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0" r:id="rId2"/>
    <p:sldId id="338" r:id="rId3"/>
    <p:sldId id="378" r:id="rId4"/>
    <p:sldId id="398" r:id="rId5"/>
    <p:sldId id="413" r:id="rId6"/>
    <p:sldId id="343" r:id="rId7"/>
    <p:sldId id="353" r:id="rId8"/>
    <p:sldId id="345" r:id="rId9"/>
    <p:sldId id="396" r:id="rId10"/>
    <p:sldId id="349" r:id="rId11"/>
    <p:sldId id="354" r:id="rId12"/>
    <p:sldId id="357" r:id="rId13"/>
    <p:sldId id="358" r:id="rId14"/>
    <p:sldId id="359" r:id="rId15"/>
    <p:sldId id="360" r:id="rId16"/>
    <p:sldId id="361" r:id="rId17"/>
    <p:sldId id="363" r:id="rId18"/>
    <p:sldId id="400" r:id="rId19"/>
    <p:sldId id="402" r:id="rId20"/>
    <p:sldId id="364" r:id="rId21"/>
    <p:sldId id="366" r:id="rId22"/>
    <p:sldId id="415" r:id="rId23"/>
    <p:sldId id="367" r:id="rId24"/>
    <p:sldId id="388" r:id="rId25"/>
    <p:sldId id="368" r:id="rId26"/>
    <p:sldId id="370" r:id="rId27"/>
    <p:sldId id="385" r:id="rId28"/>
    <p:sldId id="371" r:id="rId29"/>
    <p:sldId id="416" r:id="rId30"/>
    <p:sldId id="411" r:id="rId31"/>
    <p:sldId id="379" r:id="rId32"/>
    <p:sldId id="332" r:id="rId33"/>
    <p:sldId id="3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3A99C-B60F-4147-99FD-EC62C722A671}" v="6" dt="2025-06-20T17:25:52.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62" d="100"/>
          <a:sy n="62" d="100"/>
        </p:scale>
        <p:origin x="926" y="58"/>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4/1/2026</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4/1/2026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79B3E2E-4D21-4105-BA3B-8781B6A4507B}" type="slidenum">
              <a:rPr lang="en-US" altLang="en-US" sz="1000" u="none" smtClean="0"/>
              <a:pPr/>
              <a:t>1</a:t>
            </a:fld>
            <a:endParaRPr lang="en-US" altLang="en-US" sz="1000" u="non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dirty="0">
                <a:latin typeface="Arial" panose="020B0604020202020204" pitchFamily="34" charset="0"/>
              </a:rPr>
              <a:t> </a:t>
            </a: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8870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800"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94DA9956-98D7-45F2-92B5-82CC54440693}" type="slidenum">
              <a:rPr lang="en-US" altLang="en-US" sz="1000" u="none" smtClean="0"/>
              <a:pPr/>
              <a:t>10</a:t>
            </a:fld>
            <a:endParaRPr lang="en-US" altLang="en-US" sz="1000" u="none"/>
          </a:p>
        </p:txBody>
      </p:sp>
    </p:spTree>
    <p:extLst>
      <p:ext uri="{BB962C8B-B14F-4D97-AF65-F5344CB8AC3E}">
        <p14:creationId xmlns:p14="http://schemas.microsoft.com/office/powerpoint/2010/main" val="61680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9B5C7229-FDE0-4FFD-82B3-CD71DEFDFF25}" type="slidenum">
              <a:rPr lang="en-US" altLang="en-US" sz="1000" u="none" smtClean="0"/>
              <a:pPr/>
              <a:t>11</a:t>
            </a:fld>
            <a:endParaRPr lang="en-US" altLang="en-US" sz="1000" u="none"/>
          </a:p>
        </p:txBody>
      </p:sp>
    </p:spTree>
    <p:extLst>
      <p:ext uri="{BB962C8B-B14F-4D97-AF65-F5344CB8AC3E}">
        <p14:creationId xmlns:p14="http://schemas.microsoft.com/office/powerpoint/2010/main" val="232189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47450383-B80C-49F1-A686-97EF9A2BD3D5}" type="slidenum">
              <a:rPr lang="en-US" altLang="en-US" sz="1000" u="none" smtClean="0"/>
              <a:pPr/>
              <a:t>12</a:t>
            </a:fld>
            <a:endParaRPr lang="en-US" altLang="en-US" sz="1000" u="none"/>
          </a:p>
        </p:txBody>
      </p:sp>
    </p:spTree>
    <p:extLst>
      <p:ext uri="{BB962C8B-B14F-4D97-AF65-F5344CB8AC3E}">
        <p14:creationId xmlns:p14="http://schemas.microsoft.com/office/powerpoint/2010/main" val="48273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a:r>
          </a:p>
          <a:p>
            <a:endParaRPr lang="en-US" altLang="en-US"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B8904D8A-A3C6-49BD-B9A9-2F86C0DE921E}" type="slidenum">
              <a:rPr lang="en-US" altLang="en-US" sz="1000" u="none" smtClean="0"/>
              <a:pPr/>
              <a:t>13</a:t>
            </a:fld>
            <a:endParaRPr lang="en-US" altLang="en-US" sz="1000" u="none"/>
          </a:p>
        </p:txBody>
      </p:sp>
    </p:spTree>
    <p:extLst>
      <p:ext uri="{BB962C8B-B14F-4D97-AF65-F5344CB8AC3E}">
        <p14:creationId xmlns:p14="http://schemas.microsoft.com/office/powerpoint/2010/main" val="393100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0D0D65BB-C475-4163-BF56-6CA738567F14}" type="slidenum">
              <a:rPr lang="en-US" altLang="en-US" sz="1000" u="none" smtClean="0"/>
              <a:pPr/>
              <a:t>14</a:t>
            </a:fld>
            <a:endParaRPr lang="en-US" altLang="en-US" sz="1000" u="none"/>
          </a:p>
        </p:txBody>
      </p:sp>
    </p:spTree>
    <p:extLst>
      <p:ext uri="{BB962C8B-B14F-4D97-AF65-F5344CB8AC3E}">
        <p14:creationId xmlns:p14="http://schemas.microsoft.com/office/powerpoint/2010/main" val="144789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F13E88D6-E540-4E20-BB0A-455A8C965D3F}" type="slidenum">
              <a:rPr lang="en-US" altLang="en-US" sz="1000" u="none" smtClean="0"/>
              <a:pPr/>
              <a:t>15</a:t>
            </a:fld>
            <a:endParaRPr lang="en-US" altLang="en-US" sz="1000" u="none"/>
          </a:p>
        </p:txBody>
      </p:sp>
    </p:spTree>
    <p:extLst>
      <p:ext uri="{BB962C8B-B14F-4D97-AF65-F5344CB8AC3E}">
        <p14:creationId xmlns:p14="http://schemas.microsoft.com/office/powerpoint/2010/main" val="2723972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F242E1AF-FB24-4CA5-B662-960473F05804}" type="slidenum">
              <a:rPr lang="en-US" altLang="en-US" sz="1000" u="none" smtClean="0"/>
              <a:pPr/>
              <a:t>16</a:t>
            </a:fld>
            <a:endParaRPr lang="en-US" altLang="en-US" sz="1000" u="none"/>
          </a:p>
        </p:txBody>
      </p:sp>
    </p:spTree>
    <p:extLst>
      <p:ext uri="{BB962C8B-B14F-4D97-AF65-F5344CB8AC3E}">
        <p14:creationId xmlns:p14="http://schemas.microsoft.com/office/powerpoint/2010/main" val="3109738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B99514B6-93AF-470B-BE1F-4508363A55C6}" type="slidenum">
              <a:rPr lang="en-US" altLang="en-US" sz="1000" u="none" smtClean="0"/>
              <a:pPr/>
              <a:t>17</a:t>
            </a:fld>
            <a:endParaRPr lang="en-US" altLang="en-US" sz="1000" u="none"/>
          </a:p>
        </p:txBody>
      </p:sp>
    </p:spTree>
    <p:extLst>
      <p:ext uri="{BB962C8B-B14F-4D97-AF65-F5344CB8AC3E}">
        <p14:creationId xmlns:p14="http://schemas.microsoft.com/office/powerpoint/2010/main" val="21936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1BD0FE11-5D85-4DD2-8411-780389BE943A}" type="slidenum">
              <a:rPr lang="en-US" altLang="en-US" sz="1000" u="none" smtClean="0"/>
              <a:pPr/>
              <a:t>18</a:t>
            </a:fld>
            <a:endParaRPr lang="en-US" altLang="en-US" sz="1000" u="none"/>
          </a:p>
        </p:txBody>
      </p:sp>
    </p:spTree>
    <p:extLst>
      <p:ext uri="{BB962C8B-B14F-4D97-AF65-F5344CB8AC3E}">
        <p14:creationId xmlns:p14="http://schemas.microsoft.com/office/powerpoint/2010/main" val="3809270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1D15EA20-7A29-483B-93A9-73875A8AC59D}" type="slidenum">
              <a:rPr lang="en-US" altLang="en-US" sz="1000" u="none" smtClean="0"/>
              <a:pPr/>
              <a:t>19</a:t>
            </a:fld>
            <a:endParaRPr lang="en-US" altLang="en-US" sz="1000" u="none"/>
          </a:p>
        </p:txBody>
      </p:sp>
    </p:spTree>
    <p:extLst>
      <p:ext uri="{BB962C8B-B14F-4D97-AF65-F5344CB8AC3E}">
        <p14:creationId xmlns:p14="http://schemas.microsoft.com/office/powerpoint/2010/main" val="87758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1E069A40-1A54-4DDA-B0C9-7D0CEFF2F783}" type="slidenum">
              <a:rPr lang="en-US" altLang="en-US" sz="1000" u="none" smtClean="0"/>
              <a:pPr/>
              <a:t>2</a:t>
            </a:fld>
            <a:endParaRPr lang="en-US" altLang="en-US" sz="1000" u="none"/>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306060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3012526D-2B69-43CD-9729-37406DA227EA}" type="slidenum">
              <a:rPr lang="en-US" altLang="en-US" sz="1000" u="none" smtClean="0"/>
              <a:pPr/>
              <a:t>20</a:t>
            </a:fld>
            <a:endParaRPr lang="en-US" altLang="en-US" sz="1000" u="none"/>
          </a:p>
        </p:txBody>
      </p:sp>
    </p:spTree>
    <p:extLst>
      <p:ext uri="{BB962C8B-B14F-4D97-AF65-F5344CB8AC3E}">
        <p14:creationId xmlns:p14="http://schemas.microsoft.com/office/powerpoint/2010/main" val="351578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E213B939-DF2C-4737-8E21-F2AAD80E1D69}" type="slidenum">
              <a:rPr lang="en-US" altLang="en-US" sz="1000" u="none" smtClean="0"/>
              <a:pPr/>
              <a:t>21</a:t>
            </a:fld>
            <a:endParaRPr lang="en-US" altLang="en-US" sz="1000" u="none"/>
          </a:p>
        </p:txBody>
      </p:sp>
    </p:spTree>
    <p:extLst>
      <p:ext uri="{BB962C8B-B14F-4D97-AF65-F5344CB8AC3E}">
        <p14:creationId xmlns:p14="http://schemas.microsoft.com/office/powerpoint/2010/main" val="1480268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2752B4CE-EB44-4A04-99C7-D1B9DA68BD12}" type="slidenum">
              <a:rPr lang="en-US" altLang="en-US" sz="1000" u="none" smtClean="0"/>
              <a:pPr/>
              <a:t>22</a:t>
            </a:fld>
            <a:endParaRPr lang="en-US" altLang="en-US" sz="1000" u="none"/>
          </a:p>
        </p:txBody>
      </p:sp>
    </p:spTree>
    <p:extLst>
      <p:ext uri="{BB962C8B-B14F-4D97-AF65-F5344CB8AC3E}">
        <p14:creationId xmlns:p14="http://schemas.microsoft.com/office/powerpoint/2010/main" val="104901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7C67E3D2-1F6F-4FFD-ACE8-224BDF47D727}" type="slidenum">
              <a:rPr lang="en-US" altLang="en-US" sz="1000" u="none" smtClean="0"/>
              <a:pPr/>
              <a:t>23</a:t>
            </a:fld>
            <a:endParaRPr lang="en-US" altLang="en-US" sz="1000" u="none"/>
          </a:p>
        </p:txBody>
      </p:sp>
    </p:spTree>
    <p:extLst>
      <p:ext uri="{BB962C8B-B14F-4D97-AF65-F5344CB8AC3E}">
        <p14:creationId xmlns:p14="http://schemas.microsoft.com/office/powerpoint/2010/main" val="386889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D5B3ABD8-5707-45EA-8DE7-DC0924BFC499}" type="slidenum">
              <a:rPr lang="en-US" altLang="en-US" sz="1000" u="none" smtClean="0"/>
              <a:pPr/>
              <a:t>24</a:t>
            </a:fld>
            <a:endParaRPr lang="en-US" altLang="en-US" sz="1000" u="none"/>
          </a:p>
        </p:txBody>
      </p:sp>
    </p:spTree>
    <p:extLst>
      <p:ext uri="{BB962C8B-B14F-4D97-AF65-F5344CB8AC3E}">
        <p14:creationId xmlns:p14="http://schemas.microsoft.com/office/powerpoint/2010/main" val="2075331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621569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793559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A6849A95-4C4E-4308-A1D5-BDA22A81A5E5}" type="slidenum">
              <a:rPr lang="en-US" altLang="en-US" sz="1000" u="none" smtClean="0"/>
              <a:pPr/>
              <a:t>27</a:t>
            </a:fld>
            <a:endParaRPr lang="en-US" altLang="en-US" sz="1000" u="none"/>
          </a:p>
        </p:txBody>
      </p:sp>
    </p:spTree>
    <p:extLst>
      <p:ext uri="{BB962C8B-B14F-4D97-AF65-F5344CB8AC3E}">
        <p14:creationId xmlns:p14="http://schemas.microsoft.com/office/powerpoint/2010/main" val="2893133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0EAE3F80-48E2-48A0-B405-02B5F71FF299}" type="slidenum">
              <a:rPr lang="en-US" altLang="en-US" sz="1000" u="none" smtClean="0"/>
              <a:pPr/>
              <a:t>28</a:t>
            </a:fld>
            <a:endParaRPr lang="en-US" altLang="en-US" sz="1000" u="none"/>
          </a:p>
        </p:txBody>
      </p:sp>
    </p:spTree>
    <p:extLst>
      <p:ext uri="{BB962C8B-B14F-4D97-AF65-F5344CB8AC3E}">
        <p14:creationId xmlns:p14="http://schemas.microsoft.com/office/powerpoint/2010/main" val="3620233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929EEBE0-F695-4136-8D23-736101C37B0D}" type="slidenum">
              <a:rPr lang="en-US" altLang="en-US" sz="1000" u="none" smtClean="0"/>
              <a:pPr/>
              <a:t>29</a:t>
            </a:fld>
            <a:endParaRPr lang="en-US" altLang="en-US" sz="1000" u="none"/>
          </a:p>
        </p:txBody>
      </p:sp>
    </p:spTree>
    <p:extLst>
      <p:ext uri="{BB962C8B-B14F-4D97-AF65-F5344CB8AC3E}">
        <p14:creationId xmlns:p14="http://schemas.microsoft.com/office/powerpoint/2010/main" val="321835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89842B84-A5EE-4D5D-AB1B-7D95F5A5ED36}" type="slidenum">
              <a:rPr lang="en-US" altLang="en-US" sz="1000" u="none" smtClean="0"/>
              <a:pPr/>
              <a:t>3</a:t>
            </a:fld>
            <a:endParaRPr lang="en-US" altLang="en-US" sz="1000" u="none"/>
          </a:p>
        </p:txBody>
      </p:sp>
    </p:spTree>
    <p:extLst>
      <p:ext uri="{BB962C8B-B14F-4D97-AF65-F5344CB8AC3E}">
        <p14:creationId xmlns:p14="http://schemas.microsoft.com/office/powerpoint/2010/main" val="145600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929EEBE0-F695-4136-8D23-736101C37B0D}" type="slidenum">
              <a:rPr lang="en-US" altLang="en-US" sz="1000" u="none" smtClean="0"/>
              <a:pPr/>
              <a:t>30</a:t>
            </a:fld>
            <a:endParaRPr lang="en-US" altLang="en-US" sz="1000" u="none"/>
          </a:p>
        </p:txBody>
      </p:sp>
    </p:spTree>
    <p:extLst>
      <p:ext uri="{BB962C8B-B14F-4D97-AF65-F5344CB8AC3E}">
        <p14:creationId xmlns:p14="http://schemas.microsoft.com/office/powerpoint/2010/main" val="133379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07FCD44B-86F2-438E-A59C-132CE208F3C4}" type="slidenum">
              <a:rPr lang="en-US" altLang="en-US" sz="1000" u="none" smtClean="0"/>
              <a:pPr/>
              <a:t>31</a:t>
            </a:fld>
            <a:endParaRPr lang="en-US" altLang="en-US" sz="1000" u="none"/>
          </a:p>
        </p:txBody>
      </p:sp>
    </p:spTree>
    <p:extLst>
      <p:ext uri="{BB962C8B-B14F-4D97-AF65-F5344CB8AC3E}">
        <p14:creationId xmlns:p14="http://schemas.microsoft.com/office/powerpoint/2010/main" val="3667655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519EA6A4-A080-47D7-9926-BFAE4B9971E9}" type="slidenum">
              <a:rPr lang="en-US" altLang="en-US" sz="1000" u="none" smtClean="0"/>
              <a:pPr/>
              <a:t>32</a:t>
            </a:fld>
            <a:endParaRPr lang="en-US" altLang="en-US" sz="1000" u="none"/>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9755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33</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9197F00F-5BFB-4942-9C83-EA48995301E9}" type="slidenum">
              <a:rPr lang="en-US" altLang="en-US" sz="1000" u="none" smtClean="0"/>
              <a:pPr/>
              <a:t>4</a:t>
            </a:fld>
            <a:endParaRPr lang="en-US" altLang="en-US" sz="1000" u="none"/>
          </a:p>
        </p:txBody>
      </p:sp>
    </p:spTree>
    <p:extLst>
      <p:ext uri="{BB962C8B-B14F-4D97-AF65-F5344CB8AC3E}">
        <p14:creationId xmlns:p14="http://schemas.microsoft.com/office/powerpoint/2010/main" val="98339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D4070445-2D00-4B38-94F2-D88A745B1E63}" type="slidenum">
              <a:rPr lang="en-US" altLang="en-US" sz="1000" u="none" smtClean="0"/>
              <a:pPr/>
              <a:t>5</a:t>
            </a:fld>
            <a:endParaRPr lang="en-US" altLang="en-US" sz="1000" u="none"/>
          </a:p>
        </p:txBody>
      </p:sp>
    </p:spTree>
    <p:extLst>
      <p:ext uri="{BB962C8B-B14F-4D97-AF65-F5344CB8AC3E}">
        <p14:creationId xmlns:p14="http://schemas.microsoft.com/office/powerpoint/2010/main" val="261522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80419609-9E51-422D-9A29-94A4C16FD69D}" type="slidenum">
              <a:rPr lang="en-US" altLang="en-US" sz="1000" u="none" smtClean="0"/>
              <a:pPr/>
              <a:t>6</a:t>
            </a:fld>
            <a:endParaRPr lang="en-US" altLang="en-US" sz="1000" u="none"/>
          </a:p>
        </p:txBody>
      </p:sp>
    </p:spTree>
    <p:extLst>
      <p:ext uri="{BB962C8B-B14F-4D97-AF65-F5344CB8AC3E}">
        <p14:creationId xmlns:p14="http://schemas.microsoft.com/office/powerpoint/2010/main" val="139216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EDD57D4D-5364-46A0-92B4-E7A1D69853B5}" type="slidenum">
              <a:rPr lang="en-US" altLang="en-US" sz="1000" u="none" smtClean="0"/>
              <a:pPr/>
              <a:t>7</a:t>
            </a:fld>
            <a:endParaRPr lang="en-US" altLang="en-US" sz="1000" u="none"/>
          </a:p>
        </p:txBody>
      </p:sp>
    </p:spTree>
    <p:extLst>
      <p:ext uri="{BB962C8B-B14F-4D97-AF65-F5344CB8AC3E}">
        <p14:creationId xmlns:p14="http://schemas.microsoft.com/office/powerpoint/2010/main" val="316164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fld id="{EBC22C21-3EA4-4F68-AB60-A408739B6D11}" type="slidenum">
              <a:rPr lang="en-US" altLang="en-US" sz="1000" u="none" smtClean="0"/>
              <a:pPr/>
              <a:t>8</a:t>
            </a:fld>
            <a:endParaRPr lang="en-US" altLang="en-US" sz="1000" u="none"/>
          </a:p>
        </p:txBody>
      </p:sp>
    </p:spTree>
    <p:extLst>
      <p:ext uri="{BB962C8B-B14F-4D97-AF65-F5344CB8AC3E}">
        <p14:creationId xmlns:p14="http://schemas.microsoft.com/office/powerpoint/2010/main" val="177246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xfrm>
            <a:off x="735013" y="4389438"/>
            <a:ext cx="529272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4580" name="Slide Number Placeholder 3"/>
          <p:cNvSpPr txBox="1">
            <a:spLocks noGrp="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a:defRPr sz="3600" u="sng">
                <a:solidFill>
                  <a:schemeClr val="tx1"/>
                </a:solidFill>
                <a:latin typeface="Times New Roman" panose="02020603050405020304" pitchFamily="18" charset="0"/>
              </a:defRPr>
            </a:lvl1pPr>
            <a:lvl2pPr marL="742950" indent="-285750" defTabSz="931863">
              <a:defRPr sz="3600" u="sng">
                <a:solidFill>
                  <a:schemeClr val="tx1"/>
                </a:solidFill>
                <a:latin typeface="Times New Roman" panose="02020603050405020304" pitchFamily="18" charset="0"/>
              </a:defRPr>
            </a:lvl2pPr>
            <a:lvl3pPr marL="1143000" indent="-228600" defTabSz="931863">
              <a:defRPr sz="3600" u="sng">
                <a:solidFill>
                  <a:schemeClr val="tx1"/>
                </a:solidFill>
                <a:latin typeface="Times New Roman" panose="02020603050405020304" pitchFamily="18" charset="0"/>
              </a:defRPr>
            </a:lvl3pPr>
            <a:lvl4pPr marL="1600200" indent="-228600" defTabSz="931863">
              <a:defRPr sz="3600" u="sng">
                <a:solidFill>
                  <a:schemeClr val="tx1"/>
                </a:solidFill>
                <a:latin typeface="Times New Roman" panose="02020603050405020304" pitchFamily="18" charset="0"/>
              </a:defRPr>
            </a:lvl4pPr>
            <a:lvl5pPr marL="2057400" indent="-228600" defTabSz="931863">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BB741C5F-BBB1-4BB5-9AD0-783C113E50FC}" type="slidenum">
              <a:rPr lang="en-US" altLang="en-US" sz="1000" i="1" u="none"/>
              <a:pPr algn="r"/>
              <a:t>9</a:t>
            </a:fld>
            <a:endParaRPr lang="en-US" altLang="en-US" sz="1000" i="1" u="none"/>
          </a:p>
        </p:txBody>
      </p:sp>
    </p:spTree>
    <p:extLst>
      <p:ext uri="{BB962C8B-B14F-4D97-AF65-F5344CB8AC3E}">
        <p14:creationId xmlns:p14="http://schemas.microsoft.com/office/powerpoint/2010/main" val="52891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752465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81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16353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4/1/2026</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2667000"/>
            <a:ext cx="4759325" cy="692150"/>
          </a:xfrm>
        </p:spPr>
        <p:txBody>
          <a:bodyPr/>
          <a:lstStyle/>
          <a:p>
            <a:r>
              <a:rPr lang="en-US" altLang="en-US" sz="4000" dirty="0"/>
              <a:t>Work Zone 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528638"/>
            <a:ext cx="8077200" cy="461962"/>
          </a:xfrm>
        </p:spPr>
        <p:txBody>
          <a:bodyPr>
            <a:normAutofit fontScale="90000"/>
          </a:bodyPr>
          <a:lstStyle/>
          <a:p>
            <a:pPr>
              <a:defRPr/>
            </a:pPr>
            <a:r>
              <a:rPr lang="en-US" altLang="en-US" sz="3000" dirty="0">
                <a:latin typeface="+mj-lt"/>
              </a:rPr>
              <a:t>Manual on Uniform Traffic Control Devices</a:t>
            </a:r>
            <a:endParaRPr lang="en-US" altLang="en-US" sz="3000" dirty="0">
              <a:solidFill>
                <a:schemeClr val="tx1"/>
              </a:solidFill>
              <a:latin typeface="+mj-lt"/>
            </a:endParaRPr>
          </a:p>
        </p:txBody>
      </p:sp>
      <p:sp>
        <p:nvSpPr>
          <p:cNvPr id="29699" name="Content Placeholder 2"/>
          <p:cNvSpPr>
            <a:spLocks noGrp="1"/>
          </p:cNvSpPr>
          <p:nvPr>
            <p:ph idx="1"/>
          </p:nvPr>
        </p:nvSpPr>
        <p:spPr>
          <a:xfrm>
            <a:off x="533400" y="1143000"/>
            <a:ext cx="8229600" cy="4800600"/>
          </a:xfrm>
        </p:spPr>
        <p:txBody>
          <a:bodyPr/>
          <a:lstStyle/>
          <a:p>
            <a:r>
              <a:rPr lang="en-US" altLang="en-US" dirty="0"/>
              <a:t>Current edition of the MUTCD is published by the Federal Highway Administration (FHWA).</a:t>
            </a:r>
          </a:p>
          <a:p>
            <a:endParaRPr lang="en-US" altLang="en-US" sz="800" dirty="0"/>
          </a:p>
          <a:p>
            <a:endParaRPr lang="en-US" altLang="en-US" sz="800" dirty="0"/>
          </a:p>
          <a:p>
            <a:r>
              <a:rPr lang="en-US" altLang="en-US" dirty="0"/>
              <a:t>NCDOL has adopted 29 CFR 1926 Subpart G, Signs, Signals and Barricades.</a:t>
            </a:r>
          </a:p>
          <a:p>
            <a:endParaRPr lang="en-US" altLang="en-US" dirty="0"/>
          </a:p>
          <a:p>
            <a:pPr>
              <a:lnSpc>
                <a:spcPct val="150000"/>
              </a:lnSpc>
              <a:buFont typeface="Wingdings" panose="05000000000000000000" pitchFamily="2" charset="2"/>
              <a:buNone/>
            </a:pPr>
            <a:r>
              <a:rPr lang="en-US" altLang="en-US" dirty="0"/>
              <a:t> </a:t>
            </a:r>
          </a:p>
          <a:p>
            <a:pPr>
              <a:lnSpc>
                <a:spcPct val="150000"/>
              </a:lnSpc>
              <a:buFont typeface="Wingdings" panose="05000000000000000000" pitchFamily="2" charset="2"/>
              <a:buNone/>
            </a:pPr>
            <a:endParaRPr lang="en-US" altLang="en-US" dirty="0"/>
          </a:p>
          <a:p>
            <a:pPr>
              <a:lnSpc>
                <a:spcPct val="150000"/>
              </a:lnSpc>
              <a:buFont typeface="Wingdings" panose="05000000000000000000" pitchFamily="2" charset="2"/>
              <a:buNone/>
            </a:pPr>
            <a:endParaRPr lang="en-US" altLang="en-US" sz="2000" dirty="0"/>
          </a:p>
          <a:p>
            <a:pPr>
              <a:lnSpc>
                <a:spcPct val="150000"/>
              </a:lnSpc>
              <a:buFont typeface="Wingdings" panose="05000000000000000000" pitchFamily="2" charset="2"/>
              <a:buNone/>
            </a:pPr>
            <a:endParaRPr lang="en-US" altLang="en-US" sz="2000" dirty="0"/>
          </a:p>
          <a:p>
            <a:pPr>
              <a:lnSpc>
                <a:spcPct val="150000"/>
              </a:lnSpc>
              <a:buFont typeface="Wingdings" panose="05000000000000000000" pitchFamily="2" charset="2"/>
              <a:buNone/>
            </a:pPr>
            <a:endParaRPr lang="en-US" altLang="en-US" sz="2000" dirty="0"/>
          </a:p>
          <a:p>
            <a:pPr>
              <a:lnSpc>
                <a:spcPct val="150000"/>
              </a:lnSpc>
              <a:buFont typeface="Wingdings" panose="05000000000000000000" pitchFamily="2" charset="2"/>
              <a:buNone/>
            </a:pPr>
            <a:endParaRPr lang="en-US" altLang="en-US" sz="2000" dirty="0"/>
          </a:p>
          <a:p>
            <a:pPr>
              <a:lnSpc>
                <a:spcPct val="150000"/>
              </a:lnSpc>
              <a:buFont typeface="Wingdings" panose="05000000000000000000" pitchFamily="2" charset="2"/>
              <a:buNone/>
            </a:pPr>
            <a:endParaRPr lang="en-US" altLang="en-US" sz="2000" dirty="0"/>
          </a:p>
          <a:p>
            <a:pPr>
              <a:lnSpc>
                <a:spcPct val="150000"/>
              </a:lnSpc>
              <a:buFont typeface="Wingdings" panose="05000000000000000000" pitchFamily="2" charset="2"/>
              <a:buNone/>
            </a:pPr>
            <a:endParaRPr lang="en-US" altLang="en-US" sz="2000" dirty="0"/>
          </a:p>
          <a:p>
            <a:pPr>
              <a:lnSpc>
                <a:spcPct val="150000"/>
              </a:lnSpc>
              <a:buFont typeface="Wingdings" panose="05000000000000000000" pitchFamily="2" charset="2"/>
              <a:buNone/>
            </a:pPr>
            <a:endParaRPr lang="en-US" altLang="en-US" sz="2000" dirty="0"/>
          </a:p>
        </p:txBody>
      </p:sp>
      <p:pic>
        <p:nvPicPr>
          <p:cNvPr id="2970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124200"/>
            <a:ext cx="19240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53200" y="28956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N.C. Supplement to the MUTCD</a:t>
            </a:r>
          </a:p>
        </p:txBody>
      </p:sp>
      <p:sp>
        <p:nvSpPr>
          <p:cNvPr id="31747" name="Content Placeholder 2"/>
          <p:cNvSpPr>
            <a:spLocks noGrp="1"/>
          </p:cNvSpPr>
          <p:nvPr>
            <p:ph idx="1"/>
          </p:nvPr>
        </p:nvSpPr>
        <p:spPr>
          <a:xfrm>
            <a:off x="533400" y="1219200"/>
            <a:ext cx="8001000" cy="4724400"/>
          </a:xfrm>
        </p:spPr>
        <p:txBody>
          <a:bodyPr/>
          <a:lstStyle/>
          <a:p>
            <a:pPr>
              <a:spcAft>
                <a:spcPts val="1800"/>
              </a:spcAft>
            </a:pPr>
            <a:r>
              <a:rPr lang="en-US" altLang="en-US" dirty="0">
                <a:cs typeface="Arial" panose="020B0604020202020204" pitchFamily="34" charset="0"/>
              </a:rPr>
              <a:t>The North Carolina Supplement to the Manual Uniform Traffic Control Devices Manual (NC MUTCD) is published to provide a document containing standards, guidelines, and policies for traffic control devices not contained in the MUTCD.</a:t>
            </a:r>
          </a:p>
          <a:p>
            <a:endParaRPr lang="en-US" altLang="en-US" dirty="0"/>
          </a:p>
        </p:txBody>
      </p:sp>
      <p:pic>
        <p:nvPicPr>
          <p:cNvPr id="317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0388" y="3581400"/>
            <a:ext cx="15843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42125" y="34290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Work Zone Elements</a:t>
            </a:r>
          </a:p>
        </p:txBody>
      </p:sp>
      <p:sp>
        <p:nvSpPr>
          <p:cNvPr id="33795" name="Content Placeholder 2"/>
          <p:cNvSpPr>
            <a:spLocks noGrp="1"/>
          </p:cNvSpPr>
          <p:nvPr>
            <p:ph idx="1"/>
          </p:nvPr>
        </p:nvSpPr>
        <p:spPr>
          <a:xfrm>
            <a:off x="533400" y="1219200"/>
            <a:ext cx="8001000" cy="4724400"/>
          </a:xfrm>
        </p:spPr>
        <p:txBody>
          <a:bodyPr/>
          <a:lstStyle/>
          <a:p>
            <a:r>
              <a:rPr lang="en-US" altLang="en-US"/>
              <a:t>Advance warning area</a:t>
            </a:r>
          </a:p>
          <a:p>
            <a:endParaRPr lang="en-US" altLang="en-US" sz="800"/>
          </a:p>
          <a:p>
            <a:r>
              <a:rPr lang="en-US" altLang="en-US"/>
              <a:t>Transition area</a:t>
            </a:r>
          </a:p>
          <a:p>
            <a:endParaRPr lang="en-US" altLang="en-US" sz="800"/>
          </a:p>
          <a:p>
            <a:r>
              <a:rPr lang="en-US" altLang="en-US"/>
              <a:t>Buffer space</a:t>
            </a:r>
          </a:p>
          <a:p>
            <a:endParaRPr lang="en-US" altLang="en-US" sz="800"/>
          </a:p>
          <a:p>
            <a:r>
              <a:rPr lang="en-US" altLang="en-US"/>
              <a:t>Activity (work) area</a:t>
            </a:r>
          </a:p>
          <a:p>
            <a:endParaRPr lang="en-US" altLang="en-US" sz="800"/>
          </a:p>
          <a:p>
            <a:r>
              <a:rPr lang="en-US" altLang="en-US"/>
              <a:t>Termination area</a:t>
            </a:r>
          </a:p>
          <a:p>
            <a:endParaRPr lang="en-US" altLang="en-US"/>
          </a:p>
        </p:txBody>
      </p:sp>
      <p:pic>
        <p:nvPicPr>
          <p:cNvPr id="33796"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325" y="5014913"/>
            <a:ext cx="2603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975" y="4614863"/>
            <a:ext cx="4556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0413" y="4735513"/>
            <a:ext cx="4905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4451350"/>
            <a:ext cx="657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3"/>
          <p:cNvPicPr>
            <a:picLocks noChangeAspect="1"/>
          </p:cNvPicPr>
          <p:nvPr/>
        </p:nvPicPr>
        <p:blipFill>
          <a:blip r:embed="rId7">
            <a:extLst>
              <a:ext uri="{28A0092B-C50C-407E-A947-70E740481C1C}">
                <a14:useLocalDpi xmlns:a14="http://schemas.microsoft.com/office/drawing/2010/main" val="0"/>
              </a:ext>
            </a:extLst>
          </a:blip>
          <a:srcRect t="2495" b="3287"/>
          <a:stretch>
            <a:fillRect/>
          </a:stretch>
        </p:blipFill>
        <p:spPr bwMode="auto">
          <a:xfrm>
            <a:off x="5310188" y="1155700"/>
            <a:ext cx="2770187"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419850" y="5513388"/>
            <a:ext cx="1670050" cy="277812"/>
          </a:xfrm>
          <a:prstGeom prst="rect">
            <a:avLst/>
          </a:prstGeom>
        </p:spPr>
        <p:txBody>
          <a:bodyPr wrap="none">
            <a:spAutoFit/>
          </a:bodyPr>
          <a:lstStyle/>
          <a:p>
            <a:pPr>
              <a:defRPr/>
            </a:pPr>
            <a:r>
              <a:rPr lang="en-US" sz="1200" u="none" dirty="0">
                <a:latin typeface="+mj-lt"/>
              </a:rPr>
              <a:t>NCDOL Photo Library</a:t>
            </a:r>
          </a:p>
        </p:txBody>
      </p:sp>
      <p:sp>
        <p:nvSpPr>
          <p:cNvPr id="11" name="Rectangle 10"/>
          <p:cNvSpPr/>
          <p:nvPr/>
        </p:nvSpPr>
        <p:spPr>
          <a:xfrm>
            <a:off x="1839913" y="55499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Work Zone Elements</a:t>
            </a:r>
          </a:p>
        </p:txBody>
      </p:sp>
      <p:sp>
        <p:nvSpPr>
          <p:cNvPr id="35843" name="Content Placeholder 2"/>
          <p:cNvSpPr>
            <a:spLocks noGrp="1"/>
          </p:cNvSpPr>
          <p:nvPr>
            <p:ph idx="1"/>
          </p:nvPr>
        </p:nvSpPr>
        <p:spPr>
          <a:xfrm>
            <a:off x="533400" y="1219200"/>
            <a:ext cx="8001000" cy="4724400"/>
          </a:xfrm>
        </p:spPr>
        <p:txBody>
          <a:bodyPr/>
          <a:lstStyle/>
          <a:p>
            <a:r>
              <a:rPr lang="en-US" altLang="en-US" dirty="0"/>
              <a:t>Advance warning area</a:t>
            </a:r>
          </a:p>
          <a:p>
            <a:endParaRPr lang="en-US" altLang="en-US" sz="1000" dirty="0"/>
          </a:p>
          <a:p>
            <a:pPr lvl="1"/>
            <a:r>
              <a:rPr lang="en-US" altLang="en-US" dirty="0"/>
              <a:t>Advises drivers about what to expect in the upcoming work zone area or areas.</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525" y="3046413"/>
            <a:ext cx="26193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2770188"/>
            <a:ext cx="29432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28975" y="3046413"/>
            <a:ext cx="26162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42125" y="56515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Work Zone Elements</a:t>
            </a:r>
          </a:p>
        </p:txBody>
      </p:sp>
      <p:sp>
        <p:nvSpPr>
          <p:cNvPr id="37891" name="Content Placeholder 2"/>
          <p:cNvSpPr>
            <a:spLocks noGrp="1"/>
          </p:cNvSpPr>
          <p:nvPr>
            <p:ph idx="1"/>
          </p:nvPr>
        </p:nvSpPr>
        <p:spPr>
          <a:xfrm>
            <a:off x="533400" y="1219200"/>
            <a:ext cx="7842250" cy="4724400"/>
          </a:xfrm>
        </p:spPr>
        <p:txBody>
          <a:bodyPr/>
          <a:lstStyle/>
          <a:p>
            <a:r>
              <a:rPr lang="en-US" altLang="en-US" dirty="0"/>
              <a:t>Transition area</a:t>
            </a:r>
          </a:p>
          <a:p>
            <a:endParaRPr lang="en-US" altLang="en-US" sz="600" dirty="0"/>
          </a:p>
          <a:p>
            <a:pPr lvl="1"/>
            <a:r>
              <a:rPr lang="en-US" altLang="en-US" dirty="0"/>
              <a:t>Redirect traffic from a normal traffic flow to a new flow.</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l="17500" r="13333" b="-1852"/>
          <a:stretch>
            <a:fillRect/>
          </a:stretch>
        </p:blipFill>
        <p:spPr bwMode="auto">
          <a:xfrm>
            <a:off x="4579938" y="2819400"/>
            <a:ext cx="3771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2188" y="2686050"/>
            <a:ext cx="277653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05600" y="5562600"/>
            <a:ext cx="1670050" cy="277813"/>
          </a:xfrm>
          <a:prstGeom prst="rect">
            <a:avLst/>
          </a:prstGeom>
        </p:spPr>
        <p:txBody>
          <a:bodyPr wrap="none">
            <a:spAutoFit/>
          </a:bodyPr>
          <a:lstStyle/>
          <a:p>
            <a:pPr>
              <a:defRPr/>
            </a:pPr>
            <a:r>
              <a:rPr lang="en-US" sz="1200" u="none" dirty="0">
                <a:latin typeface="+mj-lt"/>
              </a:rPr>
              <a:t>NCDOL Photo Library</a:t>
            </a:r>
          </a:p>
        </p:txBody>
      </p:sp>
      <p:sp>
        <p:nvSpPr>
          <p:cNvPr id="7" name="Rectangle 6"/>
          <p:cNvSpPr/>
          <p:nvPr/>
        </p:nvSpPr>
        <p:spPr>
          <a:xfrm>
            <a:off x="1544638" y="5665788"/>
            <a:ext cx="1670050" cy="277812"/>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Work Zone Elements</a:t>
            </a:r>
          </a:p>
        </p:txBody>
      </p:sp>
      <p:sp>
        <p:nvSpPr>
          <p:cNvPr id="39939" name="Content Placeholder 2"/>
          <p:cNvSpPr>
            <a:spLocks noGrp="1"/>
          </p:cNvSpPr>
          <p:nvPr>
            <p:ph idx="1"/>
          </p:nvPr>
        </p:nvSpPr>
        <p:spPr>
          <a:xfrm>
            <a:off x="533400" y="1219200"/>
            <a:ext cx="4114800" cy="2971800"/>
          </a:xfrm>
        </p:spPr>
        <p:txBody>
          <a:bodyPr/>
          <a:lstStyle/>
          <a:p>
            <a:r>
              <a:rPr lang="en-US" altLang="en-US" dirty="0"/>
              <a:t>Buffer space</a:t>
            </a:r>
          </a:p>
          <a:p>
            <a:endParaRPr lang="en-US" altLang="en-US" sz="1000" dirty="0"/>
          </a:p>
          <a:p>
            <a:pPr lvl="1"/>
            <a:r>
              <a:rPr lang="en-US" altLang="en-US" dirty="0"/>
              <a:t>Provides protection for traffic and workers</a:t>
            </a:r>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t="2495" b="3287"/>
          <a:stretch>
            <a:fillRect/>
          </a:stretch>
        </p:blipFill>
        <p:spPr bwMode="auto">
          <a:xfrm>
            <a:off x="4800600" y="1222375"/>
            <a:ext cx="2770188"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941" name="Straight Arrow Connector 3"/>
          <p:cNvCxnSpPr>
            <a:cxnSpLocks noChangeShapeType="1"/>
          </p:cNvCxnSpPr>
          <p:nvPr/>
        </p:nvCxnSpPr>
        <p:spPr bwMode="auto">
          <a:xfrm>
            <a:off x="3962400" y="2514600"/>
            <a:ext cx="2057400" cy="1524000"/>
          </a:xfrm>
          <a:prstGeom prst="straightConnector1">
            <a:avLst/>
          </a:prstGeom>
          <a:noFill/>
          <a:ln w="28575"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pic>
        <p:nvPicPr>
          <p:cNvPr id="3994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5029200"/>
            <a:ext cx="7239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24563" y="5818188"/>
            <a:ext cx="1185862" cy="215900"/>
          </a:xfrm>
          <a:prstGeom prst="rect">
            <a:avLst/>
          </a:prstGeom>
        </p:spPr>
        <p:txBody>
          <a:bodyPr wrap="none">
            <a:spAutoFit/>
          </a:bodyPr>
          <a:lstStyle/>
          <a:p>
            <a:pPr>
              <a:defRPr/>
            </a:pPr>
            <a:r>
              <a:rPr lang="en-US" sz="800" u="none" dirty="0">
                <a:latin typeface="+mj-lt"/>
              </a:rPr>
              <a:t>NCDOL Photo Library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t>Work Zone Elements</a:t>
            </a:r>
          </a:p>
        </p:txBody>
      </p:sp>
      <p:sp>
        <p:nvSpPr>
          <p:cNvPr id="41987" name="Content Placeholder 2"/>
          <p:cNvSpPr>
            <a:spLocks noGrp="1"/>
          </p:cNvSpPr>
          <p:nvPr>
            <p:ph idx="1"/>
          </p:nvPr>
        </p:nvSpPr>
        <p:spPr>
          <a:xfrm>
            <a:off x="533400" y="1219200"/>
            <a:ext cx="4648200" cy="4572000"/>
          </a:xfrm>
        </p:spPr>
        <p:txBody>
          <a:bodyPr/>
          <a:lstStyle/>
          <a:p>
            <a:r>
              <a:rPr lang="en-US" altLang="en-US" dirty="0"/>
              <a:t>Activity/work area</a:t>
            </a:r>
          </a:p>
          <a:p>
            <a:endParaRPr lang="en-US" altLang="en-US" sz="1000" dirty="0"/>
          </a:p>
          <a:p>
            <a:pPr lvl="1"/>
            <a:r>
              <a:rPr lang="en-US" altLang="en-US" dirty="0"/>
              <a:t>Area where work takes place which may also include a “lateral” buffer space.</a:t>
            </a:r>
          </a:p>
        </p:txBody>
      </p:sp>
      <p:pic>
        <p:nvPicPr>
          <p:cNvPr id="41988" name="Picture 5"/>
          <p:cNvPicPr>
            <a:picLocks noChangeAspect="1"/>
          </p:cNvPicPr>
          <p:nvPr/>
        </p:nvPicPr>
        <p:blipFill>
          <a:blip r:embed="rId3">
            <a:extLst>
              <a:ext uri="{28A0092B-C50C-407E-A947-70E740481C1C}">
                <a14:useLocalDpi xmlns:a14="http://schemas.microsoft.com/office/drawing/2010/main" val="0"/>
              </a:ext>
            </a:extLst>
          </a:blip>
          <a:srcRect t="2495" b="3287"/>
          <a:stretch>
            <a:fillRect/>
          </a:stretch>
        </p:blipFill>
        <p:spPr bwMode="auto">
          <a:xfrm>
            <a:off x="5562600" y="1162050"/>
            <a:ext cx="2770188"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89" name="Straight Arrow Connector 6"/>
          <p:cNvCxnSpPr>
            <a:cxnSpLocks noChangeShapeType="1"/>
          </p:cNvCxnSpPr>
          <p:nvPr/>
        </p:nvCxnSpPr>
        <p:spPr bwMode="auto">
          <a:xfrm>
            <a:off x="4038600" y="1524000"/>
            <a:ext cx="2819400" cy="1371600"/>
          </a:xfrm>
          <a:prstGeom prst="straightConnector1">
            <a:avLst/>
          </a:prstGeom>
          <a:noFill/>
          <a:ln w="28575"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sp>
        <p:nvSpPr>
          <p:cNvPr id="7" name="Rectangle 6"/>
          <p:cNvSpPr/>
          <p:nvPr/>
        </p:nvSpPr>
        <p:spPr>
          <a:xfrm>
            <a:off x="6024563" y="5818188"/>
            <a:ext cx="1185862" cy="215900"/>
          </a:xfrm>
          <a:prstGeom prst="rect">
            <a:avLst/>
          </a:prstGeom>
        </p:spPr>
        <p:txBody>
          <a:bodyPr wrap="none">
            <a:spAutoFit/>
          </a:bodyPr>
          <a:lstStyle/>
          <a:p>
            <a:pPr>
              <a:defRPr/>
            </a:pPr>
            <a:r>
              <a:rPr lang="en-US" sz="800" u="none" dirty="0">
                <a:latin typeface="+mj-lt"/>
              </a:rPr>
              <a:t>NCDOL Photo Library</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Work Zone Elements</a:t>
            </a:r>
          </a:p>
        </p:txBody>
      </p:sp>
      <p:sp>
        <p:nvSpPr>
          <p:cNvPr id="44035" name="Content Placeholder 2"/>
          <p:cNvSpPr>
            <a:spLocks noGrp="1"/>
          </p:cNvSpPr>
          <p:nvPr>
            <p:ph idx="1"/>
          </p:nvPr>
        </p:nvSpPr>
        <p:spPr>
          <a:xfrm>
            <a:off x="533400" y="1219200"/>
            <a:ext cx="6019800" cy="4724400"/>
          </a:xfrm>
        </p:spPr>
        <p:txBody>
          <a:bodyPr/>
          <a:lstStyle/>
          <a:p>
            <a:r>
              <a:rPr lang="en-US" altLang="en-US" dirty="0"/>
              <a:t>Termination area</a:t>
            </a:r>
          </a:p>
          <a:p>
            <a:pPr lvl="1"/>
            <a:endParaRPr lang="en-US" altLang="en-US" sz="800" dirty="0">
              <a:cs typeface="Arial" panose="020B0604020202020204" pitchFamily="34" charset="0"/>
            </a:endParaRPr>
          </a:p>
          <a:p>
            <a:pPr lvl="1"/>
            <a:r>
              <a:rPr lang="en-US" altLang="en-US" dirty="0">
                <a:cs typeface="Arial" panose="020B0604020202020204" pitchFamily="34" charset="0"/>
              </a:rPr>
              <a:t>Shall be used to return road users to their normal path.</a:t>
            </a:r>
          </a:p>
          <a:p>
            <a:pPr lvl="1"/>
            <a:endParaRPr lang="en-US" altLang="en-US" sz="800" dirty="0">
              <a:cs typeface="Arial" panose="020B0604020202020204" pitchFamily="34" charset="0"/>
            </a:endParaRPr>
          </a:p>
          <a:p>
            <a:pPr lvl="1"/>
            <a:endParaRPr lang="en-US" altLang="en-US" sz="800" dirty="0">
              <a:cs typeface="Arial" panose="020B0604020202020204" pitchFamily="34" charset="0"/>
            </a:endParaRPr>
          </a:p>
          <a:p>
            <a:pPr lvl="1"/>
            <a:r>
              <a:rPr lang="en-US" altLang="en-US" dirty="0">
                <a:cs typeface="Arial" panose="020B0604020202020204" pitchFamily="34" charset="0"/>
              </a:rPr>
              <a:t>Shall extend from the downstream end of the work area to the last Temporary Traffic Control (TTC) device. </a:t>
            </a:r>
          </a:p>
        </p:txBody>
      </p:sp>
      <p:pic>
        <p:nvPicPr>
          <p:cNvPr id="44036" name="Picture 4" descr="MUTCD102"/>
          <p:cNvPicPr>
            <a:picLocks noChangeAspect="1" noChangeArrowheads="1"/>
          </p:cNvPicPr>
          <p:nvPr/>
        </p:nvPicPr>
        <p:blipFill>
          <a:blip r:embed="rId3">
            <a:extLst>
              <a:ext uri="{28A0092B-C50C-407E-A947-70E740481C1C}">
                <a14:useLocalDpi xmlns:a14="http://schemas.microsoft.com/office/drawing/2010/main" val="0"/>
              </a:ext>
            </a:extLst>
          </a:blip>
          <a:srcRect l="27988" t="37202" r="26031" b="7387"/>
          <a:stretch>
            <a:fillRect/>
          </a:stretch>
        </p:blipFill>
        <p:spPr bwMode="auto">
          <a:xfrm>
            <a:off x="6553200" y="3505200"/>
            <a:ext cx="1752600" cy="2286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635750" y="5513388"/>
            <a:ext cx="1670050" cy="277812"/>
          </a:xfrm>
          <a:prstGeom prst="rect">
            <a:avLst/>
          </a:prstGeom>
        </p:spPr>
        <p:txBody>
          <a:bodyPr wrap="none">
            <a:spAutoFit/>
          </a:bodyPr>
          <a:lstStyle/>
          <a:p>
            <a:pPr>
              <a:defRPr/>
            </a:pPr>
            <a:r>
              <a:rPr lang="en-US" sz="1200" u="none" dirty="0">
                <a:solidFill>
                  <a:schemeClr val="bg1"/>
                </a:solidFill>
                <a:latin typeface="+mj-lt"/>
              </a:rPr>
              <a:t>NCDOL Photo Library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Other Potential Hazards</a:t>
            </a:r>
          </a:p>
        </p:txBody>
      </p:sp>
      <p:sp>
        <p:nvSpPr>
          <p:cNvPr id="46083" name="Content Placeholder 2"/>
          <p:cNvSpPr>
            <a:spLocks noGrp="1"/>
          </p:cNvSpPr>
          <p:nvPr>
            <p:ph idx="1"/>
          </p:nvPr>
        </p:nvSpPr>
        <p:spPr>
          <a:xfrm>
            <a:off x="533400" y="1266570"/>
            <a:ext cx="8001000" cy="4724400"/>
          </a:xfrm>
        </p:spPr>
        <p:txBody>
          <a:bodyPr/>
          <a:lstStyle/>
          <a:p>
            <a:r>
              <a:rPr lang="en-US" altLang="en-US" dirty="0"/>
              <a:t>Environmental hazards</a:t>
            </a:r>
          </a:p>
          <a:p>
            <a:pPr lvl="1">
              <a:lnSpc>
                <a:spcPct val="150000"/>
              </a:lnSpc>
            </a:pPr>
            <a:r>
              <a:rPr lang="en-US" altLang="en-US" dirty="0"/>
              <a:t>Heat stress</a:t>
            </a:r>
          </a:p>
          <a:p>
            <a:pPr lvl="1">
              <a:lnSpc>
                <a:spcPct val="150000"/>
              </a:lnSpc>
            </a:pPr>
            <a:r>
              <a:rPr lang="en-US" altLang="en-US" dirty="0"/>
              <a:t>Cold stress</a:t>
            </a:r>
          </a:p>
          <a:p>
            <a:pPr lvl="1">
              <a:lnSpc>
                <a:spcPct val="150000"/>
              </a:lnSpc>
            </a:pPr>
            <a:r>
              <a:rPr lang="en-US" altLang="en-US" dirty="0"/>
              <a:t>Sunburn</a:t>
            </a:r>
          </a:p>
          <a:p>
            <a:pPr lvl="1">
              <a:lnSpc>
                <a:spcPct val="150000"/>
              </a:lnSpc>
            </a:pPr>
            <a:r>
              <a:rPr lang="en-US" altLang="en-US" dirty="0"/>
              <a:t>Contact with poisonous plants</a:t>
            </a:r>
          </a:p>
          <a:p>
            <a:pPr lvl="1">
              <a:lnSpc>
                <a:spcPct val="150000"/>
              </a:lnSpc>
            </a:pPr>
            <a:r>
              <a:rPr lang="en-US" altLang="en-US" dirty="0"/>
              <a:t>Animal bites or stings </a:t>
            </a:r>
          </a:p>
          <a:p>
            <a:pPr lvl="1">
              <a:lnSpc>
                <a:spcPct val="150000"/>
              </a:lnSpc>
            </a:pPr>
            <a:r>
              <a:rPr lang="en-US" altLang="en-US" dirty="0"/>
              <a:t>Aggressive driver behavior</a:t>
            </a:r>
          </a:p>
        </p:txBody>
      </p:sp>
      <p:grpSp>
        <p:nvGrpSpPr>
          <p:cNvPr id="4" name="Group 3">
            <a:extLst>
              <a:ext uri="{FF2B5EF4-FFF2-40B4-BE49-F238E27FC236}">
                <a16:creationId xmlns:a16="http://schemas.microsoft.com/office/drawing/2014/main" id="{75FA2C0D-55CB-4E90-92E8-C42EC99AF78E}"/>
              </a:ext>
            </a:extLst>
          </p:cNvPr>
          <p:cNvGrpSpPr/>
          <p:nvPr/>
        </p:nvGrpSpPr>
        <p:grpSpPr>
          <a:xfrm>
            <a:off x="6400800" y="3847869"/>
            <a:ext cx="1752600" cy="1767548"/>
            <a:chOff x="5638800" y="3124200"/>
            <a:chExt cx="1752600" cy="1767548"/>
          </a:xfrm>
        </p:grpSpPr>
        <p:sp>
          <p:nvSpPr>
            <p:cNvPr id="5" name="Sun 4">
              <a:extLst>
                <a:ext uri="{FF2B5EF4-FFF2-40B4-BE49-F238E27FC236}">
                  <a16:creationId xmlns:a16="http://schemas.microsoft.com/office/drawing/2014/main" id="{2232FFB5-3AF0-436B-B507-3820A629A22B}"/>
                </a:ext>
              </a:extLst>
            </p:cNvPr>
            <p:cNvSpPr/>
            <p:nvPr/>
          </p:nvSpPr>
          <p:spPr bwMode="auto">
            <a:xfrm>
              <a:off x="5638800" y="3124200"/>
              <a:ext cx="1752600" cy="1552104"/>
            </a:xfrm>
            <a:prstGeom prst="sun">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6" name="TextBox 5">
              <a:extLst>
                <a:ext uri="{FF2B5EF4-FFF2-40B4-BE49-F238E27FC236}">
                  <a16:creationId xmlns:a16="http://schemas.microsoft.com/office/drawing/2014/main" id="{9782756A-A0EC-44C1-B90D-D405AE58167B}"/>
                </a:ext>
              </a:extLst>
            </p:cNvPr>
            <p:cNvSpPr txBox="1"/>
            <p:nvPr/>
          </p:nvSpPr>
          <p:spPr>
            <a:xfrm>
              <a:off x="5943600" y="4676304"/>
              <a:ext cx="1274708" cy="215444"/>
            </a:xfrm>
            <a:prstGeom prst="rect">
              <a:avLst/>
            </a:prstGeom>
            <a:noFill/>
          </p:spPr>
          <p:txBody>
            <a:bodyPr wrap="none" rtlCol="0">
              <a:spAutoFit/>
            </a:bodyPr>
            <a:lstStyle/>
            <a:p>
              <a:r>
                <a:rPr lang="en-US" sz="800" b="1" u="none" dirty="0">
                  <a:latin typeface="+mj-lt"/>
                </a:rPr>
                <a:t>NCDOL Photo Library </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Work Zone Safety - Heat Stress </a:t>
            </a:r>
          </a:p>
        </p:txBody>
      </p:sp>
      <p:sp>
        <p:nvSpPr>
          <p:cNvPr id="3" name="Content Placeholder 2"/>
          <p:cNvSpPr>
            <a:spLocks noGrp="1"/>
          </p:cNvSpPr>
          <p:nvPr>
            <p:ph idx="1"/>
          </p:nvPr>
        </p:nvSpPr>
        <p:spPr>
          <a:xfrm>
            <a:off x="533400" y="1342770"/>
            <a:ext cx="8001000" cy="4724400"/>
          </a:xfrm>
        </p:spPr>
        <p:txBody>
          <a:bodyPr>
            <a:normAutofit fontScale="92500" lnSpcReduction="20000"/>
          </a:bodyPr>
          <a:lstStyle/>
          <a:p>
            <a:pPr>
              <a:defRPr/>
            </a:pPr>
            <a:r>
              <a:rPr lang="en-US" sz="2400" kern="1200" dirty="0">
                <a:cs typeface="Arial" panose="020B0604020202020204" pitchFamily="34" charset="0"/>
              </a:rPr>
              <a:t>High air temperatures, radiant heat sources, high humidity, direct physical contact with hot objects, or strenuous physical activities cause heat-related illness.</a:t>
            </a:r>
            <a:endParaRPr lang="en-US" sz="2400" dirty="0">
              <a:cs typeface="Arial" panose="020B0604020202020204" pitchFamily="34" charset="0"/>
            </a:endParaRPr>
          </a:p>
          <a:p>
            <a:pPr lvl="1">
              <a:defRPr/>
            </a:pPr>
            <a:endParaRPr lang="en-US" sz="400" i="1" dirty="0">
              <a:cs typeface="Arial" panose="020B0604020202020204" pitchFamily="34" charset="0"/>
            </a:endParaRPr>
          </a:p>
          <a:p>
            <a:pPr lvl="1">
              <a:defRPr/>
            </a:pPr>
            <a:endParaRPr lang="en-US" sz="400" i="1" dirty="0">
              <a:cs typeface="Arial" panose="020B0604020202020204" pitchFamily="34" charset="0"/>
            </a:endParaRPr>
          </a:p>
          <a:p>
            <a:pPr lvl="1">
              <a:defRPr/>
            </a:pPr>
            <a:r>
              <a:rPr lang="en-US" sz="2000" dirty="0">
                <a:cs typeface="Arial" panose="020B0604020202020204" pitchFamily="34" charset="0"/>
              </a:rPr>
              <a:t>Limit the intake of caffeinated and alcoholic beverages</a:t>
            </a:r>
          </a:p>
          <a:p>
            <a:pPr lvl="1">
              <a:defRPr/>
            </a:pPr>
            <a:endParaRPr lang="en-US" sz="400" dirty="0">
              <a:cs typeface="Arial" panose="020B0604020202020204" pitchFamily="34" charset="0"/>
            </a:endParaRPr>
          </a:p>
          <a:p>
            <a:pPr lvl="1">
              <a:defRPr/>
            </a:pPr>
            <a:endParaRPr lang="en-US" sz="400" dirty="0">
              <a:cs typeface="Arial" panose="020B0604020202020204" pitchFamily="34" charset="0"/>
            </a:endParaRPr>
          </a:p>
          <a:p>
            <a:pPr lvl="1">
              <a:defRPr/>
            </a:pPr>
            <a:endParaRPr lang="en-US" sz="400" dirty="0">
              <a:cs typeface="Arial" panose="020B0604020202020204" pitchFamily="34" charset="0"/>
            </a:endParaRPr>
          </a:p>
          <a:p>
            <a:pPr lvl="1">
              <a:defRPr/>
            </a:pPr>
            <a:r>
              <a:rPr lang="en-US" sz="2000" dirty="0">
                <a:cs typeface="Arial" panose="020B0604020202020204" pitchFamily="34" charset="0"/>
              </a:rPr>
              <a:t>Reduce physical exertion levels</a:t>
            </a:r>
          </a:p>
          <a:p>
            <a:pPr lvl="1">
              <a:defRPr/>
            </a:pPr>
            <a:endParaRPr lang="en-US" sz="400" dirty="0">
              <a:cs typeface="Arial" panose="020B0604020202020204" pitchFamily="34" charset="0"/>
            </a:endParaRPr>
          </a:p>
          <a:p>
            <a:pPr lvl="1">
              <a:defRPr/>
            </a:pPr>
            <a:endParaRPr lang="en-US" sz="400" dirty="0">
              <a:cs typeface="Arial" panose="020B0604020202020204" pitchFamily="34" charset="0"/>
            </a:endParaRPr>
          </a:p>
          <a:p>
            <a:pPr lvl="1">
              <a:defRPr/>
            </a:pPr>
            <a:endParaRPr lang="en-US" sz="400" dirty="0">
              <a:cs typeface="Arial" panose="020B0604020202020204" pitchFamily="34" charset="0"/>
            </a:endParaRPr>
          </a:p>
          <a:p>
            <a:pPr lvl="1">
              <a:defRPr/>
            </a:pPr>
            <a:r>
              <a:rPr lang="en-US" sz="2000" dirty="0">
                <a:cs typeface="Arial" panose="020B0604020202020204" pitchFamily="34" charset="0"/>
              </a:rPr>
              <a:t>Wear light-colored clothing</a:t>
            </a:r>
          </a:p>
          <a:p>
            <a:pPr lvl="1">
              <a:defRPr/>
            </a:pPr>
            <a:endParaRPr lang="en-US" sz="400" dirty="0">
              <a:ea typeface="+mn-ea"/>
              <a:cs typeface="Arial" panose="020B0604020202020204" pitchFamily="34" charset="0"/>
            </a:endParaRPr>
          </a:p>
          <a:p>
            <a:pPr lvl="1">
              <a:defRPr/>
            </a:pPr>
            <a:endParaRPr lang="en-US" sz="400" dirty="0">
              <a:ea typeface="+mn-ea"/>
              <a:cs typeface="Arial" panose="020B0604020202020204" pitchFamily="34" charset="0"/>
            </a:endParaRPr>
          </a:p>
          <a:p>
            <a:pPr lvl="1">
              <a:defRPr/>
            </a:pPr>
            <a:endParaRPr lang="en-US" sz="400" dirty="0">
              <a:ea typeface="+mn-ea"/>
              <a:cs typeface="Arial" panose="020B0604020202020204" pitchFamily="34" charset="0"/>
            </a:endParaRPr>
          </a:p>
          <a:p>
            <a:pPr lvl="1">
              <a:defRPr/>
            </a:pPr>
            <a:r>
              <a:rPr lang="en-US" sz="2000" dirty="0">
                <a:ea typeface="+mn-ea"/>
                <a:cs typeface="Arial" panose="020B0604020202020204" pitchFamily="34" charset="0"/>
              </a:rPr>
              <a:t>Use fans/ventilation to provide air movement for cooling</a:t>
            </a:r>
          </a:p>
          <a:p>
            <a:pPr marL="520700" lvl="1" indent="0">
              <a:buFontTx/>
              <a:buNone/>
              <a:defRPr/>
            </a:pPr>
            <a:endParaRPr lang="en-US" sz="400" dirty="0">
              <a:ea typeface="+mn-ea"/>
              <a:cs typeface="Arial" panose="020B0604020202020204" pitchFamily="34" charset="0"/>
            </a:endParaRPr>
          </a:p>
          <a:p>
            <a:pPr marL="520700" lvl="1" indent="0">
              <a:buFontTx/>
              <a:buNone/>
              <a:defRPr/>
            </a:pPr>
            <a:endParaRPr lang="en-US" sz="400" dirty="0">
              <a:ea typeface="+mn-ea"/>
              <a:cs typeface="Arial" panose="020B0604020202020204" pitchFamily="34" charset="0"/>
            </a:endParaRPr>
          </a:p>
          <a:p>
            <a:pPr marL="520700" lvl="1" indent="0">
              <a:buFontTx/>
              <a:buNone/>
              <a:defRPr/>
            </a:pPr>
            <a:endParaRPr lang="en-US" sz="400" dirty="0">
              <a:ea typeface="+mn-ea"/>
              <a:cs typeface="Arial" panose="020B0604020202020204" pitchFamily="34" charset="0"/>
            </a:endParaRPr>
          </a:p>
          <a:p>
            <a:pPr lvl="1">
              <a:defRPr/>
            </a:pPr>
            <a:r>
              <a:rPr lang="en-US" sz="2000" dirty="0">
                <a:ea typeface="+mn-ea"/>
                <a:cs typeface="Arial" panose="020B0604020202020204" pitchFamily="34" charset="0"/>
              </a:rPr>
              <a:t>Gradually increasing work period/workload over the course of several days</a:t>
            </a:r>
          </a:p>
          <a:p>
            <a:pPr marL="520700" lvl="1" indent="0">
              <a:buFontTx/>
              <a:buNone/>
              <a:defRPr/>
            </a:pPr>
            <a:endParaRPr lang="en-US" sz="400" dirty="0">
              <a:ea typeface="+mn-ea"/>
              <a:cs typeface="Arial" panose="020B0604020202020204" pitchFamily="34" charset="0"/>
            </a:endParaRPr>
          </a:p>
          <a:p>
            <a:pPr marL="520700" lvl="1" indent="0">
              <a:buFontTx/>
              <a:buNone/>
              <a:defRPr/>
            </a:pPr>
            <a:endParaRPr lang="en-US" sz="400" dirty="0">
              <a:ea typeface="+mn-ea"/>
              <a:cs typeface="Arial" panose="020B0604020202020204" pitchFamily="34" charset="0"/>
            </a:endParaRPr>
          </a:p>
          <a:p>
            <a:pPr marL="520700" lvl="1" indent="0">
              <a:buFontTx/>
              <a:buNone/>
              <a:defRPr/>
            </a:pPr>
            <a:endParaRPr lang="en-US" sz="400" dirty="0">
              <a:ea typeface="+mn-ea"/>
              <a:cs typeface="Arial" panose="020B0604020202020204" pitchFamily="34" charset="0"/>
            </a:endParaRPr>
          </a:p>
          <a:p>
            <a:pPr lvl="1">
              <a:defRPr/>
            </a:pPr>
            <a:r>
              <a:rPr lang="en-US" sz="2000" dirty="0">
                <a:cs typeface="Arial" panose="020B0604020202020204" pitchFamily="34" charset="0"/>
              </a:rPr>
              <a:t>Take frequent rest/water breaks in areas that are shaded or air conditioned</a:t>
            </a:r>
          </a:p>
          <a:p>
            <a:pPr lvl="1">
              <a:defRPr/>
            </a:pPr>
            <a:endParaRPr lang="en-US" sz="2000" dirty="0">
              <a:ea typeface="+mn-ea"/>
              <a:cs typeface="Arial" panose="020B0604020202020204" pitchFamily="34" charset="0"/>
            </a:endParaRPr>
          </a:p>
          <a:p>
            <a:pPr lvl="1">
              <a:defRPr/>
            </a:pPr>
            <a:endParaRPr lang="en-US" sz="2000" dirty="0">
              <a:ea typeface="+mn-ea"/>
              <a:cs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Objectives</a:t>
            </a:r>
          </a:p>
        </p:txBody>
      </p:sp>
      <p:sp>
        <p:nvSpPr>
          <p:cNvPr id="4099" name="Rectangle 3"/>
          <p:cNvSpPr>
            <a:spLocks noGrp="1" noChangeArrowheads="1"/>
          </p:cNvSpPr>
          <p:nvPr>
            <p:ph idx="1"/>
          </p:nvPr>
        </p:nvSpPr>
        <p:spPr>
          <a:xfrm>
            <a:off x="533400" y="1295400"/>
            <a:ext cx="8229600" cy="4926013"/>
          </a:xfrm>
        </p:spPr>
        <p:txBody>
          <a:bodyPr/>
          <a:lstStyle/>
          <a:p>
            <a:pPr>
              <a:lnSpc>
                <a:spcPct val="80000"/>
              </a:lnSpc>
              <a:defRPr/>
            </a:pPr>
            <a:r>
              <a:rPr lang="en-US" altLang="en-US" dirty="0"/>
              <a:t>At the end of this course, students will be </a:t>
            </a:r>
          </a:p>
          <a:p>
            <a:pPr marL="0" indent="0">
              <a:lnSpc>
                <a:spcPct val="80000"/>
              </a:lnSpc>
              <a:buNone/>
              <a:defRPr/>
            </a:pPr>
            <a:r>
              <a:rPr lang="en-US" altLang="en-US" dirty="0"/>
              <a:t>   aware of:</a:t>
            </a:r>
          </a:p>
          <a:p>
            <a:pPr>
              <a:lnSpc>
                <a:spcPct val="80000"/>
              </a:lnSpc>
              <a:defRPr/>
            </a:pPr>
            <a:endParaRPr lang="en-US" altLang="en-US" sz="1000" dirty="0"/>
          </a:p>
          <a:p>
            <a:pPr marL="742950" lvl="1" indent="-285750">
              <a:lnSpc>
                <a:spcPct val="80000"/>
              </a:lnSpc>
              <a:spcBef>
                <a:spcPts val="1200"/>
              </a:spcBef>
              <a:defRPr/>
            </a:pPr>
            <a:r>
              <a:rPr lang="en-US" altLang="en-US" dirty="0"/>
              <a:t>Process for identification of work zones</a:t>
            </a:r>
          </a:p>
          <a:p>
            <a:pPr marL="742950" lvl="1" indent="-285750">
              <a:lnSpc>
                <a:spcPct val="80000"/>
              </a:lnSpc>
              <a:spcBef>
                <a:spcPts val="1200"/>
              </a:spcBef>
              <a:defRPr/>
            </a:pPr>
            <a:r>
              <a:rPr lang="en-US" altLang="en-US" dirty="0"/>
              <a:t>Work zone elements</a:t>
            </a:r>
          </a:p>
          <a:p>
            <a:pPr marL="742950" lvl="1" indent="-285750">
              <a:lnSpc>
                <a:spcPct val="80000"/>
              </a:lnSpc>
              <a:spcBef>
                <a:spcPts val="1200"/>
              </a:spcBef>
              <a:defRPr/>
            </a:pPr>
            <a:r>
              <a:rPr lang="en-US" altLang="en-US" dirty="0"/>
              <a:t>Manual on Uniform Traffic Control Devices (MUTCD)</a:t>
            </a:r>
          </a:p>
          <a:p>
            <a:pPr marL="742950" lvl="1" indent="-285750">
              <a:lnSpc>
                <a:spcPct val="80000"/>
              </a:lnSpc>
              <a:spcBef>
                <a:spcPts val="1200"/>
              </a:spcBef>
              <a:defRPr/>
            </a:pPr>
            <a:r>
              <a:rPr lang="en-US" altLang="en-US" dirty="0"/>
              <a:t>OSHA standards</a:t>
            </a:r>
          </a:p>
          <a:p>
            <a:pPr marL="742950" lvl="1" indent="-285750">
              <a:lnSpc>
                <a:spcPct val="80000"/>
              </a:lnSpc>
              <a:spcBef>
                <a:spcPts val="1200"/>
              </a:spcBef>
              <a:defRPr/>
            </a:pPr>
            <a:r>
              <a:rPr lang="en-US" altLang="en-US" dirty="0"/>
              <a:t>Control zones and measures</a:t>
            </a:r>
          </a:p>
          <a:p>
            <a:pPr marL="742950" lvl="1" indent="-285750">
              <a:lnSpc>
                <a:spcPct val="80000"/>
              </a:lnSpc>
              <a:spcBef>
                <a:spcPts val="1200"/>
              </a:spcBef>
              <a:defRPr/>
            </a:pPr>
            <a:r>
              <a:rPr lang="en-US" altLang="en-US" dirty="0"/>
              <a:t>Flagger safety </a:t>
            </a:r>
          </a:p>
          <a:p>
            <a:pPr marL="742950" lvl="1" indent="-285750">
              <a:lnSpc>
                <a:spcPct val="80000"/>
              </a:lnSpc>
              <a:spcBef>
                <a:spcPts val="1200"/>
              </a:spcBef>
              <a:defRPr/>
            </a:pPr>
            <a:r>
              <a:rPr lang="en-US" altLang="en-US" dirty="0"/>
              <a:t>Employer/employee responsibilities</a:t>
            </a:r>
          </a:p>
          <a:p>
            <a:pPr>
              <a:lnSpc>
                <a:spcPct val="80000"/>
              </a:lnSpc>
              <a:buFont typeface="Wingdings" panose="05000000000000000000" pitchFamily="2" charset="2"/>
              <a:buNone/>
              <a:defRPr/>
            </a:pPr>
            <a:endParaRPr lang="en-US" altLang="en-US" dirty="0">
              <a:latin typeface="+mj-lt"/>
            </a:endParaRPr>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3886200"/>
            <a:ext cx="16129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781800" y="5486400"/>
            <a:ext cx="1670050" cy="277813"/>
          </a:xfrm>
          <a:prstGeom prst="rect">
            <a:avLst/>
          </a:prstGeom>
        </p:spPr>
        <p:txBody>
          <a:bodyPr wrap="none">
            <a:spAutoFit/>
          </a:bodyPr>
          <a:lstStyle/>
          <a:p>
            <a:pPr>
              <a:defRPr/>
            </a:pPr>
            <a:r>
              <a:rPr lang="en-US" sz="1200" u="none" dirty="0">
                <a:solidFill>
                  <a:schemeClr val="bg1"/>
                </a:solidFill>
                <a:latin typeface="+mj-lt"/>
              </a:rPr>
              <a:t>NCDOL Photo Library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247135"/>
            <a:ext cx="6781800" cy="1108075"/>
          </a:xfrm>
        </p:spPr>
        <p:txBody>
          <a:bodyPr/>
          <a:lstStyle/>
          <a:p>
            <a:r>
              <a:rPr lang="en-US" altLang="en-US" dirty="0"/>
              <a:t>Signs, Signals and Barricades</a:t>
            </a:r>
            <a:endParaRPr lang="en-US" altLang="en-US" sz="1600" dirty="0"/>
          </a:p>
        </p:txBody>
      </p:sp>
      <p:sp>
        <p:nvSpPr>
          <p:cNvPr id="50179" name="Content Placeholder 2"/>
          <p:cNvSpPr>
            <a:spLocks noGrp="1"/>
          </p:cNvSpPr>
          <p:nvPr>
            <p:ph idx="1"/>
          </p:nvPr>
        </p:nvSpPr>
        <p:spPr>
          <a:xfrm>
            <a:off x="533400" y="1219200"/>
            <a:ext cx="7924800" cy="2743200"/>
          </a:xfrm>
        </p:spPr>
        <p:txBody>
          <a:bodyPr/>
          <a:lstStyle/>
          <a:p>
            <a:r>
              <a:rPr lang="en-US" altLang="en-US" dirty="0"/>
              <a:t>Signs and symbols required by this subpart shall be visible at all times when work is being performed.</a:t>
            </a:r>
          </a:p>
        </p:txBody>
      </p:sp>
      <p:sp>
        <p:nvSpPr>
          <p:cNvPr id="50180" name="Content Placeholder 9"/>
          <p:cNvSpPr>
            <a:spLocks noGrp="1"/>
          </p:cNvSpPr>
          <p:nvPr>
            <p:ph sz="quarter" idx="10"/>
          </p:nvPr>
        </p:nvSpPr>
        <p:spPr>
          <a:xfrm>
            <a:off x="7239000" y="609600"/>
            <a:ext cx="1524000" cy="381000"/>
          </a:xfrm>
        </p:spPr>
        <p:txBody>
          <a:bodyPr/>
          <a:lstStyle/>
          <a:p>
            <a:r>
              <a:rPr lang="en-US" altLang="en-US"/>
              <a:t>1926.200(a)</a:t>
            </a:r>
          </a:p>
        </p:txBody>
      </p:sp>
      <p:pic>
        <p:nvPicPr>
          <p:cNvPr id="50181" name="Picture 17"/>
          <p:cNvPicPr>
            <a:picLocks noChangeAspect="1" noChangeArrowheads="1"/>
          </p:cNvPicPr>
          <p:nvPr/>
        </p:nvPicPr>
        <p:blipFill>
          <a:blip r:embed="rId3">
            <a:extLst>
              <a:ext uri="{28A0092B-C50C-407E-A947-70E740481C1C}">
                <a14:useLocalDpi xmlns:a14="http://schemas.microsoft.com/office/drawing/2010/main" val="0"/>
              </a:ext>
            </a:extLst>
          </a:blip>
          <a:srcRect l="13158" r="23988" b="3181"/>
          <a:stretch>
            <a:fillRect/>
          </a:stretch>
        </p:blipFill>
        <p:spPr bwMode="auto">
          <a:xfrm>
            <a:off x="5410200" y="2757488"/>
            <a:ext cx="2895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p:cNvSpPr/>
          <p:nvPr/>
        </p:nvSpPr>
        <p:spPr>
          <a:xfrm>
            <a:off x="6175375" y="29718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457200"/>
            <a:ext cx="6858000" cy="549275"/>
          </a:xfrm>
        </p:spPr>
        <p:txBody>
          <a:bodyPr/>
          <a:lstStyle/>
          <a:p>
            <a:r>
              <a:rPr lang="en-US" altLang="en-US"/>
              <a:t>Flagger PPE</a:t>
            </a:r>
          </a:p>
        </p:txBody>
      </p:sp>
      <p:sp>
        <p:nvSpPr>
          <p:cNvPr id="52227" name="Content Placeholder 2"/>
          <p:cNvSpPr>
            <a:spLocks noGrp="1"/>
          </p:cNvSpPr>
          <p:nvPr>
            <p:ph idx="1"/>
          </p:nvPr>
        </p:nvSpPr>
        <p:spPr>
          <a:xfrm>
            <a:off x="533400" y="1219200"/>
            <a:ext cx="8001000" cy="4724400"/>
          </a:xfrm>
        </p:spPr>
        <p:txBody>
          <a:bodyPr/>
          <a:lstStyle/>
          <a:p>
            <a:r>
              <a:rPr lang="en-US" altLang="en-US" dirty="0"/>
              <a:t>Signaling by flaggers, and the use of flaggers, including warning garments worn by flaggers, shall conform to Part VI of the MUTCD.</a:t>
            </a:r>
          </a:p>
        </p:txBody>
      </p:sp>
      <p:sp>
        <p:nvSpPr>
          <p:cNvPr id="52228" name="Content Placeholder 5"/>
          <p:cNvSpPr>
            <a:spLocks noGrp="1"/>
          </p:cNvSpPr>
          <p:nvPr>
            <p:ph sz="quarter" idx="10"/>
          </p:nvPr>
        </p:nvSpPr>
        <p:spPr>
          <a:xfrm>
            <a:off x="6565900" y="609600"/>
            <a:ext cx="2044700" cy="381000"/>
          </a:xfrm>
        </p:spPr>
        <p:txBody>
          <a:bodyPr/>
          <a:lstStyle/>
          <a:p>
            <a:pPr algn="r"/>
            <a:r>
              <a:rPr lang="en-US" altLang="en-US"/>
              <a:t>1926.201(a)</a:t>
            </a:r>
          </a:p>
          <a:p>
            <a:pPr algn="r"/>
            <a:endParaRPr lang="en-US" altLang="en-US"/>
          </a:p>
        </p:txBody>
      </p:sp>
      <p:sp>
        <p:nvSpPr>
          <p:cNvPr id="52229" name="Text Box 6"/>
          <p:cNvSpPr txBox="1">
            <a:spLocks noChangeArrowheads="1"/>
          </p:cNvSpPr>
          <p:nvPr/>
        </p:nvSpPr>
        <p:spPr bwMode="auto">
          <a:xfrm>
            <a:off x="609600" y="3048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spcBef>
                <a:spcPct val="50000"/>
              </a:spcBef>
            </a:pPr>
            <a:r>
              <a:rPr lang="en-US" altLang="en-US" sz="2400" u="none">
                <a:latin typeface="Arial" panose="020B0604020202020204" pitchFamily="34" charset="0"/>
              </a:rPr>
              <a:t>Flaggers</a:t>
            </a:r>
          </a:p>
        </p:txBody>
      </p:sp>
      <p:sp>
        <p:nvSpPr>
          <p:cNvPr id="52230" name="Content Placeholder 9"/>
          <p:cNvSpPr>
            <a:spLocks/>
          </p:cNvSpPr>
          <p:nvPr/>
        </p:nvSpPr>
        <p:spPr bwMode="auto">
          <a:xfrm>
            <a:off x="6934200" y="609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None/>
            </a:pPr>
            <a:endParaRPr lang="en-US" altLang="en-US" sz="1800" u="none">
              <a:latin typeface="Arial" panose="020B0604020202020204" pitchFamily="34" charset="0"/>
            </a:endParaRPr>
          </a:p>
        </p:txBody>
      </p:sp>
      <p:pic>
        <p:nvPicPr>
          <p:cNvPr id="5223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9017" t="2280" r="11964" b="11870"/>
          <a:stretch>
            <a:fillRect/>
          </a:stretch>
        </p:blipFill>
        <p:spPr bwMode="auto">
          <a:xfrm>
            <a:off x="3962400" y="2667000"/>
            <a:ext cx="44831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2" name="Straight Arrow Connector 3"/>
          <p:cNvCxnSpPr>
            <a:cxnSpLocks noChangeShapeType="1"/>
          </p:cNvCxnSpPr>
          <p:nvPr/>
        </p:nvCxnSpPr>
        <p:spPr bwMode="auto">
          <a:xfrm>
            <a:off x="3124200" y="3352800"/>
            <a:ext cx="3352800" cy="1143000"/>
          </a:xfrm>
          <a:prstGeom prst="straightConnector1">
            <a:avLst/>
          </a:prstGeom>
          <a:noFill/>
          <a:ln w="38100"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sp>
        <p:nvSpPr>
          <p:cNvPr id="9" name="Rectangle 8"/>
          <p:cNvSpPr/>
          <p:nvPr/>
        </p:nvSpPr>
        <p:spPr>
          <a:xfrm>
            <a:off x="4005263" y="55626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Flagger PPE</a:t>
            </a:r>
          </a:p>
        </p:txBody>
      </p:sp>
      <p:sp>
        <p:nvSpPr>
          <p:cNvPr id="3" name="Content Placeholder 2"/>
          <p:cNvSpPr>
            <a:spLocks noGrp="1"/>
          </p:cNvSpPr>
          <p:nvPr>
            <p:ph idx="1"/>
          </p:nvPr>
        </p:nvSpPr>
        <p:spPr>
          <a:xfrm>
            <a:off x="533400" y="1219200"/>
            <a:ext cx="8001000" cy="4724400"/>
          </a:xfrm>
        </p:spPr>
        <p:txBody>
          <a:bodyPr/>
          <a:lstStyle/>
          <a:p>
            <a:pPr>
              <a:defRPr/>
            </a:pPr>
            <a:r>
              <a:rPr lang="en-US" sz="2400" dirty="0"/>
              <a:t>High-visibility safety apparel</a:t>
            </a:r>
          </a:p>
          <a:p>
            <a:pPr>
              <a:defRPr/>
            </a:pPr>
            <a:endParaRPr lang="en-US" sz="800" dirty="0"/>
          </a:p>
          <a:p>
            <a:pPr lvl="1">
              <a:defRPr/>
            </a:pPr>
            <a:r>
              <a:rPr lang="en-US" sz="2000" dirty="0">
                <a:solidFill>
                  <a:prstClr val="black"/>
                </a:solidFill>
              </a:rPr>
              <a:t>All workers exposed to the risks of moving roadway traffic or construction equipment should wear high-visibility safety apparel meeting the requirements of ISEA “American National Standard for High-Visibility Safety Apparel” or equivalent revisions, and labeled as ANSI 107-1999 standard</a:t>
            </a:r>
          </a:p>
          <a:p>
            <a:pPr marL="457200" lvl="1" indent="0">
              <a:buFont typeface="Symbol" panose="05050102010706020507" pitchFamily="18" charset="2"/>
              <a:buNone/>
              <a:defRPr/>
            </a:pPr>
            <a:r>
              <a:rPr lang="en-US" sz="2000" dirty="0">
                <a:solidFill>
                  <a:prstClr val="black"/>
                </a:solidFill>
              </a:rPr>
              <a:t>   performance for Class 1, 2, or 3 risk exposure.</a:t>
            </a:r>
          </a:p>
          <a:p>
            <a:pPr marL="457200" lvl="1" indent="0">
              <a:buFont typeface="Symbol" panose="05050102010706020507" pitchFamily="18" charset="2"/>
              <a:buNone/>
              <a:defRPr/>
            </a:pPr>
            <a:endParaRPr lang="en-US" sz="2000" dirty="0"/>
          </a:p>
          <a:p>
            <a:pPr>
              <a:defRPr/>
            </a:pPr>
            <a:endParaRPr lang="en-US" sz="800" dirty="0"/>
          </a:p>
          <a:p>
            <a:pPr>
              <a:defRPr/>
            </a:pPr>
            <a:r>
              <a:rPr lang="en-US" altLang="en-US" sz="2400" dirty="0"/>
              <a:t>Flagger certification and training</a:t>
            </a:r>
          </a:p>
          <a:p>
            <a:pPr>
              <a:defRPr/>
            </a:pPr>
            <a:endParaRPr lang="en-US" sz="800" dirty="0"/>
          </a:p>
          <a:p>
            <a:pPr lvl="1">
              <a:defRPr/>
            </a:pPr>
            <a:r>
              <a:rPr lang="en-US" altLang="en-US" sz="2000" dirty="0"/>
              <a:t>July 1, 2010, North Carolina requires flagger training/certification.</a:t>
            </a:r>
            <a:endParaRPr lang="en-US" sz="2000" dirty="0"/>
          </a:p>
        </p:txBody>
      </p:sp>
      <p:pic>
        <p:nvPicPr>
          <p:cNvPr id="58373" name="Picture 4"/>
          <p:cNvPicPr>
            <a:picLocks noChangeAspect="1"/>
          </p:cNvPicPr>
          <p:nvPr/>
        </p:nvPicPr>
        <p:blipFill>
          <a:blip r:embed="rId3"/>
          <a:srcRect l="38937" t="2299" r="8849" b="5748"/>
          <a:stretch>
            <a:fillRect/>
          </a:stretch>
        </p:blipFill>
        <p:spPr bwMode="auto">
          <a:xfrm>
            <a:off x="6699250" y="3505200"/>
            <a:ext cx="1739900" cy="235743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781800" y="5651500"/>
            <a:ext cx="1670050" cy="277813"/>
          </a:xfrm>
          <a:prstGeom prst="rect">
            <a:avLst/>
          </a:prstGeom>
        </p:spPr>
        <p:txBody>
          <a:bodyPr wrap="none">
            <a:spAutoFit/>
          </a:bodyPr>
          <a:lstStyle/>
          <a:p>
            <a:pPr>
              <a:defRPr/>
            </a:pPr>
            <a:r>
              <a:rPr lang="en-US" sz="1200" u="none" dirty="0">
                <a:latin typeface="+mj-lt"/>
              </a:rPr>
              <a:t>NCDOL Photo Library</a:t>
            </a:r>
          </a:p>
        </p:txBody>
      </p:sp>
      <p:sp>
        <p:nvSpPr>
          <p:cNvPr id="54278" name="Content Placeholder 5"/>
          <p:cNvSpPr>
            <a:spLocks noGrp="1"/>
          </p:cNvSpPr>
          <p:nvPr>
            <p:ph sz="quarter" idx="10"/>
          </p:nvPr>
        </p:nvSpPr>
        <p:spPr>
          <a:xfrm>
            <a:off x="6565900" y="609600"/>
            <a:ext cx="2044700" cy="381000"/>
          </a:xfrm>
        </p:spPr>
        <p:txBody>
          <a:bodyPr/>
          <a:lstStyle/>
          <a:p>
            <a:pPr algn="r"/>
            <a:r>
              <a:rPr lang="en-US" altLang="en-US"/>
              <a:t>1926.201(a)</a:t>
            </a:r>
          </a:p>
          <a:p>
            <a:pPr algn="r"/>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Flagger Safety</a:t>
            </a:r>
          </a:p>
        </p:txBody>
      </p:sp>
      <p:sp>
        <p:nvSpPr>
          <p:cNvPr id="56323" name="Content Placeholder 2"/>
          <p:cNvSpPr>
            <a:spLocks noGrp="1"/>
          </p:cNvSpPr>
          <p:nvPr>
            <p:ph idx="1"/>
          </p:nvPr>
        </p:nvSpPr>
        <p:spPr>
          <a:xfrm>
            <a:off x="533400" y="1447800"/>
            <a:ext cx="8001000" cy="4419600"/>
          </a:xfrm>
        </p:spPr>
        <p:txBody>
          <a:bodyPr/>
          <a:lstStyle/>
          <a:p>
            <a:r>
              <a:rPr lang="en-US" altLang="en-US" dirty="0"/>
              <a:t>Flaggers should:</a:t>
            </a:r>
          </a:p>
          <a:p>
            <a:pPr lvl="1">
              <a:lnSpc>
                <a:spcPct val="150000"/>
              </a:lnSpc>
            </a:pPr>
            <a:r>
              <a:rPr lang="en-US" altLang="en-US" dirty="0"/>
              <a:t>Stay alert</a:t>
            </a:r>
          </a:p>
          <a:p>
            <a:pPr lvl="1">
              <a:lnSpc>
                <a:spcPct val="150000"/>
              </a:lnSpc>
            </a:pPr>
            <a:r>
              <a:rPr lang="en-US" altLang="en-US" dirty="0"/>
              <a:t>Stand alone in clear view</a:t>
            </a:r>
          </a:p>
          <a:p>
            <a:pPr lvl="1">
              <a:lnSpc>
                <a:spcPct val="150000"/>
              </a:lnSpc>
            </a:pPr>
            <a:r>
              <a:rPr lang="en-US" altLang="en-US" dirty="0"/>
              <a:t>Plan escape route for emergencies</a:t>
            </a:r>
          </a:p>
          <a:p>
            <a:pPr lvl="1">
              <a:lnSpc>
                <a:spcPct val="150000"/>
              </a:lnSpc>
            </a:pPr>
            <a:r>
              <a:rPr lang="en-US" altLang="en-US" dirty="0"/>
              <a:t>Stay in communication with other flaggers</a:t>
            </a:r>
          </a:p>
          <a:p>
            <a:pPr lvl="1">
              <a:lnSpc>
                <a:spcPct val="150000"/>
              </a:lnSpc>
            </a:pPr>
            <a:r>
              <a:rPr lang="en-US" altLang="en-US" dirty="0"/>
              <a:t>Treat motorists with respect</a:t>
            </a:r>
          </a:p>
          <a:p>
            <a:pPr lvl="1">
              <a:lnSpc>
                <a:spcPct val="150000"/>
              </a:lnSpc>
            </a:pPr>
            <a:r>
              <a:rPr lang="en-US" altLang="en-US" dirty="0"/>
              <a:t>Be sure the motorists understand the flow of traffic</a:t>
            </a:r>
            <a:endParaRPr lang="en-US" altLang="en-US" sz="2800" dirty="0"/>
          </a:p>
        </p:txBody>
      </p:sp>
      <p:pic>
        <p:nvPicPr>
          <p:cNvPr id="4" name="Picture 1">
            <a:extLst>
              <a:ext uri="{FF2B5EF4-FFF2-40B4-BE49-F238E27FC236}">
                <a16:creationId xmlns:a16="http://schemas.microsoft.com/office/drawing/2014/main" id="{93294A98-579D-4D15-B5D7-698FAF42677C}"/>
              </a:ext>
            </a:extLst>
          </p:cNvPr>
          <p:cNvPicPr>
            <a:picLocks noChangeAspect="1"/>
          </p:cNvPicPr>
          <p:nvPr/>
        </p:nvPicPr>
        <p:blipFill>
          <a:blip r:embed="rId3">
            <a:extLst>
              <a:ext uri="{28A0092B-C50C-407E-A947-70E740481C1C}">
                <a14:useLocalDpi xmlns:a14="http://schemas.microsoft.com/office/drawing/2010/main" val="0"/>
              </a:ext>
            </a:extLst>
          </a:blip>
          <a:srcRect l="1515" t="24471" r="61543" b="32245"/>
          <a:stretch>
            <a:fillRect/>
          </a:stretch>
        </p:blipFill>
        <p:spPr bwMode="auto">
          <a:xfrm>
            <a:off x="6039853" y="1447800"/>
            <a:ext cx="234214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Flagger Safety</a:t>
            </a:r>
          </a:p>
        </p:txBody>
      </p:sp>
      <p:sp>
        <p:nvSpPr>
          <p:cNvPr id="58371" name="Text Box 7"/>
          <p:cNvSpPr txBox="1">
            <a:spLocks noChangeArrowheads="1"/>
          </p:cNvSpPr>
          <p:nvPr/>
        </p:nvSpPr>
        <p:spPr bwMode="auto">
          <a:xfrm>
            <a:off x="2057400" y="1143000"/>
            <a:ext cx="52571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800" u="none" dirty="0">
                <a:latin typeface="Avenir Next LT Pro" panose="020B0504020202020204" pitchFamily="34" charset="0"/>
              </a:rPr>
              <a:t>What’s wrong with this picture?</a:t>
            </a:r>
          </a:p>
        </p:txBody>
      </p:sp>
      <p:pic>
        <p:nvPicPr>
          <p:cNvPr id="58372" name="Picture 1"/>
          <p:cNvPicPr>
            <a:picLocks noChangeAspect="1"/>
          </p:cNvPicPr>
          <p:nvPr/>
        </p:nvPicPr>
        <p:blipFill>
          <a:blip r:embed="rId3">
            <a:extLst>
              <a:ext uri="{28A0092B-C50C-407E-A947-70E740481C1C}">
                <a14:useLocalDpi xmlns:a14="http://schemas.microsoft.com/office/drawing/2010/main" val="0"/>
              </a:ext>
            </a:extLst>
          </a:blip>
          <a:srcRect b="21642"/>
          <a:stretch>
            <a:fillRect/>
          </a:stretch>
        </p:blipFill>
        <p:spPr bwMode="auto">
          <a:xfrm>
            <a:off x="1271588" y="1798638"/>
            <a:ext cx="66008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87463" y="5516563"/>
            <a:ext cx="1670050" cy="277812"/>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Flagger Safety</a:t>
            </a:r>
          </a:p>
        </p:txBody>
      </p:sp>
      <p:sp>
        <p:nvSpPr>
          <p:cNvPr id="77827" name="Content Placeholder 2"/>
          <p:cNvSpPr>
            <a:spLocks noGrp="1"/>
          </p:cNvSpPr>
          <p:nvPr>
            <p:ph idx="1"/>
          </p:nvPr>
        </p:nvSpPr>
        <p:spPr>
          <a:xfrm>
            <a:off x="533400" y="1219200"/>
            <a:ext cx="8229600" cy="4876800"/>
          </a:xfrm>
        </p:spPr>
        <p:txBody>
          <a:bodyPr>
            <a:normAutofit lnSpcReduction="10000"/>
          </a:bodyPr>
          <a:lstStyle/>
          <a:p>
            <a:pPr>
              <a:defRPr/>
            </a:pPr>
            <a:r>
              <a:rPr lang="en-US" altLang="en-US" sz="2600" dirty="0"/>
              <a:t>Flaggers should not:</a:t>
            </a:r>
          </a:p>
          <a:p>
            <a:pPr>
              <a:defRPr/>
            </a:pPr>
            <a:endParaRPr lang="en-US" altLang="en-US" sz="800" b="1" dirty="0"/>
          </a:p>
          <a:p>
            <a:pPr>
              <a:buFont typeface="Wingdings" panose="05000000000000000000" pitchFamily="2" charset="2"/>
              <a:buNone/>
              <a:defRPr/>
            </a:pPr>
            <a:endParaRPr lang="en-US" altLang="en-US" sz="800" b="1" dirty="0"/>
          </a:p>
          <a:p>
            <a:pPr marL="742950" lvl="1" indent="-285750">
              <a:lnSpc>
                <a:spcPct val="80000"/>
              </a:lnSpc>
              <a:defRPr/>
            </a:pPr>
            <a:r>
              <a:rPr lang="en-US" altLang="en-US" sz="2200" dirty="0"/>
              <a:t>Stand where they could be crushed by equipment</a:t>
            </a:r>
          </a:p>
          <a:p>
            <a:pPr marL="742950" lvl="1" indent="-285750">
              <a:lnSpc>
                <a:spcPct val="80000"/>
              </a:lnSpc>
              <a:defRPr/>
            </a:pPr>
            <a:endParaRPr lang="en-US" altLang="en-US" sz="2200" dirty="0"/>
          </a:p>
          <a:p>
            <a:pPr marL="742950" lvl="1" indent="-285750">
              <a:lnSpc>
                <a:spcPct val="80000"/>
              </a:lnSpc>
              <a:defRPr/>
            </a:pPr>
            <a:r>
              <a:rPr lang="en-US" altLang="en-US" sz="2200" dirty="0"/>
              <a:t>Stand where not visible to motorist or other equipment</a:t>
            </a:r>
          </a:p>
          <a:p>
            <a:pPr marL="457200" lvl="1" indent="0">
              <a:lnSpc>
                <a:spcPct val="80000"/>
              </a:lnSpc>
              <a:buFont typeface="Symbol" panose="05050102010706020507" pitchFamily="18" charset="2"/>
              <a:buNone/>
              <a:defRPr/>
            </a:pPr>
            <a:r>
              <a:rPr lang="en-US" altLang="en-US" sz="2200" dirty="0"/>
              <a:t>    operators </a:t>
            </a:r>
          </a:p>
          <a:p>
            <a:pPr marL="742950" lvl="1" indent="-285750">
              <a:lnSpc>
                <a:spcPct val="80000"/>
              </a:lnSpc>
              <a:defRPr/>
            </a:pPr>
            <a:endParaRPr lang="en-US" altLang="en-US" sz="2200" dirty="0"/>
          </a:p>
          <a:p>
            <a:pPr marL="742950" lvl="1" indent="-285750">
              <a:lnSpc>
                <a:spcPct val="80000"/>
              </a:lnSpc>
              <a:defRPr/>
            </a:pPr>
            <a:r>
              <a:rPr lang="en-US" altLang="en-US" sz="2200" dirty="0"/>
              <a:t>Turn their back on traffic</a:t>
            </a:r>
          </a:p>
          <a:p>
            <a:pPr marL="742950" lvl="1" indent="-285750">
              <a:lnSpc>
                <a:spcPct val="80000"/>
              </a:lnSpc>
              <a:defRPr/>
            </a:pPr>
            <a:endParaRPr lang="en-US" altLang="en-US" sz="2200" dirty="0"/>
          </a:p>
          <a:p>
            <a:pPr marL="742950" lvl="1" indent="-285750">
              <a:lnSpc>
                <a:spcPct val="80000"/>
              </a:lnSpc>
              <a:defRPr/>
            </a:pPr>
            <a:r>
              <a:rPr lang="en-US" altLang="en-US" sz="2200" dirty="0"/>
              <a:t>Step in front of any vehicle</a:t>
            </a:r>
          </a:p>
          <a:p>
            <a:pPr marL="742950" lvl="1" indent="-285750">
              <a:lnSpc>
                <a:spcPct val="80000"/>
              </a:lnSpc>
              <a:defRPr/>
            </a:pPr>
            <a:endParaRPr lang="en-US" altLang="en-US" sz="2200" dirty="0"/>
          </a:p>
          <a:p>
            <a:pPr marL="742950" lvl="1" indent="-285750">
              <a:lnSpc>
                <a:spcPct val="80000"/>
              </a:lnSpc>
              <a:defRPr/>
            </a:pPr>
            <a:r>
              <a:rPr lang="en-US" altLang="en-US" sz="2200" dirty="0"/>
              <a:t>Assume a vehicle is going to stop</a:t>
            </a:r>
          </a:p>
          <a:p>
            <a:pPr marL="742950" lvl="1" indent="-285750">
              <a:lnSpc>
                <a:spcPct val="80000"/>
              </a:lnSpc>
              <a:defRPr/>
            </a:pPr>
            <a:endParaRPr lang="en-US" altLang="en-US" sz="2200" dirty="0"/>
          </a:p>
          <a:p>
            <a:pPr marL="742950" lvl="1" indent="-285750">
              <a:lnSpc>
                <a:spcPct val="80000"/>
              </a:lnSpc>
              <a:defRPr/>
            </a:pPr>
            <a:r>
              <a:rPr lang="en-US" altLang="en-US" sz="2200" dirty="0"/>
              <a:t>Stand over the crests of a hill</a:t>
            </a:r>
          </a:p>
          <a:p>
            <a:pPr marL="742950" lvl="1" indent="-285750">
              <a:lnSpc>
                <a:spcPct val="80000"/>
              </a:lnSpc>
              <a:defRPr/>
            </a:pPr>
            <a:endParaRPr lang="en-US" altLang="en-US" sz="2200" dirty="0"/>
          </a:p>
          <a:p>
            <a:pPr marL="742950" lvl="1" indent="-285750">
              <a:lnSpc>
                <a:spcPct val="80000"/>
              </a:lnSpc>
              <a:defRPr/>
            </a:pPr>
            <a:r>
              <a:rPr lang="en-US" altLang="en-US" sz="2200" dirty="0"/>
              <a:t>Stand around sharp curves</a:t>
            </a:r>
          </a:p>
          <a:p>
            <a:pPr marL="742950" lvl="1" indent="-285750">
              <a:lnSpc>
                <a:spcPct val="80000"/>
              </a:lnSpc>
              <a:defRPr/>
            </a:pPr>
            <a:endParaRPr lang="en-US" altLang="en-US" sz="2200" dirty="0"/>
          </a:p>
        </p:txBody>
      </p:sp>
      <p:pic>
        <p:nvPicPr>
          <p:cNvPr id="60420" name="Picture 1"/>
          <p:cNvPicPr>
            <a:picLocks noChangeAspect="1"/>
          </p:cNvPicPr>
          <p:nvPr/>
        </p:nvPicPr>
        <p:blipFill>
          <a:blip r:embed="rId3">
            <a:extLst>
              <a:ext uri="{28A0092B-C50C-407E-A947-70E740481C1C}">
                <a14:useLocalDpi xmlns:a14="http://schemas.microsoft.com/office/drawing/2010/main" val="0"/>
              </a:ext>
            </a:extLst>
          </a:blip>
          <a:srcRect l="1515" t="24471" r="61543" b="32245"/>
          <a:stretch>
            <a:fillRect/>
          </a:stretch>
        </p:blipFill>
        <p:spPr bwMode="auto">
          <a:xfrm>
            <a:off x="5767388" y="3429000"/>
            <a:ext cx="26908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05600" y="5651500"/>
            <a:ext cx="1670050" cy="277813"/>
          </a:xfrm>
          <a:prstGeom prst="rect">
            <a:avLst/>
          </a:prstGeom>
        </p:spPr>
        <p:txBody>
          <a:bodyPr wrap="none">
            <a:spAutoFit/>
          </a:bodyPr>
          <a:lstStyle/>
          <a:p>
            <a:pPr>
              <a:defRPr/>
            </a:pPr>
            <a:r>
              <a:rPr lang="en-US" sz="1200" u="none" dirty="0">
                <a:latin typeface="+mj-lt"/>
              </a:rPr>
              <a:t>NCDOL Photo Library</a:t>
            </a:r>
          </a:p>
        </p:txBody>
      </p:sp>
      <p:sp>
        <p:nvSpPr>
          <p:cNvPr id="60422" name="Content Placeholder 5"/>
          <p:cNvSpPr>
            <a:spLocks noGrp="1"/>
          </p:cNvSpPr>
          <p:nvPr>
            <p:ph sz="quarter" idx="10"/>
          </p:nvPr>
        </p:nvSpPr>
        <p:spPr>
          <a:xfrm>
            <a:off x="6565900" y="609600"/>
            <a:ext cx="2044700" cy="381000"/>
          </a:xfrm>
        </p:spPr>
        <p:txBody>
          <a:bodyPr/>
          <a:lstStyle/>
          <a:p>
            <a:pPr algn="r"/>
            <a:r>
              <a:rPr lang="en-US" altLang="en-US"/>
              <a:t>1926.201(a)</a:t>
            </a:r>
          </a:p>
          <a:p>
            <a:pPr algn="r"/>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Employer’s Responsibility</a:t>
            </a:r>
          </a:p>
        </p:txBody>
      </p:sp>
      <p:sp>
        <p:nvSpPr>
          <p:cNvPr id="86019" name="Content Placeholder 2"/>
          <p:cNvSpPr>
            <a:spLocks noGrp="1"/>
          </p:cNvSpPr>
          <p:nvPr>
            <p:ph idx="1"/>
          </p:nvPr>
        </p:nvSpPr>
        <p:spPr>
          <a:xfrm>
            <a:off x="533400" y="1219200"/>
            <a:ext cx="7848600" cy="4724400"/>
          </a:xfrm>
        </p:spPr>
        <p:txBody>
          <a:bodyPr/>
          <a:lstStyle/>
          <a:p>
            <a:pPr>
              <a:defRPr/>
            </a:pPr>
            <a:r>
              <a:rPr lang="en-US" altLang="en-US" dirty="0"/>
              <a:t>On the worksite:</a:t>
            </a:r>
          </a:p>
          <a:p>
            <a:pPr>
              <a:defRPr/>
            </a:pPr>
            <a:endParaRPr lang="en-US" altLang="en-US" sz="800" b="1" dirty="0"/>
          </a:p>
          <a:p>
            <a:pPr marL="742950" lvl="1" indent="-285750">
              <a:defRPr/>
            </a:pPr>
            <a:r>
              <a:rPr lang="en-US" altLang="en-US" dirty="0"/>
              <a:t>Never allow unauthorized workers to ride on equipment.</a:t>
            </a:r>
          </a:p>
          <a:p>
            <a:pPr marL="742950" lvl="1" indent="-285750">
              <a:defRPr/>
            </a:pPr>
            <a:endParaRPr lang="en-US" altLang="en-US" dirty="0"/>
          </a:p>
          <a:p>
            <a:pPr marL="742950" lvl="1" indent="-285750">
              <a:defRPr/>
            </a:pPr>
            <a:r>
              <a:rPr lang="en-US" altLang="en-US" dirty="0"/>
              <a:t>Set up a means of communication with workers around you.</a:t>
            </a:r>
          </a:p>
          <a:p>
            <a:pPr marL="742950" lvl="1" indent="-285750">
              <a:defRPr/>
            </a:pPr>
            <a:endParaRPr lang="en-US" altLang="en-US" dirty="0"/>
          </a:p>
          <a:p>
            <a:pPr marL="742950" lvl="1" indent="-285750">
              <a:defRPr/>
            </a:pPr>
            <a:r>
              <a:rPr lang="en-US" altLang="en-US" dirty="0"/>
              <a:t>Always keep other workers in </a:t>
            </a:r>
          </a:p>
          <a:p>
            <a:pPr marL="457200" lvl="1" indent="0">
              <a:buFont typeface="Symbol" panose="05050102010706020507" pitchFamily="18" charset="2"/>
              <a:buNone/>
              <a:defRPr/>
            </a:pPr>
            <a:r>
              <a:rPr lang="en-US" altLang="en-US" dirty="0"/>
              <a:t>   mind.</a:t>
            </a:r>
          </a:p>
          <a:p>
            <a:pPr marL="742950" lvl="1" indent="-285750">
              <a:defRPr/>
            </a:pPr>
            <a:endParaRPr lang="en-US" altLang="en-US" sz="800" dirty="0"/>
          </a:p>
          <a:p>
            <a:pPr marL="742950" lvl="1" indent="-285750">
              <a:defRPr/>
            </a:pPr>
            <a:endParaRPr lang="en-US" altLang="en-US" sz="800" dirty="0"/>
          </a:p>
        </p:txBody>
      </p:sp>
      <p:pic>
        <p:nvPicPr>
          <p:cNvPr id="64516" name="Picture 1"/>
          <p:cNvPicPr>
            <a:picLocks noChangeAspect="1"/>
          </p:cNvPicPr>
          <p:nvPr/>
        </p:nvPicPr>
        <p:blipFill>
          <a:blip r:embed="rId3">
            <a:extLst>
              <a:ext uri="{28A0092B-C50C-407E-A947-70E740481C1C}">
                <a14:useLocalDpi xmlns:a14="http://schemas.microsoft.com/office/drawing/2010/main" val="0"/>
              </a:ext>
            </a:extLst>
          </a:blip>
          <a:srcRect l="23334" t="11481" r="32500"/>
          <a:stretch>
            <a:fillRect/>
          </a:stretch>
        </p:blipFill>
        <p:spPr bwMode="auto">
          <a:xfrm>
            <a:off x="6172200" y="3429000"/>
            <a:ext cx="22098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705600" y="5651500"/>
            <a:ext cx="1670050" cy="277813"/>
          </a:xfrm>
          <a:prstGeom prst="rect">
            <a:avLst/>
          </a:prstGeom>
        </p:spPr>
        <p:txBody>
          <a:bodyPr wrap="none">
            <a:spAutoFit/>
          </a:bodyPr>
          <a:lstStyle/>
          <a:p>
            <a:pPr>
              <a:defRPr/>
            </a:pPr>
            <a:r>
              <a:rPr lang="en-US" sz="1200" u="none" dirty="0">
                <a:solidFill>
                  <a:schemeClr val="bg1"/>
                </a:solidFill>
                <a:latin typeface="+mj-lt"/>
              </a:rPr>
              <a:t>NCDOL Photo Library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533400" y="1219200"/>
            <a:ext cx="7847013" cy="4191000"/>
          </a:xfrm>
        </p:spPr>
        <p:txBody>
          <a:bodyPr/>
          <a:lstStyle/>
          <a:p>
            <a:pPr>
              <a:defRPr/>
            </a:pPr>
            <a:r>
              <a:rPr lang="en-US" altLang="en-US" dirty="0"/>
              <a:t>Know the Job!</a:t>
            </a:r>
          </a:p>
          <a:p>
            <a:pPr>
              <a:defRPr/>
            </a:pPr>
            <a:endParaRPr lang="en-US" altLang="en-US" sz="800" b="1" dirty="0"/>
          </a:p>
          <a:p>
            <a:pPr marL="742950" lvl="1" indent="-285750">
              <a:defRPr/>
            </a:pPr>
            <a:r>
              <a:rPr lang="en-US" altLang="en-US" dirty="0"/>
              <a:t>Know the internal traffic control plan.</a:t>
            </a:r>
          </a:p>
          <a:p>
            <a:pPr marL="742950" lvl="1" indent="-285750">
              <a:defRPr/>
            </a:pPr>
            <a:endParaRPr lang="en-US" altLang="en-US" sz="800" dirty="0"/>
          </a:p>
          <a:p>
            <a:pPr marL="742950" lvl="1" indent="-285750">
              <a:defRPr/>
            </a:pPr>
            <a:r>
              <a:rPr lang="en-US" altLang="en-US" dirty="0"/>
              <a:t>Identify rollover hazards such as unleveled areas, embankments, and unstable soil.</a:t>
            </a:r>
          </a:p>
          <a:p>
            <a:pPr marL="742950" lvl="1" indent="-285750">
              <a:defRPr/>
            </a:pPr>
            <a:endParaRPr lang="en-US" altLang="en-US" sz="800" dirty="0"/>
          </a:p>
          <a:p>
            <a:pPr marL="742950" lvl="1" indent="-285750">
              <a:defRPr/>
            </a:pPr>
            <a:r>
              <a:rPr lang="en-US" altLang="en-US" dirty="0"/>
              <a:t>Know the work zone and your position in it.</a:t>
            </a:r>
          </a:p>
          <a:p>
            <a:pPr marL="742950" lvl="1" indent="-285750">
              <a:defRPr/>
            </a:pPr>
            <a:endParaRPr lang="en-US" altLang="en-US" sz="800" dirty="0"/>
          </a:p>
          <a:p>
            <a:pPr marL="742950" lvl="1" indent="-285750">
              <a:defRPr/>
            </a:pPr>
            <a:r>
              <a:rPr lang="en-US" altLang="en-US" dirty="0"/>
              <a:t>Use designated equipment</a:t>
            </a:r>
          </a:p>
          <a:p>
            <a:pPr marL="457200" lvl="1" indent="0">
              <a:buFont typeface="Symbol" panose="05050102010706020507" pitchFamily="18" charset="2"/>
              <a:buNone/>
              <a:defRPr/>
            </a:pPr>
            <a:r>
              <a:rPr lang="en-US" altLang="en-US" dirty="0"/>
              <a:t>    routes and areas.</a:t>
            </a:r>
          </a:p>
          <a:p>
            <a:pPr marL="742950" lvl="1" indent="-285750">
              <a:defRPr/>
            </a:pPr>
            <a:endParaRPr lang="en-US" altLang="en-US" sz="800" dirty="0"/>
          </a:p>
        </p:txBody>
      </p:sp>
      <p:sp>
        <p:nvSpPr>
          <p:cNvPr id="66563" name="Title 1"/>
          <p:cNvSpPr>
            <a:spLocks noGrp="1"/>
          </p:cNvSpPr>
          <p:nvPr>
            <p:ph type="title"/>
          </p:nvPr>
        </p:nvSpPr>
        <p:spPr/>
        <p:txBody>
          <a:bodyPr/>
          <a:lstStyle/>
          <a:p>
            <a:r>
              <a:rPr lang="en-US" altLang="en-US"/>
              <a:t>Employer’s Responsibility</a:t>
            </a:r>
          </a:p>
        </p:txBody>
      </p:sp>
      <p:pic>
        <p:nvPicPr>
          <p:cNvPr id="665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887788"/>
            <a:ext cx="266541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705600" y="5651500"/>
            <a:ext cx="1670050" cy="277813"/>
          </a:xfrm>
          <a:prstGeom prst="rect">
            <a:avLst/>
          </a:prstGeom>
        </p:spPr>
        <p:txBody>
          <a:bodyPr wrap="none">
            <a:spAutoFit/>
          </a:bodyPr>
          <a:lstStyle/>
          <a:p>
            <a:pPr>
              <a:defRPr/>
            </a:pPr>
            <a:r>
              <a:rPr lang="en-US" sz="1200" u="none" dirty="0">
                <a:solidFill>
                  <a:schemeClr val="bg1"/>
                </a:solidFill>
                <a:latin typeface="+mj-lt"/>
              </a:rPr>
              <a:t>NCDOL Photo Library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p:cNvPicPr>
          <p:nvPr/>
        </p:nvPicPr>
        <p:blipFill>
          <a:blip r:embed="rId3">
            <a:extLst>
              <a:ext uri="{28A0092B-C50C-407E-A947-70E740481C1C}">
                <a14:useLocalDpi xmlns:a14="http://schemas.microsoft.com/office/drawing/2010/main" val="0"/>
              </a:ext>
            </a:extLst>
          </a:blip>
          <a:srcRect l="7925"/>
          <a:stretch>
            <a:fillRect/>
          </a:stretch>
        </p:blipFill>
        <p:spPr bwMode="auto">
          <a:xfrm>
            <a:off x="5491163" y="2971800"/>
            <a:ext cx="2928937"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a:spLocks noGrp="1"/>
          </p:cNvSpPr>
          <p:nvPr>
            <p:ph type="title"/>
          </p:nvPr>
        </p:nvSpPr>
        <p:spPr/>
        <p:txBody>
          <a:bodyPr/>
          <a:lstStyle/>
          <a:p>
            <a:r>
              <a:rPr lang="en-US" altLang="en-US"/>
              <a:t>Employee’s Responsibility</a:t>
            </a:r>
          </a:p>
        </p:txBody>
      </p:sp>
      <p:sp>
        <p:nvSpPr>
          <p:cNvPr id="68612" name="Content Placeholder 2"/>
          <p:cNvSpPr>
            <a:spLocks noGrp="1"/>
          </p:cNvSpPr>
          <p:nvPr>
            <p:ph idx="1"/>
          </p:nvPr>
        </p:nvSpPr>
        <p:spPr>
          <a:xfrm>
            <a:off x="560388" y="1295400"/>
            <a:ext cx="7924800" cy="4724400"/>
          </a:xfrm>
        </p:spPr>
        <p:txBody>
          <a:bodyPr/>
          <a:lstStyle/>
          <a:p>
            <a:r>
              <a:rPr lang="en-US" altLang="en-US" dirty="0"/>
              <a:t>Put into practice </a:t>
            </a:r>
            <a:r>
              <a:rPr lang="en-US" altLang="en-US" b="1" dirty="0"/>
              <a:t>all </a:t>
            </a:r>
            <a:r>
              <a:rPr lang="en-US" altLang="en-US" dirty="0"/>
              <a:t>training provided by the employer.</a:t>
            </a:r>
          </a:p>
          <a:p>
            <a:endParaRPr lang="en-US" altLang="en-US" sz="800" dirty="0"/>
          </a:p>
          <a:p>
            <a:endParaRPr lang="en-US" altLang="en-US" sz="800" dirty="0"/>
          </a:p>
          <a:p>
            <a:r>
              <a:rPr lang="en-US" altLang="en-US" b="1" dirty="0"/>
              <a:t>Always </a:t>
            </a:r>
            <a:r>
              <a:rPr lang="en-US" altLang="en-US" dirty="0"/>
              <a:t>wear high visibility clothing and other PPE as required.</a:t>
            </a:r>
          </a:p>
          <a:p>
            <a:endParaRPr lang="en-US" altLang="en-US" dirty="0"/>
          </a:p>
        </p:txBody>
      </p:sp>
      <p:sp>
        <p:nvSpPr>
          <p:cNvPr id="7" name="Rectangle 6"/>
          <p:cNvSpPr/>
          <p:nvPr/>
        </p:nvSpPr>
        <p:spPr>
          <a:xfrm>
            <a:off x="6705600" y="56515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t>Safety Awareness</a:t>
            </a:r>
          </a:p>
        </p:txBody>
      </p:sp>
      <p:sp>
        <p:nvSpPr>
          <p:cNvPr id="49155" name="Content Placeholder 2"/>
          <p:cNvSpPr>
            <a:spLocks noGrp="1"/>
          </p:cNvSpPr>
          <p:nvPr>
            <p:ph idx="1"/>
          </p:nvPr>
        </p:nvSpPr>
        <p:spPr>
          <a:xfrm>
            <a:off x="533400" y="1219200"/>
            <a:ext cx="8001000" cy="4724400"/>
          </a:xfrm>
        </p:spPr>
        <p:txBody>
          <a:bodyPr/>
          <a:lstStyle/>
          <a:p>
            <a:r>
              <a:rPr lang="en-US" altLang="en-US" dirty="0"/>
              <a:t>As a motorist:</a:t>
            </a:r>
          </a:p>
          <a:p>
            <a:endParaRPr lang="en-US" altLang="en-US" sz="1000" dirty="0"/>
          </a:p>
          <a:p>
            <a:pPr lvl="1"/>
            <a:r>
              <a:rPr lang="en-US" altLang="en-US" dirty="0"/>
              <a:t>Pay attention to the orange diamond shaped warning signs</a:t>
            </a:r>
          </a:p>
          <a:p>
            <a:pPr lvl="1"/>
            <a:endParaRPr lang="en-US" altLang="en-US" sz="800" dirty="0"/>
          </a:p>
          <a:p>
            <a:pPr lvl="1"/>
            <a:r>
              <a:rPr lang="en-US" altLang="en-US" dirty="0"/>
              <a:t>Stay alert</a:t>
            </a:r>
          </a:p>
          <a:p>
            <a:pPr lvl="1"/>
            <a:endParaRPr lang="en-US" altLang="en-US" sz="800" dirty="0"/>
          </a:p>
          <a:p>
            <a:pPr lvl="1"/>
            <a:r>
              <a:rPr lang="en-US" altLang="en-US" dirty="0"/>
              <a:t>Minimize distractions</a:t>
            </a:r>
          </a:p>
          <a:p>
            <a:pPr lvl="1"/>
            <a:endParaRPr lang="en-US" altLang="en-US" sz="800" dirty="0"/>
          </a:p>
          <a:p>
            <a:pPr lvl="1"/>
            <a:r>
              <a:rPr lang="en-US" altLang="en-US" dirty="0"/>
              <a:t>Follow posted speed limits</a:t>
            </a:r>
          </a:p>
          <a:p>
            <a:pPr lvl="1"/>
            <a:endParaRPr lang="en-US" altLang="en-US" sz="800" dirty="0"/>
          </a:p>
          <a:p>
            <a:pPr lvl="1"/>
            <a:r>
              <a:rPr lang="en-US" altLang="en-US" dirty="0"/>
              <a:t>Be prepared for the unexpected</a:t>
            </a:r>
          </a:p>
        </p:txBody>
      </p:sp>
      <p:sp>
        <p:nvSpPr>
          <p:cNvPr id="11" name="Rectangle 10"/>
          <p:cNvSpPr/>
          <p:nvPr/>
        </p:nvSpPr>
        <p:spPr>
          <a:xfrm>
            <a:off x="6675438" y="5703888"/>
            <a:ext cx="1670050" cy="277812"/>
          </a:xfrm>
          <a:prstGeom prst="rect">
            <a:avLst/>
          </a:prstGeom>
        </p:spPr>
        <p:txBody>
          <a:bodyPr wrap="none">
            <a:spAutoFit/>
          </a:bodyPr>
          <a:lstStyle/>
          <a:p>
            <a:pPr>
              <a:defRPr/>
            </a:pPr>
            <a:r>
              <a:rPr lang="en-US" sz="1200" u="none" dirty="0">
                <a:latin typeface="+mj-lt"/>
              </a:rPr>
              <a:t>NCDOL Photo Library</a:t>
            </a:r>
          </a:p>
        </p:txBody>
      </p:sp>
      <p:sp>
        <p:nvSpPr>
          <p:cNvPr id="12" name="Rectangle 11"/>
          <p:cNvSpPr/>
          <p:nvPr/>
        </p:nvSpPr>
        <p:spPr>
          <a:xfrm>
            <a:off x="2243138" y="5181600"/>
            <a:ext cx="1670050" cy="277813"/>
          </a:xfrm>
          <a:prstGeom prst="rect">
            <a:avLst/>
          </a:prstGeom>
        </p:spPr>
        <p:txBody>
          <a:bodyPr wrap="none">
            <a:spAutoFit/>
          </a:bodyPr>
          <a:lstStyle/>
          <a:p>
            <a:pPr>
              <a:defRPr/>
            </a:pPr>
            <a:r>
              <a:rPr lang="en-US" sz="1200" u="none" dirty="0">
                <a:solidFill>
                  <a:schemeClr val="bg1"/>
                </a:solidFill>
                <a:latin typeface="+mj-lt"/>
              </a:rPr>
              <a:t>NCDOL Photo Library</a:t>
            </a:r>
          </a:p>
        </p:txBody>
      </p:sp>
      <p:pic>
        <p:nvPicPr>
          <p:cNvPr id="13" name="Picture 1">
            <a:extLst>
              <a:ext uri="{FF2B5EF4-FFF2-40B4-BE49-F238E27FC236}">
                <a16:creationId xmlns:a16="http://schemas.microsoft.com/office/drawing/2014/main" id="{9A8A9564-93D3-4D3F-8FB5-48985BC101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888" y="2286000"/>
            <a:ext cx="2089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753C30BC-3C75-4A92-9B42-9E4F31D5E6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4470401"/>
            <a:ext cx="8572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954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N.C. Department of Labor</a:t>
            </a:r>
          </a:p>
        </p:txBody>
      </p:sp>
      <p:sp>
        <p:nvSpPr>
          <p:cNvPr id="11267" name="Content Placeholder 2"/>
          <p:cNvSpPr>
            <a:spLocks noGrp="1"/>
          </p:cNvSpPr>
          <p:nvPr>
            <p:ph idx="1"/>
          </p:nvPr>
        </p:nvSpPr>
        <p:spPr>
          <a:xfrm>
            <a:off x="533400" y="1139825"/>
            <a:ext cx="8001000" cy="4724400"/>
          </a:xfrm>
        </p:spPr>
        <p:txBody>
          <a:bodyPr/>
          <a:lstStyle/>
          <a:p>
            <a:r>
              <a:rPr lang="en-US" altLang="en-US" sz="2400" dirty="0">
                <a:cs typeface="Arial" panose="020B0604020202020204" pitchFamily="34" charset="0"/>
              </a:rPr>
              <a:t>Because traffic crashes are the leading cause of death in the workplace, the N.C. Department of Labor launched some driver safety outreach initiatives.</a:t>
            </a:r>
          </a:p>
          <a:p>
            <a:pPr marL="457200" lvl="1" indent="0">
              <a:buNone/>
            </a:pPr>
            <a:endParaRPr lang="en-US" altLang="en-US" sz="2000" i="1" dirty="0">
              <a:cs typeface="Arial" panose="020B0604020202020204" pitchFamily="34" charset="0"/>
            </a:endParaRPr>
          </a:p>
          <a:p>
            <a:pPr lvl="1"/>
            <a:r>
              <a:rPr lang="en-US" altLang="en-US" sz="2000" i="1" dirty="0">
                <a:cs typeface="Arial" panose="020B0604020202020204" pitchFamily="34" charset="0"/>
              </a:rPr>
              <a:t>Quick Card – Work Zone Traffic Safety</a:t>
            </a:r>
          </a:p>
          <a:p>
            <a:pPr lvl="1"/>
            <a:endParaRPr lang="en-US" altLang="en-US" sz="900" i="1" dirty="0">
              <a:cs typeface="Arial" panose="020B0604020202020204" pitchFamily="34" charset="0"/>
            </a:endParaRPr>
          </a:p>
          <a:p>
            <a:pPr lvl="1"/>
            <a:r>
              <a:rPr lang="en-US" altLang="en-US" sz="2000" i="1" dirty="0">
                <a:cs typeface="Arial" panose="020B0604020202020204" pitchFamily="34" charset="0"/>
              </a:rPr>
              <a:t>Standards Notice 73 – High Visibility Apparel </a:t>
            </a:r>
          </a:p>
          <a:p>
            <a:pPr lvl="1"/>
            <a:endParaRPr lang="en-US" altLang="en-US" sz="2000" i="1" dirty="0">
              <a:cs typeface="Arial" panose="020B0604020202020204" pitchFamily="34" charset="0"/>
            </a:endParaRPr>
          </a:p>
        </p:txBody>
      </p:sp>
      <p:pic>
        <p:nvPicPr>
          <p:cNvPr id="11268" name="Picture 1"/>
          <p:cNvPicPr>
            <a:picLocks noChangeAspect="1"/>
          </p:cNvPicPr>
          <p:nvPr/>
        </p:nvPicPr>
        <p:blipFill>
          <a:blip r:embed="rId3"/>
          <a:srcRect/>
          <a:stretch>
            <a:fillRect/>
          </a:stretch>
        </p:blipFill>
        <p:spPr bwMode="auto">
          <a:xfrm>
            <a:off x="1524000" y="4051300"/>
            <a:ext cx="2141538" cy="16430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1269" name="Content Placeholder 4"/>
          <p:cNvPicPr>
            <a:picLocks noChangeAspect="1"/>
          </p:cNvPicPr>
          <p:nvPr/>
        </p:nvPicPr>
        <p:blipFill>
          <a:blip r:embed="rId4"/>
          <a:srcRect t="4839" b="2420"/>
          <a:stretch>
            <a:fillRect/>
          </a:stretch>
        </p:blipFill>
        <p:spPr bwMode="auto">
          <a:xfrm>
            <a:off x="5562600" y="3578225"/>
            <a:ext cx="2824163" cy="23653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791325" y="3276600"/>
            <a:ext cx="1670050" cy="277813"/>
          </a:xfrm>
          <a:prstGeom prst="rect">
            <a:avLst/>
          </a:prstGeom>
        </p:spPr>
        <p:txBody>
          <a:bodyPr wrap="none">
            <a:spAutoFit/>
          </a:bodyPr>
          <a:lstStyle/>
          <a:p>
            <a:pPr>
              <a:defRPr/>
            </a:pPr>
            <a:r>
              <a:rPr lang="en-US" sz="1200" u="none" dirty="0">
                <a:latin typeface="+mj-lt"/>
              </a:rPr>
              <a:t>NCDOL Photo Library</a:t>
            </a:r>
          </a:p>
        </p:txBody>
      </p:sp>
      <p:sp>
        <p:nvSpPr>
          <p:cNvPr id="8" name="Rectangle 7"/>
          <p:cNvSpPr/>
          <p:nvPr/>
        </p:nvSpPr>
        <p:spPr>
          <a:xfrm>
            <a:off x="1912938" y="5672138"/>
            <a:ext cx="1670050" cy="276225"/>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t>“Move Over” Law </a:t>
            </a:r>
          </a:p>
        </p:txBody>
      </p:sp>
      <p:sp>
        <p:nvSpPr>
          <p:cNvPr id="49155" name="Content Placeholder 2"/>
          <p:cNvSpPr>
            <a:spLocks noGrp="1"/>
          </p:cNvSpPr>
          <p:nvPr>
            <p:ph idx="1"/>
          </p:nvPr>
        </p:nvSpPr>
        <p:spPr>
          <a:xfrm>
            <a:off x="533400" y="1219200"/>
            <a:ext cx="8001000" cy="4724400"/>
          </a:xfrm>
        </p:spPr>
        <p:txBody>
          <a:bodyPr/>
          <a:lstStyle/>
          <a:p>
            <a:pPr marL="457200" indent="-457200">
              <a:defRPr/>
            </a:pPr>
            <a:r>
              <a:rPr lang="en-US" sz="2400" kern="1200" dirty="0"/>
              <a:t>Motorists are required to move over to another lane away from the emergency vehicle on a multi-lane highway or slow down on a two-lane highway and can do so safely.</a:t>
            </a:r>
          </a:p>
          <a:p>
            <a:pPr marL="457200" indent="-457200">
              <a:defRPr/>
            </a:pPr>
            <a:endParaRPr lang="en-US" sz="2400" kern="1200" dirty="0"/>
          </a:p>
          <a:p>
            <a:pPr marL="457200" indent="-457200">
              <a:defRPr/>
            </a:pPr>
            <a:r>
              <a:rPr lang="en-US" sz="2400" kern="1200" dirty="0"/>
              <a:t>Motorists must slow down while maintaining a safe speed.</a:t>
            </a:r>
            <a:endParaRPr lang="en-US" sz="2400" dirty="0"/>
          </a:p>
        </p:txBody>
      </p:sp>
      <p:sp>
        <p:nvSpPr>
          <p:cNvPr id="72708" name="Content Placeholder 3"/>
          <p:cNvSpPr>
            <a:spLocks noGrp="1"/>
          </p:cNvSpPr>
          <p:nvPr>
            <p:ph sz="quarter" idx="10"/>
          </p:nvPr>
        </p:nvSpPr>
        <p:spPr>
          <a:xfrm>
            <a:off x="6477000" y="609600"/>
            <a:ext cx="2133600" cy="381000"/>
          </a:xfrm>
        </p:spPr>
        <p:txBody>
          <a:bodyPr/>
          <a:lstStyle/>
          <a:p>
            <a:pPr algn="r"/>
            <a:r>
              <a:rPr lang="en-US" altLang="en-US"/>
              <a:t>G.S. 20‑157(f)</a:t>
            </a:r>
          </a:p>
        </p:txBody>
      </p:sp>
      <p:cxnSp>
        <p:nvCxnSpPr>
          <p:cNvPr id="72709" name="Straight Connector 3"/>
          <p:cNvCxnSpPr>
            <a:cxnSpLocks noChangeShapeType="1"/>
          </p:cNvCxnSpPr>
          <p:nvPr/>
        </p:nvCxnSpPr>
        <p:spPr bwMode="auto">
          <a:xfrm flipH="1">
            <a:off x="6019800" y="4575175"/>
            <a:ext cx="0" cy="1406525"/>
          </a:xfrm>
          <a:prstGeom prst="line">
            <a:avLst/>
          </a:prstGeom>
          <a:noFill/>
          <a:ln w="762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72710" name="Straight Connector 12"/>
          <p:cNvCxnSpPr>
            <a:cxnSpLocks noChangeShapeType="1"/>
          </p:cNvCxnSpPr>
          <p:nvPr/>
        </p:nvCxnSpPr>
        <p:spPr bwMode="auto">
          <a:xfrm flipH="1">
            <a:off x="7620000" y="4556125"/>
            <a:ext cx="0" cy="1406525"/>
          </a:xfrm>
          <a:prstGeom prst="line">
            <a:avLst/>
          </a:prstGeom>
          <a:noFill/>
          <a:ln w="762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727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14800"/>
            <a:ext cx="168116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94138"/>
            <a:ext cx="22098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026150" y="5703888"/>
            <a:ext cx="1670050" cy="277812"/>
          </a:xfrm>
          <a:prstGeom prst="rect">
            <a:avLst/>
          </a:prstGeom>
        </p:spPr>
        <p:txBody>
          <a:bodyPr wrap="none">
            <a:spAutoFit/>
          </a:bodyPr>
          <a:lstStyle/>
          <a:p>
            <a:pPr>
              <a:defRPr/>
            </a:pPr>
            <a:r>
              <a:rPr lang="en-US" sz="1200" u="none" dirty="0">
                <a:latin typeface="+mj-lt"/>
              </a:rPr>
              <a:t>NCDOL Photo Library</a:t>
            </a:r>
          </a:p>
        </p:txBody>
      </p:sp>
      <p:sp>
        <p:nvSpPr>
          <p:cNvPr id="12" name="Rectangle 11"/>
          <p:cNvSpPr/>
          <p:nvPr/>
        </p:nvSpPr>
        <p:spPr>
          <a:xfrm>
            <a:off x="2243138" y="5181600"/>
            <a:ext cx="1670050" cy="277813"/>
          </a:xfrm>
          <a:prstGeom prst="rect">
            <a:avLst/>
          </a:prstGeom>
        </p:spPr>
        <p:txBody>
          <a:bodyPr wrap="none">
            <a:spAutoFit/>
          </a:bodyPr>
          <a:lstStyle/>
          <a:p>
            <a:pPr>
              <a:defRPr/>
            </a:pPr>
            <a:r>
              <a:rPr lang="en-US" sz="1200" u="none" dirty="0">
                <a:solidFill>
                  <a:schemeClr val="bg1"/>
                </a:solidFill>
                <a:latin typeface="+mj-lt"/>
              </a:rPr>
              <a:t>NCDOL Photo Library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Additional Information</a:t>
            </a:r>
          </a:p>
        </p:txBody>
      </p:sp>
      <p:sp>
        <p:nvSpPr>
          <p:cNvPr id="74755" name="Content Placeholder 2"/>
          <p:cNvSpPr>
            <a:spLocks noGrp="1"/>
          </p:cNvSpPr>
          <p:nvPr>
            <p:ph idx="1"/>
          </p:nvPr>
        </p:nvSpPr>
        <p:spPr/>
        <p:txBody>
          <a:bodyPr/>
          <a:lstStyle/>
          <a:p>
            <a:r>
              <a:rPr lang="en-US" altLang="en-US"/>
              <a:t>American Society of Safety Engineers</a:t>
            </a:r>
          </a:p>
          <a:p>
            <a:endParaRPr lang="en-US" altLang="en-US" sz="800"/>
          </a:p>
          <a:p>
            <a:endParaRPr lang="en-US" altLang="en-US" sz="800"/>
          </a:p>
          <a:p>
            <a:r>
              <a:rPr lang="en-US" altLang="en-US"/>
              <a:t>National Highway Traffic Safety Administration</a:t>
            </a:r>
          </a:p>
          <a:p>
            <a:endParaRPr lang="en-US" altLang="en-US" sz="800"/>
          </a:p>
          <a:p>
            <a:endParaRPr lang="en-US" altLang="en-US" sz="800"/>
          </a:p>
          <a:p>
            <a:r>
              <a:rPr lang="en-US" altLang="en-US"/>
              <a:t>National Institute of Occupational Safety and Health</a:t>
            </a:r>
          </a:p>
          <a:p>
            <a:endParaRPr lang="en-US" altLang="en-US" sz="800"/>
          </a:p>
          <a:p>
            <a:endParaRPr lang="en-US" altLang="en-US" sz="800"/>
          </a:p>
          <a:p>
            <a:r>
              <a:rPr lang="en-US" altLang="en-US"/>
              <a:t>Federal Highway Administration</a:t>
            </a:r>
          </a:p>
          <a:p>
            <a:endParaRPr lang="en-US" altLang="en-US" sz="800"/>
          </a:p>
          <a:p>
            <a:endParaRPr lang="en-US" altLang="en-US" sz="800"/>
          </a:p>
          <a:p>
            <a:r>
              <a:rPr lang="en-US" altLang="en-US"/>
              <a:t>Federal OSHA</a:t>
            </a:r>
          </a:p>
          <a:p>
            <a:endParaRPr lang="en-US" altLang="en-US" sz="800"/>
          </a:p>
          <a:p>
            <a:endParaRPr lang="en-US" altLang="en-US" sz="800"/>
          </a:p>
          <a:p>
            <a:r>
              <a:rPr lang="en-US" altLang="en-US"/>
              <a:t>N.C. Department of Transportation</a:t>
            </a:r>
            <a:endParaRPr lang="en-US" altLang="en-US" sz="1200"/>
          </a:p>
          <a:p>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Summary</a:t>
            </a:r>
          </a:p>
        </p:txBody>
      </p:sp>
      <p:sp>
        <p:nvSpPr>
          <p:cNvPr id="76803" name="Content Placeholder 2"/>
          <p:cNvSpPr>
            <a:spLocks noGrp="1"/>
          </p:cNvSpPr>
          <p:nvPr>
            <p:ph type="body" idx="1"/>
          </p:nvPr>
        </p:nvSpPr>
        <p:spPr>
          <a:xfrm>
            <a:off x="533400" y="1295400"/>
            <a:ext cx="8305800" cy="4724400"/>
          </a:xfrm>
        </p:spPr>
        <p:txBody>
          <a:bodyPr/>
          <a:lstStyle/>
          <a:p>
            <a:pPr>
              <a:lnSpc>
                <a:spcPct val="80000"/>
              </a:lnSpc>
            </a:pPr>
            <a:r>
              <a:rPr lang="en-US" altLang="en-US" dirty="0"/>
              <a:t>In this course, we discussed the following:</a:t>
            </a:r>
          </a:p>
          <a:p>
            <a:pPr>
              <a:lnSpc>
                <a:spcPct val="80000"/>
              </a:lnSpc>
            </a:pPr>
            <a:endParaRPr lang="en-US" altLang="en-US" sz="1000" dirty="0"/>
          </a:p>
          <a:p>
            <a:pPr marL="742950" lvl="1" indent="-285750">
              <a:lnSpc>
                <a:spcPct val="80000"/>
              </a:lnSpc>
            </a:pPr>
            <a:r>
              <a:rPr lang="en-US" altLang="en-US" dirty="0"/>
              <a:t>Identification of work zones</a:t>
            </a:r>
          </a:p>
          <a:p>
            <a:pPr marL="742950" lvl="1" indent="-285750">
              <a:lnSpc>
                <a:spcPct val="80000"/>
              </a:lnSpc>
            </a:pPr>
            <a:endParaRPr lang="en-US" altLang="en-US" dirty="0"/>
          </a:p>
          <a:p>
            <a:pPr marL="742950" lvl="1" indent="-285750">
              <a:lnSpc>
                <a:spcPct val="80000"/>
              </a:lnSpc>
            </a:pPr>
            <a:r>
              <a:rPr lang="en-US" altLang="en-US" dirty="0"/>
              <a:t>Work zone elements</a:t>
            </a:r>
          </a:p>
          <a:p>
            <a:pPr marL="742950" lvl="1" indent="-285750">
              <a:lnSpc>
                <a:spcPct val="80000"/>
              </a:lnSpc>
            </a:pPr>
            <a:endParaRPr lang="en-US" altLang="en-US" dirty="0"/>
          </a:p>
          <a:p>
            <a:pPr marL="742950" lvl="1" indent="-285750">
              <a:lnSpc>
                <a:spcPct val="80000"/>
              </a:lnSpc>
            </a:pPr>
            <a:r>
              <a:rPr lang="en-US" altLang="en-US" dirty="0"/>
              <a:t>Manual on Uniform Traffic Control Devices</a:t>
            </a:r>
          </a:p>
          <a:p>
            <a:pPr marL="742950" lvl="1" indent="-285750">
              <a:lnSpc>
                <a:spcPct val="80000"/>
              </a:lnSpc>
            </a:pPr>
            <a:endParaRPr lang="en-US" altLang="en-US" dirty="0"/>
          </a:p>
          <a:p>
            <a:pPr marL="742950" lvl="1" indent="-285750">
              <a:lnSpc>
                <a:spcPct val="80000"/>
              </a:lnSpc>
            </a:pPr>
            <a:r>
              <a:rPr lang="en-US" altLang="en-US" dirty="0"/>
              <a:t>OSHA standards</a:t>
            </a:r>
          </a:p>
          <a:p>
            <a:pPr marL="742950" lvl="1" indent="-285750">
              <a:lnSpc>
                <a:spcPct val="80000"/>
              </a:lnSpc>
            </a:pPr>
            <a:endParaRPr lang="en-US" altLang="en-US" dirty="0"/>
          </a:p>
          <a:p>
            <a:pPr marL="742950" lvl="1" indent="-285750">
              <a:lnSpc>
                <a:spcPct val="80000"/>
              </a:lnSpc>
            </a:pPr>
            <a:r>
              <a:rPr lang="en-US" altLang="en-US" dirty="0"/>
              <a:t>Control zones and measures</a:t>
            </a:r>
          </a:p>
          <a:p>
            <a:pPr marL="742950" lvl="1" indent="-285750">
              <a:lnSpc>
                <a:spcPct val="80000"/>
              </a:lnSpc>
            </a:pPr>
            <a:endParaRPr lang="en-US" altLang="en-US" dirty="0"/>
          </a:p>
          <a:p>
            <a:pPr marL="742950" lvl="1" indent="-285750">
              <a:lnSpc>
                <a:spcPct val="80000"/>
              </a:lnSpc>
            </a:pPr>
            <a:r>
              <a:rPr lang="en-US" altLang="en-US" dirty="0"/>
              <a:t>Flagger safety </a:t>
            </a:r>
          </a:p>
          <a:p>
            <a:pPr marL="742950" lvl="1" indent="-285750">
              <a:lnSpc>
                <a:spcPct val="80000"/>
              </a:lnSpc>
            </a:pPr>
            <a:endParaRPr lang="en-US" altLang="en-US" dirty="0"/>
          </a:p>
          <a:p>
            <a:pPr marL="742950" lvl="1" indent="-285750">
              <a:lnSpc>
                <a:spcPct val="80000"/>
              </a:lnSpc>
            </a:pPr>
            <a:r>
              <a:rPr lang="en-US" altLang="en-US" dirty="0"/>
              <a:t>Employer/employee responsibilities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pic>
        <p:nvPicPr>
          <p:cNvPr id="3" name="Picture 2">
            <a:extLst>
              <a:ext uri="{FF2B5EF4-FFF2-40B4-BE49-F238E27FC236}">
                <a16:creationId xmlns:a16="http://schemas.microsoft.com/office/drawing/2014/main" id="{05B55D58-3F93-0228-0A66-20FA91B3D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571" y="2699950"/>
            <a:ext cx="4422175" cy="2526957"/>
          </a:xfrm>
          <a:prstGeom prst="rect">
            <a:avLst/>
          </a:prstGeom>
        </p:spPr>
      </p:pic>
    </p:spTree>
    <p:extLst>
      <p:ext uri="{BB962C8B-B14F-4D97-AF65-F5344CB8AC3E}">
        <p14:creationId xmlns:p14="http://schemas.microsoft.com/office/powerpoint/2010/main" val="21032412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What is a Work Zone?</a:t>
            </a:r>
          </a:p>
        </p:txBody>
      </p:sp>
      <p:sp>
        <p:nvSpPr>
          <p:cNvPr id="5123" name="Content Placeholder 2"/>
          <p:cNvSpPr>
            <a:spLocks noGrp="1"/>
          </p:cNvSpPr>
          <p:nvPr>
            <p:ph idx="1"/>
          </p:nvPr>
        </p:nvSpPr>
        <p:spPr>
          <a:xfrm>
            <a:off x="533400" y="1295400"/>
            <a:ext cx="8001000" cy="4724400"/>
          </a:xfrm>
        </p:spPr>
        <p:txBody>
          <a:bodyPr/>
          <a:lstStyle/>
          <a:p>
            <a:pPr>
              <a:defRPr/>
            </a:pPr>
            <a:r>
              <a:rPr lang="en-US" altLang="en-US" dirty="0">
                <a:latin typeface="+mn-lt"/>
              </a:rPr>
              <a:t>A designated area on a street or highway where construction is taking place.</a:t>
            </a:r>
          </a:p>
          <a:p>
            <a:pPr>
              <a:defRPr/>
            </a:pPr>
            <a:endParaRPr lang="en-US" altLang="en-US" sz="800" dirty="0">
              <a:latin typeface="+mn-lt"/>
            </a:endParaRPr>
          </a:p>
          <a:p>
            <a:pPr>
              <a:defRPr/>
            </a:pPr>
            <a:endParaRPr lang="en-US" altLang="en-US" sz="800" dirty="0">
              <a:latin typeface="+mn-lt"/>
            </a:endParaRPr>
          </a:p>
          <a:p>
            <a:pPr>
              <a:defRPr/>
            </a:pPr>
            <a:endParaRPr lang="en-US" altLang="en-US" sz="800" dirty="0">
              <a:latin typeface="+mn-lt"/>
            </a:endParaRPr>
          </a:p>
          <a:p>
            <a:pPr>
              <a:defRPr/>
            </a:pPr>
            <a:r>
              <a:rPr lang="en-US" altLang="en-US" dirty="0">
                <a:latin typeface="+mn-lt"/>
              </a:rPr>
              <a:t>“An area of a traffic-way where construction, maintenance, or utility work activities are identified by warning signs/signals/indicators/, including those on transport devices that mark the beginning and end of a construction, maintenance, or utility work activity …signals”.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What is a Work Zone?</a:t>
            </a:r>
            <a:endParaRPr lang="en-US" altLang="en-US" sz="2000"/>
          </a:p>
        </p:txBody>
      </p:sp>
      <p:sp>
        <p:nvSpPr>
          <p:cNvPr id="15363" name="Content Placeholder 2"/>
          <p:cNvSpPr>
            <a:spLocks noGrp="1"/>
          </p:cNvSpPr>
          <p:nvPr>
            <p:ph idx="1"/>
          </p:nvPr>
        </p:nvSpPr>
        <p:spPr>
          <a:xfrm>
            <a:off x="533400" y="1219200"/>
            <a:ext cx="8001000" cy="4724400"/>
          </a:xfrm>
        </p:spPr>
        <p:txBody>
          <a:bodyPr/>
          <a:lstStyle/>
          <a:p>
            <a:r>
              <a:rPr lang="en-US" altLang="en-US" sz="2400" dirty="0"/>
              <a:t>For the purposes of this section, "state highway work zone" means an area that is within a state highway right-of-way and that is subject to preliminary engineering work or construction, repair or maintenance work.</a:t>
            </a:r>
          </a:p>
        </p:txBody>
      </p:sp>
      <p:pic>
        <p:nvPicPr>
          <p:cNvPr id="15364" name="Picture 14"/>
          <p:cNvPicPr>
            <a:picLocks noChangeAspect="1" noChangeArrowheads="1"/>
          </p:cNvPicPr>
          <p:nvPr/>
        </p:nvPicPr>
        <p:blipFill>
          <a:blip r:embed="rId3">
            <a:extLst>
              <a:ext uri="{28A0092B-C50C-407E-A947-70E740481C1C}">
                <a14:useLocalDpi xmlns:a14="http://schemas.microsoft.com/office/drawing/2010/main" val="0"/>
              </a:ext>
            </a:extLst>
          </a:blip>
          <a:srcRect t="9631" r="64969" b="35883"/>
          <a:stretch>
            <a:fillRect/>
          </a:stretch>
        </p:blipFill>
        <p:spPr bwMode="auto">
          <a:xfrm>
            <a:off x="4267200" y="3048000"/>
            <a:ext cx="4205288"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02438" y="5665788"/>
            <a:ext cx="1670050" cy="277812"/>
          </a:xfrm>
          <a:prstGeom prst="rect">
            <a:avLst/>
          </a:prstGeom>
        </p:spPr>
        <p:txBody>
          <a:bodyPr wrap="none">
            <a:spAutoFit/>
          </a:bodyPr>
          <a:lstStyle/>
          <a:p>
            <a:pPr>
              <a:defRPr/>
            </a:pPr>
            <a:r>
              <a:rPr lang="en-US" sz="1200" u="none" dirty="0">
                <a:solidFill>
                  <a:schemeClr val="bg1"/>
                </a:solidFill>
                <a:latin typeface="+mj-lt"/>
              </a:rPr>
              <a:t>NCDOL Photo Library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Work Zone Identified</a:t>
            </a:r>
          </a:p>
        </p:txBody>
      </p:sp>
      <p:sp>
        <p:nvSpPr>
          <p:cNvPr id="17411" name="Content Placeholder 2"/>
          <p:cNvSpPr>
            <a:spLocks noGrp="1"/>
          </p:cNvSpPr>
          <p:nvPr>
            <p:ph idx="1"/>
          </p:nvPr>
        </p:nvSpPr>
        <p:spPr>
          <a:xfrm>
            <a:off x="533400" y="1230313"/>
            <a:ext cx="8001000" cy="4724400"/>
          </a:xfrm>
        </p:spPr>
        <p:txBody>
          <a:bodyPr/>
          <a:lstStyle/>
          <a:p>
            <a:r>
              <a:rPr lang="en-US" altLang="en-US" sz="2400" dirty="0"/>
              <a:t>Any agency performing construction and/or maintenance work on or adjacent to a street or highway on the State Highway System is responsible for using the proper traffic control devices.</a:t>
            </a:r>
          </a:p>
          <a:p>
            <a:endParaRPr lang="en-US" altLang="en-US" sz="2400" dirty="0"/>
          </a:p>
          <a:p>
            <a:endParaRPr lang="en-US" altLang="en-US" sz="800" dirty="0"/>
          </a:p>
          <a:p>
            <a:r>
              <a:rPr lang="en-US" altLang="en-US" sz="2400" dirty="0"/>
              <a:t>Devices used are subject to approval by the Division of Highways and shall conform to the </a:t>
            </a:r>
            <a:r>
              <a:rPr lang="en-US" altLang="en-US" sz="2400" b="1" dirty="0"/>
              <a:t>MUTCD </a:t>
            </a:r>
            <a:r>
              <a:rPr lang="en-US" altLang="en-US" sz="2400" dirty="0"/>
              <a:t>and the </a:t>
            </a:r>
            <a:r>
              <a:rPr lang="en-US" altLang="en-US" sz="2400" b="1" dirty="0"/>
              <a:t>N.C. Supplement to the MUTCD.</a:t>
            </a:r>
            <a:endParaRPr lang="en-US" altLang="en-US" sz="2400" dirty="0"/>
          </a:p>
          <a:p>
            <a:pPr>
              <a:buFont typeface="Wingdings" panose="05000000000000000000" pitchFamily="2" charset="2"/>
              <a:buNone/>
            </a:pPr>
            <a:endParaRPr lang="en-US" altLang="en-US" dirty="0"/>
          </a:p>
        </p:txBody>
      </p:sp>
      <p:sp>
        <p:nvSpPr>
          <p:cNvPr id="17412" name="Content Placeholder 3"/>
          <p:cNvSpPr>
            <a:spLocks noGrp="1"/>
          </p:cNvSpPr>
          <p:nvPr>
            <p:ph sz="quarter" idx="10"/>
          </p:nvPr>
        </p:nvSpPr>
        <p:spPr>
          <a:xfrm>
            <a:off x="6324600" y="609600"/>
            <a:ext cx="3048000" cy="381000"/>
          </a:xfrm>
        </p:spPr>
        <p:txBody>
          <a:bodyPr/>
          <a:lstStyle/>
          <a:p>
            <a:r>
              <a:rPr lang="en-US" altLang="en-US"/>
              <a:t>NCGS Section 1A.07 </a:t>
            </a:r>
          </a:p>
        </p:txBody>
      </p:sp>
      <p:pic>
        <p:nvPicPr>
          <p:cNvPr id="1741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6994" y="4252119"/>
            <a:ext cx="1598612"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6913" y="4725988"/>
            <a:ext cx="5461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1388" y="4724400"/>
            <a:ext cx="544512"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2" y="4741862"/>
            <a:ext cx="5445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rot="18793193">
            <a:off x="7390607" y="5512594"/>
            <a:ext cx="1185862" cy="215900"/>
          </a:xfrm>
          <a:prstGeom prst="rect">
            <a:avLst/>
          </a:prstGeom>
        </p:spPr>
        <p:txBody>
          <a:bodyPr wrap="none">
            <a:spAutoFit/>
          </a:bodyPr>
          <a:lstStyle/>
          <a:p>
            <a:pPr>
              <a:defRPr/>
            </a:pPr>
            <a:r>
              <a:rPr lang="en-US" sz="800" u="none" dirty="0">
                <a:latin typeface="+mj-lt"/>
              </a:rPr>
              <a:t>NCDOL Photo Library</a:t>
            </a:r>
          </a:p>
        </p:txBody>
      </p:sp>
      <p:sp>
        <p:nvSpPr>
          <p:cNvPr id="10" name="Rectangle 9"/>
          <p:cNvSpPr/>
          <p:nvPr/>
        </p:nvSpPr>
        <p:spPr>
          <a:xfrm>
            <a:off x="1673225" y="5721349"/>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l="19167" t="5556" r="12502" b="12962"/>
          <a:stretch>
            <a:fillRect/>
          </a:stretch>
        </p:blipFill>
        <p:spPr bwMode="auto">
          <a:xfrm>
            <a:off x="957263" y="1681162"/>
            <a:ext cx="7043737"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p:txBody>
          <a:bodyPr/>
          <a:lstStyle/>
          <a:p>
            <a:r>
              <a:rPr lang="en-US" altLang="en-US"/>
              <a:t>Work Zone Identified </a:t>
            </a:r>
          </a:p>
        </p:txBody>
      </p:sp>
      <p:sp>
        <p:nvSpPr>
          <p:cNvPr id="19460" name="Content Placeholder 4"/>
          <p:cNvSpPr>
            <a:spLocks noGrp="1"/>
          </p:cNvSpPr>
          <p:nvPr>
            <p:ph sz="quarter" idx="10"/>
          </p:nvPr>
        </p:nvSpPr>
        <p:spPr>
          <a:xfrm>
            <a:off x="6477000" y="609600"/>
            <a:ext cx="2133600" cy="381000"/>
          </a:xfrm>
        </p:spPr>
        <p:txBody>
          <a:bodyPr/>
          <a:lstStyle/>
          <a:p>
            <a:pPr algn="r"/>
            <a:r>
              <a:rPr lang="en-US" altLang="en-US"/>
              <a:t>1926.201(a)</a:t>
            </a:r>
          </a:p>
        </p:txBody>
      </p:sp>
      <p:sp>
        <p:nvSpPr>
          <p:cNvPr id="19461" name="Text Box 5"/>
          <p:cNvSpPr txBox="1">
            <a:spLocks noChangeArrowheads="1"/>
          </p:cNvSpPr>
          <p:nvPr/>
        </p:nvSpPr>
        <p:spPr bwMode="auto">
          <a:xfrm>
            <a:off x="2562225" y="1219200"/>
            <a:ext cx="2390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400" b="1" u="none">
                <a:latin typeface="Arial" panose="020B0604020202020204" pitchFamily="34" charset="0"/>
              </a:rPr>
              <a:t>Is this correct?</a:t>
            </a:r>
          </a:p>
        </p:txBody>
      </p:sp>
      <p:sp>
        <p:nvSpPr>
          <p:cNvPr id="7" name="Rectangle 6"/>
          <p:cNvSpPr/>
          <p:nvPr/>
        </p:nvSpPr>
        <p:spPr>
          <a:xfrm>
            <a:off x="957263" y="5589588"/>
            <a:ext cx="1670050" cy="277812"/>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Work Zone Hazards</a:t>
            </a:r>
          </a:p>
        </p:txBody>
      </p:sp>
      <p:sp>
        <p:nvSpPr>
          <p:cNvPr id="21507" name="Text Box 5"/>
          <p:cNvSpPr txBox="1">
            <a:spLocks noChangeArrowheads="1"/>
          </p:cNvSpPr>
          <p:nvPr/>
        </p:nvSpPr>
        <p:spPr bwMode="auto">
          <a:xfrm>
            <a:off x="3352800" y="1143000"/>
            <a:ext cx="276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800" b="1" u="none">
                <a:latin typeface="Arial" panose="020B0604020202020204" pitchFamily="34" charset="0"/>
              </a:rPr>
              <a:t>Is this correct?</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801813"/>
            <a:ext cx="7334250"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4400" y="56515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Work Zone Statistics</a:t>
            </a:r>
          </a:p>
        </p:txBody>
      </p:sp>
      <p:sp>
        <p:nvSpPr>
          <p:cNvPr id="23555" name="Rectangle 4"/>
          <p:cNvSpPr>
            <a:spLocks noGrp="1" noChangeArrowheads="1"/>
          </p:cNvSpPr>
          <p:nvPr>
            <p:ph type="body" idx="1"/>
          </p:nvPr>
        </p:nvSpPr>
        <p:spPr/>
        <p:txBody>
          <a:bodyPr/>
          <a:lstStyle/>
          <a:p>
            <a:r>
              <a:rPr lang="en-US" altLang="en-US" dirty="0"/>
              <a:t>More than four out of five persons killed in work zone crashes are motorists. </a:t>
            </a:r>
          </a:p>
          <a:p>
            <a:endParaRPr lang="en-US" altLang="en-US" dirty="0"/>
          </a:p>
          <a:p>
            <a:endParaRPr lang="en-US" altLang="en-US" sz="1000" dirty="0"/>
          </a:p>
          <a:p>
            <a:r>
              <a:rPr lang="en-US" altLang="en-US" dirty="0"/>
              <a:t>Speeding and distracted driving account for more than 50% of all work zone crashes.</a:t>
            </a:r>
          </a:p>
        </p:txBody>
      </p:sp>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075113"/>
            <a:ext cx="1271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42125" y="3886200"/>
            <a:ext cx="1670050" cy="277813"/>
          </a:xfrm>
          <a:prstGeom prst="rect">
            <a:avLst/>
          </a:prstGeom>
        </p:spPr>
        <p:txBody>
          <a:bodyPr wrap="none">
            <a:spAutoFit/>
          </a:bodyPr>
          <a:lstStyle/>
          <a:p>
            <a:pPr>
              <a:defRPr/>
            </a:pPr>
            <a:r>
              <a:rPr lang="en-US" sz="1200" u="none" dirty="0">
                <a:latin typeface="+mj-lt"/>
              </a:rPr>
              <a:t>NCDOL Photo Library</a:t>
            </a:r>
          </a:p>
        </p:txBody>
      </p:sp>
    </p:spTree>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5</TotalTime>
  <Words>1485</Words>
  <Application>Microsoft Office PowerPoint</Application>
  <PresentationFormat>On-screen Show (4:3)</PresentationFormat>
  <Paragraphs>323</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Avenir Next LT Pro</vt:lpstr>
      <vt:lpstr>Avenir Next LT Pro Demi</vt:lpstr>
      <vt:lpstr>Avenir Next LT Pro Light</vt:lpstr>
      <vt:lpstr>Symbol</vt:lpstr>
      <vt:lpstr>Times New Roman</vt:lpstr>
      <vt:lpstr>Wingdings</vt:lpstr>
      <vt:lpstr>Office Theme</vt:lpstr>
      <vt:lpstr>Work Zone Safety</vt:lpstr>
      <vt:lpstr>Objectives</vt:lpstr>
      <vt:lpstr>N.C. Department of Labor</vt:lpstr>
      <vt:lpstr>What is a Work Zone?</vt:lpstr>
      <vt:lpstr>What is a Work Zone?</vt:lpstr>
      <vt:lpstr>Work Zone Identified</vt:lpstr>
      <vt:lpstr>Work Zone Identified </vt:lpstr>
      <vt:lpstr>Work Zone Hazards</vt:lpstr>
      <vt:lpstr>Work Zone Statistics</vt:lpstr>
      <vt:lpstr>Manual on Uniform Traffic Control Devices</vt:lpstr>
      <vt:lpstr>N.C. Supplement to the MUTCD</vt:lpstr>
      <vt:lpstr>Work Zone Elements</vt:lpstr>
      <vt:lpstr>Work Zone Elements</vt:lpstr>
      <vt:lpstr>Work Zone Elements</vt:lpstr>
      <vt:lpstr>Work Zone Elements</vt:lpstr>
      <vt:lpstr>Work Zone Elements</vt:lpstr>
      <vt:lpstr>Work Zone Elements</vt:lpstr>
      <vt:lpstr>Other Potential Hazards</vt:lpstr>
      <vt:lpstr>Work Zone Safety - Heat Stress </vt:lpstr>
      <vt:lpstr>Signs, Signals and Barricades</vt:lpstr>
      <vt:lpstr>Flagger PPE</vt:lpstr>
      <vt:lpstr>Flagger PPE</vt:lpstr>
      <vt:lpstr>Flagger Safety</vt:lpstr>
      <vt:lpstr>Flagger Safety</vt:lpstr>
      <vt:lpstr>Flagger Safety</vt:lpstr>
      <vt:lpstr>Employer’s Responsibility</vt:lpstr>
      <vt:lpstr>Employer’s Responsibility</vt:lpstr>
      <vt:lpstr>Employee’s Responsibility</vt:lpstr>
      <vt:lpstr>Safety Awareness</vt:lpstr>
      <vt:lpstr>“Move Over” Law </vt:lpstr>
      <vt:lpstr>Additional Information</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2026-04-01T19:01:19Z</dcterms:modified>
</cp:coreProperties>
</file>