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494" r:id="rId53"/>
    <p:sldId id="495" r:id="rId54"/>
    <p:sldId id="496" r:id="rId55"/>
    <p:sldId id="497" r:id="rId56"/>
    <p:sldId id="498" r:id="rId57"/>
    <p:sldId id="499" r:id="rId58"/>
    <p:sldId id="500" r:id="rId59"/>
    <p:sldId id="502" r:id="rId60"/>
    <p:sldId id="501" r:id="rId61"/>
    <p:sldId id="391" r:id="rId62"/>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y, Ed" initials="HE" lastIdx="1" clrIdx="0">
    <p:extLst>
      <p:ext uri="{19B8F6BF-5375-455C-9EA6-DF929625EA0E}">
        <p15:presenceInfo xmlns:p15="http://schemas.microsoft.com/office/powerpoint/2012/main" userId="S::ed.hardy@labor.nc.gov::7ba29c9c-d122-4bdb-8be4-d3a3ee0b8a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D47D5-49A9-4F87-97B9-E8AFD7F5661E}" v="2" dt="2024-12-06T18:47:40.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7569" autoAdjust="0"/>
  </p:normalViewPr>
  <p:slideViewPr>
    <p:cSldViewPr>
      <p:cViewPr varScale="1">
        <p:scale>
          <a:sx n="51" d="100"/>
          <a:sy n="51" d="100"/>
        </p:scale>
        <p:origin x="173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592"/>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67" tIns="0" rIns="19567" bIns="0"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D1DDE212-BA13-488F-B7CB-E7D06E74E567}" type="slidenum">
              <a:rPr lang="en-US" altLang="en-US" sz="1000" b="0" i="1">
                <a:latin typeface="Times New Roman" panose="02020603050405020304" pitchFamily="18" charset="0"/>
              </a:rPr>
              <a:pPr algn="r"/>
              <a:t>1</a:t>
            </a:fld>
            <a:endParaRPr lang="en-US" altLang="en-US" sz="1000" b="0" i="1">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1208088" y="709613"/>
            <a:ext cx="4662487" cy="3497262"/>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74" tIns="47287" rIns="94574" bIns="47287"/>
          <a:lstStyle/>
          <a:p>
            <a:r>
              <a:rPr lang="en-US" altLang="en-US" b="1" dirty="0"/>
              <a:t>Revised 06-2021</a:t>
            </a:r>
          </a:p>
          <a:p>
            <a:endParaRPr lang="en-US" altLang="en-US" dirty="0"/>
          </a:p>
          <a:p>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p>
          <a:p>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p>
          <a:p>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013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018E3235-3BC9-4C22-84B6-80789D1D55E0}" type="slidenum">
              <a:rPr lang="en-US" altLang="en-US" sz="1200" b="0">
                <a:latin typeface="Times New Roman" panose="02020603050405020304" pitchFamily="18" charset="0"/>
              </a:rPr>
              <a:pPr algn="r"/>
              <a:t>10</a:t>
            </a:fld>
            <a:endParaRPr lang="en-US" altLang="en-US" sz="1200" b="0">
              <a:latin typeface="Times New Roman" panose="02020603050405020304" pitchFamily="18" charset="0"/>
            </a:endParaRPr>
          </a:p>
        </p:txBody>
      </p:sp>
      <p:sp>
        <p:nvSpPr>
          <p:cNvPr id="24579" name="Rectangle 2050"/>
          <p:cNvSpPr>
            <a:spLocks noGrp="1" noRot="1" noChangeAspect="1" noChangeArrowheads="1" noTextEdit="1"/>
          </p:cNvSpPr>
          <p:nvPr>
            <p:ph type="sldImg"/>
          </p:nvPr>
        </p:nvSpPr>
        <p:spPr>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p>
        </p:txBody>
      </p:sp>
    </p:spTree>
    <p:extLst>
      <p:ext uri="{BB962C8B-B14F-4D97-AF65-F5344CB8AC3E}">
        <p14:creationId xmlns:p14="http://schemas.microsoft.com/office/powerpoint/2010/main" val="386066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76A46400-3249-4113-A41C-73D7C6E54B0D}" type="slidenum">
              <a:rPr lang="en-US" altLang="en-US" sz="1200" b="0">
                <a:latin typeface="Times New Roman" panose="02020603050405020304" pitchFamily="18" charset="0"/>
              </a:rPr>
              <a:pPr algn="r"/>
              <a:t>11</a:t>
            </a:fld>
            <a:endParaRPr lang="en-US" altLang="en-US" sz="1200" b="0">
              <a:latin typeface="Times New Roman" panose="02020603050405020304" pitchFamily="18" charset="0"/>
            </a:endParaRPr>
          </a:p>
        </p:txBody>
      </p:sp>
      <p:sp>
        <p:nvSpPr>
          <p:cNvPr id="26627" name="Rectangle 2050"/>
          <p:cNvSpPr>
            <a:spLocks noGrp="1" noRot="1" noChangeAspect="1" noChangeArrowheads="1" noTextEdit="1"/>
          </p:cNvSpPr>
          <p:nvPr>
            <p:ph type="sldImg"/>
          </p:nvPr>
        </p:nvSpPr>
        <p:spPr>
          <a:ln/>
        </p:spPr>
      </p:sp>
      <p:sp>
        <p:nvSpPr>
          <p:cNvPr id="2662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869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4F6F066F-318D-476A-898B-D3791519C6A1}" type="slidenum">
              <a:rPr lang="en-US" altLang="en-US" sz="1200" b="0">
                <a:latin typeface="Times New Roman" panose="02020603050405020304" pitchFamily="18" charset="0"/>
              </a:rPr>
              <a:pPr algn="r"/>
              <a:t>12</a:t>
            </a:fld>
            <a:endParaRPr lang="en-US" altLang="en-US" sz="1200" b="0">
              <a:latin typeface="Times New Roman" panose="02020603050405020304" pitchFamily="18" charset="0"/>
            </a:endParaRPr>
          </a:p>
        </p:txBody>
      </p:sp>
      <p:sp>
        <p:nvSpPr>
          <p:cNvPr id="28675" name="Rectangle 2050"/>
          <p:cNvSpPr>
            <a:spLocks noGrp="1" noRot="1" noChangeAspect="1" noChangeArrowheads="1" noTextEdit="1"/>
          </p:cNvSpPr>
          <p:nvPr>
            <p:ph type="sldImg"/>
          </p:nvPr>
        </p:nvSpPr>
        <p:spPr>
          <a:ln/>
        </p:spPr>
      </p:sp>
      <p:sp>
        <p:nvSpPr>
          <p:cNvPr id="28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141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4BB188C8-BBD7-45D0-8C8E-F407BE50F7C0}" type="slidenum">
              <a:rPr lang="en-US" altLang="en-US" sz="1200" b="0" smtClean="0">
                <a:latin typeface="Times New Roman" panose="02020603050405020304" pitchFamily="18" charset="0"/>
              </a:rPr>
              <a:pPr/>
              <a:t>13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86260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78236C22-D1B2-4A0D-A045-FED80E95C626}" type="slidenum">
              <a:rPr lang="en-US" altLang="en-US" sz="1200" b="0" smtClean="0">
                <a:latin typeface="Times New Roman" panose="02020603050405020304" pitchFamily="18" charset="0"/>
              </a:rPr>
              <a:pPr/>
              <a:t>14</a:t>
            </a:fld>
            <a:endParaRPr lang="en-US" altLang="en-US" sz="1200" b="0">
              <a:latin typeface="Times New Roman" panose="02020603050405020304" pitchFamily="18" charset="0"/>
            </a:endParaRPr>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0413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DDE5CA4F-6D3E-4670-938F-A8BDF1BB115C}" type="slidenum">
              <a:rPr lang="en-US" altLang="en-US" sz="1200" b="0" smtClean="0">
                <a:latin typeface="Times New Roman" panose="02020603050405020304" pitchFamily="18" charset="0"/>
              </a:rPr>
              <a:pPr/>
              <a:t>15</a:t>
            </a:fld>
            <a:endParaRPr lang="en-US" altLang="en-US" sz="1200" b="0">
              <a:latin typeface="Times New Roman" panose="02020603050405020304" pitchFamily="18" charset="0"/>
            </a:endParaRPr>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7791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7DDB4EA9-2A0A-44BB-A26D-98811399E7D8}" type="slidenum">
              <a:rPr lang="en-US" altLang="en-US" sz="1200" b="0" smtClean="0">
                <a:latin typeface="Times New Roman" panose="02020603050405020304" pitchFamily="18" charset="0"/>
              </a:rPr>
              <a:pPr/>
              <a:t>16</a:t>
            </a:fld>
            <a:endParaRPr lang="en-US" altLang="en-US" sz="1200" b="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3366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4B43EC34-BCBA-4FE7-8765-EF5698C818ED}" type="slidenum">
              <a:rPr lang="en-US" altLang="en-US" sz="1200" b="0" smtClean="0">
                <a:latin typeface="Times New Roman" panose="02020603050405020304" pitchFamily="18" charset="0"/>
              </a:rPr>
              <a:pPr/>
              <a:t>17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84212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253E151D-C471-4349-A13B-B6241A75A741}" type="slidenum">
              <a:rPr lang="en-US" altLang="en-US" sz="1200" b="0" smtClean="0">
                <a:latin typeface="Times New Roman" panose="02020603050405020304" pitchFamily="18" charset="0"/>
              </a:rPr>
              <a:pPr/>
              <a:t>18</a:t>
            </a:fld>
            <a:endParaRPr lang="en-US" altLang="en-US" sz="1200" b="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1519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073E8AD2-E2DF-41EF-B824-6C1A9F1655AB}" type="slidenum">
              <a:rPr lang="en-US" altLang="en-US" sz="1200" b="0" smtClean="0">
                <a:latin typeface="Times New Roman" panose="02020603050405020304" pitchFamily="18" charset="0"/>
              </a:rPr>
              <a:pPr/>
              <a:t>19</a:t>
            </a:fld>
            <a:endParaRPr lang="en-US" altLang="en-US" sz="1200" b="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a:endParaRPr lang="en-US" altLang="en-US" dirty="0"/>
          </a:p>
        </p:txBody>
      </p:sp>
    </p:spTree>
    <p:extLst>
      <p:ext uri="{BB962C8B-B14F-4D97-AF65-F5344CB8AC3E}">
        <p14:creationId xmlns:p14="http://schemas.microsoft.com/office/powerpoint/2010/main" val="89714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AF38CC2E-7DD6-4247-B084-F34C74A92576}" type="slidenum">
              <a:rPr lang="en-US" altLang="en-US" sz="1200" b="0" smtClean="0">
                <a:latin typeface="Times New Roman" panose="02020603050405020304" pitchFamily="18" charset="0"/>
              </a:rPr>
              <a:pPr/>
              <a:t>2</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94007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962E04BB-EC5D-48B7-89EC-1796113106B1}" type="slidenum">
              <a:rPr lang="en-US" altLang="en-US" sz="1200" b="0" smtClean="0">
                <a:latin typeface="Times New Roman" panose="02020603050405020304" pitchFamily="18" charset="0"/>
              </a:rPr>
              <a:pPr/>
              <a:t>20</a:t>
            </a:fld>
            <a:endParaRPr lang="en-US" altLang="en-US" sz="1200" b="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360363" y="4448175"/>
            <a:ext cx="6048375" cy="421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dirty="0"/>
          </a:p>
        </p:txBody>
      </p:sp>
    </p:spTree>
    <p:extLst>
      <p:ext uri="{BB962C8B-B14F-4D97-AF65-F5344CB8AC3E}">
        <p14:creationId xmlns:p14="http://schemas.microsoft.com/office/powerpoint/2010/main" val="249912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A091287A-B490-4F12-9540-121DD5C58F1E}" type="slidenum">
              <a:rPr lang="en-US" altLang="en-US" sz="1200" b="0" smtClean="0">
                <a:latin typeface="Times New Roman" panose="02020603050405020304" pitchFamily="18" charset="0"/>
              </a:rPr>
              <a:pPr/>
              <a:t>21</a:t>
            </a:fld>
            <a:endParaRPr lang="en-US" altLang="en-US" sz="1200" b="0">
              <a:latin typeface="Times New Roman" panose="02020603050405020304" pitchFamily="18"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513" eaLnBrk="1" hangingPunct="1">
              <a:spcBef>
                <a:spcPct val="0"/>
              </a:spcBef>
            </a:pP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04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0A99B0B8-7889-4343-9065-7E2B311EF225}" type="slidenum">
              <a:rPr lang="en-US" altLang="en-US" sz="1200" b="0" smtClean="0">
                <a:latin typeface="Times New Roman" panose="02020603050405020304" pitchFamily="18" charset="0"/>
              </a:rPr>
              <a:pPr/>
              <a:t>22</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812203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76032D74-8655-4A0A-B121-B02FE8536906}" type="slidenum">
              <a:rPr lang="en-US" altLang="en-US" sz="1200" b="0" smtClean="0">
                <a:latin typeface="Times New Roman" panose="02020603050405020304" pitchFamily="18" charset="0"/>
              </a:rPr>
              <a:pPr/>
              <a:t>23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849374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4D2734B5-9075-4A95-A607-A8B1CB023D93}" type="slidenum">
              <a:rPr lang="en-US" altLang="en-US" sz="1200" b="0" smtClean="0">
                <a:latin typeface="Times New Roman" panose="02020603050405020304" pitchFamily="18" charset="0"/>
              </a:rPr>
              <a:pPr/>
              <a:t>24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428849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252B23BB-2CA3-4624-B69A-B2C6496CE180}" type="slidenum">
              <a:rPr lang="en-US" altLang="en-US" sz="1200" b="0" smtClean="0">
                <a:latin typeface="Times New Roman" panose="02020603050405020304" pitchFamily="18" charset="0"/>
              </a:rPr>
              <a:pPr/>
              <a:t>25</a:t>
            </a:fld>
            <a:endParaRPr lang="en-US" altLang="en-US" sz="1200" b="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dirty="0"/>
          </a:p>
        </p:txBody>
      </p:sp>
    </p:spTree>
    <p:extLst>
      <p:ext uri="{BB962C8B-B14F-4D97-AF65-F5344CB8AC3E}">
        <p14:creationId xmlns:p14="http://schemas.microsoft.com/office/powerpoint/2010/main" val="2268135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59DFFECA-81B1-4F48-8406-61172A05F281}" type="slidenum">
              <a:rPr lang="en-US" altLang="en-US" sz="1200" b="0" smtClean="0">
                <a:latin typeface="Times New Roman" panose="02020603050405020304" pitchFamily="18" charset="0"/>
              </a:rPr>
              <a:pPr/>
              <a:t>26</a:t>
            </a:fld>
            <a:endParaRPr lang="en-US" altLang="en-US" sz="1200" b="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46475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77B93ACB-169E-47E7-BBF1-8AE01B8E9D20}" type="slidenum">
              <a:rPr lang="en-US" altLang="en-US" sz="1200" b="0" smtClean="0">
                <a:latin typeface="Times New Roman" panose="02020603050405020304" pitchFamily="18" charset="0"/>
              </a:rPr>
              <a:pPr/>
              <a:t>27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4224438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14BCCC04-8047-4B6C-A732-A46F5A458E3A}" type="slidenum">
              <a:rPr lang="en-US" altLang="en-US" sz="1200" b="0" smtClean="0">
                <a:latin typeface="Times New Roman" panose="02020603050405020304" pitchFamily="18" charset="0"/>
              </a:rPr>
              <a:pPr/>
              <a:t>28</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985454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BA3D1102-7D5F-490C-8FF5-7EC69496B3D5}" type="slidenum">
              <a:rPr lang="en-US" altLang="en-US" sz="1200" b="0" smtClean="0">
                <a:latin typeface="Times New Roman" panose="02020603050405020304" pitchFamily="18" charset="0"/>
              </a:rPr>
              <a:pPr/>
              <a:t>29</a:t>
            </a:fld>
            <a:endParaRPr lang="en-US" altLang="en-US" sz="1200" b="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25513"/>
            <a:endParaRPr lang="en-US" altLang="en-US" dirty="0"/>
          </a:p>
        </p:txBody>
      </p:sp>
    </p:spTree>
    <p:extLst>
      <p:ext uri="{BB962C8B-B14F-4D97-AF65-F5344CB8AC3E}">
        <p14:creationId xmlns:p14="http://schemas.microsoft.com/office/powerpoint/2010/main" val="206162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22F50CEF-9A10-4CF1-9466-3B74AECC63F4}" type="slidenum">
              <a:rPr lang="en-US" altLang="en-US" sz="1200" b="0" smtClean="0">
                <a:latin typeface="Times New Roman" panose="02020603050405020304" pitchFamily="18" charset="0"/>
              </a:rPr>
              <a:pPr/>
              <a:t>3</a:t>
            </a:fld>
            <a:endParaRPr lang="en-US" altLang="en-US" sz="1200" b="0">
              <a:latin typeface="Times New Roman" panose="02020603050405020304" pitchFamily="18" charset="0"/>
            </a:endParaRPr>
          </a:p>
        </p:txBody>
      </p:sp>
      <p:sp>
        <p:nvSpPr>
          <p:cNvPr id="10243" name="Rectangle 2050"/>
          <p:cNvSpPr>
            <a:spLocks noGrp="1" noRot="1" noChangeAspect="1" noChangeArrowheads="1" noTextEdit="1"/>
          </p:cNvSpPr>
          <p:nvPr>
            <p:ph type="sldImg"/>
          </p:nvPr>
        </p:nvSpPr>
        <p:spPr>
          <a:ln/>
        </p:spPr>
      </p:sp>
      <p:sp>
        <p:nvSpPr>
          <p:cNvPr id="1024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96593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C0D3BDC6-9270-475E-B594-E399F1C601A5}" type="slidenum">
              <a:rPr lang="en-US" altLang="en-US" sz="1200" b="0" smtClean="0">
                <a:latin typeface="Times New Roman" panose="02020603050405020304" pitchFamily="18" charset="0"/>
              </a:rPr>
              <a:pPr/>
              <a:t>30</a:t>
            </a:fld>
            <a:endParaRPr lang="en-US" altLang="en-US" sz="1200" b="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10986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372C86E3-984F-4809-9651-290AE8C45A93}" type="slidenum">
              <a:rPr lang="en-US" altLang="en-US" sz="1200" b="0" smtClean="0">
                <a:latin typeface="Times New Roman" panose="02020603050405020304" pitchFamily="18" charset="0"/>
              </a:rPr>
              <a:pPr/>
              <a:t>31</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869893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3D8BE6E4-0682-45D7-A02E-E7560CF23D85}" type="slidenum">
              <a:rPr lang="en-US" altLang="en-US" sz="1200" b="0" smtClean="0">
                <a:latin typeface="Times New Roman" panose="02020603050405020304" pitchFamily="18" charset="0"/>
              </a:rPr>
              <a:pPr/>
              <a:t>32</a:t>
            </a:fld>
            <a:endParaRPr lang="en-US" altLang="en-US" sz="1200" b="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513"/>
            <a:endParaRPr lang="en-US" altLang="en-US" dirty="0"/>
          </a:p>
        </p:txBody>
      </p:sp>
    </p:spTree>
    <p:extLst>
      <p:ext uri="{BB962C8B-B14F-4D97-AF65-F5344CB8AC3E}">
        <p14:creationId xmlns:p14="http://schemas.microsoft.com/office/powerpoint/2010/main" val="2719294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965FE5F0-0D4D-4550-AE62-AB3173B44775}" type="slidenum">
              <a:rPr lang="en-US" altLang="en-US" sz="1200" b="0" smtClean="0">
                <a:latin typeface="Times New Roman" panose="02020603050405020304" pitchFamily="18" charset="0"/>
              </a:rPr>
              <a:pPr/>
              <a:t>33</a:t>
            </a:fld>
            <a:endParaRPr lang="en-US" altLang="en-US" sz="1200" b="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0"/>
              </a:spcBef>
            </a:pPr>
            <a:endParaRPr lang="en-US" altLang="en-US" b="1" dirty="0">
              <a:latin typeface="Arial" panose="020B0604020202020204" pitchFamily="34" charset="0"/>
            </a:endParaRPr>
          </a:p>
        </p:txBody>
      </p:sp>
    </p:spTree>
    <p:extLst>
      <p:ext uri="{BB962C8B-B14F-4D97-AF65-F5344CB8AC3E}">
        <p14:creationId xmlns:p14="http://schemas.microsoft.com/office/powerpoint/2010/main" val="1295005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48E14CEA-552A-4A97-965A-85FB5AD63050}" type="slidenum">
              <a:rPr lang="en-US" altLang="en-US" sz="1200" b="0" smtClean="0">
                <a:latin typeface="Times New Roman" panose="02020603050405020304" pitchFamily="18" charset="0"/>
              </a:rPr>
              <a:pPr/>
              <a:t>34</a:t>
            </a:fld>
            <a:endParaRPr lang="en-US" altLang="en-US" sz="1200" b="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a:endParaRPr lang="en-US" altLang="en-US" dirty="0"/>
          </a:p>
        </p:txBody>
      </p:sp>
    </p:spTree>
    <p:extLst>
      <p:ext uri="{BB962C8B-B14F-4D97-AF65-F5344CB8AC3E}">
        <p14:creationId xmlns:p14="http://schemas.microsoft.com/office/powerpoint/2010/main" val="3597037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8AA012F4-900A-4B48-96DF-CB931ABCBA85}" type="slidenum">
              <a:rPr lang="en-US" altLang="en-US" sz="1200" b="0" smtClean="0">
                <a:latin typeface="Times New Roman" panose="02020603050405020304" pitchFamily="18" charset="0"/>
              </a:rPr>
              <a:pPr/>
              <a:t>35</a:t>
            </a:fld>
            <a:endParaRPr lang="en-US" altLang="en-US" sz="1200" b="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a:endParaRPr lang="en-US" altLang="en-US" dirty="0"/>
          </a:p>
        </p:txBody>
      </p:sp>
    </p:spTree>
    <p:extLst>
      <p:ext uri="{BB962C8B-B14F-4D97-AF65-F5344CB8AC3E}">
        <p14:creationId xmlns:p14="http://schemas.microsoft.com/office/powerpoint/2010/main" val="1007497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199E3CCE-6757-4D5A-9FB0-2EAACEF8CB72}" type="slidenum">
              <a:rPr lang="en-US" altLang="en-US" sz="1200" b="0" smtClean="0">
                <a:latin typeface="Times New Roman" panose="02020603050405020304" pitchFamily="18" charset="0"/>
              </a:rPr>
              <a:pPr/>
              <a:t>36</a:t>
            </a:fld>
            <a:endParaRPr lang="en-US" altLang="en-US" sz="1200" b="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71430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AE3B5E85-7925-4AA2-933C-D2E7EF31E17F}" type="slidenum">
              <a:rPr lang="en-US" altLang="en-US" sz="1200" b="0" smtClean="0">
                <a:latin typeface="Times New Roman" panose="02020603050405020304" pitchFamily="18" charset="0"/>
              </a:rPr>
              <a:pPr/>
              <a:t>37</a:t>
            </a:fld>
            <a:endParaRPr lang="en-US" altLang="en-US" sz="1200" b="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670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CFC31F20-CDE5-4F79-B2F0-687AC0FC9A44}" type="slidenum">
              <a:rPr lang="en-US" altLang="en-US" sz="1200" b="0" smtClean="0">
                <a:latin typeface="Times New Roman" panose="02020603050405020304" pitchFamily="18" charset="0"/>
              </a:rPr>
              <a:pPr/>
              <a:t>38</a:t>
            </a:fld>
            <a:endParaRPr lang="en-US" altLang="en-US" sz="1200" b="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352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78E144DF-0CFB-40F0-8923-38324C41500E}" type="slidenum">
              <a:rPr lang="en-US" altLang="en-US" sz="1200" b="0" smtClean="0">
                <a:latin typeface="Times New Roman" panose="02020603050405020304" pitchFamily="18" charset="0"/>
              </a:rPr>
              <a:pPr/>
              <a:t>39</a:t>
            </a:fld>
            <a:endParaRPr lang="en-US" altLang="en-US" sz="1200" b="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6625"/>
            <a:endParaRPr lang="en-US" altLang="en-US" dirty="0"/>
          </a:p>
        </p:txBody>
      </p:sp>
    </p:spTree>
    <p:extLst>
      <p:ext uri="{BB962C8B-B14F-4D97-AF65-F5344CB8AC3E}">
        <p14:creationId xmlns:p14="http://schemas.microsoft.com/office/powerpoint/2010/main" val="97887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E95217A9-A6E2-4873-9D53-35122420E2F8}" type="slidenum">
              <a:rPr lang="en-US" altLang="en-US" sz="1200" b="0" smtClean="0">
                <a:latin typeface="Times New Roman" panose="02020603050405020304" pitchFamily="18" charset="0"/>
              </a:rPr>
              <a:pPr/>
              <a:t>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208658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AD5DF67F-F099-4B28-A882-4FA737CC3FDE}" type="slidenum">
              <a:rPr lang="en-US" altLang="en-US" sz="1200" b="0" smtClean="0">
                <a:latin typeface="Times New Roman" panose="02020603050405020304" pitchFamily="18" charset="0"/>
              </a:rPr>
              <a:pPr/>
              <a:t>40</a:t>
            </a:fld>
            <a:endParaRPr lang="en-US" altLang="en-US" sz="1200" b="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100" dirty="0">
              <a:latin typeface="+mn-lt"/>
            </a:endParaRPr>
          </a:p>
        </p:txBody>
      </p:sp>
    </p:spTree>
    <p:extLst>
      <p:ext uri="{BB962C8B-B14F-4D97-AF65-F5344CB8AC3E}">
        <p14:creationId xmlns:p14="http://schemas.microsoft.com/office/powerpoint/2010/main" val="4101743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172E41B9-B015-4004-9DCA-7F1FCE4BA853}" type="slidenum">
              <a:rPr lang="en-US" altLang="en-US" sz="1200" b="0" smtClean="0">
                <a:latin typeface="Times New Roman" panose="02020603050405020304" pitchFamily="18" charset="0"/>
              </a:rPr>
              <a:pPr/>
              <a:t>41</a:t>
            </a:fld>
            <a:endParaRPr lang="en-US" altLang="en-US" sz="1200" b="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dirty="0"/>
          </a:p>
        </p:txBody>
      </p:sp>
    </p:spTree>
    <p:extLst>
      <p:ext uri="{BB962C8B-B14F-4D97-AF65-F5344CB8AC3E}">
        <p14:creationId xmlns:p14="http://schemas.microsoft.com/office/powerpoint/2010/main" val="20838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E818E94E-2B5E-412C-AADF-DC00483E2837}" type="slidenum">
              <a:rPr lang="en-US" altLang="en-US" sz="1200" b="0" smtClean="0">
                <a:latin typeface="Times New Roman" panose="02020603050405020304" pitchFamily="18" charset="0"/>
              </a:rPr>
              <a:pPr/>
              <a:t>42</a:t>
            </a:fld>
            <a:endParaRPr lang="en-US" altLang="en-US" sz="1200" b="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38878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lvl="1">
              <a:defRPr/>
            </a:pPr>
            <a:endParaRPr 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6EB898D8-B930-40CC-B60D-E33372097A2A}" type="slidenum">
              <a:rPr lang="en-US" altLang="en-US" sz="1200" b="0" smtClean="0">
                <a:latin typeface="Times New Roman" panose="02020603050405020304" pitchFamily="18" charset="0"/>
              </a:rPr>
              <a:pPr/>
              <a:t>43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852341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741D9DC6-E001-46A4-A793-B7521E5C622E}" type="slidenum">
              <a:rPr lang="en-US" altLang="en-US" sz="1200" b="0" smtClean="0">
                <a:latin typeface="Times New Roman" panose="02020603050405020304" pitchFamily="18" charset="0"/>
              </a:rPr>
              <a:pPr/>
              <a:t>44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692959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4D02748C-002C-41B5-8EA0-85428E48BA10}" type="slidenum">
              <a:rPr lang="en-US" altLang="en-US" sz="1200" b="0" smtClean="0">
                <a:latin typeface="Times New Roman" panose="02020603050405020304" pitchFamily="18" charset="0"/>
              </a:rPr>
              <a:pPr/>
              <a:t>45</a:t>
            </a:fld>
            <a:endParaRPr lang="en-US" altLang="en-US" sz="1200" b="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a:endParaRPr lang="en-US" altLang="en-US" dirty="0"/>
          </a:p>
        </p:txBody>
      </p:sp>
    </p:spTree>
    <p:extLst>
      <p:ext uri="{BB962C8B-B14F-4D97-AF65-F5344CB8AC3E}">
        <p14:creationId xmlns:p14="http://schemas.microsoft.com/office/powerpoint/2010/main" val="1995376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AEC0A03E-7A23-4C85-B52E-761A50E19AF5}" type="slidenum">
              <a:rPr lang="en-US" altLang="en-US" sz="1200" b="0" smtClean="0">
                <a:latin typeface="Times New Roman" panose="02020603050405020304" pitchFamily="18" charset="0"/>
              </a:rPr>
              <a:pPr/>
              <a:t>46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282238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77B5839C-43DB-46BD-918B-746E81CB2F00}" type="slidenum">
              <a:rPr lang="en-US" altLang="en-US" sz="1200" b="0" smtClean="0">
                <a:latin typeface="Times New Roman" panose="02020603050405020304" pitchFamily="18" charset="0"/>
              </a:rPr>
              <a:pPr/>
              <a:t>47</a:t>
            </a:fld>
            <a:endParaRPr lang="en-US" altLang="en-US" sz="1200" b="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88707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4DCE7AF7-A374-4A79-B54D-EBE7C07981BA}" type="slidenum">
              <a:rPr lang="en-US" altLang="en-US" sz="1200" b="0" smtClean="0">
                <a:latin typeface="Times New Roman" panose="02020603050405020304" pitchFamily="18" charset="0"/>
              </a:rPr>
              <a:pPr/>
              <a:t>48</a:t>
            </a:fld>
            <a:endParaRPr lang="en-US" altLang="en-US" sz="1200" b="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86455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6F8224E6-63A2-4E13-8025-92D07FEF2911}" type="slidenum">
              <a:rPr lang="en-US" altLang="en-US" sz="1200" b="0" smtClean="0">
                <a:latin typeface="Times New Roman" panose="02020603050405020304" pitchFamily="18" charset="0"/>
              </a:rPr>
              <a:pPr/>
              <a:t>49</a:t>
            </a:fld>
            <a:endParaRPr lang="en-US" altLang="en-US" sz="1200" b="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a:endParaRPr lang="en-US" altLang="en-US" dirty="0"/>
          </a:p>
        </p:txBody>
      </p:sp>
    </p:spTree>
    <p:extLst>
      <p:ext uri="{BB962C8B-B14F-4D97-AF65-F5344CB8AC3E}">
        <p14:creationId xmlns:p14="http://schemas.microsoft.com/office/powerpoint/2010/main" val="166147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988159FC-8DBB-4327-8560-0CA5CAE7BB33}" type="slidenum">
              <a:rPr lang="en-US" altLang="en-US" sz="1200" b="0">
                <a:latin typeface="Times New Roman" panose="02020603050405020304" pitchFamily="18" charset="0"/>
              </a:rPr>
              <a:pPr algn="r"/>
              <a:t>5</a:t>
            </a:fld>
            <a:endParaRPr lang="en-US" altLang="en-US" sz="1200" b="0">
              <a:latin typeface="Times New Roman" panose="02020603050405020304" pitchFamily="18" charset="0"/>
            </a:endParaRPr>
          </a:p>
        </p:txBody>
      </p:sp>
      <p:sp>
        <p:nvSpPr>
          <p:cNvPr id="14339" name="Rectangle 2050"/>
          <p:cNvSpPr>
            <a:spLocks noGrp="1" noRot="1" noChangeAspect="1" noChangeArrowheads="1" noTextEdit="1"/>
          </p:cNvSpPr>
          <p:nvPr>
            <p:ph type="sldImg"/>
          </p:nvPr>
        </p:nvSpPr>
        <p:spPr>
          <a:ln/>
        </p:spPr>
      </p:sp>
      <p:sp>
        <p:nvSpPr>
          <p:cNvPr id="1434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513" eaLnBrk="1" hangingPunct="1">
              <a:spcBef>
                <a:spcPct val="0"/>
              </a:spcBef>
            </a:pP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40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B03B3251-12DC-4420-8722-2B19606C5794}" type="slidenum">
              <a:rPr lang="en-US" altLang="en-US" sz="1200" b="0" smtClean="0">
                <a:latin typeface="Times New Roman" panose="02020603050405020304" pitchFamily="18" charset="0"/>
              </a:rPr>
              <a:pPr/>
              <a:t>50</a:t>
            </a:fld>
            <a:endParaRPr lang="en-US" altLang="en-US" sz="1200" b="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50522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1376726F-B807-42EC-B99F-FC044729A4E1}" type="slidenum">
              <a:rPr lang="en-US" altLang="en-US" sz="1200" b="0" smtClean="0">
                <a:latin typeface="Times New Roman" panose="02020603050405020304" pitchFamily="18" charset="0"/>
              </a:rPr>
              <a:pPr/>
              <a:t>51</a:t>
            </a:fld>
            <a:endParaRPr lang="en-US" altLang="en-US" sz="1200" b="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20121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B8CB1A3E-079C-4F38-A360-C6D664E322D1}" type="slidenum">
              <a:rPr lang="en-US" altLang="en-US" sz="1200" b="0" smtClean="0">
                <a:latin typeface="Times New Roman" panose="02020603050405020304" pitchFamily="18" charset="0"/>
              </a:rPr>
              <a:pPr/>
              <a:t>52</a:t>
            </a:fld>
            <a:endParaRPr lang="en-US" altLang="en-US" sz="1200" b="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52687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37D54E80-1497-46A4-AB13-437BB3B16C11}" type="slidenum">
              <a:rPr lang="en-US" altLang="en-US" sz="1200" b="0" smtClean="0">
                <a:latin typeface="Times New Roman" panose="02020603050405020304" pitchFamily="18" charset="0"/>
              </a:rPr>
              <a:pPr/>
              <a:t>53</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3302666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154E2418-D470-45E1-ABC4-3DF9BF6F9795}" type="slidenum">
              <a:rPr lang="en-US" altLang="en-US" sz="1200" b="0" smtClean="0">
                <a:latin typeface="Times New Roman" panose="02020603050405020304" pitchFamily="18" charset="0"/>
              </a:rPr>
              <a:pPr/>
              <a:t>54</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262866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217609CC-B301-47BE-B5E9-2598D63DD23A}" type="slidenum">
              <a:rPr lang="en-US" altLang="en-US" sz="1200" b="0" smtClean="0">
                <a:latin typeface="Times New Roman" panose="02020603050405020304" pitchFamily="18" charset="0"/>
              </a:rPr>
              <a:pPr/>
              <a:t>55</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975628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endParaRPr lang="en-US" altLang="en-US" dirty="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C58652FF-760F-43D8-A297-0EE176330772}" type="slidenum">
              <a:rPr lang="en-US" altLang="en-US" sz="1200" b="0" smtClean="0">
                <a:latin typeface="Times New Roman" panose="02020603050405020304" pitchFamily="18" charset="0"/>
              </a:rPr>
              <a:pPr/>
              <a:t>56</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563507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91BD9A1B-FA4A-42B3-AC25-80F1570C29D0}" type="slidenum">
              <a:rPr lang="en-US" altLang="en-US" sz="1200" b="0" smtClean="0">
                <a:latin typeface="Times New Roman" panose="02020603050405020304" pitchFamily="18" charset="0"/>
              </a:rPr>
              <a:pPr/>
              <a:t>57</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004225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6C6745E9-0B33-48D8-9F81-45712F7084F4}" type="slidenum">
              <a:rPr lang="en-US" altLang="en-US" sz="1200" b="0" smtClean="0">
                <a:latin typeface="Times New Roman" panose="02020603050405020304" pitchFamily="18" charset="0"/>
              </a:rPr>
              <a:pPr/>
              <a:t>58</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2451204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fld id="{6C6745E9-0B33-48D8-9F81-45712F7084F4}" type="slidenum">
              <a:rPr lang="en-US" altLang="en-US" sz="1200" b="0" smtClean="0">
                <a:latin typeface="Times New Roman" panose="02020603050405020304" pitchFamily="18" charset="0"/>
              </a:rPr>
              <a:pPr/>
              <a:t>59</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376990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9C4C8BC3-AF67-4540-B66C-DCAC6F24EA6D}" type="slidenum">
              <a:rPr lang="en-US" altLang="en-US" sz="1200" b="0">
                <a:latin typeface="Times New Roman" panose="02020603050405020304" pitchFamily="18" charset="0"/>
              </a:rPr>
              <a:pPr algn="r"/>
              <a:t>6</a:t>
            </a:fld>
            <a:endParaRPr lang="en-US" altLang="en-US" sz="1200" b="0">
              <a:latin typeface="Times New Roman" panose="02020603050405020304" pitchFamily="18" charset="0"/>
            </a:endParaRPr>
          </a:p>
        </p:txBody>
      </p:sp>
      <p:sp>
        <p:nvSpPr>
          <p:cNvPr id="16387" name="Rectangle 2050"/>
          <p:cNvSpPr>
            <a:spLocks noGrp="1" noRot="1" noChangeAspect="1" noChangeArrowheads="1" noTextEdit="1"/>
          </p:cNvSpPr>
          <p:nvPr>
            <p:ph type="sldImg"/>
          </p:nvPr>
        </p:nvSpPr>
        <p:spPr>
          <a:ln/>
        </p:spPr>
      </p:sp>
      <p:sp>
        <p:nvSpPr>
          <p:cNvPr id="1638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513" eaLnBrk="1" hangingPunct="1">
              <a:spcBef>
                <a:spcPct val="0"/>
              </a:spcBef>
            </a:pPr>
            <a:endParaRPr lang="en-US" altLang="en-US" b="1" dirty="0"/>
          </a:p>
        </p:txBody>
      </p:sp>
    </p:spTree>
    <p:extLst>
      <p:ext uri="{BB962C8B-B14F-4D97-AF65-F5344CB8AC3E}">
        <p14:creationId xmlns:p14="http://schemas.microsoft.com/office/powerpoint/2010/main" val="455928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defRPr>
            </a:lvl1pPr>
            <a:lvl2pPr marL="754063" indent="-288925">
              <a:defRPr sz="2000" b="1">
                <a:solidFill>
                  <a:schemeClr val="tx1"/>
                </a:solidFill>
                <a:latin typeface="Arial" panose="020B0604020202020204" pitchFamily="34" charset="0"/>
              </a:defRPr>
            </a:lvl2pPr>
            <a:lvl3pPr marL="1158875" indent="-231775">
              <a:defRPr sz="2000" b="1">
                <a:solidFill>
                  <a:schemeClr val="tx1"/>
                </a:solidFill>
                <a:latin typeface="Arial" panose="020B0604020202020204" pitchFamily="34" charset="0"/>
              </a:defRPr>
            </a:lvl3pPr>
            <a:lvl4pPr marL="1624013" indent="-231775">
              <a:defRPr sz="2000" b="1">
                <a:solidFill>
                  <a:schemeClr val="tx1"/>
                </a:solidFill>
                <a:latin typeface="Arial" panose="020B0604020202020204" pitchFamily="34" charset="0"/>
              </a:defRPr>
            </a:lvl4pPr>
            <a:lvl5pPr marL="2087563" indent="-231775">
              <a:defRPr sz="2000" b="1">
                <a:solidFill>
                  <a:schemeClr val="tx1"/>
                </a:solidFill>
                <a:latin typeface="Arial" panose="020B0604020202020204" pitchFamily="34" charset="0"/>
              </a:defRPr>
            </a:lvl5pPr>
            <a:lvl6pPr marL="2544763" indent="-231775" eaLnBrk="0" fontAlgn="base" hangingPunct="0">
              <a:spcBef>
                <a:spcPct val="0"/>
              </a:spcBef>
              <a:spcAft>
                <a:spcPct val="0"/>
              </a:spcAft>
              <a:defRPr sz="2000" b="1">
                <a:solidFill>
                  <a:schemeClr val="tx1"/>
                </a:solidFill>
                <a:latin typeface="Arial" panose="020B0604020202020204" pitchFamily="34" charset="0"/>
              </a:defRPr>
            </a:lvl6pPr>
            <a:lvl7pPr marL="3001963" indent="-231775" eaLnBrk="0" fontAlgn="base" hangingPunct="0">
              <a:spcBef>
                <a:spcPct val="0"/>
              </a:spcBef>
              <a:spcAft>
                <a:spcPct val="0"/>
              </a:spcAft>
              <a:defRPr sz="2000" b="1">
                <a:solidFill>
                  <a:schemeClr val="tx1"/>
                </a:solidFill>
                <a:latin typeface="Arial" panose="020B0604020202020204" pitchFamily="34" charset="0"/>
              </a:defRPr>
            </a:lvl7pPr>
            <a:lvl8pPr marL="3459163" indent="-231775" eaLnBrk="0" fontAlgn="base" hangingPunct="0">
              <a:spcBef>
                <a:spcPct val="0"/>
              </a:spcBef>
              <a:spcAft>
                <a:spcPct val="0"/>
              </a:spcAft>
              <a:defRPr sz="2000" b="1">
                <a:solidFill>
                  <a:schemeClr val="tx1"/>
                </a:solidFill>
                <a:latin typeface="Arial" panose="020B0604020202020204" pitchFamily="34" charset="0"/>
              </a:defRPr>
            </a:lvl8pPr>
            <a:lvl9pPr marL="3916363" indent="-231775" eaLnBrk="0" fontAlgn="base" hangingPunct="0">
              <a:spcBef>
                <a:spcPct val="0"/>
              </a:spcBef>
              <a:spcAft>
                <a:spcPct val="0"/>
              </a:spcAft>
              <a:defRPr sz="2000" b="1">
                <a:solidFill>
                  <a:schemeClr val="tx1"/>
                </a:solidFill>
                <a:latin typeface="Arial" panose="020B0604020202020204" pitchFamily="34" charset="0"/>
              </a:defRPr>
            </a:lvl9pPr>
          </a:lstStyle>
          <a:p>
            <a:fld id="{07A64701-C372-4EAC-81CC-BE93C3157E1A}" type="slidenum">
              <a:rPr lang="en-US" altLang="en-US" sz="1200" b="0" smtClean="0">
                <a:latin typeface="Times New Roman" panose="02020603050405020304" pitchFamily="18" charset="0"/>
              </a:rPr>
              <a:pPr/>
              <a:t>60</a:t>
            </a:fld>
            <a:endParaRPr lang="en-US" altLang="en-US" sz="1200" b="0">
              <a:latin typeface="Times New Roman" panose="02020603050405020304" pitchFamily="18" charset="0"/>
            </a:endParaRPr>
          </a:p>
        </p:txBody>
      </p:sp>
    </p:spTree>
    <p:extLst>
      <p:ext uri="{BB962C8B-B14F-4D97-AF65-F5344CB8AC3E}">
        <p14:creationId xmlns:p14="http://schemas.microsoft.com/office/powerpoint/2010/main" val="10110238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61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0FA82DCC-1F14-4EA0-A5CF-E84F398A88C1}" type="slidenum">
              <a:rPr lang="en-US" altLang="en-US" sz="1200" b="0">
                <a:latin typeface="Times New Roman" panose="02020603050405020304" pitchFamily="18" charset="0"/>
              </a:rPr>
              <a:pPr algn="r"/>
              <a:t>7</a:t>
            </a:fld>
            <a:endParaRPr lang="en-US" altLang="en-US" sz="1200" b="0">
              <a:latin typeface="Times New Roman" panose="02020603050405020304" pitchFamily="18" charset="0"/>
            </a:endParaRPr>
          </a:p>
        </p:txBody>
      </p:sp>
      <p:sp>
        <p:nvSpPr>
          <p:cNvPr id="18435" name="Rectangle 2050"/>
          <p:cNvSpPr>
            <a:spLocks noGrp="1" noRot="1" noChangeAspect="1" noChangeArrowheads="1" noTextEdit="1"/>
          </p:cNvSpPr>
          <p:nvPr>
            <p:ph type="sldImg"/>
          </p:nvPr>
        </p:nvSpPr>
        <p:spPr>
          <a:ln/>
        </p:spPr>
      </p:sp>
      <p:sp>
        <p:nvSpPr>
          <p:cNvPr id="1843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7405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E8ECAA74-46C3-41E2-BDEB-8D717081BFCE}" type="slidenum">
              <a:rPr lang="en-US" altLang="en-US" sz="1200" b="0">
                <a:latin typeface="Times New Roman" panose="02020603050405020304" pitchFamily="18" charset="0"/>
              </a:rPr>
              <a:pPr algn="r"/>
              <a:t>8</a:t>
            </a:fld>
            <a:endParaRPr lang="en-US" altLang="en-US" sz="1200" b="0">
              <a:latin typeface="Times New Roman" panose="02020603050405020304" pitchFamily="18" charset="0"/>
            </a:endParaRPr>
          </a:p>
        </p:txBody>
      </p:sp>
      <p:sp>
        <p:nvSpPr>
          <p:cNvPr id="20483" name="Rectangle 2050"/>
          <p:cNvSpPr>
            <a:spLocks noGrp="1" noRot="1" noChangeAspect="1" noChangeArrowheads="1" noTextEdit="1"/>
          </p:cNvSpPr>
          <p:nvPr>
            <p:ph type="sldImg"/>
          </p:nvPr>
        </p:nvSpPr>
        <p:spPr>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5157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11613" y="8894763"/>
            <a:ext cx="30654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4" tIns="46967" rIns="93934" bIns="46967" anchor="b"/>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a:fld id="{D27FD314-B4B8-4F73-AC2A-3388BFB4739C}" type="slidenum">
              <a:rPr lang="en-US" altLang="en-US" sz="1200" b="0">
                <a:latin typeface="Times New Roman" panose="02020603050405020304" pitchFamily="18" charset="0"/>
              </a:rPr>
              <a:pPr algn="r"/>
              <a:t>9</a:t>
            </a:fld>
            <a:endParaRPr lang="en-US" altLang="en-US" sz="1200" b="0">
              <a:latin typeface="Times New Roman" panose="02020603050405020304" pitchFamily="18" charset="0"/>
            </a:endParaRPr>
          </a:p>
        </p:txBody>
      </p:sp>
      <p:sp>
        <p:nvSpPr>
          <p:cNvPr id="22531" name="Rectangle 2050"/>
          <p:cNvSpPr>
            <a:spLocks noGrp="1" noRot="1" noChangeAspect="1" noChangeArrowheads="1" noTextEdit="1"/>
          </p:cNvSpPr>
          <p:nvPr>
            <p:ph type="sldImg"/>
          </p:nvPr>
        </p:nvSpPr>
        <p:spPr>
          <a:ln/>
        </p:spPr>
      </p:sp>
      <p:sp>
        <p:nvSpPr>
          <p:cNvPr id="225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81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6823589D-8A38-DF64-2D80-62A25D9095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 y="6126344"/>
            <a:ext cx="1828800" cy="460193"/>
          </a:xfrm>
          <a:prstGeom prst="rect">
            <a:avLst/>
          </a:prstGeom>
          <a:noFill/>
          <a:ln>
            <a:noFill/>
          </a:ln>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6637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525963"/>
          </a:xfrm>
        </p:spPr>
        <p:txBody>
          <a:bodyPr/>
          <a:lstStyle>
            <a:lvl3pPr>
              <a:defRPr i="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4156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9EC73AED-7329-8049-0862-C8236D52B286}"/>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5800" y="6126344"/>
            <a:ext cx="1828800" cy="46019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 id="2147483977" r:id="rId9"/>
    <p:sldLayoutId id="2147483978" r:id="rId10"/>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49266" y="2895600"/>
            <a:ext cx="6235700" cy="752475"/>
          </a:xfrm>
        </p:spPr>
        <p:txBody>
          <a:bodyPr/>
          <a:lstStyle/>
          <a:p>
            <a:r>
              <a:rPr lang="en-US" altLang="en-US" dirty="0">
                <a:solidFill>
                  <a:schemeClr val="bg2"/>
                </a:solidFill>
              </a:rPr>
              <a:t> Welding and Cutting</a:t>
            </a:r>
            <a:endParaRPr lang="en-US" altLang="en-US" dirty="0"/>
          </a:p>
        </p:txBody>
      </p:sp>
      <p:sp>
        <p:nvSpPr>
          <p:cNvPr id="5123" name="Rectangle 3"/>
          <p:cNvSpPr>
            <a:spLocks noGrp="1" noChangeArrowheads="1"/>
          </p:cNvSpPr>
          <p:nvPr>
            <p:ph type="subTitle" sz="quarter" idx="1"/>
          </p:nvPr>
        </p:nvSpPr>
        <p:spPr>
          <a:xfrm>
            <a:off x="2057400" y="4095749"/>
            <a:ext cx="5721350" cy="509588"/>
          </a:xfrm>
        </p:spPr>
        <p:txBody>
          <a:bodyPr/>
          <a:lstStyle/>
          <a:p>
            <a:pPr marL="407988" indent="-407988"/>
            <a:r>
              <a:rPr lang="en-US" altLang="en-US" b="1" i="1">
                <a:solidFill>
                  <a:schemeClr val="bg2"/>
                </a:solidFill>
              </a:rPr>
              <a:t>29 CFR 1910 - Subpart Q</a:t>
            </a:r>
          </a:p>
        </p:txBody>
      </p:sp>
      <p:sp>
        <p:nvSpPr>
          <p:cNvPr id="5124" name="Rectangle 4"/>
          <p:cNvSpPr>
            <a:spLocks noChangeArrowheads="1"/>
          </p:cNvSpPr>
          <p:nvPr/>
        </p:nvSpPr>
        <p:spPr bwMode="auto">
          <a:xfrm>
            <a:off x="685800" y="5562600"/>
            <a:ext cx="807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21843753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609600" y="441325"/>
            <a:ext cx="434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3600" b="1" u="none" dirty="0">
                <a:solidFill>
                  <a:srgbClr val="012D9A"/>
                </a:solidFill>
              </a:rPr>
              <a:t>Prohibited Areas</a:t>
            </a:r>
          </a:p>
        </p:txBody>
      </p:sp>
      <p:sp>
        <p:nvSpPr>
          <p:cNvPr id="23555" name="Text Box 5"/>
          <p:cNvSpPr txBox="1">
            <a:spLocks noChangeArrowheads="1"/>
          </p:cNvSpPr>
          <p:nvPr/>
        </p:nvSpPr>
        <p:spPr bwMode="auto">
          <a:xfrm>
            <a:off x="6477000" y="621268"/>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1910.252(a)(2)(vi)</a:t>
            </a:r>
          </a:p>
        </p:txBody>
      </p:sp>
      <p:sp>
        <p:nvSpPr>
          <p:cNvPr id="23556" name="Rectangle 3"/>
          <p:cNvSpPr>
            <a:spLocks noChangeArrowheads="1"/>
          </p:cNvSpPr>
          <p:nvPr/>
        </p:nvSpPr>
        <p:spPr bwMode="auto">
          <a:xfrm>
            <a:off x="533400" y="1219200"/>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ts val="500"/>
              </a:spcBef>
              <a:spcAft>
                <a:spcPts val="500"/>
              </a:spcAft>
            </a:pPr>
            <a:r>
              <a:rPr lang="en-US" altLang="en-US" b="0" u="none" dirty="0"/>
              <a:t>Cutting or welding shall not be permitted in the following situations:</a:t>
            </a:r>
          </a:p>
          <a:p>
            <a:pPr lvl="1" eaLnBrk="1" hangingPunct="1">
              <a:spcBef>
                <a:spcPts val="500"/>
              </a:spcBef>
              <a:spcAft>
                <a:spcPts val="500"/>
              </a:spcAft>
            </a:pPr>
            <a:r>
              <a:rPr lang="en-US" altLang="en-US" b="0" u="none" dirty="0"/>
              <a:t>Areas not authorized by management.</a:t>
            </a:r>
          </a:p>
          <a:p>
            <a:pPr lvl="1" eaLnBrk="1" hangingPunct="1">
              <a:spcBef>
                <a:spcPts val="500"/>
              </a:spcBef>
              <a:spcAft>
                <a:spcPts val="500"/>
              </a:spcAft>
            </a:pPr>
            <a:r>
              <a:rPr lang="en-US" altLang="en-US" b="0" u="none" dirty="0"/>
              <a:t>In sprinklered buildings while such protection is impaired.</a:t>
            </a:r>
          </a:p>
          <a:p>
            <a:pPr lvl="1" eaLnBrk="1" hangingPunct="1">
              <a:spcBef>
                <a:spcPts val="500"/>
              </a:spcBef>
              <a:spcAft>
                <a:spcPts val="500"/>
              </a:spcAft>
            </a:pPr>
            <a:r>
              <a:rPr lang="en-US" altLang="en-US" b="0" u="none" dirty="0"/>
              <a:t>Near storage of large quantities of exposed, readily ignitable materials such as bulk sulfur, baled paper, or cotton.</a:t>
            </a:r>
          </a:p>
          <a:p>
            <a:pPr lvl="1" eaLnBrk="1" hangingPunct="1">
              <a:spcBef>
                <a:spcPts val="500"/>
              </a:spcBef>
              <a:spcAft>
                <a:spcPts val="500"/>
              </a:spcAft>
            </a:pPr>
            <a:endParaRPr lang="en-US" altLang="en-US" sz="800" b="0" u="none" dirty="0"/>
          </a:p>
          <a:p>
            <a:pPr lvl="1" eaLnBrk="1" hangingPunct="1">
              <a:spcBef>
                <a:spcPts val="500"/>
              </a:spcBef>
              <a:spcAft>
                <a:spcPts val="500"/>
              </a:spcAft>
              <a:buFontTx/>
              <a:buNone/>
            </a:pPr>
            <a:r>
              <a:rPr lang="en-US" altLang="en-US" i="1" u="none" dirty="0"/>
              <a:t>OR….</a:t>
            </a:r>
          </a:p>
        </p:txBody>
      </p:sp>
      <p:sp>
        <p:nvSpPr>
          <p:cNvPr id="6" name="Rectangle 5"/>
          <p:cNvSpPr/>
          <p:nvPr/>
        </p:nvSpPr>
        <p:spPr>
          <a:xfrm>
            <a:off x="4743450" y="5699125"/>
            <a:ext cx="1670050"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pic>
        <p:nvPicPr>
          <p:cNvPr id="2355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4393052"/>
            <a:ext cx="3200400" cy="15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0596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gray">
          <a:xfrm>
            <a:off x="609600" y="441325"/>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3600" b="1" u="none" dirty="0">
                <a:solidFill>
                  <a:srgbClr val="012D9A"/>
                </a:solidFill>
              </a:rPr>
              <a:t>Prohibited Areas</a:t>
            </a:r>
          </a:p>
        </p:txBody>
      </p:sp>
      <p:sp>
        <p:nvSpPr>
          <p:cNvPr id="25603" name="Text Box 5"/>
          <p:cNvSpPr txBox="1">
            <a:spLocks noChangeArrowheads="1"/>
          </p:cNvSpPr>
          <p:nvPr/>
        </p:nvSpPr>
        <p:spPr bwMode="auto">
          <a:xfrm>
            <a:off x="6248400" y="593725"/>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1910.252(a)(2)(vi)(C)</a:t>
            </a:r>
          </a:p>
        </p:txBody>
      </p:sp>
      <p:sp>
        <p:nvSpPr>
          <p:cNvPr id="25604" name="Content Placeholder 6"/>
          <p:cNvSpPr>
            <a:spLocks noGrp="1"/>
          </p:cNvSpPr>
          <p:nvPr>
            <p:ph idx="1"/>
          </p:nvPr>
        </p:nvSpPr>
        <p:spPr>
          <a:xfrm>
            <a:off x="533400" y="1219200"/>
            <a:ext cx="7924800" cy="4114800"/>
          </a:xfrm>
        </p:spPr>
        <p:txBody>
          <a:bodyPr/>
          <a:lstStyle/>
          <a:p>
            <a:r>
              <a:rPr lang="en-US" altLang="en-US" sz="2400" dirty="0"/>
              <a:t>In presence of any of the following:</a:t>
            </a:r>
          </a:p>
          <a:p>
            <a:endParaRPr lang="en-US" altLang="en-US" sz="800" dirty="0"/>
          </a:p>
          <a:p>
            <a:pPr lvl="1"/>
            <a:r>
              <a:rPr lang="en-US" altLang="en-US" sz="2000" dirty="0"/>
              <a:t>Explosive atmospheres (mixtures of flammable gases, vapors, liquids, or dusts with air).</a:t>
            </a:r>
            <a:endParaRPr lang="en-US" altLang="en-US" sz="2000" b="1" i="1" dirty="0"/>
          </a:p>
          <a:p>
            <a:pPr lvl="1"/>
            <a:endParaRPr lang="en-US" altLang="en-US" sz="800" i="1" dirty="0"/>
          </a:p>
          <a:p>
            <a:pPr lvl="1"/>
            <a:r>
              <a:rPr lang="en-US" altLang="en-US" sz="2000" dirty="0"/>
              <a:t>Explosive atmospheres that may develop inside uncleaned or improperly prepared tanks or equipment.</a:t>
            </a:r>
          </a:p>
          <a:p>
            <a:pPr lvl="1"/>
            <a:endParaRPr lang="en-US" altLang="en-US" sz="800" dirty="0"/>
          </a:p>
          <a:p>
            <a:pPr lvl="1"/>
            <a:r>
              <a:rPr lang="en-US" altLang="en-US" sz="2000" dirty="0"/>
              <a:t>Areas that may develop an accumulation of combustible dusts.</a:t>
            </a:r>
          </a:p>
        </p:txBody>
      </p:sp>
      <p:pic>
        <p:nvPicPr>
          <p:cNvPr id="2560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8763" y="3657600"/>
            <a:ext cx="3068637"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08775" y="5632450"/>
            <a:ext cx="1670050"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645767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457200"/>
            <a:ext cx="6324600" cy="1108075"/>
          </a:xfrm>
        </p:spPr>
        <p:txBody>
          <a:bodyPr/>
          <a:lstStyle/>
          <a:p>
            <a:r>
              <a:rPr lang="en-US" altLang="en-US"/>
              <a:t>Management</a:t>
            </a:r>
            <a:br>
              <a:rPr lang="en-US" altLang="en-US"/>
            </a:br>
            <a:endParaRPr lang="en-US" altLang="en-US"/>
          </a:p>
        </p:txBody>
      </p:sp>
      <p:sp>
        <p:nvSpPr>
          <p:cNvPr id="3" name="Content Placeholder 2"/>
          <p:cNvSpPr>
            <a:spLocks noGrp="1"/>
          </p:cNvSpPr>
          <p:nvPr>
            <p:ph idx="1"/>
          </p:nvPr>
        </p:nvSpPr>
        <p:spPr>
          <a:xfrm>
            <a:off x="533400" y="1219200"/>
            <a:ext cx="7924800" cy="4724400"/>
          </a:xfrm>
        </p:spPr>
        <p:txBody>
          <a:bodyPr/>
          <a:lstStyle/>
          <a:p>
            <a:pPr eaLnBrk="1" hangingPunct="1">
              <a:spcBef>
                <a:spcPts val="500"/>
              </a:spcBef>
              <a:spcAft>
                <a:spcPts val="500"/>
              </a:spcAft>
              <a:defRPr/>
            </a:pPr>
            <a:r>
              <a:rPr lang="en-US" altLang="en-US" sz="2400" dirty="0"/>
              <a:t>Responsible for safe use of cutting and welding equipment.</a:t>
            </a:r>
          </a:p>
          <a:p>
            <a:pPr lvl="1" eaLnBrk="1" hangingPunct="1">
              <a:spcBef>
                <a:spcPts val="500"/>
              </a:spcBef>
              <a:spcAft>
                <a:spcPts val="500"/>
              </a:spcAft>
              <a:defRPr/>
            </a:pPr>
            <a:r>
              <a:rPr lang="en-US" altLang="en-US" sz="2000" dirty="0"/>
              <a:t>Establish areas for cutting and welding. </a:t>
            </a:r>
          </a:p>
          <a:p>
            <a:pPr lvl="1" eaLnBrk="1" hangingPunct="1">
              <a:spcBef>
                <a:spcPts val="500"/>
              </a:spcBef>
              <a:spcAft>
                <a:spcPts val="500"/>
              </a:spcAft>
              <a:defRPr/>
            </a:pPr>
            <a:r>
              <a:rPr lang="en-US" altLang="en-US" sz="2000" dirty="0"/>
              <a:t>Designate an individual responsible for authorizing cutting and welding operations.</a:t>
            </a:r>
          </a:p>
          <a:p>
            <a:pPr lvl="1" eaLnBrk="1" hangingPunct="1">
              <a:spcBef>
                <a:spcPts val="500"/>
              </a:spcBef>
              <a:spcAft>
                <a:spcPts val="500"/>
              </a:spcAft>
              <a:defRPr/>
            </a:pPr>
            <a:r>
              <a:rPr lang="en-US" altLang="en-US" sz="2000" dirty="0"/>
              <a:t>Ensure personnel are properly trained in operation and use.</a:t>
            </a:r>
          </a:p>
          <a:p>
            <a:pPr lvl="1">
              <a:defRPr/>
            </a:pPr>
            <a:r>
              <a:rPr lang="en-US" sz="2000" dirty="0"/>
              <a:t>Advise all contractors about flammable</a:t>
            </a:r>
          </a:p>
          <a:p>
            <a:pPr marL="457200" lvl="1" indent="0">
              <a:buFont typeface="Symbol" panose="05050102010706020507" pitchFamily="18" charset="2"/>
              <a:buNone/>
              <a:defRPr/>
            </a:pPr>
            <a:r>
              <a:rPr lang="en-US" sz="2000" dirty="0"/>
              <a:t>   materials or hazardous conditions.</a:t>
            </a:r>
          </a:p>
          <a:p>
            <a:pPr>
              <a:defRPr/>
            </a:pPr>
            <a:endParaRPr lang="en-US" sz="2000" dirty="0"/>
          </a:p>
        </p:txBody>
      </p:sp>
      <p:sp>
        <p:nvSpPr>
          <p:cNvPr id="27652" name="Content Placeholder 3"/>
          <p:cNvSpPr>
            <a:spLocks noGrp="1"/>
          </p:cNvSpPr>
          <p:nvPr>
            <p:ph sz="quarter" idx="10"/>
          </p:nvPr>
        </p:nvSpPr>
        <p:spPr>
          <a:xfrm>
            <a:off x="6477000" y="630237"/>
            <a:ext cx="2133600" cy="381000"/>
          </a:xfrm>
        </p:spPr>
        <p:txBody>
          <a:bodyPr/>
          <a:lstStyle/>
          <a:p>
            <a:r>
              <a:rPr lang="en-US" altLang="en-US" sz="1800" dirty="0">
                <a:solidFill>
                  <a:srgbClr val="000000"/>
                </a:solidFill>
              </a:rPr>
              <a:t>1910.252(a)(2)(xiii)</a:t>
            </a:r>
          </a:p>
          <a:p>
            <a:endParaRPr lang="en-US" altLang="en-US" dirty="0"/>
          </a:p>
        </p:txBody>
      </p:sp>
      <p:pic>
        <p:nvPicPr>
          <p:cNvPr id="27653" name="Picture 8" descr="G:\2015 New Photo Files for PPTs\DOT Photo's 7-7-2015\DSC015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833813"/>
            <a:ext cx="2514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67425" y="5648325"/>
            <a:ext cx="1670050"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5316621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441325"/>
            <a:ext cx="7924800" cy="549275"/>
          </a:xfrm>
        </p:spPr>
        <p:txBody>
          <a:bodyPr/>
          <a:lstStyle/>
          <a:p>
            <a:r>
              <a:rPr lang="en-US" altLang="en-US" dirty="0"/>
              <a:t>Supervisor</a:t>
            </a:r>
          </a:p>
        </p:txBody>
      </p:sp>
      <p:sp>
        <p:nvSpPr>
          <p:cNvPr id="29699" name="Content Placeholder 2"/>
          <p:cNvSpPr>
            <a:spLocks noGrp="1"/>
          </p:cNvSpPr>
          <p:nvPr>
            <p:ph idx="1"/>
          </p:nvPr>
        </p:nvSpPr>
        <p:spPr>
          <a:xfrm>
            <a:off x="533400" y="1219200"/>
            <a:ext cx="8001000" cy="4724400"/>
          </a:xfrm>
        </p:spPr>
        <p:txBody>
          <a:bodyPr/>
          <a:lstStyle/>
          <a:p>
            <a:pPr>
              <a:defRPr/>
            </a:pPr>
            <a:r>
              <a:rPr lang="en-US" altLang="en-US" sz="2400" dirty="0"/>
              <a:t>Responsible for safe handling of equipment and safe use of the process.</a:t>
            </a:r>
          </a:p>
          <a:p>
            <a:pPr>
              <a:defRPr/>
            </a:pPr>
            <a:endParaRPr lang="en-US" altLang="en-US" sz="800" dirty="0"/>
          </a:p>
          <a:p>
            <a:pPr lvl="1">
              <a:defRPr/>
            </a:pPr>
            <a:r>
              <a:rPr lang="en-US" altLang="en-US" sz="2000" dirty="0"/>
              <a:t>Determines combustible and hazardous areas.</a:t>
            </a:r>
          </a:p>
          <a:p>
            <a:pPr lvl="1">
              <a:defRPr/>
            </a:pPr>
            <a:endParaRPr lang="en-US" altLang="en-US" sz="1000" dirty="0"/>
          </a:p>
          <a:p>
            <a:pPr lvl="1">
              <a:defRPr/>
            </a:pPr>
            <a:r>
              <a:rPr lang="en-US" altLang="en-US" sz="2000" dirty="0"/>
              <a:t>Protects combustibles from ignition.</a:t>
            </a:r>
          </a:p>
          <a:p>
            <a:pPr lvl="1">
              <a:defRPr/>
            </a:pPr>
            <a:endParaRPr lang="en-US" altLang="en-US" sz="1000" dirty="0"/>
          </a:p>
          <a:p>
            <a:pPr lvl="1">
              <a:defRPr/>
            </a:pPr>
            <a:r>
              <a:rPr lang="en-US" altLang="en-US" sz="2000" dirty="0"/>
              <a:t>Secures authorization for welding and cutting operations.</a:t>
            </a:r>
          </a:p>
          <a:p>
            <a:pPr lvl="1">
              <a:defRPr/>
            </a:pPr>
            <a:endParaRPr lang="en-US" altLang="en-US" sz="1000" dirty="0"/>
          </a:p>
          <a:p>
            <a:pPr lvl="1">
              <a:defRPr/>
            </a:pPr>
            <a:r>
              <a:rPr lang="en-US" altLang="en-US" sz="2000" dirty="0"/>
              <a:t>Gives approval to cutter or welder.</a:t>
            </a:r>
          </a:p>
          <a:p>
            <a:pPr lvl="1">
              <a:defRPr/>
            </a:pPr>
            <a:endParaRPr lang="en-US" altLang="en-US" sz="1000" dirty="0"/>
          </a:p>
          <a:p>
            <a:pPr lvl="1">
              <a:defRPr/>
            </a:pPr>
            <a:r>
              <a:rPr lang="en-US" altLang="en-US" sz="2000" dirty="0"/>
              <a:t>Determines that fire protection and</a:t>
            </a:r>
          </a:p>
          <a:p>
            <a:pPr marL="457200" lvl="1" indent="0">
              <a:buFont typeface="Symbol" panose="05050102010706020507" pitchFamily="18" charset="2"/>
              <a:buNone/>
              <a:defRPr/>
            </a:pPr>
            <a:r>
              <a:rPr lang="en-US" altLang="en-US" sz="2000" dirty="0"/>
              <a:t>    extinguishing equipment are properly</a:t>
            </a:r>
          </a:p>
          <a:p>
            <a:pPr marL="457200" lvl="1" indent="0">
              <a:buFont typeface="Symbol" panose="05050102010706020507" pitchFamily="18" charset="2"/>
              <a:buNone/>
              <a:defRPr/>
            </a:pPr>
            <a:r>
              <a:rPr lang="en-US" altLang="en-US" sz="2000" dirty="0"/>
              <a:t>    located.</a:t>
            </a:r>
          </a:p>
          <a:p>
            <a:pPr lvl="1">
              <a:lnSpc>
                <a:spcPct val="120000"/>
              </a:lnSpc>
              <a:defRPr/>
            </a:pPr>
            <a:endParaRPr lang="en-US" altLang="en-US" sz="1000" dirty="0"/>
          </a:p>
          <a:p>
            <a:pPr lvl="1">
              <a:lnSpc>
                <a:spcPct val="120000"/>
              </a:lnSpc>
              <a:defRPr/>
            </a:pPr>
            <a:r>
              <a:rPr lang="en-US" altLang="en-US" sz="2000" dirty="0"/>
              <a:t>Ensures fire watchers are available.</a:t>
            </a:r>
          </a:p>
        </p:txBody>
      </p:sp>
      <p:sp>
        <p:nvSpPr>
          <p:cNvPr id="29700" name="Content Placeholder 3"/>
          <p:cNvSpPr>
            <a:spLocks noGrp="1"/>
          </p:cNvSpPr>
          <p:nvPr>
            <p:ph sz="quarter" idx="10"/>
          </p:nvPr>
        </p:nvSpPr>
        <p:spPr>
          <a:xfrm>
            <a:off x="6477000" y="609600"/>
            <a:ext cx="2133600" cy="381000"/>
          </a:xfrm>
        </p:spPr>
        <p:txBody>
          <a:bodyPr/>
          <a:lstStyle/>
          <a:p>
            <a:r>
              <a:rPr lang="en-US" altLang="en-US" sz="1800" dirty="0">
                <a:solidFill>
                  <a:srgbClr val="000000"/>
                </a:solidFill>
              </a:rPr>
              <a:t>1910.252(a)(2)(xiv)</a:t>
            </a:r>
          </a:p>
          <a:p>
            <a:endParaRPr lang="en-US" altLang="en-US" dirty="0"/>
          </a:p>
        </p:txBody>
      </p:sp>
      <p:pic>
        <p:nvPicPr>
          <p:cNvPr id="29701" name="Picture 4" descr="G:\2015 New Photo Files for PPTs\DOT Photo's 7-7-2015\DSC015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65760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8013" y="5665788"/>
            <a:ext cx="1670050"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40795785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457200"/>
            <a:ext cx="7010400" cy="492125"/>
          </a:xfrm>
        </p:spPr>
        <p:txBody>
          <a:bodyPr/>
          <a:lstStyle/>
          <a:p>
            <a:r>
              <a:rPr lang="en-US" altLang="en-US" sz="3200" dirty="0"/>
              <a:t>Welding or Cutting Containers</a:t>
            </a:r>
          </a:p>
        </p:txBody>
      </p:sp>
      <p:sp>
        <p:nvSpPr>
          <p:cNvPr id="31747"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Welding, cutting, or other hot work </a:t>
            </a:r>
            <a:r>
              <a:rPr lang="en-US" altLang="en-US" sz="2400" b="1" i="1" dirty="0"/>
              <a:t>shall not </a:t>
            </a:r>
            <a:r>
              <a:rPr lang="en-US" altLang="en-US" sz="2400" dirty="0"/>
              <a:t>be performed on used drums, barrels, tanks or other containers until thoroughly cleaned.</a:t>
            </a:r>
            <a:endParaRPr lang="en-US" altLang="en-US" sz="800" dirty="0"/>
          </a:p>
          <a:p>
            <a:pPr>
              <a:spcBef>
                <a:spcPts val="500"/>
              </a:spcBef>
              <a:spcAft>
                <a:spcPts val="500"/>
              </a:spcAft>
            </a:pPr>
            <a:r>
              <a:rPr lang="en-US" altLang="en-US" sz="2400" dirty="0"/>
              <a:t>Pipelines and connections to the drum or vessel shall be disconnected or blanked.</a:t>
            </a:r>
          </a:p>
        </p:txBody>
      </p:sp>
      <p:sp>
        <p:nvSpPr>
          <p:cNvPr id="31748" name="Content Placeholder 2"/>
          <p:cNvSpPr>
            <a:spLocks noGrp="1"/>
          </p:cNvSpPr>
          <p:nvPr>
            <p:ph sz="quarter" idx="10"/>
          </p:nvPr>
        </p:nvSpPr>
        <p:spPr>
          <a:xfrm>
            <a:off x="6705600" y="609600"/>
            <a:ext cx="1905000" cy="381000"/>
          </a:xfrm>
        </p:spPr>
        <p:txBody>
          <a:bodyPr/>
          <a:lstStyle/>
          <a:p>
            <a:r>
              <a:rPr lang="en-US" altLang="en-US" sz="1800" dirty="0">
                <a:solidFill>
                  <a:srgbClr val="000000"/>
                </a:solidFill>
              </a:rPr>
              <a:t>1910.252(a)(3)(</a:t>
            </a:r>
            <a:r>
              <a:rPr lang="en-US" altLang="en-US" sz="1800" dirty="0" err="1">
                <a:solidFill>
                  <a:srgbClr val="000000"/>
                </a:solidFill>
              </a:rPr>
              <a:t>i</a:t>
            </a:r>
            <a:r>
              <a:rPr lang="en-US" altLang="en-US" sz="1800" dirty="0">
                <a:solidFill>
                  <a:srgbClr val="000000"/>
                </a:solidFill>
              </a:rPr>
              <a:t>)</a:t>
            </a:r>
          </a:p>
          <a:p>
            <a:endParaRPr lang="en-US" altLang="en-US" dirty="0"/>
          </a:p>
        </p:txBody>
      </p:sp>
      <p:pic>
        <p:nvPicPr>
          <p:cNvPr id="3174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1350" y="3779838"/>
            <a:ext cx="154305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75463" y="3641725"/>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latin typeface="+mj-lt"/>
              </a:rPr>
              <a:t>NCDOL Photo Library</a:t>
            </a:r>
          </a:p>
        </p:txBody>
      </p:sp>
    </p:spTree>
    <p:extLst>
      <p:ext uri="{BB962C8B-B14F-4D97-AF65-F5344CB8AC3E}">
        <p14:creationId xmlns:p14="http://schemas.microsoft.com/office/powerpoint/2010/main" val="9106848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457200"/>
            <a:ext cx="6629400" cy="554038"/>
          </a:xfrm>
        </p:spPr>
        <p:txBody>
          <a:bodyPr/>
          <a:lstStyle/>
          <a:p>
            <a:r>
              <a:rPr lang="en-US" altLang="en-US"/>
              <a:t>Confined Spaces</a:t>
            </a:r>
          </a:p>
        </p:txBody>
      </p:sp>
      <p:sp>
        <p:nvSpPr>
          <p:cNvPr id="33795"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When arc welding is suspended for any substantial period, all electrodes shall be removed from holders.</a:t>
            </a:r>
          </a:p>
          <a:p>
            <a:pPr lvl="1">
              <a:spcBef>
                <a:spcPts val="500"/>
              </a:spcBef>
              <a:spcAft>
                <a:spcPts val="500"/>
              </a:spcAft>
            </a:pPr>
            <a:r>
              <a:rPr lang="en-US" altLang="en-US" sz="2000" dirty="0"/>
              <a:t>Holders located to prevent accidental contact.</a:t>
            </a:r>
          </a:p>
          <a:p>
            <a:pPr>
              <a:spcBef>
                <a:spcPts val="500"/>
              </a:spcBef>
              <a:spcAft>
                <a:spcPts val="500"/>
              </a:spcAft>
            </a:pPr>
            <a:r>
              <a:rPr lang="en-US" altLang="en-US" sz="2400" dirty="0"/>
              <a:t>Machine shall be disconnected from the power source.</a:t>
            </a:r>
          </a:p>
        </p:txBody>
      </p:sp>
      <p:sp>
        <p:nvSpPr>
          <p:cNvPr id="33796" name="Content Placeholder 2"/>
          <p:cNvSpPr>
            <a:spLocks noGrp="1"/>
          </p:cNvSpPr>
          <p:nvPr>
            <p:ph sz="quarter" idx="10"/>
          </p:nvPr>
        </p:nvSpPr>
        <p:spPr>
          <a:xfrm>
            <a:off x="6629400" y="609600"/>
            <a:ext cx="2008188" cy="381000"/>
          </a:xfrm>
        </p:spPr>
        <p:txBody>
          <a:bodyPr/>
          <a:lstStyle/>
          <a:p>
            <a:r>
              <a:rPr lang="en-US" altLang="en-US" sz="1800" dirty="0">
                <a:solidFill>
                  <a:srgbClr val="000000"/>
                </a:solidFill>
              </a:rPr>
              <a:t>1910.252(a)(4)(v)</a:t>
            </a:r>
          </a:p>
          <a:p>
            <a:endParaRPr lang="en-US" altLang="en-US" dirty="0"/>
          </a:p>
        </p:txBody>
      </p:sp>
      <p:pic>
        <p:nvPicPr>
          <p:cNvPr id="33797" name="Picture 6" descr="C:\Users\rdoneal\Desktop\DOT Photo's 7-7-2015\DSC014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2913" y="3352800"/>
            <a:ext cx="28860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35750" y="3443288"/>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4924302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457200"/>
            <a:ext cx="6248400" cy="554038"/>
          </a:xfrm>
        </p:spPr>
        <p:txBody>
          <a:bodyPr/>
          <a:lstStyle/>
          <a:p>
            <a:r>
              <a:rPr lang="en-US" altLang="en-US" dirty="0"/>
              <a:t>Confined Spaces</a:t>
            </a:r>
          </a:p>
        </p:txBody>
      </p:sp>
      <p:sp>
        <p:nvSpPr>
          <p:cNvPr id="35843"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Torch valves shall be closed and gas supply to the torch shut off at some point outside confined area whenever torch is not used for a substantial period such as during lunch hour or overnight.</a:t>
            </a:r>
          </a:p>
          <a:p>
            <a:pPr lvl="1">
              <a:spcBef>
                <a:spcPts val="500"/>
              </a:spcBef>
              <a:spcAft>
                <a:spcPts val="500"/>
              </a:spcAft>
            </a:pPr>
            <a:r>
              <a:rPr lang="en-US" altLang="en-US" sz="2000" dirty="0"/>
              <a:t>Where practicable, the torch and hose shall be removed from the confined space.</a:t>
            </a:r>
          </a:p>
        </p:txBody>
      </p:sp>
      <p:sp>
        <p:nvSpPr>
          <p:cNvPr id="35844" name="Content Placeholder 2"/>
          <p:cNvSpPr>
            <a:spLocks noGrp="1"/>
          </p:cNvSpPr>
          <p:nvPr>
            <p:ph sz="quarter" idx="10"/>
          </p:nvPr>
        </p:nvSpPr>
        <p:spPr>
          <a:xfrm>
            <a:off x="6553200" y="609600"/>
            <a:ext cx="2133600" cy="381000"/>
          </a:xfrm>
        </p:spPr>
        <p:txBody>
          <a:bodyPr/>
          <a:lstStyle/>
          <a:p>
            <a:r>
              <a:rPr lang="en-US" altLang="en-US" sz="1800" dirty="0">
                <a:solidFill>
                  <a:srgbClr val="000000"/>
                </a:solidFill>
              </a:rPr>
              <a:t>1910.252(a)(4)(vi)</a:t>
            </a:r>
          </a:p>
          <a:p>
            <a:endParaRPr lang="en-US" altLang="en-US" dirty="0"/>
          </a:p>
        </p:txBody>
      </p:sp>
    </p:spTree>
    <p:extLst>
      <p:ext uri="{BB962C8B-B14F-4D97-AF65-F5344CB8AC3E}">
        <p14:creationId xmlns:p14="http://schemas.microsoft.com/office/powerpoint/2010/main" val="37960118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57200"/>
            <a:ext cx="7924800" cy="554038"/>
          </a:xfrm>
        </p:spPr>
        <p:txBody>
          <a:bodyPr/>
          <a:lstStyle/>
          <a:p>
            <a:r>
              <a:rPr lang="en-US" altLang="en-US"/>
              <a:t>Protection of Personnel</a:t>
            </a:r>
          </a:p>
        </p:txBody>
      </p:sp>
      <p:sp>
        <p:nvSpPr>
          <p:cNvPr id="37891" name="Content Placeholder 2"/>
          <p:cNvSpPr>
            <a:spLocks noGrp="1"/>
          </p:cNvSpPr>
          <p:nvPr>
            <p:ph idx="1"/>
          </p:nvPr>
        </p:nvSpPr>
        <p:spPr>
          <a:xfrm>
            <a:off x="533400" y="1219200"/>
            <a:ext cx="8001000" cy="4724400"/>
          </a:xfrm>
        </p:spPr>
        <p:txBody>
          <a:bodyPr/>
          <a:lstStyle/>
          <a:p>
            <a:r>
              <a:rPr lang="en-US" altLang="en-US" sz="2400" dirty="0"/>
              <a:t>Welder or helper working on platforms, scaffolds, or runways shall be protected against falling.</a:t>
            </a:r>
          </a:p>
          <a:p>
            <a:endParaRPr lang="en-US" altLang="en-US" sz="800" dirty="0"/>
          </a:p>
          <a:p>
            <a:pPr lvl="1"/>
            <a:r>
              <a:rPr lang="en-US" altLang="en-US" sz="2000" dirty="0"/>
              <a:t>May be accomplished by use of railings, safety belts, lifelines, or other equally effective safeguards.</a:t>
            </a:r>
          </a:p>
        </p:txBody>
      </p:sp>
      <p:sp>
        <p:nvSpPr>
          <p:cNvPr id="37892" name="Content Placeholder 3"/>
          <p:cNvSpPr>
            <a:spLocks noGrp="1"/>
          </p:cNvSpPr>
          <p:nvPr>
            <p:ph sz="quarter" idx="10"/>
          </p:nvPr>
        </p:nvSpPr>
        <p:spPr>
          <a:xfrm>
            <a:off x="6705600" y="609600"/>
            <a:ext cx="2133600" cy="381000"/>
          </a:xfrm>
        </p:spPr>
        <p:txBody>
          <a:bodyPr/>
          <a:lstStyle/>
          <a:p>
            <a:r>
              <a:rPr lang="en-US" altLang="en-US" sz="1800" dirty="0">
                <a:solidFill>
                  <a:srgbClr val="000000"/>
                </a:solidFill>
              </a:rPr>
              <a:t>1910.252(b)(1)(</a:t>
            </a:r>
            <a:r>
              <a:rPr lang="en-US" altLang="en-US" sz="1800" dirty="0" err="1">
                <a:solidFill>
                  <a:srgbClr val="000000"/>
                </a:solidFill>
              </a:rPr>
              <a:t>i</a:t>
            </a:r>
            <a:r>
              <a:rPr lang="en-US" altLang="en-US" sz="1800" dirty="0">
                <a:solidFill>
                  <a:srgbClr val="000000"/>
                </a:solidFill>
              </a:rPr>
              <a:t>)</a:t>
            </a:r>
          </a:p>
          <a:p>
            <a:endParaRPr lang="en-US" altLang="en-US" dirty="0"/>
          </a:p>
        </p:txBody>
      </p:sp>
      <p:pic>
        <p:nvPicPr>
          <p:cNvPr id="378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924175"/>
            <a:ext cx="3048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3276600" y="3048000"/>
            <a:ext cx="3733800" cy="1219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7" name="Rectangle 6"/>
          <p:cNvSpPr/>
          <p:nvPr/>
        </p:nvSpPr>
        <p:spPr>
          <a:xfrm>
            <a:off x="6684963" y="5662613"/>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1823982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560388"/>
            <a:ext cx="6553200" cy="430212"/>
          </a:xfrm>
        </p:spPr>
        <p:txBody>
          <a:bodyPr/>
          <a:lstStyle/>
          <a:p>
            <a:r>
              <a:rPr lang="en-US" altLang="en-US" sz="2800"/>
              <a:t>Protection from Arc Welding Rays</a:t>
            </a:r>
          </a:p>
        </p:txBody>
      </p:sp>
      <p:sp>
        <p:nvSpPr>
          <p:cNvPr id="39939" name="Rectangle 4"/>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Where work permits, welders should be enclosed in individual booths or by noncombustible screens.</a:t>
            </a:r>
          </a:p>
          <a:p>
            <a:pPr>
              <a:spcBef>
                <a:spcPts val="500"/>
              </a:spcBef>
              <a:spcAft>
                <a:spcPts val="500"/>
              </a:spcAft>
            </a:pPr>
            <a:r>
              <a:rPr lang="en-US" altLang="en-US" sz="2400" dirty="0"/>
              <a:t>Workers adjacent to welding areas shall be protected from rays by noncombustible or flameproof screens/shields or be required to wear appropriate goggles.</a:t>
            </a:r>
          </a:p>
        </p:txBody>
      </p:sp>
      <p:sp>
        <p:nvSpPr>
          <p:cNvPr id="39940" name="Content Placeholder 2"/>
          <p:cNvSpPr>
            <a:spLocks noGrp="1"/>
          </p:cNvSpPr>
          <p:nvPr>
            <p:ph sz="quarter" idx="10"/>
          </p:nvPr>
        </p:nvSpPr>
        <p:spPr>
          <a:xfrm>
            <a:off x="6524625" y="609600"/>
            <a:ext cx="2085975" cy="381000"/>
          </a:xfrm>
        </p:spPr>
        <p:txBody>
          <a:bodyPr/>
          <a:lstStyle/>
          <a:p>
            <a:r>
              <a:rPr lang="en-US" altLang="en-US" sz="1800" dirty="0">
                <a:solidFill>
                  <a:srgbClr val="000000"/>
                </a:solidFill>
              </a:rPr>
              <a:t> 1910.252(b)(2)(iii)</a:t>
            </a:r>
          </a:p>
          <a:p>
            <a:endParaRPr lang="en-US" altLang="en-US" dirty="0"/>
          </a:p>
        </p:txBody>
      </p:sp>
      <p:pic>
        <p:nvPicPr>
          <p:cNvPr id="39941" name="Picture 4" descr="G:\2015 New Photo Files for PPTs\DOT Photo's 7-7-2015\DSC015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352800"/>
            <a:ext cx="27717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3733800" y="3581400"/>
            <a:ext cx="2590800" cy="3810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7" name="Rectangle 6"/>
          <p:cNvSpPr/>
          <p:nvPr/>
        </p:nvSpPr>
        <p:spPr>
          <a:xfrm>
            <a:off x="5638800" y="5667375"/>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9601846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457200"/>
            <a:ext cx="6705600" cy="554038"/>
          </a:xfrm>
        </p:spPr>
        <p:txBody>
          <a:bodyPr/>
          <a:lstStyle/>
          <a:p>
            <a:r>
              <a:rPr lang="en-US" altLang="en-US"/>
              <a:t>Protective Clothing</a:t>
            </a:r>
          </a:p>
        </p:txBody>
      </p:sp>
      <p:sp>
        <p:nvSpPr>
          <p:cNvPr id="41987"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dirty="0"/>
              <a:t>Employees exposed to hazards created by welding, cutting, or brazing operations shall be protected by personal protective equipment.</a:t>
            </a:r>
          </a:p>
        </p:txBody>
      </p:sp>
      <p:sp>
        <p:nvSpPr>
          <p:cNvPr id="41988" name="Content Placeholder 2"/>
          <p:cNvSpPr>
            <a:spLocks noGrp="1"/>
          </p:cNvSpPr>
          <p:nvPr>
            <p:ph sz="quarter" idx="10"/>
          </p:nvPr>
        </p:nvSpPr>
        <p:spPr>
          <a:xfrm>
            <a:off x="6934200" y="638176"/>
            <a:ext cx="1752600" cy="381000"/>
          </a:xfrm>
        </p:spPr>
        <p:txBody>
          <a:bodyPr/>
          <a:lstStyle/>
          <a:p>
            <a:r>
              <a:rPr lang="en-US" altLang="en-US" sz="1800" dirty="0">
                <a:solidFill>
                  <a:srgbClr val="000000"/>
                </a:solidFill>
              </a:rPr>
              <a:t>1910.252(b)(3)</a:t>
            </a:r>
          </a:p>
          <a:p>
            <a:endParaRPr lang="en-US" altLang="en-US" dirty="0"/>
          </a:p>
        </p:txBody>
      </p:sp>
      <p:pic>
        <p:nvPicPr>
          <p:cNvPr id="4198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04800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descr="G:\2015 New Photo Files for PPTs\DOT Photo's 7-7-2015\IMG_20150707_104255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350" y="3048000"/>
            <a:ext cx="40386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638925" y="5681663"/>
            <a:ext cx="1773238"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
        <p:nvSpPr>
          <p:cNvPr id="8" name="Rectangle 7"/>
          <p:cNvSpPr/>
          <p:nvPr/>
        </p:nvSpPr>
        <p:spPr>
          <a:xfrm>
            <a:off x="3024188" y="5638800"/>
            <a:ext cx="1773237"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7994836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457200"/>
            <a:ext cx="7924800" cy="554038"/>
          </a:xfrm>
        </p:spPr>
        <p:txBody>
          <a:bodyPr/>
          <a:lstStyle/>
          <a:p>
            <a:r>
              <a:rPr lang="en-US" altLang="en-US"/>
              <a:t>Objectives</a:t>
            </a:r>
          </a:p>
        </p:txBody>
      </p:sp>
      <p:sp>
        <p:nvSpPr>
          <p:cNvPr id="7171" name="Rectangle 2051"/>
          <p:cNvSpPr>
            <a:spLocks noGrp="1" noChangeArrowheads="1"/>
          </p:cNvSpPr>
          <p:nvPr>
            <p:ph idx="1"/>
          </p:nvPr>
        </p:nvSpPr>
        <p:spPr>
          <a:xfrm>
            <a:off x="533400" y="1143000"/>
            <a:ext cx="8229600" cy="4800600"/>
          </a:xfrm>
        </p:spPr>
        <p:txBody>
          <a:bodyPr/>
          <a:lstStyle/>
          <a:p>
            <a:pPr>
              <a:lnSpc>
                <a:spcPct val="130000"/>
              </a:lnSpc>
            </a:pPr>
            <a:r>
              <a:rPr lang="en-US" altLang="en-US" dirty="0"/>
              <a:t>At the end of this course, students will:</a:t>
            </a:r>
          </a:p>
          <a:p>
            <a:pPr lvl="1">
              <a:lnSpc>
                <a:spcPct val="130000"/>
              </a:lnSpc>
            </a:pPr>
            <a:r>
              <a:rPr lang="en-US" altLang="en-US" dirty="0"/>
              <a:t>Recognize fire hazards associated with welding</a:t>
            </a:r>
          </a:p>
          <a:p>
            <a:pPr lvl="1">
              <a:lnSpc>
                <a:spcPct val="130000"/>
              </a:lnSpc>
            </a:pPr>
            <a:endParaRPr lang="en-US" altLang="en-US" sz="1600" dirty="0"/>
          </a:p>
          <a:p>
            <a:pPr lvl="1"/>
            <a:r>
              <a:rPr lang="en-US" altLang="en-US" dirty="0"/>
              <a:t>Understand selection of eye protection for welding operations</a:t>
            </a:r>
          </a:p>
          <a:p>
            <a:pPr lvl="1">
              <a:lnSpc>
                <a:spcPct val="130000"/>
              </a:lnSpc>
            </a:pPr>
            <a:endParaRPr lang="en-US" altLang="en-US" sz="1600" dirty="0"/>
          </a:p>
          <a:p>
            <a:pPr lvl="1">
              <a:lnSpc>
                <a:spcPct val="130000"/>
              </a:lnSpc>
            </a:pPr>
            <a:r>
              <a:rPr lang="en-US" altLang="en-US" dirty="0"/>
              <a:t>Understand management’s responsibility </a:t>
            </a:r>
          </a:p>
          <a:p>
            <a:pPr lvl="1">
              <a:lnSpc>
                <a:spcPct val="130000"/>
              </a:lnSpc>
            </a:pPr>
            <a:endParaRPr lang="en-US" altLang="en-US" sz="1600" dirty="0"/>
          </a:p>
          <a:p>
            <a:pPr lvl="1"/>
            <a:r>
              <a:rPr lang="en-US" altLang="en-US" dirty="0"/>
              <a:t>Know the general requirements - 1910.252</a:t>
            </a:r>
          </a:p>
          <a:p>
            <a:pPr marL="457200" lvl="1" indent="0">
              <a:buNone/>
            </a:pPr>
            <a:r>
              <a:rPr lang="en-US" altLang="en-US" dirty="0"/>
              <a:t>   through 1910.255</a:t>
            </a:r>
          </a:p>
        </p:txBody>
      </p:sp>
      <p:sp>
        <p:nvSpPr>
          <p:cNvPr id="6" name="Rectangle 5"/>
          <p:cNvSpPr/>
          <p:nvPr/>
        </p:nvSpPr>
        <p:spPr>
          <a:xfrm>
            <a:off x="6577013" y="5635625"/>
            <a:ext cx="1670050"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4892865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457200"/>
            <a:ext cx="6629400" cy="554038"/>
          </a:xfrm>
        </p:spPr>
        <p:txBody>
          <a:bodyPr/>
          <a:lstStyle/>
          <a:p>
            <a:r>
              <a:rPr lang="en-US" altLang="en-US"/>
              <a:t>Confined Spaces</a:t>
            </a:r>
          </a:p>
        </p:txBody>
      </p:sp>
      <p:sp>
        <p:nvSpPr>
          <p:cNvPr id="43011" name="Rectangle 3"/>
          <p:cNvSpPr>
            <a:spLocks noGrp="1" noChangeArrowheads="1"/>
          </p:cNvSpPr>
          <p:nvPr>
            <p:ph idx="1"/>
          </p:nvPr>
        </p:nvSpPr>
        <p:spPr>
          <a:xfrm>
            <a:off x="533400" y="1219200"/>
            <a:ext cx="8001000" cy="4724400"/>
          </a:xfrm>
        </p:spPr>
        <p:txBody>
          <a:bodyPr/>
          <a:lstStyle/>
          <a:p>
            <a:pPr>
              <a:defRPr/>
            </a:pPr>
            <a:r>
              <a:rPr lang="en-US" sz="2400" dirty="0"/>
              <a:t>Securing cylinders and machinery</a:t>
            </a:r>
          </a:p>
          <a:p>
            <a:pPr lvl="1">
              <a:defRPr/>
            </a:pPr>
            <a:endParaRPr lang="en-US" sz="800" dirty="0"/>
          </a:p>
          <a:p>
            <a:pPr lvl="1">
              <a:defRPr/>
            </a:pPr>
            <a:r>
              <a:rPr lang="en-US" sz="2000" dirty="0"/>
              <a:t>When welding or cutting is being performed in any confined spaces the gas cylinders and welding machines shall be left on the outside.</a:t>
            </a:r>
          </a:p>
          <a:p>
            <a:pPr>
              <a:defRPr/>
            </a:pPr>
            <a:endParaRPr lang="en-US" altLang="en-US" sz="800" dirty="0"/>
          </a:p>
          <a:p>
            <a:pPr>
              <a:defRPr/>
            </a:pPr>
            <a:r>
              <a:rPr lang="en-US" altLang="en-US" sz="2400" dirty="0"/>
              <a:t>Lifelines</a:t>
            </a:r>
          </a:p>
          <a:p>
            <a:pPr>
              <a:defRPr/>
            </a:pPr>
            <a:endParaRPr lang="en-US" altLang="en-US" sz="800" dirty="0"/>
          </a:p>
          <a:p>
            <a:pPr lvl="1">
              <a:defRPr/>
            </a:pPr>
            <a:r>
              <a:rPr lang="en-US" altLang="en-US" sz="2000" dirty="0"/>
              <a:t>Means shall be provided for rescuing a welder quickly in case of emergency.</a:t>
            </a:r>
          </a:p>
          <a:p>
            <a:pPr lvl="1">
              <a:defRPr/>
            </a:pPr>
            <a:endParaRPr lang="en-US" altLang="en-US" sz="800" dirty="0"/>
          </a:p>
          <a:p>
            <a:pPr lvl="1">
              <a:defRPr/>
            </a:pPr>
            <a:r>
              <a:rPr lang="en-US" altLang="en-US" sz="2000" dirty="0"/>
              <a:t>Lifelines cannot limit the welder’s egress</a:t>
            </a:r>
          </a:p>
          <a:p>
            <a:pPr marL="457200" lvl="1" indent="0">
              <a:buFont typeface="Symbol" panose="05050102010706020507" pitchFamily="18" charset="2"/>
              <a:buNone/>
              <a:defRPr/>
            </a:pPr>
            <a:r>
              <a:rPr lang="en-US" altLang="en-US" sz="2000" dirty="0"/>
              <a:t>   though a small exit opening.</a:t>
            </a:r>
          </a:p>
          <a:p>
            <a:pPr lvl="1">
              <a:defRPr/>
            </a:pPr>
            <a:endParaRPr lang="en-US" altLang="en-US" sz="800" dirty="0"/>
          </a:p>
          <a:p>
            <a:pPr lvl="1">
              <a:defRPr/>
            </a:pPr>
            <a:r>
              <a:rPr lang="en-US" altLang="en-US" sz="2000" dirty="0"/>
              <a:t>Must have an attendant with a</a:t>
            </a:r>
          </a:p>
          <a:p>
            <a:pPr marL="457200" lvl="1" indent="0">
              <a:buFont typeface="Symbol" panose="05050102010706020507" pitchFamily="18" charset="2"/>
              <a:buNone/>
              <a:defRPr/>
            </a:pPr>
            <a:r>
              <a:rPr lang="en-US" altLang="en-US" sz="2000" dirty="0"/>
              <a:t>   pre-planned rescue procedure</a:t>
            </a:r>
          </a:p>
          <a:p>
            <a:pPr marL="457200" lvl="1" indent="0">
              <a:buFont typeface="Symbol" panose="05050102010706020507" pitchFamily="18" charset="2"/>
              <a:buNone/>
              <a:defRPr/>
            </a:pPr>
            <a:r>
              <a:rPr lang="en-US" altLang="en-US" sz="2000" dirty="0"/>
              <a:t>   stationed outside.</a:t>
            </a:r>
          </a:p>
        </p:txBody>
      </p:sp>
      <p:sp>
        <p:nvSpPr>
          <p:cNvPr id="44036" name="Content Placeholder 2"/>
          <p:cNvSpPr>
            <a:spLocks noGrp="1"/>
          </p:cNvSpPr>
          <p:nvPr>
            <p:ph sz="quarter" idx="10"/>
          </p:nvPr>
        </p:nvSpPr>
        <p:spPr>
          <a:xfrm>
            <a:off x="5867400" y="609600"/>
            <a:ext cx="2971800" cy="381000"/>
          </a:xfrm>
        </p:spPr>
        <p:txBody>
          <a:bodyPr/>
          <a:lstStyle/>
          <a:p>
            <a:r>
              <a:rPr lang="en-US" altLang="en-US" dirty="0">
                <a:solidFill>
                  <a:srgbClr val="000000"/>
                </a:solidFill>
              </a:rPr>
              <a:t>1910.252(b)(4)(iii)&amp;(iv)</a:t>
            </a:r>
          </a:p>
          <a:p>
            <a:endParaRPr lang="en-US" altLang="en-US" dirty="0"/>
          </a:p>
        </p:txBody>
      </p:sp>
      <p:pic>
        <p:nvPicPr>
          <p:cNvPr id="4403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738563"/>
            <a:ext cx="208438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24600" y="3746500"/>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7105777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457200"/>
            <a:ext cx="6781800" cy="554038"/>
          </a:xfrm>
        </p:spPr>
        <p:txBody>
          <a:bodyPr/>
          <a:lstStyle/>
          <a:p>
            <a:r>
              <a:rPr lang="en-US" altLang="en-US"/>
              <a:t>Warning Sign</a:t>
            </a:r>
          </a:p>
        </p:txBody>
      </p:sp>
      <p:sp>
        <p:nvSpPr>
          <p:cNvPr id="46083"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After welding operations are completed, the welder shall mark the hot metal or provide some other means of warning other workers.</a:t>
            </a:r>
          </a:p>
        </p:txBody>
      </p:sp>
      <p:sp>
        <p:nvSpPr>
          <p:cNvPr id="46084" name="Content Placeholder 2"/>
          <p:cNvSpPr>
            <a:spLocks noGrp="1"/>
          </p:cNvSpPr>
          <p:nvPr>
            <p:ph sz="quarter" idx="10"/>
          </p:nvPr>
        </p:nvSpPr>
        <p:spPr>
          <a:xfrm>
            <a:off x="6477000" y="609600"/>
            <a:ext cx="2133600" cy="381000"/>
          </a:xfrm>
        </p:spPr>
        <p:txBody>
          <a:bodyPr/>
          <a:lstStyle/>
          <a:p>
            <a:r>
              <a:rPr lang="en-US" altLang="en-US" sz="1800" dirty="0">
                <a:solidFill>
                  <a:srgbClr val="000000"/>
                </a:solidFill>
              </a:rPr>
              <a:t>1910.252(b)(4)(vii)</a:t>
            </a:r>
          </a:p>
          <a:p>
            <a:endParaRPr lang="en-US" altLang="en-US" dirty="0"/>
          </a:p>
        </p:txBody>
      </p:sp>
      <p:pic>
        <p:nvPicPr>
          <p:cNvPr id="46085" name="Picture 5" descr="G:\2015 New Photo Files for PPTs\DOT Photo's 7-7-2015\DSC015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27432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84963" y="5645150"/>
            <a:ext cx="1773237"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7294624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09600" y="457200"/>
            <a:ext cx="7924800" cy="492125"/>
          </a:xfrm>
        </p:spPr>
        <p:txBody>
          <a:bodyPr/>
          <a:lstStyle/>
          <a:p>
            <a:r>
              <a:rPr lang="en-US" altLang="en-US" sz="3200"/>
              <a:t>Standards Interpretation - 07/30/1993</a:t>
            </a:r>
          </a:p>
        </p:txBody>
      </p:sp>
      <p:sp>
        <p:nvSpPr>
          <p:cNvPr id="48131"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b="1" dirty="0"/>
              <a:t>Conflict between requirements of 1910.252 and 1910.146</a:t>
            </a:r>
          </a:p>
          <a:p>
            <a:pPr lvl="1"/>
            <a:endParaRPr lang="en-US" altLang="en-US" sz="800" dirty="0"/>
          </a:p>
          <a:p>
            <a:pPr lvl="1"/>
            <a:r>
              <a:rPr lang="en-US" altLang="en-US" sz="2000" dirty="0"/>
              <a:t>Section 1910.252(b)(4)(iv) – </a:t>
            </a:r>
            <a:r>
              <a:rPr lang="en-US" altLang="en-US" sz="2000" i="1" dirty="0"/>
              <a:t>Work in confined spaces, Lifelines;</a:t>
            </a:r>
            <a:r>
              <a:rPr lang="en-US" altLang="en-US" sz="2000" dirty="0"/>
              <a:t> requires that an attendant be stationed outside a confined space which a welder must enter through a manhole or other small opening “to observe” the welder at all times.</a:t>
            </a:r>
          </a:p>
          <a:p>
            <a:pPr lvl="1"/>
            <a:endParaRPr lang="en-US" altLang="en-US" sz="800" dirty="0"/>
          </a:p>
          <a:p>
            <a:pPr lvl="1"/>
            <a:r>
              <a:rPr lang="en-US" altLang="en-US" sz="2000" dirty="0"/>
              <a:t>Appendix C of 1910.146 lists “tapping or rapping codes on tank walls” as an example of an adequate means of communication and observation between an attendant and a welder working in a permit-required confined space.</a:t>
            </a:r>
          </a:p>
        </p:txBody>
      </p:sp>
    </p:spTree>
    <p:extLst>
      <p:ext uri="{BB962C8B-B14F-4D97-AF65-F5344CB8AC3E}">
        <p14:creationId xmlns:p14="http://schemas.microsoft.com/office/powerpoint/2010/main" val="335045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457200"/>
            <a:ext cx="7924800" cy="492125"/>
          </a:xfrm>
        </p:spPr>
        <p:txBody>
          <a:bodyPr/>
          <a:lstStyle/>
          <a:p>
            <a:r>
              <a:rPr lang="en-US" altLang="en-US" sz="3200"/>
              <a:t>Standards Interpretation - 07/30/1993</a:t>
            </a:r>
          </a:p>
        </p:txBody>
      </p:sp>
      <p:sp>
        <p:nvSpPr>
          <p:cNvPr id="50179" name="Rectangle 3"/>
          <p:cNvSpPr>
            <a:spLocks noGrp="1" noChangeArrowheads="1"/>
          </p:cNvSpPr>
          <p:nvPr>
            <p:ph idx="1"/>
          </p:nvPr>
        </p:nvSpPr>
        <p:spPr>
          <a:xfrm>
            <a:off x="533400" y="1219200"/>
            <a:ext cx="8001000" cy="4724400"/>
          </a:xfrm>
        </p:spPr>
        <p:txBody>
          <a:bodyPr/>
          <a:lstStyle/>
          <a:p>
            <a:r>
              <a:rPr lang="en-US" altLang="en-US" sz="2400" b="1" dirty="0"/>
              <a:t>Conflict - RESOLVED</a:t>
            </a:r>
          </a:p>
          <a:p>
            <a:endParaRPr lang="en-US" altLang="en-US" sz="800" dirty="0"/>
          </a:p>
          <a:p>
            <a:pPr lvl="1"/>
            <a:r>
              <a:rPr lang="en-US" altLang="en-US" sz="2000" dirty="0"/>
              <a:t>The present requirement in 1910.252(b)(4)(iv) – </a:t>
            </a:r>
          </a:p>
          <a:p>
            <a:pPr lvl="2"/>
            <a:endParaRPr lang="en-US" altLang="en-US" sz="800" i="1" dirty="0"/>
          </a:p>
          <a:p>
            <a:pPr lvl="2"/>
            <a:r>
              <a:rPr lang="en-US" altLang="en-US" sz="1800" i="1" dirty="0"/>
              <a:t>Work in confined spaces, Lifelines; </a:t>
            </a:r>
            <a:r>
              <a:rPr lang="en-US" altLang="en-US" sz="1800" dirty="0"/>
              <a:t>is based upon a similar requirement in an out-of-date voluntary standard (ANSI Z49.1-1967).</a:t>
            </a:r>
          </a:p>
          <a:p>
            <a:pPr lvl="1"/>
            <a:endParaRPr lang="en-US" altLang="en-US" sz="800" dirty="0"/>
          </a:p>
          <a:p>
            <a:pPr lvl="1"/>
            <a:r>
              <a:rPr lang="en-US" altLang="en-US" sz="2000" dirty="0"/>
              <a:t>The most recent version (1988) of the same ANSI standard contains language which is slightly different than that contained in the older version.</a:t>
            </a:r>
          </a:p>
          <a:p>
            <a:pPr lvl="2"/>
            <a:endParaRPr lang="en-US" altLang="en-US" sz="800" dirty="0"/>
          </a:p>
          <a:p>
            <a:pPr lvl="2"/>
            <a:r>
              <a:rPr lang="en-US" altLang="en-US" sz="1800" dirty="0"/>
              <a:t>The newer voluntary standard states that the attendant shall “observe the workers inside </a:t>
            </a:r>
            <a:r>
              <a:rPr lang="en-US" altLang="en-US" sz="1800" b="1" dirty="0"/>
              <a:t>or be in constant communication with them”.</a:t>
            </a:r>
            <a:endParaRPr lang="en-US" altLang="en-US" sz="1800" dirty="0"/>
          </a:p>
        </p:txBody>
      </p:sp>
    </p:spTree>
    <p:extLst>
      <p:ext uri="{BB962C8B-B14F-4D97-AF65-F5344CB8AC3E}">
        <p14:creationId xmlns:p14="http://schemas.microsoft.com/office/powerpoint/2010/main" val="337339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457200"/>
            <a:ext cx="7924800" cy="984250"/>
          </a:xfrm>
        </p:spPr>
        <p:txBody>
          <a:bodyPr/>
          <a:lstStyle/>
          <a:p>
            <a:r>
              <a:rPr lang="en-US" altLang="en-US" sz="3200"/>
              <a:t>Standards Interpretation - 07/30/1993</a:t>
            </a:r>
            <a:br>
              <a:rPr lang="en-US" altLang="en-US" sz="3200"/>
            </a:br>
            <a:endParaRPr lang="en-US" altLang="en-US" sz="3200"/>
          </a:p>
        </p:txBody>
      </p:sp>
      <p:sp>
        <p:nvSpPr>
          <p:cNvPr id="52227" name="Rectangle 3"/>
          <p:cNvSpPr>
            <a:spLocks noGrp="1" noChangeArrowheads="1"/>
          </p:cNvSpPr>
          <p:nvPr>
            <p:ph idx="1"/>
          </p:nvPr>
        </p:nvSpPr>
        <p:spPr>
          <a:xfrm>
            <a:off x="533400" y="1219200"/>
            <a:ext cx="8001000" cy="4724400"/>
          </a:xfrm>
        </p:spPr>
        <p:txBody>
          <a:bodyPr/>
          <a:lstStyle/>
          <a:p>
            <a:r>
              <a:rPr lang="en-US" altLang="en-US" sz="2400" dirty="0"/>
              <a:t>Federal OSHA believes, as indicated in Appendix C of the Permit-Required Confined Spaces Standard (1910.146), that “tapping on tank walls” can be an adequate means of communication between an entrant and an attendant.</a:t>
            </a:r>
          </a:p>
          <a:p>
            <a:endParaRPr lang="en-US" altLang="en-US" sz="800" dirty="0"/>
          </a:p>
        </p:txBody>
      </p:sp>
      <p:sp>
        <p:nvSpPr>
          <p:cNvPr id="6" name="Rectangle 5"/>
          <p:cNvSpPr/>
          <p:nvPr/>
        </p:nvSpPr>
        <p:spPr>
          <a:xfrm>
            <a:off x="6608763" y="3124200"/>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pic>
        <p:nvPicPr>
          <p:cNvPr id="2" name="Picture 1">
            <a:extLst>
              <a:ext uri="{FF2B5EF4-FFF2-40B4-BE49-F238E27FC236}">
                <a16:creationId xmlns:a16="http://schemas.microsoft.com/office/drawing/2014/main" id="{F4536CD6-D2F2-4416-9CE6-C902BA61252A}"/>
              </a:ext>
            </a:extLst>
          </p:cNvPr>
          <p:cNvPicPr>
            <a:picLocks noChangeAspect="1"/>
          </p:cNvPicPr>
          <p:nvPr/>
        </p:nvPicPr>
        <p:blipFill>
          <a:blip r:embed="rId3"/>
          <a:stretch>
            <a:fillRect/>
          </a:stretch>
        </p:blipFill>
        <p:spPr>
          <a:xfrm>
            <a:off x="3962400" y="3234483"/>
            <a:ext cx="3846909" cy="2371660"/>
          </a:xfrm>
          <a:prstGeom prst="rect">
            <a:avLst/>
          </a:prstGeom>
        </p:spPr>
      </p:pic>
      <p:sp>
        <p:nvSpPr>
          <p:cNvPr id="7" name="Rectangle 6">
            <a:extLst>
              <a:ext uri="{FF2B5EF4-FFF2-40B4-BE49-F238E27FC236}">
                <a16:creationId xmlns:a16="http://schemas.microsoft.com/office/drawing/2014/main" id="{57174027-C8BD-4381-B471-788FD99418F0}"/>
              </a:ext>
            </a:extLst>
          </p:cNvPr>
          <p:cNvSpPr/>
          <p:nvPr/>
        </p:nvSpPr>
        <p:spPr>
          <a:xfrm>
            <a:off x="2047082" y="5633357"/>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162388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533400"/>
            <a:ext cx="6858000" cy="461665"/>
          </a:xfrm>
        </p:spPr>
        <p:txBody>
          <a:bodyPr/>
          <a:lstStyle/>
          <a:p>
            <a:r>
              <a:rPr lang="en-US" altLang="en-US" sz="2900" dirty="0"/>
              <a:t>Health Protection &amp; Ventilation</a:t>
            </a:r>
          </a:p>
        </p:txBody>
      </p:sp>
      <p:sp>
        <p:nvSpPr>
          <p:cNvPr id="54275" name="Rectangle 3"/>
          <p:cNvSpPr>
            <a:spLocks noGrp="1" noChangeArrowheads="1"/>
          </p:cNvSpPr>
          <p:nvPr>
            <p:ph idx="1"/>
          </p:nvPr>
        </p:nvSpPr>
        <p:spPr>
          <a:xfrm>
            <a:off x="533400" y="1219200"/>
            <a:ext cx="8001000" cy="4724400"/>
          </a:xfrm>
        </p:spPr>
        <p:txBody>
          <a:bodyPr/>
          <a:lstStyle/>
          <a:p>
            <a:r>
              <a:rPr lang="en-US" altLang="en-US" sz="2400" dirty="0"/>
              <a:t>Three factors govern the amount of contamination to which welders may be exposed:</a:t>
            </a:r>
          </a:p>
          <a:p>
            <a:pPr lvl="1">
              <a:lnSpc>
                <a:spcPct val="150000"/>
              </a:lnSpc>
            </a:pPr>
            <a:r>
              <a:rPr lang="en-US" altLang="en-US" sz="2000" dirty="0"/>
              <a:t>Dimensions of space </a:t>
            </a:r>
          </a:p>
          <a:p>
            <a:pPr lvl="1">
              <a:lnSpc>
                <a:spcPct val="150000"/>
              </a:lnSpc>
            </a:pPr>
            <a:r>
              <a:rPr lang="en-US" altLang="en-US" sz="2000" dirty="0"/>
              <a:t>Number of welders</a:t>
            </a:r>
          </a:p>
          <a:p>
            <a:pPr lvl="1">
              <a:lnSpc>
                <a:spcPct val="150000"/>
              </a:lnSpc>
            </a:pPr>
            <a:r>
              <a:rPr lang="en-US" altLang="en-US" sz="2000" dirty="0"/>
              <a:t>Possible evolution of hazardous fumes, gases, or dust</a:t>
            </a:r>
          </a:p>
          <a:p>
            <a:pPr lvl="1">
              <a:buFont typeface="Symbol" panose="05050102010706020507" pitchFamily="18" charset="2"/>
              <a:buNone/>
            </a:pPr>
            <a:endParaRPr lang="en-US" altLang="en-US" sz="800" dirty="0"/>
          </a:p>
          <a:p>
            <a:r>
              <a:rPr lang="en-US" altLang="en-US" sz="2400" dirty="0"/>
              <a:t>Management responsible for ensuring welders have proper protection and ventilation.</a:t>
            </a:r>
          </a:p>
        </p:txBody>
      </p:sp>
      <p:sp>
        <p:nvSpPr>
          <p:cNvPr id="54276" name="Content Placeholder 2"/>
          <p:cNvSpPr>
            <a:spLocks noGrp="1"/>
          </p:cNvSpPr>
          <p:nvPr>
            <p:ph sz="quarter" idx="10"/>
          </p:nvPr>
        </p:nvSpPr>
        <p:spPr>
          <a:xfrm>
            <a:off x="6172200" y="609600"/>
            <a:ext cx="2590800" cy="381000"/>
          </a:xfrm>
        </p:spPr>
        <p:txBody>
          <a:bodyPr/>
          <a:lstStyle/>
          <a:p>
            <a:r>
              <a:rPr lang="en-US" altLang="en-US" sz="1700" dirty="0">
                <a:solidFill>
                  <a:srgbClr val="000000"/>
                </a:solidFill>
              </a:rPr>
              <a:t>1910.252(c)(1)(</a:t>
            </a:r>
            <a:r>
              <a:rPr lang="en-US" altLang="en-US" sz="1700" dirty="0" err="1">
                <a:solidFill>
                  <a:srgbClr val="000000"/>
                </a:solidFill>
              </a:rPr>
              <a:t>i</a:t>
            </a:r>
            <a:r>
              <a:rPr lang="en-US" altLang="en-US" sz="1700" dirty="0">
                <a:solidFill>
                  <a:srgbClr val="000000"/>
                </a:solidFill>
              </a:rPr>
              <a:t>)(A)-(C)</a:t>
            </a:r>
          </a:p>
        </p:txBody>
      </p:sp>
      <p:pic>
        <p:nvPicPr>
          <p:cNvPr id="54277" name="Picture 4" descr="G:\2015 New Photo Files for PPTs\Construction Confined Space Pictures\Test Area to En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4267200"/>
            <a:ext cx="28194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80188" y="4267200"/>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4421140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60387"/>
            <a:ext cx="6858000" cy="461665"/>
          </a:xfrm>
        </p:spPr>
        <p:txBody>
          <a:bodyPr/>
          <a:lstStyle/>
          <a:p>
            <a:r>
              <a:rPr lang="en-US" altLang="en-US" sz="3000" dirty="0"/>
              <a:t>Health Protection &amp; Ventilation</a:t>
            </a:r>
          </a:p>
        </p:txBody>
      </p:sp>
      <p:sp>
        <p:nvSpPr>
          <p:cNvPr id="56323" name="Rectangle 3"/>
          <p:cNvSpPr>
            <a:spLocks noGrp="1" noChangeArrowheads="1"/>
          </p:cNvSpPr>
          <p:nvPr>
            <p:ph idx="1"/>
          </p:nvPr>
        </p:nvSpPr>
        <p:spPr>
          <a:xfrm>
            <a:off x="533400" y="1219200"/>
            <a:ext cx="8001000" cy="4724400"/>
          </a:xfrm>
        </p:spPr>
        <p:txBody>
          <a:bodyPr/>
          <a:lstStyle/>
          <a:p>
            <a:r>
              <a:rPr lang="en-US" altLang="en-US" sz="2400" dirty="0"/>
              <a:t>Employers are responsible for ensuring welders have proper protection and ventilation.</a:t>
            </a:r>
          </a:p>
          <a:p>
            <a:endParaRPr lang="en-US" altLang="en-US" sz="800" dirty="0"/>
          </a:p>
          <a:p>
            <a:pPr lvl="1"/>
            <a:r>
              <a:rPr lang="en-US" altLang="en-US" sz="2000" dirty="0"/>
              <a:t>Screens</a:t>
            </a:r>
          </a:p>
          <a:p>
            <a:pPr lvl="2"/>
            <a:r>
              <a:rPr lang="en-US" altLang="en-US" sz="1600" dirty="0"/>
              <a:t>Must not block the ventilation</a:t>
            </a:r>
          </a:p>
          <a:p>
            <a:pPr lvl="1"/>
            <a:endParaRPr lang="en-US" altLang="en-US" sz="800" dirty="0"/>
          </a:p>
          <a:p>
            <a:pPr lvl="1"/>
            <a:r>
              <a:rPr lang="en-US" altLang="en-US" sz="2000" dirty="0"/>
              <a:t>Maximum allowable concentration</a:t>
            </a:r>
          </a:p>
          <a:p>
            <a:pPr lvl="2"/>
            <a:endParaRPr lang="en-US" altLang="en-US" sz="800" dirty="0"/>
          </a:p>
          <a:p>
            <a:pPr lvl="2"/>
            <a:r>
              <a:rPr lang="en-US" altLang="en-US" sz="1600" dirty="0"/>
              <a:t>Local exhaust or general ventilating systems shall be provided and arranged to keep the amount of toxic fumes, gases, or dusts below the maximum allowable concentration as specified in 1910.1000 of this part.</a:t>
            </a:r>
          </a:p>
          <a:p>
            <a:pPr lvl="2"/>
            <a:endParaRPr lang="en-US" altLang="en-US" sz="800" dirty="0"/>
          </a:p>
          <a:p>
            <a:pPr lvl="1"/>
            <a:r>
              <a:rPr lang="en-US" altLang="en-US" sz="2000" dirty="0"/>
              <a:t>Hazard communication</a:t>
            </a:r>
          </a:p>
          <a:p>
            <a:pPr lvl="2"/>
            <a:endParaRPr lang="en-US" altLang="en-US" sz="800" dirty="0"/>
          </a:p>
          <a:p>
            <a:pPr lvl="2"/>
            <a:r>
              <a:rPr lang="en-US" altLang="en-US" sz="1600" dirty="0"/>
              <a:t>Include the potentially hazardous materials employed in fluxes, coatings, coverings, and filler metals, all of which are potentially used in welding and cutting, or are released to the atmosphere during welding and cutting.</a:t>
            </a:r>
          </a:p>
          <a:p>
            <a:pPr lvl="2"/>
            <a:endParaRPr lang="en-US" altLang="en-US" sz="800" dirty="0"/>
          </a:p>
          <a:p>
            <a:pPr lvl="2"/>
            <a:r>
              <a:rPr lang="en-US" altLang="en-US" sz="1600" dirty="0"/>
              <a:t>The employer shall ensure that each employee has access to labels on containers of such materials and safety data sheets.</a:t>
            </a:r>
          </a:p>
          <a:p>
            <a:pPr lvl="1"/>
            <a:endParaRPr lang="en-US" altLang="en-US" sz="2000" dirty="0"/>
          </a:p>
        </p:txBody>
      </p:sp>
      <p:sp>
        <p:nvSpPr>
          <p:cNvPr id="56324" name="Content Placeholder 2"/>
          <p:cNvSpPr>
            <a:spLocks noGrp="1"/>
          </p:cNvSpPr>
          <p:nvPr>
            <p:ph sz="quarter" idx="10"/>
          </p:nvPr>
        </p:nvSpPr>
        <p:spPr>
          <a:xfrm>
            <a:off x="6324600" y="609600"/>
            <a:ext cx="2286000" cy="381000"/>
          </a:xfrm>
        </p:spPr>
        <p:txBody>
          <a:bodyPr/>
          <a:lstStyle/>
          <a:p>
            <a:r>
              <a:rPr lang="en-US" altLang="en-US" sz="1800" dirty="0">
                <a:solidFill>
                  <a:srgbClr val="000000"/>
                </a:solidFill>
              </a:rPr>
              <a:t>1910.252(c)(1)(ii)-(v)</a:t>
            </a:r>
          </a:p>
          <a:p>
            <a:endParaRPr lang="en-US" altLang="en-US" dirty="0"/>
          </a:p>
        </p:txBody>
      </p:sp>
    </p:spTree>
    <p:extLst>
      <p:ext uri="{BB962C8B-B14F-4D97-AF65-F5344CB8AC3E}">
        <p14:creationId xmlns:p14="http://schemas.microsoft.com/office/powerpoint/2010/main" val="11523401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228600"/>
            <a:ext cx="7924800" cy="738188"/>
          </a:xfrm>
        </p:spPr>
        <p:txBody>
          <a:bodyPr/>
          <a:lstStyle/>
          <a:p>
            <a:pPr eaLnBrk="1" hangingPunct="1"/>
            <a:r>
              <a:rPr lang="en-US" altLang="en-US" sz="2800"/>
              <a:t>NIOSH Study </a:t>
            </a:r>
            <a:br>
              <a:rPr lang="en-US" altLang="en-US" sz="2000"/>
            </a:br>
            <a:r>
              <a:rPr lang="en-US" altLang="en-US" sz="2000"/>
              <a:t>Control Technology Assessment for Welding Operations</a:t>
            </a:r>
          </a:p>
        </p:txBody>
      </p:sp>
      <p:sp>
        <p:nvSpPr>
          <p:cNvPr id="58371"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000" dirty="0"/>
              <a:t>Epidemiological evidence indicates that welders generally have a 40 percent increase in relative risk of developing lung cancer as a result of their work.</a:t>
            </a:r>
          </a:p>
          <a:p>
            <a:pPr>
              <a:spcBef>
                <a:spcPts val="500"/>
              </a:spcBef>
              <a:spcAft>
                <a:spcPts val="500"/>
              </a:spcAft>
            </a:pPr>
            <a:r>
              <a:rPr lang="en-US" altLang="en-US" sz="2000" dirty="0"/>
              <a:t>Other cancers associated with welding include leukemia, cancer of the stomach, brain, nasal sinus, and pancreas.</a:t>
            </a:r>
          </a:p>
          <a:p>
            <a:pPr>
              <a:spcBef>
                <a:spcPts val="500"/>
              </a:spcBef>
              <a:spcAft>
                <a:spcPts val="500"/>
              </a:spcAft>
            </a:pPr>
            <a:r>
              <a:rPr lang="en-US" altLang="en-US" sz="2000" dirty="0"/>
              <a:t>Cadmium poisoning can affect the respiratory system and damage the liver and kidneys.</a:t>
            </a:r>
          </a:p>
          <a:p>
            <a:pPr>
              <a:spcBef>
                <a:spcPts val="500"/>
              </a:spcBef>
              <a:spcAft>
                <a:spcPts val="500"/>
              </a:spcAft>
            </a:pPr>
            <a:r>
              <a:rPr lang="en-US" altLang="en-US" sz="2000" dirty="0"/>
              <a:t>A common reaction to overexposure to metal fumes, particularly zinc oxide fumes, is metal fume fever, with symptoms resembling the flu.</a:t>
            </a:r>
          </a:p>
          <a:p>
            <a:pPr>
              <a:lnSpc>
                <a:spcPct val="110000"/>
              </a:lnSpc>
              <a:spcBef>
                <a:spcPts val="500"/>
              </a:spcBef>
              <a:spcAft>
                <a:spcPts val="500"/>
              </a:spcAft>
            </a:pPr>
            <a:endParaRPr lang="en-US" altLang="en-US" sz="2000" dirty="0"/>
          </a:p>
        </p:txBody>
      </p:sp>
    </p:spTree>
    <p:extLst>
      <p:ext uri="{BB962C8B-B14F-4D97-AF65-F5344CB8AC3E}">
        <p14:creationId xmlns:p14="http://schemas.microsoft.com/office/powerpoint/2010/main" val="19641860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09600" y="228600"/>
            <a:ext cx="7924800" cy="738188"/>
          </a:xfrm>
        </p:spPr>
        <p:txBody>
          <a:bodyPr/>
          <a:lstStyle/>
          <a:p>
            <a:pPr eaLnBrk="1" hangingPunct="1"/>
            <a:r>
              <a:rPr lang="en-US" altLang="en-US" sz="2800"/>
              <a:t>NIOSH Study </a:t>
            </a:r>
            <a:br>
              <a:rPr lang="en-US" altLang="en-US" sz="2000"/>
            </a:br>
            <a:r>
              <a:rPr lang="en-US" altLang="en-US" sz="2000"/>
              <a:t>Control Technology Assessment for Welding Operations</a:t>
            </a:r>
          </a:p>
        </p:txBody>
      </p:sp>
      <p:sp>
        <p:nvSpPr>
          <p:cNvPr id="60419" name="Rectangle 4"/>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Other health hazards during welding can include vision problems and dermatitis arising from ultraviolet radiation exposures, burns, and musculoskeletal stress from awkward work positions.</a:t>
            </a:r>
          </a:p>
        </p:txBody>
      </p:sp>
      <p:pic>
        <p:nvPicPr>
          <p:cNvPr id="6042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2590800"/>
            <a:ext cx="265906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04000" y="5664200"/>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2263604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8811" y="457200"/>
            <a:ext cx="5867400" cy="553998"/>
          </a:xfrm>
        </p:spPr>
        <p:txBody>
          <a:bodyPr/>
          <a:lstStyle/>
          <a:p>
            <a:r>
              <a:rPr lang="en-US" altLang="en-US" dirty="0"/>
              <a:t>Oxygen-Fuel Gas</a:t>
            </a:r>
          </a:p>
        </p:txBody>
      </p:sp>
      <p:sp>
        <p:nvSpPr>
          <p:cNvPr id="62467" name="Rectangle 3"/>
          <p:cNvSpPr>
            <a:spLocks noGrp="1" noChangeArrowheads="1"/>
          </p:cNvSpPr>
          <p:nvPr>
            <p:ph idx="1"/>
          </p:nvPr>
        </p:nvSpPr>
        <p:spPr>
          <a:xfrm>
            <a:off x="533400" y="1219200"/>
            <a:ext cx="8001000" cy="4724400"/>
          </a:xfrm>
        </p:spPr>
        <p:txBody>
          <a:bodyPr/>
          <a:lstStyle/>
          <a:p>
            <a:pPr>
              <a:defRPr/>
            </a:pPr>
            <a:r>
              <a:rPr lang="en-US" altLang="en-US" dirty="0"/>
              <a:t>Mixtures of fuel gases and air or oxygen may be explosive and shall be guarded against.</a:t>
            </a:r>
          </a:p>
          <a:p>
            <a:pPr>
              <a:defRPr/>
            </a:pPr>
            <a:endParaRPr lang="en-US" altLang="en-US" sz="800" dirty="0"/>
          </a:p>
          <a:p>
            <a:pPr>
              <a:defRPr/>
            </a:pPr>
            <a:r>
              <a:rPr lang="en-US" altLang="en-US" dirty="0"/>
              <a:t>Under no condition shall acetylene be utilized at a pressure in excess of 15 psig or 30 psia.</a:t>
            </a:r>
          </a:p>
          <a:p>
            <a:pPr>
              <a:defRPr/>
            </a:pPr>
            <a:endParaRPr lang="en-US" altLang="en-US" sz="800" dirty="0"/>
          </a:p>
          <a:p>
            <a:pPr>
              <a:defRPr/>
            </a:pPr>
            <a:r>
              <a:rPr lang="en-US" altLang="en-US" dirty="0"/>
              <a:t>Only approved apparatus may be used</a:t>
            </a:r>
          </a:p>
          <a:p>
            <a:pPr lvl="1">
              <a:defRPr/>
            </a:pPr>
            <a:endParaRPr lang="en-US" altLang="en-US" sz="800" dirty="0"/>
          </a:p>
          <a:p>
            <a:pPr lvl="1">
              <a:defRPr/>
            </a:pPr>
            <a:r>
              <a:rPr lang="en-US" altLang="en-US" dirty="0"/>
              <a:t>Torches, regulators or pressure-reducing valves, acetylene generators, and</a:t>
            </a:r>
          </a:p>
          <a:p>
            <a:pPr marL="457200" lvl="1" indent="0">
              <a:buFont typeface="Symbol" panose="05050102010706020507" pitchFamily="18" charset="2"/>
              <a:buNone/>
              <a:defRPr/>
            </a:pPr>
            <a:r>
              <a:rPr lang="en-US" altLang="en-US" dirty="0"/>
              <a:t>   manifolds.</a:t>
            </a:r>
          </a:p>
        </p:txBody>
      </p:sp>
      <p:sp>
        <p:nvSpPr>
          <p:cNvPr id="62468" name="Content Placeholder 2"/>
          <p:cNvSpPr>
            <a:spLocks noGrp="1"/>
          </p:cNvSpPr>
          <p:nvPr>
            <p:ph sz="quarter" idx="10"/>
          </p:nvPr>
        </p:nvSpPr>
        <p:spPr>
          <a:xfrm>
            <a:off x="6553200" y="685800"/>
            <a:ext cx="2133600" cy="381000"/>
          </a:xfrm>
        </p:spPr>
        <p:txBody>
          <a:bodyPr/>
          <a:lstStyle/>
          <a:p>
            <a:r>
              <a:rPr lang="en-US" altLang="en-US" sz="1800" dirty="0">
                <a:solidFill>
                  <a:srgbClr val="000000"/>
                </a:solidFill>
              </a:rPr>
              <a:t>1910.253(a)(1)-(3)</a:t>
            </a:r>
          </a:p>
          <a:p>
            <a:endParaRPr lang="en-US" altLang="en-US" dirty="0"/>
          </a:p>
        </p:txBody>
      </p:sp>
      <p:pic>
        <p:nvPicPr>
          <p:cNvPr id="6246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230688"/>
            <a:ext cx="23018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61163" y="4230688"/>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40239748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441325"/>
            <a:ext cx="7924800" cy="549275"/>
          </a:xfrm>
        </p:spPr>
        <p:txBody>
          <a:bodyPr/>
          <a:lstStyle/>
          <a:p>
            <a:r>
              <a:rPr lang="en-US" altLang="en-US" dirty="0"/>
              <a:t>Fire Protection</a:t>
            </a:r>
          </a:p>
        </p:txBody>
      </p:sp>
      <p:sp>
        <p:nvSpPr>
          <p:cNvPr id="9219"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400" dirty="0"/>
              <a:t>If object to be welded or cut cannot readily be moved, all movable fire hazards in the vicinity shall be taken to a safe place.</a:t>
            </a:r>
          </a:p>
          <a:p>
            <a:pPr>
              <a:spcBef>
                <a:spcPts val="500"/>
              </a:spcBef>
              <a:spcAft>
                <a:spcPts val="500"/>
              </a:spcAft>
            </a:pPr>
            <a:r>
              <a:rPr lang="en-US" altLang="en-US" sz="2400" dirty="0"/>
              <a:t>If object to be welded or cut cannot be moved and all fire hazards cannot be removed, then guards shall be used to confine heat, sparks, and slag, and to protect the immovable fire hazards.</a:t>
            </a:r>
          </a:p>
        </p:txBody>
      </p:sp>
      <p:sp>
        <p:nvSpPr>
          <p:cNvPr id="9220" name="Content Placeholder 3"/>
          <p:cNvSpPr>
            <a:spLocks noGrp="1"/>
          </p:cNvSpPr>
          <p:nvPr>
            <p:ph sz="quarter" idx="10"/>
          </p:nvPr>
        </p:nvSpPr>
        <p:spPr>
          <a:xfrm>
            <a:off x="6342855" y="627063"/>
            <a:ext cx="2316163" cy="381000"/>
          </a:xfrm>
        </p:spPr>
        <p:txBody>
          <a:bodyPr/>
          <a:lstStyle/>
          <a:p>
            <a:r>
              <a:rPr lang="en-US" altLang="en-US" sz="1800" dirty="0">
                <a:solidFill>
                  <a:srgbClr val="000000"/>
                </a:solidFill>
              </a:rPr>
              <a:t>1910.252(a)(1)(</a:t>
            </a:r>
            <a:r>
              <a:rPr lang="en-US" altLang="en-US" sz="1800" dirty="0" err="1">
                <a:solidFill>
                  <a:srgbClr val="000000"/>
                </a:solidFill>
              </a:rPr>
              <a:t>i</a:t>
            </a:r>
            <a:r>
              <a:rPr lang="en-US" altLang="en-US" sz="1800" dirty="0">
                <a:solidFill>
                  <a:srgbClr val="000000"/>
                </a:solidFill>
              </a:rPr>
              <a:t>)-(ii)</a:t>
            </a:r>
          </a:p>
          <a:p>
            <a:endParaRPr lang="en-US" altLang="en-US" dirty="0"/>
          </a:p>
        </p:txBody>
      </p:sp>
      <p:pic>
        <p:nvPicPr>
          <p:cNvPr id="9221"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854450"/>
            <a:ext cx="17430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65913" y="5662613"/>
            <a:ext cx="1670050"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3449878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09600" y="457200"/>
            <a:ext cx="6400800" cy="553998"/>
          </a:xfrm>
        </p:spPr>
        <p:txBody>
          <a:bodyPr/>
          <a:lstStyle/>
          <a:p>
            <a:r>
              <a:rPr lang="en-US" altLang="en-US" dirty="0"/>
              <a:t>Oxygen-Fuel Gas</a:t>
            </a:r>
          </a:p>
        </p:txBody>
      </p:sp>
      <p:sp>
        <p:nvSpPr>
          <p:cNvPr id="64515" name="Rectangle 5"/>
          <p:cNvSpPr>
            <a:spLocks noGrp="1" noChangeArrowheads="1"/>
          </p:cNvSpPr>
          <p:nvPr>
            <p:ph idx="1"/>
          </p:nvPr>
        </p:nvSpPr>
        <p:spPr>
          <a:xfrm>
            <a:off x="533400" y="1219200"/>
            <a:ext cx="8001000" cy="4724400"/>
          </a:xfrm>
        </p:spPr>
        <p:txBody>
          <a:bodyPr/>
          <a:lstStyle/>
          <a:p>
            <a:r>
              <a:rPr lang="en-US" altLang="en-US" sz="2400" dirty="0"/>
              <a:t>Workmen in charge of the oxygen or fuel-gas supply equipment, including generators, and oxygen or fuel-gas distribution piping systems shall be instructed and judged competent by their employers.</a:t>
            </a:r>
          </a:p>
          <a:p>
            <a:endParaRPr lang="en-US" altLang="en-US" sz="800" dirty="0"/>
          </a:p>
          <a:p>
            <a:r>
              <a:rPr lang="en-US" altLang="en-US" sz="2400" dirty="0"/>
              <a:t>Rules and instructions covering the operation and maintenance of oxygen or fuel-gas supply equipment shall be readily available.</a:t>
            </a:r>
          </a:p>
        </p:txBody>
      </p:sp>
      <p:sp>
        <p:nvSpPr>
          <p:cNvPr id="64516" name="Content Placeholder 2"/>
          <p:cNvSpPr>
            <a:spLocks noGrp="1"/>
          </p:cNvSpPr>
          <p:nvPr>
            <p:ph sz="quarter" idx="10"/>
          </p:nvPr>
        </p:nvSpPr>
        <p:spPr>
          <a:xfrm>
            <a:off x="6934200" y="641515"/>
            <a:ext cx="1752600" cy="381000"/>
          </a:xfrm>
        </p:spPr>
        <p:txBody>
          <a:bodyPr/>
          <a:lstStyle/>
          <a:p>
            <a:r>
              <a:rPr lang="en-US" altLang="en-US" sz="1800" dirty="0">
                <a:solidFill>
                  <a:srgbClr val="000000"/>
                </a:solidFill>
              </a:rPr>
              <a:t>1910.253(a)(4)</a:t>
            </a:r>
          </a:p>
          <a:p>
            <a:endParaRPr lang="en-US" altLang="en-US" dirty="0"/>
          </a:p>
        </p:txBody>
      </p:sp>
      <p:pic>
        <p:nvPicPr>
          <p:cNvPr id="6451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3640138"/>
            <a:ext cx="158908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89725" y="5667375"/>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latin typeface="+mj-lt"/>
              </a:rPr>
              <a:t>NCDOL Photo Library</a:t>
            </a:r>
          </a:p>
        </p:txBody>
      </p:sp>
    </p:spTree>
    <p:extLst>
      <p:ext uri="{BB962C8B-B14F-4D97-AF65-F5344CB8AC3E}">
        <p14:creationId xmlns:p14="http://schemas.microsoft.com/office/powerpoint/2010/main" val="32622264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457200"/>
            <a:ext cx="7924800" cy="492125"/>
          </a:xfrm>
        </p:spPr>
        <p:txBody>
          <a:bodyPr/>
          <a:lstStyle/>
          <a:p>
            <a:r>
              <a:rPr lang="en-US" altLang="en-US" sz="3200"/>
              <a:t>Standards Interpretation – 05/13/1998</a:t>
            </a:r>
          </a:p>
        </p:txBody>
      </p:sp>
      <p:sp>
        <p:nvSpPr>
          <p:cNvPr id="66563" name="Rectangle 3"/>
          <p:cNvSpPr>
            <a:spLocks noGrp="1" noChangeArrowheads="1"/>
          </p:cNvSpPr>
          <p:nvPr>
            <p:ph idx="1"/>
          </p:nvPr>
        </p:nvSpPr>
        <p:spPr>
          <a:xfrm>
            <a:off x="533400" y="1219200"/>
            <a:ext cx="8001000" cy="4724400"/>
          </a:xfrm>
        </p:spPr>
        <p:txBody>
          <a:bodyPr/>
          <a:lstStyle/>
          <a:p>
            <a:pPr>
              <a:spcBef>
                <a:spcPts val="500"/>
              </a:spcBef>
              <a:spcAft>
                <a:spcPts val="500"/>
              </a:spcAft>
            </a:pPr>
            <a:r>
              <a:rPr lang="en-US" altLang="en-US" sz="2600" dirty="0"/>
              <a:t>Training and competency for oxygen-fuel gas welding equipment. </a:t>
            </a:r>
          </a:p>
          <a:p>
            <a:pPr lvl="1">
              <a:spcBef>
                <a:spcPts val="500"/>
              </a:spcBef>
              <a:spcAft>
                <a:spcPts val="500"/>
              </a:spcAft>
            </a:pPr>
            <a:r>
              <a:rPr lang="en-US" altLang="en-US" sz="2200" dirty="0"/>
              <a:t>A trained workmen that demonstrates proficiency in following the rules and instructions.</a:t>
            </a:r>
          </a:p>
          <a:p>
            <a:pPr lvl="2">
              <a:spcBef>
                <a:spcPts val="500"/>
              </a:spcBef>
              <a:spcAft>
                <a:spcPts val="500"/>
              </a:spcAft>
            </a:pPr>
            <a:r>
              <a:rPr lang="en-US" altLang="en-US" sz="1800" dirty="0"/>
              <a:t>Would be considered competent to perform the duties of a workman in charge of an oxygen-fuel gas welding or cutting system.</a:t>
            </a:r>
          </a:p>
          <a:p>
            <a:pPr lvl="1">
              <a:spcBef>
                <a:spcPts val="500"/>
              </a:spcBef>
              <a:spcAft>
                <a:spcPts val="500"/>
              </a:spcAft>
            </a:pPr>
            <a:r>
              <a:rPr lang="en-US" altLang="en-US" sz="2200" dirty="0"/>
              <a:t>Welding, Cutting and Brazing and any other employer determined safety and health requirements that are applicable to the particular workplace application.</a:t>
            </a:r>
          </a:p>
        </p:txBody>
      </p:sp>
    </p:spTree>
    <p:extLst>
      <p:ext uri="{BB962C8B-B14F-4D97-AF65-F5344CB8AC3E}">
        <p14:creationId xmlns:p14="http://schemas.microsoft.com/office/powerpoint/2010/main" val="13345694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5950" y="381000"/>
            <a:ext cx="7010400" cy="553998"/>
          </a:xfrm>
        </p:spPr>
        <p:txBody>
          <a:bodyPr/>
          <a:lstStyle/>
          <a:p>
            <a:r>
              <a:rPr lang="en-US" altLang="en-US" dirty="0"/>
              <a:t>Oxygen-Fuel Gas</a:t>
            </a:r>
          </a:p>
        </p:txBody>
      </p:sp>
      <p:sp>
        <p:nvSpPr>
          <p:cNvPr id="68611" name="Rectangle 5"/>
          <p:cNvSpPr>
            <a:spLocks noGrp="1" noChangeArrowheads="1"/>
          </p:cNvSpPr>
          <p:nvPr>
            <p:ph idx="1"/>
          </p:nvPr>
        </p:nvSpPr>
        <p:spPr>
          <a:xfrm>
            <a:off x="533400" y="1219200"/>
            <a:ext cx="8001000" cy="4724400"/>
          </a:xfrm>
        </p:spPr>
        <p:txBody>
          <a:bodyPr/>
          <a:lstStyle/>
          <a:p>
            <a:pPr>
              <a:defRPr/>
            </a:pPr>
            <a:r>
              <a:rPr lang="en-US" altLang="en-US" sz="2400" dirty="0"/>
              <a:t>Compressed gas cylinders shall be legibly marked for the purpose of identifying the gas content with either the chemical or the trade name of the gas.</a:t>
            </a:r>
          </a:p>
          <a:p>
            <a:pPr>
              <a:defRPr/>
            </a:pPr>
            <a:endParaRPr lang="en-US" altLang="en-US" sz="800" dirty="0"/>
          </a:p>
          <a:p>
            <a:pPr>
              <a:defRPr/>
            </a:pPr>
            <a:r>
              <a:rPr lang="en-US" altLang="en-US" sz="2400" dirty="0"/>
              <a:t>All cylinders with a water weight</a:t>
            </a:r>
          </a:p>
          <a:p>
            <a:pPr marL="0" indent="0">
              <a:buFont typeface="Wingdings" panose="05000000000000000000" pitchFamily="2" charset="2"/>
              <a:buNone/>
              <a:defRPr/>
            </a:pPr>
            <a:r>
              <a:rPr lang="en-US" altLang="en-US" sz="2400" dirty="0"/>
              <a:t>    capacity of over 30 pounds (13.6 kg)</a:t>
            </a:r>
          </a:p>
          <a:p>
            <a:pPr marL="0" indent="0">
              <a:buFont typeface="Wingdings" panose="05000000000000000000" pitchFamily="2" charset="2"/>
              <a:buNone/>
              <a:defRPr/>
            </a:pPr>
            <a:r>
              <a:rPr lang="en-US" altLang="en-US" sz="2400" dirty="0"/>
              <a:t>    shall be equipped with means of</a:t>
            </a:r>
          </a:p>
          <a:p>
            <a:pPr marL="0" indent="0">
              <a:buFont typeface="Wingdings" panose="05000000000000000000" pitchFamily="2" charset="2"/>
              <a:buNone/>
              <a:defRPr/>
            </a:pPr>
            <a:r>
              <a:rPr lang="en-US" altLang="en-US" sz="2400" dirty="0"/>
              <a:t>    connecting a valve protection cap</a:t>
            </a:r>
          </a:p>
          <a:p>
            <a:pPr marL="0" indent="0">
              <a:buFont typeface="Wingdings" panose="05000000000000000000" pitchFamily="2" charset="2"/>
              <a:buNone/>
              <a:defRPr/>
            </a:pPr>
            <a:r>
              <a:rPr lang="en-US" altLang="en-US" sz="2400" dirty="0"/>
              <a:t>    or with a collar or recess to protect</a:t>
            </a:r>
          </a:p>
          <a:p>
            <a:pPr marL="0" indent="0">
              <a:buFont typeface="Wingdings" panose="05000000000000000000" pitchFamily="2" charset="2"/>
              <a:buNone/>
              <a:defRPr/>
            </a:pPr>
            <a:r>
              <a:rPr lang="en-US" altLang="en-US" sz="2400" dirty="0"/>
              <a:t>    the valve.</a:t>
            </a:r>
          </a:p>
        </p:txBody>
      </p:sp>
      <p:sp>
        <p:nvSpPr>
          <p:cNvPr id="68612" name="Content Placeholder 2"/>
          <p:cNvSpPr>
            <a:spLocks noGrp="1"/>
          </p:cNvSpPr>
          <p:nvPr>
            <p:ph sz="quarter" idx="10"/>
          </p:nvPr>
        </p:nvSpPr>
        <p:spPr>
          <a:xfrm>
            <a:off x="6248400" y="609600"/>
            <a:ext cx="2514600" cy="381000"/>
          </a:xfrm>
        </p:spPr>
        <p:txBody>
          <a:bodyPr/>
          <a:lstStyle/>
          <a:p>
            <a:r>
              <a:rPr lang="en-US" altLang="en-US" sz="1800" dirty="0">
                <a:solidFill>
                  <a:srgbClr val="000000"/>
                </a:solidFill>
              </a:rPr>
              <a:t>1910.253(b)(1)(ii)&amp;(iv)</a:t>
            </a:r>
          </a:p>
          <a:p>
            <a:endParaRPr lang="en-US" altLang="en-US" dirty="0"/>
          </a:p>
        </p:txBody>
      </p:sp>
      <p:pic>
        <p:nvPicPr>
          <p:cNvPr id="68613" name="Picture 4" descr="G:\2015 New Photo Files for PPTs\DOT Photo's 7-7-2015\IMG_20150707_103451894_HD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563813"/>
            <a:ext cx="2133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03988" y="5640388"/>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2792638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488" y="3832225"/>
            <a:ext cx="36195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title"/>
          </p:nvPr>
        </p:nvSpPr>
        <p:spPr>
          <a:xfrm>
            <a:off x="609600" y="528637"/>
            <a:ext cx="7239000" cy="461963"/>
          </a:xfrm>
        </p:spPr>
        <p:txBody>
          <a:bodyPr/>
          <a:lstStyle/>
          <a:p>
            <a:r>
              <a:rPr lang="en-US" altLang="en-US" sz="3000"/>
              <a:t>Storage of Cylinders - General</a:t>
            </a:r>
          </a:p>
        </p:txBody>
      </p:sp>
      <p:sp>
        <p:nvSpPr>
          <p:cNvPr id="68610" name="Rectangle 6"/>
          <p:cNvSpPr>
            <a:spLocks noGrp="1" noChangeArrowheads="1"/>
          </p:cNvSpPr>
          <p:nvPr>
            <p:ph idx="1"/>
          </p:nvPr>
        </p:nvSpPr>
        <p:spPr>
          <a:xfrm>
            <a:off x="533400" y="1219200"/>
            <a:ext cx="8001000" cy="4724400"/>
          </a:xfrm>
        </p:spPr>
        <p:txBody>
          <a:bodyPr/>
          <a:lstStyle/>
          <a:p>
            <a:pPr>
              <a:defRPr/>
            </a:pPr>
            <a:r>
              <a:rPr lang="en-US" altLang="en-US" sz="2400" dirty="0"/>
              <a:t>Kept away from radiators and other sources of heat.</a:t>
            </a:r>
          </a:p>
          <a:p>
            <a:pPr>
              <a:defRPr/>
            </a:pPr>
            <a:endParaRPr lang="en-US" altLang="en-US" sz="800" dirty="0"/>
          </a:p>
          <a:p>
            <a:pPr>
              <a:defRPr/>
            </a:pPr>
            <a:r>
              <a:rPr lang="en-US" altLang="en-US" sz="2400" dirty="0"/>
              <a:t>Stored in a well-protected, well-ventilated, dry location, at least 20 (6.1 m) feet from highly combustible materials.</a:t>
            </a:r>
          </a:p>
          <a:p>
            <a:pPr>
              <a:defRPr/>
            </a:pPr>
            <a:endParaRPr lang="en-US" altLang="en-US" sz="800" dirty="0"/>
          </a:p>
          <a:p>
            <a:pPr>
              <a:defRPr/>
            </a:pPr>
            <a:r>
              <a:rPr lang="en-US" altLang="en-US" sz="2400" dirty="0"/>
              <a:t>Empty cylinders shall have</a:t>
            </a:r>
          </a:p>
          <a:p>
            <a:pPr marL="0" indent="0">
              <a:buFont typeface="Wingdings" panose="05000000000000000000" pitchFamily="2" charset="2"/>
              <a:buNone/>
              <a:defRPr/>
            </a:pPr>
            <a:r>
              <a:rPr lang="en-US" altLang="en-US" sz="2400" dirty="0"/>
              <a:t>    their valves closed.</a:t>
            </a:r>
          </a:p>
        </p:txBody>
      </p:sp>
      <p:sp>
        <p:nvSpPr>
          <p:cNvPr id="70661" name="Content Placeholder 2"/>
          <p:cNvSpPr>
            <a:spLocks noGrp="1"/>
          </p:cNvSpPr>
          <p:nvPr>
            <p:ph sz="quarter" idx="10"/>
          </p:nvPr>
        </p:nvSpPr>
        <p:spPr>
          <a:xfrm>
            <a:off x="6324600" y="609600"/>
            <a:ext cx="2286000" cy="381000"/>
          </a:xfrm>
        </p:spPr>
        <p:txBody>
          <a:bodyPr/>
          <a:lstStyle/>
          <a:p>
            <a:r>
              <a:rPr lang="en-US" altLang="en-US" sz="1800" dirty="0">
                <a:solidFill>
                  <a:srgbClr val="000000"/>
                </a:solidFill>
              </a:rPr>
              <a:t>1910.253(b)(2)(</a:t>
            </a:r>
            <a:r>
              <a:rPr lang="en-US" altLang="en-US" sz="1800" dirty="0" err="1">
                <a:solidFill>
                  <a:srgbClr val="000000"/>
                </a:solidFill>
              </a:rPr>
              <a:t>i</a:t>
            </a:r>
            <a:r>
              <a:rPr lang="en-US" altLang="en-US" sz="1800" dirty="0">
                <a:solidFill>
                  <a:srgbClr val="000000"/>
                </a:solidFill>
              </a:rPr>
              <a:t>)-(iii)</a:t>
            </a:r>
          </a:p>
          <a:p>
            <a:endParaRPr lang="en-US" altLang="en-US" dirty="0"/>
          </a:p>
        </p:txBody>
      </p:sp>
      <p:pic>
        <p:nvPicPr>
          <p:cNvPr id="7066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2743200"/>
            <a:ext cx="2376488"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rved Left Arrow 4"/>
          <p:cNvSpPr/>
          <p:nvPr/>
        </p:nvSpPr>
        <p:spPr bwMode="auto">
          <a:xfrm>
            <a:off x="4313238" y="4162425"/>
            <a:ext cx="609600" cy="685800"/>
          </a:xfrm>
          <a:prstGeom prst="curvedLeftArrow">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lstStyle/>
          <a:p>
            <a:pPr>
              <a:defRPr/>
            </a:pPr>
            <a:endParaRPr lang="en-US" sz="3600" b="0" u="sng">
              <a:solidFill>
                <a:schemeClr val="tx1"/>
              </a:solidFill>
              <a:latin typeface="Times New Roman" pitchFamily="18" charset="0"/>
            </a:endParaRPr>
          </a:p>
        </p:txBody>
      </p:sp>
      <p:sp>
        <p:nvSpPr>
          <p:cNvPr id="8" name="Rectangle 7"/>
          <p:cNvSpPr/>
          <p:nvPr/>
        </p:nvSpPr>
        <p:spPr>
          <a:xfrm>
            <a:off x="6554788" y="5630863"/>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
        <p:nvSpPr>
          <p:cNvPr id="9" name="Rectangle 8"/>
          <p:cNvSpPr/>
          <p:nvPr/>
        </p:nvSpPr>
        <p:spPr>
          <a:xfrm>
            <a:off x="1663700" y="3884613"/>
            <a:ext cx="1774825"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5153053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09600" y="528637"/>
            <a:ext cx="7275513" cy="461963"/>
          </a:xfrm>
        </p:spPr>
        <p:txBody>
          <a:bodyPr/>
          <a:lstStyle/>
          <a:p>
            <a:r>
              <a:rPr lang="en-US" altLang="en-US" sz="3000" dirty="0"/>
              <a:t>Storage of Cylinders - General</a:t>
            </a:r>
          </a:p>
        </p:txBody>
      </p:sp>
      <p:sp>
        <p:nvSpPr>
          <p:cNvPr id="72707" name="Rectangle 5"/>
          <p:cNvSpPr>
            <a:spLocks noGrp="1" noChangeArrowheads="1"/>
          </p:cNvSpPr>
          <p:nvPr>
            <p:ph idx="1"/>
          </p:nvPr>
        </p:nvSpPr>
        <p:spPr>
          <a:xfrm>
            <a:off x="533400" y="1219200"/>
            <a:ext cx="8001000" cy="4724400"/>
          </a:xfrm>
        </p:spPr>
        <p:txBody>
          <a:bodyPr/>
          <a:lstStyle/>
          <a:p>
            <a:r>
              <a:rPr lang="en-US" altLang="en-US" sz="2400" dirty="0"/>
              <a:t>Valve protection caps, where cylinder is designed to accept a cap, shall always be in place, hand-tight, except when cylinders are in use or connected for use..</a:t>
            </a:r>
          </a:p>
        </p:txBody>
      </p:sp>
      <p:sp>
        <p:nvSpPr>
          <p:cNvPr id="72708" name="Content Placeholder 2"/>
          <p:cNvSpPr>
            <a:spLocks noGrp="1"/>
          </p:cNvSpPr>
          <p:nvPr>
            <p:ph sz="quarter" idx="10"/>
          </p:nvPr>
        </p:nvSpPr>
        <p:spPr>
          <a:xfrm>
            <a:off x="6596098" y="642938"/>
            <a:ext cx="2133600" cy="381000"/>
          </a:xfrm>
        </p:spPr>
        <p:txBody>
          <a:bodyPr/>
          <a:lstStyle/>
          <a:p>
            <a:r>
              <a:rPr lang="en-US" altLang="en-US" sz="1800" dirty="0">
                <a:solidFill>
                  <a:srgbClr val="000000"/>
                </a:solidFill>
              </a:rPr>
              <a:t>1910.253(b)(2)(iv)</a:t>
            </a:r>
          </a:p>
          <a:p>
            <a:endParaRPr lang="en-US" altLang="en-US" dirty="0"/>
          </a:p>
        </p:txBody>
      </p:sp>
      <p:pic>
        <p:nvPicPr>
          <p:cNvPr id="72709" name="Picture 4" descr="G:\2015 New Photo Files for PPTs\DOT Photo's 7-7-2015\IMG_20150707_1059305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905125"/>
            <a:ext cx="28956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5029200" y="2514600"/>
            <a:ext cx="762000" cy="17526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8" name="Straight Arrow Connector 7"/>
          <p:cNvCxnSpPr/>
          <p:nvPr/>
        </p:nvCxnSpPr>
        <p:spPr bwMode="auto">
          <a:xfrm>
            <a:off x="5029200" y="2514600"/>
            <a:ext cx="2286000" cy="16764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pic>
        <p:nvPicPr>
          <p:cNvPr id="72712"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4450" y="2971800"/>
            <a:ext cx="2552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bwMode="auto">
          <a:xfrm>
            <a:off x="1085850" y="2971800"/>
            <a:ext cx="1123950" cy="2168525"/>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10" name="Rectangle 9"/>
          <p:cNvSpPr/>
          <p:nvPr/>
        </p:nvSpPr>
        <p:spPr>
          <a:xfrm>
            <a:off x="6656388" y="5667375"/>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
        <p:nvSpPr>
          <p:cNvPr id="11" name="Rectangle 10"/>
          <p:cNvSpPr/>
          <p:nvPr/>
        </p:nvSpPr>
        <p:spPr>
          <a:xfrm>
            <a:off x="2136775" y="3005138"/>
            <a:ext cx="1773238"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41077876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09600" y="457200"/>
            <a:ext cx="7467600" cy="554038"/>
          </a:xfrm>
        </p:spPr>
        <p:txBody>
          <a:bodyPr/>
          <a:lstStyle/>
          <a:p>
            <a:r>
              <a:rPr lang="en-US" altLang="en-US"/>
              <a:t>Operating Procedures</a:t>
            </a:r>
          </a:p>
        </p:txBody>
      </p:sp>
      <p:sp>
        <p:nvSpPr>
          <p:cNvPr id="74755" name="Rectangle 3"/>
          <p:cNvSpPr>
            <a:spLocks noGrp="1" noChangeArrowheads="1"/>
          </p:cNvSpPr>
          <p:nvPr>
            <p:ph idx="1"/>
          </p:nvPr>
        </p:nvSpPr>
        <p:spPr>
          <a:xfrm>
            <a:off x="533400" y="1219200"/>
            <a:ext cx="8001000" cy="4724400"/>
          </a:xfrm>
        </p:spPr>
        <p:txBody>
          <a:bodyPr/>
          <a:lstStyle/>
          <a:p>
            <a:r>
              <a:rPr lang="en-US" altLang="en-US" sz="2400" dirty="0"/>
              <a:t>Valve-protection caps shall not be used for lifting cylinders from one vertical position to another.</a:t>
            </a:r>
          </a:p>
          <a:p>
            <a:endParaRPr lang="en-US" altLang="en-US" sz="800" dirty="0"/>
          </a:p>
          <a:p>
            <a:r>
              <a:rPr lang="en-US" altLang="en-US" sz="2400" dirty="0"/>
              <a:t>Bars shall not be used under valves or valve-protection caps to pry cylinders loose when frozen to the ground or otherwise fixed.</a:t>
            </a:r>
          </a:p>
          <a:p>
            <a:pPr lvl="1"/>
            <a:endParaRPr lang="en-US" altLang="en-US" sz="800" dirty="0"/>
          </a:p>
          <a:p>
            <a:pPr lvl="1"/>
            <a:r>
              <a:rPr lang="en-US" altLang="en-US" sz="2000" dirty="0"/>
              <a:t>The use of warm (not boiling) water is recommended.</a:t>
            </a:r>
          </a:p>
        </p:txBody>
      </p:sp>
      <p:sp>
        <p:nvSpPr>
          <p:cNvPr id="74756" name="Content Placeholder 2"/>
          <p:cNvSpPr>
            <a:spLocks noGrp="1"/>
          </p:cNvSpPr>
          <p:nvPr>
            <p:ph sz="quarter" idx="10"/>
          </p:nvPr>
        </p:nvSpPr>
        <p:spPr>
          <a:xfrm>
            <a:off x="6348412" y="630238"/>
            <a:ext cx="2324100" cy="381000"/>
          </a:xfrm>
        </p:spPr>
        <p:txBody>
          <a:bodyPr/>
          <a:lstStyle/>
          <a:p>
            <a:r>
              <a:rPr lang="en-US" altLang="en-US" sz="1800" dirty="0">
                <a:solidFill>
                  <a:srgbClr val="000000"/>
                </a:solidFill>
              </a:rPr>
              <a:t>1910.253(b)(5)(ii)[C]</a:t>
            </a:r>
          </a:p>
          <a:p>
            <a:endParaRPr lang="en-US" altLang="en-US" dirty="0"/>
          </a:p>
        </p:txBody>
      </p:sp>
      <p:pic>
        <p:nvPicPr>
          <p:cNvPr id="7475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786188"/>
            <a:ext cx="19145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61163" y="5697538"/>
            <a:ext cx="1773237"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6132236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600" y="457200"/>
            <a:ext cx="7239000" cy="554038"/>
          </a:xfrm>
        </p:spPr>
        <p:txBody>
          <a:bodyPr/>
          <a:lstStyle/>
          <a:p>
            <a:r>
              <a:rPr lang="en-US" altLang="en-US"/>
              <a:t>Operating Procedures</a:t>
            </a:r>
          </a:p>
        </p:txBody>
      </p:sp>
      <p:sp>
        <p:nvSpPr>
          <p:cNvPr id="76803" name="Rectangle 3"/>
          <p:cNvSpPr>
            <a:spLocks noGrp="1" noChangeArrowheads="1"/>
          </p:cNvSpPr>
          <p:nvPr>
            <p:ph idx="1"/>
          </p:nvPr>
        </p:nvSpPr>
        <p:spPr>
          <a:xfrm>
            <a:off x="533400" y="1219200"/>
            <a:ext cx="8001000" cy="4724400"/>
          </a:xfrm>
        </p:spPr>
        <p:txBody>
          <a:bodyPr/>
          <a:lstStyle/>
          <a:p>
            <a:r>
              <a:rPr lang="en-US" altLang="en-US" sz="2400" dirty="0"/>
              <a:t>Unless cylinders are secured on a special truck, regulators shall be removed and valve-protection caps, when provided for, shall be put in place before cylinders are moved.</a:t>
            </a:r>
          </a:p>
        </p:txBody>
      </p:sp>
      <p:sp>
        <p:nvSpPr>
          <p:cNvPr id="76804" name="Content Placeholder 2"/>
          <p:cNvSpPr>
            <a:spLocks noGrp="1"/>
          </p:cNvSpPr>
          <p:nvPr>
            <p:ph sz="quarter" idx="10"/>
          </p:nvPr>
        </p:nvSpPr>
        <p:spPr>
          <a:xfrm>
            <a:off x="6400800" y="609600"/>
            <a:ext cx="2286000" cy="381000"/>
          </a:xfrm>
        </p:spPr>
        <p:txBody>
          <a:bodyPr/>
          <a:lstStyle/>
          <a:p>
            <a:r>
              <a:rPr lang="en-US" altLang="en-US" sz="1800" dirty="0">
                <a:solidFill>
                  <a:srgbClr val="000000"/>
                </a:solidFill>
              </a:rPr>
              <a:t>1910.253(b)(5)(ii)[D]</a:t>
            </a:r>
          </a:p>
          <a:p>
            <a:endParaRPr lang="en-US" altLang="en-US" dirty="0"/>
          </a:p>
        </p:txBody>
      </p:sp>
      <p:pic>
        <p:nvPicPr>
          <p:cNvPr id="7680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514600"/>
            <a:ext cx="23463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81750" y="5667375"/>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7395349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09600" y="457200"/>
            <a:ext cx="7315200" cy="554038"/>
          </a:xfrm>
        </p:spPr>
        <p:txBody>
          <a:bodyPr/>
          <a:lstStyle/>
          <a:p>
            <a:r>
              <a:rPr lang="en-US" altLang="en-US"/>
              <a:t>Operating Procedures</a:t>
            </a:r>
          </a:p>
        </p:txBody>
      </p:sp>
      <p:sp>
        <p:nvSpPr>
          <p:cNvPr id="78851" name="Rectangle 7"/>
          <p:cNvSpPr>
            <a:spLocks noGrp="1" noChangeArrowheads="1"/>
          </p:cNvSpPr>
          <p:nvPr>
            <p:ph idx="1"/>
          </p:nvPr>
        </p:nvSpPr>
        <p:spPr>
          <a:xfrm>
            <a:off x="533400" y="1219200"/>
            <a:ext cx="8001000" cy="4724400"/>
          </a:xfrm>
        </p:spPr>
        <p:txBody>
          <a:bodyPr/>
          <a:lstStyle/>
          <a:p>
            <a:r>
              <a:rPr lang="en-US" altLang="en-US" dirty="0"/>
              <a:t>Fuel-gas cylinders shall be placed with valve end up whenever they are in use.</a:t>
            </a:r>
          </a:p>
          <a:p>
            <a:endParaRPr lang="en-US" altLang="en-US" sz="1000" dirty="0"/>
          </a:p>
          <a:p>
            <a:r>
              <a:rPr lang="en-US" altLang="en-US" dirty="0"/>
              <a:t>Liquefied gases shall be stored and shipped with the valve end up.</a:t>
            </a:r>
          </a:p>
        </p:txBody>
      </p:sp>
      <p:sp>
        <p:nvSpPr>
          <p:cNvPr id="78852" name="Content Placeholder 2"/>
          <p:cNvSpPr>
            <a:spLocks noGrp="1"/>
          </p:cNvSpPr>
          <p:nvPr>
            <p:ph sz="quarter" idx="10"/>
          </p:nvPr>
        </p:nvSpPr>
        <p:spPr>
          <a:xfrm>
            <a:off x="6324600" y="630238"/>
            <a:ext cx="2438400" cy="381000"/>
          </a:xfrm>
        </p:spPr>
        <p:txBody>
          <a:bodyPr/>
          <a:lstStyle/>
          <a:p>
            <a:r>
              <a:rPr lang="en-US" altLang="en-US" sz="1800" dirty="0">
                <a:solidFill>
                  <a:srgbClr val="000000"/>
                </a:solidFill>
              </a:rPr>
              <a:t>1910.253(b)(5)(iii)[A]</a:t>
            </a:r>
          </a:p>
          <a:p>
            <a:endParaRPr lang="en-US" altLang="en-US" dirty="0"/>
          </a:p>
        </p:txBody>
      </p:sp>
      <p:pic>
        <p:nvPicPr>
          <p:cNvPr id="78853"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847975"/>
            <a:ext cx="2117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51588" y="5667375"/>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28265776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09600" y="457200"/>
            <a:ext cx="7239000" cy="554038"/>
          </a:xfrm>
        </p:spPr>
        <p:txBody>
          <a:bodyPr/>
          <a:lstStyle/>
          <a:p>
            <a:r>
              <a:rPr lang="en-US" altLang="en-US"/>
              <a:t>Operating Procedures</a:t>
            </a:r>
          </a:p>
        </p:txBody>
      </p:sp>
      <p:sp>
        <p:nvSpPr>
          <p:cNvPr id="80899" name="Rectangle 3"/>
          <p:cNvSpPr>
            <a:spLocks noGrp="1" noChangeArrowheads="1"/>
          </p:cNvSpPr>
          <p:nvPr>
            <p:ph idx="1"/>
          </p:nvPr>
        </p:nvSpPr>
        <p:spPr>
          <a:xfrm>
            <a:off x="533400" y="1219200"/>
            <a:ext cx="8001000" cy="4724400"/>
          </a:xfrm>
        </p:spPr>
        <p:txBody>
          <a:bodyPr/>
          <a:lstStyle/>
          <a:p>
            <a:pPr>
              <a:defRPr/>
            </a:pPr>
            <a:r>
              <a:rPr lang="en-US" altLang="en-US" sz="2400" dirty="0"/>
              <a:t>Before connecting a regulator to a cylinder valve, the valve shall be opened slightly and closed immediately.</a:t>
            </a:r>
          </a:p>
          <a:p>
            <a:pPr>
              <a:defRPr/>
            </a:pPr>
            <a:endParaRPr lang="en-US" altLang="en-US" sz="800" dirty="0"/>
          </a:p>
          <a:p>
            <a:pPr>
              <a:defRPr/>
            </a:pPr>
            <a:r>
              <a:rPr lang="en-US" altLang="en-US" sz="2400" dirty="0"/>
              <a:t>Valve shall be opened while standing to one side of the outlet; never in front of it.</a:t>
            </a:r>
          </a:p>
          <a:p>
            <a:pPr>
              <a:defRPr/>
            </a:pPr>
            <a:endParaRPr lang="en-US" altLang="en-US" sz="800" dirty="0"/>
          </a:p>
          <a:p>
            <a:pPr>
              <a:defRPr/>
            </a:pPr>
            <a:r>
              <a:rPr lang="en-US" altLang="en-US" sz="2400" dirty="0"/>
              <a:t>Never crack a fuel-gas cylinder valve near other welding work or near sparks, flame,</a:t>
            </a:r>
          </a:p>
          <a:p>
            <a:pPr marL="0" indent="0">
              <a:buFont typeface="Wingdings" panose="05000000000000000000" pitchFamily="2" charset="2"/>
              <a:buNone/>
              <a:defRPr/>
            </a:pPr>
            <a:r>
              <a:rPr lang="en-US" altLang="en-US" sz="2400" dirty="0"/>
              <a:t>    or other possible sources of ignition.</a:t>
            </a:r>
          </a:p>
        </p:txBody>
      </p:sp>
      <p:sp>
        <p:nvSpPr>
          <p:cNvPr id="80900" name="Content Placeholder 2"/>
          <p:cNvSpPr>
            <a:spLocks noGrp="1"/>
          </p:cNvSpPr>
          <p:nvPr>
            <p:ph sz="quarter" idx="10"/>
          </p:nvPr>
        </p:nvSpPr>
        <p:spPr>
          <a:xfrm>
            <a:off x="6324600" y="609600"/>
            <a:ext cx="2362200" cy="381000"/>
          </a:xfrm>
        </p:spPr>
        <p:txBody>
          <a:bodyPr/>
          <a:lstStyle/>
          <a:p>
            <a:r>
              <a:rPr lang="en-US" altLang="en-US" sz="1800" dirty="0">
                <a:solidFill>
                  <a:srgbClr val="000000"/>
                </a:solidFill>
              </a:rPr>
              <a:t>1910.253(b)(5)(iii)[C]</a:t>
            </a:r>
          </a:p>
          <a:p>
            <a:endParaRPr lang="en-US" altLang="en-US" dirty="0"/>
          </a:p>
        </p:txBody>
      </p:sp>
      <p:pic>
        <p:nvPicPr>
          <p:cNvPr id="8090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3490913"/>
            <a:ext cx="1533525"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61163" y="5667375"/>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28246653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09600" y="457200"/>
            <a:ext cx="7239000" cy="554038"/>
          </a:xfrm>
        </p:spPr>
        <p:txBody>
          <a:bodyPr/>
          <a:lstStyle/>
          <a:p>
            <a:r>
              <a:rPr lang="en-US" altLang="en-US"/>
              <a:t>Operating Procedures</a:t>
            </a:r>
          </a:p>
        </p:txBody>
      </p:sp>
      <p:sp>
        <p:nvSpPr>
          <p:cNvPr id="82947" name="Rectangle 3"/>
          <p:cNvSpPr>
            <a:spLocks noGrp="1" noChangeArrowheads="1"/>
          </p:cNvSpPr>
          <p:nvPr>
            <p:ph idx="1"/>
          </p:nvPr>
        </p:nvSpPr>
        <p:spPr>
          <a:xfrm>
            <a:off x="533400" y="1219200"/>
            <a:ext cx="8001000" cy="4724400"/>
          </a:xfrm>
        </p:spPr>
        <p:txBody>
          <a:bodyPr/>
          <a:lstStyle/>
          <a:p>
            <a:r>
              <a:rPr lang="en-US" altLang="en-US" sz="2400" dirty="0"/>
              <a:t>Nothing shall be placed on top of an acetylene cylinder when in use which may damage the safety device or interfere with the quick closing of the valve.</a:t>
            </a:r>
          </a:p>
        </p:txBody>
      </p:sp>
      <p:sp>
        <p:nvSpPr>
          <p:cNvPr id="82948" name="Content Placeholder 2"/>
          <p:cNvSpPr>
            <a:spLocks noGrp="1"/>
          </p:cNvSpPr>
          <p:nvPr>
            <p:ph sz="quarter" idx="10"/>
          </p:nvPr>
        </p:nvSpPr>
        <p:spPr>
          <a:xfrm>
            <a:off x="6324600" y="609600"/>
            <a:ext cx="2362200" cy="381000"/>
          </a:xfrm>
        </p:spPr>
        <p:txBody>
          <a:bodyPr/>
          <a:lstStyle/>
          <a:p>
            <a:r>
              <a:rPr lang="en-US" altLang="en-US" sz="1800" dirty="0">
                <a:solidFill>
                  <a:srgbClr val="000000"/>
                </a:solidFill>
              </a:rPr>
              <a:t>1910.253(b)(5)(iii)[E]</a:t>
            </a:r>
          </a:p>
          <a:p>
            <a:endParaRPr lang="en-US" altLang="en-US" dirty="0"/>
          </a:p>
        </p:txBody>
      </p:sp>
      <p:sp>
        <p:nvSpPr>
          <p:cNvPr id="6" name="Rectangle 5"/>
          <p:cNvSpPr/>
          <p:nvPr/>
        </p:nvSpPr>
        <p:spPr>
          <a:xfrm>
            <a:off x="6608763" y="5667375"/>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pic>
        <p:nvPicPr>
          <p:cNvPr id="8295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7350" y="2743200"/>
            <a:ext cx="2914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0602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441325"/>
            <a:ext cx="7924800" cy="549275"/>
          </a:xfrm>
        </p:spPr>
        <p:txBody>
          <a:bodyPr/>
          <a:lstStyle/>
          <a:p>
            <a:r>
              <a:rPr lang="en-US" altLang="en-US" dirty="0"/>
              <a:t>Basic Precautions</a:t>
            </a:r>
          </a:p>
        </p:txBody>
      </p:sp>
      <p:sp>
        <p:nvSpPr>
          <p:cNvPr id="11267" name="Content Placeholder 2"/>
          <p:cNvSpPr>
            <a:spLocks noGrp="1"/>
          </p:cNvSpPr>
          <p:nvPr>
            <p:ph idx="1"/>
          </p:nvPr>
        </p:nvSpPr>
        <p:spPr>
          <a:xfrm>
            <a:off x="533400" y="1219200"/>
            <a:ext cx="8001000" cy="4724400"/>
          </a:xfrm>
        </p:spPr>
        <p:txBody>
          <a:bodyPr/>
          <a:lstStyle/>
          <a:p>
            <a:r>
              <a:rPr lang="en-US" altLang="en-US" sz="2400" dirty="0"/>
              <a:t>Management on whose property cutting and welding is to be performed must follow the NFPA Standard.</a:t>
            </a:r>
          </a:p>
          <a:p>
            <a:pPr lvl="1"/>
            <a:endParaRPr lang="en-US" altLang="en-US" sz="800" dirty="0"/>
          </a:p>
          <a:p>
            <a:pPr lvl="1"/>
            <a:r>
              <a:rPr lang="en-US" altLang="en-US" sz="2000" dirty="0"/>
              <a:t>Standard for Fire Prevention in Use of Cutting and Welding Processes, NFPA Standard 51B,1962, which is incorporated by reference.</a:t>
            </a:r>
          </a:p>
        </p:txBody>
      </p:sp>
      <p:sp>
        <p:nvSpPr>
          <p:cNvPr id="11268" name="Content Placeholder 3"/>
          <p:cNvSpPr>
            <a:spLocks noGrp="1"/>
          </p:cNvSpPr>
          <p:nvPr>
            <p:ph sz="quarter" idx="10"/>
          </p:nvPr>
        </p:nvSpPr>
        <p:spPr>
          <a:xfrm>
            <a:off x="6874747" y="642222"/>
            <a:ext cx="1752600" cy="381000"/>
          </a:xfrm>
        </p:spPr>
        <p:txBody>
          <a:bodyPr/>
          <a:lstStyle/>
          <a:p>
            <a:r>
              <a:rPr lang="en-US" altLang="en-US" sz="1800" dirty="0"/>
              <a:t>1910.252(a)(1)</a:t>
            </a:r>
          </a:p>
        </p:txBody>
      </p:sp>
      <p:pic>
        <p:nvPicPr>
          <p:cNvPr id="11269" name="Content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3806825"/>
            <a:ext cx="284638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26088" y="5665788"/>
            <a:ext cx="1670050"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4254834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09600" y="457200"/>
            <a:ext cx="7010400" cy="554038"/>
          </a:xfrm>
        </p:spPr>
        <p:txBody>
          <a:bodyPr/>
          <a:lstStyle/>
          <a:p>
            <a:r>
              <a:rPr lang="en-US" altLang="en-US"/>
              <a:t>Operating Procedures</a:t>
            </a:r>
          </a:p>
        </p:txBody>
      </p:sp>
      <p:sp>
        <p:nvSpPr>
          <p:cNvPr id="84995" name="Rectangle 5"/>
          <p:cNvSpPr>
            <a:spLocks noGrp="1" noChangeArrowheads="1"/>
          </p:cNvSpPr>
          <p:nvPr>
            <p:ph idx="1"/>
          </p:nvPr>
        </p:nvSpPr>
        <p:spPr>
          <a:xfrm>
            <a:off x="533400" y="1219200"/>
            <a:ext cx="8001000" cy="4724400"/>
          </a:xfrm>
        </p:spPr>
        <p:txBody>
          <a:bodyPr/>
          <a:lstStyle/>
          <a:p>
            <a:r>
              <a:rPr lang="en-US" altLang="en-US" sz="2400" dirty="0"/>
              <a:t>The cylinder valve shall always be opened slowly.</a:t>
            </a:r>
          </a:p>
          <a:p>
            <a:endParaRPr lang="en-US" altLang="en-US" sz="800" dirty="0"/>
          </a:p>
          <a:p>
            <a:r>
              <a:rPr lang="en-US" altLang="en-US" sz="2400" dirty="0"/>
              <a:t>An acetylene cylinder valve shall not be opened more than one and one-half turns of the spindle, and preferably no more than three-fourths of a turn.</a:t>
            </a:r>
          </a:p>
        </p:txBody>
      </p:sp>
      <p:sp>
        <p:nvSpPr>
          <p:cNvPr id="84996" name="Content Placeholder 2"/>
          <p:cNvSpPr>
            <a:spLocks noGrp="1"/>
          </p:cNvSpPr>
          <p:nvPr>
            <p:ph sz="quarter" idx="10"/>
          </p:nvPr>
        </p:nvSpPr>
        <p:spPr>
          <a:xfrm>
            <a:off x="6019800" y="609600"/>
            <a:ext cx="2819400" cy="381000"/>
          </a:xfrm>
        </p:spPr>
        <p:txBody>
          <a:bodyPr/>
          <a:lstStyle/>
          <a:p>
            <a:r>
              <a:rPr lang="en-US" altLang="en-US" sz="1800" dirty="0">
                <a:solidFill>
                  <a:srgbClr val="000000"/>
                </a:solidFill>
              </a:rPr>
              <a:t>1910.253(b)(5)(iii)[J]-[K]</a:t>
            </a:r>
          </a:p>
          <a:p>
            <a:endParaRPr lang="en-US" altLang="en-US" dirty="0"/>
          </a:p>
        </p:txBody>
      </p:sp>
      <p:pic>
        <p:nvPicPr>
          <p:cNvPr id="849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3003550"/>
            <a:ext cx="214312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18288" y="5611813"/>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04934678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09600" y="457200"/>
            <a:ext cx="7010400" cy="554038"/>
          </a:xfrm>
        </p:spPr>
        <p:txBody>
          <a:bodyPr/>
          <a:lstStyle/>
          <a:p>
            <a:r>
              <a:rPr lang="en-US" altLang="en-US" dirty="0"/>
              <a:t>Operating Procedures</a:t>
            </a:r>
          </a:p>
        </p:txBody>
      </p:sp>
      <p:sp>
        <p:nvSpPr>
          <p:cNvPr id="87043" name="Rectangle 5"/>
          <p:cNvSpPr>
            <a:spLocks noGrp="1" noChangeArrowheads="1"/>
          </p:cNvSpPr>
          <p:nvPr>
            <p:ph idx="1"/>
          </p:nvPr>
        </p:nvSpPr>
        <p:spPr>
          <a:xfrm>
            <a:off x="533400" y="1219200"/>
            <a:ext cx="8001000" cy="4724400"/>
          </a:xfrm>
        </p:spPr>
        <p:txBody>
          <a:bodyPr/>
          <a:lstStyle/>
          <a:p>
            <a:r>
              <a:rPr lang="en-US" altLang="en-US" sz="2400" dirty="0"/>
              <a:t>Where a special wrench is required, it shall be left in position on the stem of the valve while the cylinder is in use so that the fuel-gas flow can be quickly turned off in case of emergency.</a:t>
            </a:r>
          </a:p>
          <a:p>
            <a:pPr lvl="1"/>
            <a:endParaRPr lang="en-US" altLang="en-US" sz="800" dirty="0"/>
          </a:p>
          <a:p>
            <a:pPr lvl="1"/>
            <a:r>
              <a:rPr lang="en-US" altLang="en-US" sz="2000" dirty="0"/>
              <a:t>In the case of manifolded or coupled cylinders at least one such wrench shall always be available for immediate use.</a:t>
            </a:r>
          </a:p>
        </p:txBody>
      </p:sp>
      <p:sp>
        <p:nvSpPr>
          <p:cNvPr id="87044" name="Content Placeholder 2"/>
          <p:cNvSpPr>
            <a:spLocks noGrp="1"/>
          </p:cNvSpPr>
          <p:nvPr>
            <p:ph sz="quarter" idx="10"/>
          </p:nvPr>
        </p:nvSpPr>
        <p:spPr>
          <a:xfrm>
            <a:off x="6296967" y="630238"/>
            <a:ext cx="2286000" cy="381000"/>
          </a:xfrm>
        </p:spPr>
        <p:txBody>
          <a:bodyPr/>
          <a:lstStyle/>
          <a:p>
            <a:r>
              <a:rPr lang="en-US" altLang="en-US" sz="1800" dirty="0">
                <a:solidFill>
                  <a:srgbClr val="000000"/>
                </a:solidFill>
              </a:rPr>
              <a:t>1910.253(b)(5)(iii)[L]</a:t>
            </a:r>
          </a:p>
          <a:p>
            <a:endParaRPr lang="en-US" altLang="en-US" dirty="0"/>
          </a:p>
        </p:txBody>
      </p:sp>
      <p:pic>
        <p:nvPicPr>
          <p:cNvPr id="8704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551238"/>
            <a:ext cx="22860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3602038"/>
            <a:ext cx="234156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H="1">
            <a:off x="3048000" y="3733800"/>
            <a:ext cx="1828800" cy="838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9" name="Straight Arrow Connector 8"/>
          <p:cNvCxnSpPr/>
          <p:nvPr/>
        </p:nvCxnSpPr>
        <p:spPr bwMode="auto">
          <a:xfrm>
            <a:off x="4957763" y="3733800"/>
            <a:ext cx="2662237" cy="6858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10" name="Rectangle 9"/>
          <p:cNvSpPr/>
          <p:nvPr/>
        </p:nvSpPr>
        <p:spPr>
          <a:xfrm>
            <a:off x="6664325" y="5646738"/>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
        <p:nvSpPr>
          <p:cNvPr id="11" name="Rectangle 10"/>
          <p:cNvSpPr/>
          <p:nvPr/>
        </p:nvSpPr>
        <p:spPr>
          <a:xfrm>
            <a:off x="2198688" y="5646738"/>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8662542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09600" y="457200"/>
            <a:ext cx="7010400" cy="554038"/>
          </a:xfrm>
        </p:spPr>
        <p:txBody>
          <a:bodyPr/>
          <a:lstStyle/>
          <a:p>
            <a:r>
              <a:rPr lang="en-US" altLang="en-US" dirty="0"/>
              <a:t>Service Piping Systems</a:t>
            </a:r>
          </a:p>
        </p:txBody>
      </p:sp>
      <p:sp>
        <p:nvSpPr>
          <p:cNvPr id="89091" name="Rectangle 5"/>
          <p:cNvSpPr>
            <a:spLocks noGrp="1" noChangeArrowheads="1"/>
          </p:cNvSpPr>
          <p:nvPr>
            <p:ph idx="1"/>
          </p:nvPr>
        </p:nvSpPr>
        <p:spPr>
          <a:xfrm>
            <a:off x="533400" y="1219200"/>
            <a:ext cx="8001000" cy="4724400"/>
          </a:xfrm>
        </p:spPr>
        <p:txBody>
          <a:bodyPr/>
          <a:lstStyle/>
          <a:p>
            <a:r>
              <a:rPr lang="en-US" altLang="en-US" sz="2400" dirty="0"/>
              <a:t>Materials and design</a:t>
            </a:r>
          </a:p>
          <a:p>
            <a:pPr lvl="1"/>
            <a:endParaRPr lang="en-US" altLang="en-US" sz="800" dirty="0"/>
          </a:p>
          <a:p>
            <a:pPr lvl="1"/>
            <a:r>
              <a:rPr lang="en-US" altLang="en-US" sz="2000" dirty="0"/>
              <a:t>Piping and fittings shall comply with section 2, Industrial Gas and Air Piping Systems, of the American National Standard Code for Pressure Piping ANSI B31.1-1967 which is incorporated by reference. </a:t>
            </a:r>
          </a:p>
          <a:p>
            <a:pPr lvl="1"/>
            <a:endParaRPr lang="en-US" altLang="en-US" sz="800" dirty="0"/>
          </a:p>
          <a:p>
            <a:pPr lvl="1"/>
            <a:r>
              <a:rPr lang="en-US" altLang="en-US" sz="2000" dirty="0"/>
              <a:t>Pipe shall be at least Schedule 40 and fittings shall be at least standard weight in sizes up to and including 6-inch nominal.</a:t>
            </a:r>
          </a:p>
        </p:txBody>
      </p:sp>
      <p:sp>
        <p:nvSpPr>
          <p:cNvPr id="89092" name="Content Placeholder 2"/>
          <p:cNvSpPr>
            <a:spLocks noGrp="1"/>
          </p:cNvSpPr>
          <p:nvPr>
            <p:ph sz="quarter" idx="10"/>
          </p:nvPr>
        </p:nvSpPr>
        <p:spPr>
          <a:xfrm>
            <a:off x="6096000" y="630238"/>
            <a:ext cx="2590800" cy="381000"/>
          </a:xfrm>
        </p:spPr>
        <p:txBody>
          <a:bodyPr/>
          <a:lstStyle/>
          <a:p>
            <a:r>
              <a:rPr lang="en-US" altLang="en-US" sz="1800" dirty="0">
                <a:solidFill>
                  <a:srgbClr val="000000"/>
                </a:solidFill>
              </a:rPr>
              <a:t>1910.253(d)(1)(</a:t>
            </a:r>
            <a:r>
              <a:rPr lang="en-US" altLang="en-US" sz="1800" dirty="0" err="1">
                <a:solidFill>
                  <a:srgbClr val="000000"/>
                </a:solidFill>
              </a:rPr>
              <a:t>i</a:t>
            </a:r>
            <a:r>
              <a:rPr lang="en-US" altLang="en-US" sz="1800" dirty="0">
                <a:solidFill>
                  <a:srgbClr val="000000"/>
                </a:solidFill>
              </a:rPr>
              <a:t>)[A]-[B]</a:t>
            </a:r>
            <a:endParaRPr lang="en-US" altLang="en-US" sz="1800" dirty="0"/>
          </a:p>
        </p:txBody>
      </p:sp>
      <p:pic>
        <p:nvPicPr>
          <p:cNvPr id="8909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4419600"/>
            <a:ext cx="441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08763" y="5667375"/>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5065295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09600" y="457200"/>
            <a:ext cx="7924800" cy="549275"/>
          </a:xfrm>
        </p:spPr>
        <p:txBody>
          <a:bodyPr/>
          <a:lstStyle/>
          <a:p>
            <a:r>
              <a:rPr lang="en-US" altLang="en-US" dirty="0"/>
              <a:t>Protective Equipment</a:t>
            </a:r>
          </a:p>
        </p:txBody>
      </p:sp>
      <p:sp>
        <p:nvSpPr>
          <p:cNvPr id="91139" name="Content Placeholder 2"/>
          <p:cNvSpPr>
            <a:spLocks noGrp="1"/>
          </p:cNvSpPr>
          <p:nvPr>
            <p:ph idx="1"/>
          </p:nvPr>
        </p:nvSpPr>
        <p:spPr>
          <a:xfrm>
            <a:off x="533400" y="1219200"/>
            <a:ext cx="8001000" cy="4724400"/>
          </a:xfrm>
        </p:spPr>
        <p:txBody>
          <a:bodyPr/>
          <a:lstStyle/>
          <a:p>
            <a:pPr>
              <a:defRPr/>
            </a:pPr>
            <a:r>
              <a:rPr lang="en-US" altLang="en-US" sz="2400" dirty="0"/>
              <a:t>Flash-back protection shall be provided by an approved device that will prevent flame from passing into the fuel-gas system.</a:t>
            </a:r>
          </a:p>
          <a:p>
            <a:pPr>
              <a:defRPr/>
            </a:pPr>
            <a:endParaRPr lang="en-US" altLang="en-US" sz="800" dirty="0"/>
          </a:p>
          <a:p>
            <a:pPr>
              <a:defRPr/>
            </a:pPr>
            <a:r>
              <a:rPr lang="en-US" altLang="en-US" sz="2400" dirty="0"/>
              <a:t>Back-pressure protection shall be provided by an approved pressure-relief device set at a pressure not greater than the pressure rating of the backflow or the flashback protection device, whichever is lower.</a:t>
            </a:r>
          </a:p>
          <a:p>
            <a:pPr lvl="1">
              <a:defRPr/>
            </a:pPr>
            <a:endParaRPr lang="en-US" altLang="en-US" sz="800" dirty="0"/>
          </a:p>
          <a:p>
            <a:pPr lvl="1">
              <a:defRPr/>
            </a:pPr>
            <a:r>
              <a:rPr lang="en-US" altLang="en-US" sz="2000" dirty="0"/>
              <a:t>The pressure-relief device shall</a:t>
            </a:r>
          </a:p>
          <a:p>
            <a:pPr marL="457200" lvl="1" indent="0">
              <a:buFont typeface="Symbol" panose="05050102010706020507" pitchFamily="18" charset="2"/>
              <a:buNone/>
              <a:defRPr/>
            </a:pPr>
            <a:r>
              <a:rPr lang="en-US" altLang="en-US" sz="2000" dirty="0"/>
              <a:t>    be located on the downstream</a:t>
            </a:r>
          </a:p>
          <a:p>
            <a:pPr marL="457200" lvl="1" indent="0">
              <a:buFont typeface="Symbol" panose="05050102010706020507" pitchFamily="18" charset="2"/>
              <a:buNone/>
              <a:defRPr/>
            </a:pPr>
            <a:r>
              <a:rPr lang="en-US" altLang="en-US" sz="2000" dirty="0"/>
              <a:t>    side of the backflow and</a:t>
            </a:r>
          </a:p>
          <a:p>
            <a:pPr marL="457200" lvl="1" indent="0">
              <a:buFont typeface="Symbol" panose="05050102010706020507" pitchFamily="18" charset="2"/>
              <a:buNone/>
              <a:defRPr/>
            </a:pPr>
            <a:r>
              <a:rPr lang="en-US" altLang="en-US" sz="2000" dirty="0"/>
              <a:t>    flashback protection devices.</a:t>
            </a:r>
          </a:p>
        </p:txBody>
      </p:sp>
      <p:sp>
        <p:nvSpPr>
          <p:cNvPr id="91140" name="Content Placeholder 3"/>
          <p:cNvSpPr>
            <a:spLocks noGrp="1"/>
          </p:cNvSpPr>
          <p:nvPr>
            <p:ph sz="quarter" idx="10"/>
          </p:nvPr>
        </p:nvSpPr>
        <p:spPr>
          <a:xfrm>
            <a:off x="5795352" y="632174"/>
            <a:ext cx="2895600" cy="381000"/>
          </a:xfrm>
        </p:spPr>
        <p:txBody>
          <a:bodyPr/>
          <a:lstStyle/>
          <a:p>
            <a:r>
              <a:rPr lang="en-US" altLang="en-US" sz="1800" dirty="0">
                <a:solidFill>
                  <a:srgbClr val="000000"/>
                </a:solidFill>
              </a:rPr>
              <a:t>1910.253(e)(3)(ii)[C]]3]-[4]</a:t>
            </a:r>
            <a:endParaRPr lang="en-US" altLang="en-US" sz="1800" dirty="0"/>
          </a:p>
          <a:p>
            <a:endParaRPr lang="en-US" altLang="en-US" dirty="0"/>
          </a:p>
        </p:txBody>
      </p:sp>
      <p:pic>
        <p:nvPicPr>
          <p:cNvPr id="9114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4343400"/>
            <a:ext cx="3352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a:off x="4548188" y="4800600"/>
            <a:ext cx="1295400" cy="228600"/>
          </a:xfrm>
          <a:prstGeom prst="straightConnector1">
            <a:avLst/>
          </a:prstGeom>
          <a:solidFill>
            <a:schemeClr val="accent1"/>
          </a:solidFill>
          <a:ln w="38100" cap="flat" cmpd="sng" algn="ctr">
            <a:solidFill>
              <a:schemeClr val="accent6"/>
            </a:solidFill>
            <a:prstDash val="solid"/>
            <a:round/>
            <a:headEnd type="none" w="sm" len="sm"/>
            <a:tailEnd type="triangle"/>
          </a:ln>
          <a:effectLst/>
        </p:spPr>
      </p:cxnSp>
      <p:cxnSp>
        <p:nvCxnSpPr>
          <p:cNvPr id="9" name="Straight Arrow Connector 8"/>
          <p:cNvCxnSpPr/>
          <p:nvPr/>
        </p:nvCxnSpPr>
        <p:spPr bwMode="auto">
          <a:xfrm>
            <a:off x="4572000" y="4800600"/>
            <a:ext cx="1235075" cy="463550"/>
          </a:xfrm>
          <a:prstGeom prst="straightConnector1">
            <a:avLst/>
          </a:prstGeom>
          <a:solidFill>
            <a:schemeClr val="accent1"/>
          </a:solidFill>
          <a:ln w="38100" cap="flat" cmpd="sng" algn="ctr">
            <a:solidFill>
              <a:schemeClr val="accent6"/>
            </a:solidFill>
            <a:prstDash val="solid"/>
            <a:round/>
            <a:headEnd type="none" w="sm" len="sm"/>
            <a:tailEnd type="triangle"/>
          </a:ln>
          <a:effectLst/>
        </p:spPr>
      </p:cxnSp>
      <p:sp>
        <p:nvSpPr>
          <p:cNvPr id="8" name="Rectangle 7"/>
          <p:cNvSpPr/>
          <p:nvPr/>
        </p:nvSpPr>
        <p:spPr>
          <a:xfrm>
            <a:off x="6575425" y="5694363"/>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8533788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09600" y="457200"/>
            <a:ext cx="5867400" cy="549275"/>
          </a:xfrm>
        </p:spPr>
        <p:txBody>
          <a:bodyPr/>
          <a:lstStyle/>
          <a:p>
            <a:r>
              <a:rPr lang="en-US" altLang="en-US" dirty="0"/>
              <a:t>Protective Equipment</a:t>
            </a:r>
            <a:endParaRPr lang="en-US" altLang="en-US" sz="2000" dirty="0"/>
          </a:p>
        </p:txBody>
      </p:sp>
      <p:sp>
        <p:nvSpPr>
          <p:cNvPr id="93187" name="Content Placeholder 2"/>
          <p:cNvSpPr>
            <a:spLocks noGrp="1"/>
          </p:cNvSpPr>
          <p:nvPr>
            <p:ph idx="1"/>
          </p:nvPr>
        </p:nvSpPr>
        <p:spPr>
          <a:xfrm>
            <a:off x="533400" y="1219200"/>
            <a:ext cx="8001000" cy="4724400"/>
          </a:xfrm>
        </p:spPr>
        <p:txBody>
          <a:bodyPr/>
          <a:lstStyle/>
          <a:p>
            <a:r>
              <a:rPr lang="en-US" altLang="en-US" sz="2400" dirty="0"/>
              <a:t>Acetylene cylinders involved in a flashback </a:t>
            </a:r>
          </a:p>
          <a:p>
            <a:pPr lvl="1"/>
            <a:endParaRPr lang="en-US" altLang="en-US" sz="800" dirty="0"/>
          </a:p>
          <a:p>
            <a:pPr lvl="1"/>
            <a:r>
              <a:rPr lang="en-US" altLang="en-US" sz="2000" dirty="0"/>
              <a:t>You should pay particular attention to any acetylene cylinder which has been involved in a flashback or affected by a fire.</a:t>
            </a:r>
          </a:p>
          <a:p>
            <a:pPr lvl="1"/>
            <a:endParaRPr lang="en-US" altLang="en-US" sz="800" dirty="0"/>
          </a:p>
          <a:p>
            <a:pPr lvl="2"/>
            <a:r>
              <a:rPr lang="en-US" altLang="en-US" sz="1600" dirty="0"/>
              <a:t>There is a risk that the acetylene could start to decompose, and the cylinder could explode.</a:t>
            </a:r>
          </a:p>
          <a:p>
            <a:pPr lvl="1"/>
            <a:endParaRPr lang="en-US" altLang="en-US" sz="800" dirty="0"/>
          </a:p>
          <a:p>
            <a:pPr lvl="2"/>
            <a:r>
              <a:rPr lang="en-US" altLang="en-US" sz="1600" dirty="0"/>
              <a:t>If an acetylene cylinder becomes hot or starts to vibrate, you must evacuate immediately.</a:t>
            </a:r>
          </a:p>
        </p:txBody>
      </p:sp>
      <p:pic>
        <p:nvPicPr>
          <p:cNvPr id="9318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3581400"/>
            <a:ext cx="4191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35750" y="5694363"/>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26604366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09600" y="498475"/>
            <a:ext cx="7467600" cy="492125"/>
          </a:xfrm>
        </p:spPr>
        <p:txBody>
          <a:bodyPr/>
          <a:lstStyle/>
          <a:p>
            <a:r>
              <a:rPr lang="en-US" altLang="en-US" sz="3200" dirty="0"/>
              <a:t>Hose and Hose Connections</a:t>
            </a:r>
          </a:p>
        </p:txBody>
      </p:sp>
      <p:sp>
        <p:nvSpPr>
          <p:cNvPr id="95235" name="Rectangle 4"/>
          <p:cNvSpPr>
            <a:spLocks noGrp="1" noChangeArrowheads="1"/>
          </p:cNvSpPr>
          <p:nvPr>
            <p:ph idx="1"/>
          </p:nvPr>
        </p:nvSpPr>
        <p:spPr>
          <a:xfrm>
            <a:off x="533400" y="1219200"/>
            <a:ext cx="8001000" cy="4724400"/>
          </a:xfrm>
        </p:spPr>
        <p:txBody>
          <a:bodyPr/>
          <a:lstStyle/>
          <a:p>
            <a:r>
              <a:rPr lang="en-US" altLang="en-US" sz="2400" dirty="0"/>
              <a:t>Hose for oxygen-fuel gas service shall comply with the Specification for Rubber Welding Hose, 1958, Compressed Gas Association.</a:t>
            </a:r>
          </a:p>
          <a:p>
            <a:endParaRPr lang="en-US" altLang="en-US" sz="1000" dirty="0"/>
          </a:p>
          <a:p>
            <a:r>
              <a:rPr lang="en-US" altLang="en-US" sz="2400" dirty="0"/>
              <a:t>When parallel lengths of oxygen and acetylene hose are taped together for convenience and to prevent tangling, not more than 4 inches out of 12 inches covered by tape.</a:t>
            </a:r>
          </a:p>
        </p:txBody>
      </p:sp>
      <p:sp>
        <p:nvSpPr>
          <p:cNvPr id="95236" name="Content Placeholder 2"/>
          <p:cNvSpPr>
            <a:spLocks noGrp="1"/>
          </p:cNvSpPr>
          <p:nvPr>
            <p:ph sz="quarter" idx="10"/>
          </p:nvPr>
        </p:nvSpPr>
        <p:spPr>
          <a:xfrm>
            <a:off x="6362700" y="589756"/>
            <a:ext cx="2247900" cy="381000"/>
          </a:xfrm>
        </p:spPr>
        <p:txBody>
          <a:bodyPr/>
          <a:lstStyle/>
          <a:p>
            <a:r>
              <a:rPr lang="en-US" altLang="en-US" sz="1800" dirty="0">
                <a:solidFill>
                  <a:srgbClr val="000000"/>
                </a:solidFill>
              </a:rPr>
              <a:t>1910.253(e)(5)(</a:t>
            </a:r>
            <a:r>
              <a:rPr lang="en-US" altLang="en-US" sz="1800" dirty="0" err="1">
                <a:solidFill>
                  <a:srgbClr val="000000"/>
                </a:solidFill>
              </a:rPr>
              <a:t>i</a:t>
            </a:r>
            <a:r>
              <a:rPr lang="en-US" altLang="en-US" sz="1800" dirty="0">
                <a:solidFill>
                  <a:srgbClr val="000000"/>
                </a:solidFill>
              </a:rPr>
              <a:t>)-(ii)</a:t>
            </a:r>
          </a:p>
          <a:p>
            <a:endParaRPr lang="en-US" altLang="en-US" dirty="0"/>
          </a:p>
        </p:txBody>
      </p:sp>
      <p:pic>
        <p:nvPicPr>
          <p:cNvPr id="9523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2950" y="3657600"/>
            <a:ext cx="37719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51613" y="5645150"/>
            <a:ext cx="1773237" cy="277813"/>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6856865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09600" y="498475"/>
            <a:ext cx="7924800" cy="492125"/>
          </a:xfrm>
        </p:spPr>
        <p:txBody>
          <a:bodyPr/>
          <a:lstStyle/>
          <a:p>
            <a:r>
              <a:rPr lang="en-US" altLang="en-US" sz="3200" dirty="0"/>
              <a:t>Hose and Hose Connections</a:t>
            </a:r>
          </a:p>
        </p:txBody>
      </p:sp>
      <p:sp>
        <p:nvSpPr>
          <p:cNvPr id="97283" name="Content Placeholder 2"/>
          <p:cNvSpPr>
            <a:spLocks noGrp="1"/>
          </p:cNvSpPr>
          <p:nvPr>
            <p:ph idx="1"/>
          </p:nvPr>
        </p:nvSpPr>
        <p:spPr>
          <a:xfrm>
            <a:off x="533400" y="1219200"/>
            <a:ext cx="8001000" cy="4724400"/>
          </a:xfrm>
        </p:spPr>
        <p:txBody>
          <a:bodyPr/>
          <a:lstStyle/>
          <a:p>
            <a:r>
              <a:rPr lang="en-US" altLang="en-US" sz="2400" dirty="0"/>
              <a:t>Hose connections shall comply with the Standard Hose Connection Specifications, 1957, Compressed Gas Association.</a:t>
            </a:r>
          </a:p>
        </p:txBody>
      </p:sp>
      <p:sp>
        <p:nvSpPr>
          <p:cNvPr id="97284" name="Content Placeholder 3"/>
          <p:cNvSpPr>
            <a:spLocks noGrp="1"/>
          </p:cNvSpPr>
          <p:nvPr>
            <p:ph sz="quarter" idx="10"/>
          </p:nvPr>
        </p:nvSpPr>
        <p:spPr>
          <a:xfrm>
            <a:off x="6629400" y="646113"/>
            <a:ext cx="2133600" cy="381000"/>
          </a:xfrm>
        </p:spPr>
        <p:txBody>
          <a:bodyPr/>
          <a:lstStyle/>
          <a:p>
            <a:r>
              <a:rPr lang="en-US" altLang="en-US" sz="1800" dirty="0"/>
              <a:t>1910.253(e)(5)(iii)</a:t>
            </a:r>
          </a:p>
        </p:txBody>
      </p:sp>
      <p:pic>
        <p:nvPicPr>
          <p:cNvPr id="97285" name="Picture 6" descr="IMG_20160724_17271208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4724400"/>
            <a:ext cx="4105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29200" y="4727575"/>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24995969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09600" y="457200"/>
            <a:ext cx="6858000" cy="554038"/>
          </a:xfrm>
        </p:spPr>
        <p:txBody>
          <a:bodyPr/>
          <a:lstStyle/>
          <a:p>
            <a:r>
              <a:rPr lang="en-US" altLang="en-US"/>
              <a:t>Arc Welding and Cutting</a:t>
            </a:r>
          </a:p>
        </p:txBody>
      </p:sp>
      <p:sp>
        <p:nvSpPr>
          <p:cNvPr id="99331" name="Rectangle 3"/>
          <p:cNvSpPr>
            <a:spLocks noGrp="1" noChangeArrowheads="1"/>
          </p:cNvSpPr>
          <p:nvPr>
            <p:ph idx="1"/>
          </p:nvPr>
        </p:nvSpPr>
        <p:spPr>
          <a:xfrm>
            <a:off x="533400" y="1219200"/>
            <a:ext cx="8001000" cy="4724400"/>
          </a:xfrm>
        </p:spPr>
        <p:txBody>
          <a:bodyPr/>
          <a:lstStyle/>
          <a:p>
            <a:r>
              <a:rPr lang="en-US" altLang="en-US" sz="2400" dirty="0"/>
              <a:t>Workmen designated to operate arc welding equipment shall have been properly instructed and qualified to operate such equipment.</a:t>
            </a:r>
            <a:endParaRPr lang="en-US" altLang="en-US" sz="2000" dirty="0"/>
          </a:p>
        </p:txBody>
      </p:sp>
      <p:sp>
        <p:nvSpPr>
          <p:cNvPr id="99332" name="Content Placeholder 2"/>
          <p:cNvSpPr>
            <a:spLocks noGrp="1"/>
          </p:cNvSpPr>
          <p:nvPr>
            <p:ph sz="quarter" idx="10"/>
          </p:nvPr>
        </p:nvSpPr>
        <p:spPr>
          <a:xfrm>
            <a:off x="6900287" y="630238"/>
            <a:ext cx="1706126" cy="381000"/>
          </a:xfrm>
        </p:spPr>
        <p:txBody>
          <a:bodyPr/>
          <a:lstStyle/>
          <a:p>
            <a:r>
              <a:rPr lang="en-US" altLang="en-US" sz="1800" dirty="0">
                <a:solidFill>
                  <a:srgbClr val="000000"/>
                </a:solidFill>
              </a:rPr>
              <a:t>1910.254(a)(3)</a:t>
            </a:r>
            <a:endParaRPr lang="en-US" altLang="en-US" sz="1800" dirty="0"/>
          </a:p>
        </p:txBody>
      </p:sp>
      <p:pic>
        <p:nvPicPr>
          <p:cNvPr id="9933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2971800"/>
            <a:ext cx="3238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21463" y="5667375"/>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122759857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09600" y="457200"/>
            <a:ext cx="6858000" cy="554038"/>
          </a:xfrm>
        </p:spPr>
        <p:txBody>
          <a:bodyPr/>
          <a:lstStyle/>
          <a:p>
            <a:r>
              <a:rPr lang="en-US" altLang="en-US"/>
              <a:t>Arc Welding and Cutting</a:t>
            </a:r>
          </a:p>
        </p:txBody>
      </p:sp>
      <p:sp>
        <p:nvSpPr>
          <p:cNvPr id="101379" name="Rectangle 3"/>
          <p:cNvSpPr>
            <a:spLocks noGrp="1" noChangeArrowheads="1"/>
          </p:cNvSpPr>
          <p:nvPr>
            <p:ph idx="1"/>
          </p:nvPr>
        </p:nvSpPr>
        <p:spPr>
          <a:xfrm>
            <a:off x="533400" y="1219200"/>
            <a:ext cx="8001000" cy="4724400"/>
          </a:xfrm>
        </p:spPr>
        <p:txBody>
          <a:bodyPr/>
          <a:lstStyle/>
          <a:p>
            <a:r>
              <a:rPr lang="en-US" altLang="en-US" sz="2400" dirty="0"/>
              <a:t>Assurance of consideration of safety in design is obtainable by choosing apparatus complying with: </a:t>
            </a:r>
          </a:p>
          <a:p>
            <a:endParaRPr lang="en-US" altLang="en-US" sz="800" dirty="0"/>
          </a:p>
          <a:p>
            <a:pPr lvl="1"/>
            <a:r>
              <a:rPr lang="en-US" altLang="en-US" sz="2000" dirty="0"/>
              <a:t>Requirements for Electric Arc-Welding Apparatus NEMA EW-1-1962, National Electrical Manufacturers Association, </a:t>
            </a:r>
            <a:r>
              <a:rPr lang="en-US" altLang="en-US" sz="2000" b="1" i="1" dirty="0"/>
              <a:t>or </a:t>
            </a:r>
          </a:p>
          <a:p>
            <a:pPr lvl="1"/>
            <a:endParaRPr lang="en-US" altLang="en-US" sz="800" dirty="0"/>
          </a:p>
          <a:p>
            <a:pPr lvl="1"/>
            <a:r>
              <a:rPr lang="en-US" altLang="en-US" sz="2000" dirty="0"/>
              <a:t>Safety Standard for Transformer-Type Arc-Welding Machines, ANSI C33.2-1956, Underwriters' Laboratories.</a:t>
            </a:r>
          </a:p>
          <a:p>
            <a:pPr lvl="1"/>
            <a:endParaRPr lang="en-US" altLang="en-US" sz="800" dirty="0"/>
          </a:p>
          <a:p>
            <a:pPr lvl="1"/>
            <a:r>
              <a:rPr lang="en-US" altLang="en-US" sz="2000" dirty="0"/>
              <a:t>Both are incorporated by reference.</a:t>
            </a:r>
          </a:p>
          <a:p>
            <a:pPr lvl="1"/>
            <a:endParaRPr lang="en-US" altLang="en-US" sz="2000" dirty="0"/>
          </a:p>
        </p:txBody>
      </p:sp>
      <p:sp>
        <p:nvSpPr>
          <p:cNvPr id="101380" name="Content Placeholder 2"/>
          <p:cNvSpPr>
            <a:spLocks noGrp="1"/>
          </p:cNvSpPr>
          <p:nvPr>
            <p:ph sz="quarter" idx="10"/>
          </p:nvPr>
        </p:nvSpPr>
        <p:spPr>
          <a:xfrm>
            <a:off x="6934200" y="630238"/>
            <a:ext cx="1752600" cy="381000"/>
          </a:xfrm>
        </p:spPr>
        <p:txBody>
          <a:bodyPr/>
          <a:lstStyle/>
          <a:p>
            <a:r>
              <a:rPr lang="en-US" altLang="en-US" sz="1800" dirty="0">
                <a:solidFill>
                  <a:srgbClr val="000000"/>
                </a:solidFill>
              </a:rPr>
              <a:t>1910.254(b)(1)</a:t>
            </a:r>
          </a:p>
          <a:p>
            <a:endParaRPr lang="en-US" altLang="en-US" dirty="0"/>
          </a:p>
        </p:txBody>
      </p:sp>
      <p:sp>
        <p:nvSpPr>
          <p:cNvPr id="6" name="Rectangle 5"/>
          <p:cNvSpPr/>
          <p:nvPr/>
        </p:nvSpPr>
        <p:spPr>
          <a:xfrm>
            <a:off x="6619875" y="5681663"/>
            <a:ext cx="1774825"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pic>
        <p:nvPicPr>
          <p:cNvPr id="10138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1963" y="3460750"/>
            <a:ext cx="285273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33611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09600" y="457200"/>
            <a:ext cx="7391400" cy="554038"/>
          </a:xfrm>
        </p:spPr>
        <p:txBody>
          <a:bodyPr/>
          <a:lstStyle/>
          <a:p>
            <a:r>
              <a:rPr lang="en-US" altLang="en-US"/>
              <a:t>Arc Welding and Cutting</a:t>
            </a:r>
          </a:p>
        </p:txBody>
      </p:sp>
      <p:sp>
        <p:nvSpPr>
          <p:cNvPr id="103427" name="Rectangle 4"/>
          <p:cNvSpPr>
            <a:spLocks noGrp="1" noChangeArrowheads="1"/>
          </p:cNvSpPr>
          <p:nvPr>
            <p:ph idx="1"/>
          </p:nvPr>
        </p:nvSpPr>
        <p:spPr>
          <a:xfrm>
            <a:off x="533400" y="1219200"/>
            <a:ext cx="8001000" cy="4724400"/>
          </a:xfrm>
        </p:spPr>
        <p:txBody>
          <a:bodyPr/>
          <a:lstStyle/>
          <a:p>
            <a:r>
              <a:rPr lang="en-US" altLang="en-US" sz="2400" dirty="0"/>
              <a:t>Workmen assigned to operate or maintain arc welding equipment shall be acquainted with the requirements of this standard.</a:t>
            </a:r>
          </a:p>
        </p:txBody>
      </p:sp>
      <p:sp>
        <p:nvSpPr>
          <p:cNvPr id="103428" name="Content Placeholder 2"/>
          <p:cNvSpPr>
            <a:spLocks noGrp="1"/>
          </p:cNvSpPr>
          <p:nvPr>
            <p:ph sz="quarter" idx="10"/>
          </p:nvPr>
        </p:nvSpPr>
        <p:spPr>
          <a:xfrm>
            <a:off x="6880609" y="630238"/>
            <a:ext cx="1752600" cy="381000"/>
          </a:xfrm>
        </p:spPr>
        <p:txBody>
          <a:bodyPr/>
          <a:lstStyle/>
          <a:p>
            <a:r>
              <a:rPr lang="en-US" altLang="en-US" sz="1800" dirty="0">
                <a:solidFill>
                  <a:srgbClr val="000000"/>
                </a:solidFill>
              </a:rPr>
              <a:t>1910.254(d)(1)</a:t>
            </a:r>
          </a:p>
          <a:p>
            <a:endParaRPr lang="en-US" altLang="en-US" dirty="0"/>
          </a:p>
        </p:txBody>
      </p:sp>
      <p:sp>
        <p:nvSpPr>
          <p:cNvPr id="103429" name="Rectangle 2"/>
          <p:cNvSpPr>
            <a:spLocks noChangeArrowheads="1"/>
          </p:cNvSpPr>
          <p:nvPr/>
        </p:nvSpPr>
        <p:spPr bwMode="gray">
          <a:xfrm>
            <a:off x="609600" y="1016000"/>
            <a:ext cx="7239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3600">
              <a:solidFill>
                <a:srgbClr val="012D9A"/>
              </a:solidFill>
            </a:endParaRPr>
          </a:p>
        </p:txBody>
      </p:sp>
      <p:pic>
        <p:nvPicPr>
          <p:cNvPr id="1034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2514600"/>
            <a:ext cx="4595813" cy="340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a:off x="3276600" y="2286000"/>
            <a:ext cx="1447800" cy="6096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
        <p:nvSpPr>
          <p:cNvPr id="8" name="Rectangle 7"/>
          <p:cNvSpPr/>
          <p:nvPr/>
        </p:nvSpPr>
        <p:spPr>
          <a:xfrm>
            <a:off x="6632575" y="2517775"/>
            <a:ext cx="1773238"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latin typeface="+mj-lt"/>
              </a:rPr>
              <a:t>NCDOL Photo Library</a:t>
            </a:r>
          </a:p>
        </p:txBody>
      </p:sp>
    </p:spTree>
    <p:extLst>
      <p:ext uri="{BB962C8B-B14F-4D97-AF65-F5344CB8AC3E}">
        <p14:creationId xmlns:p14="http://schemas.microsoft.com/office/powerpoint/2010/main" val="11530574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400800" y="621268"/>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a:t>
            </a:r>
            <a:r>
              <a:rPr lang="en-US" altLang="en-US" sz="1800" b="0" u="none" dirty="0" err="1">
                <a:solidFill>
                  <a:srgbClr val="000000"/>
                </a:solidFill>
              </a:rPr>
              <a:t>i</a:t>
            </a:r>
            <a:r>
              <a:rPr lang="en-US" altLang="en-US" sz="1800" b="0" u="none" dirty="0">
                <a:solidFill>
                  <a:srgbClr val="000000"/>
                </a:solidFill>
              </a:rPr>
              <a:t>)</a:t>
            </a:r>
          </a:p>
        </p:txBody>
      </p:sp>
      <p:sp>
        <p:nvSpPr>
          <p:cNvPr id="13315" name="Content Placeholder 6"/>
          <p:cNvSpPr>
            <a:spLocks noGrp="1"/>
          </p:cNvSpPr>
          <p:nvPr>
            <p:ph idx="1"/>
          </p:nvPr>
        </p:nvSpPr>
        <p:spPr>
          <a:xfrm>
            <a:off x="533400" y="1219200"/>
            <a:ext cx="8153400" cy="4525963"/>
          </a:xfrm>
        </p:spPr>
        <p:txBody>
          <a:bodyPr/>
          <a:lstStyle/>
          <a:p>
            <a:r>
              <a:rPr lang="en-US" altLang="en-US" sz="2400" dirty="0"/>
              <a:t>Ensure no combustible materials on the floor below will be exposed to sparks which might drop through the floor.</a:t>
            </a:r>
          </a:p>
          <a:p>
            <a:endParaRPr lang="en-US" altLang="en-US" sz="800" dirty="0"/>
          </a:p>
          <a:p>
            <a:pPr lvl="1"/>
            <a:r>
              <a:rPr lang="en-US" altLang="en-US" sz="2000" dirty="0"/>
              <a:t>Same precautions observed with cracks or holes in walls, open </a:t>
            </a:r>
          </a:p>
          <a:p>
            <a:pPr lvl="1">
              <a:buFont typeface="Symbol" panose="05050102010706020507" pitchFamily="18" charset="2"/>
              <a:buNone/>
            </a:pPr>
            <a:r>
              <a:rPr lang="en-US" altLang="en-US" sz="2000" dirty="0"/>
              <a:t>   doorways and open or broken windows.</a:t>
            </a:r>
          </a:p>
        </p:txBody>
      </p:sp>
      <p:sp>
        <p:nvSpPr>
          <p:cNvPr id="13316" name="Title 5"/>
          <p:cNvSpPr>
            <a:spLocks noGrp="1"/>
          </p:cNvSpPr>
          <p:nvPr>
            <p:ph type="title"/>
          </p:nvPr>
        </p:nvSpPr>
        <p:spPr>
          <a:xfrm>
            <a:off x="609600" y="415925"/>
            <a:ext cx="4876800" cy="554038"/>
          </a:xfrm>
        </p:spPr>
        <p:txBody>
          <a:bodyPr/>
          <a:lstStyle/>
          <a:p>
            <a:r>
              <a:rPr lang="en-US" altLang="en-US" dirty="0"/>
              <a:t>Combustible Material</a:t>
            </a:r>
          </a:p>
        </p:txBody>
      </p:sp>
      <p:pic>
        <p:nvPicPr>
          <p:cNvPr id="1331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4475" y="3733800"/>
            <a:ext cx="314166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72275" y="3754438"/>
            <a:ext cx="1670050"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2700961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457200"/>
            <a:ext cx="7010400" cy="554038"/>
          </a:xfrm>
        </p:spPr>
        <p:txBody>
          <a:bodyPr/>
          <a:lstStyle/>
          <a:p>
            <a:r>
              <a:rPr lang="en-US" altLang="en-US"/>
              <a:t>Arc Welding and Cutting</a:t>
            </a:r>
          </a:p>
        </p:txBody>
      </p:sp>
      <p:sp>
        <p:nvSpPr>
          <p:cNvPr id="105475" name="Rectangle 3"/>
          <p:cNvSpPr>
            <a:spLocks noGrp="1" noChangeArrowheads="1"/>
          </p:cNvSpPr>
          <p:nvPr>
            <p:ph idx="1"/>
          </p:nvPr>
        </p:nvSpPr>
        <p:spPr>
          <a:xfrm>
            <a:off x="533400" y="1219200"/>
            <a:ext cx="8001000" cy="4724400"/>
          </a:xfrm>
        </p:spPr>
        <p:txBody>
          <a:bodyPr/>
          <a:lstStyle/>
          <a:p>
            <a:r>
              <a:rPr lang="en-US" altLang="en-US" sz="2400" dirty="0"/>
              <a:t>Before starting operations, all connections to the machine shall be checked to make certain they are properly made.</a:t>
            </a:r>
          </a:p>
          <a:p>
            <a:endParaRPr lang="en-US" altLang="en-US" sz="800" dirty="0"/>
          </a:p>
          <a:p>
            <a:r>
              <a:rPr lang="en-US" altLang="en-US" sz="2400" dirty="0"/>
              <a:t>Work lead shall be firmly attached to the work; magnetic work clamps shall be freed from adherent metal particles of spatter on contact surfaces.</a:t>
            </a:r>
          </a:p>
          <a:p>
            <a:endParaRPr lang="en-US" altLang="en-US" sz="800" dirty="0"/>
          </a:p>
          <a:p>
            <a:r>
              <a:rPr lang="en-US" altLang="en-US" sz="2400" dirty="0"/>
              <a:t>Coiled welding cable shall be spread out before use to avoid serious overheating and damage to insulation.</a:t>
            </a:r>
          </a:p>
        </p:txBody>
      </p:sp>
      <p:sp>
        <p:nvSpPr>
          <p:cNvPr id="105476" name="Content Placeholder 2"/>
          <p:cNvSpPr>
            <a:spLocks noGrp="1"/>
          </p:cNvSpPr>
          <p:nvPr>
            <p:ph sz="quarter" idx="10"/>
          </p:nvPr>
        </p:nvSpPr>
        <p:spPr>
          <a:xfrm>
            <a:off x="6904037" y="626889"/>
            <a:ext cx="1752600" cy="381000"/>
          </a:xfrm>
        </p:spPr>
        <p:txBody>
          <a:bodyPr/>
          <a:lstStyle/>
          <a:p>
            <a:r>
              <a:rPr lang="en-US" altLang="en-US" sz="1800" dirty="0">
                <a:solidFill>
                  <a:srgbClr val="000000"/>
                </a:solidFill>
              </a:rPr>
              <a:t>1910.254(d)(2)</a:t>
            </a:r>
          </a:p>
          <a:p>
            <a:endParaRPr lang="en-US" altLang="en-US" dirty="0"/>
          </a:p>
        </p:txBody>
      </p:sp>
      <p:sp>
        <p:nvSpPr>
          <p:cNvPr id="6" name="Rectangle 5"/>
          <p:cNvSpPr/>
          <p:nvPr/>
        </p:nvSpPr>
        <p:spPr>
          <a:xfrm>
            <a:off x="7026275" y="5707063"/>
            <a:ext cx="1508125" cy="24606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000" u="none" dirty="0">
                <a:solidFill>
                  <a:schemeClr val="bg1"/>
                </a:solidFill>
                <a:latin typeface="+mj-lt"/>
              </a:rPr>
              <a:t>NCDOL Photo Library</a:t>
            </a:r>
          </a:p>
        </p:txBody>
      </p:sp>
      <p:pic>
        <p:nvPicPr>
          <p:cNvPr id="10547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0213" y="4495800"/>
            <a:ext cx="166846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729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609600" y="457200"/>
            <a:ext cx="7924800" cy="554038"/>
          </a:xfrm>
        </p:spPr>
        <p:txBody>
          <a:bodyPr/>
          <a:lstStyle/>
          <a:p>
            <a:r>
              <a:rPr lang="en-US" altLang="en-US"/>
              <a:t>Arc Welding and Cutting</a:t>
            </a:r>
          </a:p>
        </p:txBody>
      </p:sp>
      <p:sp>
        <p:nvSpPr>
          <p:cNvPr id="107523" name="Rectangle 3"/>
          <p:cNvSpPr>
            <a:spLocks noGrp="1" noChangeArrowheads="1"/>
          </p:cNvSpPr>
          <p:nvPr>
            <p:ph idx="1"/>
          </p:nvPr>
        </p:nvSpPr>
        <p:spPr>
          <a:xfrm>
            <a:off x="533400" y="1219200"/>
            <a:ext cx="8001000" cy="4724400"/>
          </a:xfrm>
        </p:spPr>
        <p:txBody>
          <a:bodyPr/>
          <a:lstStyle/>
          <a:p>
            <a:r>
              <a:rPr lang="en-US" altLang="en-US" sz="2400" dirty="0"/>
              <a:t>Electrode holders when not in use shall be so placed that they cannot make electrical contact with persons, conducting objects, fuel or compressed gas tanks.</a:t>
            </a:r>
          </a:p>
          <a:p>
            <a:pPr>
              <a:lnSpc>
                <a:spcPct val="110000"/>
              </a:lnSpc>
            </a:pPr>
            <a:endParaRPr lang="en-US" altLang="en-US" sz="800" dirty="0"/>
          </a:p>
          <a:p>
            <a:pPr>
              <a:lnSpc>
                <a:spcPct val="110000"/>
              </a:lnSpc>
            </a:pPr>
            <a:r>
              <a:rPr lang="en-US" altLang="en-US" sz="2400" dirty="0"/>
              <a:t>Electric shock</a:t>
            </a:r>
          </a:p>
          <a:p>
            <a:pPr lvl="1">
              <a:lnSpc>
                <a:spcPct val="110000"/>
              </a:lnSpc>
            </a:pPr>
            <a:r>
              <a:rPr lang="en-US" altLang="en-US" sz="2000" dirty="0"/>
              <a:t>Cables with splices within 10 feet of the holder shall not be used.</a:t>
            </a:r>
          </a:p>
          <a:p>
            <a:pPr lvl="1">
              <a:lnSpc>
                <a:spcPct val="110000"/>
              </a:lnSpc>
            </a:pPr>
            <a:endParaRPr lang="en-US" altLang="en-US" sz="800" dirty="0"/>
          </a:p>
          <a:p>
            <a:pPr lvl="1">
              <a:lnSpc>
                <a:spcPct val="110000"/>
              </a:lnSpc>
            </a:pPr>
            <a:r>
              <a:rPr lang="en-US" altLang="en-US" sz="2000" dirty="0"/>
              <a:t>Welder should not coil or loop welding electrode cable around parts of his body.</a:t>
            </a:r>
          </a:p>
        </p:txBody>
      </p:sp>
      <p:sp>
        <p:nvSpPr>
          <p:cNvPr id="107524" name="Content Placeholder 2"/>
          <p:cNvSpPr>
            <a:spLocks noGrp="1"/>
          </p:cNvSpPr>
          <p:nvPr>
            <p:ph sz="quarter" idx="10"/>
          </p:nvPr>
        </p:nvSpPr>
        <p:spPr>
          <a:xfrm>
            <a:off x="6553200" y="609600"/>
            <a:ext cx="2133600" cy="381000"/>
          </a:xfrm>
        </p:spPr>
        <p:txBody>
          <a:bodyPr/>
          <a:lstStyle/>
          <a:p>
            <a:r>
              <a:rPr lang="en-US" altLang="en-US" sz="1800" dirty="0">
                <a:solidFill>
                  <a:srgbClr val="000000"/>
                </a:solidFill>
              </a:rPr>
              <a:t>1910.254(d)(7)-(8)</a:t>
            </a:r>
          </a:p>
          <a:p>
            <a:endParaRPr lang="en-US" altLang="en-US" dirty="0"/>
          </a:p>
        </p:txBody>
      </p:sp>
      <p:pic>
        <p:nvPicPr>
          <p:cNvPr id="10752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013" y="4232275"/>
            <a:ext cx="221138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08763" y="5667375"/>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
        <p:nvSpPr>
          <p:cNvPr id="9" name="Rectangle 8"/>
          <p:cNvSpPr/>
          <p:nvPr/>
        </p:nvSpPr>
        <p:spPr>
          <a:xfrm>
            <a:off x="3827463" y="5694363"/>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pic>
        <p:nvPicPr>
          <p:cNvPr id="107528"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3150" y="4219575"/>
            <a:ext cx="22463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05574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09600" y="457200"/>
            <a:ext cx="7924800" cy="554038"/>
          </a:xfrm>
        </p:spPr>
        <p:txBody>
          <a:bodyPr/>
          <a:lstStyle/>
          <a:p>
            <a:r>
              <a:rPr lang="en-US" altLang="en-US" dirty="0"/>
              <a:t>Arc Welding and Cutting</a:t>
            </a:r>
          </a:p>
        </p:txBody>
      </p:sp>
      <p:sp>
        <p:nvSpPr>
          <p:cNvPr id="109571" name="Rectangle 3"/>
          <p:cNvSpPr>
            <a:spLocks noGrp="1" noChangeArrowheads="1"/>
          </p:cNvSpPr>
          <p:nvPr>
            <p:ph idx="1"/>
          </p:nvPr>
        </p:nvSpPr>
        <p:spPr>
          <a:xfrm>
            <a:off x="533400" y="1219200"/>
            <a:ext cx="8001000" cy="4724400"/>
          </a:xfrm>
        </p:spPr>
        <p:txBody>
          <a:bodyPr/>
          <a:lstStyle/>
          <a:p>
            <a:r>
              <a:rPr lang="en-US" altLang="en-US" sz="2400" dirty="0"/>
              <a:t>Machines which have become wet shall be thoroughly dried and tested before being used.</a:t>
            </a:r>
          </a:p>
          <a:p>
            <a:endParaRPr lang="en-US" altLang="en-US" sz="800" dirty="0"/>
          </a:p>
          <a:p>
            <a:r>
              <a:rPr lang="en-US" altLang="en-US" sz="2400" dirty="0"/>
              <a:t>Cables with damaged insulation or exposed bare conductors shall be replaced.</a:t>
            </a:r>
          </a:p>
          <a:p>
            <a:pPr lvl="1"/>
            <a:endParaRPr lang="en-US" altLang="en-US" sz="800" dirty="0"/>
          </a:p>
          <a:p>
            <a:pPr lvl="1"/>
            <a:r>
              <a:rPr lang="en-US" altLang="en-US" sz="1800" dirty="0"/>
              <a:t>Joining lengths of work and electrode cables shall be done by the use of connecting means specifically intended for the purpose.</a:t>
            </a:r>
          </a:p>
          <a:p>
            <a:pPr lvl="1"/>
            <a:endParaRPr lang="en-US" altLang="en-US" sz="800" dirty="0"/>
          </a:p>
          <a:p>
            <a:pPr lvl="1"/>
            <a:r>
              <a:rPr lang="en-US" altLang="en-US" sz="1800" dirty="0"/>
              <a:t>The connecting means shall have insulation adequate for the service conditions.</a:t>
            </a:r>
          </a:p>
        </p:txBody>
      </p:sp>
      <p:sp>
        <p:nvSpPr>
          <p:cNvPr id="109572" name="Content Placeholder 2"/>
          <p:cNvSpPr>
            <a:spLocks noGrp="1"/>
          </p:cNvSpPr>
          <p:nvPr>
            <p:ph sz="quarter" idx="10"/>
          </p:nvPr>
        </p:nvSpPr>
        <p:spPr>
          <a:xfrm>
            <a:off x="6324600" y="609600"/>
            <a:ext cx="2514600" cy="381000"/>
          </a:xfrm>
        </p:spPr>
        <p:txBody>
          <a:bodyPr/>
          <a:lstStyle/>
          <a:p>
            <a:r>
              <a:rPr lang="en-US" altLang="en-US" sz="1800" dirty="0">
                <a:solidFill>
                  <a:srgbClr val="000000"/>
                </a:solidFill>
              </a:rPr>
              <a:t>1910.254(d)(9)(ii)-(iii)</a:t>
            </a:r>
            <a:endParaRPr lang="en-US" altLang="en-US" sz="1800" dirty="0"/>
          </a:p>
        </p:txBody>
      </p:sp>
      <p:sp>
        <p:nvSpPr>
          <p:cNvPr id="6" name="Rectangle 5"/>
          <p:cNvSpPr/>
          <p:nvPr/>
        </p:nvSpPr>
        <p:spPr>
          <a:xfrm>
            <a:off x="6838950" y="5697538"/>
            <a:ext cx="1509713" cy="24606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000" u="none" dirty="0">
                <a:latin typeface="+mj-lt"/>
              </a:rPr>
              <a:t>NCDOL Photo Library</a:t>
            </a:r>
          </a:p>
        </p:txBody>
      </p:sp>
      <p:pic>
        <p:nvPicPr>
          <p:cNvPr id="10957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981450"/>
            <a:ext cx="2489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97464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09600" y="441325"/>
            <a:ext cx="7924800" cy="549275"/>
          </a:xfrm>
        </p:spPr>
        <p:txBody>
          <a:bodyPr/>
          <a:lstStyle/>
          <a:p>
            <a:r>
              <a:rPr lang="en-US" altLang="en-US" dirty="0"/>
              <a:t>Resistance Welding</a:t>
            </a:r>
          </a:p>
        </p:txBody>
      </p:sp>
      <p:sp>
        <p:nvSpPr>
          <p:cNvPr id="111619" name="Content Placeholder 2"/>
          <p:cNvSpPr>
            <a:spLocks noGrp="1"/>
          </p:cNvSpPr>
          <p:nvPr>
            <p:ph idx="1"/>
          </p:nvPr>
        </p:nvSpPr>
        <p:spPr>
          <a:xfrm>
            <a:off x="533400" y="1219200"/>
            <a:ext cx="8001000" cy="4724400"/>
          </a:xfrm>
        </p:spPr>
        <p:txBody>
          <a:bodyPr/>
          <a:lstStyle/>
          <a:p>
            <a:r>
              <a:rPr lang="en-US" altLang="en-US" sz="2400" dirty="0"/>
              <a:t>All equipment shall be installed by a qualified electrician.</a:t>
            </a:r>
          </a:p>
          <a:p>
            <a:endParaRPr lang="en-US" altLang="en-US" sz="800" dirty="0"/>
          </a:p>
          <a:p>
            <a:r>
              <a:rPr lang="en-US" altLang="en-US" sz="2400" dirty="0"/>
              <a:t>There shall be a safety-type disconnecting switch</a:t>
            </a:r>
          </a:p>
          <a:p>
            <a:pPr lvl="1"/>
            <a:endParaRPr lang="en-US" altLang="en-US" sz="800" dirty="0"/>
          </a:p>
          <a:p>
            <a:pPr lvl="1"/>
            <a:r>
              <a:rPr lang="en-US" altLang="en-US" sz="1800" dirty="0"/>
              <a:t>Can be a circuit breaker </a:t>
            </a:r>
            <a:r>
              <a:rPr lang="en-US" altLang="en-US" sz="1800" b="1" i="1" dirty="0"/>
              <a:t>or</a:t>
            </a:r>
          </a:p>
          <a:p>
            <a:pPr lvl="1"/>
            <a:endParaRPr lang="en-US" altLang="en-US" sz="800" dirty="0"/>
          </a:p>
          <a:p>
            <a:pPr lvl="1"/>
            <a:r>
              <a:rPr lang="en-US" altLang="en-US" sz="1800" dirty="0"/>
              <a:t>Circuit interrupter to open each power circuit to the machine.</a:t>
            </a:r>
          </a:p>
          <a:p>
            <a:endParaRPr lang="en-US" altLang="en-US" sz="800" dirty="0"/>
          </a:p>
          <a:p>
            <a:r>
              <a:rPr lang="en-US" altLang="en-US" sz="2400" dirty="0"/>
              <a:t>It shall be conveniently located at or near the machine, so that the power can be shut off when the machine or its controls are to be serviced.</a:t>
            </a:r>
          </a:p>
        </p:txBody>
      </p:sp>
      <p:sp>
        <p:nvSpPr>
          <p:cNvPr id="111620" name="Content Placeholder 3"/>
          <p:cNvSpPr>
            <a:spLocks noGrp="1"/>
          </p:cNvSpPr>
          <p:nvPr>
            <p:ph sz="quarter" idx="10"/>
          </p:nvPr>
        </p:nvSpPr>
        <p:spPr>
          <a:xfrm>
            <a:off x="6934200" y="609600"/>
            <a:ext cx="1752600" cy="381000"/>
          </a:xfrm>
        </p:spPr>
        <p:txBody>
          <a:bodyPr/>
          <a:lstStyle/>
          <a:p>
            <a:r>
              <a:rPr lang="en-US" altLang="en-US" sz="1800" dirty="0"/>
              <a:t>1910.255(a)(1)</a:t>
            </a:r>
          </a:p>
        </p:txBody>
      </p:sp>
    </p:spTree>
    <p:extLst>
      <p:ext uri="{BB962C8B-B14F-4D97-AF65-F5344CB8AC3E}">
        <p14:creationId xmlns:p14="http://schemas.microsoft.com/office/powerpoint/2010/main" val="383449235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09600" y="441325"/>
            <a:ext cx="7924800" cy="549275"/>
          </a:xfrm>
        </p:spPr>
        <p:txBody>
          <a:bodyPr/>
          <a:lstStyle/>
          <a:p>
            <a:r>
              <a:rPr lang="en-US" altLang="en-US" dirty="0"/>
              <a:t>Resistance Welding </a:t>
            </a:r>
          </a:p>
        </p:txBody>
      </p:sp>
      <p:sp>
        <p:nvSpPr>
          <p:cNvPr id="113667" name="Content Placeholder 2"/>
          <p:cNvSpPr>
            <a:spLocks noGrp="1"/>
          </p:cNvSpPr>
          <p:nvPr>
            <p:ph idx="1"/>
          </p:nvPr>
        </p:nvSpPr>
        <p:spPr>
          <a:xfrm>
            <a:off x="533400" y="1219200"/>
            <a:ext cx="8001000" cy="4724400"/>
          </a:xfrm>
        </p:spPr>
        <p:txBody>
          <a:bodyPr/>
          <a:lstStyle/>
          <a:p>
            <a:r>
              <a:rPr lang="en-US" altLang="en-US" sz="2400"/>
              <a:t>Spot and seam welding machines</a:t>
            </a:r>
          </a:p>
          <a:p>
            <a:pPr lvl="1"/>
            <a:endParaRPr lang="en-US" altLang="en-US" sz="800"/>
          </a:p>
          <a:p>
            <a:pPr lvl="1"/>
            <a:r>
              <a:rPr lang="en-US" altLang="en-US" sz="1800"/>
              <a:t>Non-portable Machines</a:t>
            </a:r>
          </a:p>
          <a:p>
            <a:pPr lvl="2"/>
            <a:endParaRPr lang="en-US" altLang="en-US" sz="800"/>
          </a:p>
          <a:p>
            <a:pPr lvl="2"/>
            <a:r>
              <a:rPr lang="en-US" altLang="en-US" sz="1600"/>
              <a:t>Voltage</a:t>
            </a:r>
          </a:p>
          <a:p>
            <a:pPr lvl="2"/>
            <a:endParaRPr lang="en-US" altLang="en-US" sz="800"/>
          </a:p>
          <a:p>
            <a:pPr lvl="2"/>
            <a:r>
              <a:rPr lang="en-US" altLang="en-US" sz="1600"/>
              <a:t>Capacitor welding</a:t>
            </a:r>
          </a:p>
          <a:p>
            <a:pPr lvl="2"/>
            <a:endParaRPr lang="en-US" altLang="en-US" sz="800"/>
          </a:p>
          <a:p>
            <a:pPr lvl="2"/>
            <a:r>
              <a:rPr lang="en-US" altLang="en-US" sz="1600"/>
              <a:t>Interlocks</a:t>
            </a:r>
          </a:p>
          <a:p>
            <a:pPr lvl="2"/>
            <a:endParaRPr lang="en-US" altLang="en-US" sz="800"/>
          </a:p>
          <a:p>
            <a:pPr lvl="2"/>
            <a:r>
              <a:rPr lang="en-US" altLang="en-US" sz="1600"/>
              <a:t>Guarding</a:t>
            </a:r>
          </a:p>
          <a:p>
            <a:pPr lvl="2"/>
            <a:endParaRPr lang="en-US" altLang="en-US" sz="800"/>
          </a:p>
          <a:p>
            <a:pPr lvl="2"/>
            <a:r>
              <a:rPr lang="en-US" altLang="en-US" sz="1600"/>
              <a:t>Shields</a:t>
            </a:r>
          </a:p>
          <a:p>
            <a:pPr lvl="2"/>
            <a:endParaRPr lang="en-US" altLang="en-US" sz="800"/>
          </a:p>
          <a:p>
            <a:pPr lvl="2"/>
            <a:r>
              <a:rPr lang="en-US" altLang="en-US" sz="1600"/>
              <a:t>Foot switches</a:t>
            </a:r>
          </a:p>
          <a:p>
            <a:pPr lvl="2"/>
            <a:endParaRPr lang="en-US" altLang="en-US" sz="800"/>
          </a:p>
          <a:p>
            <a:pPr lvl="2"/>
            <a:r>
              <a:rPr lang="en-US" altLang="en-US" sz="1600"/>
              <a:t>Stop buttons</a:t>
            </a:r>
          </a:p>
          <a:p>
            <a:pPr lvl="2"/>
            <a:endParaRPr lang="en-US" altLang="en-US" sz="800"/>
          </a:p>
          <a:p>
            <a:pPr lvl="2"/>
            <a:r>
              <a:rPr lang="en-US" altLang="en-US" sz="1600"/>
              <a:t>Safety pins</a:t>
            </a:r>
          </a:p>
          <a:p>
            <a:pPr lvl="2"/>
            <a:endParaRPr lang="en-US" altLang="en-US" sz="800"/>
          </a:p>
          <a:p>
            <a:pPr lvl="2"/>
            <a:r>
              <a:rPr lang="en-US" altLang="en-US" sz="1600"/>
              <a:t>Grounding</a:t>
            </a:r>
          </a:p>
        </p:txBody>
      </p:sp>
      <p:sp>
        <p:nvSpPr>
          <p:cNvPr id="113668" name="Content Placeholder 3"/>
          <p:cNvSpPr>
            <a:spLocks noGrp="1"/>
          </p:cNvSpPr>
          <p:nvPr>
            <p:ph sz="quarter" idx="10"/>
          </p:nvPr>
        </p:nvSpPr>
        <p:spPr>
          <a:xfrm>
            <a:off x="7162800" y="632174"/>
            <a:ext cx="1447800" cy="381000"/>
          </a:xfrm>
        </p:spPr>
        <p:txBody>
          <a:bodyPr/>
          <a:lstStyle/>
          <a:p>
            <a:r>
              <a:rPr lang="en-US" altLang="en-US" sz="1800" dirty="0"/>
              <a:t>1910.255(b)</a:t>
            </a:r>
          </a:p>
        </p:txBody>
      </p:sp>
      <p:pic>
        <p:nvPicPr>
          <p:cNvPr id="11366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3513" y="2752725"/>
            <a:ext cx="456088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13388" y="2614613"/>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latin typeface="+mj-lt"/>
              </a:rPr>
              <a:t>NCDOL Photo Library</a:t>
            </a:r>
          </a:p>
        </p:txBody>
      </p:sp>
    </p:spTree>
    <p:extLst>
      <p:ext uri="{BB962C8B-B14F-4D97-AF65-F5344CB8AC3E}">
        <p14:creationId xmlns:p14="http://schemas.microsoft.com/office/powerpoint/2010/main" val="372401604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4267200"/>
            <a:ext cx="322421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Content Placeholder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1235075"/>
            <a:ext cx="5969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itle 1"/>
          <p:cNvSpPr>
            <a:spLocks noGrp="1"/>
          </p:cNvSpPr>
          <p:nvPr>
            <p:ph type="title"/>
          </p:nvPr>
        </p:nvSpPr>
        <p:spPr>
          <a:xfrm>
            <a:off x="609600" y="441325"/>
            <a:ext cx="7924800" cy="549275"/>
          </a:xfrm>
        </p:spPr>
        <p:txBody>
          <a:bodyPr/>
          <a:lstStyle/>
          <a:p>
            <a:r>
              <a:rPr lang="en-US" altLang="en-US" dirty="0"/>
              <a:t>Resistance Welding </a:t>
            </a:r>
          </a:p>
        </p:txBody>
      </p:sp>
      <p:sp>
        <p:nvSpPr>
          <p:cNvPr id="115717" name="Content Placeholder 2"/>
          <p:cNvSpPr>
            <a:spLocks noGrp="1"/>
          </p:cNvSpPr>
          <p:nvPr>
            <p:ph idx="1"/>
          </p:nvPr>
        </p:nvSpPr>
        <p:spPr>
          <a:xfrm>
            <a:off x="533400" y="1219200"/>
            <a:ext cx="5181600" cy="4724400"/>
          </a:xfrm>
        </p:spPr>
        <p:txBody>
          <a:bodyPr/>
          <a:lstStyle/>
          <a:p>
            <a:r>
              <a:rPr lang="en-US" altLang="en-US" sz="2400"/>
              <a:t>Portable Machines</a:t>
            </a:r>
          </a:p>
          <a:p>
            <a:pPr lvl="1"/>
            <a:endParaRPr lang="en-US" altLang="en-US" sz="800"/>
          </a:p>
          <a:p>
            <a:pPr lvl="1"/>
            <a:r>
              <a:rPr lang="en-US" altLang="en-US" sz="2000"/>
              <a:t>Counterbalance</a:t>
            </a:r>
          </a:p>
          <a:p>
            <a:pPr lvl="1"/>
            <a:endParaRPr lang="en-US" altLang="en-US" sz="800"/>
          </a:p>
          <a:p>
            <a:pPr lvl="1"/>
            <a:r>
              <a:rPr lang="en-US" altLang="en-US" sz="2000"/>
              <a:t>Safety chains</a:t>
            </a:r>
          </a:p>
          <a:p>
            <a:pPr lvl="1"/>
            <a:endParaRPr lang="en-US" altLang="en-US" sz="800"/>
          </a:p>
          <a:p>
            <a:pPr lvl="1"/>
            <a:r>
              <a:rPr lang="en-US" altLang="en-US" sz="2000"/>
              <a:t>Clevis</a:t>
            </a:r>
          </a:p>
          <a:p>
            <a:pPr lvl="1"/>
            <a:endParaRPr lang="en-US" altLang="en-US" sz="800"/>
          </a:p>
          <a:p>
            <a:pPr lvl="1"/>
            <a:r>
              <a:rPr lang="en-US" altLang="en-US" sz="2000"/>
              <a:t>Switch guards</a:t>
            </a:r>
          </a:p>
          <a:p>
            <a:pPr lvl="1"/>
            <a:endParaRPr lang="en-US" altLang="en-US" sz="800"/>
          </a:p>
          <a:p>
            <a:pPr lvl="1"/>
            <a:r>
              <a:rPr lang="en-US" altLang="en-US" sz="2000"/>
              <a:t>Moving holder</a:t>
            </a:r>
          </a:p>
          <a:p>
            <a:pPr lvl="1"/>
            <a:endParaRPr lang="en-US" altLang="en-US" sz="800"/>
          </a:p>
          <a:p>
            <a:pPr lvl="1"/>
            <a:r>
              <a:rPr lang="en-US" altLang="en-US" sz="2000"/>
              <a:t>Grounding</a:t>
            </a:r>
          </a:p>
        </p:txBody>
      </p:sp>
      <p:sp>
        <p:nvSpPr>
          <p:cNvPr id="115718" name="Content Placeholder 3"/>
          <p:cNvSpPr>
            <a:spLocks noGrp="1"/>
          </p:cNvSpPr>
          <p:nvPr>
            <p:ph sz="quarter" idx="10"/>
          </p:nvPr>
        </p:nvSpPr>
        <p:spPr>
          <a:xfrm>
            <a:off x="7239000" y="625475"/>
            <a:ext cx="1447800" cy="381000"/>
          </a:xfrm>
        </p:spPr>
        <p:txBody>
          <a:bodyPr/>
          <a:lstStyle/>
          <a:p>
            <a:r>
              <a:rPr lang="en-US" altLang="en-US" sz="1800" dirty="0"/>
              <a:t>1910.255(b)</a:t>
            </a:r>
          </a:p>
        </p:txBody>
      </p:sp>
      <p:sp>
        <p:nvSpPr>
          <p:cNvPr id="115719" name="TextBox 2"/>
          <p:cNvSpPr txBox="1">
            <a:spLocks noChangeArrowheads="1"/>
          </p:cNvSpPr>
          <p:nvPr/>
        </p:nvSpPr>
        <p:spPr bwMode="auto">
          <a:xfrm>
            <a:off x="5067300" y="2466975"/>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defRPr>
            </a:lvl1pPr>
            <a:lvl2pPr marL="742950" indent="-285750">
              <a:defRPr sz="2000" b="1">
                <a:solidFill>
                  <a:schemeClr val="tx1"/>
                </a:solidFill>
                <a:latin typeface="Arial" panose="020B0604020202020204" pitchFamily="34" charset="0"/>
              </a:defRPr>
            </a:lvl2pPr>
            <a:lvl3pPr marL="1143000" indent="-228600">
              <a:defRPr sz="2000" b="1">
                <a:solidFill>
                  <a:schemeClr val="tx1"/>
                </a:solidFill>
                <a:latin typeface="Arial" panose="020B0604020202020204" pitchFamily="34" charset="0"/>
              </a:defRPr>
            </a:lvl3pPr>
            <a:lvl4pPr marL="1600200" indent="-228600">
              <a:defRPr sz="2000" b="1">
                <a:solidFill>
                  <a:schemeClr val="tx1"/>
                </a:solidFill>
                <a:latin typeface="Arial" panose="020B0604020202020204" pitchFamily="34" charset="0"/>
              </a:defRPr>
            </a:lvl4pPr>
            <a:lvl5pPr marL="2057400" indent="-22860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1200"/>
              <a:t>Safety Chain</a:t>
            </a:r>
          </a:p>
        </p:txBody>
      </p:sp>
      <p:sp>
        <p:nvSpPr>
          <p:cNvPr id="8" name="Rectangle 7"/>
          <p:cNvSpPr/>
          <p:nvPr/>
        </p:nvSpPr>
        <p:spPr>
          <a:xfrm>
            <a:off x="5627688" y="5573713"/>
            <a:ext cx="1774825"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latin typeface="+mj-lt"/>
              </a:rPr>
              <a:t>NCDOL Photo Library</a:t>
            </a:r>
          </a:p>
        </p:txBody>
      </p:sp>
    </p:spTree>
    <p:extLst>
      <p:ext uri="{BB962C8B-B14F-4D97-AF65-F5344CB8AC3E}">
        <p14:creationId xmlns:p14="http://schemas.microsoft.com/office/powerpoint/2010/main" val="149126914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609600" y="441325"/>
            <a:ext cx="7924800" cy="549275"/>
          </a:xfrm>
        </p:spPr>
        <p:txBody>
          <a:bodyPr/>
          <a:lstStyle/>
          <a:p>
            <a:r>
              <a:rPr lang="en-US" altLang="en-US" dirty="0"/>
              <a:t>Resistance Welding </a:t>
            </a:r>
          </a:p>
        </p:txBody>
      </p:sp>
      <p:sp>
        <p:nvSpPr>
          <p:cNvPr id="117763" name="Content Placeholder 2"/>
          <p:cNvSpPr>
            <a:spLocks noGrp="1"/>
          </p:cNvSpPr>
          <p:nvPr>
            <p:ph idx="1"/>
          </p:nvPr>
        </p:nvSpPr>
        <p:spPr>
          <a:xfrm>
            <a:off x="533400" y="1219200"/>
            <a:ext cx="8001000" cy="4724400"/>
          </a:xfrm>
        </p:spPr>
        <p:txBody>
          <a:bodyPr/>
          <a:lstStyle/>
          <a:p>
            <a:r>
              <a:rPr lang="en-US" altLang="en-US" sz="2400" dirty="0"/>
              <a:t>Maintenance of machines</a:t>
            </a:r>
          </a:p>
          <a:p>
            <a:pPr lvl="1"/>
            <a:endParaRPr lang="en-US" altLang="en-US" sz="800" dirty="0"/>
          </a:p>
          <a:p>
            <a:pPr lvl="1"/>
            <a:r>
              <a:rPr lang="en-US" altLang="en-US" sz="2000" dirty="0"/>
              <a:t>Periodic inspection shall be made by qualified maintenance personnel, and a certification record maintained.</a:t>
            </a:r>
          </a:p>
          <a:p>
            <a:pPr lvl="1"/>
            <a:endParaRPr lang="en-US" altLang="en-US" sz="800" dirty="0"/>
          </a:p>
          <a:p>
            <a:pPr lvl="1"/>
            <a:r>
              <a:rPr lang="en-US" altLang="en-US" sz="2000" dirty="0"/>
              <a:t>The certification record shall include the date of inspection, the signature of the person who performed the inspection and the serial number, or other identifier, for the equipment inspected.</a:t>
            </a:r>
          </a:p>
          <a:p>
            <a:pPr lvl="1"/>
            <a:endParaRPr lang="en-US" altLang="en-US" sz="800" dirty="0"/>
          </a:p>
          <a:p>
            <a:pPr lvl="1"/>
            <a:r>
              <a:rPr lang="en-US" altLang="en-US" sz="2000" dirty="0"/>
              <a:t>The operator shall be instructed to report any equipment defects to his supervisor and the use of the equipment shall be discontinued until safety repairs have been completed.</a:t>
            </a:r>
          </a:p>
        </p:txBody>
      </p:sp>
      <p:sp>
        <p:nvSpPr>
          <p:cNvPr id="117764" name="Content Placeholder 3"/>
          <p:cNvSpPr>
            <a:spLocks noGrp="1"/>
          </p:cNvSpPr>
          <p:nvPr>
            <p:ph sz="quarter" idx="10"/>
          </p:nvPr>
        </p:nvSpPr>
        <p:spPr>
          <a:xfrm>
            <a:off x="7239000" y="625475"/>
            <a:ext cx="1600200" cy="381000"/>
          </a:xfrm>
        </p:spPr>
        <p:txBody>
          <a:bodyPr/>
          <a:lstStyle/>
          <a:p>
            <a:r>
              <a:rPr lang="en-US" altLang="en-US" sz="1800" dirty="0"/>
              <a:t>1910.255(e)</a:t>
            </a:r>
          </a:p>
        </p:txBody>
      </p:sp>
    </p:spTree>
    <p:extLst>
      <p:ext uri="{BB962C8B-B14F-4D97-AF65-F5344CB8AC3E}">
        <p14:creationId xmlns:p14="http://schemas.microsoft.com/office/powerpoint/2010/main" val="168517353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609600" y="457200"/>
            <a:ext cx="7924800" cy="554038"/>
          </a:xfrm>
        </p:spPr>
        <p:txBody>
          <a:bodyPr/>
          <a:lstStyle/>
          <a:p>
            <a:r>
              <a:rPr lang="en-US" altLang="en-US"/>
              <a:t>New Welding Technologies</a:t>
            </a:r>
          </a:p>
        </p:txBody>
      </p:sp>
      <p:sp>
        <p:nvSpPr>
          <p:cNvPr id="119811" name="Content Placeholder 2"/>
          <p:cNvSpPr>
            <a:spLocks noGrp="1"/>
          </p:cNvSpPr>
          <p:nvPr>
            <p:ph idx="1"/>
          </p:nvPr>
        </p:nvSpPr>
        <p:spPr>
          <a:xfrm>
            <a:off x="533400" y="1219200"/>
            <a:ext cx="8001000" cy="4724400"/>
          </a:xfrm>
        </p:spPr>
        <p:txBody>
          <a:bodyPr/>
          <a:lstStyle/>
          <a:p>
            <a:r>
              <a:rPr lang="en-US" altLang="en-US" sz="2400" dirty="0"/>
              <a:t>New technologies in welding, such as the use of laser welding and electron beam welding, bring new hazards to the welder's environment.</a:t>
            </a:r>
          </a:p>
          <a:p>
            <a:endParaRPr lang="en-US" altLang="en-US" sz="800" dirty="0"/>
          </a:p>
          <a:p>
            <a:r>
              <a:rPr lang="en-US" altLang="en-US" sz="2400" dirty="0"/>
              <a:t>Special precautions must be taken when using these welding methods.</a:t>
            </a:r>
          </a:p>
          <a:p>
            <a:pPr lvl="1"/>
            <a:endParaRPr lang="en-US" altLang="en-US" sz="800" b="1" dirty="0"/>
          </a:p>
          <a:p>
            <a:pPr lvl="1"/>
            <a:r>
              <a:rPr lang="en-US" altLang="en-US" sz="1800" b="1" dirty="0"/>
              <a:t>Laser Welding - </a:t>
            </a:r>
            <a:r>
              <a:rPr lang="en-US" altLang="en-US" sz="1800" dirty="0"/>
              <a:t>Laser welding uses a focused beam of light to achieve very precise welds. The major hazard of this powerful beam is to the eyes, which can be partially blinded when hit with the beam. Special eye protection must be used, and care must be taken with any reflective surfaces since both the original and reflected beam are extremely dangerous.</a:t>
            </a:r>
          </a:p>
        </p:txBody>
      </p:sp>
    </p:spTree>
    <p:extLst>
      <p:ext uri="{BB962C8B-B14F-4D97-AF65-F5344CB8AC3E}">
        <p14:creationId xmlns:p14="http://schemas.microsoft.com/office/powerpoint/2010/main" val="3265758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09600" y="441325"/>
            <a:ext cx="7924800" cy="549275"/>
          </a:xfrm>
        </p:spPr>
        <p:txBody>
          <a:bodyPr/>
          <a:lstStyle/>
          <a:p>
            <a:r>
              <a:rPr lang="en-US" altLang="en-US" dirty="0"/>
              <a:t>New Welding Technologies</a:t>
            </a:r>
            <a:endParaRPr lang="en-US" altLang="en-US" sz="1600" dirty="0"/>
          </a:p>
        </p:txBody>
      </p:sp>
      <p:sp>
        <p:nvSpPr>
          <p:cNvPr id="121859" name="Content Placeholder 2"/>
          <p:cNvSpPr>
            <a:spLocks noGrp="1"/>
          </p:cNvSpPr>
          <p:nvPr>
            <p:ph idx="1"/>
          </p:nvPr>
        </p:nvSpPr>
        <p:spPr/>
        <p:txBody>
          <a:bodyPr/>
          <a:lstStyle/>
          <a:p>
            <a:pPr lvl="1"/>
            <a:r>
              <a:rPr lang="en-US" altLang="en-US" b="1" dirty="0"/>
              <a:t>Electronic Beam Welding - </a:t>
            </a:r>
            <a:r>
              <a:rPr lang="en-US" altLang="en-US" dirty="0"/>
              <a:t>Electronic beam welding uses a focused beam of electrons to produce high precision and deep penetration welds.</a:t>
            </a:r>
          </a:p>
          <a:p>
            <a:pPr lvl="2"/>
            <a:endParaRPr lang="en-US" altLang="en-US" sz="800" dirty="0"/>
          </a:p>
          <a:p>
            <a:pPr lvl="2"/>
            <a:r>
              <a:rPr lang="en-US" altLang="en-US" dirty="0"/>
              <a:t>Since x-rays are produced as a by-product, the process should be enclosed and shielded with lead or other materials suitable for preventing x-ray exposure.</a:t>
            </a:r>
          </a:p>
          <a:p>
            <a:pPr lvl="2"/>
            <a:endParaRPr lang="en-US" altLang="en-US" sz="1000" dirty="0"/>
          </a:p>
          <a:p>
            <a:pPr lvl="2"/>
            <a:r>
              <a:rPr lang="en-US" altLang="en-US" dirty="0"/>
              <a:t>All doors, ports, and other openings must have proper seals and should be checked periodically to prevent x-ray leakage.</a:t>
            </a:r>
          </a:p>
          <a:p>
            <a:pPr lvl="2"/>
            <a:endParaRPr lang="en-US" altLang="en-US" sz="1000" dirty="0"/>
          </a:p>
          <a:p>
            <a:pPr lvl="2"/>
            <a:r>
              <a:rPr lang="en-US" altLang="en-US" dirty="0"/>
              <a:t>Operators should wear film badges to detect accidental radiation exposure.</a:t>
            </a:r>
          </a:p>
          <a:p>
            <a:pPr lvl="2"/>
            <a:endParaRPr lang="en-US" altLang="en-US" sz="1000" dirty="0"/>
          </a:p>
          <a:p>
            <a:pPr lvl="2"/>
            <a:r>
              <a:rPr lang="en-US" altLang="en-US" dirty="0"/>
              <a:t>The high voltages required also present an electrical hazard.</a:t>
            </a:r>
          </a:p>
          <a:p>
            <a:endParaRPr lang="en-US" altLang="en-US" sz="800" b="1" dirty="0"/>
          </a:p>
        </p:txBody>
      </p:sp>
    </p:spTree>
    <p:extLst>
      <p:ext uri="{BB962C8B-B14F-4D97-AF65-F5344CB8AC3E}">
        <p14:creationId xmlns:p14="http://schemas.microsoft.com/office/powerpoint/2010/main" val="203471738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09600" y="441325"/>
            <a:ext cx="7924800" cy="549275"/>
          </a:xfrm>
        </p:spPr>
        <p:txBody>
          <a:bodyPr/>
          <a:lstStyle/>
          <a:p>
            <a:r>
              <a:rPr lang="en-US" altLang="en-US" dirty="0"/>
              <a:t>New Welding Technologies</a:t>
            </a:r>
            <a:endParaRPr lang="en-US" altLang="en-US" sz="1600" dirty="0"/>
          </a:p>
        </p:txBody>
      </p:sp>
      <p:sp>
        <p:nvSpPr>
          <p:cNvPr id="121859" name="Content Placeholder 2"/>
          <p:cNvSpPr>
            <a:spLocks noGrp="1"/>
          </p:cNvSpPr>
          <p:nvPr>
            <p:ph idx="1"/>
          </p:nvPr>
        </p:nvSpPr>
        <p:spPr/>
        <p:txBody>
          <a:bodyPr/>
          <a:lstStyle/>
          <a:p>
            <a:endParaRPr lang="en-US" altLang="en-US" sz="800" b="1" dirty="0"/>
          </a:p>
          <a:p>
            <a:pPr lvl="1"/>
            <a:r>
              <a:rPr lang="en-US" altLang="en-US" b="1" dirty="0"/>
              <a:t>Robot Welders - </a:t>
            </a:r>
            <a:r>
              <a:rPr lang="en-US" altLang="en-US" dirty="0"/>
              <a:t>Many industries are beginning to use robot welders in place of workers on the assembly line.</a:t>
            </a:r>
          </a:p>
          <a:p>
            <a:pPr lvl="2"/>
            <a:endParaRPr lang="en-US" altLang="en-US" sz="800" dirty="0"/>
          </a:p>
          <a:p>
            <a:pPr lvl="2"/>
            <a:r>
              <a:rPr lang="en-US" altLang="en-US" dirty="0"/>
              <a:t>This removes workers from the hazard, but focuses on job elimination rather than workplace improvements. In addition, workers can be injured by industrial welding robots.</a:t>
            </a:r>
          </a:p>
        </p:txBody>
      </p:sp>
    </p:spTree>
    <p:extLst>
      <p:ext uri="{BB962C8B-B14F-4D97-AF65-F5344CB8AC3E}">
        <p14:creationId xmlns:p14="http://schemas.microsoft.com/office/powerpoint/2010/main" val="24452456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609600" y="441325"/>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3600" b="1" u="none" dirty="0">
                <a:solidFill>
                  <a:srgbClr val="012D9A"/>
                </a:solidFill>
              </a:rPr>
              <a:t>Fire Extinguishers</a:t>
            </a:r>
          </a:p>
        </p:txBody>
      </p:sp>
      <p:sp>
        <p:nvSpPr>
          <p:cNvPr id="15363" name="Text Box 5"/>
          <p:cNvSpPr txBox="1">
            <a:spLocks noChangeArrowheads="1"/>
          </p:cNvSpPr>
          <p:nvPr/>
        </p:nvSpPr>
        <p:spPr bwMode="auto">
          <a:xfrm>
            <a:off x="6477000" y="621268"/>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1910.252(a)(2)(ii)</a:t>
            </a:r>
          </a:p>
        </p:txBody>
      </p:sp>
      <p:sp>
        <p:nvSpPr>
          <p:cNvPr id="15364" name="Content Placeholder 6"/>
          <p:cNvSpPr>
            <a:spLocks noGrp="1"/>
          </p:cNvSpPr>
          <p:nvPr>
            <p:ph idx="1"/>
          </p:nvPr>
        </p:nvSpPr>
        <p:spPr>
          <a:xfrm>
            <a:off x="533400" y="1219200"/>
            <a:ext cx="8153400" cy="4525963"/>
          </a:xfrm>
        </p:spPr>
        <p:txBody>
          <a:bodyPr/>
          <a:lstStyle/>
          <a:p>
            <a:r>
              <a:rPr lang="en-US" altLang="en-US" sz="2400" dirty="0"/>
              <a:t>Suitable fire extinguishing equipment maintained in state of readiness for instant use. </a:t>
            </a:r>
          </a:p>
          <a:p>
            <a:endParaRPr lang="en-US" altLang="en-US" sz="800" dirty="0"/>
          </a:p>
          <a:p>
            <a:pPr lvl="1"/>
            <a:r>
              <a:rPr lang="en-US" altLang="en-US" sz="2000" dirty="0"/>
              <a:t>Such equipment may consist of pails of water, buckets of sand, hose or portable extinguishers depending upon the nature and quantity of the combustible material exposed.</a:t>
            </a:r>
          </a:p>
        </p:txBody>
      </p:sp>
      <p:pic>
        <p:nvPicPr>
          <p:cNvPr id="1536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3367088"/>
            <a:ext cx="20716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56363" y="5665788"/>
            <a:ext cx="1670050" cy="277812"/>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58016128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p:txBody>
          <a:bodyPr/>
          <a:lstStyle/>
          <a:p>
            <a:r>
              <a:rPr lang="en-US" altLang="en-US" dirty="0"/>
              <a:t>In this course, we discussed:</a:t>
            </a:r>
          </a:p>
          <a:p>
            <a:pPr lvl="1">
              <a:lnSpc>
                <a:spcPct val="150000"/>
              </a:lnSpc>
            </a:pPr>
            <a:r>
              <a:rPr lang="en-US" altLang="en-US" dirty="0"/>
              <a:t>Fire hazards associated with welding</a:t>
            </a:r>
          </a:p>
          <a:p>
            <a:pPr lvl="1">
              <a:lnSpc>
                <a:spcPct val="150000"/>
              </a:lnSpc>
            </a:pPr>
            <a:r>
              <a:rPr lang="en-US" altLang="en-US" dirty="0"/>
              <a:t>Selection of eye protection for welding operations</a:t>
            </a:r>
          </a:p>
          <a:p>
            <a:pPr lvl="1">
              <a:lnSpc>
                <a:spcPct val="150000"/>
              </a:lnSpc>
            </a:pPr>
            <a:r>
              <a:rPr lang="en-US" altLang="en-US" dirty="0"/>
              <a:t>Management’s responsibility </a:t>
            </a:r>
          </a:p>
          <a:p>
            <a:pPr lvl="1">
              <a:lnSpc>
                <a:spcPct val="150000"/>
              </a:lnSpc>
            </a:pPr>
            <a:r>
              <a:rPr lang="en-US" altLang="en-US" dirty="0"/>
              <a:t>General requirements – 1910.252</a:t>
            </a:r>
          </a:p>
          <a:p>
            <a:pPr lvl="1">
              <a:lnSpc>
                <a:spcPct val="150000"/>
              </a:lnSpc>
            </a:pPr>
            <a:r>
              <a:rPr lang="en-US" altLang="en-US" dirty="0"/>
              <a:t>Oxygen-fuel gas welding – 1910.253</a:t>
            </a:r>
          </a:p>
          <a:p>
            <a:pPr lvl="1">
              <a:lnSpc>
                <a:spcPct val="150000"/>
              </a:lnSpc>
            </a:pPr>
            <a:r>
              <a:rPr lang="en-US" altLang="en-US" dirty="0"/>
              <a:t>Arc welding – 1910.254</a:t>
            </a:r>
          </a:p>
          <a:p>
            <a:pPr lvl="1">
              <a:lnSpc>
                <a:spcPct val="150000"/>
              </a:lnSpc>
            </a:pPr>
            <a:r>
              <a:rPr lang="en-US" altLang="en-US" dirty="0"/>
              <a:t>Resistance Welding – 1910.255</a:t>
            </a:r>
          </a:p>
          <a:p>
            <a:pPr lvl="1">
              <a:lnSpc>
                <a:spcPct val="150000"/>
              </a:lnSpc>
            </a:pPr>
            <a:endParaRPr lang="en-US" altLang="en-US" dirty="0"/>
          </a:p>
        </p:txBody>
      </p:sp>
      <p:sp>
        <p:nvSpPr>
          <p:cNvPr id="123907" name="Title 2"/>
          <p:cNvSpPr>
            <a:spLocks noGrp="1"/>
          </p:cNvSpPr>
          <p:nvPr>
            <p:ph type="title"/>
          </p:nvPr>
        </p:nvSpPr>
        <p:spPr>
          <a:xfrm>
            <a:off x="533400" y="441325"/>
            <a:ext cx="8458200" cy="549275"/>
          </a:xfrm>
        </p:spPr>
        <p:txBody>
          <a:bodyPr/>
          <a:lstStyle/>
          <a:p>
            <a:r>
              <a:rPr lang="en-US" altLang="en-US" dirty="0"/>
              <a:t>Summary</a:t>
            </a:r>
          </a:p>
        </p:txBody>
      </p:sp>
    </p:spTree>
    <p:extLst>
      <p:ext uri="{BB962C8B-B14F-4D97-AF65-F5344CB8AC3E}">
        <p14:creationId xmlns:p14="http://schemas.microsoft.com/office/powerpoint/2010/main" val="24040606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gray">
          <a:xfrm>
            <a:off x="609600" y="441325"/>
            <a:ext cx="3505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3600" b="1" u="none" dirty="0">
                <a:solidFill>
                  <a:srgbClr val="012D9A"/>
                </a:solidFill>
              </a:rPr>
              <a:t>Fire Watch</a:t>
            </a:r>
          </a:p>
        </p:txBody>
      </p:sp>
      <p:sp>
        <p:nvSpPr>
          <p:cNvPr id="17411" name="Text Box 5"/>
          <p:cNvSpPr txBox="1">
            <a:spLocks noChangeArrowheads="1"/>
          </p:cNvSpPr>
          <p:nvPr/>
        </p:nvSpPr>
        <p:spPr bwMode="auto">
          <a:xfrm>
            <a:off x="5638800" y="621268"/>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1910.252(a)(2)(iii)(A)(1)-(2)</a:t>
            </a:r>
          </a:p>
        </p:txBody>
      </p:sp>
      <p:sp>
        <p:nvSpPr>
          <p:cNvPr id="17412" name="Rectangle 3"/>
          <p:cNvSpPr>
            <a:spLocks noChangeArrowheads="1"/>
          </p:cNvSpPr>
          <p:nvPr/>
        </p:nvSpPr>
        <p:spPr bwMode="auto">
          <a:xfrm>
            <a:off x="533400" y="1143000"/>
            <a:ext cx="807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ts val="500"/>
              </a:spcBef>
              <a:spcAft>
                <a:spcPts val="500"/>
              </a:spcAft>
            </a:pPr>
            <a:r>
              <a:rPr lang="en-US" altLang="en-US" sz="2400" b="0" u="none" dirty="0"/>
              <a:t>Fire watchers required whenever welding or cutting is performed where other than a minor fire might develop, or any of the following conditions exist:</a:t>
            </a:r>
          </a:p>
          <a:p>
            <a:pPr lvl="1" eaLnBrk="1" hangingPunct="1">
              <a:spcBef>
                <a:spcPts val="500"/>
              </a:spcBef>
              <a:spcAft>
                <a:spcPts val="500"/>
              </a:spcAft>
            </a:pPr>
            <a:r>
              <a:rPr lang="en-US" altLang="en-US" sz="2000" b="0" u="none" dirty="0"/>
              <a:t>Combustible material closer than 35 feet to the point of operation.</a:t>
            </a:r>
          </a:p>
          <a:p>
            <a:pPr lvl="1" eaLnBrk="1" hangingPunct="1"/>
            <a:endParaRPr lang="en-US" altLang="en-US" sz="800" b="0" u="none" dirty="0"/>
          </a:p>
          <a:p>
            <a:pPr lvl="1" eaLnBrk="1" hangingPunct="1"/>
            <a:r>
              <a:rPr lang="en-US" altLang="en-US" sz="2000" b="0" u="none" dirty="0"/>
              <a:t>Combustibles more than 35 feet away but are easily ignited by sparks.</a:t>
            </a:r>
          </a:p>
        </p:txBody>
      </p:sp>
    </p:spTree>
    <p:extLst>
      <p:ext uri="{BB962C8B-B14F-4D97-AF65-F5344CB8AC3E}">
        <p14:creationId xmlns:p14="http://schemas.microsoft.com/office/powerpoint/2010/main" val="2552580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609600" y="441325"/>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3600" b="1" u="none" dirty="0">
                <a:solidFill>
                  <a:srgbClr val="012D9A"/>
                </a:solidFill>
              </a:rPr>
              <a:t>Fire Watch</a:t>
            </a:r>
          </a:p>
        </p:txBody>
      </p:sp>
      <p:sp>
        <p:nvSpPr>
          <p:cNvPr id="19459" name="Text Box 5"/>
          <p:cNvSpPr txBox="1">
            <a:spLocks noChangeArrowheads="1"/>
          </p:cNvSpPr>
          <p:nvPr/>
        </p:nvSpPr>
        <p:spPr bwMode="auto">
          <a:xfrm>
            <a:off x="6248400" y="621268"/>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1910.252(a)(2)(iii)(B)</a:t>
            </a:r>
          </a:p>
        </p:txBody>
      </p:sp>
      <p:sp>
        <p:nvSpPr>
          <p:cNvPr id="19460" name="Rectangle 3"/>
          <p:cNvSpPr>
            <a:spLocks noChangeArrowheads="1"/>
          </p:cNvSpPr>
          <p:nvPr/>
        </p:nvSpPr>
        <p:spPr bwMode="auto">
          <a:xfrm>
            <a:off x="533400" y="12192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lnSpc>
                <a:spcPct val="90000"/>
              </a:lnSpc>
              <a:spcBef>
                <a:spcPts val="500"/>
              </a:spcBef>
              <a:spcAft>
                <a:spcPts val="500"/>
              </a:spcAft>
            </a:pPr>
            <a:r>
              <a:rPr lang="en-US" altLang="en-US" sz="2400" b="0" u="none" dirty="0"/>
              <a:t>Fire watchers</a:t>
            </a:r>
          </a:p>
          <a:p>
            <a:pPr lvl="1" eaLnBrk="1" hangingPunct="1"/>
            <a:r>
              <a:rPr lang="en-US" altLang="en-US" sz="2000" b="0" u="none" dirty="0"/>
              <a:t>Shall have fire extinguishing equipment available and be trained in use. </a:t>
            </a:r>
          </a:p>
          <a:p>
            <a:pPr lvl="1" eaLnBrk="1" hangingPunct="1"/>
            <a:endParaRPr lang="en-US" altLang="en-US" sz="800" b="0" u="none" dirty="0"/>
          </a:p>
          <a:p>
            <a:pPr lvl="1" eaLnBrk="1" hangingPunct="1"/>
            <a:r>
              <a:rPr lang="en-US" altLang="en-US" sz="2000" b="0" u="none" dirty="0"/>
              <a:t>Familiar with facilities for sounding an alarm. </a:t>
            </a:r>
          </a:p>
          <a:p>
            <a:pPr lvl="1" eaLnBrk="1" hangingPunct="1"/>
            <a:endParaRPr lang="en-US" altLang="en-US" sz="800" b="0" u="none" dirty="0"/>
          </a:p>
          <a:p>
            <a:pPr lvl="1" eaLnBrk="1" hangingPunct="1"/>
            <a:r>
              <a:rPr lang="en-US" altLang="en-US" sz="2000" b="0" u="none" dirty="0"/>
              <a:t>Try to extinguish fire if within capacity of available equipment, otherwise sound the alarm. </a:t>
            </a:r>
          </a:p>
          <a:p>
            <a:pPr lvl="1" eaLnBrk="1" hangingPunct="1"/>
            <a:endParaRPr lang="en-US" altLang="en-US" sz="800" b="0" u="none" dirty="0"/>
          </a:p>
          <a:p>
            <a:pPr lvl="1" eaLnBrk="1" hangingPunct="1"/>
            <a:r>
              <a:rPr lang="en-US" altLang="en-US" sz="2000" b="0" u="none" dirty="0"/>
              <a:t>Watch maintained at least a half hour after completion of welding or cutting operations.</a:t>
            </a:r>
          </a:p>
        </p:txBody>
      </p:sp>
    </p:spTree>
    <p:extLst>
      <p:ext uri="{BB962C8B-B14F-4D97-AF65-F5344CB8AC3E}">
        <p14:creationId xmlns:p14="http://schemas.microsoft.com/office/powerpoint/2010/main" val="33788868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gray">
          <a:xfrm>
            <a:off x="609600" y="441325"/>
            <a:ext cx="312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3600" b="1" u="none" dirty="0">
                <a:solidFill>
                  <a:srgbClr val="012D9A"/>
                </a:solidFill>
              </a:rPr>
              <a:t>Authorization</a:t>
            </a:r>
          </a:p>
        </p:txBody>
      </p:sp>
      <p:sp>
        <p:nvSpPr>
          <p:cNvPr id="21507" name="Text Box 5"/>
          <p:cNvSpPr txBox="1">
            <a:spLocks noChangeArrowheads="1"/>
          </p:cNvSpPr>
          <p:nvPr/>
        </p:nvSpPr>
        <p:spPr bwMode="auto">
          <a:xfrm>
            <a:off x="6477000" y="609600"/>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b="0" u="none" dirty="0">
                <a:solidFill>
                  <a:srgbClr val="000000"/>
                </a:solidFill>
              </a:rPr>
              <a:t>1910.252(a)(2)(iv)</a:t>
            </a:r>
          </a:p>
        </p:txBody>
      </p:sp>
      <p:sp>
        <p:nvSpPr>
          <p:cNvPr id="21508" name="Rectangle 3"/>
          <p:cNvSpPr>
            <a:spLocks noChangeArrowheads="1"/>
          </p:cNvSpPr>
          <p:nvPr/>
        </p:nvSpPr>
        <p:spPr bwMode="auto">
          <a:xfrm>
            <a:off x="533400" y="1295400"/>
            <a:ext cx="7848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ts val="500"/>
              </a:spcBef>
              <a:spcAft>
                <a:spcPts val="500"/>
              </a:spcAft>
            </a:pPr>
            <a:r>
              <a:rPr lang="en-US" altLang="en-US" sz="2400" b="0" u="none" dirty="0"/>
              <a:t>Individual responsible for authorizing cutting and welding operations must inspect area before work starts.</a:t>
            </a:r>
          </a:p>
          <a:p>
            <a:pPr eaLnBrk="1" hangingPunct="1">
              <a:spcBef>
                <a:spcPts val="500"/>
              </a:spcBef>
              <a:spcAft>
                <a:spcPts val="500"/>
              </a:spcAft>
            </a:pPr>
            <a:endParaRPr lang="en-US" altLang="en-US" sz="800" b="0" u="none" dirty="0"/>
          </a:p>
          <a:p>
            <a:pPr eaLnBrk="1" hangingPunct="1"/>
            <a:r>
              <a:rPr lang="en-US" altLang="en-US" sz="2400" b="0" u="none" dirty="0"/>
              <a:t>They shall designate precautions to be followed in granting authorization to proceed preferably in form of a written permit.</a:t>
            </a:r>
          </a:p>
        </p:txBody>
      </p:sp>
      <p:sp>
        <p:nvSpPr>
          <p:cNvPr id="21509" name="Rectangle 7"/>
          <p:cNvSpPr>
            <a:spLocks noChangeArrowheads="1"/>
          </p:cNvSpPr>
          <p:nvPr/>
        </p:nvSpPr>
        <p:spPr bwMode="auto">
          <a:xfrm>
            <a:off x="6705600" y="3657600"/>
            <a:ext cx="1524000" cy="533400"/>
          </a:xfrm>
          <a:prstGeom prst="rect">
            <a:avLst/>
          </a:prstGeom>
          <a:solidFill>
            <a:schemeClr val="bg1"/>
          </a:solidFill>
          <a:ln w="12700" algn="ctr">
            <a:solidFill>
              <a:schemeClr val="bg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b="0" u="sng">
              <a:latin typeface="Times New Roman" panose="02020603050405020304" pitchFamily="18" charset="0"/>
            </a:endParaRPr>
          </a:p>
        </p:txBody>
      </p:sp>
      <p:pic>
        <p:nvPicPr>
          <p:cNvPr id="21510" name="Picture 9"/>
          <p:cNvPicPr>
            <a:picLocks noChangeAspect="1" noChangeArrowheads="1"/>
          </p:cNvPicPr>
          <p:nvPr/>
        </p:nvPicPr>
        <p:blipFill>
          <a:blip r:embed="rId3" cstate="email">
            <a:grayscl/>
            <a:biLevel thresh="50000"/>
            <a:extLst>
              <a:ext uri="{28A0092B-C50C-407E-A947-70E740481C1C}">
                <a14:useLocalDpi xmlns:a14="http://schemas.microsoft.com/office/drawing/2010/main"/>
              </a:ext>
            </a:extLst>
          </a:blip>
          <a:srcRect/>
          <a:stretch>
            <a:fillRect/>
          </a:stretch>
        </p:blipFill>
        <p:spPr bwMode="auto">
          <a:xfrm>
            <a:off x="6096000" y="3886200"/>
            <a:ext cx="2286000" cy="2057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132513" y="5665788"/>
            <a:ext cx="1773237" cy="276225"/>
          </a:xfrm>
          <a:prstGeom prst="rect">
            <a:avLst/>
          </a:prstGeom>
        </p:spPr>
        <p:txBody>
          <a:bodyPr wrap="none">
            <a:spAutoFit/>
          </a:bodyPr>
          <a:ls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a:lstStyle>
          <a:p>
            <a:pPr>
              <a:defRPr/>
            </a:pPr>
            <a:r>
              <a:rPr lang="en-US" sz="1200" u="none" dirty="0">
                <a:latin typeface="+mj-lt"/>
              </a:rPr>
              <a:t>NCDOL Photo Library</a:t>
            </a:r>
          </a:p>
        </p:txBody>
      </p:sp>
    </p:spTree>
    <p:extLst>
      <p:ext uri="{BB962C8B-B14F-4D97-AF65-F5344CB8AC3E}">
        <p14:creationId xmlns:p14="http://schemas.microsoft.com/office/powerpoint/2010/main" val="205152486"/>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27534</TotalTime>
  <Pages>1</Pages>
  <Words>4007</Words>
  <Application>Microsoft Office PowerPoint</Application>
  <PresentationFormat>Letter Paper (8.5x11 in)</PresentationFormat>
  <Paragraphs>549</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Symbol</vt:lpstr>
      <vt:lpstr>Times New Roman</vt:lpstr>
      <vt:lpstr>Wingdings</vt:lpstr>
      <vt:lpstr>NCDOL  Standard</vt:lpstr>
      <vt:lpstr> Welding and Cutting</vt:lpstr>
      <vt:lpstr>Objectives</vt:lpstr>
      <vt:lpstr>Fire Protection</vt:lpstr>
      <vt:lpstr>Basic Precautions</vt:lpstr>
      <vt:lpstr>Combustible Material</vt:lpstr>
      <vt:lpstr>PowerPoint Presentation</vt:lpstr>
      <vt:lpstr>PowerPoint Presentation</vt:lpstr>
      <vt:lpstr>PowerPoint Presentation</vt:lpstr>
      <vt:lpstr>PowerPoint Presentation</vt:lpstr>
      <vt:lpstr>PowerPoint Presentation</vt:lpstr>
      <vt:lpstr>PowerPoint Presentation</vt:lpstr>
      <vt:lpstr>Management </vt:lpstr>
      <vt:lpstr>Supervisor</vt:lpstr>
      <vt:lpstr>Welding or Cutting Containers</vt:lpstr>
      <vt:lpstr>Confined Spaces</vt:lpstr>
      <vt:lpstr>Confined Spaces</vt:lpstr>
      <vt:lpstr>Protection of Personnel</vt:lpstr>
      <vt:lpstr>Protection from Arc Welding Rays</vt:lpstr>
      <vt:lpstr>Protective Clothing</vt:lpstr>
      <vt:lpstr>Confined Spaces</vt:lpstr>
      <vt:lpstr>Warning Sign</vt:lpstr>
      <vt:lpstr>Standards Interpretation - 07/30/1993</vt:lpstr>
      <vt:lpstr>Standards Interpretation - 07/30/1993</vt:lpstr>
      <vt:lpstr>Standards Interpretation - 07/30/1993 </vt:lpstr>
      <vt:lpstr>Health Protection &amp; Ventilation</vt:lpstr>
      <vt:lpstr>Health Protection &amp; Ventilation</vt:lpstr>
      <vt:lpstr>NIOSH Study  Control Technology Assessment for Welding Operations</vt:lpstr>
      <vt:lpstr>NIOSH Study  Control Technology Assessment for Welding Operations</vt:lpstr>
      <vt:lpstr>Oxygen-Fuel Gas</vt:lpstr>
      <vt:lpstr>Oxygen-Fuel Gas</vt:lpstr>
      <vt:lpstr>Standards Interpretation – 05/13/1998</vt:lpstr>
      <vt:lpstr>Oxygen-Fuel Gas</vt:lpstr>
      <vt:lpstr>Storage of Cylinders - General</vt:lpstr>
      <vt:lpstr>Storage of Cylinders - General</vt:lpstr>
      <vt:lpstr>Operating Procedures</vt:lpstr>
      <vt:lpstr>Operating Procedures</vt:lpstr>
      <vt:lpstr>Operating Procedures</vt:lpstr>
      <vt:lpstr>Operating Procedures</vt:lpstr>
      <vt:lpstr>Operating Procedures</vt:lpstr>
      <vt:lpstr>Operating Procedures</vt:lpstr>
      <vt:lpstr>Operating Procedures</vt:lpstr>
      <vt:lpstr>Service Piping Systems</vt:lpstr>
      <vt:lpstr>Protective Equipment</vt:lpstr>
      <vt:lpstr>Protective Equipment</vt:lpstr>
      <vt:lpstr>Hose and Hose Connections</vt:lpstr>
      <vt:lpstr>Hose and Hose Connections</vt:lpstr>
      <vt:lpstr>Arc Welding and Cutting</vt:lpstr>
      <vt:lpstr>Arc Welding and Cutting</vt:lpstr>
      <vt:lpstr>Arc Welding and Cutting</vt:lpstr>
      <vt:lpstr>Arc Welding and Cutting</vt:lpstr>
      <vt:lpstr>Arc Welding and Cutting</vt:lpstr>
      <vt:lpstr>Arc Welding and Cutting</vt:lpstr>
      <vt:lpstr>Resistance Welding</vt:lpstr>
      <vt:lpstr>Resistance Welding </vt:lpstr>
      <vt:lpstr>Resistance Welding </vt:lpstr>
      <vt:lpstr>Resistance Welding </vt:lpstr>
      <vt:lpstr>New Welding Technologies</vt:lpstr>
      <vt:lpstr>New Welding Technologies</vt:lpstr>
      <vt:lpstr>New Welding Technologies</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1910 Welding and Cutting 11.01.2017-External</dc:title>
  <dc:creator>Collyer, Marcy</dc:creator>
  <cp:lastModifiedBy>Lagoe, Wanda</cp:lastModifiedBy>
  <cp:revision>16</cp:revision>
  <cp:lastPrinted>2015-07-13T17:43:25Z</cp:lastPrinted>
  <dcterms:created xsi:type="dcterms:W3CDTF">2001-05-15T12:53:32Z</dcterms:created>
  <dcterms:modified xsi:type="dcterms:W3CDTF">2025-06-11T13:07:04Z</dcterms:modified>
</cp:coreProperties>
</file>