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4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20DD9-7CD5-4F09-88C5-9D6D63ACE57E}" v="1" dt="2025-06-20T17:21:33.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366" autoAdjust="0"/>
  </p:normalViewPr>
  <p:slideViewPr>
    <p:cSldViewPr snapToGrid="0">
      <p:cViewPr varScale="1">
        <p:scale>
          <a:sx n="56" d="100"/>
          <a:sy n="56" d="100"/>
        </p:scale>
        <p:origin x="1642" y="5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17">
              <a:defRPr sz="3700" u="sng">
                <a:solidFill>
                  <a:schemeClr val="tx1"/>
                </a:solidFill>
                <a:latin typeface="Times New Roman" panose="02020603050405020304" pitchFamily="18" charset="0"/>
              </a:defRPr>
            </a:lvl1pPr>
            <a:lvl2pPr marL="754394" indent="-290151" defTabSz="946217">
              <a:defRPr sz="3700" u="sng">
                <a:solidFill>
                  <a:schemeClr val="tx1"/>
                </a:solidFill>
                <a:latin typeface="Times New Roman" panose="02020603050405020304" pitchFamily="18" charset="0"/>
              </a:defRPr>
            </a:lvl2pPr>
            <a:lvl3pPr marL="1160606" indent="-232122" defTabSz="946217">
              <a:defRPr sz="3700" u="sng">
                <a:solidFill>
                  <a:schemeClr val="tx1"/>
                </a:solidFill>
                <a:latin typeface="Times New Roman" panose="02020603050405020304" pitchFamily="18" charset="0"/>
              </a:defRPr>
            </a:lvl3pPr>
            <a:lvl4pPr marL="1624848" indent="-232122" defTabSz="946217">
              <a:defRPr sz="3700" u="sng">
                <a:solidFill>
                  <a:schemeClr val="tx1"/>
                </a:solidFill>
                <a:latin typeface="Times New Roman" panose="02020603050405020304" pitchFamily="18" charset="0"/>
              </a:defRPr>
            </a:lvl4pPr>
            <a:lvl5pPr marL="2089091" indent="-232122" defTabSz="946217">
              <a:defRPr sz="3700" u="sng">
                <a:solidFill>
                  <a:schemeClr val="tx1"/>
                </a:solidFill>
                <a:latin typeface="Times New Roman" panose="02020603050405020304" pitchFamily="18" charset="0"/>
              </a:defRPr>
            </a:lvl5pPr>
            <a:lvl6pPr marL="2553332" indent="-232122" defTabSz="946217" eaLnBrk="0" fontAlgn="base" hangingPunct="0">
              <a:spcBef>
                <a:spcPct val="0"/>
              </a:spcBef>
              <a:spcAft>
                <a:spcPct val="0"/>
              </a:spcAft>
              <a:defRPr sz="3700" u="sng">
                <a:solidFill>
                  <a:schemeClr val="tx1"/>
                </a:solidFill>
                <a:latin typeface="Times New Roman" panose="02020603050405020304" pitchFamily="18" charset="0"/>
              </a:defRPr>
            </a:lvl6pPr>
            <a:lvl7pPr marL="3017576" indent="-232122" defTabSz="946217" eaLnBrk="0" fontAlgn="base" hangingPunct="0">
              <a:spcBef>
                <a:spcPct val="0"/>
              </a:spcBef>
              <a:spcAft>
                <a:spcPct val="0"/>
              </a:spcAft>
              <a:defRPr sz="3700" u="sng">
                <a:solidFill>
                  <a:schemeClr val="tx1"/>
                </a:solidFill>
                <a:latin typeface="Times New Roman" panose="02020603050405020304" pitchFamily="18" charset="0"/>
              </a:defRPr>
            </a:lvl7pPr>
            <a:lvl8pPr marL="3481817" indent="-232122" defTabSz="946217" eaLnBrk="0" fontAlgn="base" hangingPunct="0">
              <a:spcBef>
                <a:spcPct val="0"/>
              </a:spcBef>
              <a:spcAft>
                <a:spcPct val="0"/>
              </a:spcAft>
              <a:defRPr sz="3700" u="sng">
                <a:solidFill>
                  <a:schemeClr val="tx1"/>
                </a:solidFill>
                <a:latin typeface="Times New Roman" panose="02020603050405020304" pitchFamily="18" charset="0"/>
              </a:defRPr>
            </a:lvl8pPr>
            <a:lvl9pPr marL="3946061" indent="-232122" defTabSz="946217" eaLnBrk="0" fontAlgn="base" hangingPunct="0">
              <a:spcBef>
                <a:spcPct val="0"/>
              </a:spcBef>
              <a:spcAft>
                <a:spcPct val="0"/>
              </a:spcAft>
              <a:defRPr sz="3700" u="sng">
                <a:solidFill>
                  <a:schemeClr val="tx1"/>
                </a:solidFill>
                <a:latin typeface="Times New Roman" panose="02020603050405020304" pitchFamily="18" charset="0"/>
              </a:defRPr>
            </a:lvl9pPr>
          </a:lstStyle>
          <a:p>
            <a:fld id="{2757F4DE-90AE-4950-972E-B9722BC10802}" type="slidenum">
              <a:rPr lang="en-US" altLang="en-US" sz="1000" u="none"/>
              <a:pPr/>
              <a:t>1</a:t>
            </a:fld>
            <a:endParaRPr lang="en-US" altLang="en-US" sz="100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68484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D36CD37F-3678-4116-B3A4-D66280E49CC2}" type="slidenum">
              <a:rPr lang="en-US" altLang="en-US" u="none" smtClean="0">
                <a:solidFill>
                  <a:schemeClr val="tx1"/>
                </a:solidFill>
                <a:latin typeface="Times New Roman" panose="02020603050405020304" pitchFamily="18" charset="0"/>
              </a:rPr>
              <a:pPr/>
              <a:t>10</a:t>
            </a:fld>
            <a:endParaRPr lang="en-US" altLang="en-US" u="none">
              <a:solidFill>
                <a:schemeClr val="tx1"/>
              </a:solidFill>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31139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02AD69F0-6F54-4870-9C01-D74278F07B50}" type="slidenum">
              <a:rPr lang="en-US" altLang="en-US" u="none" smtClean="0">
                <a:solidFill>
                  <a:schemeClr val="tx1"/>
                </a:solidFill>
                <a:latin typeface="Times New Roman" panose="02020603050405020304" pitchFamily="18" charset="0"/>
              </a:rPr>
              <a:pPr/>
              <a:t>11</a:t>
            </a:fld>
            <a:endParaRPr lang="en-US" altLang="en-US" u="none">
              <a:solidFill>
                <a:schemeClr val="tx1"/>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1195134" y="4416499"/>
            <a:ext cx="4621706" cy="4183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97835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63362F95-FA83-432E-ACFB-2288E30A611F}" type="slidenum">
              <a:rPr lang="en-US" altLang="en-US" u="none" smtClean="0">
                <a:solidFill>
                  <a:schemeClr val="tx1"/>
                </a:solidFill>
                <a:latin typeface="Times New Roman" panose="02020603050405020304" pitchFamily="18" charset="0"/>
              </a:rPr>
              <a:pPr/>
              <a:t>12</a:t>
            </a:fld>
            <a:endParaRPr lang="en-US" altLang="en-US" u="none">
              <a:solidFill>
                <a:schemeClr val="tx1"/>
              </a:solidFill>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4692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13</a:t>
            </a:fld>
            <a:endParaRPr lang="en-US" altLang="en-US"/>
          </a:p>
        </p:txBody>
      </p:sp>
    </p:spTree>
    <p:extLst>
      <p:ext uri="{BB962C8B-B14F-4D97-AF65-F5344CB8AC3E}">
        <p14:creationId xmlns:p14="http://schemas.microsoft.com/office/powerpoint/2010/main" val="326577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45763D05-D45E-4C2E-8E32-E1EE1B6514A1}" type="slidenum">
              <a:rPr lang="en-US" altLang="en-US" u="none" smtClean="0">
                <a:solidFill>
                  <a:schemeClr val="tx1"/>
                </a:solidFill>
                <a:latin typeface="Times New Roman" panose="02020603050405020304" pitchFamily="18" charset="0"/>
              </a:rPr>
              <a:pPr/>
              <a:t>14</a:t>
            </a:fld>
            <a:endParaRPr lang="en-US" altLang="en-US" u="none">
              <a:solidFill>
                <a:schemeClr val="tx1"/>
              </a:solidFill>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4547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A084C5C5-9257-42D6-B8A0-91EED693FC00}" type="slidenum">
              <a:rPr lang="en-US" altLang="en-US" u="none" smtClean="0">
                <a:solidFill>
                  <a:schemeClr val="tx1"/>
                </a:solidFill>
                <a:latin typeface="Times New Roman" panose="02020603050405020304" pitchFamily="18" charset="0"/>
              </a:rPr>
              <a:pPr/>
              <a:t>15</a:t>
            </a:fld>
            <a:endParaRPr lang="en-US" altLang="en-US" u="none">
              <a:solidFill>
                <a:schemeClr val="tx1"/>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21360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1750850B-7D4E-4AB5-83ED-550A810AF1EA}" type="slidenum">
              <a:rPr lang="en-US" altLang="en-US" u="none" smtClean="0">
                <a:solidFill>
                  <a:schemeClr val="tx1"/>
                </a:solidFill>
                <a:latin typeface="Times New Roman" panose="02020603050405020304" pitchFamily="18" charset="0"/>
              </a:rPr>
              <a:pPr/>
              <a:t>16</a:t>
            </a:fld>
            <a:endParaRPr lang="en-US" altLang="en-US" u="none">
              <a:solidFill>
                <a:schemeClr val="tx1"/>
              </a:solidFill>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78767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3F758A9F-B25A-478F-A607-FD6B5D96D7E2}" type="slidenum">
              <a:rPr lang="en-US" altLang="en-US" u="none" smtClean="0">
                <a:solidFill>
                  <a:schemeClr val="tx1"/>
                </a:solidFill>
                <a:latin typeface="Times New Roman" panose="02020603050405020304" pitchFamily="18" charset="0"/>
              </a:rPr>
              <a:pPr/>
              <a:t>17</a:t>
            </a:fld>
            <a:endParaRPr lang="en-US" altLang="en-US" u="none">
              <a:solidFill>
                <a:schemeClr val="tx1"/>
              </a:solidFill>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3230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718F1DB0-4020-4D75-963D-867E6114C3F9}" type="slidenum">
              <a:rPr lang="en-US" altLang="en-US" u="none" smtClean="0">
                <a:solidFill>
                  <a:schemeClr val="tx1"/>
                </a:solidFill>
                <a:latin typeface="Times New Roman" panose="02020603050405020304" pitchFamily="18" charset="0"/>
              </a:rPr>
              <a:pPr/>
              <a:t>18</a:t>
            </a:fld>
            <a:endParaRPr lang="en-US" altLang="en-US" u="none">
              <a:solidFill>
                <a:schemeClr val="tx1"/>
              </a:solidFill>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3880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D307104E-AC82-43CA-BC52-ECE41EBA3858}" type="slidenum">
              <a:rPr lang="en-US" altLang="en-US" u="none" smtClean="0">
                <a:solidFill>
                  <a:schemeClr val="tx1"/>
                </a:solidFill>
                <a:latin typeface="Times New Roman" panose="02020603050405020304" pitchFamily="18" charset="0"/>
              </a:rPr>
              <a:pPr/>
              <a:t>19</a:t>
            </a:fld>
            <a:endParaRPr lang="en-US" altLang="en-US" u="none">
              <a:solidFill>
                <a:schemeClr val="tx1"/>
              </a:solidFill>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2794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EB079733-B394-4444-87B1-7B5E480EFB93}" type="slidenum">
              <a:rPr lang="en-US" altLang="en-US" u="none" smtClean="0">
                <a:solidFill>
                  <a:schemeClr val="tx1"/>
                </a:solidFill>
                <a:latin typeface="Times New Roman" panose="02020603050405020304" pitchFamily="18" charset="0"/>
              </a:rPr>
              <a:pPr/>
              <a:t>2</a:t>
            </a:fld>
            <a:endParaRPr lang="en-US" altLang="en-US" u="none">
              <a:solidFill>
                <a:schemeClr val="tx1"/>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92096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C9A79DCD-3927-4FE6-AFD5-93ED1469FEF2}" type="slidenum">
              <a:rPr lang="en-US" altLang="en-US" u="none" smtClean="0">
                <a:solidFill>
                  <a:schemeClr val="tx1"/>
                </a:solidFill>
                <a:latin typeface="Times New Roman" panose="02020603050405020304" pitchFamily="18" charset="0"/>
              </a:rPr>
              <a:pPr/>
              <a:t>20</a:t>
            </a:fld>
            <a:endParaRPr lang="en-US" altLang="en-US" u="none">
              <a:solidFill>
                <a:schemeClr val="tx1"/>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89891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12C81538-65D9-488D-B307-26E2DC430708}" type="slidenum">
              <a:rPr lang="en-US" altLang="en-US" u="none" smtClean="0">
                <a:solidFill>
                  <a:schemeClr val="tx1"/>
                </a:solidFill>
                <a:latin typeface="Times New Roman" panose="02020603050405020304" pitchFamily="18" charset="0"/>
              </a:rPr>
              <a:pPr/>
              <a:t>21</a:t>
            </a:fld>
            <a:endParaRPr lang="en-US" altLang="en-US" u="none">
              <a:solidFill>
                <a:schemeClr val="tx1"/>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9823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E51BED15-2FB8-4B57-A334-20FFAB84ECD9}" type="slidenum">
              <a:rPr lang="en-US" altLang="en-US" u="none" smtClean="0">
                <a:solidFill>
                  <a:schemeClr val="tx1"/>
                </a:solidFill>
                <a:latin typeface="Times New Roman" panose="02020603050405020304" pitchFamily="18" charset="0"/>
              </a:rPr>
              <a:pPr/>
              <a:t>22</a:t>
            </a:fld>
            <a:endParaRPr lang="en-US" altLang="en-US" u="none">
              <a:solidFill>
                <a:schemeClr val="tx1"/>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51488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C587BD31-9D76-4C7F-8824-9685D1FE12D5}" type="slidenum">
              <a:rPr lang="en-US" altLang="en-US" u="none" smtClean="0">
                <a:solidFill>
                  <a:schemeClr val="tx1"/>
                </a:solidFill>
                <a:latin typeface="Times New Roman" panose="02020603050405020304" pitchFamily="18" charset="0"/>
              </a:rPr>
              <a:pPr/>
              <a:t>23</a:t>
            </a:fld>
            <a:endParaRPr lang="en-US" altLang="en-US" u="none">
              <a:solidFill>
                <a:schemeClr val="tx1"/>
              </a:solidFill>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0556" y="4416499"/>
            <a:ext cx="6400253" cy="4183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15699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D1BF7A1B-6C3E-4E5F-9E70-D046ECB43F9E}" type="slidenum">
              <a:rPr lang="en-US" altLang="en-US" u="none" smtClean="0">
                <a:solidFill>
                  <a:schemeClr val="tx1"/>
                </a:solidFill>
                <a:latin typeface="Times New Roman" panose="02020603050405020304" pitchFamily="18" charset="0"/>
              </a:rPr>
              <a:pPr/>
              <a:t>24</a:t>
            </a:fld>
            <a:endParaRPr lang="en-US" altLang="en-US" u="none">
              <a:solidFill>
                <a:schemeClr val="tx1"/>
              </a:solidFill>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222184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220745D1-29DF-4BAB-975F-5AC921FD422C}" type="slidenum">
              <a:rPr lang="en-US" altLang="en-US" u="none" smtClean="0">
                <a:solidFill>
                  <a:schemeClr val="tx1"/>
                </a:solidFill>
                <a:latin typeface="Times New Roman" panose="02020603050405020304" pitchFamily="18" charset="0"/>
              </a:rPr>
              <a:pPr/>
              <a:t>25</a:t>
            </a:fld>
            <a:endParaRPr lang="en-US" altLang="en-US" u="none">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1089774" y="4416499"/>
            <a:ext cx="5057300" cy="4183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40780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611F4C21-9675-40CB-91B3-B3EDFCCA3BE1}" type="slidenum">
              <a:rPr lang="en-US" altLang="en-US" u="none" smtClean="0">
                <a:solidFill>
                  <a:schemeClr val="tx1"/>
                </a:solidFill>
                <a:latin typeface="Times New Roman" panose="02020603050405020304" pitchFamily="18" charset="0"/>
              </a:rPr>
              <a:pPr/>
              <a:t>26</a:t>
            </a:fld>
            <a:endParaRPr lang="en-US" altLang="en-US" u="none">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43019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7CD57B06-1044-445A-8ECB-D9D3D9BF2892}" type="slidenum">
              <a:rPr lang="en-US" altLang="en-US" u="none" smtClean="0">
                <a:solidFill>
                  <a:schemeClr val="tx1"/>
                </a:solidFill>
                <a:latin typeface="Times New Roman" panose="02020603050405020304" pitchFamily="18" charset="0"/>
              </a:rPr>
              <a:pPr/>
              <a:t>27</a:t>
            </a:fld>
            <a:endParaRPr lang="en-US" altLang="en-US" u="none">
              <a:solidFill>
                <a:schemeClr val="tx1"/>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510050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BA204585-6356-4E67-9E7C-417800D0849E}" type="slidenum">
              <a:rPr lang="en-US" altLang="en-US" u="none" smtClean="0">
                <a:solidFill>
                  <a:schemeClr val="tx1"/>
                </a:solidFill>
                <a:latin typeface="Times New Roman" panose="02020603050405020304" pitchFamily="18" charset="0"/>
              </a:rPr>
              <a:pPr/>
              <a:t>28</a:t>
            </a:fld>
            <a:endParaRPr lang="en-US" altLang="en-US" u="none">
              <a:solidFill>
                <a:schemeClr val="tx1"/>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7638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942A71C2-AC8A-4977-BC53-FF4437F91CDD}" type="slidenum">
              <a:rPr lang="en-US" altLang="en-US" u="none" smtClean="0">
                <a:solidFill>
                  <a:schemeClr val="tx1"/>
                </a:solidFill>
                <a:latin typeface="Times New Roman" panose="02020603050405020304" pitchFamily="18" charset="0"/>
              </a:rPr>
              <a:pPr/>
              <a:t>29</a:t>
            </a:fld>
            <a:endParaRPr lang="en-US" altLang="en-US" u="none">
              <a:solidFill>
                <a:schemeClr val="tx1"/>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8891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673EA786-6E15-443B-B936-88413E5B8A82}" type="slidenum">
              <a:rPr lang="en-US" altLang="en-US" u="none" smtClean="0">
                <a:solidFill>
                  <a:schemeClr val="tx1"/>
                </a:solidFill>
                <a:latin typeface="Times New Roman" panose="02020603050405020304" pitchFamily="18" charset="0"/>
              </a:rPr>
              <a:pPr/>
              <a:t>3</a:t>
            </a:fld>
            <a:endParaRPr lang="en-US" altLang="en-US" u="none">
              <a:solidFill>
                <a:schemeClr val="tx1"/>
              </a:solidFill>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90625" y="703263"/>
            <a:ext cx="4629150" cy="3471862"/>
          </a:xfrm>
          <a:ln cap="flat"/>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1" tIns="44427" rIns="90441" bIns="44427"/>
          <a:lstStyle/>
          <a:p>
            <a:pPr defTabSz="905326"/>
            <a:endParaRPr lang="en-US" altLang="en-US" dirty="0">
              <a:latin typeface="Arial" panose="020B0604020202020204" pitchFamily="34" charset="0"/>
            </a:endParaRPr>
          </a:p>
        </p:txBody>
      </p:sp>
    </p:spTree>
    <p:extLst>
      <p:ext uri="{BB962C8B-B14F-4D97-AF65-F5344CB8AC3E}">
        <p14:creationId xmlns:p14="http://schemas.microsoft.com/office/powerpoint/2010/main" val="3596030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F64CFC0A-CC29-44A7-97D7-13C92146F5A8}" type="slidenum">
              <a:rPr lang="en-US" altLang="en-US" u="none" smtClean="0">
                <a:solidFill>
                  <a:schemeClr val="tx1"/>
                </a:solidFill>
                <a:latin typeface="Times New Roman" panose="02020603050405020304" pitchFamily="18" charset="0"/>
              </a:rPr>
              <a:pPr/>
              <a:t>30</a:t>
            </a:fld>
            <a:endParaRPr lang="en-US" altLang="en-US" u="none">
              <a:solidFill>
                <a:schemeClr val="tx1"/>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339947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2AE29DEC-D31F-4F03-9A33-3FF1CDFFDAB8}" type="slidenum">
              <a:rPr lang="en-US" altLang="en-US" u="none" smtClean="0">
                <a:solidFill>
                  <a:schemeClr val="tx1"/>
                </a:solidFill>
                <a:latin typeface="Times New Roman" panose="02020603050405020304" pitchFamily="18" charset="0"/>
              </a:rPr>
              <a:pPr/>
              <a:t>31</a:t>
            </a:fld>
            <a:endParaRPr lang="en-US" altLang="en-US" u="none">
              <a:solidFill>
                <a:schemeClr val="tx1"/>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680856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72518FFB-A7C4-49BF-8B5B-1B5E108B9F8D}" type="slidenum">
              <a:rPr lang="en-US" altLang="en-US" u="none" smtClean="0">
                <a:solidFill>
                  <a:schemeClr val="tx1"/>
                </a:solidFill>
                <a:latin typeface="Times New Roman" panose="02020603050405020304" pitchFamily="18" charset="0"/>
              </a:rPr>
              <a:pPr/>
              <a:t>32</a:t>
            </a:fld>
            <a:endParaRPr lang="en-US" altLang="en-US" u="none">
              <a:solidFill>
                <a:schemeClr val="tx1"/>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80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4A154F8F-0D21-45DA-91C7-40E9F6568AD8}" type="slidenum">
              <a:rPr lang="en-US" altLang="en-US" u="none" smtClean="0">
                <a:solidFill>
                  <a:schemeClr val="tx1"/>
                </a:solidFill>
                <a:latin typeface="Times New Roman" panose="02020603050405020304" pitchFamily="18" charset="0"/>
              </a:rPr>
              <a:pPr/>
              <a:t>33</a:t>
            </a:fld>
            <a:endParaRPr lang="en-US" altLang="en-US" u="none">
              <a:solidFill>
                <a:schemeClr val="tx1"/>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15937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AA2E2CEE-6736-462B-90F3-6A524ABB132F}" type="slidenum">
              <a:rPr lang="en-US" altLang="en-US" u="none" smtClean="0">
                <a:solidFill>
                  <a:schemeClr val="tx1"/>
                </a:solidFill>
                <a:latin typeface="Times New Roman" panose="02020603050405020304" pitchFamily="18" charset="0"/>
              </a:rPr>
              <a:pPr/>
              <a:t>34</a:t>
            </a:fld>
            <a:endParaRPr lang="en-US" altLang="en-US" u="none">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05326"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18331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6282125D-DAC1-4B34-8564-702D147D491E}" type="slidenum">
              <a:rPr lang="en-US" altLang="en-US" u="none" smtClean="0">
                <a:solidFill>
                  <a:schemeClr val="tx1"/>
                </a:solidFill>
                <a:latin typeface="Times New Roman" panose="02020603050405020304" pitchFamily="18" charset="0"/>
              </a:rPr>
              <a:pPr/>
              <a:t>35</a:t>
            </a:fld>
            <a:endParaRPr lang="en-US" altLang="en-US" u="none">
              <a:solidFill>
                <a:schemeClr val="tx1"/>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152537" y="4266761"/>
            <a:ext cx="6705327" cy="4183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848406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04F76A0E-37A6-45A1-8D4C-AD43C3E11284}" type="slidenum">
              <a:rPr lang="en-US" altLang="en-US" u="none" smtClean="0">
                <a:solidFill>
                  <a:schemeClr val="tx1"/>
                </a:solidFill>
                <a:latin typeface="Times New Roman" panose="02020603050405020304" pitchFamily="18" charset="0"/>
              </a:rPr>
              <a:pPr/>
              <a:t>36</a:t>
            </a:fld>
            <a:endParaRPr lang="en-US" altLang="en-US" u="none">
              <a:solidFill>
                <a:schemeClr val="tx1"/>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536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05A314E9-DDF9-4BFB-95E7-7CD54651A771}" type="slidenum">
              <a:rPr lang="en-US" altLang="en-US" u="none" smtClean="0">
                <a:solidFill>
                  <a:schemeClr val="tx1"/>
                </a:solidFill>
                <a:latin typeface="Times New Roman" panose="02020603050405020304" pitchFamily="18" charset="0"/>
              </a:rPr>
              <a:pPr/>
              <a:t>37</a:t>
            </a:fld>
            <a:endParaRPr lang="en-US" altLang="en-US" u="none">
              <a:solidFill>
                <a:schemeClr val="tx1"/>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832028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D0B70016-11BA-4F6E-9A8F-C21CA64E8FA2}" type="slidenum">
              <a:rPr lang="en-US" altLang="en-US" u="none" smtClean="0">
                <a:solidFill>
                  <a:schemeClr val="tx1"/>
                </a:solidFill>
                <a:latin typeface="Times New Roman" panose="02020603050405020304" pitchFamily="18" charset="0"/>
              </a:rPr>
              <a:pPr/>
              <a:t>38</a:t>
            </a:fld>
            <a:endParaRPr lang="en-US" altLang="en-US" u="none">
              <a:solidFill>
                <a:schemeClr val="tx1"/>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130273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51D30597-FFFC-475A-9EE1-F246EB4E3FF0}" type="slidenum">
              <a:rPr lang="en-US" altLang="en-US" u="none" smtClean="0">
                <a:solidFill>
                  <a:schemeClr val="tx1"/>
                </a:solidFill>
                <a:latin typeface="Times New Roman" panose="02020603050405020304" pitchFamily="18" charset="0"/>
              </a:rPr>
              <a:pPr/>
              <a:t>39</a:t>
            </a:fld>
            <a:endParaRPr lang="en-US" altLang="en-US" u="none">
              <a:solidFill>
                <a:schemeClr val="tx1"/>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46642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C6B6EC17-467C-47EC-B811-69AC607ABBD2}" type="slidenum">
              <a:rPr lang="en-US" altLang="en-US" u="none" smtClean="0">
                <a:solidFill>
                  <a:schemeClr val="tx1"/>
                </a:solidFill>
                <a:latin typeface="Times New Roman" panose="02020603050405020304" pitchFamily="18" charset="0"/>
              </a:rPr>
              <a:pPr/>
              <a:t>4</a:t>
            </a:fld>
            <a:endParaRPr lang="en-US" altLang="en-US" u="none">
              <a:solidFill>
                <a:schemeClr val="tx1"/>
              </a:solidFill>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118895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672290B9-AC36-4BF4-A3CD-1E124C0C38F1}" type="slidenum">
              <a:rPr lang="en-US" altLang="en-US" u="none" smtClean="0">
                <a:solidFill>
                  <a:schemeClr val="tx1"/>
                </a:solidFill>
                <a:latin typeface="Times New Roman" panose="02020603050405020304" pitchFamily="18" charset="0"/>
              </a:rPr>
              <a:pPr/>
              <a:t>40</a:t>
            </a:fld>
            <a:endParaRPr lang="en-US" altLang="en-US" u="none">
              <a:solidFill>
                <a:schemeClr val="tx1"/>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042177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A5A2D856-58FF-49F7-93F9-77404A36D4FB}" type="slidenum">
              <a:rPr lang="en-US" altLang="en-US" u="none" smtClean="0">
                <a:solidFill>
                  <a:schemeClr val="tx1"/>
                </a:solidFill>
                <a:latin typeface="Times New Roman" panose="02020603050405020304" pitchFamily="18" charset="0"/>
              </a:rPr>
              <a:pPr/>
              <a:t>5</a:t>
            </a:fld>
            <a:endParaRPr lang="en-US" altLang="en-US" u="none">
              <a:solidFill>
                <a:schemeClr val="tx1"/>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83374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18D4D2FC-09E0-4FBB-9085-0BC13E101B8E}" type="slidenum">
              <a:rPr lang="en-US" altLang="en-US" u="none" smtClean="0">
                <a:solidFill>
                  <a:schemeClr val="tx1"/>
                </a:solidFill>
                <a:latin typeface="Times New Roman" panose="02020603050405020304" pitchFamily="18" charset="0"/>
              </a:rPr>
              <a:pPr/>
              <a:t>6</a:t>
            </a:fld>
            <a:endParaRPr lang="en-US" altLang="en-US" u="none">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42715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2603FF41-20B1-4B02-93B8-8B3202C43F2D}" type="slidenum">
              <a:rPr lang="en-US" altLang="en-US" u="none" smtClean="0">
                <a:solidFill>
                  <a:schemeClr val="tx1"/>
                </a:solidFill>
                <a:latin typeface="Times New Roman" panose="02020603050405020304" pitchFamily="18" charset="0"/>
              </a:rPr>
              <a:pPr/>
              <a:t>7</a:t>
            </a:fld>
            <a:endParaRPr lang="en-US" altLang="en-US" u="none">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81168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BC0A9086-AC8D-4A4F-BA50-6856ADF7FC82}" type="slidenum">
              <a:rPr lang="en-US" altLang="en-US" u="none" smtClean="0">
                <a:solidFill>
                  <a:schemeClr val="tx1"/>
                </a:solidFill>
                <a:latin typeface="Times New Roman" panose="02020603050405020304" pitchFamily="18" charset="0"/>
              </a:rPr>
              <a:pPr/>
              <a:t>8</a:t>
            </a:fld>
            <a:endParaRPr lang="en-US" altLang="en-US" u="none">
              <a:solidFill>
                <a:schemeClr val="tx1"/>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32548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43">
              <a:defRPr u="sng">
                <a:solidFill>
                  <a:schemeClr val="bg2"/>
                </a:solidFill>
                <a:latin typeface="Arial" panose="020B0604020202020204" pitchFamily="34" charset="0"/>
              </a:defRPr>
            </a:lvl1pPr>
            <a:lvl2pPr marL="740005" indent="-283407" defTabSz="928943">
              <a:defRPr u="sng">
                <a:solidFill>
                  <a:schemeClr val="bg2"/>
                </a:solidFill>
                <a:latin typeface="Arial" panose="020B0604020202020204" pitchFamily="34" charset="0"/>
              </a:defRPr>
            </a:lvl2pPr>
            <a:lvl3pPr marL="1141498" indent="-228300" defTabSz="928943">
              <a:defRPr u="sng">
                <a:solidFill>
                  <a:schemeClr val="bg2"/>
                </a:solidFill>
                <a:latin typeface="Arial" panose="020B0604020202020204" pitchFamily="34" charset="0"/>
              </a:defRPr>
            </a:lvl3pPr>
            <a:lvl4pPr marL="1599672" indent="-228300" defTabSz="928943">
              <a:defRPr u="sng">
                <a:solidFill>
                  <a:schemeClr val="bg2"/>
                </a:solidFill>
                <a:latin typeface="Arial" panose="020B0604020202020204" pitchFamily="34" charset="0"/>
              </a:defRPr>
            </a:lvl4pPr>
            <a:lvl5pPr marL="2056271" indent="-228300" defTabSz="928943">
              <a:defRPr u="sng">
                <a:solidFill>
                  <a:schemeClr val="bg2"/>
                </a:solidFill>
                <a:latin typeface="Arial" panose="020B0604020202020204" pitchFamily="34" charset="0"/>
              </a:defRPr>
            </a:lvl5pPr>
            <a:lvl6pPr marL="2509722" indent="-228300" defTabSz="928943" eaLnBrk="0" fontAlgn="base" hangingPunct="0">
              <a:spcBef>
                <a:spcPct val="0"/>
              </a:spcBef>
              <a:spcAft>
                <a:spcPct val="0"/>
              </a:spcAft>
              <a:defRPr u="sng">
                <a:solidFill>
                  <a:schemeClr val="bg2"/>
                </a:solidFill>
                <a:latin typeface="Arial" panose="020B0604020202020204" pitchFamily="34" charset="0"/>
              </a:defRPr>
            </a:lvl6pPr>
            <a:lvl7pPr marL="2963172" indent="-228300" defTabSz="928943" eaLnBrk="0" fontAlgn="base" hangingPunct="0">
              <a:spcBef>
                <a:spcPct val="0"/>
              </a:spcBef>
              <a:spcAft>
                <a:spcPct val="0"/>
              </a:spcAft>
              <a:defRPr u="sng">
                <a:solidFill>
                  <a:schemeClr val="bg2"/>
                </a:solidFill>
                <a:latin typeface="Arial" panose="020B0604020202020204" pitchFamily="34" charset="0"/>
              </a:defRPr>
            </a:lvl7pPr>
            <a:lvl8pPr marL="3416622" indent="-228300" defTabSz="928943" eaLnBrk="0" fontAlgn="base" hangingPunct="0">
              <a:spcBef>
                <a:spcPct val="0"/>
              </a:spcBef>
              <a:spcAft>
                <a:spcPct val="0"/>
              </a:spcAft>
              <a:defRPr u="sng">
                <a:solidFill>
                  <a:schemeClr val="bg2"/>
                </a:solidFill>
                <a:latin typeface="Arial" panose="020B0604020202020204" pitchFamily="34" charset="0"/>
              </a:defRPr>
            </a:lvl8pPr>
            <a:lvl9pPr marL="3870072" indent="-228300" defTabSz="928943" eaLnBrk="0" fontAlgn="base" hangingPunct="0">
              <a:spcBef>
                <a:spcPct val="0"/>
              </a:spcBef>
              <a:spcAft>
                <a:spcPct val="0"/>
              </a:spcAft>
              <a:defRPr u="sng">
                <a:solidFill>
                  <a:schemeClr val="bg2"/>
                </a:solidFill>
                <a:latin typeface="Arial" panose="020B0604020202020204" pitchFamily="34" charset="0"/>
              </a:defRPr>
            </a:lvl9pPr>
          </a:lstStyle>
          <a:p>
            <a:fld id="{BEC5B8A1-7674-4537-927E-19975B5FAD39}" type="slidenum">
              <a:rPr lang="en-US" altLang="en-US" u="none" smtClean="0">
                <a:solidFill>
                  <a:schemeClr val="tx1"/>
                </a:solidFill>
                <a:latin typeface="Times New Roman" panose="02020603050405020304" pitchFamily="18" charset="0"/>
              </a:rPr>
              <a:pPr/>
              <a:t>9</a:t>
            </a:fld>
            <a:endParaRPr lang="en-US" altLang="en-US" u="none">
              <a:solidFill>
                <a:schemeClr val="tx1"/>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326"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06734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5021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TextBox 4"/>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6452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696200" cy="698909"/>
          </a:xfrm>
        </p:spPr>
        <p:txBody>
          <a:bodyPr/>
          <a:lstStyle/>
          <a:p>
            <a:r>
              <a:rPr lang="en-US" altLang="en-US" sz="4000" dirty="0"/>
              <a:t>Welding and Cutting</a:t>
            </a:r>
          </a:p>
        </p:txBody>
      </p:sp>
      <p:sp>
        <p:nvSpPr>
          <p:cNvPr id="3075" name="Rectangle 3"/>
          <p:cNvSpPr>
            <a:spLocks noGrp="1" noChangeArrowheads="1"/>
          </p:cNvSpPr>
          <p:nvPr>
            <p:ph type="subTitle" idx="1"/>
          </p:nvPr>
        </p:nvSpPr>
        <p:spPr>
          <a:xfrm>
            <a:off x="1447800" y="3404286"/>
            <a:ext cx="5715000" cy="514243"/>
          </a:xfrm>
        </p:spPr>
        <p:txBody>
          <a:bodyPr/>
          <a:lstStyle/>
          <a:p>
            <a:r>
              <a:rPr lang="en-US" altLang="en-US" dirty="0"/>
              <a:t>   </a:t>
            </a:r>
            <a:r>
              <a:rPr lang="en-US" altLang="en-US" b="1" i="1" dirty="0"/>
              <a:t>29 CFR 1926 – Subpart J</a:t>
            </a:r>
          </a:p>
        </p:txBody>
      </p:sp>
    </p:spTree>
    <p:extLst>
      <p:ext uri="{BB962C8B-B14F-4D97-AF65-F5344CB8AC3E}">
        <p14:creationId xmlns:p14="http://schemas.microsoft.com/office/powerpoint/2010/main" val="403778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7"/>
          <p:cNvSpPr>
            <a:spLocks noGrp="1" noChangeArrowheads="1"/>
          </p:cNvSpPr>
          <p:nvPr>
            <p:ph type="title"/>
          </p:nvPr>
        </p:nvSpPr>
        <p:spPr>
          <a:xfrm>
            <a:off x="609600" y="381000"/>
            <a:ext cx="7010400" cy="549275"/>
          </a:xfrm>
          <a:noFill/>
        </p:spPr>
        <p:txBody>
          <a:bodyPr/>
          <a:lstStyle/>
          <a:p>
            <a:r>
              <a:rPr lang="en-US" altLang="en-US" dirty="0"/>
              <a:t>Gas Welding and Cutting</a:t>
            </a:r>
          </a:p>
        </p:txBody>
      </p:sp>
      <p:sp>
        <p:nvSpPr>
          <p:cNvPr id="23554" name="Rectangle 3"/>
          <p:cNvSpPr>
            <a:spLocks noGrp="1" noChangeArrowheads="1"/>
          </p:cNvSpPr>
          <p:nvPr>
            <p:ph idx="1"/>
          </p:nvPr>
        </p:nvSpPr>
        <p:spPr>
          <a:xfrm>
            <a:off x="533400" y="1265832"/>
            <a:ext cx="8001000" cy="4724400"/>
          </a:xfrm>
        </p:spPr>
        <p:txBody>
          <a:bodyPr/>
          <a:lstStyle/>
          <a:p>
            <a:pPr marL="293688" indent="-293688"/>
            <a:r>
              <a:rPr lang="en-US" altLang="en-US" dirty="0"/>
              <a:t>Valves must be closed when work is finished, cylinders are empty or when </a:t>
            </a:r>
          </a:p>
          <a:p>
            <a:pPr marL="0" indent="0">
              <a:buNone/>
            </a:pPr>
            <a:r>
              <a:rPr lang="en-US" altLang="en-US" dirty="0"/>
              <a:t>   moved</a:t>
            </a:r>
          </a:p>
          <a:p>
            <a:pPr marL="293688" indent="-293688"/>
            <a:endParaRPr lang="en-US" altLang="en-US" sz="800" dirty="0"/>
          </a:p>
          <a:p>
            <a:pPr marL="293688" indent="-293688"/>
            <a:endParaRPr lang="en-US" altLang="en-US" sz="800" dirty="0"/>
          </a:p>
          <a:p>
            <a:pPr marL="293688" indent="-293688"/>
            <a:endParaRPr lang="en-US" altLang="en-US" sz="800" dirty="0"/>
          </a:p>
          <a:p>
            <a:pPr marL="293688" indent="-293688"/>
            <a:endParaRPr lang="en-US" altLang="en-US" sz="800" dirty="0"/>
          </a:p>
          <a:p>
            <a:pPr marL="293688" indent="-293688"/>
            <a:r>
              <a:rPr lang="en-US" altLang="en-US" dirty="0"/>
              <a:t>Cylinders must be secured</a:t>
            </a:r>
          </a:p>
          <a:p>
            <a:pPr marL="0" indent="0">
              <a:buNone/>
            </a:pPr>
            <a:r>
              <a:rPr lang="en-US" altLang="en-US" dirty="0"/>
              <a:t>   upright except when being</a:t>
            </a:r>
          </a:p>
          <a:p>
            <a:pPr marL="0" indent="0">
              <a:buNone/>
            </a:pPr>
            <a:r>
              <a:rPr lang="en-US" altLang="en-US" dirty="0"/>
              <a:t>   hoisted or carried</a:t>
            </a:r>
          </a:p>
        </p:txBody>
      </p:sp>
      <p:sp>
        <p:nvSpPr>
          <p:cNvPr id="2" name="Content Placeholder 1"/>
          <p:cNvSpPr>
            <a:spLocks noGrp="1"/>
          </p:cNvSpPr>
          <p:nvPr>
            <p:ph sz="quarter" idx="10"/>
          </p:nvPr>
        </p:nvSpPr>
        <p:spPr>
          <a:xfrm>
            <a:off x="6629400" y="533400"/>
            <a:ext cx="2286000" cy="381000"/>
          </a:xfrm>
        </p:spPr>
        <p:txBody>
          <a:bodyPr/>
          <a:lstStyle/>
          <a:p>
            <a:r>
              <a:rPr lang="en-US" altLang="en-US" sz="1800" dirty="0">
                <a:solidFill>
                  <a:srgbClr val="000000"/>
                </a:solidFill>
              </a:rPr>
              <a:t>1926.350(a)(8)-(9)</a:t>
            </a:r>
          </a:p>
          <a:p>
            <a:endParaRPr lang="en-US" dirty="0"/>
          </a:p>
        </p:txBody>
      </p:sp>
      <p:sp>
        <p:nvSpPr>
          <p:cNvPr id="6" name="TextBox 5"/>
          <p:cNvSpPr txBox="1"/>
          <p:nvPr/>
        </p:nvSpPr>
        <p:spPr>
          <a:xfrm>
            <a:off x="74676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2355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8350" y="2057400"/>
            <a:ext cx="25971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51625" y="2087563"/>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3546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7"/>
          <p:cNvSpPr>
            <a:spLocks noGrp="1" noChangeArrowheads="1"/>
          </p:cNvSpPr>
          <p:nvPr>
            <p:ph type="title"/>
          </p:nvPr>
        </p:nvSpPr>
        <p:spPr>
          <a:xfrm>
            <a:off x="609600" y="381000"/>
            <a:ext cx="6858000" cy="549275"/>
          </a:xfrm>
          <a:noFill/>
        </p:spPr>
        <p:txBody>
          <a:bodyPr/>
          <a:lstStyle/>
          <a:p>
            <a:r>
              <a:rPr lang="en-US" altLang="en-US" dirty="0"/>
              <a:t>Gas Welding and Cutting</a:t>
            </a:r>
          </a:p>
        </p:txBody>
      </p:sp>
      <p:sp>
        <p:nvSpPr>
          <p:cNvPr id="25602" name="Rectangle 3"/>
          <p:cNvSpPr>
            <a:spLocks noGrp="1" noChangeArrowheads="1"/>
          </p:cNvSpPr>
          <p:nvPr>
            <p:ph idx="1"/>
          </p:nvPr>
        </p:nvSpPr>
        <p:spPr>
          <a:xfrm>
            <a:off x="533400" y="1219200"/>
            <a:ext cx="8001000" cy="4724400"/>
          </a:xfrm>
        </p:spPr>
        <p:txBody>
          <a:bodyPr/>
          <a:lstStyle/>
          <a:p>
            <a:pPr marL="293688" indent="-293688"/>
            <a:r>
              <a:rPr lang="en-US" altLang="en-US" dirty="0"/>
              <a:t>Oxygen cylinders must be separated from fuel gas cylinders and combustible materials</a:t>
            </a:r>
          </a:p>
          <a:p>
            <a:pPr lvl="1"/>
            <a:endParaRPr lang="en-US" altLang="en-US" sz="1300" dirty="0"/>
          </a:p>
          <a:p>
            <a:pPr lvl="1"/>
            <a:r>
              <a:rPr lang="en-US" altLang="en-US" dirty="0"/>
              <a:t>Either a minimum of 20 feet, </a:t>
            </a:r>
            <a:r>
              <a:rPr lang="en-US" altLang="en-US" b="1" i="1" dirty="0"/>
              <a:t>or</a:t>
            </a:r>
          </a:p>
          <a:p>
            <a:pPr lvl="1"/>
            <a:endParaRPr lang="en-US" altLang="en-US" sz="800" dirty="0"/>
          </a:p>
          <a:p>
            <a:pPr lvl="1"/>
            <a:r>
              <a:rPr lang="en-US" altLang="en-US" dirty="0"/>
              <a:t>A barrier at least 5 feet high having a fire resistance rating of 30 minutes</a:t>
            </a:r>
            <a:endParaRPr lang="en-US" altLang="en-US" dirty="0">
              <a:solidFill>
                <a:srgbClr val="000000"/>
              </a:solidFill>
            </a:endParaRPr>
          </a:p>
        </p:txBody>
      </p:sp>
      <p:sp>
        <p:nvSpPr>
          <p:cNvPr id="2" name="Content Placeholder 1"/>
          <p:cNvSpPr>
            <a:spLocks noGrp="1"/>
          </p:cNvSpPr>
          <p:nvPr>
            <p:ph sz="quarter" idx="10"/>
          </p:nvPr>
        </p:nvSpPr>
        <p:spPr>
          <a:xfrm>
            <a:off x="6858000" y="533400"/>
            <a:ext cx="2133600" cy="381000"/>
          </a:xfrm>
        </p:spPr>
        <p:txBody>
          <a:bodyPr/>
          <a:lstStyle/>
          <a:p>
            <a:r>
              <a:rPr lang="en-US" altLang="en-US" sz="1800" dirty="0">
                <a:solidFill>
                  <a:srgbClr val="000000"/>
                </a:solidFill>
              </a:rPr>
              <a:t>1926.350(a)(10)</a:t>
            </a:r>
          </a:p>
          <a:p>
            <a:endParaRPr lang="en-US" dirty="0"/>
          </a:p>
        </p:txBody>
      </p:sp>
      <p:pic>
        <p:nvPicPr>
          <p:cNvPr id="25606" name="Picture 5" descr="D:\assets\images\oxygenacetyle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276600"/>
            <a:ext cx="389075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54612" y="3241407"/>
            <a:ext cx="1556836" cy="261610"/>
          </a:xfrm>
          <a:prstGeom prst="rect">
            <a:avLst/>
          </a:prstGeom>
        </p:spPr>
        <p:txBody>
          <a:bodyPr wrap="none">
            <a:spAutoFit/>
          </a:bodyPr>
          <a:lstStyle/>
          <a:p>
            <a:pPr>
              <a:defRPr/>
            </a:pPr>
            <a:r>
              <a:rPr lang="en-US" sz="1100" u="none" dirty="0">
                <a:latin typeface="+mj-lt"/>
              </a:rPr>
              <a:t>NCDOL Photo Library</a:t>
            </a:r>
          </a:p>
        </p:txBody>
      </p:sp>
    </p:spTree>
    <p:extLst>
      <p:ext uri="{BB962C8B-B14F-4D97-AF65-F5344CB8AC3E}">
        <p14:creationId xmlns:p14="http://schemas.microsoft.com/office/powerpoint/2010/main" val="394351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8"/>
          <p:cNvSpPr>
            <a:spLocks noGrp="1" noChangeArrowheads="1"/>
          </p:cNvSpPr>
          <p:nvPr>
            <p:ph type="title"/>
          </p:nvPr>
        </p:nvSpPr>
        <p:spPr>
          <a:xfrm>
            <a:off x="609600" y="381000"/>
            <a:ext cx="7924800" cy="553998"/>
          </a:xfrm>
          <a:noFill/>
        </p:spPr>
        <p:txBody>
          <a:bodyPr/>
          <a:lstStyle/>
          <a:p>
            <a:r>
              <a:rPr lang="en-US" altLang="en-US" dirty="0"/>
              <a:t>Gas Welding and Cutting</a:t>
            </a:r>
          </a:p>
        </p:txBody>
      </p:sp>
      <p:sp>
        <p:nvSpPr>
          <p:cNvPr id="27650" name="Rectangle 3"/>
          <p:cNvSpPr>
            <a:spLocks noGrp="1" noChangeArrowheads="1"/>
          </p:cNvSpPr>
          <p:nvPr>
            <p:ph idx="1"/>
          </p:nvPr>
        </p:nvSpPr>
        <p:spPr>
          <a:xfrm>
            <a:off x="533400" y="1219200"/>
            <a:ext cx="8001000" cy="4724400"/>
          </a:xfrm>
        </p:spPr>
        <p:txBody>
          <a:bodyPr>
            <a:normAutofit lnSpcReduction="10000"/>
          </a:bodyPr>
          <a:lstStyle/>
          <a:p>
            <a:pPr marL="293688" indent="-293688"/>
            <a:r>
              <a:rPr lang="en-US" altLang="en-US" dirty="0"/>
              <a:t>Cylinders must not be exposed to sparks, hot slag or flame</a:t>
            </a:r>
          </a:p>
          <a:p>
            <a:pPr marL="293688" indent="-293688"/>
            <a:endParaRPr lang="en-US" altLang="en-US" sz="800" dirty="0"/>
          </a:p>
          <a:p>
            <a:pPr marL="293688" indent="-293688"/>
            <a:endParaRPr lang="en-US" altLang="en-US" sz="800" dirty="0"/>
          </a:p>
          <a:p>
            <a:pPr marL="293688" indent="-293688"/>
            <a:endParaRPr lang="en-US" altLang="en-US" sz="800" dirty="0"/>
          </a:p>
          <a:p>
            <a:pPr marL="293688" indent="-293688"/>
            <a:r>
              <a:rPr lang="en-US" altLang="en-US" dirty="0"/>
              <a:t>Cylinders must not become part of an electrical circuit or have electrodes struck against them</a:t>
            </a:r>
          </a:p>
          <a:p>
            <a:pPr marL="293688" indent="-293688"/>
            <a:endParaRPr lang="en-US" altLang="en-US" sz="1000" dirty="0"/>
          </a:p>
          <a:p>
            <a:pPr marL="293688" indent="-293688"/>
            <a:endParaRPr lang="en-US" altLang="en-US" sz="1000" dirty="0"/>
          </a:p>
          <a:p>
            <a:pPr marL="293688" indent="-293688"/>
            <a:endParaRPr lang="en-US" altLang="en-US" sz="1000" dirty="0"/>
          </a:p>
          <a:p>
            <a:pPr marL="293688" indent="-293688"/>
            <a:r>
              <a:rPr lang="en-US" altLang="en-US" dirty="0"/>
              <a:t>Fuel gas cylinders must be placed with valve end up when in use</a:t>
            </a:r>
          </a:p>
          <a:p>
            <a:pPr marL="293688" indent="-293688">
              <a:buFont typeface="Wingdings" panose="05000000000000000000" pitchFamily="2" charset="2"/>
              <a:buNone/>
            </a:pPr>
            <a:endParaRPr lang="en-US" altLang="en-US" sz="800" dirty="0"/>
          </a:p>
          <a:p>
            <a:pPr marL="293688" indent="-293688">
              <a:buFont typeface="Wingdings" panose="05000000000000000000" pitchFamily="2" charset="2"/>
              <a:buNone/>
            </a:pPr>
            <a:endParaRPr lang="en-US" altLang="en-US" sz="800" dirty="0"/>
          </a:p>
          <a:p>
            <a:pPr marL="293688" indent="-293688">
              <a:buFont typeface="Wingdings" panose="05000000000000000000" pitchFamily="2" charset="2"/>
              <a:buNone/>
            </a:pPr>
            <a:endParaRPr lang="en-US" altLang="en-US" sz="800" dirty="0"/>
          </a:p>
          <a:p>
            <a:pPr marL="293688" indent="-293688"/>
            <a:r>
              <a:rPr lang="en-US" altLang="en-US" dirty="0"/>
              <a:t>Fuel gas cylinders shall not be taken into confined spaces</a:t>
            </a:r>
          </a:p>
        </p:txBody>
      </p:sp>
      <p:sp>
        <p:nvSpPr>
          <p:cNvPr id="2" name="Content Placeholder 1"/>
          <p:cNvSpPr>
            <a:spLocks noGrp="1"/>
          </p:cNvSpPr>
          <p:nvPr>
            <p:ph sz="quarter" idx="10"/>
          </p:nvPr>
        </p:nvSpPr>
        <p:spPr>
          <a:xfrm>
            <a:off x="6629400" y="533400"/>
            <a:ext cx="2362200" cy="381000"/>
          </a:xfrm>
        </p:spPr>
        <p:txBody>
          <a:bodyPr/>
          <a:lstStyle/>
          <a:p>
            <a:r>
              <a:rPr lang="en-US" altLang="en-US" sz="1800" dirty="0">
                <a:solidFill>
                  <a:srgbClr val="000000"/>
                </a:solidFill>
              </a:rPr>
              <a:t>1926.350(b)(1)-(4)</a:t>
            </a:r>
          </a:p>
          <a:p>
            <a:endParaRPr lang="en-US" dirty="0"/>
          </a:p>
        </p:txBody>
      </p:sp>
    </p:spTree>
    <p:extLst>
      <p:ext uri="{BB962C8B-B14F-4D97-AF65-F5344CB8AC3E}">
        <p14:creationId xmlns:p14="http://schemas.microsoft.com/office/powerpoint/2010/main" val="325284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553998"/>
          </a:xfrm>
        </p:spPr>
        <p:txBody>
          <a:bodyPr/>
          <a:lstStyle/>
          <a:p>
            <a:r>
              <a:rPr lang="en-US" altLang="en-US" dirty="0"/>
              <a:t>Gas Welding and Cutting</a:t>
            </a:r>
            <a:endParaRPr lang="en-US" dirty="0"/>
          </a:p>
        </p:txBody>
      </p:sp>
      <p:sp>
        <p:nvSpPr>
          <p:cNvPr id="3" name="Content Placeholder 2"/>
          <p:cNvSpPr>
            <a:spLocks noGrp="1"/>
          </p:cNvSpPr>
          <p:nvPr>
            <p:ph idx="1"/>
          </p:nvPr>
        </p:nvSpPr>
        <p:spPr>
          <a:xfrm>
            <a:off x="533400" y="1219200"/>
            <a:ext cx="8001000" cy="4724400"/>
          </a:xfrm>
        </p:spPr>
        <p:txBody>
          <a:bodyPr/>
          <a:lstStyle/>
          <a:p>
            <a:pPr marL="293688" indent="-293688"/>
            <a:r>
              <a:rPr lang="en-US" altLang="en-US" dirty="0"/>
              <a:t>Cylinders must not be used as rollers or supports</a:t>
            </a:r>
          </a:p>
          <a:p>
            <a:pPr marL="293688" indent="-293688"/>
            <a:endParaRPr lang="en-US" altLang="en-US" sz="900" dirty="0"/>
          </a:p>
          <a:p>
            <a:pPr marL="293688" indent="-293688"/>
            <a:endParaRPr lang="en-US" altLang="en-US" sz="900" dirty="0"/>
          </a:p>
          <a:p>
            <a:pPr marL="293688" indent="-293688"/>
            <a:endParaRPr lang="en-US" altLang="en-US" sz="900" dirty="0"/>
          </a:p>
          <a:p>
            <a:pPr marL="293688" indent="-293688"/>
            <a:endParaRPr lang="en-US" altLang="en-US" sz="900" dirty="0"/>
          </a:p>
          <a:p>
            <a:pPr marL="293688" indent="-293688"/>
            <a:r>
              <a:rPr lang="en-US" altLang="en-US" dirty="0"/>
              <a:t>No damaged or defective cylinder shall be used</a:t>
            </a:r>
          </a:p>
          <a:p>
            <a:pPr marL="293688" indent="-293688"/>
            <a:endParaRPr lang="en-US" altLang="en-US" sz="900" dirty="0"/>
          </a:p>
          <a:p>
            <a:pPr lvl="1"/>
            <a:r>
              <a:rPr lang="en-US" dirty="0"/>
              <a:t>Cylinders can become damaged from falling, heat, electric circuits, motion, vibration or anything else that may cause a weakness or crack in the cylinder wall or shell</a:t>
            </a:r>
          </a:p>
        </p:txBody>
      </p:sp>
      <p:sp>
        <p:nvSpPr>
          <p:cNvPr id="4" name="Content Placeholder 3"/>
          <p:cNvSpPr>
            <a:spLocks noGrp="1"/>
          </p:cNvSpPr>
          <p:nvPr>
            <p:ph sz="quarter" idx="10"/>
          </p:nvPr>
        </p:nvSpPr>
        <p:spPr>
          <a:xfrm>
            <a:off x="6172200" y="533400"/>
            <a:ext cx="2819400" cy="381000"/>
          </a:xfrm>
        </p:spPr>
        <p:txBody>
          <a:bodyPr/>
          <a:lstStyle/>
          <a:p>
            <a:r>
              <a:rPr lang="en-US" altLang="en-US" sz="1800" dirty="0">
                <a:latin typeface="Arial" panose="020B0604020202020204" pitchFamily="34" charset="0"/>
              </a:rPr>
              <a:t>1926.350(c)(1) &amp; (c)(3)</a:t>
            </a:r>
            <a:endParaRPr lang="en-US" sz="1800" dirty="0"/>
          </a:p>
        </p:txBody>
      </p:sp>
    </p:spTree>
    <p:extLst>
      <p:ext uri="{BB962C8B-B14F-4D97-AF65-F5344CB8AC3E}">
        <p14:creationId xmlns:p14="http://schemas.microsoft.com/office/powerpoint/2010/main" val="15697895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7"/>
          <p:cNvSpPr>
            <a:spLocks noGrp="1" noChangeArrowheads="1"/>
          </p:cNvSpPr>
          <p:nvPr>
            <p:ph type="title"/>
          </p:nvPr>
        </p:nvSpPr>
        <p:spPr>
          <a:xfrm>
            <a:off x="609600" y="381000"/>
            <a:ext cx="7086600" cy="549275"/>
          </a:xfrm>
          <a:noFill/>
        </p:spPr>
        <p:txBody>
          <a:bodyPr/>
          <a:lstStyle/>
          <a:p>
            <a:r>
              <a:rPr lang="en-US" altLang="en-US" dirty="0"/>
              <a:t>Gas Welding and Cutting</a:t>
            </a:r>
          </a:p>
        </p:txBody>
      </p:sp>
      <p:sp>
        <p:nvSpPr>
          <p:cNvPr id="29698" name="Rectangle 3"/>
          <p:cNvSpPr>
            <a:spLocks noGrp="1" noChangeArrowheads="1"/>
          </p:cNvSpPr>
          <p:nvPr>
            <p:ph idx="1"/>
          </p:nvPr>
        </p:nvSpPr>
        <p:spPr>
          <a:xfrm>
            <a:off x="533400" y="1219200"/>
            <a:ext cx="8001000" cy="4724400"/>
          </a:xfrm>
        </p:spPr>
        <p:txBody>
          <a:bodyPr/>
          <a:lstStyle/>
          <a:p>
            <a:pPr marL="293688" indent="-293688"/>
            <a:r>
              <a:rPr lang="en-US" altLang="en-US" sz="2400" dirty="0"/>
              <a:t>Before regulators are connected, valve must be slightly opened and then immediately closed to clear away dust or dirt</a:t>
            </a:r>
          </a:p>
          <a:p>
            <a:pPr marL="293688" indent="-293688"/>
            <a:endParaRPr lang="en-US" altLang="en-US" sz="800" dirty="0"/>
          </a:p>
          <a:p>
            <a:pPr marL="293688" indent="-293688"/>
            <a:r>
              <a:rPr lang="en-US" altLang="en-US" sz="2400" dirty="0"/>
              <a:t>Where a special wrench is required to close valve, it must be left in position on the stem</a:t>
            </a:r>
          </a:p>
          <a:p>
            <a:pPr marL="293688" indent="-293688"/>
            <a:endParaRPr lang="en-US" altLang="en-US" sz="2400" dirty="0"/>
          </a:p>
        </p:txBody>
      </p:sp>
      <p:sp>
        <p:nvSpPr>
          <p:cNvPr id="2" name="Content Placeholder 1"/>
          <p:cNvSpPr>
            <a:spLocks noGrp="1"/>
          </p:cNvSpPr>
          <p:nvPr>
            <p:ph sz="quarter" idx="10"/>
          </p:nvPr>
        </p:nvSpPr>
        <p:spPr>
          <a:xfrm>
            <a:off x="6324600" y="533400"/>
            <a:ext cx="2667000" cy="685800"/>
          </a:xfrm>
        </p:spPr>
        <p:txBody>
          <a:bodyPr/>
          <a:lstStyle/>
          <a:p>
            <a:r>
              <a:rPr lang="en-US" altLang="en-US" sz="1800" dirty="0">
                <a:solidFill>
                  <a:srgbClr val="000000"/>
                </a:solidFill>
              </a:rPr>
              <a:t>1926.350(d)(1)-(d)(2)</a:t>
            </a:r>
          </a:p>
          <a:p>
            <a:endParaRPr lang="en-US" dirty="0"/>
          </a:p>
        </p:txBody>
      </p:sp>
      <p:pic>
        <p:nvPicPr>
          <p:cNvPr id="2970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3352800"/>
            <a:ext cx="233356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3352800"/>
            <a:ext cx="253206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5800725" y="3119438"/>
            <a:ext cx="1514475" cy="1147762"/>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flipH="1">
            <a:off x="3124200" y="3155950"/>
            <a:ext cx="2676525" cy="126365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14" name="TextBox 13"/>
          <p:cNvSpPr txBox="1"/>
          <p:nvPr/>
        </p:nvSpPr>
        <p:spPr>
          <a:xfrm>
            <a:off x="2438400" y="564832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
        <p:nvSpPr>
          <p:cNvPr id="15" name="TextBox 14"/>
          <p:cNvSpPr txBox="1"/>
          <p:nvPr/>
        </p:nvSpPr>
        <p:spPr>
          <a:xfrm>
            <a:off x="6580188" y="342900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74608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7"/>
          <p:cNvSpPr>
            <a:spLocks noGrp="1" noChangeArrowheads="1"/>
          </p:cNvSpPr>
          <p:nvPr>
            <p:ph type="title"/>
          </p:nvPr>
        </p:nvSpPr>
        <p:spPr>
          <a:xfrm>
            <a:off x="609600" y="381000"/>
            <a:ext cx="7543800" cy="549275"/>
          </a:xfrm>
          <a:noFill/>
        </p:spPr>
        <p:txBody>
          <a:bodyPr/>
          <a:lstStyle/>
          <a:p>
            <a:r>
              <a:rPr lang="en-US" altLang="en-US" dirty="0"/>
              <a:t>Gas Welding and Cutting</a:t>
            </a:r>
          </a:p>
        </p:txBody>
      </p:sp>
      <p:sp>
        <p:nvSpPr>
          <p:cNvPr id="31746" name="Rectangle 3"/>
          <p:cNvSpPr>
            <a:spLocks noGrp="1" noChangeArrowheads="1"/>
          </p:cNvSpPr>
          <p:nvPr>
            <p:ph idx="1"/>
          </p:nvPr>
        </p:nvSpPr>
        <p:spPr>
          <a:xfrm>
            <a:off x="533400" y="1219200"/>
            <a:ext cx="8001000" cy="4724400"/>
          </a:xfrm>
        </p:spPr>
        <p:txBody>
          <a:bodyPr/>
          <a:lstStyle/>
          <a:p>
            <a:pPr marL="293688" indent="-293688"/>
            <a:r>
              <a:rPr lang="en-US" altLang="en-US" dirty="0"/>
              <a:t>Fuel gas and oxygen hoses must be easily distinguishable from each other by color or sense of touch</a:t>
            </a:r>
          </a:p>
          <a:p>
            <a:pPr marL="293688" indent="-293688"/>
            <a:endParaRPr lang="en-US" altLang="en-US" sz="1000" dirty="0"/>
          </a:p>
          <a:p>
            <a:pPr marL="293688" indent="-293688"/>
            <a:r>
              <a:rPr lang="en-US" altLang="en-US" dirty="0"/>
              <a:t>Oxygen and fuel gas hoses must not be interchangeable</a:t>
            </a:r>
          </a:p>
        </p:txBody>
      </p:sp>
      <p:sp>
        <p:nvSpPr>
          <p:cNvPr id="2" name="Content Placeholder 1"/>
          <p:cNvSpPr>
            <a:spLocks noGrp="1"/>
          </p:cNvSpPr>
          <p:nvPr>
            <p:ph sz="quarter" idx="10"/>
          </p:nvPr>
        </p:nvSpPr>
        <p:spPr>
          <a:xfrm>
            <a:off x="7010400" y="533400"/>
            <a:ext cx="2133600" cy="381000"/>
          </a:xfrm>
        </p:spPr>
        <p:txBody>
          <a:bodyPr/>
          <a:lstStyle/>
          <a:p>
            <a:r>
              <a:rPr lang="en-US" altLang="en-US" sz="1800" dirty="0">
                <a:solidFill>
                  <a:srgbClr val="000000"/>
                </a:solidFill>
              </a:rPr>
              <a:t>1926.350(f)(1)</a:t>
            </a:r>
          </a:p>
          <a:p>
            <a:endParaRPr lang="en-US" dirty="0"/>
          </a:p>
        </p:txBody>
      </p:sp>
      <p:grpSp>
        <p:nvGrpSpPr>
          <p:cNvPr id="31749" name="Group 6"/>
          <p:cNvGrpSpPr>
            <a:grpSpLocks/>
          </p:cNvGrpSpPr>
          <p:nvPr/>
        </p:nvGrpSpPr>
        <p:grpSpPr bwMode="auto">
          <a:xfrm>
            <a:off x="4038600" y="3276600"/>
            <a:ext cx="4343400" cy="2624138"/>
            <a:chOff x="3424239" y="3200400"/>
            <a:chExt cx="4800748" cy="2700338"/>
          </a:xfrm>
        </p:grpSpPr>
        <p:pic>
          <p:nvPicPr>
            <p:cNvPr id="3175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239" y="3200400"/>
              <a:ext cx="4800748"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72743" y="3276600"/>
              <a:ext cx="989480" cy="184150"/>
            </a:xfrm>
            <a:prstGeom prst="rect">
              <a:avLst/>
            </a:prstGeom>
            <a:noFill/>
          </p:spPr>
          <p:txBody>
            <a:bodyPr>
              <a:spAutoFit/>
            </a:bodyPr>
            <a:lstStyle/>
            <a:p>
              <a:pPr>
                <a:defRPr/>
              </a:pPr>
              <a:r>
                <a:rPr lang="en-US" sz="600" u="none" dirty="0">
                  <a:solidFill>
                    <a:schemeClr val="tx1"/>
                  </a:solidFill>
                  <a:latin typeface="+mn-lt"/>
                </a:rPr>
                <a:t>NCDOL Photo Library</a:t>
              </a:r>
            </a:p>
          </p:txBody>
        </p:sp>
      </p:grpSp>
    </p:spTree>
    <p:extLst>
      <p:ext uri="{BB962C8B-B14F-4D97-AF65-F5344CB8AC3E}">
        <p14:creationId xmlns:p14="http://schemas.microsoft.com/office/powerpoint/2010/main" val="97765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33794" name="Rectangle 3"/>
          <p:cNvSpPr>
            <a:spLocks noGrp="1" noChangeArrowheads="1"/>
          </p:cNvSpPr>
          <p:nvPr>
            <p:ph idx="1"/>
          </p:nvPr>
        </p:nvSpPr>
        <p:spPr>
          <a:xfrm>
            <a:off x="533400" y="1219200"/>
            <a:ext cx="8001000" cy="4724400"/>
          </a:xfrm>
        </p:spPr>
        <p:txBody>
          <a:bodyPr/>
          <a:lstStyle/>
          <a:p>
            <a:pPr marL="344488" indent="-344488"/>
            <a:r>
              <a:rPr lang="en-US" altLang="en-US" dirty="0"/>
              <a:t>When parallel sections of oxygen and fuel gas hoses are taped together, not more than 4</a:t>
            </a:r>
            <a:r>
              <a:rPr lang="en-US" altLang="en-US" dirty="0">
                <a:cs typeface="Arial" panose="020B0604020202020204" pitchFamily="34" charset="0"/>
              </a:rPr>
              <a:t>″</a:t>
            </a:r>
            <a:r>
              <a:rPr lang="en-US" altLang="en-US" dirty="0"/>
              <a:t> out of 12</a:t>
            </a:r>
            <a:r>
              <a:rPr lang="en-US" altLang="en-US" dirty="0">
                <a:cs typeface="Arial" panose="020B0604020202020204" pitchFamily="34" charset="0"/>
              </a:rPr>
              <a:t>″</a:t>
            </a:r>
            <a:r>
              <a:rPr lang="en-US" altLang="en-US" dirty="0"/>
              <a:t> shall be covered by tape</a:t>
            </a:r>
          </a:p>
        </p:txBody>
      </p:sp>
      <p:sp>
        <p:nvSpPr>
          <p:cNvPr id="2" name="Content Placeholder 1"/>
          <p:cNvSpPr>
            <a:spLocks noGrp="1"/>
          </p:cNvSpPr>
          <p:nvPr>
            <p:ph sz="quarter" idx="10"/>
          </p:nvPr>
        </p:nvSpPr>
        <p:spPr>
          <a:xfrm>
            <a:off x="7010400" y="533400"/>
            <a:ext cx="2133600" cy="381000"/>
          </a:xfrm>
        </p:spPr>
        <p:txBody>
          <a:bodyPr/>
          <a:lstStyle/>
          <a:p>
            <a:r>
              <a:rPr lang="en-US" altLang="en-US" sz="1800" dirty="0">
                <a:solidFill>
                  <a:srgbClr val="000000"/>
                </a:solidFill>
              </a:rPr>
              <a:t>1926.350(f)(2)</a:t>
            </a:r>
          </a:p>
          <a:p>
            <a:endParaRPr lang="en-US" dirty="0"/>
          </a:p>
        </p:txBody>
      </p:sp>
      <p:grpSp>
        <p:nvGrpSpPr>
          <p:cNvPr id="33797" name="Group 6"/>
          <p:cNvGrpSpPr>
            <a:grpSpLocks/>
          </p:cNvGrpSpPr>
          <p:nvPr/>
        </p:nvGrpSpPr>
        <p:grpSpPr bwMode="auto">
          <a:xfrm>
            <a:off x="3562350" y="2667000"/>
            <a:ext cx="4819650" cy="3233738"/>
            <a:chOff x="3965500" y="3276600"/>
            <a:chExt cx="4411662" cy="2624138"/>
          </a:xfrm>
        </p:grpSpPr>
        <p:pic>
          <p:nvPicPr>
            <p:cNvPr id="3379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5500" y="3276600"/>
              <a:ext cx="4411662"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86600" y="3276600"/>
              <a:ext cx="990600" cy="184150"/>
            </a:xfrm>
            <a:prstGeom prst="rect">
              <a:avLst/>
            </a:prstGeom>
            <a:noFill/>
          </p:spPr>
          <p:txBody>
            <a:bodyPr>
              <a:spAutoFit/>
            </a:bodyPr>
            <a:lstStyle/>
            <a:p>
              <a:pPr>
                <a:defRPr/>
              </a:pPr>
              <a:r>
                <a:rPr lang="en-US" sz="600" u="none" dirty="0">
                  <a:solidFill>
                    <a:schemeClr val="tx1"/>
                  </a:solidFill>
                  <a:latin typeface="+mn-lt"/>
                </a:rPr>
                <a:t>NCDOL Photo Library</a:t>
              </a:r>
            </a:p>
          </p:txBody>
        </p:sp>
      </p:grpSp>
    </p:spTree>
    <p:extLst>
      <p:ext uri="{BB962C8B-B14F-4D97-AF65-F5344CB8AC3E}">
        <p14:creationId xmlns:p14="http://schemas.microsoft.com/office/powerpoint/2010/main" val="185644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35842" name="Rectangle 3"/>
          <p:cNvSpPr>
            <a:spLocks noGrp="1" noChangeArrowheads="1"/>
          </p:cNvSpPr>
          <p:nvPr>
            <p:ph idx="1"/>
          </p:nvPr>
        </p:nvSpPr>
        <p:spPr>
          <a:xfrm>
            <a:off x="533400" y="1219200"/>
            <a:ext cx="8001000" cy="4724400"/>
          </a:xfrm>
        </p:spPr>
        <p:txBody>
          <a:bodyPr/>
          <a:lstStyle/>
          <a:p>
            <a:pPr marL="293688" indent="-293688">
              <a:lnSpc>
                <a:spcPct val="90000"/>
              </a:lnSpc>
            </a:pPr>
            <a:r>
              <a:rPr lang="en-US" altLang="en-US" dirty="0"/>
              <a:t>Hoses must be inspected before use</a:t>
            </a:r>
          </a:p>
          <a:p>
            <a:pPr marL="293688" indent="-293688">
              <a:lnSpc>
                <a:spcPct val="90000"/>
              </a:lnSpc>
            </a:pPr>
            <a:endParaRPr lang="en-US" altLang="en-US" sz="800" dirty="0"/>
          </a:p>
          <a:p>
            <a:pPr marL="293688" indent="-293688">
              <a:lnSpc>
                <a:spcPct val="90000"/>
              </a:lnSpc>
            </a:pPr>
            <a:endParaRPr lang="en-US" altLang="en-US" sz="800" dirty="0"/>
          </a:p>
          <a:p>
            <a:pPr marL="293688" indent="-293688">
              <a:lnSpc>
                <a:spcPct val="90000"/>
              </a:lnSpc>
            </a:pPr>
            <a:endParaRPr lang="en-US" altLang="en-US" sz="800" dirty="0"/>
          </a:p>
          <a:p>
            <a:pPr marL="293688" indent="-293688">
              <a:lnSpc>
                <a:spcPct val="90000"/>
              </a:lnSpc>
            </a:pPr>
            <a:r>
              <a:rPr lang="en-US" altLang="en-US" dirty="0"/>
              <a:t>Defective hose must not be used</a:t>
            </a:r>
          </a:p>
          <a:p>
            <a:pPr marL="293688" indent="-293688">
              <a:lnSpc>
                <a:spcPct val="90000"/>
              </a:lnSpc>
            </a:pPr>
            <a:endParaRPr lang="en-US" altLang="en-US" sz="800" dirty="0"/>
          </a:p>
          <a:p>
            <a:pPr marL="293688" indent="-293688">
              <a:lnSpc>
                <a:spcPct val="90000"/>
              </a:lnSpc>
            </a:pPr>
            <a:endParaRPr lang="en-US" altLang="en-US" sz="800" dirty="0"/>
          </a:p>
          <a:p>
            <a:pPr marL="293688" indent="-293688">
              <a:lnSpc>
                <a:spcPct val="90000"/>
              </a:lnSpc>
            </a:pPr>
            <a:endParaRPr lang="en-US" altLang="en-US" sz="800" dirty="0"/>
          </a:p>
          <a:p>
            <a:pPr marL="293688" indent="-293688">
              <a:lnSpc>
                <a:spcPct val="90000"/>
              </a:lnSpc>
            </a:pPr>
            <a:r>
              <a:rPr lang="en-US" altLang="en-US" dirty="0"/>
              <a:t>Hose subjected to flashback, </a:t>
            </a:r>
          </a:p>
          <a:p>
            <a:pPr marL="0" indent="0">
              <a:lnSpc>
                <a:spcPct val="90000"/>
              </a:lnSpc>
              <a:buNone/>
            </a:pPr>
            <a:r>
              <a:rPr lang="en-US" altLang="en-US" dirty="0"/>
              <a:t>   severe wear or damage </a:t>
            </a:r>
          </a:p>
          <a:p>
            <a:pPr marL="0" indent="0">
              <a:lnSpc>
                <a:spcPct val="90000"/>
              </a:lnSpc>
              <a:buNone/>
            </a:pPr>
            <a:r>
              <a:rPr lang="en-US" altLang="en-US" dirty="0"/>
              <a:t>   must be tested to twice the </a:t>
            </a:r>
          </a:p>
          <a:p>
            <a:pPr marL="0" indent="0">
              <a:lnSpc>
                <a:spcPct val="90000"/>
              </a:lnSpc>
              <a:buNone/>
            </a:pPr>
            <a:r>
              <a:rPr lang="en-US" altLang="en-US" dirty="0"/>
              <a:t>   normal working pressure</a:t>
            </a:r>
          </a:p>
          <a:p>
            <a:pPr marL="293688" indent="-293688">
              <a:lnSpc>
                <a:spcPct val="90000"/>
              </a:lnSpc>
            </a:pPr>
            <a:endParaRPr lang="en-US" altLang="en-US" dirty="0"/>
          </a:p>
        </p:txBody>
      </p:sp>
      <p:sp>
        <p:nvSpPr>
          <p:cNvPr id="2" name="Content Placeholder 1"/>
          <p:cNvSpPr>
            <a:spLocks noGrp="1"/>
          </p:cNvSpPr>
          <p:nvPr>
            <p:ph sz="quarter" idx="10"/>
          </p:nvPr>
        </p:nvSpPr>
        <p:spPr>
          <a:xfrm>
            <a:off x="6705600" y="533400"/>
            <a:ext cx="2209800" cy="381000"/>
          </a:xfrm>
        </p:spPr>
        <p:txBody>
          <a:bodyPr/>
          <a:lstStyle/>
          <a:p>
            <a:r>
              <a:rPr lang="en-US" altLang="en-US" sz="1800" dirty="0">
                <a:solidFill>
                  <a:srgbClr val="000000"/>
                </a:solidFill>
              </a:rPr>
              <a:t>1926.350(f)(3)-(4)</a:t>
            </a:r>
          </a:p>
          <a:p>
            <a:endParaRPr lang="en-US" dirty="0"/>
          </a:p>
        </p:txBody>
      </p:sp>
      <p:pic>
        <p:nvPicPr>
          <p:cNvPr id="3584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2004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6248400" y="2286000"/>
            <a:ext cx="914400" cy="2133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 name="TextBox 8"/>
          <p:cNvSpPr txBox="1"/>
          <p:nvPr/>
        </p:nvSpPr>
        <p:spPr>
          <a:xfrm>
            <a:off x="6732588" y="560070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340631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81000"/>
            <a:ext cx="7924800" cy="549275"/>
          </a:xfrm>
        </p:spPr>
        <p:txBody>
          <a:bodyPr/>
          <a:lstStyle/>
          <a:p>
            <a:r>
              <a:rPr lang="en-US" altLang="en-US" dirty="0"/>
              <a:t>Gas Welding and Cutting</a:t>
            </a:r>
          </a:p>
        </p:txBody>
      </p:sp>
      <p:sp>
        <p:nvSpPr>
          <p:cNvPr id="4" name="Content Placeholder 3"/>
          <p:cNvSpPr>
            <a:spLocks noGrp="1"/>
          </p:cNvSpPr>
          <p:nvPr>
            <p:ph idx="1"/>
          </p:nvPr>
        </p:nvSpPr>
        <p:spPr>
          <a:xfrm>
            <a:off x="533400" y="1219200"/>
            <a:ext cx="8001000" cy="4724400"/>
          </a:xfrm>
        </p:spPr>
        <p:txBody>
          <a:bodyPr/>
          <a:lstStyle/>
          <a:p>
            <a:r>
              <a:rPr lang="en-US" altLang="en-US" dirty="0"/>
              <a:t>When not in use or work is completed</a:t>
            </a:r>
          </a:p>
          <a:p>
            <a:pPr lvl="1"/>
            <a:endParaRPr lang="en-US" altLang="en-US" sz="800" dirty="0"/>
          </a:p>
          <a:p>
            <a:pPr lvl="1"/>
            <a:r>
              <a:rPr lang="en-US" altLang="en-US" dirty="0"/>
              <a:t>Close valve</a:t>
            </a:r>
          </a:p>
          <a:p>
            <a:pPr lvl="1"/>
            <a:endParaRPr lang="en-US" altLang="en-US" sz="800" dirty="0"/>
          </a:p>
          <a:p>
            <a:pPr lvl="1"/>
            <a:r>
              <a:rPr lang="en-US" altLang="en-US" dirty="0"/>
              <a:t>Bleed lines of pressure</a:t>
            </a:r>
            <a:endParaRPr lang="en-US" dirty="0"/>
          </a:p>
        </p:txBody>
      </p:sp>
      <p:sp>
        <p:nvSpPr>
          <p:cNvPr id="7" name="Content Placeholder 6"/>
          <p:cNvSpPr>
            <a:spLocks noGrp="1"/>
          </p:cNvSpPr>
          <p:nvPr>
            <p:ph sz="quarter" idx="10"/>
          </p:nvPr>
        </p:nvSpPr>
        <p:spPr>
          <a:xfrm>
            <a:off x="6934200" y="533400"/>
            <a:ext cx="2133600" cy="381000"/>
          </a:xfrm>
        </p:spPr>
        <p:txBody>
          <a:bodyPr/>
          <a:lstStyle/>
          <a:p>
            <a:r>
              <a:rPr lang="en-US" sz="1800" dirty="0"/>
              <a:t>1926.350(d)(4)</a:t>
            </a:r>
          </a:p>
        </p:txBody>
      </p:sp>
      <p:sp>
        <p:nvSpPr>
          <p:cNvPr id="37891" name="Rectangle 4"/>
          <p:cNvSpPr>
            <a:spLocks noChangeArrowheads="1"/>
          </p:cNvSpPr>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endParaRPr lang="en-US" altLang="en-US" u="none" dirty="0"/>
          </a:p>
        </p:txBody>
      </p:sp>
      <p:sp>
        <p:nvSpPr>
          <p:cNvPr id="5" name="TextBox 4"/>
          <p:cNvSpPr txBox="1"/>
          <p:nvPr/>
        </p:nvSpPr>
        <p:spPr>
          <a:xfrm>
            <a:off x="7239000" y="57912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378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2350" y="1928813"/>
            <a:ext cx="22717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69075" y="5653088"/>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9716643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39938" name="Rectangle 3"/>
          <p:cNvSpPr>
            <a:spLocks noGrp="1" noChangeArrowheads="1"/>
          </p:cNvSpPr>
          <p:nvPr>
            <p:ph idx="1"/>
          </p:nvPr>
        </p:nvSpPr>
        <p:spPr>
          <a:xfrm>
            <a:off x="533400" y="1219200"/>
            <a:ext cx="8001000" cy="4724400"/>
          </a:xfrm>
        </p:spPr>
        <p:txBody>
          <a:bodyPr/>
          <a:lstStyle/>
          <a:p>
            <a:pPr marL="344488" indent="-344488"/>
            <a:r>
              <a:rPr lang="en-US" altLang="en-US" dirty="0"/>
              <a:t>Torch tip openings must only be cleaned with devices designed for that purpose</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1926.350(g)(1)</a:t>
            </a:r>
          </a:p>
          <a:p>
            <a:endParaRPr lang="en-US" dirty="0"/>
          </a:p>
        </p:txBody>
      </p:sp>
      <p:grpSp>
        <p:nvGrpSpPr>
          <p:cNvPr id="39941" name="Group 6"/>
          <p:cNvGrpSpPr>
            <a:grpSpLocks/>
          </p:cNvGrpSpPr>
          <p:nvPr/>
        </p:nvGrpSpPr>
        <p:grpSpPr bwMode="auto">
          <a:xfrm>
            <a:off x="2743200" y="2514600"/>
            <a:ext cx="5649913" cy="3292475"/>
            <a:chOff x="3200400" y="2895600"/>
            <a:chExt cx="5192713" cy="2911475"/>
          </a:xfrm>
        </p:grpSpPr>
        <p:pic>
          <p:nvPicPr>
            <p:cNvPr id="3994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895600"/>
              <a:ext cx="51927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91400" y="55626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00169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81000"/>
            <a:ext cx="8229600" cy="549275"/>
          </a:xfrm>
        </p:spPr>
        <p:txBody>
          <a:bodyPr/>
          <a:lstStyle/>
          <a:p>
            <a:r>
              <a:rPr lang="en-US" altLang="en-US"/>
              <a:t>Objectives</a:t>
            </a:r>
          </a:p>
        </p:txBody>
      </p:sp>
      <p:sp>
        <p:nvSpPr>
          <p:cNvPr id="7171" name="Rectangle 3"/>
          <p:cNvSpPr>
            <a:spLocks noGrp="1" noChangeArrowheads="1"/>
          </p:cNvSpPr>
          <p:nvPr>
            <p:ph type="body" idx="1"/>
          </p:nvPr>
        </p:nvSpPr>
        <p:spPr>
          <a:xfrm>
            <a:off x="533400" y="1219200"/>
            <a:ext cx="8077200" cy="4525963"/>
          </a:xfrm>
        </p:spPr>
        <p:txBody>
          <a:bodyPr>
            <a:normAutofit lnSpcReduction="10000"/>
          </a:bodyPr>
          <a:lstStyle/>
          <a:p>
            <a:pPr marL="173038" indent="-173038">
              <a:buFont typeface="Wingdings" panose="05000000000000000000" pitchFamily="2" charset="2"/>
              <a:buNone/>
            </a:pPr>
            <a:r>
              <a:rPr lang="en-US" altLang="en-US" dirty="0"/>
              <a:t>In this course, we will discuss the following:</a:t>
            </a:r>
          </a:p>
          <a:p>
            <a:pPr marL="173038" indent="-173038">
              <a:buFont typeface="Wingdings" panose="05000000000000000000" pitchFamily="2" charset="2"/>
              <a:buNone/>
            </a:pPr>
            <a:endParaRPr lang="en-US" altLang="en-US" sz="1400" dirty="0"/>
          </a:p>
          <a:p>
            <a:pPr marL="620713" lvl="1" indent="-327025">
              <a:buClr>
                <a:srgbClr val="910046"/>
              </a:buClr>
              <a:buSzPct val="90000"/>
              <a:buFont typeface="Wingdings" panose="05000000000000000000" pitchFamily="2" charset="2"/>
              <a:buChar char="l"/>
            </a:pPr>
            <a:r>
              <a:rPr lang="en-US" altLang="en-US" dirty="0"/>
              <a:t>OSHA’s minimum requirements for:</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Gas welding and cutting</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Arc welding and cutting</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Fire prevention</a:t>
            </a:r>
          </a:p>
          <a:p>
            <a:pPr lvl="2">
              <a:buClr>
                <a:schemeClr val="bg2"/>
              </a:buClr>
              <a:buSzPct val="90000"/>
              <a:buFontTx/>
              <a:buNone/>
            </a:pPr>
            <a:endParaRPr lang="en-US" altLang="en-US" sz="1000" i="0" dirty="0"/>
          </a:p>
          <a:p>
            <a:pPr lvl="2">
              <a:buClr>
                <a:schemeClr val="bg2"/>
              </a:buClr>
              <a:buSzPct val="90000"/>
              <a:buFont typeface="Arial" panose="020B0604020202020204" pitchFamily="34" charset="0"/>
              <a:buChar char="–"/>
            </a:pPr>
            <a:r>
              <a:rPr lang="en-US" altLang="en-US" i="0" dirty="0"/>
              <a:t>Ventilation and protection</a:t>
            </a:r>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r>
              <a:rPr lang="en-US" altLang="en-US" dirty="0"/>
              <a:t>Safe use, handling, and precautions to take when welding and cutting</a:t>
            </a:r>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r>
              <a:rPr lang="en-US" altLang="en-US" dirty="0"/>
              <a:t>Hazard identification and abatement methods</a:t>
            </a:r>
          </a:p>
          <a:p>
            <a:pPr marL="173038" indent="-173038"/>
            <a:endParaRPr lang="en-US" altLang="en-US" sz="2400" dirty="0"/>
          </a:p>
        </p:txBody>
      </p:sp>
      <p:pic>
        <p:nvPicPr>
          <p:cNvPr id="5" name="Picture 4"/>
          <p:cNvPicPr>
            <a:picLocks noChangeAspect="1"/>
          </p:cNvPicPr>
          <p:nvPr/>
        </p:nvPicPr>
        <p:blipFill rotWithShape="1">
          <a:blip r:embed="rId3" cstate="email">
            <a:duotone>
              <a:prstClr val="black"/>
              <a:schemeClr val="bg1">
                <a:lumMod val="85000"/>
                <a:tint val="45000"/>
                <a:satMod val="400000"/>
              </a:schemeClr>
            </a:duotone>
            <a:extLst>
              <a:ext uri="{28A0092B-C50C-407E-A947-70E740481C1C}">
                <a14:useLocalDpi xmlns:a14="http://schemas.microsoft.com/office/drawing/2010/main"/>
              </a:ext>
            </a:extLst>
          </a:blip>
          <a:srcRect/>
          <a:stretch/>
        </p:blipFill>
        <p:spPr>
          <a:xfrm>
            <a:off x="6324600" y="1906403"/>
            <a:ext cx="2142331" cy="2016310"/>
          </a:xfrm>
          <a:prstGeom prst="rect">
            <a:avLst/>
          </a:prstGeom>
        </p:spPr>
      </p:pic>
      <p:sp>
        <p:nvSpPr>
          <p:cNvPr id="7" name="TextBox 6"/>
          <p:cNvSpPr txBox="1"/>
          <p:nvPr/>
        </p:nvSpPr>
        <p:spPr>
          <a:xfrm>
            <a:off x="6678613" y="40671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734431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41986" name="Rectangle 3"/>
          <p:cNvSpPr>
            <a:spLocks noGrp="1" noChangeArrowheads="1"/>
          </p:cNvSpPr>
          <p:nvPr>
            <p:ph idx="1"/>
          </p:nvPr>
        </p:nvSpPr>
        <p:spPr>
          <a:xfrm>
            <a:off x="533400" y="1219200"/>
            <a:ext cx="8001000" cy="4724400"/>
          </a:xfrm>
        </p:spPr>
        <p:txBody>
          <a:bodyPr/>
          <a:lstStyle/>
          <a:p>
            <a:pPr marL="344488" indent="-344488"/>
            <a:r>
              <a:rPr lang="en-US" altLang="en-US" dirty="0"/>
              <a:t>Torches must be inspected before each use for leaking valves, hose couplings and tip connections</a:t>
            </a:r>
          </a:p>
          <a:p>
            <a:pPr marL="344488" indent="-344488"/>
            <a:endParaRPr lang="en-US" altLang="en-US" sz="1000" dirty="0"/>
          </a:p>
          <a:p>
            <a:pPr marL="344488" indent="-344488"/>
            <a:endParaRPr lang="en-US" altLang="en-US" sz="1000" dirty="0"/>
          </a:p>
          <a:p>
            <a:pPr marL="344488" indent="-344488"/>
            <a:r>
              <a:rPr lang="en-US" altLang="en-US" dirty="0"/>
              <a:t>Defective torches must not be used</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1926.350(g)(2)</a:t>
            </a:r>
          </a:p>
          <a:p>
            <a:endParaRPr lang="en-US" dirty="0"/>
          </a:p>
        </p:txBody>
      </p:sp>
      <p:pic>
        <p:nvPicPr>
          <p:cNvPr id="4198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3400425"/>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96075" y="56673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412144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44034" name="Rectangle 3"/>
          <p:cNvSpPr>
            <a:spLocks noGrp="1" noChangeArrowheads="1"/>
          </p:cNvSpPr>
          <p:nvPr>
            <p:ph idx="1"/>
          </p:nvPr>
        </p:nvSpPr>
        <p:spPr>
          <a:xfrm>
            <a:off x="533400" y="1219200"/>
            <a:ext cx="8001000" cy="4724400"/>
          </a:xfrm>
        </p:spPr>
        <p:txBody>
          <a:bodyPr/>
          <a:lstStyle/>
          <a:p>
            <a:pPr marL="293688" indent="-293688"/>
            <a:r>
              <a:rPr lang="en-US" altLang="en-US" dirty="0"/>
              <a:t>Torches must not be lit from matches, cigarette lighters, other flames or hot work</a:t>
            </a:r>
          </a:p>
          <a:p>
            <a:pPr marL="293688" indent="-293688"/>
            <a:endParaRPr lang="en-US" altLang="en-US" sz="1000" dirty="0"/>
          </a:p>
          <a:p>
            <a:pPr marL="293688" indent="-293688"/>
            <a:endParaRPr lang="en-US" altLang="en-US" sz="1000" dirty="0"/>
          </a:p>
          <a:p>
            <a:pPr marL="293688" indent="-293688"/>
            <a:r>
              <a:rPr lang="en-US" altLang="en-US" dirty="0"/>
              <a:t>They must be lighted by friction lighters or other approved devices</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1926.350(g)(3)</a:t>
            </a:r>
          </a:p>
          <a:p>
            <a:endParaRPr lang="en-US" dirty="0"/>
          </a:p>
        </p:txBody>
      </p:sp>
      <p:sp>
        <p:nvSpPr>
          <p:cNvPr id="6" name="TextBox 5"/>
          <p:cNvSpPr txBox="1"/>
          <p:nvPr/>
        </p:nvSpPr>
        <p:spPr>
          <a:xfrm>
            <a:off x="7467600" y="29718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44038"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724400" y="3048000"/>
            <a:ext cx="36972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700838" y="30003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8512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2943" y="2737692"/>
            <a:ext cx="3609975" cy="3219450"/>
          </a:xfrm>
          <a:prstGeom prst="rect">
            <a:avLst/>
          </a:prstGeom>
        </p:spPr>
      </p:pic>
      <p:sp>
        <p:nvSpPr>
          <p:cNvPr id="46084" name="Rectangle 7"/>
          <p:cNvSpPr>
            <a:spLocks noGrp="1" noChangeArrowheads="1"/>
          </p:cNvSpPr>
          <p:nvPr>
            <p:ph type="title"/>
          </p:nvPr>
        </p:nvSpPr>
        <p:spPr>
          <a:xfrm>
            <a:off x="609600" y="381000"/>
            <a:ext cx="7924800" cy="549275"/>
          </a:xfrm>
          <a:noFill/>
        </p:spPr>
        <p:txBody>
          <a:bodyPr/>
          <a:lstStyle/>
          <a:p>
            <a:r>
              <a:rPr lang="en-US" altLang="en-US" dirty="0"/>
              <a:t>Gas Welding and Cutting</a:t>
            </a:r>
          </a:p>
        </p:txBody>
      </p:sp>
      <p:sp>
        <p:nvSpPr>
          <p:cNvPr id="46082" name="Rectangle 3"/>
          <p:cNvSpPr>
            <a:spLocks noGrp="1" noChangeArrowheads="1"/>
          </p:cNvSpPr>
          <p:nvPr>
            <p:ph idx="1"/>
          </p:nvPr>
        </p:nvSpPr>
        <p:spPr>
          <a:xfrm>
            <a:off x="533400" y="1219200"/>
            <a:ext cx="8001000" cy="4724400"/>
          </a:xfrm>
        </p:spPr>
        <p:txBody>
          <a:bodyPr/>
          <a:lstStyle/>
          <a:p>
            <a:pPr marL="344488" indent="-344488"/>
            <a:r>
              <a:rPr lang="en-US" altLang="en-US" dirty="0"/>
              <a:t>Oxygen cylinders and fittings must be kept away from oil and grease</a:t>
            </a:r>
          </a:p>
        </p:txBody>
      </p:sp>
      <p:sp>
        <p:nvSpPr>
          <p:cNvPr id="2" name="Content Placeholder 1"/>
          <p:cNvSpPr>
            <a:spLocks noGrp="1"/>
          </p:cNvSpPr>
          <p:nvPr>
            <p:ph sz="quarter" idx="10"/>
          </p:nvPr>
        </p:nvSpPr>
        <p:spPr>
          <a:xfrm>
            <a:off x="7315200" y="533400"/>
            <a:ext cx="2133600" cy="381000"/>
          </a:xfrm>
        </p:spPr>
        <p:txBody>
          <a:bodyPr/>
          <a:lstStyle/>
          <a:p>
            <a:r>
              <a:rPr lang="en-US" altLang="en-US" sz="1800" dirty="0">
                <a:solidFill>
                  <a:srgbClr val="000000"/>
                </a:solidFill>
              </a:rPr>
              <a:t>1926.350(</a:t>
            </a:r>
            <a:r>
              <a:rPr lang="en-US" altLang="en-US" sz="1800" dirty="0" err="1">
                <a:solidFill>
                  <a:srgbClr val="000000"/>
                </a:solidFill>
              </a:rPr>
              <a:t>i</a:t>
            </a:r>
            <a:r>
              <a:rPr lang="en-US" altLang="en-US" sz="1800" dirty="0">
                <a:solidFill>
                  <a:srgbClr val="000000"/>
                </a:solidFill>
              </a:rPr>
              <a:t>)</a:t>
            </a:r>
          </a:p>
          <a:p>
            <a:endParaRPr lang="en-US" dirty="0"/>
          </a:p>
        </p:txBody>
      </p:sp>
      <p:cxnSp>
        <p:nvCxnSpPr>
          <p:cNvPr id="3" name="Straight Arrow Connector 2"/>
          <p:cNvCxnSpPr/>
          <p:nvPr/>
        </p:nvCxnSpPr>
        <p:spPr bwMode="auto">
          <a:xfrm>
            <a:off x="3810000" y="2724150"/>
            <a:ext cx="4038600" cy="1628775"/>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46087" name="TextBox 4"/>
          <p:cNvSpPr txBox="1">
            <a:spLocks noChangeArrowheads="1"/>
          </p:cNvSpPr>
          <p:nvPr/>
        </p:nvSpPr>
        <p:spPr bwMode="auto">
          <a:xfrm>
            <a:off x="1676400" y="2454275"/>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Sparks and flames</a:t>
            </a:r>
          </a:p>
        </p:txBody>
      </p:sp>
      <p:sp>
        <p:nvSpPr>
          <p:cNvPr id="10" name="TextBox 9"/>
          <p:cNvSpPr txBox="1"/>
          <p:nvPr/>
        </p:nvSpPr>
        <p:spPr>
          <a:xfrm>
            <a:off x="5227638" y="2824163"/>
            <a:ext cx="1927225" cy="276225"/>
          </a:xfrm>
          <a:prstGeom prst="rect">
            <a:avLst/>
          </a:prstGeom>
          <a:noFill/>
        </p:spPr>
        <p:txBody>
          <a:bodyPr>
            <a:spAutoFit/>
          </a:bodyPr>
          <a:lstStyle/>
          <a:p>
            <a:pPr>
              <a:defRPr/>
            </a:pPr>
            <a:r>
              <a:rPr lang="en-US" sz="1200" u="none" dirty="0">
                <a:solidFill>
                  <a:schemeClr val="tx1"/>
                </a:solidFill>
                <a:latin typeface="+mn-lt"/>
              </a:rPr>
              <a:t>NCDOL Photo Library</a:t>
            </a:r>
          </a:p>
        </p:txBody>
      </p:sp>
    </p:spTree>
    <p:extLst>
      <p:ext uri="{BB962C8B-B14F-4D97-AF65-F5344CB8AC3E}">
        <p14:creationId xmlns:p14="http://schemas.microsoft.com/office/powerpoint/2010/main" val="272090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7"/>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48130" name="Rectangle 3"/>
          <p:cNvSpPr>
            <a:spLocks noGrp="1" noChangeArrowheads="1"/>
          </p:cNvSpPr>
          <p:nvPr>
            <p:ph idx="1"/>
          </p:nvPr>
        </p:nvSpPr>
        <p:spPr>
          <a:xfrm>
            <a:off x="533400" y="1219200"/>
            <a:ext cx="8001000" cy="4724400"/>
          </a:xfrm>
        </p:spPr>
        <p:txBody>
          <a:bodyPr/>
          <a:lstStyle/>
          <a:p>
            <a:pPr marL="293688" indent="-293688"/>
            <a:r>
              <a:rPr lang="en-US" altLang="en-US" dirty="0"/>
              <a:t>Only manual electrode holders designed for arc welding must be used</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1926.351(a)(1)</a:t>
            </a:r>
          </a:p>
          <a:p>
            <a:endParaRPr lang="en-US" dirty="0"/>
          </a:p>
        </p:txBody>
      </p:sp>
      <p:grpSp>
        <p:nvGrpSpPr>
          <p:cNvPr id="48133" name="Group 6"/>
          <p:cNvGrpSpPr>
            <a:grpSpLocks/>
          </p:cNvGrpSpPr>
          <p:nvPr/>
        </p:nvGrpSpPr>
        <p:grpSpPr bwMode="auto">
          <a:xfrm>
            <a:off x="5486400" y="1828800"/>
            <a:ext cx="2971800" cy="4114800"/>
            <a:chOff x="5791200" y="2057400"/>
            <a:chExt cx="2514600" cy="3657600"/>
          </a:xfrm>
        </p:grpSpPr>
        <p:pic>
          <p:nvPicPr>
            <p:cNvPr id="4813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203704"/>
              <a:ext cx="2438400" cy="35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14928" y="2057400"/>
              <a:ext cx="990872" cy="184404"/>
            </a:xfrm>
            <a:prstGeom prst="rect">
              <a:avLst/>
            </a:prstGeom>
            <a:noFill/>
          </p:spPr>
          <p:txBody>
            <a:bodyPr>
              <a:spAutoFit/>
            </a:bodyPr>
            <a:lstStyle/>
            <a:p>
              <a:pPr>
                <a:defRPr/>
              </a:pPr>
              <a:r>
                <a:rPr lang="en-US" sz="600" u="none" dirty="0">
                  <a:solidFill>
                    <a:schemeClr val="bg1"/>
                  </a:solidFill>
                  <a:latin typeface="+mn-lt"/>
                </a:rPr>
                <a:t>NCDOL Photo Library</a:t>
              </a:r>
            </a:p>
          </p:txBody>
        </p:sp>
      </p:grpSp>
      <p:sp>
        <p:nvSpPr>
          <p:cNvPr id="8" name="TextBox 7"/>
          <p:cNvSpPr txBox="1"/>
          <p:nvPr/>
        </p:nvSpPr>
        <p:spPr>
          <a:xfrm>
            <a:off x="6543675" y="236855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81923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8"/>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50178" name="Rectangle 3"/>
          <p:cNvSpPr>
            <a:spLocks noGrp="1" noChangeArrowheads="1"/>
          </p:cNvSpPr>
          <p:nvPr>
            <p:ph idx="1"/>
          </p:nvPr>
        </p:nvSpPr>
        <p:spPr>
          <a:xfrm>
            <a:off x="533400" y="1219200"/>
            <a:ext cx="8001000" cy="4724400"/>
          </a:xfrm>
        </p:spPr>
        <p:txBody>
          <a:bodyPr/>
          <a:lstStyle/>
          <a:p>
            <a:pPr marL="293688" indent="-293688"/>
            <a:r>
              <a:rPr lang="en-US" altLang="en-US" dirty="0"/>
              <a:t>Current-carrying parts passing through a manual electrode holder to be held by the user must be insulated against the maximum voltage</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1926.351(a)(2</a:t>
            </a:r>
            <a:r>
              <a:rPr lang="en-US" altLang="en-US" sz="1800" i="1" dirty="0">
                <a:solidFill>
                  <a:srgbClr val="000000"/>
                </a:solidFill>
              </a:rPr>
              <a:t>)</a:t>
            </a:r>
          </a:p>
          <a:p>
            <a:endParaRPr lang="en-US" dirty="0"/>
          </a:p>
        </p:txBody>
      </p:sp>
      <p:sp>
        <p:nvSpPr>
          <p:cNvPr id="50179" name="Rectangle 5"/>
          <p:cNvSpPr>
            <a:spLocks noChangeArrowheads="1"/>
          </p:cNvSpPr>
          <p:nvPr/>
        </p:nvSpPr>
        <p:spPr bwMode="auto">
          <a:xfrm>
            <a:off x="0" y="381000"/>
            <a:ext cx="8624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buClrTx/>
              <a:buSzTx/>
              <a:buFontTx/>
              <a:buNone/>
            </a:pPr>
            <a:endParaRPr lang="en-US" altLang="en-US" sz="4400" i="1" u="none">
              <a:solidFill>
                <a:schemeClr val="tx2"/>
              </a:solidFill>
              <a:latin typeface="Times New Roman" panose="02020603050405020304" pitchFamily="18" charset="0"/>
            </a:endParaRPr>
          </a:p>
        </p:txBody>
      </p:sp>
      <p:pic>
        <p:nvPicPr>
          <p:cNvPr id="50182"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714760"/>
            <a:ext cx="3505200" cy="315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723063" y="5457825"/>
            <a:ext cx="1927225" cy="276225"/>
          </a:xfrm>
          <a:prstGeom prst="rect">
            <a:avLst/>
          </a:prstGeom>
          <a:noFill/>
        </p:spPr>
        <p:txBody>
          <a:bodyPr>
            <a:spAutoFit/>
          </a:bodyPr>
          <a:lstStyle/>
          <a:p>
            <a:pPr>
              <a:defRPr/>
            </a:pPr>
            <a:r>
              <a:rPr lang="en-US" sz="1200" u="none" dirty="0">
                <a:latin typeface="+mn-lt"/>
              </a:rPr>
              <a:t>NCDOL Photo Library</a:t>
            </a:r>
          </a:p>
        </p:txBody>
      </p:sp>
    </p:spTree>
    <p:extLst>
      <p:ext uri="{BB962C8B-B14F-4D97-AF65-F5344CB8AC3E}">
        <p14:creationId xmlns:p14="http://schemas.microsoft.com/office/powerpoint/2010/main" val="199579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0653" y="3052763"/>
            <a:ext cx="3619807" cy="2890837"/>
          </a:xfrm>
          <a:prstGeom prst="rect">
            <a:avLst/>
          </a:prstGeom>
        </p:spPr>
      </p:pic>
      <p:sp>
        <p:nvSpPr>
          <p:cNvPr id="52228" name="Rectangle 7"/>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52226" name="Rectangle 3"/>
          <p:cNvSpPr>
            <a:spLocks noGrp="1" noChangeArrowheads="1"/>
          </p:cNvSpPr>
          <p:nvPr>
            <p:ph idx="1"/>
          </p:nvPr>
        </p:nvSpPr>
        <p:spPr>
          <a:xfrm>
            <a:off x="533400" y="1219200"/>
            <a:ext cx="8001000" cy="4724400"/>
          </a:xfrm>
        </p:spPr>
        <p:txBody>
          <a:bodyPr/>
          <a:lstStyle/>
          <a:p>
            <a:pPr marL="293688" indent="-293688"/>
            <a:r>
              <a:rPr lang="en-US" altLang="en-US" sz="2400" dirty="0"/>
              <a:t>Cables must be free of repair or splices for 10 feet from holder unless insulated to equal value of cable</a:t>
            </a:r>
          </a:p>
          <a:p>
            <a:pPr marL="293688" indent="-293688"/>
            <a:endParaRPr lang="en-US" altLang="en-US" sz="800" dirty="0"/>
          </a:p>
          <a:p>
            <a:pPr marL="293688" indent="-293688"/>
            <a:r>
              <a:rPr lang="en-US" altLang="en-US" sz="2400" dirty="0"/>
              <a:t>Worn or exposed cable must be protected by insulation equal to original value of cable or not used</a:t>
            </a:r>
          </a:p>
        </p:txBody>
      </p:sp>
      <p:sp>
        <p:nvSpPr>
          <p:cNvPr id="2" name="Content Placeholder 1"/>
          <p:cNvSpPr>
            <a:spLocks noGrp="1"/>
          </p:cNvSpPr>
          <p:nvPr>
            <p:ph sz="quarter" idx="10"/>
          </p:nvPr>
        </p:nvSpPr>
        <p:spPr>
          <a:xfrm>
            <a:off x="6019800" y="549275"/>
            <a:ext cx="2743200" cy="746125"/>
          </a:xfrm>
        </p:spPr>
        <p:txBody>
          <a:bodyPr/>
          <a:lstStyle/>
          <a:p>
            <a:r>
              <a:rPr lang="en-US" altLang="en-US" sz="1800" dirty="0">
                <a:solidFill>
                  <a:srgbClr val="000000"/>
                </a:solidFill>
              </a:rPr>
              <a:t>1926.351(b)(2) &amp; (b)(4)</a:t>
            </a:r>
          </a:p>
        </p:txBody>
      </p:sp>
      <p:cxnSp>
        <p:nvCxnSpPr>
          <p:cNvPr id="4" name="Straight Arrow Connector 3"/>
          <p:cNvCxnSpPr/>
          <p:nvPr/>
        </p:nvCxnSpPr>
        <p:spPr bwMode="auto">
          <a:xfrm>
            <a:off x="3276600" y="2819400"/>
            <a:ext cx="2819400" cy="1524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9" name="TextBox 8"/>
          <p:cNvSpPr txBox="1"/>
          <p:nvPr/>
        </p:nvSpPr>
        <p:spPr>
          <a:xfrm>
            <a:off x="4267200" y="5630863"/>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194419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7"/>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54274" name="Rectangle 3"/>
          <p:cNvSpPr>
            <a:spLocks noGrp="1" noChangeArrowheads="1"/>
          </p:cNvSpPr>
          <p:nvPr>
            <p:ph idx="1"/>
          </p:nvPr>
        </p:nvSpPr>
        <p:spPr>
          <a:xfrm>
            <a:off x="533400" y="1219200"/>
            <a:ext cx="8001000" cy="4724400"/>
          </a:xfrm>
        </p:spPr>
        <p:txBody>
          <a:bodyPr/>
          <a:lstStyle/>
          <a:p>
            <a:pPr marL="344488" indent="-344488"/>
            <a:r>
              <a:rPr lang="en-US" altLang="en-US" dirty="0"/>
              <a:t>Ground return cables must have maximum current carrying capacity of unit served</a:t>
            </a:r>
          </a:p>
        </p:txBody>
      </p:sp>
      <p:sp>
        <p:nvSpPr>
          <p:cNvPr id="2" name="Content Placeholder 1"/>
          <p:cNvSpPr>
            <a:spLocks noGrp="1"/>
          </p:cNvSpPr>
          <p:nvPr>
            <p:ph sz="quarter" idx="10"/>
          </p:nvPr>
        </p:nvSpPr>
        <p:spPr>
          <a:xfrm>
            <a:off x="7010400" y="533400"/>
            <a:ext cx="2133600" cy="381000"/>
          </a:xfrm>
        </p:spPr>
        <p:txBody>
          <a:bodyPr/>
          <a:lstStyle/>
          <a:p>
            <a:r>
              <a:rPr lang="en-US" altLang="en-US" sz="1800" dirty="0">
                <a:solidFill>
                  <a:srgbClr val="000000"/>
                </a:solidFill>
              </a:rPr>
              <a:t>1926.351(c)(1)</a:t>
            </a:r>
          </a:p>
          <a:p>
            <a:endParaRPr lang="en-US" dirty="0"/>
          </a:p>
        </p:txBody>
      </p:sp>
      <p:pic>
        <p:nvPicPr>
          <p:cNvPr id="54277"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
          <a:stretch/>
        </p:blipFill>
        <p:spPr bwMode="auto">
          <a:xfrm>
            <a:off x="3962400" y="2368922"/>
            <a:ext cx="4419600" cy="357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683375" y="5667374"/>
            <a:ext cx="1927225" cy="276225"/>
          </a:xfrm>
          <a:prstGeom prst="rect">
            <a:avLst/>
          </a:prstGeom>
          <a:noFill/>
        </p:spPr>
        <p:txBody>
          <a:bodyPr>
            <a:spAutoFit/>
          </a:bodyPr>
          <a:lstStyle/>
          <a:p>
            <a:pPr>
              <a:defRPr/>
            </a:pPr>
            <a:r>
              <a:rPr lang="en-US" sz="1200" u="none" dirty="0">
                <a:latin typeface="+mn-lt"/>
              </a:rPr>
              <a:t>NCDOL Photo Library</a:t>
            </a:r>
          </a:p>
        </p:txBody>
      </p:sp>
    </p:spTree>
    <p:extLst>
      <p:ext uri="{BB962C8B-B14F-4D97-AF65-F5344CB8AC3E}">
        <p14:creationId xmlns:p14="http://schemas.microsoft.com/office/powerpoint/2010/main" val="5684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8"/>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56322" name="Rectangle 3"/>
          <p:cNvSpPr>
            <a:spLocks noGrp="1" noChangeArrowheads="1"/>
          </p:cNvSpPr>
          <p:nvPr>
            <p:ph idx="1"/>
          </p:nvPr>
        </p:nvSpPr>
        <p:spPr>
          <a:xfrm>
            <a:off x="533400" y="1219200"/>
            <a:ext cx="8001000" cy="4724400"/>
          </a:xfrm>
        </p:spPr>
        <p:txBody>
          <a:bodyPr/>
          <a:lstStyle/>
          <a:p>
            <a:pPr marL="344488" indent="-344488"/>
            <a:r>
              <a:rPr lang="en-US" altLang="en-US" dirty="0"/>
              <a:t>Unattended electrode holders must be made safe by removing electrodes and placed or protected to prevent injury</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1926.351(d)(1)</a:t>
            </a:r>
          </a:p>
          <a:p>
            <a:endParaRPr lang="en-US" dirty="0"/>
          </a:p>
        </p:txBody>
      </p:sp>
      <p:sp>
        <p:nvSpPr>
          <p:cNvPr id="6" name="TextBox 5"/>
          <p:cNvSpPr txBox="1"/>
          <p:nvPr/>
        </p:nvSpPr>
        <p:spPr>
          <a:xfrm>
            <a:off x="7467600" y="5791200"/>
            <a:ext cx="990600" cy="184150"/>
          </a:xfrm>
          <a:prstGeom prst="rect">
            <a:avLst/>
          </a:prstGeom>
          <a:noFill/>
        </p:spPr>
        <p:txBody>
          <a:bodyPr>
            <a:spAutoFit/>
          </a:bodyPr>
          <a:lstStyle/>
          <a:p>
            <a:pPr>
              <a:defRPr/>
            </a:pPr>
            <a:r>
              <a:rPr lang="en-US" sz="600" u="none" dirty="0">
                <a:solidFill>
                  <a:schemeClr val="tx1"/>
                </a:solidFill>
                <a:latin typeface="+mn-lt"/>
              </a:rPr>
              <a:t>NCDOL Photo Library</a:t>
            </a:r>
          </a:p>
        </p:txBody>
      </p:sp>
      <p:grpSp>
        <p:nvGrpSpPr>
          <p:cNvPr id="56326" name="Group 8"/>
          <p:cNvGrpSpPr>
            <a:grpSpLocks/>
          </p:cNvGrpSpPr>
          <p:nvPr/>
        </p:nvGrpSpPr>
        <p:grpSpPr bwMode="auto">
          <a:xfrm>
            <a:off x="5638800" y="2438400"/>
            <a:ext cx="2819400" cy="3352800"/>
            <a:chOff x="4648200" y="2133600"/>
            <a:chExt cx="2971800" cy="3629025"/>
          </a:xfrm>
        </p:grpSpPr>
        <p:pic>
          <p:nvPicPr>
            <p:cNvPr id="5632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133600"/>
              <a:ext cx="29718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TextBox 7"/>
            <p:cNvSpPr txBox="1"/>
            <p:nvPr/>
          </p:nvSpPr>
          <p:spPr>
            <a:xfrm>
              <a:off x="4648200" y="5562600"/>
              <a:ext cx="1371600" cy="184150"/>
            </a:xfrm>
            <a:prstGeom prst="rect">
              <a:avLst/>
            </a:prstGeom>
            <a:noFill/>
          </p:spPr>
          <p:txBody>
            <a:bodyPr>
              <a:spAutoFit/>
            </a:bodyPr>
            <a:lstStyle/>
            <a:p>
              <a:pPr>
                <a:defRPr/>
              </a:pPr>
              <a:r>
                <a:rPr lang="en-US" sz="600" u="none" dirty="0">
                  <a:solidFill>
                    <a:schemeClr val="accent3"/>
                  </a:solidFill>
                  <a:latin typeface="+mn-lt"/>
                </a:rPr>
                <a:t>NCDOL Photo Library</a:t>
              </a:r>
            </a:p>
          </p:txBody>
        </p:sp>
      </p:grpSp>
    </p:spTree>
    <p:extLst>
      <p:ext uri="{BB962C8B-B14F-4D97-AF65-F5344CB8AC3E}">
        <p14:creationId xmlns:p14="http://schemas.microsoft.com/office/powerpoint/2010/main" val="122203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7"/>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58370" name="Rectangle 3"/>
          <p:cNvSpPr>
            <a:spLocks noGrp="1" noChangeArrowheads="1"/>
          </p:cNvSpPr>
          <p:nvPr>
            <p:ph idx="1"/>
          </p:nvPr>
        </p:nvSpPr>
        <p:spPr>
          <a:xfrm>
            <a:off x="533400" y="1219200"/>
            <a:ext cx="8001000" cy="4724400"/>
          </a:xfrm>
        </p:spPr>
        <p:txBody>
          <a:bodyPr/>
          <a:lstStyle/>
          <a:p>
            <a:pPr marL="293688" indent="-293688"/>
            <a:r>
              <a:rPr lang="en-US" altLang="en-US" dirty="0"/>
              <a:t>Whenever the welder leaves, stops work, or moves the welding machine, power supply switch must be </a:t>
            </a:r>
          </a:p>
          <a:p>
            <a:pPr marL="0" indent="0">
              <a:buNone/>
            </a:pPr>
            <a:r>
              <a:rPr lang="en-US" altLang="en-US" dirty="0"/>
              <a:t>   turned off</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1926.351(d)(3)</a:t>
            </a:r>
          </a:p>
          <a:p>
            <a:endParaRPr lang="en-US" dirty="0"/>
          </a:p>
        </p:txBody>
      </p:sp>
      <p:sp>
        <p:nvSpPr>
          <p:cNvPr id="6" name="TextBox 5"/>
          <p:cNvSpPr txBox="1"/>
          <p:nvPr/>
        </p:nvSpPr>
        <p:spPr>
          <a:xfrm>
            <a:off x="73914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2318758"/>
            <a:ext cx="4624330" cy="3625760"/>
          </a:xfrm>
          <a:prstGeom prst="rect">
            <a:avLst/>
          </a:prstGeom>
        </p:spPr>
      </p:pic>
    </p:spTree>
    <p:extLst>
      <p:ext uri="{BB962C8B-B14F-4D97-AF65-F5344CB8AC3E}">
        <p14:creationId xmlns:p14="http://schemas.microsoft.com/office/powerpoint/2010/main" val="3758088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8"/>
          <p:cNvSpPr>
            <a:spLocks noGrp="1" noChangeArrowheads="1"/>
          </p:cNvSpPr>
          <p:nvPr>
            <p:ph type="title"/>
          </p:nvPr>
        </p:nvSpPr>
        <p:spPr>
          <a:xfrm>
            <a:off x="609600" y="381000"/>
            <a:ext cx="7924800" cy="549275"/>
          </a:xfrm>
          <a:noFill/>
        </p:spPr>
        <p:txBody>
          <a:bodyPr/>
          <a:lstStyle/>
          <a:p>
            <a:r>
              <a:rPr lang="en-US" altLang="en-US"/>
              <a:t>Arc Welding and Cutting</a:t>
            </a:r>
          </a:p>
        </p:txBody>
      </p:sp>
      <p:sp>
        <p:nvSpPr>
          <p:cNvPr id="60418" name="Rectangle 3"/>
          <p:cNvSpPr>
            <a:spLocks noGrp="1" noChangeArrowheads="1"/>
          </p:cNvSpPr>
          <p:nvPr>
            <p:ph idx="1"/>
          </p:nvPr>
        </p:nvSpPr>
        <p:spPr>
          <a:xfrm>
            <a:off x="533400" y="1219200"/>
            <a:ext cx="8001000" cy="4724400"/>
          </a:xfrm>
        </p:spPr>
        <p:txBody>
          <a:bodyPr/>
          <a:lstStyle/>
          <a:p>
            <a:pPr marL="293688" indent="-293688"/>
            <a:r>
              <a:rPr lang="en-US" altLang="en-US" dirty="0"/>
              <a:t>Arc welding or cutting equipment that is faulty or defective must not be used</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1926.351(d)(4)</a:t>
            </a:r>
          </a:p>
          <a:p>
            <a:endParaRPr lang="en-US" dirty="0"/>
          </a:p>
        </p:txBody>
      </p:sp>
      <p:sp>
        <p:nvSpPr>
          <p:cNvPr id="6" name="TextBox 5"/>
          <p:cNvSpPr txBox="1"/>
          <p:nvPr/>
        </p:nvSpPr>
        <p:spPr>
          <a:xfrm>
            <a:off x="73914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2318758"/>
            <a:ext cx="4624330" cy="3625760"/>
          </a:xfrm>
          <a:prstGeom prst="rect">
            <a:avLst/>
          </a:prstGeom>
        </p:spPr>
      </p:pic>
    </p:spTree>
    <p:extLst>
      <p:ext uri="{BB962C8B-B14F-4D97-AF65-F5344CB8AC3E}">
        <p14:creationId xmlns:p14="http://schemas.microsoft.com/office/powerpoint/2010/main" val="335145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3400" y="1255712"/>
            <a:ext cx="8116888" cy="4840288"/>
          </a:xfrm>
        </p:spPr>
        <p:txBody>
          <a:bodyPr lIns="90488" tIns="44450" rIns="90488" bIns="44450">
            <a:normAutofit lnSpcReduction="10000"/>
          </a:bodyPr>
          <a:lstStyle/>
          <a:p>
            <a:pPr>
              <a:defRPr/>
            </a:pPr>
            <a:r>
              <a:rPr lang="en-US" altLang="en-US" sz="2400" b="1" dirty="0"/>
              <a:t>1926.350 – </a:t>
            </a:r>
            <a:r>
              <a:rPr lang="en-US" altLang="en-US" sz="2400" dirty="0"/>
              <a:t>Gas welding and cutting</a:t>
            </a:r>
          </a:p>
          <a:p>
            <a:pPr>
              <a:defRPr/>
            </a:pPr>
            <a:endParaRPr lang="en-US" altLang="en-US" sz="1000" b="1" dirty="0"/>
          </a:p>
          <a:p>
            <a:pPr>
              <a:defRPr/>
            </a:pPr>
            <a:endParaRPr lang="en-US" altLang="en-US" sz="1000" b="1" dirty="0"/>
          </a:p>
          <a:p>
            <a:pPr>
              <a:defRPr/>
            </a:pPr>
            <a:r>
              <a:rPr lang="en-US" altLang="en-US" sz="2400" b="1" dirty="0"/>
              <a:t>1926.351 – </a:t>
            </a:r>
            <a:r>
              <a:rPr lang="en-US" altLang="en-US" sz="2400" dirty="0"/>
              <a:t>Arc welding and cutting</a:t>
            </a:r>
          </a:p>
          <a:p>
            <a:pPr>
              <a:defRPr/>
            </a:pPr>
            <a:endParaRPr lang="en-US" altLang="en-US" sz="800" b="1" dirty="0"/>
          </a:p>
          <a:p>
            <a:pPr>
              <a:defRPr/>
            </a:pPr>
            <a:endParaRPr lang="en-US" altLang="en-US" sz="800" b="1" dirty="0"/>
          </a:p>
          <a:p>
            <a:pPr>
              <a:defRPr/>
            </a:pPr>
            <a:r>
              <a:rPr lang="en-US" altLang="en-US" sz="2400" b="1" dirty="0"/>
              <a:t>1926.352 – </a:t>
            </a:r>
            <a:r>
              <a:rPr lang="en-US" altLang="en-US" sz="2400" dirty="0"/>
              <a:t>Fire prevention</a:t>
            </a:r>
          </a:p>
          <a:p>
            <a:pPr>
              <a:defRPr/>
            </a:pPr>
            <a:endParaRPr lang="en-US" altLang="en-US" sz="1000" b="1" dirty="0"/>
          </a:p>
          <a:p>
            <a:pPr>
              <a:defRPr/>
            </a:pPr>
            <a:endParaRPr lang="en-US" altLang="en-US" sz="1000" b="1" dirty="0"/>
          </a:p>
          <a:p>
            <a:pPr>
              <a:defRPr/>
            </a:pPr>
            <a:r>
              <a:rPr lang="en-US" altLang="en-US" sz="2400" b="1" dirty="0"/>
              <a:t>1926.353 – </a:t>
            </a:r>
            <a:r>
              <a:rPr lang="en-US" altLang="en-US" sz="2400" dirty="0"/>
              <a:t>Ventilation and protection in</a:t>
            </a:r>
          </a:p>
          <a:p>
            <a:pPr marL="0" indent="0">
              <a:buNone/>
              <a:defRPr/>
            </a:pPr>
            <a:r>
              <a:rPr lang="en-US" altLang="en-US" sz="2400" dirty="0"/>
              <a:t>    welding, cutting, and heating</a:t>
            </a:r>
          </a:p>
          <a:p>
            <a:pPr>
              <a:defRPr/>
            </a:pPr>
            <a:endParaRPr lang="en-US" altLang="en-US" sz="1000" b="1" dirty="0"/>
          </a:p>
          <a:p>
            <a:pPr>
              <a:defRPr/>
            </a:pPr>
            <a:endParaRPr lang="en-US" altLang="en-US" sz="1000" b="1" dirty="0"/>
          </a:p>
          <a:p>
            <a:pPr>
              <a:defRPr/>
            </a:pPr>
            <a:r>
              <a:rPr lang="en-US" altLang="en-US" sz="2400" b="1" dirty="0"/>
              <a:t>1926.354 – </a:t>
            </a:r>
            <a:r>
              <a:rPr lang="en-US" altLang="en-US" sz="2400" dirty="0"/>
              <a:t>Welding, cutting, and heating</a:t>
            </a:r>
          </a:p>
          <a:p>
            <a:pPr marL="0" indent="0">
              <a:buFont typeface="Wingdings" panose="05000000000000000000" pitchFamily="2" charset="2"/>
              <a:buNone/>
              <a:defRPr/>
            </a:pPr>
            <a:r>
              <a:rPr lang="en-US" altLang="en-US" sz="2400" dirty="0"/>
              <a:t>     in way of preservative coatings</a:t>
            </a:r>
          </a:p>
        </p:txBody>
      </p:sp>
      <p:sp>
        <p:nvSpPr>
          <p:cNvPr id="9219" name="Rectangle 7"/>
          <p:cNvSpPr>
            <a:spLocks noGrp="1" noChangeArrowheads="1"/>
          </p:cNvSpPr>
          <p:nvPr>
            <p:ph type="title"/>
          </p:nvPr>
        </p:nvSpPr>
        <p:spPr>
          <a:xfrm>
            <a:off x="609600" y="381000"/>
            <a:ext cx="8229600" cy="549275"/>
          </a:xfrm>
          <a:noFill/>
        </p:spPr>
        <p:txBody>
          <a:bodyPr/>
          <a:lstStyle/>
          <a:p>
            <a:r>
              <a:rPr lang="en-US" altLang="en-US"/>
              <a:t>Subpart J – Welding and Cutting</a:t>
            </a:r>
          </a:p>
        </p:txBody>
      </p:sp>
      <p:pic>
        <p:nvPicPr>
          <p:cNvPr id="922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155950"/>
            <a:ext cx="1590675"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0" y="5694363"/>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4335505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7"/>
          <p:cNvSpPr>
            <a:spLocks noGrp="1" noChangeArrowheads="1"/>
          </p:cNvSpPr>
          <p:nvPr>
            <p:ph type="title"/>
          </p:nvPr>
        </p:nvSpPr>
        <p:spPr>
          <a:xfrm>
            <a:off x="609600" y="381000"/>
            <a:ext cx="7924800" cy="549275"/>
          </a:xfrm>
          <a:noFill/>
        </p:spPr>
        <p:txBody>
          <a:bodyPr/>
          <a:lstStyle/>
          <a:p>
            <a:r>
              <a:rPr lang="en-US" altLang="en-US" dirty="0"/>
              <a:t>Arc Welding and Cutting</a:t>
            </a:r>
          </a:p>
        </p:txBody>
      </p:sp>
      <p:sp>
        <p:nvSpPr>
          <p:cNvPr id="62466" name="Rectangle 3"/>
          <p:cNvSpPr>
            <a:spLocks noGrp="1" noChangeArrowheads="1"/>
          </p:cNvSpPr>
          <p:nvPr>
            <p:ph idx="1"/>
          </p:nvPr>
        </p:nvSpPr>
        <p:spPr>
          <a:xfrm>
            <a:off x="533400" y="1219200"/>
            <a:ext cx="8001000" cy="4724400"/>
          </a:xfrm>
        </p:spPr>
        <p:txBody>
          <a:bodyPr/>
          <a:lstStyle/>
          <a:p>
            <a:pPr marL="293688" indent="-293688"/>
            <a:r>
              <a:rPr lang="en-US" altLang="en-US" dirty="0"/>
              <a:t>Arc welding/cutting operations shall be shielded or screened off to protect employees in the vicinity from direct rays and sparks</a:t>
            </a:r>
          </a:p>
        </p:txBody>
      </p:sp>
      <p:sp>
        <p:nvSpPr>
          <p:cNvPr id="2" name="Content Placeholder 1"/>
          <p:cNvSpPr>
            <a:spLocks noGrp="1"/>
          </p:cNvSpPr>
          <p:nvPr>
            <p:ph sz="quarter" idx="10"/>
          </p:nvPr>
        </p:nvSpPr>
        <p:spPr>
          <a:xfrm>
            <a:off x="7239000" y="533400"/>
            <a:ext cx="2133600" cy="381000"/>
          </a:xfrm>
        </p:spPr>
        <p:txBody>
          <a:bodyPr/>
          <a:lstStyle/>
          <a:p>
            <a:r>
              <a:rPr lang="en-US" altLang="en-US" sz="1800" dirty="0">
                <a:solidFill>
                  <a:srgbClr val="000000"/>
                </a:solidFill>
              </a:rPr>
              <a:t>1926.351(e)</a:t>
            </a:r>
          </a:p>
          <a:p>
            <a:endParaRPr lang="en-US" dirty="0"/>
          </a:p>
        </p:txBody>
      </p:sp>
      <p:pic>
        <p:nvPicPr>
          <p:cNvPr id="6246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7558" y="2819400"/>
            <a:ext cx="3277142" cy="312102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67475" y="561022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19803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Rectangle 7"/>
          <p:cNvSpPr>
            <a:spLocks noGrp="1" noChangeArrowheads="1"/>
          </p:cNvSpPr>
          <p:nvPr>
            <p:ph type="title"/>
          </p:nvPr>
        </p:nvSpPr>
        <p:spPr>
          <a:xfrm>
            <a:off x="609600" y="381000"/>
            <a:ext cx="7924800" cy="549275"/>
          </a:xfrm>
          <a:noFill/>
        </p:spPr>
        <p:txBody>
          <a:bodyPr/>
          <a:lstStyle/>
          <a:p>
            <a:r>
              <a:rPr lang="en-US" altLang="en-US" dirty="0"/>
              <a:t>Fire Prevention</a:t>
            </a:r>
          </a:p>
        </p:txBody>
      </p:sp>
      <p:sp>
        <p:nvSpPr>
          <p:cNvPr id="64514" name="Rectangle 3"/>
          <p:cNvSpPr>
            <a:spLocks noGrp="1" noChangeArrowheads="1"/>
          </p:cNvSpPr>
          <p:nvPr>
            <p:ph idx="1"/>
          </p:nvPr>
        </p:nvSpPr>
        <p:spPr>
          <a:xfrm>
            <a:off x="533400" y="1219200"/>
            <a:ext cx="8001000" cy="4724400"/>
          </a:xfrm>
        </p:spPr>
        <p:txBody>
          <a:bodyPr/>
          <a:lstStyle/>
          <a:p>
            <a:pPr marL="292608" indent="-292608">
              <a:lnSpc>
                <a:spcPct val="90000"/>
              </a:lnSpc>
            </a:pPr>
            <a:r>
              <a:rPr lang="en-US" altLang="en-US" dirty="0"/>
              <a:t>To the extent possible, hot work must be  performed in designated areas free of fire hazards</a:t>
            </a:r>
          </a:p>
          <a:p>
            <a:pPr marL="223838" indent="-223838">
              <a:lnSpc>
                <a:spcPct val="90000"/>
              </a:lnSpc>
            </a:pPr>
            <a:endParaRPr lang="en-US" altLang="en-US" sz="800" dirty="0"/>
          </a:p>
          <a:p>
            <a:pPr marL="223838" indent="-223838">
              <a:lnSpc>
                <a:spcPct val="90000"/>
              </a:lnSpc>
            </a:pPr>
            <a:endParaRPr lang="en-US" altLang="en-US" dirty="0"/>
          </a:p>
          <a:p>
            <a:pPr marL="292608" indent="-292608">
              <a:lnSpc>
                <a:spcPct val="90000"/>
              </a:lnSpc>
            </a:pPr>
            <a:r>
              <a:rPr lang="en-US" altLang="en-US" dirty="0"/>
              <a:t>Hot work done in areas </a:t>
            </a:r>
            <a:br>
              <a:rPr lang="en-US" altLang="en-US" dirty="0"/>
            </a:br>
            <a:r>
              <a:rPr lang="en-US" altLang="en-US" dirty="0"/>
              <a:t>not free of fire hazards</a:t>
            </a:r>
          </a:p>
          <a:p>
            <a:pPr lvl="1">
              <a:lnSpc>
                <a:spcPct val="90000"/>
              </a:lnSpc>
            </a:pPr>
            <a:endParaRPr lang="en-US" altLang="en-US" sz="1000" dirty="0"/>
          </a:p>
          <a:p>
            <a:pPr lvl="1">
              <a:lnSpc>
                <a:spcPct val="90000"/>
              </a:lnSpc>
            </a:pPr>
            <a:r>
              <a:rPr lang="en-US" altLang="en-US" dirty="0"/>
              <a:t>Precautions taken to confine </a:t>
            </a:r>
          </a:p>
          <a:p>
            <a:pPr lvl="1">
              <a:lnSpc>
                <a:spcPct val="90000"/>
              </a:lnSpc>
              <a:buFont typeface="Symbol" panose="05050102010706020507" pitchFamily="18" charset="2"/>
              <a:buNone/>
            </a:pPr>
            <a:r>
              <a:rPr lang="en-US" altLang="en-US" dirty="0"/>
              <a:t>	heat, sparks, and slag</a:t>
            </a:r>
          </a:p>
          <a:p>
            <a:pPr lvl="1">
              <a:lnSpc>
                <a:spcPct val="90000"/>
              </a:lnSpc>
            </a:pPr>
            <a:endParaRPr lang="en-US" altLang="en-US" dirty="0"/>
          </a:p>
          <a:p>
            <a:pPr lvl="1">
              <a:lnSpc>
                <a:spcPct val="90000"/>
              </a:lnSpc>
            </a:pPr>
            <a:r>
              <a:rPr lang="en-US" altLang="en-US" dirty="0"/>
              <a:t>Cannot contact flammable or </a:t>
            </a:r>
          </a:p>
          <a:p>
            <a:pPr lvl="1">
              <a:lnSpc>
                <a:spcPct val="90000"/>
              </a:lnSpc>
              <a:buFont typeface="Symbol" panose="05050102010706020507" pitchFamily="18" charset="2"/>
              <a:buNone/>
            </a:pPr>
            <a:r>
              <a:rPr lang="en-US" altLang="en-US" dirty="0"/>
              <a:t>	combustible material</a:t>
            </a:r>
          </a:p>
        </p:txBody>
      </p:sp>
      <p:sp>
        <p:nvSpPr>
          <p:cNvPr id="2" name="Content Placeholder 1"/>
          <p:cNvSpPr>
            <a:spLocks noGrp="1"/>
          </p:cNvSpPr>
          <p:nvPr>
            <p:ph sz="quarter" idx="10"/>
          </p:nvPr>
        </p:nvSpPr>
        <p:spPr>
          <a:xfrm>
            <a:off x="6858000" y="533400"/>
            <a:ext cx="2133600" cy="381000"/>
          </a:xfrm>
        </p:spPr>
        <p:txBody>
          <a:bodyPr/>
          <a:lstStyle/>
          <a:p>
            <a:r>
              <a:rPr lang="en-US" altLang="en-US" sz="1800" dirty="0">
                <a:solidFill>
                  <a:srgbClr val="000000"/>
                </a:solidFill>
              </a:rPr>
              <a:t>1926.352(a)-(b)</a:t>
            </a:r>
          </a:p>
          <a:p>
            <a:endParaRPr lang="en-US" dirty="0"/>
          </a:p>
        </p:txBody>
      </p:sp>
      <p:grpSp>
        <p:nvGrpSpPr>
          <p:cNvPr id="64517" name="Group 8"/>
          <p:cNvGrpSpPr>
            <a:grpSpLocks/>
          </p:cNvGrpSpPr>
          <p:nvPr/>
        </p:nvGrpSpPr>
        <p:grpSpPr bwMode="auto">
          <a:xfrm>
            <a:off x="5486400" y="2330450"/>
            <a:ext cx="2895600" cy="3536950"/>
            <a:chOff x="5562600" y="2133600"/>
            <a:chExt cx="2895600" cy="3536950"/>
          </a:xfrm>
        </p:grpSpPr>
        <p:pic>
          <p:nvPicPr>
            <p:cNvPr id="6451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133600"/>
              <a:ext cx="28670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p:nvPr/>
          </p:nvSpPr>
          <p:spPr>
            <a:xfrm>
              <a:off x="7467600" y="54864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48743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7"/>
          <p:cNvSpPr>
            <a:spLocks noGrp="1" noChangeArrowheads="1"/>
          </p:cNvSpPr>
          <p:nvPr>
            <p:ph type="title"/>
          </p:nvPr>
        </p:nvSpPr>
        <p:spPr>
          <a:xfrm>
            <a:off x="609600" y="381000"/>
            <a:ext cx="7924800" cy="549275"/>
          </a:xfrm>
          <a:noFill/>
        </p:spPr>
        <p:txBody>
          <a:bodyPr/>
          <a:lstStyle/>
          <a:p>
            <a:r>
              <a:rPr lang="en-US" altLang="en-US" dirty="0"/>
              <a:t>Fire Prevention</a:t>
            </a:r>
          </a:p>
        </p:txBody>
      </p:sp>
      <p:sp>
        <p:nvSpPr>
          <p:cNvPr id="66562" name="Rectangle 3"/>
          <p:cNvSpPr>
            <a:spLocks noGrp="1" noChangeArrowheads="1"/>
          </p:cNvSpPr>
          <p:nvPr>
            <p:ph idx="1"/>
          </p:nvPr>
        </p:nvSpPr>
        <p:spPr>
          <a:xfrm>
            <a:off x="533400" y="1219200"/>
            <a:ext cx="8001000" cy="4724400"/>
          </a:xfrm>
        </p:spPr>
        <p:txBody>
          <a:bodyPr/>
          <a:lstStyle/>
          <a:p>
            <a:pPr marL="293688" indent="-293688">
              <a:defRPr/>
            </a:pPr>
            <a:r>
              <a:rPr lang="en-US" altLang="en-US" dirty="0"/>
              <a:t>Fire extinguishing equipment must be readily available and maintained in readiness for use</a:t>
            </a:r>
          </a:p>
          <a:p>
            <a:pPr marL="293688" indent="-293688">
              <a:defRPr/>
            </a:pPr>
            <a:endParaRPr lang="en-US" altLang="en-US" sz="800" dirty="0"/>
          </a:p>
          <a:p>
            <a:pPr marL="293688" indent="-293688">
              <a:defRPr/>
            </a:pPr>
            <a:endParaRPr lang="en-US" altLang="en-US" sz="800" dirty="0"/>
          </a:p>
          <a:p>
            <a:pPr marL="293688" indent="-293688">
              <a:defRPr/>
            </a:pPr>
            <a:r>
              <a:rPr lang="en-US" altLang="en-US" dirty="0"/>
              <a:t>When normal fire prevention precautions are not sufficient, additional personnel must be assigned to guard </a:t>
            </a:r>
          </a:p>
          <a:p>
            <a:pPr marL="0" indent="0">
              <a:buNone/>
              <a:defRPr/>
            </a:pPr>
            <a:r>
              <a:rPr lang="en-US" altLang="en-US" dirty="0"/>
              <a:t>   against fire during </a:t>
            </a:r>
          </a:p>
          <a:p>
            <a:pPr marL="0" indent="0">
              <a:buNone/>
              <a:defRPr/>
            </a:pPr>
            <a:r>
              <a:rPr lang="en-US" altLang="en-US" dirty="0"/>
              <a:t>   hot work</a:t>
            </a:r>
          </a:p>
          <a:p>
            <a:pPr marL="293688" indent="-293688">
              <a:defRPr/>
            </a:pPr>
            <a:endParaRPr lang="en-US" altLang="en-US" dirty="0"/>
          </a:p>
        </p:txBody>
      </p:sp>
      <p:sp>
        <p:nvSpPr>
          <p:cNvPr id="2" name="Content Placeholder 1"/>
          <p:cNvSpPr>
            <a:spLocks noGrp="1"/>
          </p:cNvSpPr>
          <p:nvPr>
            <p:ph sz="quarter" idx="10"/>
          </p:nvPr>
        </p:nvSpPr>
        <p:spPr>
          <a:xfrm>
            <a:off x="6858000" y="533400"/>
            <a:ext cx="2133600" cy="381000"/>
          </a:xfrm>
        </p:spPr>
        <p:txBody>
          <a:bodyPr/>
          <a:lstStyle/>
          <a:p>
            <a:r>
              <a:rPr lang="en-US" altLang="en-US" sz="1800" dirty="0">
                <a:solidFill>
                  <a:srgbClr val="000000"/>
                </a:solidFill>
              </a:rPr>
              <a:t>1926.352(d)-(e)</a:t>
            </a:r>
          </a:p>
          <a:p>
            <a:endParaRPr lang="en-US" dirty="0"/>
          </a:p>
        </p:txBody>
      </p:sp>
      <p:pic>
        <p:nvPicPr>
          <p:cNvPr id="6656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2766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Rectangle 2"/>
          <p:cNvSpPr/>
          <p:nvPr/>
        </p:nvSpPr>
        <p:spPr>
          <a:xfrm>
            <a:off x="4572000" y="5681990"/>
            <a:ext cx="1556836" cy="261610"/>
          </a:xfrm>
          <a:prstGeom prst="rect">
            <a:avLst/>
          </a:prstGeom>
        </p:spPr>
        <p:txBody>
          <a:bodyPr wrap="none">
            <a:spAutoFit/>
          </a:bodyPr>
          <a:lstStyle/>
          <a:p>
            <a:pPr>
              <a:defRPr/>
            </a:pPr>
            <a:r>
              <a:rPr lang="en-US" sz="1100" u="none" dirty="0">
                <a:latin typeface="+mj-lt"/>
              </a:rPr>
              <a:t>NCDOL Photo Library</a:t>
            </a:r>
          </a:p>
        </p:txBody>
      </p:sp>
    </p:spTree>
    <p:extLst>
      <p:ext uri="{BB962C8B-B14F-4D97-AF65-F5344CB8AC3E}">
        <p14:creationId xmlns:p14="http://schemas.microsoft.com/office/powerpoint/2010/main" val="130767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7"/>
          <p:cNvSpPr>
            <a:spLocks noGrp="1" noChangeArrowheads="1"/>
          </p:cNvSpPr>
          <p:nvPr>
            <p:ph type="title"/>
          </p:nvPr>
        </p:nvSpPr>
        <p:spPr>
          <a:xfrm>
            <a:off x="609600" y="381000"/>
            <a:ext cx="7924800" cy="549275"/>
          </a:xfrm>
          <a:noFill/>
        </p:spPr>
        <p:txBody>
          <a:bodyPr/>
          <a:lstStyle/>
          <a:p>
            <a:r>
              <a:rPr lang="en-US" altLang="en-US" dirty="0"/>
              <a:t>Fire Prevention</a:t>
            </a:r>
          </a:p>
        </p:txBody>
      </p:sp>
      <p:sp>
        <p:nvSpPr>
          <p:cNvPr id="68610" name="Rectangle 3"/>
          <p:cNvSpPr>
            <a:spLocks noGrp="1" noChangeArrowheads="1"/>
          </p:cNvSpPr>
          <p:nvPr>
            <p:ph idx="1"/>
          </p:nvPr>
        </p:nvSpPr>
        <p:spPr>
          <a:xfrm>
            <a:off x="533400" y="1219200"/>
            <a:ext cx="8001000" cy="4724400"/>
          </a:xfrm>
        </p:spPr>
        <p:txBody>
          <a:bodyPr/>
          <a:lstStyle/>
          <a:p>
            <a:pPr marL="293688" indent="-293688"/>
            <a:r>
              <a:rPr lang="en-US" altLang="en-US" dirty="0"/>
              <a:t>Drums and containers of flammable or combustible liquids must be kept closed</a:t>
            </a:r>
          </a:p>
          <a:p>
            <a:pPr marL="293688" indent="-293688"/>
            <a:endParaRPr lang="en-US" altLang="en-US" dirty="0"/>
          </a:p>
          <a:p>
            <a:pPr marL="293688" indent="-293688"/>
            <a:r>
              <a:rPr lang="en-US" altLang="en-US" dirty="0"/>
              <a:t>Empty containers must be removed from the hot work area</a:t>
            </a:r>
          </a:p>
        </p:txBody>
      </p:sp>
      <p:sp>
        <p:nvSpPr>
          <p:cNvPr id="2" name="Content Placeholder 1"/>
          <p:cNvSpPr>
            <a:spLocks noGrp="1"/>
          </p:cNvSpPr>
          <p:nvPr>
            <p:ph sz="quarter" idx="10"/>
          </p:nvPr>
        </p:nvSpPr>
        <p:spPr>
          <a:xfrm>
            <a:off x="7239000" y="533400"/>
            <a:ext cx="2133600" cy="381000"/>
          </a:xfrm>
        </p:spPr>
        <p:txBody>
          <a:bodyPr/>
          <a:lstStyle/>
          <a:p>
            <a:r>
              <a:rPr lang="en-US" altLang="en-US" sz="1800" dirty="0">
                <a:solidFill>
                  <a:srgbClr val="000000"/>
                </a:solidFill>
              </a:rPr>
              <a:t>1926.352(h)</a:t>
            </a:r>
          </a:p>
          <a:p>
            <a:endParaRPr lang="en-US" dirty="0"/>
          </a:p>
        </p:txBody>
      </p:sp>
      <p:pic>
        <p:nvPicPr>
          <p:cNvPr id="68614" name="Picture 6" descr="D:\assets\images\Mvc012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200400"/>
            <a:ext cx="3983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93402" y="3215089"/>
            <a:ext cx="1556836" cy="261610"/>
          </a:xfrm>
          <a:prstGeom prst="rect">
            <a:avLst/>
          </a:prstGeom>
        </p:spPr>
        <p:txBody>
          <a:bodyPr wrap="none">
            <a:spAutoFit/>
          </a:bodyPr>
          <a:lstStyle/>
          <a:p>
            <a:pPr>
              <a:defRPr/>
            </a:pPr>
            <a:r>
              <a:rPr lang="en-US" sz="1100" u="none" dirty="0">
                <a:latin typeface="+mn-lt"/>
              </a:rPr>
              <a:t>NCDOL Photo Library</a:t>
            </a:r>
          </a:p>
        </p:txBody>
      </p:sp>
    </p:spTree>
    <p:extLst>
      <p:ext uri="{BB962C8B-B14F-4D97-AF65-F5344CB8AC3E}">
        <p14:creationId xmlns:p14="http://schemas.microsoft.com/office/powerpoint/2010/main" val="2909137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Rectangle 7"/>
          <p:cNvSpPr>
            <a:spLocks noGrp="1" noChangeArrowheads="1"/>
          </p:cNvSpPr>
          <p:nvPr>
            <p:ph type="title"/>
          </p:nvPr>
        </p:nvSpPr>
        <p:spPr>
          <a:xfrm>
            <a:off x="609600" y="381000"/>
            <a:ext cx="7924800" cy="549275"/>
          </a:xfrm>
          <a:noFill/>
        </p:spPr>
        <p:txBody>
          <a:bodyPr/>
          <a:lstStyle/>
          <a:p>
            <a:r>
              <a:rPr lang="en-US" altLang="en-US" dirty="0"/>
              <a:t>Ventilation and Protection</a:t>
            </a:r>
          </a:p>
        </p:txBody>
      </p:sp>
      <p:sp>
        <p:nvSpPr>
          <p:cNvPr id="70659" name="Rectangle 3"/>
          <p:cNvSpPr>
            <a:spLocks noGrp="1" noChangeArrowheads="1"/>
          </p:cNvSpPr>
          <p:nvPr>
            <p:ph idx="1"/>
          </p:nvPr>
        </p:nvSpPr>
        <p:spPr>
          <a:xfrm>
            <a:off x="533400" y="1219200"/>
            <a:ext cx="7543800" cy="4724400"/>
          </a:xfrm>
        </p:spPr>
        <p:txBody>
          <a:bodyPr/>
          <a:lstStyle/>
          <a:p>
            <a:pPr marL="293688" indent="-293688"/>
            <a:r>
              <a:rPr lang="en-US" altLang="en-US" dirty="0"/>
              <a:t>Local exhaust ventilation must keep smoke and fumes in the breathing zone within safe limits</a:t>
            </a:r>
          </a:p>
          <a:p>
            <a:pPr marL="620713" lvl="1" indent="-212725"/>
            <a:endParaRPr lang="en-US" altLang="en-US" sz="800" dirty="0"/>
          </a:p>
          <a:p>
            <a:pPr marL="620713" lvl="1" indent="-212725"/>
            <a:r>
              <a:rPr lang="en-US" altLang="en-US" dirty="0"/>
              <a:t>As defined in Subpart D – Occupational Health and Environmental Controls</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1926.353(a)(1)</a:t>
            </a:r>
          </a:p>
          <a:p>
            <a:endParaRPr lang="en-US" dirty="0"/>
          </a:p>
        </p:txBody>
      </p:sp>
      <p:sp>
        <p:nvSpPr>
          <p:cNvPr id="12" name="TextBox 11"/>
          <p:cNvSpPr txBox="1"/>
          <p:nvPr/>
        </p:nvSpPr>
        <p:spPr>
          <a:xfrm>
            <a:off x="6518275" y="556895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377"/>
          <a:stretch/>
        </p:blipFill>
        <p:spPr>
          <a:xfrm>
            <a:off x="4876800" y="3489430"/>
            <a:ext cx="3568700" cy="2503745"/>
          </a:xfrm>
          <a:prstGeom prst="rect">
            <a:avLst/>
          </a:prstGeom>
        </p:spPr>
      </p:pic>
      <p:cxnSp>
        <p:nvCxnSpPr>
          <p:cNvPr id="6" name="Straight Arrow Connector 5"/>
          <p:cNvCxnSpPr/>
          <p:nvPr/>
        </p:nvCxnSpPr>
        <p:spPr bwMode="auto">
          <a:xfrm>
            <a:off x="4000500" y="3482085"/>
            <a:ext cx="1866900" cy="632715"/>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261935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Rectangle 9"/>
          <p:cNvSpPr>
            <a:spLocks noGrp="1" noChangeArrowheads="1"/>
          </p:cNvSpPr>
          <p:nvPr>
            <p:ph type="title"/>
          </p:nvPr>
        </p:nvSpPr>
        <p:spPr>
          <a:xfrm>
            <a:off x="609600" y="381000"/>
            <a:ext cx="7924800" cy="549275"/>
          </a:xfrm>
          <a:noFill/>
        </p:spPr>
        <p:txBody>
          <a:bodyPr/>
          <a:lstStyle/>
          <a:p>
            <a:r>
              <a:rPr lang="en-US" altLang="en-US" dirty="0"/>
              <a:t>Ventilation and Protection</a:t>
            </a:r>
          </a:p>
        </p:txBody>
      </p:sp>
      <p:sp>
        <p:nvSpPr>
          <p:cNvPr id="72706" name="Rectangle 3"/>
          <p:cNvSpPr>
            <a:spLocks noGrp="1" noChangeArrowheads="1"/>
          </p:cNvSpPr>
          <p:nvPr>
            <p:ph idx="1"/>
          </p:nvPr>
        </p:nvSpPr>
        <p:spPr>
          <a:xfrm>
            <a:off x="533400" y="1219200"/>
            <a:ext cx="8001000" cy="4724400"/>
          </a:xfrm>
        </p:spPr>
        <p:txBody>
          <a:bodyPr/>
          <a:lstStyle/>
          <a:p>
            <a:pPr marL="293688" indent="-293688">
              <a:lnSpc>
                <a:spcPct val="90000"/>
              </a:lnSpc>
            </a:pPr>
            <a:r>
              <a:rPr lang="en-US" altLang="en-US" dirty="0"/>
              <a:t>When hot work is performed in a confined space:</a:t>
            </a:r>
          </a:p>
          <a:p>
            <a:pPr marL="638175" lvl="1" indent="-179388">
              <a:lnSpc>
                <a:spcPct val="90000"/>
              </a:lnSpc>
            </a:pPr>
            <a:endParaRPr lang="en-US" altLang="en-US" sz="1000" dirty="0"/>
          </a:p>
          <a:p>
            <a:pPr marL="638175" lvl="1" indent="-179388">
              <a:lnSpc>
                <a:spcPct val="90000"/>
              </a:lnSpc>
            </a:pPr>
            <a:r>
              <a:rPr lang="en-US" altLang="en-US" dirty="0"/>
              <a:t>General mechanical or local exhaust must be provided, </a:t>
            </a:r>
            <a:r>
              <a:rPr lang="en-US" altLang="en-US" b="1" i="1" dirty="0"/>
              <a:t>or</a:t>
            </a:r>
          </a:p>
          <a:p>
            <a:pPr marL="638175" lvl="1" indent="-179388">
              <a:lnSpc>
                <a:spcPct val="90000"/>
              </a:lnSpc>
            </a:pPr>
            <a:endParaRPr lang="en-US" altLang="en-US" dirty="0"/>
          </a:p>
          <a:p>
            <a:pPr marL="638175" lvl="1" indent="-179388">
              <a:lnSpc>
                <a:spcPct val="90000"/>
              </a:lnSpc>
            </a:pPr>
            <a:r>
              <a:rPr lang="en-US" altLang="en-US" dirty="0"/>
              <a:t>Employees in the space must wear supplied air respirators, </a:t>
            </a:r>
            <a:r>
              <a:rPr lang="en-US" altLang="en-US" b="1" i="1" dirty="0"/>
              <a:t>and </a:t>
            </a:r>
          </a:p>
          <a:p>
            <a:pPr marL="638175" lvl="1" indent="-179388">
              <a:lnSpc>
                <a:spcPct val="90000"/>
              </a:lnSpc>
            </a:pPr>
            <a:endParaRPr lang="en-US" altLang="en-US" dirty="0"/>
          </a:p>
          <a:p>
            <a:pPr marL="638175" lvl="1" indent="-179388">
              <a:lnSpc>
                <a:spcPct val="90000"/>
              </a:lnSpc>
            </a:pPr>
            <a:r>
              <a:rPr lang="en-US" altLang="en-US" dirty="0"/>
              <a:t>An attendant on the</a:t>
            </a:r>
          </a:p>
          <a:p>
            <a:pPr marL="458787" lvl="1" indent="0">
              <a:lnSpc>
                <a:spcPct val="90000"/>
              </a:lnSpc>
              <a:buNone/>
            </a:pPr>
            <a:r>
              <a:rPr lang="en-US" altLang="en-US" dirty="0"/>
              <a:t>  outside must be </a:t>
            </a:r>
          </a:p>
          <a:p>
            <a:pPr marL="458787" lvl="1" indent="0">
              <a:lnSpc>
                <a:spcPct val="90000"/>
              </a:lnSpc>
              <a:buNone/>
            </a:pPr>
            <a:r>
              <a:rPr lang="en-US" altLang="en-US" dirty="0"/>
              <a:t>  equipped and prepared</a:t>
            </a:r>
          </a:p>
          <a:p>
            <a:pPr marL="458787" lvl="1" indent="0">
              <a:lnSpc>
                <a:spcPct val="90000"/>
              </a:lnSpc>
              <a:buNone/>
            </a:pPr>
            <a:r>
              <a:rPr lang="en-US" altLang="en-US" dirty="0"/>
              <a:t>  to provide emergency </a:t>
            </a:r>
          </a:p>
          <a:p>
            <a:pPr marL="458787" lvl="1" indent="0">
              <a:lnSpc>
                <a:spcPct val="90000"/>
              </a:lnSpc>
              <a:buNone/>
            </a:pPr>
            <a:r>
              <a:rPr lang="en-US" altLang="en-US" dirty="0"/>
              <a:t>  aid</a:t>
            </a:r>
          </a:p>
        </p:txBody>
      </p:sp>
      <p:sp>
        <p:nvSpPr>
          <p:cNvPr id="2" name="Content Placeholder 1"/>
          <p:cNvSpPr>
            <a:spLocks noGrp="1"/>
          </p:cNvSpPr>
          <p:nvPr>
            <p:ph sz="quarter" idx="10"/>
          </p:nvPr>
        </p:nvSpPr>
        <p:spPr>
          <a:xfrm>
            <a:off x="6553200" y="533400"/>
            <a:ext cx="2362200" cy="381000"/>
          </a:xfrm>
        </p:spPr>
        <p:txBody>
          <a:bodyPr/>
          <a:lstStyle/>
          <a:p>
            <a:r>
              <a:rPr lang="en-US" altLang="en-US" dirty="0">
                <a:solidFill>
                  <a:srgbClr val="000000"/>
                </a:solidFill>
              </a:rPr>
              <a:t> </a:t>
            </a:r>
            <a:r>
              <a:rPr lang="en-US" altLang="en-US" sz="1800" dirty="0">
                <a:solidFill>
                  <a:srgbClr val="000000"/>
                </a:solidFill>
              </a:rPr>
              <a:t>1926.353(b)(1)-(3)</a:t>
            </a:r>
          </a:p>
          <a:p>
            <a:endParaRPr lang="en-US" dirty="0"/>
          </a:p>
        </p:txBody>
      </p:sp>
      <p:pic>
        <p:nvPicPr>
          <p:cNvPr id="7270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9666" y="3733800"/>
            <a:ext cx="392853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351588" y="56292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138459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7"/>
          <p:cNvSpPr>
            <a:spLocks noGrp="1" noChangeArrowheads="1"/>
          </p:cNvSpPr>
          <p:nvPr>
            <p:ph type="title"/>
          </p:nvPr>
        </p:nvSpPr>
        <p:spPr>
          <a:xfrm>
            <a:off x="609600" y="381000"/>
            <a:ext cx="7924800" cy="549275"/>
          </a:xfrm>
          <a:noFill/>
        </p:spPr>
        <p:txBody>
          <a:bodyPr/>
          <a:lstStyle/>
          <a:p>
            <a:r>
              <a:rPr lang="en-US" altLang="en-US" dirty="0"/>
              <a:t>Ventilation and Protection</a:t>
            </a:r>
          </a:p>
        </p:txBody>
      </p:sp>
      <p:sp>
        <p:nvSpPr>
          <p:cNvPr id="74754" name="Rectangle 3"/>
          <p:cNvSpPr>
            <a:spLocks noGrp="1" noChangeArrowheads="1"/>
          </p:cNvSpPr>
          <p:nvPr>
            <p:ph idx="1"/>
          </p:nvPr>
        </p:nvSpPr>
        <p:spPr>
          <a:xfrm>
            <a:off x="533400" y="1219200"/>
            <a:ext cx="8001000" cy="4724400"/>
          </a:xfrm>
        </p:spPr>
        <p:txBody>
          <a:bodyPr/>
          <a:lstStyle/>
          <a:p>
            <a:pPr marL="293688" indent="-293688"/>
            <a:r>
              <a:rPr lang="en-US" altLang="en-US" dirty="0"/>
              <a:t>Employees exposed to welding arcs or sparks must be protected by filter lenses</a:t>
            </a:r>
          </a:p>
          <a:p>
            <a:pPr lvl="1"/>
            <a:endParaRPr lang="en-US" altLang="en-US" sz="400" dirty="0"/>
          </a:p>
          <a:p>
            <a:pPr lvl="1"/>
            <a:r>
              <a:rPr lang="en-US" altLang="en-US" dirty="0"/>
              <a:t>Meet the requirements of Subpart E</a:t>
            </a:r>
          </a:p>
          <a:p>
            <a:pPr lvl="2"/>
            <a:endParaRPr lang="en-US" altLang="en-US" sz="1000" dirty="0"/>
          </a:p>
          <a:p>
            <a:pPr lvl="2"/>
            <a:r>
              <a:rPr lang="en-US" altLang="en-US" i="0" dirty="0"/>
              <a:t>1926.102 – Eye and face protection</a:t>
            </a:r>
          </a:p>
        </p:txBody>
      </p:sp>
      <p:sp>
        <p:nvSpPr>
          <p:cNvPr id="2" name="Content Placeholder 1"/>
          <p:cNvSpPr>
            <a:spLocks noGrp="1"/>
          </p:cNvSpPr>
          <p:nvPr>
            <p:ph sz="quarter" idx="10"/>
          </p:nvPr>
        </p:nvSpPr>
        <p:spPr>
          <a:xfrm>
            <a:off x="6705600" y="533400"/>
            <a:ext cx="2209800" cy="381000"/>
          </a:xfrm>
        </p:spPr>
        <p:txBody>
          <a:bodyPr/>
          <a:lstStyle/>
          <a:p>
            <a:r>
              <a:rPr lang="en-US" altLang="en-US" sz="1800" dirty="0">
                <a:solidFill>
                  <a:srgbClr val="000000"/>
                </a:solidFill>
              </a:rPr>
              <a:t>1926.353(d)(1)(ii)</a:t>
            </a:r>
          </a:p>
          <a:p>
            <a:endParaRPr lang="en-US" dirty="0"/>
          </a:p>
        </p:txBody>
      </p:sp>
      <p:pic>
        <p:nvPicPr>
          <p:cNvPr id="7475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12" y="3140075"/>
            <a:ext cx="2084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9" descr="G:\2015 New Photo Files for PPTs\DOT Photo's 7-7-2015\DSC015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5193" y="3122612"/>
            <a:ext cx="3269087"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48450" y="31527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
        <p:nvSpPr>
          <p:cNvPr id="12" name="TextBox 11"/>
          <p:cNvSpPr txBox="1"/>
          <p:nvPr/>
        </p:nvSpPr>
        <p:spPr>
          <a:xfrm>
            <a:off x="957262" y="5585279"/>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156908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8"/>
          <p:cNvSpPr>
            <a:spLocks noGrp="1" noChangeArrowheads="1"/>
          </p:cNvSpPr>
          <p:nvPr>
            <p:ph type="title"/>
          </p:nvPr>
        </p:nvSpPr>
        <p:spPr>
          <a:xfrm>
            <a:off x="609600" y="381000"/>
            <a:ext cx="7924800" cy="549275"/>
          </a:xfrm>
          <a:noFill/>
        </p:spPr>
        <p:txBody>
          <a:bodyPr/>
          <a:lstStyle/>
          <a:p>
            <a:r>
              <a:rPr lang="en-US" altLang="en-US" dirty="0"/>
              <a:t>Ventilation and Protection</a:t>
            </a:r>
          </a:p>
        </p:txBody>
      </p:sp>
      <p:sp>
        <p:nvSpPr>
          <p:cNvPr id="76802" name="Rectangle 3"/>
          <p:cNvSpPr>
            <a:spLocks noGrp="1" noChangeArrowheads="1"/>
          </p:cNvSpPr>
          <p:nvPr>
            <p:ph idx="1"/>
          </p:nvPr>
        </p:nvSpPr>
        <p:spPr>
          <a:xfrm>
            <a:off x="533400" y="1219200"/>
            <a:ext cx="8001000" cy="4724400"/>
          </a:xfrm>
        </p:spPr>
        <p:txBody>
          <a:bodyPr/>
          <a:lstStyle/>
          <a:p>
            <a:pPr marL="293688" indent="-293688"/>
            <a:r>
              <a:rPr lang="en-US" altLang="en-US" sz="2400" dirty="0"/>
              <a:t>Workers exposed to radiation must be suitably protected to prevent burns by ultraviolet rays</a:t>
            </a:r>
          </a:p>
          <a:p>
            <a:pPr marL="293688" indent="-293688"/>
            <a:endParaRPr lang="en-US" altLang="en-US" sz="1000" dirty="0"/>
          </a:p>
          <a:p>
            <a:pPr marL="293688" indent="-293688"/>
            <a:endParaRPr lang="en-US" altLang="en-US" sz="1000" dirty="0"/>
          </a:p>
          <a:p>
            <a:pPr marL="293688" indent="-293688"/>
            <a:r>
              <a:rPr lang="en-US" altLang="en-US" sz="2400" dirty="0"/>
              <a:t>Welding helmets and hand shields must be free of leaks and openings</a:t>
            </a:r>
          </a:p>
          <a:p>
            <a:pPr marL="293688" indent="-293688"/>
            <a:endParaRPr lang="en-US" altLang="en-US" sz="2400" b="1" dirty="0"/>
          </a:p>
        </p:txBody>
      </p:sp>
      <p:sp>
        <p:nvSpPr>
          <p:cNvPr id="2" name="Content Placeholder 1"/>
          <p:cNvSpPr>
            <a:spLocks noGrp="1"/>
          </p:cNvSpPr>
          <p:nvPr>
            <p:ph sz="quarter" idx="10"/>
          </p:nvPr>
        </p:nvSpPr>
        <p:spPr>
          <a:xfrm>
            <a:off x="6629400" y="533400"/>
            <a:ext cx="2209800" cy="381000"/>
          </a:xfrm>
        </p:spPr>
        <p:txBody>
          <a:bodyPr/>
          <a:lstStyle/>
          <a:p>
            <a:r>
              <a:rPr lang="en-US" altLang="en-US" sz="1800" dirty="0">
                <a:solidFill>
                  <a:srgbClr val="000000"/>
                </a:solidFill>
              </a:rPr>
              <a:t>1926.353(d)(1)(iii)</a:t>
            </a:r>
          </a:p>
          <a:p>
            <a:endParaRPr lang="en-US" dirty="0"/>
          </a:p>
        </p:txBody>
      </p:sp>
      <p:sp>
        <p:nvSpPr>
          <p:cNvPr id="76805" name="Text Box 9"/>
          <p:cNvSpPr txBox="1">
            <a:spLocks noChangeArrowheads="1"/>
          </p:cNvSpPr>
          <p:nvPr/>
        </p:nvSpPr>
        <p:spPr bwMode="auto">
          <a:xfrm>
            <a:off x="4670425" y="3878263"/>
            <a:ext cx="3025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endParaRPr lang="en-US" altLang="en-US" sz="1800">
              <a:solidFill>
                <a:schemeClr val="bg2"/>
              </a:solidFill>
            </a:endParaRPr>
          </a:p>
        </p:txBody>
      </p:sp>
      <p:sp>
        <p:nvSpPr>
          <p:cNvPr id="7" name="TextBox 6"/>
          <p:cNvSpPr txBox="1"/>
          <p:nvPr/>
        </p:nvSpPr>
        <p:spPr>
          <a:xfrm>
            <a:off x="7315200" y="56388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7680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00400"/>
            <a:ext cx="308927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flipH="1">
            <a:off x="2743200" y="3200400"/>
            <a:ext cx="1371600" cy="12954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76809" name="TextBox 4"/>
          <p:cNvSpPr txBox="1">
            <a:spLocks noChangeArrowheads="1"/>
          </p:cNvSpPr>
          <p:nvPr/>
        </p:nvSpPr>
        <p:spPr bwMode="auto">
          <a:xfrm>
            <a:off x="4114800" y="3027363"/>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600" u="none" dirty="0"/>
              <a:t>Damaged</a:t>
            </a:r>
          </a:p>
        </p:txBody>
      </p:sp>
      <p:pic>
        <p:nvPicPr>
          <p:cNvPr id="76810" name="Picture 16" descr="G:\2015 New Photo Files for PPTs\DOT Photo's 7-7-2015\DSC015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2911475"/>
            <a:ext cx="25336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696075" y="5592763"/>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
        <p:nvSpPr>
          <p:cNvPr id="20" name="TextBox 19"/>
          <p:cNvSpPr txBox="1"/>
          <p:nvPr/>
        </p:nvSpPr>
        <p:spPr>
          <a:xfrm>
            <a:off x="2562225" y="560705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80956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2" name="Rectangle 7"/>
          <p:cNvSpPr>
            <a:spLocks noGrp="1" noChangeArrowheads="1"/>
          </p:cNvSpPr>
          <p:nvPr>
            <p:ph type="title"/>
          </p:nvPr>
        </p:nvSpPr>
        <p:spPr>
          <a:xfrm>
            <a:off x="609600" y="381000"/>
            <a:ext cx="7924800" cy="549275"/>
          </a:xfrm>
          <a:noFill/>
        </p:spPr>
        <p:txBody>
          <a:bodyPr/>
          <a:lstStyle/>
          <a:p>
            <a:r>
              <a:rPr lang="en-US" altLang="en-US" dirty="0"/>
              <a:t>Ventilation and Protection</a:t>
            </a:r>
          </a:p>
        </p:txBody>
      </p:sp>
      <p:sp>
        <p:nvSpPr>
          <p:cNvPr id="78850" name="Rectangle 3"/>
          <p:cNvSpPr>
            <a:spLocks noGrp="1" noChangeArrowheads="1"/>
          </p:cNvSpPr>
          <p:nvPr>
            <p:ph idx="1"/>
          </p:nvPr>
        </p:nvSpPr>
        <p:spPr>
          <a:xfrm>
            <a:off x="533400" y="1219200"/>
            <a:ext cx="8001000" cy="4724400"/>
          </a:xfrm>
        </p:spPr>
        <p:txBody>
          <a:bodyPr/>
          <a:lstStyle/>
          <a:p>
            <a:pPr marL="293688" indent="-293688"/>
            <a:r>
              <a:rPr lang="en-US" altLang="en-US" dirty="0"/>
              <a:t>Employees performing any type of welding, cutting or heating must be protected by suitable eye protective equipment</a:t>
            </a:r>
          </a:p>
          <a:p>
            <a:pPr marL="636588" lvl="1" indent="-228600"/>
            <a:endParaRPr lang="en-US" altLang="en-US" sz="400" dirty="0"/>
          </a:p>
          <a:p>
            <a:pPr marL="636588" lvl="1" indent="-228600"/>
            <a:r>
              <a:rPr lang="en-US" altLang="en-US" dirty="0"/>
              <a:t>In accordance with requirements of Subpart E</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1926.353(e)(2)</a:t>
            </a:r>
          </a:p>
          <a:p>
            <a:endParaRPr lang="en-US" dirty="0"/>
          </a:p>
        </p:txBody>
      </p:sp>
      <p:pic>
        <p:nvPicPr>
          <p:cNvPr id="78854"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0" y="30654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21450" y="3065463"/>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2506110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0" name="Rectangle 8"/>
          <p:cNvSpPr>
            <a:spLocks noGrp="1" noChangeArrowheads="1"/>
          </p:cNvSpPr>
          <p:nvPr>
            <p:ph type="title"/>
          </p:nvPr>
        </p:nvSpPr>
        <p:spPr>
          <a:xfrm>
            <a:off x="609600" y="381000"/>
            <a:ext cx="7924800" cy="553998"/>
          </a:xfrm>
          <a:noFill/>
        </p:spPr>
        <p:txBody>
          <a:bodyPr>
            <a:normAutofit fontScale="90000"/>
          </a:bodyPr>
          <a:lstStyle/>
          <a:p>
            <a:r>
              <a:rPr lang="en-US" altLang="en-US" sz="3500" spc="-20" dirty="0"/>
              <a:t>Welding,</a:t>
            </a:r>
            <a:r>
              <a:rPr lang="en-US" altLang="en-US" sz="3500" spc="-50" dirty="0"/>
              <a:t> </a:t>
            </a:r>
            <a:r>
              <a:rPr lang="en-US" altLang="en-US" sz="3500" spc="-20" dirty="0"/>
              <a:t>Cutting,</a:t>
            </a:r>
            <a:r>
              <a:rPr lang="en-US" altLang="en-US" sz="3500" spc="-50" dirty="0"/>
              <a:t> </a:t>
            </a:r>
            <a:r>
              <a:rPr lang="en-US" altLang="en-US" sz="3500" spc="-20" dirty="0"/>
              <a:t>and Heating</a:t>
            </a:r>
          </a:p>
        </p:txBody>
      </p:sp>
      <p:sp>
        <p:nvSpPr>
          <p:cNvPr id="80898" name="Rectangle 3"/>
          <p:cNvSpPr>
            <a:spLocks noGrp="1" noChangeArrowheads="1"/>
          </p:cNvSpPr>
          <p:nvPr>
            <p:ph idx="1"/>
          </p:nvPr>
        </p:nvSpPr>
        <p:spPr>
          <a:xfrm>
            <a:off x="533400" y="1066800"/>
            <a:ext cx="8001000" cy="4724400"/>
          </a:xfrm>
        </p:spPr>
        <p:txBody>
          <a:bodyPr/>
          <a:lstStyle/>
          <a:p>
            <a:pPr marL="293688" indent="-293688">
              <a:defRPr/>
            </a:pPr>
            <a:endParaRPr lang="en-US" altLang="en-US" sz="1000" dirty="0"/>
          </a:p>
          <a:p>
            <a:pPr marL="293688" indent="-293688">
              <a:defRPr/>
            </a:pPr>
            <a:r>
              <a:rPr lang="en-US" altLang="en-US" dirty="0"/>
              <a:t>Before hot work is commenced on any surface covered by a preservative coating:</a:t>
            </a:r>
          </a:p>
          <a:p>
            <a:pPr lvl="1">
              <a:defRPr/>
            </a:pPr>
            <a:endParaRPr lang="en-US" altLang="en-US" sz="1000" dirty="0"/>
          </a:p>
          <a:p>
            <a:pPr lvl="1">
              <a:defRPr/>
            </a:pPr>
            <a:r>
              <a:rPr lang="en-US" altLang="en-US" dirty="0"/>
              <a:t>Test must be made by competent person to determine flammability</a:t>
            </a:r>
          </a:p>
          <a:p>
            <a:pPr lvl="1">
              <a:defRPr/>
            </a:pPr>
            <a:endParaRPr lang="en-US" altLang="en-US" sz="1000" dirty="0"/>
          </a:p>
          <a:p>
            <a:pPr lvl="1">
              <a:defRPr/>
            </a:pPr>
            <a:r>
              <a:rPr lang="en-US" altLang="en-US" dirty="0"/>
              <a:t>If flammable, must be stripped</a:t>
            </a:r>
          </a:p>
          <a:p>
            <a:pPr marL="457200" lvl="1" indent="0">
              <a:buFont typeface="Symbol" panose="05050102010706020507" pitchFamily="18" charset="2"/>
              <a:buNone/>
              <a:defRPr/>
            </a:pPr>
            <a:r>
              <a:rPr lang="en-US" altLang="en-US" dirty="0"/>
              <a:t>   from area to be heated to</a:t>
            </a:r>
          </a:p>
          <a:p>
            <a:pPr marL="457200" lvl="1" indent="0">
              <a:buFont typeface="Symbol" panose="05050102010706020507" pitchFamily="18" charset="2"/>
              <a:buNone/>
              <a:defRPr/>
            </a:pPr>
            <a:r>
              <a:rPr lang="en-US" altLang="en-US" dirty="0"/>
              <a:t>   prevent ignition</a:t>
            </a:r>
          </a:p>
        </p:txBody>
      </p:sp>
      <p:sp>
        <p:nvSpPr>
          <p:cNvPr id="2" name="Content Placeholder 1"/>
          <p:cNvSpPr>
            <a:spLocks noGrp="1"/>
          </p:cNvSpPr>
          <p:nvPr>
            <p:ph sz="quarter" idx="10"/>
          </p:nvPr>
        </p:nvSpPr>
        <p:spPr>
          <a:xfrm>
            <a:off x="6858000" y="533400"/>
            <a:ext cx="2133600" cy="381000"/>
          </a:xfrm>
        </p:spPr>
        <p:txBody>
          <a:bodyPr/>
          <a:lstStyle/>
          <a:p>
            <a:r>
              <a:rPr lang="en-US" altLang="en-US" sz="1800" dirty="0">
                <a:solidFill>
                  <a:srgbClr val="000000"/>
                </a:solidFill>
              </a:rPr>
              <a:t>1926.354(a)-(b)</a:t>
            </a:r>
          </a:p>
          <a:p>
            <a:endParaRPr lang="en-US" dirty="0"/>
          </a:p>
        </p:txBody>
      </p:sp>
      <p:pic>
        <p:nvPicPr>
          <p:cNvPr id="8090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9810" y="3052578"/>
            <a:ext cx="2757590" cy="289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64253" y="3000375"/>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346881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7"/>
          <p:cNvSpPr>
            <a:spLocks noGrp="1" noChangeArrowheads="1"/>
          </p:cNvSpPr>
          <p:nvPr>
            <p:ph type="title"/>
          </p:nvPr>
        </p:nvSpPr>
        <p:spPr>
          <a:xfrm>
            <a:off x="609600" y="381000"/>
            <a:ext cx="6934200" cy="549275"/>
          </a:xfrm>
          <a:noFill/>
        </p:spPr>
        <p:txBody>
          <a:bodyPr/>
          <a:lstStyle/>
          <a:p>
            <a:r>
              <a:rPr lang="en-US" altLang="en-US" dirty="0"/>
              <a:t>Gas Welding and Cutting</a:t>
            </a:r>
            <a:endParaRPr lang="en-US" altLang="en-US" b="0" i="1" dirty="0"/>
          </a:p>
        </p:txBody>
      </p:sp>
      <p:sp>
        <p:nvSpPr>
          <p:cNvPr id="11266" name="Rectangle 3"/>
          <p:cNvSpPr>
            <a:spLocks noGrp="1" noChangeArrowheads="1"/>
          </p:cNvSpPr>
          <p:nvPr>
            <p:ph idx="1"/>
          </p:nvPr>
        </p:nvSpPr>
        <p:spPr>
          <a:xfrm>
            <a:off x="533400" y="1219200"/>
            <a:ext cx="8001000" cy="4724400"/>
          </a:xfrm>
        </p:spPr>
        <p:txBody>
          <a:bodyPr/>
          <a:lstStyle/>
          <a:p>
            <a:pPr marL="293688" indent="-293688"/>
            <a:r>
              <a:rPr lang="en-US" altLang="en-US" dirty="0"/>
              <a:t>Compressed gas cylinders must have valve protection caps in place and secured except when in use</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1926.350(a)(1)</a:t>
            </a:r>
          </a:p>
          <a:p>
            <a:endParaRPr lang="en-US" dirty="0"/>
          </a:p>
        </p:txBody>
      </p:sp>
      <p:sp>
        <p:nvSpPr>
          <p:cNvPr id="6" name="TextBox 5"/>
          <p:cNvSpPr txBox="1"/>
          <p:nvPr/>
        </p:nvSpPr>
        <p:spPr>
          <a:xfrm>
            <a:off x="7315200" y="54864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1127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263142"/>
            <a:ext cx="2055813" cy="3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78575" y="548640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1647305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duotone>
              <a:prstClr val="black"/>
              <a:schemeClr val="bg1">
                <a:lumMod val="85000"/>
                <a:tint val="45000"/>
                <a:satMod val="400000"/>
              </a:schemeClr>
            </a:duotone>
            <a:extLst>
              <a:ext uri="{28A0092B-C50C-407E-A947-70E740481C1C}">
                <a14:useLocalDpi xmlns:a14="http://schemas.microsoft.com/office/drawing/2010/main"/>
              </a:ext>
            </a:extLst>
          </a:blip>
          <a:srcRect/>
          <a:stretch/>
        </p:blipFill>
        <p:spPr>
          <a:xfrm>
            <a:off x="6271417" y="2133600"/>
            <a:ext cx="2110583" cy="1986430"/>
          </a:xfrm>
          <a:prstGeom prst="rect">
            <a:avLst/>
          </a:prstGeom>
        </p:spPr>
      </p:pic>
      <p:sp>
        <p:nvSpPr>
          <p:cNvPr id="82947" name="Rectangle 2"/>
          <p:cNvSpPr>
            <a:spLocks noGrp="1" noChangeArrowheads="1"/>
          </p:cNvSpPr>
          <p:nvPr>
            <p:ph type="title"/>
          </p:nvPr>
        </p:nvSpPr>
        <p:spPr>
          <a:xfrm>
            <a:off x="609600" y="381000"/>
            <a:ext cx="8229600" cy="549275"/>
          </a:xfrm>
        </p:spPr>
        <p:txBody>
          <a:bodyPr/>
          <a:lstStyle/>
          <a:p>
            <a:r>
              <a:rPr lang="en-US" altLang="en-US"/>
              <a:t>Summary</a:t>
            </a:r>
          </a:p>
        </p:txBody>
      </p:sp>
      <p:sp>
        <p:nvSpPr>
          <p:cNvPr id="82948" name="Rectangle 3"/>
          <p:cNvSpPr>
            <a:spLocks noGrp="1" noChangeArrowheads="1"/>
          </p:cNvSpPr>
          <p:nvPr>
            <p:ph type="body" idx="1"/>
          </p:nvPr>
        </p:nvSpPr>
        <p:spPr>
          <a:xfrm>
            <a:off x="533400" y="1219200"/>
            <a:ext cx="8077200" cy="4525963"/>
          </a:xfrm>
        </p:spPr>
        <p:txBody>
          <a:bodyPr>
            <a:normAutofit lnSpcReduction="10000"/>
          </a:bodyPr>
          <a:lstStyle/>
          <a:p>
            <a:pPr marL="173038" indent="-173038">
              <a:buFont typeface="Wingdings" panose="05000000000000000000" pitchFamily="2" charset="2"/>
              <a:buNone/>
            </a:pPr>
            <a:r>
              <a:rPr lang="en-US" altLang="en-US" dirty="0"/>
              <a:t>During this course, we discussed:</a:t>
            </a:r>
          </a:p>
          <a:p>
            <a:pPr marL="173038" indent="-173038">
              <a:buFont typeface="Wingdings" panose="05000000000000000000" pitchFamily="2" charset="2"/>
              <a:buNone/>
            </a:pPr>
            <a:endParaRPr lang="en-US" altLang="en-US" sz="1200" dirty="0"/>
          </a:p>
          <a:p>
            <a:pPr marL="620713" lvl="1" indent="-327025">
              <a:buClr>
                <a:srgbClr val="910046"/>
              </a:buClr>
              <a:buSzPct val="90000"/>
              <a:buFont typeface="Wingdings" panose="05000000000000000000" pitchFamily="2" charset="2"/>
              <a:buChar char="l"/>
            </a:pPr>
            <a:r>
              <a:rPr lang="en-US" altLang="en-US" dirty="0"/>
              <a:t>OSHA’s minimum requirements for:</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Gas welding and cutting</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Arc welding and cutting</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Fire prevention</a:t>
            </a:r>
          </a:p>
          <a:p>
            <a:pPr lvl="2">
              <a:buClr>
                <a:schemeClr val="bg2"/>
              </a:buClr>
              <a:buSzPct val="90000"/>
              <a:buFont typeface="Arial" panose="020B0604020202020204" pitchFamily="34" charset="0"/>
              <a:buChar char="–"/>
            </a:pPr>
            <a:endParaRPr lang="en-US" altLang="en-US" sz="1000" i="0" dirty="0"/>
          </a:p>
          <a:p>
            <a:pPr lvl="2">
              <a:buClr>
                <a:schemeClr val="bg2"/>
              </a:buClr>
              <a:buSzPct val="90000"/>
              <a:buFont typeface="Arial" panose="020B0604020202020204" pitchFamily="34" charset="0"/>
              <a:buChar char="–"/>
            </a:pPr>
            <a:r>
              <a:rPr lang="en-US" altLang="en-US" i="0" dirty="0"/>
              <a:t>Ventilation and protection</a:t>
            </a:r>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r>
              <a:rPr lang="en-US" altLang="en-US" dirty="0"/>
              <a:t>Safe use, handling, and precaution to take when welding and cutting</a:t>
            </a:r>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endParaRPr lang="en-US" altLang="en-US" sz="1000" dirty="0"/>
          </a:p>
          <a:p>
            <a:pPr marL="620713" lvl="1" indent="-327025">
              <a:buClr>
                <a:srgbClr val="910046"/>
              </a:buClr>
              <a:buSzPct val="90000"/>
              <a:buFont typeface="Wingdings" panose="05000000000000000000" pitchFamily="2" charset="2"/>
              <a:buChar char="l"/>
            </a:pPr>
            <a:r>
              <a:rPr lang="en-US" altLang="en-US" dirty="0"/>
              <a:t>Hazard identification and abatement methods</a:t>
            </a:r>
          </a:p>
          <a:p>
            <a:pPr marL="173038" indent="-173038"/>
            <a:endParaRPr lang="en-US" altLang="en-US" sz="2400" dirty="0"/>
          </a:p>
        </p:txBody>
      </p:sp>
      <p:sp>
        <p:nvSpPr>
          <p:cNvPr id="8" name="TextBox 7"/>
          <p:cNvSpPr txBox="1"/>
          <p:nvPr/>
        </p:nvSpPr>
        <p:spPr>
          <a:xfrm>
            <a:off x="6721475" y="373380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36078175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609600" y="381000"/>
            <a:ext cx="7162800" cy="549275"/>
          </a:xfrm>
          <a:noFill/>
        </p:spPr>
        <p:txBody>
          <a:bodyPr/>
          <a:lstStyle/>
          <a:p>
            <a:r>
              <a:rPr lang="en-US" altLang="en-US" dirty="0"/>
              <a:t>Gas Welding and Cutting</a:t>
            </a:r>
          </a:p>
        </p:txBody>
      </p:sp>
      <p:sp>
        <p:nvSpPr>
          <p:cNvPr id="13314" name="Rectangle 3"/>
          <p:cNvSpPr>
            <a:spLocks noGrp="1" noChangeArrowheads="1"/>
          </p:cNvSpPr>
          <p:nvPr>
            <p:ph idx="1"/>
          </p:nvPr>
        </p:nvSpPr>
        <p:spPr>
          <a:xfrm>
            <a:off x="533400" y="1219200"/>
            <a:ext cx="8001000" cy="4724400"/>
          </a:xfrm>
        </p:spPr>
        <p:txBody>
          <a:bodyPr/>
          <a:lstStyle/>
          <a:p>
            <a:pPr marL="293688" indent="-293688"/>
            <a:r>
              <a:rPr lang="en-US" altLang="en-US" dirty="0"/>
              <a:t>Compressed gas cylinders must only be hoisted while secured, as on a cradle or pallet</a:t>
            </a:r>
          </a:p>
          <a:p>
            <a:pPr marL="293688" indent="-293688"/>
            <a:endParaRPr lang="en-US" altLang="en-US" sz="1000" dirty="0"/>
          </a:p>
          <a:p>
            <a:pPr marL="293688" indent="-293688"/>
            <a:endParaRPr lang="en-US" altLang="en-US" sz="1000" dirty="0"/>
          </a:p>
          <a:p>
            <a:pPr marL="293688" indent="-293688"/>
            <a:r>
              <a:rPr lang="en-US" altLang="en-US" dirty="0"/>
              <a:t>Cylinders must not be hoisted </a:t>
            </a:r>
          </a:p>
          <a:p>
            <a:pPr marL="0" indent="0">
              <a:buNone/>
            </a:pPr>
            <a:r>
              <a:rPr lang="en-US" altLang="en-US" dirty="0"/>
              <a:t>   by magnet, choker sling, or </a:t>
            </a:r>
          </a:p>
          <a:p>
            <a:pPr marL="0" indent="0">
              <a:buNone/>
            </a:pPr>
            <a:r>
              <a:rPr lang="en-US" altLang="en-US" dirty="0"/>
              <a:t>   cylinder caps</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1926.350(a)(2)</a:t>
            </a:r>
          </a:p>
          <a:p>
            <a:endParaRPr lang="en-US" dirty="0"/>
          </a:p>
        </p:txBody>
      </p:sp>
      <p:sp>
        <p:nvSpPr>
          <p:cNvPr id="6" name="TextBox 5"/>
          <p:cNvSpPr txBox="1"/>
          <p:nvPr/>
        </p:nvSpPr>
        <p:spPr>
          <a:xfrm>
            <a:off x="74676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2362200"/>
            <a:ext cx="2200003" cy="3581400"/>
          </a:xfrm>
          <a:prstGeom prst="rect">
            <a:avLst/>
          </a:prstGeom>
        </p:spPr>
      </p:pic>
    </p:spTree>
    <p:extLst>
      <p:ext uri="{BB962C8B-B14F-4D97-AF65-F5344CB8AC3E}">
        <p14:creationId xmlns:p14="http://schemas.microsoft.com/office/powerpoint/2010/main" val="230062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7"/>
          <p:cNvSpPr>
            <a:spLocks noGrp="1" noChangeArrowheads="1"/>
          </p:cNvSpPr>
          <p:nvPr>
            <p:ph type="title"/>
          </p:nvPr>
        </p:nvSpPr>
        <p:spPr>
          <a:xfrm>
            <a:off x="609600" y="381000"/>
            <a:ext cx="7467600" cy="549275"/>
          </a:xfrm>
          <a:noFill/>
        </p:spPr>
        <p:txBody>
          <a:bodyPr/>
          <a:lstStyle/>
          <a:p>
            <a:r>
              <a:rPr lang="en-US" altLang="en-US" dirty="0"/>
              <a:t>Gas Welding and Cutting</a:t>
            </a:r>
          </a:p>
        </p:txBody>
      </p:sp>
      <p:sp>
        <p:nvSpPr>
          <p:cNvPr id="15362" name="Rectangle 3"/>
          <p:cNvSpPr>
            <a:spLocks noGrp="1" noChangeArrowheads="1"/>
          </p:cNvSpPr>
          <p:nvPr>
            <p:ph idx="1"/>
          </p:nvPr>
        </p:nvSpPr>
        <p:spPr>
          <a:xfrm>
            <a:off x="533400" y="1219200"/>
            <a:ext cx="8001000" cy="4724400"/>
          </a:xfrm>
        </p:spPr>
        <p:txBody>
          <a:bodyPr/>
          <a:lstStyle/>
          <a:p>
            <a:pPr marL="293688" indent="-293688"/>
            <a:r>
              <a:rPr lang="en-US" altLang="en-US" dirty="0"/>
              <a:t>Cylinders shall be moved by tilting or rolling on their bottom edges</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1926.350(a)(3)</a:t>
            </a:r>
          </a:p>
          <a:p>
            <a:endParaRPr lang="en-US" dirty="0"/>
          </a:p>
        </p:txBody>
      </p:sp>
      <p:pic>
        <p:nvPicPr>
          <p:cNvPr id="1536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1642" y="2209800"/>
            <a:ext cx="413495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683375" y="5514975"/>
            <a:ext cx="1927225" cy="276225"/>
          </a:xfrm>
          <a:prstGeom prst="rect">
            <a:avLst/>
          </a:prstGeom>
          <a:noFill/>
        </p:spPr>
        <p:txBody>
          <a:bodyPr>
            <a:spAutoFit/>
          </a:bodyPr>
          <a:lstStyle/>
          <a:p>
            <a:pPr>
              <a:defRPr/>
            </a:pPr>
            <a:r>
              <a:rPr lang="en-US" sz="1200" u="none" dirty="0">
                <a:solidFill>
                  <a:schemeClr val="tx1"/>
                </a:solidFill>
                <a:latin typeface="+mn-lt"/>
              </a:rPr>
              <a:t>NCDOL Photo Library</a:t>
            </a:r>
          </a:p>
        </p:txBody>
      </p:sp>
    </p:spTree>
    <p:extLst>
      <p:ext uri="{BB962C8B-B14F-4D97-AF65-F5344CB8AC3E}">
        <p14:creationId xmlns:p14="http://schemas.microsoft.com/office/powerpoint/2010/main" val="186787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8"/>
          <p:cNvSpPr>
            <a:spLocks noGrp="1" noChangeArrowheads="1"/>
          </p:cNvSpPr>
          <p:nvPr>
            <p:ph type="title"/>
          </p:nvPr>
        </p:nvSpPr>
        <p:spPr>
          <a:xfrm>
            <a:off x="609600" y="381000"/>
            <a:ext cx="7086600" cy="549275"/>
          </a:xfrm>
          <a:noFill/>
        </p:spPr>
        <p:txBody>
          <a:bodyPr/>
          <a:lstStyle/>
          <a:p>
            <a:r>
              <a:rPr lang="en-US" altLang="en-US" dirty="0"/>
              <a:t>Gas Welding and Cutting</a:t>
            </a:r>
          </a:p>
        </p:txBody>
      </p:sp>
      <p:sp>
        <p:nvSpPr>
          <p:cNvPr id="19458" name="Rectangle 3"/>
          <p:cNvSpPr>
            <a:spLocks noGrp="1" noChangeArrowheads="1"/>
          </p:cNvSpPr>
          <p:nvPr>
            <p:ph idx="1"/>
          </p:nvPr>
        </p:nvSpPr>
        <p:spPr>
          <a:xfrm>
            <a:off x="533400" y="1219200"/>
            <a:ext cx="8001000" cy="4724400"/>
          </a:xfrm>
        </p:spPr>
        <p:txBody>
          <a:bodyPr/>
          <a:lstStyle/>
          <a:p>
            <a:pPr marL="293688" indent="-293688"/>
            <a:r>
              <a:rPr lang="en-US" altLang="en-US" sz="2400" dirty="0"/>
              <a:t>Valve protection caps must not be used for lifting cylinders</a:t>
            </a:r>
          </a:p>
          <a:p>
            <a:pPr marL="293688" indent="-293688"/>
            <a:endParaRPr lang="en-US" altLang="en-US" sz="1000" dirty="0"/>
          </a:p>
          <a:p>
            <a:pPr marL="293688" indent="-293688"/>
            <a:endParaRPr lang="en-US" altLang="en-US" sz="1000" dirty="0"/>
          </a:p>
          <a:p>
            <a:pPr marL="293688" indent="-293688"/>
            <a:r>
              <a:rPr lang="en-US" altLang="en-US" sz="2400" dirty="0"/>
              <a:t>Frozen cylinders must not be:</a:t>
            </a:r>
          </a:p>
          <a:p>
            <a:pPr marL="620713" lvl="1" indent="-212725"/>
            <a:endParaRPr lang="en-US" altLang="en-US" sz="1000" dirty="0"/>
          </a:p>
          <a:p>
            <a:pPr marL="620713" lvl="1" indent="-212725"/>
            <a:r>
              <a:rPr lang="en-US" altLang="en-US" sz="2000" dirty="0"/>
              <a:t>Pried loose with bars under valves </a:t>
            </a:r>
          </a:p>
          <a:p>
            <a:pPr marL="407988" lvl="1" indent="0">
              <a:buNone/>
            </a:pPr>
            <a:r>
              <a:rPr lang="en-US" altLang="en-US" sz="2000" dirty="0"/>
              <a:t>   or valve protection caps</a:t>
            </a:r>
          </a:p>
          <a:p>
            <a:pPr marL="620713" lvl="1" indent="-212725"/>
            <a:endParaRPr lang="en-US" altLang="en-US" sz="1000" dirty="0"/>
          </a:p>
          <a:p>
            <a:pPr marL="620713" lvl="1" indent="-212725"/>
            <a:r>
              <a:rPr lang="en-US" altLang="en-US" sz="2000" dirty="0"/>
              <a:t>Hit with a tool</a:t>
            </a:r>
          </a:p>
          <a:p>
            <a:pPr marL="620713" lvl="1" indent="-212725"/>
            <a:endParaRPr lang="en-US" altLang="en-US" sz="1000" dirty="0"/>
          </a:p>
          <a:p>
            <a:pPr marL="620713" lvl="1" indent="-212725"/>
            <a:r>
              <a:rPr lang="en-US" altLang="en-US" sz="2000" dirty="0"/>
              <a:t>Thawed using boiling water</a:t>
            </a:r>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1926.350(a)(5)</a:t>
            </a:r>
          </a:p>
          <a:p>
            <a:endParaRPr lang="en-US" dirty="0"/>
          </a:p>
        </p:txBody>
      </p:sp>
      <p:pic>
        <p:nvPicPr>
          <p:cNvPr id="9" name="Picture 8" descr="C:\Users\rdoneal\AppData\Local\Microsoft\Windows\Temporary Internet Files\Content.Word\IMG_20160322_122320846.jpg"/>
          <p:cNvPicPr/>
          <p:nvPr/>
        </p:nvPicPr>
        <p:blipFill rotWithShape="1">
          <a:blip r:embed="rId3" cstate="email">
            <a:extLst>
              <a:ext uri="{28A0092B-C50C-407E-A947-70E740481C1C}">
                <a14:useLocalDpi xmlns:a14="http://schemas.microsoft.com/office/drawing/2010/main"/>
              </a:ext>
            </a:extLst>
          </a:blip>
          <a:srcRect/>
          <a:stretch/>
        </p:blipFill>
        <p:spPr bwMode="auto">
          <a:xfrm>
            <a:off x="5410200" y="2569210"/>
            <a:ext cx="2971482" cy="337439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182444" y="2536553"/>
            <a:ext cx="1426994" cy="246221"/>
          </a:xfrm>
          <a:prstGeom prst="rect">
            <a:avLst/>
          </a:prstGeom>
          <a:noFill/>
        </p:spPr>
        <p:txBody>
          <a:bodyPr wrap="none" rtlCol="0">
            <a:spAutoFit/>
          </a:bodyPr>
          <a:lstStyle/>
          <a:p>
            <a:r>
              <a:rPr lang="en-US" sz="1000" u="none" dirty="0">
                <a:latin typeface="+mj-lt"/>
              </a:rPr>
              <a:t>NCDOL Photo Library</a:t>
            </a:r>
          </a:p>
        </p:txBody>
      </p:sp>
    </p:spTree>
    <p:extLst>
      <p:ext uri="{BB962C8B-B14F-4D97-AF65-F5344CB8AC3E}">
        <p14:creationId xmlns:p14="http://schemas.microsoft.com/office/powerpoint/2010/main" val="173822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7"/>
          <p:cNvSpPr>
            <a:spLocks noGrp="1" noChangeArrowheads="1"/>
          </p:cNvSpPr>
          <p:nvPr>
            <p:ph type="title"/>
          </p:nvPr>
        </p:nvSpPr>
        <p:spPr>
          <a:xfrm>
            <a:off x="609600" y="381000"/>
            <a:ext cx="7696200" cy="549275"/>
          </a:xfrm>
          <a:noFill/>
        </p:spPr>
        <p:txBody>
          <a:bodyPr/>
          <a:lstStyle/>
          <a:p>
            <a:r>
              <a:rPr lang="en-US" altLang="en-US" dirty="0"/>
              <a:t>Gas Welding and Cutting</a:t>
            </a:r>
          </a:p>
        </p:txBody>
      </p:sp>
      <p:sp>
        <p:nvSpPr>
          <p:cNvPr id="17410" name="Rectangle 3"/>
          <p:cNvSpPr>
            <a:spLocks noGrp="1" noChangeArrowheads="1"/>
          </p:cNvSpPr>
          <p:nvPr>
            <p:ph idx="1"/>
          </p:nvPr>
        </p:nvSpPr>
        <p:spPr>
          <a:xfrm>
            <a:off x="533400" y="1219200"/>
            <a:ext cx="8001000" cy="4724400"/>
          </a:xfrm>
        </p:spPr>
        <p:txBody>
          <a:bodyPr/>
          <a:lstStyle/>
          <a:p>
            <a:pPr marL="293688" indent="-293688"/>
            <a:r>
              <a:rPr lang="en-US" sz="2400" dirty="0"/>
              <a:t>Unless cylinders are firmly secured on a special carrier intended for this purpose, regulators shall be removed and valve protection caps put in place before cylinders are moved</a:t>
            </a:r>
            <a:endParaRPr lang="en-US" altLang="en-US" sz="2400" dirty="0"/>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1926.350(a)(6)</a:t>
            </a:r>
          </a:p>
          <a:p>
            <a:endParaRPr lang="en-US" dirty="0"/>
          </a:p>
        </p:txBody>
      </p:sp>
      <p:sp>
        <p:nvSpPr>
          <p:cNvPr id="6" name="TextBox 5"/>
          <p:cNvSpPr txBox="1"/>
          <p:nvPr/>
        </p:nvSpPr>
        <p:spPr>
          <a:xfrm>
            <a:off x="27432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nvGrpSpPr>
          <p:cNvPr id="10" name="Group 9"/>
          <p:cNvGrpSpPr>
            <a:grpSpLocks/>
          </p:cNvGrpSpPr>
          <p:nvPr/>
        </p:nvGrpSpPr>
        <p:grpSpPr bwMode="auto">
          <a:xfrm>
            <a:off x="3505200" y="2667000"/>
            <a:ext cx="4942022" cy="3276600"/>
            <a:chOff x="2057400" y="2133600"/>
            <a:chExt cx="5257800" cy="3766066"/>
          </a:xfrm>
        </p:grpSpPr>
        <p:pic>
          <p:nvPicPr>
            <p:cNvPr id="11"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133600"/>
              <a:ext cx="5257800" cy="374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2" name="TextBox 11"/>
            <p:cNvSpPr txBox="1"/>
            <p:nvPr/>
          </p:nvSpPr>
          <p:spPr>
            <a:xfrm>
              <a:off x="2057400" y="5715491"/>
              <a:ext cx="1066800" cy="184175"/>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6598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7"/>
          <p:cNvSpPr>
            <a:spLocks noGrp="1" noChangeArrowheads="1"/>
          </p:cNvSpPr>
          <p:nvPr>
            <p:ph type="title"/>
          </p:nvPr>
        </p:nvSpPr>
        <p:spPr>
          <a:xfrm>
            <a:off x="609600" y="381000"/>
            <a:ext cx="6705600" cy="549275"/>
          </a:xfrm>
          <a:noFill/>
        </p:spPr>
        <p:txBody>
          <a:bodyPr/>
          <a:lstStyle/>
          <a:p>
            <a:r>
              <a:rPr lang="en-US" altLang="en-US" dirty="0"/>
              <a:t>Gas Welding and Cutting</a:t>
            </a:r>
          </a:p>
        </p:txBody>
      </p:sp>
      <p:sp>
        <p:nvSpPr>
          <p:cNvPr id="21506" name="Rectangle 3"/>
          <p:cNvSpPr>
            <a:spLocks noGrp="1" noChangeArrowheads="1"/>
          </p:cNvSpPr>
          <p:nvPr>
            <p:ph idx="1"/>
          </p:nvPr>
        </p:nvSpPr>
        <p:spPr>
          <a:xfrm>
            <a:off x="533400" y="1219200"/>
            <a:ext cx="8001000" cy="4724400"/>
          </a:xfrm>
        </p:spPr>
        <p:txBody>
          <a:bodyPr/>
          <a:lstStyle/>
          <a:p>
            <a:pPr marL="293688" indent="-293688"/>
            <a:r>
              <a:rPr lang="en-US" altLang="en-US" dirty="0"/>
              <a:t>Cylinders must be secured while in use</a:t>
            </a:r>
          </a:p>
          <a:p>
            <a:pPr marL="293688" indent="-293688"/>
            <a:endParaRPr lang="en-US" altLang="en-US" sz="1000" dirty="0"/>
          </a:p>
          <a:p>
            <a:pPr marL="293688" indent="-293688"/>
            <a:endParaRPr lang="en-US" altLang="en-US" sz="1000" dirty="0"/>
          </a:p>
          <a:p>
            <a:pPr marL="293688" indent="-293688"/>
            <a:r>
              <a:rPr lang="en-US" altLang="en-US" dirty="0"/>
              <a:t>A suitable cylinder truck, chain, or other steadying device must be used </a:t>
            </a:r>
          </a:p>
          <a:p>
            <a:pPr marL="0" indent="0">
              <a:buNone/>
            </a:pPr>
            <a:r>
              <a:rPr lang="en-US" altLang="en-US" dirty="0"/>
              <a:t>   to keep cylinders from being </a:t>
            </a:r>
          </a:p>
          <a:p>
            <a:pPr marL="0" indent="0">
              <a:buNone/>
            </a:pPr>
            <a:r>
              <a:rPr lang="en-US" altLang="en-US" dirty="0"/>
              <a:t>   knocked over</a:t>
            </a:r>
          </a:p>
          <a:p>
            <a:pPr marL="293688" indent="-293688"/>
            <a:endParaRPr lang="en-US" altLang="en-US" sz="800" dirty="0"/>
          </a:p>
          <a:p>
            <a:pPr marL="293688" indent="-293688">
              <a:buFont typeface="Wingdings" panose="05000000000000000000" pitchFamily="2" charset="2"/>
              <a:buNone/>
            </a:pPr>
            <a:endParaRPr lang="en-US" altLang="en-US" sz="2400" dirty="0"/>
          </a:p>
          <a:p>
            <a:pPr marL="293688" indent="-293688"/>
            <a:endParaRPr lang="en-US" altLang="en-US" sz="800" dirty="0"/>
          </a:p>
          <a:p>
            <a:pPr marL="293688" indent="-293688"/>
            <a:endParaRPr lang="en-US" altLang="en-US" sz="2400" dirty="0"/>
          </a:p>
        </p:txBody>
      </p:sp>
      <p:sp>
        <p:nvSpPr>
          <p:cNvPr id="2" name="Content Placeholder 1"/>
          <p:cNvSpPr>
            <a:spLocks noGrp="1"/>
          </p:cNvSpPr>
          <p:nvPr>
            <p:ph sz="quarter" idx="10"/>
          </p:nvPr>
        </p:nvSpPr>
        <p:spPr>
          <a:xfrm>
            <a:off x="6934200" y="533400"/>
            <a:ext cx="2133600" cy="381000"/>
          </a:xfrm>
        </p:spPr>
        <p:txBody>
          <a:bodyPr/>
          <a:lstStyle/>
          <a:p>
            <a:r>
              <a:rPr lang="en-US" altLang="en-US" sz="1800" dirty="0">
                <a:solidFill>
                  <a:srgbClr val="000000"/>
                </a:solidFill>
              </a:rPr>
              <a:t>1926.350(a)(7)</a:t>
            </a:r>
          </a:p>
          <a:p>
            <a:endParaRPr lang="en-US" dirty="0"/>
          </a:p>
        </p:txBody>
      </p:sp>
      <p:sp>
        <p:nvSpPr>
          <p:cNvPr id="6" name="TextBox 5"/>
          <p:cNvSpPr txBox="1"/>
          <p:nvPr/>
        </p:nvSpPr>
        <p:spPr>
          <a:xfrm>
            <a:off x="74676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2151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782710"/>
            <a:ext cx="2463800" cy="31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330950" y="5607050"/>
            <a:ext cx="1927225" cy="276225"/>
          </a:xfrm>
          <a:prstGeom prst="rect">
            <a:avLst/>
          </a:prstGeom>
          <a:noFill/>
        </p:spPr>
        <p:txBody>
          <a:bodyPr>
            <a:spAutoFit/>
          </a:bodyPr>
          <a:lstStyle/>
          <a:p>
            <a:pPr>
              <a:defRPr/>
            </a:pPr>
            <a:r>
              <a:rPr lang="en-US" sz="1200" u="none" dirty="0">
                <a:solidFill>
                  <a:schemeClr val="bg1"/>
                </a:solidFill>
                <a:latin typeface="+mn-lt"/>
              </a:rPr>
              <a:t>NCDOL Photo Library</a:t>
            </a:r>
          </a:p>
        </p:txBody>
      </p:sp>
    </p:spTree>
    <p:extLst>
      <p:ext uri="{BB962C8B-B14F-4D97-AF65-F5344CB8AC3E}">
        <p14:creationId xmlns:p14="http://schemas.microsoft.com/office/powerpoint/2010/main" val="1662871424"/>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4</TotalTime>
  <Words>1914</Words>
  <Application>Microsoft Office PowerPoint</Application>
  <PresentationFormat>On-screen Show (4:3)</PresentationFormat>
  <Paragraphs>388</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Avenir Next LT Pro</vt:lpstr>
      <vt:lpstr>Avenir Next LT Pro Demi</vt:lpstr>
      <vt:lpstr>Avenir Next LT Pro Light</vt:lpstr>
      <vt:lpstr>Symbol</vt:lpstr>
      <vt:lpstr>Times New Roman</vt:lpstr>
      <vt:lpstr>Wingdings</vt:lpstr>
      <vt:lpstr>Office Theme</vt:lpstr>
      <vt:lpstr>Welding and Cutting</vt:lpstr>
      <vt:lpstr>Objectives</vt:lpstr>
      <vt:lpstr>Subpart J –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Gas Welding and Cutting</vt:lpstr>
      <vt:lpstr>Arc Welding and Cutting</vt:lpstr>
      <vt:lpstr>Arc Welding and Cutting</vt:lpstr>
      <vt:lpstr>Arc Welding and Cutting</vt:lpstr>
      <vt:lpstr>Arc Welding and Cutting</vt:lpstr>
      <vt:lpstr>Arc Welding and Cutting</vt:lpstr>
      <vt:lpstr>Arc Welding and Cutting</vt:lpstr>
      <vt:lpstr>Arc Welding and Cutting</vt:lpstr>
      <vt:lpstr>Arc Welding and Cutting</vt:lpstr>
      <vt:lpstr>Fire Prevention</vt:lpstr>
      <vt:lpstr>Fire Prevention</vt:lpstr>
      <vt:lpstr>Fire Prevention</vt:lpstr>
      <vt:lpstr>Ventilation and Protection</vt:lpstr>
      <vt:lpstr>Ventilation and Protection</vt:lpstr>
      <vt:lpstr>Ventilation and Protection</vt:lpstr>
      <vt:lpstr>Ventilation and Protection</vt:lpstr>
      <vt:lpstr>Ventilation and Protection</vt:lpstr>
      <vt:lpstr>Welding, Cutting, and Heating</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2025-06-23T17:31:36Z</dcterms:modified>
</cp:coreProperties>
</file>