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400" r:id="rId2"/>
    <p:sldId id="609" r:id="rId3"/>
    <p:sldId id="471" r:id="rId4"/>
    <p:sldId id="473" r:id="rId5"/>
    <p:sldId id="408" r:id="rId6"/>
    <p:sldId id="597" r:id="rId7"/>
    <p:sldId id="484" r:id="rId8"/>
    <p:sldId id="485" r:id="rId9"/>
    <p:sldId id="486" r:id="rId10"/>
    <p:sldId id="487" r:id="rId11"/>
    <p:sldId id="488" r:id="rId12"/>
    <p:sldId id="489" r:id="rId13"/>
    <p:sldId id="490" r:id="rId14"/>
    <p:sldId id="610" r:id="rId15"/>
    <p:sldId id="611" r:id="rId16"/>
    <p:sldId id="494" r:id="rId17"/>
    <p:sldId id="495" r:id="rId18"/>
    <p:sldId id="496" r:id="rId19"/>
    <p:sldId id="498" r:id="rId20"/>
    <p:sldId id="500" r:id="rId21"/>
    <p:sldId id="503" r:id="rId22"/>
    <p:sldId id="504" r:id="rId23"/>
    <p:sldId id="599" r:id="rId24"/>
    <p:sldId id="511" r:id="rId25"/>
    <p:sldId id="512" r:id="rId26"/>
    <p:sldId id="612" r:id="rId27"/>
    <p:sldId id="515" r:id="rId28"/>
    <p:sldId id="605" r:id="rId29"/>
    <p:sldId id="616" r:id="rId30"/>
    <p:sldId id="517" r:id="rId31"/>
    <p:sldId id="522" r:id="rId32"/>
    <p:sldId id="615" r:id="rId33"/>
    <p:sldId id="524" r:id="rId34"/>
    <p:sldId id="619" r:id="rId35"/>
    <p:sldId id="595" r:id="rId36"/>
    <p:sldId id="526" r:id="rId37"/>
    <p:sldId id="532" r:id="rId38"/>
    <p:sldId id="533" r:id="rId39"/>
    <p:sldId id="536" r:id="rId40"/>
    <p:sldId id="535" r:id="rId41"/>
    <p:sldId id="537" r:id="rId42"/>
    <p:sldId id="592" r:id="rId43"/>
    <p:sldId id="617" r:id="rId44"/>
    <p:sldId id="544" r:id="rId45"/>
    <p:sldId id="546" r:id="rId46"/>
    <p:sldId id="549" r:id="rId47"/>
    <p:sldId id="550" r:id="rId48"/>
    <p:sldId id="551" r:id="rId49"/>
    <p:sldId id="553" r:id="rId50"/>
    <p:sldId id="613" r:id="rId51"/>
    <p:sldId id="554" r:id="rId52"/>
    <p:sldId id="555" r:id="rId53"/>
    <p:sldId id="556" r:id="rId54"/>
    <p:sldId id="558" r:id="rId55"/>
    <p:sldId id="600" r:id="rId56"/>
    <p:sldId id="614" r:id="rId57"/>
    <p:sldId id="607" r:id="rId58"/>
    <p:sldId id="565" r:id="rId59"/>
    <p:sldId id="608" r:id="rId60"/>
    <p:sldId id="568" r:id="rId61"/>
    <p:sldId id="569" r:id="rId62"/>
    <p:sldId id="576" r:id="rId63"/>
    <p:sldId id="571" r:id="rId64"/>
    <p:sldId id="572" r:id="rId65"/>
    <p:sldId id="575" r:id="rId66"/>
    <p:sldId id="618" r:id="rId67"/>
    <p:sldId id="580" r:id="rId68"/>
    <p:sldId id="584" r:id="rId69"/>
    <p:sldId id="585" r:id="rId70"/>
    <p:sldId id="588" r:id="rId71"/>
    <p:sldId id="589" r:id="rId72"/>
    <p:sldId id="591" r:id="rId73"/>
    <p:sldId id="391"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447"/>
    <a:srgbClr val="2D0C62"/>
    <a:srgbClr val="2B0E62"/>
    <a:srgbClr val="FFFBFF"/>
    <a:srgbClr val="007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4AB075-267D-4FF4-993D-3A39AA7C73A3}" v="3" dt="2025-06-20T17:14:25.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1707" autoAdjust="0"/>
  </p:normalViewPr>
  <p:slideViewPr>
    <p:cSldViewPr snapToGrid="0">
      <p:cViewPr varScale="1">
        <p:scale>
          <a:sx n="61" d="100"/>
          <a:sy n="61" d="100"/>
        </p:scale>
        <p:origin x="1498" y="38"/>
      </p:cViewPr>
      <p:guideLst/>
    </p:cSldViewPr>
  </p:slideViewPr>
  <p:notesTextViewPr>
    <p:cViewPr>
      <p:scale>
        <a:sx n="1" d="1"/>
        <a:sy n="1" d="1"/>
      </p:scale>
      <p:origin x="0" y="0"/>
    </p:cViewPr>
  </p:notesTextViewPr>
  <p:notesViewPr>
    <p:cSldViewPr snapToGrid="0">
      <p:cViewPr varScale="1">
        <p:scale>
          <a:sx n="50" d="100"/>
          <a:sy n="50" d="100"/>
        </p:scale>
        <p:origin x="2765"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cia, Elma" userId="f2cc6a70-af64-4323-8354-63fdb2cbddcb" providerId="ADAL" clId="{E24AB075-267D-4FF4-993D-3A39AA7C73A3}"/>
    <pc:docChg chg="custSel addSld delSld modSld">
      <pc:chgData name="Garcia, Elma" userId="f2cc6a70-af64-4323-8354-63fdb2cbddcb" providerId="ADAL" clId="{E24AB075-267D-4FF4-993D-3A39AA7C73A3}" dt="2025-06-20T17:19:44.398" v="89" actId="113"/>
      <pc:docMkLst>
        <pc:docMk/>
      </pc:docMkLst>
      <pc:sldChg chg="del">
        <pc:chgData name="Garcia, Elma" userId="f2cc6a70-af64-4323-8354-63fdb2cbddcb" providerId="ADAL" clId="{E24AB075-267D-4FF4-993D-3A39AA7C73A3}" dt="2025-06-20T17:09:56.759" v="23" actId="2696"/>
        <pc:sldMkLst>
          <pc:docMk/>
          <pc:sldMk cId="4224782898" sldId="256"/>
        </pc:sldMkLst>
      </pc:sldChg>
      <pc:sldChg chg="del">
        <pc:chgData name="Garcia, Elma" userId="f2cc6a70-af64-4323-8354-63fdb2cbddcb" providerId="ADAL" clId="{E24AB075-267D-4FF4-993D-3A39AA7C73A3}" dt="2025-06-20T17:18:23.761" v="86" actId="47"/>
        <pc:sldMkLst>
          <pc:docMk/>
          <pc:sldMk cId="1447532766" sldId="257"/>
        </pc:sldMkLst>
      </pc:sldChg>
      <pc:sldChg chg="del">
        <pc:chgData name="Garcia, Elma" userId="f2cc6a70-af64-4323-8354-63fdb2cbddcb" providerId="ADAL" clId="{E24AB075-267D-4FF4-993D-3A39AA7C73A3}" dt="2025-06-20T17:18:25.093" v="87" actId="47"/>
        <pc:sldMkLst>
          <pc:docMk/>
          <pc:sldMk cId="3648550839" sldId="258"/>
        </pc:sldMkLst>
      </pc:sldChg>
      <pc:sldChg chg="del">
        <pc:chgData name="Garcia, Elma" userId="f2cc6a70-af64-4323-8354-63fdb2cbddcb" providerId="ADAL" clId="{E24AB075-267D-4FF4-993D-3A39AA7C73A3}" dt="2025-06-20T17:18:25.940" v="88" actId="47"/>
        <pc:sldMkLst>
          <pc:docMk/>
          <pc:sldMk cId="2852384745" sldId="259"/>
        </pc:sldMkLst>
      </pc:sldChg>
      <pc:sldChg chg="modSp add mod">
        <pc:chgData name="Garcia, Elma" userId="f2cc6a70-af64-4323-8354-63fdb2cbddcb" providerId="ADAL" clId="{E24AB075-267D-4FF4-993D-3A39AA7C73A3}" dt="2025-06-20T17:09:53.062" v="22" actId="27636"/>
        <pc:sldMkLst>
          <pc:docMk/>
          <pc:sldMk cId="2103241237" sldId="391"/>
        </pc:sldMkLst>
        <pc:spChg chg="mod">
          <ac:chgData name="Garcia, Elma" userId="f2cc6a70-af64-4323-8354-63fdb2cbddcb" providerId="ADAL" clId="{E24AB075-267D-4FF4-993D-3A39AA7C73A3}" dt="2025-06-20T17:09:53.062" v="22" actId="27636"/>
          <ac:spMkLst>
            <pc:docMk/>
            <pc:sldMk cId="2103241237" sldId="391"/>
            <ac:spMk id="87043" creationId="{00000000-0000-0000-0000-000000000000}"/>
          </ac:spMkLst>
        </pc:spChg>
      </pc:sldChg>
      <pc:sldChg chg="add modTransition modNotesTx">
        <pc:chgData name="Garcia, Elma" userId="f2cc6a70-af64-4323-8354-63fdb2cbddcb" providerId="ADAL" clId="{E24AB075-267D-4FF4-993D-3A39AA7C73A3}" dt="2025-06-20T17:19:44.398" v="89" actId="113"/>
        <pc:sldMkLst>
          <pc:docMk/>
          <pc:sldMk cId="2623882543" sldId="400"/>
        </pc:sldMkLst>
      </pc:sldChg>
      <pc:sldChg chg="add">
        <pc:chgData name="Garcia, Elma" userId="f2cc6a70-af64-4323-8354-63fdb2cbddcb" providerId="ADAL" clId="{E24AB075-267D-4FF4-993D-3A39AA7C73A3}" dt="2025-06-20T17:09:52.729" v="0"/>
        <pc:sldMkLst>
          <pc:docMk/>
          <pc:sldMk cId="239688616" sldId="408"/>
        </pc:sldMkLst>
      </pc:sldChg>
      <pc:sldChg chg="add">
        <pc:chgData name="Garcia, Elma" userId="f2cc6a70-af64-4323-8354-63fdb2cbddcb" providerId="ADAL" clId="{E24AB075-267D-4FF4-993D-3A39AA7C73A3}" dt="2025-06-20T17:09:52.729" v="0"/>
        <pc:sldMkLst>
          <pc:docMk/>
          <pc:sldMk cId="2000415775" sldId="471"/>
        </pc:sldMkLst>
      </pc:sldChg>
      <pc:sldChg chg="add">
        <pc:chgData name="Garcia, Elma" userId="f2cc6a70-af64-4323-8354-63fdb2cbddcb" providerId="ADAL" clId="{E24AB075-267D-4FF4-993D-3A39AA7C73A3}" dt="2025-06-20T17:09:52.729" v="0"/>
        <pc:sldMkLst>
          <pc:docMk/>
          <pc:sldMk cId="3000503664" sldId="473"/>
        </pc:sldMkLst>
      </pc:sldChg>
      <pc:sldChg chg="modSp add mod">
        <pc:chgData name="Garcia, Elma" userId="f2cc6a70-af64-4323-8354-63fdb2cbddcb" providerId="ADAL" clId="{E24AB075-267D-4FF4-993D-3A39AA7C73A3}" dt="2025-06-20T17:10:12.068" v="24" actId="14100"/>
        <pc:sldMkLst>
          <pc:docMk/>
          <pc:sldMk cId="339823717" sldId="484"/>
        </pc:sldMkLst>
        <pc:spChg chg="mod">
          <ac:chgData name="Garcia, Elma" userId="f2cc6a70-af64-4323-8354-63fdb2cbddcb" providerId="ADAL" clId="{E24AB075-267D-4FF4-993D-3A39AA7C73A3}" dt="2025-06-20T17:10:12.068" v="24" actId="14100"/>
          <ac:spMkLst>
            <pc:docMk/>
            <pc:sldMk cId="339823717" sldId="484"/>
            <ac:spMk id="11266" creationId="{00000000-0000-0000-0000-000000000000}"/>
          </ac:spMkLst>
        </pc:spChg>
      </pc:sldChg>
      <pc:sldChg chg="modSp add mod">
        <pc:chgData name="Garcia, Elma" userId="f2cc6a70-af64-4323-8354-63fdb2cbddcb" providerId="ADAL" clId="{E24AB075-267D-4FF4-993D-3A39AA7C73A3}" dt="2025-06-20T17:10:20.127" v="25" actId="14100"/>
        <pc:sldMkLst>
          <pc:docMk/>
          <pc:sldMk cId="2778605112" sldId="485"/>
        </pc:sldMkLst>
        <pc:spChg chg="mod">
          <ac:chgData name="Garcia, Elma" userId="f2cc6a70-af64-4323-8354-63fdb2cbddcb" providerId="ADAL" clId="{E24AB075-267D-4FF4-993D-3A39AA7C73A3}" dt="2025-06-20T17:10:20.127" v="25" actId="14100"/>
          <ac:spMkLst>
            <pc:docMk/>
            <pc:sldMk cId="2778605112" sldId="485"/>
            <ac:spMk id="11266" creationId="{00000000-0000-0000-0000-000000000000}"/>
          </ac:spMkLst>
        </pc:spChg>
      </pc:sldChg>
      <pc:sldChg chg="add">
        <pc:chgData name="Garcia, Elma" userId="f2cc6a70-af64-4323-8354-63fdb2cbddcb" providerId="ADAL" clId="{E24AB075-267D-4FF4-993D-3A39AA7C73A3}" dt="2025-06-20T17:09:52.729" v="0"/>
        <pc:sldMkLst>
          <pc:docMk/>
          <pc:sldMk cId="3076237452" sldId="486"/>
        </pc:sldMkLst>
      </pc:sldChg>
      <pc:sldChg chg="add">
        <pc:chgData name="Garcia, Elma" userId="f2cc6a70-af64-4323-8354-63fdb2cbddcb" providerId="ADAL" clId="{E24AB075-267D-4FF4-993D-3A39AA7C73A3}" dt="2025-06-20T17:09:52.729" v="0"/>
        <pc:sldMkLst>
          <pc:docMk/>
          <pc:sldMk cId="2898768203" sldId="487"/>
        </pc:sldMkLst>
      </pc:sldChg>
      <pc:sldChg chg="add">
        <pc:chgData name="Garcia, Elma" userId="f2cc6a70-af64-4323-8354-63fdb2cbddcb" providerId="ADAL" clId="{E24AB075-267D-4FF4-993D-3A39AA7C73A3}" dt="2025-06-20T17:09:52.729" v="0"/>
        <pc:sldMkLst>
          <pc:docMk/>
          <pc:sldMk cId="1012543216" sldId="488"/>
        </pc:sldMkLst>
      </pc:sldChg>
      <pc:sldChg chg="modSp add mod">
        <pc:chgData name="Garcia, Elma" userId="f2cc6a70-af64-4323-8354-63fdb2cbddcb" providerId="ADAL" clId="{E24AB075-267D-4FF4-993D-3A39AA7C73A3}" dt="2025-06-20T17:09:52.872" v="3" actId="27636"/>
        <pc:sldMkLst>
          <pc:docMk/>
          <pc:sldMk cId="1814314685" sldId="489"/>
        </pc:sldMkLst>
        <pc:spChg chg="mod">
          <ac:chgData name="Garcia, Elma" userId="f2cc6a70-af64-4323-8354-63fdb2cbddcb" providerId="ADAL" clId="{E24AB075-267D-4FF4-993D-3A39AA7C73A3}" dt="2025-06-20T17:09:52.872" v="3" actId="27636"/>
          <ac:spMkLst>
            <pc:docMk/>
            <pc:sldMk cId="1814314685" sldId="489"/>
            <ac:spMk id="11266" creationId="{00000000-0000-0000-0000-000000000000}"/>
          </ac:spMkLst>
        </pc:spChg>
      </pc:sldChg>
      <pc:sldChg chg="add">
        <pc:chgData name="Garcia, Elma" userId="f2cc6a70-af64-4323-8354-63fdb2cbddcb" providerId="ADAL" clId="{E24AB075-267D-4FF4-993D-3A39AA7C73A3}" dt="2025-06-20T17:09:52.729" v="0"/>
        <pc:sldMkLst>
          <pc:docMk/>
          <pc:sldMk cId="624063465" sldId="490"/>
        </pc:sldMkLst>
      </pc:sldChg>
      <pc:sldChg chg="add">
        <pc:chgData name="Garcia, Elma" userId="f2cc6a70-af64-4323-8354-63fdb2cbddcb" providerId="ADAL" clId="{E24AB075-267D-4FF4-993D-3A39AA7C73A3}" dt="2025-06-20T17:09:52.729" v="0"/>
        <pc:sldMkLst>
          <pc:docMk/>
          <pc:sldMk cId="4009333906" sldId="494"/>
        </pc:sldMkLst>
      </pc:sldChg>
      <pc:sldChg chg="add">
        <pc:chgData name="Garcia, Elma" userId="f2cc6a70-af64-4323-8354-63fdb2cbddcb" providerId="ADAL" clId="{E24AB075-267D-4FF4-993D-3A39AA7C73A3}" dt="2025-06-20T17:09:52.729" v="0"/>
        <pc:sldMkLst>
          <pc:docMk/>
          <pc:sldMk cId="972708516" sldId="495"/>
        </pc:sldMkLst>
      </pc:sldChg>
      <pc:sldChg chg="add">
        <pc:chgData name="Garcia, Elma" userId="f2cc6a70-af64-4323-8354-63fdb2cbddcb" providerId="ADAL" clId="{E24AB075-267D-4FF4-993D-3A39AA7C73A3}" dt="2025-06-20T17:09:52.729" v="0"/>
        <pc:sldMkLst>
          <pc:docMk/>
          <pc:sldMk cId="3009635722" sldId="496"/>
        </pc:sldMkLst>
      </pc:sldChg>
      <pc:sldChg chg="modSp add mod">
        <pc:chgData name="Garcia, Elma" userId="f2cc6a70-af64-4323-8354-63fdb2cbddcb" providerId="ADAL" clId="{E24AB075-267D-4FF4-993D-3A39AA7C73A3}" dt="2025-06-20T17:09:52.902" v="5" actId="27636"/>
        <pc:sldMkLst>
          <pc:docMk/>
          <pc:sldMk cId="3048721461" sldId="498"/>
        </pc:sldMkLst>
        <pc:spChg chg="mod">
          <ac:chgData name="Garcia, Elma" userId="f2cc6a70-af64-4323-8354-63fdb2cbddcb" providerId="ADAL" clId="{E24AB075-267D-4FF4-993D-3A39AA7C73A3}" dt="2025-06-20T17:09:52.902" v="5" actId="27636"/>
          <ac:spMkLst>
            <pc:docMk/>
            <pc:sldMk cId="3048721461" sldId="498"/>
            <ac:spMk id="11267" creationId="{00000000-0000-0000-0000-000000000000}"/>
          </ac:spMkLst>
        </pc:spChg>
      </pc:sldChg>
      <pc:sldChg chg="modSp add mod">
        <pc:chgData name="Garcia, Elma" userId="f2cc6a70-af64-4323-8354-63fdb2cbddcb" providerId="ADAL" clId="{E24AB075-267D-4FF4-993D-3A39AA7C73A3}" dt="2025-06-20T17:09:52.909" v="6" actId="27636"/>
        <pc:sldMkLst>
          <pc:docMk/>
          <pc:sldMk cId="3037034430" sldId="500"/>
        </pc:sldMkLst>
        <pc:spChg chg="mod">
          <ac:chgData name="Garcia, Elma" userId="f2cc6a70-af64-4323-8354-63fdb2cbddcb" providerId="ADAL" clId="{E24AB075-267D-4FF4-993D-3A39AA7C73A3}" dt="2025-06-20T17:09:52.909" v="6" actId="27636"/>
          <ac:spMkLst>
            <pc:docMk/>
            <pc:sldMk cId="3037034430" sldId="500"/>
            <ac:spMk id="11267" creationId="{00000000-0000-0000-0000-000000000000}"/>
          </ac:spMkLst>
        </pc:spChg>
      </pc:sldChg>
      <pc:sldChg chg="add">
        <pc:chgData name="Garcia, Elma" userId="f2cc6a70-af64-4323-8354-63fdb2cbddcb" providerId="ADAL" clId="{E24AB075-267D-4FF4-993D-3A39AA7C73A3}" dt="2025-06-20T17:09:52.729" v="0"/>
        <pc:sldMkLst>
          <pc:docMk/>
          <pc:sldMk cId="1350741566" sldId="503"/>
        </pc:sldMkLst>
      </pc:sldChg>
      <pc:sldChg chg="add">
        <pc:chgData name="Garcia, Elma" userId="f2cc6a70-af64-4323-8354-63fdb2cbddcb" providerId="ADAL" clId="{E24AB075-267D-4FF4-993D-3A39AA7C73A3}" dt="2025-06-20T17:09:52.729" v="0"/>
        <pc:sldMkLst>
          <pc:docMk/>
          <pc:sldMk cId="683827913" sldId="504"/>
        </pc:sldMkLst>
      </pc:sldChg>
      <pc:sldChg chg="add">
        <pc:chgData name="Garcia, Elma" userId="f2cc6a70-af64-4323-8354-63fdb2cbddcb" providerId="ADAL" clId="{E24AB075-267D-4FF4-993D-3A39AA7C73A3}" dt="2025-06-20T17:09:52.729" v="0"/>
        <pc:sldMkLst>
          <pc:docMk/>
          <pc:sldMk cId="3845133227" sldId="511"/>
        </pc:sldMkLst>
      </pc:sldChg>
      <pc:sldChg chg="add">
        <pc:chgData name="Garcia, Elma" userId="f2cc6a70-af64-4323-8354-63fdb2cbddcb" providerId="ADAL" clId="{E24AB075-267D-4FF4-993D-3A39AA7C73A3}" dt="2025-06-20T17:09:52.729" v="0"/>
        <pc:sldMkLst>
          <pc:docMk/>
          <pc:sldMk cId="2858340855" sldId="512"/>
        </pc:sldMkLst>
      </pc:sldChg>
      <pc:sldChg chg="modSp add mod">
        <pc:chgData name="Garcia, Elma" userId="f2cc6a70-af64-4323-8354-63fdb2cbddcb" providerId="ADAL" clId="{E24AB075-267D-4FF4-993D-3A39AA7C73A3}" dt="2025-06-20T17:11:20.380" v="30" actId="2711"/>
        <pc:sldMkLst>
          <pc:docMk/>
          <pc:sldMk cId="1108762025" sldId="515"/>
        </pc:sldMkLst>
        <pc:spChg chg="mod">
          <ac:chgData name="Garcia, Elma" userId="f2cc6a70-af64-4323-8354-63fdb2cbddcb" providerId="ADAL" clId="{E24AB075-267D-4FF4-993D-3A39AA7C73A3}" dt="2025-06-20T17:11:20.380" v="30" actId="2711"/>
          <ac:spMkLst>
            <pc:docMk/>
            <pc:sldMk cId="1108762025" sldId="515"/>
            <ac:spMk id="6" creationId="{00000000-0000-0000-0000-000000000000}"/>
          </ac:spMkLst>
        </pc:spChg>
      </pc:sldChg>
      <pc:sldChg chg="modSp add mod">
        <pc:chgData name="Garcia, Elma" userId="f2cc6a70-af64-4323-8354-63fdb2cbddcb" providerId="ADAL" clId="{E24AB075-267D-4FF4-993D-3A39AA7C73A3}" dt="2025-06-20T17:11:47.754" v="33" actId="2711"/>
        <pc:sldMkLst>
          <pc:docMk/>
          <pc:sldMk cId="2733350548" sldId="517"/>
        </pc:sldMkLst>
        <pc:spChg chg="mod">
          <ac:chgData name="Garcia, Elma" userId="f2cc6a70-af64-4323-8354-63fdb2cbddcb" providerId="ADAL" clId="{E24AB075-267D-4FF4-993D-3A39AA7C73A3}" dt="2025-06-20T17:11:47.754" v="33" actId="2711"/>
          <ac:spMkLst>
            <pc:docMk/>
            <pc:sldMk cId="2733350548" sldId="517"/>
            <ac:spMk id="11267" creationId="{00000000-0000-0000-0000-000000000000}"/>
          </ac:spMkLst>
        </pc:spChg>
      </pc:sldChg>
      <pc:sldChg chg="modSp add mod">
        <pc:chgData name="Garcia, Elma" userId="f2cc6a70-af64-4323-8354-63fdb2cbddcb" providerId="ADAL" clId="{E24AB075-267D-4FF4-993D-3A39AA7C73A3}" dt="2025-06-20T17:12:47.063" v="47" actId="1076"/>
        <pc:sldMkLst>
          <pc:docMk/>
          <pc:sldMk cId="2504461116" sldId="522"/>
        </pc:sldMkLst>
        <pc:spChg chg="mod">
          <ac:chgData name="Garcia, Elma" userId="f2cc6a70-af64-4323-8354-63fdb2cbddcb" providerId="ADAL" clId="{E24AB075-267D-4FF4-993D-3A39AA7C73A3}" dt="2025-06-20T17:11:57.355" v="34" actId="2711"/>
          <ac:spMkLst>
            <pc:docMk/>
            <pc:sldMk cId="2504461116" sldId="522"/>
            <ac:spMk id="6" creationId="{00000000-0000-0000-0000-000000000000}"/>
          </ac:spMkLst>
        </pc:spChg>
        <pc:spChg chg="mod">
          <ac:chgData name="Garcia, Elma" userId="f2cc6a70-af64-4323-8354-63fdb2cbddcb" providerId="ADAL" clId="{E24AB075-267D-4FF4-993D-3A39AA7C73A3}" dt="2025-06-20T17:12:42.565" v="46" actId="14100"/>
          <ac:spMkLst>
            <pc:docMk/>
            <pc:sldMk cId="2504461116" sldId="522"/>
            <ac:spMk id="11266" creationId="{00000000-0000-0000-0000-000000000000}"/>
          </ac:spMkLst>
        </pc:spChg>
        <pc:grpChg chg="mod">
          <ac:chgData name="Garcia, Elma" userId="f2cc6a70-af64-4323-8354-63fdb2cbddcb" providerId="ADAL" clId="{E24AB075-267D-4FF4-993D-3A39AA7C73A3}" dt="2025-06-20T17:12:47.063" v="47" actId="1076"/>
          <ac:grpSpMkLst>
            <pc:docMk/>
            <pc:sldMk cId="2504461116" sldId="522"/>
            <ac:grpSpMk id="3" creationId="{1E7E33B8-6F87-4B38-81FC-AEA080F5AC7E}"/>
          </ac:grpSpMkLst>
        </pc:grpChg>
      </pc:sldChg>
      <pc:sldChg chg="modSp add mod">
        <pc:chgData name="Garcia, Elma" userId="f2cc6a70-af64-4323-8354-63fdb2cbddcb" providerId="ADAL" clId="{E24AB075-267D-4FF4-993D-3A39AA7C73A3}" dt="2025-06-20T17:13:09.621" v="49" actId="14100"/>
        <pc:sldMkLst>
          <pc:docMk/>
          <pc:sldMk cId="3933704010" sldId="524"/>
        </pc:sldMkLst>
        <pc:spChg chg="mod">
          <ac:chgData name="Garcia, Elma" userId="f2cc6a70-af64-4323-8354-63fdb2cbddcb" providerId="ADAL" clId="{E24AB075-267D-4FF4-993D-3A39AA7C73A3}" dt="2025-06-20T17:09:52.937" v="8" actId="27636"/>
          <ac:spMkLst>
            <pc:docMk/>
            <pc:sldMk cId="3933704010" sldId="524"/>
            <ac:spMk id="8" creationId="{00000000-0000-0000-0000-000000000000}"/>
          </ac:spMkLst>
        </pc:spChg>
        <pc:spChg chg="mod">
          <ac:chgData name="Garcia, Elma" userId="f2cc6a70-af64-4323-8354-63fdb2cbddcb" providerId="ADAL" clId="{E24AB075-267D-4FF4-993D-3A39AA7C73A3}" dt="2025-06-20T17:13:09.621" v="49" actId="14100"/>
          <ac:spMkLst>
            <pc:docMk/>
            <pc:sldMk cId="3933704010" sldId="524"/>
            <ac:spMk id="11266" creationId="{00000000-0000-0000-0000-000000000000}"/>
          </ac:spMkLst>
        </pc:spChg>
      </pc:sldChg>
      <pc:sldChg chg="add">
        <pc:chgData name="Garcia, Elma" userId="f2cc6a70-af64-4323-8354-63fdb2cbddcb" providerId="ADAL" clId="{E24AB075-267D-4FF4-993D-3A39AA7C73A3}" dt="2025-06-20T17:09:52.729" v="0"/>
        <pc:sldMkLst>
          <pc:docMk/>
          <pc:sldMk cId="2097893145" sldId="526"/>
        </pc:sldMkLst>
      </pc:sldChg>
      <pc:sldChg chg="modSp add mod">
        <pc:chgData name="Garcia, Elma" userId="f2cc6a70-af64-4323-8354-63fdb2cbddcb" providerId="ADAL" clId="{E24AB075-267D-4FF4-993D-3A39AA7C73A3}" dt="2025-06-20T17:14:47.479" v="55" actId="2711"/>
        <pc:sldMkLst>
          <pc:docMk/>
          <pc:sldMk cId="4117657439" sldId="532"/>
        </pc:sldMkLst>
        <pc:spChg chg="mod">
          <ac:chgData name="Garcia, Elma" userId="f2cc6a70-af64-4323-8354-63fdb2cbddcb" providerId="ADAL" clId="{E24AB075-267D-4FF4-993D-3A39AA7C73A3}" dt="2025-06-20T17:14:47.479" v="55" actId="2711"/>
          <ac:spMkLst>
            <pc:docMk/>
            <pc:sldMk cId="4117657439" sldId="532"/>
            <ac:spMk id="7" creationId="{00000000-0000-0000-0000-000000000000}"/>
          </ac:spMkLst>
        </pc:spChg>
      </pc:sldChg>
      <pc:sldChg chg="add">
        <pc:chgData name="Garcia, Elma" userId="f2cc6a70-af64-4323-8354-63fdb2cbddcb" providerId="ADAL" clId="{E24AB075-267D-4FF4-993D-3A39AA7C73A3}" dt="2025-06-20T17:09:52.729" v="0"/>
        <pc:sldMkLst>
          <pc:docMk/>
          <pc:sldMk cId="2911923550" sldId="533"/>
        </pc:sldMkLst>
      </pc:sldChg>
      <pc:sldChg chg="modSp add mod">
        <pc:chgData name="Garcia, Elma" userId="f2cc6a70-af64-4323-8354-63fdb2cbddcb" providerId="ADAL" clId="{E24AB075-267D-4FF4-993D-3A39AA7C73A3}" dt="2025-06-20T17:15:07.285" v="60" actId="27636"/>
        <pc:sldMkLst>
          <pc:docMk/>
          <pc:sldMk cId="232514662" sldId="535"/>
        </pc:sldMkLst>
        <pc:spChg chg="mod">
          <ac:chgData name="Garcia, Elma" userId="f2cc6a70-af64-4323-8354-63fdb2cbddcb" providerId="ADAL" clId="{E24AB075-267D-4FF4-993D-3A39AA7C73A3}" dt="2025-06-20T17:15:07.285" v="60" actId="27636"/>
          <ac:spMkLst>
            <pc:docMk/>
            <pc:sldMk cId="232514662" sldId="535"/>
            <ac:spMk id="6" creationId="{00000000-0000-0000-0000-000000000000}"/>
          </ac:spMkLst>
        </pc:spChg>
      </pc:sldChg>
      <pc:sldChg chg="modSp add mod">
        <pc:chgData name="Garcia, Elma" userId="f2cc6a70-af64-4323-8354-63fdb2cbddcb" providerId="ADAL" clId="{E24AB075-267D-4FF4-993D-3A39AA7C73A3}" dt="2025-06-20T17:15:00.108" v="58" actId="255"/>
        <pc:sldMkLst>
          <pc:docMk/>
          <pc:sldMk cId="412421441" sldId="536"/>
        </pc:sldMkLst>
        <pc:spChg chg="mod">
          <ac:chgData name="Garcia, Elma" userId="f2cc6a70-af64-4323-8354-63fdb2cbddcb" providerId="ADAL" clId="{E24AB075-267D-4FF4-993D-3A39AA7C73A3}" dt="2025-06-20T17:15:00.108" v="58" actId="255"/>
          <ac:spMkLst>
            <pc:docMk/>
            <pc:sldMk cId="412421441" sldId="536"/>
            <ac:spMk id="11" creationId="{68127F78-6930-41B1-8681-E4C204219EDD}"/>
          </ac:spMkLst>
        </pc:spChg>
      </pc:sldChg>
      <pc:sldChg chg="modSp add mod">
        <pc:chgData name="Garcia, Elma" userId="f2cc6a70-af64-4323-8354-63fdb2cbddcb" providerId="ADAL" clId="{E24AB075-267D-4FF4-993D-3A39AA7C73A3}" dt="2025-06-20T17:15:19.245" v="62" actId="27636"/>
        <pc:sldMkLst>
          <pc:docMk/>
          <pc:sldMk cId="3374529962" sldId="537"/>
        </pc:sldMkLst>
        <pc:spChg chg="mod">
          <ac:chgData name="Garcia, Elma" userId="f2cc6a70-af64-4323-8354-63fdb2cbddcb" providerId="ADAL" clId="{E24AB075-267D-4FF4-993D-3A39AA7C73A3}" dt="2025-06-20T17:15:19.245" v="62" actId="27636"/>
          <ac:spMkLst>
            <pc:docMk/>
            <pc:sldMk cId="3374529962" sldId="537"/>
            <ac:spMk id="11266" creationId="{00000000-0000-0000-0000-000000000000}"/>
          </ac:spMkLst>
        </pc:spChg>
      </pc:sldChg>
      <pc:sldChg chg="modSp add mod">
        <pc:chgData name="Garcia, Elma" userId="f2cc6a70-af64-4323-8354-63fdb2cbddcb" providerId="ADAL" clId="{E24AB075-267D-4FF4-993D-3A39AA7C73A3}" dt="2025-06-20T17:15:58.945" v="66" actId="14100"/>
        <pc:sldMkLst>
          <pc:docMk/>
          <pc:sldMk cId="3044534613" sldId="544"/>
        </pc:sldMkLst>
        <pc:spChg chg="mod">
          <ac:chgData name="Garcia, Elma" userId="f2cc6a70-af64-4323-8354-63fdb2cbddcb" providerId="ADAL" clId="{E24AB075-267D-4FF4-993D-3A39AA7C73A3}" dt="2025-06-20T17:15:58.945" v="66" actId="14100"/>
          <ac:spMkLst>
            <pc:docMk/>
            <pc:sldMk cId="3044534613" sldId="544"/>
            <ac:spMk id="10" creationId="{E2993092-8E45-44FC-B14F-9E1AB5E61A8F}"/>
          </ac:spMkLst>
        </pc:spChg>
      </pc:sldChg>
      <pc:sldChg chg="modSp add mod">
        <pc:chgData name="Garcia, Elma" userId="f2cc6a70-af64-4323-8354-63fdb2cbddcb" providerId="ADAL" clId="{E24AB075-267D-4FF4-993D-3A39AA7C73A3}" dt="2025-06-20T17:16:03.730" v="67" actId="14100"/>
        <pc:sldMkLst>
          <pc:docMk/>
          <pc:sldMk cId="3552569969" sldId="546"/>
        </pc:sldMkLst>
        <pc:spChg chg="mod">
          <ac:chgData name="Garcia, Elma" userId="f2cc6a70-af64-4323-8354-63fdb2cbddcb" providerId="ADAL" clId="{E24AB075-267D-4FF4-993D-3A39AA7C73A3}" dt="2025-06-20T17:16:03.730" v="67" actId="14100"/>
          <ac:spMkLst>
            <pc:docMk/>
            <pc:sldMk cId="3552569969" sldId="546"/>
            <ac:spMk id="2" creationId="{00000000-0000-0000-0000-000000000000}"/>
          </ac:spMkLst>
        </pc:spChg>
      </pc:sldChg>
      <pc:sldChg chg="modSp add mod">
        <pc:chgData name="Garcia, Elma" userId="f2cc6a70-af64-4323-8354-63fdb2cbddcb" providerId="ADAL" clId="{E24AB075-267D-4FF4-993D-3A39AA7C73A3}" dt="2025-06-20T17:16:08.229" v="68" actId="14100"/>
        <pc:sldMkLst>
          <pc:docMk/>
          <pc:sldMk cId="3653410707" sldId="549"/>
        </pc:sldMkLst>
        <pc:spChg chg="mod">
          <ac:chgData name="Garcia, Elma" userId="f2cc6a70-af64-4323-8354-63fdb2cbddcb" providerId="ADAL" clId="{E24AB075-267D-4FF4-993D-3A39AA7C73A3}" dt="2025-06-20T17:16:08.229" v="68" actId="14100"/>
          <ac:spMkLst>
            <pc:docMk/>
            <pc:sldMk cId="3653410707" sldId="549"/>
            <ac:spMk id="11266" creationId="{00000000-0000-0000-0000-000000000000}"/>
          </ac:spMkLst>
        </pc:spChg>
      </pc:sldChg>
      <pc:sldChg chg="modSp add mod">
        <pc:chgData name="Garcia, Elma" userId="f2cc6a70-af64-4323-8354-63fdb2cbddcb" providerId="ADAL" clId="{E24AB075-267D-4FF4-993D-3A39AA7C73A3}" dt="2025-06-20T17:16:16.614" v="70" actId="14100"/>
        <pc:sldMkLst>
          <pc:docMk/>
          <pc:sldMk cId="2517219675" sldId="550"/>
        </pc:sldMkLst>
        <pc:spChg chg="mod">
          <ac:chgData name="Garcia, Elma" userId="f2cc6a70-af64-4323-8354-63fdb2cbddcb" providerId="ADAL" clId="{E24AB075-267D-4FF4-993D-3A39AA7C73A3}" dt="2025-06-20T17:16:16.614" v="70" actId="14100"/>
          <ac:spMkLst>
            <pc:docMk/>
            <pc:sldMk cId="2517219675" sldId="550"/>
            <ac:spMk id="11266" creationId="{00000000-0000-0000-0000-000000000000}"/>
          </ac:spMkLst>
        </pc:spChg>
      </pc:sldChg>
      <pc:sldChg chg="modSp add mod">
        <pc:chgData name="Garcia, Elma" userId="f2cc6a70-af64-4323-8354-63fdb2cbddcb" providerId="ADAL" clId="{E24AB075-267D-4FF4-993D-3A39AA7C73A3}" dt="2025-06-20T17:09:52.995" v="15" actId="27636"/>
        <pc:sldMkLst>
          <pc:docMk/>
          <pc:sldMk cId="2222311455" sldId="551"/>
        </pc:sldMkLst>
        <pc:spChg chg="mod">
          <ac:chgData name="Garcia, Elma" userId="f2cc6a70-af64-4323-8354-63fdb2cbddcb" providerId="ADAL" clId="{E24AB075-267D-4FF4-993D-3A39AA7C73A3}" dt="2025-06-20T17:09:52.995" v="15" actId="27636"/>
          <ac:spMkLst>
            <pc:docMk/>
            <pc:sldMk cId="2222311455" sldId="551"/>
            <ac:spMk id="2" creationId="{00000000-0000-0000-0000-000000000000}"/>
          </ac:spMkLst>
        </pc:spChg>
        <pc:spChg chg="mod">
          <ac:chgData name="Garcia, Elma" userId="f2cc6a70-af64-4323-8354-63fdb2cbddcb" providerId="ADAL" clId="{E24AB075-267D-4FF4-993D-3A39AA7C73A3}" dt="2025-06-20T17:09:52.993" v="14" actId="27636"/>
          <ac:spMkLst>
            <pc:docMk/>
            <pc:sldMk cId="2222311455" sldId="551"/>
            <ac:spMk id="7" creationId="{00000000-0000-0000-0000-000000000000}"/>
          </ac:spMkLst>
        </pc:spChg>
      </pc:sldChg>
      <pc:sldChg chg="modSp add mod">
        <pc:chgData name="Garcia, Elma" userId="f2cc6a70-af64-4323-8354-63fdb2cbddcb" providerId="ADAL" clId="{E24AB075-267D-4FF4-993D-3A39AA7C73A3}" dt="2025-06-20T17:16:31.676" v="72" actId="14100"/>
        <pc:sldMkLst>
          <pc:docMk/>
          <pc:sldMk cId="2014623001" sldId="553"/>
        </pc:sldMkLst>
        <pc:spChg chg="mod">
          <ac:chgData name="Garcia, Elma" userId="f2cc6a70-af64-4323-8354-63fdb2cbddcb" providerId="ADAL" clId="{E24AB075-267D-4FF4-993D-3A39AA7C73A3}" dt="2025-06-20T17:09:52.998" v="16" actId="27636"/>
          <ac:spMkLst>
            <pc:docMk/>
            <pc:sldMk cId="2014623001" sldId="553"/>
            <ac:spMk id="7" creationId="{00000000-0000-0000-0000-000000000000}"/>
          </ac:spMkLst>
        </pc:spChg>
        <pc:spChg chg="mod">
          <ac:chgData name="Garcia, Elma" userId="f2cc6a70-af64-4323-8354-63fdb2cbddcb" providerId="ADAL" clId="{E24AB075-267D-4FF4-993D-3A39AA7C73A3}" dt="2025-06-20T17:16:31.676" v="72" actId="14100"/>
          <ac:spMkLst>
            <pc:docMk/>
            <pc:sldMk cId="2014623001" sldId="553"/>
            <ac:spMk id="8" creationId="{9E277114-F350-4C19-9926-F077B0C26829}"/>
          </ac:spMkLst>
        </pc:spChg>
      </pc:sldChg>
      <pc:sldChg chg="modSp add mod">
        <pc:chgData name="Garcia, Elma" userId="f2cc6a70-af64-4323-8354-63fdb2cbddcb" providerId="ADAL" clId="{E24AB075-267D-4FF4-993D-3A39AA7C73A3}" dt="2025-06-20T17:16:38.135" v="73" actId="14100"/>
        <pc:sldMkLst>
          <pc:docMk/>
          <pc:sldMk cId="2635297694" sldId="554"/>
        </pc:sldMkLst>
        <pc:spChg chg="mod">
          <ac:chgData name="Garcia, Elma" userId="f2cc6a70-af64-4323-8354-63fdb2cbddcb" providerId="ADAL" clId="{E24AB075-267D-4FF4-993D-3A39AA7C73A3}" dt="2025-06-20T17:09:53.002" v="19" actId="27636"/>
          <ac:spMkLst>
            <pc:docMk/>
            <pc:sldMk cId="2635297694" sldId="554"/>
            <ac:spMk id="7" creationId="{00000000-0000-0000-0000-000000000000}"/>
          </ac:spMkLst>
        </pc:spChg>
        <pc:spChg chg="mod">
          <ac:chgData name="Garcia, Elma" userId="f2cc6a70-af64-4323-8354-63fdb2cbddcb" providerId="ADAL" clId="{E24AB075-267D-4FF4-993D-3A39AA7C73A3}" dt="2025-06-20T17:16:38.135" v="73" actId="14100"/>
          <ac:spMkLst>
            <pc:docMk/>
            <pc:sldMk cId="2635297694" sldId="554"/>
            <ac:spMk id="11266" creationId="{00000000-0000-0000-0000-000000000000}"/>
          </ac:spMkLst>
        </pc:spChg>
      </pc:sldChg>
      <pc:sldChg chg="modSp add mod">
        <pc:chgData name="Garcia, Elma" userId="f2cc6a70-af64-4323-8354-63fdb2cbddcb" providerId="ADAL" clId="{E24AB075-267D-4FF4-993D-3A39AA7C73A3}" dt="2025-06-20T17:16:50.106" v="74" actId="2711"/>
        <pc:sldMkLst>
          <pc:docMk/>
          <pc:sldMk cId="2699416242" sldId="555"/>
        </pc:sldMkLst>
        <pc:spChg chg="mod">
          <ac:chgData name="Garcia, Elma" userId="f2cc6a70-af64-4323-8354-63fdb2cbddcb" providerId="ADAL" clId="{E24AB075-267D-4FF4-993D-3A39AA7C73A3}" dt="2025-06-20T17:16:50.106" v="74" actId="2711"/>
          <ac:spMkLst>
            <pc:docMk/>
            <pc:sldMk cId="2699416242" sldId="555"/>
            <ac:spMk id="8" creationId="{00000000-0000-0000-0000-000000000000}"/>
          </ac:spMkLst>
        </pc:spChg>
      </pc:sldChg>
      <pc:sldChg chg="modSp add mod">
        <pc:chgData name="Garcia, Elma" userId="f2cc6a70-af64-4323-8354-63fdb2cbddcb" providerId="ADAL" clId="{E24AB075-267D-4FF4-993D-3A39AA7C73A3}" dt="2025-06-20T17:17:02.220" v="75" actId="2711"/>
        <pc:sldMkLst>
          <pc:docMk/>
          <pc:sldMk cId="2673989964" sldId="556"/>
        </pc:sldMkLst>
        <pc:spChg chg="mod">
          <ac:chgData name="Garcia, Elma" userId="f2cc6a70-af64-4323-8354-63fdb2cbddcb" providerId="ADAL" clId="{E24AB075-267D-4FF4-993D-3A39AA7C73A3}" dt="2025-06-20T17:17:02.220" v="75" actId="2711"/>
          <ac:spMkLst>
            <pc:docMk/>
            <pc:sldMk cId="2673989964" sldId="556"/>
            <ac:spMk id="7" creationId="{00000000-0000-0000-0000-000000000000}"/>
          </ac:spMkLst>
        </pc:spChg>
      </pc:sldChg>
      <pc:sldChg chg="modSp add mod">
        <pc:chgData name="Garcia, Elma" userId="f2cc6a70-af64-4323-8354-63fdb2cbddcb" providerId="ADAL" clId="{E24AB075-267D-4FF4-993D-3A39AA7C73A3}" dt="2025-06-20T17:17:13.110" v="77" actId="2711"/>
        <pc:sldMkLst>
          <pc:docMk/>
          <pc:sldMk cId="440063574" sldId="558"/>
        </pc:sldMkLst>
        <pc:spChg chg="mod">
          <ac:chgData name="Garcia, Elma" userId="f2cc6a70-af64-4323-8354-63fdb2cbddcb" providerId="ADAL" clId="{E24AB075-267D-4FF4-993D-3A39AA7C73A3}" dt="2025-06-20T17:17:13.110" v="77" actId="2711"/>
          <ac:spMkLst>
            <pc:docMk/>
            <pc:sldMk cId="440063574" sldId="558"/>
            <ac:spMk id="6" creationId="{00000000-0000-0000-0000-000000000000}"/>
          </ac:spMkLst>
        </pc:spChg>
      </pc:sldChg>
      <pc:sldChg chg="modSp add mod">
        <pc:chgData name="Garcia, Elma" userId="f2cc6a70-af64-4323-8354-63fdb2cbddcb" providerId="ADAL" clId="{E24AB075-267D-4FF4-993D-3A39AA7C73A3}" dt="2025-06-20T17:17:40.965" v="82" actId="2711"/>
        <pc:sldMkLst>
          <pc:docMk/>
          <pc:sldMk cId="542277826" sldId="565"/>
        </pc:sldMkLst>
        <pc:spChg chg="mod">
          <ac:chgData name="Garcia, Elma" userId="f2cc6a70-af64-4323-8354-63fdb2cbddcb" providerId="ADAL" clId="{E24AB075-267D-4FF4-993D-3A39AA7C73A3}" dt="2025-06-20T17:17:40.965" v="82" actId="2711"/>
          <ac:spMkLst>
            <pc:docMk/>
            <pc:sldMk cId="542277826" sldId="565"/>
            <ac:spMk id="7" creationId="{00000000-0000-0000-0000-000000000000}"/>
          </ac:spMkLst>
        </pc:spChg>
      </pc:sldChg>
      <pc:sldChg chg="add">
        <pc:chgData name="Garcia, Elma" userId="f2cc6a70-af64-4323-8354-63fdb2cbddcb" providerId="ADAL" clId="{E24AB075-267D-4FF4-993D-3A39AA7C73A3}" dt="2025-06-20T17:09:52.729" v="0"/>
        <pc:sldMkLst>
          <pc:docMk/>
          <pc:sldMk cId="2635650938" sldId="568"/>
        </pc:sldMkLst>
      </pc:sldChg>
      <pc:sldChg chg="add">
        <pc:chgData name="Garcia, Elma" userId="f2cc6a70-af64-4323-8354-63fdb2cbddcb" providerId="ADAL" clId="{E24AB075-267D-4FF4-993D-3A39AA7C73A3}" dt="2025-06-20T17:09:52.729" v="0"/>
        <pc:sldMkLst>
          <pc:docMk/>
          <pc:sldMk cId="3745089937" sldId="569"/>
        </pc:sldMkLst>
      </pc:sldChg>
      <pc:sldChg chg="add">
        <pc:chgData name="Garcia, Elma" userId="f2cc6a70-af64-4323-8354-63fdb2cbddcb" providerId="ADAL" clId="{E24AB075-267D-4FF4-993D-3A39AA7C73A3}" dt="2025-06-20T17:09:52.729" v="0"/>
        <pc:sldMkLst>
          <pc:docMk/>
          <pc:sldMk cId="1151493601" sldId="571"/>
        </pc:sldMkLst>
      </pc:sldChg>
      <pc:sldChg chg="add">
        <pc:chgData name="Garcia, Elma" userId="f2cc6a70-af64-4323-8354-63fdb2cbddcb" providerId="ADAL" clId="{E24AB075-267D-4FF4-993D-3A39AA7C73A3}" dt="2025-06-20T17:09:52.729" v="0"/>
        <pc:sldMkLst>
          <pc:docMk/>
          <pc:sldMk cId="3752406849" sldId="572"/>
        </pc:sldMkLst>
      </pc:sldChg>
      <pc:sldChg chg="add">
        <pc:chgData name="Garcia, Elma" userId="f2cc6a70-af64-4323-8354-63fdb2cbddcb" providerId="ADAL" clId="{E24AB075-267D-4FF4-993D-3A39AA7C73A3}" dt="2025-06-20T17:09:52.729" v="0"/>
        <pc:sldMkLst>
          <pc:docMk/>
          <pc:sldMk cId="1140906058" sldId="575"/>
        </pc:sldMkLst>
      </pc:sldChg>
      <pc:sldChg chg="add">
        <pc:chgData name="Garcia, Elma" userId="f2cc6a70-af64-4323-8354-63fdb2cbddcb" providerId="ADAL" clId="{E24AB075-267D-4FF4-993D-3A39AA7C73A3}" dt="2025-06-20T17:09:52.729" v="0"/>
        <pc:sldMkLst>
          <pc:docMk/>
          <pc:sldMk cId="44154803" sldId="576"/>
        </pc:sldMkLst>
      </pc:sldChg>
      <pc:sldChg chg="modSp add mod">
        <pc:chgData name="Garcia, Elma" userId="f2cc6a70-af64-4323-8354-63fdb2cbddcb" providerId="ADAL" clId="{E24AB075-267D-4FF4-993D-3A39AA7C73A3}" dt="2025-06-20T17:18:14.402" v="85" actId="14100"/>
        <pc:sldMkLst>
          <pc:docMk/>
          <pc:sldMk cId="589848765" sldId="580"/>
        </pc:sldMkLst>
        <pc:spChg chg="mod">
          <ac:chgData name="Garcia, Elma" userId="f2cc6a70-af64-4323-8354-63fdb2cbddcb" providerId="ADAL" clId="{E24AB075-267D-4FF4-993D-3A39AA7C73A3}" dt="2025-06-20T17:09:53.034" v="21" actId="27636"/>
          <ac:spMkLst>
            <pc:docMk/>
            <pc:sldMk cId="589848765" sldId="580"/>
            <ac:spMk id="5" creationId="{00000000-0000-0000-0000-000000000000}"/>
          </ac:spMkLst>
        </pc:spChg>
        <pc:spChg chg="mod">
          <ac:chgData name="Garcia, Elma" userId="f2cc6a70-af64-4323-8354-63fdb2cbddcb" providerId="ADAL" clId="{E24AB075-267D-4FF4-993D-3A39AA7C73A3}" dt="2025-06-20T17:18:14.402" v="85" actId="14100"/>
          <ac:spMkLst>
            <pc:docMk/>
            <pc:sldMk cId="589848765" sldId="580"/>
            <ac:spMk id="11266" creationId="{00000000-0000-0000-0000-000000000000}"/>
          </ac:spMkLst>
        </pc:spChg>
      </pc:sldChg>
      <pc:sldChg chg="add">
        <pc:chgData name="Garcia, Elma" userId="f2cc6a70-af64-4323-8354-63fdb2cbddcb" providerId="ADAL" clId="{E24AB075-267D-4FF4-993D-3A39AA7C73A3}" dt="2025-06-20T17:09:52.729" v="0"/>
        <pc:sldMkLst>
          <pc:docMk/>
          <pc:sldMk cId="2230458474" sldId="584"/>
        </pc:sldMkLst>
      </pc:sldChg>
      <pc:sldChg chg="add">
        <pc:chgData name="Garcia, Elma" userId="f2cc6a70-af64-4323-8354-63fdb2cbddcb" providerId="ADAL" clId="{E24AB075-267D-4FF4-993D-3A39AA7C73A3}" dt="2025-06-20T17:09:52.729" v="0"/>
        <pc:sldMkLst>
          <pc:docMk/>
          <pc:sldMk cId="175635842" sldId="585"/>
        </pc:sldMkLst>
      </pc:sldChg>
      <pc:sldChg chg="add">
        <pc:chgData name="Garcia, Elma" userId="f2cc6a70-af64-4323-8354-63fdb2cbddcb" providerId="ADAL" clId="{E24AB075-267D-4FF4-993D-3A39AA7C73A3}" dt="2025-06-20T17:09:52.729" v="0"/>
        <pc:sldMkLst>
          <pc:docMk/>
          <pc:sldMk cId="3009065752" sldId="588"/>
        </pc:sldMkLst>
      </pc:sldChg>
      <pc:sldChg chg="add">
        <pc:chgData name="Garcia, Elma" userId="f2cc6a70-af64-4323-8354-63fdb2cbddcb" providerId="ADAL" clId="{E24AB075-267D-4FF4-993D-3A39AA7C73A3}" dt="2025-06-20T17:09:52.729" v="0"/>
        <pc:sldMkLst>
          <pc:docMk/>
          <pc:sldMk cId="212632114" sldId="589"/>
        </pc:sldMkLst>
      </pc:sldChg>
      <pc:sldChg chg="add">
        <pc:chgData name="Garcia, Elma" userId="f2cc6a70-af64-4323-8354-63fdb2cbddcb" providerId="ADAL" clId="{E24AB075-267D-4FF4-993D-3A39AA7C73A3}" dt="2025-06-20T17:09:52.729" v="0"/>
        <pc:sldMkLst>
          <pc:docMk/>
          <pc:sldMk cId="1571839241" sldId="591"/>
        </pc:sldMkLst>
      </pc:sldChg>
      <pc:sldChg chg="add">
        <pc:chgData name="Garcia, Elma" userId="f2cc6a70-af64-4323-8354-63fdb2cbddcb" providerId="ADAL" clId="{E24AB075-267D-4FF4-993D-3A39AA7C73A3}" dt="2025-06-20T17:09:52.729" v="0"/>
        <pc:sldMkLst>
          <pc:docMk/>
          <pc:sldMk cId="1976823439" sldId="592"/>
        </pc:sldMkLst>
      </pc:sldChg>
      <pc:sldChg chg="modSp add mod">
        <pc:chgData name="Garcia, Elma" userId="f2cc6a70-af64-4323-8354-63fdb2cbddcb" providerId="ADAL" clId="{E24AB075-267D-4FF4-993D-3A39AA7C73A3}" dt="2025-06-20T17:14:38.591" v="54" actId="2711"/>
        <pc:sldMkLst>
          <pc:docMk/>
          <pc:sldMk cId="2362049100" sldId="595"/>
        </pc:sldMkLst>
        <pc:spChg chg="mod">
          <ac:chgData name="Garcia, Elma" userId="f2cc6a70-af64-4323-8354-63fdb2cbddcb" providerId="ADAL" clId="{E24AB075-267D-4FF4-993D-3A39AA7C73A3}" dt="2025-06-20T17:14:20.776" v="52" actId="1076"/>
          <ac:spMkLst>
            <pc:docMk/>
            <pc:sldMk cId="2362049100" sldId="595"/>
            <ac:spMk id="2" creationId="{00000000-0000-0000-0000-000000000000}"/>
          </ac:spMkLst>
        </pc:spChg>
        <pc:spChg chg="mod">
          <ac:chgData name="Garcia, Elma" userId="f2cc6a70-af64-4323-8354-63fdb2cbddcb" providerId="ADAL" clId="{E24AB075-267D-4FF4-993D-3A39AA7C73A3}" dt="2025-06-20T17:14:25.975" v="53" actId="14100"/>
          <ac:spMkLst>
            <pc:docMk/>
            <pc:sldMk cId="2362049100" sldId="595"/>
            <ac:spMk id="20" creationId="{00000000-0000-0000-0000-000000000000}"/>
          </ac:spMkLst>
        </pc:spChg>
        <pc:spChg chg="mod">
          <ac:chgData name="Garcia, Elma" userId="f2cc6a70-af64-4323-8354-63fdb2cbddcb" providerId="ADAL" clId="{E24AB075-267D-4FF4-993D-3A39AA7C73A3}" dt="2025-06-20T17:13:59.475" v="51" actId="14100"/>
          <ac:spMkLst>
            <pc:docMk/>
            <pc:sldMk cId="2362049100" sldId="595"/>
            <ac:spMk id="21" creationId="{84C4E626-B658-42B8-A60C-7135EE445A4F}"/>
          </ac:spMkLst>
        </pc:spChg>
        <pc:spChg chg="mod">
          <ac:chgData name="Garcia, Elma" userId="f2cc6a70-af64-4323-8354-63fdb2cbddcb" providerId="ADAL" clId="{E24AB075-267D-4FF4-993D-3A39AA7C73A3}" dt="2025-06-20T17:14:38.591" v="54" actId="2711"/>
          <ac:spMkLst>
            <pc:docMk/>
            <pc:sldMk cId="2362049100" sldId="595"/>
            <ac:spMk id="23" creationId="{00000000-0000-0000-0000-000000000000}"/>
          </ac:spMkLst>
        </pc:spChg>
        <pc:grpChg chg="mod">
          <ac:chgData name="Garcia, Elma" userId="f2cc6a70-af64-4323-8354-63fdb2cbddcb" providerId="ADAL" clId="{E24AB075-267D-4FF4-993D-3A39AA7C73A3}" dt="2025-06-20T17:14:25.975" v="53" actId="14100"/>
          <ac:grpSpMkLst>
            <pc:docMk/>
            <pc:sldMk cId="2362049100" sldId="595"/>
            <ac:grpSpMk id="18" creationId="{00000000-0000-0000-0000-000000000000}"/>
          </ac:grpSpMkLst>
        </pc:grpChg>
        <pc:picChg chg="mod">
          <ac:chgData name="Garcia, Elma" userId="f2cc6a70-af64-4323-8354-63fdb2cbddcb" providerId="ADAL" clId="{E24AB075-267D-4FF4-993D-3A39AA7C73A3}" dt="2025-06-20T17:14:25.975" v="53" actId="14100"/>
          <ac:picMkLst>
            <pc:docMk/>
            <pc:sldMk cId="2362049100" sldId="595"/>
            <ac:picMk id="19" creationId="{00000000-0000-0000-0000-000000000000}"/>
          </ac:picMkLst>
        </pc:picChg>
      </pc:sldChg>
      <pc:sldChg chg="add">
        <pc:chgData name="Garcia, Elma" userId="f2cc6a70-af64-4323-8354-63fdb2cbddcb" providerId="ADAL" clId="{E24AB075-267D-4FF4-993D-3A39AA7C73A3}" dt="2025-06-20T17:09:52.729" v="0"/>
        <pc:sldMkLst>
          <pc:docMk/>
          <pc:sldMk cId="3658359857" sldId="597"/>
        </pc:sldMkLst>
      </pc:sldChg>
      <pc:sldChg chg="add">
        <pc:chgData name="Garcia, Elma" userId="f2cc6a70-af64-4323-8354-63fdb2cbddcb" providerId="ADAL" clId="{E24AB075-267D-4FF4-993D-3A39AA7C73A3}" dt="2025-06-20T17:09:52.729" v="0"/>
        <pc:sldMkLst>
          <pc:docMk/>
          <pc:sldMk cId="4253267431" sldId="599"/>
        </pc:sldMkLst>
      </pc:sldChg>
      <pc:sldChg chg="modSp add mod">
        <pc:chgData name="Garcia, Elma" userId="f2cc6a70-af64-4323-8354-63fdb2cbddcb" providerId="ADAL" clId="{E24AB075-267D-4FF4-993D-3A39AA7C73A3}" dt="2025-06-20T17:17:21.922" v="79" actId="207"/>
        <pc:sldMkLst>
          <pc:docMk/>
          <pc:sldMk cId="2923693433" sldId="600"/>
        </pc:sldMkLst>
        <pc:spChg chg="mod">
          <ac:chgData name="Garcia, Elma" userId="f2cc6a70-af64-4323-8354-63fdb2cbddcb" providerId="ADAL" clId="{E24AB075-267D-4FF4-993D-3A39AA7C73A3}" dt="2025-06-20T17:17:21.922" v="79" actId="207"/>
          <ac:spMkLst>
            <pc:docMk/>
            <pc:sldMk cId="2923693433" sldId="600"/>
            <ac:spMk id="10" creationId="{00000000-0000-0000-0000-000000000000}"/>
          </ac:spMkLst>
        </pc:spChg>
      </pc:sldChg>
      <pc:sldChg chg="modSp add mod">
        <pc:chgData name="Garcia, Elma" userId="f2cc6a70-af64-4323-8354-63fdb2cbddcb" providerId="ADAL" clId="{E24AB075-267D-4FF4-993D-3A39AA7C73A3}" dt="2025-06-20T17:11:31.806" v="31" actId="2711"/>
        <pc:sldMkLst>
          <pc:docMk/>
          <pc:sldMk cId="176921228" sldId="605"/>
        </pc:sldMkLst>
        <pc:spChg chg="mod">
          <ac:chgData name="Garcia, Elma" userId="f2cc6a70-af64-4323-8354-63fdb2cbddcb" providerId="ADAL" clId="{E24AB075-267D-4FF4-993D-3A39AA7C73A3}" dt="2025-06-20T17:11:31.806" v="31" actId="2711"/>
          <ac:spMkLst>
            <pc:docMk/>
            <pc:sldMk cId="176921228" sldId="605"/>
            <ac:spMk id="6" creationId="{00000000-0000-0000-0000-000000000000}"/>
          </ac:spMkLst>
        </pc:spChg>
      </pc:sldChg>
      <pc:sldChg chg="add">
        <pc:chgData name="Garcia, Elma" userId="f2cc6a70-af64-4323-8354-63fdb2cbddcb" providerId="ADAL" clId="{E24AB075-267D-4FF4-993D-3A39AA7C73A3}" dt="2025-06-20T17:09:52.729" v="0"/>
        <pc:sldMkLst>
          <pc:docMk/>
          <pc:sldMk cId="654686782" sldId="607"/>
        </pc:sldMkLst>
      </pc:sldChg>
      <pc:sldChg chg="modSp add mod">
        <pc:chgData name="Garcia, Elma" userId="f2cc6a70-af64-4323-8354-63fdb2cbddcb" providerId="ADAL" clId="{E24AB075-267D-4FF4-993D-3A39AA7C73A3}" dt="2025-06-20T17:17:55.260" v="84" actId="2711"/>
        <pc:sldMkLst>
          <pc:docMk/>
          <pc:sldMk cId="1475337764" sldId="608"/>
        </pc:sldMkLst>
        <pc:spChg chg="mod">
          <ac:chgData name="Garcia, Elma" userId="f2cc6a70-af64-4323-8354-63fdb2cbddcb" providerId="ADAL" clId="{E24AB075-267D-4FF4-993D-3A39AA7C73A3}" dt="2025-06-20T17:17:55.260" v="84" actId="2711"/>
          <ac:spMkLst>
            <pc:docMk/>
            <pc:sldMk cId="1475337764" sldId="608"/>
            <ac:spMk id="6" creationId="{00000000-0000-0000-0000-000000000000}"/>
          </ac:spMkLst>
        </pc:spChg>
        <pc:spChg chg="mod">
          <ac:chgData name="Garcia, Elma" userId="f2cc6a70-af64-4323-8354-63fdb2cbddcb" providerId="ADAL" clId="{E24AB075-267D-4FF4-993D-3A39AA7C73A3}" dt="2025-06-20T17:17:48.768" v="83" actId="14100"/>
          <ac:spMkLst>
            <pc:docMk/>
            <pc:sldMk cId="1475337764" sldId="608"/>
            <ac:spMk id="11266" creationId="{00000000-0000-0000-0000-000000000000}"/>
          </ac:spMkLst>
        </pc:spChg>
      </pc:sldChg>
      <pc:sldChg chg="modSp add mod">
        <pc:chgData name="Garcia, Elma" userId="f2cc6a70-af64-4323-8354-63fdb2cbddcb" providerId="ADAL" clId="{E24AB075-267D-4FF4-993D-3A39AA7C73A3}" dt="2025-06-20T17:09:52.845" v="2" actId="27636"/>
        <pc:sldMkLst>
          <pc:docMk/>
          <pc:sldMk cId="2587648667" sldId="609"/>
        </pc:sldMkLst>
        <pc:spChg chg="mod">
          <ac:chgData name="Garcia, Elma" userId="f2cc6a70-af64-4323-8354-63fdb2cbddcb" providerId="ADAL" clId="{E24AB075-267D-4FF4-993D-3A39AA7C73A3}" dt="2025-06-20T17:09:52.839" v="1" actId="27636"/>
          <ac:spMkLst>
            <pc:docMk/>
            <pc:sldMk cId="2587648667" sldId="609"/>
            <ac:spMk id="3" creationId="{00000000-0000-0000-0000-000000000000}"/>
          </ac:spMkLst>
        </pc:spChg>
        <pc:spChg chg="mod">
          <ac:chgData name="Garcia, Elma" userId="f2cc6a70-af64-4323-8354-63fdb2cbddcb" providerId="ADAL" clId="{E24AB075-267D-4FF4-993D-3A39AA7C73A3}" dt="2025-06-20T17:09:52.845" v="2" actId="27636"/>
          <ac:spMkLst>
            <pc:docMk/>
            <pc:sldMk cId="2587648667" sldId="609"/>
            <ac:spMk id="4" creationId="{00000000-0000-0000-0000-000000000000}"/>
          </ac:spMkLst>
        </pc:spChg>
      </pc:sldChg>
      <pc:sldChg chg="modSp add mod">
        <pc:chgData name="Garcia, Elma" userId="f2cc6a70-af64-4323-8354-63fdb2cbddcb" providerId="ADAL" clId="{E24AB075-267D-4FF4-993D-3A39AA7C73A3}" dt="2025-06-20T17:10:38.843" v="27" actId="14100"/>
        <pc:sldMkLst>
          <pc:docMk/>
          <pc:sldMk cId="3501221456" sldId="610"/>
        </pc:sldMkLst>
        <pc:spChg chg="mod">
          <ac:chgData name="Garcia, Elma" userId="f2cc6a70-af64-4323-8354-63fdb2cbddcb" providerId="ADAL" clId="{E24AB075-267D-4FF4-993D-3A39AA7C73A3}" dt="2025-06-20T17:10:38.843" v="27" actId="14100"/>
          <ac:spMkLst>
            <pc:docMk/>
            <pc:sldMk cId="3501221456" sldId="610"/>
            <ac:spMk id="3" creationId="{00000000-0000-0000-0000-000000000000}"/>
          </ac:spMkLst>
        </pc:spChg>
      </pc:sldChg>
      <pc:sldChg chg="modSp add mod">
        <pc:chgData name="Garcia, Elma" userId="f2cc6a70-af64-4323-8354-63fdb2cbddcb" providerId="ADAL" clId="{E24AB075-267D-4FF4-993D-3A39AA7C73A3}" dt="2025-06-20T17:10:48.175" v="29" actId="1036"/>
        <pc:sldMkLst>
          <pc:docMk/>
          <pc:sldMk cId="2487860388" sldId="611"/>
        </pc:sldMkLst>
        <pc:spChg chg="mod">
          <ac:chgData name="Garcia, Elma" userId="f2cc6a70-af64-4323-8354-63fdb2cbddcb" providerId="ADAL" clId="{E24AB075-267D-4FF4-993D-3A39AA7C73A3}" dt="2025-06-20T17:10:48.175" v="29" actId="1036"/>
          <ac:spMkLst>
            <pc:docMk/>
            <pc:sldMk cId="2487860388" sldId="611"/>
            <ac:spMk id="3" creationId="{00000000-0000-0000-0000-000000000000}"/>
          </ac:spMkLst>
        </pc:spChg>
        <pc:spChg chg="mod">
          <ac:chgData name="Garcia, Elma" userId="f2cc6a70-af64-4323-8354-63fdb2cbddcb" providerId="ADAL" clId="{E24AB075-267D-4FF4-993D-3A39AA7C73A3}" dt="2025-06-20T17:09:52.872" v="4" actId="27636"/>
          <ac:spMkLst>
            <pc:docMk/>
            <pc:sldMk cId="2487860388" sldId="611"/>
            <ac:spMk id="4" creationId="{00000000-0000-0000-0000-000000000000}"/>
          </ac:spMkLst>
        </pc:spChg>
      </pc:sldChg>
      <pc:sldChg chg="add">
        <pc:chgData name="Garcia, Elma" userId="f2cc6a70-af64-4323-8354-63fdb2cbddcb" providerId="ADAL" clId="{E24AB075-267D-4FF4-993D-3A39AA7C73A3}" dt="2025-06-20T17:09:52.729" v="0"/>
        <pc:sldMkLst>
          <pc:docMk/>
          <pc:sldMk cId="455268653" sldId="612"/>
        </pc:sldMkLst>
      </pc:sldChg>
      <pc:sldChg chg="modSp add mod">
        <pc:chgData name="Garcia, Elma" userId="f2cc6a70-af64-4323-8354-63fdb2cbddcb" providerId="ADAL" clId="{E24AB075-267D-4FF4-993D-3A39AA7C73A3}" dt="2025-06-20T17:09:53.002" v="17" actId="27636"/>
        <pc:sldMkLst>
          <pc:docMk/>
          <pc:sldMk cId="3739373229" sldId="613"/>
        </pc:sldMkLst>
        <pc:spChg chg="mod">
          <ac:chgData name="Garcia, Elma" userId="f2cc6a70-af64-4323-8354-63fdb2cbddcb" providerId="ADAL" clId="{E24AB075-267D-4FF4-993D-3A39AA7C73A3}" dt="2025-06-20T17:09:53.002" v="17" actId="27636"/>
          <ac:spMkLst>
            <pc:docMk/>
            <pc:sldMk cId="3739373229" sldId="613"/>
            <ac:spMk id="11" creationId="{7A34F01A-0449-4732-9E85-21C377779F12}"/>
          </ac:spMkLst>
        </pc:spChg>
      </pc:sldChg>
      <pc:sldChg chg="modSp add mod">
        <pc:chgData name="Garcia, Elma" userId="f2cc6a70-af64-4323-8354-63fdb2cbddcb" providerId="ADAL" clId="{E24AB075-267D-4FF4-993D-3A39AA7C73A3}" dt="2025-06-20T17:17:30.137" v="81" actId="2711"/>
        <pc:sldMkLst>
          <pc:docMk/>
          <pc:sldMk cId="656017459" sldId="614"/>
        </pc:sldMkLst>
        <pc:spChg chg="mod">
          <ac:chgData name="Garcia, Elma" userId="f2cc6a70-af64-4323-8354-63fdb2cbddcb" providerId="ADAL" clId="{E24AB075-267D-4FF4-993D-3A39AA7C73A3}" dt="2025-06-20T17:17:30.137" v="81" actId="2711"/>
          <ac:spMkLst>
            <pc:docMk/>
            <pc:sldMk cId="656017459" sldId="614"/>
            <ac:spMk id="5" creationId="{00000000-0000-0000-0000-000000000000}"/>
          </ac:spMkLst>
        </pc:spChg>
      </pc:sldChg>
      <pc:sldChg chg="modSp add mod">
        <pc:chgData name="Garcia, Elma" userId="f2cc6a70-af64-4323-8354-63fdb2cbddcb" providerId="ADAL" clId="{E24AB075-267D-4FF4-993D-3A39AA7C73A3}" dt="2025-06-20T17:12:58.914" v="48" actId="2711"/>
        <pc:sldMkLst>
          <pc:docMk/>
          <pc:sldMk cId="3667508136" sldId="615"/>
        </pc:sldMkLst>
        <pc:spChg chg="mod">
          <ac:chgData name="Garcia, Elma" userId="f2cc6a70-af64-4323-8354-63fdb2cbddcb" providerId="ADAL" clId="{E24AB075-267D-4FF4-993D-3A39AA7C73A3}" dt="2025-06-20T17:12:58.914" v="48" actId="2711"/>
          <ac:spMkLst>
            <pc:docMk/>
            <pc:sldMk cId="3667508136" sldId="615"/>
            <ac:spMk id="8" creationId="{00000000-0000-0000-0000-000000000000}"/>
          </ac:spMkLst>
        </pc:spChg>
      </pc:sldChg>
      <pc:sldChg chg="modSp add mod">
        <pc:chgData name="Garcia, Elma" userId="f2cc6a70-af64-4323-8354-63fdb2cbddcb" providerId="ADAL" clId="{E24AB075-267D-4FF4-993D-3A39AA7C73A3}" dt="2025-06-20T17:11:39.943" v="32" actId="2711"/>
        <pc:sldMkLst>
          <pc:docMk/>
          <pc:sldMk cId="690575277" sldId="616"/>
        </pc:sldMkLst>
        <pc:spChg chg="mod">
          <ac:chgData name="Garcia, Elma" userId="f2cc6a70-af64-4323-8354-63fdb2cbddcb" providerId="ADAL" clId="{E24AB075-267D-4FF4-993D-3A39AA7C73A3}" dt="2025-06-20T17:11:39.943" v="32" actId="2711"/>
          <ac:spMkLst>
            <pc:docMk/>
            <pc:sldMk cId="690575277" sldId="616"/>
            <ac:spMk id="6" creationId="{00000000-0000-0000-0000-000000000000}"/>
          </ac:spMkLst>
        </pc:spChg>
      </pc:sldChg>
      <pc:sldChg chg="add">
        <pc:chgData name="Garcia, Elma" userId="f2cc6a70-af64-4323-8354-63fdb2cbddcb" providerId="ADAL" clId="{E24AB075-267D-4FF4-993D-3A39AA7C73A3}" dt="2025-06-20T17:09:52.729" v="0"/>
        <pc:sldMkLst>
          <pc:docMk/>
          <pc:sldMk cId="63564351" sldId="617"/>
        </pc:sldMkLst>
      </pc:sldChg>
      <pc:sldChg chg="add">
        <pc:chgData name="Garcia, Elma" userId="f2cc6a70-af64-4323-8354-63fdb2cbddcb" providerId="ADAL" clId="{E24AB075-267D-4FF4-993D-3A39AA7C73A3}" dt="2025-06-20T17:09:52.729" v="0"/>
        <pc:sldMkLst>
          <pc:docMk/>
          <pc:sldMk cId="3960226306" sldId="618"/>
        </pc:sldMkLst>
      </pc:sldChg>
      <pc:sldChg chg="modSp add mod">
        <pc:chgData name="Garcia, Elma" userId="f2cc6a70-af64-4323-8354-63fdb2cbddcb" providerId="ADAL" clId="{E24AB075-267D-4FF4-993D-3A39AA7C73A3}" dt="2025-06-20T17:09:52.941" v="9" actId="27636"/>
        <pc:sldMkLst>
          <pc:docMk/>
          <pc:sldMk cId="779899543" sldId="619"/>
        </pc:sldMkLst>
        <pc:spChg chg="mod">
          <ac:chgData name="Garcia, Elma" userId="f2cc6a70-af64-4323-8354-63fdb2cbddcb" providerId="ADAL" clId="{E24AB075-267D-4FF4-993D-3A39AA7C73A3}" dt="2025-06-20T17:09:52.941" v="9" actId="27636"/>
          <ac:spMkLst>
            <pc:docMk/>
            <pc:sldMk cId="779899543" sldId="619"/>
            <ac:spMk id="5" creationId="{5A04EF51-A93C-46B8-966A-25498EB1ACC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C8EC1-E77F-19CF-CF25-6911A1070B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825C3A-554A-392E-A082-F021FE5B5F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8DF95D-A3C3-4480-8172-56CF1B3AFB86}" type="datetimeFigureOut">
              <a:rPr lang="en-US" smtClean="0"/>
              <a:t>6/23/2025</a:t>
            </a:fld>
            <a:endParaRPr lang="en-US"/>
          </a:p>
        </p:txBody>
      </p:sp>
      <p:sp>
        <p:nvSpPr>
          <p:cNvPr id="4" name="Footer Placeholder 3">
            <a:extLst>
              <a:ext uri="{FF2B5EF4-FFF2-40B4-BE49-F238E27FC236}">
                <a16:creationId xmlns:a16="http://schemas.microsoft.com/office/drawing/2014/main" id="{568CD11B-A496-1118-5503-B75C60610B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B923E-AF13-A62C-318A-BB274BAF65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48DD6-383E-469A-BDF4-48A0E9F505E5}" type="slidenum">
              <a:rPr lang="en-US" smtClean="0"/>
              <a:t>‹#›</a:t>
            </a:fld>
            <a:endParaRPr lang="en-US"/>
          </a:p>
        </p:txBody>
      </p:sp>
    </p:spTree>
    <p:extLst>
      <p:ext uri="{BB962C8B-B14F-4D97-AF65-F5344CB8AC3E}">
        <p14:creationId xmlns:p14="http://schemas.microsoft.com/office/powerpoint/2010/main" val="176790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AF244-278D-4D90-87E2-1C6B081D7DB0}" type="datetimeFigureOut">
              <a:rPr lang="en-US" smtClean="0"/>
              <a:t>6/23/2025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853E-902C-4E95-A8FD-67F57F357270}" type="slidenum">
              <a:rPr lang="en-US" smtClean="0"/>
              <a:t>‹#›</a:t>
            </a:fld>
            <a:endParaRPr lang="en-US"/>
          </a:p>
        </p:txBody>
      </p:sp>
    </p:spTree>
    <p:extLst>
      <p:ext uri="{BB962C8B-B14F-4D97-AF65-F5344CB8AC3E}">
        <p14:creationId xmlns:p14="http://schemas.microsoft.com/office/powerpoint/2010/main" val="80694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5CFA65BA-2572-401E-B30E-821DFBDD3CF1}" type="slidenum">
              <a:rPr lang="en-US" altLang="en-US" sz="1000">
                <a:latin typeface="Times New Roman" panose="02020603050405020304" pitchFamily="18" charset="0"/>
              </a:rPr>
              <a:pPr/>
              <a:t>1</a:t>
            </a:fld>
            <a:endParaRPr lang="en-US" altLang="en-US" sz="1000">
              <a:latin typeface="Times New Roman" panose="02020603050405020304"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384624" y="4319847"/>
            <a:ext cx="6172200" cy="44614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venir Next LT Pro" panose="020B0504020202020204" pitchFamily="34" charset="0"/>
              </a:rPr>
              <a:t>Revised 6/16/25</a:t>
            </a:r>
          </a:p>
          <a:p>
            <a:endParaRPr lang="en-US" dirty="0">
              <a:latin typeface="Avenir Next LT Pro" panose="020B0504020202020204" pitchFamily="34" charset="0"/>
            </a:endParaRPr>
          </a:p>
          <a:p>
            <a:r>
              <a:rPr lang="en-US" dirty="0">
                <a:latin typeface="Avenir Next LT Pro" panose="020B05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latin typeface="Avenir Next LT Pro" panose="020B0504020202020204" pitchFamily="34" charset="0"/>
            </a:endParaRPr>
          </a:p>
          <a:p>
            <a:r>
              <a:rPr lang="en-US" dirty="0">
                <a:latin typeface="Avenir Next LT Pro" panose="020B05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latin typeface="Avenir Next LT Pro" panose="020B0504020202020204" pitchFamily="34" charset="0"/>
            </a:endParaRPr>
          </a:p>
          <a:p>
            <a:r>
              <a:rPr lang="en-US" dirty="0">
                <a:latin typeface="Avenir Next LT Pro" panose="020B05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endParaRPr lang="en-US" altLang="en-US" dirty="0">
              <a:latin typeface="Arial" panose="020B0604020202020204" pitchFamily="34" charset="0"/>
            </a:endParaRPr>
          </a:p>
          <a:p>
            <a:r>
              <a:rPr lang="en-US" b="1" dirty="0"/>
              <a:t>NCDOL Reference Information:</a:t>
            </a:r>
          </a:p>
          <a:p>
            <a:r>
              <a:rPr lang="en-US" b="1" dirty="0"/>
              <a:t>WALKING AND WORKING SURFACES</a:t>
            </a:r>
          </a:p>
          <a:p>
            <a:r>
              <a:rPr lang="en-US" b="0" u="sng" dirty="0"/>
              <a:t>Adopted May 1, 2017</a:t>
            </a:r>
            <a:r>
              <a:rPr lang="en-US" b="0" u="sng" baseline="0" dirty="0"/>
              <a:t>, these documents will be under review. </a:t>
            </a:r>
            <a:endParaRPr lang="en-US" b="0" u="sng" dirty="0"/>
          </a:p>
          <a:p>
            <a:r>
              <a:rPr lang="en-US" dirty="0"/>
              <a:t>SN 3A Aisles and Passageways </a:t>
            </a:r>
          </a:p>
          <a:p>
            <a:r>
              <a:rPr lang="en-US" dirty="0"/>
              <a:t>SN 33A Guardrails-Petroleum Loading Racks </a:t>
            </a:r>
          </a:p>
          <a:p>
            <a:r>
              <a:rPr lang="en-US" dirty="0"/>
              <a:t>SN 71 Guarding Floors and Wall Openings </a:t>
            </a:r>
          </a:p>
          <a:p>
            <a:r>
              <a:rPr lang="en-US" dirty="0"/>
              <a:t>STD 1-1.1 Nominal Diameter </a:t>
            </a:r>
          </a:p>
          <a:p>
            <a:r>
              <a:rPr lang="en-US" dirty="0"/>
              <a:t>STD 1-1.6 Clearance of Handrails and Railings </a:t>
            </a:r>
          </a:p>
          <a:p>
            <a:r>
              <a:rPr lang="en-US" dirty="0"/>
              <a:t>STD 1-1.9 Fixed Ladders-Manhole (Rungs) Steps </a:t>
            </a:r>
          </a:p>
          <a:p>
            <a:r>
              <a:rPr lang="en-US" dirty="0"/>
              <a:t>STD 1-1.11 Alternating Tread Type Stair </a:t>
            </a:r>
          </a:p>
        </p:txBody>
      </p:sp>
    </p:spTree>
    <p:extLst>
      <p:ext uri="{BB962C8B-B14F-4D97-AF65-F5344CB8AC3E}">
        <p14:creationId xmlns:p14="http://schemas.microsoft.com/office/powerpoint/2010/main" val="249603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10</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207729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11</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793051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12</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867532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13</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524612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a:t>
            </a:fld>
            <a:endParaRPr lang="en-US" altLang="en-US"/>
          </a:p>
        </p:txBody>
      </p:sp>
    </p:spTree>
    <p:extLst>
      <p:ext uri="{BB962C8B-B14F-4D97-AF65-F5344CB8AC3E}">
        <p14:creationId xmlns:p14="http://schemas.microsoft.com/office/powerpoint/2010/main" val="3429446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a:t>
            </a:fld>
            <a:endParaRPr lang="en-US" altLang="en-US"/>
          </a:p>
        </p:txBody>
      </p:sp>
    </p:spTree>
    <p:extLst>
      <p:ext uri="{BB962C8B-B14F-4D97-AF65-F5344CB8AC3E}">
        <p14:creationId xmlns:p14="http://schemas.microsoft.com/office/powerpoint/2010/main" val="258051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16</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54757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17</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65918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18</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defRPr/>
            </a:pPr>
            <a:r>
              <a:rPr lang="en-US" altLang="en-US" b="1" baseline="0" dirty="0">
                <a:latin typeface="Arial" panose="020B0604020202020204" pitchFamily="34" charset="0"/>
              </a:rPr>
              <a:t>.</a:t>
            </a:r>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48022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19</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eaLnBrk="1" hangingPunct="1">
              <a:defRPr/>
            </a:pPr>
            <a:endParaRPr lang="en-US" altLang="en-US" dirty="0"/>
          </a:p>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68760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a:t>
            </a:fld>
            <a:endParaRPr lang="en-US" altLang="en-US"/>
          </a:p>
        </p:txBody>
      </p:sp>
    </p:spTree>
    <p:extLst>
      <p:ext uri="{BB962C8B-B14F-4D97-AF65-F5344CB8AC3E}">
        <p14:creationId xmlns:p14="http://schemas.microsoft.com/office/powerpoint/2010/main" val="1625375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20</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596442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21</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7504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22</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7682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txBox="1">
            <a:spLocks noGrp="1" noChangeArrowheads="1"/>
          </p:cNvSpPr>
          <p:nvPr/>
        </p:nvSpPr>
        <p:spPr bwMode="auto">
          <a:xfrm>
            <a:off x="3941765" y="8778876"/>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572" tIns="0" rIns="19572" bIns="0" anchor="b"/>
          <a:lstStyle>
            <a:lvl1pPr defTabSz="939800">
              <a:defRPr sz="2000">
                <a:solidFill>
                  <a:schemeClr val="tx1"/>
                </a:solidFill>
                <a:latin typeface="Arial" panose="020B0604020202020204" pitchFamily="34" charset="0"/>
              </a:defRPr>
            </a:lvl1pPr>
            <a:lvl2pPr marL="742950" indent="-285750" defTabSz="939800">
              <a:defRPr sz="2000">
                <a:solidFill>
                  <a:schemeClr val="tx1"/>
                </a:solidFill>
                <a:latin typeface="Arial" panose="020B0604020202020204" pitchFamily="34" charset="0"/>
              </a:defRPr>
            </a:lvl2pPr>
            <a:lvl3pPr marL="1143000" indent="-228600" defTabSz="939800">
              <a:defRPr sz="2000">
                <a:solidFill>
                  <a:schemeClr val="tx1"/>
                </a:solidFill>
                <a:latin typeface="Arial" panose="020B0604020202020204" pitchFamily="34" charset="0"/>
              </a:defRPr>
            </a:lvl3pPr>
            <a:lvl4pPr marL="1600200" indent="-228600" defTabSz="939800">
              <a:defRPr sz="2000">
                <a:solidFill>
                  <a:schemeClr val="tx1"/>
                </a:solidFill>
                <a:latin typeface="Arial" panose="020B0604020202020204" pitchFamily="34" charset="0"/>
              </a:defRPr>
            </a:lvl4pPr>
            <a:lvl5pPr marL="2057400" indent="-228600" defTabSz="939800">
              <a:defRPr sz="2000">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sz="2000">
                <a:solidFill>
                  <a:schemeClr val="tx1"/>
                </a:solidFill>
                <a:latin typeface="Arial" panose="020B0604020202020204" pitchFamily="34" charset="0"/>
              </a:defRPr>
            </a:lvl9pPr>
          </a:lstStyle>
          <a:p>
            <a:pPr algn="r"/>
            <a:fld id="{4400E063-CA93-47EF-8A49-FEB1039BA360}" type="slidenum">
              <a:rPr lang="en-US" altLang="en-US" sz="1000" i="1">
                <a:latin typeface="Times New Roman" panose="02020603050405020304" pitchFamily="18" charset="0"/>
              </a:rPr>
              <a:pPr algn="r"/>
              <a:t>23</a:t>
            </a:fld>
            <a:endParaRPr lang="en-US" altLang="en-US" sz="1000" i="1">
              <a:latin typeface="Times New Roman" panose="02020603050405020304" pitchFamily="18" charset="0"/>
            </a:endParaRPr>
          </a:p>
        </p:txBody>
      </p:sp>
      <p:sp>
        <p:nvSpPr>
          <p:cNvPr id="112643" name="Rectangle 2"/>
          <p:cNvSpPr>
            <a:spLocks noGrp="1" noRot="1" noChangeAspect="1" noChangeArrowheads="1" noTextEdit="1"/>
          </p:cNvSpPr>
          <p:nvPr>
            <p:ph type="sldImg"/>
          </p:nvPr>
        </p:nvSpPr>
        <p:spPr>
          <a:xfrm>
            <a:off x="1166813" y="692150"/>
            <a:ext cx="4624387" cy="3467100"/>
          </a:xfrm>
          <a:ln/>
        </p:spPr>
      </p:sp>
      <p:sp>
        <p:nvSpPr>
          <p:cNvPr id="112644"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41025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24</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96082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25</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a:defRPr/>
            </a:pPr>
            <a:endParaRPr lang="en-US"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784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72">
              <a:defRPr/>
            </a:pPr>
            <a:endParaRPr lang="en-US" alt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26</a:t>
            </a:fld>
            <a:endParaRPr lang="en-US" altLang="en-US"/>
          </a:p>
        </p:txBody>
      </p:sp>
    </p:spTree>
    <p:extLst>
      <p:ext uri="{BB962C8B-B14F-4D97-AF65-F5344CB8AC3E}">
        <p14:creationId xmlns:p14="http://schemas.microsoft.com/office/powerpoint/2010/main" val="869347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27</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baseline="0" dirty="0">
              <a:latin typeface="Arial" panose="020B0604020202020204" pitchFamily="34" charset="0"/>
            </a:endParaRPr>
          </a:p>
          <a:p>
            <a:endParaRPr lang="en-US" altLang="en-US" b="1" baseline="0" dirty="0">
              <a:latin typeface="Arial" panose="020B0604020202020204" pitchFamily="34" charset="0"/>
            </a:endParaRPr>
          </a:p>
          <a:p>
            <a:endParaRPr lang="en-US" altLang="en-US" b="1" dirty="0">
              <a:latin typeface="Arial" panose="020B0604020202020204" pitchFamily="34" charset="0"/>
            </a:endParaRPr>
          </a:p>
        </p:txBody>
      </p:sp>
    </p:spTree>
    <p:extLst>
      <p:ext uri="{BB962C8B-B14F-4D97-AF65-F5344CB8AC3E}">
        <p14:creationId xmlns:p14="http://schemas.microsoft.com/office/powerpoint/2010/main" val="2965861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28</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a:defRPr/>
            </a:pPr>
            <a:endParaRPr lang="en-US" i="0" dirty="0"/>
          </a:p>
        </p:txBody>
      </p:sp>
    </p:spTree>
    <p:extLst>
      <p:ext uri="{BB962C8B-B14F-4D97-AF65-F5344CB8AC3E}">
        <p14:creationId xmlns:p14="http://schemas.microsoft.com/office/powerpoint/2010/main" val="730860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29</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769247" y="4374552"/>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a:p>
            <a:pPr defTabSz="918672">
              <a:defRPr/>
            </a:pPr>
            <a:endParaRPr lang="en-US" altLang="en-US" b="1" dirty="0">
              <a:latin typeface="Arial" panose="020B0604020202020204" pitchFamily="34" charset="0"/>
            </a:endParaRPr>
          </a:p>
          <a:p>
            <a:endParaRPr lang="en-US" sz="1600" dirty="0"/>
          </a:p>
        </p:txBody>
      </p:sp>
    </p:spTree>
    <p:extLst>
      <p:ext uri="{BB962C8B-B14F-4D97-AF65-F5344CB8AC3E}">
        <p14:creationId xmlns:p14="http://schemas.microsoft.com/office/powerpoint/2010/main" val="93194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65DEFB49-DAAC-43BD-B145-B4B0AC38069E}" type="slidenum">
              <a:rPr lang="en-US" altLang="en-US" sz="1000">
                <a:latin typeface="Times New Roman" panose="02020603050405020304" pitchFamily="18" charset="0"/>
              </a:rPr>
              <a:pPr/>
              <a:t>3</a:t>
            </a:fld>
            <a:endParaRPr lang="en-US" altLang="en-US" sz="100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xfrm>
            <a:off x="1166813" y="692150"/>
            <a:ext cx="4624387" cy="3467100"/>
          </a:xfrm>
          <a:ln/>
        </p:spPr>
      </p:sp>
      <p:sp>
        <p:nvSpPr>
          <p:cNvPr id="7987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7977" eaLnBrk="1" hangingPunct="1">
              <a:defRPr/>
            </a:pPr>
            <a:endParaRPr lang="en-US" altLang="en-US" dirty="0"/>
          </a:p>
          <a:p>
            <a:pPr defTabSz="927977" eaLnBrk="1" hangingPunct="1">
              <a:defRPr/>
            </a:pPr>
            <a:endParaRPr lang="en-US" altLang="en-US" dirty="0"/>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03171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30</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680256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31</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Arial" panose="020B0604020202020204" pitchFamily="34" charset="0"/>
            </a:endParaRPr>
          </a:p>
        </p:txBody>
      </p:sp>
    </p:spTree>
    <p:extLst>
      <p:ext uri="{BB962C8B-B14F-4D97-AF65-F5344CB8AC3E}">
        <p14:creationId xmlns:p14="http://schemas.microsoft.com/office/powerpoint/2010/main" val="3385848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32</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 </a:t>
            </a:r>
            <a:endParaRPr lang="en-US" altLang="en-US" dirty="0">
              <a:latin typeface="Arial" panose="020B0604020202020204" pitchFamily="34" charset="0"/>
            </a:endParaRPr>
          </a:p>
        </p:txBody>
      </p:sp>
    </p:spTree>
    <p:extLst>
      <p:ext uri="{BB962C8B-B14F-4D97-AF65-F5344CB8AC3E}">
        <p14:creationId xmlns:p14="http://schemas.microsoft.com/office/powerpoint/2010/main" val="3011220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33</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5225" y="538163"/>
            <a:ext cx="4624388"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baseline="0" dirty="0">
              <a:latin typeface="Arial" panose="020B0604020202020204" pitchFamily="34" charset="0"/>
            </a:endParaRPr>
          </a:p>
        </p:txBody>
      </p:sp>
    </p:spTree>
    <p:extLst>
      <p:ext uri="{BB962C8B-B14F-4D97-AF65-F5344CB8AC3E}">
        <p14:creationId xmlns:p14="http://schemas.microsoft.com/office/powerpoint/2010/main" val="2942759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72" eaLnBrk="1" hangingPunct="1">
              <a:defRPr/>
            </a:pP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34</a:t>
            </a:fld>
            <a:endParaRPr lang="en-US" altLang="en-US"/>
          </a:p>
        </p:txBody>
      </p:sp>
    </p:spTree>
    <p:extLst>
      <p:ext uri="{BB962C8B-B14F-4D97-AF65-F5344CB8AC3E}">
        <p14:creationId xmlns:p14="http://schemas.microsoft.com/office/powerpoint/2010/main" val="3787709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F70EE606-A19C-4B42-B087-836B8D40F86A}" type="slidenum">
              <a:rPr lang="en-US" altLang="en-US" sz="1000">
                <a:latin typeface="Times New Roman" panose="02020603050405020304" pitchFamily="18" charset="0"/>
              </a:rPr>
              <a:pPr/>
              <a:t>35</a:t>
            </a:fld>
            <a:endParaRPr lang="en-US" altLang="en-US" sz="1000">
              <a:latin typeface="Times New Roman" panose="02020603050405020304"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638164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36</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a:defRPr/>
            </a:pPr>
            <a:endParaRPr lang="en-US" altLang="en-US" b="1" i="1" dirty="0">
              <a:latin typeface="Arial" panose="020B0604020202020204" pitchFamily="34" charset="0"/>
            </a:endParaRPr>
          </a:p>
        </p:txBody>
      </p:sp>
    </p:spTree>
    <p:extLst>
      <p:ext uri="{BB962C8B-B14F-4D97-AF65-F5344CB8AC3E}">
        <p14:creationId xmlns:p14="http://schemas.microsoft.com/office/powerpoint/2010/main" val="1752976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37</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baseline="0" dirty="0">
              <a:latin typeface="Arial" panose="020B0604020202020204" pitchFamily="34" charset="0"/>
            </a:endParaRPr>
          </a:p>
          <a:p>
            <a:endParaRPr lang="en-US" altLang="en-US" b="1" dirty="0">
              <a:latin typeface="Arial" panose="020B0604020202020204" pitchFamily="34" charset="0"/>
            </a:endParaRPr>
          </a:p>
        </p:txBody>
      </p:sp>
    </p:spTree>
    <p:extLst>
      <p:ext uri="{BB962C8B-B14F-4D97-AF65-F5344CB8AC3E}">
        <p14:creationId xmlns:p14="http://schemas.microsoft.com/office/powerpoint/2010/main" val="515193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38</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873838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39</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5666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65DEFB49-DAAC-43BD-B145-B4B0AC38069E}" type="slidenum">
              <a:rPr lang="en-US" altLang="en-US" sz="1000">
                <a:latin typeface="Times New Roman" panose="02020603050405020304" pitchFamily="18" charset="0"/>
              </a:rPr>
              <a:pPr/>
              <a:t>4</a:t>
            </a:fld>
            <a:endParaRPr lang="en-US" altLang="en-US" sz="100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xfrm>
            <a:off x="1166813" y="692150"/>
            <a:ext cx="4624387" cy="3467100"/>
          </a:xfrm>
          <a:ln/>
        </p:spPr>
      </p:sp>
      <p:sp>
        <p:nvSpPr>
          <p:cNvPr id="7987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721073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40</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846638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41</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93223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42</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36635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43</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4243470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44</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36755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45</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622211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46</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217095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47</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1113378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48</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663658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49</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60304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5</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eaLnBrk="1" hangingPunct="1">
              <a:defRPr/>
            </a:pPr>
            <a:r>
              <a:rPr lang="en-US" altLang="en-US" b="1" baseline="0" dirty="0">
                <a:latin typeface="Arial" panose="020B0604020202020204" pitchFamily="34" charset="0"/>
              </a:rPr>
              <a:t>.</a:t>
            </a:r>
          </a:p>
          <a:p>
            <a:pPr defTabSz="918672" eaLnBrk="1" hangingPunct="1">
              <a:defRPr/>
            </a:pPr>
            <a:endParaRPr lang="en-US" altLang="en-US" b="1" dirty="0">
              <a:latin typeface="Arial" panose="020B0604020202020204" pitchFamily="34" charset="0"/>
            </a:endParaRPr>
          </a:p>
        </p:txBody>
      </p:sp>
    </p:spTree>
    <p:extLst>
      <p:ext uri="{BB962C8B-B14F-4D97-AF65-F5344CB8AC3E}">
        <p14:creationId xmlns:p14="http://schemas.microsoft.com/office/powerpoint/2010/main" val="1647660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50</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4065381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51</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9287" lvl="1"/>
            <a:endParaRPr lang="en-US" dirty="0"/>
          </a:p>
          <a:p>
            <a:endParaRPr lang="en-US" dirty="0"/>
          </a:p>
          <a:p>
            <a:endParaRPr lang="en-US" altLang="en-US" dirty="0">
              <a:latin typeface="Arial" panose="020B0604020202020204" pitchFamily="34" charset="0"/>
            </a:endParaRPr>
          </a:p>
        </p:txBody>
      </p:sp>
    </p:spTree>
    <p:extLst>
      <p:ext uri="{BB962C8B-B14F-4D97-AF65-F5344CB8AC3E}">
        <p14:creationId xmlns:p14="http://schemas.microsoft.com/office/powerpoint/2010/main" val="1262540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52</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313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53</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3102552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54</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853854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8AE41EEA-84D4-46EA-8A60-9656205B101C}" type="slidenum">
              <a:rPr lang="en-US" altLang="en-US" sz="1000">
                <a:latin typeface="Times New Roman" panose="02020603050405020304" pitchFamily="18" charset="0"/>
              </a:rPr>
              <a:pPr/>
              <a:t>55</a:t>
            </a:fld>
            <a:endParaRPr lang="en-US" altLang="en-US" sz="1000">
              <a:latin typeface="Times New Roman" panose="02020603050405020304" pitchFamily="18" charset="0"/>
            </a:endParaRPr>
          </a:p>
        </p:txBody>
      </p:sp>
      <p:sp>
        <p:nvSpPr>
          <p:cNvPr id="98307" name="Rectangle 2"/>
          <p:cNvSpPr>
            <a:spLocks noGrp="1" noRot="1" noChangeAspect="1" noChangeArrowheads="1" noTextEdit="1"/>
          </p:cNvSpPr>
          <p:nvPr>
            <p:ph type="sldImg"/>
          </p:nvPr>
        </p:nvSpPr>
        <p:spPr>
          <a:xfrm>
            <a:off x="1166813" y="692150"/>
            <a:ext cx="4624387" cy="3467100"/>
          </a:xfrm>
          <a:ln/>
        </p:spPr>
      </p:sp>
      <p:sp>
        <p:nvSpPr>
          <p:cNvPr id="98308"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8352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49">
              <a:defRPr/>
            </a:pPr>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56</a:t>
            </a:fld>
            <a:endParaRPr lang="en-US" altLang="en-US"/>
          </a:p>
        </p:txBody>
      </p:sp>
    </p:spTree>
    <p:extLst>
      <p:ext uri="{BB962C8B-B14F-4D97-AF65-F5344CB8AC3E}">
        <p14:creationId xmlns:p14="http://schemas.microsoft.com/office/powerpoint/2010/main" val="28737841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57</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003300" y="230188"/>
            <a:ext cx="4624388"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430179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58</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36689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03904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59</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62123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5746631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60</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7220360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61</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637231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62</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2273994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63</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563340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64</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7035763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65</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796179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66</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626177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67</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7376165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68</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224075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69</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412109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7</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2114536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70</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41898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71</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9986601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472E2BFA-41F3-4EEC-99EA-508DD17EBB5D}" type="slidenum">
              <a:rPr lang="en-US" altLang="en-US" sz="1000">
                <a:latin typeface="Times New Roman" panose="02020603050405020304" pitchFamily="18" charset="0"/>
              </a:rPr>
              <a:pPr/>
              <a:t>72</a:t>
            </a:fld>
            <a:endParaRPr lang="en-US" altLang="en-US" sz="1000">
              <a:latin typeface="Times New Roman" panose="02020603050405020304"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eaLnBrk="1" hangingPunct="1">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6746562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41">
              <a:defRPr sz="3700" u="sng">
                <a:solidFill>
                  <a:schemeClr val="tx1"/>
                </a:solidFill>
                <a:latin typeface="Times New Roman" panose="02020603050405020304" pitchFamily="18" charset="0"/>
              </a:defRPr>
            </a:lvl1pPr>
            <a:lvl2pPr marL="760632" indent="-292551" defTabSz="954041">
              <a:defRPr sz="3700" u="sng">
                <a:solidFill>
                  <a:schemeClr val="tx1"/>
                </a:solidFill>
                <a:latin typeface="Times New Roman" panose="02020603050405020304" pitchFamily="18" charset="0"/>
              </a:defRPr>
            </a:lvl2pPr>
            <a:lvl3pPr marL="1170203" indent="-234041" defTabSz="954041">
              <a:defRPr sz="3700" u="sng">
                <a:solidFill>
                  <a:schemeClr val="tx1"/>
                </a:solidFill>
                <a:latin typeface="Times New Roman" panose="02020603050405020304" pitchFamily="18" charset="0"/>
              </a:defRPr>
            </a:lvl3pPr>
            <a:lvl4pPr marL="1638285" indent="-234041" defTabSz="954041">
              <a:defRPr sz="3700" u="sng">
                <a:solidFill>
                  <a:schemeClr val="tx1"/>
                </a:solidFill>
                <a:latin typeface="Times New Roman" panose="02020603050405020304" pitchFamily="18" charset="0"/>
              </a:defRPr>
            </a:lvl4pPr>
            <a:lvl5pPr marL="2106366" indent="-234041" defTabSz="954041">
              <a:defRPr sz="3700" u="sng">
                <a:solidFill>
                  <a:schemeClr val="tx1"/>
                </a:solidFill>
                <a:latin typeface="Times New Roman" panose="02020603050405020304" pitchFamily="18" charset="0"/>
              </a:defRPr>
            </a:lvl5pPr>
            <a:lvl6pPr marL="2574447" indent="-234041" defTabSz="954041" eaLnBrk="0" fontAlgn="base" hangingPunct="0">
              <a:spcBef>
                <a:spcPct val="0"/>
              </a:spcBef>
              <a:spcAft>
                <a:spcPct val="0"/>
              </a:spcAft>
              <a:defRPr sz="3700" u="sng">
                <a:solidFill>
                  <a:schemeClr val="tx1"/>
                </a:solidFill>
                <a:latin typeface="Times New Roman" panose="02020603050405020304" pitchFamily="18" charset="0"/>
              </a:defRPr>
            </a:lvl6pPr>
            <a:lvl7pPr marL="3042529" indent="-234041" defTabSz="954041" eaLnBrk="0" fontAlgn="base" hangingPunct="0">
              <a:spcBef>
                <a:spcPct val="0"/>
              </a:spcBef>
              <a:spcAft>
                <a:spcPct val="0"/>
              </a:spcAft>
              <a:defRPr sz="3700" u="sng">
                <a:solidFill>
                  <a:schemeClr val="tx1"/>
                </a:solidFill>
                <a:latin typeface="Times New Roman" panose="02020603050405020304" pitchFamily="18" charset="0"/>
              </a:defRPr>
            </a:lvl7pPr>
            <a:lvl8pPr marL="3510610" indent="-234041" defTabSz="954041" eaLnBrk="0" fontAlgn="base" hangingPunct="0">
              <a:spcBef>
                <a:spcPct val="0"/>
              </a:spcBef>
              <a:spcAft>
                <a:spcPct val="0"/>
              </a:spcAft>
              <a:defRPr sz="3700" u="sng">
                <a:solidFill>
                  <a:schemeClr val="tx1"/>
                </a:solidFill>
                <a:latin typeface="Times New Roman" panose="02020603050405020304" pitchFamily="18" charset="0"/>
              </a:defRPr>
            </a:lvl8pPr>
            <a:lvl9pPr marL="3978692" indent="-234041" defTabSz="954041"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73</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0673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8</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8672" eaLnBrk="1" hangingPunct="1">
              <a:defRPr/>
            </a:pPr>
            <a:endParaRPr lang="en-US" altLang="en-US" b="1" baseline="0" dirty="0">
              <a:latin typeface="Arial" panose="020B0604020202020204" pitchFamily="34" charset="0"/>
            </a:endParaRPr>
          </a:p>
        </p:txBody>
      </p:sp>
    </p:spTree>
    <p:extLst>
      <p:ext uri="{BB962C8B-B14F-4D97-AF65-F5344CB8AC3E}">
        <p14:creationId xmlns:p14="http://schemas.microsoft.com/office/powerpoint/2010/main" val="675008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543">
              <a:defRPr sz="2000">
                <a:solidFill>
                  <a:schemeClr val="tx1"/>
                </a:solidFill>
                <a:latin typeface="Arial" panose="020B0604020202020204" pitchFamily="34" charset="0"/>
              </a:defRPr>
            </a:lvl1pPr>
            <a:lvl2pPr marL="742746" indent="-285671" defTabSz="939543">
              <a:defRPr sz="2000">
                <a:solidFill>
                  <a:schemeClr val="tx1"/>
                </a:solidFill>
                <a:latin typeface="Arial" panose="020B0604020202020204" pitchFamily="34" charset="0"/>
              </a:defRPr>
            </a:lvl2pPr>
            <a:lvl3pPr marL="1142687" indent="-228538" defTabSz="939543">
              <a:defRPr sz="2000">
                <a:solidFill>
                  <a:schemeClr val="tx1"/>
                </a:solidFill>
                <a:latin typeface="Arial" panose="020B0604020202020204" pitchFamily="34" charset="0"/>
              </a:defRPr>
            </a:lvl3pPr>
            <a:lvl4pPr marL="1599762" indent="-228538" defTabSz="939543">
              <a:defRPr sz="2000">
                <a:solidFill>
                  <a:schemeClr val="tx1"/>
                </a:solidFill>
                <a:latin typeface="Arial" panose="020B0604020202020204" pitchFamily="34" charset="0"/>
              </a:defRPr>
            </a:lvl4pPr>
            <a:lvl5pPr marL="2056838" indent="-228538" defTabSz="939543">
              <a:defRPr sz="2000">
                <a:solidFill>
                  <a:schemeClr val="tx1"/>
                </a:solidFill>
                <a:latin typeface="Arial" panose="020B0604020202020204" pitchFamily="34" charset="0"/>
              </a:defRPr>
            </a:lvl5pPr>
            <a:lvl6pPr marL="2513911" indent="-228538" defTabSz="939543" eaLnBrk="0" fontAlgn="base" hangingPunct="0">
              <a:spcBef>
                <a:spcPct val="0"/>
              </a:spcBef>
              <a:spcAft>
                <a:spcPct val="0"/>
              </a:spcAft>
              <a:defRPr sz="2000">
                <a:solidFill>
                  <a:schemeClr val="tx1"/>
                </a:solidFill>
                <a:latin typeface="Arial" panose="020B0604020202020204" pitchFamily="34" charset="0"/>
              </a:defRPr>
            </a:lvl6pPr>
            <a:lvl7pPr marL="2970988" indent="-228538" defTabSz="939543" eaLnBrk="0" fontAlgn="base" hangingPunct="0">
              <a:spcBef>
                <a:spcPct val="0"/>
              </a:spcBef>
              <a:spcAft>
                <a:spcPct val="0"/>
              </a:spcAft>
              <a:defRPr sz="2000">
                <a:solidFill>
                  <a:schemeClr val="tx1"/>
                </a:solidFill>
                <a:latin typeface="Arial" panose="020B0604020202020204" pitchFamily="34" charset="0"/>
              </a:defRPr>
            </a:lvl7pPr>
            <a:lvl8pPr marL="3428063" indent="-228538" defTabSz="939543" eaLnBrk="0" fontAlgn="base" hangingPunct="0">
              <a:spcBef>
                <a:spcPct val="0"/>
              </a:spcBef>
              <a:spcAft>
                <a:spcPct val="0"/>
              </a:spcAft>
              <a:defRPr sz="2000">
                <a:solidFill>
                  <a:schemeClr val="tx1"/>
                </a:solidFill>
                <a:latin typeface="Arial" panose="020B0604020202020204" pitchFamily="34" charset="0"/>
              </a:defRPr>
            </a:lvl8pPr>
            <a:lvl9pPr marL="3885138" indent="-228538" defTabSz="939543" eaLnBrk="0" fontAlgn="base" hangingPunct="0">
              <a:spcBef>
                <a:spcPct val="0"/>
              </a:spcBef>
              <a:spcAft>
                <a:spcPct val="0"/>
              </a:spcAft>
              <a:defRPr sz="2000">
                <a:solidFill>
                  <a:schemeClr val="tx1"/>
                </a:solidFill>
                <a:latin typeface="Arial" panose="020B0604020202020204" pitchFamily="34" charset="0"/>
              </a:defRPr>
            </a:lvl9pPr>
          </a:lstStyle>
          <a:p>
            <a:fld id="{218909AA-14AC-4FBE-9656-06A8CB308F0B}" type="slidenum">
              <a:rPr lang="en-US" altLang="en-US" sz="1000">
                <a:latin typeface="Times New Roman" panose="02020603050405020304" pitchFamily="18" charset="0"/>
              </a:rPr>
              <a:pPr/>
              <a:t>9</a:t>
            </a:fld>
            <a:endParaRPr lang="en-US" altLang="en-US" sz="10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1166813" y="692150"/>
            <a:ext cx="4624387" cy="3467100"/>
          </a:xfrm>
          <a:ln/>
        </p:spPr>
      </p:sp>
      <p:sp>
        <p:nvSpPr>
          <p:cNvPr id="84996" name="Rectangle 3"/>
          <p:cNvSpPr>
            <a:spLocks noGrp="1" noChangeArrowheads="1"/>
          </p:cNvSpPr>
          <p:nvPr>
            <p:ph type="body" idx="1"/>
          </p:nvPr>
        </p:nvSpPr>
        <p:spPr>
          <a:xfrm>
            <a:off x="695326" y="4389440"/>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513213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F8D3-6444-74EE-9A09-04726976FC18}"/>
              </a:ext>
            </a:extLst>
          </p:cNvPr>
          <p:cNvSpPr>
            <a:spLocks noGrp="1"/>
          </p:cNvSpPr>
          <p:nvPr>
            <p:ph type="ctrTitle"/>
          </p:nvPr>
        </p:nvSpPr>
        <p:spPr>
          <a:xfrm>
            <a:off x="1143000" y="1284193"/>
            <a:ext cx="6858000" cy="2225769"/>
          </a:xfrm>
        </p:spPr>
        <p:txBody>
          <a:bodyPr anchor="b"/>
          <a:lstStyle>
            <a:lvl1pPr algn="ctr">
              <a:defRPr sz="4500" b="1">
                <a:solidFill>
                  <a:schemeClr val="accent1"/>
                </a:solidFill>
                <a:latin typeface="Avenir Next LT Pro Demi" panose="020B07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51CF3CC-AC80-C645-8B6A-A6B813E117B4}"/>
              </a:ext>
            </a:extLst>
          </p:cNvPr>
          <p:cNvSpPr>
            <a:spLocks noGrp="1"/>
          </p:cNvSpPr>
          <p:nvPr>
            <p:ph type="subTitle" idx="1"/>
          </p:nvPr>
        </p:nvSpPr>
        <p:spPr>
          <a:xfrm>
            <a:off x="1143000" y="3602038"/>
            <a:ext cx="6858000" cy="1655762"/>
          </a:xfrm>
        </p:spPr>
        <p:txBody>
          <a:bodyPr>
            <a:normAutofit/>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F1FE64B-7FFD-315B-2008-67D8D77455C8}"/>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B9ADF4E3-3248-1647-8715-C70639E9BFE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5F911F-E6D7-7F52-6D88-02142AD8322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7" name="Rectangle 4">
            <a:extLst>
              <a:ext uri="{FF2B5EF4-FFF2-40B4-BE49-F238E27FC236}">
                <a16:creationId xmlns:a16="http://schemas.microsoft.com/office/drawing/2014/main" id="{DD2C8904-B17A-7541-6E11-B0E6E5B2A3CA}"/>
              </a:ext>
            </a:extLst>
          </p:cNvPr>
          <p:cNvSpPr>
            <a:spLocks noChangeArrowheads="1"/>
          </p:cNvSpPr>
          <p:nvPr userDrawn="1"/>
        </p:nvSpPr>
        <p:spPr bwMode="auto">
          <a:xfrm>
            <a:off x="685800" y="5561446"/>
            <a:ext cx="8077200" cy="3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spcBef>
                <a:spcPct val="10000"/>
              </a:spcBef>
              <a:spcAft>
                <a:spcPct val="10000"/>
              </a:spcAft>
              <a:buClr>
                <a:srgbClr val="A50021"/>
              </a:buClr>
              <a:buSzPct val="90000"/>
              <a:buFont typeface="Wingdings" panose="05000000000000000000" pitchFamily="2" charset="2"/>
              <a:buNone/>
            </a:pPr>
            <a:r>
              <a:rPr lang="en-US" altLang="en-US" sz="1600" b="1" u="none" dirty="0">
                <a:solidFill>
                  <a:schemeClr val="accent1"/>
                </a:solidFill>
                <a:latin typeface="Avenir Next LT Pro Light" panose="020B0304020202020204" pitchFamily="34" charset="0"/>
              </a:rPr>
              <a:t>Presented by</a:t>
            </a:r>
            <a:r>
              <a:rPr lang="en-US" altLang="en-US" sz="1600" u="none" dirty="0">
                <a:solidFill>
                  <a:schemeClr val="accent1"/>
                </a:solidFill>
                <a:latin typeface="Avenir Next LT Pro Light" panose="020B0304020202020204" pitchFamily="34" charset="0"/>
              </a:rPr>
              <a:t>:</a:t>
            </a:r>
          </a:p>
        </p:txBody>
      </p:sp>
    </p:spTree>
    <p:extLst>
      <p:ext uri="{BB962C8B-B14F-4D97-AF65-F5344CB8AC3E}">
        <p14:creationId xmlns:p14="http://schemas.microsoft.com/office/powerpoint/2010/main" val="252668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FF91-2747-1FB6-C081-C57B8B348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121F5-09C1-AAB7-EF55-B44846E1D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FE2C-5131-A5F1-50DE-6E8A726A38EC}"/>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FF53D48F-6378-E27B-04A2-D2878F7F10E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64D17-AA0B-B27A-A094-574AF12D40A4}"/>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48762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FD853-1EB5-FD6B-D881-B3583C5CDDD8}"/>
              </a:ext>
            </a:extLst>
          </p:cNvPr>
          <p:cNvSpPr>
            <a:spLocks noGrp="1"/>
          </p:cNvSpPr>
          <p:nvPr>
            <p:ph type="title" orient="vert"/>
          </p:nvPr>
        </p:nvSpPr>
        <p:spPr>
          <a:xfrm>
            <a:off x="6543675" y="1223681"/>
            <a:ext cx="1971675" cy="475353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8CD302D-F236-2961-5383-C4F6860C74B5}"/>
              </a:ext>
            </a:extLst>
          </p:cNvPr>
          <p:cNvSpPr>
            <a:spLocks noGrp="1"/>
          </p:cNvSpPr>
          <p:nvPr>
            <p:ph type="body" orient="vert" idx="1"/>
          </p:nvPr>
        </p:nvSpPr>
        <p:spPr>
          <a:xfrm>
            <a:off x="628650" y="1223681"/>
            <a:ext cx="5800725" cy="4753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23135-B24A-1429-049A-9A8BDF116896}"/>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E98CBCEB-E16E-64C0-5AB6-307D36E621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EBD1D-AF81-5928-A43B-72CBB34D7FA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1183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8142609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5232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E045-A4F0-68FF-2482-119AE7F5ADD6}"/>
              </a:ext>
            </a:extLst>
          </p:cNvPr>
          <p:cNvSpPr>
            <a:spLocks noGrp="1"/>
          </p:cNvSpPr>
          <p:nvPr>
            <p:ph type="title"/>
          </p:nvPr>
        </p:nvSpPr>
        <p:spPr/>
        <p:txBody>
          <a:bodyPr/>
          <a:lstStyle>
            <a:lvl1pPr>
              <a:defRPr b="1">
                <a:solidFill>
                  <a:schemeClr val="accent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BB38F74-DC81-5D7F-9AC0-39A29CAA25D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FA390DD9-672E-488B-51A3-027EFEE7AB5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4825D-DF6C-4BDB-6835-9F362BF98289}"/>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9" name="Text Placeholder 2">
            <a:extLst>
              <a:ext uri="{FF2B5EF4-FFF2-40B4-BE49-F238E27FC236}">
                <a16:creationId xmlns:a16="http://schemas.microsoft.com/office/drawing/2014/main" id="{3CEE2EDA-13E9-F6B4-98FF-F7B6ECB47A51}"/>
              </a:ext>
            </a:extLst>
          </p:cNvPr>
          <p:cNvSpPr>
            <a:spLocks noGrp="1"/>
          </p:cNvSpPr>
          <p:nvPr>
            <p:ph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AEBD02D5-02AC-BC9E-2B65-4F435DDDC6CE}"/>
              </a:ext>
            </a:extLst>
          </p:cNvPr>
          <p:cNvSpPr>
            <a:spLocks noGrp="1"/>
          </p:cNvSpPr>
          <p:nvPr>
            <p:ph type="body" sz="quarter" idx="13" hasCustomPrompt="1"/>
          </p:nvPr>
        </p:nvSpPr>
        <p:spPr>
          <a:xfrm>
            <a:off x="6886575" y="765175"/>
            <a:ext cx="1628775" cy="365125"/>
          </a:xfrm>
        </p:spPr>
        <p:txBody>
          <a:bodyPr>
            <a:normAutofit/>
          </a:bodyPr>
          <a:lstStyle>
            <a:lvl1pPr marL="0" indent="0" algn="r">
              <a:buNone/>
              <a:defRPr sz="1400">
                <a:latin typeface="Avenir Next LT Pro Light" panose="020B0304020202020204" pitchFamily="34" charset="0"/>
              </a:defRPr>
            </a:lvl1pPr>
          </a:lstStyle>
          <a:p>
            <a:pPr lvl="0"/>
            <a:r>
              <a:rPr lang="en-US" dirty="0"/>
              <a:t>Standard #</a:t>
            </a:r>
          </a:p>
        </p:txBody>
      </p:sp>
    </p:spTree>
    <p:extLst>
      <p:ext uri="{BB962C8B-B14F-4D97-AF65-F5344CB8AC3E}">
        <p14:creationId xmlns:p14="http://schemas.microsoft.com/office/powerpoint/2010/main" val="223678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382-250F-08DD-8384-A832A85461DF}"/>
              </a:ext>
            </a:extLst>
          </p:cNvPr>
          <p:cNvSpPr>
            <a:spLocks noGrp="1"/>
          </p:cNvSpPr>
          <p:nvPr>
            <p:ph type="title"/>
          </p:nvPr>
        </p:nvSpPr>
        <p:spPr>
          <a:xfrm>
            <a:off x="623888" y="1393481"/>
            <a:ext cx="78867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0E0377-0A7B-06C7-FCF9-39B31F9AB815}"/>
              </a:ext>
            </a:extLst>
          </p:cNvPr>
          <p:cNvSpPr>
            <a:spLocks noGrp="1"/>
          </p:cNvSpPr>
          <p:nvPr>
            <p:ph type="body" idx="1"/>
          </p:nvPr>
        </p:nvSpPr>
        <p:spPr>
          <a:xfrm>
            <a:off x="623888" y="4246218"/>
            <a:ext cx="7886700" cy="170769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904B3-6537-1F41-D1A7-AB49A7D4C4C5}"/>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0CE3D81A-8D19-DD81-BA8E-AD0418D7919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0AE2A-1808-C60E-78F1-FB61C23635E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40594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8652-1557-7A82-17A8-B2C67394B8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6861A8-0EBE-9579-3F47-5DF1194A060E}"/>
              </a:ext>
            </a:extLst>
          </p:cNvPr>
          <p:cNvSpPr>
            <a:spLocks noGrp="1"/>
          </p:cNvSpPr>
          <p:nvPr>
            <p:ph sz="half" idx="1"/>
          </p:nvPr>
        </p:nvSpPr>
        <p:spPr>
          <a:xfrm>
            <a:off x="6286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AB1BE-749B-BA09-C6F5-8FA3258A8163}"/>
              </a:ext>
            </a:extLst>
          </p:cNvPr>
          <p:cNvSpPr>
            <a:spLocks noGrp="1"/>
          </p:cNvSpPr>
          <p:nvPr>
            <p:ph sz="half" idx="2"/>
          </p:nvPr>
        </p:nvSpPr>
        <p:spPr>
          <a:xfrm>
            <a:off x="46291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B380E-0423-5E42-F1EA-B9909018FF64}"/>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6" name="Footer Placeholder 5">
            <a:extLst>
              <a:ext uri="{FF2B5EF4-FFF2-40B4-BE49-F238E27FC236}">
                <a16:creationId xmlns:a16="http://schemas.microsoft.com/office/drawing/2014/main" id="{CFBB1B29-28A9-E5B9-BFF6-2C751CA7F56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7A053D-138E-33BA-9B2C-D8393B1DE748}"/>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46328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37E5-AC04-8CD2-C391-2928AB1D92B2}"/>
              </a:ext>
            </a:extLst>
          </p:cNvPr>
          <p:cNvSpPr>
            <a:spLocks noGrp="1"/>
          </p:cNvSpPr>
          <p:nvPr>
            <p:ph type="title"/>
          </p:nvPr>
        </p:nvSpPr>
        <p:spPr>
          <a:xfrm>
            <a:off x="629841" y="365126"/>
            <a:ext cx="7886700" cy="7486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5FFAD-2D44-B067-E6A5-9908468DF907}"/>
              </a:ext>
            </a:extLst>
          </p:cNvPr>
          <p:cNvSpPr>
            <a:spLocks noGrp="1"/>
          </p:cNvSpPr>
          <p:nvPr>
            <p:ph type="body" idx="1"/>
          </p:nvPr>
        </p:nvSpPr>
        <p:spPr>
          <a:xfrm>
            <a:off x="629842" y="1280466"/>
            <a:ext cx="3868340" cy="803825"/>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41B3A-767A-9A4A-0B8A-772BED469FA7}"/>
              </a:ext>
            </a:extLst>
          </p:cNvPr>
          <p:cNvSpPr>
            <a:spLocks noGrp="1"/>
          </p:cNvSpPr>
          <p:nvPr>
            <p:ph sz="half" idx="2"/>
          </p:nvPr>
        </p:nvSpPr>
        <p:spPr>
          <a:xfrm>
            <a:off x="629842" y="2174313"/>
            <a:ext cx="3868340" cy="3796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60D8AA6-CE6A-D288-D368-26826379604D}"/>
              </a:ext>
            </a:extLst>
          </p:cNvPr>
          <p:cNvSpPr>
            <a:spLocks noGrp="1"/>
          </p:cNvSpPr>
          <p:nvPr>
            <p:ph type="body" sz="quarter" idx="3"/>
          </p:nvPr>
        </p:nvSpPr>
        <p:spPr>
          <a:xfrm>
            <a:off x="4629150" y="1280468"/>
            <a:ext cx="3887391" cy="803826"/>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5C531-4234-79A7-61C1-E1BC9AA6881B}"/>
              </a:ext>
            </a:extLst>
          </p:cNvPr>
          <p:cNvSpPr>
            <a:spLocks noGrp="1"/>
          </p:cNvSpPr>
          <p:nvPr>
            <p:ph sz="quarter" idx="4"/>
          </p:nvPr>
        </p:nvSpPr>
        <p:spPr>
          <a:xfrm>
            <a:off x="4629150" y="2174315"/>
            <a:ext cx="3887391" cy="3796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1080686-BBF0-EE53-3B50-4E12CEDEF14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8" name="Footer Placeholder 7">
            <a:extLst>
              <a:ext uri="{FF2B5EF4-FFF2-40B4-BE49-F238E27FC236}">
                <a16:creationId xmlns:a16="http://schemas.microsoft.com/office/drawing/2014/main" id="{54FB29C8-BE45-98AA-EBBA-E01ED7F6AB1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092F0C-89FA-D661-5097-1CC4749B5CE2}"/>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55799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136C-F4D2-7903-A6EC-265A56C97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98AB4F-9B16-926C-9013-A33F437ACAA3}"/>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4" name="Footer Placeholder 3">
            <a:extLst>
              <a:ext uri="{FF2B5EF4-FFF2-40B4-BE49-F238E27FC236}">
                <a16:creationId xmlns:a16="http://schemas.microsoft.com/office/drawing/2014/main" id="{622D755C-F9FE-6F90-EB7E-1D7B8497944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277539-7B11-3FA2-3ED0-2EC1EA65187F}"/>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73528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6612A-13EF-AD25-A15C-2EADCDA51D8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3" name="Footer Placeholder 2">
            <a:extLst>
              <a:ext uri="{FF2B5EF4-FFF2-40B4-BE49-F238E27FC236}">
                <a16:creationId xmlns:a16="http://schemas.microsoft.com/office/drawing/2014/main" id="{D984F336-775C-94F6-42CB-FC2BEE45D5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3B1501-06DE-46A0-E7A1-46E9A2D08A7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3744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2003-6817-D090-4A4D-F5D5F642E24B}"/>
              </a:ext>
            </a:extLst>
          </p:cNvPr>
          <p:cNvSpPr>
            <a:spLocks noGrp="1"/>
          </p:cNvSpPr>
          <p:nvPr>
            <p:ph type="title"/>
          </p:nvPr>
        </p:nvSpPr>
        <p:spPr>
          <a:xfrm>
            <a:off x="629841" y="1290918"/>
            <a:ext cx="2949178" cy="76648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2D82F9C-0495-E6FF-4ABF-E88102FD1FD2}"/>
              </a:ext>
            </a:extLst>
          </p:cNvPr>
          <p:cNvSpPr>
            <a:spLocks noGrp="1"/>
          </p:cNvSpPr>
          <p:nvPr>
            <p:ph idx="1"/>
          </p:nvPr>
        </p:nvSpPr>
        <p:spPr>
          <a:xfrm>
            <a:off x="3887391" y="1290918"/>
            <a:ext cx="4629150" cy="4570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F6D7BE0-CAFE-1D7A-F8F6-E9B3A5C3A4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821D26-D682-EE1D-FA90-F620EF6EC3A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6" name="Footer Placeholder 5">
            <a:extLst>
              <a:ext uri="{FF2B5EF4-FFF2-40B4-BE49-F238E27FC236}">
                <a16:creationId xmlns:a16="http://schemas.microsoft.com/office/drawing/2014/main" id="{4E9630B9-6136-DA11-2E68-3D308CCBC99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6E3CDC-3C7C-3937-5217-278378297F51}"/>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2392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7BC1-D176-7893-903F-79E7D6FF7D44}"/>
              </a:ext>
            </a:extLst>
          </p:cNvPr>
          <p:cNvSpPr>
            <a:spLocks noGrp="1"/>
          </p:cNvSpPr>
          <p:nvPr>
            <p:ph type="title"/>
          </p:nvPr>
        </p:nvSpPr>
        <p:spPr>
          <a:xfrm>
            <a:off x="629841" y="1277470"/>
            <a:ext cx="2949178" cy="779929"/>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901ED6-8752-8CD3-FAB8-62040819CA2A}"/>
              </a:ext>
            </a:extLst>
          </p:cNvPr>
          <p:cNvSpPr>
            <a:spLocks noGrp="1"/>
          </p:cNvSpPr>
          <p:nvPr>
            <p:ph type="pic" idx="1"/>
          </p:nvPr>
        </p:nvSpPr>
        <p:spPr>
          <a:xfrm>
            <a:off x="3887391" y="1277471"/>
            <a:ext cx="4629150" cy="458358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56452B5-68F8-57B2-4207-491A27391F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B52EE5-58B1-3C27-07F4-AC1E809363CE}"/>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6" name="Footer Placeholder 5">
            <a:extLst>
              <a:ext uri="{FF2B5EF4-FFF2-40B4-BE49-F238E27FC236}">
                <a16:creationId xmlns:a16="http://schemas.microsoft.com/office/drawing/2014/main" id="{AA10209E-F5A6-812C-B492-9E8219BEC0B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41C061-24FE-CEAF-A796-D65754CD9747}"/>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83997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FD1C6-66B0-5E7B-EE8F-467BFDDD8B9F}"/>
              </a:ext>
            </a:extLst>
          </p:cNvPr>
          <p:cNvSpPr>
            <a:spLocks noGrp="1"/>
          </p:cNvSpPr>
          <p:nvPr>
            <p:ph type="title"/>
          </p:nvPr>
        </p:nvSpPr>
        <p:spPr>
          <a:xfrm>
            <a:off x="628650" y="365126"/>
            <a:ext cx="7886700" cy="76442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2BC8463-DDAF-9D3C-8BBC-7922A2EE56C5}"/>
              </a:ext>
            </a:extLst>
          </p:cNvPr>
          <p:cNvSpPr>
            <a:spLocks noGrp="1"/>
          </p:cNvSpPr>
          <p:nvPr>
            <p:ph type="body" idx="1"/>
          </p:nvPr>
        </p:nvSpPr>
        <p:spPr>
          <a:xfrm>
            <a:off x="628650" y="1333787"/>
            <a:ext cx="7886700" cy="46703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EE3F6DF2-3B63-F3D6-98C7-B2F7D0D0C4A3}"/>
              </a:ext>
            </a:extLst>
          </p:cNvPr>
          <p:cNvCxnSpPr/>
          <p:nvPr userDrawn="1"/>
        </p:nvCxnSpPr>
        <p:spPr>
          <a:xfrm>
            <a:off x="628650" y="1183341"/>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B8EA42-D432-73E6-CE8F-03A782FDAF6F}"/>
              </a:ext>
            </a:extLst>
          </p:cNvPr>
          <p:cNvCxnSpPr/>
          <p:nvPr userDrawn="1"/>
        </p:nvCxnSpPr>
        <p:spPr>
          <a:xfrm>
            <a:off x="628650" y="6019818"/>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922C017-4874-4962-2A36-D0F35E344F3C}"/>
              </a:ext>
            </a:extLst>
          </p:cNvPr>
          <p:cNvSpPr txBox="1"/>
          <p:nvPr userDrawn="1"/>
        </p:nvSpPr>
        <p:spPr>
          <a:xfrm>
            <a:off x="5631024" y="6254911"/>
            <a:ext cx="2971800" cy="338554"/>
          </a:xfrm>
          <a:prstGeom prst="rect">
            <a:avLst/>
          </a:prstGeom>
          <a:noFill/>
        </p:spPr>
        <p:txBody>
          <a:bodyPr wrap="square">
            <a:spAutoFit/>
          </a:bodyPr>
          <a:lstStyle/>
          <a:p>
            <a:pPr algn="r">
              <a:defRPr/>
            </a:pPr>
            <a:r>
              <a:rPr lang="en-US" sz="800" u="none" dirty="0">
                <a:solidFill>
                  <a:schemeClr val="accent1"/>
                </a:solidFill>
                <a:latin typeface="Arial" panose="020B0604020202020204" pitchFamily="34" charset="0"/>
                <a:cs typeface="Arial" panose="020B0604020202020204" pitchFamily="34" charset="0"/>
              </a:rPr>
              <a:t>This</a:t>
            </a:r>
            <a:r>
              <a:rPr lang="en-US" sz="800" u="none" baseline="0" dirty="0">
                <a:solidFill>
                  <a:schemeClr val="accent1"/>
                </a:solidFill>
                <a:latin typeface="Arial" panose="020B0604020202020204" pitchFamily="34" charset="0"/>
                <a:cs typeface="Arial" panose="020B0604020202020204" pitchFamily="34" charset="0"/>
              </a:rPr>
              <a:t> presentation was created by</a:t>
            </a:r>
            <a:r>
              <a:rPr lang="en-US" sz="800" u="none" dirty="0">
                <a:solidFill>
                  <a:schemeClr val="accent1"/>
                </a:solidFill>
                <a:latin typeface="Arial" panose="020B0604020202020204" pitchFamily="34" charset="0"/>
                <a:cs typeface="Arial" panose="020B0604020202020204" pitchFamily="34" charset="0"/>
              </a:rPr>
              <a:t> the N.C. Department of Labor</a:t>
            </a:r>
            <a:r>
              <a:rPr lang="en-US" sz="800" u="none" baseline="0" dirty="0">
                <a:solidFill>
                  <a:schemeClr val="accent1"/>
                </a:solidFill>
                <a:latin typeface="Arial" panose="020B0604020202020204" pitchFamily="34" charset="0"/>
                <a:cs typeface="Arial" panose="020B0604020202020204" pitchFamily="34" charset="0"/>
              </a:rPr>
              <a:t> for safety and health training</a:t>
            </a:r>
            <a:r>
              <a:rPr lang="en-US" sz="800" u="none" baseline="0" dirty="0">
                <a:solidFill>
                  <a:srgbClr val="2B0E62"/>
                </a:solidFill>
                <a:latin typeface="Arial" panose="020B0604020202020204" pitchFamily="34" charset="0"/>
                <a:cs typeface="Arial" panose="020B0604020202020204" pitchFamily="34" charset="0"/>
              </a:rPr>
              <a:t>.</a:t>
            </a:r>
            <a:endParaRPr lang="en-US" sz="800" u="none" dirty="0">
              <a:solidFill>
                <a:srgbClr val="2B0E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76B97E-1997-A29B-34BC-406537262DBC}"/>
              </a:ext>
            </a:extLst>
          </p:cNvPr>
          <p:cNvPicPr>
            <a:picLocks noChangeAspect="1"/>
          </p:cNvPicPr>
          <p:nvPr userDrawn="1"/>
        </p:nvPicPr>
        <p:blipFill>
          <a:blip r:embed="rId15" cstate="print">
            <a:alphaModFix/>
            <a:extLst>
              <a:ext uri="{28A0092B-C50C-407E-A947-70E740481C1C}">
                <a14:useLocalDpi xmlns:a14="http://schemas.microsoft.com/office/drawing/2010/main" val="0"/>
              </a:ext>
            </a:extLst>
          </a:blip>
          <a:srcRect l="7929" t="37778" r="7929" b="37778"/>
          <a:stretch/>
        </p:blipFill>
        <p:spPr>
          <a:xfrm>
            <a:off x="628650" y="6154558"/>
            <a:ext cx="1955130" cy="438907"/>
          </a:xfrm>
          <a:prstGeom prst="rect">
            <a:avLst/>
          </a:prstGeom>
        </p:spPr>
      </p:pic>
    </p:spTree>
    <p:extLst>
      <p:ext uri="{BB962C8B-B14F-4D97-AF65-F5344CB8AC3E}">
        <p14:creationId xmlns:p14="http://schemas.microsoft.com/office/powerpoint/2010/main" val="39051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b="1" kern="1200">
          <a:solidFill>
            <a:schemeClr val="accent1"/>
          </a:solidFill>
          <a:latin typeface="Avenir Next LT Pro Demi" panose="020B0704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venir Next LT Pro Light" panose="020B0304020202020204" pitchFamily="34" charset="0"/>
        <a:buChar char="–"/>
        <a:defRPr sz="2000" kern="1200">
          <a:solidFill>
            <a:schemeClr val="tx1"/>
          </a:solidFill>
          <a:latin typeface="Avenir Next LT Pro"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Wingdings" panose="05000000000000000000" pitchFamily="2" charset="2"/>
        <a:buChar char="Ø"/>
        <a:defRPr sz="1800" kern="1200">
          <a:solidFill>
            <a:schemeClr val="tx1"/>
          </a:solidFill>
          <a:latin typeface="Avenir Next LT Pro"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3"/>
        </a:buClr>
        <a:buFont typeface="Avenir Next LT Pro" panose="020B0504020202020204" pitchFamily="34" charset="0"/>
        <a:buChar char="–"/>
        <a:defRPr sz="14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microsoft.com/office/2007/relationships/hdphoto" Target="../media/hdphoto12.wdp"/></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microsoft.com/office/2007/relationships/hdphoto" Target="../media/hdphoto13.wdp"/></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72.png"/><Relationship Id="rId4" Type="http://schemas.microsoft.com/office/2007/relationships/hdphoto" Target="../media/hdphoto15.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74.jpeg"/><Relationship Id="rId4" Type="http://schemas.microsoft.com/office/2007/relationships/hdphoto" Target="../media/hdphoto17.wdp"/></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microsoft.com/office/2007/relationships/hdphoto" Target="../media/hdphoto18.wdp"/></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microsoft.com/office/2007/relationships/hdphoto" Target="../media/hdphoto19.wdp"/></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microsoft.com/office/2007/relationships/hdphoto" Target="../media/hdphoto20.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3.wdp"/></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1676400" y="3657600"/>
            <a:ext cx="5562600" cy="509588"/>
          </a:xfrm>
        </p:spPr>
        <p:txBody>
          <a:bodyPr/>
          <a:lstStyle/>
          <a:p>
            <a:r>
              <a:rPr lang="en-US" altLang="en-US" i="1"/>
              <a:t> 29 CFR Part 1910 Subpart D</a:t>
            </a:r>
          </a:p>
        </p:txBody>
      </p:sp>
      <p:sp>
        <p:nvSpPr>
          <p:cNvPr id="3075" name="Rectangle 8"/>
          <p:cNvSpPr>
            <a:spLocks noGrp="1" noChangeArrowheads="1"/>
          </p:cNvSpPr>
          <p:nvPr>
            <p:ph type="ctrTitle"/>
          </p:nvPr>
        </p:nvSpPr>
        <p:spPr>
          <a:xfrm>
            <a:off x="685800" y="2743200"/>
            <a:ext cx="7124700" cy="692150"/>
          </a:xfrm>
        </p:spPr>
        <p:txBody>
          <a:bodyPr/>
          <a:lstStyle/>
          <a:p>
            <a:r>
              <a:rPr lang="en-US" altLang="en-US" sz="4000" dirty="0"/>
              <a:t>Walking - Working Surfaces</a:t>
            </a:r>
          </a:p>
        </p:txBody>
      </p:sp>
    </p:spTree>
    <p:extLst>
      <p:ext uri="{BB962C8B-B14F-4D97-AF65-F5344CB8AC3E}">
        <p14:creationId xmlns:p14="http://schemas.microsoft.com/office/powerpoint/2010/main" val="2623882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57200"/>
            <a:ext cx="7924800" cy="549275"/>
          </a:xfrm>
          <a:noFill/>
        </p:spPr>
        <p:txBody>
          <a:bodyPr/>
          <a:lstStyle/>
          <a:p>
            <a:r>
              <a:rPr lang="en-US" altLang="en-US" dirty="0"/>
              <a:t>Ladders</a:t>
            </a:r>
          </a:p>
        </p:txBody>
      </p:sp>
      <p:sp>
        <p:nvSpPr>
          <p:cNvPr id="11266" name="Rectangle 3"/>
          <p:cNvSpPr>
            <a:spLocks noGrp="1" noChangeArrowheads="1"/>
          </p:cNvSpPr>
          <p:nvPr>
            <p:ph idx="1"/>
          </p:nvPr>
        </p:nvSpPr>
        <p:spPr>
          <a:xfrm>
            <a:off x="533400" y="1143000"/>
            <a:ext cx="5137245" cy="4724400"/>
          </a:xfrm>
        </p:spPr>
        <p:txBody>
          <a:bodyPr/>
          <a:lstStyle/>
          <a:p>
            <a:pPr lvl="1"/>
            <a:endParaRPr lang="en-US" sz="800" dirty="0"/>
          </a:p>
          <a:p>
            <a:r>
              <a:rPr lang="en-US" dirty="0"/>
              <a:t>Ladders are </a:t>
            </a:r>
            <a:r>
              <a:rPr lang="en-US" b="1" dirty="0"/>
              <a:t>inspected </a:t>
            </a:r>
            <a:r>
              <a:rPr lang="en-US" dirty="0"/>
              <a:t>before initial use in each work shift, and more frequently as necessary, to identify any visible defects that could cause employee injury</a:t>
            </a:r>
            <a:endParaRPr lang="en-US" altLang="en-US" b="1" dirty="0"/>
          </a:p>
          <a:p>
            <a:pPr lvl="1"/>
            <a:endParaRPr lang="en-US" altLang="en-US" b="1" dirty="0"/>
          </a:p>
          <a:p>
            <a:endParaRPr lang="en-US" altLang="en-US" sz="400" dirty="0"/>
          </a:p>
        </p:txBody>
      </p:sp>
      <p:sp>
        <p:nvSpPr>
          <p:cNvPr id="4" name="Content Placeholder 3"/>
          <p:cNvSpPr>
            <a:spLocks noGrp="1"/>
          </p:cNvSpPr>
          <p:nvPr>
            <p:ph sz="quarter" idx="10"/>
          </p:nvPr>
        </p:nvSpPr>
        <p:spPr>
          <a:xfrm>
            <a:off x="6934200" y="609600"/>
            <a:ext cx="2133600" cy="381000"/>
          </a:xfrm>
        </p:spPr>
        <p:txBody>
          <a:bodyPr/>
          <a:lstStyle/>
          <a:p>
            <a:r>
              <a:rPr lang="en-US" altLang="en-US" dirty="0"/>
              <a:t>1910.23(b)(9)</a:t>
            </a:r>
          </a:p>
          <a:p>
            <a:endParaRPr lang="en-US" dirty="0"/>
          </a:p>
        </p:txBody>
      </p:sp>
      <p:grpSp>
        <p:nvGrpSpPr>
          <p:cNvPr id="3" name="Group 2"/>
          <p:cNvGrpSpPr/>
          <p:nvPr/>
        </p:nvGrpSpPr>
        <p:grpSpPr>
          <a:xfrm>
            <a:off x="5729812" y="1452301"/>
            <a:ext cx="2697258" cy="4475163"/>
            <a:chOff x="5368249" y="1295400"/>
            <a:chExt cx="2697258" cy="4475163"/>
          </a:xfrm>
        </p:grpSpPr>
        <p:pic>
          <p:nvPicPr>
            <p:cNvPr id="5" name="Picture 6" descr="C:\Users\cthunter1.EADS\Documents\000 PROJECTS\PPT REVIEW\2015\01 Const Ind\07 STAIRWAYS &amp; LADDERS\fixedladder damage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00094" y="1295400"/>
              <a:ext cx="2665413"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68249" y="1314734"/>
              <a:ext cx="1426994" cy="246221"/>
            </a:xfrm>
            <a:prstGeom prst="rect">
              <a:avLst/>
            </a:prstGeom>
            <a:noFill/>
          </p:spPr>
          <p:txBody>
            <a:bodyPr wrap="none" rtlCol="0">
              <a:spAutoFit/>
            </a:bodyPr>
            <a:lstStyle/>
            <a:p>
              <a:r>
                <a:rPr lang="en-US" sz="1000" u="none" dirty="0">
                  <a:solidFill>
                    <a:schemeClr val="bg1"/>
                  </a:solidFill>
                  <a:latin typeface="+mj-lt"/>
                  <a:cs typeface="Rod" panose="02030509050101010101" pitchFamily="49" charset="-79"/>
                </a:rPr>
                <a:t>NCDOL Photo Library</a:t>
              </a:r>
            </a:p>
          </p:txBody>
        </p:sp>
      </p:grpSp>
    </p:spTree>
    <p:extLst>
      <p:ext uri="{BB962C8B-B14F-4D97-AF65-F5344CB8AC3E}">
        <p14:creationId xmlns:p14="http://schemas.microsoft.com/office/powerpoint/2010/main" val="2898768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Ladders</a:t>
            </a:r>
          </a:p>
        </p:txBody>
      </p:sp>
      <p:sp>
        <p:nvSpPr>
          <p:cNvPr id="11266" name="Rectangle 3"/>
          <p:cNvSpPr>
            <a:spLocks noGrp="1" noChangeArrowheads="1"/>
          </p:cNvSpPr>
          <p:nvPr>
            <p:ph idx="1"/>
          </p:nvPr>
        </p:nvSpPr>
        <p:spPr>
          <a:xfrm>
            <a:off x="587188" y="1233328"/>
            <a:ext cx="5486400" cy="4724400"/>
          </a:xfrm>
        </p:spPr>
        <p:txBody>
          <a:bodyPr/>
          <a:lstStyle/>
          <a:p>
            <a:pPr lvl="1"/>
            <a:endParaRPr lang="en-US" sz="800" dirty="0"/>
          </a:p>
          <a:p>
            <a:r>
              <a:rPr lang="en-US" dirty="0"/>
              <a:t>Any ladder with structural or other defects is immediately tagged </a:t>
            </a:r>
            <a:r>
              <a:rPr lang="en-US" b="1" dirty="0"/>
              <a:t>“Dangerous: Do Not Use”</a:t>
            </a:r>
            <a:r>
              <a:rPr lang="en-US" dirty="0"/>
              <a:t> or with similar language and removed from service until repaired or replaced</a:t>
            </a:r>
            <a:endParaRPr lang="en-US" altLang="en-US" b="1" dirty="0"/>
          </a:p>
          <a:p>
            <a:endParaRPr lang="en-US" altLang="en-US" sz="2400" dirty="0"/>
          </a:p>
        </p:txBody>
      </p:sp>
      <p:sp>
        <p:nvSpPr>
          <p:cNvPr id="3" name="Content Placeholder 2"/>
          <p:cNvSpPr>
            <a:spLocks noGrp="1"/>
          </p:cNvSpPr>
          <p:nvPr>
            <p:ph sz="quarter" idx="10"/>
          </p:nvPr>
        </p:nvSpPr>
        <p:spPr>
          <a:xfrm>
            <a:off x="6781800" y="609600"/>
            <a:ext cx="2133600" cy="381000"/>
          </a:xfrm>
        </p:spPr>
        <p:txBody>
          <a:bodyPr/>
          <a:lstStyle/>
          <a:p>
            <a:r>
              <a:rPr lang="en-US" altLang="en-US" dirty="0"/>
              <a:t>1910.23(b)(10)</a:t>
            </a:r>
          </a:p>
          <a:p>
            <a:endParaRPr lang="en-US"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2158"/>
          <a:stretch/>
        </p:blipFill>
        <p:spPr>
          <a:xfrm>
            <a:off x="6073588" y="1176804"/>
            <a:ext cx="2631923" cy="4773836"/>
          </a:xfrm>
          <a:prstGeom prst="rect">
            <a:avLst/>
          </a:prstGeom>
        </p:spPr>
      </p:pic>
    </p:spTree>
    <p:extLst>
      <p:ext uri="{BB962C8B-B14F-4D97-AF65-F5344CB8AC3E}">
        <p14:creationId xmlns:p14="http://schemas.microsoft.com/office/powerpoint/2010/main" val="1012543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Ladders</a:t>
            </a:r>
          </a:p>
        </p:txBody>
      </p:sp>
      <p:sp>
        <p:nvSpPr>
          <p:cNvPr id="11266" name="Rectangle 3"/>
          <p:cNvSpPr>
            <a:spLocks noGrp="1" noChangeArrowheads="1"/>
          </p:cNvSpPr>
          <p:nvPr>
            <p:ph idx="1"/>
          </p:nvPr>
        </p:nvSpPr>
        <p:spPr>
          <a:xfrm>
            <a:off x="571500" y="1104035"/>
            <a:ext cx="5094642" cy="4724400"/>
          </a:xfrm>
        </p:spPr>
        <p:txBody>
          <a:bodyPr>
            <a:normAutofit lnSpcReduction="10000"/>
          </a:bodyPr>
          <a:lstStyle/>
          <a:p>
            <a:endParaRPr lang="en-US" altLang="en-US" sz="800" b="1" dirty="0"/>
          </a:p>
          <a:p>
            <a:r>
              <a:rPr lang="en-US" sz="2600" dirty="0"/>
              <a:t>Each employee </a:t>
            </a:r>
            <a:r>
              <a:rPr lang="en-US" sz="2600" b="1" dirty="0"/>
              <a:t>faces</a:t>
            </a:r>
            <a:r>
              <a:rPr lang="en-US" sz="2600" b="1" i="1" dirty="0"/>
              <a:t> </a:t>
            </a:r>
            <a:r>
              <a:rPr lang="en-US" sz="2600" dirty="0"/>
              <a:t>ladder when climbing up or down</a:t>
            </a:r>
          </a:p>
          <a:p>
            <a:endParaRPr lang="en-US" sz="2200" dirty="0"/>
          </a:p>
          <a:p>
            <a:r>
              <a:rPr lang="en-US" sz="2600" dirty="0"/>
              <a:t>Each employee uses </a:t>
            </a:r>
            <a:r>
              <a:rPr lang="en-US" sz="2600" b="1" dirty="0"/>
              <a:t>at least one hand</a:t>
            </a:r>
            <a:r>
              <a:rPr lang="en-US" sz="2600" dirty="0"/>
              <a:t> to grasp ladder when climbing up or down </a:t>
            </a:r>
          </a:p>
          <a:p>
            <a:endParaRPr lang="en-US" sz="2200" b="1" i="1" dirty="0"/>
          </a:p>
          <a:p>
            <a:r>
              <a:rPr lang="en-US" sz="2600" b="1" dirty="0"/>
              <a:t>No employee carries any object or load</a:t>
            </a:r>
            <a:r>
              <a:rPr lang="en-US" sz="2600" dirty="0"/>
              <a:t> that could cause them to lose balance and fall while climbing up or down</a:t>
            </a:r>
            <a:endParaRPr lang="en-US" altLang="en-US" sz="2600" b="1" dirty="0"/>
          </a:p>
          <a:p>
            <a:endParaRPr lang="en-US" altLang="en-US" sz="400" dirty="0"/>
          </a:p>
        </p:txBody>
      </p:sp>
      <p:sp>
        <p:nvSpPr>
          <p:cNvPr id="2" name="Content Placeholder 1"/>
          <p:cNvSpPr>
            <a:spLocks noGrp="1"/>
          </p:cNvSpPr>
          <p:nvPr>
            <p:ph sz="quarter" idx="10"/>
          </p:nvPr>
        </p:nvSpPr>
        <p:spPr>
          <a:xfrm>
            <a:off x="6275742" y="552379"/>
            <a:ext cx="2944458" cy="419965"/>
          </a:xfrm>
        </p:spPr>
        <p:txBody>
          <a:bodyPr/>
          <a:lstStyle/>
          <a:p>
            <a:r>
              <a:rPr lang="en-US" altLang="en-US" dirty="0"/>
              <a:t>1910.23(b)(11)-(13)</a:t>
            </a:r>
          </a:p>
          <a:p>
            <a:endParaRPr lang="en-US" dirty="0"/>
          </a:p>
        </p:txBody>
      </p:sp>
      <p:grpSp>
        <p:nvGrpSpPr>
          <p:cNvPr id="5" name="Group 5"/>
          <p:cNvGrpSpPr>
            <a:grpSpLocks/>
          </p:cNvGrpSpPr>
          <p:nvPr/>
        </p:nvGrpSpPr>
        <p:grpSpPr bwMode="auto">
          <a:xfrm>
            <a:off x="5749422" y="1371600"/>
            <a:ext cx="2708778" cy="3204585"/>
            <a:chOff x="2697163" y="1219200"/>
            <a:chExt cx="3783012" cy="4754527"/>
          </a:xfrm>
        </p:grpSpPr>
        <p:pic>
          <p:nvPicPr>
            <p:cNvPr id="6" name="Picture 6" descr="C:\Users\cthunter1.EADS\Documents\000 PROJECTS\PPT REVIEW\2015\01 Const Ind\07 STAIRWAYS &amp; LADDERS\People at Work 04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7163" y="1219200"/>
              <a:ext cx="37830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43867" y="5591341"/>
              <a:ext cx="2180487" cy="382386"/>
            </a:xfrm>
            <a:prstGeom prst="rect">
              <a:avLst/>
            </a:prstGeom>
            <a:noFill/>
          </p:spPr>
          <p:txBody>
            <a:bodyPr wrap="none">
              <a:spAutoFit/>
            </a:bodyPr>
            <a:lstStyle/>
            <a:p>
              <a:pPr eaLnBrk="1" hangingPunct="1">
                <a:defRPr/>
              </a:pPr>
              <a:r>
                <a:rPr lang="en-US" sz="800" u="none" dirty="0">
                  <a:latin typeface="+mn-lt"/>
                </a:rPr>
                <a:t>NCDOL Photo Library</a:t>
              </a:r>
            </a:p>
          </p:txBody>
        </p:sp>
      </p:grpSp>
      <p:sp>
        <p:nvSpPr>
          <p:cNvPr id="8" name="TextBox 7"/>
          <p:cNvSpPr txBox="1"/>
          <p:nvPr/>
        </p:nvSpPr>
        <p:spPr>
          <a:xfrm>
            <a:off x="6117036" y="4576185"/>
            <a:ext cx="1731564" cy="276999"/>
          </a:xfrm>
          <a:prstGeom prst="rect">
            <a:avLst/>
          </a:prstGeom>
          <a:noFill/>
        </p:spPr>
        <p:txBody>
          <a:bodyPr wrap="none">
            <a:spAutoFit/>
          </a:bodyPr>
          <a:lstStyle/>
          <a:p>
            <a:pPr eaLnBrk="1" hangingPunct="1">
              <a:defRPr/>
            </a:pPr>
            <a:r>
              <a:rPr lang="en-US" sz="1200" b="1" u="none" dirty="0">
                <a:latin typeface="+mj-lt"/>
              </a:rPr>
              <a:t>Improper Ladder Use</a:t>
            </a:r>
          </a:p>
        </p:txBody>
      </p:sp>
    </p:spTree>
    <p:extLst>
      <p:ext uri="{BB962C8B-B14F-4D97-AF65-F5344CB8AC3E}">
        <p14:creationId xmlns:p14="http://schemas.microsoft.com/office/powerpoint/2010/main" val="1814314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Portable Ladders</a:t>
            </a:r>
          </a:p>
        </p:txBody>
      </p:sp>
      <p:sp>
        <p:nvSpPr>
          <p:cNvPr id="11266" name="Rectangle 3"/>
          <p:cNvSpPr>
            <a:spLocks noGrp="1" noChangeArrowheads="1"/>
          </p:cNvSpPr>
          <p:nvPr>
            <p:ph idx="1"/>
          </p:nvPr>
        </p:nvSpPr>
        <p:spPr>
          <a:xfrm>
            <a:off x="533400" y="1219200"/>
            <a:ext cx="6096000" cy="4724400"/>
          </a:xfrm>
        </p:spPr>
        <p:txBody>
          <a:bodyPr/>
          <a:lstStyle/>
          <a:p>
            <a:r>
              <a:rPr lang="en-US" dirty="0"/>
              <a:t>Meets design standards</a:t>
            </a:r>
          </a:p>
          <a:p>
            <a:endParaRPr lang="en-US" sz="1000" dirty="0"/>
          </a:p>
          <a:p>
            <a:r>
              <a:rPr lang="en-US" dirty="0"/>
              <a:t>Not loaded beyond </a:t>
            </a:r>
            <a:r>
              <a:rPr lang="en-US" b="1" dirty="0"/>
              <a:t>maximum intended load </a:t>
            </a:r>
          </a:p>
          <a:p>
            <a:endParaRPr lang="en-US" sz="1000" dirty="0"/>
          </a:p>
          <a:p>
            <a:pPr lvl="1"/>
            <a:r>
              <a:rPr lang="en-US" dirty="0"/>
              <a:t>Maximum intended load includes total load (weight and force) of employee and all tools, equipment and materials being carried</a:t>
            </a:r>
            <a:endParaRPr lang="en-US" altLang="en-US" dirty="0"/>
          </a:p>
        </p:txBody>
      </p:sp>
      <p:sp>
        <p:nvSpPr>
          <p:cNvPr id="2" name="Content Placeholder 1"/>
          <p:cNvSpPr>
            <a:spLocks noGrp="1"/>
          </p:cNvSpPr>
          <p:nvPr>
            <p:ph sz="quarter" idx="10"/>
          </p:nvPr>
        </p:nvSpPr>
        <p:spPr>
          <a:xfrm>
            <a:off x="6553200" y="609600"/>
            <a:ext cx="2133600" cy="381000"/>
          </a:xfrm>
        </p:spPr>
        <p:txBody>
          <a:bodyPr/>
          <a:lstStyle/>
          <a:p>
            <a:r>
              <a:rPr lang="en-US" altLang="en-US" dirty="0"/>
              <a:t>1910.23(c)(1)-(3)</a:t>
            </a:r>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00" y="1370043"/>
            <a:ext cx="1371600" cy="4422713"/>
          </a:xfrm>
          <a:prstGeom prst="rect">
            <a:avLst/>
          </a:prstGeom>
        </p:spPr>
      </p:pic>
    </p:spTree>
    <p:extLst>
      <p:ext uri="{BB962C8B-B14F-4D97-AF65-F5344CB8AC3E}">
        <p14:creationId xmlns:p14="http://schemas.microsoft.com/office/powerpoint/2010/main" val="624063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1325"/>
            <a:ext cx="7924800" cy="549275"/>
          </a:xfrm>
        </p:spPr>
        <p:txBody>
          <a:bodyPr/>
          <a:lstStyle/>
          <a:p>
            <a:r>
              <a:rPr lang="en-US" altLang="en-US" dirty="0"/>
              <a:t>Portable Ladders</a:t>
            </a:r>
            <a:endParaRPr lang="en-US" dirty="0"/>
          </a:p>
        </p:txBody>
      </p:sp>
      <p:sp>
        <p:nvSpPr>
          <p:cNvPr id="3" name="Content Placeholder 2"/>
          <p:cNvSpPr>
            <a:spLocks noGrp="1"/>
          </p:cNvSpPr>
          <p:nvPr>
            <p:ph idx="1"/>
          </p:nvPr>
        </p:nvSpPr>
        <p:spPr>
          <a:xfrm>
            <a:off x="533400" y="1434843"/>
            <a:ext cx="8001000" cy="4448431"/>
          </a:xfrm>
        </p:spPr>
        <p:txBody>
          <a:bodyPr/>
          <a:lstStyle/>
          <a:p>
            <a:r>
              <a:rPr lang="en-US" dirty="0"/>
              <a:t>Use only on stable and level surfaces </a:t>
            </a:r>
            <a:r>
              <a:rPr lang="en-US" b="1" dirty="0"/>
              <a:t>unless</a:t>
            </a:r>
            <a:r>
              <a:rPr lang="en-US" dirty="0"/>
              <a:t> secured or stabilized to prevent accidental displacement</a:t>
            </a:r>
          </a:p>
          <a:p>
            <a:endParaRPr lang="en-US" sz="800" dirty="0"/>
          </a:p>
          <a:p>
            <a:pPr lvl="1"/>
            <a:r>
              <a:rPr lang="en-US" dirty="0"/>
              <a:t>Single rail ladders are not to be used</a:t>
            </a:r>
          </a:p>
          <a:p>
            <a:pPr lvl="1"/>
            <a:endParaRPr lang="en-US" sz="1000" dirty="0"/>
          </a:p>
          <a:p>
            <a:pPr lvl="1"/>
            <a:r>
              <a:rPr lang="en-US" dirty="0"/>
              <a:t>No ladder is moved, shifted, or </a:t>
            </a:r>
          </a:p>
          <a:p>
            <a:pPr marL="457200" lvl="1" indent="0">
              <a:buNone/>
            </a:pPr>
            <a:r>
              <a:rPr lang="en-US" dirty="0"/>
              <a:t>   extended while an employee is on it</a:t>
            </a:r>
          </a:p>
          <a:p>
            <a:pPr lvl="1"/>
            <a:endParaRPr lang="en-US" sz="1000" dirty="0"/>
          </a:p>
          <a:p>
            <a:pPr lvl="1"/>
            <a:r>
              <a:rPr lang="en-US" dirty="0"/>
              <a:t>Not placed in locations such as </a:t>
            </a:r>
          </a:p>
          <a:p>
            <a:pPr marL="457200" lvl="1" indent="0">
              <a:buNone/>
            </a:pPr>
            <a:r>
              <a:rPr lang="en-US" dirty="0"/>
              <a:t>   passageways, doorways, or </a:t>
            </a:r>
          </a:p>
          <a:p>
            <a:pPr marL="457200" lvl="1" indent="0">
              <a:buNone/>
            </a:pPr>
            <a:r>
              <a:rPr lang="en-US" dirty="0"/>
              <a:t>   driveways where they can be </a:t>
            </a:r>
          </a:p>
          <a:p>
            <a:pPr marL="457200" lvl="1" indent="0">
              <a:buNone/>
            </a:pPr>
            <a:r>
              <a:rPr lang="en-US" dirty="0"/>
              <a:t>   displaced by other activities or traffic</a:t>
            </a:r>
          </a:p>
          <a:p>
            <a:endParaRPr lang="en-US" b="1" dirty="0"/>
          </a:p>
        </p:txBody>
      </p:sp>
      <p:sp>
        <p:nvSpPr>
          <p:cNvPr id="4" name="Content Placeholder 3"/>
          <p:cNvSpPr>
            <a:spLocks noGrp="1"/>
          </p:cNvSpPr>
          <p:nvPr>
            <p:ph sz="quarter" idx="10"/>
          </p:nvPr>
        </p:nvSpPr>
        <p:spPr>
          <a:xfrm>
            <a:off x="6553200" y="609600"/>
            <a:ext cx="2133600" cy="381000"/>
          </a:xfrm>
        </p:spPr>
        <p:txBody>
          <a:bodyPr/>
          <a:lstStyle/>
          <a:p>
            <a:r>
              <a:rPr lang="en-US" altLang="en-US" dirty="0"/>
              <a:t>1910.23(c)(4)-(7)</a:t>
            </a:r>
          </a:p>
          <a:p>
            <a:endParaRPr lang="en-US" dirty="0"/>
          </a:p>
        </p:txBody>
      </p:sp>
      <p:grpSp>
        <p:nvGrpSpPr>
          <p:cNvPr id="5" name="Group 4"/>
          <p:cNvGrpSpPr/>
          <p:nvPr/>
        </p:nvGrpSpPr>
        <p:grpSpPr>
          <a:xfrm>
            <a:off x="6531101" y="2971800"/>
            <a:ext cx="1872998" cy="2451356"/>
            <a:chOff x="5622851" y="1554162"/>
            <a:chExt cx="2911549" cy="4041895"/>
          </a:xfrm>
        </p:grpSpPr>
        <p:pic>
          <p:nvPicPr>
            <p:cNvPr id="6" name="Content Placeholder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22851" y="1554162"/>
              <a:ext cx="291154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710902" y="5257801"/>
              <a:ext cx="1719211" cy="338256"/>
            </a:xfrm>
            <a:prstGeom prst="rect">
              <a:avLst/>
            </a:prstGeom>
            <a:noFill/>
          </p:spPr>
          <p:txBody>
            <a:bodyPr wrap="none" rtlCol="0">
              <a:spAutoFit/>
            </a:bodyPr>
            <a:lstStyle/>
            <a:p>
              <a:r>
                <a:rPr lang="en-US" sz="1000" u="none" dirty="0">
                  <a:solidFill>
                    <a:schemeClr val="bg1"/>
                  </a:solidFill>
                  <a:latin typeface="+mj-lt"/>
                </a:rPr>
                <a:t>NCDOL Photo Library</a:t>
              </a:r>
            </a:p>
          </p:txBody>
        </p:sp>
      </p:grpSp>
    </p:spTree>
    <p:extLst>
      <p:ext uri="{BB962C8B-B14F-4D97-AF65-F5344CB8AC3E}">
        <p14:creationId xmlns:p14="http://schemas.microsoft.com/office/powerpoint/2010/main" val="350122145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1325"/>
            <a:ext cx="7924800" cy="549275"/>
          </a:xfrm>
        </p:spPr>
        <p:txBody>
          <a:bodyPr/>
          <a:lstStyle/>
          <a:p>
            <a:r>
              <a:rPr lang="en-US" altLang="en-US" dirty="0"/>
              <a:t>Portable Ladders</a:t>
            </a:r>
            <a:endParaRPr lang="en-US" dirty="0"/>
          </a:p>
        </p:txBody>
      </p:sp>
      <p:sp>
        <p:nvSpPr>
          <p:cNvPr id="3" name="Content Placeholder 2"/>
          <p:cNvSpPr>
            <a:spLocks noGrp="1"/>
          </p:cNvSpPr>
          <p:nvPr>
            <p:ph idx="1"/>
          </p:nvPr>
        </p:nvSpPr>
        <p:spPr>
          <a:xfrm>
            <a:off x="506506" y="1301324"/>
            <a:ext cx="6199094" cy="4572464"/>
          </a:xfrm>
        </p:spPr>
        <p:txBody>
          <a:bodyPr/>
          <a:lstStyle/>
          <a:p>
            <a:r>
              <a:rPr lang="en-US" dirty="0">
                <a:latin typeface="+mj-lt"/>
              </a:rPr>
              <a:t>Cap and top step of a stepladder are </a:t>
            </a:r>
            <a:r>
              <a:rPr lang="en-US" b="1" dirty="0">
                <a:latin typeface="+mj-lt"/>
              </a:rPr>
              <a:t>not</a:t>
            </a:r>
            <a:r>
              <a:rPr lang="en-US" dirty="0">
                <a:latin typeface="+mj-lt"/>
              </a:rPr>
              <a:t> to be used</a:t>
            </a:r>
          </a:p>
          <a:p>
            <a:pPr marL="0" indent="0">
              <a:buNone/>
            </a:pPr>
            <a:r>
              <a:rPr lang="en-US" sz="1000" dirty="0">
                <a:latin typeface="+mj-lt"/>
              </a:rPr>
              <a:t> </a:t>
            </a:r>
          </a:p>
          <a:p>
            <a:r>
              <a:rPr lang="en-US" dirty="0">
                <a:latin typeface="+mj-lt"/>
              </a:rPr>
              <a:t>When used on slippery surfaces, are secured and stabilized</a:t>
            </a:r>
          </a:p>
          <a:p>
            <a:endParaRPr lang="en-US" sz="1000" dirty="0">
              <a:latin typeface="+mj-lt"/>
            </a:endParaRPr>
          </a:p>
          <a:p>
            <a:r>
              <a:rPr lang="en-US" dirty="0">
                <a:latin typeface="+mj-lt"/>
              </a:rPr>
              <a:t>Top of a non-self-supporting ladder is placed so that both side rails are supported</a:t>
            </a:r>
          </a:p>
          <a:p>
            <a:endParaRPr lang="en-US" sz="1000" b="1" dirty="0">
              <a:latin typeface="+mj-lt"/>
            </a:endParaRPr>
          </a:p>
          <a:p>
            <a:pPr lvl="1"/>
            <a:r>
              <a:rPr lang="en-US" dirty="0">
                <a:latin typeface="+mj-lt"/>
              </a:rPr>
              <a:t>Unless ladder is equipped with a</a:t>
            </a:r>
          </a:p>
          <a:p>
            <a:pPr marL="457200" lvl="1" indent="0">
              <a:buNone/>
            </a:pPr>
            <a:r>
              <a:rPr lang="en-US" sz="2000" dirty="0">
                <a:latin typeface="+mj-lt"/>
              </a:rPr>
              <a:t>   </a:t>
            </a:r>
            <a:r>
              <a:rPr lang="en-US" dirty="0">
                <a:latin typeface="+mj-lt"/>
              </a:rPr>
              <a:t>single support attachment</a:t>
            </a:r>
          </a:p>
        </p:txBody>
      </p:sp>
      <p:sp>
        <p:nvSpPr>
          <p:cNvPr id="4" name="Content Placeholder 3"/>
          <p:cNvSpPr>
            <a:spLocks noGrp="1"/>
          </p:cNvSpPr>
          <p:nvPr>
            <p:ph sz="quarter" idx="10"/>
          </p:nvPr>
        </p:nvSpPr>
        <p:spPr>
          <a:xfrm>
            <a:off x="6400800" y="609600"/>
            <a:ext cx="2362200" cy="354119"/>
          </a:xfrm>
        </p:spPr>
        <p:txBody>
          <a:bodyPr>
            <a:normAutofit lnSpcReduction="10000"/>
          </a:bodyPr>
          <a:lstStyle/>
          <a:p>
            <a:r>
              <a:rPr lang="en-US" altLang="en-US" dirty="0"/>
              <a:t>1910.23(c)(8)-(10)</a:t>
            </a:r>
          </a:p>
          <a:p>
            <a:endParaRPr lang="en-US" dirty="0"/>
          </a:p>
        </p:txBody>
      </p:sp>
      <p:cxnSp>
        <p:nvCxnSpPr>
          <p:cNvPr id="8" name="Straight Arrow Connector 7"/>
          <p:cNvCxnSpPr>
            <a:cxnSpLocks/>
          </p:cNvCxnSpPr>
          <p:nvPr/>
        </p:nvCxnSpPr>
        <p:spPr bwMode="auto">
          <a:xfrm>
            <a:off x="4922130" y="4274909"/>
            <a:ext cx="1910391" cy="3361"/>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9" name="TextBox 8"/>
          <p:cNvSpPr txBox="1"/>
          <p:nvPr/>
        </p:nvSpPr>
        <p:spPr>
          <a:xfrm>
            <a:off x="6705600" y="5715000"/>
            <a:ext cx="1676400" cy="253916"/>
          </a:xfrm>
          <a:prstGeom prst="rect">
            <a:avLst/>
          </a:prstGeom>
          <a:noFill/>
        </p:spPr>
        <p:txBody>
          <a:bodyPr wrap="square" rtlCol="0">
            <a:spAutoFit/>
          </a:bodyPr>
          <a:lstStyle/>
          <a:p>
            <a:r>
              <a:rPr lang="en-US" sz="1050" u="none" dirty="0">
                <a:solidFill>
                  <a:schemeClr val="bg1"/>
                </a:solidFill>
                <a:latin typeface="+mn-lt"/>
              </a:rPr>
              <a:t>NCDOL Photo Library</a:t>
            </a:r>
          </a:p>
        </p:txBody>
      </p:sp>
      <p:sp>
        <p:nvSpPr>
          <p:cNvPr id="10" name="TextBox 9"/>
          <p:cNvSpPr txBox="1"/>
          <p:nvPr/>
        </p:nvSpPr>
        <p:spPr>
          <a:xfrm>
            <a:off x="3831146" y="5728156"/>
            <a:ext cx="16764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nvGrpSpPr>
          <p:cNvPr id="7" name="Group 6">
            <a:extLst>
              <a:ext uri="{FF2B5EF4-FFF2-40B4-BE49-F238E27FC236}">
                <a16:creationId xmlns:a16="http://schemas.microsoft.com/office/drawing/2014/main" id="{474903B7-48B5-4A3A-A842-9D7E0D57E960}"/>
              </a:ext>
            </a:extLst>
          </p:cNvPr>
          <p:cNvGrpSpPr/>
          <p:nvPr/>
        </p:nvGrpSpPr>
        <p:grpSpPr>
          <a:xfrm>
            <a:off x="6959443" y="2953580"/>
            <a:ext cx="1426994" cy="2774576"/>
            <a:chOff x="6959443" y="2953580"/>
            <a:chExt cx="1426994" cy="2774576"/>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59443" y="2953580"/>
              <a:ext cx="1347651" cy="2774576"/>
            </a:xfrm>
            <a:prstGeom prst="rect">
              <a:avLst/>
            </a:prstGeom>
          </p:spPr>
        </p:pic>
        <p:sp>
          <p:nvSpPr>
            <p:cNvPr id="11" name="TextBox 10">
              <a:extLst>
                <a:ext uri="{FF2B5EF4-FFF2-40B4-BE49-F238E27FC236}">
                  <a16:creationId xmlns:a16="http://schemas.microsoft.com/office/drawing/2014/main" id="{8DD2ADDA-3A22-4F14-91C2-D70B9C4A2F5A}"/>
                </a:ext>
              </a:extLst>
            </p:cNvPr>
            <p:cNvSpPr txBox="1"/>
            <p:nvPr/>
          </p:nvSpPr>
          <p:spPr>
            <a:xfrm>
              <a:off x="6959443" y="5452904"/>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grpSp>
        <p:nvGrpSpPr>
          <p:cNvPr id="13" name="Group 12">
            <a:extLst>
              <a:ext uri="{FF2B5EF4-FFF2-40B4-BE49-F238E27FC236}">
                <a16:creationId xmlns:a16="http://schemas.microsoft.com/office/drawing/2014/main" id="{AB0CDB68-CD13-4ED0-ADDB-5DAC02925269}"/>
              </a:ext>
            </a:extLst>
          </p:cNvPr>
          <p:cNvGrpSpPr/>
          <p:nvPr/>
        </p:nvGrpSpPr>
        <p:grpSpPr>
          <a:xfrm>
            <a:off x="7253031" y="1192803"/>
            <a:ext cx="1048469" cy="1542778"/>
            <a:chOff x="7253031" y="1192803"/>
            <a:chExt cx="1048469" cy="1542778"/>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3031" y="1192803"/>
              <a:ext cx="1041200" cy="1542778"/>
            </a:xfrm>
            <a:prstGeom prst="rect">
              <a:avLst/>
            </a:prstGeom>
          </p:spPr>
        </p:pic>
        <p:sp>
          <p:nvSpPr>
            <p:cNvPr id="12" name="TextBox 11">
              <a:extLst>
                <a:ext uri="{FF2B5EF4-FFF2-40B4-BE49-F238E27FC236}">
                  <a16:creationId xmlns:a16="http://schemas.microsoft.com/office/drawing/2014/main" id="{DC16F48A-5E03-40DD-8401-651AEE245117}"/>
                </a:ext>
              </a:extLst>
            </p:cNvPr>
            <p:cNvSpPr txBox="1"/>
            <p:nvPr/>
          </p:nvSpPr>
          <p:spPr>
            <a:xfrm rot="5400000">
              <a:off x="7464893" y="1876213"/>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Tree>
    <p:extLst>
      <p:ext uri="{BB962C8B-B14F-4D97-AF65-F5344CB8AC3E}">
        <p14:creationId xmlns:p14="http://schemas.microsoft.com/office/powerpoint/2010/main" val="24878603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Portable Ladders</a:t>
            </a:r>
          </a:p>
        </p:txBody>
      </p:sp>
      <p:sp>
        <p:nvSpPr>
          <p:cNvPr id="11266" name="Rectangle 3"/>
          <p:cNvSpPr>
            <a:spLocks noGrp="1" noChangeArrowheads="1"/>
          </p:cNvSpPr>
          <p:nvPr>
            <p:ph idx="1"/>
          </p:nvPr>
        </p:nvSpPr>
        <p:spPr>
          <a:xfrm>
            <a:off x="533400" y="1219200"/>
            <a:ext cx="8077200" cy="4724400"/>
          </a:xfrm>
        </p:spPr>
        <p:txBody>
          <a:bodyPr/>
          <a:lstStyle/>
          <a:p>
            <a:r>
              <a:rPr lang="en-US" dirty="0"/>
              <a:t>When used to gain access to an upper landing, surface must have side rails that </a:t>
            </a:r>
            <a:r>
              <a:rPr lang="en-US" b="1" dirty="0"/>
              <a:t>extend at least 3 feet </a:t>
            </a:r>
            <a:r>
              <a:rPr lang="en-US" dirty="0"/>
              <a:t>above the upper landing surface</a:t>
            </a:r>
          </a:p>
          <a:p>
            <a:pPr lvl="1"/>
            <a:endParaRPr lang="en-US" sz="1200" dirty="0"/>
          </a:p>
        </p:txBody>
      </p:sp>
      <p:sp>
        <p:nvSpPr>
          <p:cNvPr id="3" name="Content Placeholder 2"/>
          <p:cNvSpPr>
            <a:spLocks noGrp="1"/>
          </p:cNvSpPr>
          <p:nvPr>
            <p:ph sz="quarter" idx="10"/>
          </p:nvPr>
        </p:nvSpPr>
        <p:spPr>
          <a:xfrm>
            <a:off x="6781800" y="609600"/>
            <a:ext cx="2133600" cy="381000"/>
          </a:xfrm>
        </p:spPr>
        <p:txBody>
          <a:bodyPr/>
          <a:lstStyle/>
          <a:p>
            <a:r>
              <a:rPr lang="en-US" altLang="en-US" dirty="0"/>
              <a:t>1910.23(c)(11)</a:t>
            </a:r>
          </a:p>
          <a:p>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2171" y="3429000"/>
            <a:ext cx="5090163" cy="246740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819400" y="2667000"/>
            <a:ext cx="3276600" cy="369332"/>
          </a:xfrm>
          <a:prstGeom prst="rect">
            <a:avLst/>
          </a:prstGeom>
          <a:noFill/>
        </p:spPr>
        <p:txBody>
          <a:bodyPr wrap="square" rtlCol="0">
            <a:spAutoFit/>
          </a:bodyPr>
          <a:lstStyle/>
          <a:p>
            <a:pPr algn="ctr"/>
            <a:r>
              <a:rPr lang="en-US" sz="1800" b="1" u="none" dirty="0">
                <a:solidFill>
                  <a:srgbClr val="FF0000"/>
                </a:solidFill>
                <a:latin typeface="+mn-lt"/>
              </a:rPr>
              <a:t>3 Feet</a:t>
            </a:r>
          </a:p>
        </p:txBody>
      </p:sp>
      <p:cxnSp>
        <p:nvCxnSpPr>
          <p:cNvPr id="6" name="Straight Arrow Connector 5"/>
          <p:cNvCxnSpPr/>
          <p:nvPr/>
        </p:nvCxnSpPr>
        <p:spPr bwMode="auto">
          <a:xfrm>
            <a:off x="4953000" y="2895600"/>
            <a:ext cx="1371600" cy="914400"/>
          </a:xfrm>
          <a:prstGeom prst="straightConnector1">
            <a:avLst/>
          </a:prstGeom>
          <a:solidFill>
            <a:schemeClr val="accent1"/>
          </a:solidFill>
          <a:ln w="12700" cap="flat" cmpd="sng" algn="ctr">
            <a:solidFill>
              <a:schemeClr val="accent6"/>
            </a:solidFill>
            <a:prstDash val="solid"/>
            <a:round/>
            <a:headEnd type="none" w="sm" len="sm"/>
            <a:tailEnd type="triangle"/>
          </a:ln>
          <a:effectLst/>
        </p:spPr>
      </p:cxnSp>
    </p:spTree>
    <p:extLst>
      <p:ext uri="{BB962C8B-B14F-4D97-AF65-F5344CB8AC3E}">
        <p14:creationId xmlns:p14="http://schemas.microsoft.com/office/powerpoint/2010/main" val="4009333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Portable Ladders</a:t>
            </a:r>
          </a:p>
        </p:txBody>
      </p:sp>
      <p:sp>
        <p:nvSpPr>
          <p:cNvPr id="11266" name="Rectangle 3"/>
          <p:cNvSpPr>
            <a:spLocks noGrp="1" noChangeArrowheads="1"/>
          </p:cNvSpPr>
          <p:nvPr>
            <p:ph idx="1"/>
          </p:nvPr>
        </p:nvSpPr>
        <p:spPr>
          <a:xfrm>
            <a:off x="533400" y="1219200"/>
            <a:ext cx="4939722" cy="4724400"/>
          </a:xfrm>
        </p:spPr>
        <p:txBody>
          <a:bodyPr/>
          <a:lstStyle/>
          <a:p>
            <a:r>
              <a:rPr lang="en-US" dirty="0"/>
              <a:t>Never tied or fastened together to provide added length unless they are specifically designed for such use</a:t>
            </a:r>
          </a:p>
          <a:p>
            <a:endParaRPr lang="en-US" dirty="0"/>
          </a:p>
          <a:p>
            <a:r>
              <a:rPr lang="en-US" dirty="0"/>
              <a:t>Never placed on boxes, barrels, or other unstable bases to obtain additional height</a:t>
            </a:r>
            <a:endParaRPr lang="en-US" altLang="en-US" b="1" dirty="0"/>
          </a:p>
        </p:txBody>
      </p:sp>
      <p:sp>
        <p:nvSpPr>
          <p:cNvPr id="7" name="Content Placeholder 6"/>
          <p:cNvSpPr>
            <a:spLocks noGrp="1"/>
          </p:cNvSpPr>
          <p:nvPr>
            <p:ph sz="quarter" idx="10"/>
          </p:nvPr>
        </p:nvSpPr>
        <p:spPr>
          <a:xfrm>
            <a:off x="6246189" y="596348"/>
            <a:ext cx="2440611" cy="394252"/>
          </a:xfrm>
        </p:spPr>
        <p:txBody>
          <a:bodyPr/>
          <a:lstStyle/>
          <a:p>
            <a:r>
              <a:rPr lang="en-US" altLang="en-US" dirty="0"/>
              <a:t>1910.23(c)(12)-(13)</a:t>
            </a:r>
          </a:p>
          <a:p>
            <a:endParaRPr lang="en-US" dirty="0"/>
          </a:p>
        </p:txBody>
      </p:sp>
      <p:grpSp>
        <p:nvGrpSpPr>
          <p:cNvPr id="3" name="Group 2"/>
          <p:cNvGrpSpPr/>
          <p:nvPr/>
        </p:nvGrpSpPr>
        <p:grpSpPr>
          <a:xfrm>
            <a:off x="6858000" y="1233553"/>
            <a:ext cx="1536150" cy="2404334"/>
            <a:chOff x="5463802" y="1447800"/>
            <a:chExt cx="2994894" cy="4202113"/>
          </a:xfrm>
        </p:grpSpPr>
        <p:pic>
          <p:nvPicPr>
            <p:cNvPr id="5" name="Picture 7" descr="G:\2015 1926 Stairways &amp; Ladders Photo &amp; PPT\IMG_20151215_1520227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400" y="1447800"/>
              <a:ext cx="2972296"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3802" y="5257800"/>
              <a:ext cx="1508746" cy="246221"/>
            </a:xfrm>
            <a:prstGeom prst="rect">
              <a:avLst/>
            </a:prstGeom>
            <a:noFill/>
          </p:spPr>
          <p:txBody>
            <a:bodyPr wrap="none" rtlCol="0">
              <a:spAutoFit/>
            </a:bodyPr>
            <a:lstStyle/>
            <a:p>
              <a:r>
                <a:rPr lang="en-US" sz="1000" b="1" u="none" dirty="0">
                  <a:latin typeface="+mj-lt"/>
                  <a:cs typeface="Rod" panose="02030509050101010101" pitchFamily="49" charset="-79"/>
                </a:rPr>
                <a:t>NCDOL Photo Library</a:t>
              </a:r>
            </a:p>
          </p:txBody>
        </p:sp>
      </p:grpSp>
      <p:grpSp>
        <p:nvGrpSpPr>
          <p:cNvPr id="11" name="Group 10"/>
          <p:cNvGrpSpPr/>
          <p:nvPr/>
        </p:nvGrpSpPr>
        <p:grpSpPr>
          <a:xfrm>
            <a:off x="6792945" y="3767823"/>
            <a:ext cx="1614652" cy="2107602"/>
            <a:chOff x="3086100" y="2514600"/>
            <a:chExt cx="2971800" cy="3262312"/>
          </a:xfrm>
        </p:grpSpPr>
        <p:pic>
          <p:nvPicPr>
            <p:cNvPr id="12"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86100" y="2514600"/>
              <a:ext cx="29718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352800" y="5486400"/>
              <a:ext cx="1375698" cy="246221"/>
            </a:xfrm>
            <a:prstGeom prst="rect">
              <a:avLst/>
            </a:prstGeom>
            <a:noFill/>
          </p:spPr>
          <p:txBody>
            <a:bodyPr wrap="none" rtlCol="0">
              <a:spAutoFit/>
            </a:bodyPr>
            <a:lstStyle/>
            <a:p>
              <a:r>
                <a:rPr lang="en-US" sz="1000" u="none" dirty="0">
                  <a:solidFill>
                    <a:schemeClr val="bg1"/>
                  </a:solidFill>
                </a:rPr>
                <a:t>NCDOL Photo Library</a:t>
              </a:r>
            </a:p>
          </p:txBody>
        </p:sp>
      </p:grpSp>
      <p:sp>
        <p:nvSpPr>
          <p:cNvPr id="14" name="Arrow: Right 3"/>
          <p:cNvSpPr/>
          <p:nvPr/>
        </p:nvSpPr>
        <p:spPr bwMode="auto">
          <a:xfrm>
            <a:off x="5181601" y="4343400"/>
            <a:ext cx="1447799" cy="228600"/>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6" name="Arrow: Right 3">
            <a:extLst>
              <a:ext uri="{FF2B5EF4-FFF2-40B4-BE49-F238E27FC236}">
                <a16:creationId xmlns:a16="http://schemas.microsoft.com/office/drawing/2014/main" id="{964DF079-0056-49A3-AD03-077249BDA25B}"/>
              </a:ext>
            </a:extLst>
          </p:cNvPr>
          <p:cNvSpPr/>
          <p:nvPr/>
        </p:nvSpPr>
        <p:spPr bwMode="auto">
          <a:xfrm>
            <a:off x="5181600" y="2272849"/>
            <a:ext cx="1447799" cy="228600"/>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72708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Fixed Ladders</a:t>
            </a:r>
          </a:p>
        </p:txBody>
      </p:sp>
      <p:sp>
        <p:nvSpPr>
          <p:cNvPr id="11266" name="Rectangle 3"/>
          <p:cNvSpPr>
            <a:spLocks noGrp="1" noChangeArrowheads="1"/>
          </p:cNvSpPr>
          <p:nvPr>
            <p:ph idx="1"/>
          </p:nvPr>
        </p:nvSpPr>
        <p:spPr>
          <a:xfrm>
            <a:off x="533400" y="1219200"/>
            <a:ext cx="5181600" cy="4724400"/>
          </a:xfrm>
        </p:spPr>
        <p:txBody>
          <a:bodyPr/>
          <a:lstStyle/>
          <a:p>
            <a:r>
              <a:rPr lang="en-US" dirty="0"/>
              <a:t>Capable of supporting their </a:t>
            </a:r>
            <a:r>
              <a:rPr lang="en-US" b="1" dirty="0"/>
              <a:t>maximum intended load</a:t>
            </a:r>
          </a:p>
          <a:p>
            <a:pPr marL="0" indent="0">
              <a:buNone/>
            </a:pPr>
            <a:r>
              <a:rPr lang="en-US" sz="1000" dirty="0"/>
              <a:t> </a:t>
            </a:r>
            <a:endParaRPr lang="en-US" altLang="en-US" sz="1000" dirty="0"/>
          </a:p>
          <a:p>
            <a:r>
              <a:rPr lang="en-US" altLang="en-US" dirty="0"/>
              <a:t>Meet design specifications listed in the standard</a:t>
            </a:r>
          </a:p>
          <a:p>
            <a:pPr marL="0" indent="0">
              <a:buNone/>
            </a:pPr>
            <a:endParaRPr lang="en-US" altLang="en-US" sz="800" dirty="0"/>
          </a:p>
          <a:p>
            <a:pPr lvl="1"/>
            <a:r>
              <a:rPr lang="en-US" dirty="0"/>
              <a:t>One example:</a:t>
            </a:r>
          </a:p>
          <a:p>
            <a:pPr lvl="2"/>
            <a:endParaRPr lang="en-US" sz="800" dirty="0"/>
          </a:p>
          <a:p>
            <a:pPr lvl="2"/>
            <a:r>
              <a:rPr lang="en-US" dirty="0"/>
              <a:t>Side rails of through or side-step ladders </a:t>
            </a:r>
            <a:r>
              <a:rPr lang="en-US" b="1" dirty="0"/>
              <a:t>extend 42 inches </a:t>
            </a:r>
            <a:r>
              <a:rPr lang="en-US" dirty="0"/>
              <a:t>above top of access level or landing platform served by ladder </a:t>
            </a:r>
            <a:endParaRPr lang="en-US" altLang="en-US" dirty="0"/>
          </a:p>
        </p:txBody>
      </p:sp>
      <p:sp>
        <p:nvSpPr>
          <p:cNvPr id="4" name="Content Placeholder 3"/>
          <p:cNvSpPr>
            <a:spLocks noGrp="1"/>
          </p:cNvSpPr>
          <p:nvPr>
            <p:ph sz="quarter" idx="10"/>
          </p:nvPr>
        </p:nvSpPr>
        <p:spPr>
          <a:xfrm>
            <a:off x="7239000" y="609600"/>
            <a:ext cx="2133600" cy="381000"/>
          </a:xfrm>
        </p:spPr>
        <p:txBody>
          <a:bodyPr/>
          <a:lstStyle/>
          <a:p>
            <a:r>
              <a:rPr lang="en-US" altLang="en-US" dirty="0"/>
              <a:t>1910.23(d)</a:t>
            </a:r>
          </a:p>
          <a:p>
            <a:endParaRPr lang="en-US" dirty="0"/>
          </a:p>
        </p:txBody>
      </p:sp>
      <p:grpSp>
        <p:nvGrpSpPr>
          <p:cNvPr id="2" name="Group 1">
            <a:extLst>
              <a:ext uri="{FF2B5EF4-FFF2-40B4-BE49-F238E27FC236}">
                <a16:creationId xmlns:a16="http://schemas.microsoft.com/office/drawing/2014/main" id="{3CC2C1C2-A615-420A-AA1C-4587065DEA05}"/>
              </a:ext>
            </a:extLst>
          </p:cNvPr>
          <p:cNvGrpSpPr/>
          <p:nvPr/>
        </p:nvGrpSpPr>
        <p:grpSpPr>
          <a:xfrm>
            <a:off x="5715000" y="1371600"/>
            <a:ext cx="2716306" cy="2734627"/>
            <a:chOff x="5745032" y="2912745"/>
            <a:chExt cx="2819400" cy="3030855"/>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5745032" y="2912745"/>
              <a:ext cx="2819400" cy="3030855"/>
            </a:xfrm>
            <a:prstGeom prst="rect">
              <a:avLst/>
            </a:prstGeom>
          </p:spPr>
        </p:pic>
        <p:sp>
          <p:nvSpPr>
            <p:cNvPr id="7" name="TextBox 6"/>
            <p:cNvSpPr txBox="1"/>
            <p:nvPr/>
          </p:nvSpPr>
          <p:spPr>
            <a:xfrm>
              <a:off x="7345232" y="572815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spTree>
    <p:extLst>
      <p:ext uri="{BB962C8B-B14F-4D97-AF65-F5344CB8AC3E}">
        <p14:creationId xmlns:p14="http://schemas.microsoft.com/office/powerpoint/2010/main" val="3009635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98157"/>
            <a:ext cx="7924800" cy="492443"/>
          </a:xfrm>
          <a:noFill/>
        </p:spPr>
        <p:txBody>
          <a:bodyPr>
            <a:normAutofit fontScale="90000"/>
          </a:bodyPr>
          <a:lstStyle/>
          <a:p>
            <a:r>
              <a:rPr lang="en-US" altLang="en-US" sz="3200" dirty="0"/>
              <a:t>Mobile Ladder Stands/Platforms</a:t>
            </a:r>
          </a:p>
        </p:txBody>
      </p:sp>
      <p:sp>
        <p:nvSpPr>
          <p:cNvPr id="11266" name="Rectangle 3"/>
          <p:cNvSpPr>
            <a:spLocks noGrp="1" noChangeArrowheads="1"/>
          </p:cNvSpPr>
          <p:nvPr>
            <p:ph idx="1"/>
          </p:nvPr>
        </p:nvSpPr>
        <p:spPr>
          <a:xfrm>
            <a:off x="533400" y="1144814"/>
            <a:ext cx="8077200" cy="4724400"/>
          </a:xfrm>
        </p:spPr>
        <p:txBody>
          <a:bodyPr/>
          <a:lstStyle/>
          <a:p>
            <a:r>
              <a:rPr lang="en-US" sz="2700" dirty="0">
                <a:latin typeface="+mj-lt"/>
              </a:rPr>
              <a:t>Meet all design specifications</a:t>
            </a:r>
          </a:p>
          <a:p>
            <a:endParaRPr lang="en-US" sz="400" dirty="0">
              <a:latin typeface="+mj-lt"/>
            </a:endParaRPr>
          </a:p>
          <a:p>
            <a:pPr lvl="1"/>
            <a:r>
              <a:rPr lang="en-US" sz="2300" dirty="0">
                <a:latin typeface="+mj-lt"/>
              </a:rPr>
              <a:t>Capable of supporting at least four times intended load</a:t>
            </a:r>
          </a:p>
          <a:p>
            <a:pPr lvl="1"/>
            <a:endParaRPr lang="en-US" sz="1000" dirty="0">
              <a:latin typeface="+mj-lt"/>
            </a:endParaRPr>
          </a:p>
          <a:p>
            <a:pPr lvl="1"/>
            <a:r>
              <a:rPr lang="en-US" sz="2300" dirty="0">
                <a:latin typeface="+mj-lt"/>
              </a:rPr>
              <a:t>Those equipped with wheels or casters</a:t>
            </a:r>
          </a:p>
          <a:p>
            <a:endParaRPr lang="en-US" sz="800" dirty="0">
              <a:latin typeface="+mj-lt"/>
            </a:endParaRPr>
          </a:p>
          <a:p>
            <a:pPr lvl="2"/>
            <a:r>
              <a:rPr lang="en-US" sz="1800" dirty="0">
                <a:latin typeface="+mj-lt"/>
              </a:rPr>
              <a:t>Must be designed with a system to impede horizontal movement when an employee is on stand or platform so it does not move</a:t>
            </a:r>
            <a:endParaRPr lang="en-US" altLang="en-US" sz="1800" dirty="0">
              <a:latin typeface="+mj-lt"/>
            </a:endParaRPr>
          </a:p>
        </p:txBody>
      </p:sp>
      <p:sp>
        <p:nvSpPr>
          <p:cNvPr id="2" name="Content Placeholder 1"/>
          <p:cNvSpPr>
            <a:spLocks noGrp="1"/>
          </p:cNvSpPr>
          <p:nvPr>
            <p:ph sz="quarter" idx="10"/>
          </p:nvPr>
        </p:nvSpPr>
        <p:spPr>
          <a:xfrm>
            <a:off x="7162800" y="553878"/>
            <a:ext cx="2133600" cy="381000"/>
          </a:xfrm>
        </p:spPr>
        <p:txBody>
          <a:bodyPr/>
          <a:lstStyle/>
          <a:p>
            <a:r>
              <a:rPr lang="en-US" altLang="en-US" dirty="0"/>
              <a:t>1910.23(e)</a:t>
            </a:r>
          </a:p>
          <a:p>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19800" y="3287486"/>
            <a:ext cx="2324100" cy="2656114"/>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62199" y="3626070"/>
            <a:ext cx="3200401" cy="2317529"/>
          </a:xfrm>
          <a:prstGeom prst="rect">
            <a:avLst/>
          </a:prstGeom>
        </p:spPr>
      </p:pic>
      <p:cxnSp>
        <p:nvCxnSpPr>
          <p:cNvPr id="4" name="Straight Arrow Connector 3"/>
          <p:cNvCxnSpPr/>
          <p:nvPr/>
        </p:nvCxnSpPr>
        <p:spPr bwMode="auto">
          <a:xfrm>
            <a:off x="1295400" y="3733800"/>
            <a:ext cx="1600200" cy="12192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9" name="TextBox 8"/>
          <p:cNvSpPr txBox="1"/>
          <p:nvPr/>
        </p:nvSpPr>
        <p:spPr>
          <a:xfrm>
            <a:off x="7162800" y="5715000"/>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
        <p:nvSpPr>
          <p:cNvPr id="10" name="TextBox 9"/>
          <p:cNvSpPr txBox="1"/>
          <p:nvPr/>
        </p:nvSpPr>
        <p:spPr>
          <a:xfrm>
            <a:off x="4381500" y="5728155"/>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3048721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1325"/>
            <a:ext cx="7924800" cy="549275"/>
          </a:xfrm>
        </p:spPr>
        <p:txBody>
          <a:bodyPr/>
          <a:lstStyle/>
          <a:p>
            <a:r>
              <a:rPr lang="en-US" altLang="en-US" dirty="0"/>
              <a:t>Objectives</a:t>
            </a:r>
            <a:endParaRPr lang="en-US" dirty="0"/>
          </a:p>
        </p:txBody>
      </p:sp>
      <p:sp>
        <p:nvSpPr>
          <p:cNvPr id="3" name="Content Placeholder 2"/>
          <p:cNvSpPr>
            <a:spLocks noGrp="1"/>
          </p:cNvSpPr>
          <p:nvPr>
            <p:ph idx="1"/>
          </p:nvPr>
        </p:nvSpPr>
        <p:spPr>
          <a:xfrm>
            <a:off x="504825" y="1228640"/>
            <a:ext cx="7800975" cy="4333960"/>
          </a:xfrm>
          <a:solidFill>
            <a:schemeClr val="bg1"/>
          </a:solidFill>
        </p:spPr>
        <p:txBody>
          <a:bodyPr>
            <a:normAutofit lnSpcReduction="10000"/>
          </a:bodyPr>
          <a:lstStyle/>
          <a:p>
            <a:pPr>
              <a:lnSpc>
                <a:spcPct val="80000"/>
              </a:lnSpc>
            </a:pPr>
            <a:r>
              <a:rPr lang="en-US" altLang="en-US" sz="2600" dirty="0"/>
              <a:t>In this course, we will discuss:</a:t>
            </a:r>
          </a:p>
          <a:p>
            <a:pPr>
              <a:lnSpc>
                <a:spcPct val="80000"/>
              </a:lnSpc>
            </a:pPr>
            <a:endParaRPr lang="en-US" altLang="en-US" sz="800" dirty="0"/>
          </a:p>
          <a:p>
            <a:pPr lvl="1">
              <a:lnSpc>
                <a:spcPct val="80000"/>
              </a:lnSpc>
              <a:spcBef>
                <a:spcPts val="400"/>
              </a:spcBef>
            </a:pPr>
            <a:r>
              <a:rPr lang="en-US" altLang="en-US" sz="2200" dirty="0"/>
              <a:t>Definitions</a:t>
            </a:r>
          </a:p>
          <a:p>
            <a:pPr lvl="1">
              <a:spcBef>
                <a:spcPts val="400"/>
              </a:spcBef>
            </a:pPr>
            <a:r>
              <a:rPr lang="en-US" altLang="en-US" sz="2200" dirty="0"/>
              <a:t>General requirements</a:t>
            </a:r>
          </a:p>
          <a:p>
            <a:pPr lvl="1">
              <a:spcBef>
                <a:spcPts val="400"/>
              </a:spcBef>
            </a:pPr>
            <a:r>
              <a:rPr lang="en-US" altLang="en-US" sz="2200" dirty="0"/>
              <a:t>Ladders</a:t>
            </a:r>
          </a:p>
          <a:p>
            <a:pPr lvl="1">
              <a:spcBef>
                <a:spcPts val="400"/>
              </a:spcBef>
            </a:pPr>
            <a:r>
              <a:rPr lang="en-US" altLang="en-US" sz="2200" dirty="0"/>
              <a:t>Step bolts and manhole steps</a:t>
            </a:r>
          </a:p>
          <a:p>
            <a:pPr lvl="1">
              <a:spcBef>
                <a:spcPts val="400"/>
              </a:spcBef>
            </a:pPr>
            <a:r>
              <a:rPr lang="en-US" altLang="en-US" sz="2200" dirty="0"/>
              <a:t>Stairways</a:t>
            </a:r>
          </a:p>
          <a:p>
            <a:pPr lvl="1">
              <a:spcBef>
                <a:spcPts val="400"/>
              </a:spcBef>
            </a:pPr>
            <a:r>
              <a:rPr lang="en-US" altLang="en-US" sz="2200" dirty="0"/>
              <a:t>Dockboards</a:t>
            </a:r>
          </a:p>
          <a:p>
            <a:pPr lvl="1">
              <a:spcBef>
                <a:spcPts val="400"/>
              </a:spcBef>
            </a:pPr>
            <a:r>
              <a:rPr lang="en-US" altLang="en-US" sz="2200" dirty="0"/>
              <a:t>Scaffolds and rope descent systems</a:t>
            </a:r>
          </a:p>
          <a:p>
            <a:pPr lvl="1">
              <a:spcBef>
                <a:spcPts val="400"/>
              </a:spcBef>
            </a:pPr>
            <a:r>
              <a:rPr lang="en-US" altLang="en-US" sz="2200" dirty="0"/>
              <a:t>Duty to have fall protection and falling object protection</a:t>
            </a:r>
          </a:p>
          <a:p>
            <a:pPr lvl="1">
              <a:spcBef>
                <a:spcPts val="400"/>
              </a:spcBef>
            </a:pPr>
            <a:r>
              <a:rPr lang="en-US" altLang="en-US" sz="2200" dirty="0"/>
              <a:t>Fall protection systems</a:t>
            </a:r>
          </a:p>
          <a:p>
            <a:pPr lvl="1">
              <a:spcBef>
                <a:spcPts val="400"/>
              </a:spcBef>
            </a:pPr>
            <a:r>
              <a:rPr lang="en-US" altLang="en-US" sz="2200" dirty="0"/>
              <a:t>Training requirements</a:t>
            </a:r>
          </a:p>
          <a:p>
            <a:pPr>
              <a:lnSpc>
                <a:spcPct val="80000"/>
              </a:lnSpc>
            </a:pPr>
            <a:endParaRPr lang="en-US" altLang="en-US" b="1" dirty="0"/>
          </a:p>
          <a:p>
            <a:pPr marL="0" indent="0">
              <a:buNone/>
            </a:pPr>
            <a:endParaRPr lang="en-US" dirty="0"/>
          </a:p>
        </p:txBody>
      </p:sp>
      <p:sp>
        <p:nvSpPr>
          <p:cNvPr id="4" name="Content Placeholder 3"/>
          <p:cNvSpPr>
            <a:spLocks noGrp="1"/>
          </p:cNvSpPr>
          <p:nvPr>
            <p:ph sz="quarter" idx="10"/>
          </p:nvPr>
        </p:nvSpPr>
        <p:spPr>
          <a:xfrm>
            <a:off x="5796769" y="591859"/>
            <a:ext cx="3048000" cy="528881"/>
          </a:xfrm>
        </p:spPr>
        <p:txBody>
          <a:bodyPr>
            <a:normAutofit fontScale="40000" lnSpcReduction="20000"/>
          </a:bodyPr>
          <a:lstStyle/>
          <a:p>
            <a:r>
              <a:rPr lang="en-US" altLang="en-US" sz="5000" dirty="0"/>
              <a:t>29 CFR 1910, Subpart D</a:t>
            </a:r>
          </a:p>
          <a:p>
            <a:endParaRPr lang="en-US" dirty="0"/>
          </a:p>
        </p:txBody>
      </p:sp>
      <p:grpSp>
        <p:nvGrpSpPr>
          <p:cNvPr id="10" name="Group 9">
            <a:extLst>
              <a:ext uri="{FF2B5EF4-FFF2-40B4-BE49-F238E27FC236}">
                <a16:creationId xmlns:a16="http://schemas.microsoft.com/office/drawing/2014/main" id="{0FAF4651-956D-4D9F-91C6-51D02C48B5AF}"/>
              </a:ext>
            </a:extLst>
          </p:cNvPr>
          <p:cNvGrpSpPr/>
          <p:nvPr/>
        </p:nvGrpSpPr>
        <p:grpSpPr>
          <a:xfrm>
            <a:off x="6096000" y="1541721"/>
            <a:ext cx="2362201" cy="1905000"/>
            <a:chOff x="4995920" y="1878487"/>
            <a:chExt cx="3547672" cy="3048000"/>
          </a:xfrm>
        </p:grpSpPr>
        <p:pic>
          <p:nvPicPr>
            <p:cNvPr id="11" name="Picture 10">
              <a:extLst>
                <a:ext uri="{FF2B5EF4-FFF2-40B4-BE49-F238E27FC236}">
                  <a16:creationId xmlns:a16="http://schemas.microsoft.com/office/drawing/2014/main" id="{F8C6A324-D92A-4884-8EB7-E9E81EE1B0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483"/>
            <a:stretch/>
          </p:blipFill>
          <p:spPr>
            <a:xfrm>
              <a:off x="4995920" y="1878487"/>
              <a:ext cx="3547672" cy="3048000"/>
            </a:xfrm>
            <a:prstGeom prst="rect">
              <a:avLst/>
            </a:prstGeom>
          </p:spPr>
        </p:pic>
        <p:sp>
          <p:nvSpPr>
            <p:cNvPr id="12" name="TextBox 11">
              <a:extLst>
                <a:ext uri="{FF2B5EF4-FFF2-40B4-BE49-F238E27FC236}">
                  <a16:creationId xmlns:a16="http://schemas.microsoft.com/office/drawing/2014/main" id="{773449D0-9F6F-46F6-8F69-1FC8DA2EA49B}"/>
                </a:ext>
              </a:extLst>
            </p:cNvPr>
            <p:cNvSpPr txBox="1"/>
            <p:nvPr/>
          </p:nvSpPr>
          <p:spPr>
            <a:xfrm>
              <a:off x="5818909" y="4618710"/>
              <a:ext cx="2032864" cy="307777"/>
            </a:xfrm>
            <a:prstGeom prst="rect">
              <a:avLst/>
            </a:prstGeom>
            <a:noFill/>
          </p:spPr>
          <p:txBody>
            <a:bodyPr wrap="none" rtlCol="0">
              <a:spAutoFit/>
            </a:bodyPr>
            <a:lstStyle/>
            <a:p>
              <a:r>
                <a:rPr lang="en-US" sz="1400" b="1" u="none" dirty="0">
                  <a:solidFill>
                    <a:schemeClr val="bg1"/>
                  </a:solidFill>
                  <a:latin typeface="+mj-lt"/>
                </a:rPr>
                <a:t>NCDOL Photo Library</a:t>
              </a:r>
            </a:p>
          </p:txBody>
        </p:sp>
      </p:grpSp>
    </p:spTree>
    <p:extLst>
      <p:ext uri="{BB962C8B-B14F-4D97-AF65-F5344CB8AC3E}">
        <p14:creationId xmlns:p14="http://schemas.microsoft.com/office/powerpoint/2010/main" val="25876486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0851"/>
            <a:ext cx="7924800" cy="549275"/>
          </a:xfrm>
          <a:noFill/>
        </p:spPr>
        <p:txBody>
          <a:bodyPr>
            <a:normAutofit fontScale="90000"/>
          </a:bodyPr>
          <a:lstStyle/>
          <a:p>
            <a:r>
              <a:rPr lang="en-US" altLang="en-US" sz="3500" b="0" dirty="0"/>
              <a:t>Step Bolts and Manhole Steps</a:t>
            </a:r>
          </a:p>
        </p:txBody>
      </p:sp>
      <p:sp>
        <p:nvSpPr>
          <p:cNvPr id="11266" name="Rectangle 3"/>
          <p:cNvSpPr>
            <a:spLocks noGrp="1" noChangeArrowheads="1"/>
          </p:cNvSpPr>
          <p:nvPr>
            <p:ph idx="1"/>
          </p:nvPr>
        </p:nvSpPr>
        <p:spPr>
          <a:xfrm>
            <a:off x="533400" y="1143000"/>
            <a:ext cx="8001000" cy="4724400"/>
          </a:xfrm>
        </p:spPr>
        <p:txBody>
          <a:bodyPr/>
          <a:lstStyle/>
          <a:p>
            <a:r>
              <a:rPr lang="en-US" sz="2600" dirty="0"/>
              <a:t>Capable of supporting the maximum intended load</a:t>
            </a:r>
          </a:p>
          <a:p>
            <a:endParaRPr lang="en-US" sz="800" dirty="0"/>
          </a:p>
          <a:p>
            <a:r>
              <a:rPr lang="en-US" altLang="en-US" sz="2600" dirty="0"/>
              <a:t>Must be </a:t>
            </a:r>
            <a:r>
              <a:rPr lang="en-US" altLang="en-US" sz="2600" b="1" dirty="0"/>
              <a:t>inspected</a:t>
            </a:r>
            <a:r>
              <a:rPr lang="en-US" altLang="en-US" sz="2600" dirty="0"/>
              <a:t> at the start of the work shift and properly maintained</a:t>
            </a:r>
          </a:p>
          <a:p>
            <a:endParaRPr lang="en-US" altLang="en-US" sz="800" dirty="0"/>
          </a:p>
          <a:p>
            <a:r>
              <a:rPr lang="en-US" altLang="en-US" sz="2600" dirty="0"/>
              <a:t>Meets the design specifications as listed in the standard</a:t>
            </a:r>
          </a:p>
        </p:txBody>
      </p:sp>
      <p:sp>
        <p:nvSpPr>
          <p:cNvPr id="2" name="Content Placeholder 1"/>
          <p:cNvSpPr>
            <a:spLocks noGrp="1"/>
          </p:cNvSpPr>
          <p:nvPr>
            <p:ph sz="quarter" idx="10"/>
          </p:nvPr>
        </p:nvSpPr>
        <p:spPr>
          <a:xfrm>
            <a:off x="6705600" y="583216"/>
            <a:ext cx="2133600" cy="381000"/>
          </a:xfrm>
        </p:spPr>
        <p:txBody>
          <a:bodyPr/>
          <a:lstStyle/>
          <a:p>
            <a:r>
              <a:rPr lang="en-US" altLang="en-US" dirty="0"/>
              <a:t>1910.24(a)-(b)</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7800" y="3581400"/>
            <a:ext cx="3124200" cy="2343150"/>
          </a:xfrm>
          <a:prstGeom prst="rect">
            <a:avLst/>
          </a:prstGeom>
        </p:spPr>
      </p:pic>
      <p:sp>
        <p:nvSpPr>
          <p:cNvPr id="6" name="TextBox 5"/>
          <p:cNvSpPr txBox="1"/>
          <p:nvPr/>
        </p:nvSpPr>
        <p:spPr>
          <a:xfrm>
            <a:off x="6705600" y="5715000"/>
            <a:ext cx="1219200" cy="215444"/>
          </a:xfrm>
          <a:prstGeom prst="rect">
            <a:avLst/>
          </a:prstGeom>
          <a:noFill/>
        </p:spPr>
        <p:txBody>
          <a:bodyPr wrap="square" rtlCol="0">
            <a:spAutoFit/>
          </a:bodyPr>
          <a:lstStyle/>
          <a:p>
            <a:r>
              <a:rPr lang="en-US" sz="800" u="none" dirty="0">
                <a:latin typeface="+mn-lt"/>
              </a:rPr>
              <a:t>NCDOL Photo Library</a:t>
            </a:r>
          </a:p>
        </p:txBody>
      </p:sp>
      <p:grpSp>
        <p:nvGrpSpPr>
          <p:cNvPr id="5" name="Group 4">
            <a:extLst>
              <a:ext uri="{FF2B5EF4-FFF2-40B4-BE49-F238E27FC236}">
                <a16:creationId xmlns:a16="http://schemas.microsoft.com/office/drawing/2014/main" id="{FE8560B6-FC12-43ED-A73B-3EB4A5425DBF}"/>
              </a:ext>
            </a:extLst>
          </p:cNvPr>
          <p:cNvGrpSpPr/>
          <p:nvPr/>
        </p:nvGrpSpPr>
        <p:grpSpPr>
          <a:xfrm>
            <a:off x="2895600" y="3765322"/>
            <a:ext cx="1779373" cy="2057400"/>
            <a:chOff x="1676400" y="3891579"/>
            <a:chExt cx="1779373" cy="2057400"/>
          </a:xfrm>
        </p:grpSpPr>
        <p:pic>
          <p:nvPicPr>
            <p:cNvPr id="3" name="Picture 2"/>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1676400" y="3891579"/>
              <a:ext cx="1779373" cy="2057400"/>
            </a:xfrm>
            <a:prstGeom prst="rect">
              <a:avLst/>
            </a:prstGeom>
          </p:spPr>
        </p:pic>
        <p:sp>
          <p:nvSpPr>
            <p:cNvPr id="8" name="TextBox 7">
              <a:extLst>
                <a:ext uri="{FF2B5EF4-FFF2-40B4-BE49-F238E27FC236}">
                  <a16:creationId xmlns:a16="http://schemas.microsoft.com/office/drawing/2014/main" id="{CEB24053-3B72-45EC-AE5A-93B26CABDD57}"/>
                </a:ext>
              </a:extLst>
            </p:cNvPr>
            <p:cNvSpPr txBox="1"/>
            <p:nvPr/>
          </p:nvSpPr>
          <p:spPr>
            <a:xfrm>
              <a:off x="1852589" y="5678329"/>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Tree>
    <p:extLst>
      <p:ext uri="{BB962C8B-B14F-4D97-AF65-F5344CB8AC3E}">
        <p14:creationId xmlns:p14="http://schemas.microsoft.com/office/powerpoint/2010/main" val="303703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Stairways</a:t>
            </a:r>
          </a:p>
        </p:txBody>
      </p:sp>
      <p:sp>
        <p:nvSpPr>
          <p:cNvPr id="11266" name="Rectangle 3"/>
          <p:cNvSpPr>
            <a:spLocks noGrp="1" noChangeArrowheads="1"/>
          </p:cNvSpPr>
          <p:nvPr>
            <p:ph idx="1"/>
          </p:nvPr>
        </p:nvSpPr>
        <p:spPr>
          <a:xfrm>
            <a:off x="533400" y="1143000"/>
            <a:ext cx="8001000" cy="4724400"/>
          </a:xfrm>
        </p:spPr>
        <p:txBody>
          <a:bodyPr/>
          <a:lstStyle/>
          <a:p>
            <a:r>
              <a:rPr lang="en-US" altLang="en-US" dirty="0"/>
              <a:t>Application</a:t>
            </a:r>
          </a:p>
          <a:p>
            <a:pPr lvl="1"/>
            <a:endParaRPr lang="en-US" sz="800" dirty="0"/>
          </a:p>
          <a:p>
            <a:pPr lvl="1"/>
            <a:r>
              <a:rPr lang="en-US" dirty="0"/>
              <a:t>Covers all stairways (including standard, spiral, ship, and alternating tread-type stairs)</a:t>
            </a:r>
          </a:p>
          <a:p>
            <a:pPr lvl="1"/>
            <a:endParaRPr lang="en-US" sz="800" dirty="0"/>
          </a:p>
          <a:p>
            <a:pPr lvl="2"/>
            <a:r>
              <a:rPr lang="en-US" b="1" dirty="0"/>
              <a:t>Except</a:t>
            </a:r>
            <a:r>
              <a:rPr lang="en-US" dirty="0"/>
              <a:t> for stairs serving floating roof tanks, stairs on</a:t>
            </a:r>
            <a:r>
              <a:rPr lang="en-US" i="1" dirty="0"/>
              <a:t> </a:t>
            </a:r>
            <a:r>
              <a:rPr lang="en-US" dirty="0"/>
              <a:t>scaffolds, stairs designed into machines or equipment, and stairs on self-propelled motorized equipment</a:t>
            </a:r>
          </a:p>
        </p:txBody>
      </p:sp>
      <p:sp>
        <p:nvSpPr>
          <p:cNvPr id="2" name="Content Placeholder 1"/>
          <p:cNvSpPr>
            <a:spLocks noGrp="1"/>
          </p:cNvSpPr>
          <p:nvPr>
            <p:ph sz="quarter" idx="10"/>
          </p:nvPr>
        </p:nvSpPr>
        <p:spPr>
          <a:xfrm>
            <a:off x="7239000" y="609600"/>
            <a:ext cx="2133600" cy="381000"/>
          </a:xfrm>
        </p:spPr>
        <p:txBody>
          <a:bodyPr/>
          <a:lstStyle/>
          <a:p>
            <a:r>
              <a:rPr lang="en-US" altLang="en-US" dirty="0"/>
              <a:t>1910.25(a)</a:t>
            </a:r>
          </a:p>
          <a:p>
            <a:endParaRPr lang="en-US" dirty="0"/>
          </a:p>
        </p:txBody>
      </p:sp>
      <p:grpSp>
        <p:nvGrpSpPr>
          <p:cNvPr id="5" name="Group 4"/>
          <p:cNvGrpSpPr/>
          <p:nvPr/>
        </p:nvGrpSpPr>
        <p:grpSpPr>
          <a:xfrm>
            <a:off x="6172200" y="3505200"/>
            <a:ext cx="2181225" cy="2417781"/>
            <a:chOff x="3886200" y="3581400"/>
            <a:chExt cx="1771650" cy="2009775"/>
          </a:xfrm>
        </p:grpSpPr>
        <p:pic>
          <p:nvPicPr>
            <p:cNvPr id="3" name="Picture 2"/>
            <p:cNvPicPr>
              <a:picLocks noChangeAspect="1"/>
            </p:cNvPicPr>
            <p:nvPr/>
          </p:nvPicPr>
          <p:blipFill>
            <a:blip r:embed="rId3"/>
            <a:stretch>
              <a:fillRect/>
            </a:stretch>
          </p:blipFill>
          <p:spPr>
            <a:xfrm>
              <a:off x="3886200" y="3581400"/>
              <a:ext cx="1771650" cy="2009775"/>
            </a:xfrm>
            <a:prstGeom prst="rect">
              <a:avLst/>
            </a:prstGeom>
          </p:spPr>
        </p:pic>
        <p:sp>
          <p:nvSpPr>
            <p:cNvPr id="4" name="TextBox 3"/>
            <p:cNvSpPr txBox="1"/>
            <p:nvPr/>
          </p:nvSpPr>
          <p:spPr>
            <a:xfrm>
              <a:off x="4465445" y="5367050"/>
              <a:ext cx="1186543" cy="215444"/>
            </a:xfrm>
            <a:prstGeom prst="rect">
              <a:avLst/>
            </a:prstGeom>
            <a:noFill/>
          </p:spPr>
          <p:txBody>
            <a:bodyPr wrap="none" rtlCol="0">
              <a:spAutoFit/>
            </a:bodyPr>
            <a:lstStyle/>
            <a:p>
              <a:r>
                <a:rPr lang="en-US" sz="800" u="none" dirty="0">
                  <a:solidFill>
                    <a:schemeClr val="bg1"/>
                  </a:solidFill>
                  <a:latin typeface="+mj-lt"/>
                  <a:cs typeface="Rod" panose="02030509050101010101" pitchFamily="49" charset="-79"/>
                </a:rPr>
                <a:t>NCDOL Photo Library</a:t>
              </a:r>
            </a:p>
          </p:txBody>
        </p:sp>
      </p:grpSp>
    </p:spTree>
    <p:extLst>
      <p:ext uri="{BB962C8B-B14F-4D97-AF65-F5344CB8AC3E}">
        <p14:creationId xmlns:p14="http://schemas.microsoft.com/office/powerpoint/2010/main" val="1350741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Stairways</a:t>
            </a:r>
          </a:p>
        </p:txBody>
      </p:sp>
      <p:sp>
        <p:nvSpPr>
          <p:cNvPr id="11266" name="Rectangle 3"/>
          <p:cNvSpPr>
            <a:spLocks noGrp="1" noChangeArrowheads="1"/>
          </p:cNvSpPr>
          <p:nvPr>
            <p:ph idx="1"/>
          </p:nvPr>
        </p:nvSpPr>
        <p:spPr>
          <a:xfrm>
            <a:off x="533400" y="1219200"/>
            <a:ext cx="5351641" cy="4724400"/>
          </a:xfrm>
        </p:spPr>
        <p:txBody>
          <a:bodyPr/>
          <a:lstStyle/>
          <a:p>
            <a:r>
              <a:rPr lang="en-US" altLang="en-US" dirty="0"/>
              <a:t>General requirements</a:t>
            </a:r>
          </a:p>
          <a:p>
            <a:pPr lvl="1"/>
            <a:endParaRPr lang="en-US" sz="800" dirty="0"/>
          </a:p>
          <a:p>
            <a:pPr lvl="1"/>
            <a:r>
              <a:rPr lang="en-US" dirty="0"/>
              <a:t>Handrails, </a:t>
            </a:r>
            <a:r>
              <a:rPr lang="en-US" dirty="0" err="1"/>
              <a:t>stairrail</a:t>
            </a:r>
            <a:r>
              <a:rPr lang="en-US" dirty="0"/>
              <a:t> systems, and guardrail systems are provided as required by the standard</a:t>
            </a:r>
          </a:p>
          <a:p>
            <a:pPr lvl="1"/>
            <a:endParaRPr lang="en-US" sz="800" dirty="0"/>
          </a:p>
          <a:p>
            <a:pPr lvl="1"/>
            <a:r>
              <a:rPr lang="en-US" dirty="0"/>
              <a:t>Vertical clearance above any stair tread to any overhead obstruction is at </a:t>
            </a:r>
            <a:r>
              <a:rPr lang="en-US" b="1" dirty="0"/>
              <a:t>least 6 feet, 8 inches</a:t>
            </a:r>
            <a:r>
              <a:rPr lang="en-US" dirty="0"/>
              <a:t> as measured from leading edge of tread (except for spiral stairs) </a:t>
            </a:r>
          </a:p>
        </p:txBody>
      </p:sp>
      <p:sp>
        <p:nvSpPr>
          <p:cNvPr id="9" name="Content Placeholder 8"/>
          <p:cNvSpPr>
            <a:spLocks noGrp="1"/>
          </p:cNvSpPr>
          <p:nvPr>
            <p:ph sz="quarter" idx="10"/>
          </p:nvPr>
        </p:nvSpPr>
        <p:spPr>
          <a:xfrm>
            <a:off x="7239000" y="609600"/>
            <a:ext cx="2133600" cy="381000"/>
          </a:xfrm>
        </p:spPr>
        <p:txBody>
          <a:bodyPr/>
          <a:lstStyle/>
          <a:p>
            <a:r>
              <a:rPr lang="en-US" altLang="en-US" dirty="0"/>
              <a:t>1910.25(b)</a:t>
            </a:r>
          </a:p>
          <a:p>
            <a:endParaRPr lang="en-US" dirty="0"/>
          </a:p>
        </p:txBody>
      </p:sp>
      <p:grpSp>
        <p:nvGrpSpPr>
          <p:cNvPr id="8" name="Group 7"/>
          <p:cNvGrpSpPr/>
          <p:nvPr/>
        </p:nvGrpSpPr>
        <p:grpSpPr>
          <a:xfrm>
            <a:off x="5933450" y="1628567"/>
            <a:ext cx="2440555" cy="4289035"/>
            <a:chOff x="6018722" y="1371600"/>
            <a:chExt cx="2440555" cy="4289035"/>
          </a:xfrm>
        </p:grpSpPr>
        <p:grpSp>
          <p:nvGrpSpPr>
            <p:cNvPr id="3" name="Group 2"/>
            <p:cNvGrpSpPr/>
            <p:nvPr/>
          </p:nvGrpSpPr>
          <p:grpSpPr>
            <a:xfrm>
              <a:off x="6018722" y="1371600"/>
              <a:ext cx="2440555" cy="4289035"/>
              <a:chOff x="5915627" y="1371600"/>
              <a:chExt cx="2440555" cy="4289035"/>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005373" y="2309827"/>
                <a:ext cx="4289035" cy="2412582"/>
              </a:xfrm>
              <a:prstGeom prst="rect">
                <a:avLst/>
              </a:prstGeom>
            </p:spPr>
          </p:pic>
          <p:sp>
            <p:nvSpPr>
              <p:cNvPr id="2" name="TextBox 1"/>
              <p:cNvSpPr txBox="1"/>
              <p:nvPr/>
            </p:nvSpPr>
            <p:spPr>
              <a:xfrm>
                <a:off x="5915627" y="1376145"/>
                <a:ext cx="1508746" cy="246221"/>
              </a:xfrm>
              <a:prstGeom prst="rect">
                <a:avLst/>
              </a:prstGeom>
              <a:noFill/>
            </p:spPr>
            <p:txBody>
              <a:bodyPr wrap="none" rtlCol="0">
                <a:spAutoFit/>
              </a:bodyPr>
              <a:lstStyle/>
              <a:p>
                <a:r>
                  <a:rPr lang="en-US" sz="1000" b="1" u="none" dirty="0">
                    <a:latin typeface="+mj-lt"/>
                    <a:cs typeface="Rod" panose="02030509050101010101" pitchFamily="49" charset="-79"/>
                  </a:rPr>
                  <a:t>NCDOL Photo Library</a:t>
                </a:r>
              </a:p>
            </p:txBody>
          </p:sp>
        </p:grpSp>
        <p:grpSp>
          <p:nvGrpSpPr>
            <p:cNvPr id="7" name="Group 6"/>
            <p:cNvGrpSpPr/>
            <p:nvPr/>
          </p:nvGrpSpPr>
          <p:grpSpPr>
            <a:xfrm>
              <a:off x="6046513" y="1577310"/>
              <a:ext cx="1582559" cy="3877617"/>
              <a:chOff x="6046513" y="1577310"/>
              <a:chExt cx="1582559" cy="3877617"/>
            </a:xfrm>
          </p:grpSpPr>
          <p:sp>
            <p:nvSpPr>
              <p:cNvPr id="4" name="Arrow: Left-Right 3"/>
              <p:cNvSpPr/>
              <p:nvPr/>
            </p:nvSpPr>
            <p:spPr bwMode="auto">
              <a:xfrm rot="5400000">
                <a:off x="5559124" y="3384979"/>
                <a:ext cx="3877617" cy="262279"/>
              </a:xfrm>
              <a:prstGeom prst="lef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6" name="TextBox 5"/>
              <p:cNvSpPr txBox="1"/>
              <p:nvPr/>
            </p:nvSpPr>
            <p:spPr>
              <a:xfrm>
                <a:off x="6046513" y="3118281"/>
                <a:ext cx="1409360" cy="523220"/>
              </a:xfrm>
              <a:prstGeom prst="rect">
                <a:avLst/>
              </a:prstGeom>
              <a:noFill/>
            </p:spPr>
            <p:txBody>
              <a:bodyPr wrap="none" rtlCol="0">
                <a:spAutoFit/>
              </a:bodyPr>
              <a:lstStyle/>
              <a:p>
                <a:r>
                  <a:rPr lang="en-US" sz="2800" dirty="0">
                    <a:solidFill>
                      <a:srgbClr val="FFFF00"/>
                    </a:solidFill>
                    <a:latin typeface="Rockwell Extra Bold" panose="02060903040505020403" pitchFamily="18" charset="0"/>
                  </a:rPr>
                  <a:t>&gt;</a:t>
                </a:r>
                <a:r>
                  <a:rPr lang="en-US" sz="2800" u="none" dirty="0">
                    <a:solidFill>
                      <a:srgbClr val="FFFF00"/>
                    </a:solidFill>
                    <a:latin typeface="Rockwell Extra Bold" panose="02060903040505020403" pitchFamily="18" charset="0"/>
                  </a:rPr>
                  <a:t> 6’8”</a:t>
                </a:r>
                <a:endParaRPr lang="en-US" sz="2800" dirty="0">
                  <a:solidFill>
                    <a:srgbClr val="FFFF00"/>
                  </a:solidFill>
                  <a:latin typeface="Rockwell Extra Bold" panose="02060903040505020403" pitchFamily="18" charset="0"/>
                </a:endParaRPr>
              </a:p>
            </p:txBody>
          </p:sp>
        </p:grpSp>
      </p:grpSp>
    </p:spTree>
    <p:extLst>
      <p:ext uri="{BB962C8B-B14F-4D97-AF65-F5344CB8AC3E}">
        <p14:creationId xmlns:p14="http://schemas.microsoft.com/office/powerpoint/2010/main" val="683827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441325"/>
            <a:ext cx="7924800" cy="549275"/>
          </a:xfrm>
        </p:spPr>
        <p:txBody>
          <a:bodyPr/>
          <a:lstStyle/>
          <a:p>
            <a:r>
              <a:rPr lang="en-US" altLang="en-US" dirty="0"/>
              <a:t>Standard Stairs</a:t>
            </a:r>
          </a:p>
        </p:txBody>
      </p:sp>
      <p:sp>
        <p:nvSpPr>
          <p:cNvPr id="38915" name="Rectangle 3"/>
          <p:cNvSpPr>
            <a:spLocks noGrp="1" noChangeArrowheads="1"/>
          </p:cNvSpPr>
          <p:nvPr>
            <p:ph idx="1"/>
          </p:nvPr>
        </p:nvSpPr>
        <p:spPr>
          <a:xfrm>
            <a:off x="533400" y="1219200"/>
            <a:ext cx="8001000" cy="4724400"/>
          </a:xfrm>
        </p:spPr>
        <p:txBody>
          <a:bodyPr/>
          <a:lstStyle/>
          <a:p>
            <a:pPr marL="344488" indent="-344488"/>
            <a:r>
              <a:rPr lang="en-US" altLang="en-US" dirty="0"/>
              <a:t>Stairway rise and run</a:t>
            </a:r>
          </a:p>
          <a:p>
            <a:pPr marL="344488" indent="-344488"/>
            <a:endParaRPr lang="en-US" altLang="en-US" sz="800" dirty="0"/>
          </a:p>
          <a:p>
            <a:pPr lvl="1"/>
            <a:r>
              <a:rPr lang="en-US" altLang="en-US" dirty="0"/>
              <a:t>Fixed stairs shall be installed at angles from the horizontal between </a:t>
            </a:r>
            <a:r>
              <a:rPr lang="en-US" altLang="en-US" b="1" dirty="0"/>
              <a:t>30 degrees and 50 degrees </a:t>
            </a:r>
          </a:p>
        </p:txBody>
      </p:sp>
      <p:sp>
        <p:nvSpPr>
          <p:cNvPr id="2" name="Content Placeholder 1"/>
          <p:cNvSpPr>
            <a:spLocks noGrp="1"/>
          </p:cNvSpPr>
          <p:nvPr>
            <p:ph sz="quarter" idx="10"/>
          </p:nvPr>
        </p:nvSpPr>
        <p:spPr>
          <a:xfrm>
            <a:off x="6934200" y="609600"/>
            <a:ext cx="2133600" cy="381000"/>
          </a:xfrm>
        </p:spPr>
        <p:txBody>
          <a:bodyPr/>
          <a:lstStyle/>
          <a:p>
            <a:r>
              <a:rPr lang="en-US" dirty="0"/>
              <a:t>1910.25(c)(1)</a:t>
            </a:r>
          </a:p>
        </p:txBody>
      </p:sp>
      <p:pic>
        <p:nvPicPr>
          <p:cNvPr id="8" name="Picture 7" descr="C:\Users\cthunter1.EADS\Documents\000 PROJECTS\PPT REVIEW\2015\01 Const Ind\07 STAIRWAYS &amp; LADDERS\ladder02c.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2820163"/>
            <a:ext cx="4165510" cy="312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bwMode="auto">
          <a:xfrm>
            <a:off x="7365910" y="2845264"/>
            <a:ext cx="990600" cy="184666"/>
          </a:xfrm>
          <a:prstGeom prst="rect">
            <a:avLst/>
          </a:prstGeom>
          <a:noFill/>
        </p:spPr>
        <p:txBody>
          <a:bodyPr wrap="square">
            <a:spAutoFit/>
          </a:bodyPr>
          <a:lstStyle/>
          <a:p>
            <a:pPr>
              <a:defRPr/>
            </a:pPr>
            <a:r>
              <a:rPr lang="en-US" sz="600" u="none" dirty="0">
                <a:solidFill>
                  <a:schemeClr val="bg1">
                    <a:lumMod val="95000"/>
                  </a:schemeClr>
                </a:solidFill>
                <a:latin typeface="+mn-lt"/>
              </a:rPr>
              <a:t>NCDOL Photo Library</a:t>
            </a:r>
          </a:p>
        </p:txBody>
      </p:sp>
    </p:spTree>
    <p:extLst>
      <p:ext uri="{BB962C8B-B14F-4D97-AF65-F5344CB8AC3E}">
        <p14:creationId xmlns:p14="http://schemas.microsoft.com/office/powerpoint/2010/main" val="4253267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96330" y="838200"/>
            <a:ext cx="8077200" cy="4449762"/>
          </a:xfrm>
        </p:spPr>
        <p:txBody>
          <a:bodyPr/>
          <a:lstStyle/>
          <a:p>
            <a:endParaRPr lang="en-US" altLang="en-US" b="1" dirty="0"/>
          </a:p>
          <a:p>
            <a:r>
              <a:rPr lang="en-US" altLang="en-US" dirty="0"/>
              <a:t>Angles for stairs, ramps and ladders</a:t>
            </a:r>
          </a:p>
          <a:p>
            <a:pPr lvl="1"/>
            <a:endParaRPr lang="en-US" altLang="en-US" sz="800" b="1" dirty="0"/>
          </a:p>
          <a:p>
            <a:pPr lvl="1"/>
            <a:r>
              <a:rPr lang="en-US" altLang="en-US" dirty="0"/>
              <a:t>Figure D-10</a:t>
            </a:r>
          </a:p>
        </p:txBody>
      </p:sp>
      <p:sp>
        <p:nvSpPr>
          <p:cNvPr id="11267" name="Rectangle 6"/>
          <p:cNvSpPr>
            <a:spLocks noGrp="1" noChangeArrowheads="1"/>
          </p:cNvSpPr>
          <p:nvPr>
            <p:ph type="title"/>
          </p:nvPr>
        </p:nvSpPr>
        <p:spPr>
          <a:xfrm>
            <a:off x="614556" y="457200"/>
            <a:ext cx="6776844" cy="553998"/>
          </a:xfrm>
          <a:noFill/>
        </p:spPr>
        <p:txBody>
          <a:bodyPr/>
          <a:lstStyle/>
          <a:p>
            <a:r>
              <a:rPr lang="en-US" altLang="en-US" dirty="0"/>
              <a:t>Stairs, Ramps and Ladders</a:t>
            </a:r>
          </a:p>
        </p:txBody>
      </p:sp>
      <p:sp>
        <p:nvSpPr>
          <p:cNvPr id="11268" name="Text Box 7"/>
          <p:cNvSpPr txBox="1">
            <a:spLocks noChangeArrowheads="1"/>
          </p:cNvSpPr>
          <p:nvPr/>
        </p:nvSpPr>
        <p:spPr bwMode="auto">
          <a:xfrm>
            <a:off x="7592373" y="609600"/>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800" u="none" dirty="0"/>
              <a:t>1910.25</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355" y="3058318"/>
            <a:ext cx="4154863" cy="2052524"/>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51218" y="2107689"/>
            <a:ext cx="3530782" cy="3835911"/>
          </a:xfrm>
          <a:prstGeom prst="rect">
            <a:avLst/>
          </a:prstGeom>
        </p:spPr>
      </p:pic>
      <p:cxnSp>
        <p:nvCxnSpPr>
          <p:cNvPr id="6" name="Straight Arrow Connector 5"/>
          <p:cNvCxnSpPr/>
          <p:nvPr/>
        </p:nvCxnSpPr>
        <p:spPr bwMode="auto">
          <a:xfrm>
            <a:off x="3048000" y="2107689"/>
            <a:ext cx="3200400" cy="787911"/>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8" name="TextBox 7"/>
          <p:cNvSpPr txBox="1"/>
          <p:nvPr/>
        </p:nvSpPr>
        <p:spPr>
          <a:xfrm>
            <a:off x="7162800" y="5752361"/>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3845133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err="1"/>
              <a:t>Dockboards</a:t>
            </a:r>
            <a:endParaRPr lang="en-US" altLang="en-US" dirty="0"/>
          </a:p>
        </p:txBody>
      </p:sp>
      <p:sp>
        <p:nvSpPr>
          <p:cNvPr id="11266" name="Rectangle 3"/>
          <p:cNvSpPr>
            <a:spLocks noGrp="1" noChangeArrowheads="1"/>
          </p:cNvSpPr>
          <p:nvPr>
            <p:ph idx="1"/>
          </p:nvPr>
        </p:nvSpPr>
        <p:spPr>
          <a:xfrm>
            <a:off x="533400" y="1218156"/>
            <a:ext cx="7924800" cy="4724400"/>
          </a:xfrm>
        </p:spPr>
        <p:txBody>
          <a:bodyPr/>
          <a:lstStyle/>
          <a:p>
            <a:r>
              <a:rPr lang="en-US" altLang="en-US" sz="2400" dirty="0">
                <a:latin typeface="+mj-lt"/>
              </a:rPr>
              <a:t>Capable of supporting maximum intended load</a:t>
            </a:r>
          </a:p>
          <a:p>
            <a:endParaRPr lang="en-US" altLang="en-US" sz="800" dirty="0">
              <a:latin typeface="+mj-lt"/>
            </a:endParaRPr>
          </a:p>
          <a:p>
            <a:pPr lvl="1"/>
            <a:r>
              <a:rPr lang="en-US" altLang="en-US" sz="2000" dirty="0">
                <a:latin typeface="+mj-lt"/>
              </a:rPr>
              <a:t>Must be </a:t>
            </a:r>
            <a:r>
              <a:rPr lang="en-US" sz="2000" dirty="0">
                <a:latin typeface="+mj-lt"/>
              </a:rPr>
              <a:t>designed, constructed, and maintained to prevent transfer vehicles from running off the </a:t>
            </a:r>
            <a:r>
              <a:rPr lang="en-US" sz="2000" dirty="0" err="1">
                <a:latin typeface="+mj-lt"/>
              </a:rPr>
              <a:t>dockboard</a:t>
            </a:r>
            <a:r>
              <a:rPr lang="en-US" sz="2000" dirty="0">
                <a:latin typeface="+mj-lt"/>
              </a:rPr>
              <a:t> edge</a:t>
            </a:r>
            <a:endParaRPr lang="en-US" altLang="en-US" sz="2000" dirty="0">
              <a:latin typeface="+mj-lt"/>
            </a:endParaRPr>
          </a:p>
          <a:p>
            <a:pPr lvl="2"/>
            <a:endParaRPr lang="en-US" sz="800" b="1" i="1" dirty="0">
              <a:latin typeface="+mj-lt"/>
            </a:endParaRPr>
          </a:p>
          <a:p>
            <a:pPr lvl="2"/>
            <a:r>
              <a:rPr lang="en-US" sz="1800" b="1" dirty="0">
                <a:latin typeface="+mj-lt"/>
              </a:rPr>
              <a:t>Exception:</a:t>
            </a:r>
            <a:r>
              <a:rPr lang="en-US" sz="1800" dirty="0">
                <a:latin typeface="+mj-lt"/>
              </a:rPr>
              <a:t>  When employer demonstrates there is no hazard of transfer vehicles running off </a:t>
            </a:r>
            <a:r>
              <a:rPr lang="en-US" sz="1800" dirty="0" err="1">
                <a:latin typeface="+mj-lt"/>
              </a:rPr>
              <a:t>dockboard</a:t>
            </a:r>
            <a:r>
              <a:rPr lang="en-US" sz="1800" dirty="0">
                <a:latin typeface="+mj-lt"/>
              </a:rPr>
              <a:t> edge, employer may use </a:t>
            </a:r>
            <a:r>
              <a:rPr lang="en-US" sz="1800" dirty="0" err="1">
                <a:latin typeface="+mj-lt"/>
              </a:rPr>
              <a:t>dockboards</a:t>
            </a:r>
            <a:r>
              <a:rPr lang="en-US" sz="1800" dirty="0">
                <a:latin typeface="+mj-lt"/>
              </a:rPr>
              <a:t> that do not have run-off protection</a:t>
            </a:r>
          </a:p>
          <a:p>
            <a:endParaRPr lang="en-US" b="1" dirty="0">
              <a:latin typeface="+mj-lt"/>
            </a:endParaRPr>
          </a:p>
          <a:p>
            <a:r>
              <a:rPr lang="en-US" sz="2400" dirty="0">
                <a:latin typeface="+mj-lt"/>
              </a:rPr>
              <a:t>Portable dockboards</a:t>
            </a:r>
          </a:p>
          <a:p>
            <a:endParaRPr lang="en-US" sz="800" dirty="0">
              <a:latin typeface="+mj-lt"/>
            </a:endParaRPr>
          </a:p>
          <a:p>
            <a:pPr lvl="1"/>
            <a:r>
              <a:rPr lang="en-US" sz="2000" dirty="0">
                <a:latin typeface="+mj-lt"/>
              </a:rPr>
              <a:t>Must be </a:t>
            </a:r>
            <a:r>
              <a:rPr lang="en-US" sz="2000" b="1" dirty="0">
                <a:latin typeface="+mj-lt"/>
              </a:rPr>
              <a:t>secured </a:t>
            </a:r>
            <a:r>
              <a:rPr lang="en-US" sz="2000" dirty="0">
                <a:latin typeface="+mj-lt"/>
              </a:rPr>
              <a:t>by anchoring </a:t>
            </a:r>
          </a:p>
          <a:p>
            <a:pPr marL="457200" lvl="1" indent="0">
              <a:buNone/>
            </a:pPr>
            <a:r>
              <a:rPr lang="en-US" sz="2000" dirty="0">
                <a:latin typeface="+mj-lt"/>
              </a:rPr>
              <a:t>   in place or using equipment or</a:t>
            </a:r>
          </a:p>
          <a:p>
            <a:pPr marL="457200" lvl="1" indent="0">
              <a:buNone/>
            </a:pPr>
            <a:r>
              <a:rPr lang="en-US" sz="2000" dirty="0">
                <a:latin typeface="+mj-lt"/>
              </a:rPr>
              <a:t>   devices that prevent them from</a:t>
            </a:r>
          </a:p>
          <a:p>
            <a:pPr marL="457200" lvl="1" indent="0">
              <a:buNone/>
            </a:pPr>
            <a:r>
              <a:rPr lang="en-US" sz="2000" dirty="0">
                <a:latin typeface="+mj-lt"/>
              </a:rPr>
              <a:t>   moving out of a safe position</a:t>
            </a:r>
          </a:p>
        </p:txBody>
      </p:sp>
      <p:sp>
        <p:nvSpPr>
          <p:cNvPr id="2" name="Content Placeholder 1"/>
          <p:cNvSpPr>
            <a:spLocks noGrp="1"/>
          </p:cNvSpPr>
          <p:nvPr>
            <p:ph sz="quarter" idx="10"/>
          </p:nvPr>
        </p:nvSpPr>
        <p:spPr>
          <a:xfrm>
            <a:off x="6858000" y="609600"/>
            <a:ext cx="2133600" cy="381000"/>
          </a:xfrm>
        </p:spPr>
        <p:txBody>
          <a:bodyPr/>
          <a:lstStyle/>
          <a:p>
            <a:r>
              <a:rPr lang="en-US" altLang="en-US" dirty="0"/>
              <a:t>1910.26(a)-(c)</a:t>
            </a:r>
          </a:p>
          <a:p>
            <a:endParaRPr lang="en-US" dirty="0"/>
          </a:p>
        </p:txBody>
      </p:sp>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333999" y="3515279"/>
            <a:ext cx="3061111" cy="2295833"/>
          </a:xfrm>
          <a:prstGeom prst="rect">
            <a:avLst/>
          </a:prstGeom>
          <a:ln w="19050" cap="sq">
            <a:solidFill>
              <a:schemeClr val="bg1">
                <a:lumMod val="85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166386" y="571291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285834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1325"/>
            <a:ext cx="7924800" cy="549275"/>
          </a:xfrm>
        </p:spPr>
        <p:txBody>
          <a:bodyPr/>
          <a:lstStyle/>
          <a:p>
            <a:r>
              <a:rPr lang="en-US" dirty="0" err="1"/>
              <a:t>Dockboards</a:t>
            </a:r>
            <a:endParaRPr lang="en-US" dirty="0"/>
          </a:p>
        </p:txBody>
      </p:sp>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574799" y="1365337"/>
            <a:ext cx="6379633" cy="459078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705600" y="5715000"/>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4552686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a:xfrm>
            <a:off x="609600" y="441325"/>
            <a:ext cx="7924800" cy="549275"/>
          </a:xfrm>
          <a:noFill/>
        </p:spPr>
        <p:txBody>
          <a:bodyPr/>
          <a:lstStyle/>
          <a:p>
            <a:r>
              <a:rPr lang="en-US" altLang="en-US" dirty="0"/>
              <a:t>Scaffolds</a:t>
            </a:r>
          </a:p>
        </p:txBody>
      </p:sp>
      <p:sp>
        <p:nvSpPr>
          <p:cNvPr id="11266" name="Rectangle 3"/>
          <p:cNvSpPr>
            <a:spLocks noGrp="1" noChangeArrowheads="1"/>
          </p:cNvSpPr>
          <p:nvPr>
            <p:ph idx="1"/>
          </p:nvPr>
        </p:nvSpPr>
        <p:spPr>
          <a:xfrm>
            <a:off x="533400" y="1219200"/>
            <a:ext cx="8001000" cy="4724400"/>
          </a:xfrm>
        </p:spPr>
        <p:txBody>
          <a:bodyPr/>
          <a:lstStyle/>
          <a:p>
            <a:r>
              <a:rPr lang="en-US" altLang="en-US" dirty="0">
                <a:latin typeface="+mj-lt"/>
              </a:rPr>
              <a:t>All scaffolds are now regulated under</a:t>
            </a:r>
            <a:r>
              <a:rPr lang="en-US" dirty="0">
                <a:latin typeface="+mj-lt"/>
              </a:rPr>
              <a:t> Construction standards, 29 CFR Part 1926, Subpart L - Scaffolds</a:t>
            </a:r>
          </a:p>
        </p:txBody>
      </p:sp>
      <p:sp>
        <p:nvSpPr>
          <p:cNvPr id="2" name="Content Placeholder 1"/>
          <p:cNvSpPr>
            <a:spLocks noGrp="1"/>
          </p:cNvSpPr>
          <p:nvPr>
            <p:ph sz="quarter" idx="10"/>
          </p:nvPr>
        </p:nvSpPr>
        <p:spPr>
          <a:xfrm>
            <a:off x="7239000" y="609600"/>
            <a:ext cx="2133600" cy="381000"/>
          </a:xfrm>
        </p:spPr>
        <p:txBody>
          <a:bodyPr/>
          <a:lstStyle/>
          <a:p>
            <a:r>
              <a:rPr lang="en-US" altLang="en-US" dirty="0"/>
              <a:t>1910.27(a)</a:t>
            </a:r>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2596694"/>
            <a:ext cx="4445000" cy="3333750"/>
          </a:xfrm>
          <a:prstGeom prst="rect">
            <a:avLst/>
          </a:prstGeom>
        </p:spPr>
      </p:pic>
      <p:cxnSp>
        <p:nvCxnSpPr>
          <p:cNvPr id="5" name="Straight Arrow Connector 4"/>
          <p:cNvCxnSpPr>
            <a:cxnSpLocks/>
          </p:cNvCxnSpPr>
          <p:nvPr/>
        </p:nvCxnSpPr>
        <p:spPr bwMode="auto">
          <a:xfrm>
            <a:off x="3124200" y="2971800"/>
            <a:ext cx="3429000" cy="18288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7" name="TextBox 6"/>
          <p:cNvSpPr txBox="1"/>
          <p:nvPr/>
        </p:nvSpPr>
        <p:spPr>
          <a:xfrm>
            <a:off x="7239000" y="5715000"/>
            <a:ext cx="1219200" cy="215444"/>
          </a:xfrm>
          <a:prstGeom prst="rect">
            <a:avLst/>
          </a:prstGeom>
          <a:noFill/>
        </p:spPr>
        <p:txBody>
          <a:bodyPr wrap="square" rtlCol="0">
            <a:spAutoFit/>
          </a:bodyPr>
          <a:lstStyle/>
          <a:p>
            <a:r>
              <a:rPr lang="en-US" sz="800" u="none" dirty="0">
                <a:latin typeface="+mn-lt"/>
              </a:rPr>
              <a:t>NCDOL Photo Library</a:t>
            </a:r>
          </a:p>
        </p:txBody>
      </p:sp>
    </p:spTree>
    <p:extLst>
      <p:ext uri="{BB962C8B-B14F-4D97-AF65-F5344CB8AC3E}">
        <p14:creationId xmlns:p14="http://schemas.microsoft.com/office/powerpoint/2010/main" val="1108762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a:xfrm>
            <a:off x="609600" y="441325"/>
            <a:ext cx="7924800" cy="549275"/>
          </a:xfrm>
          <a:noFill/>
        </p:spPr>
        <p:txBody>
          <a:bodyPr/>
          <a:lstStyle/>
          <a:p>
            <a:r>
              <a:rPr lang="en-US" altLang="en-US" dirty="0"/>
              <a:t>Rope Descent Systems</a:t>
            </a:r>
          </a:p>
        </p:txBody>
      </p:sp>
      <p:sp>
        <p:nvSpPr>
          <p:cNvPr id="11266" name="Rectangle 3"/>
          <p:cNvSpPr>
            <a:spLocks noGrp="1" noChangeArrowheads="1"/>
          </p:cNvSpPr>
          <p:nvPr>
            <p:ph idx="1"/>
          </p:nvPr>
        </p:nvSpPr>
        <p:spPr>
          <a:xfrm>
            <a:off x="533400" y="1143000"/>
            <a:ext cx="8001000" cy="4724400"/>
          </a:xfrm>
        </p:spPr>
        <p:txBody>
          <a:bodyPr/>
          <a:lstStyle/>
          <a:p>
            <a:r>
              <a:rPr lang="en-US" dirty="0"/>
              <a:t>Anchorages</a:t>
            </a:r>
          </a:p>
          <a:p>
            <a:endParaRPr lang="en-US" sz="800" dirty="0"/>
          </a:p>
          <a:p>
            <a:pPr lvl="1">
              <a:tabLst>
                <a:tab pos="1884363" algn="l"/>
              </a:tabLst>
            </a:pPr>
            <a:r>
              <a:rPr lang="en-US" dirty="0"/>
              <a:t>Prior to use, building owners must </a:t>
            </a:r>
            <a:r>
              <a:rPr lang="en-US" b="1" dirty="0"/>
              <a:t>inform</a:t>
            </a:r>
            <a:r>
              <a:rPr lang="en-US" dirty="0"/>
              <a:t> employers </a:t>
            </a:r>
            <a:r>
              <a:rPr lang="en-US" b="1" dirty="0"/>
              <a:t>in writing</a:t>
            </a:r>
            <a:r>
              <a:rPr lang="en-US" dirty="0"/>
              <a:t>, that each anchorage point has:</a:t>
            </a:r>
          </a:p>
          <a:p>
            <a:pPr lvl="2">
              <a:tabLst>
                <a:tab pos="1884363" algn="l"/>
              </a:tabLst>
            </a:pPr>
            <a:endParaRPr lang="en-US" sz="800" dirty="0"/>
          </a:p>
          <a:p>
            <a:pPr lvl="2">
              <a:tabLst>
                <a:tab pos="1884363" algn="l"/>
              </a:tabLst>
            </a:pPr>
            <a:r>
              <a:rPr lang="en-US" dirty="0"/>
              <a:t>Been identified, tested, certified, and maintained</a:t>
            </a:r>
          </a:p>
          <a:p>
            <a:pPr lvl="2">
              <a:tabLst>
                <a:tab pos="1884363" algn="l"/>
              </a:tabLst>
            </a:pPr>
            <a:endParaRPr lang="en-US" sz="1200" dirty="0"/>
          </a:p>
          <a:p>
            <a:pPr lvl="2">
              <a:tabLst>
                <a:tab pos="1884363" algn="l"/>
              </a:tabLst>
            </a:pPr>
            <a:r>
              <a:rPr lang="en-US" dirty="0"/>
              <a:t>Had an </a:t>
            </a:r>
            <a:r>
              <a:rPr lang="en-US" b="1" dirty="0"/>
              <a:t>annual inspection </a:t>
            </a:r>
            <a:r>
              <a:rPr lang="en-US" dirty="0"/>
              <a:t>by a qualified person</a:t>
            </a:r>
            <a:endParaRPr lang="en-US" b="1" dirty="0"/>
          </a:p>
        </p:txBody>
      </p:sp>
      <p:sp>
        <p:nvSpPr>
          <p:cNvPr id="2" name="Content Placeholder 1"/>
          <p:cNvSpPr>
            <a:spLocks noGrp="1"/>
          </p:cNvSpPr>
          <p:nvPr>
            <p:ph sz="quarter" idx="10"/>
          </p:nvPr>
        </p:nvSpPr>
        <p:spPr>
          <a:xfrm>
            <a:off x="7239000" y="609600"/>
            <a:ext cx="2133600" cy="381000"/>
          </a:xfrm>
        </p:spPr>
        <p:txBody>
          <a:bodyPr/>
          <a:lstStyle/>
          <a:p>
            <a:r>
              <a:rPr lang="en-US" altLang="en-US" dirty="0"/>
              <a:t>1910.27(b)</a:t>
            </a:r>
            <a:endParaRPr lang="en-US" dirty="0"/>
          </a:p>
        </p:txBody>
      </p:sp>
      <p:grpSp>
        <p:nvGrpSpPr>
          <p:cNvPr id="9" name="Group 8">
            <a:extLst>
              <a:ext uri="{FF2B5EF4-FFF2-40B4-BE49-F238E27FC236}">
                <a16:creationId xmlns:a16="http://schemas.microsoft.com/office/drawing/2014/main" id="{341A984D-80A2-4D0A-901C-91D5CC7EDB18}"/>
              </a:ext>
            </a:extLst>
          </p:cNvPr>
          <p:cNvGrpSpPr/>
          <p:nvPr/>
        </p:nvGrpSpPr>
        <p:grpSpPr>
          <a:xfrm>
            <a:off x="6705600" y="3962399"/>
            <a:ext cx="1690009" cy="1932229"/>
            <a:chOff x="5900431" y="3777311"/>
            <a:chExt cx="1918609" cy="2161526"/>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0431" y="3777311"/>
              <a:ext cx="1918609" cy="2161526"/>
            </a:xfrm>
            <a:prstGeom prst="rect">
              <a:avLst/>
            </a:prstGeom>
          </p:spPr>
        </p:pic>
        <p:sp>
          <p:nvSpPr>
            <p:cNvPr id="7" name="TextBox 6"/>
            <p:cNvSpPr txBox="1"/>
            <p:nvPr/>
          </p:nvSpPr>
          <p:spPr>
            <a:xfrm>
              <a:off x="6340695" y="5668552"/>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grpSp>
        <p:nvGrpSpPr>
          <p:cNvPr id="4" name="Group 3">
            <a:extLst>
              <a:ext uri="{FF2B5EF4-FFF2-40B4-BE49-F238E27FC236}">
                <a16:creationId xmlns:a16="http://schemas.microsoft.com/office/drawing/2014/main" id="{8C6B0F5D-E2F8-4ED6-A818-016550554D4F}"/>
              </a:ext>
            </a:extLst>
          </p:cNvPr>
          <p:cNvGrpSpPr/>
          <p:nvPr/>
        </p:nvGrpSpPr>
        <p:grpSpPr>
          <a:xfrm>
            <a:off x="4419599" y="3962400"/>
            <a:ext cx="1798255" cy="1976403"/>
            <a:chOff x="1219200" y="3653487"/>
            <a:chExt cx="2095500" cy="2230509"/>
          </a:xfrm>
        </p:grpSpPr>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9200" y="3653487"/>
              <a:ext cx="2095500" cy="2230509"/>
            </a:xfrm>
            <a:prstGeom prst="rect">
              <a:avLst/>
            </a:prstGeom>
          </p:spPr>
        </p:pic>
        <p:sp>
          <p:nvSpPr>
            <p:cNvPr id="8" name="TextBox 7"/>
            <p:cNvSpPr txBox="1"/>
            <p:nvPr/>
          </p:nvSpPr>
          <p:spPr>
            <a:xfrm>
              <a:off x="1663590" y="565023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spTree>
    <p:extLst>
      <p:ext uri="{BB962C8B-B14F-4D97-AF65-F5344CB8AC3E}">
        <p14:creationId xmlns:p14="http://schemas.microsoft.com/office/powerpoint/2010/main" val="176921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a:xfrm>
            <a:off x="609600" y="441325"/>
            <a:ext cx="7924800" cy="549275"/>
          </a:xfrm>
          <a:noFill/>
        </p:spPr>
        <p:txBody>
          <a:bodyPr/>
          <a:lstStyle/>
          <a:p>
            <a:r>
              <a:rPr lang="en-US" altLang="en-US" dirty="0"/>
              <a:t>Rope Descent Systems</a:t>
            </a:r>
          </a:p>
        </p:txBody>
      </p:sp>
      <p:sp>
        <p:nvSpPr>
          <p:cNvPr id="11266" name="Rectangle 3"/>
          <p:cNvSpPr>
            <a:spLocks noGrp="1" noChangeArrowheads="1"/>
          </p:cNvSpPr>
          <p:nvPr>
            <p:ph idx="1"/>
          </p:nvPr>
        </p:nvSpPr>
        <p:spPr>
          <a:xfrm>
            <a:off x="533400" y="1143000"/>
            <a:ext cx="8001000" cy="4724400"/>
          </a:xfrm>
        </p:spPr>
        <p:txBody>
          <a:bodyPr/>
          <a:lstStyle/>
          <a:p>
            <a:r>
              <a:rPr lang="en-US" dirty="0"/>
              <a:t>Anchorages</a:t>
            </a:r>
          </a:p>
          <a:p>
            <a:endParaRPr lang="en-US" sz="800" dirty="0"/>
          </a:p>
          <a:p>
            <a:pPr lvl="2">
              <a:tabLst>
                <a:tab pos="1884363" algn="l"/>
              </a:tabLst>
            </a:pPr>
            <a:endParaRPr lang="en-US" sz="1600" b="1" dirty="0"/>
          </a:p>
        </p:txBody>
      </p:sp>
      <p:sp>
        <p:nvSpPr>
          <p:cNvPr id="2" name="Content Placeholder 1"/>
          <p:cNvSpPr>
            <a:spLocks noGrp="1"/>
          </p:cNvSpPr>
          <p:nvPr>
            <p:ph sz="quarter" idx="10"/>
          </p:nvPr>
        </p:nvSpPr>
        <p:spPr>
          <a:xfrm>
            <a:off x="7239000" y="609600"/>
            <a:ext cx="2133600" cy="381000"/>
          </a:xfrm>
        </p:spPr>
        <p:txBody>
          <a:bodyPr/>
          <a:lstStyle/>
          <a:p>
            <a:r>
              <a:rPr lang="en-US" altLang="en-US" dirty="0"/>
              <a:t>1910.27(b)</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400" y="3733800"/>
            <a:ext cx="2819400" cy="22098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0" y="2895600"/>
            <a:ext cx="4572000" cy="3048000"/>
          </a:xfrm>
          <a:prstGeom prst="rect">
            <a:avLst/>
          </a:prstGeom>
        </p:spPr>
      </p:pic>
      <p:cxnSp>
        <p:nvCxnSpPr>
          <p:cNvPr id="7" name="Straight Arrow Connector 6"/>
          <p:cNvCxnSpPr>
            <a:cxnSpLocks/>
          </p:cNvCxnSpPr>
          <p:nvPr/>
        </p:nvCxnSpPr>
        <p:spPr bwMode="auto">
          <a:xfrm flipH="1">
            <a:off x="2743200" y="1981200"/>
            <a:ext cx="342900" cy="25908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cxnSp>
        <p:nvCxnSpPr>
          <p:cNvPr id="9" name="Straight Arrow Connector 8"/>
          <p:cNvCxnSpPr>
            <a:cxnSpLocks/>
          </p:cNvCxnSpPr>
          <p:nvPr/>
        </p:nvCxnSpPr>
        <p:spPr bwMode="auto">
          <a:xfrm>
            <a:off x="3124200" y="1920875"/>
            <a:ext cx="3962400" cy="1537358"/>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cxnSp>
        <p:nvCxnSpPr>
          <p:cNvPr id="10" name="Straight Arrow Connector 9"/>
          <p:cNvCxnSpPr>
            <a:cxnSpLocks/>
          </p:cNvCxnSpPr>
          <p:nvPr/>
        </p:nvCxnSpPr>
        <p:spPr bwMode="auto">
          <a:xfrm>
            <a:off x="3124200" y="1981200"/>
            <a:ext cx="2514600" cy="1501775"/>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13" name="TextBox 12"/>
          <p:cNvSpPr txBox="1"/>
          <p:nvPr/>
        </p:nvSpPr>
        <p:spPr>
          <a:xfrm>
            <a:off x="7200900" y="2883128"/>
            <a:ext cx="1219200" cy="215444"/>
          </a:xfrm>
          <a:prstGeom prst="rect">
            <a:avLst/>
          </a:prstGeom>
          <a:noFill/>
        </p:spPr>
        <p:txBody>
          <a:bodyPr wrap="square" rtlCol="0">
            <a:spAutoFit/>
          </a:bodyPr>
          <a:lstStyle/>
          <a:p>
            <a:r>
              <a:rPr lang="en-US" sz="800" u="none" dirty="0">
                <a:latin typeface="+mn-lt"/>
              </a:rPr>
              <a:t>NCDOL Photo Library</a:t>
            </a:r>
          </a:p>
        </p:txBody>
      </p:sp>
      <p:sp>
        <p:nvSpPr>
          <p:cNvPr id="14" name="TextBox 13"/>
          <p:cNvSpPr txBox="1"/>
          <p:nvPr/>
        </p:nvSpPr>
        <p:spPr>
          <a:xfrm>
            <a:off x="861060" y="5752361"/>
            <a:ext cx="1219200" cy="215444"/>
          </a:xfrm>
          <a:prstGeom prst="rect">
            <a:avLst/>
          </a:prstGeom>
          <a:noFill/>
        </p:spPr>
        <p:txBody>
          <a:bodyPr wrap="square" rtlCol="0">
            <a:spAutoFit/>
          </a:bodyPr>
          <a:lstStyle/>
          <a:p>
            <a:r>
              <a:rPr lang="en-US" sz="800" u="none" dirty="0">
                <a:latin typeface="+mn-lt"/>
              </a:rPr>
              <a:t>NCDOL Photo Library</a:t>
            </a:r>
          </a:p>
        </p:txBody>
      </p:sp>
    </p:spTree>
    <p:extLst>
      <p:ext uri="{BB962C8B-B14F-4D97-AF65-F5344CB8AC3E}">
        <p14:creationId xmlns:p14="http://schemas.microsoft.com/office/powerpoint/2010/main" val="69057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441325"/>
            <a:ext cx="7924800" cy="549275"/>
          </a:xfrm>
        </p:spPr>
        <p:txBody>
          <a:bodyPr/>
          <a:lstStyle/>
          <a:p>
            <a:r>
              <a:rPr lang="en-US" altLang="en-US" dirty="0"/>
              <a:t>Definitions</a:t>
            </a:r>
          </a:p>
        </p:txBody>
      </p:sp>
      <p:sp>
        <p:nvSpPr>
          <p:cNvPr id="6147" name="Rectangle 3"/>
          <p:cNvSpPr>
            <a:spLocks noGrp="1" noChangeArrowheads="1"/>
          </p:cNvSpPr>
          <p:nvPr>
            <p:ph idx="1"/>
          </p:nvPr>
        </p:nvSpPr>
        <p:spPr>
          <a:xfrm>
            <a:off x="533400" y="1143000"/>
            <a:ext cx="8001000" cy="4724400"/>
          </a:xfrm>
        </p:spPr>
        <p:txBody>
          <a:bodyPr/>
          <a:lstStyle/>
          <a:p>
            <a:pPr>
              <a:lnSpc>
                <a:spcPct val="150000"/>
              </a:lnSpc>
            </a:pPr>
            <a:r>
              <a:rPr lang="en-US" dirty="0"/>
              <a:t>Anchorage</a:t>
            </a:r>
          </a:p>
          <a:p>
            <a:pPr>
              <a:lnSpc>
                <a:spcPct val="150000"/>
              </a:lnSpc>
            </a:pPr>
            <a:r>
              <a:rPr lang="en-US" dirty="0"/>
              <a:t>Guardrail system</a:t>
            </a:r>
          </a:p>
          <a:p>
            <a:pPr>
              <a:lnSpc>
                <a:spcPct val="150000"/>
              </a:lnSpc>
            </a:pPr>
            <a:r>
              <a:rPr lang="en-US" dirty="0"/>
              <a:t>Handrail</a:t>
            </a:r>
          </a:p>
        </p:txBody>
      </p:sp>
      <p:sp>
        <p:nvSpPr>
          <p:cNvPr id="4" name="Content Placeholder 3"/>
          <p:cNvSpPr>
            <a:spLocks noGrp="1"/>
          </p:cNvSpPr>
          <p:nvPr>
            <p:ph sz="quarter" idx="10"/>
          </p:nvPr>
        </p:nvSpPr>
        <p:spPr>
          <a:xfrm>
            <a:off x="7543800" y="609600"/>
            <a:ext cx="2133600" cy="381000"/>
          </a:xfrm>
        </p:spPr>
        <p:txBody>
          <a:bodyPr/>
          <a:lstStyle/>
          <a:p>
            <a:r>
              <a:rPr lang="en-US" dirty="0"/>
              <a:t>1910.21</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234" y="3962400"/>
            <a:ext cx="3791766" cy="1914434"/>
          </a:xfrm>
          <a:prstGeom prst="rect">
            <a:avLst/>
          </a:prstGeom>
        </p:spPr>
      </p:pic>
      <p:grpSp>
        <p:nvGrpSpPr>
          <p:cNvPr id="3" name="Group 2"/>
          <p:cNvGrpSpPr/>
          <p:nvPr/>
        </p:nvGrpSpPr>
        <p:grpSpPr>
          <a:xfrm>
            <a:off x="4686264" y="1341437"/>
            <a:ext cx="1642158" cy="1987793"/>
            <a:chOff x="6555198" y="1610582"/>
            <a:chExt cx="1375698" cy="1497079"/>
          </a:xfrm>
        </p:grpSpPr>
        <p:pic>
          <p:nvPicPr>
            <p:cNvPr id="5"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587129" y="1610582"/>
              <a:ext cx="1343767" cy="118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55198" y="2922223"/>
              <a:ext cx="1195447" cy="185438"/>
            </a:xfrm>
            <a:prstGeom prst="rect">
              <a:avLst/>
            </a:prstGeom>
            <a:noFill/>
          </p:spPr>
          <p:txBody>
            <a:bodyPr wrap="none" rtlCol="0">
              <a:spAutoFit/>
            </a:bodyPr>
            <a:lstStyle/>
            <a:p>
              <a:r>
                <a:rPr lang="en-US" sz="1000" u="none" dirty="0">
                  <a:latin typeface="+mj-lt"/>
                </a:rPr>
                <a:t>NCDOL Photo Library</a:t>
              </a:r>
            </a:p>
          </p:txBody>
        </p:sp>
      </p:gr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9800" y="3532176"/>
            <a:ext cx="2099456" cy="2411424"/>
          </a:xfrm>
          <a:prstGeom prst="rect">
            <a:avLst/>
          </a:prstGeom>
        </p:spPr>
      </p:pic>
      <p:pic>
        <p:nvPicPr>
          <p:cNvPr id="10" name="Picture 9"/>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74934" y="1158875"/>
            <a:ext cx="1534365" cy="2397446"/>
          </a:xfrm>
          <a:prstGeom prst="rect">
            <a:avLst/>
          </a:prstGeom>
        </p:spPr>
      </p:pic>
      <p:sp>
        <p:nvSpPr>
          <p:cNvPr id="11" name="TextBox 10"/>
          <p:cNvSpPr txBox="1"/>
          <p:nvPr/>
        </p:nvSpPr>
        <p:spPr>
          <a:xfrm>
            <a:off x="7153332" y="1143000"/>
            <a:ext cx="1381068" cy="235053"/>
          </a:xfrm>
          <a:prstGeom prst="rect">
            <a:avLst/>
          </a:prstGeom>
          <a:noFill/>
        </p:spPr>
        <p:txBody>
          <a:bodyPr wrap="square" rtlCol="0">
            <a:spAutoFit/>
          </a:bodyPr>
          <a:lstStyle/>
          <a:p>
            <a:r>
              <a:rPr lang="en-US" sz="900" u="none" dirty="0">
                <a:solidFill>
                  <a:schemeClr val="bg1"/>
                </a:solidFill>
                <a:latin typeface="+mn-lt"/>
              </a:rPr>
              <a:t>NCDOL Photo Library</a:t>
            </a:r>
          </a:p>
        </p:txBody>
      </p:sp>
    </p:spTree>
    <p:extLst>
      <p:ext uri="{BB962C8B-B14F-4D97-AF65-F5344CB8AC3E}">
        <p14:creationId xmlns:p14="http://schemas.microsoft.com/office/powerpoint/2010/main" val="2000415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78361B-4866-4662-B970-181292B43E52}"/>
              </a:ext>
            </a:extLst>
          </p:cNvPr>
          <p:cNvGrpSpPr/>
          <p:nvPr/>
        </p:nvGrpSpPr>
        <p:grpSpPr>
          <a:xfrm>
            <a:off x="5191751" y="1499519"/>
            <a:ext cx="3342649" cy="3735593"/>
            <a:chOff x="5191751" y="1499519"/>
            <a:chExt cx="3342649" cy="3735593"/>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1751" y="1499519"/>
              <a:ext cx="3342649" cy="3735593"/>
            </a:xfrm>
            <a:prstGeom prst="rect">
              <a:avLst/>
            </a:prstGeom>
          </p:spPr>
        </p:pic>
        <p:sp>
          <p:nvSpPr>
            <p:cNvPr id="9" name="TextBox 8">
              <a:extLst>
                <a:ext uri="{FF2B5EF4-FFF2-40B4-BE49-F238E27FC236}">
                  <a16:creationId xmlns:a16="http://schemas.microsoft.com/office/drawing/2014/main" id="{78C904D3-86DF-4244-9E81-C99621B6C808}"/>
                </a:ext>
              </a:extLst>
            </p:cNvPr>
            <p:cNvSpPr txBox="1"/>
            <p:nvPr/>
          </p:nvSpPr>
          <p:spPr>
            <a:xfrm>
              <a:off x="7048752" y="4988891"/>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
        <p:nvSpPr>
          <p:cNvPr id="11267" name="Rectangle 6"/>
          <p:cNvSpPr>
            <a:spLocks noGrp="1" noChangeArrowheads="1"/>
          </p:cNvSpPr>
          <p:nvPr>
            <p:ph type="title"/>
          </p:nvPr>
        </p:nvSpPr>
        <p:spPr>
          <a:xfrm>
            <a:off x="609600" y="365125"/>
            <a:ext cx="7924800" cy="549275"/>
          </a:xfrm>
          <a:noFill/>
        </p:spPr>
        <p:txBody>
          <a:bodyPr/>
          <a:lstStyle/>
          <a:p>
            <a:r>
              <a:rPr lang="en-US" altLang="en-US" dirty="0"/>
              <a:t>Fall Protection</a:t>
            </a:r>
          </a:p>
        </p:txBody>
      </p:sp>
      <p:sp>
        <p:nvSpPr>
          <p:cNvPr id="11266" name="Rectangle 3"/>
          <p:cNvSpPr>
            <a:spLocks noGrp="1" noChangeArrowheads="1"/>
          </p:cNvSpPr>
          <p:nvPr>
            <p:ph idx="1"/>
          </p:nvPr>
        </p:nvSpPr>
        <p:spPr>
          <a:xfrm>
            <a:off x="533400" y="1143000"/>
            <a:ext cx="4419600" cy="4724400"/>
          </a:xfrm>
        </p:spPr>
        <p:txBody>
          <a:bodyPr/>
          <a:lstStyle/>
          <a:p>
            <a:r>
              <a:rPr lang="en-US" dirty="0"/>
              <a:t>Employers must provide protection for each employee exposed to </a:t>
            </a:r>
            <a:r>
              <a:rPr lang="en-US" b="1" dirty="0"/>
              <a:t>falls</a:t>
            </a:r>
            <a:r>
              <a:rPr lang="en-US" dirty="0"/>
              <a:t> and </a:t>
            </a:r>
            <a:r>
              <a:rPr lang="en-US" b="1" dirty="0"/>
              <a:t>falling object hazards</a:t>
            </a:r>
          </a:p>
          <a:p>
            <a:pPr lvl="1"/>
            <a:endParaRPr lang="en-US" sz="1000" dirty="0"/>
          </a:p>
          <a:p>
            <a:pPr lvl="1"/>
            <a:r>
              <a:rPr lang="en-US" dirty="0"/>
              <a:t>Fall protection – 4 feet or more</a:t>
            </a:r>
          </a:p>
          <a:p>
            <a:pPr lvl="1"/>
            <a:endParaRPr lang="en-US" sz="1000" dirty="0"/>
          </a:p>
          <a:p>
            <a:pPr lvl="1"/>
            <a:r>
              <a:rPr lang="en-US" dirty="0"/>
              <a:t>Falling object protection</a:t>
            </a:r>
          </a:p>
        </p:txBody>
      </p:sp>
      <p:sp>
        <p:nvSpPr>
          <p:cNvPr id="2" name="Content Placeholder 1"/>
          <p:cNvSpPr>
            <a:spLocks noGrp="1"/>
          </p:cNvSpPr>
          <p:nvPr>
            <p:ph sz="quarter" idx="10"/>
          </p:nvPr>
        </p:nvSpPr>
        <p:spPr>
          <a:xfrm>
            <a:off x="6934200" y="609600"/>
            <a:ext cx="2133600" cy="381000"/>
          </a:xfrm>
        </p:spPr>
        <p:txBody>
          <a:bodyPr/>
          <a:lstStyle/>
          <a:p>
            <a:r>
              <a:rPr lang="en-US" altLang="en-US" dirty="0"/>
              <a:t>1910.28(a)(1)</a:t>
            </a:r>
          </a:p>
          <a:p>
            <a:endParaRPr lang="en-US" dirty="0"/>
          </a:p>
        </p:txBody>
      </p:sp>
      <p:cxnSp>
        <p:nvCxnSpPr>
          <p:cNvPr id="8" name="Straight Arrow Connector 7"/>
          <p:cNvCxnSpPr>
            <a:cxnSpLocks/>
          </p:cNvCxnSpPr>
          <p:nvPr/>
        </p:nvCxnSpPr>
        <p:spPr bwMode="auto">
          <a:xfrm flipV="1">
            <a:off x="2657475" y="2895600"/>
            <a:ext cx="3733800" cy="380999"/>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7" name="TextBox 6"/>
          <p:cNvSpPr txBox="1"/>
          <p:nvPr/>
        </p:nvSpPr>
        <p:spPr>
          <a:xfrm>
            <a:off x="7152649" y="572815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2733350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a:xfrm>
            <a:off x="609600" y="457200"/>
            <a:ext cx="7924800" cy="553998"/>
          </a:xfrm>
          <a:noFill/>
        </p:spPr>
        <p:txBody>
          <a:bodyPr/>
          <a:lstStyle/>
          <a:p>
            <a:r>
              <a:rPr lang="en-US" altLang="en-US" dirty="0"/>
              <a:t>Fall Protection</a:t>
            </a:r>
          </a:p>
        </p:txBody>
      </p:sp>
      <p:sp>
        <p:nvSpPr>
          <p:cNvPr id="11266" name="Rectangle 3"/>
          <p:cNvSpPr>
            <a:spLocks noGrp="1" noChangeArrowheads="1"/>
          </p:cNvSpPr>
          <p:nvPr>
            <p:ph idx="1"/>
          </p:nvPr>
        </p:nvSpPr>
        <p:spPr>
          <a:xfrm>
            <a:off x="533400" y="1332853"/>
            <a:ext cx="8077200" cy="4695987"/>
          </a:xfrm>
        </p:spPr>
        <p:txBody>
          <a:bodyPr/>
          <a:lstStyle/>
          <a:p>
            <a:r>
              <a:rPr lang="en-US" sz="2400" b="1" dirty="0">
                <a:latin typeface="+mj-lt"/>
              </a:rPr>
              <a:t>Powered platforms </a:t>
            </a:r>
            <a:r>
              <a:rPr lang="en-US" sz="2400" dirty="0">
                <a:latin typeface="+mj-lt"/>
              </a:rPr>
              <a:t>-</a:t>
            </a:r>
            <a:r>
              <a:rPr lang="en-US" sz="2400" b="1" dirty="0">
                <a:latin typeface="+mj-lt"/>
              </a:rPr>
              <a:t> </a:t>
            </a:r>
            <a:r>
              <a:rPr lang="en-US" sz="2400" dirty="0">
                <a:latin typeface="+mj-lt"/>
              </a:rPr>
              <a:t>covered by 1910.66(j)</a:t>
            </a:r>
          </a:p>
          <a:p>
            <a:endParaRPr lang="en-US" sz="800" dirty="0">
              <a:latin typeface="+mj-lt"/>
            </a:endParaRPr>
          </a:p>
          <a:p>
            <a:r>
              <a:rPr lang="en-US" sz="2400" b="1" dirty="0">
                <a:latin typeface="+mj-lt"/>
              </a:rPr>
              <a:t>Aerial lifts </a:t>
            </a:r>
            <a:r>
              <a:rPr lang="en-US" sz="2400" dirty="0">
                <a:latin typeface="+mj-lt"/>
              </a:rPr>
              <a:t>-</a:t>
            </a:r>
            <a:r>
              <a:rPr lang="en-US" sz="2400" b="1" dirty="0">
                <a:latin typeface="+mj-lt"/>
              </a:rPr>
              <a:t> </a:t>
            </a:r>
            <a:r>
              <a:rPr lang="en-US" sz="2400" dirty="0">
                <a:latin typeface="+mj-lt"/>
              </a:rPr>
              <a:t>covered by 1910.67(c)(2)(v)</a:t>
            </a:r>
          </a:p>
          <a:p>
            <a:endParaRPr lang="en-US" sz="800" dirty="0">
              <a:latin typeface="+mj-lt"/>
            </a:endParaRPr>
          </a:p>
          <a:p>
            <a:r>
              <a:rPr lang="en-US" sz="2400" b="1" dirty="0">
                <a:latin typeface="+mj-lt"/>
              </a:rPr>
              <a:t>Telecommunications work</a:t>
            </a:r>
            <a:r>
              <a:rPr lang="en-US" sz="2400" dirty="0">
                <a:latin typeface="+mj-lt"/>
              </a:rPr>
              <a:t> </a:t>
            </a:r>
            <a:r>
              <a:rPr lang="en-US" sz="2400" dirty="0"/>
              <a:t>- </a:t>
            </a:r>
            <a:r>
              <a:rPr lang="en-US" sz="2400" dirty="0">
                <a:latin typeface="+mj-lt"/>
              </a:rPr>
              <a:t>covered by 1910.268(n)(7) and (8)</a:t>
            </a:r>
          </a:p>
          <a:p>
            <a:endParaRPr lang="en-US" sz="800" dirty="0">
              <a:latin typeface="+mj-lt"/>
            </a:endParaRPr>
          </a:p>
          <a:p>
            <a:r>
              <a:rPr lang="en-US" sz="2400" b="1" dirty="0">
                <a:latin typeface="+mj-lt"/>
              </a:rPr>
              <a:t>Electric power generation, </a:t>
            </a:r>
          </a:p>
          <a:p>
            <a:pPr marL="0" indent="0">
              <a:buNone/>
            </a:pPr>
            <a:r>
              <a:rPr lang="en-US" sz="2400" b="1" dirty="0">
                <a:latin typeface="+mj-lt"/>
              </a:rPr>
              <a:t>  transmission, and distribution </a:t>
            </a:r>
          </a:p>
          <a:p>
            <a:pPr marL="0" indent="0">
              <a:buNone/>
            </a:pPr>
            <a:r>
              <a:rPr lang="en-US" sz="2400" b="1" dirty="0">
                <a:latin typeface="+mj-lt"/>
              </a:rPr>
              <a:t>  work </a:t>
            </a:r>
            <a:r>
              <a:rPr lang="en-US" sz="2400" dirty="0"/>
              <a:t>- </a:t>
            </a:r>
            <a:r>
              <a:rPr lang="en-US" sz="2400" dirty="0">
                <a:latin typeface="+mj-lt"/>
              </a:rPr>
              <a:t>covered </a:t>
            </a:r>
          </a:p>
          <a:p>
            <a:pPr marL="0" indent="0">
              <a:buNone/>
            </a:pPr>
            <a:r>
              <a:rPr lang="en-US" sz="2400" dirty="0">
                <a:latin typeface="+mj-lt"/>
              </a:rPr>
              <a:t>  by 1910.269(g</a:t>
            </a:r>
            <a:r>
              <a:rPr lang="en-US" dirty="0">
                <a:latin typeface="+mj-lt"/>
              </a:rPr>
              <a:t>)(2)(i)</a:t>
            </a:r>
          </a:p>
        </p:txBody>
      </p:sp>
      <p:sp>
        <p:nvSpPr>
          <p:cNvPr id="2" name="Content Placeholder 1"/>
          <p:cNvSpPr>
            <a:spLocks noGrp="1"/>
          </p:cNvSpPr>
          <p:nvPr>
            <p:ph sz="quarter" idx="10"/>
          </p:nvPr>
        </p:nvSpPr>
        <p:spPr>
          <a:xfrm>
            <a:off x="6934200" y="609600"/>
            <a:ext cx="2133600" cy="381000"/>
          </a:xfrm>
        </p:spPr>
        <p:txBody>
          <a:bodyPr/>
          <a:lstStyle/>
          <a:p>
            <a:r>
              <a:rPr lang="en-US" altLang="en-US" dirty="0"/>
              <a:t>1910.28(a)(2)</a:t>
            </a:r>
          </a:p>
          <a:p>
            <a:endParaRPr lang="en-US" dirty="0"/>
          </a:p>
        </p:txBody>
      </p:sp>
      <p:sp>
        <p:nvSpPr>
          <p:cNvPr id="7" name="TextBox 6"/>
          <p:cNvSpPr txBox="1"/>
          <p:nvPr/>
        </p:nvSpPr>
        <p:spPr>
          <a:xfrm>
            <a:off x="7239000" y="3886200"/>
            <a:ext cx="1219200" cy="215444"/>
          </a:xfrm>
          <a:prstGeom prst="rect">
            <a:avLst/>
          </a:prstGeom>
          <a:noFill/>
        </p:spPr>
        <p:txBody>
          <a:bodyPr wrap="square" rtlCol="0">
            <a:spAutoFit/>
          </a:bodyPr>
          <a:lstStyle/>
          <a:p>
            <a:r>
              <a:rPr lang="en-US" sz="800" u="none" dirty="0">
                <a:latin typeface="+mn-lt"/>
              </a:rPr>
              <a:t>NCDOL Photo Library</a:t>
            </a:r>
          </a:p>
        </p:txBody>
      </p:sp>
      <p:grpSp>
        <p:nvGrpSpPr>
          <p:cNvPr id="3" name="Group 2">
            <a:extLst>
              <a:ext uri="{FF2B5EF4-FFF2-40B4-BE49-F238E27FC236}">
                <a16:creationId xmlns:a16="http://schemas.microsoft.com/office/drawing/2014/main" id="{1E7E33B8-6F87-4B38-81FC-AEA080F5AC7E}"/>
              </a:ext>
            </a:extLst>
          </p:cNvPr>
          <p:cNvGrpSpPr/>
          <p:nvPr/>
        </p:nvGrpSpPr>
        <p:grpSpPr>
          <a:xfrm>
            <a:off x="5502350" y="3551695"/>
            <a:ext cx="2955850" cy="2309812"/>
            <a:chOff x="5657850" y="2421731"/>
            <a:chExt cx="2836694" cy="211455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7850" y="2421731"/>
              <a:ext cx="2819400" cy="2114550"/>
            </a:xfrm>
            <a:prstGeom prst="rect">
              <a:avLst/>
            </a:prstGeom>
          </p:spPr>
        </p:pic>
        <p:sp>
          <p:nvSpPr>
            <p:cNvPr id="8" name="TextBox 7">
              <a:extLst>
                <a:ext uri="{FF2B5EF4-FFF2-40B4-BE49-F238E27FC236}">
                  <a16:creationId xmlns:a16="http://schemas.microsoft.com/office/drawing/2014/main" id="{9FD54BA6-686B-46E4-993E-6CFDB6D1E697}"/>
                </a:ext>
              </a:extLst>
            </p:cNvPr>
            <p:cNvSpPr txBox="1"/>
            <p:nvPr/>
          </p:nvSpPr>
          <p:spPr>
            <a:xfrm>
              <a:off x="7067550" y="2462688"/>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Tree>
    <p:extLst>
      <p:ext uri="{BB962C8B-B14F-4D97-AF65-F5344CB8AC3E}">
        <p14:creationId xmlns:p14="http://schemas.microsoft.com/office/powerpoint/2010/main" val="2504461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title"/>
          </p:nvPr>
        </p:nvSpPr>
        <p:spPr>
          <a:xfrm>
            <a:off x="609600" y="457200"/>
            <a:ext cx="7924800" cy="523220"/>
          </a:xfrm>
          <a:noFill/>
        </p:spPr>
        <p:txBody>
          <a:bodyPr>
            <a:normAutofit fontScale="90000"/>
          </a:bodyPr>
          <a:lstStyle/>
          <a:p>
            <a:r>
              <a:rPr lang="en-US" altLang="en-US" sz="3400" dirty="0"/>
              <a:t>Protection From Fall Hazards</a:t>
            </a:r>
          </a:p>
        </p:txBody>
      </p:sp>
      <p:sp>
        <p:nvSpPr>
          <p:cNvPr id="11266" name="Rectangle 3"/>
          <p:cNvSpPr>
            <a:spLocks noGrp="1" noChangeArrowheads="1"/>
          </p:cNvSpPr>
          <p:nvPr>
            <p:ph idx="1"/>
          </p:nvPr>
        </p:nvSpPr>
        <p:spPr>
          <a:xfrm>
            <a:off x="533400" y="1143000"/>
            <a:ext cx="8001000" cy="4724400"/>
          </a:xfrm>
        </p:spPr>
        <p:txBody>
          <a:bodyPr/>
          <a:lstStyle/>
          <a:p>
            <a:r>
              <a:rPr lang="en-US" dirty="0"/>
              <a:t>Unprotected sides and edges</a:t>
            </a:r>
          </a:p>
          <a:p>
            <a:pPr lvl="1"/>
            <a:r>
              <a:rPr lang="en-US" dirty="0"/>
              <a:t>All employees on a walking - working surface with an unprotected side or edge that is </a:t>
            </a:r>
            <a:r>
              <a:rPr lang="en-US" b="1" dirty="0"/>
              <a:t>4 feet or more </a:t>
            </a:r>
            <a:r>
              <a:rPr lang="en-US" dirty="0"/>
              <a:t>above a lower level must be provided some type of fall protection</a:t>
            </a:r>
          </a:p>
        </p:txBody>
      </p:sp>
      <p:sp>
        <p:nvSpPr>
          <p:cNvPr id="2" name="Content Placeholder 1"/>
          <p:cNvSpPr>
            <a:spLocks noGrp="1"/>
          </p:cNvSpPr>
          <p:nvPr>
            <p:ph sz="quarter" idx="10"/>
          </p:nvPr>
        </p:nvSpPr>
        <p:spPr>
          <a:xfrm>
            <a:off x="6705600" y="546652"/>
            <a:ext cx="2133600" cy="381000"/>
          </a:xfrm>
        </p:spPr>
        <p:txBody>
          <a:bodyPr/>
          <a:lstStyle/>
          <a:p>
            <a:r>
              <a:rPr lang="en-US" altLang="en-US" dirty="0"/>
              <a:t>1910.28(b)(1)(</a:t>
            </a:r>
            <a:r>
              <a:rPr lang="en-US" altLang="en-US" dirty="0" err="1"/>
              <a:t>i</a:t>
            </a:r>
            <a:r>
              <a:rPr lang="en-US" altLang="en-US" dirty="0"/>
              <a:t>)</a:t>
            </a:r>
          </a:p>
          <a:p>
            <a:endParaRPr lang="en-US" dirty="0"/>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872218" y="3200400"/>
            <a:ext cx="1983921" cy="2743200"/>
          </a:xfrm>
          <a:prstGeom prst="rect">
            <a:avLst/>
          </a:prstGeom>
          <a:ln w="6350" cap="sq">
            <a:solidFill>
              <a:schemeClr val="bg1">
                <a:lumMod val="85000"/>
              </a:schemeClr>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l="31666" t="38148" r="33333" b="27391"/>
          <a:stretch/>
        </p:blipFill>
        <p:spPr>
          <a:xfrm>
            <a:off x="3554910" y="3206338"/>
            <a:ext cx="4942276" cy="2737262"/>
          </a:xfrm>
          <a:prstGeom prst="rect">
            <a:avLst/>
          </a:prstGeom>
          <a:ln w="12700" cap="sq">
            <a:solidFill>
              <a:schemeClr val="bg1">
                <a:lumMod val="85000"/>
              </a:schemeClr>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713596" y="5410200"/>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
        <p:nvSpPr>
          <p:cNvPr id="11" name="TextBox 10"/>
          <p:cNvSpPr txBox="1"/>
          <p:nvPr/>
        </p:nvSpPr>
        <p:spPr>
          <a:xfrm>
            <a:off x="6553200" y="5717847"/>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3667508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136D3-16D3-40FF-8756-766AAE804BBE}"/>
              </a:ext>
            </a:extLst>
          </p:cNvPr>
          <p:cNvSpPr txBox="1"/>
          <p:nvPr/>
        </p:nvSpPr>
        <p:spPr>
          <a:xfrm>
            <a:off x="6600193" y="5593750"/>
            <a:ext cx="1774798" cy="282032"/>
          </a:xfrm>
          <a:prstGeom prst="rect">
            <a:avLst/>
          </a:prstGeom>
          <a:noFill/>
        </p:spPr>
        <p:txBody>
          <a:bodyPr wrap="none" rtlCol="0">
            <a:spAutoFit/>
          </a:bodyPr>
          <a:lstStyle/>
          <a:p>
            <a:r>
              <a:rPr lang="en-US" sz="1000" u="none" dirty="0">
                <a:solidFill>
                  <a:schemeClr val="bg1"/>
                </a:solidFill>
                <a:latin typeface="+mn-lt"/>
                <a:cs typeface="Rod" panose="02030509050101010101" pitchFamily="49" charset="-79"/>
              </a:rPr>
              <a:t>NCDOL Photo Library</a:t>
            </a:r>
          </a:p>
        </p:txBody>
      </p:sp>
      <p:sp>
        <p:nvSpPr>
          <p:cNvPr id="8" name="Rectangle 6"/>
          <p:cNvSpPr>
            <a:spLocks noGrp="1" noChangeArrowheads="1"/>
          </p:cNvSpPr>
          <p:nvPr>
            <p:ph type="title"/>
          </p:nvPr>
        </p:nvSpPr>
        <p:spPr>
          <a:xfrm>
            <a:off x="609600" y="457200"/>
            <a:ext cx="7924800" cy="523220"/>
          </a:xfrm>
          <a:noFill/>
        </p:spPr>
        <p:txBody>
          <a:bodyPr>
            <a:normAutofit fontScale="90000"/>
          </a:bodyPr>
          <a:lstStyle/>
          <a:p>
            <a:r>
              <a:rPr lang="en-US" altLang="en-US" sz="3400" dirty="0"/>
              <a:t>Protection From Fall Hazards</a:t>
            </a:r>
          </a:p>
        </p:txBody>
      </p:sp>
      <p:sp>
        <p:nvSpPr>
          <p:cNvPr id="11266" name="Rectangle 3"/>
          <p:cNvSpPr>
            <a:spLocks noGrp="1" noChangeArrowheads="1"/>
          </p:cNvSpPr>
          <p:nvPr>
            <p:ph idx="1"/>
          </p:nvPr>
        </p:nvSpPr>
        <p:spPr>
          <a:xfrm>
            <a:off x="595422" y="1224366"/>
            <a:ext cx="5729177" cy="4528734"/>
          </a:xfrm>
          <a:solidFill>
            <a:schemeClr val="bg1"/>
          </a:solidFill>
        </p:spPr>
        <p:txBody>
          <a:bodyPr/>
          <a:lstStyle/>
          <a:p>
            <a:pPr>
              <a:tabLst>
                <a:tab pos="1938338" algn="l"/>
              </a:tabLst>
            </a:pPr>
            <a:r>
              <a:rPr lang="en-US" dirty="0"/>
              <a:t>Fall protection:</a:t>
            </a:r>
          </a:p>
          <a:p>
            <a:pPr>
              <a:tabLst>
                <a:tab pos="1938338" algn="l"/>
              </a:tabLst>
            </a:pPr>
            <a:endParaRPr lang="en-US" sz="600" dirty="0"/>
          </a:p>
          <a:p>
            <a:pPr lvl="1">
              <a:tabLst>
                <a:tab pos="1938338" algn="l"/>
              </a:tabLst>
            </a:pPr>
            <a:r>
              <a:rPr lang="en-US" dirty="0"/>
              <a:t>Guardrail systems</a:t>
            </a:r>
          </a:p>
          <a:p>
            <a:pPr lvl="1">
              <a:tabLst>
                <a:tab pos="1938338" algn="l"/>
              </a:tabLst>
            </a:pPr>
            <a:endParaRPr lang="en-US" sz="600" dirty="0"/>
          </a:p>
          <a:p>
            <a:pPr lvl="1">
              <a:tabLst>
                <a:tab pos="1938338" algn="l"/>
              </a:tabLst>
            </a:pPr>
            <a:r>
              <a:rPr lang="en-US" dirty="0"/>
              <a:t>Safety net systems, </a:t>
            </a:r>
            <a:r>
              <a:rPr lang="en-US" b="1" dirty="0"/>
              <a:t>or</a:t>
            </a:r>
          </a:p>
          <a:p>
            <a:pPr lvl="1">
              <a:tabLst>
                <a:tab pos="1938338" algn="l"/>
              </a:tabLst>
            </a:pPr>
            <a:endParaRPr lang="en-US" sz="600" b="1" dirty="0"/>
          </a:p>
          <a:p>
            <a:pPr lvl="1">
              <a:tabLst>
                <a:tab pos="1938338" algn="l"/>
              </a:tabLst>
            </a:pPr>
            <a:r>
              <a:rPr lang="en-US" dirty="0"/>
              <a:t>Personal fall protection systems</a:t>
            </a:r>
          </a:p>
          <a:p>
            <a:pPr lvl="2">
              <a:tabLst>
                <a:tab pos="1938338" algn="l"/>
              </a:tabLst>
            </a:pPr>
            <a:endParaRPr lang="en-US" sz="800" dirty="0"/>
          </a:p>
          <a:p>
            <a:pPr lvl="2">
              <a:tabLst>
                <a:tab pos="1938338" algn="l"/>
              </a:tabLst>
            </a:pPr>
            <a:r>
              <a:rPr lang="en-US" dirty="0"/>
              <a:t>Personal fall arrest</a:t>
            </a:r>
          </a:p>
          <a:p>
            <a:pPr lvl="2">
              <a:tabLst>
                <a:tab pos="1938338" algn="l"/>
              </a:tabLst>
            </a:pPr>
            <a:endParaRPr lang="en-US" sz="800" dirty="0"/>
          </a:p>
          <a:p>
            <a:pPr lvl="2">
              <a:tabLst>
                <a:tab pos="1938338" algn="l"/>
              </a:tabLst>
            </a:pPr>
            <a:r>
              <a:rPr lang="en-US" dirty="0"/>
              <a:t>Travel restraint</a:t>
            </a:r>
          </a:p>
          <a:p>
            <a:pPr lvl="2">
              <a:tabLst>
                <a:tab pos="1938338" algn="l"/>
              </a:tabLst>
            </a:pPr>
            <a:endParaRPr lang="en-US" sz="800" dirty="0"/>
          </a:p>
          <a:p>
            <a:pPr lvl="2">
              <a:tabLst>
                <a:tab pos="1938338" algn="l"/>
              </a:tabLst>
            </a:pPr>
            <a:r>
              <a:rPr lang="en-US" dirty="0"/>
              <a:t>Positioning systems</a:t>
            </a:r>
          </a:p>
          <a:p>
            <a:pPr lvl="1"/>
            <a:endParaRPr lang="en-US" sz="800" dirty="0"/>
          </a:p>
        </p:txBody>
      </p:sp>
      <p:sp>
        <p:nvSpPr>
          <p:cNvPr id="2" name="Content Placeholder 1"/>
          <p:cNvSpPr>
            <a:spLocks noGrp="1"/>
          </p:cNvSpPr>
          <p:nvPr>
            <p:ph sz="quarter" idx="10"/>
          </p:nvPr>
        </p:nvSpPr>
        <p:spPr>
          <a:xfrm>
            <a:off x="6781800" y="528310"/>
            <a:ext cx="2133600" cy="381000"/>
          </a:xfrm>
        </p:spPr>
        <p:txBody>
          <a:bodyPr/>
          <a:lstStyle/>
          <a:p>
            <a:r>
              <a:rPr lang="en-US" altLang="en-US" dirty="0"/>
              <a:t>1910.28(b)(1)(</a:t>
            </a:r>
            <a:r>
              <a:rPr lang="en-US" altLang="en-US" dirty="0" err="1"/>
              <a:t>i</a:t>
            </a:r>
            <a:r>
              <a:rPr lang="en-US" altLang="en-US" dirty="0"/>
              <a:t>)</a:t>
            </a:r>
          </a:p>
          <a:p>
            <a:endParaRPr lang="en-US" dirty="0"/>
          </a:p>
        </p:txBody>
      </p:sp>
      <p:sp>
        <p:nvSpPr>
          <p:cNvPr id="6" name="TextBox 5"/>
          <p:cNvSpPr txBox="1"/>
          <p:nvPr/>
        </p:nvSpPr>
        <p:spPr>
          <a:xfrm>
            <a:off x="7239000" y="5753257"/>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pic>
        <p:nvPicPr>
          <p:cNvPr id="10" name="Picture 9">
            <a:extLst>
              <a:ext uri="{FF2B5EF4-FFF2-40B4-BE49-F238E27FC236}">
                <a16:creationId xmlns:a16="http://schemas.microsoft.com/office/drawing/2014/main" id="{60B17F6B-B1FB-4E47-A61B-D596E9BB95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1031" y="3008898"/>
            <a:ext cx="4300179" cy="2965379"/>
          </a:xfrm>
          <a:prstGeom prst="rect">
            <a:avLst/>
          </a:prstGeom>
        </p:spPr>
      </p:pic>
    </p:spTree>
    <p:extLst>
      <p:ext uri="{BB962C8B-B14F-4D97-AF65-F5344CB8AC3E}">
        <p14:creationId xmlns:p14="http://schemas.microsoft.com/office/powerpoint/2010/main" val="3933704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89E77E-3D1A-41C3-8BAE-FDA1454EC83E}"/>
              </a:ext>
            </a:extLst>
          </p:cNvPr>
          <p:cNvSpPr>
            <a:spLocks noGrp="1"/>
          </p:cNvSpPr>
          <p:nvPr>
            <p:ph idx="1"/>
          </p:nvPr>
        </p:nvSpPr>
        <p:spPr>
          <a:xfrm>
            <a:off x="571500" y="1128847"/>
            <a:ext cx="8001000" cy="4724400"/>
          </a:xfrm>
        </p:spPr>
        <p:txBody>
          <a:bodyPr/>
          <a:lstStyle/>
          <a:p>
            <a:r>
              <a:rPr lang="en-US" dirty="0"/>
              <a:t>Is this correct?</a:t>
            </a:r>
          </a:p>
        </p:txBody>
      </p:sp>
      <p:sp>
        <p:nvSpPr>
          <p:cNvPr id="5" name="Rectangle 6">
            <a:extLst>
              <a:ext uri="{FF2B5EF4-FFF2-40B4-BE49-F238E27FC236}">
                <a16:creationId xmlns:a16="http://schemas.microsoft.com/office/drawing/2014/main" id="{5A04EF51-A93C-46B8-966A-25498EB1ACC2}"/>
              </a:ext>
            </a:extLst>
          </p:cNvPr>
          <p:cNvSpPr>
            <a:spLocks noGrp="1" noChangeArrowheads="1"/>
          </p:cNvSpPr>
          <p:nvPr>
            <p:ph type="title"/>
          </p:nvPr>
        </p:nvSpPr>
        <p:spPr>
          <a:xfrm>
            <a:off x="609600" y="457200"/>
            <a:ext cx="7924800" cy="523220"/>
          </a:xfrm>
          <a:noFill/>
        </p:spPr>
        <p:txBody>
          <a:bodyPr>
            <a:normAutofit fontScale="90000"/>
          </a:bodyPr>
          <a:lstStyle/>
          <a:p>
            <a:r>
              <a:rPr lang="en-US" altLang="en-US" sz="3400" dirty="0"/>
              <a:t>Unprotected Sides and Edges</a:t>
            </a:r>
          </a:p>
        </p:txBody>
      </p:sp>
      <p:sp>
        <p:nvSpPr>
          <p:cNvPr id="6" name="Content Placeholder 2">
            <a:extLst>
              <a:ext uri="{FF2B5EF4-FFF2-40B4-BE49-F238E27FC236}">
                <a16:creationId xmlns:a16="http://schemas.microsoft.com/office/drawing/2014/main" id="{E6A31ABE-F18A-47ED-B889-15C239D66570}"/>
              </a:ext>
            </a:extLst>
          </p:cNvPr>
          <p:cNvSpPr>
            <a:spLocks noGrp="1"/>
          </p:cNvSpPr>
          <p:nvPr>
            <p:ph sz="quarter" idx="10"/>
          </p:nvPr>
        </p:nvSpPr>
        <p:spPr>
          <a:xfrm>
            <a:off x="6750643" y="555611"/>
            <a:ext cx="2133600" cy="381000"/>
          </a:xfrm>
        </p:spPr>
        <p:txBody>
          <a:bodyPr/>
          <a:lstStyle/>
          <a:p>
            <a:r>
              <a:rPr lang="en-US" altLang="en-US" dirty="0"/>
              <a:t>1910.28(b)(1)(</a:t>
            </a:r>
            <a:r>
              <a:rPr lang="en-US" altLang="en-US" dirty="0" err="1"/>
              <a:t>i</a:t>
            </a:r>
            <a:r>
              <a:rPr lang="en-US" altLang="en-US" dirty="0"/>
              <a:t>)</a:t>
            </a:r>
          </a:p>
          <a:p>
            <a:endParaRPr lang="en-US" dirty="0"/>
          </a:p>
        </p:txBody>
      </p:sp>
      <p:grpSp>
        <p:nvGrpSpPr>
          <p:cNvPr id="10" name="Group 6">
            <a:extLst>
              <a:ext uri="{FF2B5EF4-FFF2-40B4-BE49-F238E27FC236}">
                <a16:creationId xmlns:a16="http://schemas.microsoft.com/office/drawing/2014/main" id="{1DBE8213-C92A-43F5-A8B9-FE2CE55F6CF1}"/>
              </a:ext>
            </a:extLst>
          </p:cNvPr>
          <p:cNvGrpSpPr>
            <a:grpSpLocks/>
          </p:cNvGrpSpPr>
          <p:nvPr/>
        </p:nvGrpSpPr>
        <p:grpSpPr bwMode="auto">
          <a:xfrm>
            <a:off x="2324100" y="1600200"/>
            <a:ext cx="5524500" cy="4375665"/>
            <a:chOff x="1752600" y="1676400"/>
            <a:chExt cx="5791201" cy="4320995"/>
          </a:xfrm>
        </p:grpSpPr>
        <p:pic>
          <p:nvPicPr>
            <p:cNvPr id="11" name="Picture 5">
              <a:extLst>
                <a:ext uri="{FF2B5EF4-FFF2-40B4-BE49-F238E27FC236}">
                  <a16:creationId xmlns:a16="http://schemas.microsoft.com/office/drawing/2014/main" id="{499B99F5-0EA8-49ED-9DEA-8F6D0E3AEA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676400"/>
              <a:ext cx="56959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2" name="TextBox 11">
              <a:extLst>
                <a:ext uri="{FF2B5EF4-FFF2-40B4-BE49-F238E27FC236}">
                  <a16:creationId xmlns:a16="http://schemas.microsoft.com/office/drawing/2014/main" id="{26C33C80-9C0A-4B2E-BCAB-2C4B8C95FB82}"/>
                </a:ext>
              </a:extLst>
            </p:cNvPr>
            <p:cNvSpPr txBox="1"/>
            <p:nvPr/>
          </p:nvSpPr>
          <p:spPr>
            <a:xfrm>
              <a:off x="6385893" y="5807569"/>
              <a:ext cx="1157908" cy="189826"/>
            </a:xfrm>
            <a:prstGeom prst="rect">
              <a:avLst/>
            </a:prstGeom>
            <a:noFill/>
          </p:spPr>
          <p:txBody>
            <a:bodyPr wrap="square">
              <a:spAutoFit/>
            </a:bodyPr>
            <a:lstStyle/>
            <a:p>
              <a:pPr>
                <a:defRPr/>
              </a:pPr>
              <a:r>
                <a:rPr lang="en-US" sz="600" u="none" dirty="0">
                  <a:latin typeface="+mn-lt"/>
                </a:rPr>
                <a:t>NCDOL Photo Library</a:t>
              </a:r>
            </a:p>
          </p:txBody>
        </p:sp>
      </p:grpSp>
    </p:spTree>
    <p:extLst>
      <p:ext uri="{BB962C8B-B14F-4D97-AF65-F5344CB8AC3E}">
        <p14:creationId xmlns:p14="http://schemas.microsoft.com/office/powerpoint/2010/main" val="7798995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6"/>
          <p:cNvGrpSpPr>
            <a:grpSpLocks/>
          </p:cNvGrpSpPr>
          <p:nvPr/>
        </p:nvGrpSpPr>
        <p:grpSpPr bwMode="auto">
          <a:xfrm>
            <a:off x="2324100" y="1758163"/>
            <a:ext cx="5524500" cy="4217702"/>
            <a:chOff x="1752600" y="1676400"/>
            <a:chExt cx="5791201" cy="4320995"/>
          </a:xfrm>
        </p:grpSpPr>
        <p:pic>
          <p:nvPicPr>
            <p:cNvPr id="1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676400"/>
              <a:ext cx="56959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0" name="TextBox 19"/>
            <p:cNvSpPr txBox="1"/>
            <p:nvPr/>
          </p:nvSpPr>
          <p:spPr>
            <a:xfrm>
              <a:off x="6385893" y="5807569"/>
              <a:ext cx="1157908" cy="189826"/>
            </a:xfrm>
            <a:prstGeom prst="rect">
              <a:avLst/>
            </a:prstGeom>
            <a:noFill/>
          </p:spPr>
          <p:txBody>
            <a:bodyPr wrap="square">
              <a:spAutoFit/>
            </a:bodyPr>
            <a:lstStyle/>
            <a:p>
              <a:pPr>
                <a:defRPr/>
              </a:pPr>
              <a:r>
                <a:rPr lang="en-US" sz="600" u="none" dirty="0">
                  <a:latin typeface="+mn-lt"/>
                </a:rPr>
                <a:t>NCDOL Photo Library</a:t>
              </a:r>
            </a:p>
          </p:txBody>
        </p:sp>
      </p:grpSp>
      <p:sp>
        <p:nvSpPr>
          <p:cNvPr id="2" name="TextBox 1"/>
          <p:cNvSpPr txBox="1"/>
          <p:nvPr/>
        </p:nvSpPr>
        <p:spPr>
          <a:xfrm>
            <a:off x="3600913" y="1173388"/>
            <a:ext cx="731290" cy="584775"/>
          </a:xfrm>
          <a:prstGeom prst="rect">
            <a:avLst/>
          </a:prstGeom>
          <a:noFill/>
        </p:spPr>
        <p:txBody>
          <a:bodyPr wrap="none" rtlCol="0">
            <a:spAutoFit/>
          </a:bodyPr>
          <a:lstStyle/>
          <a:p>
            <a:r>
              <a:rPr lang="en-US" sz="3200" b="1" u="none" dirty="0">
                <a:solidFill>
                  <a:srgbClr val="FF0000"/>
                </a:solidFill>
                <a:latin typeface="+mj-lt"/>
                <a:cs typeface="Rod" panose="02030509050101010101" pitchFamily="49" charset="-79"/>
              </a:rPr>
              <a:t>No</a:t>
            </a:r>
          </a:p>
        </p:txBody>
      </p:sp>
      <p:cxnSp>
        <p:nvCxnSpPr>
          <p:cNvPr id="4" name="Straight Arrow Connector 3"/>
          <p:cNvCxnSpPr/>
          <p:nvPr/>
        </p:nvCxnSpPr>
        <p:spPr bwMode="auto">
          <a:xfrm>
            <a:off x="3000489" y="2195536"/>
            <a:ext cx="904875" cy="1792159"/>
          </a:xfrm>
          <a:prstGeom prst="straightConnector1">
            <a:avLst/>
          </a:prstGeom>
          <a:solidFill>
            <a:schemeClr val="accent1"/>
          </a:solidFill>
          <a:ln w="50800" cap="flat" cmpd="sng" algn="ctr">
            <a:solidFill>
              <a:schemeClr val="accent2"/>
            </a:solidFill>
            <a:prstDash val="solid"/>
            <a:round/>
            <a:headEnd type="none" w="sm" len="sm"/>
            <a:tailEnd type="triangle"/>
          </a:ln>
          <a:effectLst/>
        </p:spPr>
      </p:cxnSp>
      <p:cxnSp>
        <p:nvCxnSpPr>
          <p:cNvPr id="11" name="Straight Arrow Connector 10"/>
          <p:cNvCxnSpPr/>
          <p:nvPr/>
        </p:nvCxnSpPr>
        <p:spPr bwMode="auto">
          <a:xfrm>
            <a:off x="3815711" y="2174839"/>
            <a:ext cx="484834" cy="1646981"/>
          </a:xfrm>
          <a:prstGeom prst="straightConnector1">
            <a:avLst/>
          </a:prstGeom>
          <a:solidFill>
            <a:schemeClr val="accent1"/>
          </a:solidFill>
          <a:ln w="50800" cap="flat" cmpd="sng" algn="ctr">
            <a:solidFill>
              <a:schemeClr val="accent2"/>
            </a:solidFill>
            <a:prstDash val="solid"/>
            <a:round/>
            <a:headEnd type="none" w="sm" len="sm"/>
            <a:tailEnd type="triangle"/>
          </a:ln>
          <a:effectLst/>
        </p:spPr>
      </p:cxnSp>
      <p:cxnSp>
        <p:nvCxnSpPr>
          <p:cNvPr id="12" name="Straight Arrow Connector 11"/>
          <p:cNvCxnSpPr/>
          <p:nvPr/>
        </p:nvCxnSpPr>
        <p:spPr bwMode="auto">
          <a:xfrm>
            <a:off x="2737888" y="2405451"/>
            <a:ext cx="904875" cy="1792159"/>
          </a:xfrm>
          <a:prstGeom prst="straightConnector1">
            <a:avLst/>
          </a:prstGeom>
          <a:solidFill>
            <a:schemeClr val="accent1"/>
          </a:solidFill>
          <a:ln w="50800" cap="flat" cmpd="sng" algn="ctr">
            <a:solidFill>
              <a:schemeClr val="accent2"/>
            </a:solidFill>
            <a:prstDash val="solid"/>
            <a:round/>
            <a:headEnd type="none" w="sm" len="sm"/>
            <a:tailEnd type="triangle"/>
          </a:ln>
          <a:effectLst/>
        </p:spPr>
      </p:cxnSp>
      <p:cxnSp>
        <p:nvCxnSpPr>
          <p:cNvPr id="13" name="Straight Arrow Connector 12"/>
          <p:cNvCxnSpPr/>
          <p:nvPr/>
        </p:nvCxnSpPr>
        <p:spPr bwMode="auto">
          <a:xfrm flipH="1">
            <a:off x="5885524" y="2560971"/>
            <a:ext cx="1066800" cy="1339618"/>
          </a:xfrm>
          <a:prstGeom prst="straightConnector1">
            <a:avLst/>
          </a:prstGeom>
          <a:solidFill>
            <a:schemeClr val="accent1"/>
          </a:solidFill>
          <a:ln w="50800" cap="flat" cmpd="sng" algn="ctr">
            <a:solidFill>
              <a:schemeClr val="accent2"/>
            </a:solidFill>
            <a:prstDash val="solid"/>
            <a:round/>
            <a:headEnd type="none" w="sm" len="sm"/>
            <a:tailEnd type="triangle"/>
          </a:ln>
          <a:effectLst/>
        </p:spPr>
      </p:cxnSp>
      <p:cxnSp>
        <p:nvCxnSpPr>
          <p:cNvPr id="14" name="Straight Arrow Connector 13"/>
          <p:cNvCxnSpPr/>
          <p:nvPr/>
        </p:nvCxnSpPr>
        <p:spPr bwMode="auto">
          <a:xfrm flipH="1">
            <a:off x="5378368" y="2142793"/>
            <a:ext cx="55776" cy="1689699"/>
          </a:xfrm>
          <a:prstGeom prst="straightConnector1">
            <a:avLst/>
          </a:prstGeom>
          <a:solidFill>
            <a:schemeClr val="accent1"/>
          </a:solidFill>
          <a:ln w="50800" cap="flat" cmpd="sng" algn="ctr">
            <a:solidFill>
              <a:schemeClr val="accent2"/>
            </a:solidFill>
            <a:prstDash val="solid"/>
            <a:round/>
            <a:headEnd type="none" w="sm" len="sm"/>
            <a:tailEnd type="triangle"/>
          </a:ln>
          <a:effectLst/>
        </p:spPr>
      </p:cxnSp>
      <p:cxnSp>
        <p:nvCxnSpPr>
          <p:cNvPr id="22" name="Straight Arrow Connector 21"/>
          <p:cNvCxnSpPr/>
          <p:nvPr/>
        </p:nvCxnSpPr>
        <p:spPr bwMode="auto">
          <a:xfrm flipH="1" flipV="1">
            <a:off x="4432466" y="4247661"/>
            <a:ext cx="1485900" cy="522413"/>
          </a:xfrm>
          <a:prstGeom prst="straightConnector1">
            <a:avLst/>
          </a:prstGeom>
          <a:solidFill>
            <a:schemeClr val="accent1"/>
          </a:solidFill>
          <a:ln w="50800" cap="flat" cmpd="sng" algn="ctr">
            <a:solidFill>
              <a:schemeClr val="accent2"/>
            </a:solidFill>
            <a:prstDash val="solid"/>
            <a:round/>
            <a:headEnd type="none" w="sm" len="sm"/>
            <a:tailEnd type="triangle"/>
          </a:ln>
          <a:effectLst/>
        </p:spPr>
      </p:cxnSp>
      <p:sp>
        <p:nvSpPr>
          <p:cNvPr id="25" name="TextBox 24"/>
          <p:cNvSpPr txBox="1"/>
          <p:nvPr/>
        </p:nvSpPr>
        <p:spPr>
          <a:xfrm>
            <a:off x="2324100" y="4655171"/>
            <a:ext cx="4495800" cy="830997"/>
          </a:xfrm>
          <a:prstGeom prst="rect">
            <a:avLst/>
          </a:prstGeom>
          <a:noFill/>
        </p:spPr>
        <p:txBody>
          <a:bodyPr wrap="square" rtlCol="0">
            <a:spAutoFit/>
          </a:bodyPr>
          <a:lstStyle/>
          <a:p>
            <a:pPr algn="ctr"/>
            <a:r>
              <a:rPr lang="en-US" sz="2400" b="1" u="none" dirty="0" err="1">
                <a:solidFill>
                  <a:srgbClr val="FF0000"/>
                </a:solidFill>
                <a:latin typeface="+mj-lt"/>
                <a:cs typeface="Rod" panose="02030509050101010101" pitchFamily="49" charset="-79"/>
              </a:rPr>
              <a:t>Stairrails</a:t>
            </a:r>
            <a:endParaRPr lang="en-US" sz="2400" b="1" u="none" dirty="0">
              <a:solidFill>
                <a:srgbClr val="FF0000"/>
              </a:solidFill>
              <a:latin typeface="+mj-lt"/>
              <a:cs typeface="Rod" panose="02030509050101010101" pitchFamily="49" charset="-79"/>
            </a:endParaRPr>
          </a:p>
          <a:p>
            <a:pPr algn="ctr"/>
            <a:r>
              <a:rPr lang="en-US" sz="2400" b="1" u="none" dirty="0">
                <a:solidFill>
                  <a:srgbClr val="FF0000"/>
                </a:solidFill>
                <a:latin typeface="+mj-lt"/>
                <a:cs typeface="Rod" panose="02030509050101010101" pitchFamily="49" charset="-79"/>
              </a:rPr>
              <a:t>and standard railing</a:t>
            </a:r>
          </a:p>
        </p:txBody>
      </p:sp>
      <p:sp>
        <p:nvSpPr>
          <p:cNvPr id="23" name="Rectangle 6"/>
          <p:cNvSpPr>
            <a:spLocks noGrp="1" noChangeArrowheads="1"/>
          </p:cNvSpPr>
          <p:nvPr>
            <p:ph type="title"/>
          </p:nvPr>
        </p:nvSpPr>
        <p:spPr>
          <a:xfrm>
            <a:off x="609600" y="457200"/>
            <a:ext cx="7924800" cy="523220"/>
          </a:xfrm>
          <a:noFill/>
        </p:spPr>
        <p:txBody>
          <a:bodyPr>
            <a:normAutofit fontScale="90000"/>
          </a:bodyPr>
          <a:lstStyle/>
          <a:p>
            <a:r>
              <a:rPr lang="en-US" altLang="en-US" sz="3400" dirty="0"/>
              <a:t>Unprotected Sides and Edges</a:t>
            </a:r>
          </a:p>
        </p:txBody>
      </p:sp>
      <p:sp>
        <p:nvSpPr>
          <p:cNvPr id="5" name="Content Placeholder 4"/>
          <p:cNvSpPr>
            <a:spLocks noGrp="1"/>
          </p:cNvSpPr>
          <p:nvPr>
            <p:ph sz="quarter" idx="10"/>
          </p:nvPr>
        </p:nvSpPr>
        <p:spPr>
          <a:xfrm>
            <a:off x="6744017" y="551404"/>
            <a:ext cx="2133600" cy="381000"/>
          </a:xfrm>
        </p:spPr>
        <p:txBody>
          <a:bodyPr/>
          <a:lstStyle/>
          <a:p>
            <a:r>
              <a:rPr lang="en-US" altLang="en-US" dirty="0"/>
              <a:t>1910.28(b)(1)(</a:t>
            </a:r>
            <a:r>
              <a:rPr lang="en-US" altLang="en-US" dirty="0" err="1"/>
              <a:t>i</a:t>
            </a:r>
            <a:r>
              <a:rPr lang="en-US" altLang="en-US" dirty="0"/>
              <a:t>)</a:t>
            </a:r>
          </a:p>
          <a:p>
            <a:endParaRPr lang="en-US" dirty="0"/>
          </a:p>
        </p:txBody>
      </p:sp>
      <p:sp>
        <p:nvSpPr>
          <p:cNvPr id="21" name="Content Placeholder 2">
            <a:extLst>
              <a:ext uri="{FF2B5EF4-FFF2-40B4-BE49-F238E27FC236}">
                <a16:creationId xmlns:a16="http://schemas.microsoft.com/office/drawing/2014/main" id="{84C4E626-B658-42B8-A60C-7135EE445A4F}"/>
              </a:ext>
            </a:extLst>
          </p:cNvPr>
          <p:cNvSpPr>
            <a:spLocks noGrp="1"/>
          </p:cNvSpPr>
          <p:nvPr>
            <p:ph idx="1"/>
          </p:nvPr>
        </p:nvSpPr>
        <p:spPr>
          <a:xfrm>
            <a:off x="533400" y="1288682"/>
            <a:ext cx="8001000" cy="4502518"/>
          </a:xfrm>
        </p:spPr>
        <p:txBody>
          <a:bodyPr/>
          <a:lstStyle/>
          <a:p>
            <a:r>
              <a:rPr lang="en-US" dirty="0"/>
              <a:t>Is this correct?</a:t>
            </a:r>
          </a:p>
          <a:p>
            <a:endParaRPr lang="en-US" dirty="0"/>
          </a:p>
        </p:txBody>
      </p:sp>
    </p:spTree>
    <p:extLst>
      <p:ext uri="{BB962C8B-B14F-4D97-AF65-F5344CB8AC3E}">
        <p14:creationId xmlns:p14="http://schemas.microsoft.com/office/powerpoint/2010/main" val="236204910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533400" y="1057605"/>
            <a:ext cx="8001000" cy="4724400"/>
          </a:xfrm>
        </p:spPr>
        <p:txBody>
          <a:bodyPr/>
          <a:lstStyle/>
          <a:p>
            <a:endParaRPr lang="en-US" sz="800" b="1" dirty="0"/>
          </a:p>
          <a:p>
            <a:pPr>
              <a:tabLst>
                <a:tab pos="1938338" algn="l"/>
              </a:tabLst>
            </a:pPr>
            <a:r>
              <a:rPr lang="en-US" dirty="0"/>
              <a:t>Employees must be protected from falling through any hole </a:t>
            </a:r>
            <a:r>
              <a:rPr lang="en-US" b="1" dirty="0"/>
              <a:t>(including skylights) </a:t>
            </a:r>
            <a:r>
              <a:rPr lang="en-US" dirty="0"/>
              <a:t>that is 4 feet or more above a lower level:</a:t>
            </a:r>
          </a:p>
          <a:p>
            <a:pPr>
              <a:tabLst>
                <a:tab pos="1938338" algn="l"/>
              </a:tabLst>
            </a:pPr>
            <a:endParaRPr lang="en-US" sz="400" dirty="0"/>
          </a:p>
          <a:p>
            <a:pPr lvl="1">
              <a:tabLst>
                <a:tab pos="2005013" algn="l"/>
              </a:tabLst>
            </a:pPr>
            <a:r>
              <a:rPr lang="en-US" dirty="0"/>
              <a:t>Covers</a:t>
            </a:r>
          </a:p>
          <a:p>
            <a:pPr lvl="1">
              <a:tabLst>
                <a:tab pos="2005013" algn="l"/>
              </a:tabLst>
            </a:pPr>
            <a:endParaRPr lang="en-US" sz="400" dirty="0"/>
          </a:p>
          <a:p>
            <a:pPr lvl="1"/>
            <a:r>
              <a:rPr lang="en-US" dirty="0"/>
              <a:t>Guardrail systems</a:t>
            </a:r>
          </a:p>
          <a:p>
            <a:pPr lvl="1"/>
            <a:endParaRPr lang="en-US" sz="400" dirty="0"/>
          </a:p>
          <a:p>
            <a:pPr lvl="1"/>
            <a:r>
              <a:rPr lang="en-US" dirty="0"/>
              <a:t>Travel restraint systems </a:t>
            </a:r>
          </a:p>
          <a:p>
            <a:pPr lvl="1"/>
            <a:endParaRPr lang="en-US" sz="400" dirty="0"/>
          </a:p>
          <a:p>
            <a:pPr lvl="1"/>
            <a:r>
              <a:rPr lang="en-US" dirty="0"/>
              <a:t>Personal fall arrest systems</a:t>
            </a:r>
          </a:p>
          <a:p>
            <a:pPr lvl="1"/>
            <a:endParaRPr lang="en-US" sz="400" dirty="0"/>
          </a:p>
          <a:p>
            <a:pPr lvl="1"/>
            <a:r>
              <a:rPr lang="en-US" dirty="0"/>
              <a:t>Employees must be protected</a:t>
            </a:r>
          </a:p>
          <a:p>
            <a:pPr marL="457200" lvl="1" indent="0">
              <a:buNone/>
            </a:pPr>
            <a:r>
              <a:rPr lang="en-US" dirty="0"/>
              <a:t>   from tripping into, or stepping</a:t>
            </a:r>
          </a:p>
          <a:p>
            <a:pPr marL="457200" lvl="1" indent="0">
              <a:buNone/>
            </a:pPr>
            <a:r>
              <a:rPr lang="en-US" dirty="0"/>
              <a:t>   into, or through any holes</a:t>
            </a:r>
            <a:endParaRPr lang="en-US" b="1" dirty="0"/>
          </a:p>
        </p:txBody>
      </p:sp>
      <p:sp>
        <p:nvSpPr>
          <p:cNvPr id="11268" name="Text Box 7"/>
          <p:cNvSpPr txBox="1">
            <a:spLocks noChangeArrowheads="1"/>
          </p:cNvSpPr>
          <p:nvPr/>
        </p:nvSpPr>
        <p:spPr bwMode="auto">
          <a:xfrm>
            <a:off x="6908952" y="613118"/>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u="none" dirty="0">
                <a:latin typeface="Avenir Next LT Pro" panose="020B0504020202020204" pitchFamily="34" charset="0"/>
              </a:rPr>
              <a:t>1910.28(b)(3)</a:t>
            </a:r>
          </a:p>
        </p:txBody>
      </p:sp>
      <p:sp>
        <p:nvSpPr>
          <p:cNvPr id="7" name="Rectangle 6"/>
          <p:cNvSpPr>
            <a:spLocks noGrp="1" noChangeArrowheads="1"/>
          </p:cNvSpPr>
          <p:nvPr>
            <p:ph type="title"/>
          </p:nvPr>
        </p:nvSpPr>
        <p:spPr>
          <a:xfrm>
            <a:off x="533400" y="460891"/>
            <a:ext cx="6500812" cy="553998"/>
          </a:xfrm>
          <a:noFill/>
        </p:spPr>
        <p:txBody>
          <a:bodyPr/>
          <a:lstStyle/>
          <a:p>
            <a:r>
              <a:rPr lang="en-US" altLang="en-US" dirty="0">
                <a:latin typeface="Arial Narrow" panose="020B0606020202030204" pitchFamily="34" charset="0"/>
              </a:rPr>
              <a:t> </a:t>
            </a:r>
            <a:r>
              <a:rPr lang="en-US" altLang="en-US" dirty="0"/>
              <a:t>Holes</a:t>
            </a:r>
          </a:p>
        </p:txBody>
      </p:sp>
      <p:sp>
        <p:nvSpPr>
          <p:cNvPr id="9" name="TextBox 8"/>
          <p:cNvSpPr txBox="1"/>
          <p:nvPr/>
        </p:nvSpPr>
        <p:spPr>
          <a:xfrm>
            <a:off x="7162800" y="5674283"/>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cxnSp>
        <p:nvCxnSpPr>
          <p:cNvPr id="8" name="Straight Arrow Connector 7"/>
          <p:cNvCxnSpPr>
            <a:cxnSpLocks/>
          </p:cNvCxnSpPr>
          <p:nvPr/>
        </p:nvCxnSpPr>
        <p:spPr bwMode="auto">
          <a:xfrm>
            <a:off x="4114800" y="3124200"/>
            <a:ext cx="1633537" cy="791454"/>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grpSp>
        <p:nvGrpSpPr>
          <p:cNvPr id="3" name="Group 2">
            <a:extLst>
              <a:ext uri="{FF2B5EF4-FFF2-40B4-BE49-F238E27FC236}">
                <a16:creationId xmlns:a16="http://schemas.microsoft.com/office/drawing/2014/main" id="{507FC765-8A1E-47BE-873B-ED949DED10F1}"/>
              </a:ext>
            </a:extLst>
          </p:cNvPr>
          <p:cNvGrpSpPr/>
          <p:nvPr/>
        </p:nvGrpSpPr>
        <p:grpSpPr>
          <a:xfrm>
            <a:off x="5748337" y="2895600"/>
            <a:ext cx="2633663" cy="1743075"/>
            <a:chOff x="5748337" y="2895600"/>
            <a:chExt cx="2633663" cy="1743075"/>
          </a:xfrm>
        </p:grpSpPr>
        <p:pic>
          <p:nvPicPr>
            <p:cNvPr id="2" name="Picture 1">
              <a:extLst>
                <a:ext uri="{FF2B5EF4-FFF2-40B4-BE49-F238E27FC236}">
                  <a16:creationId xmlns:a16="http://schemas.microsoft.com/office/drawing/2014/main" id="{228BF039-CAE0-4E08-A7D0-1D555EBDC239}"/>
                </a:ext>
              </a:extLst>
            </p:cNvPr>
            <p:cNvPicPr>
              <a:picLocks noChangeAspect="1"/>
            </p:cNvPicPr>
            <p:nvPr/>
          </p:nvPicPr>
          <p:blipFill>
            <a:blip r:embed="rId3"/>
            <a:stretch>
              <a:fillRect/>
            </a:stretch>
          </p:blipFill>
          <p:spPr>
            <a:xfrm>
              <a:off x="5748337" y="2895600"/>
              <a:ext cx="2571750" cy="1743075"/>
            </a:xfrm>
            <a:prstGeom prst="rect">
              <a:avLst/>
            </a:prstGeom>
          </p:spPr>
        </p:pic>
        <p:sp>
          <p:nvSpPr>
            <p:cNvPr id="10" name="TextBox 9">
              <a:extLst>
                <a:ext uri="{FF2B5EF4-FFF2-40B4-BE49-F238E27FC236}">
                  <a16:creationId xmlns:a16="http://schemas.microsoft.com/office/drawing/2014/main" id="{41E99CB9-8BBF-4A40-907C-5DB9925B647B}"/>
                </a:ext>
              </a:extLst>
            </p:cNvPr>
            <p:cNvSpPr txBox="1"/>
            <p:nvPr/>
          </p:nvSpPr>
          <p:spPr>
            <a:xfrm>
              <a:off x="6955006" y="4392454"/>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cxnSp>
        <p:nvCxnSpPr>
          <p:cNvPr id="4" name="Straight Arrow Connector 3"/>
          <p:cNvCxnSpPr>
            <a:cxnSpLocks/>
          </p:cNvCxnSpPr>
          <p:nvPr/>
        </p:nvCxnSpPr>
        <p:spPr bwMode="auto">
          <a:xfrm>
            <a:off x="6799094" y="2286000"/>
            <a:ext cx="554206" cy="1195089"/>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Tree>
    <p:extLst>
      <p:ext uri="{BB962C8B-B14F-4D97-AF65-F5344CB8AC3E}">
        <p14:creationId xmlns:p14="http://schemas.microsoft.com/office/powerpoint/2010/main" val="2097893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457200" y="457200"/>
            <a:ext cx="7924800" cy="549275"/>
          </a:xfrm>
          <a:noFill/>
        </p:spPr>
        <p:txBody>
          <a:bodyPr/>
          <a:lstStyle/>
          <a:p>
            <a:r>
              <a:rPr lang="en-US" altLang="en-US" dirty="0">
                <a:latin typeface="Arial Narrow" panose="020B0606020202030204" pitchFamily="34" charset="0"/>
              </a:rPr>
              <a:t> </a:t>
            </a:r>
            <a:r>
              <a:rPr lang="en-US" altLang="en-US" dirty="0"/>
              <a:t>Runways/Similar Walkways</a:t>
            </a:r>
          </a:p>
        </p:txBody>
      </p:sp>
      <p:sp>
        <p:nvSpPr>
          <p:cNvPr id="11266" name="Rectangle 3"/>
          <p:cNvSpPr>
            <a:spLocks noGrp="1" noChangeArrowheads="1"/>
          </p:cNvSpPr>
          <p:nvPr>
            <p:ph idx="1"/>
          </p:nvPr>
        </p:nvSpPr>
        <p:spPr>
          <a:xfrm>
            <a:off x="533399" y="1177925"/>
            <a:ext cx="7924799" cy="4724400"/>
          </a:xfrm>
        </p:spPr>
        <p:txBody>
          <a:bodyPr/>
          <a:lstStyle/>
          <a:p>
            <a:r>
              <a:rPr lang="en-US" sz="2400" dirty="0"/>
              <a:t>Employer must ensure each employee on a runway or similar walkway is protected from falling </a:t>
            </a:r>
            <a:r>
              <a:rPr lang="en-US" sz="2400" b="1" dirty="0"/>
              <a:t>4 feet or more </a:t>
            </a:r>
            <a:r>
              <a:rPr lang="en-US" sz="2400" dirty="0"/>
              <a:t>to a lower level by a guardrail system</a:t>
            </a:r>
          </a:p>
          <a:p>
            <a:pPr marL="109537" indent="0">
              <a:buNone/>
            </a:pPr>
            <a:r>
              <a:rPr lang="en-US" sz="800" dirty="0"/>
              <a:t> </a:t>
            </a:r>
          </a:p>
          <a:p>
            <a:pPr lvl="1"/>
            <a:r>
              <a:rPr lang="en-US" sz="2000" dirty="0"/>
              <a:t>If not feasible to have guardrails on both sides of a runway used exclusively for a special purpose, employer may omit the guardrail on one side of runway, provided employer ensures:</a:t>
            </a:r>
          </a:p>
          <a:p>
            <a:endParaRPr lang="en-US" sz="800" dirty="0"/>
          </a:p>
          <a:p>
            <a:pPr lvl="2"/>
            <a:r>
              <a:rPr lang="en-US" dirty="0"/>
              <a:t>Runway is at least 18 inches wide, </a:t>
            </a:r>
            <a:r>
              <a:rPr lang="en-US" b="1" dirty="0"/>
              <a:t>and </a:t>
            </a:r>
            <a:r>
              <a:rPr lang="en-US" sz="800" dirty="0"/>
              <a:t> </a:t>
            </a:r>
          </a:p>
          <a:p>
            <a:pPr lvl="2"/>
            <a:endParaRPr lang="en-US" sz="800" dirty="0"/>
          </a:p>
          <a:p>
            <a:pPr lvl="2"/>
            <a:r>
              <a:rPr lang="en-US" dirty="0"/>
              <a:t>Each employee is provided with, </a:t>
            </a:r>
          </a:p>
          <a:p>
            <a:pPr marL="914400" lvl="2" indent="0">
              <a:buNone/>
            </a:pPr>
            <a:r>
              <a:rPr lang="en-US" dirty="0"/>
              <a:t>   </a:t>
            </a:r>
            <a:r>
              <a:rPr lang="en-US" b="1" dirty="0"/>
              <a:t>and uses</a:t>
            </a:r>
            <a:r>
              <a:rPr lang="en-US" dirty="0"/>
              <a:t>:</a:t>
            </a:r>
          </a:p>
          <a:p>
            <a:pPr marL="914400" lvl="2" indent="0">
              <a:buNone/>
            </a:pPr>
            <a:endParaRPr lang="en-US" sz="800" dirty="0"/>
          </a:p>
          <a:p>
            <a:pPr lvl="3"/>
            <a:r>
              <a:rPr lang="en-US" dirty="0"/>
              <a:t>Personal fall arrest system, </a:t>
            </a:r>
            <a:r>
              <a:rPr lang="en-US" b="1" dirty="0"/>
              <a:t>or</a:t>
            </a:r>
          </a:p>
          <a:p>
            <a:pPr lvl="3"/>
            <a:endParaRPr lang="en-US" sz="800" b="1" dirty="0"/>
          </a:p>
          <a:p>
            <a:pPr lvl="3"/>
            <a:r>
              <a:rPr lang="en-US" dirty="0"/>
              <a:t>Travel restraint system</a:t>
            </a:r>
            <a:endParaRPr lang="en-US" b="1" dirty="0"/>
          </a:p>
        </p:txBody>
      </p:sp>
      <p:sp>
        <p:nvSpPr>
          <p:cNvPr id="2" name="Content Placeholder 1"/>
          <p:cNvSpPr>
            <a:spLocks noGrp="1"/>
          </p:cNvSpPr>
          <p:nvPr>
            <p:ph sz="quarter" idx="10"/>
          </p:nvPr>
        </p:nvSpPr>
        <p:spPr>
          <a:xfrm>
            <a:off x="6934200" y="574675"/>
            <a:ext cx="2133600" cy="381000"/>
          </a:xfrm>
        </p:spPr>
        <p:txBody>
          <a:bodyPr/>
          <a:lstStyle/>
          <a:p>
            <a:r>
              <a:rPr lang="en-US" altLang="en-US" dirty="0"/>
              <a:t>1910.28(b)(5)</a:t>
            </a:r>
          </a:p>
          <a:p>
            <a:endParaRPr lang="en-US" dirty="0"/>
          </a:p>
        </p:txBody>
      </p:sp>
      <p:grpSp>
        <p:nvGrpSpPr>
          <p:cNvPr id="4" name="Group 3">
            <a:extLst>
              <a:ext uri="{FF2B5EF4-FFF2-40B4-BE49-F238E27FC236}">
                <a16:creationId xmlns:a16="http://schemas.microsoft.com/office/drawing/2014/main" id="{C9207BE8-1AB2-4597-A2F3-0D5B923B7119}"/>
              </a:ext>
            </a:extLst>
          </p:cNvPr>
          <p:cNvGrpSpPr/>
          <p:nvPr/>
        </p:nvGrpSpPr>
        <p:grpSpPr>
          <a:xfrm>
            <a:off x="5904699" y="3886200"/>
            <a:ext cx="2528311" cy="1904104"/>
            <a:chOff x="5868793" y="4038600"/>
            <a:chExt cx="2528311" cy="1904104"/>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2606" y="4038600"/>
              <a:ext cx="2504498" cy="1904104"/>
            </a:xfrm>
            <a:prstGeom prst="rect">
              <a:avLst/>
            </a:prstGeom>
          </p:spPr>
        </p:pic>
        <p:sp>
          <p:nvSpPr>
            <p:cNvPr id="6" name="TextBox 5"/>
            <p:cNvSpPr txBox="1"/>
            <p:nvPr/>
          </p:nvSpPr>
          <p:spPr>
            <a:xfrm>
              <a:off x="5868793" y="4038600"/>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spTree>
    <p:extLst>
      <p:ext uri="{BB962C8B-B14F-4D97-AF65-F5344CB8AC3E}">
        <p14:creationId xmlns:p14="http://schemas.microsoft.com/office/powerpoint/2010/main" val="4117657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457200" y="457200"/>
            <a:ext cx="7924800" cy="549275"/>
          </a:xfrm>
          <a:noFill/>
        </p:spPr>
        <p:txBody>
          <a:bodyPr/>
          <a:lstStyle/>
          <a:p>
            <a:r>
              <a:rPr lang="en-US" altLang="en-US" dirty="0">
                <a:latin typeface="Arial Narrow" panose="020B0606020202030204" pitchFamily="34" charset="0"/>
              </a:rPr>
              <a:t> </a:t>
            </a:r>
            <a:r>
              <a:rPr lang="en-US" altLang="en-US" dirty="0"/>
              <a:t>Dangerous Equipment</a:t>
            </a:r>
          </a:p>
        </p:txBody>
      </p:sp>
      <p:sp>
        <p:nvSpPr>
          <p:cNvPr id="11266" name="Rectangle 3"/>
          <p:cNvSpPr>
            <a:spLocks noGrp="1" noChangeArrowheads="1"/>
          </p:cNvSpPr>
          <p:nvPr>
            <p:ph idx="1"/>
          </p:nvPr>
        </p:nvSpPr>
        <p:spPr>
          <a:xfrm>
            <a:off x="533400" y="1219200"/>
            <a:ext cx="8001000" cy="4724400"/>
          </a:xfrm>
        </p:spPr>
        <p:txBody>
          <a:bodyPr/>
          <a:lstStyle/>
          <a:p>
            <a:r>
              <a:rPr lang="en-US" dirty="0"/>
              <a:t>Each employee </a:t>
            </a:r>
            <a:r>
              <a:rPr lang="en-US" b="1" dirty="0"/>
              <a:t>less than 4 feet </a:t>
            </a:r>
            <a:r>
              <a:rPr lang="en-US" dirty="0"/>
              <a:t>above dangerous equipment is protected from falling into or onto dangerous equipment</a:t>
            </a:r>
          </a:p>
        </p:txBody>
      </p:sp>
      <p:sp>
        <p:nvSpPr>
          <p:cNvPr id="2" name="Content Placeholder 1"/>
          <p:cNvSpPr>
            <a:spLocks noGrp="1"/>
          </p:cNvSpPr>
          <p:nvPr>
            <p:ph sz="quarter" idx="10"/>
          </p:nvPr>
        </p:nvSpPr>
        <p:spPr>
          <a:xfrm>
            <a:off x="6934200" y="609600"/>
            <a:ext cx="2514600" cy="381000"/>
          </a:xfrm>
        </p:spPr>
        <p:txBody>
          <a:bodyPr/>
          <a:lstStyle/>
          <a:p>
            <a:r>
              <a:rPr lang="en-US" altLang="en-US" dirty="0"/>
              <a:t>1910.28(b)(6)</a:t>
            </a:r>
          </a:p>
          <a:p>
            <a:endParaRPr lang="en-US" dirty="0"/>
          </a:p>
        </p:txBody>
      </p:sp>
      <p:grpSp>
        <p:nvGrpSpPr>
          <p:cNvPr id="5" name="Group 4">
            <a:extLst>
              <a:ext uri="{FF2B5EF4-FFF2-40B4-BE49-F238E27FC236}">
                <a16:creationId xmlns:a16="http://schemas.microsoft.com/office/drawing/2014/main" id="{EAFF99EE-F2FD-46F9-9AC3-464775C035A9}"/>
              </a:ext>
            </a:extLst>
          </p:cNvPr>
          <p:cNvGrpSpPr/>
          <p:nvPr/>
        </p:nvGrpSpPr>
        <p:grpSpPr>
          <a:xfrm>
            <a:off x="4638350" y="2819400"/>
            <a:ext cx="3670933" cy="3124200"/>
            <a:chOff x="4638350" y="2819400"/>
            <a:chExt cx="3670933" cy="312420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38350" y="2819400"/>
              <a:ext cx="3670933" cy="3124200"/>
            </a:xfrm>
            <a:prstGeom prst="rect">
              <a:avLst/>
            </a:prstGeom>
            <a:ln>
              <a:solidFill>
                <a:schemeClr val="bg1">
                  <a:lumMod val="85000"/>
                </a:schemeClr>
              </a:solidFill>
            </a:ln>
          </p:spPr>
        </p:pic>
        <p:sp>
          <p:nvSpPr>
            <p:cNvPr id="8" name="TextBox 7"/>
            <p:cNvSpPr txBox="1"/>
            <p:nvPr/>
          </p:nvSpPr>
          <p:spPr>
            <a:xfrm>
              <a:off x="7090083" y="2819400"/>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cxnSp>
        <p:nvCxnSpPr>
          <p:cNvPr id="4" name="Straight Arrow Connector 3"/>
          <p:cNvCxnSpPr>
            <a:cxnSpLocks/>
          </p:cNvCxnSpPr>
          <p:nvPr/>
        </p:nvCxnSpPr>
        <p:spPr bwMode="auto">
          <a:xfrm>
            <a:off x="3657600" y="2819400"/>
            <a:ext cx="2816216" cy="1371600"/>
          </a:xfrm>
          <a:prstGeom prst="straightConnector1">
            <a:avLst/>
          </a:prstGeom>
          <a:solidFill>
            <a:schemeClr val="accent1"/>
          </a:solidFill>
          <a:ln w="38100" cap="flat" cmpd="sng" algn="ctr">
            <a:solidFill>
              <a:schemeClr val="accent6"/>
            </a:solidFill>
            <a:prstDash val="solid"/>
            <a:round/>
            <a:headEnd type="none" w="sm" len="sm"/>
            <a:tailEnd type="triangle"/>
          </a:ln>
          <a:effectLst/>
        </p:spPr>
      </p:cxnSp>
    </p:spTree>
    <p:extLst>
      <p:ext uri="{BB962C8B-B14F-4D97-AF65-F5344CB8AC3E}">
        <p14:creationId xmlns:p14="http://schemas.microsoft.com/office/powerpoint/2010/main" val="2911923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533400" y="1143000"/>
            <a:ext cx="7924800" cy="4724400"/>
          </a:xfrm>
        </p:spPr>
        <p:txBody>
          <a:bodyPr/>
          <a:lstStyle/>
          <a:p>
            <a:r>
              <a:rPr lang="en-US" dirty="0"/>
              <a:t>Use of a fall protection system is not required for a repair pit, service pit, or assembly pit that is </a:t>
            </a:r>
            <a:r>
              <a:rPr lang="en-US" b="1" dirty="0"/>
              <a:t>less than 10 feet deep</a:t>
            </a:r>
            <a:r>
              <a:rPr lang="en-US" dirty="0"/>
              <a:t>, provided the employer:</a:t>
            </a:r>
          </a:p>
          <a:p>
            <a:pPr marL="0" indent="0">
              <a:buNone/>
            </a:pPr>
            <a:r>
              <a:rPr lang="en-US" sz="800" dirty="0"/>
              <a:t> </a:t>
            </a:r>
            <a:endParaRPr lang="en-US" sz="800" b="1" dirty="0"/>
          </a:p>
          <a:p>
            <a:pPr lvl="1"/>
            <a:r>
              <a:rPr lang="en-US" dirty="0"/>
              <a:t>Limits access within 6 feet of </a:t>
            </a:r>
          </a:p>
          <a:p>
            <a:pPr marL="457200" lvl="1" indent="0">
              <a:buNone/>
            </a:pPr>
            <a:r>
              <a:rPr lang="en-US" dirty="0"/>
              <a:t>   edge of the pit to authorized </a:t>
            </a:r>
          </a:p>
          <a:p>
            <a:pPr marL="457200" lvl="1" indent="0">
              <a:buNone/>
            </a:pPr>
            <a:r>
              <a:rPr lang="en-US" dirty="0"/>
              <a:t>   employees trained in accordance</a:t>
            </a:r>
          </a:p>
          <a:p>
            <a:pPr marL="457200" lvl="1" indent="0">
              <a:buNone/>
            </a:pPr>
            <a:r>
              <a:rPr lang="en-US" dirty="0"/>
              <a:t>   with 1910.30 - Training </a:t>
            </a:r>
          </a:p>
          <a:p>
            <a:pPr marL="457200" lvl="1" indent="0">
              <a:buNone/>
            </a:pPr>
            <a:r>
              <a:rPr lang="en-US" dirty="0"/>
              <a:t>   Requirements</a:t>
            </a:r>
          </a:p>
        </p:txBody>
      </p:sp>
      <p:sp>
        <p:nvSpPr>
          <p:cNvPr id="2" name="Content Placeholder 1"/>
          <p:cNvSpPr>
            <a:spLocks noGrp="1"/>
          </p:cNvSpPr>
          <p:nvPr>
            <p:ph sz="quarter" idx="10"/>
          </p:nvPr>
        </p:nvSpPr>
        <p:spPr>
          <a:xfrm>
            <a:off x="7010400" y="601822"/>
            <a:ext cx="2133600" cy="381000"/>
          </a:xfrm>
        </p:spPr>
        <p:txBody>
          <a:bodyPr/>
          <a:lstStyle/>
          <a:p>
            <a:r>
              <a:rPr lang="en-US" altLang="en-US" dirty="0"/>
              <a:t>1910.28(b)(8)</a:t>
            </a:r>
          </a:p>
          <a:p>
            <a:endParaRPr lang="en-US" dirty="0"/>
          </a:p>
        </p:txBody>
      </p:sp>
      <p:sp>
        <p:nvSpPr>
          <p:cNvPr id="6" name="TextBox 5"/>
          <p:cNvSpPr txBox="1"/>
          <p:nvPr/>
        </p:nvSpPr>
        <p:spPr>
          <a:xfrm>
            <a:off x="7239000" y="5748775"/>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nvGrpSpPr>
          <p:cNvPr id="4" name="Group 3">
            <a:extLst>
              <a:ext uri="{FF2B5EF4-FFF2-40B4-BE49-F238E27FC236}">
                <a16:creationId xmlns:a16="http://schemas.microsoft.com/office/drawing/2014/main" id="{DE3C2F46-69C4-4BDC-AA20-8005290F755D}"/>
              </a:ext>
            </a:extLst>
          </p:cNvPr>
          <p:cNvGrpSpPr/>
          <p:nvPr/>
        </p:nvGrpSpPr>
        <p:grpSpPr>
          <a:xfrm>
            <a:off x="6221860" y="3109803"/>
            <a:ext cx="2238112" cy="2836695"/>
            <a:chOff x="6263305" y="2171700"/>
            <a:chExt cx="2238112" cy="2836695"/>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263305" y="2171700"/>
              <a:ext cx="2209182" cy="2819400"/>
            </a:xfrm>
            <a:prstGeom prst="rect">
              <a:avLst/>
            </a:prstGeom>
          </p:spPr>
        </p:pic>
        <p:sp>
          <p:nvSpPr>
            <p:cNvPr id="8" name="TextBox 7">
              <a:extLst>
                <a:ext uri="{FF2B5EF4-FFF2-40B4-BE49-F238E27FC236}">
                  <a16:creationId xmlns:a16="http://schemas.microsoft.com/office/drawing/2014/main" id="{69AF454E-62C7-439D-BA0D-ABCDCCBCF615}"/>
                </a:ext>
              </a:extLst>
            </p:cNvPr>
            <p:cNvSpPr txBox="1"/>
            <p:nvPr/>
          </p:nvSpPr>
          <p:spPr>
            <a:xfrm rot="5400000">
              <a:off x="7664810" y="4171787"/>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
        <p:nvSpPr>
          <p:cNvPr id="11" name="Rectangle 6">
            <a:extLst>
              <a:ext uri="{FF2B5EF4-FFF2-40B4-BE49-F238E27FC236}">
                <a16:creationId xmlns:a16="http://schemas.microsoft.com/office/drawing/2014/main" id="{68127F78-6930-41B1-8681-E4C204219EDD}"/>
              </a:ext>
            </a:extLst>
          </p:cNvPr>
          <p:cNvSpPr>
            <a:spLocks noGrp="1" noChangeArrowheads="1"/>
          </p:cNvSpPr>
          <p:nvPr>
            <p:ph type="title"/>
          </p:nvPr>
        </p:nvSpPr>
        <p:spPr>
          <a:xfrm>
            <a:off x="533400" y="528935"/>
            <a:ext cx="7924800" cy="614065"/>
          </a:xfrm>
          <a:noFill/>
        </p:spPr>
        <p:txBody>
          <a:bodyPr>
            <a:normAutofit/>
          </a:bodyPr>
          <a:lstStyle/>
          <a:p>
            <a:r>
              <a:rPr lang="en-US" altLang="en-US" sz="2800" dirty="0"/>
              <a:t>Repair, Service, and Assembly Pits</a:t>
            </a:r>
          </a:p>
        </p:txBody>
      </p:sp>
    </p:spTree>
    <p:extLst>
      <p:ext uri="{BB962C8B-B14F-4D97-AF65-F5344CB8AC3E}">
        <p14:creationId xmlns:p14="http://schemas.microsoft.com/office/powerpoint/2010/main" val="412421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441325"/>
            <a:ext cx="7924800" cy="549275"/>
          </a:xfrm>
        </p:spPr>
        <p:txBody>
          <a:bodyPr/>
          <a:lstStyle/>
          <a:p>
            <a:r>
              <a:rPr lang="en-US" altLang="en-US" dirty="0"/>
              <a:t>Definitions</a:t>
            </a:r>
          </a:p>
        </p:txBody>
      </p:sp>
      <p:sp>
        <p:nvSpPr>
          <p:cNvPr id="6147" name="Rectangle 3"/>
          <p:cNvSpPr>
            <a:spLocks noGrp="1" noChangeArrowheads="1"/>
          </p:cNvSpPr>
          <p:nvPr>
            <p:ph idx="1"/>
          </p:nvPr>
        </p:nvSpPr>
        <p:spPr>
          <a:xfrm>
            <a:off x="533400" y="1143000"/>
            <a:ext cx="8001000" cy="4724400"/>
          </a:xfrm>
        </p:spPr>
        <p:txBody>
          <a:bodyPr/>
          <a:lstStyle/>
          <a:p>
            <a:pPr>
              <a:lnSpc>
                <a:spcPct val="150000"/>
              </a:lnSpc>
            </a:pPr>
            <a:r>
              <a:rPr lang="en-US" dirty="0"/>
              <a:t>Personal fall arrest system</a:t>
            </a:r>
          </a:p>
          <a:p>
            <a:pPr>
              <a:lnSpc>
                <a:spcPct val="150000"/>
              </a:lnSpc>
            </a:pPr>
            <a:r>
              <a:rPr lang="en-US" dirty="0"/>
              <a:t>Travel restraint systems</a:t>
            </a:r>
          </a:p>
          <a:p>
            <a:pPr>
              <a:lnSpc>
                <a:spcPct val="150000"/>
              </a:lnSpc>
            </a:pPr>
            <a:r>
              <a:rPr lang="en-US" dirty="0"/>
              <a:t>Positioning systems</a:t>
            </a:r>
            <a:endParaRPr lang="en-US" altLang="en-US" dirty="0"/>
          </a:p>
        </p:txBody>
      </p:sp>
      <p:sp>
        <p:nvSpPr>
          <p:cNvPr id="11" name="Content Placeholder 10"/>
          <p:cNvSpPr>
            <a:spLocks noGrp="1"/>
          </p:cNvSpPr>
          <p:nvPr>
            <p:ph sz="quarter" idx="10"/>
          </p:nvPr>
        </p:nvSpPr>
        <p:spPr>
          <a:xfrm>
            <a:off x="7543800" y="609600"/>
            <a:ext cx="2133600" cy="381000"/>
          </a:xfrm>
        </p:spPr>
        <p:txBody>
          <a:bodyPr/>
          <a:lstStyle/>
          <a:p>
            <a:r>
              <a:rPr lang="en-US" dirty="0"/>
              <a:t>1910.21</a:t>
            </a:r>
          </a:p>
        </p:txBody>
      </p:sp>
      <p:grpSp>
        <p:nvGrpSpPr>
          <p:cNvPr id="8" name="Group 7"/>
          <p:cNvGrpSpPr/>
          <p:nvPr/>
        </p:nvGrpSpPr>
        <p:grpSpPr>
          <a:xfrm>
            <a:off x="2457127" y="4048283"/>
            <a:ext cx="1073249" cy="1641401"/>
            <a:chOff x="7401061" y="2362200"/>
            <a:chExt cx="1130102" cy="1597856"/>
          </a:xfrm>
        </p:grpSpPr>
        <p:pic>
          <p:nvPicPr>
            <p:cNvPr id="6" name="Content Placeholder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1061" y="2362200"/>
              <a:ext cx="1130102" cy="159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rot="16200000">
              <a:off x="7044393" y="3368471"/>
              <a:ext cx="898003" cy="184666"/>
            </a:xfrm>
            <a:prstGeom prst="rect">
              <a:avLst/>
            </a:prstGeom>
            <a:noFill/>
          </p:spPr>
          <p:txBody>
            <a:bodyPr wrap="none" rtlCol="0">
              <a:spAutoFit/>
            </a:bodyPr>
            <a:lstStyle/>
            <a:p>
              <a:r>
                <a:rPr lang="en-US" sz="600" u="none" dirty="0"/>
                <a:t>NCDOL Photo Library</a:t>
              </a:r>
            </a:p>
          </p:txBody>
        </p:sp>
      </p:gr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t="11610"/>
          <a:stretch/>
        </p:blipFill>
        <p:spPr>
          <a:xfrm>
            <a:off x="6553200" y="2971800"/>
            <a:ext cx="2137806" cy="2834402"/>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05400" y="2805610"/>
            <a:ext cx="1217029" cy="2990413"/>
          </a:xfrm>
          <a:prstGeom prst="rect">
            <a:avLst/>
          </a:prstGeom>
        </p:spPr>
      </p:pic>
      <p:sp>
        <p:nvSpPr>
          <p:cNvPr id="13" name="TextBox 12"/>
          <p:cNvSpPr txBox="1"/>
          <p:nvPr/>
        </p:nvSpPr>
        <p:spPr>
          <a:xfrm>
            <a:off x="5105400" y="5689684"/>
            <a:ext cx="1511914" cy="215444"/>
          </a:xfrm>
          <a:prstGeom prst="rect">
            <a:avLst/>
          </a:prstGeom>
          <a:noFill/>
        </p:spPr>
        <p:txBody>
          <a:bodyPr wrap="square" rtlCol="0">
            <a:spAutoFit/>
          </a:bodyPr>
          <a:lstStyle/>
          <a:p>
            <a:r>
              <a:rPr lang="en-US" sz="800" u="none" dirty="0">
                <a:latin typeface="+mn-lt"/>
              </a:rPr>
              <a:t>NCDOL Photo Library</a:t>
            </a:r>
          </a:p>
        </p:txBody>
      </p:sp>
      <p:sp>
        <p:nvSpPr>
          <p:cNvPr id="14" name="TextBox 13"/>
          <p:cNvSpPr txBox="1"/>
          <p:nvPr/>
        </p:nvSpPr>
        <p:spPr>
          <a:xfrm>
            <a:off x="6936303" y="5759678"/>
            <a:ext cx="1676400" cy="215444"/>
          </a:xfrm>
          <a:prstGeom prst="rect">
            <a:avLst/>
          </a:prstGeom>
          <a:noFill/>
        </p:spPr>
        <p:txBody>
          <a:bodyPr wrap="square" rtlCol="0">
            <a:spAutoFit/>
          </a:bodyPr>
          <a:lstStyle/>
          <a:p>
            <a:r>
              <a:rPr lang="en-US" sz="800" u="none" dirty="0">
                <a:latin typeface="+mn-lt"/>
              </a:rPr>
              <a:t>NCDOL Photo Library</a:t>
            </a:r>
          </a:p>
        </p:txBody>
      </p:sp>
    </p:spTree>
    <p:extLst>
      <p:ext uri="{BB962C8B-B14F-4D97-AF65-F5344CB8AC3E}">
        <p14:creationId xmlns:p14="http://schemas.microsoft.com/office/powerpoint/2010/main" val="3000503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a:xfrm>
            <a:off x="533400" y="441253"/>
            <a:ext cx="7924800" cy="803919"/>
          </a:xfrm>
          <a:noFill/>
        </p:spPr>
        <p:txBody>
          <a:bodyPr>
            <a:normAutofit/>
          </a:bodyPr>
          <a:lstStyle/>
          <a:p>
            <a:r>
              <a:rPr lang="en-US" altLang="en-US" sz="3000" dirty="0"/>
              <a:t>Repair, Service, and Assembly Pits</a:t>
            </a:r>
          </a:p>
        </p:txBody>
      </p:sp>
      <p:sp>
        <p:nvSpPr>
          <p:cNvPr id="11266" name="Rectangle 3"/>
          <p:cNvSpPr>
            <a:spLocks noGrp="1" noChangeArrowheads="1"/>
          </p:cNvSpPr>
          <p:nvPr>
            <p:ph idx="1"/>
          </p:nvPr>
        </p:nvSpPr>
        <p:spPr>
          <a:xfrm>
            <a:off x="304800" y="1219200"/>
            <a:ext cx="8458200" cy="4724400"/>
          </a:xfrm>
        </p:spPr>
        <p:txBody>
          <a:bodyPr/>
          <a:lstStyle/>
          <a:p>
            <a:pPr lvl="1"/>
            <a:r>
              <a:rPr lang="en-US" sz="2200" dirty="0"/>
              <a:t>Applies floor markings at least 6 feet from edge of the pit; </a:t>
            </a:r>
            <a:r>
              <a:rPr lang="en-US" sz="2200" b="1" dirty="0"/>
              <a:t>or</a:t>
            </a:r>
          </a:p>
          <a:p>
            <a:pPr lvl="1"/>
            <a:endParaRPr lang="en-US" sz="800" b="1" dirty="0"/>
          </a:p>
          <a:p>
            <a:pPr lvl="1"/>
            <a:r>
              <a:rPr lang="en-US" sz="2200" dirty="0"/>
              <a:t>Places a warning line at least 6 feet from edge of the pit as well as stanchions; </a:t>
            </a:r>
            <a:r>
              <a:rPr lang="en-US" sz="2200" b="1" dirty="0"/>
              <a:t>or </a:t>
            </a:r>
          </a:p>
          <a:p>
            <a:pPr lvl="1"/>
            <a:endParaRPr lang="en-US" sz="800" b="1" dirty="0"/>
          </a:p>
          <a:p>
            <a:pPr lvl="1"/>
            <a:r>
              <a:rPr lang="en-US" sz="2200" dirty="0"/>
              <a:t>Places a combination of floor markings and warning lines at least 6 feet from edge of the pit, </a:t>
            </a:r>
            <a:r>
              <a:rPr lang="en-US" sz="2200" b="1" dirty="0"/>
              <a:t>and</a:t>
            </a:r>
          </a:p>
          <a:p>
            <a:pPr lvl="1"/>
            <a:endParaRPr lang="en-US" sz="800" b="1" dirty="0"/>
          </a:p>
          <a:p>
            <a:pPr lvl="1"/>
            <a:r>
              <a:rPr lang="en-US" sz="2200" dirty="0"/>
              <a:t>Post readily visible caution signs that meet requirements of 1910.145 – Specifications for Accident Prevention Signs and Tags, and state </a:t>
            </a:r>
            <a:r>
              <a:rPr lang="en-US" sz="2200" b="1" dirty="0"/>
              <a:t>“Caution—Open Pit”</a:t>
            </a:r>
          </a:p>
        </p:txBody>
      </p:sp>
      <p:sp>
        <p:nvSpPr>
          <p:cNvPr id="2" name="Content Placeholder 1"/>
          <p:cNvSpPr>
            <a:spLocks noGrp="1"/>
          </p:cNvSpPr>
          <p:nvPr>
            <p:ph sz="quarter" idx="10"/>
          </p:nvPr>
        </p:nvSpPr>
        <p:spPr>
          <a:xfrm>
            <a:off x="6934200" y="601822"/>
            <a:ext cx="2133600" cy="381000"/>
          </a:xfrm>
        </p:spPr>
        <p:txBody>
          <a:bodyPr/>
          <a:lstStyle/>
          <a:p>
            <a:r>
              <a:rPr lang="en-US" altLang="en-US" dirty="0"/>
              <a:t>1910.28(b)(8)</a:t>
            </a:r>
          </a:p>
          <a:p>
            <a:endParaRPr lang="en-US" dirty="0"/>
          </a:p>
        </p:txBody>
      </p:sp>
      <p:grpSp>
        <p:nvGrpSpPr>
          <p:cNvPr id="3" name="Group 2">
            <a:extLst>
              <a:ext uri="{FF2B5EF4-FFF2-40B4-BE49-F238E27FC236}">
                <a16:creationId xmlns:a16="http://schemas.microsoft.com/office/drawing/2014/main" id="{F8197307-5059-40BA-A027-350F3ACE285E}"/>
              </a:ext>
            </a:extLst>
          </p:cNvPr>
          <p:cNvGrpSpPr/>
          <p:nvPr/>
        </p:nvGrpSpPr>
        <p:grpSpPr>
          <a:xfrm>
            <a:off x="5562600" y="4495800"/>
            <a:ext cx="2743200" cy="1309438"/>
            <a:chOff x="3581400" y="4112223"/>
            <a:chExt cx="2467236" cy="1850427"/>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1400" y="4112223"/>
              <a:ext cx="2467236" cy="1850427"/>
            </a:xfrm>
            <a:prstGeom prst="rect">
              <a:avLst/>
            </a:prstGeom>
            <a:ln w="12700" cap="sq">
              <a:solidFill>
                <a:schemeClr val="bg1">
                  <a:lumMod val="85000"/>
                </a:schemeClr>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829436" y="5713868"/>
              <a:ext cx="1219200" cy="215444"/>
            </a:xfrm>
            <a:prstGeom prst="rect">
              <a:avLst/>
            </a:prstGeom>
            <a:noFill/>
            <a:ln>
              <a:solidFill>
                <a:schemeClr val="bg1">
                  <a:lumMod val="85000"/>
                </a:schemeClr>
              </a:solidFill>
            </a:ln>
          </p:spPr>
          <p:txBody>
            <a:bodyPr wrap="square" rtlCol="0">
              <a:spAutoFit/>
            </a:bodyPr>
            <a:lstStyle/>
            <a:p>
              <a:r>
                <a:rPr lang="en-US" sz="800" u="none" dirty="0">
                  <a:solidFill>
                    <a:schemeClr val="bg1"/>
                  </a:solidFill>
                  <a:latin typeface="+mn-lt"/>
                </a:rPr>
                <a:t>NCDOL Photo Library</a:t>
              </a:r>
            </a:p>
          </p:txBody>
        </p:sp>
      </p:grpSp>
    </p:spTree>
    <p:extLst>
      <p:ext uri="{BB962C8B-B14F-4D97-AF65-F5344CB8AC3E}">
        <p14:creationId xmlns:p14="http://schemas.microsoft.com/office/powerpoint/2010/main" val="232514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title"/>
          </p:nvPr>
        </p:nvSpPr>
        <p:spPr>
          <a:xfrm>
            <a:off x="457200" y="457200"/>
            <a:ext cx="7924800" cy="549275"/>
          </a:xfrm>
          <a:noFill/>
        </p:spPr>
        <p:txBody>
          <a:bodyPr/>
          <a:lstStyle/>
          <a:p>
            <a:r>
              <a:rPr lang="en-US" altLang="en-US" dirty="0">
                <a:latin typeface="Arial Narrow" panose="020B0606020202030204" pitchFamily="34" charset="0"/>
              </a:rPr>
              <a:t> </a:t>
            </a:r>
            <a:r>
              <a:rPr lang="en-US" altLang="en-US" dirty="0"/>
              <a:t>Fixed Ladders</a:t>
            </a:r>
          </a:p>
        </p:txBody>
      </p:sp>
      <p:sp>
        <p:nvSpPr>
          <p:cNvPr id="11266" name="Rectangle 3"/>
          <p:cNvSpPr>
            <a:spLocks noGrp="1" noChangeArrowheads="1"/>
          </p:cNvSpPr>
          <p:nvPr>
            <p:ph idx="1"/>
          </p:nvPr>
        </p:nvSpPr>
        <p:spPr>
          <a:xfrm>
            <a:off x="533400" y="1286358"/>
            <a:ext cx="8001000" cy="4566701"/>
          </a:xfrm>
        </p:spPr>
        <p:txBody>
          <a:bodyPr>
            <a:normAutofit fontScale="92500" lnSpcReduction="10000"/>
          </a:bodyPr>
          <a:lstStyle/>
          <a:p>
            <a:r>
              <a:rPr lang="en-US" sz="2400" dirty="0"/>
              <a:t>Fixed ladders that extend </a:t>
            </a:r>
            <a:r>
              <a:rPr lang="en-US" sz="2400" b="1" dirty="0"/>
              <a:t>more than 24 feet </a:t>
            </a:r>
            <a:r>
              <a:rPr lang="en-US" sz="2400" dirty="0"/>
              <a:t>above a lower level</a:t>
            </a:r>
          </a:p>
          <a:p>
            <a:pPr lvl="1"/>
            <a:endParaRPr lang="en-US" sz="800" dirty="0"/>
          </a:p>
          <a:p>
            <a:pPr lvl="1"/>
            <a:r>
              <a:rPr lang="en-US" sz="2000" dirty="0">
                <a:latin typeface="+mj-lt"/>
              </a:rPr>
              <a:t>Must ensure ladder sections having a cage                                or well are offset from adjacent sections, </a:t>
            </a:r>
            <a:r>
              <a:rPr lang="en-US" sz="2000" b="1" dirty="0">
                <a:latin typeface="+mj-lt"/>
              </a:rPr>
              <a:t>and</a:t>
            </a:r>
          </a:p>
          <a:p>
            <a:pPr lvl="1"/>
            <a:endParaRPr lang="en-US" sz="800" dirty="0">
              <a:latin typeface="+mj-lt"/>
            </a:endParaRPr>
          </a:p>
          <a:p>
            <a:pPr lvl="1"/>
            <a:r>
              <a:rPr lang="en-US" sz="2000" dirty="0">
                <a:latin typeface="+mj-lt"/>
              </a:rPr>
              <a:t>Have landing platforms provided at maximum</a:t>
            </a:r>
          </a:p>
          <a:p>
            <a:pPr marL="457200" lvl="1" indent="0">
              <a:buNone/>
            </a:pPr>
            <a:r>
              <a:rPr lang="en-US" sz="2000" dirty="0">
                <a:latin typeface="+mj-lt"/>
              </a:rPr>
              <a:t>   intervals of 50 feet</a:t>
            </a:r>
          </a:p>
          <a:p>
            <a:pPr marL="457200" lvl="1" indent="0">
              <a:buNone/>
            </a:pPr>
            <a:endParaRPr lang="en-US" sz="800" dirty="0">
              <a:latin typeface="+mj-lt"/>
            </a:endParaRPr>
          </a:p>
          <a:p>
            <a:pPr lvl="1"/>
            <a:r>
              <a:rPr lang="en-US" sz="2000" dirty="0">
                <a:latin typeface="+mj-lt"/>
              </a:rPr>
              <a:t>They may use a cage or well in combination</a:t>
            </a:r>
          </a:p>
          <a:p>
            <a:pPr marL="457200" lvl="1" indent="0">
              <a:buNone/>
            </a:pPr>
            <a:r>
              <a:rPr lang="en-US" sz="2000" dirty="0">
                <a:latin typeface="+mj-lt"/>
              </a:rPr>
              <a:t>   with a personal fall arrest system or ladder</a:t>
            </a:r>
          </a:p>
          <a:p>
            <a:pPr marL="457200" lvl="1" indent="0">
              <a:buNone/>
            </a:pPr>
            <a:r>
              <a:rPr lang="en-US" sz="2000" dirty="0">
                <a:latin typeface="+mj-lt"/>
              </a:rPr>
              <a:t>   safety system</a:t>
            </a:r>
          </a:p>
          <a:p>
            <a:pPr lvl="2"/>
            <a:endParaRPr lang="en-US" sz="800" dirty="0">
              <a:latin typeface="Arial Narrow" panose="020B0606020202030204" pitchFamily="34" charset="0"/>
            </a:endParaRPr>
          </a:p>
          <a:p>
            <a:pPr lvl="2"/>
            <a:r>
              <a:rPr lang="en-US" sz="1800" dirty="0">
                <a:latin typeface="+mj-lt"/>
              </a:rPr>
              <a:t>Provided it doesn’t interfere with that system</a:t>
            </a:r>
          </a:p>
          <a:p>
            <a:pPr lvl="2"/>
            <a:endParaRPr lang="en-US" sz="800" dirty="0">
              <a:latin typeface="Arial Narrow" panose="020B0606020202030204" pitchFamily="34" charset="0"/>
            </a:endParaRPr>
          </a:p>
          <a:p>
            <a:pPr marL="571500" lvl="2" indent="-571500">
              <a:buNone/>
            </a:pPr>
            <a:endParaRPr lang="en-US" sz="1600" b="1" i="1" dirty="0">
              <a:latin typeface="+mj-lt"/>
            </a:endParaRPr>
          </a:p>
          <a:p>
            <a:pPr marL="571500" lvl="2" indent="-571500">
              <a:buNone/>
            </a:pPr>
            <a:endParaRPr lang="en-US" sz="1600" b="1" i="1" dirty="0">
              <a:latin typeface="+mj-lt"/>
            </a:endParaRPr>
          </a:p>
          <a:p>
            <a:pPr marL="571500" lvl="2" indent="-571500">
              <a:buNone/>
            </a:pPr>
            <a:r>
              <a:rPr lang="en-US" sz="1600" b="1" i="1" dirty="0">
                <a:latin typeface="+mj-lt"/>
              </a:rPr>
              <a:t>Note:</a:t>
            </a:r>
            <a:r>
              <a:rPr lang="en-US" sz="1600" i="1" dirty="0">
                <a:latin typeface="+mj-lt"/>
              </a:rPr>
              <a:t> Final Deadline - All fixed ladders must be equipped with a personal fall arrest system or a ladder safety system after November 18, 2036</a:t>
            </a:r>
          </a:p>
        </p:txBody>
      </p:sp>
      <p:sp>
        <p:nvSpPr>
          <p:cNvPr id="2" name="Content Placeholder 1"/>
          <p:cNvSpPr>
            <a:spLocks noGrp="1"/>
          </p:cNvSpPr>
          <p:nvPr>
            <p:ph sz="quarter" idx="10"/>
          </p:nvPr>
        </p:nvSpPr>
        <p:spPr>
          <a:xfrm>
            <a:off x="6019800" y="609600"/>
            <a:ext cx="2819400" cy="381000"/>
          </a:xfrm>
        </p:spPr>
        <p:txBody>
          <a:bodyPr/>
          <a:lstStyle/>
          <a:p>
            <a:r>
              <a:rPr lang="en-US" altLang="en-US" dirty="0"/>
              <a:t>1910.28(b)(9)(</a:t>
            </a:r>
            <a:r>
              <a:rPr lang="en-US" altLang="en-US" dirty="0" err="1"/>
              <a:t>i</a:t>
            </a:r>
            <a:r>
              <a:rPr lang="en-US" altLang="en-US" dirty="0"/>
              <a:t>) &amp; (iii)</a:t>
            </a:r>
          </a:p>
          <a:p>
            <a:endParaRPr lang="en-US" dirty="0"/>
          </a:p>
        </p:txBody>
      </p:sp>
      <p:sp>
        <p:nvSpPr>
          <p:cNvPr id="6" name="TextBox 5"/>
          <p:cNvSpPr txBox="1"/>
          <p:nvPr/>
        </p:nvSpPr>
        <p:spPr>
          <a:xfrm>
            <a:off x="6934200" y="5760727"/>
            <a:ext cx="1219200" cy="184666"/>
          </a:xfrm>
          <a:prstGeom prst="rect">
            <a:avLst/>
          </a:prstGeom>
          <a:noFill/>
        </p:spPr>
        <p:txBody>
          <a:bodyPr wrap="square" rtlCol="0">
            <a:spAutoFit/>
          </a:bodyPr>
          <a:lstStyle/>
          <a:p>
            <a:r>
              <a:rPr lang="en-US" sz="600" u="none" dirty="0">
                <a:solidFill>
                  <a:schemeClr val="bg1"/>
                </a:solidFill>
                <a:latin typeface="+mn-lt"/>
              </a:rPr>
              <a:t>NCDOL Photo Library</a:t>
            </a:r>
          </a:p>
        </p:txBody>
      </p:sp>
      <p:grpSp>
        <p:nvGrpSpPr>
          <p:cNvPr id="3" name="Group 2">
            <a:extLst>
              <a:ext uri="{FF2B5EF4-FFF2-40B4-BE49-F238E27FC236}">
                <a16:creationId xmlns:a16="http://schemas.microsoft.com/office/drawing/2014/main" id="{25C1CDC4-D94D-4237-8448-81B5DF6DF967}"/>
              </a:ext>
            </a:extLst>
          </p:cNvPr>
          <p:cNvGrpSpPr/>
          <p:nvPr/>
        </p:nvGrpSpPr>
        <p:grpSpPr>
          <a:xfrm>
            <a:off x="6629400" y="1752935"/>
            <a:ext cx="1828800" cy="3428665"/>
            <a:chOff x="6553200" y="1676734"/>
            <a:chExt cx="1828800" cy="3428665"/>
          </a:xfrm>
        </p:grpSpPr>
        <p:pic>
          <p:nvPicPr>
            <p:cNvPr id="5" name="Picture 4" descr="I:\2017 Backup Files Robert\29 CFR 1910 Standard\Subpart D - Walking-Working Surfaces\Pictures\Picture 129.jpg"/>
            <p:cNvPicPr/>
            <p:nvPr/>
          </p:nvPicPr>
          <p:blipFill rotWithShape="1">
            <a:blip r:embed="rId3" cstate="email">
              <a:extLst>
                <a:ext uri="{28A0092B-C50C-407E-A947-70E740481C1C}">
                  <a14:useLocalDpi xmlns:a14="http://schemas.microsoft.com/office/drawing/2010/main"/>
                </a:ext>
              </a:extLst>
            </a:blip>
            <a:srcRect/>
            <a:stretch/>
          </p:blipFill>
          <p:spPr bwMode="auto">
            <a:xfrm>
              <a:off x="6553200" y="1676734"/>
              <a:ext cx="1828800" cy="3428665"/>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44B997F-2EE6-45CC-920A-440B3526D3B7}"/>
                </a:ext>
              </a:extLst>
            </p:cNvPr>
            <p:cNvSpPr txBox="1"/>
            <p:nvPr/>
          </p:nvSpPr>
          <p:spPr>
            <a:xfrm rot="5400000">
              <a:off x="7536582" y="2267121"/>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Tree>
    <p:extLst>
      <p:ext uri="{BB962C8B-B14F-4D97-AF65-F5344CB8AC3E}">
        <p14:creationId xmlns:p14="http://schemas.microsoft.com/office/powerpoint/2010/main" val="3374529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924800" cy="549275"/>
          </a:xfrm>
        </p:spPr>
        <p:txBody>
          <a:bodyPr/>
          <a:lstStyle/>
          <a:p>
            <a:r>
              <a:rPr lang="en-US" dirty="0"/>
              <a:t>Fixed Ladders</a:t>
            </a: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8239" y="2126573"/>
            <a:ext cx="4529842" cy="3019895"/>
          </a:xfrm>
          <a:prstGeom prst="rect">
            <a:avLst/>
          </a:prstGeom>
        </p:spPr>
      </p:pic>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97984" y="1371600"/>
            <a:ext cx="4190104" cy="4529842"/>
          </a:xfrm>
          <a:prstGeom prst="rect">
            <a:avLst/>
          </a:prstGeom>
        </p:spPr>
      </p:pic>
      <p:cxnSp>
        <p:nvCxnSpPr>
          <p:cNvPr id="13" name="Straight Arrow Connector 12"/>
          <p:cNvCxnSpPr/>
          <p:nvPr/>
        </p:nvCxnSpPr>
        <p:spPr bwMode="auto">
          <a:xfrm flipH="1">
            <a:off x="5791200" y="3303712"/>
            <a:ext cx="1150358" cy="930946"/>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cxnSp>
        <p:nvCxnSpPr>
          <p:cNvPr id="12" name="Straight Arrow Connector 11"/>
          <p:cNvCxnSpPr/>
          <p:nvPr/>
        </p:nvCxnSpPr>
        <p:spPr bwMode="auto">
          <a:xfrm flipH="1">
            <a:off x="5943600" y="2025901"/>
            <a:ext cx="990599" cy="83816"/>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21" name="TextBox 20"/>
          <p:cNvSpPr txBox="1"/>
          <p:nvPr/>
        </p:nvSpPr>
        <p:spPr>
          <a:xfrm>
            <a:off x="6584671" y="1419147"/>
            <a:ext cx="2054335" cy="646331"/>
          </a:xfrm>
          <a:prstGeom prst="rect">
            <a:avLst/>
          </a:prstGeom>
          <a:noFill/>
        </p:spPr>
        <p:txBody>
          <a:bodyPr wrap="square" rtlCol="0">
            <a:spAutoFit/>
          </a:bodyPr>
          <a:lstStyle/>
          <a:p>
            <a:pPr algn="ctr"/>
            <a:r>
              <a:rPr lang="en-US" sz="1800" b="1" u="none" dirty="0">
                <a:latin typeface="+mj-lt"/>
              </a:rPr>
              <a:t>Fixed Step / Ladder System</a:t>
            </a:r>
          </a:p>
        </p:txBody>
      </p:sp>
      <p:sp>
        <p:nvSpPr>
          <p:cNvPr id="23" name="TextBox 22"/>
          <p:cNvSpPr txBox="1"/>
          <p:nvPr/>
        </p:nvSpPr>
        <p:spPr>
          <a:xfrm>
            <a:off x="6773191" y="2845555"/>
            <a:ext cx="1677296" cy="646331"/>
          </a:xfrm>
          <a:prstGeom prst="rect">
            <a:avLst/>
          </a:prstGeom>
          <a:noFill/>
        </p:spPr>
        <p:txBody>
          <a:bodyPr wrap="square" rtlCol="0">
            <a:spAutoFit/>
          </a:bodyPr>
          <a:lstStyle/>
          <a:p>
            <a:pPr algn="ctr"/>
            <a:r>
              <a:rPr lang="en-US" sz="1800" b="1" u="none" dirty="0">
                <a:latin typeface="+mj-lt"/>
              </a:rPr>
              <a:t>Rope for Fall Protection</a:t>
            </a:r>
          </a:p>
        </p:txBody>
      </p:sp>
      <p:cxnSp>
        <p:nvCxnSpPr>
          <p:cNvPr id="29" name="Straight Arrow Connector 28"/>
          <p:cNvCxnSpPr/>
          <p:nvPr/>
        </p:nvCxnSpPr>
        <p:spPr bwMode="auto">
          <a:xfrm flipH="1">
            <a:off x="6293036" y="2061640"/>
            <a:ext cx="641162" cy="129116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10" name="TextBox 9"/>
          <p:cNvSpPr txBox="1"/>
          <p:nvPr/>
        </p:nvSpPr>
        <p:spPr>
          <a:xfrm>
            <a:off x="7162800" y="5674283"/>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
        <p:nvSpPr>
          <p:cNvPr id="11" name="TextBox 10"/>
          <p:cNvSpPr txBox="1"/>
          <p:nvPr/>
        </p:nvSpPr>
        <p:spPr>
          <a:xfrm>
            <a:off x="2636307" y="5648285"/>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1976823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title"/>
          </p:nvPr>
        </p:nvSpPr>
        <p:spPr>
          <a:xfrm>
            <a:off x="533400" y="76200"/>
            <a:ext cx="7924800" cy="861774"/>
          </a:xfrm>
          <a:noFill/>
        </p:spPr>
        <p:txBody>
          <a:bodyPr/>
          <a:lstStyle/>
          <a:p>
            <a:r>
              <a:rPr lang="en-US" altLang="en-US" sz="3200" dirty="0"/>
              <a:t>Outdoor Advertising </a:t>
            </a:r>
            <a:br>
              <a:rPr lang="en-US" altLang="en-US" sz="3200" dirty="0"/>
            </a:br>
            <a:r>
              <a:rPr lang="en-US" altLang="en-US" sz="2400" dirty="0"/>
              <a:t>Billboards</a:t>
            </a:r>
          </a:p>
        </p:txBody>
      </p:sp>
      <p:sp>
        <p:nvSpPr>
          <p:cNvPr id="2" name="Content Placeholder 1"/>
          <p:cNvSpPr>
            <a:spLocks noGrp="1"/>
          </p:cNvSpPr>
          <p:nvPr>
            <p:ph sz="quarter" idx="10"/>
          </p:nvPr>
        </p:nvSpPr>
        <p:spPr>
          <a:xfrm>
            <a:off x="6705600" y="609600"/>
            <a:ext cx="2133600" cy="381000"/>
          </a:xfrm>
        </p:spPr>
        <p:txBody>
          <a:bodyPr/>
          <a:lstStyle/>
          <a:p>
            <a:r>
              <a:rPr lang="en-US" altLang="en-US" dirty="0"/>
              <a:t>1910.28(b)(10)</a:t>
            </a:r>
          </a:p>
          <a:p>
            <a:endParaRPr lang="en-US" dirty="0"/>
          </a:p>
        </p:txBody>
      </p:sp>
      <p:sp>
        <p:nvSpPr>
          <p:cNvPr id="7" name="TextBox 6"/>
          <p:cNvSpPr txBox="1"/>
          <p:nvPr/>
        </p:nvSpPr>
        <p:spPr>
          <a:xfrm>
            <a:off x="7162800" y="5754154"/>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nvGrpSpPr>
          <p:cNvPr id="6" name="Group 5">
            <a:extLst>
              <a:ext uri="{FF2B5EF4-FFF2-40B4-BE49-F238E27FC236}">
                <a16:creationId xmlns:a16="http://schemas.microsoft.com/office/drawing/2014/main" id="{4BBC9DB6-ECAA-459F-8F7C-09A8D652A195}"/>
              </a:ext>
            </a:extLst>
          </p:cNvPr>
          <p:cNvGrpSpPr/>
          <p:nvPr/>
        </p:nvGrpSpPr>
        <p:grpSpPr>
          <a:xfrm>
            <a:off x="1524000" y="1219200"/>
            <a:ext cx="6629400" cy="4514356"/>
            <a:chOff x="1524000" y="1219200"/>
            <a:chExt cx="6629400" cy="4514356"/>
          </a:xfrm>
        </p:grpSpPr>
        <p:pic>
          <p:nvPicPr>
            <p:cNvPr id="5" name="Picture 4"/>
            <p:cNvPicPr/>
            <p:nvPr/>
          </p:nvPicPr>
          <p:blipFill rotWithShape="1">
            <a:blip r:embed="rId3" cstate="print">
              <a:extLst>
                <a:ext uri="{28A0092B-C50C-407E-A947-70E740481C1C}">
                  <a14:useLocalDpi xmlns:a14="http://schemas.microsoft.com/office/drawing/2010/main"/>
                </a:ext>
              </a:extLst>
            </a:blip>
            <a:srcRect/>
            <a:stretch/>
          </p:blipFill>
          <p:spPr bwMode="auto">
            <a:xfrm>
              <a:off x="1524000" y="1219200"/>
              <a:ext cx="6629400" cy="4514356"/>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A583180F-78DB-491B-9C75-ACC60B489C90}"/>
                </a:ext>
              </a:extLst>
            </p:cNvPr>
            <p:cNvSpPr txBox="1"/>
            <p:nvPr/>
          </p:nvSpPr>
          <p:spPr>
            <a:xfrm>
              <a:off x="1524000" y="1219200"/>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Tree>
    <p:extLst>
      <p:ext uri="{BB962C8B-B14F-4D97-AF65-F5344CB8AC3E}">
        <p14:creationId xmlns:p14="http://schemas.microsoft.com/office/powerpoint/2010/main" val="63564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781800" y="609600"/>
            <a:ext cx="2133600" cy="381000"/>
          </a:xfrm>
        </p:spPr>
        <p:txBody>
          <a:bodyPr/>
          <a:lstStyle/>
          <a:p>
            <a:r>
              <a:rPr lang="en-US" altLang="en-US" dirty="0"/>
              <a:t>1910.28(b)(10)</a:t>
            </a:r>
          </a:p>
          <a:p>
            <a:endParaRPr lang="en-US" dirty="0"/>
          </a:p>
        </p:txBody>
      </p:sp>
      <p:sp>
        <p:nvSpPr>
          <p:cNvPr id="7" name="TextBox 6"/>
          <p:cNvSpPr txBox="1"/>
          <p:nvPr/>
        </p:nvSpPr>
        <p:spPr>
          <a:xfrm>
            <a:off x="7162800" y="5754154"/>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
        <p:nvSpPr>
          <p:cNvPr id="11266" name="Rectangle 3"/>
          <p:cNvSpPr>
            <a:spLocks noGrp="1" noChangeArrowheads="1"/>
          </p:cNvSpPr>
          <p:nvPr>
            <p:ph idx="1"/>
          </p:nvPr>
        </p:nvSpPr>
        <p:spPr>
          <a:xfrm>
            <a:off x="533400" y="1143000"/>
            <a:ext cx="8305800" cy="4724400"/>
          </a:xfrm>
        </p:spPr>
        <p:txBody>
          <a:bodyPr/>
          <a:lstStyle/>
          <a:p>
            <a:r>
              <a:rPr lang="en-US" sz="2400" dirty="0"/>
              <a:t>For employees engaged in outdoor advertising that climb a </a:t>
            </a:r>
            <a:r>
              <a:rPr lang="en-US" sz="2400" b="1" dirty="0"/>
              <a:t>fixed ladder that is not equipped </a:t>
            </a:r>
            <a:r>
              <a:rPr lang="en-US" sz="2400" dirty="0"/>
              <a:t>with a cage, well, personal fall arrest system, or a ladder safety system</a:t>
            </a:r>
          </a:p>
          <a:p>
            <a:endParaRPr lang="en-US" sz="800" dirty="0"/>
          </a:p>
          <a:p>
            <a:pPr lvl="1"/>
            <a:r>
              <a:rPr lang="en-US" dirty="0"/>
              <a:t>Employer must ensure the employee:</a:t>
            </a:r>
          </a:p>
          <a:p>
            <a:pPr lvl="1"/>
            <a:endParaRPr lang="en-US" sz="800" dirty="0"/>
          </a:p>
          <a:p>
            <a:pPr lvl="2"/>
            <a:r>
              <a:rPr lang="en-US" b="1" dirty="0"/>
              <a:t>Receives training and demonstrates physical capability </a:t>
            </a:r>
            <a:r>
              <a:rPr lang="en-US" dirty="0"/>
              <a:t>to perform necessary climbs in accordance with 1910.29(h) – Outdoor Advertising</a:t>
            </a:r>
          </a:p>
          <a:p>
            <a:pPr lvl="2"/>
            <a:endParaRPr lang="en-US" sz="800" dirty="0"/>
          </a:p>
          <a:p>
            <a:pPr lvl="2"/>
            <a:r>
              <a:rPr lang="en-US" dirty="0"/>
              <a:t>Wears a body harness equipped with an 18-inch rest lanyard</a:t>
            </a:r>
          </a:p>
          <a:p>
            <a:pPr lvl="2"/>
            <a:endParaRPr lang="en-US" sz="800" dirty="0"/>
          </a:p>
          <a:p>
            <a:pPr lvl="2"/>
            <a:r>
              <a:rPr lang="en-US" dirty="0"/>
              <a:t>Keeps both hands free of tools or material when climbing on ladder</a:t>
            </a:r>
          </a:p>
          <a:p>
            <a:pPr lvl="2"/>
            <a:endParaRPr lang="en-US" sz="800" dirty="0"/>
          </a:p>
          <a:p>
            <a:pPr lvl="2"/>
            <a:r>
              <a:rPr lang="en-US" dirty="0"/>
              <a:t>Is protected by a fall protection system upon reaching work position</a:t>
            </a:r>
          </a:p>
          <a:p>
            <a:endParaRPr lang="en-US" dirty="0"/>
          </a:p>
        </p:txBody>
      </p:sp>
      <p:sp>
        <p:nvSpPr>
          <p:cNvPr id="10" name="Rectangle 6">
            <a:extLst>
              <a:ext uri="{FF2B5EF4-FFF2-40B4-BE49-F238E27FC236}">
                <a16:creationId xmlns:a16="http://schemas.microsoft.com/office/drawing/2014/main" id="{E2993092-8E45-44FC-B14F-9E1AB5E61A8F}"/>
              </a:ext>
            </a:extLst>
          </p:cNvPr>
          <p:cNvSpPr>
            <a:spLocks noGrp="1" noChangeArrowheads="1"/>
          </p:cNvSpPr>
          <p:nvPr>
            <p:ph type="title"/>
          </p:nvPr>
        </p:nvSpPr>
        <p:spPr>
          <a:xfrm>
            <a:off x="533400" y="371958"/>
            <a:ext cx="7924800" cy="771041"/>
          </a:xfrm>
          <a:noFill/>
        </p:spPr>
        <p:txBody>
          <a:bodyPr>
            <a:normAutofit/>
          </a:bodyPr>
          <a:lstStyle/>
          <a:p>
            <a:r>
              <a:rPr lang="en-US" altLang="en-US" sz="3200" dirty="0"/>
              <a:t>Outdoor Advertising Billboards</a:t>
            </a:r>
          </a:p>
        </p:txBody>
      </p:sp>
    </p:spTree>
    <p:extLst>
      <p:ext uri="{BB962C8B-B14F-4D97-AF65-F5344CB8AC3E}">
        <p14:creationId xmlns:p14="http://schemas.microsoft.com/office/powerpoint/2010/main" val="3044534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title"/>
          </p:nvPr>
        </p:nvSpPr>
        <p:spPr>
          <a:xfrm>
            <a:off x="609600" y="441325"/>
            <a:ext cx="7924800" cy="549275"/>
          </a:xfrm>
          <a:noFill/>
        </p:spPr>
        <p:txBody>
          <a:bodyPr/>
          <a:lstStyle/>
          <a:p>
            <a:r>
              <a:rPr lang="en-US" altLang="en-US" dirty="0"/>
              <a:t>Stairways</a:t>
            </a:r>
            <a:endParaRPr lang="en-US" altLang="en-US" sz="1800" dirty="0"/>
          </a:p>
        </p:txBody>
      </p:sp>
      <p:sp>
        <p:nvSpPr>
          <p:cNvPr id="2" name="Content Placeholder 1"/>
          <p:cNvSpPr>
            <a:spLocks noGrp="1"/>
          </p:cNvSpPr>
          <p:nvPr>
            <p:ph idx="1"/>
          </p:nvPr>
        </p:nvSpPr>
        <p:spPr>
          <a:xfrm>
            <a:off x="533400" y="1295400"/>
            <a:ext cx="8001000" cy="4572000"/>
          </a:xfrm>
        </p:spPr>
        <p:txBody>
          <a:bodyPr/>
          <a:lstStyle/>
          <a:p>
            <a:r>
              <a:rPr lang="en-US" dirty="0"/>
              <a:t>Each flight of stairs having at </a:t>
            </a:r>
            <a:r>
              <a:rPr lang="en-US" b="1" dirty="0"/>
              <a:t>least</a:t>
            </a:r>
            <a:r>
              <a:rPr lang="en-US" dirty="0"/>
              <a:t> </a:t>
            </a:r>
            <a:r>
              <a:rPr lang="en-US" b="1" dirty="0"/>
              <a:t>3 treads </a:t>
            </a:r>
            <a:r>
              <a:rPr lang="en-US" dirty="0"/>
              <a:t>and at </a:t>
            </a:r>
            <a:r>
              <a:rPr lang="en-US" b="1" dirty="0"/>
              <a:t>least</a:t>
            </a:r>
            <a:r>
              <a:rPr lang="en-US" dirty="0"/>
              <a:t> </a:t>
            </a:r>
            <a:r>
              <a:rPr lang="en-US" b="1" dirty="0"/>
              <a:t>4 risers </a:t>
            </a:r>
            <a:r>
              <a:rPr lang="en-US" dirty="0"/>
              <a:t>is equipped with </a:t>
            </a:r>
            <a:r>
              <a:rPr lang="en-US" dirty="0" err="1"/>
              <a:t>stairrail</a:t>
            </a:r>
            <a:r>
              <a:rPr lang="en-US" dirty="0"/>
              <a:t> systems and handrails </a:t>
            </a:r>
          </a:p>
        </p:txBody>
      </p:sp>
      <p:sp>
        <p:nvSpPr>
          <p:cNvPr id="5" name="Content Placeholder 4"/>
          <p:cNvSpPr>
            <a:spLocks noGrp="1"/>
          </p:cNvSpPr>
          <p:nvPr>
            <p:ph sz="quarter" idx="10"/>
          </p:nvPr>
        </p:nvSpPr>
        <p:spPr>
          <a:xfrm>
            <a:off x="6477000" y="593725"/>
            <a:ext cx="2362200" cy="549275"/>
          </a:xfrm>
        </p:spPr>
        <p:txBody>
          <a:bodyPr/>
          <a:lstStyle/>
          <a:p>
            <a:r>
              <a:rPr lang="en-US" altLang="en-US" dirty="0"/>
              <a:t>1910.28(b)(11)(ii)</a:t>
            </a:r>
          </a:p>
          <a:p>
            <a:endParaRPr lang="en-US" dirty="0"/>
          </a:p>
        </p:txBody>
      </p:sp>
      <p:sp>
        <p:nvSpPr>
          <p:cNvPr id="3" name="Rectangle 2"/>
          <p:cNvSpPr/>
          <p:nvPr/>
        </p:nvSpPr>
        <p:spPr bwMode="auto">
          <a:xfrm>
            <a:off x="533400" y="5715001"/>
            <a:ext cx="304800" cy="193595"/>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8229600" y="5618203"/>
            <a:ext cx="304800" cy="193595"/>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533400" y="5618203"/>
            <a:ext cx="304800" cy="193595"/>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pic>
        <p:nvPicPr>
          <p:cNvPr id="12" name="Picture 11"/>
          <p:cNvPicPr/>
          <p:nvPr/>
        </p:nvPicPr>
        <p:blipFill rotWithShape="1">
          <a:blip r:embed="rId3" cstate="email">
            <a:extLst>
              <a:ext uri="{28A0092B-C50C-407E-A947-70E740481C1C}">
                <a14:useLocalDpi xmlns:a14="http://schemas.microsoft.com/office/drawing/2010/main"/>
              </a:ext>
            </a:extLst>
          </a:blip>
          <a:srcRect l="1868" t="21401" r="51578" b="21706"/>
          <a:stretch/>
        </p:blipFill>
        <p:spPr bwMode="auto">
          <a:xfrm>
            <a:off x="1676400" y="2590800"/>
            <a:ext cx="6248400" cy="3352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2569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533400" y="457200"/>
            <a:ext cx="7924800" cy="549275"/>
          </a:xfrm>
          <a:noFill/>
        </p:spPr>
        <p:txBody>
          <a:bodyPr/>
          <a:lstStyle/>
          <a:p>
            <a:r>
              <a:rPr lang="en-US" altLang="en-US" dirty="0">
                <a:latin typeface="Arial Narrow" panose="020B0606020202030204" pitchFamily="34" charset="0"/>
              </a:rPr>
              <a:t> </a:t>
            </a:r>
            <a:r>
              <a:rPr lang="en-US" altLang="en-US" dirty="0"/>
              <a:t>Work on Low-Slope Roofs</a:t>
            </a:r>
          </a:p>
        </p:txBody>
      </p:sp>
      <p:sp>
        <p:nvSpPr>
          <p:cNvPr id="11266" name="Rectangle 3"/>
          <p:cNvSpPr>
            <a:spLocks noGrp="1" noChangeArrowheads="1"/>
          </p:cNvSpPr>
          <p:nvPr>
            <p:ph idx="1"/>
          </p:nvPr>
        </p:nvSpPr>
        <p:spPr>
          <a:xfrm>
            <a:off x="533400" y="1379348"/>
            <a:ext cx="8001000" cy="4488051"/>
          </a:xfrm>
        </p:spPr>
        <p:txBody>
          <a:bodyPr/>
          <a:lstStyle/>
          <a:p>
            <a:r>
              <a:rPr lang="en-US" sz="2400" dirty="0">
                <a:latin typeface="+mj-lt"/>
              </a:rPr>
              <a:t>Work is performed </a:t>
            </a:r>
            <a:r>
              <a:rPr lang="en-US" sz="2400" b="1" dirty="0">
                <a:latin typeface="+mj-lt"/>
              </a:rPr>
              <a:t>less than 6 feet </a:t>
            </a:r>
            <a:r>
              <a:rPr lang="en-US" sz="2400" dirty="0">
                <a:latin typeface="+mj-lt"/>
              </a:rPr>
              <a:t>from roof edge </a:t>
            </a:r>
          </a:p>
          <a:p>
            <a:endParaRPr lang="en-US" sz="400" dirty="0">
              <a:latin typeface="+mj-lt"/>
            </a:endParaRPr>
          </a:p>
          <a:p>
            <a:pPr lvl="1"/>
            <a:r>
              <a:rPr lang="en-US" sz="2000" dirty="0">
                <a:latin typeface="+mj-lt"/>
              </a:rPr>
              <a:t>Employer must ensure each employee is protected by some type of fall protection</a:t>
            </a:r>
          </a:p>
          <a:p>
            <a:pPr lvl="1"/>
            <a:endParaRPr lang="en-US" sz="2000" dirty="0">
              <a:latin typeface="+mj-lt"/>
            </a:endParaRPr>
          </a:p>
          <a:p>
            <a:r>
              <a:rPr lang="en-US" sz="2400" dirty="0">
                <a:latin typeface="+mj-lt"/>
              </a:rPr>
              <a:t>Work is performed at least </a:t>
            </a:r>
            <a:r>
              <a:rPr lang="en-US" sz="2400" b="1" dirty="0">
                <a:latin typeface="+mj-lt"/>
              </a:rPr>
              <a:t>6 feet but less than 15 feet </a:t>
            </a:r>
            <a:r>
              <a:rPr lang="en-US" sz="2400" dirty="0">
                <a:latin typeface="+mj-lt"/>
              </a:rPr>
              <a:t>from the roof edge</a:t>
            </a:r>
          </a:p>
          <a:p>
            <a:endParaRPr lang="en-US" sz="400" dirty="0">
              <a:latin typeface="+mj-lt"/>
            </a:endParaRPr>
          </a:p>
          <a:p>
            <a:pPr lvl="1"/>
            <a:r>
              <a:rPr lang="en-US" sz="2000" dirty="0">
                <a:latin typeface="+mj-lt"/>
              </a:rPr>
              <a:t>Employer must ensure each employee is protected from falling by some type of fall protection</a:t>
            </a:r>
          </a:p>
          <a:p>
            <a:pPr lvl="1"/>
            <a:endParaRPr lang="en-US" sz="800" dirty="0">
              <a:latin typeface="+mj-lt"/>
            </a:endParaRPr>
          </a:p>
          <a:p>
            <a:pPr lvl="2"/>
            <a:r>
              <a:rPr lang="en-US" sz="1800" dirty="0">
                <a:latin typeface="+mj-lt"/>
              </a:rPr>
              <a:t>Employer may use a designated</a:t>
            </a:r>
          </a:p>
          <a:p>
            <a:pPr marL="457200" lvl="1" indent="0">
              <a:buNone/>
            </a:pPr>
            <a:r>
              <a:rPr lang="en-US" sz="1800" dirty="0">
                <a:latin typeface="+mj-lt"/>
              </a:rPr>
              <a:t>          area when performing work that</a:t>
            </a:r>
          </a:p>
          <a:p>
            <a:pPr marL="457200" lvl="1" indent="0">
              <a:buNone/>
            </a:pPr>
            <a:r>
              <a:rPr lang="en-US" sz="1800" dirty="0">
                <a:latin typeface="+mj-lt"/>
              </a:rPr>
              <a:t>          is both </a:t>
            </a:r>
            <a:r>
              <a:rPr lang="en-US" sz="1800" b="1" dirty="0">
                <a:latin typeface="+mj-lt"/>
              </a:rPr>
              <a:t>infrequent and temporary</a:t>
            </a:r>
            <a:endParaRPr lang="en-US" sz="1800" dirty="0">
              <a:latin typeface="+mj-lt"/>
            </a:endParaRPr>
          </a:p>
        </p:txBody>
      </p:sp>
      <p:sp>
        <p:nvSpPr>
          <p:cNvPr id="2" name="Content Placeholder 1"/>
          <p:cNvSpPr>
            <a:spLocks noGrp="1"/>
          </p:cNvSpPr>
          <p:nvPr>
            <p:ph sz="quarter" idx="10"/>
          </p:nvPr>
        </p:nvSpPr>
        <p:spPr>
          <a:xfrm>
            <a:off x="6781800" y="609600"/>
            <a:ext cx="2133600" cy="381000"/>
          </a:xfrm>
        </p:spPr>
        <p:txBody>
          <a:bodyPr/>
          <a:lstStyle/>
          <a:p>
            <a:r>
              <a:rPr lang="en-US" altLang="en-US" dirty="0"/>
              <a:t>1910.28(b)(13)</a:t>
            </a:r>
          </a:p>
          <a:p>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29956" y="3733800"/>
            <a:ext cx="3028244" cy="2209800"/>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76400" y="5010851"/>
            <a:ext cx="3028244" cy="904061"/>
          </a:xfrm>
          <a:prstGeom prst="rect">
            <a:avLst/>
          </a:prstGeom>
        </p:spPr>
      </p:pic>
      <p:sp>
        <p:nvSpPr>
          <p:cNvPr id="8" name="TextBox 7"/>
          <p:cNvSpPr txBox="1"/>
          <p:nvPr/>
        </p:nvSpPr>
        <p:spPr>
          <a:xfrm>
            <a:off x="3613673" y="5712020"/>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
        <p:nvSpPr>
          <p:cNvPr id="9" name="TextBox 8"/>
          <p:cNvSpPr txBox="1"/>
          <p:nvPr/>
        </p:nvSpPr>
        <p:spPr>
          <a:xfrm>
            <a:off x="7239000" y="3733800"/>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3653410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a:xfrm>
            <a:off x="533400" y="457200"/>
            <a:ext cx="7924800" cy="549275"/>
          </a:xfrm>
          <a:noFill/>
        </p:spPr>
        <p:txBody>
          <a:bodyPr/>
          <a:lstStyle/>
          <a:p>
            <a:r>
              <a:rPr lang="en-US" altLang="en-US" dirty="0">
                <a:latin typeface="Arial Narrow" panose="020B0606020202030204" pitchFamily="34" charset="0"/>
              </a:rPr>
              <a:t> </a:t>
            </a:r>
            <a:r>
              <a:rPr lang="en-US" altLang="en-US" dirty="0"/>
              <a:t>Work on Low-Slope Roofs</a:t>
            </a:r>
          </a:p>
        </p:txBody>
      </p:sp>
      <p:sp>
        <p:nvSpPr>
          <p:cNvPr id="11266" name="Rectangle 3"/>
          <p:cNvSpPr>
            <a:spLocks noGrp="1" noChangeArrowheads="1"/>
          </p:cNvSpPr>
          <p:nvPr>
            <p:ph idx="1"/>
          </p:nvPr>
        </p:nvSpPr>
        <p:spPr>
          <a:xfrm>
            <a:off x="533400" y="1374319"/>
            <a:ext cx="8001000" cy="4493080"/>
          </a:xfrm>
        </p:spPr>
        <p:txBody>
          <a:bodyPr/>
          <a:lstStyle/>
          <a:p>
            <a:r>
              <a:rPr lang="en-US" dirty="0"/>
              <a:t>If work is performed </a:t>
            </a:r>
            <a:r>
              <a:rPr lang="en-US" b="1" dirty="0"/>
              <a:t>15 feet or more </a:t>
            </a:r>
            <a:r>
              <a:rPr lang="en-US" dirty="0"/>
              <a:t>from roof edge, employer must:</a:t>
            </a:r>
          </a:p>
          <a:p>
            <a:endParaRPr lang="en-US" sz="800" dirty="0"/>
          </a:p>
          <a:p>
            <a:pPr lvl="1"/>
            <a:r>
              <a:rPr lang="en-US" sz="2000" dirty="0"/>
              <a:t>Protect each employee from falling by a guardrail system, safety net system, travel restraint system, or personal fall arrest system or a designated area </a:t>
            </a:r>
          </a:p>
          <a:p>
            <a:pPr lvl="1"/>
            <a:endParaRPr lang="en-US" sz="800" dirty="0"/>
          </a:p>
          <a:p>
            <a:pPr lvl="2"/>
            <a:r>
              <a:rPr lang="en-US" sz="1800" dirty="0"/>
              <a:t>Employer is not required to provide any fall protection, provided work is both </a:t>
            </a:r>
            <a:r>
              <a:rPr lang="en-US" sz="1800" b="1" dirty="0"/>
              <a:t>infrequent and temporary</a:t>
            </a:r>
          </a:p>
          <a:p>
            <a:pPr lvl="1"/>
            <a:endParaRPr lang="en-US" sz="800" dirty="0"/>
          </a:p>
          <a:p>
            <a:pPr lvl="1"/>
            <a:r>
              <a:rPr lang="en-US" sz="2000" dirty="0">
                <a:latin typeface="+mj-lt"/>
              </a:rPr>
              <a:t>Implement and enforce a </a:t>
            </a:r>
            <a:r>
              <a:rPr lang="en-US" sz="2000" b="1" dirty="0">
                <a:latin typeface="+mj-lt"/>
              </a:rPr>
              <a:t>work rule</a:t>
            </a:r>
          </a:p>
          <a:p>
            <a:pPr marL="457200" lvl="1" indent="0">
              <a:buNone/>
            </a:pPr>
            <a:r>
              <a:rPr lang="en-US" sz="2000" dirty="0">
                <a:latin typeface="+mj-lt"/>
              </a:rPr>
              <a:t>   prohibiting employees from going</a:t>
            </a:r>
          </a:p>
          <a:p>
            <a:pPr marL="457200" lvl="1" indent="0">
              <a:buNone/>
            </a:pPr>
            <a:r>
              <a:rPr lang="en-US" sz="2000" dirty="0">
                <a:latin typeface="+mj-lt"/>
              </a:rPr>
              <a:t>   within 15 feet of roof edge without</a:t>
            </a:r>
          </a:p>
          <a:p>
            <a:pPr marL="457200" lvl="1" indent="0">
              <a:buNone/>
            </a:pPr>
            <a:r>
              <a:rPr lang="en-US" sz="2000" dirty="0">
                <a:latin typeface="+mj-lt"/>
              </a:rPr>
              <a:t>   using a fall protection</a:t>
            </a:r>
            <a:endParaRPr lang="en-US" dirty="0"/>
          </a:p>
        </p:txBody>
      </p:sp>
      <p:sp>
        <p:nvSpPr>
          <p:cNvPr id="2" name="Content Placeholder 1"/>
          <p:cNvSpPr>
            <a:spLocks noGrp="1"/>
          </p:cNvSpPr>
          <p:nvPr>
            <p:ph sz="quarter" idx="10"/>
          </p:nvPr>
        </p:nvSpPr>
        <p:spPr>
          <a:xfrm>
            <a:off x="6781800" y="609600"/>
            <a:ext cx="2133600" cy="381000"/>
          </a:xfrm>
        </p:spPr>
        <p:txBody>
          <a:bodyPr/>
          <a:lstStyle/>
          <a:p>
            <a:r>
              <a:rPr lang="en-US" altLang="en-US" dirty="0"/>
              <a:t>1910.28(b)(13)</a:t>
            </a:r>
          </a:p>
          <a:p>
            <a:endParaRPr lang="en-US" dirty="0"/>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5982488" y="3733800"/>
            <a:ext cx="2437611" cy="2190078"/>
          </a:xfrm>
          <a:prstGeom prst="rect">
            <a:avLst/>
          </a:prstGeom>
        </p:spPr>
      </p:pic>
      <p:sp>
        <p:nvSpPr>
          <p:cNvPr id="7" name="TextBox 6"/>
          <p:cNvSpPr txBox="1"/>
          <p:nvPr/>
        </p:nvSpPr>
        <p:spPr>
          <a:xfrm>
            <a:off x="5791200" y="5688712"/>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2517219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473149" y="501470"/>
            <a:ext cx="7924800" cy="492443"/>
          </a:xfrm>
          <a:noFill/>
        </p:spPr>
        <p:txBody>
          <a:bodyPr>
            <a:noAutofit/>
          </a:bodyPr>
          <a:lstStyle/>
          <a:p>
            <a:r>
              <a:rPr lang="en-US" altLang="en-US" sz="3200" dirty="0"/>
              <a:t>Slaughtering Facility Platforms</a:t>
            </a:r>
          </a:p>
        </p:txBody>
      </p:sp>
      <p:sp>
        <p:nvSpPr>
          <p:cNvPr id="11266" name="Rectangle 3"/>
          <p:cNvSpPr>
            <a:spLocks noGrp="1" noChangeArrowheads="1"/>
          </p:cNvSpPr>
          <p:nvPr>
            <p:ph idx="1"/>
          </p:nvPr>
        </p:nvSpPr>
        <p:spPr>
          <a:xfrm>
            <a:off x="533400" y="1219200"/>
            <a:ext cx="8001000" cy="4724400"/>
          </a:xfrm>
        </p:spPr>
        <p:txBody>
          <a:bodyPr/>
          <a:lstStyle/>
          <a:p>
            <a:r>
              <a:rPr lang="en-US" dirty="0"/>
              <a:t>Employer must protect each employee on unprotected working side of a slaughtering facility platform that is </a:t>
            </a:r>
            <a:r>
              <a:rPr lang="en-US" b="1" dirty="0"/>
              <a:t>4 feet or more </a:t>
            </a:r>
            <a:r>
              <a:rPr lang="en-US" dirty="0"/>
              <a:t>above a lower level from falling by using:</a:t>
            </a:r>
          </a:p>
          <a:p>
            <a:pPr marL="109537" indent="0">
              <a:buNone/>
            </a:pPr>
            <a:r>
              <a:rPr lang="en-US" sz="800" dirty="0"/>
              <a:t> </a:t>
            </a:r>
          </a:p>
          <a:p>
            <a:pPr lvl="1"/>
            <a:r>
              <a:rPr lang="en-US" dirty="0"/>
              <a:t>Guardrail systems, </a:t>
            </a:r>
            <a:r>
              <a:rPr lang="en-US" b="1" dirty="0"/>
              <a:t>or</a:t>
            </a:r>
          </a:p>
          <a:p>
            <a:pPr lvl="1"/>
            <a:endParaRPr lang="en-US" dirty="0"/>
          </a:p>
          <a:p>
            <a:pPr lvl="1"/>
            <a:r>
              <a:rPr lang="en-US" dirty="0"/>
              <a:t>Travel restraint systems</a:t>
            </a:r>
          </a:p>
        </p:txBody>
      </p:sp>
      <p:sp>
        <p:nvSpPr>
          <p:cNvPr id="2" name="Content Placeholder 1"/>
          <p:cNvSpPr>
            <a:spLocks noGrp="1"/>
          </p:cNvSpPr>
          <p:nvPr>
            <p:ph sz="quarter" idx="10"/>
          </p:nvPr>
        </p:nvSpPr>
        <p:spPr>
          <a:xfrm>
            <a:off x="6477000" y="609600"/>
            <a:ext cx="2133600" cy="381000"/>
          </a:xfrm>
        </p:spPr>
        <p:txBody>
          <a:bodyPr>
            <a:normAutofit/>
          </a:bodyPr>
          <a:lstStyle/>
          <a:p>
            <a:r>
              <a:rPr lang="en-US" altLang="en-US" dirty="0">
                <a:latin typeface="+mj-lt"/>
              </a:rPr>
              <a:t>1910.28(b)(14)(</a:t>
            </a:r>
            <a:r>
              <a:rPr lang="en-US" altLang="en-US" dirty="0" err="1">
                <a:latin typeface="+mj-lt"/>
              </a:rPr>
              <a:t>i</a:t>
            </a:r>
            <a:r>
              <a:rPr lang="en-US" altLang="en-US" dirty="0">
                <a:latin typeface="+mj-lt"/>
              </a:rPr>
              <a:t>)</a:t>
            </a:r>
          </a:p>
          <a:p>
            <a:endParaRPr lang="en-US" dirty="0"/>
          </a:p>
        </p:txBody>
      </p:sp>
      <p:grpSp>
        <p:nvGrpSpPr>
          <p:cNvPr id="6" name="Group 5">
            <a:extLst>
              <a:ext uri="{FF2B5EF4-FFF2-40B4-BE49-F238E27FC236}">
                <a16:creationId xmlns:a16="http://schemas.microsoft.com/office/drawing/2014/main" id="{5E7047AD-54B5-490C-8491-8DED084D10C4}"/>
              </a:ext>
            </a:extLst>
          </p:cNvPr>
          <p:cNvGrpSpPr/>
          <p:nvPr/>
        </p:nvGrpSpPr>
        <p:grpSpPr>
          <a:xfrm>
            <a:off x="4953000" y="3200400"/>
            <a:ext cx="3444949" cy="2798595"/>
            <a:chOff x="4953000" y="3200400"/>
            <a:chExt cx="3444949" cy="2798595"/>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4953000" y="3200400"/>
              <a:ext cx="3444949" cy="2743200"/>
            </a:xfrm>
            <a:prstGeom prst="rect">
              <a:avLst/>
            </a:prstGeom>
          </p:spPr>
        </p:pic>
        <p:sp>
          <p:nvSpPr>
            <p:cNvPr id="8" name="TextBox 7">
              <a:extLst>
                <a:ext uri="{FF2B5EF4-FFF2-40B4-BE49-F238E27FC236}">
                  <a16:creationId xmlns:a16="http://schemas.microsoft.com/office/drawing/2014/main" id="{8B79D784-857B-4A69-BA65-3B29B3953C5E}"/>
                </a:ext>
              </a:extLst>
            </p:cNvPr>
            <p:cNvSpPr txBox="1"/>
            <p:nvPr/>
          </p:nvSpPr>
          <p:spPr>
            <a:xfrm rot="5400000">
              <a:off x="7525222" y="5162387"/>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Tree>
    <p:extLst>
      <p:ext uri="{BB962C8B-B14F-4D97-AF65-F5344CB8AC3E}">
        <p14:creationId xmlns:p14="http://schemas.microsoft.com/office/powerpoint/2010/main" val="2222311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9E277114-F350-4C19-9926-F077B0C26829}"/>
              </a:ext>
            </a:extLst>
          </p:cNvPr>
          <p:cNvSpPr txBox="1">
            <a:spLocks noChangeArrowheads="1"/>
          </p:cNvSpPr>
          <p:nvPr/>
        </p:nvSpPr>
        <p:spPr bwMode="auto">
          <a:xfrm>
            <a:off x="528849" y="1301858"/>
            <a:ext cx="8081751" cy="4565540"/>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r>
              <a:rPr lang="en-US" sz="2600" u="none" kern="0" dirty="0"/>
              <a:t>Employers must ensure that each employee on a walking - working surface </a:t>
            </a:r>
            <a:r>
              <a:rPr lang="en-US" sz="2600" b="1" u="none" kern="0" dirty="0"/>
              <a:t>4 feet or more </a:t>
            </a:r>
            <a:r>
              <a:rPr lang="en-US" sz="2600" u="none" kern="0" dirty="0"/>
              <a:t>above a lower level is protected from falling by one of the following:</a:t>
            </a:r>
          </a:p>
          <a:p>
            <a:endParaRPr lang="en-US" sz="800" u="none" kern="0" dirty="0"/>
          </a:p>
          <a:p>
            <a:pPr lvl="1"/>
            <a:r>
              <a:rPr lang="en-US" sz="2200" u="none" dirty="0"/>
              <a:t>Personal fall protection systems (such as personal fall arrest, travel restraint, or positioning systems)</a:t>
            </a:r>
          </a:p>
          <a:p>
            <a:pPr lvl="1"/>
            <a:endParaRPr lang="en-US" sz="1000" u="none" dirty="0"/>
          </a:p>
          <a:p>
            <a:pPr lvl="1"/>
            <a:r>
              <a:rPr lang="en-US" sz="2200" u="none" dirty="0"/>
              <a:t>Guardrail systems, </a:t>
            </a:r>
            <a:r>
              <a:rPr lang="en-US" sz="2200" b="1" u="none" dirty="0"/>
              <a:t>or</a:t>
            </a:r>
          </a:p>
          <a:p>
            <a:pPr lvl="1"/>
            <a:endParaRPr lang="en-US" sz="1000" b="1" u="none" dirty="0"/>
          </a:p>
          <a:p>
            <a:pPr lvl="1"/>
            <a:r>
              <a:rPr lang="en-US" sz="2200" u="none" dirty="0"/>
              <a:t>Safety net systems</a:t>
            </a:r>
            <a:endParaRPr lang="en-US" sz="2200" u="none" kern="0" dirty="0"/>
          </a:p>
          <a:p>
            <a:pPr marL="0" indent="0">
              <a:buNone/>
            </a:pPr>
            <a:endParaRPr lang="en-US" sz="800" u="none" kern="0" dirty="0"/>
          </a:p>
        </p:txBody>
      </p:sp>
      <p:sp>
        <p:nvSpPr>
          <p:cNvPr id="7" name="Rectangle 6"/>
          <p:cNvSpPr>
            <a:spLocks noGrp="1" noChangeArrowheads="1"/>
          </p:cNvSpPr>
          <p:nvPr>
            <p:ph type="title"/>
          </p:nvPr>
        </p:nvSpPr>
        <p:spPr>
          <a:xfrm>
            <a:off x="533400" y="528935"/>
            <a:ext cx="7924800" cy="461665"/>
          </a:xfrm>
          <a:noFill/>
        </p:spPr>
        <p:txBody>
          <a:bodyPr>
            <a:noAutofit/>
          </a:bodyPr>
          <a:lstStyle/>
          <a:p>
            <a:r>
              <a:rPr lang="en-US" altLang="en-US" sz="3000" dirty="0"/>
              <a:t>Surfaces Not Otherwise Addressed</a:t>
            </a:r>
          </a:p>
        </p:txBody>
      </p:sp>
      <p:sp>
        <p:nvSpPr>
          <p:cNvPr id="2" name="Content Placeholder 1"/>
          <p:cNvSpPr>
            <a:spLocks noGrp="1"/>
          </p:cNvSpPr>
          <p:nvPr>
            <p:ph sz="quarter" idx="10"/>
          </p:nvPr>
        </p:nvSpPr>
        <p:spPr>
          <a:xfrm>
            <a:off x="6858000" y="609600"/>
            <a:ext cx="2133600" cy="381000"/>
          </a:xfrm>
        </p:spPr>
        <p:txBody>
          <a:bodyPr/>
          <a:lstStyle/>
          <a:p>
            <a:r>
              <a:rPr lang="en-US" altLang="en-US" dirty="0">
                <a:latin typeface="+mj-lt"/>
              </a:rPr>
              <a:t>1910.28(b)(15)</a:t>
            </a:r>
            <a:endParaRPr lang="en-US" altLang="en-US" dirty="0">
              <a:latin typeface="Arial Narrow" panose="020B0606020202030204" pitchFamily="34" charset="0"/>
            </a:endParaRPr>
          </a:p>
          <a:p>
            <a:endParaRPr lang="en-US" dirty="0"/>
          </a:p>
        </p:txBody>
      </p:sp>
      <p:pic>
        <p:nvPicPr>
          <p:cNvPr id="9" name="Picture 8">
            <a:extLst>
              <a:ext uri="{FF2B5EF4-FFF2-40B4-BE49-F238E27FC236}">
                <a16:creationId xmlns:a16="http://schemas.microsoft.com/office/drawing/2014/main" id="{52241843-19F4-4F51-A3B9-237FB0C873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400" y="3767957"/>
            <a:ext cx="2590800" cy="2099441"/>
          </a:xfrm>
          <a:prstGeom prst="rect">
            <a:avLst/>
          </a:prstGeom>
        </p:spPr>
      </p:pic>
    </p:spTree>
    <p:extLst>
      <p:ext uri="{BB962C8B-B14F-4D97-AF65-F5344CB8AC3E}">
        <p14:creationId xmlns:p14="http://schemas.microsoft.com/office/powerpoint/2010/main" val="2014623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General Requirements</a:t>
            </a:r>
          </a:p>
        </p:txBody>
      </p:sp>
      <p:sp>
        <p:nvSpPr>
          <p:cNvPr id="11266" name="Rectangle 3"/>
          <p:cNvSpPr>
            <a:spLocks noGrp="1" noChangeArrowheads="1"/>
          </p:cNvSpPr>
          <p:nvPr>
            <p:ph idx="1"/>
          </p:nvPr>
        </p:nvSpPr>
        <p:spPr>
          <a:xfrm>
            <a:off x="533400" y="1219200"/>
            <a:ext cx="8001000" cy="4724400"/>
          </a:xfrm>
        </p:spPr>
        <p:txBody>
          <a:bodyPr/>
          <a:lstStyle/>
          <a:p>
            <a:r>
              <a:rPr lang="en-US" altLang="en-US" dirty="0"/>
              <a:t>Surface conditions</a:t>
            </a:r>
          </a:p>
          <a:p>
            <a:endParaRPr lang="en-US" altLang="en-US" sz="800" dirty="0"/>
          </a:p>
          <a:p>
            <a:pPr lvl="1"/>
            <a:r>
              <a:rPr lang="en-US" dirty="0"/>
              <a:t>All places of employment, passageways, storerooms, service rooms, and walking-working surfaces are kept in a </a:t>
            </a:r>
            <a:r>
              <a:rPr lang="en-US" b="1" dirty="0"/>
              <a:t>clean</a:t>
            </a:r>
            <a:r>
              <a:rPr lang="en-US" dirty="0"/>
              <a:t>, </a:t>
            </a:r>
            <a:r>
              <a:rPr lang="en-US" b="1" dirty="0"/>
              <a:t>orderly</a:t>
            </a:r>
            <a:r>
              <a:rPr lang="en-US" dirty="0"/>
              <a:t>, and </a:t>
            </a:r>
            <a:r>
              <a:rPr lang="en-US" b="1" dirty="0"/>
              <a:t>sanitary</a:t>
            </a:r>
            <a:r>
              <a:rPr lang="en-US" dirty="0"/>
              <a:t> condition</a:t>
            </a:r>
          </a:p>
          <a:p>
            <a:pPr lvl="1"/>
            <a:endParaRPr lang="en-US" altLang="en-US" sz="800" dirty="0"/>
          </a:p>
          <a:p>
            <a:pPr lvl="2"/>
            <a:r>
              <a:rPr lang="en-US" dirty="0"/>
              <a:t>Free of hazards such as </a:t>
            </a:r>
          </a:p>
          <a:p>
            <a:pPr marL="914400" lvl="2" indent="0">
              <a:buNone/>
            </a:pPr>
            <a:r>
              <a:rPr lang="en-US" dirty="0"/>
              <a:t>   sharp or protruding objects,</a:t>
            </a:r>
          </a:p>
          <a:p>
            <a:pPr marL="914400" lvl="2" indent="0">
              <a:buNone/>
            </a:pPr>
            <a:r>
              <a:rPr lang="en-US" dirty="0"/>
              <a:t>   loose boards, corrosion, </a:t>
            </a:r>
          </a:p>
          <a:p>
            <a:pPr marL="914400" lvl="2" indent="0">
              <a:buNone/>
            </a:pPr>
            <a:r>
              <a:rPr lang="en-US" dirty="0"/>
              <a:t>   leaks, spills, snow and ice</a:t>
            </a:r>
          </a:p>
          <a:p>
            <a:pPr lvl="1"/>
            <a:endParaRPr lang="en-US" altLang="en-US" dirty="0"/>
          </a:p>
        </p:txBody>
      </p:sp>
      <p:sp>
        <p:nvSpPr>
          <p:cNvPr id="2" name="Content Placeholder 1"/>
          <p:cNvSpPr>
            <a:spLocks noGrp="1"/>
          </p:cNvSpPr>
          <p:nvPr>
            <p:ph sz="quarter" idx="10"/>
          </p:nvPr>
        </p:nvSpPr>
        <p:spPr>
          <a:xfrm>
            <a:off x="6477000" y="609600"/>
            <a:ext cx="2133600" cy="381000"/>
          </a:xfrm>
        </p:spPr>
        <p:txBody>
          <a:bodyPr/>
          <a:lstStyle/>
          <a:p>
            <a:r>
              <a:rPr lang="en-US" altLang="en-US" dirty="0"/>
              <a:t>1910.22(a)(1)-(3)</a:t>
            </a:r>
          </a:p>
          <a:p>
            <a:endParaRPr lang="en-US" dirty="0"/>
          </a:p>
        </p:txBody>
      </p:sp>
      <p:sp>
        <p:nvSpPr>
          <p:cNvPr id="6" name="TextBox 5"/>
          <p:cNvSpPr txBox="1"/>
          <p:nvPr/>
        </p:nvSpPr>
        <p:spPr>
          <a:xfrm>
            <a:off x="6951233" y="5679823"/>
            <a:ext cx="1676400" cy="253916"/>
          </a:xfrm>
          <a:prstGeom prst="rect">
            <a:avLst/>
          </a:prstGeom>
          <a:noFill/>
        </p:spPr>
        <p:txBody>
          <a:bodyPr wrap="square" rtlCol="0">
            <a:spAutoFit/>
          </a:bodyPr>
          <a:lstStyle/>
          <a:p>
            <a:r>
              <a:rPr lang="en-US" sz="1050" u="none" dirty="0">
                <a:solidFill>
                  <a:schemeClr val="bg1"/>
                </a:solidFill>
                <a:latin typeface="+mn-lt"/>
              </a:rPr>
              <a:t>NCDOL Photo Library</a:t>
            </a:r>
          </a:p>
        </p:txBody>
      </p:sp>
      <p:grpSp>
        <p:nvGrpSpPr>
          <p:cNvPr id="5" name="Group 4">
            <a:extLst>
              <a:ext uri="{FF2B5EF4-FFF2-40B4-BE49-F238E27FC236}">
                <a16:creationId xmlns:a16="http://schemas.microsoft.com/office/drawing/2014/main" id="{024B73D6-ED02-40AF-92B5-023E6A6B0CC3}"/>
              </a:ext>
            </a:extLst>
          </p:cNvPr>
          <p:cNvGrpSpPr/>
          <p:nvPr/>
        </p:nvGrpSpPr>
        <p:grpSpPr>
          <a:xfrm>
            <a:off x="5334000" y="3483124"/>
            <a:ext cx="3124200" cy="2343150"/>
            <a:chOff x="5337178" y="2409825"/>
            <a:chExt cx="3124200" cy="2343150"/>
          </a:xfrm>
        </p:grpSpPr>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337178" y="2409825"/>
              <a:ext cx="3124200" cy="2343150"/>
            </a:xfrm>
            <a:prstGeom prst="rect">
              <a:avLst/>
            </a:prstGeom>
          </p:spPr>
        </p:pic>
        <p:sp>
          <p:nvSpPr>
            <p:cNvPr id="3" name="TextBox 2">
              <a:extLst>
                <a:ext uri="{FF2B5EF4-FFF2-40B4-BE49-F238E27FC236}">
                  <a16:creationId xmlns:a16="http://schemas.microsoft.com/office/drawing/2014/main" id="{84D3699E-A10D-457F-ABB7-51B6E0107624}"/>
                </a:ext>
              </a:extLst>
            </p:cNvPr>
            <p:cNvSpPr txBox="1"/>
            <p:nvPr/>
          </p:nvSpPr>
          <p:spPr>
            <a:xfrm>
              <a:off x="7293865" y="4502205"/>
              <a:ext cx="1164101" cy="246221"/>
            </a:xfrm>
            <a:prstGeom prst="rect">
              <a:avLst/>
            </a:prstGeom>
            <a:noFill/>
          </p:spPr>
          <p:txBody>
            <a:bodyPr wrap="none" rtlCol="0">
              <a:spAutoFit/>
            </a:bodyPr>
            <a:lstStyle/>
            <a:p>
              <a:r>
                <a:rPr lang="en-US" sz="1000" u="none" dirty="0">
                  <a:solidFill>
                    <a:schemeClr val="bg1"/>
                  </a:solidFill>
                  <a:latin typeface="+mj-lt"/>
                  <a:cs typeface="Rod" panose="02030509050101010101" pitchFamily="49" charset="-79"/>
                </a:rPr>
                <a:t>NC Photo Library</a:t>
              </a:r>
            </a:p>
          </p:txBody>
        </p:sp>
      </p:grpSp>
    </p:spTree>
    <p:extLst>
      <p:ext uri="{BB962C8B-B14F-4D97-AF65-F5344CB8AC3E}">
        <p14:creationId xmlns:p14="http://schemas.microsoft.com/office/powerpoint/2010/main" val="239688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533400" y="1143000"/>
            <a:ext cx="8001000" cy="4724400"/>
          </a:xfrm>
        </p:spPr>
        <p:txBody>
          <a:bodyPr/>
          <a:lstStyle/>
          <a:p>
            <a:r>
              <a:rPr lang="en-US" dirty="0"/>
              <a:t>Employers must ensure that each employee on a walking - working surface </a:t>
            </a:r>
            <a:r>
              <a:rPr lang="en-US" b="1" dirty="0"/>
              <a:t>4 feet or more </a:t>
            </a:r>
            <a:r>
              <a:rPr lang="en-US" dirty="0"/>
              <a:t>above a lower level is protected</a:t>
            </a:r>
          </a:p>
        </p:txBody>
      </p:sp>
      <p:sp>
        <p:nvSpPr>
          <p:cNvPr id="2" name="Content Placeholder 1"/>
          <p:cNvSpPr>
            <a:spLocks noGrp="1"/>
          </p:cNvSpPr>
          <p:nvPr>
            <p:ph sz="quarter" idx="10"/>
          </p:nvPr>
        </p:nvSpPr>
        <p:spPr>
          <a:xfrm>
            <a:off x="6858000" y="609600"/>
            <a:ext cx="2133600" cy="381000"/>
          </a:xfrm>
        </p:spPr>
        <p:txBody>
          <a:bodyPr/>
          <a:lstStyle/>
          <a:p>
            <a:r>
              <a:rPr lang="en-US" altLang="en-US" dirty="0">
                <a:latin typeface="+mj-lt"/>
              </a:rPr>
              <a:t>1910.28(b)(15)</a:t>
            </a:r>
            <a:endParaRPr lang="en-US" altLang="en-US" dirty="0">
              <a:latin typeface="Arial Narrow" panose="020B0606020202030204" pitchFamily="34" charset="0"/>
            </a:endParaRPr>
          </a:p>
          <a:p>
            <a:endParaRPr lang="en-US" dirty="0"/>
          </a:p>
        </p:txBody>
      </p:sp>
      <p:sp>
        <p:nvSpPr>
          <p:cNvPr id="6" name="TextBox 5"/>
          <p:cNvSpPr txBox="1"/>
          <p:nvPr/>
        </p:nvSpPr>
        <p:spPr>
          <a:xfrm>
            <a:off x="7197625" y="572815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nvGrpSpPr>
          <p:cNvPr id="4" name="Group 3">
            <a:extLst>
              <a:ext uri="{FF2B5EF4-FFF2-40B4-BE49-F238E27FC236}">
                <a16:creationId xmlns:a16="http://schemas.microsoft.com/office/drawing/2014/main" id="{551711B4-3868-4890-B3D0-88C21BEDEB62}"/>
              </a:ext>
            </a:extLst>
          </p:cNvPr>
          <p:cNvGrpSpPr/>
          <p:nvPr/>
        </p:nvGrpSpPr>
        <p:grpSpPr>
          <a:xfrm>
            <a:off x="1981200" y="2673432"/>
            <a:ext cx="5257800" cy="3177686"/>
            <a:chOff x="1981200" y="2673432"/>
            <a:chExt cx="5257800" cy="3177686"/>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0" y="2673432"/>
              <a:ext cx="5257800" cy="3177686"/>
            </a:xfrm>
            <a:prstGeom prst="rect">
              <a:avLst/>
            </a:prstGeom>
          </p:spPr>
        </p:pic>
        <p:sp>
          <p:nvSpPr>
            <p:cNvPr id="8" name="TextBox 7">
              <a:extLst>
                <a:ext uri="{FF2B5EF4-FFF2-40B4-BE49-F238E27FC236}">
                  <a16:creationId xmlns:a16="http://schemas.microsoft.com/office/drawing/2014/main" id="{798A1B89-3565-48C6-827B-6BE275BE31A2}"/>
                </a:ext>
              </a:extLst>
            </p:cNvPr>
            <p:cNvSpPr txBox="1"/>
            <p:nvPr/>
          </p:nvSpPr>
          <p:spPr>
            <a:xfrm>
              <a:off x="2209800" y="5604897"/>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
        <p:nvSpPr>
          <p:cNvPr id="11" name="Rectangle 6">
            <a:extLst>
              <a:ext uri="{FF2B5EF4-FFF2-40B4-BE49-F238E27FC236}">
                <a16:creationId xmlns:a16="http://schemas.microsoft.com/office/drawing/2014/main" id="{7A34F01A-0449-4732-9E85-21C377779F12}"/>
              </a:ext>
            </a:extLst>
          </p:cNvPr>
          <p:cNvSpPr>
            <a:spLocks noGrp="1" noChangeArrowheads="1"/>
          </p:cNvSpPr>
          <p:nvPr>
            <p:ph type="title"/>
          </p:nvPr>
        </p:nvSpPr>
        <p:spPr>
          <a:xfrm>
            <a:off x="533400" y="515202"/>
            <a:ext cx="7924800" cy="461665"/>
          </a:xfrm>
          <a:noFill/>
        </p:spPr>
        <p:txBody>
          <a:bodyPr>
            <a:noAutofit/>
          </a:bodyPr>
          <a:lstStyle/>
          <a:p>
            <a:r>
              <a:rPr lang="en-US" altLang="en-US" sz="3000" dirty="0"/>
              <a:t>Surfaces Not Otherwise Addressed</a:t>
            </a:r>
          </a:p>
        </p:txBody>
      </p:sp>
    </p:spTree>
    <p:extLst>
      <p:ext uri="{BB962C8B-B14F-4D97-AF65-F5344CB8AC3E}">
        <p14:creationId xmlns:p14="http://schemas.microsoft.com/office/powerpoint/2010/main" val="3739373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609600" y="457200"/>
            <a:ext cx="7924800" cy="492443"/>
          </a:xfrm>
          <a:noFill/>
        </p:spPr>
        <p:txBody>
          <a:bodyPr>
            <a:normAutofit fontScale="90000"/>
          </a:bodyPr>
          <a:lstStyle/>
          <a:p>
            <a:r>
              <a:rPr lang="en-US" altLang="en-US" sz="3200" dirty="0"/>
              <a:t>Protection From Falling Objects</a:t>
            </a:r>
          </a:p>
        </p:txBody>
      </p:sp>
      <p:sp>
        <p:nvSpPr>
          <p:cNvPr id="11266" name="Rectangle 3"/>
          <p:cNvSpPr>
            <a:spLocks noGrp="1" noChangeArrowheads="1"/>
          </p:cNvSpPr>
          <p:nvPr>
            <p:ph idx="1"/>
          </p:nvPr>
        </p:nvSpPr>
        <p:spPr>
          <a:xfrm>
            <a:off x="533400" y="1208868"/>
            <a:ext cx="7924800" cy="4521977"/>
          </a:xfrm>
        </p:spPr>
        <p:txBody>
          <a:bodyPr>
            <a:normAutofit lnSpcReduction="10000"/>
          </a:bodyPr>
          <a:lstStyle/>
          <a:p>
            <a:r>
              <a:rPr lang="en-US" sz="2400" dirty="0"/>
              <a:t>When an employee is exposed to </a:t>
            </a:r>
            <a:r>
              <a:rPr lang="en-US" sz="2400" b="1" dirty="0"/>
              <a:t>falling objects</a:t>
            </a:r>
            <a:r>
              <a:rPr lang="en-US" sz="2400" dirty="0"/>
              <a:t>, the employer must ensure that each employee wears head protection</a:t>
            </a:r>
          </a:p>
          <a:p>
            <a:pPr marL="0" indent="0">
              <a:buNone/>
            </a:pPr>
            <a:endParaRPr lang="en-US" sz="1600" b="1" dirty="0"/>
          </a:p>
          <a:p>
            <a:r>
              <a:rPr lang="en-US" sz="2400" dirty="0"/>
              <a:t>Protection from falling objects</a:t>
            </a:r>
          </a:p>
          <a:p>
            <a:pPr lvl="1"/>
            <a:r>
              <a:rPr lang="en-US" sz="2000" dirty="0" err="1"/>
              <a:t>Toeboards</a:t>
            </a:r>
            <a:endParaRPr lang="en-US" sz="2000" dirty="0"/>
          </a:p>
          <a:p>
            <a:pPr lvl="1"/>
            <a:endParaRPr lang="en-US" sz="400" dirty="0"/>
          </a:p>
          <a:p>
            <a:pPr lvl="2"/>
            <a:r>
              <a:rPr lang="en-US" sz="1800" dirty="0"/>
              <a:t>Requirements under 1910.29(k)(1) </a:t>
            </a:r>
          </a:p>
          <a:p>
            <a:pPr lvl="1"/>
            <a:endParaRPr lang="en-US" sz="1200" dirty="0"/>
          </a:p>
          <a:p>
            <a:pPr lvl="1"/>
            <a:r>
              <a:rPr lang="en-US" sz="2000" dirty="0"/>
              <a:t>Screens</a:t>
            </a:r>
          </a:p>
          <a:p>
            <a:pPr lvl="1"/>
            <a:endParaRPr lang="en-US" sz="1200" dirty="0"/>
          </a:p>
          <a:p>
            <a:pPr lvl="1"/>
            <a:r>
              <a:rPr lang="en-US" sz="2000" dirty="0"/>
              <a:t>Guardrail system</a:t>
            </a:r>
          </a:p>
          <a:p>
            <a:pPr lvl="1"/>
            <a:endParaRPr lang="en-US" sz="1200" dirty="0"/>
          </a:p>
          <a:p>
            <a:pPr lvl="1"/>
            <a:r>
              <a:rPr lang="en-US" sz="2000" dirty="0"/>
              <a:t>Barricaded area</a:t>
            </a:r>
          </a:p>
          <a:p>
            <a:pPr lvl="1"/>
            <a:endParaRPr lang="en-US" sz="1200" dirty="0"/>
          </a:p>
          <a:p>
            <a:pPr lvl="1"/>
            <a:r>
              <a:rPr lang="en-US" sz="2000" dirty="0"/>
              <a:t>Canopy structures</a:t>
            </a:r>
          </a:p>
          <a:p>
            <a:endParaRPr lang="en-US" dirty="0"/>
          </a:p>
          <a:p>
            <a:pPr lvl="1"/>
            <a:endParaRPr lang="en-US" sz="800" dirty="0"/>
          </a:p>
          <a:p>
            <a:pPr marL="457200" lvl="1" indent="0">
              <a:buNone/>
            </a:pPr>
            <a:endParaRPr lang="en-US" dirty="0"/>
          </a:p>
        </p:txBody>
      </p:sp>
      <p:sp>
        <p:nvSpPr>
          <p:cNvPr id="2" name="Content Placeholder 1"/>
          <p:cNvSpPr>
            <a:spLocks noGrp="1"/>
          </p:cNvSpPr>
          <p:nvPr>
            <p:ph sz="quarter" idx="10"/>
          </p:nvPr>
        </p:nvSpPr>
        <p:spPr>
          <a:xfrm>
            <a:off x="7239000" y="568643"/>
            <a:ext cx="2133600" cy="381000"/>
          </a:xfrm>
        </p:spPr>
        <p:txBody>
          <a:bodyPr/>
          <a:lstStyle/>
          <a:p>
            <a:r>
              <a:rPr lang="en-US" altLang="en-US" dirty="0"/>
              <a:t>1910.28(c)</a:t>
            </a:r>
          </a:p>
          <a:p>
            <a:endParaRPr lang="en-US" dirty="0"/>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39591" t="14974" r="8987"/>
          <a:stretch/>
        </p:blipFill>
        <p:spPr>
          <a:xfrm>
            <a:off x="6477000" y="3284884"/>
            <a:ext cx="1943101" cy="2618962"/>
          </a:xfrm>
          <a:prstGeom prst="rect">
            <a:avLst/>
          </a:prstGeom>
          <a:ln w="12700" cap="sq">
            <a:solidFill>
              <a:schemeClr val="bg1">
                <a:lumMod val="85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162801" y="5730845"/>
            <a:ext cx="1219200" cy="215444"/>
          </a:xfrm>
          <a:prstGeom prst="rect">
            <a:avLst/>
          </a:prstGeom>
          <a:noFill/>
        </p:spPr>
        <p:txBody>
          <a:bodyPr wrap="square" rtlCol="0">
            <a:spAutoFit/>
          </a:bodyPr>
          <a:lstStyle/>
          <a:p>
            <a:r>
              <a:rPr lang="en-US" sz="800" u="none" dirty="0">
                <a:latin typeface="+mn-lt"/>
              </a:rPr>
              <a:t>NCDOL Photo Library</a:t>
            </a:r>
          </a:p>
        </p:txBody>
      </p:sp>
    </p:spTree>
    <p:extLst>
      <p:ext uri="{BB962C8B-B14F-4D97-AF65-F5344CB8AC3E}">
        <p14:creationId xmlns:p14="http://schemas.microsoft.com/office/powerpoint/2010/main" val="2635297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title"/>
          </p:nvPr>
        </p:nvSpPr>
        <p:spPr>
          <a:xfrm>
            <a:off x="609600" y="128826"/>
            <a:ext cx="7924800" cy="861774"/>
          </a:xfrm>
          <a:noFill/>
        </p:spPr>
        <p:txBody>
          <a:bodyPr/>
          <a:lstStyle/>
          <a:p>
            <a:r>
              <a:rPr lang="en-US" altLang="en-US" sz="2800" dirty="0"/>
              <a:t>Fall Protection Systems and Falling Object Protection</a:t>
            </a:r>
          </a:p>
        </p:txBody>
      </p:sp>
      <p:sp>
        <p:nvSpPr>
          <p:cNvPr id="11266" name="Rectangle 3"/>
          <p:cNvSpPr>
            <a:spLocks noGrp="1" noChangeArrowheads="1"/>
          </p:cNvSpPr>
          <p:nvPr>
            <p:ph idx="1"/>
          </p:nvPr>
        </p:nvSpPr>
        <p:spPr>
          <a:xfrm>
            <a:off x="533400" y="1143000"/>
            <a:ext cx="7924800" cy="4724400"/>
          </a:xfrm>
        </p:spPr>
        <p:txBody>
          <a:bodyPr/>
          <a:lstStyle/>
          <a:p>
            <a:r>
              <a:rPr lang="en-US" dirty="0"/>
              <a:t>General requirements</a:t>
            </a:r>
          </a:p>
          <a:p>
            <a:endParaRPr lang="en-US" sz="800" dirty="0"/>
          </a:p>
          <a:p>
            <a:pPr lvl="1"/>
            <a:r>
              <a:rPr lang="en-US" dirty="0"/>
              <a:t>Criteria and practices</a:t>
            </a:r>
          </a:p>
          <a:p>
            <a:endParaRPr lang="en-US" sz="800" b="1" dirty="0"/>
          </a:p>
          <a:p>
            <a:pPr lvl="2"/>
            <a:r>
              <a:rPr lang="en-US" dirty="0"/>
              <a:t>Provide and install all fall protection systems and falling object protection</a:t>
            </a:r>
          </a:p>
          <a:p>
            <a:pPr lvl="2"/>
            <a:endParaRPr lang="en-US" sz="800" dirty="0"/>
          </a:p>
          <a:p>
            <a:pPr lvl="2"/>
            <a:r>
              <a:rPr lang="en-US" dirty="0"/>
              <a:t>Comply with the standard before any employee begins work that necessitates fall or falling object protection</a:t>
            </a:r>
          </a:p>
        </p:txBody>
      </p:sp>
      <p:sp>
        <p:nvSpPr>
          <p:cNvPr id="2" name="Content Placeholder 1"/>
          <p:cNvSpPr>
            <a:spLocks noGrp="1"/>
          </p:cNvSpPr>
          <p:nvPr>
            <p:ph sz="quarter" idx="10"/>
          </p:nvPr>
        </p:nvSpPr>
        <p:spPr>
          <a:xfrm>
            <a:off x="7239000" y="609600"/>
            <a:ext cx="2133600" cy="381000"/>
          </a:xfrm>
        </p:spPr>
        <p:txBody>
          <a:bodyPr/>
          <a:lstStyle/>
          <a:p>
            <a:r>
              <a:rPr lang="en-US" altLang="en-US" dirty="0"/>
              <a:t>1910.29(a)</a:t>
            </a:r>
          </a:p>
          <a:p>
            <a:endParaRPr lang="en-US" dirty="0"/>
          </a:p>
        </p:txBody>
      </p:sp>
      <p:grpSp>
        <p:nvGrpSpPr>
          <p:cNvPr id="3" name="Group 2">
            <a:extLst>
              <a:ext uri="{FF2B5EF4-FFF2-40B4-BE49-F238E27FC236}">
                <a16:creationId xmlns:a16="http://schemas.microsoft.com/office/drawing/2014/main" id="{BC881289-50A2-4D5F-87FC-42579A73D437}"/>
              </a:ext>
            </a:extLst>
          </p:cNvPr>
          <p:cNvGrpSpPr/>
          <p:nvPr/>
        </p:nvGrpSpPr>
        <p:grpSpPr>
          <a:xfrm>
            <a:off x="5638800" y="3657600"/>
            <a:ext cx="2844800" cy="2180560"/>
            <a:chOff x="5104354" y="2149703"/>
            <a:chExt cx="3225800" cy="241935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4354" y="2149703"/>
              <a:ext cx="3225800" cy="2419350"/>
            </a:xfrm>
            <a:prstGeom prst="rect">
              <a:avLst/>
            </a:prstGeom>
          </p:spPr>
        </p:pic>
        <p:sp>
          <p:nvSpPr>
            <p:cNvPr id="7" name="TextBox 6"/>
            <p:cNvSpPr txBox="1"/>
            <p:nvPr/>
          </p:nvSpPr>
          <p:spPr>
            <a:xfrm>
              <a:off x="5104354" y="4353609"/>
              <a:ext cx="1219200" cy="215444"/>
            </a:xfrm>
            <a:prstGeom prst="rect">
              <a:avLst/>
            </a:prstGeom>
            <a:noFill/>
          </p:spPr>
          <p:txBody>
            <a:bodyPr wrap="square" rtlCol="0">
              <a:spAutoFit/>
            </a:bodyPr>
            <a:lstStyle/>
            <a:p>
              <a:r>
                <a:rPr lang="en-US" sz="800" u="none" dirty="0">
                  <a:latin typeface="+mn-lt"/>
                </a:rPr>
                <a:t>NCDOL Photo Library</a:t>
              </a:r>
            </a:p>
          </p:txBody>
        </p:sp>
      </p:grpSp>
    </p:spTree>
    <p:extLst>
      <p:ext uri="{BB962C8B-B14F-4D97-AF65-F5344CB8AC3E}">
        <p14:creationId xmlns:p14="http://schemas.microsoft.com/office/powerpoint/2010/main" val="2699416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609600" y="441325"/>
            <a:ext cx="7924800" cy="549275"/>
          </a:xfrm>
          <a:noFill/>
        </p:spPr>
        <p:txBody>
          <a:bodyPr/>
          <a:lstStyle/>
          <a:p>
            <a:r>
              <a:rPr lang="en-US" altLang="en-US" dirty="0"/>
              <a:t>Guardrail Systems</a:t>
            </a:r>
          </a:p>
        </p:txBody>
      </p:sp>
      <p:sp>
        <p:nvSpPr>
          <p:cNvPr id="11266" name="Rectangle 3"/>
          <p:cNvSpPr>
            <a:spLocks noGrp="1" noChangeArrowheads="1"/>
          </p:cNvSpPr>
          <p:nvPr>
            <p:ph idx="1"/>
          </p:nvPr>
        </p:nvSpPr>
        <p:spPr>
          <a:xfrm>
            <a:off x="533400" y="1143000"/>
            <a:ext cx="8001000" cy="4724400"/>
          </a:xfrm>
        </p:spPr>
        <p:txBody>
          <a:bodyPr/>
          <a:lstStyle/>
          <a:p>
            <a:r>
              <a:rPr lang="en-US" sz="2400" dirty="0"/>
              <a:t>Top edge height of top rails, or equivalent guardrail system members, are 42 inches, plus or minus 3 inches, above the walking - working surface </a:t>
            </a:r>
          </a:p>
        </p:txBody>
      </p:sp>
      <p:sp>
        <p:nvSpPr>
          <p:cNvPr id="2" name="Content Placeholder 1"/>
          <p:cNvSpPr>
            <a:spLocks noGrp="1"/>
          </p:cNvSpPr>
          <p:nvPr>
            <p:ph sz="quarter" idx="10"/>
          </p:nvPr>
        </p:nvSpPr>
        <p:spPr>
          <a:xfrm>
            <a:off x="6934200" y="609600"/>
            <a:ext cx="2133600" cy="381000"/>
          </a:xfrm>
        </p:spPr>
        <p:txBody>
          <a:bodyPr/>
          <a:lstStyle/>
          <a:p>
            <a:r>
              <a:rPr lang="en-US" altLang="en-US" dirty="0"/>
              <a:t>1910.29(b)(1)</a:t>
            </a:r>
          </a:p>
          <a:p>
            <a:endParaRPr lang="en-US" dirty="0"/>
          </a:p>
        </p:txBody>
      </p:sp>
      <p:pic>
        <p:nvPicPr>
          <p:cNvPr id="5" name="Picture 4"/>
          <p:cNvPicPr>
            <a:picLocks noChangeAspect="1"/>
          </p:cNvPicPr>
          <p:nvPr/>
        </p:nvPicPr>
        <p:blipFill>
          <a:blip r:embed="rId3"/>
          <a:stretch>
            <a:fillRect/>
          </a:stretch>
        </p:blipFill>
        <p:spPr>
          <a:xfrm>
            <a:off x="1626299" y="2819400"/>
            <a:ext cx="5967601" cy="3012996"/>
          </a:xfrm>
          <a:prstGeom prst="rect">
            <a:avLst/>
          </a:prstGeom>
        </p:spPr>
      </p:pic>
    </p:spTree>
    <p:extLst>
      <p:ext uri="{BB962C8B-B14F-4D97-AF65-F5344CB8AC3E}">
        <p14:creationId xmlns:p14="http://schemas.microsoft.com/office/powerpoint/2010/main" val="2673989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a:xfrm>
            <a:off x="609600" y="441325"/>
            <a:ext cx="7924800" cy="549275"/>
          </a:xfrm>
          <a:noFill/>
        </p:spPr>
        <p:txBody>
          <a:bodyPr/>
          <a:lstStyle/>
          <a:p>
            <a:r>
              <a:rPr lang="en-US" altLang="en-US" dirty="0">
                <a:solidFill>
                  <a:srgbClr val="012447"/>
                </a:solidFill>
              </a:rPr>
              <a:t>Guardrail Systems</a:t>
            </a:r>
          </a:p>
        </p:txBody>
      </p:sp>
      <p:sp>
        <p:nvSpPr>
          <p:cNvPr id="11266" name="Rectangle 3"/>
          <p:cNvSpPr>
            <a:spLocks noGrp="1" noChangeArrowheads="1"/>
          </p:cNvSpPr>
          <p:nvPr>
            <p:ph idx="1"/>
          </p:nvPr>
        </p:nvSpPr>
        <p:spPr>
          <a:xfrm>
            <a:off x="533400" y="1143000"/>
            <a:ext cx="8001000" cy="4724400"/>
          </a:xfrm>
        </p:spPr>
        <p:txBody>
          <a:bodyPr/>
          <a:lstStyle/>
          <a:p>
            <a:r>
              <a:rPr lang="en-US" dirty="0"/>
              <a:t>Guardrail systems are capable of withstanding, without failure, a force of at </a:t>
            </a:r>
            <a:r>
              <a:rPr lang="en-US" b="1" dirty="0"/>
              <a:t>least 200 pounds</a:t>
            </a:r>
          </a:p>
          <a:p>
            <a:endParaRPr lang="en-US" sz="800" dirty="0"/>
          </a:p>
          <a:p>
            <a:pPr lvl="1"/>
            <a:r>
              <a:rPr lang="en-US" dirty="0"/>
              <a:t>The 200-pound test load must not deflect to a height of less than 39 inches above walking/working surface</a:t>
            </a:r>
          </a:p>
        </p:txBody>
      </p:sp>
      <p:sp>
        <p:nvSpPr>
          <p:cNvPr id="2" name="Content Placeholder 1"/>
          <p:cNvSpPr>
            <a:spLocks noGrp="1"/>
          </p:cNvSpPr>
          <p:nvPr>
            <p:ph sz="quarter" idx="10"/>
          </p:nvPr>
        </p:nvSpPr>
        <p:spPr>
          <a:xfrm>
            <a:off x="6553200" y="609600"/>
            <a:ext cx="2133600" cy="381000"/>
          </a:xfrm>
        </p:spPr>
        <p:txBody>
          <a:bodyPr/>
          <a:lstStyle/>
          <a:p>
            <a:r>
              <a:rPr lang="en-US" altLang="en-US" dirty="0"/>
              <a:t>1910.29(b)(3)-(4)</a:t>
            </a:r>
          </a:p>
          <a:p>
            <a:endParaRPr lang="en-US" dirty="0"/>
          </a:p>
        </p:txBody>
      </p:sp>
      <p:pic>
        <p:nvPicPr>
          <p:cNvPr id="7" name="Picture 6"/>
          <p:cNvPicPr>
            <a:picLocks noChangeAspect="1"/>
          </p:cNvPicPr>
          <p:nvPr/>
        </p:nvPicPr>
        <p:blipFill>
          <a:blip r:embed="rId3"/>
          <a:stretch>
            <a:fillRect/>
          </a:stretch>
        </p:blipFill>
        <p:spPr>
          <a:xfrm>
            <a:off x="3124200" y="3368937"/>
            <a:ext cx="5087001" cy="2568388"/>
          </a:xfrm>
          <a:prstGeom prst="rect">
            <a:avLst/>
          </a:prstGeom>
        </p:spPr>
      </p:pic>
      <p:sp>
        <p:nvSpPr>
          <p:cNvPr id="5" name="Block Arc 4"/>
          <p:cNvSpPr/>
          <p:nvPr/>
        </p:nvSpPr>
        <p:spPr bwMode="auto">
          <a:xfrm rot="10800000">
            <a:off x="4419600" y="3886200"/>
            <a:ext cx="3048000" cy="533400"/>
          </a:xfrm>
          <a:prstGeom prst="blockArc">
            <a:avLst/>
          </a:prstGeom>
          <a:solidFill>
            <a:schemeClr val="accent6"/>
          </a:solidFill>
          <a:ln w="1270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cxnSp>
        <p:nvCxnSpPr>
          <p:cNvPr id="10" name="Straight Arrow Connector 9"/>
          <p:cNvCxnSpPr/>
          <p:nvPr/>
        </p:nvCxnSpPr>
        <p:spPr bwMode="auto">
          <a:xfrm flipV="1">
            <a:off x="5791200" y="4495800"/>
            <a:ext cx="0" cy="914400"/>
          </a:xfrm>
          <a:prstGeom prst="straightConnector1">
            <a:avLst/>
          </a:prstGeom>
          <a:solidFill>
            <a:schemeClr val="accent1"/>
          </a:solidFill>
          <a:ln w="38100" cap="flat" cmpd="sng" algn="ctr">
            <a:solidFill>
              <a:schemeClr val="accent6"/>
            </a:solidFill>
            <a:prstDash val="solid"/>
            <a:round/>
            <a:headEnd type="triangle"/>
            <a:tailEnd type="triangle"/>
          </a:ln>
          <a:effectLst/>
        </p:spPr>
      </p:cxnSp>
    </p:spTree>
    <p:extLst>
      <p:ext uri="{BB962C8B-B14F-4D97-AF65-F5344CB8AC3E}">
        <p14:creationId xmlns:p14="http://schemas.microsoft.com/office/powerpoint/2010/main" val="440063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533400" y="422275"/>
            <a:ext cx="7924800" cy="492125"/>
          </a:xfrm>
          <a:prstGeom prst="rect">
            <a:avLst/>
          </a:prstGeom>
        </p:spPr>
        <p:txBody>
          <a:bodyPr/>
          <a:lst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a:lstStyle>
          <a:p>
            <a:r>
              <a:rPr lang="en-US" altLang="en-US" sz="3200" u="none" kern="0" dirty="0">
                <a:solidFill>
                  <a:srgbClr val="012447"/>
                </a:solidFill>
                <a:latin typeface="Avenir Next LT Pro Demi" panose="020B0704020202020204" pitchFamily="34" charset="0"/>
              </a:rPr>
              <a:t>What is the requirement here?</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0" y="1219199"/>
            <a:ext cx="5456999" cy="4704309"/>
          </a:xfrm>
          <a:prstGeom prst="rect">
            <a:avLst/>
          </a:prstGeom>
        </p:spPr>
      </p:pic>
      <p:sp>
        <p:nvSpPr>
          <p:cNvPr id="4" name="TextBox 3"/>
          <p:cNvSpPr txBox="1"/>
          <p:nvPr/>
        </p:nvSpPr>
        <p:spPr>
          <a:xfrm>
            <a:off x="2057400" y="5688342"/>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2923693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19400" y="1170781"/>
            <a:ext cx="3581400" cy="4775200"/>
          </a:xfrm>
        </p:spPr>
      </p:pic>
      <p:sp>
        <p:nvSpPr>
          <p:cNvPr id="5" name="Rectangle 2"/>
          <p:cNvSpPr txBox="1">
            <a:spLocks noGrp="1" noChangeArrowheads="1"/>
          </p:cNvSpPr>
          <p:nvPr>
            <p:ph type="title"/>
          </p:nvPr>
        </p:nvSpPr>
        <p:spPr>
          <a:xfrm>
            <a:off x="533400" y="457200"/>
            <a:ext cx="7924800" cy="492443"/>
          </a:xfrm>
          <a:prstGeom prst="rect">
            <a:avLst/>
          </a:prstGeom>
        </p:spPr>
        <p:txBody>
          <a:bodyPr>
            <a:noAutofit/>
          </a:bodyPr>
          <a:lst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a:lstStyle>
          <a:p>
            <a:r>
              <a:rPr lang="en-US" altLang="en-US" u="none" kern="0" dirty="0">
                <a:solidFill>
                  <a:srgbClr val="012447"/>
                </a:solidFill>
                <a:latin typeface="Avenir Next LT Pro Demi" panose="020B0704020202020204" pitchFamily="34" charset="0"/>
              </a:rPr>
              <a:t>Great Example!</a:t>
            </a:r>
          </a:p>
        </p:txBody>
      </p:sp>
      <p:sp>
        <p:nvSpPr>
          <p:cNvPr id="6" name="TextBox 5"/>
          <p:cNvSpPr txBox="1"/>
          <p:nvPr/>
        </p:nvSpPr>
        <p:spPr>
          <a:xfrm>
            <a:off x="5189668" y="1205743"/>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656017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441325"/>
            <a:ext cx="7924800" cy="549275"/>
          </a:xfrm>
        </p:spPr>
        <p:txBody>
          <a:bodyPr/>
          <a:lstStyle/>
          <a:p>
            <a:r>
              <a:rPr lang="en-US" dirty="0"/>
              <a:t>Safety Net Systems</a:t>
            </a:r>
          </a:p>
        </p:txBody>
      </p:sp>
      <p:sp>
        <p:nvSpPr>
          <p:cNvPr id="11266" name="Rectangle 3"/>
          <p:cNvSpPr>
            <a:spLocks noGrp="1" noChangeArrowheads="1"/>
          </p:cNvSpPr>
          <p:nvPr>
            <p:ph idx="1"/>
          </p:nvPr>
        </p:nvSpPr>
        <p:spPr>
          <a:xfrm>
            <a:off x="533400" y="1143000"/>
            <a:ext cx="8534400" cy="1600200"/>
          </a:xfrm>
        </p:spPr>
        <p:txBody>
          <a:bodyPr/>
          <a:lstStyle/>
          <a:p>
            <a:r>
              <a:rPr lang="en-US" dirty="0"/>
              <a:t>Must meet the requirements under the Construction standards, 29 CFR Part 1926, Subpart M – Fall Protection</a:t>
            </a:r>
          </a:p>
          <a:p>
            <a:endParaRPr lang="en-US" sz="800" b="1" dirty="0">
              <a:latin typeface="Arial Narrow" panose="020B0606020202030204" pitchFamily="34" charset="0"/>
            </a:endParaRPr>
          </a:p>
          <a:p>
            <a:pPr marL="0" indent="0">
              <a:buNone/>
            </a:pPr>
            <a:endParaRPr lang="en-US" sz="2400" b="1" dirty="0">
              <a:latin typeface="Arial Narrow" panose="020B0606020202030204" pitchFamily="34" charset="0"/>
            </a:endParaRPr>
          </a:p>
        </p:txBody>
      </p:sp>
      <p:sp>
        <p:nvSpPr>
          <p:cNvPr id="2" name="Content Placeholder 1"/>
          <p:cNvSpPr>
            <a:spLocks noGrp="1"/>
          </p:cNvSpPr>
          <p:nvPr>
            <p:ph sz="quarter" idx="10"/>
          </p:nvPr>
        </p:nvSpPr>
        <p:spPr>
          <a:xfrm>
            <a:off x="7239000" y="609600"/>
            <a:ext cx="2133600" cy="381000"/>
          </a:xfrm>
        </p:spPr>
        <p:txBody>
          <a:bodyPr/>
          <a:lstStyle/>
          <a:p>
            <a:r>
              <a:rPr lang="en-US" altLang="en-US" dirty="0"/>
              <a:t>1910.29(c)</a:t>
            </a:r>
          </a:p>
          <a:p>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8200" y="2500207"/>
            <a:ext cx="3733800" cy="3443393"/>
          </a:xfrm>
          <a:prstGeom prst="rect">
            <a:avLst/>
          </a:prstGeom>
          <a:ln w="9525" cap="sq">
            <a:solidFill>
              <a:schemeClr val="bg1">
                <a:lumMod val="85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162800" y="5729949"/>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654686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609600" y="441325"/>
            <a:ext cx="7924800" cy="549275"/>
          </a:xfrm>
          <a:noFill/>
        </p:spPr>
        <p:txBody>
          <a:bodyPr/>
          <a:lstStyle/>
          <a:p>
            <a:r>
              <a:rPr lang="en-US" altLang="en-US" dirty="0"/>
              <a:t>Designated Areas</a:t>
            </a:r>
          </a:p>
        </p:txBody>
      </p:sp>
      <p:sp>
        <p:nvSpPr>
          <p:cNvPr id="11266" name="Rectangle 3"/>
          <p:cNvSpPr>
            <a:spLocks noGrp="1" noChangeArrowheads="1"/>
          </p:cNvSpPr>
          <p:nvPr>
            <p:ph idx="1"/>
          </p:nvPr>
        </p:nvSpPr>
        <p:spPr>
          <a:xfrm>
            <a:off x="533400" y="1163424"/>
            <a:ext cx="7903191" cy="3048486"/>
          </a:xfrm>
        </p:spPr>
        <p:txBody>
          <a:bodyPr/>
          <a:lstStyle/>
          <a:p>
            <a:r>
              <a:rPr lang="en-US" sz="2400" dirty="0"/>
              <a:t>When employer uses a designated area, employer must ensure:</a:t>
            </a:r>
          </a:p>
          <a:p>
            <a:endParaRPr lang="en-US" sz="800" dirty="0"/>
          </a:p>
          <a:p>
            <a:pPr lvl="1">
              <a:tabLst>
                <a:tab pos="1828800" algn="l"/>
              </a:tabLst>
            </a:pPr>
            <a:r>
              <a:rPr lang="en-US" sz="2000" dirty="0"/>
              <a:t>Employees remain within designated area while work operations are underway; </a:t>
            </a:r>
            <a:r>
              <a:rPr lang="en-US" sz="2000" b="1" dirty="0"/>
              <a:t>and </a:t>
            </a:r>
          </a:p>
          <a:p>
            <a:pPr lvl="1">
              <a:tabLst>
                <a:tab pos="1828800" algn="l"/>
              </a:tabLst>
            </a:pPr>
            <a:endParaRPr lang="en-US" sz="1200" dirty="0"/>
          </a:p>
          <a:p>
            <a:pPr lvl="1"/>
            <a:r>
              <a:rPr lang="en-US" sz="2000" dirty="0"/>
              <a:t>Perimeter of designated area is delineated with a warning line consisting of a rope, wire, tape, or chain</a:t>
            </a:r>
          </a:p>
          <a:p>
            <a:pPr lvl="1"/>
            <a:endParaRPr lang="en-US" sz="800" dirty="0"/>
          </a:p>
          <a:p>
            <a:pPr lvl="2"/>
            <a:r>
              <a:rPr lang="en-US" sz="1800" dirty="0"/>
              <a:t>A minimum breaking strength of </a:t>
            </a:r>
            <a:r>
              <a:rPr lang="en-US" sz="1800" b="1" dirty="0"/>
              <a:t>200 pounds </a:t>
            </a:r>
            <a:endParaRPr lang="en-US" sz="1800" b="1" dirty="0">
              <a:latin typeface="Arial Narrow" panose="020B0606020202030204" pitchFamily="34" charset="0"/>
            </a:endParaRPr>
          </a:p>
          <a:p>
            <a:pPr lvl="1"/>
            <a:endParaRPr lang="en-US" dirty="0"/>
          </a:p>
          <a:p>
            <a:pPr lvl="2"/>
            <a:endParaRPr lang="en-US" sz="800" b="1" dirty="0">
              <a:latin typeface="Arial Narrow" panose="020B0606020202030204" pitchFamily="34" charset="0"/>
            </a:endParaRPr>
          </a:p>
        </p:txBody>
      </p:sp>
      <p:sp>
        <p:nvSpPr>
          <p:cNvPr id="2" name="Content Placeholder 1"/>
          <p:cNvSpPr>
            <a:spLocks noGrp="1"/>
          </p:cNvSpPr>
          <p:nvPr>
            <p:ph sz="quarter" idx="10"/>
          </p:nvPr>
        </p:nvSpPr>
        <p:spPr>
          <a:xfrm>
            <a:off x="6934200" y="609600"/>
            <a:ext cx="2133600" cy="381000"/>
          </a:xfrm>
        </p:spPr>
        <p:txBody>
          <a:bodyPr/>
          <a:lstStyle/>
          <a:p>
            <a:r>
              <a:rPr lang="en-US" altLang="en-US" dirty="0"/>
              <a:t>1910.29(d)(1)</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356" y="3956257"/>
            <a:ext cx="4264174" cy="1989268"/>
          </a:xfrm>
          <a:prstGeom prst="rect">
            <a:avLst/>
          </a:prstGeom>
        </p:spPr>
      </p:pic>
      <p:sp>
        <p:nvSpPr>
          <p:cNvPr id="6" name="TextBox 5"/>
          <p:cNvSpPr txBox="1"/>
          <p:nvPr/>
        </p:nvSpPr>
        <p:spPr>
          <a:xfrm>
            <a:off x="7257826" y="399646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5422778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a:xfrm>
            <a:off x="609600" y="441325"/>
            <a:ext cx="7924800" cy="549275"/>
          </a:xfrm>
          <a:noFill/>
        </p:spPr>
        <p:txBody>
          <a:bodyPr/>
          <a:lstStyle/>
          <a:p>
            <a:r>
              <a:rPr lang="en-US" altLang="en-US" dirty="0"/>
              <a:t>Designated Areas</a:t>
            </a:r>
            <a:endParaRPr lang="en-US" altLang="en-US" sz="1800" dirty="0"/>
          </a:p>
        </p:txBody>
      </p:sp>
      <p:sp>
        <p:nvSpPr>
          <p:cNvPr id="11266" name="Rectangle 3"/>
          <p:cNvSpPr>
            <a:spLocks noGrp="1" noChangeArrowheads="1"/>
          </p:cNvSpPr>
          <p:nvPr>
            <p:ph idx="1"/>
          </p:nvPr>
        </p:nvSpPr>
        <p:spPr>
          <a:xfrm>
            <a:off x="266778" y="1374319"/>
            <a:ext cx="8458200" cy="4458040"/>
          </a:xfrm>
        </p:spPr>
        <p:txBody>
          <a:bodyPr/>
          <a:lstStyle/>
          <a:p>
            <a:pPr lvl="1"/>
            <a:r>
              <a:rPr lang="en-US" sz="2000" dirty="0">
                <a:latin typeface="+mj-lt"/>
              </a:rPr>
              <a:t>Clearly visible from a distance of </a:t>
            </a:r>
            <a:r>
              <a:rPr lang="en-US" sz="2000" b="1" dirty="0">
                <a:latin typeface="+mj-lt"/>
              </a:rPr>
              <a:t>25 feet away</a:t>
            </a:r>
            <a:r>
              <a:rPr lang="en-US" sz="2000" dirty="0">
                <a:latin typeface="+mj-lt"/>
              </a:rPr>
              <a:t>, and anywhere within the designated area </a:t>
            </a:r>
          </a:p>
          <a:p>
            <a:pPr lvl="1"/>
            <a:endParaRPr lang="en-US" sz="1200" dirty="0">
              <a:latin typeface="+mj-lt"/>
            </a:endParaRPr>
          </a:p>
          <a:p>
            <a:pPr lvl="1"/>
            <a:r>
              <a:rPr lang="en-US" sz="2000" dirty="0">
                <a:latin typeface="+mj-lt"/>
              </a:rPr>
              <a:t>Erected as close to the work area as the task permits; </a:t>
            </a:r>
            <a:r>
              <a:rPr lang="en-US" sz="2000" b="1" dirty="0">
                <a:latin typeface="+mj-lt"/>
              </a:rPr>
              <a:t>and </a:t>
            </a:r>
          </a:p>
          <a:p>
            <a:pPr lvl="1"/>
            <a:endParaRPr lang="en-US" sz="1200" b="1" dirty="0">
              <a:latin typeface="+mj-lt"/>
            </a:endParaRPr>
          </a:p>
          <a:p>
            <a:pPr lvl="1"/>
            <a:r>
              <a:rPr lang="en-US" sz="2000" dirty="0">
                <a:latin typeface="+mj-lt"/>
              </a:rPr>
              <a:t>Are erected not </a:t>
            </a:r>
            <a:r>
              <a:rPr lang="en-US" sz="2000" b="1" dirty="0">
                <a:latin typeface="+mj-lt"/>
              </a:rPr>
              <a:t>less than 6 feet </a:t>
            </a:r>
            <a:r>
              <a:rPr lang="en-US" sz="2000" dirty="0">
                <a:latin typeface="+mj-lt"/>
              </a:rPr>
              <a:t>from the roof edge for work that is both temporary and infrequent, </a:t>
            </a:r>
            <a:r>
              <a:rPr lang="en-US" sz="2000" b="1" dirty="0">
                <a:latin typeface="+mj-lt"/>
              </a:rPr>
              <a:t>or</a:t>
            </a:r>
            <a:r>
              <a:rPr lang="en-US" sz="2000" dirty="0">
                <a:latin typeface="+mj-lt"/>
              </a:rPr>
              <a:t> not less than </a:t>
            </a:r>
            <a:r>
              <a:rPr lang="en-US" sz="2000" b="1" dirty="0">
                <a:latin typeface="+mj-lt"/>
              </a:rPr>
              <a:t>15 feet </a:t>
            </a:r>
            <a:r>
              <a:rPr lang="en-US" sz="2000" dirty="0">
                <a:latin typeface="+mj-lt"/>
              </a:rPr>
              <a:t>for other work</a:t>
            </a:r>
            <a:endParaRPr lang="en-US" sz="2000" b="1" dirty="0">
              <a:latin typeface="+mj-lt"/>
            </a:endParaRPr>
          </a:p>
        </p:txBody>
      </p:sp>
      <p:sp>
        <p:nvSpPr>
          <p:cNvPr id="2" name="Content Placeholder 1"/>
          <p:cNvSpPr>
            <a:spLocks noGrp="1"/>
          </p:cNvSpPr>
          <p:nvPr>
            <p:ph sz="quarter" idx="10"/>
          </p:nvPr>
        </p:nvSpPr>
        <p:spPr>
          <a:xfrm>
            <a:off x="6477000" y="609600"/>
            <a:ext cx="2133600" cy="381000"/>
          </a:xfrm>
        </p:spPr>
        <p:txBody>
          <a:bodyPr/>
          <a:lstStyle/>
          <a:p>
            <a:r>
              <a:rPr lang="en-US" altLang="en-US" dirty="0"/>
              <a:t>1910.29(d)(2)-(3)</a:t>
            </a:r>
          </a:p>
          <a:p>
            <a:endParaRPr lang="en-US" dirty="0"/>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5394754" y="3276600"/>
            <a:ext cx="3063446" cy="2667000"/>
          </a:xfrm>
          <a:prstGeom prst="rect">
            <a:avLst/>
          </a:prstGeom>
        </p:spPr>
      </p:pic>
      <p:pic>
        <p:nvPicPr>
          <p:cNvPr id="4" name="Picture 3"/>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62000" y="3810000"/>
            <a:ext cx="4343478" cy="2125532"/>
          </a:xfrm>
          <a:prstGeom prst="rect">
            <a:avLst/>
          </a:prstGeom>
        </p:spPr>
      </p:pic>
      <p:sp>
        <p:nvSpPr>
          <p:cNvPr id="7" name="TextBox 6"/>
          <p:cNvSpPr txBox="1"/>
          <p:nvPr/>
        </p:nvSpPr>
        <p:spPr>
          <a:xfrm>
            <a:off x="3886278" y="5732190"/>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
        <p:nvSpPr>
          <p:cNvPr id="8" name="TextBox 7"/>
          <p:cNvSpPr txBox="1"/>
          <p:nvPr/>
        </p:nvSpPr>
        <p:spPr>
          <a:xfrm>
            <a:off x="7329017" y="5720088"/>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1475337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General Requirements</a:t>
            </a:r>
          </a:p>
        </p:txBody>
      </p:sp>
      <p:sp>
        <p:nvSpPr>
          <p:cNvPr id="11266" name="Rectangle 3"/>
          <p:cNvSpPr>
            <a:spLocks noGrp="1" noChangeArrowheads="1"/>
          </p:cNvSpPr>
          <p:nvPr>
            <p:ph idx="1"/>
          </p:nvPr>
        </p:nvSpPr>
        <p:spPr/>
        <p:txBody>
          <a:bodyPr/>
          <a:lstStyle/>
          <a:p>
            <a:r>
              <a:rPr lang="en-US" sz="2400" i="1" dirty="0"/>
              <a:t>Is this in a clean, orderly, and sanitary condition?</a:t>
            </a:r>
          </a:p>
          <a:p>
            <a:pPr marL="457200" lvl="1" indent="0">
              <a:buNone/>
            </a:pPr>
            <a:r>
              <a:rPr lang="en-US" b="1" dirty="0"/>
              <a:t>  </a:t>
            </a:r>
            <a:endParaRPr lang="en-US" altLang="en-US" dirty="0"/>
          </a:p>
          <a:p>
            <a:pPr lvl="1"/>
            <a:endParaRPr lang="en-US" altLang="en-US" dirty="0"/>
          </a:p>
        </p:txBody>
      </p:sp>
      <p:sp>
        <p:nvSpPr>
          <p:cNvPr id="2" name="Content Placeholder 1"/>
          <p:cNvSpPr>
            <a:spLocks noGrp="1"/>
          </p:cNvSpPr>
          <p:nvPr>
            <p:ph sz="quarter" idx="10"/>
          </p:nvPr>
        </p:nvSpPr>
        <p:spPr>
          <a:xfrm>
            <a:off x="6477000" y="609600"/>
            <a:ext cx="2133600" cy="381000"/>
          </a:xfrm>
        </p:spPr>
        <p:txBody>
          <a:bodyPr/>
          <a:lstStyle/>
          <a:p>
            <a:r>
              <a:rPr lang="en-US" altLang="en-US" dirty="0"/>
              <a:t>1910.22(a)(1)-(3)</a:t>
            </a:r>
          </a:p>
          <a:p>
            <a:endParaRPr lang="en-US" dirty="0"/>
          </a:p>
        </p:txBody>
      </p:sp>
      <p:sp>
        <p:nvSpPr>
          <p:cNvPr id="6" name="TextBox 5"/>
          <p:cNvSpPr txBox="1"/>
          <p:nvPr/>
        </p:nvSpPr>
        <p:spPr>
          <a:xfrm>
            <a:off x="6751918" y="1905000"/>
            <a:ext cx="1676400" cy="253916"/>
          </a:xfrm>
          <a:prstGeom prst="rect">
            <a:avLst/>
          </a:prstGeom>
          <a:noFill/>
        </p:spPr>
        <p:txBody>
          <a:bodyPr wrap="square" rtlCol="0">
            <a:spAutoFit/>
          </a:bodyPr>
          <a:lstStyle/>
          <a:p>
            <a:r>
              <a:rPr lang="en-US" sz="1050" u="none" dirty="0">
                <a:solidFill>
                  <a:schemeClr val="bg1"/>
                </a:solidFill>
                <a:latin typeface="+mn-lt"/>
              </a:rPr>
              <a:t>NCDOL Photo Library</a:t>
            </a:r>
          </a:p>
        </p:txBody>
      </p:sp>
      <p:pic>
        <p:nvPicPr>
          <p:cNvPr id="7" name="Picture 6">
            <a:extLst>
              <a:ext uri="{FF2B5EF4-FFF2-40B4-BE49-F238E27FC236}">
                <a16:creationId xmlns:a16="http://schemas.microsoft.com/office/drawing/2014/main" id="{CBB2C041-C270-4AC1-9165-8CF4822990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0" y="1828800"/>
            <a:ext cx="5384800" cy="4038600"/>
          </a:xfrm>
          <a:prstGeom prst="rect">
            <a:avLst/>
          </a:prstGeom>
        </p:spPr>
      </p:pic>
    </p:spTree>
    <p:extLst>
      <p:ext uri="{BB962C8B-B14F-4D97-AF65-F5344CB8AC3E}">
        <p14:creationId xmlns:p14="http://schemas.microsoft.com/office/powerpoint/2010/main" val="3658359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1325"/>
            <a:ext cx="7924800" cy="549275"/>
          </a:xfrm>
        </p:spPr>
        <p:txBody>
          <a:bodyPr/>
          <a:lstStyle/>
          <a:p>
            <a:r>
              <a:rPr lang="en-US" dirty="0"/>
              <a:t>Covers</a:t>
            </a:r>
          </a:p>
        </p:txBody>
      </p:sp>
      <p:sp>
        <p:nvSpPr>
          <p:cNvPr id="11266" name="Rectangle 3"/>
          <p:cNvSpPr>
            <a:spLocks noGrp="1" noChangeArrowheads="1"/>
          </p:cNvSpPr>
          <p:nvPr>
            <p:ph idx="1"/>
          </p:nvPr>
        </p:nvSpPr>
        <p:spPr>
          <a:xfrm>
            <a:off x="533400" y="1143000"/>
            <a:ext cx="8001000" cy="4724400"/>
          </a:xfrm>
        </p:spPr>
        <p:txBody>
          <a:bodyPr/>
          <a:lstStyle/>
          <a:p>
            <a:r>
              <a:rPr lang="en-US" dirty="0"/>
              <a:t>Employer must ensure each cover for a hole in a walking-working surface: </a:t>
            </a:r>
          </a:p>
          <a:p>
            <a:pPr lvl="2"/>
            <a:endParaRPr lang="en-US" sz="800" b="1" dirty="0"/>
          </a:p>
          <a:p>
            <a:pPr lvl="1"/>
            <a:r>
              <a:rPr lang="en-US" dirty="0"/>
              <a:t>Are capable of supporting without failure, at least twice the </a:t>
            </a:r>
            <a:r>
              <a:rPr lang="en-US" b="1" dirty="0"/>
              <a:t>maximum intended load </a:t>
            </a:r>
            <a:r>
              <a:rPr lang="en-US" dirty="0"/>
              <a:t>that may be imposed on cover at any one time, </a:t>
            </a:r>
            <a:r>
              <a:rPr lang="en-US" b="1" dirty="0"/>
              <a:t>and</a:t>
            </a:r>
          </a:p>
          <a:p>
            <a:pPr lvl="1"/>
            <a:endParaRPr lang="en-US" sz="800" b="1" i="1" dirty="0"/>
          </a:p>
          <a:p>
            <a:pPr lvl="1"/>
            <a:r>
              <a:rPr lang="en-US" dirty="0"/>
              <a:t>Must be </a:t>
            </a:r>
            <a:r>
              <a:rPr lang="en-US" b="1" dirty="0"/>
              <a:t>secured</a:t>
            </a:r>
            <a:r>
              <a:rPr lang="en-US" dirty="0"/>
              <a:t> to prevent accidental displacement </a:t>
            </a:r>
            <a:endParaRPr lang="en-US" b="1" dirty="0">
              <a:latin typeface="Arial Narrow" panose="020B0606020202030204" pitchFamily="34" charset="0"/>
            </a:endParaRPr>
          </a:p>
        </p:txBody>
      </p:sp>
      <p:sp>
        <p:nvSpPr>
          <p:cNvPr id="3" name="Content Placeholder 2"/>
          <p:cNvSpPr>
            <a:spLocks noGrp="1"/>
          </p:cNvSpPr>
          <p:nvPr>
            <p:ph sz="quarter" idx="10"/>
          </p:nvPr>
        </p:nvSpPr>
        <p:spPr>
          <a:xfrm>
            <a:off x="7239000" y="609600"/>
            <a:ext cx="2133600" cy="381000"/>
          </a:xfrm>
        </p:spPr>
        <p:txBody>
          <a:bodyPr/>
          <a:lstStyle/>
          <a:p>
            <a:r>
              <a:rPr lang="en-US" altLang="en-US" dirty="0"/>
              <a:t>1910.29(e)</a:t>
            </a:r>
          </a:p>
          <a:p>
            <a:endParaRPr lang="en-US" dirty="0"/>
          </a:p>
        </p:txBody>
      </p:sp>
      <p:pic>
        <p:nvPicPr>
          <p:cNvPr id="7" name="Picture 6"/>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791200" y="4057650"/>
            <a:ext cx="2514600" cy="188595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45933" y="4048125"/>
            <a:ext cx="2116667" cy="1905000"/>
          </a:xfrm>
          <a:prstGeom prst="rect">
            <a:avLst/>
          </a:prstGeom>
        </p:spPr>
      </p:pic>
      <p:sp>
        <p:nvSpPr>
          <p:cNvPr id="8" name="TextBox 7"/>
          <p:cNvSpPr txBox="1"/>
          <p:nvPr/>
        </p:nvSpPr>
        <p:spPr>
          <a:xfrm>
            <a:off x="2895599" y="572815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
        <p:nvSpPr>
          <p:cNvPr id="9" name="TextBox 8"/>
          <p:cNvSpPr txBox="1"/>
          <p:nvPr/>
        </p:nvSpPr>
        <p:spPr>
          <a:xfrm>
            <a:off x="5753099" y="5740707"/>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26356509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94EE99-56F8-41AB-9946-96101C783B63}"/>
              </a:ext>
            </a:extLst>
          </p:cNvPr>
          <p:cNvGrpSpPr/>
          <p:nvPr/>
        </p:nvGrpSpPr>
        <p:grpSpPr>
          <a:xfrm>
            <a:off x="5632914" y="2971800"/>
            <a:ext cx="2752059" cy="2438400"/>
            <a:chOff x="5648036" y="2148115"/>
            <a:chExt cx="2752059" cy="243840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5648036" y="2148115"/>
              <a:ext cx="2733963" cy="2438400"/>
            </a:xfrm>
            <a:prstGeom prst="rect">
              <a:avLst/>
            </a:prstGeom>
          </p:spPr>
        </p:pic>
        <p:sp>
          <p:nvSpPr>
            <p:cNvPr id="12" name="TextBox 11"/>
            <p:cNvSpPr txBox="1"/>
            <p:nvPr/>
          </p:nvSpPr>
          <p:spPr>
            <a:xfrm>
              <a:off x="7180895" y="4302263"/>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sp>
        <p:nvSpPr>
          <p:cNvPr id="2" name="Title 1"/>
          <p:cNvSpPr>
            <a:spLocks noGrp="1"/>
          </p:cNvSpPr>
          <p:nvPr>
            <p:ph type="title"/>
          </p:nvPr>
        </p:nvSpPr>
        <p:spPr>
          <a:xfrm>
            <a:off x="609600" y="441325"/>
            <a:ext cx="7924800" cy="549275"/>
          </a:xfrm>
        </p:spPr>
        <p:txBody>
          <a:bodyPr/>
          <a:lstStyle/>
          <a:p>
            <a:r>
              <a:rPr lang="en-US" dirty="0"/>
              <a:t>Handrails/Stair Rail System</a:t>
            </a:r>
          </a:p>
        </p:txBody>
      </p:sp>
      <p:sp>
        <p:nvSpPr>
          <p:cNvPr id="11266" name="Rectangle 3"/>
          <p:cNvSpPr>
            <a:spLocks noGrp="1" noChangeArrowheads="1"/>
          </p:cNvSpPr>
          <p:nvPr>
            <p:ph idx="1"/>
          </p:nvPr>
        </p:nvSpPr>
        <p:spPr>
          <a:xfrm>
            <a:off x="533400" y="1143000"/>
            <a:ext cx="4800600" cy="4724400"/>
          </a:xfrm>
        </p:spPr>
        <p:txBody>
          <a:bodyPr/>
          <a:lstStyle/>
          <a:p>
            <a:r>
              <a:rPr lang="en-US" sz="2600" dirty="0">
                <a:latin typeface="+mj-lt"/>
              </a:rPr>
              <a:t>Height criteria</a:t>
            </a:r>
          </a:p>
          <a:p>
            <a:endParaRPr lang="en-US" sz="800" b="1" dirty="0">
              <a:latin typeface="+mj-lt"/>
            </a:endParaRPr>
          </a:p>
          <a:p>
            <a:pPr lvl="1"/>
            <a:r>
              <a:rPr lang="en-US" sz="2200" dirty="0"/>
              <a:t>Handrails are </a:t>
            </a:r>
            <a:r>
              <a:rPr lang="en-US" sz="2200" b="1" dirty="0"/>
              <a:t>not less than 30 </a:t>
            </a:r>
            <a:r>
              <a:rPr lang="en-US" sz="2200" dirty="0"/>
              <a:t>inches and </a:t>
            </a:r>
            <a:r>
              <a:rPr lang="en-US" sz="2200" b="1" dirty="0"/>
              <a:t>not more than 38 </a:t>
            </a:r>
            <a:r>
              <a:rPr lang="en-US" sz="2200" dirty="0"/>
              <a:t>inches, as measured from leading edge of stair tread to top surface of handrail </a:t>
            </a:r>
          </a:p>
          <a:p>
            <a:pPr lvl="1"/>
            <a:endParaRPr lang="en-US" sz="2200" dirty="0"/>
          </a:p>
          <a:p>
            <a:pPr lvl="1"/>
            <a:r>
              <a:rPr lang="en-US" sz="2200" dirty="0">
                <a:latin typeface="+mj-lt"/>
              </a:rPr>
              <a:t>Height of </a:t>
            </a:r>
            <a:r>
              <a:rPr lang="en-US" sz="2200" dirty="0" err="1">
                <a:latin typeface="+mj-lt"/>
              </a:rPr>
              <a:t>stairrail</a:t>
            </a:r>
            <a:r>
              <a:rPr lang="en-US" sz="2200" dirty="0">
                <a:latin typeface="+mj-lt"/>
              </a:rPr>
              <a:t> systems must meet </a:t>
            </a:r>
            <a:r>
              <a:rPr lang="en-US" sz="2200" b="1" kern="1200" dirty="0">
                <a:latin typeface="+mj-lt"/>
              </a:rPr>
              <a:t>not less than 42 inches </a:t>
            </a:r>
            <a:r>
              <a:rPr lang="en-US" sz="2200" kern="1200" dirty="0">
                <a:latin typeface="+mj-lt"/>
              </a:rPr>
              <a:t>from leading edge of stair tread to top surface of top rail</a:t>
            </a:r>
            <a:endParaRPr lang="en-US" sz="2200" dirty="0">
              <a:latin typeface="+mj-lt"/>
            </a:endParaRPr>
          </a:p>
        </p:txBody>
      </p:sp>
      <p:sp>
        <p:nvSpPr>
          <p:cNvPr id="3" name="Content Placeholder 2"/>
          <p:cNvSpPr>
            <a:spLocks noGrp="1"/>
          </p:cNvSpPr>
          <p:nvPr>
            <p:ph sz="quarter" idx="10"/>
          </p:nvPr>
        </p:nvSpPr>
        <p:spPr>
          <a:xfrm>
            <a:off x="7010400" y="609600"/>
            <a:ext cx="2133600" cy="381000"/>
          </a:xfrm>
        </p:spPr>
        <p:txBody>
          <a:bodyPr/>
          <a:lstStyle/>
          <a:p>
            <a:r>
              <a:rPr lang="en-US" altLang="en-US" dirty="0"/>
              <a:t>1910.29(f)(1)</a:t>
            </a:r>
          </a:p>
          <a:p>
            <a:endParaRPr lang="en-US" dirty="0"/>
          </a:p>
        </p:txBody>
      </p:sp>
      <p:cxnSp>
        <p:nvCxnSpPr>
          <p:cNvPr id="5" name="Straight Arrow Connector 4"/>
          <p:cNvCxnSpPr>
            <a:cxnSpLocks/>
          </p:cNvCxnSpPr>
          <p:nvPr/>
        </p:nvCxnSpPr>
        <p:spPr bwMode="auto">
          <a:xfrm flipH="1">
            <a:off x="6853712" y="2095500"/>
            <a:ext cx="613888" cy="226063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cxnSp>
        <p:nvCxnSpPr>
          <p:cNvPr id="10" name="Straight Arrow Connector 9"/>
          <p:cNvCxnSpPr>
            <a:cxnSpLocks/>
          </p:cNvCxnSpPr>
          <p:nvPr/>
        </p:nvCxnSpPr>
        <p:spPr bwMode="auto">
          <a:xfrm>
            <a:off x="6256849" y="2095500"/>
            <a:ext cx="0" cy="14859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11" name="Rectangle 10"/>
          <p:cNvSpPr/>
          <p:nvPr/>
        </p:nvSpPr>
        <p:spPr>
          <a:xfrm>
            <a:off x="7009863" y="1723995"/>
            <a:ext cx="1507144" cy="400110"/>
          </a:xfrm>
          <a:prstGeom prst="rect">
            <a:avLst/>
          </a:prstGeom>
        </p:spPr>
        <p:txBody>
          <a:bodyPr wrap="none">
            <a:spAutoFit/>
          </a:bodyPr>
          <a:lstStyle/>
          <a:p>
            <a:r>
              <a:rPr lang="en-US" sz="2000" b="1" u="none" dirty="0">
                <a:solidFill>
                  <a:srgbClr val="C00000"/>
                </a:solidFill>
                <a:latin typeface="+mn-lt"/>
              </a:rPr>
              <a:t>No Mid-rail</a:t>
            </a:r>
          </a:p>
        </p:txBody>
      </p:sp>
      <p:sp>
        <p:nvSpPr>
          <p:cNvPr id="13" name="Rectangle 12"/>
          <p:cNvSpPr/>
          <p:nvPr/>
        </p:nvSpPr>
        <p:spPr>
          <a:xfrm>
            <a:off x="5609877" y="1723995"/>
            <a:ext cx="1136850" cy="400110"/>
          </a:xfrm>
          <a:prstGeom prst="rect">
            <a:avLst/>
          </a:prstGeom>
        </p:spPr>
        <p:txBody>
          <a:bodyPr wrap="none">
            <a:spAutoFit/>
          </a:bodyPr>
          <a:lstStyle/>
          <a:p>
            <a:r>
              <a:rPr lang="en-US" sz="2000" b="1" u="none" dirty="0" err="1">
                <a:solidFill>
                  <a:srgbClr val="C00000"/>
                </a:solidFill>
                <a:latin typeface="+mn-lt"/>
              </a:rPr>
              <a:t>Stairrail</a:t>
            </a:r>
            <a:endParaRPr lang="en-US" sz="2000" b="1" u="none" dirty="0">
              <a:solidFill>
                <a:srgbClr val="C00000"/>
              </a:solidFill>
              <a:latin typeface="+mn-lt"/>
            </a:endParaRPr>
          </a:p>
        </p:txBody>
      </p:sp>
      <p:sp>
        <p:nvSpPr>
          <p:cNvPr id="17" name="Rectangle 16">
            <a:extLst>
              <a:ext uri="{FF2B5EF4-FFF2-40B4-BE49-F238E27FC236}">
                <a16:creationId xmlns:a16="http://schemas.microsoft.com/office/drawing/2014/main" id="{D48BDE45-87C1-41E8-9CB6-242927D09B3F}"/>
              </a:ext>
            </a:extLst>
          </p:cNvPr>
          <p:cNvSpPr/>
          <p:nvPr/>
        </p:nvSpPr>
        <p:spPr>
          <a:xfrm>
            <a:off x="5350860" y="5443383"/>
            <a:ext cx="1624163" cy="400110"/>
          </a:xfrm>
          <a:prstGeom prst="rect">
            <a:avLst/>
          </a:prstGeom>
        </p:spPr>
        <p:txBody>
          <a:bodyPr wrap="none">
            <a:spAutoFit/>
          </a:bodyPr>
          <a:lstStyle/>
          <a:p>
            <a:r>
              <a:rPr lang="en-US" sz="2000" b="1" u="none" dirty="0">
                <a:solidFill>
                  <a:srgbClr val="C00000"/>
                </a:solidFill>
                <a:latin typeface="+mn-lt"/>
              </a:rPr>
              <a:t>No Handrail</a:t>
            </a:r>
          </a:p>
        </p:txBody>
      </p:sp>
      <p:cxnSp>
        <p:nvCxnSpPr>
          <p:cNvPr id="18" name="Straight Arrow Connector 17">
            <a:extLst>
              <a:ext uri="{FF2B5EF4-FFF2-40B4-BE49-F238E27FC236}">
                <a16:creationId xmlns:a16="http://schemas.microsoft.com/office/drawing/2014/main" id="{6672AA12-39CC-453B-8B78-45D4FEFBCB77}"/>
              </a:ext>
            </a:extLst>
          </p:cNvPr>
          <p:cNvCxnSpPr>
            <a:cxnSpLocks/>
          </p:cNvCxnSpPr>
          <p:nvPr/>
        </p:nvCxnSpPr>
        <p:spPr bwMode="auto">
          <a:xfrm flipV="1">
            <a:off x="6400800" y="4210035"/>
            <a:ext cx="1151990" cy="123512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Tree>
    <p:extLst>
      <p:ext uri="{BB962C8B-B14F-4D97-AF65-F5344CB8AC3E}">
        <p14:creationId xmlns:p14="http://schemas.microsoft.com/office/powerpoint/2010/main" val="3745089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441325"/>
            <a:ext cx="7924800" cy="549275"/>
          </a:xfrm>
        </p:spPr>
        <p:txBody>
          <a:bodyPr/>
          <a:lstStyle/>
          <a:p>
            <a:r>
              <a:rPr lang="en-US" dirty="0"/>
              <a:t>Handrails/</a:t>
            </a:r>
            <a:r>
              <a:rPr lang="en-US" dirty="0" err="1"/>
              <a:t>Stairrail</a:t>
            </a:r>
            <a:r>
              <a:rPr lang="en-US" dirty="0"/>
              <a:t> System</a:t>
            </a:r>
          </a:p>
        </p:txBody>
      </p:sp>
      <p:sp>
        <p:nvSpPr>
          <p:cNvPr id="11266" name="Rectangle 3"/>
          <p:cNvSpPr>
            <a:spLocks noGrp="1" noChangeArrowheads="1"/>
          </p:cNvSpPr>
          <p:nvPr>
            <p:ph idx="1"/>
          </p:nvPr>
        </p:nvSpPr>
        <p:spPr>
          <a:xfrm>
            <a:off x="533400" y="1295400"/>
            <a:ext cx="5029200" cy="4724400"/>
          </a:xfrm>
        </p:spPr>
        <p:txBody>
          <a:bodyPr/>
          <a:lstStyle/>
          <a:p>
            <a:r>
              <a:rPr lang="en-US" b="1" dirty="0">
                <a:latin typeface="+mj-lt"/>
              </a:rPr>
              <a:t>Surfaces</a:t>
            </a:r>
          </a:p>
          <a:p>
            <a:endParaRPr lang="en-US" sz="800" b="1" dirty="0">
              <a:latin typeface="Arial Narrow" panose="020B0606020202030204" pitchFamily="34" charset="0"/>
            </a:endParaRPr>
          </a:p>
          <a:p>
            <a:pPr lvl="1"/>
            <a:r>
              <a:rPr lang="en-US" dirty="0"/>
              <a:t>Handrails and </a:t>
            </a:r>
            <a:r>
              <a:rPr lang="en-US" dirty="0" err="1"/>
              <a:t>stairrail</a:t>
            </a:r>
            <a:r>
              <a:rPr lang="en-US" dirty="0"/>
              <a:t> systems are smooth-surfaced to protect employees from injury, such as punctures or lacerations, and to prevent catching or snagging of clothing </a:t>
            </a:r>
            <a:endParaRPr lang="en-US" b="1" dirty="0"/>
          </a:p>
          <a:p>
            <a:pPr marL="457200" lvl="1" indent="0">
              <a:buNone/>
            </a:pPr>
            <a:endParaRPr lang="en-US" sz="2800" b="1" dirty="0">
              <a:latin typeface="Arial Narrow" panose="020B0606020202030204" pitchFamily="34" charset="0"/>
            </a:endParaRPr>
          </a:p>
        </p:txBody>
      </p:sp>
      <p:sp>
        <p:nvSpPr>
          <p:cNvPr id="2" name="Content Placeholder 1"/>
          <p:cNvSpPr>
            <a:spLocks noGrp="1"/>
          </p:cNvSpPr>
          <p:nvPr>
            <p:ph sz="quarter" idx="10"/>
          </p:nvPr>
        </p:nvSpPr>
        <p:spPr>
          <a:xfrm>
            <a:off x="6934200" y="609600"/>
            <a:ext cx="2133600" cy="381000"/>
          </a:xfrm>
        </p:spPr>
        <p:txBody>
          <a:bodyPr/>
          <a:lstStyle/>
          <a:p>
            <a:r>
              <a:rPr lang="en-US" altLang="en-US" dirty="0">
                <a:latin typeface="+mj-lt"/>
              </a:rPr>
              <a:t>1910.29(f)(3)</a:t>
            </a:r>
          </a:p>
          <a:p>
            <a:endParaRPr lang="en-US" dirty="0"/>
          </a:p>
        </p:txBody>
      </p:sp>
      <p:grpSp>
        <p:nvGrpSpPr>
          <p:cNvPr id="5" name="Group 4"/>
          <p:cNvGrpSpPr/>
          <p:nvPr/>
        </p:nvGrpSpPr>
        <p:grpSpPr>
          <a:xfrm>
            <a:off x="5410200" y="1828800"/>
            <a:ext cx="2895600" cy="3013038"/>
            <a:chOff x="3276600" y="3187148"/>
            <a:chExt cx="2362200" cy="2708827"/>
          </a:xfrm>
        </p:grpSpPr>
        <p:pic>
          <p:nvPicPr>
            <p:cNvPr id="3" name="Picture 2"/>
            <p:cNvPicPr>
              <a:picLocks noChangeAspect="1"/>
            </p:cNvPicPr>
            <p:nvPr/>
          </p:nvPicPr>
          <p:blipFill>
            <a:blip r:embed="rId3"/>
            <a:stretch>
              <a:fillRect/>
            </a:stretch>
          </p:blipFill>
          <p:spPr>
            <a:xfrm>
              <a:off x="3276600" y="3187148"/>
              <a:ext cx="2362200" cy="2708827"/>
            </a:xfrm>
            <a:prstGeom prst="rect">
              <a:avLst/>
            </a:prstGeom>
          </p:spPr>
        </p:pic>
        <p:sp>
          <p:nvSpPr>
            <p:cNvPr id="4" name="TextBox 3"/>
            <p:cNvSpPr txBox="1"/>
            <p:nvPr/>
          </p:nvSpPr>
          <p:spPr>
            <a:xfrm>
              <a:off x="4267200" y="5670234"/>
              <a:ext cx="1186543" cy="215444"/>
            </a:xfrm>
            <a:prstGeom prst="rect">
              <a:avLst/>
            </a:prstGeom>
            <a:noFill/>
          </p:spPr>
          <p:txBody>
            <a:bodyPr wrap="none" rtlCol="0">
              <a:spAutoFit/>
            </a:bodyPr>
            <a:lstStyle/>
            <a:p>
              <a:r>
                <a:rPr lang="en-US" sz="800" u="none" dirty="0">
                  <a:solidFill>
                    <a:schemeClr val="bg1"/>
                  </a:solidFill>
                  <a:latin typeface="+mj-lt"/>
                </a:rPr>
                <a:t>NCDOL Photo Library</a:t>
              </a:r>
            </a:p>
          </p:txBody>
        </p:sp>
      </p:grpSp>
    </p:spTree>
    <p:extLst>
      <p:ext uri="{BB962C8B-B14F-4D97-AF65-F5344CB8AC3E}">
        <p14:creationId xmlns:p14="http://schemas.microsoft.com/office/powerpoint/2010/main" val="44154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600" y="441325"/>
            <a:ext cx="7924800" cy="549275"/>
          </a:xfrm>
        </p:spPr>
        <p:txBody>
          <a:bodyPr/>
          <a:lstStyle/>
          <a:p>
            <a:r>
              <a:rPr lang="en-US" dirty="0"/>
              <a:t>Handrails/</a:t>
            </a:r>
            <a:r>
              <a:rPr lang="en-US" dirty="0" err="1"/>
              <a:t>Stairrail</a:t>
            </a:r>
            <a:r>
              <a:rPr lang="en-US" dirty="0"/>
              <a:t> System</a:t>
            </a:r>
          </a:p>
        </p:txBody>
      </p:sp>
      <p:sp>
        <p:nvSpPr>
          <p:cNvPr id="11266" name="Rectangle 3"/>
          <p:cNvSpPr>
            <a:spLocks noGrp="1" noChangeArrowheads="1"/>
          </p:cNvSpPr>
          <p:nvPr>
            <p:ph idx="1"/>
          </p:nvPr>
        </p:nvSpPr>
        <p:spPr>
          <a:xfrm>
            <a:off x="527551" y="1143000"/>
            <a:ext cx="8001000" cy="4724400"/>
          </a:xfrm>
        </p:spPr>
        <p:txBody>
          <a:bodyPr/>
          <a:lstStyle/>
          <a:p>
            <a:r>
              <a:rPr lang="en-US" dirty="0">
                <a:latin typeface="+mj-lt"/>
              </a:rPr>
              <a:t>Openings in </a:t>
            </a:r>
            <a:r>
              <a:rPr lang="en-US" dirty="0" err="1">
                <a:latin typeface="+mj-lt"/>
              </a:rPr>
              <a:t>stairrails</a:t>
            </a:r>
            <a:endParaRPr lang="en-US" dirty="0">
              <a:latin typeface="+mj-lt"/>
            </a:endParaRPr>
          </a:p>
          <a:p>
            <a:endParaRPr lang="en-US" sz="800" b="1" dirty="0">
              <a:latin typeface="+mj-lt"/>
            </a:endParaRPr>
          </a:p>
          <a:p>
            <a:pPr lvl="1"/>
            <a:r>
              <a:rPr lang="en-US" dirty="0">
                <a:latin typeface="+mj-lt"/>
              </a:rPr>
              <a:t>No opening in a </a:t>
            </a:r>
            <a:r>
              <a:rPr lang="en-US" dirty="0" err="1">
                <a:latin typeface="+mj-lt"/>
              </a:rPr>
              <a:t>stairrail</a:t>
            </a:r>
            <a:r>
              <a:rPr lang="en-US" dirty="0">
                <a:latin typeface="+mj-lt"/>
              </a:rPr>
              <a:t> system exceeds 19 inches at its least dimension</a:t>
            </a:r>
          </a:p>
          <a:p>
            <a:endParaRPr lang="en-US" sz="800" dirty="0">
              <a:latin typeface="+mj-lt"/>
            </a:endParaRPr>
          </a:p>
          <a:p>
            <a:pPr>
              <a:tabLst>
                <a:tab pos="1884363" algn="l"/>
              </a:tabLst>
            </a:pPr>
            <a:r>
              <a:rPr lang="en-US" dirty="0">
                <a:latin typeface="+mj-lt"/>
              </a:rPr>
              <a:t>Handhold  </a:t>
            </a:r>
          </a:p>
          <a:p>
            <a:pPr>
              <a:tabLst>
                <a:tab pos="1884363" algn="l"/>
              </a:tabLst>
            </a:pPr>
            <a:endParaRPr lang="en-US" sz="800" b="1" dirty="0">
              <a:latin typeface="+mj-lt"/>
            </a:endParaRPr>
          </a:p>
          <a:p>
            <a:pPr lvl="1">
              <a:tabLst>
                <a:tab pos="1884363" algn="l"/>
              </a:tabLst>
            </a:pPr>
            <a:r>
              <a:rPr lang="en-US" dirty="0">
                <a:latin typeface="+mj-lt"/>
              </a:rPr>
              <a:t>Handrails have shape </a:t>
            </a:r>
          </a:p>
          <a:p>
            <a:pPr marL="457200" lvl="1" indent="0">
              <a:buNone/>
              <a:tabLst>
                <a:tab pos="1884363" algn="l"/>
              </a:tabLst>
            </a:pPr>
            <a:r>
              <a:rPr lang="en-US" dirty="0">
                <a:latin typeface="+mj-lt"/>
              </a:rPr>
              <a:t>   and dimension </a:t>
            </a:r>
          </a:p>
          <a:p>
            <a:pPr marL="457200" lvl="1" indent="0">
              <a:buNone/>
              <a:tabLst>
                <a:tab pos="1884363" algn="l"/>
              </a:tabLst>
            </a:pPr>
            <a:r>
              <a:rPr lang="en-US" dirty="0">
                <a:latin typeface="+mj-lt"/>
              </a:rPr>
              <a:t>   necessary so that </a:t>
            </a:r>
          </a:p>
          <a:p>
            <a:pPr marL="457200" lvl="1" indent="0">
              <a:buNone/>
              <a:tabLst>
                <a:tab pos="1884363" algn="l"/>
              </a:tabLst>
            </a:pPr>
            <a:r>
              <a:rPr lang="en-US" dirty="0">
                <a:latin typeface="+mj-lt"/>
              </a:rPr>
              <a:t>   employees can grasp</a:t>
            </a:r>
          </a:p>
          <a:p>
            <a:pPr marL="457200" lvl="1" indent="0">
              <a:buNone/>
              <a:tabLst>
                <a:tab pos="1884363" algn="l"/>
              </a:tabLst>
            </a:pPr>
            <a:r>
              <a:rPr lang="en-US" dirty="0">
                <a:latin typeface="+mj-lt"/>
              </a:rPr>
              <a:t>   handrail firmly</a:t>
            </a:r>
          </a:p>
          <a:p>
            <a:pPr>
              <a:tabLst>
                <a:tab pos="1884363" algn="l"/>
              </a:tabLst>
            </a:pPr>
            <a:endParaRPr lang="en-US" dirty="0">
              <a:latin typeface="+mj-lt"/>
            </a:endParaRPr>
          </a:p>
        </p:txBody>
      </p:sp>
      <p:sp>
        <p:nvSpPr>
          <p:cNvPr id="2" name="Content Placeholder 1"/>
          <p:cNvSpPr>
            <a:spLocks noGrp="1"/>
          </p:cNvSpPr>
          <p:nvPr>
            <p:ph sz="quarter" idx="10"/>
          </p:nvPr>
        </p:nvSpPr>
        <p:spPr>
          <a:xfrm>
            <a:off x="6629400" y="609600"/>
            <a:ext cx="2133600" cy="381000"/>
          </a:xfrm>
        </p:spPr>
        <p:txBody>
          <a:bodyPr/>
          <a:lstStyle/>
          <a:p>
            <a:r>
              <a:rPr lang="en-US" altLang="en-US" dirty="0"/>
              <a:t>1910.29(f)(4)-(5)</a:t>
            </a:r>
          </a:p>
          <a:p>
            <a:endParaRPr lang="en-US" dirty="0"/>
          </a:p>
        </p:txBody>
      </p:sp>
      <p:sp>
        <p:nvSpPr>
          <p:cNvPr id="7" name="TextBox 6"/>
          <p:cNvSpPr txBox="1"/>
          <p:nvPr/>
        </p:nvSpPr>
        <p:spPr>
          <a:xfrm>
            <a:off x="1942333" y="5180365"/>
            <a:ext cx="1447800" cy="400110"/>
          </a:xfrm>
          <a:prstGeom prst="rect">
            <a:avLst/>
          </a:prstGeom>
          <a:noFill/>
        </p:spPr>
        <p:txBody>
          <a:bodyPr wrap="square" rtlCol="0">
            <a:spAutoFit/>
          </a:bodyPr>
          <a:lstStyle/>
          <a:p>
            <a:pPr algn="ctr"/>
            <a:r>
              <a:rPr lang="en-US" sz="2000" b="1" u="none" dirty="0">
                <a:solidFill>
                  <a:srgbClr val="FF0000"/>
                </a:solidFill>
                <a:latin typeface="+mn-lt"/>
              </a:rPr>
              <a:t>¾” inch</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98695" y="2743200"/>
            <a:ext cx="3600450" cy="3200400"/>
          </a:xfrm>
          <a:prstGeom prst="rect">
            <a:avLst/>
          </a:prstGeom>
        </p:spPr>
      </p:pic>
      <p:cxnSp>
        <p:nvCxnSpPr>
          <p:cNvPr id="5" name="Straight Arrow Connector 4"/>
          <p:cNvCxnSpPr>
            <a:cxnSpLocks/>
          </p:cNvCxnSpPr>
          <p:nvPr/>
        </p:nvCxnSpPr>
        <p:spPr bwMode="auto">
          <a:xfrm flipV="1">
            <a:off x="3344676" y="4868101"/>
            <a:ext cx="1943100" cy="542099"/>
          </a:xfrm>
          <a:prstGeom prst="straightConnector1">
            <a:avLst/>
          </a:prstGeom>
          <a:solidFill>
            <a:schemeClr val="accent1"/>
          </a:solidFill>
          <a:ln w="76200" cap="flat" cmpd="sng" algn="ctr">
            <a:solidFill>
              <a:srgbClr val="C00000"/>
            </a:solidFill>
            <a:prstDash val="solid"/>
            <a:round/>
            <a:headEnd type="none" w="sm" len="sm"/>
            <a:tailEnd type="triangle"/>
          </a:ln>
          <a:effectLst/>
        </p:spPr>
      </p:cxnSp>
      <p:sp>
        <p:nvSpPr>
          <p:cNvPr id="9" name="TextBox 8"/>
          <p:cNvSpPr txBox="1"/>
          <p:nvPr/>
        </p:nvSpPr>
        <p:spPr>
          <a:xfrm>
            <a:off x="7179945" y="572815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11514936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1325"/>
            <a:ext cx="7924800" cy="549275"/>
          </a:xfrm>
        </p:spPr>
        <p:txBody>
          <a:bodyPr/>
          <a:lstStyle/>
          <a:p>
            <a:r>
              <a:rPr lang="en-US" dirty="0"/>
              <a:t>Cages, Wells and Platforms</a:t>
            </a:r>
          </a:p>
        </p:txBody>
      </p:sp>
      <p:sp>
        <p:nvSpPr>
          <p:cNvPr id="11266" name="Rectangle 3"/>
          <p:cNvSpPr>
            <a:spLocks noGrp="1" noChangeArrowheads="1"/>
          </p:cNvSpPr>
          <p:nvPr>
            <p:ph idx="1"/>
          </p:nvPr>
        </p:nvSpPr>
        <p:spPr>
          <a:xfrm>
            <a:off x="533400" y="1143000"/>
            <a:ext cx="8001000" cy="4724400"/>
          </a:xfrm>
        </p:spPr>
        <p:txBody>
          <a:bodyPr/>
          <a:lstStyle/>
          <a:p>
            <a:r>
              <a:rPr lang="en-US" sz="2400" dirty="0"/>
              <a:t>Used with fixed ladders</a:t>
            </a:r>
          </a:p>
          <a:p>
            <a:endParaRPr lang="en-US" sz="800" b="1" dirty="0"/>
          </a:p>
          <a:p>
            <a:pPr lvl="1"/>
            <a:r>
              <a:rPr lang="en-US" sz="2000" dirty="0">
                <a:latin typeface="+mj-lt"/>
              </a:rPr>
              <a:t>Are designed, constructed, and maintained to permit easy access to, and egress from, the ladder that they enclose</a:t>
            </a:r>
          </a:p>
          <a:p>
            <a:pPr lvl="1"/>
            <a:endParaRPr lang="en-US" sz="1000" dirty="0">
              <a:latin typeface="+mj-lt"/>
            </a:endParaRPr>
          </a:p>
          <a:p>
            <a:pPr lvl="1"/>
            <a:r>
              <a:rPr lang="en-US" sz="2000" dirty="0">
                <a:latin typeface="+mj-lt"/>
              </a:rPr>
              <a:t>Are continuous throughout the length of the fixed ladder, except for access, egress, and other transfer points</a:t>
            </a:r>
          </a:p>
          <a:p>
            <a:pPr lvl="1"/>
            <a:endParaRPr lang="en-US" sz="1000" dirty="0">
              <a:latin typeface="+mj-lt"/>
            </a:endParaRPr>
          </a:p>
          <a:p>
            <a:pPr lvl="1"/>
            <a:r>
              <a:rPr lang="en-US" sz="2000" dirty="0">
                <a:latin typeface="+mj-lt"/>
              </a:rPr>
              <a:t>Designed, constructed, and maintained</a:t>
            </a:r>
          </a:p>
          <a:p>
            <a:pPr marL="457200" lvl="1" indent="0">
              <a:buNone/>
            </a:pPr>
            <a:r>
              <a:rPr lang="en-US" sz="2000" dirty="0">
                <a:latin typeface="+mj-lt"/>
              </a:rPr>
              <a:t>    to contain employees in the event of a</a:t>
            </a:r>
          </a:p>
          <a:p>
            <a:pPr marL="457200" lvl="1" indent="0">
              <a:buNone/>
            </a:pPr>
            <a:r>
              <a:rPr lang="en-US" sz="2000" dirty="0">
                <a:latin typeface="+mj-lt"/>
              </a:rPr>
              <a:t>    fall, and to direct them to a lower</a:t>
            </a:r>
          </a:p>
          <a:p>
            <a:pPr marL="457200" lvl="1" indent="0">
              <a:buNone/>
            </a:pPr>
            <a:r>
              <a:rPr lang="en-US" sz="2000" dirty="0">
                <a:latin typeface="+mj-lt"/>
              </a:rPr>
              <a:t>    landing; </a:t>
            </a:r>
            <a:r>
              <a:rPr lang="en-US" sz="2000" b="1" dirty="0">
                <a:latin typeface="+mj-lt"/>
              </a:rPr>
              <a:t>and </a:t>
            </a:r>
          </a:p>
          <a:p>
            <a:pPr lvl="1"/>
            <a:endParaRPr lang="en-US" sz="800" dirty="0">
              <a:latin typeface="+mj-lt"/>
            </a:endParaRPr>
          </a:p>
          <a:p>
            <a:pPr lvl="2"/>
            <a:r>
              <a:rPr lang="en-US" sz="1800" dirty="0">
                <a:latin typeface="+mj-lt"/>
              </a:rPr>
              <a:t>Platforms used with fixed ladders</a:t>
            </a:r>
          </a:p>
          <a:p>
            <a:pPr marL="914400" lvl="2" indent="0">
              <a:buNone/>
            </a:pPr>
            <a:r>
              <a:rPr lang="en-US" sz="1800" dirty="0">
                <a:latin typeface="+mj-lt"/>
              </a:rPr>
              <a:t>   provide a horizontal surface of at</a:t>
            </a:r>
          </a:p>
          <a:p>
            <a:pPr marL="914400" lvl="2" indent="0">
              <a:buNone/>
            </a:pPr>
            <a:r>
              <a:rPr lang="en-US" sz="1800" dirty="0">
                <a:latin typeface="+mj-lt"/>
              </a:rPr>
              <a:t>   least 24 inches by 30 inches </a:t>
            </a:r>
            <a:endParaRPr lang="en-US" sz="1800" b="1" dirty="0">
              <a:latin typeface="+mj-lt"/>
            </a:endParaRPr>
          </a:p>
          <a:p>
            <a:pPr marL="457200" lvl="1" indent="0">
              <a:buNone/>
            </a:pPr>
            <a:endParaRPr lang="en-US" sz="2000" b="1" dirty="0">
              <a:latin typeface="Arial Narrow" panose="020B0606020202030204" pitchFamily="34" charset="0"/>
            </a:endParaRPr>
          </a:p>
        </p:txBody>
      </p:sp>
      <p:sp>
        <p:nvSpPr>
          <p:cNvPr id="3" name="Content Placeholder 2"/>
          <p:cNvSpPr>
            <a:spLocks noGrp="1"/>
          </p:cNvSpPr>
          <p:nvPr>
            <p:ph sz="quarter" idx="10"/>
          </p:nvPr>
        </p:nvSpPr>
        <p:spPr>
          <a:xfrm>
            <a:off x="6627607" y="609600"/>
            <a:ext cx="2133600" cy="381000"/>
          </a:xfrm>
        </p:spPr>
        <p:txBody>
          <a:bodyPr/>
          <a:lstStyle/>
          <a:p>
            <a:r>
              <a:rPr lang="en-US" altLang="en-US" dirty="0"/>
              <a:t>1910.29(g)(1)-(4)</a:t>
            </a:r>
          </a:p>
          <a:p>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29400" y="3200400"/>
            <a:ext cx="1726406" cy="2743200"/>
          </a:xfrm>
          <a:prstGeom prst="rect">
            <a:avLst/>
          </a:prstGeom>
        </p:spPr>
      </p:pic>
      <p:cxnSp>
        <p:nvCxnSpPr>
          <p:cNvPr id="8" name="Straight Arrow Connector 7"/>
          <p:cNvCxnSpPr/>
          <p:nvPr/>
        </p:nvCxnSpPr>
        <p:spPr bwMode="auto">
          <a:xfrm flipV="1">
            <a:off x="5334000" y="4191000"/>
            <a:ext cx="2133600" cy="53340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7" name="TextBox 6"/>
          <p:cNvSpPr txBox="1"/>
          <p:nvPr/>
        </p:nvSpPr>
        <p:spPr>
          <a:xfrm>
            <a:off x="6627607" y="5740707"/>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3752406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1325"/>
            <a:ext cx="7924800" cy="549275"/>
          </a:xfrm>
        </p:spPr>
        <p:txBody>
          <a:bodyPr/>
          <a:lstStyle/>
          <a:p>
            <a:r>
              <a:rPr lang="en-US" dirty="0"/>
              <a:t>Outdoor Advertising</a:t>
            </a:r>
          </a:p>
        </p:txBody>
      </p:sp>
      <p:sp>
        <p:nvSpPr>
          <p:cNvPr id="11266" name="Rectangle 3"/>
          <p:cNvSpPr>
            <a:spLocks noGrp="1" noChangeArrowheads="1"/>
          </p:cNvSpPr>
          <p:nvPr>
            <p:ph idx="1"/>
          </p:nvPr>
        </p:nvSpPr>
        <p:spPr>
          <a:xfrm>
            <a:off x="533400" y="1189036"/>
            <a:ext cx="8229600" cy="4678363"/>
          </a:xfrm>
        </p:spPr>
        <p:txBody>
          <a:bodyPr/>
          <a:lstStyle/>
          <a:p>
            <a:r>
              <a:rPr lang="en-US" sz="2400" dirty="0"/>
              <a:t>Applies only to employers engaged in outdoor advertising operations</a:t>
            </a:r>
          </a:p>
          <a:p>
            <a:endParaRPr lang="en-US" sz="800" dirty="0"/>
          </a:p>
          <a:p>
            <a:pPr lvl="1"/>
            <a:r>
              <a:rPr lang="en-US" sz="2000" dirty="0"/>
              <a:t>Employers must ensure that each employee who climbs a fixed ladder </a:t>
            </a:r>
            <a:r>
              <a:rPr lang="en-US" sz="2000" b="1" dirty="0"/>
              <a:t>without fall protection:</a:t>
            </a:r>
          </a:p>
          <a:p>
            <a:pPr lvl="2">
              <a:lnSpc>
                <a:spcPct val="150000"/>
              </a:lnSpc>
            </a:pPr>
            <a:r>
              <a:rPr lang="en-US" dirty="0"/>
              <a:t>Employees must be physically capable</a:t>
            </a:r>
          </a:p>
          <a:p>
            <a:pPr lvl="2">
              <a:lnSpc>
                <a:spcPct val="150000"/>
              </a:lnSpc>
            </a:pPr>
            <a:r>
              <a:rPr lang="en-US" dirty="0"/>
              <a:t>Employees completed training or apprenticeship program</a:t>
            </a:r>
          </a:p>
          <a:p>
            <a:pPr lvl="2">
              <a:lnSpc>
                <a:spcPct val="150000"/>
              </a:lnSpc>
            </a:pPr>
            <a:r>
              <a:rPr lang="en-US" dirty="0"/>
              <a:t>Employees have skill to climb ladders safely</a:t>
            </a:r>
          </a:p>
          <a:p>
            <a:pPr lvl="2">
              <a:lnSpc>
                <a:spcPct val="150000"/>
              </a:lnSpc>
            </a:pPr>
            <a:r>
              <a:rPr lang="en-US" dirty="0"/>
              <a:t>Performs climbing duties as part of routine work activity </a:t>
            </a:r>
          </a:p>
          <a:p>
            <a:pPr lvl="1"/>
            <a:endParaRPr lang="en-US" dirty="0"/>
          </a:p>
          <a:p>
            <a:pPr marL="0" indent="0">
              <a:buNone/>
            </a:pPr>
            <a:r>
              <a:rPr lang="en-US" sz="800" dirty="0"/>
              <a:t> </a:t>
            </a:r>
          </a:p>
          <a:p>
            <a:pPr marL="914400" lvl="2" indent="0">
              <a:buNone/>
            </a:pPr>
            <a:endParaRPr lang="en-US" dirty="0"/>
          </a:p>
        </p:txBody>
      </p:sp>
      <p:sp>
        <p:nvSpPr>
          <p:cNvPr id="3" name="Content Placeholder 2"/>
          <p:cNvSpPr>
            <a:spLocks noGrp="1"/>
          </p:cNvSpPr>
          <p:nvPr>
            <p:ph sz="quarter" idx="10"/>
          </p:nvPr>
        </p:nvSpPr>
        <p:spPr>
          <a:xfrm>
            <a:off x="7239000" y="609600"/>
            <a:ext cx="2133600" cy="381000"/>
          </a:xfrm>
        </p:spPr>
        <p:txBody>
          <a:bodyPr/>
          <a:lstStyle/>
          <a:p>
            <a:r>
              <a:rPr lang="en-US" altLang="en-US" dirty="0"/>
              <a:t>1910.29(h)</a:t>
            </a:r>
          </a:p>
          <a:p>
            <a:endParaRPr lang="en-US" dirty="0"/>
          </a:p>
        </p:txBody>
      </p:sp>
      <p:pic>
        <p:nvPicPr>
          <p:cNvPr id="6" name="Picture 5"/>
          <p:cNvPicPr/>
          <p:nvPr/>
        </p:nvPicPr>
        <p:blipFill rotWithShape="1">
          <a:blip r:embed="rId3" cstate="email">
            <a:extLst>
              <a:ext uri="{28A0092B-C50C-407E-A947-70E740481C1C}">
                <a14:useLocalDpi xmlns:a14="http://schemas.microsoft.com/office/drawing/2010/main"/>
              </a:ext>
            </a:extLst>
          </a:blip>
          <a:srcRect/>
          <a:stretch/>
        </p:blipFill>
        <p:spPr bwMode="auto">
          <a:xfrm>
            <a:off x="6324600" y="4603146"/>
            <a:ext cx="2101702" cy="1308556"/>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4114799" y="572815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1140906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1325"/>
            <a:ext cx="7924800" cy="549275"/>
          </a:xfrm>
        </p:spPr>
        <p:txBody>
          <a:bodyPr/>
          <a:lstStyle/>
          <a:p>
            <a:r>
              <a:rPr lang="en-US" dirty="0"/>
              <a:t>Ladder Safety Systems</a:t>
            </a:r>
          </a:p>
        </p:txBody>
      </p:sp>
      <p:sp>
        <p:nvSpPr>
          <p:cNvPr id="11266" name="Rectangle 3"/>
          <p:cNvSpPr>
            <a:spLocks noGrp="1" noChangeArrowheads="1"/>
          </p:cNvSpPr>
          <p:nvPr>
            <p:ph idx="1"/>
          </p:nvPr>
        </p:nvSpPr>
        <p:spPr>
          <a:xfrm>
            <a:off x="533400" y="1189037"/>
            <a:ext cx="8229600" cy="1828800"/>
          </a:xfrm>
        </p:spPr>
        <p:txBody>
          <a:bodyPr/>
          <a:lstStyle/>
          <a:p>
            <a:r>
              <a:rPr lang="en-US" dirty="0"/>
              <a:t>Allows employee to climb up and down using both hands and does not require the employee to continuously hold, push, or pull any part of the system while climbing</a:t>
            </a:r>
            <a:endParaRPr lang="en-US" sz="800" dirty="0"/>
          </a:p>
        </p:txBody>
      </p:sp>
      <p:sp>
        <p:nvSpPr>
          <p:cNvPr id="3" name="Content Placeholder 2"/>
          <p:cNvSpPr>
            <a:spLocks noGrp="1"/>
          </p:cNvSpPr>
          <p:nvPr>
            <p:ph sz="quarter" idx="10"/>
          </p:nvPr>
        </p:nvSpPr>
        <p:spPr>
          <a:xfrm>
            <a:off x="7010400" y="609600"/>
            <a:ext cx="2133600" cy="381000"/>
          </a:xfrm>
        </p:spPr>
        <p:txBody>
          <a:bodyPr/>
          <a:lstStyle/>
          <a:p>
            <a:r>
              <a:rPr lang="en-US" altLang="en-US" dirty="0"/>
              <a:t>1910.29(</a:t>
            </a:r>
            <a:r>
              <a:rPr lang="en-US" altLang="en-US" dirty="0" err="1"/>
              <a:t>i</a:t>
            </a:r>
            <a:r>
              <a:rPr lang="en-US" altLang="en-US" dirty="0"/>
              <a:t>)(1)</a:t>
            </a:r>
          </a:p>
          <a:p>
            <a:endParaRPr lang="en-US" dirty="0"/>
          </a:p>
        </p:txBody>
      </p:sp>
      <p:sp>
        <p:nvSpPr>
          <p:cNvPr id="7" name="TextBox 6"/>
          <p:cNvSpPr txBox="1"/>
          <p:nvPr/>
        </p:nvSpPr>
        <p:spPr>
          <a:xfrm>
            <a:off x="4114799" y="5728156"/>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39602263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457200"/>
            <a:ext cx="7924800" cy="492443"/>
          </a:xfrm>
        </p:spPr>
        <p:txBody>
          <a:bodyPr>
            <a:noAutofit/>
          </a:bodyPr>
          <a:lstStyle/>
          <a:p>
            <a:r>
              <a:rPr lang="en-US" sz="3200" dirty="0"/>
              <a:t>Personal Fall Protection Systems</a:t>
            </a:r>
          </a:p>
        </p:txBody>
      </p:sp>
      <p:sp>
        <p:nvSpPr>
          <p:cNvPr id="11266" name="Rectangle 3"/>
          <p:cNvSpPr>
            <a:spLocks noGrp="1" noChangeArrowheads="1"/>
          </p:cNvSpPr>
          <p:nvPr>
            <p:ph idx="1"/>
          </p:nvPr>
        </p:nvSpPr>
        <p:spPr>
          <a:xfrm>
            <a:off x="533400" y="1239864"/>
            <a:ext cx="6248400" cy="4627536"/>
          </a:xfrm>
        </p:spPr>
        <p:txBody>
          <a:bodyPr/>
          <a:lstStyle/>
          <a:p>
            <a:r>
              <a:rPr lang="en-US" dirty="0"/>
              <a:t>Body belts, harnesses, and other components used in personal fall arrest systems, work positioning systems, and travel restraint systems must meet requirements of 1910.140, Subpart I – Personal Protective Equipment</a:t>
            </a:r>
            <a:endParaRPr lang="en-US" b="1" dirty="0">
              <a:latin typeface="Arial Narrow" panose="020B0606020202030204" pitchFamily="34" charset="0"/>
            </a:endParaRPr>
          </a:p>
        </p:txBody>
      </p:sp>
      <p:sp>
        <p:nvSpPr>
          <p:cNvPr id="6" name="Content Placeholder 5"/>
          <p:cNvSpPr>
            <a:spLocks noGrp="1"/>
          </p:cNvSpPr>
          <p:nvPr>
            <p:ph sz="quarter" idx="10"/>
          </p:nvPr>
        </p:nvSpPr>
        <p:spPr>
          <a:xfrm>
            <a:off x="7315200" y="559700"/>
            <a:ext cx="2133600" cy="381000"/>
          </a:xfrm>
        </p:spPr>
        <p:txBody>
          <a:bodyPr/>
          <a:lstStyle/>
          <a:p>
            <a:r>
              <a:rPr lang="en-US" altLang="en-US" dirty="0"/>
              <a:t>1910.29(j)</a:t>
            </a:r>
          </a:p>
          <a:p>
            <a:endParaRPr lang="en-US" dirty="0"/>
          </a:p>
        </p:txBody>
      </p:sp>
      <p:grpSp>
        <p:nvGrpSpPr>
          <p:cNvPr id="2" name="Group 1">
            <a:extLst>
              <a:ext uri="{FF2B5EF4-FFF2-40B4-BE49-F238E27FC236}">
                <a16:creationId xmlns:a16="http://schemas.microsoft.com/office/drawing/2014/main" id="{7432846F-B5ED-4536-A170-C7147C7D91CF}"/>
              </a:ext>
            </a:extLst>
          </p:cNvPr>
          <p:cNvGrpSpPr/>
          <p:nvPr/>
        </p:nvGrpSpPr>
        <p:grpSpPr>
          <a:xfrm>
            <a:off x="6705600" y="1743641"/>
            <a:ext cx="2342182" cy="3213096"/>
            <a:chOff x="6705600" y="1743641"/>
            <a:chExt cx="2342182" cy="3213096"/>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11610"/>
            <a:stretch/>
          </p:blipFill>
          <p:spPr>
            <a:xfrm>
              <a:off x="6705600" y="1851363"/>
              <a:ext cx="2342182" cy="3105374"/>
            </a:xfrm>
            <a:prstGeom prst="rect">
              <a:avLst/>
            </a:prstGeom>
          </p:spPr>
        </p:pic>
        <p:sp>
          <p:nvSpPr>
            <p:cNvPr id="8" name="TextBox 7"/>
            <p:cNvSpPr txBox="1"/>
            <p:nvPr/>
          </p:nvSpPr>
          <p:spPr>
            <a:xfrm>
              <a:off x="6858000" y="1743641"/>
              <a:ext cx="1219200" cy="215444"/>
            </a:xfrm>
            <a:prstGeom prst="rect">
              <a:avLst/>
            </a:prstGeom>
            <a:noFill/>
          </p:spPr>
          <p:txBody>
            <a:bodyPr wrap="square" rtlCol="0">
              <a:spAutoFit/>
            </a:bodyPr>
            <a:lstStyle/>
            <a:p>
              <a:r>
                <a:rPr lang="en-US" sz="800" u="none" dirty="0">
                  <a:latin typeface="+mn-lt"/>
                </a:rPr>
                <a:t>NCDOL Photo Library</a:t>
              </a:r>
            </a:p>
          </p:txBody>
        </p:sp>
      </p:grpSp>
    </p:spTree>
    <p:extLst>
      <p:ext uri="{BB962C8B-B14F-4D97-AF65-F5344CB8AC3E}">
        <p14:creationId xmlns:p14="http://schemas.microsoft.com/office/powerpoint/2010/main" val="589848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Training Requirements</a:t>
            </a:r>
          </a:p>
        </p:txBody>
      </p:sp>
      <p:sp>
        <p:nvSpPr>
          <p:cNvPr id="11266" name="Rectangle 3"/>
          <p:cNvSpPr>
            <a:spLocks noGrp="1" noChangeArrowheads="1"/>
          </p:cNvSpPr>
          <p:nvPr>
            <p:ph idx="1"/>
          </p:nvPr>
        </p:nvSpPr>
        <p:spPr>
          <a:xfrm>
            <a:off x="533400" y="1219200"/>
            <a:ext cx="4422710" cy="4724400"/>
          </a:xfrm>
        </p:spPr>
        <p:txBody>
          <a:bodyPr/>
          <a:lstStyle/>
          <a:p>
            <a:r>
              <a:rPr lang="en-US" b="1" dirty="0"/>
              <a:t>Fall hazards</a:t>
            </a:r>
          </a:p>
          <a:p>
            <a:endParaRPr lang="en-US" sz="800" b="1" dirty="0"/>
          </a:p>
          <a:p>
            <a:pPr lvl="1"/>
            <a:r>
              <a:rPr lang="en-US" dirty="0"/>
              <a:t>Employees exposed to a fall hazard, employer must provide training</a:t>
            </a:r>
          </a:p>
          <a:p>
            <a:pPr lvl="2"/>
            <a:endParaRPr lang="en-US" sz="800" dirty="0"/>
          </a:p>
          <a:p>
            <a:pPr lvl="2"/>
            <a:r>
              <a:rPr lang="en-US" dirty="0"/>
              <a:t>Personal fall protection systems, or who is required to be trained as specified elsewhere</a:t>
            </a:r>
          </a:p>
          <a:p>
            <a:pPr lvl="1"/>
            <a:endParaRPr lang="en-US" sz="800" dirty="0"/>
          </a:p>
          <a:p>
            <a:pPr lvl="1"/>
            <a:r>
              <a:rPr lang="en-US" dirty="0"/>
              <a:t>Trained by a qualified person</a:t>
            </a:r>
          </a:p>
        </p:txBody>
      </p:sp>
      <p:sp>
        <p:nvSpPr>
          <p:cNvPr id="2" name="Content Placeholder 1"/>
          <p:cNvSpPr>
            <a:spLocks noGrp="1"/>
          </p:cNvSpPr>
          <p:nvPr>
            <p:ph sz="quarter" idx="10"/>
          </p:nvPr>
        </p:nvSpPr>
        <p:spPr>
          <a:xfrm>
            <a:off x="6443667" y="609600"/>
            <a:ext cx="2133600" cy="381000"/>
          </a:xfrm>
        </p:spPr>
        <p:txBody>
          <a:bodyPr/>
          <a:lstStyle/>
          <a:p>
            <a:r>
              <a:rPr lang="en-US" altLang="en-US" dirty="0"/>
              <a:t>1910.30(a)(1)-(2)</a:t>
            </a:r>
          </a:p>
          <a:p>
            <a:endParaRPr lang="en-US" dirty="0"/>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32500" t="24444" r="22499" b="21110"/>
          <a:stretch/>
        </p:blipFill>
        <p:spPr>
          <a:xfrm>
            <a:off x="5032310" y="2057400"/>
            <a:ext cx="3359020" cy="3048000"/>
          </a:xfrm>
          <a:prstGeom prst="rect">
            <a:avLst/>
          </a:prstGeom>
        </p:spPr>
      </p:pic>
      <p:sp>
        <p:nvSpPr>
          <p:cNvPr id="6" name="TextBox 5"/>
          <p:cNvSpPr txBox="1"/>
          <p:nvPr/>
        </p:nvSpPr>
        <p:spPr>
          <a:xfrm>
            <a:off x="7318310" y="2897393"/>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2230458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p:txBody>
          <a:bodyPr/>
          <a:lstStyle/>
          <a:p>
            <a:r>
              <a:rPr lang="en-US" dirty="0"/>
              <a:t>Each employee trained in at least the following topics:</a:t>
            </a:r>
          </a:p>
          <a:p>
            <a:pPr marL="457200" lvl="1" indent="0">
              <a:buNone/>
            </a:pPr>
            <a:r>
              <a:rPr lang="en-US" sz="800" dirty="0"/>
              <a:t> </a:t>
            </a:r>
          </a:p>
          <a:p>
            <a:pPr lvl="1"/>
            <a:r>
              <a:rPr lang="en-US" dirty="0"/>
              <a:t>Nature of fall hazards </a:t>
            </a:r>
            <a:r>
              <a:rPr lang="en-US" b="1" dirty="0"/>
              <a:t>and </a:t>
            </a:r>
            <a:r>
              <a:rPr lang="en-US" dirty="0"/>
              <a:t>how to recognize them</a:t>
            </a:r>
          </a:p>
          <a:p>
            <a:pPr lvl="1"/>
            <a:endParaRPr lang="en-US" sz="800" dirty="0"/>
          </a:p>
          <a:p>
            <a:pPr lvl="1"/>
            <a:r>
              <a:rPr lang="en-US" dirty="0"/>
              <a:t>Correct procedures for installing, inspecting, operating, maintaining, and disassembling</a:t>
            </a:r>
          </a:p>
          <a:p>
            <a:pPr lvl="2"/>
            <a:endParaRPr lang="en-US" sz="800" dirty="0"/>
          </a:p>
          <a:p>
            <a:pPr lvl="2"/>
            <a:r>
              <a:rPr lang="en-US" dirty="0"/>
              <a:t>Proper hook-up</a:t>
            </a:r>
          </a:p>
          <a:p>
            <a:pPr lvl="2"/>
            <a:endParaRPr lang="en-US" sz="800" dirty="0"/>
          </a:p>
          <a:p>
            <a:pPr lvl="2"/>
            <a:r>
              <a:rPr lang="en-US" dirty="0"/>
              <a:t>Anchoring</a:t>
            </a:r>
          </a:p>
          <a:p>
            <a:pPr lvl="2"/>
            <a:endParaRPr lang="en-US" sz="800" dirty="0"/>
          </a:p>
          <a:p>
            <a:pPr lvl="2"/>
            <a:r>
              <a:rPr lang="en-US" dirty="0"/>
              <a:t>Tie-off techniques</a:t>
            </a:r>
          </a:p>
          <a:p>
            <a:pPr lvl="2"/>
            <a:endParaRPr lang="en-US" sz="800" dirty="0"/>
          </a:p>
          <a:p>
            <a:pPr lvl="2"/>
            <a:r>
              <a:rPr lang="en-US" dirty="0"/>
              <a:t>Methods of equipment inspection</a:t>
            </a:r>
          </a:p>
          <a:p>
            <a:pPr marL="914400" lvl="2" indent="0">
              <a:buNone/>
            </a:pPr>
            <a:r>
              <a:rPr lang="en-US" dirty="0"/>
              <a:t>  and storage</a:t>
            </a:r>
          </a:p>
        </p:txBody>
      </p:sp>
      <p:sp>
        <p:nvSpPr>
          <p:cNvPr id="2" name="Content Placeholder 1"/>
          <p:cNvSpPr>
            <a:spLocks noGrp="1"/>
          </p:cNvSpPr>
          <p:nvPr>
            <p:ph sz="quarter" idx="10"/>
          </p:nvPr>
        </p:nvSpPr>
        <p:spPr>
          <a:xfrm>
            <a:off x="6934200" y="609600"/>
            <a:ext cx="2133600" cy="381000"/>
          </a:xfrm>
        </p:spPr>
        <p:txBody>
          <a:bodyPr/>
          <a:lstStyle/>
          <a:p>
            <a:r>
              <a:rPr lang="en-US" altLang="en-US" dirty="0"/>
              <a:t>1910.30(a)(3)</a:t>
            </a:r>
          </a:p>
          <a:p>
            <a:endParaRPr lang="en-US" dirty="0"/>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62224" y1="35967" x2="55880" y2="4966"/>
                        <a14:foregroundMark x1="69209" y1="62227" x2="99715" y2="30098"/>
                        <a14:foregroundMark x1="55524" y1="66516" x2="54312" y2="92777"/>
                        <a14:foregroundMark x1="65930" y1="65764" x2="68354" y2="99925"/>
                        <a14:foregroundMark x1="67142" y1="0" x2="73200" y2="7223"/>
                        <a14:foregroundMark x1="99929" y1="18661" x2="96009" y2="24906"/>
                        <a14:backgroundMark x1="27584" y1="27314" x2="23165" y2="19037"/>
                        <a14:backgroundMark x1="9408" y1="81114" x2="15752" y2="45372"/>
                        <a14:backgroundMark x1="99929" y1="67795" x2="87883" y2="73138"/>
                        <a14:backgroundMark x1="15752" y1="74417" x2="13542" y2="58691"/>
                        <a14:backgroundMark x1="88810" y1="0" x2="93728" y2="4439"/>
                      </a14:backgroundRemoval>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6019800" y="3720644"/>
            <a:ext cx="2332567" cy="2209800"/>
          </a:xfrm>
          <a:prstGeom prst="rect">
            <a:avLst/>
          </a:prstGeom>
          <a:ln w="12700" cap="sq">
            <a:solidFill>
              <a:schemeClr val="bg1">
                <a:lumMod val="85000"/>
              </a:schemeClr>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477000" y="5715000"/>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sp>
        <p:nvSpPr>
          <p:cNvPr id="9" name="Rectangle 6">
            <a:extLst>
              <a:ext uri="{FF2B5EF4-FFF2-40B4-BE49-F238E27FC236}">
                <a16:creationId xmlns:a16="http://schemas.microsoft.com/office/drawing/2014/main" id="{E79D3F9D-C858-46FB-93C9-F2B7F69498D7}"/>
              </a:ext>
            </a:extLst>
          </p:cNvPr>
          <p:cNvSpPr>
            <a:spLocks noGrp="1" noChangeArrowheads="1"/>
          </p:cNvSpPr>
          <p:nvPr>
            <p:ph type="title"/>
          </p:nvPr>
        </p:nvSpPr>
        <p:spPr>
          <a:xfrm>
            <a:off x="609600" y="457200"/>
            <a:ext cx="7924800" cy="549275"/>
          </a:xfrm>
          <a:noFill/>
        </p:spPr>
        <p:txBody>
          <a:bodyPr/>
          <a:lstStyle/>
          <a:p>
            <a:r>
              <a:rPr lang="en-US" altLang="en-US" dirty="0"/>
              <a:t>Training Requirements</a:t>
            </a:r>
          </a:p>
        </p:txBody>
      </p:sp>
    </p:spTree>
    <p:extLst>
      <p:ext uri="{BB962C8B-B14F-4D97-AF65-F5344CB8AC3E}">
        <p14:creationId xmlns:p14="http://schemas.microsoft.com/office/powerpoint/2010/main" val="175635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General Requirements</a:t>
            </a:r>
          </a:p>
        </p:txBody>
      </p:sp>
      <p:sp>
        <p:nvSpPr>
          <p:cNvPr id="11266" name="Rectangle 3"/>
          <p:cNvSpPr>
            <a:spLocks noGrp="1" noChangeArrowheads="1"/>
          </p:cNvSpPr>
          <p:nvPr>
            <p:ph idx="1"/>
          </p:nvPr>
        </p:nvSpPr>
        <p:spPr>
          <a:xfrm>
            <a:off x="533400" y="1286358"/>
            <a:ext cx="8001000" cy="4581041"/>
          </a:xfrm>
        </p:spPr>
        <p:txBody>
          <a:bodyPr/>
          <a:lstStyle/>
          <a:p>
            <a:r>
              <a:rPr lang="en-US" altLang="en-US" dirty="0"/>
              <a:t>Inspection, maintenance and repair</a:t>
            </a:r>
          </a:p>
          <a:p>
            <a:endParaRPr lang="en-US" altLang="en-US" sz="800" b="1" dirty="0"/>
          </a:p>
          <a:p>
            <a:pPr lvl="1"/>
            <a:r>
              <a:rPr lang="en-US" dirty="0"/>
              <a:t>Surfaces are </a:t>
            </a:r>
            <a:r>
              <a:rPr lang="en-US" b="1" dirty="0"/>
              <a:t>inspected regularly, </a:t>
            </a:r>
            <a:r>
              <a:rPr lang="en-US" dirty="0"/>
              <a:t>and as necessary</a:t>
            </a:r>
            <a:r>
              <a:rPr lang="en-US" b="1" i="1" dirty="0"/>
              <a:t>, </a:t>
            </a:r>
            <a:r>
              <a:rPr lang="en-US" dirty="0"/>
              <a:t>and </a:t>
            </a:r>
            <a:r>
              <a:rPr lang="en-US" b="1" dirty="0"/>
              <a:t>maintained in safe condition</a:t>
            </a:r>
          </a:p>
        </p:txBody>
      </p:sp>
      <p:sp>
        <p:nvSpPr>
          <p:cNvPr id="2" name="Content Placeholder 1"/>
          <p:cNvSpPr>
            <a:spLocks noGrp="1"/>
          </p:cNvSpPr>
          <p:nvPr>
            <p:ph sz="quarter" idx="10"/>
          </p:nvPr>
        </p:nvSpPr>
        <p:spPr>
          <a:xfrm>
            <a:off x="7239000" y="609600"/>
            <a:ext cx="2133600" cy="381000"/>
          </a:xfrm>
        </p:spPr>
        <p:txBody>
          <a:bodyPr/>
          <a:lstStyle/>
          <a:p>
            <a:r>
              <a:rPr lang="en-US" altLang="en-US" dirty="0"/>
              <a:t>1910.22(d)</a:t>
            </a:r>
          </a:p>
          <a:p>
            <a:endParaRPr lang="en-US" dirty="0"/>
          </a:p>
        </p:txBody>
      </p:sp>
      <p:grpSp>
        <p:nvGrpSpPr>
          <p:cNvPr id="4" name="Group 3">
            <a:extLst>
              <a:ext uri="{FF2B5EF4-FFF2-40B4-BE49-F238E27FC236}">
                <a16:creationId xmlns:a16="http://schemas.microsoft.com/office/drawing/2014/main" id="{647E0BC3-6B8B-4872-8174-F61B305F3441}"/>
              </a:ext>
            </a:extLst>
          </p:cNvPr>
          <p:cNvGrpSpPr/>
          <p:nvPr/>
        </p:nvGrpSpPr>
        <p:grpSpPr>
          <a:xfrm>
            <a:off x="5334000" y="2631537"/>
            <a:ext cx="3009900" cy="3202193"/>
            <a:chOff x="4686300" y="2287793"/>
            <a:chExt cx="3429000" cy="365760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4686300" y="2287793"/>
              <a:ext cx="3429000" cy="36576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424187" y="2287793"/>
              <a:ext cx="2001851" cy="290027"/>
            </a:xfrm>
            <a:prstGeom prst="rect">
              <a:avLst/>
            </a:prstGeom>
            <a:noFill/>
          </p:spPr>
          <p:txBody>
            <a:bodyPr wrap="square" rtlCol="0">
              <a:spAutoFit/>
            </a:bodyPr>
            <a:lstStyle/>
            <a:p>
              <a:r>
                <a:rPr lang="en-US" sz="1050" u="none" dirty="0">
                  <a:solidFill>
                    <a:schemeClr val="bg1"/>
                  </a:solidFill>
                  <a:latin typeface="+mn-lt"/>
                </a:rPr>
                <a:t>NCDOL Photo Library</a:t>
              </a:r>
            </a:p>
          </p:txBody>
        </p:sp>
      </p:grpSp>
    </p:spTree>
    <p:extLst>
      <p:ext uri="{BB962C8B-B14F-4D97-AF65-F5344CB8AC3E}">
        <p14:creationId xmlns:p14="http://schemas.microsoft.com/office/powerpoint/2010/main" val="339823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Retraining</a:t>
            </a:r>
          </a:p>
        </p:txBody>
      </p:sp>
      <p:sp>
        <p:nvSpPr>
          <p:cNvPr id="11266" name="Rectangle 3"/>
          <p:cNvSpPr>
            <a:spLocks noGrp="1" noChangeArrowheads="1"/>
          </p:cNvSpPr>
          <p:nvPr>
            <p:ph idx="1"/>
          </p:nvPr>
        </p:nvSpPr>
        <p:spPr>
          <a:xfrm>
            <a:off x="533400" y="1143000"/>
            <a:ext cx="8001000" cy="3657600"/>
          </a:xfrm>
        </p:spPr>
        <p:txBody>
          <a:bodyPr/>
          <a:lstStyle/>
          <a:p>
            <a:r>
              <a:rPr lang="en-US" sz="2400" dirty="0"/>
              <a:t>Employee does not have the understanding and skill required by this section </a:t>
            </a:r>
          </a:p>
          <a:p>
            <a:endParaRPr lang="en-US" sz="1000" dirty="0"/>
          </a:p>
          <a:p>
            <a:r>
              <a:rPr lang="en-US" sz="2400" dirty="0"/>
              <a:t>Situations requiring retraining include:</a:t>
            </a:r>
          </a:p>
          <a:p>
            <a:pPr lvl="1"/>
            <a:endParaRPr lang="en-US" sz="800" dirty="0"/>
          </a:p>
          <a:p>
            <a:pPr lvl="1"/>
            <a:r>
              <a:rPr lang="en-US" sz="2000" dirty="0"/>
              <a:t>Changes in workplace render previous training obsolete or inadequate </a:t>
            </a:r>
          </a:p>
          <a:p>
            <a:pPr lvl="1"/>
            <a:endParaRPr lang="en-US" sz="800" dirty="0"/>
          </a:p>
          <a:p>
            <a:pPr lvl="1"/>
            <a:r>
              <a:rPr lang="en-US" sz="2000" dirty="0"/>
              <a:t>Inadequacies in knowledge or use of fall protection systems</a:t>
            </a:r>
          </a:p>
          <a:p>
            <a:pPr lvl="2"/>
            <a:endParaRPr lang="en-US" sz="800" dirty="0"/>
          </a:p>
          <a:p>
            <a:pPr lvl="1"/>
            <a:r>
              <a:rPr lang="en-US" sz="2000" dirty="0"/>
              <a:t>Equipment indicate that employee no longer has requisite understanding or skill</a:t>
            </a:r>
          </a:p>
          <a:p>
            <a:pPr marL="0" indent="0">
              <a:buNone/>
            </a:pPr>
            <a:endParaRPr lang="en-US" sz="800" dirty="0"/>
          </a:p>
        </p:txBody>
      </p:sp>
      <p:sp>
        <p:nvSpPr>
          <p:cNvPr id="2" name="Content Placeholder 1"/>
          <p:cNvSpPr>
            <a:spLocks noGrp="1"/>
          </p:cNvSpPr>
          <p:nvPr>
            <p:ph sz="quarter" idx="10"/>
          </p:nvPr>
        </p:nvSpPr>
        <p:spPr>
          <a:xfrm>
            <a:off x="6553200" y="609600"/>
            <a:ext cx="2133600" cy="381000"/>
          </a:xfrm>
        </p:spPr>
        <p:txBody>
          <a:bodyPr/>
          <a:lstStyle/>
          <a:p>
            <a:r>
              <a:rPr lang="en-US" altLang="en-US" dirty="0"/>
              <a:t>1910.30(c)(1)-(3)</a:t>
            </a:r>
          </a:p>
          <a:p>
            <a:endParaRPr lang="en-US" dirty="0"/>
          </a:p>
        </p:txBody>
      </p:sp>
      <p:sp>
        <p:nvSpPr>
          <p:cNvPr id="6" name="TextBox 5"/>
          <p:cNvSpPr txBox="1"/>
          <p:nvPr/>
        </p:nvSpPr>
        <p:spPr>
          <a:xfrm>
            <a:off x="6896100" y="5671085"/>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grpSp>
        <p:nvGrpSpPr>
          <p:cNvPr id="4" name="Group 3">
            <a:extLst>
              <a:ext uri="{FF2B5EF4-FFF2-40B4-BE49-F238E27FC236}">
                <a16:creationId xmlns:a16="http://schemas.microsoft.com/office/drawing/2014/main" id="{09DC09CD-052E-4177-88D0-1C2086321216}"/>
              </a:ext>
            </a:extLst>
          </p:cNvPr>
          <p:cNvGrpSpPr/>
          <p:nvPr/>
        </p:nvGrpSpPr>
        <p:grpSpPr>
          <a:xfrm>
            <a:off x="6019800" y="4191000"/>
            <a:ext cx="2367886" cy="1716794"/>
            <a:chOff x="5191836" y="3232464"/>
            <a:chExt cx="3206086" cy="213360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91836" y="3232464"/>
              <a:ext cx="3200400" cy="2133600"/>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0D68F0A0-1E49-4A1E-B564-62AEE715E371}"/>
                </a:ext>
              </a:extLst>
            </p:cNvPr>
            <p:cNvSpPr txBox="1"/>
            <p:nvPr/>
          </p:nvSpPr>
          <p:spPr>
            <a:xfrm rot="5400000">
              <a:off x="7561315" y="3822851"/>
              <a:ext cx="1426994" cy="246221"/>
            </a:xfrm>
            <a:prstGeom prst="rect">
              <a:avLst/>
            </a:prstGeom>
            <a:noFill/>
            <a:ln>
              <a:solidFill>
                <a:schemeClr val="bg1">
                  <a:lumMod val="85000"/>
                </a:schemeClr>
              </a:solidFill>
            </a:ln>
          </p:spPr>
          <p:txBody>
            <a:bodyPr wrap="none" rtlCol="0">
              <a:spAutoFit/>
            </a:bodyPr>
            <a:lstStyle/>
            <a:p>
              <a:r>
                <a:rPr lang="en-US" sz="1000" u="none" dirty="0">
                  <a:latin typeface="+mj-lt"/>
                  <a:cs typeface="Rod" panose="02030509050101010101" pitchFamily="49" charset="-79"/>
                </a:rPr>
                <a:t>NCDOL Photo Library</a:t>
              </a:r>
            </a:p>
          </p:txBody>
        </p:sp>
      </p:grpSp>
    </p:spTree>
    <p:extLst>
      <p:ext uri="{BB962C8B-B14F-4D97-AF65-F5344CB8AC3E}">
        <p14:creationId xmlns:p14="http://schemas.microsoft.com/office/powerpoint/2010/main" val="30090657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Training Requirements</a:t>
            </a:r>
          </a:p>
        </p:txBody>
      </p:sp>
      <p:sp>
        <p:nvSpPr>
          <p:cNvPr id="11266" name="Rectangle 3"/>
          <p:cNvSpPr>
            <a:spLocks noGrp="1" noChangeArrowheads="1"/>
          </p:cNvSpPr>
          <p:nvPr>
            <p:ph idx="1"/>
          </p:nvPr>
        </p:nvSpPr>
        <p:spPr>
          <a:xfrm>
            <a:off x="533400" y="1143000"/>
            <a:ext cx="8001000" cy="4724400"/>
          </a:xfrm>
        </p:spPr>
        <p:txBody>
          <a:bodyPr/>
          <a:lstStyle/>
          <a:p>
            <a:r>
              <a:rPr lang="en-US" dirty="0">
                <a:latin typeface="+mj-lt"/>
              </a:rPr>
              <a:t>Training must be understandable</a:t>
            </a:r>
          </a:p>
          <a:p>
            <a:pPr lvl="1"/>
            <a:endParaRPr lang="en-US" sz="800" dirty="0">
              <a:latin typeface="+mj-lt"/>
            </a:endParaRPr>
          </a:p>
          <a:p>
            <a:pPr lvl="1"/>
            <a:r>
              <a:rPr lang="en-US" dirty="0">
                <a:latin typeface="+mj-lt"/>
              </a:rPr>
              <a:t>Employer must provide information and training to each employee in a manner that employee understands</a:t>
            </a:r>
            <a:endParaRPr lang="en-US" b="1" dirty="0">
              <a:latin typeface="+mj-lt"/>
            </a:endParaRPr>
          </a:p>
        </p:txBody>
      </p:sp>
      <p:sp>
        <p:nvSpPr>
          <p:cNvPr id="2" name="Content Placeholder 1"/>
          <p:cNvSpPr>
            <a:spLocks noGrp="1"/>
          </p:cNvSpPr>
          <p:nvPr>
            <p:ph sz="quarter" idx="10"/>
          </p:nvPr>
        </p:nvSpPr>
        <p:spPr>
          <a:xfrm>
            <a:off x="7239000" y="609600"/>
            <a:ext cx="2133600" cy="381000"/>
          </a:xfrm>
        </p:spPr>
        <p:txBody>
          <a:bodyPr/>
          <a:lstStyle/>
          <a:p>
            <a:r>
              <a:rPr lang="en-US" altLang="en-US" dirty="0"/>
              <a:t>1910.30(d)</a:t>
            </a:r>
          </a:p>
          <a:p>
            <a:endParaRPr lang="en-US" dirty="0"/>
          </a:p>
        </p:txBody>
      </p:sp>
      <p:sp>
        <p:nvSpPr>
          <p:cNvPr id="6" name="TextBox 5"/>
          <p:cNvSpPr txBox="1"/>
          <p:nvPr/>
        </p:nvSpPr>
        <p:spPr>
          <a:xfrm>
            <a:off x="7086600" y="3427645"/>
            <a:ext cx="1219200" cy="215444"/>
          </a:xfrm>
          <a:prstGeom prst="rect">
            <a:avLst/>
          </a:prstGeom>
          <a:noFill/>
        </p:spPr>
        <p:txBody>
          <a:bodyPr wrap="square" rtlCol="0">
            <a:spAutoFit/>
          </a:bodyPr>
          <a:lstStyle/>
          <a:p>
            <a:r>
              <a:rPr lang="en-US" sz="800" u="none" dirty="0">
                <a:solidFill>
                  <a:schemeClr val="bg1"/>
                </a:solidFill>
                <a:latin typeface="+mn-lt"/>
              </a:rPr>
              <a:t>NCDOL Photo Library</a:t>
            </a:r>
          </a:p>
        </p:txBody>
      </p:sp>
      <p:pic>
        <p:nvPicPr>
          <p:cNvPr id="5" name="Picture 4">
            <a:extLst>
              <a:ext uri="{FF2B5EF4-FFF2-40B4-BE49-F238E27FC236}">
                <a16:creationId xmlns:a16="http://schemas.microsoft.com/office/drawing/2014/main" id="{DB5360B9-CE4B-3C97-1E30-3902BE063246}"/>
              </a:ext>
            </a:extLst>
          </p:cNvPr>
          <p:cNvPicPr>
            <a:picLocks noChangeAspect="1"/>
          </p:cNvPicPr>
          <p:nvPr/>
        </p:nvPicPr>
        <p:blipFill>
          <a:blip r:embed="rId3"/>
          <a:stretch>
            <a:fillRect/>
          </a:stretch>
        </p:blipFill>
        <p:spPr>
          <a:xfrm>
            <a:off x="4145709" y="3016772"/>
            <a:ext cx="4040125" cy="271516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B7A14D3-63AE-6BD0-5A25-7F554CD1E1C8}"/>
              </a:ext>
            </a:extLst>
          </p:cNvPr>
          <p:cNvPicPr>
            <a:picLocks noChangeAspect="1"/>
          </p:cNvPicPr>
          <p:nvPr/>
        </p:nvPicPr>
        <p:blipFill>
          <a:blip r:embed="rId4"/>
          <a:stretch>
            <a:fillRect/>
          </a:stretch>
        </p:blipFill>
        <p:spPr>
          <a:xfrm>
            <a:off x="7958479" y="3992643"/>
            <a:ext cx="231668" cy="1286367"/>
          </a:xfrm>
          <a:prstGeom prst="rect">
            <a:avLst/>
          </a:prstGeom>
        </p:spPr>
      </p:pic>
    </p:spTree>
    <p:extLst>
      <p:ext uri="{BB962C8B-B14F-4D97-AF65-F5344CB8AC3E}">
        <p14:creationId xmlns:p14="http://schemas.microsoft.com/office/powerpoint/2010/main" val="212632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9600" y="457200"/>
            <a:ext cx="7772400" cy="549275"/>
          </a:xfrm>
        </p:spPr>
        <p:txBody>
          <a:bodyPr/>
          <a:lstStyle/>
          <a:p>
            <a:r>
              <a:rPr lang="en-US" altLang="en-US" dirty="0"/>
              <a:t>Summary</a:t>
            </a:r>
          </a:p>
        </p:txBody>
      </p:sp>
      <p:sp>
        <p:nvSpPr>
          <p:cNvPr id="4099" name="Rectangle 3"/>
          <p:cNvSpPr>
            <a:spLocks noGrp="1" noChangeArrowheads="1"/>
          </p:cNvSpPr>
          <p:nvPr>
            <p:ph type="body" idx="1"/>
          </p:nvPr>
        </p:nvSpPr>
        <p:spPr>
          <a:xfrm>
            <a:off x="533400" y="1219200"/>
            <a:ext cx="7772400" cy="4800600"/>
          </a:xfrm>
        </p:spPr>
        <p:txBody>
          <a:bodyPr/>
          <a:lstStyle/>
          <a:p>
            <a:pPr>
              <a:lnSpc>
                <a:spcPct val="80000"/>
              </a:lnSpc>
            </a:pPr>
            <a:r>
              <a:rPr lang="en-US" altLang="en-US" sz="2600" dirty="0"/>
              <a:t>In this course, we discussed:</a:t>
            </a:r>
          </a:p>
          <a:p>
            <a:pPr lvl="1">
              <a:lnSpc>
                <a:spcPct val="80000"/>
              </a:lnSpc>
              <a:spcBef>
                <a:spcPts val="200"/>
              </a:spcBef>
            </a:pPr>
            <a:endParaRPr lang="en-US" altLang="en-US" sz="600" dirty="0"/>
          </a:p>
          <a:p>
            <a:pPr lvl="1">
              <a:lnSpc>
                <a:spcPct val="80000"/>
              </a:lnSpc>
              <a:spcBef>
                <a:spcPts val="200"/>
              </a:spcBef>
            </a:pPr>
            <a:r>
              <a:rPr lang="en-US" altLang="en-US" sz="2200" dirty="0"/>
              <a:t>Definitions</a:t>
            </a:r>
          </a:p>
          <a:p>
            <a:pPr lvl="1">
              <a:lnSpc>
                <a:spcPct val="80000"/>
              </a:lnSpc>
              <a:spcBef>
                <a:spcPts val="200"/>
              </a:spcBef>
            </a:pPr>
            <a:endParaRPr lang="en-US" altLang="en-US" sz="1000" dirty="0"/>
          </a:p>
          <a:p>
            <a:pPr lvl="1">
              <a:lnSpc>
                <a:spcPct val="80000"/>
              </a:lnSpc>
              <a:spcBef>
                <a:spcPts val="200"/>
              </a:spcBef>
            </a:pPr>
            <a:r>
              <a:rPr lang="en-US" altLang="en-US" sz="2200" dirty="0"/>
              <a:t>General requirements</a:t>
            </a:r>
          </a:p>
          <a:p>
            <a:pPr lvl="1">
              <a:lnSpc>
                <a:spcPct val="80000"/>
              </a:lnSpc>
              <a:spcBef>
                <a:spcPts val="200"/>
              </a:spcBef>
            </a:pPr>
            <a:endParaRPr lang="en-US" altLang="en-US" sz="1000" dirty="0"/>
          </a:p>
          <a:p>
            <a:pPr lvl="1">
              <a:lnSpc>
                <a:spcPct val="80000"/>
              </a:lnSpc>
              <a:spcBef>
                <a:spcPts val="200"/>
              </a:spcBef>
            </a:pPr>
            <a:r>
              <a:rPr lang="en-US" altLang="en-US" sz="2200" dirty="0"/>
              <a:t>Ladders</a:t>
            </a:r>
          </a:p>
          <a:p>
            <a:pPr lvl="1">
              <a:lnSpc>
                <a:spcPct val="80000"/>
              </a:lnSpc>
              <a:spcBef>
                <a:spcPts val="200"/>
              </a:spcBef>
            </a:pPr>
            <a:endParaRPr lang="en-US" altLang="en-US" sz="1000" dirty="0"/>
          </a:p>
          <a:p>
            <a:pPr lvl="1">
              <a:lnSpc>
                <a:spcPct val="80000"/>
              </a:lnSpc>
              <a:spcBef>
                <a:spcPts val="200"/>
              </a:spcBef>
            </a:pPr>
            <a:r>
              <a:rPr lang="en-US" altLang="en-US" sz="2200" dirty="0"/>
              <a:t>Step bolts and manhole steps</a:t>
            </a:r>
          </a:p>
          <a:p>
            <a:pPr lvl="1">
              <a:lnSpc>
                <a:spcPct val="80000"/>
              </a:lnSpc>
              <a:spcBef>
                <a:spcPts val="200"/>
              </a:spcBef>
            </a:pPr>
            <a:endParaRPr lang="en-US" altLang="en-US" sz="1000" dirty="0"/>
          </a:p>
          <a:p>
            <a:pPr lvl="1">
              <a:lnSpc>
                <a:spcPct val="80000"/>
              </a:lnSpc>
              <a:spcBef>
                <a:spcPts val="200"/>
              </a:spcBef>
            </a:pPr>
            <a:r>
              <a:rPr lang="en-US" altLang="en-US" sz="2200" dirty="0"/>
              <a:t>Stairways</a:t>
            </a:r>
          </a:p>
          <a:p>
            <a:pPr lvl="1">
              <a:lnSpc>
                <a:spcPct val="80000"/>
              </a:lnSpc>
              <a:spcBef>
                <a:spcPts val="200"/>
              </a:spcBef>
            </a:pPr>
            <a:endParaRPr lang="en-US" altLang="en-US" sz="1000" dirty="0"/>
          </a:p>
          <a:p>
            <a:pPr lvl="1">
              <a:lnSpc>
                <a:spcPct val="80000"/>
              </a:lnSpc>
              <a:spcBef>
                <a:spcPts val="200"/>
              </a:spcBef>
            </a:pPr>
            <a:r>
              <a:rPr lang="en-US" altLang="en-US" sz="2200" dirty="0" err="1"/>
              <a:t>Dockboards</a:t>
            </a:r>
            <a:endParaRPr lang="en-US" altLang="en-US" sz="2200" dirty="0"/>
          </a:p>
          <a:p>
            <a:pPr lvl="1">
              <a:lnSpc>
                <a:spcPct val="80000"/>
              </a:lnSpc>
              <a:spcBef>
                <a:spcPts val="200"/>
              </a:spcBef>
            </a:pPr>
            <a:endParaRPr lang="en-US" altLang="en-US" sz="1000" dirty="0"/>
          </a:p>
          <a:p>
            <a:pPr lvl="1">
              <a:lnSpc>
                <a:spcPct val="80000"/>
              </a:lnSpc>
              <a:spcBef>
                <a:spcPts val="200"/>
              </a:spcBef>
            </a:pPr>
            <a:r>
              <a:rPr lang="en-US" altLang="en-US" sz="2200" dirty="0"/>
              <a:t>Scaffolds and rope descent systems</a:t>
            </a:r>
          </a:p>
          <a:p>
            <a:pPr lvl="1">
              <a:lnSpc>
                <a:spcPct val="80000"/>
              </a:lnSpc>
              <a:spcBef>
                <a:spcPts val="200"/>
              </a:spcBef>
            </a:pPr>
            <a:endParaRPr lang="en-US" altLang="en-US" sz="1000" dirty="0"/>
          </a:p>
          <a:p>
            <a:pPr lvl="1">
              <a:lnSpc>
                <a:spcPct val="80000"/>
              </a:lnSpc>
              <a:spcBef>
                <a:spcPts val="200"/>
              </a:spcBef>
            </a:pPr>
            <a:r>
              <a:rPr lang="en-US" altLang="en-US" sz="2200" dirty="0"/>
              <a:t>Duty to have fall protection</a:t>
            </a:r>
          </a:p>
          <a:p>
            <a:pPr lvl="1">
              <a:lnSpc>
                <a:spcPct val="80000"/>
              </a:lnSpc>
              <a:spcBef>
                <a:spcPts val="200"/>
              </a:spcBef>
            </a:pPr>
            <a:endParaRPr lang="en-US" altLang="en-US" sz="1000" dirty="0"/>
          </a:p>
          <a:p>
            <a:pPr lvl="1">
              <a:lnSpc>
                <a:spcPct val="80000"/>
              </a:lnSpc>
              <a:spcBef>
                <a:spcPts val="200"/>
              </a:spcBef>
            </a:pPr>
            <a:r>
              <a:rPr lang="en-US" altLang="en-US" sz="2200" dirty="0"/>
              <a:t>Fall protection systems and falling object protection</a:t>
            </a:r>
          </a:p>
          <a:p>
            <a:pPr lvl="1">
              <a:lnSpc>
                <a:spcPct val="80000"/>
              </a:lnSpc>
              <a:spcBef>
                <a:spcPts val="200"/>
              </a:spcBef>
            </a:pPr>
            <a:endParaRPr lang="en-US" altLang="en-US" sz="1000" dirty="0"/>
          </a:p>
          <a:p>
            <a:pPr lvl="1">
              <a:lnSpc>
                <a:spcPct val="80000"/>
              </a:lnSpc>
              <a:spcBef>
                <a:spcPts val="200"/>
              </a:spcBef>
            </a:pPr>
            <a:r>
              <a:rPr lang="en-US" altLang="en-US" sz="2200" dirty="0"/>
              <a:t>Training requirements</a:t>
            </a:r>
          </a:p>
          <a:p>
            <a:pPr>
              <a:lnSpc>
                <a:spcPct val="80000"/>
              </a:lnSpc>
            </a:pPr>
            <a:endParaRPr lang="en-US" altLang="en-US" sz="900" dirty="0"/>
          </a:p>
          <a:p>
            <a:pPr>
              <a:lnSpc>
                <a:spcPct val="80000"/>
              </a:lnSpc>
              <a:buFont typeface="Wingdings" panose="05000000000000000000" pitchFamily="2" charset="2"/>
              <a:buNone/>
            </a:pPr>
            <a:endParaRPr lang="en-US" altLang="en-US" sz="1400" dirty="0"/>
          </a:p>
        </p:txBody>
      </p:sp>
      <p:sp>
        <p:nvSpPr>
          <p:cNvPr id="4101" name="TextBox 4"/>
          <p:cNvSpPr txBox="1">
            <a:spLocks noChangeArrowheads="1"/>
          </p:cNvSpPr>
          <p:nvPr/>
        </p:nvSpPr>
        <p:spPr bwMode="auto">
          <a:xfrm>
            <a:off x="5567820" y="609600"/>
            <a:ext cx="29999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u="none" dirty="0">
                <a:latin typeface="Avenir Next LT Pro" panose="020B0504020202020204" pitchFamily="34" charset="0"/>
              </a:rPr>
              <a:t>29 CFR 1910, Subpart D</a:t>
            </a:r>
          </a:p>
        </p:txBody>
      </p:sp>
    </p:spTree>
    <p:extLst>
      <p:ext uri="{BB962C8B-B14F-4D97-AF65-F5344CB8AC3E}">
        <p14:creationId xmlns:p14="http://schemas.microsoft.com/office/powerpoint/2010/main" val="15718392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428750" y="1531937"/>
            <a:ext cx="6705600" cy="838200"/>
          </a:xfrm>
        </p:spPr>
        <p:txBody>
          <a:bodyPr>
            <a:normAutofit lnSpcReduction="10000"/>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spTree>
    <p:extLst>
      <p:ext uri="{BB962C8B-B14F-4D97-AF65-F5344CB8AC3E}">
        <p14:creationId xmlns:p14="http://schemas.microsoft.com/office/powerpoint/2010/main" val="21032412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Ladders</a:t>
            </a:r>
          </a:p>
        </p:txBody>
      </p:sp>
      <p:sp>
        <p:nvSpPr>
          <p:cNvPr id="11266" name="Rectangle 3"/>
          <p:cNvSpPr>
            <a:spLocks noGrp="1" noChangeArrowheads="1"/>
          </p:cNvSpPr>
          <p:nvPr>
            <p:ph idx="1"/>
          </p:nvPr>
        </p:nvSpPr>
        <p:spPr>
          <a:xfrm>
            <a:off x="533400" y="1301858"/>
            <a:ext cx="7924800" cy="4565542"/>
          </a:xfrm>
        </p:spPr>
        <p:txBody>
          <a:bodyPr/>
          <a:lstStyle/>
          <a:p>
            <a:r>
              <a:rPr lang="en-US" altLang="en-US" dirty="0"/>
              <a:t>Application </a:t>
            </a:r>
          </a:p>
          <a:p>
            <a:pPr marL="0" indent="0">
              <a:buNone/>
            </a:pPr>
            <a:r>
              <a:rPr lang="en-US" altLang="en-US" sz="1000" b="1" dirty="0"/>
              <a:t>  </a:t>
            </a:r>
          </a:p>
          <a:p>
            <a:pPr lvl="1"/>
            <a:r>
              <a:rPr lang="en-US" dirty="0"/>
              <a:t>Employer must ensure that each ladder meets requirements of this section</a:t>
            </a:r>
          </a:p>
          <a:p>
            <a:pPr lvl="1"/>
            <a:endParaRPr lang="en-US" sz="1200" dirty="0"/>
          </a:p>
          <a:p>
            <a:pPr lvl="1"/>
            <a:r>
              <a:rPr lang="en-US" dirty="0"/>
              <a:t>Covers all ladders, </a:t>
            </a:r>
            <a:r>
              <a:rPr lang="en-US" b="1" dirty="0"/>
              <a:t>except</a:t>
            </a:r>
            <a:r>
              <a:rPr lang="en-US" dirty="0"/>
              <a:t> when </a:t>
            </a:r>
          </a:p>
          <a:p>
            <a:pPr marL="457200" lvl="1" indent="0">
              <a:buNone/>
            </a:pPr>
            <a:r>
              <a:rPr lang="en-US" dirty="0"/>
              <a:t>   the ladder is:</a:t>
            </a:r>
          </a:p>
          <a:p>
            <a:pPr lvl="1"/>
            <a:endParaRPr lang="en-US" sz="800" dirty="0"/>
          </a:p>
          <a:p>
            <a:pPr lvl="2"/>
            <a:r>
              <a:rPr lang="en-US" dirty="0"/>
              <a:t>Used in emergency operations </a:t>
            </a:r>
          </a:p>
          <a:p>
            <a:pPr marL="914400" lvl="2" indent="0">
              <a:buNone/>
            </a:pPr>
            <a:r>
              <a:rPr lang="en-US" dirty="0"/>
              <a:t>  (firefighting, rescue, and tactical </a:t>
            </a:r>
          </a:p>
          <a:p>
            <a:pPr marL="914400" lvl="2" indent="0">
              <a:buNone/>
            </a:pPr>
            <a:r>
              <a:rPr lang="en-US" dirty="0"/>
              <a:t>  law enforcement operations) or </a:t>
            </a:r>
          </a:p>
          <a:p>
            <a:pPr marL="914400" lvl="2" indent="0">
              <a:buNone/>
            </a:pPr>
            <a:r>
              <a:rPr lang="en-US" dirty="0"/>
              <a:t>  training for these operations</a:t>
            </a:r>
          </a:p>
          <a:p>
            <a:pPr marL="1025525" lvl="2" indent="-111125">
              <a:buNone/>
            </a:pPr>
            <a:endParaRPr lang="en-US" dirty="0"/>
          </a:p>
          <a:p>
            <a:pPr lvl="2"/>
            <a:r>
              <a:rPr lang="en-US" dirty="0"/>
              <a:t>Designed into or is an integral part </a:t>
            </a:r>
          </a:p>
          <a:p>
            <a:pPr marL="914400" lvl="2" indent="0">
              <a:buNone/>
            </a:pPr>
            <a:r>
              <a:rPr lang="en-US" dirty="0"/>
              <a:t>  of machines or equipment</a:t>
            </a:r>
          </a:p>
          <a:p>
            <a:pPr marL="457200" lvl="1" indent="0">
              <a:buNone/>
            </a:pPr>
            <a:endParaRPr lang="en-US" dirty="0"/>
          </a:p>
          <a:p>
            <a:pPr marL="1025525" lvl="2" indent="-111125"/>
            <a:endParaRPr lang="en-US" dirty="0"/>
          </a:p>
          <a:p>
            <a:pPr marL="1025525" lvl="2" indent="-111125"/>
            <a:endParaRPr lang="en-US" dirty="0"/>
          </a:p>
        </p:txBody>
      </p:sp>
      <p:sp>
        <p:nvSpPr>
          <p:cNvPr id="2" name="Content Placeholder 1"/>
          <p:cNvSpPr>
            <a:spLocks noGrp="1"/>
          </p:cNvSpPr>
          <p:nvPr>
            <p:ph sz="quarter" idx="10"/>
          </p:nvPr>
        </p:nvSpPr>
        <p:spPr>
          <a:xfrm>
            <a:off x="7239000" y="609600"/>
            <a:ext cx="2133600" cy="381000"/>
          </a:xfrm>
        </p:spPr>
        <p:txBody>
          <a:bodyPr/>
          <a:lstStyle/>
          <a:p>
            <a:r>
              <a:rPr lang="en-US" altLang="en-US" dirty="0"/>
              <a:t>1910.23(a)</a:t>
            </a:r>
          </a:p>
          <a:p>
            <a:endParaRPr lang="en-US" dirty="0"/>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172200" y="2717800"/>
            <a:ext cx="2362200" cy="3149600"/>
          </a:xfrm>
          <a:prstGeom prst="rect">
            <a:avLst/>
          </a:prstGeom>
        </p:spPr>
      </p:pic>
    </p:spTree>
    <p:extLst>
      <p:ext uri="{BB962C8B-B14F-4D97-AF65-F5344CB8AC3E}">
        <p14:creationId xmlns:p14="http://schemas.microsoft.com/office/powerpoint/2010/main" val="2778605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609600" y="441325"/>
            <a:ext cx="7924800" cy="549275"/>
          </a:xfrm>
          <a:noFill/>
        </p:spPr>
        <p:txBody>
          <a:bodyPr/>
          <a:lstStyle/>
          <a:p>
            <a:r>
              <a:rPr lang="en-US" altLang="en-US" dirty="0"/>
              <a:t>Ladders</a:t>
            </a:r>
          </a:p>
        </p:txBody>
      </p:sp>
      <p:sp>
        <p:nvSpPr>
          <p:cNvPr id="11266" name="Rectangle 3"/>
          <p:cNvSpPr>
            <a:spLocks noGrp="1" noChangeArrowheads="1"/>
          </p:cNvSpPr>
          <p:nvPr>
            <p:ph idx="1"/>
          </p:nvPr>
        </p:nvSpPr>
        <p:spPr>
          <a:xfrm>
            <a:off x="533400" y="1219200"/>
            <a:ext cx="8001000" cy="4724400"/>
          </a:xfrm>
        </p:spPr>
        <p:txBody>
          <a:bodyPr/>
          <a:lstStyle/>
          <a:p>
            <a:r>
              <a:rPr lang="en-US" altLang="en-US" dirty="0"/>
              <a:t>General requirements</a:t>
            </a:r>
          </a:p>
          <a:p>
            <a:endParaRPr lang="en-US" altLang="en-US" sz="800" b="1" dirty="0"/>
          </a:p>
          <a:p>
            <a:pPr lvl="1"/>
            <a:r>
              <a:rPr lang="en-US" altLang="en-US" dirty="0"/>
              <a:t>Must meet the technical and dimensional standards as listed in this section</a:t>
            </a:r>
          </a:p>
          <a:p>
            <a:pPr lvl="1"/>
            <a:endParaRPr lang="en-US" altLang="en-US" dirty="0"/>
          </a:p>
          <a:p>
            <a:pPr lvl="1"/>
            <a:r>
              <a:rPr lang="en-US" dirty="0"/>
              <a:t>Are used only for the </a:t>
            </a:r>
          </a:p>
          <a:p>
            <a:pPr marL="457200" lvl="1" indent="0">
              <a:buNone/>
            </a:pPr>
            <a:r>
              <a:rPr lang="en-US" dirty="0"/>
              <a:t>   purposes for which </a:t>
            </a:r>
          </a:p>
          <a:p>
            <a:pPr marL="457200" lvl="1" indent="0">
              <a:buNone/>
            </a:pPr>
            <a:r>
              <a:rPr lang="en-US" dirty="0"/>
              <a:t>   they were designed</a:t>
            </a:r>
            <a:endParaRPr lang="en-US" altLang="en-US" b="1" dirty="0"/>
          </a:p>
          <a:p>
            <a:endParaRPr lang="en-US" altLang="en-US" sz="2000" dirty="0"/>
          </a:p>
        </p:txBody>
      </p:sp>
      <p:sp>
        <p:nvSpPr>
          <p:cNvPr id="5" name="Content Placeholder 4"/>
          <p:cNvSpPr>
            <a:spLocks noGrp="1"/>
          </p:cNvSpPr>
          <p:nvPr>
            <p:ph sz="quarter" idx="10"/>
          </p:nvPr>
        </p:nvSpPr>
        <p:spPr>
          <a:xfrm>
            <a:off x="7239000" y="609600"/>
            <a:ext cx="2133600" cy="381000"/>
          </a:xfrm>
        </p:spPr>
        <p:txBody>
          <a:bodyPr/>
          <a:lstStyle/>
          <a:p>
            <a:r>
              <a:rPr lang="en-US" altLang="en-US" dirty="0"/>
              <a:t>1910.23(b)</a:t>
            </a:r>
          </a:p>
          <a:p>
            <a:endParaRPr lang="en-US" dirty="0"/>
          </a:p>
        </p:txBody>
      </p:sp>
      <p:sp>
        <p:nvSpPr>
          <p:cNvPr id="7" name="TextBox 6"/>
          <p:cNvSpPr txBox="1"/>
          <p:nvPr/>
        </p:nvSpPr>
        <p:spPr>
          <a:xfrm>
            <a:off x="6019800" y="5689684"/>
            <a:ext cx="1676400" cy="253916"/>
          </a:xfrm>
          <a:prstGeom prst="rect">
            <a:avLst/>
          </a:prstGeom>
          <a:noFill/>
        </p:spPr>
        <p:txBody>
          <a:bodyPr wrap="square" rtlCol="0">
            <a:spAutoFit/>
          </a:bodyPr>
          <a:lstStyle/>
          <a:p>
            <a:r>
              <a:rPr lang="en-US" sz="1050" u="none" dirty="0">
                <a:solidFill>
                  <a:schemeClr val="bg1"/>
                </a:solidFill>
                <a:latin typeface="+mn-lt"/>
              </a:rPr>
              <a:t>NCDOL Photo Library</a:t>
            </a:r>
          </a:p>
        </p:txBody>
      </p:sp>
      <p:grpSp>
        <p:nvGrpSpPr>
          <p:cNvPr id="3" name="Group 2">
            <a:extLst>
              <a:ext uri="{FF2B5EF4-FFF2-40B4-BE49-F238E27FC236}">
                <a16:creationId xmlns:a16="http://schemas.microsoft.com/office/drawing/2014/main" id="{08AEB601-3C06-454A-AE7D-41064059029F}"/>
              </a:ext>
            </a:extLst>
          </p:cNvPr>
          <p:cNvGrpSpPr/>
          <p:nvPr/>
        </p:nvGrpSpPr>
        <p:grpSpPr>
          <a:xfrm>
            <a:off x="5367617" y="2627773"/>
            <a:ext cx="2980765" cy="3301650"/>
            <a:chOff x="5399280" y="1694979"/>
            <a:chExt cx="2980765" cy="330165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9280" y="1694979"/>
              <a:ext cx="2980765" cy="3301650"/>
            </a:xfrm>
            <a:prstGeom prst="rect">
              <a:avLst/>
            </a:prstGeom>
          </p:spPr>
        </p:pic>
        <p:sp>
          <p:nvSpPr>
            <p:cNvPr id="2" name="TextBox 1">
              <a:extLst>
                <a:ext uri="{FF2B5EF4-FFF2-40B4-BE49-F238E27FC236}">
                  <a16:creationId xmlns:a16="http://schemas.microsoft.com/office/drawing/2014/main" id="{3FDB8B0A-5107-49CB-AF8A-5BCAF989CD3F}"/>
                </a:ext>
              </a:extLst>
            </p:cNvPr>
            <p:cNvSpPr txBox="1"/>
            <p:nvPr/>
          </p:nvSpPr>
          <p:spPr>
            <a:xfrm>
              <a:off x="6920369" y="4648200"/>
              <a:ext cx="1426994" cy="246221"/>
            </a:xfrm>
            <a:prstGeom prst="rect">
              <a:avLst/>
            </a:prstGeom>
            <a:noFill/>
          </p:spPr>
          <p:txBody>
            <a:bodyPr wrap="none" rtlCol="0">
              <a:spAutoFit/>
            </a:bodyPr>
            <a:lstStyle/>
            <a:p>
              <a:r>
                <a:rPr lang="en-US" sz="1000" u="none" dirty="0">
                  <a:latin typeface="+mj-lt"/>
                  <a:cs typeface="Rod" panose="02030509050101010101" pitchFamily="49" charset="-79"/>
                </a:rPr>
                <a:t>NCDOL Photo Library</a:t>
              </a:r>
            </a:p>
          </p:txBody>
        </p:sp>
      </p:grpSp>
    </p:spTree>
    <p:extLst>
      <p:ext uri="{BB962C8B-B14F-4D97-AF65-F5344CB8AC3E}">
        <p14:creationId xmlns:p14="http://schemas.microsoft.com/office/powerpoint/2010/main" val="3076237452"/>
      </p:ext>
    </p:extLst>
  </p:cSld>
  <p:clrMapOvr>
    <a:masterClrMapping/>
  </p:clrMapOvr>
</p:sld>
</file>

<file path=ppt/theme/theme1.xml><?xml version="1.0" encoding="utf-8"?>
<a:theme xmlns:a="http://schemas.openxmlformats.org/drawingml/2006/main" name="Office Theme">
  <a:themeElements>
    <a:clrScheme name="NCDOL 2025-Farley">
      <a:dk1>
        <a:srgbClr val="000000"/>
      </a:dk1>
      <a:lt1>
        <a:sysClr val="window" lastClr="FFFFFF"/>
      </a:lt1>
      <a:dk2>
        <a:srgbClr val="7F7F7F"/>
      </a:dk2>
      <a:lt2>
        <a:srgbClr val="E7E6E6"/>
      </a:lt2>
      <a:accent1>
        <a:srgbClr val="102447"/>
      </a:accent1>
      <a:accent2>
        <a:srgbClr val="00814A"/>
      </a:accent2>
      <a:accent3>
        <a:srgbClr val="A70D15"/>
      </a:accent3>
      <a:accent4>
        <a:srgbClr val="FABE00"/>
      </a:accent4>
      <a:accent5>
        <a:srgbClr val="5283D8"/>
      </a:accent5>
      <a:accent6>
        <a:srgbClr val="70AD47"/>
      </a:accent6>
      <a:hlink>
        <a:srgbClr val="234F9D"/>
      </a:hlink>
      <a:folHlink>
        <a:srgbClr val="7D090F"/>
      </a:folHlink>
    </a:clrScheme>
    <a:fontScheme name="Custom 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Public STD PPT template-4.potx  -  Read-Only" id="{1792736E-40D6-48DC-8481-B6148C192018}" vid="{987325D1-C413-4405-B07D-29E194FD3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External-Public STD PPT template-4</Template>
  <TotalTime>17</TotalTime>
  <Words>3882</Words>
  <Application>Microsoft Office PowerPoint</Application>
  <PresentationFormat>On-screen Show (4:3)</PresentationFormat>
  <Paragraphs>777</Paragraphs>
  <Slides>73</Slides>
  <Notes>73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Aptos</vt:lpstr>
      <vt:lpstr>Arial</vt:lpstr>
      <vt:lpstr>Arial Narrow</vt:lpstr>
      <vt:lpstr>Avenir Next LT Pro</vt:lpstr>
      <vt:lpstr>Avenir Next LT Pro Demi</vt:lpstr>
      <vt:lpstr>Avenir Next LT Pro Light</vt:lpstr>
      <vt:lpstr>Rockwell Extra Bold</vt:lpstr>
      <vt:lpstr>Times New Roman</vt:lpstr>
      <vt:lpstr>Wingdings</vt:lpstr>
      <vt:lpstr>Office Theme</vt:lpstr>
      <vt:lpstr>Walking - Working Surfaces</vt:lpstr>
      <vt:lpstr>Objectives</vt:lpstr>
      <vt:lpstr>Definitions</vt:lpstr>
      <vt:lpstr>Definitions</vt:lpstr>
      <vt:lpstr>General Requirements</vt:lpstr>
      <vt:lpstr>General Requirements</vt:lpstr>
      <vt:lpstr>General Requirements</vt:lpstr>
      <vt:lpstr>Ladders</vt:lpstr>
      <vt:lpstr>Ladders</vt:lpstr>
      <vt:lpstr>Ladders</vt:lpstr>
      <vt:lpstr>Ladders</vt:lpstr>
      <vt:lpstr>Ladders</vt:lpstr>
      <vt:lpstr>Portable Ladders</vt:lpstr>
      <vt:lpstr>Portable Ladders</vt:lpstr>
      <vt:lpstr>Portable Ladders</vt:lpstr>
      <vt:lpstr>Portable Ladders</vt:lpstr>
      <vt:lpstr>Portable Ladders</vt:lpstr>
      <vt:lpstr>Fixed Ladders</vt:lpstr>
      <vt:lpstr>Mobile Ladder Stands/Platforms</vt:lpstr>
      <vt:lpstr>Step Bolts and Manhole Steps</vt:lpstr>
      <vt:lpstr>Stairways</vt:lpstr>
      <vt:lpstr>Stairways</vt:lpstr>
      <vt:lpstr>Standard Stairs</vt:lpstr>
      <vt:lpstr>Stairs, Ramps and Ladders</vt:lpstr>
      <vt:lpstr>Dockboards</vt:lpstr>
      <vt:lpstr>Dockboards</vt:lpstr>
      <vt:lpstr>Scaffolds</vt:lpstr>
      <vt:lpstr>Rope Descent Systems</vt:lpstr>
      <vt:lpstr>Rope Descent Systems</vt:lpstr>
      <vt:lpstr>Fall Protection</vt:lpstr>
      <vt:lpstr>Fall Protection</vt:lpstr>
      <vt:lpstr>Protection From Fall Hazards</vt:lpstr>
      <vt:lpstr>Protection From Fall Hazards</vt:lpstr>
      <vt:lpstr>Unprotected Sides and Edges</vt:lpstr>
      <vt:lpstr>Unprotected Sides and Edges</vt:lpstr>
      <vt:lpstr> Holes</vt:lpstr>
      <vt:lpstr> Runways/Similar Walkways</vt:lpstr>
      <vt:lpstr> Dangerous Equipment</vt:lpstr>
      <vt:lpstr>Repair, Service, and Assembly Pits</vt:lpstr>
      <vt:lpstr>Repair, Service, and Assembly Pits</vt:lpstr>
      <vt:lpstr> Fixed Ladders</vt:lpstr>
      <vt:lpstr>Fixed Ladders</vt:lpstr>
      <vt:lpstr>Outdoor Advertising  Billboards</vt:lpstr>
      <vt:lpstr>Outdoor Advertising Billboards</vt:lpstr>
      <vt:lpstr>Stairways</vt:lpstr>
      <vt:lpstr> Work on Low-Slope Roofs</vt:lpstr>
      <vt:lpstr> Work on Low-Slope Roofs</vt:lpstr>
      <vt:lpstr>Slaughtering Facility Platforms</vt:lpstr>
      <vt:lpstr>Surfaces Not Otherwise Addressed</vt:lpstr>
      <vt:lpstr>Surfaces Not Otherwise Addressed</vt:lpstr>
      <vt:lpstr>Protection From Falling Objects</vt:lpstr>
      <vt:lpstr>Fall Protection Systems and Falling Object Protection</vt:lpstr>
      <vt:lpstr>Guardrail Systems</vt:lpstr>
      <vt:lpstr>Guardrail Systems</vt:lpstr>
      <vt:lpstr>PowerPoint Presentation</vt:lpstr>
      <vt:lpstr>Great Example!</vt:lpstr>
      <vt:lpstr>Safety Net Systems</vt:lpstr>
      <vt:lpstr>Designated Areas</vt:lpstr>
      <vt:lpstr>Designated Areas</vt:lpstr>
      <vt:lpstr>Covers</vt:lpstr>
      <vt:lpstr>Handrails/Stair Rail System</vt:lpstr>
      <vt:lpstr>Handrails/Stairrail System</vt:lpstr>
      <vt:lpstr>Handrails/Stairrail System</vt:lpstr>
      <vt:lpstr>Cages, Wells and Platforms</vt:lpstr>
      <vt:lpstr>Outdoor Advertising</vt:lpstr>
      <vt:lpstr>Ladder Safety Systems</vt:lpstr>
      <vt:lpstr>Personal Fall Protection Systems</vt:lpstr>
      <vt:lpstr>Training Requirements</vt:lpstr>
      <vt:lpstr>Training Requirements</vt:lpstr>
      <vt:lpstr>Retraining</vt:lpstr>
      <vt:lpstr>Training Requirements</vt:lpstr>
      <vt:lpstr>Summary</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Lagoe, Wanda</dc:creator>
  <cp:lastModifiedBy>Lagoe, Wanda</cp:lastModifiedBy>
  <cp:revision>2</cp:revision>
  <dcterms:created xsi:type="dcterms:W3CDTF">2025-06-17T12:32:10Z</dcterms:created>
  <dcterms:modified xsi:type="dcterms:W3CDTF">2025-06-23T17:39:20Z</dcterms:modified>
</cp:coreProperties>
</file>