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34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35815-8529-4C53-A770-525D0D9A20C3}" v="1" dt="2025-06-20T17:05:19.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6341" autoAdjust="0"/>
  </p:normalViewPr>
  <p:slideViewPr>
    <p:cSldViewPr snapToGrid="0">
      <p:cViewPr varScale="1">
        <p:scale>
          <a:sx n="57" d="100"/>
          <a:sy n="57" d="100"/>
        </p:scale>
        <p:origin x="1618" y="53"/>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F9835815-8529-4C53-A770-525D0D9A20C3}"/>
    <pc:docChg chg="custSel delSld modSld">
      <pc:chgData name="Garcia, Elma" userId="f2cc6a70-af64-4323-8354-63fdb2cbddcb" providerId="ADAL" clId="{F9835815-8529-4C53-A770-525D0D9A20C3}" dt="2025-06-20T17:08:23.443" v="33" actId="47"/>
      <pc:docMkLst>
        <pc:docMk/>
      </pc:docMkLst>
      <pc:sldChg chg="del">
        <pc:chgData name="Garcia, Elma" userId="f2cc6a70-af64-4323-8354-63fdb2cbddcb" providerId="ADAL" clId="{F9835815-8529-4C53-A770-525D0D9A20C3}" dt="2025-06-20T17:08:21.553" v="31" actId="47"/>
        <pc:sldMkLst>
          <pc:docMk/>
          <pc:sldMk cId="1447532766" sldId="257"/>
        </pc:sldMkLst>
      </pc:sldChg>
      <pc:sldChg chg="del">
        <pc:chgData name="Garcia, Elma" userId="f2cc6a70-af64-4323-8354-63fdb2cbddcb" providerId="ADAL" clId="{F9835815-8529-4C53-A770-525D0D9A20C3}" dt="2025-06-20T17:08:22.462" v="32" actId="47"/>
        <pc:sldMkLst>
          <pc:docMk/>
          <pc:sldMk cId="3648550839" sldId="258"/>
        </pc:sldMkLst>
      </pc:sldChg>
      <pc:sldChg chg="del">
        <pc:chgData name="Garcia, Elma" userId="f2cc6a70-af64-4323-8354-63fdb2cbddcb" providerId="ADAL" clId="{F9835815-8529-4C53-A770-525D0D9A20C3}" dt="2025-06-20T17:08:23.443" v="33" actId="47"/>
        <pc:sldMkLst>
          <pc:docMk/>
          <pc:sldMk cId="2852384745" sldId="259"/>
        </pc:sldMkLst>
      </pc:sldChg>
      <pc:sldChg chg="modNotesTx">
        <pc:chgData name="Garcia, Elma" userId="f2cc6a70-af64-4323-8354-63fdb2cbddcb" providerId="ADAL" clId="{F9835815-8529-4C53-A770-525D0D9A20C3}" dt="2025-06-20T17:04:59.754" v="2" actId="113"/>
        <pc:sldMkLst>
          <pc:docMk/>
          <pc:sldMk cId="3718556662" sldId="342"/>
        </pc:sldMkLst>
      </pc:sldChg>
      <pc:sldChg chg="modSp mod">
        <pc:chgData name="Garcia, Elma" userId="f2cc6a70-af64-4323-8354-63fdb2cbddcb" providerId="ADAL" clId="{F9835815-8529-4C53-A770-525D0D9A20C3}" dt="2025-06-20T17:05:19.734" v="4"/>
        <pc:sldMkLst>
          <pc:docMk/>
          <pc:sldMk cId="363101384" sldId="346"/>
        </pc:sldMkLst>
        <pc:graphicFrameChg chg="mod">
          <ac:chgData name="Garcia, Elma" userId="f2cc6a70-af64-4323-8354-63fdb2cbddcb" providerId="ADAL" clId="{F9835815-8529-4C53-A770-525D0D9A20C3}" dt="2025-06-20T17:05:19.734" v="4"/>
          <ac:graphicFrameMkLst>
            <pc:docMk/>
            <pc:sldMk cId="363101384" sldId="346"/>
            <ac:graphicFrameMk id="9" creationId="{00000000-0000-0000-0000-000000000000}"/>
          </ac:graphicFrameMkLst>
        </pc:graphicFrameChg>
      </pc:sldChg>
      <pc:sldChg chg="modSp mod">
        <pc:chgData name="Garcia, Elma" userId="f2cc6a70-af64-4323-8354-63fdb2cbddcb" providerId="ADAL" clId="{F9835815-8529-4C53-A770-525D0D9A20C3}" dt="2025-06-20T17:05:58.589" v="6" actId="207"/>
        <pc:sldMkLst>
          <pc:docMk/>
          <pc:sldMk cId="1752751320" sldId="348"/>
        </pc:sldMkLst>
        <pc:spChg chg="mod">
          <ac:chgData name="Garcia, Elma" userId="f2cc6a70-af64-4323-8354-63fdb2cbddcb" providerId="ADAL" clId="{F9835815-8529-4C53-A770-525D0D9A20C3}" dt="2025-06-20T17:05:58.589" v="6" actId="207"/>
          <ac:spMkLst>
            <pc:docMk/>
            <pc:sldMk cId="1752751320" sldId="348"/>
            <ac:spMk id="19458" creationId="{00000000-0000-0000-0000-000000000000}"/>
          </ac:spMkLst>
        </pc:spChg>
      </pc:sldChg>
      <pc:sldChg chg="modSp mod">
        <pc:chgData name="Garcia, Elma" userId="f2cc6a70-af64-4323-8354-63fdb2cbddcb" providerId="ADAL" clId="{F9835815-8529-4C53-A770-525D0D9A20C3}" dt="2025-06-20T17:06:11.259" v="8" actId="14100"/>
        <pc:sldMkLst>
          <pc:docMk/>
          <pc:sldMk cId="161765946" sldId="349"/>
        </pc:sldMkLst>
        <pc:spChg chg="mod">
          <ac:chgData name="Garcia, Elma" userId="f2cc6a70-af64-4323-8354-63fdb2cbddcb" providerId="ADAL" clId="{F9835815-8529-4C53-A770-525D0D9A20C3}" dt="2025-06-20T17:06:11.259" v="8" actId="14100"/>
          <ac:spMkLst>
            <pc:docMk/>
            <pc:sldMk cId="161765946" sldId="349"/>
            <ac:spMk id="21506" creationId="{00000000-0000-0000-0000-000000000000}"/>
          </ac:spMkLst>
        </pc:spChg>
      </pc:sldChg>
      <pc:sldChg chg="modSp mod">
        <pc:chgData name="Garcia, Elma" userId="f2cc6a70-af64-4323-8354-63fdb2cbddcb" providerId="ADAL" clId="{F9835815-8529-4C53-A770-525D0D9A20C3}" dt="2025-06-20T17:06:26.028" v="11" actId="14100"/>
        <pc:sldMkLst>
          <pc:docMk/>
          <pc:sldMk cId="1218233861" sldId="350"/>
        </pc:sldMkLst>
        <pc:spChg chg="mod">
          <ac:chgData name="Garcia, Elma" userId="f2cc6a70-af64-4323-8354-63fdb2cbddcb" providerId="ADAL" clId="{F9835815-8529-4C53-A770-525D0D9A20C3}" dt="2025-06-20T17:06:26.028" v="11" actId="14100"/>
          <ac:spMkLst>
            <pc:docMk/>
            <pc:sldMk cId="1218233861" sldId="350"/>
            <ac:spMk id="23554" creationId="{00000000-0000-0000-0000-000000000000}"/>
          </ac:spMkLst>
        </pc:spChg>
      </pc:sldChg>
      <pc:sldChg chg="modSp mod">
        <pc:chgData name="Garcia, Elma" userId="f2cc6a70-af64-4323-8354-63fdb2cbddcb" providerId="ADAL" clId="{F9835815-8529-4C53-A770-525D0D9A20C3}" dt="2025-06-20T17:06:21.590" v="10" actId="27636"/>
        <pc:sldMkLst>
          <pc:docMk/>
          <pc:sldMk cId="649399023" sldId="351"/>
        </pc:sldMkLst>
        <pc:spChg chg="mod">
          <ac:chgData name="Garcia, Elma" userId="f2cc6a70-af64-4323-8354-63fdb2cbddcb" providerId="ADAL" clId="{F9835815-8529-4C53-A770-525D0D9A20C3}" dt="2025-06-20T17:06:21.590" v="10" actId="27636"/>
          <ac:spMkLst>
            <pc:docMk/>
            <pc:sldMk cId="649399023" sldId="351"/>
            <ac:spMk id="25602" creationId="{00000000-0000-0000-0000-000000000000}"/>
          </ac:spMkLst>
        </pc:spChg>
      </pc:sldChg>
      <pc:sldChg chg="modSp mod">
        <pc:chgData name="Garcia, Elma" userId="f2cc6a70-af64-4323-8354-63fdb2cbddcb" providerId="ADAL" clId="{F9835815-8529-4C53-A770-525D0D9A20C3}" dt="2025-06-20T17:06:30.741" v="13" actId="27636"/>
        <pc:sldMkLst>
          <pc:docMk/>
          <pc:sldMk cId="3550674984" sldId="352"/>
        </pc:sldMkLst>
        <pc:spChg chg="mod">
          <ac:chgData name="Garcia, Elma" userId="f2cc6a70-af64-4323-8354-63fdb2cbddcb" providerId="ADAL" clId="{F9835815-8529-4C53-A770-525D0D9A20C3}" dt="2025-06-20T17:06:30.741" v="13" actId="27636"/>
          <ac:spMkLst>
            <pc:docMk/>
            <pc:sldMk cId="3550674984" sldId="352"/>
            <ac:spMk id="4" creationId="{00000000-0000-0000-0000-000000000000}"/>
          </ac:spMkLst>
        </pc:spChg>
      </pc:sldChg>
      <pc:sldChg chg="modSp mod">
        <pc:chgData name="Garcia, Elma" userId="f2cc6a70-af64-4323-8354-63fdb2cbddcb" providerId="ADAL" clId="{F9835815-8529-4C53-A770-525D0D9A20C3}" dt="2025-06-20T17:06:36.731" v="15" actId="27636"/>
        <pc:sldMkLst>
          <pc:docMk/>
          <pc:sldMk cId="3549026142" sldId="353"/>
        </pc:sldMkLst>
        <pc:spChg chg="mod">
          <ac:chgData name="Garcia, Elma" userId="f2cc6a70-af64-4323-8354-63fdb2cbddcb" providerId="ADAL" clId="{F9835815-8529-4C53-A770-525D0D9A20C3}" dt="2025-06-20T17:06:36.731" v="15" actId="27636"/>
          <ac:spMkLst>
            <pc:docMk/>
            <pc:sldMk cId="3549026142" sldId="353"/>
            <ac:spMk id="29698" creationId="{00000000-0000-0000-0000-000000000000}"/>
          </ac:spMkLst>
        </pc:spChg>
      </pc:sldChg>
      <pc:sldChg chg="modSp mod">
        <pc:chgData name="Garcia, Elma" userId="f2cc6a70-af64-4323-8354-63fdb2cbddcb" providerId="ADAL" clId="{F9835815-8529-4C53-A770-525D0D9A20C3}" dt="2025-06-20T17:06:42.787" v="16" actId="14100"/>
        <pc:sldMkLst>
          <pc:docMk/>
          <pc:sldMk cId="2802972184" sldId="354"/>
        </pc:sldMkLst>
        <pc:spChg chg="mod">
          <ac:chgData name="Garcia, Elma" userId="f2cc6a70-af64-4323-8354-63fdb2cbddcb" providerId="ADAL" clId="{F9835815-8529-4C53-A770-525D0D9A20C3}" dt="2025-06-20T17:06:42.787" v="16" actId="14100"/>
          <ac:spMkLst>
            <pc:docMk/>
            <pc:sldMk cId="2802972184" sldId="354"/>
            <ac:spMk id="31746" creationId="{00000000-0000-0000-0000-000000000000}"/>
          </ac:spMkLst>
        </pc:spChg>
      </pc:sldChg>
      <pc:sldChg chg="modSp mod">
        <pc:chgData name="Garcia, Elma" userId="f2cc6a70-af64-4323-8354-63fdb2cbddcb" providerId="ADAL" clId="{F9835815-8529-4C53-A770-525D0D9A20C3}" dt="2025-06-20T17:06:51.473" v="20" actId="27636"/>
        <pc:sldMkLst>
          <pc:docMk/>
          <pc:sldMk cId="2084262467" sldId="355"/>
        </pc:sldMkLst>
        <pc:spChg chg="mod">
          <ac:chgData name="Garcia, Elma" userId="f2cc6a70-af64-4323-8354-63fdb2cbddcb" providerId="ADAL" clId="{F9835815-8529-4C53-A770-525D0D9A20C3}" dt="2025-06-20T17:06:51.473" v="20" actId="27636"/>
          <ac:spMkLst>
            <pc:docMk/>
            <pc:sldMk cId="2084262467" sldId="355"/>
            <ac:spMk id="33795" creationId="{00000000-0000-0000-0000-000000000000}"/>
          </ac:spMkLst>
        </pc:spChg>
      </pc:sldChg>
      <pc:sldChg chg="modSp mod">
        <pc:chgData name="Garcia, Elma" userId="f2cc6a70-af64-4323-8354-63fdb2cbddcb" providerId="ADAL" clId="{F9835815-8529-4C53-A770-525D0D9A20C3}" dt="2025-06-20T17:06:57.650" v="24" actId="27636"/>
        <pc:sldMkLst>
          <pc:docMk/>
          <pc:sldMk cId="293579456" sldId="356"/>
        </pc:sldMkLst>
        <pc:spChg chg="mod">
          <ac:chgData name="Garcia, Elma" userId="f2cc6a70-af64-4323-8354-63fdb2cbddcb" providerId="ADAL" clId="{F9835815-8529-4C53-A770-525D0D9A20C3}" dt="2025-06-20T17:06:57.650" v="24" actId="27636"/>
          <ac:spMkLst>
            <pc:docMk/>
            <pc:sldMk cId="293579456" sldId="356"/>
            <ac:spMk id="35842" creationId="{00000000-0000-0000-0000-000000000000}"/>
          </ac:spMkLst>
        </pc:spChg>
      </pc:sldChg>
      <pc:sldChg chg="modSp mod">
        <pc:chgData name="Garcia, Elma" userId="f2cc6a70-af64-4323-8354-63fdb2cbddcb" providerId="ADAL" clId="{F9835815-8529-4C53-A770-525D0D9A20C3}" dt="2025-06-20T17:07:12.554" v="25" actId="14100"/>
        <pc:sldMkLst>
          <pc:docMk/>
          <pc:sldMk cId="1670780549" sldId="361"/>
        </pc:sldMkLst>
        <pc:spChg chg="mod">
          <ac:chgData name="Garcia, Elma" userId="f2cc6a70-af64-4323-8354-63fdb2cbddcb" providerId="ADAL" clId="{F9835815-8529-4C53-A770-525D0D9A20C3}" dt="2025-06-20T17:07:12.554" v="25" actId="14100"/>
          <ac:spMkLst>
            <pc:docMk/>
            <pc:sldMk cId="1670780549" sldId="361"/>
            <ac:spMk id="48131" creationId="{00000000-0000-0000-0000-000000000000}"/>
          </ac:spMkLst>
        </pc:spChg>
      </pc:sldChg>
      <pc:sldChg chg="modSp mod">
        <pc:chgData name="Garcia, Elma" userId="f2cc6a70-af64-4323-8354-63fdb2cbddcb" providerId="ADAL" clId="{F9835815-8529-4C53-A770-525D0D9A20C3}" dt="2025-06-20T17:07:25.525" v="26" actId="207"/>
        <pc:sldMkLst>
          <pc:docMk/>
          <pc:sldMk cId="667201737" sldId="364"/>
        </pc:sldMkLst>
        <pc:spChg chg="mod">
          <ac:chgData name="Garcia, Elma" userId="f2cc6a70-af64-4323-8354-63fdb2cbddcb" providerId="ADAL" clId="{F9835815-8529-4C53-A770-525D0D9A20C3}" dt="2025-06-20T17:07:25.525" v="26" actId="207"/>
          <ac:spMkLst>
            <pc:docMk/>
            <pc:sldMk cId="667201737" sldId="364"/>
            <ac:spMk id="54275" creationId="{00000000-0000-0000-0000-000000000000}"/>
          </ac:spMkLst>
        </pc:spChg>
      </pc:sldChg>
      <pc:sldChg chg="modSp mod">
        <pc:chgData name="Garcia, Elma" userId="f2cc6a70-af64-4323-8354-63fdb2cbddcb" providerId="ADAL" clId="{F9835815-8529-4C53-A770-525D0D9A20C3}" dt="2025-06-20T17:07:53.349" v="27" actId="207"/>
        <pc:sldMkLst>
          <pc:docMk/>
          <pc:sldMk cId="2199884762" sldId="393"/>
        </pc:sldMkLst>
        <pc:spChg chg="mod">
          <ac:chgData name="Garcia, Elma" userId="f2cc6a70-af64-4323-8354-63fdb2cbddcb" providerId="ADAL" clId="{F9835815-8529-4C53-A770-525D0D9A20C3}" dt="2025-06-20T17:07:53.349" v="27" actId="207"/>
          <ac:spMkLst>
            <pc:docMk/>
            <pc:sldMk cId="2199884762" sldId="393"/>
            <ac:spMk id="114691" creationId="{00000000-0000-0000-0000-000000000000}"/>
          </ac:spMkLst>
        </pc:spChg>
      </pc:sldChg>
      <pc:sldChg chg="modSp mod">
        <pc:chgData name="Garcia, Elma" userId="f2cc6a70-af64-4323-8354-63fdb2cbddcb" providerId="ADAL" clId="{F9835815-8529-4C53-A770-525D0D9A20C3}" dt="2025-06-20T17:08:01.910" v="28" actId="207"/>
        <pc:sldMkLst>
          <pc:docMk/>
          <pc:sldMk cId="1685818443" sldId="396"/>
        </pc:sldMkLst>
        <pc:spChg chg="mod">
          <ac:chgData name="Garcia, Elma" userId="f2cc6a70-af64-4323-8354-63fdb2cbddcb" providerId="ADAL" clId="{F9835815-8529-4C53-A770-525D0D9A20C3}" dt="2025-06-20T17:08:01.910" v="28" actId="207"/>
          <ac:spMkLst>
            <pc:docMk/>
            <pc:sldMk cId="1685818443" sldId="396"/>
            <ac:spMk id="122883" creationId="{00000000-0000-0000-0000-000000000000}"/>
          </ac:spMkLst>
        </pc:spChg>
      </pc:sldChg>
      <pc:sldChg chg="modSp mod">
        <pc:chgData name="Garcia, Elma" userId="f2cc6a70-af64-4323-8354-63fdb2cbddcb" providerId="ADAL" clId="{F9835815-8529-4C53-A770-525D0D9A20C3}" dt="2025-06-20T17:08:15.222" v="30" actId="14100"/>
        <pc:sldMkLst>
          <pc:docMk/>
          <pc:sldMk cId="3967006806" sldId="400"/>
        </pc:sldMkLst>
        <pc:spChg chg="mod">
          <ac:chgData name="Garcia, Elma" userId="f2cc6a70-af64-4323-8354-63fdb2cbddcb" providerId="ADAL" clId="{F9835815-8529-4C53-A770-525D0D9A20C3}" dt="2025-06-20T17:08:15.222" v="30" actId="14100"/>
          <ac:spMkLst>
            <pc:docMk/>
            <pc:sldMk cId="3967006806" sldId="400"/>
            <ac:spMk id="126979"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28840812374"/>
          <c:y val="4.4364161849711002E-2"/>
          <c:w val="0.85025813520882698"/>
          <c:h val="0.78132105957853604"/>
        </c:manualLayout>
      </c:layout>
      <c:lineChart>
        <c:grouping val="standard"/>
        <c:varyColors val="0"/>
        <c:ser>
          <c:idx val="0"/>
          <c:order val="0"/>
          <c:tx>
            <c:strRef>
              <c:f>Sheet1!$B$1</c:f>
              <c:strCache>
                <c:ptCount val="1"/>
                <c:pt idx="0">
                  <c:v>No. of Cases</c:v>
                </c:pt>
              </c:strCache>
            </c:strRef>
          </c:tx>
          <c:spPr>
            <a:ln>
              <a:solidFill>
                <a:srgbClr val="00B050"/>
              </a:solidFill>
            </a:ln>
          </c:spPr>
          <c:marker>
            <c:symbol val="none"/>
          </c:marker>
          <c:cat>
            <c:numRef>
              <c:f>Sheet1!$A$4:$A$33</c:f>
              <c:numCache>
                <c:formatCode>General</c:formatCode>
                <c:ptCount val="30"/>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numCache>
            </c:numRef>
          </c:cat>
          <c:val>
            <c:numRef>
              <c:f>Sheet1!$B$4:$B$33</c:f>
              <c:numCache>
                <c:formatCode>#,##0</c:formatCode>
                <c:ptCount val="30"/>
                <c:pt idx="0">
                  <c:v>22255</c:v>
                </c:pt>
                <c:pt idx="1">
                  <c:v>22201</c:v>
                </c:pt>
                <c:pt idx="2">
                  <c:v>22768</c:v>
                </c:pt>
                <c:pt idx="3">
                  <c:v>22517</c:v>
                </c:pt>
                <c:pt idx="4">
                  <c:v>22436</c:v>
                </c:pt>
                <c:pt idx="5">
                  <c:v>23495</c:v>
                </c:pt>
                <c:pt idx="6">
                  <c:v>25701</c:v>
                </c:pt>
                <c:pt idx="7">
                  <c:v>26283</c:v>
                </c:pt>
                <c:pt idx="8">
                  <c:v>26673</c:v>
                </c:pt>
                <c:pt idx="9">
                  <c:v>25102</c:v>
                </c:pt>
                <c:pt idx="10">
                  <c:v>24205</c:v>
                </c:pt>
                <c:pt idx="11">
                  <c:v>22726</c:v>
                </c:pt>
                <c:pt idx="12">
                  <c:v>21210</c:v>
                </c:pt>
                <c:pt idx="13">
                  <c:v>19751</c:v>
                </c:pt>
                <c:pt idx="14">
                  <c:v>18286</c:v>
                </c:pt>
                <c:pt idx="15">
                  <c:v>17499</c:v>
                </c:pt>
                <c:pt idx="16">
                  <c:v>16309</c:v>
                </c:pt>
                <c:pt idx="17">
                  <c:v>15945</c:v>
                </c:pt>
                <c:pt idx="18">
                  <c:v>15055</c:v>
                </c:pt>
                <c:pt idx="19">
                  <c:v>14835</c:v>
                </c:pt>
                <c:pt idx="20">
                  <c:v>14499</c:v>
                </c:pt>
                <c:pt idx="21">
                  <c:v>14061</c:v>
                </c:pt>
                <c:pt idx="22">
                  <c:v>13727</c:v>
                </c:pt>
                <c:pt idx="23">
                  <c:v>13282</c:v>
                </c:pt>
                <c:pt idx="24">
                  <c:v>12893</c:v>
                </c:pt>
                <c:pt idx="25">
                  <c:v>11519</c:v>
                </c:pt>
                <c:pt idx="26">
                  <c:v>11164</c:v>
                </c:pt>
                <c:pt idx="27">
                  <c:v>10509</c:v>
                </c:pt>
                <c:pt idx="28">
                  <c:v>9940</c:v>
                </c:pt>
                <c:pt idx="29">
                  <c:v>9582</c:v>
                </c:pt>
              </c:numCache>
            </c:numRef>
          </c:val>
          <c:smooth val="0"/>
          <c:extLst>
            <c:ext xmlns:c16="http://schemas.microsoft.com/office/drawing/2014/chart" uri="{C3380CC4-5D6E-409C-BE32-E72D297353CC}">
              <c16:uniqueId val="{00000000-DCF5-45E7-AE82-64BCFF052D59}"/>
            </c:ext>
          </c:extLst>
        </c:ser>
        <c:dLbls>
          <c:showLegendKey val="0"/>
          <c:showVal val="0"/>
          <c:showCatName val="0"/>
          <c:showSerName val="0"/>
          <c:showPercent val="0"/>
          <c:showBubbleSize val="0"/>
        </c:dLbls>
        <c:smooth val="0"/>
        <c:axId val="561276152"/>
        <c:axId val="561275760"/>
      </c:lineChart>
      <c:catAx>
        <c:axId val="561276152"/>
        <c:scaling>
          <c:orientation val="minMax"/>
        </c:scaling>
        <c:delete val="0"/>
        <c:axPos val="b"/>
        <c:numFmt formatCode="General" sourceLinked="1"/>
        <c:majorTickMark val="out"/>
        <c:minorTickMark val="none"/>
        <c:tickLblPos val="nextTo"/>
        <c:txPr>
          <a:bodyPr/>
          <a:lstStyle/>
          <a:p>
            <a:pPr>
              <a:defRPr>
                <a:solidFill>
                  <a:schemeClr val="tx1"/>
                </a:solidFill>
                <a:latin typeface="+mn-lt"/>
              </a:defRPr>
            </a:pPr>
            <a:endParaRPr lang="en-US"/>
          </a:p>
        </c:txPr>
        <c:crossAx val="561275760"/>
        <c:crosses val="autoZero"/>
        <c:auto val="1"/>
        <c:lblAlgn val="ctr"/>
        <c:lblOffset val="100"/>
        <c:noMultiLvlLbl val="0"/>
      </c:catAx>
      <c:valAx>
        <c:axId val="561275760"/>
        <c:scaling>
          <c:orientation val="minMax"/>
        </c:scaling>
        <c:delete val="0"/>
        <c:axPos val="l"/>
        <c:numFmt formatCode="#,##0" sourceLinked="1"/>
        <c:majorTickMark val="out"/>
        <c:minorTickMark val="none"/>
        <c:tickLblPos val="nextTo"/>
        <c:txPr>
          <a:bodyPr/>
          <a:lstStyle/>
          <a:p>
            <a:pPr>
              <a:defRPr baseline="0">
                <a:solidFill>
                  <a:schemeClr val="tx1"/>
                </a:solidFill>
                <a:latin typeface="+mn-lt"/>
              </a:defRPr>
            </a:pPr>
            <a:endParaRPr lang="en-US"/>
          </a:p>
        </c:txPr>
        <c:crossAx val="561276152"/>
        <c:crosses val="autoZero"/>
        <c:crossBetween val="between"/>
      </c:valAx>
      <c:spPr>
        <a:noFill/>
        <a:ln w="25381">
          <a:noFill/>
        </a:ln>
      </c:spPr>
    </c:plotArea>
    <c:plotVisOnly val="1"/>
    <c:dispBlanksAs val="gap"/>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a:solidFill>
                  <a:srgbClr val="012447"/>
                </a:solidFill>
                <a:latin typeface="Avenir Next LT Pro Demi" panose="020B0704020202020204" pitchFamily="34" charset="0"/>
              </a:rPr>
              <a:t>Comparison of N.C. and U.S.</a:t>
            </a:r>
          </a:p>
          <a:p>
            <a:pPr>
              <a:defRPr sz="1862" b="0" i="0" u="none" strike="noStrike" kern="1200" spc="0" baseline="0">
                <a:solidFill>
                  <a:schemeClr val="tx1">
                    <a:lumMod val="65000"/>
                    <a:lumOff val="35000"/>
                  </a:schemeClr>
                </a:solidFill>
                <a:latin typeface="+mn-lt"/>
                <a:ea typeface="+mn-ea"/>
                <a:cs typeface="+mn-cs"/>
              </a:defRPr>
            </a:pPr>
            <a:r>
              <a:rPr lang="en-US" sz="3200" b="1" dirty="0">
                <a:solidFill>
                  <a:srgbClr val="012447"/>
                </a:solidFill>
                <a:latin typeface="Avenir Next LT Pro Demi" panose="020B0704020202020204" pitchFamily="34" charset="0"/>
              </a:rPr>
              <a:t>TB Case Rates (1980-2014)</a:t>
            </a:r>
          </a:p>
        </c:rich>
      </c:tx>
      <c:layout>
        <c:manualLayout>
          <c:xMode val="edge"/>
          <c:yMode val="edge"/>
          <c:x val="0.21107393904376853"/>
          <c:y val="9.0277230971128608E-3"/>
        </c:manualLayout>
      </c:layout>
      <c:overlay val="0"/>
      <c:spPr>
        <a:solidFill>
          <a:schemeClr val="bg1"/>
        </a:solidFill>
        <a:ln>
          <a:noFill/>
        </a:ln>
        <a:effectLst/>
      </c:spPr>
    </c:title>
    <c:autoTitleDeleted val="0"/>
    <c:plotArea>
      <c:layout/>
      <c:lineChart>
        <c:grouping val="standard"/>
        <c:varyColors val="0"/>
        <c:ser>
          <c:idx val="0"/>
          <c:order val="0"/>
          <c:tx>
            <c:strRef>
              <c:f>Sheet1!$B$1</c:f>
              <c:strCache>
                <c:ptCount val="1"/>
                <c:pt idx="0">
                  <c:v>U.S. Rate</c:v>
                </c:pt>
              </c:strCache>
            </c:strRef>
          </c:tx>
          <c:spPr>
            <a:ln w="28575" cap="rnd">
              <a:solidFill>
                <a:schemeClr val="accent2"/>
              </a:solidFill>
              <a:round/>
            </a:ln>
            <a:effectLst/>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Sheet1!$B$2:$B$36</c:f>
              <c:numCache>
                <c:formatCode>General</c:formatCode>
                <c:ptCount val="35"/>
                <c:pt idx="0">
                  <c:v>12.3</c:v>
                </c:pt>
                <c:pt idx="1">
                  <c:v>11.9</c:v>
                </c:pt>
                <c:pt idx="2">
                  <c:v>11</c:v>
                </c:pt>
                <c:pt idx="3">
                  <c:v>10.199999999999999</c:v>
                </c:pt>
                <c:pt idx="4">
                  <c:v>9.4</c:v>
                </c:pt>
                <c:pt idx="5">
                  <c:v>9.3000000000000007</c:v>
                </c:pt>
                <c:pt idx="6">
                  <c:v>9.4</c:v>
                </c:pt>
                <c:pt idx="7">
                  <c:v>9.3000000000000007</c:v>
                </c:pt>
                <c:pt idx="8">
                  <c:v>9.1</c:v>
                </c:pt>
                <c:pt idx="9">
                  <c:v>9.5</c:v>
                </c:pt>
                <c:pt idx="10">
                  <c:v>10.3</c:v>
                </c:pt>
                <c:pt idx="11">
                  <c:v>10.4</c:v>
                </c:pt>
                <c:pt idx="12">
                  <c:v>10.5</c:v>
                </c:pt>
                <c:pt idx="13">
                  <c:v>9.8000000000000007</c:v>
                </c:pt>
                <c:pt idx="14">
                  <c:v>9.4</c:v>
                </c:pt>
                <c:pt idx="15">
                  <c:v>8.7000000000000011</c:v>
                </c:pt>
                <c:pt idx="16">
                  <c:v>8</c:v>
                </c:pt>
                <c:pt idx="17">
                  <c:v>7.4</c:v>
                </c:pt>
                <c:pt idx="18">
                  <c:v>6.8</c:v>
                </c:pt>
                <c:pt idx="19">
                  <c:v>6.4</c:v>
                </c:pt>
                <c:pt idx="20">
                  <c:v>5.8</c:v>
                </c:pt>
                <c:pt idx="21">
                  <c:v>5.6</c:v>
                </c:pt>
                <c:pt idx="22">
                  <c:v>5.2</c:v>
                </c:pt>
                <c:pt idx="23">
                  <c:v>5.0999999999999996</c:v>
                </c:pt>
                <c:pt idx="24">
                  <c:v>4.9000000000000004</c:v>
                </c:pt>
                <c:pt idx="25">
                  <c:v>4.8</c:v>
                </c:pt>
                <c:pt idx="26">
                  <c:v>4.5999999999999996</c:v>
                </c:pt>
                <c:pt idx="27">
                  <c:v>4.4000000000000004</c:v>
                </c:pt>
                <c:pt idx="28">
                  <c:v>4.2</c:v>
                </c:pt>
                <c:pt idx="29">
                  <c:v>3.8</c:v>
                </c:pt>
                <c:pt idx="30">
                  <c:v>3.6</c:v>
                </c:pt>
                <c:pt idx="31">
                  <c:v>3.4</c:v>
                </c:pt>
                <c:pt idx="32">
                  <c:v>3.2</c:v>
                </c:pt>
                <c:pt idx="33">
                  <c:v>3</c:v>
                </c:pt>
                <c:pt idx="34">
                  <c:v>3</c:v>
                </c:pt>
              </c:numCache>
            </c:numRef>
          </c:val>
          <c:smooth val="0"/>
          <c:extLst>
            <c:ext xmlns:c16="http://schemas.microsoft.com/office/drawing/2014/chart" uri="{C3380CC4-5D6E-409C-BE32-E72D297353CC}">
              <c16:uniqueId val="{00000000-A854-4A75-9314-9B24AA4F9DCF}"/>
            </c:ext>
          </c:extLst>
        </c:ser>
        <c:ser>
          <c:idx val="1"/>
          <c:order val="1"/>
          <c:tx>
            <c:strRef>
              <c:f>Sheet1!$C$1</c:f>
              <c:strCache>
                <c:ptCount val="1"/>
                <c:pt idx="0">
                  <c:v>N.C. Rate</c:v>
                </c:pt>
              </c:strCache>
            </c:strRef>
          </c:tx>
          <c:spPr>
            <a:ln w="28575" cap="rnd">
              <a:solidFill>
                <a:schemeClr val="tx2"/>
              </a:solidFill>
              <a:round/>
            </a:ln>
            <a:effectLst/>
          </c:spPr>
          <c:marker>
            <c:symbol val="none"/>
          </c:marker>
          <c:cat>
            <c:numRef>
              <c:f>Sheet1!$A$2:$A$36</c:f>
              <c:numCache>
                <c:formatCode>General</c:formatCod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numCache>
            </c:numRef>
          </c:cat>
          <c:val>
            <c:numRef>
              <c:f>Sheet1!$C$2:$C$36</c:f>
              <c:numCache>
                <c:formatCode>General</c:formatCode>
                <c:ptCount val="35"/>
                <c:pt idx="0">
                  <c:v>18.7</c:v>
                </c:pt>
                <c:pt idx="1">
                  <c:v>16.5</c:v>
                </c:pt>
                <c:pt idx="2">
                  <c:v>13.4</c:v>
                </c:pt>
                <c:pt idx="3">
                  <c:v>12.8</c:v>
                </c:pt>
                <c:pt idx="4">
                  <c:v>12.3</c:v>
                </c:pt>
                <c:pt idx="5">
                  <c:v>10.7</c:v>
                </c:pt>
                <c:pt idx="6">
                  <c:v>11.4</c:v>
                </c:pt>
                <c:pt idx="7">
                  <c:v>10.3</c:v>
                </c:pt>
                <c:pt idx="8">
                  <c:v>10</c:v>
                </c:pt>
                <c:pt idx="9">
                  <c:v>9.7000000000000011</c:v>
                </c:pt>
                <c:pt idx="10">
                  <c:v>10</c:v>
                </c:pt>
                <c:pt idx="11">
                  <c:v>9.3000000000000007</c:v>
                </c:pt>
                <c:pt idx="12">
                  <c:v>8.8000000000000007</c:v>
                </c:pt>
                <c:pt idx="13">
                  <c:v>8.6</c:v>
                </c:pt>
                <c:pt idx="14">
                  <c:v>8</c:v>
                </c:pt>
                <c:pt idx="15">
                  <c:v>7.2</c:v>
                </c:pt>
                <c:pt idx="16">
                  <c:v>7.6</c:v>
                </c:pt>
                <c:pt idx="17">
                  <c:v>6.2</c:v>
                </c:pt>
                <c:pt idx="18">
                  <c:v>6.6</c:v>
                </c:pt>
                <c:pt idx="19">
                  <c:v>6.4</c:v>
                </c:pt>
                <c:pt idx="20">
                  <c:v>5.6</c:v>
                </c:pt>
                <c:pt idx="21">
                  <c:v>4.9000000000000004</c:v>
                </c:pt>
                <c:pt idx="22">
                  <c:v>5.4</c:v>
                </c:pt>
                <c:pt idx="23">
                  <c:v>4.7</c:v>
                </c:pt>
                <c:pt idx="24">
                  <c:v>4.5</c:v>
                </c:pt>
                <c:pt idx="25">
                  <c:v>3.8</c:v>
                </c:pt>
                <c:pt idx="26">
                  <c:v>4.2</c:v>
                </c:pt>
                <c:pt idx="27">
                  <c:v>3.8</c:v>
                </c:pt>
                <c:pt idx="28">
                  <c:v>3.6</c:v>
                </c:pt>
                <c:pt idx="29">
                  <c:v>2.7</c:v>
                </c:pt>
                <c:pt idx="30">
                  <c:v>3.1</c:v>
                </c:pt>
                <c:pt idx="31">
                  <c:v>2.6</c:v>
                </c:pt>
                <c:pt idx="32">
                  <c:v>2.2000000000000002</c:v>
                </c:pt>
                <c:pt idx="33">
                  <c:v>2.2000000000000002</c:v>
                </c:pt>
                <c:pt idx="34">
                  <c:v>2</c:v>
                </c:pt>
              </c:numCache>
            </c:numRef>
          </c:val>
          <c:smooth val="0"/>
          <c:extLst>
            <c:ext xmlns:c16="http://schemas.microsoft.com/office/drawing/2014/chart" uri="{C3380CC4-5D6E-409C-BE32-E72D297353CC}">
              <c16:uniqueId val="{00000001-A854-4A75-9314-9B24AA4F9DCF}"/>
            </c:ext>
          </c:extLst>
        </c:ser>
        <c:dLbls>
          <c:showLegendKey val="0"/>
          <c:showVal val="0"/>
          <c:showCatName val="0"/>
          <c:showSerName val="0"/>
          <c:showPercent val="0"/>
          <c:showBubbleSize val="0"/>
        </c:dLbls>
        <c:smooth val="0"/>
        <c:axId val="593422336"/>
        <c:axId val="593422728"/>
      </c:lineChart>
      <c:catAx>
        <c:axId val="59342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422728"/>
        <c:crosses val="autoZero"/>
        <c:auto val="1"/>
        <c:lblAlgn val="ctr"/>
        <c:lblOffset val="100"/>
        <c:noMultiLvlLbl val="0"/>
      </c:catAx>
      <c:valAx>
        <c:axId val="593422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422336"/>
        <c:crosses val="autoZero"/>
        <c:crossBetween val="between"/>
      </c:valAx>
      <c:spPr>
        <a:noFill/>
        <a:ln>
          <a:noFill/>
        </a:ln>
        <a:effectLst/>
      </c:spPr>
    </c:plotArea>
    <c:legend>
      <c:legendPos val="b"/>
      <c:layout>
        <c:manualLayout>
          <c:xMode val="edge"/>
          <c:yMode val="edge"/>
          <c:x val="0.35492775580966002"/>
          <c:y val="0.94607792329864604"/>
          <c:w val="0.26951626864752198"/>
          <c:h val="5.1257465631762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CBF11E7E-39B0-4D80-B1C3-6443D00A7876}"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706717" y="4389997"/>
            <a:ext cx="5320810"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b="1" dirty="0"/>
          </a:p>
          <a:p>
            <a:r>
              <a:rPr lang="en-US" b="1" dirty="0"/>
              <a:t>NCDOL References:</a:t>
            </a:r>
          </a:p>
          <a:p>
            <a:r>
              <a:rPr lang="en-US" b="1" dirty="0"/>
              <a:t>TUBERCULOSIS </a:t>
            </a:r>
            <a:endParaRPr lang="en-US" dirty="0"/>
          </a:p>
          <a:p>
            <a:r>
              <a:rPr lang="en-US" dirty="0"/>
              <a:t>CPL 02-02-078 Enforcement Procedures</a:t>
            </a:r>
            <a:r>
              <a:rPr lang="en-US" baseline="0" dirty="0"/>
              <a:t> and Scheduling for Occupational Exposure to </a:t>
            </a:r>
            <a:r>
              <a:rPr lang="en-US" dirty="0"/>
              <a:t>Tuberculosis</a:t>
            </a:r>
          </a:p>
          <a:p>
            <a:r>
              <a:rPr lang="en-US" altLang="en-US" dirty="0"/>
              <a:t>OPN</a:t>
            </a:r>
            <a:r>
              <a:rPr lang="en-US" altLang="en-US" baseline="0" dirty="0"/>
              <a:t> 132 Special Emphasis Program: Long Term Care Facilities</a:t>
            </a:r>
            <a:endParaRPr lang="en-US" altLang="en-US" dirty="0"/>
          </a:p>
        </p:txBody>
      </p:sp>
    </p:spTree>
    <p:extLst>
      <p:ext uri="{BB962C8B-B14F-4D97-AF65-F5344CB8AC3E}">
        <p14:creationId xmlns:p14="http://schemas.microsoft.com/office/powerpoint/2010/main" val="23753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C9631376-797A-47A0-96BB-126AC259B086}"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9722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02AF2783-267D-4C19-9DB1-FACCA42E0FD1}"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387827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1ECFC8DB-51A2-4C49-A696-9DD97308D9CF}"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0927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732C8A35-3AE7-4CB0-A4F2-A6F3BC49C9B1}"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8959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19000857-1C94-4E88-B5C1-6D1525F74FFD}"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7369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2D4DEB7E-834E-4CD2-BBAB-BF617B8A854A}"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2051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05C22F2B-C24F-40AF-B790-104125531CA7}"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7113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1C3C3FA1-99FE-414C-A2D6-5E6181A5BAE7}"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3261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4A35C89A-8457-4F03-A187-9CA61FD886E1}"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2270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DB91170A-30FA-41F4-9672-4073B9517C91}"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1532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ADE36243-F81C-4196-A84A-48399048C377}"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10244" name="Rectangle 2"/>
          <p:cNvSpPr>
            <a:spLocks noGrp="1" noRot="1" noChangeAspect="1" noChangeArrowheads="1" noTextEdit="1"/>
          </p:cNvSpPr>
          <p:nvPr>
            <p:ph type="sldImg"/>
          </p:nvPr>
        </p:nvSpPr>
        <p:spPr>
          <a:ln/>
        </p:spPr>
      </p:sp>
      <p:sp>
        <p:nvSpPr>
          <p:cNvPr id="10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55295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D1C39EF4-2E07-457C-ACF8-D14C6E767FCF}"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9156" name="Rectangle 4"/>
          <p:cNvSpPr>
            <a:spLocks noGrp="1" noRot="1" noChangeAspect="1" noChangeArrowheads="1" noTextEdit="1"/>
          </p:cNvSpPr>
          <p:nvPr>
            <p:ph type="sldImg"/>
          </p:nvPr>
        </p:nvSpPr>
        <p:spPr>
          <a:ln/>
        </p:spPr>
      </p:sp>
      <p:sp>
        <p:nvSpPr>
          <p:cNvPr id="49157"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2999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D9C48259-6A3E-47B2-B153-42A88FBE9962}"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51204" name="Rectangle 3"/>
          <p:cNvSpPr>
            <a:spLocks noGrp="1" noRot="1" noChangeAspect="1" noChangeArrowheads="1" noTextEdit="1"/>
          </p:cNvSpPr>
          <p:nvPr>
            <p:ph type="sldImg"/>
          </p:nvPr>
        </p:nvSpPr>
        <p:spPr>
          <a:ln/>
        </p:spPr>
      </p:sp>
      <p:sp>
        <p:nvSpPr>
          <p:cNvPr id="5120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16667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268F73BF-3DA7-46B8-921D-6CC20F103C8F}"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5325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3" name="Rectangle 3"/>
          <p:cNvSpPr>
            <a:spLocks noGrp="1" noRot="1" noChangeAspect="1" noChangeArrowheads="1" noTextEdit="1"/>
          </p:cNvSpPr>
          <p:nvPr>
            <p:ph type="sldImg"/>
          </p:nvPr>
        </p:nvSpPr>
        <p:spPr>
          <a:ln/>
        </p:spPr>
      </p:sp>
    </p:spTree>
    <p:extLst>
      <p:ext uri="{BB962C8B-B14F-4D97-AF65-F5344CB8AC3E}">
        <p14:creationId xmlns:p14="http://schemas.microsoft.com/office/powerpoint/2010/main" val="3008966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CA285AEA-1F8A-4F3D-8582-4F7A8A1726F2}"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55300" name="Rectangle 2"/>
          <p:cNvSpPr>
            <a:spLocks noGrp="1" noRot="1" noChangeAspect="1" noChangeArrowheads="1" noTextEdit="1"/>
          </p:cNvSpPr>
          <p:nvPr>
            <p:ph type="sldImg"/>
          </p:nvPr>
        </p:nvSpPr>
        <p:spPr>
          <a:ln/>
        </p:spPr>
      </p:sp>
      <p:sp>
        <p:nvSpPr>
          <p:cNvPr id="55301" name="Rectangle 6"/>
          <p:cNvSpPr>
            <a:spLocks noGrp="1" noChangeArrowheads="1"/>
          </p:cNvSpPr>
          <p:nvPr>
            <p:ph type="body" idx="1"/>
          </p:nvPr>
        </p:nvSpPr>
        <p:spPr>
          <a:xfrm>
            <a:off x="706717" y="4389997"/>
            <a:ext cx="5320810"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b="1" dirty="0"/>
          </a:p>
        </p:txBody>
      </p:sp>
    </p:spTree>
    <p:extLst>
      <p:ext uri="{BB962C8B-B14F-4D97-AF65-F5344CB8AC3E}">
        <p14:creationId xmlns:p14="http://schemas.microsoft.com/office/powerpoint/2010/main" val="3168382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742BAEB3-1BE4-4D17-93EA-AA93BC3431CB}"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57348" name="Rectangle 3"/>
          <p:cNvSpPr>
            <a:spLocks noGrp="1" noRot="1" noChangeAspect="1" noChangeArrowheads="1" noTextEdit="1"/>
          </p:cNvSpPr>
          <p:nvPr>
            <p:ph type="sldImg"/>
          </p:nvPr>
        </p:nvSpPr>
        <p:spPr>
          <a:ln/>
        </p:spPr>
      </p:sp>
      <p:sp>
        <p:nvSpPr>
          <p:cNvPr id="57349"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30753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F4118B42-8DD8-4A1F-B68A-71193C2A470E}"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59396" name="Rectangle 2"/>
          <p:cNvSpPr>
            <a:spLocks noGrp="1" noRot="1" noChangeAspect="1" noChangeArrowheads="1" noTextEdit="1"/>
          </p:cNvSpPr>
          <p:nvPr>
            <p:ph type="sldImg"/>
          </p:nvPr>
        </p:nvSpPr>
        <p:spPr>
          <a:ln/>
        </p:spPr>
      </p:sp>
      <p:sp>
        <p:nvSpPr>
          <p:cNvPr id="5939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p>
        </p:txBody>
      </p:sp>
      <p:sp>
        <p:nvSpPr>
          <p:cNvPr id="2" name="TextBox 1"/>
          <p:cNvSpPr txBox="1"/>
          <p:nvPr/>
        </p:nvSpPr>
        <p:spPr>
          <a:xfrm>
            <a:off x="1420019" y="3172619"/>
            <a:ext cx="2948243" cy="400110"/>
          </a:xfrm>
          <a:prstGeom prst="rect">
            <a:avLst/>
          </a:prstGeom>
          <a:noFill/>
        </p:spPr>
        <p:txBody>
          <a:bodyPr wrap="none" rtlCol="0">
            <a:spAutoFit/>
          </a:bodyPr>
          <a:lstStyle/>
          <a:p>
            <a:r>
              <a:rPr lang="en-US" altLang="en-US" sz="1000" i="1" u="none" dirty="0">
                <a:latin typeface="Arial" panose="020B0604020202020204" pitchFamily="34" charset="0"/>
                <a:cs typeface="Arial" panose="020B0604020202020204" pitchFamily="34" charset="0"/>
              </a:rPr>
              <a:t>*Enforcement directive, CPL 02-02-078 is based </a:t>
            </a:r>
          </a:p>
          <a:p>
            <a:r>
              <a:rPr lang="en-US" altLang="en-US" sz="1000" i="1" u="none" dirty="0">
                <a:latin typeface="Arial" panose="020B0604020202020204" pitchFamily="34" charset="0"/>
                <a:cs typeface="Arial" panose="020B0604020202020204" pitchFamily="34" charset="0"/>
              </a:rPr>
              <a:t>on the 2005 CDC guidelines</a:t>
            </a:r>
            <a:endParaRPr lang="en-US" sz="1000" i="1" u="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33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26</a:t>
            </a:fld>
            <a:endParaRPr lang="en-US" altLang="en-US"/>
          </a:p>
        </p:txBody>
      </p:sp>
    </p:spTree>
    <p:extLst>
      <p:ext uri="{BB962C8B-B14F-4D97-AF65-F5344CB8AC3E}">
        <p14:creationId xmlns:p14="http://schemas.microsoft.com/office/powerpoint/2010/main" val="2900206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27</a:t>
            </a:fld>
            <a:endParaRPr lang="en-US" altLang="en-US"/>
          </a:p>
        </p:txBody>
      </p:sp>
    </p:spTree>
    <p:extLst>
      <p:ext uri="{BB962C8B-B14F-4D97-AF65-F5344CB8AC3E}">
        <p14:creationId xmlns:p14="http://schemas.microsoft.com/office/powerpoint/2010/main" val="88723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87E5703E-D1E5-4C8D-AC80-0F2F7C0B4DD7}"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63492" name="Rectangle 4"/>
          <p:cNvSpPr>
            <a:spLocks noGrp="1" noRot="1" noChangeAspect="1" noChangeArrowheads="1" noTextEdit="1"/>
          </p:cNvSpPr>
          <p:nvPr>
            <p:ph type="sldImg"/>
          </p:nvPr>
        </p:nvSpPr>
        <p:spPr>
          <a:ln/>
        </p:spPr>
      </p:sp>
      <p:sp>
        <p:nvSpPr>
          <p:cNvPr id="63493" name="Rectangle 5"/>
          <p:cNvSpPr>
            <a:spLocks noGrp="1" noChangeArrowheads="1"/>
          </p:cNvSpPr>
          <p:nvPr>
            <p:ph type="body" idx="1"/>
          </p:nvPr>
        </p:nvSpPr>
        <p:spPr>
          <a:xfrm>
            <a:off x="631833" y="4389997"/>
            <a:ext cx="5541404"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0"/>
              </a:spcBef>
              <a:spcAft>
                <a:spcPts val="600"/>
              </a:spcAft>
              <a:buFont typeface="Arial" panose="020B0604020202020204" pitchFamily="34" charset="0"/>
              <a:buNone/>
            </a:pPr>
            <a:endParaRPr lang="en-US" altLang="en-US" sz="800" b="1" dirty="0"/>
          </a:p>
        </p:txBody>
      </p:sp>
    </p:spTree>
    <p:extLst>
      <p:ext uri="{BB962C8B-B14F-4D97-AF65-F5344CB8AC3E}">
        <p14:creationId xmlns:p14="http://schemas.microsoft.com/office/powerpoint/2010/main" val="883257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51072B0D-2DEA-4683-AD41-E2F889C035CD}"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65540" name="Rectangle 4"/>
          <p:cNvSpPr>
            <a:spLocks noGrp="1" noRot="1" noChangeAspect="1" noChangeArrowheads="1" noTextEdit="1"/>
          </p:cNvSpPr>
          <p:nvPr>
            <p:ph type="sldImg"/>
          </p:nvPr>
        </p:nvSpPr>
        <p:spPr>
          <a:ln/>
        </p:spPr>
      </p:sp>
      <p:sp>
        <p:nvSpPr>
          <p:cNvPr id="65541"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3721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B278135A-B6F3-4B8E-9EB0-BC81607B40BE}"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13079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B3E4F83B-451A-4F4C-AEB0-D3612E9E5D14}"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67588" name="Rectangle 6"/>
          <p:cNvSpPr>
            <a:spLocks noGrp="1" noRot="1" noChangeAspect="1" noChangeArrowheads="1" noTextEdit="1"/>
          </p:cNvSpPr>
          <p:nvPr>
            <p:ph type="sldImg"/>
          </p:nvPr>
        </p:nvSpPr>
        <p:spPr>
          <a:ln/>
        </p:spPr>
      </p:sp>
      <p:sp>
        <p:nvSpPr>
          <p:cNvPr id="67589"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50052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63EC2388-088B-4541-8288-2D1C4F66ACDA}"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9636" name="Rectangle 4"/>
          <p:cNvSpPr>
            <a:spLocks noGrp="1" noRot="1" noChangeAspect="1" noChangeArrowheads="1" noTextEdit="1"/>
          </p:cNvSpPr>
          <p:nvPr>
            <p:ph type="sldImg"/>
          </p:nvPr>
        </p:nvSpPr>
        <p:spPr>
          <a:ln/>
        </p:spPr>
      </p:sp>
      <p:sp>
        <p:nvSpPr>
          <p:cNvPr id="69637"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14100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CA482F3B-FDE1-439F-A5FD-67E7756489C4}"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71684" name="Rectangle 2"/>
          <p:cNvSpPr>
            <a:spLocks noGrp="1" noRot="1" noChangeAspect="1" noChangeArrowheads="1" noTextEdit="1"/>
          </p:cNvSpPr>
          <p:nvPr>
            <p:ph type="sldImg"/>
          </p:nvPr>
        </p:nvSpPr>
        <p:spPr>
          <a:xfrm>
            <a:off x="1147763" y="688975"/>
            <a:ext cx="4541837" cy="3408363"/>
          </a:xfrm>
          <a:ln/>
        </p:spPr>
      </p:sp>
      <p:sp>
        <p:nvSpPr>
          <p:cNvPr id="71685" name="Rectangle 3"/>
          <p:cNvSpPr>
            <a:spLocks noGrp="1" noChangeArrowheads="1"/>
          </p:cNvSpPr>
          <p:nvPr>
            <p:ph type="body" idx="1"/>
          </p:nvPr>
        </p:nvSpPr>
        <p:spPr>
          <a:xfrm>
            <a:off x="987531" y="4332133"/>
            <a:ext cx="4859650"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758" indent="-226758"/>
            <a:endParaRPr lang="en-US" altLang="en-US" dirty="0"/>
          </a:p>
        </p:txBody>
      </p:sp>
    </p:spTree>
    <p:extLst>
      <p:ext uri="{BB962C8B-B14F-4D97-AF65-F5344CB8AC3E}">
        <p14:creationId xmlns:p14="http://schemas.microsoft.com/office/powerpoint/2010/main" val="371673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74AD42F4-5182-4705-84CB-8D60BF8E7B5B}"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73732" name="Rectangle 3"/>
          <p:cNvSpPr>
            <a:spLocks noGrp="1" noRot="1" noChangeAspect="1" noChangeArrowheads="1" noTextEdit="1"/>
          </p:cNvSpPr>
          <p:nvPr>
            <p:ph type="sldImg"/>
          </p:nvPr>
        </p:nvSpPr>
        <p:spPr>
          <a:ln/>
        </p:spPr>
      </p:sp>
      <p:sp>
        <p:nvSpPr>
          <p:cNvPr id="7373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24697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4D495537-25CD-4428-AD82-00E2E2ECA0F4}"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11514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C0082C8E-952C-4EFD-B17E-BEF6F00E848A}"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00409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BA99B844-C0B8-4841-BD8A-09AB0A99B3D5}"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53316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63D5561D-2FFD-4DF8-A013-EC392247DFCD}"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81924" name="Rectangle 3"/>
          <p:cNvSpPr>
            <a:spLocks noGrp="1" noRot="1" noChangeAspect="1" noChangeArrowheads="1" noTextEdit="1"/>
          </p:cNvSpPr>
          <p:nvPr>
            <p:ph type="sldImg"/>
          </p:nvPr>
        </p:nvSpPr>
        <p:spPr>
          <a:ln/>
        </p:spPr>
      </p:sp>
      <p:sp>
        <p:nvSpPr>
          <p:cNvPr id="8192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3528276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A725F542-5865-4504-B1E0-B926676079B7}"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83972" name="Rectangle 3"/>
          <p:cNvSpPr>
            <a:spLocks noGrp="1" noRot="1" noChangeAspect="1" noChangeArrowheads="1" noTextEdit="1"/>
          </p:cNvSpPr>
          <p:nvPr>
            <p:ph type="sldImg"/>
          </p:nvPr>
        </p:nvSpPr>
        <p:spPr>
          <a:ln/>
        </p:spPr>
      </p:sp>
      <p:sp>
        <p:nvSpPr>
          <p:cNvPr id="8397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93826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E6FC687F-A9DD-4210-96B5-AA5D5ADD2FAC}"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3962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351B881C-A225-49E6-9A2C-2583285AF365}"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70406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0493C55E-D034-4E89-9F2F-9E425672FE11}"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8806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8069" name="Rectangle 3"/>
          <p:cNvSpPr>
            <a:spLocks noGrp="1" noRot="1" noChangeAspect="1" noChangeArrowheads="1" noTextEdit="1"/>
          </p:cNvSpPr>
          <p:nvPr>
            <p:ph type="sldImg"/>
          </p:nvPr>
        </p:nvSpPr>
        <p:spPr>
          <a:ln/>
        </p:spPr>
      </p:sp>
    </p:spTree>
    <p:extLst>
      <p:ext uri="{BB962C8B-B14F-4D97-AF65-F5344CB8AC3E}">
        <p14:creationId xmlns:p14="http://schemas.microsoft.com/office/powerpoint/2010/main" val="463348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41</a:t>
            </a:fld>
            <a:endParaRPr lang="en-US" altLang="en-US"/>
          </a:p>
        </p:txBody>
      </p:sp>
    </p:spTree>
    <p:extLst>
      <p:ext uri="{BB962C8B-B14F-4D97-AF65-F5344CB8AC3E}">
        <p14:creationId xmlns:p14="http://schemas.microsoft.com/office/powerpoint/2010/main" val="73267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3981965E-0807-4656-880B-C4CF1FF9EC19}"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77114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F93B9142-C169-4601-82E6-4512CAADDC3F}"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95167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35C19F81-18A6-4FB5-97C8-C8DA5A77F37E}"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3552439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FF282AD7-0BD5-40E5-A103-FD7DB41D728A}"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95777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5B91CBCE-9B96-4418-B6B3-2053FF0E3C3C}"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2083415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417CE907-E832-4A50-84CA-5792B9F8C290}"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a:defRPr/>
            </a:pPr>
            <a:endParaRPr lang="en-US" altLang="en-US" b="1" dirty="0"/>
          </a:p>
        </p:txBody>
      </p:sp>
    </p:spTree>
    <p:extLst>
      <p:ext uri="{BB962C8B-B14F-4D97-AF65-F5344CB8AC3E}">
        <p14:creationId xmlns:p14="http://schemas.microsoft.com/office/powerpoint/2010/main" val="30404828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57230D19-B274-466D-A774-F0145280BCAA}"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018283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EFA5D933-2CB0-4414-9235-C443BD62667C}"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0385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E531EF50-85DD-4598-A18B-6A423A0D8EAA}"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20911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62060A0E-A6B6-4229-B291-606664692702}"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28249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C9AE14CC-F5B3-45F8-8DBA-982583FAAE20}"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36206544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96513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BD537211-613E-47A5-A79C-388372AC36C4}"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117764" name="Rectangle 4"/>
          <p:cNvSpPr>
            <a:spLocks noGrp="1" noRot="1" noChangeAspect="1" noChangeArrowheads="1" noTextEdit="1"/>
          </p:cNvSpPr>
          <p:nvPr>
            <p:ph type="sldImg"/>
          </p:nvPr>
        </p:nvSpPr>
        <p:spPr>
          <a:ln/>
        </p:spPr>
      </p:sp>
      <p:sp>
        <p:nvSpPr>
          <p:cNvPr id="11776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44176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135B1E72-0403-4553-B624-7B006BB067A3}"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32828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9873CE8F-7160-48B9-81AA-F7F24BFD02BE}"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sz="800" dirty="0"/>
          </a:p>
        </p:txBody>
      </p:sp>
    </p:spTree>
    <p:extLst>
      <p:ext uri="{BB962C8B-B14F-4D97-AF65-F5344CB8AC3E}">
        <p14:creationId xmlns:p14="http://schemas.microsoft.com/office/powerpoint/2010/main" val="16343312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3CD07C82-5AB0-42ED-814E-DC03161459BB}"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19812" name="Rectangle 4"/>
          <p:cNvSpPr>
            <a:spLocks noGrp="1" noRot="1" noChangeAspect="1" noChangeArrowheads="1" noTextEdit="1"/>
          </p:cNvSpPr>
          <p:nvPr>
            <p:ph type="sldImg"/>
          </p:nvPr>
        </p:nvSpPr>
        <p:spPr>
          <a:ln/>
        </p:spPr>
      </p:sp>
      <p:sp>
        <p:nvSpPr>
          <p:cNvPr id="11981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092779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38109C78-0FD5-4D28-83FC-C414318CE6EA}"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3859763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58</a:t>
            </a:fld>
            <a:endParaRPr lang="en-US" altLang="en-US"/>
          </a:p>
        </p:txBody>
      </p:sp>
    </p:spTree>
    <p:extLst>
      <p:ext uri="{BB962C8B-B14F-4D97-AF65-F5344CB8AC3E}">
        <p14:creationId xmlns:p14="http://schemas.microsoft.com/office/powerpoint/2010/main" val="3028214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094A9AD4-05CB-4945-8DE5-B6064EF9D223}"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2800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8005" name="Rectangle 3"/>
          <p:cNvSpPr>
            <a:spLocks noGrp="1" noRot="1" noChangeAspect="1" noChangeArrowheads="1" noTextEdit="1"/>
          </p:cNvSpPr>
          <p:nvPr>
            <p:ph type="sldImg"/>
          </p:nvPr>
        </p:nvSpPr>
        <p:spPr>
          <a:ln/>
        </p:spPr>
      </p:sp>
    </p:spTree>
    <p:extLst>
      <p:ext uri="{BB962C8B-B14F-4D97-AF65-F5344CB8AC3E}">
        <p14:creationId xmlns:p14="http://schemas.microsoft.com/office/powerpoint/2010/main" val="291763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ECC88769-E979-4BAF-A453-080C288A646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609084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60</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48B58F7B-5D28-449B-9B89-31308E84F4DE}"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138019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548F19F7-3755-4443-9426-713D118085BA}"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7790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31880" indent="-281492">
              <a:defRPr>
                <a:solidFill>
                  <a:schemeClr val="tx1"/>
                </a:solidFill>
                <a:latin typeface="Verdana" panose="020B0604030504040204" pitchFamily="34" charset="0"/>
              </a:defRPr>
            </a:lvl2pPr>
            <a:lvl3pPr marL="1125969" indent="-225194">
              <a:defRPr>
                <a:solidFill>
                  <a:schemeClr val="tx1"/>
                </a:solidFill>
                <a:latin typeface="Verdana" panose="020B0604030504040204" pitchFamily="34" charset="0"/>
              </a:defRPr>
            </a:lvl3pPr>
            <a:lvl4pPr marL="1576357" indent="-225194">
              <a:defRPr>
                <a:solidFill>
                  <a:schemeClr val="tx1"/>
                </a:solidFill>
                <a:latin typeface="Verdana" panose="020B0604030504040204" pitchFamily="34" charset="0"/>
              </a:defRPr>
            </a:lvl4pPr>
            <a:lvl5pPr marL="2026745" indent="-225194">
              <a:defRPr>
                <a:solidFill>
                  <a:schemeClr val="tx1"/>
                </a:solidFill>
                <a:latin typeface="Verdana" panose="020B0604030504040204" pitchFamily="34" charset="0"/>
              </a:defRPr>
            </a:lvl5pPr>
            <a:lvl6pPr marL="2477132" indent="-225194" eaLnBrk="0" fontAlgn="base" hangingPunct="0">
              <a:spcBef>
                <a:spcPct val="0"/>
              </a:spcBef>
              <a:spcAft>
                <a:spcPct val="0"/>
              </a:spcAft>
              <a:defRPr>
                <a:solidFill>
                  <a:schemeClr val="tx1"/>
                </a:solidFill>
                <a:latin typeface="Verdana" panose="020B0604030504040204" pitchFamily="34" charset="0"/>
              </a:defRPr>
            </a:lvl6pPr>
            <a:lvl7pPr marL="2927520" indent="-225194" eaLnBrk="0" fontAlgn="base" hangingPunct="0">
              <a:spcBef>
                <a:spcPct val="0"/>
              </a:spcBef>
              <a:spcAft>
                <a:spcPct val="0"/>
              </a:spcAft>
              <a:defRPr>
                <a:solidFill>
                  <a:schemeClr val="tx1"/>
                </a:solidFill>
                <a:latin typeface="Verdana" panose="020B0604030504040204" pitchFamily="34" charset="0"/>
              </a:defRPr>
            </a:lvl7pPr>
            <a:lvl8pPr marL="3377908" indent="-225194" eaLnBrk="0" fontAlgn="base" hangingPunct="0">
              <a:spcBef>
                <a:spcPct val="0"/>
              </a:spcBef>
              <a:spcAft>
                <a:spcPct val="0"/>
              </a:spcAft>
              <a:defRPr>
                <a:solidFill>
                  <a:schemeClr val="tx1"/>
                </a:solidFill>
                <a:latin typeface="Verdana" panose="020B0604030504040204" pitchFamily="34" charset="0"/>
              </a:defRPr>
            </a:lvl8pPr>
            <a:lvl9pPr marL="3828296" indent="-225194" eaLnBrk="0" fontAlgn="base" hangingPunct="0">
              <a:spcBef>
                <a:spcPct val="0"/>
              </a:spcBef>
              <a:spcAft>
                <a:spcPct val="0"/>
              </a:spcAft>
              <a:defRPr>
                <a:solidFill>
                  <a:schemeClr val="tx1"/>
                </a:solidFill>
                <a:latin typeface="Verdana" panose="020B0604030504040204" pitchFamily="34" charset="0"/>
              </a:defRPr>
            </a:lvl9pPr>
          </a:lstStyle>
          <a:p>
            <a:fld id="{6CC4C4FA-875D-42D6-9F1B-A3C0B626F6C6}"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465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82937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81025" y="381000"/>
            <a:ext cx="7953375" cy="549275"/>
          </a:xfrm>
        </p:spPr>
        <p:txBody>
          <a:bodyPr/>
          <a:lstStyle/>
          <a:p>
            <a:r>
              <a:rPr lang="en-US"/>
              <a:t>Click to edit Master title style</a:t>
            </a:r>
          </a:p>
        </p:txBody>
      </p:sp>
      <p:sp>
        <p:nvSpPr>
          <p:cNvPr id="3" name="Text Placeholder 2"/>
          <p:cNvSpPr>
            <a:spLocks noGrp="1"/>
          </p:cNvSpPr>
          <p:nvPr>
            <p:ph type="body" sz="half" idx="1"/>
          </p:nvPr>
        </p:nvSpPr>
        <p:spPr>
          <a:xfrm>
            <a:off x="557213" y="1555750"/>
            <a:ext cx="3911600" cy="431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21213" y="1555750"/>
            <a:ext cx="3913187" cy="4311650"/>
          </a:xfrm>
        </p:spPr>
        <p:txBody>
          <a:bodyPr/>
          <a:lstStyle/>
          <a:p>
            <a:pPr lvl="0"/>
            <a:endParaRPr lang="en-US" noProof="0"/>
          </a:p>
        </p:txBody>
      </p:sp>
    </p:spTree>
    <p:extLst>
      <p:ext uri="{BB962C8B-B14F-4D97-AF65-F5344CB8AC3E}">
        <p14:creationId xmlns:p14="http://schemas.microsoft.com/office/powerpoint/2010/main" val="8013260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TextBox 4"/>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4244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2590800"/>
            <a:ext cx="8267700" cy="1301750"/>
          </a:xfrm>
        </p:spPr>
        <p:txBody>
          <a:bodyPr/>
          <a:lstStyle/>
          <a:p>
            <a:r>
              <a:rPr lang="en-US" altLang="en-US" sz="4000" dirty="0"/>
              <a:t>Occupational Exposure to Tuberculosis (TB)</a:t>
            </a:r>
          </a:p>
        </p:txBody>
      </p:sp>
    </p:spTree>
    <p:extLst>
      <p:ext uri="{BB962C8B-B14F-4D97-AF65-F5344CB8AC3E}">
        <p14:creationId xmlns:p14="http://schemas.microsoft.com/office/powerpoint/2010/main" val="371855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57200"/>
            <a:ext cx="8991600" cy="838200"/>
          </a:xfrm>
        </p:spPr>
        <p:txBody>
          <a:bodyPr>
            <a:normAutofit/>
          </a:bodyPr>
          <a:lstStyle/>
          <a:p>
            <a:r>
              <a:rPr lang="en-US" altLang="en-US" sz="3400" dirty="0"/>
              <a:t>TB Pathogenesis – Latent TB Infection</a:t>
            </a:r>
          </a:p>
        </p:txBody>
      </p:sp>
      <p:sp>
        <p:nvSpPr>
          <p:cNvPr id="25603" name="Rectangle 3"/>
          <p:cNvSpPr>
            <a:spLocks noGrp="1" noChangeArrowheads="1"/>
          </p:cNvSpPr>
          <p:nvPr>
            <p:ph type="body" idx="1"/>
          </p:nvPr>
        </p:nvSpPr>
        <p:spPr>
          <a:xfrm>
            <a:off x="533400" y="1295400"/>
            <a:ext cx="8001000" cy="4525963"/>
          </a:xfrm>
        </p:spPr>
        <p:txBody>
          <a:bodyPr/>
          <a:lstStyle/>
          <a:p>
            <a:pPr>
              <a:spcAft>
                <a:spcPct val="25000"/>
              </a:spcAft>
            </a:pPr>
            <a:r>
              <a:rPr lang="en-US" altLang="en-US" dirty="0"/>
              <a:t>Once inhaled, bacteria travel to lung alveoli and establish infection</a:t>
            </a:r>
          </a:p>
          <a:p>
            <a:pPr>
              <a:spcAft>
                <a:spcPct val="25000"/>
              </a:spcAft>
            </a:pPr>
            <a:endParaRPr lang="en-US" altLang="en-US" dirty="0"/>
          </a:p>
          <a:p>
            <a:pPr>
              <a:spcAft>
                <a:spcPct val="25000"/>
              </a:spcAft>
            </a:pPr>
            <a:r>
              <a:rPr lang="en-US" altLang="en-US" dirty="0"/>
              <a:t>2-12 weeks after infection, immune response limits activity; infection is detectable</a:t>
            </a:r>
          </a:p>
          <a:p>
            <a:pPr>
              <a:spcAft>
                <a:spcPct val="25000"/>
              </a:spcAft>
            </a:pPr>
            <a:endParaRPr lang="en-US" altLang="en-US" dirty="0"/>
          </a:p>
          <a:p>
            <a:pPr>
              <a:spcAft>
                <a:spcPct val="25000"/>
              </a:spcAft>
            </a:pPr>
            <a:r>
              <a:rPr lang="en-US" altLang="en-US" dirty="0"/>
              <a:t>Some bacteria survive and remain dormant but viable for years </a:t>
            </a:r>
            <a:r>
              <a:rPr lang="en-US" altLang="en-US" i="1" dirty="0"/>
              <a:t>(Latent TB Infection, or LTBI)</a:t>
            </a:r>
          </a:p>
        </p:txBody>
      </p:sp>
    </p:spTree>
    <p:extLst>
      <p:ext uri="{BB962C8B-B14F-4D97-AF65-F5344CB8AC3E}">
        <p14:creationId xmlns:p14="http://schemas.microsoft.com/office/powerpoint/2010/main" val="6493990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533400" y="1371600"/>
            <a:ext cx="7977188" cy="4311650"/>
          </a:xfrm>
        </p:spPr>
        <p:txBody>
          <a:bodyPr/>
          <a:lstStyle/>
          <a:p>
            <a:pPr>
              <a:spcAft>
                <a:spcPct val="25000"/>
              </a:spcAft>
              <a:buClr>
                <a:srgbClr val="910023"/>
              </a:buClr>
            </a:pPr>
            <a:r>
              <a:rPr lang="en-US" altLang="en-US" dirty="0"/>
              <a:t>Persons with LTBI are:</a:t>
            </a:r>
          </a:p>
          <a:p>
            <a:pPr lvl="1">
              <a:spcAft>
                <a:spcPct val="25000"/>
              </a:spcAft>
              <a:buClr>
                <a:srgbClr val="910023"/>
              </a:buClr>
              <a:buSzPct val="84000"/>
            </a:pPr>
            <a:r>
              <a:rPr lang="en-US" altLang="en-US" i="1" dirty="0"/>
              <a:t>Asymptomatic</a:t>
            </a:r>
          </a:p>
          <a:p>
            <a:pPr lvl="1">
              <a:spcAft>
                <a:spcPct val="25000"/>
              </a:spcAft>
              <a:buClr>
                <a:srgbClr val="910023"/>
              </a:buClr>
              <a:buSzPct val="84000"/>
            </a:pPr>
            <a:r>
              <a:rPr lang="en-US" altLang="en-US" i="1" dirty="0"/>
              <a:t>Not infectious</a:t>
            </a:r>
          </a:p>
          <a:p>
            <a:pPr lvl="1">
              <a:spcAft>
                <a:spcPct val="25000"/>
              </a:spcAft>
              <a:buClr>
                <a:srgbClr val="910023"/>
              </a:buClr>
              <a:buSzPct val="84000"/>
            </a:pPr>
            <a:endParaRPr lang="en-US" altLang="en-US" sz="2800" dirty="0"/>
          </a:p>
          <a:p>
            <a:pPr>
              <a:spcAft>
                <a:spcPct val="25000"/>
              </a:spcAft>
              <a:buClr>
                <a:srgbClr val="910023"/>
              </a:buClr>
            </a:pPr>
            <a:r>
              <a:rPr lang="en-US" altLang="en-US" dirty="0"/>
              <a:t>LTBI formerly diagnosed only with tuberculin skin test (TST)</a:t>
            </a:r>
          </a:p>
          <a:p>
            <a:pPr>
              <a:spcAft>
                <a:spcPct val="25000"/>
              </a:spcAft>
              <a:buClr>
                <a:srgbClr val="910023"/>
              </a:buClr>
            </a:pPr>
            <a:endParaRPr lang="en-US" altLang="en-US" dirty="0"/>
          </a:p>
          <a:p>
            <a:pPr>
              <a:spcAft>
                <a:spcPct val="25000"/>
              </a:spcAft>
              <a:buClr>
                <a:srgbClr val="910023"/>
              </a:buClr>
            </a:pPr>
            <a:r>
              <a:rPr lang="en-US" altLang="en-US" dirty="0"/>
              <a:t>Now </a:t>
            </a:r>
            <a:r>
              <a:rPr lang="en-US" altLang="en-US" dirty="0" err="1"/>
              <a:t>QuantiFeron</a:t>
            </a:r>
            <a:r>
              <a:rPr lang="en-US" altLang="en-US" dirty="0">
                <a:cs typeface="Times New Roman" panose="02020603050405020304" pitchFamily="18" charset="0"/>
              </a:rPr>
              <a:t>® </a:t>
            </a:r>
            <a:r>
              <a:rPr lang="en-US" altLang="en-US" dirty="0"/>
              <a:t>– TB Gold Test (QFT-G) can be used</a:t>
            </a:r>
          </a:p>
          <a:p>
            <a:pPr>
              <a:spcAft>
                <a:spcPct val="25000"/>
              </a:spcAft>
              <a:buClr>
                <a:srgbClr val="910023"/>
              </a:buClr>
            </a:pPr>
            <a:endParaRPr lang="en-US" altLang="en-US" dirty="0"/>
          </a:p>
        </p:txBody>
      </p:sp>
      <p:sp>
        <p:nvSpPr>
          <p:cNvPr id="4" name="Rectangle 2"/>
          <p:cNvSpPr>
            <a:spLocks noGrp="1" noChangeArrowheads="1"/>
          </p:cNvSpPr>
          <p:nvPr>
            <p:ph type="title"/>
          </p:nvPr>
        </p:nvSpPr>
        <p:spPr>
          <a:xfrm>
            <a:off x="533400" y="457200"/>
            <a:ext cx="8229600" cy="914400"/>
          </a:xfrm>
        </p:spPr>
        <p:txBody>
          <a:bodyPr>
            <a:normAutofit/>
          </a:bodyPr>
          <a:lstStyle/>
          <a:p>
            <a:r>
              <a:rPr lang="en-US" altLang="en-US" sz="3400" dirty="0"/>
              <a:t>TB Pathogenesis - Latent TB Infection</a:t>
            </a:r>
          </a:p>
        </p:txBody>
      </p:sp>
    </p:spTree>
    <p:extLst>
      <p:ext uri="{BB962C8B-B14F-4D97-AF65-F5344CB8AC3E}">
        <p14:creationId xmlns:p14="http://schemas.microsoft.com/office/powerpoint/2010/main" val="35506749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457200"/>
            <a:ext cx="8229600" cy="793750"/>
          </a:xfrm>
        </p:spPr>
        <p:txBody>
          <a:bodyPr>
            <a:normAutofit/>
          </a:bodyPr>
          <a:lstStyle/>
          <a:p>
            <a:r>
              <a:rPr lang="en-US" altLang="en-US" sz="3400" dirty="0"/>
              <a:t>TB Pathogenesis - Active TB Disease</a:t>
            </a:r>
          </a:p>
        </p:txBody>
      </p:sp>
      <p:sp>
        <p:nvSpPr>
          <p:cNvPr id="29699" name="Rectangle 3"/>
          <p:cNvSpPr>
            <a:spLocks noGrp="1" noChangeArrowheads="1"/>
          </p:cNvSpPr>
          <p:nvPr>
            <p:ph type="body" idx="1"/>
          </p:nvPr>
        </p:nvSpPr>
        <p:spPr>
          <a:xfrm>
            <a:off x="533400" y="1295400"/>
            <a:ext cx="7977188" cy="4311650"/>
          </a:xfrm>
        </p:spPr>
        <p:txBody>
          <a:bodyPr/>
          <a:lstStyle/>
          <a:p>
            <a:pPr>
              <a:spcAft>
                <a:spcPct val="25000"/>
              </a:spcAft>
            </a:pPr>
            <a:r>
              <a:rPr lang="en-US" altLang="en-US" dirty="0"/>
              <a:t>LTBI progresses to TB disease in:</a:t>
            </a:r>
          </a:p>
          <a:p>
            <a:pPr>
              <a:spcAft>
                <a:spcPct val="25000"/>
              </a:spcAft>
            </a:pPr>
            <a:endParaRPr lang="en-US" altLang="en-US" sz="800" dirty="0"/>
          </a:p>
          <a:p>
            <a:pPr>
              <a:spcAft>
                <a:spcPct val="25000"/>
              </a:spcAft>
              <a:buFont typeface="Wingdings" panose="05000000000000000000" pitchFamily="2" charset="2"/>
              <a:buNone/>
            </a:pPr>
            <a:endParaRPr lang="en-US" altLang="en-US" sz="800" dirty="0"/>
          </a:p>
          <a:p>
            <a:pPr lvl="1">
              <a:spcAft>
                <a:spcPct val="25000"/>
              </a:spcAft>
            </a:pPr>
            <a:r>
              <a:rPr lang="en-US" altLang="en-US" i="1" dirty="0"/>
              <a:t>Small number of persons soon after infection</a:t>
            </a:r>
          </a:p>
          <a:p>
            <a:pPr lvl="1">
              <a:spcAft>
                <a:spcPct val="25000"/>
              </a:spcAft>
            </a:pPr>
            <a:endParaRPr lang="en-US" altLang="en-US" sz="800" i="1" dirty="0"/>
          </a:p>
          <a:p>
            <a:pPr lvl="1">
              <a:spcAft>
                <a:spcPct val="25000"/>
              </a:spcAft>
            </a:pPr>
            <a:endParaRPr lang="en-US" altLang="en-US" sz="800" i="1" dirty="0"/>
          </a:p>
          <a:p>
            <a:pPr lvl="1">
              <a:spcAft>
                <a:spcPct val="25000"/>
              </a:spcAft>
            </a:pPr>
            <a:r>
              <a:rPr lang="en-US" altLang="en-US" i="1" dirty="0"/>
              <a:t>5-10% of people with untreated LTBI sometime during </a:t>
            </a:r>
            <a:r>
              <a:rPr lang="en-US" altLang="en-US" b="1" i="1" dirty="0"/>
              <a:t>lifetime</a:t>
            </a:r>
          </a:p>
          <a:p>
            <a:pPr lvl="1">
              <a:spcAft>
                <a:spcPct val="25000"/>
              </a:spcAft>
            </a:pPr>
            <a:endParaRPr lang="en-US" altLang="en-US" sz="800" b="1" i="1" dirty="0"/>
          </a:p>
          <a:p>
            <a:pPr lvl="1">
              <a:spcAft>
                <a:spcPct val="25000"/>
              </a:spcAft>
            </a:pPr>
            <a:endParaRPr lang="en-US" altLang="en-US" sz="800" b="1" i="1" dirty="0"/>
          </a:p>
          <a:p>
            <a:pPr lvl="1">
              <a:spcAft>
                <a:spcPct val="25000"/>
              </a:spcAft>
            </a:pPr>
            <a:r>
              <a:rPr lang="en-US" altLang="en-US" i="1" dirty="0"/>
              <a:t>About 10% of people with Human Immunodeficiency Virus (HIV) and untreated LTBI </a:t>
            </a:r>
            <a:r>
              <a:rPr lang="en-US" altLang="en-US" b="1" i="1" dirty="0"/>
              <a:t>per year</a:t>
            </a:r>
          </a:p>
        </p:txBody>
      </p:sp>
    </p:spTree>
    <p:extLst>
      <p:ext uri="{BB962C8B-B14F-4D97-AF65-F5344CB8AC3E}">
        <p14:creationId xmlns:p14="http://schemas.microsoft.com/office/powerpoint/2010/main" val="35490261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457200"/>
            <a:ext cx="7953375" cy="793750"/>
          </a:xfrm>
        </p:spPr>
        <p:txBody>
          <a:bodyPr/>
          <a:lstStyle/>
          <a:p>
            <a:r>
              <a:rPr lang="en-US" altLang="en-US" dirty="0"/>
              <a:t>Pathogenesis</a:t>
            </a:r>
          </a:p>
        </p:txBody>
      </p:sp>
      <p:sp>
        <p:nvSpPr>
          <p:cNvPr id="31747" name="Rectangle 3"/>
          <p:cNvSpPr>
            <a:spLocks noGrp="1" noChangeArrowheads="1"/>
          </p:cNvSpPr>
          <p:nvPr>
            <p:ph type="body" idx="1"/>
          </p:nvPr>
        </p:nvSpPr>
        <p:spPr>
          <a:xfrm>
            <a:off x="533400" y="1295400"/>
            <a:ext cx="7924800" cy="4311650"/>
          </a:xfrm>
        </p:spPr>
        <p:txBody>
          <a:bodyPr/>
          <a:lstStyle/>
          <a:p>
            <a:r>
              <a:rPr lang="en-US" altLang="en-US" dirty="0"/>
              <a:t>10% of infected people with normal immune systems develop TB at some point in life</a:t>
            </a:r>
          </a:p>
          <a:p>
            <a:endParaRPr lang="en-US" altLang="en-US" dirty="0"/>
          </a:p>
          <a:p>
            <a:r>
              <a:rPr lang="en-US" altLang="en-US" dirty="0"/>
              <a:t>HIV strongest risk factor for development of TB, if infected</a:t>
            </a:r>
          </a:p>
          <a:p>
            <a:endParaRPr lang="en-US" altLang="en-US" sz="800" dirty="0"/>
          </a:p>
          <a:p>
            <a:pPr lvl="1"/>
            <a:r>
              <a:rPr lang="en-US" altLang="en-US" i="1" dirty="0"/>
              <a:t>Risk of  developing TB disease 7-10% each year</a:t>
            </a:r>
          </a:p>
          <a:p>
            <a:pPr lvl="1"/>
            <a:endParaRPr lang="en-US" altLang="en-US" dirty="0"/>
          </a:p>
          <a:p>
            <a:r>
              <a:rPr lang="en-US" altLang="en-US" dirty="0"/>
              <a:t>Certain medical conditions increase risk that TB infection will progress to TB disease</a:t>
            </a:r>
          </a:p>
          <a:p>
            <a:endParaRPr lang="en-US" altLang="en-US" dirty="0"/>
          </a:p>
        </p:txBody>
      </p:sp>
    </p:spTree>
    <p:extLst>
      <p:ext uri="{BB962C8B-B14F-4D97-AF65-F5344CB8AC3E}">
        <p14:creationId xmlns:p14="http://schemas.microsoft.com/office/powerpoint/2010/main" val="28029721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457200"/>
            <a:ext cx="7686675" cy="549275"/>
          </a:xfrm>
        </p:spPr>
        <p:txBody>
          <a:bodyPr>
            <a:noAutofit/>
          </a:bodyPr>
          <a:lstStyle/>
          <a:p>
            <a:r>
              <a:rPr lang="en-US" altLang="en-US" sz="3600" dirty="0"/>
              <a:t>Conditions That Increase Risk …</a:t>
            </a:r>
          </a:p>
        </p:txBody>
      </p:sp>
      <p:sp>
        <p:nvSpPr>
          <p:cNvPr id="33795" name="Rectangle 3"/>
          <p:cNvSpPr>
            <a:spLocks noGrp="1" noChangeArrowheads="1"/>
          </p:cNvSpPr>
          <p:nvPr>
            <p:ph type="body" idx="1"/>
          </p:nvPr>
        </p:nvSpPr>
        <p:spPr>
          <a:xfrm>
            <a:off x="609600" y="1299410"/>
            <a:ext cx="8229600" cy="4644189"/>
          </a:xfrm>
        </p:spPr>
        <p:txBody>
          <a:bodyPr>
            <a:normAutofit fontScale="85000" lnSpcReduction="10000"/>
          </a:bodyPr>
          <a:lstStyle/>
          <a:p>
            <a:pPr>
              <a:spcAft>
                <a:spcPct val="25000"/>
              </a:spcAft>
              <a:buFont typeface="Wingdings" panose="05000000000000000000" pitchFamily="2" charset="2"/>
              <a:buNone/>
            </a:pPr>
            <a:r>
              <a:rPr lang="en-US" altLang="en-US" b="1" i="1" dirty="0"/>
              <a:t>… of progression to TB disease</a:t>
            </a:r>
            <a:endParaRPr lang="en-US" altLang="en-US" sz="800" b="1" i="1" dirty="0"/>
          </a:p>
          <a:p>
            <a:pPr>
              <a:lnSpc>
                <a:spcPct val="150000"/>
              </a:lnSpc>
              <a:spcAft>
                <a:spcPts val="600"/>
              </a:spcAft>
            </a:pPr>
            <a:r>
              <a:rPr lang="en-US" altLang="en-US" sz="2400" dirty="0"/>
              <a:t>HIV infection</a:t>
            </a:r>
          </a:p>
          <a:p>
            <a:pPr>
              <a:lnSpc>
                <a:spcPct val="150000"/>
              </a:lnSpc>
              <a:spcAft>
                <a:spcPts val="600"/>
              </a:spcAft>
            </a:pPr>
            <a:r>
              <a:rPr lang="en-US" altLang="en-US" sz="2400" dirty="0"/>
              <a:t>Substance abuse</a:t>
            </a:r>
          </a:p>
          <a:p>
            <a:pPr>
              <a:lnSpc>
                <a:spcPct val="150000"/>
              </a:lnSpc>
              <a:spcAft>
                <a:spcPts val="600"/>
              </a:spcAft>
            </a:pPr>
            <a:r>
              <a:rPr lang="en-US" altLang="en-US" sz="2400" dirty="0"/>
              <a:t>Recent infection</a:t>
            </a:r>
          </a:p>
          <a:p>
            <a:pPr>
              <a:lnSpc>
                <a:spcPct val="150000"/>
              </a:lnSpc>
              <a:spcAft>
                <a:spcPts val="600"/>
              </a:spcAft>
            </a:pPr>
            <a:r>
              <a:rPr lang="en-US" altLang="en-US" sz="2400" dirty="0"/>
              <a:t>Chest radiograph findings suggestive of previous TB</a:t>
            </a:r>
          </a:p>
          <a:p>
            <a:pPr>
              <a:lnSpc>
                <a:spcPct val="150000"/>
              </a:lnSpc>
              <a:spcAft>
                <a:spcPts val="600"/>
              </a:spcAft>
            </a:pPr>
            <a:r>
              <a:rPr lang="en-US" altLang="en-US" sz="2400" dirty="0"/>
              <a:t>Diabetes mellitus</a:t>
            </a:r>
          </a:p>
          <a:p>
            <a:pPr>
              <a:lnSpc>
                <a:spcPct val="150000"/>
              </a:lnSpc>
              <a:spcAft>
                <a:spcPts val="600"/>
              </a:spcAft>
            </a:pPr>
            <a:r>
              <a:rPr lang="en-US" altLang="en-US" sz="2400" dirty="0"/>
              <a:t>Silicosis</a:t>
            </a:r>
          </a:p>
          <a:p>
            <a:pPr>
              <a:lnSpc>
                <a:spcPct val="150000"/>
              </a:lnSpc>
              <a:spcAft>
                <a:spcPts val="600"/>
              </a:spcAft>
            </a:pPr>
            <a:r>
              <a:rPr lang="en-US" altLang="en-US" sz="2400" dirty="0"/>
              <a:t>Cancer of the head and neck</a:t>
            </a:r>
          </a:p>
          <a:p>
            <a:pPr>
              <a:spcAft>
                <a:spcPct val="25000"/>
              </a:spcAft>
            </a:pPr>
            <a:endParaRPr lang="en-US" altLang="en-US" sz="2400" dirty="0"/>
          </a:p>
        </p:txBody>
      </p:sp>
    </p:spTree>
    <p:extLst>
      <p:ext uri="{BB962C8B-B14F-4D97-AF65-F5344CB8AC3E}">
        <p14:creationId xmlns:p14="http://schemas.microsoft.com/office/powerpoint/2010/main" val="20842624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609600" y="1323473"/>
            <a:ext cx="7977187" cy="4596063"/>
          </a:xfrm>
        </p:spPr>
        <p:txBody>
          <a:bodyPr>
            <a:normAutofit fontScale="85000" lnSpcReduction="20000"/>
          </a:bodyPr>
          <a:lstStyle/>
          <a:p>
            <a:pPr>
              <a:spcAft>
                <a:spcPct val="25000"/>
              </a:spcAft>
              <a:buFont typeface="Wingdings" panose="05000000000000000000" pitchFamily="2" charset="2"/>
              <a:buNone/>
            </a:pPr>
            <a:r>
              <a:rPr lang="en-US" altLang="en-US" b="1" i="1" dirty="0"/>
              <a:t>… of progression to TB disease</a:t>
            </a:r>
          </a:p>
          <a:p>
            <a:pPr>
              <a:lnSpc>
                <a:spcPct val="150000"/>
              </a:lnSpc>
              <a:spcAft>
                <a:spcPts val="600"/>
              </a:spcAft>
            </a:pPr>
            <a:r>
              <a:rPr lang="en-US" altLang="en-US" sz="2400" dirty="0"/>
              <a:t>Hematologic and reticuloendothelial diseases</a:t>
            </a:r>
          </a:p>
          <a:p>
            <a:pPr>
              <a:lnSpc>
                <a:spcPct val="150000"/>
              </a:lnSpc>
              <a:spcAft>
                <a:spcPts val="600"/>
              </a:spcAft>
            </a:pPr>
            <a:r>
              <a:rPr lang="en-US" altLang="en-US" sz="2400" dirty="0"/>
              <a:t>End-stage renal disease</a:t>
            </a:r>
          </a:p>
          <a:p>
            <a:pPr>
              <a:lnSpc>
                <a:spcPct val="150000"/>
              </a:lnSpc>
              <a:spcAft>
                <a:spcPts val="600"/>
              </a:spcAft>
            </a:pPr>
            <a:r>
              <a:rPr lang="en-US" altLang="en-US" sz="2400" dirty="0"/>
              <a:t>Intestinal bypass or gastrectomy</a:t>
            </a:r>
          </a:p>
          <a:p>
            <a:pPr>
              <a:lnSpc>
                <a:spcPct val="150000"/>
              </a:lnSpc>
              <a:spcAft>
                <a:spcPts val="600"/>
              </a:spcAft>
            </a:pPr>
            <a:r>
              <a:rPr lang="en-US" altLang="en-US" sz="2400" dirty="0"/>
              <a:t>Chronic malabsorption syndromes</a:t>
            </a:r>
          </a:p>
          <a:p>
            <a:pPr>
              <a:lnSpc>
                <a:spcPct val="150000"/>
              </a:lnSpc>
              <a:spcAft>
                <a:spcPts val="600"/>
              </a:spcAft>
            </a:pPr>
            <a:r>
              <a:rPr lang="en-US" altLang="en-US" sz="2400" dirty="0"/>
              <a:t>Low body weight </a:t>
            </a:r>
            <a:r>
              <a:rPr lang="en-US" altLang="en-US" sz="2400" i="1" dirty="0"/>
              <a:t>(10% or more below the ideal)</a:t>
            </a:r>
          </a:p>
          <a:p>
            <a:pPr>
              <a:lnSpc>
                <a:spcPct val="150000"/>
              </a:lnSpc>
              <a:spcAft>
                <a:spcPts val="600"/>
              </a:spcAft>
            </a:pPr>
            <a:r>
              <a:rPr lang="en-US" altLang="en-US" sz="2400" dirty="0"/>
              <a:t>Prolonged corticosteroid therapy</a:t>
            </a:r>
          </a:p>
          <a:p>
            <a:pPr>
              <a:lnSpc>
                <a:spcPct val="150000"/>
              </a:lnSpc>
              <a:spcAft>
                <a:spcPts val="600"/>
              </a:spcAft>
            </a:pPr>
            <a:r>
              <a:rPr lang="en-US" altLang="en-US" sz="2400" dirty="0"/>
              <a:t>Other immunosuppressive therapy</a:t>
            </a:r>
          </a:p>
          <a:p>
            <a:pPr>
              <a:spcAft>
                <a:spcPct val="25000"/>
              </a:spcAft>
            </a:pPr>
            <a:endParaRPr lang="en-US" altLang="en-US" sz="2400" dirty="0"/>
          </a:p>
        </p:txBody>
      </p:sp>
      <p:sp>
        <p:nvSpPr>
          <p:cNvPr id="4" name="Rectangle 2">
            <a:extLst>
              <a:ext uri="{FF2B5EF4-FFF2-40B4-BE49-F238E27FC236}">
                <a16:creationId xmlns:a16="http://schemas.microsoft.com/office/drawing/2014/main" id="{3113D47A-ABFD-5296-7B36-30E1EB93C4DD}"/>
              </a:ext>
            </a:extLst>
          </p:cNvPr>
          <p:cNvSpPr>
            <a:spLocks noGrp="1" noChangeArrowheads="1"/>
          </p:cNvSpPr>
          <p:nvPr>
            <p:ph type="title"/>
          </p:nvPr>
        </p:nvSpPr>
        <p:spPr>
          <a:xfrm>
            <a:off x="533400" y="457200"/>
            <a:ext cx="7686675" cy="549275"/>
          </a:xfrm>
        </p:spPr>
        <p:txBody>
          <a:bodyPr>
            <a:noAutofit/>
          </a:bodyPr>
          <a:lstStyle/>
          <a:p>
            <a:r>
              <a:rPr lang="en-US" altLang="en-US" sz="3600" dirty="0"/>
              <a:t>Conditions That Increase Risk …</a:t>
            </a:r>
          </a:p>
        </p:txBody>
      </p:sp>
    </p:spTree>
    <p:extLst>
      <p:ext uri="{BB962C8B-B14F-4D97-AF65-F5344CB8AC3E}">
        <p14:creationId xmlns:p14="http://schemas.microsoft.com/office/powerpoint/2010/main" val="2935794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457200"/>
            <a:ext cx="7953375" cy="549275"/>
          </a:xfrm>
        </p:spPr>
        <p:txBody>
          <a:bodyPr/>
          <a:lstStyle/>
          <a:p>
            <a:r>
              <a:rPr lang="en-US" altLang="en-US" dirty="0"/>
              <a:t>Common Sites of TB Disease </a:t>
            </a:r>
          </a:p>
        </p:txBody>
      </p:sp>
      <p:sp>
        <p:nvSpPr>
          <p:cNvPr id="37891" name="Rectangle 3"/>
          <p:cNvSpPr>
            <a:spLocks noGrp="1" noChangeArrowheads="1"/>
          </p:cNvSpPr>
          <p:nvPr>
            <p:ph type="body" sz="half" idx="1"/>
          </p:nvPr>
        </p:nvSpPr>
        <p:spPr>
          <a:xfrm>
            <a:off x="609600" y="1143000"/>
            <a:ext cx="5843587" cy="4572000"/>
          </a:xfrm>
        </p:spPr>
        <p:txBody>
          <a:bodyPr>
            <a:normAutofit lnSpcReduction="10000"/>
          </a:bodyPr>
          <a:lstStyle/>
          <a:p>
            <a:pPr marL="0" indent="0">
              <a:lnSpc>
                <a:spcPct val="120000"/>
              </a:lnSpc>
              <a:spcAft>
                <a:spcPct val="40000"/>
              </a:spcAft>
            </a:pPr>
            <a:r>
              <a:rPr lang="en-US" altLang="en-US" sz="2400" dirty="0"/>
              <a:t> </a:t>
            </a:r>
            <a:r>
              <a:rPr lang="en-US" altLang="en-US" dirty="0"/>
              <a:t>Lungs</a:t>
            </a:r>
          </a:p>
          <a:p>
            <a:pPr marL="0" indent="0">
              <a:lnSpc>
                <a:spcPct val="120000"/>
              </a:lnSpc>
              <a:spcAft>
                <a:spcPct val="40000"/>
              </a:spcAft>
            </a:pPr>
            <a:r>
              <a:rPr lang="en-US" altLang="en-US" dirty="0"/>
              <a:t> Pleura</a:t>
            </a:r>
          </a:p>
          <a:p>
            <a:pPr marL="0" indent="0">
              <a:lnSpc>
                <a:spcPct val="120000"/>
              </a:lnSpc>
              <a:spcAft>
                <a:spcPct val="40000"/>
              </a:spcAft>
            </a:pPr>
            <a:r>
              <a:rPr lang="en-US" altLang="en-US" dirty="0"/>
              <a:t> Central nervous system</a:t>
            </a:r>
          </a:p>
          <a:p>
            <a:pPr marL="0" indent="0">
              <a:lnSpc>
                <a:spcPct val="120000"/>
              </a:lnSpc>
              <a:spcAft>
                <a:spcPct val="40000"/>
              </a:spcAft>
            </a:pPr>
            <a:r>
              <a:rPr lang="en-US" altLang="en-US" dirty="0"/>
              <a:t> Lymphatic system</a:t>
            </a:r>
          </a:p>
          <a:p>
            <a:pPr marL="0" indent="0">
              <a:lnSpc>
                <a:spcPct val="120000"/>
              </a:lnSpc>
              <a:spcAft>
                <a:spcPct val="40000"/>
              </a:spcAft>
            </a:pPr>
            <a:r>
              <a:rPr lang="en-US" altLang="en-US" dirty="0"/>
              <a:t> Genitourinary systems</a:t>
            </a:r>
          </a:p>
          <a:p>
            <a:pPr marL="0" indent="0">
              <a:lnSpc>
                <a:spcPct val="120000"/>
              </a:lnSpc>
              <a:spcAft>
                <a:spcPct val="40000"/>
              </a:spcAft>
            </a:pPr>
            <a:r>
              <a:rPr lang="en-US" altLang="en-US" dirty="0"/>
              <a:t> Bones and joints</a:t>
            </a:r>
          </a:p>
          <a:p>
            <a:pPr marL="0" indent="0">
              <a:lnSpc>
                <a:spcPct val="120000"/>
              </a:lnSpc>
              <a:spcAft>
                <a:spcPct val="40000"/>
              </a:spcAft>
            </a:pPr>
            <a:r>
              <a:rPr lang="en-US" altLang="en-US" dirty="0"/>
              <a:t> Disseminated </a:t>
            </a:r>
            <a:r>
              <a:rPr lang="en-US" altLang="en-US" i="1" dirty="0"/>
              <a:t>(</a:t>
            </a:r>
            <a:r>
              <a:rPr lang="en-US" altLang="en-US" i="1" dirty="0" err="1"/>
              <a:t>miliary</a:t>
            </a:r>
            <a:r>
              <a:rPr lang="en-US" altLang="en-US" i="1" dirty="0"/>
              <a:t> TB)</a:t>
            </a:r>
          </a:p>
        </p:txBody>
      </p:sp>
    </p:spTree>
    <p:extLst>
      <p:ext uri="{BB962C8B-B14F-4D97-AF65-F5344CB8AC3E}">
        <p14:creationId xmlns:p14="http://schemas.microsoft.com/office/powerpoint/2010/main" val="27877389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457200"/>
            <a:ext cx="7953375" cy="549275"/>
          </a:xfrm>
        </p:spPr>
        <p:txBody>
          <a:bodyPr/>
          <a:lstStyle/>
          <a:p>
            <a:r>
              <a:rPr lang="en-US" altLang="en-US" dirty="0"/>
              <a:t>Drug-Resistant TB</a:t>
            </a:r>
          </a:p>
        </p:txBody>
      </p:sp>
      <p:sp>
        <p:nvSpPr>
          <p:cNvPr id="41987" name="Rectangle 3"/>
          <p:cNvSpPr>
            <a:spLocks noGrp="1" noChangeArrowheads="1"/>
          </p:cNvSpPr>
          <p:nvPr>
            <p:ph type="body" idx="1"/>
          </p:nvPr>
        </p:nvSpPr>
        <p:spPr>
          <a:xfrm>
            <a:off x="533400" y="1295400"/>
            <a:ext cx="7977188" cy="4311650"/>
          </a:xfrm>
        </p:spPr>
        <p:txBody>
          <a:bodyPr/>
          <a:lstStyle/>
          <a:p>
            <a:pPr>
              <a:spcAft>
                <a:spcPct val="25000"/>
              </a:spcAft>
            </a:pPr>
            <a:r>
              <a:rPr lang="en-US" altLang="en-US" dirty="0"/>
              <a:t>Drug-resistant TB transmitted same way as drug-susceptible TB</a:t>
            </a:r>
            <a:br>
              <a:rPr lang="en-US" altLang="en-US" dirty="0"/>
            </a:br>
            <a:endParaRPr lang="en-US" altLang="en-US" dirty="0"/>
          </a:p>
          <a:p>
            <a:pPr>
              <a:spcAft>
                <a:spcPct val="25000"/>
              </a:spcAft>
            </a:pPr>
            <a:r>
              <a:rPr lang="en-US" altLang="en-US" dirty="0"/>
              <a:t>Drug resistance is divided into two types:</a:t>
            </a:r>
          </a:p>
          <a:p>
            <a:pPr lvl="1">
              <a:spcAft>
                <a:spcPct val="25000"/>
              </a:spcAft>
            </a:pPr>
            <a:r>
              <a:rPr lang="en-US" altLang="en-US" i="1" dirty="0"/>
              <a:t>Primary resistance develops in persons initially infected with resistant organisms</a:t>
            </a:r>
          </a:p>
          <a:p>
            <a:pPr lvl="1">
              <a:spcAft>
                <a:spcPct val="25000"/>
              </a:spcAft>
            </a:pPr>
            <a:endParaRPr lang="en-US" altLang="en-US" sz="1200" i="1" dirty="0"/>
          </a:p>
          <a:p>
            <a:pPr lvl="1">
              <a:spcAft>
                <a:spcPct val="25000"/>
              </a:spcAft>
            </a:pPr>
            <a:r>
              <a:rPr lang="en-US" altLang="en-US" i="1" dirty="0"/>
              <a:t>Secondary resistance (acquired resistance) develops during TB therapy</a:t>
            </a:r>
          </a:p>
          <a:p>
            <a:pPr>
              <a:spcAft>
                <a:spcPct val="25000"/>
              </a:spcAft>
            </a:pPr>
            <a:endParaRPr lang="en-US" altLang="en-US" dirty="0"/>
          </a:p>
        </p:txBody>
      </p:sp>
    </p:spTree>
    <p:extLst>
      <p:ext uri="{BB962C8B-B14F-4D97-AF65-F5344CB8AC3E}">
        <p14:creationId xmlns:p14="http://schemas.microsoft.com/office/powerpoint/2010/main" val="976458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457200"/>
            <a:ext cx="7924800" cy="549275"/>
          </a:xfrm>
        </p:spPr>
        <p:txBody>
          <a:bodyPr/>
          <a:lstStyle/>
          <a:p>
            <a:r>
              <a:rPr lang="en-US" altLang="en-US" dirty="0"/>
              <a:t>First-Line Anti-TB Drug Products</a:t>
            </a:r>
            <a:endParaRPr lang="en-US" altLang="en-US" baseline="30000" dirty="0"/>
          </a:p>
        </p:txBody>
      </p:sp>
      <p:sp>
        <p:nvSpPr>
          <p:cNvPr id="44035" name="Rectangle 3"/>
          <p:cNvSpPr>
            <a:spLocks noGrp="1" noChangeArrowheads="1"/>
          </p:cNvSpPr>
          <p:nvPr>
            <p:ph type="body" idx="1"/>
          </p:nvPr>
        </p:nvSpPr>
        <p:spPr>
          <a:xfrm>
            <a:off x="533400" y="1295400"/>
            <a:ext cx="7977188" cy="4311650"/>
          </a:xfrm>
        </p:spPr>
        <p:txBody>
          <a:bodyPr/>
          <a:lstStyle/>
          <a:p>
            <a:r>
              <a:rPr lang="en-US" altLang="en-US" dirty="0"/>
              <a:t>Isoniazid (INH)</a:t>
            </a:r>
          </a:p>
          <a:p>
            <a:pPr lvl="1"/>
            <a:endParaRPr lang="en-US" altLang="en-US" dirty="0"/>
          </a:p>
          <a:p>
            <a:pPr lvl="1"/>
            <a:endParaRPr lang="en-US" altLang="en-US" dirty="0"/>
          </a:p>
          <a:p>
            <a:r>
              <a:rPr lang="en-US" altLang="en-US" dirty="0"/>
              <a:t>Rifampin (RIF)</a:t>
            </a:r>
          </a:p>
          <a:p>
            <a:pPr lvl="1"/>
            <a:endParaRPr lang="en-US" altLang="en-US" dirty="0"/>
          </a:p>
          <a:p>
            <a:pPr lvl="1"/>
            <a:endParaRPr lang="en-US" altLang="en-US" dirty="0"/>
          </a:p>
          <a:p>
            <a:r>
              <a:rPr lang="en-US" altLang="en-US" dirty="0"/>
              <a:t>Pyrazinamide (PZA)</a:t>
            </a:r>
          </a:p>
          <a:p>
            <a:endParaRPr lang="en-US" altLang="en-US" dirty="0"/>
          </a:p>
          <a:p>
            <a:endParaRPr lang="en-US" altLang="en-US" dirty="0"/>
          </a:p>
          <a:p>
            <a:r>
              <a:rPr lang="en-US" altLang="en-US" dirty="0"/>
              <a:t>Ethambutol (EMB) or Streptomycin (SM)*</a:t>
            </a:r>
          </a:p>
        </p:txBody>
      </p:sp>
      <p:sp>
        <p:nvSpPr>
          <p:cNvPr id="2" name="TextBox 1"/>
          <p:cNvSpPr txBox="1"/>
          <p:nvPr/>
        </p:nvSpPr>
        <p:spPr>
          <a:xfrm>
            <a:off x="762000" y="5607050"/>
            <a:ext cx="6705600" cy="1384995"/>
          </a:xfrm>
          <a:prstGeom prst="rect">
            <a:avLst/>
          </a:prstGeom>
          <a:noFill/>
        </p:spPr>
        <p:txBody>
          <a:bodyPr wrap="square" rtlCol="0">
            <a:spAutoFit/>
          </a:bodyPr>
          <a:lstStyle/>
          <a:p>
            <a:r>
              <a:rPr lang="en-US" altLang="en-US" sz="1200" i="1" u="none" dirty="0">
                <a:latin typeface="+mj-lt"/>
              </a:rPr>
              <a:t>* Streptomycin is given by injection; the others are administered as pills</a:t>
            </a:r>
          </a:p>
          <a:p>
            <a:endParaRPr lang="en-US" altLang="en-US" dirty="0"/>
          </a:p>
          <a:p>
            <a:endParaRPr lang="en-US" dirty="0"/>
          </a:p>
        </p:txBody>
      </p:sp>
    </p:spTree>
    <p:extLst>
      <p:ext uri="{BB962C8B-B14F-4D97-AF65-F5344CB8AC3E}">
        <p14:creationId xmlns:p14="http://schemas.microsoft.com/office/powerpoint/2010/main" val="34081127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457200"/>
            <a:ext cx="7924800" cy="549275"/>
          </a:xfrm>
        </p:spPr>
        <p:txBody>
          <a:bodyPr/>
          <a:lstStyle/>
          <a:p>
            <a:r>
              <a:rPr lang="en-US" altLang="en-US" dirty="0"/>
              <a:t>Second-Line Anti-TB Drug Products</a:t>
            </a:r>
            <a:endParaRPr lang="en-US" altLang="en-US" baseline="30000" dirty="0"/>
          </a:p>
        </p:txBody>
      </p:sp>
      <p:sp>
        <p:nvSpPr>
          <p:cNvPr id="46083" name="Rectangle 3"/>
          <p:cNvSpPr>
            <a:spLocks noGrp="1" noChangeArrowheads="1"/>
          </p:cNvSpPr>
          <p:nvPr>
            <p:ph type="body" sz="half" idx="1"/>
          </p:nvPr>
        </p:nvSpPr>
        <p:spPr>
          <a:xfrm>
            <a:off x="533400" y="1371600"/>
            <a:ext cx="4514850" cy="4311650"/>
          </a:xfrm>
        </p:spPr>
        <p:txBody>
          <a:bodyPr/>
          <a:lstStyle/>
          <a:p>
            <a:pPr marL="0" indent="0"/>
            <a:r>
              <a:rPr lang="en-US" altLang="en-US" sz="2400" dirty="0"/>
              <a:t> </a:t>
            </a:r>
            <a:r>
              <a:rPr lang="en-US" altLang="en-US" dirty="0" err="1"/>
              <a:t>Capreomycin</a:t>
            </a:r>
            <a:endParaRPr lang="en-US" altLang="en-US" dirty="0"/>
          </a:p>
          <a:p>
            <a:pPr marL="0" indent="0"/>
            <a:endParaRPr lang="en-US" altLang="en-US" dirty="0"/>
          </a:p>
          <a:p>
            <a:pPr marL="0" indent="0"/>
            <a:r>
              <a:rPr lang="en-US" altLang="en-US" dirty="0"/>
              <a:t> Kanamycin</a:t>
            </a:r>
          </a:p>
          <a:p>
            <a:pPr marL="0" indent="0"/>
            <a:endParaRPr lang="en-US" altLang="en-US" dirty="0"/>
          </a:p>
          <a:p>
            <a:pPr marL="0" indent="0"/>
            <a:r>
              <a:rPr lang="en-US" altLang="en-US" dirty="0"/>
              <a:t> Amikacin</a:t>
            </a:r>
          </a:p>
          <a:p>
            <a:pPr marL="0" indent="0"/>
            <a:endParaRPr lang="en-US" altLang="en-US" dirty="0"/>
          </a:p>
          <a:p>
            <a:pPr marL="0" indent="0"/>
            <a:r>
              <a:rPr lang="en-US" altLang="en-US" dirty="0"/>
              <a:t> </a:t>
            </a:r>
            <a:r>
              <a:rPr lang="en-US" altLang="en-US" dirty="0" err="1"/>
              <a:t>Ethionamide</a:t>
            </a:r>
            <a:endParaRPr lang="en-US" altLang="en-US" dirty="0"/>
          </a:p>
          <a:p>
            <a:pPr marL="0" indent="0"/>
            <a:endParaRPr lang="en-US" altLang="en-US" dirty="0"/>
          </a:p>
          <a:p>
            <a:pPr marL="0" indent="0"/>
            <a:r>
              <a:rPr lang="en-US" altLang="en-US" dirty="0"/>
              <a:t> Para-</a:t>
            </a:r>
            <a:r>
              <a:rPr lang="en-US" altLang="en-US" dirty="0" err="1"/>
              <a:t>aminosalicylic</a:t>
            </a:r>
            <a:r>
              <a:rPr lang="en-US" altLang="en-US" dirty="0"/>
              <a:t> acid</a:t>
            </a:r>
          </a:p>
          <a:p>
            <a:pPr marL="0" indent="0"/>
            <a:endParaRPr lang="en-US" altLang="en-US" sz="2400" dirty="0"/>
          </a:p>
          <a:p>
            <a:pPr lvl="1"/>
            <a:endParaRPr lang="en-US" altLang="en-US" sz="2200" dirty="0"/>
          </a:p>
          <a:p>
            <a:pPr marL="0" indent="0"/>
            <a:endParaRPr lang="en-US" altLang="en-US" sz="2400" dirty="0"/>
          </a:p>
        </p:txBody>
      </p:sp>
      <p:sp>
        <p:nvSpPr>
          <p:cNvPr id="46084" name="Rectangle 7"/>
          <p:cNvSpPr>
            <a:spLocks noGrp="1" noChangeArrowheads="1"/>
          </p:cNvSpPr>
          <p:nvPr>
            <p:ph type="body" sz="half" idx="2"/>
          </p:nvPr>
        </p:nvSpPr>
        <p:spPr>
          <a:xfrm>
            <a:off x="5562600" y="1371600"/>
            <a:ext cx="3600450" cy="4311650"/>
          </a:xfrm>
        </p:spPr>
        <p:txBody>
          <a:bodyPr/>
          <a:lstStyle/>
          <a:p>
            <a:pPr marL="0" indent="0"/>
            <a:r>
              <a:rPr lang="en-US" altLang="en-US" sz="2400" dirty="0"/>
              <a:t> </a:t>
            </a:r>
            <a:r>
              <a:rPr lang="en-US" altLang="en-US" dirty="0" err="1"/>
              <a:t>Cycloserine</a:t>
            </a:r>
            <a:endParaRPr lang="en-US" altLang="en-US" dirty="0"/>
          </a:p>
          <a:p>
            <a:pPr marL="0" indent="0"/>
            <a:endParaRPr lang="en-US" altLang="en-US" dirty="0"/>
          </a:p>
          <a:p>
            <a:pPr marL="0" indent="0"/>
            <a:r>
              <a:rPr lang="en-US" altLang="en-US" dirty="0"/>
              <a:t> Ciprofloxacin*</a:t>
            </a:r>
          </a:p>
          <a:p>
            <a:pPr marL="0" indent="0"/>
            <a:endParaRPr lang="en-US" altLang="en-US" dirty="0"/>
          </a:p>
          <a:p>
            <a:pPr marL="0" indent="0"/>
            <a:r>
              <a:rPr lang="en-US" altLang="en-US" dirty="0"/>
              <a:t> </a:t>
            </a:r>
            <a:r>
              <a:rPr lang="en-US" altLang="en-US" dirty="0" err="1"/>
              <a:t>Ofloxacin</a:t>
            </a:r>
            <a:r>
              <a:rPr lang="en-US" altLang="en-US" dirty="0"/>
              <a:t>*</a:t>
            </a:r>
          </a:p>
          <a:p>
            <a:pPr marL="0" indent="0"/>
            <a:endParaRPr lang="en-US" altLang="en-US" dirty="0"/>
          </a:p>
          <a:p>
            <a:pPr marL="0" indent="0"/>
            <a:r>
              <a:rPr lang="en-US" altLang="en-US" dirty="0"/>
              <a:t> Levofloxacin*</a:t>
            </a:r>
          </a:p>
          <a:p>
            <a:pPr marL="0" indent="0"/>
            <a:endParaRPr lang="en-US" altLang="en-US" dirty="0"/>
          </a:p>
          <a:p>
            <a:pPr marL="0" indent="0"/>
            <a:r>
              <a:rPr lang="en-US" altLang="en-US" dirty="0"/>
              <a:t> </a:t>
            </a:r>
            <a:r>
              <a:rPr lang="en-US" altLang="en-US" dirty="0" err="1"/>
              <a:t>Clofazamine</a:t>
            </a:r>
            <a:endParaRPr lang="en-US" altLang="en-US" dirty="0"/>
          </a:p>
        </p:txBody>
      </p:sp>
      <p:sp>
        <p:nvSpPr>
          <p:cNvPr id="2" name="TextBox 1"/>
          <p:cNvSpPr txBox="1"/>
          <p:nvPr/>
        </p:nvSpPr>
        <p:spPr>
          <a:xfrm>
            <a:off x="602673" y="5666601"/>
            <a:ext cx="5718232" cy="276999"/>
          </a:xfrm>
          <a:prstGeom prst="rect">
            <a:avLst/>
          </a:prstGeom>
          <a:noFill/>
        </p:spPr>
        <p:txBody>
          <a:bodyPr wrap="none" rtlCol="0">
            <a:spAutoFit/>
          </a:bodyPr>
          <a:lstStyle/>
          <a:p>
            <a:r>
              <a:rPr lang="en-US" altLang="en-US" sz="1200" i="1" u="none" dirty="0">
                <a:latin typeface="+mj-lt"/>
              </a:rPr>
              <a:t>*Broad-spectrum antibiotics belonging to class of drugs called </a:t>
            </a:r>
            <a:r>
              <a:rPr lang="en-US" altLang="en-US" sz="1200" b="1" i="1" u="none" dirty="0">
                <a:latin typeface="+mj-lt"/>
              </a:rPr>
              <a:t>fluoroquinolones</a:t>
            </a:r>
            <a:r>
              <a:rPr lang="en-US" altLang="en-US" sz="1200" i="1" u="none" dirty="0">
                <a:latin typeface="+mj-lt"/>
              </a:rPr>
              <a:t>.</a:t>
            </a:r>
            <a:endParaRPr lang="en-US" sz="1200" i="1" u="none" dirty="0">
              <a:latin typeface="+mj-lt"/>
            </a:endParaRPr>
          </a:p>
        </p:txBody>
      </p:sp>
    </p:spTree>
    <p:extLst>
      <p:ext uri="{BB962C8B-B14F-4D97-AF65-F5344CB8AC3E}">
        <p14:creationId xmlns:p14="http://schemas.microsoft.com/office/powerpoint/2010/main" val="296917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7953375" cy="549275"/>
          </a:xfrm>
        </p:spPr>
        <p:txBody>
          <a:bodyPr/>
          <a:lstStyle/>
          <a:p>
            <a:r>
              <a:rPr lang="en-US" altLang="en-US" dirty="0"/>
              <a:t>Objectives</a:t>
            </a:r>
          </a:p>
        </p:txBody>
      </p:sp>
      <p:sp>
        <p:nvSpPr>
          <p:cNvPr id="9219" name="Rectangle 3"/>
          <p:cNvSpPr>
            <a:spLocks noGrp="1" noChangeArrowheads="1"/>
          </p:cNvSpPr>
          <p:nvPr>
            <p:ph type="body" idx="1"/>
          </p:nvPr>
        </p:nvSpPr>
        <p:spPr>
          <a:xfrm>
            <a:off x="533400" y="1295400"/>
            <a:ext cx="8001000" cy="4525963"/>
          </a:xfrm>
        </p:spPr>
        <p:txBody>
          <a:bodyPr/>
          <a:lstStyle/>
          <a:p>
            <a:pPr>
              <a:spcAft>
                <a:spcPct val="25000"/>
              </a:spcAft>
            </a:pPr>
            <a:r>
              <a:rPr lang="en-US" altLang="en-US" dirty="0"/>
              <a:t>Provide a basic understanding regarding the transmission and pathogenesis of </a:t>
            </a:r>
            <a:r>
              <a:rPr lang="en-US" altLang="en-US" i="1" dirty="0"/>
              <a:t>M. tuberculosis (TB)</a:t>
            </a:r>
          </a:p>
          <a:p>
            <a:pPr>
              <a:spcAft>
                <a:spcPct val="25000"/>
              </a:spcAft>
            </a:pPr>
            <a:endParaRPr lang="en-US" altLang="en-US" sz="1200" i="1" dirty="0"/>
          </a:p>
          <a:p>
            <a:pPr>
              <a:spcAft>
                <a:spcPct val="25000"/>
              </a:spcAft>
            </a:pPr>
            <a:r>
              <a:rPr lang="en-US" altLang="en-US" dirty="0"/>
              <a:t>Discuss the epidemiology of TB in the United States and North Carolina</a:t>
            </a:r>
          </a:p>
          <a:p>
            <a:pPr>
              <a:spcAft>
                <a:spcPct val="25000"/>
              </a:spcAft>
            </a:pPr>
            <a:endParaRPr lang="en-US" altLang="en-US" sz="1200" dirty="0"/>
          </a:p>
          <a:p>
            <a:pPr>
              <a:spcAft>
                <a:spcPct val="25000"/>
              </a:spcAft>
            </a:pPr>
            <a:r>
              <a:rPr lang="en-US" altLang="en-US" dirty="0"/>
              <a:t>Provide an overview regarding the enforcement procedures for occupational exposure to TB</a:t>
            </a:r>
          </a:p>
        </p:txBody>
      </p:sp>
    </p:spTree>
    <p:extLst>
      <p:ext uri="{BB962C8B-B14F-4D97-AF65-F5344CB8AC3E}">
        <p14:creationId xmlns:p14="http://schemas.microsoft.com/office/powerpoint/2010/main" val="20688102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410337"/>
            <a:ext cx="7953375" cy="638175"/>
          </a:xfrm>
          <a:noFill/>
        </p:spPr>
        <p:txBody>
          <a:bodyPr lIns="90488" tIns="44450" rIns="90488" bIns="44450" anchor="ctr"/>
          <a:lstStyle/>
          <a:p>
            <a:r>
              <a:rPr lang="en-US" altLang="en-US" dirty="0"/>
              <a:t>Chronology</a:t>
            </a:r>
          </a:p>
        </p:txBody>
      </p:sp>
      <p:sp>
        <p:nvSpPr>
          <p:cNvPr id="48131" name="Rectangle 3"/>
          <p:cNvSpPr>
            <a:spLocks noGrp="1" noChangeArrowheads="1"/>
          </p:cNvSpPr>
          <p:nvPr>
            <p:ph type="body" idx="1"/>
          </p:nvPr>
        </p:nvSpPr>
        <p:spPr>
          <a:xfrm>
            <a:off x="533400" y="1142999"/>
            <a:ext cx="8153400" cy="4872789"/>
          </a:xfrm>
          <a:noFill/>
        </p:spPr>
        <p:txBody>
          <a:bodyPr lIns="90488" tIns="44450" rIns="90488" bIns="44450"/>
          <a:lstStyle/>
          <a:p>
            <a:pPr>
              <a:spcBef>
                <a:spcPts val="600"/>
              </a:spcBef>
            </a:pPr>
            <a:r>
              <a:rPr lang="en-US" altLang="en-US" sz="2400" b="1" i="1" dirty="0"/>
              <a:t>May 1992 </a:t>
            </a:r>
            <a:r>
              <a:rPr lang="en-US" altLang="en-US" sz="2400" dirty="0"/>
              <a:t>– Region II OSHA issues “Enforcement Guidelines for Occupational Exposure to Tuberculosis” in response to increasing complaints</a:t>
            </a:r>
          </a:p>
          <a:p>
            <a:pPr>
              <a:spcBef>
                <a:spcPts val="600"/>
              </a:spcBef>
            </a:pPr>
            <a:endParaRPr lang="en-US" altLang="en-US" sz="1200" b="1" i="1" dirty="0"/>
          </a:p>
          <a:p>
            <a:pPr>
              <a:spcBef>
                <a:spcPts val="600"/>
              </a:spcBef>
            </a:pPr>
            <a:r>
              <a:rPr lang="en-US" altLang="en-US" sz="2400" b="1" i="1" dirty="0"/>
              <a:t>October 8, 1993</a:t>
            </a:r>
            <a:r>
              <a:rPr lang="en-US" altLang="en-US" sz="2400" dirty="0"/>
              <a:t> – Memorandum from Roger A. Clark, Directorate of Compliance Programs</a:t>
            </a:r>
          </a:p>
          <a:p>
            <a:pPr lvl="1">
              <a:spcBef>
                <a:spcPts val="600"/>
              </a:spcBef>
            </a:pPr>
            <a:r>
              <a:rPr lang="en-US" altLang="en-US" sz="2000" i="1" dirty="0"/>
              <a:t>Based on 1990 Center for Disease Control (CDC) TB guidelines</a:t>
            </a:r>
          </a:p>
          <a:p>
            <a:pPr lvl="1">
              <a:spcBef>
                <a:spcPts val="600"/>
              </a:spcBef>
            </a:pPr>
            <a:r>
              <a:rPr lang="en-US" altLang="en-US" sz="2000" i="1" dirty="0"/>
              <a:t>Utilizes General Duty Clause (GDC) to enforce CDC guidelines</a:t>
            </a:r>
          </a:p>
          <a:p>
            <a:pPr>
              <a:spcBef>
                <a:spcPts val="600"/>
              </a:spcBef>
            </a:pPr>
            <a:endParaRPr lang="en-US" altLang="en-US" sz="1200" b="1" i="1" dirty="0"/>
          </a:p>
          <a:p>
            <a:pPr>
              <a:spcBef>
                <a:spcPts val="600"/>
              </a:spcBef>
            </a:pPr>
            <a:r>
              <a:rPr lang="en-US" altLang="en-US" sz="2400" b="1" i="1" dirty="0"/>
              <a:t>February 9, 1996</a:t>
            </a:r>
            <a:r>
              <a:rPr lang="en-US" altLang="en-US" sz="2400" dirty="0"/>
              <a:t> – OSHA Instruction CPL 2.106, “Enforcement Procedures and Scheduling for occupational Exposure to Tuberculosis”</a:t>
            </a:r>
          </a:p>
          <a:p>
            <a:pPr lvl="1">
              <a:spcBef>
                <a:spcPts val="600"/>
              </a:spcBef>
            </a:pPr>
            <a:r>
              <a:rPr lang="en-US" altLang="en-US" sz="2000" i="1" dirty="0"/>
              <a:t>Based on 1994 CDC revised guidelines</a:t>
            </a:r>
          </a:p>
          <a:p>
            <a:pPr>
              <a:lnSpc>
                <a:spcPct val="90000"/>
              </a:lnSpc>
              <a:spcBef>
                <a:spcPts val="600"/>
              </a:spcBef>
            </a:pPr>
            <a:endParaRPr lang="en-US" altLang="en-US" sz="2400" dirty="0"/>
          </a:p>
        </p:txBody>
      </p:sp>
    </p:spTree>
    <p:extLst>
      <p:ext uri="{BB962C8B-B14F-4D97-AF65-F5344CB8AC3E}">
        <p14:creationId xmlns:p14="http://schemas.microsoft.com/office/powerpoint/2010/main" val="167078054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381000"/>
            <a:ext cx="7953375" cy="638175"/>
          </a:xfrm>
          <a:noFill/>
        </p:spPr>
        <p:txBody>
          <a:bodyPr lIns="90488" tIns="44450" rIns="90488" bIns="44450" anchor="ctr"/>
          <a:lstStyle/>
          <a:p>
            <a:r>
              <a:rPr lang="en-US" altLang="en-US" dirty="0"/>
              <a:t>Chronology</a:t>
            </a:r>
          </a:p>
        </p:txBody>
      </p:sp>
      <p:sp>
        <p:nvSpPr>
          <p:cNvPr id="50179" name="Rectangle 3"/>
          <p:cNvSpPr>
            <a:spLocks noGrp="1" noChangeArrowheads="1"/>
          </p:cNvSpPr>
          <p:nvPr>
            <p:ph type="body" idx="1"/>
          </p:nvPr>
        </p:nvSpPr>
        <p:spPr>
          <a:xfrm>
            <a:off x="533400" y="1327150"/>
            <a:ext cx="7953375" cy="4311650"/>
          </a:xfrm>
          <a:noFill/>
        </p:spPr>
        <p:txBody>
          <a:bodyPr lIns="90488" tIns="44450" rIns="90488" bIns="44450">
            <a:normAutofit fontScale="92500" lnSpcReduction="10000"/>
          </a:bodyPr>
          <a:lstStyle/>
          <a:p>
            <a:pPr>
              <a:lnSpc>
                <a:spcPct val="90000"/>
              </a:lnSpc>
            </a:pPr>
            <a:r>
              <a:rPr lang="en-US" altLang="en-US" sz="2400" b="1" i="1" dirty="0"/>
              <a:t>October 17, 1997</a:t>
            </a:r>
            <a:r>
              <a:rPr lang="en-US" altLang="en-US" sz="2400" i="1" dirty="0"/>
              <a:t> </a:t>
            </a:r>
            <a:r>
              <a:rPr lang="en-US" altLang="en-US" sz="2400" dirty="0"/>
              <a:t>– Proposed standard (notice of proposed rulemaking – NPRM) on occupational exposure to TB</a:t>
            </a:r>
          </a:p>
          <a:p>
            <a:pPr>
              <a:lnSpc>
                <a:spcPct val="90000"/>
              </a:lnSpc>
            </a:pPr>
            <a:endParaRPr lang="en-US" altLang="en-US" dirty="0"/>
          </a:p>
          <a:p>
            <a:pPr>
              <a:lnSpc>
                <a:spcPct val="90000"/>
              </a:lnSpc>
            </a:pPr>
            <a:r>
              <a:rPr lang="en-US" altLang="en-US" sz="2400" b="1" i="1" dirty="0"/>
              <a:t>December 31, 2003</a:t>
            </a:r>
            <a:r>
              <a:rPr lang="en-US" altLang="en-US" sz="2400" dirty="0"/>
              <a:t> – OSHA terminates rulemaking and revokes 29 CFR 1910.139 (Respiratory protection against tuberculosis)</a:t>
            </a:r>
          </a:p>
          <a:p>
            <a:pPr>
              <a:lnSpc>
                <a:spcPct val="90000"/>
              </a:lnSpc>
            </a:pPr>
            <a:endParaRPr lang="en-US" altLang="en-US" dirty="0"/>
          </a:p>
          <a:p>
            <a:pPr>
              <a:lnSpc>
                <a:spcPct val="90000"/>
              </a:lnSpc>
            </a:pPr>
            <a:r>
              <a:rPr lang="en-US" altLang="en-US" sz="2400" b="1" i="1" dirty="0"/>
              <a:t>March 2, 2004</a:t>
            </a:r>
            <a:r>
              <a:rPr lang="en-US" altLang="en-US" sz="2400" i="1" dirty="0"/>
              <a:t> </a:t>
            </a:r>
            <a:r>
              <a:rPr lang="en-US" altLang="en-US" sz="2400" dirty="0"/>
              <a:t>– NCDOL adopts revocation of 29 CFR 1910.139, effective 6/30/04 </a:t>
            </a:r>
          </a:p>
          <a:p>
            <a:pPr>
              <a:lnSpc>
                <a:spcPct val="90000"/>
              </a:lnSpc>
            </a:pPr>
            <a:endParaRPr lang="en-US" altLang="en-US" sz="800" dirty="0"/>
          </a:p>
          <a:p>
            <a:pPr lvl="1">
              <a:lnSpc>
                <a:spcPct val="90000"/>
              </a:lnSpc>
            </a:pPr>
            <a:r>
              <a:rPr lang="en-US" altLang="en-US" sz="2000" i="1" dirty="0"/>
              <a:t>Operational Procedure Notice (OPN) 131 subsequently delays enforcement of 29 CFR 1910.134 – Respiratory Protection for TB to 1/1/05</a:t>
            </a:r>
          </a:p>
        </p:txBody>
      </p:sp>
    </p:spTree>
    <p:extLst>
      <p:ext uri="{BB962C8B-B14F-4D97-AF65-F5344CB8AC3E}">
        <p14:creationId xmlns:p14="http://schemas.microsoft.com/office/powerpoint/2010/main" val="280026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381000"/>
            <a:ext cx="7953375" cy="638175"/>
          </a:xfrm>
          <a:noFill/>
        </p:spPr>
        <p:txBody>
          <a:bodyPr lIns="90488" tIns="44450" rIns="90488" bIns="44450" anchor="ctr"/>
          <a:lstStyle/>
          <a:p>
            <a:r>
              <a:rPr lang="en-US" altLang="en-US" dirty="0"/>
              <a:t>Chronology</a:t>
            </a:r>
          </a:p>
        </p:txBody>
      </p:sp>
      <p:sp>
        <p:nvSpPr>
          <p:cNvPr id="52227" name="Rectangle 3"/>
          <p:cNvSpPr>
            <a:spLocks noGrp="1" noChangeArrowheads="1"/>
          </p:cNvSpPr>
          <p:nvPr>
            <p:ph type="body" idx="1"/>
          </p:nvPr>
        </p:nvSpPr>
        <p:spPr>
          <a:xfrm>
            <a:off x="533400" y="1219200"/>
            <a:ext cx="7900988" cy="4311650"/>
          </a:xfrm>
          <a:noFill/>
        </p:spPr>
        <p:txBody>
          <a:bodyPr lIns="90488" tIns="44450" rIns="90488" bIns="44450">
            <a:normAutofit fontScale="92500"/>
          </a:bodyPr>
          <a:lstStyle/>
          <a:p>
            <a:pPr>
              <a:buClr>
                <a:srgbClr val="910023"/>
              </a:buClr>
            </a:pPr>
            <a:r>
              <a:rPr lang="en-US" altLang="en-US" sz="2400" b="1" i="1" dirty="0"/>
              <a:t>December 8, 2004</a:t>
            </a:r>
            <a:r>
              <a:rPr lang="en-US" altLang="en-US" sz="2400" dirty="0"/>
              <a:t> – P.L. 108-447 (Consolidated Appropriations Act) prohibits OSHA from using Fiscal Year 2005 appropriations to administer and enforce annual fit-testing requirement for respirators worn to protect against TB, 29 CFR 1910.134(f)(2)</a:t>
            </a:r>
          </a:p>
          <a:p>
            <a:pPr>
              <a:buClr>
                <a:srgbClr val="910023"/>
              </a:buClr>
            </a:pPr>
            <a:endParaRPr lang="en-US" altLang="en-US" sz="1000" dirty="0"/>
          </a:p>
          <a:p>
            <a:pPr>
              <a:buClr>
                <a:srgbClr val="910023"/>
              </a:buClr>
            </a:pPr>
            <a:endParaRPr lang="en-US" altLang="en-US" sz="1000" dirty="0"/>
          </a:p>
          <a:p>
            <a:r>
              <a:rPr lang="en-US" altLang="en-US" sz="2400" b="1" i="1" dirty="0"/>
              <a:t>January 4, 2005</a:t>
            </a:r>
            <a:r>
              <a:rPr lang="en-US" altLang="en-US" sz="2400" dirty="0"/>
              <a:t> – NCDOL enforcement policy revised (OPN 131A) to reflect similar action</a:t>
            </a:r>
          </a:p>
          <a:p>
            <a:endParaRPr lang="en-US" altLang="en-US" sz="1000" dirty="0"/>
          </a:p>
          <a:p>
            <a:endParaRPr lang="en-US" altLang="en-US" sz="1000" dirty="0"/>
          </a:p>
          <a:p>
            <a:r>
              <a:rPr lang="en-US" altLang="en-US" sz="2400" b="1" i="1" dirty="0"/>
              <a:t>June 30, 2015 – </a:t>
            </a:r>
            <a:r>
              <a:rPr lang="en-US" altLang="en-US" sz="2400" dirty="0"/>
              <a:t>OSHA places new compliance directive in place: “Enforcement Procedures and Scheduling for Occupational Exposure to Tuberculosis”</a:t>
            </a:r>
          </a:p>
        </p:txBody>
      </p:sp>
    </p:spTree>
    <p:extLst>
      <p:ext uri="{BB962C8B-B14F-4D97-AF65-F5344CB8AC3E}">
        <p14:creationId xmlns:p14="http://schemas.microsoft.com/office/powerpoint/2010/main" val="1377142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33400" y="457200"/>
            <a:ext cx="7953375" cy="643766"/>
          </a:xfrm>
          <a:noFill/>
        </p:spPr>
        <p:txBody>
          <a:bodyPr lIns="90488" tIns="44450" rIns="90488" bIns="44450" anchor="ctr"/>
          <a:lstStyle/>
          <a:p>
            <a:r>
              <a:rPr lang="en-US" altLang="en-US" dirty="0"/>
              <a:t>OSHA Instruction CPL 02-02-078</a:t>
            </a:r>
          </a:p>
        </p:txBody>
      </p:sp>
      <p:sp>
        <p:nvSpPr>
          <p:cNvPr id="54275" name="Rectangle 3"/>
          <p:cNvSpPr>
            <a:spLocks noGrp="1" noChangeArrowheads="1"/>
          </p:cNvSpPr>
          <p:nvPr>
            <p:ph type="subTitle" idx="4294967295"/>
          </p:nvPr>
        </p:nvSpPr>
        <p:spPr>
          <a:xfrm>
            <a:off x="180975" y="2362200"/>
            <a:ext cx="8382000" cy="1752600"/>
          </a:xfrm>
          <a:noFill/>
        </p:spPr>
        <p:txBody>
          <a:bodyPr lIns="90488" tIns="44450" rIns="90488" bIns="44450"/>
          <a:lstStyle/>
          <a:p>
            <a:pPr algn="ctr">
              <a:buFont typeface="Wingdings" panose="05000000000000000000" pitchFamily="2" charset="2"/>
              <a:buNone/>
            </a:pPr>
            <a:r>
              <a:rPr lang="en-US" altLang="en-US" sz="4000" dirty="0">
                <a:solidFill>
                  <a:srgbClr val="012D9A"/>
                </a:solidFill>
              </a:rPr>
              <a:t>	</a:t>
            </a:r>
            <a:r>
              <a:rPr lang="en-US" altLang="en-US" sz="4000" b="1" i="1" dirty="0">
                <a:solidFill>
                  <a:srgbClr val="012447"/>
                </a:solidFill>
              </a:rPr>
              <a:t>Enforcement Procedures and Scheduling for Occupational Exposure to Tuberculosis</a:t>
            </a:r>
          </a:p>
        </p:txBody>
      </p:sp>
    </p:spTree>
    <p:extLst>
      <p:ext uri="{BB962C8B-B14F-4D97-AF65-F5344CB8AC3E}">
        <p14:creationId xmlns:p14="http://schemas.microsoft.com/office/powerpoint/2010/main" val="66720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457200"/>
            <a:ext cx="7953375" cy="549275"/>
          </a:xfrm>
          <a:noFill/>
        </p:spPr>
        <p:txBody>
          <a:bodyPr lIns="90488" tIns="44450" rIns="90488" bIns="44450" anchor="ctr"/>
          <a:lstStyle/>
          <a:p>
            <a:r>
              <a:rPr lang="en-US" altLang="en-US" dirty="0"/>
              <a:t>Inspection Scheduling and Scope</a:t>
            </a:r>
          </a:p>
        </p:txBody>
      </p:sp>
      <p:sp>
        <p:nvSpPr>
          <p:cNvPr id="56323" name="Rectangle 3"/>
          <p:cNvSpPr>
            <a:spLocks noGrp="1" noChangeArrowheads="1"/>
          </p:cNvSpPr>
          <p:nvPr>
            <p:ph type="body" idx="1"/>
          </p:nvPr>
        </p:nvSpPr>
        <p:spPr>
          <a:xfrm>
            <a:off x="557212" y="1295400"/>
            <a:ext cx="7977188" cy="4311650"/>
          </a:xfrm>
          <a:noFill/>
        </p:spPr>
        <p:txBody>
          <a:bodyPr lIns="90488" tIns="44450" rIns="90488" bIns="44450"/>
          <a:lstStyle/>
          <a:p>
            <a:pPr>
              <a:spcAft>
                <a:spcPts val="1200"/>
              </a:spcAft>
            </a:pPr>
            <a:r>
              <a:rPr lang="en-US" altLang="en-US" dirty="0"/>
              <a:t>Inspections conducted in response to:</a:t>
            </a:r>
          </a:p>
          <a:p>
            <a:pPr lvl="1">
              <a:spcAft>
                <a:spcPts val="1200"/>
              </a:spcAft>
            </a:pPr>
            <a:r>
              <a:rPr lang="en-US" altLang="en-US" i="1" dirty="0"/>
              <a:t>TB-related fatality/catastrophes</a:t>
            </a:r>
            <a:endParaRPr lang="en-US" altLang="en-US" sz="800" i="1" dirty="0"/>
          </a:p>
          <a:p>
            <a:pPr lvl="1">
              <a:spcAft>
                <a:spcPts val="1200"/>
              </a:spcAft>
            </a:pPr>
            <a:r>
              <a:rPr lang="en-US" altLang="en-US" i="1" dirty="0"/>
              <a:t>Employee complaints about TB exposure</a:t>
            </a:r>
            <a:endParaRPr lang="en-US" altLang="en-US" sz="800" i="1" dirty="0"/>
          </a:p>
          <a:p>
            <a:pPr lvl="1">
              <a:spcAft>
                <a:spcPts val="1200"/>
              </a:spcAft>
            </a:pPr>
            <a:r>
              <a:rPr lang="en-US" altLang="en-US" i="1" dirty="0"/>
              <a:t>Part of all industrial hygiene inspections in workplaces containing healthcare settings</a:t>
            </a:r>
          </a:p>
          <a:p>
            <a:pPr lvl="1">
              <a:spcAft>
                <a:spcPts val="1200"/>
              </a:spcAft>
            </a:pPr>
            <a:r>
              <a:rPr lang="en-US" altLang="en-US" i="1" dirty="0"/>
              <a:t>NCDOL Special Emphasis Program for Long Term Care Facilities</a:t>
            </a:r>
          </a:p>
        </p:txBody>
      </p:sp>
    </p:spTree>
    <p:extLst>
      <p:ext uri="{BB962C8B-B14F-4D97-AF65-F5344CB8AC3E}">
        <p14:creationId xmlns:p14="http://schemas.microsoft.com/office/powerpoint/2010/main" val="6642524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04825" y="423034"/>
            <a:ext cx="7953375" cy="643766"/>
          </a:xfrm>
          <a:noFill/>
        </p:spPr>
        <p:txBody>
          <a:bodyPr lIns="90488" tIns="44450" rIns="90488" bIns="44450" anchor="ctr"/>
          <a:lstStyle/>
          <a:p>
            <a:r>
              <a:rPr lang="en-US" altLang="en-US" dirty="0"/>
              <a:t>Healthcare Settings</a:t>
            </a:r>
            <a:endParaRPr lang="en-US" altLang="en-US" i="1" dirty="0"/>
          </a:p>
        </p:txBody>
      </p:sp>
      <p:sp>
        <p:nvSpPr>
          <p:cNvPr id="58371" name="Rectangle 3"/>
          <p:cNvSpPr>
            <a:spLocks noGrp="1" noChangeArrowheads="1"/>
          </p:cNvSpPr>
          <p:nvPr>
            <p:ph type="body" idx="1"/>
          </p:nvPr>
        </p:nvSpPr>
        <p:spPr>
          <a:xfrm>
            <a:off x="533400" y="1219200"/>
            <a:ext cx="8077200" cy="4572000"/>
          </a:xfrm>
          <a:noFill/>
        </p:spPr>
        <p:txBody>
          <a:bodyPr lIns="90488" tIns="44450" rIns="90488" bIns="44450"/>
          <a:lstStyle/>
          <a:p>
            <a:r>
              <a:rPr lang="en-US" altLang="en-US" dirty="0"/>
              <a:t>Inpatient healthcare settings</a:t>
            </a:r>
            <a:endParaRPr lang="en-US" altLang="en-US" sz="900" dirty="0"/>
          </a:p>
          <a:p>
            <a:pPr marL="0" indent="0">
              <a:buNone/>
            </a:pPr>
            <a:endParaRPr lang="en-US" altLang="en-US" dirty="0"/>
          </a:p>
          <a:p>
            <a:r>
              <a:rPr lang="en-US" altLang="en-US" dirty="0"/>
              <a:t>Outpatient healthcare settings</a:t>
            </a:r>
          </a:p>
          <a:p>
            <a:pPr marL="0" indent="0">
              <a:buNone/>
            </a:pPr>
            <a:endParaRPr lang="en-US" altLang="en-US" dirty="0"/>
          </a:p>
          <a:p>
            <a:r>
              <a:rPr lang="en-US" altLang="en-US" dirty="0"/>
              <a:t>Non-traditional facility-based settings</a:t>
            </a:r>
          </a:p>
          <a:p>
            <a:endParaRPr lang="en-US" altLang="en-US" dirty="0"/>
          </a:p>
          <a:p>
            <a:r>
              <a:rPr lang="en-US" altLang="en-US" dirty="0"/>
              <a:t>Home healthcare</a:t>
            </a:r>
          </a:p>
          <a:p>
            <a:endParaRPr lang="en-US" altLang="en-US" sz="800" dirty="0"/>
          </a:p>
          <a:p>
            <a:pPr marL="0" indent="0">
              <a:buNone/>
            </a:pPr>
            <a:endParaRPr lang="en-US" altLang="en-US" sz="800" dirty="0"/>
          </a:p>
        </p:txBody>
      </p:sp>
      <p:sp>
        <p:nvSpPr>
          <p:cNvPr id="2" name="TextBox 1"/>
          <p:cNvSpPr txBox="1"/>
          <p:nvPr/>
        </p:nvSpPr>
        <p:spPr>
          <a:xfrm>
            <a:off x="1066800" y="4953000"/>
            <a:ext cx="184731" cy="64633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31241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549275"/>
          </a:xfrm>
        </p:spPr>
        <p:txBody>
          <a:bodyPr/>
          <a:lstStyle/>
          <a:p>
            <a:r>
              <a:rPr lang="en-US" dirty="0"/>
              <a:t>Inpatient Healthcare Settings</a:t>
            </a:r>
          </a:p>
        </p:txBody>
      </p:sp>
      <p:sp>
        <p:nvSpPr>
          <p:cNvPr id="3" name="Content Placeholder 2"/>
          <p:cNvSpPr>
            <a:spLocks noGrp="1"/>
          </p:cNvSpPr>
          <p:nvPr>
            <p:ph idx="1"/>
          </p:nvPr>
        </p:nvSpPr>
        <p:spPr>
          <a:xfrm>
            <a:off x="609600" y="1219200"/>
            <a:ext cx="8001000" cy="4525963"/>
          </a:xfrm>
        </p:spPr>
        <p:txBody>
          <a:bodyPr>
            <a:normAutofit fontScale="92500"/>
          </a:bodyPr>
          <a:lstStyle/>
          <a:p>
            <a:pPr marL="0" indent="0">
              <a:spcAft>
                <a:spcPts val="300"/>
              </a:spcAft>
              <a:buNone/>
            </a:pPr>
            <a:r>
              <a:rPr lang="en-US" b="1" i="1" dirty="0"/>
              <a:t>Examples include:</a:t>
            </a:r>
          </a:p>
          <a:p>
            <a:pPr>
              <a:spcAft>
                <a:spcPts val="300"/>
              </a:spcAft>
            </a:pPr>
            <a:r>
              <a:rPr lang="en-US" sz="2400" dirty="0"/>
              <a:t>Patient rooms</a:t>
            </a:r>
          </a:p>
          <a:p>
            <a:pPr>
              <a:spcAft>
                <a:spcPts val="300"/>
              </a:spcAft>
            </a:pPr>
            <a:r>
              <a:rPr lang="en-US" sz="2400" dirty="0"/>
              <a:t>Emergency departments</a:t>
            </a:r>
          </a:p>
          <a:p>
            <a:pPr>
              <a:spcAft>
                <a:spcPts val="300"/>
              </a:spcAft>
            </a:pPr>
            <a:r>
              <a:rPr lang="en-US" sz="2400" dirty="0"/>
              <a:t>Intensive care units (ICU)</a:t>
            </a:r>
          </a:p>
          <a:p>
            <a:pPr>
              <a:spcAft>
                <a:spcPts val="300"/>
              </a:spcAft>
            </a:pPr>
            <a:r>
              <a:rPr lang="en-US" sz="2400" dirty="0"/>
              <a:t>Surgical suites</a:t>
            </a:r>
          </a:p>
          <a:p>
            <a:pPr>
              <a:spcAft>
                <a:spcPts val="300"/>
              </a:spcAft>
            </a:pPr>
            <a:r>
              <a:rPr lang="en-US" sz="2400" dirty="0"/>
              <a:t>Laboratories/laboratory procedure areas</a:t>
            </a:r>
          </a:p>
          <a:p>
            <a:pPr>
              <a:spcAft>
                <a:spcPts val="300"/>
              </a:spcAft>
            </a:pPr>
            <a:r>
              <a:rPr lang="en-US" sz="2400" dirty="0"/>
              <a:t>Bronchoscopy suites</a:t>
            </a:r>
          </a:p>
          <a:p>
            <a:pPr>
              <a:spcAft>
                <a:spcPts val="300"/>
              </a:spcAft>
            </a:pPr>
            <a:r>
              <a:rPr lang="en-US" sz="2400" dirty="0"/>
              <a:t>Sputum induction or inhalation/respiratory therapy rooms</a:t>
            </a:r>
          </a:p>
          <a:p>
            <a:pPr>
              <a:spcAft>
                <a:spcPts val="300"/>
              </a:spcAft>
            </a:pPr>
            <a:r>
              <a:rPr lang="en-US" sz="2400" dirty="0"/>
              <a:t>Autopsy suites</a:t>
            </a:r>
          </a:p>
          <a:p>
            <a:pPr>
              <a:spcAft>
                <a:spcPts val="300"/>
              </a:spcAft>
            </a:pPr>
            <a:r>
              <a:rPr lang="en-US" sz="2400" dirty="0"/>
              <a:t>Embalming rooms</a:t>
            </a:r>
          </a:p>
        </p:txBody>
      </p:sp>
    </p:spTree>
    <p:extLst>
      <p:ext uri="{BB962C8B-B14F-4D97-AF65-F5344CB8AC3E}">
        <p14:creationId xmlns:p14="http://schemas.microsoft.com/office/powerpoint/2010/main" val="31234965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1325"/>
            <a:ext cx="7924800" cy="549275"/>
          </a:xfrm>
        </p:spPr>
        <p:txBody>
          <a:bodyPr/>
          <a:lstStyle/>
          <a:p>
            <a:r>
              <a:rPr lang="en-US" dirty="0"/>
              <a:t>Outpatient Healthcare Settings</a:t>
            </a:r>
          </a:p>
        </p:txBody>
      </p:sp>
      <p:sp>
        <p:nvSpPr>
          <p:cNvPr id="3" name="Content Placeholder 2"/>
          <p:cNvSpPr>
            <a:spLocks noGrp="1"/>
          </p:cNvSpPr>
          <p:nvPr>
            <p:ph idx="1"/>
          </p:nvPr>
        </p:nvSpPr>
        <p:spPr/>
        <p:txBody>
          <a:bodyPr/>
          <a:lstStyle/>
          <a:p>
            <a:pPr marL="0" indent="0">
              <a:spcAft>
                <a:spcPts val="1200"/>
              </a:spcAft>
              <a:buNone/>
            </a:pPr>
            <a:r>
              <a:rPr lang="en-US" b="1" i="1" dirty="0"/>
              <a:t>Examples include:</a:t>
            </a:r>
          </a:p>
          <a:p>
            <a:pPr>
              <a:spcAft>
                <a:spcPts val="1200"/>
              </a:spcAft>
            </a:pPr>
            <a:r>
              <a:rPr lang="en-US" dirty="0"/>
              <a:t>TB treatment facilities</a:t>
            </a:r>
          </a:p>
          <a:p>
            <a:pPr>
              <a:spcAft>
                <a:spcPts val="1200"/>
              </a:spcAft>
            </a:pPr>
            <a:r>
              <a:rPr lang="en-US" dirty="0"/>
              <a:t>Medical offices</a:t>
            </a:r>
          </a:p>
          <a:p>
            <a:pPr>
              <a:spcAft>
                <a:spcPts val="1200"/>
              </a:spcAft>
            </a:pPr>
            <a:r>
              <a:rPr lang="en-US" dirty="0"/>
              <a:t>Ambulatory-care settings</a:t>
            </a:r>
          </a:p>
          <a:p>
            <a:pPr>
              <a:spcAft>
                <a:spcPts val="1200"/>
              </a:spcAft>
            </a:pPr>
            <a:r>
              <a:rPr lang="en-US" dirty="0"/>
              <a:t>Dialysis units</a:t>
            </a:r>
          </a:p>
          <a:p>
            <a:pPr>
              <a:spcAft>
                <a:spcPts val="1200"/>
              </a:spcAft>
            </a:pPr>
            <a:r>
              <a:rPr lang="en-US" dirty="0"/>
              <a:t>Dental care settings</a:t>
            </a:r>
          </a:p>
        </p:txBody>
      </p:sp>
    </p:spTree>
    <p:extLst>
      <p:ext uri="{BB962C8B-B14F-4D97-AF65-F5344CB8AC3E}">
        <p14:creationId xmlns:p14="http://schemas.microsoft.com/office/powerpoint/2010/main" val="30051150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74496" y="1299682"/>
            <a:ext cx="8229600" cy="4267200"/>
          </a:xfrm>
          <a:noFill/>
        </p:spPr>
        <p:txBody>
          <a:bodyPr lIns="90488" tIns="44450" rIns="90488" bIns="44450"/>
          <a:lstStyle/>
          <a:p>
            <a:pPr marL="0" indent="0">
              <a:spcBef>
                <a:spcPts val="0"/>
              </a:spcBef>
              <a:spcAft>
                <a:spcPts val="1200"/>
              </a:spcAft>
              <a:buSzTx/>
              <a:buNone/>
            </a:pPr>
            <a:r>
              <a:rPr lang="en-US" altLang="en-US" b="1" i="1" dirty="0"/>
              <a:t>Examples include:</a:t>
            </a:r>
          </a:p>
          <a:p>
            <a:pPr>
              <a:spcBef>
                <a:spcPts val="0"/>
              </a:spcBef>
              <a:spcAft>
                <a:spcPts val="1200"/>
              </a:spcAft>
              <a:buSzTx/>
            </a:pPr>
            <a:r>
              <a:rPr lang="en-US" altLang="en-US" dirty="0"/>
              <a:t>Emergency medical service (EMS) facilities</a:t>
            </a:r>
          </a:p>
          <a:p>
            <a:pPr>
              <a:spcBef>
                <a:spcPts val="0"/>
              </a:spcBef>
              <a:spcAft>
                <a:spcPts val="1200"/>
              </a:spcAft>
              <a:buSzTx/>
            </a:pPr>
            <a:r>
              <a:rPr lang="en-US" altLang="en-US" dirty="0"/>
              <a:t>Correctional institutions</a:t>
            </a:r>
            <a:endParaRPr lang="en-US" altLang="en-US" sz="2400" dirty="0"/>
          </a:p>
          <a:p>
            <a:pPr>
              <a:spcBef>
                <a:spcPts val="0"/>
              </a:spcBef>
              <a:spcAft>
                <a:spcPts val="1200"/>
              </a:spcAft>
              <a:buSzTx/>
            </a:pPr>
            <a:r>
              <a:rPr lang="en-US" altLang="en-US" dirty="0"/>
              <a:t>Long-term care settings</a:t>
            </a:r>
          </a:p>
          <a:p>
            <a:pPr>
              <a:spcBef>
                <a:spcPts val="0"/>
              </a:spcBef>
              <a:spcAft>
                <a:spcPts val="1200"/>
              </a:spcAft>
              <a:buSzTx/>
            </a:pPr>
            <a:r>
              <a:rPr lang="en-US" altLang="en-US" dirty="0"/>
              <a:t>Drug treatment centers</a:t>
            </a:r>
          </a:p>
          <a:p>
            <a:pPr>
              <a:spcBef>
                <a:spcPts val="0"/>
              </a:spcBef>
              <a:spcAft>
                <a:spcPts val="1200"/>
              </a:spcAft>
              <a:buSzTx/>
            </a:pPr>
            <a:r>
              <a:rPr lang="en-US" altLang="en-US" dirty="0"/>
              <a:t>Homeless shelters</a:t>
            </a:r>
            <a:endParaRPr lang="en-US" altLang="en-US" sz="800" dirty="0"/>
          </a:p>
        </p:txBody>
      </p:sp>
      <p:sp>
        <p:nvSpPr>
          <p:cNvPr id="62467" name="Rectangle 5"/>
          <p:cNvSpPr>
            <a:spLocks noGrp="1" noChangeArrowheads="1"/>
          </p:cNvSpPr>
          <p:nvPr>
            <p:ph type="title"/>
          </p:nvPr>
        </p:nvSpPr>
        <p:spPr>
          <a:xfrm>
            <a:off x="504825" y="457200"/>
            <a:ext cx="7953375" cy="582211"/>
          </a:xfrm>
          <a:noFill/>
        </p:spPr>
        <p:txBody>
          <a:bodyPr lIns="90488" tIns="44450" rIns="90488" bIns="44450" anchor="ctr"/>
          <a:lstStyle/>
          <a:p>
            <a:r>
              <a:rPr lang="en-US" altLang="en-US" sz="3200" dirty="0"/>
              <a:t>Nontraditional Facility-based Settings</a:t>
            </a:r>
          </a:p>
        </p:txBody>
      </p:sp>
    </p:spTree>
    <p:extLst>
      <p:ext uri="{BB962C8B-B14F-4D97-AF65-F5344CB8AC3E}">
        <p14:creationId xmlns:p14="http://schemas.microsoft.com/office/powerpoint/2010/main" val="38335246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457200"/>
            <a:ext cx="7953375" cy="549275"/>
          </a:xfrm>
          <a:noFill/>
        </p:spPr>
        <p:txBody>
          <a:bodyPr lIns="90488" tIns="44450" rIns="90488" bIns="44450" anchor="ctr"/>
          <a:lstStyle/>
          <a:p>
            <a:r>
              <a:rPr lang="en-US" altLang="en-US" dirty="0"/>
              <a:t>Inspection Procedures</a:t>
            </a:r>
          </a:p>
        </p:txBody>
      </p:sp>
      <p:sp>
        <p:nvSpPr>
          <p:cNvPr id="64515" name="Rectangle 3"/>
          <p:cNvSpPr>
            <a:spLocks noGrp="1" noChangeArrowheads="1"/>
          </p:cNvSpPr>
          <p:nvPr>
            <p:ph type="body" idx="1"/>
          </p:nvPr>
        </p:nvSpPr>
        <p:spPr>
          <a:xfrm>
            <a:off x="533400" y="1295400"/>
            <a:ext cx="7672388" cy="4311650"/>
          </a:xfrm>
          <a:noFill/>
        </p:spPr>
        <p:txBody>
          <a:bodyPr lIns="90488" tIns="44450" rIns="90488" bIns="44450"/>
          <a:lstStyle/>
          <a:p>
            <a:pPr>
              <a:buFont typeface="Monotype Sorts" charset="2"/>
              <a:buChar char=" "/>
            </a:pPr>
            <a:r>
              <a:rPr lang="en-US" altLang="en-US" b="1" i="1" dirty="0"/>
              <a:t>Has the facility had a suspect or confirmed active case within previous 6 months?</a:t>
            </a:r>
          </a:p>
          <a:p>
            <a:pPr>
              <a:buFont typeface="Monotype Sorts" charset="2"/>
              <a:buChar char=" "/>
            </a:pPr>
            <a:endParaRPr lang="en-US" altLang="en-US" sz="1000" dirty="0"/>
          </a:p>
          <a:p>
            <a:pPr>
              <a:buFont typeface="Monotype Sorts" charset="2"/>
              <a:buChar char=" "/>
            </a:pPr>
            <a:endParaRPr lang="en-US" altLang="en-US" sz="1000" dirty="0"/>
          </a:p>
          <a:p>
            <a:pPr>
              <a:buFont typeface="Monotype Sorts" charset="2"/>
              <a:buChar char=" "/>
            </a:pPr>
            <a:endParaRPr lang="en-US" altLang="en-US" sz="1000" dirty="0"/>
          </a:p>
          <a:p>
            <a:pPr lvl="1">
              <a:lnSpc>
                <a:spcPct val="150000"/>
              </a:lnSpc>
              <a:buClr>
                <a:srgbClr val="910046"/>
              </a:buClr>
              <a:buFont typeface="Wingdings" panose="05000000000000000000" pitchFamily="2" charset="2"/>
              <a:buChar char="þ"/>
            </a:pPr>
            <a:r>
              <a:rPr lang="en-US" altLang="en-US" dirty="0"/>
              <a:t> No – TB enforcement procedures do </a:t>
            </a:r>
            <a:r>
              <a:rPr lang="en-US" altLang="en-US" b="1" i="1" dirty="0"/>
              <a:t>not</a:t>
            </a:r>
            <a:r>
              <a:rPr lang="en-US" altLang="en-US" b="1" dirty="0"/>
              <a:t> </a:t>
            </a:r>
            <a:r>
              <a:rPr lang="en-US" altLang="en-US" dirty="0"/>
              <a:t>apply</a:t>
            </a:r>
          </a:p>
          <a:p>
            <a:pPr lvl="1">
              <a:lnSpc>
                <a:spcPct val="150000"/>
              </a:lnSpc>
              <a:buFont typeface="Wingdings" panose="05000000000000000000" pitchFamily="2" charset="2"/>
              <a:buChar char="þ"/>
            </a:pPr>
            <a:endParaRPr lang="en-US" altLang="en-US" sz="1000" dirty="0"/>
          </a:p>
          <a:p>
            <a:pPr lvl="1">
              <a:spcBef>
                <a:spcPct val="50000"/>
              </a:spcBef>
              <a:buClr>
                <a:srgbClr val="910046"/>
              </a:buClr>
              <a:buFont typeface="Wingdings" panose="05000000000000000000" pitchFamily="2" charset="2"/>
              <a:buChar char="þ"/>
            </a:pPr>
            <a:r>
              <a:rPr lang="en-US" altLang="en-US" dirty="0"/>
              <a:t> Yes – Proceed with TB portion of inspection </a:t>
            </a:r>
          </a:p>
        </p:txBody>
      </p:sp>
    </p:spTree>
    <p:extLst>
      <p:ext uri="{BB962C8B-B14F-4D97-AF65-F5344CB8AC3E}">
        <p14:creationId xmlns:p14="http://schemas.microsoft.com/office/powerpoint/2010/main" val="3364224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436602"/>
            <a:ext cx="8610600" cy="553998"/>
          </a:xfrm>
        </p:spPr>
        <p:txBody>
          <a:bodyPr>
            <a:normAutofit fontScale="90000"/>
          </a:bodyPr>
          <a:lstStyle/>
          <a:p>
            <a:r>
              <a:rPr lang="en-US" altLang="en-US" dirty="0">
                <a:cs typeface="Arial" panose="020B0604020202020204" pitchFamily="34" charset="0"/>
              </a:rPr>
              <a:t>Reported TB Cases United States, 1982</a:t>
            </a:r>
            <a:r>
              <a:rPr lang="en-US" dirty="0"/>
              <a:t>-</a:t>
            </a:r>
            <a:r>
              <a:rPr lang="en-US" altLang="en-US" dirty="0">
                <a:cs typeface="Arial" panose="020B0604020202020204" pitchFamily="34" charset="0"/>
              </a:rPr>
              <a:t>2014</a:t>
            </a:r>
            <a:endParaRPr lang="en-US" altLang="en-US" dirty="0"/>
          </a:p>
        </p:txBody>
      </p:sp>
      <p:sp>
        <p:nvSpPr>
          <p:cNvPr id="11267" name="Text Placeholder 3"/>
          <p:cNvSpPr>
            <a:spLocks noGrp="1"/>
          </p:cNvSpPr>
          <p:nvPr>
            <p:ph idx="1"/>
          </p:nvPr>
        </p:nvSpPr>
        <p:spPr>
          <a:xfrm>
            <a:off x="6161321" y="5689600"/>
            <a:ext cx="2819400" cy="381000"/>
          </a:xfrm>
        </p:spPr>
        <p:txBody>
          <a:bodyPr/>
          <a:lstStyle/>
          <a:p>
            <a:pPr>
              <a:buFont typeface="Wingdings" panose="05000000000000000000" pitchFamily="2" charset="2"/>
              <a:buNone/>
            </a:pPr>
            <a:r>
              <a:rPr lang="en-US" altLang="en-US" sz="1200" dirty="0">
                <a:solidFill>
                  <a:schemeClr val="tx2"/>
                </a:solidFill>
              </a:rPr>
              <a:t>*Updated as of August 4, 2015</a:t>
            </a:r>
          </a:p>
        </p:txBody>
      </p:sp>
      <p:sp>
        <p:nvSpPr>
          <p:cNvPr id="8" name="TextBox 7"/>
          <p:cNvSpPr txBox="1"/>
          <p:nvPr/>
        </p:nvSpPr>
        <p:spPr>
          <a:xfrm rot="5400000">
            <a:off x="4565084" y="4210616"/>
            <a:ext cx="615553" cy="2862322"/>
          </a:xfrm>
          <a:prstGeom prst="rect">
            <a:avLst/>
          </a:prstGeom>
          <a:noFill/>
        </p:spPr>
        <p:txBody>
          <a:bodyPr vert="vert270">
            <a:spAutoFit/>
          </a:bodyPr>
          <a:lstStyle/>
          <a:p>
            <a:pPr algn="ctr">
              <a:defRPr/>
            </a:pPr>
            <a:r>
              <a:rPr lang="en-US" sz="2800" b="1" u="none" dirty="0">
                <a:solidFill>
                  <a:schemeClr val="tx2"/>
                </a:solidFill>
                <a:latin typeface="+mj-lt"/>
              </a:rPr>
              <a:t>Year</a:t>
            </a:r>
          </a:p>
        </p:txBody>
      </p:sp>
      <p:graphicFrame>
        <p:nvGraphicFramePr>
          <p:cNvPr id="2" name="Chart 5"/>
          <p:cNvGraphicFramePr>
            <a:graphicFrameLocks/>
          </p:cNvGraphicFramePr>
          <p:nvPr/>
        </p:nvGraphicFramePr>
        <p:xfrm>
          <a:off x="1066800" y="1157644"/>
          <a:ext cx="7515424" cy="4394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5047" y="1562029"/>
            <a:ext cx="615553" cy="2862322"/>
          </a:xfrm>
          <a:prstGeom prst="rect">
            <a:avLst/>
          </a:prstGeom>
          <a:noFill/>
        </p:spPr>
        <p:txBody>
          <a:bodyPr vert="vert270">
            <a:spAutoFit/>
          </a:bodyPr>
          <a:lstStyle/>
          <a:p>
            <a:pPr algn="ctr">
              <a:defRPr/>
            </a:pPr>
            <a:r>
              <a:rPr lang="en-US" sz="2800" b="1" u="none" dirty="0">
                <a:solidFill>
                  <a:schemeClr val="tx2"/>
                </a:solidFill>
                <a:latin typeface="+mj-lt"/>
              </a:rPr>
              <a:t>Cases</a:t>
            </a:r>
          </a:p>
        </p:txBody>
      </p:sp>
      <p:sp>
        <p:nvSpPr>
          <p:cNvPr id="4" name="TextBox 3"/>
          <p:cNvSpPr txBox="1"/>
          <p:nvPr/>
        </p:nvSpPr>
        <p:spPr>
          <a:xfrm>
            <a:off x="6858000" y="4178130"/>
            <a:ext cx="1508746" cy="246221"/>
          </a:xfrm>
          <a:prstGeom prst="rect">
            <a:avLst/>
          </a:prstGeom>
          <a:noFill/>
        </p:spPr>
        <p:txBody>
          <a:bodyPr wrap="none" rtlCol="0">
            <a:spAutoFit/>
          </a:bodyPr>
          <a:lstStyle/>
          <a:p>
            <a:r>
              <a:rPr lang="en-US" sz="1000" b="1" u="none" dirty="0">
                <a:latin typeface="+mj-lt"/>
              </a:rPr>
              <a:t>NCDOL Photo Library</a:t>
            </a:r>
          </a:p>
        </p:txBody>
      </p:sp>
      <p:sp>
        <p:nvSpPr>
          <p:cNvPr id="6" name="TextBox 5"/>
          <p:cNvSpPr txBox="1"/>
          <p:nvPr/>
        </p:nvSpPr>
        <p:spPr>
          <a:xfrm>
            <a:off x="6304022" y="1978223"/>
            <a:ext cx="2666173" cy="307777"/>
          </a:xfrm>
          <a:prstGeom prst="rect">
            <a:avLst/>
          </a:prstGeom>
          <a:noFill/>
        </p:spPr>
        <p:txBody>
          <a:bodyPr wrap="square" rtlCol="0">
            <a:spAutoFit/>
          </a:bodyPr>
          <a:lstStyle/>
          <a:p>
            <a:pPr algn="ctr"/>
            <a:r>
              <a:rPr lang="en-US" sz="1400" b="1" u="none" dirty="0">
                <a:latin typeface="+mn-lt"/>
              </a:rPr>
              <a:t>2013 down 3.6% from 2012</a:t>
            </a:r>
          </a:p>
        </p:txBody>
      </p:sp>
      <p:sp>
        <p:nvSpPr>
          <p:cNvPr id="9" name="Down Arrow 8"/>
          <p:cNvSpPr/>
          <p:nvPr/>
        </p:nvSpPr>
        <p:spPr bwMode="auto">
          <a:xfrm>
            <a:off x="8153400" y="2311063"/>
            <a:ext cx="111746" cy="1115198"/>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391033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457200"/>
            <a:ext cx="7953375" cy="549275"/>
          </a:xfrm>
          <a:noFill/>
        </p:spPr>
        <p:txBody>
          <a:bodyPr lIns="90488" tIns="44450" rIns="90488" bIns="44450" anchor="ctr"/>
          <a:lstStyle/>
          <a:p>
            <a:r>
              <a:rPr lang="en-US" altLang="en-US" dirty="0"/>
              <a:t>Inspection Procedures</a:t>
            </a:r>
          </a:p>
        </p:txBody>
      </p:sp>
      <p:sp>
        <p:nvSpPr>
          <p:cNvPr id="66563" name="Rectangle 3"/>
          <p:cNvSpPr>
            <a:spLocks noGrp="1" noChangeArrowheads="1"/>
          </p:cNvSpPr>
          <p:nvPr>
            <p:ph type="body" idx="1"/>
          </p:nvPr>
        </p:nvSpPr>
        <p:spPr>
          <a:xfrm>
            <a:off x="557212" y="1295400"/>
            <a:ext cx="7977188" cy="4311650"/>
          </a:xfrm>
          <a:noFill/>
        </p:spPr>
        <p:txBody>
          <a:bodyPr lIns="90488" tIns="44450" rIns="90488" bIns="44450"/>
          <a:lstStyle/>
          <a:p>
            <a:r>
              <a:rPr lang="en-US" altLang="en-US" dirty="0"/>
              <a:t>Employer’s TB plan will be verified through employee interviews and direct observation where feasible</a:t>
            </a:r>
          </a:p>
          <a:p>
            <a:endParaRPr lang="en-US" altLang="en-US" dirty="0"/>
          </a:p>
          <a:p>
            <a:pPr>
              <a:spcBef>
                <a:spcPct val="50000"/>
              </a:spcBef>
            </a:pPr>
            <a:r>
              <a:rPr lang="en-US" altLang="en-US" dirty="0"/>
              <a:t>When smoke-trail visualization tests are used</a:t>
            </a:r>
          </a:p>
          <a:p>
            <a:pPr lvl="1">
              <a:spcBef>
                <a:spcPct val="50000"/>
              </a:spcBef>
            </a:pPr>
            <a:r>
              <a:rPr lang="en-US" altLang="en-US" i="1" dirty="0"/>
              <a:t>Be prepared to present safety data sheet (SDS) for smoke</a:t>
            </a:r>
          </a:p>
          <a:p>
            <a:pPr lvl="1">
              <a:spcBef>
                <a:spcPct val="50000"/>
              </a:spcBef>
            </a:pPr>
            <a:r>
              <a:rPr lang="en-US" altLang="en-US" i="1" dirty="0"/>
              <a:t>Use testing methods for airborne infection isolation rooms (AIIR) in Appendix B</a:t>
            </a:r>
          </a:p>
        </p:txBody>
      </p:sp>
    </p:spTree>
    <p:extLst>
      <p:ext uri="{BB962C8B-B14F-4D97-AF65-F5344CB8AC3E}">
        <p14:creationId xmlns:p14="http://schemas.microsoft.com/office/powerpoint/2010/main" val="9689368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457200"/>
            <a:ext cx="7953375" cy="549275"/>
          </a:xfrm>
          <a:noFill/>
        </p:spPr>
        <p:txBody>
          <a:bodyPr lIns="90488" tIns="44450" rIns="90488" bIns="44450" anchor="ctr"/>
          <a:lstStyle/>
          <a:p>
            <a:r>
              <a:rPr lang="en-US" altLang="en-US" dirty="0"/>
              <a:t>Citation Policy</a:t>
            </a:r>
          </a:p>
        </p:txBody>
      </p:sp>
      <p:sp>
        <p:nvSpPr>
          <p:cNvPr id="68611" name="Rectangle 3"/>
          <p:cNvSpPr>
            <a:spLocks noGrp="1" noChangeArrowheads="1"/>
          </p:cNvSpPr>
          <p:nvPr>
            <p:ph type="body" idx="1"/>
          </p:nvPr>
        </p:nvSpPr>
        <p:spPr>
          <a:xfrm>
            <a:off x="533400" y="1235075"/>
            <a:ext cx="8077200" cy="4784725"/>
          </a:xfrm>
          <a:noFill/>
        </p:spPr>
        <p:txBody>
          <a:bodyPr lIns="90488" tIns="44450" rIns="90488" bIns="44450"/>
          <a:lstStyle/>
          <a:p>
            <a:pPr marL="0" indent="0">
              <a:spcBef>
                <a:spcPct val="15000"/>
              </a:spcBef>
              <a:spcAft>
                <a:spcPts val="1200"/>
              </a:spcAft>
              <a:buNone/>
            </a:pPr>
            <a:r>
              <a:rPr lang="en-US" altLang="en-US" i="1" dirty="0"/>
              <a:t>Employers of employees occupationally exposed to TB must comply with the following provisions</a:t>
            </a:r>
            <a:r>
              <a:rPr lang="en-US" altLang="en-US" sz="2400" i="1" dirty="0"/>
              <a:t>:</a:t>
            </a:r>
          </a:p>
          <a:p>
            <a:pPr lvl="1">
              <a:spcBef>
                <a:spcPts val="0"/>
              </a:spcBef>
              <a:spcAft>
                <a:spcPts val="0"/>
              </a:spcAft>
              <a:buClr>
                <a:srgbClr val="C00000"/>
              </a:buClr>
              <a:buSzPct val="90000"/>
              <a:buFont typeface="Wingdings" panose="05000000000000000000" pitchFamily="2" charset="2"/>
              <a:buChar char=""/>
            </a:pPr>
            <a:r>
              <a:rPr lang="en-US" altLang="en-US" sz="2000" dirty="0"/>
              <a:t>NCGS 95-129(1) – </a:t>
            </a:r>
            <a:r>
              <a:rPr lang="en-US" altLang="en-US" sz="2000" i="1" dirty="0"/>
              <a:t>General Duty Clause</a:t>
            </a:r>
          </a:p>
          <a:p>
            <a:pPr lvl="1">
              <a:spcBef>
                <a:spcPts val="0"/>
              </a:spcBef>
              <a:spcAft>
                <a:spcPts val="0"/>
              </a:spcAft>
              <a:buClr>
                <a:srgbClr val="C00000"/>
              </a:buClr>
              <a:buSzPct val="90000"/>
              <a:buFont typeface="Wingdings" panose="05000000000000000000" pitchFamily="2" charset="2"/>
              <a:buChar char=""/>
            </a:pPr>
            <a:endParaRPr lang="en-US" altLang="en-US" sz="1000" dirty="0"/>
          </a:p>
          <a:p>
            <a:pPr lvl="1">
              <a:spcBef>
                <a:spcPts val="0"/>
              </a:spcBef>
              <a:spcAft>
                <a:spcPts val="0"/>
              </a:spcAft>
              <a:buClr>
                <a:srgbClr val="C00000"/>
              </a:buClr>
              <a:buSzPct val="90000"/>
              <a:buFont typeface="Wingdings" panose="05000000000000000000" pitchFamily="2" charset="2"/>
              <a:buChar char=""/>
            </a:pPr>
            <a:r>
              <a:rPr lang="en-US" altLang="en-US" sz="2000" dirty="0"/>
              <a:t>29 CFR 1910.134 – </a:t>
            </a:r>
            <a:r>
              <a:rPr lang="en-US" altLang="en-US" sz="2000" i="1" dirty="0"/>
              <a:t>Respiratory Protection</a:t>
            </a:r>
          </a:p>
          <a:p>
            <a:pPr lvl="1">
              <a:spcBef>
                <a:spcPts val="0"/>
              </a:spcBef>
              <a:spcAft>
                <a:spcPts val="0"/>
              </a:spcAft>
              <a:buClr>
                <a:srgbClr val="C00000"/>
              </a:buClr>
              <a:buSzPct val="90000"/>
              <a:buFont typeface="Wingdings" panose="05000000000000000000" pitchFamily="2" charset="2"/>
              <a:buChar char=""/>
            </a:pPr>
            <a:endParaRPr lang="en-US" altLang="en-US" sz="1000" i="1" dirty="0"/>
          </a:p>
          <a:p>
            <a:pPr lvl="1">
              <a:spcBef>
                <a:spcPts val="0"/>
              </a:spcBef>
              <a:spcAft>
                <a:spcPts val="0"/>
              </a:spcAft>
              <a:buClr>
                <a:srgbClr val="C00000"/>
              </a:buClr>
              <a:buSzPct val="90000"/>
              <a:buFont typeface="Wingdings" panose="05000000000000000000" pitchFamily="2" charset="2"/>
              <a:buChar char=""/>
            </a:pPr>
            <a:r>
              <a:rPr lang="en-US" altLang="en-US" sz="2000" dirty="0"/>
              <a:t>29 CFR 1910.145 –</a:t>
            </a:r>
            <a:r>
              <a:rPr lang="en-US" altLang="en-US" sz="2000" i="1" dirty="0"/>
              <a:t> Accident Prevention Signs and Tags</a:t>
            </a:r>
          </a:p>
          <a:p>
            <a:pPr lvl="1">
              <a:spcBef>
                <a:spcPts val="0"/>
              </a:spcBef>
              <a:spcAft>
                <a:spcPts val="0"/>
              </a:spcAft>
              <a:buClr>
                <a:srgbClr val="C00000"/>
              </a:buClr>
              <a:buSzPct val="90000"/>
              <a:buFont typeface="Wingdings" panose="05000000000000000000" pitchFamily="2" charset="2"/>
              <a:buChar char=""/>
            </a:pPr>
            <a:endParaRPr lang="en-US" altLang="en-US" sz="1000" dirty="0"/>
          </a:p>
          <a:p>
            <a:pPr lvl="1">
              <a:spcBef>
                <a:spcPts val="0"/>
              </a:spcBef>
              <a:spcAft>
                <a:spcPts val="0"/>
              </a:spcAft>
              <a:buClr>
                <a:srgbClr val="C00000"/>
              </a:buClr>
              <a:buSzPct val="90000"/>
              <a:buFont typeface="Wingdings" panose="05000000000000000000" pitchFamily="2" charset="2"/>
              <a:buChar char=""/>
            </a:pPr>
            <a:r>
              <a:rPr lang="en-US" altLang="en-US" sz="2000" dirty="0"/>
              <a:t>29 CFR 1910.1020 – </a:t>
            </a:r>
            <a:r>
              <a:rPr lang="en-US" altLang="en-US" sz="2000" i="1" dirty="0"/>
              <a:t>Access to Employee Exposure and Medical Records</a:t>
            </a:r>
          </a:p>
          <a:p>
            <a:pPr lvl="1">
              <a:spcBef>
                <a:spcPts val="0"/>
              </a:spcBef>
              <a:spcAft>
                <a:spcPts val="0"/>
              </a:spcAft>
              <a:buClr>
                <a:srgbClr val="C00000"/>
              </a:buClr>
              <a:buSzPct val="90000"/>
              <a:buFont typeface="Wingdings" panose="05000000000000000000" pitchFamily="2" charset="2"/>
              <a:buChar char=""/>
            </a:pPr>
            <a:endParaRPr lang="en-US" altLang="en-US" sz="1000" i="1" dirty="0"/>
          </a:p>
          <a:p>
            <a:pPr lvl="1">
              <a:spcBef>
                <a:spcPts val="0"/>
              </a:spcBef>
              <a:spcAft>
                <a:spcPts val="0"/>
              </a:spcAft>
              <a:buClr>
                <a:srgbClr val="C00000"/>
              </a:buClr>
              <a:buSzPct val="90000"/>
              <a:buFont typeface="Wingdings" panose="05000000000000000000" pitchFamily="2" charset="2"/>
              <a:buChar char=""/>
            </a:pPr>
            <a:r>
              <a:rPr lang="en-US" altLang="en-US" sz="2000" dirty="0"/>
              <a:t>29 CFR 1904 – </a:t>
            </a:r>
            <a:r>
              <a:rPr lang="en-US" altLang="en-US" sz="2000" i="1" dirty="0"/>
              <a:t>Recording and Reporting Occupational </a:t>
            </a:r>
          </a:p>
          <a:p>
            <a:pPr lvl="1">
              <a:spcBef>
                <a:spcPts val="0"/>
              </a:spcBef>
              <a:spcAft>
                <a:spcPts val="0"/>
              </a:spcAft>
              <a:buNone/>
            </a:pPr>
            <a:r>
              <a:rPr lang="en-US" altLang="en-US" sz="1800" i="1" dirty="0"/>
              <a:t>   Injuries and Illnesses</a:t>
            </a:r>
          </a:p>
          <a:p>
            <a:pPr lvl="1">
              <a:spcBef>
                <a:spcPts val="0"/>
              </a:spcBef>
              <a:spcAft>
                <a:spcPts val="0"/>
              </a:spcAft>
              <a:buNone/>
            </a:pPr>
            <a:endParaRPr lang="en-US" altLang="en-US" sz="1000" dirty="0"/>
          </a:p>
          <a:p>
            <a:pPr lvl="1">
              <a:spcBef>
                <a:spcPts val="0"/>
              </a:spcBef>
              <a:spcAft>
                <a:spcPts val="0"/>
              </a:spcAft>
              <a:buClr>
                <a:srgbClr val="C00000"/>
              </a:buClr>
              <a:buSzPct val="90000"/>
              <a:buFont typeface="Wingdings" panose="05000000000000000000" pitchFamily="2" charset="2"/>
              <a:buChar char=""/>
            </a:pPr>
            <a:r>
              <a:rPr lang="en-US" altLang="en-US" sz="2000" dirty="0"/>
              <a:t>29 CFR 1910.132 – </a:t>
            </a:r>
            <a:r>
              <a:rPr lang="en-US" altLang="en-US" sz="2000" i="1" dirty="0"/>
              <a:t>Personal Protective Equipment, General Requirements</a:t>
            </a:r>
          </a:p>
        </p:txBody>
      </p:sp>
    </p:spTree>
    <p:extLst>
      <p:ext uri="{BB962C8B-B14F-4D97-AF65-F5344CB8AC3E}">
        <p14:creationId xmlns:p14="http://schemas.microsoft.com/office/powerpoint/2010/main" val="291329294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533400" y="1219200"/>
            <a:ext cx="7848600" cy="4525963"/>
          </a:xfrm>
        </p:spPr>
        <p:txBody>
          <a:bodyPr/>
          <a:lstStyle/>
          <a:p>
            <a:pPr marL="398463" indent="-398463"/>
            <a:r>
              <a:rPr lang="en-US" altLang="en-US" b="1" dirty="0"/>
              <a:t>NCGS: 95-129(1)</a:t>
            </a:r>
            <a:endParaRPr lang="en-US" altLang="en-US" sz="3200" u="sng" dirty="0"/>
          </a:p>
          <a:p>
            <a:pPr marL="398463" indent="-398463"/>
            <a:endParaRPr lang="en-US" altLang="en-US" sz="800" u="sng" dirty="0"/>
          </a:p>
          <a:p>
            <a:pPr marL="798513" lvl="1"/>
            <a:r>
              <a:rPr lang="en-US" altLang="en-US" i="1" dirty="0"/>
              <a:t>Each employer shall furnish to each of his employees conditions of employment and a place of employment which are free from recognized hazards that are causing or are likely to cause death or serious injury or serious physical harm to his employees</a:t>
            </a:r>
          </a:p>
        </p:txBody>
      </p:sp>
      <p:sp>
        <p:nvSpPr>
          <p:cNvPr id="70659" name="Rectangle 3"/>
          <p:cNvSpPr>
            <a:spLocks noGrp="1" noChangeArrowheads="1"/>
          </p:cNvSpPr>
          <p:nvPr>
            <p:ph type="title"/>
          </p:nvPr>
        </p:nvSpPr>
        <p:spPr>
          <a:xfrm>
            <a:off x="533400" y="457200"/>
            <a:ext cx="8229600" cy="549275"/>
          </a:xfrm>
          <a:noFill/>
        </p:spPr>
        <p:txBody>
          <a:bodyPr/>
          <a:lstStyle/>
          <a:p>
            <a:r>
              <a:rPr lang="en-US" altLang="en-US" dirty="0"/>
              <a:t>General Duty Clause </a:t>
            </a:r>
          </a:p>
        </p:txBody>
      </p:sp>
    </p:spTree>
    <p:extLst>
      <p:ext uri="{BB962C8B-B14F-4D97-AF65-F5344CB8AC3E}">
        <p14:creationId xmlns:p14="http://schemas.microsoft.com/office/powerpoint/2010/main" val="181047751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398463"/>
            <a:ext cx="7953375" cy="1125537"/>
          </a:xfrm>
          <a:noFill/>
        </p:spPr>
        <p:txBody>
          <a:bodyPr lIns="90488" tIns="44450" rIns="90488" bIns="44450" anchor="ctr"/>
          <a:lstStyle/>
          <a:p>
            <a:r>
              <a:rPr lang="en-US" altLang="en-US" dirty="0"/>
              <a:t> General Duty Clause Violation</a:t>
            </a:r>
            <a:br>
              <a:rPr lang="en-US" altLang="en-US" sz="3200" dirty="0"/>
            </a:br>
            <a:endParaRPr lang="en-US" altLang="en-US" sz="3200" dirty="0"/>
          </a:p>
        </p:txBody>
      </p:sp>
      <p:sp>
        <p:nvSpPr>
          <p:cNvPr id="72707" name="Rectangle 3"/>
          <p:cNvSpPr>
            <a:spLocks noGrp="1" noChangeArrowheads="1"/>
          </p:cNvSpPr>
          <p:nvPr>
            <p:ph type="body" idx="1"/>
          </p:nvPr>
        </p:nvSpPr>
        <p:spPr>
          <a:xfrm>
            <a:off x="533400" y="1219200"/>
            <a:ext cx="8077200" cy="4572000"/>
          </a:xfrm>
          <a:noFill/>
        </p:spPr>
        <p:txBody>
          <a:bodyPr lIns="90488" tIns="44450" rIns="90488" bIns="44450"/>
          <a:lstStyle/>
          <a:p>
            <a:pPr marL="0" indent="0">
              <a:lnSpc>
                <a:spcPct val="90000"/>
              </a:lnSpc>
              <a:spcBef>
                <a:spcPct val="40000"/>
              </a:spcBef>
              <a:buSzPct val="95000"/>
              <a:buNone/>
            </a:pPr>
            <a:r>
              <a:rPr lang="en-US" altLang="en-US" b="1" dirty="0"/>
              <a:t>Four Required Elements</a:t>
            </a:r>
          </a:p>
          <a:p>
            <a:pPr marL="609600" indent="-609600">
              <a:lnSpc>
                <a:spcPct val="90000"/>
              </a:lnSpc>
              <a:spcBef>
                <a:spcPct val="40000"/>
              </a:spcBef>
              <a:buSzPct val="95000"/>
            </a:pPr>
            <a:endParaRPr lang="en-US" altLang="en-US" sz="800" b="1" dirty="0"/>
          </a:p>
          <a:p>
            <a:pPr lvl="1">
              <a:lnSpc>
                <a:spcPct val="90000"/>
              </a:lnSpc>
              <a:spcBef>
                <a:spcPct val="40000"/>
              </a:spcBef>
              <a:buSzPct val="95000"/>
              <a:buFont typeface="Wingdings" panose="05000000000000000000" pitchFamily="2" charset="2"/>
              <a:buAutoNum type="arabicParenR"/>
            </a:pPr>
            <a:r>
              <a:rPr lang="en-US" altLang="en-US" i="1" dirty="0"/>
              <a:t>The employer failed to keep the workplace free of a </a:t>
            </a:r>
            <a:r>
              <a:rPr lang="en-US" altLang="en-US" b="1" i="1" dirty="0"/>
              <a:t>hazard to which employees </a:t>
            </a:r>
            <a:r>
              <a:rPr lang="en-US" altLang="en-US" i="1" dirty="0"/>
              <a:t>of that employer </a:t>
            </a:r>
            <a:r>
              <a:rPr lang="en-US" altLang="en-US" b="1" i="1" dirty="0"/>
              <a:t>were exposed</a:t>
            </a:r>
            <a:r>
              <a:rPr lang="en-US" altLang="en-US" i="1" dirty="0"/>
              <a:t>;</a:t>
            </a:r>
          </a:p>
          <a:p>
            <a:pPr lvl="1">
              <a:lnSpc>
                <a:spcPct val="90000"/>
              </a:lnSpc>
              <a:spcBef>
                <a:spcPct val="40000"/>
              </a:spcBef>
              <a:buSzPct val="95000"/>
              <a:buFont typeface="Wingdings" panose="05000000000000000000" pitchFamily="2" charset="2"/>
              <a:buAutoNum type="arabicParenR"/>
            </a:pPr>
            <a:endParaRPr lang="en-US" altLang="en-US" sz="800" i="1" dirty="0"/>
          </a:p>
          <a:p>
            <a:pPr lvl="1">
              <a:lnSpc>
                <a:spcPct val="90000"/>
              </a:lnSpc>
              <a:spcBef>
                <a:spcPct val="40000"/>
              </a:spcBef>
              <a:buSzPct val="95000"/>
              <a:buFont typeface="Wingdings" panose="05000000000000000000" pitchFamily="2" charset="2"/>
              <a:buAutoNum type="arabicParenR"/>
            </a:pPr>
            <a:r>
              <a:rPr lang="en-US" altLang="en-US" i="1" dirty="0"/>
              <a:t>The hazard was </a:t>
            </a:r>
            <a:r>
              <a:rPr lang="en-US" altLang="en-US" b="1" i="1" dirty="0"/>
              <a:t>recognized</a:t>
            </a:r>
            <a:r>
              <a:rPr lang="en-US" altLang="en-US" i="1" dirty="0"/>
              <a:t> in the industry;</a:t>
            </a:r>
          </a:p>
          <a:p>
            <a:pPr lvl="1">
              <a:lnSpc>
                <a:spcPct val="90000"/>
              </a:lnSpc>
              <a:spcBef>
                <a:spcPct val="40000"/>
              </a:spcBef>
              <a:buSzPct val="95000"/>
              <a:buFont typeface="Wingdings" panose="05000000000000000000" pitchFamily="2" charset="2"/>
              <a:buAutoNum type="arabicParenR"/>
            </a:pPr>
            <a:endParaRPr lang="en-US" altLang="en-US" sz="800" i="1" dirty="0"/>
          </a:p>
          <a:p>
            <a:pPr lvl="1">
              <a:lnSpc>
                <a:spcPct val="90000"/>
              </a:lnSpc>
              <a:spcBef>
                <a:spcPct val="40000"/>
              </a:spcBef>
              <a:buSzPct val="95000"/>
              <a:buFont typeface="Wingdings" panose="05000000000000000000" pitchFamily="2" charset="2"/>
              <a:buAutoNum type="arabicParenR"/>
            </a:pPr>
            <a:r>
              <a:rPr lang="en-US" altLang="en-US" i="1" dirty="0"/>
              <a:t>The hazard was causing or likely to cause </a:t>
            </a:r>
            <a:r>
              <a:rPr lang="en-US" altLang="en-US" b="1" i="1" dirty="0"/>
              <a:t>death or serious physical harm</a:t>
            </a:r>
            <a:r>
              <a:rPr lang="en-US" altLang="en-US" i="1" dirty="0"/>
              <a:t>; </a:t>
            </a:r>
            <a:r>
              <a:rPr lang="en-US" altLang="en-US" b="1" i="1" dirty="0"/>
              <a:t>and </a:t>
            </a:r>
          </a:p>
          <a:p>
            <a:pPr lvl="1">
              <a:lnSpc>
                <a:spcPct val="90000"/>
              </a:lnSpc>
              <a:spcBef>
                <a:spcPct val="40000"/>
              </a:spcBef>
              <a:buSzPct val="95000"/>
              <a:buFont typeface="Wingdings" panose="05000000000000000000" pitchFamily="2" charset="2"/>
              <a:buAutoNum type="arabicParenR"/>
            </a:pPr>
            <a:endParaRPr lang="en-US" altLang="en-US" sz="800" b="1" i="1" dirty="0"/>
          </a:p>
          <a:p>
            <a:pPr lvl="1">
              <a:lnSpc>
                <a:spcPct val="90000"/>
              </a:lnSpc>
              <a:spcBef>
                <a:spcPct val="40000"/>
              </a:spcBef>
              <a:buSzPct val="95000"/>
              <a:buFont typeface="Wingdings" panose="05000000000000000000" pitchFamily="2" charset="2"/>
              <a:buAutoNum type="arabicParenR"/>
            </a:pPr>
            <a:r>
              <a:rPr lang="en-US" altLang="en-US" i="1" dirty="0"/>
              <a:t>There was a </a:t>
            </a:r>
            <a:r>
              <a:rPr lang="en-US" altLang="en-US" b="1" i="1" dirty="0"/>
              <a:t>feasible and useful abatement method </a:t>
            </a:r>
            <a:r>
              <a:rPr lang="en-US" altLang="en-US" i="1" dirty="0"/>
              <a:t>to correct (abate) the hazard.</a:t>
            </a:r>
          </a:p>
        </p:txBody>
      </p:sp>
    </p:spTree>
    <p:extLst>
      <p:ext uri="{BB962C8B-B14F-4D97-AF65-F5344CB8AC3E}">
        <p14:creationId xmlns:p14="http://schemas.microsoft.com/office/powerpoint/2010/main" val="290754881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457200"/>
            <a:ext cx="7953375" cy="549275"/>
          </a:xfrm>
          <a:noFill/>
        </p:spPr>
        <p:txBody>
          <a:bodyPr lIns="90488" tIns="44450" rIns="90488" bIns="44450" anchor="ctr"/>
          <a:lstStyle/>
          <a:p>
            <a:r>
              <a:rPr lang="en-US" altLang="en-US" dirty="0"/>
              <a:t>Invoking the General Duty Clause</a:t>
            </a:r>
          </a:p>
        </p:txBody>
      </p:sp>
      <p:sp>
        <p:nvSpPr>
          <p:cNvPr id="74755" name="Rectangle 3"/>
          <p:cNvSpPr>
            <a:spLocks noGrp="1" noChangeArrowheads="1"/>
          </p:cNvSpPr>
          <p:nvPr>
            <p:ph type="body" idx="1"/>
          </p:nvPr>
        </p:nvSpPr>
        <p:spPr>
          <a:xfrm>
            <a:off x="533400" y="1295400"/>
            <a:ext cx="7977188" cy="3630613"/>
          </a:xfrm>
          <a:noFill/>
        </p:spPr>
        <p:txBody>
          <a:bodyPr lIns="90488" tIns="44450" rIns="90488" bIns="44450"/>
          <a:lstStyle/>
          <a:p>
            <a:pPr>
              <a:lnSpc>
                <a:spcPct val="150000"/>
              </a:lnSpc>
            </a:pPr>
            <a:r>
              <a:rPr lang="en-US" altLang="en-US" dirty="0"/>
              <a:t>The basis of a </a:t>
            </a:r>
            <a:r>
              <a:rPr lang="en-US" altLang="en-US" b="1" dirty="0"/>
              <a:t>General Duty Clause</a:t>
            </a:r>
            <a:r>
              <a:rPr lang="en-US" altLang="en-US" dirty="0"/>
              <a:t> violation is </a:t>
            </a:r>
            <a:r>
              <a:rPr lang="en-US" altLang="en-US" i="1" dirty="0"/>
              <a:t>exposure to the hazard, not the absence </a:t>
            </a:r>
            <a:r>
              <a:rPr lang="en-US" altLang="en-US" dirty="0"/>
              <a:t>of a particular abatement method</a:t>
            </a:r>
          </a:p>
        </p:txBody>
      </p:sp>
    </p:spTree>
    <p:extLst>
      <p:ext uri="{BB962C8B-B14F-4D97-AF65-F5344CB8AC3E}">
        <p14:creationId xmlns:p14="http://schemas.microsoft.com/office/powerpoint/2010/main" val="10298111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3400" y="436602"/>
            <a:ext cx="8686800" cy="553998"/>
          </a:xfrm>
        </p:spPr>
        <p:txBody>
          <a:bodyPr>
            <a:normAutofit/>
          </a:bodyPr>
          <a:lstStyle/>
          <a:p>
            <a:r>
              <a:rPr lang="en-US" altLang="en-US" sz="3200" dirty="0"/>
              <a:t>Recognizing Exposure to a Serious Hazard</a:t>
            </a:r>
          </a:p>
        </p:txBody>
      </p:sp>
      <p:sp>
        <p:nvSpPr>
          <p:cNvPr id="76803" name="Rectangle 3"/>
          <p:cNvSpPr>
            <a:spLocks noGrp="1" noChangeArrowheads="1"/>
          </p:cNvSpPr>
          <p:nvPr>
            <p:ph type="body" idx="1"/>
          </p:nvPr>
        </p:nvSpPr>
        <p:spPr>
          <a:xfrm>
            <a:off x="533400" y="1403350"/>
            <a:ext cx="7977188" cy="4311650"/>
          </a:xfrm>
        </p:spPr>
        <p:txBody>
          <a:bodyPr/>
          <a:lstStyle/>
          <a:p>
            <a:pPr>
              <a:spcAft>
                <a:spcPct val="50000"/>
              </a:spcAft>
            </a:pPr>
            <a:r>
              <a:rPr lang="en-US" altLang="en-US" dirty="0"/>
              <a:t>Employers with employees:</a:t>
            </a:r>
          </a:p>
          <a:p>
            <a:pPr lvl="1">
              <a:spcAft>
                <a:spcPct val="50000"/>
              </a:spcAft>
            </a:pPr>
            <a:r>
              <a:rPr lang="en-US" altLang="en-US" dirty="0"/>
              <a:t>Working in one of the high-risk occupational settings</a:t>
            </a:r>
          </a:p>
          <a:p>
            <a:pPr lvl="1">
              <a:spcAft>
                <a:spcPct val="50000"/>
              </a:spcAft>
            </a:pPr>
            <a:endParaRPr lang="en-US" altLang="en-US" sz="1200" dirty="0"/>
          </a:p>
          <a:p>
            <a:pPr lvl="1">
              <a:spcAft>
                <a:spcPct val="50000"/>
              </a:spcAft>
            </a:pPr>
            <a:r>
              <a:rPr lang="en-US" altLang="en-US" dirty="0"/>
              <a:t>Not provided with appropriate protection, </a:t>
            </a:r>
            <a:r>
              <a:rPr lang="en-US" altLang="en-US" b="1" i="1" dirty="0"/>
              <a:t>and </a:t>
            </a:r>
          </a:p>
          <a:p>
            <a:pPr lvl="1">
              <a:spcAft>
                <a:spcPct val="50000"/>
              </a:spcAft>
            </a:pPr>
            <a:endParaRPr lang="en-US" altLang="en-US" sz="1200" b="1" i="1" dirty="0"/>
          </a:p>
          <a:p>
            <a:pPr lvl="1">
              <a:spcAft>
                <a:spcPct val="50000"/>
              </a:spcAft>
            </a:pPr>
            <a:r>
              <a:rPr lang="en-US" altLang="en-US" dirty="0"/>
              <a:t>Who have occupational exposure to TB</a:t>
            </a:r>
          </a:p>
        </p:txBody>
      </p:sp>
    </p:spTree>
    <p:extLst>
      <p:ext uri="{BB962C8B-B14F-4D97-AF65-F5344CB8AC3E}">
        <p14:creationId xmlns:p14="http://schemas.microsoft.com/office/powerpoint/2010/main" val="140375302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0" y="533400"/>
            <a:ext cx="8029575" cy="487363"/>
          </a:xfrm>
        </p:spPr>
        <p:txBody>
          <a:bodyPr>
            <a:normAutofit fontScale="90000"/>
          </a:bodyPr>
          <a:lstStyle/>
          <a:p>
            <a:r>
              <a:rPr lang="en-US" altLang="en-US" sz="3200" dirty="0"/>
              <a:t>Occupational Exposure to Tuberculosis</a:t>
            </a:r>
          </a:p>
        </p:txBody>
      </p:sp>
      <p:sp>
        <p:nvSpPr>
          <p:cNvPr id="78851" name="Rectangle 3"/>
          <p:cNvSpPr>
            <a:spLocks noGrp="1" noChangeArrowheads="1"/>
          </p:cNvSpPr>
          <p:nvPr>
            <p:ph type="body" idx="1"/>
          </p:nvPr>
        </p:nvSpPr>
        <p:spPr>
          <a:xfrm>
            <a:off x="533400" y="1371600"/>
            <a:ext cx="8001000" cy="4311650"/>
          </a:xfrm>
        </p:spPr>
        <p:txBody>
          <a:bodyPr/>
          <a:lstStyle/>
          <a:p>
            <a:pPr>
              <a:lnSpc>
                <a:spcPct val="90000"/>
              </a:lnSpc>
              <a:spcAft>
                <a:spcPct val="50000"/>
              </a:spcAft>
            </a:pPr>
            <a:r>
              <a:rPr lang="en-US" altLang="en-US" dirty="0"/>
              <a:t>Exposure to exhaled air of an individual with suspected or confirmed pulmonary TB disease, </a:t>
            </a:r>
            <a:r>
              <a:rPr lang="en-US" altLang="en-US" b="1" i="1" dirty="0"/>
              <a:t>or</a:t>
            </a:r>
          </a:p>
          <a:p>
            <a:pPr>
              <a:lnSpc>
                <a:spcPct val="90000"/>
              </a:lnSpc>
              <a:spcAft>
                <a:spcPct val="50000"/>
              </a:spcAft>
            </a:pPr>
            <a:endParaRPr lang="en-US" altLang="en-US" sz="1200" b="1" i="1" dirty="0"/>
          </a:p>
          <a:p>
            <a:pPr>
              <a:lnSpc>
                <a:spcPct val="90000"/>
              </a:lnSpc>
              <a:spcAft>
                <a:spcPct val="50000"/>
              </a:spcAft>
            </a:pPr>
            <a:r>
              <a:rPr lang="en-US" altLang="en-US" dirty="0"/>
              <a:t>Employee exposure without appropriate protection to a high hazard procedure performed on individual with suspected or confirmed infectious TB disease and which has potential to generate infectious airborne droplet nuclei</a:t>
            </a:r>
          </a:p>
        </p:txBody>
      </p:sp>
    </p:spTree>
    <p:extLst>
      <p:ext uri="{BB962C8B-B14F-4D97-AF65-F5344CB8AC3E}">
        <p14:creationId xmlns:p14="http://schemas.microsoft.com/office/powerpoint/2010/main" val="22036600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457200"/>
            <a:ext cx="7953375" cy="549275"/>
          </a:xfrm>
          <a:noFill/>
        </p:spPr>
        <p:txBody>
          <a:bodyPr lIns="90488" tIns="44450" rIns="90488" bIns="44450" anchor="ctr"/>
          <a:lstStyle/>
          <a:p>
            <a:r>
              <a:rPr lang="en-US" altLang="en-US" dirty="0"/>
              <a:t>High Hazard Procedures</a:t>
            </a:r>
          </a:p>
        </p:txBody>
      </p:sp>
      <p:sp>
        <p:nvSpPr>
          <p:cNvPr id="80899" name="Rectangle 3"/>
          <p:cNvSpPr>
            <a:spLocks noGrp="1" noChangeArrowheads="1"/>
          </p:cNvSpPr>
          <p:nvPr>
            <p:ph type="body" idx="1"/>
          </p:nvPr>
        </p:nvSpPr>
        <p:spPr>
          <a:xfrm>
            <a:off x="533400" y="1371600"/>
            <a:ext cx="7977188" cy="4311650"/>
          </a:xfrm>
          <a:noFill/>
        </p:spPr>
        <p:txBody>
          <a:bodyPr lIns="90488" tIns="44450" rIns="90488" bIns="44450"/>
          <a:lstStyle/>
          <a:p>
            <a:pPr>
              <a:spcAft>
                <a:spcPct val="45000"/>
              </a:spcAft>
            </a:pPr>
            <a:r>
              <a:rPr lang="en-US" altLang="en-US" dirty="0"/>
              <a:t>Aerosolized medication treatment</a:t>
            </a:r>
          </a:p>
          <a:p>
            <a:pPr>
              <a:lnSpc>
                <a:spcPct val="85000"/>
              </a:lnSpc>
              <a:spcAft>
                <a:spcPct val="45000"/>
              </a:spcAft>
            </a:pPr>
            <a:r>
              <a:rPr lang="en-US" altLang="en-US" dirty="0"/>
              <a:t>Bronchoscopy</a:t>
            </a:r>
          </a:p>
          <a:p>
            <a:pPr>
              <a:lnSpc>
                <a:spcPct val="85000"/>
              </a:lnSpc>
              <a:spcAft>
                <a:spcPct val="45000"/>
              </a:spcAft>
            </a:pPr>
            <a:r>
              <a:rPr lang="en-US" altLang="en-US" dirty="0"/>
              <a:t>Sputum induction</a:t>
            </a:r>
          </a:p>
          <a:p>
            <a:pPr>
              <a:lnSpc>
                <a:spcPct val="85000"/>
              </a:lnSpc>
              <a:spcAft>
                <a:spcPct val="45000"/>
              </a:spcAft>
            </a:pPr>
            <a:r>
              <a:rPr lang="en-US" altLang="en-US" dirty="0"/>
              <a:t>Endotracheal intubation and suctioning procedures</a:t>
            </a:r>
          </a:p>
          <a:p>
            <a:pPr>
              <a:lnSpc>
                <a:spcPct val="85000"/>
              </a:lnSpc>
              <a:spcAft>
                <a:spcPct val="45000"/>
              </a:spcAft>
            </a:pPr>
            <a:r>
              <a:rPr lang="en-US" altLang="en-US" dirty="0"/>
              <a:t>Emergency dental procedures</a:t>
            </a:r>
          </a:p>
          <a:p>
            <a:pPr>
              <a:lnSpc>
                <a:spcPct val="85000"/>
              </a:lnSpc>
              <a:spcAft>
                <a:spcPct val="45000"/>
              </a:spcAft>
            </a:pPr>
            <a:r>
              <a:rPr lang="en-US" altLang="en-US" dirty="0"/>
              <a:t>Endoscopic procedures</a:t>
            </a:r>
          </a:p>
          <a:p>
            <a:pPr>
              <a:lnSpc>
                <a:spcPct val="85000"/>
              </a:lnSpc>
              <a:spcAft>
                <a:spcPct val="45000"/>
              </a:spcAft>
            </a:pPr>
            <a:r>
              <a:rPr lang="en-US" altLang="en-US" dirty="0"/>
              <a:t>Autopsies conducted in hospitals</a:t>
            </a:r>
          </a:p>
        </p:txBody>
      </p:sp>
    </p:spTree>
    <p:extLst>
      <p:ext uri="{BB962C8B-B14F-4D97-AF65-F5344CB8AC3E}">
        <p14:creationId xmlns:p14="http://schemas.microsoft.com/office/powerpoint/2010/main" val="31558873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457200"/>
            <a:ext cx="7953375" cy="549275"/>
          </a:xfrm>
          <a:noFill/>
        </p:spPr>
        <p:txBody>
          <a:bodyPr lIns="90488" tIns="44450" rIns="90488" bIns="44450" anchor="ctr"/>
          <a:lstStyle/>
          <a:p>
            <a:r>
              <a:rPr lang="en-US" altLang="en-US" dirty="0"/>
              <a:t>High Hazard Procedures</a:t>
            </a:r>
          </a:p>
        </p:txBody>
      </p:sp>
      <p:pic>
        <p:nvPicPr>
          <p:cNvPr id="2" name="Picture 1"/>
          <p:cNvPicPr>
            <a:picLocks noChangeAspect="1"/>
          </p:cNvPicPr>
          <p:nvPr/>
        </p:nvPicPr>
        <p:blipFill>
          <a:blip r:embed="rId3"/>
          <a:stretch>
            <a:fillRect/>
          </a:stretch>
        </p:blipFill>
        <p:spPr>
          <a:xfrm>
            <a:off x="609600" y="2009775"/>
            <a:ext cx="4105275" cy="3067050"/>
          </a:xfrm>
          <a:prstGeom prst="rect">
            <a:avLst/>
          </a:prstGeom>
        </p:spPr>
      </p:pic>
      <p:pic>
        <p:nvPicPr>
          <p:cNvPr id="3" name="Picture 2"/>
          <p:cNvPicPr>
            <a:picLocks noChangeAspect="1"/>
          </p:cNvPicPr>
          <p:nvPr/>
        </p:nvPicPr>
        <p:blipFill>
          <a:blip r:embed="rId4"/>
          <a:stretch>
            <a:fillRect/>
          </a:stretch>
        </p:blipFill>
        <p:spPr>
          <a:xfrm>
            <a:off x="5316311" y="1304925"/>
            <a:ext cx="3219450" cy="4476750"/>
          </a:xfrm>
          <a:prstGeom prst="rect">
            <a:avLst/>
          </a:prstGeom>
        </p:spPr>
      </p:pic>
    </p:spTree>
    <p:extLst>
      <p:ext uri="{BB962C8B-B14F-4D97-AF65-F5344CB8AC3E}">
        <p14:creationId xmlns:p14="http://schemas.microsoft.com/office/powerpoint/2010/main" val="20942234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533400"/>
            <a:ext cx="8258175" cy="549275"/>
          </a:xfrm>
          <a:noFill/>
        </p:spPr>
        <p:txBody>
          <a:bodyPr lIns="90488" tIns="44450" rIns="90488" bIns="44450" anchor="ctr"/>
          <a:lstStyle/>
          <a:p>
            <a:r>
              <a:rPr lang="en-US" altLang="en-US" sz="3200" dirty="0"/>
              <a:t>Feasible and Useful Abatement Methods</a:t>
            </a:r>
          </a:p>
        </p:txBody>
      </p:sp>
      <p:sp>
        <p:nvSpPr>
          <p:cNvPr id="84995" name="Rectangle 3"/>
          <p:cNvSpPr>
            <a:spLocks noGrp="1" noChangeArrowheads="1"/>
          </p:cNvSpPr>
          <p:nvPr>
            <p:ph type="body" idx="1"/>
          </p:nvPr>
        </p:nvSpPr>
        <p:spPr>
          <a:xfrm>
            <a:off x="533400" y="1295400"/>
            <a:ext cx="8001000" cy="4311650"/>
          </a:xfrm>
          <a:noFill/>
        </p:spPr>
        <p:txBody>
          <a:bodyPr lIns="90488" tIns="44450" rIns="90488" bIns="44450"/>
          <a:lstStyle/>
          <a:p>
            <a:pPr>
              <a:spcBef>
                <a:spcPct val="50000"/>
              </a:spcBef>
            </a:pPr>
            <a:r>
              <a:rPr lang="en-US" altLang="en-US" dirty="0"/>
              <a:t>Early identification of patient/client </a:t>
            </a:r>
          </a:p>
          <a:p>
            <a:pPr lvl="1">
              <a:spcBef>
                <a:spcPct val="50000"/>
              </a:spcBef>
            </a:pPr>
            <a:r>
              <a:rPr lang="en-US" altLang="en-US" dirty="0"/>
              <a:t>Employer must implement a protocol for early identification of individuals with active TB</a:t>
            </a:r>
          </a:p>
          <a:p>
            <a:pPr lvl="1">
              <a:spcBef>
                <a:spcPct val="50000"/>
              </a:spcBef>
            </a:pPr>
            <a:r>
              <a:rPr lang="en-US" altLang="en-US" dirty="0"/>
              <a:t>Program must identify and characterize each area within the facility (See 2005 CDC Guidelines, pp. 9-10 and Appendix B – </a:t>
            </a:r>
            <a:r>
              <a:rPr lang="en-US" altLang="en-US" i="1" dirty="0"/>
              <a:t>TB Risk Assessment Worksheet</a:t>
            </a:r>
            <a:r>
              <a:rPr lang="en-US" altLang="en-US" dirty="0"/>
              <a:t>)</a:t>
            </a:r>
          </a:p>
        </p:txBody>
      </p:sp>
    </p:spTree>
    <p:extLst>
      <p:ext uri="{BB962C8B-B14F-4D97-AF65-F5344CB8AC3E}">
        <p14:creationId xmlns:p14="http://schemas.microsoft.com/office/powerpoint/2010/main" val="7922560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3400" y="457200"/>
            <a:ext cx="8458200" cy="628650"/>
          </a:xfrm>
        </p:spPr>
        <p:txBody>
          <a:bodyPr>
            <a:normAutofit/>
          </a:bodyPr>
          <a:lstStyle/>
          <a:p>
            <a:pPr>
              <a:lnSpc>
                <a:spcPts val="4200"/>
              </a:lnSpc>
              <a:defRPr/>
            </a:pPr>
            <a:r>
              <a:rPr lang="en-US" dirty="0"/>
              <a:t>TB Morbidity </a:t>
            </a:r>
            <a:r>
              <a:rPr lang="en-US" altLang="en-US" dirty="0">
                <a:cs typeface="Arial" panose="020B0604020202020204" pitchFamily="34" charset="0"/>
              </a:rPr>
              <a:t>–</a:t>
            </a:r>
            <a:r>
              <a:rPr lang="en-US" dirty="0"/>
              <a:t> United States, 2009-2014</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74494667"/>
              </p:ext>
            </p:extLst>
          </p:nvPr>
        </p:nvGraphicFramePr>
        <p:xfrm>
          <a:off x="609600" y="1317812"/>
          <a:ext cx="7924800" cy="4371786"/>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526508">
                <a:tc>
                  <a:txBody>
                    <a:bodyPr/>
                    <a:lstStyle/>
                    <a:p>
                      <a:pPr algn="ctr"/>
                      <a:r>
                        <a:rPr lang="en-US" sz="2400" dirty="0">
                          <a:latin typeface="+mn-lt"/>
                        </a:rPr>
                        <a:t>Year</a:t>
                      </a:r>
                      <a:endParaRPr lang="en-US" sz="2400" dirty="0">
                        <a:solidFill>
                          <a:schemeClr val="bg1"/>
                        </a:solidFill>
                        <a:latin typeface="+mn-lt"/>
                      </a:endParaRPr>
                    </a:p>
                  </a:txBody>
                  <a:tcPr marL="88635" marR="88635" anchor="ctr">
                    <a:solidFill>
                      <a:srgbClr val="00B050"/>
                    </a:solidFill>
                  </a:tcPr>
                </a:tc>
                <a:tc>
                  <a:txBody>
                    <a:bodyPr/>
                    <a:lstStyle/>
                    <a:p>
                      <a:pPr algn="ctr"/>
                      <a:r>
                        <a:rPr lang="en-US" sz="2400" dirty="0">
                          <a:latin typeface="+mn-lt"/>
                        </a:rPr>
                        <a:t>No.</a:t>
                      </a:r>
                      <a:endParaRPr lang="en-US" sz="2400" dirty="0">
                        <a:solidFill>
                          <a:schemeClr val="bg1"/>
                        </a:solidFill>
                        <a:latin typeface="+mn-lt"/>
                      </a:endParaRPr>
                    </a:p>
                  </a:txBody>
                  <a:tcPr marL="88635" marR="88635" anchor="ctr">
                    <a:solidFill>
                      <a:srgbClr val="00B050"/>
                    </a:solidFill>
                  </a:tcPr>
                </a:tc>
                <a:tc>
                  <a:txBody>
                    <a:bodyPr/>
                    <a:lstStyle/>
                    <a:p>
                      <a:pPr algn="ctr"/>
                      <a:r>
                        <a:rPr lang="en-US" sz="2400" dirty="0">
                          <a:latin typeface="+mn-lt"/>
                        </a:rPr>
                        <a:t>Rate*</a:t>
                      </a:r>
                      <a:endParaRPr lang="en-US" sz="2400" dirty="0">
                        <a:solidFill>
                          <a:schemeClr val="bg1"/>
                        </a:solidFill>
                        <a:latin typeface="+mn-lt"/>
                      </a:endParaRPr>
                    </a:p>
                  </a:txBody>
                  <a:tcPr marL="88635" marR="88635" anchor="ctr">
                    <a:solidFill>
                      <a:srgbClr val="00B050"/>
                    </a:solidFill>
                  </a:tcPr>
                </a:tc>
                <a:extLst>
                  <a:ext uri="{0D108BD9-81ED-4DB2-BD59-A6C34878D82A}">
                    <a16:rowId xmlns:a16="http://schemas.microsoft.com/office/drawing/2014/main" val="10000"/>
                  </a:ext>
                </a:extLst>
              </a:tr>
              <a:tr h="6648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2009</a:t>
                      </a:r>
                    </a:p>
                    <a:p>
                      <a:pPr algn="ctr"/>
                      <a:endParaRPr lang="en-US" sz="1800" b="1" dirty="0">
                        <a:latin typeface="+mn-lt"/>
                      </a:endParaRPr>
                    </a:p>
                  </a:txBody>
                  <a:tcPr marL="88635" marR="88635" anchor="ctr">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11,519</a:t>
                      </a:r>
                    </a:p>
                    <a:p>
                      <a:pPr algn="ctr" fontAlgn="b"/>
                      <a:endParaRPr lang="en-US" sz="1800" b="1" i="0" u="none" strike="noStrike" dirty="0">
                        <a:latin typeface="+mn-lt"/>
                      </a:endParaRPr>
                    </a:p>
                  </a:txBody>
                  <a:tcPr marL="9233" marR="9233" marT="9525" marB="0" anchor="ctr">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3.8</a:t>
                      </a:r>
                    </a:p>
                    <a:p>
                      <a:pPr algn="ctr" fontAlgn="b"/>
                      <a:endParaRPr lang="en-US" sz="1800" b="1" i="0" u="none" strike="noStrike" dirty="0">
                        <a:latin typeface="+mn-lt"/>
                      </a:endParaRPr>
                    </a:p>
                  </a:txBody>
                  <a:tcPr marL="9233" marR="9233" marT="9525" marB="0" anchor="ctr">
                    <a:solidFill>
                      <a:srgbClr val="92D050"/>
                    </a:solidFill>
                  </a:tcPr>
                </a:tc>
                <a:extLst>
                  <a:ext uri="{0D108BD9-81ED-4DB2-BD59-A6C34878D82A}">
                    <a16:rowId xmlns:a16="http://schemas.microsoft.com/office/drawing/2014/main" val="10001"/>
                  </a:ext>
                </a:extLst>
              </a:tr>
              <a:tr h="6648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2010</a:t>
                      </a:r>
                    </a:p>
                    <a:p>
                      <a:pPr algn="ctr"/>
                      <a:endParaRPr lang="en-US" sz="1800" b="1" dirty="0">
                        <a:latin typeface="+mn-lt"/>
                      </a:endParaRPr>
                    </a:p>
                  </a:txBody>
                  <a:tcPr marL="88635" marR="88635" anchor="ctr">
                    <a:solidFill>
                      <a:srgbClr val="92D050">
                        <a:alpha val="49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latin typeface="+mn-lt"/>
                        </a:rPr>
                        <a:t>11,164</a:t>
                      </a:r>
                      <a:endParaRPr lang="en-US" sz="1800" b="1" i="0" u="none" strike="noStrike" dirty="0">
                        <a:latin typeface="+mn-lt"/>
                      </a:endParaRPr>
                    </a:p>
                    <a:p>
                      <a:pPr algn="ctr" fontAlgn="b"/>
                      <a:endParaRPr lang="en-US" sz="1800" b="1" i="0" u="none" strike="noStrike" dirty="0">
                        <a:latin typeface="+mn-lt"/>
                      </a:endParaRPr>
                    </a:p>
                  </a:txBody>
                  <a:tcPr marL="9233" marR="9233" marT="9525" marB="0" anchor="ctr">
                    <a:solidFill>
                      <a:srgbClr val="92D050">
                        <a:alpha val="49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latin typeface="+mn-lt"/>
                        </a:rPr>
                        <a:t>3.6</a:t>
                      </a:r>
                      <a:endParaRPr lang="en-US" sz="1800" b="1" i="0" u="none" strike="noStrike" dirty="0">
                        <a:latin typeface="+mn-lt"/>
                      </a:endParaRPr>
                    </a:p>
                    <a:p>
                      <a:pPr algn="ctr" fontAlgn="b"/>
                      <a:endParaRPr lang="en-US" sz="1800" b="1" i="0" u="none" strike="noStrike" dirty="0">
                        <a:latin typeface="+mn-lt"/>
                      </a:endParaRPr>
                    </a:p>
                  </a:txBody>
                  <a:tcPr marL="9233" marR="9233" marT="9525" marB="0" anchor="ctr">
                    <a:solidFill>
                      <a:srgbClr val="92D050">
                        <a:alpha val="49000"/>
                      </a:srgbClr>
                    </a:solidFill>
                  </a:tcPr>
                </a:tc>
                <a:extLst>
                  <a:ext uri="{0D108BD9-81ED-4DB2-BD59-A6C34878D82A}">
                    <a16:rowId xmlns:a16="http://schemas.microsoft.com/office/drawing/2014/main" val="10002"/>
                  </a:ext>
                </a:extLst>
              </a:tr>
              <a:tr h="6648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2011</a:t>
                      </a:r>
                    </a:p>
                    <a:p>
                      <a:pPr algn="ctr"/>
                      <a:endParaRPr lang="en-US" sz="1800" b="1" dirty="0">
                        <a:latin typeface="+mn-lt"/>
                      </a:endParaRPr>
                    </a:p>
                  </a:txBody>
                  <a:tcPr marL="88635" marR="88635" anchor="ctr">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10,509</a:t>
                      </a:r>
                    </a:p>
                    <a:p>
                      <a:pPr algn="ctr" fontAlgn="b"/>
                      <a:endParaRPr lang="en-US" sz="1800" b="1" i="0" u="none" strike="noStrike" dirty="0">
                        <a:latin typeface="+mn-lt"/>
                      </a:endParaRPr>
                    </a:p>
                  </a:txBody>
                  <a:tcPr marL="9233" marR="9233" marT="9525" marB="0" anchor="ctr">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3.4</a:t>
                      </a:r>
                    </a:p>
                    <a:p>
                      <a:pPr algn="ctr" fontAlgn="b"/>
                      <a:endParaRPr lang="en-US" sz="1800" b="1" i="0" u="none" strike="noStrike" dirty="0">
                        <a:latin typeface="+mn-lt"/>
                      </a:endParaRPr>
                    </a:p>
                  </a:txBody>
                  <a:tcPr marL="9233" marR="9233" marT="9525" marB="0" anchor="ctr">
                    <a:solidFill>
                      <a:srgbClr val="92D050"/>
                    </a:solidFill>
                  </a:tcPr>
                </a:tc>
                <a:extLst>
                  <a:ext uri="{0D108BD9-81ED-4DB2-BD59-A6C34878D82A}">
                    <a16:rowId xmlns:a16="http://schemas.microsoft.com/office/drawing/2014/main" val="10003"/>
                  </a:ext>
                </a:extLst>
              </a:tr>
              <a:tr h="66484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dirty="0">
                          <a:latin typeface="+mn-lt"/>
                        </a:rPr>
                        <a:t>2012</a:t>
                      </a:r>
                    </a:p>
                    <a:p>
                      <a:pPr marL="0" algn="ctr" defTabSz="914400" rtl="0" eaLnBrk="1" fontAlgn="b" latinLnBrk="0" hangingPunct="1"/>
                      <a:endParaRPr lang="en-US" sz="1800" b="1" u="none" strike="noStrike" kern="1200" dirty="0">
                        <a:solidFill>
                          <a:schemeClr val="dk1"/>
                        </a:solidFill>
                        <a:latin typeface="+mn-lt"/>
                        <a:ea typeface="+mn-ea"/>
                        <a:cs typeface="+mn-cs"/>
                      </a:endParaRPr>
                    </a:p>
                  </a:txBody>
                  <a:tcPr marL="88635" marR="88635" anchor="ctr">
                    <a:solidFill>
                      <a:srgbClr val="92D050">
                        <a:alpha val="49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latin typeface="+mn-lt"/>
                        </a:rPr>
                        <a:t>9,940</a:t>
                      </a:r>
                    </a:p>
                    <a:p>
                      <a:pPr marL="0" algn="ctr" defTabSz="914400" rtl="0" eaLnBrk="1" fontAlgn="b" latinLnBrk="0" hangingPunct="1"/>
                      <a:endParaRPr lang="en-US" sz="1800" b="1" u="none" strike="noStrike" kern="1200" dirty="0">
                        <a:solidFill>
                          <a:schemeClr val="dk1"/>
                        </a:solidFill>
                        <a:latin typeface="+mn-lt"/>
                        <a:ea typeface="+mn-ea"/>
                        <a:cs typeface="+mn-cs"/>
                      </a:endParaRPr>
                    </a:p>
                  </a:txBody>
                  <a:tcPr marL="9233" marR="9233" marT="9525" marB="0" anchor="ctr">
                    <a:solidFill>
                      <a:srgbClr val="92D050">
                        <a:alpha val="49000"/>
                      </a:srgb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latin typeface="+mn-lt"/>
                        </a:rPr>
                        <a:t>3.2</a:t>
                      </a:r>
                    </a:p>
                    <a:p>
                      <a:pPr marL="0" algn="ctr" defTabSz="914400" rtl="0" eaLnBrk="1" fontAlgn="b" latinLnBrk="0" hangingPunct="1"/>
                      <a:endParaRPr lang="en-US" sz="1800" b="1" u="none" strike="noStrike" kern="1200" dirty="0">
                        <a:solidFill>
                          <a:schemeClr val="dk1"/>
                        </a:solidFill>
                        <a:latin typeface="+mn-lt"/>
                        <a:ea typeface="+mn-ea"/>
                        <a:cs typeface="+mn-cs"/>
                      </a:endParaRPr>
                    </a:p>
                  </a:txBody>
                  <a:tcPr marL="9233" marR="9233" marT="9525" marB="0" anchor="ctr">
                    <a:solidFill>
                      <a:srgbClr val="92D050">
                        <a:alpha val="49000"/>
                      </a:srgbClr>
                    </a:solidFill>
                  </a:tcPr>
                </a:tc>
                <a:extLst>
                  <a:ext uri="{0D108BD9-81ED-4DB2-BD59-A6C34878D82A}">
                    <a16:rowId xmlns:a16="http://schemas.microsoft.com/office/drawing/2014/main" val="10004"/>
                  </a:ext>
                </a:extLst>
              </a:tr>
              <a:tr h="6593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2013</a:t>
                      </a:r>
                    </a:p>
                    <a:p>
                      <a:pPr algn="ctr"/>
                      <a:endParaRPr lang="en-US" sz="1800" b="1" dirty="0">
                        <a:latin typeface="+mn-lt"/>
                      </a:endParaRPr>
                    </a:p>
                  </a:txBody>
                  <a:tcPr marL="88635" marR="88635" anchor="ctr">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9,582</a:t>
                      </a:r>
                    </a:p>
                    <a:p>
                      <a:pPr algn="ctr" fontAlgn="b"/>
                      <a:endParaRPr lang="en-US" sz="1800" b="1" i="0" u="none" strike="noStrike" dirty="0">
                        <a:latin typeface="+mn-lt"/>
                      </a:endParaRPr>
                    </a:p>
                  </a:txBody>
                  <a:tcPr marL="9233" marR="9233" marT="9525" marB="0" anchor="ctr">
                    <a:solidFill>
                      <a:srgbClr val="92D05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u="none" strike="noStrike" kern="1200" dirty="0">
                          <a:solidFill>
                            <a:schemeClr val="dk1"/>
                          </a:solidFill>
                          <a:latin typeface="+mn-lt"/>
                          <a:ea typeface="+mn-ea"/>
                          <a:cs typeface="+mn-cs"/>
                        </a:rPr>
                        <a:t>3.0</a:t>
                      </a:r>
                    </a:p>
                    <a:p>
                      <a:pPr algn="ctr" fontAlgn="b"/>
                      <a:endParaRPr lang="en-US" sz="1800" b="1" i="0" u="none" strike="noStrike" dirty="0">
                        <a:latin typeface="+mn-lt"/>
                      </a:endParaRPr>
                    </a:p>
                  </a:txBody>
                  <a:tcPr marL="9233" marR="9233" marT="9525" marB="0" anchor="ctr">
                    <a:solidFill>
                      <a:srgbClr val="92D050"/>
                    </a:solidFill>
                  </a:tcPr>
                </a:tc>
                <a:extLst>
                  <a:ext uri="{0D108BD9-81ED-4DB2-BD59-A6C34878D82A}">
                    <a16:rowId xmlns:a16="http://schemas.microsoft.com/office/drawing/2014/main" val="10005"/>
                  </a:ext>
                </a:extLst>
              </a:tr>
              <a:tr h="526508">
                <a:tc>
                  <a:txBody>
                    <a:bodyPr/>
                    <a:lstStyle/>
                    <a:p>
                      <a:pPr marL="0" algn="ctr" defTabSz="914400" rtl="0" eaLnBrk="1" fontAlgn="b" latinLnBrk="0" hangingPunct="1"/>
                      <a:r>
                        <a:rPr lang="en-US" sz="1800" b="1" u="none" strike="noStrike" kern="1200" dirty="0">
                          <a:solidFill>
                            <a:schemeClr val="dk1"/>
                          </a:solidFill>
                          <a:latin typeface="+mn-lt"/>
                          <a:ea typeface="+mn-ea"/>
                          <a:cs typeface="+mn-cs"/>
                        </a:rPr>
                        <a:t>2014</a:t>
                      </a:r>
                    </a:p>
                  </a:txBody>
                  <a:tcPr marL="88635" marR="88635" anchor="ctr">
                    <a:solidFill>
                      <a:srgbClr val="92D050">
                        <a:alpha val="49000"/>
                      </a:srgbClr>
                    </a:solidFill>
                  </a:tcPr>
                </a:tc>
                <a:tc>
                  <a:txBody>
                    <a:bodyPr/>
                    <a:lstStyle/>
                    <a:p>
                      <a:pPr marL="0" algn="ctr" defTabSz="914400" rtl="0" eaLnBrk="1" fontAlgn="b" latinLnBrk="0" hangingPunct="1"/>
                      <a:r>
                        <a:rPr lang="en-US" sz="1800" b="1" u="none" strike="noStrike" kern="1200" dirty="0">
                          <a:solidFill>
                            <a:schemeClr val="dk1"/>
                          </a:solidFill>
                          <a:latin typeface="+mn-lt"/>
                          <a:ea typeface="+mn-ea"/>
                          <a:cs typeface="+mn-cs"/>
                        </a:rPr>
                        <a:t>9412</a:t>
                      </a:r>
                    </a:p>
                  </a:txBody>
                  <a:tcPr marL="9233" marR="9233" marT="9525" marB="0" anchor="ctr">
                    <a:solidFill>
                      <a:srgbClr val="92D050">
                        <a:alpha val="49000"/>
                      </a:srgbClr>
                    </a:solidFill>
                  </a:tcPr>
                </a:tc>
                <a:tc>
                  <a:txBody>
                    <a:bodyPr/>
                    <a:lstStyle/>
                    <a:p>
                      <a:pPr marL="0" algn="ctr" defTabSz="914400" rtl="0" eaLnBrk="1" fontAlgn="b" latinLnBrk="0" hangingPunct="1"/>
                      <a:r>
                        <a:rPr lang="en-US" sz="1800" b="1" u="none" strike="noStrike" kern="1200" dirty="0">
                          <a:solidFill>
                            <a:schemeClr val="dk1"/>
                          </a:solidFill>
                          <a:latin typeface="+mn-lt"/>
                          <a:ea typeface="+mn-ea"/>
                          <a:cs typeface="+mn-cs"/>
                        </a:rPr>
                        <a:t>3.0</a:t>
                      </a:r>
                    </a:p>
                  </a:txBody>
                  <a:tcPr marL="9233" marR="9233" marT="9525" marB="0" anchor="ctr">
                    <a:solidFill>
                      <a:srgbClr val="92D050">
                        <a:alpha val="49000"/>
                      </a:srgbClr>
                    </a:solidFill>
                  </a:tcPr>
                </a:tc>
                <a:extLst>
                  <a:ext uri="{0D108BD9-81ED-4DB2-BD59-A6C34878D82A}">
                    <a16:rowId xmlns:a16="http://schemas.microsoft.com/office/drawing/2014/main" val="10006"/>
                  </a:ext>
                </a:extLst>
              </a:tr>
            </a:tbl>
          </a:graphicData>
        </a:graphic>
      </p:graphicFrame>
      <p:sp>
        <p:nvSpPr>
          <p:cNvPr id="13349" name="Text Placeholder 6"/>
          <p:cNvSpPr>
            <a:spLocks noGrp="1"/>
          </p:cNvSpPr>
          <p:nvPr>
            <p:ph type="body" sz="quarter" idx="4294967295"/>
          </p:nvPr>
        </p:nvSpPr>
        <p:spPr>
          <a:xfrm>
            <a:off x="533400" y="5689600"/>
            <a:ext cx="3810000" cy="609600"/>
          </a:xfrm>
        </p:spPr>
        <p:txBody>
          <a:bodyPr/>
          <a:lstStyle/>
          <a:p>
            <a:pPr>
              <a:buFont typeface="Wingdings" panose="05000000000000000000" pitchFamily="2" charset="2"/>
              <a:buNone/>
            </a:pPr>
            <a:r>
              <a:rPr lang="en-US" altLang="en-US" sz="1200" dirty="0"/>
              <a:t>*Cases per 100,000. Updated as of August 4,2015</a:t>
            </a:r>
          </a:p>
        </p:txBody>
      </p:sp>
      <p:sp>
        <p:nvSpPr>
          <p:cNvPr id="2" name="TextBox 1"/>
          <p:cNvSpPr txBox="1"/>
          <p:nvPr/>
        </p:nvSpPr>
        <p:spPr>
          <a:xfrm>
            <a:off x="6781800" y="5717401"/>
            <a:ext cx="1905000" cy="276999"/>
          </a:xfrm>
          <a:prstGeom prst="rect">
            <a:avLst/>
          </a:prstGeom>
          <a:noFill/>
        </p:spPr>
        <p:txBody>
          <a:bodyPr wrap="square" rtlCol="0">
            <a:spAutoFit/>
          </a:bodyPr>
          <a:lstStyle/>
          <a:p>
            <a:r>
              <a:rPr lang="en-US" sz="1200" b="1" u="none" dirty="0">
                <a:latin typeface="+mj-lt"/>
              </a:rPr>
              <a:t>NCDOL Photo Library</a:t>
            </a:r>
          </a:p>
        </p:txBody>
      </p:sp>
    </p:spTree>
    <p:extLst>
      <p:ext uri="{BB962C8B-B14F-4D97-AF65-F5344CB8AC3E}">
        <p14:creationId xmlns:p14="http://schemas.microsoft.com/office/powerpoint/2010/main" val="2000792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7953375" cy="643766"/>
          </a:xfrm>
          <a:noFill/>
        </p:spPr>
        <p:txBody>
          <a:bodyPr lIns="90488" tIns="44450" rIns="90488" bIns="44450" anchor="ctr"/>
          <a:lstStyle/>
          <a:p>
            <a:r>
              <a:rPr lang="en-US" altLang="en-US" dirty="0"/>
              <a:t>Medical Surveillance</a:t>
            </a:r>
          </a:p>
        </p:txBody>
      </p:sp>
      <p:sp>
        <p:nvSpPr>
          <p:cNvPr id="87043" name="Rectangle 3"/>
          <p:cNvSpPr>
            <a:spLocks noGrp="1" noChangeArrowheads="1"/>
          </p:cNvSpPr>
          <p:nvPr>
            <p:ph type="body" idx="1"/>
          </p:nvPr>
        </p:nvSpPr>
        <p:spPr>
          <a:xfrm>
            <a:off x="533400" y="1295400"/>
            <a:ext cx="7977188" cy="4311650"/>
          </a:xfrm>
          <a:noFill/>
        </p:spPr>
        <p:txBody>
          <a:bodyPr lIns="90488" tIns="44450" rIns="90488" bIns="44450"/>
          <a:lstStyle/>
          <a:p>
            <a:r>
              <a:rPr lang="en-US" altLang="en-US" dirty="0"/>
              <a:t>Initial exams</a:t>
            </a:r>
            <a:r>
              <a:rPr lang="en-US" altLang="en-US" sz="3200" dirty="0"/>
              <a:t> </a:t>
            </a:r>
          </a:p>
          <a:p>
            <a:pPr lvl="1">
              <a:spcBef>
                <a:spcPts val="1200"/>
              </a:spcBef>
              <a:spcAft>
                <a:spcPts val="600"/>
              </a:spcAft>
            </a:pPr>
            <a:r>
              <a:rPr lang="en-US" altLang="en-US" dirty="0"/>
              <a:t>TB Skin Tests (TST) or </a:t>
            </a:r>
          </a:p>
          <a:p>
            <a:pPr lvl="1">
              <a:spcBef>
                <a:spcPts val="1200"/>
              </a:spcBef>
              <a:spcAft>
                <a:spcPts val="600"/>
              </a:spcAft>
            </a:pPr>
            <a:r>
              <a:rPr lang="en-US" altLang="en-US" dirty="0"/>
              <a:t>BAMT (Blood assay for </a:t>
            </a:r>
            <a:r>
              <a:rPr lang="en-US" altLang="en-US" i="1" dirty="0"/>
              <a:t>Mycobacterium tuberculosis</a:t>
            </a:r>
            <a:r>
              <a:rPr lang="en-US" altLang="en-US" dirty="0"/>
              <a:t>)</a:t>
            </a:r>
          </a:p>
          <a:p>
            <a:pPr lvl="1">
              <a:spcBef>
                <a:spcPts val="1200"/>
              </a:spcBef>
              <a:spcAft>
                <a:spcPts val="600"/>
              </a:spcAft>
            </a:pPr>
            <a:r>
              <a:rPr lang="en-US" altLang="en-US" dirty="0"/>
              <a:t> At no cost to: </a:t>
            </a:r>
          </a:p>
          <a:p>
            <a:pPr lvl="2">
              <a:spcBef>
                <a:spcPts val="1200"/>
              </a:spcBef>
              <a:spcAft>
                <a:spcPts val="600"/>
              </a:spcAft>
            </a:pPr>
            <a:r>
              <a:rPr lang="en-US" altLang="en-US" i="1" dirty="0"/>
              <a:t>Current potentially exposed employees</a:t>
            </a:r>
          </a:p>
          <a:p>
            <a:pPr lvl="2">
              <a:spcBef>
                <a:spcPts val="1200"/>
              </a:spcBef>
              <a:spcAft>
                <a:spcPts val="600"/>
              </a:spcAft>
            </a:pPr>
            <a:r>
              <a:rPr lang="en-US" altLang="en-US" i="1" dirty="0"/>
              <a:t>All new employees prior to exposure</a:t>
            </a:r>
          </a:p>
        </p:txBody>
      </p:sp>
    </p:spTree>
    <p:extLst>
      <p:ext uri="{BB962C8B-B14F-4D97-AF65-F5344CB8AC3E}">
        <p14:creationId xmlns:p14="http://schemas.microsoft.com/office/powerpoint/2010/main" val="367477875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81025" y="533400"/>
            <a:ext cx="7953375" cy="549275"/>
          </a:xfrm>
        </p:spPr>
        <p:txBody>
          <a:bodyPr/>
          <a:lstStyle/>
          <a:p>
            <a:r>
              <a:rPr lang="en-US" altLang="en-US" dirty="0"/>
              <a:t>TST or BAMT</a:t>
            </a:r>
          </a:p>
        </p:txBody>
      </p:sp>
      <p:sp>
        <p:nvSpPr>
          <p:cNvPr id="89091" name="Rectangle 3"/>
          <p:cNvSpPr>
            <a:spLocks noGrp="1" noChangeArrowheads="1"/>
          </p:cNvSpPr>
          <p:nvPr>
            <p:ph type="body" idx="1"/>
          </p:nvPr>
        </p:nvSpPr>
        <p:spPr>
          <a:xfrm>
            <a:off x="533400" y="1295400"/>
            <a:ext cx="7977187" cy="4572000"/>
          </a:xfrm>
        </p:spPr>
        <p:txBody>
          <a:bodyPr/>
          <a:lstStyle/>
          <a:p>
            <a:pPr marL="0">
              <a:spcBef>
                <a:spcPts val="0"/>
              </a:spcBef>
              <a:spcAft>
                <a:spcPts val="0"/>
              </a:spcAft>
            </a:pPr>
            <a:r>
              <a:rPr lang="en-US" altLang="en-US" dirty="0"/>
              <a:t>Two-step baseline TST or one BAMT upon hire</a:t>
            </a:r>
          </a:p>
          <a:p>
            <a:pPr marL="0">
              <a:spcBef>
                <a:spcPts val="0"/>
              </a:spcBef>
              <a:spcAft>
                <a:spcPts val="0"/>
              </a:spcAft>
            </a:pPr>
            <a:endParaRPr lang="en-US" altLang="en-US" dirty="0"/>
          </a:p>
          <a:p>
            <a:pPr marL="0">
              <a:spcBef>
                <a:spcPts val="0"/>
              </a:spcBef>
              <a:spcAft>
                <a:spcPts val="0"/>
              </a:spcAft>
            </a:pPr>
            <a:r>
              <a:rPr lang="en-US" altLang="en-US" dirty="0"/>
              <a:t>TST/BAMT to be offered at time and location</a:t>
            </a:r>
          </a:p>
          <a:p>
            <a:pPr marL="0" indent="0">
              <a:spcBef>
                <a:spcPts val="0"/>
              </a:spcBef>
              <a:spcAft>
                <a:spcPts val="0"/>
              </a:spcAft>
              <a:buNone/>
            </a:pPr>
            <a:r>
              <a:rPr lang="en-US" altLang="en-US" dirty="0"/>
              <a:t>    convenient to workers</a:t>
            </a:r>
          </a:p>
          <a:p>
            <a:pPr marL="0">
              <a:spcBef>
                <a:spcPts val="0"/>
              </a:spcBef>
              <a:spcAft>
                <a:spcPts val="0"/>
              </a:spcAft>
            </a:pPr>
            <a:endParaRPr lang="en-US" altLang="en-US" sz="2400" dirty="0"/>
          </a:p>
          <a:p>
            <a:pPr marL="0">
              <a:spcBef>
                <a:spcPts val="0"/>
              </a:spcBef>
              <a:spcAft>
                <a:spcPts val="0"/>
              </a:spcAft>
            </a:pPr>
            <a:r>
              <a:rPr lang="en-US" altLang="en-US" dirty="0"/>
              <a:t>BAMT</a:t>
            </a:r>
          </a:p>
          <a:p>
            <a:pPr lvl="1">
              <a:spcBef>
                <a:spcPts val="1200"/>
              </a:spcBef>
              <a:spcAft>
                <a:spcPts val="600"/>
              </a:spcAft>
            </a:pPr>
            <a:r>
              <a:rPr lang="en-US" altLang="en-US" i="1" dirty="0"/>
              <a:t>Alternative to TST</a:t>
            </a:r>
          </a:p>
          <a:p>
            <a:pPr lvl="1">
              <a:spcBef>
                <a:spcPts val="1200"/>
              </a:spcBef>
              <a:spcAft>
                <a:spcPts val="600"/>
              </a:spcAft>
            </a:pPr>
            <a:r>
              <a:rPr lang="en-US" altLang="en-US" i="1" dirty="0"/>
              <a:t>Only single test required to establish baseline</a:t>
            </a:r>
          </a:p>
          <a:p>
            <a:endParaRPr lang="en-US" altLang="en-US" dirty="0"/>
          </a:p>
        </p:txBody>
      </p:sp>
    </p:spTree>
    <p:extLst>
      <p:ext uri="{BB962C8B-B14F-4D97-AF65-F5344CB8AC3E}">
        <p14:creationId xmlns:p14="http://schemas.microsoft.com/office/powerpoint/2010/main" val="140348449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42925" y="457200"/>
            <a:ext cx="7686675" cy="638175"/>
          </a:xfrm>
          <a:noFill/>
        </p:spPr>
        <p:txBody>
          <a:bodyPr lIns="90488" tIns="44450" rIns="90488" bIns="44450" anchor="ctr"/>
          <a:lstStyle/>
          <a:p>
            <a:r>
              <a:rPr lang="en-US" altLang="en-US" dirty="0"/>
              <a:t>Medical Surveillance</a:t>
            </a:r>
          </a:p>
        </p:txBody>
      </p:sp>
      <p:sp>
        <p:nvSpPr>
          <p:cNvPr id="90115" name="Rectangle 3"/>
          <p:cNvSpPr>
            <a:spLocks noGrp="1" noChangeArrowheads="1"/>
          </p:cNvSpPr>
          <p:nvPr>
            <p:ph type="body" idx="1"/>
          </p:nvPr>
        </p:nvSpPr>
        <p:spPr>
          <a:xfrm>
            <a:off x="533400" y="1295400"/>
            <a:ext cx="7772400" cy="4267200"/>
          </a:xfrm>
          <a:noFill/>
        </p:spPr>
        <p:txBody>
          <a:bodyPr lIns="90488" tIns="44450" rIns="90488" bIns="44450">
            <a:normAutofit fontScale="85000" lnSpcReduction="20000"/>
          </a:bodyPr>
          <a:lstStyle/>
          <a:p>
            <a:pPr>
              <a:lnSpc>
                <a:spcPct val="120000"/>
              </a:lnSpc>
            </a:pPr>
            <a:r>
              <a:rPr lang="en-US" altLang="en-US" dirty="0"/>
              <a:t>Periodic evaluations</a:t>
            </a:r>
            <a:r>
              <a:rPr lang="en-US" altLang="en-US" sz="2400" dirty="0"/>
              <a:t> </a:t>
            </a:r>
          </a:p>
          <a:p>
            <a:pPr>
              <a:lnSpc>
                <a:spcPct val="120000"/>
              </a:lnSpc>
            </a:pPr>
            <a:endParaRPr lang="en-US" altLang="en-US" sz="800" dirty="0"/>
          </a:p>
          <a:p>
            <a:pPr lvl="1">
              <a:lnSpc>
                <a:spcPct val="120000"/>
              </a:lnSpc>
            </a:pPr>
            <a:r>
              <a:rPr lang="en-US" altLang="en-US" dirty="0"/>
              <a:t>TBT/BAMT to be conducted for workers in the following categories:</a:t>
            </a:r>
          </a:p>
          <a:p>
            <a:pPr lvl="1">
              <a:lnSpc>
                <a:spcPct val="120000"/>
              </a:lnSpc>
            </a:pPr>
            <a:endParaRPr lang="en-US" altLang="en-US" sz="900" dirty="0"/>
          </a:p>
          <a:p>
            <a:pPr lvl="2">
              <a:lnSpc>
                <a:spcPct val="120000"/>
              </a:lnSpc>
              <a:spcBef>
                <a:spcPct val="10000"/>
              </a:spcBef>
            </a:pPr>
            <a:r>
              <a:rPr lang="en-US" altLang="en-US" i="1" dirty="0"/>
              <a:t>Potential ongoing transmission </a:t>
            </a:r>
            <a:r>
              <a:rPr lang="en-US" altLang="en-US" dirty="0"/>
              <a:t>–</a:t>
            </a:r>
            <a:r>
              <a:rPr lang="en-US" altLang="en-US" i="1" dirty="0"/>
              <a:t> as needed in the investigation of potential ongoing transmission</a:t>
            </a:r>
          </a:p>
          <a:p>
            <a:pPr lvl="2">
              <a:lnSpc>
                <a:spcPct val="120000"/>
              </a:lnSpc>
              <a:spcBef>
                <a:spcPct val="10000"/>
              </a:spcBef>
            </a:pPr>
            <a:endParaRPr lang="en-US" altLang="en-US" sz="800" i="1" dirty="0"/>
          </a:p>
          <a:p>
            <a:pPr lvl="2">
              <a:lnSpc>
                <a:spcPct val="120000"/>
              </a:lnSpc>
              <a:spcBef>
                <a:spcPct val="10000"/>
              </a:spcBef>
            </a:pPr>
            <a:r>
              <a:rPr lang="en-US" altLang="en-US" i="1" dirty="0"/>
              <a:t>Medium risk </a:t>
            </a:r>
            <a:r>
              <a:rPr lang="en-US" altLang="en-US" dirty="0"/>
              <a:t>–</a:t>
            </a:r>
            <a:r>
              <a:rPr lang="en-US" altLang="en-US" i="1" dirty="0"/>
              <a:t> annually</a:t>
            </a:r>
          </a:p>
          <a:p>
            <a:pPr lvl="2">
              <a:lnSpc>
                <a:spcPct val="120000"/>
              </a:lnSpc>
              <a:spcBef>
                <a:spcPct val="10000"/>
              </a:spcBef>
            </a:pPr>
            <a:endParaRPr lang="en-US" altLang="en-US" sz="800" i="1" dirty="0"/>
          </a:p>
          <a:p>
            <a:pPr lvl="2">
              <a:lnSpc>
                <a:spcPct val="120000"/>
              </a:lnSpc>
              <a:spcBef>
                <a:spcPct val="10000"/>
              </a:spcBef>
            </a:pPr>
            <a:r>
              <a:rPr lang="en-US" altLang="en-US" i="1" dirty="0"/>
              <a:t>Low risk </a:t>
            </a:r>
            <a:r>
              <a:rPr lang="en-US" altLang="en-US" dirty="0"/>
              <a:t>–</a:t>
            </a:r>
            <a:r>
              <a:rPr lang="en-US" altLang="en-US" i="1" dirty="0"/>
              <a:t> none </a:t>
            </a:r>
          </a:p>
          <a:p>
            <a:pPr lvl="2">
              <a:lnSpc>
                <a:spcPct val="120000"/>
              </a:lnSpc>
              <a:spcBef>
                <a:spcPct val="10000"/>
              </a:spcBef>
            </a:pPr>
            <a:endParaRPr lang="en-US" altLang="en-US" sz="800" i="1" dirty="0"/>
          </a:p>
          <a:p>
            <a:pPr lvl="2">
              <a:lnSpc>
                <a:spcPct val="120000"/>
              </a:lnSpc>
              <a:spcBef>
                <a:spcPct val="10000"/>
              </a:spcBef>
            </a:pPr>
            <a:r>
              <a:rPr lang="en-US" altLang="en-US" i="1" dirty="0"/>
              <a:t>Exemption for workers with documented history of disease, positive test result or who have documented completion of treatment for disease or preventive therapy for infection </a:t>
            </a:r>
          </a:p>
          <a:p>
            <a:pPr lvl="1">
              <a:lnSpc>
                <a:spcPct val="120000"/>
              </a:lnSpc>
              <a:spcBef>
                <a:spcPct val="10000"/>
              </a:spcBef>
            </a:pPr>
            <a:endParaRPr lang="en-US" altLang="en-US" sz="2000" dirty="0"/>
          </a:p>
          <a:p>
            <a:pPr>
              <a:lnSpc>
                <a:spcPct val="120000"/>
              </a:lnSpc>
            </a:pPr>
            <a:r>
              <a:rPr lang="en-US" altLang="en-US" dirty="0"/>
              <a:t>Reassessment is required following exposure or change in health</a:t>
            </a:r>
          </a:p>
        </p:txBody>
      </p:sp>
    </p:spTree>
    <p:extLst>
      <p:ext uri="{BB962C8B-B14F-4D97-AF65-F5344CB8AC3E}">
        <p14:creationId xmlns:p14="http://schemas.microsoft.com/office/powerpoint/2010/main" val="26435768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557213" y="1295400"/>
            <a:ext cx="7977187" cy="4572000"/>
          </a:xfrm>
        </p:spPr>
        <p:txBody>
          <a:bodyPr/>
          <a:lstStyle/>
          <a:p>
            <a:pPr>
              <a:lnSpc>
                <a:spcPct val="90000"/>
              </a:lnSpc>
              <a:spcAft>
                <a:spcPct val="45000"/>
              </a:spcAft>
            </a:pPr>
            <a:r>
              <a:rPr lang="en-US" altLang="en-US" dirty="0"/>
              <a:t>Case management of infected employees must include:</a:t>
            </a:r>
          </a:p>
          <a:p>
            <a:pPr lvl="1">
              <a:lnSpc>
                <a:spcPct val="90000"/>
              </a:lnSpc>
              <a:spcAft>
                <a:spcPct val="45000"/>
              </a:spcAft>
            </a:pPr>
            <a:r>
              <a:rPr lang="en-US" altLang="en-US" dirty="0"/>
              <a:t>Protocol for new converters</a:t>
            </a:r>
          </a:p>
          <a:p>
            <a:pPr lvl="1">
              <a:lnSpc>
                <a:spcPct val="90000"/>
              </a:lnSpc>
              <a:spcAft>
                <a:spcPct val="45000"/>
              </a:spcAft>
            </a:pPr>
            <a:r>
              <a:rPr lang="en-US" altLang="en-US" dirty="0"/>
              <a:t>Conversion to positive TST or BAMT to be followed ASAP by appropriate evaluations</a:t>
            </a:r>
          </a:p>
          <a:p>
            <a:pPr lvl="2">
              <a:lnSpc>
                <a:spcPct val="90000"/>
              </a:lnSpc>
              <a:spcAft>
                <a:spcPct val="45000"/>
              </a:spcAft>
            </a:pPr>
            <a:r>
              <a:rPr lang="en-US" altLang="en-US" i="1" dirty="0"/>
              <a:t>Physical </a:t>
            </a:r>
          </a:p>
          <a:p>
            <a:pPr lvl="2">
              <a:lnSpc>
                <a:spcPct val="90000"/>
              </a:lnSpc>
              <a:spcAft>
                <a:spcPct val="45000"/>
              </a:spcAft>
            </a:pPr>
            <a:r>
              <a:rPr lang="en-US" altLang="en-US" i="1" dirty="0"/>
              <a:t>Laboratory</a:t>
            </a:r>
          </a:p>
          <a:p>
            <a:pPr lvl="2">
              <a:lnSpc>
                <a:spcPct val="90000"/>
              </a:lnSpc>
              <a:spcAft>
                <a:spcPct val="45000"/>
              </a:spcAft>
            </a:pPr>
            <a:r>
              <a:rPr lang="en-US" altLang="en-US" i="1" dirty="0"/>
              <a:t>Radiographic</a:t>
            </a:r>
          </a:p>
          <a:p>
            <a:pPr lvl="2">
              <a:lnSpc>
                <a:spcPct val="90000"/>
              </a:lnSpc>
              <a:spcAft>
                <a:spcPct val="45000"/>
              </a:spcAft>
            </a:pPr>
            <a:endParaRPr lang="en-US" altLang="en-US" sz="800" i="0" dirty="0"/>
          </a:p>
          <a:p>
            <a:pPr lvl="1">
              <a:lnSpc>
                <a:spcPct val="90000"/>
              </a:lnSpc>
              <a:spcAft>
                <a:spcPct val="45000"/>
              </a:spcAft>
            </a:pPr>
            <a:r>
              <a:rPr lang="en-US" altLang="en-US" dirty="0"/>
              <a:t>Work restrictions for infectious employees</a:t>
            </a:r>
          </a:p>
        </p:txBody>
      </p:sp>
      <p:sp>
        <p:nvSpPr>
          <p:cNvPr id="92163" name="Rectangle 6"/>
          <p:cNvSpPr>
            <a:spLocks noGrp="1" noChangeArrowheads="1"/>
          </p:cNvSpPr>
          <p:nvPr>
            <p:ph type="title"/>
          </p:nvPr>
        </p:nvSpPr>
        <p:spPr>
          <a:xfrm>
            <a:off x="533400" y="457200"/>
            <a:ext cx="7686675" cy="638175"/>
          </a:xfrm>
          <a:noFill/>
        </p:spPr>
        <p:txBody>
          <a:bodyPr lIns="90488" tIns="44450" rIns="90488" bIns="44450" anchor="ctr"/>
          <a:lstStyle/>
          <a:p>
            <a:r>
              <a:rPr lang="en-US" altLang="en-US" dirty="0"/>
              <a:t>Medical Surveillance</a:t>
            </a:r>
          </a:p>
        </p:txBody>
      </p:sp>
    </p:spTree>
    <p:extLst>
      <p:ext uri="{BB962C8B-B14F-4D97-AF65-F5344CB8AC3E}">
        <p14:creationId xmlns:p14="http://schemas.microsoft.com/office/powerpoint/2010/main" val="107214952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title"/>
          </p:nvPr>
        </p:nvSpPr>
        <p:spPr>
          <a:xfrm>
            <a:off x="533400" y="500063"/>
            <a:ext cx="7686675" cy="638175"/>
          </a:xfrm>
          <a:noFill/>
        </p:spPr>
        <p:txBody>
          <a:bodyPr lIns="90488" tIns="44450" rIns="90488" bIns="44450" anchor="ctr"/>
          <a:lstStyle/>
          <a:p>
            <a:r>
              <a:rPr lang="en-US" altLang="en-US" dirty="0"/>
              <a:t>Worker Education and Training</a:t>
            </a:r>
          </a:p>
        </p:txBody>
      </p:sp>
      <p:sp>
        <p:nvSpPr>
          <p:cNvPr id="94211" name="Rectangle 4"/>
          <p:cNvSpPr>
            <a:spLocks noGrp="1" noChangeArrowheads="1"/>
          </p:cNvSpPr>
          <p:nvPr>
            <p:ph type="body" sz="half" idx="1"/>
          </p:nvPr>
        </p:nvSpPr>
        <p:spPr>
          <a:xfrm>
            <a:off x="533400" y="1371600"/>
            <a:ext cx="7748588" cy="730250"/>
          </a:xfrm>
          <a:noFill/>
        </p:spPr>
        <p:txBody>
          <a:bodyPr lIns="90488" tIns="44450" rIns="90488" bIns="44450"/>
          <a:lstStyle/>
          <a:p>
            <a:pPr marL="0" indent="0">
              <a:spcBef>
                <a:spcPct val="40000"/>
              </a:spcBef>
            </a:pPr>
            <a:r>
              <a:rPr lang="en-US" altLang="en-US" dirty="0"/>
              <a:t> Training to be repeated as needed</a:t>
            </a:r>
          </a:p>
        </p:txBody>
      </p:sp>
      <p:sp>
        <p:nvSpPr>
          <p:cNvPr id="94212" name="Rectangle 5"/>
          <p:cNvSpPr>
            <a:spLocks noGrp="1" noChangeArrowheads="1"/>
          </p:cNvSpPr>
          <p:nvPr>
            <p:ph type="body" sz="half" idx="2"/>
          </p:nvPr>
        </p:nvSpPr>
        <p:spPr>
          <a:xfrm>
            <a:off x="755196" y="2101850"/>
            <a:ext cx="4197804" cy="3160713"/>
          </a:xfrm>
          <a:noFill/>
          <a:ln>
            <a:solidFill>
              <a:schemeClr val="bg1"/>
            </a:solidFill>
            <a:miter lim="800000"/>
            <a:headEnd/>
            <a:tailEnd/>
          </a:ln>
        </p:spPr>
        <p:txBody>
          <a:bodyPr/>
          <a:lstStyle/>
          <a:p>
            <a:pPr marL="0" indent="0">
              <a:lnSpc>
                <a:spcPct val="90000"/>
              </a:lnSpc>
              <a:buFont typeface="Wingdings" panose="05000000000000000000" pitchFamily="2" charset="2"/>
              <a:buNone/>
            </a:pPr>
            <a:r>
              <a:rPr lang="en-US" altLang="en-US" sz="2000" b="1" dirty="0"/>
              <a:t>Elements:</a:t>
            </a:r>
          </a:p>
          <a:p>
            <a:pPr marL="231775" lvl="2" indent="-231775">
              <a:spcBef>
                <a:spcPct val="40000"/>
              </a:spcBef>
            </a:pPr>
            <a:r>
              <a:rPr lang="en-US" altLang="en-US" i="1" dirty="0"/>
              <a:t>Mode of TB transmission</a:t>
            </a:r>
          </a:p>
          <a:p>
            <a:pPr marL="231775" lvl="2" indent="-231775">
              <a:spcBef>
                <a:spcPct val="40000"/>
              </a:spcBef>
            </a:pPr>
            <a:r>
              <a:rPr lang="en-US" altLang="en-US" i="1" dirty="0"/>
              <a:t>Signs and symptoms of TB</a:t>
            </a:r>
          </a:p>
          <a:p>
            <a:pPr marL="231775" lvl="2" indent="-231775">
              <a:spcBef>
                <a:spcPct val="40000"/>
              </a:spcBef>
            </a:pPr>
            <a:r>
              <a:rPr lang="en-US" altLang="en-US" i="1" dirty="0"/>
              <a:t>Medical surveillance and therapy</a:t>
            </a:r>
          </a:p>
          <a:p>
            <a:pPr marL="231775" lvl="2" indent="-231775">
              <a:spcBef>
                <a:spcPct val="40000"/>
              </a:spcBef>
            </a:pPr>
            <a:r>
              <a:rPr lang="en-US" altLang="en-US" i="1" dirty="0"/>
              <a:t>Site specific protocols (including purpose and use of controls )</a:t>
            </a:r>
          </a:p>
          <a:p>
            <a:pPr marL="231775" lvl="2" indent="-231775">
              <a:spcBef>
                <a:spcPct val="40000"/>
              </a:spcBef>
            </a:pPr>
            <a:r>
              <a:rPr lang="en-US" altLang="en-US" i="1" dirty="0"/>
              <a:t>Recognition of suspected TB disease</a:t>
            </a:r>
          </a:p>
        </p:txBody>
      </p:sp>
      <p:pic>
        <p:nvPicPr>
          <p:cNvPr id="2" name="Picture 1"/>
          <p:cNvPicPr>
            <a:picLocks noChangeAspect="1"/>
          </p:cNvPicPr>
          <p:nvPr/>
        </p:nvPicPr>
        <p:blipFill>
          <a:blip r:embed="rId3"/>
          <a:stretch>
            <a:fillRect/>
          </a:stretch>
        </p:blipFill>
        <p:spPr>
          <a:xfrm>
            <a:off x="4953000" y="2305702"/>
            <a:ext cx="3593183" cy="2710337"/>
          </a:xfrm>
          <a:prstGeom prst="rect">
            <a:avLst/>
          </a:prstGeom>
        </p:spPr>
      </p:pic>
    </p:spTree>
    <p:extLst>
      <p:ext uri="{BB962C8B-B14F-4D97-AF65-F5344CB8AC3E}">
        <p14:creationId xmlns:p14="http://schemas.microsoft.com/office/powerpoint/2010/main" val="271652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3400" y="609600"/>
            <a:ext cx="7686675" cy="265113"/>
          </a:xfrm>
          <a:noFill/>
        </p:spPr>
        <p:txBody>
          <a:bodyPr lIns="90488" tIns="44450" rIns="90488" bIns="44450" anchor="ctr">
            <a:normAutofit fontScale="90000"/>
          </a:bodyPr>
          <a:lstStyle/>
          <a:p>
            <a:r>
              <a:rPr lang="en-US" altLang="en-US" dirty="0"/>
              <a:t>Engineering Controls</a:t>
            </a:r>
          </a:p>
        </p:txBody>
      </p:sp>
      <p:sp>
        <p:nvSpPr>
          <p:cNvPr id="96259" name="Rectangle 3"/>
          <p:cNvSpPr>
            <a:spLocks noGrp="1" noChangeArrowheads="1"/>
          </p:cNvSpPr>
          <p:nvPr>
            <p:ph type="body" idx="1"/>
          </p:nvPr>
        </p:nvSpPr>
        <p:spPr>
          <a:xfrm>
            <a:off x="533400" y="1295400"/>
            <a:ext cx="8077200" cy="3916363"/>
          </a:xfrm>
          <a:noFill/>
        </p:spPr>
        <p:txBody>
          <a:bodyPr lIns="90488" tIns="44450" rIns="90488" bIns="44450"/>
          <a:lstStyle/>
          <a:p>
            <a:pPr>
              <a:spcBef>
                <a:spcPct val="15000"/>
              </a:spcBef>
            </a:pPr>
            <a:r>
              <a:rPr lang="en-US" altLang="en-US" dirty="0"/>
              <a:t>Individuals with suspected or confirmed infectious TB disease must be placed in an AIIR</a:t>
            </a:r>
          </a:p>
          <a:p>
            <a:pPr>
              <a:spcBef>
                <a:spcPct val="15000"/>
              </a:spcBef>
            </a:pPr>
            <a:endParaRPr lang="en-US" altLang="en-US" dirty="0"/>
          </a:p>
          <a:p>
            <a:pPr>
              <a:spcBef>
                <a:spcPct val="50000"/>
              </a:spcBef>
              <a:spcAft>
                <a:spcPct val="25000"/>
              </a:spcAft>
            </a:pPr>
            <a:r>
              <a:rPr lang="en-US" altLang="en-US" dirty="0"/>
              <a:t>High hazard procedures must be performed in: </a:t>
            </a:r>
          </a:p>
          <a:p>
            <a:pPr lvl="1">
              <a:spcBef>
                <a:spcPct val="15000"/>
              </a:spcBef>
              <a:spcAft>
                <a:spcPct val="25000"/>
              </a:spcAft>
            </a:pPr>
            <a:r>
              <a:rPr lang="en-US" altLang="en-US" i="1" dirty="0"/>
              <a:t>AIIR isolation treatment rooms</a:t>
            </a:r>
          </a:p>
          <a:p>
            <a:pPr lvl="1">
              <a:spcBef>
                <a:spcPct val="15000"/>
              </a:spcBef>
              <a:spcAft>
                <a:spcPct val="25000"/>
              </a:spcAft>
            </a:pPr>
            <a:r>
              <a:rPr lang="en-US" altLang="en-US" i="1" dirty="0"/>
              <a:t>AIIR isolation rooms, local exhaust booths and/or local exhaust hoods</a:t>
            </a:r>
          </a:p>
        </p:txBody>
      </p:sp>
    </p:spTree>
    <p:extLst>
      <p:ext uri="{BB962C8B-B14F-4D97-AF65-F5344CB8AC3E}">
        <p14:creationId xmlns:p14="http://schemas.microsoft.com/office/powerpoint/2010/main" val="207923191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533400" y="1223682"/>
            <a:ext cx="8153400" cy="4311650"/>
          </a:xfrm>
        </p:spPr>
        <p:txBody>
          <a:bodyPr/>
          <a:lstStyle/>
          <a:p>
            <a:pPr>
              <a:spcBef>
                <a:spcPct val="15000"/>
              </a:spcBef>
            </a:pPr>
            <a:r>
              <a:rPr lang="en-US" altLang="en-US" dirty="0"/>
              <a:t>Isolation and treatment rooms in use by individuals with suspected or confirmed infectious TB disease must be kept under negative pressure (smoke test, etc.)</a:t>
            </a:r>
          </a:p>
        </p:txBody>
      </p:sp>
      <p:sp>
        <p:nvSpPr>
          <p:cNvPr id="98307" name="Rectangle 5"/>
          <p:cNvSpPr>
            <a:spLocks noGrp="1" noChangeArrowheads="1"/>
          </p:cNvSpPr>
          <p:nvPr>
            <p:ph type="title"/>
          </p:nvPr>
        </p:nvSpPr>
        <p:spPr>
          <a:xfrm>
            <a:off x="533400" y="573087"/>
            <a:ext cx="7686675" cy="341313"/>
          </a:xfrm>
          <a:noFill/>
        </p:spPr>
        <p:txBody>
          <a:bodyPr lIns="90488" tIns="44450" rIns="90488" bIns="44450" anchor="ctr">
            <a:normAutofit fontScale="90000"/>
          </a:bodyPr>
          <a:lstStyle/>
          <a:p>
            <a:r>
              <a:rPr lang="en-US" altLang="en-US" dirty="0"/>
              <a:t>Engineering Controls</a:t>
            </a:r>
          </a:p>
        </p:txBody>
      </p:sp>
      <p:pic>
        <p:nvPicPr>
          <p:cNvPr id="6" name="Picture 5"/>
          <p:cNvPicPr>
            <a:picLocks noChangeAspect="1"/>
          </p:cNvPicPr>
          <p:nvPr/>
        </p:nvPicPr>
        <p:blipFill>
          <a:blip r:embed="rId3"/>
          <a:stretch>
            <a:fillRect/>
          </a:stretch>
        </p:blipFill>
        <p:spPr>
          <a:xfrm>
            <a:off x="801213" y="3125562"/>
            <a:ext cx="3465987" cy="2589438"/>
          </a:xfrm>
          <a:prstGeom prst="rect">
            <a:avLst/>
          </a:prstGeom>
        </p:spPr>
      </p:pic>
      <p:pic>
        <p:nvPicPr>
          <p:cNvPr id="2" name="Picture 1"/>
          <p:cNvPicPr>
            <a:picLocks noChangeAspect="1"/>
          </p:cNvPicPr>
          <p:nvPr/>
        </p:nvPicPr>
        <p:blipFill>
          <a:blip r:embed="rId4"/>
          <a:stretch>
            <a:fillRect/>
          </a:stretch>
        </p:blipFill>
        <p:spPr>
          <a:xfrm>
            <a:off x="4888635" y="3114676"/>
            <a:ext cx="3493365" cy="2600324"/>
          </a:xfrm>
          <a:prstGeom prst="rect">
            <a:avLst/>
          </a:prstGeom>
        </p:spPr>
      </p:pic>
    </p:spTree>
    <p:extLst>
      <p:ext uri="{BB962C8B-B14F-4D97-AF65-F5344CB8AC3E}">
        <p14:creationId xmlns:p14="http://schemas.microsoft.com/office/powerpoint/2010/main" val="295823647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533400" y="1176338"/>
            <a:ext cx="6019800" cy="4614862"/>
          </a:xfrm>
          <a:noFill/>
        </p:spPr>
        <p:txBody>
          <a:bodyPr lIns="90488" tIns="44450" rIns="90488" bIns="44450">
            <a:noAutofit/>
          </a:bodyPr>
          <a:lstStyle/>
          <a:p>
            <a:r>
              <a:rPr lang="en-US" altLang="en-US" sz="2400" dirty="0"/>
              <a:t>Air exhausted from isolation or treatment rooms must be exhausted directly outside and not recirculated into general ventilation system</a:t>
            </a:r>
          </a:p>
          <a:p>
            <a:endParaRPr lang="en-US" altLang="en-US" dirty="0"/>
          </a:p>
          <a:p>
            <a:r>
              <a:rPr lang="en-US" altLang="en-US" sz="2400" dirty="0"/>
              <a:t>Where recirculation unavoidable, high efficiency particulate air (HEPA) filters to be installed in duct system from room to general ventilation</a:t>
            </a:r>
          </a:p>
          <a:p>
            <a:endParaRPr lang="en-US" altLang="en-US" sz="800" dirty="0"/>
          </a:p>
          <a:p>
            <a:pPr lvl="1"/>
            <a:r>
              <a:rPr lang="en-US" altLang="en-US" sz="2000" i="1" dirty="0"/>
              <a:t>HEPA filters to be monitored on regular schedule</a:t>
            </a:r>
          </a:p>
        </p:txBody>
      </p:sp>
      <p:sp>
        <p:nvSpPr>
          <p:cNvPr id="100355" name="Rectangle 5"/>
          <p:cNvSpPr>
            <a:spLocks noGrp="1" noChangeArrowheads="1"/>
          </p:cNvSpPr>
          <p:nvPr>
            <p:ph type="title"/>
          </p:nvPr>
        </p:nvSpPr>
        <p:spPr>
          <a:xfrm>
            <a:off x="533400" y="428625"/>
            <a:ext cx="7686675" cy="638175"/>
          </a:xfrm>
          <a:noFill/>
        </p:spPr>
        <p:txBody>
          <a:bodyPr lIns="90488" tIns="44450" rIns="90488" bIns="44450" anchor="ctr"/>
          <a:lstStyle/>
          <a:p>
            <a:r>
              <a:rPr lang="en-US" altLang="en-US" dirty="0"/>
              <a:t>Engineering Controls</a:t>
            </a:r>
          </a:p>
        </p:txBody>
      </p:sp>
      <p:pic>
        <p:nvPicPr>
          <p:cNvPr id="2" name="Picture 1"/>
          <p:cNvPicPr>
            <a:picLocks noChangeAspect="1"/>
          </p:cNvPicPr>
          <p:nvPr/>
        </p:nvPicPr>
        <p:blipFill>
          <a:blip r:embed="rId3"/>
          <a:stretch>
            <a:fillRect/>
          </a:stretch>
        </p:blipFill>
        <p:spPr>
          <a:xfrm>
            <a:off x="6657975" y="1447800"/>
            <a:ext cx="1971675" cy="1476375"/>
          </a:xfrm>
          <a:prstGeom prst="rect">
            <a:avLst/>
          </a:prstGeom>
        </p:spPr>
      </p:pic>
      <p:pic>
        <p:nvPicPr>
          <p:cNvPr id="3" name="Picture 2"/>
          <p:cNvPicPr>
            <a:picLocks noChangeAspect="1"/>
          </p:cNvPicPr>
          <p:nvPr/>
        </p:nvPicPr>
        <p:blipFill>
          <a:blip r:embed="rId4"/>
          <a:stretch>
            <a:fillRect/>
          </a:stretch>
        </p:blipFill>
        <p:spPr>
          <a:xfrm>
            <a:off x="6657975" y="3894138"/>
            <a:ext cx="2047875" cy="1504950"/>
          </a:xfrm>
          <a:prstGeom prst="rect">
            <a:avLst/>
          </a:prstGeom>
        </p:spPr>
      </p:pic>
    </p:spTree>
    <p:extLst>
      <p:ext uri="{BB962C8B-B14F-4D97-AF65-F5344CB8AC3E}">
        <p14:creationId xmlns:p14="http://schemas.microsoft.com/office/powerpoint/2010/main" val="327824245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539749" y="1219200"/>
            <a:ext cx="7978775" cy="4953000"/>
          </a:xfrm>
          <a:noFill/>
        </p:spPr>
        <p:txBody>
          <a:bodyPr lIns="90488" tIns="44450" rIns="90488" bIns="44450"/>
          <a:lstStyle/>
          <a:p>
            <a:pPr>
              <a:spcAft>
                <a:spcPct val="15000"/>
              </a:spcAft>
            </a:pPr>
            <a:r>
              <a:rPr lang="en-US" altLang="en-US" sz="2400" dirty="0"/>
              <a:t>All potentially contaminated air which is ducted through facility must be kept under negative pressure until safely discharged outside </a:t>
            </a:r>
            <a:r>
              <a:rPr lang="en-US" altLang="en-US" sz="2400" i="1" dirty="0"/>
              <a:t>(i.e., away from occupied areas and air intakes), </a:t>
            </a:r>
            <a:r>
              <a:rPr lang="en-US" altLang="en-US" sz="2400" b="1" i="1" dirty="0"/>
              <a:t>or</a:t>
            </a:r>
          </a:p>
          <a:p>
            <a:pPr>
              <a:spcAft>
                <a:spcPct val="15000"/>
              </a:spcAft>
            </a:pPr>
            <a:endParaRPr lang="en-US" altLang="en-US" sz="2400" b="1" i="1" dirty="0"/>
          </a:p>
          <a:p>
            <a:pPr>
              <a:spcAft>
                <a:spcPct val="15000"/>
              </a:spcAft>
            </a:pPr>
            <a:r>
              <a:rPr lang="en-US" altLang="en-US" sz="2400" dirty="0"/>
              <a:t>Air from isolation and treatment rooms must be decontaminated by a recognized process </a:t>
            </a:r>
            <a:r>
              <a:rPr lang="en-US" altLang="en-US" sz="2400" i="1" dirty="0"/>
              <a:t>(e.g., HEPA filter) </a:t>
            </a:r>
            <a:r>
              <a:rPr lang="en-US" altLang="en-US" sz="2400" dirty="0"/>
              <a:t>before recirculated back to isolation/treatment room.</a:t>
            </a:r>
          </a:p>
          <a:p>
            <a:pPr>
              <a:spcAft>
                <a:spcPct val="15000"/>
              </a:spcAft>
            </a:pPr>
            <a:endParaRPr lang="en-US" altLang="en-US" sz="2400" dirty="0"/>
          </a:p>
          <a:p>
            <a:pPr>
              <a:spcAft>
                <a:spcPct val="15000"/>
              </a:spcAft>
            </a:pPr>
            <a:r>
              <a:rPr lang="en-US" altLang="en-US" sz="2400" dirty="0"/>
              <a:t>Use of UV radiation as the sole means of decontamination shall not be used.</a:t>
            </a:r>
          </a:p>
        </p:txBody>
      </p:sp>
      <p:sp>
        <p:nvSpPr>
          <p:cNvPr id="102403" name="Rectangle 7"/>
          <p:cNvSpPr>
            <a:spLocks noGrp="1" noChangeArrowheads="1"/>
          </p:cNvSpPr>
          <p:nvPr>
            <p:ph type="title"/>
          </p:nvPr>
        </p:nvSpPr>
        <p:spPr>
          <a:xfrm>
            <a:off x="533400" y="428625"/>
            <a:ext cx="7686675" cy="638175"/>
          </a:xfrm>
          <a:noFill/>
        </p:spPr>
        <p:txBody>
          <a:bodyPr lIns="90488" tIns="44450" rIns="90488" bIns="44450" anchor="ctr"/>
          <a:lstStyle/>
          <a:p>
            <a:r>
              <a:rPr lang="en-US" altLang="en-US" dirty="0"/>
              <a:t>Engineering Controls</a:t>
            </a:r>
          </a:p>
        </p:txBody>
      </p:sp>
    </p:spTree>
    <p:extLst>
      <p:ext uri="{BB962C8B-B14F-4D97-AF65-F5344CB8AC3E}">
        <p14:creationId xmlns:p14="http://schemas.microsoft.com/office/powerpoint/2010/main" val="404705190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a:xfrm>
            <a:off x="533400" y="1219200"/>
            <a:ext cx="8001000" cy="4114800"/>
          </a:xfrm>
          <a:noFill/>
        </p:spPr>
        <p:txBody>
          <a:bodyPr lIns="90488" tIns="44450" rIns="90488" bIns="44450"/>
          <a:lstStyle/>
          <a:p>
            <a:pPr>
              <a:lnSpc>
                <a:spcPct val="95000"/>
              </a:lnSpc>
            </a:pPr>
            <a:r>
              <a:rPr lang="en-US" altLang="en-US" dirty="0"/>
              <a:t>If high hazard procedures performed within airborne infection isolation or treatment rooms</a:t>
            </a:r>
          </a:p>
          <a:p>
            <a:pPr marL="0" indent="0">
              <a:lnSpc>
                <a:spcPct val="95000"/>
              </a:lnSpc>
              <a:buNone/>
            </a:pPr>
            <a:r>
              <a:rPr lang="en-US" altLang="en-US" sz="1000" dirty="0"/>
              <a:t> </a:t>
            </a:r>
            <a:endParaRPr lang="en-US" altLang="en-US" sz="800" dirty="0"/>
          </a:p>
          <a:p>
            <a:pPr lvl="1">
              <a:lnSpc>
                <a:spcPct val="95000"/>
              </a:lnSpc>
            </a:pPr>
            <a:r>
              <a:rPr lang="en-US" altLang="en-US" i="1" dirty="0"/>
              <a:t>Without source control or local exhaust ventilation and droplets released into environment</a:t>
            </a:r>
          </a:p>
          <a:p>
            <a:pPr lvl="1">
              <a:lnSpc>
                <a:spcPct val="95000"/>
              </a:lnSpc>
            </a:pPr>
            <a:endParaRPr lang="en-US" altLang="en-US" sz="1000" i="1" dirty="0"/>
          </a:p>
          <a:p>
            <a:pPr lvl="1">
              <a:lnSpc>
                <a:spcPct val="95000"/>
              </a:lnSpc>
            </a:pPr>
            <a:r>
              <a:rPr lang="en-US" altLang="en-US" i="1" dirty="0"/>
              <a:t>Purge time interval must be imposed during which respirators required when entering room</a:t>
            </a:r>
          </a:p>
          <a:p>
            <a:pPr lvl="1">
              <a:lnSpc>
                <a:spcPct val="95000"/>
              </a:lnSpc>
            </a:pPr>
            <a:endParaRPr lang="en-US" altLang="en-US" sz="1000" dirty="0"/>
          </a:p>
          <a:p>
            <a:pPr lvl="1">
              <a:lnSpc>
                <a:spcPct val="95000"/>
              </a:lnSpc>
            </a:pPr>
            <a:endParaRPr lang="en-US" altLang="en-US" sz="1000" dirty="0"/>
          </a:p>
          <a:p>
            <a:pPr>
              <a:lnSpc>
                <a:spcPct val="95000"/>
              </a:lnSpc>
            </a:pPr>
            <a:r>
              <a:rPr lang="en-US" altLang="en-US" dirty="0"/>
              <a:t>Interim or supplemental ventilation units equipped with HEPA filters are acceptable</a:t>
            </a:r>
          </a:p>
        </p:txBody>
      </p:sp>
      <p:sp>
        <p:nvSpPr>
          <p:cNvPr id="106499" name="Rectangle 5"/>
          <p:cNvSpPr>
            <a:spLocks noGrp="1" noChangeArrowheads="1"/>
          </p:cNvSpPr>
          <p:nvPr>
            <p:ph type="title"/>
          </p:nvPr>
        </p:nvSpPr>
        <p:spPr>
          <a:xfrm>
            <a:off x="533400" y="428625"/>
            <a:ext cx="7686675" cy="638175"/>
          </a:xfrm>
          <a:noFill/>
        </p:spPr>
        <p:txBody>
          <a:bodyPr lIns="90488" tIns="44450" rIns="90488" bIns="44450" anchor="ctr"/>
          <a:lstStyle/>
          <a:p>
            <a:r>
              <a:rPr lang="en-US" altLang="en-US" dirty="0"/>
              <a:t>Engineering Controls</a:t>
            </a:r>
          </a:p>
        </p:txBody>
      </p:sp>
    </p:spTree>
    <p:extLst>
      <p:ext uri="{BB962C8B-B14F-4D97-AF65-F5344CB8AC3E}">
        <p14:creationId xmlns:p14="http://schemas.microsoft.com/office/powerpoint/2010/main" val="31764797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6449850" y="6024890"/>
            <a:ext cx="2514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buClrTx/>
              <a:buSzTx/>
              <a:buFontTx/>
              <a:buNone/>
            </a:pPr>
            <a:r>
              <a:rPr lang="en-US" altLang="en-US" sz="1000" b="1" u="none" dirty="0">
                <a:solidFill>
                  <a:srgbClr val="000000"/>
                </a:solidFill>
                <a:cs typeface="Times New Roman" panose="02020603050405020304" pitchFamily="18" charset="0"/>
              </a:rPr>
              <a:t>DATA SOURCE: NC DHHS Website </a:t>
            </a:r>
            <a:endParaRPr lang="en-US" altLang="en-US" sz="1000" u="none" dirty="0"/>
          </a:p>
        </p:txBody>
      </p:sp>
      <p:graphicFrame>
        <p:nvGraphicFramePr>
          <p:cNvPr id="9" name="Content Placeholder 6"/>
          <p:cNvGraphicFramePr>
            <a:graphicFrameLocks noGrp="1"/>
          </p:cNvGraphicFramePr>
          <p:nvPr>
            <p:ph idx="1"/>
            <p:extLst>
              <p:ext uri="{D42A27DB-BD31-4B8C-83A1-F6EECF244321}">
                <p14:modId xmlns:p14="http://schemas.microsoft.com/office/powerpoint/2010/main" val="442050878"/>
              </p:ext>
            </p:extLst>
          </p:nvPr>
        </p:nvGraphicFramePr>
        <p:xfrm>
          <a:off x="609600" y="0"/>
          <a:ext cx="8390709"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6200000">
            <a:off x="-803138" y="3470138"/>
            <a:ext cx="2645276" cy="276999"/>
          </a:xfrm>
          <a:prstGeom prst="rect">
            <a:avLst/>
          </a:prstGeom>
          <a:noFill/>
        </p:spPr>
        <p:txBody>
          <a:bodyPr wrap="none" rtlCol="0">
            <a:spAutoFit/>
          </a:bodyPr>
          <a:lstStyle/>
          <a:p>
            <a:r>
              <a:rPr lang="en-US" sz="1200" b="1" u="none" dirty="0">
                <a:solidFill>
                  <a:srgbClr val="000099"/>
                </a:solidFill>
                <a:latin typeface="+mj-lt"/>
              </a:rPr>
              <a:t>Case Rate per 100,000 Population</a:t>
            </a:r>
          </a:p>
        </p:txBody>
      </p:sp>
      <p:sp>
        <p:nvSpPr>
          <p:cNvPr id="5" name="TextBox 4"/>
          <p:cNvSpPr txBox="1"/>
          <p:nvPr/>
        </p:nvSpPr>
        <p:spPr>
          <a:xfrm>
            <a:off x="7162800" y="5715000"/>
            <a:ext cx="1671355" cy="276999"/>
          </a:xfrm>
          <a:prstGeom prst="rect">
            <a:avLst/>
          </a:prstGeom>
          <a:noFill/>
        </p:spPr>
        <p:txBody>
          <a:bodyPr wrap="none" rtlCol="0">
            <a:spAutoFit/>
          </a:bodyPr>
          <a:lstStyle/>
          <a:p>
            <a:r>
              <a:rPr lang="en-US" sz="1200" u="none" dirty="0">
                <a:latin typeface="+mj-lt"/>
                <a:ea typeface="Segoe UI" panose="020B0502040204020203" pitchFamily="34" charset="0"/>
                <a:cs typeface="Segoe UI" panose="020B0502040204020203" pitchFamily="34" charset="0"/>
              </a:rPr>
              <a:t>NCDOL Photo Library</a:t>
            </a:r>
          </a:p>
        </p:txBody>
      </p:sp>
    </p:spTree>
    <p:extLst>
      <p:ext uri="{BB962C8B-B14F-4D97-AF65-F5344CB8AC3E}">
        <p14:creationId xmlns:p14="http://schemas.microsoft.com/office/powerpoint/2010/main" val="3631013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28637" y="554037"/>
            <a:ext cx="7777163" cy="360363"/>
          </a:xfrm>
          <a:noFill/>
        </p:spPr>
        <p:txBody>
          <a:bodyPr lIns="90488" tIns="44450" rIns="90488" bIns="44450" anchor="ctr">
            <a:normAutofit fontScale="90000"/>
          </a:bodyPr>
          <a:lstStyle/>
          <a:p>
            <a:r>
              <a:rPr lang="en-US" altLang="en-US" dirty="0"/>
              <a:t>Respiratory Protection</a:t>
            </a:r>
          </a:p>
        </p:txBody>
      </p:sp>
      <p:sp>
        <p:nvSpPr>
          <p:cNvPr id="108547" name="Rectangle 3"/>
          <p:cNvSpPr>
            <a:spLocks noGrp="1" noChangeArrowheads="1"/>
          </p:cNvSpPr>
          <p:nvPr>
            <p:ph type="body" idx="1"/>
          </p:nvPr>
        </p:nvSpPr>
        <p:spPr>
          <a:xfrm>
            <a:off x="533400" y="1295400"/>
            <a:ext cx="8229600" cy="4419600"/>
          </a:xfrm>
          <a:noFill/>
        </p:spPr>
        <p:txBody>
          <a:bodyPr lIns="90488" tIns="44450" rIns="90488" bIns="44450">
            <a:noAutofit/>
          </a:bodyPr>
          <a:lstStyle/>
          <a:p>
            <a:pPr>
              <a:spcBef>
                <a:spcPts val="0"/>
              </a:spcBef>
              <a:spcAft>
                <a:spcPts val="1200"/>
              </a:spcAft>
            </a:pPr>
            <a:r>
              <a:rPr lang="en-US" altLang="en-US" sz="2400" dirty="0"/>
              <a:t>Respirators shall be provided by the employer when such equipment is necessary to protect the health of the employee. </a:t>
            </a:r>
          </a:p>
          <a:p>
            <a:pPr>
              <a:spcBef>
                <a:spcPts val="0"/>
              </a:spcBef>
              <a:spcAft>
                <a:spcPts val="1200"/>
              </a:spcAft>
            </a:pPr>
            <a:r>
              <a:rPr lang="en-US" altLang="en-US" sz="2400" dirty="0"/>
              <a:t>The employer shall provide the respirators which are applicable and suitable for the purpose intended.</a:t>
            </a:r>
          </a:p>
          <a:p>
            <a:pPr>
              <a:spcBef>
                <a:spcPts val="0"/>
              </a:spcBef>
              <a:spcAft>
                <a:spcPts val="1200"/>
              </a:spcAft>
            </a:pPr>
            <a:r>
              <a:rPr lang="en-US" altLang="en-US" sz="2400" dirty="0"/>
              <a:t>The employer shall be responsible for the establishment and maintenance of a respiratory protection program which shall include the requirements outlined in paragraph (c) of this section.</a:t>
            </a:r>
          </a:p>
          <a:p>
            <a:pPr>
              <a:spcBef>
                <a:spcPts val="0"/>
              </a:spcBef>
              <a:spcAft>
                <a:spcPts val="1200"/>
              </a:spcAft>
            </a:pPr>
            <a:r>
              <a:rPr lang="en-US" altLang="en-US" sz="2400" dirty="0"/>
              <a:t>The program shall cover each employee required by this section to use a respirator.</a:t>
            </a:r>
          </a:p>
        </p:txBody>
      </p:sp>
      <p:sp>
        <p:nvSpPr>
          <p:cNvPr id="108548" name="Text Box 5"/>
          <p:cNvSpPr txBox="1">
            <a:spLocks noChangeArrowheads="1"/>
          </p:cNvSpPr>
          <p:nvPr/>
        </p:nvSpPr>
        <p:spPr bwMode="auto">
          <a:xfrm>
            <a:off x="6915150" y="646113"/>
            <a:ext cx="1695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1910.134(a)(2)</a:t>
            </a:r>
          </a:p>
        </p:txBody>
      </p:sp>
    </p:spTree>
    <p:extLst>
      <p:ext uri="{BB962C8B-B14F-4D97-AF65-F5344CB8AC3E}">
        <p14:creationId xmlns:p14="http://schemas.microsoft.com/office/powerpoint/2010/main" val="203254449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533400" y="1219200"/>
            <a:ext cx="6781800" cy="4311650"/>
          </a:xfrm>
          <a:noFill/>
        </p:spPr>
        <p:txBody>
          <a:bodyPr lIns="90488" tIns="44450" rIns="90488" bIns="44450"/>
          <a:lstStyle/>
          <a:p>
            <a:pPr>
              <a:spcAft>
                <a:spcPct val="25000"/>
              </a:spcAft>
            </a:pPr>
            <a:r>
              <a:rPr lang="en-US" altLang="en-US" sz="2400" dirty="0"/>
              <a:t>NIOSH respirator certification criteria (42 CFR Part 84 Subpart K)</a:t>
            </a:r>
          </a:p>
          <a:p>
            <a:pPr lvl="1">
              <a:spcAft>
                <a:spcPct val="25000"/>
              </a:spcAft>
              <a:buClr>
                <a:schemeClr val="bg2"/>
              </a:buClr>
            </a:pPr>
            <a:r>
              <a:rPr lang="en-US" altLang="en-US" sz="2000" i="1" dirty="0"/>
              <a:t>Flow rate of 85 liters/minute</a:t>
            </a:r>
          </a:p>
          <a:p>
            <a:pPr lvl="1">
              <a:spcAft>
                <a:spcPct val="25000"/>
              </a:spcAft>
              <a:buClr>
                <a:schemeClr val="bg2"/>
              </a:buClr>
            </a:pPr>
            <a:r>
              <a:rPr lang="en-US" altLang="en-US" sz="2000" i="1" dirty="0"/>
              <a:t>Tested for penetration by particles with median Aerodynamic diameter of 0.3 micrometers (</a:t>
            </a:r>
            <a:r>
              <a:rPr lang="en-US" altLang="en-US" sz="2000" i="1" dirty="0">
                <a:latin typeface="Symbol" panose="05050102010706020507" pitchFamily="18" charset="2"/>
              </a:rPr>
              <a:t></a:t>
            </a:r>
            <a:r>
              <a:rPr lang="en-US" altLang="en-US" sz="2000" i="1" dirty="0"/>
              <a:t>m)</a:t>
            </a:r>
          </a:p>
          <a:p>
            <a:pPr lvl="1">
              <a:spcAft>
                <a:spcPct val="25000"/>
              </a:spcAft>
              <a:buClr>
                <a:schemeClr val="bg2"/>
              </a:buClr>
            </a:pPr>
            <a:endParaRPr lang="en-US" altLang="en-US" sz="2000" dirty="0"/>
          </a:p>
          <a:p>
            <a:pPr>
              <a:spcAft>
                <a:spcPct val="25000"/>
              </a:spcAft>
            </a:pPr>
            <a:r>
              <a:rPr lang="en-US" altLang="en-US" sz="2400" dirty="0"/>
              <a:t>Three categories of certified respirators</a:t>
            </a:r>
          </a:p>
          <a:p>
            <a:pPr lvl="1">
              <a:spcAft>
                <a:spcPct val="25000"/>
              </a:spcAft>
              <a:buClr>
                <a:schemeClr val="bg2"/>
              </a:buClr>
            </a:pPr>
            <a:r>
              <a:rPr lang="en-US" altLang="en-US" sz="2000" i="1" dirty="0"/>
              <a:t>Type 100 (99.97% efficient)</a:t>
            </a:r>
          </a:p>
          <a:p>
            <a:pPr lvl="1">
              <a:spcAft>
                <a:spcPct val="25000"/>
              </a:spcAft>
              <a:buClr>
                <a:schemeClr val="bg2"/>
              </a:buClr>
            </a:pPr>
            <a:r>
              <a:rPr lang="en-US" altLang="en-US" sz="2000" i="1" dirty="0"/>
              <a:t>Type 99 (99% efficient)</a:t>
            </a:r>
          </a:p>
          <a:p>
            <a:pPr lvl="1">
              <a:spcAft>
                <a:spcPct val="25000"/>
              </a:spcAft>
              <a:buClr>
                <a:schemeClr val="bg2"/>
              </a:buClr>
            </a:pPr>
            <a:r>
              <a:rPr lang="en-US" altLang="en-US" sz="2000" i="1" dirty="0"/>
              <a:t>Type 95 (95% efficient) </a:t>
            </a:r>
            <a:r>
              <a:rPr lang="en-US" altLang="en-US" sz="2000" dirty="0"/>
              <a:t>–</a:t>
            </a:r>
            <a:r>
              <a:rPr lang="en-US" altLang="en-US" sz="2000" i="1" dirty="0"/>
              <a:t> minimum for TB</a:t>
            </a:r>
          </a:p>
        </p:txBody>
      </p:sp>
      <p:sp>
        <p:nvSpPr>
          <p:cNvPr id="112643" name="Rectangle 5"/>
          <p:cNvSpPr>
            <a:spLocks noGrp="1" noChangeArrowheads="1"/>
          </p:cNvSpPr>
          <p:nvPr>
            <p:ph type="title"/>
          </p:nvPr>
        </p:nvSpPr>
        <p:spPr>
          <a:xfrm>
            <a:off x="533400" y="554037"/>
            <a:ext cx="7777163" cy="360363"/>
          </a:xfrm>
          <a:noFill/>
        </p:spPr>
        <p:txBody>
          <a:bodyPr lIns="90488" tIns="44450" rIns="90488" bIns="44450" anchor="ctr">
            <a:normAutofit fontScale="90000"/>
          </a:bodyPr>
          <a:lstStyle/>
          <a:p>
            <a:r>
              <a:rPr lang="en-US" altLang="en-US" dirty="0"/>
              <a:t>Respiratory Protection</a:t>
            </a:r>
          </a:p>
        </p:txBody>
      </p:sp>
      <p:pic>
        <p:nvPicPr>
          <p:cNvPr id="2" name="Picture 1"/>
          <p:cNvPicPr>
            <a:picLocks noChangeAspect="1"/>
          </p:cNvPicPr>
          <p:nvPr/>
        </p:nvPicPr>
        <p:blipFill>
          <a:blip r:embed="rId3"/>
          <a:stretch>
            <a:fillRect/>
          </a:stretch>
        </p:blipFill>
        <p:spPr>
          <a:xfrm>
            <a:off x="6248400" y="4447261"/>
            <a:ext cx="2214563" cy="1382293"/>
          </a:xfrm>
          <a:prstGeom prst="rect">
            <a:avLst/>
          </a:prstGeom>
        </p:spPr>
      </p:pic>
    </p:spTree>
    <p:extLst>
      <p:ext uri="{BB962C8B-B14F-4D97-AF65-F5344CB8AC3E}">
        <p14:creationId xmlns:p14="http://schemas.microsoft.com/office/powerpoint/2010/main" val="8509555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533400" y="1219200"/>
            <a:ext cx="8153400" cy="4648200"/>
          </a:xfrm>
        </p:spPr>
        <p:txBody>
          <a:bodyPr/>
          <a:lstStyle/>
          <a:p>
            <a:r>
              <a:rPr lang="en-US" altLang="en-US" dirty="0"/>
              <a:t>HEPA respirators or respirators certified under 42 CFR Part 84 Subpart K are required:</a:t>
            </a:r>
          </a:p>
          <a:p>
            <a:endParaRPr lang="en-US" altLang="en-US" sz="800" dirty="0"/>
          </a:p>
          <a:p>
            <a:pPr lvl="1"/>
            <a:r>
              <a:rPr lang="en-US" altLang="en-US" i="1" dirty="0"/>
              <a:t>When workers enter rooms housing individuals with suspected or confirmed infectious TB</a:t>
            </a:r>
          </a:p>
          <a:p>
            <a:pPr lvl="1"/>
            <a:endParaRPr lang="en-US" altLang="en-US" sz="800" i="1" dirty="0"/>
          </a:p>
          <a:p>
            <a:pPr lvl="1"/>
            <a:r>
              <a:rPr lang="en-US" altLang="en-US" i="1" dirty="0"/>
              <a:t>When workers present during performance of high hazard procedures on individuals with suspected or confirmed infectious TB</a:t>
            </a:r>
          </a:p>
          <a:p>
            <a:pPr lvl="1"/>
            <a:endParaRPr lang="en-US" altLang="en-US" sz="800" i="1" dirty="0"/>
          </a:p>
          <a:p>
            <a:pPr lvl="1"/>
            <a:r>
              <a:rPr lang="en-US" altLang="en-US" i="1" dirty="0"/>
              <a:t>When emergency medical response personnel or others transport, in a closed a vehicle, an individual with suspected or confirmed infectious TB</a:t>
            </a:r>
          </a:p>
          <a:p>
            <a:pPr lvl="1"/>
            <a:endParaRPr lang="en-US" altLang="en-US" dirty="0"/>
          </a:p>
          <a:p>
            <a:pPr lvl="1"/>
            <a:endParaRPr lang="en-US" altLang="en-US" dirty="0"/>
          </a:p>
          <a:p>
            <a:pPr lvl="1"/>
            <a:endParaRPr lang="en-US" altLang="en-US" dirty="0"/>
          </a:p>
          <a:p>
            <a:endParaRPr lang="en-US" altLang="en-US" dirty="0"/>
          </a:p>
        </p:txBody>
      </p:sp>
      <p:sp>
        <p:nvSpPr>
          <p:cNvPr id="114691" name="Rectangle 5"/>
          <p:cNvSpPr>
            <a:spLocks noChangeArrowheads="1"/>
          </p:cNvSpPr>
          <p:nvPr/>
        </p:nvSpPr>
        <p:spPr bwMode="gray">
          <a:xfrm>
            <a:off x="533400" y="423034"/>
            <a:ext cx="7777163"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Respiratory Protection</a:t>
            </a:r>
          </a:p>
        </p:txBody>
      </p:sp>
    </p:spTree>
    <p:extLst>
      <p:ext uri="{BB962C8B-B14F-4D97-AF65-F5344CB8AC3E}">
        <p14:creationId xmlns:p14="http://schemas.microsoft.com/office/powerpoint/2010/main" val="219988476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33400" y="457200"/>
            <a:ext cx="7686675" cy="1063625"/>
          </a:xfrm>
          <a:noFill/>
        </p:spPr>
        <p:txBody>
          <a:bodyPr lIns="90488" tIns="44450" rIns="90488" bIns="44450" anchor="ctr"/>
          <a:lstStyle/>
          <a:p>
            <a:r>
              <a:rPr lang="en-US" altLang="en-US" sz="3200" dirty="0"/>
              <a:t>Respirator Program Requirements</a:t>
            </a:r>
            <a:br>
              <a:rPr lang="en-US" altLang="en-US" sz="3200" dirty="0"/>
            </a:br>
            <a:endParaRPr lang="en-US" altLang="en-US" sz="3200" dirty="0"/>
          </a:p>
        </p:txBody>
      </p:sp>
      <p:sp>
        <p:nvSpPr>
          <p:cNvPr id="116739" name="Rectangle 3"/>
          <p:cNvSpPr>
            <a:spLocks noGrp="1" noChangeArrowheads="1"/>
          </p:cNvSpPr>
          <p:nvPr>
            <p:ph type="body" sz="half" idx="1"/>
          </p:nvPr>
        </p:nvSpPr>
        <p:spPr>
          <a:xfrm>
            <a:off x="533400" y="1410494"/>
            <a:ext cx="3817144" cy="4311650"/>
          </a:xfrm>
          <a:noFill/>
        </p:spPr>
        <p:txBody>
          <a:bodyPr lIns="90488" tIns="44450" rIns="90488" bIns="44450"/>
          <a:lstStyle/>
          <a:p>
            <a:pPr marL="0" indent="0">
              <a:lnSpc>
                <a:spcPct val="70000"/>
              </a:lnSpc>
              <a:spcBef>
                <a:spcPct val="50000"/>
              </a:spcBef>
            </a:pPr>
            <a:r>
              <a:rPr lang="en-US" altLang="en-US" sz="2400" dirty="0"/>
              <a:t> </a:t>
            </a:r>
            <a:r>
              <a:rPr lang="en-US" altLang="en-US" dirty="0"/>
              <a:t>Written operating </a:t>
            </a:r>
          </a:p>
          <a:p>
            <a:pPr marL="0" indent="0">
              <a:lnSpc>
                <a:spcPct val="70000"/>
              </a:lnSpc>
              <a:spcBef>
                <a:spcPct val="50000"/>
              </a:spcBef>
              <a:buFont typeface="Wingdings" panose="05000000000000000000" pitchFamily="2" charset="2"/>
              <a:buNone/>
            </a:pPr>
            <a:r>
              <a:rPr lang="en-US" altLang="en-US" dirty="0"/>
              <a:t>   procedures</a:t>
            </a:r>
          </a:p>
          <a:p>
            <a:pPr marL="0" indent="0">
              <a:spcBef>
                <a:spcPct val="50000"/>
              </a:spcBef>
            </a:pPr>
            <a:r>
              <a:rPr lang="en-US" altLang="en-US" dirty="0"/>
              <a:t> Proper selection</a:t>
            </a:r>
          </a:p>
          <a:p>
            <a:pPr marL="0" indent="0">
              <a:spcBef>
                <a:spcPct val="50000"/>
              </a:spcBef>
            </a:pPr>
            <a:r>
              <a:rPr lang="en-US" altLang="en-US" dirty="0"/>
              <a:t> Training and fitting</a:t>
            </a:r>
          </a:p>
          <a:p>
            <a:pPr marL="285750" indent="-285750">
              <a:spcBef>
                <a:spcPct val="50000"/>
              </a:spcBef>
            </a:pPr>
            <a:r>
              <a:rPr lang="en-US" altLang="en-US" dirty="0"/>
              <a:t>Cleaning and        disinfecting</a:t>
            </a:r>
          </a:p>
          <a:p>
            <a:pPr marL="0" indent="0">
              <a:spcBef>
                <a:spcPct val="50000"/>
              </a:spcBef>
            </a:pPr>
            <a:r>
              <a:rPr lang="en-US" altLang="en-US" dirty="0"/>
              <a:t> Storage</a:t>
            </a:r>
          </a:p>
        </p:txBody>
      </p:sp>
      <p:sp>
        <p:nvSpPr>
          <p:cNvPr id="116740" name="Rectangle 5"/>
          <p:cNvSpPr>
            <a:spLocks noGrp="1" noChangeArrowheads="1"/>
          </p:cNvSpPr>
          <p:nvPr>
            <p:ph type="body" sz="half" idx="2"/>
          </p:nvPr>
        </p:nvSpPr>
        <p:spPr>
          <a:xfrm>
            <a:off x="4298950" y="1295400"/>
            <a:ext cx="4235450" cy="4311650"/>
          </a:xfrm>
        </p:spPr>
        <p:txBody>
          <a:bodyPr/>
          <a:lstStyle/>
          <a:p>
            <a:pPr marL="285750" indent="-285750">
              <a:spcBef>
                <a:spcPct val="50000"/>
              </a:spcBef>
            </a:pPr>
            <a:r>
              <a:rPr lang="en-US" altLang="en-US" dirty="0"/>
              <a:t>Inspection and maintenance</a:t>
            </a:r>
          </a:p>
          <a:p>
            <a:pPr marL="285750" indent="-285750">
              <a:lnSpc>
                <a:spcPct val="110000"/>
              </a:lnSpc>
              <a:spcBef>
                <a:spcPct val="50000"/>
              </a:spcBef>
            </a:pPr>
            <a:r>
              <a:rPr lang="en-US" altLang="en-US" dirty="0"/>
              <a:t>Work area surveillance</a:t>
            </a:r>
          </a:p>
          <a:p>
            <a:pPr marL="285750" indent="-285750">
              <a:lnSpc>
                <a:spcPct val="110000"/>
              </a:lnSpc>
              <a:spcBef>
                <a:spcPct val="50000"/>
              </a:spcBef>
            </a:pPr>
            <a:r>
              <a:rPr lang="en-US" altLang="en-US" dirty="0"/>
              <a:t>Inspection/evaluation of program</a:t>
            </a:r>
          </a:p>
          <a:p>
            <a:pPr marL="285750" indent="-285750">
              <a:spcBef>
                <a:spcPct val="50000"/>
              </a:spcBef>
            </a:pPr>
            <a:r>
              <a:rPr lang="en-US" altLang="en-US" dirty="0"/>
              <a:t>Approved respirators</a:t>
            </a:r>
          </a:p>
          <a:p>
            <a:pPr marL="0" indent="0"/>
            <a:endParaRPr lang="en-US" altLang="en-US" sz="2400" dirty="0"/>
          </a:p>
        </p:txBody>
      </p:sp>
      <p:sp>
        <p:nvSpPr>
          <p:cNvPr id="116741" name="Text Box 7"/>
          <p:cNvSpPr txBox="1">
            <a:spLocks noChangeArrowheads="1"/>
          </p:cNvSpPr>
          <p:nvPr/>
        </p:nvSpPr>
        <p:spPr bwMode="auto">
          <a:xfrm>
            <a:off x="7239000" y="6096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1910.134(c)</a:t>
            </a:r>
          </a:p>
        </p:txBody>
      </p:sp>
    </p:spTree>
    <p:extLst>
      <p:ext uri="{BB962C8B-B14F-4D97-AF65-F5344CB8AC3E}">
        <p14:creationId xmlns:p14="http://schemas.microsoft.com/office/powerpoint/2010/main" val="204785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563563"/>
            <a:ext cx="8305800" cy="515937"/>
          </a:xfrm>
          <a:noFill/>
        </p:spPr>
        <p:txBody>
          <a:bodyPr lIns="90488" tIns="44450" rIns="90488" bIns="44450" anchor="ctr"/>
          <a:lstStyle/>
          <a:p>
            <a:r>
              <a:rPr lang="en-US" altLang="en-US" sz="2800" dirty="0"/>
              <a:t>Accident Prevention Signs and Tags</a:t>
            </a:r>
          </a:p>
        </p:txBody>
      </p:sp>
      <p:sp>
        <p:nvSpPr>
          <p:cNvPr id="120835" name="Rectangle 3"/>
          <p:cNvSpPr>
            <a:spLocks noGrp="1" noChangeArrowheads="1"/>
          </p:cNvSpPr>
          <p:nvPr>
            <p:ph type="body" idx="1"/>
          </p:nvPr>
        </p:nvSpPr>
        <p:spPr>
          <a:xfrm>
            <a:off x="533400" y="1219200"/>
            <a:ext cx="7977188" cy="4311650"/>
          </a:xfrm>
          <a:noFill/>
        </p:spPr>
        <p:txBody>
          <a:bodyPr lIns="90488" tIns="44450" rIns="90488" bIns="44450"/>
          <a:lstStyle/>
          <a:p>
            <a:pPr>
              <a:spcAft>
                <a:spcPct val="30000"/>
              </a:spcAft>
            </a:pPr>
            <a:r>
              <a:rPr lang="en-US" altLang="en-US" dirty="0"/>
              <a:t>A warning shall be posted outside the respiratory isolation or treatment room or a message referring one to the nursing station for instruction may be posted. </a:t>
            </a:r>
          </a:p>
          <a:p>
            <a:pPr lvl="1">
              <a:spcAft>
                <a:spcPct val="30000"/>
              </a:spcAft>
              <a:buClr>
                <a:srgbClr val="009688"/>
              </a:buClr>
              <a:buFont typeface="Monotype Sorts" charset="2"/>
              <a:buChar char="v"/>
            </a:pPr>
            <a:endParaRPr lang="en-US" altLang="en-US" sz="2800" dirty="0"/>
          </a:p>
        </p:txBody>
      </p:sp>
      <p:sp>
        <p:nvSpPr>
          <p:cNvPr id="120836" name="Text Box 10"/>
          <p:cNvSpPr txBox="1">
            <a:spLocks noChangeArrowheads="1"/>
          </p:cNvSpPr>
          <p:nvPr/>
        </p:nvSpPr>
        <p:spPr bwMode="auto">
          <a:xfrm>
            <a:off x="7010400" y="6858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1910.145(f)(8)</a:t>
            </a:r>
          </a:p>
        </p:txBody>
      </p:sp>
      <p:pic>
        <p:nvPicPr>
          <p:cNvPr id="120837" name="Picture 5" descr="DSCF407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90800"/>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23876" y="5754300"/>
            <a:ext cx="1905000" cy="276999"/>
          </a:xfrm>
          <a:prstGeom prst="rect">
            <a:avLst/>
          </a:prstGeom>
          <a:noFill/>
        </p:spPr>
        <p:txBody>
          <a:bodyPr wrap="square" rtlCol="0">
            <a:spAutoFit/>
          </a:bodyPr>
          <a:lstStyle/>
          <a:p>
            <a:r>
              <a:rPr lang="en-US" sz="1200" b="1" u="none" dirty="0">
                <a:latin typeface="+mj-lt"/>
              </a:rPr>
              <a:t>NCDOL Photo Library</a:t>
            </a:r>
          </a:p>
        </p:txBody>
      </p:sp>
    </p:spTree>
    <p:extLst>
      <p:ext uri="{BB962C8B-B14F-4D97-AF65-F5344CB8AC3E}">
        <p14:creationId xmlns:p14="http://schemas.microsoft.com/office/powerpoint/2010/main" val="387233159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a:xfrm>
            <a:off x="533400" y="1295400"/>
            <a:ext cx="8085137" cy="4572000"/>
          </a:xfrm>
        </p:spPr>
        <p:txBody>
          <a:bodyPr/>
          <a:lstStyle/>
          <a:p>
            <a:pPr>
              <a:spcAft>
                <a:spcPct val="25000"/>
              </a:spcAft>
            </a:pPr>
            <a:r>
              <a:rPr lang="en-US" altLang="en-US" dirty="0"/>
              <a:t>A signal word/phrase (</a:t>
            </a:r>
            <a:r>
              <a:rPr lang="en-US" kern="1200" dirty="0">
                <a:latin typeface="Arial" charset="0"/>
              </a:rPr>
              <a:t>“Danger,” “Caution,” “Biological Hazard,” or “BIOHAZARD”</a:t>
            </a:r>
            <a:r>
              <a:rPr lang="en-US" altLang="en-US" dirty="0"/>
              <a:t>), </a:t>
            </a:r>
            <a:r>
              <a:rPr lang="en-US" altLang="en-US" b="1" i="1" dirty="0"/>
              <a:t>or </a:t>
            </a:r>
          </a:p>
          <a:p>
            <a:pPr>
              <a:spcAft>
                <a:spcPct val="25000"/>
              </a:spcAft>
            </a:pPr>
            <a:endParaRPr lang="en-US" altLang="en-US" sz="1000" b="1" i="1" dirty="0"/>
          </a:p>
          <a:p>
            <a:pPr>
              <a:spcAft>
                <a:spcPct val="25000"/>
              </a:spcAft>
            </a:pPr>
            <a:endParaRPr lang="en-US" altLang="en-US" sz="1000" b="1" i="1" dirty="0"/>
          </a:p>
          <a:p>
            <a:pPr>
              <a:spcAft>
                <a:spcPct val="25000"/>
              </a:spcAft>
            </a:pPr>
            <a:r>
              <a:rPr lang="en-US" altLang="en-US" dirty="0"/>
              <a:t>Biohazard symbol</a:t>
            </a:r>
          </a:p>
          <a:p>
            <a:pPr>
              <a:spcAft>
                <a:spcPct val="25000"/>
              </a:spcAft>
            </a:pPr>
            <a:endParaRPr lang="en-US" altLang="en-US" sz="1000" dirty="0"/>
          </a:p>
          <a:p>
            <a:pPr>
              <a:spcAft>
                <a:spcPct val="25000"/>
              </a:spcAft>
            </a:pPr>
            <a:endParaRPr lang="en-US" altLang="en-US" sz="1000" dirty="0"/>
          </a:p>
          <a:p>
            <a:pPr>
              <a:spcAft>
                <a:spcPct val="25000"/>
              </a:spcAft>
            </a:pPr>
            <a:r>
              <a:rPr lang="en-US" altLang="en-US" dirty="0"/>
              <a:t>Biological hazard tags are also required on air transport components (e.g., fans, ducts, filters) that transport contaminated air</a:t>
            </a:r>
          </a:p>
        </p:txBody>
      </p:sp>
      <p:sp>
        <p:nvSpPr>
          <p:cNvPr id="122883" name="Rectangle 2"/>
          <p:cNvSpPr>
            <a:spLocks noChangeArrowheads="1"/>
          </p:cNvSpPr>
          <p:nvPr/>
        </p:nvSpPr>
        <p:spPr bwMode="gray">
          <a:xfrm>
            <a:off x="533400" y="563563"/>
            <a:ext cx="8229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b="1" u="none" dirty="0">
                <a:solidFill>
                  <a:srgbClr val="012447"/>
                </a:solidFill>
                <a:latin typeface="Avenir Next LT Pro Demi" panose="020B0704020202020204" pitchFamily="34" charset="0"/>
              </a:rPr>
              <a:t>Accident Prevention Signs and Tags</a:t>
            </a:r>
          </a:p>
        </p:txBody>
      </p:sp>
      <p:sp>
        <p:nvSpPr>
          <p:cNvPr id="122884" name="Text Box 7"/>
          <p:cNvSpPr txBox="1">
            <a:spLocks noChangeArrowheads="1"/>
          </p:cNvSpPr>
          <p:nvPr/>
        </p:nvSpPr>
        <p:spPr bwMode="auto">
          <a:xfrm>
            <a:off x="7463155" y="685800"/>
            <a:ext cx="1186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1910.145</a:t>
            </a:r>
          </a:p>
        </p:txBody>
      </p:sp>
    </p:spTree>
    <p:extLst>
      <p:ext uri="{BB962C8B-B14F-4D97-AF65-F5344CB8AC3E}">
        <p14:creationId xmlns:p14="http://schemas.microsoft.com/office/powerpoint/2010/main" val="168581844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33400" y="548767"/>
            <a:ext cx="8610600" cy="515938"/>
          </a:xfrm>
          <a:noFill/>
        </p:spPr>
        <p:txBody>
          <a:bodyPr lIns="90488" tIns="44450" rIns="90488" bIns="44450" anchor="ctr"/>
          <a:lstStyle/>
          <a:p>
            <a:r>
              <a:rPr lang="en-US" altLang="en-US" sz="2800" dirty="0"/>
              <a:t>Employee Medical/Exposure Records</a:t>
            </a:r>
          </a:p>
        </p:txBody>
      </p:sp>
      <p:sp>
        <p:nvSpPr>
          <p:cNvPr id="118787" name="Rectangle 3"/>
          <p:cNvSpPr>
            <a:spLocks noGrp="1" noChangeArrowheads="1"/>
          </p:cNvSpPr>
          <p:nvPr>
            <p:ph type="body" idx="1"/>
          </p:nvPr>
        </p:nvSpPr>
        <p:spPr>
          <a:xfrm>
            <a:off x="533400" y="1295400"/>
            <a:ext cx="7748588" cy="4311650"/>
          </a:xfrm>
          <a:noFill/>
        </p:spPr>
        <p:txBody>
          <a:bodyPr lIns="90488" tIns="44450" rIns="90488" bIns="44450"/>
          <a:lstStyle/>
          <a:p>
            <a:pPr>
              <a:spcBef>
                <a:spcPct val="50000"/>
              </a:spcBef>
            </a:pPr>
            <a:r>
              <a:rPr lang="en-US" altLang="en-US" dirty="0"/>
              <a:t>Employee access to records</a:t>
            </a:r>
          </a:p>
          <a:p>
            <a:pPr lvl="1">
              <a:spcBef>
                <a:spcPct val="50000"/>
              </a:spcBef>
            </a:pPr>
            <a:r>
              <a:rPr lang="en-US" altLang="en-US" i="1" dirty="0"/>
              <a:t>A record concerning employee exposure to TB is an employee exposure record. </a:t>
            </a:r>
          </a:p>
          <a:p>
            <a:pPr lvl="1">
              <a:spcBef>
                <a:spcPct val="50000"/>
              </a:spcBef>
            </a:pPr>
            <a:r>
              <a:rPr lang="en-US" altLang="en-US" i="1" dirty="0"/>
              <a:t>A record of TB skin test or BAMT results and medical evaluations and treatment are employee medical records.</a:t>
            </a:r>
          </a:p>
        </p:txBody>
      </p:sp>
      <p:sp>
        <p:nvSpPr>
          <p:cNvPr id="118788" name="Text Box 6"/>
          <p:cNvSpPr txBox="1">
            <a:spLocks noChangeArrowheads="1"/>
          </p:cNvSpPr>
          <p:nvPr/>
        </p:nvSpPr>
        <p:spPr bwMode="auto">
          <a:xfrm>
            <a:off x="7346950" y="685800"/>
            <a:ext cx="13211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1910.1020</a:t>
            </a:r>
          </a:p>
        </p:txBody>
      </p:sp>
    </p:spTree>
    <p:extLst>
      <p:ext uri="{BB962C8B-B14F-4D97-AF65-F5344CB8AC3E}">
        <p14:creationId xmlns:p14="http://schemas.microsoft.com/office/powerpoint/2010/main" val="143713981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33400" y="554037"/>
            <a:ext cx="7924800" cy="360363"/>
          </a:xfrm>
          <a:noFill/>
        </p:spPr>
        <p:txBody>
          <a:bodyPr lIns="90488" tIns="44450" rIns="90488" bIns="44450" anchor="ctr">
            <a:normAutofit fontScale="90000"/>
          </a:bodyPr>
          <a:lstStyle/>
          <a:p>
            <a:r>
              <a:rPr lang="en-US" altLang="en-US" dirty="0"/>
              <a:t>OSHA 300 Log</a:t>
            </a:r>
          </a:p>
        </p:txBody>
      </p:sp>
      <p:sp>
        <p:nvSpPr>
          <p:cNvPr id="124931" name="Rectangle 3"/>
          <p:cNvSpPr>
            <a:spLocks noGrp="1" noChangeArrowheads="1"/>
          </p:cNvSpPr>
          <p:nvPr>
            <p:ph type="body" idx="1"/>
          </p:nvPr>
        </p:nvSpPr>
        <p:spPr>
          <a:xfrm>
            <a:off x="533400" y="1295400"/>
            <a:ext cx="7977187" cy="4572000"/>
          </a:xfrm>
          <a:noFill/>
        </p:spPr>
        <p:txBody>
          <a:bodyPr lIns="90488" tIns="44450" rIns="90488" bIns="44450">
            <a:normAutofit/>
          </a:bodyPr>
          <a:lstStyle/>
          <a:p>
            <a:pPr>
              <a:spcAft>
                <a:spcPts val="600"/>
              </a:spcAft>
            </a:pPr>
            <a:r>
              <a:rPr lang="en-US" altLang="en-US" dirty="0"/>
              <a:t>Both TB infections (positive skin test) and TB disease are recordable</a:t>
            </a:r>
          </a:p>
          <a:p>
            <a:pPr>
              <a:spcAft>
                <a:spcPts val="600"/>
              </a:spcAft>
            </a:pPr>
            <a:endParaRPr lang="en-US" altLang="en-US" dirty="0"/>
          </a:p>
          <a:p>
            <a:pPr>
              <a:spcAft>
                <a:spcPts val="600"/>
              </a:spcAft>
            </a:pPr>
            <a:r>
              <a:rPr lang="en-US" altLang="en-US" dirty="0"/>
              <a:t>Original entry must be updated if TB infection progresses to TB disease during 5 year maintenance period </a:t>
            </a:r>
          </a:p>
        </p:txBody>
      </p:sp>
      <p:sp>
        <p:nvSpPr>
          <p:cNvPr id="124932" name="Text Box 5"/>
          <p:cNvSpPr txBox="1">
            <a:spLocks noChangeArrowheads="1"/>
          </p:cNvSpPr>
          <p:nvPr/>
        </p:nvSpPr>
        <p:spPr bwMode="auto">
          <a:xfrm>
            <a:off x="6711810" y="685800"/>
            <a:ext cx="2004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rPr>
              <a:t>1904.11/1904.33</a:t>
            </a:r>
          </a:p>
        </p:txBody>
      </p:sp>
    </p:spTree>
    <p:extLst>
      <p:ext uri="{BB962C8B-B14F-4D97-AF65-F5344CB8AC3E}">
        <p14:creationId xmlns:p14="http://schemas.microsoft.com/office/powerpoint/2010/main" val="23816345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01000" cy="4525963"/>
          </a:xfrm>
        </p:spPr>
        <p:txBody>
          <a:bodyPr/>
          <a:lstStyle/>
          <a:p>
            <a:pPr lvl="0">
              <a:spcAft>
                <a:spcPts val="1200"/>
              </a:spcAft>
            </a:pPr>
            <a:r>
              <a:rPr lang="en-US" altLang="en-US" sz="2600" dirty="0">
                <a:solidFill>
                  <a:srgbClr val="000000"/>
                </a:solidFill>
              </a:rPr>
              <a:t>Case need not be recorded if:</a:t>
            </a:r>
          </a:p>
          <a:p>
            <a:pPr lvl="1">
              <a:spcAft>
                <a:spcPts val="1200"/>
              </a:spcAft>
            </a:pPr>
            <a:r>
              <a:rPr lang="en-US" altLang="en-US" sz="2200" dirty="0">
                <a:solidFill>
                  <a:srgbClr val="000000"/>
                </a:solidFill>
              </a:rPr>
              <a:t>Worker lives in household with known active case;</a:t>
            </a:r>
          </a:p>
          <a:p>
            <a:pPr lvl="1">
              <a:spcAft>
                <a:spcPts val="1200"/>
              </a:spcAft>
            </a:pPr>
            <a:r>
              <a:rPr lang="en-US" altLang="en-US" sz="2200" dirty="0">
                <a:solidFill>
                  <a:srgbClr val="000000"/>
                </a:solidFill>
              </a:rPr>
              <a:t>Public health department identified worker the contact of person with active TB unrelated to the workplace; or</a:t>
            </a:r>
          </a:p>
          <a:p>
            <a:pPr lvl="1">
              <a:spcAft>
                <a:spcPts val="1200"/>
              </a:spcAft>
            </a:pPr>
            <a:r>
              <a:rPr lang="en-US" altLang="en-US" sz="2200" dirty="0">
                <a:solidFill>
                  <a:srgbClr val="000000"/>
                </a:solidFill>
              </a:rPr>
              <a:t>Medical investigation shows infection caused by exposure away from work or not related to the workplace.</a:t>
            </a:r>
          </a:p>
          <a:p>
            <a:endParaRPr lang="en-US" dirty="0"/>
          </a:p>
        </p:txBody>
      </p:sp>
      <p:sp>
        <p:nvSpPr>
          <p:cNvPr id="4" name="Rectangle 2"/>
          <p:cNvSpPr>
            <a:spLocks noGrp="1" noChangeArrowheads="1"/>
          </p:cNvSpPr>
          <p:nvPr>
            <p:ph type="title"/>
          </p:nvPr>
        </p:nvSpPr>
        <p:spPr>
          <a:xfrm>
            <a:off x="533400" y="457200"/>
            <a:ext cx="7924800" cy="549275"/>
          </a:xfrm>
          <a:noFill/>
        </p:spPr>
        <p:txBody>
          <a:bodyPr lIns="90488" tIns="44450" rIns="90488" bIns="44450" anchor="ctr"/>
          <a:lstStyle/>
          <a:p>
            <a:r>
              <a:rPr lang="en-US" altLang="en-US" dirty="0"/>
              <a:t>OSHA 300 Log</a:t>
            </a:r>
          </a:p>
        </p:txBody>
      </p:sp>
      <p:sp>
        <p:nvSpPr>
          <p:cNvPr id="5" name="Text Box 5"/>
          <p:cNvSpPr txBox="1">
            <a:spLocks noChangeArrowheads="1"/>
          </p:cNvSpPr>
          <p:nvPr/>
        </p:nvSpPr>
        <p:spPr bwMode="auto">
          <a:xfrm>
            <a:off x="7123418" y="685800"/>
            <a:ext cx="1563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        </a:t>
            </a:r>
            <a:r>
              <a:rPr lang="en-US" altLang="en-US" sz="1800" u="none" dirty="0">
                <a:latin typeface="Avenir Next LT Pro" panose="020B0504020202020204" pitchFamily="34" charset="0"/>
              </a:rPr>
              <a:t>1904.11</a:t>
            </a:r>
          </a:p>
        </p:txBody>
      </p:sp>
    </p:spTree>
    <p:extLst>
      <p:ext uri="{BB962C8B-B14F-4D97-AF65-F5344CB8AC3E}">
        <p14:creationId xmlns:p14="http://schemas.microsoft.com/office/powerpoint/2010/main" val="203128142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42925" y="685800"/>
            <a:ext cx="7686675" cy="265113"/>
          </a:xfrm>
          <a:noFill/>
        </p:spPr>
        <p:txBody>
          <a:bodyPr lIns="90488" tIns="44450" rIns="90488" bIns="44450" anchor="ctr">
            <a:normAutofit fontScale="90000"/>
          </a:bodyPr>
          <a:lstStyle/>
          <a:p>
            <a:r>
              <a:rPr lang="en-US" altLang="en-US" dirty="0"/>
              <a:t>Outreach and Assistance</a:t>
            </a:r>
            <a:endParaRPr lang="en-US" altLang="en-US" i="1" dirty="0"/>
          </a:p>
        </p:txBody>
      </p:sp>
      <p:sp>
        <p:nvSpPr>
          <p:cNvPr id="126979" name="Rectangle 3"/>
          <p:cNvSpPr>
            <a:spLocks noGrp="1" noChangeArrowheads="1"/>
          </p:cNvSpPr>
          <p:nvPr>
            <p:ph type="body" idx="1"/>
          </p:nvPr>
        </p:nvSpPr>
        <p:spPr>
          <a:xfrm>
            <a:off x="533400" y="1347536"/>
            <a:ext cx="7975600" cy="4596063"/>
          </a:xfrm>
          <a:noFill/>
        </p:spPr>
        <p:txBody>
          <a:bodyPr lIns="90488" tIns="44450" rIns="90488" bIns="44450"/>
          <a:lstStyle/>
          <a:p>
            <a:pPr>
              <a:spcBef>
                <a:spcPct val="15000"/>
              </a:spcBef>
            </a:pPr>
            <a:r>
              <a:rPr lang="en-US" altLang="en-US" sz="2400" b="1" dirty="0"/>
              <a:t>N.C. Department of Labor</a:t>
            </a:r>
          </a:p>
          <a:p>
            <a:pPr>
              <a:spcBef>
                <a:spcPct val="15000"/>
              </a:spcBef>
              <a:buFont typeface="Monotype Sorts" charset="2"/>
              <a:buChar char=" "/>
            </a:pPr>
            <a:r>
              <a:rPr lang="en-US" altLang="en-US" sz="2400" dirty="0"/>
              <a:t>	</a:t>
            </a:r>
            <a:r>
              <a:rPr lang="en-US" altLang="en-US" sz="2000" i="1" dirty="0"/>
              <a:t>1-800-NC-LABOR</a:t>
            </a:r>
          </a:p>
          <a:p>
            <a:pPr>
              <a:spcBef>
                <a:spcPct val="15000"/>
              </a:spcBef>
              <a:buFont typeface="Monotype Sorts" charset="2"/>
              <a:buChar char=" "/>
            </a:pPr>
            <a:r>
              <a:rPr lang="en-US" altLang="en-US" sz="2000" i="1" dirty="0"/>
              <a:t>	http://www.ncdol.com</a:t>
            </a:r>
          </a:p>
          <a:p>
            <a:pPr>
              <a:spcBef>
                <a:spcPct val="15000"/>
              </a:spcBef>
            </a:pPr>
            <a:endParaRPr lang="en-US" altLang="en-US" sz="1000" b="1" dirty="0"/>
          </a:p>
          <a:p>
            <a:pPr>
              <a:spcBef>
                <a:spcPct val="15000"/>
              </a:spcBef>
            </a:pPr>
            <a:r>
              <a:rPr lang="en-US" altLang="en-US" sz="2400" b="1" dirty="0"/>
              <a:t>Consultative Services</a:t>
            </a:r>
          </a:p>
          <a:p>
            <a:pPr>
              <a:spcBef>
                <a:spcPct val="15000"/>
              </a:spcBef>
              <a:buFont typeface="Monotype Sorts" charset="2"/>
              <a:buChar char=" "/>
            </a:pPr>
            <a:r>
              <a:rPr lang="en-US" altLang="en-US" sz="2400" dirty="0"/>
              <a:t>	</a:t>
            </a:r>
            <a:r>
              <a:rPr lang="en-US" altLang="en-US" sz="2000" i="1" dirty="0"/>
              <a:t>1-800-NC-LABOR or 919-807-2899</a:t>
            </a:r>
          </a:p>
          <a:p>
            <a:pPr>
              <a:spcBef>
                <a:spcPct val="15000"/>
              </a:spcBef>
              <a:buFont typeface="Monotype Sorts" charset="2"/>
              <a:buChar char=" "/>
            </a:pPr>
            <a:endParaRPr lang="en-US" altLang="en-US" sz="1000" i="1" dirty="0"/>
          </a:p>
          <a:p>
            <a:pPr>
              <a:spcBef>
                <a:spcPct val="15000"/>
              </a:spcBef>
            </a:pPr>
            <a:r>
              <a:rPr lang="en-US" altLang="en-US" sz="2400" b="1" dirty="0"/>
              <a:t>Education, Training and Technical Assistance</a:t>
            </a:r>
            <a:endParaRPr lang="en-US" altLang="en-US" sz="2400" dirty="0"/>
          </a:p>
          <a:p>
            <a:pPr lvl="1">
              <a:spcBef>
                <a:spcPct val="15000"/>
              </a:spcBef>
              <a:buClr>
                <a:schemeClr val="tx1"/>
              </a:buClr>
              <a:buFontTx/>
              <a:buChar char=" "/>
            </a:pPr>
            <a:r>
              <a:rPr lang="en-US" altLang="en-US" dirty="0"/>
              <a:t>   </a:t>
            </a:r>
            <a:r>
              <a:rPr lang="en-US" altLang="en-US" sz="2000" i="1" dirty="0"/>
              <a:t>1-800-NC-LABOR or 919-807-2875</a:t>
            </a:r>
          </a:p>
          <a:p>
            <a:pPr lvl="1">
              <a:spcBef>
                <a:spcPct val="15000"/>
              </a:spcBef>
              <a:buClr>
                <a:schemeClr val="tx1"/>
              </a:buClr>
              <a:buFontTx/>
              <a:buChar char=" "/>
            </a:pPr>
            <a:endParaRPr lang="en-US" altLang="en-US" sz="1000" i="1" dirty="0"/>
          </a:p>
          <a:p>
            <a:pPr>
              <a:spcBef>
                <a:spcPct val="15000"/>
              </a:spcBef>
            </a:pPr>
            <a:r>
              <a:rPr lang="en-US" altLang="en-US" sz="2400" b="1" dirty="0"/>
              <a:t>NIOSH</a:t>
            </a:r>
          </a:p>
          <a:p>
            <a:pPr>
              <a:spcBef>
                <a:spcPct val="15000"/>
              </a:spcBef>
              <a:buFont typeface="Wingdings" panose="05000000000000000000" pitchFamily="2" charset="2"/>
              <a:buNone/>
            </a:pPr>
            <a:r>
              <a:rPr lang="en-US" altLang="en-US" sz="2400" dirty="0"/>
              <a:t>		</a:t>
            </a:r>
            <a:r>
              <a:rPr lang="en-US" altLang="en-US" sz="2000" i="1" dirty="0"/>
              <a:t>1-800-35-NIOSH</a:t>
            </a:r>
          </a:p>
          <a:p>
            <a:pPr>
              <a:spcBef>
                <a:spcPct val="15000"/>
              </a:spcBef>
              <a:buFont typeface="Wingdings" panose="05000000000000000000" pitchFamily="2" charset="2"/>
              <a:buNone/>
            </a:pPr>
            <a:r>
              <a:rPr lang="en-US" altLang="en-US" sz="2000" i="1" dirty="0"/>
              <a:t>		http://www.cdc.gov/niosh/homepage.html</a:t>
            </a:r>
          </a:p>
        </p:txBody>
      </p:sp>
    </p:spTree>
    <p:extLst>
      <p:ext uri="{BB962C8B-B14F-4D97-AF65-F5344CB8AC3E}">
        <p14:creationId xmlns:p14="http://schemas.microsoft.com/office/powerpoint/2010/main" val="39670068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533400" y="457200"/>
            <a:ext cx="7953375" cy="549275"/>
          </a:xfrm>
        </p:spPr>
        <p:txBody>
          <a:bodyPr/>
          <a:lstStyle/>
          <a:p>
            <a:r>
              <a:rPr lang="en-US" altLang="en-US" dirty="0"/>
              <a:t>North Carolina 2014 TB Cases</a:t>
            </a:r>
          </a:p>
        </p:txBody>
      </p:sp>
      <p:sp>
        <p:nvSpPr>
          <p:cNvPr id="4" name="Rectangle 3"/>
          <p:cNvSpPr txBox="1">
            <a:spLocks noChangeArrowheads="1"/>
          </p:cNvSpPr>
          <p:nvPr/>
        </p:nvSpPr>
        <p:spPr bwMode="auto">
          <a:xfrm>
            <a:off x="5334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spcAft>
                <a:spcPct val="25000"/>
              </a:spcAft>
            </a:pPr>
            <a:r>
              <a:rPr lang="en-US" altLang="en-US" u="none" dirty="0">
                <a:cs typeface="Arial" panose="020B0604020202020204" pitchFamily="34" charset="0"/>
              </a:rPr>
              <a:t>North Carolina’s Tuberculosis Case Rate decreased from </a:t>
            </a:r>
            <a:r>
              <a:rPr lang="en-US" altLang="en-US" b="1" u="none" dirty="0">
                <a:cs typeface="Arial" panose="020B0604020202020204" pitchFamily="34" charset="0"/>
              </a:rPr>
              <a:t>2.7</a:t>
            </a:r>
            <a:r>
              <a:rPr lang="en-US" altLang="en-US" u="none" dirty="0">
                <a:cs typeface="Arial" panose="020B0604020202020204" pitchFamily="34" charset="0"/>
              </a:rPr>
              <a:t> to </a:t>
            </a:r>
            <a:r>
              <a:rPr lang="en-US" altLang="en-US" b="1" u="none" dirty="0">
                <a:cs typeface="Arial" panose="020B0604020202020204" pitchFamily="34" charset="0"/>
              </a:rPr>
              <a:t>2.0</a:t>
            </a:r>
            <a:r>
              <a:rPr lang="en-US" altLang="en-US" u="none" dirty="0">
                <a:cs typeface="Arial" panose="020B0604020202020204" pitchFamily="34" charset="0"/>
              </a:rPr>
              <a:t> from 2009 through 2014 </a:t>
            </a:r>
          </a:p>
          <a:p>
            <a:pPr lvl="1">
              <a:spcAft>
                <a:spcPct val="25000"/>
              </a:spcAft>
            </a:pPr>
            <a:r>
              <a:rPr lang="en-US" altLang="en-US" i="1" u="none" dirty="0">
                <a:cs typeface="Arial" panose="020B0604020202020204" pitchFamily="34" charset="0"/>
              </a:rPr>
              <a:t>During the same time frame, Tuberculosis Case Rate in the United States decreased from </a:t>
            </a:r>
            <a:r>
              <a:rPr lang="en-US" altLang="en-US" b="1" i="1" u="none" dirty="0">
                <a:cs typeface="Arial" panose="020B0604020202020204" pitchFamily="34" charset="0"/>
              </a:rPr>
              <a:t>3.8</a:t>
            </a:r>
            <a:r>
              <a:rPr lang="en-US" altLang="en-US" i="1" u="none" dirty="0">
                <a:cs typeface="Arial" panose="020B0604020202020204" pitchFamily="34" charset="0"/>
              </a:rPr>
              <a:t> to </a:t>
            </a:r>
            <a:r>
              <a:rPr lang="en-US" altLang="en-US" b="1" i="1" u="none" dirty="0">
                <a:cs typeface="Arial" panose="020B0604020202020204" pitchFamily="34" charset="0"/>
              </a:rPr>
              <a:t>3.0</a:t>
            </a:r>
            <a:endParaRPr lang="en-US" altLang="en-US" i="1" u="none" dirty="0">
              <a:cs typeface="Arial" panose="020B0604020202020204" pitchFamily="34" charset="0"/>
            </a:endParaRPr>
          </a:p>
          <a:p>
            <a:pPr>
              <a:spcAft>
                <a:spcPct val="25000"/>
              </a:spcAft>
            </a:pPr>
            <a:endParaRPr lang="en-US" altLang="en-US" u="none" kern="0" dirty="0"/>
          </a:p>
        </p:txBody>
      </p:sp>
      <p:pic>
        <p:nvPicPr>
          <p:cNvPr id="6" name="Picture 5"/>
          <p:cNvPicPr/>
          <p:nvPr/>
        </p:nvPicPr>
        <p:blipFill rotWithShape="1">
          <a:blip r:embed="rId3"/>
          <a:srcRect l="62845" t="16881" r="11017" b="33578"/>
          <a:stretch/>
        </p:blipFill>
        <p:spPr bwMode="auto">
          <a:xfrm>
            <a:off x="5562600" y="3733800"/>
            <a:ext cx="2819400" cy="2087563"/>
          </a:xfrm>
          <a:prstGeom prst="rect">
            <a:avLst/>
          </a:prstGeom>
          <a:ln>
            <a:solidFill>
              <a:schemeClr val="bg1">
                <a:lumMod val="7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14459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381000"/>
            <a:ext cx="7921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012447"/>
                </a:solidFill>
                <a:latin typeface="Avenir Next LT Pro Demi" panose="020B0704020202020204" pitchFamily="34" charset="0"/>
              </a:rPr>
              <a:t>Transmission and Pathogenesis</a:t>
            </a:r>
          </a:p>
        </p:txBody>
      </p:sp>
      <p:pic>
        <p:nvPicPr>
          <p:cNvPr id="3" name="Picture 2"/>
          <p:cNvPicPr>
            <a:picLocks noChangeAspect="1"/>
          </p:cNvPicPr>
          <p:nvPr/>
        </p:nvPicPr>
        <p:blipFill>
          <a:blip r:embed="rId3"/>
          <a:stretch>
            <a:fillRect/>
          </a:stretch>
        </p:blipFill>
        <p:spPr>
          <a:xfrm>
            <a:off x="1752600" y="1295400"/>
            <a:ext cx="5693983" cy="4507303"/>
          </a:xfrm>
          <a:prstGeom prst="rect">
            <a:avLst/>
          </a:prstGeom>
        </p:spPr>
      </p:pic>
    </p:spTree>
    <p:extLst>
      <p:ext uri="{BB962C8B-B14F-4D97-AF65-F5344CB8AC3E}">
        <p14:creationId xmlns:p14="http://schemas.microsoft.com/office/powerpoint/2010/main" val="175275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36884"/>
            <a:ext cx="7953375" cy="958516"/>
          </a:xfrm>
        </p:spPr>
        <p:txBody>
          <a:bodyPr>
            <a:normAutofit/>
          </a:bodyPr>
          <a:lstStyle/>
          <a:p>
            <a:r>
              <a:rPr lang="en-US" altLang="en-US" sz="3600" dirty="0"/>
              <a:t>Transmission of </a:t>
            </a:r>
            <a:r>
              <a:rPr lang="en-US" altLang="en-US" sz="3600" i="1" dirty="0"/>
              <a:t>M. Tuberculosis</a:t>
            </a:r>
          </a:p>
        </p:txBody>
      </p:sp>
      <p:sp>
        <p:nvSpPr>
          <p:cNvPr id="21507" name="Rectangle 3"/>
          <p:cNvSpPr>
            <a:spLocks noGrp="1" noChangeArrowheads="1"/>
          </p:cNvSpPr>
          <p:nvPr>
            <p:ph type="body" idx="1"/>
          </p:nvPr>
        </p:nvSpPr>
        <p:spPr>
          <a:xfrm>
            <a:off x="533400" y="1295400"/>
            <a:ext cx="8001000" cy="4525963"/>
          </a:xfrm>
        </p:spPr>
        <p:txBody>
          <a:bodyPr/>
          <a:lstStyle/>
          <a:p>
            <a:pPr>
              <a:spcAft>
                <a:spcPct val="50000"/>
              </a:spcAft>
            </a:pPr>
            <a:r>
              <a:rPr lang="en-US" altLang="en-US" dirty="0"/>
              <a:t>Spread by droplet nuclei (1-5 micrometers</a:t>
            </a:r>
            <a:r>
              <a:rPr lang="en-US" altLang="en-US" dirty="0">
                <a:cs typeface="Arial" panose="020B0604020202020204" pitchFamily="34" charset="0"/>
              </a:rPr>
              <a:t>)</a:t>
            </a:r>
          </a:p>
          <a:p>
            <a:pPr>
              <a:spcAft>
                <a:spcPct val="50000"/>
              </a:spcAft>
            </a:pPr>
            <a:endParaRPr lang="en-US" altLang="en-US" sz="1000" dirty="0">
              <a:cs typeface="Arial" panose="020B0604020202020204" pitchFamily="34" charset="0"/>
            </a:endParaRPr>
          </a:p>
          <a:p>
            <a:pPr>
              <a:spcAft>
                <a:spcPct val="50000"/>
              </a:spcAft>
            </a:pPr>
            <a:r>
              <a:rPr lang="en-US" altLang="en-US" dirty="0"/>
              <a:t>Expelled when person with infectious TB coughs, sneezes, speaks, or sings</a:t>
            </a:r>
          </a:p>
          <a:p>
            <a:pPr>
              <a:spcAft>
                <a:spcPct val="50000"/>
              </a:spcAft>
            </a:pPr>
            <a:endParaRPr lang="en-US" altLang="en-US" sz="1000" dirty="0"/>
          </a:p>
          <a:p>
            <a:pPr>
              <a:spcAft>
                <a:spcPct val="50000"/>
              </a:spcAft>
            </a:pPr>
            <a:r>
              <a:rPr lang="en-US" altLang="en-US" dirty="0"/>
              <a:t>Close contacts at highest risk of becoming infected</a:t>
            </a:r>
          </a:p>
          <a:p>
            <a:pPr>
              <a:spcAft>
                <a:spcPct val="50000"/>
              </a:spcAft>
            </a:pPr>
            <a:endParaRPr lang="en-US" altLang="en-US" sz="1000" dirty="0"/>
          </a:p>
          <a:p>
            <a:pPr>
              <a:spcAft>
                <a:spcPct val="50000"/>
              </a:spcAft>
            </a:pPr>
            <a:r>
              <a:rPr lang="en-US" altLang="en-US" dirty="0"/>
              <a:t>Transmission occurs from person with infectious TB disease </a:t>
            </a:r>
            <a:r>
              <a:rPr lang="en-US" altLang="en-US" i="1" dirty="0"/>
              <a:t>(Not latent TB infection)</a:t>
            </a:r>
          </a:p>
        </p:txBody>
      </p:sp>
    </p:spTree>
    <p:extLst>
      <p:ext uri="{BB962C8B-B14F-4D97-AF65-F5344CB8AC3E}">
        <p14:creationId xmlns:p14="http://schemas.microsoft.com/office/powerpoint/2010/main" val="1617659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533400" y="457200"/>
            <a:ext cx="7686675" cy="697832"/>
          </a:xfrm>
        </p:spPr>
        <p:txBody>
          <a:bodyPr>
            <a:normAutofit/>
          </a:bodyPr>
          <a:lstStyle/>
          <a:p>
            <a:r>
              <a:rPr lang="en-US" altLang="en-US" sz="3600" dirty="0"/>
              <a:t>Probability of TB Transmission</a:t>
            </a:r>
          </a:p>
        </p:txBody>
      </p:sp>
      <p:sp>
        <p:nvSpPr>
          <p:cNvPr id="23555" name="Rectangle 5"/>
          <p:cNvSpPr>
            <a:spLocks noGrp="1" noChangeArrowheads="1"/>
          </p:cNvSpPr>
          <p:nvPr>
            <p:ph type="body" idx="1"/>
          </p:nvPr>
        </p:nvSpPr>
        <p:spPr>
          <a:xfrm>
            <a:off x="533400" y="1524000"/>
            <a:ext cx="8001000" cy="4525963"/>
          </a:xfrm>
        </p:spPr>
        <p:txBody>
          <a:bodyPr/>
          <a:lstStyle/>
          <a:p>
            <a:pPr>
              <a:spcAft>
                <a:spcPct val="100000"/>
              </a:spcAft>
            </a:pPr>
            <a:r>
              <a:rPr lang="en-US" altLang="en-US" dirty="0"/>
              <a:t>Infectiousness of person with TB</a:t>
            </a:r>
          </a:p>
          <a:p>
            <a:pPr>
              <a:spcAft>
                <a:spcPct val="100000"/>
              </a:spcAft>
            </a:pPr>
            <a:endParaRPr lang="en-US" altLang="en-US" sz="800" dirty="0"/>
          </a:p>
          <a:p>
            <a:pPr>
              <a:spcAft>
                <a:spcPct val="100000"/>
              </a:spcAft>
            </a:pPr>
            <a:r>
              <a:rPr lang="en-US" altLang="en-US" dirty="0"/>
              <a:t>Environment in which exposure occurred</a:t>
            </a:r>
          </a:p>
          <a:p>
            <a:pPr>
              <a:spcAft>
                <a:spcPct val="100000"/>
              </a:spcAft>
            </a:pPr>
            <a:endParaRPr lang="en-US" altLang="en-US" sz="800" dirty="0"/>
          </a:p>
          <a:p>
            <a:pPr>
              <a:spcAft>
                <a:spcPct val="100000"/>
              </a:spcAft>
            </a:pPr>
            <a:r>
              <a:rPr lang="en-US" altLang="en-US" dirty="0"/>
              <a:t>Duration of exposure</a:t>
            </a:r>
          </a:p>
          <a:p>
            <a:pPr>
              <a:spcAft>
                <a:spcPct val="100000"/>
              </a:spcAft>
            </a:pPr>
            <a:endParaRPr lang="en-US" altLang="en-US" sz="800" dirty="0"/>
          </a:p>
          <a:p>
            <a:pPr>
              <a:spcAft>
                <a:spcPct val="100000"/>
              </a:spcAft>
            </a:pPr>
            <a:r>
              <a:rPr lang="en-US" altLang="en-US" dirty="0"/>
              <a:t>Virulence of the organism</a:t>
            </a:r>
          </a:p>
        </p:txBody>
      </p:sp>
    </p:spTree>
    <p:extLst>
      <p:ext uri="{BB962C8B-B14F-4D97-AF65-F5344CB8AC3E}">
        <p14:creationId xmlns:p14="http://schemas.microsoft.com/office/powerpoint/2010/main" val="1218233861"/>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19</TotalTime>
  <Words>2847</Words>
  <Application>Microsoft Office PowerPoint</Application>
  <PresentationFormat>On-screen Show (4:3)</PresentationFormat>
  <Paragraphs>529</Paragraphs>
  <Slides>60</Slides>
  <Notes>60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Aptos</vt:lpstr>
      <vt:lpstr>Arial</vt:lpstr>
      <vt:lpstr>Avenir Next LT Pro</vt:lpstr>
      <vt:lpstr>Avenir Next LT Pro Demi</vt:lpstr>
      <vt:lpstr>Avenir Next LT Pro Light</vt:lpstr>
      <vt:lpstr>Monotype Sorts</vt:lpstr>
      <vt:lpstr>Symbol</vt:lpstr>
      <vt:lpstr>Times New Roman</vt:lpstr>
      <vt:lpstr>Wingdings</vt:lpstr>
      <vt:lpstr>Office Theme</vt:lpstr>
      <vt:lpstr>Occupational Exposure to Tuberculosis (TB)</vt:lpstr>
      <vt:lpstr>Objectives</vt:lpstr>
      <vt:lpstr>Reported TB Cases United States, 1982-2014</vt:lpstr>
      <vt:lpstr>TB Morbidity – United States, 2009-2014</vt:lpstr>
      <vt:lpstr>PowerPoint Presentation</vt:lpstr>
      <vt:lpstr>North Carolina 2014 TB Cases</vt:lpstr>
      <vt:lpstr>PowerPoint Presentation</vt:lpstr>
      <vt:lpstr>Transmission of M. Tuberculosis</vt:lpstr>
      <vt:lpstr>Probability of TB Transmission</vt:lpstr>
      <vt:lpstr>TB Pathogenesis – Latent TB Infection</vt:lpstr>
      <vt:lpstr>TB Pathogenesis - Latent TB Infection</vt:lpstr>
      <vt:lpstr>TB Pathogenesis - Active TB Disease</vt:lpstr>
      <vt:lpstr>Pathogenesis</vt:lpstr>
      <vt:lpstr>Conditions That Increase Risk …</vt:lpstr>
      <vt:lpstr>Conditions That Increase Risk …</vt:lpstr>
      <vt:lpstr>Common Sites of TB Disease </vt:lpstr>
      <vt:lpstr>Drug-Resistant TB</vt:lpstr>
      <vt:lpstr>First-Line Anti-TB Drug Products</vt:lpstr>
      <vt:lpstr>Second-Line Anti-TB Drug Products</vt:lpstr>
      <vt:lpstr>Chronology</vt:lpstr>
      <vt:lpstr>Chronology</vt:lpstr>
      <vt:lpstr>Chronology</vt:lpstr>
      <vt:lpstr>OSHA Instruction CPL 02-02-078</vt:lpstr>
      <vt:lpstr>Inspection Scheduling and Scope</vt:lpstr>
      <vt:lpstr>Healthcare Settings</vt:lpstr>
      <vt:lpstr>Inpatient Healthcare Settings</vt:lpstr>
      <vt:lpstr>Outpatient Healthcare Settings</vt:lpstr>
      <vt:lpstr>Nontraditional Facility-based Settings</vt:lpstr>
      <vt:lpstr>Inspection Procedures</vt:lpstr>
      <vt:lpstr>Inspection Procedures</vt:lpstr>
      <vt:lpstr>Citation Policy</vt:lpstr>
      <vt:lpstr>General Duty Clause </vt:lpstr>
      <vt:lpstr> General Duty Clause Violation </vt:lpstr>
      <vt:lpstr>Invoking the General Duty Clause</vt:lpstr>
      <vt:lpstr>Recognizing Exposure to a Serious Hazard</vt:lpstr>
      <vt:lpstr>Occupational Exposure to Tuberculosis</vt:lpstr>
      <vt:lpstr>High Hazard Procedures</vt:lpstr>
      <vt:lpstr>High Hazard Procedures</vt:lpstr>
      <vt:lpstr>Feasible and Useful Abatement Methods</vt:lpstr>
      <vt:lpstr>Medical Surveillance</vt:lpstr>
      <vt:lpstr>TST or BAMT</vt:lpstr>
      <vt:lpstr>Medical Surveillance</vt:lpstr>
      <vt:lpstr>Medical Surveillance</vt:lpstr>
      <vt:lpstr>Worker Education and Training</vt:lpstr>
      <vt:lpstr>Engineering Controls</vt:lpstr>
      <vt:lpstr>Engineering Controls</vt:lpstr>
      <vt:lpstr>Engineering Controls</vt:lpstr>
      <vt:lpstr>Engineering Controls</vt:lpstr>
      <vt:lpstr>Engineering Controls</vt:lpstr>
      <vt:lpstr>Respiratory Protection</vt:lpstr>
      <vt:lpstr>Respiratory Protection</vt:lpstr>
      <vt:lpstr>PowerPoint Presentation</vt:lpstr>
      <vt:lpstr>Respirator Program Requirements </vt:lpstr>
      <vt:lpstr>Accident Prevention Signs and Tags</vt:lpstr>
      <vt:lpstr>PowerPoint Presentation</vt:lpstr>
      <vt:lpstr>Employee Medical/Exposure Records</vt:lpstr>
      <vt:lpstr>OSHA 300 Log</vt:lpstr>
      <vt:lpstr>OSHA 300 Log</vt:lpstr>
      <vt:lpstr>Outreach and Assistance</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2025-06-23T17:58:10Z</dcterms:modified>
</cp:coreProperties>
</file>