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00" r:id="rId2"/>
    <p:sldId id="401" r:id="rId3"/>
    <p:sldId id="405" r:id="rId4"/>
    <p:sldId id="406" r:id="rId5"/>
    <p:sldId id="407" r:id="rId6"/>
    <p:sldId id="408" r:id="rId7"/>
    <p:sldId id="409" r:id="rId8"/>
    <p:sldId id="410" r:id="rId9"/>
    <p:sldId id="411" r:id="rId10"/>
    <p:sldId id="412" r:id="rId11"/>
    <p:sldId id="443"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30" r:id="rId29"/>
    <p:sldId id="429" r:id="rId30"/>
    <p:sldId id="431" r:id="rId31"/>
    <p:sldId id="442" r:id="rId32"/>
    <p:sldId id="433" r:id="rId33"/>
    <p:sldId id="434" r:id="rId34"/>
    <p:sldId id="435" r:id="rId35"/>
    <p:sldId id="436" r:id="rId36"/>
    <p:sldId id="437" r:id="rId37"/>
    <p:sldId id="438" r:id="rId38"/>
    <p:sldId id="439" r:id="rId39"/>
    <p:sldId id="44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9919" autoAdjust="0"/>
  </p:normalViewPr>
  <p:slideViewPr>
    <p:cSldViewPr snapToGrid="0">
      <p:cViewPr varScale="1">
        <p:scale>
          <a:sx n="59" d="100"/>
          <a:sy n="59" d="100"/>
        </p:scale>
        <p:origin x="2467" y="67"/>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A8B59D3A-DF9B-4ABE-8B89-DE263238D08C}"/>
    <pc:docChg chg="modSld">
      <pc:chgData name="Garcia, Elma" userId="f2cc6a70-af64-4323-8354-63fdb2cbddcb" providerId="ADAL" clId="{A8B59D3A-DF9B-4ABE-8B89-DE263238D08C}" dt="2025-06-18T12:18:02.284" v="3" actId="2"/>
      <pc:docMkLst>
        <pc:docMk/>
      </pc:docMkLst>
      <pc:sldChg chg="modSp mod">
        <pc:chgData name="Garcia, Elma" userId="f2cc6a70-af64-4323-8354-63fdb2cbddcb" providerId="ADAL" clId="{A8B59D3A-DF9B-4ABE-8B89-DE263238D08C}" dt="2025-06-18T12:17:54.475" v="0" actId="2"/>
        <pc:sldMkLst>
          <pc:docMk/>
          <pc:sldMk cId="574990704" sldId="405"/>
        </pc:sldMkLst>
        <pc:spChg chg="mod">
          <ac:chgData name="Garcia, Elma" userId="f2cc6a70-af64-4323-8354-63fdb2cbddcb" providerId="ADAL" clId="{A8B59D3A-DF9B-4ABE-8B89-DE263238D08C}" dt="2025-06-18T12:17:54.475" v="0" actId="2"/>
          <ac:spMkLst>
            <pc:docMk/>
            <pc:sldMk cId="574990704" sldId="405"/>
            <ac:spMk id="8195" creationId="{00000000-0000-0000-0000-000000000000}"/>
          </ac:spMkLst>
        </pc:spChg>
      </pc:sldChg>
      <pc:sldChg chg="modSp mod">
        <pc:chgData name="Garcia, Elma" userId="f2cc6a70-af64-4323-8354-63fdb2cbddcb" providerId="ADAL" clId="{A8B59D3A-DF9B-4ABE-8B89-DE263238D08C}" dt="2025-06-18T12:18:00.106" v="2" actId="2"/>
        <pc:sldMkLst>
          <pc:docMk/>
          <pc:sldMk cId="3539298181" sldId="429"/>
        </pc:sldMkLst>
        <pc:graphicFrameChg chg="modGraphic">
          <ac:chgData name="Garcia, Elma" userId="f2cc6a70-af64-4323-8354-63fdb2cbddcb" providerId="ADAL" clId="{A8B59D3A-DF9B-4ABE-8B89-DE263238D08C}" dt="2025-06-18T12:18:00.106" v="2" actId="2"/>
          <ac:graphicFrameMkLst>
            <pc:docMk/>
            <pc:sldMk cId="3539298181" sldId="429"/>
            <ac:graphicFrameMk id="5" creationId="{00000000-0000-0000-0000-000000000000}"/>
          </ac:graphicFrameMkLst>
        </pc:graphicFrameChg>
      </pc:sldChg>
      <pc:sldChg chg="modSp mod">
        <pc:chgData name="Garcia, Elma" userId="f2cc6a70-af64-4323-8354-63fdb2cbddcb" providerId="ADAL" clId="{A8B59D3A-DF9B-4ABE-8B89-DE263238D08C}" dt="2025-06-18T12:17:56.402" v="1" actId="2"/>
        <pc:sldMkLst>
          <pc:docMk/>
          <pc:sldMk cId="3725947851" sldId="430"/>
        </pc:sldMkLst>
        <pc:spChg chg="mod">
          <ac:chgData name="Garcia, Elma" userId="f2cc6a70-af64-4323-8354-63fdb2cbddcb" providerId="ADAL" clId="{A8B59D3A-DF9B-4ABE-8B89-DE263238D08C}" dt="2025-06-18T12:17:56.402" v="1" actId="2"/>
          <ac:spMkLst>
            <pc:docMk/>
            <pc:sldMk cId="3725947851" sldId="430"/>
            <ac:spMk id="34843" creationId="{00000000-0000-0000-0000-000000000000}"/>
          </ac:spMkLst>
        </pc:spChg>
      </pc:sldChg>
      <pc:sldChg chg="modSp mod">
        <pc:chgData name="Garcia, Elma" userId="f2cc6a70-af64-4323-8354-63fdb2cbddcb" providerId="ADAL" clId="{A8B59D3A-DF9B-4ABE-8B89-DE263238D08C}" dt="2025-06-18T12:18:02.284" v="3" actId="2"/>
        <pc:sldMkLst>
          <pc:docMk/>
          <pc:sldMk cId="3490182017" sldId="431"/>
        </pc:sldMkLst>
        <pc:spChg chg="mod">
          <ac:chgData name="Garcia, Elma" userId="f2cc6a70-af64-4323-8354-63fdb2cbddcb" providerId="ADAL" clId="{A8B59D3A-DF9B-4ABE-8B89-DE263238D08C}" dt="2025-06-18T12:18:02.284" v="3" actId="2"/>
          <ac:spMkLst>
            <pc:docMk/>
            <pc:sldMk cId="3490182017" sldId="431"/>
            <ac:spMk id="358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dirty="0"/>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dirty="0"/>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dirty="0"/>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92213" y="704850"/>
            <a:ext cx="4627562" cy="3471863"/>
          </a:xfrm>
          <a:ln/>
        </p:spPr>
      </p:sp>
      <p:sp>
        <p:nvSpPr>
          <p:cNvPr id="47107" name="Rectangle 3"/>
          <p:cNvSpPr>
            <a:spLocks noGrp="1" noChangeArrowheads="1"/>
          </p:cNvSpPr>
          <p:nvPr>
            <p:ph type="body" idx="1"/>
          </p:nvPr>
        </p:nvSpPr>
        <p:spPr bwMode="auto">
          <a:xfrm>
            <a:off x="787844" y="4415831"/>
            <a:ext cx="5359228" cy="4182660"/>
          </a:xfrm>
          <a:prstGeom prst="rect">
            <a:avLst/>
          </a:prstGeom>
          <a:noFill/>
          <a:ln>
            <a:solidFill>
              <a:srgbClr val="000000"/>
            </a:solidFill>
            <a:miter lim="800000"/>
            <a:headEnd/>
            <a:tailEnd/>
          </a:ln>
        </p:spPr>
        <p:txBody>
          <a:bodyPr lIns="93141" tIns="46570" rIns="93141" bIns="46570"/>
          <a:lstStyle/>
          <a:p>
            <a:pPr eaLnBrk="1" hangingPunct="1"/>
            <a:r>
              <a:rPr lang="en-US" altLang="en-US" sz="800" b="1" dirty="0"/>
              <a:t>Revised 06/2025</a:t>
            </a:r>
          </a:p>
          <a:p>
            <a:pPr eaLnBrk="1" hangingPunct="1"/>
            <a:endParaRPr lang="en-US" altLang="en-US" sz="800" dirty="0"/>
          </a:p>
          <a:p>
            <a:pPr eaLnBrk="1" hangingPunct="1"/>
            <a:r>
              <a:rPr lang="en-US" altLang="en-US" sz="800"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sz="800" dirty="0"/>
          </a:p>
          <a:p>
            <a:pPr eaLnBrk="1" hangingPunct="1"/>
            <a:r>
              <a:rPr lang="en-US" altLang="en-US" sz="800"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sz="800" dirty="0"/>
          </a:p>
          <a:p>
            <a:pPr eaLnBrk="1" hangingPunct="1"/>
            <a:r>
              <a:rPr lang="en-US" altLang="en-US" sz="800"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95333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422275" y="698500"/>
            <a:ext cx="6092825" cy="4570413"/>
          </a:xfrm>
          <a:ln/>
        </p:spPr>
      </p:sp>
      <p:sp>
        <p:nvSpPr>
          <p:cNvPr id="59395" name="Notes Placeholder 2"/>
          <p:cNvSpPr>
            <a:spLocks noGrp="1"/>
          </p:cNvSpPr>
          <p:nvPr>
            <p:ph type="body" idx="1"/>
          </p:nvPr>
        </p:nvSpPr>
        <p:spPr bwMode="auto">
          <a:xfrm>
            <a:off x="700880" y="5873934"/>
            <a:ext cx="5608640" cy="27245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pPr marL="0" marR="0" lvl="0" indent="0" algn="l" defTabSz="929864" rtl="0" eaLnBrk="1" fontAlgn="base" latinLnBrk="0" hangingPunct="1">
              <a:lnSpc>
                <a:spcPct val="100000"/>
              </a:lnSpc>
              <a:spcBef>
                <a:spcPct val="0"/>
              </a:spcBef>
              <a:spcAft>
                <a:spcPct val="0"/>
              </a:spcAft>
              <a:buClrTx/>
              <a:buSzTx/>
              <a:buFontTx/>
              <a:buNone/>
              <a:tabLst/>
              <a:defRPr/>
            </a:pPr>
            <a:endParaRPr lang="en-US" altLang="en-US" dirty="0"/>
          </a:p>
        </p:txBody>
      </p:sp>
      <p:sp>
        <p:nvSpPr>
          <p:cNvPr id="59396" name="Slide Number Placeholder 3"/>
          <p:cNvSpPr txBox="1">
            <a:spLocks noGrp="1"/>
          </p:cNvSpPr>
          <p:nvPr/>
        </p:nvSpPr>
        <p:spPr bwMode="auto">
          <a:xfrm>
            <a:off x="3971653" y="8830063"/>
            <a:ext cx="3037146" cy="4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39EBC93E-3890-4D5F-A545-4C97C8FB0209}" type="slidenum">
              <a:rPr lang="en-US" altLang="en-US" sz="1200"/>
              <a:pPr algn="r" eaLnBrk="1" hangingPunct="1"/>
              <a:t>10</a:t>
            </a:fld>
            <a:endParaRPr lang="en-US" altLang="en-US" sz="1200" dirty="0"/>
          </a:p>
        </p:txBody>
      </p:sp>
    </p:spTree>
    <p:extLst>
      <p:ext uri="{BB962C8B-B14F-4D97-AF65-F5344CB8AC3E}">
        <p14:creationId xmlns:p14="http://schemas.microsoft.com/office/powerpoint/2010/main" val="361503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422275" y="698500"/>
            <a:ext cx="6092825" cy="4570413"/>
          </a:xfrm>
          <a:ln/>
        </p:spPr>
      </p:sp>
      <p:sp>
        <p:nvSpPr>
          <p:cNvPr id="59395" name="Notes Placeholder 2"/>
          <p:cNvSpPr>
            <a:spLocks noGrp="1"/>
          </p:cNvSpPr>
          <p:nvPr>
            <p:ph type="body" idx="1"/>
          </p:nvPr>
        </p:nvSpPr>
        <p:spPr bwMode="auto">
          <a:xfrm>
            <a:off x="700880" y="5873934"/>
            <a:ext cx="5608640" cy="27245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pPr defTabSz="929864" eaLnBrk="1" hangingPunct="1">
              <a:spcBef>
                <a:spcPct val="0"/>
              </a:spcBef>
            </a:pPr>
            <a:endParaRPr lang="en-US" altLang="en-US" dirty="0"/>
          </a:p>
        </p:txBody>
      </p:sp>
      <p:sp>
        <p:nvSpPr>
          <p:cNvPr id="59396" name="Slide Number Placeholder 3"/>
          <p:cNvSpPr txBox="1">
            <a:spLocks noGrp="1"/>
          </p:cNvSpPr>
          <p:nvPr/>
        </p:nvSpPr>
        <p:spPr bwMode="auto">
          <a:xfrm>
            <a:off x="3971653" y="8830063"/>
            <a:ext cx="3037146" cy="4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39EBC93E-3890-4D5F-A545-4C97C8FB0209}" type="slidenum">
              <a:rPr lang="en-US" altLang="en-US" sz="1200"/>
              <a:pPr algn="r" eaLnBrk="1" hangingPunct="1"/>
              <a:t>11</a:t>
            </a:fld>
            <a:endParaRPr lang="en-US" altLang="en-US" sz="1200" dirty="0"/>
          </a:p>
        </p:txBody>
      </p:sp>
    </p:spTree>
    <p:extLst>
      <p:ext uri="{BB962C8B-B14F-4D97-AF65-F5344CB8AC3E}">
        <p14:creationId xmlns:p14="http://schemas.microsoft.com/office/powerpoint/2010/main" val="121259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22275" y="698500"/>
            <a:ext cx="6092825" cy="4570413"/>
          </a:xfrm>
          <a:ln/>
        </p:spPr>
      </p:sp>
      <p:sp>
        <p:nvSpPr>
          <p:cNvPr id="60419" name="Notes Placeholder 2"/>
          <p:cNvSpPr>
            <a:spLocks noGrp="1"/>
          </p:cNvSpPr>
          <p:nvPr>
            <p:ph type="body" idx="1"/>
          </p:nvPr>
        </p:nvSpPr>
        <p:spPr bwMode="auto">
          <a:xfrm>
            <a:off x="412847" y="5415583"/>
            <a:ext cx="6107897" cy="31829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endParaRPr lang="en-US" altLang="en-US" sz="800" dirty="0">
              <a:cs typeface="Arial" panose="020B0604020202020204" pitchFamily="34" charset="0"/>
            </a:endParaRPr>
          </a:p>
        </p:txBody>
      </p:sp>
    </p:spTree>
    <p:extLst>
      <p:ext uri="{BB962C8B-B14F-4D97-AF65-F5344CB8AC3E}">
        <p14:creationId xmlns:p14="http://schemas.microsoft.com/office/powerpoint/2010/main" val="82147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22275" y="698500"/>
            <a:ext cx="6092825" cy="4570413"/>
          </a:xfrm>
          <a:ln/>
        </p:spPr>
      </p:sp>
      <p:sp>
        <p:nvSpPr>
          <p:cNvPr id="61443" name="Notes Placeholder 2"/>
          <p:cNvSpPr>
            <a:spLocks noGrp="1"/>
          </p:cNvSpPr>
          <p:nvPr>
            <p:ph type="body" idx="1"/>
          </p:nvPr>
        </p:nvSpPr>
        <p:spPr bwMode="auto">
          <a:xfrm>
            <a:off x="412847" y="5338923"/>
            <a:ext cx="6107897" cy="3526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pPr defTabSz="929864" eaLnBrk="1" hangingPunct="1">
              <a:spcBef>
                <a:spcPct val="0"/>
              </a:spcBef>
            </a:pPr>
            <a:endParaRPr lang="en-US" altLang="en-US" dirty="0"/>
          </a:p>
        </p:txBody>
      </p:sp>
      <p:sp>
        <p:nvSpPr>
          <p:cNvPr id="61444" name="Slide Number Placeholder 3"/>
          <p:cNvSpPr txBox="1">
            <a:spLocks noGrp="1"/>
          </p:cNvSpPr>
          <p:nvPr/>
        </p:nvSpPr>
        <p:spPr bwMode="auto">
          <a:xfrm>
            <a:off x="3971653" y="8830063"/>
            <a:ext cx="3037146" cy="4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37E58B27-436F-41D7-AE09-95C07C078461}" type="slidenum">
              <a:rPr lang="en-US" altLang="en-US" sz="1200"/>
              <a:pPr algn="r" eaLnBrk="1" hangingPunct="1"/>
              <a:t>13</a:t>
            </a:fld>
            <a:endParaRPr lang="en-US" altLang="en-US" sz="1200" dirty="0"/>
          </a:p>
        </p:txBody>
      </p:sp>
    </p:spTree>
    <p:extLst>
      <p:ext uri="{BB962C8B-B14F-4D97-AF65-F5344CB8AC3E}">
        <p14:creationId xmlns:p14="http://schemas.microsoft.com/office/powerpoint/2010/main" val="306077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22275" y="698500"/>
            <a:ext cx="6092825" cy="4570413"/>
          </a:xfrm>
          <a:ln/>
        </p:spPr>
      </p:sp>
      <p:sp>
        <p:nvSpPr>
          <p:cNvPr id="62467" name="Notes Placeholder 2"/>
          <p:cNvSpPr>
            <a:spLocks noGrp="1"/>
          </p:cNvSpPr>
          <p:nvPr>
            <p:ph type="body" idx="1"/>
          </p:nvPr>
        </p:nvSpPr>
        <p:spPr bwMode="auto">
          <a:xfrm>
            <a:off x="700880" y="5567302"/>
            <a:ext cx="5608640" cy="30311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pPr eaLnBrk="1" hangingPunct="1">
              <a:spcBef>
                <a:spcPct val="0"/>
              </a:spcBef>
            </a:pPr>
            <a:endParaRPr lang="en-US" altLang="en-US" dirty="0"/>
          </a:p>
        </p:txBody>
      </p:sp>
    </p:spTree>
    <p:extLst>
      <p:ext uri="{BB962C8B-B14F-4D97-AF65-F5344CB8AC3E}">
        <p14:creationId xmlns:p14="http://schemas.microsoft.com/office/powerpoint/2010/main" val="355434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476" y="5568098"/>
            <a:ext cx="5608640" cy="3660427"/>
          </a:xfrm>
          <a:prstGeom prst="rect">
            <a:avLst/>
          </a:prstGeom>
        </p:spPr>
        <p:txBody>
          <a:bodyPr lIns="92027" tIns="46016" rIns="92027" bIns="46016"/>
          <a:lstStyle/>
          <a:p>
            <a:r>
              <a:rPr lang="en-US" b="1" dirty="0"/>
              <a:t>Revised 9/2022</a:t>
            </a:r>
          </a:p>
        </p:txBody>
      </p:sp>
    </p:spTree>
    <p:extLst>
      <p:ext uri="{BB962C8B-B14F-4D97-AF65-F5344CB8AC3E}">
        <p14:creationId xmlns:p14="http://schemas.microsoft.com/office/powerpoint/2010/main" val="65246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476" y="5491440"/>
            <a:ext cx="5608640" cy="3660427"/>
          </a:xfrm>
          <a:prstGeom prst="rect">
            <a:avLst/>
          </a:prstGeom>
        </p:spPr>
        <p:txBody>
          <a:bodyPr lIns="92027" tIns="46016" rIns="92027" bIns="46016"/>
          <a:lstStyle/>
          <a:p>
            <a:endParaRPr lang="en-US" dirty="0"/>
          </a:p>
        </p:txBody>
      </p:sp>
    </p:spTree>
    <p:extLst>
      <p:ext uri="{BB962C8B-B14F-4D97-AF65-F5344CB8AC3E}">
        <p14:creationId xmlns:p14="http://schemas.microsoft.com/office/powerpoint/2010/main" val="318709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476" y="5633577"/>
            <a:ext cx="5608640" cy="3660427"/>
          </a:xfrm>
          <a:prstGeom prst="rect">
            <a:avLst/>
          </a:prstGeom>
        </p:spPr>
        <p:txBody>
          <a:bodyPr lIns="92027" tIns="46016" rIns="92027" bIns="46016"/>
          <a:lstStyle/>
          <a:p>
            <a:endParaRPr lang="en-US" dirty="0"/>
          </a:p>
        </p:txBody>
      </p:sp>
    </p:spTree>
    <p:extLst>
      <p:ext uri="{BB962C8B-B14F-4D97-AF65-F5344CB8AC3E}">
        <p14:creationId xmlns:p14="http://schemas.microsoft.com/office/powerpoint/2010/main" val="411880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6468" y="5671906"/>
            <a:ext cx="5608640" cy="3660427"/>
          </a:xfrm>
          <a:prstGeom prst="rect">
            <a:avLst/>
          </a:prstGeom>
        </p:spPr>
        <p:txBody>
          <a:bodyPr lIns="92027" tIns="46016" rIns="92027" bIns="46016"/>
          <a:lstStyle/>
          <a:p>
            <a:endParaRPr lang="en-US" dirty="0"/>
          </a:p>
        </p:txBody>
      </p:sp>
    </p:spTree>
    <p:extLst>
      <p:ext uri="{BB962C8B-B14F-4D97-AF65-F5344CB8AC3E}">
        <p14:creationId xmlns:p14="http://schemas.microsoft.com/office/powerpoint/2010/main" val="2161376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bwMode="auto">
          <a:xfrm>
            <a:off x="662476" y="5568099"/>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394389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22275" y="698500"/>
            <a:ext cx="6092825" cy="4570413"/>
          </a:xfrm>
          <a:ln/>
        </p:spPr>
      </p:sp>
      <p:sp>
        <p:nvSpPr>
          <p:cNvPr id="48131" name="Notes Placeholder 2"/>
          <p:cNvSpPr>
            <a:spLocks noGrp="1"/>
          </p:cNvSpPr>
          <p:nvPr>
            <p:ph type="body" idx="1"/>
          </p:nvPr>
        </p:nvSpPr>
        <p:spPr bwMode="auto">
          <a:xfrm>
            <a:off x="412850" y="5492239"/>
            <a:ext cx="6165504" cy="3526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endParaRPr lang="en-US" altLang="en-US" sz="1200" dirty="0">
              <a:cs typeface="Arial" panose="020B0604020202020204" pitchFamily="34" charset="0"/>
            </a:endParaRPr>
          </a:p>
        </p:txBody>
      </p:sp>
    </p:spTree>
    <p:extLst>
      <p:ext uri="{BB962C8B-B14F-4D97-AF65-F5344CB8AC3E}">
        <p14:creationId xmlns:p14="http://schemas.microsoft.com/office/powerpoint/2010/main" val="354018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bwMode="auto">
          <a:xfrm>
            <a:off x="662476" y="5644757"/>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873069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bwMode="auto">
          <a:xfrm>
            <a:off x="662476" y="5568099"/>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69880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60375" y="433388"/>
            <a:ext cx="6089650" cy="4568825"/>
          </a:xfrm>
          <a:ln/>
        </p:spPr>
      </p:sp>
      <p:sp>
        <p:nvSpPr>
          <p:cNvPr id="66563" name="Notes Placeholder 2"/>
          <p:cNvSpPr>
            <a:spLocks noGrp="1"/>
          </p:cNvSpPr>
          <p:nvPr>
            <p:ph type="body" idx="1"/>
          </p:nvPr>
        </p:nvSpPr>
        <p:spPr bwMode="auto">
          <a:xfrm>
            <a:off x="476057" y="5414782"/>
            <a:ext cx="6081493"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sz="2000" dirty="0">
              <a:cs typeface="Arial" panose="020B0604020202020204" pitchFamily="34" charset="0"/>
            </a:endParaRPr>
          </a:p>
        </p:txBody>
      </p:sp>
    </p:spTree>
    <p:extLst>
      <p:ext uri="{BB962C8B-B14F-4D97-AF65-F5344CB8AC3E}">
        <p14:creationId xmlns:p14="http://schemas.microsoft.com/office/powerpoint/2010/main" val="107823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bwMode="auto">
          <a:xfrm>
            <a:off x="662476" y="5491440"/>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1520201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bwMode="auto">
          <a:xfrm>
            <a:off x="740088" y="5568099"/>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4051002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58788" y="509588"/>
            <a:ext cx="6092825" cy="4570412"/>
          </a:xfrm>
          <a:ln/>
        </p:spPr>
      </p:sp>
      <p:sp>
        <p:nvSpPr>
          <p:cNvPr id="69635" name="Notes Placeholder 2"/>
          <p:cNvSpPr>
            <a:spLocks noGrp="1"/>
          </p:cNvSpPr>
          <p:nvPr>
            <p:ph type="body" idx="1"/>
          </p:nvPr>
        </p:nvSpPr>
        <p:spPr bwMode="auto">
          <a:xfrm>
            <a:off x="816896" y="5721415"/>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3425223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bwMode="auto">
          <a:xfrm>
            <a:off x="662476" y="5644757"/>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1359057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bwMode="auto">
          <a:xfrm>
            <a:off x="662476" y="5644757"/>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2078514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58788" y="509588"/>
            <a:ext cx="6092825" cy="4570412"/>
          </a:xfrm>
          <a:ln/>
        </p:spPr>
      </p:sp>
      <p:sp>
        <p:nvSpPr>
          <p:cNvPr id="73731" name="Notes Placeholder 2"/>
          <p:cNvSpPr>
            <a:spLocks noGrp="1"/>
          </p:cNvSpPr>
          <p:nvPr>
            <p:ph type="body" idx="1"/>
          </p:nvPr>
        </p:nvSpPr>
        <p:spPr bwMode="auto">
          <a:xfrm>
            <a:off x="700880" y="5568099"/>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3399326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bwMode="auto">
          <a:xfrm>
            <a:off x="662476" y="5568099"/>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pPr defTabSz="906902">
              <a:defRPr/>
            </a:pPr>
            <a:endParaRPr lang="en-US" dirty="0"/>
          </a:p>
          <a:p>
            <a:pPr marL="170044" indent="-170044" defTabSz="906902">
              <a:buFont typeface="Arial" panose="020B0604020202020204" pitchFamily="34" charset="0"/>
              <a:buChar char="•"/>
              <a:defRPr/>
            </a:pPr>
            <a:endParaRPr lang="en-US" dirty="0"/>
          </a:p>
          <a:p>
            <a:pPr marL="170044" indent="-170044" defTabSz="906902">
              <a:buFont typeface="Arial" panose="020B0604020202020204" pitchFamily="34" charset="0"/>
              <a:buChar char="•"/>
              <a:defRPr/>
            </a:pPr>
            <a:endParaRPr lang="en-US" dirty="0"/>
          </a:p>
        </p:txBody>
      </p:sp>
    </p:spTree>
    <p:extLst>
      <p:ext uri="{BB962C8B-B14F-4D97-AF65-F5344CB8AC3E}">
        <p14:creationId xmlns:p14="http://schemas.microsoft.com/office/powerpoint/2010/main" val="128127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62476" y="5568099"/>
            <a:ext cx="5608640" cy="4182660"/>
          </a:xfrm>
          <a:prstGeom prst="rect">
            <a:avLst/>
          </a:prstGeom>
        </p:spPr>
        <p:txBody>
          <a:bodyPr lIns="92027" tIns="46016" rIns="92027" bIns="46016">
            <a:normAutofit/>
          </a:bodyPr>
          <a:lstStyle/>
          <a:p>
            <a:pPr>
              <a:defRPr/>
            </a:pPr>
            <a:endParaRPr lang="en-US" dirty="0"/>
          </a:p>
        </p:txBody>
      </p:sp>
    </p:spTree>
    <p:extLst>
      <p:ext uri="{BB962C8B-B14F-4D97-AF65-F5344CB8AC3E}">
        <p14:creationId xmlns:p14="http://schemas.microsoft.com/office/powerpoint/2010/main" val="3110228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bwMode="auto">
          <a:xfrm>
            <a:off x="662476" y="5644757"/>
            <a:ext cx="5608640" cy="4182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pPr defTabSz="906902">
              <a:defRPr/>
            </a:pPr>
            <a:endParaRPr lang="en-US" altLang="en-US" dirty="0"/>
          </a:p>
        </p:txBody>
      </p:sp>
    </p:spTree>
    <p:extLst>
      <p:ext uri="{BB962C8B-B14F-4D97-AF65-F5344CB8AC3E}">
        <p14:creationId xmlns:p14="http://schemas.microsoft.com/office/powerpoint/2010/main" val="331475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032">
              <a:defRPr sz="2000" u="sng">
                <a:solidFill>
                  <a:schemeClr val="tx1"/>
                </a:solidFill>
                <a:latin typeface="Arial" panose="020B0604020202020204" pitchFamily="34" charset="0"/>
              </a:defRPr>
            </a:lvl1pPr>
            <a:lvl2pPr marL="718879" indent="-276492" defTabSz="917032">
              <a:defRPr sz="2000" u="sng">
                <a:solidFill>
                  <a:schemeClr val="tx1"/>
                </a:solidFill>
                <a:latin typeface="Arial" panose="020B0604020202020204" pitchFamily="34" charset="0"/>
              </a:defRPr>
            </a:lvl2pPr>
            <a:lvl3pPr marL="1105967" indent="-221193" defTabSz="917032">
              <a:defRPr sz="2000" u="sng">
                <a:solidFill>
                  <a:schemeClr val="tx1"/>
                </a:solidFill>
                <a:latin typeface="Arial" panose="020B0604020202020204" pitchFamily="34" charset="0"/>
              </a:defRPr>
            </a:lvl3pPr>
            <a:lvl4pPr marL="1548356" indent="-221193" defTabSz="917032">
              <a:defRPr sz="2000" u="sng">
                <a:solidFill>
                  <a:schemeClr val="tx1"/>
                </a:solidFill>
                <a:latin typeface="Arial" panose="020B0604020202020204" pitchFamily="34" charset="0"/>
              </a:defRPr>
            </a:lvl4pPr>
            <a:lvl5pPr marL="1990743" indent="-221193" defTabSz="917032">
              <a:defRPr sz="2000" u="sng">
                <a:solidFill>
                  <a:schemeClr val="tx1"/>
                </a:solidFill>
                <a:latin typeface="Arial" panose="020B0604020202020204" pitchFamily="34" charset="0"/>
              </a:defRPr>
            </a:lvl5pPr>
            <a:lvl6pPr marL="2433129" indent="-221193" defTabSz="917032" eaLnBrk="0" fontAlgn="base" hangingPunct="0">
              <a:spcBef>
                <a:spcPct val="0"/>
              </a:spcBef>
              <a:spcAft>
                <a:spcPct val="0"/>
              </a:spcAft>
              <a:defRPr sz="2000" u="sng">
                <a:solidFill>
                  <a:schemeClr val="tx1"/>
                </a:solidFill>
                <a:latin typeface="Arial" panose="020B0604020202020204" pitchFamily="34" charset="0"/>
              </a:defRPr>
            </a:lvl6pPr>
            <a:lvl7pPr marL="2875517" indent="-221193" defTabSz="917032" eaLnBrk="0" fontAlgn="base" hangingPunct="0">
              <a:spcBef>
                <a:spcPct val="0"/>
              </a:spcBef>
              <a:spcAft>
                <a:spcPct val="0"/>
              </a:spcAft>
              <a:defRPr sz="2000" u="sng">
                <a:solidFill>
                  <a:schemeClr val="tx1"/>
                </a:solidFill>
                <a:latin typeface="Arial" panose="020B0604020202020204" pitchFamily="34" charset="0"/>
              </a:defRPr>
            </a:lvl7pPr>
            <a:lvl8pPr marL="3317904" indent="-221193" defTabSz="917032" eaLnBrk="0" fontAlgn="base" hangingPunct="0">
              <a:spcBef>
                <a:spcPct val="0"/>
              </a:spcBef>
              <a:spcAft>
                <a:spcPct val="0"/>
              </a:spcAft>
              <a:defRPr sz="2000" u="sng">
                <a:solidFill>
                  <a:schemeClr val="tx1"/>
                </a:solidFill>
                <a:latin typeface="Arial" panose="020B0604020202020204" pitchFamily="34" charset="0"/>
              </a:defRPr>
            </a:lvl8pPr>
            <a:lvl9pPr marL="3760292" indent="-221193" defTabSz="917032" eaLnBrk="0" fontAlgn="base" hangingPunct="0">
              <a:spcBef>
                <a:spcPct val="0"/>
              </a:spcBef>
              <a:spcAft>
                <a:spcPct val="0"/>
              </a:spcAft>
              <a:defRPr sz="2000" u="sng">
                <a:solidFill>
                  <a:schemeClr val="tx1"/>
                </a:solidFill>
                <a:latin typeface="Arial" panose="020B0604020202020204" pitchFamily="34" charset="0"/>
              </a:defRPr>
            </a:lvl9pPr>
          </a:lstStyle>
          <a:p>
            <a:fld id="{7076FE1F-94C4-42C7-8FB0-97F578199640}" type="slidenum">
              <a:rPr lang="en-US" altLang="en-US" sz="1000" u="none">
                <a:latin typeface="Times New Roman" panose="02020603050405020304" pitchFamily="18" charset="0"/>
              </a:rPr>
              <a:pPr/>
              <a:t>31</a:t>
            </a:fld>
            <a:endParaRPr lang="en-US" altLang="en-US" sz="1000" u="none" dirty="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41413" y="688975"/>
            <a:ext cx="4530725" cy="3398838"/>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0082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476" y="5491440"/>
            <a:ext cx="5608640" cy="3660427"/>
          </a:xfrm>
          <a:prstGeom prst="rect">
            <a:avLst/>
          </a:prstGeom>
        </p:spPr>
        <p:txBody>
          <a:bodyPr lIns="92027" tIns="46016" rIns="92027" bIns="46016"/>
          <a:lstStyle/>
          <a:p>
            <a:endParaRPr lang="en-US" dirty="0"/>
          </a:p>
        </p:txBody>
      </p:sp>
    </p:spTree>
    <p:extLst>
      <p:ext uri="{BB962C8B-B14F-4D97-AF65-F5344CB8AC3E}">
        <p14:creationId xmlns:p14="http://schemas.microsoft.com/office/powerpoint/2010/main" val="2814566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476" y="5568098"/>
            <a:ext cx="5608640" cy="3660427"/>
          </a:xfrm>
          <a:prstGeom prst="rect">
            <a:avLst/>
          </a:prstGeom>
        </p:spPr>
        <p:txBody>
          <a:bodyPr lIns="92027" tIns="46016" rIns="92027" bIns="46016"/>
          <a:lstStyle/>
          <a:p>
            <a:r>
              <a:rPr lang="en-US" b="1" dirty="0"/>
              <a:t>Revised 06/2025</a:t>
            </a:r>
          </a:p>
        </p:txBody>
      </p:sp>
    </p:spTree>
    <p:extLst>
      <p:ext uri="{BB962C8B-B14F-4D97-AF65-F5344CB8AC3E}">
        <p14:creationId xmlns:p14="http://schemas.microsoft.com/office/powerpoint/2010/main" val="3783232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bwMode="auto">
          <a:xfrm>
            <a:off x="700880" y="5567302"/>
            <a:ext cx="5608640" cy="30311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2183994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bwMode="auto">
          <a:xfrm>
            <a:off x="700880" y="5567302"/>
            <a:ext cx="5608640" cy="30311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44409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0088" y="5568098"/>
            <a:ext cx="5608640" cy="3660427"/>
          </a:xfrm>
          <a:prstGeom prst="rect">
            <a:avLst/>
          </a:prstGeom>
        </p:spPr>
        <p:txBody>
          <a:bodyPr lIns="92027" tIns="46016" rIns="92027" bIns="46016"/>
          <a:lstStyle/>
          <a:p>
            <a:endParaRPr lang="en-US" sz="2000" b="1" dirty="0">
              <a:cs typeface="Arial" panose="020B0604020202020204" pitchFamily="34" charset="0"/>
            </a:endParaRPr>
          </a:p>
        </p:txBody>
      </p:sp>
    </p:spTree>
    <p:extLst>
      <p:ext uri="{BB962C8B-B14F-4D97-AF65-F5344CB8AC3E}">
        <p14:creationId xmlns:p14="http://schemas.microsoft.com/office/powerpoint/2010/main" val="4288639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0088" y="5635973"/>
            <a:ext cx="5608640" cy="3660427"/>
          </a:xfrm>
          <a:prstGeom prst="rect">
            <a:avLst/>
          </a:prstGeom>
        </p:spPr>
        <p:txBody>
          <a:bodyPr lIns="92027" tIns="46016" rIns="92027" bIns="46016"/>
          <a:lstStyle/>
          <a:p>
            <a:endParaRPr lang="en-US" dirty="0"/>
          </a:p>
        </p:txBody>
      </p:sp>
    </p:spTree>
    <p:extLst>
      <p:ext uri="{BB962C8B-B14F-4D97-AF65-F5344CB8AC3E}">
        <p14:creationId xmlns:p14="http://schemas.microsoft.com/office/powerpoint/2010/main" val="265723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bwMode="auto">
          <a:xfrm>
            <a:off x="700880" y="5490643"/>
            <a:ext cx="5608640" cy="3107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7" tIns="46016" rIns="92027" bIns="46016"/>
          <a:lstStyle/>
          <a:p>
            <a:endParaRPr lang="en-US" altLang="en-US" dirty="0"/>
          </a:p>
        </p:txBody>
      </p:sp>
    </p:spTree>
    <p:extLst>
      <p:ext uri="{BB962C8B-B14F-4D97-AF65-F5344CB8AC3E}">
        <p14:creationId xmlns:p14="http://schemas.microsoft.com/office/powerpoint/2010/main" val="1607342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985">
              <a:defRPr sz="3700" u="sng">
                <a:solidFill>
                  <a:schemeClr val="tx1"/>
                </a:solidFill>
                <a:latin typeface="Times New Roman" panose="02020603050405020304" pitchFamily="18" charset="0"/>
              </a:defRPr>
            </a:lvl1pPr>
            <a:lvl2pPr marL="754208" indent="-290081" defTabSz="945985">
              <a:defRPr sz="3700" u="sng">
                <a:solidFill>
                  <a:schemeClr val="tx1"/>
                </a:solidFill>
                <a:latin typeface="Times New Roman" panose="02020603050405020304" pitchFamily="18" charset="0"/>
              </a:defRPr>
            </a:lvl2pPr>
            <a:lvl3pPr marL="1160321" indent="-232064" defTabSz="945985">
              <a:defRPr sz="3700" u="sng">
                <a:solidFill>
                  <a:schemeClr val="tx1"/>
                </a:solidFill>
                <a:latin typeface="Times New Roman" panose="02020603050405020304" pitchFamily="18" charset="0"/>
              </a:defRPr>
            </a:lvl3pPr>
            <a:lvl4pPr marL="1624450" indent="-232064" defTabSz="945985">
              <a:defRPr sz="3700" u="sng">
                <a:solidFill>
                  <a:schemeClr val="tx1"/>
                </a:solidFill>
                <a:latin typeface="Times New Roman" panose="02020603050405020304" pitchFamily="18" charset="0"/>
              </a:defRPr>
            </a:lvl4pPr>
            <a:lvl5pPr marL="2088578" indent="-232064" defTabSz="945985">
              <a:defRPr sz="3700" u="sng">
                <a:solidFill>
                  <a:schemeClr val="tx1"/>
                </a:solidFill>
                <a:latin typeface="Times New Roman" panose="02020603050405020304" pitchFamily="18" charset="0"/>
              </a:defRPr>
            </a:lvl5pPr>
            <a:lvl6pPr marL="2552706" indent="-232064" defTabSz="945985" eaLnBrk="0" fontAlgn="base" hangingPunct="0">
              <a:spcBef>
                <a:spcPct val="0"/>
              </a:spcBef>
              <a:spcAft>
                <a:spcPct val="0"/>
              </a:spcAft>
              <a:defRPr sz="3700" u="sng">
                <a:solidFill>
                  <a:schemeClr val="tx1"/>
                </a:solidFill>
                <a:latin typeface="Times New Roman" panose="02020603050405020304" pitchFamily="18" charset="0"/>
              </a:defRPr>
            </a:lvl6pPr>
            <a:lvl7pPr marL="3016834" indent="-232064" defTabSz="945985" eaLnBrk="0" fontAlgn="base" hangingPunct="0">
              <a:spcBef>
                <a:spcPct val="0"/>
              </a:spcBef>
              <a:spcAft>
                <a:spcPct val="0"/>
              </a:spcAft>
              <a:defRPr sz="3700" u="sng">
                <a:solidFill>
                  <a:schemeClr val="tx1"/>
                </a:solidFill>
                <a:latin typeface="Times New Roman" panose="02020603050405020304" pitchFamily="18" charset="0"/>
              </a:defRPr>
            </a:lvl7pPr>
            <a:lvl8pPr marL="3480963" indent="-232064" defTabSz="945985" eaLnBrk="0" fontAlgn="base" hangingPunct="0">
              <a:spcBef>
                <a:spcPct val="0"/>
              </a:spcBef>
              <a:spcAft>
                <a:spcPct val="0"/>
              </a:spcAft>
              <a:defRPr sz="3700" u="sng">
                <a:solidFill>
                  <a:schemeClr val="tx1"/>
                </a:solidFill>
                <a:latin typeface="Times New Roman" panose="02020603050405020304" pitchFamily="18" charset="0"/>
              </a:defRPr>
            </a:lvl8pPr>
            <a:lvl9pPr marL="3945092" indent="-232064" defTabSz="945985"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39</a:t>
            </a:fld>
            <a:endParaRPr lang="en-US" altLang="en-US" sz="1000" u="none" dirty="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6581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22275" y="698500"/>
            <a:ext cx="6092825" cy="4570413"/>
          </a:xfrm>
          <a:ln/>
        </p:spPr>
      </p:sp>
      <p:sp>
        <p:nvSpPr>
          <p:cNvPr id="54275" name="Notes Placeholder 2"/>
          <p:cNvSpPr>
            <a:spLocks noGrp="1"/>
          </p:cNvSpPr>
          <p:nvPr>
            <p:ph type="body" idx="1"/>
          </p:nvPr>
        </p:nvSpPr>
        <p:spPr bwMode="auto">
          <a:xfrm>
            <a:off x="183987" y="5414785"/>
            <a:ext cx="6566943" cy="27245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pPr defTabSz="929864"/>
            <a:endParaRPr lang="en-US" altLang="en-US" sz="2000" dirty="0">
              <a:cs typeface="Arial" panose="020B0604020202020204" pitchFamily="34" charset="0"/>
            </a:endParaRPr>
          </a:p>
        </p:txBody>
      </p:sp>
    </p:spTree>
    <p:extLst>
      <p:ext uri="{BB962C8B-B14F-4D97-AF65-F5344CB8AC3E}">
        <p14:creationId xmlns:p14="http://schemas.microsoft.com/office/powerpoint/2010/main" val="196861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txBox="1">
            <a:spLocks noGrp="1" noChangeArrowheads="1"/>
          </p:cNvSpPr>
          <p:nvPr/>
        </p:nvSpPr>
        <p:spPr bwMode="auto">
          <a:xfrm>
            <a:off x="3971653" y="8831662"/>
            <a:ext cx="3038747" cy="46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1" tIns="0" rIns="19401" bIns="0" anchor="b"/>
          <a:lstStyle>
            <a:lvl1pPr defTabSz="923925" eaLnBrk="0" hangingPunct="0">
              <a:defRPr sz="2400">
                <a:solidFill>
                  <a:schemeClr val="tx1"/>
                </a:solidFill>
                <a:latin typeface="Tahoma" panose="020B0604030504040204" pitchFamily="34" charset="0"/>
              </a:defRPr>
            </a:lvl1pPr>
            <a:lvl2pPr marL="742950" indent="-285750" defTabSz="923925" eaLnBrk="0" hangingPunct="0">
              <a:defRPr sz="2400">
                <a:solidFill>
                  <a:schemeClr val="tx1"/>
                </a:solidFill>
                <a:latin typeface="Tahoma" panose="020B0604030504040204" pitchFamily="34" charset="0"/>
              </a:defRPr>
            </a:lvl2pPr>
            <a:lvl3pPr marL="1143000" indent="-228600" defTabSz="923925" eaLnBrk="0" hangingPunct="0">
              <a:defRPr sz="2400">
                <a:solidFill>
                  <a:schemeClr val="tx1"/>
                </a:solidFill>
                <a:latin typeface="Tahoma" panose="020B0604030504040204" pitchFamily="34" charset="0"/>
              </a:defRPr>
            </a:lvl3pPr>
            <a:lvl4pPr marL="1600200" indent="-228600" defTabSz="923925" eaLnBrk="0" hangingPunct="0">
              <a:defRPr sz="2400">
                <a:solidFill>
                  <a:schemeClr val="tx1"/>
                </a:solidFill>
                <a:latin typeface="Tahoma" panose="020B0604030504040204" pitchFamily="34" charset="0"/>
              </a:defRPr>
            </a:lvl4pPr>
            <a:lvl5pPr marL="2057400" indent="-228600" defTabSz="923925" eaLnBrk="0" hangingPunct="0">
              <a:defRPr sz="2400">
                <a:solidFill>
                  <a:schemeClr val="tx1"/>
                </a:solidFill>
                <a:latin typeface="Tahoma" panose="020B0604030504040204" pitchFamily="34" charset="0"/>
              </a:defRPr>
            </a:lvl5pPr>
            <a:lvl6pPr marL="2514600" indent="-228600" defTabSz="92392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392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392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3925" eaLnBrk="0" fontAlgn="base" hangingPunct="0">
              <a:spcBef>
                <a:spcPct val="0"/>
              </a:spcBef>
              <a:spcAft>
                <a:spcPct val="0"/>
              </a:spcAft>
              <a:defRPr sz="2400">
                <a:solidFill>
                  <a:schemeClr val="tx1"/>
                </a:solidFill>
                <a:latin typeface="Tahoma" panose="020B0604030504040204" pitchFamily="34" charset="0"/>
              </a:defRPr>
            </a:lvl9pPr>
          </a:lstStyle>
          <a:p>
            <a:pPr algn="r"/>
            <a:fld id="{378851FE-4A11-46E6-8284-BCADAB2DA375}" type="slidenum">
              <a:rPr lang="en-US" altLang="en-US" sz="1000" i="1"/>
              <a:pPr algn="r"/>
              <a:t>5</a:t>
            </a:fld>
            <a:endParaRPr lang="en-US" altLang="en-US" sz="1000" i="1"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bwMode="auto">
          <a:xfrm>
            <a:off x="452852" y="4269913"/>
            <a:ext cx="6104696" cy="41842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3" tIns="45696" rIns="91393" bIns="45696"/>
          <a:lstStyle/>
          <a:p>
            <a:pPr marL="190127" indent="-190127"/>
            <a:r>
              <a:rPr lang="en-US" altLang="en-US" dirty="0"/>
              <a:t>	</a:t>
            </a:r>
            <a:endParaRPr lang="en-US" altLang="en-US" sz="1200" dirty="0"/>
          </a:p>
        </p:txBody>
      </p:sp>
    </p:spTree>
    <p:extLst>
      <p:ext uri="{BB962C8B-B14F-4D97-AF65-F5344CB8AC3E}">
        <p14:creationId xmlns:p14="http://schemas.microsoft.com/office/powerpoint/2010/main" val="402421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62476" y="5491440"/>
            <a:ext cx="5608640" cy="4182660"/>
          </a:xfrm>
          <a:prstGeom prst="rect">
            <a:avLst/>
          </a:prstGeom>
        </p:spPr>
        <p:txBody>
          <a:bodyPr lIns="92027" tIns="46016" rIns="92027" bIns="46016">
            <a:normAutofit/>
          </a:bodyPr>
          <a:lstStyle/>
          <a:p>
            <a:pPr>
              <a:defRPr/>
            </a:pPr>
            <a:endParaRPr lang="en-US" dirty="0"/>
          </a:p>
        </p:txBody>
      </p:sp>
    </p:spTree>
    <p:extLst>
      <p:ext uri="{BB962C8B-B14F-4D97-AF65-F5344CB8AC3E}">
        <p14:creationId xmlns:p14="http://schemas.microsoft.com/office/powerpoint/2010/main" val="1268541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36880" y="4723858"/>
            <a:ext cx="5608640" cy="4182660"/>
          </a:xfrm>
          <a:prstGeom prst="rect">
            <a:avLst/>
          </a:prstGeom>
        </p:spPr>
        <p:txBody>
          <a:bodyPr lIns="92027" tIns="46016" rIns="92027" bIns="46016">
            <a:normAutofit/>
          </a:bodyPr>
          <a:lstStyle/>
          <a:p>
            <a:pPr>
              <a:defRPr/>
            </a:pPr>
            <a:endParaRPr lang="en-US" sz="1200" dirty="0">
              <a:cs typeface="Arial" panose="020B0604020202020204" pitchFamily="34" charset="0"/>
            </a:endParaRPr>
          </a:p>
        </p:txBody>
      </p:sp>
    </p:spTree>
    <p:extLst>
      <p:ext uri="{BB962C8B-B14F-4D97-AF65-F5344CB8AC3E}">
        <p14:creationId xmlns:p14="http://schemas.microsoft.com/office/powerpoint/2010/main" val="187597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448" y="5635973"/>
            <a:ext cx="6011085" cy="3660427"/>
          </a:xfrm>
          <a:prstGeom prst="rect">
            <a:avLst/>
          </a:prstGeom>
        </p:spPr>
        <p:txBody>
          <a:bodyPr lIns="92027" tIns="46016" rIns="92027" bIns="46016"/>
          <a:lstStyle/>
          <a:p>
            <a:endParaRPr lang="en-US" dirty="0"/>
          </a:p>
        </p:txBody>
      </p:sp>
    </p:spTree>
    <p:extLst>
      <p:ext uri="{BB962C8B-B14F-4D97-AF65-F5344CB8AC3E}">
        <p14:creationId xmlns:p14="http://schemas.microsoft.com/office/powerpoint/2010/main" val="2580429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422275" y="698500"/>
            <a:ext cx="6092825" cy="4570413"/>
          </a:xfrm>
          <a:ln/>
        </p:spPr>
      </p:sp>
      <p:sp>
        <p:nvSpPr>
          <p:cNvPr id="58371" name="Notes Placeholder 2"/>
          <p:cNvSpPr>
            <a:spLocks noGrp="1"/>
          </p:cNvSpPr>
          <p:nvPr>
            <p:ph type="body" idx="1"/>
          </p:nvPr>
        </p:nvSpPr>
        <p:spPr bwMode="auto">
          <a:xfrm>
            <a:off x="412847" y="5643960"/>
            <a:ext cx="6107897" cy="29545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pPr defTabSz="929864" eaLnBrk="1" hangingPunct="1">
              <a:spcBef>
                <a:spcPct val="0"/>
              </a:spcBef>
            </a:pPr>
            <a:endParaRPr lang="en-US" altLang="en-US" dirty="0">
              <a:cs typeface="Arial" panose="020B0604020202020204" pitchFamily="34" charset="0"/>
            </a:endParaRPr>
          </a:p>
        </p:txBody>
      </p:sp>
      <p:sp>
        <p:nvSpPr>
          <p:cNvPr id="58372" name="Slide Number Placeholder 3"/>
          <p:cNvSpPr txBox="1">
            <a:spLocks noGrp="1"/>
          </p:cNvSpPr>
          <p:nvPr/>
        </p:nvSpPr>
        <p:spPr bwMode="auto">
          <a:xfrm>
            <a:off x="3971653" y="8830063"/>
            <a:ext cx="3037146" cy="4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1B7002ED-0D78-48E8-996D-469F345BCF36}" type="slidenum">
              <a:rPr lang="en-US" altLang="en-US" sz="1200"/>
              <a:pPr algn="r" eaLnBrk="1" hangingPunct="1"/>
              <a:t>9</a:t>
            </a:fld>
            <a:endParaRPr lang="en-US" altLang="en-US" sz="1200" dirty="0"/>
          </a:p>
        </p:txBody>
      </p:sp>
    </p:spTree>
    <p:extLst>
      <p:ext uri="{BB962C8B-B14F-4D97-AF65-F5344CB8AC3E}">
        <p14:creationId xmlns:p14="http://schemas.microsoft.com/office/powerpoint/2010/main" val="279741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19714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0596176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dirty="0"/>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599" y="2026099"/>
            <a:ext cx="7476309" cy="1930400"/>
          </a:xfrm>
        </p:spPr>
        <p:txBody>
          <a:bodyPr/>
          <a:lstStyle/>
          <a:p>
            <a:pPr algn="l" eaLnBrk="1" hangingPunct="1"/>
            <a:r>
              <a:rPr lang="en-US" altLang="en-US" sz="4000" dirty="0"/>
              <a:t>Toxic and Hazardous Substances</a:t>
            </a:r>
            <a:br>
              <a:rPr lang="en-US" altLang="en-US" sz="4000" dirty="0"/>
            </a:br>
            <a:endParaRPr lang="en-US" altLang="en-US" sz="4000" dirty="0"/>
          </a:p>
        </p:txBody>
      </p:sp>
      <p:sp>
        <p:nvSpPr>
          <p:cNvPr id="3075" name="Rectangle 3"/>
          <p:cNvSpPr>
            <a:spLocks noGrp="1" noChangeArrowheads="1"/>
          </p:cNvSpPr>
          <p:nvPr>
            <p:ph type="subTitle" idx="1"/>
          </p:nvPr>
        </p:nvSpPr>
        <p:spPr>
          <a:xfrm>
            <a:off x="1220470" y="3610424"/>
            <a:ext cx="5715000" cy="692150"/>
          </a:xfrm>
        </p:spPr>
        <p:txBody>
          <a:bodyPr/>
          <a:lstStyle/>
          <a:p>
            <a:pPr marL="571500" indent="-571500" eaLnBrk="1" hangingPunct="1">
              <a:buSzPct val="85000"/>
              <a:buFont typeface="Arial" panose="020B0604020202020204" pitchFamily="34" charset="0"/>
              <a:buChar char="•"/>
            </a:pPr>
            <a:r>
              <a:rPr lang="en-US" altLang="en-US" sz="4000" dirty="0">
                <a:solidFill>
                  <a:schemeClr val="bg2"/>
                </a:solidFill>
              </a:rPr>
              <a:t> </a:t>
            </a:r>
            <a:r>
              <a:rPr lang="en-US" altLang="en-US" i="1" dirty="0"/>
              <a:t>1910 Subpart Z</a:t>
            </a:r>
          </a:p>
        </p:txBody>
      </p:sp>
    </p:spTree>
    <p:extLst>
      <p:ext uri="{BB962C8B-B14F-4D97-AF65-F5344CB8AC3E}">
        <p14:creationId xmlns:p14="http://schemas.microsoft.com/office/powerpoint/2010/main" val="349634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23713A-33EE-0E95-5CE0-C9D04BCA0DBE}"/>
              </a:ext>
            </a:extLst>
          </p:cNvPr>
          <p:cNvPicPr>
            <a:picLocks noChangeAspect="1"/>
          </p:cNvPicPr>
          <p:nvPr/>
        </p:nvPicPr>
        <p:blipFill>
          <a:blip r:embed="rId3"/>
          <a:stretch>
            <a:fillRect/>
          </a:stretch>
        </p:blipFill>
        <p:spPr>
          <a:xfrm>
            <a:off x="3213257" y="2438400"/>
            <a:ext cx="5376561" cy="3505200"/>
          </a:xfrm>
          <a:prstGeom prst="rect">
            <a:avLst/>
          </a:prstGeom>
        </p:spPr>
      </p:pic>
      <p:sp>
        <p:nvSpPr>
          <p:cNvPr id="16387" name="Rectangle 3" descr="Rectangle: Click to edit Master text styles&#10;Second level&#10;Third level&#10;Fourth level&#10;Fifth level"/>
          <p:cNvSpPr>
            <a:spLocks noGrp="1" noChangeArrowheads="1"/>
          </p:cNvSpPr>
          <p:nvPr>
            <p:ph type="body" idx="1"/>
          </p:nvPr>
        </p:nvSpPr>
        <p:spPr>
          <a:xfrm>
            <a:off x="533400" y="1447801"/>
            <a:ext cx="8153400" cy="4648200"/>
          </a:xfrm>
        </p:spPr>
        <p:txBody>
          <a:bodyPr/>
          <a:lstStyle/>
          <a:p>
            <a:pPr eaLnBrk="1" hangingPunct="1"/>
            <a:r>
              <a:rPr lang="en-US" altLang="en-US" dirty="0"/>
              <a:t>PELs</a:t>
            </a:r>
            <a:r>
              <a:rPr lang="en-US" altLang="en-US" b="1" dirty="0"/>
              <a:t> </a:t>
            </a:r>
            <a:r>
              <a:rPr lang="en-US" altLang="en-US" dirty="0"/>
              <a:t>for physical hazards:</a:t>
            </a:r>
          </a:p>
          <a:p>
            <a:pPr eaLnBrk="1" hangingPunct="1"/>
            <a:endParaRPr lang="en-US" altLang="en-US" sz="900" dirty="0"/>
          </a:p>
          <a:p>
            <a:pPr eaLnBrk="1" hangingPunct="1"/>
            <a:endParaRPr lang="en-US" altLang="en-US" sz="300" dirty="0"/>
          </a:p>
          <a:p>
            <a:pPr lvl="1" eaLnBrk="1" hangingPunct="1"/>
            <a:r>
              <a:rPr lang="en-US" altLang="en-US" i="1" dirty="0"/>
              <a:t>Noise</a:t>
            </a:r>
          </a:p>
          <a:p>
            <a:pPr lvl="1" eaLnBrk="1" hangingPunct="1"/>
            <a:endParaRPr lang="en-US" altLang="en-US" sz="800" i="1" dirty="0"/>
          </a:p>
          <a:p>
            <a:pPr lvl="1" eaLnBrk="1" hangingPunct="1"/>
            <a:r>
              <a:rPr lang="en-US" altLang="en-US" i="1" dirty="0"/>
              <a:t>Non-ionizing radiation</a:t>
            </a:r>
          </a:p>
          <a:p>
            <a:pPr marL="0" indent="0" eaLnBrk="1" hangingPunct="1">
              <a:buNone/>
            </a:pPr>
            <a:endParaRPr lang="en-US" altLang="en-US" sz="2400" dirty="0"/>
          </a:p>
          <a:p>
            <a:pPr marL="0" indent="0" eaLnBrk="1" hangingPunct="1">
              <a:buNone/>
            </a:pPr>
            <a:endParaRPr lang="en-US" altLang="en-US" sz="2400" dirty="0"/>
          </a:p>
        </p:txBody>
      </p:sp>
      <p:sp>
        <p:nvSpPr>
          <p:cNvPr id="16386" name="Rectangle 2"/>
          <p:cNvSpPr>
            <a:spLocks noGrp="1" noChangeArrowheads="1"/>
          </p:cNvSpPr>
          <p:nvPr>
            <p:ph type="title"/>
          </p:nvPr>
        </p:nvSpPr>
        <p:spPr/>
        <p:txBody>
          <a:bodyPr/>
          <a:lstStyle/>
          <a:p>
            <a:pPr eaLnBrk="1" hangingPunct="1"/>
            <a:r>
              <a:rPr lang="en-US" altLang="en-US" dirty="0"/>
              <a:t>Permissible Exposure Limit</a:t>
            </a:r>
          </a:p>
        </p:txBody>
      </p:sp>
    </p:spTree>
    <p:extLst>
      <p:ext uri="{BB962C8B-B14F-4D97-AF65-F5344CB8AC3E}">
        <p14:creationId xmlns:p14="http://schemas.microsoft.com/office/powerpoint/2010/main" val="43593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Permissible Exposure Limit</a:t>
            </a:r>
          </a:p>
        </p:txBody>
      </p:sp>
      <p:sp>
        <p:nvSpPr>
          <p:cNvPr id="16387" name="Rectangle 3" descr="Rectangle: Click to edit Master text styles&#10;Second level&#10;Third level&#10;Fourth level&#10;Fifth level"/>
          <p:cNvSpPr>
            <a:spLocks noGrp="1" noChangeArrowheads="1"/>
          </p:cNvSpPr>
          <p:nvPr>
            <p:ph type="body" idx="1"/>
          </p:nvPr>
        </p:nvSpPr>
        <p:spPr>
          <a:xfrm>
            <a:off x="533400" y="1348353"/>
            <a:ext cx="8153400" cy="4747648"/>
          </a:xfrm>
        </p:spPr>
        <p:txBody>
          <a:bodyPr/>
          <a:lstStyle/>
          <a:p>
            <a:pPr eaLnBrk="1" hangingPunct="1"/>
            <a:r>
              <a:rPr lang="en-US" altLang="en-US" dirty="0"/>
              <a:t>No PELs for biological hazards </a:t>
            </a:r>
          </a:p>
          <a:p>
            <a:pPr eaLnBrk="1" hangingPunct="1"/>
            <a:endParaRPr lang="en-US" altLang="en-US" sz="900" dirty="0"/>
          </a:p>
          <a:p>
            <a:pPr lvl="1" eaLnBrk="1" hangingPunct="1"/>
            <a:r>
              <a:rPr lang="en-US" altLang="en-US" dirty="0"/>
              <a:t> Mold </a:t>
            </a:r>
          </a:p>
          <a:p>
            <a:pPr lvl="1" eaLnBrk="1" hangingPunct="1"/>
            <a:r>
              <a:rPr lang="en-US" altLang="en-US" dirty="0"/>
              <a:t> Bacteria</a:t>
            </a:r>
          </a:p>
        </p:txBody>
      </p:sp>
      <p:pic>
        <p:nvPicPr>
          <p:cNvPr id="2" name="Picture 1">
            <a:extLst>
              <a:ext uri="{FF2B5EF4-FFF2-40B4-BE49-F238E27FC236}">
                <a16:creationId xmlns:a16="http://schemas.microsoft.com/office/drawing/2014/main" id="{D478E1B7-2442-0F6E-D73D-51F7E65DEC2D}"/>
              </a:ext>
            </a:extLst>
          </p:cNvPr>
          <p:cNvPicPr>
            <a:picLocks noChangeAspect="1"/>
          </p:cNvPicPr>
          <p:nvPr/>
        </p:nvPicPr>
        <p:blipFill>
          <a:blip r:embed="rId3"/>
          <a:stretch>
            <a:fillRect/>
          </a:stretch>
        </p:blipFill>
        <p:spPr>
          <a:xfrm rot="5400000">
            <a:off x="3979204" y="1264741"/>
            <a:ext cx="3520082" cy="55626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BC54DDC-7EA5-BE64-13F2-EB6E9C3AC0D5}"/>
              </a:ext>
            </a:extLst>
          </p:cNvPr>
          <p:cNvSpPr txBox="1"/>
          <p:nvPr/>
        </p:nvSpPr>
        <p:spPr>
          <a:xfrm>
            <a:off x="3048000" y="5453602"/>
            <a:ext cx="1981200" cy="338554"/>
          </a:xfrm>
          <a:prstGeom prst="rect">
            <a:avLst/>
          </a:prstGeom>
          <a:noFill/>
        </p:spPr>
        <p:txBody>
          <a:bodyPr wrap="square" rtlCol="0">
            <a:spAutoFit/>
          </a:bodyPr>
          <a:lstStyle/>
          <a:p>
            <a:r>
              <a:rPr lang="en-US" sz="1600" u="none" dirty="0"/>
              <a:t>Mold on ceiling tiles</a:t>
            </a:r>
          </a:p>
        </p:txBody>
      </p:sp>
    </p:spTree>
    <p:extLst>
      <p:ext uri="{BB962C8B-B14F-4D97-AF65-F5344CB8AC3E}">
        <p14:creationId xmlns:p14="http://schemas.microsoft.com/office/powerpoint/2010/main" val="291609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441325"/>
            <a:ext cx="7924800" cy="549275"/>
          </a:xfrm>
        </p:spPr>
        <p:txBody>
          <a:bodyPr/>
          <a:lstStyle/>
          <a:p>
            <a:pPr eaLnBrk="1" hangingPunct="1"/>
            <a:r>
              <a:rPr lang="en-US" altLang="en-US" dirty="0"/>
              <a:t>Occupational Exposure Guidelines</a:t>
            </a:r>
          </a:p>
        </p:txBody>
      </p:sp>
      <p:sp>
        <p:nvSpPr>
          <p:cNvPr id="17411" name="Rectangle 3" descr="Rectangle: Click to edit Master text styles&#10;Second level&#10;Third level&#10;Fourth level&#10;Fifth level"/>
          <p:cNvSpPr>
            <a:spLocks noGrp="1" noChangeArrowheads="1"/>
          </p:cNvSpPr>
          <p:nvPr>
            <p:ph type="body" idx="1"/>
          </p:nvPr>
        </p:nvSpPr>
        <p:spPr>
          <a:xfrm>
            <a:off x="609600" y="1341437"/>
            <a:ext cx="8001000" cy="4525963"/>
          </a:xfrm>
        </p:spPr>
        <p:txBody>
          <a:bodyPr>
            <a:normAutofit lnSpcReduction="10000"/>
          </a:bodyPr>
          <a:lstStyle/>
          <a:p>
            <a:pPr eaLnBrk="1" hangingPunct="1">
              <a:lnSpc>
                <a:spcPct val="90000"/>
              </a:lnSpc>
            </a:pPr>
            <a:r>
              <a:rPr lang="en-US" altLang="en-US" sz="2600" b="1" dirty="0"/>
              <a:t>TLV – </a:t>
            </a:r>
            <a:r>
              <a:rPr lang="en-US" altLang="en-US" sz="2600" dirty="0"/>
              <a:t>Threshold Limit Value</a:t>
            </a:r>
          </a:p>
          <a:p>
            <a:pPr eaLnBrk="1" hangingPunct="1">
              <a:lnSpc>
                <a:spcPct val="90000"/>
              </a:lnSpc>
            </a:pPr>
            <a:endParaRPr lang="en-US" altLang="en-US" sz="800" dirty="0"/>
          </a:p>
          <a:p>
            <a:pPr eaLnBrk="1" hangingPunct="1">
              <a:lnSpc>
                <a:spcPct val="90000"/>
              </a:lnSpc>
            </a:pPr>
            <a:endParaRPr lang="en-US" altLang="en-US" sz="300" dirty="0"/>
          </a:p>
          <a:p>
            <a:pPr lvl="1" eaLnBrk="1" hangingPunct="1">
              <a:lnSpc>
                <a:spcPct val="90000"/>
              </a:lnSpc>
            </a:pPr>
            <a:r>
              <a:rPr lang="en-US" altLang="en-US" i="1" dirty="0"/>
              <a:t>Established by </a:t>
            </a:r>
            <a:r>
              <a:rPr lang="en-US" altLang="en-US" i="1" dirty="0">
                <a:cs typeface="Arial" panose="020B0604020202020204" pitchFamily="34" charset="0"/>
              </a:rPr>
              <a:t>American Conference of Governmental Industrial Hygienists (</a:t>
            </a:r>
            <a:r>
              <a:rPr lang="en-US" altLang="en-US" i="1" dirty="0"/>
              <a:t>ACGIH)</a:t>
            </a:r>
          </a:p>
          <a:p>
            <a:pPr lvl="1" eaLnBrk="1" hangingPunct="1">
              <a:lnSpc>
                <a:spcPct val="90000"/>
              </a:lnSpc>
            </a:pPr>
            <a:endParaRPr lang="en-US" altLang="en-US" sz="2800" dirty="0"/>
          </a:p>
          <a:p>
            <a:pPr eaLnBrk="1" hangingPunct="1">
              <a:lnSpc>
                <a:spcPct val="90000"/>
              </a:lnSpc>
            </a:pPr>
            <a:r>
              <a:rPr lang="en-US" altLang="en-US" sz="2600" b="1" dirty="0"/>
              <a:t>REL – </a:t>
            </a:r>
            <a:r>
              <a:rPr lang="en-US" altLang="en-US" sz="2600" dirty="0"/>
              <a:t>Recommended Exposure Limit</a:t>
            </a:r>
          </a:p>
          <a:p>
            <a:pPr eaLnBrk="1" hangingPunct="1">
              <a:lnSpc>
                <a:spcPct val="90000"/>
              </a:lnSpc>
            </a:pPr>
            <a:endParaRPr lang="en-US" altLang="en-US" sz="800" dirty="0"/>
          </a:p>
          <a:p>
            <a:pPr eaLnBrk="1" hangingPunct="1">
              <a:lnSpc>
                <a:spcPct val="90000"/>
              </a:lnSpc>
            </a:pPr>
            <a:endParaRPr lang="en-US" altLang="en-US" sz="300" dirty="0"/>
          </a:p>
          <a:p>
            <a:pPr lvl="1" eaLnBrk="1" hangingPunct="1">
              <a:lnSpc>
                <a:spcPct val="90000"/>
              </a:lnSpc>
            </a:pPr>
            <a:r>
              <a:rPr lang="en-US" altLang="en-US" i="1" dirty="0"/>
              <a:t>Established by National Institute for Occupational Safety and Health (NIOSH)</a:t>
            </a:r>
          </a:p>
          <a:p>
            <a:pPr eaLnBrk="1" hangingPunct="1">
              <a:lnSpc>
                <a:spcPct val="90000"/>
              </a:lnSpc>
            </a:pPr>
            <a:endParaRPr lang="en-US" altLang="en-US" dirty="0"/>
          </a:p>
          <a:p>
            <a:pPr eaLnBrk="1" hangingPunct="1">
              <a:lnSpc>
                <a:spcPct val="90000"/>
              </a:lnSpc>
            </a:pPr>
            <a:r>
              <a:rPr lang="en-US" altLang="en-US" sz="2600" b="1" dirty="0"/>
              <a:t>WEEL – </a:t>
            </a:r>
            <a:r>
              <a:rPr lang="en-US" altLang="en-US" sz="2600" dirty="0"/>
              <a:t>Workplace Environmental Exposure Level</a:t>
            </a:r>
          </a:p>
          <a:p>
            <a:pPr eaLnBrk="1" hangingPunct="1">
              <a:lnSpc>
                <a:spcPct val="90000"/>
              </a:lnSpc>
            </a:pPr>
            <a:endParaRPr lang="en-US" altLang="en-US" sz="800" dirty="0"/>
          </a:p>
          <a:p>
            <a:pPr eaLnBrk="1" hangingPunct="1">
              <a:lnSpc>
                <a:spcPct val="90000"/>
              </a:lnSpc>
            </a:pPr>
            <a:endParaRPr lang="en-US" altLang="en-US" sz="300" dirty="0"/>
          </a:p>
          <a:p>
            <a:pPr lvl="1" eaLnBrk="1" hangingPunct="1">
              <a:lnSpc>
                <a:spcPct val="90000"/>
              </a:lnSpc>
            </a:pPr>
            <a:r>
              <a:rPr lang="en-US" altLang="en-US" i="1" dirty="0"/>
              <a:t>Established by American Industrial Hygiene Association (AIHA)</a:t>
            </a:r>
          </a:p>
        </p:txBody>
      </p:sp>
    </p:spTree>
    <p:extLst>
      <p:ext uri="{BB962C8B-B14F-4D97-AF65-F5344CB8AC3E}">
        <p14:creationId xmlns:p14="http://schemas.microsoft.com/office/powerpoint/2010/main" val="269077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descr="Rectangle: Click to edit Master text styles&#10;Second level&#10;Third level&#10;Fourth level&#10;Fifth level"/>
          <p:cNvSpPr>
            <a:spLocks noGrp="1" noChangeArrowheads="1"/>
          </p:cNvSpPr>
          <p:nvPr>
            <p:ph type="body" idx="1"/>
          </p:nvPr>
        </p:nvSpPr>
        <p:spPr>
          <a:xfrm>
            <a:off x="533400" y="1265237"/>
            <a:ext cx="8153400" cy="4525963"/>
          </a:xfrm>
        </p:spPr>
        <p:txBody>
          <a:bodyPr>
            <a:normAutofit lnSpcReduction="10000"/>
          </a:bodyPr>
          <a:lstStyle/>
          <a:p>
            <a:pPr eaLnBrk="1" hangingPunct="1"/>
            <a:r>
              <a:rPr lang="en-US" altLang="en-US" b="1" dirty="0"/>
              <a:t>IDLH – </a:t>
            </a:r>
            <a:r>
              <a:rPr lang="en-US" altLang="en-US" dirty="0"/>
              <a:t>Immediately Dangerous to Life or Health</a:t>
            </a:r>
          </a:p>
          <a:p>
            <a:pPr eaLnBrk="1" hangingPunct="1"/>
            <a:endParaRPr lang="en-US" altLang="en-US" sz="800" dirty="0"/>
          </a:p>
          <a:p>
            <a:pPr eaLnBrk="1" hangingPunct="1"/>
            <a:endParaRPr lang="en-US" altLang="en-US" sz="800" dirty="0"/>
          </a:p>
          <a:p>
            <a:pPr lvl="1">
              <a:lnSpc>
                <a:spcPct val="90000"/>
              </a:lnSpc>
            </a:pPr>
            <a:r>
              <a:rPr lang="en-US" altLang="en-US" sz="2800" dirty="0"/>
              <a:t>Exposure to which can cause:</a:t>
            </a:r>
          </a:p>
          <a:p>
            <a:pPr lvl="2">
              <a:lnSpc>
                <a:spcPct val="150000"/>
              </a:lnSpc>
            </a:pPr>
            <a:r>
              <a:rPr lang="en-US" altLang="en-US" sz="2800" dirty="0"/>
              <a:t>Death, </a:t>
            </a:r>
          </a:p>
          <a:p>
            <a:pPr lvl="2">
              <a:lnSpc>
                <a:spcPct val="150000"/>
              </a:lnSpc>
            </a:pPr>
            <a:r>
              <a:rPr lang="en-US" altLang="en-US" sz="2800" dirty="0"/>
              <a:t>Adverse health effects, or</a:t>
            </a:r>
          </a:p>
          <a:p>
            <a:pPr lvl="2">
              <a:lnSpc>
                <a:spcPct val="150000"/>
              </a:lnSpc>
            </a:pPr>
            <a:r>
              <a:rPr lang="en-US" altLang="en-US" sz="2800" dirty="0"/>
              <a:t>Prevent escape from that environment. </a:t>
            </a:r>
          </a:p>
          <a:p>
            <a:pPr lvl="1">
              <a:lnSpc>
                <a:spcPct val="90000"/>
              </a:lnSpc>
            </a:pPr>
            <a:endParaRPr lang="en-US" altLang="en-US" sz="2800" dirty="0"/>
          </a:p>
          <a:p>
            <a:pPr lvl="1">
              <a:lnSpc>
                <a:spcPct val="90000"/>
              </a:lnSpc>
            </a:pPr>
            <a:r>
              <a:rPr lang="en-US" altLang="en-US" sz="2800" dirty="0"/>
              <a:t>Encompasses exposures that might hinder a worker form escaping a contaminated area.</a:t>
            </a:r>
          </a:p>
        </p:txBody>
      </p:sp>
      <p:sp>
        <p:nvSpPr>
          <p:cNvPr id="5" name="Rectangle 2"/>
          <p:cNvSpPr>
            <a:spLocks noGrp="1" noChangeArrowheads="1"/>
          </p:cNvSpPr>
          <p:nvPr>
            <p:ph type="title"/>
          </p:nvPr>
        </p:nvSpPr>
        <p:spPr>
          <a:xfrm>
            <a:off x="609600" y="441325"/>
            <a:ext cx="7924800" cy="549275"/>
          </a:xfrm>
        </p:spPr>
        <p:txBody>
          <a:bodyPr/>
          <a:lstStyle/>
          <a:p>
            <a:pPr eaLnBrk="1" hangingPunct="1"/>
            <a:r>
              <a:rPr lang="en-US" altLang="en-US" dirty="0"/>
              <a:t>Occupational Exposure Guidelines</a:t>
            </a:r>
          </a:p>
        </p:txBody>
      </p:sp>
    </p:spTree>
    <p:extLst>
      <p:ext uri="{BB962C8B-B14F-4D97-AF65-F5344CB8AC3E}">
        <p14:creationId xmlns:p14="http://schemas.microsoft.com/office/powerpoint/2010/main" val="93335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Averaging Time</a:t>
            </a:r>
          </a:p>
        </p:txBody>
      </p:sp>
      <p:sp>
        <p:nvSpPr>
          <p:cNvPr id="19459" name="Rectangle 3" descr="Rectangle: Click to edit Master text styles&#10;Second level&#10;Third level&#10;Fourth level&#10;Fifth level"/>
          <p:cNvSpPr>
            <a:spLocks noGrp="1" noChangeArrowheads="1"/>
          </p:cNvSpPr>
          <p:nvPr>
            <p:ph type="body" idx="1"/>
          </p:nvPr>
        </p:nvSpPr>
        <p:spPr>
          <a:xfrm>
            <a:off x="571500" y="1425844"/>
            <a:ext cx="8001000" cy="4319319"/>
          </a:xfrm>
        </p:spPr>
        <p:txBody>
          <a:bodyPr/>
          <a:lstStyle/>
          <a:p>
            <a:pPr eaLnBrk="1" hangingPunct="1">
              <a:spcBef>
                <a:spcPts val="600"/>
              </a:spcBef>
              <a:spcAft>
                <a:spcPts val="600"/>
              </a:spcAft>
            </a:pPr>
            <a:r>
              <a:rPr lang="en-US" altLang="en-US" b="1" dirty="0"/>
              <a:t>PELs</a:t>
            </a:r>
            <a:r>
              <a:rPr lang="en-US" altLang="en-US" dirty="0"/>
              <a:t> for chemicals subclassified by their time weighted average (TWA).</a:t>
            </a:r>
            <a:endParaRPr lang="en-US" altLang="en-US" sz="800" dirty="0"/>
          </a:p>
          <a:p>
            <a:pPr lvl="1" eaLnBrk="1" hangingPunct="1">
              <a:spcBef>
                <a:spcPts val="600"/>
              </a:spcBef>
              <a:spcAft>
                <a:spcPts val="600"/>
              </a:spcAft>
            </a:pPr>
            <a:r>
              <a:rPr lang="en-US" altLang="en-US" sz="2400" i="1" dirty="0"/>
              <a:t>8-hour TWA</a:t>
            </a:r>
            <a:endParaRPr lang="en-US" altLang="en-US" sz="800" i="1" dirty="0"/>
          </a:p>
          <a:p>
            <a:pPr eaLnBrk="1" hangingPunct="1">
              <a:spcBef>
                <a:spcPts val="600"/>
              </a:spcBef>
              <a:spcAft>
                <a:spcPts val="600"/>
              </a:spcAft>
            </a:pPr>
            <a:r>
              <a:rPr lang="en-US" altLang="en-US" b="1" i="1" dirty="0"/>
              <a:t>Short -Term Exposure Limit or STEL </a:t>
            </a:r>
          </a:p>
          <a:p>
            <a:pPr lvl="2" eaLnBrk="1" hangingPunct="1">
              <a:spcBef>
                <a:spcPts val="600"/>
              </a:spcBef>
              <a:spcAft>
                <a:spcPts val="600"/>
              </a:spcAft>
            </a:pPr>
            <a:r>
              <a:rPr lang="en-US" altLang="en-US" i="1" dirty="0"/>
              <a:t>15-minute TWA</a:t>
            </a:r>
            <a:endParaRPr lang="en-US" altLang="en-US" sz="800" i="1" dirty="0"/>
          </a:p>
          <a:p>
            <a:pPr eaLnBrk="1" hangingPunct="1">
              <a:spcBef>
                <a:spcPts val="600"/>
              </a:spcBef>
              <a:spcAft>
                <a:spcPts val="600"/>
              </a:spcAft>
            </a:pPr>
            <a:r>
              <a:rPr lang="en-US" altLang="en-US" b="1" i="1" dirty="0"/>
              <a:t>Ceiling Limit</a:t>
            </a:r>
          </a:p>
          <a:p>
            <a:pPr lvl="2" eaLnBrk="1" hangingPunct="1">
              <a:spcBef>
                <a:spcPts val="600"/>
              </a:spcBef>
              <a:spcAft>
                <a:spcPts val="600"/>
              </a:spcAft>
            </a:pPr>
            <a:r>
              <a:rPr lang="en-US" altLang="en-US" sz="2000" i="1" dirty="0"/>
              <a:t>Instantaneous limit</a:t>
            </a:r>
            <a:endParaRPr lang="en-US" altLang="en-US" i="1" dirty="0"/>
          </a:p>
        </p:txBody>
      </p:sp>
    </p:spTree>
    <p:extLst>
      <p:ext uri="{BB962C8B-B14F-4D97-AF65-F5344CB8AC3E}">
        <p14:creationId xmlns:p14="http://schemas.microsoft.com/office/powerpoint/2010/main" val="297877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sz="quarter"/>
          </p:nvPr>
        </p:nvSpPr>
        <p:spPr>
          <a:xfrm>
            <a:off x="533400" y="2300529"/>
            <a:ext cx="7029450" cy="1437573"/>
          </a:xfrm>
        </p:spPr>
        <p:txBody>
          <a:bodyPr/>
          <a:lstStyle/>
          <a:p>
            <a:r>
              <a:rPr lang="en-US" altLang="en-US" dirty="0"/>
              <a:t>    29 CFR 1910.1000 </a:t>
            </a:r>
          </a:p>
        </p:txBody>
      </p:sp>
      <p:sp>
        <p:nvSpPr>
          <p:cNvPr id="20483" name="Subtitle 4"/>
          <p:cNvSpPr>
            <a:spLocks noGrp="1"/>
          </p:cNvSpPr>
          <p:nvPr>
            <p:ph type="subTitle" sz="quarter" idx="1"/>
          </p:nvPr>
        </p:nvSpPr>
        <p:spPr>
          <a:xfrm>
            <a:off x="1581150" y="3738102"/>
            <a:ext cx="4695664" cy="575799"/>
          </a:xfrm>
        </p:spPr>
        <p:txBody>
          <a:bodyPr>
            <a:normAutofit/>
          </a:bodyPr>
          <a:lstStyle/>
          <a:p>
            <a:r>
              <a:rPr lang="en-US" altLang="en-US" dirty="0">
                <a:solidFill>
                  <a:schemeClr val="bg2"/>
                </a:solidFill>
              </a:rPr>
              <a:t>             </a:t>
            </a:r>
            <a:r>
              <a:rPr lang="en-US" altLang="en-US" sz="3200" i="1" dirty="0"/>
              <a:t>Air Contaminants</a:t>
            </a:r>
          </a:p>
        </p:txBody>
      </p:sp>
    </p:spTree>
    <p:extLst>
      <p:ext uri="{BB962C8B-B14F-4D97-AF65-F5344CB8AC3E}">
        <p14:creationId xmlns:p14="http://schemas.microsoft.com/office/powerpoint/2010/main" val="11348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29 CFR 1910.1000</a:t>
            </a:r>
          </a:p>
        </p:txBody>
      </p:sp>
      <p:sp>
        <p:nvSpPr>
          <p:cNvPr id="21507" name="Content Placeholder 2"/>
          <p:cNvSpPr>
            <a:spLocks noGrp="1"/>
          </p:cNvSpPr>
          <p:nvPr>
            <p:ph idx="1"/>
          </p:nvPr>
        </p:nvSpPr>
        <p:spPr>
          <a:xfrm>
            <a:off x="609600" y="1295400"/>
            <a:ext cx="8001000" cy="4525963"/>
          </a:xfrm>
        </p:spPr>
        <p:txBody>
          <a:bodyPr/>
          <a:lstStyle/>
          <a:p>
            <a:r>
              <a:rPr lang="en-US" altLang="en-US" sz="3000" dirty="0"/>
              <a:t>An employee’s exposure to any substance listed in these tables must be limited:</a:t>
            </a:r>
          </a:p>
          <a:p>
            <a:endParaRPr lang="en-US" altLang="en-US" dirty="0"/>
          </a:p>
          <a:p>
            <a:pPr lvl="1"/>
            <a:r>
              <a:rPr lang="en-US" sz="2800" i="1" dirty="0"/>
              <a:t>Table Z-1 Limits for Air Contaminants</a:t>
            </a:r>
          </a:p>
          <a:p>
            <a:pPr lvl="1"/>
            <a:endParaRPr lang="en-US" altLang="en-US" sz="2800" i="1" dirty="0"/>
          </a:p>
          <a:p>
            <a:pPr lvl="1"/>
            <a:r>
              <a:rPr lang="en-US" sz="2800" i="1" dirty="0"/>
              <a:t>Table Z-2</a:t>
            </a:r>
            <a:endParaRPr lang="en-US" altLang="en-US" sz="2800" i="1" dirty="0"/>
          </a:p>
          <a:p>
            <a:pPr lvl="1"/>
            <a:endParaRPr lang="en-US" altLang="en-US" sz="2800" i="1" dirty="0"/>
          </a:p>
          <a:p>
            <a:pPr lvl="1"/>
            <a:r>
              <a:rPr lang="en-US" sz="2800" i="1" dirty="0"/>
              <a:t>Table Z-3 Mineral Dusts</a:t>
            </a:r>
            <a:endParaRPr lang="en-US" altLang="en-US" sz="2800" i="1" dirty="0"/>
          </a:p>
        </p:txBody>
      </p:sp>
    </p:spTree>
    <p:extLst>
      <p:ext uri="{BB962C8B-B14F-4D97-AF65-F5344CB8AC3E}">
        <p14:creationId xmlns:p14="http://schemas.microsoft.com/office/powerpoint/2010/main" val="22769480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457200"/>
            <a:ext cx="8458200" cy="1077218"/>
          </a:xfrm>
        </p:spPr>
        <p:txBody>
          <a:bodyPr/>
          <a:lstStyle/>
          <a:p>
            <a:r>
              <a:rPr lang="en-US" altLang="en-US" sz="3400" dirty="0"/>
              <a:t>Table Z-1 – Limits for Air Contaminants </a:t>
            </a:r>
            <a:br>
              <a:rPr lang="en-US" altLang="en-US" dirty="0"/>
            </a:br>
            <a:endParaRPr lang="en-US" altLang="en-US" dirty="0"/>
          </a:p>
        </p:txBody>
      </p:sp>
      <p:graphicFrame>
        <p:nvGraphicFramePr>
          <p:cNvPr id="7" name="Content Placeholder 6"/>
          <p:cNvGraphicFramePr>
            <a:graphicFrameLocks noGrp="1"/>
          </p:cNvGraphicFramePr>
          <p:nvPr>
            <p:ph idx="1"/>
          </p:nvPr>
        </p:nvGraphicFramePr>
        <p:xfrm>
          <a:off x="495300" y="1905000"/>
          <a:ext cx="8153400" cy="2133599"/>
        </p:xfrm>
        <a:graphic>
          <a:graphicData uri="http://schemas.openxmlformats.org/drawingml/2006/table">
            <a:tbl>
              <a:tblPr firstRow="1" bandRow="1">
                <a:tableStyleId>{F5AB1C69-6EDB-4FF4-983F-18BD219EF322}</a:tableStyleId>
              </a:tblPr>
              <a:tblGrid>
                <a:gridCol w="1630680">
                  <a:extLst>
                    <a:ext uri="{9D8B030D-6E8A-4147-A177-3AD203B41FA5}">
                      <a16:colId xmlns:a16="http://schemas.microsoft.com/office/drawing/2014/main" val="20000"/>
                    </a:ext>
                  </a:extLst>
                </a:gridCol>
                <a:gridCol w="1630680">
                  <a:extLst>
                    <a:ext uri="{9D8B030D-6E8A-4147-A177-3AD203B41FA5}">
                      <a16:colId xmlns:a16="http://schemas.microsoft.com/office/drawing/2014/main" val="20001"/>
                    </a:ext>
                  </a:extLst>
                </a:gridCol>
                <a:gridCol w="1630680">
                  <a:extLst>
                    <a:ext uri="{9D8B030D-6E8A-4147-A177-3AD203B41FA5}">
                      <a16:colId xmlns:a16="http://schemas.microsoft.com/office/drawing/2014/main" val="20002"/>
                    </a:ext>
                  </a:extLst>
                </a:gridCol>
                <a:gridCol w="1630680">
                  <a:extLst>
                    <a:ext uri="{9D8B030D-6E8A-4147-A177-3AD203B41FA5}">
                      <a16:colId xmlns:a16="http://schemas.microsoft.com/office/drawing/2014/main" val="20003"/>
                    </a:ext>
                  </a:extLst>
                </a:gridCol>
                <a:gridCol w="1630680">
                  <a:extLst>
                    <a:ext uri="{9D8B030D-6E8A-4147-A177-3AD203B41FA5}">
                      <a16:colId xmlns:a16="http://schemas.microsoft.com/office/drawing/2014/main" val="20004"/>
                    </a:ext>
                  </a:extLst>
                </a:gridCol>
              </a:tblGrid>
              <a:tr h="779228">
                <a:tc>
                  <a:txBody>
                    <a:bodyPr/>
                    <a:lstStyle/>
                    <a:p>
                      <a:pPr algn="ctr"/>
                      <a:r>
                        <a:rPr lang="en-US" dirty="0">
                          <a:solidFill>
                            <a:schemeClr val="bg1"/>
                          </a:solidFill>
                          <a:latin typeface="Avenir Next LT Pro" panose="020B0504020202020204" pitchFamily="34" charset="0"/>
                        </a:rPr>
                        <a:t>Substance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CAS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ppm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mg/m</a:t>
                      </a:r>
                      <a:r>
                        <a:rPr lang="en-US" baseline="300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Skin</a:t>
                      </a:r>
                      <a:r>
                        <a:rPr lang="en-US" baseline="0" dirty="0">
                          <a:solidFill>
                            <a:schemeClr val="bg1"/>
                          </a:solidFill>
                        </a:rPr>
                        <a:t> designation</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51457">
                <a:tc>
                  <a:txBody>
                    <a:bodyPr/>
                    <a:lstStyle/>
                    <a:p>
                      <a:r>
                        <a:rPr lang="en-US" dirty="0">
                          <a:solidFill>
                            <a:schemeClr val="tx1"/>
                          </a:solidFill>
                          <a:latin typeface="Avenir Next LT Pro" panose="020B0504020202020204" pitchFamily="34" charset="0"/>
                        </a:rPr>
                        <a:t>Acetone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67-64-1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1457">
                <a:tc>
                  <a:txBody>
                    <a:bodyPr/>
                    <a:lstStyle/>
                    <a:p>
                      <a:r>
                        <a:rPr lang="en-US" dirty="0">
                          <a:solidFill>
                            <a:schemeClr val="tx1"/>
                          </a:solidFill>
                          <a:latin typeface="Avenir Next LT Pro" panose="020B0504020202020204" pitchFamily="34" charset="0"/>
                        </a:rPr>
                        <a:t>Chlorine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7782-50-5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1457">
                <a:tc>
                  <a:txBody>
                    <a:bodyPr/>
                    <a:lstStyle/>
                    <a:p>
                      <a:r>
                        <a:rPr lang="en-US" dirty="0">
                          <a:solidFill>
                            <a:schemeClr val="tx1"/>
                          </a:solidFill>
                          <a:latin typeface="Avenir Next LT Pro" panose="020B0504020202020204" pitchFamily="34" charset="0"/>
                        </a:rPr>
                        <a:t>Nicotine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54-11-5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7610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09600" y="1676400"/>
          <a:ext cx="7924800" cy="1483360"/>
        </p:xfrm>
        <a:graphic>
          <a:graphicData uri="http://schemas.openxmlformats.org/drawingml/2006/table">
            <a:tbl>
              <a:tblPr firstRow="1" bandRow="1">
                <a:tableStyleId>{F5AB1C69-6EDB-4FF4-983F-18BD219EF322}</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370840">
                <a:tc>
                  <a:txBody>
                    <a:bodyPr/>
                    <a:lstStyle/>
                    <a:p>
                      <a:pPr algn="ctr"/>
                      <a:r>
                        <a:rPr lang="en-US" dirty="0">
                          <a:solidFill>
                            <a:schemeClr val="bg1"/>
                          </a:solidFill>
                          <a:latin typeface="Avenir Next LT Pro" panose="020B0504020202020204" pitchFamily="34" charset="0"/>
                        </a:rPr>
                        <a:t>Substance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CAS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ppm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mg/m</a:t>
                      </a:r>
                      <a:r>
                        <a:rPr lang="en-US" baseline="300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Skin</a:t>
                      </a:r>
                      <a:r>
                        <a:rPr lang="en-US" baseline="0" dirty="0">
                          <a:solidFill>
                            <a:schemeClr val="bg1"/>
                          </a:solidFill>
                        </a:rPr>
                        <a:t> designation</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0840">
                <a:tc>
                  <a:txBody>
                    <a:bodyPr/>
                    <a:lstStyle/>
                    <a:p>
                      <a:r>
                        <a:rPr lang="en-US" dirty="0">
                          <a:solidFill>
                            <a:schemeClr val="tx1"/>
                          </a:solidFill>
                          <a:latin typeface="Avenir Next LT Pro" panose="020B0504020202020204" pitchFamily="34" charset="0"/>
                        </a:rPr>
                        <a:t>Acetone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67-64-1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chemeClr val="tx1"/>
                          </a:solidFill>
                          <a:latin typeface="Avenir Next LT Pro" panose="020B0504020202020204" pitchFamily="34" charset="0"/>
                        </a:rPr>
                        <a:t>Chlorine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7782-50-5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chemeClr val="tx1"/>
                          </a:solidFill>
                          <a:latin typeface="Avenir Next LT Pro" panose="020B0504020202020204" pitchFamily="34" charset="0"/>
                        </a:rPr>
                        <a:t>Nicotine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54-11-5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587" name="Oval 3"/>
          <p:cNvSpPr>
            <a:spLocks noChangeArrowheads="1"/>
          </p:cNvSpPr>
          <p:nvPr/>
        </p:nvSpPr>
        <p:spPr bwMode="auto">
          <a:xfrm>
            <a:off x="609600" y="1676400"/>
            <a:ext cx="1600200" cy="6096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23588" name="Straight Arrow Connector 5"/>
          <p:cNvCxnSpPr>
            <a:cxnSpLocks noChangeShapeType="1"/>
          </p:cNvCxnSpPr>
          <p:nvPr/>
        </p:nvCxnSpPr>
        <p:spPr bwMode="auto">
          <a:xfrm flipH="1">
            <a:off x="1524000" y="2286000"/>
            <a:ext cx="228600" cy="1447800"/>
          </a:xfrm>
          <a:prstGeom prst="straightConnector1">
            <a:avLst/>
          </a:prstGeom>
          <a:noFill/>
          <a:ln w="28575"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10" name="Rectangle 3"/>
          <p:cNvSpPr txBox="1">
            <a:spLocks noChangeArrowheads="1"/>
          </p:cNvSpPr>
          <p:nvPr/>
        </p:nvSpPr>
        <p:spPr bwMode="auto">
          <a:xfrm>
            <a:off x="533400" y="3657600"/>
            <a:ext cx="8001000" cy="2209800"/>
          </a:xfrm>
          <a:prstGeom prst="rect">
            <a:avLst/>
          </a:prstGeom>
          <a:noFill/>
          <a:ln w="9525">
            <a:noFill/>
            <a:miter lim="800000"/>
            <a:headEnd/>
            <a:tailEnd/>
          </a:ln>
        </p:spPr>
        <p:txBody>
          <a:bodyPr/>
          <a:lstStyle/>
          <a:p>
            <a:pPr marL="342900" indent="-342900" eaLnBrk="0" hangingPunct="0">
              <a:spcBef>
                <a:spcPct val="10000"/>
              </a:spcBef>
              <a:spcAft>
                <a:spcPct val="10000"/>
              </a:spcAft>
              <a:buClr>
                <a:srgbClr val="A50021"/>
              </a:buClr>
              <a:buSzPct val="90000"/>
              <a:buFont typeface="Wingdings" pitchFamily="2" charset="2"/>
              <a:buChar char="l"/>
              <a:defRPr/>
            </a:pPr>
            <a:r>
              <a:rPr lang="en-US" sz="2800" b="1" u="none" kern="0" dirty="0">
                <a:latin typeface="Avenir Next LT Pro" panose="020B0504020202020204" pitchFamily="34" charset="0"/>
              </a:rPr>
              <a:t>Substance:</a:t>
            </a:r>
            <a:r>
              <a:rPr lang="en-US" sz="2800" u="none" kern="0" dirty="0">
                <a:latin typeface="Avenir Next LT Pro" panose="020B0504020202020204" pitchFamily="34" charset="0"/>
              </a:rPr>
              <a:t> </a:t>
            </a:r>
          </a:p>
          <a:p>
            <a:pPr marL="342900" indent="-342900" eaLnBrk="0" hangingPunct="0">
              <a:spcBef>
                <a:spcPct val="10000"/>
              </a:spcBef>
              <a:spcAft>
                <a:spcPct val="10000"/>
              </a:spcAft>
              <a:buClr>
                <a:srgbClr val="A50021"/>
              </a:buClr>
              <a:buSzPct val="90000"/>
              <a:buFont typeface="Wingdings" pitchFamily="2" charset="2"/>
              <a:buChar char="l"/>
              <a:defRPr/>
            </a:pPr>
            <a:endParaRPr lang="en-US" sz="200" u="none" kern="0" dirty="0">
              <a:latin typeface="Avenir Next LT Pro" panose="020B0504020202020204" pitchFamily="34" charset="0"/>
            </a:endParaRPr>
          </a:p>
          <a:p>
            <a:pPr marL="742950" lvl="1" indent="-285750" eaLnBrk="0" hangingPunct="0">
              <a:spcBef>
                <a:spcPct val="10000"/>
              </a:spcBef>
              <a:spcAft>
                <a:spcPct val="10000"/>
              </a:spcAft>
              <a:buClr>
                <a:schemeClr val="tx2"/>
              </a:buClr>
              <a:buFont typeface="Symbol" pitchFamily="18" charset="2"/>
              <a:buChar char="-"/>
              <a:defRPr/>
            </a:pPr>
            <a:r>
              <a:rPr lang="en-US" sz="2600" u="none" kern="0" dirty="0">
                <a:latin typeface="Avenir Next LT Pro" panose="020B0504020202020204" pitchFamily="34" charset="0"/>
              </a:rPr>
              <a:t>Many substances have multiple synonyms</a:t>
            </a:r>
          </a:p>
          <a:p>
            <a:pPr marL="742950" lvl="1" indent="-285750" eaLnBrk="0" hangingPunct="0">
              <a:spcBef>
                <a:spcPct val="10000"/>
              </a:spcBef>
              <a:spcAft>
                <a:spcPct val="10000"/>
              </a:spcAft>
              <a:buClr>
                <a:schemeClr val="tx2"/>
              </a:buClr>
              <a:buFont typeface="Symbol" pitchFamily="18" charset="2"/>
              <a:buChar char="-"/>
              <a:defRPr/>
            </a:pPr>
            <a:endParaRPr lang="en-US" sz="1200" u="none" kern="0" dirty="0">
              <a:latin typeface="Avenir Next LT Pro" panose="020B0504020202020204" pitchFamily="34" charset="0"/>
            </a:endParaRPr>
          </a:p>
          <a:p>
            <a:pPr marL="742950" lvl="1" indent="-285750" eaLnBrk="0" hangingPunct="0">
              <a:spcBef>
                <a:spcPct val="10000"/>
              </a:spcBef>
              <a:spcAft>
                <a:spcPct val="10000"/>
              </a:spcAft>
              <a:buClr>
                <a:schemeClr val="tx2"/>
              </a:buClr>
              <a:buFont typeface="Symbol" pitchFamily="18" charset="2"/>
              <a:buChar char="-"/>
              <a:defRPr/>
            </a:pPr>
            <a:r>
              <a:rPr lang="en-US" sz="2600" u="none" kern="0" dirty="0">
                <a:latin typeface="Avenir Next LT Pro" panose="020B0504020202020204" pitchFamily="34" charset="0"/>
              </a:rPr>
              <a:t>Synonyms for acetone: </a:t>
            </a:r>
            <a:r>
              <a:rPr lang="it-IT" sz="2600" u="none" kern="0" dirty="0">
                <a:latin typeface="Avenir Next LT Pro" panose="020B0504020202020204" pitchFamily="34" charset="0"/>
              </a:rPr>
              <a:t>Dimethyl ketone, Ketone propane, 2-Propanone</a:t>
            </a:r>
            <a:endParaRPr lang="en-US" sz="2600" u="none" kern="0" dirty="0">
              <a:latin typeface="Avenir Next LT Pro" panose="020B0504020202020204" pitchFamily="34" charset="0"/>
            </a:endParaRPr>
          </a:p>
          <a:p>
            <a:pPr marL="1200150" lvl="2" indent="-285750" eaLnBrk="0" hangingPunct="0">
              <a:spcBef>
                <a:spcPct val="10000"/>
              </a:spcBef>
              <a:spcAft>
                <a:spcPct val="10000"/>
              </a:spcAft>
              <a:buClr>
                <a:schemeClr val="tx2"/>
              </a:buClr>
              <a:defRPr/>
            </a:pPr>
            <a:endParaRPr lang="en-US" sz="1800" i="1" kern="0" dirty="0">
              <a:latin typeface="Avenir Next LT Pro" panose="020B0504020202020204" pitchFamily="34" charset="0"/>
            </a:endParaRPr>
          </a:p>
        </p:txBody>
      </p:sp>
      <p:sp>
        <p:nvSpPr>
          <p:cNvPr id="12" name="Title 1"/>
          <p:cNvSpPr>
            <a:spLocks noGrp="1"/>
          </p:cNvSpPr>
          <p:nvPr>
            <p:ph type="title"/>
          </p:nvPr>
        </p:nvSpPr>
        <p:spPr>
          <a:xfrm>
            <a:off x="533400" y="457200"/>
            <a:ext cx="8458200" cy="1077218"/>
          </a:xfrm>
        </p:spPr>
        <p:txBody>
          <a:bodyPr/>
          <a:lstStyle/>
          <a:p>
            <a:r>
              <a:rPr lang="en-US" altLang="en-US" sz="3400" dirty="0"/>
              <a:t>Table Z-1 – Limits for Air Contaminants </a:t>
            </a:r>
            <a:br>
              <a:rPr lang="en-US" altLang="en-US" dirty="0"/>
            </a:br>
            <a:endParaRPr lang="en-US" altLang="en-US" dirty="0"/>
          </a:p>
        </p:txBody>
      </p:sp>
    </p:spTree>
    <p:extLst>
      <p:ext uri="{BB962C8B-B14F-4D97-AF65-F5344CB8AC3E}">
        <p14:creationId xmlns:p14="http://schemas.microsoft.com/office/powerpoint/2010/main" val="3815969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noGrp="1"/>
          </p:cNvGraphicFramePr>
          <p:nvPr>
            <p:ph idx="1"/>
          </p:nvPr>
        </p:nvGraphicFramePr>
        <p:xfrm>
          <a:off x="609600" y="1676400"/>
          <a:ext cx="7924800" cy="1483360"/>
        </p:xfrm>
        <a:graphic>
          <a:graphicData uri="http://schemas.openxmlformats.org/drawingml/2006/table">
            <a:tbl>
              <a:tblPr firstRow="1" bandRow="1">
                <a:tableStyleId>{F5AB1C69-6EDB-4FF4-983F-18BD219EF322}</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370840">
                <a:tc>
                  <a:txBody>
                    <a:bodyPr/>
                    <a:lstStyle/>
                    <a:p>
                      <a:pPr algn="ctr"/>
                      <a:r>
                        <a:rPr lang="en-US" dirty="0">
                          <a:solidFill>
                            <a:schemeClr val="bg1"/>
                          </a:solidFill>
                          <a:latin typeface="Avenir Next LT Pro" panose="020B0504020202020204" pitchFamily="34" charset="0"/>
                        </a:rPr>
                        <a:t>Substance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CAS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ppm</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mg/m</a:t>
                      </a:r>
                      <a:r>
                        <a:rPr lang="en-US" baseline="300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Skin</a:t>
                      </a:r>
                      <a:r>
                        <a:rPr lang="en-US" baseline="0" dirty="0">
                          <a:solidFill>
                            <a:schemeClr val="bg1"/>
                          </a:solidFill>
                        </a:rPr>
                        <a:t> designation</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0840">
                <a:tc>
                  <a:txBody>
                    <a:bodyPr/>
                    <a:lstStyle/>
                    <a:p>
                      <a:r>
                        <a:rPr lang="en-US" dirty="0">
                          <a:solidFill>
                            <a:schemeClr val="tx1"/>
                          </a:solidFill>
                          <a:latin typeface="Avenir Next LT Pro" panose="020B0504020202020204" pitchFamily="34" charset="0"/>
                        </a:rPr>
                        <a:t>Acetone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67-64-1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chemeClr val="tx1"/>
                          </a:solidFill>
                          <a:latin typeface="Avenir Next LT Pro" panose="020B0504020202020204" pitchFamily="34" charset="0"/>
                        </a:rPr>
                        <a:t>Chlorine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7782-50-5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chemeClr val="tx1"/>
                          </a:solidFill>
                          <a:latin typeface="Avenir Next LT Pro" panose="020B0504020202020204" pitchFamily="34" charset="0"/>
                        </a:rPr>
                        <a:t>Nicotine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54-11-5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4611" name="Content Placeholder 13"/>
          <p:cNvSpPr>
            <a:spLocks noGrp="1"/>
          </p:cNvSpPr>
          <p:nvPr>
            <p:ph sz="half" idx="2"/>
          </p:nvPr>
        </p:nvSpPr>
        <p:spPr>
          <a:xfrm>
            <a:off x="533400" y="3505200"/>
            <a:ext cx="8763000" cy="1828800"/>
          </a:xfrm>
        </p:spPr>
        <p:txBody>
          <a:bodyPr>
            <a:normAutofit lnSpcReduction="10000"/>
          </a:bodyPr>
          <a:lstStyle/>
          <a:p>
            <a:r>
              <a:rPr lang="en-US" altLang="en-US" b="1" dirty="0"/>
              <a:t>Chemical Abstracts Service (CAS) Registry Number: </a:t>
            </a:r>
          </a:p>
          <a:p>
            <a:pPr lvl="1"/>
            <a:r>
              <a:rPr lang="en-US" altLang="en-US" dirty="0"/>
              <a:t>Unique identifier</a:t>
            </a:r>
          </a:p>
          <a:p>
            <a:pPr lvl="1"/>
            <a:endParaRPr lang="en-US" altLang="en-US" sz="400" dirty="0"/>
          </a:p>
          <a:p>
            <a:pPr lvl="1"/>
            <a:r>
              <a:rPr lang="en-US" altLang="en-US" dirty="0"/>
              <a:t>Used in many resources, including:</a:t>
            </a:r>
          </a:p>
          <a:p>
            <a:pPr lvl="1"/>
            <a:endParaRPr lang="en-US" altLang="en-US" sz="800" dirty="0"/>
          </a:p>
          <a:p>
            <a:pPr marL="1200150" lvl="2" indent="-285750">
              <a:buFont typeface="Symbol" panose="05050102010706020507" pitchFamily="18" charset="2"/>
              <a:buChar char="-"/>
            </a:pPr>
            <a:r>
              <a:rPr lang="en-US" altLang="en-US" i="1" dirty="0"/>
              <a:t>OSHA’s Chemical Sampling Information</a:t>
            </a:r>
          </a:p>
          <a:p>
            <a:pPr marL="1200150" lvl="2" indent="-285750">
              <a:buFont typeface="Symbol" panose="05050102010706020507" pitchFamily="18" charset="2"/>
              <a:buChar char="-"/>
            </a:pPr>
            <a:r>
              <a:rPr lang="en-US" altLang="en-US" i="1" dirty="0"/>
              <a:t>NIOSH Pocket Guide</a:t>
            </a:r>
          </a:p>
          <a:p>
            <a:endParaRPr lang="en-US" altLang="en-US" sz="2400" dirty="0"/>
          </a:p>
        </p:txBody>
      </p:sp>
      <p:sp>
        <p:nvSpPr>
          <p:cNvPr id="24612" name="Oval 3"/>
          <p:cNvSpPr>
            <a:spLocks noChangeArrowheads="1"/>
          </p:cNvSpPr>
          <p:nvPr/>
        </p:nvSpPr>
        <p:spPr bwMode="auto">
          <a:xfrm>
            <a:off x="2209800" y="1676400"/>
            <a:ext cx="1600200" cy="6096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24613" name="Straight Arrow Connector 5"/>
          <p:cNvCxnSpPr>
            <a:cxnSpLocks noChangeShapeType="1"/>
          </p:cNvCxnSpPr>
          <p:nvPr/>
        </p:nvCxnSpPr>
        <p:spPr bwMode="auto">
          <a:xfrm flipH="1">
            <a:off x="2038350" y="2133600"/>
            <a:ext cx="342900" cy="1447800"/>
          </a:xfrm>
          <a:prstGeom prst="straightConnector1">
            <a:avLst/>
          </a:prstGeom>
          <a:noFill/>
          <a:ln w="28575"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9" name="Title 1"/>
          <p:cNvSpPr>
            <a:spLocks noGrp="1"/>
          </p:cNvSpPr>
          <p:nvPr>
            <p:ph type="title"/>
          </p:nvPr>
        </p:nvSpPr>
        <p:spPr>
          <a:xfrm>
            <a:off x="533400" y="457200"/>
            <a:ext cx="8458200" cy="1077218"/>
          </a:xfrm>
        </p:spPr>
        <p:txBody>
          <a:bodyPr/>
          <a:lstStyle/>
          <a:p>
            <a:r>
              <a:rPr lang="en-US" altLang="en-US" sz="3400" dirty="0"/>
              <a:t>Table Z-1 – Limits for Air Contaminants </a:t>
            </a:r>
            <a:br>
              <a:rPr lang="en-US" altLang="en-US" dirty="0"/>
            </a:br>
            <a:endParaRPr lang="en-US" altLang="en-US" dirty="0"/>
          </a:p>
        </p:txBody>
      </p:sp>
    </p:spTree>
    <p:extLst>
      <p:ext uri="{BB962C8B-B14F-4D97-AF65-F5344CB8AC3E}">
        <p14:creationId xmlns:p14="http://schemas.microsoft.com/office/powerpoint/2010/main" val="95260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457200"/>
            <a:ext cx="7924800" cy="549275"/>
          </a:xfrm>
        </p:spPr>
        <p:txBody>
          <a:bodyPr/>
          <a:lstStyle/>
          <a:p>
            <a:pPr eaLnBrk="1" hangingPunct="1"/>
            <a:r>
              <a:rPr lang="en-US" altLang="en-US" dirty="0"/>
              <a:t>Objectives</a:t>
            </a:r>
          </a:p>
        </p:txBody>
      </p:sp>
      <p:sp>
        <p:nvSpPr>
          <p:cNvPr id="4099" name="Rectangle 3"/>
          <p:cNvSpPr>
            <a:spLocks noGrp="1" noChangeArrowheads="1"/>
          </p:cNvSpPr>
          <p:nvPr>
            <p:ph type="body" idx="1"/>
          </p:nvPr>
        </p:nvSpPr>
        <p:spPr>
          <a:xfrm>
            <a:off x="533400" y="1295400"/>
            <a:ext cx="7924800" cy="4449763"/>
          </a:xfrm>
        </p:spPr>
        <p:txBody>
          <a:bodyPr/>
          <a:lstStyle/>
          <a:p>
            <a:pPr eaLnBrk="1" hangingPunct="1"/>
            <a:r>
              <a:rPr lang="en-US" altLang="en-US" dirty="0"/>
              <a:t>At the end of this course, students will be able to:</a:t>
            </a:r>
          </a:p>
          <a:p>
            <a:pPr lvl="1" eaLnBrk="1" hangingPunct="1"/>
            <a:r>
              <a:rPr lang="en-US" altLang="en-US" dirty="0"/>
              <a:t>Identify toxic and hazardous substances.</a:t>
            </a:r>
          </a:p>
          <a:p>
            <a:pPr lvl="1" eaLnBrk="1" hangingPunct="1"/>
            <a:endParaRPr lang="en-US" altLang="en-US" dirty="0"/>
          </a:p>
          <a:p>
            <a:pPr lvl="1" eaLnBrk="1" hangingPunct="1"/>
            <a:r>
              <a:rPr lang="en-US" altLang="en-US" dirty="0"/>
              <a:t>Identify where to find toxicological information.</a:t>
            </a:r>
          </a:p>
          <a:p>
            <a:pPr lvl="1" eaLnBrk="1" hangingPunct="1"/>
            <a:endParaRPr lang="en-US" altLang="en-US" dirty="0"/>
          </a:p>
          <a:p>
            <a:pPr lvl="1" eaLnBrk="1" hangingPunct="1"/>
            <a:r>
              <a:rPr lang="en-US" altLang="en-US" dirty="0"/>
              <a:t>Recognize what a PEL is and how it differs from a TLV, REL, and IDLH.</a:t>
            </a:r>
          </a:p>
          <a:p>
            <a:pPr marL="457200" lvl="1" indent="0" eaLnBrk="1" hangingPunct="1">
              <a:buNone/>
            </a:pPr>
            <a:endParaRPr lang="en-US" altLang="en-US" dirty="0"/>
          </a:p>
          <a:p>
            <a:pPr lvl="1" eaLnBrk="1" hangingPunct="1"/>
            <a:r>
              <a:rPr lang="en-US" altLang="en-US" dirty="0"/>
              <a:t>Become comfortable with the information contained in 29 CFR 1910 Subpart Z.</a:t>
            </a:r>
          </a:p>
        </p:txBody>
      </p:sp>
    </p:spTree>
    <p:extLst>
      <p:ext uri="{BB962C8B-B14F-4D97-AF65-F5344CB8AC3E}">
        <p14:creationId xmlns:p14="http://schemas.microsoft.com/office/powerpoint/2010/main" val="239672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noGrp="1"/>
          </p:cNvGraphicFramePr>
          <p:nvPr>
            <p:ph idx="1"/>
          </p:nvPr>
        </p:nvGraphicFramePr>
        <p:xfrm>
          <a:off x="609600" y="1676400"/>
          <a:ext cx="7924800" cy="1483360"/>
        </p:xfrm>
        <a:graphic>
          <a:graphicData uri="http://schemas.openxmlformats.org/drawingml/2006/table">
            <a:tbl>
              <a:tblPr firstRow="1" bandRow="1">
                <a:tableStyleId>{F5AB1C69-6EDB-4FF4-983F-18BD219EF322}</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370840">
                <a:tc>
                  <a:txBody>
                    <a:bodyPr/>
                    <a:lstStyle/>
                    <a:p>
                      <a:pPr algn="ctr"/>
                      <a:r>
                        <a:rPr lang="en-US" dirty="0">
                          <a:solidFill>
                            <a:schemeClr val="bg1"/>
                          </a:solidFill>
                          <a:latin typeface="Avenir Next LT Pro" panose="020B0504020202020204" pitchFamily="34" charset="0"/>
                        </a:rPr>
                        <a:t>Substance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CAS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ppm</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mg/m</a:t>
                      </a:r>
                      <a:r>
                        <a:rPr lang="en-US" baseline="300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Skin</a:t>
                      </a:r>
                      <a:r>
                        <a:rPr lang="en-US" baseline="0" dirty="0">
                          <a:solidFill>
                            <a:schemeClr val="bg1"/>
                          </a:solidFill>
                        </a:rPr>
                        <a:t> designation</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0840">
                <a:tc>
                  <a:txBody>
                    <a:bodyPr/>
                    <a:lstStyle/>
                    <a:p>
                      <a:r>
                        <a:rPr lang="en-US" dirty="0">
                          <a:solidFill>
                            <a:schemeClr val="tx1"/>
                          </a:solidFill>
                          <a:latin typeface="Avenir Next LT Pro" panose="020B0504020202020204" pitchFamily="34" charset="0"/>
                        </a:rPr>
                        <a:t>Acetone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67-64-1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chemeClr val="tx1"/>
                          </a:solidFill>
                          <a:latin typeface="Avenir Next LT Pro" panose="020B0504020202020204" pitchFamily="34" charset="0"/>
                        </a:rPr>
                        <a:t>Chlorine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7782-50-5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chemeClr val="tx1"/>
                          </a:solidFill>
                          <a:latin typeface="Avenir Next LT Pro" panose="020B0504020202020204" pitchFamily="34" charset="0"/>
                        </a:rPr>
                        <a:t>Nicotine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54-11-5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5635" name="Oval 3"/>
          <p:cNvSpPr>
            <a:spLocks noChangeArrowheads="1"/>
          </p:cNvSpPr>
          <p:nvPr/>
        </p:nvSpPr>
        <p:spPr bwMode="auto">
          <a:xfrm>
            <a:off x="3848100" y="1689390"/>
            <a:ext cx="1600200" cy="6096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25636" name="Straight Arrow Connector 5"/>
          <p:cNvCxnSpPr>
            <a:cxnSpLocks noChangeShapeType="1"/>
          </p:cNvCxnSpPr>
          <p:nvPr/>
        </p:nvCxnSpPr>
        <p:spPr bwMode="auto">
          <a:xfrm flipH="1">
            <a:off x="3851564" y="2265218"/>
            <a:ext cx="381000" cy="1447800"/>
          </a:xfrm>
          <a:prstGeom prst="straightConnector1">
            <a:avLst/>
          </a:prstGeom>
          <a:noFill/>
          <a:ln w="28575"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25637" name="Content Placeholder 7"/>
          <p:cNvSpPr>
            <a:spLocks noGrp="1"/>
          </p:cNvSpPr>
          <p:nvPr>
            <p:ph sz="half" idx="2"/>
          </p:nvPr>
        </p:nvSpPr>
        <p:spPr>
          <a:xfrm>
            <a:off x="533400" y="3733800"/>
            <a:ext cx="8001000" cy="1981200"/>
          </a:xfrm>
        </p:spPr>
        <p:txBody>
          <a:bodyPr/>
          <a:lstStyle/>
          <a:p>
            <a:r>
              <a:rPr lang="en-US" altLang="en-US" b="1" dirty="0"/>
              <a:t>Parts per million (ppm): </a:t>
            </a:r>
            <a:r>
              <a:rPr lang="en-US" altLang="en-US" dirty="0"/>
              <a:t>Parts of vapor or gas per million parts of contaminated air by volume.</a:t>
            </a:r>
          </a:p>
          <a:p>
            <a:endParaRPr lang="en-US" altLang="en-US" dirty="0"/>
          </a:p>
          <a:p>
            <a:r>
              <a:rPr lang="en-US" altLang="en-US" dirty="0"/>
              <a:t>PELs are 8-hour TWAs unless otherwise noted.</a:t>
            </a:r>
          </a:p>
        </p:txBody>
      </p:sp>
      <p:sp>
        <p:nvSpPr>
          <p:cNvPr id="9" name="Title 1"/>
          <p:cNvSpPr>
            <a:spLocks noGrp="1"/>
          </p:cNvSpPr>
          <p:nvPr>
            <p:ph type="title"/>
          </p:nvPr>
        </p:nvSpPr>
        <p:spPr>
          <a:xfrm>
            <a:off x="533400" y="457200"/>
            <a:ext cx="8458200" cy="1077218"/>
          </a:xfrm>
        </p:spPr>
        <p:txBody>
          <a:bodyPr/>
          <a:lstStyle/>
          <a:p>
            <a:r>
              <a:rPr lang="en-US" altLang="en-US" sz="3400" dirty="0"/>
              <a:t>Table Z-1 – Limits for Air Contaminants </a:t>
            </a:r>
            <a:br>
              <a:rPr lang="en-US" altLang="en-US" dirty="0"/>
            </a:br>
            <a:endParaRPr lang="en-US" altLang="en-US" dirty="0"/>
          </a:p>
        </p:txBody>
      </p:sp>
    </p:spTree>
    <p:extLst>
      <p:ext uri="{BB962C8B-B14F-4D97-AF65-F5344CB8AC3E}">
        <p14:creationId xmlns:p14="http://schemas.microsoft.com/office/powerpoint/2010/main" val="88434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noGrp="1"/>
          </p:cNvGraphicFramePr>
          <p:nvPr>
            <p:ph idx="1"/>
          </p:nvPr>
        </p:nvGraphicFramePr>
        <p:xfrm>
          <a:off x="609600" y="1676400"/>
          <a:ext cx="7924800" cy="1483360"/>
        </p:xfrm>
        <a:graphic>
          <a:graphicData uri="http://schemas.openxmlformats.org/drawingml/2006/table">
            <a:tbl>
              <a:tblPr firstRow="1" bandRow="1">
                <a:tableStyleId>{F5AB1C69-6EDB-4FF4-983F-18BD219EF322}</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370840">
                <a:tc>
                  <a:txBody>
                    <a:bodyPr/>
                    <a:lstStyle/>
                    <a:p>
                      <a:pPr algn="ctr"/>
                      <a:r>
                        <a:rPr lang="en-US" dirty="0">
                          <a:solidFill>
                            <a:schemeClr val="bg1"/>
                          </a:solidFill>
                          <a:latin typeface="Avenir Next LT Pro" panose="020B0504020202020204" pitchFamily="34" charset="0"/>
                        </a:rPr>
                        <a:t>Substance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CAS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ppm</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mg/m</a:t>
                      </a:r>
                      <a:r>
                        <a:rPr lang="en-US" baseline="300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Skin</a:t>
                      </a:r>
                      <a:r>
                        <a:rPr lang="en-US" baseline="0" dirty="0">
                          <a:solidFill>
                            <a:schemeClr val="bg1"/>
                          </a:solidFill>
                        </a:rPr>
                        <a:t> designation</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0840">
                <a:tc>
                  <a:txBody>
                    <a:bodyPr/>
                    <a:lstStyle/>
                    <a:p>
                      <a:r>
                        <a:rPr lang="en-US" dirty="0">
                          <a:solidFill>
                            <a:schemeClr val="tx1"/>
                          </a:solidFill>
                          <a:latin typeface="Avenir Next LT Pro" panose="020B0504020202020204" pitchFamily="34" charset="0"/>
                        </a:rPr>
                        <a:t>Acetone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67-64-1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chemeClr val="tx1"/>
                          </a:solidFill>
                          <a:latin typeface="Avenir Next LT Pro" panose="020B0504020202020204" pitchFamily="34" charset="0"/>
                        </a:rPr>
                        <a:t>Chlorine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7782-50-5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chemeClr val="tx1"/>
                          </a:solidFill>
                          <a:latin typeface="Avenir Next LT Pro" panose="020B0504020202020204" pitchFamily="34" charset="0"/>
                        </a:rPr>
                        <a:t>Nicotine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54-11-5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6659" name="Oval 3"/>
          <p:cNvSpPr>
            <a:spLocks noChangeArrowheads="1"/>
          </p:cNvSpPr>
          <p:nvPr/>
        </p:nvSpPr>
        <p:spPr bwMode="auto">
          <a:xfrm>
            <a:off x="5410200" y="1669257"/>
            <a:ext cx="1600200" cy="6096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26660" name="Straight Arrow Connector 5"/>
          <p:cNvCxnSpPr>
            <a:cxnSpLocks noChangeShapeType="1"/>
          </p:cNvCxnSpPr>
          <p:nvPr/>
        </p:nvCxnSpPr>
        <p:spPr bwMode="auto">
          <a:xfrm flipH="1">
            <a:off x="4038600" y="2199084"/>
            <a:ext cx="1752600" cy="1458516"/>
          </a:xfrm>
          <a:prstGeom prst="straightConnector1">
            <a:avLst/>
          </a:prstGeom>
          <a:noFill/>
          <a:ln w="28575"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26661" name="Content Placeholder 7"/>
          <p:cNvSpPr>
            <a:spLocks noGrp="1"/>
          </p:cNvSpPr>
          <p:nvPr>
            <p:ph sz="half" idx="2"/>
          </p:nvPr>
        </p:nvSpPr>
        <p:spPr>
          <a:xfrm>
            <a:off x="609600" y="3657600"/>
            <a:ext cx="8686800" cy="1981200"/>
          </a:xfrm>
        </p:spPr>
        <p:txBody>
          <a:bodyPr>
            <a:normAutofit lnSpcReduction="10000"/>
          </a:bodyPr>
          <a:lstStyle/>
          <a:p>
            <a:r>
              <a:rPr lang="en-US" altLang="en-US" sz="2600" b="1" dirty="0"/>
              <a:t>Milligrams of substance per cubic meter of air (mg/m</a:t>
            </a:r>
            <a:r>
              <a:rPr lang="en-US" altLang="en-US" sz="2600" b="1" baseline="30000" dirty="0"/>
              <a:t>3</a:t>
            </a:r>
            <a:r>
              <a:rPr lang="en-US" altLang="en-US" sz="2600" b="1" dirty="0"/>
              <a:t>)</a:t>
            </a:r>
          </a:p>
          <a:p>
            <a:pPr lvl="1"/>
            <a:r>
              <a:rPr lang="en-US" altLang="en-US" sz="2200" i="1" dirty="0"/>
              <a:t>Exact when entry is only in this column.</a:t>
            </a:r>
          </a:p>
          <a:p>
            <a:pPr lvl="1"/>
            <a:r>
              <a:rPr lang="en-US" altLang="en-US" sz="2200" i="1" dirty="0"/>
              <a:t>Approximate when listed along with a ppm entry.</a:t>
            </a:r>
          </a:p>
          <a:p>
            <a:pPr lvl="1"/>
            <a:endParaRPr lang="en-US" altLang="en-US" sz="800" dirty="0"/>
          </a:p>
          <a:p>
            <a:r>
              <a:rPr lang="en-US" altLang="en-US" sz="2600" dirty="0"/>
              <a:t>PELs are 8-hour TWAs unless otherwise noted.</a:t>
            </a:r>
          </a:p>
        </p:txBody>
      </p:sp>
      <p:sp>
        <p:nvSpPr>
          <p:cNvPr id="9" name="Title 1"/>
          <p:cNvSpPr>
            <a:spLocks noGrp="1"/>
          </p:cNvSpPr>
          <p:nvPr>
            <p:ph type="title"/>
          </p:nvPr>
        </p:nvSpPr>
        <p:spPr>
          <a:xfrm>
            <a:off x="533400" y="457200"/>
            <a:ext cx="8458200" cy="1077218"/>
          </a:xfrm>
        </p:spPr>
        <p:txBody>
          <a:bodyPr/>
          <a:lstStyle/>
          <a:p>
            <a:r>
              <a:rPr lang="en-US" altLang="en-US" sz="3400" dirty="0"/>
              <a:t>Table Z-1 – Limits for Air Contaminants </a:t>
            </a:r>
            <a:br>
              <a:rPr lang="en-US" altLang="en-US" dirty="0"/>
            </a:br>
            <a:endParaRPr lang="en-US" altLang="en-US" dirty="0"/>
          </a:p>
        </p:txBody>
      </p:sp>
    </p:spTree>
    <p:extLst>
      <p:ext uri="{BB962C8B-B14F-4D97-AF65-F5344CB8AC3E}">
        <p14:creationId xmlns:p14="http://schemas.microsoft.com/office/powerpoint/2010/main" val="331952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noGrp="1"/>
          </p:cNvGraphicFramePr>
          <p:nvPr>
            <p:ph idx="1"/>
          </p:nvPr>
        </p:nvGraphicFramePr>
        <p:xfrm>
          <a:off x="609600" y="1676400"/>
          <a:ext cx="7924800" cy="1483360"/>
        </p:xfrm>
        <a:graphic>
          <a:graphicData uri="http://schemas.openxmlformats.org/drawingml/2006/table">
            <a:tbl>
              <a:tblPr firstRow="1" bandRow="1">
                <a:tableStyleId>{F5AB1C69-6EDB-4FF4-983F-18BD219EF322}</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370840">
                <a:tc>
                  <a:txBody>
                    <a:bodyPr/>
                    <a:lstStyle/>
                    <a:p>
                      <a:pPr algn="ctr"/>
                      <a:r>
                        <a:rPr lang="en-US" dirty="0">
                          <a:solidFill>
                            <a:schemeClr val="bg1"/>
                          </a:solidFill>
                          <a:latin typeface="Avenir Next LT Pro" panose="020B0504020202020204" pitchFamily="34" charset="0"/>
                        </a:rPr>
                        <a:t>Substance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CAS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ppm</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mg/m</a:t>
                      </a:r>
                      <a:r>
                        <a:rPr lang="en-US" baseline="300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Skin</a:t>
                      </a:r>
                      <a:r>
                        <a:rPr lang="en-US" baseline="0" dirty="0">
                          <a:solidFill>
                            <a:schemeClr val="bg1"/>
                          </a:solidFill>
                        </a:rPr>
                        <a:t> designation</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0840">
                <a:tc>
                  <a:txBody>
                    <a:bodyPr/>
                    <a:lstStyle/>
                    <a:p>
                      <a:r>
                        <a:rPr lang="en-US" dirty="0">
                          <a:solidFill>
                            <a:schemeClr val="tx1"/>
                          </a:solidFill>
                          <a:latin typeface="Avenir Next LT Pro" panose="020B0504020202020204" pitchFamily="34" charset="0"/>
                        </a:rPr>
                        <a:t>Acetone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67-64-1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chemeClr val="tx1"/>
                          </a:solidFill>
                          <a:latin typeface="Avenir Next LT Pro" panose="020B0504020202020204" pitchFamily="34" charset="0"/>
                        </a:rPr>
                        <a:t>Chlorine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7782-50-5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chemeClr val="tx1"/>
                          </a:solidFill>
                          <a:latin typeface="Avenir Next LT Pro" panose="020B0504020202020204" pitchFamily="34" charset="0"/>
                        </a:rPr>
                        <a:t>Nicotine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54-11-5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7683" name="Oval 3"/>
          <p:cNvSpPr>
            <a:spLocks noChangeArrowheads="1"/>
          </p:cNvSpPr>
          <p:nvPr/>
        </p:nvSpPr>
        <p:spPr bwMode="auto">
          <a:xfrm>
            <a:off x="6934200" y="1700213"/>
            <a:ext cx="1676400" cy="7239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27684" name="Straight Arrow Connector 5"/>
          <p:cNvCxnSpPr>
            <a:cxnSpLocks noChangeShapeType="1"/>
          </p:cNvCxnSpPr>
          <p:nvPr/>
        </p:nvCxnSpPr>
        <p:spPr bwMode="auto">
          <a:xfrm flipH="1">
            <a:off x="3581400" y="2145507"/>
            <a:ext cx="3352800" cy="1664493"/>
          </a:xfrm>
          <a:prstGeom prst="straightConnector1">
            <a:avLst/>
          </a:prstGeom>
          <a:noFill/>
          <a:ln w="28575"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27685" name="Content Placeholder 7"/>
          <p:cNvSpPr>
            <a:spLocks noGrp="1"/>
          </p:cNvSpPr>
          <p:nvPr>
            <p:ph sz="half" idx="2"/>
          </p:nvPr>
        </p:nvSpPr>
        <p:spPr>
          <a:xfrm>
            <a:off x="533400" y="3810000"/>
            <a:ext cx="8254139" cy="1981200"/>
          </a:xfrm>
        </p:spPr>
        <p:txBody>
          <a:bodyPr>
            <a:normAutofit fontScale="92500" lnSpcReduction="10000"/>
          </a:bodyPr>
          <a:lstStyle/>
          <a:p>
            <a:r>
              <a:rPr lang="en-US" altLang="en-US" sz="2600" dirty="0"/>
              <a:t>An entry in this column indicates the substance may be absorbed through the skin.</a:t>
            </a:r>
          </a:p>
          <a:p>
            <a:endParaRPr lang="en-US" altLang="en-US" sz="2000" dirty="0"/>
          </a:p>
          <a:p>
            <a:endParaRPr lang="en-US" altLang="en-US" sz="800" dirty="0"/>
          </a:p>
          <a:p>
            <a:r>
              <a:rPr lang="en-US" altLang="en-US" sz="2600" dirty="0"/>
              <a:t>To avoid exceeding the PEL, cutaneous absorption should also be prevented.</a:t>
            </a:r>
          </a:p>
        </p:txBody>
      </p:sp>
      <p:sp>
        <p:nvSpPr>
          <p:cNvPr id="27686" name="Oval 9"/>
          <p:cNvSpPr>
            <a:spLocks noChangeArrowheads="1"/>
          </p:cNvSpPr>
          <p:nvPr/>
        </p:nvSpPr>
        <p:spPr bwMode="auto">
          <a:xfrm>
            <a:off x="7010400" y="2933700"/>
            <a:ext cx="1600200" cy="6096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27687" name="Straight Arrow Connector 10"/>
          <p:cNvCxnSpPr>
            <a:cxnSpLocks noChangeShapeType="1"/>
          </p:cNvCxnSpPr>
          <p:nvPr/>
        </p:nvCxnSpPr>
        <p:spPr bwMode="auto">
          <a:xfrm flipH="1">
            <a:off x="6019800" y="3186633"/>
            <a:ext cx="1015538" cy="623367"/>
          </a:xfrm>
          <a:prstGeom prst="straightConnector1">
            <a:avLst/>
          </a:prstGeom>
          <a:noFill/>
          <a:ln w="28575"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11" name="Title 1"/>
          <p:cNvSpPr>
            <a:spLocks noGrp="1"/>
          </p:cNvSpPr>
          <p:nvPr>
            <p:ph type="title"/>
          </p:nvPr>
        </p:nvSpPr>
        <p:spPr>
          <a:xfrm>
            <a:off x="533400" y="457200"/>
            <a:ext cx="8458200" cy="1077218"/>
          </a:xfrm>
        </p:spPr>
        <p:txBody>
          <a:bodyPr/>
          <a:lstStyle/>
          <a:p>
            <a:r>
              <a:rPr lang="en-US" altLang="en-US" sz="3400" dirty="0"/>
              <a:t>Table Z-1 – Limits for Air Contaminants </a:t>
            </a:r>
            <a:br>
              <a:rPr lang="en-US" altLang="en-US" dirty="0"/>
            </a:br>
            <a:endParaRPr lang="en-US" altLang="en-US" dirty="0"/>
          </a:p>
        </p:txBody>
      </p:sp>
    </p:spTree>
    <p:extLst>
      <p:ext uri="{BB962C8B-B14F-4D97-AF65-F5344CB8AC3E}">
        <p14:creationId xmlns:p14="http://schemas.microsoft.com/office/powerpoint/2010/main" val="21188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noGrp="1"/>
          </p:cNvGraphicFramePr>
          <p:nvPr>
            <p:ph idx="1"/>
          </p:nvPr>
        </p:nvGraphicFramePr>
        <p:xfrm>
          <a:off x="609600" y="1676400"/>
          <a:ext cx="7924800" cy="1483360"/>
        </p:xfrm>
        <a:graphic>
          <a:graphicData uri="http://schemas.openxmlformats.org/drawingml/2006/table">
            <a:tbl>
              <a:tblPr firstRow="1" bandRow="1">
                <a:tableStyleId>{F5AB1C69-6EDB-4FF4-983F-18BD219EF322}</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370840">
                <a:tc>
                  <a:txBody>
                    <a:bodyPr/>
                    <a:lstStyle/>
                    <a:p>
                      <a:pPr algn="ctr"/>
                      <a:r>
                        <a:rPr lang="en-US" dirty="0">
                          <a:solidFill>
                            <a:schemeClr val="bg1"/>
                          </a:solidFill>
                          <a:latin typeface="Avenir Next LT Pro" panose="020B0504020202020204" pitchFamily="34" charset="0"/>
                        </a:rPr>
                        <a:t>Substance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CAS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ppm</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mg/m</a:t>
                      </a:r>
                      <a:r>
                        <a:rPr lang="en-US" baseline="300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dirty="0">
                          <a:solidFill>
                            <a:schemeClr val="bg1"/>
                          </a:solidFill>
                          <a:latin typeface="Avenir Next LT Pro" panose="020B0504020202020204" pitchFamily="34" charset="0"/>
                        </a:rPr>
                        <a:t>Skin</a:t>
                      </a:r>
                      <a:r>
                        <a:rPr lang="en-US" baseline="0" dirty="0">
                          <a:solidFill>
                            <a:schemeClr val="bg1"/>
                          </a:solidFill>
                        </a:rPr>
                        <a:t> designation</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0840">
                <a:tc>
                  <a:txBody>
                    <a:bodyPr/>
                    <a:lstStyle/>
                    <a:p>
                      <a:r>
                        <a:rPr lang="en-US" dirty="0">
                          <a:solidFill>
                            <a:schemeClr val="tx1"/>
                          </a:solidFill>
                          <a:latin typeface="Avenir Next LT Pro" panose="020B0504020202020204" pitchFamily="34" charset="0"/>
                        </a:rPr>
                        <a:t>Acetone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67-64-1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chemeClr val="tx1"/>
                          </a:solidFill>
                          <a:latin typeface="Avenir Next LT Pro" panose="020B0504020202020204" pitchFamily="34" charset="0"/>
                        </a:rPr>
                        <a:t>Chlorine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7782-50-5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chemeClr val="tx1"/>
                          </a:solidFill>
                          <a:latin typeface="Avenir Next LT Pro" panose="020B0504020202020204" pitchFamily="34" charset="0"/>
                        </a:rPr>
                        <a:t>Nicotine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54-11-5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venir Next LT Pro" panose="020B05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8707" name="Oval 3"/>
          <p:cNvSpPr>
            <a:spLocks noChangeArrowheads="1"/>
          </p:cNvSpPr>
          <p:nvPr/>
        </p:nvSpPr>
        <p:spPr bwMode="auto">
          <a:xfrm>
            <a:off x="3810000" y="2667000"/>
            <a:ext cx="3200400" cy="4572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28708" name="Straight Arrow Connector 5"/>
          <p:cNvCxnSpPr>
            <a:cxnSpLocks noChangeShapeType="1"/>
            <a:stCxn id="28707" idx="3"/>
          </p:cNvCxnSpPr>
          <p:nvPr/>
        </p:nvCxnSpPr>
        <p:spPr bwMode="auto">
          <a:xfrm flipH="1">
            <a:off x="3352802" y="3057245"/>
            <a:ext cx="925886" cy="676555"/>
          </a:xfrm>
          <a:prstGeom prst="straightConnector1">
            <a:avLst/>
          </a:prstGeom>
          <a:noFill/>
          <a:ln w="28575"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28709" name="Content Placeholder 7"/>
          <p:cNvSpPr>
            <a:spLocks noGrp="1"/>
          </p:cNvSpPr>
          <p:nvPr>
            <p:ph sz="half" idx="2"/>
          </p:nvPr>
        </p:nvSpPr>
        <p:spPr>
          <a:xfrm>
            <a:off x="533400" y="3810000"/>
            <a:ext cx="8001000" cy="1981200"/>
          </a:xfrm>
        </p:spPr>
        <p:txBody>
          <a:bodyPr>
            <a:normAutofit fontScale="92500" lnSpcReduction="10000"/>
          </a:bodyPr>
          <a:lstStyle/>
          <a:p>
            <a:r>
              <a:rPr lang="en-US" altLang="en-US" sz="2600" dirty="0"/>
              <a:t>Ceiling values “C” – employee’s exposure shall at no time exceed the exposure limit.</a:t>
            </a:r>
          </a:p>
          <a:p>
            <a:endParaRPr lang="en-US" altLang="en-US" sz="2000" dirty="0"/>
          </a:p>
          <a:p>
            <a:endParaRPr lang="en-US" altLang="en-US" sz="800" dirty="0"/>
          </a:p>
          <a:p>
            <a:r>
              <a:rPr lang="en-US" altLang="en-US" sz="2600" dirty="0"/>
              <a:t>If instantaneous monitoring is not feasible, assess using 15-minute TWA (STEL).</a:t>
            </a:r>
          </a:p>
        </p:txBody>
      </p:sp>
      <p:sp>
        <p:nvSpPr>
          <p:cNvPr id="9" name="Title 1"/>
          <p:cNvSpPr>
            <a:spLocks noGrp="1"/>
          </p:cNvSpPr>
          <p:nvPr>
            <p:ph type="title"/>
          </p:nvPr>
        </p:nvSpPr>
        <p:spPr>
          <a:xfrm>
            <a:off x="533400" y="457200"/>
            <a:ext cx="8458200" cy="1077218"/>
          </a:xfrm>
        </p:spPr>
        <p:txBody>
          <a:bodyPr/>
          <a:lstStyle/>
          <a:p>
            <a:r>
              <a:rPr lang="en-US" altLang="en-US" sz="3400" dirty="0"/>
              <a:t>Table Z-1 – Limits for Air Contaminants </a:t>
            </a:r>
            <a:br>
              <a:rPr lang="en-US" altLang="en-US" dirty="0"/>
            </a:br>
            <a:endParaRPr lang="en-US" altLang="en-US" dirty="0"/>
          </a:p>
        </p:txBody>
      </p:sp>
    </p:spTree>
    <p:extLst>
      <p:ext uri="{BB962C8B-B14F-4D97-AF65-F5344CB8AC3E}">
        <p14:creationId xmlns:p14="http://schemas.microsoft.com/office/powerpoint/2010/main" val="373840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nvPr>
        </p:nvGraphicFramePr>
        <p:xfrm>
          <a:off x="228600" y="2057400"/>
          <a:ext cx="8686799" cy="2037785"/>
        </p:xfrm>
        <a:graphic>
          <a:graphicData uri="http://schemas.openxmlformats.org/drawingml/2006/table">
            <a:tbl>
              <a:tblPr firstRow="1" bandRow="1">
                <a:tableStyleId>{F5AB1C69-6EDB-4FF4-983F-18BD219EF322}</a:tableStyleId>
              </a:tblPr>
              <a:tblGrid>
                <a:gridCol w="1363459">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769535">
                  <a:extLst>
                    <a:ext uri="{9D8B030D-6E8A-4147-A177-3AD203B41FA5}">
                      <a16:colId xmlns:a16="http://schemas.microsoft.com/office/drawing/2014/main" val="20002"/>
                    </a:ext>
                  </a:extLst>
                </a:gridCol>
                <a:gridCol w="2766908">
                  <a:extLst>
                    <a:ext uri="{9D8B030D-6E8A-4147-A177-3AD203B41FA5}">
                      <a16:colId xmlns:a16="http://schemas.microsoft.com/office/drawing/2014/main" val="20003"/>
                    </a:ext>
                  </a:extLst>
                </a:gridCol>
                <a:gridCol w="1821697">
                  <a:extLst>
                    <a:ext uri="{9D8B030D-6E8A-4147-A177-3AD203B41FA5}">
                      <a16:colId xmlns:a16="http://schemas.microsoft.com/office/drawing/2014/main" val="20004"/>
                    </a:ext>
                  </a:extLst>
                </a:gridCol>
              </a:tblGrid>
              <a:tr h="938550">
                <a:tc rowSpan="2">
                  <a:txBody>
                    <a:bodyPr/>
                    <a:lstStyle/>
                    <a:p>
                      <a:pPr algn="ctr"/>
                      <a:r>
                        <a:rPr lang="en-US" sz="1800" b="1" dirty="0">
                          <a:solidFill>
                            <a:schemeClr val="bg1"/>
                          </a:solidFill>
                          <a:latin typeface="Arial Narrow" panose="020B0606020202030204" pitchFamily="34" charset="0"/>
                        </a:rPr>
                        <a:t>Substance</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a:r>
                        <a:rPr lang="en-US" sz="1800" b="1" dirty="0">
                          <a:solidFill>
                            <a:schemeClr val="bg1"/>
                          </a:solidFill>
                          <a:latin typeface="Arial Narrow" panose="020B0606020202030204" pitchFamily="34" charset="0"/>
                        </a:rPr>
                        <a:t>8-hour</a:t>
                      </a:r>
                      <a:r>
                        <a:rPr lang="en-US" sz="1800" b="1" baseline="0" dirty="0">
                          <a:solidFill>
                            <a:schemeClr val="bg1"/>
                          </a:solidFill>
                          <a:latin typeface="Arial Narrow" panose="020B0606020202030204" pitchFamily="34" charset="0"/>
                        </a:rPr>
                        <a:t> TWA</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a:r>
                        <a:rPr lang="en-US" sz="1800" b="1" dirty="0">
                          <a:solidFill>
                            <a:schemeClr val="bg1"/>
                          </a:solidFill>
                          <a:latin typeface="Arial Narrow" panose="020B0606020202030204" pitchFamily="34" charset="0"/>
                        </a:rPr>
                        <a:t>Acceptable ceiling</a:t>
                      </a:r>
                      <a:r>
                        <a:rPr lang="en-US" sz="1800" b="1" baseline="0" dirty="0">
                          <a:solidFill>
                            <a:schemeClr val="bg1"/>
                          </a:solidFill>
                          <a:latin typeface="Arial Narrow" panose="020B0606020202030204" pitchFamily="34" charset="0"/>
                        </a:rPr>
                        <a:t> concentration</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algn="ctr"/>
                      <a:r>
                        <a:rPr lang="en-US" sz="1800" b="1" dirty="0">
                          <a:solidFill>
                            <a:schemeClr val="bg1"/>
                          </a:solidFill>
                          <a:latin typeface="Arial Narrow" panose="020B0606020202030204" pitchFamily="34" charset="0"/>
                        </a:rPr>
                        <a:t>Acceptable</a:t>
                      </a:r>
                      <a:r>
                        <a:rPr lang="en-US" sz="1800" b="1" baseline="0" dirty="0">
                          <a:solidFill>
                            <a:schemeClr val="bg1"/>
                          </a:solidFill>
                          <a:latin typeface="Arial Narrow" panose="020B0606020202030204" pitchFamily="34" charset="0"/>
                        </a:rPr>
                        <a:t> max peak above acceptable ceiling for an 8-hr shift</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lang="en-US" dirty="0">
                        <a:solidFill>
                          <a:schemeClr val="bg1"/>
                        </a:solidFill>
                      </a:endParaRPr>
                    </a:p>
                  </a:txBody>
                  <a:tcPr marL="44841" marR="448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420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0" eaLnBrk="1" latinLnBrk="0" hangingPunct="1"/>
                      <a:r>
                        <a:rPr lang="en-US" sz="1800" b="1" kern="1200" dirty="0">
                          <a:solidFill>
                            <a:schemeClr val="bg1"/>
                          </a:solidFill>
                          <a:latin typeface="Arial Narrow" panose="020B0606020202030204" pitchFamily="34" charset="0"/>
                          <a:ea typeface="+mn-ea"/>
                          <a:cs typeface="+mn-cs"/>
                        </a:rPr>
                        <a:t>Concentration</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800" b="1" dirty="0">
                          <a:solidFill>
                            <a:schemeClr val="bg1"/>
                          </a:solidFill>
                          <a:latin typeface="Arial Narrow" panose="020B0606020202030204" pitchFamily="34" charset="0"/>
                        </a:rPr>
                        <a:t>Duration</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400598">
                <a:tc>
                  <a:txBody>
                    <a:bodyPr/>
                    <a:lstStyle/>
                    <a:p>
                      <a:r>
                        <a:rPr lang="en-US" sz="2400" b="1" dirty="0">
                          <a:solidFill>
                            <a:schemeClr val="tx1"/>
                          </a:solidFill>
                          <a:latin typeface="Arial Narrow" panose="020B0606020202030204" pitchFamily="34" charset="0"/>
                        </a:rPr>
                        <a:t>Benzene </a:t>
                      </a:r>
                    </a:p>
                  </a:txBody>
                  <a:tcPr marL="44841" marR="4484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Arial Narrow" panose="020B0606020202030204" pitchFamily="34" charset="0"/>
                        </a:rPr>
                        <a:t>10 ppm</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Arial Narrow" panose="020B0606020202030204" pitchFamily="34" charset="0"/>
                        </a:rPr>
                        <a:t>25 ppm</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Arial Narrow" panose="020B0606020202030204" pitchFamily="34" charset="0"/>
                        </a:rPr>
                        <a:t>50</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Arial Narrow" panose="020B0606020202030204" pitchFamily="34" charset="0"/>
                        </a:rPr>
                        <a:t>10 minutes</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itle 1"/>
          <p:cNvSpPr>
            <a:spLocks noGrp="1"/>
          </p:cNvSpPr>
          <p:nvPr>
            <p:ph type="title"/>
          </p:nvPr>
        </p:nvSpPr>
        <p:spPr>
          <a:xfrm>
            <a:off x="533400" y="259140"/>
            <a:ext cx="7848600" cy="1569660"/>
          </a:xfrm>
        </p:spPr>
        <p:txBody>
          <a:bodyPr/>
          <a:lstStyle/>
          <a:p>
            <a:pPr>
              <a:lnSpc>
                <a:spcPct val="150000"/>
              </a:lnSpc>
            </a:pPr>
            <a:r>
              <a:rPr lang="en-US" altLang="en-US" dirty="0"/>
              <a:t>Table Z-2 </a:t>
            </a:r>
            <a:br>
              <a:rPr lang="en-US" altLang="en-US" sz="3200" dirty="0"/>
            </a:br>
            <a:endParaRPr lang="en-US" altLang="en-US" sz="3200" dirty="0"/>
          </a:p>
        </p:txBody>
      </p:sp>
    </p:spTree>
    <p:extLst>
      <p:ext uri="{BB962C8B-B14F-4D97-AF65-F5344CB8AC3E}">
        <p14:creationId xmlns:p14="http://schemas.microsoft.com/office/powerpoint/2010/main" val="84070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5" name="Content Placeholder 7"/>
          <p:cNvSpPr>
            <a:spLocks noGrp="1"/>
          </p:cNvSpPr>
          <p:nvPr>
            <p:ph sz="half" idx="2"/>
          </p:nvPr>
        </p:nvSpPr>
        <p:spPr>
          <a:xfrm>
            <a:off x="609600" y="3962400"/>
            <a:ext cx="7848600" cy="1981200"/>
          </a:xfrm>
        </p:spPr>
        <p:txBody>
          <a:bodyPr/>
          <a:lstStyle/>
          <a:p>
            <a:r>
              <a:rPr lang="en-US" altLang="en-US" sz="2600" dirty="0"/>
              <a:t>An employee’s exposure to any substance listed in Table Z-2, in any 8-hour work shift of a 40-hour work week, shall not exceed the 8-hour TWA limit given for that substance in Table Z-2.</a:t>
            </a:r>
          </a:p>
        </p:txBody>
      </p:sp>
      <p:sp>
        <p:nvSpPr>
          <p:cNvPr id="30748" name="TextBox 8"/>
          <p:cNvSpPr txBox="1">
            <a:spLocks noChangeArrowheads="1"/>
          </p:cNvSpPr>
          <p:nvPr/>
        </p:nvSpPr>
        <p:spPr bwMode="auto">
          <a:xfrm>
            <a:off x="7086600" y="6096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u="none" dirty="0">
                <a:latin typeface="Avenir Next LT Pro" panose="020B0504020202020204" pitchFamily="34" charset="0"/>
              </a:rPr>
              <a:t>1910.1000(b)</a:t>
            </a:r>
            <a:endParaRPr lang="en-US" altLang="en-US" u="none" dirty="0"/>
          </a:p>
        </p:txBody>
      </p:sp>
      <p:graphicFrame>
        <p:nvGraphicFramePr>
          <p:cNvPr id="11" name="Content Placeholder 6"/>
          <p:cNvGraphicFramePr>
            <a:graphicFrameLocks noGrp="1"/>
          </p:cNvGraphicFramePr>
          <p:nvPr>
            <p:ph sz="half" idx="1"/>
          </p:nvPr>
        </p:nvGraphicFramePr>
        <p:xfrm>
          <a:off x="685801" y="1600200"/>
          <a:ext cx="7848599" cy="1909872"/>
        </p:xfrm>
        <a:graphic>
          <a:graphicData uri="http://schemas.openxmlformats.org/drawingml/2006/table">
            <a:tbl>
              <a:tblPr firstRow="1" bandRow="1">
                <a:tableStyleId>{F5AB1C69-6EDB-4FF4-983F-18BD219EF322}</a:tableStyleId>
              </a:tblPr>
              <a:tblGrid>
                <a:gridCol w="1231897">
                  <a:extLst>
                    <a:ext uri="{9D8B030D-6E8A-4147-A177-3AD203B41FA5}">
                      <a16:colId xmlns:a16="http://schemas.microsoft.com/office/drawing/2014/main" val="20000"/>
                    </a:ext>
                  </a:extLst>
                </a:gridCol>
                <a:gridCol w="872067">
                  <a:extLst>
                    <a:ext uri="{9D8B030D-6E8A-4147-A177-3AD203B41FA5}">
                      <a16:colId xmlns:a16="http://schemas.microsoft.com/office/drawing/2014/main" val="20001"/>
                    </a:ext>
                  </a:extLst>
                </a:gridCol>
                <a:gridCol w="1598790">
                  <a:extLst>
                    <a:ext uri="{9D8B030D-6E8A-4147-A177-3AD203B41FA5}">
                      <a16:colId xmlns:a16="http://schemas.microsoft.com/office/drawing/2014/main" val="20002"/>
                    </a:ext>
                  </a:extLst>
                </a:gridCol>
                <a:gridCol w="2499926">
                  <a:extLst>
                    <a:ext uri="{9D8B030D-6E8A-4147-A177-3AD203B41FA5}">
                      <a16:colId xmlns:a16="http://schemas.microsoft.com/office/drawing/2014/main" val="20003"/>
                    </a:ext>
                  </a:extLst>
                </a:gridCol>
                <a:gridCol w="1645919">
                  <a:extLst>
                    <a:ext uri="{9D8B030D-6E8A-4147-A177-3AD203B41FA5}">
                      <a16:colId xmlns:a16="http://schemas.microsoft.com/office/drawing/2014/main" val="20004"/>
                    </a:ext>
                  </a:extLst>
                </a:gridCol>
              </a:tblGrid>
              <a:tr h="904760">
                <a:tc rowSpan="2">
                  <a:txBody>
                    <a:bodyPr/>
                    <a:lstStyle/>
                    <a:p>
                      <a:pPr algn="ctr"/>
                      <a:r>
                        <a:rPr lang="en-US" sz="1800" b="1" dirty="0">
                          <a:solidFill>
                            <a:schemeClr val="bg1"/>
                          </a:solidFill>
                          <a:latin typeface="Arial Narrow" panose="020B0606020202030204" pitchFamily="34" charset="0"/>
                        </a:rPr>
                        <a:t>Substance</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a:r>
                        <a:rPr lang="en-US" sz="1800" b="1" dirty="0">
                          <a:solidFill>
                            <a:schemeClr val="bg1"/>
                          </a:solidFill>
                          <a:latin typeface="Arial Narrow" panose="020B0606020202030204" pitchFamily="34" charset="0"/>
                        </a:rPr>
                        <a:t>8-hour</a:t>
                      </a:r>
                      <a:r>
                        <a:rPr lang="en-US" sz="1800" b="1" baseline="0" dirty="0">
                          <a:solidFill>
                            <a:schemeClr val="bg1"/>
                          </a:solidFill>
                          <a:latin typeface="Arial Narrow" panose="020B0606020202030204" pitchFamily="34" charset="0"/>
                        </a:rPr>
                        <a:t> TWA</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a:r>
                        <a:rPr lang="en-US" sz="1800" b="1" dirty="0">
                          <a:solidFill>
                            <a:schemeClr val="bg1"/>
                          </a:solidFill>
                          <a:latin typeface="Arial Narrow" panose="020B0606020202030204" pitchFamily="34" charset="0"/>
                        </a:rPr>
                        <a:t>Acceptable ceiling</a:t>
                      </a:r>
                      <a:r>
                        <a:rPr lang="en-US" sz="1800" b="1" baseline="0" dirty="0">
                          <a:solidFill>
                            <a:schemeClr val="bg1"/>
                          </a:solidFill>
                          <a:latin typeface="Arial Narrow" panose="020B0606020202030204" pitchFamily="34" charset="0"/>
                        </a:rPr>
                        <a:t> concentration</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algn="ctr"/>
                      <a:r>
                        <a:rPr lang="en-US" sz="1800" b="1" dirty="0">
                          <a:solidFill>
                            <a:schemeClr val="bg1"/>
                          </a:solidFill>
                          <a:latin typeface="Arial Narrow" panose="020B0606020202030204" pitchFamily="34" charset="0"/>
                        </a:rPr>
                        <a:t>Acceptable</a:t>
                      </a:r>
                      <a:r>
                        <a:rPr lang="en-US" sz="1800" b="1" baseline="0" dirty="0">
                          <a:solidFill>
                            <a:schemeClr val="bg1"/>
                          </a:solidFill>
                          <a:latin typeface="Arial Narrow" panose="020B0606020202030204" pitchFamily="34" charset="0"/>
                        </a:rPr>
                        <a:t> max peak above acceptable ceiling for an 8-hr shift</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lang="en-US" dirty="0">
                        <a:solidFill>
                          <a:schemeClr val="bg1"/>
                        </a:solidFill>
                      </a:endParaRPr>
                    </a:p>
                  </a:txBody>
                  <a:tcPr marL="44841" marR="448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189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0" eaLnBrk="1" latinLnBrk="0" hangingPunct="1"/>
                      <a:r>
                        <a:rPr lang="en-US" sz="1800" b="1" kern="1200" dirty="0">
                          <a:solidFill>
                            <a:schemeClr val="bg1"/>
                          </a:solidFill>
                          <a:latin typeface="Arial Narrow" panose="020B0606020202030204" pitchFamily="34" charset="0"/>
                          <a:ea typeface="+mn-ea"/>
                          <a:cs typeface="+mn-cs"/>
                        </a:rPr>
                        <a:t>Concentration</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800" b="1" dirty="0">
                          <a:solidFill>
                            <a:schemeClr val="bg1"/>
                          </a:solidFill>
                          <a:latin typeface="Arial Narrow" panose="020B0606020202030204" pitchFamily="34" charset="0"/>
                        </a:rPr>
                        <a:t>Duration</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86175">
                <a:tc>
                  <a:txBody>
                    <a:bodyPr/>
                    <a:lstStyle/>
                    <a:p>
                      <a:r>
                        <a:rPr lang="en-US" sz="1800" b="1" dirty="0">
                          <a:solidFill>
                            <a:schemeClr val="tx1"/>
                          </a:solidFill>
                          <a:latin typeface="Arial Narrow" panose="020B0606020202030204" pitchFamily="34" charset="0"/>
                        </a:rPr>
                        <a:t>Benzene </a:t>
                      </a:r>
                    </a:p>
                  </a:txBody>
                  <a:tcPr marL="44841" marR="4484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10 ppm</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25 ppm</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50</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10 minutes</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746" name="Oval 3"/>
          <p:cNvSpPr>
            <a:spLocks noChangeArrowheads="1"/>
          </p:cNvSpPr>
          <p:nvPr/>
        </p:nvSpPr>
        <p:spPr bwMode="auto">
          <a:xfrm>
            <a:off x="1676400" y="1958869"/>
            <a:ext cx="1219200" cy="990600"/>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30747" name="Straight Arrow Connector 7"/>
          <p:cNvCxnSpPr>
            <a:cxnSpLocks noChangeShapeType="1"/>
          </p:cNvCxnSpPr>
          <p:nvPr/>
        </p:nvCxnSpPr>
        <p:spPr bwMode="auto">
          <a:xfrm flipH="1">
            <a:off x="1447800" y="2949469"/>
            <a:ext cx="685800" cy="1012931"/>
          </a:xfrm>
          <a:prstGeom prst="straightConnector1">
            <a:avLst/>
          </a:prstGeom>
          <a:noFill/>
          <a:ln w="38100"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9" name="Title 1"/>
          <p:cNvSpPr>
            <a:spLocks noGrp="1"/>
          </p:cNvSpPr>
          <p:nvPr>
            <p:ph type="title"/>
          </p:nvPr>
        </p:nvSpPr>
        <p:spPr>
          <a:xfrm>
            <a:off x="533400" y="259140"/>
            <a:ext cx="7848600" cy="1569660"/>
          </a:xfrm>
        </p:spPr>
        <p:txBody>
          <a:bodyPr/>
          <a:lstStyle/>
          <a:p>
            <a:pPr>
              <a:lnSpc>
                <a:spcPct val="150000"/>
              </a:lnSpc>
            </a:pPr>
            <a:r>
              <a:rPr lang="en-US" altLang="en-US" dirty="0"/>
              <a:t>Table Z-2 </a:t>
            </a:r>
            <a:br>
              <a:rPr lang="en-US" altLang="en-US" sz="3200" dirty="0"/>
            </a:br>
            <a:endParaRPr lang="en-US" altLang="en-US" sz="3200" dirty="0"/>
          </a:p>
        </p:txBody>
      </p:sp>
    </p:spTree>
    <p:extLst>
      <p:ext uri="{BB962C8B-B14F-4D97-AF65-F5344CB8AC3E}">
        <p14:creationId xmlns:p14="http://schemas.microsoft.com/office/powerpoint/2010/main" val="259406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9" name="Content Placeholder 7"/>
          <p:cNvSpPr>
            <a:spLocks noGrp="1"/>
          </p:cNvSpPr>
          <p:nvPr>
            <p:ph sz="half" idx="2"/>
          </p:nvPr>
        </p:nvSpPr>
        <p:spPr>
          <a:xfrm>
            <a:off x="515815" y="3729037"/>
            <a:ext cx="8153400" cy="2129322"/>
          </a:xfrm>
        </p:spPr>
        <p:txBody>
          <a:bodyPr>
            <a:normAutofit/>
          </a:bodyPr>
          <a:lstStyle/>
          <a:p>
            <a:r>
              <a:rPr lang="en-US" altLang="en-US" sz="2000" dirty="0"/>
              <a:t>An employee’s exposure to a substance listed in Table Z-2 shall not exceed at any time during an 8-hour shift, the acceptable ceiling concentration limit given for the substance in the table, except for a time period, and up to a concentration not exceeding the maximum duration and concentration allowed in the column under </a:t>
            </a:r>
            <a:r>
              <a:rPr lang="en-US" altLang="en-US" sz="2000" i="1" dirty="0"/>
              <a:t>“acceptable maximum peak above the acceptable ceiling concentration for an 8-hour shift”.</a:t>
            </a:r>
          </a:p>
        </p:txBody>
      </p:sp>
      <p:graphicFrame>
        <p:nvGraphicFramePr>
          <p:cNvPr id="12" name="Content Placeholder 6"/>
          <p:cNvGraphicFramePr>
            <a:graphicFrameLocks noGrp="1"/>
          </p:cNvGraphicFramePr>
          <p:nvPr>
            <p:ph sz="half" idx="1"/>
          </p:nvPr>
        </p:nvGraphicFramePr>
        <p:xfrm>
          <a:off x="685800" y="1595328"/>
          <a:ext cx="7848599" cy="1909872"/>
        </p:xfrm>
        <a:graphic>
          <a:graphicData uri="http://schemas.openxmlformats.org/drawingml/2006/table">
            <a:tbl>
              <a:tblPr firstRow="1" bandRow="1">
                <a:tableStyleId>{F5AB1C69-6EDB-4FF4-983F-18BD219EF322}</a:tableStyleId>
              </a:tblPr>
              <a:tblGrid>
                <a:gridCol w="1231897">
                  <a:extLst>
                    <a:ext uri="{9D8B030D-6E8A-4147-A177-3AD203B41FA5}">
                      <a16:colId xmlns:a16="http://schemas.microsoft.com/office/drawing/2014/main" val="20000"/>
                    </a:ext>
                  </a:extLst>
                </a:gridCol>
                <a:gridCol w="872067">
                  <a:extLst>
                    <a:ext uri="{9D8B030D-6E8A-4147-A177-3AD203B41FA5}">
                      <a16:colId xmlns:a16="http://schemas.microsoft.com/office/drawing/2014/main" val="20001"/>
                    </a:ext>
                  </a:extLst>
                </a:gridCol>
                <a:gridCol w="1598790">
                  <a:extLst>
                    <a:ext uri="{9D8B030D-6E8A-4147-A177-3AD203B41FA5}">
                      <a16:colId xmlns:a16="http://schemas.microsoft.com/office/drawing/2014/main" val="20002"/>
                    </a:ext>
                  </a:extLst>
                </a:gridCol>
                <a:gridCol w="2499926">
                  <a:extLst>
                    <a:ext uri="{9D8B030D-6E8A-4147-A177-3AD203B41FA5}">
                      <a16:colId xmlns:a16="http://schemas.microsoft.com/office/drawing/2014/main" val="20003"/>
                    </a:ext>
                  </a:extLst>
                </a:gridCol>
                <a:gridCol w="1645919">
                  <a:extLst>
                    <a:ext uri="{9D8B030D-6E8A-4147-A177-3AD203B41FA5}">
                      <a16:colId xmlns:a16="http://schemas.microsoft.com/office/drawing/2014/main" val="20004"/>
                    </a:ext>
                  </a:extLst>
                </a:gridCol>
              </a:tblGrid>
              <a:tr h="904760">
                <a:tc rowSpan="2">
                  <a:txBody>
                    <a:bodyPr/>
                    <a:lstStyle/>
                    <a:p>
                      <a:pPr algn="ctr"/>
                      <a:r>
                        <a:rPr lang="en-US" sz="1800" b="1" dirty="0">
                          <a:solidFill>
                            <a:schemeClr val="bg1"/>
                          </a:solidFill>
                          <a:latin typeface="Arial Narrow" panose="020B0606020202030204" pitchFamily="34" charset="0"/>
                        </a:rPr>
                        <a:t>Substance</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a:r>
                        <a:rPr lang="en-US" sz="1800" b="1" dirty="0">
                          <a:solidFill>
                            <a:schemeClr val="bg1"/>
                          </a:solidFill>
                          <a:latin typeface="Arial Narrow" panose="020B0606020202030204" pitchFamily="34" charset="0"/>
                        </a:rPr>
                        <a:t>8-hour</a:t>
                      </a:r>
                      <a:r>
                        <a:rPr lang="en-US" sz="1800" b="1" baseline="0" dirty="0">
                          <a:solidFill>
                            <a:schemeClr val="bg1"/>
                          </a:solidFill>
                          <a:latin typeface="Arial Narrow" panose="020B0606020202030204" pitchFamily="34" charset="0"/>
                        </a:rPr>
                        <a:t> TWA</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a:r>
                        <a:rPr lang="en-US" sz="1800" b="1" dirty="0">
                          <a:solidFill>
                            <a:schemeClr val="bg1"/>
                          </a:solidFill>
                          <a:latin typeface="Arial Narrow" panose="020B0606020202030204" pitchFamily="34" charset="0"/>
                        </a:rPr>
                        <a:t>Acceptable ceiling</a:t>
                      </a:r>
                      <a:r>
                        <a:rPr lang="en-US" sz="1800" b="1" baseline="0" dirty="0">
                          <a:solidFill>
                            <a:schemeClr val="bg1"/>
                          </a:solidFill>
                          <a:latin typeface="Arial Narrow" panose="020B0606020202030204" pitchFamily="34" charset="0"/>
                        </a:rPr>
                        <a:t> concentration</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algn="ctr"/>
                      <a:r>
                        <a:rPr lang="en-US" sz="1800" b="1" dirty="0">
                          <a:solidFill>
                            <a:schemeClr val="bg1"/>
                          </a:solidFill>
                          <a:latin typeface="Arial Narrow" panose="020B0606020202030204" pitchFamily="34" charset="0"/>
                        </a:rPr>
                        <a:t>Acceptable</a:t>
                      </a:r>
                      <a:r>
                        <a:rPr lang="en-US" sz="1800" b="1" baseline="0" dirty="0">
                          <a:solidFill>
                            <a:schemeClr val="bg1"/>
                          </a:solidFill>
                          <a:latin typeface="Arial Narrow" panose="020B0606020202030204" pitchFamily="34" charset="0"/>
                        </a:rPr>
                        <a:t> max peak above acceptable ceiling for an 8-hr shift</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lang="en-US" dirty="0">
                        <a:solidFill>
                          <a:schemeClr val="bg1"/>
                        </a:solidFill>
                      </a:endParaRPr>
                    </a:p>
                  </a:txBody>
                  <a:tcPr marL="44841" marR="448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189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0" eaLnBrk="1" latinLnBrk="0" hangingPunct="1"/>
                      <a:r>
                        <a:rPr lang="en-US" sz="1800" b="1" kern="1200" dirty="0">
                          <a:solidFill>
                            <a:schemeClr val="bg1"/>
                          </a:solidFill>
                          <a:latin typeface="Arial Narrow" panose="020B0606020202030204" pitchFamily="34" charset="0"/>
                          <a:ea typeface="+mn-ea"/>
                          <a:cs typeface="+mn-cs"/>
                        </a:rPr>
                        <a:t>Concentration</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800" b="1" dirty="0">
                          <a:solidFill>
                            <a:schemeClr val="bg1"/>
                          </a:solidFill>
                          <a:latin typeface="Arial Narrow" panose="020B0606020202030204" pitchFamily="34" charset="0"/>
                        </a:rPr>
                        <a:t>Duration</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86175">
                <a:tc>
                  <a:txBody>
                    <a:bodyPr/>
                    <a:lstStyle/>
                    <a:p>
                      <a:r>
                        <a:rPr lang="en-US" sz="1800" b="1" dirty="0">
                          <a:solidFill>
                            <a:schemeClr val="tx1"/>
                          </a:solidFill>
                          <a:latin typeface="Arial Narrow" panose="020B0606020202030204" pitchFamily="34" charset="0"/>
                        </a:rPr>
                        <a:t>Benzene </a:t>
                      </a:r>
                    </a:p>
                  </a:txBody>
                  <a:tcPr marL="44841" marR="4484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10 ppm</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25 ppm</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50</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10 minutes</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1772" name="Oval 3"/>
          <p:cNvSpPr>
            <a:spLocks noChangeArrowheads="1"/>
          </p:cNvSpPr>
          <p:nvPr/>
        </p:nvSpPr>
        <p:spPr bwMode="auto">
          <a:xfrm>
            <a:off x="2549769" y="1506415"/>
            <a:ext cx="6096000" cy="1671637"/>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31770" name="Straight Arrow Connector 7"/>
          <p:cNvCxnSpPr>
            <a:cxnSpLocks noChangeShapeType="1"/>
          </p:cNvCxnSpPr>
          <p:nvPr/>
        </p:nvCxnSpPr>
        <p:spPr bwMode="auto">
          <a:xfrm flipH="1">
            <a:off x="2667000" y="2961858"/>
            <a:ext cx="838200" cy="852881"/>
          </a:xfrm>
          <a:prstGeom prst="straightConnector1">
            <a:avLst/>
          </a:prstGeom>
          <a:noFill/>
          <a:ln w="38100"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9" name="Title 1"/>
          <p:cNvSpPr>
            <a:spLocks noGrp="1"/>
          </p:cNvSpPr>
          <p:nvPr>
            <p:ph type="title"/>
          </p:nvPr>
        </p:nvSpPr>
        <p:spPr>
          <a:xfrm>
            <a:off x="533400" y="259140"/>
            <a:ext cx="7848600" cy="1569660"/>
          </a:xfrm>
        </p:spPr>
        <p:txBody>
          <a:bodyPr/>
          <a:lstStyle/>
          <a:p>
            <a:pPr>
              <a:lnSpc>
                <a:spcPct val="150000"/>
              </a:lnSpc>
            </a:pPr>
            <a:r>
              <a:rPr lang="en-US" altLang="en-US" dirty="0"/>
              <a:t>Table Z-2 </a:t>
            </a:r>
            <a:br>
              <a:rPr lang="en-US" altLang="en-US" sz="3200" dirty="0"/>
            </a:br>
            <a:endParaRPr lang="en-US" altLang="en-US" sz="3200" dirty="0"/>
          </a:p>
        </p:txBody>
      </p:sp>
      <p:sp>
        <p:nvSpPr>
          <p:cNvPr id="11" name="TextBox 8"/>
          <p:cNvSpPr txBox="1">
            <a:spLocks noChangeArrowheads="1"/>
          </p:cNvSpPr>
          <p:nvPr/>
        </p:nvSpPr>
        <p:spPr bwMode="auto">
          <a:xfrm>
            <a:off x="7086600" y="6096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u="none" dirty="0">
                <a:latin typeface="Avenir Next LT Pro" panose="020B0504020202020204" pitchFamily="34" charset="0"/>
              </a:rPr>
              <a:t>1910.1000(b)</a:t>
            </a:r>
            <a:endParaRPr lang="en-US" altLang="en-US" u="none" dirty="0"/>
          </a:p>
        </p:txBody>
      </p:sp>
    </p:spTree>
    <p:extLst>
      <p:ext uri="{BB962C8B-B14F-4D97-AF65-F5344CB8AC3E}">
        <p14:creationId xmlns:p14="http://schemas.microsoft.com/office/powerpoint/2010/main" val="333769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3" name="Content Placeholder 7"/>
          <p:cNvSpPr>
            <a:spLocks noGrp="1"/>
          </p:cNvSpPr>
          <p:nvPr>
            <p:ph sz="half" idx="2"/>
          </p:nvPr>
        </p:nvSpPr>
        <p:spPr>
          <a:xfrm>
            <a:off x="533400" y="3639848"/>
            <a:ext cx="8000998" cy="1971864"/>
          </a:xfrm>
        </p:spPr>
        <p:txBody>
          <a:bodyPr>
            <a:normAutofit lnSpcReduction="10000"/>
          </a:bodyPr>
          <a:lstStyle/>
          <a:p>
            <a:r>
              <a:rPr lang="en-US" altLang="en-US" sz="2000" b="1" i="1" dirty="0"/>
              <a:t>Example</a:t>
            </a:r>
            <a:r>
              <a:rPr lang="en-US" altLang="en-US" sz="2000" dirty="0"/>
              <a:t>. During an 8-hour work shift, an employee may be exposed to a concentration of Benzene (with a 10 ppm TWA, 25 ppm ceiling and 50 ppm peak) above 25 ppm (but never above 50 ppm) only for a maximum period of 10 minutes. Such exposure must be compensated by exposures to concentrations less than 10 ppm so that the cumulative exposure for the entire 8-hour work shift does not exceed a weighted average of 10 ppm.</a:t>
            </a:r>
          </a:p>
        </p:txBody>
      </p:sp>
      <p:graphicFrame>
        <p:nvGraphicFramePr>
          <p:cNvPr id="12" name="Content Placeholder 6"/>
          <p:cNvGraphicFramePr>
            <a:graphicFrameLocks noGrp="1"/>
          </p:cNvGraphicFramePr>
          <p:nvPr>
            <p:ph sz="half" idx="1"/>
          </p:nvPr>
        </p:nvGraphicFramePr>
        <p:xfrm>
          <a:off x="685800" y="1595328"/>
          <a:ext cx="7848599" cy="1909872"/>
        </p:xfrm>
        <a:graphic>
          <a:graphicData uri="http://schemas.openxmlformats.org/drawingml/2006/table">
            <a:tbl>
              <a:tblPr firstRow="1" bandRow="1">
                <a:tableStyleId>{F5AB1C69-6EDB-4FF4-983F-18BD219EF322}</a:tableStyleId>
              </a:tblPr>
              <a:tblGrid>
                <a:gridCol w="1231897">
                  <a:extLst>
                    <a:ext uri="{9D8B030D-6E8A-4147-A177-3AD203B41FA5}">
                      <a16:colId xmlns:a16="http://schemas.microsoft.com/office/drawing/2014/main" val="20000"/>
                    </a:ext>
                  </a:extLst>
                </a:gridCol>
                <a:gridCol w="872067">
                  <a:extLst>
                    <a:ext uri="{9D8B030D-6E8A-4147-A177-3AD203B41FA5}">
                      <a16:colId xmlns:a16="http://schemas.microsoft.com/office/drawing/2014/main" val="20001"/>
                    </a:ext>
                  </a:extLst>
                </a:gridCol>
                <a:gridCol w="1598790">
                  <a:extLst>
                    <a:ext uri="{9D8B030D-6E8A-4147-A177-3AD203B41FA5}">
                      <a16:colId xmlns:a16="http://schemas.microsoft.com/office/drawing/2014/main" val="20002"/>
                    </a:ext>
                  </a:extLst>
                </a:gridCol>
                <a:gridCol w="2499926">
                  <a:extLst>
                    <a:ext uri="{9D8B030D-6E8A-4147-A177-3AD203B41FA5}">
                      <a16:colId xmlns:a16="http://schemas.microsoft.com/office/drawing/2014/main" val="20003"/>
                    </a:ext>
                  </a:extLst>
                </a:gridCol>
                <a:gridCol w="1645919">
                  <a:extLst>
                    <a:ext uri="{9D8B030D-6E8A-4147-A177-3AD203B41FA5}">
                      <a16:colId xmlns:a16="http://schemas.microsoft.com/office/drawing/2014/main" val="20004"/>
                    </a:ext>
                  </a:extLst>
                </a:gridCol>
              </a:tblGrid>
              <a:tr h="904760">
                <a:tc rowSpan="2">
                  <a:txBody>
                    <a:bodyPr/>
                    <a:lstStyle/>
                    <a:p>
                      <a:pPr algn="ctr"/>
                      <a:r>
                        <a:rPr lang="en-US" sz="1800" b="1" dirty="0">
                          <a:solidFill>
                            <a:schemeClr val="bg1"/>
                          </a:solidFill>
                          <a:latin typeface="Arial Narrow" panose="020B0606020202030204" pitchFamily="34" charset="0"/>
                        </a:rPr>
                        <a:t>Substance</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a:r>
                        <a:rPr lang="en-US" sz="1800" b="1" dirty="0">
                          <a:solidFill>
                            <a:schemeClr val="bg1"/>
                          </a:solidFill>
                          <a:latin typeface="Arial Narrow" panose="020B0606020202030204" pitchFamily="34" charset="0"/>
                        </a:rPr>
                        <a:t>8-hour</a:t>
                      </a:r>
                      <a:r>
                        <a:rPr lang="en-US" sz="1800" b="1" baseline="0" dirty="0">
                          <a:solidFill>
                            <a:schemeClr val="bg1"/>
                          </a:solidFill>
                          <a:latin typeface="Arial Narrow" panose="020B0606020202030204" pitchFamily="34" charset="0"/>
                        </a:rPr>
                        <a:t> TWA</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a:r>
                        <a:rPr lang="en-US" sz="1800" b="1" dirty="0">
                          <a:solidFill>
                            <a:schemeClr val="bg1"/>
                          </a:solidFill>
                          <a:latin typeface="Arial Narrow" panose="020B0606020202030204" pitchFamily="34" charset="0"/>
                        </a:rPr>
                        <a:t>Acceptable ceiling</a:t>
                      </a:r>
                      <a:r>
                        <a:rPr lang="en-US" sz="1800" b="1" baseline="0" dirty="0">
                          <a:solidFill>
                            <a:schemeClr val="bg1"/>
                          </a:solidFill>
                          <a:latin typeface="Arial Narrow" panose="020B0606020202030204" pitchFamily="34" charset="0"/>
                        </a:rPr>
                        <a:t> concentration</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algn="ctr"/>
                      <a:r>
                        <a:rPr lang="en-US" sz="1800" b="1" dirty="0">
                          <a:solidFill>
                            <a:schemeClr val="bg1"/>
                          </a:solidFill>
                          <a:latin typeface="Arial Narrow" panose="020B0606020202030204" pitchFamily="34" charset="0"/>
                        </a:rPr>
                        <a:t>Acceptable</a:t>
                      </a:r>
                      <a:r>
                        <a:rPr lang="en-US" sz="1800" b="1" baseline="0" dirty="0">
                          <a:solidFill>
                            <a:schemeClr val="bg1"/>
                          </a:solidFill>
                          <a:latin typeface="Arial Narrow" panose="020B0606020202030204" pitchFamily="34" charset="0"/>
                        </a:rPr>
                        <a:t> max peak above acceptable ceiling for an 8-hr shift</a:t>
                      </a:r>
                      <a:endParaRPr lang="en-US" sz="1800" b="1" dirty="0">
                        <a:solidFill>
                          <a:schemeClr val="bg1"/>
                        </a:solidFill>
                        <a:latin typeface="Arial Narrow" panose="020B0606020202030204" pitchFamily="34" charset="0"/>
                      </a:endParaRP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lang="en-US" dirty="0">
                        <a:solidFill>
                          <a:schemeClr val="bg1"/>
                        </a:solidFill>
                      </a:endParaRPr>
                    </a:p>
                  </a:txBody>
                  <a:tcPr marL="44841" marR="448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189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0" eaLnBrk="1" latinLnBrk="0" hangingPunct="1"/>
                      <a:r>
                        <a:rPr lang="en-US" sz="1800" b="1" kern="1200" dirty="0">
                          <a:solidFill>
                            <a:schemeClr val="bg1"/>
                          </a:solidFill>
                          <a:latin typeface="Arial Narrow" panose="020B0606020202030204" pitchFamily="34" charset="0"/>
                          <a:ea typeface="+mn-ea"/>
                          <a:cs typeface="+mn-cs"/>
                        </a:rPr>
                        <a:t>Concentration</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800" b="1" dirty="0">
                          <a:solidFill>
                            <a:schemeClr val="bg1"/>
                          </a:solidFill>
                          <a:latin typeface="Arial Narrow" panose="020B0606020202030204" pitchFamily="34" charset="0"/>
                        </a:rPr>
                        <a:t>Duration</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86175">
                <a:tc>
                  <a:txBody>
                    <a:bodyPr/>
                    <a:lstStyle/>
                    <a:p>
                      <a:r>
                        <a:rPr lang="en-US" sz="1800" b="1" dirty="0">
                          <a:solidFill>
                            <a:schemeClr val="tx1"/>
                          </a:solidFill>
                          <a:latin typeface="Arial Narrow" panose="020B0606020202030204" pitchFamily="34" charset="0"/>
                        </a:rPr>
                        <a:t>Benzene </a:t>
                      </a:r>
                    </a:p>
                  </a:txBody>
                  <a:tcPr marL="44841" marR="44841"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10 ppm</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25 ppm</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50</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tx1"/>
                          </a:solidFill>
                          <a:latin typeface="Arial Narrow" panose="020B0606020202030204" pitchFamily="34" charset="0"/>
                        </a:rPr>
                        <a:t>10 minutes</a:t>
                      </a:r>
                    </a:p>
                  </a:txBody>
                  <a:tcPr marL="44841" marR="44841"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Oval 3"/>
          <p:cNvSpPr>
            <a:spLocks noChangeArrowheads="1"/>
          </p:cNvSpPr>
          <p:nvPr/>
        </p:nvSpPr>
        <p:spPr bwMode="auto">
          <a:xfrm>
            <a:off x="3276600" y="1246287"/>
            <a:ext cx="5867400" cy="1671637"/>
          </a:xfrm>
          <a:prstGeom prst="ellipse">
            <a:avLst/>
          </a:prstGeom>
          <a:noFill/>
          <a:ln w="38100" algn="ctr">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16" name="Straight Arrow Connector 7"/>
          <p:cNvCxnSpPr>
            <a:cxnSpLocks noChangeShapeType="1"/>
          </p:cNvCxnSpPr>
          <p:nvPr/>
        </p:nvCxnSpPr>
        <p:spPr bwMode="auto">
          <a:xfrm flipH="1">
            <a:off x="2971800" y="2710195"/>
            <a:ext cx="1143000" cy="929653"/>
          </a:xfrm>
          <a:prstGeom prst="straightConnector1">
            <a:avLst/>
          </a:prstGeom>
          <a:noFill/>
          <a:ln w="38100" algn="ctr">
            <a:solidFill>
              <a:srgbClr val="A50021"/>
            </a:solidFill>
            <a:round/>
            <a:headEnd/>
            <a:tailEnd type="arrow" w="med" len="med"/>
          </a:ln>
          <a:extLst>
            <a:ext uri="{909E8E84-426E-40DD-AFC4-6F175D3DCCD1}">
              <a14:hiddenFill xmlns:a14="http://schemas.microsoft.com/office/drawing/2010/main">
                <a:noFill/>
              </a14:hiddenFill>
            </a:ext>
          </a:extLst>
        </p:spPr>
      </p:cxnSp>
      <p:sp>
        <p:nvSpPr>
          <p:cNvPr id="9" name="Title 1"/>
          <p:cNvSpPr>
            <a:spLocks noGrp="1"/>
          </p:cNvSpPr>
          <p:nvPr>
            <p:ph type="title"/>
          </p:nvPr>
        </p:nvSpPr>
        <p:spPr>
          <a:xfrm>
            <a:off x="533400" y="259140"/>
            <a:ext cx="7848600" cy="1569660"/>
          </a:xfrm>
        </p:spPr>
        <p:txBody>
          <a:bodyPr/>
          <a:lstStyle/>
          <a:p>
            <a:pPr>
              <a:lnSpc>
                <a:spcPct val="150000"/>
              </a:lnSpc>
            </a:pPr>
            <a:r>
              <a:rPr lang="en-US" altLang="en-US" dirty="0"/>
              <a:t>Table Z-2 </a:t>
            </a:r>
            <a:br>
              <a:rPr lang="en-US" altLang="en-US" sz="3200" dirty="0"/>
            </a:br>
            <a:endParaRPr lang="en-US" altLang="en-US" sz="3200" dirty="0"/>
          </a:p>
        </p:txBody>
      </p:sp>
      <p:sp>
        <p:nvSpPr>
          <p:cNvPr id="11" name="TextBox 8"/>
          <p:cNvSpPr txBox="1">
            <a:spLocks noChangeArrowheads="1"/>
          </p:cNvSpPr>
          <p:nvPr/>
        </p:nvSpPr>
        <p:spPr bwMode="auto">
          <a:xfrm>
            <a:off x="7086600" y="6096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u="none" dirty="0">
                <a:latin typeface="Avenir Next LT Pro" panose="020B0504020202020204" pitchFamily="34" charset="0"/>
              </a:rPr>
              <a:t>1910.1000(b)</a:t>
            </a:r>
            <a:endParaRPr lang="en-US" altLang="en-US" u="none" dirty="0"/>
          </a:p>
        </p:txBody>
      </p:sp>
    </p:spTree>
    <p:extLst>
      <p:ext uri="{BB962C8B-B14F-4D97-AF65-F5344CB8AC3E}">
        <p14:creationId xmlns:p14="http://schemas.microsoft.com/office/powerpoint/2010/main" val="478465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3BF9B8-2E1B-D78C-6676-3EA7AA6F7935}"/>
              </a:ext>
            </a:extLst>
          </p:cNvPr>
          <p:cNvPicPr>
            <a:picLocks noChangeAspect="1"/>
          </p:cNvPicPr>
          <p:nvPr/>
        </p:nvPicPr>
        <p:blipFill>
          <a:blip r:embed="rId3"/>
          <a:stretch>
            <a:fillRect/>
          </a:stretch>
        </p:blipFill>
        <p:spPr>
          <a:xfrm>
            <a:off x="498005" y="1923106"/>
            <a:ext cx="7919390" cy="2444708"/>
          </a:xfrm>
          <a:prstGeom prst="rect">
            <a:avLst/>
          </a:prstGeom>
        </p:spPr>
      </p:pic>
      <p:sp>
        <p:nvSpPr>
          <p:cNvPr id="34843" name="Content Placeholder 7"/>
          <p:cNvSpPr>
            <a:spLocks noGrp="1"/>
          </p:cNvSpPr>
          <p:nvPr>
            <p:ph sz="half" idx="2"/>
          </p:nvPr>
        </p:nvSpPr>
        <p:spPr>
          <a:xfrm>
            <a:off x="609600" y="4712043"/>
            <a:ext cx="8686800" cy="1981200"/>
          </a:xfrm>
        </p:spPr>
        <p:txBody>
          <a:bodyPr/>
          <a:lstStyle/>
          <a:p>
            <a:r>
              <a:rPr lang="en-US" altLang="en-US" sz="2200" b="1" dirty="0"/>
              <a:t>mppcf</a:t>
            </a:r>
            <a:r>
              <a:rPr lang="en-US" altLang="en-US" sz="2200" dirty="0"/>
              <a:t> – millions of particles per cubic foot of air</a:t>
            </a:r>
          </a:p>
        </p:txBody>
      </p:sp>
      <p:sp>
        <p:nvSpPr>
          <p:cNvPr id="34844" name="Oval 3"/>
          <p:cNvSpPr>
            <a:spLocks noChangeArrowheads="1"/>
          </p:cNvSpPr>
          <p:nvPr/>
        </p:nvSpPr>
        <p:spPr bwMode="auto">
          <a:xfrm>
            <a:off x="3276600" y="1920741"/>
            <a:ext cx="1981200" cy="7620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dirty="0"/>
          </a:p>
        </p:txBody>
      </p:sp>
      <p:cxnSp>
        <p:nvCxnSpPr>
          <p:cNvPr id="34845" name="Straight Arrow Connector 5"/>
          <p:cNvCxnSpPr>
            <a:cxnSpLocks noChangeShapeType="1"/>
            <a:stCxn id="34844" idx="4"/>
          </p:cNvCxnSpPr>
          <p:nvPr/>
        </p:nvCxnSpPr>
        <p:spPr bwMode="auto">
          <a:xfrm flipH="1">
            <a:off x="1524000" y="2682741"/>
            <a:ext cx="2743200" cy="202930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Title 1"/>
          <p:cNvSpPr>
            <a:spLocks noGrp="1"/>
          </p:cNvSpPr>
          <p:nvPr>
            <p:ph type="title"/>
          </p:nvPr>
        </p:nvSpPr>
        <p:spPr>
          <a:xfrm>
            <a:off x="533400" y="369377"/>
            <a:ext cx="7848600" cy="761999"/>
          </a:xfrm>
        </p:spPr>
        <p:txBody>
          <a:bodyPr>
            <a:normAutofit/>
          </a:bodyPr>
          <a:lstStyle/>
          <a:p>
            <a:pPr>
              <a:lnSpc>
                <a:spcPct val="150000"/>
              </a:lnSpc>
            </a:pPr>
            <a:r>
              <a:rPr lang="en-US" altLang="en-US" sz="3200" dirty="0"/>
              <a:t>Table Z-3 – Mineral Dusts</a:t>
            </a:r>
          </a:p>
        </p:txBody>
      </p:sp>
    </p:spTree>
    <p:extLst>
      <p:ext uri="{BB962C8B-B14F-4D97-AF65-F5344CB8AC3E}">
        <p14:creationId xmlns:p14="http://schemas.microsoft.com/office/powerpoint/2010/main" val="372594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282476"/>
            <a:ext cx="7848600" cy="2308324"/>
          </a:xfrm>
        </p:spPr>
        <p:txBody>
          <a:bodyPr/>
          <a:lstStyle/>
          <a:p>
            <a:pPr>
              <a:lnSpc>
                <a:spcPct val="150000"/>
              </a:lnSpc>
            </a:pPr>
            <a:r>
              <a:rPr lang="en-US" altLang="en-US" dirty="0"/>
              <a:t>Table Z-3 – Mineral Dusts </a:t>
            </a:r>
            <a:br>
              <a:rPr lang="en-US" altLang="en-US" sz="3200" dirty="0"/>
            </a:br>
            <a:r>
              <a:rPr lang="en-US" altLang="en-US" sz="3200" dirty="0"/>
              <a:t> </a:t>
            </a:r>
            <a:br>
              <a:rPr lang="en-US" altLang="en-US" sz="3200" dirty="0"/>
            </a:br>
            <a:endParaRPr lang="en-US" altLang="en-US" sz="3200" dirty="0"/>
          </a:p>
        </p:txBody>
      </p:sp>
      <p:graphicFrame>
        <p:nvGraphicFramePr>
          <p:cNvPr id="5" name="Content Placeholder 6"/>
          <p:cNvGraphicFramePr>
            <a:graphicFrameLocks noGrp="1"/>
          </p:cNvGraphicFramePr>
          <p:nvPr>
            <p:ph sz="half" idx="1"/>
            <p:extLst>
              <p:ext uri="{D42A27DB-BD31-4B8C-83A1-F6EECF244321}">
                <p14:modId xmlns:p14="http://schemas.microsoft.com/office/powerpoint/2010/main" val="3186761877"/>
              </p:ext>
            </p:extLst>
          </p:nvPr>
        </p:nvGraphicFramePr>
        <p:xfrm>
          <a:off x="547914" y="1951622"/>
          <a:ext cx="7893908" cy="2413551"/>
        </p:xfrm>
        <a:graphic>
          <a:graphicData uri="http://schemas.openxmlformats.org/drawingml/2006/table">
            <a:tbl>
              <a:tblPr firstRow="1" lastRow="1" bandRow="1">
                <a:tableStyleId>{F5AB1C69-6EDB-4FF4-983F-18BD219EF322}</a:tableStyleId>
              </a:tblPr>
              <a:tblGrid>
                <a:gridCol w="2544271">
                  <a:extLst>
                    <a:ext uri="{9D8B030D-6E8A-4147-A177-3AD203B41FA5}">
                      <a16:colId xmlns:a16="http://schemas.microsoft.com/office/drawing/2014/main" val="20000"/>
                    </a:ext>
                  </a:extLst>
                </a:gridCol>
                <a:gridCol w="2095280">
                  <a:extLst>
                    <a:ext uri="{9D8B030D-6E8A-4147-A177-3AD203B41FA5}">
                      <a16:colId xmlns:a16="http://schemas.microsoft.com/office/drawing/2014/main" val="20001"/>
                    </a:ext>
                  </a:extLst>
                </a:gridCol>
                <a:gridCol w="3254357">
                  <a:extLst>
                    <a:ext uri="{9D8B030D-6E8A-4147-A177-3AD203B41FA5}">
                      <a16:colId xmlns:a16="http://schemas.microsoft.com/office/drawing/2014/main" val="20002"/>
                    </a:ext>
                  </a:extLst>
                </a:gridCol>
              </a:tblGrid>
              <a:tr h="762174">
                <a:tc>
                  <a:txBody>
                    <a:bodyPr/>
                    <a:lstStyle/>
                    <a:p>
                      <a:pPr algn="ctr"/>
                      <a:r>
                        <a:rPr lang="en-US" sz="1800" dirty="0">
                          <a:solidFill>
                            <a:schemeClr val="bg1"/>
                          </a:solidFill>
                          <a:latin typeface="Avenir Next LT Pro" panose="020B0504020202020204" pitchFamily="34" charset="0"/>
                        </a:rPr>
                        <a:t>Substance</a:t>
                      </a: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800" dirty="0">
                          <a:solidFill>
                            <a:schemeClr val="bg1"/>
                          </a:solidFill>
                          <a:latin typeface="Avenir Next LT Pro" panose="020B0504020202020204" pitchFamily="34" charset="0"/>
                        </a:rPr>
                        <a:t>mppcf</a:t>
                      </a:r>
                      <a:endParaRPr lang="en-US" sz="1800" dirty="0">
                        <a:solidFill>
                          <a:schemeClr val="bg1"/>
                        </a:solidFill>
                      </a:endParaRP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800" dirty="0">
                          <a:solidFill>
                            <a:schemeClr val="bg1"/>
                          </a:solidFill>
                          <a:latin typeface="Avenir Next LT Pro" panose="020B0504020202020204" pitchFamily="34" charset="0"/>
                        </a:rPr>
                        <a:t>mg/m</a:t>
                      </a:r>
                      <a:r>
                        <a:rPr lang="en-US" sz="1800" baseline="30000" dirty="0">
                          <a:solidFill>
                            <a:schemeClr val="bg1"/>
                          </a:solidFill>
                        </a:rPr>
                        <a:t>3</a:t>
                      </a: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09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venir Next LT Pro" panose="020B0504020202020204" pitchFamily="34" charset="0"/>
                        </a:rPr>
                        <a:t>Inert or Nuisance </a:t>
                      </a:r>
                      <a:r>
                        <a:rPr lang="en-US" sz="1800" b="1" dirty="0">
                          <a:solidFill>
                            <a:schemeClr val="tx1"/>
                          </a:solidFill>
                        </a:rPr>
                        <a:t>Dust</a:t>
                      </a:r>
                      <a:r>
                        <a:rPr lang="en-US" sz="1800" b="1" i="0" u="none" baseline="30000" dirty="0">
                          <a:solidFill>
                            <a:srgbClr val="333333"/>
                          </a:solidFill>
                          <a:effectLst/>
                          <a:latin typeface="Helvetica Neue"/>
                        </a:rPr>
                        <a:t>d</a:t>
                      </a:r>
                      <a:r>
                        <a:rPr lang="en-US" sz="1800" b="1" i="0" u="none" dirty="0">
                          <a:solidFill>
                            <a:srgbClr val="333333"/>
                          </a:solidFill>
                          <a:effectLst/>
                          <a:latin typeface="Avenir Next LT Pro" panose="020B0504020202020204" pitchFamily="34" charset="0"/>
                        </a:rPr>
                        <a:t> </a:t>
                      </a:r>
                      <a:endParaRPr lang="en-US" sz="1800" b="1" dirty="0">
                        <a:solidFill>
                          <a:schemeClr val="tx1"/>
                        </a:solidFill>
                      </a:endParaRPr>
                    </a:p>
                  </a:txBody>
                  <a:tcPr marL="44844" marR="448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solidFill>
                          <a:schemeClr val="tx1"/>
                        </a:solidFill>
                      </a:endParaRPr>
                    </a:p>
                  </a:txBody>
                  <a:tcPr marL="44841" marR="448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solidFill>
                          <a:schemeClr val="tx1"/>
                        </a:solidFill>
                      </a:endParaRPr>
                    </a:p>
                  </a:txBody>
                  <a:tcPr marL="44841" marR="448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226">
                <a:tc>
                  <a:txBody>
                    <a:bodyPr/>
                    <a:lstStyle/>
                    <a:p>
                      <a:r>
                        <a:rPr lang="en-US" sz="1800" dirty="0">
                          <a:solidFill>
                            <a:schemeClr val="tx1"/>
                          </a:solidFill>
                          <a:latin typeface="Avenir Next LT Pro" panose="020B0504020202020204" pitchFamily="34" charset="0"/>
                        </a:rPr>
                        <a:t>Respirable fraction</a:t>
                      </a: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dirty="0">
                          <a:latin typeface="Avenir Next LT Pro" panose="020B0504020202020204" pitchFamily="34" charset="0"/>
                        </a:rPr>
                        <a:t>15</a:t>
                      </a:r>
                      <a:endParaRPr lang="en-US" sz="1800" u="none" dirty="0">
                        <a:solidFill>
                          <a:schemeClr val="tx1"/>
                        </a:solidFill>
                      </a:endParaRP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dirty="0">
                          <a:latin typeface="Avenir Next LT Pro" panose="020B0504020202020204" pitchFamily="34" charset="0"/>
                        </a:rPr>
                        <a:t>5 mg/m</a:t>
                      </a:r>
                      <a:r>
                        <a:rPr lang="en-US" sz="1800" u="none" baseline="30000" dirty="0"/>
                        <a:t>3 </a:t>
                      </a:r>
                      <a:r>
                        <a:rPr lang="en-US" sz="1800" u="none" dirty="0"/>
                        <a:t>   </a:t>
                      </a:r>
                      <a:endParaRPr lang="en-US" sz="1800" dirty="0">
                        <a:solidFill>
                          <a:schemeClr val="tx1"/>
                        </a:solidFill>
                      </a:endParaRP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226">
                <a:tc>
                  <a:txBody>
                    <a:bodyPr/>
                    <a:lstStyle/>
                    <a:p>
                      <a:r>
                        <a:rPr lang="en-US" sz="1800" b="0" dirty="0">
                          <a:solidFill>
                            <a:schemeClr val="tx1"/>
                          </a:solidFill>
                          <a:latin typeface="Avenir Next LT Pro" panose="020B0504020202020204" pitchFamily="34" charset="0"/>
                        </a:rPr>
                        <a:t>Total Dust</a:t>
                      </a: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solidFill>
                          <a:latin typeface="Avenir Next LT Pro" panose="020B0504020202020204" pitchFamily="34" charset="0"/>
                        </a:rPr>
                        <a:t>50</a:t>
                      </a: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u="none" dirty="0">
                          <a:latin typeface="Avenir Next LT Pro" panose="020B0504020202020204" pitchFamily="34" charset="0"/>
                        </a:rPr>
                        <a:t>15 </a:t>
                      </a:r>
                      <a:r>
                        <a:rPr lang="en-US" sz="1800" b="0" u="none" dirty="0">
                          <a:solidFill>
                            <a:schemeClr val="tx1"/>
                          </a:solidFill>
                        </a:rPr>
                        <a:t>15 mg/m</a:t>
                      </a:r>
                      <a:r>
                        <a:rPr lang="en-US" sz="1800" b="0" u="none" baseline="30000" dirty="0">
                          <a:solidFill>
                            <a:schemeClr val="tx1"/>
                          </a:solidFill>
                        </a:rPr>
                        <a:t>3 </a:t>
                      </a:r>
                      <a:r>
                        <a:rPr lang="en-US" sz="1800" b="0" u="none" dirty="0">
                          <a:solidFill>
                            <a:schemeClr val="tx1"/>
                          </a:solidFill>
                        </a:rPr>
                        <a:t>  </a:t>
                      </a:r>
                      <a:r>
                        <a:rPr lang="en-US" sz="1800" u="none" dirty="0">
                          <a:solidFill>
                            <a:schemeClr val="tx1"/>
                          </a:solidFill>
                        </a:rPr>
                        <a:t> </a:t>
                      </a:r>
                    </a:p>
                  </a:txBody>
                  <a:tcPr marL="44844" marR="4484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3F5E7A9A-FFD8-17C7-4B6F-EC66449767F6}"/>
              </a:ext>
            </a:extLst>
          </p:cNvPr>
          <p:cNvSpPr txBox="1"/>
          <p:nvPr/>
        </p:nvSpPr>
        <p:spPr>
          <a:xfrm>
            <a:off x="494368" y="4648200"/>
            <a:ext cx="8001000" cy="1169551"/>
          </a:xfrm>
          <a:prstGeom prst="rect">
            <a:avLst/>
          </a:prstGeom>
          <a:noFill/>
        </p:spPr>
        <p:txBody>
          <a:bodyPr wrap="square">
            <a:spAutoFit/>
          </a:bodyPr>
          <a:lstStyle/>
          <a:p>
            <a:r>
              <a:rPr lang="en-US" sz="1600" b="0" i="0" u="none" baseline="30000" dirty="0">
                <a:solidFill>
                  <a:srgbClr val="333333"/>
                </a:solidFill>
                <a:effectLst/>
                <a:latin typeface="Helvetica Neue"/>
              </a:rPr>
              <a:t>d</a:t>
            </a:r>
            <a:r>
              <a:rPr lang="en-US" sz="1400" b="0" i="0" u="none" dirty="0">
                <a:solidFill>
                  <a:srgbClr val="333333"/>
                </a:solidFill>
                <a:effectLst/>
                <a:latin typeface="Avenir Next LT Pro" panose="020B0504020202020204" pitchFamily="34" charset="0"/>
              </a:rPr>
              <a:t> All inert or nuisance dusts, whether mineral, inorganic, or organic, not listed specifically by substance name are covered by this limit, which is the same as the Particulates Not Otherwise Regulated (PNOR) limit in Table Z-1.</a:t>
            </a:r>
          </a:p>
          <a:p>
            <a:endParaRPr lang="en-US" sz="1400" u="none" dirty="0">
              <a:solidFill>
                <a:srgbClr val="333333"/>
              </a:solidFill>
              <a:latin typeface="Avenir Next LT Pro" panose="020B0504020202020204" pitchFamily="34" charset="0"/>
            </a:endParaRPr>
          </a:p>
          <a:p>
            <a:endParaRPr lang="en-US" sz="1400" u="none" dirty="0">
              <a:latin typeface="Avenir Next LT Pro" panose="020B0504020202020204" pitchFamily="34" charset="0"/>
            </a:endParaRPr>
          </a:p>
        </p:txBody>
      </p:sp>
    </p:spTree>
    <p:extLst>
      <p:ext uri="{BB962C8B-B14F-4D97-AF65-F5344CB8AC3E}">
        <p14:creationId xmlns:p14="http://schemas.microsoft.com/office/powerpoint/2010/main" val="353929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457200"/>
            <a:ext cx="7924800" cy="492443"/>
          </a:xfrm>
        </p:spPr>
        <p:txBody>
          <a:bodyPr>
            <a:normAutofit fontScale="90000"/>
          </a:bodyPr>
          <a:lstStyle/>
          <a:p>
            <a:r>
              <a:rPr lang="en-US" altLang="en-US" sz="3200" dirty="0"/>
              <a:t>29 CFR 1910 Subpart Z – Partial List</a:t>
            </a:r>
          </a:p>
        </p:txBody>
      </p:sp>
      <p:sp>
        <p:nvSpPr>
          <p:cNvPr id="8195" name="Content Placeholder 2"/>
          <p:cNvSpPr>
            <a:spLocks noGrp="1"/>
          </p:cNvSpPr>
          <p:nvPr>
            <p:ph idx="1"/>
          </p:nvPr>
        </p:nvSpPr>
        <p:spPr>
          <a:xfrm>
            <a:off x="533400" y="1177871"/>
            <a:ext cx="7848600" cy="4918129"/>
          </a:xfrm>
        </p:spPr>
        <p:txBody>
          <a:bodyPr>
            <a:normAutofit fontScale="85000" lnSpcReduction="20000"/>
          </a:bodyPr>
          <a:lstStyle/>
          <a:p>
            <a:pPr>
              <a:lnSpc>
                <a:spcPct val="150000"/>
              </a:lnSpc>
            </a:pPr>
            <a:r>
              <a:rPr lang="en-US" altLang="en-US" sz="2000" dirty="0"/>
              <a:t>1910.1045 – Acrylonitrile</a:t>
            </a:r>
          </a:p>
          <a:p>
            <a:pPr>
              <a:lnSpc>
                <a:spcPct val="150000"/>
              </a:lnSpc>
            </a:pPr>
            <a:r>
              <a:rPr lang="en-US" altLang="en-US" sz="2000" dirty="0"/>
              <a:t>1910.1047 – Ethylene oxide</a:t>
            </a:r>
          </a:p>
          <a:p>
            <a:pPr>
              <a:lnSpc>
                <a:spcPct val="150000"/>
              </a:lnSpc>
            </a:pPr>
            <a:r>
              <a:rPr lang="en-US" altLang="en-US" sz="2000" dirty="0"/>
              <a:t>1910.1048 – Formaldehyde</a:t>
            </a:r>
          </a:p>
          <a:p>
            <a:pPr>
              <a:lnSpc>
                <a:spcPct val="150000"/>
              </a:lnSpc>
            </a:pPr>
            <a:r>
              <a:rPr lang="en-US" altLang="en-US" sz="2000" dirty="0"/>
              <a:t>1910.1050 – Methylenedianiline</a:t>
            </a:r>
          </a:p>
          <a:p>
            <a:pPr>
              <a:lnSpc>
                <a:spcPct val="150000"/>
              </a:lnSpc>
            </a:pPr>
            <a:r>
              <a:rPr lang="en-US" altLang="en-US" sz="2000" dirty="0"/>
              <a:t>1910.1051 – 1,3-Butadiene</a:t>
            </a:r>
          </a:p>
          <a:p>
            <a:pPr>
              <a:lnSpc>
                <a:spcPct val="150000"/>
              </a:lnSpc>
            </a:pPr>
            <a:r>
              <a:rPr lang="en-US" altLang="en-US" sz="2000" dirty="0"/>
              <a:t>1910.1052 – Methylene chloride</a:t>
            </a:r>
          </a:p>
          <a:p>
            <a:pPr>
              <a:lnSpc>
                <a:spcPct val="150000"/>
              </a:lnSpc>
            </a:pPr>
            <a:r>
              <a:rPr lang="en-US" altLang="en-US" sz="2000" dirty="0"/>
              <a:t>1910.1053 – Respirable Crystalline Silica</a:t>
            </a:r>
          </a:p>
          <a:p>
            <a:pPr>
              <a:lnSpc>
                <a:spcPct val="150000"/>
              </a:lnSpc>
            </a:pPr>
            <a:r>
              <a:rPr lang="en-US" altLang="en-US" sz="2000" dirty="0"/>
              <a:t>1910.1096 – Ionizing radiation</a:t>
            </a:r>
          </a:p>
          <a:p>
            <a:pPr>
              <a:lnSpc>
                <a:spcPct val="150000"/>
              </a:lnSpc>
            </a:pPr>
            <a:r>
              <a:rPr lang="en-US" altLang="en-US" sz="2000" dirty="0"/>
              <a:t>1910.1200 – Hazard communication</a:t>
            </a:r>
          </a:p>
          <a:p>
            <a:pPr>
              <a:lnSpc>
                <a:spcPct val="150000"/>
              </a:lnSpc>
            </a:pPr>
            <a:r>
              <a:rPr lang="en-US" altLang="en-US" sz="2000" dirty="0"/>
              <a:t>1910.1201 – Retention of DOT markings, placards and labels</a:t>
            </a:r>
          </a:p>
          <a:p>
            <a:endParaRPr lang="en-US" altLang="en-US" sz="400" dirty="0"/>
          </a:p>
          <a:p>
            <a:r>
              <a:rPr lang="en-US" altLang="en-US" sz="2000" dirty="0"/>
              <a:t>1910.1450 – Hazardous chemicals in laboratories</a:t>
            </a:r>
          </a:p>
          <a:p>
            <a:pPr marL="0" indent="0">
              <a:buNone/>
            </a:pPr>
            <a:endParaRPr lang="en-US" altLang="en-US" dirty="0">
              <a:latin typeface="Arial Narrow" panose="020B0606020202030204" pitchFamily="34" charset="0"/>
            </a:endParaRPr>
          </a:p>
        </p:txBody>
      </p:sp>
    </p:spTree>
    <p:extLst>
      <p:ext uri="{BB962C8B-B14F-4D97-AF65-F5344CB8AC3E}">
        <p14:creationId xmlns:p14="http://schemas.microsoft.com/office/powerpoint/2010/main" val="5749907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485CB-4D8A-BEBB-2DCE-534904B94824}"/>
              </a:ext>
            </a:extLst>
          </p:cNvPr>
          <p:cNvPicPr>
            <a:picLocks noChangeAspect="1"/>
          </p:cNvPicPr>
          <p:nvPr/>
        </p:nvPicPr>
        <p:blipFill>
          <a:blip r:embed="rId3"/>
          <a:stretch>
            <a:fillRect/>
          </a:stretch>
        </p:blipFill>
        <p:spPr>
          <a:xfrm>
            <a:off x="599303" y="1670092"/>
            <a:ext cx="7919390" cy="2444708"/>
          </a:xfrm>
          <a:prstGeom prst="rect">
            <a:avLst/>
          </a:prstGeom>
        </p:spPr>
      </p:pic>
      <p:sp>
        <p:nvSpPr>
          <p:cNvPr id="35867" name="Content Placeholder 7"/>
          <p:cNvSpPr>
            <a:spLocks noGrp="1"/>
          </p:cNvSpPr>
          <p:nvPr>
            <p:ph sz="half" idx="2"/>
          </p:nvPr>
        </p:nvSpPr>
        <p:spPr>
          <a:xfrm>
            <a:off x="599303" y="4495800"/>
            <a:ext cx="8153400" cy="1447800"/>
          </a:xfrm>
        </p:spPr>
        <p:txBody>
          <a:bodyPr/>
          <a:lstStyle/>
          <a:p>
            <a:r>
              <a:rPr lang="en-US" altLang="en-US" sz="2200" dirty="0"/>
              <a:t>Example: 50 mppcf or 15 mg/m</a:t>
            </a:r>
            <a:r>
              <a:rPr lang="en-US" altLang="en-US" sz="2200" baseline="30000" dirty="0"/>
              <a:t>3 </a:t>
            </a:r>
            <a:r>
              <a:rPr lang="en-US" altLang="en-US" sz="2200" dirty="0"/>
              <a:t>of total dust is permissible exposure level for total dust.</a:t>
            </a:r>
            <a:endParaRPr lang="en-US" altLang="en-US" sz="2200" baseline="30000" dirty="0"/>
          </a:p>
        </p:txBody>
      </p:sp>
      <p:sp>
        <p:nvSpPr>
          <p:cNvPr id="9" name="Title 1"/>
          <p:cNvSpPr>
            <a:spLocks noGrp="1"/>
          </p:cNvSpPr>
          <p:nvPr>
            <p:ph type="title"/>
          </p:nvPr>
        </p:nvSpPr>
        <p:spPr>
          <a:xfrm>
            <a:off x="533400" y="282476"/>
            <a:ext cx="7848600" cy="1006616"/>
          </a:xfrm>
        </p:spPr>
        <p:txBody>
          <a:bodyPr>
            <a:normAutofit fontScale="90000"/>
          </a:bodyPr>
          <a:lstStyle/>
          <a:p>
            <a:pPr>
              <a:lnSpc>
                <a:spcPct val="150000"/>
              </a:lnSpc>
            </a:pPr>
            <a:br>
              <a:rPr lang="en-US" altLang="en-US" sz="3200" dirty="0"/>
            </a:br>
            <a:r>
              <a:rPr lang="en-US" altLang="en-US" sz="3200" dirty="0"/>
              <a:t> </a:t>
            </a:r>
            <a:r>
              <a:rPr lang="en-US" altLang="en-US" sz="3600" dirty="0"/>
              <a:t>Table Z-3 – Mineral Dusts</a:t>
            </a:r>
            <a:br>
              <a:rPr lang="en-US" altLang="en-US" sz="3200" dirty="0"/>
            </a:br>
            <a:endParaRPr lang="en-US" altLang="en-US" sz="3200" dirty="0"/>
          </a:p>
        </p:txBody>
      </p:sp>
      <p:sp>
        <p:nvSpPr>
          <p:cNvPr id="5" name="Rectangle 4">
            <a:extLst>
              <a:ext uri="{FF2B5EF4-FFF2-40B4-BE49-F238E27FC236}">
                <a16:creationId xmlns:a16="http://schemas.microsoft.com/office/drawing/2014/main" id="{2EF1FDED-9034-FB25-04F6-E3B000972A94}"/>
              </a:ext>
            </a:extLst>
          </p:cNvPr>
          <p:cNvSpPr/>
          <p:nvPr/>
        </p:nvSpPr>
        <p:spPr bwMode="auto">
          <a:xfrm>
            <a:off x="3124200" y="3429000"/>
            <a:ext cx="5394493" cy="685800"/>
          </a:xfrm>
          <a:prstGeom prst="rect">
            <a:avLst/>
          </a:prstGeom>
          <a:noFill/>
          <a:ln w="603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90182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441324"/>
            <a:ext cx="8229600" cy="549275"/>
          </a:xfrm>
        </p:spPr>
        <p:txBody>
          <a:bodyPr/>
          <a:lstStyle/>
          <a:p>
            <a:r>
              <a:rPr lang="en-US" altLang="en-US" dirty="0"/>
              <a:t>Hierarchy of Controls</a:t>
            </a:r>
          </a:p>
        </p:txBody>
      </p:sp>
      <p:grpSp>
        <p:nvGrpSpPr>
          <p:cNvPr id="6" name="Group 5">
            <a:extLst>
              <a:ext uri="{FF2B5EF4-FFF2-40B4-BE49-F238E27FC236}">
                <a16:creationId xmlns:a16="http://schemas.microsoft.com/office/drawing/2014/main" id="{DAAC0F19-4B8F-4533-8CDA-E59179AFC89F}"/>
              </a:ext>
            </a:extLst>
          </p:cNvPr>
          <p:cNvGrpSpPr/>
          <p:nvPr/>
        </p:nvGrpSpPr>
        <p:grpSpPr>
          <a:xfrm>
            <a:off x="325494" y="1066800"/>
            <a:ext cx="8797812" cy="4953000"/>
            <a:chOff x="381000" y="1066800"/>
            <a:chExt cx="8797812" cy="4953000"/>
          </a:xfrm>
        </p:grpSpPr>
        <p:grpSp>
          <p:nvGrpSpPr>
            <p:cNvPr id="4" name="Group 3">
              <a:extLst>
                <a:ext uri="{FF2B5EF4-FFF2-40B4-BE49-F238E27FC236}">
                  <a16:creationId xmlns:a16="http://schemas.microsoft.com/office/drawing/2014/main" id="{2B3BD04F-FD5C-4E59-8CF4-A34E973492CB}"/>
                </a:ext>
              </a:extLst>
            </p:cNvPr>
            <p:cNvGrpSpPr/>
            <p:nvPr/>
          </p:nvGrpSpPr>
          <p:grpSpPr>
            <a:xfrm>
              <a:off x="381000" y="1066800"/>
              <a:ext cx="8797812" cy="4953000"/>
              <a:chOff x="381000" y="1066800"/>
              <a:chExt cx="8797812" cy="4953000"/>
            </a:xfrm>
          </p:grpSpPr>
          <p:pic>
            <p:nvPicPr>
              <p:cNvPr id="2" name="Picture 1">
                <a:extLst>
                  <a:ext uri="{FF2B5EF4-FFF2-40B4-BE49-F238E27FC236}">
                    <a16:creationId xmlns:a16="http://schemas.microsoft.com/office/drawing/2014/main" id="{0C1F47D6-1842-419A-B7DD-124E6263E52C}"/>
                  </a:ext>
                </a:extLst>
              </p:cNvPr>
              <p:cNvPicPr>
                <a:picLocks noChangeAspect="1"/>
              </p:cNvPicPr>
              <p:nvPr/>
            </p:nvPicPr>
            <p:blipFill>
              <a:blip r:embed="rId3"/>
              <a:stretch>
                <a:fillRect/>
              </a:stretch>
            </p:blipFill>
            <p:spPr>
              <a:xfrm>
                <a:off x="381000" y="1066800"/>
                <a:ext cx="920193" cy="4953000"/>
              </a:xfrm>
              <a:prstGeom prst="rect">
                <a:avLst/>
              </a:prstGeom>
            </p:spPr>
          </p:pic>
          <p:pic>
            <p:nvPicPr>
              <p:cNvPr id="3" name="Picture 2">
                <a:extLst>
                  <a:ext uri="{FF2B5EF4-FFF2-40B4-BE49-F238E27FC236}">
                    <a16:creationId xmlns:a16="http://schemas.microsoft.com/office/drawing/2014/main" id="{866AF3D6-E5AE-408A-99B9-A7FEB85105FC}"/>
                  </a:ext>
                </a:extLst>
              </p:cNvPr>
              <p:cNvPicPr>
                <a:picLocks noChangeAspect="1"/>
              </p:cNvPicPr>
              <p:nvPr/>
            </p:nvPicPr>
            <p:blipFill>
              <a:blip r:embed="rId4"/>
              <a:stretch>
                <a:fillRect/>
              </a:stretch>
            </p:blipFill>
            <p:spPr>
              <a:xfrm>
                <a:off x="1289904" y="1219201"/>
                <a:ext cx="7888908" cy="4642348"/>
              </a:xfrm>
              <a:prstGeom prst="rect">
                <a:avLst/>
              </a:prstGeom>
            </p:spPr>
          </p:pic>
        </p:grpSp>
        <p:sp>
          <p:nvSpPr>
            <p:cNvPr id="5" name="TextBox 4">
              <a:extLst>
                <a:ext uri="{FF2B5EF4-FFF2-40B4-BE49-F238E27FC236}">
                  <a16:creationId xmlns:a16="http://schemas.microsoft.com/office/drawing/2014/main" id="{7E746D23-E3B4-4084-88FA-188DD13B7E52}"/>
                </a:ext>
              </a:extLst>
            </p:cNvPr>
            <p:cNvSpPr txBox="1"/>
            <p:nvPr/>
          </p:nvSpPr>
          <p:spPr>
            <a:xfrm>
              <a:off x="7391400" y="5812411"/>
              <a:ext cx="1371600" cy="184666"/>
            </a:xfrm>
            <a:prstGeom prst="rect">
              <a:avLst/>
            </a:prstGeom>
            <a:noFill/>
          </p:spPr>
          <p:txBody>
            <a:bodyPr wrap="square" rtlCol="0">
              <a:spAutoFit/>
            </a:bodyPr>
            <a:lstStyle/>
            <a:p>
              <a:r>
                <a:rPr lang="en-US" sz="600" u="none" dirty="0"/>
                <a:t>NCDOL Photo Library</a:t>
              </a:r>
            </a:p>
          </p:txBody>
        </p:sp>
      </p:grpSp>
    </p:spTree>
    <p:extLst>
      <p:ext uri="{BB962C8B-B14F-4D97-AF65-F5344CB8AC3E}">
        <p14:creationId xmlns:p14="http://schemas.microsoft.com/office/powerpoint/2010/main" val="32129112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29 CFR 1910.1000(e)</a:t>
            </a:r>
          </a:p>
        </p:txBody>
      </p:sp>
      <p:sp>
        <p:nvSpPr>
          <p:cNvPr id="37891" name="Content Placeholder 2"/>
          <p:cNvSpPr>
            <a:spLocks noGrp="1"/>
          </p:cNvSpPr>
          <p:nvPr>
            <p:ph idx="1"/>
          </p:nvPr>
        </p:nvSpPr>
        <p:spPr>
          <a:xfrm>
            <a:off x="609600" y="1317356"/>
            <a:ext cx="7924800" cy="4427807"/>
          </a:xfrm>
        </p:spPr>
        <p:txBody>
          <a:bodyPr>
            <a:normAutofit lnSpcReduction="10000"/>
          </a:bodyPr>
          <a:lstStyle/>
          <a:p>
            <a:r>
              <a:rPr lang="en-US" altLang="en-US" sz="2000" dirty="0"/>
              <a:t>To achieve compliance with paragraphs (a) through (d), </a:t>
            </a:r>
            <a:r>
              <a:rPr lang="en-US" altLang="en-US" sz="2000" b="1" dirty="0">
                <a:solidFill>
                  <a:srgbClr val="A50021"/>
                </a:solidFill>
              </a:rPr>
              <a:t>administrative or engineering controls must first be determined and implemented whenever feasible</a:t>
            </a:r>
            <a:r>
              <a:rPr lang="en-US" altLang="en-US" sz="2000" dirty="0">
                <a:solidFill>
                  <a:srgbClr val="A50021"/>
                </a:solidFill>
              </a:rPr>
              <a:t>. </a:t>
            </a:r>
          </a:p>
          <a:p>
            <a:endParaRPr lang="en-US" altLang="en-US" sz="2300" b="1" dirty="0">
              <a:solidFill>
                <a:srgbClr val="A50021"/>
              </a:solidFill>
            </a:endParaRPr>
          </a:p>
          <a:p>
            <a:r>
              <a:rPr lang="en-US" altLang="en-US" sz="2000" b="1" dirty="0">
                <a:solidFill>
                  <a:srgbClr val="A50021"/>
                </a:solidFill>
              </a:rPr>
              <a:t>When such controls are not feasible to achieve full compliance, protective equipment or any other protective measures shall be used to keep the exposure of employees to air contaminants within the limits prescribed in this section</a:t>
            </a:r>
            <a:r>
              <a:rPr lang="en-US" altLang="en-US" sz="2000" dirty="0">
                <a:solidFill>
                  <a:srgbClr val="A50021"/>
                </a:solidFill>
              </a:rPr>
              <a:t>. </a:t>
            </a:r>
          </a:p>
          <a:p>
            <a:endParaRPr lang="en-US" altLang="en-US" sz="2000" dirty="0">
              <a:solidFill>
                <a:srgbClr val="A50021"/>
              </a:solidFill>
            </a:endParaRPr>
          </a:p>
          <a:p>
            <a:r>
              <a:rPr lang="en-US" altLang="en-US" sz="2000" dirty="0"/>
              <a:t>Any equipment and/or technical measures used for this purpose must be approved for each particular use by a </a:t>
            </a:r>
            <a:r>
              <a:rPr lang="en-US" altLang="en-US" sz="2000" b="1" i="1" dirty="0"/>
              <a:t>competent industrial hygienist or other technically qualified </a:t>
            </a:r>
            <a:r>
              <a:rPr lang="en-US" altLang="en-US" sz="2000" dirty="0"/>
              <a:t>person. Whenever respirators are used, their use shall comply with 1910.134 – Respiratory Protection.</a:t>
            </a:r>
          </a:p>
        </p:txBody>
      </p:sp>
    </p:spTree>
    <p:extLst>
      <p:ext uri="{BB962C8B-B14F-4D97-AF65-F5344CB8AC3E}">
        <p14:creationId xmlns:p14="http://schemas.microsoft.com/office/powerpoint/2010/main" val="27582873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sz="quarter"/>
          </p:nvPr>
        </p:nvSpPr>
        <p:spPr>
          <a:xfrm>
            <a:off x="762000" y="2927146"/>
            <a:ext cx="7734300" cy="698909"/>
          </a:xfrm>
        </p:spPr>
        <p:txBody>
          <a:bodyPr/>
          <a:lstStyle/>
          <a:p>
            <a:r>
              <a:rPr lang="en-US" altLang="en-US" sz="4000" dirty="0"/>
              <a:t>Expanded Health Standards</a:t>
            </a:r>
          </a:p>
        </p:txBody>
      </p:sp>
      <p:sp>
        <p:nvSpPr>
          <p:cNvPr id="38915" name="Subtitle 2"/>
          <p:cNvSpPr>
            <a:spLocks noGrp="1"/>
          </p:cNvSpPr>
          <p:nvPr>
            <p:ph type="subTitle" sz="quarter" idx="1"/>
          </p:nvPr>
        </p:nvSpPr>
        <p:spPr>
          <a:xfrm>
            <a:off x="1768475" y="3810000"/>
            <a:ext cx="5721350" cy="509588"/>
          </a:xfrm>
        </p:spPr>
        <p:txBody>
          <a:bodyPr/>
          <a:lstStyle/>
          <a:p>
            <a:r>
              <a:rPr lang="en-US" altLang="en-US" i="1" dirty="0"/>
              <a:t>1910.1052 – Methylene Chloride</a:t>
            </a:r>
          </a:p>
        </p:txBody>
      </p:sp>
    </p:spTree>
    <p:extLst>
      <p:ext uri="{BB962C8B-B14F-4D97-AF65-F5344CB8AC3E}">
        <p14:creationId xmlns:p14="http://schemas.microsoft.com/office/powerpoint/2010/main" val="1109407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Methylene Chloride</a:t>
            </a:r>
          </a:p>
        </p:txBody>
      </p:sp>
      <p:sp>
        <p:nvSpPr>
          <p:cNvPr id="39939" name="Rectangle 3"/>
          <p:cNvSpPr>
            <a:spLocks noGrp="1" noChangeArrowheads="1"/>
          </p:cNvSpPr>
          <p:nvPr>
            <p:ph type="body" idx="1"/>
          </p:nvPr>
        </p:nvSpPr>
        <p:spPr>
          <a:xfrm>
            <a:off x="533400" y="1255363"/>
            <a:ext cx="8001000" cy="4413600"/>
          </a:xfrm>
        </p:spPr>
        <p:txBody>
          <a:bodyPr>
            <a:normAutofit lnSpcReduction="10000"/>
          </a:bodyPr>
          <a:lstStyle/>
          <a:p>
            <a:pPr eaLnBrk="1" hangingPunct="1"/>
            <a:r>
              <a:rPr lang="en-US" altLang="en-US" dirty="0"/>
              <a:t>Organic solvent often used in furniture stripping and spray adhesives.</a:t>
            </a:r>
          </a:p>
          <a:p>
            <a:pPr eaLnBrk="1" hangingPunct="1"/>
            <a:endParaRPr lang="en-US" altLang="en-US" sz="2400" dirty="0"/>
          </a:p>
          <a:p>
            <a:pPr eaLnBrk="1" hangingPunct="1"/>
            <a:r>
              <a:rPr lang="en-US" altLang="en-US" dirty="0"/>
              <a:t>Metabolized to carbon monoxide in the body.</a:t>
            </a:r>
          </a:p>
          <a:p>
            <a:pPr eaLnBrk="1" hangingPunct="1"/>
            <a:endParaRPr lang="en-US" altLang="en-US" sz="800" dirty="0"/>
          </a:p>
          <a:p>
            <a:pPr lvl="1" eaLnBrk="1" hangingPunct="1"/>
            <a:r>
              <a:rPr lang="en-US" altLang="en-US" sz="2400" i="1" dirty="0"/>
              <a:t>Concern about hypoxia in addition to normal central nervous system solvent effects.</a:t>
            </a:r>
          </a:p>
          <a:p>
            <a:pPr lvl="1" eaLnBrk="1" hangingPunct="1"/>
            <a:endParaRPr lang="en-US" altLang="en-US" sz="1000" i="1" dirty="0"/>
          </a:p>
          <a:p>
            <a:pPr lvl="1" eaLnBrk="1" hangingPunct="1"/>
            <a:r>
              <a:rPr lang="en-US" altLang="en-US" sz="2400" i="1" dirty="0"/>
              <a:t>Possible carcinogen</a:t>
            </a:r>
          </a:p>
          <a:p>
            <a:pPr lvl="1" eaLnBrk="1" hangingPunct="1"/>
            <a:endParaRPr lang="en-US" altLang="en-US" dirty="0"/>
          </a:p>
          <a:p>
            <a:pPr eaLnBrk="1" hangingPunct="1"/>
            <a:r>
              <a:rPr lang="en-US" altLang="en-US" dirty="0"/>
              <a:t>Routes of exposure:</a:t>
            </a:r>
          </a:p>
          <a:p>
            <a:pPr lvl="1" eaLnBrk="1" hangingPunct="1"/>
            <a:r>
              <a:rPr lang="en-US" altLang="en-US" sz="2400" i="1" dirty="0"/>
              <a:t>Skin </a:t>
            </a:r>
          </a:p>
          <a:p>
            <a:pPr lvl="1" eaLnBrk="1" hangingPunct="1"/>
            <a:endParaRPr lang="en-US" altLang="en-US" sz="1000" i="1" dirty="0"/>
          </a:p>
          <a:p>
            <a:pPr lvl="1" eaLnBrk="1" hangingPunct="1"/>
            <a:r>
              <a:rPr lang="en-US" altLang="en-US" sz="2400" i="1" dirty="0"/>
              <a:t>Respiratory tract (inhalation)</a:t>
            </a:r>
          </a:p>
        </p:txBody>
      </p:sp>
    </p:spTree>
    <p:extLst>
      <p:ext uri="{BB962C8B-B14F-4D97-AF65-F5344CB8AC3E}">
        <p14:creationId xmlns:p14="http://schemas.microsoft.com/office/powerpoint/2010/main" val="135752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Methylene Chloride Health Risks</a:t>
            </a:r>
          </a:p>
        </p:txBody>
      </p:sp>
      <p:sp>
        <p:nvSpPr>
          <p:cNvPr id="39939" name="Rectangle 3"/>
          <p:cNvSpPr>
            <a:spLocks noGrp="1" noChangeArrowheads="1"/>
          </p:cNvSpPr>
          <p:nvPr>
            <p:ph type="body" idx="1"/>
          </p:nvPr>
        </p:nvSpPr>
        <p:spPr>
          <a:xfrm>
            <a:off x="533400" y="1295400"/>
            <a:ext cx="7696200" cy="4525963"/>
          </a:xfrm>
        </p:spPr>
        <p:txBody>
          <a:bodyPr/>
          <a:lstStyle/>
          <a:p>
            <a:pPr eaLnBrk="1" hangingPunct="1">
              <a:lnSpc>
                <a:spcPct val="90000"/>
              </a:lnSpc>
            </a:pPr>
            <a:r>
              <a:rPr lang="en-US" altLang="en-US" dirty="0"/>
              <a:t>Exposures to methylene chloride have been known to:</a:t>
            </a:r>
          </a:p>
          <a:p>
            <a:pPr marL="0" indent="0" eaLnBrk="1" hangingPunct="1">
              <a:lnSpc>
                <a:spcPct val="90000"/>
              </a:lnSpc>
              <a:buNone/>
            </a:pPr>
            <a:endParaRPr lang="en-US" altLang="en-US" sz="1200" dirty="0"/>
          </a:p>
          <a:p>
            <a:pPr marL="0" indent="0" eaLnBrk="1" hangingPunct="1">
              <a:lnSpc>
                <a:spcPct val="90000"/>
              </a:lnSpc>
              <a:buNone/>
            </a:pPr>
            <a:r>
              <a:rPr lang="en-US" altLang="en-US" sz="800" dirty="0"/>
              <a:t> </a:t>
            </a:r>
          </a:p>
          <a:p>
            <a:pPr lvl="1" eaLnBrk="1" hangingPunct="1">
              <a:lnSpc>
                <a:spcPct val="150000"/>
              </a:lnSpc>
            </a:pPr>
            <a:r>
              <a:rPr lang="en-US" altLang="en-US" sz="2400" i="1" dirty="0"/>
              <a:t>Affect the heart, central nervous system and liver</a:t>
            </a:r>
          </a:p>
          <a:p>
            <a:pPr lvl="1" eaLnBrk="1" hangingPunct="1">
              <a:lnSpc>
                <a:spcPct val="150000"/>
              </a:lnSpc>
            </a:pPr>
            <a:endParaRPr lang="en-US" altLang="en-US" sz="1000" i="1" dirty="0"/>
          </a:p>
          <a:p>
            <a:pPr lvl="1" eaLnBrk="1" hangingPunct="1">
              <a:lnSpc>
                <a:spcPct val="150000"/>
              </a:lnSpc>
            </a:pPr>
            <a:r>
              <a:rPr lang="en-US" altLang="en-US" sz="2400" i="1" dirty="0"/>
              <a:t>Irritate the eyes and skin</a:t>
            </a:r>
          </a:p>
          <a:p>
            <a:pPr lvl="1" eaLnBrk="1" hangingPunct="1">
              <a:lnSpc>
                <a:spcPct val="150000"/>
              </a:lnSpc>
            </a:pPr>
            <a:endParaRPr lang="en-US" altLang="en-US" sz="1000" i="1" dirty="0"/>
          </a:p>
          <a:p>
            <a:pPr lvl="1" eaLnBrk="1" hangingPunct="1">
              <a:lnSpc>
                <a:spcPct val="150000"/>
              </a:lnSpc>
            </a:pPr>
            <a:r>
              <a:rPr lang="en-US" altLang="en-US" sz="2400" i="1" dirty="0"/>
              <a:t>Increase the risk of cancer</a:t>
            </a:r>
          </a:p>
          <a:p>
            <a:pPr lvl="1" eaLnBrk="1" hangingPunct="1">
              <a:lnSpc>
                <a:spcPct val="90000"/>
              </a:lnSpc>
            </a:pPr>
            <a:endParaRPr lang="en-US" altLang="en-US" sz="2200" dirty="0"/>
          </a:p>
        </p:txBody>
      </p:sp>
    </p:spTree>
    <p:extLst>
      <p:ext uri="{BB962C8B-B14F-4D97-AF65-F5344CB8AC3E}">
        <p14:creationId xmlns:p14="http://schemas.microsoft.com/office/powerpoint/2010/main" val="3746317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457200"/>
            <a:ext cx="8382000" cy="553998"/>
          </a:xfrm>
        </p:spPr>
        <p:txBody>
          <a:bodyPr/>
          <a:lstStyle/>
          <a:p>
            <a:r>
              <a:rPr lang="en-US" altLang="en-US" dirty="0"/>
              <a:t>1910.1052 – Methylene Chloride</a:t>
            </a:r>
          </a:p>
        </p:txBody>
      </p:sp>
      <p:sp>
        <p:nvSpPr>
          <p:cNvPr id="3" name="Content Placeholder 2"/>
          <p:cNvSpPr>
            <a:spLocks noGrp="1"/>
          </p:cNvSpPr>
          <p:nvPr>
            <p:ph idx="1"/>
          </p:nvPr>
        </p:nvSpPr>
        <p:spPr>
          <a:xfrm>
            <a:off x="609600" y="1255363"/>
            <a:ext cx="8001000" cy="4307237"/>
          </a:xfrm>
        </p:spPr>
        <p:txBody>
          <a:bodyPr>
            <a:normAutofit fontScale="77500" lnSpcReduction="20000"/>
          </a:bodyPr>
          <a:lstStyle/>
          <a:p>
            <a:pPr marL="514350" indent="-514350">
              <a:lnSpc>
                <a:spcPct val="150000"/>
              </a:lnSpc>
              <a:spcAft>
                <a:spcPts val="300"/>
              </a:spcAft>
              <a:buFont typeface="+mj-lt"/>
              <a:buAutoNum type="alphaLcParenR"/>
              <a:defRPr/>
            </a:pPr>
            <a:r>
              <a:rPr lang="en-US" sz="2200" dirty="0"/>
              <a:t>Scope and application</a:t>
            </a:r>
          </a:p>
          <a:p>
            <a:pPr marL="514350" indent="-514350">
              <a:lnSpc>
                <a:spcPct val="150000"/>
              </a:lnSpc>
              <a:spcAft>
                <a:spcPts val="300"/>
              </a:spcAft>
              <a:buFont typeface="+mj-lt"/>
              <a:buAutoNum type="alphaLcParenR"/>
              <a:defRPr/>
            </a:pPr>
            <a:r>
              <a:rPr lang="en-US" sz="2200" dirty="0"/>
              <a:t>Definitions</a:t>
            </a:r>
          </a:p>
          <a:p>
            <a:pPr marL="514350" indent="-514350">
              <a:lnSpc>
                <a:spcPct val="150000"/>
              </a:lnSpc>
              <a:spcAft>
                <a:spcPts val="300"/>
              </a:spcAft>
              <a:buFont typeface="+mj-lt"/>
              <a:buAutoNum type="alphaLcParenR"/>
              <a:defRPr/>
            </a:pPr>
            <a:r>
              <a:rPr lang="en-US" sz="2200" dirty="0"/>
              <a:t>Permissible exposure limits </a:t>
            </a:r>
          </a:p>
          <a:p>
            <a:pPr marL="514350" indent="-514350">
              <a:lnSpc>
                <a:spcPct val="150000"/>
              </a:lnSpc>
              <a:spcAft>
                <a:spcPts val="300"/>
              </a:spcAft>
              <a:buFont typeface="+mj-lt"/>
              <a:buAutoNum type="alphaLcParenR"/>
              <a:defRPr/>
            </a:pPr>
            <a:r>
              <a:rPr lang="en-US" sz="2200" dirty="0"/>
              <a:t>Exposure monitoring</a:t>
            </a:r>
          </a:p>
          <a:p>
            <a:pPr marL="514350" indent="-514350">
              <a:lnSpc>
                <a:spcPct val="150000"/>
              </a:lnSpc>
              <a:spcAft>
                <a:spcPts val="300"/>
              </a:spcAft>
              <a:buFont typeface="+mj-lt"/>
              <a:buAutoNum type="alphaLcParenR"/>
              <a:defRPr/>
            </a:pPr>
            <a:r>
              <a:rPr lang="en-US" sz="2200" dirty="0"/>
              <a:t>Regulated areas</a:t>
            </a:r>
          </a:p>
          <a:p>
            <a:pPr marL="514350" indent="-514350">
              <a:lnSpc>
                <a:spcPct val="150000"/>
              </a:lnSpc>
              <a:spcAft>
                <a:spcPts val="300"/>
              </a:spcAft>
              <a:buFont typeface="+mj-lt"/>
              <a:buAutoNum type="alphaLcParenR"/>
              <a:defRPr/>
            </a:pPr>
            <a:r>
              <a:rPr lang="en-US" sz="2200" dirty="0"/>
              <a:t>Methods of compliance</a:t>
            </a:r>
          </a:p>
          <a:p>
            <a:pPr marL="514350" indent="-514350">
              <a:lnSpc>
                <a:spcPct val="150000"/>
              </a:lnSpc>
              <a:spcAft>
                <a:spcPts val="300"/>
              </a:spcAft>
              <a:buFont typeface="+mj-lt"/>
              <a:buAutoNum type="alphaLcParenR"/>
              <a:defRPr/>
            </a:pPr>
            <a:r>
              <a:rPr lang="en-US" sz="2200" dirty="0"/>
              <a:t>Respiratory protection</a:t>
            </a:r>
          </a:p>
          <a:p>
            <a:pPr marL="514350" indent="-514350">
              <a:lnSpc>
                <a:spcPct val="150000"/>
              </a:lnSpc>
              <a:spcAft>
                <a:spcPts val="300"/>
              </a:spcAft>
              <a:buFont typeface="+mj-lt"/>
              <a:buAutoNum type="alphaLcParenR"/>
              <a:defRPr/>
            </a:pPr>
            <a:r>
              <a:rPr lang="en-US" sz="2200" dirty="0"/>
              <a:t>Protective work clothing and equipment</a:t>
            </a:r>
          </a:p>
          <a:p>
            <a:pPr marL="514350" indent="-514350">
              <a:lnSpc>
                <a:spcPct val="150000"/>
              </a:lnSpc>
              <a:spcAft>
                <a:spcPts val="300"/>
              </a:spcAft>
              <a:buFont typeface="+mj-lt"/>
              <a:buAutoNum type="alphaLcParenR"/>
              <a:defRPr/>
            </a:pPr>
            <a:r>
              <a:rPr lang="en-US" sz="2200" dirty="0"/>
              <a:t>Hygiene facilities</a:t>
            </a:r>
          </a:p>
          <a:p>
            <a:pPr>
              <a:defRPr/>
            </a:pPr>
            <a:endParaRPr lang="en-US" dirty="0"/>
          </a:p>
          <a:p>
            <a:pPr>
              <a:defRPr/>
            </a:pPr>
            <a:endParaRPr lang="en-US" dirty="0"/>
          </a:p>
        </p:txBody>
      </p:sp>
    </p:spTree>
    <p:extLst>
      <p:ext uri="{BB962C8B-B14F-4D97-AF65-F5344CB8AC3E}">
        <p14:creationId xmlns:p14="http://schemas.microsoft.com/office/powerpoint/2010/main" val="32614999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1910.1052 – Methylene Chloride</a:t>
            </a:r>
          </a:p>
        </p:txBody>
      </p:sp>
      <p:sp>
        <p:nvSpPr>
          <p:cNvPr id="3" name="Content Placeholder 2"/>
          <p:cNvSpPr>
            <a:spLocks noGrp="1"/>
          </p:cNvSpPr>
          <p:nvPr>
            <p:ph idx="1"/>
          </p:nvPr>
        </p:nvSpPr>
        <p:spPr>
          <a:xfrm>
            <a:off x="609600" y="1301858"/>
            <a:ext cx="8001000" cy="4290905"/>
          </a:xfrm>
        </p:spPr>
        <p:txBody>
          <a:bodyPr>
            <a:normAutofit fontScale="85000" lnSpcReduction="20000"/>
          </a:bodyPr>
          <a:lstStyle/>
          <a:p>
            <a:pPr marL="514350" indent="-514350">
              <a:lnSpc>
                <a:spcPct val="150000"/>
              </a:lnSpc>
              <a:spcAft>
                <a:spcPts val="300"/>
              </a:spcAft>
              <a:buFont typeface="+mj-lt"/>
              <a:buAutoNum type="alphaLcParenR" startAt="10"/>
              <a:defRPr/>
            </a:pPr>
            <a:r>
              <a:rPr lang="en-US" sz="2000" dirty="0"/>
              <a:t>Medical surveillance</a:t>
            </a:r>
          </a:p>
          <a:p>
            <a:pPr marL="514350" indent="-514350">
              <a:lnSpc>
                <a:spcPct val="150000"/>
              </a:lnSpc>
              <a:spcAft>
                <a:spcPts val="300"/>
              </a:spcAft>
              <a:buFont typeface="+mj-lt"/>
              <a:buAutoNum type="alphaLcParenR" startAt="10"/>
              <a:defRPr/>
            </a:pPr>
            <a:r>
              <a:rPr lang="en-US" sz="2000" dirty="0"/>
              <a:t>Hazard communication</a:t>
            </a:r>
          </a:p>
          <a:p>
            <a:pPr marL="514350" indent="-514350">
              <a:lnSpc>
                <a:spcPct val="150000"/>
              </a:lnSpc>
              <a:spcAft>
                <a:spcPts val="300"/>
              </a:spcAft>
              <a:buFont typeface="+mj-lt"/>
              <a:buAutoNum type="alphaLcParenR" startAt="10"/>
              <a:defRPr/>
            </a:pPr>
            <a:r>
              <a:rPr lang="en-US" sz="2000" dirty="0"/>
              <a:t>Employee information and training</a:t>
            </a:r>
          </a:p>
          <a:p>
            <a:pPr marL="514350" indent="-514350">
              <a:lnSpc>
                <a:spcPct val="150000"/>
              </a:lnSpc>
              <a:spcAft>
                <a:spcPts val="300"/>
              </a:spcAft>
              <a:buFont typeface="+mj-lt"/>
              <a:buAutoNum type="alphaLcParenR" startAt="10"/>
              <a:defRPr/>
            </a:pPr>
            <a:r>
              <a:rPr lang="en-US" sz="2000" dirty="0"/>
              <a:t>Recordkeeping</a:t>
            </a:r>
          </a:p>
          <a:p>
            <a:pPr marL="514350" indent="-514350">
              <a:lnSpc>
                <a:spcPct val="150000"/>
              </a:lnSpc>
              <a:spcAft>
                <a:spcPts val="300"/>
              </a:spcAft>
              <a:buFont typeface="+mj-lt"/>
              <a:buAutoNum type="alphaLcParenR" startAt="10"/>
              <a:defRPr/>
            </a:pPr>
            <a:r>
              <a:rPr lang="en-US" sz="2000" dirty="0"/>
              <a:t>Reserved</a:t>
            </a:r>
          </a:p>
          <a:p>
            <a:pPr marL="514350" indent="-514350">
              <a:lnSpc>
                <a:spcPct val="150000"/>
              </a:lnSpc>
              <a:spcAft>
                <a:spcPts val="300"/>
              </a:spcAft>
              <a:buFont typeface="+mj-lt"/>
              <a:buAutoNum type="alphaLcParenR" startAt="10"/>
              <a:defRPr/>
            </a:pPr>
            <a:r>
              <a:rPr lang="en-US" sz="2000" dirty="0"/>
              <a:t>Appendices</a:t>
            </a:r>
          </a:p>
          <a:p>
            <a:pPr marL="914400" lvl="1" indent="-514350">
              <a:spcAft>
                <a:spcPts val="300"/>
              </a:spcAft>
              <a:defRPr/>
            </a:pPr>
            <a:r>
              <a:rPr lang="en-US" sz="1800" i="1" dirty="0"/>
              <a:t>Appendix A: Substance Safety Data Sheet and Technical Guidelines for Methylene Chloride</a:t>
            </a:r>
          </a:p>
          <a:p>
            <a:pPr marL="914400" lvl="1" indent="-514350">
              <a:spcAft>
                <a:spcPts val="300"/>
              </a:spcAft>
              <a:defRPr/>
            </a:pPr>
            <a:endParaRPr lang="en-US" sz="800" i="1" dirty="0"/>
          </a:p>
          <a:p>
            <a:pPr marL="914400" lvl="1" indent="-514350">
              <a:spcAft>
                <a:spcPts val="300"/>
              </a:spcAft>
              <a:defRPr/>
            </a:pPr>
            <a:r>
              <a:rPr lang="en-US" sz="1800" i="1" dirty="0"/>
              <a:t>Appendix B: Medical Surveillance for Methylene Chloride</a:t>
            </a:r>
          </a:p>
          <a:p>
            <a:pPr marL="914400" lvl="1" indent="-514350">
              <a:spcAft>
                <a:spcPts val="300"/>
              </a:spcAft>
              <a:defRPr/>
            </a:pPr>
            <a:endParaRPr lang="en-US" sz="800" i="1" dirty="0"/>
          </a:p>
          <a:p>
            <a:pPr marL="914400" lvl="1" indent="-514350">
              <a:spcAft>
                <a:spcPts val="300"/>
              </a:spcAft>
              <a:defRPr/>
            </a:pPr>
            <a:r>
              <a:rPr lang="en-US" sz="1800" i="1" dirty="0"/>
              <a:t>Appendix C: Questions and Answers – Methylene Chloride Control in Furniture Stripping</a:t>
            </a:r>
          </a:p>
          <a:p>
            <a:pPr marL="914400" lvl="1" indent="-514350">
              <a:buFont typeface="Symbol" panose="05050102010706020507" pitchFamily="18" charset="2"/>
              <a:buNone/>
              <a:defRPr/>
            </a:pPr>
            <a:endParaRPr lang="en-US" sz="2000" dirty="0"/>
          </a:p>
          <a:p>
            <a:pPr>
              <a:defRPr/>
            </a:pPr>
            <a:endParaRPr lang="en-US" dirty="0"/>
          </a:p>
          <a:p>
            <a:pPr>
              <a:defRPr/>
            </a:pPr>
            <a:endParaRPr lang="en-US" dirty="0"/>
          </a:p>
        </p:txBody>
      </p:sp>
    </p:spTree>
    <p:extLst>
      <p:ext uri="{BB962C8B-B14F-4D97-AF65-F5344CB8AC3E}">
        <p14:creationId xmlns:p14="http://schemas.microsoft.com/office/powerpoint/2010/main" val="27929730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t>Summary</a:t>
            </a:r>
          </a:p>
        </p:txBody>
      </p:sp>
      <p:sp>
        <p:nvSpPr>
          <p:cNvPr id="44035" name="Rectangle 3"/>
          <p:cNvSpPr>
            <a:spLocks noGrp="1" noChangeArrowheads="1"/>
          </p:cNvSpPr>
          <p:nvPr>
            <p:ph type="body" idx="1"/>
          </p:nvPr>
        </p:nvSpPr>
        <p:spPr>
          <a:xfrm>
            <a:off x="533400" y="1265237"/>
            <a:ext cx="7924800" cy="4525963"/>
          </a:xfrm>
        </p:spPr>
        <p:txBody>
          <a:bodyPr/>
          <a:lstStyle/>
          <a:p>
            <a:pPr eaLnBrk="1" hangingPunct="1"/>
            <a:r>
              <a:rPr lang="en-US" altLang="en-US" dirty="0"/>
              <a:t>We have covered the following items, during this presentation:</a:t>
            </a:r>
          </a:p>
          <a:p>
            <a:pPr eaLnBrk="1" hangingPunct="1"/>
            <a:endParaRPr lang="en-US" altLang="en-US" sz="2000" dirty="0"/>
          </a:p>
          <a:p>
            <a:pPr eaLnBrk="1" hangingPunct="1"/>
            <a:endParaRPr lang="en-US" altLang="en-US" sz="800" b="1" dirty="0"/>
          </a:p>
          <a:p>
            <a:pPr lvl="1" eaLnBrk="1" hangingPunct="1"/>
            <a:r>
              <a:rPr lang="en-US" altLang="en-US" sz="2400" i="1" dirty="0"/>
              <a:t>Toxic and hazardous substances</a:t>
            </a:r>
          </a:p>
          <a:p>
            <a:pPr lvl="1" eaLnBrk="1" hangingPunct="1">
              <a:buFont typeface="Symbol" panose="05050102010706020507" pitchFamily="18" charset="2"/>
              <a:buNone/>
            </a:pPr>
            <a:endParaRPr lang="en-US" altLang="en-US" sz="2400" i="1" dirty="0"/>
          </a:p>
          <a:p>
            <a:pPr lvl="1" eaLnBrk="1" hangingPunct="1"/>
            <a:r>
              <a:rPr lang="en-US" altLang="en-US" sz="2400" i="1" dirty="0"/>
              <a:t>Where to find toxicological information</a:t>
            </a:r>
          </a:p>
          <a:p>
            <a:pPr lvl="1" eaLnBrk="1" hangingPunct="1"/>
            <a:endParaRPr lang="en-US" altLang="en-US" sz="2400" i="1" dirty="0"/>
          </a:p>
          <a:p>
            <a:pPr lvl="1" eaLnBrk="1" hangingPunct="1"/>
            <a:r>
              <a:rPr lang="en-US" altLang="en-US" sz="2400" i="1" dirty="0"/>
              <a:t>PELs and how they differ from TLVs, RELs, IDLHs</a:t>
            </a:r>
          </a:p>
          <a:p>
            <a:pPr lvl="1" eaLnBrk="1" hangingPunct="1"/>
            <a:endParaRPr lang="en-US" altLang="en-US" sz="2400" i="1" dirty="0"/>
          </a:p>
          <a:p>
            <a:pPr lvl="1" eaLnBrk="1" hangingPunct="1"/>
            <a:r>
              <a:rPr lang="en-US" altLang="en-US" sz="2400" i="1" dirty="0"/>
              <a:t>29 CFR 1910 Subpart Z</a:t>
            </a:r>
          </a:p>
          <a:p>
            <a:pPr eaLnBrk="1" hangingPunct="1"/>
            <a:endParaRPr lang="en-US" altLang="en-US" dirty="0"/>
          </a:p>
        </p:txBody>
      </p:sp>
    </p:spTree>
    <p:extLst>
      <p:ext uri="{BB962C8B-B14F-4D97-AF65-F5344CB8AC3E}">
        <p14:creationId xmlns:p14="http://schemas.microsoft.com/office/powerpoint/2010/main" val="24854803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219200" y="2057400"/>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36306478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99B7B-D45A-D9E9-064E-B5B89399C1E6}"/>
              </a:ext>
            </a:extLst>
          </p:cNvPr>
          <p:cNvPicPr>
            <a:picLocks noChangeAspect="1"/>
          </p:cNvPicPr>
          <p:nvPr/>
        </p:nvPicPr>
        <p:blipFill>
          <a:blip r:embed="rId3"/>
          <a:stretch>
            <a:fillRect/>
          </a:stretch>
        </p:blipFill>
        <p:spPr>
          <a:xfrm>
            <a:off x="3657600" y="1006475"/>
            <a:ext cx="5846571" cy="4999153"/>
          </a:xfrm>
          <a:prstGeom prst="rect">
            <a:avLst/>
          </a:prstGeom>
        </p:spPr>
      </p:pic>
      <p:sp>
        <p:nvSpPr>
          <p:cNvPr id="10242" name="Rectangle 2"/>
          <p:cNvSpPr>
            <a:spLocks noGrp="1" noChangeArrowheads="1"/>
          </p:cNvSpPr>
          <p:nvPr>
            <p:ph type="title"/>
          </p:nvPr>
        </p:nvSpPr>
        <p:spPr/>
        <p:txBody>
          <a:bodyPr/>
          <a:lstStyle/>
          <a:p>
            <a:pPr eaLnBrk="1" hangingPunct="1"/>
            <a:r>
              <a:rPr lang="en-US" altLang="en-US" dirty="0"/>
              <a:t>Toxic and Hazardous Substances</a:t>
            </a:r>
          </a:p>
        </p:txBody>
      </p:sp>
      <p:sp>
        <p:nvSpPr>
          <p:cNvPr id="10243" name="Rectangle 3"/>
          <p:cNvSpPr>
            <a:spLocks noGrp="1" noChangeArrowheads="1"/>
          </p:cNvSpPr>
          <p:nvPr>
            <p:ph type="body" idx="1"/>
          </p:nvPr>
        </p:nvSpPr>
        <p:spPr>
          <a:xfrm>
            <a:off x="533400" y="1265237"/>
            <a:ext cx="7924800" cy="4525963"/>
          </a:xfrm>
        </p:spPr>
        <p:txBody>
          <a:bodyPr>
            <a:normAutofit lnSpcReduction="10000"/>
          </a:bodyPr>
          <a:lstStyle/>
          <a:p>
            <a:pPr eaLnBrk="1" hangingPunct="1">
              <a:spcAft>
                <a:spcPts val="600"/>
              </a:spcAft>
            </a:pPr>
            <a:r>
              <a:rPr lang="en-US" altLang="en-US" dirty="0"/>
              <a:t>Chemicals present in the workplace in various forms, and which exert health effects.  </a:t>
            </a:r>
          </a:p>
          <a:p>
            <a:pPr eaLnBrk="1" hangingPunct="1">
              <a:spcAft>
                <a:spcPts val="600"/>
              </a:spcAft>
            </a:pPr>
            <a:endParaRPr lang="en-US" altLang="en-US" dirty="0"/>
          </a:p>
          <a:p>
            <a:pPr eaLnBrk="1" hangingPunct="1">
              <a:spcAft>
                <a:spcPts val="600"/>
              </a:spcAft>
            </a:pPr>
            <a:r>
              <a:rPr lang="en-US" altLang="en-US" dirty="0"/>
              <a:t>Examples include:</a:t>
            </a:r>
          </a:p>
          <a:p>
            <a:pPr eaLnBrk="1" hangingPunct="1">
              <a:spcAft>
                <a:spcPts val="600"/>
              </a:spcAft>
            </a:pPr>
            <a:endParaRPr lang="en-US" altLang="en-US" sz="800" b="1" dirty="0"/>
          </a:p>
          <a:p>
            <a:pPr lvl="1" eaLnBrk="1" hangingPunct="1">
              <a:spcBef>
                <a:spcPts val="600"/>
              </a:spcBef>
              <a:spcAft>
                <a:spcPts val="600"/>
              </a:spcAft>
            </a:pPr>
            <a:r>
              <a:rPr lang="en-US" altLang="en-US" sz="2400" i="1" dirty="0"/>
              <a:t>Dusts</a:t>
            </a:r>
            <a:endParaRPr lang="en-US" altLang="en-US" sz="800" i="1" dirty="0"/>
          </a:p>
          <a:p>
            <a:pPr lvl="1" eaLnBrk="1" hangingPunct="1">
              <a:spcBef>
                <a:spcPts val="600"/>
              </a:spcBef>
              <a:spcAft>
                <a:spcPts val="600"/>
              </a:spcAft>
            </a:pPr>
            <a:r>
              <a:rPr lang="en-US" altLang="en-US" sz="2400" i="1" dirty="0"/>
              <a:t>Mists</a:t>
            </a:r>
          </a:p>
          <a:p>
            <a:pPr lvl="1" eaLnBrk="1" hangingPunct="1">
              <a:spcBef>
                <a:spcPts val="600"/>
              </a:spcBef>
              <a:spcAft>
                <a:spcPts val="600"/>
              </a:spcAft>
            </a:pPr>
            <a:r>
              <a:rPr lang="en-US" altLang="en-US" sz="2400" i="1" dirty="0"/>
              <a:t>Vapors</a:t>
            </a:r>
            <a:endParaRPr lang="en-US" altLang="en-US" sz="800" i="1" dirty="0"/>
          </a:p>
          <a:p>
            <a:pPr lvl="1" eaLnBrk="1" hangingPunct="1">
              <a:spcBef>
                <a:spcPts val="600"/>
              </a:spcBef>
              <a:spcAft>
                <a:spcPts val="600"/>
              </a:spcAft>
            </a:pPr>
            <a:r>
              <a:rPr lang="en-US" altLang="en-US" sz="2400" i="1" dirty="0"/>
              <a:t>Fumes</a:t>
            </a:r>
            <a:endParaRPr lang="en-US" altLang="en-US" sz="800" i="1" dirty="0"/>
          </a:p>
          <a:p>
            <a:pPr lvl="1" eaLnBrk="1" hangingPunct="1">
              <a:spcBef>
                <a:spcPts val="600"/>
              </a:spcBef>
              <a:spcAft>
                <a:spcPts val="600"/>
              </a:spcAft>
            </a:pPr>
            <a:r>
              <a:rPr lang="en-US" altLang="en-US" sz="2400" i="1" dirty="0"/>
              <a:t>Mixtures</a:t>
            </a:r>
          </a:p>
          <a:p>
            <a:pPr lvl="1" eaLnBrk="1" hangingPunct="1">
              <a:spcAft>
                <a:spcPts val="600"/>
              </a:spcAft>
            </a:pPr>
            <a:endParaRPr lang="en-US" altLang="en-US" sz="800" i="1" dirty="0"/>
          </a:p>
        </p:txBody>
      </p:sp>
      <p:sp>
        <p:nvSpPr>
          <p:cNvPr id="3" name="TextBox 2">
            <a:extLst>
              <a:ext uri="{FF2B5EF4-FFF2-40B4-BE49-F238E27FC236}">
                <a16:creationId xmlns:a16="http://schemas.microsoft.com/office/drawing/2014/main" id="{26E17556-D128-7EC6-CFBD-8A49589EEF67}"/>
              </a:ext>
            </a:extLst>
          </p:cNvPr>
          <p:cNvSpPr txBox="1"/>
          <p:nvPr/>
        </p:nvSpPr>
        <p:spPr>
          <a:xfrm>
            <a:off x="5258407" y="3275218"/>
            <a:ext cx="2644955" cy="369332"/>
          </a:xfrm>
          <a:prstGeom prst="rect">
            <a:avLst/>
          </a:prstGeom>
          <a:noFill/>
        </p:spPr>
        <p:txBody>
          <a:bodyPr wrap="square" rtlCol="0">
            <a:spAutoFit/>
          </a:bodyPr>
          <a:lstStyle/>
          <a:p>
            <a:pPr algn="ctr"/>
            <a:r>
              <a:rPr lang="en-US" sz="1800" u="none" dirty="0"/>
              <a:t>Dust Particles</a:t>
            </a:r>
          </a:p>
        </p:txBody>
      </p:sp>
    </p:spTree>
    <p:extLst>
      <p:ext uri="{BB962C8B-B14F-4D97-AF65-F5344CB8AC3E}">
        <p14:creationId xmlns:p14="http://schemas.microsoft.com/office/powerpoint/2010/main" val="301311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Health Hazard Definition</a:t>
            </a:r>
          </a:p>
        </p:txBody>
      </p:sp>
      <p:sp>
        <p:nvSpPr>
          <p:cNvPr id="11267" name="Rectangle 3"/>
          <p:cNvSpPr>
            <a:spLocks noGrp="1" noChangeArrowheads="1"/>
          </p:cNvSpPr>
          <p:nvPr>
            <p:ph idx="1"/>
          </p:nvPr>
        </p:nvSpPr>
        <p:spPr>
          <a:xfrm>
            <a:off x="533400" y="1374028"/>
            <a:ext cx="8458200" cy="4371135"/>
          </a:xfrm>
        </p:spPr>
        <p:txBody>
          <a:bodyPr>
            <a:normAutofit fontScale="92500" lnSpcReduction="20000"/>
          </a:bodyPr>
          <a:lstStyle/>
          <a:p>
            <a:r>
              <a:rPr lang="en-US" altLang="en-US" sz="2400" dirty="0"/>
              <a:t>Chemical that poses one of the following effects:</a:t>
            </a:r>
          </a:p>
          <a:p>
            <a:pPr marL="736600" lvl="1">
              <a:lnSpc>
                <a:spcPct val="150000"/>
              </a:lnSpc>
            </a:pPr>
            <a:r>
              <a:rPr lang="en-US" altLang="en-US" sz="2100" i="1" dirty="0"/>
              <a:t>Acute toxicity (any route of exposure)</a:t>
            </a:r>
          </a:p>
          <a:p>
            <a:pPr marL="736600" lvl="1">
              <a:lnSpc>
                <a:spcPct val="150000"/>
              </a:lnSpc>
            </a:pPr>
            <a:r>
              <a:rPr lang="en-US" altLang="en-US" sz="2100" i="1" dirty="0"/>
              <a:t>Skin corrosion or irritation</a:t>
            </a:r>
          </a:p>
          <a:p>
            <a:pPr marL="736600" lvl="1">
              <a:lnSpc>
                <a:spcPct val="150000"/>
              </a:lnSpc>
            </a:pPr>
            <a:r>
              <a:rPr lang="en-US" altLang="en-US" sz="2100" i="1" dirty="0"/>
              <a:t>Serious eye damage or eye irritation</a:t>
            </a:r>
          </a:p>
          <a:p>
            <a:pPr marL="736600" lvl="1">
              <a:lnSpc>
                <a:spcPct val="150000"/>
              </a:lnSpc>
            </a:pPr>
            <a:r>
              <a:rPr lang="en-US" altLang="en-US" sz="2100" i="1" dirty="0"/>
              <a:t>Respiratory or skin sensitizer</a:t>
            </a:r>
          </a:p>
          <a:p>
            <a:pPr marL="736600" lvl="1">
              <a:lnSpc>
                <a:spcPct val="150000"/>
              </a:lnSpc>
            </a:pPr>
            <a:r>
              <a:rPr lang="en-US" altLang="en-US" sz="2100" i="1" dirty="0"/>
              <a:t>Germ cell mutagen</a:t>
            </a:r>
          </a:p>
          <a:p>
            <a:pPr marL="736600" lvl="1">
              <a:lnSpc>
                <a:spcPct val="150000"/>
              </a:lnSpc>
            </a:pPr>
            <a:r>
              <a:rPr lang="en-US" altLang="en-US" sz="2100" i="1" dirty="0"/>
              <a:t>Carcinogen</a:t>
            </a:r>
          </a:p>
          <a:p>
            <a:pPr marL="736600" lvl="1">
              <a:lnSpc>
                <a:spcPct val="150000"/>
              </a:lnSpc>
            </a:pPr>
            <a:r>
              <a:rPr lang="en-US" altLang="en-US" sz="2100" i="1" dirty="0"/>
              <a:t>Reproductive toxicity</a:t>
            </a:r>
          </a:p>
          <a:p>
            <a:pPr marL="736600" lvl="1">
              <a:lnSpc>
                <a:spcPct val="150000"/>
              </a:lnSpc>
            </a:pPr>
            <a:r>
              <a:rPr lang="en-US" altLang="en-US" sz="2100" i="1" dirty="0"/>
              <a:t>Specific target organ toxicity (single or repeated exposure)</a:t>
            </a:r>
          </a:p>
          <a:p>
            <a:pPr marL="736600" lvl="1">
              <a:lnSpc>
                <a:spcPct val="150000"/>
              </a:lnSpc>
            </a:pPr>
            <a:r>
              <a:rPr lang="en-US" altLang="en-US" sz="2100" i="1" dirty="0"/>
              <a:t>Aspiration hazard</a:t>
            </a:r>
          </a:p>
        </p:txBody>
      </p:sp>
      <p:sp>
        <p:nvSpPr>
          <p:cNvPr id="11268" name="Content Placeholder 3"/>
          <p:cNvSpPr>
            <a:spLocks/>
          </p:cNvSpPr>
          <p:nvPr/>
        </p:nvSpPr>
        <p:spPr bwMode="auto">
          <a:xfrm>
            <a:off x="7067227" y="609600"/>
            <a:ext cx="154337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1910.1200</a:t>
            </a:r>
          </a:p>
        </p:txBody>
      </p:sp>
    </p:spTree>
    <p:extLst>
      <p:ext uri="{BB962C8B-B14F-4D97-AF65-F5344CB8AC3E}">
        <p14:creationId xmlns:p14="http://schemas.microsoft.com/office/powerpoint/2010/main" val="36161728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7F91FE-E15B-7746-A46F-805EDC0449E0}"/>
              </a:ext>
            </a:extLst>
          </p:cNvPr>
          <p:cNvPicPr>
            <a:picLocks noChangeAspect="1"/>
          </p:cNvPicPr>
          <p:nvPr/>
        </p:nvPicPr>
        <p:blipFill rotWithShape="1">
          <a:blip r:embed="rId3"/>
          <a:srcRect l="6675" t="16669" r="6666" b="12225"/>
          <a:stretch/>
        </p:blipFill>
        <p:spPr>
          <a:xfrm>
            <a:off x="4419600" y="2373923"/>
            <a:ext cx="4495800" cy="2766646"/>
          </a:xfrm>
          <a:prstGeom prst="rect">
            <a:avLst/>
          </a:prstGeom>
        </p:spPr>
      </p:pic>
      <p:sp>
        <p:nvSpPr>
          <p:cNvPr id="12290" name="Title 1"/>
          <p:cNvSpPr>
            <a:spLocks noGrp="1"/>
          </p:cNvSpPr>
          <p:nvPr>
            <p:ph type="title"/>
          </p:nvPr>
        </p:nvSpPr>
        <p:spPr/>
        <p:txBody>
          <a:bodyPr/>
          <a:lstStyle/>
          <a:p>
            <a:r>
              <a:rPr lang="en-US" altLang="en-US" dirty="0"/>
              <a:t>Routes of Exposure</a:t>
            </a:r>
          </a:p>
        </p:txBody>
      </p:sp>
      <p:sp>
        <p:nvSpPr>
          <p:cNvPr id="12291" name="Content Placeholder 2"/>
          <p:cNvSpPr>
            <a:spLocks noGrp="1"/>
          </p:cNvSpPr>
          <p:nvPr>
            <p:ph idx="1"/>
          </p:nvPr>
        </p:nvSpPr>
        <p:spPr>
          <a:xfrm>
            <a:off x="609600" y="1348353"/>
            <a:ext cx="8001000" cy="4396810"/>
          </a:xfrm>
        </p:spPr>
        <p:txBody>
          <a:bodyPr/>
          <a:lstStyle/>
          <a:p>
            <a:r>
              <a:rPr lang="en-US" altLang="en-US" dirty="0"/>
              <a:t>Three major routes:</a:t>
            </a:r>
          </a:p>
          <a:p>
            <a:pPr lvl="1">
              <a:lnSpc>
                <a:spcPct val="150000"/>
              </a:lnSpc>
            </a:pPr>
            <a:r>
              <a:rPr lang="en-US" altLang="en-US" b="1" i="1" dirty="0"/>
              <a:t>Skin</a:t>
            </a:r>
            <a:r>
              <a:rPr lang="en-US" altLang="en-US" i="1" dirty="0"/>
              <a:t> (dermal absorption)</a:t>
            </a:r>
          </a:p>
          <a:p>
            <a:pPr lvl="1">
              <a:lnSpc>
                <a:spcPct val="150000"/>
              </a:lnSpc>
            </a:pPr>
            <a:r>
              <a:rPr lang="en-US" altLang="en-US" b="1" i="1" dirty="0"/>
              <a:t>Respiratory tract </a:t>
            </a:r>
            <a:r>
              <a:rPr lang="en-US" altLang="en-US" i="1" dirty="0"/>
              <a:t>(inhalation)</a:t>
            </a:r>
          </a:p>
          <a:p>
            <a:pPr lvl="1">
              <a:lnSpc>
                <a:spcPct val="150000"/>
              </a:lnSpc>
            </a:pPr>
            <a:r>
              <a:rPr lang="en-US" altLang="en-US" b="1" i="1" dirty="0"/>
              <a:t>Digestive tract </a:t>
            </a:r>
            <a:r>
              <a:rPr lang="en-US" altLang="en-US" i="1" dirty="0"/>
              <a:t>(ingestion)</a:t>
            </a:r>
          </a:p>
          <a:p>
            <a:pPr marL="457200" lvl="1" indent="0">
              <a:buNone/>
            </a:pPr>
            <a:endParaRPr lang="en-US" altLang="en-US" sz="2000" dirty="0"/>
          </a:p>
          <a:p>
            <a:r>
              <a:rPr lang="en-US" altLang="en-US" dirty="0"/>
              <a:t>Additional routes:</a:t>
            </a:r>
          </a:p>
          <a:p>
            <a:pPr lvl="1">
              <a:lnSpc>
                <a:spcPct val="150000"/>
              </a:lnSpc>
            </a:pPr>
            <a:r>
              <a:rPr lang="en-US" altLang="en-US" b="1" i="1" dirty="0"/>
              <a:t>Eyes</a:t>
            </a:r>
          </a:p>
          <a:p>
            <a:pPr lvl="1">
              <a:lnSpc>
                <a:spcPct val="150000"/>
              </a:lnSpc>
            </a:pPr>
            <a:r>
              <a:rPr lang="en-US" altLang="en-US" b="1" i="1" dirty="0"/>
              <a:t>Mucous membranes</a:t>
            </a:r>
          </a:p>
          <a:p>
            <a:pPr lvl="1">
              <a:lnSpc>
                <a:spcPct val="150000"/>
              </a:lnSpc>
            </a:pPr>
            <a:r>
              <a:rPr lang="en-US" altLang="en-US" b="1" i="1" dirty="0"/>
              <a:t>Injection</a:t>
            </a:r>
            <a:r>
              <a:rPr lang="en-US" altLang="en-US" i="1" dirty="0"/>
              <a:t> (parenteral)</a:t>
            </a:r>
          </a:p>
          <a:p>
            <a:pPr lvl="1"/>
            <a:endParaRPr lang="en-US" altLang="en-US" dirty="0"/>
          </a:p>
          <a:p>
            <a:endParaRPr lang="en-US" altLang="en-US" dirty="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730704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436562"/>
            <a:ext cx="8305800" cy="554038"/>
          </a:xfrm>
        </p:spPr>
        <p:txBody>
          <a:bodyPr/>
          <a:lstStyle/>
          <a:p>
            <a:r>
              <a:rPr lang="en-US" altLang="en-US" dirty="0"/>
              <a:t>Toxicological Information Resources</a:t>
            </a:r>
          </a:p>
        </p:txBody>
      </p:sp>
      <p:sp>
        <p:nvSpPr>
          <p:cNvPr id="13315" name="Content Placeholder 2"/>
          <p:cNvSpPr>
            <a:spLocks noGrp="1"/>
          </p:cNvSpPr>
          <p:nvPr>
            <p:ph idx="1"/>
          </p:nvPr>
        </p:nvSpPr>
        <p:spPr>
          <a:xfrm>
            <a:off x="609600" y="1600200"/>
            <a:ext cx="7924800" cy="3962400"/>
          </a:xfrm>
        </p:spPr>
        <p:txBody>
          <a:bodyPr/>
          <a:lstStyle/>
          <a:p>
            <a:r>
              <a:rPr lang="en-US" altLang="en-US" b="1" i="1" dirty="0"/>
              <a:t>SDS</a:t>
            </a:r>
            <a:r>
              <a:rPr lang="en-US" altLang="en-US" i="1" dirty="0"/>
              <a:t> – Safety Data Sheet</a:t>
            </a:r>
          </a:p>
          <a:p>
            <a:endParaRPr lang="en-US" altLang="en-US" b="1" i="1" dirty="0"/>
          </a:p>
          <a:p>
            <a:r>
              <a:rPr lang="en-US" altLang="en-US" b="1" i="1" dirty="0"/>
              <a:t>OSHA</a:t>
            </a:r>
            <a:r>
              <a:rPr lang="en-US" altLang="en-US" i="1" dirty="0"/>
              <a:t> – Chemical Sampling Information</a:t>
            </a:r>
          </a:p>
          <a:p>
            <a:pPr marL="0" indent="0">
              <a:buNone/>
            </a:pPr>
            <a:endParaRPr lang="en-US" altLang="en-US" i="1" dirty="0"/>
          </a:p>
          <a:p>
            <a:pPr marL="0" indent="0">
              <a:buNone/>
            </a:pPr>
            <a:endParaRPr lang="en-US" altLang="en-US" sz="800" i="1" dirty="0"/>
          </a:p>
          <a:p>
            <a:r>
              <a:rPr lang="en-US" altLang="en-US" b="1" i="1" dirty="0"/>
              <a:t>NIOSH</a:t>
            </a:r>
            <a:r>
              <a:rPr lang="en-US" altLang="en-US" i="1" dirty="0"/>
              <a:t> – Pocket Guide</a:t>
            </a:r>
          </a:p>
          <a:p>
            <a:endParaRPr lang="en-US" altLang="en-US" i="1" dirty="0"/>
          </a:p>
          <a:p>
            <a:endParaRPr lang="en-US" altLang="en-US" sz="800" i="1" dirty="0"/>
          </a:p>
          <a:p>
            <a:r>
              <a:rPr lang="en-US" altLang="en-US" b="1" i="1" dirty="0"/>
              <a:t>CDC</a:t>
            </a:r>
            <a:r>
              <a:rPr lang="en-US" altLang="en-US" i="1" dirty="0"/>
              <a:t> – Agency for Toxic Substances and Disease Registry</a:t>
            </a:r>
          </a:p>
          <a:p>
            <a:endParaRPr lang="en-US" altLang="en-US" i="1" dirty="0"/>
          </a:p>
          <a:p>
            <a:endParaRPr lang="en-US" altLang="en-US" sz="800" i="1" dirty="0"/>
          </a:p>
          <a:p>
            <a:pPr lvl="1"/>
            <a:endParaRPr lang="en-US" altLang="en-US" dirty="0"/>
          </a:p>
          <a:p>
            <a:endParaRPr lang="en-US" altLang="en-US" dirty="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25690967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sz="quarter"/>
          </p:nvPr>
        </p:nvSpPr>
        <p:spPr>
          <a:xfrm>
            <a:off x="2679700" y="2900363"/>
            <a:ext cx="6235700" cy="752475"/>
          </a:xfrm>
        </p:spPr>
        <p:txBody>
          <a:bodyPr/>
          <a:lstStyle/>
          <a:p>
            <a:pPr algn="l"/>
            <a:r>
              <a:rPr lang="en-US" altLang="en-US" dirty="0"/>
              <a:t>Terminology</a:t>
            </a:r>
          </a:p>
        </p:txBody>
      </p:sp>
    </p:spTree>
    <p:extLst>
      <p:ext uri="{BB962C8B-B14F-4D97-AF65-F5344CB8AC3E}">
        <p14:creationId xmlns:p14="http://schemas.microsoft.com/office/powerpoint/2010/main" val="36108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t>Permissible Exposure Limit (PEL)</a:t>
            </a:r>
          </a:p>
        </p:txBody>
      </p:sp>
      <p:sp>
        <p:nvSpPr>
          <p:cNvPr id="15363" name="Rectangle 3" descr="Rectangle: Click to edit Master text styles&#10;Second level&#10;Third level&#10;Fourth level&#10;Fifth level"/>
          <p:cNvSpPr>
            <a:spLocks noGrp="1" noChangeArrowheads="1"/>
          </p:cNvSpPr>
          <p:nvPr>
            <p:ph type="body" idx="1"/>
          </p:nvPr>
        </p:nvSpPr>
        <p:spPr>
          <a:xfrm>
            <a:off x="533400" y="993042"/>
            <a:ext cx="8077200" cy="4525963"/>
          </a:xfrm>
        </p:spPr>
        <p:txBody>
          <a:bodyPr/>
          <a:lstStyle/>
          <a:p>
            <a:pPr marL="0" indent="0" eaLnBrk="1" hangingPunct="1">
              <a:buNone/>
            </a:pPr>
            <a:endParaRPr lang="en-US" altLang="en-US" sz="2000" dirty="0"/>
          </a:p>
          <a:p>
            <a:pPr eaLnBrk="1" hangingPunct="1"/>
            <a:r>
              <a:rPr lang="en-US" altLang="en-US" dirty="0"/>
              <a:t>Maximum </a:t>
            </a:r>
            <a:r>
              <a:rPr lang="en-US" altLang="en-US" b="1" dirty="0"/>
              <a:t>airborne</a:t>
            </a:r>
            <a:r>
              <a:rPr lang="en-US" altLang="en-US" dirty="0"/>
              <a:t> concentration (chemical) an employee may be exposed to for a particular time period.</a:t>
            </a:r>
            <a:endParaRPr lang="en-US" altLang="en-US" dirty="0">
              <a:solidFill>
                <a:srgbClr val="0000CC"/>
              </a:solidFill>
            </a:endParaRPr>
          </a:p>
          <a:p>
            <a:pPr marL="0" indent="0" eaLnBrk="1" hangingPunct="1">
              <a:buNone/>
            </a:pPr>
            <a:endParaRPr lang="en-US" altLang="en-US" dirty="0"/>
          </a:p>
          <a:p>
            <a:pPr eaLnBrk="1" hangingPunct="1"/>
            <a:r>
              <a:rPr lang="en-US" altLang="en-US" b="1" dirty="0"/>
              <a:t>Regulatory limits </a:t>
            </a:r>
            <a:r>
              <a:rPr lang="en-US" altLang="en-US" dirty="0"/>
              <a:t>enforced by OSHA.</a:t>
            </a:r>
          </a:p>
          <a:p>
            <a:pPr eaLnBrk="1" hangingPunct="1"/>
            <a:endParaRPr lang="en-US" altLang="en-US" i="1" dirty="0"/>
          </a:p>
          <a:p>
            <a:pPr eaLnBrk="1" hangingPunct="1"/>
            <a:r>
              <a:rPr lang="en-US" altLang="en-US" dirty="0">
                <a:cs typeface="Arial" panose="020B0604020202020204" pitchFamily="34" charset="0"/>
              </a:rPr>
              <a:t>Based on an </a:t>
            </a:r>
            <a:r>
              <a:rPr lang="en-US" altLang="en-US" b="1" dirty="0">
                <a:cs typeface="Arial" panose="020B0604020202020204" pitchFamily="34" charset="0"/>
              </a:rPr>
              <a:t>8-hour</a:t>
            </a:r>
            <a:r>
              <a:rPr lang="en-US" altLang="en-US" dirty="0">
                <a:cs typeface="Arial" panose="020B0604020202020204" pitchFamily="34" charset="0"/>
              </a:rPr>
              <a:t> time weighted average (TWA) exposure.</a:t>
            </a:r>
            <a:endParaRPr lang="en-US" altLang="en-US" i="1" dirty="0"/>
          </a:p>
          <a:p>
            <a:pPr eaLnBrk="1" hangingPunct="1"/>
            <a:endParaRPr lang="en-US" altLang="en-US" dirty="0"/>
          </a:p>
          <a:p>
            <a:pPr eaLnBrk="1" hangingPunct="1"/>
            <a:r>
              <a:rPr lang="en-US" altLang="en-US" dirty="0">
                <a:cs typeface="Arial" panose="020B0604020202020204" pitchFamily="34" charset="0"/>
              </a:rPr>
              <a:t>May contain a </a:t>
            </a:r>
            <a:r>
              <a:rPr lang="en-US" altLang="en-US" b="1" dirty="0">
                <a:cs typeface="Arial" panose="020B0604020202020204" pitchFamily="34" charset="0"/>
              </a:rPr>
              <a:t>skin designation.</a:t>
            </a:r>
            <a:endParaRPr lang="en-US" altLang="en-US" b="1" dirty="0"/>
          </a:p>
        </p:txBody>
      </p:sp>
    </p:spTree>
    <p:extLst>
      <p:ext uri="{BB962C8B-B14F-4D97-AF65-F5344CB8AC3E}">
        <p14:creationId xmlns:p14="http://schemas.microsoft.com/office/powerpoint/2010/main" val="3869214251"/>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25</TotalTime>
  <Words>1909</Words>
  <Application>Microsoft Office PowerPoint</Application>
  <PresentationFormat>On-screen Show (4:3)</PresentationFormat>
  <Paragraphs>446</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Aptos</vt:lpstr>
      <vt:lpstr>Arial</vt:lpstr>
      <vt:lpstr>Arial Narrow</vt:lpstr>
      <vt:lpstr>Avenir Next LT Pro</vt:lpstr>
      <vt:lpstr>Avenir Next LT Pro Demi</vt:lpstr>
      <vt:lpstr>Avenir Next LT Pro Light</vt:lpstr>
      <vt:lpstr>Helvetica Neue</vt:lpstr>
      <vt:lpstr>Symbol</vt:lpstr>
      <vt:lpstr>Times New Roman</vt:lpstr>
      <vt:lpstr>Wingdings</vt:lpstr>
      <vt:lpstr>Office Theme</vt:lpstr>
      <vt:lpstr>Toxic and Hazardous Substances </vt:lpstr>
      <vt:lpstr>Objectives</vt:lpstr>
      <vt:lpstr>29 CFR 1910 Subpart Z – Partial List</vt:lpstr>
      <vt:lpstr>Toxic and Hazardous Substances</vt:lpstr>
      <vt:lpstr>Health Hazard Definition</vt:lpstr>
      <vt:lpstr>Routes of Exposure</vt:lpstr>
      <vt:lpstr>Toxicological Information Resources</vt:lpstr>
      <vt:lpstr>Terminology</vt:lpstr>
      <vt:lpstr>Permissible Exposure Limit (PEL)</vt:lpstr>
      <vt:lpstr>Permissible Exposure Limit</vt:lpstr>
      <vt:lpstr>Permissible Exposure Limit</vt:lpstr>
      <vt:lpstr>Occupational Exposure Guidelines</vt:lpstr>
      <vt:lpstr>Occupational Exposure Guidelines</vt:lpstr>
      <vt:lpstr>Averaging Time</vt:lpstr>
      <vt:lpstr>    29 CFR 1910.1000 </vt:lpstr>
      <vt:lpstr>29 CFR 1910.1000</vt:lpstr>
      <vt:lpstr>Table Z-1 – Limits for Air Contaminants  </vt:lpstr>
      <vt:lpstr>Table Z-1 – Limits for Air Contaminants  </vt:lpstr>
      <vt:lpstr>Table Z-1 – Limits for Air Contaminants  </vt:lpstr>
      <vt:lpstr>Table Z-1 – Limits for Air Contaminants  </vt:lpstr>
      <vt:lpstr>Table Z-1 – Limits for Air Contaminants  </vt:lpstr>
      <vt:lpstr>Table Z-1 – Limits for Air Contaminants  </vt:lpstr>
      <vt:lpstr>Table Z-1 – Limits for Air Contaminants  </vt:lpstr>
      <vt:lpstr>Table Z-2  </vt:lpstr>
      <vt:lpstr>Table Z-2  </vt:lpstr>
      <vt:lpstr>Table Z-2  </vt:lpstr>
      <vt:lpstr>Table Z-2  </vt:lpstr>
      <vt:lpstr>Table Z-3 – Mineral Dusts</vt:lpstr>
      <vt:lpstr>Table Z-3 – Mineral Dusts    </vt:lpstr>
      <vt:lpstr>  Table Z-3 – Mineral Dusts </vt:lpstr>
      <vt:lpstr>Hierarchy of Controls</vt:lpstr>
      <vt:lpstr>29 CFR 1910.1000(e)</vt:lpstr>
      <vt:lpstr>Expanded Health Standards</vt:lpstr>
      <vt:lpstr>Methylene Chloride</vt:lpstr>
      <vt:lpstr>Methylene Chloride Health Risks</vt:lpstr>
      <vt:lpstr>1910.1052 – Methylene Chloride</vt:lpstr>
      <vt:lpstr>1910.1052 – Methylene Chloride</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2025-06-24T16:24:41Z</dcterms:modified>
</cp:coreProperties>
</file>