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342" r:id="rId2"/>
    <p:sldId id="343" r:id="rId3"/>
    <p:sldId id="344" r:id="rId4"/>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82" r:id="rId42"/>
    <p:sldId id="383" r:id="rId43"/>
    <p:sldId id="384" r:id="rId44"/>
    <p:sldId id="385" r:id="rId45"/>
    <p:sldId id="386" r:id="rId46"/>
    <p:sldId id="387" r:id="rId47"/>
    <p:sldId id="388" r:id="rId48"/>
    <p:sldId id="389" r:id="rId49"/>
    <p:sldId id="390" r:id="rId50"/>
    <p:sldId id="391" r:id="rId51"/>
    <p:sldId id="392" r:id="rId52"/>
    <p:sldId id="393" r:id="rId53"/>
    <p:sldId id="394" r:id="rId54"/>
    <p:sldId id="395" r:id="rId55"/>
    <p:sldId id="396" r:id="rId56"/>
    <p:sldId id="397" r:id="rId57"/>
    <p:sldId id="398" r:id="rId58"/>
    <p:sldId id="399" r:id="rId59"/>
    <p:sldId id="400" r:id="rId60"/>
    <p:sldId id="401" r:id="rId61"/>
    <p:sldId id="402" r:id="rId62"/>
    <p:sldId id="403" r:id="rId63"/>
    <p:sldId id="404" r:id="rId64"/>
    <p:sldId id="405" r:id="rId65"/>
    <p:sldId id="406" r:id="rId66"/>
    <p:sldId id="407" r:id="rId67"/>
    <p:sldId id="408" r:id="rId68"/>
    <p:sldId id="409" r:id="rId69"/>
    <p:sldId id="410" r:id="rId70"/>
    <p:sldId id="411" r:id="rId71"/>
    <p:sldId id="412" r:id="rId72"/>
    <p:sldId id="413" r:id="rId73"/>
    <p:sldId id="414" r:id="rId74"/>
    <p:sldId id="415" r:id="rId75"/>
    <p:sldId id="416" r:id="rId76"/>
    <p:sldId id="417" r:id="rId77"/>
    <p:sldId id="418" r:id="rId78"/>
    <p:sldId id="419" r:id="rId79"/>
    <p:sldId id="420" r:id="rId80"/>
    <p:sldId id="421" r:id="rId81"/>
    <p:sldId id="341"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97B82E-C794-4C83-81E9-724CB8567E37}" v="2" dt="2025-06-20T14:07:05.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6341" autoAdjust="0"/>
  </p:normalViewPr>
  <p:slideViewPr>
    <p:cSldViewPr snapToGrid="0">
      <p:cViewPr varScale="1">
        <p:scale>
          <a:sx n="57" d="100"/>
          <a:sy n="57" d="100"/>
        </p:scale>
        <p:origin x="1618" y="53"/>
      </p:cViewPr>
      <p:guideLst/>
    </p:cSldViewPr>
  </p:slideViewPr>
  <p:notesTextViewPr>
    <p:cViewPr>
      <p:scale>
        <a:sx n="1" d="1"/>
        <a:sy n="1" d="1"/>
      </p:scale>
      <p:origin x="0" y="0"/>
    </p:cViewPr>
  </p:notesTextViewPr>
  <p:notesViewPr>
    <p:cSldViewPr snapToGrid="0">
      <p:cViewPr varScale="1">
        <p:scale>
          <a:sx n="50" d="100"/>
          <a:sy n="50" d="100"/>
        </p:scale>
        <p:origin x="2765"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microsoft.com/office/2015/10/relationships/revisionInfo" Target="revisionInfo.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2D97B82E-C794-4C83-81E9-724CB8567E37}"/>
    <pc:docChg chg="custSel addSld delSld modSld">
      <pc:chgData name="Garcia, Elma" userId="f2cc6a70-af64-4323-8354-63fdb2cbddcb" providerId="ADAL" clId="{2D97B82E-C794-4C83-81E9-724CB8567E37}" dt="2025-06-20T14:12:00.391" v="35" actId="47"/>
      <pc:docMkLst>
        <pc:docMk/>
      </pc:docMkLst>
      <pc:sldChg chg="del">
        <pc:chgData name="Garcia, Elma" userId="f2cc6a70-af64-4323-8354-63fdb2cbddcb" providerId="ADAL" clId="{2D97B82E-C794-4C83-81E9-724CB8567E37}" dt="2025-06-20T14:07:18.286" v="16" actId="2696"/>
        <pc:sldMkLst>
          <pc:docMk/>
          <pc:sldMk cId="4224782898" sldId="256"/>
        </pc:sldMkLst>
      </pc:sldChg>
      <pc:sldChg chg="del">
        <pc:chgData name="Garcia, Elma" userId="f2cc6a70-af64-4323-8354-63fdb2cbddcb" providerId="ADAL" clId="{2D97B82E-C794-4C83-81E9-724CB8567E37}" dt="2025-06-20T14:11:58.107" v="33" actId="47"/>
        <pc:sldMkLst>
          <pc:docMk/>
          <pc:sldMk cId="1447532766" sldId="257"/>
        </pc:sldMkLst>
      </pc:sldChg>
      <pc:sldChg chg="del">
        <pc:chgData name="Garcia, Elma" userId="f2cc6a70-af64-4323-8354-63fdb2cbddcb" providerId="ADAL" clId="{2D97B82E-C794-4C83-81E9-724CB8567E37}" dt="2025-06-20T14:11:59.239" v="34" actId="47"/>
        <pc:sldMkLst>
          <pc:docMk/>
          <pc:sldMk cId="3648550839" sldId="258"/>
        </pc:sldMkLst>
      </pc:sldChg>
      <pc:sldChg chg="del">
        <pc:chgData name="Garcia, Elma" userId="f2cc6a70-af64-4323-8354-63fdb2cbddcb" providerId="ADAL" clId="{2D97B82E-C794-4C83-81E9-724CB8567E37}" dt="2025-06-20T14:12:00.391" v="35" actId="47"/>
        <pc:sldMkLst>
          <pc:docMk/>
          <pc:sldMk cId="2852384745" sldId="259"/>
        </pc:sldMkLst>
      </pc:sldChg>
      <pc:sldChg chg="modSp add mod">
        <pc:chgData name="Garcia, Elma" userId="f2cc6a70-af64-4323-8354-63fdb2cbddcb" providerId="ADAL" clId="{2D97B82E-C794-4C83-81E9-724CB8567E37}" dt="2025-06-20T14:07:06.081" v="14" actId="27636"/>
        <pc:sldMkLst>
          <pc:docMk/>
          <pc:sldMk cId="0" sldId="341"/>
        </pc:sldMkLst>
        <pc:spChg chg="mod">
          <ac:chgData name="Garcia, Elma" userId="f2cc6a70-af64-4323-8354-63fdb2cbddcb" providerId="ADAL" clId="{2D97B82E-C794-4C83-81E9-724CB8567E37}" dt="2025-06-20T14:07:06.081" v="14" actId="27636"/>
          <ac:spMkLst>
            <pc:docMk/>
            <pc:sldMk cId="0" sldId="341"/>
            <ac:spMk id="87043" creationId="{00000000-0000-0000-0000-000000000000}"/>
          </ac:spMkLst>
        </pc:spChg>
      </pc:sldChg>
      <pc:sldChg chg="modSp add mod modTransition modNotesTx">
        <pc:chgData name="Garcia, Elma" userId="f2cc6a70-af64-4323-8354-63fdb2cbddcb" providerId="ADAL" clId="{2D97B82E-C794-4C83-81E9-724CB8567E37}" dt="2025-06-20T14:07:33.726" v="19" actId="113"/>
        <pc:sldMkLst>
          <pc:docMk/>
          <pc:sldMk cId="4060313920" sldId="342"/>
        </pc:sldMkLst>
        <pc:spChg chg="mod">
          <ac:chgData name="Garcia, Elma" userId="f2cc6a70-af64-4323-8354-63fdb2cbddcb" providerId="ADAL" clId="{2D97B82E-C794-4C83-81E9-724CB8567E37}" dt="2025-06-20T14:07:11.628" v="15" actId="12"/>
          <ac:spMkLst>
            <pc:docMk/>
            <pc:sldMk cId="4060313920" sldId="342"/>
            <ac:spMk id="3075" creationId="{00000000-0000-0000-0000-000000000000}"/>
          </ac:spMkLst>
        </pc:spChg>
      </pc:sldChg>
      <pc:sldChg chg="add">
        <pc:chgData name="Garcia, Elma" userId="f2cc6a70-af64-4323-8354-63fdb2cbddcb" providerId="ADAL" clId="{2D97B82E-C794-4C83-81E9-724CB8567E37}" dt="2025-06-20T14:07:05.800" v="0"/>
        <pc:sldMkLst>
          <pc:docMk/>
          <pc:sldMk cId="4169505807" sldId="343"/>
        </pc:sldMkLst>
      </pc:sldChg>
      <pc:sldChg chg="add">
        <pc:chgData name="Garcia, Elma" userId="f2cc6a70-af64-4323-8354-63fdb2cbddcb" providerId="ADAL" clId="{2D97B82E-C794-4C83-81E9-724CB8567E37}" dt="2025-06-20T14:07:05.800" v="0"/>
        <pc:sldMkLst>
          <pc:docMk/>
          <pc:sldMk cId="1954733291" sldId="344"/>
        </pc:sldMkLst>
      </pc:sldChg>
      <pc:sldChg chg="add">
        <pc:chgData name="Garcia, Elma" userId="f2cc6a70-af64-4323-8354-63fdb2cbddcb" providerId="ADAL" clId="{2D97B82E-C794-4C83-81E9-724CB8567E37}" dt="2025-06-20T14:07:05.800" v="0"/>
        <pc:sldMkLst>
          <pc:docMk/>
          <pc:sldMk cId="2521848766" sldId="345"/>
        </pc:sldMkLst>
      </pc:sldChg>
      <pc:sldChg chg="add">
        <pc:chgData name="Garcia, Elma" userId="f2cc6a70-af64-4323-8354-63fdb2cbddcb" providerId="ADAL" clId="{2D97B82E-C794-4C83-81E9-724CB8567E37}" dt="2025-06-20T14:07:05.800" v="0"/>
        <pc:sldMkLst>
          <pc:docMk/>
          <pc:sldMk cId="3902294719" sldId="346"/>
        </pc:sldMkLst>
      </pc:sldChg>
      <pc:sldChg chg="add">
        <pc:chgData name="Garcia, Elma" userId="f2cc6a70-af64-4323-8354-63fdb2cbddcb" providerId="ADAL" clId="{2D97B82E-C794-4C83-81E9-724CB8567E37}" dt="2025-06-20T14:07:05.800" v="0"/>
        <pc:sldMkLst>
          <pc:docMk/>
          <pc:sldMk cId="2242278790" sldId="347"/>
        </pc:sldMkLst>
      </pc:sldChg>
      <pc:sldChg chg="modSp add mod">
        <pc:chgData name="Garcia, Elma" userId="f2cc6a70-af64-4323-8354-63fdb2cbddcb" providerId="ADAL" clId="{2D97B82E-C794-4C83-81E9-724CB8567E37}" dt="2025-06-20T14:07:05.928" v="1" actId="27636"/>
        <pc:sldMkLst>
          <pc:docMk/>
          <pc:sldMk cId="1331721069" sldId="348"/>
        </pc:sldMkLst>
        <pc:spChg chg="mod">
          <ac:chgData name="Garcia, Elma" userId="f2cc6a70-af64-4323-8354-63fdb2cbddcb" providerId="ADAL" clId="{2D97B82E-C794-4C83-81E9-724CB8567E37}" dt="2025-06-20T14:07:05.928" v="1" actId="27636"/>
          <ac:spMkLst>
            <pc:docMk/>
            <pc:sldMk cId="1331721069" sldId="348"/>
            <ac:spMk id="73731" creationId="{00000000-0000-0000-0000-000000000000}"/>
          </ac:spMkLst>
        </pc:spChg>
      </pc:sldChg>
      <pc:sldChg chg="modSp add mod">
        <pc:chgData name="Garcia, Elma" userId="f2cc6a70-af64-4323-8354-63fdb2cbddcb" providerId="ADAL" clId="{2D97B82E-C794-4C83-81E9-724CB8567E37}" dt="2025-06-20T14:07:05.934" v="2" actId="27636"/>
        <pc:sldMkLst>
          <pc:docMk/>
          <pc:sldMk cId="2111623714" sldId="349"/>
        </pc:sldMkLst>
        <pc:spChg chg="mod">
          <ac:chgData name="Garcia, Elma" userId="f2cc6a70-af64-4323-8354-63fdb2cbddcb" providerId="ADAL" clId="{2D97B82E-C794-4C83-81E9-724CB8567E37}" dt="2025-06-20T14:07:05.934" v="2" actId="27636"/>
          <ac:spMkLst>
            <pc:docMk/>
            <pc:sldMk cId="2111623714" sldId="349"/>
            <ac:spMk id="73731" creationId="{00000000-0000-0000-0000-000000000000}"/>
          </ac:spMkLst>
        </pc:spChg>
      </pc:sldChg>
      <pc:sldChg chg="modSp add mod">
        <pc:chgData name="Garcia, Elma" userId="f2cc6a70-af64-4323-8354-63fdb2cbddcb" providerId="ADAL" clId="{2D97B82E-C794-4C83-81E9-724CB8567E37}" dt="2025-06-20T14:07:05.942" v="3" actId="27636"/>
        <pc:sldMkLst>
          <pc:docMk/>
          <pc:sldMk cId="2283893446" sldId="350"/>
        </pc:sldMkLst>
        <pc:spChg chg="mod">
          <ac:chgData name="Garcia, Elma" userId="f2cc6a70-af64-4323-8354-63fdb2cbddcb" providerId="ADAL" clId="{2D97B82E-C794-4C83-81E9-724CB8567E37}" dt="2025-06-20T14:07:05.942" v="3" actId="27636"/>
          <ac:spMkLst>
            <pc:docMk/>
            <pc:sldMk cId="2283893446" sldId="350"/>
            <ac:spMk id="73731" creationId="{00000000-0000-0000-0000-000000000000}"/>
          </ac:spMkLst>
        </pc:spChg>
      </pc:sldChg>
      <pc:sldChg chg="add">
        <pc:chgData name="Garcia, Elma" userId="f2cc6a70-af64-4323-8354-63fdb2cbddcb" providerId="ADAL" clId="{2D97B82E-C794-4C83-81E9-724CB8567E37}" dt="2025-06-20T14:07:05.800" v="0"/>
        <pc:sldMkLst>
          <pc:docMk/>
          <pc:sldMk cId="3555857658" sldId="351"/>
        </pc:sldMkLst>
      </pc:sldChg>
      <pc:sldChg chg="add">
        <pc:chgData name="Garcia, Elma" userId="f2cc6a70-af64-4323-8354-63fdb2cbddcb" providerId="ADAL" clId="{2D97B82E-C794-4C83-81E9-724CB8567E37}" dt="2025-06-20T14:07:05.800" v="0"/>
        <pc:sldMkLst>
          <pc:docMk/>
          <pc:sldMk cId="3788260779" sldId="352"/>
        </pc:sldMkLst>
      </pc:sldChg>
      <pc:sldChg chg="add">
        <pc:chgData name="Garcia, Elma" userId="f2cc6a70-af64-4323-8354-63fdb2cbddcb" providerId="ADAL" clId="{2D97B82E-C794-4C83-81E9-724CB8567E37}" dt="2025-06-20T14:07:05.800" v="0"/>
        <pc:sldMkLst>
          <pc:docMk/>
          <pc:sldMk cId="1220340008" sldId="353"/>
        </pc:sldMkLst>
      </pc:sldChg>
      <pc:sldChg chg="add">
        <pc:chgData name="Garcia, Elma" userId="f2cc6a70-af64-4323-8354-63fdb2cbddcb" providerId="ADAL" clId="{2D97B82E-C794-4C83-81E9-724CB8567E37}" dt="2025-06-20T14:07:05.800" v="0"/>
        <pc:sldMkLst>
          <pc:docMk/>
          <pc:sldMk cId="1148066570" sldId="354"/>
        </pc:sldMkLst>
      </pc:sldChg>
      <pc:sldChg chg="modSp add mod">
        <pc:chgData name="Garcia, Elma" userId="f2cc6a70-af64-4323-8354-63fdb2cbddcb" providerId="ADAL" clId="{2D97B82E-C794-4C83-81E9-724CB8567E37}" dt="2025-06-20T14:07:05.954" v="4" actId="27636"/>
        <pc:sldMkLst>
          <pc:docMk/>
          <pc:sldMk cId="302962973" sldId="355"/>
        </pc:sldMkLst>
        <pc:spChg chg="mod">
          <ac:chgData name="Garcia, Elma" userId="f2cc6a70-af64-4323-8354-63fdb2cbddcb" providerId="ADAL" clId="{2D97B82E-C794-4C83-81E9-724CB8567E37}" dt="2025-06-20T14:07:05.954" v="4" actId="27636"/>
          <ac:spMkLst>
            <pc:docMk/>
            <pc:sldMk cId="302962973" sldId="355"/>
            <ac:spMk id="73731" creationId="{00000000-0000-0000-0000-000000000000}"/>
          </ac:spMkLst>
        </pc:spChg>
      </pc:sldChg>
      <pc:sldChg chg="modSp add mod">
        <pc:chgData name="Garcia, Elma" userId="f2cc6a70-af64-4323-8354-63fdb2cbddcb" providerId="ADAL" clId="{2D97B82E-C794-4C83-81E9-724CB8567E37}" dt="2025-06-20T14:10:20.310" v="30" actId="207"/>
        <pc:sldMkLst>
          <pc:docMk/>
          <pc:sldMk cId="3850847138" sldId="356"/>
        </pc:sldMkLst>
        <pc:spChg chg="mod">
          <ac:chgData name="Garcia, Elma" userId="f2cc6a70-af64-4323-8354-63fdb2cbddcb" providerId="ADAL" clId="{2D97B82E-C794-4C83-81E9-724CB8567E37}" dt="2025-06-20T14:10:20.310" v="30" actId="207"/>
          <ac:spMkLst>
            <pc:docMk/>
            <pc:sldMk cId="3850847138" sldId="356"/>
            <ac:spMk id="2" creationId="{00000000-0000-0000-0000-000000000000}"/>
          </ac:spMkLst>
        </pc:spChg>
        <pc:spChg chg="mod">
          <ac:chgData name="Garcia, Elma" userId="f2cc6a70-af64-4323-8354-63fdb2cbddcb" providerId="ADAL" clId="{2D97B82E-C794-4C83-81E9-724CB8567E37}" dt="2025-06-20T14:08:53.511" v="25" actId="14100"/>
          <ac:spMkLst>
            <pc:docMk/>
            <pc:sldMk cId="3850847138" sldId="356"/>
            <ac:spMk id="3" creationId="{00000000-0000-0000-0000-000000000000}"/>
          </ac:spMkLst>
        </pc:spChg>
        <pc:spChg chg="mod">
          <ac:chgData name="Garcia, Elma" userId="f2cc6a70-af64-4323-8354-63fdb2cbddcb" providerId="ADAL" clId="{2D97B82E-C794-4C83-81E9-724CB8567E37}" dt="2025-06-20T14:09:22.220" v="27" actId="14100"/>
          <ac:spMkLst>
            <pc:docMk/>
            <pc:sldMk cId="3850847138" sldId="356"/>
            <ac:spMk id="4" creationId="{00000000-0000-0000-0000-000000000000}"/>
          </ac:spMkLst>
        </pc:spChg>
        <pc:spChg chg="mod">
          <ac:chgData name="Garcia, Elma" userId="f2cc6a70-af64-4323-8354-63fdb2cbddcb" providerId="ADAL" clId="{2D97B82E-C794-4C83-81E9-724CB8567E37}" dt="2025-06-20T14:09:59.781" v="28" actId="14100"/>
          <ac:spMkLst>
            <pc:docMk/>
            <pc:sldMk cId="3850847138" sldId="356"/>
            <ac:spMk id="5" creationId="{00000000-0000-0000-0000-000000000000}"/>
          </ac:spMkLst>
        </pc:spChg>
        <pc:spChg chg="mod">
          <ac:chgData name="Garcia, Elma" userId="f2cc6a70-af64-4323-8354-63fdb2cbddcb" providerId="ADAL" clId="{2D97B82E-C794-4C83-81E9-724CB8567E37}" dt="2025-06-20T14:08:39.808" v="23" actId="27636"/>
          <ac:spMkLst>
            <pc:docMk/>
            <pc:sldMk cId="3850847138" sldId="356"/>
            <ac:spMk id="73731" creationId="{00000000-0000-0000-0000-000000000000}"/>
          </ac:spMkLst>
        </pc:spChg>
      </pc:sldChg>
      <pc:sldChg chg="add">
        <pc:chgData name="Garcia, Elma" userId="f2cc6a70-af64-4323-8354-63fdb2cbddcb" providerId="ADAL" clId="{2D97B82E-C794-4C83-81E9-724CB8567E37}" dt="2025-06-20T14:07:05.800" v="0"/>
        <pc:sldMkLst>
          <pc:docMk/>
          <pc:sldMk cId="53088424" sldId="357"/>
        </pc:sldMkLst>
      </pc:sldChg>
      <pc:sldChg chg="add">
        <pc:chgData name="Garcia, Elma" userId="f2cc6a70-af64-4323-8354-63fdb2cbddcb" providerId="ADAL" clId="{2D97B82E-C794-4C83-81E9-724CB8567E37}" dt="2025-06-20T14:07:05.800" v="0"/>
        <pc:sldMkLst>
          <pc:docMk/>
          <pc:sldMk cId="645903978" sldId="358"/>
        </pc:sldMkLst>
      </pc:sldChg>
      <pc:sldChg chg="add">
        <pc:chgData name="Garcia, Elma" userId="f2cc6a70-af64-4323-8354-63fdb2cbddcb" providerId="ADAL" clId="{2D97B82E-C794-4C83-81E9-724CB8567E37}" dt="2025-06-20T14:07:05.800" v="0"/>
        <pc:sldMkLst>
          <pc:docMk/>
          <pc:sldMk cId="3911191729" sldId="359"/>
        </pc:sldMkLst>
      </pc:sldChg>
      <pc:sldChg chg="add">
        <pc:chgData name="Garcia, Elma" userId="f2cc6a70-af64-4323-8354-63fdb2cbddcb" providerId="ADAL" clId="{2D97B82E-C794-4C83-81E9-724CB8567E37}" dt="2025-06-20T14:07:05.800" v="0"/>
        <pc:sldMkLst>
          <pc:docMk/>
          <pc:sldMk cId="3936440211" sldId="360"/>
        </pc:sldMkLst>
      </pc:sldChg>
      <pc:sldChg chg="modSp add mod">
        <pc:chgData name="Garcia, Elma" userId="f2cc6a70-af64-4323-8354-63fdb2cbddcb" providerId="ADAL" clId="{2D97B82E-C794-4C83-81E9-724CB8567E37}" dt="2025-06-20T14:07:05.988" v="6" actId="27636"/>
        <pc:sldMkLst>
          <pc:docMk/>
          <pc:sldMk cId="428040998" sldId="361"/>
        </pc:sldMkLst>
        <pc:spChg chg="mod">
          <ac:chgData name="Garcia, Elma" userId="f2cc6a70-af64-4323-8354-63fdb2cbddcb" providerId="ADAL" clId="{2D97B82E-C794-4C83-81E9-724CB8567E37}" dt="2025-06-20T14:07:05.988" v="6" actId="27636"/>
          <ac:spMkLst>
            <pc:docMk/>
            <pc:sldMk cId="428040998" sldId="361"/>
            <ac:spMk id="73731" creationId="{00000000-0000-0000-0000-000000000000}"/>
          </ac:spMkLst>
        </pc:spChg>
      </pc:sldChg>
      <pc:sldChg chg="modSp add mod">
        <pc:chgData name="Garcia, Elma" userId="f2cc6a70-af64-4323-8354-63fdb2cbddcb" providerId="ADAL" clId="{2D97B82E-C794-4C83-81E9-724CB8567E37}" dt="2025-06-20T14:07:05.994" v="7" actId="27636"/>
        <pc:sldMkLst>
          <pc:docMk/>
          <pc:sldMk cId="2711830497" sldId="362"/>
        </pc:sldMkLst>
        <pc:spChg chg="mod">
          <ac:chgData name="Garcia, Elma" userId="f2cc6a70-af64-4323-8354-63fdb2cbddcb" providerId="ADAL" clId="{2D97B82E-C794-4C83-81E9-724CB8567E37}" dt="2025-06-20T14:07:05.994" v="7" actId="27636"/>
          <ac:spMkLst>
            <pc:docMk/>
            <pc:sldMk cId="2711830497" sldId="362"/>
            <ac:spMk id="73731" creationId="{00000000-0000-0000-0000-000000000000}"/>
          </ac:spMkLst>
        </pc:spChg>
      </pc:sldChg>
      <pc:sldChg chg="add">
        <pc:chgData name="Garcia, Elma" userId="f2cc6a70-af64-4323-8354-63fdb2cbddcb" providerId="ADAL" clId="{2D97B82E-C794-4C83-81E9-724CB8567E37}" dt="2025-06-20T14:07:05.800" v="0"/>
        <pc:sldMkLst>
          <pc:docMk/>
          <pc:sldMk cId="3952484370" sldId="363"/>
        </pc:sldMkLst>
      </pc:sldChg>
      <pc:sldChg chg="add">
        <pc:chgData name="Garcia, Elma" userId="f2cc6a70-af64-4323-8354-63fdb2cbddcb" providerId="ADAL" clId="{2D97B82E-C794-4C83-81E9-724CB8567E37}" dt="2025-06-20T14:07:05.800" v="0"/>
        <pc:sldMkLst>
          <pc:docMk/>
          <pc:sldMk cId="2579691739" sldId="364"/>
        </pc:sldMkLst>
      </pc:sldChg>
      <pc:sldChg chg="add">
        <pc:chgData name="Garcia, Elma" userId="f2cc6a70-af64-4323-8354-63fdb2cbddcb" providerId="ADAL" clId="{2D97B82E-C794-4C83-81E9-724CB8567E37}" dt="2025-06-20T14:07:05.800" v="0"/>
        <pc:sldMkLst>
          <pc:docMk/>
          <pc:sldMk cId="260795122" sldId="365"/>
        </pc:sldMkLst>
      </pc:sldChg>
      <pc:sldChg chg="add">
        <pc:chgData name="Garcia, Elma" userId="f2cc6a70-af64-4323-8354-63fdb2cbddcb" providerId="ADAL" clId="{2D97B82E-C794-4C83-81E9-724CB8567E37}" dt="2025-06-20T14:07:05.800" v="0"/>
        <pc:sldMkLst>
          <pc:docMk/>
          <pc:sldMk cId="602400936" sldId="366"/>
        </pc:sldMkLst>
      </pc:sldChg>
      <pc:sldChg chg="add">
        <pc:chgData name="Garcia, Elma" userId="f2cc6a70-af64-4323-8354-63fdb2cbddcb" providerId="ADAL" clId="{2D97B82E-C794-4C83-81E9-724CB8567E37}" dt="2025-06-20T14:07:05.800" v="0"/>
        <pc:sldMkLst>
          <pc:docMk/>
          <pc:sldMk cId="4117204676" sldId="367"/>
        </pc:sldMkLst>
      </pc:sldChg>
      <pc:sldChg chg="add">
        <pc:chgData name="Garcia, Elma" userId="f2cc6a70-af64-4323-8354-63fdb2cbddcb" providerId="ADAL" clId="{2D97B82E-C794-4C83-81E9-724CB8567E37}" dt="2025-06-20T14:07:05.800" v="0"/>
        <pc:sldMkLst>
          <pc:docMk/>
          <pc:sldMk cId="3340064979" sldId="368"/>
        </pc:sldMkLst>
      </pc:sldChg>
      <pc:sldChg chg="add">
        <pc:chgData name="Garcia, Elma" userId="f2cc6a70-af64-4323-8354-63fdb2cbddcb" providerId="ADAL" clId="{2D97B82E-C794-4C83-81E9-724CB8567E37}" dt="2025-06-20T14:07:05.800" v="0"/>
        <pc:sldMkLst>
          <pc:docMk/>
          <pc:sldMk cId="1871947358" sldId="369"/>
        </pc:sldMkLst>
      </pc:sldChg>
      <pc:sldChg chg="add">
        <pc:chgData name="Garcia, Elma" userId="f2cc6a70-af64-4323-8354-63fdb2cbddcb" providerId="ADAL" clId="{2D97B82E-C794-4C83-81E9-724CB8567E37}" dt="2025-06-20T14:07:05.800" v="0"/>
        <pc:sldMkLst>
          <pc:docMk/>
          <pc:sldMk cId="2463410351" sldId="370"/>
        </pc:sldMkLst>
      </pc:sldChg>
      <pc:sldChg chg="add">
        <pc:chgData name="Garcia, Elma" userId="f2cc6a70-af64-4323-8354-63fdb2cbddcb" providerId="ADAL" clId="{2D97B82E-C794-4C83-81E9-724CB8567E37}" dt="2025-06-20T14:07:05.800" v="0"/>
        <pc:sldMkLst>
          <pc:docMk/>
          <pc:sldMk cId="1536264979" sldId="371"/>
        </pc:sldMkLst>
      </pc:sldChg>
      <pc:sldChg chg="add">
        <pc:chgData name="Garcia, Elma" userId="f2cc6a70-af64-4323-8354-63fdb2cbddcb" providerId="ADAL" clId="{2D97B82E-C794-4C83-81E9-724CB8567E37}" dt="2025-06-20T14:07:05.800" v="0"/>
        <pc:sldMkLst>
          <pc:docMk/>
          <pc:sldMk cId="3206293096" sldId="372"/>
        </pc:sldMkLst>
      </pc:sldChg>
      <pc:sldChg chg="add">
        <pc:chgData name="Garcia, Elma" userId="f2cc6a70-af64-4323-8354-63fdb2cbddcb" providerId="ADAL" clId="{2D97B82E-C794-4C83-81E9-724CB8567E37}" dt="2025-06-20T14:07:05.800" v="0"/>
        <pc:sldMkLst>
          <pc:docMk/>
          <pc:sldMk cId="3089454792" sldId="373"/>
        </pc:sldMkLst>
      </pc:sldChg>
      <pc:sldChg chg="add">
        <pc:chgData name="Garcia, Elma" userId="f2cc6a70-af64-4323-8354-63fdb2cbddcb" providerId="ADAL" clId="{2D97B82E-C794-4C83-81E9-724CB8567E37}" dt="2025-06-20T14:07:05.800" v="0"/>
        <pc:sldMkLst>
          <pc:docMk/>
          <pc:sldMk cId="1957050043" sldId="374"/>
        </pc:sldMkLst>
      </pc:sldChg>
      <pc:sldChg chg="add">
        <pc:chgData name="Garcia, Elma" userId="f2cc6a70-af64-4323-8354-63fdb2cbddcb" providerId="ADAL" clId="{2D97B82E-C794-4C83-81E9-724CB8567E37}" dt="2025-06-20T14:07:05.800" v="0"/>
        <pc:sldMkLst>
          <pc:docMk/>
          <pc:sldMk cId="1744523988" sldId="375"/>
        </pc:sldMkLst>
      </pc:sldChg>
      <pc:sldChg chg="add">
        <pc:chgData name="Garcia, Elma" userId="f2cc6a70-af64-4323-8354-63fdb2cbddcb" providerId="ADAL" clId="{2D97B82E-C794-4C83-81E9-724CB8567E37}" dt="2025-06-20T14:07:05.800" v="0"/>
        <pc:sldMkLst>
          <pc:docMk/>
          <pc:sldMk cId="1405175543" sldId="376"/>
        </pc:sldMkLst>
      </pc:sldChg>
      <pc:sldChg chg="add">
        <pc:chgData name="Garcia, Elma" userId="f2cc6a70-af64-4323-8354-63fdb2cbddcb" providerId="ADAL" clId="{2D97B82E-C794-4C83-81E9-724CB8567E37}" dt="2025-06-20T14:07:05.800" v="0"/>
        <pc:sldMkLst>
          <pc:docMk/>
          <pc:sldMk cId="171073305" sldId="377"/>
        </pc:sldMkLst>
      </pc:sldChg>
      <pc:sldChg chg="add">
        <pc:chgData name="Garcia, Elma" userId="f2cc6a70-af64-4323-8354-63fdb2cbddcb" providerId="ADAL" clId="{2D97B82E-C794-4C83-81E9-724CB8567E37}" dt="2025-06-20T14:07:05.800" v="0"/>
        <pc:sldMkLst>
          <pc:docMk/>
          <pc:sldMk cId="2675860399" sldId="378"/>
        </pc:sldMkLst>
      </pc:sldChg>
      <pc:sldChg chg="add">
        <pc:chgData name="Garcia, Elma" userId="f2cc6a70-af64-4323-8354-63fdb2cbddcb" providerId="ADAL" clId="{2D97B82E-C794-4C83-81E9-724CB8567E37}" dt="2025-06-20T14:07:05.800" v="0"/>
        <pc:sldMkLst>
          <pc:docMk/>
          <pc:sldMk cId="2496007047" sldId="379"/>
        </pc:sldMkLst>
      </pc:sldChg>
      <pc:sldChg chg="add">
        <pc:chgData name="Garcia, Elma" userId="f2cc6a70-af64-4323-8354-63fdb2cbddcb" providerId="ADAL" clId="{2D97B82E-C794-4C83-81E9-724CB8567E37}" dt="2025-06-20T14:07:05.800" v="0"/>
        <pc:sldMkLst>
          <pc:docMk/>
          <pc:sldMk cId="676852929" sldId="380"/>
        </pc:sldMkLst>
      </pc:sldChg>
      <pc:sldChg chg="add">
        <pc:chgData name="Garcia, Elma" userId="f2cc6a70-af64-4323-8354-63fdb2cbddcb" providerId="ADAL" clId="{2D97B82E-C794-4C83-81E9-724CB8567E37}" dt="2025-06-20T14:07:05.800" v="0"/>
        <pc:sldMkLst>
          <pc:docMk/>
          <pc:sldMk cId="625215566" sldId="381"/>
        </pc:sldMkLst>
      </pc:sldChg>
      <pc:sldChg chg="modSp add mod">
        <pc:chgData name="Garcia, Elma" userId="f2cc6a70-af64-4323-8354-63fdb2cbddcb" providerId="ADAL" clId="{2D97B82E-C794-4C83-81E9-724CB8567E37}" dt="2025-06-20T14:11:09.666" v="31" actId="14100"/>
        <pc:sldMkLst>
          <pc:docMk/>
          <pc:sldMk cId="3372072923" sldId="382"/>
        </pc:sldMkLst>
        <pc:spChg chg="mod">
          <ac:chgData name="Garcia, Elma" userId="f2cc6a70-af64-4323-8354-63fdb2cbddcb" providerId="ADAL" clId="{2D97B82E-C794-4C83-81E9-724CB8567E37}" dt="2025-06-20T14:11:09.666" v="31" actId="14100"/>
          <ac:spMkLst>
            <pc:docMk/>
            <pc:sldMk cId="3372072923" sldId="382"/>
            <ac:spMk id="3" creationId="{00000000-0000-0000-0000-000000000000}"/>
          </ac:spMkLst>
        </pc:spChg>
      </pc:sldChg>
      <pc:sldChg chg="add">
        <pc:chgData name="Garcia, Elma" userId="f2cc6a70-af64-4323-8354-63fdb2cbddcb" providerId="ADAL" clId="{2D97B82E-C794-4C83-81E9-724CB8567E37}" dt="2025-06-20T14:07:05.800" v="0"/>
        <pc:sldMkLst>
          <pc:docMk/>
          <pc:sldMk cId="2044723800" sldId="383"/>
        </pc:sldMkLst>
      </pc:sldChg>
      <pc:sldChg chg="add">
        <pc:chgData name="Garcia, Elma" userId="f2cc6a70-af64-4323-8354-63fdb2cbddcb" providerId="ADAL" clId="{2D97B82E-C794-4C83-81E9-724CB8567E37}" dt="2025-06-20T14:07:05.800" v="0"/>
        <pc:sldMkLst>
          <pc:docMk/>
          <pc:sldMk cId="2418407334" sldId="384"/>
        </pc:sldMkLst>
      </pc:sldChg>
      <pc:sldChg chg="add">
        <pc:chgData name="Garcia, Elma" userId="f2cc6a70-af64-4323-8354-63fdb2cbddcb" providerId="ADAL" clId="{2D97B82E-C794-4C83-81E9-724CB8567E37}" dt="2025-06-20T14:07:05.800" v="0"/>
        <pc:sldMkLst>
          <pc:docMk/>
          <pc:sldMk cId="3865007284" sldId="385"/>
        </pc:sldMkLst>
      </pc:sldChg>
      <pc:sldChg chg="add">
        <pc:chgData name="Garcia, Elma" userId="f2cc6a70-af64-4323-8354-63fdb2cbddcb" providerId="ADAL" clId="{2D97B82E-C794-4C83-81E9-724CB8567E37}" dt="2025-06-20T14:07:05.800" v="0"/>
        <pc:sldMkLst>
          <pc:docMk/>
          <pc:sldMk cId="3069061115" sldId="386"/>
        </pc:sldMkLst>
      </pc:sldChg>
      <pc:sldChg chg="add">
        <pc:chgData name="Garcia, Elma" userId="f2cc6a70-af64-4323-8354-63fdb2cbddcb" providerId="ADAL" clId="{2D97B82E-C794-4C83-81E9-724CB8567E37}" dt="2025-06-20T14:07:05.800" v="0"/>
        <pc:sldMkLst>
          <pc:docMk/>
          <pc:sldMk cId="210334901" sldId="387"/>
        </pc:sldMkLst>
      </pc:sldChg>
      <pc:sldChg chg="add">
        <pc:chgData name="Garcia, Elma" userId="f2cc6a70-af64-4323-8354-63fdb2cbddcb" providerId="ADAL" clId="{2D97B82E-C794-4C83-81E9-724CB8567E37}" dt="2025-06-20T14:07:05.800" v="0"/>
        <pc:sldMkLst>
          <pc:docMk/>
          <pc:sldMk cId="1898512434" sldId="388"/>
        </pc:sldMkLst>
      </pc:sldChg>
      <pc:sldChg chg="add">
        <pc:chgData name="Garcia, Elma" userId="f2cc6a70-af64-4323-8354-63fdb2cbddcb" providerId="ADAL" clId="{2D97B82E-C794-4C83-81E9-724CB8567E37}" dt="2025-06-20T14:07:05.800" v="0"/>
        <pc:sldMkLst>
          <pc:docMk/>
          <pc:sldMk cId="2526004790" sldId="389"/>
        </pc:sldMkLst>
      </pc:sldChg>
      <pc:sldChg chg="add">
        <pc:chgData name="Garcia, Elma" userId="f2cc6a70-af64-4323-8354-63fdb2cbddcb" providerId="ADAL" clId="{2D97B82E-C794-4C83-81E9-724CB8567E37}" dt="2025-06-20T14:07:05.800" v="0"/>
        <pc:sldMkLst>
          <pc:docMk/>
          <pc:sldMk cId="1401931847" sldId="390"/>
        </pc:sldMkLst>
      </pc:sldChg>
      <pc:sldChg chg="add">
        <pc:chgData name="Garcia, Elma" userId="f2cc6a70-af64-4323-8354-63fdb2cbddcb" providerId="ADAL" clId="{2D97B82E-C794-4C83-81E9-724CB8567E37}" dt="2025-06-20T14:07:05.800" v="0"/>
        <pc:sldMkLst>
          <pc:docMk/>
          <pc:sldMk cId="3071496977" sldId="391"/>
        </pc:sldMkLst>
      </pc:sldChg>
      <pc:sldChg chg="add">
        <pc:chgData name="Garcia, Elma" userId="f2cc6a70-af64-4323-8354-63fdb2cbddcb" providerId="ADAL" clId="{2D97B82E-C794-4C83-81E9-724CB8567E37}" dt="2025-06-20T14:07:05.800" v="0"/>
        <pc:sldMkLst>
          <pc:docMk/>
          <pc:sldMk cId="631125750" sldId="392"/>
        </pc:sldMkLst>
      </pc:sldChg>
      <pc:sldChg chg="add">
        <pc:chgData name="Garcia, Elma" userId="f2cc6a70-af64-4323-8354-63fdb2cbddcb" providerId="ADAL" clId="{2D97B82E-C794-4C83-81E9-724CB8567E37}" dt="2025-06-20T14:07:05.800" v="0"/>
        <pc:sldMkLst>
          <pc:docMk/>
          <pc:sldMk cId="3817156394" sldId="393"/>
        </pc:sldMkLst>
      </pc:sldChg>
      <pc:sldChg chg="modSp add mod">
        <pc:chgData name="Garcia, Elma" userId="f2cc6a70-af64-4323-8354-63fdb2cbddcb" providerId="ADAL" clId="{2D97B82E-C794-4C83-81E9-724CB8567E37}" dt="2025-06-20T14:07:06.018" v="8" actId="27636"/>
        <pc:sldMkLst>
          <pc:docMk/>
          <pc:sldMk cId="4110164793" sldId="394"/>
        </pc:sldMkLst>
        <pc:spChg chg="mod">
          <ac:chgData name="Garcia, Elma" userId="f2cc6a70-af64-4323-8354-63fdb2cbddcb" providerId="ADAL" clId="{2D97B82E-C794-4C83-81E9-724CB8567E37}" dt="2025-06-20T14:07:06.018" v="8" actId="27636"/>
          <ac:spMkLst>
            <pc:docMk/>
            <pc:sldMk cId="4110164793" sldId="394"/>
            <ac:spMk id="4" creationId="{00000000-0000-0000-0000-000000000000}"/>
          </ac:spMkLst>
        </pc:spChg>
      </pc:sldChg>
      <pc:sldChg chg="modSp add mod">
        <pc:chgData name="Garcia, Elma" userId="f2cc6a70-af64-4323-8354-63fdb2cbddcb" providerId="ADAL" clId="{2D97B82E-C794-4C83-81E9-724CB8567E37}" dt="2025-06-20T14:07:06.018" v="9" actId="27636"/>
        <pc:sldMkLst>
          <pc:docMk/>
          <pc:sldMk cId="3538099631" sldId="395"/>
        </pc:sldMkLst>
        <pc:spChg chg="mod">
          <ac:chgData name="Garcia, Elma" userId="f2cc6a70-af64-4323-8354-63fdb2cbddcb" providerId="ADAL" clId="{2D97B82E-C794-4C83-81E9-724CB8567E37}" dt="2025-06-20T14:07:06.018" v="9" actId="27636"/>
          <ac:spMkLst>
            <pc:docMk/>
            <pc:sldMk cId="3538099631" sldId="395"/>
            <ac:spMk id="4" creationId="{00000000-0000-0000-0000-000000000000}"/>
          </ac:spMkLst>
        </pc:spChg>
      </pc:sldChg>
      <pc:sldChg chg="add">
        <pc:chgData name="Garcia, Elma" userId="f2cc6a70-af64-4323-8354-63fdb2cbddcb" providerId="ADAL" clId="{2D97B82E-C794-4C83-81E9-724CB8567E37}" dt="2025-06-20T14:07:05.800" v="0"/>
        <pc:sldMkLst>
          <pc:docMk/>
          <pc:sldMk cId="2648241987" sldId="396"/>
        </pc:sldMkLst>
      </pc:sldChg>
      <pc:sldChg chg="add">
        <pc:chgData name="Garcia, Elma" userId="f2cc6a70-af64-4323-8354-63fdb2cbddcb" providerId="ADAL" clId="{2D97B82E-C794-4C83-81E9-724CB8567E37}" dt="2025-06-20T14:07:05.800" v="0"/>
        <pc:sldMkLst>
          <pc:docMk/>
          <pc:sldMk cId="3435169091" sldId="397"/>
        </pc:sldMkLst>
      </pc:sldChg>
      <pc:sldChg chg="add">
        <pc:chgData name="Garcia, Elma" userId="f2cc6a70-af64-4323-8354-63fdb2cbddcb" providerId="ADAL" clId="{2D97B82E-C794-4C83-81E9-724CB8567E37}" dt="2025-06-20T14:07:05.800" v="0"/>
        <pc:sldMkLst>
          <pc:docMk/>
          <pc:sldMk cId="1325915201" sldId="398"/>
        </pc:sldMkLst>
      </pc:sldChg>
      <pc:sldChg chg="add">
        <pc:chgData name="Garcia, Elma" userId="f2cc6a70-af64-4323-8354-63fdb2cbddcb" providerId="ADAL" clId="{2D97B82E-C794-4C83-81E9-724CB8567E37}" dt="2025-06-20T14:07:05.800" v="0"/>
        <pc:sldMkLst>
          <pc:docMk/>
          <pc:sldMk cId="2928938570" sldId="399"/>
        </pc:sldMkLst>
      </pc:sldChg>
      <pc:sldChg chg="add">
        <pc:chgData name="Garcia, Elma" userId="f2cc6a70-af64-4323-8354-63fdb2cbddcb" providerId="ADAL" clId="{2D97B82E-C794-4C83-81E9-724CB8567E37}" dt="2025-06-20T14:07:05.800" v="0"/>
        <pc:sldMkLst>
          <pc:docMk/>
          <pc:sldMk cId="1617620604" sldId="400"/>
        </pc:sldMkLst>
      </pc:sldChg>
      <pc:sldChg chg="add">
        <pc:chgData name="Garcia, Elma" userId="f2cc6a70-af64-4323-8354-63fdb2cbddcb" providerId="ADAL" clId="{2D97B82E-C794-4C83-81E9-724CB8567E37}" dt="2025-06-20T14:07:05.800" v="0"/>
        <pc:sldMkLst>
          <pc:docMk/>
          <pc:sldMk cId="220840300" sldId="401"/>
        </pc:sldMkLst>
      </pc:sldChg>
      <pc:sldChg chg="add">
        <pc:chgData name="Garcia, Elma" userId="f2cc6a70-af64-4323-8354-63fdb2cbddcb" providerId="ADAL" clId="{2D97B82E-C794-4C83-81E9-724CB8567E37}" dt="2025-06-20T14:07:05.800" v="0"/>
        <pc:sldMkLst>
          <pc:docMk/>
          <pc:sldMk cId="1948868722" sldId="402"/>
        </pc:sldMkLst>
      </pc:sldChg>
      <pc:sldChg chg="add">
        <pc:chgData name="Garcia, Elma" userId="f2cc6a70-af64-4323-8354-63fdb2cbddcb" providerId="ADAL" clId="{2D97B82E-C794-4C83-81E9-724CB8567E37}" dt="2025-06-20T14:07:05.800" v="0"/>
        <pc:sldMkLst>
          <pc:docMk/>
          <pc:sldMk cId="1814923224" sldId="403"/>
        </pc:sldMkLst>
      </pc:sldChg>
      <pc:sldChg chg="add">
        <pc:chgData name="Garcia, Elma" userId="f2cc6a70-af64-4323-8354-63fdb2cbddcb" providerId="ADAL" clId="{2D97B82E-C794-4C83-81E9-724CB8567E37}" dt="2025-06-20T14:07:05.800" v="0"/>
        <pc:sldMkLst>
          <pc:docMk/>
          <pc:sldMk cId="2885817618" sldId="404"/>
        </pc:sldMkLst>
      </pc:sldChg>
      <pc:sldChg chg="modSp add mod">
        <pc:chgData name="Garcia, Elma" userId="f2cc6a70-af64-4323-8354-63fdb2cbddcb" providerId="ADAL" clId="{2D97B82E-C794-4C83-81E9-724CB8567E37}" dt="2025-06-20T14:07:06.046" v="10" actId="27636"/>
        <pc:sldMkLst>
          <pc:docMk/>
          <pc:sldMk cId="411132506" sldId="405"/>
        </pc:sldMkLst>
        <pc:spChg chg="mod">
          <ac:chgData name="Garcia, Elma" userId="f2cc6a70-af64-4323-8354-63fdb2cbddcb" providerId="ADAL" clId="{2D97B82E-C794-4C83-81E9-724CB8567E37}" dt="2025-06-20T14:07:06.046" v="10" actId="27636"/>
          <ac:spMkLst>
            <pc:docMk/>
            <pc:sldMk cId="411132506" sldId="405"/>
            <ac:spMk id="3" creationId="{00000000-0000-0000-0000-000000000000}"/>
          </ac:spMkLst>
        </pc:spChg>
      </pc:sldChg>
      <pc:sldChg chg="add">
        <pc:chgData name="Garcia, Elma" userId="f2cc6a70-af64-4323-8354-63fdb2cbddcb" providerId="ADAL" clId="{2D97B82E-C794-4C83-81E9-724CB8567E37}" dt="2025-06-20T14:07:05.800" v="0"/>
        <pc:sldMkLst>
          <pc:docMk/>
          <pc:sldMk cId="619522763" sldId="406"/>
        </pc:sldMkLst>
      </pc:sldChg>
      <pc:sldChg chg="add">
        <pc:chgData name="Garcia, Elma" userId="f2cc6a70-af64-4323-8354-63fdb2cbddcb" providerId="ADAL" clId="{2D97B82E-C794-4C83-81E9-724CB8567E37}" dt="2025-06-20T14:07:05.800" v="0"/>
        <pc:sldMkLst>
          <pc:docMk/>
          <pc:sldMk cId="349325873" sldId="407"/>
        </pc:sldMkLst>
      </pc:sldChg>
      <pc:sldChg chg="modSp add mod">
        <pc:chgData name="Garcia, Elma" userId="f2cc6a70-af64-4323-8354-63fdb2cbddcb" providerId="ADAL" clId="{2D97B82E-C794-4C83-81E9-724CB8567E37}" dt="2025-06-20T14:11:39.061" v="32" actId="14100"/>
        <pc:sldMkLst>
          <pc:docMk/>
          <pc:sldMk cId="568249785" sldId="408"/>
        </pc:sldMkLst>
        <pc:spChg chg="mod">
          <ac:chgData name="Garcia, Elma" userId="f2cc6a70-af64-4323-8354-63fdb2cbddcb" providerId="ADAL" clId="{2D97B82E-C794-4C83-81E9-724CB8567E37}" dt="2025-06-20T14:11:39.061" v="32" actId="14100"/>
          <ac:spMkLst>
            <pc:docMk/>
            <pc:sldMk cId="568249785" sldId="408"/>
            <ac:spMk id="3" creationId="{00000000-0000-0000-0000-000000000000}"/>
          </ac:spMkLst>
        </pc:spChg>
      </pc:sldChg>
      <pc:sldChg chg="add">
        <pc:chgData name="Garcia, Elma" userId="f2cc6a70-af64-4323-8354-63fdb2cbddcb" providerId="ADAL" clId="{2D97B82E-C794-4C83-81E9-724CB8567E37}" dt="2025-06-20T14:07:05.800" v="0"/>
        <pc:sldMkLst>
          <pc:docMk/>
          <pc:sldMk cId="675196242" sldId="409"/>
        </pc:sldMkLst>
      </pc:sldChg>
      <pc:sldChg chg="add">
        <pc:chgData name="Garcia, Elma" userId="f2cc6a70-af64-4323-8354-63fdb2cbddcb" providerId="ADAL" clId="{2D97B82E-C794-4C83-81E9-724CB8567E37}" dt="2025-06-20T14:07:05.800" v="0"/>
        <pc:sldMkLst>
          <pc:docMk/>
          <pc:sldMk cId="117804388" sldId="410"/>
        </pc:sldMkLst>
      </pc:sldChg>
      <pc:sldChg chg="add">
        <pc:chgData name="Garcia, Elma" userId="f2cc6a70-af64-4323-8354-63fdb2cbddcb" providerId="ADAL" clId="{2D97B82E-C794-4C83-81E9-724CB8567E37}" dt="2025-06-20T14:07:05.800" v="0"/>
        <pc:sldMkLst>
          <pc:docMk/>
          <pc:sldMk cId="800085549" sldId="411"/>
        </pc:sldMkLst>
      </pc:sldChg>
      <pc:sldChg chg="add">
        <pc:chgData name="Garcia, Elma" userId="f2cc6a70-af64-4323-8354-63fdb2cbddcb" providerId="ADAL" clId="{2D97B82E-C794-4C83-81E9-724CB8567E37}" dt="2025-06-20T14:07:05.800" v="0"/>
        <pc:sldMkLst>
          <pc:docMk/>
          <pc:sldMk cId="1356275355" sldId="412"/>
        </pc:sldMkLst>
      </pc:sldChg>
      <pc:sldChg chg="add">
        <pc:chgData name="Garcia, Elma" userId="f2cc6a70-af64-4323-8354-63fdb2cbddcb" providerId="ADAL" clId="{2D97B82E-C794-4C83-81E9-724CB8567E37}" dt="2025-06-20T14:07:05.800" v="0"/>
        <pc:sldMkLst>
          <pc:docMk/>
          <pc:sldMk cId="2238028950" sldId="413"/>
        </pc:sldMkLst>
      </pc:sldChg>
      <pc:sldChg chg="add">
        <pc:chgData name="Garcia, Elma" userId="f2cc6a70-af64-4323-8354-63fdb2cbddcb" providerId="ADAL" clId="{2D97B82E-C794-4C83-81E9-724CB8567E37}" dt="2025-06-20T14:07:05.800" v="0"/>
        <pc:sldMkLst>
          <pc:docMk/>
          <pc:sldMk cId="4154679823" sldId="414"/>
        </pc:sldMkLst>
      </pc:sldChg>
      <pc:sldChg chg="modSp add mod">
        <pc:chgData name="Garcia, Elma" userId="f2cc6a70-af64-4323-8354-63fdb2cbddcb" providerId="ADAL" clId="{2D97B82E-C794-4C83-81E9-724CB8567E37}" dt="2025-06-20T14:07:06.068" v="12" actId="27636"/>
        <pc:sldMkLst>
          <pc:docMk/>
          <pc:sldMk cId="4034277591" sldId="415"/>
        </pc:sldMkLst>
        <pc:spChg chg="mod">
          <ac:chgData name="Garcia, Elma" userId="f2cc6a70-af64-4323-8354-63fdb2cbddcb" providerId="ADAL" clId="{2D97B82E-C794-4C83-81E9-724CB8567E37}" dt="2025-06-20T14:07:06.068" v="12" actId="27636"/>
          <ac:spMkLst>
            <pc:docMk/>
            <pc:sldMk cId="4034277591" sldId="415"/>
            <ac:spMk id="4" creationId="{00000000-0000-0000-0000-000000000000}"/>
          </ac:spMkLst>
        </pc:spChg>
      </pc:sldChg>
      <pc:sldChg chg="modSp add mod">
        <pc:chgData name="Garcia, Elma" userId="f2cc6a70-af64-4323-8354-63fdb2cbddcb" providerId="ADAL" clId="{2D97B82E-C794-4C83-81E9-724CB8567E37}" dt="2025-06-20T14:07:06.072" v="13" actId="27636"/>
        <pc:sldMkLst>
          <pc:docMk/>
          <pc:sldMk cId="829662522" sldId="416"/>
        </pc:sldMkLst>
        <pc:spChg chg="mod">
          <ac:chgData name="Garcia, Elma" userId="f2cc6a70-af64-4323-8354-63fdb2cbddcb" providerId="ADAL" clId="{2D97B82E-C794-4C83-81E9-724CB8567E37}" dt="2025-06-20T14:07:06.072" v="13" actId="27636"/>
          <ac:spMkLst>
            <pc:docMk/>
            <pc:sldMk cId="829662522" sldId="416"/>
            <ac:spMk id="4" creationId="{00000000-0000-0000-0000-000000000000}"/>
          </ac:spMkLst>
        </pc:spChg>
      </pc:sldChg>
      <pc:sldChg chg="add">
        <pc:chgData name="Garcia, Elma" userId="f2cc6a70-af64-4323-8354-63fdb2cbddcb" providerId="ADAL" clId="{2D97B82E-C794-4C83-81E9-724CB8567E37}" dt="2025-06-20T14:07:05.800" v="0"/>
        <pc:sldMkLst>
          <pc:docMk/>
          <pc:sldMk cId="3883228186" sldId="417"/>
        </pc:sldMkLst>
      </pc:sldChg>
      <pc:sldChg chg="add">
        <pc:chgData name="Garcia, Elma" userId="f2cc6a70-af64-4323-8354-63fdb2cbddcb" providerId="ADAL" clId="{2D97B82E-C794-4C83-81E9-724CB8567E37}" dt="2025-06-20T14:07:05.800" v="0"/>
        <pc:sldMkLst>
          <pc:docMk/>
          <pc:sldMk cId="2363155075" sldId="418"/>
        </pc:sldMkLst>
      </pc:sldChg>
      <pc:sldChg chg="add">
        <pc:chgData name="Garcia, Elma" userId="f2cc6a70-af64-4323-8354-63fdb2cbddcb" providerId="ADAL" clId="{2D97B82E-C794-4C83-81E9-724CB8567E37}" dt="2025-06-20T14:07:05.800" v="0"/>
        <pc:sldMkLst>
          <pc:docMk/>
          <pc:sldMk cId="1869675624" sldId="419"/>
        </pc:sldMkLst>
      </pc:sldChg>
      <pc:sldChg chg="add">
        <pc:chgData name="Garcia, Elma" userId="f2cc6a70-af64-4323-8354-63fdb2cbddcb" providerId="ADAL" clId="{2D97B82E-C794-4C83-81E9-724CB8567E37}" dt="2025-06-20T14:07:05.800" v="0"/>
        <pc:sldMkLst>
          <pc:docMk/>
          <pc:sldMk cId="2706395966" sldId="420"/>
        </pc:sldMkLst>
      </pc:sldChg>
      <pc:sldChg chg="add">
        <pc:chgData name="Garcia, Elma" userId="f2cc6a70-af64-4323-8354-63fdb2cbddcb" providerId="ADAL" clId="{2D97B82E-C794-4C83-81E9-724CB8567E37}" dt="2025-06-20T14:07:05.800" v="0"/>
        <pc:sldMkLst>
          <pc:docMk/>
          <pc:sldMk cId="2366550225" sldId="4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6/23/2025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273">
              <a:defRPr sz="3600" u="sng">
                <a:solidFill>
                  <a:schemeClr val="tx1"/>
                </a:solidFill>
                <a:latin typeface="Times New Roman" panose="02020603050405020304" pitchFamily="18" charset="0"/>
              </a:defRPr>
            </a:lvl1pPr>
            <a:lvl2pPr marL="756831" indent="-291089" defTabSz="949273">
              <a:defRPr sz="3600" u="sng">
                <a:solidFill>
                  <a:schemeClr val="tx1"/>
                </a:solidFill>
                <a:latin typeface="Times New Roman" panose="02020603050405020304" pitchFamily="18" charset="0"/>
              </a:defRPr>
            </a:lvl2pPr>
            <a:lvl3pPr marL="1164354" indent="-232871" defTabSz="949273">
              <a:defRPr sz="3600" u="sng">
                <a:solidFill>
                  <a:schemeClr val="tx1"/>
                </a:solidFill>
                <a:latin typeface="Times New Roman" panose="02020603050405020304" pitchFamily="18" charset="0"/>
              </a:defRPr>
            </a:lvl3pPr>
            <a:lvl4pPr marL="1630097" indent="-232871" defTabSz="949273">
              <a:defRPr sz="3600" u="sng">
                <a:solidFill>
                  <a:schemeClr val="tx1"/>
                </a:solidFill>
                <a:latin typeface="Times New Roman" panose="02020603050405020304" pitchFamily="18" charset="0"/>
              </a:defRPr>
            </a:lvl4pPr>
            <a:lvl5pPr marL="2095838" indent="-232871" defTabSz="949273">
              <a:defRPr sz="3600" u="sng">
                <a:solidFill>
                  <a:schemeClr val="tx1"/>
                </a:solidFill>
                <a:latin typeface="Times New Roman" panose="02020603050405020304" pitchFamily="18" charset="0"/>
              </a:defRPr>
            </a:lvl5pPr>
            <a:lvl6pPr marL="2561579" indent="-232871" defTabSz="949273" eaLnBrk="0" fontAlgn="base" hangingPunct="0">
              <a:spcBef>
                <a:spcPct val="0"/>
              </a:spcBef>
              <a:spcAft>
                <a:spcPct val="0"/>
              </a:spcAft>
              <a:defRPr sz="3600" u="sng">
                <a:solidFill>
                  <a:schemeClr val="tx1"/>
                </a:solidFill>
                <a:latin typeface="Times New Roman" panose="02020603050405020304" pitchFamily="18" charset="0"/>
              </a:defRPr>
            </a:lvl6pPr>
            <a:lvl7pPr marL="3027322" indent="-232871" defTabSz="949273" eaLnBrk="0" fontAlgn="base" hangingPunct="0">
              <a:spcBef>
                <a:spcPct val="0"/>
              </a:spcBef>
              <a:spcAft>
                <a:spcPct val="0"/>
              </a:spcAft>
              <a:defRPr sz="3600" u="sng">
                <a:solidFill>
                  <a:schemeClr val="tx1"/>
                </a:solidFill>
                <a:latin typeface="Times New Roman" panose="02020603050405020304" pitchFamily="18" charset="0"/>
              </a:defRPr>
            </a:lvl7pPr>
            <a:lvl8pPr marL="3493062" indent="-232871" defTabSz="949273" eaLnBrk="0" fontAlgn="base" hangingPunct="0">
              <a:spcBef>
                <a:spcPct val="0"/>
              </a:spcBef>
              <a:spcAft>
                <a:spcPct val="0"/>
              </a:spcAft>
              <a:defRPr sz="3600" u="sng">
                <a:solidFill>
                  <a:schemeClr val="tx1"/>
                </a:solidFill>
                <a:latin typeface="Times New Roman" panose="02020603050405020304" pitchFamily="18" charset="0"/>
              </a:defRPr>
            </a:lvl8pPr>
            <a:lvl9pPr marL="3958805" indent="-232871" defTabSz="949273" eaLnBrk="0" fontAlgn="base" hangingPunct="0">
              <a:spcBef>
                <a:spcPct val="0"/>
              </a:spcBef>
              <a:spcAft>
                <a:spcPct val="0"/>
              </a:spcAft>
              <a:defRPr sz="3600" u="sng">
                <a:solidFill>
                  <a:schemeClr val="tx1"/>
                </a:solidFill>
                <a:latin typeface="Times New Roman" panose="02020603050405020304" pitchFamily="18" charset="0"/>
              </a:defRPr>
            </a:lvl9pPr>
          </a:lstStyle>
          <a:p>
            <a:fld id="{2757F4DE-90AE-4950-972E-B9722BC10802}" type="slidenum">
              <a:rPr lang="en-US" altLang="en-US" sz="1000" u="none"/>
              <a:pPr/>
              <a:t>1</a:t>
            </a:fld>
            <a:endParaRPr lang="en-US" altLang="en-US" sz="1000" u="none"/>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latin typeface="Avenir Next LT Pro" panose="020B0504020202020204" pitchFamily="34" charset="0"/>
              </a:rPr>
              <a:t>Revised 6/16/25</a:t>
            </a:r>
          </a:p>
          <a:p>
            <a:endParaRPr lang="en-US" dirty="0">
              <a:latin typeface="Avenir Next LT Pro" panose="020B0504020202020204" pitchFamily="34" charset="0"/>
            </a:endParaRPr>
          </a:p>
          <a:p>
            <a:r>
              <a:rPr lang="en-US" dirty="0">
                <a:latin typeface="Avenir Next LT Pro" panose="020B05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latin typeface="Avenir Next LT Pro" panose="020B0504020202020204" pitchFamily="34" charset="0"/>
            </a:endParaRPr>
          </a:p>
          <a:p>
            <a:r>
              <a:rPr lang="en-US" dirty="0">
                <a:latin typeface="Avenir Next LT Pro" panose="020B05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latin typeface="Avenir Next LT Pro" panose="020B0504020202020204" pitchFamily="34" charset="0"/>
            </a:endParaRPr>
          </a:p>
          <a:p>
            <a:r>
              <a:rPr lang="en-US" dirty="0">
                <a:latin typeface="Avenir Next LT Pro" panose="020B05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2842533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pPr defTabSz="923727">
              <a:defRPr/>
            </a:pPr>
            <a:endParaRPr lang="en-US" dirty="0"/>
          </a:p>
        </p:txBody>
      </p:sp>
    </p:spTree>
    <p:extLst>
      <p:ext uri="{BB962C8B-B14F-4D97-AF65-F5344CB8AC3E}">
        <p14:creationId xmlns:p14="http://schemas.microsoft.com/office/powerpoint/2010/main" val="963593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482158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643258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775902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pPr defTabSz="923727">
              <a:defRPr/>
            </a:pPr>
            <a:endParaRPr lang="en-US" dirty="0"/>
          </a:p>
        </p:txBody>
      </p:sp>
    </p:spTree>
    <p:extLst>
      <p:ext uri="{BB962C8B-B14F-4D97-AF65-F5344CB8AC3E}">
        <p14:creationId xmlns:p14="http://schemas.microsoft.com/office/powerpoint/2010/main" val="1175346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pPr defTabSz="923727">
              <a:defRPr/>
            </a:pPr>
            <a:endParaRPr lang="en-US" dirty="0"/>
          </a:p>
        </p:txBody>
      </p:sp>
    </p:spTree>
    <p:extLst>
      <p:ext uri="{BB962C8B-B14F-4D97-AF65-F5344CB8AC3E}">
        <p14:creationId xmlns:p14="http://schemas.microsoft.com/office/powerpoint/2010/main" val="3561506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pPr defTabSz="923727">
              <a:defRPr/>
            </a:pPr>
            <a:endParaRPr lang="en-US" dirty="0"/>
          </a:p>
        </p:txBody>
      </p:sp>
    </p:spTree>
    <p:extLst>
      <p:ext uri="{BB962C8B-B14F-4D97-AF65-F5344CB8AC3E}">
        <p14:creationId xmlns:p14="http://schemas.microsoft.com/office/powerpoint/2010/main" val="3327709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pPr defTabSz="923727">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2032269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044026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pPr defTabSz="923727">
              <a:defRPr/>
            </a:pPr>
            <a:endParaRPr lang="en-US" dirty="0"/>
          </a:p>
        </p:txBody>
      </p:sp>
    </p:spTree>
    <p:extLst>
      <p:ext uri="{BB962C8B-B14F-4D97-AF65-F5344CB8AC3E}">
        <p14:creationId xmlns:p14="http://schemas.microsoft.com/office/powerpoint/2010/main" val="128111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464778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172249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236072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243153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21854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755914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25</a:t>
            </a:fld>
            <a:endParaRPr lang="en-US" altLang="en-US"/>
          </a:p>
        </p:txBody>
      </p:sp>
    </p:spTree>
    <p:extLst>
      <p:ext uri="{BB962C8B-B14F-4D97-AF65-F5344CB8AC3E}">
        <p14:creationId xmlns:p14="http://schemas.microsoft.com/office/powerpoint/2010/main" val="1951724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endParaRPr lang="en-US" b="0" baseline="0"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26</a:t>
            </a:fld>
            <a:endParaRPr lang="en-US" altLang="en-US"/>
          </a:p>
        </p:txBody>
      </p:sp>
    </p:spTree>
    <p:extLst>
      <p:ext uri="{BB962C8B-B14F-4D97-AF65-F5344CB8AC3E}">
        <p14:creationId xmlns:p14="http://schemas.microsoft.com/office/powerpoint/2010/main" val="1187354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27</a:t>
            </a:fld>
            <a:endParaRPr lang="en-US" altLang="en-US"/>
          </a:p>
        </p:txBody>
      </p:sp>
    </p:spTree>
    <p:extLst>
      <p:ext uri="{BB962C8B-B14F-4D97-AF65-F5344CB8AC3E}">
        <p14:creationId xmlns:p14="http://schemas.microsoft.com/office/powerpoint/2010/main" val="1563170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592">
              <a:defRPr/>
            </a:pPr>
            <a:endParaRPr lang="en-US" b="1"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28</a:t>
            </a:fld>
            <a:endParaRPr lang="en-US" altLang="en-US"/>
          </a:p>
        </p:txBody>
      </p:sp>
    </p:spTree>
    <p:extLst>
      <p:ext uri="{BB962C8B-B14F-4D97-AF65-F5344CB8AC3E}">
        <p14:creationId xmlns:p14="http://schemas.microsoft.com/office/powerpoint/2010/main" val="2978485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29</a:t>
            </a:fld>
            <a:endParaRPr lang="en-US" altLang="en-US"/>
          </a:p>
        </p:txBody>
      </p:sp>
    </p:spTree>
    <p:extLst>
      <p:ext uri="{BB962C8B-B14F-4D97-AF65-F5344CB8AC3E}">
        <p14:creationId xmlns:p14="http://schemas.microsoft.com/office/powerpoint/2010/main" val="54079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098217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30</a:t>
            </a:fld>
            <a:endParaRPr lang="en-US" altLang="en-US"/>
          </a:p>
        </p:txBody>
      </p:sp>
    </p:spTree>
    <p:extLst>
      <p:ext uri="{BB962C8B-B14F-4D97-AF65-F5344CB8AC3E}">
        <p14:creationId xmlns:p14="http://schemas.microsoft.com/office/powerpoint/2010/main" val="2806586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31</a:t>
            </a:fld>
            <a:endParaRPr lang="en-US" altLang="en-US"/>
          </a:p>
        </p:txBody>
      </p:sp>
    </p:spTree>
    <p:extLst>
      <p:ext uri="{BB962C8B-B14F-4D97-AF65-F5344CB8AC3E}">
        <p14:creationId xmlns:p14="http://schemas.microsoft.com/office/powerpoint/2010/main" val="303112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32</a:t>
            </a:fld>
            <a:endParaRPr lang="en-US" altLang="en-US"/>
          </a:p>
        </p:txBody>
      </p:sp>
    </p:spTree>
    <p:extLst>
      <p:ext uri="{BB962C8B-B14F-4D97-AF65-F5344CB8AC3E}">
        <p14:creationId xmlns:p14="http://schemas.microsoft.com/office/powerpoint/2010/main" val="3001478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592">
              <a:defRPr/>
            </a:pPr>
            <a:endParaRPr lang="en-US" b="1"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33</a:t>
            </a:fld>
            <a:endParaRPr lang="en-US" altLang="en-US"/>
          </a:p>
        </p:txBody>
      </p:sp>
    </p:spTree>
    <p:extLst>
      <p:ext uri="{BB962C8B-B14F-4D97-AF65-F5344CB8AC3E}">
        <p14:creationId xmlns:p14="http://schemas.microsoft.com/office/powerpoint/2010/main" val="4247005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34</a:t>
            </a:fld>
            <a:endParaRPr lang="en-US" altLang="en-US"/>
          </a:p>
        </p:txBody>
      </p:sp>
    </p:spTree>
    <p:extLst>
      <p:ext uri="{BB962C8B-B14F-4D97-AF65-F5344CB8AC3E}">
        <p14:creationId xmlns:p14="http://schemas.microsoft.com/office/powerpoint/2010/main" val="3945972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35</a:t>
            </a:fld>
            <a:endParaRPr lang="en-US" altLang="en-US"/>
          </a:p>
        </p:txBody>
      </p:sp>
    </p:spTree>
    <p:extLst>
      <p:ext uri="{BB962C8B-B14F-4D97-AF65-F5344CB8AC3E}">
        <p14:creationId xmlns:p14="http://schemas.microsoft.com/office/powerpoint/2010/main" val="487209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36</a:t>
            </a:fld>
            <a:endParaRPr lang="en-US" altLang="en-US"/>
          </a:p>
        </p:txBody>
      </p:sp>
    </p:spTree>
    <p:extLst>
      <p:ext uri="{BB962C8B-B14F-4D97-AF65-F5344CB8AC3E}">
        <p14:creationId xmlns:p14="http://schemas.microsoft.com/office/powerpoint/2010/main" val="3560475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37</a:t>
            </a:fld>
            <a:endParaRPr lang="en-US" altLang="en-US"/>
          </a:p>
        </p:txBody>
      </p:sp>
    </p:spTree>
    <p:extLst>
      <p:ext uri="{BB962C8B-B14F-4D97-AF65-F5344CB8AC3E}">
        <p14:creationId xmlns:p14="http://schemas.microsoft.com/office/powerpoint/2010/main" val="1760514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38</a:t>
            </a:fld>
            <a:endParaRPr lang="en-US" altLang="en-US"/>
          </a:p>
        </p:txBody>
      </p:sp>
    </p:spTree>
    <p:extLst>
      <p:ext uri="{BB962C8B-B14F-4D97-AF65-F5344CB8AC3E}">
        <p14:creationId xmlns:p14="http://schemas.microsoft.com/office/powerpoint/2010/main" val="25287827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39</a:t>
            </a:fld>
            <a:endParaRPr lang="en-US" altLang="en-US"/>
          </a:p>
        </p:txBody>
      </p:sp>
    </p:spTree>
    <p:extLst>
      <p:ext uri="{BB962C8B-B14F-4D97-AF65-F5344CB8AC3E}">
        <p14:creationId xmlns:p14="http://schemas.microsoft.com/office/powerpoint/2010/main" val="4229735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9996295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40</a:t>
            </a:fld>
            <a:endParaRPr lang="en-US" altLang="en-US"/>
          </a:p>
        </p:txBody>
      </p:sp>
    </p:spTree>
    <p:extLst>
      <p:ext uri="{BB962C8B-B14F-4D97-AF65-F5344CB8AC3E}">
        <p14:creationId xmlns:p14="http://schemas.microsoft.com/office/powerpoint/2010/main" val="35531730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41</a:t>
            </a:fld>
            <a:endParaRPr lang="en-US" altLang="en-US"/>
          </a:p>
        </p:txBody>
      </p:sp>
    </p:spTree>
    <p:extLst>
      <p:ext uri="{BB962C8B-B14F-4D97-AF65-F5344CB8AC3E}">
        <p14:creationId xmlns:p14="http://schemas.microsoft.com/office/powerpoint/2010/main" val="2841630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42</a:t>
            </a:fld>
            <a:endParaRPr lang="en-US" altLang="en-US"/>
          </a:p>
        </p:txBody>
      </p:sp>
    </p:spTree>
    <p:extLst>
      <p:ext uri="{BB962C8B-B14F-4D97-AF65-F5344CB8AC3E}">
        <p14:creationId xmlns:p14="http://schemas.microsoft.com/office/powerpoint/2010/main" val="1802488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8947077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44</a:t>
            </a:fld>
            <a:endParaRPr lang="en-US" altLang="en-US"/>
          </a:p>
        </p:txBody>
      </p:sp>
    </p:spTree>
    <p:extLst>
      <p:ext uri="{BB962C8B-B14F-4D97-AF65-F5344CB8AC3E}">
        <p14:creationId xmlns:p14="http://schemas.microsoft.com/office/powerpoint/2010/main" val="9101657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2276438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4400617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47</a:t>
            </a:fld>
            <a:endParaRPr lang="en-US" altLang="en-US"/>
          </a:p>
        </p:txBody>
      </p:sp>
    </p:spTree>
    <p:extLst>
      <p:ext uri="{BB962C8B-B14F-4D97-AF65-F5344CB8AC3E}">
        <p14:creationId xmlns:p14="http://schemas.microsoft.com/office/powerpoint/2010/main" val="7058417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829">
              <a:defRPr/>
            </a:pPr>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48</a:t>
            </a:fld>
            <a:endParaRPr lang="en-US" altLang="en-US"/>
          </a:p>
        </p:txBody>
      </p:sp>
    </p:spTree>
    <p:extLst>
      <p:ext uri="{BB962C8B-B14F-4D97-AF65-F5344CB8AC3E}">
        <p14:creationId xmlns:p14="http://schemas.microsoft.com/office/powerpoint/2010/main" val="5084169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49</a:t>
            </a:fld>
            <a:endParaRPr lang="en-US" altLang="en-US"/>
          </a:p>
        </p:txBody>
      </p:sp>
    </p:spTree>
    <p:extLst>
      <p:ext uri="{BB962C8B-B14F-4D97-AF65-F5344CB8AC3E}">
        <p14:creationId xmlns:p14="http://schemas.microsoft.com/office/powerpoint/2010/main" val="357902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9865572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50</a:t>
            </a:fld>
            <a:endParaRPr lang="en-US" altLang="en-US"/>
          </a:p>
        </p:txBody>
      </p:sp>
    </p:spTree>
    <p:extLst>
      <p:ext uri="{BB962C8B-B14F-4D97-AF65-F5344CB8AC3E}">
        <p14:creationId xmlns:p14="http://schemas.microsoft.com/office/powerpoint/2010/main" val="26632725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51</a:t>
            </a:fld>
            <a:endParaRPr lang="en-US" altLang="en-US"/>
          </a:p>
        </p:txBody>
      </p:sp>
    </p:spTree>
    <p:extLst>
      <p:ext uri="{BB962C8B-B14F-4D97-AF65-F5344CB8AC3E}">
        <p14:creationId xmlns:p14="http://schemas.microsoft.com/office/powerpoint/2010/main" val="31002317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52</a:t>
            </a:fld>
            <a:endParaRPr lang="en-US" altLang="en-US"/>
          </a:p>
        </p:txBody>
      </p:sp>
    </p:spTree>
    <p:extLst>
      <p:ext uri="{BB962C8B-B14F-4D97-AF65-F5344CB8AC3E}">
        <p14:creationId xmlns:p14="http://schemas.microsoft.com/office/powerpoint/2010/main" val="1971683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53</a:t>
            </a:fld>
            <a:endParaRPr lang="en-US" altLang="en-US"/>
          </a:p>
        </p:txBody>
      </p:sp>
    </p:spTree>
    <p:extLst>
      <p:ext uri="{BB962C8B-B14F-4D97-AF65-F5344CB8AC3E}">
        <p14:creationId xmlns:p14="http://schemas.microsoft.com/office/powerpoint/2010/main" val="18679075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54</a:t>
            </a:fld>
            <a:endParaRPr lang="en-US" altLang="en-US"/>
          </a:p>
        </p:txBody>
      </p:sp>
    </p:spTree>
    <p:extLst>
      <p:ext uri="{BB962C8B-B14F-4D97-AF65-F5344CB8AC3E}">
        <p14:creationId xmlns:p14="http://schemas.microsoft.com/office/powerpoint/2010/main" val="20788817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829">
              <a:defRPr/>
            </a:pPr>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55</a:t>
            </a:fld>
            <a:endParaRPr lang="en-US" altLang="en-US"/>
          </a:p>
        </p:txBody>
      </p:sp>
    </p:spTree>
    <p:extLst>
      <p:ext uri="{BB962C8B-B14F-4D97-AF65-F5344CB8AC3E}">
        <p14:creationId xmlns:p14="http://schemas.microsoft.com/office/powerpoint/2010/main" val="36853818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56</a:t>
            </a:fld>
            <a:endParaRPr lang="en-US" altLang="en-US"/>
          </a:p>
        </p:txBody>
      </p:sp>
    </p:spTree>
    <p:extLst>
      <p:ext uri="{BB962C8B-B14F-4D97-AF65-F5344CB8AC3E}">
        <p14:creationId xmlns:p14="http://schemas.microsoft.com/office/powerpoint/2010/main" val="20121540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829">
              <a:defRPr/>
            </a:pPr>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57</a:t>
            </a:fld>
            <a:endParaRPr lang="en-US" altLang="en-US"/>
          </a:p>
        </p:txBody>
      </p:sp>
    </p:spTree>
    <p:extLst>
      <p:ext uri="{BB962C8B-B14F-4D97-AF65-F5344CB8AC3E}">
        <p14:creationId xmlns:p14="http://schemas.microsoft.com/office/powerpoint/2010/main" val="5177989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58</a:t>
            </a:fld>
            <a:endParaRPr lang="en-US" altLang="en-US"/>
          </a:p>
        </p:txBody>
      </p:sp>
    </p:spTree>
    <p:extLst>
      <p:ext uri="{BB962C8B-B14F-4D97-AF65-F5344CB8AC3E}">
        <p14:creationId xmlns:p14="http://schemas.microsoft.com/office/powerpoint/2010/main" val="42022781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59</a:t>
            </a:fld>
            <a:endParaRPr lang="en-US" altLang="en-US"/>
          </a:p>
        </p:txBody>
      </p:sp>
    </p:spTree>
    <p:extLst>
      <p:ext uri="{BB962C8B-B14F-4D97-AF65-F5344CB8AC3E}">
        <p14:creationId xmlns:p14="http://schemas.microsoft.com/office/powerpoint/2010/main" val="19814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dirty="0"/>
          </a:p>
        </p:txBody>
      </p:sp>
    </p:spTree>
    <p:extLst>
      <p:ext uri="{BB962C8B-B14F-4D97-AF65-F5344CB8AC3E}">
        <p14:creationId xmlns:p14="http://schemas.microsoft.com/office/powerpoint/2010/main" val="29246528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60</a:t>
            </a:fld>
            <a:endParaRPr lang="en-US" altLang="en-US"/>
          </a:p>
        </p:txBody>
      </p:sp>
    </p:spTree>
    <p:extLst>
      <p:ext uri="{BB962C8B-B14F-4D97-AF65-F5344CB8AC3E}">
        <p14:creationId xmlns:p14="http://schemas.microsoft.com/office/powerpoint/2010/main" val="42938833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61</a:t>
            </a:fld>
            <a:endParaRPr lang="en-US" altLang="en-US"/>
          </a:p>
        </p:txBody>
      </p:sp>
    </p:spTree>
    <p:extLst>
      <p:ext uri="{BB962C8B-B14F-4D97-AF65-F5344CB8AC3E}">
        <p14:creationId xmlns:p14="http://schemas.microsoft.com/office/powerpoint/2010/main" val="20545083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endParaRPr lang="en-US" b="0"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62</a:t>
            </a:fld>
            <a:endParaRPr lang="en-US" altLang="en-US"/>
          </a:p>
        </p:txBody>
      </p:sp>
    </p:spTree>
    <p:extLst>
      <p:ext uri="{BB962C8B-B14F-4D97-AF65-F5344CB8AC3E}">
        <p14:creationId xmlns:p14="http://schemas.microsoft.com/office/powerpoint/2010/main" val="5342308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63</a:t>
            </a:fld>
            <a:endParaRPr lang="en-US" altLang="en-US"/>
          </a:p>
        </p:txBody>
      </p:sp>
    </p:spTree>
    <p:extLst>
      <p:ext uri="{BB962C8B-B14F-4D97-AF65-F5344CB8AC3E}">
        <p14:creationId xmlns:p14="http://schemas.microsoft.com/office/powerpoint/2010/main" val="11620582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64</a:t>
            </a:fld>
            <a:endParaRPr lang="en-US" altLang="en-US"/>
          </a:p>
        </p:txBody>
      </p:sp>
    </p:spTree>
    <p:extLst>
      <p:ext uri="{BB962C8B-B14F-4D97-AF65-F5344CB8AC3E}">
        <p14:creationId xmlns:p14="http://schemas.microsoft.com/office/powerpoint/2010/main" val="27979462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65</a:t>
            </a:fld>
            <a:endParaRPr lang="en-US" altLang="en-US"/>
          </a:p>
        </p:txBody>
      </p:sp>
    </p:spTree>
    <p:extLst>
      <p:ext uri="{BB962C8B-B14F-4D97-AF65-F5344CB8AC3E}">
        <p14:creationId xmlns:p14="http://schemas.microsoft.com/office/powerpoint/2010/main" val="18840488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829">
              <a:defRPr/>
            </a:pPr>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66</a:t>
            </a:fld>
            <a:endParaRPr lang="en-US" altLang="en-US"/>
          </a:p>
        </p:txBody>
      </p:sp>
    </p:spTree>
    <p:extLst>
      <p:ext uri="{BB962C8B-B14F-4D97-AF65-F5344CB8AC3E}">
        <p14:creationId xmlns:p14="http://schemas.microsoft.com/office/powerpoint/2010/main" val="5689985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endParaRPr lang="en-US" b="1"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67</a:t>
            </a:fld>
            <a:endParaRPr lang="en-US" altLang="en-US"/>
          </a:p>
        </p:txBody>
      </p:sp>
    </p:spTree>
    <p:extLst>
      <p:ext uri="{BB962C8B-B14F-4D97-AF65-F5344CB8AC3E}">
        <p14:creationId xmlns:p14="http://schemas.microsoft.com/office/powerpoint/2010/main" val="32235152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68</a:t>
            </a:fld>
            <a:endParaRPr lang="en-US" altLang="en-US"/>
          </a:p>
        </p:txBody>
      </p:sp>
    </p:spTree>
    <p:extLst>
      <p:ext uri="{BB962C8B-B14F-4D97-AF65-F5344CB8AC3E}">
        <p14:creationId xmlns:p14="http://schemas.microsoft.com/office/powerpoint/2010/main" val="36908394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69</a:t>
            </a:fld>
            <a:endParaRPr lang="en-US" altLang="en-US"/>
          </a:p>
        </p:txBody>
      </p:sp>
    </p:spTree>
    <p:extLst>
      <p:ext uri="{BB962C8B-B14F-4D97-AF65-F5344CB8AC3E}">
        <p14:creationId xmlns:p14="http://schemas.microsoft.com/office/powerpoint/2010/main" val="43216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5758950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70</a:t>
            </a:fld>
            <a:endParaRPr lang="en-US" altLang="en-US"/>
          </a:p>
        </p:txBody>
      </p:sp>
    </p:spTree>
    <p:extLst>
      <p:ext uri="{BB962C8B-B14F-4D97-AF65-F5344CB8AC3E}">
        <p14:creationId xmlns:p14="http://schemas.microsoft.com/office/powerpoint/2010/main" val="35322655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71</a:t>
            </a:fld>
            <a:endParaRPr lang="en-US" altLang="en-US"/>
          </a:p>
        </p:txBody>
      </p:sp>
    </p:spTree>
    <p:extLst>
      <p:ext uri="{BB962C8B-B14F-4D97-AF65-F5344CB8AC3E}">
        <p14:creationId xmlns:p14="http://schemas.microsoft.com/office/powerpoint/2010/main" val="7217968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72</a:t>
            </a:fld>
            <a:endParaRPr lang="en-US" altLang="en-US"/>
          </a:p>
        </p:txBody>
      </p:sp>
    </p:spTree>
    <p:extLst>
      <p:ext uri="{BB962C8B-B14F-4D97-AF65-F5344CB8AC3E}">
        <p14:creationId xmlns:p14="http://schemas.microsoft.com/office/powerpoint/2010/main" val="25534057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73</a:t>
            </a:fld>
            <a:endParaRPr lang="en-US" altLang="en-US"/>
          </a:p>
        </p:txBody>
      </p:sp>
    </p:spTree>
    <p:extLst>
      <p:ext uri="{BB962C8B-B14F-4D97-AF65-F5344CB8AC3E}">
        <p14:creationId xmlns:p14="http://schemas.microsoft.com/office/powerpoint/2010/main" val="31915711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74</a:t>
            </a:fld>
            <a:endParaRPr lang="en-US" altLang="en-US"/>
          </a:p>
        </p:txBody>
      </p:sp>
    </p:spTree>
    <p:extLst>
      <p:ext uri="{BB962C8B-B14F-4D97-AF65-F5344CB8AC3E}">
        <p14:creationId xmlns:p14="http://schemas.microsoft.com/office/powerpoint/2010/main" val="32565621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7">
              <a:defRPr/>
            </a:pPr>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75</a:t>
            </a:fld>
            <a:endParaRPr lang="en-US" altLang="en-US"/>
          </a:p>
        </p:txBody>
      </p:sp>
    </p:spTree>
    <p:extLst>
      <p:ext uri="{BB962C8B-B14F-4D97-AF65-F5344CB8AC3E}">
        <p14:creationId xmlns:p14="http://schemas.microsoft.com/office/powerpoint/2010/main" val="33978804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76</a:t>
            </a:fld>
            <a:endParaRPr lang="en-US" altLang="en-US"/>
          </a:p>
        </p:txBody>
      </p:sp>
    </p:spTree>
    <p:extLst>
      <p:ext uri="{BB962C8B-B14F-4D97-AF65-F5344CB8AC3E}">
        <p14:creationId xmlns:p14="http://schemas.microsoft.com/office/powerpoint/2010/main" val="5487513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77</a:t>
            </a:fld>
            <a:endParaRPr lang="en-US" altLang="en-US"/>
          </a:p>
        </p:txBody>
      </p:sp>
    </p:spTree>
    <p:extLst>
      <p:ext uri="{BB962C8B-B14F-4D97-AF65-F5344CB8AC3E}">
        <p14:creationId xmlns:p14="http://schemas.microsoft.com/office/powerpoint/2010/main" val="38946334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78</a:t>
            </a:fld>
            <a:endParaRPr lang="en-US" altLang="en-US"/>
          </a:p>
        </p:txBody>
      </p:sp>
    </p:spTree>
    <p:extLst>
      <p:ext uri="{BB962C8B-B14F-4D97-AF65-F5344CB8AC3E}">
        <p14:creationId xmlns:p14="http://schemas.microsoft.com/office/powerpoint/2010/main" val="40625635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902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4184819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5073889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81</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01130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08088" y="703263"/>
            <a:ext cx="4638675" cy="3479800"/>
          </a:xfrm>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5915" rIns="93470" bIns="45915"/>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923433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
        <p:nvSpPr>
          <p:cNvPr id="5" name="TextBox 4"/>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861962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813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5"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2133600"/>
            <a:ext cx="7010400" cy="795754"/>
          </a:xfrm>
        </p:spPr>
        <p:txBody>
          <a:bodyPr/>
          <a:lstStyle/>
          <a:p>
            <a:r>
              <a:rPr lang="en-US" altLang="en-US" sz="4000" dirty="0"/>
              <a:t>Respirable Crystalline Silica</a:t>
            </a:r>
          </a:p>
        </p:txBody>
      </p:sp>
      <p:sp>
        <p:nvSpPr>
          <p:cNvPr id="3075" name="Rectangle 3"/>
          <p:cNvSpPr>
            <a:spLocks noGrp="1" noChangeArrowheads="1"/>
          </p:cNvSpPr>
          <p:nvPr>
            <p:ph type="subTitle" idx="1"/>
          </p:nvPr>
        </p:nvSpPr>
        <p:spPr>
          <a:xfrm>
            <a:off x="1828800" y="3276600"/>
            <a:ext cx="3657600" cy="514243"/>
          </a:xfrm>
        </p:spPr>
        <p:txBody>
          <a:bodyPr/>
          <a:lstStyle/>
          <a:p>
            <a:pPr marL="342900" indent="-342900">
              <a:buFont typeface="Arial" panose="020B0604020202020204" pitchFamily="34" charset="0"/>
              <a:buChar char="•"/>
            </a:pPr>
            <a:r>
              <a:rPr lang="en-US" altLang="en-US" dirty="0"/>
              <a:t> </a:t>
            </a:r>
            <a:r>
              <a:rPr lang="en-US" altLang="en-US" b="1" i="1" dirty="0"/>
              <a:t>29 CFR 1910.1053</a:t>
            </a:r>
          </a:p>
        </p:txBody>
      </p:sp>
    </p:spTree>
    <p:extLst>
      <p:ext uri="{BB962C8B-B14F-4D97-AF65-F5344CB8AC3E}">
        <p14:creationId xmlns:p14="http://schemas.microsoft.com/office/powerpoint/2010/main" val="406031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406174"/>
            <a:ext cx="7793038" cy="641350"/>
          </a:xfrm>
        </p:spPr>
        <p:txBody>
          <a:bodyPr lIns="91440" tIns="45720" rIns="91440" bIns="45720" anchor="b"/>
          <a:lstStyle/>
          <a:p>
            <a:pPr eaLnBrk="1" hangingPunct="1"/>
            <a:r>
              <a:rPr lang="en-US" altLang="en-US" dirty="0">
                <a:cs typeface="Times New Roman" panose="02020603050405020304" pitchFamily="18" charset="0"/>
              </a:rPr>
              <a:t>Dates</a:t>
            </a:r>
            <a:endParaRPr lang="en-US" altLang="en-US" sz="1400" dirty="0">
              <a:cs typeface="Times New Roman" panose="02020603050405020304" pitchFamily="18" charset="0"/>
            </a:endParaRPr>
          </a:p>
        </p:txBody>
      </p:sp>
      <p:sp>
        <p:nvSpPr>
          <p:cNvPr id="73731" name="Rectangle 3"/>
          <p:cNvSpPr>
            <a:spLocks noGrp="1" noChangeArrowheads="1"/>
          </p:cNvSpPr>
          <p:nvPr>
            <p:ph type="body" sz="half" idx="4294967295"/>
          </p:nvPr>
        </p:nvSpPr>
        <p:spPr>
          <a:xfrm>
            <a:off x="609600" y="1295400"/>
            <a:ext cx="7793038" cy="4535488"/>
          </a:xfrm>
        </p:spPr>
        <p:txBody>
          <a:bodyPr/>
          <a:lstStyle/>
          <a:p>
            <a:pPr marL="514350" indent="-514350" eaLnBrk="1" hangingPunct="1">
              <a:buAutoNum type="arabicParenBoth"/>
            </a:pPr>
            <a:r>
              <a:rPr lang="en-US" altLang="en-US" dirty="0">
                <a:cs typeface="Times New Roman" panose="02020603050405020304" pitchFamily="18" charset="0"/>
              </a:rPr>
              <a:t>June 23, 2016 – Effective date</a:t>
            </a:r>
          </a:p>
          <a:p>
            <a:pPr marL="514350" indent="-514350" eaLnBrk="1" hangingPunct="1">
              <a:buAutoNum type="arabicParenBoth"/>
            </a:pPr>
            <a:endParaRPr lang="en-US" altLang="en-US" dirty="0">
              <a:cs typeface="Times New Roman" panose="02020603050405020304" pitchFamily="18" charset="0"/>
            </a:endParaRPr>
          </a:p>
          <a:p>
            <a:pPr marL="514350" indent="-514350" eaLnBrk="1" hangingPunct="1">
              <a:buAutoNum type="arabicParenBoth"/>
            </a:pPr>
            <a:r>
              <a:rPr lang="en-US" altLang="en-US" dirty="0">
                <a:cs typeface="Times New Roman" panose="02020603050405020304" pitchFamily="18" charset="0"/>
              </a:rPr>
              <a:t>June 23, 2018 – All obligations of the standard commence, except medical surveillance</a:t>
            </a:r>
          </a:p>
          <a:p>
            <a:pPr marL="0" indent="0" eaLnBrk="1" hangingPunct="1">
              <a:buNone/>
            </a:pPr>
            <a:endParaRPr lang="en-US" altLang="en-US" dirty="0">
              <a:cs typeface="Times New Roman" panose="02020603050405020304" pitchFamily="18" charset="0"/>
            </a:endParaRPr>
          </a:p>
        </p:txBody>
      </p:sp>
      <p:sp>
        <p:nvSpPr>
          <p:cNvPr id="73732" name="Rectangle 4"/>
          <p:cNvSpPr>
            <a:spLocks noChangeArrowheads="1"/>
          </p:cNvSpPr>
          <p:nvPr/>
        </p:nvSpPr>
        <p:spPr bwMode="auto">
          <a:xfrm>
            <a:off x="6019800" y="669925"/>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1910.1053(l)</a:t>
            </a:r>
          </a:p>
        </p:txBody>
      </p:sp>
    </p:spTree>
    <p:extLst>
      <p:ext uri="{BB962C8B-B14F-4D97-AF65-F5344CB8AC3E}">
        <p14:creationId xmlns:p14="http://schemas.microsoft.com/office/powerpoint/2010/main" val="355585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406174"/>
            <a:ext cx="7793038" cy="641350"/>
          </a:xfrm>
        </p:spPr>
        <p:txBody>
          <a:bodyPr lIns="91440" tIns="45720" rIns="91440" bIns="45720" anchor="b"/>
          <a:lstStyle/>
          <a:p>
            <a:pPr eaLnBrk="1" hangingPunct="1"/>
            <a:r>
              <a:rPr lang="en-US" altLang="en-US" dirty="0">
                <a:cs typeface="Times New Roman" panose="02020603050405020304" pitchFamily="18" charset="0"/>
              </a:rPr>
              <a:t>Dates</a:t>
            </a:r>
            <a:endParaRPr lang="en-US" altLang="en-US" sz="1400" dirty="0">
              <a:cs typeface="Times New Roman" panose="02020603050405020304" pitchFamily="18" charset="0"/>
            </a:endParaRPr>
          </a:p>
        </p:txBody>
      </p:sp>
      <p:sp>
        <p:nvSpPr>
          <p:cNvPr id="73731" name="Rectangle 3"/>
          <p:cNvSpPr>
            <a:spLocks noGrp="1" noChangeArrowheads="1"/>
          </p:cNvSpPr>
          <p:nvPr>
            <p:ph type="body" sz="half" idx="4294967295"/>
          </p:nvPr>
        </p:nvSpPr>
        <p:spPr>
          <a:xfrm>
            <a:off x="609600" y="1295400"/>
            <a:ext cx="7793038" cy="4800600"/>
          </a:xfrm>
        </p:spPr>
        <p:txBody>
          <a:bodyPr/>
          <a:lstStyle/>
          <a:p>
            <a:pPr eaLnBrk="1" hangingPunct="1"/>
            <a:r>
              <a:rPr lang="en-US" altLang="en-US" b="1" dirty="0">
                <a:cs typeface="Times New Roman" panose="02020603050405020304" pitchFamily="18" charset="0"/>
              </a:rPr>
              <a:t>Medical surveillance</a:t>
            </a:r>
          </a:p>
          <a:p>
            <a:pPr eaLnBrk="1" hangingPunct="1"/>
            <a:endParaRPr lang="en-US" altLang="en-US" sz="800" b="1" dirty="0">
              <a:cs typeface="Times New Roman" panose="02020603050405020304" pitchFamily="18" charset="0"/>
            </a:endParaRPr>
          </a:p>
          <a:p>
            <a:pPr lvl="1" eaLnBrk="1" hangingPunct="1"/>
            <a:r>
              <a:rPr lang="en-US" altLang="en-US" b="1" dirty="0">
                <a:cs typeface="Times New Roman" panose="02020603050405020304" pitchFamily="18" charset="0"/>
              </a:rPr>
              <a:t>June 23, 2018 </a:t>
            </a:r>
            <a:r>
              <a:rPr lang="en-US" altLang="en-US" dirty="0">
                <a:cs typeface="Times New Roman" panose="02020603050405020304" pitchFamily="18" charset="0"/>
              </a:rPr>
              <a:t>- Obligations for medical surveillance commence for employees exposed </a:t>
            </a:r>
            <a:r>
              <a:rPr lang="en-US" altLang="en-US" u="sng" dirty="0">
                <a:cs typeface="Times New Roman" panose="02020603050405020304" pitchFamily="18" charset="0"/>
              </a:rPr>
              <a:t>at or above the PEL (50µg/m</a:t>
            </a:r>
            <a:r>
              <a:rPr lang="en-US" altLang="en-US" u="sng" baseline="30000" dirty="0">
                <a:cs typeface="Times New Roman" panose="02020603050405020304" pitchFamily="18" charset="0"/>
              </a:rPr>
              <a:t>3</a:t>
            </a:r>
            <a:r>
              <a:rPr lang="en-US" altLang="en-US" u="sng" dirty="0">
                <a:cs typeface="Times New Roman" panose="02020603050405020304" pitchFamily="18" charset="0"/>
              </a:rPr>
              <a:t>) for 30 or more days</a:t>
            </a:r>
          </a:p>
          <a:p>
            <a:pPr marL="862013" lvl="1" indent="-514350" eaLnBrk="1" hangingPunct="1">
              <a:buAutoNum type="arabicParenBoth"/>
            </a:pPr>
            <a:endParaRPr lang="en-US" altLang="en-US" dirty="0">
              <a:cs typeface="Times New Roman" panose="02020603050405020304" pitchFamily="18" charset="0"/>
            </a:endParaRPr>
          </a:p>
          <a:p>
            <a:pPr lvl="1" eaLnBrk="1" hangingPunct="1"/>
            <a:r>
              <a:rPr lang="en-US" altLang="en-US" b="1" dirty="0">
                <a:cs typeface="Times New Roman" panose="02020603050405020304" pitchFamily="18" charset="0"/>
              </a:rPr>
              <a:t>June 23, 2020 </a:t>
            </a:r>
            <a:r>
              <a:rPr lang="en-US" altLang="en-US" dirty="0">
                <a:cs typeface="Times New Roman" panose="02020603050405020304" pitchFamily="18" charset="0"/>
              </a:rPr>
              <a:t>- Obligations for medical surveillance commence for employees exposure </a:t>
            </a:r>
            <a:r>
              <a:rPr lang="en-US" altLang="en-US" u="sng" dirty="0">
                <a:cs typeface="Times New Roman" panose="02020603050405020304" pitchFamily="18" charset="0"/>
              </a:rPr>
              <a:t>at or above the action level (25µg/m</a:t>
            </a:r>
            <a:r>
              <a:rPr lang="en-US" altLang="en-US" u="sng" baseline="30000" dirty="0">
                <a:cs typeface="Times New Roman" panose="02020603050405020304" pitchFamily="18" charset="0"/>
              </a:rPr>
              <a:t>3</a:t>
            </a:r>
            <a:r>
              <a:rPr lang="en-US" altLang="en-US" u="sng" dirty="0">
                <a:cs typeface="Times New Roman" panose="02020603050405020304" pitchFamily="18" charset="0"/>
              </a:rPr>
              <a:t>) for 30 or more days</a:t>
            </a:r>
          </a:p>
          <a:p>
            <a:pPr marL="0" indent="0" eaLnBrk="1" hangingPunct="1">
              <a:buNone/>
            </a:pPr>
            <a:endParaRPr lang="en-US" altLang="en-US" dirty="0"/>
          </a:p>
          <a:p>
            <a:pPr marL="514350" indent="-514350" eaLnBrk="1" hangingPunct="1">
              <a:buAutoNum type="arabicParenBoth"/>
            </a:pPr>
            <a:endParaRPr lang="en-US" altLang="en-US" dirty="0"/>
          </a:p>
          <a:p>
            <a:pPr marL="0" indent="0" eaLnBrk="1" hangingPunct="1">
              <a:buNone/>
            </a:pPr>
            <a:endParaRPr lang="en-US" altLang="en-US" dirty="0"/>
          </a:p>
          <a:p>
            <a:pPr marL="514350" indent="-514350" eaLnBrk="1" hangingPunct="1">
              <a:buAutoNum type="arabicParenBoth"/>
            </a:pPr>
            <a:endParaRPr lang="en-US" altLang="en-US" dirty="0"/>
          </a:p>
          <a:p>
            <a:pPr marL="514350" indent="-514350" eaLnBrk="1" hangingPunct="1">
              <a:buAutoNum type="arabicParenBoth"/>
            </a:pPr>
            <a:endParaRPr lang="en-US" altLang="en-US" dirty="0"/>
          </a:p>
        </p:txBody>
      </p:sp>
      <p:sp>
        <p:nvSpPr>
          <p:cNvPr id="73732" name="Rectangle 4"/>
          <p:cNvSpPr>
            <a:spLocks noChangeArrowheads="1"/>
          </p:cNvSpPr>
          <p:nvPr/>
        </p:nvSpPr>
        <p:spPr bwMode="auto">
          <a:xfrm>
            <a:off x="6019800" y="669925"/>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1910.1053(l)</a:t>
            </a:r>
          </a:p>
        </p:txBody>
      </p:sp>
    </p:spTree>
    <p:extLst>
      <p:ext uri="{BB962C8B-B14F-4D97-AF65-F5344CB8AC3E}">
        <p14:creationId xmlns:p14="http://schemas.microsoft.com/office/powerpoint/2010/main" val="3788260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402336"/>
            <a:ext cx="7793038" cy="641350"/>
          </a:xfrm>
        </p:spPr>
        <p:txBody>
          <a:bodyPr lIns="91440" tIns="45720" rIns="91440" bIns="45720" anchor="b"/>
          <a:lstStyle/>
          <a:p>
            <a:pPr eaLnBrk="1" hangingPunct="1"/>
            <a:r>
              <a:rPr lang="en-US" altLang="en-US" dirty="0">
                <a:cs typeface="Times New Roman" panose="02020603050405020304" pitchFamily="18" charset="0"/>
              </a:rPr>
              <a:t>Dates</a:t>
            </a:r>
            <a:endParaRPr lang="en-US" altLang="en-US" sz="1400" dirty="0">
              <a:cs typeface="Times New Roman" panose="02020603050405020304" pitchFamily="18" charset="0"/>
            </a:endParaRPr>
          </a:p>
        </p:txBody>
      </p:sp>
      <p:sp>
        <p:nvSpPr>
          <p:cNvPr id="73731" name="Rectangle 3"/>
          <p:cNvSpPr>
            <a:spLocks noGrp="1" noChangeArrowheads="1"/>
          </p:cNvSpPr>
          <p:nvPr>
            <p:ph type="body" sz="half" idx="4294967295"/>
          </p:nvPr>
        </p:nvSpPr>
        <p:spPr>
          <a:xfrm>
            <a:off x="609600" y="1295400"/>
            <a:ext cx="7793038" cy="4535488"/>
          </a:xfrm>
        </p:spPr>
        <p:txBody>
          <a:bodyPr/>
          <a:lstStyle/>
          <a:p>
            <a:pPr eaLnBrk="1" hangingPunct="1"/>
            <a:r>
              <a:rPr lang="en-US" altLang="en-US" b="1" dirty="0">
                <a:cs typeface="Times New Roman" panose="02020603050405020304" pitchFamily="18" charset="0"/>
              </a:rPr>
              <a:t>Hydraulic fracturing operations in the oil and gas industry</a:t>
            </a:r>
          </a:p>
          <a:p>
            <a:pPr eaLnBrk="1" hangingPunct="1"/>
            <a:endParaRPr lang="en-US" altLang="en-US" sz="800" b="1" dirty="0">
              <a:cs typeface="Times New Roman" panose="02020603050405020304" pitchFamily="18" charset="0"/>
            </a:endParaRPr>
          </a:p>
          <a:p>
            <a:pPr lvl="1" eaLnBrk="1" hangingPunct="1"/>
            <a:r>
              <a:rPr lang="en-US" altLang="en-US" b="1" dirty="0">
                <a:cs typeface="Times New Roman" panose="02020603050405020304" pitchFamily="18" charset="0"/>
              </a:rPr>
              <a:t>June 23, 2018 </a:t>
            </a:r>
            <a:r>
              <a:rPr lang="en-US" altLang="en-US" dirty="0">
                <a:cs typeface="Times New Roman" panose="02020603050405020304" pitchFamily="18" charset="0"/>
              </a:rPr>
              <a:t>- All obligations but medical surveillance and engineering controls shall commence</a:t>
            </a:r>
          </a:p>
          <a:p>
            <a:pPr marL="862013" lvl="1" indent="-514350" eaLnBrk="1" hangingPunct="1">
              <a:buAutoNum type="arabicParenBoth"/>
            </a:pPr>
            <a:endParaRPr lang="en-US" altLang="en-US" dirty="0">
              <a:cs typeface="Times New Roman" panose="02020603050405020304" pitchFamily="18" charset="0"/>
            </a:endParaRPr>
          </a:p>
          <a:p>
            <a:pPr lvl="1" eaLnBrk="1" hangingPunct="1"/>
            <a:r>
              <a:rPr lang="en-US" altLang="en-US" b="1" dirty="0">
                <a:cs typeface="Times New Roman" panose="02020603050405020304" pitchFamily="18" charset="0"/>
              </a:rPr>
              <a:t>June 23, 2018 </a:t>
            </a:r>
            <a:r>
              <a:rPr lang="en-US" altLang="en-US" dirty="0">
                <a:cs typeface="Times New Roman" panose="02020603050405020304" pitchFamily="18" charset="0"/>
              </a:rPr>
              <a:t>- Obligations for medical surveillance commence for employees exposed </a:t>
            </a:r>
            <a:r>
              <a:rPr lang="en-US" altLang="en-US" u="sng" dirty="0">
                <a:cs typeface="Times New Roman" panose="02020603050405020304" pitchFamily="18" charset="0"/>
              </a:rPr>
              <a:t>at or above the PEL (50µg/m</a:t>
            </a:r>
            <a:r>
              <a:rPr lang="en-US" altLang="en-US" u="sng" baseline="30000" dirty="0">
                <a:cs typeface="Times New Roman" panose="02020603050405020304" pitchFamily="18" charset="0"/>
              </a:rPr>
              <a:t>3</a:t>
            </a:r>
            <a:r>
              <a:rPr lang="en-US" altLang="en-US" u="sng" dirty="0">
                <a:cs typeface="Times New Roman" panose="02020603050405020304" pitchFamily="18" charset="0"/>
              </a:rPr>
              <a:t>) for 30 or more days</a:t>
            </a:r>
          </a:p>
          <a:p>
            <a:pPr marL="0" indent="0" eaLnBrk="1" hangingPunct="1">
              <a:buNone/>
            </a:pPr>
            <a:endParaRPr lang="en-US" altLang="en-US" sz="2000" dirty="0">
              <a:cs typeface="Times New Roman" panose="02020603050405020304" pitchFamily="18" charset="0"/>
            </a:endParaRPr>
          </a:p>
        </p:txBody>
      </p:sp>
      <p:sp>
        <p:nvSpPr>
          <p:cNvPr id="73732" name="Rectangle 4"/>
          <p:cNvSpPr>
            <a:spLocks noChangeArrowheads="1"/>
          </p:cNvSpPr>
          <p:nvPr/>
        </p:nvSpPr>
        <p:spPr bwMode="auto">
          <a:xfrm>
            <a:off x="6019800" y="669925"/>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1910.1053(l)</a:t>
            </a:r>
          </a:p>
        </p:txBody>
      </p:sp>
    </p:spTree>
    <p:extLst>
      <p:ext uri="{BB962C8B-B14F-4D97-AF65-F5344CB8AC3E}">
        <p14:creationId xmlns:p14="http://schemas.microsoft.com/office/powerpoint/2010/main" val="122034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402336"/>
            <a:ext cx="7793038" cy="641350"/>
          </a:xfrm>
        </p:spPr>
        <p:txBody>
          <a:bodyPr lIns="91440" tIns="45720" rIns="91440" bIns="45720" anchor="b"/>
          <a:lstStyle/>
          <a:p>
            <a:pPr eaLnBrk="1" hangingPunct="1"/>
            <a:r>
              <a:rPr lang="en-US" altLang="en-US" dirty="0">
                <a:cs typeface="Times New Roman" panose="02020603050405020304" pitchFamily="18" charset="0"/>
              </a:rPr>
              <a:t>Dates</a:t>
            </a:r>
            <a:endParaRPr lang="en-US" altLang="en-US" sz="1400" dirty="0">
              <a:cs typeface="Times New Roman" panose="02020603050405020304" pitchFamily="18" charset="0"/>
            </a:endParaRPr>
          </a:p>
        </p:txBody>
      </p:sp>
      <p:sp>
        <p:nvSpPr>
          <p:cNvPr id="73731" name="Rectangle 3"/>
          <p:cNvSpPr>
            <a:spLocks noGrp="1" noChangeArrowheads="1"/>
          </p:cNvSpPr>
          <p:nvPr>
            <p:ph type="body" sz="half" idx="4294967295"/>
          </p:nvPr>
        </p:nvSpPr>
        <p:spPr>
          <a:xfrm>
            <a:off x="609600" y="1295400"/>
            <a:ext cx="7793038" cy="4535488"/>
          </a:xfrm>
        </p:spPr>
        <p:txBody>
          <a:bodyPr/>
          <a:lstStyle/>
          <a:p>
            <a:pPr eaLnBrk="1" hangingPunct="1"/>
            <a:r>
              <a:rPr lang="en-US" altLang="en-US" b="1" dirty="0">
                <a:cs typeface="Times New Roman" panose="02020603050405020304" pitchFamily="18" charset="0"/>
              </a:rPr>
              <a:t>Hydraulic fracturing operations in the oil and gas industry</a:t>
            </a:r>
          </a:p>
          <a:p>
            <a:pPr eaLnBrk="1" hangingPunct="1"/>
            <a:endParaRPr lang="en-US" altLang="en-US" sz="800" b="1" dirty="0">
              <a:cs typeface="Times New Roman" panose="02020603050405020304" pitchFamily="18" charset="0"/>
            </a:endParaRPr>
          </a:p>
          <a:p>
            <a:pPr lvl="1" eaLnBrk="1" hangingPunct="1"/>
            <a:r>
              <a:rPr lang="en-US" altLang="en-US" b="1" dirty="0">
                <a:cs typeface="Times New Roman" panose="02020603050405020304" pitchFamily="18" charset="0"/>
              </a:rPr>
              <a:t>June 23, 2020 </a:t>
            </a:r>
            <a:r>
              <a:rPr lang="en-US" altLang="en-US" dirty="0">
                <a:cs typeface="Times New Roman" panose="02020603050405020304" pitchFamily="18" charset="0"/>
              </a:rPr>
              <a:t>- Obligations for medical surveillance commence for employees exposure </a:t>
            </a:r>
            <a:r>
              <a:rPr lang="en-US" altLang="en-US" u="sng" dirty="0">
                <a:cs typeface="Times New Roman" panose="02020603050405020304" pitchFamily="18" charset="0"/>
              </a:rPr>
              <a:t>at or above the action level (25µg/m</a:t>
            </a:r>
            <a:r>
              <a:rPr lang="en-US" altLang="en-US" u="sng" baseline="30000" dirty="0">
                <a:cs typeface="Times New Roman" panose="02020603050405020304" pitchFamily="18" charset="0"/>
              </a:rPr>
              <a:t>3</a:t>
            </a:r>
            <a:r>
              <a:rPr lang="en-US" altLang="en-US" u="sng" dirty="0">
                <a:cs typeface="Times New Roman" panose="02020603050405020304" pitchFamily="18" charset="0"/>
              </a:rPr>
              <a:t>) for 30 or more days</a:t>
            </a:r>
          </a:p>
          <a:p>
            <a:pPr marL="862013" lvl="1" indent="-514350" eaLnBrk="1" hangingPunct="1">
              <a:buAutoNum type="arabicParenBoth"/>
            </a:pPr>
            <a:endParaRPr lang="en-US" altLang="en-US" dirty="0">
              <a:cs typeface="Times New Roman" panose="02020603050405020304" pitchFamily="18" charset="0"/>
            </a:endParaRPr>
          </a:p>
          <a:p>
            <a:pPr lvl="1" eaLnBrk="1" hangingPunct="1"/>
            <a:r>
              <a:rPr lang="en-US" altLang="en-US" b="1" dirty="0">
                <a:cs typeface="Times New Roman" panose="02020603050405020304" pitchFamily="18" charset="0"/>
              </a:rPr>
              <a:t>June 23, 2021 </a:t>
            </a:r>
            <a:r>
              <a:rPr lang="en-US" altLang="en-US" dirty="0">
                <a:cs typeface="Times New Roman" panose="02020603050405020304" pitchFamily="18" charset="0"/>
              </a:rPr>
              <a:t>- Obligations for engineering controls commence</a:t>
            </a:r>
            <a:endParaRPr lang="en-US" altLang="en-US" u="sng" dirty="0">
              <a:cs typeface="Times New Roman" panose="02020603050405020304" pitchFamily="18" charset="0"/>
            </a:endParaRPr>
          </a:p>
          <a:p>
            <a:pPr marL="514350" indent="-514350" eaLnBrk="1" hangingPunct="1">
              <a:buAutoNum type="arabicParenBoth"/>
            </a:pPr>
            <a:endParaRPr lang="en-US" altLang="en-US" sz="2000" dirty="0"/>
          </a:p>
          <a:p>
            <a:pPr marL="0" indent="0" eaLnBrk="1" hangingPunct="1">
              <a:buNone/>
            </a:pPr>
            <a:endParaRPr lang="en-US" altLang="en-US" dirty="0"/>
          </a:p>
          <a:p>
            <a:pPr marL="514350" indent="-514350" eaLnBrk="1" hangingPunct="1">
              <a:buAutoNum type="arabicParenBoth"/>
            </a:pPr>
            <a:endParaRPr lang="en-US" altLang="en-US" dirty="0"/>
          </a:p>
          <a:p>
            <a:pPr marL="0" indent="0" eaLnBrk="1" hangingPunct="1">
              <a:buNone/>
            </a:pPr>
            <a:endParaRPr lang="en-US" altLang="en-US" dirty="0"/>
          </a:p>
          <a:p>
            <a:pPr marL="514350" indent="-514350" eaLnBrk="1" hangingPunct="1">
              <a:buAutoNum type="arabicParenBoth"/>
            </a:pPr>
            <a:endParaRPr lang="en-US" altLang="en-US" dirty="0"/>
          </a:p>
          <a:p>
            <a:pPr marL="514350" indent="-514350" eaLnBrk="1" hangingPunct="1">
              <a:buAutoNum type="arabicParenBoth"/>
            </a:pPr>
            <a:endParaRPr lang="en-US" altLang="en-US" dirty="0"/>
          </a:p>
        </p:txBody>
      </p:sp>
      <p:sp>
        <p:nvSpPr>
          <p:cNvPr id="73732" name="Rectangle 4"/>
          <p:cNvSpPr>
            <a:spLocks noChangeArrowheads="1"/>
          </p:cNvSpPr>
          <p:nvPr/>
        </p:nvSpPr>
        <p:spPr bwMode="auto">
          <a:xfrm>
            <a:off x="6019800" y="669925"/>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1910.1053(l)</a:t>
            </a:r>
          </a:p>
        </p:txBody>
      </p:sp>
    </p:spTree>
    <p:extLst>
      <p:ext uri="{BB962C8B-B14F-4D97-AF65-F5344CB8AC3E}">
        <p14:creationId xmlns:p14="http://schemas.microsoft.com/office/powerpoint/2010/main" val="1148066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12648" y="402336"/>
            <a:ext cx="7793038" cy="641350"/>
          </a:xfrm>
        </p:spPr>
        <p:txBody>
          <a:bodyPr lIns="91440" tIns="45720" rIns="91440" bIns="45720" anchor="b"/>
          <a:lstStyle/>
          <a:p>
            <a:pPr eaLnBrk="1" hangingPunct="1"/>
            <a:r>
              <a:rPr lang="en-US" altLang="en-US" dirty="0">
                <a:cs typeface="Times New Roman" panose="02020603050405020304" pitchFamily="18" charset="0"/>
              </a:rPr>
              <a:t>Definitions</a:t>
            </a:r>
            <a:endParaRPr lang="en-US" altLang="en-US" sz="1400" dirty="0">
              <a:cs typeface="Times New Roman" panose="02020603050405020304" pitchFamily="18" charset="0"/>
            </a:endParaRPr>
          </a:p>
        </p:txBody>
      </p:sp>
      <p:sp>
        <p:nvSpPr>
          <p:cNvPr id="73731" name="Rectangle 3"/>
          <p:cNvSpPr>
            <a:spLocks noGrp="1" noChangeArrowheads="1"/>
          </p:cNvSpPr>
          <p:nvPr>
            <p:ph type="body" sz="half" idx="4294967295"/>
          </p:nvPr>
        </p:nvSpPr>
        <p:spPr>
          <a:xfrm>
            <a:off x="609600" y="1295400"/>
            <a:ext cx="7793038" cy="4724400"/>
          </a:xfrm>
        </p:spPr>
        <p:txBody>
          <a:bodyPr>
            <a:normAutofit fontScale="92500" lnSpcReduction="20000"/>
          </a:bodyPr>
          <a:lstStyle/>
          <a:p>
            <a:pPr marL="514350" indent="-514350" eaLnBrk="1" hangingPunct="1">
              <a:buAutoNum type="arabicPeriod"/>
            </a:pPr>
            <a:r>
              <a:rPr lang="en-US" altLang="en-US" sz="2400" dirty="0">
                <a:cs typeface="Times New Roman" panose="02020603050405020304" pitchFamily="18" charset="0"/>
              </a:rPr>
              <a:t>Action level [AL]</a:t>
            </a:r>
          </a:p>
          <a:p>
            <a:pPr marL="514350" indent="-514350" eaLnBrk="1" hangingPunct="1">
              <a:buAutoNum type="arabicPeriod"/>
            </a:pPr>
            <a:endParaRPr lang="en-US" altLang="en-US" sz="200" dirty="0">
              <a:cs typeface="Times New Roman" panose="02020603050405020304" pitchFamily="18" charset="0"/>
            </a:endParaRPr>
          </a:p>
          <a:p>
            <a:pPr marL="514350" indent="-514350" eaLnBrk="1" hangingPunct="1">
              <a:buAutoNum type="arabicPeriod"/>
            </a:pPr>
            <a:r>
              <a:rPr lang="en-US" altLang="en-US" sz="2400" dirty="0">
                <a:cs typeface="Times New Roman" panose="02020603050405020304" pitchFamily="18" charset="0"/>
              </a:rPr>
              <a:t>Assistant secretary</a:t>
            </a:r>
          </a:p>
          <a:p>
            <a:pPr marL="514350" indent="-514350" eaLnBrk="1" hangingPunct="1">
              <a:buAutoNum type="arabicPeriod"/>
            </a:pPr>
            <a:endParaRPr lang="en-US" altLang="en-US" sz="200" dirty="0">
              <a:cs typeface="Times New Roman" panose="02020603050405020304" pitchFamily="18" charset="0"/>
            </a:endParaRPr>
          </a:p>
          <a:p>
            <a:pPr marL="514350" indent="-514350" eaLnBrk="1" hangingPunct="1">
              <a:buAutoNum type="arabicPeriod"/>
            </a:pPr>
            <a:r>
              <a:rPr lang="en-US" altLang="en-US" sz="2400" dirty="0">
                <a:cs typeface="Times New Roman" panose="02020603050405020304" pitchFamily="18" charset="0"/>
              </a:rPr>
              <a:t>Director</a:t>
            </a:r>
          </a:p>
          <a:p>
            <a:pPr marL="514350" indent="-514350" eaLnBrk="1" hangingPunct="1">
              <a:buAutoNum type="arabicPeriod"/>
            </a:pPr>
            <a:endParaRPr lang="en-US" altLang="en-US" sz="200" dirty="0">
              <a:cs typeface="Times New Roman" panose="02020603050405020304" pitchFamily="18" charset="0"/>
            </a:endParaRPr>
          </a:p>
          <a:p>
            <a:pPr marL="514350" indent="-514350" eaLnBrk="1" hangingPunct="1">
              <a:buAutoNum type="arabicPeriod"/>
            </a:pPr>
            <a:r>
              <a:rPr lang="en-US" altLang="en-US" sz="2400" dirty="0">
                <a:cs typeface="Times New Roman" panose="02020603050405020304" pitchFamily="18" charset="0"/>
              </a:rPr>
              <a:t>Employee exposure</a:t>
            </a:r>
          </a:p>
          <a:p>
            <a:pPr marL="514350" indent="-514350" eaLnBrk="1" hangingPunct="1">
              <a:buAutoNum type="arabicPeriod"/>
            </a:pPr>
            <a:endParaRPr lang="en-US" altLang="en-US" sz="200" dirty="0">
              <a:cs typeface="Times New Roman" panose="02020603050405020304" pitchFamily="18" charset="0"/>
            </a:endParaRPr>
          </a:p>
          <a:p>
            <a:pPr marL="514350" indent="-514350" eaLnBrk="1" hangingPunct="1">
              <a:buAutoNum type="arabicPeriod"/>
            </a:pPr>
            <a:r>
              <a:rPr lang="en-US" altLang="en-US" sz="2400" dirty="0">
                <a:cs typeface="Times New Roman" panose="02020603050405020304" pitchFamily="18" charset="0"/>
              </a:rPr>
              <a:t>High-efficiency particulate air [HEPA] filter</a:t>
            </a:r>
          </a:p>
          <a:p>
            <a:pPr marL="514350" indent="-514350" eaLnBrk="1" hangingPunct="1">
              <a:buAutoNum type="arabicPeriod"/>
            </a:pPr>
            <a:endParaRPr lang="en-US" altLang="en-US" sz="200" dirty="0">
              <a:cs typeface="Times New Roman" panose="02020603050405020304" pitchFamily="18" charset="0"/>
            </a:endParaRPr>
          </a:p>
          <a:p>
            <a:pPr marL="514350" indent="-514350" eaLnBrk="1" hangingPunct="1">
              <a:buAutoNum type="arabicPeriod"/>
            </a:pPr>
            <a:r>
              <a:rPr lang="en-US" altLang="en-US" sz="2400" dirty="0">
                <a:cs typeface="Times New Roman" panose="02020603050405020304" pitchFamily="18" charset="0"/>
              </a:rPr>
              <a:t>Objective data</a:t>
            </a:r>
          </a:p>
          <a:p>
            <a:pPr marL="514350" indent="-514350" eaLnBrk="1" hangingPunct="1">
              <a:buAutoNum type="arabicPeriod"/>
            </a:pPr>
            <a:endParaRPr lang="en-US" altLang="en-US" sz="200" dirty="0">
              <a:cs typeface="Times New Roman" panose="02020603050405020304" pitchFamily="18" charset="0"/>
            </a:endParaRPr>
          </a:p>
          <a:p>
            <a:pPr marL="514350" indent="-514350" eaLnBrk="1" hangingPunct="1">
              <a:buAutoNum type="arabicPeriod"/>
            </a:pPr>
            <a:r>
              <a:rPr lang="en-US" altLang="en-US" sz="2400" dirty="0">
                <a:cs typeface="Times New Roman" panose="02020603050405020304" pitchFamily="18" charset="0"/>
              </a:rPr>
              <a:t>Physician or other licensed health care professional [PLHCP]</a:t>
            </a:r>
          </a:p>
          <a:p>
            <a:pPr marL="514350" indent="-514350" eaLnBrk="1" hangingPunct="1">
              <a:buAutoNum type="arabicPeriod"/>
            </a:pPr>
            <a:endParaRPr lang="en-US" altLang="en-US" sz="200" dirty="0">
              <a:cs typeface="Times New Roman" panose="02020603050405020304" pitchFamily="18" charset="0"/>
            </a:endParaRPr>
          </a:p>
          <a:p>
            <a:pPr marL="514350" indent="-514350" eaLnBrk="1" hangingPunct="1">
              <a:buAutoNum type="arabicPeriod"/>
            </a:pPr>
            <a:r>
              <a:rPr lang="en-US" altLang="en-US" sz="2400" dirty="0">
                <a:cs typeface="Times New Roman" panose="02020603050405020304" pitchFamily="18" charset="0"/>
              </a:rPr>
              <a:t>Regulated area</a:t>
            </a:r>
          </a:p>
          <a:p>
            <a:pPr marL="514350" indent="-514350" eaLnBrk="1" hangingPunct="1">
              <a:buAutoNum type="arabicPeriod"/>
            </a:pPr>
            <a:endParaRPr lang="en-US" altLang="en-US" sz="200" dirty="0">
              <a:cs typeface="Times New Roman" panose="02020603050405020304" pitchFamily="18" charset="0"/>
            </a:endParaRPr>
          </a:p>
          <a:p>
            <a:pPr marL="514350" indent="-514350" eaLnBrk="1" hangingPunct="1">
              <a:buAutoNum type="arabicPeriod"/>
            </a:pPr>
            <a:r>
              <a:rPr lang="en-US" altLang="en-US" sz="2400" dirty="0">
                <a:cs typeface="Times New Roman" panose="02020603050405020304" pitchFamily="18" charset="0"/>
              </a:rPr>
              <a:t>Respirable crystalline silica</a:t>
            </a:r>
          </a:p>
          <a:p>
            <a:pPr marL="514350" indent="-514350" eaLnBrk="1" hangingPunct="1">
              <a:buAutoNum type="arabicPeriod"/>
            </a:pPr>
            <a:endParaRPr lang="en-US" altLang="en-US" sz="200" dirty="0">
              <a:cs typeface="Times New Roman" panose="02020603050405020304" pitchFamily="18" charset="0"/>
            </a:endParaRPr>
          </a:p>
          <a:p>
            <a:pPr marL="514350" indent="-514350" eaLnBrk="1" hangingPunct="1">
              <a:buAutoNum type="arabicPeriod"/>
            </a:pPr>
            <a:r>
              <a:rPr lang="en-US" altLang="en-US" sz="2400" dirty="0">
                <a:cs typeface="Times New Roman" panose="02020603050405020304" pitchFamily="18" charset="0"/>
              </a:rPr>
              <a:t>Specialist</a:t>
            </a:r>
          </a:p>
          <a:p>
            <a:pPr marL="514350" indent="-514350" eaLnBrk="1" hangingPunct="1">
              <a:buAutoNum type="arabicPeriod"/>
            </a:pPr>
            <a:endParaRPr lang="en-US" altLang="en-US" sz="2400" dirty="0"/>
          </a:p>
        </p:txBody>
      </p:sp>
      <p:sp>
        <p:nvSpPr>
          <p:cNvPr id="73732" name="Rectangle 4"/>
          <p:cNvSpPr>
            <a:spLocks noChangeArrowheads="1"/>
          </p:cNvSpPr>
          <p:nvPr/>
        </p:nvSpPr>
        <p:spPr bwMode="auto">
          <a:xfrm>
            <a:off x="6019800" y="669925"/>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1910.1053(b)</a:t>
            </a:r>
          </a:p>
        </p:txBody>
      </p:sp>
    </p:spTree>
    <p:extLst>
      <p:ext uri="{BB962C8B-B14F-4D97-AF65-F5344CB8AC3E}">
        <p14:creationId xmlns:p14="http://schemas.microsoft.com/office/powerpoint/2010/main" val="30296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12648" y="402336"/>
            <a:ext cx="7793038" cy="641350"/>
          </a:xfrm>
        </p:spPr>
        <p:txBody>
          <a:bodyPr lIns="91440" tIns="45720" rIns="91440" bIns="45720" anchor="b"/>
          <a:lstStyle/>
          <a:p>
            <a:pPr eaLnBrk="1" hangingPunct="1"/>
            <a:r>
              <a:rPr lang="en-US" altLang="en-US" dirty="0">
                <a:cs typeface="Times New Roman" panose="02020603050405020304" pitchFamily="18" charset="0"/>
              </a:rPr>
              <a:t>Definitions</a:t>
            </a:r>
            <a:endParaRPr lang="en-US" altLang="en-US" sz="1400" dirty="0">
              <a:cs typeface="Times New Roman" panose="02020603050405020304" pitchFamily="18" charset="0"/>
            </a:endParaRPr>
          </a:p>
        </p:txBody>
      </p:sp>
      <p:sp>
        <p:nvSpPr>
          <p:cNvPr id="73731" name="Rectangle 3"/>
          <p:cNvSpPr>
            <a:spLocks noGrp="1" noChangeArrowheads="1"/>
          </p:cNvSpPr>
          <p:nvPr>
            <p:ph type="body" sz="half" idx="4294967295"/>
          </p:nvPr>
        </p:nvSpPr>
        <p:spPr>
          <a:xfrm>
            <a:off x="609600" y="1295400"/>
            <a:ext cx="7793038" cy="4455695"/>
          </a:xfrm>
        </p:spPr>
        <p:txBody>
          <a:bodyPr>
            <a:normAutofit fontScale="85000" lnSpcReduction="20000"/>
          </a:bodyPr>
          <a:lstStyle/>
          <a:p>
            <a:pPr marL="514350" indent="-514350" eaLnBrk="1" hangingPunct="1">
              <a:buAutoNum type="arabicPeriod"/>
            </a:pPr>
            <a:r>
              <a:rPr lang="en-US" altLang="en-US" sz="2400" dirty="0">
                <a:cs typeface="Times New Roman" panose="02020603050405020304" pitchFamily="18" charset="0"/>
              </a:rPr>
              <a:t>Action level [AL]</a:t>
            </a:r>
          </a:p>
          <a:p>
            <a:pPr marL="514350" indent="-514350" eaLnBrk="1" hangingPunct="1">
              <a:buAutoNum type="arabicPeriod"/>
            </a:pPr>
            <a:endParaRPr lang="en-US" altLang="en-US" sz="200" dirty="0">
              <a:cs typeface="Times New Roman" panose="02020603050405020304" pitchFamily="18" charset="0"/>
            </a:endParaRPr>
          </a:p>
          <a:p>
            <a:pPr marL="514350" indent="-514350" eaLnBrk="1" hangingPunct="1">
              <a:buAutoNum type="arabicPeriod"/>
            </a:pPr>
            <a:r>
              <a:rPr lang="en-US" altLang="en-US" sz="2400" dirty="0">
                <a:cs typeface="Times New Roman" panose="02020603050405020304" pitchFamily="18" charset="0"/>
              </a:rPr>
              <a:t>Assistant secretary</a:t>
            </a:r>
          </a:p>
          <a:p>
            <a:pPr marL="514350" indent="-514350" eaLnBrk="1" hangingPunct="1">
              <a:buAutoNum type="arabicPeriod"/>
            </a:pPr>
            <a:endParaRPr lang="en-US" altLang="en-US" sz="200" dirty="0">
              <a:cs typeface="Times New Roman" panose="02020603050405020304" pitchFamily="18" charset="0"/>
            </a:endParaRPr>
          </a:p>
          <a:p>
            <a:pPr marL="514350" indent="-514350" eaLnBrk="1" hangingPunct="1">
              <a:buAutoNum type="arabicPeriod"/>
            </a:pPr>
            <a:r>
              <a:rPr lang="en-US" altLang="en-US" sz="2400" dirty="0">
                <a:cs typeface="Times New Roman" panose="02020603050405020304" pitchFamily="18" charset="0"/>
              </a:rPr>
              <a:t>Director</a:t>
            </a:r>
          </a:p>
          <a:p>
            <a:pPr marL="514350" indent="-514350" eaLnBrk="1" hangingPunct="1">
              <a:buAutoNum type="arabicPeriod"/>
            </a:pPr>
            <a:endParaRPr lang="en-US" altLang="en-US" sz="200" dirty="0">
              <a:cs typeface="Times New Roman" panose="02020603050405020304" pitchFamily="18" charset="0"/>
            </a:endParaRPr>
          </a:p>
          <a:p>
            <a:pPr marL="514350" indent="-514350" eaLnBrk="1" hangingPunct="1">
              <a:buAutoNum type="arabicPeriod"/>
            </a:pPr>
            <a:r>
              <a:rPr lang="en-US" altLang="en-US" sz="2400" dirty="0">
                <a:cs typeface="Times New Roman" panose="02020603050405020304" pitchFamily="18" charset="0"/>
              </a:rPr>
              <a:t>Employee exposure</a:t>
            </a:r>
          </a:p>
          <a:p>
            <a:pPr marL="514350" indent="-514350" eaLnBrk="1" hangingPunct="1">
              <a:buAutoNum type="arabicPeriod"/>
            </a:pPr>
            <a:endParaRPr lang="en-US" altLang="en-US" sz="200" dirty="0">
              <a:cs typeface="Times New Roman" panose="02020603050405020304" pitchFamily="18" charset="0"/>
            </a:endParaRPr>
          </a:p>
          <a:p>
            <a:pPr marL="514350" indent="-514350" eaLnBrk="1" hangingPunct="1">
              <a:buAutoNum type="arabicPeriod"/>
            </a:pPr>
            <a:r>
              <a:rPr lang="en-US" altLang="en-US" sz="2400" dirty="0">
                <a:cs typeface="Times New Roman" panose="02020603050405020304" pitchFamily="18" charset="0"/>
              </a:rPr>
              <a:t>High-efficiency particulate air [HEPA] filter</a:t>
            </a:r>
          </a:p>
          <a:p>
            <a:pPr marL="514350" indent="-514350" eaLnBrk="1" hangingPunct="1">
              <a:buAutoNum type="arabicPeriod"/>
            </a:pPr>
            <a:endParaRPr lang="en-US" altLang="en-US" sz="200" dirty="0">
              <a:cs typeface="Times New Roman" panose="02020603050405020304" pitchFamily="18" charset="0"/>
            </a:endParaRPr>
          </a:p>
          <a:p>
            <a:pPr marL="514350" indent="-514350" eaLnBrk="1" hangingPunct="1">
              <a:buAutoNum type="arabicPeriod"/>
            </a:pPr>
            <a:r>
              <a:rPr lang="en-US" altLang="en-US" sz="2400" dirty="0">
                <a:cs typeface="Times New Roman" panose="02020603050405020304" pitchFamily="18" charset="0"/>
              </a:rPr>
              <a:t>Objective data</a:t>
            </a:r>
          </a:p>
          <a:p>
            <a:pPr marL="514350" indent="-514350" eaLnBrk="1" hangingPunct="1">
              <a:buAutoNum type="arabicPeriod"/>
            </a:pPr>
            <a:endParaRPr lang="en-US" altLang="en-US" sz="200" dirty="0">
              <a:cs typeface="Times New Roman" panose="02020603050405020304" pitchFamily="18" charset="0"/>
            </a:endParaRPr>
          </a:p>
          <a:p>
            <a:pPr marL="514350" indent="-514350" eaLnBrk="1" hangingPunct="1">
              <a:buAutoNum type="arabicPeriod"/>
            </a:pPr>
            <a:r>
              <a:rPr lang="en-US" altLang="en-US" sz="2400" dirty="0">
                <a:cs typeface="Times New Roman" panose="02020603050405020304" pitchFamily="18" charset="0"/>
              </a:rPr>
              <a:t>Physician or other licensed health care professional [PLHCP]</a:t>
            </a:r>
          </a:p>
          <a:p>
            <a:pPr marL="514350" indent="-514350" eaLnBrk="1" hangingPunct="1">
              <a:buAutoNum type="arabicPeriod"/>
            </a:pPr>
            <a:endParaRPr lang="en-US" altLang="en-US" sz="200" dirty="0">
              <a:cs typeface="Times New Roman" panose="02020603050405020304" pitchFamily="18" charset="0"/>
            </a:endParaRPr>
          </a:p>
          <a:p>
            <a:pPr marL="514350" indent="-514350" eaLnBrk="1" hangingPunct="1">
              <a:buAutoNum type="arabicPeriod"/>
            </a:pPr>
            <a:r>
              <a:rPr lang="en-US" altLang="en-US" sz="2400" dirty="0">
                <a:cs typeface="Times New Roman" panose="02020603050405020304" pitchFamily="18" charset="0"/>
              </a:rPr>
              <a:t>Regulated area</a:t>
            </a:r>
          </a:p>
          <a:p>
            <a:pPr marL="514350" indent="-514350" eaLnBrk="1" hangingPunct="1">
              <a:buAutoNum type="arabicPeriod"/>
            </a:pPr>
            <a:endParaRPr lang="en-US" altLang="en-US" sz="200" dirty="0">
              <a:cs typeface="Times New Roman" panose="02020603050405020304" pitchFamily="18" charset="0"/>
            </a:endParaRPr>
          </a:p>
          <a:p>
            <a:pPr marL="514350" indent="-514350" eaLnBrk="1" hangingPunct="1">
              <a:buAutoNum type="arabicPeriod"/>
            </a:pPr>
            <a:r>
              <a:rPr lang="en-US" altLang="en-US" sz="2400" dirty="0">
                <a:cs typeface="Times New Roman" panose="02020603050405020304" pitchFamily="18" charset="0"/>
              </a:rPr>
              <a:t>Respirable crystalline silica</a:t>
            </a:r>
          </a:p>
          <a:p>
            <a:pPr marL="514350" indent="-514350" eaLnBrk="1" hangingPunct="1">
              <a:buAutoNum type="arabicPeriod"/>
            </a:pPr>
            <a:endParaRPr lang="en-US" altLang="en-US" sz="200" dirty="0">
              <a:cs typeface="Times New Roman" panose="02020603050405020304" pitchFamily="18" charset="0"/>
            </a:endParaRPr>
          </a:p>
          <a:p>
            <a:pPr marL="514350" indent="-514350" eaLnBrk="1" hangingPunct="1">
              <a:buAutoNum type="arabicPeriod"/>
            </a:pPr>
            <a:r>
              <a:rPr lang="en-US" altLang="en-US" sz="2400" dirty="0">
                <a:cs typeface="Times New Roman" panose="02020603050405020304" pitchFamily="18" charset="0"/>
              </a:rPr>
              <a:t>Specialist</a:t>
            </a:r>
          </a:p>
          <a:p>
            <a:pPr marL="514350" indent="-514350" eaLnBrk="1" hangingPunct="1">
              <a:buAutoNum type="arabicPeriod"/>
            </a:pPr>
            <a:endParaRPr lang="en-US" altLang="en-US" sz="2400" dirty="0"/>
          </a:p>
        </p:txBody>
      </p:sp>
      <p:sp>
        <p:nvSpPr>
          <p:cNvPr id="73732" name="Rectangle 4"/>
          <p:cNvSpPr>
            <a:spLocks noChangeArrowheads="1"/>
          </p:cNvSpPr>
          <p:nvPr/>
        </p:nvSpPr>
        <p:spPr bwMode="auto">
          <a:xfrm>
            <a:off x="6019800" y="669925"/>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1910.1053(b)</a:t>
            </a:r>
          </a:p>
        </p:txBody>
      </p:sp>
      <p:sp>
        <p:nvSpPr>
          <p:cNvPr id="2" name="Rectangle 1"/>
          <p:cNvSpPr/>
          <p:nvPr/>
        </p:nvSpPr>
        <p:spPr bwMode="auto">
          <a:xfrm>
            <a:off x="609600" y="2514600"/>
            <a:ext cx="3352800" cy="381000"/>
          </a:xfrm>
          <a:prstGeom prst="rect">
            <a:avLst/>
          </a:prstGeom>
          <a:noFill/>
          <a:ln w="38100">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rgbClr val="FF0000"/>
              </a:solidFill>
              <a:effectLst/>
              <a:latin typeface="Times New Roman" pitchFamily="18" charset="0"/>
            </a:endParaRPr>
          </a:p>
        </p:txBody>
      </p:sp>
      <p:sp>
        <p:nvSpPr>
          <p:cNvPr id="3" name="Rectangle 2"/>
          <p:cNvSpPr/>
          <p:nvPr/>
        </p:nvSpPr>
        <p:spPr bwMode="auto">
          <a:xfrm>
            <a:off x="609600" y="4307305"/>
            <a:ext cx="2895600" cy="381001"/>
          </a:xfrm>
          <a:prstGeom prst="rect">
            <a:avLst/>
          </a:prstGeom>
          <a:noFill/>
          <a:ln w="38100">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4" name="Rectangle 3"/>
          <p:cNvSpPr/>
          <p:nvPr/>
        </p:nvSpPr>
        <p:spPr bwMode="auto">
          <a:xfrm>
            <a:off x="609600" y="4688307"/>
            <a:ext cx="4343400" cy="535966"/>
          </a:xfrm>
          <a:prstGeom prst="rect">
            <a:avLst/>
          </a:prstGeom>
          <a:noFill/>
          <a:ln w="38100">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5" name="Rectangle 4"/>
          <p:cNvSpPr/>
          <p:nvPr/>
        </p:nvSpPr>
        <p:spPr bwMode="auto">
          <a:xfrm>
            <a:off x="609600" y="3313043"/>
            <a:ext cx="2743200" cy="467440"/>
          </a:xfrm>
          <a:prstGeom prst="rect">
            <a:avLst/>
          </a:prstGeom>
          <a:noFill/>
          <a:ln w="38100">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50847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402336"/>
            <a:ext cx="7793038" cy="641350"/>
          </a:xfrm>
        </p:spPr>
        <p:txBody>
          <a:bodyPr lIns="91440" tIns="45720" rIns="91440" bIns="45720" anchor="b"/>
          <a:lstStyle/>
          <a:p>
            <a:pPr eaLnBrk="1" hangingPunct="1"/>
            <a:r>
              <a:rPr lang="en-US" altLang="en-US" dirty="0">
                <a:cs typeface="Times New Roman" panose="02020603050405020304" pitchFamily="18" charset="0"/>
              </a:rPr>
              <a:t>Employee Exposure</a:t>
            </a:r>
            <a:endParaRPr lang="en-US" altLang="en-US" sz="1400" dirty="0">
              <a:cs typeface="Times New Roman" panose="02020603050405020304" pitchFamily="18" charset="0"/>
            </a:endParaRPr>
          </a:p>
        </p:txBody>
      </p:sp>
      <p:sp>
        <p:nvSpPr>
          <p:cNvPr id="73731" name="Rectangle 3"/>
          <p:cNvSpPr>
            <a:spLocks noGrp="1" noChangeArrowheads="1"/>
          </p:cNvSpPr>
          <p:nvPr>
            <p:ph type="body" sz="half" idx="4294967295"/>
          </p:nvPr>
        </p:nvSpPr>
        <p:spPr>
          <a:xfrm>
            <a:off x="609600" y="1295400"/>
            <a:ext cx="7793038" cy="4535488"/>
          </a:xfrm>
        </p:spPr>
        <p:txBody>
          <a:bodyPr/>
          <a:lstStyle/>
          <a:p>
            <a:pPr eaLnBrk="1" hangingPunct="1"/>
            <a:r>
              <a:rPr lang="en-US" altLang="en-US" dirty="0">
                <a:cs typeface="Times New Roman" panose="02020603050405020304" pitchFamily="18" charset="0"/>
              </a:rPr>
              <a:t>The exposure to airborne respirable crystalline silica that would occur if the employee were not using a respirator.</a:t>
            </a:r>
          </a:p>
          <a:p>
            <a:pPr marL="0" indent="0" eaLnBrk="1" hangingPunct="1">
              <a:buNone/>
            </a:pPr>
            <a:endParaRPr lang="en-US" altLang="en-US" dirty="0">
              <a:cs typeface="Times New Roman" panose="02020603050405020304" pitchFamily="18" charset="0"/>
            </a:endParaRPr>
          </a:p>
        </p:txBody>
      </p:sp>
      <p:sp>
        <p:nvSpPr>
          <p:cNvPr id="73732" name="Rectangle 4"/>
          <p:cNvSpPr>
            <a:spLocks noChangeArrowheads="1"/>
          </p:cNvSpPr>
          <p:nvPr/>
        </p:nvSpPr>
        <p:spPr bwMode="auto">
          <a:xfrm>
            <a:off x="6019800" y="669925"/>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1910.1053(b)</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4063" y="3276600"/>
            <a:ext cx="2748575" cy="2384990"/>
          </a:xfrm>
          <a:prstGeom prst="rect">
            <a:avLst/>
          </a:prstGeom>
        </p:spPr>
      </p:pic>
    </p:spTree>
    <p:extLst>
      <p:ext uri="{BB962C8B-B14F-4D97-AF65-F5344CB8AC3E}">
        <p14:creationId xmlns:p14="http://schemas.microsoft.com/office/powerpoint/2010/main" val="53088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402336"/>
            <a:ext cx="7793038" cy="641350"/>
          </a:xfrm>
        </p:spPr>
        <p:txBody>
          <a:bodyPr lIns="91440" tIns="45720" rIns="91440" bIns="45720" anchor="b"/>
          <a:lstStyle/>
          <a:p>
            <a:pPr eaLnBrk="1" hangingPunct="1"/>
            <a:r>
              <a:rPr lang="en-US" altLang="en-US" dirty="0">
                <a:cs typeface="Times New Roman" panose="02020603050405020304" pitchFamily="18" charset="0"/>
              </a:rPr>
              <a:t>Objective Data</a:t>
            </a:r>
            <a:endParaRPr lang="en-US" altLang="en-US" sz="1400" dirty="0">
              <a:cs typeface="Times New Roman" panose="02020603050405020304" pitchFamily="18" charset="0"/>
            </a:endParaRPr>
          </a:p>
        </p:txBody>
      </p:sp>
      <p:sp>
        <p:nvSpPr>
          <p:cNvPr id="73731" name="Rectangle 3"/>
          <p:cNvSpPr>
            <a:spLocks noGrp="1" noChangeArrowheads="1"/>
          </p:cNvSpPr>
          <p:nvPr>
            <p:ph type="body" sz="half" idx="4294967295"/>
          </p:nvPr>
        </p:nvSpPr>
        <p:spPr>
          <a:xfrm>
            <a:off x="609600" y="1295400"/>
            <a:ext cx="7793038" cy="4535488"/>
          </a:xfrm>
        </p:spPr>
        <p:txBody>
          <a:bodyPr/>
          <a:lstStyle/>
          <a:p>
            <a:pPr eaLnBrk="1" hangingPunct="1"/>
            <a:r>
              <a:rPr lang="en-US" altLang="en-US" sz="2400" dirty="0">
                <a:cs typeface="Times New Roman" panose="02020603050405020304" pitchFamily="18" charset="0"/>
              </a:rPr>
              <a:t>Information, such as air monitoring data from industry-wide surveys or calculations based on the composition of a substance, demonstrating employee exposure to respirable crystalline silica associated with a particular product or materials or a specific process, task, or activity.  </a:t>
            </a:r>
          </a:p>
          <a:p>
            <a:pPr eaLnBrk="1" hangingPunct="1"/>
            <a:endParaRPr lang="en-US" altLang="en-US" sz="2400" dirty="0">
              <a:cs typeface="Times New Roman" panose="02020603050405020304" pitchFamily="18" charset="0"/>
            </a:endParaRPr>
          </a:p>
          <a:p>
            <a:pPr eaLnBrk="1" hangingPunct="1"/>
            <a:r>
              <a:rPr lang="en-US" altLang="en-US" sz="2400" dirty="0">
                <a:cs typeface="Times New Roman" panose="02020603050405020304" pitchFamily="18" charset="0"/>
              </a:rPr>
              <a:t>The data must reflect workplace conditions closely resembling or with a higher exposure potential than the processes, types of material, control methods, work practices, and environmental conditions in the employer’s current operations.</a:t>
            </a:r>
          </a:p>
        </p:txBody>
      </p:sp>
      <p:sp>
        <p:nvSpPr>
          <p:cNvPr id="73732" name="Rectangle 4"/>
          <p:cNvSpPr>
            <a:spLocks noChangeArrowheads="1"/>
          </p:cNvSpPr>
          <p:nvPr/>
        </p:nvSpPr>
        <p:spPr bwMode="auto">
          <a:xfrm>
            <a:off x="6019800" y="669925"/>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1910.1053(b)</a:t>
            </a:r>
          </a:p>
        </p:txBody>
      </p:sp>
    </p:spTree>
    <p:extLst>
      <p:ext uri="{BB962C8B-B14F-4D97-AF65-F5344CB8AC3E}">
        <p14:creationId xmlns:p14="http://schemas.microsoft.com/office/powerpoint/2010/main" val="645903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402336"/>
            <a:ext cx="7793038" cy="641350"/>
          </a:xfrm>
        </p:spPr>
        <p:txBody>
          <a:bodyPr lIns="91440" tIns="45720" rIns="91440" bIns="45720" anchor="b"/>
          <a:lstStyle/>
          <a:p>
            <a:pPr eaLnBrk="1" hangingPunct="1"/>
            <a:r>
              <a:rPr lang="en-US" altLang="en-US" dirty="0">
                <a:cs typeface="Times New Roman" panose="02020603050405020304" pitchFamily="18" charset="0"/>
              </a:rPr>
              <a:t>Regulated Area</a:t>
            </a:r>
            <a:endParaRPr lang="en-US" altLang="en-US" sz="1400" dirty="0">
              <a:cs typeface="Times New Roman" panose="02020603050405020304" pitchFamily="18" charset="0"/>
            </a:endParaRPr>
          </a:p>
        </p:txBody>
      </p:sp>
      <p:sp>
        <p:nvSpPr>
          <p:cNvPr id="73731" name="Rectangle 3"/>
          <p:cNvSpPr>
            <a:spLocks noGrp="1" noChangeArrowheads="1"/>
          </p:cNvSpPr>
          <p:nvPr>
            <p:ph type="body" sz="half" idx="4294967295"/>
          </p:nvPr>
        </p:nvSpPr>
        <p:spPr>
          <a:xfrm>
            <a:off x="609600" y="1295400"/>
            <a:ext cx="7793038" cy="4535488"/>
          </a:xfrm>
        </p:spPr>
        <p:txBody>
          <a:bodyPr/>
          <a:lstStyle/>
          <a:p>
            <a:pPr eaLnBrk="1" hangingPunct="1"/>
            <a:r>
              <a:rPr lang="en-US" altLang="en-US" dirty="0">
                <a:cs typeface="Times New Roman" panose="02020603050405020304" pitchFamily="18" charset="0"/>
              </a:rPr>
              <a:t>An area, demarcated by the employer, where an employee’s exposure to airborne concentrations of respirable crystalline silica exceeds, or can reasonably be expected to exceed, the PEL.</a:t>
            </a:r>
          </a:p>
          <a:p>
            <a:pPr marL="0" indent="0" eaLnBrk="1" hangingPunct="1">
              <a:buNone/>
            </a:pPr>
            <a:endParaRPr lang="en-US" altLang="en-US" dirty="0">
              <a:cs typeface="Times New Roman" panose="02020603050405020304" pitchFamily="18" charset="0"/>
            </a:endParaRPr>
          </a:p>
          <a:p>
            <a:pPr marL="0" indent="0" eaLnBrk="1" hangingPunct="1">
              <a:buNone/>
            </a:pPr>
            <a:endParaRPr lang="en-US" altLang="en-US" dirty="0"/>
          </a:p>
        </p:txBody>
      </p:sp>
      <p:sp>
        <p:nvSpPr>
          <p:cNvPr id="73732" name="Rectangle 4"/>
          <p:cNvSpPr>
            <a:spLocks noChangeArrowheads="1"/>
          </p:cNvSpPr>
          <p:nvPr/>
        </p:nvSpPr>
        <p:spPr bwMode="auto">
          <a:xfrm>
            <a:off x="6019800" y="669925"/>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1910.1053(b)</a:t>
            </a:r>
          </a:p>
        </p:txBody>
      </p:sp>
    </p:spTree>
    <p:extLst>
      <p:ext uri="{BB962C8B-B14F-4D97-AF65-F5344CB8AC3E}">
        <p14:creationId xmlns:p14="http://schemas.microsoft.com/office/powerpoint/2010/main" val="3911191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402336"/>
            <a:ext cx="7793038" cy="641350"/>
          </a:xfrm>
        </p:spPr>
        <p:txBody>
          <a:bodyPr lIns="91440" tIns="45720" rIns="91440" bIns="45720" anchor="b"/>
          <a:lstStyle/>
          <a:p>
            <a:pPr eaLnBrk="1" hangingPunct="1"/>
            <a:r>
              <a:rPr lang="en-US" altLang="en-US" dirty="0">
                <a:cs typeface="Times New Roman" panose="02020603050405020304" pitchFamily="18" charset="0"/>
              </a:rPr>
              <a:t>Respirable Crystalline Silica</a:t>
            </a:r>
            <a:endParaRPr lang="en-US" altLang="en-US" sz="1400" dirty="0">
              <a:cs typeface="Times New Roman" panose="02020603050405020304" pitchFamily="18" charset="0"/>
            </a:endParaRPr>
          </a:p>
        </p:txBody>
      </p:sp>
      <p:sp>
        <p:nvSpPr>
          <p:cNvPr id="73731" name="Rectangle 3"/>
          <p:cNvSpPr>
            <a:spLocks noGrp="1" noChangeArrowheads="1"/>
          </p:cNvSpPr>
          <p:nvPr>
            <p:ph type="body" sz="half" idx="4294967295"/>
          </p:nvPr>
        </p:nvSpPr>
        <p:spPr>
          <a:xfrm>
            <a:off x="609599" y="1295400"/>
            <a:ext cx="8035925" cy="4535488"/>
          </a:xfrm>
        </p:spPr>
        <p:txBody>
          <a:bodyPr/>
          <a:lstStyle/>
          <a:p>
            <a:pPr eaLnBrk="1" hangingPunct="1"/>
            <a:r>
              <a:rPr lang="en-US" altLang="en-US" dirty="0">
                <a:cs typeface="Times New Roman" panose="02020603050405020304" pitchFamily="18" charset="0"/>
              </a:rPr>
              <a:t>Q</a:t>
            </a:r>
            <a:r>
              <a:rPr lang="en-US" dirty="0">
                <a:cs typeface="Times New Roman" panose="02020603050405020304" pitchFamily="18" charset="0"/>
              </a:rPr>
              <a:t>uartz, </a:t>
            </a:r>
            <a:r>
              <a:rPr lang="en-US" dirty="0" err="1">
                <a:cs typeface="Times New Roman" panose="02020603050405020304" pitchFamily="18" charset="0"/>
              </a:rPr>
              <a:t>cristobalite</a:t>
            </a:r>
            <a:r>
              <a:rPr lang="en-US" dirty="0">
                <a:cs typeface="Times New Roman" panose="02020603050405020304" pitchFamily="18" charset="0"/>
              </a:rPr>
              <a:t>, and/or </a:t>
            </a:r>
            <a:r>
              <a:rPr lang="en-US" dirty="0" err="1">
                <a:cs typeface="Times New Roman" panose="02020603050405020304" pitchFamily="18" charset="0"/>
              </a:rPr>
              <a:t>tridymite</a:t>
            </a:r>
            <a:r>
              <a:rPr lang="en-US" dirty="0">
                <a:cs typeface="Times New Roman" panose="02020603050405020304" pitchFamily="18" charset="0"/>
              </a:rPr>
              <a:t> contained in airborne particles that are determined to be respirable by a sampling device designed to meet the characteristics for respirable-particle-size-selective samplers specified in the International Organization for Standardization (ISO) 7708:1995.</a:t>
            </a:r>
          </a:p>
          <a:p>
            <a:pPr marL="0" indent="0" eaLnBrk="1" hangingPunct="1">
              <a:buNone/>
            </a:pPr>
            <a:endParaRPr lang="en-US" altLang="en-US" sz="2000" dirty="0">
              <a:latin typeface="Times New Roman" panose="02020603050405020304" pitchFamily="18" charset="0"/>
              <a:cs typeface="Times New Roman" panose="02020603050405020304" pitchFamily="18" charset="0"/>
            </a:endParaRPr>
          </a:p>
          <a:p>
            <a:pPr marL="0" indent="0" eaLnBrk="1" hangingPunct="1">
              <a:buNone/>
            </a:pPr>
            <a:endParaRPr lang="en-US" altLang="en-US" dirty="0"/>
          </a:p>
        </p:txBody>
      </p:sp>
      <p:sp>
        <p:nvSpPr>
          <p:cNvPr id="73732" name="Rectangle 4"/>
          <p:cNvSpPr>
            <a:spLocks noChangeArrowheads="1"/>
          </p:cNvSpPr>
          <p:nvPr/>
        </p:nvSpPr>
        <p:spPr bwMode="auto">
          <a:xfrm>
            <a:off x="6019800" y="669925"/>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1910.1053(b)</a:t>
            </a:r>
          </a:p>
        </p:txBody>
      </p:sp>
    </p:spTree>
    <p:extLst>
      <p:ext uri="{BB962C8B-B14F-4D97-AF65-F5344CB8AC3E}">
        <p14:creationId xmlns:p14="http://schemas.microsoft.com/office/powerpoint/2010/main" val="3936440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349250"/>
            <a:ext cx="7793038" cy="641350"/>
          </a:xfrm>
        </p:spPr>
        <p:txBody>
          <a:bodyPr lIns="91440" tIns="45720" rIns="91440" bIns="45720" anchor="b"/>
          <a:lstStyle/>
          <a:p>
            <a:pPr eaLnBrk="1" hangingPunct="1"/>
            <a:r>
              <a:rPr lang="en-US" altLang="en-US" dirty="0">
                <a:cs typeface="Times New Roman" panose="02020603050405020304" pitchFamily="18" charset="0"/>
              </a:rPr>
              <a:t>Objectives</a:t>
            </a:r>
            <a:endParaRPr lang="en-US" altLang="en-US" sz="1400" dirty="0">
              <a:cs typeface="Times New Roman" panose="02020603050405020304" pitchFamily="18" charset="0"/>
            </a:endParaRPr>
          </a:p>
        </p:txBody>
      </p:sp>
      <p:sp>
        <p:nvSpPr>
          <p:cNvPr id="73731" name="Rectangle 3"/>
          <p:cNvSpPr>
            <a:spLocks noGrp="1" noChangeArrowheads="1"/>
          </p:cNvSpPr>
          <p:nvPr>
            <p:ph type="body" sz="half" idx="4294967295"/>
          </p:nvPr>
        </p:nvSpPr>
        <p:spPr>
          <a:xfrm>
            <a:off x="609600" y="1295400"/>
            <a:ext cx="7793038" cy="4535488"/>
          </a:xfrm>
        </p:spPr>
        <p:txBody>
          <a:bodyPr/>
          <a:lstStyle/>
          <a:p>
            <a:pPr marL="0" indent="0" eaLnBrk="1" hangingPunct="1">
              <a:buNone/>
            </a:pPr>
            <a:r>
              <a:rPr lang="en-US" altLang="en-US" dirty="0"/>
              <a:t>In this course, we will discuss the following:</a:t>
            </a:r>
          </a:p>
          <a:p>
            <a:pPr eaLnBrk="1" hangingPunct="1"/>
            <a:endParaRPr lang="en-US" altLang="en-US" dirty="0"/>
          </a:p>
          <a:p>
            <a:pPr eaLnBrk="1" hangingPunct="1"/>
            <a:r>
              <a:rPr lang="en-US" altLang="en-US" dirty="0"/>
              <a:t>Respirable Crystalline Silica</a:t>
            </a:r>
          </a:p>
          <a:p>
            <a:pPr eaLnBrk="1" hangingPunct="1"/>
            <a:endParaRPr lang="en-US" altLang="en-US" dirty="0"/>
          </a:p>
          <a:p>
            <a:pPr eaLnBrk="1" hangingPunct="1"/>
            <a:r>
              <a:rPr lang="en-US" altLang="en-US" dirty="0"/>
              <a:t>Identification/Exposure Controls</a:t>
            </a:r>
          </a:p>
          <a:p>
            <a:pPr eaLnBrk="1" hangingPunct="1"/>
            <a:endParaRPr lang="en-US" altLang="en-US" dirty="0"/>
          </a:p>
          <a:p>
            <a:pPr eaLnBrk="1" hangingPunct="1"/>
            <a:r>
              <a:rPr lang="en-US" altLang="en-US" dirty="0"/>
              <a:t>New Regulatory Requirements</a:t>
            </a:r>
          </a:p>
        </p:txBody>
      </p:sp>
      <p:sp>
        <p:nvSpPr>
          <p:cNvPr id="73732" name="Rectangle 4"/>
          <p:cNvSpPr>
            <a:spLocks noChangeArrowheads="1"/>
          </p:cNvSpPr>
          <p:nvPr/>
        </p:nvSpPr>
        <p:spPr bwMode="auto">
          <a:xfrm>
            <a:off x="6019800" y="669925"/>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a:t>
            </a:r>
          </a:p>
        </p:txBody>
      </p:sp>
    </p:spTree>
    <p:extLst>
      <p:ext uri="{BB962C8B-B14F-4D97-AF65-F5344CB8AC3E}">
        <p14:creationId xmlns:p14="http://schemas.microsoft.com/office/powerpoint/2010/main" val="4169505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530352" y="381000"/>
            <a:ext cx="7793038" cy="641350"/>
          </a:xfrm>
        </p:spPr>
        <p:txBody>
          <a:bodyPr lIns="91440" tIns="45720" rIns="91440" bIns="45720" anchor="b"/>
          <a:lstStyle/>
          <a:p>
            <a:pPr eaLnBrk="1" hangingPunct="1"/>
            <a:r>
              <a:rPr lang="en-US" altLang="en-US" dirty="0">
                <a:cs typeface="Times New Roman" panose="02020603050405020304" pitchFamily="18" charset="0"/>
              </a:rPr>
              <a:t>Published March 25, 2016</a:t>
            </a:r>
            <a:endParaRPr lang="en-US" altLang="en-US" sz="1400" dirty="0">
              <a:cs typeface="Times New Roman" panose="02020603050405020304" pitchFamily="18" charset="0"/>
            </a:endParaRPr>
          </a:p>
        </p:txBody>
      </p:sp>
      <p:sp>
        <p:nvSpPr>
          <p:cNvPr id="73731" name="Rectangle 3"/>
          <p:cNvSpPr>
            <a:spLocks noGrp="1" noChangeArrowheads="1"/>
          </p:cNvSpPr>
          <p:nvPr>
            <p:ph type="body" sz="half" idx="4294967295"/>
          </p:nvPr>
        </p:nvSpPr>
        <p:spPr>
          <a:xfrm>
            <a:off x="609600" y="1219200"/>
            <a:ext cx="7793038" cy="4800600"/>
          </a:xfrm>
        </p:spPr>
        <p:txBody>
          <a:bodyPr>
            <a:normAutofit fontScale="92500" lnSpcReduction="10000"/>
          </a:bodyPr>
          <a:lstStyle/>
          <a:p>
            <a:pPr marL="0" indent="0">
              <a:buNone/>
            </a:pPr>
            <a:r>
              <a:rPr lang="en-US" b="1" u="sng" dirty="0">
                <a:cs typeface="Times New Roman" panose="02020603050405020304" pitchFamily="18" charset="0"/>
              </a:rPr>
              <a:t>Sections</a:t>
            </a:r>
          </a:p>
          <a:p>
            <a:pPr marL="0" indent="0">
              <a:buNone/>
            </a:pPr>
            <a:r>
              <a:rPr lang="en-US" sz="2000" dirty="0">
                <a:solidFill>
                  <a:srgbClr val="910046"/>
                </a:solidFill>
                <a:cs typeface="Times New Roman" panose="02020603050405020304" pitchFamily="18" charset="0"/>
              </a:rPr>
              <a:t>(l)    </a:t>
            </a:r>
            <a:r>
              <a:rPr lang="en-US" sz="2300" dirty="0">
                <a:cs typeface="Times New Roman" panose="02020603050405020304" pitchFamily="18" charset="0"/>
              </a:rPr>
              <a:t>Dates</a:t>
            </a:r>
          </a:p>
          <a:p>
            <a:pPr marL="0" indent="0">
              <a:buNone/>
            </a:pPr>
            <a:r>
              <a:rPr lang="en-US" sz="2000" dirty="0">
                <a:solidFill>
                  <a:srgbClr val="910046"/>
                </a:solidFill>
                <a:cs typeface="Times New Roman" panose="02020603050405020304" pitchFamily="18" charset="0"/>
              </a:rPr>
              <a:t>(b)   </a:t>
            </a:r>
            <a:r>
              <a:rPr lang="en-US" sz="2300" dirty="0">
                <a:cs typeface="Times New Roman" panose="02020603050405020304" pitchFamily="18" charset="0"/>
              </a:rPr>
              <a:t>Definitions</a:t>
            </a:r>
          </a:p>
          <a:p>
            <a:pPr marL="0" indent="0">
              <a:buNone/>
            </a:pPr>
            <a:r>
              <a:rPr lang="en-US" sz="2000" dirty="0">
                <a:solidFill>
                  <a:srgbClr val="910046"/>
                </a:solidFill>
                <a:cs typeface="Times New Roman" panose="02020603050405020304" pitchFamily="18" charset="0"/>
              </a:rPr>
              <a:t>(a)   </a:t>
            </a:r>
            <a:r>
              <a:rPr lang="en-US" sz="2300" dirty="0">
                <a:cs typeface="Times New Roman" panose="02020603050405020304" pitchFamily="18" charset="0"/>
              </a:rPr>
              <a:t>Scope and application</a:t>
            </a:r>
          </a:p>
          <a:p>
            <a:pPr marL="0" indent="0">
              <a:buNone/>
            </a:pPr>
            <a:r>
              <a:rPr lang="en-US" sz="2000" dirty="0">
                <a:solidFill>
                  <a:srgbClr val="910046"/>
                </a:solidFill>
                <a:cs typeface="Times New Roman" panose="02020603050405020304" pitchFamily="18" charset="0"/>
              </a:rPr>
              <a:t>(f)    </a:t>
            </a:r>
            <a:r>
              <a:rPr lang="en-US" sz="2300" dirty="0">
                <a:cs typeface="Times New Roman" panose="02020603050405020304" pitchFamily="18" charset="0"/>
              </a:rPr>
              <a:t>Methods of compliance</a:t>
            </a:r>
          </a:p>
          <a:p>
            <a:pPr marL="0" indent="0">
              <a:buNone/>
            </a:pPr>
            <a:r>
              <a:rPr lang="en-US" sz="2000" dirty="0">
                <a:solidFill>
                  <a:srgbClr val="910046"/>
                </a:solidFill>
                <a:cs typeface="Times New Roman" panose="02020603050405020304" pitchFamily="18" charset="0"/>
              </a:rPr>
              <a:t>(d)   </a:t>
            </a:r>
            <a:r>
              <a:rPr lang="en-US" sz="2300" dirty="0">
                <a:cs typeface="Times New Roman" panose="02020603050405020304" pitchFamily="18" charset="0"/>
              </a:rPr>
              <a:t>Exposure assessment</a:t>
            </a:r>
          </a:p>
          <a:p>
            <a:pPr marL="0" indent="0">
              <a:buNone/>
            </a:pPr>
            <a:r>
              <a:rPr lang="en-US" sz="2000" dirty="0">
                <a:solidFill>
                  <a:srgbClr val="910046"/>
                </a:solidFill>
                <a:cs typeface="Times New Roman" panose="02020603050405020304" pitchFamily="18" charset="0"/>
              </a:rPr>
              <a:t>(</a:t>
            </a:r>
            <a:r>
              <a:rPr lang="en-US" sz="2000" dirty="0" err="1">
                <a:solidFill>
                  <a:srgbClr val="910046"/>
                </a:solidFill>
                <a:cs typeface="Times New Roman" panose="02020603050405020304" pitchFamily="18" charset="0"/>
              </a:rPr>
              <a:t>i</a:t>
            </a:r>
            <a:r>
              <a:rPr lang="en-US" sz="2000" dirty="0">
                <a:solidFill>
                  <a:srgbClr val="910046"/>
                </a:solidFill>
                <a:cs typeface="Times New Roman" panose="02020603050405020304" pitchFamily="18" charset="0"/>
              </a:rPr>
              <a:t>)    </a:t>
            </a:r>
            <a:r>
              <a:rPr lang="en-US" sz="2300" dirty="0">
                <a:cs typeface="Times New Roman" panose="02020603050405020304" pitchFamily="18" charset="0"/>
              </a:rPr>
              <a:t>Medical surveillance</a:t>
            </a:r>
          </a:p>
          <a:p>
            <a:pPr marL="0" indent="0">
              <a:buNone/>
            </a:pPr>
            <a:r>
              <a:rPr lang="en-US" sz="2000" dirty="0">
                <a:solidFill>
                  <a:srgbClr val="910046"/>
                </a:solidFill>
                <a:cs typeface="Times New Roman" panose="02020603050405020304" pitchFamily="18" charset="0"/>
              </a:rPr>
              <a:t>(k)   </a:t>
            </a:r>
            <a:r>
              <a:rPr lang="en-US" sz="2300" dirty="0">
                <a:cs typeface="Times New Roman" panose="02020603050405020304" pitchFamily="18" charset="0"/>
              </a:rPr>
              <a:t>Recordkeeping</a:t>
            </a:r>
          </a:p>
          <a:p>
            <a:pPr marL="0" indent="0">
              <a:buNone/>
            </a:pPr>
            <a:r>
              <a:rPr lang="en-US" sz="2000" dirty="0">
                <a:solidFill>
                  <a:srgbClr val="910046"/>
                </a:solidFill>
                <a:cs typeface="Times New Roman" panose="02020603050405020304" pitchFamily="18" charset="0"/>
              </a:rPr>
              <a:t>(c)   </a:t>
            </a:r>
            <a:r>
              <a:rPr lang="en-US" sz="2300" dirty="0">
                <a:cs typeface="Times New Roman" panose="02020603050405020304" pitchFamily="18" charset="0"/>
              </a:rPr>
              <a:t>Permissible exposure limit</a:t>
            </a:r>
          </a:p>
          <a:p>
            <a:pPr marL="0" indent="0">
              <a:buNone/>
            </a:pPr>
            <a:r>
              <a:rPr lang="en-US" sz="2000" dirty="0">
                <a:solidFill>
                  <a:srgbClr val="910046"/>
                </a:solidFill>
                <a:cs typeface="Times New Roman" panose="02020603050405020304" pitchFamily="18" charset="0"/>
              </a:rPr>
              <a:t>(g)   </a:t>
            </a:r>
            <a:r>
              <a:rPr lang="en-US" sz="2300" dirty="0">
                <a:cs typeface="Times New Roman" panose="02020603050405020304" pitchFamily="18" charset="0"/>
              </a:rPr>
              <a:t>Respiratory protection</a:t>
            </a:r>
          </a:p>
          <a:p>
            <a:pPr marL="0" indent="0">
              <a:buNone/>
            </a:pPr>
            <a:r>
              <a:rPr lang="en-US" sz="2000" dirty="0">
                <a:solidFill>
                  <a:srgbClr val="910046"/>
                </a:solidFill>
                <a:cs typeface="Times New Roman" panose="02020603050405020304" pitchFamily="18" charset="0"/>
              </a:rPr>
              <a:t>(e)   </a:t>
            </a:r>
            <a:r>
              <a:rPr lang="en-US" sz="2300" dirty="0">
                <a:cs typeface="Times New Roman" panose="02020603050405020304" pitchFamily="18" charset="0"/>
              </a:rPr>
              <a:t>Regulated areas</a:t>
            </a:r>
          </a:p>
          <a:p>
            <a:pPr marL="0" indent="0">
              <a:buNone/>
            </a:pPr>
            <a:r>
              <a:rPr lang="en-US" sz="2000" dirty="0">
                <a:solidFill>
                  <a:srgbClr val="910046"/>
                </a:solidFill>
                <a:cs typeface="Times New Roman" panose="02020603050405020304" pitchFamily="18" charset="0"/>
              </a:rPr>
              <a:t>(h)   </a:t>
            </a:r>
            <a:r>
              <a:rPr lang="en-US" sz="2300" dirty="0">
                <a:cs typeface="Times New Roman" panose="02020603050405020304" pitchFamily="18" charset="0"/>
              </a:rPr>
              <a:t>Housekeeping</a:t>
            </a:r>
          </a:p>
          <a:p>
            <a:pPr marL="0" indent="0">
              <a:buNone/>
            </a:pPr>
            <a:r>
              <a:rPr lang="en-US" sz="2000" dirty="0">
                <a:solidFill>
                  <a:srgbClr val="910046"/>
                </a:solidFill>
                <a:cs typeface="Times New Roman" panose="02020603050405020304" pitchFamily="18" charset="0"/>
              </a:rPr>
              <a:t>(j)    </a:t>
            </a:r>
            <a:r>
              <a:rPr lang="en-US" sz="2300" dirty="0">
                <a:cs typeface="Times New Roman" panose="02020603050405020304" pitchFamily="18" charset="0"/>
              </a:rPr>
              <a:t>Communication</a:t>
            </a:r>
          </a:p>
        </p:txBody>
      </p:sp>
      <p:sp>
        <p:nvSpPr>
          <p:cNvPr id="73732" name="Rectangle 4"/>
          <p:cNvSpPr>
            <a:spLocks noChangeArrowheads="1"/>
          </p:cNvSpPr>
          <p:nvPr/>
        </p:nvSpPr>
        <p:spPr bwMode="auto">
          <a:xfrm>
            <a:off x="6019800" y="669925"/>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866650"/>
            <a:ext cx="2667372" cy="3581900"/>
          </a:xfrm>
          <a:prstGeom prst="rect">
            <a:avLst/>
          </a:prstGeom>
        </p:spPr>
      </p:pic>
    </p:spTree>
    <p:extLst>
      <p:ext uri="{BB962C8B-B14F-4D97-AF65-F5344CB8AC3E}">
        <p14:creationId xmlns:p14="http://schemas.microsoft.com/office/powerpoint/2010/main" val="428040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530352" y="381000"/>
            <a:ext cx="7793038" cy="641350"/>
          </a:xfrm>
        </p:spPr>
        <p:txBody>
          <a:bodyPr lIns="91440" tIns="45720" rIns="91440" bIns="45720" anchor="b"/>
          <a:lstStyle/>
          <a:p>
            <a:pPr eaLnBrk="1" hangingPunct="1"/>
            <a:r>
              <a:rPr lang="en-US" altLang="en-US" dirty="0">
                <a:cs typeface="Times New Roman" panose="02020603050405020304" pitchFamily="18" charset="0"/>
              </a:rPr>
              <a:t>Published March 25, 2016</a:t>
            </a:r>
            <a:endParaRPr lang="en-US" altLang="en-US" sz="1400" dirty="0">
              <a:cs typeface="Times New Roman" panose="02020603050405020304" pitchFamily="18" charset="0"/>
            </a:endParaRPr>
          </a:p>
        </p:txBody>
      </p:sp>
      <p:sp>
        <p:nvSpPr>
          <p:cNvPr id="73731" name="Rectangle 3"/>
          <p:cNvSpPr>
            <a:spLocks noGrp="1" noChangeArrowheads="1"/>
          </p:cNvSpPr>
          <p:nvPr>
            <p:ph type="body" sz="half" idx="4294967295"/>
          </p:nvPr>
        </p:nvSpPr>
        <p:spPr>
          <a:xfrm>
            <a:off x="609600" y="1219200"/>
            <a:ext cx="7793038" cy="4800600"/>
          </a:xfrm>
        </p:spPr>
        <p:txBody>
          <a:bodyPr>
            <a:normAutofit fontScale="92500" lnSpcReduction="10000"/>
          </a:bodyPr>
          <a:lstStyle/>
          <a:p>
            <a:pPr marL="0" indent="0">
              <a:buNone/>
            </a:pPr>
            <a:r>
              <a:rPr lang="en-US" b="1" u="sng" dirty="0">
                <a:cs typeface="Times New Roman" panose="02020603050405020304" pitchFamily="18" charset="0"/>
              </a:rPr>
              <a:t>Sections</a:t>
            </a:r>
          </a:p>
          <a:p>
            <a:pPr marL="0" indent="0">
              <a:buNone/>
            </a:pPr>
            <a:r>
              <a:rPr lang="en-US" sz="2000" dirty="0">
                <a:solidFill>
                  <a:srgbClr val="910046"/>
                </a:solidFill>
                <a:cs typeface="Times New Roman" panose="02020603050405020304" pitchFamily="18" charset="0"/>
              </a:rPr>
              <a:t>(l)    </a:t>
            </a:r>
            <a:r>
              <a:rPr lang="en-US" sz="2300" dirty="0">
                <a:cs typeface="Times New Roman" panose="02020603050405020304" pitchFamily="18" charset="0"/>
              </a:rPr>
              <a:t>Dates</a:t>
            </a:r>
          </a:p>
          <a:p>
            <a:pPr marL="0" indent="0">
              <a:buNone/>
            </a:pPr>
            <a:r>
              <a:rPr lang="en-US" sz="2000" dirty="0">
                <a:solidFill>
                  <a:srgbClr val="910046"/>
                </a:solidFill>
                <a:cs typeface="Times New Roman" panose="02020603050405020304" pitchFamily="18" charset="0"/>
              </a:rPr>
              <a:t>(b)   </a:t>
            </a:r>
            <a:r>
              <a:rPr lang="en-US" sz="2300" dirty="0">
                <a:cs typeface="Times New Roman" panose="02020603050405020304" pitchFamily="18" charset="0"/>
              </a:rPr>
              <a:t>Definitions</a:t>
            </a:r>
          </a:p>
          <a:p>
            <a:pPr marL="0" indent="0">
              <a:buNone/>
            </a:pPr>
            <a:r>
              <a:rPr lang="en-US" sz="2000" dirty="0">
                <a:solidFill>
                  <a:srgbClr val="910046"/>
                </a:solidFill>
                <a:cs typeface="Times New Roman" panose="02020603050405020304" pitchFamily="18" charset="0"/>
              </a:rPr>
              <a:t>(a)   </a:t>
            </a:r>
            <a:r>
              <a:rPr lang="en-US" sz="2300" dirty="0">
                <a:cs typeface="Times New Roman" panose="02020603050405020304" pitchFamily="18" charset="0"/>
              </a:rPr>
              <a:t>Scope and application</a:t>
            </a:r>
          </a:p>
          <a:p>
            <a:pPr marL="0" indent="0">
              <a:buNone/>
            </a:pPr>
            <a:r>
              <a:rPr lang="en-US" sz="2000" dirty="0">
                <a:solidFill>
                  <a:srgbClr val="910046"/>
                </a:solidFill>
                <a:cs typeface="Times New Roman" panose="02020603050405020304" pitchFamily="18" charset="0"/>
              </a:rPr>
              <a:t>(f)    </a:t>
            </a:r>
            <a:r>
              <a:rPr lang="en-US" sz="2300" dirty="0">
                <a:cs typeface="Times New Roman" panose="02020603050405020304" pitchFamily="18" charset="0"/>
              </a:rPr>
              <a:t>Methods of compliance</a:t>
            </a:r>
          </a:p>
          <a:p>
            <a:pPr marL="0" indent="0">
              <a:buNone/>
            </a:pPr>
            <a:r>
              <a:rPr lang="en-US" sz="2000" dirty="0">
                <a:solidFill>
                  <a:srgbClr val="910046"/>
                </a:solidFill>
                <a:cs typeface="Times New Roman" panose="02020603050405020304" pitchFamily="18" charset="0"/>
              </a:rPr>
              <a:t>(d)   </a:t>
            </a:r>
            <a:r>
              <a:rPr lang="en-US" sz="2300" dirty="0">
                <a:cs typeface="Times New Roman" panose="02020603050405020304" pitchFamily="18" charset="0"/>
              </a:rPr>
              <a:t>Exposure assessment</a:t>
            </a:r>
          </a:p>
          <a:p>
            <a:pPr marL="0" indent="0">
              <a:buNone/>
            </a:pPr>
            <a:r>
              <a:rPr lang="en-US" sz="2000" dirty="0">
                <a:solidFill>
                  <a:srgbClr val="910046"/>
                </a:solidFill>
                <a:cs typeface="Times New Roman" panose="02020603050405020304" pitchFamily="18" charset="0"/>
              </a:rPr>
              <a:t>(</a:t>
            </a:r>
            <a:r>
              <a:rPr lang="en-US" sz="2000" dirty="0" err="1">
                <a:solidFill>
                  <a:srgbClr val="910046"/>
                </a:solidFill>
                <a:cs typeface="Times New Roman" panose="02020603050405020304" pitchFamily="18" charset="0"/>
              </a:rPr>
              <a:t>i</a:t>
            </a:r>
            <a:r>
              <a:rPr lang="en-US" sz="2000" dirty="0">
                <a:solidFill>
                  <a:srgbClr val="910046"/>
                </a:solidFill>
                <a:cs typeface="Times New Roman" panose="02020603050405020304" pitchFamily="18" charset="0"/>
              </a:rPr>
              <a:t>)    </a:t>
            </a:r>
            <a:r>
              <a:rPr lang="en-US" sz="2300" dirty="0">
                <a:cs typeface="Times New Roman" panose="02020603050405020304" pitchFamily="18" charset="0"/>
              </a:rPr>
              <a:t>Medical surveillance</a:t>
            </a:r>
          </a:p>
          <a:p>
            <a:pPr marL="0" indent="0">
              <a:buNone/>
            </a:pPr>
            <a:r>
              <a:rPr lang="en-US" sz="2000" dirty="0">
                <a:solidFill>
                  <a:srgbClr val="910046"/>
                </a:solidFill>
                <a:cs typeface="Times New Roman" panose="02020603050405020304" pitchFamily="18" charset="0"/>
              </a:rPr>
              <a:t>(k)   </a:t>
            </a:r>
            <a:r>
              <a:rPr lang="en-US" sz="2300" dirty="0">
                <a:cs typeface="Times New Roman" panose="02020603050405020304" pitchFamily="18" charset="0"/>
              </a:rPr>
              <a:t>Recordkeeping</a:t>
            </a:r>
          </a:p>
          <a:p>
            <a:pPr marL="0" indent="0">
              <a:buNone/>
            </a:pPr>
            <a:r>
              <a:rPr lang="en-US" sz="2000" dirty="0">
                <a:solidFill>
                  <a:srgbClr val="910046"/>
                </a:solidFill>
                <a:cs typeface="Times New Roman" panose="02020603050405020304" pitchFamily="18" charset="0"/>
              </a:rPr>
              <a:t>(c)   </a:t>
            </a:r>
            <a:r>
              <a:rPr lang="en-US" sz="2300" dirty="0">
                <a:cs typeface="Times New Roman" panose="02020603050405020304" pitchFamily="18" charset="0"/>
              </a:rPr>
              <a:t>Permissible exposure limit</a:t>
            </a:r>
          </a:p>
          <a:p>
            <a:pPr marL="0" indent="0">
              <a:buNone/>
            </a:pPr>
            <a:r>
              <a:rPr lang="en-US" sz="2000" dirty="0">
                <a:solidFill>
                  <a:srgbClr val="910046"/>
                </a:solidFill>
                <a:cs typeface="Times New Roman" panose="02020603050405020304" pitchFamily="18" charset="0"/>
              </a:rPr>
              <a:t>(g)   </a:t>
            </a:r>
            <a:r>
              <a:rPr lang="en-US" sz="2300" dirty="0">
                <a:cs typeface="Times New Roman" panose="02020603050405020304" pitchFamily="18" charset="0"/>
              </a:rPr>
              <a:t>Respiratory protection</a:t>
            </a:r>
          </a:p>
          <a:p>
            <a:pPr marL="0" indent="0">
              <a:buNone/>
            </a:pPr>
            <a:r>
              <a:rPr lang="en-US" sz="2000" dirty="0">
                <a:solidFill>
                  <a:srgbClr val="910046"/>
                </a:solidFill>
                <a:cs typeface="Times New Roman" panose="02020603050405020304" pitchFamily="18" charset="0"/>
              </a:rPr>
              <a:t>(e)   </a:t>
            </a:r>
            <a:r>
              <a:rPr lang="en-US" sz="2300" dirty="0">
                <a:cs typeface="Times New Roman" panose="02020603050405020304" pitchFamily="18" charset="0"/>
              </a:rPr>
              <a:t>Regulated areas</a:t>
            </a:r>
          </a:p>
          <a:p>
            <a:pPr marL="0" indent="0">
              <a:buNone/>
            </a:pPr>
            <a:r>
              <a:rPr lang="en-US" sz="2000" dirty="0">
                <a:solidFill>
                  <a:srgbClr val="910046"/>
                </a:solidFill>
                <a:cs typeface="Times New Roman" panose="02020603050405020304" pitchFamily="18" charset="0"/>
              </a:rPr>
              <a:t>(h)   </a:t>
            </a:r>
            <a:r>
              <a:rPr lang="en-US" sz="2300" dirty="0">
                <a:cs typeface="Times New Roman" panose="02020603050405020304" pitchFamily="18" charset="0"/>
              </a:rPr>
              <a:t>Housekeeping</a:t>
            </a:r>
          </a:p>
          <a:p>
            <a:pPr marL="0" indent="0">
              <a:buNone/>
            </a:pPr>
            <a:r>
              <a:rPr lang="en-US" sz="2000" dirty="0">
                <a:solidFill>
                  <a:srgbClr val="910046"/>
                </a:solidFill>
                <a:cs typeface="Times New Roman" panose="02020603050405020304" pitchFamily="18" charset="0"/>
              </a:rPr>
              <a:t>(j)    </a:t>
            </a:r>
            <a:r>
              <a:rPr lang="en-US" sz="2300" dirty="0">
                <a:cs typeface="Times New Roman" panose="02020603050405020304" pitchFamily="18" charset="0"/>
              </a:rPr>
              <a:t>Communication</a:t>
            </a:r>
          </a:p>
        </p:txBody>
      </p:sp>
      <p:sp>
        <p:nvSpPr>
          <p:cNvPr id="73732" name="Rectangle 4"/>
          <p:cNvSpPr>
            <a:spLocks noChangeArrowheads="1"/>
          </p:cNvSpPr>
          <p:nvPr/>
        </p:nvSpPr>
        <p:spPr bwMode="auto">
          <a:xfrm>
            <a:off x="6019800" y="669925"/>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a:t>
            </a:r>
          </a:p>
        </p:txBody>
      </p:sp>
      <p:sp>
        <p:nvSpPr>
          <p:cNvPr id="3" name="Rectangle 2"/>
          <p:cNvSpPr/>
          <p:nvPr/>
        </p:nvSpPr>
        <p:spPr bwMode="auto">
          <a:xfrm>
            <a:off x="609600" y="2362200"/>
            <a:ext cx="4572000" cy="3537857"/>
          </a:xfrm>
          <a:prstGeom prst="rect">
            <a:avLst/>
          </a:prstGeom>
          <a:noFill/>
          <a:ln w="38100">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866650"/>
            <a:ext cx="2667372" cy="3581900"/>
          </a:xfrm>
          <a:prstGeom prst="rect">
            <a:avLst/>
          </a:prstGeom>
        </p:spPr>
      </p:pic>
    </p:spTree>
    <p:extLst>
      <p:ext uri="{BB962C8B-B14F-4D97-AF65-F5344CB8AC3E}">
        <p14:creationId xmlns:p14="http://schemas.microsoft.com/office/powerpoint/2010/main" val="2711830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09600" y="390307"/>
            <a:ext cx="6705600" cy="646331"/>
          </a:xfrm>
        </p:spPr>
        <p:txBody>
          <a:bodyPr lIns="91440" tIns="45720" rIns="91440" bIns="45720" anchor="b"/>
          <a:lstStyle/>
          <a:p>
            <a:pPr eaLnBrk="1" hangingPunct="1"/>
            <a:r>
              <a:rPr lang="en-US" altLang="en-US" sz="3600" dirty="0">
                <a:cs typeface="Times New Roman" panose="02020603050405020304" pitchFamily="18" charset="0"/>
              </a:rPr>
              <a:t>Silica Flow Chart</a:t>
            </a:r>
          </a:p>
        </p:txBody>
      </p:sp>
      <p:sp>
        <p:nvSpPr>
          <p:cNvPr id="73732" name="Rectangle 4"/>
          <p:cNvSpPr>
            <a:spLocks noChangeArrowheads="1"/>
          </p:cNvSpPr>
          <p:nvPr/>
        </p:nvSpPr>
        <p:spPr bwMode="auto">
          <a:xfrm>
            <a:off x="6019800" y="669925"/>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a:t>
            </a:r>
          </a:p>
        </p:txBody>
      </p:sp>
      <p:graphicFrame>
        <p:nvGraphicFramePr>
          <p:cNvPr id="2" name="Table 1"/>
          <p:cNvGraphicFramePr>
            <a:graphicFrameLocks noGrp="1"/>
          </p:cNvGraphicFramePr>
          <p:nvPr/>
        </p:nvGraphicFramePr>
        <p:xfrm>
          <a:off x="609600" y="1268811"/>
          <a:ext cx="7086600" cy="4495800"/>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473449">
                <a:tc gridSpan="2">
                  <a:txBody>
                    <a:bodyPr/>
                    <a:lstStyle/>
                    <a:p>
                      <a:pPr marL="0" marR="0" algn="l">
                        <a:lnSpc>
                          <a:spcPct val="100000"/>
                        </a:lnSpc>
                        <a:spcBef>
                          <a:spcPts val="0"/>
                        </a:spcBef>
                        <a:spcAft>
                          <a:spcPts val="0"/>
                        </a:spcAft>
                      </a:pPr>
                      <a:r>
                        <a:rPr lang="en-US" sz="1800" b="1" u="none" dirty="0">
                          <a:solidFill>
                            <a:schemeClr val="tx1"/>
                          </a:solidFill>
                          <a:effectLst/>
                          <a:latin typeface="+mn-lt"/>
                          <a:cs typeface="Times New Roman" panose="02020603050405020304" pitchFamily="18" charset="0"/>
                        </a:rPr>
                        <a:t>  </a:t>
                      </a:r>
                      <a:r>
                        <a:rPr lang="en-US" sz="1800" b="1" u="none" baseline="0" dirty="0">
                          <a:solidFill>
                            <a:schemeClr val="tx1"/>
                          </a:solidFill>
                          <a:effectLst/>
                          <a:latin typeface="+mn-lt"/>
                          <a:cs typeface="Times New Roman" panose="02020603050405020304" pitchFamily="18" charset="0"/>
                        </a:rPr>
                        <a:t>  </a:t>
                      </a:r>
                      <a:r>
                        <a:rPr lang="en-US" sz="1800" b="1" u="none" dirty="0">
                          <a:solidFill>
                            <a:schemeClr val="tx1"/>
                          </a:solidFill>
                          <a:effectLst/>
                          <a:latin typeface="+mn-lt"/>
                          <a:cs typeface="Times New Roman" panose="02020603050405020304" pitchFamily="18" charset="0"/>
                        </a:rPr>
                        <a:t>GENERAL</a:t>
                      </a:r>
                      <a:r>
                        <a:rPr lang="en-US" sz="1800" b="1" u="none" baseline="0" dirty="0">
                          <a:solidFill>
                            <a:schemeClr val="tx1"/>
                          </a:solidFill>
                          <a:effectLst/>
                          <a:latin typeface="+mn-lt"/>
                          <a:cs typeface="Times New Roman" panose="02020603050405020304" pitchFamily="18" charset="0"/>
                        </a:rPr>
                        <a:t> INDUSTRY</a:t>
                      </a:r>
                      <a:endParaRPr lang="en-US" sz="1800" b="1" u="none"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en-US"/>
                    </a:p>
                  </a:txBody>
                  <a:tcPr/>
                </a:tc>
                <a:extLst>
                  <a:ext uri="{0D108BD9-81ED-4DB2-BD59-A6C34878D82A}">
                    <a16:rowId xmlns:a16="http://schemas.microsoft.com/office/drawing/2014/main" val="10000"/>
                  </a:ext>
                </a:extLst>
              </a:tr>
              <a:tr h="383436">
                <a:tc gridSpan="2">
                  <a:txBody>
                    <a:bodyPr/>
                    <a:lstStyle/>
                    <a:p>
                      <a:pPr marL="0" marR="0" algn="just">
                        <a:lnSpc>
                          <a:spcPct val="100000"/>
                        </a:lnSpc>
                        <a:spcBef>
                          <a:spcPts val="0"/>
                        </a:spcBef>
                        <a:spcAft>
                          <a:spcPts val="0"/>
                        </a:spcAft>
                      </a:pPr>
                      <a:r>
                        <a:rPr lang="en-US" sz="1800" b="0" u="none" dirty="0">
                          <a:solidFill>
                            <a:schemeClr val="tx1"/>
                          </a:solidFill>
                          <a:effectLst/>
                          <a:latin typeface="+mn-lt"/>
                          <a:cs typeface="Times New Roman" panose="02020603050405020304" pitchFamily="18" charset="0"/>
                        </a:rPr>
                        <a:t>(a)</a:t>
                      </a:r>
                      <a:r>
                        <a:rPr lang="en-US" sz="1800" b="0" u="none" baseline="0" dirty="0">
                          <a:solidFill>
                            <a:schemeClr val="tx1"/>
                          </a:solidFill>
                          <a:effectLst/>
                          <a:latin typeface="+mn-lt"/>
                          <a:cs typeface="Times New Roman" panose="02020603050405020304" pitchFamily="18" charset="0"/>
                        </a:rPr>
                        <a:t> Scope and application</a:t>
                      </a:r>
                      <a:endParaRPr lang="en-US" sz="1800" b="1" u="sng"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en-US"/>
                    </a:p>
                  </a:txBody>
                  <a:tcPr/>
                </a:tc>
                <a:extLst>
                  <a:ext uri="{0D108BD9-81ED-4DB2-BD59-A6C34878D82A}">
                    <a16:rowId xmlns:a16="http://schemas.microsoft.com/office/drawing/2014/main" val="10001"/>
                  </a:ext>
                </a:extLst>
              </a:tr>
              <a:tr h="448516">
                <a:tc>
                  <a:txBody>
                    <a:bodyPr/>
                    <a:lstStyle/>
                    <a:p>
                      <a:pPr marL="0" marR="0">
                        <a:lnSpc>
                          <a:spcPct val="100000"/>
                        </a:lnSpc>
                        <a:spcBef>
                          <a:spcPts val="0"/>
                        </a:spcBef>
                        <a:spcAft>
                          <a:spcPts val="0"/>
                        </a:spcAft>
                      </a:pPr>
                      <a:r>
                        <a:rPr lang="en-US" sz="1800" b="0" dirty="0">
                          <a:solidFill>
                            <a:schemeClr val="tx1"/>
                          </a:solidFill>
                          <a:effectLst/>
                          <a:latin typeface="+mn-lt"/>
                          <a:cs typeface="Times New Roman" panose="02020603050405020304" pitchFamily="18" charset="0"/>
                        </a:rPr>
                        <a:t>(f)  Methods of compliance</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0000"/>
                        </a:lnSpc>
                        <a:spcBef>
                          <a:spcPts val="0"/>
                        </a:spcBef>
                        <a:spcAft>
                          <a:spcPts val="0"/>
                        </a:spcAft>
                      </a:pP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2"/>
                  </a:ext>
                </a:extLst>
              </a:tr>
              <a:tr h="368536">
                <a:tc>
                  <a:txBody>
                    <a:bodyPr/>
                    <a:lstStyle/>
                    <a:p>
                      <a:pPr marL="0" marR="0">
                        <a:lnSpc>
                          <a:spcPct val="100000"/>
                        </a:lnSpc>
                        <a:spcBef>
                          <a:spcPts val="0"/>
                        </a:spcBef>
                        <a:spcAft>
                          <a:spcPts val="0"/>
                        </a:spcAft>
                      </a:pPr>
                      <a:r>
                        <a:rPr lang="en-US" sz="1800" b="0" dirty="0">
                          <a:solidFill>
                            <a:schemeClr val="tx1"/>
                          </a:solidFill>
                          <a:effectLst/>
                          <a:latin typeface="+mn-lt"/>
                          <a:cs typeface="Times New Roman" panose="02020603050405020304" pitchFamily="18" charset="0"/>
                        </a:rPr>
                        <a:t>(d) Exposure assessment</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0000"/>
                        </a:lnSpc>
                        <a:spcBef>
                          <a:spcPts val="0"/>
                        </a:spcBef>
                        <a:spcAft>
                          <a:spcPts val="0"/>
                        </a:spcAft>
                      </a:pP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3"/>
                  </a:ext>
                </a:extLst>
              </a:tr>
              <a:tr h="711379">
                <a:tc>
                  <a:txBody>
                    <a:bodyPr/>
                    <a:lstStyle/>
                    <a:p>
                      <a:pPr marL="0" marR="0">
                        <a:lnSpc>
                          <a:spcPct val="100000"/>
                        </a:lnSpc>
                        <a:spcBef>
                          <a:spcPts val="0"/>
                        </a:spcBef>
                        <a:spcAft>
                          <a:spcPts val="0"/>
                        </a:spcAft>
                      </a:pPr>
                      <a:r>
                        <a:rPr lang="en-US" sz="1800" b="0" dirty="0">
                          <a:solidFill>
                            <a:srgbClr val="008000"/>
                          </a:solidFill>
                          <a:effectLst/>
                          <a:latin typeface="+mn-lt"/>
                          <a:cs typeface="Times New Roman" panose="02020603050405020304" pitchFamily="18" charset="0"/>
                        </a:rPr>
                        <a:t>   Green represents “MAYBE”</a:t>
                      </a:r>
                    </a:p>
                    <a:p>
                      <a:pPr marL="0" marR="0">
                        <a:lnSpc>
                          <a:spcPct val="100000"/>
                        </a:lnSpc>
                        <a:spcBef>
                          <a:spcPts val="0"/>
                        </a:spcBef>
                        <a:spcAft>
                          <a:spcPts val="0"/>
                        </a:spcAft>
                      </a:pPr>
                      <a:r>
                        <a:rPr lang="en-US" sz="1800" b="0" dirty="0">
                          <a:solidFill>
                            <a:srgbClr val="008000"/>
                          </a:solidFill>
                          <a:effectLst/>
                          <a:latin typeface="+mn-lt"/>
                          <a:cs typeface="Times New Roman" panose="02020603050405020304" pitchFamily="18" charset="0"/>
                        </a:rPr>
                        <a:t>      (</a:t>
                      </a:r>
                      <a:r>
                        <a:rPr lang="en-US" sz="1800" b="0" dirty="0" err="1">
                          <a:solidFill>
                            <a:srgbClr val="008000"/>
                          </a:solidFill>
                          <a:effectLst/>
                          <a:latin typeface="+mn-lt"/>
                          <a:cs typeface="Times New Roman" panose="02020603050405020304" pitchFamily="18" charset="0"/>
                        </a:rPr>
                        <a:t>i</a:t>
                      </a:r>
                      <a:r>
                        <a:rPr lang="en-US" sz="1800" b="0" dirty="0">
                          <a:solidFill>
                            <a:srgbClr val="008000"/>
                          </a:solidFill>
                          <a:effectLst/>
                          <a:latin typeface="+mn-lt"/>
                          <a:cs typeface="Times New Roman" panose="02020603050405020304" pitchFamily="18" charset="0"/>
                        </a:rPr>
                        <a:t>) Medical surveillance</a:t>
                      </a:r>
                      <a:endParaRPr lang="en-US" sz="1800" b="0" dirty="0">
                        <a:solidFill>
                          <a:srgbClr val="008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rowSpan="2">
                  <a:txBody>
                    <a:bodyPr/>
                    <a:lstStyle/>
                    <a:p>
                      <a:pPr marL="0" marR="0">
                        <a:lnSpc>
                          <a:spcPct val="100000"/>
                        </a:lnSpc>
                        <a:spcBef>
                          <a:spcPts val="0"/>
                        </a:spcBef>
                        <a:spcAft>
                          <a:spcPts val="0"/>
                        </a:spcAft>
                      </a:pPr>
                      <a:endParaRPr lang="en-US" sz="1800" dirty="0">
                        <a:solidFill>
                          <a:srgbClr val="008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4"/>
                  </a:ext>
                </a:extLst>
              </a:tr>
              <a:tr h="368536">
                <a:tc>
                  <a:txBody>
                    <a:bodyPr/>
                    <a:lstStyle/>
                    <a:p>
                      <a:pPr marL="0" marR="0">
                        <a:lnSpc>
                          <a:spcPct val="100000"/>
                        </a:lnSpc>
                        <a:spcBef>
                          <a:spcPts val="0"/>
                        </a:spcBef>
                        <a:spcAft>
                          <a:spcPts val="0"/>
                        </a:spcAft>
                      </a:pPr>
                      <a:r>
                        <a:rPr lang="en-US" sz="1800" b="0" dirty="0">
                          <a:solidFill>
                            <a:schemeClr val="tx1"/>
                          </a:solidFill>
                          <a:effectLst/>
                          <a:latin typeface="+mn-lt"/>
                          <a:cs typeface="Times New Roman" panose="02020603050405020304" pitchFamily="18" charset="0"/>
                        </a:rPr>
                        <a:t>(k) Recordkeeping</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vMerge="1">
                  <a:txBody>
                    <a:bodyPr/>
                    <a:lstStyle/>
                    <a:p>
                      <a:pPr marL="0" marR="0">
                        <a:lnSpc>
                          <a:spcPct val="107000"/>
                        </a:lnSpc>
                        <a:spcBef>
                          <a:spcPts val="0"/>
                        </a:spcBef>
                        <a:spcAft>
                          <a:spcPts val="0"/>
                        </a:spcAft>
                      </a:pPr>
                      <a:endParaRPr lang="en-US" sz="1100" dirty="0">
                        <a:solidFill>
                          <a:srgbClr val="008000"/>
                        </a:solidFill>
                        <a:effectLst/>
                        <a:latin typeface="+mj-lt"/>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0005"/>
                  </a:ext>
                </a:extLst>
              </a:tr>
              <a:tr h="343353">
                <a:tc>
                  <a:txBody>
                    <a:bodyPr/>
                    <a:lstStyle/>
                    <a:p>
                      <a:pPr marL="0" marR="0">
                        <a:lnSpc>
                          <a:spcPct val="100000"/>
                        </a:lnSpc>
                        <a:spcBef>
                          <a:spcPts val="0"/>
                        </a:spcBef>
                        <a:spcAft>
                          <a:spcPts val="0"/>
                        </a:spcAft>
                      </a:pPr>
                      <a:r>
                        <a:rPr lang="en-US" sz="1800" b="0" dirty="0">
                          <a:solidFill>
                            <a:srgbClr val="008000"/>
                          </a:solidFill>
                          <a:effectLst/>
                          <a:latin typeface="+mn-lt"/>
                          <a:cs typeface="Times New Roman" panose="02020603050405020304" pitchFamily="18" charset="0"/>
                        </a:rPr>
                        <a:t>   </a:t>
                      </a:r>
                      <a:r>
                        <a:rPr lang="en-US" sz="1800" b="0" baseline="0" dirty="0">
                          <a:solidFill>
                            <a:srgbClr val="008000"/>
                          </a:solidFill>
                          <a:effectLst/>
                          <a:latin typeface="+mn-lt"/>
                          <a:cs typeface="Times New Roman" panose="02020603050405020304" pitchFamily="18" charset="0"/>
                        </a:rPr>
                        <a:t>   </a:t>
                      </a:r>
                      <a:r>
                        <a:rPr lang="en-US" sz="1800" b="0" dirty="0">
                          <a:solidFill>
                            <a:srgbClr val="008000"/>
                          </a:solidFill>
                          <a:effectLst/>
                          <a:latin typeface="+mn-lt"/>
                          <a:cs typeface="Times New Roman" panose="02020603050405020304" pitchFamily="18" charset="0"/>
                        </a:rPr>
                        <a:t>(c) Permissible exposure limit</a:t>
                      </a:r>
                      <a:endParaRPr lang="en-US" sz="1800" b="0" dirty="0">
                        <a:solidFill>
                          <a:srgbClr val="008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0000"/>
                        </a:lnSpc>
                        <a:spcBef>
                          <a:spcPts val="0"/>
                        </a:spcBef>
                        <a:spcAft>
                          <a:spcPts val="0"/>
                        </a:spcAft>
                      </a:pP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6"/>
                  </a:ext>
                </a:extLst>
              </a:tr>
              <a:tr h="343353">
                <a:tc>
                  <a:txBody>
                    <a:bodyPr/>
                    <a:lstStyle/>
                    <a:p>
                      <a:pPr marL="0" marR="0">
                        <a:lnSpc>
                          <a:spcPct val="100000"/>
                        </a:lnSpc>
                        <a:spcBef>
                          <a:spcPts val="0"/>
                        </a:spcBef>
                        <a:spcAft>
                          <a:spcPts val="0"/>
                        </a:spcAft>
                      </a:pPr>
                      <a:r>
                        <a:rPr lang="en-US" sz="1800" b="0" dirty="0">
                          <a:solidFill>
                            <a:srgbClr val="008000"/>
                          </a:solidFill>
                          <a:effectLst/>
                          <a:latin typeface="+mn-lt"/>
                          <a:cs typeface="Times New Roman" panose="02020603050405020304" pitchFamily="18" charset="0"/>
                        </a:rPr>
                        <a:t>      (g) Respiratory protection</a:t>
                      </a:r>
                      <a:endParaRPr lang="en-US" sz="1800" b="0" dirty="0">
                        <a:solidFill>
                          <a:srgbClr val="008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0000"/>
                        </a:lnSpc>
                        <a:spcBef>
                          <a:spcPts val="0"/>
                        </a:spcBef>
                        <a:spcAft>
                          <a:spcPts val="0"/>
                        </a:spcAft>
                      </a:pP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7"/>
                  </a:ext>
                </a:extLst>
              </a:tr>
              <a:tr h="343353">
                <a:tc>
                  <a:txBody>
                    <a:bodyPr/>
                    <a:lstStyle/>
                    <a:p>
                      <a:pPr marL="0" marR="0">
                        <a:lnSpc>
                          <a:spcPct val="100000"/>
                        </a:lnSpc>
                        <a:spcBef>
                          <a:spcPts val="0"/>
                        </a:spcBef>
                        <a:spcAft>
                          <a:spcPts val="0"/>
                        </a:spcAft>
                      </a:pPr>
                      <a:r>
                        <a:rPr lang="en-US" sz="1800" b="0" dirty="0">
                          <a:solidFill>
                            <a:srgbClr val="008000"/>
                          </a:solidFill>
                          <a:effectLst/>
                          <a:latin typeface="+mn-lt"/>
                          <a:cs typeface="Times New Roman" panose="02020603050405020304" pitchFamily="18" charset="0"/>
                        </a:rPr>
                        <a:t>      (e) Regulated areas</a:t>
                      </a:r>
                      <a:endParaRPr lang="en-US" sz="1800" b="0" dirty="0">
                        <a:solidFill>
                          <a:srgbClr val="008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0000"/>
                        </a:lnSpc>
                        <a:spcBef>
                          <a:spcPts val="0"/>
                        </a:spcBef>
                        <a:spcAft>
                          <a:spcPts val="0"/>
                        </a:spcAft>
                      </a:pP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8"/>
                  </a:ext>
                </a:extLst>
              </a:tr>
              <a:tr h="343353">
                <a:tc>
                  <a:txBody>
                    <a:bodyPr/>
                    <a:lstStyle/>
                    <a:p>
                      <a:pPr marL="0" marR="0">
                        <a:lnSpc>
                          <a:spcPct val="100000"/>
                        </a:lnSpc>
                        <a:spcBef>
                          <a:spcPts val="0"/>
                        </a:spcBef>
                        <a:spcAft>
                          <a:spcPts val="0"/>
                        </a:spcAft>
                      </a:pPr>
                      <a:r>
                        <a:rPr lang="en-US" sz="1800" b="0">
                          <a:solidFill>
                            <a:schemeClr val="tx1"/>
                          </a:solidFill>
                          <a:effectLst/>
                          <a:latin typeface="+mn-lt"/>
                          <a:cs typeface="Times New Roman" panose="02020603050405020304" pitchFamily="18" charset="0"/>
                        </a:rPr>
                        <a:t>(h) Housekeeping</a:t>
                      </a:r>
                      <a:endParaRPr lang="en-US" sz="18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0000"/>
                        </a:lnSpc>
                        <a:spcBef>
                          <a:spcPts val="0"/>
                        </a:spcBef>
                        <a:spcAft>
                          <a:spcPts val="0"/>
                        </a:spcAft>
                      </a:pPr>
                      <a:r>
                        <a:rPr lang="en-US" sz="1800" dirty="0">
                          <a:solidFill>
                            <a:schemeClr val="tx1"/>
                          </a:solidFill>
                          <a:effectLst/>
                          <a:latin typeface="+mn-lt"/>
                          <a:cs typeface="Times New Roman" panose="02020603050405020304" pitchFamily="18" charset="0"/>
                        </a:rPr>
                        <a:t> </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9"/>
                  </a:ext>
                </a:extLst>
              </a:tr>
              <a:tr h="368536">
                <a:tc>
                  <a:txBody>
                    <a:bodyPr/>
                    <a:lstStyle/>
                    <a:p>
                      <a:pPr marL="0" marR="0">
                        <a:lnSpc>
                          <a:spcPct val="100000"/>
                        </a:lnSpc>
                        <a:spcBef>
                          <a:spcPts val="0"/>
                        </a:spcBef>
                        <a:spcAft>
                          <a:spcPts val="0"/>
                        </a:spcAft>
                      </a:pPr>
                      <a:r>
                        <a:rPr lang="en-US" sz="1800" b="0" dirty="0">
                          <a:solidFill>
                            <a:schemeClr val="tx1"/>
                          </a:solidFill>
                          <a:effectLst/>
                          <a:latin typeface="+mn-lt"/>
                          <a:cs typeface="Times New Roman" panose="02020603050405020304" pitchFamily="18" charset="0"/>
                        </a:rPr>
                        <a:t>(j)  Communication</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0000"/>
                        </a:lnSpc>
                        <a:spcBef>
                          <a:spcPts val="0"/>
                        </a:spcBef>
                        <a:spcAft>
                          <a:spcPts val="0"/>
                        </a:spcAft>
                      </a:pPr>
                      <a:r>
                        <a:rPr lang="en-US" sz="1800" dirty="0">
                          <a:solidFill>
                            <a:schemeClr val="tx1"/>
                          </a:solidFill>
                          <a:effectLst/>
                          <a:latin typeface="+mn-lt"/>
                          <a:cs typeface="Times New Roman" panose="02020603050405020304" pitchFamily="18" charset="0"/>
                        </a:rPr>
                        <a:t> </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10"/>
                  </a:ext>
                </a:extLst>
              </a:tr>
            </a:tbl>
          </a:graphicData>
        </a:graphic>
      </p:graphicFrame>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78780" y="1296689"/>
            <a:ext cx="2903220" cy="4551144"/>
          </a:xfrm>
        </p:spPr>
      </p:pic>
    </p:spTree>
    <p:extLst>
      <p:ext uri="{BB962C8B-B14F-4D97-AF65-F5344CB8AC3E}">
        <p14:creationId xmlns:p14="http://schemas.microsoft.com/office/powerpoint/2010/main" val="3952484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402336"/>
            <a:ext cx="7793038" cy="646331"/>
          </a:xfrm>
        </p:spPr>
        <p:txBody>
          <a:bodyPr lIns="91440" tIns="45720" rIns="91440" bIns="45720" anchor="b"/>
          <a:lstStyle/>
          <a:p>
            <a:pPr eaLnBrk="1" hangingPunct="1"/>
            <a:r>
              <a:rPr lang="en-US" altLang="en-US" dirty="0">
                <a:cs typeface="Times New Roman" panose="02020603050405020304" pitchFamily="18" charset="0"/>
              </a:rPr>
              <a:t>Scope and Application</a:t>
            </a:r>
            <a:endParaRPr lang="en-US" altLang="en-US" sz="1400" dirty="0">
              <a:cs typeface="Times New Roman" panose="02020603050405020304" pitchFamily="18" charset="0"/>
            </a:endParaRPr>
          </a:p>
        </p:txBody>
      </p:sp>
      <p:sp>
        <p:nvSpPr>
          <p:cNvPr id="73731" name="Rectangle 3"/>
          <p:cNvSpPr>
            <a:spLocks noGrp="1" noChangeArrowheads="1"/>
          </p:cNvSpPr>
          <p:nvPr>
            <p:ph type="body" sz="half" idx="4294967295"/>
          </p:nvPr>
        </p:nvSpPr>
        <p:spPr>
          <a:xfrm>
            <a:off x="609600" y="1295400"/>
            <a:ext cx="7793038" cy="4648200"/>
          </a:xfrm>
        </p:spPr>
        <p:txBody>
          <a:bodyPr/>
          <a:lstStyle/>
          <a:p>
            <a:pPr eaLnBrk="1" hangingPunct="1"/>
            <a:r>
              <a:rPr lang="en-US" altLang="en-US" dirty="0">
                <a:cs typeface="Times New Roman" panose="02020603050405020304" pitchFamily="18" charset="0"/>
              </a:rPr>
              <a:t>This section applies to all occupational exposures to respirable crystalline silica, except:</a:t>
            </a:r>
          </a:p>
          <a:p>
            <a:pPr eaLnBrk="1" hangingPunct="1"/>
            <a:endParaRPr lang="en-US" altLang="en-US" sz="800" dirty="0">
              <a:cs typeface="Times New Roman" panose="02020603050405020304" pitchFamily="18" charset="0"/>
            </a:endParaRPr>
          </a:p>
          <a:p>
            <a:pPr lvl="1" eaLnBrk="1" hangingPunct="1"/>
            <a:r>
              <a:rPr lang="en-US" altLang="en-US" i="1" dirty="0">
                <a:cs typeface="Times New Roman" panose="02020603050405020304" pitchFamily="18" charset="0"/>
              </a:rPr>
              <a:t>Construction Work </a:t>
            </a:r>
            <a:r>
              <a:rPr lang="en-US" altLang="en-US" dirty="0">
                <a:cs typeface="Times New Roman" panose="02020603050405020304" pitchFamily="18" charset="0"/>
              </a:rPr>
              <a:t>as defined in 29 CFR 1910.12(b)</a:t>
            </a:r>
          </a:p>
          <a:p>
            <a:pPr lvl="2" eaLnBrk="1" hangingPunct="1"/>
            <a:endParaRPr lang="en-US" altLang="en-US" sz="2400" dirty="0">
              <a:cs typeface="Times New Roman" panose="02020603050405020304" pitchFamily="18" charset="0"/>
            </a:endParaRPr>
          </a:p>
          <a:p>
            <a:pPr lvl="1" eaLnBrk="1" hangingPunct="1"/>
            <a:r>
              <a:rPr lang="en-US" altLang="en-US" i="1" dirty="0">
                <a:cs typeface="Times New Roman" panose="02020603050405020304" pitchFamily="18" charset="0"/>
              </a:rPr>
              <a:t>Agricultural Operations</a:t>
            </a:r>
            <a:r>
              <a:rPr lang="en-US" altLang="en-US" dirty="0">
                <a:cs typeface="Times New Roman" panose="02020603050405020304" pitchFamily="18" charset="0"/>
              </a:rPr>
              <a:t> covered in 29 CFR part 1928</a:t>
            </a:r>
          </a:p>
          <a:p>
            <a:pPr lvl="2" eaLnBrk="1" hangingPunct="1"/>
            <a:endParaRPr lang="en-US" altLang="en-US" sz="2400" dirty="0">
              <a:cs typeface="Times New Roman" panose="02020603050405020304" pitchFamily="18" charset="0"/>
            </a:endParaRPr>
          </a:p>
          <a:p>
            <a:pPr lvl="1" eaLnBrk="1" hangingPunct="1"/>
            <a:r>
              <a:rPr lang="en-US" altLang="en-US" i="1" dirty="0">
                <a:cs typeface="Times New Roman" panose="02020603050405020304" pitchFamily="18" charset="0"/>
              </a:rPr>
              <a:t>Exposures</a:t>
            </a:r>
            <a:r>
              <a:rPr lang="en-US" altLang="en-US" dirty="0">
                <a:cs typeface="Times New Roman" panose="02020603050405020304" pitchFamily="18" charset="0"/>
              </a:rPr>
              <a:t> that result from the processing of </a:t>
            </a:r>
            <a:r>
              <a:rPr lang="en-US" altLang="en-US" dirty="0" err="1">
                <a:cs typeface="Times New Roman" panose="02020603050405020304" pitchFamily="18" charset="0"/>
              </a:rPr>
              <a:t>sorptive</a:t>
            </a:r>
            <a:r>
              <a:rPr lang="en-US" altLang="en-US" dirty="0">
                <a:cs typeface="Times New Roman" panose="02020603050405020304" pitchFamily="18" charset="0"/>
              </a:rPr>
              <a:t> clays</a:t>
            </a:r>
          </a:p>
          <a:p>
            <a:pPr lvl="4" eaLnBrk="1" hangingPunct="1"/>
            <a:endParaRPr lang="en-US" altLang="en-US" sz="1200" dirty="0">
              <a:cs typeface="Times New Roman" panose="02020603050405020304" pitchFamily="18" charset="0"/>
            </a:endParaRPr>
          </a:p>
          <a:p>
            <a:pPr eaLnBrk="1" hangingPunct="1"/>
            <a:endParaRPr lang="en-US" altLang="en-US" sz="2400" dirty="0">
              <a:cs typeface="Times New Roman" panose="02020603050405020304" pitchFamily="18" charset="0"/>
            </a:endParaRPr>
          </a:p>
        </p:txBody>
      </p:sp>
      <p:sp>
        <p:nvSpPr>
          <p:cNvPr id="73732" name="Rectangle 4"/>
          <p:cNvSpPr>
            <a:spLocks noChangeArrowheads="1"/>
          </p:cNvSpPr>
          <p:nvPr/>
        </p:nvSpPr>
        <p:spPr bwMode="auto">
          <a:xfrm>
            <a:off x="6019800" y="669925"/>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1910.1053(a)(1)</a:t>
            </a:r>
          </a:p>
        </p:txBody>
      </p:sp>
    </p:spTree>
    <p:extLst>
      <p:ext uri="{BB962C8B-B14F-4D97-AF65-F5344CB8AC3E}">
        <p14:creationId xmlns:p14="http://schemas.microsoft.com/office/powerpoint/2010/main" val="2579691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402336"/>
            <a:ext cx="7793038" cy="646331"/>
          </a:xfrm>
        </p:spPr>
        <p:txBody>
          <a:bodyPr lIns="91440" tIns="45720" rIns="91440" bIns="45720" anchor="b"/>
          <a:lstStyle/>
          <a:p>
            <a:pPr eaLnBrk="1" hangingPunct="1"/>
            <a:r>
              <a:rPr lang="en-US" altLang="en-US" dirty="0">
                <a:cs typeface="Times New Roman" panose="02020603050405020304" pitchFamily="18" charset="0"/>
              </a:rPr>
              <a:t>Scope and Application</a:t>
            </a:r>
            <a:endParaRPr lang="en-US" altLang="en-US" sz="1400" dirty="0">
              <a:cs typeface="Times New Roman" panose="02020603050405020304" pitchFamily="18" charset="0"/>
            </a:endParaRPr>
          </a:p>
        </p:txBody>
      </p:sp>
      <p:sp>
        <p:nvSpPr>
          <p:cNvPr id="73731" name="Rectangle 3"/>
          <p:cNvSpPr>
            <a:spLocks noGrp="1" noChangeArrowheads="1"/>
          </p:cNvSpPr>
          <p:nvPr>
            <p:ph type="body" sz="half" idx="4294967295"/>
          </p:nvPr>
        </p:nvSpPr>
        <p:spPr>
          <a:xfrm>
            <a:off x="609600" y="1295400"/>
            <a:ext cx="7793038" cy="4648200"/>
          </a:xfrm>
        </p:spPr>
        <p:txBody>
          <a:bodyPr/>
          <a:lstStyle/>
          <a:p>
            <a:pPr eaLnBrk="1" hangingPunct="1"/>
            <a:r>
              <a:rPr lang="en-US" altLang="en-US" dirty="0">
                <a:cs typeface="Times New Roman" panose="02020603050405020304" pitchFamily="18" charset="0"/>
              </a:rPr>
              <a:t>This section applies to all occupational exposures to respirable crystalline silica, except:</a:t>
            </a:r>
          </a:p>
          <a:p>
            <a:pPr eaLnBrk="1" hangingPunct="1"/>
            <a:endParaRPr lang="en-US" altLang="en-US" sz="800" dirty="0">
              <a:cs typeface="Times New Roman" panose="02020603050405020304" pitchFamily="18" charset="0"/>
            </a:endParaRPr>
          </a:p>
          <a:p>
            <a:pPr lvl="1" eaLnBrk="1" hangingPunct="1"/>
            <a:r>
              <a:rPr lang="en-US" altLang="en-US" dirty="0">
                <a:cs typeface="Times New Roman" panose="02020603050405020304" pitchFamily="18" charset="0"/>
              </a:rPr>
              <a:t>Where employer has </a:t>
            </a:r>
            <a:r>
              <a:rPr lang="en-US" altLang="en-US" b="1" dirty="0">
                <a:cs typeface="Times New Roman" panose="02020603050405020304" pitchFamily="18" charset="0"/>
              </a:rPr>
              <a:t>objective data </a:t>
            </a:r>
            <a:r>
              <a:rPr lang="en-US" altLang="en-US" dirty="0">
                <a:cs typeface="Times New Roman" panose="02020603050405020304" pitchFamily="18" charset="0"/>
              </a:rPr>
              <a:t>demonstrating that employee exposure will remain below 25 µg/m</a:t>
            </a:r>
            <a:r>
              <a:rPr lang="en-US" altLang="en-US" baseline="30000" dirty="0">
                <a:cs typeface="Times New Roman" panose="02020603050405020304" pitchFamily="18" charset="0"/>
              </a:rPr>
              <a:t>3 </a:t>
            </a:r>
            <a:r>
              <a:rPr lang="en-US" altLang="en-US" dirty="0">
                <a:cs typeface="Times New Roman" panose="02020603050405020304" pitchFamily="18" charset="0"/>
              </a:rPr>
              <a:t>as an 8-hour time-weighted average (TWA) under any foreseeable conditions</a:t>
            </a:r>
          </a:p>
          <a:p>
            <a:pPr lvl="4" eaLnBrk="1" hangingPunct="1"/>
            <a:endParaRPr lang="en-US" altLang="en-US" sz="1200" dirty="0">
              <a:cs typeface="Times New Roman" panose="02020603050405020304" pitchFamily="18" charset="0"/>
            </a:endParaRPr>
          </a:p>
          <a:p>
            <a:pPr eaLnBrk="1" hangingPunct="1"/>
            <a:endParaRPr lang="en-US" altLang="en-US" sz="2400" dirty="0">
              <a:cs typeface="Times New Roman" panose="02020603050405020304" pitchFamily="18" charset="0"/>
            </a:endParaRPr>
          </a:p>
        </p:txBody>
      </p:sp>
      <p:sp>
        <p:nvSpPr>
          <p:cNvPr id="73732" name="Rectangle 4"/>
          <p:cNvSpPr>
            <a:spLocks noChangeArrowheads="1"/>
          </p:cNvSpPr>
          <p:nvPr/>
        </p:nvSpPr>
        <p:spPr bwMode="auto">
          <a:xfrm>
            <a:off x="6019800" y="669925"/>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1910.1053(a)(2)</a:t>
            </a:r>
          </a:p>
        </p:txBody>
      </p:sp>
    </p:spTree>
    <p:extLst>
      <p:ext uri="{BB962C8B-B14F-4D97-AF65-F5344CB8AC3E}">
        <p14:creationId xmlns:p14="http://schemas.microsoft.com/office/powerpoint/2010/main" val="260795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6805" y="1666608"/>
            <a:ext cx="6906589" cy="3829584"/>
          </a:xfrm>
        </p:spPr>
      </p:pic>
      <p:sp>
        <p:nvSpPr>
          <p:cNvPr id="4" name="Content Placeholder 3"/>
          <p:cNvSpPr>
            <a:spLocks noGrp="1"/>
          </p:cNvSpPr>
          <p:nvPr>
            <p:ph sz="quarter" idx="10"/>
          </p:nvPr>
        </p:nvSpPr>
        <p:spPr/>
        <p:txBody>
          <a:bodyPr/>
          <a:lstStyle/>
          <a:p>
            <a:pPr algn="r"/>
            <a:r>
              <a:rPr lang="en-US" sz="1800" dirty="0"/>
              <a:t>1910.1053(a)</a:t>
            </a:r>
          </a:p>
        </p:txBody>
      </p:sp>
      <p:sp>
        <p:nvSpPr>
          <p:cNvPr id="6" name="Rectangle 2"/>
          <p:cNvSpPr>
            <a:spLocks noGrp="1" noChangeArrowheads="1"/>
          </p:cNvSpPr>
          <p:nvPr>
            <p:ph type="title" idx="4294967295"/>
          </p:nvPr>
        </p:nvSpPr>
        <p:spPr>
          <a:xfrm>
            <a:off x="609600" y="402336"/>
            <a:ext cx="7793038" cy="646331"/>
          </a:xfrm>
        </p:spPr>
        <p:txBody>
          <a:bodyPr lIns="91440" tIns="45720" rIns="91440" bIns="45720" anchor="b"/>
          <a:lstStyle/>
          <a:p>
            <a:pPr eaLnBrk="1" hangingPunct="1"/>
            <a:r>
              <a:rPr lang="en-US" altLang="en-US" dirty="0">
                <a:cs typeface="Times New Roman" panose="02020603050405020304" pitchFamily="18" charset="0"/>
              </a:rPr>
              <a:t>Scope and Application</a:t>
            </a:r>
            <a:endParaRPr lang="en-US" altLang="en-US" sz="1400" dirty="0">
              <a:cs typeface="Times New Roman" panose="02020603050405020304" pitchFamily="18" charset="0"/>
            </a:endParaRPr>
          </a:p>
        </p:txBody>
      </p:sp>
    </p:spTree>
    <p:extLst>
      <p:ext uri="{BB962C8B-B14F-4D97-AF65-F5344CB8AC3E}">
        <p14:creationId xmlns:p14="http://schemas.microsoft.com/office/powerpoint/2010/main" val="60240093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pPr algn="r"/>
            <a:r>
              <a:rPr lang="en-US" sz="1800" dirty="0"/>
              <a:t>1910.1053(a)</a:t>
            </a:r>
          </a:p>
        </p:txBody>
      </p:sp>
      <p:sp>
        <p:nvSpPr>
          <p:cNvPr id="3" name="Content Placeholder 2"/>
          <p:cNvSpPr>
            <a:spLocks noGrp="1"/>
          </p:cNvSpPr>
          <p:nvPr>
            <p:ph idx="1"/>
          </p:nvPr>
        </p:nvSpPr>
        <p:spPr/>
        <p:txBody>
          <a:bodyPr/>
          <a:lstStyle/>
          <a:p>
            <a:r>
              <a:rPr lang="en-US" dirty="0"/>
              <a:t>Exposure to silica results from performing activities that results in dust generation </a:t>
            </a:r>
          </a:p>
          <a:p>
            <a:pPr lvl="3"/>
            <a:endParaRPr lang="en-US" dirty="0"/>
          </a:p>
          <a:p>
            <a:r>
              <a:rPr lang="en-US" dirty="0"/>
              <a:t>Examples:</a:t>
            </a:r>
          </a:p>
          <a:p>
            <a:pPr lvl="1">
              <a:spcAft>
                <a:spcPts val="600"/>
              </a:spcAft>
            </a:pPr>
            <a:r>
              <a:rPr lang="en-US" dirty="0"/>
              <a:t>Chipping</a:t>
            </a:r>
          </a:p>
          <a:p>
            <a:pPr lvl="1">
              <a:spcAft>
                <a:spcPts val="600"/>
              </a:spcAft>
            </a:pPr>
            <a:r>
              <a:rPr lang="en-US" dirty="0"/>
              <a:t>Cutting</a:t>
            </a:r>
          </a:p>
          <a:p>
            <a:pPr lvl="1">
              <a:spcAft>
                <a:spcPts val="600"/>
              </a:spcAft>
            </a:pPr>
            <a:r>
              <a:rPr lang="en-US" dirty="0"/>
              <a:t>Sawing</a:t>
            </a:r>
          </a:p>
          <a:p>
            <a:pPr lvl="1">
              <a:spcAft>
                <a:spcPts val="600"/>
              </a:spcAft>
            </a:pPr>
            <a:r>
              <a:rPr lang="en-US" dirty="0"/>
              <a:t>Drilling</a:t>
            </a:r>
          </a:p>
          <a:p>
            <a:pPr lvl="1">
              <a:spcAft>
                <a:spcPts val="600"/>
              </a:spcAft>
            </a:pPr>
            <a:r>
              <a:rPr lang="en-US" dirty="0"/>
              <a:t>Grinding</a:t>
            </a:r>
          </a:p>
          <a:p>
            <a:pPr lvl="1">
              <a:spcAft>
                <a:spcPts val="600"/>
              </a:spcAft>
            </a:pPr>
            <a:r>
              <a:rPr lang="en-US" dirty="0"/>
              <a:t>Sanding</a:t>
            </a:r>
          </a:p>
          <a:p>
            <a:pPr lvl="1">
              <a:spcAft>
                <a:spcPts val="600"/>
              </a:spcAft>
            </a:pPr>
            <a:r>
              <a:rPr lang="en-US" dirty="0"/>
              <a:t>Crushing</a:t>
            </a:r>
          </a:p>
        </p:txBody>
      </p:sp>
      <p:sp>
        <p:nvSpPr>
          <p:cNvPr id="6" name="Rectangle 2"/>
          <p:cNvSpPr>
            <a:spLocks noGrp="1" noChangeArrowheads="1"/>
          </p:cNvSpPr>
          <p:nvPr>
            <p:ph type="title" idx="4294967295"/>
          </p:nvPr>
        </p:nvSpPr>
        <p:spPr>
          <a:xfrm>
            <a:off x="609600" y="402336"/>
            <a:ext cx="7793038" cy="646331"/>
          </a:xfrm>
        </p:spPr>
        <p:txBody>
          <a:bodyPr lIns="91440" tIns="45720" rIns="91440" bIns="45720" anchor="b"/>
          <a:lstStyle/>
          <a:p>
            <a:pPr eaLnBrk="1" hangingPunct="1"/>
            <a:r>
              <a:rPr lang="en-US" altLang="en-US" dirty="0">
                <a:cs typeface="Times New Roman" panose="02020603050405020304" pitchFamily="18" charset="0"/>
              </a:rPr>
              <a:t>Scope and Application</a:t>
            </a:r>
            <a:endParaRPr lang="en-US" altLang="en-US" sz="1400" dirty="0">
              <a:cs typeface="Times New Roman" panose="02020603050405020304" pitchFamily="18" charset="0"/>
            </a:endParaRPr>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465105" y="2667000"/>
            <a:ext cx="2937533" cy="310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20467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49275"/>
          </a:xfrm>
        </p:spPr>
        <p:txBody>
          <a:bodyPr/>
          <a:lstStyle/>
          <a:p>
            <a:r>
              <a:rPr lang="en-US" dirty="0">
                <a:cs typeface="Times New Roman" panose="02020603050405020304" pitchFamily="18" charset="0"/>
              </a:rPr>
              <a:t>Dust</a:t>
            </a:r>
            <a:endParaRPr lang="en-US" dirty="0"/>
          </a:p>
        </p:txBody>
      </p:sp>
      <p:pic>
        <p:nvPicPr>
          <p:cNvPr id="4" name="Content Placeholder 3"/>
          <p:cNvPicPr>
            <a:picLocks noGrp="1" noChangeAspect="1"/>
          </p:cNvPicPr>
          <p:nvPr>
            <p:ph idx="1"/>
          </p:nvPr>
        </p:nvPicPr>
        <p:blipFill>
          <a:blip r:embed="rId3"/>
          <a:stretch>
            <a:fillRect/>
          </a:stretch>
        </p:blipFill>
        <p:spPr>
          <a:xfrm>
            <a:off x="1458522" y="1219200"/>
            <a:ext cx="6303156" cy="4724400"/>
          </a:xfrm>
          <a:prstGeom prst="rect">
            <a:avLst/>
          </a:prstGeom>
        </p:spPr>
      </p:pic>
    </p:spTree>
    <p:extLst>
      <p:ext uri="{BB962C8B-B14F-4D97-AF65-F5344CB8AC3E}">
        <p14:creationId xmlns:p14="http://schemas.microsoft.com/office/powerpoint/2010/main" val="334006497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49275"/>
          </a:xfrm>
        </p:spPr>
        <p:txBody>
          <a:bodyPr/>
          <a:lstStyle/>
          <a:p>
            <a:r>
              <a:rPr lang="en-US" dirty="0">
                <a:cs typeface="Times New Roman" panose="02020603050405020304" pitchFamily="18" charset="0"/>
              </a:rPr>
              <a:t>Dust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1205" y="1219200"/>
            <a:ext cx="7777790" cy="4724400"/>
          </a:xfrm>
        </p:spPr>
      </p:pic>
    </p:spTree>
    <p:extLst>
      <p:ext uri="{BB962C8B-B14F-4D97-AF65-F5344CB8AC3E}">
        <p14:creationId xmlns:p14="http://schemas.microsoft.com/office/powerpoint/2010/main" val="187194735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49275"/>
          </a:xfrm>
        </p:spPr>
        <p:txBody>
          <a:bodyPr/>
          <a:lstStyle/>
          <a:p>
            <a:r>
              <a:rPr lang="en-US" dirty="0">
                <a:cs typeface="Times New Roman" panose="02020603050405020304" pitchFamily="18" charset="0"/>
              </a:rPr>
              <a:t>Dust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8554" y="1219200"/>
            <a:ext cx="4103092" cy="4724400"/>
          </a:xfrm>
        </p:spPr>
      </p:pic>
    </p:spTree>
    <p:extLst>
      <p:ext uri="{BB962C8B-B14F-4D97-AF65-F5344CB8AC3E}">
        <p14:creationId xmlns:p14="http://schemas.microsoft.com/office/powerpoint/2010/main" val="2463410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349250"/>
            <a:ext cx="7793038" cy="641350"/>
          </a:xfrm>
        </p:spPr>
        <p:txBody>
          <a:bodyPr lIns="91440" tIns="45720" rIns="91440" bIns="45720" anchor="b"/>
          <a:lstStyle/>
          <a:p>
            <a:pPr eaLnBrk="1" hangingPunct="1"/>
            <a:r>
              <a:rPr lang="en-US" altLang="en-US" dirty="0">
                <a:cs typeface="Times New Roman" panose="02020603050405020304" pitchFamily="18" charset="0"/>
              </a:rPr>
              <a:t>Industries</a:t>
            </a:r>
            <a:endParaRPr lang="en-US" altLang="en-US" sz="1400" dirty="0">
              <a:cs typeface="Times New Roman" panose="02020603050405020304" pitchFamily="18" charset="0"/>
            </a:endParaRPr>
          </a:p>
        </p:txBody>
      </p:sp>
      <p:sp>
        <p:nvSpPr>
          <p:cNvPr id="73731" name="Rectangle 3"/>
          <p:cNvSpPr>
            <a:spLocks noGrp="1" noChangeArrowheads="1"/>
          </p:cNvSpPr>
          <p:nvPr>
            <p:ph type="body" sz="half" idx="4294967295"/>
          </p:nvPr>
        </p:nvSpPr>
        <p:spPr>
          <a:xfrm>
            <a:off x="588962" y="1219200"/>
            <a:ext cx="7793038" cy="4535488"/>
          </a:xfrm>
        </p:spPr>
        <p:txBody>
          <a:bodyPr/>
          <a:lstStyle/>
          <a:p>
            <a:pPr eaLnBrk="1" hangingPunct="1">
              <a:lnSpc>
                <a:spcPct val="150000"/>
              </a:lnSpc>
            </a:pPr>
            <a:r>
              <a:rPr lang="en-US" altLang="en-US" dirty="0"/>
              <a:t>Foundries</a:t>
            </a:r>
          </a:p>
          <a:p>
            <a:pPr eaLnBrk="1" hangingPunct="1">
              <a:lnSpc>
                <a:spcPct val="150000"/>
              </a:lnSpc>
            </a:pPr>
            <a:r>
              <a:rPr lang="en-US" altLang="en-US" dirty="0"/>
              <a:t>Concrete products</a:t>
            </a:r>
          </a:p>
          <a:p>
            <a:pPr eaLnBrk="1" hangingPunct="1">
              <a:lnSpc>
                <a:spcPct val="150000"/>
              </a:lnSpc>
            </a:pPr>
            <a:r>
              <a:rPr lang="en-US" altLang="en-US" dirty="0"/>
              <a:t>Landscaping</a:t>
            </a:r>
          </a:p>
          <a:p>
            <a:pPr eaLnBrk="1" hangingPunct="1">
              <a:lnSpc>
                <a:spcPct val="150000"/>
              </a:lnSpc>
            </a:pPr>
            <a:r>
              <a:rPr lang="en-US" altLang="en-US" dirty="0"/>
              <a:t>Glass manufacturing</a:t>
            </a:r>
          </a:p>
          <a:p>
            <a:pPr eaLnBrk="1" hangingPunct="1">
              <a:lnSpc>
                <a:spcPct val="150000"/>
              </a:lnSpc>
            </a:pPr>
            <a:r>
              <a:rPr lang="en-US" altLang="en-US" dirty="0"/>
              <a:t>Refractory products</a:t>
            </a:r>
          </a:p>
          <a:p>
            <a:pPr eaLnBrk="1" hangingPunct="1">
              <a:lnSpc>
                <a:spcPct val="150000"/>
              </a:lnSpc>
            </a:pPr>
            <a:r>
              <a:rPr lang="en-US" altLang="en-US" dirty="0"/>
              <a:t>Cut stone and stone products</a:t>
            </a:r>
          </a:p>
          <a:p>
            <a:pPr eaLnBrk="1" hangingPunct="1"/>
            <a:endParaRPr lang="en-US" altLang="en-US" dirty="0"/>
          </a:p>
        </p:txBody>
      </p:sp>
      <p:sp>
        <p:nvSpPr>
          <p:cNvPr id="73732" name="Rectangle 4"/>
          <p:cNvSpPr>
            <a:spLocks noChangeArrowheads="1"/>
          </p:cNvSpPr>
          <p:nvPr/>
        </p:nvSpPr>
        <p:spPr bwMode="auto">
          <a:xfrm>
            <a:off x="6019800" y="669925"/>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a:t>
            </a:r>
          </a:p>
        </p:txBody>
      </p:sp>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9905" y="1363939"/>
            <a:ext cx="3512550" cy="2133600"/>
          </a:xfrm>
          <a:prstGeom prst="rect">
            <a:avLst/>
          </a:prstGeom>
        </p:spPr>
      </p:pic>
    </p:spTree>
    <p:extLst>
      <p:ext uri="{BB962C8B-B14F-4D97-AF65-F5344CB8AC3E}">
        <p14:creationId xmlns:p14="http://schemas.microsoft.com/office/powerpoint/2010/main" val="1954733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49275"/>
          </a:xfrm>
        </p:spPr>
        <p:txBody>
          <a:bodyPr/>
          <a:lstStyle/>
          <a:p>
            <a:r>
              <a:rPr lang="en-US" dirty="0">
                <a:cs typeface="Times New Roman" panose="02020603050405020304" pitchFamily="18" charset="0"/>
              </a:rPr>
              <a:t>Dust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4600" y="1219200"/>
            <a:ext cx="4419600" cy="4670539"/>
          </a:xfrm>
        </p:spPr>
      </p:pic>
    </p:spTree>
    <p:extLst>
      <p:ext uri="{BB962C8B-B14F-4D97-AF65-F5344CB8AC3E}">
        <p14:creationId xmlns:p14="http://schemas.microsoft.com/office/powerpoint/2010/main" val="153626497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49275"/>
          </a:xfrm>
        </p:spPr>
        <p:txBody>
          <a:bodyPr/>
          <a:lstStyle/>
          <a:p>
            <a:r>
              <a:rPr lang="en-US" altLang="en-US" dirty="0">
                <a:cs typeface="Times New Roman" panose="02020603050405020304" pitchFamily="18" charset="0"/>
              </a:rPr>
              <a:t>Scope and Application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6805" y="1666608"/>
            <a:ext cx="6906589" cy="3829584"/>
          </a:xfrm>
        </p:spPr>
      </p:pic>
      <p:sp>
        <p:nvSpPr>
          <p:cNvPr id="4" name="Content Placeholder 3"/>
          <p:cNvSpPr>
            <a:spLocks noGrp="1"/>
          </p:cNvSpPr>
          <p:nvPr>
            <p:ph sz="quarter" idx="10"/>
          </p:nvPr>
        </p:nvSpPr>
        <p:spPr/>
        <p:txBody>
          <a:bodyPr/>
          <a:lstStyle/>
          <a:p>
            <a:pPr algn="r"/>
            <a:r>
              <a:rPr lang="en-US" sz="1800" dirty="0"/>
              <a:t>1910.1053(a)</a:t>
            </a:r>
          </a:p>
        </p:txBody>
      </p:sp>
    </p:spTree>
    <p:extLst>
      <p:ext uri="{BB962C8B-B14F-4D97-AF65-F5344CB8AC3E}">
        <p14:creationId xmlns:p14="http://schemas.microsoft.com/office/powerpoint/2010/main" val="320629309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49275"/>
          </a:xfrm>
        </p:spPr>
        <p:txBody>
          <a:bodyPr/>
          <a:lstStyle/>
          <a:p>
            <a:r>
              <a:rPr lang="en-US" dirty="0">
                <a:cs typeface="Times New Roman" panose="02020603050405020304" pitchFamily="18" charset="0"/>
              </a:rPr>
              <a:t>Crystalline Silica?</a:t>
            </a:r>
            <a:endParaRPr lang="en-US" dirty="0"/>
          </a:p>
        </p:txBody>
      </p:sp>
      <p:pic>
        <p:nvPicPr>
          <p:cNvPr id="4" name="Content Placeholder 3"/>
          <p:cNvPicPr>
            <a:picLocks noGrp="1" noChangeAspect="1"/>
          </p:cNvPicPr>
          <p:nvPr>
            <p:ph idx="1"/>
          </p:nvPr>
        </p:nvPicPr>
        <p:blipFill>
          <a:blip r:embed="rId3"/>
          <a:stretch>
            <a:fillRect/>
          </a:stretch>
        </p:blipFill>
        <p:spPr>
          <a:xfrm>
            <a:off x="1458522" y="1219200"/>
            <a:ext cx="6303156" cy="4724400"/>
          </a:xfrm>
          <a:prstGeom prst="rect">
            <a:avLst/>
          </a:prstGeom>
        </p:spPr>
      </p:pic>
    </p:spTree>
    <p:extLst>
      <p:ext uri="{BB962C8B-B14F-4D97-AF65-F5344CB8AC3E}">
        <p14:creationId xmlns:p14="http://schemas.microsoft.com/office/powerpoint/2010/main" val="308945479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49275"/>
          </a:xfrm>
        </p:spPr>
        <p:txBody>
          <a:bodyPr/>
          <a:lstStyle/>
          <a:p>
            <a:r>
              <a:rPr lang="en-US" dirty="0">
                <a:cs typeface="Times New Roman" panose="02020603050405020304" pitchFamily="18" charset="0"/>
              </a:rPr>
              <a:t>Crystalline Silica?</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1205" y="1219200"/>
            <a:ext cx="7777790" cy="4724400"/>
          </a:xfrm>
        </p:spPr>
      </p:pic>
    </p:spTree>
    <p:extLst>
      <p:ext uri="{BB962C8B-B14F-4D97-AF65-F5344CB8AC3E}">
        <p14:creationId xmlns:p14="http://schemas.microsoft.com/office/powerpoint/2010/main" val="195705004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49275"/>
          </a:xfrm>
        </p:spPr>
        <p:txBody>
          <a:bodyPr/>
          <a:lstStyle/>
          <a:p>
            <a:r>
              <a:rPr lang="en-US" dirty="0">
                <a:cs typeface="Times New Roman" panose="02020603050405020304" pitchFamily="18" charset="0"/>
              </a:rPr>
              <a:t>Crystalline Silica?</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8554" y="1219200"/>
            <a:ext cx="4103092" cy="4724400"/>
          </a:xfrm>
        </p:spPr>
      </p:pic>
    </p:spTree>
    <p:extLst>
      <p:ext uri="{BB962C8B-B14F-4D97-AF65-F5344CB8AC3E}">
        <p14:creationId xmlns:p14="http://schemas.microsoft.com/office/powerpoint/2010/main" val="174452398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49275"/>
          </a:xfrm>
        </p:spPr>
        <p:txBody>
          <a:bodyPr/>
          <a:lstStyle/>
          <a:p>
            <a:r>
              <a:rPr lang="en-US" dirty="0">
                <a:cs typeface="Times New Roman" panose="02020603050405020304" pitchFamily="18" charset="0"/>
              </a:rPr>
              <a:t>Crystalline Silica?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4600" y="1219200"/>
            <a:ext cx="4419600" cy="4670539"/>
          </a:xfrm>
        </p:spPr>
      </p:pic>
    </p:spTree>
    <p:extLst>
      <p:ext uri="{BB962C8B-B14F-4D97-AF65-F5344CB8AC3E}">
        <p14:creationId xmlns:p14="http://schemas.microsoft.com/office/powerpoint/2010/main" val="140517554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noAutofit/>
          </a:bodyPr>
          <a:lstStyle/>
          <a:p>
            <a:r>
              <a:rPr lang="en-US" dirty="0">
                <a:cs typeface="Times New Roman" panose="02020603050405020304" pitchFamily="18" charset="0"/>
              </a:rPr>
              <a:t>Presence of Crystalline Silica?</a:t>
            </a:r>
          </a:p>
        </p:txBody>
      </p:sp>
      <p:sp>
        <p:nvSpPr>
          <p:cNvPr id="9" name="Content Placeholder 8"/>
          <p:cNvSpPr>
            <a:spLocks noGrp="1"/>
          </p:cNvSpPr>
          <p:nvPr>
            <p:ph idx="1"/>
          </p:nvPr>
        </p:nvSpPr>
        <p:spPr/>
        <p:txBody>
          <a:bodyPr/>
          <a:lstStyle/>
          <a:p>
            <a:pPr marL="0" indent="0" algn="ctr">
              <a:buNone/>
            </a:pPr>
            <a:r>
              <a:rPr lang="en-US" dirty="0">
                <a:cs typeface="Times New Roman" panose="02020603050405020304" pitchFamily="18" charset="0"/>
              </a:rPr>
              <a:t>MSDS – Material Safety Data Sheet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676" y="1828800"/>
            <a:ext cx="7669724" cy="2819400"/>
          </a:xfrm>
          <a:prstGeom prst="rect">
            <a:avLst/>
          </a:prstGeom>
        </p:spPr>
      </p:pic>
    </p:spTree>
    <p:extLst>
      <p:ext uri="{BB962C8B-B14F-4D97-AF65-F5344CB8AC3E}">
        <p14:creationId xmlns:p14="http://schemas.microsoft.com/office/powerpoint/2010/main" val="171073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noAutofit/>
          </a:bodyPr>
          <a:lstStyle/>
          <a:p>
            <a:r>
              <a:rPr lang="en-US" dirty="0">
                <a:cs typeface="Times New Roman" panose="02020603050405020304" pitchFamily="18" charset="0"/>
              </a:rPr>
              <a:t>Presence of Crystalline Silica?</a:t>
            </a:r>
          </a:p>
        </p:txBody>
      </p:sp>
      <p:sp>
        <p:nvSpPr>
          <p:cNvPr id="9" name="Content Placeholder 8"/>
          <p:cNvSpPr>
            <a:spLocks noGrp="1"/>
          </p:cNvSpPr>
          <p:nvPr>
            <p:ph idx="1"/>
          </p:nvPr>
        </p:nvSpPr>
        <p:spPr/>
        <p:txBody>
          <a:bodyPr/>
          <a:lstStyle/>
          <a:p>
            <a:pPr marL="0" indent="0" algn="ctr">
              <a:buNone/>
            </a:pPr>
            <a:r>
              <a:rPr lang="en-US" dirty="0">
                <a:cs typeface="Times New Roman" panose="02020603050405020304" pitchFamily="18" charset="0"/>
              </a:rPr>
              <a:t>MSDS – Material Safety Data Sheet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676" y="1828800"/>
            <a:ext cx="7669724" cy="2819400"/>
          </a:xfrm>
          <a:prstGeom prst="rect">
            <a:avLst/>
          </a:prstGeom>
        </p:spPr>
      </p:pic>
      <p:sp>
        <p:nvSpPr>
          <p:cNvPr id="4" name="Rectangle 3"/>
          <p:cNvSpPr/>
          <p:nvPr/>
        </p:nvSpPr>
        <p:spPr bwMode="auto">
          <a:xfrm>
            <a:off x="864676" y="3048000"/>
            <a:ext cx="6983924" cy="609600"/>
          </a:xfrm>
          <a:prstGeom prst="rect">
            <a:avLst/>
          </a:prstGeom>
          <a:noFill/>
          <a:ln w="38100">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75860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noAutofit/>
          </a:bodyPr>
          <a:lstStyle/>
          <a:p>
            <a:r>
              <a:rPr lang="en-US" dirty="0">
                <a:cs typeface="Times New Roman" panose="02020603050405020304" pitchFamily="18" charset="0"/>
              </a:rPr>
              <a:t>Presence of Crystalline Silica?</a:t>
            </a:r>
          </a:p>
        </p:txBody>
      </p:sp>
      <p:sp>
        <p:nvSpPr>
          <p:cNvPr id="9" name="Content Placeholder 8"/>
          <p:cNvSpPr>
            <a:spLocks noGrp="1"/>
          </p:cNvSpPr>
          <p:nvPr>
            <p:ph idx="1"/>
          </p:nvPr>
        </p:nvSpPr>
        <p:spPr/>
        <p:txBody>
          <a:bodyPr/>
          <a:lstStyle/>
          <a:p>
            <a:pPr marL="0" indent="0" algn="ctr">
              <a:buNone/>
            </a:pPr>
            <a:r>
              <a:rPr lang="en-US" dirty="0">
                <a:cs typeface="Times New Roman" panose="02020603050405020304" pitchFamily="18" charset="0"/>
              </a:rPr>
              <a:t>SDS – Safety Data Sheet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438400"/>
            <a:ext cx="8094963" cy="1981200"/>
          </a:xfrm>
          <a:prstGeom prst="rect">
            <a:avLst/>
          </a:prstGeom>
        </p:spPr>
      </p:pic>
    </p:spTree>
    <p:extLst>
      <p:ext uri="{BB962C8B-B14F-4D97-AF65-F5344CB8AC3E}">
        <p14:creationId xmlns:p14="http://schemas.microsoft.com/office/powerpoint/2010/main" val="2496007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noAutofit/>
          </a:bodyPr>
          <a:lstStyle/>
          <a:p>
            <a:r>
              <a:rPr lang="en-US" dirty="0">
                <a:cs typeface="Times New Roman" panose="02020603050405020304" pitchFamily="18" charset="0"/>
              </a:rPr>
              <a:t>Presence of Crystalline Silica?</a:t>
            </a:r>
          </a:p>
        </p:txBody>
      </p:sp>
      <p:sp>
        <p:nvSpPr>
          <p:cNvPr id="9" name="Content Placeholder 8"/>
          <p:cNvSpPr>
            <a:spLocks noGrp="1"/>
          </p:cNvSpPr>
          <p:nvPr>
            <p:ph idx="1"/>
          </p:nvPr>
        </p:nvSpPr>
        <p:spPr/>
        <p:txBody>
          <a:bodyPr/>
          <a:lstStyle/>
          <a:p>
            <a:pPr marL="0" indent="0" algn="ctr">
              <a:buNone/>
            </a:pPr>
            <a:r>
              <a:rPr lang="en-US" dirty="0">
                <a:cs typeface="Times New Roman" panose="02020603050405020304" pitchFamily="18" charset="0"/>
              </a:rPr>
              <a:t>SDS – Safety Data Sheet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438400"/>
            <a:ext cx="8094963" cy="1981200"/>
          </a:xfrm>
          <a:prstGeom prst="rect">
            <a:avLst/>
          </a:prstGeom>
        </p:spPr>
      </p:pic>
      <p:sp>
        <p:nvSpPr>
          <p:cNvPr id="3" name="Rectangle 2"/>
          <p:cNvSpPr/>
          <p:nvPr/>
        </p:nvSpPr>
        <p:spPr bwMode="auto">
          <a:xfrm>
            <a:off x="838200" y="3657600"/>
            <a:ext cx="7620000" cy="304800"/>
          </a:xfrm>
          <a:prstGeom prst="rect">
            <a:avLst/>
          </a:prstGeom>
          <a:noFill/>
          <a:ln w="38100">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7685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349250"/>
            <a:ext cx="7793038" cy="641350"/>
          </a:xfrm>
        </p:spPr>
        <p:txBody>
          <a:bodyPr lIns="91440" tIns="45720" rIns="91440" bIns="45720" anchor="b"/>
          <a:lstStyle/>
          <a:p>
            <a:pPr eaLnBrk="1" hangingPunct="1"/>
            <a:r>
              <a:rPr lang="en-US" altLang="en-US" dirty="0" err="1">
                <a:cs typeface="Times New Roman" panose="02020603050405020304" pitchFamily="18" charset="0"/>
              </a:rPr>
              <a:t>PEL</a:t>
            </a:r>
            <a:r>
              <a:rPr lang="en-US" altLang="en-US" dirty="0">
                <a:cs typeface="Times New Roman" panose="02020603050405020304" pitchFamily="18" charset="0"/>
              </a:rPr>
              <a:t> (Prior to 2016)</a:t>
            </a:r>
            <a:endParaRPr lang="en-US" altLang="en-US" sz="1400"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3731" name="Rectangle 3"/>
              <p:cNvSpPr>
                <a:spLocks noGrp="1" noChangeArrowheads="1"/>
              </p:cNvSpPr>
              <p:nvPr>
                <p:ph type="body" sz="half" idx="4294967295"/>
              </p:nvPr>
            </p:nvSpPr>
            <p:spPr>
              <a:xfrm>
                <a:off x="838200" y="1295400"/>
                <a:ext cx="7696200" cy="4535488"/>
              </a:xfrm>
            </p:spPr>
            <p:txBody>
              <a:bodyPr/>
              <a:lstStyle/>
              <a:p>
                <a:pPr marL="0" indent="0" eaLnBrk="1" hangingPunct="1">
                  <a:buNone/>
                </a:pPr>
                <a:r>
                  <a:rPr lang="en-US" altLang="en-US" dirty="0">
                    <a:cs typeface="Times New Roman" panose="02020603050405020304" pitchFamily="18" charset="0"/>
                  </a:rPr>
                  <a:t>1910.1000 and 1926.55 only established Permissible Exposure Limit (PEL)</a:t>
                </a:r>
              </a:p>
              <a:p>
                <a:pPr marL="0" indent="0" eaLnBrk="1" hangingPunct="1">
                  <a:buNone/>
                </a:pPr>
                <a:endParaRPr lang="en-US" altLang="en-US" dirty="0">
                  <a:cs typeface="Times New Roman" panose="02020603050405020304" pitchFamily="18" charset="0"/>
                </a:endParaRPr>
              </a:p>
              <a:p>
                <a:pPr marL="0" indent="0" eaLnBrk="1" hangingPunct="1">
                  <a:buNone/>
                </a:pPr>
                <a:r>
                  <a:rPr lang="en-US" altLang="en-US" sz="2700" u="sng" dirty="0">
                    <a:cs typeface="Times New Roman" panose="02020603050405020304" pitchFamily="18" charset="0"/>
                  </a:rPr>
                  <a:t>Quartz (Respirable)</a:t>
                </a:r>
              </a:p>
              <a:p>
                <a:pPr marL="0" indent="0" eaLnBrk="1" hangingPunct="1">
                  <a:buNone/>
                </a:pPr>
                <a14:m>
                  <m:oMath xmlns:m="http://schemas.openxmlformats.org/officeDocument/2006/math">
                    <m:r>
                      <a:rPr lang="en-US" altLang="en-US" sz="2700" b="0" i="1" smtClean="0">
                        <a:latin typeface="Cambria Math" panose="02040503050406030204" pitchFamily="18" charset="0"/>
                      </a:rPr>
                      <m:t>𝑃𝐸𝐿</m:t>
                    </m:r>
                    <m:r>
                      <a:rPr lang="en-US" altLang="en-US" sz="2700" i="1" smtClean="0">
                        <a:latin typeface="Cambria Math" panose="02040503050406030204" pitchFamily="18" charset="0"/>
                      </a:rPr>
                      <m:t>=</m:t>
                    </m:r>
                    <m:f>
                      <m:fPr>
                        <m:ctrlPr>
                          <a:rPr lang="en-US" altLang="en-US" sz="2700" i="1" smtClean="0">
                            <a:latin typeface="Cambria Math" panose="02040503050406030204" pitchFamily="18" charset="0"/>
                          </a:rPr>
                        </m:ctrlPr>
                      </m:fPr>
                      <m:num>
                        <m:r>
                          <a:rPr lang="en-US" altLang="en-US" sz="2700" b="0" i="1" smtClean="0">
                            <a:latin typeface="Cambria Math" panose="02040503050406030204" pitchFamily="18" charset="0"/>
                          </a:rPr>
                          <m:t>10 </m:t>
                        </m:r>
                        <m:f>
                          <m:fPr>
                            <m:type m:val="lin"/>
                            <m:ctrlPr>
                              <a:rPr lang="en-US" altLang="en-US" sz="2700" b="0" i="1" smtClean="0">
                                <a:latin typeface="Cambria Math" panose="02040503050406030204" pitchFamily="18" charset="0"/>
                              </a:rPr>
                            </m:ctrlPr>
                          </m:fPr>
                          <m:num>
                            <m:r>
                              <a:rPr lang="en-US" altLang="en-US" sz="2700" b="0" i="1" smtClean="0">
                                <a:latin typeface="Cambria Math" panose="02040503050406030204" pitchFamily="18" charset="0"/>
                              </a:rPr>
                              <m:t>𝑚𝑔</m:t>
                            </m:r>
                          </m:num>
                          <m:den>
                            <m:sSup>
                              <m:sSupPr>
                                <m:ctrlPr>
                                  <a:rPr lang="en-US" altLang="en-US" sz="2700" b="0" i="1" smtClean="0">
                                    <a:latin typeface="Cambria Math" panose="02040503050406030204" pitchFamily="18" charset="0"/>
                                  </a:rPr>
                                </m:ctrlPr>
                              </m:sSupPr>
                              <m:e>
                                <m:r>
                                  <a:rPr lang="en-US" altLang="en-US" sz="2700" b="0" i="1" smtClean="0">
                                    <a:latin typeface="Cambria Math" panose="02040503050406030204" pitchFamily="18" charset="0"/>
                                  </a:rPr>
                                  <m:t>𝑚</m:t>
                                </m:r>
                              </m:e>
                              <m:sup>
                                <m:r>
                                  <a:rPr lang="en-US" altLang="en-US" sz="2700" b="0" i="1" smtClean="0">
                                    <a:latin typeface="Cambria Math" panose="02040503050406030204" pitchFamily="18" charset="0"/>
                                  </a:rPr>
                                  <m:t>3</m:t>
                                </m:r>
                              </m:sup>
                            </m:sSup>
                          </m:den>
                        </m:f>
                      </m:num>
                      <m:den>
                        <m:r>
                          <a:rPr lang="en-US" altLang="en-US" sz="2700" b="0" i="1" smtClean="0">
                            <a:latin typeface="Cambria Math" panose="02040503050406030204" pitchFamily="18" charset="0"/>
                          </a:rPr>
                          <m:t>% </m:t>
                        </m:r>
                        <m:r>
                          <a:rPr lang="en-US" altLang="en-US" sz="2700" b="0" i="1" smtClean="0">
                            <a:latin typeface="Cambria Math" panose="02040503050406030204" pitchFamily="18" charset="0"/>
                          </a:rPr>
                          <m:t>𝑆𝑖𝑙𝑖𝑐𝑎</m:t>
                        </m:r>
                        <m:r>
                          <a:rPr lang="en-US" altLang="en-US" sz="2700" b="0" i="1" smtClean="0">
                            <a:latin typeface="Cambria Math" panose="02040503050406030204" pitchFamily="18" charset="0"/>
                          </a:rPr>
                          <m:t> + 2</m:t>
                        </m:r>
                      </m:den>
                    </m:f>
                  </m:oMath>
                </a14:m>
                <a:r>
                  <a:rPr lang="en-US" altLang="en-US" dirty="0">
                    <a:cs typeface="Times New Roman" panose="02020603050405020304" pitchFamily="18" charset="0"/>
                  </a:rPr>
                  <a:t>         OR         </a:t>
                </a:r>
                <a14:m>
                  <m:oMath xmlns:m="http://schemas.openxmlformats.org/officeDocument/2006/math">
                    <m:r>
                      <m:rPr>
                        <m:sty m:val="p"/>
                      </m:rPr>
                      <a:rPr lang="en-US" altLang="en-US" b="0" i="0" dirty="0" smtClean="0">
                        <a:latin typeface="Cambria Math" panose="02040503050406030204" pitchFamily="18" charset="0"/>
                      </a:rPr>
                      <m:t>PEL</m:t>
                    </m:r>
                    <m:r>
                      <a:rPr lang="en-US" altLang="en-US" b="0" i="1" dirty="0" smtClean="0">
                        <a:latin typeface="Cambria Math" panose="02040503050406030204" pitchFamily="18" charset="0"/>
                      </a:rPr>
                      <m:t>= </m:t>
                    </m:r>
                    <m:f>
                      <m:fPr>
                        <m:ctrlPr>
                          <a:rPr lang="en-US" altLang="en-US" b="0" i="1" dirty="0" smtClean="0">
                            <a:latin typeface="Cambria Math" panose="02040503050406030204" pitchFamily="18" charset="0"/>
                          </a:rPr>
                        </m:ctrlPr>
                      </m:fPr>
                      <m:num>
                        <m:r>
                          <a:rPr lang="en-US" altLang="en-US" b="0" i="1" dirty="0" smtClean="0">
                            <a:latin typeface="Cambria Math" panose="02040503050406030204" pitchFamily="18" charset="0"/>
                          </a:rPr>
                          <m:t>250 </m:t>
                        </m:r>
                        <m:r>
                          <a:rPr lang="en-US" altLang="en-US" b="0" i="1" dirty="0" smtClean="0">
                            <a:latin typeface="Cambria Math" panose="02040503050406030204" pitchFamily="18" charset="0"/>
                          </a:rPr>
                          <m:t>𝑚𝑝𝑝𝑐𝑓</m:t>
                        </m:r>
                      </m:num>
                      <m:den>
                        <m:r>
                          <a:rPr lang="en-US" altLang="en-US" b="0" i="1" dirty="0" smtClean="0">
                            <a:latin typeface="Cambria Math" panose="02040503050406030204" pitchFamily="18" charset="0"/>
                          </a:rPr>
                          <m:t>% </m:t>
                        </m:r>
                        <m:r>
                          <a:rPr lang="en-US" altLang="en-US" b="0" i="1" dirty="0" smtClean="0">
                            <a:latin typeface="Cambria Math" panose="02040503050406030204" pitchFamily="18" charset="0"/>
                          </a:rPr>
                          <m:t>𝑆𝑖𝑙𝑖𝑐𝑎</m:t>
                        </m:r>
                        <m:r>
                          <a:rPr lang="en-US" altLang="en-US" b="0" i="1" dirty="0" smtClean="0">
                            <a:latin typeface="Cambria Math" panose="02040503050406030204" pitchFamily="18" charset="0"/>
                          </a:rPr>
                          <m:t> + 5</m:t>
                        </m:r>
                      </m:den>
                    </m:f>
                  </m:oMath>
                </a14:m>
                <a:r>
                  <a:rPr lang="en-US" altLang="en-US" dirty="0">
                    <a:cs typeface="Times New Roman" panose="02020603050405020304" pitchFamily="18" charset="0"/>
                  </a:rPr>
                  <a:t> </a:t>
                </a:r>
              </a:p>
              <a:p>
                <a:pPr marL="0" indent="0" eaLnBrk="1" hangingPunct="1">
                  <a:buNone/>
                </a:pPr>
                <a:endParaRPr lang="en-US" altLang="en-US" dirty="0">
                  <a:cs typeface="Times New Roman" panose="02020603050405020304" pitchFamily="18" charset="0"/>
                </a:endParaRPr>
              </a:p>
              <a:p>
                <a:pPr marL="0" indent="0" eaLnBrk="1" hangingPunct="1">
                  <a:buNone/>
                </a:pPr>
                <a:r>
                  <a:rPr lang="en-US" altLang="en-US" u="sng" dirty="0">
                    <a:cs typeface="Times New Roman" panose="02020603050405020304" pitchFamily="18" charset="0"/>
                  </a:rPr>
                  <a:t>Quartz (Total Dust)</a:t>
                </a:r>
              </a:p>
              <a:p>
                <a:pPr marL="0" indent="0" eaLnBrk="1" hangingPunct="1">
                  <a:buNone/>
                </a:pPr>
                <a14:m>
                  <m:oMathPara xmlns:m="http://schemas.openxmlformats.org/officeDocument/2006/math">
                    <m:oMathParaPr>
                      <m:jc m:val="left"/>
                    </m:oMathParaPr>
                    <m:oMath xmlns:m="http://schemas.openxmlformats.org/officeDocument/2006/math">
                      <m:r>
                        <a:rPr lang="en-US" altLang="en-US" sz="2400" b="0" i="1" smtClean="0">
                          <a:latin typeface="Cambria Math" panose="02040503050406030204" pitchFamily="18" charset="0"/>
                        </a:rPr>
                        <m:t>𝑃𝐸𝐿</m:t>
                      </m:r>
                      <m:r>
                        <a:rPr lang="en-US" altLang="en-US" sz="2400" b="0" i="1" smtClean="0">
                          <a:latin typeface="Cambria Math" panose="02040503050406030204" pitchFamily="18" charset="0"/>
                        </a:rPr>
                        <m:t>= </m:t>
                      </m:r>
                      <m:f>
                        <m:fPr>
                          <m:ctrlPr>
                            <a:rPr lang="en-US" altLang="en-US" sz="2400" b="0" i="1" smtClean="0">
                              <a:latin typeface="Cambria Math" panose="02040503050406030204" pitchFamily="18" charset="0"/>
                            </a:rPr>
                          </m:ctrlPr>
                        </m:fPr>
                        <m:num>
                          <m:r>
                            <a:rPr lang="en-US" altLang="en-US" sz="2400" b="0" i="1" smtClean="0">
                              <a:latin typeface="Cambria Math" panose="02040503050406030204" pitchFamily="18" charset="0"/>
                            </a:rPr>
                            <m:t>30 </m:t>
                          </m:r>
                          <m:f>
                            <m:fPr>
                              <m:type m:val="lin"/>
                              <m:ctrlPr>
                                <a:rPr lang="en-US" altLang="en-US" sz="2400" b="0" i="1" smtClean="0">
                                  <a:latin typeface="Cambria Math" panose="02040503050406030204" pitchFamily="18" charset="0"/>
                                </a:rPr>
                              </m:ctrlPr>
                            </m:fPr>
                            <m:num>
                              <m:r>
                                <a:rPr lang="en-US" altLang="en-US" sz="2400" b="0" i="1" smtClean="0">
                                  <a:latin typeface="Cambria Math" panose="02040503050406030204" pitchFamily="18" charset="0"/>
                                </a:rPr>
                                <m:t>𝑚𝑔</m:t>
                              </m:r>
                            </m:num>
                            <m:den>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𝑚</m:t>
                                  </m:r>
                                </m:e>
                                <m:sup>
                                  <m:r>
                                    <a:rPr lang="en-US" altLang="en-US" sz="2400" b="0" i="1" smtClean="0">
                                      <a:latin typeface="Cambria Math" panose="02040503050406030204" pitchFamily="18" charset="0"/>
                                    </a:rPr>
                                    <m:t>3</m:t>
                                  </m:r>
                                </m:sup>
                              </m:sSup>
                            </m:den>
                          </m:f>
                        </m:num>
                        <m:den>
                          <m:r>
                            <a:rPr lang="en-US" altLang="en-US" sz="2400" b="0" i="1" smtClean="0">
                              <a:latin typeface="Cambria Math" panose="02040503050406030204" pitchFamily="18" charset="0"/>
                            </a:rPr>
                            <m:t>% </m:t>
                          </m:r>
                          <m:r>
                            <a:rPr lang="en-US" altLang="en-US" sz="2400" b="0" i="1" smtClean="0">
                              <a:latin typeface="Cambria Math" panose="02040503050406030204" pitchFamily="18" charset="0"/>
                            </a:rPr>
                            <m:t>𝑆𝑖𝑙𝑖𝑐𝑎</m:t>
                          </m:r>
                          <m:r>
                            <a:rPr lang="en-US" altLang="en-US" sz="2400" b="0" i="1" smtClean="0">
                              <a:latin typeface="Cambria Math" panose="02040503050406030204" pitchFamily="18" charset="0"/>
                            </a:rPr>
                            <m:t>+2</m:t>
                          </m:r>
                        </m:den>
                      </m:f>
                    </m:oMath>
                  </m:oMathPara>
                </a14:m>
                <a:endParaRPr lang="en-US" altLang="en-US" sz="2400" dirty="0">
                  <a:cs typeface="Times New Roman" panose="02020603050405020304" pitchFamily="18" charset="0"/>
                </a:endParaRPr>
              </a:p>
            </p:txBody>
          </p:sp>
        </mc:Choice>
        <mc:Fallback xmlns="">
          <p:sp>
            <p:nvSpPr>
              <p:cNvPr id="73731" name="Rectangle 3"/>
              <p:cNvSpPr>
                <a:spLocks noGrp="1" noRot="1" noChangeAspect="1" noMove="1" noResize="1" noEditPoints="1" noAdjustHandles="1" noChangeArrowheads="1" noChangeShapeType="1" noTextEdit="1"/>
              </p:cNvSpPr>
              <p:nvPr>
                <p:ph type="body" sz="half" idx="4294967295"/>
              </p:nvPr>
            </p:nvSpPr>
            <p:spPr>
              <a:xfrm>
                <a:off x="838200" y="1295400"/>
                <a:ext cx="7696200" cy="4535488"/>
              </a:xfrm>
              <a:blipFill rotWithShape="0">
                <a:blip r:embed="rId3"/>
                <a:stretch>
                  <a:fillRect l="-1664" t="-1478"/>
                </a:stretch>
              </a:blipFill>
            </p:spPr>
            <p:txBody>
              <a:bodyPr/>
              <a:lstStyle/>
              <a:p>
                <a:r>
                  <a:rPr lang="en-US">
                    <a:noFill/>
                  </a:rPr>
                  <a:t> </a:t>
                </a:r>
              </a:p>
            </p:txBody>
          </p:sp>
        </mc:Fallback>
      </mc:AlternateContent>
      <p:sp>
        <p:nvSpPr>
          <p:cNvPr id="73732" name="Rectangle 4"/>
          <p:cNvSpPr>
            <a:spLocks noChangeArrowheads="1"/>
          </p:cNvSpPr>
          <p:nvPr/>
        </p:nvSpPr>
        <p:spPr bwMode="auto">
          <a:xfrm>
            <a:off x="6019800" y="669925"/>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a:t>
            </a:r>
          </a:p>
        </p:txBody>
      </p:sp>
    </p:spTree>
    <p:extLst>
      <p:ext uri="{BB962C8B-B14F-4D97-AF65-F5344CB8AC3E}">
        <p14:creationId xmlns:p14="http://schemas.microsoft.com/office/powerpoint/2010/main" val="2521848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49275"/>
          </a:xfrm>
        </p:spPr>
        <p:txBody>
          <a:bodyPr/>
          <a:lstStyle/>
          <a:p>
            <a:r>
              <a:rPr lang="en-US" altLang="en-US" dirty="0">
                <a:cs typeface="Times New Roman" panose="02020603050405020304" pitchFamily="18" charset="0"/>
              </a:rPr>
              <a:t>Scope and Application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6805" y="1666608"/>
            <a:ext cx="6906589" cy="3829584"/>
          </a:xfrm>
        </p:spPr>
      </p:pic>
      <p:sp>
        <p:nvSpPr>
          <p:cNvPr id="4" name="Content Placeholder 3"/>
          <p:cNvSpPr>
            <a:spLocks noGrp="1"/>
          </p:cNvSpPr>
          <p:nvPr>
            <p:ph sz="quarter" idx="10"/>
          </p:nvPr>
        </p:nvSpPr>
        <p:spPr/>
        <p:txBody>
          <a:bodyPr/>
          <a:lstStyle/>
          <a:p>
            <a:pPr algn="r"/>
            <a:r>
              <a:rPr lang="en-US" sz="1800" dirty="0"/>
              <a:t>1910.1053(a)</a:t>
            </a:r>
          </a:p>
        </p:txBody>
      </p:sp>
    </p:spTree>
    <p:extLst>
      <p:ext uri="{BB962C8B-B14F-4D97-AF65-F5344CB8AC3E}">
        <p14:creationId xmlns:p14="http://schemas.microsoft.com/office/powerpoint/2010/main" val="62521556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53998"/>
          </a:xfrm>
        </p:spPr>
        <p:txBody>
          <a:bodyPr/>
          <a:lstStyle/>
          <a:p>
            <a:r>
              <a:rPr lang="en-US" dirty="0">
                <a:cs typeface="Times New Roman" panose="02020603050405020304" pitchFamily="18" charset="0"/>
              </a:rPr>
              <a:t>Crystalline Silica &lt; 25µg/m</a:t>
            </a:r>
            <a:r>
              <a:rPr lang="en-US" baseline="30000" dirty="0">
                <a:cs typeface="Times New Roman" panose="02020603050405020304" pitchFamily="18" charset="0"/>
              </a:rPr>
              <a:t>3</a:t>
            </a:r>
            <a:r>
              <a:rPr lang="en-US" dirty="0">
                <a:cs typeface="Times New Roman" panose="02020603050405020304" pitchFamily="18" charset="0"/>
              </a:rPr>
              <a:t>?</a:t>
            </a:r>
          </a:p>
        </p:txBody>
      </p:sp>
      <p:sp>
        <p:nvSpPr>
          <p:cNvPr id="3" name="Content Placeholder 2"/>
          <p:cNvSpPr>
            <a:spLocks noGrp="1"/>
          </p:cNvSpPr>
          <p:nvPr>
            <p:ph sz="half" idx="1"/>
          </p:nvPr>
        </p:nvSpPr>
        <p:spPr>
          <a:xfrm>
            <a:off x="628650" y="1275347"/>
            <a:ext cx="4095750" cy="4901616"/>
          </a:xfrm>
        </p:spPr>
        <p:txBody>
          <a:bodyPr/>
          <a:lstStyle/>
          <a:p>
            <a:pPr marL="0" indent="0">
              <a:buNone/>
            </a:pPr>
            <a:r>
              <a:rPr lang="en-US" dirty="0">
                <a:cs typeface="Times New Roman" panose="02020603050405020304" pitchFamily="18" charset="0"/>
              </a:rPr>
              <a:t>Objective data</a:t>
            </a:r>
          </a:p>
          <a:p>
            <a:pPr marL="0" indent="0">
              <a:buNone/>
            </a:pPr>
            <a:endParaRPr lang="en-US" sz="800" dirty="0">
              <a:cs typeface="Times New Roman" panose="02020603050405020304" pitchFamily="18" charset="0"/>
            </a:endParaRPr>
          </a:p>
          <a:p>
            <a:r>
              <a:rPr lang="en-US" sz="2200" dirty="0">
                <a:cs typeface="Times New Roman" panose="02020603050405020304" pitchFamily="18" charset="0"/>
              </a:rPr>
              <a:t>Air monitoring from industry-wide surveys or calculations </a:t>
            </a:r>
          </a:p>
          <a:p>
            <a:endParaRPr lang="en-US" sz="2200" dirty="0">
              <a:cs typeface="Times New Roman" panose="02020603050405020304" pitchFamily="18" charset="0"/>
            </a:endParaRPr>
          </a:p>
          <a:p>
            <a:r>
              <a:rPr lang="en-US" sz="2200" dirty="0">
                <a:cs typeface="Times New Roman" panose="02020603050405020304" pitchFamily="18" charset="0"/>
              </a:rPr>
              <a:t>Associated with a particular product or materials or specific process, task or activity</a:t>
            </a:r>
          </a:p>
          <a:p>
            <a:endParaRPr lang="en-US" sz="2200" dirty="0">
              <a:cs typeface="Times New Roman" panose="02020603050405020304" pitchFamily="18" charset="0"/>
            </a:endParaRPr>
          </a:p>
          <a:p>
            <a:r>
              <a:rPr lang="en-US" sz="2200" dirty="0">
                <a:cs typeface="Times New Roman" panose="02020603050405020304" pitchFamily="18" charset="0"/>
              </a:rPr>
              <a:t>Reflect workplace conditions closely or higher exposure potential of current operations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98738" y="1524000"/>
            <a:ext cx="3735662" cy="3781876"/>
          </a:xfrm>
        </p:spPr>
      </p:pic>
    </p:spTree>
    <p:extLst>
      <p:ext uri="{BB962C8B-B14F-4D97-AF65-F5344CB8AC3E}">
        <p14:creationId xmlns:p14="http://schemas.microsoft.com/office/powerpoint/2010/main" val="3372072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53998"/>
          </a:xfrm>
        </p:spPr>
        <p:txBody>
          <a:bodyPr/>
          <a:lstStyle/>
          <a:p>
            <a:r>
              <a:rPr lang="en-US" altLang="en-US" dirty="0">
                <a:cs typeface="Times New Roman" panose="02020603050405020304" pitchFamily="18" charset="0"/>
              </a:rPr>
              <a:t>Exposure Control Plan</a:t>
            </a:r>
            <a:endParaRPr lang="en-US" dirty="0"/>
          </a:p>
        </p:txBody>
      </p:sp>
      <p:sp>
        <p:nvSpPr>
          <p:cNvPr id="4" name="Content Placeholder 3"/>
          <p:cNvSpPr>
            <a:spLocks noGrp="1"/>
          </p:cNvSpPr>
          <p:nvPr>
            <p:ph sz="quarter" idx="10"/>
          </p:nvPr>
        </p:nvSpPr>
        <p:spPr>
          <a:xfrm>
            <a:off x="6477000" y="609600"/>
            <a:ext cx="2133600" cy="381000"/>
          </a:xfrm>
        </p:spPr>
        <p:txBody>
          <a:bodyPr/>
          <a:lstStyle/>
          <a:p>
            <a:pPr algn="r"/>
            <a:r>
              <a:rPr lang="en-US" sz="1800" dirty="0"/>
              <a:t>1910.1053(f)(2)</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9890" y="1219200"/>
            <a:ext cx="5940419" cy="4724400"/>
          </a:xfrm>
        </p:spPr>
      </p:pic>
    </p:spTree>
    <p:extLst>
      <p:ext uri="{BB962C8B-B14F-4D97-AF65-F5344CB8AC3E}">
        <p14:creationId xmlns:p14="http://schemas.microsoft.com/office/powerpoint/2010/main" val="204472380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cs typeface="Times New Roman" panose="02020603050405020304" pitchFamily="18" charset="0"/>
              </a:rPr>
              <a:t>Exposure Control Plan</a:t>
            </a:r>
            <a:endParaRPr lang="en-US" dirty="0"/>
          </a:p>
        </p:txBody>
      </p:sp>
      <p:sp>
        <p:nvSpPr>
          <p:cNvPr id="73731" name="Rectangle 3"/>
          <p:cNvSpPr>
            <a:spLocks noGrp="1" noChangeArrowheads="1"/>
          </p:cNvSpPr>
          <p:nvPr>
            <p:ph type="body" sz="half" idx="4294967295"/>
          </p:nvPr>
        </p:nvSpPr>
        <p:spPr>
          <a:xfrm>
            <a:off x="588962" y="1295400"/>
            <a:ext cx="7793038" cy="4535488"/>
          </a:xfrm>
        </p:spPr>
        <p:txBody>
          <a:bodyPr/>
          <a:lstStyle/>
          <a:p>
            <a:pPr eaLnBrk="1" hangingPunct="1"/>
            <a:r>
              <a:rPr lang="en-US" altLang="en-US" dirty="0">
                <a:cs typeface="Times New Roman" panose="02020603050405020304" pitchFamily="18" charset="0"/>
              </a:rPr>
              <a:t>Purpose: </a:t>
            </a:r>
          </a:p>
          <a:p>
            <a:pPr eaLnBrk="1" hangingPunct="1"/>
            <a:endParaRPr lang="en-US" altLang="en-US" sz="1200" dirty="0">
              <a:cs typeface="Times New Roman" panose="02020603050405020304" pitchFamily="18" charset="0"/>
            </a:endParaRPr>
          </a:p>
          <a:p>
            <a:pPr lvl="1" eaLnBrk="1" hangingPunct="1"/>
            <a:r>
              <a:rPr lang="en-US" altLang="en-US" dirty="0">
                <a:cs typeface="Times New Roman" panose="02020603050405020304" pitchFamily="18" charset="0"/>
              </a:rPr>
              <a:t>To minimize or eliminate exposure to silica</a:t>
            </a:r>
          </a:p>
          <a:p>
            <a:pPr lvl="3"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Contains information on the following:</a:t>
            </a:r>
          </a:p>
          <a:p>
            <a:pPr eaLnBrk="1" hangingPunct="1"/>
            <a:endParaRPr lang="en-US" altLang="en-US" sz="1200" dirty="0">
              <a:cs typeface="Times New Roman" panose="02020603050405020304" pitchFamily="18" charset="0"/>
            </a:endParaRPr>
          </a:p>
          <a:p>
            <a:pPr lvl="1" eaLnBrk="1" hangingPunct="1"/>
            <a:r>
              <a:rPr lang="en-US" altLang="en-US" dirty="0">
                <a:cs typeface="Times New Roman" panose="02020603050405020304" pitchFamily="18" charset="0"/>
              </a:rPr>
              <a:t>Task description</a:t>
            </a:r>
          </a:p>
          <a:p>
            <a:pPr lvl="1" eaLnBrk="1" hangingPunct="1"/>
            <a:endParaRPr lang="en-US" altLang="en-US" sz="800" dirty="0">
              <a:cs typeface="Times New Roman" panose="02020603050405020304" pitchFamily="18" charset="0"/>
            </a:endParaRPr>
          </a:p>
          <a:p>
            <a:pPr lvl="1" eaLnBrk="1" hangingPunct="1"/>
            <a:r>
              <a:rPr lang="en-US" altLang="en-US" dirty="0">
                <a:cs typeface="Times New Roman" panose="02020603050405020304" pitchFamily="18" charset="0"/>
              </a:rPr>
              <a:t>Description of the controls (engineering controls, work practices, personal protective equipment)</a:t>
            </a:r>
          </a:p>
          <a:p>
            <a:pPr lvl="1" eaLnBrk="1" hangingPunct="1"/>
            <a:endParaRPr lang="en-US" altLang="en-US" sz="800" dirty="0">
              <a:cs typeface="Times New Roman" panose="02020603050405020304" pitchFamily="18" charset="0"/>
            </a:endParaRPr>
          </a:p>
          <a:p>
            <a:pPr lvl="1" eaLnBrk="1" hangingPunct="1"/>
            <a:r>
              <a:rPr lang="en-US" altLang="en-US" dirty="0">
                <a:cs typeface="Times New Roman" panose="02020603050405020304" pitchFamily="18" charset="0"/>
              </a:rPr>
              <a:t>Housekeeping measures</a:t>
            </a:r>
          </a:p>
          <a:p>
            <a:pPr lvl="2"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Updated annually</a:t>
            </a:r>
          </a:p>
        </p:txBody>
      </p:sp>
      <p:sp>
        <p:nvSpPr>
          <p:cNvPr id="4" name="Content Placeholder 3"/>
          <p:cNvSpPr txBox="1">
            <a:spLocks/>
          </p:cNvSpPr>
          <p:nvPr/>
        </p:nvSpPr>
        <p:spPr>
          <a:xfrm>
            <a:off x="6400800" y="609600"/>
            <a:ext cx="2133600" cy="381000"/>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0" indent="0" algn="r">
              <a:buNone/>
            </a:pPr>
            <a:r>
              <a:rPr lang="en-US" sz="1800" u="none" kern="0" dirty="0"/>
              <a:t>1910.1053(f)(2)</a:t>
            </a:r>
          </a:p>
        </p:txBody>
      </p:sp>
    </p:spTree>
    <p:extLst>
      <p:ext uri="{BB962C8B-B14F-4D97-AF65-F5344CB8AC3E}">
        <p14:creationId xmlns:p14="http://schemas.microsoft.com/office/powerpoint/2010/main" val="2418407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pPr algn="r"/>
            <a:r>
              <a:rPr lang="en-US" sz="1800" dirty="0"/>
              <a:t>1910.1053(f)(2)</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9890" y="1219200"/>
            <a:ext cx="5940419" cy="4724400"/>
          </a:xfrm>
        </p:spPr>
      </p:pic>
      <p:sp>
        <p:nvSpPr>
          <p:cNvPr id="7" name="Title 1"/>
          <p:cNvSpPr>
            <a:spLocks noGrp="1"/>
          </p:cNvSpPr>
          <p:nvPr>
            <p:ph type="title"/>
          </p:nvPr>
        </p:nvSpPr>
        <p:spPr>
          <a:xfrm>
            <a:off x="609600" y="441325"/>
            <a:ext cx="7924800" cy="553998"/>
          </a:xfrm>
        </p:spPr>
        <p:txBody>
          <a:bodyPr/>
          <a:lstStyle/>
          <a:p>
            <a:r>
              <a:rPr lang="en-US" altLang="en-US" dirty="0">
                <a:cs typeface="Times New Roman" panose="02020603050405020304" pitchFamily="18" charset="0"/>
              </a:rPr>
              <a:t>Exposure Control Plan</a:t>
            </a:r>
            <a:endParaRPr lang="en-US" dirty="0"/>
          </a:p>
        </p:txBody>
      </p:sp>
    </p:spTree>
    <p:extLst>
      <p:ext uri="{BB962C8B-B14F-4D97-AF65-F5344CB8AC3E}">
        <p14:creationId xmlns:p14="http://schemas.microsoft.com/office/powerpoint/2010/main" val="386500728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402336"/>
            <a:ext cx="7793038" cy="646331"/>
          </a:xfrm>
        </p:spPr>
        <p:txBody>
          <a:bodyPr lIns="91440" tIns="45720" rIns="91440" bIns="45720" anchor="b"/>
          <a:lstStyle/>
          <a:p>
            <a:pPr eaLnBrk="1" hangingPunct="1"/>
            <a:r>
              <a:rPr lang="en-US" altLang="en-US" dirty="0">
                <a:cs typeface="Times New Roman" panose="02020603050405020304" pitchFamily="18" charset="0"/>
              </a:rPr>
              <a:t>Scope and Application</a:t>
            </a:r>
          </a:p>
        </p:txBody>
      </p:sp>
      <p:sp>
        <p:nvSpPr>
          <p:cNvPr id="73731" name="Rectangle 3"/>
          <p:cNvSpPr>
            <a:spLocks noGrp="1" noChangeArrowheads="1"/>
          </p:cNvSpPr>
          <p:nvPr>
            <p:ph type="body" sz="half" idx="4294967295"/>
          </p:nvPr>
        </p:nvSpPr>
        <p:spPr>
          <a:xfrm>
            <a:off x="609600" y="1295400"/>
            <a:ext cx="8077200" cy="4535488"/>
          </a:xfrm>
        </p:spPr>
        <p:txBody>
          <a:bodyPr/>
          <a:lstStyle/>
          <a:p>
            <a:pPr eaLnBrk="1" hangingPunct="1"/>
            <a:r>
              <a:rPr lang="en-US" altLang="en-US" dirty="0">
                <a:cs typeface="Times New Roman" panose="02020603050405020304" pitchFamily="18" charset="0"/>
              </a:rPr>
              <a:t>This section applies to all occupational exposures to respirable crystalline silica, except:</a:t>
            </a:r>
          </a:p>
          <a:p>
            <a:pPr eaLnBrk="1" hangingPunct="1"/>
            <a:endParaRPr lang="en-US" altLang="en-US" sz="800" dirty="0">
              <a:cs typeface="Times New Roman" panose="02020603050405020304" pitchFamily="18" charset="0"/>
            </a:endParaRPr>
          </a:p>
          <a:p>
            <a:pPr lvl="1" eaLnBrk="1" hangingPunct="1"/>
            <a:r>
              <a:rPr lang="en-US" altLang="en-US" dirty="0">
                <a:cs typeface="Times New Roman" panose="02020603050405020304" pitchFamily="18" charset="0"/>
              </a:rPr>
              <a:t>If the employer complies with 29 CFR 1926.1153; </a:t>
            </a:r>
            <a:r>
              <a:rPr lang="en-US" altLang="en-US" i="1" dirty="0">
                <a:cs typeface="Times New Roman" panose="02020603050405020304" pitchFamily="18" charset="0"/>
              </a:rPr>
              <a:t>and</a:t>
            </a:r>
          </a:p>
          <a:p>
            <a:pPr lvl="5" eaLnBrk="1" hangingPunct="1"/>
            <a:endParaRPr lang="en-US" altLang="en-US" sz="1200" dirty="0">
              <a:cs typeface="Times New Roman" panose="02020603050405020304" pitchFamily="18" charset="0"/>
            </a:endParaRPr>
          </a:p>
          <a:p>
            <a:pPr lvl="2" eaLnBrk="1" hangingPunct="1"/>
            <a:r>
              <a:rPr lang="en-US" altLang="en-US" dirty="0">
                <a:cs typeface="Times New Roman" panose="02020603050405020304" pitchFamily="18" charset="0"/>
              </a:rPr>
              <a:t>Task performed is indistinguishable from a construction task listed on Table 1 in paragraph (c) of 29 CFR 1926.1153; </a:t>
            </a:r>
            <a:r>
              <a:rPr lang="en-US" altLang="en-US" i="1" dirty="0">
                <a:cs typeface="Times New Roman" panose="02020603050405020304" pitchFamily="18" charset="0"/>
              </a:rPr>
              <a:t>and</a:t>
            </a:r>
          </a:p>
          <a:p>
            <a:pPr lvl="2" eaLnBrk="1" hangingPunct="1"/>
            <a:endParaRPr lang="en-US" altLang="en-US" dirty="0">
              <a:cs typeface="Times New Roman" panose="02020603050405020304" pitchFamily="18" charset="0"/>
            </a:endParaRPr>
          </a:p>
          <a:p>
            <a:pPr lvl="2" eaLnBrk="1" hangingPunct="1"/>
            <a:r>
              <a:rPr lang="en-US" altLang="en-US" dirty="0">
                <a:cs typeface="Times New Roman" panose="02020603050405020304" pitchFamily="18" charset="0"/>
              </a:rPr>
              <a:t>Task will not be performed regularly in the same environment and conditions</a:t>
            </a:r>
          </a:p>
        </p:txBody>
      </p:sp>
      <p:sp>
        <p:nvSpPr>
          <p:cNvPr id="4" name="Content Placeholder 3"/>
          <p:cNvSpPr txBox="1">
            <a:spLocks/>
          </p:cNvSpPr>
          <p:nvPr/>
        </p:nvSpPr>
        <p:spPr>
          <a:xfrm>
            <a:off x="6400800" y="609600"/>
            <a:ext cx="2133600" cy="381000"/>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0" indent="0" algn="r">
              <a:buNone/>
            </a:pPr>
            <a:r>
              <a:rPr lang="en-US" sz="1800" u="none" kern="0" dirty="0"/>
              <a:t>1910.1053(a)(3)</a:t>
            </a:r>
          </a:p>
        </p:txBody>
      </p:sp>
    </p:spTree>
    <p:extLst>
      <p:ext uri="{BB962C8B-B14F-4D97-AF65-F5344CB8AC3E}">
        <p14:creationId xmlns:p14="http://schemas.microsoft.com/office/powerpoint/2010/main" val="3069061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402336"/>
            <a:ext cx="7793038" cy="646331"/>
          </a:xfrm>
        </p:spPr>
        <p:txBody>
          <a:bodyPr lIns="91440" tIns="45720" rIns="91440" bIns="45720" anchor="b"/>
          <a:lstStyle/>
          <a:p>
            <a:pPr eaLnBrk="1" hangingPunct="1"/>
            <a:r>
              <a:rPr lang="en-US" altLang="en-US" dirty="0">
                <a:cs typeface="Times New Roman" panose="02020603050405020304" pitchFamily="18" charset="0"/>
              </a:rPr>
              <a:t>Scope and Application</a:t>
            </a:r>
          </a:p>
        </p:txBody>
      </p:sp>
      <p:sp>
        <p:nvSpPr>
          <p:cNvPr id="73731" name="Rectangle 3"/>
          <p:cNvSpPr>
            <a:spLocks noGrp="1" noChangeArrowheads="1"/>
          </p:cNvSpPr>
          <p:nvPr>
            <p:ph type="body" sz="half" idx="4294967295"/>
          </p:nvPr>
        </p:nvSpPr>
        <p:spPr>
          <a:xfrm>
            <a:off x="609600" y="1295400"/>
            <a:ext cx="8077200" cy="4535488"/>
          </a:xfrm>
        </p:spPr>
        <p:txBody>
          <a:bodyPr/>
          <a:lstStyle/>
          <a:p>
            <a:pPr eaLnBrk="1" hangingPunct="1"/>
            <a:r>
              <a:rPr lang="en-US" altLang="en-US" dirty="0">
                <a:cs typeface="Times New Roman" panose="02020603050405020304" pitchFamily="18" charset="0"/>
              </a:rPr>
              <a:t>This section applies to all occupational exposures to respirable crystalline silica, except:</a:t>
            </a:r>
          </a:p>
          <a:p>
            <a:pPr eaLnBrk="1" hangingPunct="1"/>
            <a:endParaRPr lang="en-US" altLang="en-US" sz="800" dirty="0">
              <a:cs typeface="Times New Roman" panose="02020603050405020304" pitchFamily="18" charset="0"/>
            </a:endParaRPr>
          </a:p>
          <a:p>
            <a:pPr lvl="1" eaLnBrk="1" hangingPunct="1"/>
            <a:r>
              <a:rPr lang="en-US" altLang="en-US" dirty="0">
                <a:cs typeface="Times New Roman" panose="02020603050405020304" pitchFamily="18" charset="0"/>
              </a:rPr>
              <a:t>If the employer complies with 29 CFR 1926.1153; </a:t>
            </a:r>
            <a:r>
              <a:rPr lang="en-US" altLang="en-US" i="1" dirty="0">
                <a:cs typeface="Times New Roman" panose="02020603050405020304" pitchFamily="18" charset="0"/>
              </a:rPr>
              <a:t>and</a:t>
            </a:r>
          </a:p>
          <a:p>
            <a:pPr lvl="5" eaLnBrk="1" hangingPunct="1"/>
            <a:endParaRPr lang="en-US" altLang="en-US" sz="1200" dirty="0">
              <a:cs typeface="Times New Roman" panose="02020603050405020304" pitchFamily="18" charset="0"/>
            </a:endParaRPr>
          </a:p>
          <a:p>
            <a:pPr lvl="2" eaLnBrk="1" hangingPunct="1"/>
            <a:r>
              <a:rPr lang="en-US" altLang="en-US" dirty="0">
                <a:cs typeface="Times New Roman" panose="02020603050405020304" pitchFamily="18" charset="0"/>
              </a:rPr>
              <a:t>Task performed is indistinguishable from a construction task listed on Table 1 in paragraph (c) of 29 CFR 1926.1153; </a:t>
            </a:r>
            <a:r>
              <a:rPr lang="en-US" altLang="en-US" i="1" dirty="0">
                <a:cs typeface="Times New Roman" panose="02020603050405020304" pitchFamily="18" charset="0"/>
              </a:rPr>
              <a:t>and</a:t>
            </a:r>
          </a:p>
          <a:p>
            <a:pPr lvl="2" eaLnBrk="1" hangingPunct="1"/>
            <a:endParaRPr lang="en-US" altLang="en-US" dirty="0">
              <a:cs typeface="Times New Roman" panose="02020603050405020304" pitchFamily="18" charset="0"/>
            </a:endParaRPr>
          </a:p>
          <a:p>
            <a:pPr lvl="2" eaLnBrk="1" hangingPunct="1"/>
            <a:r>
              <a:rPr lang="en-US" altLang="en-US" dirty="0">
                <a:cs typeface="Times New Roman" panose="02020603050405020304" pitchFamily="18" charset="0"/>
              </a:rPr>
              <a:t>Task will not be performed regularly in the same environment and conditions</a:t>
            </a:r>
          </a:p>
        </p:txBody>
      </p:sp>
      <p:sp>
        <p:nvSpPr>
          <p:cNvPr id="4" name="Content Placeholder 3"/>
          <p:cNvSpPr txBox="1">
            <a:spLocks/>
          </p:cNvSpPr>
          <p:nvPr/>
        </p:nvSpPr>
        <p:spPr>
          <a:xfrm>
            <a:off x="6400800" y="609600"/>
            <a:ext cx="2133600" cy="381000"/>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0" indent="0" algn="r">
              <a:buNone/>
            </a:pPr>
            <a:r>
              <a:rPr lang="en-US" sz="1800" u="none" kern="0" dirty="0"/>
              <a:t>1910.1053(a)(3)</a:t>
            </a:r>
          </a:p>
        </p:txBody>
      </p:sp>
      <p:sp>
        <p:nvSpPr>
          <p:cNvPr id="5" name="Rectangle 4"/>
          <p:cNvSpPr/>
          <p:nvPr/>
        </p:nvSpPr>
        <p:spPr bwMode="auto">
          <a:xfrm>
            <a:off x="969962" y="3505200"/>
            <a:ext cx="7793038" cy="1905000"/>
          </a:xfrm>
          <a:prstGeom prst="rect">
            <a:avLst/>
          </a:prstGeom>
          <a:noFill/>
          <a:ln w="38100">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0334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53998"/>
          </a:xfrm>
        </p:spPr>
        <p:txBody>
          <a:bodyPr/>
          <a:lstStyle/>
          <a:p>
            <a:r>
              <a:rPr lang="en-US" altLang="en-US" dirty="0">
                <a:cs typeface="Times New Roman" panose="02020603050405020304" pitchFamily="18" charset="0"/>
              </a:rPr>
              <a:t>Silica Flow Chart</a:t>
            </a:r>
            <a:endParaRPr lang="en-US" dirty="0"/>
          </a:p>
        </p:txBody>
      </p:sp>
      <p:sp>
        <p:nvSpPr>
          <p:cNvPr id="4" name="Content Placeholder 3"/>
          <p:cNvSpPr>
            <a:spLocks noGrp="1"/>
          </p:cNvSpPr>
          <p:nvPr>
            <p:ph sz="quarter" idx="10"/>
          </p:nvPr>
        </p:nvSpPr>
        <p:spPr/>
        <p:txBody>
          <a:bodyPr/>
          <a:lstStyle/>
          <a:p>
            <a:pPr algn="r"/>
            <a:r>
              <a:rPr lang="en-US" sz="1800" dirty="0"/>
              <a:t>1910.1053</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9890" y="1219200"/>
            <a:ext cx="5940419" cy="4724400"/>
          </a:xfrm>
        </p:spPr>
      </p:pic>
    </p:spTree>
    <p:extLst>
      <p:ext uri="{BB962C8B-B14F-4D97-AF65-F5344CB8AC3E}">
        <p14:creationId xmlns:p14="http://schemas.microsoft.com/office/powerpoint/2010/main" val="189851243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53998"/>
          </a:xfrm>
        </p:spPr>
        <p:txBody>
          <a:bodyPr/>
          <a:lstStyle/>
          <a:p>
            <a:r>
              <a:rPr lang="en-US" altLang="en-US" dirty="0">
                <a:cs typeface="Times New Roman" panose="02020603050405020304" pitchFamily="18" charset="0"/>
              </a:rPr>
              <a:t>Silica Flow Chart</a:t>
            </a:r>
            <a:endParaRPr lang="en-US" dirty="0"/>
          </a:p>
        </p:txBody>
      </p:sp>
      <p:sp>
        <p:nvSpPr>
          <p:cNvPr id="4" name="Content Placeholder 3"/>
          <p:cNvSpPr>
            <a:spLocks noGrp="1"/>
          </p:cNvSpPr>
          <p:nvPr>
            <p:ph sz="quarter" idx="10"/>
          </p:nvPr>
        </p:nvSpPr>
        <p:spPr/>
        <p:txBody>
          <a:bodyPr/>
          <a:lstStyle/>
          <a:p>
            <a:pPr algn="r"/>
            <a:r>
              <a:rPr lang="en-US" sz="1800" dirty="0"/>
              <a:t>1910.1053</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0398" y="1219200"/>
            <a:ext cx="4959404" cy="4724400"/>
          </a:xfrm>
        </p:spPr>
      </p:pic>
    </p:spTree>
    <p:extLst>
      <p:ext uri="{BB962C8B-B14F-4D97-AF65-F5344CB8AC3E}">
        <p14:creationId xmlns:p14="http://schemas.microsoft.com/office/powerpoint/2010/main" val="252600479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7924800" cy="553998"/>
          </a:xfrm>
        </p:spPr>
        <p:txBody>
          <a:bodyPr/>
          <a:lstStyle/>
          <a:p>
            <a:r>
              <a:rPr lang="en-US" dirty="0">
                <a:cs typeface="Times New Roman" panose="02020603050405020304" pitchFamily="18" charset="0"/>
              </a:rPr>
              <a:t>Medical Surveillance</a:t>
            </a:r>
            <a:endParaRPr lang="en-US" dirty="0"/>
          </a:p>
        </p:txBody>
      </p:sp>
      <p:sp>
        <p:nvSpPr>
          <p:cNvPr id="5" name="Rectangle 4"/>
          <p:cNvSpPr>
            <a:spLocks noChangeArrowheads="1"/>
          </p:cNvSpPr>
          <p:nvPr/>
        </p:nvSpPr>
        <p:spPr bwMode="auto">
          <a:xfrm>
            <a:off x="6858000" y="693894"/>
            <a:ext cx="1772665" cy="369332"/>
          </a:xfrm>
          <a:prstGeom prst="rect">
            <a:avLst/>
          </a:prstGeom>
          <a:noFill/>
          <a:ln w="12700">
            <a:noFill/>
            <a:miter lim="800000"/>
            <a:headEnd type="none" w="sm" len="sm"/>
            <a:tailEnd type="none" w="sm" len="sm"/>
          </a:ln>
        </p:spPr>
        <p:txBody>
          <a:bodyPr wrap="square">
            <a:spAutoFit/>
          </a:bodyPr>
          <a:lstStyle/>
          <a:p>
            <a:pPr algn="r" eaLnBrk="1" hangingPunct="1">
              <a:defRPr/>
            </a:pPr>
            <a:r>
              <a:rPr lang="en-US" sz="1800" u="none" dirty="0">
                <a:latin typeface="+mj-lt"/>
                <a:cs typeface="Times New Roman" panose="02020603050405020304" pitchFamily="18" charset="0"/>
              </a:rPr>
              <a:t>1910.1053(</a:t>
            </a:r>
            <a:r>
              <a:rPr lang="en-US" sz="1800" u="none" dirty="0" err="1">
                <a:latin typeface="+mj-lt"/>
                <a:cs typeface="Times New Roman" panose="02020603050405020304" pitchFamily="18" charset="0"/>
              </a:rPr>
              <a:t>i</a:t>
            </a:r>
            <a:r>
              <a:rPr lang="en-US" sz="1800" u="none" dirty="0">
                <a:latin typeface="+mj-lt"/>
                <a:cs typeface="Times New Roman" panose="02020603050405020304" pitchFamily="18" charset="0"/>
              </a:rPr>
              <a:t>)(2)</a:t>
            </a:r>
          </a:p>
        </p:txBody>
      </p:sp>
      <p:sp>
        <p:nvSpPr>
          <p:cNvPr id="2" name="Content Placeholder 1"/>
          <p:cNvSpPr>
            <a:spLocks noGrp="1"/>
          </p:cNvSpPr>
          <p:nvPr>
            <p:ph idx="1"/>
          </p:nvPr>
        </p:nvSpPr>
        <p:spPr/>
        <p:txBody>
          <a:bodyPr/>
          <a:lstStyle/>
          <a:p>
            <a:pPr lvl="2"/>
            <a:endParaRPr lang="en-US" sz="1600" dirty="0">
              <a:cs typeface="Times New Roman" panose="02020603050405020304" pitchFamily="18" charset="0"/>
            </a:endParaRPr>
          </a:p>
          <a:p>
            <a:r>
              <a:rPr lang="en-US" dirty="0">
                <a:cs typeface="Times New Roman" panose="02020603050405020304" pitchFamily="18" charset="0"/>
              </a:rPr>
              <a:t>Initial (baseline) medical examination</a:t>
            </a:r>
          </a:p>
          <a:p>
            <a:endParaRPr lang="en-US" sz="800" dirty="0">
              <a:cs typeface="Times New Roman" panose="02020603050405020304" pitchFamily="18" charset="0"/>
            </a:endParaRPr>
          </a:p>
          <a:p>
            <a:pPr lvl="1"/>
            <a:r>
              <a:rPr lang="en-US" dirty="0">
                <a:cs typeface="Times New Roman" panose="02020603050405020304" pitchFamily="18" charset="0"/>
              </a:rPr>
              <a:t>Made available within 30 days after initial assignment, unless the employee received a medical examination that meets the requirements of this section within the last three (3) years</a:t>
            </a:r>
          </a:p>
          <a:p>
            <a:endParaRPr lang="en-US" sz="2400" dirty="0">
              <a:cs typeface="Times New Roman" panose="02020603050405020304" pitchFamily="18" charset="0"/>
            </a:endParaRPr>
          </a:p>
        </p:txBody>
      </p:sp>
    </p:spTree>
    <p:extLst>
      <p:ext uri="{BB962C8B-B14F-4D97-AF65-F5344CB8AC3E}">
        <p14:creationId xmlns:p14="http://schemas.microsoft.com/office/powerpoint/2010/main" val="140193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349250"/>
            <a:ext cx="7793038" cy="641350"/>
          </a:xfrm>
        </p:spPr>
        <p:txBody>
          <a:bodyPr lIns="91440" tIns="45720" rIns="91440" bIns="45720" anchor="b"/>
          <a:lstStyle/>
          <a:p>
            <a:pPr eaLnBrk="1" hangingPunct="1"/>
            <a:r>
              <a:rPr lang="en-US" altLang="en-US" dirty="0" err="1">
                <a:cs typeface="Times New Roman" panose="02020603050405020304" pitchFamily="18" charset="0"/>
              </a:rPr>
              <a:t>PEL</a:t>
            </a:r>
            <a:r>
              <a:rPr lang="en-US" altLang="en-US" dirty="0">
                <a:cs typeface="Times New Roman" panose="02020603050405020304" pitchFamily="18" charset="0"/>
              </a:rPr>
              <a:t> (Prior to 2016)</a:t>
            </a:r>
            <a:endParaRPr lang="en-US" altLang="en-US" sz="1400"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3731" name="Rectangle 3"/>
              <p:cNvSpPr>
                <a:spLocks noGrp="1" noChangeArrowheads="1"/>
              </p:cNvSpPr>
              <p:nvPr>
                <p:ph type="body" sz="half" idx="4294967295"/>
              </p:nvPr>
            </p:nvSpPr>
            <p:spPr>
              <a:xfrm>
                <a:off x="838200" y="1295400"/>
                <a:ext cx="7696200" cy="4535488"/>
              </a:xfrm>
            </p:spPr>
            <p:txBody>
              <a:bodyPr/>
              <a:lstStyle/>
              <a:p>
                <a:pPr marL="0" indent="0" eaLnBrk="1" hangingPunct="1">
                  <a:buNone/>
                </a:pPr>
                <a:r>
                  <a:rPr lang="en-US" altLang="en-US" dirty="0">
                    <a:cs typeface="Times New Roman" panose="02020603050405020304" pitchFamily="18" charset="0"/>
                  </a:rPr>
                  <a:t>1910.1000 and 1926.55 only established Permissible Exposure Limit (PEL)</a:t>
                </a:r>
              </a:p>
              <a:p>
                <a:pPr marL="0" indent="0" eaLnBrk="1" hangingPunct="1">
                  <a:buNone/>
                </a:pPr>
                <a:endParaRPr lang="en-US" altLang="en-US" dirty="0">
                  <a:cs typeface="Times New Roman" panose="02020603050405020304" pitchFamily="18" charset="0"/>
                </a:endParaRPr>
              </a:p>
              <a:p>
                <a:pPr marL="0" indent="0" eaLnBrk="1" hangingPunct="1">
                  <a:buNone/>
                </a:pPr>
                <a:r>
                  <a:rPr lang="en-US" altLang="en-US" sz="2700" u="sng" dirty="0">
                    <a:cs typeface="Times New Roman" panose="02020603050405020304" pitchFamily="18" charset="0"/>
                  </a:rPr>
                  <a:t>Quartz (Respirable)</a:t>
                </a:r>
              </a:p>
              <a:p>
                <a:pPr marL="0" indent="0" eaLnBrk="1" hangingPunct="1">
                  <a:buNone/>
                </a:pPr>
                <a14:m>
                  <m:oMath xmlns:m="http://schemas.openxmlformats.org/officeDocument/2006/math">
                    <m:r>
                      <a:rPr lang="en-US" altLang="en-US" sz="2700" b="0" i="1" smtClean="0">
                        <a:latin typeface="Cambria Math" panose="02040503050406030204" pitchFamily="18" charset="0"/>
                      </a:rPr>
                      <m:t>𝑃𝐸𝐿</m:t>
                    </m:r>
                    <m:r>
                      <a:rPr lang="en-US" altLang="en-US" sz="2700" i="1" smtClean="0">
                        <a:latin typeface="Cambria Math" panose="02040503050406030204" pitchFamily="18" charset="0"/>
                      </a:rPr>
                      <m:t>=</m:t>
                    </m:r>
                    <m:f>
                      <m:fPr>
                        <m:ctrlPr>
                          <a:rPr lang="en-US" altLang="en-US" sz="2700" i="1" smtClean="0">
                            <a:latin typeface="Cambria Math" panose="02040503050406030204" pitchFamily="18" charset="0"/>
                          </a:rPr>
                        </m:ctrlPr>
                      </m:fPr>
                      <m:num>
                        <m:r>
                          <a:rPr lang="en-US" altLang="en-US" sz="2700" b="0" i="1" smtClean="0">
                            <a:latin typeface="Cambria Math" panose="02040503050406030204" pitchFamily="18" charset="0"/>
                          </a:rPr>
                          <m:t>10 </m:t>
                        </m:r>
                        <m:f>
                          <m:fPr>
                            <m:type m:val="lin"/>
                            <m:ctrlPr>
                              <a:rPr lang="en-US" altLang="en-US" sz="2700" b="0" i="1" smtClean="0">
                                <a:latin typeface="Cambria Math" panose="02040503050406030204" pitchFamily="18" charset="0"/>
                              </a:rPr>
                            </m:ctrlPr>
                          </m:fPr>
                          <m:num>
                            <m:r>
                              <a:rPr lang="en-US" altLang="en-US" sz="2700" b="0" i="1" smtClean="0">
                                <a:latin typeface="Cambria Math" panose="02040503050406030204" pitchFamily="18" charset="0"/>
                              </a:rPr>
                              <m:t>𝑚𝑔</m:t>
                            </m:r>
                          </m:num>
                          <m:den>
                            <m:sSup>
                              <m:sSupPr>
                                <m:ctrlPr>
                                  <a:rPr lang="en-US" altLang="en-US" sz="2700" b="0" i="1" smtClean="0">
                                    <a:latin typeface="Cambria Math" panose="02040503050406030204" pitchFamily="18" charset="0"/>
                                  </a:rPr>
                                </m:ctrlPr>
                              </m:sSupPr>
                              <m:e>
                                <m:r>
                                  <a:rPr lang="en-US" altLang="en-US" sz="2700" b="0" i="1" smtClean="0">
                                    <a:latin typeface="Cambria Math" panose="02040503050406030204" pitchFamily="18" charset="0"/>
                                  </a:rPr>
                                  <m:t>𝑚</m:t>
                                </m:r>
                              </m:e>
                              <m:sup>
                                <m:r>
                                  <a:rPr lang="en-US" altLang="en-US" sz="2700" b="0" i="1" smtClean="0">
                                    <a:latin typeface="Cambria Math" panose="02040503050406030204" pitchFamily="18" charset="0"/>
                                  </a:rPr>
                                  <m:t>3</m:t>
                                </m:r>
                              </m:sup>
                            </m:sSup>
                          </m:den>
                        </m:f>
                      </m:num>
                      <m:den>
                        <m:r>
                          <a:rPr lang="en-US" altLang="en-US" sz="2700" b="0" i="1" smtClean="0">
                            <a:latin typeface="Cambria Math" panose="02040503050406030204" pitchFamily="18" charset="0"/>
                          </a:rPr>
                          <m:t>% </m:t>
                        </m:r>
                        <m:r>
                          <a:rPr lang="en-US" altLang="en-US" sz="2700" b="0" i="1" smtClean="0">
                            <a:latin typeface="Cambria Math" panose="02040503050406030204" pitchFamily="18" charset="0"/>
                          </a:rPr>
                          <m:t>𝑆𝑖𝑙𝑖𝑐𝑎</m:t>
                        </m:r>
                        <m:r>
                          <a:rPr lang="en-US" altLang="en-US" sz="2700" b="0" i="1" smtClean="0">
                            <a:latin typeface="Cambria Math" panose="02040503050406030204" pitchFamily="18" charset="0"/>
                          </a:rPr>
                          <m:t> + 2</m:t>
                        </m:r>
                      </m:den>
                    </m:f>
                  </m:oMath>
                </a14:m>
                <a:r>
                  <a:rPr lang="en-US" altLang="en-US" dirty="0">
                    <a:cs typeface="Times New Roman" panose="02020603050405020304" pitchFamily="18" charset="0"/>
                  </a:rPr>
                  <a:t>         OR         </a:t>
                </a:r>
                <a14:m>
                  <m:oMath xmlns:m="http://schemas.openxmlformats.org/officeDocument/2006/math">
                    <m:r>
                      <m:rPr>
                        <m:sty m:val="p"/>
                      </m:rPr>
                      <a:rPr lang="en-US" altLang="en-US" b="0" i="0" dirty="0" smtClean="0">
                        <a:latin typeface="Cambria Math" panose="02040503050406030204" pitchFamily="18" charset="0"/>
                      </a:rPr>
                      <m:t>PEL</m:t>
                    </m:r>
                    <m:r>
                      <a:rPr lang="en-US" altLang="en-US" b="0" i="1" dirty="0" smtClean="0">
                        <a:latin typeface="Cambria Math" panose="02040503050406030204" pitchFamily="18" charset="0"/>
                      </a:rPr>
                      <m:t>= </m:t>
                    </m:r>
                    <m:f>
                      <m:fPr>
                        <m:ctrlPr>
                          <a:rPr lang="en-US" altLang="en-US" b="0" i="1" dirty="0" smtClean="0">
                            <a:latin typeface="Cambria Math" panose="02040503050406030204" pitchFamily="18" charset="0"/>
                          </a:rPr>
                        </m:ctrlPr>
                      </m:fPr>
                      <m:num>
                        <m:r>
                          <a:rPr lang="en-US" altLang="en-US" b="0" i="1" dirty="0" smtClean="0">
                            <a:latin typeface="Cambria Math" panose="02040503050406030204" pitchFamily="18" charset="0"/>
                          </a:rPr>
                          <m:t>250 </m:t>
                        </m:r>
                        <m:r>
                          <a:rPr lang="en-US" altLang="en-US" b="0" i="1" dirty="0" smtClean="0">
                            <a:latin typeface="Cambria Math" panose="02040503050406030204" pitchFamily="18" charset="0"/>
                          </a:rPr>
                          <m:t>𝑚𝑝𝑝𝑐𝑓</m:t>
                        </m:r>
                      </m:num>
                      <m:den>
                        <m:r>
                          <a:rPr lang="en-US" altLang="en-US" b="0" i="1" dirty="0" smtClean="0">
                            <a:latin typeface="Cambria Math" panose="02040503050406030204" pitchFamily="18" charset="0"/>
                          </a:rPr>
                          <m:t>% </m:t>
                        </m:r>
                        <m:r>
                          <a:rPr lang="en-US" altLang="en-US" b="0" i="1" dirty="0" smtClean="0">
                            <a:latin typeface="Cambria Math" panose="02040503050406030204" pitchFamily="18" charset="0"/>
                          </a:rPr>
                          <m:t>𝑆𝑖𝑙𝑖𝑐𝑎</m:t>
                        </m:r>
                        <m:r>
                          <a:rPr lang="en-US" altLang="en-US" b="0" i="1" dirty="0" smtClean="0">
                            <a:latin typeface="Cambria Math" panose="02040503050406030204" pitchFamily="18" charset="0"/>
                          </a:rPr>
                          <m:t> + 5</m:t>
                        </m:r>
                      </m:den>
                    </m:f>
                  </m:oMath>
                </a14:m>
                <a:r>
                  <a:rPr lang="en-US" altLang="en-US" dirty="0">
                    <a:cs typeface="Times New Roman" panose="02020603050405020304" pitchFamily="18" charset="0"/>
                  </a:rPr>
                  <a:t> </a:t>
                </a:r>
              </a:p>
              <a:p>
                <a:pPr marL="0" indent="0" eaLnBrk="1" hangingPunct="1">
                  <a:buNone/>
                </a:pPr>
                <a:endParaRPr lang="en-US" altLang="en-US" dirty="0">
                  <a:cs typeface="Times New Roman" panose="02020603050405020304" pitchFamily="18" charset="0"/>
                </a:endParaRPr>
              </a:p>
              <a:p>
                <a:pPr marL="0" indent="0" eaLnBrk="1" hangingPunct="1">
                  <a:buNone/>
                </a:pPr>
                <a:r>
                  <a:rPr lang="en-US" altLang="en-US" u="sng" dirty="0">
                    <a:cs typeface="Times New Roman" panose="02020603050405020304" pitchFamily="18" charset="0"/>
                  </a:rPr>
                  <a:t>Quartz (Total Dust)</a:t>
                </a:r>
              </a:p>
              <a:p>
                <a:pPr marL="0" indent="0" eaLnBrk="1" hangingPunct="1">
                  <a:buNone/>
                </a:pPr>
                <a14:m>
                  <m:oMathPara xmlns:m="http://schemas.openxmlformats.org/officeDocument/2006/math">
                    <m:oMathParaPr>
                      <m:jc m:val="left"/>
                    </m:oMathParaPr>
                    <m:oMath xmlns:m="http://schemas.openxmlformats.org/officeDocument/2006/math">
                      <m:r>
                        <a:rPr lang="en-US" altLang="en-US" sz="2400" b="0" i="1" smtClean="0">
                          <a:latin typeface="Cambria Math" panose="02040503050406030204" pitchFamily="18" charset="0"/>
                        </a:rPr>
                        <m:t>𝑃𝐸𝐿</m:t>
                      </m:r>
                      <m:r>
                        <a:rPr lang="en-US" altLang="en-US" sz="2400" b="0" i="1" smtClean="0">
                          <a:latin typeface="Cambria Math" panose="02040503050406030204" pitchFamily="18" charset="0"/>
                        </a:rPr>
                        <m:t>= </m:t>
                      </m:r>
                      <m:f>
                        <m:fPr>
                          <m:ctrlPr>
                            <a:rPr lang="en-US" altLang="en-US" sz="2400" b="0" i="1" smtClean="0">
                              <a:latin typeface="Cambria Math" panose="02040503050406030204" pitchFamily="18" charset="0"/>
                            </a:rPr>
                          </m:ctrlPr>
                        </m:fPr>
                        <m:num>
                          <m:r>
                            <a:rPr lang="en-US" altLang="en-US" sz="2400" b="0" i="1" smtClean="0">
                              <a:latin typeface="Cambria Math" panose="02040503050406030204" pitchFamily="18" charset="0"/>
                            </a:rPr>
                            <m:t>30 </m:t>
                          </m:r>
                          <m:f>
                            <m:fPr>
                              <m:type m:val="lin"/>
                              <m:ctrlPr>
                                <a:rPr lang="en-US" altLang="en-US" sz="2400" b="0" i="1" smtClean="0">
                                  <a:latin typeface="Cambria Math" panose="02040503050406030204" pitchFamily="18" charset="0"/>
                                </a:rPr>
                              </m:ctrlPr>
                            </m:fPr>
                            <m:num>
                              <m:r>
                                <a:rPr lang="en-US" altLang="en-US" sz="2400" b="0" i="1" smtClean="0">
                                  <a:latin typeface="Cambria Math" panose="02040503050406030204" pitchFamily="18" charset="0"/>
                                </a:rPr>
                                <m:t>𝑚𝑔</m:t>
                              </m:r>
                            </m:num>
                            <m:den>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𝑚</m:t>
                                  </m:r>
                                </m:e>
                                <m:sup>
                                  <m:r>
                                    <a:rPr lang="en-US" altLang="en-US" sz="2400" b="0" i="1" smtClean="0">
                                      <a:latin typeface="Cambria Math" panose="02040503050406030204" pitchFamily="18" charset="0"/>
                                    </a:rPr>
                                    <m:t>3</m:t>
                                  </m:r>
                                </m:sup>
                              </m:sSup>
                            </m:den>
                          </m:f>
                        </m:num>
                        <m:den>
                          <m:r>
                            <a:rPr lang="en-US" altLang="en-US" sz="2400" b="0" i="1" smtClean="0">
                              <a:latin typeface="Cambria Math" panose="02040503050406030204" pitchFamily="18" charset="0"/>
                            </a:rPr>
                            <m:t>% </m:t>
                          </m:r>
                          <m:r>
                            <a:rPr lang="en-US" altLang="en-US" sz="2400" b="0" i="1" smtClean="0">
                              <a:latin typeface="Cambria Math" panose="02040503050406030204" pitchFamily="18" charset="0"/>
                            </a:rPr>
                            <m:t>𝑆𝑖𝑙𝑖𝑐𝑎</m:t>
                          </m:r>
                          <m:r>
                            <a:rPr lang="en-US" altLang="en-US" sz="2400" b="0" i="1" smtClean="0">
                              <a:latin typeface="Cambria Math" panose="02040503050406030204" pitchFamily="18" charset="0"/>
                            </a:rPr>
                            <m:t>+2</m:t>
                          </m:r>
                        </m:den>
                      </m:f>
                    </m:oMath>
                  </m:oMathPara>
                </a14:m>
                <a:endParaRPr lang="en-US" altLang="en-US" sz="2400" dirty="0">
                  <a:cs typeface="Times New Roman" panose="02020603050405020304" pitchFamily="18" charset="0"/>
                </a:endParaRPr>
              </a:p>
            </p:txBody>
          </p:sp>
        </mc:Choice>
        <mc:Fallback xmlns="">
          <p:sp>
            <p:nvSpPr>
              <p:cNvPr id="73731" name="Rectangle 3"/>
              <p:cNvSpPr>
                <a:spLocks noGrp="1" noRot="1" noChangeAspect="1" noMove="1" noResize="1" noEditPoints="1" noAdjustHandles="1" noChangeArrowheads="1" noChangeShapeType="1" noTextEdit="1"/>
              </p:cNvSpPr>
              <p:nvPr>
                <p:ph type="body" sz="half" idx="4294967295"/>
              </p:nvPr>
            </p:nvSpPr>
            <p:spPr>
              <a:xfrm>
                <a:off x="838200" y="1295400"/>
                <a:ext cx="7696200" cy="4535488"/>
              </a:xfrm>
              <a:blipFill rotWithShape="0">
                <a:blip r:embed="rId3"/>
                <a:stretch>
                  <a:fillRect l="-1664" t="-1478"/>
                </a:stretch>
              </a:blipFill>
            </p:spPr>
            <p:txBody>
              <a:bodyPr/>
              <a:lstStyle/>
              <a:p>
                <a:r>
                  <a:rPr lang="en-US">
                    <a:noFill/>
                  </a:rPr>
                  <a:t> </a:t>
                </a:r>
              </a:p>
            </p:txBody>
          </p:sp>
        </mc:Fallback>
      </mc:AlternateContent>
      <p:sp>
        <p:nvSpPr>
          <p:cNvPr id="73732" name="Rectangle 4"/>
          <p:cNvSpPr>
            <a:spLocks noChangeArrowheads="1"/>
          </p:cNvSpPr>
          <p:nvPr/>
        </p:nvSpPr>
        <p:spPr bwMode="auto">
          <a:xfrm>
            <a:off x="6019800" y="669925"/>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a:t>
            </a:r>
          </a:p>
        </p:txBody>
      </p:sp>
      <p:sp>
        <p:nvSpPr>
          <p:cNvPr id="2" name="Oval 1"/>
          <p:cNvSpPr/>
          <p:nvPr/>
        </p:nvSpPr>
        <p:spPr bwMode="auto">
          <a:xfrm>
            <a:off x="609601" y="2362200"/>
            <a:ext cx="3581400" cy="1524000"/>
          </a:xfrm>
          <a:prstGeom prst="ellipse">
            <a:avLst/>
          </a:prstGeom>
          <a:noFill/>
          <a:ln w="47625"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02294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7924800" cy="553998"/>
          </a:xfrm>
        </p:spPr>
        <p:txBody>
          <a:bodyPr/>
          <a:lstStyle/>
          <a:p>
            <a:r>
              <a:rPr lang="en-US" dirty="0">
                <a:cs typeface="Times New Roman" panose="02020603050405020304" pitchFamily="18" charset="0"/>
              </a:rPr>
              <a:t>Medical Surveillance</a:t>
            </a:r>
            <a:endParaRPr lang="en-US" dirty="0"/>
          </a:p>
        </p:txBody>
      </p:sp>
      <p:sp>
        <p:nvSpPr>
          <p:cNvPr id="5" name="Rectangle 4"/>
          <p:cNvSpPr>
            <a:spLocks noChangeArrowheads="1"/>
          </p:cNvSpPr>
          <p:nvPr/>
        </p:nvSpPr>
        <p:spPr bwMode="auto">
          <a:xfrm>
            <a:off x="6858000" y="693894"/>
            <a:ext cx="1772665" cy="369332"/>
          </a:xfrm>
          <a:prstGeom prst="rect">
            <a:avLst/>
          </a:prstGeom>
          <a:noFill/>
          <a:ln w="12700">
            <a:noFill/>
            <a:miter lim="800000"/>
            <a:headEnd type="none" w="sm" len="sm"/>
            <a:tailEnd type="none" w="sm" len="sm"/>
          </a:ln>
        </p:spPr>
        <p:txBody>
          <a:bodyPr wrap="square">
            <a:spAutoFit/>
          </a:bodyPr>
          <a:lstStyle/>
          <a:p>
            <a:pPr algn="r" eaLnBrk="1" hangingPunct="1">
              <a:defRPr/>
            </a:pPr>
            <a:r>
              <a:rPr lang="en-US" sz="1800" u="none" dirty="0">
                <a:latin typeface="+mj-lt"/>
                <a:cs typeface="Times New Roman" panose="02020603050405020304" pitchFamily="18" charset="0"/>
              </a:rPr>
              <a:t>1910.1053(</a:t>
            </a:r>
            <a:r>
              <a:rPr lang="en-US" sz="1800" u="none" dirty="0" err="1">
                <a:latin typeface="+mj-lt"/>
                <a:cs typeface="Times New Roman" panose="02020603050405020304" pitchFamily="18" charset="0"/>
              </a:rPr>
              <a:t>i</a:t>
            </a:r>
            <a:r>
              <a:rPr lang="en-US" sz="1800" u="none" dirty="0">
                <a:latin typeface="+mj-lt"/>
                <a:cs typeface="Times New Roman" panose="02020603050405020304" pitchFamily="18" charset="0"/>
              </a:rPr>
              <a:t>)(4)</a:t>
            </a:r>
          </a:p>
        </p:txBody>
      </p:sp>
      <p:sp>
        <p:nvSpPr>
          <p:cNvPr id="2" name="Content Placeholder 1"/>
          <p:cNvSpPr>
            <a:spLocks noGrp="1"/>
          </p:cNvSpPr>
          <p:nvPr>
            <p:ph idx="1"/>
          </p:nvPr>
        </p:nvSpPr>
        <p:spPr>
          <a:xfrm>
            <a:off x="609600" y="1219200"/>
            <a:ext cx="8001000" cy="4724400"/>
          </a:xfrm>
        </p:spPr>
        <p:txBody>
          <a:bodyPr/>
          <a:lstStyle/>
          <a:p>
            <a:r>
              <a:rPr lang="en-US" sz="2600" dirty="0">
                <a:cs typeface="Times New Roman" panose="02020603050405020304" pitchFamily="18" charset="0"/>
              </a:rPr>
              <a:t>Information provided to the PLHCP by the employer:</a:t>
            </a:r>
          </a:p>
          <a:p>
            <a:endParaRPr lang="en-US" sz="200" dirty="0">
              <a:cs typeface="Times New Roman" panose="02020603050405020304" pitchFamily="18" charset="0"/>
            </a:endParaRPr>
          </a:p>
          <a:p>
            <a:pPr lvl="1"/>
            <a:r>
              <a:rPr lang="en-US" sz="2200" dirty="0">
                <a:cs typeface="Times New Roman" panose="02020603050405020304" pitchFamily="18" charset="0"/>
              </a:rPr>
              <a:t>Employee’s former, current, and anticipated</a:t>
            </a:r>
          </a:p>
          <a:p>
            <a:pPr lvl="2">
              <a:lnSpc>
                <a:spcPct val="150000"/>
              </a:lnSpc>
            </a:pPr>
            <a:r>
              <a:rPr lang="en-US" dirty="0">
                <a:cs typeface="Times New Roman" panose="02020603050405020304" pitchFamily="18" charset="0"/>
              </a:rPr>
              <a:t>Description of job duties</a:t>
            </a:r>
          </a:p>
          <a:p>
            <a:pPr lvl="2">
              <a:lnSpc>
                <a:spcPct val="150000"/>
              </a:lnSpc>
            </a:pPr>
            <a:r>
              <a:rPr lang="en-US" dirty="0">
                <a:cs typeface="Times New Roman" panose="02020603050405020304" pitchFamily="18" charset="0"/>
              </a:rPr>
              <a:t>Exposure to crystalline silica</a:t>
            </a:r>
          </a:p>
          <a:p>
            <a:pPr lvl="5"/>
            <a:endParaRPr lang="en-US" dirty="0">
              <a:cs typeface="Times New Roman" panose="02020603050405020304" pitchFamily="18" charset="0"/>
            </a:endParaRPr>
          </a:p>
          <a:p>
            <a:pPr lvl="1"/>
            <a:r>
              <a:rPr lang="en-US" sz="2200" dirty="0">
                <a:cs typeface="Times New Roman" panose="02020603050405020304" pitchFamily="18" charset="0"/>
              </a:rPr>
              <a:t>Description of any personal protective equipment (PPE) used or to be used</a:t>
            </a:r>
          </a:p>
          <a:p>
            <a:pPr lvl="1"/>
            <a:endParaRPr lang="en-US" sz="200" dirty="0">
              <a:cs typeface="Times New Roman" panose="02020603050405020304" pitchFamily="18" charset="0"/>
            </a:endParaRPr>
          </a:p>
          <a:p>
            <a:pPr lvl="2"/>
            <a:r>
              <a:rPr lang="en-US" dirty="0">
                <a:cs typeface="Times New Roman" panose="02020603050405020304" pitchFamily="18" charset="0"/>
              </a:rPr>
              <a:t>Including when and for how long</a:t>
            </a:r>
          </a:p>
          <a:p>
            <a:pPr lvl="5"/>
            <a:endParaRPr lang="en-US" dirty="0">
              <a:cs typeface="Times New Roman" panose="02020603050405020304" pitchFamily="18" charset="0"/>
            </a:endParaRPr>
          </a:p>
          <a:p>
            <a:pPr lvl="1"/>
            <a:r>
              <a:rPr lang="en-US" sz="2200" dirty="0">
                <a:cs typeface="Times New Roman" panose="02020603050405020304" pitchFamily="18" charset="0"/>
              </a:rPr>
              <a:t>Previous medical examinations (including previous employment and current employer controlled)</a:t>
            </a:r>
            <a:endParaRPr lang="en-US" sz="2200" dirty="0"/>
          </a:p>
        </p:txBody>
      </p:sp>
    </p:spTree>
    <p:extLst>
      <p:ext uri="{BB962C8B-B14F-4D97-AF65-F5344CB8AC3E}">
        <p14:creationId xmlns:p14="http://schemas.microsoft.com/office/powerpoint/2010/main" val="307149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7924800" cy="553998"/>
          </a:xfrm>
        </p:spPr>
        <p:txBody>
          <a:bodyPr/>
          <a:lstStyle/>
          <a:p>
            <a:r>
              <a:rPr lang="en-US" dirty="0">
                <a:cs typeface="Times New Roman" panose="02020603050405020304" pitchFamily="18" charset="0"/>
              </a:rPr>
              <a:t>Medical Surveillance</a:t>
            </a:r>
            <a:endParaRPr lang="en-US" dirty="0"/>
          </a:p>
        </p:txBody>
      </p:sp>
      <p:sp>
        <p:nvSpPr>
          <p:cNvPr id="5" name="Rectangle 4"/>
          <p:cNvSpPr>
            <a:spLocks noChangeArrowheads="1"/>
          </p:cNvSpPr>
          <p:nvPr/>
        </p:nvSpPr>
        <p:spPr bwMode="auto">
          <a:xfrm>
            <a:off x="6858000" y="693894"/>
            <a:ext cx="1772665" cy="369332"/>
          </a:xfrm>
          <a:prstGeom prst="rect">
            <a:avLst/>
          </a:prstGeom>
          <a:noFill/>
          <a:ln w="12700">
            <a:noFill/>
            <a:miter lim="800000"/>
            <a:headEnd type="none" w="sm" len="sm"/>
            <a:tailEnd type="none" w="sm" len="sm"/>
          </a:ln>
        </p:spPr>
        <p:txBody>
          <a:bodyPr wrap="square">
            <a:spAutoFit/>
          </a:bodyPr>
          <a:lstStyle/>
          <a:p>
            <a:pPr algn="r" eaLnBrk="1" hangingPunct="1">
              <a:defRPr/>
            </a:pPr>
            <a:r>
              <a:rPr lang="en-US" sz="1800" u="none" dirty="0">
                <a:latin typeface="+mj-lt"/>
                <a:cs typeface="Times New Roman" panose="02020603050405020304" pitchFamily="18" charset="0"/>
              </a:rPr>
              <a:t>1910.1053(</a:t>
            </a:r>
            <a:r>
              <a:rPr lang="en-US" sz="1800" u="none" dirty="0" err="1">
                <a:latin typeface="+mj-lt"/>
                <a:cs typeface="Times New Roman" panose="02020603050405020304" pitchFamily="18" charset="0"/>
              </a:rPr>
              <a:t>i</a:t>
            </a:r>
            <a:r>
              <a:rPr lang="en-US" sz="1800" u="none" dirty="0">
                <a:latin typeface="+mj-lt"/>
                <a:cs typeface="Times New Roman" panose="02020603050405020304" pitchFamily="18" charset="0"/>
              </a:rPr>
              <a:t>)(3)</a:t>
            </a:r>
          </a:p>
        </p:txBody>
      </p:sp>
      <p:sp>
        <p:nvSpPr>
          <p:cNvPr id="2" name="Content Placeholder 1"/>
          <p:cNvSpPr>
            <a:spLocks noGrp="1"/>
          </p:cNvSpPr>
          <p:nvPr>
            <p:ph idx="1"/>
          </p:nvPr>
        </p:nvSpPr>
        <p:spPr>
          <a:xfrm>
            <a:off x="609600" y="1295400"/>
            <a:ext cx="7924800" cy="4525963"/>
          </a:xfrm>
        </p:spPr>
        <p:txBody>
          <a:bodyPr/>
          <a:lstStyle/>
          <a:p>
            <a:pPr lvl="3"/>
            <a:endParaRPr lang="en-US" sz="1600" dirty="0">
              <a:cs typeface="Times New Roman" panose="02020603050405020304" pitchFamily="18" charset="0"/>
            </a:endParaRPr>
          </a:p>
          <a:p>
            <a:r>
              <a:rPr lang="en-US" dirty="0">
                <a:cs typeface="Times New Roman" panose="02020603050405020304" pitchFamily="18" charset="0"/>
              </a:rPr>
              <a:t>Periodic medical examination</a:t>
            </a:r>
          </a:p>
          <a:p>
            <a:endParaRPr lang="en-US" sz="800" dirty="0">
              <a:cs typeface="Times New Roman" panose="02020603050405020304" pitchFamily="18" charset="0"/>
            </a:endParaRPr>
          </a:p>
          <a:p>
            <a:pPr lvl="1"/>
            <a:r>
              <a:rPr lang="en-US" sz="2600" dirty="0">
                <a:cs typeface="Times New Roman" panose="02020603050405020304" pitchFamily="18" charset="0"/>
              </a:rPr>
              <a:t>At least every three (3) years, or more frequently if recommended by the PLHCP</a:t>
            </a:r>
          </a:p>
          <a:p>
            <a:endParaRPr lang="en-US" sz="2400" dirty="0">
              <a:cs typeface="Times New Roman" panose="02020603050405020304" pitchFamily="18" charset="0"/>
            </a:endParaRPr>
          </a:p>
        </p:txBody>
      </p:sp>
    </p:spTree>
    <p:extLst>
      <p:ext uri="{BB962C8B-B14F-4D97-AF65-F5344CB8AC3E}">
        <p14:creationId xmlns:p14="http://schemas.microsoft.com/office/powerpoint/2010/main" val="631125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cs typeface="Times New Roman" panose="02020603050405020304" pitchFamily="18" charset="0"/>
              </a:rPr>
              <a:t>Content of medical examinations</a:t>
            </a:r>
          </a:p>
          <a:p>
            <a:endParaRPr lang="en-US" sz="800" dirty="0">
              <a:cs typeface="Times New Roman" panose="02020603050405020304" pitchFamily="18" charset="0"/>
            </a:endParaRPr>
          </a:p>
          <a:p>
            <a:pPr lvl="1"/>
            <a:r>
              <a:rPr lang="en-US" dirty="0">
                <a:cs typeface="Times New Roman" panose="02020603050405020304" pitchFamily="18" charset="0"/>
              </a:rPr>
              <a:t>Medical and work history</a:t>
            </a:r>
          </a:p>
          <a:p>
            <a:pPr lvl="5"/>
            <a:endParaRPr lang="en-US" sz="1000" dirty="0">
              <a:cs typeface="Times New Roman" panose="02020603050405020304" pitchFamily="18" charset="0"/>
            </a:endParaRPr>
          </a:p>
          <a:p>
            <a:pPr lvl="1"/>
            <a:r>
              <a:rPr lang="en-US" dirty="0">
                <a:cs typeface="Times New Roman" panose="02020603050405020304" pitchFamily="18" charset="0"/>
              </a:rPr>
              <a:t>Physical examination (emphasis on respiratory system)</a:t>
            </a:r>
          </a:p>
          <a:p>
            <a:pPr lvl="5"/>
            <a:endParaRPr lang="en-US" sz="1000" dirty="0">
              <a:cs typeface="Times New Roman" panose="02020603050405020304" pitchFamily="18" charset="0"/>
            </a:endParaRPr>
          </a:p>
          <a:p>
            <a:pPr lvl="1"/>
            <a:r>
              <a:rPr lang="en-US" dirty="0">
                <a:cs typeface="Times New Roman" panose="02020603050405020304" pitchFamily="18" charset="0"/>
              </a:rPr>
              <a:t>Chest X-ray</a:t>
            </a:r>
          </a:p>
          <a:p>
            <a:pPr lvl="5"/>
            <a:endParaRPr lang="en-US" sz="1000" dirty="0">
              <a:cs typeface="Times New Roman" panose="02020603050405020304" pitchFamily="18" charset="0"/>
            </a:endParaRPr>
          </a:p>
          <a:p>
            <a:pPr lvl="1"/>
            <a:r>
              <a:rPr lang="en-US" dirty="0">
                <a:cs typeface="Times New Roman" panose="02020603050405020304" pitchFamily="18" charset="0"/>
              </a:rPr>
              <a:t>Pulmonary function test</a:t>
            </a:r>
          </a:p>
          <a:p>
            <a:pPr lvl="5"/>
            <a:endParaRPr lang="en-US" sz="1000" dirty="0">
              <a:cs typeface="Times New Roman" panose="02020603050405020304" pitchFamily="18" charset="0"/>
            </a:endParaRPr>
          </a:p>
          <a:p>
            <a:pPr lvl="1"/>
            <a:r>
              <a:rPr lang="en-US" dirty="0">
                <a:cs typeface="Times New Roman" panose="02020603050405020304" pitchFamily="18" charset="0"/>
              </a:rPr>
              <a:t>Latent tuberculosis (TB) test (initial examination only)</a:t>
            </a:r>
          </a:p>
          <a:p>
            <a:pPr lvl="5"/>
            <a:endParaRPr lang="en-US" sz="1000" dirty="0">
              <a:cs typeface="Times New Roman" panose="02020603050405020304" pitchFamily="18" charset="0"/>
            </a:endParaRPr>
          </a:p>
          <a:p>
            <a:pPr lvl="1"/>
            <a:r>
              <a:rPr lang="en-US" dirty="0">
                <a:cs typeface="Times New Roman" panose="02020603050405020304" pitchFamily="18" charset="0"/>
              </a:rPr>
              <a:t>Other tests deemed necessary by the PLHCP</a:t>
            </a:r>
          </a:p>
          <a:p>
            <a:pPr marL="0" indent="0">
              <a:buNone/>
            </a:pPr>
            <a:endParaRPr lang="en-US" dirty="0"/>
          </a:p>
        </p:txBody>
      </p:sp>
      <p:sp>
        <p:nvSpPr>
          <p:cNvPr id="4" name="Title 3"/>
          <p:cNvSpPr>
            <a:spLocks noGrp="1"/>
          </p:cNvSpPr>
          <p:nvPr>
            <p:ph type="title"/>
          </p:nvPr>
        </p:nvSpPr>
        <p:spPr/>
        <p:txBody>
          <a:bodyPr/>
          <a:lstStyle/>
          <a:p>
            <a:r>
              <a:rPr lang="en-US" dirty="0">
                <a:cs typeface="Times New Roman" panose="02020603050405020304" pitchFamily="18" charset="0"/>
              </a:rPr>
              <a:t>Medical Surveillance</a:t>
            </a:r>
            <a:endParaRPr lang="en-US" dirty="0"/>
          </a:p>
        </p:txBody>
      </p:sp>
      <p:sp>
        <p:nvSpPr>
          <p:cNvPr id="5" name="Rectangle 4"/>
          <p:cNvSpPr>
            <a:spLocks noChangeArrowheads="1"/>
          </p:cNvSpPr>
          <p:nvPr/>
        </p:nvSpPr>
        <p:spPr bwMode="auto">
          <a:xfrm>
            <a:off x="6858000" y="693894"/>
            <a:ext cx="1772665" cy="369332"/>
          </a:xfrm>
          <a:prstGeom prst="rect">
            <a:avLst/>
          </a:prstGeom>
          <a:noFill/>
          <a:ln w="12700">
            <a:noFill/>
            <a:miter lim="800000"/>
            <a:headEnd type="none" w="sm" len="sm"/>
            <a:tailEnd type="none" w="sm" len="sm"/>
          </a:ln>
        </p:spPr>
        <p:txBody>
          <a:bodyPr wrap="square">
            <a:spAutoFit/>
          </a:bodyPr>
          <a:lstStyle/>
          <a:p>
            <a:pPr algn="r" eaLnBrk="1" hangingPunct="1">
              <a:defRPr/>
            </a:pPr>
            <a:r>
              <a:rPr lang="en-US" sz="1800" u="none" dirty="0">
                <a:latin typeface="+mj-lt"/>
                <a:cs typeface="Times New Roman" panose="02020603050405020304" pitchFamily="18" charset="0"/>
              </a:rPr>
              <a:t>1910.1053(</a:t>
            </a:r>
            <a:r>
              <a:rPr lang="en-US" sz="1800" u="none" dirty="0" err="1">
                <a:latin typeface="+mj-lt"/>
                <a:cs typeface="Times New Roman" panose="02020603050405020304" pitchFamily="18" charset="0"/>
              </a:rPr>
              <a:t>i</a:t>
            </a:r>
            <a:r>
              <a:rPr lang="en-US" sz="1800" u="none" dirty="0">
                <a:latin typeface="+mj-lt"/>
                <a:cs typeface="Times New Roman" panose="02020603050405020304" pitchFamily="18" charset="0"/>
              </a:rPr>
              <a:t>)(2)</a:t>
            </a:r>
          </a:p>
        </p:txBody>
      </p:sp>
    </p:spTree>
    <p:extLst>
      <p:ext uri="{BB962C8B-B14F-4D97-AF65-F5344CB8AC3E}">
        <p14:creationId xmlns:p14="http://schemas.microsoft.com/office/powerpoint/2010/main" val="3817156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7924800" cy="523220"/>
          </a:xfrm>
        </p:spPr>
        <p:txBody>
          <a:bodyPr>
            <a:normAutofit fontScale="90000"/>
          </a:bodyPr>
          <a:lstStyle/>
          <a:p>
            <a:r>
              <a:rPr lang="en-US" sz="3400" dirty="0">
                <a:cs typeface="Times New Roman" panose="02020603050405020304" pitchFamily="18" charset="0"/>
              </a:rPr>
              <a:t>Medical Opinion: Employee</a:t>
            </a:r>
            <a:endParaRPr lang="en-US" sz="3400" dirty="0"/>
          </a:p>
        </p:txBody>
      </p:sp>
      <p:sp>
        <p:nvSpPr>
          <p:cNvPr id="5" name="Rectangle 4"/>
          <p:cNvSpPr>
            <a:spLocks noChangeArrowheads="1"/>
          </p:cNvSpPr>
          <p:nvPr/>
        </p:nvSpPr>
        <p:spPr bwMode="auto">
          <a:xfrm>
            <a:off x="6858000" y="697468"/>
            <a:ext cx="1772665" cy="369332"/>
          </a:xfrm>
          <a:prstGeom prst="rect">
            <a:avLst/>
          </a:prstGeom>
          <a:noFill/>
          <a:ln w="12700">
            <a:noFill/>
            <a:miter lim="800000"/>
            <a:headEnd type="none" w="sm" len="sm"/>
            <a:tailEnd type="none" w="sm" len="sm"/>
          </a:ln>
        </p:spPr>
        <p:txBody>
          <a:bodyPr wrap="square">
            <a:spAutoFit/>
          </a:bodyPr>
          <a:lstStyle/>
          <a:p>
            <a:pPr algn="r" eaLnBrk="1" hangingPunct="1">
              <a:defRPr/>
            </a:pPr>
            <a:r>
              <a:rPr lang="en-US" sz="1800" u="none" dirty="0">
                <a:latin typeface="+mj-lt"/>
                <a:cs typeface="Times New Roman" panose="02020603050405020304" pitchFamily="18" charset="0"/>
              </a:rPr>
              <a:t>1910.1053(</a:t>
            </a:r>
            <a:r>
              <a:rPr lang="en-US" sz="1800" u="none" dirty="0" err="1">
                <a:latin typeface="+mj-lt"/>
                <a:cs typeface="Times New Roman" panose="02020603050405020304" pitchFamily="18" charset="0"/>
              </a:rPr>
              <a:t>i</a:t>
            </a:r>
            <a:r>
              <a:rPr lang="en-US" sz="1800" u="none" dirty="0">
                <a:latin typeface="+mj-lt"/>
                <a:cs typeface="Times New Roman" panose="02020603050405020304" pitchFamily="18" charset="0"/>
              </a:rPr>
              <a:t>)(5)</a:t>
            </a:r>
          </a:p>
        </p:txBody>
      </p:sp>
      <p:sp>
        <p:nvSpPr>
          <p:cNvPr id="2" name="Content Placeholder 1"/>
          <p:cNvSpPr>
            <a:spLocks noGrp="1"/>
          </p:cNvSpPr>
          <p:nvPr>
            <p:ph idx="1"/>
          </p:nvPr>
        </p:nvSpPr>
        <p:spPr>
          <a:xfrm>
            <a:off x="609600" y="1219200"/>
            <a:ext cx="8001000" cy="4525963"/>
          </a:xfrm>
        </p:spPr>
        <p:txBody>
          <a:bodyPr/>
          <a:lstStyle/>
          <a:p>
            <a:r>
              <a:rPr lang="en-US" sz="2700" dirty="0">
                <a:cs typeface="Times New Roman" panose="02020603050405020304" pitchFamily="18" charset="0"/>
              </a:rPr>
              <a:t>PLHCP’s written medical opinion </a:t>
            </a:r>
          </a:p>
          <a:p>
            <a:endParaRPr lang="en-US" sz="800" dirty="0">
              <a:cs typeface="Times New Roman" panose="02020603050405020304" pitchFamily="18" charset="0"/>
            </a:endParaRPr>
          </a:p>
          <a:p>
            <a:pPr lvl="1"/>
            <a:r>
              <a:rPr lang="en-US" dirty="0">
                <a:cs typeface="Times New Roman" panose="02020603050405020304" pitchFamily="18" charset="0"/>
              </a:rPr>
              <a:t>Receive a written medical report within 30 days after the medical examination</a:t>
            </a:r>
          </a:p>
          <a:p>
            <a:pPr marL="0" indent="0">
              <a:buNone/>
            </a:pPr>
            <a:endParaRPr lang="en-US" sz="2000" dirty="0">
              <a:cs typeface="Times New Roman" panose="02020603050405020304" pitchFamily="18" charset="0"/>
            </a:endParaRPr>
          </a:p>
          <a:p>
            <a:r>
              <a:rPr lang="en-US" sz="2700" dirty="0">
                <a:cs typeface="Times New Roman" panose="02020603050405020304" pitchFamily="18" charset="0"/>
              </a:rPr>
              <a:t>Report includes the results of the medical examination</a:t>
            </a:r>
          </a:p>
          <a:p>
            <a:endParaRPr lang="en-US" sz="800" dirty="0">
              <a:cs typeface="Times New Roman" panose="02020603050405020304" pitchFamily="18" charset="0"/>
            </a:endParaRPr>
          </a:p>
          <a:p>
            <a:pPr lvl="1"/>
            <a:r>
              <a:rPr lang="en-US" dirty="0">
                <a:cs typeface="Times New Roman" panose="02020603050405020304" pitchFamily="18" charset="0"/>
              </a:rPr>
              <a:t>Recommendations for limitations on respirator use</a:t>
            </a:r>
          </a:p>
          <a:p>
            <a:pPr lvl="1"/>
            <a:endParaRPr lang="en-US" sz="800" dirty="0">
              <a:cs typeface="Times New Roman" panose="02020603050405020304" pitchFamily="18" charset="0"/>
            </a:endParaRPr>
          </a:p>
          <a:p>
            <a:pPr lvl="1"/>
            <a:r>
              <a:rPr lang="en-US" dirty="0">
                <a:cs typeface="Times New Roman" panose="02020603050405020304" pitchFamily="18" charset="0"/>
              </a:rPr>
              <a:t>Recommendations for limitations on silica exposure </a:t>
            </a:r>
          </a:p>
          <a:p>
            <a:pPr lvl="1"/>
            <a:endParaRPr lang="en-US" sz="800" dirty="0">
              <a:cs typeface="Times New Roman" panose="02020603050405020304" pitchFamily="18" charset="0"/>
            </a:endParaRPr>
          </a:p>
          <a:p>
            <a:pPr lvl="1"/>
            <a:r>
              <a:rPr lang="en-US" dirty="0">
                <a:cs typeface="Times New Roman" panose="02020603050405020304" pitchFamily="18" charset="0"/>
              </a:rPr>
              <a:t>Recommendations for further evaluation/treatment</a:t>
            </a:r>
          </a:p>
          <a:p>
            <a:pPr lvl="1"/>
            <a:endParaRPr lang="en-US" sz="800" dirty="0">
              <a:cs typeface="Times New Roman" panose="02020603050405020304" pitchFamily="18" charset="0"/>
            </a:endParaRPr>
          </a:p>
          <a:p>
            <a:pPr lvl="1"/>
            <a:r>
              <a:rPr lang="en-US" dirty="0">
                <a:cs typeface="Times New Roman" panose="02020603050405020304" pitchFamily="18" charset="0"/>
              </a:rPr>
              <a:t>Examination by a specialist</a:t>
            </a:r>
          </a:p>
          <a:p>
            <a:pPr marL="0" indent="0">
              <a:buNone/>
            </a:pPr>
            <a:endParaRPr lang="en-US" dirty="0"/>
          </a:p>
        </p:txBody>
      </p:sp>
    </p:spTree>
    <p:extLst>
      <p:ext uri="{BB962C8B-B14F-4D97-AF65-F5344CB8AC3E}">
        <p14:creationId xmlns:p14="http://schemas.microsoft.com/office/powerpoint/2010/main" val="41101647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7924800" cy="523220"/>
          </a:xfrm>
        </p:spPr>
        <p:txBody>
          <a:bodyPr>
            <a:normAutofit fontScale="90000"/>
          </a:bodyPr>
          <a:lstStyle/>
          <a:p>
            <a:r>
              <a:rPr lang="en-US" sz="3400" dirty="0">
                <a:cs typeface="Times New Roman" panose="02020603050405020304" pitchFamily="18" charset="0"/>
              </a:rPr>
              <a:t>Medical Opinion: Employer</a:t>
            </a:r>
            <a:endParaRPr lang="en-US" sz="3400" dirty="0"/>
          </a:p>
        </p:txBody>
      </p:sp>
      <p:sp>
        <p:nvSpPr>
          <p:cNvPr id="5" name="Rectangle 4"/>
          <p:cNvSpPr>
            <a:spLocks noChangeArrowheads="1"/>
          </p:cNvSpPr>
          <p:nvPr/>
        </p:nvSpPr>
        <p:spPr bwMode="auto">
          <a:xfrm>
            <a:off x="6858000" y="693894"/>
            <a:ext cx="1772665" cy="369332"/>
          </a:xfrm>
          <a:prstGeom prst="rect">
            <a:avLst/>
          </a:prstGeom>
          <a:noFill/>
          <a:ln w="12700">
            <a:noFill/>
            <a:miter lim="800000"/>
            <a:headEnd type="none" w="sm" len="sm"/>
            <a:tailEnd type="none" w="sm" len="sm"/>
          </a:ln>
        </p:spPr>
        <p:txBody>
          <a:bodyPr wrap="square">
            <a:spAutoFit/>
          </a:bodyPr>
          <a:lstStyle/>
          <a:p>
            <a:pPr algn="r" eaLnBrk="1" hangingPunct="1">
              <a:defRPr/>
            </a:pPr>
            <a:r>
              <a:rPr lang="en-US" sz="1800" u="none" dirty="0">
                <a:latin typeface="+mj-lt"/>
                <a:cs typeface="Times New Roman" panose="02020603050405020304" pitchFamily="18" charset="0"/>
              </a:rPr>
              <a:t>1910.1053(</a:t>
            </a:r>
            <a:r>
              <a:rPr lang="en-US" sz="1800" u="none" dirty="0" err="1">
                <a:latin typeface="+mj-lt"/>
                <a:cs typeface="Times New Roman" panose="02020603050405020304" pitchFamily="18" charset="0"/>
              </a:rPr>
              <a:t>i</a:t>
            </a:r>
            <a:r>
              <a:rPr lang="en-US" sz="1800" u="none" dirty="0">
                <a:latin typeface="+mj-lt"/>
                <a:cs typeface="Times New Roman" panose="02020603050405020304" pitchFamily="18" charset="0"/>
              </a:rPr>
              <a:t>)(6)</a:t>
            </a:r>
          </a:p>
        </p:txBody>
      </p:sp>
      <p:sp>
        <p:nvSpPr>
          <p:cNvPr id="2" name="Content Placeholder 1"/>
          <p:cNvSpPr>
            <a:spLocks noGrp="1"/>
          </p:cNvSpPr>
          <p:nvPr>
            <p:ph idx="1"/>
          </p:nvPr>
        </p:nvSpPr>
        <p:spPr>
          <a:xfrm>
            <a:off x="609600" y="1189037"/>
            <a:ext cx="8001000" cy="4525963"/>
          </a:xfrm>
        </p:spPr>
        <p:txBody>
          <a:bodyPr>
            <a:noAutofit/>
          </a:bodyPr>
          <a:lstStyle/>
          <a:p>
            <a:r>
              <a:rPr lang="en-US" sz="2700" dirty="0">
                <a:cs typeface="Times New Roman" panose="02020603050405020304" pitchFamily="18" charset="0"/>
              </a:rPr>
              <a:t>PLHCP’s written medical opinion (30 days)</a:t>
            </a:r>
          </a:p>
          <a:p>
            <a:endParaRPr lang="en-US" sz="800" dirty="0">
              <a:cs typeface="Times New Roman" panose="02020603050405020304" pitchFamily="18" charset="0"/>
            </a:endParaRPr>
          </a:p>
          <a:p>
            <a:pPr lvl="1"/>
            <a:r>
              <a:rPr lang="en-US" sz="2300" dirty="0">
                <a:cs typeface="Times New Roman" panose="02020603050405020304" pitchFamily="18" charset="0"/>
              </a:rPr>
              <a:t>Date of examination</a:t>
            </a:r>
          </a:p>
          <a:p>
            <a:pPr lvl="1"/>
            <a:endParaRPr lang="en-US" sz="800" dirty="0">
              <a:cs typeface="Times New Roman" panose="02020603050405020304" pitchFamily="18" charset="0"/>
            </a:endParaRPr>
          </a:p>
          <a:p>
            <a:pPr lvl="1"/>
            <a:r>
              <a:rPr lang="en-US" sz="2300" dirty="0">
                <a:cs typeface="Times New Roman" panose="02020603050405020304" pitchFamily="18" charset="0"/>
              </a:rPr>
              <a:t>A statement explaining examination met the requirements</a:t>
            </a:r>
          </a:p>
          <a:p>
            <a:pPr lvl="1"/>
            <a:endParaRPr lang="en-US" sz="800" dirty="0">
              <a:cs typeface="Times New Roman" panose="02020603050405020304" pitchFamily="18" charset="0"/>
            </a:endParaRPr>
          </a:p>
          <a:p>
            <a:pPr lvl="1"/>
            <a:r>
              <a:rPr lang="en-US" sz="2300" dirty="0">
                <a:cs typeface="Times New Roman" panose="02020603050405020304" pitchFamily="18" charset="0"/>
              </a:rPr>
              <a:t>An opinion that describes limitations on respirator use</a:t>
            </a:r>
          </a:p>
          <a:p>
            <a:endParaRPr lang="en-US" sz="2400" dirty="0">
              <a:cs typeface="Times New Roman" panose="02020603050405020304" pitchFamily="18" charset="0"/>
            </a:endParaRPr>
          </a:p>
          <a:p>
            <a:r>
              <a:rPr lang="en-US" sz="2700" dirty="0">
                <a:cs typeface="Times New Roman" panose="02020603050405020304" pitchFamily="18" charset="0"/>
              </a:rPr>
              <a:t>If employee </a:t>
            </a:r>
            <a:r>
              <a:rPr lang="en-US" sz="2700" b="1" dirty="0">
                <a:cs typeface="Times New Roman" panose="02020603050405020304" pitchFamily="18" charset="0"/>
              </a:rPr>
              <a:t>provides written authorization</a:t>
            </a:r>
            <a:r>
              <a:rPr lang="en-US" sz="2700" dirty="0">
                <a:cs typeface="Times New Roman" panose="02020603050405020304" pitchFamily="18" charset="0"/>
              </a:rPr>
              <a:t>, then the employer also receives:</a:t>
            </a:r>
          </a:p>
          <a:p>
            <a:endParaRPr lang="en-US" sz="800" dirty="0">
              <a:cs typeface="Times New Roman" panose="02020603050405020304" pitchFamily="18" charset="0"/>
            </a:endParaRPr>
          </a:p>
          <a:p>
            <a:pPr lvl="1"/>
            <a:r>
              <a:rPr lang="en-US" sz="2300" dirty="0">
                <a:cs typeface="Times New Roman" panose="02020603050405020304" pitchFamily="18" charset="0"/>
              </a:rPr>
              <a:t>Any recommended limitations on the employee’s exposure to respirable crystalline silica</a:t>
            </a:r>
          </a:p>
          <a:p>
            <a:pPr lvl="1"/>
            <a:endParaRPr lang="en-US" sz="800" dirty="0">
              <a:cs typeface="Times New Roman" panose="02020603050405020304" pitchFamily="18" charset="0"/>
            </a:endParaRPr>
          </a:p>
          <a:p>
            <a:pPr lvl="1"/>
            <a:r>
              <a:rPr lang="en-US" sz="2300" dirty="0">
                <a:cs typeface="Times New Roman" panose="02020603050405020304" pitchFamily="18" charset="0"/>
              </a:rPr>
              <a:t>Examination by a specialist </a:t>
            </a:r>
          </a:p>
          <a:p>
            <a:pPr marL="0" indent="0">
              <a:buNone/>
            </a:pPr>
            <a:r>
              <a:rPr lang="en-US" dirty="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3538099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53998"/>
          </a:xfrm>
        </p:spPr>
        <p:txBody>
          <a:bodyPr/>
          <a:lstStyle/>
          <a:p>
            <a:r>
              <a:rPr lang="en-US" altLang="en-US" dirty="0">
                <a:cs typeface="Times New Roman" panose="02020603050405020304" pitchFamily="18" charset="0"/>
              </a:rPr>
              <a:t>Silica Flow Chart</a:t>
            </a:r>
            <a:endParaRPr lang="en-US" dirty="0"/>
          </a:p>
        </p:txBody>
      </p:sp>
      <p:sp>
        <p:nvSpPr>
          <p:cNvPr id="4" name="Content Placeholder 3"/>
          <p:cNvSpPr>
            <a:spLocks noGrp="1"/>
          </p:cNvSpPr>
          <p:nvPr>
            <p:ph sz="quarter" idx="10"/>
          </p:nvPr>
        </p:nvSpPr>
        <p:spPr>
          <a:xfrm>
            <a:off x="6400800" y="661852"/>
            <a:ext cx="2133600" cy="381000"/>
          </a:xfrm>
        </p:spPr>
        <p:txBody>
          <a:bodyPr/>
          <a:lstStyle/>
          <a:p>
            <a:pPr algn="r"/>
            <a:r>
              <a:rPr lang="en-US" sz="1800" dirty="0"/>
              <a:t>1910.1053</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0398" y="1219200"/>
            <a:ext cx="4959404" cy="4724400"/>
          </a:xfrm>
        </p:spPr>
      </p:pic>
    </p:spTree>
    <p:extLst>
      <p:ext uri="{BB962C8B-B14F-4D97-AF65-F5344CB8AC3E}">
        <p14:creationId xmlns:p14="http://schemas.microsoft.com/office/powerpoint/2010/main" val="264824198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1720"/>
            <a:ext cx="7924800" cy="553998"/>
          </a:xfrm>
        </p:spPr>
        <p:txBody>
          <a:bodyPr/>
          <a:lstStyle/>
          <a:p>
            <a:r>
              <a:rPr lang="en-US" dirty="0">
                <a:cs typeface="Times New Roman" panose="02020603050405020304" pitchFamily="18" charset="0"/>
              </a:rPr>
              <a:t>Recordkeeping</a:t>
            </a:r>
          </a:p>
        </p:txBody>
      </p:sp>
      <p:sp>
        <p:nvSpPr>
          <p:cNvPr id="3" name="Content Placeholder 2"/>
          <p:cNvSpPr>
            <a:spLocks noGrp="1"/>
          </p:cNvSpPr>
          <p:nvPr>
            <p:ph idx="1"/>
          </p:nvPr>
        </p:nvSpPr>
        <p:spPr>
          <a:xfrm>
            <a:off x="609600" y="1219200"/>
            <a:ext cx="8001000" cy="4648200"/>
          </a:xfrm>
        </p:spPr>
        <p:txBody>
          <a:bodyPr/>
          <a:lstStyle/>
          <a:p>
            <a:r>
              <a:rPr lang="en-US" dirty="0"/>
              <a:t>Medical surveillance</a:t>
            </a:r>
          </a:p>
          <a:p>
            <a:pPr lvl="1"/>
            <a:r>
              <a:rPr lang="en-US" dirty="0"/>
              <a:t>Shall make and maintain an accurate record for each employee covered by medical surveillance </a:t>
            </a:r>
          </a:p>
          <a:p>
            <a:pPr lvl="1"/>
            <a:endParaRPr lang="en-US" sz="2000" dirty="0"/>
          </a:p>
          <a:p>
            <a:pPr lvl="1"/>
            <a:r>
              <a:rPr lang="en-US" dirty="0"/>
              <a:t>Record shall include:</a:t>
            </a:r>
          </a:p>
          <a:p>
            <a:pPr lvl="2"/>
            <a:r>
              <a:rPr lang="en-US" dirty="0"/>
              <a:t>Name and social security number</a:t>
            </a:r>
          </a:p>
          <a:p>
            <a:pPr lvl="2"/>
            <a:endParaRPr lang="en-US" sz="800" dirty="0"/>
          </a:p>
          <a:p>
            <a:pPr lvl="2"/>
            <a:r>
              <a:rPr lang="en-US" dirty="0"/>
              <a:t>Copy of PLHCP’s specialists’ written medical opinions, </a:t>
            </a:r>
            <a:r>
              <a:rPr lang="en-US" i="1" dirty="0"/>
              <a:t>and</a:t>
            </a:r>
          </a:p>
          <a:p>
            <a:pPr lvl="2"/>
            <a:endParaRPr lang="en-US" sz="800" i="1" dirty="0"/>
          </a:p>
          <a:p>
            <a:pPr lvl="2"/>
            <a:r>
              <a:rPr lang="en-US" dirty="0"/>
              <a:t>Copy of information provided to the PLHCPs and specialists</a:t>
            </a:r>
          </a:p>
          <a:p>
            <a:pPr lvl="2"/>
            <a:endParaRPr lang="en-US" dirty="0"/>
          </a:p>
          <a:p>
            <a:pPr lvl="1"/>
            <a:r>
              <a:rPr lang="en-US" dirty="0"/>
              <a:t>Employer shall ensure medical records are maintained and made available in accordance with 29 CFR 1910.1020</a:t>
            </a:r>
          </a:p>
          <a:p>
            <a:pPr marL="0" indent="0">
              <a:buNone/>
            </a:pPr>
            <a:r>
              <a:rPr lang="en-US" sz="2400" dirty="0">
                <a:latin typeface="Times New Roman" panose="02020603050405020304" pitchFamily="18" charset="0"/>
                <a:cs typeface="Times New Roman" panose="02020603050405020304" pitchFamily="18" charset="0"/>
              </a:rPr>
              <a:t>		</a:t>
            </a:r>
          </a:p>
        </p:txBody>
      </p:sp>
      <p:sp>
        <p:nvSpPr>
          <p:cNvPr id="5" name="Rectangle 4"/>
          <p:cNvSpPr>
            <a:spLocks noChangeArrowheads="1"/>
          </p:cNvSpPr>
          <p:nvPr/>
        </p:nvSpPr>
        <p:spPr bwMode="auto">
          <a:xfrm>
            <a:off x="6629400" y="693894"/>
            <a:ext cx="2001265" cy="369332"/>
          </a:xfrm>
          <a:prstGeom prst="rect">
            <a:avLst/>
          </a:prstGeom>
          <a:noFill/>
          <a:ln w="12700">
            <a:noFill/>
            <a:miter lim="800000"/>
            <a:headEnd type="none" w="sm" len="sm"/>
            <a:tailEnd type="none" w="sm" len="sm"/>
          </a:ln>
        </p:spPr>
        <p:txBody>
          <a:bodyPr wrap="square">
            <a:spAutoFit/>
          </a:bodyPr>
          <a:lstStyle/>
          <a:p>
            <a:pPr algn="r" eaLnBrk="1" hangingPunct="1">
              <a:defRPr/>
            </a:pPr>
            <a:r>
              <a:rPr lang="en-US" sz="1800" u="none" dirty="0">
                <a:latin typeface="+mn-lt"/>
                <a:cs typeface="Times New Roman" panose="02020603050405020304" pitchFamily="18" charset="0"/>
              </a:rPr>
              <a:t>1910.1053(k)(3)</a:t>
            </a:r>
          </a:p>
        </p:txBody>
      </p:sp>
    </p:spTree>
    <p:extLst>
      <p:ext uri="{BB962C8B-B14F-4D97-AF65-F5344CB8AC3E}">
        <p14:creationId xmlns:p14="http://schemas.microsoft.com/office/powerpoint/2010/main" val="3435169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53998"/>
          </a:xfrm>
        </p:spPr>
        <p:txBody>
          <a:bodyPr/>
          <a:lstStyle/>
          <a:p>
            <a:r>
              <a:rPr lang="en-US" altLang="en-US" dirty="0">
                <a:cs typeface="Times New Roman" panose="02020603050405020304" pitchFamily="18" charset="0"/>
              </a:rPr>
              <a:t>Silica Flow Chart</a:t>
            </a:r>
            <a:endParaRPr lang="en-US" dirty="0"/>
          </a:p>
        </p:txBody>
      </p:sp>
      <p:sp>
        <p:nvSpPr>
          <p:cNvPr id="4" name="Content Placeholder 3"/>
          <p:cNvSpPr>
            <a:spLocks noGrp="1"/>
          </p:cNvSpPr>
          <p:nvPr>
            <p:ph sz="quarter" idx="10"/>
          </p:nvPr>
        </p:nvSpPr>
        <p:spPr>
          <a:xfrm>
            <a:off x="6400800" y="674915"/>
            <a:ext cx="2133600" cy="381000"/>
          </a:xfrm>
        </p:spPr>
        <p:txBody>
          <a:bodyPr/>
          <a:lstStyle/>
          <a:p>
            <a:pPr algn="r"/>
            <a:r>
              <a:rPr lang="en-US" sz="1800" dirty="0"/>
              <a:t>1910.1053</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56711" y="1219200"/>
            <a:ext cx="2906778" cy="4724400"/>
          </a:xfrm>
        </p:spPr>
      </p:pic>
    </p:spTree>
    <p:extLst>
      <p:ext uri="{BB962C8B-B14F-4D97-AF65-F5344CB8AC3E}">
        <p14:creationId xmlns:p14="http://schemas.microsoft.com/office/powerpoint/2010/main" val="132591520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53998"/>
          </a:xfrm>
        </p:spPr>
        <p:txBody>
          <a:bodyPr/>
          <a:lstStyle/>
          <a:p>
            <a:r>
              <a:rPr lang="en-US" altLang="en-US" dirty="0">
                <a:cs typeface="Times New Roman" panose="02020603050405020304" pitchFamily="18" charset="0"/>
              </a:rPr>
              <a:t>Exposure Assessment</a:t>
            </a:r>
            <a:endParaRPr lang="en-US" dirty="0"/>
          </a:p>
        </p:txBody>
      </p:sp>
      <p:sp>
        <p:nvSpPr>
          <p:cNvPr id="4" name="Content Placeholder 3"/>
          <p:cNvSpPr>
            <a:spLocks noGrp="1"/>
          </p:cNvSpPr>
          <p:nvPr>
            <p:ph sz="quarter" idx="10"/>
          </p:nvPr>
        </p:nvSpPr>
        <p:spPr>
          <a:xfrm>
            <a:off x="6400800" y="648789"/>
            <a:ext cx="2133600" cy="381000"/>
          </a:xfrm>
        </p:spPr>
        <p:txBody>
          <a:bodyPr/>
          <a:lstStyle/>
          <a:p>
            <a:pPr algn="r"/>
            <a:r>
              <a:rPr lang="en-US" sz="1800" dirty="0"/>
              <a:t>1910.1053(d)(1)</a:t>
            </a:r>
          </a:p>
        </p:txBody>
      </p:sp>
      <p:sp>
        <p:nvSpPr>
          <p:cNvPr id="3" name="Content Placeholder 2"/>
          <p:cNvSpPr>
            <a:spLocks noGrp="1"/>
          </p:cNvSpPr>
          <p:nvPr>
            <p:ph idx="1"/>
          </p:nvPr>
        </p:nvSpPr>
        <p:spPr/>
        <p:txBody>
          <a:bodyPr/>
          <a:lstStyle/>
          <a:p>
            <a:r>
              <a:rPr lang="en-US" dirty="0"/>
              <a:t>Shall assess exposure of each employee who is or may reasonably be expected to be exposed to respirable crystalline silica at or above the action limit</a:t>
            </a:r>
          </a:p>
          <a:p>
            <a:endParaRPr lang="en-US" dirty="0"/>
          </a:p>
          <a:p>
            <a:r>
              <a:rPr lang="en-US" dirty="0"/>
              <a:t>Performance </a:t>
            </a:r>
            <a:r>
              <a:rPr lang="en-US" i="1" dirty="0"/>
              <a:t>vs.</a:t>
            </a:r>
            <a:r>
              <a:rPr lang="en-US" dirty="0"/>
              <a:t> scheduled monitoring</a:t>
            </a:r>
          </a:p>
        </p:txBody>
      </p:sp>
      <p:pic>
        <p:nvPicPr>
          <p:cNvPr id="5" name="Content Placeholder 3"/>
          <p:cNvPicPr>
            <a:picLocks noChangeAspect="1"/>
          </p:cNvPicPr>
          <p:nvPr/>
        </p:nvPicPr>
        <p:blipFill>
          <a:blip r:embed="rId3"/>
          <a:stretch>
            <a:fillRect/>
          </a:stretch>
        </p:blipFill>
        <p:spPr bwMode="auto">
          <a:xfrm>
            <a:off x="6196132" y="4191000"/>
            <a:ext cx="233826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93857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53998"/>
          </a:xfrm>
        </p:spPr>
        <p:txBody>
          <a:bodyPr/>
          <a:lstStyle/>
          <a:p>
            <a:r>
              <a:rPr lang="en-US" altLang="en-US" dirty="0">
                <a:cs typeface="Times New Roman" panose="02020603050405020304" pitchFamily="18" charset="0"/>
              </a:rPr>
              <a:t>Exposure Assessment</a:t>
            </a:r>
            <a:endParaRPr lang="en-US" dirty="0"/>
          </a:p>
        </p:txBody>
      </p:sp>
      <p:sp>
        <p:nvSpPr>
          <p:cNvPr id="4" name="Content Placeholder 3"/>
          <p:cNvSpPr>
            <a:spLocks noGrp="1"/>
          </p:cNvSpPr>
          <p:nvPr>
            <p:ph sz="quarter" idx="10"/>
          </p:nvPr>
        </p:nvSpPr>
        <p:spPr/>
        <p:txBody>
          <a:bodyPr/>
          <a:lstStyle/>
          <a:p>
            <a:pPr algn="r"/>
            <a:r>
              <a:rPr lang="en-US" sz="1800" dirty="0"/>
              <a:t>1910.1053(d)(2)</a:t>
            </a:r>
          </a:p>
        </p:txBody>
      </p:sp>
      <p:sp>
        <p:nvSpPr>
          <p:cNvPr id="3" name="Content Placeholder 2"/>
          <p:cNvSpPr>
            <a:spLocks noGrp="1"/>
          </p:cNvSpPr>
          <p:nvPr>
            <p:ph idx="1"/>
          </p:nvPr>
        </p:nvSpPr>
        <p:spPr/>
        <p:txBody>
          <a:bodyPr/>
          <a:lstStyle/>
          <a:p>
            <a:r>
              <a:rPr lang="en-US" dirty="0"/>
              <a:t>Performance option</a:t>
            </a:r>
          </a:p>
          <a:p>
            <a:pPr lvl="4"/>
            <a:endParaRPr lang="en-US" dirty="0"/>
          </a:p>
          <a:p>
            <a:pPr lvl="1"/>
            <a:r>
              <a:rPr lang="en-US" dirty="0"/>
              <a:t>Employer shall assess the 8-hour TWA exposure for each employee on the basis of any combination of air monitoring data or objective data sufficient to accurately characterize employee exposures to respirable crystalline silica</a:t>
            </a:r>
          </a:p>
          <a:p>
            <a:pPr lvl="1"/>
            <a:endParaRPr lang="en-US" dirty="0"/>
          </a:p>
          <a:p>
            <a:pPr lvl="1"/>
            <a:r>
              <a:rPr lang="en-US" dirty="0"/>
              <a:t>Burden is on the employer to show that the data complies with the requirements</a:t>
            </a:r>
          </a:p>
        </p:txBody>
      </p:sp>
    </p:spTree>
    <p:extLst>
      <p:ext uri="{BB962C8B-B14F-4D97-AF65-F5344CB8AC3E}">
        <p14:creationId xmlns:p14="http://schemas.microsoft.com/office/powerpoint/2010/main" val="16176206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349250"/>
            <a:ext cx="7793038" cy="641350"/>
          </a:xfrm>
        </p:spPr>
        <p:txBody>
          <a:bodyPr lIns="91440" tIns="45720" rIns="91440" bIns="45720" anchor="b"/>
          <a:lstStyle/>
          <a:p>
            <a:pPr eaLnBrk="1" hangingPunct="1"/>
            <a:r>
              <a:rPr lang="en-US" altLang="en-US" dirty="0">
                <a:cs typeface="Times New Roman" panose="02020603050405020304" pitchFamily="18" charset="0"/>
              </a:rPr>
              <a:t>New </a:t>
            </a:r>
            <a:r>
              <a:rPr lang="en-US" altLang="en-US" dirty="0" err="1">
                <a:cs typeface="Times New Roman" panose="02020603050405020304" pitchFamily="18" charset="0"/>
              </a:rPr>
              <a:t>PEL</a:t>
            </a:r>
            <a:r>
              <a:rPr lang="en-US" altLang="en-US" dirty="0">
                <a:cs typeface="Times New Roman" panose="02020603050405020304" pitchFamily="18" charset="0"/>
              </a:rPr>
              <a:t> vs. Old </a:t>
            </a:r>
            <a:r>
              <a:rPr lang="en-US" altLang="en-US" dirty="0" err="1">
                <a:cs typeface="Times New Roman" panose="02020603050405020304" pitchFamily="18" charset="0"/>
              </a:rPr>
              <a:t>PEL</a:t>
            </a:r>
            <a:endParaRPr lang="en-US" altLang="en-US" sz="1400"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3731" name="Rectangle 3"/>
              <p:cNvSpPr>
                <a:spLocks noGrp="1" noChangeArrowheads="1"/>
              </p:cNvSpPr>
              <p:nvPr>
                <p:ph type="body" sz="half" idx="4294967295"/>
              </p:nvPr>
            </p:nvSpPr>
            <p:spPr>
              <a:xfrm>
                <a:off x="609600" y="1331912"/>
                <a:ext cx="7793038" cy="4535488"/>
              </a:xfrm>
            </p:spPr>
            <p:txBody>
              <a:bodyPr/>
              <a:lstStyle/>
              <a:p>
                <a:pPr marL="0" indent="0" eaLnBrk="1" hangingPunct="1">
                  <a:buNone/>
                </a:pPr>
                <a:r>
                  <a:rPr lang="en-US" altLang="en-US" dirty="0">
                    <a:cs typeface="Times New Roman" panose="02020603050405020304" pitchFamily="18" charset="0"/>
                  </a:rPr>
                  <a:t>At 100% Silica,</a:t>
                </a:r>
              </a:p>
              <a:p>
                <a:pPr marL="0" indent="0" eaLnBrk="1" hangingPunct="1">
                  <a:buNone/>
                </a:pPr>
                <a:endParaRPr lang="en-US" altLang="en-US" sz="2400" dirty="0">
                  <a:cs typeface="Times New Roman" panose="02020603050405020304" pitchFamily="18" charset="0"/>
                </a:endParaRPr>
              </a:p>
              <a:p>
                <a:pPr marL="0" indent="0" eaLnBrk="1" hangingPunct="1">
                  <a:buNone/>
                </a:pPr>
                <a:r>
                  <a:rPr lang="en-US" altLang="en-US" dirty="0">
                    <a:cs typeface="Times New Roman" panose="02020603050405020304" pitchFamily="18" charset="0"/>
                  </a:rPr>
                  <a:t>	</a:t>
                </a:r>
                <a:r>
                  <a:rPr lang="en-US" altLang="en-US" dirty="0" err="1">
                    <a:cs typeface="Times New Roman" panose="02020603050405020304" pitchFamily="18" charset="0"/>
                  </a:rPr>
                  <a:t>PEL</a:t>
                </a:r>
                <a:r>
                  <a:rPr lang="en-US" altLang="en-US" baseline="-25000" dirty="0">
                    <a:cs typeface="Times New Roman" panose="02020603050405020304" pitchFamily="18" charset="0"/>
                  </a:rPr>
                  <a:t>(1910.1000)</a:t>
                </a:r>
                <a:r>
                  <a:rPr lang="en-US" altLang="en-US" dirty="0">
                    <a:cs typeface="Times New Roman" panose="02020603050405020304" pitchFamily="18" charset="0"/>
                  </a:rPr>
                  <a:t> =  98 µg/m</a:t>
                </a:r>
                <a:r>
                  <a:rPr lang="en-US" altLang="en-US" baseline="30000" dirty="0">
                    <a:cs typeface="Times New Roman" panose="02020603050405020304" pitchFamily="18" charset="0"/>
                  </a:rPr>
                  <a:t>3</a:t>
                </a:r>
              </a:p>
              <a:p>
                <a:pPr marL="0" indent="0" eaLnBrk="1" hangingPunct="1">
                  <a:buNone/>
                </a:pPr>
                <a:endParaRPr lang="en-US" altLang="en-US" baseline="30000" dirty="0">
                  <a:cs typeface="Times New Roman" panose="02020603050405020304" pitchFamily="18" charset="0"/>
                </a:endParaRPr>
              </a:p>
              <a:p>
                <a:pPr marL="0" indent="0" eaLnBrk="1" hangingPunct="1">
                  <a:buNone/>
                </a:pPr>
                <a:r>
                  <a:rPr lang="en-US" altLang="en-US" dirty="0">
                    <a:cs typeface="Times New Roman" panose="02020603050405020304" pitchFamily="18" charset="0"/>
                  </a:rPr>
                  <a:t>	</a:t>
                </a:r>
                <a:r>
                  <a:rPr lang="en-US" altLang="en-US" dirty="0" err="1">
                    <a:cs typeface="Times New Roman" panose="02020603050405020304" pitchFamily="18" charset="0"/>
                  </a:rPr>
                  <a:t>PEL</a:t>
                </a:r>
                <a:r>
                  <a:rPr lang="en-US" altLang="en-US" baseline="-25000" dirty="0">
                    <a:cs typeface="Times New Roman" panose="02020603050405020304" pitchFamily="18" charset="0"/>
                  </a:rPr>
                  <a:t>(1910.1053)</a:t>
                </a:r>
                <a:r>
                  <a:rPr lang="en-US" altLang="en-US" dirty="0">
                    <a:cs typeface="Times New Roman" panose="02020603050405020304" pitchFamily="18" charset="0"/>
                  </a:rPr>
                  <a:t> =  50 µg/m</a:t>
                </a:r>
                <a:r>
                  <a:rPr lang="en-US" altLang="en-US" baseline="30000" dirty="0">
                    <a:cs typeface="Times New Roman" panose="02020603050405020304" pitchFamily="18" charset="0"/>
                  </a:rPr>
                  <a:t>3</a:t>
                </a:r>
              </a:p>
              <a:p>
                <a:pPr marL="0" indent="0" eaLnBrk="1" hangingPunct="1">
                  <a:buNone/>
                </a:pPr>
                <a:endParaRPr lang="en-US" altLang="en-US" dirty="0">
                  <a:cs typeface="Times New Roman" panose="02020603050405020304" pitchFamily="18" charset="0"/>
                </a:endParaRPr>
              </a:p>
              <a:p>
                <a:pPr marL="0" indent="0" eaLnBrk="1" hangingPunct="1">
                  <a:buNone/>
                </a:pPr>
                <a:endParaRPr lang="en-US" altLang="en-US" dirty="0">
                  <a:cs typeface="Times New Roman" panose="02020603050405020304" pitchFamily="18" charset="0"/>
                </a:endParaRPr>
              </a:p>
              <a:p>
                <a:pPr marL="0" indent="0" eaLnBrk="1" hangingPunct="1">
                  <a:buNone/>
                </a:pPr>
                <a:r>
                  <a:rPr lang="en-US" altLang="en-US" dirty="0" err="1">
                    <a:cs typeface="Times New Roman" panose="02020603050405020304" pitchFamily="18" charset="0"/>
                  </a:rPr>
                  <a:t>PEL</a:t>
                </a:r>
                <a:r>
                  <a:rPr lang="en-US" altLang="en-US" baseline="-25000" dirty="0">
                    <a:cs typeface="Times New Roman" panose="02020603050405020304" pitchFamily="18" charset="0"/>
                  </a:rPr>
                  <a:t>(1910.1053)</a:t>
                </a:r>
                <a:r>
                  <a:rPr lang="en-US" altLang="en-US" dirty="0">
                    <a:cs typeface="Times New Roman" panose="02020603050405020304" pitchFamily="18" charset="0"/>
                  </a:rPr>
                  <a:t> = </a:t>
                </a:r>
                <a:r>
                  <a:rPr lang="en-US" altLang="en-US" dirty="0" err="1">
                    <a:cs typeface="Times New Roman" panose="02020603050405020304" pitchFamily="18" charset="0"/>
                  </a:rPr>
                  <a:t>PEL</a:t>
                </a:r>
                <a:r>
                  <a:rPr lang="en-US" altLang="en-US" baseline="-25000" dirty="0">
                    <a:cs typeface="Times New Roman" panose="02020603050405020304" pitchFamily="18" charset="0"/>
                  </a:rPr>
                  <a:t>(1910.1000)</a:t>
                </a:r>
                <a:r>
                  <a:rPr lang="en-US" altLang="en-US" dirty="0">
                    <a:cs typeface="Times New Roman" panose="02020603050405020304" pitchFamily="18" charset="0"/>
                  </a:rPr>
                  <a:t> </a:t>
                </a:r>
                <a14:m>
                  <m:oMath xmlns:m="http://schemas.openxmlformats.org/officeDocument/2006/math">
                    <m:r>
                      <a:rPr lang="en-US" altLang="en-US"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dirty="0">
                    <a:cs typeface="Times New Roman" panose="02020603050405020304" pitchFamily="18" charset="0"/>
                  </a:rPr>
                  <a:t> 1.96</a:t>
                </a:r>
              </a:p>
            </p:txBody>
          </p:sp>
        </mc:Choice>
        <mc:Fallback xmlns="">
          <p:sp>
            <p:nvSpPr>
              <p:cNvPr id="73731" name="Rectangle 3"/>
              <p:cNvSpPr>
                <a:spLocks noGrp="1" noRot="1" noChangeAspect="1" noMove="1" noResize="1" noEditPoints="1" noAdjustHandles="1" noChangeArrowheads="1" noChangeShapeType="1" noTextEdit="1"/>
              </p:cNvSpPr>
              <p:nvPr>
                <p:ph type="body" sz="half" idx="4294967295"/>
              </p:nvPr>
            </p:nvSpPr>
            <p:spPr>
              <a:xfrm>
                <a:off x="609600" y="1331912"/>
                <a:ext cx="7793038" cy="4535488"/>
              </a:xfrm>
              <a:blipFill rotWithShape="0">
                <a:blip r:embed="rId3"/>
                <a:stretch>
                  <a:fillRect l="-1565" t="-1342"/>
                </a:stretch>
              </a:blipFill>
            </p:spPr>
            <p:txBody>
              <a:bodyPr/>
              <a:lstStyle/>
              <a:p>
                <a:r>
                  <a:rPr lang="en-US">
                    <a:noFill/>
                  </a:rPr>
                  <a:t> </a:t>
                </a:r>
              </a:p>
            </p:txBody>
          </p:sp>
        </mc:Fallback>
      </mc:AlternateContent>
      <p:sp>
        <p:nvSpPr>
          <p:cNvPr id="73732" name="Rectangle 4"/>
          <p:cNvSpPr>
            <a:spLocks noChangeArrowheads="1"/>
          </p:cNvSpPr>
          <p:nvPr/>
        </p:nvSpPr>
        <p:spPr bwMode="auto">
          <a:xfrm>
            <a:off x="6019800" y="669925"/>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1910.1053(c)</a:t>
            </a:r>
          </a:p>
        </p:txBody>
      </p:sp>
    </p:spTree>
    <p:extLst>
      <p:ext uri="{BB962C8B-B14F-4D97-AF65-F5344CB8AC3E}">
        <p14:creationId xmlns:p14="http://schemas.microsoft.com/office/powerpoint/2010/main" val="22422787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53998"/>
          </a:xfrm>
        </p:spPr>
        <p:txBody>
          <a:bodyPr/>
          <a:lstStyle/>
          <a:p>
            <a:r>
              <a:rPr lang="en-US" altLang="en-US" dirty="0">
                <a:cs typeface="Times New Roman" panose="02020603050405020304" pitchFamily="18" charset="0"/>
              </a:rPr>
              <a:t>Exposure Assessment</a:t>
            </a:r>
            <a:endParaRPr lang="en-US" dirty="0"/>
          </a:p>
        </p:txBody>
      </p:sp>
      <p:sp>
        <p:nvSpPr>
          <p:cNvPr id="4" name="Content Placeholder 3"/>
          <p:cNvSpPr>
            <a:spLocks noGrp="1"/>
          </p:cNvSpPr>
          <p:nvPr>
            <p:ph sz="quarter" idx="10"/>
          </p:nvPr>
        </p:nvSpPr>
        <p:spPr/>
        <p:txBody>
          <a:bodyPr/>
          <a:lstStyle/>
          <a:p>
            <a:pPr algn="r"/>
            <a:r>
              <a:rPr lang="en-US" sz="1800" dirty="0"/>
              <a:t>1910.1053(d)(3)</a:t>
            </a:r>
          </a:p>
        </p:txBody>
      </p:sp>
      <p:sp>
        <p:nvSpPr>
          <p:cNvPr id="3" name="Content Placeholder 2"/>
          <p:cNvSpPr>
            <a:spLocks noGrp="1"/>
          </p:cNvSpPr>
          <p:nvPr>
            <p:ph idx="1"/>
          </p:nvPr>
        </p:nvSpPr>
        <p:spPr>
          <a:xfrm>
            <a:off x="609600" y="1224189"/>
            <a:ext cx="8001000" cy="4784725"/>
          </a:xfrm>
        </p:spPr>
        <p:txBody>
          <a:bodyPr/>
          <a:lstStyle/>
          <a:p>
            <a:r>
              <a:rPr lang="en-US" dirty="0"/>
              <a:t>Scheduled monitoring option</a:t>
            </a:r>
          </a:p>
          <a:p>
            <a:pPr lvl="4"/>
            <a:endParaRPr lang="en-US" dirty="0"/>
          </a:p>
          <a:p>
            <a:pPr lvl="1"/>
            <a:r>
              <a:rPr lang="en-US" dirty="0"/>
              <a:t>Shall perform initial monitoring to assess the 8-hour TWA exposure for each employee on the basis of one or more personal breathing zone air samples that reflect the exposures of employees</a:t>
            </a:r>
          </a:p>
          <a:p>
            <a:pPr marL="1541463" lvl="4" indent="0">
              <a:buNone/>
            </a:pPr>
            <a:r>
              <a:rPr lang="en-US" dirty="0"/>
              <a:t> </a:t>
            </a:r>
          </a:p>
          <a:p>
            <a:pPr lvl="2"/>
            <a:r>
              <a:rPr lang="en-US" dirty="0"/>
              <a:t>On each shift</a:t>
            </a:r>
          </a:p>
          <a:p>
            <a:pPr lvl="4"/>
            <a:endParaRPr lang="en-US" sz="2000" dirty="0"/>
          </a:p>
          <a:p>
            <a:pPr lvl="2"/>
            <a:r>
              <a:rPr lang="en-US" dirty="0"/>
              <a:t>For each job classification</a:t>
            </a:r>
          </a:p>
          <a:p>
            <a:pPr lvl="4"/>
            <a:endParaRPr lang="en-US" sz="2000" dirty="0"/>
          </a:p>
          <a:p>
            <a:pPr lvl="2"/>
            <a:r>
              <a:rPr lang="en-US" dirty="0"/>
              <a:t>In each work area</a:t>
            </a:r>
          </a:p>
          <a:p>
            <a:pPr lvl="1"/>
            <a:endParaRPr lang="en-US" dirty="0"/>
          </a:p>
        </p:txBody>
      </p:sp>
    </p:spTree>
    <p:extLst>
      <p:ext uri="{BB962C8B-B14F-4D97-AF65-F5344CB8AC3E}">
        <p14:creationId xmlns:p14="http://schemas.microsoft.com/office/powerpoint/2010/main" val="22084030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53998"/>
          </a:xfrm>
        </p:spPr>
        <p:txBody>
          <a:bodyPr/>
          <a:lstStyle/>
          <a:p>
            <a:r>
              <a:rPr lang="en-US" altLang="en-US" dirty="0">
                <a:cs typeface="Times New Roman" panose="02020603050405020304" pitchFamily="18" charset="0"/>
              </a:rPr>
              <a:t>Exposure Assessment</a:t>
            </a:r>
            <a:endParaRPr lang="en-US" dirty="0"/>
          </a:p>
        </p:txBody>
      </p:sp>
      <p:sp>
        <p:nvSpPr>
          <p:cNvPr id="4" name="Content Placeholder 3"/>
          <p:cNvSpPr>
            <a:spLocks noGrp="1"/>
          </p:cNvSpPr>
          <p:nvPr>
            <p:ph sz="quarter" idx="10"/>
          </p:nvPr>
        </p:nvSpPr>
        <p:spPr/>
        <p:txBody>
          <a:bodyPr/>
          <a:lstStyle/>
          <a:p>
            <a:pPr algn="r"/>
            <a:r>
              <a:rPr lang="en-US" sz="1800" dirty="0"/>
              <a:t>1910.1053(d)(3)</a:t>
            </a:r>
          </a:p>
        </p:txBody>
      </p:sp>
      <p:sp>
        <p:nvSpPr>
          <p:cNvPr id="3" name="Content Placeholder 2"/>
          <p:cNvSpPr>
            <a:spLocks noGrp="1"/>
          </p:cNvSpPr>
          <p:nvPr>
            <p:ph idx="1"/>
          </p:nvPr>
        </p:nvSpPr>
        <p:spPr>
          <a:xfrm>
            <a:off x="609600" y="1224189"/>
            <a:ext cx="8001000" cy="4784725"/>
          </a:xfrm>
        </p:spPr>
        <p:txBody>
          <a:bodyPr/>
          <a:lstStyle/>
          <a:p>
            <a:r>
              <a:rPr lang="en-US" dirty="0">
                <a:cs typeface="Times New Roman" panose="02020603050405020304" pitchFamily="18" charset="0"/>
              </a:rPr>
              <a:t>Scheduled monitoring option</a:t>
            </a:r>
          </a:p>
          <a:p>
            <a:pPr lvl="1">
              <a:lnSpc>
                <a:spcPct val="150000"/>
              </a:lnSpc>
            </a:pPr>
            <a:r>
              <a:rPr lang="en-US" dirty="0">
                <a:cs typeface="Times New Roman" panose="02020603050405020304" pitchFamily="18" charset="0"/>
              </a:rPr>
              <a:t>Initial monitoring</a:t>
            </a:r>
          </a:p>
          <a:p>
            <a:pPr lvl="2">
              <a:lnSpc>
                <a:spcPct val="150000"/>
              </a:lnSpc>
            </a:pPr>
            <a:r>
              <a:rPr lang="en-US" sz="2200" dirty="0">
                <a:cs typeface="Times New Roman" panose="02020603050405020304" pitchFamily="18" charset="0"/>
              </a:rPr>
              <a:t>&lt; Action level (25 µg/m</a:t>
            </a:r>
            <a:r>
              <a:rPr lang="en-US" sz="2200" baseline="30000" dirty="0">
                <a:cs typeface="Times New Roman" panose="02020603050405020304" pitchFamily="18" charset="0"/>
              </a:rPr>
              <a:t>3</a:t>
            </a:r>
            <a:r>
              <a:rPr lang="en-US" sz="2200" dirty="0">
                <a:cs typeface="Times New Roman" panose="02020603050405020304" pitchFamily="18" charset="0"/>
              </a:rPr>
              <a:t>) </a:t>
            </a:r>
          </a:p>
          <a:p>
            <a:pPr lvl="3">
              <a:lnSpc>
                <a:spcPct val="150000"/>
              </a:lnSpc>
            </a:pPr>
            <a:r>
              <a:rPr lang="en-US" dirty="0">
                <a:cs typeface="Times New Roman" panose="02020603050405020304" pitchFamily="18" charset="0"/>
              </a:rPr>
              <a:t>Monitoring may be discontinued </a:t>
            </a:r>
          </a:p>
          <a:p>
            <a:pPr lvl="1"/>
            <a:endParaRPr lang="en-US" dirty="0"/>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203228"/>
            <a:ext cx="2590800" cy="2622851"/>
          </a:xfrm>
          <a:prstGeom prst="rect">
            <a:avLst/>
          </a:prstGeom>
        </p:spPr>
      </p:pic>
    </p:spTree>
    <p:extLst>
      <p:ext uri="{BB962C8B-B14F-4D97-AF65-F5344CB8AC3E}">
        <p14:creationId xmlns:p14="http://schemas.microsoft.com/office/powerpoint/2010/main" val="194886872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53998"/>
          </a:xfrm>
        </p:spPr>
        <p:txBody>
          <a:bodyPr/>
          <a:lstStyle/>
          <a:p>
            <a:r>
              <a:rPr lang="en-US" altLang="en-US" dirty="0">
                <a:cs typeface="Times New Roman" panose="02020603050405020304" pitchFamily="18" charset="0"/>
              </a:rPr>
              <a:t>Exposure Assessment</a:t>
            </a:r>
            <a:endParaRPr lang="en-US" dirty="0"/>
          </a:p>
        </p:txBody>
      </p:sp>
      <p:sp>
        <p:nvSpPr>
          <p:cNvPr id="4" name="Content Placeholder 3"/>
          <p:cNvSpPr>
            <a:spLocks noGrp="1"/>
          </p:cNvSpPr>
          <p:nvPr>
            <p:ph sz="quarter" idx="10"/>
          </p:nvPr>
        </p:nvSpPr>
        <p:spPr/>
        <p:txBody>
          <a:bodyPr/>
          <a:lstStyle/>
          <a:p>
            <a:pPr algn="r"/>
            <a:r>
              <a:rPr lang="en-US" sz="1800" dirty="0"/>
              <a:t>1910.1053(d)(3)</a:t>
            </a:r>
          </a:p>
        </p:txBody>
      </p:sp>
      <p:sp>
        <p:nvSpPr>
          <p:cNvPr id="3" name="Content Placeholder 2"/>
          <p:cNvSpPr>
            <a:spLocks noGrp="1"/>
          </p:cNvSpPr>
          <p:nvPr>
            <p:ph idx="1"/>
          </p:nvPr>
        </p:nvSpPr>
        <p:spPr>
          <a:xfrm>
            <a:off x="609600" y="1235075"/>
            <a:ext cx="8001000" cy="4784725"/>
          </a:xfrm>
        </p:spPr>
        <p:txBody>
          <a:bodyPr/>
          <a:lstStyle/>
          <a:p>
            <a:r>
              <a:rPr lang="en-US" dirty="0">
                <a:cs typeface="Times New Roman" panose="02020603050405020304" pitchFamily="18" charset="0"/>
              </a:rPr>
              <a:t>Most recent monitoring</a:t>
            </a:r>
          </a:p>
          <a:p>
            <a:endParaRPr lang="en-US" sz="800" dirty="0">
              <a:cs typeface="Times New Roman" panose="02020603050405020304" pitchFamily="18" charset="0"/>
            </a:endParaRPr>
          </a:p>
          <a:p>
            <a:pPr lvl="1"/>
            <a:r>
              <a:rPr lang="en-US" dirty="0">
                <a:cs typeface="Times New Roman" panose="02020603050405020304" pitchFamily="18" charset="0"/>
              </a:rPr>
              <a:t>≥ Action level (25 µg/m</a:t>
            </a:r>
            <a:r>
              <a:rPr lang="en-US" baseline="30000" dirty="0">
                <a:cs typeface="Times New Roman" panose="02020603050405020304" pitchFamily="18" charset="0"/>
              </a:rPr>
              <a:t>3</a:t>
            </a:r>
            <a:r>
              <a:rPr lang="en-US" dirty="0">
                <a:cs typeface="Times New Roman" panose="02020603050405020304" pitchFamily="18" charset="0"/>
              </a:rPr>
              <a:t>) but &lt; PEL (50 µg/m</a:t>
            </a:r>
            <a:r>
              <a:rPr lang="en-US" baseline="30000" dirty="0">
                <a:cs typeface="Times New Roman" panose="02020603050405020304" pitchFamily="18" charset="0"/>
              </a:rPr>
              <a:t>3</a:t>
            </a:r>
            <a:endParaRPr lang="en-US" dirty="0">
              <a:cs typeface="Times New Roman" panose="02020603050405020304" pitchFamily="18" charset="0"/>
            </a:endParaRPr>
          </a:p>
          <a:p>
            <a:pPr lvl="2"/>
            <a:r>
              <a:rPr lang="en-US" dirty="0">
                <a:cs typeface="Times New Roman" panose="02020603050405020304" pitchFamily="18" charset="0"/>
              </a:rPr>
              <a:t>Repeat monitoring within six (6) months</a:t>
            </a:r>
          </a:p>
          <a:p>
            <a:pPr lvl="1"/>
            <a:endParaRPr lang="en-US" dirty="0">
              <a:cs typeface="Times New Roman" panose="02020603050405020304" pitchFamily="18" charset="0"/>
            </a:endParaRPr>
          </a:p>
          <a:p>
            <a:pPr lvl="1"/>
            <a:r>
              <a:rPr lang="en-US" dirty="0">
                <a:cs typeface="Times New Roman" panose="02020603050405020304" pitchFamily="18" charset="0"/>
              </a:rPr>
              <a:t>&gt; PEL</a:t>
            </a:r>
          </a:p>
          <a:p>
            <a:pPr lvl="1"/>
            <a:endParaRPr lang="en-US" sz="800" dirty="0">
              <a:cs typeface="Times New Roman" panose="02020603050405020304" pitchFamily="18" charset="0"/>
            </a:endParaRPr>
          </a:p>
          <a:p>
            <a:pPr lvl="2"/>
            <a:r>
              <a:rPr lang="en-US" dirty="0">
                <a:cs typeface="Times New Roman" panose="02020603050405020304" pitchFamily="18" charset="0"/>
              </a:rPr>
              <a:t>Repeat monitoring within three (3) months </a:t>
            </a:r>
          </a:p>
          <a:p>
            <a:pPr lvl="2"/>
            <a:endParaRPr lang="en-US" dirty="0">
              <a:cs typeface="Times New Roman" panose="02020603050405020304" pitchFamily="18" charset="0"/>
            </a:endParaRPr>
          </a:p>
          <a:p>
            <a:pPr lvl="1"/>
            <a:r>
              <a:rPr lang="en-US" dirty="0">
                <a:cs typeface="Times New Roman" panose="02020603050405020304" pitchFamily="18" charset="0"/>
              </a:rPr>
              <a:t>&lt; Action level (25 µg/m</a:t>
            </a:r>
            <a:r>
              <a:rPr lang="en-US" baseline="30000" dirty="0">
                <a:cs typeface="Times New Roman" panose="02020603050405020304" pitchFamily="18" charset="0"/>
              </a:rPr>
              <a:t>3</a:t>
            </a:r>
            <a:r>
              <a:rPr lang="en-US" dirty="0">
                <a:cs typeface="Times New Roman" panose="02020603050405020304" pitchFamily="18" charset="0"/>
              </a:rPr>
              <a:t>) </a:t>
            </a:r>
          </a:p>
          <a:p>
            <a:pPr lvl="1"/>
            <a:endParaRPr lang="en-US" sz="800" dirty="0">
              <a:cs typeface="Times New Roman" panose="02020603050405020304" pitchFamily="18" charset="0"/>
            </a:endParaRPr>
          </a:p>
          <a:p>
            <a:pPr lvl="2"/>
            <a:r>
              <a:rPr lang="en-US" dirty="0">
                <a:cs typeface="Times New Roman" panose="02020603050405020304" pitchFamily="18" charset="0"/>
              </a:rPr>
              <a:t> Repeat monitoring within six (6) months of the most recent</a:t>
            </a:r>
          </a:p>
          <a:p>
            <a:pPr marL="914400" lvl="2" indent="0">
              <a:buNone/>
            </a:pPr>
            <a:r>
              <a:rPr lang="en-US" dirty="0">
                <a:cs typeface="Times New Roman" panose="02020603050405020304" pitchFamily="18" charset="0"/>
              </a:rPr>
              <a:t>    monitoring until two (2) consecutive measurements, taken</a:t>
            </a:r>
          </a:p>
          <a:p>
            <a:pPr marL="914400" lvl="2" indent="0">
              <a:buNone/>
            </a:pPr>
            <a:r>
              <a:rPr lang="en-US" dirty="0">
                <a:cs typeface="Times New Roman" panose="02020603050405020304" pitchFamily="18" charset="0"/>
              </a:rPr>
              <a:t>    seven (7) or more days apart, are &lt; action level (25</a:t>
            </a:r>
          </a:p>
          <a:p>
            <a:pPr marL="914400" lvl="2" indent="0">
              <a:buNone/>
            </a:pPr>
            <a:r>
              <a:rPr lang="en-US" dirty="0">
                <a:cs typeface="Times New Roman" panose="02020603050405020304" pitchFamily="18" charset="0"/>
              </a:rPr>
              <a:t>    µg/m</a:t>
            </a:r>
            <a:r>
              <a:rPr lang="en-US" baseline="30000" dirty="0">
                <a:cs typeface="Times New Roman" panose="02020603050405020304" pitchFamily="18" charset="0"/>
              </a:rPr>
              <a:t>3</a:t>
            </a:r>
            <a:r>
              <a:rPr lang="en-US" dirty="0">
                <a:cs typeface="Times New Roman" panose="02020603050405020304" pitchFamily="18" charset="0"/>
              </a:rPr>
              <a:t>), at which time the monitoring may be discontinued</a:t>
            </a: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181492322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53998"/>
          </a:xfrm>
        </p:spPr>
        <p:txBody>
          <a:bodyPr/>
          <a:lstStyle/>
          <a:p>
            <a:r>
              <a:rPr lang="en-US" altLang="en-US" dirty="0">
                <a:cs typeface="Times New Roman" panose="02020603050405020304" pitchFamily="18" charset="0"/>
              </a:rPr>
              <a:t>Exposure Reassessment</a:t>
            </a:r>
            <a:endParaRPr lang="en-US" dirty="0"/>
          </a:p>
        </p:txBody>
      </p:sp>
      <p:sp>
        <p:nvSpPr>
          <p:cNvPr id="4" name="Content Placeholder 3"/>
          <p:cNvSpPr>
            <a:spLocks noGrp="1"/>
          </p:cNvSpPr>
          <p:nvPr>
            <p:ph sz="quarter" idx="10"/>
          </p:nvPr>
        </p:nvSpPr>
        <p:spPr/>
        <p:txBody>
          <a:bodyPr/>
          <a:lstStyle/>
          <a:p>
            <a:pPr algn="r"/>
            <a:r>
              <a:rPr lang="en-US" sz="1800" dirty="0"/>
              <a:t>1910.1053(d)(4)</a:t>
            </a:r>
          </a:p>
        </p:txBody>
      </p:sp>
      <p:sp>
        <p:nvSpPr>
          <p:cNvPr id="3" name="Content Placeholder 2"/>
          <p:cNvSpPr>
            <a:spLocks noGrp="1"/>
          </p:cNvSpPr>
          <p:nvPr>
            <p:ph idx="1"/>
          </p:nvPr>
        </p:nvSpPr>
        <p:spPr>
          <a:xfrm>
            <a:off x="533400" y="1235075"/>
            <a:ext cx="8001000" cy="4784725"/>
          </a:xfrm>
        </p:spPr>
        <p:txBody>
          <a:bodyPr/>
          <a:lstStyle/>
          <a:p>
            <a:r>
              <a:rPr lang="en-US" sz="2400" dirty="0">
                <a:cs typeface="Times New Roman" panose="02020603050405020304" pitchFamily="18" charset="0"/>
              </a:rPr>
              <a:t>Required whenever a change in the production, process, control equipment, personnel, or work practices may reasonable be expected to result in new or additional exposures at or above the action level</a:t>
            </a:r>
          </a:p>
          <a:p>
            <a:pPr marL="0" indent="0">
              <a:buNone/>
            </a:pPr>
            <a:r>
              <a:rPr lang="en-US" dirty="0">
                <a:cs typeface="Times New Roman" panose="02020603050405020304" pitchFamily="18" charset="0"/>
              </a:rPr>
              <a:t>	</a:t>
            </a:r>
          </a:p>
          <a:p>
            <a:pPr marL="0" indent="0">
              <a:buNone/>
            </a:pPr>
            <a:r>
              <a:rPr lang="en-US" sz="4400" dirty="0">
                <a:cs typeface="Times New Roman" panose="02020603050405020304" pitchFamily="18" charset="0"/>
              </a:rPr>
              <a:t>				</a:t>
            </a:r>
            <a:r>
              <a:rPr lang="en-US" sz="4000" dirty="0">
                <a:cs typeface="Times New Roman" panose="02020603050405020304" pitchFamily="18" charset="0"/>
              </a:rPr>
              <a:t>OR</a:t>
            </a:r>
          </a:p>
          <a:p>
            <a:pPr marL="0" indent="0">
              <a:buNone/>
            </a:pPr>
            <a:r>
              <a:rPr lang="en-US" dirty="0">
                <a:cs typeface="Times New Roman" panose="02020603050405020304" pitchFamily="18" charset="0"/>
              </a:rPr>
              <a:t>			</a:t>
            </a:r>
          </a:p>
          <a:p>
            <a:r>
              <a:rPr lang="en-US" sz="2400" dirty="0">
                <a:cs typeface="Times New Roman" panose="02020603050405020304" pitchFamily="18" charset="0"/>
              </a:rPr>
              <a:t>When the employer has any reason to believe that new or additional exposures at or above the action level have occurred</a:t>
            </a: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288581761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53998"/>
          </a:xfrm>
        </p:spPr>
        <p:txBody>
          <a:bodyPr/>
          <a:lstStyle/>
          <a:p>
            <a:r>
              <a:rPr lang="en-US" altLang="en-US" dirty="0">
                <a:cs typeface="Times New Roman" panose="02020603050405020304" pitchFamily="18" charset="0"/>
              </a:rPr>
              <a:t>Employee Notification</a:t>
            </a:r>
            <a:endParaRPr lang="en-US" dirty="0"/>
          </a:p>
        </p:txBody>
      </p:sp>
      <p:sp>
        <p:nvSpPr>
          <p:cNvPr id="4" name="Content Placeholder 3"/>
          <p:cNvSpPr>
            <a:spLocks noGrp="1"/>
          </p:cNvSpPr>
          <p:nvPr>
            <p:ph sz="quarter" idx="10"/>
          </p:nvPr>
        </p:nvSpPr>
        <p:spPr/>
        <p:txBody>
          <a:bodyPr/>
          <a:lstStyle/>
          <a:p>
            <a:pPr algn="r"/>
            <a:r>
              <a:rPr lang="en-US" sz="1800" dirty="0"/>
              <a:t>1910.1053(d)(6)</a:t>
            </a:r>
          </a:p>
        </p:txBody>
      </p:sp>
      <p:sp>
        <p:nvSpPr>
          <p:cNvPr id="3" name="Content Placeholder 2"/>
          <p:cNvSpPr>
            <a:spLocks noGrp="1"/>
          </p:cNvSpPr>
          <p:nvPr>
            <p:ph idx="1"/>
          </p:nvPr>
        </p:nvSpPr>
        <p:spPr>
          <a:xfrm>
            <a:off x="609600" y="1235075"/>
            <a:ext cx="8001000" cy="4784725"/>
          </a:xfrm>
        </p:spPr>
        <p:txBody>
          <a:bodyPr>
            <a:normAutofit lnSpcReduction="10000"/>
          </a:bodyPr>
          <a:lstStyle/>
          <a:p>
            <a:r>
              <a:rPr lang="en-US" sz="2300" dirty="0">
                <a:cs typeface="Times New Roman" panose="02020603050405020304" pitchFamily="18" charset="0"/>
              </a:rPr>
              <a:t>Within fifteen (15) working days after completing an exposure assessment</a:t>
            </a:r>
          </a:p>
          <a:p>
            <a:pPr lvl="3"/>
            <a:endParaRPr lang="en-US" sz="1600" dirty="0">
              <a:cs typeface="Times New Roman" panose="02020603050405020304" pitchFamily="18" charset="0"/>
            </a:endParaRPr>
          </a:p>
          <a:p>
            <a:r>
              <a:rPr lang="en-US" sz="2300" dirty="0">
                <a:cs typeface="Times New Roman" panose="02020603050405020304" pitchFamily="18" charset="0"/>
              </a:rPr>
              <a:t>Notification of assessment by either:</a:t>
            </a:r>
          </a:p>
          <a:p>
            <a:endParaRPr lang="en-US" sz="800" dirty="0">
              <a:cs typeface="Times New Roman" panose="02020603050405020304" pitchFamily="18" charset="0"/>
            </a:endParaRPr>
          </a:p>
          <a:p>
            <a:pPr lvl="1"/>
            <a:r>
              <a:rPr lang="en-US" sz="2000" dirty="0">
                <a:cs typeface="Times New Roman" panose="02020603050405020304" pitchFamily="18" charset="0"/>
              </a:rPr>
              <a:t>Individually notifying each affected employee in writing of the results of that assessment, </a:t>
            </a:r>
            <a:r>
              <a:rPr lang="en-US" sz="2000" i="1" dirty="0">
                <a:cs typeface="Times New Roman" panose="02020603050405020304" pitchFamily="18" charset="0"/>
              </a:rPr>
              <a:t>or </a:t>
            </a:r>
          </a:p>
          <a:p>
            <a:pPr lvl="1"/>
            <a:endParaRPr lang="en-US" sz="1000" i="1" dirty="0">
              <a:cs typeface="Times New Roman" panose="02020603050405020304" pitchFamily="18" charset="0"/>
            </a:endParaRPr>
          </a:p>
          <a:p>
            <a:pPr lvl="1"/>
            <a:r>
              <a:rPr lang="en-US" sz="2000" dirty="0">
                <a:cs typeface="Times New Roman" panose="02020603050405020304" pitchFamily="18" charset="0"/>
              </a:rPr>
              <a:t>Posting the results in an appropriate location accessible to all affected employees</a:t>
            </a:r>
          </a:p>
          <a:p>
            <a:pPr lvl="3"/>
            <a:endParaRPr lang="en-US" dirty="0">
              <a:cs typeface="Times New Roman" panose="02020603050405020304" pitchFamily="18" charset="0"/>
            </a:endParaRPr>
          </a:p>
          <a:p>
            <a:r>
              <a:rPr lang="en-US" sz="2300" dirty="0">
                <a:cs typeface="Times New Roman" panose="02020603050405020304" pitchFamily="18" charset="0"/>
              </a:rPr>
              <a:t>Whenever an exposure assessment indicates employee exposure above the PEL (50 µg/m</a:t>
            </a:r>
            <a:r>
              <a:rPr lang="en-US" sz="2300" baseline="30000" dirty="0">
                <a:cs typeface="Times New Roman" panose="02020603050405020304" pitchFamily="18" charset="0"/>
              </a:rPr>
              <a:t>3</a:t>
            </a:r>
            <a:r>
              <a:rPr lang="en-US" sz="2300" dirty="0">
                <a:cs typeface="Times New Roman" panose="02020603050405020304" pitchFamily="18" charset="0"/>
              </a:rPr>
              <a:t>), the employer shall describe in the written notification corrective actions being taken to reduce employee exposure to or below the PEL</a:t>
            </a: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41113250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53998"/>
          </a:xfrm>
        </p:spPr>
        <p:txBody>
          <a:bodyPr/>
          <a:lstStyle/>
          <a:p>
            <a:r>
              <a:rPr lang="en-US" altLang="en-US" dirty="0">
                <a:cs typeface="Times New Roman" panose="02020603050405020304" pitchFamily="18" charset="0"/>
              </a:rPr>
              <a:t>Recordkeeping</a:t>
            </a:r>
            <a:endParaRPr lang="en-US" dirty="0"/>
          </a:p>
        </p:txBody>
      </p:sp>
      <p:sp>
        <p:nvSpPr>
          <p:cNvPr id="4" name="Content Placeholder 3"/>
          <p:cNvSpPr>
            <a:spLocks noGrp="1"/>
          </p:cNvSpPr>
          <p:nvPr>
            <p:ph sz="quarter" idx="10"/>
          </p:nvPr>
        </p:nvSpPr>
        <p:spPr/>
        <p:txBody>
          <a:bodyPr/>
          <a:lstStyle/>
          <a:p>
            <a:pPr algn="r"/>
            <a:r>
              <a:rPr lang="en-US" sz="1800" dirty="0"/>
              <a:t>1910.1053(k)(1)</a:t>
            </a:r>
          </a:p>
        </p:txBody>
      </p:sp>
      <p:sp>
        <p:nvSpPr>
          <p:cNvPr id="3" name="Content Placeholder 2"/>
          <p:cNvSpPr>
            <a:spLocks noGrp="1"/>
          </p:cNvSpPr>
          <p:nvPr>
            <p:ph idx="1"/>
          </p:nvPr>
        </p:nvSpPr>
        <p:spPr/>
        <p:txBody>
          <a:bodyPr/>
          <a:lstStyle/>
          <a:p>
            <a:r>
              <a:rPr lang="en-US" dirty="0">
                <a:cs typeface="Times New Roman" panose="02020603050405020304" pitchFamily="18" charset="0"/>
              </a:rPr>
              <a:t>Air monitoring</a:t>
            </a:r>
          </a:p>
          <a:p>
            <a:endParaRPr lang="en-US" sz="800" dirty="0">
              <a:cs typeface="Times New Roman" panose="02020603050405020304" pitchFamily="18" charset="0"/>
            </a:endParaRPr>
          </a:p>
          <a:p>
            <a:pPr lvl="1"/>
            <a:r>
              <a:rPr lang="en-US" dirty="0">
                <a:cs typeface="Times New Roman" panose="02020603050405020304" pitchFamily="18" charset="0"/>
              </a:rPr>
              <a:t>Employer shall make and maintain an accurate record of all exposure measurements taken to assess employee and/or objective data relied upon to determine exposure to respirable crystalline silica</a:t>
            </a:r>
          </a:p>
          <a:p>
            <a:pPr lvl="5"/>
            <a:endParaRPr lang="en-US" dirty="0">
              <a:cs typeface="Times New Roman" panose="02020603050405020304" pitchFamily="18" charset="0"/>
            </a:endParaRPr>
          </a:p>
          <a:p>
            <a:pPr lvl="1"/>
            <a:r>
              <a:rPr lang="en-US" dirty="0">
                <a:cs typeface="Times New Roman" panose="02020603050405020304" pitchFamily="18" charset="0"/>
              </a:rPr>
              <a:t>Exposure records must be maintained and made available to employees, in accordance with 29 CFR 1910.1020</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1952276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53998"/>
          </a:xfrm>
        </p:spPr>
        <p:txBody>
          <a:bodyPr/>
          <a:lstStyle/>
          <a:p>
            <a:r>
              <a:rPr lang="en-US" altLang="en-US" dirty="0">
                <a:cs typeface="Times New Roman" panose="02020603050405020304" pitchFamily="18" charset="0"/>
              </a:rPr>
              <a:t>Silica Flow Chart</a:t>
            </a:r>
            <a:endParaRPr lang="en-US" dirty="0"/>
          </a:p>
        </p:txBody>
      </p:sp>
      <p:sp>
        <p:nvSpPr>
          <p:cNvPr id="4" name="Content Placeholder 3"/>
          <p:cNvSpPr>
            <a:spLocks noGrp="1"/>
          </p:cNvSpPr>
          <p:nvPr>
            <p:ph sz="quarter" idx="10"/>
          </p:nvPr>
        </p:nvSpPr>
        <p:spPr/>
        <p:txBody>
          <a:bodyPr/>
          <a:lstStyle/>
          <a:p>
            <a:pPr algn="r"/>
            <a:r>
              <a:rPr lang="en-US" sz="1800" dirty="0"/>
              <a:t>1910.1053</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1719" y="1219200"/>
            <a:ext cx="4576762" cy="4724400"/>
          </a:xfrm>
        </p:spPr>
      </p:pic>
    </p:spTree>
    <p:extLst>
      <p:ext uri="{BB962C8B-B14F-4D97-AF65-F5344CB8AC3E}">
        <p14:creationId xmlns:p14="http://schemas.microsoft.com/office/powerpoint/2010/main" val="34932587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1720"/>
            <a:ext cx="7924800" cy="553998"/>
          </a:xfrm>
        </p:spPr>
        <p:txBody>
          <a:bodyPr/>
          <a:lstStyle/>
          <a:p>
            <a:r>
              <a:rPr lang="en-US" dirty="0">
                <a:cs typeface="Times New Roman" panose="02020603050405020304" pitchFamily="18" charset="0"/>
              </a:rPr>
              <a:t>Respiratory Protection</a:t>
            </a:r>
          </a:p>
        </p:txBody>
      </p:sp>
      <p:sp>
        <p:nvSpPr>
          <p:cNvPr id="3" name="Content Placeholder 2"/>
          <p:cNvSpPr>
            <a:spLocks noGrp="1"/>
          </p:cNvSpPr>
          <p:nvPr>
            <p:ph idx="1"/>
          </p:nvPr>
        </p:nvSpPr>
        <p:spPr>
          <a:xfrm>
            <a:off x="609600" y="1295400"/>
            <a:ext cx="8001000" cy="4495800"/>
          </a:xfrm>
        </p:spPr>
        <p:txBody>
          <a:bodyPr>
            <a:normAutofit lnSpcReduction="10000"/>
          </a:bodyPr>
          <a:lstStyle/>
          <a:p>
            <a:r>
              <a:rPr lang="en-US" sz="2400" dirty="0">
                <a:cs typeface="Times New Roman" panose="02020603050405020304" pitchFamily="18" charset="0"/>
              </a:rPr>
              <a:t>Where </a:t>
            </a:r>
            <a:r>
              <a:rPr lang="en-US" sz="2400" b="1" dirty="0">
                <a:cs typeface="Times New Roman" panose="02020603050405020304" pitchFamily="18" charset="0"/>
              </a:rPr>
              <a:t>required</a:t>
            </a:r>
            <a:r>
              <a:rPr lang="en-US" sz="2400" dirty="0">
                <a:cs typeface="Times New Roman" panose="02020603050405020304" pitchFamily="18" charset="0"/>
              </a:rPr>
              <a:t> by paragraph (g) or 29 CFR 1926.1153, Table 1, employer must provide each employee an appropriate respirator that complies with the requirements of this paragraph and 29 CFR 1910.134</a:t>
            </a:r>
          </a:p>
          <a:p>
            <a:pPr lvl="1">
              <a:lnSpc>
                <a:spcPct val="150000"/>
              </a:lnSpc>
            </a:pPr>
            <a:r>
              <a:rPr lang="en-US" sz="2200" dirty="0">
                <a:cs typeface="Times New Roman" panose="02020603050405020304" pitchFamily="18" charset="0"/>
              </a:rPr>
              <a:t>Written Respiratory Protection Program</a:t>
            </a:r>
          </a:p>
          <a:p>
            <a:pPr lvl="1">
              <a:lnSpc>
                <a:spcPct val="150000"/>
              </a:lnSpc>
            </a:pPr>
            <a:r>
              <a:rPr lang="en-US" sz="2200" dirty="0">
                <a:cs typeface="Times New Roman" panose="02020603050405020304" pitchFamily="18" charset="0"/>
              </a:rPr>
              <a:t>Medical evaluation</a:t>
            </a:r>
          </a:p>
          <a:p>
            <a:pPr lvl="1">
              <a:lnSpc>
                <a:spcPct val="150000"/>
              </a:lnSpc>
            </a:pPr>
            <a:r>
              <a:rPr lang="en-US" sz="2200" dirty="0">
                <a:cs typeface="Times New Roman" panose="02020603050405020304" pitchFamily="18" charset="0"/>
              </a:rPr>
              <a:t>Fit testing</a:t>
            </a:r>
          </a:p>
          <a:p>
            <a:pPr lvl="1">
              <a:lnSpc>
                <a:spcPct val="150000"/>
              </a:lnSpc>
            </a:pPr>
            <a:r>
              <a:rPr lang="en-US" sz="2200" dirty="0">
                <a:cs typeface="Times New Roman" panose="02020603050405020304" pitchFamily="18" charset="0"/>
              </a:rPr>
              <a:t>Training</a:t>
            </a:r>
          </a:p>
          <a:p>
            <a:pPr lvl="2"/>
            <a:r>
              <a:rPr lang="en-US" sz="1800" dirty="0">
                <a:cs typeface="Times New Roman" panose="02020603050405020304" pitchFamily="18" charset="0"/>
              </a:rPr>
              <a:t>Proper use</a:t>
            </a:r>
          </a:p>
          <a:p>
            <a:pPr lvl="2"/>
            <a:r>
              <a:rPr lang="en-US" dirty="0">
                <a:cs typeface="Times New Roman" panose="02020603050405020304" pitchFamily="18" charset="0"/>
              </a:rPr>
              <a:t>Limitations/capabilities</a:t>
            </a:r>
          </a:p>
          <a:p>
            <a:pPr lvl="2"/>
            <a:r>
              <a:rPr lang="en-US" dirty="0">
                <a:cs typeface="Times New Roman" panose="02020603050405020304" pitchFamily="18" charset="0"/>
              </a:rPr>
              <a:t>Maintenance/care/storage</a:t>
            </a:r>
          </a:p>
          <a:p>
            <a:pPr marL="914400" lvl="2" indent="0">
              <a:buNone/>
            </a:pPr>
            <a:endParaRPr lang="en-US" sz="1400" dirty="0">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6781800" y="693894"/>
            <a:ext cx="1848865" cy="369332"/>
          </a:xfrm>
          <a:prstGeom prst="rect">
            <a:avLst/>
          </a:prstGeom>
          <a:noFill/>
          <a:ln w="12700">
            <a:noFill/>
            <a:miter lim="800000"/>
            <a:headEnd type="none" w="sm" len="sm"/>
            <a:tailEnd type="none" w="sm" len="sm"/>
          </a:ln>
        </p:spPr>
        <p:txBody>
          <a:bodyPr wrap="square">
            <a:spAutoFit/>
          </a:bodyPr>
          <a:lstStyle/>
          <a:p>
            <a:pPr algn="r" eaLnBrk="1" hangingPunct="1">
              <a:defRPr/>
            </a:pPr>
            <a:r>
              <a:rPr lang="en-US" sz="1800" u="none" dirty="0">
                <a:latin typeface="+mj-lt"/>
                <a:cs typeface="Times New Roman" panose="02020603050405020304" pitchFamily="18" charset="0"/>
              </a:rPr>
              <a:t>1910.1053(g)(2)</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5638" y="4456538"/>
            <a:ext cx="1652208" cy="14336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5638" y="3011445"/>
            <a:ext cx="1652208" cy="1263236"/>
          </a:xfrm>
          <a:prstGeom prst="rect">
            <a:avLst/>
          </a:prstGeom>
        </p:spPr>
      </p:pic>
    </p:spTree>
    <p:extLst>
      <p:ext uri="{BB962C8B-B14F-4D97-AF65-F5344CB8AC3E}">
        <p14:creationId xmlns:p14="http://schemas.microsoft.com/office/powerpoint/2010/main" val="5682497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49275"/>
          </a:xfrm>
        </p:spPr>
        <p:txBody>
          <a:bodyPr/>
          <a:lstStyle/>
          <a:p>
            <a:r>
              <a:rPr lang="en-US" dirty="0">
                <a:cs typeface="Times New Roman" panose="02020603050405020304" pitchFamily="18" charset="0"/>
              </a:rPr>
              <a:t>Regulated Areas</a:t>
            </a:r>
            <a:endParaRPr lang="en-US" dirty="0"/>
          </a:p>
        </p:txBody>
      </p:sp>
      <p:sp>
        <p:nvSpPr>
          <p:cNvPr id="4" name="Content Placeholder 3"/>
          <p:cNvSpPr>
            <a:spLocks noGrp="1"/>
          </p:cNvSpPr>
          <p:nvPr>
            <p:ph sz="quarter" idx="10"/>
          </p:nvPr>
        </p:nvSpPr>
        <p:spPr/>
        <p:txBody>
          <a:bodyPr/>
          <a:lstStyle/>
          <a:p>
            <a:pPr algn="r"/>
            <a:r>
              <a:rPr lang="en-US" sz="1800" dirty="0"/>
              <a:t>1910.1053(e)</a:t>
            </a:r>
          </a:p>
        </p:txBody>
      </p:sp>
      <p:sp>
        <p:nvSpPr>
          <p:cNvPr id="3" name="Content Placeholder 2"/>
          <p:cNvSpPr>
            <a:spLocks noGrp="1"/>
          </p:cNvSpPr>
          <p:nvPr>
            <p:ph idx="1"/>
          </p:nvPr>
        </p:nvSpPr>
        <p:spPr>
          <a:xfrm>
            <a:off x="609600" y="1143000"/>
            <a:ext cx="8001000" cy="4724400"/>
          </a:xfrm>
        </p:spPr>
        <p:txBody>
          <a:bodyPr/>
          <a:lstStyle/>
          <a:p>
            <a:r>
              <a:rPr lang="en-US" dirty="0"/>
              <a:t>Airborne concentrations above PEL </a:t>
            </a:r>
          </a:p>
          <a:p>
            <a:pPr lvl="2"/>
            <a:endParaRPr lang="en-US" sz="1200" dirty="0"/>
          </a:p>
          <a:p>
            <a:r>
              <a:rPr lang="en-US" dirty="0"/>
              <a:t>Demarcation</a:t>
            </a:r>
          </a:p>
          <a:p>
            <a:pPr lvl="1"/>
            <a:r>
              <a:rPr lang="en-US" dirty="0"/>
              <a:t>Create boundaries to restrict access to regulated areas </a:t>
            </a:r>
          </a:p>
          <a:p>
            <a:pPr lvl="4"/>
            <a:endParaRPr lang="en-US" sz="800" dirty="0"/>
          </a:p>
          <a:p>
            <a:pPr lvl="1"/>
            <a:r>
              <a:rPr lang="en-US" dirty="0"/>
              <a:t>Post signs at all entrances</a:t>
            </a:r>
          </a:p>
          <a:p>
            <a:pPr lvl="3"/>
            <a:endParaRPr lang="en-US" sz="1200" dirty="0"/>
          </a:p>
          <a:p>
            <a:r>
              <a:rPr lang="en-US" dirty="0"/>
              <a:t>Access</a:t>
            </a:r>
          </a:p>
          <a:p>
            <a:pPr lvl="1"/>
            <a:r>
              <a:rPr lang="en-US" dirty="0"/>
              <a:t>Only authorized persons</a:t>
            </a:r>
          </a:p>
          <a:p>
            <a:pPr lvl="1"/>
            <a:endParaRPr lang="en-US" sz="800" dirty="0"/>
          </a:p>
          <a:p>
            <a:pPr lvl="1"/>
            <a:r>
              <a:rPr lang="en-US" dirty="0"/>
              <a:t>Designated representative to observe monitoring</a:t>
            </a:r>
          </a:p>
          <a:p>
            <a:pPr lvl="1"/>
            <a:endParaRPr lang="en-US" sz="800" dirty="0"/>
          </a:p>
          <a:p>
            <a:pPr lvl="1"/>
            <a:r>
              <a:rPr lang="en-US" dirty="0"/>
              <a:t>OSHA personnel or other regulators</a:t>
            </a:r>
          </a:p>
          <a:p>
            <a:pPr lvl="1"/>
            <a:endParaRPr lang="en-US" sz="800" dirty="0"/>
          </a:p>
          <a:p>
            <a:pPr lvl="1"/>
            <a:r>
              <a:rPr lang="en-US" dirty="0"/>
              <a:t>Respirators provided, worn and enforced</a:t>
            </a: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860744" y="2895600"/>
            <a:ext cx="1673656" cy="16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19624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53998"/>
          </a:xfrm>
        </p:spPr>
        <p:txBody>
          <a:bodyPr/>
          <a:lstStyle/>
          <a:p>
            <a:r>
              <a:rPr lang="en-US" altLang="en-US" dirty="0">
                <a:cs typeface="Times New Roman" panose="02020603050405020304" pitchFamily="18" charset="0"/>
              </a:rPr>
              <a:t>Silica Flow Chart</a:t>
            </a:r>
            <a:endParaRPr lang="en-US" dirty="0"/>
          </a:p>
        </p:txBody>
      </p:sp>
      <p:sp>
        <p:nvSpPr>
          <p:cNvPr id="4" name="Content Placeholder 3"/>
          <p:cNvSpPr>
            <a:spLocks noGrp="1"/>
          </p:cNvSpPr>
          <p:nvPr>
            <p:ph sz="quarter" idx="10"/>
          </p:nvPr>
        </p:nvSpPr>
        <p:spPr/>
        <p:txBody>
          <a:bodyPr/>
          <a:lstStyle/>
          <a:p>
            <a:pPr algn="r"/>
            <a:r>
              <a:rPr lang="en-US" sz="1800" dirty="0"/>
              <a:t>1910.1053</a:t>
            </a:r>
          </a:p>
        </p:txBody>
      </p:sp>
      <p:pic>
        <p:nvPicPr>
          <p:cNvPr id="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1719" y="1219200"/>
            <a:ext cx="4576762" cy="4724400"/>
          </a:xfrm>
        </p:spPr>
      </p:pic>
    </p:spTree>
    <p:extLst>
      <p:ext uri="{BB962C8B-B14F-4D97-AF65-F5344CB8AC3E}">
        <p14:creationId xmlns:p14="http://schemas.microsoft.com/office/powerpoint/2010/main" val="11780438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588962" y="381000"/>
            <a:ext cx="7793038" cy="641350"/>
          </a:xfrm>
        </p:spPr>
        <p:txBody>
          <a:bodyPr lIns="91440" tIns="45720" rIns="91440" bIns="45720" anchor="b"/>
          <a:lstStyle/>
          <a:p>
            <a:pPr eaLnBrk="1" hangingPunct="1"/>
            <a:r>
              <a:rPr lang="en-US" altLang="en-US" dirty="0">
                <a:cs typeface="Times New Roman" panose="02020603050405020304" pitchFamily="18" charset="0"/>
              </a:rPr>
              <a:t>Published March 25, 2016</a:t>
            </a:r>
            <a:endParaRPr lang="en-US" altLang="en-US" sz="1400" dirty="0">
              <a:cs typeface="Times New Roman" panose="02020603050405020304" pitchFamily="18" charset="0"/>
            </a:endParaRPr>
          </a:p>
        </p:txBody>
      </p:sp>
      <p:sp>
        <p:nvSpPr>
          <p:cNvPr id="73731" name="Rectangle 3"/>
          <p:cNvSpPr>
            <a:spLocks noGrp="1" noChangeArrowheads="1"/>
          </p:cNvSpPr>
          <p:nvPr>
            <p:ph type="body" sz="half" idx="4294967295"/>
          </p:nvPr>
        </p:nvSpPr>
        <p:spPr>
          <a:xfrm>
            <a:off x="609600" y="1219200"/>
            <a:ext cx="7793038" cy="4724400"/>
          </a:xfrm>
        </p:spPr>
        <p:txBody>
          <a:bodyPr>
            <a:normAutofit fontScale="92500" lnSpcReduction="10000"/>
          </a:bodyPr>
          <a:lstStyle/>
          <a:p>
            <a:pPr marL="0" indent="0">
              <a:buNone/>
            </a:pPr>
            <a:r>
              <a:rPr lang="en-US" b="1" u="sng" dirty="0">
                <a:cs typeface="Times New Roman" panose="02020603050405020304" pitchFamily="18" charset="0"/>
              </a:rPr>
              <a:t>Sections</a:t>
            </a:r>
          </a:p>
          <a:p>
            <a:pPr marL="514350" indent="-514350">
              <a:buAutoNum type="alphaLcParenBoth"/>
            </a:pPr>
            <a:r>
              <a:rPr lang="en-US" sz="2300" dirty="0">
                <a:cs typeface="Times New Roman" panose="02020603050405020304" pitchFamily="18" charset="0"/>
              </a:rPr>
              <a:t>Scope and application</a:t>
            </a:r>
          </a:p>
          <a:p>
            <a:pPr marL="514350" indent="-514350">
              <a:buAutoNum type="alphaLcParenBoth"/>
            </a:pPr>
            <a:r>
              <a:rPr lang="en-US" sz="2300" dirty="0">
                <a:cs typeface="Times New Roman" panose="02020603050405020304" pitchFamily="18" charset="0"/>
              </a:rPr>
              <a:t>Definitions</a:t>
            </a:r>
          </a:p>
          <a:p>
            <a:pPr marL="514350" indent="-514350">
              <a:buAutoNum type="alphaLcParenBoth"/>
            </a:pPr>
            <a:r>
              <a:rPr lang="en-US" sz="2300" dirty="0">
                <a:cs typeface="Times New Roman" panose="02020603050405020304" pitchFamily="18" charset="0"/>
              </a:rPr>
              <a:t>Permissible exposure limit</a:t>
            </a:r>
          </a:p>
          <a:p>
            <a:pPr marL="514350" indent="-514350">
              <a:buAutoNum type="alphaLcParenBoth"/>
            </a:pPr>
            <a:r>
              <a:rPr lang="en-US" sz="2300" dirty="0">
                <a:cs typeface="Times New Roman" panose="02020603050405020304" pitchFamily="18" charset="0"/>
              </a:rPr>
              <a:t>Exposure assessment</a:t>
            </a:r>
          </a:p>
          <a:p>
            <a:pPr marL="514350" indent="-514350">
              <a:buAutoNum type="alphaLcParenBoth"/>
            </a:pPr>
            <a:r>
              <a:rPr lang="en-US" sz="2300" dirty="0">
                <a:cs typeface="Times New Roman" panose="02020603050405020304" pitchFamily="18" charset="0"/>
              </a:rPr>
              <a:t>Regulated areas</a:t>
            </a:r>
          </a:p>
          <a:p>
            <a:pPr marL="514350" indent="-514350">
              <a:buAutoNum type="alphaLcParenBoth"/>
            </a:pPr>
            <a:r>
              <a:rPr lang="en-US" sz="2300" dirty="0">
                <a:cs typeface="Times New Roman" panose="02020603050405020304" pitchFamily="18" charset="0"/>
              </a:rPr>
              <a:t>Methods of compliance</a:t>
            </a:r>
          </a:p>
          <a:p>
            <a:pPr marL="514350" indent="-514350">
              <a:buAutoNum type="alphaLcParenBoth"/>
            </a:pPr>
            <a:r>
              <a:rPr lang="en-US" sz="2300" dirty="0">
                <a:cs typeface="Times New Roman" panose="02020603050405020304" pitchFamily="18" charset="0"/>
              </a:rPr>
              <a:t>Respiratory protection</a:t>
            </a:r>
          </a:p>
          <a:p>
            <a:pPr marL="514350" indent="-514350">
              <a:buAutoNum type="alphaLcParenBoth"/>
            </a:pPr>
            <a:r>
              <a:rPr lang="en-US" sz="2300" dirty="0">
                <a:cs typeface="Times New Roman" panose="02020603050405020304" pitchFamily="18" charset="0"/>
              </a:rPr>
              <a:t>Housekeeping</a:t>
            </a:r>
          </a:p>
          <a:p>
            <a:pPr marL="514350" indent="-514350">
              <a:buAutoNum type="alphaLcParenBoth"/>
            </a:pPr>
            <a:r>
              <a:rPr lang="en-US" sz="2300" dirty="0">
                <a:cs typeface="Times New Roman" panose="02020603050405020304" pitchFamily="18" charset="0"/>
              </a:rPr>
              <a:t>Medical surveillance</a:t>
            </a:r>
          </a:p>
          <a:p>
            <a:pPr marL="514350" indent="-514350">
              <a:buAutoNum type="alphaLcParenBoth"/>
            </a:pPr>
            <a:r>
              <a:rPr lang="en-US" sz="2300" dirty="0">
                <a:cs typeface="Times New Roman" panose="02020603050405020304" pitchFamily="18" charset="0"/>
              </a:rPr>
              <a:t>Communication </a:t>
            </a:r>
          </a:p>
          <a:p>
            <a:pPr marL="514350" indent="-514350">
              <a:buAutoNum type="alphaLcParenBoth"/>
            </a:pPr>
            <a:r>
              <a:rPr lang="en-US" sz="2300" dirty="0">
                <a:cs typeface="Times New Roman" panose="02020603050405020304" pitchFamily="18" charset="0"/>
              </a:rPr>
              <a:t>Recordkeeping</a:t>
            </a:r>
          </a:p>
          <a:p>
            <a:pPr marL="514350" indent="-514350">
              <a:buAutoNum type="alphaLcParenBoth"/>
            </a:pPr>
            <a:r>
              <a:rPr lang="en-US" sz="2300" dirty="0">
                <a:cs typeface="Times New Roman" panose="02020603050405020304" pitchFamily="18" charset="0"/>
              </a:rPr>
              <a:t>Dates</a:t>
            </a:r>
          </a:p>
        </p:txBody>
      </p:sp>
      <p:sp>
        <p:nvSpPr>
          <p:cNvPr id="73732" name="Rectangle 4"/>
          <p:cNvSpPr>
            <a:spLocks noChangeArrowheads="1"/>
          </p:cNvSpPr>
          <p:nvPr/>
        </p:nvSpPr>
        <p:spPr bwMode="auto">
          <a:xfrm>
            <a:off x="6019800" y="669925"/>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866650"/>
            <a:ext cx="2667372" cy="3581900"/>
          </a:xfrm>
          <a:prstGeom prst="rect">
            <a:avLst/>
          </a:prstGeom>
        </p:spPr>
      </p:pic>
    </p:spTree>
    <p:extLst>
      <p:ext uri="{BB962C8B-B14F-4D97-AF65-F5344CB8AC3E}">
        <p14:creationId xmlns:p14="http://schemas.microsoft.com/office/powerpoint/2010/main" val="13317210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53998"/>
          </a:xfrm>
        </p:spPr>
        <p:txBody>
          <a:bodyPr/>
          <a:lstStyle/>
          <a:p>
            <a:r>
              <a:rPr lang="en-US" altLang="en-US" dirty="0">
                <a:cs typeface="Times New Roman" panose="02020603050405020304" pitchFamily="18" charset="0"/>
              </a:rPr>
              <a:t>Housekeeping</a:t>
            </a:r>
            <a:endParaRPr lang="en-US" dirty="0"/>
          </a:p>
        </p:txBody>
      </p:sp>
      <p:sp>
        <p:nvSpPr>
          <p:cNvPr id="4" name="Content Placeholder 3"/>
          <p:cNvSpPr>
            <a:spLocks noGrp="1"/>
          </p:cNvSpPr>
          <p:nvPr>
            <p:ph sz="quarter" idx="10"/>
          </p:nvPr>
        </p:nvSpPr>
        <p:spPr/>
        <p:txBody>
          <a:bodyPr/>
          <a:lstStyle/>
          <a:p>
            <a:pPr algn="r"/>
            <a:r>
              <a:rPr lang="en-US" sz="1800" dirty="0"/>
              <a:t>1910.1053(h)(1)</a:t>
            </a:r>
          </a:p>
        </p:txBody>
      </p:sp>
      <p:sp>
        <p:nvSpPr>
          <p:cNvPr id="3" name="Content Placeholder 2"/>
          <p:cNvSpPr>
            <a:spLocks noGrp="1"/>
          </p:cNvSpPr>
          <p:nvPr>
            <p:ph idx="1"/>
          </p:nvPr>
        </p:nvSpPr>
        <p:spPr/>
        <p:txBody>
          <a:bodyPr/>
          <a:lstStyle/>
          <a:p>
            <a:r>
              <a:rPr lang="en-US" dirty="0">
                <a:cs typeface="Times New Roman" panose="02020603050405020304" pitchFamily="18" charset="0"/>
              </a:rPr>
              <a:t>Activities that could contribute to silica exposure are prohibited:</a:t>
            </a:r>
          </a:p>
          <a:p>
            <a:endParaRPr lang="en-US" sz="1000" dirty="0">
              <a:cs typeface="Times New Roman" panose="02020603050405020304" pitchFamily="18" charset="0"/>
            </a:endParaRPr>
          </a:p>
          <a:p>
            <a:pPr lvl="1"/>
            <a:r>
              <a:rPr lang="en-US" dirty="0">
                <a:cs typeface="Times New Roman" panose="02020603050405020304" pitchFamily="18" charset="0"/>
              </a:rPr>
              <a:t>Dry sweeping or dry brushing</a:t>
            </a:r>
          </a:p>
          <a:p>
            <a:pPr lvl="5"/>
            <a:endParaRPr lang="en-US" dirty="0">
              <a:cs typeface="Times New Roman" panose="02020603050405020304" pitchFamily="18" charset="0"/>
            </a:endParaRPr>
          </a:p>
          <a:p>
            <a:pPr lvl="1"/>
            <a:r>
              <a:rPr lang="en-US" dirty="0">
                <a:cs typeface="Times New Roman" panose="02020603050405020304" pitchFamily="18" charset="0"/>
              </a:rPr>
              <a:t>Compressed air to clean surfaces or cloths</a:t>
            </a:r>
          </a:p>
          <a:p>
            <a:endParaRPr lang="en-US" dirty="0"/>
          </a:p>
        </p:txBody>
      </p:sp>
    </p:spTree>
    <p:extLst>
      <p:ext uri="{BB962C8B-B14F-4D97-AF65-F5344CB8AC3E}">
        <p14:creationId xmlns:p14="http://schemas.microsoft.com/office/powerpoint/2010/main" val="80008554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53998"/>
          </a:xfrm>
        </p:spPr>
        <p:txBody>
          <a:bodyPr/>
          <a:lstStyle/>
          <a:p>
            <a:r>
              <a:rPr lang="en-US" altLang="en-US" dirty="0">
                <a:cs typeface="Times New Roman" panose="02020603050405020304" pitchFamily="18" charset="0"/>
              </a:rPr>
              <a:t>Housekeeping</a:t>
            </a:r>
            <a:endParaRPr lang="en-US" dirty="0"/>
          </a:p>
        </p:txBody>
      </p:sp>
      <p:sp>
        <p:nvSpPr>
          <p:cNvPr id="4" name="Content Placeholder 3"/>
          <p:cNvSpPr>
            <a:spLocks noGrp="1"/>
          </p:cNvSpPr>
          <p:nvPr>
            <p:ph sz="quarter" idx="10"/>
          </p:nvPr>
        </p:nvSpPr>
        <p:spPr/>
        <p:txBody>
          <a:bodyPr/>
          <a:lstStyle/>
          <a:p>
            <a:pPr algn="r"/>
            <a:r>
              <a:rPr lang="en-US" sz="1800" dirty="0"/>
              <a:t>1910.1053(h)(2)</a:t>
            </a:r>
          </a:p>
        </p:txBody>
      </p:sp>
      <p:sp>
        <p:nvSpPr>
          <p:cNvPr id="3" name="Content Placeholder 2"/>
          <p:cNvSpPr>
            <a:spLocks noGrp="1"/>
          </p:cNvSpPr>
          <p:nvPr>
            <p:ph idx="1"/>
          </p:nvPr>
        </p:nvSpPr>
        <p:spPr/>
        <p:txBody>
          <a:bodyPr/>
          <a:lstStyle/>
          <a:p>
            <a:r>
              <a:rPr lang="en-US" dirty="0">
                <a:cs typeface="Times New Roman" panose="02020603050405020304" pitchFamily="18" charset="0"/>
              </a:rPr>
              <a:t>Allowed activities: </a:t>
            </a:r>
          </a:p>
          <a:p>
            <a:pPr lvl="1"/>
            <a:r>
              <a:rPr lang="en-US" dirty="0">
                <a:cs typeface="Times New Roman" panose="02020603050405020304" pitchFamily="18" charset="0"/>
              </a:rPr>
              <a:t>Wet sweeping</a:t>
            </a:r>
          </a:p>
          <a:p>
            <a:pPr lvl="5"/>
            <a:endParaRPr lang="en-US" sz="800" dirty="0">
              <a:cs typeface="Times New Roman" panose="02020603050405020304" pitchFamily="18" charset="0"/>
            </a:endParaRPr>
          </a:p>
          <a:p>
            <a:pPr lvl="1"/>
            <a:r>
              <a:rPr lang="en-US" dirty="0">
                <a:cs typeface="Times New Roman" panose="02020603050405020304" pitchFamily="18" charset="0"/>
              </a:rPr>
              <a:t>Vacuuming (HEPA-filter)</a:t>
            </a:r>
          </a:p>
          <a:p>
            <a:pPr lvl="5"/>
            <a:endParaRPr lang="en-US" sz="800" dirty="0">
              <a:cs typeface="Times New Roman" panose="02020603050405020304" pitchFamily="18" charset="0"/>
            </a:endParaRPr>
          </a:p>
          <a:p>
            <a:pPr lvl="1"/>
            <a:r>
              <a:rPr lang="en-US" dirty="0">
                <a:cs typeface="Times New Roman" panose="02020603050405020304" pitchFamily="18" charset="0"/>
              </a:rPr>
              <a:t>Compressed air when used in conjunction with a ventilation system that effectively captures the dust cloud created</a:t>
            </a:r>
          </a:p>
          <a:p>
            <a:pPr lvl="5"/>
            <a:endParaRPr lang="en-US" sz="800" dirty="0">
              <a:cs typeface="Times New Roman" panose="02020603050405020304" pitchFamily="18" charset="0"/>
            </a:endParaRPr>
          </a:p>
          <a:p>
            <a:pPr lvl="1"/>
            <a:r>
              <a:rPr lang="en-US" dirty="0">
                <a:cs typeface="Times New Roman" panose="02020603050405020304" pitchFamily="18" charset="0"/>
              </a:rPr>
              <a:t>Other methods that minimize the likelihood of exposure</a:t>
            </a:r>
          </a:p>
          <a:p>
            <a:pPr lvl="5"/>
            <a:endParaRPr lang="en-US" sz="800" dirty="0">
              <a:cs typeface="Times New Roman" panose="02020603050405020304" pitchFamily="18" charset="0"/>
            </a:endParaRPr>
          </a:p>
          <a:p>
            <a:pPr lvl="1"/>
            <a:r>
              <a:rPr lang="en-US" dirty="0">
                <a:cs typeface="Times New Roman" panose="02020603050405020304" pitchFamily="18" charset="0"/>
              </a:rPr>
              <a:t>No alternative method is feasible</a:t>
            </a:r>
          </a:p>
          <a:p>
            <a:pPr lvl="1"/>
            <a:endParaRPr lang="en-US" sz="200" dirty="0">
              <a:cs typeface="Times New Roman" panose="02020603050405020304" pitchFamily="18" charset="0"/>
            </a:endParaRPr>
          </a:p>
          <a:p>
            <a:pPr lvl="2"/>
            <a:r>
              <a:rPr lang="en-US" dirty="0">
                <a:cs typeface="Times New Roman" panose="02020603050405020304" pitchFamily="18" charset="0"/>
              </a:rPr>
              <a:t>Dry sweeping or dry brushing</a:t>
            </a:r>
          </a:p>
          <a:p>
            <a:pPr lvl="2"/>
            <a:endParaRPr lang="en-US" sz="200" dirty="0">
              <a:cs typeface="Times New Roman" panose="02020603050405020304" pitchFamily="18" charset="0"/>
            </a:endParaRPr>
          </a:p>
          <a:p>
            <a:pPr lvl="2"/>
            <a:r>
              <a:rPr lang="en-US" dirty="0">
                <a:cs typeface="Times New Roman" panose="02020603050405020304" pitchFamily="18" charset="0"/>
              </a:rPr>
              <a:t>Compressed air</a:t>
            </a:r>
          </a:p>
          <a:p>
            <a:endParaRPr lang="en-US" dirty="0"/>
          </a:p>
        </p:txBody>
      </p:sp>
    </p:spTree>
    <p:extLst>
      <p:ext uri="{BB962C8B-B14F-4D97-AF65-F5344CB8AC3E}">
        <p14:creationId xmlns:p14="http://schemas.microsoft.com/office/powerpoint/2010/main" val="135627535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53998"/>
          </a:xfrm>
        </p:spPr>
        <p:txBody>
          <a:bodyPr/>
          <a:lstStyle/>
          <a:p>
            <a:r>
              <a:rPr lang="en-US" altLang="en-US" dirty="0">
                <a:cs typeface="Times New Roman" panose="02020603050405020304" pitchFamily="18" charset="0"/>
              </a:rPr>
              <a:t>Housekeeping</a:t>
            </a:r>
            <a:endParaRPr lang="en-US" dirty="0"/>
          </a:p>
        </p:txBody>
      </p:sp>
      <p:sp>
        <p:nvSpPr>
          <p:cNvPr id="4" name="Content Placeholder 3"/>
          <p:cNvSpPr>
            <a:spLocks noGrp="1"/>
          </p:cNvSpPr>
          <p:nvPr>
            <p:ph sz="quarter" idx="10"/>
          </p:nvPr>
        </p:nvSpPr>
        <p:spPr/>
        <p:txBody>
          <a:bodyPr/>
          <a:lstStyle/>
          <a:p>
            <a:pPr algn="r"/>
            <a:r>
              <a:rPr lang="en-US" sz="1800" dirty="0"/>
              <a:t>1910.1053(h)(2)</a:t>
            </a:r>
          </a:p>
        </p:txBody>
      </p:sp>
      <p:sp>
        <p:nvSpPr>
          <p:cNvPr id="3" name="Content Placeholder 2"/>
          <p:cNvSpPr>
            <a:spLocks noGrp="1"/>
          </p:cNvSpPr>
          <p:nvPr>
            <p:ph idx="1"/>
          </p:nvPr>
        </p:nvSpPr>
        <p:spPr/>
        <p:txBody>
          <a:bodyPr/>
          <a:lstStyle/>
          <a:p>
            <a:r>
              <a:rPr lang="en-US" dirty="0">
                <a:cs typeface="Times New Roman" panose="02020603050405020304" pitchFamily="18" charset="0"/>
              </a:rPr>
              <a:t>Allowed activities: </a:t>
            </a:r>
          </a:p>
          <a:p>
            <a:pPr lvl="1"/>
            <a:r>
              <a:rPr lang="en-US" dirty="0">
                <a:cs typeface="Times New Roman" panose="02020603050405020304" pitchFamily="18" charset="0"/>
              </a:rPr>
              <a:t>Wet sweeping</a:t>
            </a:r>
          </a:p>
          <a:p>
            <a:pPr lvl="5"/>
            <a:endParaRPr lang="en-US" sz="800" dirty="0">
              <a:cs typeface="Times New Roman" panose="02020603050405020304" pitchFamily="18" charset="0"/>
            </a:endParaRPr>
          </a:p>
          <a:p>
            <a:pPr lvl="1"/>
            <a:r>
              <a:rPr lang="en-US" dirty="0">
                <a:cs typeface="Times New Roman" panose="02020603050405020304" pitchFamily="18" charset="0"/>
              </a:rPr>
              <a:t>Vacuuming (HEPA-filter)</a:t>
            </a:r>
          </a:p>
          <a:p>
            <a:pPr lvl="5"/>
            <a:endParaRPr lang="en-US" sz="800" dirty="0">
              <a:cs typeface="Times New Roman" panose="02020603050405020304" pitchFamily="18" charset="0"/>
            </a:endParaRPr>
          </a:p>
          <a:p>
            <a:pPr lvl="1"/>
            <a:r>
              <a:rPr lang="en-US" dirty="0">
                <a:cs typeface="Times New Roman" panose="02020603050405020304" pitchFamily="18" charset="0"/>
              </a:rPr>
              <a:t>Compressed air when used in conjunction with a ventilation system that effectively captures the dust cloud created</a:t>
            </a:r>
          </a:p>
          <a:p>
            <a:pPr lvl="5"/>
            <a:endParaRPr lang="en-US" sz="800" dirty="0">
              <a:cs typeface="Times New Roman" panose="02020603050405020304" pitchFamily="18" charset="0"/>
            </a:endParaRPr>
          </a:p>
          <a:p>
            <a:pPr lvl="1"/>
            <a:r>
              <a:rPr lang="en-US" dirty="0">
                <a:cs typeface="Times New Roman" panose="02020603050405020304" pitchFamily="18" charset="0"/>
              </a:rPr>
              <a:t>Other methods that minimize the likelihood of exposure</a:t>
            </a:r>
          </a:p>
          <a:p>
            <a:pPr lvl="5"/>
            <a:endParaRPr lang="en-US" sz="800" dirty="0">
              <a:cs typeface="Times New Roman" panose="02020603050405020304" pitchFamily="18" charset="0"/>
            </a:endParaRPr>
          </a:p>
          <a:p>
            <a:pPr lvl="1"/>
            <a:r>
              <a:rPr lang="en-US" dirty="0">
                <a:cs typeface="Times New Roman" panose="02020603050405020304" pitchFamily="18" charset="0"/>
              </a:rPr>
              <a:t>No alternative method is feasible</a:t>
            </a:r>
          </a:p>
          <a:p>
            <a:pPr lvl="1"/>
            <a:endParaRPr lang="en-US" sz="200" dirty="0">
              <a:cs typeface="Times New Roman" panose="02020603050405020304" pitchFamily="18" charset="0"/>
            </a:endParaRPr>
          </a:p>
          <a:p>
            <a:pPr lvl="2"/>
            <a:r>
              <a:rPr lang="en-US" dirty="0">
                <a:cs typeface="Times New Roman" panose="02020603050405020304" pitchFamily="18" charset="0"/>
              </a:rPr>
              <a:t>Dry sweeping or dry brushing</a:t>
            </a:r>
          </a:p>
          <a:p>
            <a:pPr lvl="2"/>
            <a:endParaRPr lang="en-US" sz="200" dirty="0">
              <a:cs typeface="Times New Roman" panose="02020603050405020304" pitchFamily="18" charset="0"/>
            </a:endParaRPr>
          </a:p>
          <a:p>
            <a:pPr lvl="2"/>
            <a:r>
              <a:rPr lang="en-US" dirty="0">
                <a:cs typeface="Times New Roman" panose="02020603050405020304" pitchFamily="18" charset="0"/>
              </a:rPr>
              <a:t>Compressed air</a:t>
            </a:r>
          </a:p>
          <a:p>
            <a:endParaRPr lang="en-US" dirty="0"/>
          </a:p>
        </p:txBody>
      </p:sp>
      <p:sp>
        <p:nvSpPr>
          <p:cNvPr id="5" name="Rectangle 4"/>
          <p:cNvSpPr/>
          <p:nvPr/>
        </p:nvSpPr>
        <p:spPr bwMode="auto">
          <a:xfrm>
            <a:off x="914400" y="4724400"/>
            <a:ext cx="5029200" cy="1079866"/>
          </a:xfrm>
          <a:prstGeom prst="rect">
            <a:avLst/>
          </a:prstGeom>
          <a:noFill/>
          <a:ln w="38100">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38028950"/>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53998"/>
          </a:xfrm>
        </p:spPr>
        <p:txBody>
          <a:bodyPr/>
          <a:lstStyle/>
          <a:p>
            <a:r>
              <a:rPr lang="en-US" altLang="en-US" dirty="0">
                <a:cs typeface="Times New Roman" panose="02020603050405020304" pitchFamily="18" charset="0"/>
              </a:rPr>
              <a:t>Silica Flow Chart</a:t>
            </a:r>
            <a:endParaRPr lang="en-US" dirty="0"/>
          </a:p>
        </p:txBody>
      </p:sp>
      <p:sp>
        <p:nvSpPr>
          <p:cNvPr id="4" name="Content Placeholder 3"/>
          <p:cNvSpPr>
            <a:spLocks noGrp="1"/>
          </p:cNvSpPr>
          <p:nvPr>
            <p:ph sz="quarter" idx="10"/>
          </p:nvPr>
        </p:nvSpPr>
        <p:spPr/>
        <p:txBody>
          <a:bodyPr/>
          <a:lstStyle/>
          <a:p>
            <a:pPr algn="r"/>
            <a:r>
              <a:rPr lang="en-US" sz="1800" dirty="0"/>
              <a:t>1910.1053</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1371600"/>
            <a:ext cx="5710583" cy="4214168"/>
          </a:xfrm>
        </p:spPr>
      </p:pic>
    </p:spTree>
    <p:extLst>
      <p:ext uri="{BB962C8B-B14F-4D97-AF65-F5344CB8AC3E}">
        <p14:creationId xmlns:p14="http://schemas.microsoft.com/office/powerpoint/2010/main" val="415467982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49275"/>
          </a:xfrm>
        </p:spPr>
        <p:txBody>
          <a:bodyPr/>
          <a:lstStyle/>
          <a:p>
            <a:r>
              <a:rPr lang="en-US" dirty="0"/>
              <a:t>Communication</a:t>
            </a:r>
          </a:p>
        </p:txBody>
      </p:sp>
      <p:sp>
        <p:nvSpPr>
          <p:cNvPr id="4" name="Content Placeholder 3"/>
          <p:cNvSpPr>
            <a:spLocks noGrp="1"/>
          </p:cNvSpPr>
          <p:nvPr>
            <p:ph sz="quarter" idx="10"/>
          </p:nvPr>
        </p:nvSpPr>
        <p:spPr>
          <a:xfrm>
            <a:off x="6096000" y="609600"/>
            <a:ext cx="2514600" cy="381000"/>
          </a:xfrm>
        </p:spPr>
        <p:txBody>
          <a:bodyPr>
            <a:normAutofit fontScale="92500"/>
          </a:bodyPr>
          <a:lstStyle/>
          <a:p>
            <a:pPr algn="r"/>
            <a:r>
              <a:rPr lang="en-US" sz="1800" dirty="0"/>
              <a:t>1910.1053(j)(1) &amp; (j)(3)</a:t>
            </a:r>
          </a:p>
        </p:txBody>
      </p:sp>
      <p:sp>
        <p:nvSpPr>
          <p:cNvPr id="3" name="Content Placeholder 2"/>
          <p:cNvSpPr>
            <a:spLocks noGrp="1"/>
          </p:cNvSpPr>
          <p:nvPr>
            <p:ph idx="1"/>
          </p:nvPr>
        </p:nvSpPr>
        <p:spPr/>
        <p:txBody>
          <a:bodyPr/>
          <a:lstStyle/>
          <a:p>
            <a:r>
              <a:rPr lang="en-US" b="1" dirty="0">
                <a:cs typeface="Times New Roman" panose="02020603050405020304" pitchFamily="18" charset="0"/>
              </a:rPr>
              <a:t>Employee training</a:t>
            </a:r>
          </a:p>
          <a:p>
            <a:endParaRPr lang="en-US" sz="800" b="1" dirty="0">
              <a:cs typeface="Times New Roman" panose="02020603050405020304" pitchFamily="18" charset="0"/>
            </a:endParaRPr>
          </a:p>
          <a:p>
            <a:pPr lvl="1"/>
            <a:r>
              <a:rPr lang="en-US" dirty="0">
                <a:cs typeface="Times New Roman" panose="02020603050405020304" pitchFamily="18" charset="0"/>
              </a:rPr>
              <a:t>Exposure to respirable crystalline silica</a:t>
            </a:r>
          </a:p>
          <a:p>
            <a:pPr lvl="1"/>
            <a:endParaRPr lang="en-US" sz="800" dirty="0">
              <a:cs typeface="Times New Roman" panose="02020603050405020304" pitchFamily="18" charset="0"/>
            </a:endParaRPr>
          </a:p>
          <a:p>
            <a:pPr lvl="2">
              <a:lnSpc>
                <a:spcPct val="150000"/>
              </a:lnSpc>
            </a:pPr>
            <a:r>
              <a:rPr lang="en-US" dirty="0">
                <a:cs typeface="Times New Roman" panose="02020603050405020304" pitchFamily="18" charset="0"/>
              </a:rPr>
              <a:t>Associated health hazards</a:t>
            </a:r>
          </a:p>
          <a:p>
            <a:pPr lvl="2">
              <a:lnSpc>
                <a:spcPct val="150000"/>
              </a:lnSpc>
            </a:pPr>
            <a:r>
              <a:rPr lang="en-US" dirty="0">
                <a:cs typeface="Times New Roman" panose="02020603050405020304" pitchFamily="18" charset="0"/>
              </a:rPr>
              <a:t>Specific tasks in the working environment</a:t>
            </a:r>
          </a:p>
          <a:p>
            <a:pPr lvl="2">
              <a:lnSpc>
                <a:spcPct val="150000"/>
              </a:lnSpc>
            </a:pPr>
            <a:r>
              <a:rPr lang="en-US" dirty="0">
                <a:cs typeface="Times New Roman" panose="02020603050405020304" pitchFamily="18" charset="0"/>
              </a:rPr>
              <a:t>Controls that minimize or eliminate exposure</a:t>
            </a:r>
          </a:p>
          <a:p>
            <a:pPr lvl="2">
              <a:lnSpc>
                <a:spcPct val="150000"/>
              </a:lnSpc>
            </a:pPr>
            <a:endParaRPr lang="en-US" dirty="0">
              <a:cs typeface="Times New Roman" panose="02020603050405020304" pitchFamily="18" charset="0"/>
            </a:endParaRPr>
          </a:p>
          <a:p>
            <a:pPr lvl="1"/>
            <a:r>
              <a:rPr lang="en-US" dirty="0">
                <a:cs typeface="Times New Roman" panose="02020603050405020304" pitchFamily="18" charset="0"/>
              </a:rPr>
              <a:t>Explanation of the silica standard</a:t>
            </a:r>
          </a:p>
          <a:p>
            <a:pPr lvl="1"/>
            <a:endParaRPr lang="en-US" dirty="0">
              <a:cs typeface="Times New Roman" panose="02020603050405020304" pitchFamily="18" charset="0"/>
            </a:endParaRPr>
          </a:p>
          <a:p>
            <a:pPr lvl="1"/>
            <a:r>
              <a:rPr lang="en-US" dirty="0">
                <a:cs typeface="Times New Roman" panose="02020603050405020304" pitchFamily="18" charset="0"/>
              </a:rPr>
              <a:t>Purpose and description of the Medical Surveillance Program</a:t>
            </a:r>
          </a:p>
          <a:p>
            <a:pPr lvl="1"/>
            <a:endParaRPr lang="en-US" dirty="0">
              <a:cs typeface="Times New Roman" panose="02020603050405020304" pitchFamily="18" charset="0"/>
            </a:endParaRPr>
          </a:p>
          <a:p>
            <a:endParaRPr lang="en-US" dirty="0"/>
          </a:p>
        </p:txBody>
      </p:sp>
    </p:spTree>
    <p:extLst>
      <p:ext uri="{BB962C8B-B14F-4D97-AF65-F5344CB8AC3E}">
        <p14:creationId xmlns:p14="http://schemas.microsoft.com/office/powerpoint/2010/main" val="403427759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49275"/>
          </a:xfrm>
        </p:spPr>
        <p:txBody>
          <a:bodyPr/>
          <a:lstStyle/>
          <a:p>
            <a:r>
              <a:rPr lang="en-US" dirty="0"/>
              <a:t>Communication</a:t>
            </a:r>
          </a:p>
        </p:txBody>
      </p:sp>
      <p:sp>
        <p:nvSpPr>
          <p:cNvPr id="4" name="Content Placeholder 3"/>
          <p:cNvSpPr>
            <a:spLocks noGrp="1"/>
          </p:cNvSpPr>
          <p:nvPr>
            <p:ph sz="quarter" idx="10"/>
          </p:nvPr>
        </p:nvSpPr>
        <p:spPr>
          <a:xfrm>
            <a:off x="6096000" y="609600"/>
            <a:ext cx="2514600" cy="381000"/>
          </a:xfrm>
        </p:spPr>
        <p:txBody>
          <a:bodyPr>
            <a:normAutofit fontScale="92500"/>
          </a:bodyPr>
          <a:lstStyle/>
          <a:p>
            <a:pPr algn="r"/>
            <a:r>
              <a:rPr lang="en-US" sz="1800" dirty="0"/>
              <a:t>1910.1053(j)(1) &amp; (j)(3)</a:t>
            </a:r>
          </a:p>
        </p:txBody>
      </p:sp>
      <p:sp>
        <p:nvSpPr>
          <p:cNvPr id="3" name="Content Placeholder 2"/>
          <p:cNvSpPr>
            <a:spLocks noGrp="1"/>
          </p:cNvSpPr>
          <p:nvPr>
            <p:ph idx="1"/>
          </p:nvPr>
        </p:nvSpPr>
        <p:spPr>
          <a:xfrm>
            <a:off x="609600" y="1295400"/>
            <a:ext cx="8001000" cy="4724400"/>
          </a:xfrm>
        </p:spPr>
        <p:txBody>
          <a:bodyPr/>
          <a:lstStyle/>
          <a:p>
            <a:r>
              <a:rPr lang="en-US" sz="2400" dirty="0">
                <a:cs typeface="Times New Roman" panose="02020603050405020304" pitchFamily="18" charset="0"/>
              </a:rPr>
              <a:t>Hazard communication standard (HCS)</a:t>
            </a:r>
          </a:p>
          <a:p>
            <a:endParaRPr lang="en-US" sz="1000" dirty="0">
              <a:cs typeface="Times New Roman" panose="02020603050405020304" pitchFamily="18" charset="0"/>
            </a:endParaRPr>
          </a:p>
          <a:p>
            <a:pPr lvl="1"/>
            <a:r>
              <a:rPr lang="en-US" sz="2200" dirty="0">
                <a:cs typeface="Times New Roman" panose="02020603050405020304" pitchFamily="18" charset="0"/>
              </a:rPr>
              <a:t>Address</a:t>
            </a:r>
          </a:p>
          <a:p>
            <a:pPr lvl="1"/>
            <a:endParaRPr lang="en-US" sz="800" dirty="0">
              <a:cs typeface="Times New Roman" panose="02020603050405020304" pitchFamily="18" charset="0"/>
            </a:endParaRPr>
          </a:p>
          <a:p>
            <a:pPr lvl="2"/>
            <a:r>
              <a:rPr lang="en-US" sz="1800" dirty="0">
                <a:cs typeface="Times New Roman" panose="02020603050405020304" pitchFamily="18" charset="0"/>
              </a:rPr>
              <a:t>Cancer, lung effects, immune system effects, and kidney effects</a:t>
            </a:r>
          </a:p>
          <a:p>
            <a:pPr lvl="1">
              <a:lnSpc>
                <a:spcPct val="200000"/>
              </a:lnSpc>
            </a:pPr>
            <a:r>
              <a:rPr lang="en-US" sz="2200" dirty="0">
                <a:cs typeface="Times New Roman" panose="02020603050405020304" pitchFamily="18" charset="0"/>
              </a:rPr>
              <a:t>Safety data sheets </a:t>
            </a:r>
          </a:p>
          <a:p>
            <a:pPr lvl="1">
              <a:lnSpc>
                <a:spcPct val="200000"/>
              </a:lnSpc>
            </a:pPr>
            <a:r>
              <a:rPr lang="en-US" sz="2200" dirty="0">
                <a:cs typeface="Times New Roman" panose="02020603050405020304" pitchFamily="18" charset="0"/>
              </a:rPr>
              <a:t>Labels</a:t>
            </a:r>
          </a:p>
          <a:p>
            <a:pPr lvl="1">
              <a:lnSpc>
                <a:spcPct val="200000"/>
              </a:lnSpc>
            </a:pPr>
            <a:r>
              <a:rPr lang="en-US" sz="2200" dirty="0">
                <a:cs typeface="Times New Roman" panose="02020603050405020304" pitchFamily="18" charset="0"/>
              </a:rPr>
              <a:t>Signs</a:t>
            </a:r>
          </a:p>
          <a:p>
            <a:endParaRPr lang="en-US" dirty="0"/>
          </a:p>
        </p:txBody>
      </p:sp>
    </p:spTree>
    <p:extLst>
      <p:ext uri="{BB962C8B-B14F-4D97-AF65-F5344CB8AC3E}">
        <p14:creationId xmlns:p14="http://schemas.microsoft.com/office/powerpoint/2010/main" val="829662522"/>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49275"/>
          </a:xfrm>
        </p:spPr>
        <p:txBody>
          <a:bodyPr/>
          <a:lstStyle/>
          <a:p>
            <a:r>
              <a:rPr lang="en-US" dirty="0"/>
              <a:t>Communication</a:t>
            </a:r>
          </a:p>
        </p:txBody>
      </p:sp>
      <p:sp>
        <p:nvSpPr>
          <p:cNvPr id="4" name="Content Placeholder 3"/>
          <p:cNvSpPr>
            <a:spLocks noGrp="1"/>
          </p:cNvSpPr>
          <p:nvPr>
            <p:ph sz="quarter" idx="10"/>
          </p:nvPr>
        </p:nvSpPr>
        <p:spPr/>
        <p:txBody>
          <a:bodyPr/>
          <a:lstStyle/>
          <a:p>
            <a:pPr algn="r"/>
            <a:r>
              <a:rPr lang="en-US" sz="1800" dirty="0"/>
              <a:t>1910.1053(j)(2)</a:t>
            </a:r>
          </a:p>
        </p:txBody>
      </p:sp>
      <p:sp>
        <p:nvSpPr>
          <p:cNvPr id="3" name="Content Placeholder 2"/>
          <p:cNvSpPr>
            <a:spLocks noGrp="1"/>
          </p:cNvSpPr>
          <p:nvPr>
            <p:ph idx="1"/>
          </p:nvPr>
        </p:nvSpPr>
        <p:spPr>
          <a:xfrm>
            <a:off x="609600" y="1143000"/>
            <a:ext cx="8153400" cy="4724400"/>
          </a:xfrm>
        </p:spPr>
        <p:txBody>
          <a:bodyPr/>
          <a:lstStyle/>
          <a:p>
            <a:r>
              <a:rPr lang="en-US" dirty="0"/>
              <a:t>Signs are required to be posted at all entrances to regulated areas </a:t>
            </a:r>
          </a:p>
          <a:p>
            <a:pPr lvl="4"/>
            <a:endParaRPr lang="en-US" dirty="0"/>
          </a:p>
          <a:p>
            <a:r>
              <a:rPr lang="en-US" dirty="0"/>
              <a:t>Must bear the following legend:</a:t>
            </a:r>
          </a:p>
          <a:p>
            <a:pPr lvl="1">
              <a:lnSpc>
                <a:spcPct val="150000"/>
              </a:lnSpc>
            </a:pPr>
            <a:r>
              <a:rPr lang="en-US" dirty="0"/>
              <a:t>Danger</a:t>
            </a:r>
          </a:p>
          <a:p>
            <a:pPr lvl="1">
              <a:lnSpc>
                <a:spcPct val="150000"/>
              </a:lnSpc>
            </a:pPr>
            <a:r>
              <a:rPr lang="en-US" dirty="0"/>
              <a:t>Respirable crystalline silica</a:t>
            </a:r>
          </a:p>
          <a:p>
            <a:pPr lvl="1">
              <a:lnSpc>
                <a:spcPct val="150000"/>
              </a:lnSpc>
            </a:pPr>
            <a:r>
              <a:rPr lang="en-US" dirty="0"/>
              <a:t>May cause cancer</a:t>
            </a:r>
          </a:p>
          <a:p>
            <a:pPr lvl="1">
              <a:lnSpc>
                <a:spcPct val="150000"/>
              </a:lnSpc>
            </a:pPr>
            <a:r>
              <a:rPr lang="en-US" dirty="0"/>
              <a:t>Causes damage to lungs</a:t>
            </a:r>
          </a:p>
          <a:p>
            <a:pPr lvl="1">
              <a:lnSpc>
                <a:spcPct val="150000"/>
              </a:lnSpc>
            </a:pPr>
            <a:r>
              <a:rPr lang="en-US" dirty="0"/>
              <a:t>Wear respiratory protection in this area</a:t>
            </a:r>
          </a:p>
          <a:p>
            <a:pPr lvl="1">
              <a:lnSpc>
                <a:spcPct val="150000"/>
              </a:lnSpc>
            </a:pPr>
            <a:r>
              <a:rPr lang="en-US" dirty="0"/>
              <a:t>Authorized personnel only</a:t>
            </a:r>
          </a:p>
        </p:txBody>
      </p:sp>
    </p:spTree>
    <p:extLst>
      <p:ext uri="{BB962C8B-B14F-4D97-AF65-F5344CB8AC3E}">
        <p14:creationId xmlns:p14="http://schemas.microsoft.com/office/powerpoint/2010/main" val="3883228186"/>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49275"/>
          </a:xfrm>
        </p:spPr>
        <p:txBody>
          <a:bodyPr/>
          <a:lstStyle/>
          <a:p>
            <a:r>
              <a:rPr lang="en-US" dirty="0"/>
              <a:t>Communication</a:t>
            </a:r>
          </a:p>
        </p:txBody>
      </p:sp>
      <p:sp>
        <p:nvSpPr>
          <p:cNvPr id="4" name="Content Placeholder 3"/>
          <p:cNvSpPr>
            <a:spLocks noGrp="1"/>
          </p:cNvSpPr>
          <p:nvPr>
            <p:ph sz="quarter" idx="10"/>
          </p:nvPr>
        </p:nvSpPr>
        <p:spPr/>
        <p:txBody>
          <a:bodyPr/>
          <a:lstStyle/>
          <a:p>
            <a:pPr algn="r"/>
            <a:r>
              <a:rPr lang="en-US" sz="1800" dirty="0"/>
              <a:t>1910.1053(j)(2)</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9542" y="1219200"/>
            <a:ext cx="4941115" cy="4724400"/>
          </a:xfrm>
        </p:spPr>
      </p:pic>
    </p:spTree>
    <p:extLst>
      <p:ext uri="{BB962C8B-B14F-4D97-AF65-F5344CB8AC3E}">
        <p14:creationId xmlns:p14="http://schemas.microsoft.com/office/powerpoint/2010/main" val="2363155075"/>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325"/>
            <a:ext cx="7924800" cy="549275"/>
          </a:xfrm>
        </p:spPr>
        <p:txBody>
          <a:bodyPr/>
          <a:lstStyle/>
          <a:p>
            <a:r>
              <a:rPr lang="en-US" dirty="0"/>
              <a:t>Review</a:t>
            </a:r>
          </a:p>
        </p:txBody>
      </p:sp>
      <p:sp>
        <p:nvSpPr>
          <p:cNvPr id="4" name="Content Placeholder 3"/>
          <p:cNvSpPr>
            <a:spLocks noGrp="1"/>
          </p:cNvSpPr>
          <p:nvPr>
            <p:ph sz="quarter" idx="10"/>
          </p:nvPr>
        </p:nvSpPr>
        <p:spPr/>
        <p:txBody>
          <a:bodyPr/>
          <a:lstStyle/>
          <a:p>
            <a:pPr algn="r"/>
            <a:r>
              <a:rPr lang="en-US" sz="1800" dirty="0"/>
              <a:t>1910.1053</a:t>
            </a:r>
          </a:p>
        </p:txBody>
      </p:sp>
      <p:sp>
        <p:nvSpPr>
          <p:cNvPr id="3" name="Content Placeholder 2"/>
          <p:cNvSpPr>
            <a:spLocks noGrp="1"/>
          </p:cNvSpPr>
          <p:nvPr>
            <p:ph idx="1"/>
          </p:nvPr>
        </p:nvSpPr>
        <p:spPr/>
        <p:txBody>
          <a:bodyPr/>
          <a:lstStyle/>
          <a:p>
            <a:r>
              <a:rPr lang="en-US" dirty="0">
                <a:cs typeface="Times New Roman" panose="02020603050405020304" pitchFamily="18" charset="0"/>
              </a:rPr>
              <a:t>Exposure to respirable crystalline silica has been linked to:</a:t>
            </a:r>
          </a:p>
          <a:p>
            <a:endParaRPr lang="en-US" dirty="0">
              <a:cs typeface="Times New Roman" panose="02020603050405020304" pitchFamily="18" charset="0"/>
            </a:endParaRPr>
          </a:p>
          <a:p>
            <a:pPr lvl="1"/>
            <a:r>
              <a:rPr lang="en-US" dirty="0">
                <a:cs typeface="Times New Roman" panose="02020603050405020304" pitchFamily="18" charset="0"/>
              </a:rPr>
              <a:t>Silicosis</a:t>
            </a:r>
          </a:p>
          <a:p>
            <a:pPr lvl="5"/>
            <a:endParaRPr lang="en-US" dirty="0">
              <a:cs typeface="Times New Roman" panose="02020603050405020304" pitchFamily="18" charset="0"/>
            </a:endParaRPr>
          </a:p>
          <a:p>
            <a:pPr lvl="1"/>
            <a:r>
              <a:rPr lang="en-US" dirty="0">
                <a:cs typeface="Times New Roman" panose="02020603050405020304" pitchFamily="18" charset="0"/>
              </a:rPr>
              <a:t>Lung cancer</a:t>
            </a:r>
          </a:p>
          <a:p>
            <a:pPr lvl="5"/>
            <a:endParaRPr lang="en-US" dirty="0">
              <a:cs typeface="Times New Roman" panose="02020603050405020304" pitchFamily="18" charset="0"/>
            </a:endParaRPr>
          </a:p>
          <a:p>
            <a:pPr lvl="1"/>
            <a:r>
              <a:rPr lang="en-US" dirty="0">
                <a:cs typeface="Times New Roman" panose="02020603050405020304" pitchFamily="18" charset="0"/>
              </a:rPr>
              <a:t>Chronic obstructive pulmonary disease</a:t>
            </a:r>
          </a:p>
          <a:p>
            <a:pPr lvl="5"/>
            <a:endParaRPr lang="en-US" dirty="0">
              <a:cs typeface="Times New Roman" panose="02020603050405020304" pitchFamily="18" charset="0"/>
            </a:endParaRPr>
          </a:p>
          <a:p>
            <a:pPr lvl="1"/>
            <a:r>
              <a:rPr lang="en-US" dirty="0">
                <a:cs typeface="Times New Roman" panose="02020603050405020304" pitchFamily="18" charset="0"/>
              </a:rPr>
              <a:t>Kidney disease</a:t>
            </a:r>
          </a:p>
          <a:p>
            <a:endParaRPr lang="en-US" dirty="0"/>
          </a:p>
        </p:txBody>
      </p:sp>
    </p:spTree>
    <p:extLst>
      <p:ext uri="{BB962C8B-B14F-4D97-AF65-F5344CB8AC3E}">
        <p14:creationId xmlns:p14="http://schemas.microsoft.com/office/powerpoint/2010/main" val="186967562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09600" y="390307"/>
            <a:ext cx="6705600" cy="646331"/>
          </a:xfrm>
        </p:spPr>
        <p:txBody>
          <a:bodyPr lIns="91440" tIns="45720" rIns="91440" bIns="45720" anchor="b"/>
          <a:lstStyle/>
          <a:p>
            <a:pPr eaLnBrk="1" hangingPunct="1"/>
            <a:r>
              <a:rPr lang="en-US" altLang="en-US" sz="3600" dirty="0">
                <a:cs typeface="Times New Roman" panose="02020603050405020304" pitchFamily="18" charset="0"/>
              </a:rPr>
              <a:t>Silica Flow Chart</a:t>
            </a:r>
          </a:p>
        </p:txBody>
      </p:sp>
      <p:sp>
        <p:nvSpPr>
          <p:cNvPr id="73732" name="Rectangle 4"/>
          <p:cNvSpPr>
            <a:spLocks noChangeArrowheads="1"/>
          </p:cNvSpPr>
          <p:nvPr/>
        </p:nvSpPr>
        <p:spPr bwMode="auto">
          <a:xfrm>
            <a:off x="6019800" y="609600"/>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a:t>
            </a:r>
          </a:p>
        </p:txBody>
      </p:sp>
      <p:graphicFrame>
        <p:nvGraphicFramePr>
          <p:cNvPr id="2" name="Table 1"/>
          <p:cNvGraphicFramePr>
            <a:graphicFrameLocks noGrp="1"/>
          </p:cNvGraphicFramePr>
          <p:nvPr/>
        </p:nvGraphicFramePr>
        <p:xfrm>
          <a:off x="609600" y="1268811"/>
          <a:ext cx="7086600" cy="4495800"/>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473449">
                <a:tc gridSpan="2">
                  <a:txBody>
                    <a:bodyPr/>
                    <a:lstStyle/>
                    <a:p>
                      <a:pPr marL="0" marR="0" algn="l">
                        <a:lnSpc>
                          <a:spcPct val="107000"/>
                        </a:lnSpc>
                        <a:spcBef>
                          <a:spcPts val="0"/>
                        </a:spcBef>
                        <a:spcAft>
                          <a:spcPts val="0"/>
                        </a:spcAft>
                      </a:pPr>
                      <a:r>
                        <a:rPr lang="en-US" sz="1800" b="1" u="none" dirty="0">
                          <a:solidFill>
                            <a:schemeClr val="tx1"/>
                          </a:solidFill>
                          <a:effectLst/>
                          <a:latin typeface="+mn-lt"/>
                          <a:cs typeface="Times New Roman" panose="02020603050405020304" pitchFamily="18" charset="0"/>
                        </a:rPr>
                        <a:t>  </a:t>
                      </a:r>
                      <a:r>
                        <a:rPr lang="en-US" sz="1800" b="1" u="none" baseline="0" dirty="0">
                          <a:solidFill>
                            <a:schemeClr val="tx1"/>
                          </a:solidFill>
                          <a:effectLst/>
                          <a:latin typeface="+mn-lt"/>
                          <a:cs typeface="Times New Roman" panose="02020603050405020304" pitchFamily="18" charset="0"/>
                        </a:rPr>
                        <a:t> </a:t>
                      </a:r>
                      <a:r>
                        <a:rPr lang="en-US" sz="1800" b="1" u="none" dirty="0">
                          <a:solidFill>
                            <a:schemeClr val="tx1"/>
                          </a:solidFill>
                          <a:effectLst/>
                          <a:latin typeface="+mn-lt"/>
                          <a:cs typeface="Times New Roman" panose="02020603050405020304" pitchFamily="18" charset="0"/>
                        </a:rPr>
                        <a:t>GENERAL</a:t>
                      </a:r>
                      <a:r>
                        <a:rPr lang="en-US" sz="1800" b="1" u="none" baseline="0" dirty="0">
                          <a:solidFill>
                            <a:schemeClr val="tx1"/>
                          </a:solidFill>
                          <a:effectLst/>
                          <a:latin typeface="+mn-lt"/>
                          <a:cs typeface="Times New Roman" panose="02020603050405020304" pitchFamily="18" charset="0"/>
                        </a:rPr>
                        <a:t> INDUSTRY</a:t>
                      </a:r>
                      <a:endParaRPr lang="en-US" sz="1800" b="1" u="none"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en-US"/>
                    </a:p>
                  </a:txBody>
                  <a:tcPr/>
                </a:tc>
                <a:extLst>
                  <a:ext uri="{0D108BD9-81ED-4DB2-BD59-A6C34878D82A}">
                    <a16:rowId xmlns:a16="http://schemas.microsoft.com/office/drawing/2014/main" val="10000"/>
                  </a:ext>
                </a:extLst>
              </a:tr>
              <a:tr h="383436">
                <a:tc gridSpan="2">
                  <a:txBody>
                    <a:bodyPr/>
                    <a:lstStyle/>
                    <a:p>
                      <a:pPr marL="0" marR="0" algn="just">
                        <a:lnSpc>
                          <a:spcPct val="107000"/>
                        </a:lnSpc>
                        <a:spcBef>
                          <a:spcPts val="0"/>
                        </a:spcBef>
                        <a:spcAft>
                          <a:spcPts val="0"/>
                        </a:spcAft>
                      </a:pPr>
                      <a:r>
                        <a:rPr lang="en-US" sz="1800" b="0" u="none" dirty="0">
                          <a:solidFill>
                            <a:schemeClr val="tx1"/>
                          </a:solidFill>
                          <a:effectLst/>
                          <a:latin typeface="+mn-lt"/>
                          <a:cs typeface="Times New Roman" panose="02020603050405020304" pitchFamily="18" charset="0"/>
                        </a:rPr>
                        <a:t>(a)</a:t>
                      </a:r>
                      <a:r>
                        <a:rPr lang="en-US" sz="1800" b="0" u="none" baseline="0" dirty="0">
                          <a:solidFill>
                            <a:schemeClr val="tx1"/>
                          </a:solidFill>
                          <a:effectLst/>
                          <a:latin typeface="+mn-lt"/>
                          <a:cs typeface="Times New Roman" panose="02020603050405020304" pitchFamily="18" charset="0"/>
                        </a:rPr>
                        <a:t> Scope and application</a:t>
                      </a:r>
                      <a:endParaRPr lang="en-US" sz="1800" b="1" u="sng"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en-US"/>
                    </a:p>
                  </a:txBody>
                  <a:tcPr/>
                </a:tc>
                <a:extLst>
                  <a:ext uri="{0D108BD9-81ED-4DB2-BD59-A6C34878D82A}">
                    <a16:rowId xmlns:a16="http://schemas.microsoft.com/office/drawing/2014/main" val="10001"/>
                  </a:ext>
                </a:extLst>
              </a:tr>
              <a:tr h="448516">
                <a:tc>
                  <a:txBody>
                    <a:bodyPr/>
                    <a:lstStyle/>
                    <a:p>
                      <a:pPr marL="0" marR="0">
                        <a:lnSpc>
                          <a:spcPct val="107000"/>
                        </a:lnSpc>
                        <a:spcBef>
                          <a:spcPts val="0"/>
                        </a:spcBef>
                        <a:spcAft>
                          <a:spcPts val="0"/>
                        </a:spcAft>
                      </a:pPr>
                      <a:r>
                        <a:rPr lang="en-US" sz="1800" b="0" dirty="0">
                          <a:solidFill>
                            <a:schemeClr val="tx1"/>
                          </a:solidFill>
                          <a:effectLst/>
                          <a:latin typeface="+mn-lt"/>
                          <a:cs typeface="Times New Roman" panose="02020603050405020304" pitchFamily="18" charset="0"/>
                        </a:rPr>
                        <a:t>(f)  Methods of compliance</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2"/>
                  </a:ext>
                </a:extLst>
              </a:tr>
              <a:tr h="368536">
                <a:tc>
                  <a:txBody>
                    <a:bodyPr/>
                    <a:lstStyle/>
                    <a:p>
                      <a:pPr marL="0" marR="0">
                        <a:lnSpc>
                          <a:spcPct val="107000"/>
                        </a:lnSpc>
                        <a:spcBef>
                          <a:spcPts val="0"/>
                        </a:spcBef>
                        <a:spcAft>
                          <a:spcPts val="0"/>
                        </a:spcAft>
                      </a:pPr>
                      <a:r>
                        <a:rPr lang="en-US" sz="1800" b="0" dirty="0">
                          <a:solidFill>
                            <a:schemeClr val="tx1"/>
                          </a:solidFill>
                          <a:effectLst/>
                          <a:latin typeface="+mn-lt"/>
                          <a:cs typeface="Times New Roman" panose="02020603050405020304" pitchFamily="18" charset="0"/>
                        </a:rPr>
                        <a:t>(d) Exposure assessment</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3"/>
                  </a:ext>
                </a:extLst>
              </a:tr>
              <a:tr h="711379">
                <a:tc>
                  <a:txBody>
                    <a:bodyPr/>
                    <a:lstStyle/>
                    <a:p>
                      <a:pPr marL="0" marR="0">
                        <a:lnSpc>
                          <a:spcPct val="107000"/>
                        </a:lnSpc>
                        <a:spcBef>
                          <a:spcPts val="0"/>
                        </a:spcBef>
                        <a:spcAft>
                          <a:spcPts val="0"/>
                        </a:spcAft>
                      </a:pPr>
                      <a:r>
                        <a:rPr lang="en-US" sz="1800" b="0" dirty="0">
                          <a:solidFill>
                            <a:srgbClr val="008000"/>
                          </a:solidFill>
                          <a:effectLst/>
                          <a:latin typeface="+mn-lt"/>
                          <a:cs typeface="Times New Roman" panose="02020603050405020304" pitchFamily="18" charset="0"/>
                        </a:rPr>
                        <a:t> Green represents “MAYBE”</a:t>
                      </a:r>
                    </a:p>
                    <a:p>
                      <a:pPr marL="0" marR="0">
                        <a:lnSpc>
                          <a:spcPct val="107000"/>
                        </a:lnSpc>
                        <a:spcBef>
                          <a:spcPts val="0"/>
                        </a:spcBef>
                        <a:spcAft>
                          <a:spcPts val="0"/>
                        </a:spcAft>
                      </a:pPr>
                      <a:r>
                        <a:rPr lang="en-US" sz="1800" b="0" dirty="0">
                          <a:solidFill>
                            <a:srgbClr val="008000"/>
                          </a:solidFill>
                          <a:effectLst/>
                          <a:latin typeface="+mn-lt"/>
                          <a:cs typeface="Times New Roman" panose="02020603050405020304" pitchFamily="18" charset="0"/>
                        </a:rPr>
                        <a:t>      (</a:t>
                      </a:r>
                      <a:r>
                        <a:rPr lang="en-US" sz="1800" b="0" dirty="0" err="1">
                          <a:solidFill>
                            <a:srgbClr val="008000"/>
                          </a:solidFill>
                          <a:effectLst/>
                          <a:latin typeface="+mn-lt"/>
                          <a:cs typeface="Times New Roman" panose="02020603050405020304" pitchFamily="18" charset="0"/>
                        </a:rPr>
                        <a:t>i</a:t>
                      </a:r>
                      <a:r>
                        <a:rPr lang="en-US" sz="1800" b="0" dirty="0">
                          <a:solidFill>
                            <a:srgbClr val="008000"/>
                          </a:solidFill>
                          <a:effectLst/>
                          <a:latin typeface="+mn-lt"/>
                          <a:cs typeface="Times New Roman" panose="02020603050405020304" pitchFamily="18" charset="0"/>
                        </a:rPr>
                        <a:t>) Medical surveillance</a:t>
                      </a:r>
                      <a:endParaRPr lang="en-US" sz="1800" b="0" dirty="0">
                        <a:solidFill>
                          <a:srgbClr val="008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rowSpan="2">
                  <a:txBody>
                    <a:bodyPr/>
                    <a:lstStyle/>
                    <a:p>
                      <a:pPr marL="0" marR="0">
                        <a:lnSpc>
                          <a:spcPct val="107000"/>
                        </a:lnSpc>
                        <a:spcBef>
                          <a:spcPts val="0"/>
                        </a:spcBef>
                        <a:spcAft>
                          <a:spcPts val="0"/>
                        </a:spcAft>
                      </a:pPr>
                      <a:endParaRPr lang="en-US" sz="1800" dirty="0">
                        <a:solidFill>
                          <a:srgbClr val="008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4"/>
                  </a:ext>
                </a:extLst>
              </a:tr>
              <a:tr h="368536">
                <a:tc>
                  <a:txBody>
                    <a:bodyPr/>
                    <a:lstStyle/>
                    <a:p>
                      <a:pPr marL="0" marR="0">
                        <a:lnSpc>
                          <a:spcPct val="107000"/>
                        </a:lnSpc>
                        <a:spcBef>
                          <a:spcPts val="0"/>
                        </a:spcBef>
                        <a:spcAft>
                          <a:spcPts val="0"/>
                        </a:spcAft>
                      </a:pPr>
                      <a:r>
                        <a:rPr lang="en-US" sz="1800" b="0" dirty="0">
                          <a:solidFill>
                            <a:schemeClr val="tx1"/>
                          </a:solidFill>
                          <a:effectLst/>
                          <a:latin typeface="+mn-lt"/>
                          <a:cs typeface="Times New Roman" panose="02020603050405020304" pitchFamily="18" charset="0"/>
                        </a:rPr>
                        <a:t>(k) Recordkeeping</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vMerge="1">
                  <a:txBody>
                    <a:bodyPr/>
                    <a:lstStyle/>
                    <a:p>
                      <a:pPr marL="0" marR="0">
                        <a:lnSpc>
                          <a:spcPct val="107000"/>
                        </a:lnSpc>
                        <a:spcBef>
                          <a:spcPts val="0"/>
                        </a:spcBef>
                        <a:spcAft>
                          <a:spcPts val="0"/>
                        </a:spcAft>
                      </a:pPr>
                      <a:endParaRPr lang="en-US" sz="1100" dirty="0">
                        <a:solidFill>
                          <a:srgbClr val="008000"/>
                        </a:solidFill>
                        <a:effectLst/>
                        <a:latin typeface="+mj-lt"/>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0005"/>
                  </a:ext>
                </a:extLst>
              </a:tr>
              <a:tr h="343353">
                <a:tc>
                  <a:txBody>
                    <a:bodyPr/>
                    <a:lstStyle/>
                    <a:p>
                      <a:pPr marL="0" marR="0">
                        <a:lnSpc>
                          <a:spcPct val="107000"/>
                        </a:lnSpc>
                        <a:spcBef>
                          <a:spcPts val="0"/>
                        </a:spcBef>
                        <a:spcAft>
                          <a:spcPts val="0"/>
                        </a:spcAft>
                      </a:pPr>
                      <a:r>
                        <a:rPr lang="en-US" sz="1800" b="0" dirty="0">
                          <a:solidFill>
                            <a:srgbClr val="008000"/>
                          </a:solidFill>
                          <a:effectLst/>
                          <a:latin typeface="+mn-lt"/>
                          <a:cs typeface="Times New Roman" panose="02020603050405020304" pitchFamily="18" charset="0"/>
                        </a:rPr>
                        <a:t>   </a:t>
                      </a:r>
                      <a:r>
                        <a:rPr lang="en-US" sz="1800" b="0" baseline="0" dirty="0">
                          <a:solidFill>
                            <a:srgbClr val="008000"/>
                          </a:solidFill>
                          <a:effectLst/>
                          <a:latin typeface="+mn-lt"/>
                          <a:cs typeface="Times New Roman" panose="02020603050405020304" pitchFamily="18" charset="0"/>
                        </a:rPr>
                        <a:t>   </a:t>
                      </a:r>
                      <a:r>
                        <a:rPr lang="en-US" sz="1800" b="0" dirty="0">
                          <a:solidFill>
                            <a:srgbClr val="008000"/>
                          </a:solidFill>
                          <a:effectLst/>
                          <a:latin typeface="+mn-lt"/>
                          <a:cs typeface="Times New Roman" panose="02020603050405020304" pitchFamily="18" charset="0"/>
                        </a:rPr>
                        <a:t>(c) Permissible exposure limit</a:t>
                      </a:r>
                      <a:endParaRPr lang="en-US" sz="1800" b="0" dirty="0">
                        <a:solidFill>
                          <a:srgbClr val="008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6"/>
                  </a:ext>
                </a:extLst>
              </a:tr>
              <a:tr h="343353">
                <a:tc>
                  <a:txBody>
                    <a:bodyPr/>
                    <a:lstStyle/>
                    <a:p>
                      <a:pPr marL="0" marR="0">
                        <a:lnSpc>
                          <a:spcPct val="107000"/>
                        </a:lnSpc>
                        <a:spcBef>
                          <a:spcPts val="0"/>
                        </a:spcBef>
                        <a:spcAft>
                          <a:spcPts val="0"/>
                        </a:spcAft>
                      </a:pPr>
                      <a:r>
                        <a:rPr lang="en-US" sz="1800" b="0" dirty="0">
                          <a:solidFill>
                            <a:srgbClr val="008000"/>
                          </a:solidFill>
                          <a:effectLst/>
                          <a:latin typeface="+mn-lt"/>
                          <a:cs typeface="Times New Roman" panose="02020603050405020304" pitchFamily="18" charset="0"/>
                        </a:rPr>
                        <a:t>      (g) Respiratory protection</a:t>
                      </a:r>
                      <a:endParaRPr lang="en-US" sz="1800" b="0" dirty="0">
                        <a:solidFill>
                          <a:srgbClr val="008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7"/>
                  </a:ext>
                </a:extLst>
              </a:tr>
              <a:tr h="343353">
                <a:tc>
                  <a:txBody>
                    <a:bodyPr/>
                    <a:lstStyle/>
                    <a:p>
                      <a:pPr marL="0" marR="0">
                        <a:lnSpc>
                          <a:spcPct val="107000"/>
                        </a:lnSpc>
                        <a:spcBef>
                          <a:spcPts val="0"/>
                        </a:spcBef>
                        <a:spcAft>
                          <a:spcPts val="0"/>
                        </a:spcAft>
                      </a:pPr>
                      <a:r>
                        <a:rPr lang="en-US" sz="1800" b="0" dirty="0">
                          <a:solidFill>
                            <a:srgbClr val="008000"/>
                          </a:solidFill>
                          <a:effectLst/>
                          <a:latin typeface="+mn-lt"/>
                          <a:cs typeface="Times New Roman" panose="02020603050405020304" pitchFamily="18" charset="0"/>
                        </a:rPr>
                        <a:t>      (e) Regulated areas</a:t>
                      </a:r>
                      <a:endParaRPr lang="en-US" sz="1800" b="0" dirty="0">
                        <a:solidFill>
                          <a:srgbClr val="008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8"/>
                  </a:ext>
                </a:extLst>
              </a:tr>
              <a:tr h="343353">
                <a:tc>
                  <a:txBody>
                    <a:bodyPr/>
                    <a:lstStyle/>
                    <a:p>
                      <a:pPr marL="0" marR="0">
                        <a:lnSpc>
                          <a:spcPct val="107000"/>
                        </a:lnSpc>
                        <a:spcBef>
                          <a:spcPts val="0"/>
                        </a:spcBef>
                        <a:spcAft>
                          <a:spcPts val="0"/>
                        </a:spcAft>
                      </a:pPr>
                      <a:r>
                        <a:rPr lang="en-US" sz="1800" b="0">
                          <a:solidFill>
                            <a:schemeClr val="tx1"/>
                          </a:solidFill>
                          <a:effectLst/>
                          <a:latin typeface="+mn-lt"/>
                          <a:cs typeface="Times New Roman" panose="02020603050405020304" pitchFamily="18" charset="0"/>
                        </a:rPr>
                        <a:t>(h) Housekeeping</a:t>
                      </a:r>
                      <a:endParaRPr lang="en-US" sz="18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800" dirty="0">
                          <a:solidFill>
                            <a:schemeClr val="tx1"/>
                          </a:solidFill>
                          <a:effectLst/>
                          <a:latin typeface="+mn-lt"/>
                          <a:cs typeface="Times New Roman" panose="02020603050405020304" pitchFamily="18" charset="0"/>
                        </a:rPr>
                        <a:t> </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9"/>
                  </a:ext>
                </a:extLst>
              </a:tr>
              <a:tr h="368536">
                <a:tc>
                  <a:txBody>
                    <a:bodyPr/>
                    <a:lstStyle/>
                    <a:p>
                      <a:pPr marL="0" marR="0">
                        <a:lnSpc>
                          <a:spcPct val="107000"/>
                        </a:lnSpc>
                        <a:spcBef>
                          <a:spcPts val="0"/>
                        </a:spcBef>
                        <a:spcAft>
                          <a:spcPts val="0"/>
                        </a:spcAft>
                      </a:pPr>
                      <a:r>
                        <a:rPr lang="en-US" sz="1800" b="0" dirty="0">
                          <a:solidFill>
                            <a:schemeClr val="tx1"/>
                          </a:solidFill>
                          <a:effectLst/>
                          <a:latin typeface="+mn-lt"/>
                          <a:cs typeface="Times New Roman" panose="02020603050405020304" pitchFamily="18" charset="0"/>
                        </a:rPr>
                        <a:t>(j) Communication</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800" dirty="0">
                          <a:solidFill>
                            <a:schemeClr val="tx1"/>
                          </a:solidFill>
                          <a:effectLst/>
                          <a:latin typeface="+mn-lt"/>
                          <a:cs typeface="Times New Roman" panose="02020603050405020304" pitchFamily="18" charset="0"/>
                        </a:rPr>
                        <a:t> </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10"/>
                  </a:ext>
                </a:extLst>
              </a:tr>
            </a:tbl>
          </a:graphicData>
        </a:graphic>
      </p:graphicFrame>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54980" y="1296689"/>
            <a:ext cx="2903220" cy="4551144"/>
          </a:xfrm>
        </p:spPr>
      </p:pic>
    </p:spTree>
    <p:extLst>
      <p:ext uri="{BB962C8B-B14F-4D97-AF65-F5344CB8AC3E}">
        <p14:creationId xmlns:p14="http://schemas.microsoft.com/office/powerpoint/2010/main" val="2706395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588962" y="381000"/>
            <a:ext cx="7793038" cy="641350"/>
          </a:xfrm>
        </p:spPr>
        <p:txBody>
          <a:bodyPr lIns="91440" tIns="45720" rIns="91440" bIns="45720" anchor="b"/>
          <a:lstStyle/>
          <a:p>
            <a:pPr eaLnBrk="1" hangingPunct="1"/>
            <a:r>
              <a:rPr lang="en-US" altLang="en-US" dirty="0">
                <a:cs typeface="Times New Roman" panose="02020603050405020304" pitchFamily="18" charset="0"/>
              </a:rPr>
              <a:t>Published March 25, 2016</a:t>
            </a:r>
            <a:endParaRPr lang="en-US" altLang="en-US" sz="1400" dirty="0">
              <a:cs typeface="Times New Roman" panose="02020603050405020304" pitchFamily="18" charset="0"/>
            </a:endParaRPr>
          </a:p>
        </p:txBody>
      </p:sp>
      <p:sp>
        <p:nvSpPr>
          <p:cNvPr id="73731" name="Rectangle 3"/>
          <p:cNvSpPr>
            <a:spLocks noGrp="1" noChangeArrowheads="1"/>
          </p:cNvSpPr>
          <p:nvPr>
            <p:ph type="body" sz="half" idx="4294967295"/>
          </p:nvPr>
        </p:nvSpPr>
        <p:spPr>
          <a:xfrm>
            <a:off x="609600" y="1219200"/>
            <a:ext cx="7793038" cy="4800600"/>
          </a:xfrm>
        </p:spPr>
        <p:txBody>
          <a:bodyPr>
            <a:normAutofit fontScale="92500" lnSpcReduction="10000"/>
          </a:bodyPr>
          <a:lstStyle/>
          <a:p>
            <a:pPr marL="0" indent="0">
              <a:buNone/>
            </a:pPr>
            <a:r>
              <a:rPr lang="en-US" b="1" u="sng" dirty="0">
                <a:cs typeface="Times New Roman" panose="02020603050405020304" pitchFamily="18" charset="0"/>
              </a:rPr>
              <a:t>Sections</a:t>
            </a:r>
          </a:p>
          <a:p>
            <a:pPr marL="0" indent="0">
              <a:buNone/>
            </a:pPr>
            <a:r>
              <a:rPr lang="en-US" sz="2000" dirty="0">
                <a:solidFill>
                  <a:srgbClr val="910046"/>
                </a:solidFill>
                <a:cs typeface="Times New Roman" panose="02020603050405020304" pitchFamily="18" charset="0"/>
              </a:rPr>
              <a:t>(l)    </a:t>
            </a:r>
            <a:r>
              <a:rPr lang="en-US" sz="2300" dirty="0">
                <a:cs typeface="Times New Roman" panose="02020603050405020304" pitchFamily="18" charset="0"/>
              </a:rPr>
              <a:t>Dates</a:t>
            </a:r>
          </a:p>
          <a:p>
            <a:pPr marL="0" indent="0">
              <a:buNone/>
            </a:pPr>
            <a:r>
              <a:rPr lang="en-US" sz="2000" dirty="0">
                <a:solidFill>
                  <a:srgbClr val="910046"/>
                </a:solidFill>
                <a:cs typeface="Times New Roman" panose="02020603050405020304" pitchFamily="18" charset="0"/>
              </a:rPr>
              <a:t>(b)   </a:t>
            </a:r>
            <a:r>
              <a:rPr lang="en-US" sz="2300" dirty="0">
                <a:cs typeface="Times New Roman" panose="02020603050405020304" pitchFamily="18" charset="0"/>
              </a:rPr>
              <a:t>Definitions</a:t>
            </a:r>
          </a:p>
          <a:p>
            <a:pPr marL="0" indent="0">
              <a:buNone/>
            </a:pPr>
            <a:r>
              <a:rPr lang="en-US" sz="2000" dirty="0">
                <a:solidFill>
                  <a:srgbClr val="910046"/>
                </a:solidFill>
                <a:cs typeface="Times New Roman" panose="02020603050405020304" pitchFamily="18" charset="0"/>
              </a:rPr>
              <a:t>(a)   </a:t>
            </a:r>
            <a:r>
              <a:rPr lang="en-US" sz="2300" dirty="0">
                <a:cs typeface="Times New Roman" panose="02020603050405020304" pitchFamily="18" charset="0"/>
              </a:rPr>
              <a:t>Scope and application</a:t>
            </a:r>
          </a:p>
          <a:p>
            <a:pPr marL="0" indent="0">
              <a:buNone/>
            </a:pPr>
            <a:r>
              <a:rPr lang="en-US" sz="2000" dirty="0">
                <a:solidFill>
                  <a:srgbClr val="910046"/>
                </a:solidFill>
                <a:cs typeface="Times New Roman" panose="02020603050405020304" pitchFamily="18" charset="0"/>
              </a:rPr>
              <a:t>(f)    </a:t>
            </a:r>
            <a:r>
              <a:rPr lang="en-US" sz="2300" dirty="0">
                <a:cs typeface="Times New Roman" panose="02020603050405020304" pitchFamily="18" charset="0"/>
              </a:rPr>
              <a:t>Methods of compliance</a:t>
            </a:r>
          </a:p>
          <a:p>
            <a:pPr marL="0" indent="0">
              <a:buNone/>
            </a:pPr>
            <a:r>
              <a:rPr lang="en-US" sz="2000" dirty="0">
                <a:solidFill>
                  <a:srgbClr val="910046"/>
                </a:solidFill>
                <a:cs typeface="Times New Roman" panose="02020603050405020304" pitchFamily="18" charset="0"/>
              </a:rPr>
              <a:t>(d)   </a:t>
            </a:r>
            <a:r>
              <a:rPr lang="en-US" sz="2300" dirty="0">
                <a:cs typeface="Times New Roman" panose="02020603050405020304" pitchFamily="18" charset="0"/>
              </a:rPr>
              <a:t>Exposure assessment</a:t>
            </a:r>
          </a:p>
          <a:p>
            <a:pPr marL="0" indent="0">
              <a:buNone/>
            </a:pPr>
            <a:r>
              <a:rPr lang="en-US" sz="2000" dirty="0">
                <a:solidFill>
                  <a:srgbClr val="910046"/>
                </a:solidFill>
                <a:cs typeface="Times New Roman" panose="02020603050405020304" pitchFamily="18" charset="0"/>
              </a:rPr>
              <a:t>(</a:t>
            </a:r>
            <a:r>
              <a:rPr lang="en-US" sz="2000" dirty="0" err="1">
                <a:solidFill>
                  <a:srgbClr val="910046"/>
                </a:solidFill>
                <a:cs typeface="Times New Roman" panose="02020603050405020304" pitchFamily="18" charset="0"/>
              </a:rPr>
              <a:t>i</a:t>
            </a:r>
            <a:r>
              <a:rPr lang="en-US" sz="2000" dirty="0">
                <a:solidFill>
                  <a:srgbClr val="910046"/>
                </a:solidFill>
                <a:cs typeface="Times New Roman" panose="02020603050405020304" pitchFamily="18" charset="0"/>
              </a:rPr>
              <a:t>)    </a:t>
            </a:r>
            <a:r>
              <a:rPr lang="en-US" sz="2300" dirty="0">
                <a:cs typeface="Times New Roman" panose="02020603050405020304" pitchFamily="18" charset="0"/>
              </a:rPr>
              <a:t>Medical surveillance</a:t>
            </a:r>
          </a:p>
          <a:p>
            <a:pPr marL="0" indent="0">
              <a:buNone/>
            </a:pPr>
            <a:r>
              <a:rPr lang="en-US" sz="2000" dirty="0">
                <a:solidFill>
                  <a:srgbClr val="910046"/>
                </a:solidFill>
                <a:cs typeface="Times New Roman" panose="02020603050405020304" pitchFamily="18" charset="0"/>
              </a:rPr>
              <a:t>(k)   </a:t>
            </a:r>
            <a:r>
              <a:rPr lang="en-US" sz="2300" dirty="0">
                <a:cs typeface="Times New Roman" panose="02020603050405020304" pitchFamily="18" charset="0"/>
              </a:rPr>
              <a:t>Recordkeeping</a:t>
            </a:r>
          </a:p>
          <a:p>
            <a:pPr marL="0" indent="0">
              <a:buNone/>
            </a:pPr>
            <a:r>
              <a:rPr lang="en-US" sz="2000" dirty="0">
                <a:solidFill>
                  <a:srgbClr val="910046"/>
                </a:solidFill>
                <a:cs typeface="Times New Roman" panose="02020603050405020304" pitchFamily="18" charset="0"/>
              </a:rPr>
              <a:t>(c)   </a:t>
            </a:r>
            <a:r>
              <a:rPr lang="en-US" sz="2300" dirty="0">
                <a:cs typeface="Times New Roman" panose="02020603050405020304" pitchFamily="18" charset="0"/>
              </a:rPr>
              <a:t>Permissible exposure limit</a:t>
            </a:r>
          </a:p>
          <a:p>
            <a:pPr marL="0" indent="0">
              <a:buNone/>
            </a:pPr>
            <a:r>
              <a:rPr lang="en-US" sz="2000" dirty="0">
                <a:solidFill>
                  <a:srgbClr val="910046"/>
                </a:solidFill>
                <a:cs typeface="Times New Roman" panose="02020603050405020304" pitchFamily="18" charset="0"/>
              </a:rPr>
              <a:t>(g)   </a:t>
            </a:r>
            <a:r>
              <a:rPr lang="en-US" sz="2300" dirty="0">
                <a:cs typeface="Times New Roman" panose="02020603050405020304" pitchFamily="18" charset="0"/>
              </a:rPr>
              <a:t>Respiratory protection</a:t>
            </a:r>
          </a:p>
          <a:p>
            <a:pPr marL="0" indent="0">
              <a:buNone/>
            </a:pPr>
            <a:r>
              <a:rPr lang="en-US" sz="2000" dirty="0">
                <a:solidFill>
                  <a:srgbClr val="910046"/>
                </a:solidFill>
                <a:cs typeface="Times New Roman" panose="02020603050405020304" pitchFamily="18" charset="0"/>
              </a:rPr>
              <a:t>(e)   </a:t>
            </a:r>
            <a:r>
              <a:rPr lang="en-US" sz="2300" dirty="0">
                <a:cs typeface="Times New Roman" panose="02020603050405020304" pitchFamily="18" charset="0"/>
              </a:rPr>
              <a:t>Regulated areas</a:t>
            </a:r>
          </a:p>
          <a:p>
            <a:pPr marL="0" indent="0">
              <a:buNone/>
            </a:pPr>
            <a:r>
              <a:rPr lang="en-US" sz="2000" dirty="0">
                <a:solidFill>
                  <a:srgbClr val="910046"/>
                </a:solidFill>
                <a:cs typeface="Times New Roman" panose="02020603050405020304" pitchFamily="18" charset="0"/>
              </a:rPr>
              <a:t>(h)   </a:t>
            </a:r>
            <a:r>
              <a:rPr lang="en-US" sz="2300" dirty="0">
                <a:cs typeface="Times New Roman" panose="02020603050405020304" pitchFamily="18" charset="0"/>
              </a:rPr>
              <a:t>Housekeeping</a:t>
            </a:r>
          </a:p>
          <a:p>
            <a:pPr marL="0" indent="0">
              <a:buNone/>
            </a:pPr>
            <a:r>
              <a:rPr lang="en-US" sz="2000" dirty="0">
                <a:solidFill>
                  <a:srgbClr val="910046"/>
                </a:solidFill>
                <a:cs typeface="Times New Roman" panose="02020603050405020304" pitchFamily="18" charset="0"/>
              </a:rPr>
              <a:t>(j)    </a:t>
            </a:r>
            <a:r>
              <a:rPr lang="en-US" sz="2300" dirty="0">
                <a:cs typeface="Times New Roman" panose="02020603050405020304" pitchFamily="18" charset="0"/>
              </a:rPr>
              <a:t>Communication</a:t>
            </a:r>
          </a:p>
        </p:txBody>
      </p:sp>
      <p:sp>
        <p:nvSpPr>
          <p:cNvPr id="73732" name="Rectangle 4"/>
          <p:cNvSpPr>
            <a:spLocks noChangeArrowheads="1"/>
          </p:cNvSpPr>
          <p:nvPr/>
        </p:nvSpPr>
        <p:spPr bwMode="auto">
          <a:xfrm>
            <a:off x="7315200" y="669925"/>
            <a:ext cx="1330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866650"/>
            <a:ext cx="2667372" cy="3581900"/>
          </a:xfrm>
          <a:prstGeom prst="rect">
            <a:avLst/>
          </a:prstGeom>
        </p:spPr>
      </p:pic>
    </p:spTree>
    <p:extLst>
      <p:ext uri="{BB962C8B-B14F-4D97-AF65-F5344CB8AC3E}">
        <p14:creationId xmlns:p14="http://schemas.microsoft.com/office/powerpoint/2010/main" val="21116237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349250"/>
            <a:ext cx="7793038" cy="641350"/>
          </a:xfrm>
        </p:spPr>
        <p:txBody>
          <a:bodyPr lIns="91440" tIns="45720" rIns="91440" bIns="45720" anchor="b"/>
          <a:lstStyle/>
          <a:p>
            <a:pPr eaLnBrk="1" hangingPunct="1"/>
            <a:r>
              <a:rPr lang="en-US" altLang="en-US" dirty="0">
                <a:cs typeface="Times New Roman" panose="02020603050405020304" pitchFamily="18" charset="0"/>
              </a:rPr>
              <a:t>Summary</a:t>
            </a:r>
            <a:endParaRPr lang="en-US" altLang="en-US" sz="1400" dirty="0">
              <a:cs typeface="Times New Roman" panose="02020603050405020304" pitchFamily="18" charset="0"/>
            </a:endParaRPr>
          </a:p>
        </p:txBody>
      </p:sp>
      <p:sp>
        <p:nvSpPr>
          <p:cNvPr id="73731" name="Rectangle 3"/>
          <p:cNvSpPr>
            <a:spLocks noGrp="1" noChangeArrowheads="1"/>
          </p:cNvSpPr>
          <p:nvPr>
            <p:ph type="body" sz="half" idx="4294967295"/>
          </p:nvPr>
        </p:nvSpPr>
        <p:spPr>
          <a:xfrm>
            <a:off x="609600" y="1295400"/>
            <a:ext cx="7793038" cy="4535488"/>
          </a:xfrm>
        </p:spPr>
        <p:txBody>
          <a:bodyPr/>
          <a:lstStyle/>
          <a:p>
            <a:pPr marL="0" indent="0" eaLnBrk="1" hangingPunct="1">
              <a:buNone/>
            </a:pPr>
            <a:endParaRPr lang="en-US" altLang="en-US" dirty="0"/>
          </a:p>
          <a:p>
            <a:pPr eaLnBrk="1" hangingPunct="1"/>
            <a:r>
              <a:rPr lang="en-US" altLang="en-US" dirty="0"/>
              <a:t>Respirable Crystalline Silica</a:t>
            </a:r>
          </a:p>
          <a:p>
            <a:pPr eaLnBrk="1" hangingPunct="1"/>
            <a:endParaRPr lang="en-US" altLang="en-US" dirty="0"/>
          </a:p>
          <a:p>
            <a:pPr eaLnBrk="1" hangingPunct="1"/>
            <a:r>
              <a:rPr lang="en-US" altLang="en-US" dirty="0"/>
              <a:t>Identification/Exposure Controls</a:t>
            </a:r>
          </a:p>
          <a:p>
            <a:pPr eaLnBrk="1" hangingPunct="1"/>
            <a:endParaRPr lang="en-US" altLang="en-US" dirty="0"/>
          </a:p>
          <a:p>
            <a:pPr eaLnBrk="1" hangingPunct="1"/>
            <a:r>
              <a:rPr lang="en-US" altLang="en-US" dirty="0"/>
              <a:t>New Regulatory Requirements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074" y="3263348"/>
            <a:ext cx="1902129" cy="2554288"/>
          </a:xfrm>
          <a:prstGeom prst="rect">
            <a:avLst/>
          </a:prstGeom>
        </p:spPr>
      </p:pic>
      <p:sp>
        <p:nvSpPr>
          <p:cNvPr id="6" name="Rectangle 4"/>
          <p:cNvSpPr>
            <a:spLocks noChangeArrowheads="1"/>
          </p:cNvSpPr>
          <p:nvPr/>
        </p:nvSpPr>
        <p:spPr bwMode="auto">
          <a:xfrm>
            <a:off x="6019800" y="609600"/>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a:t>
            </a:r>
          </a:p>
        </p:txBody>
      </p:sp>
    </p:spTree>
    <p:extLst>
      <p:ext uri="{BB962C8B-B14F-4D97-AF65-F5344CB8AC3E}">
        <p14:creationId xmlns:p14="http://schemas.microsoft.com/office/powerpoint/2010/main" val="23665502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428750" y="1531937"/>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588962" y="381000"/>
            <a:ext cx="7793038" cy="641350"/>
          </a:xfrm>
        </p:spPr>
        <p:txBody>
          <a:bodyPr lIns="91440" tIns="45720" rIns="91440" bIns="45720" anchor="b"/>
          <a:lstStyle/>
          <a:p>
            <a:pPr eaLnBrk="1" hangingPunct="1"/>
            <a:r>
              <a:rPr lang="en-US" altLang="en-US" dirty="0">
                <a:cs typeface="Times New Roman" panose="02020603050405020304" pitchFamily="18" charset="0"/>
              </a:rPr>
              <a:t>Published March 25, 2016</a:t>
            </a:r>
            <a:endParaRPr lang="en-US" altLang="en-US" sz="1400" dirty="0">
              <a:cs typeface="Times New Roman" panose="02020603050405020304" pitchFamily="18" charset="0"/>
            </a:endParaRPr>
          </a:p>
        </p:txBody>
      </p:sp>
      <p:sp>
        <p:nvSpPr>
          <p:cNvPr id="73731" name="Rectangle 3"/>
          <p:cNvSpPr>
            <a:spLocks noGrp="1" noChangeArrowheads="1"/>
          </p:cNvSpPr>
          <p:nvPr>
            <p:ph type="body" sz="half" idx="4294967295"/>
          </p:nvPr>
        </p:nvSpPr>
        <p:spPr>
          <a:xfrm>
            <a:off x="609600" y="1219200"/>
            <a:ext cx="7793038" cy="4800600"/>
          </a:xfrm>
        </p:spPr>
        <p:txBody>
          <a:bodyPr>
            <a:normAutofit fontScale="92500" lnSpcReduction="10000"/>
          </a:bodyPr>
          <a:lstStyle/>
          <a:p>
            <a:pPr marL="0" indent="0">
              <a:buNone/>
            </a:pPr>
            <a:r>
              <a:rPr lang="en-US" b="1" u="sng" dirty="0">
                <a:cs typeface="Times New Roman" panose="02020603050405020304" pitchFamily="18" charset="0"/>
              </a:rPr>
              <a:t>Sections</a:t>
            </a:r>
          </a:p>
          <a:p>
            <a:pPr marL="0" indent="0">
              <a:buNone/>
            </a:pPr>
            <a:r>
              <a:rPr lang="en-US" sz="2000" dirty="0">
                <a:solidFill>
                  <a:srgbClr val="910046"/>
                </a:solidFill>
                <a:cs typeface="Times New Roman" panose="02020603050405020304" pitchFamily="18" charset="0"/>
              </a:rPr>
              <a:t>(l)    </a:t>
            </a:r>
            <a:r>
              <a:rPr lang="en-US" sz="2300" dirty="0">
                <a:cs typeface="Times New Roman" panose="02020603050405020304" pitchFamily="18" charset="0"/>
              </a:rPr>
              <a:t>Dates</a:t>
            </a:r>
          </a:p>
          <a:p>
            <a:pPr marL="0" indent="0">
              <a:buNone/>
            </a:pPr>
            <a:r>
              <a:rPr lang="en-US" sz="2000" dirty="0">
                <a:solidFill>
                  <a:srgbClr val="910046"/>
                </a:solidFill>
                <a:cs typeface="Times New Roman" panose="02020603050405020304" pitchFamily="18" charset="0"/>
              </a:rPr>
              <a:t>(b)   </a:t>
            </a:r>
            <a:r>
              <a:rPr lang="en-US" sz="2300" dirty="0">
                <a:cs typeface="Times New Roman" panose="02020603050405020304" pitchFamily="18" charset="0"/>
              </a:rPr>
              <a:t>Definitions</a:t>
            </a:r>
          </a:p>
          <a:p>
            <a:pPr marL="0" indent="0">
              <a:buNone/>
            </a:pPr>
            <a:r>
              <a:rPr lang="en-US" sz="2000" dirty="0">
                <a:solidFill>
                  <a:srgbClr val="910046"/>
                </a:solidFill>
                <a:cs typeface="Times New Roman" panose="02020603050405020304" pitchFamily="18" charset="0"/>
              </a:rPr>
              <a:t>(a)   </a:t>
            </a:r>
            <a:r>
              <a:rPr lang="en-US" sz="2300" dirty="0">
                <a:cs typeface="Times New Roman" panose="02020603050405020304" pitchFamily="18" charset="0"/>
              </a:rPr>
              <a:t>Scope and application</a:t>
            </a:r>
          </a:p>
          <a:p>
            <a:pPr marL="0" indent="0">
              <a:buNone/>
            </a:pPr>
            <a:r>
              <a:rPr lang="en-US" sz="2000" dirty="0">
                <a:solidFill>
                  <a:srgbClr val="910046"/>
                </a:solidFill>
                <a:cs typeface="Times New Roman" panose="02020603050405020304" pitchFamily="18" charset="0"/>
              </a:rPr>
              <a:t>(f)    </a:t>
            </a:r>
            <a:r>
              <a:rPr lang="en-US" sz="2300" dirty="0">
                <a:cs typeface="Times New Roman" panose="02020603050405020304" pitchFamily="18" charset="0"/>
              </a:rPr>
              <a:t>Methods of compliance</a:t>
            </a:r>
          </a:p>
          <a:p>
            <a:pPr marL="0" indent="0">
              <a:buNone/>
            </a:pPr>
            <a:r>
              <a:rPr lang="en-US" sz="2000" dirty="0">
                <a:solidFill>
                  <a:srgbClr val="910046"/>
                </a:solidFill>
                <a:cs typeface="Times New Roman" panose="02020603050405020304" pitchFamily="18" charset="0"/>
              </a:rPr>
              <a:t>(d)   </a:t>
            </a:r>
            <a:r>
              <a:rPr lang="en-US" sz="2300" dirty="0">
                <a:cs typeface="Times New Roman" panose="02020603050405020304" pitchFamily="18" charset="0"/>
              </a:rPr>
              <a:t>Exposure assessment</a:t>
            </a:r>
          </a:p>
          <a:p>
            <a:pPr marL="0" indent="0">
              <a:buNone/>
            </a:pPr>
            <a:r>
              <a:rPr lang="en-US" sz="2000" dirty="0">
                <a:solidFill>
                  <a:srgbClr val="910046"/>
                </a:solidFill>
                <a:cs typeface="Times New Roman" panose="02020603050405020304" pitchFamily="18" charset="0"/>
              </a:rPr>
              <a:t>(</a:t>
            </a:r>
            <a:r>
              <a:rPr lang="en-US" sz="2000" dirty="0" err="1">
                <a:solidFill>
                  <a:srgbClr val="910046"/>
                </a:solidFill>
                <a:cs typeface="Times New Roman" panose="02020603050405020304" pitchFamily="18" charset="0"/>
              </a:rPr>
              <a:t>i</a:t>
            </a:r>
            <a:r>
              <a:rPr lang="en-US" sz="2000" dirty="0">
                <a:solidFill>
                  <a:srgbClr val="910046"/>
                </a:solidFill>
                <a:cs typeface="Times New Roman" panose="02020603050405020304" pitchFamily="18" charset="0"/>
              </a:rPr>
              <a:t>)    </a:t>
            </a:r>
            <a:r>
              <a:rPr lang="en-US" sz="2300" dirty="0">
                <a:cs typeface="Times New Roman" panose="02020603050405020304" pitchFamily="18" charset="0"/>
              </a:rPr>
              <a:t>Medical surveillance</a:t>
            </a:r>
          </a:p>
          <a:p>
            <a:pPr marL="0" indent="0">
              <a:buNone/>
            </a:pPr>
            <a:r>
              <a:rPr lang="en-US" sz="2000" dirty="0">
                <a:solidFill>
                  <a:srgbClr val="910046"/>
                </a:solidFill>
                <a:cs typeface="Times New Roman" panose="02020603050405020304" pitchFamily="18" charset="0"/>
              </a:rPr>
              <a:t>(k)   </a:t>
            </a:r>
            <a:r>
              <a:rPr lang="en-US" sz="2300" dirty="0">
                <a:cs typeface="Times New Roman" panose="02020603050405020304" pitchFamily="18" charset="0"/>
              </a:rPr>
              <a:t>Recordkeeping</a:t>
            </a:r>
          </a:p>
          <a:p>
            <a:pPr marL="0" indent="0">
              <a:buNone/>
            </a:pPr>
            <a:r>
              <a:rPr lang="en-US" sz="2000" dirty="0">
                <a:solidFill>
                  <a:srgbClr val="910046"/>
                </a:solidFill>
                <a:cs typeface="Times New Roman" panose="02020603050405020304" pitchFamily="18" charset="0"/>
              </a:rPr>
              <a:t>(c)   </a:t>
            </a:r>
            <a:r>
              <a:rPr lang="en-US" sz="2300" dirty="0">
                <a:cs typeface="Times New Roman" panose="02020603050405020304" pitchFamily="18" charset="0"/>
              </a:rPr>
              <a:t>Permissible exposure limit</a:t>
            </a:r>
          </a:p>
          <a:p>
            <a:pPr marL="0" indent="0">
              <a:buNone/>
            </a:pPr>
            <a:r>
              <a:rPr lang="en-US" sz="2000" dirty="0">
                <a:solidFill>
                  <a:srgbClr val="910046"/>
                </a:solidFill>
                <a:cs typeface="Times New Roman" panose="02020603050405020304" pitchFamily="18" charset="0"/>
              </a:rPr>
              <a:t>(g)   </a:t>
            </a:r>
            <a:r>
              <a:rPr lang="en-US" sz="2300" dirty="0">
                <a:cs typeface="Times New Roman" panose="02020603050405020304" pitchFamily="18" charset="0"/>
              </a:rPr>
              <a:t>Respiratory protection</a:t>
            </a:r>
          </a:p>
          <a:p>
            <a:pPr marL="0" indent="0">
              <a:buNone/>
            </a:pPr>
            <a:r>
              <a:rPr lang="en-US" sz="2000" dirty="0">
                <a:solidFill>
                  <a:srgbClr val="910046"/>
                </a:solidFill>
                <a:cs typeface="Times New Roman" panose="02020603050405020304" pitchFamily="18" charset="0"/>
              </a:rPr>
              <a:t>(e)   </a:t>
            </a:r>
            <a:r>
              <a:rPr lang="en-US" sz="2300" dirty="0">
                <a:cs typeface="Times New Roman" panose="02020603050405020304" pitchFamily="18" charset="0"/>
              </a:rPr>
              <a:t>Regulated areas</a:t>
            </a:r>
          </a:p>
          <a:p>
            <a:pPr marL="0" indent="0">
              <a:buNone/>
            </a:pPr>
            <a:r>
              <a:rPr lang="en-US" sz="2000" dirty="0">
                <a:solidFill>
                  <a:srgbClr val="910046"/>
                </a:solidFill>
                <a:cs typeface="Times New Roman" panose="02020603050405020304" pitchFamily="18" charset="0"/>
              </a:rPr>
              <a:t>(h)   </a:t>
            </a:r>
            <a:r>
              <a:rPr lang="en-US" sz="2300" dirty="0">
                <a:cs typeface="Times New Roman" panose="02020603050405020304" pitchFamily="18" charset="0"/>
              </a:rPr>
              <a:t>Housekeeping</a:t>
            </a:r>
          </a:p>
          <a:p>
            <a:pPr marL="0" indent="0">
              <a:buNone/>
            </a:pPr>
            <a:r>
              <a:rPr lang="en-US" sz="2000" dirty="0">
                <a:solidFill>
                  <a:srgbClr val="910046"/>
                </a:solidFill>
                <a:cs typeface="Times New Roman" panose="02020603050405020304" pitchFamily="18" charset="0"/>
              </a:rPr>
              <a:t>(j)    </a:t>
            </a:r>
            <a:r>
              <a:rPr lang="en-US" sz="2300" dirty="0">
                <a:cs typeface="Times New Roman" panose="02020603050405020304" pitchFamily="18" charset="0"/>
              </a:rPr>
              <a:t>Communication</a:t>
            </a:r>
          </a:p>
        </p:txBody>
      </p:sp>
      <p:sp>
        <p:nvSpPr>
          <p:cNvPr id="73732" name="Rectangle 4"/>
          <p:cNvSpPr>
            <a:spLocks noChangeArrowheads="1"/>
          </p:cNvSpPr>
          <p:nvPr/>
        </p:nvSpPr>
        <p:spPr bwMode="auto">
          <a:xfrm>
            <a:off x="7315200" y="669925"/>
            <a:ext cx="1330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mj-lt"/>
                <a:cs typeface="Times New Roman" panose="02020603050405020304" pitchFamily="18" charset="0"/>
              </a:rPr>
              <a:t>1910.1053</a:t>
            </a:r>
          </a:p>
        </p:txBody>
      </p:sp>
      <p:sp>
        <p:nvSpPr>
          <p:cNvPr id="3" name="Rectangle 2"/>
          <p:cNvSpPr/>
          <p:nvPr/>
        </p:nvSpPr>
        <p:spPr bwMode="auto">
          <a:xfrm>
            <a:off x="609600" y="1676400"/>
            <a:ext cx="2057400" cy="758952"/>
          </a:xfrm>
          <a:prstGeom prst="rect">
            <a:avLst/>
          </a:prstGeom>
          <a:noFill/>
          <a:ln w="38100">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866650"/>
            <a:ext cx="2667372" cy="3581900"/>
          </a:xfrm>
          <a:prstGeom prst="rect">
            <a:avLst/>
          </a:prstGeom>
        </p:spPr>
      </p:pic>
    </p:spTree>
    <p:extLst>
      <p:ext uri="{BB962C8B-B14F-4D97-AF65-F5344CB8AC3E}">
        <p14:creationId xmlns:p14="http://schemas.microsoft.com/office/powerpoint/2010/main" val="2283893446"/>
      </p:ext>
    </p:extLst>
  </p:cSld>
  <p:clrMapOvr>
    <a:masterClrMapping/>
  </p:clrMapOvr>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7</TotalTime>
  <Words>3104</Words>
  <Application>Microsoft Office PowerPoint</Application>
  <PresentationFormat>On-screen Show (4:3)</PresentationFormat>
  <Paragraphs>692</Paragraphs>
  <Slides>81</Slides>
  <Notes>81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81</vt:i4>
      </vt:variant>
    </vt:vector>
  </HeadingPairs>
  <TitlesOfParts>
    <vt:vector size="90" baseType="lpstr">
      <vt:lpstr>Aptos</vt:lpstr>
      <vt:lpstr>Arial</vt:lpstr>
      <vt:lpstr>Avenir Next LT Pro</vt:lpstr>
      <vt:lpstr>Avenir Next LT Pro Demi</vt:lpstr>
      <vt:lpstr>Avenir Next LT Pro Light</vt:lpstr>
      <vt:lpstr>Cambria Math</vt:lpstr>
      <vt:lpstr>Times New Roman</vt:lpstr>
      <vt:lpstr>Wingdings</vt:lpstr>
      <vt:lpstr>Office Theme</vt:lpstr>
      <vt:lpstr>Respirable Crystalline Silica</vt:lpstr>
      <vt:lpstr>Objectives</vt:lpstr>
      <vt:lpstr>Industries</vt:lpstr>
      <vt:lpstr>PEL (Prior to 2016)</vt:lpstr>
      <vt:lpstr>PEL (Prior to 2016)</vt:lpstr>
      <vt:lpstr>New PEL vs. Old PEL</vt:lpstr>
      <vt:lpstr>Published March 25, 2016</vt:lpstr>
      <vt:lpstr>Published March 25, 2016</vt:lpstr>
      <vt:lpstr>Published March 25, 2016</vt:lpstr>
      <vt:lpstr>Dates</vt:lpstr>
      <vt:lpstr>Dates</vt:lpstr>
      <vt:lpstr>Dates</vt:lpstr>
      <vt:lpstr>Dates</vt:lpstr>
      <vt:lpstr>Definitions</vt:lpstr>
      <vt:lpstr>Definitions</vt:lpstr>
      <vt:lpstr>Employee Exposure</vt:lpstr>
      <vt:lpstr>Objective Data</vt:lpstr>
      <vt:lpstr>Regulated Area</vt:lpstr>
      <vt:lpstr>Respirable Crystalline Silica</vt:lpstr>
      <vt:lpstr>Published March 25, 2016</vt:lpstr>
      <vt:lpstr>Published March 25, 2016</vt:lpstr>
      <vt:lpstr>Silica Flow Chart</vt:lpstr>
      <vt:lpstr>Scope and Application</vt:lpstr>
      <vt:lpstr>Scope and Application</vt:lpstr>
      <vt:lpstr>Scope and Application</vt:lpstr>
      <vt:lpstr>Scope and Application</vt:lpstr>
      <vt:lpstr>Dust</vt:lpstr>
      <vt:lpstr>Dust</vt:lpstr>
      <vt:lpstr>Dust</vt:lpstr>
      <vt:lpstr>Dust</vt:lpstr>
      <vt:lpstr>Scope and Application</vt:lpstr>
      <vt:lpstr>Crystalline Silica?</vt:lpstr>
      <vt:lpstr>Crystalline Silica?</vt:lpstr>
      <vt:lpstr>Crystalline Silica?</vt:lpstr>
      <vt:lpstr>Crystalline Silica?</vt:lpstr>
      <vt:lpstr>Presence of Crystalline Silica?</vt:lpstr>
      <vt:lpstr>Presence of Crystalline Silica?</vt:lpstr>
      <vt:lpstr>Presence of Crystalline Silica?</vt:lpstr>
      <vt:lpstr>Presence of Crystalline Silica?</vt:lpstr>
      <vt:lpstr>Scope and Application</vt:lpstr>
      <vt:lpstr>Crystalline Silica &lt; 25µg/m3?</vt:lpstr>
      <vt:lpstr>Exposure Control Plan</vt:lpstr>
      <vt:lpstr>Exposure Control Plan</vt:lpstr>
      <vt:lpstr>Exposure Control Plan</vt:lpstr>
      <vt:lpstr>Scope and Application</vt:lpstr>
      <vt:lpstr>Scope and Application</vt:lpstr>
      <vt:lpstr>Silica Flow Chart</vt:lpstr>
      <vt:lpstr>Silica Flow Chart</vt:lpstr>
      <vt:lpstr>Medical Surveillance</vt:lpstr>
      <vt:lpstr>Medical Surveillance</vt:lpstr>
      <vt:lpstr>Medical Surveillance</vt:lpstr>
      <vt:lpstr>Medical Surveillance</vt:lpstr>
      <vt:lpstr>Medical Opinion: Employee</vt:lpstr>
      <vt:lpstr>Medical Opinion: Employer</vt:lpstr>
      <vt:lpstr>Silica Flow Chart</vt:lpstr>
      <vt:lpstr>Recordkeeping</vt:lpstr>
      <vt:lpstr>Silica Flow Chart</vt:lpstr>
      <vt:lpstr>Exposure Assessment</vt:lpstr>
      <vt:lpstr>Exposure Assessment</vt:lpstr>
      <vt:lpstr>Exposure Assessment</vt:lpstr>
      <vt:lpstr>Exposure Assessment</vt:lpstr>
      <vt:lpstr>Exposure Assessment</vt:lpstr>
      <vt:lpstr>Exposure Reassessment</vt:lpstr>
      <vt:lpstr>Employee Notification</vt:lpstr>
      <vt:lpstr>Recordkeeping</vt:lpstr>
      <vt:lpstr>Silica Flow Chart</vt:lpstr>
      <vt:lpstr>Respiratory Protection</vt:lpstr>
      <vt:lpstr>Regulated Areas</vt:lpstr>
      <vt:lpstr>Silica Flow Chart</vt:lpstr>
      <vt:lpstr>Housekeeping</vt:lpstr>
      <vt:lpstr>Housekeeping</vt:lpstr>
      <vt:lpstr>Housekeeping</vt:lpstr>
      <vt:lpstr>Silica Flow Chart</vt:lpstr>
      <vt:lpstr>Communication</vt:lpstr>
      <vt:lpstr>Communication</vt:lpstr>
      <vt:lpstr>Communication</vt:lpstr>
      <vt:lpstr>Communication</vt:lpstr>
      <vt:lpstr>Review</vt:lpstr>
      <vt:lpstr>Silica Flow Chart</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2</cp:revision>
  <dcterms:created xsi:type="dcterms:W3CDTF">2025-06-17T12:32:10Z</dcterms:created>
  <dcterms:modified xsi:type="dcterms:W3CDTF">2025-06-23T18:05:30Z</dcterms:modified>
</cp:coreProperties>
</file>