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handoutMasterIdLst>
    <p:handoutMasterId r:id="rId119"/>
  </p:handoutMasterIdLst>
  <p:sldIdLst>
    <p:sldId id="342" r:id="rId2"/>
    <p:sldId id="343" r:id="rId3"/>
    <p:sldId id="344" r:id="rId4"/>
    <p:sldId id="345" r:id="rId5"/>
    <p:sldId id="346" r:id="rId6"/>
    <p:sldId id="347" r:id="rId7"/>
    <p:sldId id="348" r:id="rId8"/>
    <p:sldId id="349" r:id="rId9"/>
    <p:sldId id="350"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74" r:id="rId34"/>
    <p:sldId id="375" r:id="rId35"/>
    <p:sldId id="376" r:id="rId36"/>
    <p:sldId id="377" r:id="rId37"/>
    <p:sldId id="378" r:id="rId38"/>
    <p:sldId id="379" r:id="rId39"/>
    <p:sldId id="380" r:id="rId40"/>
    <p:sldId id="381" r:id="rId41"/>
    <p:sldId id="382" r:id="rId42"/>
    <p:sldId id="383" r:id="rId43"/>
    <p:sldId id="384" r:id="rId44"/>
    <p:sldId id="385" r:id="rId45"/>
    <p:sldId id="386" r:id="rId46"/>
    <p:sldId id="387" r:id="rId47"/>
    <p:sldId id="388" r:id="rId48"/>
    <p:sldId id="389" r:id="rId49"/>
    <p:sldId id="390" r:id="rId50"/>
    <p:sldId id="391" r:id="rId51"/>
    <p:sldId id="392" r:id="rId52"/>
    <p:sldId id="393" r:id="rId53"/>
    <p:sldId id="394" r:id="rId54"/>
    <p:sldId id="395" r:id="rId55"/>
    <p:sldId id="396" r:id="rId56"/>
    <p:sldId id="397" r:id="rId57"/>
    <p:sldId id="398" r:id="rId58"/>
    <p:sldId id="399" r:id="rId59"/>
    <p:sldId id="400" r:id="rId60"/>
    <p:sldId id="401" r:id="rId61"/>
    <p:sldId id="402" r:id="rId62"/>
    <p:sldId id="403" r:id="rId63"/>
    <p:sldId id="404" r:id="rId64"/>
    <p:sldId id="405" r:id="rId65"/>
    <p:sldId id="406" r:id="rId66"/>
    <p:sldId id="407" r:id="rId67"/>
    <p:sldId id="408" r:id="rId68"/>
    <p:sldId id="409" r:id="rId69"/>
    <p:sldId id="410" r:id="rId70"/>
    <p:sldId id="411" r:id="rId71"/>
    <p:sldId id="412" r:id="rId72"/>
    <p:sldId id="413" r:id="rId73"/>
    <p:sldId id="414" r:id="rId74"/>
    <p:sldId id="415" r:id="rId75"/>
    <p:sldId id="416" r:id="rId76"/>
    <p:sldId id="417" r:id="rId77"/>
    <p:sldId id="418" r:id="rId78"/>
    <p:sldId id="419" r:id="rId79"/>
    <p:sldId id="420" r:id="rId80"/>
    <p:sldId id="421" r:id="rId81"/>
    <p:sldId id="422" r:id="rId82"/>
    <p:sldId id="423" r:id="rId83"/>
    <p:sldId id="424" r:id="rId84"/>
    <p:sldId id="425" r:id="rId85"/>
    <p:sldId id="426" r:id="rId86"/>
    <p:sldId id="427" r:id="rId87"/>
    <p:sldId id="428" r:id="rId88"/>
    <p:sldId id="429" r:id="rId89"/>
    <p:sldId id="430" r:id="rId90"/>
    <p:sldId id="431" r:id="rId91"/>
    <p:sldId id="432" r:id="rId92"/>
    <p:sldId id="433" r:id="rId93"/>
    <p:sldId id="434" r:id="rId94"/>
    <p:sldId id="435" r:id="rId95"/>
    <p:sldId id="436" r:id="rId96"/>
    <p:sldId id="437" r:id="rId97"/>
    <p:sldId id="438" r:id="rId98"/>
    <p:sldId id="439" r:id="rId99"/>
    <p:sldId id="440" r:id="rId100"/>
    <p:sldId id="441" r:id="rId101"/>
    <p:sldId id="442" r:id="rId102"/>
    <p:sldId id="443" r:id="rId103"/>
    <p:sldId id="444" r:id="rId104"/>
    <p:sldId id="445" r:id="rId105"/>
    <p:sldId id="446" r:id="rId106"/>
    <p:sldId id="447" r:id="rId107"/>
    <p:sldId id="448" r:id="rId108"/>
    <p:sldId id="449" r:id="rId109"/>
    <p:sldId id="450" r:id="rId110"/>
    <p:sldId id="451" r:id="rId111"/>
    <p:sldId id="452" r:id="rId112"/>
    <p:sldId id="453" r:id="rId113"/>
    <p:sldId id="454" r:id="rId114"/>
    <p:sldId id="455" r:id="rId115"/>
    <p:sldId id="456" r:id="rId116"/>
    <p:sldId id="341"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0C62"/>
    <a:srgbClr val="2B0E62"/>
    <a:srgbClr val="FFFBFF"/>
    <a:srgbClr val="0074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BC313A-E977-4065-9F79-222E23C2A52C}" v="2" dt="2025-06-20T13:42:05.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2520" autoAdjust="0"/>
  </p:normalViewPr>
  <p:slideViewPr>
    <p:cSldViewPr snapToGrid="0">
      <p:cViewPr varScale="1">
        <p:scale>
          <a:sx n="61" d="100"/>
          <a:sy n="61" d="100"/>
        </p:scale>
        <p:origin x="1498" y="53"/>
      </p:cViewPr>
      <p:guideLst/>
    </p:cSldViewPr>
  </p:slideViewPr>
  <p:notesTextViewPr>
    <p:cViewPr>
      <p:scale>
        <a:sx n="1" d="1"/>
        <a:sy n="1" d="1"/>
      </p:scale>
      <p:origin x="0" y="0"/>
    </p:cViewPr>
  </p:notesTextViewPr>
  <p:notesViewPr>
    <p:cSldViewPr snapToGrid="0">
      <p:cViewPr varScale="1">
        <p:scale>
          <a:sx n="50" d="100"/>
          <a:sy n="50" d="100"/>
        </p:scale>
        <p:origin x="2765"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cia, Elma" userId="f2cc6a70-af64-4323-8354-63fdb2cbddcb" providerId="ADAL" clId="{A5BC313A-E977-4065-9F79-222E23C2A52C}"/>
    <pc:docChg chg="custSel addSld delSld modSld">
      <pc:chgData name="Garcia, Elma" userId="f2cc6a70-af64-4323-8354-63fdb2cbddcb" providerId="ADAL" clId="{A5BC313A-E977-4065-9F79-222E23C2A52C}" dt="2025-06-20T13:48:29.039" v="69" actId="47"/>
      <pc:docMkLst>
        <pc:docMk/>
      </pc:docMkLst>
      <pc:sldChg chg="del">
        <pc:chgData name="Garcia, Elma" userId="f2cc6a70-af64-4323-8354-63fdb2cbddcb" providerId="ADAL" clId="{A5BC313A-E977-4065-9F79-222E23C2A52C}" dt="2025-06-20T13:48:26.987" v="67" actId="47"/>
        <pc:sldMkLst>
          <pc:docMk/>
          <pc:sldMk cId="1447532766" sldId="257"/>
        </pc:sldMkLst>
      </pc:sldChg>
      <pc:sldChg chg="del">
        <pc:chgData name="Garcia, Elma" userId="f2cc6a70-af64-4323-8354-63fdb2cbddcb" providerId="ADAL" clId="{A5BC313A-E977-4065-9F79-222E23C2A52C}" dt="2025-06-20T13:48:28.036" v="68" actId="47"/>
        <pc:sldMkLst>
          <pc:docMk/>
          <pc:sldMk cId="3648550839" sldId="258"/>
        </pc:sldMkLst>
      </pc:sldChg>
      <pc:sldChg chg="del">
        <pc:chgData name="Garcia, Elma" userId="f2cc6a70-af64-4323-8354-63fdb2cbddcb" providerId="ADAL" clId="{A5BC313A-E977-4065-9F79-222E23C2A52C}" dt="2025-06-20T13:48:29.039" v="69" actId="47"/>
        <pc:sldMkLst>
          <pc:docMk/>
          <pc:sldMk cId="2852384745" sldId="259"/>
        </pc:sldMkLst>
      </pc:sldChg>
      <pc:sldChg chg="modSp add mod">
        <pc:chgData name="Garcia, Elma" userId="f2cc6a70-af64-4323-8354-63fdb2cbddcb" providerId="ADAL" clId="{A5BC313A-E977-4065-9F79-222E23C2A52C}" dt="2025-06-20T13:42:05.544" v="25" actId="27636"/>
        <pc:sldMkLst>
          <pc:docMk/>
          <pc:sldMk cId="0" sldId="341"/>
        </pc:sldMkLst>
        <pc:spChg chg="mod">
          <ac:chgData name="Garcia, Elma" userId="f2cc6a70-af64-4323-8354-63fdb2cbddcb" providerId="ADAL" clId="{A5BC313A-E977-4065-9F79-222E23C2A52C}" dt="2025-06-20T13:42:05.544" v="25" actId="27636"/>
          <ac:spMkLst>
            <pc:docMk/>
            <pc:sldMk cId="0" sldId="341"/>
            <ac:spMk id="87043" creationId="{00000000-0000-0000-0000-000000000000}"/>
          </ac:spMkLst>
        </pc:spChg>
      </pc:sldChg>
      <pc:sldChg chg="modSp add mod modTransition modNotesTx">
        <pc:chgData name="Garcia, Elma" userId="f2cc6a70-af64-4323-8354-63fdb2cbddcb" providerId="ADAL" clId="{A5BC313A-E977-4065-9F79-222E23C2A52C}" dt="2025-06-20T13:42:26.037" v="30" actId="120"/>
        <pc:sldMkLst>
          <pc:docMk/>
          <pc:sldMk cId="2344301757" sldId="342"/>
        </pc:sldMkLst>
        <pc:spChg chg="mod">
          <ac:chgData name="Garcia, Elma" userId="f2cc6a70-af64-4323-8354-63fdb2cbddcb" providerId="ADAL" clId="{A5BC313A-E977-4065-9F79-222E23C2A52C}" dt="2025-06-20T13:42:26.037" v="30" actId="120"/>
          <ac:spMkLst>
            <pc:docMk/>
            <pc:sldMk cId="2344301757" sldId="342"/>
            <ac:spMk id="3075" creationId="{00000000-0000-0000-0000-000000000000}"/>
          </ac:spMkLst>
        </pc:spChg>
      </pc:sldChg>
      <pc:sldChg chg="modSp add mod">
        <pc:chgData name="Garcia, Elma" userId="f2cc6a70-af64-4323-8354-63fdb2cbddcb" providerId="ADAL" clId="{A5BC313A-E977-4065-9F79-222E23C2A52C}" dt="2025-06-20T13:42:52.541" v="34" actId="14100"/>
        <pc:sldMkLst>
          <pc:docMk/>
          <pc:sldMk cId="533749652" sldId="343"/>
        </pc:sldMkLst>
        <pc:spChg chg="mod">
          <ac:chgData name="Garcia, Elma" userId="f2cc6a70-af64-4323-8354-63fdb2cbddcb" providerId="ADAL" clId="{A5BC313A-E977-4065-9F79-222E23C2A52C}" dt="2025-06-20T13:42:52.541" v="34" actId="14100"/>
          <ac:spMkLst>
            <pc:docMk/>
            <pc:sldMk cId="533749652" sldId="343"/>
            <ac:spMk id="2" creationId="{00000000-0000-0000-0000-000000000000}"/>
          </ac:spMkLst>
        </pc:spChg>
        <pc:spChg chg="mod">
          <ac:chgData name="Garcia, Elma" userId="f2cc6a70-af64-4323-8354-63fdb2cbddcb" providerId="ADAL" clId="{A5BC313A-E977-4065-9F79-222E23C2A52C}" dt="2025-06-20T13:42:47.937" v="33" actId="14100"/>
          <ac:spMkLst>
            <pc:docMk/>
            <pc:sldMk cId="533749652" sldId="343"/>
            <ac:spMk id="4" creationId="{00000000-0000-0000-0000-000000000000}"/>
          </ac:spMkLst>
        </pc:spChg>
      </pc:sldChg>
      <pc:sldChg chg="add">
        <pc:chgData name="Garcia, Elma" userId="f2cc6a70-af64-4323-8354-63fdb2cbddcb" providerId="ADAL" clId="{A5BC313A-E977-4065-9F79-222E23C2A52C}" dt="2025-06-20T13:42:05.191" v="0"/>
        <pc:sldMkLst>
          <pc:docMk/>
          <pc:sldMk cId="3354040622" sldId="344"/>
        </pc:sldMkLst>
      </pc:sldChg>
      <pc:sldChg chg="add">
        <pc:chgData name="Garcia, Elma" userId="f2cc6a70-af64-4323-8354-63fdb2cbddcb" providerId="ADAL" clId="{A5BC313A-E977-4065-9F79-222E23C2A52C}" dt="2025-06-20T13:42:05.191" v="0"/>
        <pc:sldMkLst>
          <pc:docMk/>
          <pc:sldMk cId="1440563974" sldId="345"/>
        </pc:sldMkLst>
      </pc:sldChg>
      <pc:sldChg chg="add">
        <pc:chgData name="Garcia, Elma" userId="f2cc6a70-af64-4323-8354-63fdb2cbddcb" providerId="ADAL" clId="{A5BC313A-E977-4065-9F79-222E23C2A52C}" dt="2025-06-20T13:42:05.191" v="0"/>
        <pc:sldMkLst>
          <pc:docMk/>
          <pc:sldMk cId="1672829904" sldId="346"/>
        </pc:sldMkLst>
      </pc:sldChg>
      <pc:sldChg chg="add">
        <pc:chgData name="Garcia, Elma" userId="f2cc6a70-af64-4323-8354-63fdb2cbddcb" providerId="ADAL" clId="{A5BC313A-E977-4065-9F79-222E23C2A52C}" dt="2025-06-20T13:42:05.191" v="0"/>
        <pc:sldMkLst>
          <pc:docMk/>
          <pc:sldMk cId="744799648" sldId="347"/>
        </pc:sldMkLst>
      </pc:sldChg>
      <pc:sldChg chg="modSp add mod">
        <pc:chgData name="Garcia, Elma" userId="f2cc6a70-af64-4323-8354-63fdb2cbddcb" providerId="ADAL" clId="{A5BC313A-E977-4065-9F79-222E23C2A52C}" dt="2025-06-20T13:43:10.390" v="35" actId="14100"/>
        <pc:sldMkLst>
          <pc:docMk/>
          <pc:sldMk cId="894864104" sldId="348"/>
        </pc:sldMkLst>
        <pc:spChg chg="mod">
          <ac:chgData name="Garcia, Elma" userId="f2cc6a70-af64-4323-8354-63fdb2cbddcb" providerId="ADAL" clId="{A5BC313A-E977-4065-9F79-222E23C2A52C}" dt="2025-06-20T13:43:10.390" v="35" actId="14100"/>
          <ac:spMkLst>
            <pc:docMk/>
            <pc:sldMk cId="894864104" sldId="348"/>
            <ac:spMk id="2" creationId="{00000000-0000-0000-0000-000000000000}"/>
          </ac:spMkLst>
        </pc:spChg>
      </pc:sldChg>
      <pc:sldChg chg="modSp add mod">
        <pc:chgData name="Garcia, Elma" userId="f2cc6a70-af64-4323-8354-63fdb2cbddcb" providerId="ADAL" clId="{A5BC313A-E977-4065-9F79-222E23C2A52C}" dt="2025-06-20T13:42:05.316" v="1" actId="27636"/>
        <pc:sldMkLst>
          <pc:docMk/>
          <pc:sldMk cId="3505068691" sldId="349"/>
        </pc:sldMkLst>
        <pc:spChg chg="mod">
          <ac:chgData name="Garcia, Elma" userId="f2cc6a70-af64-4323-8354-63fdb2cbddcb" providerId="ADAL" clId="{A5BC313A-E977-4065-9F79-222E23C2A52C}" dt="2025-06-20T13:42:05.316" v="1" actId="27636"/>
          <ac:spMkLst>
            <pc:docMk/>
            <pc:sldMk cId="3505068691" sldId="349"/>
            <ac:spMk id="3" creationId="{00000000-0000-0000-0000-000000000000}"/>
          </ac:spMkLst>
        </pc:spChg>
      </pc:sldChg>
      <pc:sldChg chg="modSp add mod">
        <pc:chgData name="Garcia, Elma" userId="f2cc6a70-af64-4323-8354-63fdb2cbddcb" providerId="ADAL" clId="{A5BC313A-E977-4065-9F79-222E23C2A52C}" dt="2025-06-20T13:42:05.336" v="2" actId="27636"/>
        <pc:sldMkLst>
          <pc:docMk/>
          <pc:sldMk cId="2514949288" sldId="350"/>
        </pc:sldMkLst>
        <pc:spChg chg="mod">
          <ac:chgData name="Garcia, Elma" userId="f2cc6a70-af64-4323-8354-63fdb2cbddcb" providerId="ADAL" clId="{A5BC313A-E977-4065-9F79-222E23C2A52C}" dt="2025-06-20T13:42:05.336" v="2" actId="27636"/>
          <ac:spMkLst>
            <pc:docMk/>
            <pc:sldMk cId="2514949288" sldId="350"/>
            <ac:spMk id="3" creationId="{00000000-0000-0000-0000-000000000000}"/>
          </ac:spMkLst>
        </pc:spChg>
      </pc:sldChg>
      <pc:sldChg chg="modSp add mod">
        <pc:chgData name="Garcia, Elma" userId="f2cc6a70-af64-4323-8354-63fdb2cbddcb" providerId="ADAL" clId="{A5BC313A-E977-4065-9F79-222E23C2A52C}" dt="2025-06-20T13:42:05.348" v="3" actId="27636"/>
        <pc:sldMkLst>
          <pc:docMk/>
          <pc:sldMk cId="2802383898" sldId="351"/>
        </pc:sldMkLst>
        <pc:spChg chg="mod">
          <ac:chgData name="Garcia, Elma" userId="f2cc6a70-af64-4323-8354-63fdb2cbddcb" providerId="ADAL" clId="{A5BC313A-E977-4065-9F79-222E23C2A52C}" dt="2025-06-20T13:42:05.348" v="3" actId="27636"/>
          <ac:spMkLst>
            <pc:docMk/>
            <pc:sldMk cId="2802383898" sldId="351"/>
            <ac:spMk id="3" creationId="{00000000-0000-0000-0000-000000000000}"/>
          </ac:spMkLst>
        </pc:spChg>
      </pc:sldChg>
      <pc:sldChg chg="add">
        <pc:chgData name="Garcia, Elma" userId="f2cc6a70-af64-4323-8354-63fdb2cbddcb" providerId="ADAL" clId="{A5BC313A-E977-4065-9F79-222E23C2A52C}" dt="2025-06-20T13:42:05.191" v="0"/>
        <pc:sldMkLst>
          <pc:docMk/>
          <pc:sldMk cId="1581052999" sldId="352"/>
        </pc:sldMkLst>
      </pc:sldChg>
      <pc:sldChg chg="add">
        <pc:chgData name="Garcia, Elma" userId="f2cc6a70-af64-4323-8354-63fdb2cbddcb" providerId="ADAL" clId="{A5BC313A-E977-4065-9F79-222E23C2A52C}" dt="2025-06-20T13:42:05.191" v="0"/>
        <pc:sldMkLst>
          <pc:docMk/>
          <pc:sldMk cId="1493610845" sldId="353"/>
        </pc:sldMkLst>
      </pc:sldChg>
      <pc:sldChg chg="add">
        <pc:chgData name="Garcia, Elma" userId="f2cc6a70-af64-4323-8354-63fdb2cbddcb" providerId="ADAL" clId="{A5BC313A-E977-4065-9F79-222E23C2A52C}" dt="2025-06-20T13:42:05.191" v="0"/>
        <pc:sldMkLst>
          <pc:docMk/>
          <pc:sldMk cId="3171864102" sldId="354"/>
        </pc:sldMkLst>
      </pc:sldChg>
      <pc:sldChg chg="add">
        <pc:chgData name="Garcia, Elma" userId="f2cc6a70-af64-4323-8354-63fdb2cbddcb" providerId="ADAL" clId="{A5BC313A-E977-4065-9F79-222E23C2A52C}" dt="2025-06-20T13:42:05.191" v="0"/>
        <pc:sldMkLst>
          <pc:docMk/>
          <pc:sldMk cId="2225665055" sldId="355"/>
        </pc:sldMkLst>
      </pc:sldChg>
      <pc:sldChg chg="add">
        <pc:chgData name="Garcia, Elma" userId="f2cc6a70-af64-4323-8354-63fdb2cbddcb" providerId="ADAL" clId="{A5BC313A-E977-4065-9F79-222E23C2A52C}" dt="2025-06-20T13:42:05.191" v="0"/>
        <pc:sldMkLst>
          <pc:docMk/>
          <pc:sldMk cId="3348890979" sldId="356"/>
        </pc:sldMkLst>
      </pc:sldChg>
      <pc:sldChg chg="add">
        <pc:chgData name="Garcia, Elma" userId="f2cc6a70-af64-4323-8354-63fdb2cbddcb" providerId="ADAL" clId="{A5BC313A-E977-4065-9F79-222E23C2A52C}" dt="2025-06-20T13:42:05.191" v="0"/>
        <pc:sldMkLst>
          <pc:docMk/>
          <pc:sldMk cId="3426418493" sldId="357"/>
        </pc:sldMkLst>
      </pc:sldChg>
      <pc:sldChg chg="modSp add mod">
        <pc:chgData name="Garcia, Elma" userId="f2cc6a70-af64-4323-8354-63fdb2cbddcb" providerId="ADAL" clId="{A5BC313A-E977-4065-9F79-222E23C2A52C}" dt="2025-06-20T13:43:33.470" v="37" actId="27636"/>
        <pc:sldMkLst>
          <pc:docMk/>
          <pc:sldMk cId="3262923571" sldId="358"/>
        </pc:sldMkLst>
        <pc:spChg chg="mod">
          <ac:chgData name="Garcia, Elma" userId="f2cc6a70-af64-4323-8354-63fdb2cbddcb" providerId="ADAL" clId="{A5BC313A-E977-4065-9F79-222E23C2A52C}" dt="2025-06-20T13:43:33.470" v="37" actId="27636"/>
          <ac:spMkLst>
            <pc:docMk/>
            <pc:sldMk cId="3262923571" sldId="358"/>
            <ac:spMk id="3" creationId="{00000000-0000-0000-0000-000000000000}"/>
          </ac:spMkLst>
        </pc:spChg>
      </pc:sldChg>
      <pc:sldChg chg="modSp add mod">
        <pc:chgData name="Garcia, Elma" userId="f2cc6a70-af64-4323-8354-63fdb2cbddcb" providerId="ADAL" clId="{A5BC313A-E977-4065-9F79-222E23C2A52C}" dt="2025-06-20T13:43:49.030" v="41" actId="27636"/>
        <pc:sldMkLst>
          <pc:docMk/>
          <pc:sldMk cId="3106990882" sldId="359"/>
        </pc:sldMkLst>
        <pc:spChg chg="mod">
          <ac:chgData name="Garcia, Elma" userId="f2cc6a70-af64-4323-8354-63fdb2cbddcb" providerId="ADAL" clId="{A5BC313A-E977-4065-9F79-222E23C2A52C}" dt="2025-06-20T13:43:49.030" v="41" actId="27636"/>
          <ac:spMkLst>
            <pc:docMk/>
            <pc:sldMk cId="3106990882" sldId="359"/>
            <ac:spMk id="3" creationId="{00000000-0000-0000-0000-000000000000}"/>
          </ac:spMkLst>
        </pc:spChg>
      </pc:sldChg>
      <pc:sldChg chg="add">
        <pc:chgData name="Garcia, Elma" userId="f2cc6a70-af64-4323-8354-63fdb2cbddcb" providerId="ADAL" clId="{A5BC313A-E977-4065-9F79-222E23C2A52C}" dt="2025-06-20T13:42:05.191" v="0"/>
        <pc:sldMkLst>
          <pc:docMk/>
          <pc:sldMk cId="1258712501" sldId="360"/>
        </pc:sldMkLst>
      </pc:sldChg>
      <pc:sldChg chg="add">
        <pc:chgData name="Garcia, Elma" userId="f2cc6a70-af64-4323-8354-63fdb2cbddcb" providerId="ADAL" clId="{A5BC313A-E977-4065-9F79-222E23C2A52C}" dt="2025-06-20T13:42:05.191" v="0"/>
        <pc:sldMkLst>
          <pc:docMk/>
          <pc:sldMk cId="1617466385" sldId="361"/>
        </pc:sldMkLst>
      </pc:sldChg>
      <pc:sldChg chg="add">
        <pc:chgData name="Garcia, Elma" userId="f2cc6a70-af64-4323-8354-63fdb2cbddcb" providerId="ADAL" clId="{A5BC313A-E977-4065-9F79-222E23C2A52C}" dt="2025-06-20T13:42:05.191" v="0"/>
        <pc:sldMkLst>
          <pc:docMk/>
          <pc:sldMk cId="550341638" sldId="362"/>
        </pc:sldMkLst>
      </pc:sldChg>
      <pc:sldChg chg="add">
        <pc:chgData name="Garcia, Elma" userId="f2cc6a70-af64-4323-8354-63fdb2cbddcb" providerId="ADAL" clId="{A5BC313A-E977-4065-9F79-222E23C2A52C}" dt="2025-06-20T13:42:05.191" v="0"/>
        <pc:sldMkLst>
          <pc:docMk/>
          <pc:sldMk cId="3201832991" sldId="363"/>
        </pc:sldMkLst>
      </pc:sldChg>
      <pc:sldChg chg="modSp add mod">
        <pc:chgData name="Garcia, Elma" userId="f2cc6a70-af64-4323-8354-63fdb2cbddcb" providerId="ADAL" clId="{A5BC313A-E977-4065-9F79-222E23C2A52C}" dt="2025-06-20T13:44:07.874" v="42" actId="14100"/>
        <pc:sldMkLst>
          <pc:docMk/>
          <pc:sldMk cId="673743525" sldId="364"/>
        </pc:sldMkLst>
        <pc:picChg chg="mod">
          <ac:chgData name="Garcia, Elma" userId="f2cc6a70-af64-4323-8354-63fdb2cbddcb" providerId="ADAL" clId="{A5BC313A-E977-4065-9F79-222E23C2A52C}" dt="2025-06-20T13:44:07.874" v="42" actId="14100"/>
          <ac:picMkLst>
            <pc:docMk/>
            <pc:sldMk cId="673743525" sldId="364"/>
            <ac:picMk id="4" creationId="{00000000-0000-0000-0000-000000000000}"/>
          </ac:picMkLst>
        </pc:picChg>
      </pc:sldChg>
      <pc:sldChg chg="modSp add mod">
        <pc:chgData name="Garcia, Elma" userId="f2cc6a70-af64-4323-8354-63fdb2cbddcb" providerId="ADAL" clId="{A5BC313A-E977-4065-9F79-222E23C2A52C}" dt="2025-06-20T13:44:13.899" v="43" actId="14100"/>
        <pc:sldMkLst>
          <pc:docMk/>
          <pc:sldMk cId="1923534684" sldId="365"/>
        </pc:sldMkLst>
        <pc:picChg chg="mod">
          <ac:chgData name="Garcia, Elma" userId="f2cc6a70-af64-4323-8354-63fdb2cbddcb" providerId="ADAL" clId="{A5BC313A-E977-4065-9F79-222E23C2A52C}" dt="2025-06-20T13:44:13.899" v="43" actId="14100"/>
          <ac:picMkLst>
            <pc:docMk/>
            <pc:sldMk cId="1923534684" sldId="365"/>
            <ac:picMk id="6" creationId="{00000000-0000-0000-0000-000000000000}"/>
          </ac:picMkLst>
        </pc:picChg>
      </pc:sldChg>
      <pc:sldChg chg="modSp add mod">
        <pc:chgData name="Garcia, Elma" userId="f2cc6a70-af64-4323-8354-63fdb2cbddcb" providerId="ADAL" clId="{A5BC313A-E977-4065-9F79-222E23C2A52C}" dt="2025-06-20T13:44:18.350" v="44" actId="14100"/>
        <pc:sldMkLst>
          <pc:docMk/>
          <pc:sldMk cId="3747091088" sldId="366"/>
        </pc:sldMkLst>
        <pc:picChg chg="mod">
          <ac:chgData name="Garcia, Elma" userId="f2cc6a70-af64-4323-8354-63fdb2cbddcb" providerId="ADAL" clId="{A5BC313A-E977-4065-9F79-222E23C2A52C}" dt="2025-06-20T13:44:18.350" v="44" actId="14100"/>
          <ac:picMkLst>
            <pc:docMk/>
            <pc:sldMk cId="3747091088" sldId="366"/>
            <ac:picMk id="4" creationId="{00000000-0000-0000-0000-000000000000}"/>
          </ac:picMkLst>
        </pc:picChg>
      </pc:sldChg>
      <pc:sldChg chg="modSp add mod">
        <pc:chgData name="Garcia, Elma" userId="f2cc6a70-af64-4323-8354-63fdb2cbddcb" providerId="ADAL" clId="{A5BC313A-E977-4065-9F79-222E23C2A52C}" dt="2025-06-20T13:44:23.175" v="45" actId="14100"/>
        <pc:sldMkLst>
          <pc:docMk/>
          <pc:sldMk cId="4022523134" sldId="367"/>
        </pc:sldMkLst>
        <pc:picChg chg="mod">
          <ac:chgData name="Garcia, Elma" userId="f2cc6a70-af64-4323-8354-63fdb2cbddcb" providerId="ADAL" clId="{A5BC313A-E977-4065-9F79-222E23C2A52C}" dt="2025-06-20T13:44:23.175" v="45" actId="14100"/>
          <ac:picMkLst>
            <pc:docMk/>
            <pc:sldMk cId="4022523134" sldId="367"/>
            <ac:picMk id="3" creationId="{00000000-0000-0000-0000-000000000000}"/>
          </ac:picMkLst>
        </pc:picChg>
      </pc:sldChg>
      <pc:sldChg chg="modSp add mod">
        <pc:chgData name="Garcia, Elma" userId="f2cc6a70-af64-4323-8354-63fdb2cbddcb" providerId="ADAL" clId="{A5BC313A-E977-4065-9F79-222E23C2A52C}" dt="2025-06-20T13:44:30.184" v="47" actId="14100"/>
        <pc:sldMkLst>
          <pc:docMk/>
          <pc:sldMk cId="54403189" sldId="368"/>
        </pc:sldMkLst>
        <pc:spChg chg="mod">
          <ac:chgData name="Garcia, Elma" userId="f2cc6a70-af64-4323-8354-63fdb2cbddcb" providerId="ADAL" clId="{A5BC313A-E977-4065-9F79-222E23C2A52C}" dt="2025-06-20T13:44:25.923" v="46" actId="1076"/>
          <ac:spMkLst>
            <pc:docMk/>
            <pc:sldMk cId="54403189" sldId="368"/>
            <ac:spMk id="2" creationId="{00000000-0000-0000-0000-000000000000}"/>
          </ac:spMkLst>
        </pc:spChg>
        <pc:picChg chg="mod">
          <ac:chgData name="Garcia, Elma" userId="f2cc6a70-af64-4323-8354-63fdb2cbddcb" providerId="ADAL" clId="{A5BC313A-E977-4065-9F79-222E23C2A52C}" dt="2025-06-20T13:44:30.184" v="47" actId="14100"/>
          <ac:picMkLst>
            <pc:docMk/>
            <pc:sldMk cId="54403189" sldId="368"/>
            <ac:picMk id="6" creationId="{00000000-0000-0000-0000-000000000000}"/>
          </ac:picMkLst>
        </pc:picChg>
      </pc:sldChg>
      <pc:sldChg chg="add">
        <pc:chgData name="Garcia, Elma" userId="f2cc6a70-af64-4323-8354-63fdb2cbddcb" providerId="ADAL" clId="{A5BC313A-E977-4065-9F79-222E23C2A52C}" dt="2025-06-20T13:42:05.191" v="0"/>
        <pc:sldMkLst>
          <pc:docMk/>
          <pc:sldMk cId="3820191252" sldId="369"/>
        </pc:sldMkLst>
      </pc:sldChg>
      <pc:sldChg chg="modSp add mod">
        <pc:chgData name="Garcia, Elma" userId="f2cc6a70-af64-4323-8354-63fdb2cbddcb" providerId="ADAL" clId="{A5BC313A-E977-4065-9F79-222E23C2A52C}" dt="2025-06-20T13:44:40.099" v="48" actId="14100"/>
        <pc:sldMkLst>
          <pc:docMk/>
          <pc:sldMk cId="2045180585" sldId="370"/>
        </pc:sldMkLst>
        <pc:picChg chg="mod">
          <ac:chgData name="Garcia, Elma" userId="f2cc6a70-af64-4323-8354-63fdb2cbddcb" providerId="ADAL" clId="{A5BC313A-E977-4065-9F79-222E23C2A52C}" dt="2025-06-20T13:44:40.099" v="48" actId="14100"/>
          <ac:picMkLst>
            <pc:docMk/>
            <pc:sldMk cId="2045180585" sldId="370"/>
            <ac:picMk id="4" creationId="{00000000-0000-0000-0000-000000000000}"/>
          </ac:picMkLst>
        </pc:picChg>
      </pc:sldChg>
      <pc:sldChg chg="modSp add mod">
        <pc:chgData name="Garcia, Elma" userId="f2cc6a70-af64-4323-8354-63fdb2cbddcb" providerId="ADAL" clId="{A5BC313A-E977-4065-9F79-222E23C2A52C}" dt="2025-06-20T13:44:44.742" v="49" actId="14100"/>
        <pc:sldMkLst>
          <pc:docMk/>
          <pc:sldMk cId="1539701779" sldId="371"/>
        </pc:sldMkLst>
        <pc:picChg chg="mod">
          <ac:chgData name="Garcia, Elma" userId="f2cc6a70-af64-4323-8354-63fdb2cbddcb" providerId="ADAL" clId="{A5BC313A-E977-4065-9F79-222E23C2A52C}" dt="2025-06-20T13:44:44.742" v="49" actId="14100"/>
          <ac:picMkLst>
            <pc:docMk/>
            <pc:sldMk cId="1539701779" sldId="371"/>
            <ac:picMk id="6" creationId="{00000000-0000-0000-0000-000000000000}"/>
          </ac:picMkLst>
        </pc:picChg>
      </pc:sldChg>
      <pc:sldChg chg="modSp add mod">
        <pc:chgData name="Garcia, Elma" userId="f2cc6a70-af64-4323-8354-63fdb2cbddcb" providerId="ADAL" clId="{A5BC313A-E977-4065-9F79-222E23C2A52C}" dt="2025-06-20T13:44:48.564" v="50" actId="14100"/>
        <pc:sldMkLst>
          <pc:docMk/>
          <pc:sldMk cId="3674117931" sldId="372"/>
        </pc:sldMkLst>
        <pc:picChg chg="mod">
          <ac:chgData name="Garcia, Elma" userId="f2cc6a70-af64-4323-8354-63fdb2cbddcb" providerId="ADAL" clId="{A5BC313A-E977-4065-9F79-222E23C2A52C}" dt="2025-06-20T13:44:48.564" v="50" actId="14100"/>
          <ac:picMkLst>
            <pc:docMk/>
            <pc:sldMk cId="3674117931" sldId="372"/>
            <ac:picMk id="4" creationId="{00000000-0000-0000-0000-000000000000}"/>
          </ac:picMkLst>
        </pc:picChg>
      </pc:sldChg>
      <pc:sldChg chg="add">
        <pc:chgData name="Garcia, Elma" userId="f2cc6a70-af64-4323-8354-63fdb2cbddcb" providerId="ADAL" clId="{A5BC313A-E977-4065-9F79-222E23C2A52C}" dt="2025-06-20T13:42:05.191" v="0"/>
        <pc:sldMkLst>
          <pc:docMk/>
          <pc:sldMk cId="1185665866" sldId="373"/>
        </pc:sldMkLst>
      </pc:sldChg>
      <pc:sldChg chg="add">
        <pc:chgData name="Garcia, Elma" userId="f2cc6a70-af64-4323-8354-63fdb2cbddcb" providerId="ADAL" clId="{A5BC313A-E977-4065-9F79-222E23C2A52C}" dt="2025-06-20T13:42:05.191" v="0"/>
        <pc:sldMkLst>
          <pc:docMk/>
          <pc:sldMk cId="3466323707" sldId="374"/>
        </pc:sldMkLst>
      </pc:sldChg>
      <pc:sldChg chg="add">
        <pc:chgData name="Garcia, Elma" userId="f2cc6a70-af64-4323-8354-63fdb2cbddcb" providerId="ADAL" clId="{A5BC313A-E977-4065-9F79-222E23C2A52C}" dt="2025-06-20T13:42:05.191" v="0"/>
        <pc:sldMkLst>
          <pc:docMk/>
          <pc:sldMk cId="3986127982" sldId="375"/>
        </pc:sldMkLst>
      </pc:sldChg>
      <pc:sldChg chg="add">
        <pc:chgData name="Garcia, Elma" userId="f2cc6a70-af64-4323-8354-63fdb2cbddcb" providerId="ADAL" clId="{A5BC313A-E977-4065-9F79-222E23C2A52C}" dt="2025-06-20T13:42:05.191" v="0"/>
        <pc:sldMkLst>
          <pc:docMk/>
          <pc:sldMk cId="2429765445" sldId="376"/>
        </pc:sldMkLst>
      </pc:sldChg>
      <pc:sldChg chg="add">
        <pc:chgData name="Garcia, Elma" userId="f2cc6a70-af64-4323-8354-63fdb2cbddcb" providerId="ADAL" clId="{A5BC313A-E977-4065-9F79-222E23C2A52C}" dt="2025-06-20T13:42:05.191" v="0"/>
        <pc:sldMkLst>
          <pc:docMk/>
          <pc:sldMk cId="999902979" sldId="377"/>
        </pc:sldMkLst>
      </pc:sldChg>
      <pc:sldChg chg="modSp add mod">
        <pc:chgData name="Garcia, Elma" userId="f2cc6a70-af64-4323-8354-63fdb2cbddcb" providerId="ADAL" clId="{A5BC313A-E977-4065-9F79-222E23C2A52C}" dt="2025-06-20T13:45:10.297" v="51" actId="14100"/>
        <pc:sldMkLst>
          <pc:docMk/>
          <pc:sldMk cId="983910280" sldId="378"/>
        </pc:sldMkLst>
        <pc:picChg chg="mod">
          <ac:chgData name="Garcia, Elma" userId="f2cc6a70-af64-4323-8354-63fdb2cbddcb" providerId="ADAL" clId="{A5BC313A-E977-4065-9F79-222E23C2A52C}" dt="2025-06-20T13:45:10.297" v="51" actId="14100"/>
          <ac:picMkLst>
            <pc:docMk/>
            <pc:sldMk cId="983910280" sldId="378"/>
            <ac:picMk id="6" creationId="{00000000-0000-0000-0000-000000000000}"/>
          </ac:picMkLst>
        </pc:picChg>
      </pc:sldChg>
      <pc:sldChg chg="add">
        <pc:chgData name="Garcia, Elma" userId="f2cc6a70-af64-4323-8354-63fdb2cbddcb" providerId="ADAL" clId="{A5BC313A-E977-4065-9F79-222E23C2A52C}" dt="2025-06-20T13:42:05.191" v="0"/>
        <pc:sldMkLst>
          <pc:docMk/>
          <pc:sldMk cId="1351543185" sldId="379"/>
        </pc:sldMkLst>
      </pc:sldChg>
      <pc:sldChg chg="add">
        <pc:chgData name="Garcia, Elma" userId="f2cc6a70-af64-4323-8354-63fdb2cbddcb" providerId="ADAL" clId="{A5BC313A-E977-4065-9F79-222E23C2A52C}" dt="2025-06-20T13:42:05.191" v="0"/>
        <pc:sldMkLst>
          <pc:docMk/>
          <pc:sldMk cId="71776877" sldId="380"/>
        </pc:sldMkLst>
      </pc:sldChg>
      <pc:sldChg chg="modSp add mod">
        <pc:chgData name="Garcia, Elma" userId="f2cc6a70-af64-4323-8354-63fdb2cbddcb" providerId="ADAL" clId="{A5BC313A-E977-4065-9F79-222E23C2A52C}" dt="2025-06-20T13:45:28.180" v="53" actId="27636"/>
        <pc:sldMkLst>
          <pc:docMk/>
          <pc:sldMk cId="698196056" sldId="381"/>
        </pc:sldMkLst>
        <pc:spChg chg="mod">
          <ac:chgData name="Garcia, Elma" userId="f2cc6a70-af64-4323-8354-63fdb2cbddcb" providerId="ADAL" clId="{A5BC313A-E977-4065-9F79-222E23C2A52C}" dt="2025-06-20T13:45:28.180" v="53" actId="27636"/>
          <ac:spMkLst>
            <pc:docMk/>
            <pc:sldMk cId="698196056" sldId="381"/>
            <ac:spMk id="3" creationId="{00000000-0000-0000-0000-000000000000}"/>
          </ac:spMkLst>
        </pc:spChg>
        <pc:spChg chg="mod">
          <ac:chgData name="Garcia, Elma" userId="f2cc6a70-af64-4323-8354-63fdb2cbddcb" providerId="ADAL" clId="{A5BC313A-E977-4065-9F79-222E23C2A52C}" dt="2025-06-20T13:42:05.390" v="6" actId="27636"/>
          <ac:spMkLst>
            <pc:docMk/>
            <pc:sldMk cId="698196056" sldId="381"/>
            <ac:spMk id="6" creationId="{00000000-0000-0000-0000-000000000000}"/>
          </ac:spMkLst>
        </pc:spChg>
      </pc:sldChg>
      <pc:sldChg chg="modSp add mod">
        <pc:chgData name="Garcia, Elma" userId="f2cc6a70-af64-4323-8354-63fdb2cbddcb" providerId="ADAL" clId="{A5BC313A-E977-4065-9F79-222E23C2A52C}" dt="2025-06-20T13:42:05.398" v="8" actId="27636"/>
        <pc:sldMkLst>
          <pc:docMk/>
          <pc:sldMk cId="3960718231" sldId="382"/>
        </pc:sldMkLst>
        <pc:spChg chg="mod">
          <ac:chgData name="Garcia, Elma" userId="f2cc6a70-af64-4323-8354-63fdb2cbddcb" providerId="ADAL" clId="{A5BC313A-E977-4065-9F79-222E23C2A52C}" dt="2025-06-20T13:42:05.398" v="8" actId="27636"/>
          <ac:spMkLst>
            <pc:docMk/>
            <pc:sldMk cId="3960718231" sldId="382"/>
            <ac:spMk id="7" creationId="{00000000-0000-0000-0000-000000000000}"/>
          </ac:spMkLst>
        </pc:spChg>
      </pc:sldChg>
      <pc:sldChg chg="modSp add mod">
        <pc:chgData name="Garcia, Elma" userId="f2cc6a70-af64-4323-8354-63fdb2cbddcb" providerId="ADAL" clId="{A5BC313A-E977-4065-9F79-222E23C2A52C}" dt="2025-06-20T13:46:03.074" v="57" actId="14100"/>
        <pc:sldMkLst>
          <pc:docMk/>
          <pc:sldMk cId="2692021583" sldId="383"/>
        </pc:sldMkLst>
        <pc:spChg chg="mod">
          <ac:chgData name="Garcia, Elma" userId="f2cc6a70-af64-4323-8354-63fdb2cbddcb" providerId="ADAL" clId="{A5BC313A-E977-4065-9F79-222E23C2A52C}" dt="2025-06-20T13:42:05.404" v="9" actId="27636"/>
          <ac:spMkLst>
            <pc:docMk/>
            <pc:sldMk cId="2692021583" sldId="383"/>
            <ac:spMk id="6" creationId="{00000000-0000-0000-0000-000000000000}"/>
          </ac:spMkLst>
        </pc:spChg>
        <pc:spChg chg="mod">
          <ac:chgData name="Garcia, Elma" userId="f2cc6a70-af64-4323-8354-63fdb2cbddcb" providerId="ADAL" clId="{A5BC313A-E977-4065-9F79-222E23C2A52C}" dt="2025-06-20T13:46:03.074" v="57" actId="14100"/>
          <ac:spMkLst>
            <pc:docMk/>
            <pc:sldMk cId="2692021583" sldId="383"/>
            <ac:spMk id="7" creationId="{00000000-0000-0000-0000-000000000000}"/>
          </ac:spMkLst>
        </pc:spChg>
      </pc:sldChg>
      <pc:sldChg chg="add">
        <pc:chgData name="Garcia, Elma" userId="f2cc6a70-af64-4323-8354-63fdb2cbddcb" providerId="ADAL" clId="{A5BC313A-E977-4065-9F79-222E23C2A52C}" dt="2025-06-20T13:42:05.191" v="0"/>
        <pc:sldMkLst>
          <pc:docMk/>
          <pc:sldMk cId="516224244" sldId="384"/>
        </pc:sldMkLst>
      </pc:sldChg>
      <pc:sldChg chg="add">
        <pc:chgData name="Garcia, Elma" userId="f2cc6a70-af64-4323-8354-63fdb2cbddcb" providerId="ADAL" clId="{A5BC313A-E977-4065-9F79-222E23C2A52C}" dt="2025-06-20T13:42:05.191" v="0"/>
        <pc:sldMkLst>
          <pc:docMk/>
          <pc:sldMk cId="2899549184" sldId="385"/>
        </pc:sldMkLst>
      </pc:sldChg>
      <pc:sldChg chg="add">
        <pc:chgData name="Garcia, Elma" userId="f2cc6a70-af64-4323-8354-63fdb2cbddcb" providerId="ADAL" clId="{A5BC313A-E977-4065-9F79-222E23C2A52C}" dt="2025-06-20T13:42:05.191" v="0"/>
        <pc:sldMkLst>
          <pc:docMk/>
          <pc:sldMk cId="1274314373" sldId="386"/>
        </pc:sldMkLst>
      </pc:sldChg>
      <pc:sldChg chg="modSp add mod">
        <pc:chgData name="Garcia, Elma" userId="f2cc6a70-af64-4323-8354-63fdb2cbddcb" providerId="ADAL" clId="{A5BC313A-E977-4065-9F79-222E23C2A52C}" dt="2025-06-20T13:42:05.410" v="10" actId="27636"/>
        <pc:sldMkLst>
          <pc:docMk/>
          <pc:sldMk cId="1009099945" sldId="387"/>
        </pc:sldMkLst>
        <pc:spChg chg="mod">
          <ac:chgData name="Garcia, Elma" userId="f2cc6a70-af64-4323-8354-63fdb2cbddcb" providerId="ADAL" clId="{A5BC313A-E977-4065-9F79-222E23C2A52C}" dt="2025-06-20T13:42:05.410" v="10" actId="27636"/>
          <ac:spMkLst>
            <pc:docMk/>
            <pc:sldMk cId="1009099945" sldId="387"/>
            <ac:spMk id="3" creationId="{00000000-0000-0000-0000-000000000000}"/>
          </ac:spMkLst>
        </pc:spChg>
      </pc:sldChg>
      <pc:sldChg chg="add">
        <pc:chgData name="Garcia, Elma" userId="f2cc6a70-af64-4323-8354-63fdb2cbddcb" providerId="ADAL" clId="{A5BC313A-E977-4065-9F79-222E23C2A52C}" dt="2025-06-20T13:42:05.191" v="0"/>
        <pc:sldMkLst>
          <pc:docMk/>
          <pc:sldMk cId="343932013" sldId="388"/>
        </pc:sldMkLst>
      </pc:sldChg>
      <pc:sldChg chg="add modTransition">
        <pc:chgData name="Garcia, Elma" userId="f2cc6a70-af64-4323-8354-63fdb2cbddcb" providerId="ADAL" clId="{A5BC313A-E977-4065-9F79-222E23C2A52C}" dt="2025-06-20T13:42:05.191" v="0"/>
        <pc:sldMkLst>
          <pc:docMk/>
          <pc:sldMk cId="4019535902" sldId="389"/>
        </pc:sldMkLst>
      </pc:sldChg>
      <pc:sldChg chg="add modTransition">
        <pc:chgData name="Garcia, Elma" userId="f2cc6a70-af64-4323-8354-63fdb2cbddcb" providerId="ADAL" clId="{A5BC313A-E977-4065-9F79-222E23C2A52C}" dt="2025-06-20T13:42:05.191" v="0"/>
        <pc:sldMkLst>
          <pc:docMk/>
          <pc:sldMk cId="3581487759" sldId="390"/>
        </pc:sldMkLst>
      </pc:sldChg>
      <pc:sldChg chg="add">
        <pc:chgData name="Garcia, Elma" userId="f2cc6a70-af64-4323-8354-63fdb2cbddcb" providerId="ADAL" clId="{A5BC313A-E977-4065-9F79-222E23C2A52C}" dt="2025-06-20T13:42:05.191" v="0"/>
        <pc:sldMkLst>
          <pc:docMk/>
          <pc:sldMk cId="359338825" sldId="391"/>
        </pc:sldMkLst>
      </pc:sldChg>
      <pc:sldChg chg="add modTransition">
        <pc:chgData name="Garcia, Elma" userId="f2cc6a70-af64-4323-8354-63fdb2cbddcb" providerId="ADAL" clId="{A5BC313A-E977-4065-9F79-222E23C2A52C}" dt="2025-06-20T13:42:05.191" v="0"/>
        <pc:sldMkLst>
          <pc:docMk/>
          <pc:sldMk cId="1554041544" sldId="392"/>
        </pc:sldMkLst>
      </pc:sldChg>
      <pc:sldChg chg="add">
        <pc:chgData name="Garcia, Elma" userId="f2cc6a70-af64-4323-8354-63fdb2cbddcb" providerId="ADAL" clId="{A5BC313A-E977-4065-9F79-222E23C2A52C}" dt="2025-06-20T13:42:05.191" v="0"/>
        <pc:sldMkLst>
          <pc:docMk/>
          <pc:sldMk cId="1039419250" sldId="393"/>
        </pc:sldMkLst>
      </pc:sldChg>
      <pc:sldChg chg="add modTransition">
        <pc:chgData name="Garcia, Elma" userId="f2cc6a70-af64-4323-8354-63fdb2cbddcb" providerId="ADAL" clId="{A5BC313A-E977-4065-9F79-222E23C2A52C}" dt="2025-06-20T13:42:05.191" v="0"/>
        <pc:sldMkLst>
          <pc:docMk/>
          <pc:sldMk cId="2365818986" sldId="394"/>
        </pc:sldMkLst>
      </pc:sldChg>
      <pc:sldChg chg="add modTransition">
        <pc:chgData name="Garcia, Elma" userId="f2cc6a70-af64-4323-8354-63fdb2cbddcb" providerId="ADAL" clId="{A5BC313A-E977-4065-9F79-222E23C2A52C}" dt="2025-06-20T13:42:05.191" v="0"/>
        <pc:sldMkLst>
          <pc:docMk/>
          <pc:sldMk cId="1920586425" sldId="395"/>
        </pc:sldMkLst>
      </pc:sldChg>
      <pc:sldChg chg="add modTransition">
        <pc:chgData name="Garcia, Elma" userId="f2cc6a70-af64-4323-8354-63fdb2cbddcb" providerId="ADAL" clId="{A5BC313A-E977-4065-9F79-222E23C2A52C}" dt="2025-06-20T13:42:05.191" v="0"/>
        <pc:sldMkLst>
          <pc:docMk/>
          <pc:sldMk cId="3046376873" sldId="396"/>
        </pc:sldMkLst>
      </pc:sldChg>
      <pc:sldChg chg="add modTransition">
        <pc:chgData name="Garcia, Elma" userId="f2cc6a70-af64-4323-8354-63fdb2cbddcb" providerId="ADAL" clId="{A5BC313A-E977-4065-9F79-222E23C2A52C}" dt="2025-06-20T13:42:05.191" v="0"/>
        <pc:sldMkLst>
          <pc:docMk/>
          <pc:sldMk cId="3066848948" sldId="397"/>
        </pc:sldMkLst>
      </pc:sldChg>
      <pc:sldChg chg="add modTransition">
        <pc:chgData name="Garcia, Elma" userId="f2cc6a70-af64-4323-8354-63fdb2cbddcb" providerId="ADAL" clId="{A5BC313A-E977-4065-9F79-222E23C2A52C}" dt="2025-06-20T13:42:05.191" v="0"/>
        <pc:sldMkLst>
          <pc:docMk/>
          <pc:sldMk cId="1475506265" sldId="398"/>
        </pc:sldMkLst>
      </pc:sldChg>
      <pc:sldChg chg="add modTransition">
        <pc:chgData name="Garcia, Elma" userId="f2cc6a70-af64-4323-8354-63fdb2cbddcb" providerId="ADAL" clId="{A5BC313A-E977-4065-9F79-222E23C2A52C}" dt="2025-06-20T13:42:05.191" v="0"/>
        <pc:sldMkLst>
          <pc:docMk/>
          <pc:sldMk cId="4266572431" sldId="399"/>
        </pc:sldMkLst>
      </pc:sldChg>
      <pc:sldChg chg="add modTransition">
        <pc:chgData name="Garcia, Elma" userId="f2cc6a70-af64-4323-8354-63fdb2cbddcb" providerId="ADAL" clId="{A5BC313A-E977-4065-9F79-222E23C2A52C}" dt="2025-06-20T13:42:05.191" v="0"/>
        <pc:sldMkLst>
          <pc:docMk/>
          <pc:sldMk cId="1337128325" sldId="400"/>
        </pc:sldMkLst>
      </pc:sldChg>
      <pc:sldChg chg="add modTransition">
        <pc:chgData name="Garcia, Elma" userId="f2cc6a70-af64-4323-8354-63fdb2cbddcb" providerId="ADAL" clId="{A5BC313A-E977-4065-9F79-222E23C2A52C}" dt="2025-06-20T13:42:05.191" v="0"/>
        <pc:sldMkLst>
          <pc:docMk/>
          <pc:sldMk cId="2854988047" sldId="401"/>
        </pc:sldMkLst>
      </pc:sldChg>
      <pc:sldChg chg="add modTransition">
        <pc:chgData name="Garcia, Elma" userId="f2cc6a70-af64-4323-8354-63fdb2cbddcb" providerId="ADAL" clId="{A5BC313A-E977-4065-9F79-222E23C2A52C}" dt="2025-06-20T13:42:05.191" v="0"/>
        <pc:sldMkLst>
          <pc:docMk/>
          <pc:sldMk cId="3652677612" sldId="402"/>
        </pc:sldMkLst>
      </pc:sldChg>
      <pc:sldChg chg="add">
        <pc:chgData name="Garcia, Elma" userId="f2cc6a70-af64-4323-8354-63fdb2cbddcb" providerId="ADAL" clId="{A5BC313A-E977-4065-9F79-222E23C2A52C}" dt="2025-06-20T13:42:05.191" v="0"/>
        <pc:sldMkLst>
          <pc:docMk/>
          <pc:sldMk cId="2700199960" sldId="403"/>
        </pc:sldMkLst>
      </pc:sldChg>
      <pc:sldChg chg="add">
        <pc:chgData name="Garcia, Elma" userId="f2cc6a70-af64-4323-8354-63fdb2cbddcb" providerId="ADAL" clId="{A5BC313A-E977-4065-9F79-222E23C2A52C}" dt="2025-06-20T13:42:05.191" v="0"/>
        <pc:sldMkLst>
          <pc:docMk/>
          <pc:sldMk cId="1830808732" sldId="404"/>
        </pc:sldMkLst>
      </pc:sldChg>
      <pc:sldChg chg="add modTransition">
        <pc:chgData name="Garcia, Elma" userId="f2cc6a70-af64-4323-8354-63fdb2cbddcb" providerId="ADAL" clId="{A5BC313A-E977-4065-9F79-222E23C2A52C}" dt="2025-06-20T13:42:05.191" v="0"/>
        <pc:sldMkLst>
          <pc:docMk/>
          <pc:sldMk cId="656205448" sldId="405"/>
        </pc:sldMkLst>
      </pc:sldChg>
      <pc:sldChg chg="add modTransition">
        <pc:chgData name="Garcia, Elma" userId="f2cc6a70-af64-4323-8354-63fdb2cbddcb" providerId="ADAL" clId="{A5BC313A-E977-4065-9F79-222E23C2A52C}" dt="2025-06-20T13:42:05.191" v="0"/>
        <pc:sldMkLst>
          <pc:docMk/>
          <pc:sldMk cId="3683426385" sldId="406"/>
        </pc:sldMkLst>
      </pc:sldChg>
      <pc:sldChg chg="modSp add mod">
        <pc:chgData name="Garcia, Elma" userId="f2cc6a70-af64-4323-8354-63fdb2cbddcb" providerId="ADAL" clId="{A5BC313A-E977-4065-9F79-222E23C2A52C}" dt="2025-06-20T13:46:42.132" v="58" actId="14100"/>
        <pc:sldMkLst>
          <pc:docMk/>
          <pc:sldMk cId="2092082473" sldId="407"/>
        </pc:sldMkLst>
        <pc:picChg chg="mod">
          <ac:chgData name="Garcia, Elma" userId="f2cc6a70-af64-4323-8354-63fdb2cbddcb" providerId="ADAL" clId="{A5BC313A-E977-4065-9F79-222E23C2A52C}" dt="2025-06-20T13:46:42.132" v="58" actId="14100"/>
          <ac:picMkLst>
            <pc:docMk/>
            <pc:sldMk cId="2092082473" sldId="407"/>
            <ac:picMk id="4" creationId="{00000000-0000-0000-0000-000000000000}"/>
          </ac:picMkLst>
        </pc:picChg>
      </pc:sldChg>
      <pc:sldChg chg="add">
        <pc:chgData name="Garcia, Elma" userId="f2cc6a70-af64-4323-8354-63fdb2cbddcb" providerId="ADAL" clId="{A5BC313A-E977-4065-9F79-222E23C2A52C}" dt="2025-06-20T13:42:05.191" v="0"/>
        <pc:sldMkLst>
          <pc:docMk/>
          <pc:sldMk cId="634431555" sldId="408"/>
        </pc:sldMkLst>
      </pc:sldChg>
      <pc:sldChg chg="add">
        <pc:chgData name="Garcia, Elma" userId="f2cc6a70-af64-4323-8354-63fdb2cbddcb" providerId="ADAL" clId="{A5BC313A-E977-4065-9F79-222E23C2A52C}" dt="2025-06-20T13:42:05.191" v="0"/>
        <pc:sldMkLst>
          <pc:docMk/>
          <pc:sldMk cId="3238514353" sldId="409"/>
        </pc:sldMkLst>
      </pc:sldChg>
      <pc:sldChg chg="add">
        <pc:chgData name="Garcia, Elma" userId="f2cc6a70-af64-4323-8354-63fdb2cbddcb" providerId="ADAL" clId="{A5BC313A-E977-4065-9F79-222E23C2A52C}" dt="2025-06-20T13:42:05.191" v="0"/>
        <pc:sldMkLst>
          <pc:docMk/>
          <pc:sldMk cId="3816386144" sldId="410"/>
        </pc:sldMkLst>
      </pc:sldChg>
      <pc:sldChg chg="add">
        <pc:chgData name="Garcia, Elma" userId="f2cc6a70-af64-4323-8354-63fdb2cbddcb" providerId="ADAL" clId="{A5BC313A-E977-4065-9F79-222E23C2A52C}" dt="2025-06-20T13:42:05.191" v="0"/>
        <pc:sldMkLst>
          <pc:docMk/>
          <pc:sldMk cId="1814653953" sldId="411"/>
        </pc:sldMkLst>
      </pc:sldChg>
      <pc:sldChg chg="add">
        <pc:chgData name="Garcia, Elma" userId="f2cc6a70-af64-4323-8354-63fdb2cbddcb" providerId="ADAL" clId="{A5BC313A-E977-4065-9F79-222E23C2A52C}" dt="2025-06-20T13:42:05.191" v="0"/>
        <pc:sldMkLst>
          <pc:docMk/>
          <pc:sldMk cId="2557038752" sldId="412"/>
        </pc:sldMkLst>
      </pc:sldChg>
      <pc:sldChg chg="add">
        <pc:chgData name="Garcia, Elma" userId="f2cc6a70-af64-4323-8354-63fdb2cbddcb" providerId="ADAL" clId="{A5BC313A-E977-4065-9F79-222E23C2A52C}" dt="2025-06-20T13:42:05.191" v="0"/>
        <pc:sldMkLst>
          <pc:docMk/>
          <pc:sldMk cId="3778758104" sldId="413"/>
        </pc:sldMkLst>
      </pc:sldChg>
      <pc:sldChg chg="modSp add mod">
        <pc:chgData name="Garcia, Elma" userId="f2cc6a70-af64-4323-8354-63fdb2cbddcb" providerId="ADAL" clId="{A5BC313A-E977-4065-9F79-222E23C2A52C}" dt="2025-06-20T13:42:05.422" v="11" actId="27636"/>
        <pc:sldMkLst>
          <pc:docMk/>
          <pc:sldMk cId="1819377885" sldId="414"/>
        </pc:sldMkLst>
        <pc:spChg chg="mod">
          <ac:chgData name="Garcia, Elma" userId="f2cc6a70-af64-4323-8354-63fdb2cbddcb" providerId="ADAL" clId="{A5BC313A-E977-4065-9F79-222E23C2A52C}" dt="2025-06-20T13:42:05.422" v="11" actId="27636"/>
          <ac:spMkLst>
            <pc:docMk/>
            <pc:sldMk cId="1819377885" sldId="414"/>
            <ac:spMk id="2" creationId="{00000000-0000-0000-0000-000000000000}"/>
          </ac:spMkLst>
        </pc:spChg>
      </pc:sldChg>
      <pc:sldChg chg="modSp add mod">
        <pc:chgData name="Garcia, Elma" userId="f2cc6a70-af64-4323-8354-63fdb2cbddcb" providerId="ADAL" clId="{A5BC313A-E977-4065-9F79-222E23C2A52C}" dt="2025-06-20T13:46:56.469" v="59" actId="14100"/>
        <pc:sldMkLst>
          <pc:docMk/>
          <pc:sldMk cId="880021853" sldId="415"/>
        </pc:sldMkLst>
        <pc:picChg chg="mod">
          <ac:chgData name="Garcia, Elma" userId="f2cc6a70-af64-4323-8354-63fdb2cbddcb" providerId="ADAL" clId="{A5BC313A-E977-4065-9F79-222E23C2A52C}" dt="2025-06-20T13:46:56.469" v="59" actId="14100"/>
          <ac:picMkLst>
            <pc:docMk/>
            <pc:sldMk cId="880021853" sldId="415"/>
            <ac:picMk id="5" creationId="{00000000-0000-0000-0000-000000000000}"/>
          </ac:picMkLst>
        </pc:picChg>
      </pc:sldChg>
      <pc:sldChg chg="modSp add mod">
        <pc:chgData name="Garcia, Elma" userId="f2cc6a70-af64-4323-8354-63fdb2cbddcb" providerId="ADAL" clId="{A5BC313A-E977-4065-9F79-222E23C2A52C}" dt="2025-06-20T13:47:01.155" v="60" actId="14100"/>
        <pc:sldMkLst>
          <pc:docMk/>
          <pc:sldMk cId="1606907413" sldId="416"/>
        </pc:sldMkLst>
        <pc:picChg chg="mod">
          <ac:chgData name="Garcia, Elma" userId="f2cc6a70-af64-4323-8354-63fdb2cbddcb" providerId="ADAL" clId="{A5BC313A-E977-4065-9F79-222E23C2A52C}" dt="2025-06-20T13:47:01.155" v="60" actId="14100"/>
          <ac:picMkLst>
            <pc:docMk/>
            <pc:sldMk cId="1606907413" sldId="416"/>
            <ac:picMk id="5" creationId="{00000000-0000-0000-0000-000000000000}"/>
          </ac:picMkLst>
        </pc:picChg>
      </pc:sldChg>
      <pc:sldChg chg="add">
        <pc:chgData name="Garcia, Elma" userId="f2cc6a70-af64-4323-8354-63fdb2cbddcb" providerId="ADAL" clId="{A5BC313A-E977-4065-9F79-222E23C2A52C}" dt="2025-06-20T13:42:05.191" v="0"/>
        <pc:sldMkLst>
          <pc:docMk/>
          <pc:sldMk cId="99997959" sldId="417"/>
        </pc:sldMkLst>
      </pc:sldChg>
      <pc:sldChg chg="add">
        <pc:chgData name="Garcia, Elma" userId="f2cc6a70-af64-4323-8354-63fdb2cbddcb" providerId="ADAL" clId="{A5BC313A-E977-4065-9F79-222E23C2A52C}" dt="2025-06-20T13:42:05.191" v="0"/>
        <pc:sldMkLst>
          <pc:docMk/>
          <pc:sldMk cId="2669829998" sldId="418"/>
        </pc:sldMkLst>
      </pc:sldChg>
      <pc:sldChg chg="add">
        <pc:chgData name="Garcia, Elma" userId="f2cc6a70-af64-4323-8354-63fdb2cbddcb" providerId="ADAL" clId="{A5BC313A-E977-4065-9F79-222E23C2A52C}" dt="2025-06-20T13:42:05.191" v="0"/>
        <pc:sldMkLst>
          <pc:docMk/>
          <pc:sldMk cId="522804187" sldId="419"/>
        </pc:sldMkLst>
      </pc:sldChg>
      <pc:sldChg chg="add">
        <pc:chgData name="Garcia, Elma" userId="f2cc6a70-af64-4323-8354-63fdb2cbddcb" providerId="ADAL" clId="{A5BC313A-E977-4065-9F79-222E23C2A52C}" dt="2025-06-20T13:42:05.191" v="0"/>
        <pc:sldMkLst>
          <pc:docMk/>
          <pc:sldMk cId="3708520003" sldId="420"/>
        </pc:sldMkLst>
      </pc:sldChg>
      <pc:sldChg chg="add">
        <pc:chgData name="Garcia, Elma" userId="f2cc6a70-af64-4323-8354-63fdb2cbddcb" providerId="ADAL" clId="{A5BC313A-E977-4065-9F79-222E23C2A52C}" dt="2025-06-20T13:42:05.191" v="0"/>
        <pc:sldMkLst>
          <pc:docMk/>
          <pc:sldMk cId="3801217389" sldId="421"/>
        </pc:sldMkLst>
      </pc:sldChg>
      <pc:sldChg chg="add">
        <pc:chgData name="Garcia, Elma" userId="f2cc6a70-af64-4323-8354-63fdb2cbddcb" providerId="ADAL" clId="{A5BC313A-E977-4065-9F79-222E23C2A52C}" dt="2025-06-20T13:42:05.191" v="0"/>
        <pc:sldMkLst>
          <pc:docMk/>
          <pc:sldMk cId="904742742" sldId="422"/>
        </pc:sldMkLst>
      </pc:sldChg>
      <pc:sldChg chg="add">
        <pc:chgData name="Garcia, Elma" userId="f2cc6a70-af64-4323-8354-63fdb2cbddcb" providerId="ADAL" clId="{A5BC313A-E977-4065-9F79-222E23C2A52C}" dt="2025-06-20T13:42:05.191" v="0"/>
        <pc:sldMkLst>
          <pc:docMk/>
          <pc:sldMk cId="497392465" sldId="423"/>
        </pc:sldMkLst>
      </pc:sldChg>
      <pc:sldChg chg="modSp add mod">
        <pc:chgData name="Garcia, Elma" userId="f2cc6a70-af64-4323-8354-63fdb2cbddcb" providerId="ADAL" clId="{A5BC313A-E977-4065-9F79-222E23C2A52C}" dt="2025-06-20T13:42:05.432" v="12" actId="27636"/>
        <pc:sldMkLst>
          <pc:docMk/>
          <pc:sldMk cId="2365551836" sldId="424"/>
        </pc:sldMkLst>
        <pc:spChg chg="mod">
          <ac:chgData name="Garcia, Elma" userId="f2cc6a70-af64-4323-8354-63fdb2cbddcb" providerId="ADAL" clId="{A5BC313A-E977-4065-9F79-222E23C2A52C}" dt="2025-06-20T13:42:05.432" v="12" actId="27636"/>
          <ac:spMkLst>
            <pc:docMk/>
            <pc:sldMk cId="2365551836" sldId="424"/>
            <ac:spMk id="3" creationId="{00000000-0000-0000-0000-000000000000}"/>
          </ac:spMkLst>
        </pc:spChg>
      </pc:sldChg>
      <pc:sldChg chg="modSp add mod">
        <pc:chgData name="Garcia, Elma" userId="f2cc6a70-af64-4323-8354-63fdb2cbddcb" providerId="ADAL" clId="{A5BC313A-E977-4065-9F79-222E23C2A52C}" dt="2025-06-20T13:47:17.957" v="61" actId="14100"/>
        <pc:sldMkLst>
          <pc:docMk/>
          <pc:sldMk cId="1038359009" sldId="425"/>
        </pc:sldMkLst>
        <pc:spChg chg="mod">
          <ac:chgData name="Garcia, Elma" userId="f2cc6a70-af64-4323-8354-63fdb2cbddcb" providerId="ADAL" clId="{A5BC313A-E977-4065-9F79-222E23C2A52C}" dt="2025-06-20T13:42:05.432" v="13" actId="27636"/>
          <ac:spMkLst>
            <pc:docMk/>
            <pc:sldMk cId="1038359009" sldId="425"/>
            <ac:spMk id="2" creationId="{00000000-0000-0000-0000-000000000000}"/>
          </ac:spMkLst>
        </pc:spChg>
        <pc:spChg chg="mod">
          <ac:chgData name="Garcia, Elma" userId="f2cc6a70-af64-4323-8354-63fdb2cbddcb" providerId="ADAL" clId="{A5BC313A-E977-4065-9F79-222E23C2A52C}" dt="2025-06-20T13:47:17.957" v="61" actId="14100"/>
          <ac:spMkLst>
            <pc:docMk/>
            <pc:sldMk cId="1038359009" sldId="425"/>
            <ac:spMk id="3" creationId="{00000000-0000-0000-0000-000000000000}"/>
          </ac:spMkLst>
        </pc:spChg>
      </pc:sldChg>
      <pc:sldChg chg="modSp add mod">
        <pc:chgData name="Garcia, Elma" userId="f2cc6a70-af64-4323-8354-63fdb2cbddcb" providerId="ADAL" clId="{A5BC313A-E977-4065-9F79-222E23C2A52C}" dt="2025-06-20T13:42:05.443" v="15" actId="27636"/>
        <pc:sldMkLst>
          <pc:docMk/>
          <pc:sldMk cId="2588746894" sldId="426"/>
        </pc:sldMkLst>
        <pc:spChg chg="mod">
          <ac:chgData name="Garcia, Elma" userId="f2cc6a70-af64-4323-8354-63fdb2cbddcb" providerId="ADAL" clId="{A5BC313A-E977-4065-9F79-222E23C2A52C}" dt="2025-06-20T13:42:05.443" v="15" actId="27636"/>
          <ac:spMkLst>
            <pc:docMk/>
            <pc:sldMk cId="2588746894" sldId="426"/>
            <ac:spMk id="2" creationId="{00000000-0000-0000-0000-000000000000}"/>
          </ac:spMkLst>
        </pc:spChg>
      </pc:sldChg>
      <pc:sldChg chg="add">
        <pc:chgData name="Garcia, Elma" userId="f2cc6a70-af64-4323-8354-63fdb2cbddcb" providerId="ADAL" clId="{A5BC313A-E977-4065-9F79-222E23C2A52C}" dt="2025-06-20T13:42:05.191" v="0"/>
        <pc:sldMkLst>
          <pc:docMk/>
          <pc:sldMk cId="2926329608" sldId="427"/>
        </pc:sldMkLst>
      </pc:sldChg>
      <pc:sldChg chg="modSp add mod">
        <pc:chgData name="Garcia, Elma" userId="f2cc6a70-af64-4323-8354-63fdb2cbddcb" providerId="ADAL" clId="{A5BC313A-E977-4065-9F79-222E23C2A52C}" dt="2025-06-20T13:42:05.467" v="16" actId="27636"/>
        <pc:sldMkLst>
          <pc:docMk/>
          <pc:sldMk cId="925568723" sldId="428"/>
        </pc:sldMkLst>
        <pc:spChg chg="mod">
          <ac:chgData name="Garcia, Elma" userId="f2cc6a70-af64-4323-8354-63fdb2cbddcb" providerId="ADAL" clId="{A5BC313A-E977-4065-9F79-222E23C2A52C}" dt="2025-06-20T13:42:05.467" v="16" actId="27636"/>
          <ac:spMkLst>
            <pc:docMk/>
            <pc:sldMk cId="925568723" sldId="428"/>
            <ac:spMk id="3" creationId="{00000000-0000-0000-0000-000000000000}"/>
          </ac:spMkLst>
        </pc:spChg>
      </pc:sldChg>
      <pc:sldChg chg="add">
        <pc:chgData name="Garcia, Elma" userId="f2cc6a70-af64-4323-8354-63fdb2cbddcb" providerId="ADAL" clId="{A5BC313A-E977-4065-9F79-222E23C2A52C}" dt="2025-06-20T13:42:05.191" v="0"/>
        <pc:sldMkLst>
          <pc:docMk/>
          <pc:sldMk cId="593748296" sldId="429"/>
        </pc:sldMkLst>
      </pc:sldChg>
      <pc:sldChg chg="add">
        <pc:chgData name="Garcia, Elma" userId="f2cc6a70-af64-4323-8354-63fdb2cbddcb" providerId="ADAL" clId="{A5BC313A-E977-4065-9F79-222E23C2A52C}" dt="2025-06-20T13:42:05.191" v="0"/>
        <pc:sldMkLst>
          <pc:docMk/>
          <pc:sldMk cId="3440988574" sldId="430"/>
        </pc:sldMkLst>
      </pc:sldChg>
      <pc:sldChg chg="add">
        <pc:chgData name="Garcia, Elma" userId="f2cc6a70-af64-4323-8354-63fdb2cbddcb" providerId="ADAL" clId="{A5BC313A-E977-4065-9F79-222E23C2A52C}" dt="2025-06-20T13:42:05.191" v="0"/>
        <pc:sldMkLst>
          <pc:docMk/>
          <pc:sldMk cId="3632254564" sldId="431"/>
        </pc:sldMkLst>
      </pc:sldChg>
      <pc:sldChg chg="modSp add mod">
        <pc:chgData name="Garcia, Elma" userId="f2cc6a70-af64-4323-8354-63fdb2cbddcb" providerId="ADAL" clId="{A5BC313A-E977-4065-9F79-222E23C2A52C}" dt="2025-06-20T13:42:05.479" v="18" actId="27636"/>
        <pc:sldMkLst>
          <pc:docMk/>
          <pc:sldMk cId="3888577265" sldId="432"/>
        </pc:sldMkLst>
        <pc:spChg chg="mod">
          <ac:chgData name="Garcia, Elma" userId="f2cc6a70-af64-4323-8354-63fdb2cbddcb" providerId="ADAL" clId="{A5BC313A-E977-4065-9F79-222E23C2A52C}" dt="2025-06-20T13:42:05.479" v="18" actId="27636"/>
          <ac:spMkLst>
            <pc:docMk/>
            <pc:sldMk cId="3888577265" sldId="432"/>
            <ac:spMk id="2" creationId="{00000000-0000-0000-0000-000000000000}"/>
          </ac:spMkLst>
        </pc:spChg>
        <pc:spChg chg="mod">
          <ac:chgData name="Garcia, Elma" userId="f2cc6a70-af64-4323-8354-63fdb2cbddcb" providerId="ADAL" clId="{A5BC313A-E977-4065-9F79-222E23C2A52C}" dt="2025-06-20T13:42:05.467" v="17" actId="27636"/>
          <ac:spMkLst>
            <pc:docMk/>
            <pc:sldMk cId="3888577265" sldId="432"/>
            <ac:spMk id="4" creationId="{00000000-0000-0000-0000-000000000000}"/>
          </ac:spMkLst>
        </pc:spChg>
      </pc:sldChg>
      <pc:sldChg chg="modSp add mod">
        <pc:chgData name="Garcia, Elma" userId="f2cc6a70-af64-4323-8354-63fdb2cbddcb" providerId="ADAL" clId="{A5BC313A-E977-4065-9F79-222E23C2A52C}" dt="2025-06-20T13:42:05.491" v="20" actId="27636"/>
        <pc:sldMkLst>
          <pc:docMk/>
          <pc:sldMk cId="1098626752" sldId="433"/>
        </pc:sldMkLst>
        <pc:spChg chg="mod">
          <ac:chgData name="Garcia, Elma" userId="f2cc6a70-af64-4323-8354-63fdb2cbddcb" providerId="ADAL" clId="{A5BC313A-E977-4065-9F79-222E23C2A52C}" dt="2025-06-20T13:42:05.491" v="20" actId="27636"/>
          <ac:spMkLst>
            <pc:docMk/>
            <pc:sldMk cId="1098626752" sldId="433"/>
            <ac:spMk id="2" creationId="{00000000-0000-0000-0000-000000000000}"/>
          </ac:spMkLst>
        </pc:spChg>
        <pc:spChg chg="mod">
          <ac:chgData name="Garcia, Elma" userId="f2cc6a70-af64-4323-8354-63fdb2cbddcb" providerId="ADAL" clId="{A5BC313A-E977-4065-9F79-222E23C2A52C}" dt="2025-06-20T13:42:05.491" v="19" actId="27636"/>
          <ac:spMkLst>
            <pc:docMk/>
            <pc:sldMk cId="1098626752" sldId="433"/>
            <ac:spMk id="4" creationId="{00000000-0000-0000-0000-000000000000}"/>
          </ac:spMkLst>
        </pc:spChg>
      </pc:sldChg>
      <pc:sldChg chg="add">
        <pc:chgData name="Garcia, Elma" userId="f2cc6a70-af64-4323-8354-63fdb2cbddcb" providerId="ADAL" clId="{A5BC313A-E977-4065-9F79-222E23C2A52C}" dt="2025-06-20T13:42:05.191" v="0"/>
        <pc:sldMkLst>
          <pc:docMk/>
          <pc:sldMk cId="3752751869" sldId="434"/>
        </pc:sldMkLst>
      </pc:sldChg>
      <pc:sldChg chg="add">
        <pc:chgData name="Garcia, Elma" userId="f2cc6a70-af64-4323-8354-63fdb2cbddcb" providerId="ADAL" clId="{A5BC313A-E977-4065-9F79-222E23C2A52C}" dt="2025-06-20T13:42:05.191" v="0"/>
        <pc:sldMkLst>
          <pc:docMk/>
          <pc:sldMk cId="1072991148" sldId="435"/>
        </pc:sldMkLst>
      </pc:sldChg>
      <pc:sldChg chg="add">
        <pc:chgData name="Garcia, Elma" userId="f2cc6a70-af64-4323-8354-63fdb2cbddcb" providerId="ADAL" clId="{A5BC313A-E977-4065-9F79-222E23C2A52C}" dt="2025-06-20T13:42:05.191" v="0"/>
        <pc:sldMkLst>
          <pc:docMk/>
          <pc:sldMk cId="292416492" sldId="436"/>
        </pc:sldMkLst>
      </pc:sldChg>
      <pc:sldChg chg="add">
        <pc:chgData name="Garcia, Elma" userId="f2cc6a70-af64-4323-8354-63fdb2cbddcb" providerId="ADAL" clId="{A5BC313A-E977-4065-9F79-222E23C2A52C}" dt="2025-06-20T13:42:05.191" v="0"/>
        <pc:sldMkLst>
          <pc:docMk/>
          <pc:sldMk cId="2433680893" sldId="437"/>
        </pc:sldMkLst>
      </pc:sldChg>
      <pc:sldChg chg="add">
        <pc:chgData name="Garcia, Elma" userId="f2cc6a70-af64-4323-8354-63fdb2cbddcb" providerId="ADAL" clId="{A5BC313A-E977-4065-9F79-222E23C2A52C}" dt="2025-06-20T13:42:05.191" v="0"/>
        <pc:sldMkLst>
          <pc:docMk/>
          <pc:sldMk cId="2431923577" sldId="438"/>
        </pc:sldMkLst>
      </pc:sldChg>
      <pc:sldChg chg="modSp add mod">
        <pc:chgData name="Garcia, Elma" userId="f2cc6a70-af64-4323-8354-63fdb2cbddcb" providerId="ADAL" clId="{A5BC313A-E977-4065-9F79-222E23C2A52C}" dt="2025-06-20T13:42:05.507" v="21" actId="27636"/>
        <pc:sldMkLst>
          <pc:docMk/>
          <pc:sldMk cId="3242418896" sldId="439"/>
        </pc:sldMkLst>
        <pc:spChg chg="mod">
          <ac:chgData name="Garcia, Elma" userId="f2cc6a70-af64-4323-8354-63fdb2cbddcb" providerId="ADAL" clId="{A5BC313A-E977-4065-9F79-222E23C2A52C}" dt="2025-06-20T13:42:05.507" v="21" actId="27636"/>
          <ac:spMkLst>
            <pc:docMk/>
            <pc:sldMk cId="3242418896" sldId="439"/>
            <ac:spMk id="2" creationId="{00000000-0000-0000-0000-000000000000}"/>
          </ac:spMkLst>
        </pc:spChg>
      </pc:sldChg>
      <pc:sldChg chg="modSp add mod">
        <pc:chgData name="Garcia, Elma" userId="f2cc6a70-af64-4323-8354-63fdb2cbddcb" providerId="ADAL" clId="{A5BC313A-E977-4065-9F79-222E23C2A52C}" dt="2025-06-20T13:42:05.518" v="22" actId="27636"/>
        <pc:sldMkLst>
          <pc:docMk/>
          <pc:sldMk cId="2979992543" sldId="440"/>
        </pc:sldMkLst>
        <pc:spChg chg="mod">
          <ac:chgData name="Garcia, Elma" userId="f2cc6a70-af64-4323-8354-63fdb2cbddcb" providerId="ADAL" clId="{A5BC313A-E977-4065-9F79-222E23C2A52C}" dt="2025-06-20T13:42:05.518" v="22" actId="27636"/>
          <ac:spMkLst>
            <pc:docMk/>
            <pc:sldMk cId="2979992543" sldId="440"/>
            <ac:spMk id="2" creationId="{00000000-0000-0000-0000-000000000000}"/>
          </ac:spMkLst>
        </pc:spChg>
      </pc:sldChg>
      <pc:sldChg chg="modSp add mod">
        <pc:chgData name="Garcia, Elma" userId="f2cc6a70-af64-4323-8354-63fdb2cbddcb" providerId="ADAL" clId="{A5BC313A-E977-4065-9F79-222E23C2A52C}" dt="2025-06-20T13:47:42.287" v="62" actId="14100"/>
        <pc:sldMkLst>
          <pc:docMk/>
          <pc:sldMk cId="3839445267" sldId="441"/>
        </pc:sldMkLst>
        <pc:picChg chg="mod">
          <ac:chgData name="Garcia, Elma" userId="f2cc6a70-af64-4323-8354-63fdb2cbddcb" providerId="ADAL" clId="{A5BC313A-E977-4065-9F79-222E23C2A52C}" dt="2025-06-20T13:47:42.287" v="62" actId="14100"/>
          <ac:picMkLst>
            <pc:docMk/>
            <pc:sldMk cId="3839445267" sldId="441"/>
            <ac:picMk id="7" creationId="{00000000-0000-0000-0000-000000000000}"/>
          </ac:picMkLst>
        </pc:picChg>
      </pc:sldChg>
      <pc:sldChg chg="modSp add mod">
        <pc:chgData name="Garcia, Elma" userId="f2cc6a70-af64-4323-8354-63fdb2cbddcb" providerId="ADAL" clId="{A5BC313A-E977-4065-9F79-222E23C2A52C}" dt="2025-06-20T13:47:46.460" v="63" actId="14100"/>
        <pc:sldMkLst>
          <pc:docMk/>
          <pc:sldMk cId="2178268599" sldId="442"/>
        </pc:sldMkLst>
        <pc:picChg chg="mod">
          <ac:chgData name="Garcia, Elma" userId="f2cc6a70-af64-4323-8354-63fdb2cbddcb" providerId="ADAL" clId="{A5BC313A-E977-4065-9F79-222E23C2A52C}" dt="2025-06-20T13:47:46.460" v="63" actId="14100"/>
          <ac:picMkLst>
            <pc:docMk/>
            <pc:sldMk cId="2178268599" sldId="442"/>
            <ac:picMk id="8" creationId="{00000000-0000-0000-0000-000000000000}"/>
          </ac:picMkLst>
        </pc:picChg>
      </pc:sldChg>
      <pc:sldChg chg="add">
        <pc:chgData name="Garcia, Elma" userId="f2cc6a70-af64-4323-8354-63fdb2cbddcb" providerId="ADAL" clId="{A5BC313A-E977-4065-9F79-222E23C2A52C}" dt="2025-06-20T13:42:05.191" v="0"/>
        <pc:sldMkLst>
          <pc:docMk/>
          <pc:sldMk cId="1612108875" sldId="443"/>
        </pc:sldMkLst>
      </pc:sldChg>
      <pc:sldChg chg="add">
        <pc:chgData name="Garcia, Elma" userId="f2cc6a70-af64-4323-8354-63fdb2cbddcb" providerId="ADAL" clId="{A5BC313A-E977-4065-9F79-222E23C2A52C}" dt="2025-06-20T13:42:05.191" v="0"/>
        <pc:sldMkLst>
          <pc:docMk/>
          <pc:sldMk cId="3482517117" sldId="444"/>
        </pc:sldMkLst>
      </pc:sldChg>
      <pc:sldChg chg="modSp add mod">
        <pc:chgData name="Garcia, Elma" userId="f2cc6a70-af64-4323-8354-63fdb2cbddcb" providerId="ADAL" clId="{A5BC313A-E977-4065-9F79-222E23C2A52C}" dt="2025-06-20T13:47:52.965" v="64" actId="14100"/>
        <pc:sldMkLst>
          <pc:docMk/>
          <pc:sldMk cId="3384208516" sldId="445"/>
        </pc:sldMkLst>
        <pc:picChg chg="mod">
          <ac:chgData name="Garcia, Elma" userId="f2cc6a70-af64-4323-8354-63fdb2cbddcb" providerId="ADAL" clId="{A5BC313A-E977-4065-9F79-222E23C2A52C}" dt="2025-06-20T13:47:52.965" v="64" actId="14100"/>
          <ac:picMkLst>
            <pc:docMk/>
            <pc:sldMk cId="3384208516" sldId="445"/>
            <ac:picMk id="4" creationId="{00000000-0000-0000-0000-000000000000}"/>
          </ac:picMkLst>
        </pc:picChg>
      </pc:sldChg>
      <pc:sldChg chg="add">
        <pc:chgData name="Garcia, Elma" userId="f2cc6a70-af64-4323-8354-63fdb2cbddcb" providerId="ADAL" clId="{A5BC313A-E977-4065-9F79-222E23C2A52C}" dt="2025-06-20T13:42:05.191" v="0"/>
        <pc:sldMkLst>
          <pc:docMk/>
          <pc:sldMk cId="3043410501" sldId="446"/>
        </pc:sldMkLst>
      </pc:sldChg>
      <pc:sldChg chg="add">
        <pc:chgData name="Garcia, Elma" userId="f2cc6a70-af64-4323-8354-63fdb2cbddcb" providerId="ADAL" clId="{A5BC313A-E977-4065-9F79-222E23C2A52C}" dt="2025-06-20T13:42:05.191" v="0"/>
        <pc:sldMkLst>
          <pc:docMk/>
          <pc:sldMk cId="3945644640" sldId="447"/>
        </pc:sldMkLst>
      </pc:sldChg>
      <pc:sldChg chg="modSp add mod">
        <pc:chgData name="Garcia, Elma" userId="f2cc6a70-af64-4323-8354-63fdb2cbddcb" providerId="ADAL" clId="{A5BC313A-E977-4065-9F79-222E23C2A52C}" dt="2025-06-20T13:48:05.472" v="65" actId="14100"/>
        <pc:sldMkLst>
          <pc:docMk/>
          <pc:sldMk cId="1554963169" sldId="448"/>
        </pc:sldMkLst>
        <pc:picChg chg="mod">
          <ac:chgData name="Garcia, Elma" userId="f2cc6a70-af64-4323-8354-63fdb2cbddcb" providerId="ADAL" clId="{A5BC313A-E977-4065-9F79-222E23C2A52C}" dt="2025-06-20T13:48:05.472" v="65" actId="14100"/>
          <ac:picMkLst>
            <pc:docMk/>
            <pc:sldMk cId="1554963169" sldId="448"/>
            <ac:picMk id="6" creationId="{00000000-0000-0000-0000-000000000000}"/>
          </ac:picMkLst>
        </pc:picChg>
      </pc:sldChg>
      <pc:sldChg chg="modSp add mod">
        <pc:chgData name="Garcia, Elma" userId="f2cc6a70-af64-4323-8354-63fdb2cbddcb" providerId="ADAL" clId="{A5BC313A-E977-4065-9F79-222E23C2A52C}" dt="2025-06-20T13:48:11.876" v="66" actId="14100"/>
        <pc:sldMkLst>
          <pc:docMk/>
          <pc:sldMk cId="2121939854" sldId="449"/>
        </pc:sldMkLst>
        <pc:picChg chg="mod">
          <ac:chgData name="Garcia, Elma" userId="f2cc6a70-af64-4323-8354-63fdb2cbddcb" providerId="ADAL" clId="{A5BC313A-E977-4065-9F79-222E23C2A52C}" dt="2025-06-20T13:48:11.876" v="66" actId="14100"/>
          <ac:picMkLst>
            <pc:docMk/>
            <pc:sldMk cId="2121939854" sldId="449"/>
            <ac:picMk id="6" creationId="{00000000-0000-0000-0000-000000000000}"/>
          </ac:picMkLst>
        </pc:picChg>
      </pc:sldChg>
      <pc:sldChg chg="add">
        <pc:chgData name="Garcia, Elma" userId="f2cc6a70-af64-4323-8354-63fdb2cbddcb" providerId="ADAL" clId="{A5BC313A-E977-4065-9F79-222E23C2A52C}" dt="2025-06-20T13:42:05.191" v="0"/>
        <pc:sldMkLst>
          <pc:docMk/>
          <pc:sldMk cId="590856914" sldId="450"/>
        </pc:sldMkLst>
      </pc:sldChg>
      <pc:sldChg chg="add">
        <pc:chgData name="Garcia, Elma" userId="f2cc6a70-af64-4323-8354-63fdb2cbddcb" providerId="ADAL" clId="{A5BC313A-E977-4065-9F79-222E23C2A52C}" dt="2025-06-20T13:42:05.191" v="0"/>
        <pc:sldMkLst>
          <pc:docMk/>
          <pc:sldMk cId="527005924" sldId="451"/>
        </pc:sldMkLst>
      </pc:sldChg>
      <pc:sldChg chg="modSp add mod">
        <pc:chgData name="Garcia, Elma" userId="f2cc6a70-af64-4323-8354-63fdb2cbddcb" providerId="ADAL" clId="{A5BC313A-E977-4065-9F79-222E23C2A52C}" dt="2025-06-20T13:42:05.534" v="24" actId="27636"/>
        <pc:sldMkLst>
          <pc:docMk/>
          <pc:sldMk cId="622355436" sldId="452"/>
        </pc:sldMkLst>
        <pc:spChg chg="mod">
          <ac:chgData name="Garcia, Elma" userId="f2cc6a70-af64-4323-8354-63fdb2cbddcb" providerId="ADAL" clId="{A5BC313A-E977-4065-9F79-222E23C2A52C}" dt="2025-06-20T13:42:05.534" v="24" actId="27636"/>
          <ac:spMkLst>
            <pc:docMk/>
            <pc:sldMk cId="622355436" sldId="452"/>
            <ac:spMk id="2" creationId="{00000000-0000-0000-0000-000000000000}"/>
          </ac:spMkLst>
        </pc:spChg>
        <pc:spChg chg="mod">
          <ac:chgData name="Garcia, Elma" userId="f2cc6a70-af64-4323-8354-63fdb2cbddcb" providerId="ADAL" clId="{A5BC313A-E977-4065-9F79-222E23C2A52C}" dt="2025-06-20T13:42:05.534" v="23" actId="27636"/>
          <ac:spMkLst>
            <pc:docMk/>
            <pc:sldMk cId="622355436" sldId="452"/>
            <ac:spMk id="3" creationId="{00000000-0000-0000-0000-000000000000}"/>
          </ac:spMkLst>
        </pc:spChg>
      </pc:sldChg>
      <pc:sldChg chg="add">
        <pc:chgData name="Garcia, Elma" userId="f2cc6a70-af64-4323-8354-63fdb2cbddcb" providerId="ADAL" clId="{A5BC313A-E977-4065-9F79-222E23C2A52C}" dt="2025-06-20T13:42:05.191" v="0"/>
        <pc:sldMkLst>
          <pc:docMk/>
          <pc:sldMk cId="4110239689" sldId="453"/>
        </pc:sldMkLst>
      </pc:sldChg>
      <pc:sldChg chg="add">
        <pc:chgData name="Garcia, Elma" userId="f2cc6a70-af64-4323-8354-63fdb2cbddcb" providerId="ADAL" clId="{A5BC313A-E977-4065-9F79-222E23C2A52C}" dt="2025-06-20T13:42:05.191" v="0"/>
        <pc:sldMkLst>
          <pc:docMk/>
          <pc:sldMk cId="2059931946" sldId="454"/>
        </pc:sldMkLst>
      </pc:sldChg>
      <pc:sldChg chg="add">
        <pc:chgData name="Garcia, Elma" userId="f2cc6a70-af64-4323-8354-63fdb2cbddcb" providerId="ADAL" clId="{A5BC313A-E977-4065-9F79-222E23C2A52C}" dt="2025-06-20T13:42:05.191" v="0"/>
        <pc:sldMkLst>
          <pc:docMk/>
          <pc:sldMk cId="496874462" sldId="455"/>
        </pc:sldMkLst>
      </pc:sldChg>
      <pc:sldChg chg="add">
        <pc:chgData name="Garcia, Elma" userId="f2cc6a70-af64-4323-8354-63fdb2cbddcb" providerId="ADAL" clId="{A5BC313A-E977-4065-9F79-222E23C2A52C}" dt="2025-06-20T13:42:05.191" v="0"/>
        <pc:sldMkLst>
          <pc:docMk/>
          <pc:sldMk cId="3939082895" sldId="45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EC8EC1-E77F-19CF-CF25-6911A1070B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825C3A-554A-392E-A082-F021FE5B5F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8DF95D-A3C3-4480-8172-56CF1B3AFB86}" type="datetimeFigureOut">
              <a:rPr lang="en-US" smtClean="0"/>
              <a:t>6/23/2025</a:t>
            </a:fld>
            <a:endParaRPr lang="en-US"/>
          </a:p>
        </p:txBody>
      </p:sp>
      <p:sp>
        <p:nvSpPr>
          <p:cNvPr id="4" name="Footer Placeholder 3">
            <a:extLst>
              <a:ext uri="{FF2B5EF4-FFF2-40B4-BE49-F238E27FC236}">
                <a16:creationId xmlns:a16="http://schemas.microsoft.com/office/drawing/2014/main" id="{568CD11B-A496-1118-5503-B75C60610B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3B923E-AF13-A62C-318A-BB274BAF65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748DD6-383E-469A-BDF4-48A0E9F505E5}" type="slidenum">
              <a:rPr lang="en-US" smtClean="0"/>
              <a:t>‹#›</a:t>
            </a:fld>
            <a:endParaRPr lang="en-US"/>
          </a:p>
        </p:txBody>
      </p:sp>
    </p:spTree>
    <p:extLst>
      <p:ext uri="{BB962C8B-B14F-4D97-AF65-F5344CB8AC3E}">
        <p14:creationId xmlns:p14="http://schemas.microsoft.com/office/powerpoint/2010/main" val="176790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AF244-278D-4D90-87E2-1C6B081D7DB0}" type="datetimeFigureOut">
              <a:rPr lang="en-US" smtClean="0"/>
              <a:t>6/23/2025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7853E-902C-4E95-A8FD-67F57F357270}" type="slidenum">
              <a:rPr lang="en-US" smtClean="0"/>
              <a:t>‹#›</a:t>
            </a:fld>
            <a:endParaRPr lang="en-US"/>
          </a:p>
        </p:txBody>
      </p:sp>
    </p:spTree>
    <p:extLst>
      <p:ext uri="{BB962C8B-B14F-4D97-AF65-F5344CB8AC3E}">
        <p14:creationId xmlns:p14="http://schemas.microsoft.com/office/powerpoint/2010/main" val="80694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774">
              <a:defRPr sz="3600" u="sng">
                <a:solidFill>
                  <a:schemeClr val="tx1"/>
                </a:solidFill>
                <a:latin typeface="Times New Roman" panose="02020603050405020304" pitchFamily="18" charset="0"/>
              </a:defRPr>
            </a:lvl1pPr>
            <a:lvl2pPr marL="738096" indent="-283883" defTabSz="925774">
              <a:defRPr sz="3600" u="sng">
                <a:solidFill>
                  <a:schemeClr val="tx1"/>
                </a:solidFill>
                <a:latin typeface="Times New Roman" panose="02020603050405020304" pitchFamily="18" charset="0"/>
              </a:defRPr>
            </a:lvl2pPr>
            <a:lvl3pPr marL="1135532" indent="-227107" defTabSz="925774">
              <a:defRPr sz="3600" u="sng">
                <a:solidFill>
                  <a:schemeClr val="tx1"/>
                </a:solidFill>
                <a:latin typeface="Times New Roman" panose="02020603050405020304" pitchFamily="18" charset="0"/>
              </a:defRPr>
            </a:lvl3pPr>
            <a:lvl4pPr marL="1589746" indent="-227107" defTabSz="925774">
              <a:defRPr sz="3600" u="sng">
                <a:solidFill>
                  <a:schemeClr val="tx1"/>
                </a:solidFill>
                <a:latin typeface="Times New Roman" panose="02020603050405020304" pitchFamily="18" charset="0"/>
              </a:defRPr>
            </a:lvl4pPr>
            <a:lvl5pPr marL="2043957" indent="-227107" defTabSz="925774">
              <a:defRPr sz="3600" u="sng">
                <a:solidFill>
                  <a:schemeClr val="tx1"/>
                </a:solidFill>
                <a:latin typeface="Times New Roman" panose="02020603050405020304" pitchFamily="18" charset="0"/>
              </a:defRPr>
            </a:lvl5pPr>
            <a:lvl6pPr marL="2498171" indent="-227107" defTabSz="925774" eaLnBrk="0" fontAlgn="base" hangingPunct="0">
              <a:spcBef>
                <a:spcPct val="0"/>
              </a:spcBef>
              <a:spcAft>
                <a:spcPct val="0"/>
              </a:spcAft>
              <a:defRPr sz="3600" u="sng">
                <a:solidFill>
                  <a:schemeClr val="tx1"/>
                </a:solidFill>
                <a:latin typeface="Times New Roman" panose="02020603050405020304" pitchFamily="18" charset="0"/>
              </a:defRPr>
            </a:lvl6pPr>
            <a:lvl7pPr marL="2952384" indent="-227107" defTabSz="925774" eaLnBrk="0" fontAlgn="base" hangingPunct="0">
              <a:spcBef>
                <a:spcPct val="0"/>
              </a:spcBef>
              <a:spcAft>
                <a:spcPct val="0"/>
              </a:spcAft>
              <a:defRPr sz="3600" u="sng">
                <a:solidFill>
                  <a:schemeClr val="tx1"/>
                </a:solidFill>
                <a:latin typeface="Times New Roman" panose="02020603050405020304" pitchFamily="18" charset="0"/>
              </a:defRPr>
            </a:lvl7pPr>
            <a:lvl8pPr marL="3406597" indent="-227107" defTabSz="925774" eaLnBrk="0" fontAlgn="base" hangingPunct="0">
              <a:spcBef>
                <a:spcPct val="0"/>
              </a:spcBef>
              <a:spcAft>
                <a:spcPct val="0"/>
              </a:spcAft>
              <a:defRPr sz="3600" u="sng">
                <a:solidFill>
                  <a:schemeClr val="tx1"/>
                </a:solidFill>
                <a:latin typeface="Times New Roman" panose="02020603050405020304" pitchFamily="18" charset="0"/>
              </a:defRPr>
            </a:lvl8pPr>
            <a:lvl9pPr marL="3860810" indent="-227107" defTabSz="925774" eaLnBrk="0" fontAlgn="base" hangingPunct="0">
              <a:spcBef>
                <a:spcPct val="0"/>
              </a:spcBef>
              <a:spcAft>
                <a:spcPct val="0"/>
              </a:spcAft>
              <a:defRPr sz="3600" u="sng">
                <a:solidFill>
                  <a:schemeClr val="tx1"/>
                </a:solidFill>
                <a:latin typeface="Times New Roman" panose="02020603050405020304" pitchFamily="18" charset="0"/>
              </a:defRPr>
            </a:lvl9pPr>
          </a:lstStyle>
          <a:p>
            <a:fld id="{2757F4DE-90AE-4950-972E-B9722BC10802}" type="slidenum">
              <a:rPr lang="en-US" altLang="en-US" sz="1000" u="none"/>
              <a:pPr/>
              <a:t>1</a:t>
            </a:fld>
            <a:endParaRPr lang="en-US" altLang="en-US" sz="1000" u="none"/>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venir Next LT Pro" panose="020B0504020202020204" pitchFamily="34" charset="0"/>
              </a:rPr>
              <a:t>Revised 6/16/25</a:t>
            </a:r>
          </a:p>
          <a:p>
            <a:endParaRPr lang="en-US" dirty="0">
              <a:latin typeface="Avenir Next LT Pro" panose="020B0504020202020204" pitchFamily="34" charset="0"/>
            </a:endParaRPr>
          </a:p>
          <a:p>
            <a:r>
              <a:rPr lang="en-US" dirty="0">
                <a:latin typeface="Avenir Next LT Pro" panose="020B05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latin typeface="Avenir Next LT Pro" panose="020B0504020202020204" pitchFamily="34" charset="0"/>
            </a:endParaRPr>
          </a:p>
          <a:p>
            <a:r>
              <a:rPr lang="en-US" dirty="0">
                <a:latin typeface="Avenir Next LT Pro" panose="020B05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latin typeface="Avenir Next LT Pro" panose="020B0504020202020204" pitchFamily="34" charset="0"/>
            </a:endParaRPr>
          </a:p>
          <a:p>
            <a:r>
              <a:rPr lang="en-US" dirty="0">
                <a:latin typeface="Avenir Next LT Pro" panose="020B05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34408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a:t>
            </a:fld>
            <a:endParaRPr lang="en-US" altLang="en-US"/>
          </a:p>
        </p:txBody>
      </p:sp>
    </p:spTree>
    <p:extLst>
      <p:ext uri="{BB962C8B-B14F-4D97-AF65-F5344CB8AC3E}">
        <p14:creationId xmlns:p14="http://schemas.microsoft.com/office/powerpoint/2010/main" val="8656571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775">
              <a:defRPr/>
            </a:pPr>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100</a:t>
            </a:fld>
            <a:endParaRPr lang="en-US" altLang="en-US"/>
          </a:p>
        </p:txBody>
      </p:sp>
    </p:spTree>
    <p:extLst>
      <p:ext uri="{BB962C8B-B14F-4D97-AF65-F5344CB8AC3E}">
        <p14:creationId xmlns:p14="http://schemas.microsoft.com/office/powerpoint/2010/main" val="276622804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101</a:t>
            </a:fld>
            <a:endParaRPr lang="en-US" altLang="en-US"/>
          </a:p>
        </p:txBody>
      </p:sp>
    </p:spTree>
    <p:extLst>
      <p:ext uri="{BB962C8B-B14F-4D97-AF65-F5344CB8AC3E}">
        <p14:creationId xmlns:p14="http://schemas.microsoft.com/office/powerpoint/2010/main" val="21251889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102</a:t>
            </a:fld>
            <a:endParaRPr lang="en-US" altLang="en-US"/>
          </a:p>
        </p:txBody>
      </p:sp>
    </p:spTree>
    <p:extLst>
      <p:ext uri="{BB962C8B-B14F-4D97-AF65-F5344CB8AC3E}">
        <p14:creationId xmlns:p14="http://schemas.microsoft.com/office/powerpoint/2010/main" val="19133628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103</a:t>
            </a:fld>
            <a:endParaRPr lang="en-US" altLang="en-US"/>
          </a:p>
        </p:txBody>
      </p:sp>
    </p:spTree>
    <p:extLst>
      <p:ext uri="{BB962C8B-B14F-4D97-AF65-F5344CB8AC3E}">
        <p14:creationId xmlns:p14="http://schemas.microsoft.com/office/powerpoint/2010/main" val="28279425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104</a:t>
            </a:fld>
            <a:endParaRPr lang="en-US" altLang="en-US"/>
          </a:p>
        </p:txBody>
      </p:sp>
    </p:spTree>
    <p:extLst>
      <p:ext uri="{BB962C8B-B14F-4D97-AF65-F5344CB8AC3E}">
        <p14:creationId xmlns:p14="http://schemas.microsoft.com/office/powerpoint/2010/main" val="25640762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105</a:t>
            </a:fld>
            <a:endParaRPr lang="en-US" altLang="en-US"/>
          </a:p>
        </p:txBody>
      </p:sp>
    </p:spTree>
    <p:extLst>
      <p:ext uri="{BB962C8B-B14F-4D97-AF65-F5344CB8AC3E}">
        <p14:creationId xmlns:p14="http://schemas.microsoft.com/office/powerpoint/2010/main" val="27973134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106</a:t>
            </a:fld>
            <a:endParaRPr lang="en-US" altLang="en-US"/>
          </a:p>
        </p:txBody>
      </p:sp>
    </p:spTree>
    <p:extLst>
      <p:ext uri="{BB962C8B-B14F-4D97-AF65-F5344CB8AC3E}">
        <p14:creationId xmlns:p14="http://schemas.microsoft.com/office/powerpoint/2010/main" val="3586931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107</a:t>
            </a:fld>
            <a:endParaRPr lang="en-US" altLang="en-US"/>
          </a:p>
        </p:txBody>
      </p:sp>
    </p:spTree>
    <p:extLst>
      <p:ext uri="{BB962C8B-B14F-4D97-AF65-F5344CB8AC3E}">
        <p14:creationId xmlns:p14="http://schemas.microsoft.com/office/powerpoint/2010/main" val="35370742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108</a:t>
            </a:fld>
            <a:endParaRPr lang="en-US" altLang="en-US"/>
          </a:p>
        </p:txBody>
      </p:sp>
    </p:spTree>
    <p:extLst>
      <p:ext uri="{BB962C8B-B14F-4D97-AF65-F5344CB8AC3E}">
        <p14:creationId xmlns:p14="http://schemas.microsoft.com/office/powerpoint/2010/main" val="20357220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109</a:t>
            </a:fld>
            <a:endParaRPr lang="en-US" altLang="en-US"/>
          </a:p>
        </p:txBody>
      </p:sp>
    </p:spTree>
    <p:extLst>
      <p:ext uri="{BB962C8B-B14F-4D97-AF65-F5344CB8AC3E}">
        <p14:creationId xmlns:p14="http://schemas.microsoft.com/office/powerpoint/2010/main" val="3147156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a:t>
            </a:fld>
            <a:endParaRPr lang="en-US" altLang="en-US"/>
          </a:p>
        </p:txBody>
      </p:sp>
    </p:spTree>
    <p:extLst>
      <p:ext uri="{BB962C8B-B14F-4D97-AF65-F5344CB8AC3E}">
        <p14:creationId xmlns:p14="http://schemas.microsoft.com/office/powerpoint/2010/main" val="148117320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110</a:t>
            </a:fld>
            <a:endParaRPr lang="en-US" altLang="en-US"/>
          </a:p>
        </p:txBody>
      </p:sp>
    </p:spTree>
    <p:extLst>
      <p:ext uri="{BB962C8B-B14F-4D97-AF65-F5344CB8AC3E}">
        <p14:creationId xmlns:p14="http://schemas.microsoft.com/office/powerpoint/2010/main" val="37205372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111</a:t>
            </a:fld>
            <a:endParaRPr lang="en-US" altLang="en-US"/>
          </a:p>
        </p:txBody>
      </p:sp>
    </p:spTree>
    <p:extLst>
      <p:ext uri="{BB962C8B-B14F-4D97-AF65-F5344CB8AC3E}">
        <p14:creationId xmlns:p14="http://schemas.microsoft.com/office/powerpoint/2010/main" val="11160460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112</a:t>
            </a:fld>
            <a:endParaRPr lang="en-US" altLang="en-US"/>
          </a:p>
        </p:txBody>
      </p:sp>
    </p:spTree>
    <p:extLst>
      <p:ext uri="{BB962C8B-B14F-4D97-AF65-F5344CB8AC3E}">
        <p14:creationId xmlns:p14="http://schemas.microsoft.com/office/powerpoint/2010/main" val="46073165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71E6E-0FBA-4CEF-B405-B3976F709237}" type="slidenum">
              <a:rPr lang="en-US" smtClean="0"/>
              <a:t>113</a:t>
            </a:fld>
            <a:endParaRPr lang="en-US"/>
          </a:p>
        </p:txBody>
      </p:sp>
    </p:spTree>
    <p:extLst>
      <p:ext uri="{BB962C8B-B14F-4D97-AF65-F5344CB8AC3E}">
        <p14:creationId xmlns:p14="http://schemas.microsoft.com/office/powerpoint/2010/main" val="356172298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114</a:t>
            </a:fld>
            <a:endParaRPr lang="en-US" altLang="en-US"/>
          </a:p>
        </p:txBody>
      </p:sp>
    </p:spTree>
    <p:extLst>
      <p:ext uri="{BB962C8B-B14F-4D97-AF65-F5344CB8AC3E}">
        <p14:creationId xmlns:p14="http://schemas.microsoft.com/office/powerpoint/2010/main" val="16418709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115</a:t>
            </a:fld>
            <a:endParaRPr lang="en-US" altLang="en-US"/>
          </a:p>
        </p:txBody>
      </p:sp>
    </p:spTree>
    <p:extLst>
      <p:ext uri="{BB962C8B-B14F-4D97-AF65-F5344CB8AC3E}">
        <p14:creationId xmlns:p14="http://schemas.microsoft.com/office/powerpoint/2010/main" val="39624063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41">
              <a:defRPr sz="3700" u="sng">
                <a:solidFill>
                  <a:schemeClr val="tx1"/>
                </a:solidFill>
                <a:latin typeface="Times New Roman" panose="02020603050405020304" pitchFamily="18" charset="0"/>
              </a:defRPr>
            </a:lvl1pPr>
            <a:lvl2pPr marL="760632" indent="-292551" defTabSz="954041">
              <a:defRPr sz="3700" u="sng">
                <a:solidFill>
                  <a:schemeClr val="tx1"/>
                </a:solidFill>
                <a:latin typeface="Times New Roman" panose="02020603050405020304" pitchFamily="18" charset="0"/>
              </a:defRPr>
            </a:lvl2pPr>
            <a:lvl3pPr marL="1170203" indent="-234041" defTabSz="954041">
              <a:defRPr sz="3700" u="sng">
                <a:solidFill>
                  <a:schemeClr val="tx1"/>
                </a:solidFill>
                <a:latin typeface="Times New Roman" panose="02020603050405020304" pitchFamily="18" charset="0"/>
              </a:defRPr>
            </a:lvl3pPr>
            <a:lvl4pPr marL="1638285" indent="-234041" defTabSz="954041">
              <a:defRPr sz="3700" u="sng">
                <a:solidFill>
                  <a:schemeClr val="tx1"/>
                </a:solidFill>
                <a:latin typeface="Times New Roman" panose="02020603050405020304" pitchFamily="18" charset="0"/>
              </a:defRPr>
            </a:lvl4pPr>
            <a:lvl5pPr marL="2106366" indent="-234041" defTabSz="954041">
              <a:defRPr sz="3700" u="sng">
                <a:solidFill>
                  <a:schemeClr val="tx1"/>
                </a:solidFill>
                <a:latin typeface="Times New Roman" panose="02020603050405020304" pitchFamily="18" charset="0"/>
              </a:defRPr>
            </a:lvl5pPr>
            <a:lvl6pPr marL="2574447" indent="-234041" defTabSz="954041" eaLnBrk="0" fontAlgn="base" hangingPunct="0">
              <a:spcBef>
                <a:spcPct val="0"/>
              </a:spcBef>
              <a:spcAft>
                <a:spcPct val="0"/>
              </a:spcAft>
              <a:defRPr sz="3700" u="sng">
                <a:solidFill>
                  <a:schemeClr val="tx1"/>
                </a:solidFill>
                <a:latin typeface="Times New Roman" panose="02020603050405020304" pitchFamily="18" charset="0"/>
              </a:defRPr>
            </a:lvl6pPr>
            <a:lvl7pPr marL="3042529" indent="-234041" defTabSz="954041" eaLnBrk="0" fontAlgn="base" hangingPunct="0">
              <a:spcBef>
                <a:spcPct val="0"/>
              </a:spcBef>
              <a:spcAft>
                <a:spcPct val="0"/>
              </a:spcAft>
              <a:defRPr sz="3700" u="sng">
                <a:solidFill>
                  <a:schemeClr val="tx1"/>
                </a:solidFill>
                <a:latin typeface="Times New Roman" panose="02020603050405020304" pitchFamily="18" charset="0"/>
              </a:defRPr>
            </a:lvl7pPr>
            <a:lvl8pPr marL="3510610" indent="-234041" defTabSz="954041" eaLnBrk="0" fontAlgn="base" hangingPunct="0">
              <a:spcBef>
                <a:spcPct val="0"/>
              </a:spcBef>
              <a:spcAft>
                <a:spcPct val="0"/>
              </a:spcAft>
              <a:defRPr sz="3700" u="sng">
                <a:solidFill>
                  <a:schemeClr val="tx1"/>
                </a:solidFill>
                <a:latin typeface="Times New Roman" panose="02020603050405020304" pitchFamily="18" charset="0"/>
              </a:defRPr>
            </a:lvl8pPr>
            <a:lvl9pPr marL="3978692" indent="-234041" defTabSz="954041" eaLnBrk="0" fontAlgn="base" hangingPunct="0">
              <a:spcBef>
                <a:spcPct val="0"/>
              </a:spcBef>
              <a:spcAft>
                <a:spcPct val="0"/>
              </a:spcAft>
              <a:defRPr sz="3700" u="sng">
                <a:solidFill>
                  <a:schemeClr val="tx1"/>
                </a:solidFill>
                <a:latin typeface="Times New Roman" panose="02020603050405020304" pitchFamily="18" charset="0"/>
              </a:defRPr>
            </a:lvl9pPr>
          </a:lstStyle>
          <a:p>
            <a:fld id="{2F3C2436-C4E8-4546-A4FE-45BE9A2A79F2}" type="slidenum">
              <a:rPr lang="en-US" altLang="en-US" sz="1000" u="none"/>
              <a:pPr/>
              <a:t>116</a:t>
            </a:fld>
            <a:endParaRPr lang="en-US" altLang="en-US" sz="1000" u="none"/>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01130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12</a:t>
            </a:fld>
            <a:endParaRPr lang="en-US" altLang="en-US"/>
          </a:p>
        </p:txBody>
      </p:sp>
    </p:spTree>
    <p:extLst>
      <p:ext uri="{BB962C8B-B14F-4D97-AF65-F5344CB8AC3E}">
        <p14:creationId xmlns:p14="http://schemas.microsoft.com/office/powerpoint/2010/main" val="1167499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13</a:t>
            </a:fld>
            <a:endParaRPr lang="en-US" altLang="en-US"/>
          </a:p>
        </p:txBody>
      </p:sp>
    </p:spTree>
    <p:extLst>
      <p:ext uri="{BB962C8B-B14F-4D97-AF65-F5344CB8AC3E}">
        <p14:creationId xmlns:p14="http://schemas.microsoft.com/office/powerpoint/2010/main" val="2292724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14</a:t>
            </a:fld>
            <a:endParaRPr lang="en-US" altLang="en-US"/>
          </a:p>
        </p:txBody>
      </p:sp>
    </p:spTree>
    <p:extLst>
      <p:ext uri="{BB962C8B-B14F-4D97-AF65-F5344CB8AC3E}">
        <p14:creationId xmlns:p14="http://schemas.microsoft.com/office/powerpoint/2010/main" val="1589526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15</a:t>
            </a:fld>
            <a:endParaRPr lang="en-US" altLang="en-US"/>
          </a:p>
        </p:txBody>
      </p:sp>
    </p:spTree>
    <p:extLst>
      <p:ext uri="{BB962C8B-B14F-4D97-AF65-F5344CB8AC3E}">
        <p14:creationId xmlns:p14="http://schemas.microsoft.com/office/powerpoint/2010/main" val="3541678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775">
              <a:defRPr/>
            </a:pPr>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16</a:t>
            </a:fld>
            <a:endParaRPr lang="en-US" altLang="en-US"/>
          </a:p>
        </p:txBody>
      </p:sp>
    </p:spTree>
    <p:extLst>
      <p:ext uri="{BB962C8B-B14F-4D97-AF65-F5344CB8AC3E}">
        <p14:creationId xmlns:p14="http://schemas.microsoft.com/office/powerpoint/2010/main" val="3400258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17</a:t>
            </a:fld>
            <a:endParaRPr lang="en-US" altLang="en-US"/>
          </a:p>
        </p:txBody>
      </p:sp>
    </p:spTree>
    <p:extLst>
      <p:ext uri="{BB962C8B-B14F-4D97-AF65-F5344CB8AC3E}">
        <p14:creationId xmlns:p14="http://schemas.microsoft.com/office/powerpoint/2010/main" val="2726246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18</a:t>
            </a:fld>
            <a:endParaRPr lang="en-US" altLang="en-US"/>
          </a:p>
        </p:txBody>
      </p:sp>
    </p:spTree>
    <p:extLst>
      <p:ext uri="{BB962C8B-B14F-4D97-AF65-F5344CB8AC3E}">
        <p14:creationId xmlns:p14="http://schemas.microsoft.com/office/powerpoint/2010/main" val="3140052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71E6E-0FBA-4CEF-B405-B3976F709237}" type="slidenum">
              <a:rPr lang="en-US" smtClean="0"/>
              <a:t>19</a:t>
            </a:fld>
            <a:endParaRPr lang="en-US"/>
          </a:p>
        </p:txBody>
      </p:sp>
    </p:spTree>
    <p:extLst>
      <p:ext uri="{BB962C8B-B14F-4D97-AF65-F5344CB8AC3E}">
        <p14:creationId xmlns:p14="http://schemas.microsoft.com/office/powerpoint/2010/main" val="3938419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a:t>
            </a:fld>
            <a:endParaRPr lang="en-US" altLang="en-US"/>
          </a:p>
        </p:txBody>
      </p:sp>
    </p:spTree>
    <p:extLst>
      <p:ext uri="{BB962C8B-B14F-4D97-AF65-F5344CB8AC3E}">
        <p14:creationId xmlns:p14="http://schemas.microsoft.com/office/powerpoint/2010/main" val="4218138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7308">
              <a:defRPr/>
            </a:pPr>
            <a:endParaRPr lang="en-US" dirty="0"/>
          </a:p>
        </p:txBody>
      </p:sp>
      <p:sp>
        <p:nvSpPr>
          <p:cNvPr id="4" name="Slide Number Placeholder 3"/>
          <p:cNvSpPr>
            <a:spLocks noGrp="1"/>
          </p:cNvSpPr>
          <p:nvPr>
            <p:ph type="sldNum" sz="quarter" idx="10"/>
          </p:nvPr>
        </p:nvSpPr>
        <p:spPr/>
        <p:txBody>
          <a:bodyPr/>
          <a:lstStyle/>
          <a:p>
            <a:fld id="{17E71E6E-0FBA-4CEF-B405-B3976F709237}" type="slidenum">
              <a:rPr lang="en-US" smtClean="0"/>
              <a:t>20</a:t>
            </a:fld>
            <a:endParaRPr lang="en-US"/>
          </a:p>
        </p:txBody>
      </p:sp>
    </p:spTree>
    <p:extLst>
      <p:ext uri="{BB962C8B-B14F-4D97-AF65-F5344CB8AC3E}">
        <p14:creationId xmlns:p14="http://schemas.microsoft.com/office/powerpoint/2010/main" val="913637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21</a:t>
            </a:fld>
            <a:endParaRPr lang="en-US" altLang="en-US"/>
          </a:p>
        </p:txBody>
      </p:sp>
    </p:spTree>
    <p:extLst>
      <p:ext uri="{BB962C8B-B14F-4D97-AF65-F5344CB8AC3E}">
        <p14:creationId xmlns:p14="http://schemas.microsoft.com/office/powerpoint/2010/main" val="4086171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22</a:t>
            </a:fld>
            <a:endParaRPr lang="en-US" altLang="en-US"/>
          </a:p>
        </p:txBody>
      </p:sp>
    </p:spTree>
    <p:extLst>
      <p:ext uri="{BB962C8B-B14F-4D97-AF65-F5344CB8AC3E}">
        <p14:creationId xmlns:p14="http://schemas.microsoft.com/office/powerpoint/2010/main" val="3708767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775">
              <a:defRPr/>
            </a:pPr>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23</a:t>
            </a:fld>
            <a:endParaRPr lang="en-US" altLang="en-US"/>
          </a:p>
        </p:txBody>
      </p:sp>
    </p:spTree>
    <p:extLst>
      <p:ext uri="{BB962C8B-B14F-4D97-AF65-F5344CB8AC3E}">
        <p14:creationId xmlns:p14="http://schemas.microsoft.com/office/powerpoint/2010/main" val="2974793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24</a:t>
            </a:fld>
            <a:endParaRPr lang="en-US" altLang="en-US"/>
          </a:p>
        </p:txBody>
      </p:sp>
    </p:spTree>
    <p:extLst>
      <p:ext uri="{BB962C8B-B14F-4D97-AF65-F5344CB8AC3E}">
        <p14:creationId xmlns:p14="http://schemas.microsoft.com/office/powerpoint/2010/main" val="3877722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775">
              <a:defRPr/>
            </a:pPr>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25</a:t>
            </a:fld>
            <a:endParaRPr lang="en-US" altLang="en-US"/>
          </a:p>
        </p:txBody>
      </p:sp>
    </p:spTree>
    <p:extLst>
      <p:ext uri="{BB962C8B-B14F-4D97-AF65-F5344CB8AC3E}">
        <p14:creationId xmlns:p14="http://schemas.microsoft.com/office/powerpoint/2010/main" val="2398412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26</a:t>
            </a:fld>
            <a:endParaRPr lang="en-US" altLang="en-US"/>
          </a:p>
        </p:txBody>
      </p:sp>
    </p:spTree>
    <p:extLst>
      <p:ext uri="{BB962C8B-B14F-4D97-AF65-F5344CB8AC3E}">
        <p14:creationId xmlns:p14="http://schemas.microsoft.com/office/powerpoint/2010/main" val="1414285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27</a:t>
            </a:fld>
            <a:endParaRPr lang="en-US" altLang="en-US"/>
          </a:p>
        </p:txBody>
      </p:sp>
    </p:spTree>
    <p:extLst>
      <p:ext uri="{BB962C8B-B14F-4D97-AF65-F5344CB8AC3E}">
        <p14:creationId xmlns:p14="http://schemas.microsoft.com/office/powerpoint/2010/main" val="831854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775">
              <a:defRPr/>
            </a:pPr>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28</a:t>
            </a:fld>
            <a:endParaRPr lang="en-US" altLang="en-US"/>
          </a:p>
        </p:txBody>
      </p:sp>
    </p:spTree>
    <p:extLst>
      <p:ext uri="{BB962C8B-B14F-4D97-AF65-F5344CB8AC3E}">
        <p14:creationId xmlns:p14="http://schemas.microsoft.com/office/powerpoint/2010/main" val="3793681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775">
              <a:defRPr/>
            </a:pPr>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29</a:t>
            </a:fld>
            <a:endParaRPr lang="en-US" altLang="en-US"/>
          </a:p>
        </p:txBody>
      </p:sp>
    </p:spTree>
    <p:extLst>
      <p:ext uri="{BB962C8B-B14F-4D97-AF65-F5344CB8AC3E}">
        <p14:creationId xmlns:p14="http://schemas.microsoft.com/office/powerpoint/2010/main" val="528408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a:t>
            </a:fld>
            <a:endParaRPr lang="en-US" altLang="en-US"/>
          </a:p>
        </p:txBody>
      </p:sp>
    </p:spTree>
    <p:extLst>
      <p:ext uri="{BB962C8B-B14F-4D97-AF65-F5344CB8AC3E}">
        <p14:creationId xmlns:p14="http://schemas.microsoft.com/office/powerpoint/2010/main" val="444457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30</a:t>
            </a:fld>
            <a:endParaRPr lang="en-US" altLang="en-US"/>
          </a:p>
        </p:txBody>
      </p:sp>
    </p:spTree>
    <p:extLst>
      <p:ext uri="{BB962C8B-B14F-4D97-AF65-F5344CB8AC3E}">
        <p14:creationId xmlns:p14="http://schemas.microsoft.com/office/powerpoint/2010/main" val="3516882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31</a:t>
            </a:fld>
            <a:endParaRPr lang="en-US" altLang="en-US"/>
          </a:p>
        </p:txBody>
      </p:sp>
    </p:spTree>
    <p:extLst>
      <p:ext uri="{BB962C8B-B14F-4D97-AF65-F5344CB8AC3E}">
        <p14:creationId xmlns:p14="http://schemas.microsoft.com/office/powerpoint/2010/main" val="3433012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32</a:t>
            </a:fld>
            <a:endParaRPr lang="en-US" altLang="en-US"/>
          </a:p>
        </p:txBody>
      </p:sp>
    </p:spTree>
    <p:extLst>
      <p:ext uri="{BB962C8B-B14F-4D97-AF65-F5344CB8AC3E}">
        <p14:creationId xmlns:p14="http://schemas.microsoft.com/office/powerpoint/2010/main" val="3461405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33</a:t>
            </a:fld>
            <a:endParaRPr lang="en-US" altLang="en-US"/>
          </a:p>
        </p:txBody>
      </p:sp>
    </p:spTree>
    <p:extLst>
      <p:ext uri="{BB962C8B-B14F-4D97-AF65-F5344CB8AC3E}">
        <p14:creationId xmlns:p14="http://schemas.microsoft.com/office/powerpoint/2010/main" val="2391633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34</a:t>
            </a:fld>
            <a:endParaRPr lang="en-US" altLang="en-US"/>
          </a:p>
        </p:txBody>
      </p:sp>
    </p:spTree>
    <p:extLst>
      <p:ext uri="{BB962C8B-B14F-4D97-AF65-F5344CB8AC3E}">
        <p14:creationId xmlns:p14="http://schemas.microsoft.com/office/powerpoint/2010/main" val="1030627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35</a:t>
            </a:fld>
            <a:endParaRPr lang="en-US" altLang="en-US"/>
          </a:p>
        </p:txBody>
      </p:sp>
    </p:spTree>
    <p:extLst>
      <p:ext uri="{BB962C8B-B14F-4D97-AF65-F5344CB8AC3E}">
        <p14:creationId xmlns:p14="http://schemas.microsoft.com/office/powerpoint/2010/main" val="2017576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36</a:t>
            </a:fld>
            <a:endParaRPr lang="en-US" altLang="en-US"/>
          </a:p>
        </p:txBody>
      </p:sp>
    </p:spTree>
    <p:extLst>
      <p:ext uri="{BB962C8B-B14F-4D97-AF65-F5344CB8AC3E}">
        <p14:creationId xmlns:p14="http://schemas.microsoft.com/office/powerpoint/2010/main" val="4206652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37</a:t>
            </a:fld>
            <a:endParaRPr lang="en-US" altLang="en-US"/>
          </a:p>
        </p:txBody>
      </p:sp>
    </p:spTree>
    <p:extLst>
      <p:ext uri="{BB962C8B-B14F-4D97-AF65-F5344CB8AC3E}">
        <p14:creationId xmlns:p14="http://schemas.microsoft.com/office/powerpoint/2010/main" val="3889571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587">
              <a:defRPr/>
            </a:pPr>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38</a:t>
            </a:fld>
            <a:endParaRPr lang="en-US" altLang="en-US"/>
          </a:p>
        </p:txBody>
      </p:sp>
    </p:spTree>
    <p:extLst>
      <p:ext uri="{BB962C8B-B14F-4D97-AF65-F5344CB8AC3E}">
        <p14:creationId xmlns:p14="http://schemas.microsoft.com/office/powerpoint/2010/main" val="25184706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39</a:t>
            </a:fld>
            <a:endParaRPr lang="en-US" altLang="en-US"/>
          </a:p>
        </p:txBody>
      </p:sp>
    </p:spTree>
    <p:extLst>
      <p:ext uri="{BB962C8B-B14F-4D97-AF65-F5344CB8AC3E}">
        <p14:creationId xmlns:p14="http://schemas.microsoft.com/office/powerpoint/2010/main" val="3554975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a:t>
            </a:fld>
            <a:endParaRPr lang="en-US" altLang="en-US"/>
          </a:p>
        </p:txBody>
      </p:sp>
    </p:spTree>
    <p:extLst>
      <p:ext uri="{BB962C8B-B14F-4D97-AF65-F5344CB8AC3E}">
        <p14:creationId xmlns:p14="http://schemas.microsoft.com/office/powerpoint/2010/main" val="3567942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40</a:t>
            </a:fld>
            <a:endParaRPr lang="en-US" altLang="en-US"/>
          </a:p>
        </p:txBody>
      </p:sp>
    </p:spTree>
    <p:extLst>
      <p:ext uri="{BB962C8B-B14F-4D97-AF65-F5344CB8AC3E}">
        <p14:creationId xmlns:p14="http://schemas.microsoft.com/office/powerpoint/2010/main" val="199746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41</a:t>
            </a:fld>
            <a:endParaRPr lang="en-US" altLang="en-US"/>
          </a:p>
        </p:txBody>
      </p:sp>
    </p:spTree>
    <p:extLst>
      <p:ext uri="{BB962C8B-B14F-4D97-AF65-F5344CB8AC3E}">
        <p14:creationId xmlns:p14="http://schemas.microsoft.com/office/powerpoint/2010/main" val="26859054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42</a:t>
            </a:fld>
            <a:endParaRPr lang="en-US" altLang="en-US"/>
          </a:p>
        </p:txBody>
      </p:sp>
    </p:spTree>
    <p:extLst>
      <p:ext uri="{BB962C8B-B14F-4D97-AF65-F5344CB8AC3E}">
        <p14:creationId xmlns:p14="http://schemas.microsoft.com/office/powerpoint/2010/main" val="1298125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43</a:t>
            </a:fld>
            <a:endParaRPr lang="en-US" altLang="en-US"/>
          </a:p>
        </p:txBody>
      </p:sp>
    </p:spTree>
    <p:extLst>
      <p:ext uri="{BB962C8B-B14F-4D97-AF65-F5344CB8AC3E}">
        <p14:creationId xmlns:p14="http://schemas.microsoft.com/office/powerpoint/2010/main" val="3988550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44</a:t>
            </a:fld>
            <a:endParaRPr lang="en-US" altLang="en-US"/>
          </a:p>
        </p:txBody>
      </p:sp>
    </p:spTree>
    <p:extLst>
      <p:ext uri="{BB962C8B-B14F-4D97-AF65-F5344CB8AC3E}">
        <p14:creationId xmlns:p14="http://schemas.microsoft.com/office/powerpoint/2010/main" val="2218383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45</a:t>
            </a:fld>
            <a:endParaRPr lang="en-US" altLang="en-US"/>
          </a:p>
        </p:txBody>
      </p:sp>
    </p:spTree>
    <p:extLst>
      <p:ext uri="{BB962C8B-B14F-4D97-AF65-F5344CB8AC3E}">
        <p14:creationId xmlns:p14="http://schemas.microsoft.com/office/powerpoint/2010/main" val="37474976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46</a:t>
            </a:fld>
            <a:endParaRPr lang="en-US" altLang="en-US"/>
          </a:p>
        </p:txBody>
      </p:sp>
    </p:spTree>
    <p:extLst>
      <p:ext uri="{BB962C8B-B14F-4D97-AF65-F5344CB8AC3E}">
        <p14:creationId xmlns:p14="http://schemas.microsoft.com/office/powerpoint/2010/main" val="14370990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47</a:t>
            </a:fld>
            <a:endParaRPr lang="en-US" altLang="en-US"/>
          </a:p>
        </p:txBody>
      </p:sp>
    </p:spTree>
    <p:extLst>
      <p:ext uri="{BB962C8B-B14F-4D97-AF65-F5344CB8AC3E}">
        <p14:creationId xmlns:p14="http://schemas.microsoft.com/office/powerpoint/2010/main" val="4137038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48</a:t>
            </a:fld>
            <a:endParaRPr lang="en-US" altLang="en-US"/>
          </a:p>
        </p:txBody>
      </p:sp>
    </p:spTree>
    <p:extLst>
      <p:ext uri="{BB962C8B-B14F-4D97-AF65-F5344CB8AC3E}">
        <p14:creationId xmlns:p14="http://schemas.microsoft.com/office/powerpoint/2010/main" val="25731462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49</a:t>
            </a:fld>
            <a:endParaRPr lang="en-US" altLang="en-US"/>
          </a:p>
        </p:txBody>
      </p:sp>
    </p:spTree>
    <p:extLst>
      <p:ext uri="{BB962C8B-B14F-4D97-AF65-F5344CB8AC3E}">
        <p14:creationId xmlns:p14="http://schemas.microsoft.com/office/powerpoint/2010/main" val="3535300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a:t>
            </a:fld>
            <a:endParaRPr lang="en-US" altLang="en-US"/>
          </a:p>
        </p:txBody>
      </p:sp>
    </p:spTree>
    <p:extLst>
      <p:ext uri="{BB962C8B-B14F-4D97-AF65-F5344CB8AC3E}">
        <p14:creationId xmlns:p14="http://schemas.microsoft.com/office/powerpoint/2010/main" val="11350025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50</a:t>
            </a:fld>
            <a:endParaRPr lang="en-US" altLang="en-US"/>
          </a:p>
        </p:txBody>
      </p:sp>
    </p:spTree>
    <p:extLst>
      <p:ext uri="{BB962C8B-B14F-4D97-AF65-F5344CB8AC3E}">
        <p14:creationId xmlns:p14="http://schemas.microsoft.com/office/powerpoint/2010/main" val="38717911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51</a:t>
            </a:fld>
            <a:endParaRPr lang="en-US" altLang="en-US"/>
          </a:p>
        </p:txBody>
      </p:sp>
    </p:spTree>
    <p:extLst>
      <p:ext uri="{BB962C8B-B14F-4D97-AF65-F5344CB8AC3E}">
        <p14:creationId xmlns:p14="http://schemas.microsoft.com/office/powerpoint/2010/main" val="19733593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775">
              <a:defRPr/>
            </a:pPr>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52</a:t>
            </a:fld>
            <a:endParaRPr lang="en-US" altLang="en-US"/>
          </a:p>
        </p:txBody>
      </p:sp>
    </p:spTree>
    <p:extLst>
      <p:ext uri="{BB962C8B-B14F-4D97-AF65-F5344CB8AC3E}">
        <p14:creationId xmlns:p14="http://schemas.microsoft.com/office/powerpoint/2010/main" val="27228175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53</a:t>
            </a:fld>
            <a:endParaRPr lang="en-US" altLang="en-US"/>
          </a:p>
        </p:txBody>
      </p:sp>
    </p:spTree>
    <p:extLst>
      <p:ext uri="{BB962C8B-B14F-4D97-AF65-F5344CB8AC3E}">
        <p14:creationId xmlns:p14="http://schemas.microsoft.com/office/powerpoint/2010/main" val="27544219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54</a:t>
            </a:fld>
            <a:endParaRPr lang="en-US" altLang="en-US"/>
          </a:p>
        </p:txBody>
      </p:sp>
    </p:spTree>
    <p:extLst>
      <p:ext uri="{BB962C8B-B14F-4D97-AF65-F5344CB8AC3E}">
        <p14:creationId xmlns:p14="http://schemas.microsoft.com/office/powerpoint/2010/main" val="39116730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55</a:t>
            </a:fld>
            <a:endParaRPr lang="en-US" altLang="en-US"/>
          </a:p>
        </p:txBody>
      </p:sp>
    </p:spTree>
    <p:extLst>
      <p:ext uri="{BB962C8B-B14F-4D97-AF65-F5344CB8AC3E}">
        <p14:creationId xmlns:p14="http://schemas.microsoft.com/office/powerpoint/2010/main" val="36484241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775">
              <a:defRPr/>
            </a:pPr>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56</a:t>
            </a:fld>
            <a:endParaRPr lang="en-US" altLang="en-US"/>
          </a:p>
        </p:txBody>
      </p:sp>
    </p:spTree>
    <p:extLst>
      <p:ext uri="{BB962C8B-B14F-4D97-AF65-F5344CB8AC3E}">
        <p14:creationId xmlns:p14="http://schemas.microsoft.com/office/powerpoint/2010/main" val="24322955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57</a:t>
            </a:fld>
            <a:endParaRPr lang="en-US" altLang="en-US"/>
          </a:p>
        </p:txBody>
      </p:sp>
    </p:spTree>
    <p:extLst>
      <p:ext uri="{BB962C8B-B14F-4D97-AF65-F5344CB8AC3E}">
        <p14:creationId xmlns:p14="http://schemas.microsoft.com/office/powerpoint/2010/main" val="3417950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58</a:t>
            </a:fld>
            <a:endParaRPr lang="en-US" altLang="en-US"/>
          </a:p>
        </p:txBody>
      </p:sp>
    </p:spTree>
    <p:extLst>
      <p:ext uri="{BB962C8B-B14F-4D97-AF65-F5344CB8AC3E}">
        <p14:creationId xmlns:p14="http://schemas.microsoft.com/office/powerpoint/2010/main" val="26988879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59</a:t>
            </a:fld>
            <a:endParaRPr lang="en-US" altLang="en-US"/>
          </a:p>
        </p:txBody>
      </p:sp>
    </p:spTree>
    <p:extLst>
      <p:ext uri="{BB962C8B-B14F-4D97-AF65-F5344CB8AC3E}">
        <p14:creationId xmlns:p14="http://schemas.microsoft.com/office/powerpoint/2010/main" val="154413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a:t>
            </a:fld>
            <a:endParaRPr lang="en-US" altLang="en-US"/>
          </a:p>
        </p:txBody>
      </p:sp>
    </p:spTree>
    <p:extLst>
      <p:ext uri="{BB962C8B-B14F-4D97-AF65-F5344CB8AC3E}">
        <p14:creationId xmlns:p14="http://schemas.microsoft.com/office/powerpoint/2010/main" val="2963618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60</a:t>
            </a:fld>
            <a:endParaRPr lang="en-US" altLang="en-US"/>
          </a:p>
        </p:txBody>
      </p:sp>
    </p:spTree>
    <p:extLst>
      <p:ext uri="{BB962C8B-B14F-4D97-AF65-F5344CB8AC3E}">
        <p14:creationId xmlns:p14="http://schemas.microsoft.com/office/powerpoint/2010/main" val="42593553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61</a:t>
            </a:fld>
            <a:endParaRPr lang="en-US" altLang="en-US"/>
          </a:p>
        </p:txBody>
      </p:sp>
    </p:spTree>
    <p:extLst>
      <p:ext uri="{BB962C8B-B14F-4D97-AF65-F5344CB8AC3E}">
        <p14:creationId xmlns:p14="http://schemas.microsoft.com/office/powerpoint/2010/main" val="41395702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62</a:t>
            </a:fld>
            <a:endParaRPr lang="en-US" altLang="en-US"/>
          </a:p>
        </p:txBody>
      </p:sp>
    </p:spTree>
    <p:extLst>
      <p:ext uri="{BB962C8B-B14F-4D97-AF65-F5344CB8AC3E}">
        <p14:creationId xmlns:p14="http://schemas.microsoft.com/office/powerpoint/2010/main" val="5808234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63</a:t>
            </a:fld>
            <a:endParaRPr lang="en-US" altLang="en-US"/>
          </a:p>
        </p:txBody>
      </p:sp>
    </p:spTree>
    <p:extLst>
      <p:ext uri="{BB962C8B-B14F-4D97-AF65-F5344CB8AC3E}">
        <p14:creationId xmlns:p14="http://schemas.microsoft.com/office/powerpoint/2010/main" val="34327584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64</a:t>
            </a:fld>
            <a:endParaRPr lang="en-US" altLang="en-US"/>
          </a:p>
        </p:txBody>
      </p:sp>
    </p:spTree>
    <p:extLst>
      <p:ext uri="{BB962C8B-B14F-4D97-AF65-F5344CB8AC3E}">
        <p14:creationId xmlns:p14="http://schemas.microsoft.com/office/powerpoint/2010/main" val="26985891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65</a:t>
            </a:fld>
            <a:endParaRPr lang="en-US" altLang="en-US"/>
          </a:p>
        </p:txBody>
      </p:sp>
    </p:spTree>
    <p:extLst>
      <p:ext uri="{BB962C8B-B14F-4D97-AF65-F5344CB8AC3E}">
        <p14:creationId xmlns:p14="http://schemas.microsoft.com/office/powerpoint/2010/main" val="42210979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775">
              <a:defRPr/>
            </a:pPr>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66</a:t>
            </a:fld>
            <a:endParaRPr lang="en-US" altLang="en-US"/>
          </a:p>
        </p:txBody>
      </p:sp>
    </p:spTree>
    <p:extLst>
      <p:ext uri="{BB962C8B-B14F-4D97-AF65-F5344CB8AC3E}">
        <p14:creationId xmlns:p14="http://schemas.microsoft.com/office/powerpoint/2010/main" val="27410861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67</a:t>
            </a:fld>
            <a:endParaRPr lang="en-US" altLang="en-US"/>
          </a:p>
        </p:txBody>
      </p:sp>
    </p:spTree>
    <p:extLst>
      <p:ext uri="{BB962C8B-B14F-4D97-AF65-F5344CB8AC3E}">
        <p14:creationId xmlns:p14="http://schemas.microsoft.com/office/powerpoint/2010/main" val="24683258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68</a:t>
            </a:fld>
            <a:endParaRPr lang="en-US" altLang="en-US"/>
          </a:p>
        </p:txBody>
      </p:sp>
    </p:spTree>
    <p:extLst>
      <p:ext uri="{BB962C8B-B14F-4D97-AF65-F5344CB8AC3E}">
        <p14:creationId xmlns:p14="http://schemas.microsoft.com/office/powerpoint/2010/main" val="35971881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69</a:t>
            </a:fld>
            <a:endParaRPr lang="en-US" altLang="en-US"/>
          </a:p>
        </p:txBody>
      </p:sp>
    </p:spTree>
    <p:extLst>
      <p:ext uri="{BB962C8B-B14F-4D97-AF65-F5344CB8AC3E}">
        <p14:creationId xmlns:p14="http://schemas.microsoft.com/office/powerpoint/2010/main" val="699186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a:t>
            </a:fld>
            <a:endParaRPr lang="en-US" altLang="en-US"/>
          </a:p>
        </p:txBody>
      </p:sp>
    </p:spTree>
    <p:extLst>
      <p:ext uri="{BB962C8B-B14F-4D97-AF65-F5344CB8AC3E}">
        <p14:creationId xmlns:p14="http://schemas.microsoft.com/office/powerpoint/2010/main" val="3137159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70</a:t>
            </a:fld>
            <a:endParaRPr lang="en-US" altLang="en-US"/>
          </a:p>
        </p:txBody>
      </p:sp>
    </p:spTree>
    <p:extLst>
      <p:ext uri="{BB962C8B-B14F-4D97-AF65-F5344CB8AC3E}">
        <p14:creationId xmlns:p14="http://schemas.microsoft.com/office/powerpoint/2010/main" val="40589931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71</a:t>
            </a:fld>
            <a:endParaRPr lang="en-US" altLang="en-US"/>
          </a:p>
        </p:txBody>
      </p:sp>
    </p:spTree>
    <p:extLst>
      <p:ext uri="{BB962C8B-B14F-4D97-AF65-F5344CB8AC3E}">
        <p14:creationId xmlns:p14="http://schemas.microsoft.com/office/powerpoint/2010/main" val="3996186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72</a:t>
            </a:fld>
            <a:endParaRPr lang="en-US" altLang="en-US"/>
          </a:p>
        </p:txBody>
      </p:sp>
    </p:spTree>
    <p:extLst>
      <p:ext uri="{BB962C8B-B14F-4D97-AF65-F5344CB8AC3E}">
        <p14:creationId xmlns:p14="http://schemas.microsoft.com/office/powerpoint/2010/main" val="19800104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73</a:t>
            </a:fld>
            <a:endParaRPr lang="en-US" altLang="en-US"/>
          </a:p>
        </p:txBody>
      </p:sp>
    </p:spTree>
    <p:extLst>
      <p:ext uri="{BB962C8B-B14F-4D97-AF65-F5344CB8AC3E}">
        <p14:creationId xmlns:p14="http://schemas.microsoft.com/office/powerpoint/2010/main" val="14104872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74</a:t>
            </a:fld>
            <a:endParaRPr lang="en-US" altLang="en-US"/>
          </a:p>
        </p:txBody>
      </p:sp>
    </p:spTree>
    <p:extLst>
      <p:ext uri="{BB962C8B-B14F-4D97-AF65-F5344CB8AC3E}">
        <p14:creationId xmlns:p14="http://schemas.microsoft.com/office/powerpoint/2010/main" val="35887486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75</a:t>
            </a:fld>
            <a:endParaRPr lang="en-US" altLang="en-US"/>
          </a:p>
        </p:txBody>
      </p:sp>
    </p:spTree>
    <p:extLst>
      <p:ext uri="{BB962C8B-B14F-4D97-AF65-F5344CB8AC3E}">
        <p14:creationId xmlns:p14="http://schemas.microsoft.com/office/powerpoint/2010/main" val="20596926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76</a:t>
            </a:fld>
            <a:endParaRPr lang="en-US" altLang="en-US"/>
          </a:p>
        </p:txBody>
      </p:sp>
    </p:spTree>
    <p:extLst>
      <p:ext uri="{BB962C8B-B14F-4D97-AF65-F5344CB8AC3E}">
        <p14:creationId xmlns:p14="http://schemas.microsoft.com/office/powerpoint/2010/main" val="4550425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77</a:t>
            </a:fld>
            <a:endParaRPr lang="en-US" altLang="en-US"/>
          </a:p>
        </p:txBody>
      </p:sp>
    </p:spTree>
    <p:extLst>
      <p:ext uri="{BB962C8B-B14F-4D97-AF65-F5344CB8AC3E}">
        <p14:creationId xmlns:p14="http://schemas.microsoft.com/office/powerpoint/2010/main" val="42839897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78</a:t>
            </a:fld>
            <a:endParaRPr lang="en-US" altLang="en-US"/>
          </a:p>
        </p:txBody>
      </p:sp>
    </p:spTree>
    <p:extLst>
      <p:ext uri="{BB962C8B-B14F-4D97-AF65-F5344CB8AC3E}">
        <p14:creationId xmlns:p14="http://schemas.microsoft.com/office/powerpoint/2010/main" val="39632495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79</a:t>
            </a:fld>
            <a:endParaRPr lang="en-US" altLang="en-US"/>
          </a:p>
        </p:txBody>
      </p:sp>
    </p:spTree>
    <p:extLst>
      <p:ext uri="{BB962C8B-B14F-4D97-AF65-F5344CB8AC3E}">
        <p14:creationId xmlns:p14="http://schemas.microsoft.com/office/powerpoint/2010/main" val="237363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a:t>
            </a:fld>
            <a:endParaRPr lang="en-US" altLang="en-US"/>
          </a:p>
        </p:txBody>
      </p:sp>
    </p:spTree>
    <p:extLst>
      <p:ext uri="{BB962C8B-B14F-4D97-AF65-F5344CB8AC3E}">
        <p14:creationId xmlns:p14="http://schemas.microsoft.com/office/powerpoint/2010/main" val="34375123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80</a:t>
            </a:fld>
            <a:endParaRPr lang="en-US" altLang="en-US"/>
          </a:p>
        </p:txBody>
      </p:sp>
    </p:spTree>
    <p:extLst>
      <p:ext uri="{BB962C8B-B14F-4D97-AF65-F5344CB8AC3E}">
        <p14:creationId xmlns:p14="http://schemas.microsoft.com/office/powerpoint/2010/main" val="39682682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81</a:t>
            </a:fld>
            <a:endParaRPr lang="en-US" altLang="en-US"/>
          </a:p>
        </p:txBody>
      </p:sp>
    </p:spTree>
    <p:extLst>
      <p:ext uri="{BB962C8B-B14F-4D97-AF65-F5344CB8AC3E}">
        <p14:creationId xmlns:p14="http://schemas.microsoft.com/office/powerpoint/2010/main" val="3872113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82</a:t>
            </a:fld>
            <a:endParaRPr lang="en-US" altLang="en-US"/>
          </a:p>
        </p:txBody>
      </p:sp>
    </p:spTree>
    <p:extLst>
      <p:ext uri="{BB962C8B-B14F-4D97-AF65-F5344CB8AC3E}">
        <p14:creationId xmlns:p14="http://schemas.microsoft.com/office/powerpoint/2010/main" val="34173989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83</a:t>
            </a:fld>
            <a:endParaRPr lang="en-US" altLang="en-US"/>
          </a:p>
        </p:txBody>
      </p:sp>
    </p:spTree>
    <p:extLst>
      <p:ext uri="{BB962C8B-B14F-4D97-AF65-F5344CB8AC3E}">
        <p14:creationId xmlns:p14="http://schemas.microsoft.com/office/powerpoint/2010/main" val="17038575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84</a:t>
            </a:fld>
            <a:endParaRPr lang="en-US" altLang="en-US"/>
          </a:p>
        </p:txBody>
      </p:sp>
    </p:spTree>
    <p:extLst>
      <p:ext uri="{BB962C8B-B14F-4D97-AF65-F5344CB8AC3E}">
        <p14:creationId xmlns:p14="http://schemas.microsoft.com/office/powerpoint/2010/main" val="6275385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85</a:t>
            </a:fld>
            <a:endParaRPr lang="en-US" altLang="en-US"/>
          </a:p>
        </p:txBody>
      </p:sp>
    </p:spTree>
    <p:extLst>
      <p:ext uri="{BB962C8B-B14F-4D97-AF65-F5344CB8AC3E}">
        <p14:creationId xmlns:p14="http://schemas.microsoft.com/office/powerpoint/2010/main" val="35034892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86</a:t>
            </a:fld>
            <a:endParaRPr lang="en-US" altLang="en-US"/>
          </a:p>
        </p:txBody>
      </p:sp>
    </p:spTree>
    <p:extLst>
      <p:ext uri="{BB962C8B-B14F-4D97-AF65-F5344CB8AC3E}">
        <p14:creationId xmlns:p14="http://schemas.microsoft.com/office/powerpoint/2010/main" val="38236452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87</a:t>
            </a:fld>
            <a:endParaRPr lang="en-US" altLang="en-US"/>
          </a:p>
        </p:txBody>
      </p:sp>
    </p:spTree>
    <p:extLst>
      <p:ext uri="{BB962C8B-B14F-4D97-AF65-F5344CB8AC3E}">
        <p14:creationId xmlns:p14="http://schemas.microsoft.com/office/powerpoint/2010/main" val="5153496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88</a:t>
            </a:fld>
            <a:endParaRPr lang="en-US" altLang="en-US"/>
          </a:p>
        </p:txBody>
      </p:sp>
    </p:spTree>
    <p:extLst>
      <p:ext uri="{BB962C8B-B14F-4D97-AF65-F5344CB8AC3E}">
        <p14:creationId xmlns:p14="http://schemas.microsoft.com/office/powerpoint/2010/main" val="32506822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89</a:t>
            </a:fld>
            <a:endParaRPr lang="en-US" altLang="en-US"/>
          </a:p>
        </p:txBody>
      </p:sp>
    </p:spTree>
    <p:extLst>
      <p:ext uri="{BB962C8B-B14F-4D97-AF65-F5344CB8AC3E}">
        <p14:creationId xmlns:p14="http://schemas.microsoft.com/office/powerpoint/2010/main" val="253636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a:t>
            </a:fld>
            <a:endParaRPr lang="en-US" altLang="en-US"/>
          </a:p>
        </p:txBody>
      </p:sp>
    </p:spTree>
    <p:extLst>
      <p:ext uri="{BB962C8B-B14F-4D97-AF65-F5344CB8AC3E}">
        <p14:creationId xmlns:p14="http://schemas.microsoft.com/office/powerpoint/2010/main" val="548904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90</a:t>
            </a:fld>
            <a:endParaRPr lang="en-US" altLang="en-US"/>
          </a:p>
        </p:txBody>
      </p:sp>
    </p:spTree>
    <p:extLst>
      <p:ext uri="{BB962C8B-B14F-4D97-AF65-F5344CB8AC3E}">
        <p14:creationId xmlns:p14="http://schemas.microsoft.com/office/powerpoint/2010/main" val="38345998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91</a:t>
            </a:fld>
            <a:endParaRPr lang="en-US" altLang="en-US"/>
          </a:p>
        </p:txBody>
      </p:sp>
    </p:spTree>
    <p:extLst>
      <p:ext uri="{BB962C8B-B14F-4D97-AF65-F5344CB8AC3E}">
        <p14:creationId xmlns:p14="http://schemas.microsoft.com/office/powerpoint/2010/main" val="2914971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92</a:t>
            </a:fld>
            <a:endParaRPr lang="en-US" altLang="en-US"/>
          </a:p>
        </p:txBody>
      </p:sp>
    </p:spTree>
    <p:extLst>
      <p:ext uri="{BB962C8B-B14F-4D97-AF65-F5344CB8AC3E}">
        <p14:creationId xmlns:p14="http://schemas.microsoft.com/office/powerpoint/2010/main" val="30400536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93</a:t>
            </a:fld>
            <a:endParaRPr lang="en-US" altLang="en-US"/>
          </a:p>
        </p:txBody>
      </p:sp>
    </p:spTree>
    <p:extLst>
      <p:ext uri="{BB962C8B-B14F-4D97-AF65-F5344CB8AC3E}">
        <p14:creationId xmlns:p14="http://schemas.microsoft.com/office/powerpoint/2010/main" val="12273436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94</a:t>
            </a:fld>
            <a:endParaRPr lang="en-US" altLang="en-US"/>
          </a:p>
        </p:txBody>
      </p:sp>
    </p:spTree>
    <p:extLst>
      <p:ext uri="{BB962C8B-B14F-4D97-AF65-F5344CB8AC3E}">
        <p14:creationId xmlns:p14="http://schemas.microsoft.com/office/powerpoint/2010/main" val="12743071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95</a:t>
            </a:fld>
            <a:endParaRPr lang="en-US" altLang="en-US"/>
          </a:p>
        </p:txBody>
      </p:sp>
    </p:spTree>
    <p:extLst>
      <p:ext uri="{BB962C8B-B14F-4D97-AF65-F5344CB8AC3E}">
        <p14:creationId xmlns:p14="http://schemas.microsoft.com/office/powerpoint/2010/main" val="5100146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96</a:t>
            </a:fld>
            <a:endParaRPr lang="en-US" altLang="en-US"/>
          </a:p>
        </p:txBody>
      </p:sp>
    </p:spTree>
    <p:extLst>
      <p:ext uri="{BB962C8B-B14F-4D97-AF65-F5344CB8AC3E}">
        <p14:creationId xmlns:p14="http://schemas.microsoft.com/office/powerpoint/2010/main" val="42489458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97</a:t>
            </a:fld>
            <a:endParaRPr lang="en-US" altLang="en-US"/>
          </a:p>
        </p:txBody>
      </p:sp>
    </p:spTree>
    <p:extLst>
      <p:ext uri="{BB962C8B-B14F-4D97-AF65-F5344CB8AC3E}">
        <p14:creationId xmlns:p14="http://schemas.microsoft.com/office/powerpoint/2010/main" val="42493761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98</a:t>
            </a:fld>
            <a:endParaRPr lang="en-US" altLang="en-US"/>
          </a:p>
        </p:txBody>
      </p:sp>
    </p:spTree>
    <p:extLst>
      <p:ext uri="{BB962C8B-B14F-4D97-AF65-F5344CB8AC3E}">
        <p14:creationId xmlns:p14="http://schemas.microsoft.com/office/powerpoint/2010/main" val="26258779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99</a:t>
            </a:fld>
            <a:endParaRPr lang="en-US" altLang="en-US"/>
          </a:p>
        </p:txBody>
      </p:sp>
    </p:spTree>
    <p:extLst>
      <p:ext uri="{BB962C8B-B14F-4D97-AF65-F5344CB8AC3E}">
        <p14:creationId xmlns:p14="http://schemas.microsoft.com/office/powerpoint/2010/main" val="320917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F8D3-6444-74EE-9A09-04726976FC18}"/>
              </a:ext>
            </a:extLst>
          </p:cNvPr>
          <p:cNvSpPr>
            <a:spLocks noGrp="1"/>
          </p:cNvSpPr>
          <p:nvPr>
            <p:ph type="ctrTitle"/>
          </p:nvPr>
        </p:nvSpPr>
        <p:spPr>
          <a:xfrm>
            <a:off x="1143000" y="1284193"/>
            <a:ext cx="6858000" cy="2225769"/>
          </a:xfrm>
        </p:spPr>
        <p:txBody>
          <a:bodyPr anchor="b"/>
          <a:lstStyle>
            <a:lvl1pPr algn="ctr">
              <a:defRPr sz="4500" b="1">
                <a:solidFill>
                  <a:schemeClr val="accent1"/>
                </a:solidFill>
                <a:latin typeface="Avenir Next LT Pro Demi" panose="020B07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51CF3CC-AC80-C645-8B6A-A6B813E117B4}"/>
              </a:ext>
            </a:extLst>
          </p:cNvPr>
          <p:cNvSpPr>
            <a:spLocks noGrp="1"/>
          </p:cNvSpPr>
          <p:nvPr>
            <p:ph type="subTitle" idx="1"/>
          </p:nvPr>
        </p:nvSpPr>
        <p:spPr>
          <a:xfrm>
            <a:off x="1143000" y="3602038"/>
            <a:ext cx="6858000" cy="1655762"/>
          </a:xfrm>
        </p:spPr>
        <p:txBody>
          <a:bodyPr>
            <a:normAutofit/>
          </a:bodyPr>
          <a:lstStyle>
            <a:lvl1pPr marL="0" indent="0" algn="ctr">
              <a:buNone/>
              <a:defRPr sz="24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F1FE64B-7FFD-315B-2008-67D8D77455C8}"/>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5" name="Footer Placeholder 4">
            <a:extLst>
              <a:ext uri="{FF2B5EF4-FFF2-40B4-BE49-F238E27FC236}">
                <a16:creationId xmlns:a16="http://schemas.microsoft.com/office/drawing/2014/main" id="{B9ADF4E3-3248-1647-8715-C70639E9BFE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5F911F-E6D7-7F52-6D88-02142AD8322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7" name="Rectangle 4">
            <a:extLst>
              <a:ext uri="{FF2B5EF4-FFF2-40B4-BE49-F238E27FC236}">
                <a16:creationId xmlns:a16="http://schemas.microsoft.com/office/drawing/2014/main" id="{DD2C8904-B17A-7541-6E11-B0E6E5B2A3CA}"/>
              </a:ext>
            </a:extLst>
          </p:cNvPr>
          <p:cNvSpPr>
            <a:spLocks noChangeArrowheads="1"/>
          </p:cNvSpPr>
          <p:nvPr userDrawn="1"/>
        </p:nvSpPr>
        <p:spPr bwMode="auto">
          <a:xfrm>
            <a:off x="685800" y="5561446"/>
            <a:ext cx="8077200" cy="3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50" tIns="41275" rIns="82550" bIns="41275" anchor="ct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nSpc>
                <a:spcPct val="110000"/>
              </a:lnSpc>
              <a:spcBef>
                <a:spcPct val="10000"/>
              </a:spcBef>
              <a:spcAft>
                <a:spcPct val="10000"/>
              </a:spcAft>
              <a:buClr>
                <a:srgbClr val="A50021"/>
              </a:buClr>
              <a:buSzPct val="90000"/>
              <a:buFont typeface="Wingdings" panose="05000000000000000000" pitchFamily="2" charset="2"/>
              <a:buNone/>
            </a:pPr>
            <a:r>
              <a:rPr lang="en-US" altLang="en-US" sz="1600" b="1" u="none" dirty="0">
                <a:solidFill>
                  <a:schemeClr val="accent1"/>
                </a:solidFill>
                <a:latin typeface="Avenir Next LT Pro Light" panose="020B0304020202020204" pitchFamily="34" charset="0"/>
              </a:rPr>
              <a:t>Presented by</a:t>
            </a:r>
            <a:r>
              <a:rPr lang="en-US" altLang="en-US" sz="1600" u="none" dirty="0">
                <a:solidFill>
                  <a:schemeClr val="accent1"/>
                </a:solidFill>
                <a:latin typeface="Avenir Next LT Pro Light" panose="020B0304020202020204" pitchFamily="34" charset="0"/>
              </a:rPr>
              <a:t>:</a:t>
            </a:r>
          </a:p>
        </p:txBody>
      </p:sp>
    </p:spTree>
    <p:extLst>
      <p:ext uri="{BB962C8B-B14F-4D97-AF65-F5344CB8AC3E}">
        <p14:creationId xmlns:p14="http://schemas.microsoft.com/office/powerpoint/2010/main" val="252668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FF91-2747-1FB6-C081-C57B8B3488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4121F5-09C1-AAB7-EF55-B44846E1DD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EFE2C-5131-A5F1-50DE-6E8A726A38EC}"/>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5" name="Footer Placeholder 4">
            <a:extLst>
              <a:ext uri="{FF2B5EF4-FFF2-40B4-BE49-F238E27FC236}">
                <a16:creationId xmlns:a16="http://schemas.microsoft.com/office/drawing/2014/main" id="{FF53D48F-6378-E27B-04A2-D2878F7F10E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964D17-AA0B-B27A-A094-574AF12D40A4}"/>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48762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BFD853-1EB5-FD6B-D881-B3583C5CDDD8}"/>
              </a:ext>
            </a:extLst>
          </p:cNvPr>
          <p:cNvSpPr>
            <a:spLocks noGrp="1"/>
          </p:cNvSpPr>
          <p:nvPr>
            <p:ph type="title" orient="vert"/>
          </p:nvPr>
        </p:nvSpPr>
        <p:spPr>
          <a:xfrm>
            <a:off x="6543675" y="1223681"/>
            <a:ext cx="1971675" cy="475353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8CD302D-F236-2961-5383-C4F6860C74B5}"/>
              </a:ext>
            </a:extLst>
          </p:cNvPr>
          <p:cNvSpPr>
            <a:spLocks noGrp="1"/>
          </p:cNvSpPr>
          <p:nvPr>
            <p:ph type="body" orient="vert" idx="1"/>
          </p:nvPr>
        </p:nvSpPr>
        <p:spPr>
          <a:xfrm>
            <a:off x="628650" y="1223681"/>
            <a:ext cx="5800725" cy="4753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23135-B24A-1429-049A-9A8BDF116896}"/>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5" name="Footer Placeholder 4">
            <a:extLst>
              <a:ext uri="{FF2B5EF4-FFF2-40B4-BE49-F238E27FC236}">
                <a16:creationId xmlns:a16="http://schemas.microsoft.com/office/drawing/2014/main" id="{E98CBCEB-E16E-64C0-5AB6-307D36E6219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4EBD1D-AF81-5928-A43B-72CBB34D7FA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118391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79"/>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
        <p:nvSpPr>
          <p:cNvPr id="5" name="TextBox 4"/>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798456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55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BE045-A4F0-68FF-2482-119AE7F5ADD6}"/>
              </a:ext>
            </a:extLst>
          </p:cNvPr>
          <p:cNvSpPr>
            <a:spLocks noGrp="1"/>
          </p:cNvSpPr>
          <p:nvPr>
            <p:ph type="title"/>
          </p:nvPr>
        </p:nvSpPr>
        <p:spPr/>
        <p:txBody>
          <a:bodyPr/>
          <a:lstStyle>
            <a:lvl1pPr>
              <a:defRPr b="1">
                <a:solidFill>
                  <a:schemeClr val="accent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BB38F74-DC81-5D7F-9AC0-39A29CAA25D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5" name="Footer Placeholder 4">
            <a:extLst>
              <a:ext uri="{FF2B5EF4-FFF2-40B4-BE49-F238E27FC236}">
                <a16:creationId xmlns:a16="http://schemas.microsoft.com/office/drawing/2014/main" id="{FA390DD9-672E-488B-51A3-027EFEE7AB5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4825D-DF6C-4BDB-6835-9F362BF98289}"/>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9" name="Text Placeholder 2">
            <a:extLst>
              <a:ext uri="{FF2B5EF4-FFF2-40B4-BE49-F238E27FC236}">
                <a16:creationId xmlns:a16="http://schemas.microsoft.com/office/drawing/2014/main" id="{3CEE2EDA-13E9-F6B4-98FF-F7B6ECB47A51}"/>
              </a:ext>
            </a:extLst>
          </p:cNvPr>
          <p:cNvSpPr>
            <a:spLocks noGrp="1"/>
          </p:cNvSpPr>
          <p:nvPr>
            <p:ph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AEBD02D5-02AC-BC9E-2B65-4F435DDDC6CE}"/>
              </a:ext>
            </a:extLst>
          </p:cNvPr>
          <p:cNvSpPr>
            <a:spLocks noGrp="1"/>
          </p:cNvSpPr>
          <p:nvPr>
            <p:ph type="body" sz="quarter" idx="13" hasCustomPrompt="1"/>
          </p:nvPr>
        </p:nvSpPr>
        <p:spPr>
          <a:xfrm>
            <a:off x="6886575" y="765175"/>
            <a:ext cx="1628775" cy="365125"/>
          </a:xfrm>
        </p:spPr>
        <p:txBody>
          <a:bodyPr>
            <a:normAutofit/>
          </a:bodyPr>
          <a:lstStyle>
            <a:lvl1pPr marL="0" indent="0" algn="r">
              <a:buNone/>
              <a:defRPr sz="1400">
                <a:latin typeface="Avenir Next LT Pro Light" panose="020B0304020202020204" pitchFamily="34" charset="0"/>
              </a:defRPr>
            </a:lvl1pPr>
          </a:lstStyle>
          <a:p>
            <a:pPr lvl="0"/>
            <a:r>
              <a:rPr lang="en-US" dirty="0"/>
              <a:t>Standard #</a:t>
            </a:r>
          </a:p>
        </p:txBody>
      </p:sp>
    </p:spTree>
    <p:extLst>
      <p:ext uri="{BB962C8B-B14F-4D97-AF65-F5344CB8AC3E}">
        <p14:creationId xmlns:p14="http://schemas.microsoft.com/office/powerpoint/2010/main" val="223678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B382-250F-08DD-8384-A832A85461DF}"/>
              </a:ext>
            </a:extLst>
          </p:cNvPr>
          <p:cNvSpPr>
            <a:spLocks noGrp="1"/>
          </p:cNvSpPr>
          <p:nvPr>
            <p:ph type="title"/>
          </p:nvPr>
        </p:nvSpPr>
        <p:spPr>
          <a:xfrm>
            <a:off x="623888" y="1393481"/>
            <a:ext cx="7886700" cy="2852737"/>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0E0377-0A7B-06C7-FCF9-39B31F9AB815}"/>
              </a:ext>
            </a:extLst>
          </p:cNvPr>
          <p:cNvSpPr>
            <a:spLocks noGrp="1"/>
          </p:cNvSpPr>
          <p:nvPr>
            <p:ph type="body" idx="1"/>
          </p:nvPr>
        </p:nvSpPr>
        <p:spPr>
          <a:xfrm>
            <a:off x="623888" y="4246218"/>
            <a:ext cx="7886700" cy="1707696"/>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904B3-6537-1F41-D1A7-AB49A7D4C4C5}"/>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5" name="Footer Placeholder 4">
            <a:extLst>
              <a:ext uri="{FF2B5EF4-FFF2-40B4-BE49-F238E27FC236}">
                <a16:creationId xmlns:a16="http://schemas.microsoft.com/office/drawing/2014/main" id="{0CE3D81A-8D19-DD81-BA8E-AD0418D7919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0AE2A-1808-C60E-78F1-FB61C23635E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405943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8652-1557-7A82-17A8-B2C67394B8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06861A8-0EBE-9579-3F47-5DF1194A060E}"/>
              </a:ext>
            </a:extLst>
          </p:cNvPr>
          <p:cNvSpPr>
            <a:spLocks noGrp="1"/>
          </p:cNvSpPr>
          <p:nvPr>
            <p:ph sz="half" idx="1"/>
          </p:nvPr>
        </p:nvSpPr>
        <p:spPr>
          <a:xfrm>
            <a:off x="6286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CAB1BE-749B-BA09-C6F5-8FA3258A8163}"/>
              </a:ext>
            </a:extLst>
          </p:cNvPr>
          <p:cNvSpPr>
            <a:spLocks noGrp="1"/>
          </p:cNvSpPr>
          <p:nvPr>
            <p:ph sz="half" idx="2"/>
          </p:nvPr>
        </p:nvSpPr>
        <p:spPr>
          <a:xfrm>
            <a:off x="46291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B380E-0423-5E42-F1EA-B9909018FF64}"/>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6" name="Footer Placeholder 5">
            <a:extLst>
              <a:ext uri="{FF2B5EF4-FFF2-40B4-BE49-F238E27FC236}">
                <a16:creationId xmlns:a16="http://schemas.microsoft.com/office/drawing/2014/main" id="{CFBB1B29-28A9-E5B9-BFF6-2C751CA7F56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7A053D-138E-33BA-9B2C-D8393B1DE748}"/>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46328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37E5-AC04-8CD2-C391-2928AB1D92B2}"/>
              </a:ext>
            </a:extLst>
          </p:cNvPr>
          <p:cNvSpPr>
            <a:spLocks noGrp="1"/>
          </p:cNvSpPr>
          <p:nvPr>
            <p:ph type="title"/>
          </p:nvPr>
        </p:nvSpPr>
        <p:spPr>
          <a:xfrm>
            <a:off x="629841" y="365126"/>
            <a:ext cx="7886700" cy="74865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5FFAD-2D44-B067-E6A5-9908468DF907}"/>
              </a:ext>
            </a:extLst>
          </p:cNvPr>
          <p:cNvSpPr>
            <a:spLocks noGrp="1"/>
          </p:cNvSpPr>
          <p:nvPr>
            <p:ph type="body" idx="1"/>
          </p:nvPr>
        </p:nvSpPr>
        <p:spPr>
          <a:xfrm>
            <a:off x="629842" y="1280466"/>
            <a:ext cx="3868340" cy="803825"/>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241B3A-767A-9A4A-0B8A-772BED469FA7}"/>
              </a:ext>
            </a:extLst>
          </p:cNvPr>
          <p:cNvSpPr>
            <a:spLocks noGrp="1"/>
          </p:cNvSpPr>
          <p:nvPr>
            <p:ph sz="half" idx="2"/>
          </p:nvPr>
        </p:nvSpPr>
        <p:spPr>
          <a:xfrm>
            <a:off x="629842" y="2174313"/>
            <a:ext cx="3868340" cy="3796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60D8AA6-CE6A-D288-D368-26826379604D}"/>
              </a:ext>
            </a:extLst>
          </p:cNvPr>
          <p:cNvSpPr>
            <a:spLocks noGrp="1"/>
          </p:cNvSpPr>
          <p:nvPr>
            <p:ph type="body" sz="quarter" idx="3"/>
          </p:nvPr>
        </p:nvSpPr>
        <p:spPr>
          <a:xfrm>
            <a:off x="4629150" y="1280468"/>
            <a:ext cx="3887391" cy="803826"/>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5C531-4234-79A7-61C1-E1BC9AA6881B}"/>
              </a:ext>
            </a:extLst>
          </p:cNvPr>
          <p:cNvSpPr>
            <a:spLocks noGrp="1"/>
          </p:cNvSpPr>
          <p:nvPr>
            <p:ph sz="quarter" idx="4"/>
          </p:nvPr>
        </p:nvSpPr>
        <p:spPr>
          <a:xfrm>
            <a:off x="4629150" y="2174315"/>
            <a:ext cx="3887391" cy="3796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1080686-BBF0-EE53-3B50-4E12CEDEF14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8" name="Footer Placeholder 7">
            <a:extLst>
              <a:ext uri="{FF2B5EF4-FFF2-40B4-BE49-F238E27FC236}">
                <a16:creationId xmlns:a16="http://schemas.microsoft.com/office/drawing/2014/main" id="{54FB29C8-BE45-98AA-EBBA-E01ED7F6AB1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092F0C-89FA-D661-5097-1CC4749B5CE2}"/>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55799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136C-F4D2-7903-A6EC-265A56C97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98AB4F-9B16-926C-9013-A33F437ACAA3}"/>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4" name="Footer Placeholder 3">
            <a:extLst>
              <a:ext uri="{FF2B5EF4-FFF2-40B4-BE49-F238E27FC236}">
                <a16:creationId xmlns:a16="http://schemas.microsoft.com/office/drawing/2014/main" id="{622D755C-F9FE-6F90-EB7E-1D7B8497944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C277539-7B11-3FA2-3ED0-2EC1EA65187F}"/>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73528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6612A-13EF-AD25-A15C-2EADCDA51D8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3" name="Footer Placeholder 2">
            <a:extLst>
              <a:ext uri="{FF2B5EF4-FFF2-40B4-BE49-F238E27FC236}">
                <a16:creationId xmlns:a16="http://schemas.microsoft.com/office/drawing/2014/main" id="{D984F336-775C-94F6-42CB-FC2BEE45D5B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3B1501-06DE-46A0-E7A1-46E9A2D08A7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37442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2003-6817-D090-4A4D-F5D5F642E24B}"/>
              </a:ext>
            </a:extLst>
          </p:cNvPr>
          <p:cNvSpPr>
            <a:spLocks noGrp="1"/>
          </p:cNvSpPr>
          <p:nvPr>
            <p:ph type="title"/>
          </p:nvPr>
        </p:nvSpPr>
        <p:spPr>
          <a:xfrm>
            <a:off x="629841" y="1290918"/>
            <a:ext cx="2949178" cy="766482"/>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2D82F9C-0495-E6FF-4ABF-E88102FD1FD2}"/>
              </a:ext>
            </a:extLst>
          </p:cNvPr>
          <p:cNvSpPr>
            <a:spLocks noGrp="1"/>
          </p:cNvSpPr>
          <p:nvPr>
            <p:ph idx="1"/>
          </p:nvPr>
        </p:nvSpPr>
        <p:spPr>
          <a:xfrm>
            <a:off x="3887391" y="1290918"/>
            <a:ext cx="4629150" cy="457013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F6D7BE0-CAFE-1D7A-F8F6-E9B3A5C3A4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821D26-D682-EE1D-FA90-F620EF6EC3A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6" name="Footer Placeholder 5">
            <a:extLst>
              <a:ext uri="{FF2B5EF4-FFF2-40B4-BE49-F238E27FC236}">
                <a16:creationId xmlns:a16="http://schemas.microsoft.com/office/drawing/2014/main" id="{4E9630B9-6136-DA11-2E68-3D308CCBC99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6E3CDC-3C7C-3937-5217-278378297F51}"/>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2392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7BC1-D176-7893-903F-79E7D6FF7D44}"/>
              </a:ext>
            </a:extLst>
          </p:cNvPr>
          <p:cNvSpPr>
            <a:spLocks noGrp="1"/>
          </p:cNvSpPr>
          <p:nvPr>
            <p:ph type="title"/>
          </p:nvPr>
        </p:nvSpPr>
        <p:spPr>
          <a:xfrm>
            <a:off x="629841" y="1277470"/>
            <a:ext cx="2949178" cy="779929"/>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901ED6-8752-8CD3-FAB8-62040819CA2A}"/>
              </a:ext>
            </a:extLst>
          </p:cNvPr>
          <p:cNvSpPr>
            <a:spLocks noGrp="1"/>
          </p:cNvSpPr>
          <p:nvPr>
            <p:ph type="pic" idx="1"/>
          </p:nvPr>
        </p:nvSpPr>
        <p:spPr>
          <a:xfrm>
            <a:off x="3887391" y="1277471"/>
            <a:ext cx="4629150" cy="458358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56452B5-68F8-57B2-4207-491A27391F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B52EE5-58B1-3C27-07F4-AC1E809363CE}"/>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6/23/2025</a:t>
            </a:fld>
            <a:endParaRPr lang="en-US"/>
          </a:p>
        </p:txBody>
      </p:sp>
      <p:sp>
        <p:nvSpPr>
          <p:cNvPr id="6" name="Footer Placeholder 5">
            <a:extLst>
              <a:ext uri="{FF2B5EF4-FFF2-40B4-BE49-F238E27FC236}">
                <a16:creationId xmlns:a16="http://schemas.microsoft.com/office/drawing/2014/main" id="{AA10209E-F5A6-812C-B492-9E8219BEC0B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41C061-24FE-CEAF-A796-D65754CD9747}"/>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83997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FD1C6-66B0-5E7B-EE8F-467BFDDD8B9F}"/>
              </a:ext>
            </a:extLst>
          </p:cNvPr>
          <p:cNvSpPr>
            <a:spLocks noGrp="1"/>
          </p:cNvSpPr>
          <p:nvPr>
            <p:ph type="title"/>
          </p:nvPr>
        </p:nvSpPr>
        <p:spPr>
          <a:xfrm>
            <a:off x="628650" y="365126"/>
            <a:ext cx="7886700" cy="7644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2BC8463-DDAF-9D3C-8BBC-7922A2EE56C5}"/>
              </a:ext>
            </a:extLst>
          </p:cNvPr>
          <p:cNvSpPr>
            <a:spLocks noGrp="1"/>
          </p:cNvSpPr>
          <p:nvPr>
            <p:ph type="body"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EE3F6DF2-3B63-F3D6-98C7-B2F7D0D0C4A3}"/>
              </a:ext>
            </a:extLst>
          </p:cNvPr>
          <p:cNvCxnSpPr/>
          <p:nvPr userDrawn="1"/>
        </p:nvCxnSpPr>
        <p:spPr>
          <a:xfrm>
            <a:off x="628650" y="1183341"/>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2B8EA42-D432-73E6-CE8F-03A782FDAF6F}"/>
              </a:ext>
            </a:extLst>
          </p:cNvPr>
          <p:cNvCxnSpPr/>
          <p:nvPr userDrawn="1"/>
        </p:nvCxnSpPr>
        <p:spPr>
          <a:xfrm>
            <a:off x="628650" y="6019818"/>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922C017-4874-4962-2A36-D0F35E344F3C}"/>
              </a:ext>
            </a:extLst>
          </p:cNvPr>
          <p:cNvSpPr txBox="1"/>
          <p:nvPr userDrawn="1"/>
        </p:nvSpPr>
        <p:spPr>
          <a:xfrm>
            <a:off x="5631024" y="6254911"/>
            <a:ext cx="2971800" cy="338554"/>
          </a:xfrm>
          <a:prstGeom prst="rect">
            <a:avLst/>
          </a:prstGeom>
          <a:noFill/>
        </p:spPr>
        <p:txBody>
          <a:bodyPr wrap="square">
            <a:spAutoFit/>
          </a:bodyPr>
          <a:lstStyle/>
          <a:p>
            <a:pPr algn="r">
              <a:defRPr/>
            </a:pPr>
            <a:r>
              <a:rPr lang="en-US" sz="800" u="none" dirty="0">
                <a:solidFill>
                  <a:schemeClr val="accent1"/>
                </a:solidFill>
                <a:latin typeface="Arial" panose="020B0604020202020204" pitchFamily="34" charset="0"/>
                <a:cs typeface="Arial" panose="020B0604020202020204" pitchFamily="34" charset="0"/>
              </a:rPr>
              <a:t>This</a:t>
            </a:r>
            <a:r>
              <a:rPr lang="en-US" sz="800" u="none" baseline="0" dirty="0">
                <a:solidFill>
                  <a:schemeClr val="accent1"/>
                </a:solidFill>
                <a:latin typeface="Arial" panose="020B0604020202020204" pitchFamily="34" charset="0"/>
                <a:cs typeface="Arial" panose="020B0604020202020204" pitchFamily="34" charset="0"/>
              </a:rPr>
              <a:t> presentation was created by</a:t>
            </a:r>
            <a:r>
              <a:rPr lang="en-US" sz="800" u="none" dirty="0">
                <a:solidFill>
                  <a:schemeClr val="accent1"/>
                </a:solidFill>
                <a:latin typeface="Arial" panose="020B0604020202020204" pitchFamily="34" charset="0"/>
                <a:cs typeface="Arial" panose="020B0604020202020204" pitchFamily="34" charset="0"/>
              </a:rPr>
              <a:t> the N.C. Department of Labor</a:t>
            </a:r>
            <a:r>
              <a:rPr lang="en-US" sz="800" u="none" baseline="0" dirty="0">
                <a:solidFill>
                  <a:schemeClr val="accent1"/>
                </a:solidFill>
                <a:latin typeface="Arial" panose="020B0604020202020204" pitchFamily="34" charset="0"/>
                <a:cs typeface="Arial" panose="020B0604020202020204" pitchFamily="34" charset="0"/>
              </a:rPr>
              <a:t> for safety and health training</a:t>
            </a:r>
            <a:r>
              <a:rPr lang="en-US" sz="800" u="none" baseline="0" dirty="0">
                <a:solidFill>
                  <a:srgbClr val="2B0E62"/>
                </a:solidFill>
                <a:latin typeface="Arial" panose="020B0604020202020204" pitchFamily="34" charset="0"/>
                <a:cs typeface="Arial" panose="020B0604020202020204" pitchFamily="34" charset="0"/>
              </a:rPr>
              <a:t>.</a:t>
            </a:r>
            <a:endParaRPr lang="en-US" sz="800" u="none" dirty="0">
              <a:solidFill>
                <a:srgbClr val="2B0E6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76B97E-1997-A29B-34BC-406537262DBC}"/>
              </a:ext>
            </a:extLst>
          </p:cNvPr>
          <p:cNvPicPr>
            <a:picLocks noChangeAspect="1"/>
          </p:cNvPicPr>
          <p:nvPr userDrawn="1"/>
        </p:nvPicPr>
        <p:blipFill>
          <a:blip r:embed="rId15" cstate="print">
            <a:alphaModFix/>
            <a:extLst>
              <a:ext uri="{28A0092B-C50C-407E-A947-70E740481C1C}">
                <a14:useLocalDpi xmlns:a14="http://schemas.microsoft.com/office/drawing/2010/main" val="0"/>
              </a:ext>
            </a:extLst>
          </a:blip>
          <a:srcRect l="7929" t="37778" r="7929" b="37778"/>
          <a:stretch/>
        </p:blipFill>
        <p:spPr>
          <a:xfrm>
            <a:off x="628650" y="6154558"/>
            <a:ext cx="1955130" cy="438907"/>
          </a:xfrm>
          <a:prstGeom prst="rect">
            <a:avLst/>
          </a:prstGeom>
        </p:spPr>
      </p:pic>
    </p:spTree>
    <p:extLst>
      <p:ext uri="{BB962C8B-B14F-4D97-AF65-F5344CB8AC3E}">
        <p14:creationId xmlns:p14="http://schemas.microsoft.com/office/powerpoint/2010/main" val="39051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b="1" kern="1200">
          <a:solidFill>
            <a:schemeClr val="accent1"/>
          </a:solidFill>
          <a:latin typeface="Avenir Next LT Pro Demi" panose="020B0704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venir Next LT Pro Light" panose="020B0304020202020204" pitchFamily="34" charset="0"/>
        <a:buChar char="–"/>
        <a:defRPr sz="2000" kern="1200">
          <a:solidFill>
            <a:schemeClr val="tx1"/>
          </a:solidFill>
          <a:latin typeface="Avenir Next LT Pro" panose="020B0504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Wingdings" panose="05000000000000000000" pitchFamily="2" charset="2"/>
        <a:buChar char="Ø"/>
        <a:defRPr sz="1800" kern="1200">
          <a:solidFill>
            <a:schemeClr val="tx1"/>
          </a:solidFill>
          <a:latin typeface="Avenir Next LT Pro" panose="020B0504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1543050" indent="-171450" algn="l" defTabSz="685800" rtl="0" eaLnBrk="1" latinLnBrk="0" hangingPunct="1">
        <a:lnSpc>
          <a:spcPct val="90000"/>
        </a:lnSpc>
        <a:spcBef>
          <a:spcPts val="375"/>
        </a:spcBef>
        <a:buClr>
          <a:schemeClr val="accent3"/>
        </a:buClr>
        <a:buFont typeface="Avenir Next LT Pro" panose="020B0504020202020204" pitchFamily="34" charset="0"/>
        <a:buChar char="–"/>
        <a:defRPr sz="14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887271"/>
            <a:ext cx="7010400" cy="698909"/>
          </a:xfrm>
        </p:spPr>
        <p:txBody>
          <a:bodyPr/>
          <a:lstStyle/>
          <a:p>
            <a:r>
              <a:rPr lang="en-US" altLang="en-US" sz="4000" dirty="0"/>
              <a:t>Respirable Crystalline Silica</a:t>
            </a:r>
          </a:p>
        </p:txBody>
      </p:sp>
      <p:sp>
        <p:nvSpPr>
          <p:cNvPr id="3075" name="Rectangle 3"/>
          <p:cNvSpPr>
            <a:spLocks noGrp="1" noChangeArrowheads="1"/>
          </p:cNvSpPr>
          <p:nvPr>
            <p:ph type="subTitle" idx="1"/>
          </p:nvPr>
        </p:nvSpPr>
        <p:spPr>
          <a:xfrm>
            <a:off x="1600200" y="3800616"/>
            <a:ext cx="3505200" cy="514243"/>
          </a:xfrm>
        </p:spPr>
        <p:txBody>
          <a:bodyPr/>
          <a:lstStyle/>
          <a:p>
            <a:pPr marL="342900" indent="-342900" algn="l">
              <a:buFont typeface="Arial" panose="020B0604020202020204" pitchFamily="34" charset="0"/>
              <a:buChar char="•"/>
            </a:pPr>
            <a:r>
              <a:rPr lang="en-US" altLang="en-US" b="1" i="1" dirty="0"/>
              <a:t>29 CFR 1926.1153</a:t>
            </a:r>
          </a:p>
        </p:txBody>
      </p:sp>
      <p:sp>
        <p:nvSpPr>
          <p:cNvPr id="4" name="Rectangle 4"/>
          <p:cNvSpPr>
            <a:spLocks noChangeArrowheads="1"/>
          </p:cNvSpPr>
          <p:nvPr/>
        </p:nvSpPr>
        <p:spPr bwMode="auto">
          <a:xfrm>
            <a:off x="685800" y="5573116"/>
            <a:ext cx="6781800" cy="33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550" tIns="41275" rIns="82550" bIns="41275" anchor="ctr">
            <a:spAutoFit/>
          </a:bodyPr>
          <a:lstStyle>
            <a:lvl1pPr>
              <a:defRPr sz="3600" u="sng">
                <a:solidFill>
                  <a:schemeClr val="tx1"/>
                </a:solidFill>
                <a:latin typeface="Times New Roman" panose="02020603050405020304" pitchFamily="18" charset="0"/>
              </a:defRPr>
            </a:lvl1pPr>
            <a:lvl2pPr marL="742950" indent="-285750">
              <a:defRPr sz="3600" u="sng">
                <a:solidFill>
                  <a:schemeClr val="tx1"/>
                </a:solidFill>
                <a:latin typeface="Times New Roman" panose="02020603050405020304" pitchFamily="18" charset="0"/>
              </a:defRPr>
            </a:lvl2pPr>
            <a:lvl3pPr marL="1143000" indent="-228600">
              <a:defRPr sz="3600" u="sng">
                <a:solidFill>
                  <a:schemeClr val="tx1"/>
                </a:solidFill>
                <a:latin typeface="Times New Roman" panose="02020603050405020304" pitchFamily="18" charset="0"/>
              </a:defRPr>
            </a:lvl3pPr>
            <a:lvl4pPr marL="1600200" indent="-228600">
              <a:defRPr sz="3600" u="sng">
                <a:solidFill>
                  <a:schemeClr val="tx1"/>
                </a:solidFill>
                <a:latin typeface="Times New Roman" panose="02020603050405020304" pitchFamily="18" charset="0"/>
              </a:defRPr>
            </a:lvl4pPr>
            <a:lvl5pPr marL="2057400" indent="-228600">
              <a:defRPr sz="36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u="sng">
                <a:solidFill>
                  <a:schemeClr val="tx1"/>
                </a:solidFill>
                <a:latin typeface="Times New Roman" panose="02020603050405020304" pitchFamily="18" charset="0"/>
              </a:defRPr>
            </a:lvl9pPr>
          </a:lstStyle>
          <a:p>
            <a:pPr>
              <a:lnSpc>
                <a:spcPct val="110000"/>
              </a:lnSpc>
              <a:buClr>
                <a:srgbClr val="910046"/>
              </a:buClr>
              <a:buSzPct val="84000"/>
              <a:buFont typeface="Wingdings" panose="05000000000000000000" pitchFamily="2" charset="2"/>
              <a:buNone/>
            </a:pPr>
            <a:r>
              <a:rPr lang="en-US" altLang="en-US" sz="1600" b="1" u="none" dirty="0">
                <a:solidFill>
                  <a:srgbClr val="012D9A"/>
                </a:solidFill>
                <a:latin typeface="Arial" panose="020B0604020202020204" pitchFamily="34" charset="0"/>
              </a:rPr>
              <a:t>Presented by</a:t>
            </a:r>
            <a:r>
              <a:rPr lang="en-US" altLang="en-US" sz="1600" u="none" dirty="0">
                <a:solidFill>
                  <a:srgbClr val="777777"/>
                </a:solidFill>
                <a:latin typeface="Arial" panose="020B0604020202020204" pitchFamily="34" charset="0"/>
              </a:rPr>
              <a:t>:</a:t>
            </a:r>
          </a:p>
        </p:txBody>
      </p:sp>
    </p:spTree>
    <p:extLst>
      <p:ext uri="{BB962C8B-B14F-4D97-AF65-F5344CB8AC3E}">
        <p14:creationId xmlns:p14="http://schemas.microsoft.com/office/powerpoint/2010/main" val="2344301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774"/>
            <a:ext cx="7924800" cy="553998"/>
          </a:xfrm>
        </p:spPr>
        <p:txBody>
          <a:bodyPr/>
          <a:lstStyle/>
          <a:p>
            <a:r>
              <a:rPr lang="en-US" dirty="0">
                <a:cs typeface="Times New Roman" panose="02020603050405020304" pitchFamily="18" charset="0"/>
              </a:rPr>
              <a:t>Published March 25, 2016</a:t>
            </a:r>
          </a:p>
        </p:txBody>
      </p:sp>
      <p:sp>
        <p:nvSpPr>
          <p:cNvPr id="3" name="Content Placeholder 2"/>
          <p:cNvSpPr>
            <a:spLocks noGrp="1"/>
          </p:cNvSpPr>
          <p:nvPr>
            <p:ph idx="1"/>
          </p:nvPr>
        </p:nvSpPr>
        <p:spPr>
          <a:xfrm>
            <a:off x="609600" y="1219200"/>
            <a:ext cx="8001000" cy="4525963"/>
          </a:xfrm>
        </p:spPr>
        <p:txBody>
          <a:bodyPr>
            <a:normAutofit fontScale="92500" lnSpcReduction="10000"/>
          </a:bodyPr>
          <a:lstStyle/>
          <a:p>
            <a:pPr marL="0" indent="0">
              <a:buNone/>
            </a:pPr>
            <a:r>
              <a:rPr lang="en-US" b="1" dirty="0">
                <a:cs typeface="Times New Roman" panose="02020603050405020304" pitchFamily="18" charset="0"/>
              </a:rPr>
              <a:t>Sections</a:t>
            </a:r>
          </a:p>
          <a:p>
            <a:pPr marL="0" indent="0">
              <a:buNone/>
            </a:pPr>
            <a:r>
              <a:rPr lang="en-US" sz="2400" dirty="0">
                <a:solidFill>
                  <a:srgbClr val="910046"/>
                </a:solidFill>
                <a:cs typeface="Times New Roman" panose="02020603050405020304" pitchFamily="18" charset="0"/>
              </a:rPr>
              <a:t>(k)  </a:t>
            </a:r>
            <a:r>
              <a:rPr lang="en-US" sz="2400" dirty="0">
                <a:cs typeface="Times New Roman" panose="02020603050405020304" pitchFamily="18" charset="0"/>
              </a:rPr>
              <a:t>Dates </a:t>
            </a:r>
          </a:p>
          <a:p>
            <a:pPr marL="0" indent="0">
              <a:buNone/>
            </a:pPr>
            <a:r>
              <a:rPr lang="en-US" sz="2400" dirty="0">
                <a:solidFill>
                  <a:srgbClr val="910046"/>
                </a:solidFill>
                <a:cs typeface="Times New Roman" panose="02020603050405020304" pitchFamily="18" charset="0"/>
              </a:rPr>
              <a:t>(b)  </a:t>
            </a:r>
            <a:r>
              <a:rPr lang="en-US" sz="2400" dirty="0">
                <a:cs typeface="Times New Roman" panose="02020603050405020304" pitchFamily="18" charset="0"/>
              </a:rPr>
              <a:t>Definitions</a:t>
            </a:r>
          </a:p>
          <a:p>
            <a:pPr marL="0" indent="0">
              <a:buNone/>
            </a:pPr>
            <a:r>
              <a:rPr lang="en-US" sz="2400" dirty="0">
                <a:solidFill>
                  <a:srgbClr val="910046"/>
                </a:solidFill>
                <a:cs typeface="Times New Roman" panose="02020603050405020304" pitchFamily="18" charset="0"/>
              </a:rPr>
              <a:t>(a)  </a:t>
            </a:r>
            <a:r>
              <a:rPr lang="en-US" sz="2400" dirty="0">
                <a:cs typeface="Times New Roman" panose="02020603050405020304" pitchFamily="18" charset="0"/>
              </a:rPr>
              <a:t>Scope and application</a:t>
            </a:r>
          </a:p>
          <a:p>
            <a:pPr marL="0" indent="0">
              <a:buNone/>
            </a:pPr>
            <a:r>
              <a:rPr lang="en-US" sz="2400" dirty="0">
                <a:solidFill>
                  <a:srgbClr val="910046"/>
                </a:solidFill>
                <a:cs typeface="Times New Roman" panose="02020603050405020304" pitchFamily="18" charset="0"/>
              </a:rPr>
              <a:t>(g)  </a:t>
            </a:r>
            <a:r>
              <a:rPr lang="en-US" sz="2400" dirty="0">
                <a:cs typeface="Times New Roman" panose="02020603050405020304" pitchFamily="18" charset="0"/>
              </a:rPr>
              <a:t>Written exposure control plan</a:t>
            </a:r>
          </a:p>
          <a:p>
            <a:pPr marL="0" indent="0">
              <a:buNone/>
            </a:pPr>
            <a:r>
              <a:rPr lang="en-US" sz="2400" dirty="0">
                <a:solidFill>
                  <a:srgbClr val="910046"/>
                </a:solidFill>
                <a:cs typeface="Times New Roman" panose="02020603050405020304" pitchFamily="18" charset="0"/>
              </a:rPr>
              <a:t>(c)  </a:t>
            </a:r>
            <a:r>
              <a:rPr lang="en-US" sz="2400" dirty="0">
                <a:cs typeface="Times New Roman" panose="02020603050405020304" pitchFamily="18" charset="0"/>
              </a:rPr>
              <a:t>Specified exposure control methods</a:t>
            </a:r>
          </a:p>
          <a:p>
            <a:pPr marL="0" indent="0">
              <a:buNone/>
            </a:pPr>
            <a:r>
              <a:rPr lang="en-US" sz="2400" dirty="0">
                <a:solidFill>
                  <a:srgbClr val="910046"/>
                </a:solidFill>
                <a:cs typeface="Times New Roman" panose="02020603050405020304" pitchFamily="18" charset="0"/>
              </a:rPr>
              <a:t>(d)  </a:t>
            </a:r>
            <a:r>
              <a:rPr lang="en-US" sz="2400" dirty="0">
                <a:cs typeface="Times New Roman" panose="02020603050405020304" pitchFamily="18" charset="0"/>
              </a:rPr>
              <a:t>Alternative exposure control methods</a:t>
            </a:r>
          </a:p>
          <a:p>
            <a:pPr marL="0" indent="0">
              <a:buNone/>
            </a:pPr>
            <a:r>
              <a:rPr lang="en-US" sz="2400" dirty="0">
                <a:solidFill>
                  <a:srgbClr val="910046"/>
                </a:solidFill>
                <a:cs typeface="Times New Roman" panose="02020603050405020304" pitchFamily="18" charset="0"/>
              </a:rPr>
              <a:t>(e)  </a:t>
            </a:r>
            <a:r>
              <a:rPr lang="en-US" sz="2400" dirty="0">
                <a:cs typeface="Times New Roman" panose="02020603050405020304" pitchFamily="18" charset="0"/>
              </a:rPr>
              <a:t>Respiratory protection</a:t>
            </a:r>
          </a:p>
          <a:p>
            <a:pPr marL="0" indent="0">
              <a:buNone/>
            </a:pPr>
            <a:r>
              <a:rPr lang="en-US" sz="2400" dirty="0">
                <a:solidFill>
                  <a:srgbClr val="910046"/>
                </a:solidFill>
                <a:cs typeface="Times New Roman" panose="02020603050405020304" pitchFamily="18" charset="0"/>
              </a:rPr>
              <a:t>(h)  </a:t>
            </a:r>
            <a:r>
              <a:rPr lang="en-US" sz="2400" dirty="0">
                <a:cs typeface="Times New Roman" panose="02020603050405020304" pitchFamily="18" charset="0"/>
              </a:rPr>
              <a:t>Medical surveillance</a:t>
            </a:r>
          </a:p>
          <a:p>
            <a:pPr marL="0" indent="0">
              <a:buNone/>
            </a:pPr>
            <a:r>
              <a:rPr lang="en-US" sz="2400" dirty="0">
                <a:solidFill>
                  <a:srgbClr val="910046"/>
                </a:solidFill>
                <a:cs typeface="Times New Roman" panose="02020603050405020304" pitchFamily="18" charset="0"/>
              </a:rPr>
              <a:t>(j)   </a:t>
            </a:r>
            <a:r>
              <a:rPr lang="en-US" sz="2400" dirty="0">
                <a:cs typeface="Times New Roman" panose="02020603050405020304" pitchFamily="18" charset="0"/>
              </a:rPr>
              <a:t>Recordkeeping</a:t>
            </a:r>
          </a:p>
          <a:p>
            <a:pPr marL="0" indent="0">
              <a:buNone/>
            </a:pPr>
            <a:r>
              <a:rPr lang="en-US" sz="2400" dirty="0">
                <a:solidFill>
                  <a:srgbClr val="910046"/>
                </a:solidFill>
                <a:cs typeface="Times New Roman" panose="02020603050405020304" pitchFamily="18" charset="0"/>
              </a:rPr>
              <a:t>(f)   </a:t>
            </a:r>
            <a:r>
              <a:rPr lang="en-US" sz="2400" dirty="0">
                <a:cs typeface="Times New Roman" panose="02020603050405020304" pitchFamily="18" charset="0"/>
              </a:rPr>
              <a:t>Housekeeping</a:t>
            </a:r>
          </a:p>
          <a:p>
            <a:pPr marL="0" indent="0">
              <a:buNone/>
            </a:pPr>
            <a:r>
              <a:rPr lang="en-US" sz="2400" dirty="0">
                <a:solidFill>
                  <a:srgbClr val="910046"/>
                </a:solidFill>
                <a:cs typeface="Times New Roman" panose="02020603050405020304" pitchFamily="18" charset="0"/>
              </a:rPr>
              <a:t>(</a:t>
            </a:r>
            <a:r>
              <a:rPr lang="en-US" sz="2400" dirty="0" err="1">
                <a:solidFill>
                  <a:srgbClr val="910046"/>
                </a:solidFill>
                <a:cs typeface="Times New Roman" panose="02020603050405020304" pitchFamily="18" charset="0"/>
              </a:rPr>
              <a:t>i</a:t>
            </a:r>
            <a:r>
              <a:rPr lang="en-US" sz="2400" dirty="0">
                <a:solidFill>
                  <a:srgbClr val="910046"/>
                </a:solidFill>
                <a:cs typeface="Times New Roman" panose="02020603050405020304" pitchFamily="18" charset="0"/>
              </a:rPr>
              <a:t>)   </a:t>
            </a:r>
            <a:r>
              <a:rPr lang="en-US" sz="2400" dirty="0">
                <a:cs typeface="Times New Roman" panose="02020603050405020304" pitchFamily="18" charset="0"/>
              </a:rPr>
              <a:t>Communication of respirable crystalline silica hazards</a:t>
            </a:r>
          </a:p>
        </p:txBody>
      </p:sp>
      <p:sp>
        <p:nvSpPr>
          <p:cNvPr id="9" name="Rectangle 4"/>
          <p:cNvSpPr>
            <a:spLocks noChangeArrowheads="1"/>
          </p:cNvSpPr>
          <p:nvPr/>
        </p:nvSpPr>
        <p:spPr bwMode="auto">
          <a:xfrm>
            <a:off x="7189940" y="651353"/>
            <a:ext cx="1496860" cy="369332"/>
          </a:xfrm>
          <a:prstGeom prst="rect">
            <a:avLst/>
          </a:prstGeom>
          <a:noFill/>
          <a:ln w="12700">
            <a:noFill/>
            <a:miter lim="800000"/>
            <a:headEnd type="none" w="sm" len="sm"/>
            <a:tailEnd type="none" w="sm" len="sm"/>
          </a:ln>
        </p:spPr>
        <p:txBody>
          <a:bodyPr wrap="square">
            <a:spAutoFit/>
          </a:bodyPr>
          <a:lstStyle/>
          <a:p>
            <a:pPr eaLnBrk="1" hangingPunct="1">
              <a:defRPr/>
            </a:pPr>
            <a:r>
              <a:rPr lang="en-US" sz="1800" u="none" dirty="0">
                <a:latin typeface="+mj-lt"/>
                <a:cs typeface="Times New Roman" panose="02020603050405020304" pitchFamily="18" charset="0"/>
              </a:rPr>
              <a:t>1926.1153</a:t>
            </a:r>
          </a:p>
        </p:txBody>
      </p:sp>
      <p:sp>
        <p:nvSpPr>
          <p:cNvPr id="4" name="Rectangle 3"/>
          <p:cNvSpPr/>
          <p:nvPr/>
        </p:nvSpPr>
        <p:spPr bwMode="auto">
          <a:xfrm>
            <a:off x="609600" y="1752600"/>
            <a:ext cx="2114909" cy="685800"/>
          </a:xfrm>
          <a:prstGeom prst="rect">
            <a:avLst/>
          </a:prstGeom>
          <a:noFill/>
          <a:ln w="38100">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221583"/>
            <a:ext cx="2173979" cy="2919344"/>
          </a:xfrm>
          <a:prstGeom prst="rect">
            <a:avLst/>
          </a:prstGeom>
        </p:spPr>
      </p:pic>
    </p:spTree>
    <p:extLst>
      <p:ext uri="{BB962C8B-B14F-4D97-AF65-F5344CB8AC3E}">
        <p14:creationId xmlns:p14="http://schemas.microsoft.com/office/powerpoint/2010/main" val="28023838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172200" cy="549275"/>
          </a:xfrm>
        </p:spPr>
        <p:txBody>
          <a:bodyPr>
            <a:normAutofit/>
          </a:bodyPr>
          <a:lstStyle/>
          <a:p>
            <a:r>
              <a:rPr lang="en-US" dirty="0"/>
              <a:t>Vacuuming Without a Filter</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1270860"/>
            <a:ext cx="7162800" cy="4702903"/>
          </a:xfrm>
        </p:spPr>
      </p:pic>
    </p:spTree>
    <p:extLst>
      <p:ext uri="{BB962C8B-B14F-4D97-AF65-F5344CB8AC3E}">
        <p14:creationId xmlns:p14="http://schemas.microsoft.com/office/powerpoint/2010/main" val="38394452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096000" cy="549275"/>
          </a:xfrm>
        </p:spPr>
        <p:txBody>
          <a:bodyPr>
            <a:normAutofit/>
          </a:bodyPr>
          <a:lstStyle/>
          <a:p>
            <a:r>
              <a:rPr lang="en-US" dirty="0"/>
              <a:t>Vacuuming Without a Filter</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1332854"/>
            <a:ext cx="7010400" cy="4640910"/>
          </a:xfrm>
        </p:spPr>
      </p:pic>
    </p:spTree>
    <p:extLst>
      <p:ext uri="{BB962C8B-B14F-4D97-AF65-F5344CB8AC3E}">
        <p14:creationId xmlns:p14="http://schemas.microsoft.com/office/powerpoint/2010/main" val="21782685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096000" cy="549275"/>
          </a:xfrm>
        </p:spPr>
        <p:txBody>
          <a:bodyPr>
            <a:normAutofit/>
          </a:bodyPr>
          <a:lstStyle/>
          <a:p>
            <a:r>
              <a:rPr lang="en-US" dirty="0"/>
              <a:t>Vacuuming Without a Filter</a:t>
            </a:r>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t="1841"/>
          <a:stretch/>
        </p:blipFill>
        <p:spPr>
          <a:xfrm>
            <a:off x="990600" y="1219200"/>
            <a:ext cx="7010400" cy="4754564"/>
          </a:xfrm>
        </p:spPr>
      </p:pic>
      <p:sp>
        <p:nvSpPr>
          <p:cNvPr id="4" name="Oval 3"/>
          <p:cNvSpPr/>
          <p:nvPr/>
        </p:nvSpPr>
        <p:spPr bwMode="auto">
          <a:xfrm>
            <a:off x="4724400" y="3124200"/>
            <a:ext cx="2834640" cy="1295400"/>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121088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096000" cy="549275"/>
          </a:xfrm>
        </p:spPr>
        <p:txBody>
          <a:bodyPr>
            <a:normAutofit/>
          </a:bodyPr>
          <a:lstStyle/>
          <a:p>
            <a:r>
              <a:rPr lang="en-US" dirty="0"/>
              <a:t>Vacuuming Without a Filter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265128"/>
            <a:ext cx="6553200" cy="4708635"/>
          </a:xfrm>
        </p:spPr>
      </p:pic>
    </p:spTree>
    <p:extLst>
      <p:ext uri="{BB962C8B-B14F-4D97-AF65-F5344CB8AC3E}">
        <p14:creationId xmlns:p14="http://schemas.microsoft.com/office/powerpoint/2010/main" val="34825171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096000" cy="549275"/>
          </a:xfrm>
        </p:spPr>
        <p:txBody>
          <a:bodyPr>
            <a:normAutofit/>
          </a:bodyPr>
          <a:lstStyle/>
          <a:p>
            <a:r>
              <a:rPr lang="en-US" dirty="0"/>
              <a:t>Vacuuming Without a Filter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239864"/>
            <a:ext cx="6553200" cy="4733900"/>
          </a:xfrm>
        </p:spPr>
      </p:pic>
      <p:sp>
        <p:nvSpPr>
          <p:cNvPr id="5" name="Oval 4"/>
          <p:cNvSpPr/>
          <p:nvPr/>
        </p:nvSpPr>
        <p:spPr bwMode="auto">
          <a:xfrm>
            <a:off x="4623162" y="2872580"/>
            <a:ext cx="3200400" cy="1470819"/>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842085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096000" cy="549275"/>
          </a:xfrm>
        </p:spPr>
        <p:txBody>
          <a:bodyPr>
            <a:normAutofit/>
          </a:bodyPr>
          <a:lstStyle/>
          <a:p>
            <a:r>
              <a:rPr lang="en-US" dirty="0"/>
              <a:t>Vacuuming Without a Filter</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5361" y="1295400"/>
            <a:ext cx="6089477" cy="4525963"/>
          </a:xfrm>
        </p:spPr>
      </p:pic>
    </p:spTree>
    <p:extLst>
      <p:ext uri="{BB962C8B-B14F-4D97-AF65-F5344CB8AC3E}">
        <p14:creationId xmlns:p14="http://schemas.microsoft.com/office/powerpoint/2010/main" val="30434105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019800" cy="549275"/>
          </a:xfrm>
        </p:spPr>
        <p:txBody>
          <a:bodyPr>
            <a:normAutofit/>
          </a:bodyPr>
          <a:lstStyle/>
          <a:p>
            <a:r>
              <a:rPr lang="en-US" dirty="0"/>
              <a:t>Vacuuming Without a Filter</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5361" y="1295400"/>
            <a:ext cx="6089477" cy="4525963"/>
          </a:xfrm>
        </p:spPr>
      </p:pic>
      <p:sp>
        <p:nvSpPr>
          <p:cNvPr id="7" name="Oval 6"/>
          <p:cNvSpPr/>
          <p:nvPr/>
        </p:nvSpPr>
        <p:spPr bwMode="auto">
          <a:xfrm>
            <a:off x="1905000" y="3124200"/>
            <a:ext cx="3886200" cy="1524000"/>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cxnSp>
        <p:nvCxnSpPr>
          <p:cNvPr id="9" name="Straight Arrow Connector 8"/>
          <p:cNvCxnSpPr/>
          <p:nvPr/>
        </p:nvCxnSpPr>
        <p:spPr bwMode="auto">
          <a:xfrm flipV="1">
            <a:off x="5791200" y="3276600"/>
            <a:ext cx="1219200" cy="281781"/>
          </a:xfrm>
          <a:prstGeom prst="straightConnector1">
            <a:avLst/>
          </a:prstGeom>
          <a:solidFill>
            <a:schemeClr val="accent1"/>
          </a:solidFill>
          <a:ln w="34925" cap="flat" cmpd="sng" algn="ctr">
            <a:solidFill>
              <a:schemeClr val="accent2"/>
            </a:solidFill>
            <a:prstDash val="solid"/>
            <a:round/>
            <a:headEnd type="none" w="lg" len="lg"/>
            <a:tailEnd type="triangle" w="lg" len="lg"/>
          </a:ln>
          <a:effectLst/>
        </p:spPr>
      </p:cxnSp>
    </p:spTree>
    <p:extLst>
      <p:ext uri="{BB962C8B-B14F-4D97-AF65-F5344CB8AC3E}">
        <p14:creationId xmlns:p14="http://schemas.microsoft.com/office/powerpoint/2010/main" val="39456446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248400" cy="549275"/>
          </a:xfrm>
        </p:spPr>
        <p:txBody>
          <a:bodyPr>
            <a:normAutofit/>
          </a:bodyPr>
          <a:lstStyle/>
          <a:p>
            <a:r>
              <a:rPr lang="en-US" dirty="0"/>
              <a:t>Vacuuming Without a Filter</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239864"/>
            <a:ext cx="7003422" cy="4733899"/>
          </a:xfrm>
        </p:spPr>
      </p:pic>
    </p:spTree>
    <p:extLst>
      <p:ext uri="{BB962C8B-B14F-4D97-AF65-F5344CB8AC3E}">
        <p14:creationId xmlns:p14="http://schemas.microsoft.com/office/powerpoint/2010/main" val="15549631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248400" cy="549275"/>
          </a:xfrm>
        </p:spPr>
        <p:txBody>
          <a:bodyPr>
            <a:normAutofit/>
          </a:bodyPr>
          <a:lstStyle/>
          <a:p>
            <a:r>
              <a:rPr lang="en-US" dirty="0"/>
              <a:t>Vacuuming Without a Filter</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301858"/>
            <a:ext cx="7003422" cy="4671905"/>
          </a:xfrm>
        </p:spPr>
      </p:pic>
      <p:sp>
        <p:nvSpPr>
          <p:cNvPr id="4" name="Oval 3"/>
          <p:cNvSpPr/>
          <p:nvPr/>
        </p:nvSpPr>
        <p:spPr bwMode="auto">
          <a:xfrm>
            <a:off x="4267200" y="2286000"/>
            <a:ext cx="1828800" cy="2743200"/>
          </a:xfrm>
          <a:prstGeom prst="ellipse">
            <a:avLst/>
          </a:prstGeom>
          <a:noFill/>
          <a:ln w="381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219398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797" y="457200"/>
            <a:ext cx="7924800" cy="553998"/>
          </a:xfrm>
        </p:spPr>
        <p:txBody>
          <a:bodyPr/>
          <a:lstStyle/>
          <a:p>
            <a:r>
              <a:rPr lang="en-US" dirty="0">
                <a:cs typeface="Times New Roman" panose="02020603050405020304" pitchFamily="18" charset="0"/>
              </a:rPr>
              <a:t>Communication</a:t>
            </a:r>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n-lt"/>
                <a:cs typeface="Times New Roman" panose="02020603050405020304" pitchFamily="18" charset="0"/>
              </a:rPr>
              <a:t>1926.1153(</a:t>
            </a:r>
            <a:r>
              <a:rPr lang="en-US" sz="1800" u="none" dirty="0" err="1">
                <a:latin typeface="+mn-lt"/>
                <a:cs typeface="Times New Roman" panose="02020603050405020304" pitchFamily="18" charset="0"/>
              </a:rPr>
              <a:t>i</a:t>
            </a:r>
            <a:r>
              <a:rPr lang="en-US" sz="1800" u="none" dirty="0">
                <a:latin typeface="+mn-lt"/>
                <a:cs typeface="Times New Roman" panose="02020603050405020304" pitchFamily="18" charset="0"/>
              </a:rPr>
              <a:t>)</a:t>
            </a:r>
          </a:p>
        </p:txBody>
      </p:sp>
      <p:pic>
        <p:nvPicPr>
          <p:cNvPr id="7"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219200"/>
            <a:ext cx="6192795" cy="4570020"/>
          </a:xfrm>
        </p:spPr>
      </p:pic>
    </p:spTree>
    <p:extLst>
      <p:ext uri="{BB962C8B-B14F-4D97-AF65-F5344CB8AC3E}">
        <p14:creationId xmlns:p14="http://schemas.microsoft.com/office/powerpoint/2010/main" val="590856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6602"/>
            <a:ext cx="4800600" cy="553998"/>
          </a:xfrm>
        </p:spPr>
        <p:txBody>
          <a:bodyPr/>
          <a:lstStyle/>
          <a:p>
            <a:r>
              <a:rPr lang="en-US" dirty="0">
                <a:cs typeface="Times New Roman" panose="02020603050405020304" pitchFamily="18" charset="0"/>
              </a:rPr>
              <a:t>Dates                                     </a:t>
            </a:r>
          </a:p>
        </p:txBody>
      </p:sp>
      <p:sp>
        <p:nvSpPr>
          <p:cNvPr id="3" name="Content Placeholder 2"/>
          <p:cNvSpPr>
            <a:spLocks noGrp="1"/>
          </p:cNvSpPr>
          <p:nvPr>
            <p:ph idx="1"/>
          </p:nvPr>
        </p:nvSpPr>
        <p:spPr>
          <a:xfrm>
            <a:off x="533400" y="1219200"/>
            <a:ext cx="8001000" cy="4525963"/>
          </a:xfrm>
        </p:spPr>
        <p:txBody>
          <a:bodyPr/>
          <a:lstStyle/>
          <a:p>
            <a:pPr marL="514350" indent="-514350">
              <a:buAutoNum type="arabicParenBoth"/>
            </a:pPr>
            <a:r>
              <a:rPr lang="en-US" dirty="0">
                <a:cs typeface="Times New Roman" panose="02020603050405020304" pitchFamily="18" charset="0"/>
              </a:rPr>
              <a:t>Became effective June 23, 2016</a:t>
            </a:r>
          </a:p>
          <a:p>
            <a:pPr marL="514350" indent="-514350">
              <a:buAutoNum type="arabicParenBoth"/>
            </a:pPr>
            <a:endParaRPr lang="en-US" dirty="0">
              <a:cs typeface="Times New Roman" panose="02020603050405020304" pitchFamily="18" charset="0"/>
            </a:endParaRPr>
          </a:p>
          <a:p>
            <a:pPr marL="514350" indent="-514350">
              <a:buAutoNum type="arabicParenBoth"/>
            </a:pPr>
            <a:r>
              <a:rPr lang="en-US" dirty="0">
                <a:cs typeface="Times New Roman" panose="02020603050405020304" pitchFamily="18" charset="0"/>
              </a:rPr>
              <a:t>All obligations of this section shall commence June 23, 2017, except requirements for methods of sample analysis in paragraph (d)(2)(v)</a:t>
            </a:r>
          </a:p>
          <a:p>
            <a:pPr marL="514350" indent="-514350">
              <a:buAutoNum type="arabicParenBoth"/>
            </a:pPr>
            <a:endParaRPr lang="en-US" dirty="0">
              <a:cs typeface="Times New Roman" panose="02020603050405020304" pitchFamily="18" charset="0"/>
            </a:endParaRPr>
          </a:p>
          <a:p>
            <a:pPr marL="514350" indent="-514350">
              <a:buAutoNum type="arabicParenBoth"/>
            </a:pPr>
            <a:r>
              <a:rPr lang="en-US" dirty="0">
                <a:cs typeface="Times New Roman" panose="02020603050405020304" pitchFamily="18" charset="0"/>
              </a:rPr>
              <a:t>Requirements for methods of sample analysis in paragraph (d)(2)(v) of this section commence June 23, 2018</a:t>
            </a:r>
          </a:p>
          <a:p>
            <a:pPr marL="0" indent="0">
              <a:buNone/>
            </a:pPr>
            <a:endParaRPr lang="en-US" sz="2400" u="sng" dirty="0">
              <a:latin typeface="Times New Roman" panose="02020603050405020304" pitchFamily="18" charset="0"/>
              <a:cs typeface="Times New Roman" panose="02020603050405020304" pitchFamily="18" charset="0"/>
            </a:endParaRPr>
          </a:p>
          <a:p>
            <a:pPr marL="0" indent="0">
              <a:buNone/>
            </a:pPr>
            <a:endParaRPr lang="en-US" sz="2400" dirty="0">
              <a:solidFill>
                <a:srgbClr val="012D9A"/>
              </a:solidFill>
              <a:latin typeface="Times New Roman" panose="02020603050405020304" pitchFamily="18" charset="0"/>
              <a:cs typeface="Times New Roman" panose="02020603050405020304" pitchFamily="18" charset="0"/>
            </a:endParaRPr>
          </a:p>
        </p:txBody>
      </p:sp>
      <p:sp>
        <p:nvSpPr>
          <p:cNvPr id="9"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a:t>
            </a:r>
          </a:p>
        </p:txBody>
      </p:sp>
    </p:spTree>
    <p:extLst>
      <p:ext uri="{BB962C8B-B14F-4D97-AF65-F5344CB8AC3E}">
        <p14:creationId xmlns:p14="http://schemas.microsoft.com/office/powerpoint/2010/main" val="15810529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8001000" cy="4724400"/>
          </a:xfrm>
        </p:spPr>
        <p:txBody>
          <a:bodyPr/>
          <a:lstStyle/>
          <a:p>
            <a:endParaRPr lang="en-US" sz="2300" dirty="0">
              <a:cs typeface="Times New Roman" panose="02020603050405020304" pitchFamily="18" charset="0"/>
            </a:endParaRPr>
          </a:p>
          <a:p>
            <a:r>
              <a:rPr lang="en-US" dirty="0">
                <a:cs typeface="Times New Roman" panose="02020603050405020304" pitchFamily="18" charset="0"/>
              </a:rPr>
              <a:t>Hazard Communication Standard (HCS)</a:t>
            </a:r>
          </a:p>
          <a:p>
            <a:endParaRPr lang="en-US" sz="800" dirty="0">
              <a:cs typeface="Times New Roman" panose="02020603050405020304" pitchFamily="18" charset="0"/>
            </a:endParaRPr>
          </a:p>
          <a:p>
            <a:pPr lvl="1"/>
            <a:r>
              <a:rPr lang="en-US" dirty="0">
                <a:cs typeface="Times New Roman" panose="02020603050405020304" pitchFamily="18" charset="0"/>
              </a:rPr>
              <a:t>Address: Cancer, lung effects, immune system effects, and kidney effects</a:t>
            </a:r>
          </a:p>
          <a:p>
            <a:pPr lvl="1"/>
            <a:endParaRPr lang="en-US" dirty="0">
              <a:cs typeface="Times New Roman" panose="02020603050405020304" pitchFamily="18" charset="0"/>
            </a:endParaRPr>
          </a:p>
          <a:p>
            <a:pPr lvl="1"/>
            <a:r>
              <a:rPr lang="en-US" dirty="0">
                <a:cs typeface="Times New Roman" panose="02020603050405020304" pitchFamily="18" charset="0"/>
              </a:rPr>
              <a:t>Safety Data Sheets (SDS)</a:t>
            </a:r>
          </a:p>
          <a:p>
            <a:pPr lvl="1"/>
            <a:endParaRPr lang="en-US" dirty="0">
              <a:cs typeface="Times New Roman" panose="02020603050405020304" pitchFamily="18" charset="0"/>
            </a:endParaRPr>
          </a:p>
          <a:p>
            <a:pPr lvl="1"/>
            <a:r>
              <a:rPr lang="en-US" dirty="0">
                <a:cs typeface="Times New Roman" panose="02020603050405020304" pitchFamily="18" charset="0"/>
              </a:rPr>
              <a:t>Labels</a:t>
            </a:r>
          </a:p>
        </p:txBody>
      </p:sp>
      <p:sp>
        <p:nvSpPr>
          <p:cNvPr id="5" name="Rectangle 4"/>
          <p:cNvSpPr>
            <a:spLocks noChangeArrowheads="1"/>
          </p:cNvSpPr>
          <p:nvPr/>
        </p:nvSpPr>
        <p:spPr bwMode="auto">
          <a:xfrm>
            <a:off x="6629400" y="693894"/>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a:t>
            </a:r>
            <a:r>
              <a:rPr lang="en-US" sz="1800" u="none" dirty="0" err="1">
                <a:latin typeface="+mj-lt"/>
                <a:cs typeface="Times New Roman" panose="02020603050405020304" pitchFamily="18" charset="0"/>
              </a:rPr>
              <a:t>i</a:t>
            </a:r>
            <a:r>
              <a:rPr lang="en-US" sz="1800" u="none" dirty="0">
                <a:latin typeface="+mj-lt"/>
                <a:cs typeface="Times New Roman" panose="02020603050405020304" pitchFamily="18" charset="0"/>
              </a:rPr>
              <a:t>)(1)</a:t>
            </a:r>
          </a:p>
        </p:txBody>
      </p:sp>
      <p:sp>
        <p:nvSpPr>
          <p:cNvPr id="6" name="Title 1"/>
          <p:cNvSpPr>
            <a:spLocks noGrp="1"/>
          </p:cNvSpPr>
          <p:nvPr>
            <p:ph type="title"/>
          </p:nvPr>
        </p:nvSpPr>
        <p:spPr>
          <a:xfrm>
            <a:off x="581797" y="457200"/>
            <a:ext cx="7924800" cy="553998"/>
          </a:xfrm>
        </p:spPr>
        <p:txBody>
          <a:bodyPr/>
          <a:lstStyle/>
          <a:p>
            <a:r>
              <a:rPr lang="en-US" dirty="0">
                <a:cs typeface="Times New Roman" panose="02020603050405020304" pitchFamily="18" charset="0"/>
              </a:rPr>
              <a:t>Communication</a:t>
            </a:r>
          </a:p>
        </p:txBody>
      </p:sp>
    </p:spTree>
    <p:extLst>
      <p:ext uri="{BB962C8B-B14F-4D97-AF65-F5344CB8AC3E}">
        <p14:creationId xmlns:p14="http://schemas.microsoft.com/office/powerpoint/2010/main" val="5270059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512064"/>
            <a:ext cx="7924800" cy="492443"/>
          </a:xfrm>
        </p:spPr>
        <p:txBody>
          <a:bodyPr>
            <a:normAutofit fontScale="90000"/>
          </a:bodyPr>
          <a:lstStyle/>
          <a:p>
            <a:r>
              <a:rPr lang="en-US" sz="3200" dirty="0">
                <a:cs typeface="Times New Roman" panose="02020603050405020304" pitchFamily="18" charset="0"/>
              </a:rPr>
              <a:t>Employee Information/Training </a:t>
            </a:r>
          </a:p>
        </p:txBody>
      </p:sp>
      <p:sp>
        <p:nvSpPr>
          <p:cNvPr id="3" name="Content Placeholder 2"/>
          <p:cNvSpPr>
            <a:spLocks noGrp="1"/>
          </p:cNvSpPr>
          <p:nvPr>
            <p:ph idx="1"/>
          </p:nvPr>
        </p:nvSpPr>
        <p:spPr>
          <a:xfrm>
            <a:off x="622597" y="1447800"/>
            <a:ext cx="8001000" cy="4724400"/>
          </a:xfrm>
        </p:spPr>
        <p:txBody>
          <a:bodyPr>
            <a:normAutofit lnSpcReduction="10000"/>
          </a:bodyPr>
          <a:lstStyle/>
          <a:p>
            <a:r>
              <a:rPr lang="en-US" sz="2400" dirty="0">
                <a:cs typeface="Times New Roman" panose="02020603050405020304" pitchFamily="18" charset="0"/>
              </a:rPr>
              <a:t>Exposure to respirable crystalline silica</a:t>
            </a:r>
          </a:p>
          <a:p>
            <a:pPr lvl="1">
              <a:lnSpc>
                <a:spcPct val="150000"/>
              </a:lnSpc>
            </a:pPr>
            <a:r>
              <a:rPr lang="en-US" sz="2000" dirty="0">
                <a:cs typeface="Times New Roman" panose="02020603050405020304" pitchFamily="18" charset="0"/>
              </a:rPr>
              <a:t>Associated health hazards</a:t>
            </a:r>
          </a:p>
          <a:p>
            <a:pPr lvl="1">
              <a:lnSpc>
                <a:spcPct val="150000"/>
              </a:lnSpc>
            </a:pPr>
            <a:r>
              <a:rPr lang="en-US" sz="2000" dirty="0">
                <a:cs typeface="Times New Roman" panose="02020603050405020304" pitchFamily="18" charset="0"/>
              </a:rPr>
              <a:t>Specific Tasks in the working environment</a:t>
            </a:r>
          </a:p>
          <a:p>
            <a:pPr lvl="1">
              <a:lnSpc>
                <a:spcPct val="150000"/>
              </a:lnSpc>
            </a:pPr>
            <a:r>
              <a:rPr lang="en-US" sz="2000" dirty="0">
                <a:cs typeface="Times New Roman" panose="02020603050405020304" pitchFamily="18" charset="0"/>
              </a:rPr>
              <a:t>Controls that minimize or eliminate exposure</a:t>
            </a:r>
          </a:p>
          <a:p>
            <a:pPr lvl="1">
              <a:lnSpc>
                <a:spcPct val="150000"/>
              </a:lnSpc>
            </a:pPr>
            <a:endParaRPr lang="en-US" sz="2000" dirty="0">
              <a:cs typeface="Times New Roman" panose="02020603050405020304" pitchFamily="18" charset="0"/>
            </a:endParaRPr>
          </a:p>
          <a:p>
            <a:r>
              <a:rPr lang="en-US" sz="2400" dirty="0">
                <a:cs typeface="Times New Roman" panose="02020603050405020304" pitchFamily="18" charset="0"/>
              </a:rPr>
              <a:t>Explanation of the silica standard</a:t>
            </a:r>
          </a:p>
          <a:p>
            <a:endParaRPr lang="en-US" sz="2400" dirty="0">
              <a:cs typeface="Times New Roman" panose="02020603050405020304" pitchFamily="18" charset="0"/>
            </a:endParaRPr>
          </a:p>
          <a:p>
            <a:r>
              <a:rPr lang="en-US" sz="2400" dirty="0">
                <a:cs typeface="Times New Roman" panose="02020603050405020304" pitchFamily="18" charset="0"/>
              </a:rPr>
              <a:t>Identify the competent person</a:t>
            </a:r>
          </a:p>
          <a:p>
            <a:endParaRPr lang="en-US" sz="2400" dirty="0">
              <a:cs typeface="Times New Roman" panose="02020603050405020304" pitchFamily="18" charset="0"/>
            </a:endParaRPr>
          </a:p>
          <a:p>
            <a:r>
              <a:rPr lang="en-US" sz="2400" dirty="0">
                <a:cs typeface="Times New Roman" panose="02020603050405020304" pitchFamily="18" charset="0"/>
              </a:rPr>
              <a:t>Purpose and a description of the medical surveillance program</a:t>
            </a:r>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a:t>
            </a:r>
            <a:r>
              <a:rPr lang="en-US" sz="1800" u="none" dirty="0" err="1">
                <a:latin typeface="+mj-lt"/>
                <a:cs typeface="Times New Roman" panose="02020603050405020304" pitchFamily="18" charset="0"/>
              </a:rPr>
              <a:t>i</a:t>
            </a:r>
            <a:r>
              <a:rPr lang="en-US" sz="1800" u="none" dirty="0">
                <a:latin typeface="+mj-lt"/>
                <a:cs typeface="Times New Roman" panose="02020603050405020304" pitchFamily="18" charset="0"/>
              </a:rPr>
              <a:t>)(2)</a:t>
            </a:r>
          </a:p>
        </p:txBody>
      </p:sp>
    </p:spTree>
    <p:extLst>
      <p:ext uri="{BB962C8B-B14F-4D97-AF65-F5344CB8AC3E}">
        <p14:creationId xmlns:p14="http://schemas.microsoft.com/office/powerpoint/2010/main" val="6223554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Review</a:t>
            </a:r>
          </a:p>
        </p:txBody>
      </p:sp>
      <p:sp>
        <p:nvSpPr>
          <p:cNvPr id="3" name="Content Placeholder 2"/>
          <p:cNvSpPr>
            <a:spLocks noGrp="1"/>
          </p:cNvSpPr>
          <p:nvPr>
            <p:ph idx="1"/>
          </p:nvPr>
        </p:nvSpPr>
        <p:spPr/>
        <p:txBody>
          <a:bodyPr/>
          <a:lstStyle/>
          <a:p>
            <a:pPr marL="0" indent="0">
              <a:buNone/>
            </a:pPr>
            <a:r>
              <a:rPr lang="en-US" sz="3000" dirty="0">
                <a:cs typeface="Times New Roman" panose="02020603050405020304" pitchFamily="18" charset="0"/>
              </a:rPr>
              <a:t>Exposure to respirable crystalline silica has been linked to:</a:t>
            </a:r>
          </a:p>
          <a:p>
            <a:pPr lvl="5"/>
            <a:endParaRPr lang="en-US" dirty="0">
              <a:cs typeface="Times New Roman" panose="02020603050405020304" pitchFamily="18" charset="0"/>
            </a:endParaRPr>
          </a:p>
          <a:p>
            <a:r>
              <a:rPr lang="en-US" dirty="0">
                <a:cs typeface="Times New Roman" panose="02020603050405020304" pitchFamily="18" charset="0"/>
              </a:rPr>
              <a:t>Silicosis</a:t>
            </a:r>
          </a:p>
          <a:p>
            <a:pPr lvl="5"/>
            <a:endParaRPr lang="en-US" dirty="0">
              <a:cs typeface="Times New Roman" panose="02020603050405020304" pitchFamily="18" charset="0"/>
            </a:endParaRPr>
          </a:p>
          <a:p>
            <a:r>
              <a:rPr lang="en-US" dirty="0">
                <a:cs typeface="Times New Roman" panose="02020603050405020304" pitchFamily="18" charset="0"/>
              </a:rPr>
              <a:t>Lung cancer</a:t>
            </a:r>
          </a:p>
          <a:p>
            <a:pPr lvl="5"/>
            <a:endParaRPr lang="en-US" dirty="0">
              <a:cs typeface="Times New Roman" panose="02020603050405020304" pitchFamily="18" charset="0"/>
            </a:endParaRPr>
          </a:p>
          <a:p>
            <a:r>
              <a:rPr lang="en-US" dirty="0">
                <a:cs typeface="Times New Roman" panose="02020603050405020304" pitchFamily="18" charset="0"/>
              </a:rPr>
              <a:t>Chronic obstructive pulmonary disease</a:t>
            </a:r>
          </a:p>
          <a:p>
            <a:pPr lvl="5"/>
            <a:endParaRPr lang="en-US" dirty="0">
              <a:cs typeface="Times New Roman" panose="02020603050405020304" pitchFamily="18" charset="0"/>
            </a:endParaRPr>
          </a:p>
          <a:p>
            <a:r>
              <a:rPr lang="en-US" dirty="0">
                <a:cs typeface="Times New Roman" panose="02020603050405020304" pitchFamily="18" charset="0"/>
              </a:rPr>
              <a:t>Kidney disease</a:t>
            </a:r>
          </a:p>
        </p:txBody>
      </p:sp>
      <p:sp>
        <p:nvSpPr>
          <p:cNvPr id="5" name="Rectangle 4"/>
          <p:cNvSpPr>
            <a:spLocks noChangeArrowheads="1"/>
          </p:cNvSpPr>
          <p:nvPr/>
        </p:nvSpPr>
        <p:spPr bwMode="auto">
          <a:xfrm>
            <a:off x="6609335"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a:t>
            </a:r>
          </a:p>
        </p:txBody>
      </p:sp>
    </p:spTree>
    <p:extLst>
      <p:ext uri="{BB962C8B-B14F-4D97-AF65-F5344CB8AC3E}">
        <p14:creationId xmlns:p14="http://schemas.microsoft.com/office/powerpoint/2010/main" val="41102396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Silica Flow Chart </a:t>
            </a:r>
          </a:p>
        </p:txBody>
      </p:sp>
      <p:graphicFrame>
        <p:nvGraphicFramePr>
          <p:cNvPr id="3" name="Content Placeholder 2"/>
          <p:cNvGraphicFramePr>
            <a:graphicFrameLocks noGrp="1"/>
          </p:cNvGraphicFramePr>
          <p:nvPr>
            <p:ph sz="half" idx="1"/>
          </p:nvPr>
        </p:nvGraphicFramePr>
        <p:xfrm>
          <a:off x="609600" y="1219202"/>
          <a:ext cx="5410200" cy="4629792"/>
        </p:xfrm>
        <a:graphic>
          <a:graphicData uri="http://schemas.openxmlformats.org/drawingml/2006/table">
            <a:tbl>
              <a:tblPr firstRow="1" firstCol="1" bandRow="1">
                <a:tableStyleId>{5C22544A-7EE6-4342-B048-85BDC9FD1C3A}</a:tableStyleId>
              </a:tblPr>
              <a:tblGrid>
                <a:gridCol w="5410200">
                  <a:extLst>
                    <a:ext uri="{9D8B030D-6E8A-4147-A177-3AD203B41FA5}">
                      <a16:colId xmlns:a16="http://schemas.microsoft.com/office/drawing/2014/main" val="20000"/>
                    </a:ext>
                  </a:extLst>
                </a:gridCol>
              </a:tblGrid>
              <a:tr h="152398">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(a) Scope and application</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0"/>
                  </a:ext>
                </a:extLst>
              </a:tr>
              <a:tr h="76896">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(g) Written exposure control plan</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1"/>
                  </a:ext>
                </a:extLst>
              </a:tr>
              <a:tr h="282113">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 </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2"/>
                  </a:ext>
                </a:extLst>
              </a:tr>
              <a:tr h="230692">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         (c) Specified exposure control methods</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3"/>
                  </a:ext>
                </a:extLst>
              </a:tr>
              <a:tr h="155190">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                      </a:t>
                      </a:r>
                      <a:r>
                        <a:rPr lang="en-US" sz="2000" b="1" dirty="0">
                          <a:solidFill>
                            <a:schemeClr val="accent2"/>
                          </a:solidFill>
                          <a:effectLst/>
                          <a:latin typeface="+mj-lt"/>
                          <a:cs typeface="Times New Roman" panose="02020603050405020304" pitchFamily="18" charset="0"/>
                        </a:rPr>
                        <a:t>OR</a:t>
                      </a:r>
                      <a:endParaRPr lang="en-US" sz="2000" b="1"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4"/>
                  </a:ext>
                </a:extLst>
              </a:tr>
              <a:tr h="232088">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         (d) Alternative exposure control methods</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5"/>
                  </a:ext>
                </a:extLst>
              </a:tr>
              <a:tr h="282113">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 </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6"/>
                  </a:ext>
                </a:extLst>
              </a:tr>
              <a:tr h="233484">
                <a:tc>
                  <a:txBody>
                    <a:bodyPr/>
                    <a:lstStyle/>
                    <a:p>
                      <a:pPr marL="0" marR="0">
                        <a:lnSpc>
                          <a:spcPct val="107000"/>
                        </a:lnSpc>
                        <a:spcBef>
                          <a:spcPts val="0"/>
                        </a:spcBef>
                        <a:spcAft>
                          <a:spcPts val="0"/>
                        </a:spcAft>
                      </a:pPr>
                      <a:r>
                        <a:rPr lang="en-US" sz="2000" b="0" dirty="0">
                          <a:solidFill>
                            <a:srgbClr val="008000"/>
                          </a:solidFill>
                          <a:effectLst/>
                          <a:latin typeface="+mj-lt"/>
                          <a:cs typeface="Times New Roman" panose="02020603050405020304" pitchFamily="18" charset="0"/>
                        </a:rPr>
                        <a:t>                                  Maybe</a:t>
                      </a:r>
                      <a:endParaRPr lang="en-US" sz="2000" b="0" dirty="0">
                        <a:solidFill>
                          <a:srgbClr val="008000"/>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7"/>
                  </a:ext>
                </a:extLst>
              </a:tr>
              <a:tr h="234182">
                <a:tc>
                  <a:txBody>
                    <a:bodyPr/>
                    <a:lstStyle/>
                    <a:p>
                      <a:pPr marL="0" marR="0">
                        <a:lnSpc>
                          <a:spcPct val="107000"/>
                        </a:lnSpc>
                        <a:spcBef>
                          <a:spcPts val="0"/>
                        </a:spcBef>
                        <a:spcAft>
                          <a:spcPts val="0"/>
                        </a:spcAft>
                      </a:pPr>
                      <a:r>
                        <a:rPr lang="en-US" sz="2000" b="0" dirty="0">
                          <a:solidFill>
                            <a:srgbClr val="008000"/>
                          </a:solidFill>
                          <a:effectLst/>
                          <a:latin typeface="+mj-lt"/>
                          <a:cs typeface="Times New Roman" panose="02020603050405020304" pitchFamily="18" charset="0"/>
                        </a:rPr>
                        <a:t>                                  (e) Respiratory protection</a:t>
                      </a:r>
                      <a:endParaRPr lang="en-US" sz="2000" b="0" dirty="0">
                        <a:solidFill>
                          <a:srgbClr val="008000"/>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8"/>
                  </a:ext>
                </a:extLst>
              </a:tr>
              <a:tr h="234880">
                <a:tc>
                  <a:txBody>
                    <a:bodyPr/>
                    <a:lstStyle/>
                    <a:p>
                      <a:pPr marL="0" marR="0">
                        <a:lnSpc>
                          <a:spcPct val="107000"/>
                        </a:lnSpc>
                        <a:spcBef>
                          <a:spcPts val="0"/>
                        </a:spcBef>
                        <a:spcAft>
                          <a:spcPts val="0"/>
                        </a:spcAft>
                      </a:pPr>
                      <a:r>
                        <a:rPr lang="en-US" sz="2000" b="0" dirty="0">
                          <a:solidFill>
                            <a:srgbClr val="008000"/>
                          </a:solidFill>
                          <a:effectLst/>
                          <a:latin typeface="+mj-lt"/>
                          <a:cs typeface="Times New Roman" panose="02020603050405020304" pitchFamily="18" charset="0"/>
                        </a:rPr>
                        <a:t>                                  (h) Medical surveillance</a:t>
                      </a:r>
                      <a:endParaRPr lang="en-US" sz="2000" b="0" dirty="0">
                        <a:solidFill>
                          <a:srgbClr val="008000"/>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9"/>
                  </a:ext>
                </a:extLst>
              </a:tr>
              <a:tr h="282113">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 </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10"/>
                  </a:ext>
                </a:extLst>
              </a:tr>
              <a:tr h="160076">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(j) Recordkeeping</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11"/>
                  </a:ext>
                </a:extLst>
              </a:tr>
              <a:tr h="160774">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(f) Housekeeping</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12"/>
                  </a:ext>
                </a:extLst>
              </a:tr>
              <a:tr h="282113">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a:t>
                      </a:r>
                      <a:r>
                        <a:rPr lang="en-US" sz="2000" b="0" dirty="0" err="1">
                          <a:solidFill>
                            <a:schemeClr val="tx1"/>
                          </a:solidFill>
                          <a:effectLst/>
                          <a:latin typeface="+mj-lt"/>
                          <a:cs typeface="Times New Roman" panose="02020603050405020304" pitchFamily="18" charset="0"/>
                        </a:rPr>
                        <a:t>i</a:t>
                      </a:r>
                      <a:r>
                        <a:rPr lang="en-US" sz="2000" b="0" dirty="0">
                          <a:solidFill>
                            <a:schemeClr val="tx1"/>
                          </a:solidFill>
                          <a:effectLst/>
                          <a:latin typeface="+mj-lt"/>
                          <a:cs typeface="Times New Roman" panose="02020603050405020304" pitchFamily="18" charset="0"/>
                        </a:rPr>
                        <a:t>) Communication</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13"/>
                  </a:ext>
                </a:extLst>
              </a:tr>
            </a:tbl>
          </a:graphicData>
        </a:graphic>
      </p:graphicFrame>
      <p:sp>
        <p:nvSpPr>
          <p:cNvPr id="7" name="Rectangle 4"/>
          <p:cNvSpPr>
            <a:spLocks noChangeArrowheads="1"/>
          </p:cNvSpPr>
          <p:nvPr/>
        </p:nvSpPr>
        <p:spPr bwMode="auto">
          <a:xfrm>
            <a:off x="6629400" y="693894"/>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a:t>
            </a:r>
          </a:p>
        </p:txBody>
      </p:sp>
      <p:pic>
        <p:nvPicPr>
          <p:cNvPr id="4" name="Content Placeholder 3"/>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325" b="6255"/>
          <a:stretch/>
        </p:blipFill>
        <p:spPr>
          <a:xfrm>
            <a:off x="6112500" y="2286000"/>
            <a:ext cx="2345699" cy="3250450"/>
          </a:xfrm>
        </p:spPr>
      </p:pic>
    </p:spTree>
    <p:extLst>
      <p:ext uri="{BB962C8B-B14F-4D97-AF65-F5344CB8AC3E}">
        <p14:creationId xmlns:p14="http://schemas.microsoft.com/office/powerpoint/2010/main" val="20599319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5638800" cy="549275"/>
          </a:xfrm>
        </p:spPr>
        <p:txBody>
          <a:bodyPr/>
          <a:lstStyle/>
          <a:p>
            <a:r>
              <a:rPr lang="en-US" dirty="0">
                <a:cs typeface="Times New Roman" panose="02020603050405020304" pitchFamily="18" charset="0"/>
              </a:rPr>
              <a:t>Review</a:t>
            </a:r>
            <a:endParaRPr lang="en-US" dirty="0"/>
          </a:p>
        </p:txBody>
      </p:sp>
      <p:sp>
        <p:nvSpPr>
          <p:cNvPr id="3" name="Content Placeholder 2"/>
          <p:cNvSpPr>
            <a:spLocks noGrp="1"/>
          </p:cNvSpPr>
          <p:nvPr>
            <p:ph idx="1"/>
          </p:nvPr>
        </p:nvSpPr>
        <p:spPr>
          <a:xfrm>
            <a:off x="533400" y="1193104"/>
            <a:ext cx="8001000" cy="4525963"/>
          </a:xfrm>
        </p:spPr>
        <p:txBody>
          <a:bodyPr/>
          <a:lstStyle/>
          <a:p>
            <a:r>
              <a:rPr lang="en-US" dirty="0">
                <a:cs typeface="Times New Roman" panose="02020603050405020304" pitchFamily="18" charset="0"/>
              </a:rPr>
              <a:t>Dust generation and exposure</a:t>
            </a:r>
          </a:p>
          <a:p>
            <a:endParaRPr lang="en-US" dirty="0">
              <a:cs typeface="Times New Roman" panose="02020603050405020304" pitchFamily="18" charset="0"/>
            </a:endParaRPr>
          </a:p>
          <a:p>
            <a:r>
              <a:rPr lang="en-US" dirty="0">
                <a:cs typeface="Times New Roman" panose="02020603050405020304" pitchFamily="18" charset="0"/>
              </a:rPr>
              <a:t>Material composition</a:t>
            </a:r>
          </a:p>
          <a:p>
            <a:endParaRPr lang="en-US" dirty="0">
              <a:cs typeface="Times New Roman" panose="02020603050405020304" pitchFamily="18" charset="0"/>
            </a:endParaRPr>
          </a:p>
          <a:p>
            <a:r>
              <a:rPr lang="en-US" dirty="0">
                <a:cs typeface="Times New Roman" panose="02020603050405020304" pitchFamily="18" charset="0"/>
              </a:rPr>
              <a:t>Who is your competent person?</a:t>
            </a: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endParaRPr lang="en-US" dirty="0">
              <a:cs typeface="Times New Roman" panose="02020603050405020304" pitchFamily="18" charset="0"/>
            </a:endParaRPr>
          </a:p>
          <a:p>
            <a:endParaRPr lang="en-US" dirty="0">
              <a:cs typeface="Times New Roman" panose="02020603050405020304" pitchFamily="18" charset="0"/>
            </a:endParaRPr>
          </a:p>
          <a:p>
            <a:pPr marL="0" indent="0">
              <a:buNone/>
            </a:pPr>
            <a:r>
              <a:rPr lang="en-US" dirty="0">
                <a:cs typeface="Times New Roman" panose="02020603050405020304" pitchFamily="18" charset="0"/>
              </a:rPr>
              <a:t>Protect yourself!</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505200"/>
            <a:ext cx="3124200" cy="2343150"/>
          </a:xfrm>
          <a:prstGeom prst="rect">
            <a:avLst/>
          </a:prstGeom>
        </p:spPr>
      </p:pic>
    </p:spTree>
    <p:extLst>
      <p:ext uri="{BB962C8B-B14F-4D97-AF65-F5344CB8AC3E}">
        <p14:creationId xmlns:p14="http://schemas.microsoft.com/office/powerpoint/2010/main" val="4968744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Respirable crystalline silica – what it is, sources and health effects</a:t>
            </a:r>
          </a:p>
          <a:p>
            <a:endParaRPr lang="en-US" dirty="0"/>
          </a:p>
          <a:p>
            <a:r>
              <a:rPr lang="en-US" dirty="0"/>
              <a:t>Identification/exposure controls – silica producing work processes and how to control it</a:t>
            </a:r>
          </a:p>
          <a:p>
            <a:endParaRPr lang="en-US" dirty="0"/>
          </a:p>
          <a:p>
            <a:r>
              <a:rPr lang="en-US" dirty="0"/>
              <a:t>New OSHA regulatory requirements</a:t>
            </a:r>
          </a:p>
        </p:txBody>
      </p:sp>
    </p:spTree>
    <p:extLst>
      <p:ext uri="{BB962C8B-B14F-4D97-AF65-F5344CB8AC3E}">
        <p14:creationId xmlns:p14="http://schemas.microsoft.com/office/powerpoint/2010/main" val="393908289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457200"/>
            <a:ext cx="8305800" cy="549275"/>
          </a:xfrm>
        </p:spPr>
        <p:txBody>
          <a:bodyPr/>
          <a:lstStyle/>
          <a:p>
            <a:r>
              <a:rPr lang="en-US" altLang="en-US"/>
              <a:t>Thank You For Attending!</a:t>
            </a:r>
          </a:p>
        </p:txBody>
      </p:sp>
      <p:sp>
        <p:nvSpPr>
          <p:cNvPr id="87043" name="Rectangle 3"/>
          <p:cNvSpPr>
            <a:spLocks noGrp="1" noChangeArrowheads="1"/>
          </p:cNvSpPr>
          <p:nvPr>
            <p:ph type="body" idx="1"/>
          </p:nvPr>
        </p:nvSpPr>
        <p:spPr>
          <a:xfrm>
            <a:off x="1428750" y="1531937"/>
            <a:ext cx="6705600" cy="838200"/>
          </a:xfrm>
        </p:spPr>
        <p:txBody>
          <a:bodyPr>
            <a:normAutofit lnSpcReduction="10000"/>
          </a:bodyPr>
          <a:lstStyle/>
          <a:p>
            <a:pPr algn="ctr">
              <a:buFont typeface="Wingdings" panose="05000000000000000000" pitchFamily="2" charset="2"/>
              <a:buNone/>
            </a:pPr>
            <a:r>
              <a:rPr lang="en-US" altLang="en-US" sz="6000" dirty="0">
                <a:solidFill>
                  <a:srgbClr val="000000"/>
                </a:solidFill>
              </a:rPr>
              <a:t>Final Questions?</a:t>
            </a:r>
            <a:endParaRPr lang="en-US" altLang="en-US" sz="6000"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Definitions</a:t>
            </a:r>
          </a:p>
        </p:txBody>
      </p:sp>
      <p:sp>
        <p:nvSpPr>
          <p:cNvPr id="3" name="Content Placeholder 2"/>
          <p:cNvSpPr>
            <a:spLocks noGrp="1"/>
          </p:cNvSpPr>
          <p:nvPr>
            <p:ph idx="1"/>
          </p:nvPr>
        </p:nvSpPr>
        <p:spPr/>
        <p:txBody>
          <a:bodyPr/>
          <a:lstStyle/>
          <a:p>
            <a:pPr>
              <a:spcBef>
                <a:spcPts val="600"/>
              </a:spcBef>
              <a:buAutoNum type="arabicPeriod"/>
            </a:pPr>
            <a:r>
              <a:rPr lang="en-US" sz="2400" dirty="0">
                <a:cs typeface="Times New Roman" panose="02020603050405020304" pitchFamily="18" charset="0"/>
              </a:rPr>
              <a:t> Action level</a:t>
            </a:r>
          </a:p>
          <a:p>
            <a:pPr>
              <a:spcBef>
                <a:spcPts val="600"/>
              </a:spcBef>
              <a:buAutoNum type="arabicPeriod"/>
            </a:pPr>
            <a:r>
              <a:rPr lang="en-US" sz="2400" dirty="0">
                <a:cs typeface="Times New Roman" panose="02020603050405020304" pitchFamily="18" charset="0"/>
              </a:rPr>
              <a:t> Assistant secretary</a:t>
            </a:r>
          </a:p>
          <a:p>
            <a:pPr>
              <a:spcBef>
                <a:spcPts val="600"/>
              </a:spcBef>
              <a:buAutoNum type="arabicPeriod"/>
            </a:pPr>
            <a:r>
              <a:rPr lang="en-US" sz="2400" dirty="0">
                <a:cs typeface="Times New Roman" panose="02020603050405020304" pitchFamily="18" charset="0"/>
              </a:rPr>
              <a:t> Director</a:t>
            </a:r>
          </a:p>
          <a:p>
            <a:pPr>
              <a:spcBef>
                <a:spcPts val="600"/>
              </a:spcBef>
              <a:buAutoNum type="arabicPeriod"/>
            </a:pPr>
            <a:r>
              <a:rPr lang="en-US" sz="2400" dirty="0">
                <a:cs typeface="Times New Roman" panose="02020603050405020304" pitchFamily="18" charset="0"/>
              </a:rPr>
              <a:t> Competent person</a:t>
            </a:r>
          </a:p>
          <a:p>
            <a:pPr>
              <a:spcBef>
                <a:spcPts val="600"/>
              </a:spcBef>
              <a:buAutoNum type="arabicPeriod"/>
            </a:pPr>
            <a:r>
              <a:rPr lang="en-US" sz="2400" dirty="0">
                <a:cs typeface="Times New Roman" panose="02020603050405020304" pitchFamily="18" charset="0"/>
              </a:rPr>
              <a:t> Employee exposure</a:t>
            </a:r>
          </a:p>
          <a:p>
            <a:pPr>
              <a:spcBef>
                <a:spcPts val="600"/>
              </a:spcBef>
              <a:buAutoNum type="arabicPeriod"/>
            </a:pPr>
            <a:r>
              <a:rPr lang="en-US" sz="2400" dirty="0">
                <a:cs typeface="Times New Roman" panose="02020603050405020304" pitchFamily="18" charset="0"/>
              </a:rPr>
              <a:t> High-efficiency particulate air [HEPA] filter</a:t>
            </a:r>
          </a:p>
          <a:p>
            <a:pPr>
              <a:spcBef>
                <a:spcPts val="600"/>
              </a:spcBef>
              <a:buAutoNum type="arabicPeriod"/>
            </a:pPr>
            <a:r>
              <a:rPr lang="en-US" sz="2400" dirty="0">
                <a:cs typeface="Times New Roman" panose="02020603050405020304" pitchFamily="18" charset="0"/>
              </a:rPr>
              <a:t> Objective data</a:t>
            </a:r>
          </a:p>
          <a:p>
            <a:pPr>
              <a:spcBef>
                <a:spcPts val="600"/>
              </a:spcBef>
              <a:buAutoNum type="arabicPeriod"/>
            </a:pPr>
            <a:r>
              <a:rPr lang="en-US" sz="2400" dirty="0">
                <a:cs typeface="Times New Roman" panose="02020603050405020304" pitchFamily="18" charset="0"/>
              </a:rPr>
              <a:t> Physician or other licensed health care professional   </a:t>
            </a:r>
          </a:p>
          <a:p>
            <a:pPr>
              <a:spcBef>
                <a:spcPts val="600"/>
              </a:spcBef>
              <a:buAutoNum type="arabicPeriod"/>
            </a:pPr>
            <a:r>
              <a:rPr lang="en-US" sz="2400" dirty="0">
                <a:cs typeface="Times New Roman" panose="02020603050405020304" pitchFamily="18" charset="0"/>
              </a:rPr>
              <a:t> Respirable crystalline silica</a:t>
            </a:r>
          </a:p>
          <a:p>
            <a:pPr>
              <a:spcBef>
                <a:spcPts val="600"/>
              </a:spcBef>
              <a:buAutoNum type="arabicPeriod"/>
            </a:pPr>
            <a:r>
              <a:rPr lang="en-US" sz="2400" dirty="0">
                <a:cs typeface="Times New Roman" panose="02020603050405020304" pitchFamily="18" charset="0"/>
              </a:rPr>
              <a:t> Specialist</a:t>
            </a:r>
          </a:p>
          <a:p>
            <a:pPr marL="0" indent="0">
              <a:buNone/>
            </a:pPr>
            <a:endParaRPr lang="en-US" sz="2400" u="sng" dirty="0">
              <a:latin typeface="Times New Roman" panose="02020603050405020304" pitchFamily="18" charset="0"/>
              <a:cs typeface="Times New Roman" panose="02020603050405020304" pitchFamily="18" charset="0"/>
            </a:endParaRPr>
          </a:p>
          <a:p>
            <a:pPr marL="0" indent="0">
              <a:buNone/>
            </a:pPr>
            <a:endParaRPr lang="en-US" sz="2400" dirty="0">
              <a:solidFill>
                <a:srgbClr val="012D9A"/>
              </a:solidFill>
              <a:latin typeface="Times New Roman" panose="02020603050405020304" pitchFamily="18" charset="0"/>
              <a:cs typeface="Times New Roman" panose="02020603050405020304" pitchFamily="18" charset="0"/>
            </a:endParaRPr>
          </a:p>
        </p:txBody>
      </p:sp>
      <p:sp>
        <p:nvSpPr>
          <p:cNvPr id="1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1926.1153(b)</a:t>
            </a:r>
          </a:p>
        </p:txBody>
      </p:sp>
    </p:spTree>
    <p:extLst>
      <p:ext uri="{BB962C8B-B14F-4D97-AF65-F5344CB8AC3E}">
        <p14:creationId xmlns:p14="http://schemas.microsoft.com/office/powerpoint/2010/main" val="1493610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Definitions</a:t>
            </a:r>
          </a:p>
        </p:txBody>
      </p:sp>
      <p:sp>
        <p:nvSpPr>
          <p:cNvPr id="3" name="Content Placeholder 2"/>
          <p:cNvSpPr>
            <a:spLocks noGrp="1"/>
          </p:cNvSpPr>
          <p:nvPr>
            <p:ph idx="1"/>
          </p:nvPr>
        </p:nvSpPr>
        <p:spPr/>
        <p:txBody>
          <a:bodyPr/>
          <a:lstStyle/>
          <a:p>
            <a:pPr>
              <a:spcBef>
                <a:spcPts val="600"/>
              </a:spcBef>
              <a:buAutoNum type="arabicPeriod"/>
            </a:pPr>
            <a:r>
              <a:rPr lang="en-US" sz="2400" dirty="0">
                <a:cs typeface="Times New Roman" panose="02020603050405020304" pitchFamily="18" charset="0"/>
              </a:rPr>
              <a:t> Action level</a:t>
            </a:r>
          </a:p>
          <a:p>
            <a:pPr>
              <a:spcBef>
                <a:spcPts val="600"/>
              </a:spcBef>
              <a:buAutoNum type="arabicPeriod"/>
            </a:pPr>
            <a:r>
              <a:rPr lang="en-US" sz="2400" dirty="0">
                <a:cs typeface="Times New Roman" panose="02020603050405020304" pitchFamily="18" charset="0"/>
              </a:rPr>
              <a:t> Assistant secretary</a:t>
            </a:r>
          </a:p>
          <a:p>
            <a:pPr>
              <a:spcBef>
                <a:spcPts val="600"/>
              </a:spcBef>
              <a:buAutoNum type="arabicPeriod"/>
            </a:pPr>
            <a:r>
              <a:rPr lang="en-US" sz="2400" dirty="0">
                <a:cs typeface="Times New Roman" panose="02020603050405020304" pitchFamily="18" charset="0"/>
              </a:rPr>
              <a:t> Director</a:t>
            </a:r>
          </a:p>
          <a:p>
            <a:pPr>
              <a:spcBef>
                <a:spcPts val="600"/>
              </a:spcBef>
              <a:buAutoNum type="arabicPeriod"/>
            </a:pPr>
            <a:r>
              <a:rPr lang="en-US" sz="2400" dirty="0">
                <a:cs typeface="Times New Roman" panose="02020603050405020304" pitchFamily="18" charset="0"/>
              </a:rPr>
              <a:t> Competent person</a:t>
            </a:r>
          </a:p>
          <a:p>
            <a:pPr>
              <a:spcBef>
                <a:spcPts val="600"/>
              </a:spcBef>
              <a:buAutoNum type="arabicPeriod"/>
            </a:pPr>
            <a:r>
              <a:rPr lang="en-US" sz="2400" dirty="0">
                <a:cs typeface="Times New Roman" panose="02020603050405020304" pitchFamily="18" charset="0"/>
              </a:rPr>
              <a:t> Employee exposure</a:t>
            </a:r>
          </a:p>
          <a:p>
            <a:pPr>
              <a:spcBef>
                <a:spcPts val="600"/>
              </a:spcBef>
              <a:buAutoNum type="arabicPeriod"/>
            </a:pPr>
            <a:r>
              <a:rPr lang="en-US" sz="2400" dirty="0">
                <a:cs typeface="Times New Roman" panose="02020603050405020304" pitchFamily="18" charset="0"/>
              </a:rPr>
              <a:t> High-efficiency particulate air [HEPA] filter</a:t>
            </a:r>
          </a:p>
          <a:p>
            <a:pPr>
              <a:spcBef>
                <a:spcPts val="600"/>
              </a:spcBef>
              <a:buAutoNum type="arabicPeriod"/>
            </a:pPr>
            <a:r>
              <a:rPr lang="en-US" sz="2400" dirty="0">
                <a:cs typeface="Times New Roman" panose="02020603050405020304" pitchFamily="18" charset="0"/>
              </a:rPr>
              <a:t> Objective data</a:t>
            </a:r>
          </a:p>
          <a:p>
            <a:pPr>
              <a:spcBef>
                <a:spcPts val="600"/>
              </a:spcBef>
              <a:buAutoNum type="arabicPeriod"/>
            </a:pPr>
            <a:r>
              <a:rPr lang="en-US" sz="2400" dirty="0">
                <a:cs typeface="Times New Roman" panose="02020603050405020304" pitchFamily="18" charset="0"/>
              </a:rPr>
              <a:t> Physician or other licensed health care professional   </a:t>
            </a:r>
          </a:p>
          <a:p>
            <a:pPr>
              <a:spcBef>
                <a:spcPts val="600"/>
              </a:spcBef>
              <a:buAutoNum type="arabicPeriod"/>
            </a:pPr>
            <a:r>
              <a:rPr lang="en-US" sz="2400" dirty="0">
                <a:cs typeface="Times New Roman" panose="02020603050405020304" pitchFamily="18" charset="0"/>
              </a:rPr>
              <a:t> Respirable crystalline silica</a:t>
            </a:r>
          </a:p>
          <a:p>
            <a:pPr>
              <a:spcBef>
                <a:spcPts val="600"/>
              </a:spcBef>
              <a:buAutoNum type="arabicPeriod"/>
            </a:pPr>
            <a:r>
              <a:rPr lang="en-US" sz="2400" dirty="0">
                <a:cs typeface="Times New Roman" panose="02020603050405020304" pitchFamily="18" charset="0"/>
              </a:rPr>
              <a:t> Specialist</a:t>
            </a:r>
          </a:p>
          <a:p>
            <a:pPr marL="0" indent="0">
              <a:buNone/>
            </a:pPr>
            <a:endParaRPr lang="en-US" sz="2400" u="sng" dirty="0">
              <a:latin typeface="Times New Roman" panose="02020603050405020304" pitchFamily="18" charset="0"/>
              <a:cs typeface="Times New Roman" panose="02020603050405020304" pitchFamily="18" charset="0"/>
            </a:endParaRPr>
          </a:p>
          <a:p>
            <a:pPr marL="0" indent="0">
              <a:buNone/>
            </a:pPr>
            <a:endParaRPr lang="en-US" sz="2400" dirty="0">
              <a:solidFill>
                <a:srgbClr val="012D9A"/>
              </a:solidFill>
              <a:latin typeface="Times New Roman" panose="02020603050405020304" pitchFamily="18" charset="0"/>
              <a:cs typeface="Times New Roman" panose="02020603050405020304" pitchFamily="18" charset="0"/>
            </a:endParaRPr>
          </a:p>
        </p:txBody>
      </p:sp>
      <p:sp>
        <p:nvSpPr>
          <p:cNvPr id="1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1926.1153(b)</a:t>
            </a:r>
          </a:p>
        </p:txBody>
      </p:sp>
      <p:sp>
        <p:nvSpPr>
          <p:cNvPr id="5" name="Rectangle 4"/>
          <p:cNvSpPr/>
          <p:nvPr/>
        </p:nvSpPr>
        <p:spPr bwMode="auto">
          <a:xfrm>
            <a:off x="609600" y="2533794"/>
            <a:ext cx="3276600" cy="381000"/>
          </a:xfrm>
          <a:prstGeom prst="rect">
            <a:avLst/>
          </a:prstGeom>
          <a:noFill/>
          <a:ln w="38100">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609600" y="2978423"/>
            <a:ext cx="3276600" cy="381000"/>
          </a:xfrm>
          <a:prstGeom prst="rect">
            <a:avLst/>
          </a:prstGeom>
          <a:noFill/>
          <a:ln w="38100">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7" name="Rectangle 6"/>
          <p:cNvSpPr/>
          <p:nvPr/>
        </p:nvSpPr>
        <p:spPr bwMode="auto">
          <a:xfrm>
            <a:off x="609600" y="4876800"/>
            <a:ext cx="4267200" cy="457200"/>
          </a:xfrm>
          <a:prstGeom prst="rect">
            <a:avLst/>
          </a:prstGeom>
          <a:noFill/>
          <a:ln w="38100">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71864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Competent Person</a:t>
            </a:r>
          </a:p>
        </p:txBody>
      </p:sp>
      <p:sp>
        <p:nvSpPr>
          <p:cNvPr id="3" name="Content Placeholder 2"/>
          <p:cNvSpPr>
            <a:spLocks noGrp="1"/>
          </p:cNvSpPr>
          <p:nvPr>
            <p:ph idx="1"/>
          </p:nvPr>
        </p:nvSpPr>
        <p:spPr>
          <a:xfrm>
            <a:off x="609600" y="1219200"/>
            <a:ext cx="8229600" cy="4525963"/>
          </a:xfrm>
        </p:spPr>
        <p:txBody>
          <a:bodyPr/>
          <a:lstStyle/>
          <a:p>
            <a:pPr marL="0" indent="0">
              <a:buNone/>
            </a:pPr>
            <a:r>
              <a:rPr lang="en-US" dirty="0">
                <a:cs typeface="Times New Roman" panose="02020603050405020304" pitchFamily="18" charset="0"/>
              </a:rPr>
              <a:t>An individual who is: </a:t>
            </a:r>
          </a:p>
          <a:p>
            <a:pPr marL="0" indent="0">
              <a:buNone/>
            </a:pPr>
            <a:endParaRPr lang="en-US" sz="800" dirty="0">
              <a:cs typeface="Times New Roman" panose="02020603050405020304" pitchFamily="18" charset="0"/>
            </a:endParaRPr>
          </a:p>
          <a:p>
            <a:r>
              <a:rPr lang="en-US" sz="2400" dirty="0">
                <a:cs typeface="Times New Roman" panose="02020603050405020304" pitchFamily="18" charset="0"/>
              </a:rPr>
              <a:t>Capable of identifying existing and foreseeable respirable crystalline silica hazards in the workplace, </a:t>
            </a:r>
            <a:r>
              <a:rPr lang="en-US" sz="2400" i="1" dirty="0">
                <a:cs typeface="Times New Roman" panose="02020603050405020304" pitchFamily="18" charset="0"/>
              </a:rPr>
              <a:t>and</a:t>
            </a:r>
          </a:p>
          <a:p>
            <a:endParaRPr lang="en-US" sz="1600" i="1" dirty="0">
              <a:cs typeface="Times New Roman" panose="02020603050405020304" pitchFamily="18" charset="0"/>
            </a:endParaRPr>
          </a:p>
          <a:p>
            <a:r>
              <a:rPr lang="en-US" sz="2400" dirty="0">
                <a:cs typeface="Times New Roman" panose="02020603050405020304" pitchFamily="18" charset="0"/>
              </a:rPr>
              <a:t>Has authorization to take prompt corrective measures to eliminate or minimize them</a:t>
            </a:r>
          </a:p>
          <a:p>
            <a:pPr lvl="5"/>
            <a:endParaRPr lang="en-US" dirty="0">
              <a:cs typeface="Times New Roman" panose="02020603050405020304" pitchFamily="18" charset="0"/>
            </a:endParaRPr>
          </a:p>
          <a:p>
            <a:pPr lvl="5"/>
            <a:endParaRPr lang="en-US" dirty="0">
              <a:cs typeface="Times New Roman" panose="02020603050405020304" pitchFamily="18" charset="0"/>
            </a:endParaRPr>
          </a:p>
          <a:p>
            <a:pPr marL="0" indent="0">
              <a:buNone/>
            </a:pPr>
            <a:r>
              <a:rPr lang="en-US" dirty="0">
                <a:cs typeface="Times New Roman" panose="02020603050405020304" pitchFamily="18" charset="0"/>
              </a:rPr>
              <a:t>Competent person must have the knowledge and ability necessary to fulfill the responsibilities set forth paragraph (g) of this section</a:t>
            </a:r>
          </a:p>
          <a:p>
            <a:pPr marL="0" indent="0">
              <a:buNone/>
            </a:pPr>
            <a:endParaRPr lang="en-US" sz="2400" u="sng"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1926.1153(b)</a:t>
            </a:r>
          </a:p>
        </p:txBody>
      </p:sp>
    </p:spTree>
    <p:extLst>
      <p:ext uri="{BB962C8B-B14F-4D97-AF65-F5344CB8AC3E}">
        <p14:creationId xmlns:p14="http://schemas.microsoft.com/office/powerpoint/2010/main" val="2225665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5791200" cy="553998"/>
          </a:xfrm>
        </p:spPr>
        <p:txBody>
          <a:bodyPr/>
          <a:lstStyle/>
          <a:p>
            <a:r>
              <a:rPr lang="en-US" dirty="0">
                <a:cs typeface="Times New Roman" panose="02020603050405020304" pitchFamily="18" charset="0"/>
              </a:rPr>
              <a:t>Employee Exposure</a:t>
            </a:r>
          </a:p>
        </p:txBody>
      </p:sp>
      <p:sp>
        <p:nvSpPr>
          <p:cNvPr id="3" name="Content Placeholder 2"/>
          <p:cNvSpPr>
            <a:spLocks noGrp="1"/>
          </p:cNvSpPr>
          <p:nvPr>
            <p:ph idx="1"/>
          </p:nvPr>
        </p:nvSpPr>
        <p:spPr>
          <a:xfrm>
            <a:off x="609600" y="1295400"/>
            <a:ext cx="7924800" cy="4525963"/>
          </a:xfrm>
        </p:spPr>
        <p:txBody>
          <a:bodyPr/>
          <a:lstStyle/>
          <a:p>
            <a:pPr marL="0" indent="0">
              <a:buNone/>
            </a:pPr>
            <a:r>
              <a:rPr lang="en-US" dirty="0">
                <a:cs typeface="Times New Roman" panose="02020603050405020304" pitchFamily="18" charset="0"/>
              </a:rPr>
              <a:t>Exposure to airborne respirable crystalline silica that would occur if the employee were not using a respirator</a:t>
            </a:r>
          </a:p>
          <a:p>
            <a:pPr marL="0" indent="0">
              <a:buNone/>
            </a:pPr>
            <a:endParaRPr lang="en-US" sz="2400" u="sng"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1926.1153(b)</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069164"/>
            <a:ext cx="3048000" cy="2644807"/>
          </a:xfrm>
          <a:prstGeom prst="rect">
            <a:avLst/>
          </a:prstGeom>
        </p:spPr>
      </p:pic>
    </p:spTree>
    <p:extLst>
      <p:ext uri="{BB962C8B-B14F-4D97-AF65-F5344CB8AC3E}">
        <p14:creationId xmlns:p14="http://schemas.microsoft.com/office/powerpoint/2010/main" val="3348890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553200" cy="553998"/>
          </a:xfrm>
        </p:spPr>
        <p:txBody>
          <a:bodyPr/>
          <a:lstStyle/>
          <a:p>
            <a:r>
              <a:rPr lang="en-US" dirty="0">
                <a:cs typeface="Times New Roman" panose="02020603050405020304" pitchFamily="18" charset="0"/>
              </a:rPr>
              <a:t>Respirable Crystalline Silica</a:t>
            </a:r>
          </a:p>
        </p:txBody>
      </p:sp>
      <p:sp>
        <p:nvSpPr>
          <p:cNvPr id="3" name="Content Placeholder 2"/>
          <p:cNvSpPr>
            <a:spLocks noGrp="1"/>
          </p:cNvSpPr>
          <p:nvPr>
            <p:ph idx="1"/>
          </p:nvPr>
        </p:nvSpPr>
        <p:spPr>
          <a:xfrm>
            <a:off x="609600" y="1219200"/>
            <a:ext cx="7848600" cy="4525963"/>
          </a:xfrm>
        </p:spPr>
        <p:txBody>
          <a:bodyPr/>
          <a:lstStyle/>
          <a:p>
            <a:pPr marL="0" indent="0">
              <a:buNone/>
            </a:pPr>
            <a:r>
              <a:rPr lang="en-US" dirty="0">
                <a:cs typeface="Times New Roman" panose="02020603050405020304" pitchFamily="18" charset="0"/>
              </a:rPr>
              <a:t>Quartz, </a:t>
            </a:r>
            <a:r>
              <a:rPr lang="en-US" dirty="0" err="1">
                <a:cs typeface="Times New Roman" panose="02020603050405020304" pitchFamily="18" charset="0"/>
              </a:rPr>
              <a:t>cristobalite</a:t>
            </a:r>
            <a:r>
              <a:rPr lang="en-US" dirty="0">
                <a:cs typeface="Times New Roman" panose="02020603050405020304" pitchFamily="18" charset="0"/>
              </a:rPr>
              <a:t>, and/or </a:t>
            </a:r>
            <a:r>
              <a:rPr lang="en-US" dirty="0" err="1">
                <a:cs typeface="Times New Roman" panose="02020603050405020304" pitchFamily="18" charset="0"/>
              </a:rPr>
              <a:t>tridymite</a:t>
            </a:r>
            <a:r>
              <a:rPr lang="en-US" dirty="0">
                <a:cs typeface="Times New Roman" panose="02020603050405020304" pitchFamily="18" charset="0"/>
              </a:rPr>
              <a:t> contained in airborne particles that are determined to be respirable by a sampling device designed to meet the characteristics for </a:t>
            </a:r>
            <a:r>
              <a:rPr lang="en-US" i="1" dirty="0">
                <a:cs typeface="Times New Roman" panose="02020603050405020304" pitchFamily="18" charset="0"/>
              </a:rPr>
              <a:t>respirable-particle-size-selective samplers </a:t>
            </a:r>
            <a:r>
              <a:rPr lang="en-US" dirty="0">
                <a:cs typeface="Times New Roman" panose="02020603050405020304" pitchFamily="18" charset="0"/>
              </a:rPr>
              <a:t>specified in the International Organization for Standardization (ISO) 7708:1995</a:t>
            </a:r>
          </a:p>
          <a:p>
            <a:pPr marL="0" indent="0">
              <a:buNone/>
            </a:pPr>
            <a:endParaRPr lang="en-US" sz="800"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sz="2400" u="sng"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1926.1153(b)</a:t>
            </a:r>
          </a:p>
        </p:txBody>
      </p:sp>
    </p:spTree>
    <p:extLst>
      <p:ext uri="{BB962C8B-B14F-4D97-AF65-F5344CB8AC3E}">
        <p14:creationId xmlns:p14="http://schemas.microsoft.com/office/powerpoint/2010/main" val="3426418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774"/>
            <a:ext cx="7924800" cy="553998"/>
          </a:xfrm>
        </p:spPr>
        <p:txBody>
          <a:bodyPr/>
          <a:lstStyle/>
          <a:p>
            <a:r>
              <a:rPr lang="en-US" dirty="0">
                <a:cs typeface="Times New Roman" panose="02020603050405020304" pitchFamily="18" charset="0"/>
              </a:rPr>
              <a:t>Published March 25, 2016</a:t>
            </a:r>
          </a:p>
        </p:txBody>
      </p:sp>
      <p:sp>
        <p:nvSpPr>
          <p:cNvPr id="3" name="Content Placeholder 2"/>
          <p:cNvSpPr>
            <a:spLocks noGrp="1"/>
          </p:cNvSpPr>
          <p:nvPr>
            <p:ph idx="1"/>
          </p:nvPr>
        </p:nvSpPr>
        <p:spPr>
          <a:xfrm>
            <a:off x="609600" y="1286359"/>
            <a:ext cx="8001000" cy="4382604"/>
          </a:xfrm>
        </p:spPr>
        <p:txBody>
          <a:bodyPr>
            <a:normAutofit fontScale="92500" lnSpcReduction="20000"/>
          </a:bodyPr>
          <a:lstStyle/>
          <a:p>
            <a:pPr marL="0" indent="0">
              <a:buNone/>
            </a:pPr>
            <a:r>
              <a:rPr lang="en-US" b="1" dirty="0">
                <a:cs typeface="Times New Roman" panose="02020603050405020304" pitchFamily="18" charset="0"/>
              </a:rPr>
              <a:t>Sections</a:t>
            </a:r>
          </a:p>
          <a:p>
            <a:pPr marL="0" indent="0">
              <a:buNone/>
            </a:pPr>
            <a:r>
              <a:rPr lang="en-US" sz="2400" dirty="0">
                <a:solidFill>
                  <a:srgbClr val="910046"/>
                </a:solidFill>
                <a:cs typeface="Times New Roman" panose="02020603050405020304" pitchFamily="18" charset="0"/>
              </a:rPr>
              <a:t>(k)  </a:t>
            </a:r>
            <a:r>
              <a:rPr lang="en-US" sz="2400" dirty="0">
                <a:cs typeface="Times New Roman" panose="02020603050405020304" pitchFamily="18" charset="0"/>
              </a:rPr>
              <a:t>Dates </a:t>
            </a:r>
          </a:p>
          <a:p>
            <a:pPr marL="0" indent="0">
              <a:buNone/>
            </a:pPr>
            <a:r>
              <a:rPr lang="en-US" sz="2400" dirty="0">
                <a:solidFill>
                  <a:srgbClr val="910046"/>
                </a:solidFill>
                <a:cs typeface="Times New Roman" panose="02020603050405020304" pitchFamily="18" charset="0"/>
              </a:rPr>
              <a:t>(b)  </a:t>
            </a:r>
            <a:r>
              <a:rPr lang="en-US" sz="2400" dirty="0">
                <a:cs typeface="Times New Roman" panose="02020603050405020304" pitchFamily="18" charset="0"/>
              </a:rPr>
              <a:t>Definitions</a:t>
            </a:r>
          </a:p>
          <a:p>
            <a:pPr marL="0" indent="0">
              <a:buNone/>
            </a:pPr>
            <a:r>
              <a:rPr lang="en-US" sz="2400" dirty="0">
                <a:solidFill>
                  <a:srgbClr val="910046"/>
                </a:solidFill>
                <a:cs typeface="Times New Roman" panose="02020603050405020304" pitchFamily="18" charset="0"/>
              </a:rPr>
              <a:t>(a)  </a:t>
            </a:r>
            <a:r>
              <a:rPr lang="en-US" sz="2400" dirty="0">
                <a:cs typeface="Times New Roman" panose="02020603050405020304" pitchFamily="18" charset="0"/>
              </a:rPr>
              <a:t>Scope and application</a:t>
            </a:r>
          </a:p>
          <a:p>
            <a:pPr marL="0" indent="0">
              <a:buNone/>
            </a:pPr>
            <a:r>
              <a:rPr lang="en-US" sz="2400" dirty="0">
                <a:solidFill>
                  <a:srgbClr val="910046"/>
                </a:solidFill>
                <a:cs typeface="Times New Roman" panose="02020603050405020304" pitchFamily="18" charset="0"/>
              </a:rPr>
              <a:t>(g)  </a:t>
            </a:r>
            <a:r>
              <a:rPr lang="en-US" sz="2400" dirty="0">
                <a:cs typeface="Times New Roman" panose="02020603050405020304" pitchFamily="18" charset="0"/>
              </a:rPr>
              <a:t>Written exposure control plan</a:t>
            </a:r>
          </a:p>
          <a:p>
            <a:pPr marL="0" indent="0">
              <a:buNone/>
            </a:pPr>
            <a:r>
              <a:rPr lang="en-US" sz="2400" dirty="0">
                <a:solidFill>
                  <a:srgbClr val="910046"/>
                </a:solidFill>
                <a:cs typeface="Times New Roman" panose="02020603050405020304" pitchFamily="18" charset="0"/>
              </a:rPr>
              <a:t>(c)  </a:t>
            </a:r>
            <a:r>
              <a:rPr lang="en-US" sz="2400" dirty="0">
                <a:cs typeface="Times New Roman" panose="02020603050405020304" pitchFamily="18" charset="0"/>
              </a:rPr>
              <a:t>Specified exposure control methods</a:t>
            </a:r>
          </a:p>
          <a:p>
            <a:pPr marL="0" indent="0">
              <a:buNone/>
            </a:pPr>
            <a:r>
              <a:rPr lang="en-US" sz="2400" dirty="0">
                <a:solidFill>
                  <a:srgbClr val="910046"/>
                </a:solidFill>
                <a:cs typeface="Times New Roman" panose="02020603050405020304" pitchFamily="18" charset="0"/>
              </a:rPr>
              <a:t>(d)  </a:t>
            </a:r>
            <a:r>
              <a:rPr lang="en-US" sz="2400" dirty="0">
                <a:cs typeface="Times New Roman" panose="02020603050405020304" pitchFamily="18" charset="0"/>
              </a:rPr>
              <a:t>Alternative exposure control methods</a:t>
            </a:r>
          </a:p>
          <a:p>
            <a:pPr marL="0" indent="0">
              <a:buNone/>
            </a:pPr>
            <a:r>
              <a:rPr lang="en-US" sz="2400" dirty="0">
                <a:solidFill>
                  <a:srgbClr val="910046"/>
                </a:solidFill>
                <a:cs typeface="Times New Roman" panose="02020603050405020304" pitchFamily="18" charset="0"/>
              </a:rPr>
              <a:t>(e)  </a:t>
            </a:r>
            <a:r>
              <a:rPr lang="en-US" sz="2400" dirty="0">
                <a:cs typeface="Times New Roman" panose="02020603050405020304" pitchFamily="18" charset="0"/>
              </a:rPr>
              <a:t>Respiratory protection</a:t>
            </a:r>
          </a:p>
          <a:p>
            <a:pPr marL="0" indent="0">
              <a:buNone/>
            </a:pPr>
            <a:r>
              <a:rPr lang="en-US" sz="2400" dirty="0">
                <a:solidFill>
                  <a:srgbClr val="910046"/>
                </a:solidFill>
                <a:cs typeface="Times New Roman" panose="02020603050405020304" pitchFamily="18" charset="0"/>
              </a:rPr>
              <a:t>(h)  </a:t>
            </a:r>
            <a:r>
              <a:rPr lang="en-US" sz="2400" dirty="0">
                <a:cs typeface="Times New Roman" panose="02020603050405020304" pitchFamily="18" charset="0"/>
              </a:rPr>
              <a:t>Medical surveillance</a:t>
            </a:r>
          </a:p>
          <a:p>
            <a:pPr marL="0" indent="0">
              <a:buNone/>
            </a:pPr>
            <a:r>
              <a:rPr lang="en-US" sz="2400" dirty="0">
                <a:solidFill>
                  <a:srgbClr val="910046"/>
                </a:solidFill>
                <a:cs typeface="Times New Roman" panose="02020603050405020304" pitchFamily="18" charset="0"/>
              </a:rPr>
              <a:t>(j)   </a:t>
            </a:r>
            <a:r>
              <a:rPr lang="en-US" sz="2400" dirty="0">
                <a:cs typeface="Times New Roman" panose="02020603050405020304" pitchFamily="18" charset="0"/>
              </a:rPr>
              <a:t>Recordkeeping</a:t>
            </a:r>
          </a:p>
          <a:p>
            <a:pPr marL="0" indent="0">
              <a:buNone/>
            </a:pPr>
            <a:r>
              <a:rPr lang="en-US" sz="2400" dirty="0">
                <a:solidFill>
                  <a:srgbClr val="910046"/>
                </a:solidFill>
                <a:cs typeface="Times New Roman" panose="02020603050405020304" pitchFamily="18" charset="0"/>
              </a:rPr>
              <a:t>(f)   </a:t>
            </a:r>
            <a:r>
              <a:rPr lang="en-US" sz="2400" dirty="0">
                <a:cs typeface="Times New Roman" panose="02020603050405020304" pitchFamily="18" charset="0"/>
              </a:rPr>
              <a:t>Housekeeping</a:t>
            </a:r>
          </a:p>
          <a:p>
            <a:pPr marL="0" indent="0">
              <a:buNone/>
            </a:pPr>
            <a:r>
              <a:rPr lang="en-US" sz="2400" dirty="0">
                <a:solidFill>
                  <a:srgbClr val="910046"/>
                </a:solidFill>
                <a:cs typeface="Times New Roman" panose="02020603050405020304" pitchFamily="18" charset="0"/>
              </a:rPr>
              <a:t>(</a:t>
            </a:r>
            <a:r>
              <a:rPr lang="en-US" sz="2400" dirty="0" err="1">
                <a:solidFill>
                  <a:srgbClr val="910046"/>
                </a:solidFill>
                <a:cs typeface="Times New Roman" panose="02020603050405020304" pitchFamily="18" charset="0"/>
              </a:rPr>
              <a:t>i</a:t>
            </a:r>
            <a:r>
              <a:rPr lang="en-US" sz="2400" dirty="0">
                <a:solidFill>
                  <a:srgbClr val="910046"/>
                </a:solidFill>
                <a:cs typeface="Times New Roman" panose="02020603050405020304" pitchFamily="18" charset="0"/>
              </a:rPr>
              <a:t>)   </a:t>
            </a:r>
            <a:r>
              <a:rPr lang="en-US" sz="2400" dirty="0">
                <a:cs typeface="Times New Roman" panose="02020603050405020304" pitchFamily="18" charset="0"/>
              </a:rPr>
              <a:t>Communication of respirable crystalline silica hazards</a:t>
            </a:r>
          </a:p>
        </p:txBody>
      </p:sp>
      <p:sp>
        <p:nvSpPr>
          <p:cNvPr id="9" name="Rectangle 4"/>
          <p:cNvSpPr>
            <a:spLocks noChangeArrowheads="1"/>
          </p:cNvSpPr>
          <p:nvPr/>
        </p:nvSpPr>
        <p:spPr bwMode="auto">
          <a:xfrm>
            <a:off x="7352778" y="613774"/>
            <a:ext cx="1334022" cy="369332"/>
          </a:xfrm>
          <a:prstGeom prst="rect">
            <a:avLst/>
          </a:prstGeom>
          <a:noFill/>
          <a:ln w="12700">
            <a:noFill/>
            <a:miter lim="800000"/>
            <a:headEnd type="none" w="sm" len="sm"/>
            <a:tailEnd type="none" w="sm" len="sm"/>
          </a:ln>
        </p:spPr>
        <p:txBody>
          <a:bodyPr wrap="square">
            <a:spAutoFit/>
          </a:bodyPr>
          <a:lstStyle/>
          <a:p>
            <a:pPr eaLnBrk="1" hangingPunct="1">
              <a:defRPr/>
            </a:pPr>
            <a:r>
              <a:rPr lang="en-US" sz="1800" u="none" dirty="0">
                <a:latin typeface="+mj-lt"/>
                <a:cs typeface="Times New Roman" panose="02020603050405020304" pitchFamily="18" charset="0"/>
              </a:rPr>
              <a:t>1926.1153</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110" y="1678782"/>
            <a:ext cx="1984290" cy="2664618"/>
          </a:xfrm>
          <a:prstGeom prst="rect">
            <a:avLst/>
          </a:prstGeom>
        </p:spPr>
      </p:pic>
    </p:spTree>
    <p:extLst>
      <p:ext uri="{BB962C8B-B14F-4D97-AF65-F5344CB8AC3E}">
        <p14:creationId xmlns:p14="http://schemas.microsoft.com/office/powerpoint/2010/main" val="3262923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774"/>
            <a:ext cx="5840163" cy="553998"/>
          </a:xfrm>
        </p:spPr>
        <p:txBody>
          <a:bodyPr/>
          <a:lstStyle/>
          <a:p>
            <a:r>
              <a:rPr lang="en-US" dirty="0">
                <a:cs typeface="Times New Roman" panose="02020603050405020304" pitchFamily="18" charset="0"/>
              </a:rPr>
              <a:t>Published March 25, 2016</a:t>
            </a:r>
          </a:p>
        </p:txBody>
      </p:sp>
      <p:sp>
        <p:nvSpPr>
          <p:cNvPr id="3" name="Content Placeholder 2"/>
          <p:cNvSpPr>
            <a:spLocks noGrp="1"/>
          </p:cNvSpPr>
          <p:nvPr>
            <p:ph idx="1"/>
          </p:nvPr>
        </p:nvSpPr>
        <p:spPr>
          <a:xfrm>
            <a:off x="609599" y="1226012"/>
            <a:ext cx="8021065" cy="4678842"/>
          </a:xfrm>
        </p:spPr>
        <p:txBody>
          <a:bodyPr>
            <a:normAutofit fontScale="92500" lnSpcReduction="10000"/>
          </a:bodyPr>
          <a:lstStyle/>
          <a:p>
            <a:pPr marL="0" indent="0">
              <a:buNone/>
            </a:pPr>
            <a:r>
              <a:rPr lang="en-US" b="1" dirty="0">
                <a:cs typeface="Times New Roman" panose="02020603050405020304" pitchFamily="18" charset="0"/>
              </a:rPr>
              <a:t>Sections</a:t>
            </a:r>
          </a:p>
          <a:p>
            <a:pPr marL="0" indent="0">
              <a:buNone/>
            </a:pPr>
            <a:r>
              <a:rPr lang="en-US" sz="2400" dirty="0">
                <a:solidFill>
                  <a:srgbClr val="910046"/>
                </a:solidFill>
                <a:cs typeface="Times New Roman" panose="02020603050405020304" pitchFamily="18" charset="0"/>
              </a:rPr>
              <a:t>(k)  </a:t>
            </a:r>
            <a:r>
              <a:rPr lang="en-US" sz="2400" dirty="0">
                <a:cs typeface="Times New Roman" panose="02020603050405020304" pitchFamily="18" charset="0"/>
              </a:rPr>
              <a:t>Dates </a:t>
            </a:r>
          </a:p>
          <a:p>
            <a:pPr marL="0" indent="0">
              <a:buNone/>
            </a:pPr>
            <a:r>
              <a:rPr lang="en-US" sz="2400" dirty="0">
                <a:solidFill>
                  <a:srgbClr val="910046"/>
                </a:solidFill>
                <a:cs typeface="Times New Roman" panose="02020603050405020304" pitchFamily="18" charset="0"/>
              </a:rPr>
              <a:t>(b)  </a:t>
            </a:r>
            <a:r>
              <a:rPr lang="en-US" sz="2400" dirty="0">
                <a:cs typeface="Times New Roman" panose="02020603050405020304" pitchFamily="18" charset="0"/>
              </a:rPr>
              <a:t>Definitions</a:t>
            </a:r>
          </a:p>
          <a:p>
            <a:pPr marL="0" indent="0">
              <a:buNone/>
            </a:pPr>
            <a:r>
              <a:rPr lang="en-US" sz="2400" dirty="0">
                <a:solidFill>
                  <a:srgbClr val="910046"/>
                </a:solidFill>
                <a:cs typeface="Times New Roman" panose="02020603050405020304" pitchFamily="18" charset="0"/>
              </a:rPr>
              <a:t>(a)  </a:t>
            </a:r>
            <a:r>
              <a:rPr lang="en-US" sz="2400" dirty="0">
                <a:cs typeface="Times New Roman" panose="02020603050405020304" pitchFamily="18" charset="0"/>
              </a:rPr>
              <a:t>Scope and application</a:t>
            </a:r>
          </a:p>
          <a:p>
            <a:pPr marL="0" indent="0">
              <a:buNone/>
            </a:pPr>
            <a:r>
              <a:rPr lang="en-US" sz="2400" dirty="0">
                <a:solidFill>
                  <a:srgbClr val="910046"/>
                </a:solidFill>
                <a:cs typeface="Times New Roman" panose="02020603050405020304" pitchFamily="18" charset="0"/>
              </a:rPr>
              <a:t>(g)  </a:t>
            </a:r>
            <a:r>
              <a:rPr lang="en-US" sz="2400" dirty="0">
                <a:cs typeface="Times New Roman" panose="02020603050405020304" pitchFamily="18" charset="0"/>
              </a:rPr>
              <a:t>Written exposure control plan</a:t>
            </a:r>
          </a:p>
          <a:p>
            <a:pPr marL="0" indent="0">
              <a:buNone/>
            </a:pPr>
            <a:r>
              <a:rPr lang="en-US" sz="2400" dirty="0">
                <a:solidFill>
                  <a:srgbClr val="910046"/>
                </a:solidFill>
                <a:cs typeface="Times New Roman" panose="02020603050405020304" pitchFamily="18" charset="0"/>
              </a:rPr>
              <a:t>(c)  </a:t>
            </a:r>
            <a:r>
              <a:rPr lang="en-US" sz="2400" dirty="0">
                <a:cs typeface="Times New Roman" panose="02020603050405020304" pitchFamily="18" charset="0"/>
              </a:rPr>
              <a:t>Specified exposure control methods</a:t>
            </a:r>
          </a:p>
          <a:p>
            <a:pPr marL="0" indent="0">
              <a:buNone/>
            </a:pPr>
            <a:r>
              <a:rPr lang="en-US" sz="2400" dirty="0">
                <a:solidFill>
                  <a:srgbClr val="910046"/>
                </a:solidFill>
                <a:cs typeface="Times New Roman" panose="02020603050405020304" pitchFamily="18" charset="0"/>
              </a:rPr>
              <a:t>(d)  </a:t>
            </a:r>
            <a:r>
              <a:rPr lang="en-US" sz="2400" dirty="0">
                <a:cs typeface="Times New Roman" panose="02020603050405020304" pitchFamily="18" charset="0"/>
              </a:rPr>
              <a:t>Alternative exposure control methods</a:t>
            </a:r>
          </a:p>
          <a:p>
            <a:pPr marL="0" indent="0">
              <a:buNone/>
            </a:pPr>
            <a:r>
              <a:rPr lang="en-US" sz="2400" dirty="0">
                <a:solidFill>
                  <a:srgbClr val="910046"/>
                </a:solidFill>
                <a:cs typeface="Times New Roman" panose="02020603050405020304" pitchFamily="18" charset="0"/>
              </a:rPr>
              <a:t>(e)  </a:t>
            </a:r>
            <a:r>
              <a:rPr lang="en-US" sz="2400" dirty="0">
                <a:cs typeface="Times New Roman" panose="02020603050405020304" pitchFamily="18" charset="0"/>
              </a:rPr>
              <a:t>Respiratory protection</a:t>
            </a:r>
          </a:p>
          <a:p>
            <a:pPr marL="0" indent="0">
              <a:buNone/>
            </a:pPr>
            <a:r>
              <a:rPr lang="en-US" sz="2400" dirty="0">
                <a:solidFill>
                  <a:srgbClr val="910046"/>
                </a:solidFill>
                <a:cs typeface="Times New Roman" panose="02020603050405020304" pitchFamily="18" charset="0"/>
              </a:rPr>
              <a:t>(h)  </a:t>
            </a:r>
            <a:r>
              <a:rPr lang="en-US" sz="2400" dirty="0">
                <a:cs typeface="Times New Roman" panose="02020603050405020304" pitchFamily="18" charset="0"/>
              </a:rPr>
              <a:t>Medical surveillance</a:t>
            </a:r>
          </a:p>
          <a:p>
            <a:pPr marL="0" indent="0">
              <a:buNone/>
            </a:pPr>
            <a:r>
              <a:rPr lang="en-US" sz="2400" dirty="0">
                <a:solidFill>
                  <a:srgbClr val="910046"/>
                </a:solidFill>
                <a:cs typeface="Times New Roman" panose="02020603050405020304" pitchFamily="18" charset="0"/>
              </a:rPr>
              <a:t>(j)   </a:t>
            </a:r>
            <a:r>
              <a:rPr lang="en-US" sz="2400" dirty="0">
                <a:cs typeface="Times New Roman" panose="02020603050405020304" pitchFamily="18" charset="0"/>
              </a:rPr>
              <a:t>Recordkeeping</a:t>
            </a:r>
          </a:p>
          <a:p>
            <a:pPr marL="0" indent="0">
              <a:buNone/>
            </a:pPr>
            <a:r>
              <a:rPr lang="en-US" sz="2400" dirty="0">
                <a:solidFill>
                  <a:srgbClr val="910046"/>
                </a:solidFill>
                <a:cs typeface="Times New Roman" panose="02020603050405020304" pitchFamily="18" charset="0"/>
              </a:rPr>
              <a:t>(f)   </a:t>
            </a:r>
            <a:r>
              <a:rPr lang="en-US" sz="2400" dirty="0">
                <a:cs typeface="Times New Roman" panose="02020603050405020304" pitchFamily="18" charset="0"/>
              </a:rPr>
              <a:t>Housekeeping</a:t>
            </a:r>
          </a:p>
          <a:p>
            <a:pPr marL="0" indent="0">
              <a:buNone/>
            </a:pPr>
            <a:r>
              <a:rPr lang="en-US" sz="2400" dirty="0">
                <a:solidFill>
                  <a:srgbClr val="910046"/>
                </a:solidFill>
                <a:cs typeface="Times New Roman" panose="02020603050405020304" pitchFamily="18" charset="0"/>
              </a:rPr>
              <a:t>(</a:t>
            </a:r>
            <a:r>
              <a:rPr lang="en-US" sz="2400" dirty="0" err="1">
                <a:solidFill>
                  <a:srgbClr val="910046"/>
                </a:solidFill>
                <a:cs typeface="Times New Roman" panose="02020603050405020304" pitchFamily="18" charset="0"/>
              </a:rPr>
              <a:t>i</a:t>
            </a:r>
            <a:r>
              <a:rPr lang="en-US" sz="2400" dirty="0">
                <a:solidFill>
                  <a:srgbClr val="910046"/>
                </a:solidFill>
                <a:cs typeface="Times New Roman" panose="02020603050405020304" pitchFamily="18" charset="0"/>
              </a:rPr>
              <a:t>)   </a:t>
            </a:r>
            <a:r>
              <a:rPr lang="en-US" sz="2400" dirty="0">
                <a:cs typeface="Times New Roman" panose="02020603050405020304" pitchFamily="18" charset="0"/>
              </a:rPr>
              <a:t>Communication of respirable crystalline silica hazards</a:t>
            </a:r>
          </a:p>
        </p:txBody>
      </p:sp>
      <p:sp>
        <p:nvSpPr>
          <p:cNvPr id="9"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a:t>
            </a:r>
          </a:p>
        </p:txBody>
      </p:sp>
      <p:sp>
        <p:nvSpPr>
          <p:cNvPr id="4" name="Rectangle 3"/>
          <p:cNvSpPr/>
          <p:nvPr/>
        </p:nvSpPr>
        <p:spPr bwMode="auto">
          <a:xfrm>
            <a:off x="685800" y="2286000"/>
            <a:ext cx="7944864" cy="3352800"/>
          </a:xfrm>
          <a:prstGeom prst="rect">
            <a:avLst/>
          </a:prstGeom>
          <a:noFill/>
          <a:ln w="38100">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644" y="1226012"/>
            <a:ext cx="2094480" cy="2812588"/>
          </a:xfrm>
          <a:prstGeom prst="rect">
            <a:avLst/>
          </a:prstGeom>
        </p:spPr>
      </p:pic>
    </p:spTree>
    <p:extLst>
      <p:ext uri="{BB962C8B-B14F-4D97-AF65-F5344CB8AC3E}">
        <p14:creationId xmlns:p14="http://schemas.microsoft.com/office/powerpoint/2010/main" val="3106990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Silica Flow Chart </a:t>
            </a:r>
          </a:p>
        </p:txBody>
      </p:sp>
      <p:graphicFrame>
        <p:nvGraphicFramePr>
          <p:cNvPr id="3" name="Content Placeholder 2"/>
          <p:cNvGraphicFramePr>
            <a:graphicFrameLocks noGrp="1"/>
          </p:cNvGraphicFramePr>
          <p:nvPr>
            <p:ph sz="half" idx="1"/>
          </p:nvPr>
        </p:nvGraphicFramePr>
        <p:xfrm>
          <a:off x="533400" y="1311845"/>
          <a:ext cx="5410200" cy="4641280"/>
        </p:xfrm>
        <a:graphic>
          <a:graphicData uri="http://schemas.openxmlformats.org/drawingml/2006/table">
            <a:tbl>
              <a:tblPr firstRow="1" firstCol="1" bandRow="1">
                <a:tableStyleId>{5C22544A-7EE6-4342-B048-85BDC9FD1C3A}</a:tableStyleId>
              </a:tblPr>
              <a:tblGrid>
                <a:gridCol w="5410200">
                  <a:extLst>
                    <a:ext uri="{9D8B030D-6E8A-4147-A177-3AD203B41FA5}">
                      <a16:colId xmlns:a16="http://schemas.microsoft.com/office/drawing/2014/main" val="20000"/>
                    </a:ext>
                  </a:extLst>
                </a:gridCol>
              </a:tblGrid>
              <a:tr h="152398">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(a) Scope and application</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0"/>
                  </a:ext>
                </a:extLst>
              </a:tr>
              <a:tr h="76896">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(g) Written exposure control plan</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1"/>
                  </a:ext>
                </a:extLst>
              </a:tr>
              <a:tr h="282113">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 </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2"/>
                  </a:ext>
                </a:extLst>
              </a:tr>
              <a:tr h="230692">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         (c) Specified exposure control methods</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3"/>
                  </a:ext>
                </a:extLst>
              </a:tr>
              <a:tr h="155190">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                      </a:t>
                      </a:r>
                      <a:r>
                        <a:rPr lang="en-US" sz="2000" b="1" dirty="0">
                          <a:solidFill>
                            <a:schemeClr val="accent2"/>
                          </a:solidFill>
                          <a:effectLst/>
                          <a:latin typeface="+mj-lt"/>
                          <a:cs typeface="Times New Roman" panose="02020603050405020304" pitchFamily="18" charset="0"/>
                        </a:rPr>
                        <a:t>OR</a:t>
                      </a:r>
                      <a:endParaRPr lang="en-US" sz="2000" b="1"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4"/>
                  </a:ext>
                </a:extLst>
              </a:tr>
              <a:tr h="232088">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         (d) Alternative exposure control methods</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5"/>
                  </a:ext>
                </a:extLst>
              </a:tr>
              <a:tr h="318892">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 </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6"/>
                  </a:ext>
                </a:extLst>
              </a:tr>
              <a:tr h="233484">
                <a:tc>
                  <a:txBody>
                    <a:bodyPr/>
                    <a:lstStyle/>
                    <a:p>
                      <a:pPr marL="0" marR="0">
                        <a:lnSpc>
                          <a:spcPct val="107000"/>
                        </a:lnSpc>
                        <a:spcBef>
                          <a:spcPts val="0"/>
                        </a:spcBef>
                        <a:spcAft>
                          <a:spcPts val="0"/>
                        </a:spcAft>
                      </a:pPr>
                      <a:r>
                        <a:rPr lang="en-US" sz="2000" b="0" dirty="0">
                          <a:solidFill>
                            <a:srgbClr val="008000"/>
                          </a:solidFill>
                          <a:effectLst/>
                          <a:latin typeface="+mj-lt"/>
                          <a:cs typeface="Times New Roman" panose="02020603050405020304" pitchFamily="18" charset="0"/>
                        </a:rPr>
                        <a:t>                                  Maybe</a:t>
                      </a:r>
                      <a:endParaRPr lang="en-US" sz="2000" b="0" dirty="0">
                        <a:solidFill>
                          <a:srgbClr val="008000"/>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7"/>
                  </a:ext>
                </a:extLst>
              </a:tr>
              <a:tr h="234182">
                <a:tc>
                  <a:txBody>
                    <a:bodyPr/>
                    <a:lstStyle/>
                    <a:p>
                      <a:pPr marL="0" marR="0">
                        <a:lnSpc>
                          <a:spcPct val="107000"/>
                        </a:lnSpc>
                        <a:spcBef>
                          <a:spcPts val="0"/>
                        </a:spcBef>
                        <a:spcAft>
                          <a:spcPts val="0"/>
                        </a:spcAft>
                      </a:pPr>
                      <a:r>
                        <a:rPr lang="en-US" sz="2000" b="0" dirty="0">
                          <a:solidFill>
                            <a:srgbClr val="008000"/>
                          </a:solidFill>
                          <a:effectLst/>
                          <a:latin typeface="+mj-lt"/>
                          <a:cs typeface="Times New Roman" panose="02020603050405020304" pitchFamily="18" charset="0"/>
                        </a:rPr>
                        <a:t>                                  (e) Respiratory protection</a:t>
                      </a:r>
                      <a:endParaRPr lang="en-US" sz="2000" b="0" dirty="0">
                        <a:solidFill>
                          <a:srgbClr val="008000"/>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8"/>
                  </a:ext>
                </a:extLst>
              </a:tr>
              <a:tr h="234880">
                <a:tc>
                  <a:txBody>
                    <a:bodyPr/>
                    <a:lstStyle/>
                    <a:p>
                      <a:pPr marL="0" marR="0">
                        <a:lnSpc>
                          <a:spcPct val="107000"/>
                        </a:lnSpc>
                        <a:spcBef>
                          <a:spcPts val="0"/>
                        </a:spcBef>
                        <a:spcAft>
                          <a:spcPts val="0"/>
                        </a:spcAft>
                      </a:pPr>
                      <a:r>
                        <a:rPr lang="en-US" sz="2000" b="0" dirty="0">
                          <a:solidFill>
                            <a:srgbClr val="008000"/>
                          </a:solidFill>
                          <a:effectLst/>
                          <a:latin typeface="+mj-lt"/>
                          <a:cs typeface="Times New Roman" panose="02020603050405020304" pitchFamily="18" charset="0"/>
                        </a:rPr>
                        <a:t>                                  (h) Medical surveillance</a:t>
                      </a:r>
                      <a:endParaRPr lang="en-US" sz="2000" b="0" dirty="0">
                        <a:solidFill>
                          <a:srgbClr val="008000"/>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9"/>
                  </a:ext>
                </a:extLst>
              </a:tr>
              <a:tr h="282113">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 </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10"/>
                  </a:ext>
                </a:extLst>
              </a:tr>
              <a:tr h="160076">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(j) Recordkeeping</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11"/>
                  </a:ext>
                </a:extLst>
              </a:tr>
              <a:tr h="160774">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(f) Housekeeping</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12"/>
                  </a:ext>
                </a:extLst>
              </a:tr>
              <a:tr h="282113">
                <a:tc>
                  <a:txBody>
                    <a:bodyPr/>
                    <a:lstStyle/>
                    <a:p>
                      <a:pPr marL="0" marR="0">
                        <a:lnSpc>
                          <a:spcPct val="107000"/>
                        </a:lnSpc>
                        <a:spcBef>
                          <a:spcPts val="0"/>
                        </a:spcBef>
                        <a:spcAft>
                          <a:spcPts val="0"/>
                        </a:spcAft>
                      </a:pPr>
                      <a:r>
                        <a:rPr lang="en-US" sz="2000" b="0" dirty="0">
                          <a:solidFill>
                            <a:schemeClr val="tx1"/>
                          </a:solidFill>
                          <a:effectLst/>
                          <a:latin typeface="+mj-lt"/>
                          <a:cs typeface="Times New Roman" panose="02020603050405020304" pitchFamily="18" charset="0"/>
                        </a:rPr>
                        <a:t>(</a:t>
                      </a:r>
                      <a:r>
                        <a:rPr lang="en-US" sz="2000" b="0" dirty="0" err="1">
                          <a:solidFill>
                            <a:schemeClr val="tx1"/>
                          </a:solidFill>
                          <a:effectLst/>
                          <a:latin typeface="+mj-lt"/>
                          <a:cs typeface="Times New Roman" panose="02020603050405020304" pitchFamily="18" charset="0"/>
                        </a:rPr>
                        <a:t>i</a:t>
                      </a:r>
                      <a:r>
                        <a:rPr lang="en-US" sz="2000" b="0" dirty="0">
                          <a:solidFill>
                            <a:schemeClr val="tx1"/>
                          </a:solidFill>
                          <a:effectLst/>
                          <a:latin typeface="+mj-lt"/>
                          <a:cs typeface="Times New Roman" panose="02020603050405020304" pitchFamily="18" charset="0"/>
                        </a:rPr>
                        <a:t>) Communication</a:t>
                      </a:r>
                      <a:endParaRPr lang="en-US" sz="2000" b="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13"/>
                  </a:ext>
                </a:extLst>
              </a:tr>
            </a:tbl>
          </a:graphicData>
        </a:graphic>
      </p:graphicFrame>
      <p:sp>
        <p:nvSpPr>
          <p:cNvPr id="7"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a:t>
            </a:r>
          </a:p>
        </p:txBody>
      </p:sp>
      <p:pic>
        <p:nvPicPr>
          <p:cNvPr id="4" name="Content Placeholder 3"/>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325" b="6255"/>
          <a:stretch/>
        </p:blipFill>
        <p:spPr>
          <a:xfrm>
            <a:off x="6036298" y="1828800"/>
            <a:ext cx="2470153" cy="3422907"/>
          </a:xfrm>
        </p:spPr>
      </p:pic>
    </p:spTree>
    <p:extLst>
      <p:ext uri="{BB962C8B-B14F-4D97-AF65-F5344CB8AC3E}">
        <p14:creationId xmlns:p14="http://schemas.microsoft.com/office/powerpoint/2010/main" val="1258712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79"/>
            <a:ext cx="7924800" cy="927821"/>
          </a:xfrm>
        </p:spPr>
        <p:txBody>
          <a:bodyPr/>
          <a:lstStyle/>
          <a:p>
            <a:r>
              <a:rPr lang="en-US" dirty="0"/>
              <a:t>Objectives</a:t>
            </a:r>
          </a:p>
        </p:txBody>
      </p:sp>
      <p:sp>
        <p:nvSpPr>
          <p:cNvPr id="3" name="Content Placeholder 2"/>
          <p:cNvSpPr>
            <a:spLocks noGrp="1"/>
          </p:cNvSpPr>
          <p:nvPr>
            <p:ph idx="1"/>
          </p:nvPr>
        </p:nvSpPr>
        <p:spPr/>
        <p:txBody>
          <a:bodyPr/>
          <a:lstStyle/>
          <a:p>
            <a:pPr marL="0" indent="0">
              <a:buNone/>
            </a:pPr>
            <a:r>
              <a:rPr lang="en-US" dirty="0"/>
              <a:t>In this course, we will discuss:</a:t>
            </a:r>
          </a:p>
          <a:p>
            <a:endParaRPr lang="en-US" dirty="0"/>
          </a:p>
          <a:p>
            <a:r>
              <a:rPr lang="en-US" sz="2400" dirty="0"/>
              <a:t>Respirable crystalline silica – what it is, sources and health effects</a:t>
            </a:r>
          </a:p>
          <a:p>
            <a:endParaRPr lang="en-US" sz="2400" dirty="0"/>
          </a:p>
          <a:p>
            <a:r>
              <a:rPr lang="en-US" sz="2400" dirty="0"/>
              <a:t>Identification/exposure controls – silica producing work processes and how to control it</a:t>
            </a:r>
          </a:p>
          <a:p>
            <a:endParaRPr lang="en-US" sz="2400" dirty="0"/>
          </a:p>
          <a:p>
            <a:r>
              <a:rPr lang="en-US" sz="2400" dirty="0"/>
              <a:t>New OSHA regulatory requirements</a:t>
            </a:r>
          </a:p>
          <a:p>
            <a:endParaRPr lang="en-US" dirty="0"/>
          </a:p>
        </p:txBody>
      </p:sp>
      <p:sp>
        <p:nvSpPr>
          <p:cNvPr id="4" name="Rectangle 4"/>
          <p:cNvSpPr>
            <a:spLocks noChangeArrowheads="1"/>
          </p:cNvSpPr>
          <p:nvPr/>
        </p:nvSpPr>
        <p:spPr bwMode="auto">
          <a:xfrm>
            <a:off x="7129220" y="573436"/>
            <a:ext cx="1476214" cy="369332"/>
          </a:xfrm>
          <a:prstGeom prst="rect">
            <a:avLst/>
          </a:prstGeom>
          <a:noFill/>
          <a:ln w="12700">
            <a:noFill/>
            <a:miter lim="800000"/>
            <a:headEnd type="none" w="sm" len="sm"/>
            <a:tailEnd type="none" w="sm" len="sm"/>
          </a:ln>
        </p:spPr>
        <p:txBody>
          <a:bodyPr wrap="square">
            <a:spAutoFit/>
          </a:bodyPr>
          <a:lstStyle/>
          <a:p>
            <a:pPr eaLnBrk="1" hangingPunct="1">
              <a:defRPr/>
            </a:pPr>
            <a:r>
              <a:rPr lang="en-US" sz="1800" u="none" dirty="0">
                <a:latin typeface="+mj-lt"/>
                <a:cs typeface="Times New Roman" panose="02020603050405020304" pitchFamily="18" charset="0"/>
              </a:rPr>
              <a:t>1926.1153</a:t>
            </a:r>
          </a:p>
        </p:txBody>
      </p:sp>
    </p:spTree>
    <p:extLst>
      <p:ext uri="{BB962C8B-B14F-4D97-AF65-F5344CB8AC3E}">
        <p14:creationId xmlns:p14="http://schemas.microsoft.com/office/powerpoint/2010/main" val="53374965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Scope and Application </a:t>
            </a:r>
          </a:p>
        </p:txBody>
      </p:sp>
      <p:sp>
        <p:nvSpPr>
          <p:cNvPr id="7"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1926.1153(a)</a:t>
            </a:r>
          </a:p>
        </p:txBody>
      </p:sp>
      <p:sp>
        <p:nvSpPr>
          <p:cNvPr id="5" name="Content Placeholder 4"/>
          <p:cNvSpPr>
            <a:spLocks noGrp="1"/>
          </p:cNvSpPr>
          <p:nvPr>
            <p:ph sz="half" idx="1"/>
          </p:nvPr>
        </p:nvSpPr>
        <p:spPr>
          <a:xfrm>
            <a:off x="533400" y="1181100"/>
            <a:ext cx="3886200" cy="4724400"/>
          </a:xfrm>
        </p:spPr>
        <p:txBody>
          <a:bodyPr/>
          <a:lstStyle/>
          <a:p>
            <a:pPr lvl="0"/>
            <a:r>
              <a:rPr lang="en-US" sz="2400" dirty="0">
                <a:solidFill>
                  <a:srgbClr val="000000"/>
                </a:solidFill>
                <a:cs typeface="Times New Roman" panose="02020603050405020304" pitchFamily="18" charset="0"/>
              </a:rPr>
              <a:t>Applies to all occupational exposure to respirable crystalline silica in construction work, except where employee exposure will remain below 25 micrograms per cubic meter (µg/m</a:t>
            </a:r>
            <a:r>
              <a:rPr lang="en-US" sz="2400" baseline="30000" dirty="0">
                <a:solidFill>
                  <a:srgbClr val="000000"/>
                </a:solidFill>
                <a:cs typeface="Times New Roman" panose="02020603050405020304" pitchFamily="18" charset="0"/>
              </a:rPr>
              <a:t>3</a:t>
            </a:r>
            <a:r>
              <a:rPr lang="en-US" sz="2400" dirty="0">
                <a:solidFill>
                  <a:srgbClr val="000000"/>
                </a:solidFill>
                <a:cs typeface="Times New Roman" panose="02020603050405020304" pitchFamily="18" charset="0"/>
              </a:rPr>
              <a:t>)</a:t>
            </a:r>
          </a:p>
          <a:p>
            <a:endParaRPr lang="en-US" dirty="0"/>
          </a:p>
        </p:txBody>
      </p:sp>
      <p:pic>
        <p:nvPicPr>
          <p:cNvPr id="8" name="Content Placeholder 7"/>
          <p:cNvPicPr>
            <a:picLocks noGrp="1" noChangeAspect="1"/>
          </p:cNvPicPr>
          <p:nvPr>
            <p:ph sz="half" idx="2"/>
          </p:nvPr>
        </p:nvPicPr>
        <p:blipFill>
          <a:blip r:embed="rId3"/>
          <a:stretch>
            <a:fillRect/>
          </a:stretch>
        </p:blipFill>
        <p:spPr>
          <a:xfrm>
            <a:off x="4353206" y="2057400"/>
            <a:ext cx="4181194" cy="2971800"/>
          </a:xfrm>
          <a:prstGeom prst="rect">
            <a:avLst/>
          </a:prstGeom>
        </p:spPr>
      </p:pic>
    </p:spTree>
    <p:extLst>
      <p:ext uri="{BB962C8B-B14F-4D97-AF65-F5344CB8AC3E}">
        <p14:creationId xmlns:p14="http://schemas.microsoft.com/office/powerpoint/2010/main" val="1617466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Exposure</a:t>
            </a:r>
            <a:endParaRPr lang="en-US" dirty="0"/>
          </a:p>
        </p:txBody>
      </p:sp>
      <p:sp>
        <p:nvSpPr>
          <p:cNvPr id="3" name="Content Placeholder 2"/>
          <p:cNvSpPr>
            <a:spLocks noGrp="1"/>
          </p:cNvSpPr>
          <p:nvPr>
            <p:ph sz="half" idx="1"/>
          </p:nvPr>
        </p:nvSpPr>
        <p:spPr>
          <a:xfrm>
            <a:off x="533400" y="1204490"/>
            <a:ext cx="8229600" cy="4967710"/>
          </a:xfrm>
        </p:spPr>
        <p:txBody>
          <a:bodyPr>
            <a:normAutofit/>
          </a:bodyPr>
          <a:lstStyle/>
          <a:p>
            <a:r>
              <a:rPr lang="en-US" dirty="0">
                <a:cs typeface="Times New Roman" panose="02020603050405020304" pitchFamily="18" charset="0"/>
              </a:rPr>
              <a:t>Exposure to Silica begins with performing an activity that results in dust generation examples:</a:t>
            </a:r>
          </a:p>
          <a:p>
            <a:pPr lvl="1">
              <a:lnSpc>
                <a:spcPct val="150000"/>
              </a:lnSpc>
            </a:pPr>
            <a:r>
              <a:rPr lang="en-US" dirty="0">
                <a:cs typeface="Times New Roman" panose="02020603050405020304" pitchFamily="18" charset="0"/>
              </a:rPr>
              <a:t>Chipping</a:t>
            </a:r>
          </a:p>
          <a:p>
            <a:pPr lvl="1">
              <a:lnSpc>
                <a:spcPct val="150000"/>
              </a:lnSpc>
            </a:pPr>
            <a:r>
              <a:rPr lang="en-US" dirty="0">
                <a:cs typeface="Times New Roman" panose="02020603050405020304" pitchFamily="18" charset="0"/>
              </a:rPr>
              <a:t>Cutting</a:t>
            </a:r>
          </a:p>
          <a:p>
            <a:pPr lvl="1">
              <a:lnSpc>
                <a:spcPct val="150000"/>
              </a:lnSpc>
            </a:pPr>
            <a:r>
              <a:rPr lang="en-US" dirty="0">
                <a:cs typeface="Times New Roman" panose="02020603050405020304" pitchFamily="18" charset="0"/>
              </a:rPr>
              <a:t>Sawing</a:t>
            </a:r>
          </a:p>
          <a:p>
            <a:pPr lvl="1">
              <a:lnSpc>
                <a:spcPct val="150000"/>
              </a:lnSpc>
            </a:pPr>
            <a:r>
              <a:rPr lang="en-US" dirty="0">
                <a:cs typeface="Times New Roman" panose="02020603050405020304" pitchFamily="18" charset="0"/>
              </a:rPr>
              <a:t>Drilling</a:t>
            </a:r>
          </a:p>
          <a:p>
            <a:pPr lvl="1">
              <a:lnSpc>
                <a:spcPct val="150000"/>
              </a:lnSpc>
            </a:pPr>
            <a:r>
              <a:rPr lang="en-US" dirty="0">
                <a:cs typeface="Times New Roman" panose="02020603050405020304" pitchFamily="18" charset="0"/>
              </a:rPr>
              <a:t>Grinding</a:t>
            </a:r>
          </a:p>
          <a:p>
            <a:pPr lvl="1">
              <a:lnSpc>
                <a:spcPct val="150000"/>
              </a:lnSpc>
            </a:pPr>
            <a:r>
              <a:rPr lang="en-US" dirty="0">
                <a:cs typeface="Times New Roman" panose="02020603050405020304" pitchFamily="18" charset="0"/>
              </a:rPr>
              <a:t>Sanding</a:t>
            </a:r>
          </a:p>
          <a:p>
            <a:pPr lvl="1">
              <a:lnSpc>
                <a:spcPct val="150000"/>
              </a:lnSpc>
            </a:pPr>
            <a:r>
              <a:rPr lang="en-US" dirty="0">
                <a:cs typeface="Times New Roman" panose="02020603050405020304" pitchFamily="18" charset="0"/>
              </a:rPr>
              <a:t>Crushing</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148" y="3951169"/>
            <a:ext cx="2813343" cy="2006342"/>
          </a:xfrm>
          <a:prstGeom prst="rect">
            <a:avLst/>
          </a:prstGeo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2895600" y="2209800"/>
            <a:ext cx="2477358" cy="1858019"/>
          </a:xfrm>
        </p:spPr>
      </p:pic>
    </p:spTree>
    <p:extLst>
      <p:ext uri="{BB962C8B-B14F-4D97-AF65-F5344CB8AC3E}">
        <p14:creationId xmlns:p14="http://schemas.microsoft.com/office/powerpoint/2010/main" val="550341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cs typeface="Times New Roman" panose="02020603050405020304" pitchFamily="18" charset="0"/>
              </a:rPr>
              <a:t>Dust</a:t>
            </a: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9515" y="1219200"/>
            <a:ext cx="7592485" cy="4648199"/>
          </a:xfrm>
        </p:spPr>
      </p:pic>
    </p:spTree>
    <p:extLst>
      <p:ext uri="{BB962C8B-B14F-4D97-AF65-F5344CB8AC3E}">
        <p14:creationId xmlns:p14="http://schemas.microsoft.com/office/powerpoint/2010/main" val="3201832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cs typeface="Times New Roman" panose="02020603050405020304" pitchFamily="18" charset="0"/>
              </a:rPr>
              <a:t>Dust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1255362"/>
            <a:ext cx="6477000" cy="4688237"/>
          </a:xfrm>
        </p:spPr>
      </p:pic>
    </p:spTree>
    <p:extLst>
      <p:ext uri="{BB962C8B-B14F-4D97-AF65-F5344CB8AC3E}">
        <p14:creationId xmlns:p14="http://schemas.microsoft.com/office/powerpoint/2010/main" val="673743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cs typeface="Times New Roman" panose="02020603050405020304" pitchFamily="18" charset="0"/>
              </a:rPr>
              <a:t>Dust</a:t>
            </a:r>
          </a:p>
        </p:txBody>
      </p:sp>
      <p:pic>
        <p:nvPicPr>
          <p:cNvPr id="6"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9200" y="1286358"/>
            <a:ext cx="6477000" cy="4714391"/>
          </a:xfrm>
        </p:spPr>
      </p:pic>
    </p:spTree>
    <p:extLst>
      <p:ext uri="{BB962C8B-B14F-4D97-AF65-F5344CB8AC3E}">
        <p14:creationId xmlns:p14="http://schemas.microsoft.com/office/powerpoint/2010/main" val="1923534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cs typeface="Times New Roman" panose="02020603050405020304" pitchFamily="18" charset="0"/>
              </a:rPr>
              <a:t>Dust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286358"/>
            <a:ext cx="7656458" cy="4657241"/>
          </a:xfrm>
        </p:spPr>
      </p:pic>
    </p:spTree>
    <p:extLst>
      <p:ext uri="{BB962C8B-B14F-4D97-AF65-F5344CB8AC3E}">
        <p14:creationId xmlns:p14="http://schemas.microsoft.com/office/powerpoint/2010/main" val="3747091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cs typeface="Times New Roman" panose="02020603050405020304" pitchFamily="18" charset="0"/>
              </a:rPr>
              <a:t>Dust</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1255363"/>
            <a:ext cx="6477000" cy="4745388"/>
          </a:xfrm>
        </p:spPr>
      </p:pic>
    </p:spTree>
    <p:extLst>
      <p:ext uri="{BB962C8B-B14F-4D97-AF65-F5344CB8AC3E}">
        <p14:creationId xmlns:p14="http://schemas.microsoft.com/office/powerpoint/2010/main" val="4022523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7267"/>
            <a:ext cx="7924800" cy="553998"/>
          </a:xfrm>
        </p:spPr>
        <p:txBody>
          <a:bodyPr/>
          <a:lstStyle/>
          <a:p>
            <a:r>
              <a:rPr lang="en-US" dirty="0">
                <a:cs typeface="Times New Roman" panose="02020603050405020304" pitchFamily="18" charset="0"/>
              </a:rPr>
              <a:t>Scope and Application</a:t>
            </a:r>
            <a:endParaRPr lang="en-US" dirty="0"/>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1926.1153(a)</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5124" y="1286359"/>
            <a:ext cx="6756956" cy="4657242"/>
          </a:xfrm>
        </p:spPr>
      </p:pic>
    </p:spTree>
    <p:extLst>
      <p:ext uri="{BB962C8B-B14F-4D97-AF65-F5344CB8AC3E}">
        <p14:creationId xmlns:p14="http://schemas.microsoft.com/office/powerpoint/2010/main" val="54403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cs typeface="Times New Roman" panose="02020603050405020304" pitchFamily="18" charset="0"/>
              </a:rPr>
              <a:t>Crystalline Silica?</a:t>
            </a:r>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8024" y="1371600"/>
            <a:ext cx="7727951" cy="4346973"/>
          </a:xfrm>
        </p:spPr>
      </p:pic>
    </p:spTree>
    <p:extLst>
      <p:ext uri="{BB962C8B-B14F-4D97-AF65-F5344CB8AC3E}">
        <p14:creationId xmlns:p14="http://schemas.microsoft.com/office/powerpoint/2010/main" val="3820191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cs typeface="Times New Roman" panose="02020603050405020304" pitchFamily="18" charset="0"/>
              </a:rPr>
              <a:t>Crystalline Silica?</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95400" y="1286359"/>
            <a:ext cx="6324600" cy="4600092"/>
          </a:xfrm>
        </p:spPr>
      </p:pic>
    </p:spTree>
    <p:extLst>
      <p:ext uri="{BB962C8B-B14F-4D97-AF65-F5344CB8AC3E}">
        <p14:creationId xmlns:p14="http://schemas.microsoft.com/office/powerpoint/2010/main" val="2045180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What is Crystalline Silica?</a:t>
            </a:r>
          </a:p>
        </p:txBody>
      </p:sp>
      <p:sp>
        <p:nvSpPr>
          <p:cNvPr id="3" name="Content Placeholder 2"/>
          <p:cNvSpPr>
            <a:spLocks noGrp="1"/>
          </p:cNvSpPr>
          <p:nvPr>
            <p:ph idx="1"/>
          </p:nvPr>
        </p:nvSpPr>
        <p:spPr/>
        <p:txBody>
          <a:bodyPr/>
          <a:lstStyle/>
          <a:p>
            <a:pPr marL="0" indent="0">
              <a:buNone/>
            </a:pPr>
            <a:r>
              <a:rPr lang="en-US" dirty="0">
                <a:cs typeface="Times New Roman" panose="02020603050405020304" pitchFamily="18" charset="0"/>
              </a:rPr>
              <a:t>Crystalline silica is a basic component of soil, sand, granite, and many other minerals </a:t>
            </a:r>
          </a:p>
          <a:p>
            <a:pPr lvl="3"/>
            <a:endParaRPr lang="en-US" dirty="0">
              <a:cs typeface="Times New Roman" panose="02020603050405020304" pitchFamily="18" charset="0"/>
            </a:endParaRPr>
          </a:p>
          <a:p>
            <a:r>
              <a:rPr lang="en-US" sz="2400" dirty="0">
                <a:cs typeface="Times New Roman" panose="02020603050405020304" pitchFamily="18" charset="0"/>
              </a:rPr>
              <a:t>Quartz is the most common form</a:t>
            </a:r>
          </a:p>
          <a:p>
            <a:pPr lvl="3"/>
            <a:endParaRPr lang="en-US" sz="2400" dirty="0">
              <a:cs typeface="Times New Roman" panose="02020603050405020304" pitchFamily="18" charset="0"/>
            </a:endParaRPr>
          </a:p>
          <a:p>
            <a:r>
              <a:rPr lang="en-US" sz="2400" dirty="0" err="1">
                <a:cs typeface="Times New Roman" panose="02020603050405020304" pitchFamily="18" charset="0"/>
              </a:rPr>
              <a:t>Cristobalite</a:t>
            </a:r>
            <a:r>
              <a:rPr lang="en-US" sz="2400" dirty="0">
                <a:cs typeface="Times New Roman" panose="02020603050405020304" pitchFamily="18" charset="0"/>
              </a:rPr>
              <a:t> and </a:t>
            </a:r>
            <a:r>
              <a:rPr lang="en-US" sz="2400" dirty="0" err="1">
                <a:cs typeface="Times New Roman" panose="02020603050405020304" pitchFamily="18" charset="0"/>
              </a:rPr>
              <a:t>Tridymite</a:t>
            </a:r>
            <a:r>
              <a:rPr lang="en-US" sz="2400" dirty="0">
                <a:cs typeface="Times New Roman" panose="02020603050405020304" pitchFamily="18" charset="0"/>
              </a:rPr>
              <a:t> are two other forms  </a:t>
            </a:r>
          </a:p>
          <a:p>
            <a:pPr lvl="3"/>
            <a:endParaRPr lang="en-US" sz="2400" dirty="0">
              <a:cs typeface="Times New Roman" panose="02020603050405020304" pitchFamily="18" charset="0"/>
            </a:endParaRPr>
          </a:p>
          <a:p>
            <a:r>
              <a:rPr lang="en-US" sz="2400" dirty="0">
                <a:cs typeface="Times New Roman" panose="02020603050405020304" pitchFamily="18" charset="0"/>
              </a:rPr>
              <a:t>Respirable size particles generated when workers chip, cut, drill, or grind materials that contain crystalline silica</a:t>
            </a:r>
          </a:p>
        </p:txBody>
      </p:sp>
    </p:spTree>
    <p:extLst>
      <p:ext uri="{BB962C8B-B14F-4D97-AF65-F5344CB8AC3E}">
        <p14:creationId xmlns:p14="http://schemas.microsoft.com/office/powerpoint/2010/main" val="3354040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cs typeface="Times New Roman" panose="02020603050405020304" pitchFamily="18" charset="0"/>
              </a:rPr>
              <a:t>Crystalline Silica?</a:t>
            </a:r>
          </a:p>
        </p:txBody>
      </p:sp>
      <p:pic>
        <p:nvPicPr>
          <p:cNvPr id="6"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270860"/>
            <a:ext cx="6400800" cy="4672739"/>
          </a:xfrm>
        </p:spPr>
      </p:pic>
    </p:spTree>
    <p:extLst>
      <p:ext uri="{BB962C8B-B14F-4D97-AF65-F5344CB8AC3E}">
        <p14:creationId xmlns:p14="http://schemas.microsoft.com/office/powerpoint/2010/main" val="1539701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cs typeface="Times New Roman" panose="02020603050405020304" pitchFamily="18" charset="0"/>
              </a:rPr>
              <a:t>Crystalline Silica?</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1999" y="1239864"/>
            <a:ext cx="7662157" cy="4707309"/>
          </a:xfrm>
        </p:spPr>
      </p:pic>
    </p:spTree>
    <p:extLst>
      <p:ext uri="{BB962C8B-B14F-4D97-AF65-F5344CB8AC3E}">
        <p14:creationId xmlns:p14="http://schemas.microsoft.com/office/powerpoint/2010/main" val="3674117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cs typeface="Times New Roman" panose="02020603050405020304" pitchFamily="18" charset="0"/>
              </a:rPr>
              <a:t>Crystalline Silica?</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1143000"/>
            <a:ext cx="6477000" cy="4857751"/>
          </a:xfrm>
        </p:spPr>
      </p:pic>
    </p:spTree>
    <p:extLst>
      <p:ext uri="{BB962C8B-B14F-4D97-AF65-F5344CB8AC3E}">
        <p14:creationId xmlns:p14="http://schemas.microsoft.com/office/powerpoint/2010/main" val="1185665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noAutofit/>
          </a:bodyPr>
          <a:lstStyle/>
          <a:p>
            <a:r>
              <a:rPr lang="en-US" dirty="0">
                <a:cs typeface="Times New Roman" panose="02020603050405020304" pitchFamily="18" charset="0"/>
              </a:rPr>
              <a:t>Presence of Crystalline Silica?</a:t>
            </a:r>
          </a:p>
        </p:txBody>
      </p:sp>
      <p:sp>
        <p:nvSpPr>
          <p:cNvPr id="9" name="Content Placeholder 8"/>
          <p:cNvSpPr>
            <a:spLocks noGrp="1"/>
          </p:cNvSpPr>
          <p:nvPr>
            <p:ph idx="1"/>
          </p:nvPr>
        </p:nvSpPr>
        <p:spPr/>
        <p:txBody>
          <a:bodyPr/>
          <a:lstStyle/>
          <a:p>
            <a:pPr marL="0" indent="0" algn="ctr">
              <a:buNone/>
            </a:pPr>
            <a:r>
              <a:rPr lang="en-US" dirty="0">
                <a:cs typeface="Times New Roman" panose="02020603050405020304" pitchFamily="18" charset="0"/>
              </a:rPr>
              <a:t>MSDS – Material Safety Data Sheet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76" y="1828800"/>
            <a:ext cx="7669724" cy="2819400"/>
          </a:xfrm>
          <a:prstGeom prst="rect">
            <a:avLst/>
          </a:prstGeom>
        </p:spPr>
      </p:pic>
    </p:spTree>
    <p:extLst>
      <p:ext uri="{BB962C8B-B14F-4D97-AF65-F5344CB8AC3E}">
        <p14:creationId xmlns:p14="http://schemas.microsoft.com/office/powerpoint/2010/main" val="3466323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noAutofit/>
          </a:bodyPr>
          <a:lstStyle/>
          <a:p>
            <a:r>
              <a:rPr lang="en-US" dirty="0">
                <a:cs typeface="Times New Roman" panose="02020603050405020304" pitchFamily="18" charset="0"/>
              </a:rPr>
              <a:t>Presence of Crystalline Silica?</a:t>
            </a:r>
          </a:p>
        </p:txBody>
      </p:sp>
      <p:sp>
        <p:nvSpPr>
          <p:cNvPr id="9" name="Content Placeholder 8"/>
          <p:cNvSpPr>
            <a:spLocks noGrp="1"/>
          </p:cNvSpPr>
          <p:nvPr>
            <p:ph idx="1"/>
          </p:nvPr>
        </p:nvSpPr>
        <p:spPr/>
        <p:txBody>
          <a:bodyPr/>
          <a:lstStyle/>
          <a:p>
            <a:pPr marL="0" indent="0" algn="ctr">
              <a:buNone/>
            </a:pPr>
            <a:r>
              <a:rPr lang="en-US" dirty="0">
                <a:cs typeface="Times New Roman" panose="02020603050405020304" pitchFamily="18" charset="0"/>
              </a:rPr>
              <a:t>MSDS – Material Safety Data Sheet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76" y="1828800"/>
            <a:ext cx="7669724" cy="2819400"/>
          </a:xfrm>
          <a:prstGeom prst="rect">
            <a:avLst/>
          </a:prstGeom>
        </p:spPr>
      </p:pic>
      <p:sp>
        <p:nvSpPr>
          <p:cNvPr id="5" name="Rectangle 4"/>
          <p:cNvSpPr/>
          <p:nvPr/>
        </p:nvSpPr>
        <p:spPr bwMode="auto">
          <a:xfrm>
            <a:off x="940876" y="3048000"/>
            <a:ext cx="6983924" cy="609600"/>
          </a:xfrm>
          <a:prstGeom prst="rect">
            <a:avLst/>
          </a:prstGeom>
          <a:noFill/>
          <a:ln w="38100">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86127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noAutofit/>
          </a:bodyPr>
          <a:lstStyle/>
          <a:p>
            <a:r>
              <a:rPr lang="en-US" dirty="0">
                <a:cs typeface="Times New Roman" panose="02020603050405020304" pitchFamily="18" charset="0"/>
              </a:rPr>
              <a:t>Presence of Crystalline Silica?</a:t>
            </a:r>
          </a:p>
        </p:txBody>
      </p:sp>
      <p:sp>
        <p:nvSpPr>
          <p:cNvPr id="9" name="Content Placeholder 8"/>
          <p:cNvSpPr>
            <a:spLocks noGrp="1"/>
          </p:cNvSpPr>
          <p:nvPr>
            <p:ph idx="1"/>
          </p:nvPr>
        </p:nvSpPr>
        <p:spPr/>
        <p:txBody>
          <a:bodyPr/>
          <a:lstStyle/>
          <a:p>
            <a:pPr marL="0" indent="0" algn="ctr">
              <a:buNone/>
            </a:pPr>
            <a:r>
              <a:rPr lang="en-US" dirty="0">
                <a:cs typeface="Times New Roman" panose="02020603050405020304" pitchFamily="18" charset="0"/>
              </a:rPr>
              <a:t>SDS – Safety Data Sheet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438400"/>
            <a:ext cx="8094963" cy="1981200"/>
          </a:xfrm>
          <a:prstGeom prst="rect">
            <a:avLst/>
          </a:prstGeom>
        </p:spPr>
      </p:pic>
    </p:spTree>
    <p:extLst>
      <p:ext uri="{BB962C8B-B14F-4D97-AF65-F5344CB8AC3E}">
        <p14:creationId xmlns:p14="http://schemas.microsoft.com/office/powerpoint/2010/main" val="2429765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noAutofit/>
          </a:bodyPr>
          <a:lstStyle/>
          <a:p>
            <a:r>
              <a:rPr lang="en-US" dirty="0">
                <a:cs typeface="Times New Roman" panose="02020603050405020304" pitchFamily="18" charset="0"/>
              </a:rPr>
              <a:t>Presence of Crystalline Silica?</a:t>
            </a:r>
          </a:p>
        </p:txBody>
      </p:sp>
      <p:sp>
        <p:nvSpPr>
          <p:cNvPr id="9" name="Content Placeholder 8"/>
          <p:cNvSpPr>
            <a:spLocks noGrp="1"/>
          </p:cNvSpPr>
          <p:nvPr>
            <p:ph idx="1"/>
          </p:nvPr>
        </p:nvSpPr>
        <p:spPr/>
        <p:txBody>
          <a:bodyPr/>
          <a:lstStyle/>
          <a:p>
            <a:pPr marL="0" indent="0" algn="ctr">
              <a:buNone/>
            </a:pPr>
            <a:r>
              <a:rPr lang="en-US" dirty="0">
                <a:cs typeface="Times New Roman" panose="02020603050405020304" pitchFamily="18" charset="0"/>
              </a:rPr>
              <a:t>SDS – Safety Data Sheet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438400"/>
            <a:ext cx="8094963" cy="1981200"/>
          </a:xfrm>
          <a:prstGeom prst="rect">
            <a:avLst/>
          </a:prstGeom>
        </p:spPr>
      </p:pic>
      <p:sp>
        <p:nvSpPr>
          <p:cNvPr id="3" name="Rectangle 2"/>
          <p:cNvSpPr/>
          <p:nvPr/>
        </p:nvSpPr>
        <p:spPr bwMode="auto">
          <a:xfrm>
            <a:off x="838200" y="3657600"/>
            <a:ext cx="7620000" cy="304800"/>
          </a:xfrm>
          <a:prstGeom prst="rect">
            <a:avLst/>
          </a:prstGeom>
          <a:noFill/>
          <a:ln w="38100">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99902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Scope and Application</a:t>
            </a:r>
            <a:endParaRPr lang="en-US" dirty="0"/>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1926.1153(a)</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5124" y="1363851"/>
            <a:ext cx="6756956" cy="4579750"/>
          </a:xfrm>
        </p:spPr>
      </p:pic>
    </p:spTree>
    <p:extLst>
      <p:ext uri="{BB962C8B-B14F-4D97-AF65-F5344CB8AC3E}">
        <p14:creationId xmlns:p14="http://schemas.microsoft.com/office/powerpoint/2010/main" val="983910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Crystalline Silica </a:t>
            </a:r>
            <a:r>
              <a:rPr lang="en-US" dirty="0">
                <a:effectLst>
                  <a:outerShdw blurRad="38100" dist="19050" dir="2700000" algn="tl">
                    <a:schemeClr val="dk1">
                      <a:alpha val="40000"/>
                    </a:schemeClr>
                  </a:outerShdw>
                </a:effectLst>
                <a:cs typeface="Times New Roman" panose="02020603050405020304" pitchFamily="18" charset="0"/>
              </a:rPr>
              <a:t>≥ 25µg/m</a:t>
            </a:r>
            <a:r>
              <a:rPr lang="en-US" baseline="30000" dirty="0">
                <a:effectLst>
                  <a:outerShdw blurRad="38100" dist="19050" dir="2700000" algn="tl">
                    <a:schemeClr val="dk1">
                      <a:alpha val="40000"/>
                    </a:schemeClr>
                  </a:outerShdw>
                </a:effectLst>
                <a:cs typeface="Times New Roman" panose="02020603050405020304" pitchFamily="18" charset="0"/>
              </a:rPr>
              <a:t>3</a:t>
            </a:r>
            <a:endParaRPr lang="en-US" dirty="0">
              <a:cs typeface="Times New Roman" panose="02020603050405020304" pitchFamily="18" charset="0"/>
            </a:endParaRPr>
          </a:p>
        </p:txBody>
      </p:sp>
      <p:sp>
        <p:nvSpPr>
          <p:cNvPr id="3" name="Content Placeholder 2"/>
          <p:cNvSpPr>
            <a:spLocks noGrp="1"/>
          </p:cNvSpPr>
          <p:nvPr>
            <p:ph sz="half" idx="1"/>
          </p:nvPr>
        </p:nvSpPr>
        <p:spPr>
          <a:xfrm>
            <a:off x="533400" y="830262"/>
            <a:ext cx="6629400" cy="4351338"/>
          </a:xfrm>
        </p:spPr>
        <p:txBody>
          <a:bodyPr/>
          <a:lstStyle/>
          <a:p>
            <a:endParaRPr lang="en-US" dirty="0">
              <a:latin typeface="Times New Roman" panose="02020603050405020304" pitchFamily="18" charset="0"/>
              <a:cs typeface="Times New Roman" panose="02020603050405020304" pitchFamily="18" charset="0"/>
            </a:endParaRPr>
          </a:p>
          <a:p>
            <a:r>
              <a:rPr lang="en-US" dirty="0">
                <a:cs typeface="Times New Roman" panose="02020603050405020304" pitchFamily="18" charset="0"/>
              </a:rPr>
              <a:t>Under any foreseeable conditions</a:t>
            </a:r>
          </a:p>
          <a:p>
            <a:endParaRPr lang="en-US" dirty="0">
              <a:cs typeface="Times New Roman" panose="02020603050405020304" pitchFamily="18" charset="0"/>
            </a:endParaRPr>
          </a:p>
          <a:p>
            <a:r>
              <a:rPr lang="en-US" dirty="0">
                <a:cs typeface="Times New Roman" panose="02020603050405020304" pitchFamily="18" charset="0"/>
              </a:rPr>
              <a:t>Sample</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009324"/>
            <a:ext cx="3886200" cy="3934276"/>
          </a:xfrm>
        </p:spPr>
      </p:pic>
      <p:sp>
        <p:nvSpPr>
          <p:cNvPr id="6" name="Rectangle 5"/>
          <p:cNvSpPr>
            <a:spLocks noChangeArrowheads="1"/>
          </p:cNvSpPr>
          <p:nvPr/>
        </p:nvSpPr>
        <p:spPr bwMode="auto">
          <a:xfrm>
            <a:off x="6477000" y="609600"/>
            <a:ext cx="2133600"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1926.1153(d)(2)(</a:t>
            </a:r>
            <a:r>
              <a:rPr lang="en-US" sz="1800" u="none" dirty="0" err="1">
                <a:latin typeface="+mj-lt"/>
                <a:cs typeface="Times New Roman" panose="02020603050405020304" pitchFamily="18" charset="0"/>
              </a:rPr>
              <a:t>i</a:t>
            </a:r>
            <a:r>
              <a:rPr lang="en-US" sz="1800" u="none" dirty="0">
                <a:latin typeface="+mj-lt"/>
                <a:cs typeface="Times New Roman" panose="02020603050405020304" pitchFamily="18" charset="0"/>
              </a:rPr>
              <a:t>)</a:t>
            </a:r>
          </a:p>
        </p:txBody>
      </p:sp>
    </p:spTree>
    <p:extLst>
      <p:ext uri="{BB962C8B-B14F-4D97-AF65-F5344CB8AC3E}">
        <p14:creationId xmlns:p14="http://schemas.microsoft.com/office/powerpoint/2010/main" val="1351543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0649"/>
            <a:ext cx="7924800" cy="553998"/>
          </a:xfrm>
        </p:spPr>
        <p:txBody>
          <a:bodyPr/>
          <a:lstStyle/>
          <a:p>
            <a:r>
              <a:rPr lang="en-US" dirty="0">
                <a:cs typeface="Times New Roman" panose="02020603050405020304" pitchFamily="18" charset="0"/>
              </a:rPr>
              <a:t>Written Exposure Control Plan</a:t>
            </a:r>
            <a:endParaRPr lang="en-US" dirty="0"/>
          </a:p>
        </p:txBody>
      </p:sp>
      <p:sp>
        <p:nvSpPr>
          <p:cNvPr id="5" name="Rectangle 4"/>
          <p:cNvSpPr>
            <a:spLocks noChangeArrowheads="1"/>
          </p:cNvSpPr>
          <p:nvPr/>
        </p:nvSpPr>
        <p:spPr bwMode="auto">
          <a:xfrm>
            <a:off x="6685535"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295400"/>
            <a:ext cx="5158130" cy="4406946"/>
          </a:xfrm>
        </p:spPr>
      </p:pic>
    </p:spTree>
    <p:extLst>
      <p:ext uri="{BB962C8B-B14F-4D97-AF65-F5344CB8AC3E}">
        <p14:creationId xmlns:p14="http://schemas.microsoft.com/office/powerpoint/2010/main" val="71776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Hazards of Crystalline Silica</a:t>
            </a:r>
          </a:p>
        </p:txBody>
      </p:sp>
      <p:sp>
        <p:nvSpPr>
          <p:cNvPr id="3" name="Content Placeholder 2"/>
          <p:cNvSpPr>
            <a:spLocks noGrp="1"/>
          </p:cNvSpPr>
          <p:nvPr>
            <p:ph idx="1"/>
          </p:nvPr>
        </p:nvSpPr>
        <p:spPr/>
        <p:txBody>
          <a:bodyPr/>
          <a:lstStyle/>
          <a:p>
            <a:pPr marL="0" indent="0">
              <a:buNone/>
            </a:pPr>
            <a:r>
              <a:rPr lang="en-US" dirty="0">
                <a:cs typeface="Times New Roman" panose="02020603050405020304" pitchFamily="18" charset="0"/>
              </a:rPr>
              <a:t>Exposure to respirable crystalline silica has been linked to:</a:t>
            </a:r>
          </a:p>
          <a:p>
            <a:pPr lvl="3"/>
            <a:endParaRPr lang="en-US" dirty="0">
              <a:cs typeface="Times New Roman" panose="02020603050405020304" pitchFamily="18" charset="0"/>
            </a:endParaRPr>
          </a:p>
          <a:p>
            <a:r>
              <a:rPr lang="en-US" sz="2400" dirty="0">
                <a:cs typeface="Times New Roman" panose="02020603050405020304" pitchFamily="18" charset="0"/>
              </a:rPr>
              <a:t>Silicosis</a:t>
            </a:r>
          </a:p>
          <a:p>
            <a:pPr lvl="3"/>
            <a:endParaRPr lang="en-US" sz="2400" dirty="0">
              <a:cs typeface="Times New Roman" panose="02020603050405020304" pitchFamily="18" charset="0"/>
            </a:endParaRPr>
          </a:p>
          <a:p>
            <a:r>
              <a:rPr lang="en-US" sz="2400" dirty="0">
                <a:cs typeface="Times New Roman" panose="02020603050405020304" pitchFamily="18" charset="0"/>
              </a:rPr>
              <a:t>Lung cancer</a:t>
            </a:r>
          </a:p>
          <a:p>
            <a:pPr lvl="3"/>
            <a:endParaRPr lang="en-US" sz="2400" dirty="0">
              <a:cs typeface="Times New Roman" panose="02020603050405020304" pitchFamily="18" charset="0"/>
            </a:endParaRPr>
          </a:p>
          <a:p>
            <a:r>
              <a:rPr lang="en-US" sz="2400" dirty="0">
                <a:cs typeface="Times New Roman" panose="02020603050405020304" pitchFamily="18" charset="0"/>
              </a:rPr>
              <a:t>Chronic obstructive pulmonary disease</a:t>
            </a:r>
          </a:p>
          <a:p>
            <a:pPr lvl="3"/>
            <a:endParaRPr lang="en-US" sz="2400" dirty="0">
              <a:cs typeface="Times New Roman" panose="02020603050405020304" pitchFamily="18" charset="0"/>
            </a:endParaRPr>
          </a:p>
          <a:p>
            <a:r>
              <a:rPr lang="en-US" sz="2400" dirty="0">
                <a:cs typeface="Times New Roman" panose="02020603050405020304" pitchFamily="18" charset="0"/>
              </a:rPr>
              <a:t>Kidney disease</a:t>
            </a:r>
          </a:p>
        </p:txBody>
      </p:sp>
    </p:spTree>
    <p:extLst>
      <p:ext uri="{BB962C8B-B14F-4D97-AF65-F5344CB8AC3E}">
        <p14:creationId xmlns:p14="http://schemas.microsoft.com/office/powerpoint/2010/main" val="1440563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6358"/>
            <a:ext cx="8001000" cy="4504841"/>
          </a:xfrm>
        </p:spPr>
        <p:txBody>
          <a:bodyPr>
            <a:normAutofit fontScale="92500"/>
          </a:bodyPr>
          <a:lstStyle/>
          <a:p>
            <a:pPr marL="0" indent="0">
              <a:buNone/>
            </a:pPr>
            <a:r>
              <a:rPr lang="en-US" sz="2600" dirty="0">
                <a:cs typeface="Times New Roman" panose="02020603050405020304" pitchFamily="18" charset="0"/>
              </a:rPr>
              <a:t>Develop and implement a written exposure control plan to minimize or eliminate exposure to silica, which contains information on the following:</a:t>
            </a:r>
          </a:p>
          <a:p>
            <a:pPr marL="0" indent="0">
              <a:buNone/>
            </a:pPr>
            <a:endParaRPr lang="en-US" sz="800" dirty="0">
              <a:cs typeface="Times New Roman" panose="02020603050405020304" pitchFamily="18" charset="0"/>
            </a:endParaRPr>
          </a:p>
          <a:p>
            <a:r>
              <a:rPr lang="en-US" sz="2400" dirty="0">
                <a:cs typeface="Times New Roman" panose="02020603050405020304" pitchFamily="18" charset="0"/>
              </a:rPr>
              <a:t>Task description</a:t>
            </a:r>
          </a:p>
          <a:p>
            <a:endParaRPr lang="en-US" sz="800" dirty="0">
              <a:cs typeface="Times New Roman" panose="02020603050405020304" pitchFamily="18" charset="0"/>
            </a:endParaRPr>
          </a:p>
          <a:p>
            <a:r>
              <a:rPr lang="en-US" sz="2400" dirty="0">
                <a:cs typeface="Times New Roman" panose="02020603050405020304" pitchFamily="18" charset="0"/>
              </a:rPr>
              <a:t>Description of the controls (engineering controls, work practices, personal protective equipment)</a:t>
            </a:r>
          </a:p>
          <a:p>
            <a:endParaRPr lang="en-US" sz="800" dirty="0">
              <a:cs typeface="Times New Roman" panose="02020603050405020304" pitchFamily="18" charset="0"/>
            </a:endParaRPr>
          </a:p>
          <a:p>
            <a:r>
              <a:rPr lang="en-US" sz="2400" dirty="0">
                <a:cs typeface="Times New Roman" panose="02020603050405020304" pitchFamily="18" charset="0"/>
              </a:rPr>
              <a:t>Housekeeping measures</a:t>
            </a:r>
          </a:p>
          <a:p>
            <a:endParaRPr lang="en-US" sz="800" dirty="0">
              <a:solidFill>
                <a:srgbClr val="FF0000"/>
              </a:solidFill>
              <a:cs typeface="Times New Roman" panose="02020603050405020304" pitchFamily="18" charset="0"/>
            </a:endParaRPr>
          </a:p>
          <a:p>
            <a:r>
              <a:rPr lang="en-US" sz="2400" dirty="0">
                <a:cs typeface="Times New Roman" panose="02020603050405020304" pitchFamily="18" charset="0"/>
              </a:rPr>
              <a:t>Designates a competent person who will make frequent and regular inspections of the job sites, materials, and equipment to implement the written exposure control plan</a:t>
            </a:r>
          </a:p>
          <a:p>
            <a:pPr marL="914400" lvl="2" indent="0">
              <a:buNone/>
            </a:pPr>
            <a:endParaRPr lang="en-US" sz="1400"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1926.1153(g)(1)</a:t>
            </a:r>
          </a:p>
        </p:txBody>
      </p:sp>
      <p:sp>
        <p:nvSpPr>
          <p:cNvPr id="6" name="Title 1"/>
          <p:cNvSpPr>
            <a:spLocks noGrp="1"/>
          </p:cNvSpPr>
          <p:nvPr>
            <p:ph type="title"/>
          </p:nvPr>
        </p:nvSpPr>
        <p:spPr>
          <a:xfrm>
            <a:off x="533400" y="467380"/>
            <a:ext cx="7924800" cy="523220"/>
          </a:xfrm>
        </p:spPr>
        <p:txBody>
          <a:bodyPr>
            <a:normAutofit fontScale="90000"/>
          </a:bodyPr>
          <a:lstStyle/>
          <a:p>
            <a:r>
              <a:rPr lang="en-US" sz="3400" dirty="0">
                <a:cs typeface="Times New Roman" panose="02020603050405020304" pitchFamily="18" charset="0"/>
              </a:rPr>
              <a:t>Written Exposure Control Plan</a:t>
            </a:r>
            <a:endParaRPr lang="en-US" sz="3400" dirty="0"/>
          </a:p>
        </p:txBody>
      </p:sp>
    </p:spTree>
    <p:extLst>
      <p:ext uri="{BB962C8B-B14F-4D97-AF65-F5344CB8AC3E}">
        <p14:creationId xmlns:p14="http://schemas.microsoft.com/office/powerpoint/2010/main" val="698196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001000" cy="4648200"/>
          </a:xfrm>
        </p:spPr>
        <p:txBody>
          <a:bodyPr/>
          <a:lstStyle/>
          <a:p>
            <a:pPr marL="0" indent="0">
              <a:buNone/>
            </a:pPr>
            <a:r>
              <a:rPr lang="en-US" dirty="0">
                <a:cs typeface="Times New Roman" panose="02020603050405020304" pitchFamily="18" charset="0"/>
              </a:rPr>
              <a:t>Develop and implement a written exposure control plan to minimize or eliminate exposure to silica, which contains information on the following:</a:t>
            </a:r>
          </a:p>
          <a:p>
            <a:pPr marL="0" indent="0">
              <a:buNone/>
            </a:pPr>
            <a:endParaRPr lang="en-US" dirty="0">
              <a:cs typeface="Times New Roman" panose="02020603050405020304" pitchFamily="18" charset="0"/>
            </a:endParaRPr>
          </a:p>
          <a:p>
            <a:r>
              <a:rPr lang="en-US" sz="2400" dirty="0">
                <a:solidFill>
                  <a:srgbClr val="FF0000"/>
                </a:solidFill>
                <a:cs typeface="Times New Roman" panose="02020603050405020304" pitchFamily="18" charset="0"/>
              </a:rPr>
              <a:t>Procedures used to restrict access to work areas, when necessary, to minimize the number of employees exposed</a:t>
            </a:r>
          </a:p>
          <a:p>
            <a:pPr marL="914400" lvl="2" indent="0">
              <a:buNone/>
            </a:pPr>
            <a:endParaRPr lang="en-US" sz="1400" dirty="0">
              <a:latin typeface="Times New Roman" panose="02020603050405020304" pitchFamily="18" charset="0"/>
              <a:cs typeface="Times New Roman" panose="02020603050405020304" pitchFamily="18" charset="0"/>
            </a:endParaRPr>
          </a:p>
        </p:txBody>
      </p:sp>
      <p:sp>
        <p:nvSpPr>
          <p:cNvPr id="7" name="Title 1"/>
          <p:cNvSpPr>
            <a:spLocks noGrp="1"/>
          </p:cNvSpPr>
          <p:nvPr>
            <p:ph type="title"/>
          </p:nvPr>
        </p:nvSpPr>
        <p:spPr>
          <a:xfrm>
            <a:off x="533400" y="467380"/>
            <a:ext cx="7924800" cy="523220"/>
          </a:xfrm>
        </p:spPr>
        <p:txBody>
          <a:bodyPr>
            <a:normAutofit fontScale="90000"/>
          </a:bodyPr>
          <a:lstStyle/>
          <a:p>
            <a:r>
              <a:rPr lang="en-US" sz="3400" dirty="0">
                <a:cs typeface="Times New Roman" panose="02020603050405020304" pitchFamily="18" charset="0"/>
              </a:rPr>
              <a:t>Written Exposure Control Plan</a:t>
            </a:r>
            <a:endParaRPr lang="en-US" sz="3400" dirty="0"/>
          </a:p>
        </p:txBody>
      </p:sp>
      <p:sp>
        <p:nvSpPr>
          <p:cNvPr id="8" name="Rectangle 7"/>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1926.1153(g)(1)</a:t>
            </a:r>
          </a:p>
        </p:txBody>
      </p:sp>
    </p:spTree>
    <p:extLst>
      <p:ext uri="{BB962C8B-B14F-4D97-AF65-F5344CB8AC3E}">
        <p14:creationId xmlns:p14="http://schemas.microsoft.com/office/powerpoint/2010/main" val="3960718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7924800" cy="4648200"/>
          </a:xfrm>
        </p:spPr>
        <p:txBody>
          <a:bodyPr/>
          <a:lstStyle/>
          <a:p>
            <a:r>
              <a:rPr lang="en-US" dirty="0">
                <a:latin typeface="+mj-lt"/>
                <a:cs typeface="Times New Roman" panose="02020603050405020304" pitchFamily="18" charset="0"/>
              </a:rPr>
              <a:t>Must be reviewed and evaluated at least </a:t>
            </a:r>
            <a:r>
              <a:rPr lang="en-US" b="1" dirty="0">
                <a:latin typeface="+mj-lt"/>
                <a:cs typeface="Times New Roman" panose="02020603050405020304" pitchFamily="18" charset="0"/>
              </a:rPr>
              <a:t>annually</a:t>
            </a:r>
            <a:r>
              <a:rPr lang="en-US" dirty="0">
                <a:latin typeface="+mj-lt"/>
                <a:cs typeface="Times New Roman" panose="02020603050405020304" pitchFamily="18" charset="0"/>
              </a:rPr>
              <a:t> and update when necessary</a:t>
            </a:r>
          </a:p>
          <a:p>
            <a:pPr marL="0" indent="0">
              <a:buNone/>
            </a:pPr>
            <a:endParaRPr lang="en-US" dirty="0">
              <a:latin typeface="+mj-lt"/>
              <a:cs typeface="Times New Roman" panose="02020603050405020304" pitchFamily="18" charset="0"/>
            </a:endParaRPr>
          </a:p>
          <a:p>
            <a:r>
              <a:rPr lang="en-US" dirty="0">
                <a:latin typeface="+mj-lt"/>
                <a:cs typeface="Times New Roman" panose="02020603050405020304" pitchFamily="18" charset="0"/>
              </a:rPr>
              <a:t>Must be readily available for examination and copying, upon request, to: </a:t>
            </a:r>
          </a:p>
          <a:p>
            <a:endParaRPr lang="en-US" sz="800" dirty="0">
              <a:latin typeface="+mj-lt"/>
              <a:cs typeface="Times New Roman" panose="02020603050405020304" pitchFamily="18" charset="0"/>
            </a:endParaRPr>
          </a:p>
          <a:p>
            <a:pPr lvl="1">
              <a:lnSpc>
                <a:spcPct val="150000"/>
              </a:lnSpc>
            </a:pPr>
            <a:r>
              <a:rPr lang="en-US" dirty="0">
                <a:latin typeface="+mj-lt"/>
                <a:cs typeface="Times New Roman" panose="02020603050405020304" pitchFamily="18" charset="0"/>
              </a:rPr>
              <a:t>Each employee covered by this section</a:t>
            </a:r>
          </a:p>
          <a:p>
            <a:pPr lvl="1">
              <a:lnSpc>
                <a:spcPct val="150000"/>
              </a:lnSpc>
            </a:pPr>
            <a:r>
              <a:rPr lang="en-US" dirty="0">
                <a:latin typeface="+mj-lt"/>
                <a:cs typeface="Times New Roman" panose="02020603050405020304" pitchFamily="18" charset="0"/>
              </a:rPr>
              <a:t>Designated employee representatives</a:t>
            </a:r>
          </a:p>
          <a:p>
            <a:pPr lvl="1">
              <a:lnSpc>
                <a:spcPct val="150000"/>
              </a:lnSpc>
            </a:pPr>
            <a:r>
              <a:rPr lang="en-US" dirty="0">
                <a:latin typeface="+mj-lt"/>
                <a:cs typeface="Times New Roman" panose="02020603050405020304" pitchFamily="18" charset="0"/>
              </a:rPr>
              <a:t>Assistant Secretary, and</a:t>
            </a:r>
          </a:p>
          <a:p>
            <a:pPr lvl="1">
              <a:lnSpc>
                <a:spcPct val="150000"/>
              </a:lnSpc>
            </a:pPr>
            <a:r>
              <a:rPr lang="en-US" dirty="0">
                <a:latin typeface="+mj-lt"/>
                <a:cs typeface="Times New Roman" panose="02020603050405020304" pitchFamily="18" charset="0"/>
              </a:rPr>
              <a:t>Director (of NIOSH)</a:t>
            </a:r>
          </a:p>
          <a:p>
            <a:pPr marL="914400" lvl="2" indent="0">
              <a:buNone/>
            </a:pPr>
            <a:endParaRPr lang="en-US" sz="1400" dirty="0">
              <a:latin typeface="Times New Roman" panose="02020603050405020304" pitchFamily="18" charset="0"/>
              <a:cs typeface="Times New Roman" panose="02020603050405020304" pitchFamily="18" charset="0"/>
            </a:endParaRPr>
          </a:p>
        </p:txBody>
      </p:sp>
      <p:sp>
        <p:nvSpPr>
          <p:cNvPr id="6" name="Title 1"/>
          <p:cNvSpPr>
            <a:spLocks noGrp="1"/>
          </p:cNvSpPr>
          <p:nvPr>
            <p:ph type="title"/>
          </p:nvPr>
        </p:nvSpPr>
        <p:spPr>
          <a:xfrm>
            <a:off x="533400" y="498157"/>
            <a:ext cx="7924800" cy="492443"/>
          </a:xfrm>
        </p:spPr>
        <p:txBody>
          <a:bodyPr>
            <a:normAutofit fontScale="90000"/>
          </a:bodyPr>
          <a:lstStyle/>
          <a:p>
            <a:r>
              <a:rPr lang="en-US" sz="3200" dirty="0">
                <a:cs typeface="Times New Roman" panose="02020603050405020304" pitchFamily="18" charset="0"/>
              </a:rPr>
              <a:t>Written Exposure Control Plan</a:t>
            </a:r>
            <a:endParaRPr lang="en-US" sz="3200" dirty="0"/>
          </a:p>
        </p:txBody>
      </p:sp>
      <p:sp>
        <p:nvSpPr>
          <p:cNvPr id="7" name="Rectangle 6"/>
          <p:cNvSpPr>
            <a:spLocks noChangeArrowheads="1"/>
          </p:cNvSpPr>
          <p:nvPr/>
        </p:nvSpPr>
        <p:spPr bwMode="auto">
          <a:xfrm>
            <a:off x="6248400" y="621268"/>
            <a:ext cx="2477146" cy="369332"/>
          </a:xfrm>
          <a:prstGeom prst="rect">
            <a:avLst/>
          </a:prstGeom>
          <a:noFill/>
          <a:ln w="12700">
            <a:noFill/>
            <a:miter lim="800000"/>
            <a:headEnd type="none" w="sm" len="sm"/>
            <a:tailEnd type="none" w="sm" len="sm"/>
          </a:ln>
        </p:spPr>
        <p:txBody>
          <a:bodyPr wrap="square">
            <a:spAutoFit/>
          </a:bodyPr>
          <a:lstStyle/>
          <a:p>
            <a:pPr eaLnBrk="1" hangingPunct="1">
              <a:defRPr/>
            </a:pPr>
            <a:r>
              <a:rPr lang="en-US" sz="1800" u="none" dirty="0">
                <a:latin typeface="+mj-lt"/>
                <a:cs typeface="Times New Roman" panose="02020603050405020304" pitchFamily="18" charset="0"/>
              </a:rPr>
              <a:t>1926.1153(g)(2)-(3)</a:t>
            </a:r>
          </a:p>
        </p:txBody>
      </p:sp>
    </p:spTree>
    <p:extLst>
      <p:ext uri="{BB962C8B-B14F-4D97-AF65-F5344CB8AC3E}">
        <p14:creationId xmlns:p14="http://schemas.microsoft.com/office/powerpoint/2010/main" val="2692021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0649"/>
            <a:ext cx="6793535" cy="553998"/>
          </a:xfrm>
        </p:spPr>
        <p:txBody>
          <a:bodyPr/>
          <a:lstStyle/>
          <a:p>
            <a:r>
              <a:rPr lang="en-US" dirty="0">
                <a:cs typeface="Times New Roman" panose="02020603050405020304" pitchFamily="18" charset="0"/>
              </a:rPr>
              <a:t>Written Exposure Control Plan</a:t>
            </a:r>
            <a:endParaRPr lang="en-US" dirty="0"/>
          </a:p>
        </p:txBody>
      </p:sp>
      <p:sp>
        <p:nvSpPr>
          <p:cNvPr id="5" name="Rectangle 4"/>
          <p:cNvSpPr>
            <a:spLocks noChangeArrowheads="1"/>
          </p:cNvSpPr>
          <p:nvPr/>
        </p:nvSpPr>
        <p:spPr bwMode="auto">
          <a:xfrm>
            <a:off x="6685535"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295400"/>
            <a:ext cx="5158130" cy="4406946"/>
          </a:xfrm>
        </p:spPr>
      </p:pic>
    </p:spTree>
    <p:extLst>
      <p:ext uri="{BB962C8B-B14F-4D97-AF65-F5344CB8AC3E}">
        <p14:creationId xmlns:p14="http://schemas.microsoft.com/office/powerpoint/2010/main" val="516224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335" y="609600"/>
            <a:ext cx="7924800" cy="549275"/>
          </a:xfrm>
        </p:spPr>
        <p:txBody>
          <a:bodyPr>
            <a:noAutofit/>
          </a:bodyPr>
          <a:lstStyle/>
          <a:p>
            <a:r>
              <a:rPr lang="en-US" sz="2800" dirty="0"/>
              <a:t>Specified Exposure Control Methods</a:t>
            </a:r>
          </a:p>
        </p:txBody>
      </p:sp>
      <p:sp>
        <p:nvSpPr>
          <p:cNvPr id="6" name="Content Placeholder 5"/>
          <p:cNvSpPr>
            <a:spLocks noGrp="1"/>
          </p:cNvSpPr>
          <p:nvPr>
            <p:ph idx="1"/>
          </p:nvPr>
        </p:nvSpPr>
        <p:spPr/>
        <p:txBody>
          <a:bodyPr/>
          <a:lstStyle/>
          <a:p>
            <a:r>
              <a:rPr lang="en-US" dirty="0"/>
              <a:t>Table 1 – Specified Exposure Control Methods; when working with materials containing crystalline silica</a:t>
            </a:r>
          </a:p>
          <a:p>
            <a:endParaRPr lang="en-US" dirty="0"/>
          </a:p>
          <a:p>
            <a:r>
              <a:rPr lang="en-US" dirty="0"/>
              <a:t>Lists 18 tasks with engineering and work practice control methods, and respirator requirements</a:t>
            </a:r>
          </a:p>
        </p:txBody>
      </p:sp>
      <p:sp>
        <p:nvSpPr>
          <p:cNvPr id="4" name="Rectangle 3"/>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289954918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Table 1 – Tasks</a:t>
            </a:r>
            <a:endParaRPr lang="en-US" dirty="0"/>
          </a:p>
        </p:txBody>
      </p:sp>
      <p:sp>
        <p:nvSpPr>
          <p:cNvPr id="3" name="Content Placeholder 2"/>
          <p:cNvSpPr>
            <a:spLocks noGrp="1"/>
          </p:cNvSpPr>
          <p:nvPr>
            <p:ph sz="half" idx="1"/>
          </p:nvPr>
        </p:nvSpPr>
        <p:spPr>
          <a:xfrm>
            <a:off x="533400" y="1290637"/>
            <a:ext cx="3886200" cy="4957763"/>
          </a:xfrm>
        </p:spPr>
        <p:txBody>
          <a:bodyPr>
            <a:noAutofit/>
          </a:bodyPr>
          <a:lstStyle/>
          <a:p>
            <a:r>
              <a:rPr lang="en-US" sz="2400" dirty="0">
                <a:cs typeface="Times New Roman" panose="02020603050405020304" pitchFamily="18" charset="0"/>
              </a:rPr>
              <a:t>Stationary masonry saws</a:t>
            </a:r>
          </a:p>
          <a:p>
            <a:endParaRPr lang="en-US" sz="2400" dirty="0">
              <a:cs typeface="Times New Roman" panose="02020603050405020304" pitchFamily="18" charset="0"/>
            </a:endParaRPr>
          </a:p>
          <a:p>
            <a:r>
              <a:rPr lang="en-US" sz="2400" dirty="0">
                <a:cs typeface="Times New Roman" panose="02020603050405020304" pitchFamily="18" charset="0"/>
              </a:rPr>
              <a:t>Handheld power saws (any blade diameter)</a:t>
            </a:r>
          </a:p>
          <a:p>
            <a:endParaRPr lang="en-US" sz="2400" dirty="0">
              <a:cs typeface="Times New Roman" panose="02020603050405020304" pitchFamily="18" charset="0"/>
            </a:endParaRPr>
          </a:p>
          <a:p>
            <a:r>
              <a:rPr lang="en-US" sz="2400" dirty="0">
                <a:cs typeface="Times New Roman" panose="02020603050405020304" pitchFamily="18" charset="0"/>
              </a:rPr>
              <a:t>Handheld power saws for cutting fiber-cement board (with blade diameter of 8 inches or less)</a:t>
            </a:r>
          </a:p>
          <a:p>
            <a:endParaRPr lang="en-US" sz="1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629150" y="1243169"/>
            <a:ext cx="3886200" cy="4933794"/>
          </a:xfrm>
        </p:spPr>
        <p:txBody>
          <a:bodyPr>
            <a:noAutofit/>
          </a:bodyPr>
          <a:lstStyle/>
          <a:p>
            <a:r>
              <a:rPr lang="en-US" sz="2400" dirty="0">
                <a:cs typeface="Times New Roman" panose="02020603050405020304" pitchFamily="18" charset="0"/>
              </a:rPr>
              <a:t>Handheld grinders for uses other than mortar removal</a:t>
            </a:r>
          </a:p>
          <a:p>
            <a:endParaRPr lang="en-US" sz="2400" dirty="0">
              <a:cs typeface="Times New Roman" panose="02020603050405020304" pitchFamily="18" charset="0"/>
            </a:endParaRPr>
          </a:p>
          <a:p>
            <a:r>
              <a:rPr lang="en-US" sz="2400" dirty="0">
                <a:cs typeface="Times New Roman" panose="02020603050405020304" pitchFamily="18" charset="0"/>
              </a:rPr>
              <a:t>Walk-behind milling machines and floor grinders</a:t>
            </a:r>
          </a:p>
          <a:p>
            <a:endParaRPr lang="en-US" sz="2400" dirty="0">
              <a:cs typeface="Times New Roman" panose="02020603050405020304" pitchFamily="18" charset="0"/>
            </a:endParaRPr>
          </a:p>
          <a:p>
            <a:r>
              <a:rPr lang="en-US" sz="2400" dirty="0">
                <a:cs typeface="Times New Roman" panose="02020603050405020304" pitchFamily="18" charset="0"/>
              </a:rPr>
              <a:t>Small drivable milling machines (less than half-lane)</a:t>
            </a:r>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1274314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219200"/>
            <a:ext cx="3886200" cy="4957763"/>
          </a:xfrm>
        </p:spPr>
        <p:txBody>
          <a:bodyPr>
            <a:normAutofit fontScale="85000" lnSpcReduction="20000"/>
          </a:bodyPr>
          <a:lstStyle/>
          <a:p>
            <a:r>
              <a:rPr lang="en-US" sz="2400" dirty="0">
                <a:cs typeface="Times New Roman" panose="02020603050405020304" pitchFamily="18" charset="0"/>
              </a:rPr>
              <a:t>Walk-behind saws</a:t>
            </a:r>
          </a:p>
          <a:p>
            <a:endParaRPr lang="en-US" sz="2400" dirty="0">
              <a:cs typeface="Times New Roman" panose="02020603050405020304" pitchFamily="18" charset="0"/>
            </a:endParaRPr>
          </a:p>
          <a:p>
            <a:r>
              <a:rPr lang="en-US" sz="2400" dirty="0">
                <a:cs typeface="Times New Roman" panose="02020603050405020304" pitchFamily="18" charset="0"/>
              </a:rPr>
              <a:t>Drivable saws</a:t>
            </a:r>
          </a:p>
          <a:p>
            <a:endParaRPr lang="en-US" sz="2400" dirty="0">
              <a:cs typeface="Times New Roman" panose="02020603050405020304" pitchFamily="18" charset="0"/>
            </a:endParaRPr>
          </a:p>
          <a:p>
            <a:r>
              <a:rPr lang="en-US" sz="2400" dirty="0">
                <a:cs typeface="Times New Roman" panose="02020603050405020304" pitchFamily="18" charset="0"/>
              </a:rPr>
              <a:t>Rig-mounted core saws or drills</a:t>
            </a:r>
          </a:p>
          <a:p>
            <a:endParaRPr lang="en-US" sz="2400" dirty="0">
              <a:cs typeface="Times New Roman" panose="02020603050405020304" pitchFamily="18" charset="0"/>
            </a:endParaRPr>
          </a:p>
          <a:p>
            <a:r>
              <a:rPr lang="en-US" sz="2400" dirty="0">
                <a:cs typeface="Times New Roman" panose="02020603050405020304" pitchFamily="18" charset="0"/>
              </a:rPr>
              <a:t>Handheld and stand-mounted drills (including impact and rotary hammer drills)</a:t>
            </a:r>
          </a:p>
          <a:p>
            <a:endParaRPr lang="en-US" sz="2400" dirty="0">
              <a:cs typeface="Times New Roman" panose="02020603050405020304" pitchFamily="18" charset="0"/>
            </a:endParaRPr>
          </a:p>
          <a:p>
            <a:r>
              <a:rPr lang="en-US" sz="2400" dirty="0">
                <a:cs typeface="Times New Roman" panose="02020603050405020304" pitchFamily="18" charset="0"/>
              </a:rPr>
              <a:t>Dowel drilling rigs for concrete</a:t>
            </a:r>
          </a:p>
          <a:p>
            <a:endParaRPr lang="en-US" sz="2400" dirty="0">
              <a:cs typeface="Times New Roman" panose="02020603050405020304" pitchFamily="18" charset="0"/>
            </a:endParaRPr>
          </a:p>
          <a:p>
            <a:r>
              <a:rPr lang="en-US" sz="2400" dirty="0">
                <a:cs typeface="Times New Roman" panose="02020603050405020304" pitchFamily="18" charset="0"/>
              </a:rPr>
              <a:t>Handheld grinders for mortar removal</a:t>
            </a:r>
          </a:p>
        </p:txBody>
      </p:sp>
      <p:sp>
        <p:nvSpPr>
          <p:cNvPr id="4" name="Content Placeholder 3"/>
          <p:cNvSpPr>
            <a:spLocks noGrp="1"/>
          </p:cNvSpPr>
          <p:nvPr>
            <p:ph sz="half" idx="2"/>
          </p:nvPr>
        </p:nvSpPr>
        <p:spPr>
          <a:xfrm>
            <a:off x="4629150" y="1143000"/>
            <a:ext cx="3886200" cy="4933794"/>
          </a:xfrm>
        </p:spPr>
        <p:txBody>
          <a:bodyPr>
            <a:noAutofit/>
          </a:bodyPr>
          <a:lstStyle/>
          <a:p>
            <a:r>
              <a:rPr lang="en-US" sz="2200" dirty="0">
                <a:cs typeface="Times New Roman" panose="02020603050405020304" pitchFamily="18" charset="0"/>
              </a:rPr>
              <a:t>Large drivable milling machines (half-lane and larger)</a:t>
            </a:r>
          </a:p>
          <a:p>
            <a:endParaRPr lang="en-US" sz="2200" dirty="0">
              <a:cs typeface="Times New Roman" panose="02020603050405020304" pitchFamily="18" charset="0"/>
            </a:endParaRPr>
          </a:p>
          <a:p>
            <a:r>
              <a:rPr lang="en-US" sz="2200" dirty="0">
                <a:cs typeface="Times New Roman" panose="02020603050405020304" pitchFamily="18" charset="0"/>
              </a:rPr>
              <a:t>Crushing machines</a:t>
            </a:r>
          </a:p>
          <a:p>
            <a:endParaRPr lang="en-US" sz="2200" dirty="0">
              <a:cs typeface="Times New Roman" panose="02020603050405020304" pitchFamily="18" charset="0"/>
            </a:endParaRPr>
          </a:p>
          <a:p>
            <a:r>
              <a:rPr lang="en-US" sz="2200" dirty="0">
                <a:cs typeface="Times New Roman" panose="02020603050405020304" pitchFamily="18" charset="0"/>
              </a:rPr>
              <a:t>Vehicle-mounted drilling rigs for rock and concrete</a:t>
            </a:r>
          </a:p>
          <a:p>
            <a:endParaRPr lang="en-US" sz="2200" dirty="0">
              <a:latin typeface="Times New Roman" panose="02020603050405020304" pitchFamily="18" charset="0"/>
              <a:cs typeface="Times New Roman" panose="02020603050405020304" pitchFamily="18" charset="0"/>
            </a:endParaRPr>
          </a:p>
          <a:p>
            <a:r>
              <a:rPr lang="en-US" sz="2200" dirty="0">
                <a:cs typeface="Times New Roman" panose="02020603050405020304" pitchFamily="18" charset="0"/>
              </a:rPr>
              <a:t>Jackhammers and handheld powered chipping tools</a:t>
            </a:r>
          </a:p>
        </p:txBody>
      </p:sp>
      <p:sp>
        <p:nvSpPr>
          <p:cNvPr id="7" name="Title 1"/>
          <p:cNvSpPr>
            <a:spLocks noGrp="1"/>
          </p:cNvSpPr>
          <p:nvPr>
            <p:ph type="title"/>
          </p:nvPr>
        </p:nvSpPr>
        <p:spPr>
          <a:xfrm>
            <a:off x="609600" y="457200"/>
            <a:ext cx="7924800" cy="549275"/>
          </a:xfrm>
        </p:spPr>
        <p:txBody>
          <a:bodyPr>
            <a:noAutofit/>
          </a:bodyPr>
          <a:lstStyle/>
          <a:p>
            <a:r>
              <a:rPr lang="en-US" dirty="0">
                <a:cs typeface="Times New Roman" panose="02020603050405020304" pitchFamily="18" charset="0"/>
              </a:rPr>
              <a:t>Table 1 – Tasks</a:t>
            </a:r>
            <a:endParaRPr lang="en-US" dirty="0"/>
          </a:p>
        </p:txBody>
      </p:sp>
      <p:sp>
        <p:nvSpPr>
          <p:cNvPr id="8" name="Rectangle 7"/>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1009099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290637"/>
            <a:ext cx="4095750" cy="4957763"/>
          </a:xfrm>
        </p:spPr>
        <p:txBody>
          <a:bodyPr>
            <a:noAutofit/>
          </a:bodyPr>
          <a:lstStyle/>
          <a:p>
            <a:r>
              <a:rPr lang="en-US" dirty="0">
                <a:cs typeface="Times New Roman" panose="02020603050405020304" pitchFamily="18" charset="0"/>
              </a:rPr>
              <a:t>Heavy equipment and utility vehicles for tasks such as grading and excavating but not including:</a:t>
            </a:r>
          </a:p>
          <a:p>
            <a:endParaRPr lang="en-US" sz="800" dirty="0">
              <a:cs typeface="Times New Roman" panose="02020603050405020304" pitchFamily="18" charset="0"/>
            </a:endParaRPr>
          </a:p>
          <a:p>
            <a:pPr lvl="1"/>
            <a:r>
              <a:rPr lang="en-US" dirty="0">
                <a:cs typeface="Times New Roman" panose="02020603050405020304" pitchFamily="18" charset="0"/>
              </a:rPr>
              <a:t>Demolishing, abrading, or fracturing silica-containing materials</a:t>
            </a:r>
            <a:endParaRPr lang="en-US"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4629150" y="1243169"/>
            <a:ext cx="3886200" cy="4933794"/>
          </a:xfrm>
        </p:spPr>
        <p:txBody>
          <a:bodyPr>
            <a:noAutofit/>
          </a:bodyPr>
          <a:lstStyle/>
          <a:p>
            <a:r>
              <a:rPr lang="en-US" dirty="0">
                <a:cs typeface="Times New Roman" panose="02020603050405020304" pitchFamily="18" charset="0"/>
              </a:rPr>
              <a:t>Heavy equipment and utility vehicles used to abrade or fracture silica-containing materials or used during demolition activities involving silica-containing materials</a:t>
            </a:r>
          </a:p>
        </p:txBody>
      </p:sp>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
        <p:nvSpPr>
          <p:cNvPr id="8" name="Title 1"/>
          <p:cNvSpPr>
            <a:spLocks noGrp="1"/>
          </p:cNvSpPr>
          <p:nvPr>
            <p:ph type="title"/>
          </p:nvPr>
        </p:nvSpPr>
        <p:spPr>
          <a:xfrm>
            <a:off x="609600" y="457200"/>
            <a:ext cx="7924800" cy="549275"/>
          </a:xfrm>
        </p:spPr>
        <p:txBody>
          <a:bodyPr>
            <a:noAutofit/>
          </a:bodyPr>
          <a:lstStyle/>
          <a:p>
            <a:r>
              <a:rPr lang="en-US" dirty="0">
                <a:cs typeface="Times New Roman" panose="02020603050405020304" pitchFamily="18" charset="0"/>
              </a:rPr>
              <a:t>Table 1 – Tasks</a:t>
            </a:r>
            <a:endParaRPr lang="en-US" dirty="0"/>
          </a:p>
        </p:txBody>
      </p:sp>
    </p:spTree>
    <p:extLst>
      <p:ext uri="{BB962C8B-B14F-4D97-AF65-F5344CB8AC3E}">
        <p14:creationId xmlns:p14="http://schemas.microsoft.com/office/powerpoint/2010/main" val="343932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Table 1 – Example 1</a:t>
            </a:r>
          </a:p>
        </p:txBody>
      </p:sp>
      <p:graphicFrame>
        <p:nvGraphicFramePr>
          <p:cNvPr id="4" name="Table 3"/>
          <p:cNvGraphicFramePr>
            <a:graphicFrameLocks noGrp="1"/>
          </p:cNvGraphicFramePr>
          <p:nvPr/>
        </p:nvGraphicFramePr>
        <p:xfrm>
          <a:off x="628650" y="2226469"/>
          <a:ext cx="7886704" cy="2144040"/>
        </p:xfrm>
        <a:graphic>
          <a:graphicData uri="http://schemas.openxmlformats.org/drawingml/2006/table">
            <a:tbl>
              <a:tblPr firstRow="1" bandRow="1">
                <a:tableStyleId>{616DA210-FB5B-4158-B5E0-FEB733F419BA}</a:tableStyleId>
              </a:tblPr>
              <a:tblGrid>
                <a:gridCol w="1971676">
                  <a:extLst>
                    <a:ext uri="{9D8B030D-6E8A-4147-A177-3AD203B41FA5}">
                      <a16:colId xmlns:a16="http://schemas.microsoft.com/office/drawing/2014/main" val="20000"/>
                    </a:ext>
                  </a:extLst>
                </a:gridCol>
                <a:gridCol w="2881315">
                  <a:extLst>
                    <a:ext uri="{9D8B030D-6E8A-4147-A177-3AD203B41FA5}">
                      <a16:colId xmlns:a16="http://schemas.microsoft.com/office/drawing/2014/main" val="20001"/>
                    </a:ext>
                  </a:extLst>
                </a:gridCol>
                <a:gridCol w="1514475">
                  <a:extLst>
                    <a:ext uri="{9D8B030D-6E8A-4147-A177-3AD203B41FA5}">
                      <a16:colId xmlns:a16="http://schemas.microsoft.com/office/drawing/2014/main" val="20002"/>
                    </a:ext>
                  </a:extLst>
                </a:gridCol>
                <a:gridCol w="1519238">
                  <a:extLst>
                    <a:ext uri="{9D8B030D-6E8A-4147-A177-3AD203B41FA5}">
                      <a16:colId xmlns:a16="http://schemas.microsoft.com/office/drawing/2014/main" val="20003"/>
                    </a:ext>
                  </a:extLst>
                </a:gridCol>
              </a:tblGrid>
              <a:tr h="685800">
                <a:tc rowSpan="2">
                  <a:txBody>
                    <a:bodyPr/>
                    <a:lstStyle/>
                    <a:p>
                      <a:r>
                        <a:rPr lang="en-US" sz="1400" dirty="0">
                          <a:latin typeface="Times New Roman" panose="02020603050405020304" pitchFamily="18" charset="0"/>
                          <a:cs typeface="Times New Roman" panose="02020603050405020304" pitchFamily="18" charset="0"/>
                        </a:rPr>
                        <a:t>Equipment/Task</a:t>
                      </a:r>
                    </a:p>
                  </a:txBody>
                  <a:tcPr marL="68580" marR="68580" marT="34290" marB="34290"/>
                </a:tc>
                <a:tc rowSpan="2">
                  <a:txBody>
                    <a:bodyPr/>
                    <a:lstStyle/>
                    <a:p>
                      <a:r>
                        <a:rPr lang="en-US" sz="1400" dirty="0">
                          <a:latin typeface="Times New Roman" panose="02020603050405020304" pitchFamily="18" charset="0"/>
                          <a:cs typeface="Times New Roman" panose="02020603050405020304" pitchFamily="18" charset="0"/>
                        </a:rPr>
                        <a:t>Engineering and work Practice control methods</a:t>
                      </a:r>
                    </a:p>
                  </a:txBody>
                  <a:tcPr marL="68580" marR="68580" marT="34290" marB="34290"/>
                </a:tc>
                <a:tc gridSpan="2">
                  <a:txBody>
                    <a:bodyPr/>
                    <a:lstStyle/>
                    <a:p>
                      <a:r>
                        <a:rPr lang="en-US" sz="1400" dirty="0">
                          <a:latin typeface="Times New Roman" panose="02020603050405020304" pitchFamily="18" charset="0"/>
                          <a:cs typeface="Times New Roman" panose="02020603050405020304" pitchFamily="18" charset="0"/>
                        </a:rPr>
                        <a:t>Required respiratory protection</a:t>
                      </a:r>
                      <a:r>
                        <a:rPr lang="en-US" sz="1400" baseline="0" dirty="0">
                          <a:latin typeface="Times New Roman" panose="02020603050405020304" pitchFamily="18" charset="0"/>
                          <a:cs typeface="Times New Roman" panose="02020603050405020304" pitchFamily="18" charset="0"/>
                        </a:rPr>
                        <a:t> and minimum assigned protection factor (APF)</a:t>
                      </a:r>
                      <a:endParaRPr lang="en-US" sz="1400" dirty="0">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274320">
                <a:tc vMerge="1">
                  <a:txBody>
                    <a:bodyPr/>
                    <a:lstStyle/>
                    <a:p>
                      <a:endParaRPr lang="en-US" dirty="0"/>
                    </a:p>
                  </a:txBody>
                  <a:tcPr/>
                </a:tc>
                <a:tc vMerge="1">
                  <a:txBody>
                    <a:bodyPr/>
                    <a:lstStyle/>
                    <a:p>
                      <a:endParaRPr lang="en-US" dirty="0"/>
                    </a:p>
                  </a:txBody>
                  <a:tcPr/>
                </a:tc>
                <a:tc>
                  <a:txBody>
                    <a:bodyPr/>
                    <a:lstStyle/>
                    <a:p>
                      <a:pPr algn="ctr"/>
                      <a:r>
                        <a:rPr lang="en-US" sz="1400" dirty="0">
                          <a:latin typeface="Times New Roman" panose="02020603050405020304" pitchFamily="18" charset="0"/>
                          <a:cs typeface="Times New Roman" panose="02020603050405020304" pitchFamily="18" charset="0"/>
                        </a:rPr>
                        <a:t>≤4 hours/shift</a:t>
                      </a:r>
                    </a:p>
                  </a:txBody>
                  <a:tcPr marL="68580" marR="68580" marT="34290" marB="34290"/>
                </a:tc>
                <a:tc>
                  <a:txBody>
                    <a:bodyPr/>
                    <a:lstStyle/>
                    <a:p>
                      <a:pPr algn="ctr"/>
                      <a:r>
                        <a:rPr lang="en-US" sz="1400" dirty="0">
                          <a:latin typeface="Times New Roman" panose="02020603050405020304" pitchFamily="18" charset="0"/>
                          <a:cs typeface="Times New Roman" panose="02020603050405020304" pitchFamily="18" charset="0"/>
                        </a:rPr>
                        <a:t>&gt;4 hours/shift</a:t>
                      </a:r>
                    </a:p>
                  </a:txBody>
                  <a:tcPr marL="68580" marR="68580" marT="34290" marB="34290"/>
                </a:tc>
                <a:extLst>
                  <a:ext uri="{0D108BD9-81ED-4DB2-BD59-A6C34878D82A}">
                    <a16:rowId xmlns:a16="http://schemas.microsoft.com/office/drawing/2014/main" val="10001"/>
                  </a:ext>
                </a:extLst>
              </a:tr>
              <a:tr h="1153440">
                <a:tc>
                  <a:txBody>
                    <a:bodyPr/>
                    <a:lstStyle/>
                    <a:p>
                      <a:r>
                        <a:rPr lang="en-US" sz="1400" baseline="0" dirty="0">
                          <a:latin typeface="Times New Roman" panose="02020603050405020304" pitchFamily="18" charset="0"/>
                          <a:cs typeface="Times New Roman" panose="02020603050405020304" pitchFamily="18" charset="0"/>
                        </a:rPr>
                        <a:t>Stationary masonry saws</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Use saw equipped with</a:t>
                      </a:r>
                      <a:r>
                        <a:rPr lang="en-US" sz="1400" baseline="0" dirty="0">
                          <a:latin typeface="Times New Roman" panose="02020603050405020304" pitchFamily="18" charset="0"/>
                          <a:cs typeface="Times New Roman" panose="02020603050405020304" pitchFamily="18" charset="0"/>
                        </a:rPr>
                        <a:t> integrated </a:t>
                      </a:r>
                      <a:r>
                        <a:rPr lang="en-US" sz="1400" dirty="0">
                          <a:latin typeface="Times New Roman" panose="02020603050405020304" pitchFamily="18" charset="0"/>
                          <a:cs typeface="Times New Roman" panose="02020603050405020304" pitchFamily="18" charset="0"/>
                        </a:rPr>
                        <a:t>water delivery system that continuously feeds water to the blade</a:t>
                      </a: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txBody>
                  <a:tcPr marL="68580" marR="68580" marT="34290" marB="34290"/>
                </a:tc>
                <a:extLst>
                  <a:ext uri="{0D108BD9-81ED-4DB2-BD59-A6C34878D82A}">
                    <a16:rowId xmlns:a16="http://schemas.microsoft.com/office/drawing/2014/main" val="10002"/>
                  </a:ext>
                </a:extLst>
              </a:tr>
            </a:tbl>
          </a:graphicData>
        </a:graphic>
      </p:graphicFrame>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4019535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Table 1 – Example 2</a:t>
            </a:r>
          </a:p>
        </p:txBody>
      </p:sp>
      <p:graphicFrame>
        <p:nvGraphicFramePr>
          <p:cNvPr id="4" name="Table 3"/>
          <p:cNvGraphicFramePr>
            <a:graphicFrameLocks noGrp="1"/>
          </p:cNvGraphicFramePr>
          <p:nvPr/>
        </p:nvGraphicFramePr>
        <p:xfrm>
          <a:off x="609600" y="1676400"/>
          <a:ext cx="7886703" cy="3293947"/>
        </p:xfrm>
        <a:graphic>
          <a:graphicData uri="http://schemas.openxmlformats.org/drawingml/2006/table">
            <a:tbl>
              <a:tblPr firstRow="1" bandRow="1">
                <a:tableStyleId>{616DA210-FB5B-4158-B5E0-FEB733F419BA}</a:tableStyleId>
              </a:tblPr>
              <a:tblGrid>
                <a:gridCol w="1971676">
                  <a:extLst>
                    <a:ext uri="{9D8B030D-6E8A-4147-A177-3AD203B41FA5}">
                      <a16:colId xmlns:a16="http://schemas.microsoft.com/office/drawing/2014/main" val="20000"/>
                    </a:ext>
                  </a:extLst>
                </a:gridCol>
                <a:gridCol w="3467099">
                  <a:extLst>
                    <a:ext uri="{9D8B030D-6E8A-4147-A177-3AD203B41FA5}">
                      <a16:colId xmlns:a16="http://schemas.microsoft.com/office/drawing/2014/main" val="20001"/>
                    </a:ext>
                  </a:extLst>
                </a:gridCol>
                <a:gridCol w="1285875">
                  <a:extLst>
                    <a:ext uri="{9D8B030D-6E8A-4147-A177-3AD203B41FA5}">
                      <a16:colId xmlns:a16="http://schemas.microsoft.com/office/drawing/2014/main" val="20002"/>
                    </a:ext>
                  </a:extLst>
                </a:gridCol>
                <a:gridCol w="1162053">
                  <a:extLst>
                    <a:ext uri="{9D8B030D-6E8A-4147-A177-3AD203B41FA5}">
                      <a16:colId xmlns:a16="http://schemas.microsoft.com/office/drawing/2014/main" val="20003"/>
                    </a:ext>
                  </a:extLst>
                </a:gridCol>
              </a:tblGrid>
              <a:tr h="891540">
                <a:tc rowSpan="2">
                  <a:txBody>
                    <a:bodyPr/>
                    <a:lstStyle/>
                    <a:p>
                      <a:r>
                        <a:rPr lang="en-US" sz="1400" dirty="0">
                          <a:latin typeface="Times New Roman" panose="02020603050405020304" pitchFamily="18" charset="0"/>
                          <a:cs typeface="Times New Roman" panose="02020603050405020304" pitchFamily="18" charset="0"/>
                        </a:rPr>
                        <a:t>Equipment/Task</a:t>
                      </a:r>
                    </a:p>
                  </a:txBody>
                  <a:tcPr marL="68580" marR="68580" marT="34290" marB="34290"/>
                </a:tc>
                <a:tc rowSpan="2">
                  <a:txBody>
                    <a:bodyPr/>
                    <a:lstStyle/>
                    <a:p>
                      <a:r>
                        <a:rPr lang="en-US" sz="1400" dirty="0">
                          <a:latin typeface="Times New Roman" panose="02020603050405020304" pitchFamily="18" charset="0"/>
                          <a:cs typeface="Times New Roman" panose="02020603050405020304" pitchFamily="18" charset="0"/>
                        </a:rPr>
                        <a:t>Engineering and work Practice control methods</a:t>
                      </a:r>
                    </a:p>
                  </a:txBody>
                  <a:tcPr marL="68580" marR="68580" marT="34290" marB="34290"/>
                </a:tc>
                <a:tc gridSpan="2">
                  <a:txBody>
                    <a:bodyPr/>
                    <a:lstStyle/>
                    <a:p>
                      <a:r>
                        <a:rPr lang="en-US" sz="1400" dirty="0">
                          <a:latin typeface="Times New Roman" panose="02020603050405020304" pitchFamily="18" charset="0"/>
                          <a:cs typeface="Times New Roman" panose="02020603050405020304" pitchFamily="18" charset="0"/>
                        </a:rPr>
                        <a:t>Required respiratory protection</a:t>
                      </a:r>
                      <a:r>
                        <a:rPr lang="en-US" sz="1400" baseline="0" dirty="0">
                          <a:latin typeface="Times New Roman" panose="02020603050405020304" pitchFamily="18" charset="0"/>
                          <a:cs typeface="Times New Roman" panose="02020603050405020304" pitchFamily="18" charset="0"/>
                        </a:rPr>
                        <a:t> and minimum assigned protection factor (APF)</a:t>
                      </a:r>
                      <a:endParaRPr lang="en-US" sz="1400" dirty="0">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383107">
                <a:tc vMerge="1">
                  <a:txBody>
                    <a:bodyPr/>
                    <a:lstStyle/>
                    <a:p>
                      <a:endParaRPr lang="en-US" dirty="0"/>
                    </a:p>
                  </a:txBody>
                  <a:tcPr/>
                </a:tc>
                <a:tc vMerge="1">
                  <a:txBody>
                    <a:bodyPr/>
                    <a:lstStyle/>
                    <a:p>
                      <a:endParaRPr lang="en-US" dirty="0"/>
                    </a:p>
                  </a:txBody>
                  <a:tcPr/>
                </a:tc>
                <a:tc>
                  <a:txBody>
                    <a:bodyPr/>
                    <a:lstStyle/>
                    <a:p>
                      <a:pPr algn="ctr"/>
                      <a:r>
                        <a:rPr lang="en-US" sz="1400" dirty="0">
                          <a:latin typeface="Times New Roman" panose="02020603050405020304" pitchFamily="18" charset="0"/>
                          <a:cs typeface="Times New Roman" panose="02020603050405020304" pitchFamily="18" charset="0"/>
                        </a:rPr>
                        <a:t>≤4 hours/shift</a:t>
                      </a:r>
                    </a:p>
                  </a:txBody>
                  <a:tcPr marL="68580" marR="68580" marT="34290" marB="34290"/>
                </a:tc>
                <a:tc>
                  <a:txBody>
                    <a:bodyPr/>
                    <a:lstStyle/>
                    <a:p>
                      <a:pPr algn="ctr"/>
                      <a:r>
                        <a:rPr lang="en-US" sz="1400" dirty="0">
                          <a:latin typeface="Times New Roman" panose="02020603050405020304" pitchFamily="18" charset="0"/>
                          <a:cs typeface="Times New Roman" panose="02020603050405020304" pitchFamily="18" charset="0"/>
                        </a:rPr>
                        <a:t>&gt;4 hours/shift</a:t>
                      </a:r>
                    </a:p>
                  </a:txBody>
                  <a:tcPr marL="68580" marR="68580" marT="34290" marB="34290"/>
                </a:tc>
                <a:extLst>
                  <a:ext uri="{0D108BD9-81ED-4DB2-BD59-A6C34878D82A}">
                    <a16:rowId xmlns:a16="http://schemas.microsoft.com/office/drawing/2014/main" val="10001"/>
                  </a:ext>
                </a:extLst>
              </a:tr>
              <a:tr h="1920240">
                <a:tc>
                  <a:txBody>
                    <a:bodyPr/>
                    <a:lstStyle/>
                    <a:p>
                      <a:r>
                        <a:rPr lang="en-US" sz="1400" dirty="0">
                          <a:latin typeface="Times New Roman" panose="02020603050405020304" pitchFamily="18" charset="0"/>
                          <a:cs typeface="Times New Roman" panose="02020603050405020304" pitchFamily="18" charset="0"/>
                        </a:rPr>
                        <a:t>Handheld power saws (any blade diameter)</a:t>
                      </a:r>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Use saw equipped with integrated</a:t>
                      </a:r>
                      <a:r>
                        <a:rPr lang="en-US" sz="1400" baseline="0" dirty="0">
                          <a:latin typeface="Times New Roman" panose="02020603050405020304" pitchFamily="18" charset="0"/>
                          <a:cs typeface="Times New Roman" panose="02020603050405020304" pitchFamily="18" charset="0"/>
                        </a:rPr>
                        <a:t> water delivery system that continuously feeds water to the blade.</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Operate and maintain tool in accordance with manufacturer’s instructions to minimize dust emissions:</a:t>
                      </a:r>
                    </a:p>
                    <a:p>
                      <a:r>
                        <a:rPr lang="en-US" sz="1400" dirty="0">
                          <a:latin typeface="Times New Roman" panose="02020603050405020304" pitchFamily="18" charset="0"/>
                          <a:cs typeface="Times New Roman" panose="02020603050405020304" pitchFamily="18" charset="0"/>
                        </a:rPr>
                        <a:t>   -When</a:t>
                      </a:r>
                      <a:r>
                        <a:rPr lang="en-US" sz="1400" baseline="0" dirty="0">
                          <a:latin typeface="Times New Roman" panose="02020603050405020304" pitchFamily="18" charset="0"/>
                          <a:cs typeface="Times New Roman" panose="02020603050405020304" pitchFamily="18" charset="0"/>
                        </a:rPr>
                        <a:t> used outdoors………………………</a:t>
                      </a:r>
                    </a:p>
                    <a:p>
                      <a:r>
                        <a:rPr lang="en-US" sz="1400" baseline="0" dirty="0">
                          <a:latin typeface="Times New Roman" panose="02020603050405020304" pitchFamily="18" charset="0"/>
                          <a:cs typeface="Times New Roman" panose="02020603050405020304" pitchFamily="18" charset="0"/>
                        </a:rPr>
                        <a:t>   -When used indoors or in an enclosed area..</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p>
                      <a:r>
                        <a:rPr lang="en-US" sz="1400" dirty="0">
                          <a:latin typeface="Times New Roman" panose="02020603050405020304" pitchFamily="18" charset="0"/>
                          <a:cs typeface="Times New Roman" panose="02020603050405020304" pitchFamily="18" charset="0"/>
                        </a:rPr>
                        <a:t>APF</a:t>
                      </a:r>
                      <a:r>
                        <a:rPr lang="en-US" sz="1400" baseline="0" dirty="0">
                          <a:latin typeface="Times New Roman" panose="02020603050405020304" pitchFamily="18" charset="0"/>
                          <a:cs typeface="Times New Roman" panose="02020603050405020304" pitchFamily="18" charset="0"/>
                        </a:rPr>
                        <a:t> 10.………</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APF 10.</a:t>
                      </a:r>
                    </a:p>
                    <a:p>
                      <a:r>
                        <a:rPr lang="en-US" sz="1400" dirty="0">
                          <a:latin typeface="Times New Roman" panose="02020603050405020304" pitchFamily="18" charset="0"/>
                          <a:cs typeface="Times New Roman" panose="02020603050405020304" pitchFamily="18" charset="0"/>
                        </a:rPr>
                        <a:t>APF 10.</a:t>
                      </a:r>
                    </a:p>
                  </a:txBody>
                  <a:tcPr marL="68580" marR="68580" marT="34290" marB="34290"/>
                </a:tc>
                <a:extLst>
                  <a:ext uri="{0D108BD9-81ED-4DB2-BD59-A6C34878D82A}">
                    <a16:rowId xmlns:a16="http://schemas.microsoft.com/office/drawing/2014/main" val="10002"/>
                  </a:ext>
                </a:extLst>
              </a:tr>
            </a:tbl>
          </a:graphicData>
        </a:graphic>
      </p:graphicFrame>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3581487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Some Common Products</a:t>
            </a:r>
            <a:endParaRPr lang="en-US" dirty="0"/>
          </a:p>
        </p:txBody>
      </p:sp>
      <p:sp>
        <p:nvSpPr>
          <p:cNvPr id="3" name="Content Placeholder 2"/>
          <p:cNvSpPr>
            <a:spLocks noGrp="1"/>
          </p:cNvSpPr>
          <p:nvPr>
            <p:ph idx="1"/>
          </p:nvPr>
        </p:nvSpPr>
        <p:spPr/>
        <p:txBody>
          <a:bodyPr/>
          <a:lstStyle/>
          <a:p>
            <a:r>
              <a:rPr lang="en-US" dirty="0">
                <a:cs typeface="Times New Roman" panose="02020603050405020304" pitchFamily="18" charset="0"/>
              </a:rPr>
              <a:t>Fiber cement board</a:t>
            </a:r>
          </a:p>
          <a:p>
            <a:pPr lvl="3"/>
            <a:endParaRPr lang="en-US" dirty="0">
              <a:cs typeface="Times New Roman" panose="02020603050405020304" pitchFamily="18" charset="0"/>
            </a:endParaRPr>
          </a:p>
          <a:p>
            <a:r>
              <a:rPr lang="en-US" dirty="0">
                <a:cs typeface="Times New Roman" panose="02020603050405020304" pitchFamily="18" charset="0"/>
              </a:rPr>
              <a:t>Sand</a:t>
            </a:r>
          </a:p>
          <a:p>
            <a:pPr lvl="3"/>
            <a:endParaRPr lang="en-US" dirty="0">
              <a:cs typeface="Times New Roman" panose="02020603050405020304" pitchFamily="18" charset="0"/>
            </a:endParaRPr>
          </a:p>
          <a:p>
            <a:r>
              <a:rPr lang="en-US" dirty="0">
                <a:cs typeface="Times New Roman" panose="02020603050405020304" pitchFamily="18" charset="0"/>
              </a:rPr>
              <a:t>Brick</a:t>
            </a:r>
          </a:p>
          <a:p>
            <a:pPr lvl="3"/>
            <a:endParaRPr lang="en-US" dirty="0">
              <a:cs typeface="Times New Roman" panose="02020603050405020304" pitchFamily="18" charset="0"/>
            </a:endParaRPr>
          </a:p>
          <a:p>
            <a:r>
              <a:rPr lang="en-US" dirty="0">
                <a:cs typeface="Times New Roman" panose="02020603050405020304" pitchFamily="18" charset="0"/>
              </a:rPr>
              <a:t>Block</a:t>
            </a:r>
          </a:p>
          <a:p>
            <a:pPr lvl="3"/>
            <a:endParaRPr lang="en-US" dirty="0">
              <a:cs typeface="Times New Roman" panose="02020603050405020304" pitchFamily="18" charset="0"/>
            </a:endParaRPr>
          </a:p>
          <a:p>
            <a:r>
              <a:rPr lang="en-US" dirty="0">
                <a:cs typeface="Times New Roman" panose="02020603050405020304" pitchFamily="18" charset="0"/>
              </a:rPr>
              <a:t>Concrete</a:t>
            </a:r>
          </a:p>
          <a:p>
            <a:pPr lvl="3"/>
            <a:endParaRPr lang="en-US" dirty="0">
              <a:cs typeface="Times New Roman" panose="02020603050405020304" pitchFamily="18" charset="0"/>
            </a:endParaRPr>
          </a:p>
          <a:p>
            <a:r>
              <a:rPr lang="en-US" dirty="0">
                <a:cs typeface="Times New Roman" panose="02020603050405020304" pitchFamily="18" charset="0"/>
              </a:rPr>
              <a:t>Drywall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4628" y="3253925"/>
            <a:ext cx="2410058" cy="24858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3200924"/>
            <a:ext cx="1943886" cy="259184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780" y="1295400"/>
            <a:ext cx="2715476" cy="1591196"/>
          </a:xfrm>
          <a:prstGeom prst="rect">
            <a:avLst/>
          </a:prstGeom>
        </p:spPr>
      </p:pic>
    </p:spTree>
    <p:extLst>
      <p:ext uri="{BB962C8B-B14F-4D97-AF65-F5344CB8AC3E}">
        <p14:creationId xmlns:p14="http://schemas.microsoft.com/office/powerpoint/2010/main" val="1672829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Example 2</a:t>
            </a:r>
          </a:p>
        </p:txBody>
      </p:sp>
      <p:pic>
        <p:nvPicPr>
          <p:cNvPr id="4" name="Content Placeholder 3"/>
          <p:cNvPicPr>
            <a:picLocks noGrp="1" noChangeAspect="1"/>
          </p:cNvPicPr>
          <p:nvPr>
            <p:ph idx="1"/>
          </p:nvPr>
        </p:nvPicPr>
        <p:blipFill>
          <a:blip r:embed="rId3"/>
          <a:stretch>
            <a:fillRect/>
          </a:stretch>
        </p:blipFill>
        <p:spPr>
          <a:xfrm>
            <a:off x="2971800" y="1219200"/>
            <a:ext cx="3448222" cy="4650042"/>
          </a:xfrm>
          <a:prstGeom prst="rect">
            <a:avLst/>
          </a:prstGeom>
        </p:spPr>
      </p:pic>
    </p:spTree>
    <p:extLst>
      <p:ext uri="{BB962C8B-B14F-4D97-AF65-F5344CB8AC3E}">
        <p14:creationId xmlns:p14="http://schemas.microsoft.com/office/powerpoint/2010/main" val="359338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Table 1 – Example 3</a:t>
            </a:r>
          </a:p>
        </p:txBody>
      </p:sp>
      <p:graphicFrame>
        <p:nvGraphicFramePr>
          <p:cNvPr id="4" name="Table 3"/>
          <p:cNvGraphicFramePr>
            <a:graphicFrameLocks noGrp="1"/>
          </p:cNvGraphicFramePr>
          <p:nvPr/>
        </p:nvGraphicFramePr>
        <p:xfrm>
          <a:off x="609600" y="1600200"/>
          <a:ext cx="7886703" cy="3272250"/>
        </p:xfrm>
        <a:graphic>
          <a:graphicData uri="http://schemas.openxmlformats.org/drawingml/2006/table">
            <a:tbl>
              <a:tblPr firstRow="1" bandRow="1">
                <a:tableStyleId>{616DA210-FB5B-4158-B5E0-FEB733F419BA}</a:tableStyleId>
              </a:tblPr>
              <a:tblGrid>
                <a:gridCol w="1971676">
                  <a:extLst>
                    <a:ext uri="{9D8B030D-6E8A-4147-A177-3AD203B41FA5}">
                      <a16:colId xmlns:a16="http://schemas.microsoft.com/office/drawing/2014/main" val="20000"/>
                    </a:ext>
                  </a:extLst>
                </a:gridCol>
                <a:gridCol w="3609974">
                  <a:extLst>
                    <a:ext uri="{9D8B030D-6E8A-4147-A177-3AD203B41FA5}">
                      <a16:colId xmlns:a16="http://schemas.microsoft.com/office/drawing/2014/main" val="20001"/>
                    </a:ext>
                  </a:extLst>
                </a:gridCol>
                <a:gridCol w="1152525">
                  <a:extLst>
                    <a:ext uri="{9D8B030D-6E8A-4147-A177-3AD203B41FA5}">
                      <a16:colId xmlns:a16="http://schemas.microsoft.com/office/drawing/2014/main" val="20002"/>
                    </a:ext>
                  </a:extLst>
                </a:gridCol>
                <a:gridCol w="1152528">
                  <a:extLst>
                    <a:ext uri="{9D8B030D-6E8A-4147-A177-3AD203B41FA5}">
                      <a16:colId xmlns:a16="http://schemas.microsoft.com/office/drawing/2014/main" val="20003"/>
                    </a:ext>
                  </a:extLst>
                </a:gridCol>
              </a:tblGrid>
              <a:tr h="891540">
                <a:tc rowSpan="2">
                  <a:txBody>
                    <a:bodyPr/>
                    <a:lstStyle/>
                    <a:p>
                      <a:r>
                        <a:rPr lang="en-US" sz="1400" dirty="0">
                          <a:latin typeface="Times New Roman" panose="02020603050405020304" pitchFamily="18" charset="0"/>
                          <a:cs typeface="Times New Roman" panose="02020603050405020304" pitchFamily="18" charset="0"/>
                        </a:rPr>
                        <a:t>Equipment/Task</a:t>
                      </a:r>
                    </a:p>
                  </a:txBody>
                  <a:tcPr marL="68580" marR="68580" marT="34290" marB="34290"/>
                </a:tc>
                <a:tc rowSpan="2">
                  <a:txBody>
                    <a:bodyPr/>
                    <a:lstStyle/>
                    <a:p>
                      <a:r>
                        <a:rPr lang="en-US" sz="1400" dirty="0">
                          <a:latin typeface="Times New Roman" panose="02020603050405020304" pitchFamily="18" charset="0"/>
                          <a:cs typeface="Times New Roman" panose="02020603050405020304" pitchFamily="18" charset="0"/>
                        </a:rPr>
                        <a:t>Engineering and work Practice control methods</a:t>
                      </a:r>
                    </a:p>
                  </a:txBody>
                  <a:tcPr marL="68580" marR="68580" marT="34290" marB="34290"/>
                </a:tc>
                <a:tc gridSpan="2">
                  <a:txBody>
                    <a:bodyPr/>
                    <a:lstStyle/>
                    <a:p>
                      <a:r>
                        <a:rPr lang="en-US" sz="1400" dirty="0">
                          <a:latin typeface="Times New Roman" panose="02020603050405020304" pitchFamily="18" charset="0"/>
                          <a:cs typeface="Times New Roman" panose="02020603050405020304" pitchFamily="18" charset="0"/>
                        </a:rPr>
                        <a:t>Required respiratory protection</a:t>
                      </a:r>
                      <a:r>
                        <a:rPr lang="en-US" sz="1400" baseline="0" dirty="0">
                          <a:latin typeface="Times New Roman" panose="02020603050405020304" pitchFamily="18" charset="0"/>
                          <a:cs typeface="Times New Roman" panose="02020603050405020304" pitchFamily="18" charset="0"/>
                        </a:rPr>
                        <a:t> and minimum assigned protection factor (APF)</a:t>
                      </a:r>
                      <a:endParaRPr lang="en-US" sz="1400" dirty="0">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361410">
                <a:tc vMerge="1">
                  <a:txBody>
                    <a:bodyPr/>
                    <a:lstStyle/>
                    <a:p>
                      <a:endParaRPr lang="en-US" dirty="0"/>
                    </a:p>
                  </a:txBody>
                  <a:tcPr/>
                </a:tc>
                <a:tc vMerge="1">
                  <a:txBody>
                    <a:bodyPr/>
                    <a:lstStyle/>
                    <a:p>
                      <a:endParaRPr lang="en-US" dirty="0"/>
                    </a:p>
                  </a:txBody>
                  <a:tcPr/>
                </a:tc>
                <a:tc>
                  <a:txBody>
                    <a:bodyPr/>
                    <a:lstStyle/>
                    <a:p>
                      <a:pPr algn="ctr"/>
                      <a:r>
                        <a:rPr lang="en-US" sz="1400" dirty="0">
                          <a:latin typeface="Times New Roman" panose="02020603050405020304" pitchFamily="18" charset="0"/>
                          <a:cs typeface="Times New Roman" panose="02020603050405020304" pitchFamily="18" charset="0"/>
                        </a:rPr>
                        <a:t>≤4 hours/shift</a:t>
                      </a:r>
                    </a:p>
                  </a:txBody>
                  <a:tcPr marL="68580" marR="68580" marT="34290" marB="34290"/>
                </a:tc>
                <a:tc>
                  <a:txBody>
                    <a:bodyPr/>
                    <a:lstStyle/>
                    <a:p>
                      <a:pPr algn="ctr"/>
                      <a:r>
                        <a:rPr lang="en-US" sz="1400" dirty="0">
                          <a:latin typeface="Times New Roman" panose="02020603050405020304" pitchFamily="18" charset="0"/>
                          <a:cs typeface="Times New Roman" panose="02020603050405020304" pitchFamily="18" charset="0"/>
                        </a:rPr>
                        <a:t>&gt;4 hours/shift</a:t>
                      </a:r>
                    </a:p>
                  </a:txBody>
                  <a:tcPr marL="68580" marR="68580" marT="34290" marB="34290"/>
                </a:tc>
                <a:extLst>
                  <a:ext uri="{0D108BD9-81ED-4DB2-BD59-A6C34878D82A}">
                    <a16:rowId xmlns:a16="http://schemas.microsoft.com/office/drawing/2014/main" val="10001"/>
                  </a:ext>
                </a:extLst>
              </a:tr>
              <a:tr h="1768705">
                <a:tc>
                  <a:txBody>
                    <a:bodyPr/>
                    <a:lstStyle/>
                    <a:p>
                      <a:r>
                        <a:rPr lang="en-US" sz="1400" baseline="0" dirty="0">
                          <a:latin typeface="Times New Roman" panose="02020603050405020304" pitchFamily="18" charset="0"/>
                          <a:cs typeface="Times New Roman" panose="02020603050405020304" pitchFamily="18" charset="0"/>
                        </a:rPr>
                        <a:t>Walk-behind saws</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Use saw equipped</a:t>
                      </a:r>
                      <a:r>
                        <a:rPr lang="en-US" sz="1400" baseline="0" dirty="0">
                          <a:latin typeface="Times New Roman" panose="02020603050405020304" pitchFamily="18" charset="0"/>
                          <a:cs typeface="Times New Roman" panose="02020603050405020304" pitchFamily="18" charset="0"/>
                        </a:rPr>
                        <a:t> with integrated water delivery system that continuously feeds water to the blade.</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Operate and maintain tool in accordance with manufacturer’s instructions to minimize dust emissions:</a:t>
                      </a:r>
                    </a:p>
                    <a:p>
                      <a:r>
                        <a:rPr lang="en-US" sz="1400" baseline="0" dirty="0">
                          <a:latin typeface="Times New Roman" panose="02020603050405020304" pitchFamily="18" charset="0"/>
                          <a:cs typeface="Times New Roman" panose="02020603050405020304" pitchFamily="18" charset="0"/>
                        </a:rPr>
                        <a:t>   -When used outdoors ………………………...</a:t>
                      </a:r>
                    </a:p>
                    <a:p>
                      <a:r>
                        <a:rPr lang="en-US" sz="1400" baseline="0" dirty="0">
                          <a:latin typeface="Times New Roman" panose="02020603050405020304" pitchFamily="18" charset="0"/>
                          <a:cs typeface="Times New Roman" panose="02020603050405020304" pitchFamily="18" charset="0"/>
                        </a:rPr>
                        <a:t>   -When used indoors or in an enclosed area .....</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p>
                      <a:r>
                        <a:rPr lang="en-US" sz="1400" dirty="0">
                          <a:latin typeface="Times New Roman" panose="02020603050405020304" pitchFamily="18" charset="0"/>
                          <a:cs typeface="Times New Roman" panose="02020603050405020304" pitchFamily="18" charset="0"/>
                        </a:rPr>
                        <a:t>APF</a:t>
                      </a:r>
                      <a:r>
                        <a:rPr lang="en-US" sz="1400" baseline="0" dirty="0">
                          <a:latin typeface="Times New Roman" panose="02020603050405020304" pitchFamily="18" charset="0"/>
                          <a:cs typeface="Times New Roman" panose="02020603050405020304" pitchFamily="18" charset="0"/>
                        </a:rPr>
                        <a:t> 10 …….</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p>
                      <a:r>
                        <a:rPr lang="en-US" sz="1400" dirty="0">
                          <a:latin typeface="Times New Roman" panose="02020603050405020304" pitchFamily="18" charset="0"/>
                          <a:cs typeface="Times New Roman" panose="02020603050405020304" pitchFamily="18" charset="0"/>
                        </a:rPr>
                        <a:t>APF</a:t>
                      </a:r>
                      <a:r>
                        <a:rPr lang="en-US" sz="1400" baseline="0" dirty="0">
                          <a:latin typeface="Times New Roman" panose="02020603050405020304" pitchFamily="18" charset="0"/>
                          <a:cs typeface="Times New Roman" panose="02020603050405020304" pitchFamily="18" charset="0"/>
                        </a:rPr>
                        <a:t> 10.</a:t>
                      </a:r>
                      <a:endParaRPr lang="en-US" sz="14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bl>
          </a:graphicData>
        </a:graphic>
      </p:graphicFrame>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1554041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Example 3</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1295400"/>
            <a:ext cx="6523661" cy="4346812"/>
          </a:xfrm>
        </p:spPr>
      </p:pic>
    </p:spTree>
    <p:extLst>
      <p:ext uri="{BB962C8B-B14F-4D97-AF65-F5344CB8AC3E}">
        <p14:creationId xmlns:p14="http://schemas.microsoft.com/office/powerpoint/2010/main" val="1039419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Table 1 – Example 4</a:t>
            </a:r>
          </a:p>
        </p:txBody>
      </p:sp>
      <p:graphicFrame>
        <p:nvGraphicFramePr>
          <p:cNvPr id="4" name="Table 3"/>
          <p:cNvGraphicFramePr>
            <a:graphicFrameLocks noGrp="1"/>
          </p:cNvGraphicFramePr>
          <p:nvPr/>
        </p:nvGraphicFramePr>
        <p:xfrm>
          <a:off x="597877" y="1299919"/>
          <a:ext cx="7886703" cy="4404829"/>
        </p:xfrm>
        <a:graphic>
          <a:graphicData uri="http://schemas.openxmlformats.org/drawingml/2006/table">
            <a:tbl>
              <a:tblPr firstRow="1" bandRow="1">
                <a:tableStyleId>{616DA210-FB5B-4158-B5E0-FEB733F419BA}</a:tableStyleId>
              </a:tblPr>
              <a:tblGrid>
                <a:gridCol w="1971676">
                  <a:extLst>
                    <a:ext uri="{9D8B030D-6E8A-4147-A177-3AD203B41FA5}">
                      <a16:colId xmlns:a16="http://schemas.microsoft.com/office/drawing/2014/main" val="20000"/>
                    </a:ext>
                  </a:extLst>
                </a:gridCol>
                <a:gridCol w="3609974">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62053">
                  <a:extLst>
                    <a:ext uri="{9D8B030D-6E8A-4147-A177-3AD203B41FA5}">
                      <a16:colId xmlns:a16="http://schemas.microsoft.com/office/drawing/2014/main" val="20003"/>
                    </a:ext>
                  </a:extLst>
                </a:gridCol>
              </a:tblGrid>
              <a:tr h="885148">
                <a:tc rowSpan="2">
                  <a:txBody>
                    <a:bodyPr/>
                    <a:lstStyle/>
                    <a:p>
                      <a:r>
                        <a:rPr lang="en-US" sz="1400" dirty="0">
                          <a:latin typeface="Times New Roman" panose="02020603050405020304" pitchFamily="18" charset="0"/>
                          <a:cs typeface="Times New Roman" panose="02020603050405020304" pitchFamily="18" charset="0"/>
                        </a:rPr>
                        <a:t>Equipment/Task</a:t>
                      </a:r>
                    </a:p>
                  </a:txBody>
                  <a:tcPr marL="68580" marR="68580" marT="34290" marB="34290"/>
                </a:tc>
                <a:tc rowSpan="2">
                  <a:txBody>
                    <a:bodyPr/>
                    <a:lstStyle/>
                    <a:p>
                      <a:r>
                        <a:rPr lang="en-US" sz="1400" dirty="0">
                          <a:latin typeface="Times New Roman" panose="02020603050405020304" pitchFamily="18" charset="0"/>
                          <a:cs typeface="Times New Roman" panose="02020603050405020304" pitchFamily="18" charset="0"/>
                        </a:rPr>
                        <a:t>Engineering and work Practice control methods</a:t>
                      </a:r>
                    </a:p>
                  </a:txBody>
                  <a:tcPr marL="68580" marR="68580" marT="34290" marB="34290"/>
                </a:tc>
                <a:tc gridSpan="2">
                  <a:txBody>
                    <a:bodyPr/>
                    <a:lstStyle/>
                    <a:p>
                      <a:r>
                        <a:rPr lang="en-US" sz="1400" dirty="0">
                          <a:latin typeface="Times New Roman" panose="02020603050405020304" pitchFamily="18" charset="0"/>
                          <a:cs typeface="Times New Roman" panose="02020603050405020304" pitchFamily="18" charset="0"/>
                        </a:rPr>
                        <a:t>Required respiratory protection</a:t>
                      </a:r>
                      <a:r>
                        <a:rPr lang="en-US" sz="1400" baseline="0" dirty="0">
                          <a:latin typeface="Times New Roman" panose="02020603050405020304" pitchFamily="18" charset="0"/>
                          <a:cs typeface="Times New Roman" panose="02020603050405020304" pitchFamily="18" charset="0"/>
                        </a:rPr>
                        <a:t> and minimum assigned protection factor (APF)</a:t>
                      </a:r>
                      <a:endParaRPr lang="en-US" sz="1400" dirty="0">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427189">
                <a:tc vMerge="1">
                  <a:txBody>
                    <a:bodyPr/>
                    <a:lstStyle/>
                    <a:p>
                      <a:endParaRPr lang="en-US" dirty="0"/>
                    </a:p>
                  </a:txBody>
                  <a:tcPr/>
                </a:tc>
                <a:tc vMerge="1">
                  <a:txBody>
                    <a:bodyPr/>
                    <a:lstStyle/>
                    <a:p>
                      <a:endParaRPr lang="en-US" dirty="0"/>
                    </a:p>
                  </a:txBody>
                  <a:tcPr/>
                </a:tc>
                <a:tc>
                  <a:txBody>
                    <a:bodyPr/>
                    <a:lstStyle/>
                    <a:p>
                      <a:pPr algn="ctr"/>
                      <a:r>
                        <a:rPr lang="en-US" sz="1400" dirty="0">
                          <a:latin typeface="Times New Roman" panose="02020603050405020304" pitchFamily="18" charset="0"/>
                          <a:cs typeface="Times New Roman" panose="02020603050405020304" pitchFamily="18" charset="0"/>
                        </a:rPr>
                        <a:t>≤4 hours/shift</a:t>
                      </a:r>
                    </a:p>
                  </a:txBody>
                  <a:tcPr marL="68580" marR="68580" marT="34290" marB="34290"/>
                </a:tc>
                <a:tc>
                  <a:txBody>
                    <a:bodyPr/>
                    <a:lstStyle/>
                    <a:p>
                      <a:pPr algn="ctr"/>
                      <a:r>
                        <a:rPr lang="en-US" sz="1400" dirty="0">
                          <a:latin typeface="Times New Roman" panose="02020603050405020304" pitchFamily="18" charset="0"/>
                          <a:cs typeface="Times New Roman" panose="02020603050405020304" pitchFamily="18" charset="0"/>
                        </a:rPr>
                        <a:t>&gt;4 hours/shift</a:t>
                      </a:r>
                    </a:p>
                  </a:txBody>
                  <a:tcPr marL="68580" marR="68580" marT="34290" marB="34290"/>
                </a:tc>
                <a:extLst>
                  <a:ext uri="{0D108BD9-81ED-4DB2-BD59-A6C34878D82A}">
                    <a16:rowId xmlns:a16="http://schemas.microsoft.com/office/drawing/2014/main" val="10001"/>
                  </a:ext>
                </a:extLst>
              </a:tr>
              <a:tr h="3003468">
                <a:tc>
                  <a:txBody>
                    <a:bodyPr/>
                    <a:lstStyle/>
                    <a:p>
                      <a:r>
                        <a:rPr lang="en-US" sz="1400" dirty="0">
                          <a:latin typeface="Times New Roman" panose="02020603050405020304" pitchFamily="18" charset="0"/>
                          <a:cs typeface="Times New Roman" panose="02020603050405020304" pitchFamily="18" charset="0"/>
                        </a:rPr>
                        <a:t>Handheld and stand-mounted drills (including impact</a:t>
                      </a:r>
                      <a:r>
                        <a:rPr lang="en-US" sz="1400" baseline="0" dirty="0">
                          <a:latin typeface="Times New Roman" panose="02020603050405020304" pitchFamily="18" charset="0"/>
                          <a:cs typeface="Times New Roman" panose="02020603050405020304" pitchFamily="18" charset="0"/>
                        </a:rPr>
                        <a:t> and rotary hammer drills).</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Use drill equipped with commercially available shroud or cowling with dust collection system</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Operate and maintain tool in accordance with manufacturer’s instructions to minimize dust emissions.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Dust collector must provide the air flow recommended</a:t>
                      </a:r>
                      <a:r>
                        <a:rPr lang="en-US" sz="1400" baseline="0" dirty="0">
                          <a:latin typeface="Times New Roman" panose="02020603050405020304" pitchFamily="18" charset="0"/>
                          <a:cs typeface="Times New Roman" panose="02020603050405020304" pitchFamily="18" charset="0"/>
                        </a:rPr>
                        <a:t> by the tool manufacturer, or greater, and have a filter with 99% or greater efficiency and a filter-cleaning mechanism.</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Use a HEPA-filtered vacuum when cleaning holes</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txBody>
                  <a:tcPr marL="68580" marR="68580" marT="34290" marB="34290"/>
                </a:tc>
                <a:extLst>
                  <a:ext uri="{0D108BD9-81ED-4DB2-BD59-A6C34878D82A}">
                    <a16:rowId xmlns:a16="http://schemas.microsoft.com/office/drawing/2014/main" val="10002"/>
                  </a:ext>
                </a:extLst>
              </a:tr>
            </a:tbl>
          </a:graphicData>
        </a:graphic>
      </p:graphicFrame>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2365818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Example 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371600"/>
            <a:ext cx="7093202" cy="4114800"/>
          </a:xfrm>
          <a:prstGeom prst="rect">
            <a:avLst/>
          </a:prstGeom>
        </p:spPr>
      </p:pic>
    </p:spTree>
    <p:extLst>
      <p:ext uri="{BB962C8B-B14F-4D97-AF65-F5344CB8AC3E}">
        <p14:creationId xmlns:p14="http://schemas.microsoft.com/office/powerpoint/2010/main" val="1920586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Table 1 – Example 5</a:t>
            </a:r>
          </a:p>
        </p:txBody>
      </p:sp>
      <p:graphicFrame>
        <p:nvGraphicFramePr>
          <p:cNvPr id="4" name="Table 3"/>
          <p:cNvGraphicFramePr>
            <a:graphicFrameLocks noGrp="1"/>
          </p:cNvGraphicFramePr>
          <p:nvPr/>
        </p:nvGraphicFramePr>
        <p:xfrm>
          <a:off x="609600" y="1600200"/>
          <a:ext cx="7886703" cy="3279017"/>
        </p:xfrm>
        <a:graphic>
          <a:graphicData uri="http://schemas.openxmlformats.org/drawingml/2006/table">
            <a:tbl>
              <a:tblPr firstRow="1" bandRow="1">
                <a:tableStyleId>{616DA210-FB5B-4158-B5E0-FEB733F419BA}</a:tableStyleId>
              </a:tblPr>
              <a:tblGrid>
                <a:gridCol w="1590675">
                  <a:extLst>
                    <a:ext uri="{9D8B030D-6E8A-4147-A177-3AD203B41FA5}">
                      <a16:colId xmlns:a16="http://schemas.microsoft.com/office/drawing/2014/main" val="20000"/>
                    </a:ext>
                  </a:extLst>
                </a:gridCol>
                <a:gridCol w="3977813">
                  <a:extLst>
                    <a:ext uri="{9D8B030D-6E8A-4147-A177-3AD203B41FA5}">
                      <a16:colId xmlns:a16="http://schemas.microsoft.com/office/drawing/2014/main" val="20001"/>
                    </a:ext>
                  </a:extLst>
                </a:gridCol>
                <a:gridCol w="1184564">
                  <a:extLst>
                    <a:ext uri="{9D8B030D-6E8A-4147-A177-3AD203B41FA5}">
                      <a16:colId xmlns:a16="http://schemas.microsoft.com/office/drawing/2014/main" val="20002"/>
                    </a:ext>
                  </a:extLst>
                </a:gridCol>
                <a:gridCol w="1133651">
                  <a:extLst>
                    <a:ext uri="{9D8B030D-6E8A-4147-A177-3AD203B41FA5}">
                      <a16:colId xmlns:a16="http://schemas.microsoft.com/office/drawing/2014/main" val="20003"/>
                    </a:ext>
                  </a:extLst>
                </a:gridCol>
              </a:tblGrid>
              <a:tr h="891540">
                <a:tc rowSpan="2">
                  <a:txBody>
                    <a:bodyPr/>
                    <a:lstStyle/>
                    <a:p>
                      <a:r>
                        <a:rPr lang="en-US" sz="1400" dirty="0">
                          <a:latin typeface="Times New Roman" panose="02020603050405020304" pitchFamily="18" charset="0"/>
                          <a:cs typeface="Times New Roman" panose="02020603050405020304" pitchFamily="18" charset="0"/>
                        </a:rPr>
                        <a:t>Equipment/Task</a:t>
                      </a:r>
                    </a:p>
                  </a:txBody>
                  <a:tcPr marL="68580" marR="68580" marT="34290" marB="34290"/>
                </a:tc>
                <a:tc rowSpan="2">
                  <a:txBody>
                    <a:bodyPr/>
                    <a:lstStyle/>
                    <a:p>
                      <a:r>
                        <a:rPr lang="en-US" sz="1400" dirty="0">
                          <a:latin typeface="Times New Roman" panose="02020603050405020304" pitchFamily="18" charset="0"/>
                          <a:cs typeface="Times New Roman" panose="02020603050405020304" pitchFamily="18" charset="0"/>
                        </a:rPr>
                        <a:t>Engineering and work Practice control methods</a:t>
                      </a:r>
                    </a:p>
                  </a:txBody>
                  <a:tcPr marL="68580" marR="68580" marT="34290" marB="34290"/>
                </a:tc>
                <a:tc gridSpan="2">
                  <a:txBody>
                    <a:bodyPr/>
                    <a:lstStyle/>
                    <a:p>
                      <a:r>
                        <a:rPr lang="en-US" sz="1400" dirty="0">
                          <a:latin typeface="Times New Roman" panose="02020603050405020304" pitchFamily="18" charset="0"/>
                          <a:cs typeface="Times New Roman" panose="02020603050405020304" pitchFamily="18" charset="0"/>
                        </a:rPr>
                        <a:t>Required respiratory protection</a:t>
                      </a:r>
                      <a:r>
                        <a:rPr lang="en-US" sz="1400" baseline="0" dirty="0">
                          <a:latin typeface="Times New Roman" panose="02020603050405020304" pitchFamily="18" charset="0"/>
                          <a:cs typeface="Times New Roman" panose="02020603050405020304" pitchFamily="18" charset="0"/>
                        </a:rPr>
                        <a:t> and minimum assigned protection factor (APF)</a:t>
                      </a:r>
                      <a:endParaRPr lang="en-US" sz="1400" dirty="0">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394646">
                <a:tc vMerge="1">
                  <a:txBody>
                    <a:bodyPr/>
                    <a:lstStyle/>
                    <a:p>
                      <a:endParaRPr lang="en-US" dirty="0"/>
                    </a:p>
                  </a:txBody>
                  <a:tcPr/>
                </a:tc>
                <a:tc vMerge="1">
                  <a:txBody>
                    <a:bodyPr/>
                    <a:lstStyle/>
                    <a:p>
                      <a:endParaRPr lang="en-US" dirty="0"/>
                    </a:p>
                  </a:txBody>
                  <a:tcPr/>
                </a:tc>
                <a:tc>
                  <a:txBody>
                    <a:bodyPr/>
                    <a:lstStyle/>
                    <a:p>
                      <a:pPr algn="ctr"/>
                      <a:r>
                        <a:rPr lang="en-US" sz="1400" dirty="0">
                          <a:latin typeface="Times New Roman" panose="02020603050405020304" pitchFamily="18" charset="0"/>
                          <a:cs typeface="Times New Roman" panose="02020603050405020304" pitchFamily="18" charset="0"/>
                        </a:rPr>
                        <a:t>≤4 hours/shift</a:t>
                      </a:r>
                    </a:p>
                  </a:txBody>
                  <a:tcPr marL="68580" marR="68580" marT="34290" marB="34290"/>
                </a:tc>
                <a:tc>
                  <a:txBody>
                    <a:bodyPr/>
                    <a:lstStyle/>
                    <a:p>
                      <a:pPr algn="ctr"/>
                      <a:r>
                        <a:rPr lang="en-US" sz="1400" dirty="0">
                          <a:latin typeface="Times New Roman" panose="02020603050405020304" pitchFamily="18" charset="0"/>
                          <a:cs typeface="Times New Roman" panose="02020603050405020304" pitchFamily="18" charset="0"/>
                        </a:rPr>
                        <a:t>&gt;4 hours/shift</a:t>
                      </a:r>
                    </a:p>
                  </a:txBody>
                  <a:tcPr marL="68580" marR="68580" marT="34290" marB="34290"/>
                </a:tc>
                <a:extLst>
                  <a:ext uri="{0D108BD9-81ED-4DB2-BD59-A6C34878D82A}">
                    <a16:rowId xmlns:a16="http://schemas.microsoft.com/office/drawing/2014/main" val="10001"/>
                  </a:ext>
                </a:extLst>
              </a:tr>
              <a:tr h="1962351">
                <a:tc>
                  <a:txBody>
                    <a:bodyPr/>
                    <a:lstStyle/>
                    <a:p>
                      <a:r>
                        <a:rPr lang="en-US" sz="1400" dirty="0">
                          <a:latin typeface="Times New Roman" panose="02020603050405020304" pitchFamily="18" charset="0"/>
                          <a:cs typeface="Times New Roman" panose="02020603050405020304" pitchFamily="18" charset="0"/>
                        </a:rPr>
                        <a:t>Jackhammers and handheld powered chipping tools</a:t>
                      </a:r>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Use tool with water delivery system that supplies a continuous stream or spray of water at the point of impact:</a:t>
                      </a:r>
                    </a:p>
                    <a:p>
                      <a:r>
                        <a:rPr lang="en-US" sz="1400" baseline="0" dirty="0">
                          <a:latin typeface="Times New Roman" panose="02020603050405020304" pitchFamily="18" charset="0"/>
                          <a:cs typeface="Times New Roman" panose="02020603050405020304" pitchFamily="18" charset="0"/>
                        </a:rPr>
                        <a:t>   -When used outdoors………………………………</a:t>
                      </a:r>
                    </a:p>
                    <a:p>
                      <a:r>
                        <a:rPr lang="en-US" sz="1400" baseline="0" dirty="0">
                          <a:latin typeface="Times New Roman" panose="02020603050405020304" pitchFamily="18" charset="0"/>
                          <a:cs typeface="Times New Roman" panose="02020603050405020304" pitchFamily="18" charset="0"/>
                        </a:rPr>
                        <a:t>   -When used indoors or in an enclosed area………..</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OR</a:t>
                      </a:r>
                    </a:p>
                    <a:p>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p>
                      <a:r>
                        <a:rPr lang="en-US" sz="1400" dirty="0">
                          <a:latin typeface="Times New Roman" panose="02020603050405020304" pitchFamily="18" charset="0"/>
                          <a:cs typeface="Times New Roman" panose="02020603050405020304" pitchFamily="18" charset="0"/>
                        </a:rPr>
                        <a:t>APF 10……..</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APF 10.</a:t>
                      </a:r>
                    </a:p>
                    <a:p>
                      <a:r>
                        <a:rPr lang="en-US" sz="1400" dirty="0">
                          <a:latin typeface="Times New Roman" panose="02020603050405020304" pitchFamily="18" charset="0"/>
                          <a:cs typeface="Times New Roman" panose="02020603050405020304" pitchFamily="18" charset="0"/>
                        </a:rPr>
                        <a:t>APF 10.</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bl>
          </a:graphicData>
        </a:graphic>
      </p:graphicFrame>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3046376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4800600" cy="549275"/>
          </a:xfrm>
        </p:spPr>
        <p:txBody>
          <a:bodyPr>
            <a:noAutofit/>
          </a:bodyPr>
          <a:lstStyle/>
          <a:p>
            <a:r>
              <a:rPr lang="en-US" dirty="0">
                <a:cs typeface="Times New Roman" panose="02020603050405020304" pitchFamily="18" charset="0"/>
              </a:rPr>
              <a:t>Table 1 – Example 5</a:t>
            </a:r>
          </a:p>
        </p:txBody>
      </p:sp>
      <p:graphicFrame>
        <p:nvGraphicFramePr>
          <p:cNvPr id="4" name="Table 3"/>
          <p:cNvGraphicFramePr>
            <a:graphicFrameLocks noGrp="1"/>
          </p:cNvGraphicFramePr>
          <p:nvPr/>
        </p:nvGraphicFramePr>
        <p:xfrm>
          <a:off x="609600" y="1299920"/>
          <a:ext cx="8001000" cy="4077043"/>
        </p:xfrm>
        <a:graphic>
          <a:graphicData uri="http://schemas.openxmlformats.org/drawingml/2006/table">
            <a:tbl>
              <a:tblPr firstRow="1" bandRow="1">
                <a:tableStyleId>{616DA210-FB5B-4158-B5E0-FEB733F419BA}</a:tableStyleId>
              </a:tblPr>
              <a:tblGrid>
                <a:gridCol w="1590675">
                  <a:extLst>
                    <a:ext uri="{9D8B030D-6E8A-4147-A177-3AD203B41FA5}">
                      <a16:colId xmlns:a16="http://schemas.microsoft.com/office/drawing/2014/main" val="20000"/>
                    </a:ext>
                  </a:extLst>
                </a:gridCol>
                <a:gridCol w="4040159">
                  <a:extLst>
                    <a:ext uri="{9D8B030D-6E8A-4147-A177-3AD203B41FA5}">
                      <a16:colId xmlns:a16="http://schemas.microsoft.com/office/drawing/2014/main" val="20001"/>
                    </a:ext>
                  </a:extLst>
                </a:gridCol>
                <a:gridCol w="1141442">
                  <a:extLst>
                    <a:ext uri="{9D8B030D-6E8A-4147-A177-3AD203B41FA5}">
                      <a16:colId xmlns:a16="http://schemas.microsoft.com/office/drawing/2014/main" val="20002"/>
                    </a:ext>
                  </a:extLst>
                </a:gridCol>
                <a:gridCol w="1228724">
                  <a:extLst>
                    <a:ext uri="{9D8B030D-6E8A-4147-A177-3AD203B41FA5}">
                      <a16:colId xmlns:a16="http://schemas.microsoft.com/office/drawing/2014/main" val="20003"/>
                    </a:ext>
                  </a:extLst>
                </a:gridCol>
              </a:tblGrid>
              <a:tr h="891540">
                <a:tc rowSpan="2">
                  <a:txBody>
                    <a:bodyPr/>
                    <a:lstStyle/>
                    <a:p>
                      <a:r>
                        <a:rPr lang="en-US" sz="1400" dirty="0">
                          <a:latin typeface="Times New Roman" panose="02020603050405020304" pitchFamily="18" charset="0"/>
                          <a:cs typeface="Times New Roman" panose="02020603050405020304" pitchFamily="18" charset="0"/>
                        </a:rPr>
                        <a:t>Equipment/Task</a:t>
                      </a:r>
                    </a:p>
                  </a:txBody>
                  <a:tcPr marL="68580" marR="68580" marT="34290" marB="34290"/>
                </a:tc>
                <a:tc rowSpan="2">
                  <a:txBody>
                    <a:bodyPr/>
                    <a:lstStyle/>
                    <a:p>
                      <a:r>
                        <a:rPr lang="en-US" sz="1400" dirty="0">
                          <a:latin typeface="Times New Roman" panose="02020603050405020304" pitchFamily="18" charset="0"/>
                          <a:cs typeface="Times New Roman" panose="02020603050405020304" pitchFamily="18" charset="0"/>
                        </a:rPr>
                        <a:t>Engineering and work Practice control methods</a:t>
                      </a:r>
                    </a:p>
                  </a:txBody>
                  <a:tcPr marL="68580" marR="68580" marT="34290" marB="34290"/>
                </a:tc>
                <a:tc gridSpan="2">
                  <a:txBody>
                    <a:bodyPr/>
                    <a:lstStyle/>
                    <a:p>
                      <a:r>
                        <a:rPr lang="en-US" sz="1400" dirty="0">
                          <a:latin typeface="Times New Roman" panose="02020603050405020304" pitchFamily="18" charset="0"/>
                          <a:cs typeface="Times New Roman" panose="02020603050405020304" pitchFamily="18" charset="0"/>
                        </a:rPr>
                        <a:t>Required respiratory protection</a:t>
                      </a:r>
                      <a:r>
                        <a:rPr lang="en-US" sz="1400" baseline="0" dirty="0">
                          <a:latin typeface="Times New Roman" panose="02020603050405020304" pitchFamily="18" charset="0"/>
                          <a:cs typeface="Times New Roman" panose="02020603050405020304" pitchFamily="18" charset="0"/>
                        </a:rPr>
                        <a:t> and minimum assigned protection factor (APF)</a:t>
                      </a:r>
                      <a:endParaRPr lang="en-US" sz="1400" dirty="0">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312763">
                <a:tc vMerge="1">
                  <a:txBody>
                    <a:bodyPr/>
                    <a:lstStyle/>
                    <a:p>
                      <a:endParaRPr lang="en-US" dirty="0"/>
                    </a:p>
                  </a:txBody>
                  <a:tcPr/>
                </a:tc>
                <a:tc vMerge="1">
                  <a:txBody>
                    <a:bodyPr/>
                    <a:lstStyle/>
                    <a:p>
                      <a:endParaRPr lang="en-US" dirty="0"/>
                    </a:p>
                  </a:txBody>
                  <a:tcPr/>
                </a:tc>
                <a:tc>
                  <a:txBody>
                    <a:bodyPr/>
                    <a:lstStyle/>
                    <a:p>
                      <a:r>
                        <a:rPr lang="en-US" sz="1400" dirty="0">
                          <a:latin typeface="Times New Roman" panose="02020603050405020304" pitchFamily="18" charset="0"/>
                          <a:cs typeface="Times New Roman" panose="02020603050405020304" pitchFamily="18" charset="0"/>
                        </a:rPr>
                        <a:t>≤4 hours/shift</a:t>
                      </a:r>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&gt;4 hours/shift</a:t>
                      </a:r>
                    </a:p>
                  </a:txBody>
                  <a:tcPr marL="68580" marR="68580" marT="34290" marB="34290"/>
                </a:tc>
                <a:extLst>
                  <a:ext uri="{0D108BD9-81ED-4DB2-BD59-A6C34878D82A}">
                    <a16:rowId xmlns:a16="http://schemas.microsoft.com/office/drawing/2014/main" val="10001"/>
                  </a:ext>
                </a:extLst>
              </a:tr>
              <a:tr h="2670009">
                <a:tc>
                  <a:txBody>
                    <a:bodyPr/>
                    <a:lstStyle/>
                    <a:p>
                      <a:r>
                        <a:rPr lang="en-US" sz="1400" dirty="0">
                          <a:latin typeface="Times New Roman" panose="02020603050405020304" pitchFamily="18" charset="0"/>
                          <a:cs typeface="Times New Roman" panose="02020603050405020304" pitchFamily="18" charset="0"/>
                        </a:rPr>
                        <a:t>Jackhammers and handheld powered chipping tools</a:t>
                      </a:r>
                    </a:p>
                  </a:txBody>
                  <a:tcPr marL="68580" marR="68580" marT="34290" marB="34290"/>
                </a:tc>
                <a:tc>
                  <a:txBody>
                    <a:bodyPr/>
                    <a:lstStyle/>
                    <a:p>
                      <a:r>
                        <a:rPr lang="en-US" sz="1400" baseline="0" dirty="0">
                          <a:latin typeface="Times New Roman" panose="02020603050405020304" pitchFamily="18" charset="0"/>
                          <a:cs typeface="Times New Roman" panose="02020603050405020304" pitchFamily="18" charset="0"/>
                        </a:rPr>
                        <a:t>Use tool equipped with commercially available shroud and dust collection system.</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Operate and maintain tool in accordance with manufacturer’s instructions to minimize dust emissions</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Dust collector must provide the air flow recommended by the tool manufacturer, or greater, and have a filter with 99% or greater efficiency and a filter-cleaning mechanism</a:t>
                      </a:r>
                    </a:p>
                    <a:p>
                      <a:r>
                        <a:rPr lang="en-US" sz="1400" baseline="0" dirty="0">
                          <a:latin typeface="Times New Roman" panose="02020603050405020304" pitchFamily="18" charset="0"/>
                          <a:cs typeface="Times New Roman" panose="02020603050405020304" pitchFamily="18" charset="0"/>
                        </a:rPr>
                        <a:t>   -When used outdoors………………………………..</a:t>
                      </a:r>
                    </a:p>
                    <a:p>
                      <a:r>
                        <a:rPr lang="en-US" sz="1400" baseline="0" dirty="0">
                          <a:latin typeface="Times New Roman" panose="02020603050405020304" pitchFamily="18" charset="0"/>
                          <a:cs typeface="Times New Roman" panose="02020603050405020304" pitchFamily="18" charset="0"/>
                        </a:rPr>
                        <a:t>   -When used indoors or in an enclosed area…………</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p>
                      <a:r>
                        <a:rPr lang="en-US" sz="1400" dirty="0">
                          <a:latin typeface="Times New Roman" panose="02020603050405020304" pitchFamily="18" charset="0"/>
                          <a:cs typeface="Times New Roman" panose="02020603050405020304" pitchFamily="18" charset="0"/>
                        </a:rPr>
                        <a:t>APF</a:t>
                      </a:r>
                      <a:r>
                        <a:rPr lang="en-US" sz="1400" baseline="0" dirty="0">
                          <a:latin typeface="Times New Roman" panose="02020603050405020304" pitchFamily="18" charset="0"/>
                          <a:cs typeface="Times New Roman" panose="02020603050405020304" pitchFamily="18" charset="0"/>
                        </a:rPr>
                        <a:t> 10……</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APF 10.</a:t>
                      </a:r>
                    </a:p>
                    <a:p>
                      <a:r>
                        <a:rPr lang="en-US" sz="1400" dirty="0">
                          <a:latin typeface="Times New Roman" panose="02020603050405020304" pitchFamily="18" charset="0"/>
                          <a:cs typeface="Times New Roman" panose="02020603050405020304" pitchFamily="18" charset="0"/>
                        </a:rPr>
                        <a:t>APF 10.</a:t>
                      </a:r>
                    </a:p>
                  </a:txBody>
                  <a:tcPr marL="68580" marR="68580" marT="34290" marB="34290"/>
                </a:tc>
                <a:extLst>
                  <a:ext uri="{0D108BD9-81ED-4DB2-BD59-A6C34878D82A}">
                    <a16:rowId xmlns:a16="http://schemas.microsoft.com/office/drawing/2014/main" val="10002"/>
                  </a:ext>
                </a:extLst>
              </a:tr>
            </a:tbl>
          </a:graphicData>
        </a:graphic>
      </p:graphicFrame>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3066848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Example 5</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0083" y="1219200"/>
            <a:ext cx="5503834" cy="4724400"/>
          </a:xfrm>
          <a:prstGeom prst="rect">
            <a:avLst/>
          </a:prstGeom>
        </p:spPr>
      </p:pic>
    </p:spTree>
    <p:extLst>
      <p:ext uri="{BB962C8B-B14F-4D97-AF65-F5344CB8AC3E}">
        <p14:creationId xmlns:p14="http://schemas.microsoft.com/office/powerpoint/2010/main" val="1475506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Table 1 – Example 6</a:t>
            </a:r>
          </a:p>
        </p:txBody>
      </p:sp>
      <p:graphicFrame>
        <p:nvGraphicFramePr>
          <p:cNvPr id="4" name="Table 3"/>
          <p:cNvGraphicFramePr>
            <a:graphicFrameLocks noGrp="1"/>
          </p:cNvGraphicFramePr>
          <p:nvPr/>
        </p:nvGraphicFramePr>
        <p:xfrm>
          <a:off x="628648" y="1524000"/>
          <a:ext cx="7886704" cy="3935965"/>
        </p:xfrm>
        <a:graphic>
          <a:graphicData uri="http://schemas.openxmlformats.org/drawingml/2006/table">
            <a:tbl>
              <a:tblPr firstRow="1" bandRow="1">
                <a:tableStyleId>{616DA210-FB5B-4158-B5E0-FEB733F419BA}</a:tableStyleId>
              </a:tblPr>
              <a:tblGrid>
                <a:gridCol w="1971676">
                  <a:extLst>
                    <a:ext uri="{9D8B030D-6E8A-4147-A177-3AD203B41FA5}">
                      <a16:colId xmlns:a16="http://schemas.microsoft.com/office/drawing/2014/main" val="20000"/>
                    </a:ext>
                  </a:extLst>
                </a:gridCol>
                <a:gridCol w="3459653">
                  <a:extLst>
                    <a:ext uri="{9D8B030D-6E8A-4147-A177-3AD203B41FA5}">
                      <a16:colId xmlns:a16="http://schemas.microsoft.com/office/drawing/2014/main" val="20001"/>
                    </a:ext>
                  </a:extLst>
                </a:gridCol>
                <a:gridCol w="1246909">
                  <a:extLst>
                    <a:ext uri="{9D8B030D-6E8A-4147-A177-3AD203B41FA5}">
                      <a16:colId xmlns:a16="http://schemas.microsoft.com/office/drawing/2014/main" val="20002"/>
                    </a:ext>
                  </a:extLst>
                </a:gridCol>
                <a:gridCol w="1208466">
                  <a:extLst>
                    <a:ext uri="{9D8B030D-6E8A-4147-A177-3AD203B41FA5}">
                      <a16:colId xmlns:a16="http://schemas.microsoft.com/office/drawing/2014/main" val="20003"/>
                    </a:ext>
                  </a:extLst>
                </a:gridCol>
              </a:tblGrid>
              <a:tr h="891540">
                <a:tc rowSpan="2">
                  <a:txBody>
                    <a:bodyPr/>
                    <a:lstStyle/>
                    <a:p>
                      <a:r>
                        <a:rPr lang="en-US" sz="1400" dirty="0">
                          <a:latin typeface="Times New Roman" panose="02020603050405020304" pitchFamily="18" charset="0"/>
                          <a:cs typeface="Times New Roman" panose="02020603050405020304" pitchFamily="18" charset="0"/>
                        </a:rPr>
                        <a:t>Equipment/Task</a:t>
                      </a:r>
                    </a:p>
                  </a:txBody>
                  <a:tcPr marL="68580" marR="68580" marT="34290" marB="34290"/>
                </a:tc>
                <a:tc rowSpan="2">
                  <a:txBody>
                    <a:bodyPr/>
                    <a:lstStyle/>
                    <a:p>
                      <a:r>
                        <a:rPr lang="en-US" sz="1400" dirty="0">
                          <a:latin typeface="Times New Roman" panose="02020603050405020304" pitchFamily="18" charset="0"/>
                          <a:cs typeface="Times New Roman" panose="02020603050405020304" pitchFamily="18" charset="0"/>
                        </a:rPr>
                        <a:t>Engineering and work Practice control methods</a:t>
                      </a:r>
                    </a:p>
                  </a:txBody>
                  <a:tcPr marL="68580" marR="68580" marT="34290" marB="34290"/>
                </a:tc>
                <a:tc gridSpan="2">
                  <a:txBody>
                    <a:bodyPr/>
                    <a:lstStyle/>
                    <a:p>
                      <a:r>
                        <a:rPr lang="en-US" sz="1400" dirty="0">
                          <a:latin typeface="Times New Roman" panose="02020603050405020304" pitchFamily="18" charset="0"/>
                          <a:cs typeface="Times New Roman" panose="02020603050405020304" pitchFamily="18" charset="0"/>
                        </a:rPr>
                        <a:t>Required respiratory protection</a:t>
                      </a:r>
                      <a:r>
                        <a:rPr lang="en-US" sz="1400" baseline="0" dirty="0">
                          <a:latin typeface="Times New Roman" panose="02020603050405020304" pitchFamily="18" charset="0"/>
                          <a:cs typeface="Times New Roman" panose="02020603050405020304" pitchFamily="18" charset="0"/>
                        </a:rPr>
                        <a:t> and minimum assigned protection factor (APF)</a:t>
                      </a:r>
                      <a:endParaRPr lang="en-US" sz="1400" dirty="0">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329050">
                <a:tc vMerge="1">
                  <a:txBody>
                    <a:bodyPr/>
                    <a:lstStyle/>
                    <a:p>
                      <a:endParaRPr lang="en-US" dirty="0"/>
                    </a:p>
                  </a:txBody>
                  <a:tcPr/>
                </a:tc>
                <a:tc vMerge="1">
                  <a:txBody>
                    <a:bodyPr/>
                    <a:lstStyle/>
                    <a:p>
                      <a:endParaRPr lang="en-US" dirty="0"/>
                    </a:p>
                  </a:txBody>
                  <a:tcPr/>
                </a:tc>
                <a:tc>
                  <a:txBody>
                    <a:bodyPr/>
                    <a:lstStyle/>
                    <a:p>
                      <a:r>
                        <a:rPr lang="en-US" sz="1400" dirty="0">
                          <a:latin typeface="Times New Roman" panose="02020603050405020304" pitchFamily="18" charset="0"/>
                          <a:cs typeface="Times New Roman" panose="02020603050405020304" pitchFamily="18" charset="0"/>
                        </a:rPr>
                        <a:t>≤4 hours/shift</a:t>
                      </a:r>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&gt;4 hours/shift</a:t>
                      </a:r>
                    </a:p>
                  </a:txBody>
                  <a:tcPr marL="68580" marR="68580" marT="34290" marB="34290"/>
                </a:tc>
                <a:extLst>
                  <a:ext uri="{0D108BD9-81ED-4DB2-BD59-A6C34878D82A}">
                    <a16:rowId xmlns:a16="http://schemas.microsoft.com/office/drawing/2014/main" val="10001"/>
                  </a:ext>
                </a:extLst>
              </a:tr>
              <a:tr h="2684895">
                <a:tc>
                  <a:txBody>
                    <a:bodyPr/>
                    <a:lstStyle/>
                    <a:p>
                      <a:r>
                        <a:rPr lang="en-US" sz="1400" dirty="0">
                          <a:latin typeface="Times New Roman" panose="02020603050405020304" pitchFamily="18" charset="0"/>
                          <a:cs typeface="Times New Roman" panose="02020603050405020304" pitchFamily="18" charset="0"/>
                        </a:rPr>
                        <a:t>Handheld grinders for mortar removal</a:t>
                      </a:r>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Use</a:t>
                      </a:r>
                      <a:r>
                        <a:rPr lang="en-US" sz="1400" baseline="0" dirty="0">
                          <a:latin typeface="Times New Roman" panose="02020603050405020304" pitchFamily="18" charset="0"/>
                          <a:cs typeface="Times New Roman" panose="02020603050405020304" pitchFamily="18" charset="0"/>
                        </a:rPr>
                        <a:t> grinder equipped with commercially available shroud and dust collection system</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Operate and maintain tool in accordance with manufacturer’s instructions to minimize dust emissions</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Dust collector must provide 25 cubic feet per minute (cfm) or greater of airflow per inch of wheel diameter and have a filter with 99% or greater efficiency and a cyclonic pre-separator or filter-cleaning mechanism</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APF 10.</a:t>
                      </a: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APF 25.</a:t>
                      </a:r>
                    </a:p>
                  </a:txBody>
                  <a:tcPr marL="68580" marR="68580" marT="34290" marB="34290"/>
                </a:tc>
                <a:extLst>
                  <a:ext uri="{0D108BD9-81ED-4DB2-BD59-A6C34878D82A}">
                    <a16:rowId xmlns:a16="http://schemas.microsoft.com/office/drawing/2014/main" val="10002"/>
                  </a:ext>
                </a:extLst>
              </a:tr>
            </a:tbl>
          </a:graphicData>
        </a:graphic>
      </p:graphicFrame>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4266572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Example 6</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341120"/>
            <a:ext cx="3575304" cy="45506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341120"/>
            <a:ext cx="4073661" cy="4529328"/>
          </a:xfrm>
          <a:prstGeom prst="rect">
            <a:avLst/>
          </a:prstGeom>
        </p:spPr>
      </p:pic>
    </p:spTree>
    <p:extLst>
      <p:ext uri="{BB962C8B-B14F-4D97-AF65-F5344CB8AC3E}">
        <p14:creationId xmlns:p14="http://schemas.microsoft.com/office/powerpoint/2010/main" val="1337128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Previously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295400"/>
                <a:ext cx="7772400" cy="4525963"/>
              </a:xfrm>
            </p:spPr>
            <p:txBody>
              <a:bodyPr>
                <a:noAutofit/>
              </a:bodyPr>
              <a:lstStyle/>
              <a:p>
                <a:pPr marL="0" indent="0">
                  <a:buNone/>
                </a:pPr>
                <a:r>
                  <a:rPr lang="en-US" dirty="0">
                    <a:solidFill>
                      <a:schemeClr val="tx1"/>
                    </a:solidFill>
                    <a:cs typeface="Times New Roman" panose="02020603050405020304" pitchFamily="18" charset="0"/>
                  </a:rPr>
                  <a:t>§§ 1910.1000 and 1926.55 only established Permissible Exposure Limit (PEL)</a:t>
                </a:r>
              </a:p>
              <a:p>
                <a:pPr marL="0" indent="0">
                  <a:buNone/>
                </a:pPr>
                <a:endParaRPr lang="en-US" dirty="0">
                  <a:solidFill>
                    <a:schemeClr val="tx1"/>
                  </a:solidFill>
                  <a:cs typeface="Times New Roman" panose="02020603050405020304" pitchFamily="18" charset="0"/>
                </a:endParaRPr>
              </a:p>
              <a:p>
                <a:pPr marL="0" indent="0" algn="ctr">
                  <a:buNone/>
                </a:pPr>
                <a:r>
                  <a:rPr lang="en-US" dirty="0">
                    <a:solidFill>
                      <a:schemeClr val="tx1"/>
                    </a:solidFill>
                  </a:rPr>
                  <a:t> </a:t>
                </a:r>
                <a14:m>
                  <m:oMath xmlns:m="http://schemas.openxmlformats.org/officeDocument/2006/math">
                    <m:r>
                      <a:rPr lang="en-US" i="1" smtClean="0">
                        <a:solidFill>
                          <a:schemeClr val="tx1"/>
                        </a:solidFill>
                        <a:latin typeface="Cambria Math" panose="02040503050406030204" pitchFamily="18" charset="0"/>
                      </a:rPr>
                      <m:t>𝑃𝐸𝐿</m:t>
                    </m:r>
                    <m:r>
                      <a:rPr lang="en-US" i="1" baseline="-25000" smtClean="0">
                        <a:solidFill>
                          <a:schemeClr val="tx1"/>
                        </a:solidFill>
                        <a:latin typeface="Cambria Math" panose="02040503050406030204" pitchFamily="18" charset="0"/>
                      </a:rPr>
                      <m:t>𝑚𝑝𝑝𝑐𝑓</m:t>
                    </m:r>
                    <m:r>
                      <a:rPr lang="en-US" i="1" smtClean="0">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250</m:t>
                        </m:r>
                      </m:num>
                      <m:den>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𝑆𝑖𝑙𝑖𝑐𝑎</m:t>
                        </m:r>
                        <m:r>
                          <a:rPr lang="en-US" i="1">
                            <a:solidFill>
                              <a:schemeClr val="tx1"/>
                            </a:solidFill>
                            <a:latin typeface="Cambria Math" panose="02040503050406030204" pitchFamily="18" charset="0"/>
                          </a:rPr>
                          <m:t>+5</m:t>
                        </m:r>
                      </m:den>
                    </m:f>
                  </m:oMath>
                </a14:m>
                <a:endParaRPr lang="en-US" dirty="0">
                  <a:solidFill>
                    <a:schemeClr val="tx1"/>
                  </a:solidFill>
                  <a:cs typeface="Times New Roman" panose="02020603050405020304" pitchFamily="18" charset="0"/>
                </a:endParaRPr>
              </a:p>
              <a:p>
                <a:pPr marL="0" indent="0">
                  <a:buNone/>
                </a:pPr>
                <a:endParaRPr lang="en-US" dirty="0">
                  <a:solidFill>
                    <a:schemeClr val="tx1"/>
                  </a:solidFill>
                  <a:cs typeface="Times New Roman" panose="02020603050405020304" pitchFamily="18" charset="0"/>
                </a:endParaRPr>
              </a:p>
              <a:p>
                <a:pPr marL="0" indent="0">
                  <a:buNone/>
                </a:pPr>
                <a:r>
                  <a:rPr lang="en-US" dirty="0" err="1">
                    <a:solidFill>
                      <a:schemeClr val="tx1"/>
                    </a:solidFill>
                    <a:cs typeface="Times New Roman" panose="02020603050405020304" pitchFamily="18" charset="0"/>
                  </a:rPr>
                  <a:t>mppcf</a:t>
                </a:r>
                <a:r>
                  <a:rPr lang="en-US" dirty="0">
                    <a:solidFill>
                      <a:schemeClr val="tx1"/>
                    </a:solidFill>
                    <a:cs typeface="Times New Roman" panose="02020603050405020304" pitchFamily="18" charset="0"/>
                  </a:rPr>
                  <a:t> – million particles per cubic foot</a:t>
                </a:r>
              </a:p>
              <a:p>
                <a:pPr marL="0" indent="0">
                  <a:buNone/>
                </a:pPr>
                <a:endParaRPr lang="en-US" dirty="0">
                  <a:solidFill>
                    <a:schemeClr val="tx1"/>
                  </a:solidFill>
                  <a:cs typeface="Times New Roman" panose="02020603050405020304" pitchFamily="18" charset="0"/>
                </a:endParaRPr>
              </a:p>
              <a:p>
                <a:pPr marL="0" indent="0">
                  <a:buNone/>
                </a:pPr>
                <a:r>
                  <a:rPr lang="en-US" dirty="0">
                    <a:cs typeface="Times New Roman" panose="02020603050405020304" pitchFamily="18" charset="0"/>
                  </a:rPr>
                  <a:t>1 </a:t>
                </a:r>
                <a:r>
                  <a:rPr lang="en-US" dirty="0" err="1">
                    <a:cs typeface="Times New Roman" panose="02020603050405020304" pitchFamily="18" charset="0"/>
                  </a:rPr>
                  <a:t>mppcf</a:t>
                </a:r>
                <a:r>
                  <a:rPr lang="en-US" dirty="0">
                    <a:cs typeface="Times New Roman" panose="02020603050405020304" pitchFamily="18" charset="0"/>
                  </a:rPr>
                  <a:t> = 0.1 mg/m</a:t>
                </a:r>
                <a:r>
                  <a:rPr lang="en-US" baseline="30000" dirty="0">
                    <a:cs typeface="Times New Roman" panose="02020603050405020304" pitchFamily="18" charset="0"/>
                  </a:rPr>
                  <a:t>3</a:t>
                </a:r>
                <a:r>
                  <a:rPr lang="en-US" dirty="0">
                    <a:cs typeface="Times New Roman" panose="02020603050405020304" pitchFamily="18" charset="0"/>
                  </a:rPr>
                  <a:t> </a:t>
                </a:r>
              </a:p>
              <a:p>
                <a:pPr marL="0" indent="0">
                  <a:buNone/>
                </a:pPr>
                <a:endParaRPr lang="en-US" sz="2000" dirty="0">
                  <a:solidFill>
                    <a:schemeClr val="tx1"/>
                  </a:solidFill>
                  <a:cs typeface="Times New Roman" panose="02020603050405020304" pitchFamily="18" charset="0"/>
                </a:endParaRPr>
              </a:p>
              <a:p>
                <a:pPr marL="0" indent="0">
                  <a:buNone/>
                </a:pPr>
                <a:r>
                  <a:rPr lang="en-US" dirty="0">
                    <a:cs typeface="Times New Roman" panose="02020603050405020304" pitchFamily="18" charset="0"/>
                  </a:rPr>
                  <a:t>mg/m</a:t>
                </a:r>
                <a:r>
                  <a:rPr lang="en-US" baseline="30000" dirty="0">
                    <a:cs typeface="Times New Roman" panose="02020603050405020304" pitchFamily="18" charset="0"/>
                  </a:rPr>
                  <a:t>3 </a:t>
                </a:r>
                <a:r>
                  <a:rPr lang="en-US" dirty="0">
                    <a:cs typeface="Times New Roman" panose="02020603050405020304" pitchFamily="18" charset="0"/>
                  </a:rPr>
                  <a:t>– milligrams per cubic meter</a:t>
                </a:r>
              </a:p>
              <a:p>
                <a:pPr marL="0" indent="0">
                  <a:buNone/>
                </a:pPr>
                <a:endParaRPr lang="en-US" sz="2000" dirty="0">
                  <a:solidFill>
                    <a:schemeClr val="tx1"/>
                  </a:solidFill>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295400"/>
                <a:ext cx="7772400" cy="4525963"/>
              </a:xfrm>
              <a:blipFill rotWithShape="0">
                <a:blip r:embed="rId3"/>
                <a:stretch>
                  <a:fillRect l="-1569" t="-1617" b="-1617"/>
                </a:stretch>
              </a:blipFill>
            </p:spPr>
            <p:txBody>
              <a:bodyPr/>
              <a:lstStyle/>
              <a:p>
                <a:r>
                  <a:rPr lang="en-US">
                    <a:noFill/>
                  </a:rPr>
                  <a:t> </a:t>
                </a:r>
              </a:p>
            </p:txBody>
          </p:sp>
        </mc:Fallback>
      </mc:AlternateContent>
    </p:spTree>
    <p:extLst>
      <p:ext uri="{BB962C8B-B14F-4D97-AF65-F5344CB8AC3E}">
        <p14:creationId xmlns:p14="http://schemas.microsoft.com/office/powerpoint/2010/main" val="7447996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Table 1 – Example 7</a:t>
            </a:r>
          </a:p>
        </p:txBody>
      </p:sp>
      <p:graphicFrame>
        <p:nvGraphicFramePr>
          <p:cNvPr id="4" name="Table 3"/>
          <p:cNvGraphicFramePr>
            <a:graphicFrameLocks noGrp="1"/>
          </p:cNvGraphicFramePr>
          <p:nvPr/>
        </p:nvGraphicFramePr>
        <p:xfrm>
          <a:off x="609600" y="1600200"/>
          <a:ext cx="7886703" cy="3698970"/>
        </p:xfrm>
        <a:graphic>
          <a:graphicData uri="http://schemas.openxmlformats.org/drawingml/2006/table">
            <a:tbl>
              <a:tblPr firstRow="1" bandRow="1">
                <a:tableStyleId>{616DA210-FB5B-4158-B5E0-FEB733F419BA}</a:tableStyleId>
              </a:tblPr>
              <a:tblGrid>
                <a:gridCol w="1590675">
                  <a:extLst>
                    <a:ext uri="{9D8B030D-6E8A-4147-A177-3AD203B41FA5}">
                      <a16:colId xmlns:a16="http://schemas.microsoft.com/office/drawing/2014/main" val="20000"/>
                    </a:ext>
                  </a:extLst>
                </a:gridCol>
                <a:gridCol w="3895725">
                  <a:extLst>
                    <a:ext uri="{9D8B030D-6E8A-4147-A177-3AD203B41FA5}">
                      <a16:colId xmlns:a16="http://schemas.microsoft.com/office/drawing/2014/main" val="20001"/>
                    </a:ext>
                  </a:extLst>
                </a:gridCol>
                <a:gridCol w="1209675">
                  <a:extLst>
                    <a:ext uri="{9D8B030D-6E8A-4147-A177-3AD203B41FA5}">
                      <a16:colId xmlns:a16="http://schemas.microsoft.com/office/drawing/2014/main" val="20002"/>
                    </a:ext>
                  </a:extLst>
                </a:gridCol>
                <a:gridCol w="1190628">
                  <a:extLst>
                    <a:ext uri="{9D8B030D-6E8A-4147-A177-3AD203B41FA5}">
                      <a16:colId xmlns:a16="http://schemas.microsoft.com/office/drawing/2014/main" val="20003"/>
                    </a:ext>
                  </a:extLst>
                </a:gridCol>
              </a:tblGrid>
              <a:tr h="891540">
                <a:tc rowSpan="2">
                  <a:txBody>
                    <a:bodyPr/>
                    <a:lstStyle/>
                    <a:p>
                      <a:r>
                        <a:rPr lang="en-US" sz="1400" dirty="0">
                          <a:latin typeface="Times New Roman" panose="02020603050405020304" pitchFamily="18" charset="0"/>
                          <a:cs typeface="Times New Roman" panose="02020603050405020304" pitchFamily="18" charset="0"/>
                        </a:rPr>
                        <a:t>Equipment/Task</a:t>
                      </a:r>
                    </a:p>
                  </a:txBody>
                  <a:tcPr marL="68580" marR="68580" marT="34290" marB="34290"/>
                </a:tc>
                <a:tc rowSpan="2">
                  <a:txBody>
                    <a:bodyPr/>
                    <a:lstStyle/>
                    <a:p>
                      <a:r>
                        <a:rPr lang="en-US" sz="1400" dirty="0">
                          <a:latin typeface="Times New Roman" panose="02020603050405020304" pitchFamily="18" charset="0"/>
                          <a:cs typeface="Times New Roman" panose="02020603050405020304" pitchFamily="18" charset="0"/>
                        </a:rPr>
                        <a:t>Engineering and work Practice control methods</a:t>
                      </a:r>
                    </a:p>
                  </a:txBody>
                  <a:tcPr marL="68580" marR="68580" marT="34290" marB="34290"/>
                </a:tc>
                <a:tc gridSpan="2">
                  <a:txBody>
                    <a:bodyPr/>
                    <a:lstStyle/>
                    <a:p>
                      <a:r>
                        <a:rPr lang="en-US" sz="1400" dirty="0">
                          <a:latin typeface="Times New Roman" panose="02020603050405020304" pitchFamily="18" charset="0"/>
                          <a:cs typeface="Times New Roman" panose="02020603050405020304" pitchFamily="18" charset="0"/>
                        </a:rPr>
                        <a:t>Required respiratory protection</a:t>
                      </a:r>
                      <a:r>
                        <a:rPr lang="en-US" sz="1400" baseline="0" dirty="0">
                          <a:latin typeface="Times New Roman" panose="02020603050405020304" pitchFamily="18" charset="0"/>
                          <a:cs typeface="Times New Roman" panose="02020603050405020304" pitchFamily="18" charset="0"/>
                        </a:rPr>
                        <a:t> and minimum assigned protection factor (APF)</a:t>
                      </a:r>
                      <a:endParaRPr lang="en-US" sz="1400" dirty="0">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361410">
                <a:tc vMerge="1">
                  <a:txBody>
                    <a:bodyPr/>
                    <a:lstStyle/>
                    <a:p>
                      <a:endParaRPr lang="en-US" dirty="0"/>
                    </a:p>
                  </a:txBody>
                  <a:tcPr/>
                </a:tc>
                <a:tc vMerge="1">
                  <a:txBody>
                    <a:bodyPr/>
                    <a:lstStyle/>
                    <a:p>
                      <a:endParaRPr lang="en-US" dirty="0"/>
                    </a:p>
                  </a:txBody>
                  <a:tcPr/>
                </a:tc>
                <a:tc>
                  <a:txBody>
                    <a:bodyPr/>
                    <a:lstStyle/>
                    <a:p>
                      <a:pPr algn="ctr"/>
                      <a:r>
                        <a:rPr lang="en-US" sz="1400" dirty="0">
                          <a:latin typeface="Times New Roman" panose="02020603050405020304" pitchFamily="18" charset="0"/>
                          <a:cs typeface="Times New Roman" panose="02020603050405020304" pitchFamily="18" charset="0"/>
                        </a:rPr>
                        <a:t>≤4 hours/shift</a:t>
                      </a:r>
                    </a:p>
                  </a:txBody>
                  <a:tcPr marL="68580" marR="68580" marT="34290" marB="34290"/>
                </a:tc>
                <a:tc>
                  <a:txBody>
                    <a:bodyPr/>
                    <a:lstStyle/>
                    <a:p>
                      <a:pPr algn="ctr"/>
                      <a:r>
                        <a:rPr lang="en-US" sz="1400" dirty="0">
                          <a:latin typeface="Times New Roman" panose="02020603050405020304" pitchFamily="18" charset="0"/>
                          <a:cs typeface="Times New Roman" panose="02020603050405020304" pitchFamily="18" charset="0"/>
                        </a:rPr>
                        <a:t>&gt;4 hours/shift</a:t>
                      </a:r>
                    </a:p>
                  </a:txBody>
                  <a:tcPr marL="68580" marR="68580" marT="34290" marB="34290"/>
                </a:tc>
                <a:extLst>
                  <a:ext uri="{0D108BD9-81ED-4DB2-BD59-A6C34878D82A}">
                    <a16:rowId xmlns:a16="http://schemas.microsoft.com/office/drawing/2014/main" val="10001"/>
                  </a:ext>
                </a:extLst>
              </a:tr>
              <a:tr h="2125980">
                <a:tc>
                  <a:txBody>
                    <a:bodyPr/>
                    <a:lstStyle/>
                    <a:p>
                      <a:r>
                        <a:rPr lang="en-US" sz="1400" dirty="0">
                          <a:latin typeface="Times New Roman" panose="02020603050405020304" pitchFamily="18" charset="0"/>
                          <a:cs typeface="Times New Roman" panose="02020603050405020304" pitchFamily="18" charset="0"/>
                        </a:rPr>
                        <a:t>Handheld grinders for uses other than mortar removal</a:t>
                      </a:r>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For tasks performed outdoors only:</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Use grinder equipped with integrated water delivery system that continuously</a:t>
                      </a:r>
                      <a:r>
                        <a:rPr lang="en-US" sz="1400" baseline="0" dirty="0">
                          <a:latin typeface="Times New Roman" panose="02020603050405020304" pitchFamily="18" charset="0"/>
                          <a:cs typeface="Times New Roman" panose="02020603050405020304" pitchFamily="18" charset="0"/>
                        </a:rPr>
                        <a:t> feeds water to the grinding surface</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Operate and maintain tool in accordance with manufacturer’s instructions to minimize dust emissions.</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OR </a:t>
                      </a: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bl>
          </a:graphicData>
        </a:graphic>
      </p:graphicFrame>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2854988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Table 1 – Example 7</a:t>
            </a:r>
          </a:p>
        </p:txBody>
      </p:sp>
      <p:graphicFrame>
        <p:nvGraphicFramePr>
          <p:cNvPr id="4" name="Table 3"/>
          <p:cNvGraphicFramePr>
            <a:graphicFrameLocks noGrp="1"/>
          </p:cNvGraphicFramePr>
          <p:nvPr/>
        </p:nvGraphicFramePr>
        <p:xfrm>
          <a:off x="609600" y="1299920"/>
          <a:ext cx="7886703" cy="4509938"/>
        </p:xfrm>
        <a:graphic>
          <a:graphicData uri="http://schemas.openxmlformats.org/drawingml/2006/table">
            <a:tbl>
              <a:tblPr firstRow="1" bandRow="1">
                <a:tableStyleId>{616DA210-FB5B-4158-B5E0-FEB733F419BA}</a:tableStyleId>
              </a:tblPr>
              <a:tblGrid>
                <a:gridCol w="1590675">
                  <a:extLst>
                    <a:ext uri="{9D8B030D-6E8A-4147-A177-3AD203B41FA5}">
                      <a16:colId xmlns:a16="http://schemas.microsoft.com/office/drawing/2014/main" val="20000"/>
                    </a:ext>
                  </a:extLst>
                </a:gridCol>
                <a:gridCol w="3895725">
                  <a:extLst>
                    <a:ext uri="{9D8B030D-6E8A-4147-A177-3AD203B41FA5}">
                      <a16:colId xmlns:a16="http://schemas.microsoft.com/office/drawing/2014/main" val="20001"/>
                    </a:ext>
                  </a:extLst>
                </a:gridCol>
                <a:gridCol w="1209675">
                  <a:extLst>
                    <a:ext uri="{9D8B030D-6E8A-4147-A177-3AD203B41FA5}">
                      <a16:colId xmlns:a16="http://schemas.microsoft.com/office/drawing/2014/main" val="20002"/>
                    </a:ext>
                  </a:extLst>
                </a:gridCol>
                <a:gridCol w="1190628">
                  <a:extLst>
                    <a:ext uri="{9D8B030D-6E8A-4147-A177-3AD203B41FA5}">
                      <a16:colId xmlns:a16="http://schemas.microsoft.com/office/drawing/2014/main" val="20003"/>
                    </a:ext>
                  </a:extLst>
                </a:gridCol>
              </a:tblGrid>
              <a:tr h="831682">
                <a:tc rowSpan="2">
                  <a:txBody>
                    <a:bodyPr/>
                    <a:lstStyle/>
                    <a:p>
                      <a:r>
                        <a:rPr lang="en-US" sz="1400" dirty="0">
                          <a:latin typeface="Times New Roman" panose="02020603050405020304" pitchFamily="18" charset="0"/>
                          <a:cs typeface="Times New Roman" panose="02020603050405020304" pitchFamily="18" charset="0"/>
                        </a:rPr>
                        <a:t>Equipment/Task</a:t>
                      </a:r>
                    </a:p>
                  </a:txBody>
                  <a:tcPr marL="68580" marR="68580" marT="34290" marB="34290"/>
                </a:tc>
                <a:tc rowSpan="2">
                  <a:txBody>
                    <a:bodyPr/>
                    <a:lstStyle/>
                    <a:p>
                      <a:r>
                        <a:rPr lang="en-US" sz="1400" dirty="0">
                          <a:latin typeface="Times New Roman" panose="02020603050405020304" pitchFamily="18" charset="0"/>
                          <a:cs typeface="Times New Roman" panose="02020603050405020304" pitchFamily="18" charset="0"/>
                        </a:rPr>
                        <a:t>Engineering and work Practice control methods</a:t>
                      </a:r>
                    </a:p>
                  </a:txBody>
                  <a:tcPr marL="68580" marR="68580" marT="34290" marB="34290"/>
                </a:tc>
                <a:tc gridSpan="2">
                  <a:txBody>
                    <a:bodyPr/>
                    <a:lstStyle/>
                    <a:p>
                      <a:r>
                        <a:rPr lang="en-US" sz="1400" dirty="0">
                          <a:latin typeface="Times New Roman" panose="02020603050405020304" pitchFamily="18" charset="0"/>
                          <a:cs typeface="Times New Roman" panose="02020603050405020304" pitchFamily="18" charset="0"/>
                        </a:rPr>
                        <a:t>Required respiratory protection</a:t>
                      </a:r>
                      <a:r>
                        <a:rPr lang="en-US" sz="1400" baseline="0" dirty="0">
                          <a:latin typeface="Times New Roman" panose="02020603050405020304" pitchFamily="18" charset="0"/>
                          <a:cs typeface="Times New Roman" panose="02020603050405020304" pitchFamily="18" charset="0"/>
                        </a:rPr>
                        <a:t> and minimum assigned protection factor (APF)</a:t>
                      </a:r>
                      <a:endParaRPr lang="en-US" sz="1400" dirty="0">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446771">
                <a:tc vMerge="1">
                  <a:txBody>
                    <a:bodyPr/>
                    <a:lstStyle/>
                    <a:p>
                      <a:endParaRPr lang="en-US" dirty="0"/>
                    </a:p>
                  </a:txBody>
                  <a:tcPr/>
                </a:tc>
                <a:tc vMerge="1">
                  <a:txBody>
                    <a:bodyPr/>
                    <a:lstStyle/>
                    <a:p>
                      <a:endParaRPr lang="en-US" dirty="0"/>
                    </a:p>
                  </a:txBody>
                  <a:tcPr/>
                </a:tc>
                <a:tc>
                  <a:txBody>
                    <a:bodyPr/>
                    <a:lstStyle/>
                    <a:p>
                      <a:r>
                        <a:rPr lang="en-US" sz="1400" dirty="0">
                          <a:latin typeface="Times New Roman" panose="02020603050405020304" pitchFamily="18" charset="0"/>
                          <a:cs typeface="Times New Roman" panose="02020603050405020304" pitchFamily="18" charset="0"/>
                        </a:rPr>
                        <a:t>≤4 hours/shift</a:t>
                      </a:r>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&gt;4 hours/shift</a:t>
                      </a:r>
                    </a:p>
                  </a:txBody>
                  <a:tcPr marL="68580" marR="68580" marT="34290" marB="34290"/>
                </a:tc>
                <a:extLst>
                  <a:ext uri="{0D108BD9-81ED-4DB2-BD59-A6C34878D82A}">
                    <a16:rowId xmlns:a16="http://schemas.microsoft.com/office/drawing/2014/main" val="10001"/>
                  </a:ext>
                </a:extLst>
              </a:tr>
              <a:tr h="3141147">
                <a:tc>
                  <a:txBody>
                    <a:bodyPr/>
                    <a:lstStyle/>
                    <a:p>
                      <a:r>
                        <a:rPr lang="en-US" sz="1400" dirty="0">
                          <a:latin typeface="Times New Roman" panose="02020603050405020304" pitchFamily="18" charset="0"/>
                          <a:cs typeface="Times New Roman" panose="02020603050405020304" pitchFamily="18" charset="0"/>
                        </a:rPr>
                        <a:t>Handheld grinders for uses other than mortar removal</a:t>
                      </a:r>
                    </a:p>
                  </a:txBody>
                  <a:tcPr marL="68580" marR="68580" marT="34290" marB="34290"/>
                </a:tc>
                <a:tc>
                  <a:txBody>
                    <a:bodyPr/>
                    <a:lstStyle/>
                    <a:p>
                      <a:r>
                        <a:rPr lang="en-US" sz="1400" baseline="0" dirty="0">
                          <a:latin typeface="Times New Roman" panose="02020603050405020304" pitchFamily="18" charset="0"/>
                          <a:cs typeface="Times New Roman" panose="02020603050405020304" pitchFamily="18" charset="0"/>
                        </a:rPr>
                        <a:t>Use grinder equipped with commercially available shroud and dust collection system</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Operate and maintain tool in accordance with manufacturer’s instructions to minimize dust emissions</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Dust collector must provide 25 cubic feet per minute (cfm) or greater of airflow per inch of wheel diameter and have a filter with 99% or greater efficiency and a cyclonic pre-separator or filter-cleaning mechanism</a:t>
                      </a:r>
                    </a:p>
                    <a:p>
                      <a:r>
                        <a:rPr lang="en-US" sz="1400" baseline="0" dirty="0">
                          <a:latin typeface="Times New Roman" panose="02020603050405020304" pitchFamily="18" charset="0"/>
                          <a:cs typeface="Times New Roman" panose="02020603050405020304" pitchFamily="18" charset="0"/>
                        </a:rPr>
                        <a:t>   -When used outdoors……………………………...</a:t>
                      </a:r>
                    </a:p>
                    <a:p>
                      <a:r>
                        <a:rPr lang="en-US" sz="1400" baseline="0" dirty="0">
                          <a:latin typeface="Times New Roman" panose="02020603050405020304" pitchFamily="18" charset="0"/>
                          <a:cs typeface="Times New Roman" panose="02020603050405020304" pitchFamily="18" charset="0"/>
                        </a:rPr>
                        <a:t>   -When used indoors or in an enclosed area……….</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p>
                      <a:r>
                        <a:rPr lang="en-US" sz="1400" dirty="0">
                          <a:latin typeface="Times New Roman" panose="02020603050405020304" pitchFamily="18" charset="0"/>
                          <a:cs typeface="Times New Roman" panose="02020603050405020304" pitchFamily="18" charset="0"/>
                        </a:rPr>
                        <a:t>None……….</a:t>
                      </a: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p>
                      <a:r>
                        <a:rPr lang="en-US" sz="1400" dirty="0">
                          <a:latin typeface="Times New Roman" panose="02020603050405020304" pitchFamily="18" charset="0"/>
                          <a:cs typeface="Times New Roman" panose="02020603050405020304" pitchFamily="18" charset="0"/>
                        </a:rPr>
                        <a:t>APF</a:t>
                      </a:r>
                      <a:r>
                        <a:rPr lang="en-US" sz="1400" baseline="0" dirty="0">
                          <a:latin typeface="Times New Roman" panose="02020603050405020304" pitchFamily="18" charset="0"/>
                          <a:cs typeface="Times New Roman" panose="02020603050405020304" pitchFamily="18" charset="0"/>
                        </a:rPr>
                        <a:t> 10.</a:t>
                      </a:r>
                      <a:endParaRPr lang="en-US" sz="14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bl>
          </a:graphicData>
        </a:graphic>
      </p:graphicFrame>
      <p:sp>
        <p:nvSpPr>
          <p:cNvPr id="5" name="Rectangle 4"/>
          <p:cNvSpPr>
            <a:spLocks noChangeArrowheads="1"/>
          </p:cNvSpPr>
          <p:nvPr/>
        </p:nvSpPr>
        <p:spPr bwMode="auto">
          <a:xfrm>
            <a:off x="6629400" y="693894"/>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a:t>
            </a:r>
          </a:p>
        </p:txBody>
      </p:sp>
    </p:spTree>
    <p:extLst>
      <p:ext uri="{BB962C8B-B14F-4D97-AF65-F5344CB8AC3E}">
        <p14:creationId xmlns:p14="http://schemas.microsoft.com/office/powerpoint/2010/main" val="3652677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Example 7</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295400"/>
            <a:ext cx="6858000" cy="4567419"/>
          </a:xfrm>
        </p:spPr>
      </p:pic>
    </p:spTree>
    <p:extLst>
      <p:ext uri="{BB962C8B-B14F-4D97-AF65-F5344CB8AC3E}">
        <p14:creationId xmlns:p14="http://schemas.microsoft.com/office/powerpoint/2010/main" val="2700199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Example 7</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1125374"/>
            <a:ext cx="4572000" cy="4836391"/>
          </a:xfrm>
        </p:spPr>
      </p:pic>
    </p:spTree>
    <p:extLst>
      <p:ext uri="{BB962C8B-B14F-4D97-AF65-F5344CB8AC3E}">
        <p14:creationId xmlns:p14="http://schemas.microsoft.com/office/powerpoint/2010/main" val="1830808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Table 1 – Example 8</a:t>
            </a:r>
          </a:p>
        </p:txBody>
      </p:sp>
      <p:graphicFrame>
        <p:nvGraphicFramePr>
          <p:cNvPr id="4" name="Table 3"/>
          <p:cNvGraphicFramePr>
            <a:graphicFrameLocks noGrp="1"/>
          </p:cNvGraphicFramePr>
          <p:nvPr/>
        </p:nvGraphicFramePr>
        <p:xfrm>
          <a:off x="628648" y="1752600"/>
          <a:ext cx="7886703" cy="3272250"/>
        </p:xfrm>
        <a:graphic>
          <a:graphicData uri="http://schemas.openxmlformats.org/drawingml/2006/table">
            <a:tbl>
              <a:tblPr firstRow="1" bandRow="1">
                <a:tableStyleId>{616DA210-FB5B-4158-B5E0-FEB733F419BA}</a:tableStyleId>
              </a:tblPr>
              <a:tblGrid>
                <a:gridCol w="1562100">
                  <a:extLst>
                    <a:ext uri="{9D8B030D-6E8A-4147-A177-3AD203B41FA5}">
                      <a16:colId xmlns:a16="http://schemas.microsoft.com/office/drawing/2014/main" val="20000"/>
                    </a:ext>
                  </a:extLst>
                </a:gridCol>
                <a:gridCol w="4057650">
                  <a:extLst>
                    <a:ext uri="{9D8B030D-6E8A-4147-A177-3AD203B41FA5}">
                      <a16:colId xmlns:a16="http://schemas.microsoft.com/office/drawing/2014/main" val="20001"/>
                    </a:ext>
                  </a:extLst>
                </a:gridCol>
                <a:gridCol w="1133475">
                  <a:extLst>
                    <a:ext uri="{9D8B030D-6E8A-4147-A177-3AD203B41FA5}">
                      <a16:colId xmlns:a16="http://schemas.microsoft.com/office/drawing/2014/main" val="20002"/>
                    </a:ext>
                  </a:extLst>
                </a:gridCol>
                <a:gridCol w="1133478">
                  <a:extLst>
                    <a:ext uri="{9D8B030D-6E8A-4147-A177-3AD203B41FA5}">
                      <a16:colId xmlns:a16="http://schemas.microsoft.com/office/drawing/2014/main" val="20003"/>
                    </a:ext>
                  </a:extLst>
                </a:gridCol>
              </a:tblGrid>
              <a:tr h="891540">
                <a:tc rowSpan="2">
                  <a:txBody>
                    <a:bodyPr/>
                    <a:lstStyle/>
                    <a:p>
                      <a:r>
                        <a:rPr lang="en-US" sz="1400" dirty="0">
                          <a:latin typeface="Times New Roman" panose="02020603050405020304" pitchFamily="18" charset="0"/>
                          <a:cs typeface="Times New Roman" panose="02020603050405020304" pitchFamily="18" charset="0"/>
                        </a:rPr>
                        <a:t>Equipment/Task</a:t>
                      </a:r>
                    </a:p>
                  </a:txBody>
                  <a:tcPr marL="68580" marR="68580" marT="34290" marB="34290"/>
                </a:tc>
                <a:tc rowSpan="2">
                  <a:txBody>
                    <a:bodyPr/>
                    <a:lstStyle/>
                    <a:p>
                      <a:r>
                        <a:rPr lang="en-US" sz="1400" dirty="0">
                          <a:latin typeface="Times New Roman" panose="02020603050405020304" pitchFamily="18" charset="0"/>
                          <a:cs typeface="Times New Roman" panose="02020603050405020304" pitchFamily="18" charset="0"/>
                        </a:rPr>
                        <a:t>Engineering and work Practice control methods</a:t>
                      </a:r>
                    </a:p>
                  </a:txBody>
                  <a:tcPr marL="68580" marR="68580" marT="34290" marB="34290"/>
                </a:tc>
                <a:tc gridSpan="2">
                  <a:txBody>
                    <a:bodyPr/>
                    <a:lstStyle/>
                    <a:p>
                      <a:r>
                        <a:rPr lang="en-US" sz="1400" dirty="0">
                          <a:latin typeface="Times New Roman" panose="02020603050405020304" pitchFamily="18" charset="0"/>
                          <a:cs typeface="Times New Roman" panose="02020603050405020304" pitchFamily="18" charset="0"/>
                        </a:rPr>
                        <a:t>Required respiratory protection</a:t>
                      </a:r>
                      <a:r>
                        <a:rPr lang="en-US" sz="1400" baseline="0" dirty="0">
                          <a:latin typeface="Times New Roman" panose="02020603050405020304" pitchFamily="18" charset="0"/>
                          <a:cs typeface="Times New Roman" panose="02020603050405020304" pitchFamily="18" charset="0"/>
                        </a:rPr>
                        <a:t> and minimum assigned protection factor (APF)</a:t>
                      </a:r>
                      <a:endParaRPr lang="en-US" sz="1400" dirty="0">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361410">
                <a:tc vMerge="1">
                  <a:txBody>
                    <a:bodyPr/>
                    <a:lstStyle/>
                    <a:p>
                      <a:endParaRPr lang="en-US" dirty="0"/>
                    </a:p>
                  </a:txBody>
                  <a:tcPr/>
                </a:tc>
                <a:tc vMerge="1">
                  <a:txBody>
                    <a:bodyPr/>
                    <a:lstStyle/>
                    <a:p>
                      <a:endParaRPr lang="en-US" dirty="0"/>
                    </a:p>
                  </a:txBody>
                  <a:tcPr/>
                </a:tc>
                <a:tc>
                  <a:txBody>
                    <a:bodyPr/>
                    <a:lstStyle/>
                    <a:p>
                      <a:pPr algn="ctr"/>
                      <a:r>
                        <a:rPr lang="en-US" sz="1400" dirty="0">
                          <a:latin typeface="Times New Roman" panose="02020603050405020304" pitchFamily="18" charset="0"/>
                          <a:cs typeface="Times New Roman" panose="02020603050405020304" pitchFamily="18" charset="0"/>
                        </a:rPr>
                        <a:t>≤4 hours/shift</a:t>
                      </a:r>
                    </a:p>
                  </a:txBody>
                  <a:tcPr marL="68580" marR="68580" marT="34290" marB="34290"/>
                </a:tc>
                <a:tc>
                  <a:txBody>
                    <a:bodyPr/>
                    <a:lstStyle/>
                    <a:p>
                      <a:pPr algn="ctr"/>
                      <a:r>
                        <a:rPr lang="en-US" sz="1400" dirty="0">
                          <a:latin typeface="Times New Roman" panose="02020603050405020304" pitchFamily="18" charset="0"/>
                          <a:cs typeface="Times New Roman" panose="02020603050405020304" pitchFamily="18" charset="0"/>
                        </a:rPr>
                        <a:t>&gt;4 hours/shift</a:t>
                      </a:r>
                    </a:p>
                  </a:txBody>
                  <a:tcPr marL="68580" marR="68580" marT="34290" marB="34290"/>
                </a:tc>
                <a:extLst>
                  <a:ext uri="{0D108BD9-81ED-4DB2-BD59-A6C34878D82A}">
                    <a16:rowId xmlns:a16="http://schemas.microsoft.com/office/drawing/2014/main" val="10001"/>
                  </a:ext>
                </a:extLst>
              </a:tr>
              <a:tr h="1768705">
                <a:tc>
                  <a:txBody>
                    <a:bodyPr/>
                    <a:lstStyle/>
                    <a:p>
                      <a:r>
                        <a:rPr lang="en-US" sz="1400" dirty="0">
                          <a:latin typeface="Times New Roman" panose="02020603050405020304" pitchFamily="18" charset="0"/>
                          <a:cs typeface="Times New Roman" panose="02020603050405020304" pitchFamily="18" charset="0"/>
                        </a:rPr>
                        <a:t>Walk-behind milling machines and floor grinders.</a:t>
                      </a:r>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Use machine equipped with integrated water delivery system that continuously feeds water to the cutting surface.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Operate and maintain tool in accordance with manufacturer’s instructions to minimize dust emissions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OR</a:t>
                      </a: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bl>
          </a:graphicData>
        </a:graphic>
      </p:graphicFrame>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6562054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cs typeface="Times New Roman" panose="02020603050405020304" pitchFamily="18" charset="0"/>
              </a:rPr>
              <a:t>Table 1 – Example 8</a:t>
            </a:r>
          </a:p>
        </p:txBody>
      </p:sp>
      <p:graphicFrame>
        <p:nvGraphicFramePr>
          <p:cNvPr id="4" name="Table 3"/>
          <p:cNvGraphicFramePr>
            <a:graphicFrameLocks noGrp="1"/>
          </p:cNvGraphicFramePr>
          <p:nvPr/>
        </p:nvGraphicFramePr>
        <p:xfrm>
          <a:off x="609600" y="1371600"/>
          <a:ext cx="7886703" cy="4306298"/>
        </p:xfrm>
        <a:graphic>
          <a:graphicData uri="http://schemas.openxmlformats.org/drawingml/2006/table">
            <a:tbl>
              <a:tblPr firstRow="1" bandRow="1">
                <a:tableStyleId>{616DA210-FB5B-4158-B5E0-FEB733F419BA}</a:tableStyleId>
              </a:tblPr>
              <a:tblGrid>
                <a:gridCol w="1562100">
                  <a:extLst>
                    <a:ext uri="{9D8B030D-6E8A-4147-A177-3AD203B41FA5}">
                      <a16:colId xmlns:a16="http://schemas.microsoft.com/office/drawing/2014/main" val="20000"/>
                    </a:ext>
                  </a:extLst>
                </a:gridCol>
                <a:gridCol w="4057650">
                  <a:extLst>
                    <a:ext uri="{9D8B030D-6E8A-4147-A177-3AD203B41FA5}">
                      <a16:colId xmlns:a16="http://schemas.microsoft.com/office/drawing/2014/main" val="20001"/>
                    </a:ext>
                  </a:extLst>
                </a:gridCol>
                <a:gridCol w="1133475">
                  <a:extLst>
                    <a:ext uri="{9D8B030D-6E8A-4147-A177-3AD203B41FA5}">
                      <a16:colId xmlns:a16="http://schemas.microsoft.com/office/drawing/2014/main" val="20002"/>
                    </a:ext>
                  </a:extLst>
                </a:gridCol>
                <a:gridCol w="1133478">
                  <a:extLst>
                    <a:ext uri="{9D8B030D-6E8A-4147-A177-3AD203B41FA5}">
                      <a16:colId xmlns:a16="http://schemas.microsoft.com/office/drawing/2014/main" val="20003"/>
                    </a:ext>
                  </a:extLst>
                </a:gridCol>
              </a:tblGrid>
              <a:tr h="891540">
                <a:tc rowSpan="2">
                  <a:txBody>
                    <a:bodyPr/>
                    <a:lstStyle/>
                    <a:p>
                      <a:r>
                        <a:rPr lang="en-US" sz="1400" dirty="0">
                          <a:latin typeface="Times New Roman" panose="02020603050405020304" pitchFamily="18" charset="0"/>
                          <a:cs typeface="Times New Roman" panose="02020603050405020304" pitchFamily="18" charset="0"/>
                        </a:rPr>
                        <a:t>Equipment/Task</a:t>
                      </a:r>
                    </a:p>
                  </a:txBody>
                  <a:tcPr marL="68580" marR="68580" marT="34290" marB="34290"/>
                </a:tc>
                <a:tc rowSpan="2">
                  <a:txBody>
                    <a:bodyPr/>
                    <a:lstStyle/>
                    <a:p>
                      <a:r>
                        <a:rPr lang="en-US" sz="1400" dirty="0">
                          <a:latin typeface="Times New Roman" panose="02020603050405020304" pitchFamily="18" charset="0"/>
                          <a:cs typeface="Times New Roman" panose="02020603050405020304" pitchFamily="18" charset="0"/>
                        </a:rPr>
                        <a:t>Engineering and work Practice control methods</a:t>
                      </a:r>
                    </a:p>
                  </a:txBody>
                  <a:tcPr marL="68580" marR="68580" marT="34290" marB="34290"/>
                </a:tc>
                <a:tc gridSpan="2">
                  <a:txBody>
                    <a:bodyPr/>
                    <a:lstStyle/>
                    <a:p>
                      <a:r>
                        <a:rPr lang="en-US" sz="1400" dirty="0">
                          <a:latin typeface="Times New Roman" panose="02020603050405020304" pitchFamily="18" charset="0"/>
                          <a:cs typeface="Times New Roman" panose="02020603050405020304" pitchFamily="18" charset="0"/>
                        </a:rPr>
                        <a:t>Required respiratory protection</a:t>
                      </a:r>
                      <a:r>
                        <a:rPr lang="en-US" sz="1400" baseline="0" dirty="0">
                          <a:latin typeface="Times New Roman" panose="02020603050405020304" pitchFamily="18" charset="0"/>
                          <a:cs typeface="Times New Roman" panose="02020603050405020304" pitchFamily="18" charset="0"/>
                        </a:rPr>
                        <a:t> and minimum assigned protection factor (APF)</a:t>
                      </a:r>
                      <a:endParaRPr lang="en-US" sz="1400" dirty="0">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tc>
                <a:extLst>
                  <a:ext uri="{0D108BD9-81ED-4DB2-BD59-A6C34878D82A}">
                    <a16:rowId xmlns:a16="http://schemas.microsoft.com/office/drawing/2014/main" val="10000"/>
                  </a:ext>
                </a:extLst>
              </a:tr>
              <a:tr h="328658">
                <a:tc vMerge="1">
                  <a:txBody>
                    <a:bodyPr/>
                    <a:lstStyle/>
                    <a:p>
                      <a:endParaRPr lang="en-US" dirty="0"/>
                    </a:p>
                  </a:txBody>
                  <a:tcPr/>
                </a:tc>
                <a:tc vMerge="1">
                  <a:txBody>
                    <a:bodyPr/>
                    <a:lstStyle/>
                    <a:p>
                      <a:endParaRPr lang="en-US" dirty="0"/>
                    </a:p>
                  </a:txBody>
                  <a:tcPr/>
                </a:tc>
                <a:tc>
                  <a:txBody>
                    <a:bodyPr/>
                    <a:lstStyle/>
                    <a:p>
                      <a:pPr algn="ctr"/>
                      <a:r>
                        <a:rPr lang="en-US" sz="1400" dirty="0">
                          <a:latin typeface="Times New Roman" panose="02020603050405020304" pitchFamily="18" charset="0"/>
                          <a:cs typeface="Times New Roman" panose="02020603050405020304" pitchFamily="18" charset="0"/>
                        </a:rPr>
                        <a:t>≤4 hours/shift</a:t>
                      </a:r>
                    </a:p>
                  </a:txBody>
                  <a:tcPr marL="68580" marR="68580" marT="34290" marB="34290"/>
                </a:tc>
                <a:tc>
                  <a:txBody>
                    <a:bodyPr/>
                    <a:lstStyle/>
                    <a:p>
                      <a:pPr algn="ctr"/>
                      <a:r>
                        <a:rPr lang="en-US" sz="1400" dirty="0">
                          <a:latin typeface="Times New Roman" panose="02020603050405020304" pitchFamily="18" charset="0"/>
                          <a:cs typeface="Times New Roman" panose="02020603050405020304" pitchFamily="18" charset="0"/>
                        </a:rPr>
                        <a:t>&gt;4 hours/shift</a:t>
                      </a:r>
                    </a:p>
                  </a:txBody>
                  <a:tcPr marL="68580" marR="68580" marT="34290" marB="34290"/>
                </a:tc>
                <a:extLst>
                  <a:ext uri="{0D108BD9-81ED-4DB2-BD59-A6C34878D82A}">
                    <a16:rowId xmlns:a16="http://schemas.microsoft.com/office/drawing/2014/main" val="10001"/>
                  </a:ext>
                </a:extLst>
              </a:tr>
              <a:tr h="2537460">
                <a:tc>
                  <a:txBody>
                    <a:bodyPr/>
                    <a:lstStyle/>
                    <a:p>
                      <a:r>
                        <a:rPr lang="en-US" sz="1400" dirty="0">
                          <a:latin typeface="Times New Roman" panose="02020603050405020304" pitchFamily="18" charset="0"/>
                          <a:cs typeface="Times New Roman" panose="02020603050405020304" pitchFamily="18" charset="0"/>
                        </a:rPr>
                        <a:t>Walk-behind milling machines and floor grinders.</a:t>
                      </a:r>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Use</a:t>
                      </a:r>
                      <a:r>
                        <a:rPr lang="en-US" sz="1400" baseline="0" dirty="0">
                          <a:latin typeface="Times New Roman" panose="02020603050405020304" pitchFamily="18" charset="0"/>
                          <a:cs typeface="Times New Roman" panose="02020603050405020304" pitchFamily="18" charset="0"/>
                        </a:rPr>
                        <a:t> machine equipped with dust collection system recommended by the manufacturer</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Operate and maintain tool in accordance with manufacturer’s instructions to minimize dust emissions</a:t>
                      </a:r>
                    </a:p>
                    <a:p>
                      <a:r>
                        <a:rPr lang="en-US" sz="1400" baseline="0" dirty="0">
                          <a:latin typeface="Times New Roman" panose="02020603050405020304" pitchFamily="18" charset="0"/>
                          <a:cs typeface="Times New Roman" panose="02020603050405020304" pitchFamily="18" charset="0"/>
                        </a:rPr>
                        <a:t>Dust collector must provide the air flow recommended by the manufacturer, or greater, and have a filter with 99% or greater efficiency and a filter-cleaning mechanism</a:t>
                      </a:r>
                    </a:p>
                    <a:p>
                      <a:endParaRPr lang="en-US" sz="1400" baseline="0" dirty="0">
                        <a:latin typeface="Times New Roman" panose="02020603050405020304" pitchFamily="18" charset="0"/>
                        <a:cs typeface="Times New Roman" panose="02020603050405020304" pitchFamily="18" charset="0"/>
                      </a:endParaRPr>
                    </a:p>
                    <a:p>
                      <a:r>
                        <a:rPr lang="en-US" sz="1400" baseline="0" dirty="0">
                          <a:latin typeface="Times New Roman" panose="02020603050405020304" pitchFamily="18" charset="0"/>
                          <a:cs typeface="Times New Roman" panose="02020603050405020304" pitchFamily="18" charset="0"/>
                        </a:rPr>
                        <a:t>When used indoors or in an enclosed area, use a HEPA-filtered vacuum to remove loose dust in between passes.</a:t>
                      </a:r>
                      <a:endParaRPr lang="en-US" sz="14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txBody>
                  <a:tcPr marL="68580" marR="68580" marT="34290" marB="34290"/>
                </a:tc>
                <a:tc>
                  <a:txBody>
                    <a:bodyPr/>
                    <a:lstStyle/>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None.</a:t>
                      </a:r>
                    </a:p>
                  </a:txBody>
                  <a:tcPr marL="68580" marR="68580" marT="34290" marB="34290"/>
                </a:tc>
                <a:extLst>
                  <a:ext uri="{0D108BD9-81ED-4DB2-BD59-A6C34878D82A}">
                    <a16:rowId xmlns:a16="http://schemas.microsoft.com/office/drawing/2014/main" val="10002"/>
                  </a:ext>
                </a:extLst>
              </a:tr>
            </a:tbl>
          </a:graphicData>
        </a:graphic>
      </p:graphicFrame>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1926.1153(c)(1)</a:t>
            </a:r>
          </a:p>
        </p:txBody>
      </p:sp>
    </p:spTree>
    <p:extLst>
      <p:ext uri="{BB962C8B-B14F-4D97-AF65-F5344CB8AC3E}">
        <p14:creationId xmlns:p14="http://schemas.microsoft.com/office/powerpoint/2010/main" val="3683426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Example 8</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1255362"/>
            <a:ext cx="6477000" cy="4745387"/>
          </a:xfrm>
        </p:spPr>
      </p:pic>
    </p:spTree>
    <p:extLst>
      <p:ext uri="{BB962C8B-B14F-4D97-AF65-F5344CB8AC3E}">
        <p14:creationId xmlns:p14="http://schemas.microsoft.com/office/powerpoint/2010/main" val="2092082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3725"/>
            <a:ext cx="7924800" cy="549275"/>
          </a:xfrm>
        </p:spPr>
        <p:txBody>
          <a:bodyPr>
            <a:noAutofit/>
          </a:bodyPr>
          <a:lstStyle/>
          <a:p>
            <a:r>
              <a:rPr lang="en-US" sz="2800" dirty="0"/>
              <a:t>Specified Exposure Control Methods</a:t>
            </a:r>
          </a:p>
        </p:txBody>
      </p:sp>
      <p:sp>
        <p:nvSpPr>
          <p:cNvPr id="6" name="Content Placeholder 5"/>
          <p:cNvSpPr>
            <a:spLocks noGrp="1"/>
          </p:cNvSpPr>
          <p:nvPr>
            <p:ph idx="1"/>
          </p:nvPr>
        </p:nvSpPr>
        <p:spPr>
          <a:xfrm>
            <a:off x="533400" y="1219200"/>
            <a:ext cx="8001000" cy="4724400"/>
          </a:xfrm>
        </p:spPr>
        <p:txBody>
          <a:bodyPr/>
          <a:lstStyle/>
          <a:p>
            <a:r>
              <a:rPr lang="en-US" dirty="0">
                <a:cs typeface="Times New Roman" panose="02020603050405020304" pitchFamily="18" charset="0"/>
              </a:rPr>
              <a:t>Where an employee performs more than one task on Table 1 during the course of a shift, and the total duration of all tasks combined is more than four hours, the required respiratory protection for each task is the </a:t>
            </a:r>
            <a:r>
              <a:rPr lang="en-US" b="1" dirty="0">
                <a:cs typeface="Times New Roman" panose="02020603050405020304" pitchFamily="18" charset="0"/>
              </a:rPr>
              <a:t>respiratory protection specified for more than four hours per shift.</a:t>
            </a:r>
          </a:p>
          <a:p>
            <a:endParaRPr lang="en-US" dirty="0"/>
          </a:p>
        </p:txBody>
      </p:sp>
      <p:sp>
        <p:nvSpPr>
          <p:cNvPr id="4" name="Rectangle 3"/>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a:t>
            </a:r>
          </a:p>
        </p:txBody>
      </p:sp>
    </p:spTree>
    <p:extLst>
      <p:ext uri="{BB962C8B-B14F-4D97-AF65-F5344CB8AC3E}">
        <p14:creationId xmlns:p14="http://schemas.microsoft.com/office/powerpoint/2010/main" val="63443155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219200"/>
            <a:ext cx="8001000" cy="4724400"/>
          </a:xfrm>
        </p:spPr>
        <p:txBody>
          <a:bodyPr/>
          <a:lstStyle/>
          <a:p>
            <a:r>
              <a:rPr lang="en-US" dirty="0">
                <a:cs typeface="Times New Roman" panose="02020603050405020304" pitchFamily="18" charset="0"/>
              </a:rPr>
              <a:t>If the total duration of all tasks on Table 1 combined is less than four hours, the required respiratory protection for each task is the </a:t>
            </a:r>
            <a:r>
              <a:rPr lang="en-US" b="1" dirty="0">
                <a:cs typeface="Times New Roman" panose="02020603050405020304" pitchFamily="18" charset="0"/>
              </a:rPr>
              <a:t>respiratory protection specified for less than four hours per shift</a:t>
            </a:r>
            <a:r>
              <a:rPr lang="en-US" dirty="0">
                <a:cs typeface="Times New Roman" panose="02020603050405020304" pitchFamily="18" charset="0"/>
              </a:rPr>
              <a:t>.</a:t>
            </a:r>
          </a:p>
          <a:p>
            <a:endParaRPr lang="en-US" dirty="0"/>
          </a:p>
        </p:txBody>
      </p:sp>
      <p:sp>
        <p:nvSpPr>
          <p:cNvPr id="5" name="Title 1"/>
          <p:cNvSpPr>
            <a:spLocks noGrp="1"/>
          </p:cNvSpPr>
          <p:nvPr>
            <p:ph type="title"/>
          </p:nvPr>
        </p:nvSpPr>
        <p:spPr>
          <a:xfrm>
            <a:off x="609600" y="593725"/>
            <a:ext cx="7924800" cy="549275"/>
          </a:xfrm>
        </p:spPr>
        <p:txBody>
          <a:bodyPr>
            <a:noAutofit/>
          </a:bodyPr>
          <a:lstStyle/>
          <a:p>
            <a:r>
              <a:rPr lang="en-US" sz="2800" dirty="0"/>
              <a:t>Specified Exposure Control Methods</a:t>
            </a:r>
          </a:p>
        </p:txBody>
      </p:sp>
      <p:sp>
        <p:nvSpPr>
          <p:cNvPr id="7" name="Rectangle 6"/>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a:t>
            </a:r>
          </a:p>
        </p:txBody>
      </p:sp>
    </p:spTree>
    <p:extLst>
      <p:ext uri="{BB962C8B-B14F-4D97-AF65-F5344CB8AC3E}">
        <p14:creationId xmlns:p14="http://schemas.microsoft.com/office/powerpoint/2010/main" val="323851435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3400" y="1219200"/>
            <a:ext cx="8001000" cy="4724400"/>
          </a:xfrm>
        </p:spPr>
        <p:txBody>
          <a:bodyPr/>
          <a:lstStyle/>
          <a:p>
            <a:r>
              <a:rPr lang="en-US" dirty="0">
                <a:cs typeface="Times New Roman" panose="02020603050405020304" pitchFamily="18" charset="0"/>
              </a:rPr>
              <a:t>For each employee engaged in a task identified on Table 1, the employer shall fully and properly implement the engineering controls, work practices, and respiratory protection specified for the task on Table 1.</a:t>
            </a:r>
          </a:p>
          <a:p>
            <a:endParaRPr lang="en-US" dirty="0"/>
          </a:p>
        </p:txBody>
      </p:sp>
      <p:sp>
        <p:nvSpPr>
          <p:cNvPr id="5" name="Title 1"/>
          <p:cNvSpPr>
            <a:spLocks noGrp="1"/>
          </p:cNvSpPr>
          <p:nvPr>
            <p:ph type="title"/>
          </p:nvPr>
        </p:nvSpPr>
        <p:spPr>
          <a:xfrm>
            <a:off x="609600" y="593725"/>
            <a:ext cx="7924800" cy="549275"/>
          </a:xfrm>
        </p:spPr>
        <p:txBody>
          <a:bodyPr>
            <a:noAutofit/>
          </a:bodyPr>
          <a:lstStyle/>
          <a:p>
            <a:r>
              <a:rPr lang="en-US" sz="2800" dirty="0"/>
              <a:t>Specified Exposure Control Methods</a:t>
            </a:r>
          </a:p>
        </p:txBody>
      </p:sp>
      <p:sp>
        <p:nvSpPr>
          <p:cNvPr id="7" name="Rectangle 6"/>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a:t>
            </a:r>
          </a:p>
        </p:txBody>
      </p:sp>
    </p:spTree>
    <p:extLst>
      <p:ext uri="{BB962C8B-B14F-4D97-AF65-F5344CB8AC3E}">
        <p14:creationId xmlns:p14="http://schemas.microsoft.com/office/powerpoint/2010/main" val="38163861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9966"/>
            <a:ext cx="6400800" cy="1255230"/>
          </a:xfrm>
        </p:spPr>
        <p:txBody>
          <a:bodyPr/>
          <a:lstStyle/>
          <a:p>
            <a:r>
              <a:rPr lang="en-US" dirty="0">
                <a:cs typeface="Times New Roman" panose="02020603050405020304" pitchFamily="18" charset="0"/>
              </a:rPr>
              <a:t>Old PEL Versus New PEL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295400"/>
                <a:ext cx="7772400" cy="4525963"/>
              </a:xfrm>
            </p:spPr>
            <p:txBody>
              <a:bodyPr>
                <a:noAutofit/>
              </a:bodyPr>
              <a:lstStyle/>
              <a:p>
                <a:pPr marL="0" indent="0" algn="ctr">
                  <a:buNone/>
                </a:pPr>
                <a:r>
                  <a:rPr lang="en-US" dirty="0">
                    <a:solidFill>
                      <a:schemeClr val="tx1"/>
                    </a:solidFill>
                  </a:rPr>
                  <a:t> </a:t>
                </a:r>
                <a14:m>
                  <m:oMath xmlns:m="http://schemas.openxmlformats.org/officeDocument/2006/math">
                    <m:r>
                      <a:rPr lang="en-US" i="1" smtClean="0">
                        <a:solidFill>
                          <a:schemeClr val="tx1"/>
                        </a:solidFill>
                        <a:latin typeface="Cambria Math" panose="02040503050406030204" pitchFamily="18" charset="0"/>
                      </a:rPr>
                      <m:t>𝑃𝐸𝐿</m:t>
                    </m:r>
                    <m:r>
                      <a:rPr lang="en-US" i="1" baseline="-25000" smtClean="0">
                        <a:solidFill>
                          <a:schemeClr val="tx1"/>
                        </a:solidFill>
                        <a:latin typeface="Cambria Math" panose="02040503050406030204" pitchFamily="18" charset="0"/>
                      </a:rPr>
                      <m:t>𝑚𝑝𝑝𝑐𝑓</m:t>
                    </m:r>
                    <m:r>
                      <a:rPr lang="en-US" i="1" smtClean="0">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250</m:t>
                        </m:r>
                      </m:num>
                      <m:den>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𝑆𝑖𝑙𝑖𝑐𝑎</m:t>
                        </m:r>
                        <m:r>
                          <a:rPr lang="en-US" i="1">
                            <a:solidFill>
                              <a:schemeClr val="tx1"/>
                            </a:solidFill>
                            <a:latin typeface="Cambria Math" panose="02040503050406030204" pitchFamily="18" charset="0"/>
                          </a:rPr>
                          <m:t>+5</m:t>
                        </m:r>
                      </m:den>
                    </m:f>
                  </m:oMath>
                </a14:m>
                <a:endParaRPr lang="en-US" dirty="0">
                  <a:solidFill>
                    <a:schemeClr val="tx1"/>
                  </a:solidFill>
                  <a:cs typeface="Times New Roman" panose="02020603050405020304" pitchFamily="18" charset="0"/>
                </a:endParaRPr>
              </a:p>
              <a:p>
                <a:pPr marL="0" indent="0">
                  <a:buNone/>
                </a:pPr>
                <a:endParaRPr lang="en-US" dirty="0">
                  <a:solidFill>
                    <a:schemeClr val="tx1"/>
                  </a:solidFill>
                  <a:cs typeface="Times New Roman" panose="02020603050405020304" pitchFamily="18" charset="0"/>
                </a:endParaRPr>
              </a:p>
              <a:p>
                <a:pPr marL="0" indent="0">
                  <a:buNone/>
                </a:pPr>
                <a:endParaRPr lang="en-US" dirty="0">
                  <a:solidFill>
                    <a:schemeClr val="tx1"/>
                  </a:solidFill>
                  <a:cs typeface="Times New Roman" panose="02020603050405020304" pitchFamily="18" charset="0"/>
                </a:endParaRPr>
              </a:p>
              <a:p>
                <a:pPr marL="0" indent="0">
                  <a:buNone/>
                </a:pPr>
                <a:r>
                  <a:rPr lang="en-US" dirty="0">
                    <a:solidFill>
                      <a:schemeClr val="tx1"/>
                    </a:solidFill>
                    <a:cs typeface="Times New Roman" panose="02020603050405020304" pitchFamily="18" charset="0"/>
                  </a:rPr>
                  <a:t>At 100% Silica, the PEL would be 0.238 mg/m</a:t>
                </a:r>
                <a:r>
                  <a:rPr lang="en-US" baseline="30000" dirty="0">
                    <a:solidFill>
                      <a:schemeClr val="tx1"/>
                    </a:solidFill>
                    <a:cs typeface="Times New Roman" panose="02020603050405020304" pitchFamily="18" charset="0"/>
                  </a:rPr>
                  <a:t>3 </a:t>
                </a:r>
                <a:r>
                  <a:rPr lang="en-US" dirty="0">
                    <a:solidFill>
                      <a:schemeClr val="tx1"/>
                    </a:solidFill>
                    <a:cs typeface="Times New Roman" panose="02020603050405020304" pitchFamily="18" charset="0"/>
                  </a:rPr>
                  <a:t>= 238 µg/m</a:t>
                </a:r>
                <a:r>
                  <a:rPr lang="en-US" baseline="30000" dirty="0">
                    <a:solidFill>
                      <a:schemeClr val="tx1"/>
                    </a:solidFill>
                    <a:cs typeface="Times New Roman" panose="02020603050405020304" pitchFamily="18" charset="0"/>
                  </a:rPr>
                  <a:t>3</a:t>
                </a:r>
              </a:p>
              <a:p>
                <a:pPr marL="0" indent="0">
                  <a:buNone/>
                </a:pPr>
                <a:endParaRPr lang="en-US" dirty="0">
                  <a:solidFill>
                    <a:schemeClr val="tx1"/>
                  </a:solidFill>
                  <a:cs typeface="Times New Roman" panose="02020603050405020304" pitchFamily="18" charset="0"/>
                </a:endParaRPr>
              </a:p>
              <a:p>
                <a:pPr marL="0" indent="0">
                  <a:buNone/>
                </a:pPr>
                <a:r>
                  <a:rPr lang="en-US" dirty="0">
                    <a:solidFill>
                      <a:schemeClr val="tx1"/>
                    </a:solidFill>
                    <a:cs typeface="Times New Roman" panose="02020603050405020304" pitchFamily="18" charset="0"/>
                  </a:rPr>
                  <a:t>New </a:t>
                </a:r>
                <a:r>
                  <a:rPr lang="en-US" dirty="0" err="1">
                    <a:solidFill>
                      <a:schemeClr val="tx1"/>
                    </a:solidFill>
                    <a:cs typeface="Times New Roman" panose="02020603050405020304" pitchFamily="18" charset="0"/>
                  </a:rPr>
                  <a:t>PEL</a:t>
                </a:r>
                <a:r>
                  <a:rPr lang="en-US" dirty="0">
                    <a:solidFill>
                      <a:schemeClr val="tx1"/>
                    </a:solidFill>
                    <a:cs typeface="Times New Roman" panose="02020603050405020304" pitchFamily="18" charset="0"/>
                  </a:rPr>
                  <a:t> = 50 µg/m</a:t>
                </a:r>
                <a:r>
                  <a:rPr lang="en-US" baseline="30000" dirty="0">
                    <a:solidFill>
                      <a:schemeClr val="tx1"/>
                    </a:solidFill>
                    <a:cs typeface="Times New Roman" panose="02020603050405020304" pitchFamily="18" charset="0"/>
                  </a:rPr>
                  <a:t>3</a:t>
                </a:r>
              </a:p>
              <a:p>
                <a:pPr marL="0" indent="0">
                  <a:buNone/>
                </a:pPr>
                <a:endParaRPr lang="en-US" dirty="0">
                  <a:solidFill>
                    <a:schemeClr val="tx1"/>
                  </a:solidFill>
                  <a:cs typeface="Times New Roman" panose="02020603050405020304" pitchFamily="18" charset="0"/>
                </a:endParaRPr>
              </a:p>
              <a:p>
                <a:pPr marL="0" indent="0">
                  <a:buNone/>
                </a:pPr>
                <a:r>
                  <a:rPr lang="en-US" dirty="0">
                    <a:cs typeface="Times New Roman" panose="02020603050405020304" pitchFamily="18" charset="0"/>
                  </a:rPr>
                  <a:t>238 µg/m</a:t>
                </a:r>
                <a:r>
                  <a:rPr lang="en-US" baseline="30000" dirty="0">
                    <a:cs typeface="Times New Roman" panose="02020603050405020304" pitchFamily="18" charset="0"/>
                  </a:rPr>
                  <a:t>3 </a:t>
                </a:r>
                <a:r>
                  <a:rPr lang="en-US" dirty="0">
                    <a:solidFill>
                      <a:schemeClr val="tx1"/>
                    </a:solidFill>
                    <a:cs typeface="Times New Roman" panose="02020603050405020304" pitchFamily="18" charset="0"/>
                  </a:rPr>
                  <a:t> / </a:t>
                </a:r>
                <a:r>
                  <a:rPr lang="en-US" dirty="0">
                    <a:cs typeface="Times New Roman" panose="02020603050405020304" pitchFamily="18" charset="0"/>
                  </a:rPr>
                  <a:t>50 µg/m</a:t>
                </a:r>
                <a:r>
                  <a:rPr lang="en-US" baseline="30000" dirty="0">
                    <a:cs typeface="Times New Roman" panose="02020603050405020304" pitchFamily="18" charset="0"/>
                  </a:rPr>
                  <a:t>3  </a:t>
                </a:r>
                <a:r>
                  <a:rPr lang="en-US" dirty="0">
                    <a:solidFill>
                      <a:schemeClr val="tx1"/>
                    </a:solidFill>
                    <a:cs typeface="Times New Roman" panose="02020603050405020304" pitchFamily="18" charset="0"/>
                  </a:rPr>
                  <a:t>=  4.76 times less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295400"/>
                <a:ext cx="7772400" cy="4525963"/>
              </a:xfrm>
              <a:blipFill rotWithShape="0">
                <a:blip r:embed="rId3"/>
                <a:stretch>
                  <a:fillRect l="-1569"/>
                </a:stretch>
              </a:blipFill>
            </p:spPr>
            <p:txBody>
              <a:bodyPr/>
              <a:lstStyle/>
              <a:p>
                <a:r>
                  <a:rPr lang="en-US">
                    <a:noFill/>
                  </a:rPr>
                  <a:t> </a:t>
                </a:r>
              </a:p>
            </p:txBody>
          </p:sp>
        </mc:Fallback>
      </mc:AlternateContent>
    </p:spTree>
    <p:extLst>
      <p:ext uri="{BB962C8B-B14F-4D97-AF65-F5344CB8AC3E}">
        <p14:creationId xmlns:p14="http://schemas.microsoft.com/office/powerpoint/2010/main" val="8948641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09600" y="1143000"/>
            <a:ext cx="7924800" cy="4724400"/>
          </a:xfrm>
        </p:spPr>
        <p:txBody>
          <a:bodyPr/>
          <a:lstStyle/>
          <a:p>
            <a:pPr marL="0" indent="0">
              <a:buNone/>
            </a:pPr>
            <a:r>
              <a:rPr lang="en-US" dirty="0">
                <a:cs typeface="Times New Roman" panose="02020603050405020304" pitchFamily="18" charset="0"/>
              </a:rPr>
              <a:t>When implementing the control measures specified in Table 1, each employer shall:</a:t>
            </a:r>
          </a:p>
          <a:p>
            <a:pPr marL="0" indent="0">
              <a:buNone/>
            </a:pPr>
            <a:endParaRPr lang="en-US" dirty="0">
              <a:cs typeface="Times New Roman" panose="02020603050405020304" pitchFamily="18" charset="0"/>
            </a:endParaRPr>
          </a:p>
          <a:p>
            <a:r>
              <a:rPr lang="en-US" sz="2400" dirty="0">
                <a:cs typeface="Times New Roman" panose="02020603050405020304" pitchFamily="18" charset="0"/>
              </a:rPr>
              <a:t>For tasks performed indoors or in enclosed areas, provide a means of exhaust as needed to minimize the accumulation of visible airborne dust</a:t>
            </a:r>
          </a:p>
          <a:p>
            <a:endParaRPr lang="en-US" sz="2400" dirty="0">
              <a:cs typeface="Times New Roman" panose="02020603050405020304" pitchFamily="18" charset="0"/>
            </a:endParaRPr>
          </a:p>
          <a:p>
            <a:r>
              <a:rPr lang="en-US" sz="2400" dirty="0">
                <a:cs typeface="Times New Roman" panose="02020603050405020304" pitchFamily="18" charset="0"/>
              </a:rPr>
              <a:t>For tasks performed using wet methods, apply water at flow rates sufficient to minimize release of visible dust</a:t>
            </a:r>
          </a:p>
          <a:p>
            <a:endParaRPr lang="en-US" dirty="0"/>
          </a:p>
        </p:txBody>
      </p:sp>
      <p:sp>
        <p:nvSpPr>
          <p:cNvPr id="5" name="Title 1"/>
          <p:cNvSpPr>
            <a:spLocks noGrp="1"/>
          </p:cNvSpPr>
          <p:nvPr>
            <p:ph type="title"/>
          </p:nvPr>
        </p:nvSpPr>
        <p:spPr>
          <a:xfrm>
            <a:off x="609600" y="593725"/>
            <a:ext cx="7924800" cy="549275"/>
          </a:xfrm>
        </p:spPr>
        <p:txBody>
          <a:bodyPr>
            <a:noAutofit/>
          </a:bodyPr>
          <a:lstStyle/>
          <a:p>
            <a:r>
              <a:rPr lang="en-US" sz="2800" dirty="0"/>
              <a:t>Specified Exposure Control Methods</a:t>
            </a:r>
          </a:p>
        </p:txBody>
      </p:sp>
      <p:sp>
        <p:nvSpPr>
          <p:cNvPr id="7" name="Rectangle 6"/>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a:t>
            </a:r>
          </a:p>
        </p:txBody>
      </p:sp>
    </p:spTree>
    <p:extLst>
      <p:ext uri="{BB962C8B-B14F-4D97-AF65-F5344CB8AC3E}">
        <p14:creationId xmlns:p14="http://schemas.microsoft.com/office/powerpoint/2010/main" val="181465395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cs typeface="Times New Roman" panose="02020603050405020304" pitchFamily="18" charset="0"/>
              </a:rPr>
              <a:t>When controls are fully and properly implemented according to Table 1</a:t>
            </a:r>
          </a:p>
          <a:p>
            <a:pPr marL="0" indent="0">
              <a:buNone/>
            </a:pPr>
            <a:endParaRPr lang="en-US" dirty="0">
              <a:cs typeface="Times New Roman" panose="02020603050405020304" pitchFamily="18" charset="0"/>
            </a:endParaRPr>
          </a:p>
          <a:p>
            <a:pPr lvl="1"/>
            <a:r>
              <a:rPr lang="en-US" sz="2800" b="1" dirty="0">
                <a:solidFill>
                  <a:srgbClr val="FF0000"/>
                </a:solidFill>
                <a:cs typeface="Times New Roman" panose="02020603050405020304" pitchFamily="18" charset="0"/>
              </a:rPr>
              <a:t>Do not have to comply with PEL</a:t>
            </a:r>
          </a:p>
          <a:p>
            <a:pPr lvl="1"/>
            <a:endParaRPr lang="en-US" sz="2800" b="1" dirty="0">
              <a:solidFill>
                <a:srgbClr val="FF0000"/>
              </a:solidFill>
              <a:cs typeface="Times New Roman" panose="02020603050405020304" pitchFamily="18" charset="0"/>
            </a:endParaRPr>
          </a:p>
          <a:p>
            <a:pPr lvl="1"/>
            <a:r>
              <a:rPr lang="en-US" sz="2800" b="1" dirty="0">
                <a:solidFill>
                  <a:srgbClr val="FF0000"/>
                </a:solidFill>
                <a:cs typeface="Times New Roman" panose="02020603050405020304" pitchFamily="18" charset="0"/>
              </a:rPr>
              <a:t>Do not have to conduct exposure assessments for employees engaged in those tasks</a:t>
            </a:r>
          </a:p>
          <a:p>
            <a:endParaRPr lang="en-US" dirty="0"/>
          </a:p>
        </p:txBody>
      </p:sp>
      <p:sp>
        <p:nvSpPr>
          <p:cNvPr id="5" name="Title 1"/>
          <p:cNvSpPr>
            <a:spLocks noGrp="1"/>
          </p:cNvSpPr>
          <p:nvPr>
            <p:ph type="title"/>
          </p:nvPr>
        </p:nvSpPr>
        <p:spPr>
          <a:xfrm>
            <a:off x="609600" y="593725"/>
            <a:ext cx="7924800" cy="549275"/>
          </a:xfrm>
        </p:spPr>
        <p:txBody>
          <a:bodyPr>
            <a:noAutofit/>
          </a:bodyPr>
          <a:lstStyle/>
          <a:p>
            <a:r>
              <a:rPr lang="en-US" sz="2800" dirty="0"/>
              <a:t>Specified Exposure Control Methods</a:t>
            </a:r>
          </a:p>
        </p:txBody>
      </p:sp>
      <p:sp>
        <p:nvSpPr>
          <p:cNvPr id="7" name="Rectangle 6"/>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1926.1153(c)</a:t>
            </a:r>
          </a:p>
        </p:txBody>
      </p:sp>
    </p:spTree>
    <p:extLst>
      <p:ext uri="{BB962C8B-B14F-4D97-AF65-F5344CB8AC3E}">
        <p14:creationId xmlns:p14="http://schemas.microsoft.com/office/powerpoint/2010/main" val="255703875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52400"/>
            <a:ext cx="6234112" cy="819150"/>
          </a:xfrm>
        </p:spPr>
        <p:txBody>
          <a:bodyPr>
            <a:noAutofit/>
          </a:bodyPr>
          <a:lstStyle/>
          <a:p>
            <a:r>
              <a:rPr lang="en-US" sz="3600" dirty="0">
                <a:cs typeface="Times New Roman" panose="02020603050405020304" pitchFamily="18" charset="0"/>
              </a:rPr>
              <a:t>Alternative Control Methods</a:t>
            </a:r>
          </a:p>
        </p:txBody>
      </p:sp>
      <p:sp>
        <p:nvSpPr>
          <p:cNvPr id="3" name="Text Placeholder 2"/>
          <p:cNvSpPr>
            <a:spLocks noGrp="1"/>
          </p:cNvSpPr>
          <p:nvPr>
            <p:ph type="body" idx="1"/>
          </p:nvPr>
        </p:nvSpPr>
        <p:spPr>
          <a:xfrm>
            <a:off x="623888" y="1295400"/>
            <a:ext cx="7886700" cy="4129089"/>
          </a:xfrm>
        </p:spPr>
        <p:txBody>
          <a:bodyPr/>
          <a:lstStyle/>
          <a:p>
            <a:endParaRPr lang="en-US" sz="2700" dirty="0">
              <a:solidFill>
                <a:schemeClr val="tx1"/>
              </a:solidFill>
              <a:cs typeface="Times New Roman" panose="02020603050405020304" pitchFamily="18" charset="0"/>
            </a:endParaRPr>
          </a:p>
          <a:p>
            <a:r>
              <a:rPr lang="en-US" sz="2800" dirty="0">
                <a:solidFill>
                  <a:schemeClr val="tx1"/>
                </a:solidFill>
                <a:cs typeface="Times New Roman" panose="02020603050405020304" pitchFamily="18" charset="0"/>
              </a:rPr>
              <a:t>For tasks not listed in Table 1 </a:t>
            </a:r>
          </a:p>
          <a:p>
            <a:r>
              <a:rPr lang="en-US" sz="7200" dirty="0">
                <a:solidFill>
                  <a:schemeClr val="tx1"/>
                </a:solidFill>
                <a:cs typeface="Times New Roman" panose="02020603050405020304" pitchFamily="18" charset="0"/>
              </a:rPr>
              <a:t>          or</a:t>
            </a:r>
            <a:r>
              <a:rPr lang="en-US" dirty="0">
                <a:solidFill>
                  <a:schemeClr val="tx1"/>
                </a:solidFill>
                <a:cs typeface="Times New Roman" panose="02020603050405020304" pitchFamily="18" charset="0"/>
              </a:rPr>
              <a:t> </a:t>
            </a:r>
          </a:p>
          <a:p>
            <a:r>
              <a:rPr lang="en-US" sz="2800" dirty="0">
                <a:solidFill>
                  <a:schemeClr val="tx1"/>
                </a:solidFill>
                <a:cs typeface="Times New Roman" panose="02020603050405020304" pitchFamily="18" charset="0"/>
              </a:rPr>
              <a:t>where the employer </a:t>
            </a:r>
            <a:r>
              <a:rPr lang="en-US" sz="2800" b="1" dirty="0">
                <a:solidFill>
                  <a:srgbClr val="FF0000"/>
                </a:solidFill>
                <a:cs typeface="Times New Roman" panose="02020603050405020304" pitchFamily="18" charset="0"/>
              </a:rPr>
              <a:t>does not fully</a:t>
            </a:r>
            <a:r>
              <a:rPr lang="en-US" sz="2800" b="1" dirty="0">
                <a:solidFill>
                  <a:schemeClr val="tx1"/>
                </a:solidFill>
                <a:cs typeface="Times New Roman" panose="02020603050405020304" pitchFamily="18" charset="0"/>
              </a:rPr>
              <a:t> </a:t>
            </a:r>
            <a:r>
              <a:rPr lang="en-US" sz="2800" dirty="0">
                <a:solidFill>
                  <a:schemeClr val="tx1"/>
                </a:solidFill>
                <a:cs typeface="Times New Roman" panose="02020603050405020304" pitchFamily="18" charset="0"/>
              </a:rPr>
              <a:t>and </a:t>
            </a:r>
            <a:r>
              <a:rPr lang="en-US" sz="2800" b="1" dirty="0">
                <a:solidFill>
                  <a:srgbClr val="FF0000"/>
                </a:solidFill>
                <a:cs typeface="Times New Roman" panose="02020603050405020304" pitchFamily="18" charset="0"/>
              </a:rPr>
              <a:t>properly</a:t>
            </a:r>
            <a:r>
              <a:rPr lang="en-US" sz="2800" b="1" dirty="0">
                <a:solidFill>
                  <a:schemeClr val="tx1"/>
                </a:solidFill>
                <a:cs typeface="Times New Roman" panose="02020603050405020304" pitchFamily="18" charset="0"/>
              </a:rPr>
              <a:t> </a:t>
            </a:r>
            <a:r>
              <a:rPr lang="en-US" sz="2800" b="1" dirty="0">
                <a:solidFill>
                  <a:srgbClr val="FF0000"/>
                </a:solidFill>
                <a:cs typeface="Times New Roman" panose="02020603050405020304" pitchFamily="18" charset="0"/>
              </a:rPr>
              <a:t>implement</a:t>
            </a:r>
            <a:r>
              <a:rPr lang="en-US" sz="2800" b="1" dirty="0">
                <a:solidFill>
                  <a:schemeClr val="tx1"/>
                </a:solidFill>
                <a:cs typeface="Times New Roman" panose="02020603050405020304" pitchFamily="18" charset="0"/>
              </a:rPr>
              <a:t> </a:t>
            </a:r>
            <a:r>
              <a:rPr lang="en-US" sz="2800" dirty="0">
                <a:solidFill>
                  <a:schemeClr val="tx1"/>
                </a:solidFill>
                <a:cs typeface="Times New Roman" panose="02020603050405020304" pitchFamily="18" charset="0"/>
              </a:rPr>
              <a:t>the engineering controls, work practices, and respiratory protection described in Table 1</a:t>
            </a:r>
          </a:p>
          <a:p>
            <a:endParaRPr lang="en-US" dirty="0"/>
          </a:p>
        </p:txBody>
      </p:sp>
      <p:sp>
        <p:nvSpPr>
          <p:cNvPr id="4" name="Rectangle 4"/>
          <p:cNvSpPr>
            <a:spLocks noChangeArrowheads="1"/>
          </p:cNvSpPr>
          <p:nvPr/>
        </p:nvSpPr>
        <p:spPr bwMode="auto">
          <a:xfrm>
            <a:off x="7086600" y="609600"/>
            <a:ext cx="1676400" cy="369332"/>
          </a:xfrm>
          <a:prstGeom prst="rect">
            <a:avLst/>
          </a:prstGeom>
          <a:noFill/>
          <a:ln w="12700">
            <a:noFill/>
            <a:miter lim="800000"/>
            <a:headEnd type="none" w="sm" len="sm"/>
            <a:tailEnd type="none" w="sm" len="sm"/>
          </a:ln>
        </p:spPr>
        <p:txBody>
          <a:bodyPr wrap="square">
            <a:spAutoFit/>
          </a:bodyPr>
          <a:lstStyle/>
          <a:p>
            <a:pPr eaLnBrk="1" hangingPunct="1">
              <a:defRPr/>
            </a:pPr>
            <a:r>
              <a:rPr lang="en-US" sz="1800" u="none" dirty="0">
                <a:latin typeface="+mj-lt"/>
                <a:cs typeface="Times New Roman" panose="02020603050405020304" pitchFamily="18" charset="0"/>
              </a:rPr>
              <a:t>1926.1153(d)</a:t>
            </a:r>
          </a:p>
        </p:txBody>
      </p:sp>
    </p:spTree>
    <p:extLst>
      <p:ext uri="{BB962C8B-B14F-4D97-AF65-F5344CB8AC3E}">
        <p14:creationId xmlns:p14="http://schemas.microsoft.com/office/powerpoint/2010/main" val="3778758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865" y="440649"/>
            <a:ext cx="7924800" cy="523220"/>
          </a:xfrm>
        </p:spPr>
        <p:txBody>
          <a:bodyPr>
            <a:normAutofit fontScale="90000"/>
          </a:bodyPr>
          <a:lstStyle/>
          <a:p>
            <a:r>
              <a:rPr lang="en-US" sz="3400" dirty="0">
                <a:cs typeface="Times New Roman" panose="02020603050405020304" pitchFamily="18" charset="0"/>
              </a:rPr>
              <a:t>Written Exposure Control Plan</a:t>
            </a:r>
            <a:endParaRPr lang="en-US" sz="3400" dirty="0"/>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295400"/>
            <a:ext cx="5158130" cy="4406946"/>
          </a:xfrm>
        </p:spPr>
      </p:pic>
    </p:spTree>
    <p:extLst>
      <p:ext uri="{BB962C8B-B14F-4D97-AF65-F5344CB8AC3E}">
        <p14:creationId xmlns:p14="http://schemas.microsoft.com/office/powerpoint/2010/main" val="18193778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Times New Roman" panose="02020603050405020304" pitchFamily="18" charset="0"/>
              </a:rPr>
              <a:t>Controls Not Functioning Properly</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1348353"/>
            <a:ext cx="6426200" cy="4614298"/>
          </a:xfrm>
        </p:spPr>
      </p:pic>
    </p:spTree>
    <p:extLst>
      <p:ext uri="{BB962C8B-B14F-4D97-AF65-F5344CB8AC3E}">
        <p14:creationId xmlns:p14="http://schemas.microsoft.com/office/powerpoint/2010/main" val="8800218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Times New Roman" panose="02020603050405020304" pitchFamily="18" charset="0"/>
              </a:rPr>
              <a:t>Controls Not Functioning Properly</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400" y="1286359"/>
            <a:ext cx="5791200" cy="4667424"/>
          </a:xfrm>
        </p:spPr>
      </p:pic>
    </p:spTree>
    <p:extLst>
      <p:ext uri="{BB962C8B-B14F-4D97-AF65-F5344CB8AC3E}">
        <p14:creationId xmlns:p14="http://schemas.microsoft.com/office/powerpoint/2010/main" val="16069074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Alternative Control Methods</a:t>
            </a:r>
            <a:endParaRPr lang="en-US" dirty="0"/>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1926.1153(d)</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0800" y="1188720"/>
            <a:ext cx="3810000" cy="4714609"/>
          </a:xfrm>
        </p:spPr>
      </p:pic>
    </p:spTree>
    <p:extLst>
      <p:ext uri="{BB962C8B-B14F-4D97-AF65-F5344CB8AC3E}">
        <p14:creationId xmlns:p14="http://schemas.microsoft.com/office/powerpoint/2010/main" val="99997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720"/>
            <a:ext cx="7924800" cy="553998"/>
          </a:xfrm>
        </p:spPr>
        <p:txBody>
          <a:bodyPr/>
          <a:lstStyle/>
          <a:p>
            <a:r>
              <a:rPr lang="en-US" dirty="0">
                <a:cs typeface="Times New Roman" panose="02020603050405020304" pitchFamily="18" charset="0"/>
              </a:rPr>
              <a:t>Alternative Control Methods</a:t>
            </a:r>
          </a:p>
        </p:txBody>
      </p:sp>
      <p:sp>
        <p:nvSpPr>
          <p:cNvPr id="3" name="Content Placeholder 2"/>
          <p:cNvSpPr>
            <a:spLocks noGrp="1"/>
          </p:cNvSpPr>
          <p:nvPr>
            <p:ph idx="1"/>
          </p:nvPr>
        </p:nvSpPr>
        <p:spPr>
          <a:xfrm>
            <a:off x="609600" y="1295400"/>
            <a:ext cx="8001000" cy="4648200"/>
          </a:xfrm>
        </p:spPr>
        <p:txBody>
          <a:bodyPr/>
          <a:lstStyle/>
          <a:p>
            <a:r>
              <a:rPr lang="en-US" dirty="0">
                <a:cs typeface="Times New Roman" panose="02020603050405020304" pitchFamily="18" charset="0"/>
              </a:rPr>
              <a:t>Permissible Exposure Limit (PEL)</a:t>
            </a:r>
          </a:p>
          <a:p>
            <a:endParaRPr lang="en-US" dirty="0">
              <a:cs typeface="Times New Roman" panose="02020603050405020304" pitchFamily="18" charset="0"/>
            </a:endParaRPr>
          </a:p>
          <a:p>
            <a:r>
              <a:rPr lang="en-US" dirty="0">
                <a:cs typeface="Times New Roman" panose="02020603050405020304" pitchFamily="18" charset="0"/>
              </a:rPr>
              <a:t>Employer shall ensure that no employee is exposed to an airborne concentration of respirable crystalline silica in excess of </a:t>
            </a:r>
          </a:p>
          <a:p>
            <a:pPr marL="0" indent="0">
              <a:buNone/>
            </a:pPr>
            <a:r>
              <a:rPr lang="en-US" dirty="0">
                <a:cs typeface="Times New Roman" panose="02020603050405020304" pitchFamily="18" charset="0"/>
              </a:rPr>
              <a:t>    50 µg/m</a:t>
            </a:r>
            <a:r>
              <a:rPr lang="en-US" baseline="30000" dirty="0">
                <a:cs typeface="Times New Roman" panose="02020603050405020304" pitchFamily="18" charset="0"/>
              </a:rPr>
              <a:t>3</a:t>
            </a:r>
            <a:r>
              <a:rPr lang="en-US" dirty="0">
                <a:cs typeface="Times New Roman" panose="02020603050405020304" pitchFamily="18" charset="0"/>
              </a:rPr>
              <a:t>, calculated as an 8-hour</a:t>
            </a:r>
          </a:p>
          <a:p>
            <a:pPr marL="0" indent="0">
              <a:buNone/>
            </a:pPr>
            <a:r>
              <a:rPr lang="en-US" dirty="0">
                <a:cs typeface="Times New Roman" panose="02020603050405020304" pitchFamily="18" charset="0"/>
              </a:rPr>
              <a:t>    Time Weighted Average (TWA)</a:t>
            </a:r>
          </a:p>
          <a:p>
            <a:pPr marL="914400" lvl="2" indent="0">
              <a:buNone/>
            </a:pPr>
            <a:endParaRPr lang="en-US" sz="1400" dirty="0">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1926.1153(d)</a:t>
            </a:r>
          </a:p>
        </p:txBody>
      </p:sp>
    </p:spTree>
    <p:extLst>
      <p:ext uri="{BB962C8B-B14F-4D97-AF65-F5344CB8AC3E}">
        <p14:creationId xmlns:p14="http://schemas.microsoft.com/office/powerpoint/2010/main" val="2669829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720"/>
            <a:ext cx="7924800" cy="553998"/>
          </a:xfrm>
        </p:spPr>
        <p:txBody>
          <a:bodyPr/>
          <a:lstStyle/>
          <a:p>
            <a:r>
              <a:rPr lang="en-US" dirty="0">
                <a:cs typeface="Times New Roman" panose="02020603050405020304" pitchFamily="18" charset="0"/>
              </a:rPr>
              <a:t>Alternative Control Methods</a:t>
            </a:r>
          </a:p>
        </p:txBody>
      </p:sp>
      <p:sp>
        <p:nvSpPr>
          <p:cNvPr id="3" name="Content Placeholder 2"/>
          <p:cNvSpPr>
            <a:spLocks noGrp="1"/>
          </p:cNvSpPr>
          <p:nvPr>
            <p:ph idx="1"/>
          </p:nvPr>
        </p:nvSpPr>
        <p:spPr>
          <a:xfrm>
            <a:off x="609600" y="1295400"/>
            <a:ext cx="8001000" cy="4648200"/>
          </a:xfrm>
        </p:spPr>
        <p:txBody>
          <a:bodyPr/>
          <a:lstStyle/>
          <a:p>
            <a:pPr marL="0" indent="0">
              <a:buNone/>
            </a:pPr>
            <a:r>
              <a:rPr lang="en-US" dirty="0">
                <a:cs typeface="Times New Roman" panose="02020603050405020304" pitchFamily="18" charset="0"/>
              </a:rPr>
              <a:t>Engineering and work practice controls</a:t>
            </a:r>
          </a:p>
          <a:p>
            <a:pPr lvl="5"/>
            <a:endParaRPr lang="en-US" sz="1200" dirty="0">
              <a:cs typeface="Times New Roman" panose="02020603050405020304" pitchFamily="18" charset="0"/>
            </a:endParaRPr>
          </a:p>
          <a:p>
            <a:r>
              <a:rPr lang="en-US" sz="2400" dirty="0">
                <a:cs typeface="Times New Roman" panose="02020603050405020304" pitchFamily="18" charset="0"/>
              </a:rPr>
              <a:t>Shall be used to reduce and maintain employee exposure to respirable crystalline silica to or below the PEL, unless the employer can demonstrate that such controls are not feasible  </a:t>
            </a:r>
          </a:p>
          <a:p>
            <a:pPr lvl="5"/>
            <a:endParaRPr lang="en-US" sz="1200" dirty="0">
              <a:cs typeface="Times New Roman" panose="02020603050405020304" pitchFamily="18" charset="0"/>
            </a:endParaRPr>
          </a:p>
          <a:p>
            <a:r>
              <a:rPr lang="en-US" sz="2400" dirty="0">
                <a:cs typeface="Times New Roman" panose="02020603050405020304" pitchFamily="18" charset="0"/>
              </a:rPr>
              <a:t>Wherever feasible engineering and work practice  controls are not sufficient to reduce employee exposure to or below the </a:t>
            </a:r>
            <a:r>
              <a:rPr lang="en-US" sz="2400" dirty="0" err="1">
                <a:cs typeface="Times New Roman" panose="02020603050405020304" pitchFamily="18" charset="0"/>
              </a:rPr>
              <a:t>PEL</a:t>
            </a:r>
            <a:endParaRPr lang="en-US" sz="2400" dirty="0">
              <a:cs typeface="Times New Roman" panose="02020603050405020304" pitchFamily="18" charset="0"/>
            </a:endParaRPr>
          </a:p>
          <a:p>
            <a:pPr lvl="5"/>
            <a:endParaRPr lang="en-US" sz="1200" dirty="0">
              <a:cs typeface="Times New Roman" panose="02020603050405020304" pitchFamily="18" charset="0"/>
            </a:endParaRPr>
          </a:p>
          <a:p>
            <a:pPr lvl="1"/>
            <a:r>
              <a:rPr lang="en-US" sz="2000" dirty="0">
                <a:cs typeface="Times New Roman" panose="02020603050405020304" pitchFamily="18" charset="0"/>
              </a:rPr>
              <a:t>Must be used to reduce employee exposure to the lowest feasible level, </a:t>
            </a:r>
            <a:r>
              <a:rPr lang="en-US" sz="2000" i="1" dirty="0">
                <a:cs typeface="Times New Roman" panose="02020603050405020304" pitchFamily="18" charset="0"/>
              </a:rPr>
              <a:t>and </a:t>
            </a:r>
          </a:p>
          <a:p>
            <a:pPr lvl="1"/>
            <a:r>
              <a:rPr lang="en-US" sz="2000" dirty="0">
                <a:cs typeface="Times New Roman" panose="02020603050405020304" pitchFamily="18" charset="0"/>
              </a:rPr>
              <a:t>Supplement with the use of respiratory protection</a:t>
            </a:r>
          </a:p>
          <a:p>
            <a:pPr marL="914400" lvl="2" indent="0">
              <a:buNone/>
            </a:pPr>
            <a:endParaRPr lang="en-US" sz="1400" dirty="0">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1926.1153(d)</a:t>
            </a:r>
          </a:p>
        </p:txBody>
      </p:sp>
    </p:spTree>
    <p:extLst>
      <p:ext uri="{BB962C8B-B14F-4D97-AF65-F5344CB8AC3E}">
        <p14:creationId xmlns:p14="http://schemas.microsoft.com/office/powerpoint/2010/main" val="5228041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720"/>
            <a:ext cx="7924800" cy="553998"/>
          </a:xfrm>
        </p:spPr>
        <p:txBody>
          <a:bodyPr/>
          <a:lstStyle/>
          <a:p>
            <a:r>
              <a:rPr lang="en-US" dirty="0">
                <a:cs typeface="Times New Roman" panose="02020603050405020304" pitchFamily="18" charset="0"/>
              </a:rPr>
              <a:t>Alternative Control Methods</a:t>
            </a:r>
          </a:p>
        </p:txBody>
      </p:sp>
      <p:sp>
        <p:nvSpPr>
          <p:cNvPr id="3" name="Content Placeholder 2"/>
          <p:cNvSpPr>
            <a:spLocks noGrp="1"/>
          </p:cNvSpPr>
          <p:nvPr>
            <p:ph idx="1"/>
          </p:nvPr>
        </p:nvSpPr>
        <p:spPr>
          <a:xfrm>
            <a:off x="609600" y="1295400"/>
            <a:ext cx="7924800" cy="4648200"/>
          </a:xfrm>
        </p:spPr>
        <p:txBody>
          <a:bodyPr/>
          <a:lstStyle/>
          <a:p>
            <a:pPr marL="0" indent="0">
              <a:buNone/>
            </a:pPr>
            <a:r>
              <a:rPr lang="en-US" dirty="0">
                <a:cs typeface="Times New Roman" panose="02020603050405020304" pitchFamily="18" charset="0"/>
              </a:rPr>
              <a:t>Engineering and work practice controls</a:t>
            </a:r>
          </a:p>
          <a:p>
            <a:pPr lvl="5"/>
            <a:endParaRPr lang="en-US" sz="1200" dirty="0">
              <a:cs typeface="Times New Roman" panose="02020603050405020304" pitchFamily="18" charset="0"/>
            </a:endParaRPr>
          </a:p>
          <a:p>
            <a:r>
              <a:rPr lang="en-US" sz="2400" dirty="0">
                <a:cs typeface="Times New Roman" panose="02020603050405020304" pitchFamily="18" charset="0"/>
              </a:rPr>
              <a:t>Shall be used to reduce and maintain employee exposure to respirable crystalline silica to or below the PEL, unless the employer can demonstrate that such controls are not feasible</a:t>
            </a:r>
          </a:p>
          <a:p>
            <a:pPr lvl="5"/>
            <a:endParaRPr lang="en-US" sz="1200" dirty="0">
              <a:cs typeface="Times New Roman" panose="02020603050405020304" pitchFamily="18" charset="0"/>
            </a:endParaRPr>
          </a:p>
          <a:p>
            <a:r>
              <a:rPr lang="en-US" sz="2400" dirty="0">
                <a:cs typeface="Times New Roman" panose="02020603050405020304" pitchFamily="18" charset="0"/>
              </a:rPr>
              <a:t>Wherever feasible engineering and work practice  controls are not sufficient to reduce employee exposure to or below the </a:t>
            </a:r>
            <a:r>
              <a:rPr lang="en-US" sz="2400" dirty="0" err="1">
                <a:cs typeface="Times New Roman" panose="02020603050405020304" pitchFamily="18" charset="0"/>
              </a:rPr>
              <a:t>PEL</a:t>
            </a:r>
            <a:endParaRPr lang="en-US" sz="2400" dirty="0">
              <a:cs typeface="Times New Roman" panose="02020603050405020304" pitchFamily="18" charset="0"/>
            </a:endParaRPr>
          </a:p>
          <a:p>
            <a:pPr lvl="5"/>
            <a:endParaRPr lang="en-US" sz="1200" dirty="0">
              <a:cs typeface="Times New Roman" panose="02020603050405020304" pitchFamily="18" charset="0"/>
            </a:endParaRPr>
          </a:p>
          <a:p>
            <a:pPr lvl="1"/>
            <a:r>
              <a:rPr lang="en-US" sz="2000" dirty="0">
                <a:cs typeface="Times New Roman" panose="02020603050405020304" pitchFamily="18" charset="0"/>
              </a:rPr>
              <a:t>Must be used to reduce employee exposure to the lowest feasible level, </a:t>
            </a:r>
            <a:r>
              <a:rPr lang="en-US" sz="2000" i="1" dirty="0">
                <a:cs typeface="Times New Roman" panose="02020603050405020304" pitchFamily="18" charset="0"/>
              </a:rPr>
              <a:t>and</a:t>
            </a:r>
            <a:r>
              <a:rPr lang="en-US" sz="2000" dirty="0">
                <a:cs typeface="Times New Roman" panose="02020603050405020304" pitchFamily="18" charset="0"/>
              </a:rPr>
              <a:t> </a:t>
            </a:r>
          </a:p>
          <a:p>
            <a:pPr lvl="1"/>
            <a:r>
              <a:rPr lang="en-US" sz="2000" dirty="0">
                <a:cs typeface="Times New Roman" panose="02020603050405020304" pitchFamily="18" charset="0"/>
              </a:rPr>
              <a:t>Supplement with the use of respiratory protection</a:t>
            </a:r>
          </a:p>
          <a:p>
            <a:pPr marL="914400" lvl="2" indent="0">
              <a:buNone/>
            </a:pPr>
            <a:endParaRPr lang="en-US" sz="1400" dirty="0">
              <a:latin typeface="Times New Roman" panose="02020603050405020304" pitchFamily="18" charset="0"/>
              <a:cs typeface="Times New Roman" panose="02020603050405020304" pitchFamily="18" charset="0"/>
            </a:endParaRPr>
          </a:p>
        </p:txBody>
      </p:sp>
      <p:sp>
        <p:nvSpPr>
          <p:cNvPr id="4" name="Rectangle 3"/>
          <p:cNvSpPr/>
          <p:nvPr/>
        </p:nvSpPr>
        <p:spPr bwMode="auto">
          <a:xfrm>
            <a:off x="685800" y="3581400"/>
            <a:ext cx="7772400" cy="2362200"/>
          </a:xfrm>
          <a:prstGeom prst="rect">
            <a:avLst/>
          </a:prstGeom>
          <a:noFill/>
          <a:ln w="38100">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1926.1153(d)</a:t>
            </a:r>
          </a:p>
        </p:txBody>
      </p:sp>
    </p:spTree>
    <p:extLst>
      <p:ext uri="{BB962C8B-B14F-4D97-AF65-F5344CB8AC3E}">
        <p14:creationId xmlns:p14="http://schemas.microsoft.com/office/powerpoint/2010/main" val="3708520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Published March 25, 2016</a:t>
            </a:r>
          </a:p>
        </p:txBody>
      </p:sp>
      <p:sp>
        <p:nvSpPr>
          <p:cNvPr id="3" name="Content Placeholder 2"/>
          <p:cNvSpPr>
            <a:spLocks noGrp="1"/>
          </p:cNvSpPr>
          <p:nvPr>
            <p:ph idx="1"/>
          </p:nvPr>
        </p:nvSpPr>
        <p:spPr>
          <a:xfrm>
            <a:off x="609600" y="1219200"/>
            <a:ext cx="8001000" cy="4525963"/>
          </a:xfrm>
        </p:spPr>
        <p:txBody>
          <a:bodyPr>
            <a:normAutofit fontScale="92500" lnSpcReduction="10000"/>
          </a:bodyPr>
          <a:lstStyle/>
          <a:p>
            <a:pPr marL="0" indent="0">
              <a:buNone/>
            </a:pPr>
            <a:r>
              <a:rPr lang="en-US" b="1" dirty="0">
                <a:cs typeface="Times New Roman" panose="02020603050405020304" pitchFamily="18" charset="0"/>
              </a:rPr>
              <a:t>Sections</a:t>
            </a:r>
          </a:p>
          <a:p>
            <a:pPr marL="457200" indent="-457200">
              <a:buAutoNum type="alphaLcParenBoth"/>
            </a:pPr>
            <a:r>
              <a:rPr lang="en-US" sz="2400" dirty="0">
                <a:cs typeface="Times New Roman" panose="02020603050405020304" pitchFamily="18" charset="0"/>
              </a:rPr>
              <a:t>Scope and application </a:t>
            </a:r>
          </a:p>
          <a:p>
            <a:pPr marL="514350" indent="-514350">
              <a:buAutoNum type="alphaLcParenBoth"/>
            </a:pPr>
            <a:r>
              <a:rPr lang="en-US" sz="2400" dirty="0">
                <a:cs typeface="Times New Roman" panose="02020603050405020304" pitchFamily="18" charset="0"/>
              </a:rPr>
              <a:t>Definitions</a:t>
            </a:r>
          </a:p>
          <a:p>
            <a:pPr marL="514350" indent="-514350">
              <a:buAutoNum type="alphaLcParenBoth"/>
            </a:pPr>
            <a:r>
              <a:rPr lang="en-US" sz="2400" dirty="0">
                <a:cs typeface="Times New Roman" panose="02020603050405020304" pitchFamily="18" charset="0"/>
              </a:rPr>
              <a:t>Specified exposure control methods</a:t>
            </a:r>
          </a:p>
          <a:p>
            <a:pPr marL="514350" indent="-514350">
              <a:buAutoNum type="alphaLcParenBoth"/>
            </a:pPr>
            <a:r>
              <a:rPr lang="en-US" sz="2400" dirty="0">
                <a:cs typeface="Times New Roman" panose="02020603050405020304" pitchFamily="18" charset="0"/>
              </a:rPr>
              <a:t>Alternative exposure control methods</a:t>
            </a:r>
          </a:p>
          <a:p>
            <a:pPr marL="514350" indent="-514350">
              <a:buAutoNum type="alphaLcParenBoth"/>
            </a:pPr>
            <a:r>
              <a:rPr lang="en-US" sz="2400" dirty="0">
                <a:cs typeface="Times New Roman" panose="02020603050405020304" pitchFamily="18" charset="0"/>
              </a:rPr>
              <a:t>Respiratory protection</a:t>
            </a:r>
          </a:p>
          <a:p>
            <a:pPr marL="514350" indent="-514350">
              <a:buAutoNum type="alphaLcParenBoth"/>
            </a:pPr>
            <a:r>
              <a:rPr lang="en-US" sz="2400" dirty="0">
                <a:cs typeface="Times New Roman" panose="02020603050405020304" pitchFamily="18" charset="0"/>
              </a:rPr>
              <a:t>Housekeeping</a:t>
            </a:r>
          </a:p>
          <a:p>
            <a:pPr marL="514350" indent="-514350">
              <a:buAutoNum type="alphaLcParenBoth"/>
            </a:pPr>
            <a:r>
              <a:rPr lang="en-US" sz="2400" dirty="0">
                <a:cs typeface="Times New Roman" panose="02020603050405020304" pitchFamily="18" charset="0"/>
              </a:rPr>
              <a:t>Written exposure control plan</a:t>
            </a:r>
          </a:p>
          <a:p>
            <a:pPr marL="514350" indent="-514350">
              <a:buAutoNum type="alphaLcParenBoth"/>
            </a:pPr>
            <a:r>
              <a:rPr lang="en-US" sz="2400" dirty="0">
                <a:cs typeface="Times New Roman" panose="02020603050405020304" pitchFamily="18" charset="0"/>
              </a:rPr>
              <a:t>Medical surveillance</a:t>
            </a:r>
          </a:p>
          <a:p>
            <a:pPr marL="514350" indent="-514350">
              <a:buAutoNum type="alphaLcParenBoth"/>
            </a:pPr>
            <a:r>
              <a:rPr lang="en-US" sz="2400" dirty="0">
                <a:cs typeface="Times New Roman" panose="02020603050405020304" pitchFamily="18" charset="0"/>
              </a:rPr>
              <a:t>Communication of respirable crystalline silica hazards</a:t>
            </a:r>
          </a:p>
          <a:p>
            <a:pPr marL="514350" indent="-514350">
              <a:buAutoNum type="alphaLcParenBoth"/>
            </a:pPr>
            <a:r>
              <a:rPr lang="en-US" sz="2400" dirty="0">
                <a:cs typeface="Times New Roman" panose="02020603050405020304" pitchFamily="18" charset="0"/>
              </a:rPr>
              <a:t>Recordkeeping</a:t>
            </a:r>
          </a:p>
          <a:p>
            <a:pPr marL="514350" indent="-514350">
              <a:buAutoNum type="alphaLcParenBoth"/>
            </a:pPr>
            <a:r>
              <a:rPr lang="en-US" sz="2400" dirty="0">
                <a:cs typeface="Times New Roman" panose="02020603050405020304" pitchFamily="18" charset="0"/>
              </a:rPr>
              <a:t>Dates</a:t>
            </a:r>
          </a:p>
          <a:p>
            <a:pPr marL="514350" indent="-514350">
              <a:buAutoNum type="alphaLcParenBoth"/>
            </a:pPr>
            <a:endParaRPr lang="en-US"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7164888" y="626301"/>
            <a:ext cx="1369512" cy="369332"/>
          </a:xfrm>
          <a:prstGeom prst="rect">
            <a:avLst/>
          </a:prstGeom>
          <a:noFill/>
          <a:ln w="12700">
            <a:noFill/>
            <a:miter lim="800000"/>
            <a:headEnd type="none" w="sm" len="sm"/>
            <a:tailEnd type="none" w="sm" len="sm"/>
          </a:ln>
        </p:spPr>
        <p:txBody>
          <a:bodyPr wrap="square">
            <a:spAutoFit/>
          </a:bodyPr>
          <a:lstStyle/>
          <a:p>
            <a:pPr eaLnBrk="1" hangingPunct="1">
              <a:defRPr/>
            </a:pPr>
            <a:r>
              <a:rPr lang="en-US" sz="1800" u="none" dirty="0">
                <a:latin typeface="+mj-lt"/>
                <a:cs typeface="Times New Roman" panose="02020603050405020304" pitchFamily="18" charset="0"/>
              </a:rPr>
              <a:t>1926.1153</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221583"/>
            <a:ext cx="2173979" cy="2919344"/>
          </a:xfrm>
          <a:prstGeom prst="rect">
            <a:avLst/>
          </a:prstGeom>
        </p:spPr>
      </p:pic>
    </p:spTree>
    <p:extLst>
      <p:ext uri="{BB962C8B-B14F-4D97-AF65-F5344CB8AC3E}">
        <p14:creationId xmlns:p14="http://schemas.microsoft.com/office/powerpoint/2010/main" val="35050686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24600" cy="553998"/>
          </a:xfrm>
        </p:spPr>
        <p:txBody>
          <a:bodyPr/>
          <a:lstStyle/>
          <a:p>
            <a:r>
              <a:rPr lang="en-US" dirty="0">
                <a:cs typeface="Times New Roman" panose="02020603050405020304" pitchFamily="18" charset="0"/>
              </a:rPr>
              <a:t>Alternative Control Methods</a:t>
            </a:r>
            <a:endParaRPr lang="en-US" dirty="0"/>
          </a:p>
        </p:txBody>
      </p:sp>
      <p:sp>
        <p:nvSpPr>
          <p:cNvPr id="5" name="Rectangle 4"/>
          <p:cNvSpPr>
            <a:spLocks noChangeArrowheads="1"/>
          </p:cNvSpPr>
          <p:nvPr/>
        </p:nvSpPr>
        <p:spPr bwMode="auto">
          <a:xfrm>
            <a:off x="6934200" y="609600"/>
            <a:ext cx="16964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1926.1153(d)</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0800" y="1188720"/>
            <a:ext cx="3810000" cy="4714609"/>
          </a:xfrm>
        </p:spPr>
      </p:pic>
    </p:spTree>
    <p:extLst>
      <p:ext uri="{BB962C8B-B14F-4D97-AF65-F5344CB8AC3E}">
        <p14:creationId xmlns:p14="http://schemas.microsoft.com/office/powerpoint/2010/main" val="38012173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720"/>
            <a:ext cx="7924800" cy="553998"/>
          </a:xfrm>
        </p:spPr>
        <p:txBody>
          <a:bodyPr/>
          <a:lstStyle/>
          <a:p>
            <a:r>
              <a:rPr lang="en-US" dirty="0">
                <a:cs typeface="Times New Roman" panose="02020603050405020304" pitchFamily="18" charset="0"/>
              </a:rPr>
              <a:t>Alternative Control Methods</a:t>
            </a:r>
          </a:p>
        </p:txBody>
      </p:sp>
      <p:sp>
        <p:nvSpPr>
          <p:cNvPr id="3" name="Content Placeholder 2"/>
          <p:cNvSpPr>
            <a:spLocks noGrp="1"/>
          </p:cNvSpPr>
          <p:nvPr>
            <p:ph idx="1"/>
          </p:nvPr>
        </p:nvSpPr>
        <p:spPr>
          <a:xfrm>
            <a:off x="533400" y="1295400"/>
            <a:ext cx="8001000" cy="4648200"/>
          </a:xfrm>
        </p:spPr>
        <p:txBody>
          <a:bodyPr/>
          <a:lstStyle/>
          <a:p>
            <a:r>
              <a:rPr lang="en-US" dirty="0">
                <a:cs typeface="Times New Roman" panose="02020603050405020304" pitchFamily="18" charset="0"/>
              </a:rPr>
              <a:t>Exposure assessment - assess the exposure of </a:t>
            </a:r>
            <a:r>
              <a:rPr lang="en-US" b="1" dirty="0">
                <a:cs typeface="Times New Roman" panose="02020603050405020304" pitchFamily="18" charset="0"/>
              </a:rPr>
              <a:t>each employee who is or may reasonably be expected </a:t>
            </a:r>
            <a:r>
              <a:rPr lang="en-US" dirty="0">
                <a:cs typeface="Times New Roman" panose="02020603050405020304" pitchFamily="18" charset="0"/>
              </a:rPr>
              <a:t>to be exposed to respirable crystalline silica at or above the action level </a:t>
            </a:r>
          </a:p>
          <a:p>
            <a:pPr marL="0" indent="0">
              <a:buNone/>
            </a:pPr>
            <a:r>
              <a:rPr lang="en-US" dirty="0">
                <a:cs typeface="Times New Roman" panose="02020603050405020304" pitchFamily="18" charset="0"/>
              </a:rPr>
              <a:t>    (25 µg/m</a:t>
            </a:r>
            <a:r>
              <a:rPr lang="en-US" baseline="30000" dirty="0">
                <a:cs typeface="Times New Roman" panose="02020603050405020304" pitchFamily="18" charset="0"/>
              </a:rPr>
              <a:t>3</a:t>
            </a:r>
            <a:r>
              <a:rPr lang="en-US" dirty="0">
                <a:cs typeface="Times New Roman" panose="02020603050405020304" pitchFamily="18" charset="0"/>
              </a:rPr>
              <a:t>)</a:t>
            </a:r>
          </a:p>
          <a:p>
            <a:pPr lvl="3"/>
            <a:endParaRPr lang="en-US" dirty="0">
              <a:cs typeface="Times New Roman" panose="02020603050405020304" pitchFamily="18" charset="0"/>
            </a:endParaRPr>
          </a:p>
          <a:p>
            <a:pPr lvl="1"/>
            <a:r>
              <a:rPr lang="en-US" dirty="0">
                <a:cs typeface="Times New Roman" panose="02020603050405020304" pitchFamily="18" charset="0"/>
              </a:rPr>
              <a:t>Performance Option</a:t>
            </a:r>
          </a:p>
          <a:p>
            <a:pPr lvl="3"/>
            <a:endParaRPr lang="en-US" dirty="0">
              <a:cs typeface="Times New Roman" panose="02020603050405020304" pitchFamily="18" charset="0"/>
            </a:endParaRPr>
          </a:p>
          <a:p>
            <a:pPr lvl="1"/>
            <a:r>
              <a:rPr lang="en-US" dirty="0">
                <a:cs typeface="Times New Roman" panose="02020603050405020304" pitchFamily="18" charset="0"/>
              </a:rPr>
              <a:t>Scheduled Option</a:t>
            </a:r>
          </a:p>
          <a:p>
            <a:pPr marL="0" indent="0">
              <a:buNone/>
            </a:pPr>
            <a:endParaRPr lang="en-US" dirty="0">
              <a:cs typeface="Times New Roman" panose="02020603050405020304" pitchFamily="18" charset="0"/>
            </a:endParaRPr>
          </a:p>
        </p:txBody>
      </p:sp>
      <p:sp>
        <p:nvSpPr>
          <p:cNvPr id="6" name="Rectangle 5"/>
          <p:cNvSpPr>
            <a:spLocks noChangeArrowheads="1"/>
          </p:cNvSpPr>
          <p:nvPr/>
        </p:nvSpPr>
        <p:spPr bwMode="auto">
          <a:xfrm>
            <a:off x="6934200" y="609600"/>
            <a:ext cx="16964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1926.1153(d)</a:t>
            </a:r>
          </a:p>
        </p:txBody>
      </p:sp>
    </p:spTree>
    <p:extLst>
      <p:ext uri="{BB962C8B-B14F-4D97-AF65-F5344CB8AC3E}">
        <p14:creationId xmlns:p14="http://schemas.microsoft.com/office/powerpoint/2010/main" val="9047427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720"/>
            <a:ext cx="6324600" cy="553998"/>
          </a:xfrm>
        </p:spPr>
        <p:txBody>
          <a:bodyPr/>
          <a:lstStyle/>
          <a:p>
            <a:r>
              <a:rPr lang="en-US" dirty="0">
                <a:cs typeface="Times New Roman" panose="02020603050405020304" pitchFamily="18" charset="0"/>
              </a:rPr>
              <a:t>Scheduled Option</a:t>
            </a:r>
          </a:p>
        </p:txBody>
      </p:sp>
      <p:sp>
        <p:nvSpPr>
          <p:cNvPr id="3" name="Content Placeholder 2"/>
          <p:cNvSpPr>
            <a:spLocks noGrp="1"/>
          </p:cNvSpPr>
          <p:nvPr>
            <p:ph idx="1"/>
          </p:nvPr>
        </p:nvSpPr>
        <p:spPr>
          <a:xfrm>
            <a:off x="609600" y="1295400"/>
            <a:ext cx="8001000" cy="4648200"/>
          </a:xfrm>
        </p:spPr>
        <p:txBody>
          <a:bodyPr/>
          <a:lstStyle/>
          <a:p>
            <a:pPr marL="0" indent="0">
              <a:buNone/>
            </a:pPr>
            <a:r>
              <a:rPr lang="en-US" dirty="0">
                <a:cs typeface="Times New Roman" panose="02020603050405020304" pitchFamily="18" charset="0"/>
              </a:rPr>
              <a:t>Exposure assessment</a:t>
            </a:r>
          </a:p>
          <a:p>
            <a:pPr lvl="4"/>
            <a:endParaRPr lang="en-US" sz="1200" dirty="0">
              <a:cs typeface="Times New Roman" panose="02020603050405020304" pitchFamily="18" charset="0"/>
            </a:endParaRPr>
          </a:p>
          <a:p>
            <a:r>
              <a:rPr lang="en-US" sz="2400" dirty="0">
                <a:cs typeface="Times New Roman" panose="02020603050405020304" pitchFamily="18" charset="0"/>
              </a:rPr>
              <a:t>Initial monitoring</a:t>
            </a:r>
          </a:p>
          <a:p>
            <a:pPr lvl="1">
              <a:lnSpc>
                <a:spcPct val="150000"/>
              </a:lnSpc>
              <a:buFont typeface="Wingdings" panose="05000000000000000000" pitchFamily="2" charset="2"/>
              <a:buChar char="§"/>
            </a:pPr>
            <a:r>
              <a:rPr lang="en-US" sz="2800" dirty="0">
                <a:cs typeface="Times New Roman" panose="02020603050405020304" pitchFamily="18" charset="0"/>
              </a:rPr>
              <a:t>&lt; </a:t>
            </a:r>
            <a:r>
              <a:rPr lang="en-US" sz="2000" dirty="0">
                <a:cs typeface="Times New Roman" panose="02020603050405020304" pitchFamily="18" charset="0"/>
              </a:rPr>
              <a:t>Action Level (25 µg/m</a:t>
            </a:r>
            <a:r>
              <a:rPr lang="en-US" sz="2000" baseline="30000" dirty="0">
                <a:cs typeface="Times New Roman" panose="02020603050405020304" pitchFamily="18" charset="0"/>
              </a:rPr>
              <a:t>3</a:t>
            </a:r>
            <a:r>
              <a:rPr lang="en-US" sz="2000" dirty="0">
                <a:cs typeface="Times New Roman" panose="02020603050405020304" pitchFamily="18" charset="0"/>
              </a:rPr>
              <a:t>) </a:t>
            </a:r>
          </a:p>
          <a:p>
            <a:pPr lvl="2">
              <a:lnSpc>
                <a:spcPct val="150000"/>
              </a:lnSpc>
              <a:buFont typeface="Wingdings" panose="05000000000000000000" pitchFamily="2" charset="2"/>
              <a:buChar char="v"/>
            </a:pPr>
            <a:r>
              <a:rPr lang="en-US" dirty="0">
                <a:cs typeface="Times New Roman" panose="02020603050405020304" pitchFamily="18" charset="0"/>
              </a:rPr>
              <a:t> Monitoring may be discontinued				 </a:t>
            </a:r>
          </a:p>
          <a:p>
            <a:pPr marL="914400" lvl="2" indent="0">
              <a:buNone/>
            </a:pPr>
            <a:endParaRPr lang="en-US" sz="2800" dirty="0">
              <a:cs typeface="Times New Roman" panose="02020603050405020304" pitchFamily="18" charset="0"/>
            </a:endParaRPr>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1926.1153(d)(2)</a:t>
            </a:r>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212" y="1905000"/>
            <a:ext cx="2819400" cy="2854279"/>
          </a:xfrm>
          <a:prstGeom prst="rect">
            <a:avLst/>
          </a:prstGeom>
        </p:spPr>
      </p:pic>
    </p:spTree>
    <p:extLst>
      <p:ext uri="{BB962C8B-B14F-4D97-AF65-F5344CB8AC3E}">
        <p14:creationId xmlns:p14="http://schemas.microsoft.com/office/powerpoint/2010/main" val="4973924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720"/>
            <a:ext cx="6400800" cy="553998"/>
          </a:xfrm>
        </p:spPr>
        <p:txBody>
          <a:bodyPr/>
          <a:lstStyle/>
          <a:p>
            <a:r>
              <a:rPr lang="en-US" dirty="0">
                <a:cs typeface="Times New Roman" panose="02020603050405020304" pitchFamily="18" charset="0"/>
              </a:rPr>
              <a:t>Scheduled Option</a:t>
            </a:r>
          </a:p>
        </p:txBody>
      </p:sp>
      <p:sp>
        <p:nvSpPr>
          <p:cNvPr id="3" name="Content Placeholder 2"/>
          <p:cNvSpPr>
            <a:spLocks noGrp="1"/>
          </p:cNvSpPr>
          <p:nvPr>
            <p:ph idx="1"/>
          </p:nvPr>
        </p:nvSpPr>
        <p:spPr>
          <a:xfrm>
            <a:off x="533400" y="1143000"/>
            <a:ext cx="8001000" cy="4648200"/>
          </a:xfrm>
        </p:spPr>
        <p:txBody>
          <a:bodyPr wrap="none" bIns="91440">
            <a:normAutofit lnSpcReduction="10000"/>
          </a:bodyPr>
          <a:lstStyle/>
          <a:p>
            <a:r>
              <a:rPr lang="en-US" dirty="0">
                <a:cs typeface="Times New Roman" panose="02020603050405020304" pitchFamily="18" charset="0"/>
              </a:rPr>
              <a:t>Most recent monitoring</a:t>
            </a:r>
          </a:p>
          <a:p>
            <a:endParaRPr lang="en-US" sz="800" dirty="0">
              <a:cs typeface="Times New Roman" panose="02020603050405020304" pitchFamily="18" charset="0"/>
            </a:endParaRPr>
          </a:p>
          <a:p>
            <a:pPr lvl="1">
              <a:buFont typeface="Wingdings" panose="05000000000000000000" pitchFamily="2" charset="2"/>
              <a:buChar char="§"/>
            </a:pPr>
            <a:r>
              <a:rPr lang="en-US" dirty="0">
                <a:cs typeface="Times New Roman" panose="02020603050405020304" pitchFamily="18" charset="0"/>
              </a:rPr>
              <a:t>≥ AL (25 µg/m</a:t>
            </a:r>
            <a:r>
              <a:rPr lang="en-US" baseline="30000" dirty="0">
                <a:cs typeface="Times New Roman" panose="02020603050405020304" pitchFamily="18" charset="0"/>
              </a:rPr>
              <a:t>3</a:t>
            </a:r>
            <a:r>
              <a:rPr lang="en-US" dirty="0">
                <a:cs typeface="Times New Roman" panose="02020603050405020304" pitchFamily="18" charset="0"/>
              </a:rPr>
              <a:t>) but &lt; the PEL (50 µg/m</a:t>
            </a:r>
            <a:r>
              <a:rPr lang="en-US" baseline="30000" dirty="0">
                <a:cs typeface="Times New Roman" panose="02020603050405020304" pitchFamily="18" charset="0"/>
              </a:rPr>
              <a:t>3</a:t>
            </a:r>
            <a:r>
              <a:rPr lang="en-US" dirty="0">
                <a:cs typeface="Times New Roman" panose="02020603050405020304" pitchFamily="18" charset="0"/>
              </a:rPr>
              <a:t>)</a:t>
            </a:r>
          </a:p>
          <a:p>
            <a:pPr lvl="1">
              <a:buFont typeface="Wingdings" panose="05000000000000000000" pitchFamily="2" charset="2"/>
              <a:buChar char="§"/>
            </a:pPr>
            <a:endParaRPr lang="en-US" sz="800" dirty="0">
              <a:cs typeface="Times New Roman" panose="02020603050405020304" pitchFamily="18" charset="0"/>
            </a:endParaRPr>
          </a:p>
          <a:p>
            <a:pPr lvl="2">
              <a:buFont typeface="Wingdings" panose="05000000000000000000" pitchFamily="2" charset="2"/>
              <a:buChar char="v"/>
            </a:pPr>
            <a:r>
              <a:rPr lang="en-US" dirty="0">
                <a:cs typeface="Times New Roman" panose="02020603050405020304" pitchFamily="18" charset="0"/>
              </a:rPr>
              <a:t> Repeat monitoring within six (6) months</a:t>
            </a:r>
          </a:p>
          <a:p>
            <a:pPr lvl="2">
              <a:buFont typeface="Wingdings" panose="05000000000000000000" pitchFamily="2" charset="2"/>
              <a:buChar char="v"/>
            </a:pPr>
            <a:endParaRPr lang="en-US" dirty="0">
              <a:cs typeface="Times New Roman" panose="02020603050405020304" pitchFamily="18" charset="0"/>
            </a:endParaRPr>
          </a:p>
          <a:p>
            <a:pPr lvl="1">
              <a:buFont typeface="Wingdings" panose="05000000000000000000" pitchFamily="2" charset="2"/>
              <a:buChar char="§"/>
            </a:pPr>
            <a:r>
              <a:rPr lang="en-US" dirty="0">
                <a:cs typeface="Times New Roman" panose="02020603050405020304" pitchFamily="18" charset="0"/>
              </a:rPr>
              <a:t>&gt; PEL</a:t>
            </a:r>
          </a:p>
          <a:p>
            <a:pPr lvl="1">
              <a:buFont typeface="Wingdings" panose="05000000000000000000" pitchFamily="2" charset="2"/>
              <a:buChar char="§"/>
            </a:pPr>
            <a:endParaRPr lang="en-US" sz="800" dirty="0">
              <a:cs typeface="Times New Roman" panose="02020603050405020304" pitchFamily="18" charset="0"/>
            </a:endParaRPr>
          </a:p>
          <a:p>
            <a:pPr lvl="2">
              <a:buFont typeface="Wingdings" panose="05000000000000000000" pitchFamily="2" charset="2"/>
              <a:buChar char="v"/>
            </a:pPr>
            <a:r>
              <a:rPr lang="en-US" dirty="0">
                <a:cs typeface="Times New Roman" panose="02020603050405020304" pitchFamily="18" charset="0"/>
              </a:rPr>
              <a:t> Repeat monitoring within three (3) months </a:t>
            </a:r>
          </a:p>
          <a:p>
            <a:pPr lvl="2">
              <a:buFont typeface="Wingdings" panose="05000000000000000000" pitchFamily="2" charset="2"/>
              <a:buChar char="v"/>
            </a:pPr>
            <a:endParaRPr lang="en-US" dirty="0">
              <a:cs typeface="Times New Roman" panose="02020603050405020304" pitchFamily="18" charset="0"/>
            </a:endParaRPr>
          </a:p>
          <a:p>
            <a:pPr lvl="1">
              <a:buFont typeface="Wingdings" panose="05000000000000000000" pitchFamily="2" charset="2"/>
              <a:buChar char="§"/>
            </a:pPr>
            <a:r>
              <a:rPr lang="en-US" dirty="0">
                <a:cs typeface="Times New Roman" panose="02020603050405020304" pitchFamily="18" charset="0"/>
              </a:rPr>
              <a:t>&lt; AL (25 µg/m</a:t>
            </a:r>
            <a:r>
              <a:rPr lang="en-US" baseline="30000" dirty="0">
                <a:cs typeface="Times New Roman" panose="02020603050405020304" pitchFamily="18" charset="0"/>
              </a:rPr>
              <a:t>3</a:t>
            </a:r>
            <a:r>
              <a:rPr lang="en-US" dirty="0">
                <a:cs typeface="Times New Roman" panose="02020603050405020304" pitchFamily="18" charset="0"/>
              </a:rPr>
              <a:t>) </a:t>
            </a:r>
          </a:p>
          <a:p>
            <a:pPr lvl="1">
              <a:buFont typeface="Wingdings" panose="05000000000000000000" pitchFamily="2" charset="2"/>
              <a:buChar char="§"/>
            </a:pPr>
            <a:endParaRPr lang="en-US" sz="800" dirty="0">
              <a:cs typeface="Times New Roman" panose="02020603050405020304" pitchFamily="18" charset="0"/>
            </a:endParaRPr>
          </a:p>
          <a:p>
            <a:pPr lvl="2">
              <a:buFont typeface="Wingdings" panose="05000000000000000000" pitchFamily="2" charset="2"/>
              <a:buChar char="v"/>
            </a:pPr>
            <a:r>
              <a:rPr lang="en-US" dirty="0">
                <a:cs typeface="Times New Roman" panose="02020603050405020304" pitchFamily="18" charset="0"/>
              </a:rPr>
              <a:t> Repeat such monitoring within six (6) months</a:t>
            </a:r>
          </a:p>
          <a:p>
            <a:pPr marL="914400" lvl="2" indent="0">
              <a:buNone/>
            </a:pPr>
            <a:r>
              <a:rPr lang="en-US" dirty="0">
                <a:cs typeface="Times New Roman" panose="02020603050405020304" pitchFamily="18" charset="0"/>
              </a:rPr>
              <a:t>    of the most recent monitoring until two (2) consecutive </a:t>
            </a:r>
          </a:p>
          <a:p>
            <a:pPr marL="914400" lvl="2" indent="0">
              <a:buNone/>
            </a:pPr>
            <a:r>
              <a:rPr lang="en-US" dirty="0">
                <a:cs typeface="Times New Roman" panose="02020603050405020304" pitchFamily="18" charset="0"/>
              </a:rPr>
              <a:t>    measurements, taken seven (7) or more days apart, </a:t>
            </a:r>
          </a:p>
          <a:p>
            <a:pPr marL="914400" lvl="2" indent="0">
              <a:buNone/>
            </a:pPr>
            <a:r>
              <a:rPr lang="en-US" dirty="0">
                <a:cs typeface="Times New Roman" panose="02020603050405020304" pitchFamily="18" charset="0"/>
              </a:rPr>
              <a:t>    are &lt; AL (25 µg/m</a:t>
            </a:r>
            <a:r>
              <a:rPr lang="en-US" baseline="30000" dirty="0">
                <a:cs typeface="Times New Roman" panose="02020603050405020304" pitchFamily="18" charset="0"/>
              </a:rPr>
              <a:t>3</a:t>
            </a:r>
            <a:r>
              <a:rPr lang="en-US" dirty="0">
                <a:cs typeface="Times New Roman" panose="02020603050405020304" pitchFamily="18" charset="0"/>
              </a:rPr>
              <a:t>), at which time the monitoring </a:t>
            </a:r>
          </a:p>
          <a:p>
            <a:pPr marL="914400" lvl="2" indent="0">
              <a:buNone/>
            </a:pPr>
            <a:r>
              <a:rPr lang="en-US" dirty="0">
                <a:cs typeface="Times New Roman" panose="02020603050405020304" pitchFamily="18" charset="0"/>
              </a:rPr>
              <a:t>    maybe discontinued</a:t>
            </a:r>
          </a:p>
          <a:p>
            <a:pPr marL="914400" lvl="2" indent="0">
              <a:buNone/>
            </a:pPr>
            <a:endParaRPr lang="en-US" sz="2800" dirty="0">
              <a:cs typeface="Times New Roman" panose="02020603050405020304" pitchFamily="18" charset="0"/>
            </a:endParaRPr>
          </a:p>
        </p:txBody>
      </p:sp>
      <p:sp>
        <p:nvSpPr>
          <p:cNvPr id="6" name="Rectangle 5"/>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1926.1153(d)(2)</a:t>
            </a:r>
          </a:p>
        </p:txBody>
      </p:sp>
    </p:spTree>
    <p:extLst>
      <p:ext uri="{BB962C8B-B14F-4D97-AF65-F5344CB8AC3E}">
        <p14:creationId xmlns:p14="http://schemas.microsoft.com/office/powerpoint/2010/main" val="23655518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720"/>
            <a:ext cx="6248400" cy="523220"/>
          </a:xfrm>
        </p:spPr>
        <p:txBody>
          <a:bodyPr>
            <a:normAutofit fontScale="90000"/>
          </a:bodyPr>
          <a:lstStyle/>
          <a:p>
            <a:r>
              <a:rPr lang="en-US" sz="3400" dirty="0">
                <a:cs typeface="Times New Roman" panose="02020603050405020304" pitchFamily="18" charset="0"/>
              </a:rPr>
              <a:t>Alternative Control Methods</a:t>
            </a:r>
          </a:p>
        </p:txBody>
      </p:sp>
      <p:sp>
        <p:nvSpPr>
          <p:cNvPr id="3" name="Content Placeholder 2"/>
          <p:cNvSpPr>
            <a:spLocks noGrp="1"/>
          </p:cNvSpPr>
          <p:nvPr>
            <p:ph idx="1"/>
          </p:nvPr>
        </p:nvSpPr>
        <p:spPr>
          <a:xfrm>
            <a:off x="533400" y="1255362"/>
            <a:ext cx="8001000" cy="4535837"/>
          </a:xfrm>
        </p:spPr>
        <p:txBody>
          <a:bodyPr>
            <a:normAutofit lnSpcReduction="10000"/>
          </a:bodyPr>
          <a:lstStyle/>
          <a:p>
            <a:pPr marL="0" indent="0">
              <a:buNone/>
            </a:pPr>
            <a:r>
              <a:rPr lang="en-US" dirty="0">
                <a:cs typeface="Times New Roman" panose="02020603050405020304" pitchFamily="18" charset="0"/>
              </a:rPr>
              <a:t>Employee notification of assessment results</a:t>
            </a:r>
          </a:p>
          <a:p>
            <a:pPr marL="0" indent="0">
              <a:buNone/>
            </a:pPr>
            <a:endParaRPr lang="en-US" sz="800" dirty="0">
              <a:cs typeface="Times New Roman" panose="02020603050405020304" pitchFamily="18" charset="0"/>
            </a:endParaRPr>
          </a:p>
          <a:p>
            <a:r>
              <a:rPr lang="en-US" sz="2200" dirty="0">
                <a:cs typeface="Times New Roman" panose="02020603050405020304" pitchFamily="18" charset="0"/>
              </a:rPr>
              <a:t>Within five (5) working days after completing an exposure assessment</a:t>
            </a:r>
          </a:p>
          <a:p>
            <a:endParaRPr lang="en-US" sz="800" dirty="0">
              <a:cs typeface="Times New Roman" panose="02020603050405020304" pitchFamily="18" charset="0"/>
            </a:endParaRPr>
          </a:p>
          <a:p>
            <a:pPr lvl="1"/>
            <a:r>
              <a:rPr lang="en-US" sz="2000" dirty="0">
                <a:cs typeface="Times New Roman" panose="02020603050405020304" pitchFamily="18" charset="0"/>
              </a:rPr>
              <a:t>Notify each affected employee in writing of the results of that assessment, </a:t>
            </a:r>
            <a:r>
              <a:rPr lang="en-US" sz="2000" i="1" dirty="0">
                <a:cs typeface="Times New Roman" panose="02020603050405020304" pitchFamily="18" charset="0"/>
              </a:rPr>
              <a:t>or</a:t>
            </a:r>
            <a:r>
              <a:rPr lang="en-US" sz="2000" dirty="0">
                <a:cs typeface="Times New Roman" panose="02020603050405020304" pitchFamily="18" charset="0"/>
              </a:rPr>
              <a:t> </a:t>
            </a:r>
          </a:p>
          <a:p>
            <a:pPr lvl="1"/>
            <a:endParaRPr lang="en-US" sz="800" dirty="0">
              <a:cs typeface="Times New Roman" panose="02020603050405020304" pitchFamily="18" charset="0"/>
            </a:endParaRPr>
          </a:p>
          <a:p>
            <a:pPr lvl="1"/>
            <a:r>
              <a:rPr lang="en-US" sz="2000" dirty="0">
                <a:cs typeface="Times New Roman" panose="02020603050405020304" pitchFamily="18" charset="0"/>
              </a:rPr>
              <a:t>Post the results in an appropriate location accessible to all affected employees</a:t>
            </a:r>
          </a:p>
          <a:p>
            <a:endParaRPr lang="en-US" sz="2400" dirty="0">
              <a:cs typeface="Times New Roman" panose="02020603050405020304" pitchFamily="18" charset="0"/>
            </a:endParaRPr>
          </a:p>
          <a:p>
            <a:r>
              <a:rPr lang="en-US" sz="2200" dirty="0">
                <a:cs typeface="Times New Roman" panose="02020603050405020304" pitchFamily="18" charset="0"/>
              </a:rPr>
              <a:t>Whenever an exposure assessment indicates that employee exposure is above the PEL (50 µg/m</a:t>
            </a:r>
            <a:r>
              <a:rPr lang="en-US" sz="2200" baseline="30000" dirty="0">
                <a:cs typeface="Times New Roman" panose="02020603050405020304" pitchFamily="18" charset="0"/>
              </a:rPr>
              <a:t>3</a:t>
            </a:r>
            <a:r>
              <a:rPr lang="en-US" sz="2200" dirty="0">
                <a:cs typeface="Times New Roman" panose="02020603050405020304" pitchFamily="18" charset="0"/>
              </a:rPr>
              <a:t>), the employer shall describe in the written notification the corrective action being taken to reduce employee exposure to or below the PEL</a:t>
            </a:r>
          </a:p>
          <a:p>
            <a:pPr marL="914400" lvl="2" indent="0">
              <a:buNone/>
            </a:pPr>
            <a:endParaRPr lang="en-US" sz="2800" dirty="0">
              <a:cs typeface="Times New Roman" panose="02020603050405020304" pitchFamily="18" charset="0"/>
            </a:endParaRPr>
          </a:p>
        </p:txBody>
      </p:sp>
      <p:sp>
        <p:nvSpPr>
          <p:cNvPr id="5" name="Rectangle 4"/>
          <p:cNvSpPr>
            <a:spLocks noChangeArrowheads="1"/>
          </p:cNvSpPr>
          <p:nvPr/>
        </p:nvSpPr>
        <p:spPr bwMode="auto">
          <a:xfrm>
            <a:off x="6324600" y="609600"/>
            <a:ext cx="2286000"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1926.1153(d)(2)(vi)</a:t>
            </a:r>
          </a:p>
        </p:txBody>
      </p:sp>
    </p:spTree>
    <p:extLst>
      <p:ext uri="{BB962C8B-B14F-4D97-AF65-F5344CB8AC3E}">
        <p14:creationId xmlns:p14="http://schemas.microsoft.com/office/powerpoint/2010/main" val="10383590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720"/>
            <a:ext cx="7924800" cy="523220"/>
          </a:xfrm>
        </p:spPr>
        <p:txBody>
          <a:bodyPr>
            <a:normAutofit fontScale="90000"/>
          </a:bodyPr>
          <a:lstStyle/>
          <a:p>
            <a:r>
              <a:rPr lang="en-US" sz="3400" dirty="0">
                <a:cs typeface="Times New Roman" panose="02020603050405020304" pitchFamily="18" charset="0"/>
              </a:rPr>
              <a:t>Alternative Control Methods</a:t>
            </a:r>
          </a:p>
        </p:txBody>
      </p:sp>
      <p:sp>
        <p:nvSpPr>
          <p:cNvPr id="3" name="Content Placeholder 2"/>
          <p:cNvSpPr>
            <a:spLocks noGrp="1"/>
          </p:cNvSpPr>
          <p:nvPr>
            <p:ph idx="1"/>
          </p:nvPr>
        </p:nvSpPr>
        <p:spPr>
          <a:xfrm>
            <a:off x="533400" y="1295400"/>
            <a:ext cx="8001000" cy="4648200"/>
          </a:xfrm>
        </p:spPr>
        <p:txBody>
          <a:bodyPr/>
          <a:lstStyle/>
          <a:p>
            <a:pPr marL="0" indent="0">
              <a:buNone/>
            </a:pPr>
            <a:r>
              <a:rPr lang="en-US" dirty="0">
                <a:cs typeface="Times New Roman" panose="02020603050405020304" pitchFamily="18" charset="0"/>
              </a:rPr>
              <a:t>Exposure reassessment</a:t>
            </a:r>
          </a:p>
          <a:p>
            <a:pPr marL="0" indent="0">
              <a:buNone/>
            </a:pPr>
            <a:endParaRPr lang="en-US" dirty="0">
              <a:cs typeface="Times New Roman" panose="02020603050405020304" pitchFamily="18" charset="0"/>
            </a:endParaRPr>
          </a:p>
          <a:p>
            <a:r>
              <a:rPr lang="en-US" sz="2400" dirty="0">
                <a:cs typeface="Times New Roman" panose="02020603050405020304" pitchFamily="18" charset="0"/>
              </a:rPr>
              <a:t>Whenever a change in the production, process, control equipment, </a:t>
            </a:r>
            <a:r>
              <a:rPr lang="en-US" sz="2400" b="1" dirty="0">
                <a:cs typeface="Times New Roman" panose="02020603050405020304" pitchFamily="18" charset="0"/>
              </a:rPr>
              <a:t>personnel</a:t>
            </a:r>
            <a:r>
              <a:rPr lang="en-US" sz="2400" dirty="0">
                <a:cs typeface="Times New Roman" panose="02020603050405020304" pitchFamily="18" charset="0"/>
              </a:rPr>
              <a:t>, or work practices may reasonable be expected to result in new or additional exposures at or above the action level</a:t>
            </a:r>
          </a:p>
          <a:p>
            <a:pPr marL="0" indent="0">
              <a:buNone/>
            </a:pPr>
            <a:r>
              <a:rPr lang="en-US" dirty="0">
                <a:cs typeface="Times New Roman" panose="02020603050405020304" pitchFamily="18" charset="0"/>
              </a:rPr>
              <a:t>				</a:t>
            </a:r>
            <a:r>
              <a:rPr lang="en-US" sz="4400" dirty="0">
                <a:cs typeface="Times New Roman" panose="02020603050405020304" pitchFamily="18" charset="0"/>
              </a:rPr>
              <a:t>OR</a:t>
            </a:r>
          </a:p>
          <a:p>
            <a:endParaRPr lang="en-US" sz="2400" dirty="0">
              <a:cs typeface="Times New Roman" panose="02020603050405020304" pitchFamily="18" charset="0"/>
            </a:endParaRPr>
          </a:p>
          <a:p>
            <a:r>
              <a:rPr lang="en-US" sz="2400" dirty="0">
                <a:cs typeface="Times New Roman" panose="02020603050405020304" pitchFamily="18" charset="0"/>
              </a:rPr>
              <a:t>When employer has reason to believe there are new or additional exposures at or above the action level have occurred</a:t>
            </a:r>
          </a:p>
          <a:p>
            <a:pPr marL="914400" lvl="2" indent="0">
              <a:buNone/>
            </a:pPr>
            <a:endParaRPr lang="en-US" sz="2800" dirty="0">
              <a:cs typeface="Times New Roman" panose="02020603050405020304" pitchFamily="18" charset="0"/>
            </a:endParaRPr>
          </a:p>
        </p:txBody>
      </p:sp>
      <p:sp>
        <p:nvSpPr>
          <p:cNvPr id="6" name="Rectangle 5"/>
          <p:cNvSpPr>
            <a:spLocks noChangeArrowheads="1"/>
          </p:cNvSpPr>
          <p:nvPr/>
        </p:nvSpPr>
        <p:spPr bwMode="auto">
          <a:xfrm>
            <a:off x="6477000" y="609600"/>
            <a:ext cx="21536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1926.1153(d)(2)(iv)</a:t>
            </a:r>
          </a:p>
        </p:txBody>
      </p:sp>
    </p:spTree>
    <p:extLst>
      <p:ext uri="{BB962C8B-B14F-4D97-AF65-F5344CB8AC3E}">
        <p14:creationId xmlns:p14="http://schemas.microsoft.com/office/powerpoint/2010/main" val="25887468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Respiratory Protection</a:t>
            </a:r>
            <a:endParaRPr lang="en-US" dirty="0"/>
          </a:p>
        </p:txBody>
      </p:sp>
      <p:sp>
        <p:nvSpPr>
          <p:cNvPr id="4"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593" y="1524000"/>
            <a:ext cx="7808607" cy="3805480"/>
          </a:xfrm>
        </p:spPr>
      </p:pic>
    </p:spTree>
    <p:extLst>
      <p:ext uri="{BB962C8B-B14F-4D97-AF65-F5344CB8AC3E}">
        <p14:creationId xmlns:p14="http://schemas.microsoft.com/office/powerpoint/2010/main" val="29263296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720"/>
            <a:ext cx="7924800" cy="553998"/>
          </a:xfrm>
        </p:spPr>
        <p:txBody>
          <a:bodyPr/>
          <a:lstStyle/>
          <a:p>
            <a:r>
              <a:rPr lang="en-US" dirty="0">
                <a:cs typeface="Times New Roman" panose="02020603050405020304" pitchFamily="18" charset="0"/>
              </a:rPr>
              <a:t>Respiratory Protection</a:t>
            </a:r>
          </a:p>
        </p:txBody>
      </p:sp>
      <p:sp>
        <p:nvSpPr>
          <p:cNvPr id="3" name="Content Placeholder 2"/>
          <p:cNvSpPr>
            <a:spLocks noGrp="1"/>
          </p:cNvSpPr>
          <p:nvPr>
            <p:ph idx="1"/>
          </p:nvPr>
        </p:nvSpPr>
        <p:spPr>
          <a:xfrm>
            <a:off x="609600" y="1219200"/>
            <a:ext cx="7924800" cy="4648200"/>
          </a:xfrm>
        </p:spPr>
        <p:txBody>
          <a:bodyPr>
            <a:normAutofit fontScale="92500" lnSpcReduction="10000"/>
          </a:bodyPr>
          <a:lstStyle/>
          <a:p>
            <a:pPr marL="0" indent="0">
              <a:buNone/>
            </a:pPr>
            <a:r>
              <a:rPr lang="en-US" sz="2400" dirty="0">
                <a:cs typeface="Times New Roman" panose="02020603050405020304" pitchFamily="18" charset="0"/>
              </a:rPr>
              <a:t>Where respiratory protection is </a:t>
            </a:r>
            <a:r>
              <a:rPr lang="en-US" sz="2400" b="1" dirty="0">
                <a:cs typeface="Times New Roman" panose="02020603050405020304" pitchFamily="18" charset="0"/>
              </a:rPr>
              <a:t>required</a:t>
            </a:r>
            <a:r>
              <a:rPr lang="en-US" sz="2400" dirty="0">
                <a:cs typeface="Times New Roman" panose="02020603050405020304" pitchFamily="18" charset="0"/>
              </a:rPr>
              <a:t>, the employer must provide each employee an appropriate respirator that complies with the requirements of paragraph (e) and 29 CFR 1910.134</a:t>
            </a:r>
          </a:p>
          <a:p>
            <a:pPr marL="0" indent="0">
              <a:buNone/>
            </a:pPr>
            <a:endParaRPr lang="en-US" sz="800" dirty="0">
              <a:cs typeface="Times New Roman" panose="02020603050405020304" pitchFamily="18" charset="0"/>
            </a:endParaRPr>
          </a:p>
          <a:p>
            <a:r>
              <a:rPr lang="en-US" sz="2200" dirty="0">
                <a:cs typeface="Times New Roman" panose="02020603050405020304" pitchFamily="18" charset="0"/>
              </a:rPr>
              <a:t>Written Respiratory Protection Program</a:t>
            </a:r>
          </a:p>
          <a:p>
            <a:endParaRPr lang="en-US" sz="800" dirty="0">
              <a:cs typeface="Times New Roman" panose="02020603050405020304" pitchFamily="18" charset="0"/>
            </a:endParaRPr>
          </a:p>
          <a:p>
            <a:r>
              <a:rPr lang="en-US" sz="2200" dirty="0">
                <a:cs typeface="Times New Roman" panose="02020603050405020304" pitchFamily="18" charset="0"/>
              </a:rPr>
              <a:t>Medical evaluation</a:t>
            </a:r>
          </a:p>
          <a:p>
            <a:endParaRPr lang="en-US" sz="800" dirty="0">
              <a:cs typeface="Times New Roman" panose="02020603050405020304" pitchFamily="18" charset="0"/>
            </a:endParaRPr>
          </a:p>
          <a:p>
            <a:r>
              <a:rPr lang="en-US" sz="2200" dirty="0">
                <a:cs typeface="Times New Roman" panose="02020603050405020304" pitchFamily="18" charset="0"/>
              </a:rPr>
              <a:t>Fit testing</a:t>
            </a:r>
          </a:p>
          <a:p>
            <a:endParaRPr lang="en-US" sz="800" dirty="0">
              <a:cs typeface="Times New Roman" panose="02020603050405020304" pitchFamily="18" charset="0"/>
            </a:endParaRPr>
          </a:p>
          <a:p>
            <a:r>
              <a:rPr lang="en-US" sz="2200" dirty="0">
                <a:cs typeface="Times New Roman" panose="02020603050405020304" pitchFamily="18" charset="0"/>
              </a:rPr>
              <a:t>Training</a:t>
            </a:r>
          </a:p>
          <a:p>
            <a:endParaRPr lang="en-US" sz="800" dirty="0">
              <a:cs typeface="Times New Roman" panose="02020603050405020304" pitchFamily="18" charset="0"/>
            </a:endParaRPr>
          </a:p>
          <a:p>
            <a:pPr lvl="1"/>
            <a:r>
              <a:rPr lang="en-US" sz="2000" dirty="0">
                <a:cs typeface="Times New Roman" panose="02020603050405020304" pitchFamily="18" charset="0"/>
              </a:rPr>
              <a:t>Proper use</a:t>
            </a:r>
          </a:p>
          <a:p>
            <a:pPr lvl="1"/>
            <a:endParaRPr lang="en-US" sz="800" dirty="0">
              <a:cs typeface="Times New Roman" panose="02020603050405020304" pitchFamily="18" charset="0"/>
            </a:endParaRPr>
          </a:p>
          <a:p>
            <a:pPr lvl="2"/>
            <a:r>
              <a:rPr lang="en-US" dirty="0">
                <a:cs typeface="Times New Roman" panose="02020603050405020304" pitchFamily="18" charset="0"/>
              </a:rPr>
              <a:t>Limitations/capabilities</a:t>
            </a:r>
          </a:p>
          <a:p>
            <a:pPr lvl="2"/>
            <a:endParaRPr lang="en-US" sz="800" dirty="0">
              <a:cs typeface="Times New Roman" panose="02020603050405020304" pitchFamily="18" charset="0"/>
            </a:endParaRPr>
          </a:p>
          <a:p>
            <a:pPr lvl="2"/>
            <a:r>
              <a:rPr lang="en-US" dirty="0">
                <a:cs typeface="Times New Roman" panose="02020603050405020304" pitchFamily="18" charset="0"/>
              </a:rPr>
              <a:t>Maintenance/care/storage</a:t>
            </a:r>
          </a:p>
          <a:p>
            <a:pPr marL="914400" lvl="2" indent="0">
              <a:buNone/>
            </a:pPr>
            <a:endParaRPr lang="en-US" sz="1400"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958" y="4217991"/>
            <a:ext cx="1724038" cy="14959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4958" y="2698833"/>
            <a:ext cx="1724038" cy="1318155"/>
          </a:xfrm>
          <a:prstGeom prst="rect">
            <a:avLst/>
          </a:prstGeom>
        </p:spPr>
      </p:pic>
    </p:spTree>
    <p:extLst>
      <p:ext uri="{BB962C8B-B14F-4D97-AF65-F5344CB8AC3E}">
        <p14:creationId xmlns:p14="http://schemas.microsoft.com/office/powerpoint/2010/main" val="9255687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7924800" cy="553998"/>
          </a:xfrm>
        </p:spPr>
        <p:txBody>
          <a:bodyPr/>
          <a:lstStyle/>
          <a:p>
            <a:r>
              <a:rPr lang="en-US" dirty="0">
                <a:cs typeface="Times New Roman" panose="02020603050405020304" pitchFamily="18" charset="0"/>
              </a:rPr>
              <a:t>Medical Surveillance</a:t>
            </a:r>
            <a:endParaRPr lang="en-US" dirty="0"/>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1926.1153(h)</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1247892"/>
            <a:ext cx="5638800" cy="4721377"/>
          </a:xfrm>
        </p:spPr>
      </p:pic>
    </p:spTree>
    <p:extLst>
      <p:ext uri="{BB962C8B-B14F-4D97-AF65-F5344CB8AC3E}">
        <p14:creationId xmlns:p14="http://schemas.microsoft.com/office/powerpoint/2010/main" val="5937482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7924800" cy="553998"/>
          </a:xfrm>
        </p:spPr>
        <p:txBody>
          <a:bodyPr/>
          <a:lstStyle/>
          <a:p>
            <a:r>
              <a:rPr lang="en-US" dirty="0">
                <a:cs typeface="Times New Roman" panose="02020603050405020304" pitchFamily="18" charset="0"/>
              </a:rPr>
              <a:t>Medical Surveillance</a:t>
            </a:r>
            <a:endParaRPr lang="en-US" dirty="0"/>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1926.1153(h)(2)</a:t>
            </a:r>
          </a:p>
        </p:txBody>
      </p:sp>
      <p:sp>
        <p:nvSpPr>
          <p:cNvPr id="2" name="Content Placeholder 1"/>
          <p:cNvSpPr>
            <a:spLocks noGrp="1"/>
          </p:cNvSpPr>
          <p:nvPr>
            <p:ph idx="1"/>
          </p:nvPr>
        </p:nvSpPr>
        <p:spPr>
          <a:xfrm>
            <a:off x="609600" y="1295400"/>
            <a:ext cx="7924800" cy="4525963"/>
          </a:xfrm>
        </p:spPr>
        <p:txBody>
          <a:bodyPr/>
          <a:lstStyle/>
          <a:p>
            <a:pPr marL="0" indent="0">
              <a:buNone/>
            </a:pPr>
            <a:r>
              <a:rPr lang="en-US" dirty="0">
                <a:cs typeface="Times New Roman" panose="02020603050405020304" pitchFamily="18" charset="0"/>
              </a:rPr>
              <a:t>Initial (baseline) examination</a:t>
            </a:r>
          </a:p>
          <a:p>
            <a:pPr marL="0" indent="0">
              <a:buNone/>
            </a:pPr>
            <a:endParaRPr lang="en-US" dirty="0">
              <a:cs typeface="Times New Roman" panose="02020603050405020304" pitchFamily="18" charset="0"/>
            </a:endParaRPr>
          </a:p>
          <a:p>
            <a:r>
              <a:rPr lang="en-US" sz="2400" dirty="0">
                <a:cs typeface="Times New Roman" panose="02020603050405020304" pitchFamily="18" charset="0"/>
              </a:rPr>
              <a:t>Must be made available within 30 days after initial assignment, </a:t>
            </a:r>
            <a:r>
              <a:rPr lang="en-US" sz="2400" i="1" dirty="0">
                <a:cs typeface="Times New Roman" panose="02020603050405020304" pitchFamily="18" charset="0"/>
              </a:rPr>
              <a:t>unless </a:t>
            </a:r>
          </a:p>
          <a:p>
            <a:endParaRPr lang="en-US" sz="2400" i="1" dirty="0">
              <a:cs typeface="Times New Roman" panose="02020603050405020304" pitchFamily="18" charset="0"/>
            </a:endParaRPr>
          </a:p>
          <a:p>
            <a:r>
              <a:rPr lang="en-US" sz="2400" dirty="0">
                <a:cs typeface="Times New Roman" panose="02020603050405020304" pitchFamily="18" charset="0"/>
              </a:rPr>
              <a:t>Employee received a medical examination that meets the requirements of this section within the last three (3) years</a:t>
            </a:r>
          </a:p>
          <a:p>
            <a:pPr marL="0" indent="0">
              <a:buNone/>
            </a:pPr>
            <a:endParaRPr lang="en-US" dirty="0"/>
          </a:p>
        </p:txBody>
      </p:sp>
    </p:spTree>
    <p:extLst>
      <p:ext uri="{BB962C8B-B14F-4D97-AF65-F5344CB8AC3E}">
        <p14:creationId xmlns:p14="http://schemas.microsoft.com/office/powerpoint/2010/main" val="3440988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774"/>
            <a:ext cx="7924800" cy="553998"/>
          </a:xfrm>
        </p:spPr>
        <p:txBody>
          <a:bodyPr/>
          <a:lstStyle/>
          <a:p>
            <a:r>
              <a:rPr lang="en-US" dirty="0">
                <a:cs typeface="Times New Roman" panose="02020603050405020304" pitchFamily="18" charset="0"/>
              </a:rPr>
              <a:t>Published March 25, 2016</a:t>
            </a:r>
          </a:p>
        </p:txBody>
      </p:sp>
      <p:sp>
        <p:nvSpPr>
          <p:cNvPr id="3" name="Content Placeholder 2"/>
          <p:cNvSpPr>
            <a:spLocks noGrp="1"/>
          </p:cNvSpPr>
          <p:nvPr>
            <p:ph idx="1"/>
          </p:nvPr>
        </p:nvSpPr>
        <p:spPr>
          <a:xfrm>
            <a:off x="609600" y="1219200"/>
            <a:ext cx="8001000" cy="4525963"/>
          </a:xfrm>
        </p:spPr>
        <p:txBody>
          <a:bodyPr>
            <a:normAutofit fontScale="92500" lnSpcReduction="10000"/>
          </a:bodyPr>
          <a:lstStyle/>
          <a:p>
            <a:pPr marL="0" indent="0">
              <a:buNone/>
            </a:pPr>
            <a:r>
              <a:rPr lang="en-US" b="1" dirty="0">
                <a:cs typeface="Times New Roman" panose="02020603050405020304" pitchFamily="18" charset="0"/>
              </a:rPr>
              <a:t>Sections</a:t>
            </a:r>
          </a:p>
          <a:p>
            <a:pPr marL="0" indent="0">
              <a:buNone/>
            </a:pPr>
            <a:r>
              <a:rPr lang="en-US" sz="2400" dirty="0">
                <a:solidFill>
                  <a:srgbClr val="910046"/>
                </a:solidFill>
                <a:cs typeface="Times New Roman" panose="02020603050405020304" pitchFamily="18" charset="0"/>
              </a:rPr>
              <a:t>(k)  </a:t>
            </a:r>
            <a:r>
              <a:rPr lang="en-US" sz="2400" dirty="0">
                <a:cs typeface="Times New Roman" panose="02020603050405020304" pitchFamily="18" charset="0"/>
              </a:rPr>
              <a:t>Dates </a:t>
            </a:r>
          </a:p>
          <a:p>
            <a:pPr marL="0" indent="0">
              <a:buNone/>
            </a:pPr>
            <a:r>
              <a:rPr lang="en-US" sz="2400" dirty="0">
                <a:solidFill>
                  <a:srgbClr val="910046"/>
                </a:solidFill>
                <a:cs typeface="Times New Roman" panose="02020603050405020304" pitchFamily="18" charset="0"/>
              </a:rPr>
              <a:t>(b)  </a:t>
            </a:r>
            <a:r>
              <a:rPr lang="en-US" sz="2400" dirty="0">
                <a:cs typeface="Times New Roman" panose="02020603050405020304" pitchFamily="18" charset="0"/>
              </a:rPr>
              <a:t>Definitions</a:t>
            </a:r>
          </a:p>
          <a:p>
            <a:pPr marL="0" indent="0">
              <a:buNone/>
            </a:pPr>
            <a:r>
              <a:rPr lang="en-US" sz="2400" dirty="0">
                <a:solidFill>
                  <a:srgbClr val="910046"/>
                </a:solidFill>
                <a:cs typeface="Times New Roman" panose="02020603050405020304" pitchFamily="18" charset="0"/>
              </a:rPr>
              <a:t>(a)  </a:t>
            </a:r>
            <a:r>
              <a:rPr lang="en-US" sz="2400" dirty="0">
                <a:cs typeface="Times New Roman" panose="02020603050405020304" pitchFamily="18" charset="0"/>
              </a:rPr>
              <a:t>Scope and application</a:t>
            </a:r>
          </a:p>
          <a:p>
            <a:pPr marL="0" indent="0">
              <a:buNone/>
            </a:pPr>
            <a:r>
              <a:rPr lang="en-US" sz="2400" dirty="0">
                <a:solidFill>
                  <a:srgbClr val="910046"/>
                </a:solidFill>
                <a:cs typeface="Times New Roman" panose="02020603050405020304" pitchFamily="18" charset="0"/>
              </a:rPr>
              <a:t>(g)  </a:t>
            </a:r>
            <a:r>
              <a:rPr lang="en-US" sz="2400" dirty="0">
                <a:cs typeface="Times New Roman" panose="02020603050405020304" pitchFamily="18" charset="0"/>
              </a:rPr>
              <a:t>Written exposure control plan</a:t>
            </a:r>
          </a:p>
          <a:p>
            <a:pPr marL="0" indent="0">
              <a:buNone/>
            </a:pPr>
            <a:r>
              <a:rPr lang="en-US" sz="2400" dirty="0">
                <a:solidFill>
                  <a:srgbClr val="910046"/>
                </a:solidFill>
                <a:cs typeface="Times New Roman" panose="02020603050405020304" pitchFamily="18" charset="0"/>
              </a:rPr>
              <a:t>(c)  </a:t>
            </a:r>
            <a:r>
              <a:rPr lang="en-US" sz="2400" dirty="0">
                <a:cs typeface="Times New Roman" panose="02020603050405020304" pitchFamily="18" charset="0"/>
              </a:rPr>
              <a:t>Specified exposure control methods</a:t>
            </a:r>
          </a:p>
          <a:p>
            <a:pPr marL="0" indent="0">
              <a:buNone/>
            </a:pPr>
            <a:r>
              <a:rPr lang="en-US" sz="2400" dirty="0">
                <a:solidFill>
                  <a:srgbClr val="910046"/>
                </a:solidFill>
                <a:cs typeface="Times New Roman" panose="02020603050405020304" pitchFamily="18" charset="0"/>
              </a:rPr>
              <a:t>(d)  </a:t>
            </a:r>
            <a:r>
              <a:rPr lang="en-US" sz="2400" dirty="0">
                <a:cs typeface="Times New Roman" panose="02020603050405020304" pitchFamily="18" charset="0"/>
              </a:rPr>
              <a:t>Alternative exposure control methods</a:t>
            </a:r>
          </a:p>
          <a:p>
            <a:pPr marL="0" indent="0">
              <a:buNone/>
            </a:pPr>
            <a:r>
              <a:rPr lang="en-US" sz="2400" dirty="0">
                <a:solidFill>
                  <a:srgbClr val="910046"/>
                </a:solidFill>
                <a:cs typeface="Times New Roman" panose="02020603050405020304" pitchFamily="18" charset="0"/>
              </a:rPr>
              <a:t>(e)  </a:t>
            </a:r>
            <a:r>
              <a:rPr lang="en-US" sz="2400" dirty="0">
                <a:cs typeface="Times New Roman" panose="02020603050405020304" pitchFamily="18" charset="0"/>
              </a:rPr>
              <a:t>Respiratory protection</a:t>
            </a:r>
          </a:p>
          <a:p>
            <a:pPr marL="0" indent="0">
              <a:buNone/>
            </a:pPr>
            <a:r>
              <a:rPr lang="en-US" sz="2400" dirty="0">
                <a:solidFill>
                  <a:srgbClr val="910046"/>
                </a:solidFill>
                <a:cs typeface="Times New Roman" panose="02020603050405020304" pitchFamily="18" charset="0"/>
              </a:rPr>
              <a:t>(h)  </a:t>
            </a:r>
            <a:r>
              <a:rPr lang="en-US" sz="2400" dirty="0">
                <a:cs typeface="Times New Roman" panose="02020603050405020304" pitchFamily="18" charset="0"/>
              </a:rPr>
              <a:t>Medical surveillance</a:t>
            </a:r>
          </a:p>
          <a:p>
            <a:pPr marL="0" indent="0">
              <a:buNone/>
            </a:pPr>
            <a:r>
              <a:rPr lang="en-US" sz="2400" dirty="0">
                <a:solidFill>
                  <a:srgbClr val="910046"/>
                </a:solidFill>
                <a:cs typeface="Times New Roman" panose="02020603050405020304" pitchFamily="18" charset="0"/>
              </a:rPr>
              <a:t>(j)   </a:t>
            </a:r>
            <a:r>
              <a:rPr lang="en-US" sz="2400" dirty="0">
                <a:cs typeface="Times New Roman" panose="02020603050405020304" pitchFamily="18" charset="0"/>
              </a:rPr>
              <a:t>Recordkeeping</a:t>
            </a:r>
          </a:p>
          <a:p>
            <a:pPr marL="0" indent="0">
              <a:buNone/>
            </a:pPr>
            <a:r>
              <a:rPr lang="en-US" sz="2400" dirty="0">
                <a:solidFill>
                  <a:srgbClr val="910046"/>
                </a:solidFill>
                <a:cs typeface="Times New Roman" panose="02020603050405020304" pitchFamily="18" charset="0"/>
              </a:rPr>
              <a:t>(f)   </a:t>
            </a:r>
            <a:r>
              <a:rPr lang="en-US" sz="2400" dirty="0">
                <a:cs typeface="Times New Roman" panose="02020603050405020304" pitchFamily="18" charset="0"/>
              </a:rPr>
              <a:t>Housekeeping</a:t>
            </a:r>
          </a:p>
          <a:p>
            <a:pPr marL="0" indent="0">
              <a:buNone/>
            </a:pPr>
            <a:r>
              <a:rPr lang="en-US" sz="2400" dirty="0">
                <a:solidFill>
                  <a:srgbClr val="910046"/>
                </a:solidFill>
                <a:cs typeface="Times New Roman" panose="02020603050405020304" pitchFamily="18" charset="0"/>
              </a:rPr>
              <a:t>(</a:t>
            </a:r>
            <a:r>
              <a:rPr lang="en-US" sz="2400" dirty="0" err="1">
                <a:solidFill>
                  <a:srgbClr val="910046"/>
                </a:solidFill>
                <a:cs typeface="Times New Roman" panose="02020603050405020304" pitchFamily="18" charset="0"/>
              </a:rPr>
              <a:t>i</a:t>
            </a:r>
            <a:r>
              <a:rPr lang="en-US" sz="2400" dirty="0">
                <a:solidFill>
                  <a:srgbClr val="910046"/>
                </a:solidFill>
                <a:cs typeface="Times New Roman" panose="02020603050405020304" pitchFamily="18" charset="0"/>
              </a:rPr>
              <a:t>)   </a:t>
            </a:r>
            <a:r>
              <a:rPr lang="en-US" sz="2400" dirty="0">
                <a:cs typeface="Times New Roman" panose="02020603050405020304" pitchFamily="18" charset="0"/>
              </a:rPr>
              <a:t>Communication of respirable crystalline silica hazards</a:t>
            </a:r>
          </a:p>
        </p:txBody>
      </p:sp>
      <p:sp>
        <p:nvSpPr>
          <p:cNvPr id="9" name="Rectangle 4"/>
          <p:cNvSpPr>
            <a:spLocks noChangeArrowheads="1"/>
          </p:cNvSpPr>
          <p:nvPr/>
        </p:nvSpPr>
        <p:spPr bwMode="auto">
          <a:xfrm>
            <a:off x="7164888" y="601249"/>
            <a:ext cx="1521912" cy="377683"/>
          </a:xfrm>
          <a:prstGeom prst="rect">
            <a:avLst/>
          </a:prstGeom>
          <a:noFill/>
          <a:ln w="12700">
            <a:noFill/>
            <a:miter lim="800000"/>
            <a:headEnd type="none" w="sm" len="sm"/>
            <a:tailEnd type="none" w="sm" len="sm"/>
          </a:ln>
        </p:spPr>
        <p:txBody>
          <a:bodyPr wrap="square">
            <a:spAutoFit/>
          </a:bodyPr>
          <a:lstStyle/>
          <a:p>
            <a:pPr eaLnBrk="1" hangingPunct="1">
              <a:defRPr/>
            </a:pPr>
            <a:r>
              <a:rPr lang="en-US" sz="1800" u="none" dirty="0">
                <a:latin typeface="+mj-lt"/>
                <a:cs typeface="Times New Roman" panose="02020603050405020304" pitchFamily="18" charset="0"/>
              </a:rPr>
              <a:t>1926.1153</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221583"/>
            <a:ext cx="2173979" cy="2919344"/>
          </a:xfrm>
          <a:prstGeom prst="rect">
            <a:avLst/>
          </a:prstGeom>
        </p:spPr>
      </p:pic>
    </p:spTree>
    <p:extLst>
      <p:ext uri="{BB962C8B-B14F-4D97-AF65-F5344CB8AC3E}">
        <p14:creationId xmlns:p14="http://schemas.microsoft.com/office/powerpoint/2010/main" val="25149492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7924800" cy="553998"/>
          </a:xfrm>
        </p:spPr>
        <p:txBody>
          <a:bodyPr/>
          <a:lstStyle/>
          <a:p>
            <a:r>
              <a:rPr lang="en-US" dirty="0">
                <a:cs typeface="Times New Roman" panose="02020603050405020304" pitchFamily="18" charset="0"/>
              </a:rPr>
              <a:t>Medical Surveillance</a:t>
            </a:r>
            <a:endParaRPr lang="en-US" dirty="0"/>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1926.1153(h)(3)</a:t>
            </a:r>
          </a:p>
        </p:txBody>
      </p:sp>
      <p:sp>
        <p:nvSpPr>
          <p:cNvPr id="2" name="Content Placeholder 1"/>
          <p:cNvSpPr>
            <a:spLocks noGrp="1"/>
          </p:cNvSpPr>
          <p:nvPr>
            <p:ph idx="1"/>
          </p:nvPr>
        </p:nvSpPr>
        <p:spPr/>
        <p:txBody>
          <a:bodyPr/>
          <a:lstStyle/>
          <a:p>
            <a:pPr marL="0" indent="0">
              <a:buNone/>
            </a:pPr>
            <a:r>
              <a:rPr lang="en-US" dirty="0">
                <a:cs typeface="Times New Roman" panose="02020603050405020304" pitchFamily="18" charset="0"/>
              </a:rPr>
              <a:t>Periodic examination</a:t>
            </a:r>
          </a:p>
          <a:p>
            <a:pPr marL="0" indent="0">
              <a:buNone/>
            </a:pPr>
            <a:endParaRPr lang="en-US" sz="1000" dirty="0">
              <a:cs typeface="Times New Roman" panose="02020603050405020304" pitchFamily="18" charset="0"/>
            </a:endParaRPr>
          </a:p>
          <a:p>
            <a:r>
              <a:rPr lang="en-US" sz="2400" dirty="0">
                <a:cs typeface="Times New Roman" panose="02020603050405020304" pitchFamily="18" charset="0"/>
              </a:rPr>
              <a:t>At least every three (3) years, or more frequently if recommended by the physician or other licensed health care professional (PLHCP)</a:t>
            </a:r>
          </a:p>
          <a:p>
            <a:endParaRPr lang="en-US" sz="2400" dirty="0">
              <a:cs typeface="Times New Roman" panose="02020603050405020304" pitchFamily="18" charset="0"/>
            </a:endParaRPr>
          </a:p>
          <a:p>
            <a:r>
              <a:rPr lang="en-US" sz="2400" dirty="0">
                <a:cs typeface="Times New Roman" panose="02020603050405020304" pitchFamily="18" charset="0"/>
              </a:rPr>
              <a:t>Exam includes medical and work history, physical examination (emphasis on respiratory system), chest X-ray, pulmonary function test (PFT), and tuberculosis (TB) test</a:t>
            </a:r>
          </a:p>
          <a:p>
            <a:pPr marL="0" indent="0">
              <a:buNone/>
            </a:pPr>
            <a:endParaRPr lang="en-US" dirty="0"/>
          </a:p>
        </p:txBody>
      </p:sp>
    </p:spTree>
    <p:extLst>
      <p:ext uri="{BB962C8B-B14F-4D97-AF65-F5344CB8AC3E}">
        <p14:creationId xmlns:p14="http://schemas.microsoft.com/office/powerpoint/2010/main" val="36322545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98157"/>
            <a:ext cx="6858000" cy="492443"/>
          </a:xfrm>
        </p:spPr>
        <p:txBody>
          <a:bodyPr>
            <a:normAutofit fontScale="90000"/>
          </a:bodyPr>
          <a:lstStyle/>
          <a:p>
            <a:r>
              <a:rPr lang="en-US" sz="3200" dirty="0">
                <a:cs typeface="Times New Roman" panose="02020603050405020304" pitchFamily="18" charset="0"/>
              </a:rPr>
              <a:t>Medical Surveillance: Employee</a:t>
            </a:r>
            <a:endParaRPr lang="en-US" sz="3200" dirty="0"/>
          </a:p>
        </p:txBody>
      </p:sp>
      <p:sp>
        <p:nvSpPr>
          <p:cNvPr id="5" name="Rectangle 4"/>
          <p:cNvSpPr>
            <a:spLocks noChangeArrowheads="1"/>
          </p:cNvSpPr>
          <p:nvPr/>
        </p:nvSpPr>
        <p:spPr bwMode="auto">
          <a:xfrm>
            <a:off x="6629400" y="621268"/>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1926.1153(h)(5)</a:t>
            </a:r>
          </a:p>
        </p:txBody>
      </p:sp>
      <p:sp>
        <p:nvSpPr>
          <p:cNvPr id="2" name="Content Placeholder 1"/>
          <p:cNvSpPr>
            <a:spLocks noGrp="1"/>
          </p:cNvSpPr>
          <p:nvPr>
            <p:ph idx="1"/>
          </p:nvPr>
        </p:nvSpPr>
        <p:spPr>
          <a:xfrm>
            <a:off x="609600" y="1219200"/>
            <a:ext cx="8001000" cy="4525963"/>
          </a:xfrm>
        </p:spPr>
        <p:txBody>
          <a:bodyPr>
            <a:normAutofit fontScale="92500" lnSpcReduction="10000"/>
          </a:bodyPr>
          <a:lstStyle/>
          <a:p>
            <a:pPr marL="0" indent="0">
              <a:buNone/>
            </a:pPr>
            <a:r>
              <a:rPr lang="en-US" dirty="0">
                <a:cs typeface="Times New Roman" panose="02020603050405020304" pitchFamily="18" charset="0"/>
              </a:rPr>
              <a:t>PLHCP’s written medical opinion</a:t>
            </a:r>
          </a:p>
          <a:p>
            <a:pPr marL="0" indent="0">
              <a:buNone/>
            </a:pPr>
            <a:endParaRPr lang="en-US" sz="800" dirty="0">
              <a:cs typeface="Times New Roman" panose="02020603050405020304" pitchFamily="18" charset="0"/>
            </a:endParaRPr>
          </a:p>
          <a:p>
            <a:r>
              <a:rPr lang="en-US" sz="2400" dirty="0">
                <a:cs typeface="Times New Roman" panose="02020603050405020304" pitchFamily="18" charset="0"/>
              </a:rPr>
              <a:t>Receive a written medical report within 30 days after the medical examination</a:t>
            </a:r>
          </a:p>
          <a:p>
            <a:endParaRPr lang="en-US" dirty="0">
              <a:cs typeface="Times New Roman" panose="02020603050405020304" pitchFamily="18" charset="0"/>
            </a:endParaRPr>
          </a:p>
          <a:p>
            <a:pPr marL="0" indent="0">
              <a:buNone/>
            </a:pPr>
            <a:r>
              <a:rPr lang="en-US" dirty="0">
                <a:cs typeface="Times New Roman" panose="02020603050405020304" pitchFamily="18" charset="0"/>
              </a:rPr>
              <a:t>Report includes the results of the medical examination:</a:t>
            </a:r>
          </a:p>
          <a:p>
            <a:pPr marL="0" indent="0">
              <a:buNone/>
            </a:pPr>
            <a:endParaRPr lang="en-US" sz="800" dirty="0">
              <a:cs typeface="Times New Roman" panose="02020603050405020304" pitchFamily="18" charset="0"/>
            </a:endParaRPr>
          </a:p>
          <a:p>
            <a:r>
              <a:rPr lang="en-US" sz="2400" dirty="0">
                <a:cs typeface="Times New Roman" panose="02020603050405020304" pitchFamily="18" charset="0"/>
              </a:rPr>
              <a:t>Recommendations for limitations on respirator use</a:t>
            </a:r>
          </a:p>
          <a:p>
            <a:endParaRPr lang="en-US" sz="1200" dirty="0">
              <a:cs typeface="Times New Roman" panose="02020603050405020304" pitchFamily="18" charset="0"/>
            </a:endParaRPr>
          </a:p>
          <a:p>
            <a:r>
              <a:rPr lang="en-US" sz="2400" dirty="0">
                <a:cs typeface="Times New Roman" panose="02020603050405020304" pitchFamily="18" charset="0"/>
              </a:rPr>
              <a:t>Recommendations for limitations on exposure to silica</a:t>
            </a:r>
          </a:p>
          <a:p>
            <a:endParaRPr lang="en-US" sz="1200" dirty="0">
              <a:cs typeface="Times New Roman" panose="02020603050405020304" pitchFamily="18" charset="0"/>
            </a:endParaRPr>
          </a:p>
          <a:p>
            <a:r>
              <a:rPr lang="en-US" sz="2400" dirty="0">
                <a:cs typeface="Times New Roman" panose="02020603050405020304" pitchFamily="18" charset="0"/>
              </a:rPr>
              <a:t>Recommendations for further evaluation or treatment</a:t>
            </a:r>
          </a:p>
          <a:p>
            <a:endParaRPr lang="en-US" sz="1200" dirty="0">
              <a:cs typeface="Times New Roman" panose="02020603050405020304" pitchFamily="18" charset="0"/>
            </a:endParaRPr>
          </a:p>
          <a:p>
            <a:r>
              <a:rPr lang="en-US" sz="2400" dirty="0">
                <a:cs typeface="Times New Roman" panose="02020603050405020304" pitchFamily="18" charset="0"/>
              </a:rPr>
              <a:t>Examination by a specialist</a:t>
            </a:r>
          </a:p>
          <a:p>
            <a:pPr marL="0" indent="0">
              <a:buNone/>
            </a:pPr>
            <a:endParaRPr lang="en-US" dirty="0"/>
          </a:p>
        </p:txBody>
      </p:sp>
    </p:spTree>
    <p:extLst>
      <p:ext uri="{BB962C8B-B14F-4D97-AF65-F5344CB8AC3E}">
        <p14:creationId xmlns:p14="http://schemas.microsoft.com/office/powerpoint/2010/main" val="38885772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98157"/>
            <a:ext cx="7924800" cy="492443"/>
          </a:xfrm>
        </p:spPr>
        <p:txBody>
          <a:bodyPr>
            <a:normAutofit fontScale="90000"/>
          </a:bodyPr>
          <a:lstStyle/>
          <a:p>
            <a:r>
              <a:rPr lang="en-US" sz="3200" dirty="0">
                <a:cs typeface="Times New Roman" panose="02020603050405020304" pitchFamily="18" charset="0"/>
              </a:rPr>
              <a:t>Medical Surveillance: Employer</a:t>
            </a:r>
            <a:endParaRPr lang="en-US" sz="3200" dirty="0"/>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1926.1153(h)(6)</a:t>
            </a:r>
          </a:p>
        </p:txBody>
      </p:sp>
      <p:sp>
        <p:nvSpPr>
          <p:cNvPr id="2" name="Content Placeholder 1"/>
          <p:cNvSpPr>
            <a:spLocks noGrp="1"/>
          </p:cNvSpPr>
          <p:nvPr>
            <p:ph idx="1"/>
          </p:nvPr>
        </p:nvSpPr>
        <p:spPr/>
        <p:txBody>
          <a:bodyPr>
            <a:normAutofit lnSpcReduction="10000"/>
          </a:bodyPr>
          <a:lstStyle/>
          <a:p>
            <a:pPr marL="0" indent="0">
              <a:buNone/>
            </a:pPr>
            <a:r>
              <a:rPr lang="en-US" dirty="0">
                <a:cs typeface="Times New Roman" panose="02020603050405020304" pitchFamily="18" charset="0"/>
              </a:rPr>
              <a:t>PLHCP’s written medical opinion</a:t>
            </a:r>
          </a:p>
          <a:p>
            <a:pPr marL="0" indent="0">
              <a:buNone/>
            </a:pPr>
            <a:endParaRPr lang="en-US" sz="800" dirty="0">
              <a:cs typeface="Times New Roman" panose="02020603050405020304" pitchFamily="18" charset="0"/>
            </a:endParaRPr>
          </a:p>
          <a:p>
            <a:r>
              <a:rPr lang="en-US" sz="2400" dirty="0">
                <a:cs typeface="Times New Roman" panose="02020603050405020304" pitchFamily="18" charset="0"/>
              </a:rPr>
              <a:t>Can only describe limitations on respirator use</a:t>
            </a: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r>
              <a:rPr lang="en-US" dirty="0">
                <a:cs typeface="Times New Roman" panose="02020603050405020304" pitchFamily="18" charset="0"/>
              </a:rPr>
              <a:t>If employee </a:t>
            </a:r>
            <a:r>
              <a:rPr lang="en-US" b="1" dirty="0">
                <a:cs typeface="Times New Roman" panose="02020603050405020304" pitchFamily="18" charset="0"/>
              </a:rPr>
              <a:t>provides written authorization</a:t>
            </a:r>
            <a:r>
              <a:rPr lang="en-US" dirty="0">
                <a:cs typeface="Times New Roman" panose="02020603050405020304" pitchFamily="18" charset="0"/>
              </a:rPr>
              <a:t>, then the employer also receives:</a:t>
            </a:r>
          </a:p>
          <a:p>
            <a:pPr lvl="5"/>
            <a:endParaRPr lang="en-US" sz="1200" dirty="0">
              <a:cs typeface="Times New Roman" panose="02020603050405020304" pitchFamily="18" charset="0"/>
            </a:endParaRPr>
          </a:p>
          <a:p>
            <a:r>
              <a:rPr lang="en-US" sz="2400" dirty="0">
                <a:cs typeface="Times New Roman" panose="02020603050405020304" pitchFamily="18" charset="0"/>
              </a:rPr>
              <a:t>Any recommended limitations on the employee’s exposure to respirable crystalline silica</a:t>
            </a:r>
          </a:p>
          <a:p>
            <a:pPr lvl="5"/>
            <a:endParaRPr lang="en-US" sz="1200" dirty="0">
              <a:cs typeface="Times New Roman" panose="02020603050405020304" pitchFamily="18" charset="0"/>
            </a:endParaRPr>
          </a:p>
          <a:p>
            <a:r>
              <a:rPr lang="en-US" sz="2400" dirty="0">
                <a:cs typeface="Times New Roman" panose="02020603050405020304" pitchFamily="18" charset="0"/>
              </a:rPr>
              <a:t>Recommendation for examination by a specialist </a:t>
            </a:r>
          </a:p>
          <a:p>
            <a:pPr marL="0" indent="0">
              <a:buNone/>
            </a:pPr>
            <a:r>
              <a:rPr lang="en-US" dirty="0">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10986267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53998"/>
          </a:xfrm>
        </p:spPr>
        <p:txBody>
          <a:bodyPr/>
          <a:lstStyle/>
          <a:p>
            <a:r>
              <a:rPr lang="en-US" dirty="0">
                <a:cs typeface="Times New Roman" panose="02020603050405020304" pitchFamily="18" charset="0"/>
              </a:rPr>
              <a:t>Recordkeeping</a:t>
            </a:r>
            <a:endParaRPr lang="en-US" dirty="0"/>
          </a:p>
        </p:txBody>
      </p:sp>
      <p:sp>
        <p:nvSpPr>
          <p:cNvPr id="7"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1926.1153(j)</a:t>
            </a:r>
          </a:p>
        </p:txBody>
      </p:sp>
      <p:cxnSp>
        <p:nvCxnSpPr>
          <p:cNvPr id="8" name="Straight Connector 7"/>
          <p:cNvCxnSpPr/>
          <p:nvPr/>
        </p:nvCxnSpPr>
        <p:spPr>
          <a:xfrm flipH="1">
            <a:off x="4751142" y="1081761"/>
            <a:ext cx="49458" cy="495657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47774" y="1431431"/>
            <a:ext cx="3410426" cy="4220164"/>
          </a:xfrm>
        </p:spPr>
      </p:pic>
      <p:pic>
        <p:nvPicPr>
          <p:cNvPr id="12"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3831" y="1600200"/>
            <a:ext cx="4255916" cy="3563485"/>
          </a:xfrm>
        </p:spPr>
      </p:pic>
    </p:spTree>
    <p:extLst>
      <p:ext uri="{BB962C8B-B14F-4D97-AF65-F5344CB8AC3E}">
        <p14:creationId xmlns:p14="http://schemas.microsoft.com/office/powerpoint/2010/main" val="37527518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720"/>
            <a:ext cx="4114800" cy="553998"/>
          </a:xfrm>
        </p:spPr>
        <p:txBody>
          <a:bodyPr/>
          <a:lstStyle/>
          <a:p>
            <a:r>
              <a:rPr lang="en-US" dirty="0">
                <a:cs typeface="Times New Roman" panose="02020603050405020304" pitchFamily="18" charset="0"/>
              </a:rPr>
              <a:t>Recordkeeping</a:t>
            </a:r>
          </a:p>
        </p:txBody>
      </p:sp>
      <p:sp>
        <p:nvSpPr>
          <p:cNvPr id="3" name="Content Placeholder 2"/>
          <p:cNvSpPr>
            <a:spLocks noGrp="1"/>
          </p:cNvSpPr>
          <p:nvPr>
            <p:ph idx="1"/>
          </p:nvPr>
        </p:nvSpPr>
        <p:spPr>
          <a:xfrm>
            <a:off x="609600" y="1295400"/>
            <a:ext cx="8001000" cy="4648200"/>
          </a:xfrm>
        </p:spPr>
        <p:txBody>
          <a:bodyPr/>
          <a:lstStyle/>
          <a:p>
            <a:pPr marL="0" indent="0">
              <a:buNone/>
            </a:pPr>
            <a:r>
              <a:rPr lang="en-US" dirty="0">
                <a:cs typeface="Times New Roman" panose="02020603050405020304" pitchFamily="18" charset="0"/>
              </a:rPr>
              <a:t>Air monitoring</a:t>
            </a:r>
          </a:p>
          <a:p>
            <a:pPr lvl="5"/>
            <a:endParaRPr lang="en-US" dirty="0">
              <a:cs typeface="Times New Roman" panose="02020603050405020304" pitchFamily="18" charset="0"/>
            </a:endParaRPr>
          </a:p>
          <a:p>
            <a:r>
              <a:rPr lang="en-US" sz="2400" dirty="0">
                <a:cs typeface="Times New Roman" panose="02020603050405020304" pitchFamily="18" charset="0"/>
              </a:rPr>
              <a:t>Employer shall make and maintain an accurate record of all exposure measurements taken to assess employee and/or objective data relied upon to determine exposure to respirable crystalline silica</a:t>
            </a:r>
          </a:p>
          <a:p>
            <a:pPr lvl="5"/>
            <a:endParaRPr lang="en-US" dirty="0">
              <a:cs typeface="Times New Roman" panose="02020603050405020304" pitchFamily="18" charset="0"/>
            </a:endParaRPr>
          </a:p>
          <a:p>
            <a:r>
              <a:rPr lang="en-US" sz="2400" dirty="0">
                <a:cs typeface="Times New Roman" panose="02020603050405020304" pitchFamily="18" charset="0"/>
              </a:rPr>
              <a:t>All exposure records must be maintained and made available to employees, in accordance with 29 CFR 1910.1020</a:t>
            </a:r>
            <a:endParaRPr lang="en-US" sz="2400"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6629400" y="609600"/>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n-lt"/>
                <a:cs typeface="Times New Roman" panose="02020603050405020304" pitchFamily="18" charset="0"/>
              </a:rPr>
              <a:t>1926.1153(j)(1)</a:t>
            </a:r>
          </a:p>
        </p:txBody>
      </p:sp>
    </p:spTree>
    <p:extLst>
      <p:ext uri="{BB962C8B-B14F-4D97-AF65-F5344CB8AC3E}">
        <p14:creationId xmlns:p14="http://schemas.microsoft.com/office/powerpoint/2010/main" val="10729911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1720"/>
            <a:ext cx="7924800" cy="553998"/>
          </a:xfrm>
        </p:spPr>
        <p:txBody>
          <a:bodyPr/>
          <a:lstStyle/>
          <a:p>
            <a:r>
              <a:rPr lang="en-US" dirty="0">
                <a:cs typeface="Times New Roman" panose="02020603050405020304" pitchFamily="18" charset="0"/>
              </a:rPr>
              <a:t>Recordkeeping</a:t>
            </a:r>
          </a:p>
        </p:txBody>
      </p:sp>
      <p:sp>
        <p:nvSpPr>
          <p:cNvPr id="3" name="Content Placeholder 2"/>
          <p:cNvSpPr>
            <a:spLocks noGrp="1"/>
          </p:cNvSpPr>
          <p:nvPr>
            <p:ph idx="1"/>
          </p:nvPr>
        </p:nvSpPr>
        <p:spPr>
          <a:xfrm>
            <a:off x="609600" y="1295400"/>
            <a:ext cx="8001000" cy="4648200"/>
          </a:xfrm>
        </p:spPr>
        <p:txBody>
          <a:bodyPr/>
          <a:lstStyle/>
          <a:p>
            <a:pPr marL="0" indent="0">
              <a:buNone/>
            </a:pPr>
            <a:r>
              <a:rPr lang="en-US" dirty="0">
                <a:cs typeface="Times New Roman" panose="02020603050405020304" pitchFamily="18" charset="0"/>
              </a:rPr>
              <a:t>Medical Surveillance Program</a:t>
            </a:r>
          </a:p>
          <a:p>
            <a:pPr marL="2286000" lvl="5" indent="0">
              <a:buNone/>
            </a:pPr>
            <a:endParaRPr lang="en-US" dirty="0">
              <a:cs typeface="Times New Roman" panose="02020603050405020304" pitchFamily="18" charset="0"/>
            </a:endParaRPr>
          </a:p>
          <a:p>
            <a:r>
              <a:rPr lang="en-US" sz="2400" dirty="0">
                <a:cs typeface="Times New Roman" panose="02020603050405020304" pitchFamily="18" charset="0"/>
              </a:rPr>
              <a:t>Make and maintain an accurate record for each employee covered by medical surveillance</a:t>
            </a:r>
          </a:p>
          <a:p>
            <a:pPr lvl="5"/>
            <a:endParaRPr lang="en-US" sz="2400" dirty="0">
              <a:cs typeface="Times New Roman" panose="02020603050405020304" pitchFamily="18" charset="0"/>
            </a:endParaRPr>
          </a:p>
          <a:p>
            <a:r>
              <a:rPr lang="en-US" sz="2400" dirty="0">
                <a:cs typeface="Times New Roman" panose="02020603050405020304" pitchFamily="18" charset="0"/>
              </a:rPr>
              <a:t>Medical records must be maintained and made available in accordance with 29 CFR 1910.1020</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6629400" y="693894"/>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n-lt"/>
                <a:cs typeface="Times New Roman" panose="02020603050405020304" pitchFamily="18" charset="0"/>
              </a:rPr>
              <a:t>1926.1153(j)(3)</a:t>
            </a:r>
          </a:p>
        </p:txBody>
      </p:sp>
    </p:spTree>
    <p:extLst>
      <p:ext uri="{BB962C8B-B14F-4D97-AF65-F5344CB8AC3E}">
        <p14:creationId xmlns:p14="http://schemas.microsoft.com/office/powerpoint/2010/main" val="2924164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7924800" cy="553998"/>
          </a:xfrm>
        </p:spPr>
        <p:txBody>
          <a:bodyPr/>
          <a:lstStyle/>
          <a:p>
            <a:r>
              <a:rPr lang="en-US" dirty="0">
                <a:cs typeface="Times New Roman" panose="02020603050405020304" pitchFamily="18" charset="0"/>
              </a:rPr>
              <a:t>Housekeeping</a:t>
            </a:r>
            <a:endParaRPr lang="en-US" dirty="0"/>
          </a:p>
        </p:txBody>
      </p:sp>
      <p:sp>
        <p:nvSpPr>
          <p:cNvPr id="5" name="Rectangle 4"/>
          <p:cNvSpPr>
            <a:spLocks noChangeArrowheads="1"/>
          </p:cNvSpPr>
          <p:nvPr/>
        </p:nvSpPr>
        <p:spPr bwMode="auto">
          <a:xfrm>
            <a:off x="6629400" y="693894"/>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1926.1153(f)</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2663" y="2057400"/>
            <a:ext cx="7729337" cy="2772757"/>
          </a:xfrm>
        </p:spPr>
      </p:pic>
    </p:spTree>
    <p:extLst>
      <p:ext uri="{BB962C8B-B14F-4D97-AF65-F5344CB8AC3E}">
        <p14:creationId xmlns:p14="http://schemas.microsoft.com/office/powerpoint/2010/main" val="24336808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7924800" cy="553998"/>
          </a:xfrm>
        </p:spPr>
        <p:txBody>
          <a:bodyPr/>
          <a:lstStyle/>
          <a:p>
            <a:r>
              <a:rPr lang="en-US" dirty="0">
                <a:cs typeface="Times New Roman" panose="02020603050405020304" pitchFamily="18" charset="0"/>
              </a:rPr>
              <a:t>Housekeeping</a:t>
            </a:r>
            <a:endParaRPr lang="en-US" dirty="0"/>
          </a:p>
        </p:txBody>
      </p:sp>
      <p:sp>
        <p:nvSpPr>
          <p:cNvPr id="5" name="Rectangle 4"/>
          <p:cNvSpPr>
            <a:spLocks noChangeArrowheads="1"/>
          </p:cNvSpPr>
          <p:nvPr/>
        </p:nvSpPr>
        <p:spPr bwMode="auto">
          <a:xfrm>
            <a:off x="6324600" y="693894"/>
            <a:ext cx="23060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1926.1153(f)(1)-(2)</a:t>
            </a:r>
          </a:p>
        </p:txBody>
      </p:sp>
      <p:sp>
        <p:nvSpPr>
          <p:cNvPr id="2" name="Content Placeholder 1"/>
          <p:cNvSpPr>
            <a:spLocks noGrp="1"/>
          </p:cNvSpPr>
          <p:nvPr>
            <p:ph idx="1"/>
          </p:nvPr>
        </p:nvSpPr>
        <p:spPr/>
        <p:txBody>
          <a:bodyPr/>
          <a:lstStyle/>
          <a:p>
            <a:pPr marL="0" indent="0">
              <a:buNone/>
            </a:pPr>
            <a:r>
              <a:rPr lang="en-US" dirty="0">
                <a:cs typeface="Times New Roman" panose="02020603050405020304" pitchFamily="18" charset="0"/>
              </a:rPr>
              <a:t>Activities that could contribute to silica exposure are not allowed.</a:t>
            </a:r>
          </a:p>
          <a:p>
            <a:pPr lvl="3"/>
            <a:endParaRPr lang="en-US" sz="1600" dirty="0">
              <a:cs typeface="Times New Roman" panose="02020603050405020304" pitchFamily="18" charset="0"/>
            </a:endParaRPr>
          </a:p>
          <a:p>
            <a:r>
              <a:rPr lang="en-US" sz="2400" dirty="0">
                <a:cs typeface="Times New Roman" panose="02020603050405020304" pitchFamily="18" charset="0"/>
              </a:rPr>
              <a:t>Dry sweeping or dry brushing</a:t>
            </a:r>
          </a:p>
          <a:p>
            <a:pPr lvl="3"/>
            <a:endParaRPr lang="en-US" sz="1600" dirty="0">
              <a:cs typeface="Times New Roman" panose="02020603050405020304" pitchFamily="18" charset="0"/>
            </a:endParaRPr>
          </a:p>
          <a:p>
            <a:r>
              <a:rPr lang="en-US" sz="2400" dirty="0">
                <a:cs typeface="Times New Roman" panose="02020603050405020304" pitchFamily="18" charset="0"/>
              </a:rPr>
              <a:t>Compressed air to clean surfaces or cloths</a:t>
            </a:r>
          </a:p>
          <a:p>
            <a:pPr marL="0" indent="0">
              <a:buNone/>
            </a:pPr>
            <a:endParaRPr lang="en-US" dirty="0">
              <a:cs typeface="Times New Roman" panose="02020603050405020304" pitchFamily="18" charset="0"/>
            </a:endParaRPr>
          </a:p>
        </p:txBody>
      </p:sp>
    </p:spTree>
    <p:extLst>
      <p:ext uri="{BB962C8B-B14F-4D97-AF65-F5344CB8AC3E}">
        <p14:creationId xmlns:p14="http://schemas.microsoft.com/office/powerpoint/2010/main" val="24319235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7924800" cy="553998"/>
          </a:xfrm>
        </p:spPr>
        <p:txBody>
          <a:bodyPr/>
          <a:lstStyle/>
          <a:p>
            <a:r>
              <a:rPr lang="en-US" dirty="0">
                <a:cs typeface="Times New Roman" panose="02020603050405020304" pitchFamily="18" charset="0"/>
              </a:rPr>
              <a:t>Housekeeping</a:t>
            </a:r>
            <a:endParaRPr lang="en-US" dirty="0"/>
          </a:p>
        </p:txBody>
      </p:sp>
      <p:sp>
        <p:nvSpPr>
          <p:cNvPr id="5" name="Rectangle 4"/>
          <p:cNvSpPr>
            <a:spLocks noChangeArrowheads="1"/>
          </p:cNvSpPr>
          <p:nvPr/>
        </p:nvSpPr>
        <p:spPr bwMode="auto">
          <a:xfrm>
            <a:off x="6629400" y="693894"/>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1926.1153(f)(1)</a:t>
            </a:r>
          </a:p>
        </p:txBody>
      </p:sp>
      <p:sp>
        <p:nvSpPr>
          <p:cNvPr id="2" name="Content Placeholder 1"/>
          <p:cNvSpPr>
            <a:spLocks noGrp="1"/>
          </p:cNvSpPr>
          <p:nvPr>
            <p:ph idx="1"/>
          </p:nvPr>
        </p:nvSpPr>
        <p:spPr>
          <a:xfrm>
            <a:off x="609600" y="1143000"/>
            <a:ext cx="8001000" cy="4525963"/>
          </a:xfrm>
        </p:spPr>
        <p:txBody>
          <a:bodyPr>
            <a:normAutofit fontScale="92500"/>
          </a:bodyPr>
          <a:lstStyle/>
          <a:p>
            <a:pPr marL="0" indent="0">
              <a:buNone/>
            </a:pPr>
            <a:r>
              <a:rPr lang="en-US" dirty="0">
                <a:cs typeface="Times New Roman" panose="02020603050405020304" pitchFamily="18" charset="0"/>
              </a:rPr>
              <a:t>Approved activities </a:t>
            </a:r>
          </a:p>
          <a:p>
            <a:pPr lvl="4"/>
            <a:endParaRPr lang="en-US" sz="1200" dirty="0">
              <a:cs typeface="Times New Roman" panose="02020603050405020304" pitchFamily="18" charset="0"/>
            </a:endParaRPr>
          </a:p>
          <a:p>
            <a:r>
              <a:rPr lang="en-US" sz="2400" dirty="0">
                <a:cs typeface="Times New Roman" panose="02020603050405020304" pitchFamily="18" charset="0"/>
              </a:rPr>
              <a:t>Wet sweeping</a:t>
            </a:r>
          </a:p>
          <a:p>
            <a:pPr lvl="5"/>
            <a:endParaRPr lang="en-US" sz="1200" dirty="0">
              <a:cs typeface="Times New Roman" panose="02020603050405020304" pitchFamily="18" charset="0"/>
            </a:endParaRPr>
          </a:p>
          <a:p>
            <a:r>
              <a:rPr lang="en-US" sz="2400" dirty="0">
                <a:cs typeface="Times New Roman" panose="02020603050405020304" pitchFamily="18" charset="0"/>
              </a:rPr>
              <a:t>Vacuuming (HEPA-filter)</a:t>
            </a:r>
          </a:p>
          <a:p>
            <a:pPr lvl="5"/>
            <a:endParaRPr lang="en-US" sz="1200" dirty="0">
              <a:cs typeface="Times New Roman" panose="02020603050405020304" pitchFamily="18" charset="0"/>
            </a:endParaRPr>
          </a:p>
          <a:p>
            <a:r>
              <a:rPr lang="en-US" sz="2400" dirty="0">
                <a:cs typeface="Times New Roman" panose="02020603050405020304" pitchFamily="18" charset="0"/>
              </a:rPr>
              <a:t>Compressed air when used in conjunction with a ventilation system that effectively captures the dust cloud created</a:t>
            </a:r>
          </a:p>
          <a:p>
            <a:pPr lvl="6"/>
            <a:endParaRPr lang="en-US" sz="1200" dirty="0">
              <a:cs typeface="Times New Roman" panose="02020603050405020304" pitchFamily="18" charset="0"/>
            </a:endParaRPr>
          </a:p>
          <a:p>
            <a:r>
              <a:rPr lang="en-US" sz="2400" dirty="0">
                <a:cs typeface="Times New Roman" panose="02020603050405020304" pitchFamily="18" charset="0"/>
              </a:rPr>
              <a:t>Other methods that minimize the likelihood of exposure</a:t>
            </a:r>
          </a:p>
          <a:p>
            <a:pPr lvl="5"/>
            <a:endParaRPr lang="en-US" sz="1200" dirty="0">
              <a:cs typeface="Times New Roman" panose="02020603050405020304" pitchFamily="18" charset="0"/>
            </a:endParaRPr>
          </a:p>
          <a:p>
            <a:r>
              <a:rPr lang="en-US" sz="2400" dirty="0">
                <a:cs typeface="Times New Roman" panose="02020603050405020304" pitchFamily="18" charset="0"/>
              </a:rPr>
              <a:t>No alternative method is feasible</a:t>
            </a:r>
          </a:p>
          <a:p>
            <a:pPr lvl="1"/>
            <a:r>
              <a:rPr lang="en-US" sz="2000" dirty="0">
                <a:cs typeface="Times New Roman" panose="02020603050405020304" pitchFamily="18" charset="0"/>
              </a:rPr>
              <a:t>Dry sweeping or dry brushing</a:t>
            </a:r>
          </a:p>
          <a:p>
            <a:pPr lvl="1"/>
            <a:endParaRPr lang="en-US" sz="400" dirty="0">
              <a:cs typeface="Times New Roman" panose="02020603050405020304" pitchFamily="18" charset="0"/>
            </a:endParaRPr>
          </a:p>
          <a:p>
            <a:pPr lvl="1"/>
            <a:r>
              <a:rPr lang="en-US" sz="2000" dirty="0">
                <a:cs typeface="Times New Roman" panose="02020603050405020304" pitchFamily="18" charset="0"/>
              </a:rPr>
              <a:t>Compressed air</a:t>
            </a:r>
          </a:p>
          <a:p>
            <a:pPr marL="0" indent="0">
              <a:buNone/>
            </a:pPr>
            <a:endParaRPr lang="en-US" dirty="0"/>
          </a:p>
        </p:txBody>
      </p:sp>
    </p:spTree>
    <p:extLst>
      <p:ext uri="{BB962C8B-B14F-4D97-AF65-F5344CB8AC3E}">
        <p14:creationId xmlns:p14="http://schemas.microsoft.com/office/powerpoint/2010/main" val="32424188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7924800" cy="553998"/>
          </a:xfrm>
        </p:spPr>
        <p:txBody>
          <a:bodyPr/>
          <a:lstStyle/>
          <a:p>
            <a:r>
              <a:rPr lang="en-US" dirty="0">
                <a:cs typeface="Times New Roman" panose="02020603050405020304" pitchFamily="18" charset="0"/>
              </a:rPr>
              <a:t>Housekeeping</a:t>
            </a:r>
            <a:endParaRPr lang="en-US" dirty="0"/>
          </a:p>
        </p:txBody>
      </p:sp>
      <p:sp>
        <p:nvSpPr>
          <p:cNvPr id="5" name="Rectangle 4"/>
          <p:cNvSpPr>
            <a:spLocks noChangeArrowheads="1"/>
          </p:cNvSpPr>
          <p:nvPr/>
        </p:nvSpPr>
        <p:spPr bwMode="auto">
          <a:xfrm>
            <a:off x="6629400" y="693894"/>
            <a:ext cx="2001265" cy="369332"/>
          </a:xfrm>
          <a:prstGeom prst="rect">
            <a:avLst/>
          </a:prstGeom>
          <a:noFill/>
          <a:ln w="12700">
            <a:noFill/>
            <a:miter lim="800000"/>
            <a:headEnd type="none" w="sm" len="sm"/>
            <a:tailEnd type="none" w="sm" len="sm"/>
          </a:ln>
        </p:spPr>
        <p:txBody>
          <a:bodyPr wrap="square">
            <a:spAutoFit/>
          </a:bodyPr>
          <a:lstStyle/>
          <a:p>
            <a:pPr algn="r" eaLnBrk="1" hangingPunct="1">
              <a:defRPr/>
            </a:pPr>
            <a:r>
              <a:rPr lang="en-US" sz="1800" u="none" dirty="0">
                <a:latin typeface="+mj-lt"/>
                <a:cs typeface="Times New Roman" panose="02020603050405020304" pitchFamily="18" charset="0"/>
              </a:rPr>
              <a:t>1926.1153(f)(1)</a:t>
            </a:r>
          </a:p>
        </p:txBody>
      </p:sp>
      <p:sp>
        <p:nvSpPr>
          <p:cNvPr id="2" name="Content Placeholder 1"/>
          <p:cNvSpPr>
            <a:spLocks noGrp="1"/>
          </p:cNvSpPr>
          <p:nvPr>
            <p:ph idx="1"/>
          </p:nvPr>
        </p:nvSpPr>
        <p:spPr>
          <a:xfrm>
            <a:off x="609600" y="1143000"/>
            <a:ext cx="8001000" cy="4525963"/>
          </a:xfrm>
        </p:spPr>
        <p:txBody>
          <a:bodyPr>
            <a:normAutofit fontScale="92500"/>
          </a:bodyPr>
          <a:lstStyle/>
          <a:p>
            <a:pPr marL="0" indent="0">
              <a:buNone/>
            </a:pPr>
            <a:r>
              <a:rPr lang="en-US" dirty="0">
                <a:cs typeface="Times New Roman" panose="02020603050405020304" pitchFamily="18" charset="0"/>
              </a:rPr>
              <a:t>Approved activities </a:t>
            </a:r>
          </a:p>
          <a:p>
            <a:pPr lvl="4"/>
            <a:endParaRPr lang="en-US" sz="1200" dirty="0">
              <a:cs typeface="Times New Roman" panose="02020603050405020304" pitchFamily="18" charset="0"/>
            </a:endParaRPr>
          </a:p>
          <a:p>
            <a:r>
              <a:rPr lang="en-US" sz="2400" dirty="0">
                <a:cs typeface="Times New Roman" panose="02020603050405020304" pitchFamily="18" charset="0"/>
              </a:rPr>
              <a:t>Wet sweeping</a:t>
            </a:r>
          </a:p>
          <a:p>
            <a:pPr lvl="5"/>
            <a:endParaRPr lang="en-US" sz="1200" dirty="0">
              <a:cs typeface="Times New Roman" panose="02020603050405020304" pitchFamily="18" charset="0"/>
            </a:endParaRPr>
          </a:p>
          <a:p>
            <a:r>
              <a:rPr lang="en-US" sz="2400" dirty="0">
                <a:cs typeface="Times New Roman" panose="02020603050405020304" pitchFamily="18" charset="0"/>
              </a:rPr>
              <a:t>Vacuuming (HEPA-filter)</a:t>
            </a:r>
          </a:p>
          <a:p>
            <a:pPr lvl="5"/>
            <a:endParaRPr lang="en-US" sz="1200" dirty="0">
              <a:cs typeface="Times New Roman" panose="02020603050405020304" pitchFamily="18" charset="0"/>
            </a:endParaRPr>
          </a:p>
          <a:p>
            <a:r>
              <a:rPr lang="en-US" sz="2400" dirty="0">
                <a:cs typeface="Times New Roman" panose="02020603050405020304" pitchFamily="18" charset="0"/>
              </a:rPr>
              <a:t>Compressed air when used in conjunction with a ventilation system that effectively captures the dust cloud created</a:t>
            </a:r>
          </a:p>
          <a:p>
            <a:pPr lvl="6"/>
            <a:endParaRPr lang="en-US" sz="1200" dirty="0">
              <a:cs typeface="Times New Roman" panose="02020603050405020304" pitchFamily="18" charset="0"/>
            </a:endParaRPr>
          </a:p>
          <a:p>
            <a:r>
              <a:rPr lang="en-US" sz="2400" dirty="0">
                <a:cs typeface="Times New Roman" panose="02020603050405020304" pitchFamily="18" charset="0"/>
              </a:rPr>
              <a:t>Other methods that minimize the likelihood of exposure</a:t>
            </a:r>
          </a:p>
          <a:p>
            <a:pPr lvl="5"/>
            <a:endParaRPr lang="en-US" sz="1200" dirty="0">
              <a:cs typeface="Times New Roman" panose="02020603050405020304" pitchFamily="18" charset="0"/>
            </a:endParaRPr>
          </a:p>
          <a:p>
            <a:r>
              <a:rPr lang="en-US" sz="2400" dirty="0">
                <a:cs typeface="Times New Roman" panose="02020603050405020304" pitchFamily="18" charset="0"/>
              </a:rPr>
              <a:t>No alternative method is feasible</a:t>
            </a:r>
          </a:p>
          <a:p>
            <a:pPr lvl="1"/>
            <a:r>
              <a:rPr lang="en-US" sz="2000" dirty="0">
                <a:cs typeface="Times New Roman" panose="02020603050405020304" pitchFamily="18" charset="0"/>
              </a:rPr>
              <a:t>Dry sweeping or dry brushing</a:t>
            </a:r>
          </a:p>
          <a:p>
            <a:pPr lvl="1"/>
            <a:endParaRPr lang="en-US" sz="400" dirty="0">
              <a:cs typeface="Times New Roman" panose="02020603050405020304" pitchFamily="18" charset="0"/>
            </a:endParaRPr>
          </a:p>
          <a:p>
            <a:pPr lvl="1"/>
            <a:r>
              <a:rPr lang="en-US" sz="2000" dirty="0">
                <a:cs typeface="Times New Roman" panose="02020603050405020304" pitchFamily="18" charset="0"/>
              </a:rPr>
              <a:t>Compressed air</a:t>
            </a:r>
          </a:p>
          <a:p>
            <a:pPr marL="0" indent="0">
              <a:buNone/>
            </a:pPr>
            <a:endParaRPr lang="en-US" dirty="0"/>
          </a:p>
        </p:txBody>
      </p:sp>
      <p:sp>
        <p:nvSpPr>
          <p:cNvPr id="6" name="Rectangle 5"/>
          <p:cNvSpPr/>
          <p:nvPr/>
        </p:nvSpPr>
        <p:spPr bwMode="auto">
          <a:xfrm>
            <a:off x="620751" y="4724399"/>
            <a:ext cx="5029200" cy="1076365"/>
          </a:xfrm>
          <a:prstGeom prst="rect">
            <a:avLst/>
          </a:prstGeom>
          <a:noFill/>
          <a:ln w="38100">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79992543"/>
      </p:ext>
    </p:extLst>
  </p:cSld>
  <p:clrMapOvr>
    <a:masterClrMapping/>
  </p:clrMapOvr>
</p:sld>
</file>

<file path=ppt/theme/theme1.xml><?xml version="1.0" encoding="utf-8"?>
<a:theme xmlns:a="http://schemas.openxmlformats.org/drawingml/2006/main" name="Office Theme">
  <a:themeElements>
    <a:clrScheme name="NCDOL 2025-Farley">
      <a:dk1>
        <a:srgbClr val="000000"/>
      </a:dk1>
      <a:lt1>
        <a:sysClr val="window" lastClr="FFFFFF"/>
      </a:lt1>
      <a:dk2>
        <a:srgbClr val="7F7F7F"/>
      </a:dk2>
      <a:lt2>
        <a:srgbClr val="E7E6E6"/>
      </a:lt2>
      <a:accent1>
        <a:srgbClr val="102447"/>
      </a:accent1>
      <a:accent2>
        <a:srgbClr val="00814A"/>
      </a:accent2>
      <a:accent3>
        <a:srgbClr val="A70D15"/>
      </a:accent3>
      <a:accent4>
        <a:srgbClr val="FABE00"/>
      </a:accent4>
      <a:accent5>
        <a:srgbClr val="5283D8"/>
      </a:accent5>
      <a:accent6>
        <a:srgbClr val="70AD47"/>
      </a:accent6>
      <a:hlink>
        <a:srgbClr val="234F9D"/>
      </a:hlink>
      <a:folHlink>
        <a:srgbClr val="7D090F"/>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ternal-Public STD PPT template-4.potx  -  Read-Only" id="{1792736E-40D6-48DC-8481-B6148C192018}" vid="{987325D1-C413-4405-B07D-29E194FD3A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External-Public STD PPT template-4</Template>
  <TotalTime>10</TotalTime>
  <Words>4637</Words>
  <Application>Microsoft Office PowerPoint</Application>
  <PresentationFormat>On-screen Show (4:3)</PresentationFormat>
  <Paragraphs>1045</Paragraphs>
  <Slides>116</Slides>
  <Notes>116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116</vt:i4>
      </vt:variant>
    </vt:vector>
  </HeadingPairs>
  <TitlesOfParts>
    <vt:vector size="125" baseType="lpstr">
      <vt:lpstr>Aptos</vt:lpstr>
      <vt:lpstr>Arial</vt:lpstr>
      <vt:lpstr>Avenir Next LT Pro</vt:lpstr>
      <vt:lpstr>Avenir Next LT Pro Demi</vt:lpstr>
      <vt:lpstr>Avenir Next LT Pro Light</vt:lpstr>
      <vt:lpstr>Cambria Math</vt:lpstr>
      <vt:lpstr>Times New Roman</vt:lpstr>
      <vt:lpstr>Wingdings</vt:lpstr>
      <vt:lpstr>Office Theme</vt:lpstr>
      <vt:lpstr>Respirable Crystalline Silica</vt:lpstr>
      <vt:lpstr>Objectives</vt:lpstr>
      <vt:lpstr>What is Crystalline Silica?</vt:lpstr>
      <vt:lpstr>Hazards of Crystalline Silica</vt:lpstr>
      <vt:lpstr>Some Common Products</vt:lpstr>
      <vt:lpstr>Previously</vt:lpstr>
      <vt:lpstr>Old PEL Versus New PEL</vt:lpstr>
      <vt:lpstr>Published March 25, 2016</vt:lpstr>
      <vt:lpstr>Published March 25, 2016</vt:lpstr>
      <vt:lpstr>Published March 25, 2016</vt:lpstr>
      <vt:lpstr>Dates                                     </vt:lpstr>
      <vt:lpstr>Definitions</vt:lpstr>
      <vt:lpstr>Definitions</vt:lpstr>
      <vt:lpstr>Competent Person</vt:lpstr>
      <vt:lpstr>Employee Exposure</vt:lpstr>
      <vt:lpstr>Respirable Crystalline Silica</vt:lpstr>
      <vt:lpstr>Published March 25, 2016</vt:lpstr>
      <vt:lpstr>Published March 25, 2016</vt:lpstr>
      <vt:lpstr>Silica Flow Chart </vt:lpstr>
      <vt:lpstr>Scope and Application </vt:lpstr>
      <vt:lpstr>Exposure</vt:lpstr>
      <vt:lpstr>Dust</vt:lpstr>
      <vt:lpstr>Dust</vt:lpstr>
      <vt:lpstr>Dust</vt:lpstr>
      <vt:lpstr>Dust</vt:lpstr>
      <vt:lpstr>Dust</vt:lpstr>
      <vt:lpstr>Scope and Application</vt:lpstr>
      <vt:lpstr>Crystalline Silica?</vt:lpstr>
      <vt:lpstr>Crystalline Silica?</vt:lpstr>
      <vt:lpstr>Crystalline Silica?</vt:lpstr>
      <vt:lpstr>Crystalline Silica?</vt:lpstr>
      <vt:lpstr>Crystalline Silica?</vt:lpstr>
      <vt:lpstr>Presence of Crystalline Silica?</vt:lpstr>
      <vt:lpstr>Presence of Crystalline Silica?</vt:lpstr>
      <vt:lpstr>Presence of Crystalline Silica?</vt:lpstr>
      <vt:lpstr>Presence of Crystalline Silica?</vt:lpstr>
      <vt:lpstr>Scope and Application</vt:lpstr>
      <vt:lpstr>Crystalline Silica ≥ 25µg/m3</vt:lpstr>
      <vt:lpstr>Written Exposure Control Plan</vt:lpstr>
      <vt:lpstr>Written Exposure Control Plan</vt:lpstr>
      <vt:lpstr>Written Exposure Control Plan</vt:lpstr>
      <vt:lpstr>Written Exposure Control Plan</vt:lpstr>
      <vt:lpstr>Written Exposure Control Plan</vt:lpstr>
      <vt:lpstr>Specified Exposure Control Methods</vt:lpstr>
      <vt:lpstr>Table 1 – Tasks</vt:lpstr>
      <vt:lpstr>Table 1 – Tasks</vt:lpstr>
      <vt:lpstr>Table 1 – Tasks</vt:lpstr>
      <vt:lpstr>Table 1 – Example 1</vt:lpstr>
      <vt:lpstr>Table 1 – Example 2</vt:lpstr>
      <vt:lpstr>Example 2</vt:lpstr>
      <vt:lpstr>Table 1 – Example 3</vt:lpstr>
      <vt:lpstr>Example 3</vt:lpstr>
      <vt:lpstr>Table 1 – Example 4</vt:lpstr>
      <vt:lpstr>Example 4</vt:lpstr>
      <vt:lpstr>Table 1 – Example 5</vt:lpstr>
      <vt:lpstr>Table 1 – Example 5</vt:lpstr>
      <vt:lpstr>Example 5</vt:lpstr>
      <vt:lpstr>Table 1 – Example 6</vt:lpstr>
      <vt:lpstr>Example 6</vt:lpstr>
      <vt:lpstr>Table 1 – Example 7</vt:lpstr>
      <vt:lpstr>Table 1 – Example 7</vt:lpstr>
      <vt:lpstr>Example 7</vt:lpstr>
      <vt:lpstr>Example 7</vt:lpstr>
      <vt:lpstr>Table 1 – Example 8</vt:lpstr>
      <vt:lpstr>Table 1 – Example 8</vt:lpstr>
      <vt:lpstr>Example 8</vt:lpstr>
      <vt:lpstr>Specified Exposure Control Methods</vt:lpstr>
      <vt:lpstr>Specified Exposure Control Methods</vt:lpstr>
      <vt:lpstr>Specified Exposure Control Methods</vt:lpstr>
      <vt:lpstr>Specified Exposure Control Methods</vt:lpstr>
      <vt:lpstr>Specified Exposure Control Methods</vt:lpstr>
      <vt:lpstr>Alternative Control Methods</vt:lpstr>
      <vt:lpstr>Written Exposure Control Plan</vt:lpstr>
      <vt:lpstr>Controls Not Functioning Properly</vt:lpstr>
      <vt:lpstr>Controls Not Functioning Properly</vt:lpstr>
      <vt:lpstr>Alternative Control Methods</vt:lpstr>
      <vt:lpstr>Alternative Control Methods</vt:lpstr>
      <vt:lpstr>Alternative Control Methods</vt:lpstr>
      <vt:lpstr>Alternative Control Methods</vt:lpstr>
      <vt:lpstr>Alternative Control Methods</vt:lpstr>
      <vt:lpstr>Alternative Control Methods</vt:lpstr>
      <vt:lpstr>Scheduled Option</vt:lpstr>
      <vt:lpstr>Scheduled Option</vt:lpstr>
      <vt:lpstr>Alternative Control Methods</vt:lpstr>
      <vt:lpstr>Alternative Control Methods</vt:lpstr>
      <vt:lpstr>Respiratory Protection</vt:lpstr>
      <vt:lpstr>Respiratory Protection</vt:lpstr>
      <vt:lpstr>Medical Surveillance</vt:lpstr>
      <vt:lpstr>Medical Surveillance</vt:lpstr>
      <vt:lpstr>Medical Surveillance</vt:lpstr>
      <vt:lpstr>Medical Surveillance: Employee</vt:lpstr>
      <vt:lpstr>Medical Surveillance: Employer</vt:lpstr>
      <vt:lpstr>Recordkeeping</vt:lpstr>
      <vt:lpstr>Recordkeeping</vt:lpstr>
      <vt:lpstr>Recordkeeping</vt:lpstr>
      <vt:lpstr>Housekeeping</vt:lpstr>
      <vt:lpstr>Housekeeping</vt:lpstr>
      <vt:lpstr>Housekeeping</vt:lpstr>
      <vt:lpstr>Housekeeping</vt:lpstr>
      <vt:lpstr>Vacuuming Without a Filter</vt:lpstr>
      <vt:lpstr>Vacuuming Without a Filter</vt:lpstr>
      <vt:lpstr>Vacuuming Without a Filter</vt:lpstr>
      <vt:lpstr>Vacuuming Without a Filter</vt:lpstr>
      <vt:lpstr>Vacuuming Without a Filter</vt:lpstr>
      <vt:lpstr>Vacuuming Without a Filter</vt:lpstr>
      <vt:lpstr>Vacuuming Without a Filter</vt:lpstr>
      <vt:lpstr>Vacuuming Without a Filter</vt:lpstr>
      <vt:lpstr>Vacuuming Without a Filter</vt:lpstr>
      <vt:lpstr>Communication</vt:lpstr>
      <vt:lpstr>Communication</vt:lpstr>
      <vt:lpstr>Employee Information/Training </vt:lpstr>
      <vt:lpstr>Review</vt:lpstr>
      <vt:lpstr>Silica Flow Chart </vt:lpstr>
      <vt:lpstr>Review</vt:lpstr>
      <vt:lpstr>Summary</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Lagoe, Wanda</dc:creator>
  <cp:lastModifiedBy>Lagoe, Wanda</cp:lastModifiedBy>
  <cp:revision>2</cp:revision>
  <dcterms:created xsi:type="dcterms:W3CDTF">2025-06-17T12:32:10Z</dcterms:created>
  <dcterms:modified xsi:type="dcterms:W3CDTF">2025-06-23T18:09:15Z</dcterms:modified>
</cp:coreProperties>
</file>