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handoutMasterIdLst>
    <p:handoutMasterId r:id="rId63"/>
  </p:handoutMasterIdLst>
  <p:sldIdLst>
    <p:sldId id="400" r:id="rId2"/>
    <p:sldId id="403" r:id="rId3"/>
    <p:sldId id="404" r:id="rId4"/>
    <p:sldId id="405" r:id="rId5"/>
    <p:sldId id="406" r:id="rId6"/>
    <p:sldId id="407" r:id="rId7"/>
    <p:sldId id="408" r:id="rId8"/>
    <p:sldId id="409" r:id="rId9"/>
    <p:sldId id="410" r:id="rId10"/>
    <p:sldId id="411" r:id="rId11"/>
    <p:sldId id="412" r:id="rId12"/>
    <p:sldId id="416" r:id="rId13"/>
    <p:sldId id="414" r:id="rId14"/>
    <p:sldId id="415" r:id="rId15"/>
    <p:sldId id="465" r:id="rId16"/>
    <p:sldId id="417" r:id="rId17"/>
    <p:sldId id="419" r:id="rId18"/>
    <p:sldId id="420" r:id="rId19"/>
    <p:sldId id="418" r:id="rId20"/>
    <p:sldId id="421" r:id="rId21"/>
    <p:sldId id="422" r:id="rId22"/>
    <p:sldId id="423" r:id="rId23"/>
    <p:sldId id="424" r:id="rId24"/>
    <p:sldId id="425" r:id="rId25"/>
    <p:sldId id="426" r:id="rId26"/>
    <p:sldId id="427" r:id="rId27"/>
    <p:sldId id="428" r:id="rId28"/>
    <p:sldId id="429" r:id="rId29"/>
    <p:sldId id="430" r:id="rId30"/>
    <p:sldId id="431" r:id="rId31"/>
    <p:sldId id="432" r:id="rId32"/>
    <p:sldId id="433" r:id="rId33"/>
    <p:sldId id="434" r:id="rId34"/>
    <p:sldId id="461" r:id="rId35"/>
    <p:sldId id="435" r:id="rId36"/>
    <p:sldId id="436" r:id="rId37"/>
    <p:sldId id="437" r:id="rId38"/>
    <p:sldId id="438" r:id="rId39"/>
    <p:sldId id="439" r:id="rId40"/>
    <p:sldId id="440" r:id="rId41"/>
    <p:sldId id="441" r:id="rId42"/>
    <p:sldId id="466" r:id="rId43"/>
    <p:sldId id="467" r:id="rId44"/>
    <p:sldId id="444" r:id="rId45"/>
    <p:sldId id="445" r:id="rId46"/>
    <p:sldId id="446" r:id="rId47"/>
    <p:sldId id="462" r:id="rId48"/>
    <p:sldId id="448" r:id="rId49"/>
    <p:sldId id="449" r:id="rId50"/>
    <p:sldId id="450" r:id="rId51"/>
    <p:sldId id="451" r:id="rId52"/>
    <p:sldId id="452" r:id="rId53"/>
    <p:sldId id="453" r:id="rId54"/>
    <p:sldId id="454" r:id="rId55"/>
    <p:sldId id="455" r:id="rId56"/>
    <p:sldId id="456" r:id="rId57"/>
    <p:sldId id="468" r:id="rId58"/>
    <p:sldId id="457" r:id="rId59"/>
    <p:sldId id="458" r:id="rId60"/>
    <p:sldId id="460"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0C62"/>
    <a:srgbClr val="2B0E62"/>
    <a:srgbClr val="FFFBFF"/>
    <a:srgbClr val="0074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3821" autoAdjust="0"/>
  </p:normalViewPr>
  <p:slideViewPr>
    <p:cSldViewPr snapToGrid="0">
      <p:cViewPr varScale="1">
        <p:scale>
          <a:sx n="66" d="100"/>
          <a:sy n="66" d="100"/>
        </p:scale>
        <p:origin x="2851" y="53"/>
      </p:cViewPr>
      <p:guideLst/>
    </p:cSldViewPr>
  </p:slideViewPr>
  <p:notesTextViewPr>
    <p:cViewPr>
      <p:scale>
        <a:sx n="1" d="1"/>
        <a:sy n="1" d="1"/>
      </p:scale>
      <p:origin x="0" y="0"/>
    </p:cViewPr>
  </p:notesTextViewPr>
  <p:notesViewPr>
    <p:cSldViewPr snapToGrid="0">
      <p:cViewPr varScale="1">
        <p:scale>
          <a:sx n="86" d="100"/>
          <a:sy n="86" d="100"/>
        </p:scale>
        <p:origin x="4166"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EC8EC1-E77F-19CF-CF25-6911A1070B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venir Next LT Pro" panose="020B0504020202020204" pitchFamily="34" charset="0"/>
            </a:endParaRPr>
          </a:p>
        </p:txBody>
      </p:sp>
      <p:sp>
        <p:nvSpPr>
          <p:cNvPr id="3" name="Date Placeholder 2">
            <a:extLst>
              <a:ext uri="{FF2B5EF4-FFF2-40B4-BE49-F238E27FC236}">
                <a16:creationId xmlns:a16="http://schemas.microsoft.com/office/drawing/2014/main" id="{84825C3A-554A-392E-A082-F021FE5B5F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8DF95D-A3C3-4480-8172-56CF1B3AFB86}" type="datetimeFigureOut">
              <a:rPr lang="en-US" smtClean="0">
                <a:latin typeface="Avenir Next LT Pro" panose="020B0504020202020204" pitchFamily="34" charset="0"/>
              </a:rPr>
              <a:t>6/24/2025</a:t>
            </a:fld>
            <a:endParaRPr lang="en-US" dirty="0">
              <a:latin typeface="Avenir Next LT Pro" panose="020B0504020202020204" pitchFamily="34" charset="0"/>
            </a:endParaRPr>
          </a:p>
        </p:txBody>
      </p:sp>
      <p:sp>
        <p:nvSpPr>
          <p:cNvPr id="4" name="Footer Placeholder 3">
            <a:extLst>
              <a:ext uri="{FF2B5EF4-FFF2-40B4-BE49-F238E27FC236}">
                <a16:creationId xmlns:a16="http://schemas.microsoft.com/office/drawing/2014/main" id="{568CD11B-A496-1118-5503-B75C60610B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venir Next LT Pro" panose="020B0504020202020204" pitchFamily="34" charset="0"/>
            </a:endParaRPr>
          </a:p>
        </p:txBody>
      </p:sp>
      <p:sp>
        <p:nvSpPr>
          <p:cNvPr id="5" name="Slide Number Placeholder 4">
            <a:extLst>
              <a:ext uri="{FF2B5EF4-FFF2-40B4-BE49-F238E27FC236}">
                <a16:creationId xmlns:a16="http://schemas.microsoft.com/office/drawing/2014/main" id="{253B923E-AF13-A62C-318A-BB274BAF65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748DD6-383E-469A-BDF4-48A0E9F505E5}" type="slidenum">
              <a:rPr lang="en-US" smtClean="0">
                <a:latin typeface="Avenir Next LT Pro" panose="020B0504020202020204" pitchFamily="34" charset="0"/>
              </a:rPr>
              <a:t>‹#›</a:t>
            </a:fld>
            <a:endParaRPr lang="en-US" dirty="0">
              <a:latin typeface="Avenir Next LT Pro" panose="020B0504020202020204" pitchFamily="34" charset="0"/>
            </a:endParaRPr>
          </a:p>
        </p:txBody>
      </p:sp>
    </p:spTree>
    <p:extLst>
      <p:ext uri="{BB962C8B-B14F-4D97-AF65-F5344CB8AC3E}">
        <p14:creationId xmlns:p14="http://schemas.microsoft.com/office/powerpoint/2010/main" val="176790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venir Next LT Pro" panose="020B05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venir Next LT Pro" panose="020B0504020202020204" pitchFamily="34" charset="0"/>
              </a:defRPr>
            </a:lvl1pPr>
          </a:lstStyle>
          <a:p>
            <a:fld id="{B79AF244-278D-4D90-87E2-1C6B081D7DB0}" type="datetimeFigureOut">
              <a:rPr lang="en-US" smtClean="0"/>
              <a:pPr/>
              <a:t>6/24/2025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venir Next LT Pro"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venir Next LT Pro" panose="020B0504020202020204" pitchFamily="34" charset="0"/>
              </a:defRPr>
            </a:lvl1pPr>
          </a:lstStyle>
          <a:p>
            <a:fld id="{ADB7853E-902C-4E95-A8FD-67F57F357270}" type="slidenum">
              <a:rPr lang="en-US" smtClean="0"/>
              <a:pPr/>
              <a:t>‹#›</a:t>
            </a:fld>
            <a:endParaRPr lang="en-US" dirty="0"/>
          </a:p>
        </p:txBody>
      </p:sp>
    </p:spTree>
    <p:extLst>
      <p:ext uri="{BB962C8B-B14F-4D97-AF65-F5344CB8AC3E}">
        <p14:creationId xmlns:p14="http://schemas.microsoft.com/office/powerpoint/2010/main" val="806945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venir Next LT Pro" panose="020B0504020202020204" pitchFamily="34" charset="0"/>
        <a:ea typeface="+mn-ea"/>
        <a:cs typeface="+mn-cs"/>
      </a:defRPr>
    </a:lvl1pPr>
    <a:lvl2pPr marL="457200" algn="l" defTabSz="914400" rtl="0" eaLnBrk="1" latinLnBrk="0" hangingPunct="1">
      <a:defRPr sz="1200" kern="1200">
        <a:solidFill>
          <a:schemeClr val="tx1"/>
        </a:solidFill>
        <a:latin typeface="Avenir Next LT Pro" panose="020B0504020202020204" pitchFamily="34" charset="0"/>
        <a:ea typeface="+mn-ea"/>
        <a:cs typeface="+mn-cs"/>
      </a:defRPr>
    </a:lvl2pPr>
    <a:lvl3pPr marL="914400" algn="l" defTabSz="914400" rtl="0" eaLnBrk="1" latinLnBrk="0" hangingPunct="1">
      <a:defRPr sz="1200" kern="1200">
        <a:solidFill>
          <a:schemeClr val="tx1"/>
        </a:solidFill>
        <a:latin typeface="Avenir Next LT Pro" panose="020B0504020202020204" pitchFamily="34" charset="0"/>
        <a:ea typeface="+mn-ea"/>
        <a:cs typeface="+mn-cs"/>
      </a:defRPr>
    </a:lvl3pPr>
    <a:lvl4pPr marL="1371600" algn="l" defTabSz="914400" rtl="0" eaLnBrk="1" latinLnBrk="0" hangingPunct="1">
      <a:defRPr sz="1200" kern="1200">
        <a:solidFill>
          <a:schemeClr val="tx1"/>
        </a:solidFill>
        <a:latin typeface="Avenir Next LT Pro" panose="020B0504020202020204" pitchFamily="34" charset="0"/>
        <a:ea typeface="+mn-ea"/>
        <a:cs typeface="+mn-cs"/>
      </a:defRPr>
    </a:lvl4pPr>
    <a:lvl5pPr marL="1828800" algn="l" defTabSz="914400" rtl="0" eaLnBrk="1" latinLnBrk="0" hangingPunct="1">
      <a:defRPr sz="1200" kern="1200">
        <a:solidFill>
          <a:schemeClr val="tx1"/>
        </a:solidFill>
        <a:latin typeface="Avenir Next LT Pro"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FA7262AC-7F88-4CDD-A0E0-C08BD3DA8FDB}" type="slidenum">
              <a:rPr lang="en-US" altLang="en-US" smtClean="0">
                <a:latin typeface="Times New Roman" panose="02020603050405020304" pitchFamily="18" charset="0"/>
              </a:rPr>
              <a:pPr>
                <a:spcBef>
                  <a:spcPct val="0"/>
                </a:spcBef>
              </a:pPr>
              <a:t>1</a:t>
            </a:fld>
            <a:endParaRPr lang="en-US" altLang="en-US">
              <a:latin typeface="Times New Roman" panose="02020603050405020304" pitchFamily="18" charset="0"/>
            </a:endParaRPr>
          </a:p>
        </p:txBody>
      </p:sp>
      <p:sp>
        <p:nvSpPr>
          <p:cNvPr id="6147" name="Rectangle 5"/>
          <p:cNvSpPr txBox="1">
            <a:spLocks noGrp="1" noChangeArrowheads="1"/>
          </p:cNvSpPr>
          <p:nvPr/>
        </p:nvSpPr>
        <p:spPr bwMode="auto">
          <a:xfrm>
            <a:off x="3905182" y="8716127"/>
            <a:ext cx="2984133" cy="458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94" tIns="0" rIns="19294" bIns="0" anchor="b"/>
          <a:lstStyle>
            <a:lvl1pPr defTabSz="944563">
              <a:spcBef>
                <a:spcPct val="30000"/>
              </a:spcBef>
              <a:defRPr sz="1000">
                <a:solidFill>
                  <a:schemeClr val="tx1"/>
                </a:solidFill>
                <a:latin typeface="Arial" panose="020B0604020202020204" pitchFamily="34" charset="0"/>
              </a:defRPr>
            </a:lvl1pPr>
            <a:lvl2pPr marL="742950" indent="-285750" defTabSz="944563">
              <a:spcBef>
                <a:spcPct val="30000"/>
              </a:spcBef>
              <a:defRPr sz="1000">
                <a:solidFill>
                  <a:schemeClr val="tx1"/>
                </a:solidFill>
                <a:latin typeface="Arial" panose="020B0604020202020204" pitchFamily="34" charset="0"/>
              </a:defRPr>
            </a:lvl2pPr>
            <a:lvl3pPr marL="1143000" indent="-228600" defTabSz="944563">
              <a:spcBef>
                <a:spcPct val="30000"/>
              </a:spcBef>
              <a:defRPr sz="1000">
                <a:solidFill>
                  <a:schemeClr val="tx1"/>
                </a:solidFill>
                <a:latin typeface="Arial" panose="020B0604020202020204" pitchFamily="34" charset="0"/>
              </a:defRPr>
            </a:lvl3pPr>
            <a:lvl4pPr marL="1600200" indent="-228600" defTabSz="944563">
              <a:spcBef>
                <a:spcPct val="30000"/>
              </a:spcBef>
              <a:defRPr sz="1000">
                <a:solidFill>
                  <a:schemeClr val="tx1"/>
                </a:solidFill>
                <a:latin typeface="Arial" panose="020B0604020202020204" pitchFamily="34" charset="0"/>
              </a:defRPr>
            </a:lvl4pPr>
            <a:lvl5pPr marL="2057400" indent="-228600" defTabSz="944563">
              <a:spcBef>
                <a:spcPct val="30000"/>
              </a:spcBef>
              <a:defRPr sz="1000">
                <a:solidFill>
                  <a:schemeClr val="tx1"/>
                </a:solidFill>
                <a:latin typeface="Arial" panose="020B0604020202020204" pitchFamily="34" charset="0"/>
              </a:defRPr>
            </a:lvl5pPr>
            <a:lvl6pPr marL="2514600" indent="-228600" defTabSz="944563"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944563"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944563"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944563" eaLnBrk="0" fontAlgn="base" hangingPunct="0">
              <a:spcBef>
                <a:spcPct val="30000"/>
              </a:spcBef>
              <a:spcAft>
                <a:spcPct val="0"/>
              </a:spcAft>
              <a:defRPr sz="1000">
                <a:solidFill>
                  <a:schemeClr val="tx1"/>
                </a:solidFill>
                <a:latin typeface="Arial" panose="020B0604020202020204" pitchFamily="34" charset="0"/>
              </a:defRPr>
            </a:lvl9pPr>
          </a:lstStyle>
          <a:p>
            <a:pPr algn="r">
              <a:spcBef>
                <a:spcPct val="0"/>
              </a:spcBef>
            </a:pPr>
            <a:fld id="{CD641255-5E4D-42C9-BE8E-5E0C6C260678}" type="slidenum">
              <a:rPr lang="en-US" altLang="en-US" i="1" u="none">
                <a:latin typeface="Times New Roman" panose="02020603050405020304" pitchFamily="18" charset="0"/>
              </a:rPr>
              <a:pPr algn="r">
                <a:spcBef>
                  <a:spcPct val="0"/>
                </a:spcBef>
              </a:pPr>
              <a:t>1</a:t>
            </a:fld>
            <a:endParaRPr lang="en-US" altLang="en-US" i="1" u="none">
              <a:latin typeface="Times New Roman" panose="02020603050405020304" pitchFamily="18" charset="0"/>
            </a:endParaRPr>
          </a:p>
        </p:txBody>
      </p:sp>
      <p:sp>
        <p:nvSpPr>
          <p:cNvPr id="6148" name="Rectangle 2"/>
          <p:cNvSpPr>
            <a:spLocks noGrp="1" noRot="1" noChangeAspect="1" noChangeArrowheads="1" noTextEdit="1"/>
          </p:cNvSpPr>
          <p:nvPr>
            <p:ph type="sldImg"/>
          </p:nvPr>
        </p:nvSpPr>
        <p:spPr>
          <a:ln/>
        </p:spPr>
      </p:sp>
      <p:sp>
        <p:nvSpPr>
          <p:cNvPr id="6149" name="Rectangle 3"/>
          <p:cNvSpPr>
            <a:spLocks noGrp="1" noChangeArrowheads="1"/>
          </p:cNvSpPr>
          <p:nvPr>
            <p:ph type="body" idx="1"/>
          </p:nvPr>
        </p:nvSpPr>
        <p:spPr>
          <a:xfrm>
            <a:off x="425374" y="4358737"/>
            <a:ext cx="6114049" cy="41291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Revised 6/2025</a:t>
            </a:r>
          </a:p>
          <a:p>
            <a:endParaRPr lang="en-US" altLang="en-US" dirty="0"/>
          </a:p>
          <a:p>
            <a:r>
              <a:rPr lang="en-US" altLang="en-US" dirty="0"/>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altLang="en-US" dirty="0"/>
          </a:p>
          <a:p>
            <a:r>
              <a:rPr lang="en-US" altLang="en-US" dirty="0"/>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endParaRPr lang="en-US" altLang="en-US" dirty="0"/>
          </a:p>
          <a:p>
            <a:r>
              <a:rPr lang="en-US" altLang="en-US" dirty="0"/>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a:p>
            <a:endParaRPr lang="en-US" altLang="en-US" dirty="0"/>
          </a:p>
        </p:txBody>
      </p:sp>
    </p:spTree>
    <p:extLst>
      <p:ext uri="{BB962C8B-B14F-4D97-AF65-F5344CB8AC3E}">
        <p14:creationId xmlns:p14="http://schemas.microsoft.com/office/powerpoint/2010/main" val="2333600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1EBFBE46-96AB-4016-A061-E4D6648FABD4}" type="slidenum">
              <a:rPr lang="en-US" altLang="en-US" smtClean="0">
                <a:latin typeface="Times New Roman" panose="02020603050405020304" pitchFamily="18" charset="0"/>
              </a:rPr>
              <a:pPr>
                <a:spcBef>
                  <a:spcPct val="0"/>
                </a:spcBef>
              </a:pPr>
              <a:t>10</a:t>
            </a:fld>
            <a:endParaRPr lang="en-US" altLang="en-US">
              <a:latin typeface="Times New Roman" panose="02020603050405020304" pitchFamily="18" charset="0"/>
            </a:endParaRPr>
          </a:p>
        </p:txBody>
      </p:sp>
      <p:sp>
        <p:nvSpPr>
          <p:cNvPr id="28675" name="Rectangle 2"/>
          <p:cNvSpPr>
            <a:spLocks noGrp="1" noRot="1" noChangeAspect="1" noChangeArrowheads="1" noTextEdit="1"/>
          </p:cNvSpPr>
          <p:nvPr>
            <p:ph type="sldImg"/>
          </p:nvPr>
        </p:nvSpPr>
        <p:spPr>
          <a:xfrm>
            <a:off x="1160463" y="695325"/>
            <a:ext cx="4572000" cy="3429000"/>
          </a:xfrm>
          <a:ln/>
        </p:spPr>
      </p:sp>
      <p:sp>
        <p:nvSpPr>
          <p:cNvPr id="28676" name="Rectangle 3"/>
          <p:cNvSpPr>
            <a:spLocks noGrp="1" noChangeArrowheads="1"/>
          </p:cNvSpPr>
          <p:nvPr>
            <p:ph type="body" idx="1"/>
          </p:nvPr>
        </p:nvSpPr>
        <p:spPr>
          <a:xfrm>
            <a:off x="916414" y="4358841"/>
            <a:ext cx="5056491" cy="41270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697635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EAA9AD57-E819-4F4D-BD91-8250A6B419B1}" type="slidenum">
              <a:rPr lang="en-US" altLang="en-US" smtClean="0">
                <a:latin typeface="Times New Roman" panose="02020603050405020304" pitchFamily="18" charset="0"/>
              </a:rPr>
              <a:pPr>
                <a:spcBef>
                  <a:spcPct val="0"/>
                </a:spcBef>
              </a:pPr>
              <a:t>11</a:t>
            </a:fld>
            <a:endParaRPr lang="en-US" altLang="en-US">
              <a:latin typeface="Times New Roman" panose="02020603050405020304" pitchFamily="18"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95138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BDF523B8-DD7E-4EA9-847C-9EC2275E423E}" type="slidenum">
              <a:rPr lang="en-US" altLang="en-US" smtClean="0">
                <a:latin typeface="Times New Roman" panose="02020603050405020304" pitchFamily="18" charset="0"/>
              </a:rPr>
              <a:pPr>
                <a:spcBef>
                  <a:spcPct val="0"/>
                </a:spcBef>
              </a:pPr>
              <a:t>12</a:t>
            </a:fld>
            <a:endParaRPr lang="en-US" altLang="en-US">
              <a:latin typeface="Times New Roman" panose="02020603050405020304"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523340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B4355C99-2C16-4E76-83D4-78B4956EE413}" type="slidenum">
              <a:rPr lang="en-US" altLang="en-US" smtClean="0">
                <a:latin typeface="Times New Roman" panose="02020603050405020304" pitchFamily="18" charset="0"/>
              </a:rPr>
              <a:pPr>
                <a:spcBef>
                  <a:spcPct val="0"/>
                </a:spcBef>
              </a:pPr>
              <a:t>13</a:t>
            </a:fld>
            <a:endParaRPr lang="en-US" altLang="en-US">
              <a:latin typeface="Times New Roman" panose="02020603050405020304" pitchFamily="18" charset="0"/>
            </a:endParaRPr>
          </a:p>
        </p:txBody>
      </p:sp>
      <p:sp>
        <p:nvSpPr>
          <p:cNvPr id="34819" name="Rectangle 2"/>
          <p:cNvSpPr>
            <a:spLocks noGrp="1" noRot="1" noChangeAspect="1" noChangeArrowheads="1" noTextEdit="1"/>
          </p:cNvSpPr>
          <p:nvPr>
            <p:ph type="sldImg"/>
          </p:nvPr>
        </p:nvSpPr>
        <p:spPr>
          <a:xfrm>
            <a:off x="1152525" y="687388"/>
            <a:ext cx="4586288" cy="3441700"/>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2279390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B2C72C09-8253-4350-AF3E-F98ECA96D27B}" type="slidenum">
              <a:rPr lang="en-US" altLang="en-US" smtClean="0">
                <a:latin typeface="Times New Roman" panose="02020603050405020304" pitchFamily="18" charset="0"/>
              </a:rPr>
              <a:pPr>
                <a:spcBef>
                  <a:spcPct val="0"/>
                </a:spcBef>
              </a:pPr>
              <a:t>14</a:t>
            </a:fld>
            <a:endParaRPr lang="en-US" altLang="en-US">
              <a:latin typeface="Times New Roman" panose="02020603050405020304" pitchFamily="18" charset="0"/>
            </a:endParaRPr>
          </a:p>
        </p:txBody>
      </p:sp>
      <p:sp>
        <p:nvSpPr>
          <p:cNvPr id="36867" name="Rectangle 2"/>
          <p:cNvSpPr>
            <a:spLocks noGrp="1" noRot="1" noChangeAspect="1" noChangeArrowheads="1" noTextEdit="1"/>
          </p:cNvSpPr>
          <p:nvPr>
            <p:ph type="sldImg"/>
          </p:nvPr>
        </p:nvSpPr>
        <p:spPr>
          <a:xfrm>
            <a:off x="1152525" y="687388"/>
            <a:ext cx="4586288" cy="3441700"/>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159662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006D3603-B599-4019-A595-92E43DAA53BE}" type="slidenum">
              <a:rPr lang="en-US" altLang="en-US" smtClean="0">
                <a:latin typeface="Times New Roman" panose="02020603050405020304" pitchFamily="18" charset="0"/>
              </a:rPr>
              <a:pPr>
                <a:spcBef>
                  <a:spcPct val="0"/>
                </a:spcBef>
              </a:pPr>
              <a:t>15</a:t>
            </a:fld>
            <a:endParaRPr lang="en-US" altLang="en-US">
              <a:latin typeface="Times New Roman" panose="02020603050405020304"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endParaRPr lang="en-US" altLang="en-US" dirty="0"/>
          </a:p>
        </p:txBody>
      </p:sp>
    </p:spTree>
    <p:extLst>
      <p:ext uri="{BB962C8B-B14F-4D97-AF65-F5344CB8AC3E}">
        <p14:creationId xmlns:p14="http://schemas.microsoft.com/office/powerpoint/2010/main" val="3290121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67CF40FA-1448-4FEF-8315-73A6D5099324}" type="slidenum">
              <a:rPr lang="en-US" altLang="en-US" smtClean="0">
                <a:latin typeface="Times New Roman" panose="02020603050405020304" pitchFamily="18" charset="0"/>
              </a:rPr>
              <a:pPr>
                <a:spcBef>
                  <a:spcPct val="0"/>
                </a:spcBef>
              </a:pPr>
              <a:t>16</a:t>
            </a:fld>
            <a:endParaRPr lang="en-US" altLang="en-US">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123632" y="4285729"/>
            <a:ext cx="6490606" cy="42017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a:t>
            </a:r>
          </a:p>
        </p:txBody>
      </p:sp>
    </p:spTree>
    <p:extLst>
      <p:ext uri="{BB962C8B-B14F-4D97-AF65-F5344CB8AC3E}">
        <p14:creationId xmlns:p14="http://schemas.microsoft.com/office/powerpoint/2010/main" val="4071206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CDA3A7CA-E34F-4150-9CDA-00AD5F201464}" type="slidenum">
              <a:rPr lang="en-US" altLang="en-US" smtClean="0">
                <a:latin typeface="Times New Roman" panose="02020603050405020304" pitchFamily="18" charset="0"/>
              </a:rPr>
              <a:pPr>
                <a:spcBef>
                  <a:spcPct val="0"/>
                </a:spcBef>
              </a:pPr>
              <a:t>17</a:t>
            </a:fld>
            <a:endParaRPr lang="en-US" altLang="en-US">
              <a:latin typeface="Times New Roman" panose="02020603050405020304" pitchFamily="18" charset="0"/>
            </a:endParaRPr>
          </a:p>
        </p:txBody>
      </p:sp>
      <p:sp>
        <p:nvSpPr>
          <p:cNvPr id="45059" name="Rectangle 2"/>
          <p:cNvSpPr>
            <a:spLocks noGrp="1" noRot="1" noChangeAspect="1" noChangeArrowheads="1" noTextEdit="1"/>
          </p:cNvSpPr>
          <p:nvPr>
            <p:ph type="sldImg"/>
          </p:nvPr>
        </p:nvSpPr>
        <p:spPr>
          <a:xfrm>
            <a:off x="1160463" y="695325"/>
            <a:ext cx="4572000" cy="3429000"/>
          </a:xfrm>
          <a:ln/>
        </p:spPr>
      </p:sp>
      <p:sp>
        <p:nvSpPr>
          <p:cNvPr id="45060" name="Rectangle 3"/>
          <p:cNvSpPr>
            <a:spLocks noGrp="1" noChangeArrowheads="1"/>
          </p:cNvSpPr>
          <p:nvPr>
            <p:ph type="body" idx="1"/>
          </p:nvPr>
        </p:nvSpPr>
        <p:spPr>
          <a:xfrm>
            <a:off x="916414" y="4358841"/>
            <a:ext cx="5056491" cy="41270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3279">
              <a:defRPr/>
            </a:pPr>
            <a:endParaRPr lang="en-US" altLang="en-US" dirty="0"/>
          </a:p>
        </p:txBody>
      </p:sp>
    </p:spTree>
    <p:extLst>
      <p:ext uri="{BB962C8B-B14F-4D97-AF65-F5344CB8AC3E}">
        <p14:creationId xmlns:p14="http://schemas.microsoft.com/office/powerpoint/2010/main" val="23860330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680C1F09-36E7-4553-8033-8434225B4DDE}" type="slidenum">
              <a:rPr lang="en-US" altLang="en-US" smtClean="0">
                <a:latin typeface="Times New Roman" panose="02020603050405020304" pitchFamily="18" charset="0"/>
              </a:rPr>
              <a:pPr>
                <a:spcBef>
                  <a:spcPct val="0"/>
                </a:spcBef>
              </a:pPr>
              <a:t>18</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51950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D0EA03CA-C7DC-4433-B535-302E0F560E3D}" type="slidenum">
              <a:rPr lang="en-US" altLang="en-US" smtClean="0">
                <a:latin typeface="Times New Roman" panose="02020603050405020304" pitchFamily="18" charset="0"/>
              </a:rPr>
              <a:pPr>
                <a:spcBef>
                  <a:spcPct val="0"/>
                </a:spcBef>
              </a:pPr>
              <a:t>19</a:t>
            </a:fld>
            <a:endParaRPr lang="en-US" altLang="en-US">
              <a:latin typeface="Times New Roman" panose="02020603050405020304" pitchFamily="18" charset="0"/>
            </a:endParaRPr>
          </a:p>
        </p:txBody>
      </p:sp>
      <p:sp>
        <p:nvSpPr>
          <p:cNvPr id="43011" name="Rectangle 2"/>
          <p:cNvSpPr>
            <a:spLocks noGrp="1" noRot="1" noChangeAspect="1" noChangeArrowheads="1" noTextEdit="1"/>
          </p:cNvSpPr>
          <p:nvPr>
            <p:ph type="sldImg"/>
          </p:nvPr>
        </p:nvSpPr>
        <p:spPr>
          <a:xfrm>
            <a:off x="1160463" y="695325"/>
            <a:ext cx="4572000" cy="3429000"/>
          </a:xfrm>
          <a:ln/>
        </p:spPr>
      </p:sp>
      <p:sp>
        <p:nvSpPr>
          <p:cNvPr id="43012" name="Rectangle 3"/>
          <p:cNvSpPr>
            <a:spLocks noGrp="1" noChangeArrowheads="1"/>
          </p:cNvSpPr>
          <p:nvPr>
            <p:ph type="body" idx="1"/>
          </p:nvPr>
        </p:nvSpPr>
        <p:spPr>
          <a:xfrm>
            <a:off x="916414" y="4358841"/>
            <a:ext cx="5056491" cy="412705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6422" indent="-226422">
              <a:buFontTx/>
              <a:buAutoNum type="arabicPeriod"/>
            </a:pPr>
            <a:endParaRPr lang="en-US" altLang="en-US" dirty="0"/>
          </a:p>
          <a:p>
            <a:pPr marL="226422" indent="-226422">
              <a:buFontTx/>
              <a:buAutoNum type="arabicPeriod"/>
            </a:pPr>
            <a:endParaRPr lang="en-US" altLang="en-US" dirty="0"/>
          </a:p>
        </p:txBody>
      </p:sp>
    </p:spTree>
    <p:extLst>
      <p:ext uri="{BB962C8B-B14F-4D97-AF65-F5344CB8AC3E}">
        <p14:creationId xmlns:p14="http://schemas.microsoft.com/office/powerpoint/2010/main" val="3224867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A703DB20-B996-4592-B067-E3D7CA6AE26B}" type="slidenum">
              <a:rPr lang="en-US" altLang="en-US" smtClean="0">
                <a:latin typeface="Times New Roman" panose="02020603050405020304" pitchFamily="18" charset="0"/>
              </a:rPr>
              <a:pPr>
                <a:spcBef>
                  <a:spcPct val="0"/>
                </a:spcBef>
              </a:pPr>
              <a:t>2</a:t>
            </a:fld>
            <a:endParaRPr lang="en-US" altLang="en-US">
              <a:latin typeface="Times New Roman" panose="02020603050405020304" pitchFamily="18"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6791886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B643C3C6-97B6-4050-9353-F81D3D0D7DF6}" type="slidenum">
              <a:rPr lang="en-US" altLang="en-US" smtClean="0">
                <a:latin typeface="Times New Roman" panose="02020603050405020304" pitchFamily="18" charset="0"/>
              </a:rPr>
              <a:pPr>
                <a:spcBef>
                  <a:spcPct val="0"/>
                </a:spcBef>
              </a:pPr>
              <a:t>20</a:t>
            </a:fld>
            <a:endParaRPr lang="en-US" altLang="en-US">
              <a:latin typeface="Times New Roman" panose="02020603050405020304" pitchFamily="18" charset="0"/>
            </a:endParaRPr>
          </a:p>
        </p:txBody>
      </p:sp>
      <p:sp>
        <p:nvSpPr>
          <p:cNvPr id="49155" name="Rectangle 2"/>
          <p:cNvSpPr>
            <a:spLocks noGrp="1" noRot="1" noChangeAspect="1" noChangeArrowheads="1" noTextEdit="1"/>
          </p:cNvSpPr>
          <p:nvPr>
            <p:ph type="sldImg"/>
          </p:nvPr>
        </p:nvSpPr>
        <p:spPr>
          <a:xfrm>
            <a:off x="1152525" y="687388"/>
            <a:ext cx="4586288" cy="3441700"/>
          </a:xfrm>
          <a:ln/>
        </p:spPr>
      </p:sp>
      <p:sp>
        <p:nvSpPr>
          <p:cNvPr id="49156" name="Rectangle 3"/>
          <p:cNvSpPr>
            <a:spLocks noGrp="1" noChangeArrowheads="1"/>
          </p:cNvSpPr>
          <p:nvPr>
            <p:ph type="body" idx="1"/>
          </p:nvPr>
        </p:nvSpPr>
        <p:spPr>
          <a:xfrm>
            <a:off x="1070952" y="4435067"/>
            <a:ext cx="4747415" cy="41286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800" dirty="0"/>
          </a:p>
          <a:p>
            <a:endParaRPr lang="en-US" altLang="en-US" sz="800" dirty="0"/>
          </a:p>
          <a:p>
            <a:br>
              <a:rPr lang="en-US" altLang="en-US" sz="800" dirty="0"/>
            </a:br>
            <a:endParaRPr lang="en-US" altLang="en-US" sz="800" dirty="0"/>
          </a:p>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1694736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EA4FEE05-D209-4719-A68B-A33AB69D63E8}" type="slidenum">
              <a:rPr lang="en-US" altLang="en-US" smtClean="0">
                <a:latin typeface="Times New Roman" panose="02020603050405020304" pitchFamily="18" charset="0"/>
              </a:rPr>
              <a:pPr>
                <a:spcBef>
                  <a:spcPct val="0"/>
                </a:spcBef>
              </a:pPr>
              <a:t>21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1111102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800" dirty="0"/>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D848C65D-F606-4D63-AEFF-3E6975626221}" type="slidenum">
              <a:rPr lang="en-US" altLang="en-US" smtClean="0">
                <a:latin typeface="Times New Roman" panose="02020603050405020304" pitchFamily="18" charset="0"/>
              </a:rPr>
              <a:pPr>
                <a:spcBef>
                  <a:spcPct val="0"/>
                </a:spcBef>
              </a:pPr>
              <a:t>22</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35274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endParaRPr lang="en-US" altLang="en-US" dirty="0"/>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24A44F81-9610-4894-8C3F-04044B59A927}" type="slidenum">
              <a:rPr lang="en-US" altLang="en-US" smtClean="0">
                <a:latin typeface="Times New Roman" panose="02020603050405020304" pitchFamily="18" charset="0"/>
              </a:rPr>
              <a:pPr>
                <a:spcBef>
                  <a:spcPct val="0"/>
                </a:spcBef>
              </a:pPr>
              <a:t>23</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263274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ED12EBD8-E36E-4988-A2B3-AA6D118C1447}" type="slidenum">
              <a:rPr lang="en-US" altLang="en-US" smtClean="0">
                <a:latin typeface="Times New Roman" panose="02020603050405020304" pitchFamily="18" charset="0"/>
              </a:rPr>
              <a:pPr>
                <a:spcBef>
                  <a:spcPct val="0"/>
                </a:spcBef>
              </a:pPr>
              <a:t>24</a:t>
            </a:fld>
            <a:endParaRPr lang="en-US" altLang="en-US">
              <a:latin typeface="Times New Roman" panose="02020603050405020304" pitchFamily="18"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200" dirty="0"/>
          </a:p>
          <a:p>
            <a:endParaRPr lang="en-US" altLang="en-US" dirty="0"/>
          </a:p>
        </p:txBody>
      </p:sp>
    </p:spTree>
    <p:extLst>
      <p:ext uri="{BB962C8B-B14F-4D97-AF65-F5344CB8AC3E}">
        <p14:creationId xmlns:p14="http://schemas.microsoft.com/office/powerpoint/2010/main" val="26781768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3F8E5161-99C5-49EF-9540-9662D262F644}" type="slidenum">
              <a:rPr lang="en-US" altLang="en-US" smtClean="0">
                <a:latin typeface="Times New Roman" panose="02020603050405020304" pitchFamily="18" charset="0"/>
              </a:rPr>
              <a:pPr>
                <a:spcBef>
                  <a:spcPct val="0"/>
                </a:spcBef>
              </a:pPr>
              <a:t>25</a:t>
            </a:fld>
            <a:endParaRPr lang="en-US" altLang="en-US">
              <a:latin typeface="Times New Roman" panose="02020603050405020304"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endParaRPr lang="en-US" altLang="en-US" dirty="0"/>
          </a:p>
          <a:p>
            <a:endParaRPr lang="en-US" altLang="en-US" dirty="0"/>
          </a:p>
        </p:txBody>
      </p:sp>
    </p:spTree>
    <p:extLst>
      <p:ext uri="{BB962C8B-B14F-4D97-AF65-F5344CB8AC3E}">
        <p14:creationId xmlns:p14="http://schemas.microsoft.com/office/powerpoint/2010/main" val="35307084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51E134A0-2704-43A3-87A4-1E466B561043}" type="slidenum">
              <a:rPr lang="en-US" altLang="en-US" smtClean="0">
                <a:latin typeface="Times New Roman" panose="02020603050405020304" pitchFamily="18" charset="0"/>
              </a:rPr>
              <a:pPr>
                <a:spcBef>
                  <a:spcPct val="0"/>
                </a:spcBef>
              </a:pPr>
              <a:t>26</a:t>
            </a:fld>
            <a:endParaRPr lang="en-US" altLang="en-US">
              <a:latin typeface="Times New Roman" panose="02020603050405020304"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6293192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6902" eaLnBrk="1" hangingPunct="1">
              <a:defRPr/>
            </a:pPr>
            <a:endParaRPr lang="en-US" altLang="en-US" dirty="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67AC742C-013C-4E06-B6D5-CD52374C2CFA}" type="slidenum">
              <a:rPr lang="en-US" altLang="en-US" smtClean="0">
                <a:latin typeface="Times New Roman" panose="02020603050405020304" pitchFamily="18" charset="0"/>
              </a:rPr>
              <a:pPr>
                <a:spcBef>
                  <a:spcPct val="0"/>
                </a:spcBef>
              </a:pPr>
              <a:t>27</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6582871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8CC989CD-C99A-4294-965B-37DD387E0D9E}" type="slidenum">
              <a:rPr lang="en-US" altLang="en-US" smtClean="0">
                <a:latin typeface="Times New Roman" panose="02020603050405020304" pitchFamily="18" charset="0"/>
              </a:rPr>
              <a:pPr>
                <a:spcBef>
                  <a:spcPct val="0"/>
                </a:spcBef>
              </a:pPr>
              <a:t>28</a:t>
            </a:fld>
            <a:endParaRPr lang="en-US" altLang="en-US">
              <a:latin typeface="Times New Roman" panose="02020603050405020304" pitchFamily="18"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endParaRPr lang="en-US" altLang="en-US" dirty="0"/>
          </a:p>
        </p:txBody>
      </p:sp>
    </p:spTree>
    <p:extLst>
      <p:ext uri="{BB962C8B-B14F-4D97-AF65-F5344CB8AC3E}">
        <p14:creationId xmlns:p14="http://schemas.microsoft.com/office/powerpoint/2010/main" val="7754008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44AE4019-FDE6-4A18-B2A7-4F7F1067197D}" type="slidenum">
              <a:rPr lang="en-US" altLang="en-US" smtClean="0">
                <a:latin typeface="Times New Roman" panose="02020603050405020304" pitchFamily="18" charset="0"/>
              </a:rPr>
              <a:pPr>
                <a:spcBef>
                  <a:spcPct val="0"/>
                </a:spcBef>
              </a:pPr>
              <a:t>29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110887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25DE9AA3-AC1A-4B85-8E69-CB9E39AE7418}" type="slidenum">
              <a:rPr lang="en-US" altLang="en-US" smtClean="0">
                <a:latin typeface="Times New Roman" panose="02020603050405020304" pitchFamily="18" charset="0"/>
              </a:rPr>
              <a:pPr>
                <a:spcBef>
                  <a:spcPct val="0"/>
                </a:spcBef>
              </a:pPr>
              <a:t>3</a:t>
            </a:fld>
            <a:endParaRPr lang="en-US" altLang="en-US">
              <a:latin typeface="Times New Roman" panose="02020603050405020304" pitchFamily="18"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500787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E33041B8-30C6-45C7-B7F6-4BB22CCB74AE}" type="slidenum">
              <a:rPr lang="en-US" altLang="en-US" smtClean="0">
                <a:latin typeface="Times New Roman" panose="02020603050405020304" pitchFamily="18" charset="0"/>
              </a:rPr>
              <a:pPr>
                <a:spcBef>
                  <a:spcPct val="0"/>
                </a:spcBef>
              </a:pPr>
              <a:t>30</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2409933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6786D496-BA13-4F47-93AB-C87101E779B6}" type="slidenum">
              <a:rPr lang="en-US" altLang="en-US" smtClean="0">
                <a:latin typeface="Times New Roman" panose="02020603050405020304" pitchFamily="18" charset="0"/>
              </a:rPr>
              <a:pPr>
                <a:spcBef>
                  <a:spcPct val="0"/>
                </a:spcBef>
              </a:pPr>
              <a:t>31</a:t>
            </a:fld>
            <a:endParaRPr lang="en-US" altLang="en-US">
              <a:latin typeface="Times New Roman" panose="02020603050405020304"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dirty="0"/>
          </a:p>
        </p:txBody>
      </p:sp>
    </p:spTree>
    <p:extLst>
      <p:ext uri="{BB962C8B-B14F-4D97-AF65-F5344CB8AC3E}">
        <p14:creationId xmlns:p14="http://schemas.microsoft.com/office/powerpoint/2010/main" val="28555834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D18982B0-76D7-403D-BCFD-27AB7585D371}" type="slidenum">
              <a:rPr lang="en-US" altLang="en-US" smtClean="0">
                <a:latin typeface="Times New Roman" panose="02020603050405020304" pitchFamily="18" charset="0"/>
              </a:rPr>
              <a:pPr>
                <a:spcBef>
                  <a:spcPct val="0"/>
                </a:spcBef>
              </a:pPr>
              <a:t>32</a:t>
            </a:fld>
            <a:endParaRPr lang="en-US" altLang="en-US">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xfrm>
            <a:off x="611972" y="4358843"/>
            <a:ext cx="5588102" cy="41286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5178611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B6649EAE-29E1-4E6F-99E0-44E1763EB786}" type="slidenum">
              <a:rPr lang="en-US" altLang="en-US" smtClean="0">
                <a:latin typeface="Times New Roman" panose="02020603050405020304" pitchFamily="18" charset="0"/>
              </a:rPr>
              <a:pPr>
                <a:spcBef>
                  <a:spcPct val="0"/>
                </a:spcBef>
              </a:pPr>
              <a:t>33</a:t>
            </a:fld>
            <a:endParaRPr lang="en-US" altLang="en-US">
              <a:latin typeface="Times New Roman" panose="02020603050405020304"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1011128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B6649EAE-29E1-4E6F-99E0-44E1763EB786}" type="slidenum">
              <a:rPr lang="en-US" altLang="en-US" smtClean="0">
                <a:latin typeface="Times New Roman" panose="02020603050405020304" pitchFamily="18" charset="0"/>
              </a:rPr>
              <a:pPr>
                <a:spcBef>
                  <a:spcPct val="0"/>
                </a:spcBef>
              </a:pPr>
              <a:t>34</a:t>
            </a:fld>
            <a:endParaRPr lang="en-US" altLang="en-US">
              <a:latin typeface="Times New Roman" panose="02020603050405020304"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6902">
              <a:defRPr/>
            </a:pPr>
            <a:endParaRPr lang="en-US" altLang="en-US" dirty="0"/>
          </a:p>
        </p:txBody>
      </p:sp>
    </p:spTree>
    <p:extLst>
      <p:ext uri="{BB962C8B-B14F-4D97-AF65-F5344CB8AC3E}">
        <p14:creationId xmlns:p14="http://schemas.microsoft.com/office/powerpoint/2010/main" val="38651581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1A5ACD6C-8A0D-4E51-A521-F1B8BE4BB95B}" type="slidenum">
              <a:rPr lang="en-US" altLang="en-US" smtClean="0">
                <a:latin typeface="Times New Roman" panose="02020603050405020304" pitchFamily="18" charset="0"/>
              </a:rPr>
              <a:pPr>
                <a:spcBef>
                  <a:spcPct val="0"/>
                </a:spcBef>
              </a:pPr>
              <a:t>35</a:t>
            </a:fld>
            <a:endParaRPr lang="en-US" altLang="en-US">
              <a:latin typeface="Times New Roman" panose="02020603050405020304"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5213331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F104E125-5CD6-46A1-BCBD-BC9922A4D6D3}" type="slidenum">
              <a:rPr lang="en-US" altLang="en-US" smtClean="0">
                <a:latin typeface="Times New Roman" panose="02020603050405020304" pitchFamily="18" charset="0"/>
              </a:rPr>
              <a:pPr>
                <a:spcBef>
                  <a:spcPct val="0"/>
                </a:spcBef>
              </a:pPr>
              <a:t>36</a:t>
            </a:fld>
            <a:endParaRPr lang="en-US" altLang="en-US">
              <a:latin typeface="Times New Roman" panose="02020603050405020304"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6975348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F57030D4-9F99-48EC-AADC-991FB36FE2EE}" type="slidenum">
              <a:rPr lang="en-US" altLang="en-US" smtClean="0">
                <a:latin typeface="Times New Roman" panose="02020603050405020304" pitchFamily="18" charset="0"/>
              </a:rPr>
              <a:pPr>
                <a:spcBef>
                  <a:spcPct val="0"/>
                </a:spcBef>
              </a:pPr>
              <a:t>37</a:t>
            </a:fld>
            <a:endParaRPr lang="en-US" altLang="en-US">
              <a:latin typeface="Times New Roman" panose="02020603050405020304" pitchFamily="18" charset="0"/>
            </a:endParaRPr>
          </a:p>
        </p:txBody>
      </p:sp>
      <p:sp>
        <p:nvSpPr>
          <p:cNvPr id="81923" name="Rectangle 2"/>
          <p:cNvSpPr>
            <a:spLocks noGrp="1" noRot="1" noChangeAspect="1" noChangeArrowheads="1" noTextEdit="1"/>
          </p:cNvSpPr>
          <p:nvPr>
            <p:ph type="sldImg"/>
          </p:nvPr>
        </p:nvSpPr>
        <p:spPr>
          <a:xfrm>
            <a:off x="1152525" y="687388"/>
            <a:ext cx="4586288" cy="3441700"/>
          </a:xfrm>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endParaRPr lang="en-US" altLang="en-US" dirty="0"/>
          </a:p>
        </p:txBody>
      </p:sp>
    </p:spTree>
    <p:extLst>
      <p:ext uri="{BB962C8B-B14F-4D97-AF65-F5344CB8AC3E}">
        <p14:creationId xmlns:p14="http://schemas.microsoft.com/office/powerpoint/2010/main" val="34247262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BFF921A6-5378-4096-B0A6-7CE839418DFF}" type="slidenum">
              <a:rPr lang="en-US" altLang="en-US" smtClean="0">
                <a:latin typeface="Times New Roman" panose="02020603050405020304" pitchFamily="18" charset="0"/>
              </a:rPr>
              <a:pPr>
                <a:spcBef>
                  <a:spcPct val="0"/>
                </a:spcBef>
              </a:pPr>
              <a:t>38</a:t>
            </a:fld>
            <a:endParaRPr lang="en-US" altLang="en-US">
              <a:latin typeface="Times New Roman" panose="02020603050405020304"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8267615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6902">
              <a:defRPr/>
            </a:pPr>
            <a:endParaRPr lang="en-US" altLang="en-US" dirty="0"/>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E9A50A3D-80DF-469B-8B7D-FAB887280E0D}" type="slidenum">
              <a:rPr lang="en-US" altLang="en-US" smtClean="0">
                <a:latin typeface="Times New Roman" panose="02020603050405020304" pitchFamily="18" charset="0"/>
              </a:rPr>
              <a:pPr>
                <a:spcBef>
                  <a:spcPct val="0"/>
                </a:spcBef>
              </a:pPr>
              <a:t>39</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195624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B3CD0123-17F4-4FA5-BD75-DA4C469877E0}" type="slidenum">
              <a:rPr lang="en-US" altLang="en-US" smtClean="0">
                <a:latin typeface="Times New Roman" panose="02020603050405020304" pitchFamily="18" charset="0"/>
              </a:rPr>
              <a:pPr>
                <a:spcBef>
                  <a:spcPct val="0"/>
                </a:spcBef>
              </a:pPr>
              <a:t>4</a:t>
            </a:fld>
            <a:endParaRPr lang="en-US" altLang="en-US">
              <a:latin typeface="Times New Roman" panose="02020603050405020304" pitchFamily="18"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dirty="0"/>
          </a:p>
        </p:txBody>
      </p:sp>
    </p:spTree>
    <p:extLst>
      <p:ext uri="{BB962C8B-B14F-4D97-AF65-F5344CB8AC3E}">
        <p14:creationId xmlns:p14="http://schemas.microsoft.com/office/powerpoint/2010/main" val="31923476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C2789B9A-7952-4C45-83FD-BA83190E331B}" type="slidenum">
              <a:rPr lang="en-US" altLang="en-US" smtClean="0">
                <a:latin typeface="Times New Roman" panose="02020603050405020304" pitchFamily="18" charset="0"/>
              </a:rPr>
              <a:pPr>
                <a:spcBef>
                  <a:spcPct val="0"/>
                </a:spcBef>
              </a:pPr>
              <a:t>40</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7669651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4DDFF65A-35D7-428A-B12A-49F3624186B3}" type="slidenum">
              <a:rPr lang="en-US" altLang="en-US" smtClean="0">
                <a:latin typeface="Times New Roman" panose="02020603050405020304" pitchFamily="18" charset="0"/>
              </a:rPr>
              <a:pPr>
                <a:spcBef>
                  <a:spcPct val="0"/>
                </a:spcBef>
              </a:pPr>
              <a:t>41</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8822545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7158E9F4-A198-4F0F-BB7C-CE98B4FEAB38}" type="slidenum">
              <a:rPr lang="en-US" altLang="en-US" smtClean="0">
                <a:latin typeface="Times New Roman" panose="02020603050405020304" pitchFamily="18" charset="0"/>
              </a:rPr>
              <a:pPr>
                <a:spcBef>
                  <a:spcPct val="0"/>
                </a:spcBef>
              </a:pPr>
              <a:t>42</a:t>
            </a:fld>
            <a:endParaRPr lang="en-US" altLang="en-US">
              <a:latin typeface="Times New Roman" panose="02020603050405020304"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a:t>
            </a:r>
            <a:endParaRPr lang="en-US" altLang="en-US" dirty="0"/>
          </a:p>
        </p:txBody>
      </p:sp>
    </p:spTree>
    <p:extLst>
      <p:ext uri="{BB962C8B-B14F-4D97-AF65-F5344CB8AC3E}">
        <p14:creationId xmlns:p14="http://schemas.microsoft.com/office/powerpoint/2010/main" val="26960946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3F8FC779-B1FF-4199-B310-12ACCE1B2A53}" type="slidenum">
              <a:rPr lang="en-US" altLang="en-US" smtClean="0">
                <a:latin typeface="Times New Roman" panose="02020603050405020304" pitchFamily="18" charset="0"/>
              </a:rPr>
              <a:pPr>
                <a:spcBef>
                  <a:spcPct val="0"/>
                </a:spcBef>
              </a:pPr>
              <a:t>43</a:t>
            </a:fld>
            <a:endParaRPr lang="en-US" altLang="en-US">
              <a:latin typeface="Times New Roman" panose="02020603050405020304" pitchFamily="18"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695900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6CA3EECD-E1A4-4D7F-8A57-867F92DC0A27}" type="slidenum">
              <a:rPr lang="en-US" altLang="en-US" smtClean="0">
                <a:latin typeface="Times New Roman" panose="02020603050405020304" pitchFamily="18" charset="0"/>
              </a:rPr>
              <a:pPr>
                <a:spcBef>
                  <a:spcPct val="0"/>
                </a:spcBef>
              </a:pPr>
              <a:t>44</a:t>
            </a:fld>
            <a:endParaRPr lang="en-US" altLang="en-US">
              <a:latin typeface="Times New Roman" panose="02020603050405020304" pitchFamily="18"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1100" b="1" dirty="0"/>
              <a:t>.</a:t>
            </a:r>
            <a:endParaRPr lang="en-US" altLang="en-US" sz="1100" dirty="0"/>
          </a:p>
          <a:p>
            <a:endParaRPr lang="en-US" altLang="en-US" sz="1100" dirty="0"/>
          </a:p>
        </p:txBody>
      </p:sp>
    </p:spTree>
    <p:extLst>
      <p:ext uri="{BB962C8B-B14F-4D97-AF65-F5344CB8AC3E}">
        <p14:creationId xmlns:p14="http://schemas.microsoft.com/office/powerpoint/2010/main" val="14925141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a:t>
            </a:r>
            <a:endParaRPr lang="en-US" altLang="en-US" dirty="0"/>
          </a:p>
          <a:p>
            <a:endParaRPr lang="en-US" altLang="en-US" dirty="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C8753A37-3A10-49DB-9709-2136DC99D021}" type="slidenum">
              <a:rPr lang="en-US" altLang="en-US" smtClean="0">
                <a:latin typeface="Times New Roman" panose="02020603050405020304" pitchFamily="18" charset="0"/>
              </a:rPr>
              <a:pPr>
                <a:spcBef>
                  <a:spcPct val="0"/>
                </a:spcBef>
              </a:pPr>
              <a:t>45</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20719174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t>.</a:t>
            </a:r>
          </a:p>
          <a:p>
            <a:endParaRPr lang="en-US" altLang="en-US" dirty="0"/>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F8B06B17-3B27-4C6E-9754-7825C0F4A704}" type="slidenum">
              <a:rPr lang="en-US" altLang="en-US" smtClean="0">
                <a:latin typeface="Times New Roman" panose="02020603050405020304" pitchFamily="18" charset="0"/>
              </a:rPr>
              <a:pPr>
                <a:spcBef>
                  <a:spcPct val="0"/>
                </a:spcBef>
              </a:pPr>
              <a:t>46</a:t>
            </a:fld>
            <a:endParaRPr lang="en-US" altLang="en-US">
              <a:latin typeface="Times New Roman" panose="02020603050405020304" pitchFamily="18" charset="0"/>
            </a:endParaRPr>
          </a:p>
        </p:txBody>
      </p:sp>
    </p:spTree>
    <p:extLst>
      <p:ext uri="{BB962C8B-B14F-4D97-AF65-F5344CB8AC3E}">
        <p14:creationId xmlns:p14="http://schemas.microsoft.com/office/powerpoint/2010/main" val="38300995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334C9B83-2176-4D82-8EA3-11F458DDDA98}" type="slidenum">
              <a:rPr lang="en-US" altLang="en-US" smtClean="0">
                <a:latin typeface="Times New Roman" panose="02020603050405020304" pitchFamily="18" charset="0"/>
              </a:rPr>
              <a:pPr>
                <a:spcBef>
                  <a:spcPct val="0"/>
                </a:spcBef>
              </a:pPr>
              <a:t>47</a:t>
            </a:fld>
            <a:endParaRPr lang="en-US" altLang="en-US">
              <a:latin typeface="Times New Roman" panose="02020603050405020304" pitchFamily="18"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005084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14C985FB-A904-405D-A79B-44B5C14E5F8C}" type="slidenum">
              <a:rPr lang="en-US" altLang="en-US" smtClean="0">
                <a:latin typeface="Times New Roman" panose="02020603050405020304" pitchFamily="18" charset="0"/>
              </a:rPr>
              <a:pPr>
                <a:spcBef>
                  <a:spcPct val="0"/>
                </a:spcBef>
              </a:pPr>
              <a:t>48</a:t>
            </a:fld>
            <a:endParaRPr lang="en-US" altLang="en-US">
              <a:latin typeface="Times New Roman" panose="02020603050405020304" pitchFamily="18"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5116127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FA7B6367-13E6-4FC7-81AB-9FEA96800B4C}" type="slidenum">
              <a:rPr lang="en-US" altLang="en-US" smtClean="0">
                <a:latin typeface="Times New Roman" panose="02020603050405020304" pitchFamily="18" charset="0"/>
              </a:rPr>
              <a:pPr>
                <a:spcBef>
                  <a:spcPct val="0"/>
                </a:spcBef>
              </a:pPr>
              <a:t>49</a:t>
            </a:fld>
            <a:endParaRPr lang="en-US" altLang="en-US">
              <a:latin typeface="Times New Roman" panose="02020603050405020304" pitchFamily="18"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endParaRPr lang="en-US" altLang="en-US" dirty="0"/>
          </a:p>
        </p:txBody>
      </p:sp>
    </p:spTree>
    <p:extLst>
      <p:ext uri="{BB962C8B-B14F-4D97-AF65-F5344CB8AC3E}">
        <p14:creationId xmlns:p14="http://schemas.microsoft.com/office/powerpoint/2010/main" val="253667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6593015E-607A-4DFE-B840-39A5F15FAF7B}" type="slidenum">
              <a:rPr lang="en-US" altLang="en-US" smtClean="0">
                <a:latin typeface="Times New Roman" panose="02020603050405020304" pitchFamily="18" charset="0"/>
              </a:rPr>
              <a:pPr>
                <a:spcBef>
                  <a:spcPct val="0"/>
                </a:spcBef>
              </a:pPr>
              <a:t>5</a:t>
            </a:fld>
            <a:endParaRPr lang="en-US" altLang="en-US">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xfrm>
            <a:off x="275080" y="4358843"/>
            <a:ext cx="6414883" cy="41286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4758959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4C72D5DD-4C93-4D0F-9884-4A9477F886F6}" type="slidenum">
              <a:rPr lang="en-US" altLang="en-US" smtClean="0">
                <a:latin typeface="Times New Roman" panose="02020603050405020304" pitchFamily="18" charset="0"/>
              </a:rPr>
              <a:pPr>
                <a:spcBef>
                  <a:spcPct val="0"/>
                </a:spcBef>
              </a:pPr>
              <a:t>50</a:t>
            </a:fld>
            <a:endParaRPr lang="en-US" altLang="en-US">
              <a:latin typeface="Times New Roman" panose="02020603050405020304" pitchFamily="18"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5431433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3DA02DB3-028C-49FF-8EF6-6503E2CF6DDB}" type="slidenum">
              <a:rPr lang="en-US" altLang="en-US" smtClean="0">
                <a:latin typeface="Times New Roman" panose="02020603050405020304" pitchFamily="18" charset="0"/>
              </a:rPr>
              <a:pPr>
                <a:spcBef>
                  <a:spcPct val="0"/>
                </a:spcBef>
              </a:pPr>
              <a:t>51</a:t>
            </a:fld>
            <a:endParaRPr lang="en-US" altLang="en-US">
              <a:latin typeface="Times New Roman" panose="02020603050405020304" pitchFamily="18"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7971947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9FCAB9F0-BE48-4BFC-9B39-F7C2B10524A2}" type="slidenum">
              <a:rPr lang="en-US" altLang="en-US" smtClean="0">
                <a:latin typeface="Times New Roman" panose="02020603050405020304" pitchFamily="18" charset="0"/>
              </a:rPr>
              <a:pPr>
                <a:spcBef>
                  <a:spcPct val="0"/>
                </a:spcBef>
              </a:pPr>
              <a:t>52</a:t>
            </a:fld>
            <a:endParaRPr lang="en-US" altLang="en-US">
              <a:latin typeface="Times New Roman" panose="02020603050405020304" pitchFamily="18"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5928870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00FAB0D5-A5D2-44ED-82FF-FE35C05C4D72}" type="slidenum">
              <a:rPr lang="en-US" altLang="en-US" smtClean="0">
                <a:latin typeface="Times New Roman" panose="02020603050405020304" pitchFamily="18" charset="0"/>
              </a:rPr>
              <a:pPr>
                <a:spcBef>
                  <a:spcPct val="0"/>
                </a:spcBef>
              </a:pPr>
              <a:t>53</a:t>
            </a:fld>
            <a:endParaRPr lang="en-US" altLang="en-US">
              <a:latin typeface="Times New Roman" panose="02020603050405020304" pitchFamily="18"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6049259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FD94C14B-8BA9-4836-939D-47EBBF154AF7}" type="slidenum">
              <a:rPr lang="en-US" altLang="en-US" smtClean="0">
                <a:latin typeface="Times New Roman" panose="02020603050405020304" pitchFamily="18" charset="0"/>
              </a:rPr>
              <a:pPr>
                <a:spcBef>
                  <a:spcPct val="0"/>
                </a:spcBef>
              </a:pPr>
              <a:t>54</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23717092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CBED8AF6-4F28-4B5F-8210-BB6CF91C1B9D}" type="slidenum">
              <a:rPr lang="en-US" altLang="en-US" smtClean="0">
                <a:latin typeface="Times New Roman" panose="02020603050405020304" pitchFamily="18" charset="0"/>
              </a:rPr>
              <a:pPr>
                <a:spcBef>
                  <a:spcPct val="0"/>
                </a:spcBef>
              </a:pPr>
              <a:t>55</a:t>
            </a:fld>
            <a:endParaRPr lang="en-US" altLang="en-US">
              <a:latin typeface="Times New Roman" panose="02020603050405020304" pitchFamily="18"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br>
              <a:rPr lang="en-US" altLang="en-US" dirty="0"/>
            </a:br>
            <a:endParaRPr lang="en-US" altLang="en-US" dirty="0"/>
          </a:p>
        </p:txBody>
      </p:sp>
    </p:spTree>
    <p:extLst>
      <p:ext uri="{BB962C8B-B14F-4D97-AF65-F5344CB8AC3E}">
        <p14:creationId xmlns:p14="http://schemas.microsoft.com/office/powerpoint/2010/main" val="33888906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A255BF81-0606-4C6E-A713-747CADB2FC43}" type="slidenum">
              <a:rPr lang="en-US" altLang="en-US" smtClean="0">
                <a:latin typeface="Times New Roman" panose="02020603050405020304" pitchFamily="18" charset="0"/>
              </a:rPr>
              <a:pPr>
                <a:spcBef>
                  <a:spcPct val="0"/>
                </a:spcBef>
              </a:pPr>
              <a:t>56</a:t>
            </a:fld>
            <a:endParaRPr lang="en-US" altLang="en-US">
              <a:latin typeface="Times New Roman" panose="02020603050405020304" pitchFamily="18"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xfrm>
            <a:off x="458981" y="4358843"/>
            <a:ext cx="5894088" cy="41286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endParaRPr lang="en-US" altLang="en-US" dirty="0"/>
          </a:p>
        </p:txBody>
      </p:sp>
    </p:spTree>
    <p:extLst>
      <p:ext uri="{BB962C8B-B14F-4D97-AF65-F5344CB8AC3E}">
        <p14:creationId xmlns:p14="http://schemas.microsoft.com/office/powerpoint/2010/main" val="28452872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C7B69-EFE1-19BE-E291-3E31379E932D}"/>
            </a:ext>
          </a:extLst>
        </p:cNvPr>
        <p:cNvGrpSpPr/>
        <p:nvPr/>
      </p:nvGrpSpPr>
      <p:grpSpPr>
        <a:xfrm>
          <a:off x="0" y="0"/>
          <a:ext cx="0" cy="0"/>
          <a:chOff x="0" y="0"/>
          <a:chExt cx="0" cy="0"/>
        </a:xfrm>
      </p:grpSpPr>
      <p:sp>
        <p:nvSpPr>
          <p:cNvPr id="120834" name="Rectangle 5">
            <a:extLst>
              <a:ext uri="{FF2B5EF4-FFF2-40B4-BE49-F238E27FC236}">
                <a16:creationId xmlns:a16="http://schemas.microsoft.com/office/drawing/2014/main" id="{2EFA75C6-B436-C72E-A309-AE5CBC842DA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A255BF81-0606-4C6E-A713-747CADB2FC43}" type="slidenum">
              <a:rPr lang="en-US" altLang="en-US" smtClean="0">
                <a:latin typeface="Times New Roman" panose="02020603050405020304" pitchFamily="18" charset="0"/>
              </a:rPr>
              <a:pPr>
                <a:spcBef>
                  <a:spcPct val="0"/>
                </a:spcBef>
              </a:pPr>
              <a:t>57</a:t>
            </a:fld>
            <a:endParaRPr lang="en-US" altLang="en-US">
              <a:latin typeface="Times New Roman" panose="02020603050405020304" pitchFamily="18" charset="0"/>
            </a:endParaRPr>
          </a:p>
        </p:txBody>
      </p:sp>
      <p:sp>
        <p:nvSpPr>
          <p:cNvPr id="120835" name="Rectangle 2">
            <a:extLst>
              <a:ext uri="{FF2B5EF4-FFF2-40B4-BE49-F238E27FC236}">
                <a16:creationId xmlns:a16="http://schemas.microsoft.com/office/drawing/2014/main" id="{C68809AC-418B-6384-67DE-F42623881EDC}"/>
              </a:ext>
            </a:extLst>
          </p:cNvPr>
          <p:cNvSpPr>
            <a:spLocks noGrp="1" noRot="1" noChangeAspect="1" noChangeArrowheads="1" noTextEdit="1"/>
          </p:cNvSpPr>
          <p:nvPr>
            <p:ph type="sldImg"/>
          </p:nvPr>
        </p:nvSpPr>
        <p:spPr>
          <a:ln/>
        </p:spPr>
      </p:sp>
      <p:sp>
        <p:nvSpPr>
          <p:cNvPr id="120836" name="Rectangle 3">
            <a:extLst>
              <a:ext uri="{FF2B5EF4-FFF2-40B4-BE49-F238E27FC236}">
                <a16:creationId xmlns:a16="http://schemas.microsoft.com/office/drawing/2014/main" id="{1E0650C5-9B87-E6B1-5913-59661DAD60C6}"/>
              </a:ext>
            </a:extLst>
          </p:cNvPr>
          <p:cNvSpPr>
            <a:spLocks noGrp="1" noChangeArrowheads="1"/>
          </p:cNvSpPr>
          <p:nvPr>
            <p:ph type="body" idx="1"/>
          </p:nvPr>
        </p:nvSpPr>
        <p:spPr>
          <a:xfrm>
            <a:off x="458981" y="4358843"/>
            <a:ext cx="5894088" cy="41286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endParaRPr lang="en-US" altLang="en-US" dirty="0"/>
          </a:p>
        </p:txBody>
      </p:sp>
    </p:spTree>
    <p:extLst>
      <p:ext uri="{BB962C8B-B14F-4D97-AF65-F5344CB8AC3E}">
        <p14:creationId xmlns:p14="http://schemas.microsoft.com/office/powerpoint/2010/main" val="100385909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C2FEE3BD-12D0-4EEF-9D24-AF7B98C52672}" type="slidenum">
              <a:rPr lang="en-US" altLang="en-US" smtClean="0">
                <a:latin typeface="Times New Roman" panose="02020603050405020304" pitchFamily="18" charset="0"/>
              </a:rPr>
              <a:pPr>
                <a:spcBef>
                  <a:spcPct val="0"/>
                </a:spcBef>
              </a:pPr>
              <a:t>58</a:t>
            </a:fld>
            <a:endParaRPr lang="en-US" altLang="en-US">
              <a:latin typeface="Times New Roman" panose="02020603050405020304" pitchFamily="18" charset="0"/>
            </a:endParaRPr>
          </a:p>
        </p:txBody>
      </p:sp>
    </p:spTree>
    <p:extLst>
      <p:ext uri="{BB962C8B-B14F-4D97-AF65-F5344CB8AC3E}">
        <p14:creationId xmlns:p14="http://schemas.microsoft.com/office/powerpoint/2010/main" val="40969767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A67FBB23-BC6F-40DC-AA80-0085E4AB2C53}" type="slidenum">
              <a:rPr lang="en-US" altLang="en-US" smtClean="0">
                <a:latin typeface="Times New Roman" panose="02020603050405020304" pitchFamily="18" charset="0"/>
              </a:rPr>
              <a:pPr>
                <a:spcBef>
                  <a:spcPct val="0"/>
                </a:spcBef>
              </a:pPr>
              <a:t>59</a:t>
            </a:fld>
            <a:endParaRPr lang="en-US" altLang="en-US">
              <a:latin typeface="Times New Roman" panose="02020603050405020304" pitchFamily="18" charset="0"/>
            </a:endParaRPr>
          </a:p>
        </p:txBody>
      </p:sp>
      <p:sp>
        <p:nvSpPr>
          <p:cNvPr id="124931" name="Rectangle 5"/>
          <p:cNvSpPr txBox="1">
            <a:spLocks noGrp="1" noChangeArrowheads="1"/>
          </p:cNvSpPr>
          <p:nvPr/>
        </p:nvSpPr>
        <p:spPr bwMode="auto">
          <a:xfrm>
            <a:off x="3905182" y="8716127"/>
            <a:ext cx="2984133" cy="458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94" tIns="0" rIns="19294" bIns="0" anchor="b"/>
          <a:lstStyle>
            <a:lvl1pPr defTabSz="944563">
              <a:spcBef>
                <a:spcPct val="30000"/>
              </a:spcBef>
              <a:defRPr sz="1000">
                <a:solidFill>
                  <a:schemeClr val="tx1"/>
                </a:solidFill>
                <a:latin typeface="Arial" panose="020B0604020202020204" pitchFamily="34" charset="0"/>
              </a:defRPr>
            </a:lvl1pPr>
            <a:lvl2pPr marL="742950" indent="-285750" defTabSz="944563">
              <a:spcBef>
                <a:spcPct val="30000"/>
              </a:spcBef>
              <a:defRPr sz="1000">
                <a:solidFill>
                  <a:schemeClr val="tx1"/>
                </a:solidFill>
                <a:latin typeface="Arial" panose="020B0604020202020204" pitchFamily="34" charset="0"/>
              </a:defRPr>
            </a:lvl2pPr>
            <a:lvl3pPr marL="1143000" indent="-228600" defTabSz="944563">
              <a:spcBef>
                <a:spcPct val="30000"/>
              </a:spcBef>
              <a:defRPr sz="1000">
                <a:solidFill>
                  <a:schemeClr val="tx1"/>
                </a:solidFill>
                <a:latin typeface="Arial" panose="020B0604020202020204" pitchFamily="34" charset="0"/>
              </a:defRPr>
            </a:lvl3pPr>
            <a:lvl4pPr marL="1600200" indent="-228600" defTabSz="944563">
              <a:spcBef>
                <a:spcPct val="30000"/>
              </a:spcBef>
              <a:defRPr sz="1000">
                <a:solidFill>
                  <a:schemeClr val="tx1"/>
                </a:solidFill>
                <a:latin typeface="Arial" panose="020B0604020202020204" pitchFamily="34" charset="0"/>
              </a:defRPr>
            </a:lvl4pPr>
            <a:lvl5pPr marL="2057400" indent="-228600" defTabSz="944563">
              <a:spcBef>
                <a:spcPct val="30000"/>
              </a:spcBef>
              <a:defRPr sz="1000">
                <a:solidFill>
                  <a:schemeClr val="tx1"/>
                </a:solidFill>
                <a:latin typeface="Arial" panose="020B0604020202020204" pitchFamily="34" charset="0"/>
              </a:defRPr>
            </a:lvl5pPr>
            <a:lvl6pPr marL="2514600" indent="-228600" defTabSz="944563" eaLnBrk="0" fontAlgn="base" hangingPunct="0">
              <a:spcBef>
                <a:spcPct val="30000"/>
              </a:spcBef>
              <a:spcAft>
                <a:spcPct val="0"/>
              </a:spcAft>
              <a:defRPr sz="1000">
                <a:solidFill>
                  <a:schemeClr val="tx1"/>
                </a:solidFill>
                <a:latin typeface="Arial" panose="020B0604020202020204" pitchFamily="34" charset="0"/>
              </a:defRPr>
            </a:lvl6pPr>
            <a:lvl7pPr marL="2971800" indent="-228600" defTabSz="944563" eaLnBrk="0" fontAlgn="base" hangingPunct="0">
              <a:spcBef>
                <a:spcPct val="30000"/>
              </a:spcBef>
              <a:spcAft>
                <a:spcPct val="0"/>
              </a:spcAft>
              <a:defRPr sz="1000">
                <a:solidFill>
                  <a:schemeClr val="tx1"/>
                </a:solidFill>
                <a:latin typeface="Arial" panose="020B0604020202020204" pitchFamily="34" charset="0"/>
              </a:defRPr>
            </a:lvl7pPr>
            <a:lvl8pPr marL="3429000" indent="-228600" defTabSz="944563" eaLnBrk="0" fontAlgn="base" hangingPunct="0">
              <a:spcBef>
                <a:spcPct val="30000"/>
              </a:spcBef>
              <a:spcAft>
                <a:spcPct val="0"/>
              </a:spcAft>
              <a:defRPr sz="1000">
                <a:solidFill>
                  <a:schemeClr val="tx1"/>
                </a:solidFill>
                <a:latin typeface="Arial" panose="020B0604020202020204" pitchFamily="34" charset="0"/>
              </a:defRPr>
            </a:lvl8pPr>
            <a:lvl9pPr marL="3886200" indent="-228600" defTabSz="944563" eaLnBrk="0" fontAlgn="base" hangingPunct="0">
              <a:spcBef>
                <a:spcPct val="30000"/>
              </a:spcBef>
              <a:spcAft>
                <a:spcPct val="0"/>
              </a:spcAft>
              <a:defRPr sz="1000">
                <a:solidFill>
                  <a:schemeClr val="tx1"/>
                </a:solidFill>
                <a:latin typeface="Arial" panose="020B0604020202020204" pitchFamily="34" charset="0"/>
              </a:defRPr>
            </a:lvl9pPr>
          </a:lstStyle>
          <a:p>
            <a:pPr algn="r">
              <a:spcBef>
                <a:spcPct val="0"/>
              </a:spcBef>
            </a:pPr>
            <a:fld id="{CBB87790-D058-4B84-B90B-081D447ED684}" type="slidenum">
              <a:rPr lang="en-US" altLang="en-US" i="1" u="none">
                <a:latin typeface="Times New Roman" panose="02020603050405020304" pitchFamily="18" charset="0"/>
              </a:rPr>
              <a:pPr algn="r">
                <a:spcBef>
                  <a:spcPct val="0"/>
                </a:spcBef>
              </a:pPr>
              <a:t>59</a:t>
            </a:fld>
            <a:endParaRPr lang="en-US" altLang="en-US" i="1" u="none">
              <a:latin typeface="Times New Roman" panose="02020603050405020304" pitchFamily="18" charset="0"/>
            </a:endParaRPr>
          </a:p>
        </p:txBody>
      </p:sp>
      <p:sp>
        <p:nvSpPr>
          <p:cNvPr id="124932" name="Rectangle 2"/>
          <p:cNvSpPr>
            <a:spLocks noGrp="1" noRot="1" noChangeAspect="1" noChangeArrowheads="1" noTextEdit="1"/>
          </p:cNvSpPr>
          <p:nvPr>
            <p:ph type="sldImg"/>
          </p:nvPr>
        </p:nvSpPr>
        <p:spPr>
          <a:ln/>
        </p:spPr>
      </p:sp>
      <p:sp>
        <p:nvSpPr>
          <p:cNvPr id="1249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2636508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F79B4F55-1B72-4526-8E88-B8FCFA118C37}" type="slidenum">
              <a:rPr lang="en-US" altLang="en-US" smtClean="0">
                <a:latin typeface="Times New Roman" panose="02020603050405020304" pitchFamily="18" charset="0"/>
              </a:rPr>
              <a:pPr>
                <a:spcBef>
                  <a:spcPct val="0"/>
                </a:spcBef>
              </a:pPr>
              <a:t>6</a:t>
            </a:fld>
            <a:endParaRPr lang="en-US" altLang="en-US">
              <a:latin typeface="Times New Roman" panose="02020603050405020304" pitchFamily="18"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6902">
              <a:defRPr/>
            </a:pPr>
            <a:endParaRPr lang="en-US" altLang="en-US" dirty="0"/>
          </a:p>
        </p:txBody>
      </p:sp>
    </p:spTree>
    <p:extLst>
      <p:ext uri="{BB962C8B-B14F-4D97-AF65-F5344CB8AC3E}">
        <p14:creationId xmlns:p14="http://schemas.microsoft.com/office/powerpoint/2010/main" val="26327623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4222" eaLnBrk="0" hangingPunct="0">
              <a:defRPr sz="3600" u="sng">
                <a:solidFill>
                  <a:schemeClr val="tx1"/>
                </a:solidFill>
                <a:latin typeface="Times New Roman" panose="02020603050405020304" pitchFamily="18" charset="0"/>
              </a:defRPr>
            </a:lvl1pPr>
            <a:lvl2pPr marL="736858" indent="-283407" defTabSz="924222" eaLnBrk="0" hangingPunct="0">
              <a:defRPr sz="3600" u="sng">
                <a:solidFill>
                  <a:schemeClr val="tx1"/>
                </a:solidFill>
                <a:latin typeface="Times New Roman" panose="02020603050405020304" pitchFamily="18" charset="0"/>
              </a:defRPr>
            </a:lvl2pPr>
            <a:lvl3pPr marL="1133627" indent="-226725" defTabSz="924222" eaLnBrk="0" hangingPunct="0">
              <a:defRPr sz="3600" u="sng">
                <a:solidFill>
                  <a:schemeClr val="tx1"/>
                </a:solidFill>
                <a:latin typeface="Times New Roman" panose="02020603050405020304" pitchFamily="18" charset="0"/>
              </a:defRPr>
            </a:lvl3pPr>
            <a:lvl4pPr marL="1587078" indent="-226725" defTabSz="924222" eaLnBrk="0" hangingPunct="0">
              <a:defRPr sz="3600" u="sng">
                <a:solidFill>
                  <a:schemeClr val="tx1"/>
                </a:solidFill>
                <a:latin typeface="Times New Roman" panose="02020603050405020304" pitchFamily="18" charset="0"/>
              </a:defRPr>
            </a:lvl4pPr>
            <a:lvl5pPr marL="2040529" indent="-226725" defTabSz="924222" eaLnBrk="0" hangingPunct="0">
              <a:defRPr sz="3600" u="sng">
                <a:solidFill>
                  <a:schemeClr val="tx1"/>
                </a:solidFill>
                <a:latin typeface="Times New Roman" panose="02020603050405020304" pitchFamily="18" charset="0"/>
              </a:defRPr>
            </a:lvl5pPr>
            <a:lvl6pPr marL="2493980" indent="-226725" defTabSz="924222" eaLnBrk="0" fontAlgn="base" hangingPunct="0">
              <a:spcBef>
                <a:spcPct val="0"/>
              </a:spcBef>
              <a:spcAft>
                <a:spcPct val="0"/>
              </a:spcAft>
              <a:defRPr sz="3600" u="sng">
                <a:solidFill>
                  <a:schemeClr val="tx1"/>
                </a:solidFill>
                <a:latin typeface="Times New Roman" panose="02020603050405020304" pitchFamily="18" charset="0"/>
              </a:defRPr>
            </a:lvl6pPr>
            <a:lvl7pPr marL="2947431" indent="-226725" defTabSz="924222" eaLnBrk="0" fontAlgn="base" hangingPunct="0">
              <a:spcBef>
                <a:spcPct val="0"/>
              </a:spcBef>
              <a:spcAft>
                <a:spcPct val="0"/>
              </a:spcAft>
              <a:defRPr sz="3600" u="sng">
                <a:solidFill>
                  <a:schemeClr val="tx1"/>
                </a:solidFill>
                <a:latin typeface="Times New Roman" panose="02020603050405020304" pitchFamily="18" charset="0"/>
              </a:defRPr>
            </a:lvl7pPr>
            <a:lvl8pPr marL="3400882" indent="-226725" defTabSz="924222" eaLnBrk="0" fontAlgn="base" hangingPunct="0">
              <a:spcBef>
                <a:spcPct val="0"/>
              </a:spcBef>
              <a:spcAft>
                <a:spcPct val="0"/>
              </a:spcAft>
              <a:defRPr sz="3600" u="sng">
                <a:solidFill>
                  <a:schemeClr val="tx1"/>
                </a:solidFill>
                <a:latin typeface="Times New Roman" panose="02020603050405020304" pitchFamily="18" charset="0"/>
              </a:defRPr>
            </a:lvl8pPr>
            <a:lvl9pPr marL="3854333" indent="-226725" defTabSz="924222" eaLnBrk="0" fontAlgn="base" hangingPunct="0">
              <a:spcBef>
                <a:spcPct val="0"/>
              </a:spcBef>
              <a:spcAft>
                <a:spcPct val="0"/>
              </a:spcAft>
              <a:defRPr sz="3600" u="sng">
                <a:solidFill>
                  <a:schemeClr val="tx1"/>
                </a:solidFill>
                <a:latin typeface="Times New Roman" panose="02020603050405020304" pitchFamily="18" charset="0"/>
              </a:defRPr>
            </a:lvl9pPr>
          </a:lstStyle>
          <a:p>
            <a:fld id="{9AA0B6BB-7217-4CEC-8FBC-0C6D8BDD0A22}" type="slidenum">
              <a:rPr lang="en-US" altLang="en-US" sz="1000" u="none"/>
              <a:pPr/>
              <a:t>60</a:t>
            </a:fld>
            <a:endParaRPr lang="en-US" altLang="en-US" sz="1000" u="none"/>
          </a:p>
        </p:txBody>
      </p:sp>
      <p:sp>
        <p:nvSpPr>
          <p:cNvPr id="135171" name="Rectangle 5"/>
          <p:cNvSpPr txBox="1">
            <a:spLocks noGrp="1" noChangeArrowheads="1"/>
          </p:cNvSpPr>
          <p:nvPr/>
        </p:nvSpPr>
        <p:spPr bwMode="auto">
          <a:xfrm>
            <a:off x="3904627" y="8716361"/>
            <a:ext cx="2984688" cy="458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98" tIns="0" rIns="19298" bIns="0" anchor="b"/>
          <a:lstStyle>
            <a:lvl1pPr defTabSz="931863" eaLnBrk="0" hangingPunct="0">
              <a:defRPr sz="3600" u="sng">
                <a:solidFill>
                  <a:schemeClr val="tx1"/>
                </a:solidFill>
                <a:latin typeface="Times New Roman" panose="02020603050405020304" pitchFamily="18" charset="0"/>
              </a:defRPr>
            </a:lvl1pPr>
            <a:lvl2pPr marL="742950" indent="-285750" defTabSz="931863" eaLnBrk="0" hangingPunct="0">
              <a:defRPr sz="3600" u="sng">
                <a:solidFill>
                  <a:schemeClr val="tx1"/>
                </a:solidFill>
                <a:latin typeface="Times New Roman" panose="02020603050405020304" pitchFamily="18" charset="0"/>
              </a:defRPr>
            </a:lvl2pPr>
            <a:lvl3pPr marL="1143000" indent="-228600" defTabSz="931863" eaLnBrk="0" hangingPunct="0">
              <a:defRPr sz="3600" u="sng">
                <a:solidFill>
                  <a:schemeClr val="tx1"/>
                </a:solidFill>
                <a:latin typeface="Times New Roman" panose="02020603050405020304" pitchFamily="18" charset="0"/>
              </a:defRPr>
            </a:lvl3pPr>
            <a:lvl4pPr marL="1600200" indent="-228600" defTabSz="931863" eaLnBrk="0" hangingPunct="0">
              <a:defRPr sz="3600" u="sng">
                <a:solidFill>
                  <a:schemeClr val="tx1"/>
                </a:solidFill>
                <a:latin typeface="Times New Roman" panose="02020603050405020304" pitchFamily="18" charset="0"/>
              </a:defRPr>
            </a:lvl4pPr>
            <a:lvl5pPr marL="2057400" indent="-228600" defTabSz="931863" eaLnBrk="0" hangingPunct="0">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pPr algn="r"/>
            <a:fld id="{8B377C85-C038-4D49-8A55-6181244B8519}" type="slidenum">
              <a:rPr lang="en-US" altLang="en-US" sz="1000" i="1" u="none"/>
              <a:pPr algn="r"/>
              <a:t>60</a:t>
            </a:fld>
            <a:endParaRPr lang="en-US" altLang="en-US" sz="1000" i="1" u="none"/>
          </a:p>
        </p:txBody>
      </p:sp>
      <p:sp>
        <p:nvSpPr>
          <p:cNvPr id="135172" name="Rectangle 2"/>
          <p:cNvSpPr>
            <a:spLocks noGrp="1" noRot="1" noChangeAspect="1" noChangeArrowheads="1" noTextEdit="1"/>
          </p:cNvSpPr>
          <p:nvPr>
            <p:ph type="sldImg"/>
          </p:nvPr>
        </p:nvSpPr>
        <p:spPr>
          <a:ln/>
        </p:spPr>
      </p:sp>
      <p:sp>
        <p:nvSpPr>
          <p:cNvPr id="1351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83944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DB1672AD-491E-4EEF-A872-1EA3FB95C134}" type="slidenum">
              <a:rPr lang="en-US" altLang="en-US" smtClean="0">
                <a:latin typeface="Times New Roman" panose="02020603050405020304" pitchFamily="18" charset="0"/>
              </a:rPr>
              <a:pPr>
                <a:spcBef>
                  <a:spcPct val="0"/>
                </a:spcBef>
              </a:pPr>
              <a:t>7</a:t>
            </a:fld>
            <a:endParaRPr lang="en-US" altLang="en-US">
              <a:latin typeface="Times New Roman" panose="02020603050405020304" pitchFamily="18"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136831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A5FEF692-711B-4DA8-9A2D-39EFE3335DFE}" type="slidenum">
              <a:rPr lang="en-US" altLang="en-US" smtClean="0">
                <a:latin typeface="Times New Roman" panose="02020603050405020304" pitchFamily="18" charset="0"/>
              </a:rPr>
              <a:pPr>
                <a:spcBef>
                  <a:spcPct val="0"/>
                </a:spcBef>
              </a:pPr>
              <a:t>8</a:t>
            </a:fld>
            <a:endParaRPr lang="en-US" altLang="en-US">
              <a:latin typeface="Times New Roman" panose="02020603050405020304" pitchFamily="18"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xfrm>
            <a:off x="350804" y="4358843"/>
            <a:ext cx="6111987" cy="412860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endParaRPr lang="en-US" altLang="en-US" sz="800" dirty="0"/>
          </a:p>
        </p:txBody>
      </p:sp>
    </p:spTree>
    <p:extLst>
      <p:ext uri="{BB962C8B-B14F-4D97-AF65-F5344CB8AC3E}">
        <p14:creationId xmlns:p14="http://schemas.microsoft.com/office/powerpoint/2010/main" val="13768292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5">
              <a:spcBef>
                <a:spcPct val="30000"/>
              </a:spcBef>
              <a:defRPr sz="1000">
                <a:solidFill>
                  <a:schemeClr val="tx1"/>
                </a:solidFill>
                <a:latin typeface="Arial" panose="020B0604020202020204" pitchFamily="34" charset="0"/>
              </a:defRPr>
            </a:lvl1pPr>
            <a:lvl2pPr marL="725788" indent="-279149" defTabSz="922745">
              <a:spcBef>
                <a:spcPct val="30000"/>
              </a:spcBef>
              <a:defRPr sz="1000">
                <a:solidFill>
                  <a:schemeClr val="tx1"/>
                </a:solidFill>
                <a:latin typeface="Arial" panose="020B0604020202020204" pitchFamily="34" charset="0"/>
              </a:defRPr>
            </a:lvl2pPr>
            <a:lvl3pPr marL="1116598" indent="-223320" defTabSz="922745">
              <a:spcBef>
                <a:spcPct val="30000"/>
              </a:spcBef>
              <a:defRPr sz="1000">
                <a:solidFill>
                  <a:schemeClr val="tx1"/>
                </a:solidFill>
                <a:latin typeface="Arial" panose="020B0604020202020204" pitchFamily="34" charset="0"/>
              </a:defRPr>
            </a:lvl3pPr>
            <a:lvl4pPr marL="1563237" indent="-223320" defTabSz="922745">
              <a:spcBef>
                <a:spcPct val="30000"/>
              </a:spcBef>
              <a:defRPr sz="1000">
                <a:solidFill>
                  <a:schemeClr val="tx1"/>
                </a:solidFill>
                <a:latin typeface="Arial" panose="020B0604020202020204" pitchFamily="34" charset="0"/>
              </a:defRPr>
            </a:lvl4pPr>
            <a:lvl5pPr marL="2009878" indent="-223320" defTabSz="922745">
              <a:spcBef>
                <a:spcPct val="30000"/>
              </a:spcBef>
              <a:defRPr sz="1000">
                <a:solidFill>
                  <a:schemeClr val="tx1"/>
                </a:solidFill>
                <a:latin typeface="Arial" panose="020B0604020202020204" pitchFamily="34" charset="0"/>
              </a:defRPr>
            </a:lvl5pPr>
            <a:lvl6pPr marL="2456516" indent="-223320" defTabSz="922745" eaLnBrk="0" fontAlgn="base" hangingPunct="0">
              <a:spcBef>
                <a:spcPct val="30000"/>
              </a:spcBef>
              <a:spcAft>
                <a:spcPct val="0"/>
              </a:spcAft>
              <a:defRPr sz="1000">
                <a:solidFill>
                  <a:schemeClr val="tx1"/>
                </a:solidFill>
                <a:latin typeface="Arial" panose="020B0604020202020204" pitchFamily="34" charset="0"/>
              </a:defRPr>
            </a:lvl6pPr>
            <a:lvl7pPr marL="2903156" indent="-223320" defTabSz="922745" eaLnBrk="0" fontAlgn="base" hangingPunct="0">
              <a:spcBef>
                <a:spcPct val="30000"/>
              </a:spcBef>
              <a:spcAft>
                <a:spcPct val="0"/>
              </a:spcAft>
              <a:defRPr sz="1000">
                <a:solidFill>
                  <a:schemeClr val="tx1"/>
                </a:solidFill>
                <a:latin typeface="Arial" panose="020B0604020202020204" pitchFamily="34" charset="0"/>
              </a:defRPr>
            </a:lvl7pPr>
            <a:lvl8pPr marL="3349796" indent="-223320" defTabSz="922745" eaLnBrk="0" fontAlgn="base" hangingPunct="0">
              <a:spcBef>
                <a:spcPct val="30000"/>
              </a:spcBef>
              <a:spcAft>
                <a:spcPct val="0"/>
              </a:spcAft>
              <a:defRPr sz="1000">
                <a:solidFill>
                  <a:schemeClr val="tx1"/>
                </a:solidFill>
                <a:latin typeface="Arial" panose="020B0604020202020204" pitchFamily="34" charset="0"/>
              </a:defRPr>
            </a:lvl8pPr>
            <a:lvl9pPr marL="3796435" indent="-223320" defTabSz="922745" eaLnBrk="0" fontAlgn="base" hangingPunct="0">
              <a:spcBef>
                <a:spcPct val="30000"/>
              </a:spcBef>
              <a:spcAft>
                <a:spcPct val="0"/>
              </a:spcAft>
              <a:defRPr sz="1000">
                <a:solidFill>
                  <a:schemeClr val="tx1"/>
                </a:solidFill>
                <a:latin typeface="Arial" panose="020B0604020202020204" pitchFamily="34" charset="0"/>
              </a:defRPr>
            </a:lvl9pPr>
          </a:lstStyle>
          <a:p>
            <a:pPr>
              <a:spcBef>
                <a:spcPct val="0"/>
              </a:spcBef>
            </a:pPr>
            <a:fld id="{41EF715E-E67D-4D52-A428-F49E33EA5B3A}" type="slidenum">
              <a:rPr lang="en-US" altLang="en-US" smtClean="0">
                <a:latin typeface="Times New Roman" panose="02020603050405020304" pitchFamily="18" charset="0"/>
              </a:rPr>
              <a:pPr>
                <a:spcBef>
                  <a:spcPct val="0"/>
                </a:spcBef>
              </a:pPr>
              <a:t>9</a:t>
            </a:fld>
            <a:endParaRPr lang="en-US" altLang="en-US">
              <a:latin typeface="Times New Roman" panose="02020603050405020304" pitchFamily="18"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endParaRPr lang="en-US" altLang="en-US" dirty="0"/>
          </a:p>
        </p:txBody>
      </p:sp>
    </p:spTree>
    <p:extLst>
      <p:ext uri="{BB962C8B-B14F-4D97-AF65-F5344CB8AC3E}">
        <p14:creationId xmlns:p14="http://schemas.microsoft.com/office/powerpoint/2010/main" val="712320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EF8D3-6444-74EE-9A09-04726976FC18}"/>
              </a:ext>
            </a:extLst>
          </p:cNvPr>
          <p:cNvSpPr>
            <a:spLocks noGrp="1"/>
          </p:cNvSpPr>
          <p:nvPr>
            <p:ph type="ctrTitle"/>
          </p:nvPr>
        </p:nvSpPr>
        <p:spPr>
          <a:xfrm>
            <a:off x="1143000" y="1284193"/>
            <a:ext cx="6858000" cy="2225769"/>
          </a:xfrm>
        </p:spPr>
        <p:txBody>
          <a:bodyPr anchor="b"/>
          <a:lstStyle>
            <a:lvl1pPr algn="ctr">
              <a:defRPr sz="4500" b="1">
                <a:solidFill>
                  <a:schemeClr val="accent1"/>
                </a:solidFill>
                <a:latin typeface="Avenir Next LT Pro Demi" panose="020B07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51CF3CC-AC80-C645-8B6A-A6B813E117B4}"/>
              </a:ext>
            </a:extLst>
          </p:cNvPr>
          <p:cNvSpPr>
            <a:spLocks noGrp="1"/>
          </p:cNvSpPr>
          <p:nvPr>
            <p:ph type="subTitle" idx="1"/>
          </p:nvPr>
        </p:nvSpPr>
        <p:spPr>
          <a:xfrm>
            <a:off x="1143000" y="3602038"/>
            <a:ext cx="6858000" cy="1655762"/>
          </a:xfrm>
        </p:spPr>
        <p:txBody>
          <a:bodyPr>
            <a:normAutofit/>
          </a:bodyPr>
          <a:lstStyle>
            <a:lvl1pPr marL="0" indent="0" algn="ctr">
              <a:buNone/>
              <a:defRPr sz="24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F1FE64B-7FFD-315B-2008-67D8D77455C8}"/>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B9ADF4E3-3248-1647-8715-C70639E9BFE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5F911F-E6D7-7F52-6D88-02142AD8322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52668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5FF91-2747-1FB6-C081-C57B8B3488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4121F5-09C1-AAB7-EF55-B44846E1DD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EFE2C-5131-A5F1-50DE-6E8A726A38EC}"/>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FF53D48F-6378-E27B-04A2-D2878F7F10E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B964D17-AA0B-B27A-A094-574AF12D40A4}"/>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487625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BFD853-1EB5-FD6B-D881-B3583C5CDDD8}"/>
              </a:ext>
            </a:extLst>
          </p:cNvPr>
          <p:cNvSpPr>
            <a:spLocks noGrp="1"/>
          </p:cNvSpPr>
          <p:nvPr>
            <p:ph type="title" orient="vert"/>
          </p:nvPr>
        </p:nvSpPr>
        <p:spPr>
          <a:xfrm>
            <a:off x="6543675" y="1223681"/>
            <a:ext cx="1971675" cy="475353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8CD302D-F236-2961-5383-C4F6860C74B5}"/>
              </a:ext>
            </a:extLst>
          </p:cNvPr>
          <p:cNvSpPr>
            <a:spLocks noGrp="1"/>
          </p:cNvSpPr>
          <p:nvPr>
            <p:ph type="body" orient="vert" idx="1"/>
          </p:nvPr>
        </p:nvSpPr>
        <p:spPr>
          <a:xfrm>
            <a:off x="628650" y="1223681"/>
            <a:ext cx="5800725" cy="4753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823135-B24A-1429-049A-9A8BDF116896}"/>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E98CBCEB-E16E-64C0-5AB6-307D36E6219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4EBD1D-AF81-5928-A43B-72CBB34D7FA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118391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Summary</a:t>
            </a:r>
          </a:p>
        </p:txBody>
      </p:sp>
      <p:sp>
        <p:nvSpPr>
          <p:cNvPr id="3" name="Content Placeholder 2"/>
          <p:cNvSpPr>
            <a:spLocks noGrp="1"/>
          </p:cNvSpPr>
          <p:nvPr>
            <p:ph idx="1" hasCustomPrompt="1"/>
          </p:nvPr>
        </p:nvSpPr>
        <p:spPr/>
        <p:txBody>
          <a:bodyPr/>
          <a:lstStyle>
            <a:lvl1pPr>
              <a:defRPr/>
            </a:lvl1pPr>
          </a:lstStyle>
          <a:p>
            <a:pPr lvl="0"/>
            <a:r>
              <a:rPr lang="en-US" dirty="0"/>
              <a:t>In this course, we covered:</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32354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able Placeholder 2"/>
          <p:cNvSpPr>
            <a:spLocks noGrp="1"/>
          </p:cNvSpPr>
          <p:nvPr>
            <p:ph type="tbl" idx="1"/>
          </p:nvPr>
        </p:nvSpPr>
        <p:spPr>
          <a:xfrm>
            <a:off x="609600" y="1295400"/>
            <a:ext cx="8001000" cy="4525963"/>
          </a:xfrm>
        </p:spPr>
        <p:txBody>
          <a:bodyPr/>
          <a:lstStyle/>
          <a:p>
            <a:pPr lvl="0"/>
            <a:r>
              <a:rPr lang="en-US" noProof="0"/>
              <a:t>Click icon to add table</a:t>
            </a:r>
          </a:p>
        </p:txBody>
      </p:sp>
    </p:spTree>
    <p:extLst>
      <p:ext uri="{BB962C8B-B14F-4D97-AF65-F5344CB8AC3E}">
        <p14:creationId xmlns:p14="http://schemas.microsoft.com/office/powerpoint/2010/main" val="310404571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Tree>
    <p:extLst>
      <p:ext uri="{BB962C8B-B14F-4D97-AF65-F5344CB8AC3E}">
        <p14:creationId xmlns:p14="http://schemas.microsoft.com/office/powerpoint/2010/main" val="359426650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86300" y="1295400"/>
            <a:ext cx="3924300" cy="4525963"/>
          </a:xfrm>
        </p:spPr>
        <p:txBody>
          <a:bodyPr/>
          <a:lstStyle/>
          <a:p>
            <a:pPr lvl="0"/>
            <a:r>
              <a:rPr lang="en-US" noProof="0"/>
              <a:t>Click icon to add online image</a:t>
            </a:r>
          </a:p>
        </p:txBody>
      </p:sp>
    </p:spTree>
    <p:extLst>
      <p:ext uri="{BB962C8B-B14F-4D97-AF65-F5344CB8AC3E}">
        <p14:creationId xmlns:p14="http://schemas.microsoft.com/office/powerpoint/2010/main" val="203985083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dirty="0"/>
              <a:t>Click to edit Master title style</a:t>
            </a:r>
          </a:p>
        </p:txBody>
      </p:sp>
      <p:sp>
        <p:nvSpPr>
          <p:cNvPr id="3" name="ClipArt Placeholder 2"/>
          <p:cNvSpPr>
            <a:spLocks noGrp="1"/>
          </p:cNvSpPr>
          <p:nvPr>
            <p:ph type="clipArt" sz="half" idx="1"/>
          </p:nvPr>
        </p:nvSpPr>
        <p:spPr>
          <a:xfrm>
            <a:off x="609600" y="1295400"/>
            <a:ext cx="3924300" cy="4525963"/>
          </a:xfrm>
        </p:spPr>
        <p:txBody>
          <a:bodyPr/>
          <a:lstStyle/>
          <a:p>
            <a:pPr lvl="0"/>
            <a:r>
              <a:rPr lang="en-US" noProof="0"/>
              <a:t>Click icon to add online image</a:t>
            </a:r>
          </a:p>
        </p:txBody>
      </p:sp>
      <p:sp>
        <p:nvSpPr>
          <p:cNvPr id="4" name="Text Placeholder 3"/>
          <p:cNvSpPr>
            <a:spLocks noGrp="1"/>
          </p:cNvSpPr>
          <p:nvPr>
            <p:ph type="body" sz="half" idx="2"/>
          </p:nvPr>
        </p:nvSpPr>
        <p:spPr>
          <a:xfrm>
            <a:off x="4686300" y="1295400"/>
            <a:ext cx="39243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884276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587784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Content Placeholder 2"/>
          <p:cNvSpPr>
            <a:spLocks noGrp="1"/>
          </p:cNvSpPr>
          <p:nvPr>
            <p:ph sz="quarter" idx="1"/>
          </p:nvPr>
        </p:nvSpPr>
        <p:spPr>
          <a:xfrm>
            <a:off x="609600" y="1295400"/>
            <a:ext cx="39243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09600" y="3633788"/>
            <a:ext cx="39243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86300" y="1295400"/>
            <a:ext cx="39243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60294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E045-A4F0-68FF-2482-119AE7F5ADD6}"/>
              </a:ext>
            </a:extLst>
          </p:cNvPr>
          <p:cNvSpPr>
            <a:spLocks noGrp="1"/>
          </p:cNvSpPr>
          <p:nvPr>
            <p:ph type="title"/>
          </p:nvPr>
        </p:nvSpPr>
        <p:spPr/>
        <p:txBody>
          <a:bodyPr/>
          <a:lstStyle>
            <a:lvl1pPr>
              <a:defRPr b="1">
                <a:solidFill>
                  <a:schemeClr val="accent1"/>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9BB38F74-DC81-5D7F-9AC0-39A29CAA25D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FA390DD9-672E-488B-51A3-027EFEE7AB5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94825D-DF6C-4BDB-6835-9F362BF98289}"/>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9" name="Text Placeholder 2">
            <a:extLst>
              <a:ext uri="{FF2B5EF4-FFF2-40B4-BE49-F238E27FC236}">
                <a16:creationId xmlns:a16="http://schemas.microsoft.com/office/drawing/2014/main" id="{3CEE2EDA-13E9-F6B4-98FF-F7B6ECB47A51}"/>
              </a:ext>
            </a:extLst>
          </p:cNvPr>
          <p:cNvSpPr>
            <a:spLocks noGrp="1"/>
          </p:cNvSpPr>
          <p:nvPr>
            <p:ph idx="1"/>
          </p:nvPr>
        </p:nvSpPr>
        <p:spPr>
          <a:xfrm>
            <a:off x="628650" y="1333787"/>
            <a:ext cx="7886700" cy="46703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 name="Text Placeholder 10">
            <a:extLst>
              <a:ext uri="{FF2B5EF4-FFF2-40B4-BE49-F238E27FC236}">
                <a16:creationId xmlns:a16="http://schemas.microsoft.com/office/drawing/2014/main" id="{AEBD02D5-02AC-BC9E-2B65-4F435DDDC6CE}"/>
              </a:ext>
            </a:extLst>
          </p:cNvPr>
          <p:cNvSpPr>
            <a:spLocks noGrp="1"/>
          </p:cNvSpPr>
          <p:nvPr>
            <p:ph type="body" sz="quarter" idx="13" hasCustomPrompt="1"/>
          </p:nvPr>
        </p:nvSpPr>
        <p:spPr>
          <a:xfrm>
            <a:off x="6886575" y="765175"/>
            <a:ext cx="1628775" cy="365125"/>
          </a:xfrm>
        </p:spPr>
        <p:txBody>
          <a:bodyPr>
            <a:normAutofit/>
          </a:bodyPr>
          <a:lstStyle>
            <a:lvl1pPr marL="0" indent="0" algn="r">
              <a:buNone/>
              <a:defRPr sz="1400">
                <a:latin typeface="Avenir Next LT Pro Light" panose="020B0304020202020204" pitchFamily="34" charset="0"/>
              </a:defRPr>
            </a:lvl1pPr>
          </a:lstStyle>
          <a:p>
            <a:pPr lvl="0"/>
            <a:r>
              <a:rPr lang="en-US" dirty="0"/>
              <a:t>Standard #</a:t>
            </a:r>
          </a:p>
        </p:txBody>
      </p:sp>
    </p:spTree>
    <p:extLst>
      <p:ext uri="{BB962C8B-B14F-4D97-AF65-F5344CB8AC3E}">
        <p14:creationId xmlns:p14="http://schemas.microsoft.com/office/powerpoint/2010/main" val="223678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4B382-250F-08DD-8384-A832A85461DF}"/>
              </a:ext>
            </a:extLst>
          </p:cNvPr>
          <p:cNvSpPr>
            <a:spLocks noGrp="1"/>
          </p:cNvSpPr>
          <p:nvPr>
            <p:ph type="title"/>
          </p:nvPr>
        </p:nvSpPr>
        <p:spPr>
          <a:xfrm>
            <a:off x="623888" y="1393481"/>
            <a:ext cx="7886700" cy="2852737"/>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90E0377-0A7B-06C7-FCF9-39B31F9AB815}"/>
              </a:ext>
            </a:extLst>
          </p:cNvPr>
          <p:cNvSpPr>
            <a:spLocks noGrp="1"/>
          </p:cNvSpPr>
          <p:nvPr>
            <p:ph type="body" idx="1"/>
          </p:nvPr>
        </p:nvSpPr>
        <p:spPr>
          <a:xfrm>
            <a:off x="623888" y="4246218"/>
            <a:ext cx="7886700" cy="1707696"/>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3904B3-6537-1F41-D1A7-AB49A7D4C4C5}"/>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0CE3D81A-8D19-DD81-BA8E-AD0418D7919F}"/>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E0AE2A-1808-C60E-78F1-FB61C23635E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405943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8652-1557-7A82-17A8-B2C67394B8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06861A8-0EBE-9579-3F47-5DF1194A060E}"/>
              </a:ext>
            </a:extLst>
          </p:cNvPr>
          <p:cNvSpPr>
            <a:spLocks noGrp="1"/>
          </p:cNvSpPr>
          <p:nvPr>
            <p:ph sz="half" idx="1"/>
          </p:nvPr>
        </p:nvSpPr>
        <p:spPr>
          <a:xfrm>
            <a:off x="6286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CAB1BE-749B-BA09-C6F5-8FA3258A8163}"/>
              </a:ext>
            </a:extLst>
          </p:cNvPr>
          <p:cNvSpPr>
            <a:spLocks noGrp="1"/>
          </p:cNvSpPr>
          <p:nvPr>
            <p:ph sz="half" idx="2"/>
          </p:nvPr>
        </p:nvSpPr>
        <p:spPr>
          <a:xfrm>
            <a:off x="46291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FB380E-0423-5E42-F1EA-B9909018FF64}"/>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6" name="Footer Placeholder 5">
            <a:extLst>
              <a:ext uri="{FF2B5EF4-FFF2-40B4-BE49-F238E27FC236}">
                <a16:creationId xmlns:a16="http://schemas.microsoft.com/office/drawing/2014/main" id="{CFBB1B29-28A9-E5B9-BFF6-2C751CA7F56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17A053D-138E-33BA-9B2C-D8393B1DE748}"/>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463285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F37E5-AC04-8CD2-C391-2928AB1D92B2}"/>
              </a:ext>
            </a:extLst>
          </p:cNvPr>
          <p:cNvSpPr>
            <a:spLocks noGrp="1"/>
          </p:cNvSpPr>
          <p:nvPr>
            <p:ph type="title"/>
          </p:nvPr>
        </p:nvSpPr>
        <p:spPr>
          <a:xfrm>
            <a:off x="629841" y="365126"/>
            <a:ext cx="7886700" cy="748655"/>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85FFAD-2D44-B067-E6A5-9908468DF907}"/>
              </a:ext>
            </a:extLst>
          </p:cNvPr>
          <p:cNvSpPr>
            <a:spLocks noGrp="1"/>
          </p:cNvSpPr>
          <p:nvPr>
            <p:ph type="body" idx="1"/>
          </p:nvPr>
        </p:nvSpPr>
        <p:spPr>
          <a:xfrm>
            <a:off x="629842" y="1280466"/>
            <a:ext cx="3868340" cy="803825"/>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4241B3A-767A-9A4A-0B8A-772BED469FA7}"/>
              </a:ext>
            </a:extLst>
          </p:cNvPr>
          <p:cNvSpPr>
            <a:spLocks noGrp="1"/>
          </p:cNvSpPr>
          <p:nvPr>
            <p:ph sz="half" idx="2"/>
          </p:nvPr>
        </p:nvSpPr>
        <p:spPr>
          <a:xfrm>
            <a:off x="629842" y="2174313"/>
            <a:ext cx="3868340" cy="3796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60D8AA6-CE6A-D288-D368-26826379604D}"/>
              </a:ext>
            </a:extLst>
          </p:cNvPr>
          <p:cNvSpPr>
            <a:spLocks noGrp="1"/>
          </p:cNvSpPr>
          <p:nvPr>
            <p:ph type="body" sz="quarter" idx="3"/>
          </p:nvPr>
        </p:nvSpPr>
        <p:spPr>
          <a:xfrm>
            <a:off x="4629150" y="1280468"/>
            <a:ext cx="3887391" cy="803826"/>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C05C531-4234-79A7-61C1-E1BC9AA6881B}"/>
              </a:ext>
            </a:extLst>
          </p:cNvPr>
          <p:cNvSpPr>
            <a:spLocks noGrp="1"/>
          </p:cNvSpPr>
          <p:nvPr>
            <p:ph sz="quarter" idx="4"/>
          </p:nvPr>
        </p:nvSpPr>
        <p:spPr>
          <a:xfrm>
            <a:off x="4629150" y="2174315"/>
            <a:ext cx="3887391" cy="37961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1080686-BBF0-EE53-3B50-4E12CEDEF14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8" name="Footer Placeholder 7">
            <a:extLst>
              <a:ext uri="{FF2B5EF4-FFF2-40B4-BE49-F238E27FC236}">
                <a16:creationId xmlns:a16="http://schemas.microsoft.com/office/drawing/2014/main" id="{54FB29C8-BE45-98AA-EBBA-E01ED7F6AB1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1092F0C-89FA-D661-5097-1CC4749B5CE2}"/>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557990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A136C-F4D2-7903-A6EC-265A56C970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98AB4F-9B16-926C-9013-A33F437ACAA3}"/>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4" name="Footer Placeholder 3">
            <a:extLst>
              <a:ext uri="{FF2B5EF4-FFF2-40B4-BE49-F238E27FC236}">
                <a16:creationId xmlns:a16="http://schemas.microsoft.com/office/drawing/2014/main" id="{622D755C-F9FE-6F90-EB7E-1D7B8497944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C277539-7B11-3FA2-3ED0-2EC1EA65187F}"/>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73528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36612A-13EF-AD25-A15C-2EADCDA51D8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3" name="Footer Placeholder 2">
            <a:extLst>
              <a:ext uri="{FF2B5EF4-FFF2-40B4-BE49-F238E27FC236}">
                <a16:creationId xmlns:a16="http://schemas.microsoft.com/office/drawing/2014/main" id="{D984F336-775C-94F6-42CB-FC2BEE45D5B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83B1501-06DE-46A0-E7A1-46E9A2D08A7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374425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2003-6817-D090-4A4D-F5D5F642E24B}"/>
              </a:ext>
            </a:extLst>
          </p:cNvPr>
          <p:cNvSpPr>
            <a:spLocks noGrp="1"/>
          </p:cNvSpPr>
          <p:nvPr>
            <p:ph type="title"/>
          </p:nvPr>
        </p:nvSpPr>
        <p:spPr>
          <a:xfrm>
            <a:off x="629841" y="1290918"/>
            <a:ext cx="2949178" cy="766482"/>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2D82F9C-0495-E6FF-4ABF-E88102FD1FD2}"/>
              </a:ext>
            </a:extLst>
          </p:cNvPr>
          <p:cNvSpPr>
            <a:spLocks noGrp="1"/>
          </p:cNvSpPr>
          <p:nvPr>
            <p:ph idx="1"/>
          </p:nvPr>
        </p:nvSpPr>
        <p:spPr>
          <a:xfrm>
            <a:off x="3887391" y="1290918"/>
            <a:ext cx="4629150" cy="457013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F6D7BE0-CAFE-1D7A-F8F6-E9B3A5C3A43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3821D26-D682-EE1D-FA90-F620EF6EC3A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6" name="Footer Placeholder 5">
            <a:extLst>
              <a:ext uri="{FF2B5EF4-FFF2-40B4-BE49-F238E27FC236}">
                <a16:creationId xmlns:a16="http://schemas.microsoft.com/office/drawing/2014/main" id="{4E9630B9-6136-DA11-2E68-3D308CCBC99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06E3CDC-3C7C-3937-5217-278378297F51}"/>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2392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47BC1-D176-7893-903F-79E7D6FF7D44}"/>
              </a:ext>
            </a:extLst>
          </p:cNvPr>
          <p:cNvSpPr>
            <a:spLocks noGrp="1"/>
          </p:cNvSpPr>
          <p:nvPr>
            <p:ph type="title"/>
          </p:nvPr>
        </p:nvSpPr>
        <p:spPr>
          <a:xfrm>
            <a:off x="629841" y="1277470"/>
            <a:ext cx="2949178" cy="779929"/>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3901ED6-8752-8CD3-FAB8-62040819CA2A}"/>
              </a:ext>
            </a:extLst>
          </p:cNvPr>
          <p:cNvSpPr>
            <a:spLocks noGrp="1"/>
          </p:cNvSpPr>
          <p:nvPr>
            <p:ph type="pic" idx="1"/>
          </p:nvPr>
        </p:nvSpPr>
        <p:spPr>
          <a:xfrm>
            <a:off x="3887391" y="1277471"/>
            <a:ext cx="4629150" cy="458358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56452B5-68F8-57B2-4207-491A27391F3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BB52EE5-58B1-3C27-07F4-AC1E809363CE}"/>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6" name="Footer Placeholder 5">
            <a:extLst>
              <a:ext uri="{FF2B5EF4-FFF2-40B4-BE49-F238E27FC236}">
                <a16:creationId xmlns:a16="http://schemas.microsoft.com/office/drawing/2014/main" id="{AA10209E-F5A6-812C-B492-9E8219BEC0BE}"/>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41C061-24FE-CEAF-A796-D65754CD9747}"/>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83997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EFD1C6-66B0-5E7B-EE8F-467BFDDD8B9F}"/>
              </a:ext>
            </a:extLst>
          </p:cNvPr>
          <p:cNvSpPr>
            <a:spLocks noGrp="1"/>
          </p:cNvSpPr>
          <p:nvPr>
            <p:ph type="title"/>
          </p:nvPr>
        </p:nvSpPr>
        <p:spPr>
          <a:xfrm>
            <a:off x="628650" y="365126"/>
            <a:ext cx="7886700" cy="7644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2BC8463-DDAF-9D3C-8BBC-7922A2EE56C5}"/>
              </a:ext>
            </a:extLst>
          </p:cNvPr>
          <p:cNvSpPr>
            <a:spLocks noGrp="1"/>
          </p:cNvSpPr>
          <p:nvPr>
            <p:ph type="body" idx="1"/>
          </p:nvPr>
        </p:nvSpPr>
        <p:spPr>
          <a:xfrm>
            <a:off x="628650" y="1333787"/>
            <a:ext cx="7886700" cy="46703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cxnSp>
        <p:nvCxnSpPr>
          <p:cNvPr id="8" name="Straight Connector 7">
            <a:extLst>
              <a:ext uri="{FF2B5EF4-FFF2-40B4-BE49-F238E27FC236}">
                <a16:creationId xmlns:a16="http://schemas.microsoft.com/office/drawing/2014/main" id="{EE3F6DF2-3B63-F3D6-98C7-B2F7D0D0C4A3}"/>
              </a:ext>
            </a:extLst>
          </p:cNvPr>
          <p:cNvCxnSpPr/>
          <p:nvPr userDrawn="1"/>
        </p:nvCxnSpPr>
        <p:spPr>
          <a:xfrm>
            <a:off x="628650" y="1183341"/>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2B8EA42-D432-73E6-CE8F-03A782FDAF6F}"/>
              </a:ext>
            </a:extLst>
          </p:cNvPr>
          <p:cNvCxnSpPr/>
          <p:nvPr userDrawn="1"/>
        </p:nvCxnSpPr>
        <p:spPr>
          <a:xfrm>
            <a:off x="628650" y="6019818"/>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C922C017-4874-4962-2A36-D0F35E344F3C}"/>
              </a:ext>
            </a:extLst>
          </p:cNvPr>
          <p:cNvSpPr txBox="1"/>
          <p:nvPr userDrawn="1"/>
        </p:nvSpPr>
        <p:spPr>
          <a:xfrm>
            <a:off x="5631024" y="6254911"/>
            <a:ext cx="2971800" cy="338554"/>
          </a:xfrm>
          <a:prstGeom prst="rect">
            <a:avLst/>
          </a:prstGeom>
          <a:noFill/>
        </p:spPr>
        <p:txBody>
          <a:bodyPr wrap="square">
            <a:spAutoFit/>
          </a:bodyPr>
          <a:lstStyle/>
          <a:p>
            <a:pPr algn="r">
              <a:defRPr/>
            </a:pPr>
            <a:r>
              <a:rPr lang="en-US" sz="800" u="none" dirty="0">
                <a:solidFill>
                  <a:schemeClr val="accent1"/>
                </a:solidFill>
                <a:latin typeface="Arial" panose="020B0604020202020204" pitchFamily="34" charset="0"/>
                <a:cs typeface="Arial" panose="020B0604020202020204" pitchFamily="34" charset="0"/>
              </a:rPr>
              <a:t>This</a:t>
            </a:r>
            <a:r>
              <a:rPr lang="en-US" sz="800" u="none" baseline="0" dirty="0">
                <a:solidFill>
                  <a:schemeClr val="accent1"/>
                </a:solidFill>
                <a:latin typeface="Arial" panose="020B0604020202020204" pitchFamily="34" charset="0"/>
                <a:cs typeface="Arial" panose="020B0604020202020204" pitchFamily="34" charset="0"/>
              </a:rPr>
              <a:t> presentation was created by</a:t>
            </a:r>
            <a:r>
              <a:rPr lang="en-US" sz="800" u="none" dirty="0">
                <a:solidFill>
                  <a:schemeClr val="accent1"/>
                </a:solidFill>
                <a:latin typeface="Arial" panose="020B0604020202020204" pitchFamily="34" charset="0"/>
                <a:cs typeface="Arial" panose="020B0604020202020204" pitchFamily="34" charset="0"/>
              </a:rPr>
              <a:t> the N.C. Department of Labor</a:t>
            </a:r>
            <a:r>
              <a:rPr lang="en-US" sz="800" u="none" baseline="0" dirty="0">
                <a:solidFill>
                  <a:schemeClr val="accent1"/>
                </a:solidFill>
                <a:latin typeface="Arial" panose="020B0604020202020204" pitchFamily="34" charset="0"/>
                <a:cs typeface="Arial" panose="020B0604020202020204" pitchFamily="34" charset="0"/>
              </a:rPr>
              <a:t> for safety and health training</a:t>
            </a:r>
            <a:r>
              <a:rPr lang="en-US" sz="800" u="none" baseline="0" dirty="0">
                <a:solidFill>
                  <a:srgbClr val="2B0E62"/>
                </a:solidFill>
                <a:latin typeface="Arial" panose="020B0604020202020204" pitchFamily="34" charset="0"/>
                <a:cs typeface="Arial" panose="020B0604020202020204" pitchFamily="34" charset="0"/>
              </a:rPr>
              <a:t>.</a:t>
            </a:r>
            <a:endParaRPr lang="en-US" sz="800" u="none" dirty="0">
              <a:solidFill>
                <a:srgbClr val="2B0E62"/>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076B97E-1997-A29B-34BC-406537262DBC}"/>
              </a:ext>
            </a:extLst>
          </p:cNvPr>
          <p:cNvPicPr>
            <a:picLocks noChangeAspect="1"/>
          </p:cNvPicPr>
          <p:nvPr userDrawn="1"/>
        </p:nvPicPr>
        <p:blipFill>
          <a:blip r:embed="rId20" cstate="print">
            <a:alphaModFix/>
            <a:extLst>
              <a:ext uri="{28A0092B-C50C-407E-A947-70E740481C1C}">
                <a14:useLocalDpi xmlns:a14="http://schemas.microsoft.com/office/drawing/2010/main" val="0"/>
              </a:ext>
            </a:extLst>
          </a:blip>
          <a:srcRect l="7929" t="37778" r="7929" b="37778"/>
          <a:stretch/>
        </p:blipFill>
        <p:spPr>
          <a:xfrm>
            <a:off x="628650" y="6154558"/>
            <a:ext cx="1955130" cy="438907"/>
          </a:xfrm>
          <a:prstGeom prst="rect">
            <a:avLst/>
          </a:prstGeom>
        </p:spPr>
      </p:pic>
    </p:spTree>
    <p:extLst>
      <p:ext uri="{BB962C8B-B14F-4D97-AF65-F5344CB8AC3E}">
        <p14:creationId xmlns:p14="http://schemas.microsoft.com/office/powerpoint/2010/main" val="390519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685800" rtl="0" eaLnBrk="1" latinLnBrk="0" hangingPunct="1">
        <a:lnSpc>
          <a:spcPct val="90000"/>
        </a:lnSpc>
        <a:spcBef>
          <a:spcPct val="0"/>
        </a:spcBef>
        <a:buNone/>
        <a:defRPr sz="3300" b="1" kern="1200">
          <a:solidFill>
            <a:schemeClr val="accent1"/>
          </a:solidFill>
          <a:latin typeface="Avenir Next LT Pro Demi" panose="020B0704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3"/>
        </a:buClr>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514350" indent="-171450" algn="l" defTabSz="685800" rtl="0" eaLnBrk="1" latinLnBrk="0" hangingPunct="1">
        <a:lnSpc>
          <a:spcPct val="90000"/>
        </a:lnSpc>
        <a:spcBef>
          <a:spcPts val="375"/>
        </a:spcBef>
        <a:buClr>
          <a:schemeClr val="accent1"/>
        </a:buClr>
        <a:buFont typeface="Avenir Next LT Pro Light" panose="020B0304020202020204" pitchFamily="34" charset="0"/>
        <a:buChar char="–"/>
        <a:defRPr sz="2000" kern="1200">
          <a:solidFill>
            <a:schemeClr val="tx1"/>
          </a:solidFill>
          <a:latin typeface="Avenir Next LT Pro" panose="020B0504020202020204" pitchFamily="34" charset="0"/>
          <a:ea typeface="+mn-ea"/>
          <a:cs typeface="+mn-cs"/>
        </a:defRPr>
      </a:lvl2pPr>
      <a:lvl3pPr marL="857250" indent="-171450" algn="l" defTabSz="685800" rtl="0" eaLnBrk="1" latinLnBrk="0" hangingPunct="1">
        <a:lnSpc>
          <a:spcPct val="90000"/>
        </a:lnSpc>
        <a:spcBef>
          <a:spcPts val="375"/>
        </a:spcBef>
        <a:buClr>
          <a:schemeClr val="accent1"/>
        </a:buClr>
        <a:buFont typeface="Wingdings" panose="05000000000000000000" pitchFamily="2" charset="2"/>
        <a:buChar char="Ø"/>
        <a:defRPr sz="1800" kern="1200">
          <a:solidFill>
            <a:schemeClr val="tx1"/>
          </a:solidFill>
          <a:latin typeface="Avenir Next LT Pro" panose="020B0504020202020204" pitchFamily="34" charset="0"/>
          <a:ea typeface="+mn-ea"/>
          <a:cs typeface="+mn-cs"/>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1543050" indent="-171450" algn="l" defTabSz="685800" rtl="0" eaLnBrk="1" latinLnBrk="0" hangingPunct="1">
        <a:lnSpc>
          <a:spcPct val="90000"/>
        </a:lnSpc>
        <a:spcBef>
          <a:spcPts val="375"/>
        </a:spcBef>
        <a:buClr>
          <a:schemeClr val="accent3"/>
        </a:buClr>
        <a:buFont typeface="Avenir Next LT Pro" panose="020B0504020202020204" pitchFamily="34" charset="0"/>
        <a:buChar char="–"/>
        <a:defRPr sz="1400" kern="1200">
          <a:solidFill>
            <a:schemeClr val="tx1"/>
          </a:solidFill>
          <a:latin typeface="Avenir Next LT Pro" panose="020B05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4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799" y="1868857"/>
            <a:ext cx="7202838" cy="1376018"/>
          </a:xfrm>
        </p:spPr>
        <p:txBody>
          <a:bodyPr>
            <a:normAutofit/>
          </a:bodyPr>
          <a:lstStyle/>
          <a:p>
            <a:r>
              <a:rPr lang="en-US" altLang="en-US" sz="4400" dirty="0"/>
              <a:t>Respiratory Protection</a:t>
            </a:r>
          </a:p>
        </p:txBody>
      </p:sp>
      <p:sp>
        <p:nvSpPr>
          <p:cNvPr id="5123" name="Rectangle 3"/>
          <p:cNvSpPr>
            <a:spLocks noGrp="1" noChangeArrowheads="1"/>
          </p:cNvSpPr>
          <p:nvPr>
            <p:ph type="subTitle" idx="1"/>
          </p:nvPr>
        </p:nvSpPr>
        <p:spPr>
          <a:xfrm>
            <a:off x="2038350" y="3358332"/>
            <a:ext cx="4966884" cy="509588"/>
          </a:xfrm>
        </p:spPr>
        <p:txBody>
          <a:bodyPr/>
          <a:lstStyle/>
          <a:p>
            <a:r>
              <a:rPr lang="en-US" altLang="en-US" dirty="0"/>
              <a:t> </a:t>
            </a:r>
            <a:r>
              <a:rPr lang="en-US" altLang="en-US" i="1" dirty="0"/>
              <a:t>29 CFR 1910.134</a:t>
            </a:r>
          </a:p>
        </p:txBody>
      </p:sp>
      <p:sp>
        <p:nvSpPr>
          <p:cNvPr id="5124" name="Rectangle 4"/>
          <p:cNvSpPr>
            <a:spLocks noChangeArrowheads="1"/>
          </p:cNvSpPr>
          <p:nvPr/>
        </p:nvSpPr>
        <p:spPr bwMode="auto">
          <a:xfrm>
            <a:off x="685800" y="5332365"/>
            <a:ext cx="7924800" cy="336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110000"/>
              </a:lnSpc>
              <a:buFont typeface="Wingdings" panose="05000000000000000000" pitchFamily="2" charset="2"/>
              <a:buNone/>
            </a:pPr>
            <a:r>
              <a:rPr lang="en-US" altLang="en-US" sz="1600" b="1" u="none" dirty="0">
                <a:solidFill>
                  <a:srgbClr val="102447"/>
                </a:solidFill>
                <a:latin typeface="Avenir Next LT Pro" panose="020B0504020202020204" pitchFamily="34" charset="0"/>
              </a:rPr>
              <a:t>Presented by</a:t>
            </a:r>
            <a:r>
              <a:rPr lang="en-US" altLang="en-US" sz="1600" u="none" dirty="0">
                <a:solidFill>
                  <a:srgbClr val="777777"/>
                </a:solidFill>
                <a:latin typeface="Avenir Next LT Pro" panose="020B0504020202020204" pitchFamily="34" charset="0"/>
              </a:rPr>
              <a:t>:</a:t>
            </a:r>
          </a:p>
        </p:txBody>
      </p:sp>
    </p:spTree>
    <p:extLst>
      <p:ext uri="{BB962C8B-B14F-4D97-AF65-F5344CB8AC3E}">
        <p14:creationId xmlns:p14="http://schemas.microsoft.com/office/powerpoint/2010/main" val="1429288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484188"/>
            <a:ext cx="7924800" cy="582612"/>
          </a:xfrm>
        </p:spPr>
        <p:txBody>
          <a:bodyPr lIns="90488" tIns="44450" rIns="90488" bIns="44450" anchor="ctr"/>
          <a:lstStyle/>
          <a:p>
            <a:r>
              <a:rPr lang="en-US" altLang="en-US" sz="3200" dirty="0"/>
              <a:t>Follow-Up Medical Examinations</a:t>
            </a:r>
          </a:p>
        </p:txBody>
      </p:sp>
      <p:sp>
        <p:nvSpPr>
          <p:cNvPr id="27651" name="Rectangle 3"/>
          <p:cNvSpPr>
            <a:spLocks noGrp="1" noChangeArrowheads="1"/>
          </p:cNvSpPr>
          <p:nvPr>
            <p:ph type="body" idx="1"/>
          </p:nvPr>
        </p:nvSpPr>
        <p:spPr>
          <a:xfrm>
            <a:off x="533400" y="1379349"/>
            <a:ext cx="8001000" cy="4365814"/>
          </a:xfrm>
        </p:spPr>
        <p:txBody>
          <a:bodyPr lIns="90488" tIns="44450" rIns="90488" bIns="44450"/>
          <a:lstStyle/>
          <a:p>
            <a:r>
              <a:rPr lang="en-US" altLang="en-US" dirty="0"/>
              <a:t>Required if:</a:t>
            </a:r>
          </a:p>
          <a:p>
            <a:endParaRPr lang="en-US" altLang="en-US" sz="800" dirty="0"/>
          </a:p>
          <a:p>
            <a:pPr lvl="1"/>
            <a:r>
              <a:rPr lang="en-US" altLang="en-US" dirty="0"/>
              <a:t>Positive response to questions 1 - 8 in Section 2, Part A of Appendix C.</a:t>
            </a:r>
          </a:p>
          <a:p>
            <a:pPr lvl="1"/>
            <a:endParaRPr lang="en-US" altLang="en-US" sz="1000" dirty="0"/>
          </a:p>
          <a:p>
            <a:pPr lvl="1"/>
            <a:r>
              <a:rPr lang="en-US" altLang="en-US" dirty="0"/>
              <a:t>Initial medical examination indicates need for follow-up physical.</a:t>
            </a:r>
          </a:p>
          <a:p>
            <a:pPr lvl="1">
              <a:buFont typeface="Symbol" panose="05050102010706020507" pitchFamily="18" charset="2"/>
              <a:buNone/>
            </a:pPr>
            <a:endParaRPr lang="en-US" altLang="en-US" sz="1400" dirty="0"/>
          </a:p>
          <a:p>
            <a:r>
              <a:rPr lang="en-US" altLang="en-US" dirty="0"/>
              <a:t>Must include any medical tests, consultations or diagnostic procedures PLHCP deems necessary.</a:t>
            </a:r>
          </a:p>
        </p:txBody>
      </p:sp>
      <p:sp>
        <p:nvSpPr>
          <p:cNvPr id="21508" name="Text Box 4"/>
          <p:cNvSpPr txBox="1">
            <a:spLocks noChangeArrowheads="1"/>
          </p:cNvSpPr>
          <p:nvPr/>
        </p:nvSpPr>
        <p:spPr bwMode="auto">
          <a:xfrm>
            <a:off x="7010400" y="609600"/>
            <a:ext cx="18288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Avenir Next LT Pro" panose="020B0504020202020204" pitchFamily="34" charset="0"/>
              </a:rPr>
              <a:t>1910.134(e)(3)</a:t>
            </a:r>
          </a:p>
        </p:txBody>
      </p:sp>
    </p:spTree>
    <p:extLst>
      <p:ext uri="{BB962C8B-B14F-4D97-AF65-F5344CB8AC3E}">
        <p14:creationId xmlns:p14="http://schemas.microsoft.com/office/powerpoint/2010/main" val="2690819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1640842" y="1783378"/>
            <a:ext cx="4038600" cy="637354"/>
          </a:xfrm>
        </p:spPr>
        <p:txBody>
          <a:bodyPr>
            <a:noAutofit/>
          </a:bodyPr>
          <a:lstStyle/>
          <a:p>
            <a:pPr algn="l"/>
            <a:r>
              <a:rPr lang="en-US" altLang="en-US" sz="4000" dirty="0"/>
              <a:t>Part 3</a:t>
            </a:r>
          </a:p>
        </p:txBody>
      </p:sp>
      <p:sp>
        <p:nvSpPr>
          <p:cNvPr id="29699" name="Rectangle 3"/>
          <p:cNvSpPr>
            <a:spLocks noGrp="1" noChangeArrowheads="1"/>
          </p:cNvSpPr>
          <p:nvPr>
            <p:ph type="subTitle" idx="1"/>
          </p:nvPr>
        </p:nvSpPr>
        <p:spPr>
          <a:xfrm>
            <a:off x="1239864" y="2309246"/>
            <a:ext cx="2420278" cy="832621"/>
          </a:xfrm>
        </p:spPr>
        <p:txBody>
          <a:bodyPr/>
          <a:lstStyle/>
          <a:p>
            <a:pPr marL="0" indent="0" algn="l">
              <a:buNone/>
            </a:pPr>
            <a:r>
              <a:rPr lang="en-US" altLang="en-US" sz="3200" b="1" dirty="0"/>
              <a:t>Selection</a:t>
            </a:r>
          </a:p>
        </p:txBody>
      </p:sp>
      <p:sp>
        <p:nvSpPr>
          <p:cNvPr id="5" name="Text Box 4"/>
          <p:cNvSpPr txBox="1">
            <a:spLocks noChangeArrowheads="1"/>
          </p:cNvSpPr>
          <p:nvPr/>
        </p:nvSpPr>
        <p:spPr bwMode="auto">
          <a:xfrm>
            <a:off x="7239000" y="609600"/>
            <a:ext cx="18288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Avenir Next LT Pro" panose="020B0504020202020204" pitchFamily="34" charset="0"/>
              </a:rPr>
              <a:t>1910.134(d)</a:t>
            </a:r>
          </a:p>
        </p:txBody>
      </p:sp>
      <p:pic>
        <p:nvPicPr>
          <p:cNvPr id="6" name="Picture 4" descr="A picture containing indoor, cup, sitting, table&#10;&#10;Description automatically generated">
            <a:extLst>
              <a:ext uri="{FF2B5EF4-FFF2-40B4-BE49-F238E27FC236}">
                <a16:creationId xmlns:a16="http://schemas.microsoft.com/office/drawing/2014/main" id="{F1D1D9AF-2D1C-4A65-A6D0-4946A963A5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295400"/>
            <a:ext cx="37909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4710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Hazard Determination</a:t>
            </a:r>
          </a:p>
        </p:txBody>
      </p:sp>
      <p:sp>
        <p:nvSpPr>
          <p:cNvPr id="37891" name="Rectangle 3"/>
          <p:cNvSpPr>
            <a:spLocks noGrp="1" noChangeArrowheads="1"/>
          </p:cNvSpPr>
          <p:nvPr>
            <p:ph type="body" idx="1"/>
          </p:nvPr>
        </p:nvSpPr>
        <p:spPr>
          <a:xfrm>
            <a:off x="533400" y="1219200"/>
            <a:ext cx="8001000" cy="4525963"/>
          </a:xfrm>
        </p:spPr>
        <p:txBody>
          <a:bodyPr/>
          <a:lstStyle/>
          <a:p>
            <a:pPr>
              <a:lnSpc>
                <a:spcPct val="90000"/>
              </a:lnSpc>
            </a:pPr>
            <a:r>
              <a:rPr lang="en-US" altLang="en-US" dirty="0"/>
              <a:t>Identify the contaminants and evaluate the hazards.</a:t>
            </a:r>
          </a:p>
          <a:p>
            <a:pPr>
              <a:lnSpc>
                <a:spcPct val="90000"/>
              </a:lnSpc>
            </a:pPr>
            <a:endParaRPr lang="en-US" altLang="en-US" sz="1400" dirty="0"/>
          </a:p>
          <a:p>
            <a:pPr>
              <a:lnSpc>
                <a:spcPct val="90000"/>
              </a:lnSpc>
            </a:pPr>
            <a:r>
              <a:rPr lang="en-US" altLang="en-US" dirty="0"/>
              <a:t>Determine the physical properties of the contaminants.</a:t>
            </a:r>
          </a:p>
          <a:p>
            <a:pPr>
              <a:lnSpc>
                <a:spcPct val="90000"/>
              </a:lnSpc>
            </a:pPr>
            <a:endParaRPr lang="en-US" altLang="en-US" sz="1400" dirty="0"/>
          </a:p>
          <a:p>
            <a:pPr>
              <a:lnSpc>
                <a:spcPct val="90000"/>
              </a:lnSpc>
            </a:pPr>
            <a:r>
              <a:rPr lang="en-US" altLang="en-US" dirty="0"/>
              <a:t>Identify areas of potential oxygen (O</a:t>
            </a:r>
            <a:r>
              <a:rPr lang="en-US" altLang="en-US" baseline="-25000" dirty="0"/>
              <a:t>2</a:t>
            </a:r>
            <a:r>
              <a:rPr lang="en-US" altLang="en-US" dirty="0"/>
              <a:t>) deficiency.</a:t>
            </a:r>
          </a:p>
          <a:p>
            <a:pPr>
              <a:lnSpc>
                <a:spcPct val="90000"/>
              </a:lnSpc>
            </a:pPr>
            <a:endParaRPr lang="en-US" altLang="en-US" sz="1400" dirty="0"/>
          </a:p>
          <a:p>
            <a:pPr>
              <a:lnSpc>
                <a:spcPct val="90000"/>
              </a:lnSpc>
            </a:pPr>
            <a:r>
              <a:rPr lang="en-US" altLang="en-US" dirty="0"/>
              <a:t>Estimate or measure employee’s exposure to the hazards.</a:t>
            </a:r>
          </a:p>
          <a:p>
            <a:pPr>
              <a:lnSpc>
                <a:spcPct val="90000"/>
              </a:lnSpc>
            </a:pPr>
            <a:endParaRPr lang="en-US" altLang="en-US" sz="800" dirty="0"/>
          </a:p>
          <a:p>
            <a:pPr lvl="1">
              <a:lnSpc>
                <a:spcPct val="90000"/>
              </a:lnSpc>
            </a:pPr>
            <a:r>
              <a:rPr lang="en-US" altLang="en-US" dirty="0"/>
              <a:t>Assume IDLH, when not known*</a:t>
            </a:r>
          </a:p>
        </p:txBody>
      </p:sp>
      <p:sp>
        <p:nvSpPr>
          <p:cNvPr id="25604" name="Text Box 4"/>
          <p:cNvSpPr txBox="1">
            <a:spLocks noChangeArrowheads="1"/>
          </p:cNvSpPr>
          <p:nvPr/>
        </p:nvSpPr>
        <p:spPr bwMode="auto">
          <a:xfrm>
            <a:off x="7162800" y="609600"/>
            <a:ext cx="16002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Avenir Next LT Pro" panose="020B0504020202020204" pitchFamily="34" charset="0"/>
              </a:rPr>
              <a:t>1910.134(d)</a:t>
            </a:r>
          </a:p>
        </p:txBody>
      </p:sp>
    </p:spTree>
    <p:extLst>
      <p:ext uri="{BB962C8B-B14F-4D97-AF65-F5344CB8AC3E}">
        <p14:creationId xmlns:p14="http://schemas.microsoft.com/office/powerpoint/2010/main" val="707134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533400" y="1219200"/>
            <a:ext cx="8305800" cy="4648200"/>
          </a:xfrm>
        </p:spPr>
        <p:txBody>
          <a:bodyPr/>
          <a:lstStyle/>
          <a:p>
            <a:r>
              <a:rPr lang="en-US" altLang="en-US" b="1" dirty="0"/>
              <a:t>Oxygen-deficient atmosphere</a:t>
            </a:r>
          </a:p>
          <a:p>
            <a:endParaRPr lang="en-US" altLang="en-US" sz="800" b="1" dirty="0"/>
          </a:p>
          <a:p>
            <a:pPr lvl="1"/>
            <a:r>
              <a:rPr lang="en-US" altLang="en-US" dirty="0"/>
              <a:t>Does not contain enough oxygen to sustain breathing. (&lt;19.5 percent by volume at sea level).</a:t>
            </a:r>
          </a:p>
          <a:p>
            <a:pPr lvl="1"/>
            <a:endParaRPr lang="en-US" altLang="en-US" sz="800" dirty="0"/>
          </a:p>
          <a:p>
            <a:pPr lvl="2"/>
            <a:r>
              <a:rPr lang="en-US" altLang="en-US" dirty="0"/>
              <a:t>Examples: </a:t>
            </a:r>
          </a:p>
          <a:p>
            <a:pPr lvl="3"/>
            <a:r>
              <a:rPr lang="en-US" altLang="en-US" dirty="0"/>
              <a:t>Confined spaces</a:t>
            </a:r>
          </a:p>
          <a:p>
            <a:pPr lvl="3"/>
            <a:r>
              <a:rPr lang="en-US" altLang="en-US" dirty="0"/>
              <a:t>Silos</a:t>
            </a:r>
          </a:p>
          <a:p>
            <a:pPr lvl="3"/>
            <a:r>
              <a:rPr lang="en-US" altLang="en-US" dirty="0"/>
              <a:t>Boilers</a:t>
            </a:r>
          </a:p>
          <a:p>
            <a:pPr lvl="3"/>
            <a:r>
              <a:rPr lang="en-US" altLang="en-US" dirty="0"/>
              <a:t>Tanks</a:t>
            </a:r>
          </a:p>
          <a:p>
            <a:pPr lvl="3"/>
            <a:r>
              <a:rPr lang="en-US" altLang="en-US" dirty="0"/>
              <a:t>Sewers</a:t>
            </a:r>
          </a:p>
          <a:p>
            <a:pPr lvl="3"/>
            <a:endParaRPr lang="en-US" altLang="en-US" dirty="0"/>
          </a:p>
          <a:p>
            <a:r>
              <a:rPr lang="en-US" altLang="en-US" b="1" dirty="0"/>
              <a:t>Immediately dangerous to life or health (IDLH) or unknown atmosphere.</a:t>
            </a:r>
            <a:endParaRPr lang="en-US" altLang="en-US" sz="2400" dirty="0"/>
          </a:p>
        </p:txBody>
      </p:sp>
      <p:sp>
        <p:nvSpPr>
          <p:cNvPr id="33795" name="Rectangle 3"/>
          <p:cNvSpPr>
            <a:spLocks noChangeArrowheads="1"/>
          </p:cNvSpPr>
          <p:nvPr/>
        </p:nvSpPr>
        <p:spPr bwMode="auto">
          <a:xfrm>
            <a:off x="0" y="2933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3600">
              <a:latin typeface="Times New Roman" panose="02020603050405020304" pitchFamily="18" charset="0"/>
            </a:endParaRPr>
          </a:p>
        </p:txBody>
      </p:sp>
      <p:sp>
        <p:nvSpPr>
          <p:cNvPr id="33796" name="Text Box 4"/>
          <p:cNvSpPr txBox="1">
            <a:spLocks noChangeArrowheads="1"/>
          </p:cNvSpPr>
          <p:nvPr/>
        </p:nvSpPr>
        <p:spPr bwMode="auto">
          <a:xfrm>
            <a:off x="609600" y="296863"/>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eaLnBrk="1" hangingPunct="1">
              <a:spcBef>
                <a:spcPct val="50000"/>
              </a:spcBef>
              <a:buClrTx/>
              <a:buSzTx/>
              <a:buFontTx/>
              <a:buNone/>
            </a:pPr>
            <a:endParaRPr lang="en-US" altLang="en-US" sz="2400" u="none">
              <a:latin typeface="Tahoma" panose="020B0604030504040204" pitchFamily="34" charset="0"/>
            </a:endParaRPr>
          </a:p>
        </p:txBody>
      </p:sp>
      <p:sp>
        <p:nvSpPr>
          <p:cNvPr id="33797" name="Text Box 5"/>
          <p:cNvSpPr txBox="1">
            <a:spLocks noChangeArrowheads="1"/>
          </p:cNvSpPr>
          <p:nvPr/>
        </p:nvSpPr>
        <p:spPr bwMode="auto">
          <a:xfrm>
            <a:off x="609600" y="381000"/>
            <a:ext cx="83439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en-US" sz="3500" b="1" u="none" dirty="0">
                <a:solidFill>
                  <a:srgbClr val="102447"/>
                </a:solidFill>
                <a:latin typeface="Avenir Next LT Pro" panose="020B0504020202020204" pitchFamily="34" charset="0"/>
              </a:rPr>
              <a:t>Hazards Requiring Respirator Use</a:t>
            </a:r>
          </a:p>
        </p:txBody>
      </p:sp>
    </p:spTree>
    <p:extLst>
      <p:ext uri="{BB962C8B-B14F-4D97-AF65-F5344CB8AC3E}">
        <p14:creationId xmlns:p14="http://schemas.microsoft.com/office/powerpoint/2010/main" val="2805675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xfrm>
            <a:off x="533400" y="1317356"/>
            <a:ext cx="5715000" cy="4550043"/>
          </a:xfrm>
        </p:spPr>
        <p:txBody>
          <a:bodyPr/>
          <a:lstStyle/>
          <a:p>
            <a:r>
              <a:rPr lang="en-US" altLang="en-US" b="1" dirty="0"/>
              <a:t>Chemical hazards</a:t>
            </a:r>
          </a:p>
          <a:p>
            <a:endParaRPr lang="en-US" altLang="en-US" sz="800" b="1" dirty="0"/>
          </a:p>
          <a:p>
            <a:pPr lvl="1"/>
            <a:r>
              <a:rPr lang="en-US" altLang="en-US" dirty="0"/>
              <a:t>Overexposure to workplace contaminants such as: dust, spray, fumes, vapors, smoke, harmful gases.</a:t>
            </a:r>
            <a:endParaRPr lang="en-US" altLang="en-US" sz="800" dirty="0"/>
          </a:p>
          <a:p>
            <a:pPr lvl="1"/>
            <a:endParaRPr lang="en-US" altLang="en-US" sz="2000" dirty="0"/>
          </a:p>
          <a:p>
            <a:r>
              <a:rPr lang="en-US" altLang="en-US" b="1" dirty="0"/>
              <a:t>Biological hazards</a:t>
            </a:r>
          </a:p>
          <a:p>
            <a:endParaRPr lang="en-US" altLang="en-US" sz="800" b="1" dirty="0"/>
          </a:p>
          <a:p>
            <a:pPr lvl="1"/>
            <a:r>
              <a:rPr lang="en-US" altLang="en-US" dirty="0"/>
              <a:t>Exposure to organisms such as bacteria, viruses, fungi and other living organisms. (These organisms do not have exposure limits.)</a:t>
            </a:r>
          </a:p>
        </p:txBody>
      </p:sp>
      <p:sp>
        <p:nvSpPr>
          <p:cNvPr id="35843" name="Rectangle 3"/>
          <p:cNvSpPr>
            <a:spLocks noChangeArrowheads="1"/>
          </p:cNvSpPr>
          <p:nvPr/>
        </p:nvSpPr>
        <p:spPr bwMode="auto">
          <a:xfrm>
            <a:off x="0" y="29337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3600">
              <a:latin typeface="Times New Roman" panose="02020603050405020304" pitchFamily="18" charset="0"/>
            </a:endParaRPr>
          </a:p>
        </p:txBody>
      </p:sp>
      <p:sp>
        <p:nvSpPr>
          <p:cNvPr id="35844" name="Text Box 4"/>
          <p:cNvSpPr txBox="1">
            <a:spLocks noChangeArrowheads="1"/>
          </p:cNvSpPr>
          <p:nvPr/>
        </p:nvSpPr>
        <p:spPr bwMode="auto">
          <a:xfrm>
            <a:off x="609600" y="296863"/>
            <a:ext cx="3657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eaLnBrk="1" hangingPunct="1">
              <a:spcBef>
                <a:spcPct val="50000"/>
              </a:spcBef>
              <a:buClrTx/>
              <a:buSzTx/>
              <a:buFontTx/>
              <a:buNone/>
            </a:pPr>
            <a:endParaRPr lang="en-US" altLang="en-US" sz="2400" u="none">
              <a:latin typeface="Tahoma" panose="020B0604030504040204" pitchFamily="34" charset="0"/>
            </a:endParaRPr>
          </a:p>
        </p:txBody>
      </p:sp>
      <p:sp>
        <p:nvSpPr>
          <p:cNvPr id="35845" name="Text Box 5"/>
          <p:cNvSpPr txBox="1">
            <a:spLocks noChangeArrowheads="1"/>
          </p:cNvSpPr>
          <p:nvPr/>
        </p:nvSpPr>
        <p:spPr bwMode="auto">
          <a:xfrm>
            <a:off x="609600" y="381000"/>
            <a:ext cx="83439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eaLnBrk="1" hangingPunct="1">
              <a:spcBef>
                <a:spcPct val="50000"/>
              </a:spcBef>
              <a:buClrTx/>
              <a:buSzTx/>
              <a:buFont typeface="Wingdings" panose="05000000000000000000" pitchFamily="2" charset="2"/>
              <a:buNone/>
            </a:pPr>
            <a:r>
              <a:rPr lang="en-US" altLang="en-US" sz="3500" b="1" u="none" dirty="0">
                <a:solidFill>
                  <a:srgbClr val="102447"/>
                </a:solidFill>
                <a:latin typeface="Avenir Next LT Pro Demi" panose="020B0704020202020204" pitchFamily="34" charset="0"/>
              </a:rPr>
              <a:t>Hazards Requiring Respirator Use</a:t>
            </a:r>
          </a:p>
        </p:txBody>
      </p:sp>
      <p:grpSp>
        <p:nvGrpSpPr>
          <p:cNvPr id="35846" name="Group 9"/>
          <p:cNvGrpSpPr>
            <a:grpSpLocks/>
          </p:cNvGrpSpPr>
          <p:nvPr/>
        </p:nvGrpSpPr>
        <p:grpSpPr bwMode="auto">
          <a:xfrm>
            <a:off x="6324600" y="1524000"/>
            <a:ext cx="2062162" cy="2141910"/>
            <a:chOff x="5253038" y="2655888"/>
            <a:chExt cx="995362" cy="1001712"/>
          </a:xfrm>
        </p:grpSpPr>
        <p:pic>
          <p:nvPicPr>
            <p:cNvPr id="35850" name="Picture 6" descr="C:\Users\cthunter1.EADS\Documents\000 PROJECTS\PPT REVIEW\2015\02 Gen Ind\17 RESPIRATORY\Respiratory Protection Pics 001.JPG"/>
            <p:cNvPicPr>
              <a:picLocks noChangeAspect="1" noChangeArrowheads="1"/>
            </p:cNvPicPr>
            <p:nvPr/>
          </p:nvPicPr>
          <p:blipFill>
            <a:blip r:embed="rId3">
              <a:extLst>
                <a:ext uri="{28A0092B-C50C-407E-A947-70E740481C1C}">
                  <a14:useLocalDpi xmlns:a14="http://schemas.microsoft.com/office/drawing/2010/main" val="0"/>
                </a:ext>
              </a:extLst>
            </a:blip>
            <a:srcRect l="13129" t="1213" r="13348"/>
            <a:stretch>
              <a:fillRect/>
            </a:stretch>
          </p:blipFill>
          <p:spPr bwMode="auto">
            <a:xfrm>
              <a:off x="5253038" y="2655888"/>
              <a:ext cx="995362"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257800" y="3505200"/>
              <a:ext cx="990600" cy="86363"/>
            </a:xfrm>
            <a:prstGeom prst="rect">
              <a:avLst/>
            </a:prstGeom>
            <a:noFill/>
          </p:spPr>
          <p:txBody>
            <a:bodyPr>
              <a:spAutoFit/>
            </a:bodyPr>
            <a:lstStyle/>
            <a:p>
              <a:pPr eaLnBrk="1" hangingPunct="1">
                <a:defRPr/>
              </a:pPr>
              <a:r>
                <a:rPr lang="en-US" sz="600" u="none" dirty="0">
                  <a:latin typeface="Avenir Next LT Pro" panose="020B0504020202020204" pitchFamily="34" charset="0"/>
                </a:rPr>
                <a:t>NCDOL Photo Library</a:t>
              </a:r>
            </a:p>
          </p:txBody>
        </p:sp>
      </p:grpSp>
      <p:grpSp>
        <p:nvGrpSpPr>
          <p:cNvPr id="35847" name="Group 10"/>
          <p:cNvGrpSpPr>
            <a:grpSpLocks/>
          </p:cNvGrpSpPr>
          <p:nvPr/>
        </p:nvGrpSpPr>
        <p:grpSpPr bwMode="auto">
          <a:xfrm>
            <a:off x="6342144" y="3885801"/>
            <a:ext cx="2052296" cy="1924325"/>
            <a:chOff x="5784850" y="4876800"/>
            <a:chExt cx="1035050" cy="1066800"/>
          </a:xfrm>
        </p:grpSpPr>
        <p:pic>
          <p:nvPicPr>
            <p:cNvPr id="35848" name="Picture 7" descr="C:\Users\cthunter1.EADS\Documents\000 PROJECTS\PPT REVIEW\2015\02 Gen Ind\17 RESPIRATORY\Respiratory Protection Pics 002.JPG"/>
            <p:cNvPicPr>
              <a:picLocks noChangeAspect="1" noChangeArrowheads="1"/>
            </p:cNvPicPr>
            <p:nvPr/>
          </p:nvPicPr>
          <p:blipFill>
            <a:blip r:embed="rId4">
              <a:extLst>
                <a:ext uri="{28A0092B-C50C-407E-A947-70E740481C1C}">
                  <a14:useLocalDpi xmlns:a14="http://schemas.microsoft.com/office/drawing/2010/main" val="0"/>
                </a:ext>
              </a:extLst>
            </a:blip>
            <a:srcRect l="20261" t="5914" r="15297" b="5534"/>
            <a:stretch>
              <a:fillRect/>
            </a:stretch>
          </p:blipFill>
          <p:spPr bwMode="auto">
            <a:xfrm>
              <a:off x="5784850" y="4876800"/>
              <a:ext cx="10350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5867400" y="5791200"/>
              <a:ext cx="477958" cy="102374"/>
            </a:xfrm>
            <a:prstGeom prst="rect">
              <a:avLst/>
            </a:prstGeom>
          </p:spPr>
          <p:txBody>
            <a:bodyPr wrap="none">
              <a:spAutoFit/>
            </a:bodyPr>
            <a:lstStyle/>
            <a:p>
              <a:pPr eaLnBrk="1" hangingPunct="1">
                <a:defRPr/>
              </a:pPr>
              <a:r>
                <a:rPr lang="en-US" sz="600" u="none" dirty="0">
                  <a:solidFill>
                    <a:schemeClr val="bg1"/>
                  </a:solidFill>
                  <a:latin typeface="Avenir Next LT Pro" panose="020B0504020202020204" pitchFamily="34" charset="0"/>
                </a:rPr>
                <a:t>NCDOL Photo Library</a:t>
              </a:r>
            </a:p>
          </p:txBody>
        </p:sp>
      </p:grpSp>
    </p:spTree>
    <p:extLst>
      <p:ext uri="{BB962C8B-B14F-4D97-AF65-F5344CB8AC3E}">
        <p14:creationId xmlns:p14="http://schemas.microsoft.com/office/powerpoint/2010/main" val="3076168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t>Hierarchy of Controls</a:t>
            </a:r>
          </a:p>
        </p:txBody>
      </p:sp>
      <p:sp>
        <p:nvSpPr>
          <p:cNvPr id="4" name="Text Box 4"/>
          <p:cNvSpPr txBox="1">
            <a:spLocks noChangeArrowheads="1"/>
          </p:cNvSpPr>
          <p:nvPr/>
        </p:nvSpPr>
        <p:spPr bwMode="auto">
          <a:xfrm>
            <a:off x="7239000" y="609600"/>
            <a:ext cx="18288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Avenir Next LT Pro" panose="020B0504020202020204" pitchFamily="34" charset="0"/>
              </a:rPr>
              <a:t>1910.134(d)</a:t>
            </a:r>
          </a:p>
        </p:txBody>
      </p:sp>
      <p:sp>
        <p:nvSpPr>
          <p:cNvPr id="6" name="Rectangle 3">
            <a:extLst>
              <a:ext uri="{FF2B5EF4-FFF2-40B4-BE49-F238E27FC236}">
                <a16:creationId xmlns:a16="http://schemas.microsoft.com/office/drawing/2014/main" id="{B7A4B76A-35AB-4A6D-BBE3-050A283B1444}"/>
              </a:ext>
            </a:extLst>
          </p:cNvPr>
          <p:cNvSpPr txBox="1">
            <a:spLocks noChangeArrowheads="1"/>
          </p:cNvSpPr>
          <p:nvPr/>
        </p:nvSpPr>
        <p:spPr bwMode="auto">
          <a:xfrm>
            <a:off x="609600" y="1189037"/>
            <a:ext cx="792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r>
              <a:rPr lang="en-US" altLang="en-US" b="1" u="none" kern="0" dirty="0">
                <a:latin typeface="Avenir Next LT Pro" panose="020B0504020202020204" pitchFamily="34" charset="0"/>
              </a:rPr>
              <a:t>Engineering controls</a:t>
            </a:r>
          </a:p>
          <a:p>
            <a:pPr lvl="1">
              <a:spcBef>
                <a:spcPts val="600"/>
              </a:spcBef>
            </a:pPr>
            <a:r>
              <a:rPr lang="en-US" altLang="en-US" u="none" kern="0" dirty="0">
                <a:latin typeface="Avenir Next LT Pro" panose="020B0504020202020204" pitchFamily="34" charset="0"/>
              </a:rPr>
              <a:t>Example: </a:t>
            </a:r>
          </a:p>
          <a:p>
            <a:pPr lvl="2"/>
            <a:r>
              <a:rPr lang="en-US" altLang="en-US" u="none" kern="0" dirty="0">
                <a:latin typeface="Avenir Next LT Pro" panose="020B0504020202020204" pitchFamily="34" charset="0"/>
              </a:rPr>
              <a:t>Ventilation</a:t>
            </a:r>
          </a:p>
          <a:p>
            <a:endParaRPr lang="en-US" altLang="en-US" sz="800" b="1" u="none" kern="0" dirty="0">
              <a:latin typeface="Avenir Next LT Pro" panose="020B0504020202020204" pitchFamily="34" charset="0"/>
            </a:endParaRPr>
          </a:p>
          <a:p>
            <a:endParaRPr lang="en-US" altLang="en-US" sz="800" b="1" u="none" kern="0" dirty="0">
              <a:latin typeface="Avenir Next LT Pro" panose="020B0504020202020204" pitchFamily="34" charset="0"/>
            </a:endParaRPr>
          </a:p>
          <a:p>
            <a:r>
              <a:rPr lang="en-US" altLang="en-US" b="1" u="none" kern="0" dirty="0">
                <a:latin typeface="Avenir Next LT Pro" panose="020B0504020202020204" pitchFamily="34" charset="0"/>
              </a:rPr>
              <a:t>Administrative/work practice controls</a:t>
            </a:r>
          </a:p>
          <a:p>
            <a:pPr lvl="1">
              <a:spcBef>
                <a:spcPts val="600"/>
              </a:spcBef>
            </a:pPr>
            <a:r>
              <a:rPr lang="en-US" altLang="en-US" u="none" kern="0" dirty="0">
                <a:latin typeface="Avenir Next LT Pro" panose="020B0504020202020204" pitchFamily="34" charset="0"/>
              </a:rPr>
              <a:t>Examples: </a:t>
            </a:r>
          </a:p>
          <a:p>
            <a:pPr lvl="2"/>
            <a:r>
              <a:rPr lang="en-US" altLang="en-US" u="none" kern="0" dirty="0">
                <a:latin typeface="Avenir Next LT Pro" panose="020B0504020202020204" pitchFamily="34" charset="0"/>
              </a:rPr>
              <a:t>Rotating employees to reduce exposure time.</a:t>
            </a:r>
          </a:p>
          <a:p>
            <a:pPr lvl="2"/>
            <a:r>
              <a:rPr lang="en-US" altLang="en-US" u="none" kern="0" dirty="0">
                <a:latin typeface="Avenir Next LT Pro" panose="020B0504020202020204" pitchFamily="34" charset="0"/>
              </a:rPr>
              <a:t>Limiting the time someone can work in an area.</a:t>
            </a:r>
          </a:p>
          <a:p>
            <a:pPr lvl="2"/>
            <a:r>
              <a:rPr lang="en-US" altLang="en-US" u="none" kern="0" dirty="0">
                <a:latin typeface="Avenir Next LT Pro" panose="020B0504020202020204" pitchFamily="34" charset="0"/>
              </a:rPr>
              <a:t>Changing the way the work process is conducted.</a:t>
            </a:r>
          </a:p>
          <a:p>
            <a:endParaRPr lang="en-US" altLang="en-US" sz="800" b="1" u="none" kern="0" dirty="0">
              <a:latin typeface="Avenir Next LT Pro" panose="020B0504020202020204" pitchFamily="34" charset="0"/>
            </a:endParaRPr>
          </a:p>
          <a:p>
            <a:endParaRPr lang="en-US" altLang="en-US" sz="800" b="1" u="none" kern="0" dirty="0">
              <a:latin typeface="Avenir Next LT Pro" panose="020B0504020202020204" pitchFamily="34" charset="0"/>
            </a:endParaRPr>
          </a:p>
          <a:p>
            <a:r>
              <a:rPr lang="en-US" altLang="en-US" b="1" u="none" kern="0" dirty="0">
                <a:latin typeface="Avenir Next LT Pro" panose="020B0504020202020204" pitchFamily="34" charset="0"/>
              </a:rPr>
              <a:t>Personal protective equipment (PPE)</a:t>
            </a:r>
          </a:p>
          <a:p>
            <a:pPr lvl="1">
              <a:spcBef>
                <a:spcPts val="600"/>
              </a:spcBef>
            </a:pPr>
            <a:r>
              <a:rPr lang="en-US" altLang="en-US" u="none" kern="0" dirty="0">
                <a:latin typeface="Avenir Next LT Pro" panose="020B0504020202020204" pitchFamily="34" charset="0"/>
              </a:rPr>
              <a:t>Used when unable to eliminate or reduce the hazard sufficiently.</a:t>
            </a:r>
          </a:p>
        </p:txBody>
      </p:sp>
    </p:spTree>
    <p:extLst>
      <p:ext uri="{BB962C8B-B14F-4D97-AF65-F5344CB8AC3E}">
        <p14:creationId xmlns:p14="http://schemas.microsoft.com/office/powerpoint/2010/main" val="4200121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t>Selection</a:t>
            </a:r>
          </a:p>
        </p:txBody>
      </p:sp>
      <p:sp>
        <p:nvSpPr>
          <p:cNvPr id="39939" name="Rectangle 3"/>
          <p:cNvSpPr>
            <a:spLocks noGrp="1" noChangeArrowheads="1"/>
          </p:cNvSpPr>
          <p:nvPr>
            <p:ph type="body" idx="1"/>
          </p:nvPr>
        </p:nvSpPr>
        <p:spPr/>
        <p:txBody>
          <a:bodyPr/>
          <a:lstStyle/>
          <a:p>
            <a:endParaRPr lang="en-US" altLang="en-US" sz="3600" b="1"/>
          </a:p>
          <a:p>
            <a:pPr lvl="1">
              <a:buFont typeface="Symbol" panose="05050102010706020507" pitchFamily="18" charset="2"/>
              <a:buNone/>
            </a:pPr>
            <a:r>
              <a:rPr lang="en-US" altLang="en-US" sz="3200" b="1"/>
              <a:t> </a:t>
            </a:r>
            <a:endParaRPr lang="en-US" altLang="en-US" sz="2800" b="1"/>
          </a:p>
        </p:txBody>
      </p:sp>
      <p:sp>
        <p:nvSpPr>
          <p:cNvPr id="39940" name="Rectangle 4"/>
          <p:cNvSpPr>
            <a:spLocks noGrp="1" noChangeArrowheads="1"/>
          </p:cNvSpPr>
          <p:nvPr>
            <p:ph type="body" sz="half" idx="4294967295"/>
          </p:nvPr>
        </p:nvSpPr>
        <p:spPr>
          <a:xfrm>
            <a:off x="609600" y="1219200"/>
            <a:ext cx="5334000" cy="4419600"/>
          </a:xfrm>
        </p:spPr>
        <p:txBody>
          <a:bodyPr/>
          <a:lstStyle/>
          <a:p>
            <a:pPr>
              <a:lnSpc>
                <a:spcPct val="90000"/>
              </a:lnSpc>
            </a:pPr>
            <a:r>
              <a:rPr lang="en-US" altLang="en-US" dirty="0"/>
              <a:t>Select the appropriate respirator based on the hazard, workplace and user factors.</a:t>
            </a:r>
          </a:p>
          <a:p>
            <a:pPr>
              <a:lnSpc>
                <a:spcPct val="90000"/>
              </a:lnSpc>
            </a:pPr>
            <a:endParaRPr lang="en-US" altLang="en-US" dirty="0"/>
          </a:p>
          <a:p>
            <a:pPr>
              <a:lnSpc>
                <a:spcPct val="90000"/>
              </a:lnSpc>
            </a:pPr>
            <a:r>
              <a:rPr lang="en-US" altLang="en-US" dirty="0"/>
              <a:t>Select only NIOSH-certified respirators.</a:t>
            </a:r>
          </a:p>
          <a:p>
            <a:pPr>
              <a:lnSpc>
                <a:spcPct val="90000"/>
              </a:lnSpc>
            </a:pPr>
            <a:endParaRPr lang="en-US" altLang="en-US" dirty="0"/>
          </a:p>
          <a:p>
            <a:pPr>
              <a:lnSpc>
                <a:spcPct val="90000"/>
              </a:lnSpc>
            </a:pPr>
            <a:r>
              <a:rPr lang="en-US" altLang="en-US" dirty="0"/>
              <a:t>Provide sufficient number of respirator models and sizes to correctly fit user.</a:t>
            </a:r>
          </a:p>
        </p:txBody>
      </p:sp>
      <p:sp>
        <p:nvSpPr>
          <p:cNvPr id="26629" name="Text Box 5"/>
          <p:cNvSpPr txBox="1">
            <a:spLocks noChangeArrowheads="1"/>
          </p:cNvSpPr>
          <p:nvPr/>
        </p:nvSpPr>
        <p:spPr bwMode="auto">
          <a:xfrm>
            <a:off x="6934200" y="609600"/>
            <a:ext cx="18288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Avenir Next LT Pro" panose="020B0504020202020204" pitchFamily="34" charset="0"/>
              </a:rPr>
              <a:t>1910.134(d)(1)</a:t>
            </a:r>
          </a:p>
        </p:txBody>
      </p:sp>
      <p:grpSp>
        <p:nvGrpSpPr>
          <p:cNvPr id="7" name="Group 9">
            <a:extLst>
              <a:ext uri="{FF2B5EF4-FFF2-40B4-BE49-F238E27FC236}">
                <a16:creationId xmlns:a16="http://schemas.microsoft.com/office/drawing/2014/main" id="{1E88E330-AC9F-436A-AD2C-BA6354580573}"/>
              </a:ext>
            </a:extLst>
          </p:cNvPr>
          <p:cNvGrpSpPr>
            <a:grpSpLocks/>
          </p:cNvGrpSpPr>
          <p:nvPr/>
        </p:nvGrpSpPr>
        <p:grpSpPr bwMode="auto">
          <a:xfrm>
            <a:off x="6096000" y="1342829"/>
            <a:ext cx="1959420" cy="2184191"/>
            <a:chOff x="5253038" y="2655888"/>
            <a:chExt cx="995362" cy="1001712"/>
          </a:xfrm>
        </p:grpSpPr>
        <p:pic>
          <p:nvPicPr>
            <p:cNvPr id="8" name="Picture 6" descr="C:\Users\cthunter1.EADS\Documents\000 PROJECTS\PPT REVIEW\2015\02 Gen Ind\17 RESPIRATORY\Respiratory Protection Pics 001.JPG">
              <a:extLst>
                <a:ext uri="{FF2B5EF4-FFF2-40B4-BE49-F238E27FC236}">
                  <a16:creationId xmlns:a16="http://schemas.microsoft.com/office/drawing/2014/main" id="{5C95BDF0-52FC-40A7-A5C8-9819337EDE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129" t="1213" r="13348"/>
            <a:stretch>
              <a:fillRect/>
            </a:stretch>
          </p:blipFill>
          <p:spPr bwMode="auto">
            <a:xfrm>
              <a:off x="5253038" y="2655888"/>
              <a:ext cx="995362"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90B018E0-860E-42A3-BE17-B99D4FCCA031}"/>
                </a:ext>
              </a:extLst>
            </p:cNvPr>
            <p:cNvSpPr txBox="1"/>
            <p:nvPr/>
          </p:nvSpPr>
          <p:spPr>
            <a:xfrm>
              <a:off x="5257800" y="3505200"/>
              <a:ext cx="990600" cy="84691"/>
            </a:xfrm>
            <a:prstGeom prst="rect">
              <a:avLst/>
            </a:prstGeom>
            <a:noFill/>
          </p:spPr>
          <p:txBody>
            <a:bodyPr>
              <a:spAutoFit/>
            </a:bodyPr>
            <a:lstStyle/>
            <a:p>
              <a:pPr eaLnBrk="1" hangingPunct="1">
                <a:defRPr/>
              </a:pPr>
              <a:r>
                <a:rPr lang="en-US" sz="600" u="none" dirty="0">
                  <a:latin typeface="Avenir Next LT Pro" panose="020B0504020202020204" pitchFamily="34" charset="0"/>
                </a:rPr>
                <a:t>NCDOL Photo Library</a:t>
              </a:r>
            </a:p>
          </p:txBody>
        </p:sp>
      </p:grpSp>
      <p:grpSp>
        <p:nvGrpSpPr>
          <p:cNvPr id="10" name="Group 10">
            <a:extLst>
              <a:ext uri="{FF2B5EF4-FFF2-40B4-BE49-F238E27FC236}">
                <a16:creationId xmlns:a16="http://schemas.microsoft.com/office/drawing/2014/main" id="{28126A3C-178F-4B68-AC8C-6AFDA08C82B8}"/>
              </a:ext>
            </a:extLst>
          </p:cNvPr>
          <p:cNvGrpSpPr>
            <a:grpSpLocks/>
          </p:cNvGrpSpPr>
          <p:nvPr/>
        </p:nvGrpSpPr>
        <p:grpSpPr bwMode="auto">
          <a:xfrm>
            <a:off x="6015961" y="3912165"/>
            <a:ext cx="2119498" cy="1854020"/>
            <a:chOff x="5784850" y="4876800"/>
            <a:chExt cx="1035050" cy="1066800"/>
          </a:xfrm>
        </p:grpSpPr>
        <p:pic>
          <p:nvPicPr>
            <p:cNvPr id="11" name="Picture 7" descr="C:\Users\cthunter1.EADS\Documents\000 PROJECTS\PPT REVIEW\2015\02 Gen Ind\17 RESPIRATORY\Respiratory Protection Pics 002.JPG">
              <a:extLst>
                <a:ext uri="{FF2B5EF4-FFF2-40B4-BE49-F238E27FC236}">
                  <a16:creationId xmlns:a16="http://schemas.microsoft.com/office/drawing/2014/main" id="{EB0BA8EC-5910-4F05-B3E1-6EB409D784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0261" t="5914" r="15297" b="5534"/>
            <a:stretch>
              <a:fillRect/>
            </a:stretch>
          </p:blipFill>
          <p:spPr bwMode="auto">
            <a:xfrm>
              <a:off x="5784850" y="4876800"/>
              <a:ext cx="10350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0B08A97B-1FCC-4DA1-93F3-3D54136BE252}"/>
                </a:ext>
              </a:extLst>
            </p:cNvPr>
            <p:cNvSpPr/>
            <p:nvPr/>
          </p:nvSpPr>
          <p:spPr>
            <a:xfrm>
              <a:off x="5867400" y="5791200"/>
              <a:ext cx="462804" cy="106257"/>
            </a:xfrm>
            <a:prstGeom prst="rect">
              <a:avLst/>
            </a:prstGeom>
          </p:spPr>
          <p:txBody>
            <a:bodyPr wrap="none">
              <a:spAutoFit/>
            </a:bodyPr>
            <a:lstStyle/>
            <a:p>
              <a:pPr eaLnBrk="1" hangingPunct="1">
                <a:defRPr/>
              </a:pPr>
              <a:r>
                <a:rPr lang="en-US" sz="600" u="none" dirty="0">
                  <a:solidFill>
                    <a:schemeClr val="bg1"/>
                  </a:solidFill>
                  <a:latin typeface="Avenir Next LT Pro" panose="020B0504020202020204" pitchFamily="34" charset="0"/>
                </a:rPr>
                <a:t>NCDOL Photo Library</a:t>
              </a:r>
            </a:p>
          </p:txBody>
        </p:sp>
      </p:grpSp>
    </p:spTree>
    <p:extLst>
      <p:ext uri="{BB962C8B-B14F-4D97-AF65-F5344CB8AC3E}">
        <p14:creationId xmlns:p14="http://schemas.microsoft.com/office/powerpoint/2010/main" val="3453518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533400" y="425450"/>
            <a:ext cx="7010400" cy="612775"/>
          </a:xfrm>
        </p:spPr>
        <p:txBody>
          <a:bodyPr lIns="90488" tIns="44450" rIns="90488" bIns="44450" anchor="ctr"/>
          <a:lstStyle/>
          <a:p>
            <a:r>
              <a:rPr lang="en-US" altLang="en-US" sz="3400"/>
              <a:t>Interior Structural Firefighting</a:t>
            </a:r>
          </a:p>
        </p:txBody>
      </p:sp>
      <p:sp>
        <p:nvSpPr>
          <p:cNvPr id="44035" name="Rectangle 3"/>
          <p:cNvSpPr>
            <a:spLocks noGrp="1" noChangeArrowheads="1"/>
          </p:cNvSpPr>
          <p:nvPr>
            <p:ph type="body" idx="1"/>
          </p:nvPr>
        </p:nvSpPr>
        <p:spPr>
          <a:xfrm>
            <a:off x="533400" y="1333500"/>
            <a:ext cx="4953000" cy="4610100"/>
          </a:xfrm>
        </p:spPr>
        <p:txBody>
          <a:bodyPr lIns="90488" tIns="44450" rIns="90488" bIns="44450">
            <a:normAutofit fontScale="92500"/>
          </a:bodyPr>
          <a:lstStyle/>
          <a:p>
            <a:pPr>
              <a:lnSpc>
                <a:spcPct val="95000"/>
              </a:lnSpc>
            </a:pPr>
            <a:r>
              <a:rPr lang="en-US" altLang="en-US" sz="2400" dirty="0"/>
              <a:t>At least two employees enter IDLH atmosphere (two-in).</a:t>
            </a:r>
          </a:p>
          <a:p>
            <a:pPr>
              <a:lnSpc>
                <a:spcPct val="95000"/>
              </a:lnSpc>
            </a:pPr>
            <a:endParaRPr lang="en-US" altLang="en-US" sz="1000" dirty="0"/>
          </a:p>
          <a:p>
            <a:pPr>
              <a:lnSpc>
                <a:spcPct val="95000"/>
              </a:lnSpc>
            </a:pPr>
            <a:r>
              <a:rPr lang="en-US" altLang="en-US" sz="2400" dirty="0"/>
              <a:t>Must remain in visual or voice contact with one another.</a:t>
            </a:r>
          </a:p>
          <a:p>
            <a:pPr>
              <a:lnSpc>
                <a:spcPct val="95000"/>
              </a:lnSpc>
            </a:pPr>
            <a:endParaRPr lang="en-US" altLang="en-US" sz="1000" dirty="0"/>
          </a:p>
          <a:p>
            <a:pPr>
              <a:lnSpc>
                <a:spcPct val="95000"/>
              </a:lnSpc>
            </a:pPr>
            <a:r>
              <a:rPr lang="en-US" altLang="en-US" sz="2400" dirty="0"/>
              <a:t>At least two employees remain outside IDLH atmosphere (two-out).</a:t>
            </a:r>
          </a:p>
          <a:p>
            <a:pPr>
              <a:lnSpc>
                <a:spcPct val="95000"/>
              </a:lnSpc>
            </a:pPr>
            <a:endParaRPr lang="en-US" altLang="en-US" sz="1000" dirty="0"/>
          </a:p>
          <a:p>
            <a:pPr>
              <a:lnSpc>
                <a:spcPct val="95000"/>
              </a:lnSpc>
            </a:pPr>
            <a:r>
              <a:rPr lang="en-US" altLang="en-US" sz="2400" dirty="0"/>
              <a:t>Must use pressure demand SCBAs.</a:t>
            </a:r>
          </a:p>
          <a:p>
            <a:pPr>
              <a:lnSpc>
                <a:spcPct val="95000"/>
              </a:lnSpc>
            </a:pPr>
            <a:endParaRPr lang="en-US" altLang="en-US" sz="1000" dirty="0"/>
          </a:p>
          <a:p>
            <a:pPr>
              <a:lnSpc>
                <a:spcPct val="95000"/>
              </a:lnSpc>
            </a:pPr>
            <a:r>
              <a:rPr lang="en-US" altLang="en-US" sz="2400" dirty="0"/>
              <a:t>Does not preclude emergency rescue of human beings before entire team assembles.</a:t>
            </a:r>
          </a:p>
        </p:txBody>
      </p:sp>
      <p:sp>
        <p:nvSpPr>
          <p:cNvPr id="32772" name="Text Box 4"/>
          <p:cNvSpPr txBox="1">
            <a:spLocks noChangeArrowheads="1"/>
          </p:cNvSpPr>
          <p:nvPr/>
        </p:nvSpPr>
        <p:spPr bwMode="auto">
          <a:xfrm>
            <a:off x="6858000" y="609600"/>
            <a:ext cx="17526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Avenir Next LT Pro" panose="020B0504020202020204" pitchFamily="34" charset="0"/>
              </a:rPr>
              <a:t>1910.134(g)(4)</a:t>
            </a:r>
          </a:p>
        </p:txBody>
      </p:sp>
      <p:pic>
        <p:nvPicPr>
          <p:cNvPr id="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562100"/>
            <a:ext cx="3065283"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bwMode="auto">
          <a:xfrm>
            <a:off x="7602358" y="2667000"/>
            <a:ext cx="949325" cy="184666"/>
          </a:xfrm>
          <a:prstGeom prst="rect">
            <a:avLst/>
          </a:prstGeom>
          <a:noFill/>
        </p:spPr>
        <p:txBody>
          <a:bodyPr>
            <a:spAutoFit/>
          </a:bodyPr>
          <a:lstStyle/>
          <a:p>
            <a:pPr eaLnBrk="1" hangingPunct="1">
              <a:defRPr/>
            </a:pPr>
            <a:r>
              <a:rPr lang="en-US" sz="600" u="none" dirty="0">
                <a:latin typeface="Avenir Next LT Pro" panose="020B0504020202020204" pitchFamily="34" charset="0"/>
              </a:rPr>
              <a:t>NCDOL Photo Library</a:t>
            </a:r>
          </a:p>
        </p:txBody>
      </p:sp>
    </p:spTree>
    <p:extLst>
      <p:ext uri="{BB962C8B-B14F-4D97-AF65-F5344CB8AC3E}">
        <p14:creationId xmlns:p14="http://schemas.microsoft.com/office/powerpoint/2010/main" val="2549536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dirty="0"/>
              <a:t>What is a Respirator?</a:t>
            </a:r>
          </a:p>
        </p:txBody>
      </p:sp>
      <p:sp>
        <p:nvSpPr>
          <p:cNvPr id="46083" name="Rectangle 3"/>
          <p:cNvSpPr>
            <a:spLocks noGrp="1" noChangeArrowheads="1"/>
          </p:cNvSpPr>
          <p:nvPr>
            <p:ph type="body" idx="1"/>
          </p:nvPr>
        </p:nvSpPr>
        <p:spPr>
          <a:xfrm>
            <a:off x="457200" y="1301858"/>
            <a:ext cx="8077200" cy="4489342"/>
          </a:xfrm>
        </p:spPr>
        <p:txBody>
          <a:bodyPr/>
          <a:lstStyle/>
          <a:p>
            <a:r>
              <a:rPr lang="en-US" altLang="en-US" dirty="0"/>
              <a:t>A device that protects workers by purifying air or by providing an air supply (O2 deficiency or IDLH conditions).</a:t>
            </a:r>
          </a:p>
          <a:p>
            <a:endParaRPr lang="en-US" altLang="en-US" dirty="0"/>
          </a:p>
          <a:p>
            <a:r>
              <a:rPr lang="en-US" altLang="en-US" dirty="0"/>
              <a:t>Two main types of respirator:</a:t>
            </a:r>
          </a:p>
          <a:p>
            <a:endParaRPr lang="en-US" altLang="en-US" sz="1000" dirty="0"/>
          </a:p>
          <a:p>
            <a:pPr lvl="1"/>
            <a:r>
              <a:rPr lang="en-US" altLang="en-US" b="1" dirty="0"/>
              <a:t>Air-purifying respirators </a:t>
            </a:r>
            <a:r>
              <a:rPr lang="en-US" altLang="en-US" dirty="0"/>
              <a:t>remove contaminants from breathing air through a filter, cartridge or canister.</a:t>
            </a:r>
          </a:p>
          <a:p>
            <a:pPr lvl="1"/>
            <a:endParaRPr lang="en-US" altLang="en-US" sz="1200" dirty="0"/>
          </a:p>
          <a:p>
            <a:pPr lvl="1"/>
            <a:r>
              <a:rPr lang="en-US" altLang="en-US" b="1" dirty="0"/>
              <a:t>Supplied-air respirators </a:t>
            </a:r>
            <a:r>
              <a:rPr lang="en-US" altLang="en-US" dirty="0"/>
              <a:t>provide clean air from an uncontaminated source such as bottle or compressor.</a:t>
            </a:r>
          </a:p>
          <a:p>
            <a:pPr lvl="1"/>
            <a:endParaRPr lang="en-US" altLang="en-US" sz="1000" dirty="0"/>
          </a:p>
        </p:txBody>
      </p:sp>
    </p:spTree>
    <p:extLst>
      <p:ext uri="{BB962C8B-B14F-4D97-AF65-F5344CB8AC3E}">
        <p14:creationId xmlns:p14="http://schemas.microsoft.com/office/powerpoint/2010/main" val="85746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lIns="90488" tIns="44450" rIns="90488" bIns="44450" anchor="ctr"/>
          <a:lstStyle/>
          <a:p>
            <a:r>
              <a:rPr lang="en-US" altLang="en-US"/>
              <a:t>Breathing Air Use</a:t>
            </a:r>
          </a:p>
        </p:txBody>
      </p:sp>
      <p:sp>
        <p:nvSpPr>
          <p:cNvPr id="41987" name="Rectangle 3"/>
          <p:cNvSpPr>
            <a:spLocks noGrp="1" noChangeArrowheads="1"/>
          </p:cNvSpPr>
          <p:nvPr>
            <p:ph type="body" idx="1"/>
          </p:nvPr>
        </p:nvSpPr>
        <p:spPr>
          <a:xfrm>
            <a:off x="533400" y="1371600"/>
            <a:ext cx="7772400" cy="4800600"/>
          </a:xfrm>
        </p:spPr>
        <p:txBody>
          <a:bodyPr lIns="90488" tIns="44450" rIns="90488" bIns="44450"/>
          <a:lstStyle/>
          <a:p>
            <a:pPr>
              <a:spcBef>
                <a:spcPct val="25000"/>
              </a:spcBef>
            </a:pPr>
            <a:r>
              <a:rPr lang="en-US" altLang="en-US" b="1" dirty="0"/>
              <a:t>Compressors</a:t>
            </a:r>
          </a:p>
          <a:p>
            <a:pPr lvl="1">
              <a:spcBef>
                <a:spcPct val="25000"/>
              </a:spcBef>
            </a:pPr>
            <a:r>
              <a:rPr lang="en-US" altLang="en-US" dirty="0"/>
              <a:t>If oil lubricated:</a:t>
            </a:r>
          </a:p>
          <a:p>
            <a:pPr lvl="2">
              <a:spcBef>
                <a:spcPct val="25000"/>
              </a:spcBef>
            </a:pPr>
            <a:r>
              <a:rPr lang="en-US" altLang="en-US" sz="1800" dirty="0"/>
              <a:t>CO alarm, high temperature alarm or both.</a:t>
            </a:r>
          </a:p>
          <a:p>
            <a:pPr lvl="2">
              <a:spcBef>
                <a:spcPct val="25000"/>
              </a:spcBef>
            </a:pPr>
            <a:r>
              <a:rPr lang="en-US" altLang="en-US" sz="1800" dirty="0"/>
              <a:t>If only high temperature alarm, must monitor for CO at sufficient intervals.</a:t>
            </a:r>
          </a:p>
          <a:p>
            <a:pPr lvl="2">
              <a:spcBef>
                <a:spcPct val="25000"/>
              </a:spcBef>
            </a:pPr>
            <a:endParaRPr lang="en-US" altLang="en-US" sz="1000" dirty="0"/>
          </a:p>
          <a:p>
            <a:pPr lvl="1">
              <a:spcBef>
                <a:spcPct val="25000"/>
              </a:spcBef>
            </a:pPr>
            <a:r>
              <a:rPr lang="en-US" altLang="en-US" dirty="0"/>
              <a:t>If non-oil lubricated:</a:t>
            </a:r>
          </a:p>
          <a:p>
            <a:pPr lvl="2">
              <a:spcBef>
                <a:spcPct val="25000"/>
              </a:spcBef>
            </a:pPr>
            <a:r>
              <a:rPr lang="en-US" altLang="en-US" sz="1800" dirty="0"/>
              <a:t>Employer shall ensure that the CO level is &lt; 10 ppm.</a:t>
            </a:r>
          </a:p>
          <a:p>
            <a:pPr lvl="2">
              <a:spcBef>
                <a:spcPct val="25000"/>
              </a:spcBef>
            </a:pPr>
            <a:endParaRPr lang="en-US" altLang="en-US" sz="1000" dirty="0"/>
          </a:p>
          <a:p>
            <a:pPr lvl="1">
              <a:spcBef>
                <a:spcPct val="25000"/>
              </a:spcBef>
            </a:pPr>
            <a:r>
              <a:rPr lang="en-US" altLang="en-US" dirty="0"/>
              <a:t>Breathing air couplings must be incompatible with those for non-respirable air or other gas systems.</a:t>
            </a:r>
          </a:p>
        </p:txBody>
      </p:sp>
      <p:sp>
        <p:nvSpPr>
          <p:cNvPr id="31748" name="Text Box 4"/>
          <p:cNvSpPr txBox="1">
            <a:spLocks noChangeArrowheads="1"/>
          </p:cNvSpPr>
          <p:nvPr/>
        </p:nvSpPr>
        <p:spPr bwMode="auto">
          <a:xfrm>
            <a:off x="7239000" y="609600"/>
            <a:ext cx="15240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Avenir Next LT Pro" panose="020B0504020202020204" pitchFamily="34" charset="0"/>
              </a:rPr>
              <a:t>1910.134(</a:t>
            </a:r>
            <a:r>
              <a:rPr lang="en-US" sz="1800" u="none" dirty="0" err="1">
                <a:latin typeface="Avenir Next LT Pro" panose="020B0504020202020204" pitchFamily="34" charset="0"/>
              </a:rPr>
              <a:t>i</a:t>
            </a:r>
            <a:r>
              <a:rPr lang="en-US" sz="1800" u="none" dirty="0">
                <a:latin typeface="Avenir Next LT Pro" panose="020B0504020202020204" pitchFamily="34" charset="0"/>
              </a:rPr>
              <a:t>)</a:t>
            </a:r>
          </a:p>
        </p:txBody>
      </p:sp>
    </p:spTree>
    <p:extLst>
      <p:ext uri="{BB962C8B-B14F-4D97-AF65-F5344CB8AC3E}">
        <p14:creationId xmlns:p14="http://schemas.microsoft.com/office/powerpoint/2010/main" val="4241536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471488" y="457200"/>
            <a:ext cx="6996112" cy="549275"/>
          </a:xfrm>
        </p:spPr>
        <p:txBody>
          <a:bodyPr/>
          <a:lstStyle/>
          <a:p>
            <a:r>
              <a:rPr lang="en-US" altLang="en-US"/>
              <a:t>Objectives</a:t>
            </a:r>
          </a:p>
        </p:txBody>
      </p:sp>
      <p:sp>
        <p:nvSpPr>
          <p:cNvPr id="4" name="Text Box 6"/>
          <p:cNvSpPr txBox="1">
            <a:spLocks noChangeArrowheads="1"/>
          </p:cNvSpPr>
          <p:nvPr/>
        </p:nvSpPr>
        <p:spPr bwMode="auto">
          <a:xfrm>
            <a:off x="7467600" y="609600"/>
            <a:ext cx="14478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Avenir Next LT Pro" panose="020B0504020202020204" pitchFamily="34" charset="0"/>
              </a:rPr>
              <a:t>1910.134</a:t>
            </a:r>
          </a:p>
        </p:txBody>
      </p:sp>
      <p:sp>
        <p:nvSpPr>
          <p:cNvPr id="5" name="TextBox 4">
            <a:extLst>
              <a:ext uri="{FF2B5EF4-FFF2-40B4-BE49-F238E27FC236}">
                <a16:creationId xmlns:a16="http://schemas.microsoft.com/office/drawing/2014/main" id="{F041CD45-2B0C-48BC-878C-EC9D0B82F50A}"/>
              </a:ext>
            </a:extLst>
          </p:cNvPr>
          <p:cNvSpPr txBox="1"/>
          <p:nvPr/>
        </p:nvSpPr>
        <p:spPr>
          <a:xfrm>
            <a:off x="533400" y="1222308"/>
            <a:ext cx="7932506" cy="4450449"/>
          </a:xfrm>
          <a:prstGeom prst="rect">
            <a:avLst/>
          </a:prstGeom>
          <a:noFill/>
        </p:spPr>
        <p:txBody>
          <a:bodyPr wrap="square" rtlCol="0">
            <a:spAutoFit/>
          </a:bodyPr>
          <a:lstStyle/>
          <a:p>
            <a:pPr marL="342900" marR="0" lvl="0" indent="-342900" algn="l" defTabSz="914400" rtl="0" eaLnBrk="0" fontAlgn="base" latinLnBrk="0" hangingPunct="0">
              <a:lnSpc>
                <a:spcPct val="80000"/>
              </a:lnSpc>
              <a:spcBef>
                <a:spcPct val="0"/>
              </a:spcBef>
              <a:spcAft>
                <a:spcPct val="0"/>
              </a:spcAft>
              <a:buClr>
                <a:srgbClr val="910046"/>
              </a:buClr>
              <a:buSzPct val="84000"/>
              <a:buFont typeface="Wingdings" panose="05000000000000000000" pitchFamily="2" charset="2"/>
              <a:buChar char="l"/>
              <a:tabLst/>
              <a:defRPr/>
            </a:pPr>
            <a:r>
              <a:rPr kumimoji="0" lang="en-US" altLang="en-US" sz="2600" b="0" i="0" u="none" strike="noStrike" kern="0" cap="none" spc="0" normalizeH="0" baseline="0" noProof="0" dirty="0">
                <a:ln>
                  <a:noFill/>
                </a:ln>
                <a:solidFill>
                  <a:srgbClr val="000000"/>
                </a:solidFill>
                <a:effectLst/>
                <a:uLnTx/>
                <a:uFillTx/>
                <a:latin typeface="Avenir Next LT Pro" panose="020B0504020202020204" pitchFamily="34" charset="0"/>
                <a:ea typeface="+mn-ea"/>
                <a:cs typeface="+mn-cs"/>
              </a:rPr>
              <a:t>At the end of this course, students should be aware of the requirements for:</a:t>
            </a:r>
          </a:p>
          <a:p>
            <a:pPr marL="342900" marR="0" lvl="0" indent="-342900" algn="l" defTabSz="914400" rtl="0" eaLnBrk="0" fontAlgn="base" latinLnBrk="0" hangingPunct="0">
              <a:lnSpc>
                <a:spcPct val="80000"/>
              </a:lnSpc>
              <a:spcBef>
                <a:spcPct val="0"/>
              </a:spcBef>
              <a:spcAft>
                <a:spcPct val="0"/>
              </a:spcAft>
              <a:buClr>
                <a:srgbClr val="910046"/>
              </a:buClr>
              <a:buSzPct val="84000"/>
              <a:buFont typeface="Wingdings" panose="05000000000000000000" pitchFamily="2" charset="2"/>
              <a:buChar char="l"/>
              <a:tabLst/>
              <a:defRPr/>
            </a:pPr>
            <a:endParaRPr kumimoji="0" lang="en-US" altLang="en-US" sz="800" b="0" i="0" u="none" strike="noStrike" kern="0" cap="none" spc="0" normalizeH="0" baseline="0" noProof="0" dirty="0">
              <a:ln>
                <a:noFill/>
              </a:ln>
              <a:solidFill>
                <a:srgbClr val="000000"/>
              </a:solidFill>
              <a:effectLst/>
              <a:uLnTx/>
              <a:uFillTx/>
              <a:latin typeface="Avenir Next LT Pro" panose="020B0504020202020204" pitchFamily="34" charset="0"/>
              <a:ea typeface="+mn-ea"/>
              <a:cs typeface="+mn-cs"/>
            </a:endParaRPr>
          </a:p>
          <a:p>
            <a:pPr marL="342900" marR="0" lvl="0" indent="-342900" algn="l" defTabSz="914400" rtl="0" eaLnBrk="0" fontAlgn="base" latinLnBrk="0" hangingPunct="0">
              <a:lnSpc>
                <a:spcPct val="80000"/>
              </a:lnSpc>
              <a:spcBef>
                <a:spcPct val="0"/>
              </a:spcBef>
              <a:spcAft>
                <a:spcPct val="0"/>
              </a:spcAft>
              <a:buClr>
                <a:srgbClr val="910046"/>
              </a:buClr>
              <a:buSzPct val="84000"/>
              <a:buFont typeface="Wingdings" panose="05000000000000000000" pitchFamily="2" charset="2"/>
              <a:buChar char="l"/>
              <a:tabLst/>
              <a:defRPr/>
            </a:pPr>
            <a:endParaRPr kumimoji="0" lang="en-US" altLang="en-US" sz="800" b="0" i="0" u="none" strike="noStrike" kern="0" cap="none" spc="0" normalizeH="0" baseline="0" noProof="0" dirty="0">
              <a:ln>
                <a:noFill/>
              </a:ln>
              <a:solidFill>
                <a:srgbClr val="000000"/>
              </a:solidFill>
              <a:effectLst/>
              <a:uLnTx/>
              <a:uFillTx/>
              <a:latin typeface="Avenir Next LT Pro" panose="020B0504020202020204" pitchFamily="34" charset="0"/>
              <a:ea typeface="+mn-ea"/>
              <a:cs typeface="+mn-cs"/>
            </a:endParaRPr>
          </a:p>
          <a:p>
            <a:pPr marL="690563" marR="0" lvl="1" indent="-233363" algn="l" defTabSz="914400" rtl="0" eaLnBrk="0" fontAlgn="base" latinLnBrk="0" hangingPunct="0">
              <a:lnSpc>
                <a:spcPct val="80000"/>
              </a:lnSpc>
              <a:spcBef>
                <a:spcPct val="0"/>
              </a:spcBef>
              <a:spcAft>
                <a:spcPct val="0"/>
              </a:spcAft>
              <a:buClr>
                <a:srgbClr val="012D9A"/>
              </a:buClr>
              <a:buSzTx/>
              <a:buFont typeface="Symbol" panose="05050102010706020507" pitchFamily="18" charset="2"/>
              <a:buChar char="-"/>
              <a:tabLst/>
              <a:defRPr/>
            </a:pPr>
            <a:r>
              <a:rPr kumimoji="0" lang="en-US" altLang="en-US" sz="2200" b="0" i="0" u="none" strike="noStrike" kern="0" cap="none" spc="0" normalizeH="0" baseline="0" noProof="0" dirty="0">
                <a:ln>
                  <a:noFill/>
                </a:ln>
                <a:solidFill>
                  <a:srgbClr val="000000"/>
                </a:solidFill>
                <a:effectLst/>
                <a:uLnTx/>
                <a:uFillTx/>
                <a:latin typeface="Avenir Next LT Pro" panose="020B0504020202020204" pitchFamily="34" charset="0"/>
              </a:rPr>
              <a:t>Written respiratory protection program</a:t>
            </a:r>
          </a:p>
          <a:p>
            <a:pPr marL="342900" marR="0" lvl="0" indent="-342900" algn="l" defTabSz="914400" rtl="0" eaLnBrk="0" fontAlgn="base" latinLnBrk="0" hangingPunct="0">
              <a:lnSpc>
                <a:spcPct val="80000"/>
              </a:lnSpc>
              <a:spcBef>
                <a:spcPct val="0"/>
              </a:spcBef>
              <a:spcAft>
                <a:spcPct val="0"/>
              </a:spcAft>
              <a:buClr>
                <a:srgbClr val="910046"/>
              </a:buClr>
              <a:buSzPct val="84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000000"/>
              </a:solidFill>
              <a:effectLst/>
              <a:uLnTx/>
              <a:uFillTx/>
              <a:latin typeface="Avenir Next LT Pro" panose="020B0504020202020204" pitchFamily="34" charset="0"/>
              <a:ea typeface="+mn-ea"/>
              <a:cs typeface="+mn-cs"/>
            </a:endParaRPr>
          </a:p>
          <a:p>
            <a:pPr marL="690563" marR="0" lvl="1" indent="-233363" algn="l" defTabSz="914400" rtl="0" eaLnBrk="0" fontAlgn="base" latinLnBrk="0" hangingPunct="0">
              <a:lnSpc>
                <a:spcPct val="80000"/>
              </a:lnSpc>
              <a:spcBef>
                <a:spcPct val="0"/>
              </a:spcBef>
              <a:spcAft>
                <a:spcPct val="0"/>
              </a:spcAft>
              <a:buClr>
                <a:srgbClr val="012D9A"/>
              </a:buClr>
              <a:buSzTx/>
              <a:buFont typeface="Symbol" panose="05050102010706020507" pitchFamily="18" charset="2"/>
              <a:buChar char="-"/>
              <a:tabLst/>
              <a:defRPr/>
            </a:pPr>
            <a:r>
              <a:rPr kumimoji="0" lang="en-US" altLang="en-US" sz="2200" b="0" i="0" u="none" strike="noStrike" kern="0" cap="none" spc="0" normalizeH="0" baseline="0" noProof="0" dirty="0">
                <a:ln>
                  <a:noFill/>
                </a:ln>
                <a:solidFill>
                  <a:srgbClr val="000000"/>
                </a:solidFill>
                <a:effectLst/>
                <a:uLnTx/>
                <a:uFillTx/>
                <a:latin typeface="Avenir Next LT Pro" panose="020B0504020202020204" pitchFamily="34" charset="0"/>
              </a:rPr>
              <a:t>Selection and types of respirators</a:t>
            </a:r>
          </a:p>
          <a:p>
            <a:pPr marL="342900" marR="0" lvl="0" indent="-342900" algn="l" defTabSz="914400" rtl="0" eaLnBrk="0" fontAlgn="base" latinLnBrk="0" hangingPunct="0">
              <a:lnSpc>
                <a:spcPct val="80000"/>
              </a:lnSpc>
              <a:spcBef>
                <a:spcPct val="0"/>
              </a:spcBef>
              <a:spcAft>
                <a:spcPct val="0"/>
              </a:spcAft>
              <a:buClr>
                <a:srgbClr val="910046"/>
              </a:buClr>
              <a:buSzPct val="84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000000"/>
              </a:solidFill>
              <a:effectLst/>
              <a:uLnTx/>
              <a:uFillTx/>
              <a:latin typeface="Avenir Next LT Pro" panose="020B0504020202020204" pitchFamily="34" charset="0"/>
              <a:ea typeface="+mn-ea"/>
              <a:cs typeface="+mn-cs"/>
            </a:endParaRPr>
          </a:p>
          <a:p>
            <a:pPr marL="690563" marR="0" lvl="1" indent="-233363" algn="l" defTabSz="914400" rtl="0" eaLnBrk="0" fontAlgn="base" latinLnBrk="0" hangingPunct="0">
              <a:lnSpc>
                <a:spcPct val="80000"/>
              </a:lnSpc>
              <a:spcBef>
                <a:spcPct val="0"/>
              </a:spcBef>
              <a:spcAft>
                <a:spcPct val="0"/>
              </a:spcAft>
              <a:buClr>
                <a:srgbClr val="012D9A"/>
              </a:buClr>
              <a:buSzTx/>
              <a:buFont typeface="Symbol" panose="05050102010706020507" pitchFamily="18" charset="2"/>
              <a:buChar char="-"/>
              <a:tabLst/>
              <a:defRPr/>
            </a:pPr>
            <a:r>
              <a:rPr kumimoji="0" lang="en-US" altLang="en-US" sz="2200" b="0" i="0" u="none" strike="noStrike" kern="0" cap="none" spc="0" normalizeH="0" baseline="0" noProof="0" dirty="0">
                <a:ln>
                  <a:noFill/>
                </a:ln>
                <a:solidFill>
                  <a:srgbClr val="000000"/>
                </a:solidFill>
                <a:effectLst/>
                <a:uLnTx/>
                <a:uFillTx/>
                <a:latin typeface="Avenir Next LT Pro" panose="020B0504020202020204" pitchFamily="34" charset="0"/>
              </a:rPr>
              <a:t>Medical evaluations and fit testing</a:t>
            </a:r>
          </a:p>
          <a:p>
            <a:pPr marL="0" marR="0" lvl="0" indent="0" algn="l" defTabSz="914400" rtl="0" eaLnBrk="0" fontAlgn="base" latinLnBrk="0" hangingPunct="0">
              <a:lnSpc>
                <a:spcPct val="80000"/>
              </a:lnSpc>
              <a:spcBef>
                <a:spcPct val="0"/>
              </a:spcBef>
              <a:spcAft>
                <a:spcPct val="0"/>
              </a:spcAft>
              <a:buClr>
                <a:srgbClr val="910046"/>
              </a:buClr>
              <a:buSzPct val="84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000000"/>
              </a:solidFill>
              <a:effectLst/>
              <a:uLnTx/>
              <a:uFillTx/>
              <a:latin typeface="Avenir Next LT Pro" panose="020B0504020202020204" pitchFamily="34" charset="0"/>
              <a:ea typeface="+mn-ea"/>
              <a:cs typeface="+mn-cs"/>
            </a:endParaRPr>
          </a:p>
          <a:p>
            <a:pPr marL="690563" marR="0" lvl="1" indent="-233363" algn="l" defTabSz="914400" rtl="0" eaLnBrk="0" fontAlgn="base" latinLnBrk="0" hangingPunct="0">
              <a:lnSpc>
                <a:spcPct val="80000"/>
              </a:lnSpc>
              <a:spcBef>
                <a:spcPct val="0"/>
              </a:spcBef>
              <a:spcAft>
                <a:spcPct val="0"/>
              </a:spcAft>
              <a:buClr>
                <a:srgbClr val="012D9A"/>
              </a:buClr>
              <a:buSzTx/>
              <a:buFont typeface="Symbol" panose="05050102010706020507" pitchFamily="18" charset="2"/>
              <a:buChar char="-"/>
              <a:tabLst/>
              <a:defRPr/>
            </a:pPr>
            <a:r>
              <a:rPr kumimoji="0" lang="en-US" altLang="en-US" sz="2200" b="0" i="0" u="none" strike="noStrike" kern="0" cap="none" spc="0" normalizeH="0" baseline="0" noProof="0" dirty="0">
                <a:ln>
                  <a:noFill/>
                </a:ln>
                <a:solidFill>
                  <a:srgbClr val="000000"/>
                </a:solidFill>
                <a:effectLst/>
                <a:uLnTx/>
                <a:uFillTx/>
                <a:latin typeface="Avenir Next LT Pro" panose="020B0504020202020204" pitchFamily="34" charset="0"/>
              </a:rPr>
              <a:t>Use, maintenance and care of respirators</a:t>
            </a:r>
          </a:p>
          <a:p>
            <a:pPr marL="342900" marR="0" lvl="0" indent="-342900" algn="l" defTabSz="914400" rtl="0" eaLnBrk="0" fontAlgn="base" latinLnBrk="0" hangingPunct="0">
              <a:lnSpc>
                <a:spcPct val="80000"/>
              </a:lnSpc>
              <a:spcBef>
                <a:spcPct val="0"/>
              </a:spcBef>
              <a:spcAft>
                <a:spcPct val="0"/>
              </a:spcAft>
              <a:buClr>
                <a:srgbClr val="910046"/>
              </a:buClr>
              <a:buSzPct val="84000"/>
              <a:buFont typeface="Wingdings" panose="05000000000000000000" pitchFamily="2" charset="2"/>
              <a:buChar char="l"/>
              <a:tabLst/>
              <a:defRPr/>
            </a:pPr>
            <a:endParaRPr kumimoji="0" lang="en-US" altLang="en-US" sz="2200" b="0" i="0" u="none" strike="noStrike" kern="0" cap="none" spc="0" normalizeH="0" baseline="0" noProof="0" dirty="0">
              <a:ln>
                <a:noFill/>
              </a:ln>
              <a:solidFill>
                <a:srgbClr val="000000"/>
              </a:solidFill>
              <a:effectLst/>
              <a:uLnTx/>
              <a:uFillTx/>
              <a:latin typeface="Avenir Next LT Pro" panose="020B0504020202020204" pitchFamily="34" charset="0"/>
              <a:ea typeface="+mn-ea"/>
              <a:cs typeface="+mn-cs"/>
            </a:endParaRPr>
          </a:p>
          <a:p>
            <a:pPr marL="690563" marR="0" lvl="1" indent="-233363" algn="l" defTabSz="914400" rtl="0" eaLnBrk="0" fontAlgn="base" latinLnBrk="0" hangingPunct="0">
              <a:lnSpc>
                <a:spcPct val="80000"/>
              </a:lnSpc>
              <a:spcBef>
                <a:spcPct val="0"/>
              </a:spcBef>
              <a:spcAft>
                <a:spcPct val="0"/>
              </a:spcAft>
              <a:buClr>
                <a:srgbClr val="012D9A"/>
              </a:buClr>
              <a:buSzTx/>
              <a:buFont typeface="Symbol" panose="05050102010706020507" pitchFamily="18" charset="2"/>
              <a:buChar char="-"/>
              <a:tabLst/>
              <a:defRPr/>
            </a:pPr>
            <a:r>
              <a:rPr kumimoji="0" lang="en-US" altLang="en-US" sz="2200" b="0" i="0" u="none" strike="noStrike" kern="0" cap="none" spc="0" normalizeH="0" baseline="0" noProof="0" dirty="0">
                <a:ln>
                  <a:noFill/>
                </a:ln>
                <a:solidFill>
                  <a:srgbClr val="000000"/>
                </a:solidFill>
                <a:effectLst/>
                <a:uLnTx/>
                <a:uFillTx/>
                <a:latin typeface="Avenir Next LT Pro" panose="020B0504020202020204" pitchFamily="34" charset="0"/>
              </a:rPr>
              <a:t>Training employees</a:t>
            </a:r>
          </a:p>
          <a:p>
            <a:pPr marL="342900" marR="0" lvl="0" indent="-342900" algn="l" defTabSz="914400" rtl="0" eaLnBrk="0" fontAlgn="base" latinLnBrk="0" hangingPunct="0">
              <a:lnSpc>
                <a:spcPct val="80000"/>
              </a:lnSpc>
              <a:spcBef>
                <a:spcPct val="0"/>
              </a:spcBef>
              <a:spcAft>
                <a:spcPct val="0"/>
              </a:spcAft>
              <a:buClr>
                <a:srgbClr val="910046"/>
              </a:buClr>
              <a:buSzPct val="84000"/>
              <a:buFont typeface="Wingdings" panose="05000000000000000000" pitchFamily="2" charset="2"/>
              <a:buChar char="l"/>
              <a:tabLst/>
              <a:defRPr/>
            </a:pPr>
            <a:endParaRPr kumimoji="0" lang="en-US" altLang="en-US" sz="2200" b="0" i="0" u="none" strike="noStrike" kern="0" cap="none" spc="0" normalizeH="0" baseline="0" noProof="0" dirty="0">
              <a:ln>
                <a:noFill/>
              </a:ln>
              <a:solidFill>
                <a:srgbClr val="000000"/>
              </a:solidFill>
              <a:effectLst/>
              <a:uLnTx/>
              <a:uFillTx/>
              <a:latin typeface="Avenir Next LT Pro" panose="020B0504020202020204" pitchFamily="34" charset="0"/>
              <a:ea typeface="+mn-ea"/>
              <a:cs typeface="+mn-cs"/>
            </a:endParaRPr>
          </a:p>
          <a:p>
            <a:pPr marL="690563" marR="0" lvl="1" indent="-233363" algn="l" defTabSz="914400" rtl="0" eaLnBrk="0" fontAlgn="base" latinLnBrk="0" hangingPunct="0">
              <a:lnSpc>
                <a:spcPct val="80000"/>
              </a:lnSpc>
              <a:spcBef>
                <a:spcPct val="0"/>
              </a:spcBef>
              <a:spcAft>
                <a:spcPct val="0"/>
              </a:spcAft>
              <a:buClr>
                <a:srgbClr val="012D9A"/>
              </a:buClr>
              <a:buSzTx/>
              <a:buFont typeface="Symbol" panose="05050102010706020507" pitchFamily="18" charset="2"/>
              <a:buChar char="-"/>
              <a:tabLst/>
              <a:defRPr/>
            </a:pPr>
            <a:r>
              <a:rPr kumimoji="0" lang="en-US" altLang="en-US" sz="2200" b="0" i="0" u="none" strike="noStrike" kern="0" cap="none" spc="0" normalizeH="0" baseline="0" noProof="0" dirty="0">
                <a:ln>
                  <a:noFill/>
                </a:ln>
                <a:solidFill>
                  <a:srgbClr val="000000"/>
                </a:solidFill>
                <a:effectLst/>
                <a:uLnTx/>
                <a:uFillTx/>
                <a:latin typeface="Avenir Next LT Pro" panose="020B0504020202020204" pitchFamily="34" charset="0"/>
              </a:rPr>
              <a:t>Program evaluation</a:t>
            </a:r>
          </a:p>
          <a:p>
            <a:pPr marL="342900" marR="0" lvl="0" indent="-342900" algn="l" defTabSz="914400" rtl="0" eaLnBrk="0" fontAlgn="base" latinLnBrk="0" hangingPunct="0">
              <a:lnSpc>
                <a:spcPct val="80000"/>
              </a:lnSpc>
              <a:spcBef>
                <a:spcPct val="0"/>
              </a:spcBef>
              <a:spcAft>
                <a:spcPct val="0"/>
              </a:spcAft>
              <a:buClr>
                <a:srgbClr val="910046"/>
              </a:buClr>
              <a:buSzPct val="84000"/>
              <a:buFont typeface="Wingdings" panose="05000000000000000000" pitchFamily="2" charset="2"/>
              <a:buNone/>
              <a:tabLst/>
              <a:defRPr/>
            </a:pPr>
            <a:endParaRPr kumimoji="0" lang="en-US" altLang="en-US" sz="2200" b="0" i="0" u="none" strike="noStrike" kern="0" cap="none" spc="0" normalizeH="0" baseline="0" noProof="0" dirty="0">
              <a:ln>
                <a:noFill/>
              </a:ln>
              <a:solidFill>
                <a:srgbClr val="000000"/>
              </a:solidFill>
              <a:effectLst/>
              <a:uLnTx/>
              <a:uFillTx/>
              <a:latin typeface="Avenir Next LT Pro" panose="020B0504020202020204" pitchFamily="34" charset="0"/>
              <a:ea typeface="+mn-ea"/>
              <a:cs typeface="+mn-cs"/>
            </a:endParaRPr>
          </a:p>
          <a:p>
            <a:pPr marL="690563" marR="0" lvl="1" indent="-233363" algn="l" defTabSz="914400" rtl="0" eaLnBrk="0" fontAlgn="base" latinLnBrk="0" hangingPunct="0">
              <a:lnSpc>
                <a:spcPct val="80000"/>
              </a:lnSpc>
              <a:spcBef>
                <a:spcPct val="0"/>
              </a:spcBef>
              <a:spcAft>
                <a:spcPct val="0"/>
              </a:spcAft>
              <a:buClr>
                <a:srgbClr val="012D9A"/>
              </a:buClr>
              <a:buSzTx/>
              <a:buFont typeface="Symbol" panose="05050102010706020507" pitchFamily="18" charset="2"/>
              <a:buChar char="-"/>
              <a:tabLst/>
              <a:defRPr/>
            </a:pPr>
            <a:r>
              <a:rPr kumimoji="0" lang="en-US" altLang="en-US" sz="2200" b="0" i="0" u="none" strike="noStrike" kern="0" cap="none" spc="0" normalizeH="0" baseline="0" noProof="0" dirty="0">
                <a:ln>
                  <a:noFill/>
                </a:ln>
                <a:solidFill>
                  <a:srgbClr val="000000"/>
                </a:solidFill>
                <a:effectLst/>
                <a:uLnTx/>
                <a:uFillTx/>
                <a:latin typeface="Avenir Next LT Pro" panose="020B0504020202020204" pitchFamily="34" charset="0"/>
              </a:rPr>
              <a:t>Recordkeeping</a:t>
            </a:r>
          </a:p>
        </p:txBody>
      </p:sp>
    </p:spTree>
    <p:extLst>
      <p:ext uri="{BB962C8B-B14F-4D97-AF65-F5344CB8AC3E}">
        <p14:creationId xmlns:p14="http://schemas.microsoft.com/office/powerpoint/2010/main" val="2278060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09600" y="457200"/>
            <a:ext cx="7010400" cy="554038"/>
          </a:xfrm>
        </p:spPr>
        <p:txBody>
          <a:bodyPr/>
          <a:lstStyle/>
          <a:p>
            <a:r>
              <a:rPr lang="en-US" altLang="en-US" dirty="0"/>
              <a:t>Air-Purifying Respirators (APR)</a:t>
            </a:r>
          </a:p>
        </p:txBody>
      </p:sp>
      <p:sp>
        <p:nvSpPr>
          <p:cNvPr id="33811" name="Text Box 18"/>
          <p:cNvSpPr txBox="1">
            <a:spLocks noChangeArrowheads="1"/>
          </p:cNvSpPr>
          <p:nvPr/>
        </p:nvSpPr>
        <p:spPr bwMode="auto">
          <a:xfrm>
            <a:off x="7467600" y="609600"/>
            <a:ext cx="16002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Avenir Next LT Pro" panose="020B0504020202020204" pitchFamily="34" charset="0"/>
              </a:rPr>
              <a:t>1910.134</a:t>
            </a:r>
          </a:p>
        </p:txBody>
      </p:sp>
      <p:sp>
        <p:nvSpPr>
          <p:cNvPr id="48133" name="Text Box 28"/>
          <p:cNvSpPr txBox="1">
            <a:spLocks noChangeArrowheads="1"/>
          </p:cNvSpPr>
          <p:nvPr/>
        </p:nvSpPr>
        <p:spPr bwMode="auto">
          <a:xfrm>
            <a:off x="868907" y="4190762"/>
            <a:ext cx="176160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gn="ctr" eaLnBrk="1" hangingPunct="1">
              <a:spcBef>
                <a:spcPts val="0"/>
              </a:spcBef>
              <a:buClrTx/>
              <a:buSzTx/>
              <a:buFontTx/>
              <a:buNone/>
            </a:pPr>
            <a:r>
              <a:rPr lang="en-US" altLang="en-US" sz="2400" b="1" u="none" dirty="0">
                <a:latin typeface="Avenir Next LT Pro" panose="020B0504020202020204" pitchFamily="34" charset="0"/>
              </a:rPr>
              <a:t>Filtering</a:t>
            </a:r>
          </a:p>
          <a:p>
            <a:pPr algn="ctr" eaLnBrk="1" hangingPunct="1">
              <a:spcBef>
                <a:spcPts val="0"/>
              </a:spcBef>
              <a:buClrTx/>
              <a:buSzTx/>
              <a:buFontTx/>
              <a:buNone/>
            </a:pPr>
            <a:r>
              <a:rPr lang="en-US" altLang="en-US" sz="2400" b="1" u="none" dirty="0">
                <a:latin typeface="Avenir Next LT Pro" panose="020B0504020202020204" pitchFamily="34" charset="0"/>
              </a:rPr>
              <a:t> Facepiece</a:t>
            </a:r>
          </a:p>
        </p:txBody>
      </p:sp>
      <p:sp>
        <p:nvSpPr>
          <p:cNvPr id="48134" name="Text Box 31"/>
          <p:cNvSpPr txBox="1">
            <a:spLocks noChangeArrowheads="1"/>
          </p:cNvSpPr>
          <p:nvPr/>
        </p:nvSpPr>
        <p:spPr bwMode="auto">
          <a:xfrm>
            <a:off x="5867400" y="4190762"/>
            <a:ext cx="2322487"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2400" b="1" u="none" dirty="0">
                <a:latin typeface="Avenir Next LT Pro" panose="020B0504020202020204" pitchFamily="34" charset="0"/>
              </a:rPr>
              <a:t>Full Facepiece Respirator </a:t>
            </a:r>
          </a:p>
          <a:p>
            <a:pPr algn="ctr" eaLnBrk="1" hangingPunct="1">
              <a:spcBef>
                <a:spcPct val="50000"/>
              </a:spcBef>
              <a:buClrTx/>
              <a:buSzTx/>
              <a:buFontTx/>
              <a:buNone/>
            </a:pPr>
            <a:r>
              <a:rPr lang="en-US" altLang="en-US" sz="2000" u="none" dirty="0">
                <a:latin typeface="Avenir Next LT Pro" panose="020B0504020202020204" pitchFamily="34" charset="0"/>
              </a:rPr>
              <a:t>(with Organic Vapor Cartridges)</a:t>
            </a:r>
          </a:p>
        </p:txBody>
      </p:sp>
      <p:sp>
        <p:nvSpPr>
          <p:cNvPr id="48136" name="Text Box 31"/>
          <p:cNvSpPr txBox="1">
            <a:spLocks noChangeArrowheads="1"/>
          </p:cNvSpPr>
          <p:nvPr/>
        </p:nvSpPr>
        <p:spPr bwMode="auto">
          <a:xfrm>
            <a:off x="3213742" y="4190762"/>
            <a:ext cx="2196459"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2400" b="1" u="none" dirty="0">
                <a:latin typeface="Avenir Next LT Pro" panose="020B0504020202020204" pitchFamily="34" charset="0"/>
              </a:rPr>
              <a:t>Half Mask Respirator</a:t>
            </a:r>
          </a:p>
          <a:p>
            <a:pPr algn="ctr" eaLnBrk="1" hangingPunct="1">
              <a:spcBef>
                <a:spcPct val="50000"/>
              </a:spcBef>
              <a:buClrTx/>
              <a:buSzTx/>
              <a:buFontTx/>
              <a:buNone/>
            </a:pPr>
            <a:r>
              <a:rPr lang="en-US" altLang="en-US" sz="1800" u="none" dirty="0">
                <a:latin typeface="Avenir Next LT Pro" panose="020B0504020202020204" pitchFamily="34" charset="0"/>
              </a:rPr>
              <a:t>(with Combination Cartridges)</a:t>
            </a:r>
          </a:p>
        </p:txBody>
      </p:sp>
      <p:grpSp>
        <p:nvGrpSpPr>
          <p:cNvPr id="48137" name="Group 19"/>
          <p:cNvGrpSpPr>
            <a:grpSpLocks/>
          </p:cNvGrpSpPr>
          <p:nvPr/>
        </p:nvGrpSpPr>
        <p:grpSpPr bwMode="auto">
          <a:xfrm>
            <a:off x="5715000" y="1361067"/>
            <a:ext cx="3159431" cy="2728009"/>
            <a:chOff x="2362201" y="2971800"/>
            <a:chExt cx="2285999" cy="1662113"/>
          </a:xfrm>
        </p:grpSpPr>
        <p:pic>
          <p:nvPicPr>
            <p:cNvPr id="48150" name="Picture 16" descr="E:\Resp Pics\2015-02-25 Respiratory Protection Pics\Respiratory Protection Pics 003.JPG"/>
            <p:cNvPicPr>
              <a:picLocks noChangeAspect="1" noChangeArrowheads="1"/>
            </p:cNvPicPr>
            <p:nvPr/>
          </p:nvPicPr>
          <p:blipFill rotWithShape="1">
            <a:blip r:embed="rId3">
              <a:extLst>
                <a:ext uri="{28A0092B-C50C-407E-A947-70E740481C1C}">
                  <a14:useLocalDpi xmlns:a14="http://schemas.microsoft.com/office/drawing/2010/main" val="0"/>
                </a:ext>
              </a:extLst>
            </a:blip>
            <a:srcRect r="10198"/>
            <a:stretch/>
          </p:blipFill>
          <p:spPr bwMode="auto">
            <a:xfrm>
              <a:off x="2362201" y="2971800"/>
              <a:ext cx="19431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3657600" y="2971800"/>
              <a:ext cx="990600" cy="112513"/>
            </a:xfrm>
            <a:prstGeom prst="rect">
              <a:avLst/>
            </a:prstGeom>
            <a:noFill/>
          </p:spPr>
          <p:txBody>
            <a:bodyPr>
              <a:spAutoFit/>
            </a:bodyPr>
            <a:lstStyle/>
            <a:p>
              <a:pPr eaLnBrk="1" hangingPunct="1">
                <a:defRPr/>
              </a:pPr>
              <a:r>
                <a:rPr lang="en-US" sz="600" u="none" dirty="0">
                  <a:solidFill>
                    <a:schemeClr val="bg1"/>
                  </a:solidFill>
                  <a:latin typeface="Avenir Next LT Pro" panose="020B0504020202020204" pitchFamily="34" charset="0"/>
                </a:rPr>
                <a:t>NCDOL Photo Library</a:t>
              </a:r>
            </a:p>
          </p:txBody>
        </p:sp>
      </p:grpSp>
      <p:grpSp>
        <p:nvGrpSpPr>
          <p:cNvPr id="48138" name="Group 18"/>
          <p:cNvGrpSpPr>
            <a:grpSpLocks/>
          </p:cNvGrpSpPr>
          <p:nvPr/>
        </p:nvGrpSpPr>
        <p:grpSpPr bwMode="auto">
          <a:xfrm>
            <a:off x="689737" y="1361068"/>
            <a:ext cx="2408359" cy="2728010"/>
            <a:chOff x="533400" y="1219200"/>
            <a:chExt cx="1828800" cy="1676400"/>
          </a:xfrm>
        </p:grpSpPr>
        <p:pic>
          <p:nvPicPr>
            <p:cNvPr id="48148" name="Picture 13" descr="E:\Resp Pics\2015-02-25 Respiratory Protection Pics\Respiratory Protection Pics 0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219200"/>
              <a:ext cx="1752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1371600" y="1219200"/>
              <a:ext cx="990600" cy="113480"/>
            </a:xfrm>
            <a:prstGeom prst="rect">
              <a:avLst/>
            </a:prstGeom>
            <a:noFill/>
          </p:spPr>
          <p:txBody>
            <a:bodyPr>
              <a:spAutoFit/>
            </a:bodyPr>
            <a:lstStyle/>
            <a:p>
              <a:pPr eaLnBrk="1" hangingPunct="1">
                <a:defRPr/>
              </a:pPr>
              <a:r>
                <a:rPr lang="en-US" sz="600" u="none" dirty="0">
                  <a:solidFill>
                    <a:schemeClr val="bg1"/>
                  </a:solidFill>
                  <a:latin typeface="Avenir Next LT Pro" panose="020B0504020202020204" pitchFamily="34" charset="0"/>
                </a:rPr>
                <a:t>NCDOL Photo Library</a:t>
              </a:r>
            </a:p>
          </p:txBody>
        </p:sp>
      </p:grpSp>
      <p:grpSp>
        <p:nvGrpSpPr>
          <p:cNvPr id="48139" name="Group 20"/>
          <p:cNvGrpSpPr>
            <a:grpSpLocks/>
          </p:cNvGrpSpPr>
          <p:nvPr/>
        </p:nvGrpSpPr>
        <p:grpSpPr bwMode="auto">
          <a:xfrm>
            <a:off x="3267209" y="1419467"/>
            <a:ext cx="2142991" cy="2728009"/>
            <a:chOff x="4800600" y="1143000"/>
            <a:chExt cx="1981200" cy="1874838"/>
          </a:xfrm>
        </p:grpSpPr>
        <p:pic>
          <p:nvPicPr>
            <p:cNvPr id="48146" name="Picture 17" descr="E:\Resp Pics\2015-02-25 Respiratory Protection Pics\Respiratory Protection Pics 001.JPG"/>
            <p:cNvPicPr>
              <a:picLocks noChangeAspect="1" noChangeArrowheads="1"/>
            </p:cNvPicPr>
            <p:nvPr/>
          </p:nvPicPr>
          <p:blipFill>
            <a:blip r:embed="rId5">
              <a:extLst>
                <a:ext uri="{28A0092B-C50C-407E-A947-70E740481C1C}">
                  <a14:useLocalDpi xmlns:a14="http://schemas.microsoft.com/office/drawing/2010/main" val="0"/>
                </a:ext>
              </a:extLst>
            </a:blip>
            <a:srcRect l="12190" r="11624"/>
            <a:stretch>
              <a:fillRect/>
            </a:stretch>
          </p:blipFill>
          <p:spPr bwMode="auto">
            <a:xfrm>
              <a:off x="4800600" y="1143000"/>
              <a:ext cx="1905000"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p:cNvSpPr txBox="1"/>
            <p:nvPr/>
          </p:nvSpPr>
          <p:spPr>
            <a:xfrm>
              <a:off x="5791200" y="2819400"/>
              <a:ext cx="990600" cy="126913"/>
            </a:xfrm>
            <a:prstGeom prst="rect">
              <a:avLst/>
            </a:prstGeom>
            <a:noFill/>
          </p:spPr>
          <p:txBody>
            <a:bodyPr>
              <a:spAutoFit/>
            </a:bodyPr>
            <a:lstStyle/>
            <a:p>
              <a:pPr eaLnBrk="1" hangingPunct="1">
                <a:defRPr/>
              </a:pPr>
              <a:r>
                <a:rPr lang="en-US" sz="600" u="none" dirty="0">
                  <a:latin typeface="Avenir Next LT Pro" panose="020B0504020202020204" pitchFamily="34" charset="0"/>
                </a:rPr>
                <a:t>NCDOL Photo Library</a:t>
              </a:r>
            </a:p>
          </p:txBody>
        </p:sp>
      </p:grpSp>
    </p:spTree>
    <p:extLst>
      <p:ext uri="{BB962C8B-B14F-4D97-AF65-F5344CB8AC3E}">
        <p14:creationId xmlns:p14="http://schemas.microsoft.com/office/powerpoint/2010/main" val="2289848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609600" y="457200"/>
            <a:ext cx="7924800" cy="523875"/>
          </a:xfrm>
        </p:spPr>
        <p:txBody>
          <a:bodyPr>
            <a:normAutofit fontScale="90000"/>
          </a:bodyPr>
          <a:lstStyle/>
          <a:p>
            <a:r>
              <a:rPr lang="en-US" altLang="en-US" sz="3400"/>
              <a:t>Filtering Facepiece (Dust Mask)</a:t>
            </a:r>
          </a:p>
        </p:txBody>
      </p:sp>
      <p:sp>
        <p:nvSpPr>
          <p:cNvPr id="50180" name="Content Placeholder 3"/>
          <p:cNvSpPr>
            <a:spLocks noGrp="1"/>
          </p:cNvSpPr>
          <p:nvPr>
            <p:ph sz="quarter" idx="10"/>
          </p:nvPr>
        </p:nvSpPr>
        <p:spPr>
          <a:xfrm>
            <a:off x="7467600" y="609600"/>
            <a:ext cx="2133600" cy="381000"/>
          </a:xfrm>
        </p:spPr>
        <p:txBody>
          <a:bodyPr/>
          <a:lstStyle/>
          <a:p>
            <a:r>
              <a:rPr lang="en-US" altLang="en-US"/>
              <a:t>1910.134</a:t>
            </a:r>
          </a:p>
        </p:txBody>
      </p:sp>
      <p:grpSp>
        <p:nvGrpSpPr>
          <p:cNvPr id="5" name="Group 18"/>
          <p:cNvGrpSpPr>
            <a:grpSpLocks/>
          </p:cNvGrpSpPr>
          <p:nvPr/>
        </p:nvGrpSpPr>
        <p:grpSpPr bwMode="auto">
          <a:xfrm>
            <a:off x="6261936" y="1524000"/>
            <a:ext cx="2411328" cy="2124075"/>
            <a:chOff x="533400" y="1219200"/>
            <a:chExt cx="1828800" cy="1676400"/>
          </a:xfrm>
        </p:grpSpPr>
        <p:pic>
          <p:nvPicPr>
            <p:cNvPr id="6" name="Picture 13" descr="E:\Resp Pics\2015-02-25 Respiratory Protection Pics\Respiratory Protection Pics 0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219200"/>
              <a:ext cx="1752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1371600" y="1219200"/>
              <a:ext cx="990600" cy="145745"/>
            </a:xfrm>
            <a:prstGeom prst="rect">
              <a:avLst/>
            </a:prstGeom>
            <a:noFill/>
          </p:spPr>
          <p:txBody>
            <a:bodyPr>
              <a:spAutoFit/>
            </a:bodyPr>
            <a:lstStyle/>
            <a:p>
              <a:pPr eaLnBrk="1" hangingPunct="1">
                <a:defRPr/>
              </a:pPr>
              <a:r>
                <a:rPr lang="en-US" sz="600" u="none" dirty="0">
                  <a:solidFill>
                    <a:schemeClr val="bg1"/>
                  </a:solidFill>
                  <a:latin typeface="Avenir Next LT Pro" panose="020B0504020202020204" pitchFamily="34" charset="0"/>
                </a:rPr>
                <a:t>NCDOL Photo Library</a:t>
              </a:r>
            </a:p>
          </p:txBody>
        </p:sp>
      </p:grpSp>
      <p:sp>
        <p:nvSpPr>
          <p:cNvPr id="9" name="Content Placeholder 2">
            <a:extLst>
              <a:ext uri="{FF2B5EF4-FFF2-40B4-BE49-F238E27FC236}">
                <a16:creationId xmlns:a16="http://schemas.microsoft.com/office/drawing/2014/main" id="{8BCE25E8-2BAC-429B-9909-48E00818F9D4}"/>
              </a:ext>
            </a:extLst>
          </p:cNvPr>
          <p:cNvSpPr>
            <a:spLocks noGrp="1"/>
          </p:cNvSpPr>
          <p:nvPr>
            <p:ph idx="1"/>
          </p:nvPr>
        </p:nvSpPr>
        <p:spPr>
          <a:xfrm>
            <a:off x="531896" y="1394846"/>
            <a:ext cx="6935704" cy="4548753"/>
          </a:xfrm>
        </p:spPr>
        <p:txBody>
          <a:bodyPr>
            <a:normAutofit fontScale="77500" lnSpcReduction="20000"/>
          </a:bodyPr>
          <a:lstStyle/>
          <a:p>
            <a:r>
              <a:rPr lang="en-US" altLang="en-US" sz="2400" dirty="0"/>
              <a:t>Negative pressure particulate respirator</a:t>
            </a:r>
          </a:p>
          <a:p>
            <a:pPr marL="0" indent="0">
              <a:buNone/>
            </a:pPr>
            <a:r>
              <a:rPr lang="en-US" altLang="en-US" sz="2400" dirty="0"/>
              <a:t>    with entire or majority of face piece</a:t>
            </a:r>
          </a:p>
          <a:p>
            <a:pPr marL="0" indent="0">
              <a:buNone/>
            </a:pPr>
            <a:r>
              <a:rPr lang="en-US" altLang="en-US" sz="2400" dirty="0"/>
              <a:t>    composed of a filtering medium..</a:t>
            </a:r>
          </a:p>
          <a:p>
            <a:endParaRPr lang="en-US" altLang="en-US" sz="1000" dirty="0"/>
          </a:p>
          <a:p>
            <a:endParaRPr lang="en-US" altLang="en-US" sz="1000" dirty="0"/>
          </a:p>
          <a:p>
            <a:r>
              <a:rPr lang="en-US" altLang="en-US" sz="2400" dirty="0"/>
              <a:t>Captures particles in the air, such as </a:t>
            </a:r>
          </a:p>
          <a:p>
            <a:pPr marL="0" indent="0">
              <a:buNone/>
            </a:pPr>
            <a:r>
              <a:rPr lang="en-US" altLang="en-US" sz="2400" dirty="0"/>
              <a:t>     dusts, aerosols, mists, and fumes.</a:t>
            </a:r>
          </a:p>
          <a:p>
            <a:endParaRPr lang="en-US" altLang="en-US" sz="1000" dirty="0"/>
          </a:p>
          <a:p>
            <a:endParaRPr lang="en-US" altLang="en-US" sz="1000" dirty="0"/>
          </a:p>
          <a:p>
            <a:r>
              <a:rPr lang="en-US" altLang="en-US" sz="2400" dirty="0"/>
              <a:t>Filters will be labeled with a letter N, R or P</a:t>
            </a:r>
          </a:p>
          <a:p>
            <a:pPr marL="0" indent="0">
              <a:buNone/>
            </a:pPr>
            <a:r>
              <a:rPr lang="en-US" altLang="en-US" sz="2400" dirty="0"/>
              <a:t>     and a number representing the efficiency: 95, 99 or 100.</a:t>
            </a:r>
          </a:p>
          <a:p>
            <a:endParaRPr lang="en-US" altLang="en-US" sz="1000" dirty="0"/>
          </a:p>
          <a:p>
            <a:endParaRPr lang="en-US" altLang="en-US" sz="1000" dirty="0"/>
          </a:p>
          <a:p>
            <a:r>
              <a:rPr lang="en-US" altLang="en-US" sz="2400" dirty="0"/>
              <a:t>Does not protect against gases or vapors.</a:t>
            </a:r>
          </a:p>
          <a:p>
            <a:endParaRPr lang="en-US" altLang="en-US" sz="1000" dirty="0"/>
          </a:p>
          <a:p>
            <a:endParaRPr lang="en-US" altLang="en-US" sz="1000" dirty="0"/>
          </a:p>
          <a:p>
            <a:r>
              <a:rPr lang="en-US" altLang="en-US" sz="2400" dirty="0"/>
              <a:t>Replace filters when the user finds it difficult to breathe.</a:t>
            </a:r>
          </a:p>
        </p:txBody>
      </p:sp>
    </p:spTree>
    <p:extLst>
      <p:ext uri="{BB962C8B-B14F-4D97-AF65-F5344CB8AC3E}">
        <p14:creationId xmlns:p14="http://schemas.microsoft.com/office/powerpoint/2010/main" val="123881921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609600" y="457200"/>
            <a:ext cx="7924800" cy="492443"/>
          </a:xfrm>
        </p:spPr>
        <p:txBody>
          <a:bodyPr>
            <a:normAutofit/>
          </a:bodyPr>
          <a:lstStyle/>
          <a:p>
            <a:r>
              <a:rPr lang="en-US" altLang="en-US" sz="2800" dirty="0"/>
              <a:t>Respirators with Combination Cartridges</a:t>
            </a:r>
          </a:p>
        </p:txBody>
      </p:sp>
      <p:sp>
        <p:nvSpPr>
          <p:cNvPr id="52227" name="Content Placeholder 2"/>
          <p:cNvSpPr>
            <a:spLocks noGrp="1"/>
          </p:cNvSpPr>
          <p:nvPr>
            <p:ph idx="1"/>
          </p:nvPr>
        </p:nvSpPr>
        <p:spPr>
          <a:xfrm>
            <a:off x="533400" y="1371600"/>
            <a:ext cx="7086600" cy="4435246"/>
          </a:xfrm>
        </p:spPr>
        <p:txBody>
          <a:bodyPr>
            <a:normAutofit fontScale="92500" lnSpcReduction="10000"/>
          </a:bodyPr>
          <a:lstStyle/>
          <a:p>
            <a:r>
              <a:rPr lang="en-US" altLang="en-US" b="1" dirty="0"/>
              <a:t>Full Facepiece and Half Mask</a:t>
            </a:r>
          </a:p>
          <a:p>
            <a:endParaRPr lang="en-US" altLang="en-US" sz="200" b="1" dirty="0"/>
          </a:p>
          <a:p>
            <a:endParaRPr lang="en-US" altLang="en-US" sz="500" b="1" dirty="0"/>
          </a:p>
          <a:p>
            <a:pPr lvl="1"/>
            <a:r>
              <a:rPr lang="en-US" altLang="en-US" sz="2000" dirty="0">
                <a:cs typeface="Arial" panose="020B0604020202020204" pitchFamily="34" charset="0"/>
              </a:rPr>
              <a:t>Used in atmospheres that contain both</a:t>
            </a:r>
          </a:p>
          <a:p>
            <a:pPr marL="457200" lvl="1" indent="0">
              <a:buNone/>
            </a:pPr>
            <a:r>
              <a:rPr lang="en-US" altLang="en-US" sz="2000" dirty="0">
                <a:cs typeface="Arial" panose="020B0604020202020204" pitchFamily="34" charset="0"/>
              </a:rPr>
              <a:t>    particulates and gases or vapors.</a:t>
            </a:r>
          </a:p>
          <a:p>
            <a:pPr lvl="1"/>
            <a:endParaRPr lang="en-US" altLang="en-US" sz="2000" dirty="0">
              <a:cs typeface="Arial" panose="020B0604020202020204" pitchFamily="34" charset="0"/>
            </a:endParaRPr>
          </a:p>
          <a:p>
            <a:pPr lvl="1"/>
            <a:r>
              <a:rPr lang="en-US" altLang="en-US" sz="2000" dirty="0">
                <a:cs typeface="Arial" panose="020B0604020202020204" pitchFamily="34" charset="0"/>
              </a:rPr>
              <a:t>Have both particulate filters and gas/vapor</a:t>
            </a:r>
          </a:p>
          <a:p>
            <a:pPr marL="457200" lvl="1" indent="0">
              <a:buNone/>
            </a:pPr>
            <a:r>
              <a:rPr lang="en-US" altLang="en-US" sz="2000" dirty="0">
                <a:cs typeface="Arial" panose="020B0604020202020204" pitchFamily="34" charset="0"/>
              </a:rPr>
              <a:t>   cartridges or canisters.</a:t>
            </a:r>
          </a:p>
          <a:p>
            <a:pPr lvl="1"/>
            <a:endParaRPr lang="en-US" altLang="en-US" sz="2000" dirty="0">
              <a:cs typeface="Arial" panose="020B0604020202020204" pitchFamily="34" charset="0"/>
            </a:endParaRPr>
          </a:p>
          <a:p>
            <a:pPr lvl="1"/>
            <a:r>
              <a:rPr lang="en-US" altLang="en-US" sz="2000" dirty="0">
                <a:cs typeface="Arial" panose="020B0604020202020204" pitchFamily="34" charset="0"/>
              </a:rPr>
              <a:t>Not for use in oxygen-deficient atmospheres or atmospheres which have high concentrations of contaminants (such as IDLH).</a:t>
            </a:r>
          </a:p>
          <a:p>
            <a:pPr lvl="1"/>
            <a:endParaRPr lang="en-US" altLang="en-US" sz="2000" dirty="0">
              <a:cs typeface="Arial" panose="020B0604020202020204" pitchFamily="34" charset="0"/>
            </a:endParaRPr>
          </a:p>
          <a:p>
            <a:pPr lvl="1"/>
            <a:r>
              <a:rPr lang="en-US" altLang="en-US" sz="2000" dirty="0">
                <a:cs typeface="Arial" panose="020B0604020202020204" pitchFamily="34" charset="0"/>
              </a:rPr>
              <a:t>Breathing may become difficult because of the additional effort required to draw air through the purifying medium.</a:t>
            </a:r>
            <a:br>
              <a:rPr lang="en-US" altLang="en-US" sz="2000" dirty="0">
                <a:cs typeface="Arial" panose="020B0604020202020204" pitchFamily="34" charset="0"/>
              </a:rPr>
            </a:br>
            <a:endParaRPr lang="en-US" altLang="en-US" sz="2000" dirty="0">
              <a:cs typeface="Arial" panose="020B0604020202020204" pitchFamily="34" charset="0"/>
            </a:endParaRPr>
          </a:p>
        </p:txBody>
      </p:sp>
      <p:sp>
        <p:nvSpPr>
          <p:cNvPr id="52228" name="Content Placeholder 3"/>
          <p:cNvSpPr>
            <a:spLocks noGrp="1"/>
          </p:cNvSpPr>
          <p:nvPr>
            <p:ph sz="quarter" idx="10"/>
          </p:nvPr>
        </p:nvSpPr>
        <p:spPr>
          <a:xfrm>
            <a:off x="7467600" y="609600"/>
            <a:ext cx="2133600" cy="381000"/>
          </a:xfrm>
        </p:spPr>
        <p:txBody>
          <a:bodyPr/>
          <a:lstStyle/>
          <a:p>
            <a:r>
              <a:rPr lang="en-US" altLang="en-US"/>
              <a:t>1910.134</a:t>
            </a:r>
          </a:p>
        </p:txBody>
      </p:sp>
      <p:grpSp>
        <p:nvGrpSpPr>
          <p:cNvPr id="5" name="Group 20"/>
          <p:cNvGrpSpPr>
            <a:grpSpLocks/>
          </p:cNvGrpSpPr>
          <p:nvPr/>
        </p:nvGrpSpPr>
        <p:grpSpPr bwMode="auto">
          <a:xfrm>
            <a:off x="6868886" y="1371600"/>
            <a:ext cx="1676400" cy="1835670"/>
            <a:chOff x="4800600" y="1143000"/>
            <a:chExt cx="1981202" cy="1874838"/>
          </a:xfrm>
        </p:grpSpPr>
        <p:pic>
          <p:nvPicPr>
            <p:cNvPr id="6" name="Picture 17" descr="E:\Resp Pics\2015-02-25 Respiratory Protection Pics\Respiratory Protection Pics 001.JPG"/>
            <p:cNvPicPr>
              <a:picLocks noChangeAspect="1" noChangeArrowheads="1"/>
            </p:cNvPicPr>
            <p:nvPr/>
          </p:nvPicPr>
          <p:blipFill>
            <a:blip r:embed="rId3" cstate="print">
              <a:extLst>
                <a:ext uri="{28A0092B-C50C-407E-A947-70E740481C1C}">
                  <a14:useLocalDpi xmlns:a14="http://schemas.microsoft.com/office/drawing/2010/main" val="0"/>
                </a:ext>
              </a:extLst>
            </a:blip>
            <a:srcRect l="12190" r="11624"/>
            <a:stretch>
              <a:fillRect/>
            </a:stretch>
          </p:blipFill>
          <p:spPr bwMode="auto">
            <a:xfrm>
              <a:off x="4800600" y="1143000"/>
              <a:ext cx="1905000"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320489" y="2819400"/>
              <a:ext cx="1461313" cy="188606"/>
            </a:xfrm>
            <a:prstGeom prst="rect">
              <a:avLst/>
            </a:prstGeom>
            <a:noFill/>
          </p:spPr>
          <p:txBody>
            <a:bodyPr wrap="square">
              <a:spAutoFit/>
            </a:bodyPr>
            <a:lstStyle/>
            <a:p>
              <a:pPr eaLnBrk="1" hangingPunct="1">
                <a:defRPr/>
              </a:pPr>
              <a:r>
                <a:rPr lang="en-US" sz="600" u="none" dirty="0">
                  <a:latin typeface="Avenir Next LT Pro" panose="020B0504020202020204" pitchFamily="34" charset="0"/>
                </a:rPr>
                <a:t>NCDOL Photo Library</a:t>
              </a:r>
            </a:p>
          </p:txBody>
        </p:sp>
      </p:grpSp>
    </p:spTree>
    <p:extLst>
      <p:ext uri="{BB962C8B-B14F-4D97-AF65-F5344CB8AC3E}">
        <p14:creationId xmlns:p14="http://schemas.microsoft.com/office/powerpoint/2010/main" val="102513460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609600" y="498157"/>
            <a:ext cx="7924800" cy="492443"/>
          </a:xfrm>
        </p:spPr>
        <p:txBody>
          <a:bodyPr>
            <a:normAutofit/>
          </a:bodyPr>
          <a:lstStyle/>
          <a:p>
            <a:r>
              <a:rPr lang="en-US" altLang="en-US" sz="2700" dirty="0"/>
              <a:t>Respirators with Organic Vapor Cartridges</a:t>
            </a:r>
          </a:p>
        </p:txBody>
      </p:sp>
      <p:sp>
        <p:nvSpPr>
          <p:cNvPr id="54275" name="Content Placeholder 2"/>
          <p:cNvSpPr>
            <a:spLocks noGrp="1"/>
          </p:cNvSpPr>
          <p:nvPr>
            <p:ph idx="1"/>
          </p:nvPr>
        </p:nvSpPr>
        <p:spPr>
          <a:xfrm>
            <a:off x="555171" y="1143000"/>
            <a:ext cx="7661006" cy="4724400"/>
          </a:xfrm>
        </p:spPr>
        <p:txBody>
          <a:bodyPr>
            <a:normAutofit lnSpcReduction="10000"/>
          </a:bodyPr>
          <a:lstStyle/>
          <a:p>
            <a:endParaRPr lang="en-US" altLang="en-US" sz="500" b="1" dirty="0"/>
          </a:p>
          <a:p>
            <a:r>
              <a:rPr lang="en-US" altLang="en-US" b="1" dirty="0"/>
              <a:t>Full </a:t>
            </a:r>
            <a:r>
              <a:rPr lang="en-US" altLang="en-US" b="1" dirty="0" err="1"/>
              <a:t>Facepiece</a:t>
            </a:r>
            <a:r>
              <a:rPr lang="en-US" altLang="en-US" b="1" dirty="0"/>
              <a:t> and Half Mask</a:t>
            </a:r>
          </a:p>
          <a:p>
            <a:endParaRPr lang="en-US" altLang="en-US" sz="800" b="1" dirty="0"/>
          </a:p>
          <a:p>
            <a:pPr lvl="1"/>
            <a:r>
              <a:rPr lang="en-US" altLang="en-US" sz="2000" dirty="0"/>
              <a:t>Does not protect against airborne particles.</a:t>
            </a:r>
          </a:p>
          <a:p>
            <a:pPr lvl="1"/>
            <a:endParaRPr lang="en-US" altLang="en-US" sz="2000" dirty="0"/>
          </a:p>
          <a:p>
            <a:pPr lvl="1"/>
            <a:r>
              <a:rPr lang="en-US" altLang="en-US" sz="2000" dirty="0"/>
              <a:t>Provides protection only as long as the filter’s absorbing capacity is not depleted.</a:t>
            </a:r>
            <a:br>
              <a:rPr lang="en-US" altLang="en-US" sz="2000" dirty="0"/>
            </a:br>
            <a:endParaRPr lang="en-US" altLang="en-US" sz="2000" dirty="0"/>
          </a:p>
          <a:p>
            <a:pPr lvl="1"/>
            <a:r>
              <a:rPr lang="en-US" altLang="en-US" sz="2000" dirty="0"/>
              <a:t>Uses chemical filters (called cartridges or canisters) to remove specific dangerous gases or vapors.</a:t>
            </a:r>
          </a:p>
          <a:p>
            <a:pPr lvl="1"/>
            <a:endParaRPr lang="en-US" altLang="en-US" sz="2000" dirty="0"/>
          </a:p>
          <a:p>
            <a:pPr lvl="1"/>
            <a:r>
              <a:rPr lang="en-US" altLang="en-US" sz="2000" dirty="0"/>
              <a:t>Service life of the filter depends upon </a:t>
            </a:r>
          </a:p>
          <a:p>
            <a:pPr marL="457200" lvl="1" indent="0">
              <a:buNone/>
            </a:pPr>
            <a:r>
              <a:rPr lang="en-US" altLang="en-US" sz="2000" dirty="0"/>
              <a:t>   many factors and can be estimated in </a:t>
            </a:r>
          </a:p>
          <a:p>
            <a:pPr marL="457200" lvl="1" indent="0">
              <a:buNone/>
            </a:pPr>
            <a:r>
              <a:rPr lang="en-US" altLang="en-US" sz="2000" dirty="0"/>
              <a:t>   various ways.</a:t>
            </a:r>
          </a:p>
          <a:p>
            <a:pPr lvl="1">
              <a:buFont typeface="Symbol" panose="05050102010706020507" pitchFamily="18" charset="2"/>
              <a:buNone/>
            </a:pPr>
            <a:br>
              <a:rPr lang="en-US" altLang="en-US" dirty="0"/>
            </a:br>
            <a:br>
              <a:rPr lang="en-US" altLang="en-US" dirty="0"/>
            </a:br>
            <a:endParaRPr lang="en-US" altLang="en-US" b="1" dirty="0"/>
          </a:p>
        </p:txBody>
      </p:sp>
      <p:sp>
        <p:nvSpPr>
          <p:cNvPr id="54276" name="Content Placeholder 3"/>
          <p:cNvSpPr>
            <a:spLocks noGrp="1"/>
          </p:cNvSpPr>
          <p:nvPr>
            <p:ph sz="quarter" idx="10"/>
          </p:nvPr>
        </p:nvSpPr>
        <p:spPr>
          <a:xfrm>
            <a:off x="7467600" y="609600"/>
            <a:ext cx="2133600" cy="381000"/>
          </a:xfrm>
        </p:spPr>
        <p:txBody>
          <a:bodyPr/>
          <a:lstStyle/>
          <a:p>
            <a:r>
              <a:rPr lang="en-US" altLang="en-US"/>
              <a:t>1910.134</a:t>
            </a:r>
          </a:p>
        </p:txBody>
      </p:sp>
      <p:grpSp>
        <p:nvGrpSpPr>
          <p:cNvPr id="2" name="Group 1">
            <a:extLst>
              <a:ext uri="{FF2B5EF4-FFF2-40B4-BE49-F238E27FC236}">
                <a16:creationId xmlns:a16="http://schemas.microsoft.com/office/drawing/2014/main" id="{58421A92-9361-4F4C-9EAA-7C57F97F8782}"/>
              </a:ext>
            </a:extLst>
          </p:cNvPr>
          <p:cNvGrpSpPr/>
          <p:nvPr/>
        </p:nvGrpSpPr>
        <p:grpSpPr>
          <a:xfrm>
            <a:off x="6477001" y="2819400"/>
            <a:ext cx="2209915" cy="3037114"/>
            <a:chOff x="5739593" y="2567006"/>
            <a:chExt cx="2599509" cy="3822908"/>
          </a:xfrm>
        </p:grpSpPr>
        <p:pic>
          <p:nvPicPr>
            <p:cNvPr id="6" name="Picture 16" descr="E:\Resp Pics\2015-02-25 Respiratory Protection Pics\Respiratory Protection Pics 0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39593" y="4180115"/>
              <a:ext cx="2352368" cy="220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bwMode="auto">
            <a:xfrm rot="16200000">
              <a:off x="7368498" y="3320389"/>
              <a:ext cx="1723987" cy="217221"/>
            </a:xfrm>
            <a:prstGeom prst="rect">
              <a:avLst/>
            </a:prstGeom>
            <a:noFill/>
          </p:spPr>
          <p:txBody>
            <a:bodyPr wrap="square">
              <a:spAutoFit/>
            </a:bodyPr>
            <a:lstStyle/>
            <a:p>
              <a:pPr eaLnBrk="1" hangingPunct="1">
                <a:defRPr/>
              </a:pPr>
              <a:r>
                <a:rPr lang="en-US" sz="600" u="none" dirty="0">
                  <a:solidFill>
                    <a:schemeClr val="bg1"/>
                  </a:solidFill>
                  <a:latin typeface="Avenir Next LT Pro" panose="020B0504020202020204" pitchFamily="34" charset="0"/>
                </a:rPr>
                <a:t>NCDOL Photo Library</a:t>
              </a:r>
            </a:p>
          </p:txBody>
        </p:sp>
      </p:grpSp>
    </p:spTree>
    <p:extLst>
      <p:ext uri="{BB962C8B-B14F-4D97-AF65-F5344CB8AC3E}">
        <p14:creationId xmlns:p14="http://schemas.microsoft.com/office/powerpoint/2010/main" val="88383091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533400" y="533400"/>
            <a:ext cx="8501063" cy="430213"/>
          </a:xfrm>
        </p:spPr>
        <p:txBody>
          <a:bodyPr>
            <a:noAutofit/>
          </a:bodyPr>
          <a:lstStyle/>
          <a:p>
            <a:r>
              <a:rPr lang="en-US" altLang="en-US" sz="2800" dirty="0"/>
              <a:t>Powered-Air Purifying Respirator (</a:t>
            </a:r>
            <a:r>
              <a:rPr lang="en-US" altLang="en-US" sz="2800" dirty="0" err="1"/>
              <a:t>PAPR</a:t>
            </a:r>
            <a:r>
              <a:rPr lang="en-US" altLang="en-US" sz="2800" dirty="0"/>
              <a:t>)</a:t>
            </a:r>
          </a:p>
        </p:txBody>
      </p:sp>
      <p:sp>
        <p:nvSpPr>
          <p:cNvPr id="2054" name="Text Box 6"/>
          <p:cNvSpPr txBox="1">
            <a:spLocks noChangeArrowheads="1"/>
          </p:cNvSpPr>
          <p:nvPr/>
        </p:nvSpPr>
        <p:spPr bwMode="auto">
          <a:xfrm>
            <a:off x="7467600" y="609600"/>
            <a:ext cx="12192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Avenir Next LT Pro" panose="020B0504020202020204" pitchFamily="34" charset="0"/>
              </a:rPr>
              <a:t>1910.134</a:t>
            </a:r>
          </a:p>
        </p:txBody>
      </p:sp>
      <p:sp>
        <p:nvSpPr>
          <p:cNvPr id="6" name="Rectangle 3">
            <a:extLst>
              <a:ext uri="{FF2B5EF4-FFF2-40B4-BE49-F238E27FC236}">
                <a16:creationId xmlns:a16="http://schemas.microsoft.com/office/drawing/2014/main" id="{97795DB7-CF1F-4162-B274-AD41EE2F77F5}"/>
              </a:ext>
            </a:extLst>
          </p:cNvPr>
          <p:cNvSpPr>
            <a:spLocks noGrp="1" noChangeArrowheads="1"/>
          </p:cNvSpPr>
          <p:nvPr>
            <p:ph type="body" sz="half" idx="1"/>
          </p:nvPr>
        </p:nvSpPr>
        <p:spPr>
          <a:xfrm>
            <a:off x="533400" y="1301858"/>
            <a:ext cx="8229600" cy="4794142"/>
          </a:xfrm>
        </p:spPr>
        <p:txBody>
          <a:bodyPr>
            <a:normAutofit/>
          </a:bodyPr>
          <a:lstStyle/>
          <a:p>
            <a:r>
              <a:rPr lang="en-US" altLang="en-US" sz="2600" dirty="0">
                <a:cs typeface="Arial" panose="020B0604020202020204" pitchFamily="34" charset="0"/>
              </a:rPr>
              <a:t>An air-purifying respirator with a blower to force the ambient air through air-purifying elements to the inlet covering.</a:t>
            </a:r>
          </a:p>
          <a:p>
            <a:endParaRPr lang="en-US" altLang="en-US" sz="1200" b="1" dirty="0">
              <a:cs typeface="Arial" panose="020B0604020202020204" pitchFamily="34" charset="0"/>
            </a:endParaRPr>
          </a:p>
          <a:p>
            <a:r>
              <a:rPr lang="en-US" altLang="en-US" sz="2600" dirty="0">
                <a:cs typeface="Arial" panose="020B0604020202020204" pitchFamily="34" charset="0"/>
              </a:rPr>
              <a:t>Can be a full and half-mask facepiece, helmet or hood.</a:t>
            </a:r>
          </a:p>
          <a:p>
            <a:endParaRPr lang="en-US" altLang="en-US" sz="1200" dirty="0">
              <a:cs typeface="Arial" panose="020B0604020202020204" pitchFamily="34" charset="0"/>
            </a:endParaRPr>
          </a:p>
          <a:p>
            <a:r>
              <a:rPr lang="en-US" altLang="en-US" sz="2600" dirty="0">
                <a:cs typeface="Arial" panose="020B0604020202020204" pitchFamily="34" charset="0"/>
              </a:rPr>
              <a:t>Use restricted to battery life and the fan and </a:t>
            </a:r>
          </a:p>
          <a:p>
            <a:pPr marL="0" indent="0">
              <a:buNone/>
            </a:pPr>
            <a:r>
              <a:rPr lang="en-US" altLang="en-US" sz="2600" dirty="0">
                <a:cs typeface="Arial" panose="020B0604020202020204" pitchFamily="34" charset="0"/>
              </a:rPr>
              <a:t>  pack must be carried by the wearer at all times.</a:t>
            </a:r>
          </a:p>
          <a:p>
            <a:endParaRPr lang="en-US" altLang="en-US" sz="1200" dirty="0">
              <a:cs typeface="Arial" panose="020B0604020202020204" pitchFamily="34" charset="0"/>
            </a:endParaRPr>
          </a:p>
          <a:p>
            <a:r>
              <a:rPr lang="en-US" altLang="en-US" sz="2600" dirty="0">
                <a:cs typeface="Arial" panose="020B0604020202020204" pitchFamily="34" charset="0"/>
              </a:rPr>
              <a:t>Cannot be used in oxygen deficient or IDLH atmospheres.</a:t>
            </a:r>
          </a:p>
        </p:txBody>
      </p:sp>
    </p:spTree>
    <p:extLst>
      <p:ext uri="{BB962C8B-B14F-4D97-AF65-F5344CB8AC3E}">
        <p14:creationId xmlns:p14="http://schemas.microsoft.com/office/powerpoint/2010/main" val="217582683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type="title"/>
          </p:nvPr>
        </p:nvSpPr>
        <p:spPr>
          <a:xfrm>
            <a:off x="609600" y="538225"/>
            <a:ext cx="9034463" cy="523875"/>
          </a:xfrm>
        </p:spPr>
        <p:txBody>
          <a:bodyPr>
            <a:normAutofit fontScale="90000"/>
          </a:bodyPr>
          <a:lstStyle/>
          <a:p>
            <a:r>
              <a:rPr lang="en-US" altLang="en-US" sz="3400" dirty="0"/>
              <a:t>Cartridge/Canister Service Life</a:t>
            </a:r>
          </a:p>
        </p:txBody>
      </p:sp>
      <p:sp>
        <p:nvSpPr>
          <p:cNvPr id="32773" name="Rectangle 4"/>
          <p:cNvSpPr>
            <a:spLocks noGrp="1" noChangeArrowheads="1"/>
          </p:cNvSpPr>
          <p:nvPr>
            <p:ph type="body" sz="half" idx="2"/>
          </p:nvPr>
        </p:nvSpPr>
        <p:spPr>
          <a:xfrm>
            <a:off x="609600" y="1306700"/>
            <a:ext cx="7924800" cy="3826315"/>
          </a:xfrm>
        </p:spPr>
        <p:txBody>
          <a:bodyPr/>
          <a:lstStyle/>
          <a:p>
            <a:pPr>
              <a:spcBef>
                <a:spcPct val="50000"/>
              </a:spcBef>
              <a:defRPr/>
            </a:pPr>
            <a:r>
              <a:rPr lang="en-US" sz="2800" dirty="0"/>
              <a:t>Conditions affecting service life:</a:t>
            </a:r>
          </a:p>
          <a:p>
            <a:pPr lvl="1">
              <a:spcBef>
                <a:spcPct val="50000"/>
              </a:spcBef>
              <a:defRPr/>
            </a:pPr>
            <a:r>
              <a:rPr lang="en-US" sz="2400" dirty="0"/>
              <a:t>Exertion level</a:t>
            </a:r>
          </a:p>
          <a:p>
            <a:pPr lvl="1">
              <a:spcBef>
                <a:spcPct val="50000"/>
              </a:spcBef>
              <a:defRPr/>
            </a:pPr>
            <a:r>
              <a:rPr lang="en-US" sz="2400" dirty="0"/>
              <a:t>Cartridge variability</a:t>
            </a:r>
          </a:p>
          <a:p>
            <a:pPr lvl="1">
              <a:spcBef>
                <a:spcPct val="50000"/>
              </a:spcBef>
              <a:defRPr/>
            </a:pPr>
            <a:r>
              <a:rPr lang="en-US" sz="2400" dirty="0"/>
              <a:t>Temperature</a:t>
            </a:r>
          </a:p>
          <a:p>
            <a:pPr lvl="1">
              <a:spcBef>
                <a:spcPct val="50000"/>
              </a:spcBef>
              <a:defRPr/>
            </a:pPr>
            <a:r>
              <a:rPr lang="en-US" sz="2400" dirty="0"/>
              <a:t>Humidity</a:t>
            </a:r>
          </a:p>
          <a:p>
            <a:pPr lvl="1">
              <a:spcBef>
                <a:spcPct val="50000"/>
              </a:spcBef>
              <a:defRPr/>
            </a:pPr>
            <a:r>
              <a:rPr lang="en-US" sz="2400" dirty="0"/>
              <a:t>Multiple contaminants</a:t>
            </a:r>
          </a:p>
          <a:p>
            <a:pPr>
              <a:spcBef>
                <a:spcPct val="50000"/>
              </a:spcBef>
              <a:defRPr/>
            </a:pPr>
            <a:endParaRPr lang="en-US" dirty="0"/>
          </a:p>
        </p:txBody>
      </p:sp>
      <p:sp>
        <p:nvSpPr>
          <p:cNvPr id="3079" name="Text Box 6"/>
          <p:cNvSpPr txBox="1">
            <a:spLocks noChangeArrowheads="1"/>
          </p:cNvSpPr>
          <p:nvPr/>
        </p:nvSpPr>
        <p:spPr bwMode="auto">
          <a:xfrm>
            <a:off x="7222600" y="609600"/>
            <a:ext cx="16002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Avenir Next LT Pro" panose="020B0504020202020204" pitchFamily="34" charset="0"/>
              </a:rPr>
              <a:t>1910.134(j)</a:t>
            </a:r>
          </a:p>
        </p:txBody>
      </p:sp>
    </p:spTree>
    <p:extLst>
      <p:ext uri="{BB962C8B-B14F-4D97-AF65-F5344CB8AC3E}">
        <p14:creationId xmlns:p14="http://schemas.microsoft.com/office/powerpoint/2010/main" val="2709622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09600" y="498475"/>
            <a:ext cx="7924800" cy="492125"/>
          </a:xfrm>
        </p:spPr>
        <p:txBody>
          <a:bodyPr>
            <a:normAutofit fontScale="90000"/>
          </a:bodyPr>
          <a:lstStyle/>
          <a:p>
            <a:r>
              <a:rPr lang="en-US" altLang="en-US" sz="3200" dirty="0"/>
              <a:t>Filters/Cartridges/Canister Labels</a:t>
            </a:r>
          </a:p>
        </p:txBody>
      </p:sp>
      <p:sp>
        <p:nvSpPr>
          <p:cNvPr id="60419" name="Rectangle 3"/>
          <p:cNvSpPr>
            <a:spLocks noGrp="1" noChangeArrowheads="1"/>
          </p:cNvSpPr>
          <p:nvPr>
            <p:ph type="body" idx="1"/>
          </p:nvPr>
        </p:nvSpPr>
        <p:spPr>
          <a:xfrm>
            <a:off x="533400" y="1338959"/>
            <a:ext cx="5134008" cy="4406204"/>
          </a:xfrm>
        </p:spPr>
        <p:txBody>
          <a:bodyPr/>
          <a:lstStyle/>
          <a:p>
            <a:r>
              <a:rPr lang="en-US" altLang="en-US" dirty="0"/>
              <a:t>Only NIOSH approved.</a:t>
            </a:r>
          </a:p>
          <a:p>
            <a:endParaRPr lang="en-US" altLang="en-US" dirty="0"/>
          </a:p>
          <a:p>
            <a:r>
              <a:rPr lang="en-US" altLang="en-US" dirty="0"/>
              <a:t>Labeled and color coded.</a:t>
            </a:r>
          </a:p>
          <a:p>
            <a:endParaRPr lang="en-US" altLang="en-US" dirty="0"/>
          </a:p>
          <a:p>
            <a:r>
              <a:rPr lang="en-US" altLang="en-US" dirty="0"/>
              <a:t>Label shall not be removed and remains legible.</a:t>
            </a:r>
          </a:p>
        </p:txBody>
      </p:sp>
      <p:sp>
        <p:nvSpPr>
          <p:cNvPr id="10" name="Text Box 6"/>
          <p:cNvSpPr txBox="1">
            <a:spLocks noChangeArrowheads="1"/>
          </p:cNvSpPr>
          <p:nvPr/>
        </p:nvSpPr>
        <p:spPr bwMode="auto">
          <a:xfrm>
            <a:off x="7315200" y="609600"/>
            <a:ext cx="16002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Avenir Next LT Pro" panose="020B0504020202020204" pitchFamily="34" charset="0"/>
              </a:rPr>
              <a:t>1910.134(j)</a:t>
            </a:r>
          </a:p>
        </p:txBody>
      </p:sp>
      <p:grpSp>
        <p:nvGrpSpPr>
          <p:cNvPr id="2" name="Group 1"/>
          <p:cNvGrpSpPr/>
          <p:nvPr/>
        </p:nvGrpSpPr>
        <p:grpSpPr>
          <a:xfrm>
            <a:off x="5859119" y="1338959"/>
            <a:ext cx="2912162" cy="2070991"/>
            <a:chOff x="6371789" y="1253561"/>
            <a:chExt cx="2315011" cy="1828800"/>
          </a:xfrm>
        </p:grpSpPr>
        <p:pic>
          <p:nvPicPr>
            <p:cNvPr id="6042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1789" y="1253561"/>
              <a:ext cx="216261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bwMode="auto">
            <a:xfrm>
              <a:off x="7543800" y="2898211"/>
              <a:ext cx="1143000" cy="163070"/>
            </a:xfrm>
            <a:prstGeom prst="rect">
              <a:avLst/>
            </a:prstGeom>
            <a:noFill/>
          </p:spPr>
          <p:txBody>
            <a:bodyPr>
              <a:spAutoFit/>
            </a:bodyPr>
            <a:lstStyle/>
            <a:p>
              <a:pPr eaLnBrk="1" hangingPunct="1">
                <a:defRPr/>
              </a:pPr>
              <a:r>
                <a:rPr lang="en-US" sz="600" u="none" dirty="0">
                  <a:latin typeface="Avenir Next LT Pro" panose="020B0504020202020204" pitchFamily="34" charset="0"/>
                </a:rPr>
                <a:t>NCDOL Photo Library</a:t>
              </a:r>
            </a:p>
          </p:txBody>
        </p:sp>
      </p:gr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14765"/>
          <a:stretch/>
        </p:blipFill>
        <p:spPr>
          <a:xfrm>
            <a:off x="5859119" y="3657600"/>
            <a:ext cx="2682839" cy="2223541"/>
          </a:xfrm>
          <a:prstGeom prst="rect">
            <a:avLst/>
          </a:prstGeom>
        </p:spPr>
      </p:pic>
    </p:spTree>
    <p:extLst>
      <p:ext uri="{BB962C8B-B14F-4D97-AF65-F5344CB8AC3E}">
        <p14:creationId xmlns:p14="http://schemas.microsoft.com/office/powerpoint/2010/main" val="14076995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09600" y="457200"/>
            <a:ext cx="7924800" cy="492125"/>
          </a:xfrm>
        </p:spPr>
        <p:txBody>
          <a:bodyPr>
            <a:normAutofit fontScale="90000"/>
          </a:bodyPr>
          <a:lstStyle/>
          <a:p>
            <a:r>
              <a:rPr lang="en-US" altLang="en-US" sz="3200"/>
              <a:t>Assigned Protection Factor (APF)</a:t>
            </a:r>
          </a:p>
        </p:txBody>
      </p:sp>
      <p:sp>
        <p:nvSpPr>
          <p:cNvPr id="62467" name="Rectangle 3"/>
          <p:cNvSpPr>
            <a:spLocks noGrp="1" noChangeArrowheads="1"/>
          </p:cNvSpPr>
          <p:nvPr>
            <p:ph type="body" idx="1"/>
          </p:nvPr>
        </p:nvSpPr>
        <p:spPr>
          <a:xfrm>
            <a:off x="533400" y="1219200"/>
            <a:ext cx="8001000" cy="4525963"/>
          </a:xfrm>
        </p:spPr>
        <p:txBody>
          <a:bodyPr/>
          <a:lstStyle/>
          <a:p>
            <a:r>
              <a:rPr lang="en-US" altLang="en-US" dirty="0"/>
              <a:t>Workplace level of respiratory protection that a respirator or class of respirators is expected to provide to employees.</a:t>
            </a:r>
          </a:p>
          <a:p>
            <a:endParaRPr lang="en-US" altLang="en-US" sz="800" dirty="0"/>
          </a:p>
          <a:p>
            <a:pPr lvl="1">
              <a:buFont typeface="Symbol" panose="05050102010706020507" pitchFamily="18" charset="2"/>
              <a:buNone/>
            </a:pPr>
            <a:br>
              <a:rPr lang="en-US" altLang="en-US" dirty="0"/>
            </a:br>
            <a:endParaRPr lang="en-US" altLang="en-US" dirty="0"/>
          </a:p>
        </p:txBody>
      </p:sp>
      <p:sp>
        <p:nvSpPr>
          <p:cNvPr id="39940" name="Text Box 4"/>
          <p:cNvSpPr txBox="1">
            <a:spLocks noChangeArrowheads="1"/>
          </p:cNvSpPr>
          <p:nvPr/>
        </p:nvSpPr>
        <p:spPr bwMode="auto">
          <a:xfrm>
            <a:off x="7162800" y="609600"/>
            <a:ext cx="15367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Avenir Next LT Pro" panose="020B0504020202020204" pitchFamily="34" charset="0"/>
              </a:rPr>
              <a:t>1910.134(b)</a:t>
            </a:r>
          </a:p>
        </p:txBody>
      </p:sp>
      <p:pic>
        <p:nvPicPr>
          <p:cNvPr id="14" name="Picture 4" descr="A picture containing indoor, cup, sitting, table&#10;&#10;Description automatically generated">
            <a:extLst>
              <a:ext uri="{FF2B5EF4-FFF2-40B4-BE49-F238E27FC236}">
                <a16:creationId xmlns:a16="http://schemas.microsoft.com/office/drawing/2014/main" id="{133BF788-BD51-4B1A-A56B-1F6C85B0FF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2677724"/>
            <a:ext cx="2895600" cy="3110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A picture containing indoor, sitting, table, motorcycle&#10;&#10;Description automatically generated">
            <a:extLst>
              <a:ext uri="{FF2B5EF4-FFF2-40B4-BE49-F238E27FC236}">
                <a16:creationId xmlns:a16="http://schemas.microsoft.com/office/drawing/2014/main" id="{E209FAA8-0026-43D5-B9C1-9A6FD93A0F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6500" y="2696774"/>
            <a:ext cx="3479800"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7254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5"/>
          <p:cNvSpPr>
            <a:spLocks noChangeArrowheads="1"/>
          </p:cNvSpPr>
          <p:nvPr/>
        </p:nvSpPr>
        <p:spPr bwMode="auto">
          <a:xfrm>
            <a:off x="0" y="0"/>
            <a:ext cx="9144000" cy="6858000"/>
          </a:xfrm>
          <a:prstGeom prst="rect">
            <a:avLst/>
          </a:prstGeom>
          <a:solidFill>
            <a:schemeClr val="bg1"/>
          </a:solidFill>
          <a:ln w="12700">
            <a:solidFill>
              <a:schemeClr val="tx1"/>
            </a:solidFill>
            <a:miter lim="800000"/>
            <a:headEnd type="none" w="sm" len="sm"/>
            <a:tailEnd type="none" w="sm" len="sm"/>
          </a:ln>
        </p:spPr>
        <p:txBody>
          <a:bodyPr wrap="none" anchor="ct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3600">
              <a:latin typeface="Times New Roman" panose="02020603050405020304" pitchFamily="18" charset="0"/>
            </a:endParaRPr>
          </a:p>
        </p:txBody>
      </p:sp>
      <p:graphicFrame>
        <p:nvGraphicFramePr>
          <p:cNvPr id="236598" name="Group 54"/>
          <p:cNvGraphicFramePr>
            <a:graphicFrameLocks noGrp="1"/>
          </p:cNvGraphicFramePr>
          <p:nvPr/>
        </p:nvGraphicFramePr>
        <p:xfrm>
          <a:off x="177800" y="304800"/>
          <a:ext cx="8788400" cy="4089399"/>
        </p:xfrm>
        <a:graphic>
          <a:graphicData uri="http://schemas.openxmlformats.org/drawingml/2006/table">
            <a:tbl>
              <a:tblPr/>
              <a:tblGrid>
                <a:gridCol w="1920875">
                  <a:extLst>
                    <a:ext uri="{9D8B030D-6E8A-4147-A177-3AD203B41FA5}">
                      <a16:colId xmlns:a16="http://schemas.microsoft.com/office/drawing/2014/main" val="20000"/>
                    </a:ext>
                  </a:extLst>
                </a:gridCol>
                <a:gridCol w="1439863">
                  <a:extLst>
                    <a:ext uri="{9D8B030D-6E8A-4147-A177-3AD203B41FA5}">
                      <a16:colId xmlns:a16="http://schemas.microsoft.com/office/drawing/2014/main" val="20001"/>
                    </a:ext>
                  </a:extLst>
                </a:gridCol>
                <a:gridCol w="1303337">
                  <a:extLst>
                    <a:ext uri="{9D8B030D-6E8A-4147-A177-3AD203B41FA5}">
                      <a16:colId xmlns:a16="http://schemas.microsoft.com/office/drawing/2014/main" val="20002"/>
                    </a:ext>
                  </a:extLst>
                </a:gridCol>
                <a:gridCol w="1033463">
                  <a:extLst>
                    <a:ext uri="{9D8B030D-6E8A-4147-A177-3AD203B41FA5}">
                      <a16:colId xmlns:a16="http://schemas.microsoft.com/office/drawing/2014/main" val="20003"/>
                    </a:ext>
                  </a:extLst>
                </a:gridCol>
                <a:gridCol w="1625600">
                  <a:extLst>
                    <a:ext uri="{9D8B030D-6E8A-4147-A177-3AD203B41FA5}">
                      <a16:colId xmlns:a16="http://schemas.microsoft.com/office/drawing/2014/main" val="20004"/>
                    </a:ext>
                  </a:extLst>
                </a:gridCol>
                <a:gridCol w="1465262">
                  <a:extLst>
                    <a:ext uri="{9D8B030D-6E8A-4147-A177-3AD203B41FA5}">
                      <a16:colId xmlns:a16="http://schemas.microsoft.com/office/drawing/2014/main" val="20005"/>
                    </a:ext>
                  </a:extLst>
                </a:gridCol>
              </a:tblGrid>
              <a:tr h="548795">
                <a:tc gridSpan="6">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2800" b="1" i="0" u="none" strike="noStrike" cap="none" normalizeH="0" baseline="0" dirty="0">
                          <a:ln>
                            <a:noFill/>
                          </a:ln>
                          <a:solidFill>
                            <a:srgbClr val="000000"/>
                          </a:solidFill>
                          <a:effectLst/>
                          <a:latin typeface="Avenir Next LT Pro" panose="020B0504020202020204" pitchFamily="34" charset="0"/>
                        </a:rPr>
                        <a:t>TABLE 1 – ASSIGNED PROTECTION FACTORS</a:t>
                      </a:r>
                      <a:r>
                        <a:rPr kumimoji="0" lang="en-US" sz="2800" b="1" i="0" u="none" strike="noStrike" cap="none" normalizeH="0" baseline="30000" dirty="0">
                          <a:ln>
                            <a:noFill/>
                          </a:ln>
                          <a:solidFill>
                            <a:srgbClr val="000000"/>
                          </a:solidFill>
                          <a:effectLst/>
                          <a:latin typeface="Avenir Next LT Pro" panose="020B0504020202020204" pitchFamily="34" charset="0"/>
                        </a:rPr>
                        <a:t>5</a:t>
                      </a: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alpha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84231">
                <a:tc>
                  <a:txBody>
                    <a:bodyPr/>
                    <a:lstStyle/>
                    <a:p>
                      <a:pPr marL="0" marR="0" lvl="0" indent="0" algn="l"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venir Next LT Pro" panose="020B0504020202020204" pitchFamily="34" charset="0"/>
                        </a:rPr>
                        <a:t>Respirator Type</a:t>
                      </a:r>
                      <a:r>
                        <a:rPr kumimoji="0" lang="en-US" sz="1400" b="1" i="0" u="none" strike="noStrike" cap="none" normalizeH="0" baseline="30000" dirty="0">
                          <a:ln>
                            <a:noFill/>
                          </a:ln>
                          <a:solidFill>
                            <a:schemeClr val="tx1"/>
                          </a:solidFill>
                          <a:effectLst/>
                          <a:latin typeface="Avenir Next LT Pro" panose="020B0504020202020204" pitchFamily="34" charset="0"/>
                        </a:rPr>
                        <a:t>1, 2</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venir Next LT Pro" panose="020B0504020202020204" pitchFamily="34" charset="0"/>
                        </a:rPr>
                        <a:t>Quarter Mask</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venir Next LT Pro" panose="020B0504020202020204" pitchFamily="34" charset="0"/>
                        </a:rPr>
                        <a:t>Half Mask</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venir Next LT Pro" panose="020B0504020202020204" pitchFamily="34" charset="0"/>
                        </a:rPr>
                        <a:t>Full Face</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venir Next LT Pro" panose="020B0504020202020204" pitchFamily="34" charset="0"/>
                        </a:rPr>
                        <a:t>Helmet/Hood</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venir Next LT Pro" panose="020B0504020202020204" pitchFamily="34" charset="0"/>
                        </a:rPr>
                        <a:t>Loose-Fitting</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alpha val="50000"/>
                      </a:srgbClr>
                    </a:solidFill>
                  </a:tcPr>
                </a:tc>
                <a:extLst>
                  <a:ext uri="{0D108BD9-81ED-4DB2-BD59-A6C34878D82A}">
                    <a16:rowId xmlns:a16="http://schemas.microsoft.com/office/drawing/2014/main" val="10001"/>
                  </a:ext>
                </a:extLst>
              </a:tr>
              <a:tr h="420339">
                <a:tc>
                  <a:txBody>
                    <a:bodyPr/>
                    <a:lstStyle/>
                    <a:p>
                      <a:pPr marL="0" marR="0" lvl="0" indent="0" algn="l"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0" i="0" u="none" strike="noStrike" cap="none" normalizeH="0" baseline="0" dirty="0">
                          <a:ln>
                            <a:noFill/>
                          </a:ln>
                          <a:solidFill>
                            <a:schemeClr val="tx1"/>
                          </a:solidFill>
                          <a:effectLst/>
                          <a:latin typeface="Avenir Next LT Pro" panose="020B0504020202020204" pitchFamily="34" charset="0"/>
                        </a:rPr>
                        <a:t>Air Purifying</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venir Next LT Pro" panose="020B0504020202020204" pitchFamily="34" charset="0"/>
                        </a:rPr>
                        <a:t>5</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30000" dirty="0">
                          <a:ln>
                            <a:noFill/>
                          </a:ln>
                          <a:solidFill>
                            <a:schemeClr val="tx1"/>
                          </a:solidFill>
                          <a:effectLst/>
                          <a:latin typeface="Avenir Next LT Pro" panose="020B0504020202020204" pitchFamily="34" charset="0"/>
                        </a:rPr>
                        <a:t>3</a:t>
                      </a:r>
                      <a:r>
                        <a:rPr kumimoji="0" lang="en-US" sz="1400" b="1" i="0" u="none" strike="noStrike" cap="none" normalizeH="0" baseline="0" dirty="0">
                          <a:ln>
                            <a:noFill/>
                          </a:ln>
                          <a:solidFill>
                            <a:schemeClr val="tx1"/>
                          </a:solidFill>
                          <a:effectLst/>
                          <a:latin typeface="Avenir Next LT Pro" panose="020B0504020202020204" pitchFamily="34" charset="0"/>
                        </a:rPr>
                        <a:t>10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venir Next LT Pro" panose="020B0504020202020204" pitchFamily="34" charset="0"/>
                        </a:rPr>
                        <a:t>50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venir Next LT Pro" panose="020B0504020202020204" pitchFamily="34" charset="0"/>
                        </a:rPr>
                        <a:t>-----------------</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venir Next LT Pro" panose="020B0504020202020204" pitchFamily="34" charset="0"/>
                        </a:rPr>
                        <a:t>----------------</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408570">
                <a:tc>
                  <a:txBody>
                    <a:bodyPr/>
                    <a:lstStyle/>
                    <a:p>
                      <a:pPr marL="0" marR="0" lvl="0" indent="0" algn="l"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0" i="0" u="none" strike="noStrike" cap="none" normalizeH="0" baseline="0" dirty="0">
                          <a:ln>
                            <a:noFill/>
                          </a:ln>
                          <a:solidFill>
                            <a:schemeClr val="tx1"/>
                          </a:solidFill>
                          <a:effectLst/>
                          <a:latin typeface="Avenir Next LT Pro" panose="020B0504020202020204" pitchFamily="34" charset="0"/>
                        </a:rPr>
                        <a:t>PAPR</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venir Next LT Pro" panose="020B0504020202020204" pitchFamily="34" charset="0"/>
                        </a:rPr>
                        <a:t>----------------</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venir Next LT Pro" panose="020B0504020202020204" pitchFamily="34" charset="0"/>
                        </a:rPr>
                        <a:t>50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venir Next LT Pro" panose="020B0504020202020204" pitchFamily="34" charset="0"/>
                        </a:rPr>
                        <a:t>1,000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30000" dirty="0">
                          <a:ln>
                            <a:noFill/>
                          </a:ln>
                          <a:solidFill>
                            <a:schemeClr val="tx1"/>
                          </a:solidFill>
                          <a:effectLst/>
                          <a:latin typeface="Avenir Next LT Pro" panose="020B0504020202020204" pitchFamily="34" charset="0"/>
                        </a:rPr>
                        <a:t>4</a:t>
                      </a:r>
                      <a:r>
                        <a:rPr kumimoji="0" lang="en-US" sz="1400" b="1" i="0" u="none" strike="noStrike" cap="none" normalizeH="0" baseline="0" dirty="0">
                          <a:ln>
                            <a:noFill/>
                          </a:ln>
                          <a:solidFill>
                            <a:schemeClr val="tx1"/>
                          </a:solidFill>
                          <a:effectLst/>
                          <a:latin typeface="Avenir Next LT Pro" panose="020B0504020202020204" pitchFamily="34" charset="0"/>
                        </a:rPr>
                        <a:t>25/1,000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venir Next LT Pro" panose="020B0504020202020204" pitchFamily="34" charset="0"/>
                        </a:rPr>
                        <a:t>25</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3"/>
                  </a:ext>
                </a:extLst>
              </a:tr>
              <a:tr h="1226720">
                <a:tc>
                  <a:txBody>
                    <a:bodyPr/>
                    <a:lstStyle/>
                    <a:p>
                      <a:pPr marL="171450" marR="0" lvl="0" indent="-171450" algn="l"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0" i="0" u="none" strike="noStrike" cap="none" normalizeH="0" baseline="0" dirty="0">
                          <a:ln>
                            <a:noFill/>
                          </a:ln>
                          <a:solidFill>
                            <a:schemeClr val="tx1"/>
                          </a:solidFill>
                          <a:effectLst/>
                          <a:latin typeface="Avenir Next LT Pro" panose="020B0504020202020204" pitchFamily="34" charset="0"/>
                        </a:rPr>
                        <a:t>SAR</a:t>
                      </a:r>
                    </a:p>
                    <a:p>
                      <a:pPr marL="171450" marR="0" lvl="0" indent="-171450" algn="l" defTabSz="914400" rtl="0" eaLnBrk="0" fontAlgn="base" latinLnBrk="0" hangingPunct="0">
                        <a:lnSpc>
                          <a:spcPct val="100000"/>
                        </a:lnSpc>
                        <a:spcBef>
                          <a:spcPct val="0"/>
                        </a:spcBef>
                        <a:spcAft>
                          <a:spcPct val="0"/>
                        </a:spcAft>
                        <a:buClr>
                          <a:srgbClr val="910046"/>
                        </a:buClr>
                        <a:buSzPct val="84000"/>
                        <a:buFont typeface="Wingdings" pitchFamily="2" charset="2"/>
                        <a:buChar char="l"/>
                        <a:tabLst/>
                      </a:pPr>
                      <a:r>
                        <a:rPr kumimoji="0" lang="en-US" sz="1400" b="0" i="0" u="none" strike="noStrike" cap="none" normalizeH="0" baseline="0" dirty="0">
                          <a:ln>
                            <a:noFill/>
                          </a:ln>
                          <a:solidFill>
                            <a:schemeClr val="tx1"/>
                          </a:solidFill>
                          <a:effectLst/>
                          <a:latin typeface="Avenir Next LT Pro" panose="020B0504020202020204" pitchFamily="34" charset="0"/>
                        </a:rPr>
                        <a:t>Demand</a:t>
                      </a:r>
                    </a:p>
                    <a:p>
                      <a:pPr marL="171450" marR="0" lvl="0" indent="-171450" algn="l" defTabSz="914400" rtl="0" eaLnBrk="0" fontAlgn="base" latinLnBrk="0" hangingPunct="0">
                        <a:lnSpc>
                          <a:spcPct val="100000"/>
                        </a:lnSpc>
                        <a:spcBef>
                          <a:spcPct val="0"/>
                        </a:spcBef>
                        <a:spcAft>
                          <a:spcPct val="0"/>
                        </a:spcAft>
                        <a:buClr>
                          <a:srgbClr val="910046"/>
                        </a:buClr>
                        <a:buSzPct val="84000"/>
                        <a:buFont typeface="Wingdings" pitchFamily="2" charset="2"/>
                        <a:buChar char="l"/>
                        <a:tabLst/>
                      </a:pPr>
                      <a:r>
                        <a:rPr kumimoji="0" lang="en-US" sz="1400" b="0" i="0" u="none" strike="noStrike" cap="none" normalizeH="0" baseline="0" dirty="0">
                          <a:ln>
                            <a:noFill/>
                          </a:ln>
                          <a:solidFill>
                            <a:schemeClr val="tx1"/>
                          </a:solidFill>
                          <a:effectLst/>
                          <a:latin typeface="Avenir Next LT Pro" panose="020B0504020202020204" pitchFamily="34" charset="0"/>
                        </a:rPr>
                        <a:t>Continuous Flow</a:t>
                      </a:r>
                    </a:p>
                    <a:p>
                      <a:pPr marL="171450" marR="0" lvl="0" indent="-171450" algn="l" defTabSz="914400" rtl="0" eaLnBrk="0" fontAlgn="base" latinLnBrk="0" hangingPunct="0">
                        <a:lnSpc>
                          <a:spcPct val="100000"/>
                        </a:lnSpc>
                        <a:spcBef>
                          <a:spcPct val="0"/>
                        </a:spcBef>
                        <a:spcAft>
                          <a:spcPct val="0"/>
                        </a:spcAft>
                        <a:buClr>
                          <a:srgbClr val="910046"/>
                        </a:buClr>
                        <a:buSzPct val="84000"/>
                        <a:buFont typeface="Wingdings" pitchFamily="2" charset="2"/>
                        <a:buChar char="l"/>
                        <a:tabLst/>
                      </a:pPr>
                      <a:r>
                        <a:rPr kumimoji="0" lang="en-US" sz="1400" b="0" i="0" u="none" strike="noStrike" cap="none" normalizeH="0" baseline="0" dirty="0">
                          <a:ln>
                            <a:noFill/>
                          </a:ln>
                          <a:solidFill>
                            <a:schemeClr val="tx1"/>
                          </a:solidFill>
                          <a:effectLst/>
                          <a:latin typeface="Avenir Next LT Pro" panose="020B0504020202020204" pitchFamily="34" charset="0"/>
                        </a:rPr>
                        <a:t>Pressure Demand/</a:t>
                      </a:r>
                      <a:br>
                        <a:rPr kumimoji="0" lang="en-US" sz="1400" b="0" i="0" u="none" strike="noStrike" cap="none" normalizeH="0" baseline="0" dirty="0">
                          <a:ln>
                            <a:noFill/>
                          </a:ln>
                          <a:solidFill>
                            <a:schemeClr val="tx1"/>
                          </a:solidFill>
                          <a:effectLst/>
                          <a:latin typeface="Avenir Next LT Pro" panose="020B0504020202020204" pitchFamily="34" charset="0"/>
                        </a:rPr>
                      </a:br>
                      <a:r>
                        <a:rPr kumimoji="0" lang="en-US" sz="1400" b="0" i="0" u="none" strike="noStrike" cap="none" normalizeH="0" baseline="0" dirty="0">
                          <a:ln>
                            <a:noFill/>
                          </a:ln>
                          <a:solidFill>
                            <a:schemeClr val="tx1"/>
                          </a:solidFill>
                          <a:effectLst/>
                          <a:latin typeface="Avenir Next LT Pro" panose="020B0504020202020204" pitchFamily="34" charset="0"/>
                        </a:rPr>
                        <a:t> other (+) pressure</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br>
                        <a:rPr kumimoji="0" lang="en-US" sz="1400" b="1" i="0" u="none" strike="noStrike" cap="none" normalizeH="0" baseline="0" dirty="0">
                          <a:ln>
                            <a:noFill/>
                          </a:ln>
                          <a:solidFill>
                            <a:schemeClr val="tx1"/>
                          </a:solidFill>
                          <a:effectLst/>
                          <a:latin typeface="Avenir Next LT Pro" panose="020B0504020202020204" pitchFamily="34" charset="0"/>
                        </a:rPr>
                      </a:br>
                      <a:r>
                        <a:rPr kumimoji="0" lang="en-US" sz="1400" b="1" i="0" u="none" strike="noStrike" cap="none" normalizeH="0" baseline="0" dirty="0">
                          <a:ln>
                            <a:noFill/>
                          </a:ln>
                          <a:solidFill>
                            <a:schemeClr val="tx1"/>
                          </a:solidFill>
                          <a:effectLst/>
                          <a:latin typeface="Avenir Next LT Pro" panose="020B0504020202020204" pitchFamily="34" charset="0"/>
                        </a:rPr>
                        <a:t>----------------</a:t>
                      </a: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venir Next LT Pro" panose="020B0504020202020204" pitchFamily="34" charset="0"/>
                        </a:rPr>
                        <a:t>----------------</a:t>
                      </a: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venir Next LT Pro" panose="020B0504020202020204" pitchFamily="34" charset="0"/>
                        </a:rPr>
                        <a:t>----------------</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endParaRPr kumimoji="0" lang="en-US" sz="1400" b="1" i="0" u="none" strike="noStrike" cap="none" normalizeH="0" baseline="0" dirty="0">
                        <a:ln>
                          <a:noFill/>
                        </a:ln>
                        <a:solidFill>
                          <a:schemeClr val="tx1"/>
                        </a:solidFill>
                        <a:effectLst/>
                        <a:latin typeface="Avenir Next LT Pro" panose="020B0504020202020204" pitchFamily="34" charset="0"/>
                      </a:endParaRP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venir Next LT Pro" panose="020B0504020202020204" pitchFamily="34" charset="0"/>
                        </a:rPr>
                        <a:t>10</a:t>
                      </a: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venir Next LT Pro" panose="020B0504020202020204" pitchFamily="34" charset="0"/>
                        </a:rPr>
                        <a:t>50</a:t>
                      </a: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venir Next LT Pro" panose="020B0504020202020204" pitchFamily="34" charset="0"/>
                        </a:rPr>
                        <a:t>50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endParaRPr kumimoji="0" lang="en-US" sz="1400" b="1" i="0" u="none" strike="noStrike" cap="none" normalizeH="0" baseline="0" dirty="0">
                        <a:ln>
                          <a:noFill/>
                        </a:ln>
                        <a:solidFill>
                          <a:schemeClr val="tx1"/>
                        </a:solidFill>
                        <a:effectLst/>
                        <a:latin typeface="Avenir Next LT Pro" panose="020B0504020202020204" pitchFamily="34" charset="0"/>
                      </a:endParaRP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venir Next LT Pro" panose="020B0504020202020204" pitchFamily="34" charset="0"/>
                        </a:rPr>
                        <a:t>50</a:t>
                      </a: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venir Next LT Pro" panose="020B0504020202020204" pitchFamily="34" charset="0"/>
                        </a:rPr>
                        <a:t>1,000</a:t>
                      </a: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venir Next LT Pro" panose="020B0504020202020204" pitchFamily="34" charset="0"/>
                        </a:rPr>
                        <a:t>1,000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endParaRPr kumimoji="0" lang="en-US" sz="1400" b="1" i="0" u="none" strike="noStrike" cap="none" normalizeH="0" baseline="0" dirty="0">
                        <a:ln>
                          <a:noFill/>
                        </a:ln>
                        <a:solidFill>
                          <a:schemeClr val="tx1"/>
                        </a:solidFill>
                        <a:effectLst/>
                        <a:latin typeface="Avenir Next LT Pro" panose="020B0504020202020204" pitchFamily="34" charset="0"/>
                      </a:endParaRP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venir Next LT Pro" panose="020B0504020202020204" pitchFamily="34" charset="0"/>
                        </a:rPr>
                        <a:t>------------------</a:t>
                      </a: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30000" dirty="0">
                          <a:ln>
                            <a:noFill/>
                          </a:ln>
                          <a:solidFill>
                            <a:schemeClr val="tx1"/>
                          </a:solidFill>
                          <a:effectLst/>
                          <a:latin typeface="Avenir Next LT Pro" panose="020B0504020202020204" pitchFamily="34" charset="0"/>
                        </a:rPr>
                        <a:t>4</a:t>
                      </a:r>
                      <a:r>
                        <a:rPr kumimoji="0" lang="en-US" sz="1400" b="1" i="0" u="none" strike="noStrike" cap="none" normalizeH="0" baseline="0" dirty="0">
                          <a:ln>
                            <a:noFill/>
                          </a:ln>
                          <a:solidFill>
                            <a:schemeClr val="tx1"/>
                          </a:solidFill>
                          <a:effectLst/>
                          <a:latin typeface="Avenir Next LT Pro" panose="020B0504020202020204" pitchFamily="34" charset="0"/>
                        </a:rPr>
                        <a:t>25/1,000</a:t>
                      </a: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venir Next LT Pro" panose="020B0504020202020204" pitchFamily="34" charset="0"/>
                        </a:rPr>
                        <a:t>------------------</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endParaRPr kumimoji="0" lang="en-US" sz="1400" b="1" i="0" u="none" strike="noStrike" cap="none" normalizeH="0" baseline="0" dirty="0">
                        <a:ln>
                          <a:noFill/>
                        </a:ln>
                        <a:solidFill>
                          <a:schemeClr val="tx1"/>
                        </a:solidFill>
                        <a:effectLst/>
                        <a:latin typeface="Avenir Next LT Pro" panose="020B0504020202020204" pitchFamily="34" charset="0"/>
                      </a:endParaRP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venir Next LT Pro" panose="020B0504020202020204" pitchFamily="34" charset="0"/>
                        </a:rPr>
                        <a:t>--------------------</a:t>
                      </a: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venir Next LT Pro" panose="020B0504020202020204" pitchFamily="34" charset="0"/>
                        </a:rPr>
                        <a:t>25</a:t>
                      </a: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venir Next LT Pro" panose="020B0504020202020204" pitchFamily="34" charset="0"/>
                        </a:rPr>
                        <a:t>--------------------</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1000744">
                <a:tc>
                  <a:txBody>
                    <a:bodyPr/>
                    <a:lstStyle/>
                    <a:p>
                      <a:pPr marL="171450" marR="0" lvl="0" indent="-171450" algn="l"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0" i="0" u="none" strike="noStrike" cap="none" normalizeH="0" baseline="0" dirty="0">
                          <a:ln>
                            <a:noFill/>
                          </a:ln>
                          <a:solidFill>
                            <a:schemeClr val="tx1"/>
                          </a:solidFill>
                          <a:effectLst/>
                          <a:latin typeface="Avenir Next LT Pro" panose="020B0504020202020204" pitchFamily="34" charset="0"/>
                        </a:rPr>
                        <a:t>SCBA</a:t>
                      </a:r>
                    </a:p>
                    <a:p>
                      <a:pPr marL="171450" marR="0" lvl="0" indent="-171450" algn="l" defTabSz="914400" rtl="0" eaLnBrk="0" fontAlgn="base" latinLnBrk="0" hangingPunct="0">
                        <a:lnSpc>
                          <a:spcPct val="100000"/>
                        </a:lnSpc>
                        <a:spcBef>
                          <a:spcPct val="0"/>
                        </a:spcBef>
                        <a:spcAft>
                          <a:spcPct val="0"/>
                        </a:spcAft>
                        <a:buClr>
                          <a:srgbClr val="910046"/>
                        </a:buClr>
                        <a:buSzPct val="84000"/>
                        <a:buFont typeface="Wingdings" pitchFamily="2" charset="2"/>
                        <a:buChar char="l"/>
                        <a:tabLst/>
                      </a:pPr>
                      <a:r>
                        <a:rPr kumimoji="0" lang="en-US" sz="1400" b="0" i="0" u="none" strike="noStrike" cap="none" normalizeH="0" baseline="0" dirty="0">
                          <a:ln>
                            <a:noFill/>
                          </a:ln>
                          <a:solidFill>
                            <a:schemeClr val="tx1"/>
                          </a:solidFill>
                          <a:effectLst/>
                          <a:latin typeface="Avenir Next LT Pro" panose="020B0504020202020204" pitchFamily="34" charset="0"/>
                        </a:rPr>
                        <a:t>Demand</a:t>
                      </a:r>
                    </a:p>
                    <a:p>
                      <a:pPr marL="171450" marR="0" lvl="0" indent="-171450" algn="l" defTabSz="914400" rtl="0" eaLnBrk="0" fontAlgn="base" latinLnBrk="0" hangingPunct="0">
                        <a:lnSpc>
                          <a:spcPct val="100000"/>
                        </a:lnSpc>
                        <a:spcBef>
                          <a:spcPct val="0"/>
                        </a:spcBef>
                        <a:spcAft>
                          <a:spcPct val="0"/>
                        </a:spcAft>
                        <a:buClr>
                          <a:srgbClr val="910046"/>
                        </a:buClr>
                        <a:buSzPct val="84000"/>
                        <a:buFont typeface="Wingdings" pitchFamily="2" charset="2"/>
                        <a:buChar char="l"/>
                        <a:tabLst/>
                      </a:pPr>
                      <a:r>
                        <a:rPr kumimoji="0" lang="en-US" sz="1400" b="0" i="0" u="none" strike="noStrike" cap="none" normalizeH="0" baseline="0" dirty="0">
                          <a:ln>
                            <a:noFill/>
                          </a:ln>
                          <a:solidFill>
                            <a:schemeClr val="tx1"/>
                          </a:solidFill>
                          <a:effectLst/>
                          <a:latin typeface="Avenir Next LT Pro" panose="020B0504020202020204" pitchFamily="34" charset="0"/>
                        </a:rPr>
                        <a:t>Pressure Demand/</a:t>
                      </a:r>
                      <a:br>
                        <a:rPr kumimoji="0" lang="en-US" sz="1400" b="0" i="0" u="none" strike="noStrike" cap="none" normalizeH="0" baseline="0" dirty="0">
                          <a:ln>
                            <a:noFill/>
                          </a:ln>
                          <a:solidFill>
                            <a:schemeClr val="tx1"/>
                          </a:solidFill>
                          <a:effectLst/>
                          <a:latin typeface="Avenir Next LT Pro" panose="020B0504020202020204" pitchFamily="34" charset="0"/>
                        </a:rPr>
                      </a:br>
                      <a:r>
                        <a:rPr kumimoji="0" lang="en-US" sz="1400" b="0" i="0" u="none" strike="noStrike" cap="none" normalizeH="0" baseline="0" dirty="0">
                          <a:ln>
                            <a:noFill/>
                          </a:ln>
                          <a:solidFill>
                            <a:schemeClr val="tx1"/>
                          </a:solidFill>
                          <a:effectLst/>
                          <a:latin typeface="Avenir Next LT Pro" panose="020B0504020202020204" pitchFamily="34" charset="0"/>
                        </a:rPr>
                        <a:t>other (+) pressure</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endParaRPr kumimoji="0" lang="en-US" sz="1400" b="1" i="0" u="none" strike="noStrike" cap="none" normalizeH="0" baseline="0" dirty="0">
                        <a:ln>
                          <a:noFill/>
                        </a:ln>
                        <a:solidFill>
                          <a:schemeClr val="tx1"/>
                        </a:solidFill>
                        <a:effectLst/>
                        <a:latin typeface="Avenir Next LT Pro" panose="020B0504020202020204" pitchFamily="34" charset="0"/>
                      </a:endParaRP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venir Next LT Pro" panose="020B0504020202020204" pitchFamily="34" charset="0"/>
                        </a:rPr>
                        <a:t>----------------</a:t>
                      </a: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venir Next LT Pro" panose="020B0504020202020204" pitchFamily="34" charset="0"/>
                        </a:rPr>
                        <a:t>----------------</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endParaRPr kumimoji="0" lang="en-US" sz="1400" b="1" i="0" u="none" strike="noStrike" cap="none" normalizeH="0" baseline="0" dirty="0">
                        <a:ln>
                          <a:noFill/>
                        </a:ln>
                        <a:solidFill>
                          <a:schemeClr val="tx1"/>
                        </a:solidFill>
                        <a:effectLst/>
                        <a:latin typeface="Avenir Next LT Pro" panose="020B0504020202020204" pitchFamily="34" charset="0"/>
                      </a:endParaRP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venir Next LT Pro" panose="020B0504020202020204" pitchFamily="34" charset="0"/>
                        </a:rPr>
                        <a:t>10</a:t>
                      </a: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venir Next LT Pro" panose="020B0504020202020204" pitchFamily="34" charset="0"/>
                        </a:rPr>
                        <a:t>--------------</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endParaRPr kumimoji="0" lang="en-US" sz="1400" b="1" i="0" u="none" strike="noStrike" cap="none" normalizeH="0" baseline="0" dirty="0">
                        <a:ln>
                          <a:noFill/>
                        </a:ln>
                        <a:solidFill>
                          <a:schemeClr val="tx1"/>
                        </a:solidFill>
                        <a:effectLst/>
                        <a:latin typeface="Avenir Next LT Pro" panose="020B0504020202020204" pitchFamily="34" charset="0"/>
                      </a:endParaRP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venir Next LT Pro" panose="020B0504020202020204" pitchFamily="34" charset="0"/>
                        </a:rPr>
                        <a:t>50</a:t>
                      </a: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venir Next LT Pro" panose="020B0504020202020204" pitchFamily="34" charset="0"/>
                        </a:rPr>
                        <a:t>10,000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endParaRPr kumimoji="0" lang="en-US" sz="1400" b="1" i="0" u="none" strike="noStrike" cap="none" normalizeH="0" baseline="0" dirty="0">
                        <a:ln>
                          <a:noFill/>
                        </a:ln>
                        <a:solidFill>
                          <a:schemeClr val="tx1"/>
                        </a:solidFill>
                        <a:effectLst/>
                        <a:latin typeface="Avenir Next LT Pro" panose="020B0504020202020204" pitchFamily="34" charset="0"/>
                      </a:endParaRP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venir Next LT Pro" panose="020B0504020202020204" pitchFamily="34" charset="0"/>
                        </a:rPr>
                        <a:t>50</a:t>
                      </a: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venir Next LT Pro" panose="020B0504020202020204" pitchFamily="34" charset="0"/>
                        </a:rPr>
                        <a:t>10,000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endParaRPr kumimoji="0" lang="en-US" sz="1400" b="1" i="0" u="none" strike="noStrike" cap="none" normalizeH="0" baseline="0" dirty="0">
                        <a:ln>
                          <a:noFill/>
                        </a:ln>
                        <a:solidFill>
                          <a:schemeClr val="tx1"/>
                        </a:solidFill>
                        <a:effectLst/>
                        <a:latin typeface="Avenir Next LT Pro" panose="020B0504020202020204" pitchFamily="34" charset="0"/>
                      </a:endParaRPr>
                    </a:p>
                    <a:p>
                      <a:pPr marL="0" marR="0" lvl="0" indent="0" algn="ctr" defTabSz="914400" rtl="0" eaLnBrk="0" fontAlgn="base" latinLnBrk="0" hangingPunct="0">
                        <a:lnSpc>
                          <a:spcPct val="100000"/>
                        </a:lnSpc>
                        <a:spcBef>
                          <a:spcPct val="0"/>
                        </a:spcBef>
                        <a:spcAft>
                          <a:spcPct val="0"/>
                        </a:spcAft>
                        <a:buClr>
                          <a:srgbClr val="910046"/>
                        </a:buClr>
                        <a:buSzPct val="84000"/>
                        <a:buFont typeface="Wingdings" pitchFamily="2" charset="2"/>
                        <a:buNone/>
                        <a:tabLst/>
                      </a:pPr>
                      <a:r>
                        <a:rPr kumimoji="0" lang="en-US" sz="1400" b="1" i="0" u="none" strike="noStrike" cap="none" normalizeH="0" baseline="0" dirty="0">
                          <a:ln>
                            <a:noFill/>
                          </a:ln>
                          <a:solidFill>
                            <a:schemeClr val="tx1"/>
                          </a:solidFill>
                          <a:effectLst/>
                          <a:latin typeface="Avenir Next LT Pro" panose="020B0504020202020204" pitchFamily="34" charset="0"/>
                        </a:rPr>
                        <a:t>----------------------------------------</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5"/>
                  </a:ext>
                </a:extLst>
              </a:tr>
            </a:tbl>
          </a:graphicData>
        </a:graphic>
      </p:graphicFrame>
      <p:sp>
        <p:nvSpPr>
          <p:cNvPr id="64561" name="Text Box 48"/>
          <p:cNvSpPr txBox="1">
            <a:spLocks noChangeArrowheads="1"/>
          </p:cNvSpPr>
          <p:nvPr/>
        </p:nvSpPr>
        <p:spPr bwMode="auto">
          <a:xfrm>
            <a:off x="152400" y="4648200"/>
            <a:ext cx="8728075"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spcBef>
                <a:spcPct val="50000"/>
              </a:spcBef>
              <a:buClrTx/>
              <a:buSzTx/>
              <a:buFontTx/>
              <a:buNone/>
            </a:pPr>
            <a:r>
              <a:rPr lang="en-US" altLang="en-US" sz="1200" u="none" baseline="30000" dirty="0">
                <a:latin typeface="Avenir Next LT Pro" panose="020B0504020202020204" pitchFamily="34" charset="0"/>
              </a:rPr>
              <a:t>1</a:t>
            </a:r>
            <a:r>
              <a:rPr lang="en-US" altLang="en-US" sz="1200" u="none" dirty="0">
                <a:latin typeface="Avenir Next LT Pro" panose="020B0504020202020204" pitchFamily="34" charset="0"/>
              </a:rPr>
              <a:t>May use respirators assigned for higher concentrations in lower concentrations or when required use is independent of concentration.</a:t>
            </a:r>
          </a:p>
          <a:p>
            <a:pPr>
              <a:spcBef>
                <a:spcPct val="50000"/>
              </a:spcBef>
              <a:buClrTx/>
              <a:buSzTx/>
              <a:buFontTx/>
              <a:buNone/>
            </a:pPr>
            <a:r>
              <a:rPr lang="en-US" altLang="en-US" sz="1200" u="none" baseline="30000" dirty="0">
                <a:latin typeface="Avenir Next LT Pro" panose="020B0504020202020204" pitchFamily="34" charset="0"/>
              </a:rPr>
              <a:t>2</a:t>
            </a:r>
            <a:r>
              <a:rPr lang="en-US" altLang="en-US" sz="1200" u="none" dirty="0">
                <a:latin typeface="Avenir Next LT Pro" panose="020B0504020202020204" pitchFamily="34" charset="0"/>
              </a:rPr>
              <a:t>These APF’s are only effective when employer has a continuing, effective respirator program per 1910.134.</a:t>
            </a:r>
          </a:p>
          <a:p>
            <a:pPr>
              <a:spcBef>
                <a:spcPct val="50000"/>
              </a:spcBef>
              <a:buClrTx/>
              <a:buSzTx/>
              <a:buFontTx/>
              <a:buNone/>
            </a:pPr>
            <a:r>
              <a:rPr lang="en-US" altLang="en-US" sz="1200" u="none" baseline="30000" dirty="0">
                <a:latin typeface="Avenir Next LT Pro" panose="020B0504020202020204" pitchFamily="34" charset="0"/>
              </a:rPr>
              <a:t>3</a:t>
            </a:r>
            <a:r>
              <a:rPr lang="en-US" altLang="en-US" sz="1200" u="none" dirty="0">
                <a:latin typeface="Avenir Next LT Pro" panose="020B0504020202020204" pitchFamily="34" charset="0"/>
              </a:rPr>
              <a:t>This APF category includes filtering facepieces and elastomeric facepieces.</a:t>
            </a:r>
          </a:p>
          <a:p>
            <a:pPr>
              <a:spcBef>
                <a:spcPct val="50000"/>
              </a:spcBef>
              <a:buClrTx/>
              <a:buSzTx/>
              <a:buFontTx/>
              <a:buNone/>
            </a:pPr>
            <a:r>
              <a:rPr lang="en-US" altLang="en-US" sz="1200" u="none" baseline="30000" dirty="0">
                <a:latin typeface="Avenir Next LT Pro" panose="020B0504020202020204" pitchFamily="34" charset="0"/>
              </a:rPr>
              <a:t>4</a:t>
            </a:r>
            <a:r>
              <a:rPr lang="en-US" altLang="en-US" sz="1200" u="none" dirty="0">
                <a:latin typeface="Avenir Next LT Pro" panose="020B0504020202020204" pitchFamily="34" charset="0"/>
              </a:rPr>
              <a:t>Must have manufacturer test evidence to support an APF of 1,000 or else these respirators receive an APF of 25.</a:t>
            </a:r>
          </a:p>
          <a:p>
            <a:pPr>
              <a:spcBef>
                <a:spcPct val="50000"/>
              </a:spcBef>
              <a:buClrTx/>
              <a:buSzTx/>
              <a:buFontTx/>
              <a:buNone/>
            </a:pPr>
            <a:r>
              <a:rPr lang="en-US" altLang="en-US" sz="1200" u="none" baseline="30000" dirty="0">
                <a:latin typeface="Avenir Next LT Pro" panose="020B0504020202020204" pitchFamily="34" charset="0"/>
              </a:rPr>
              <a:t>5</a:t>
            </a:r>
            <a:r>
              <a:rPr lang="en-US" altLang="en-US" sz="1200" u="none" dirty="0">
                <a:latin typeface="Avenir Next LT Pro" panose="020B0504020202020204" pitchFamily="34" charset="0"/>
              </a:rPr>
              <a:t>These APFs do not apply to escape-only respirators. Escape respirators must conform to 1910.134(d)(2)(ii) or OSHA’s substance specific standards, if used with those substances.</a:t>
            </a:r>
          </a:p>
        </p:txBody>
      </p:sp>
    </p:spTree>
    <p:extLst>
      <p:ext uri="{BB962C8B-B14F-4D97-AF65-F5344CB8AC3E}">
        <p14:creationId xmlns:p14="http://schemas.microsoft.com/office/powerpoint/2010/main" val="1261561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a:t>What is a MUC?</a:t>
            </a:r>
          </a:p>
        </p:txBody>
      </p:sp>
      <p:sp>
        <p:nvSpPr>
          <p:cNvPr id="66563" name="Rectangle 3"/>
          <p:cNvSpPr>
            <a:spLocks noGrp="1" noChangeArrowheads="1"/>
          </p:cNvSpPr>
          <p:nvPr>
            <p:ph type="body" idx="1"/>
          </p:nvPr>
        </p:nvSpPr>
        <p:spPr>
          <a:xfrm>
            <a:off x="609600" y="1219200"/>
            <a:ext cx="8001000" cy="4572000"/>
          </a:xfrm>
        </p:spPr>
        <p:txBody>
          <a:bodyPr/>
          <a:lstStyle/>
          <a:p>
            <a:r>
              <a:rPr lang="en-US" altLang="en-US" b="1" dirty="0"/>
              <a:t>Maximum use concentration (MUC) </a:t>
            </a:r>
          </a:p>
          <a:p>
            <a:endParaRPr lang="en-US" altLang="en-US" sz="800" b="1" dirty="0"/>
          </a:p>
          <a:p>
            <a:pPr lvl="1"/>
            <a:r>
              <a:rPr lang="en-US" altLang="en-US" dirty="0"/>
              <a:t>Maximum atmospheric concentration of a hazardous substance from which an employee can be expected to be protected when wearing a respirator and is determined by the assigned protection factor of the respirator or class of respirators and the exposure limit of the hazardous substance.</a:t>
            </a:r>
          </a:p>
          <a:p>
            <a:pPr lvl="1">
              <a:buFont typeface="Symbol" panose="05050102010706020507" pitchFamily="18" charset="2"/>
              <a:buNone/>
            </a:pPr>
            <a:endParaRPr lang="en-US" altLang="en-US" sz="1400" dirty="0"/>
          </a:p>
          <a:p>
            <a:pPr lvl="1"/>
            <a:r>
              <a:rPr lang="en-US" altLang="en-US" dirty="0"/>
              <a:t>When no OSHA exposure limit is available for a hazardous substance, an employer must determine an MUC on the basis of relevant available information and informed professional judgment.</a:t>
            </a:r>
          </a:p>
        </p:txBody>
      </p:sp>
      <p:sp>
        <p:nvSpPr>
          <p:cNvPr id="41988" name="Text Box 4"/>
          <p:cNvSpPr txBox="1">
            <a:spLocks noChangeArrowheads="1"/>
          </p:cNvSpPr>
          <p:nvPr/>
        </p:nvSpPr>
        <p:spPr bwMode="auto">
          <a:xfrm>
            <a:off x="7162800" y="609600"/>
            <a:ext cx="16002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Avenir Next LT Pro" panose="020B0504020202020204" pitchFamily="34" charset="0"/>
              </a:rPr>
              <a:t>1910.134(b)</a:t>
            </a:r>
          </a:p>
        </p:txBody>
      </p:sp>
    </p:spTree>
    <p:extLst>
      <p:ext uri="{BB962C8B-B14F-4D97-AF65-F5344CB8AC3E}">
        <p14:creationId xmlns:p14="http://schemas.microsoft.com/office/powerpoint/2010/main" val="486280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2089085"/>
            <a:ext cx="7772400" cy="2114681"/>
          </a:xfrm>
        </p:spPr>
        <p:txBody>
          <a:bodyPr/>
          <a:lstStyle/>
          <a:p>
            <a:pPr algn="ctr"/>
            <a:r>
              <a:rPr lang="en-US" altLang="en-US" sz="4400" dirty="0"/>
              <a:t>Ten Parts </a:t>
            </a:r>
            <a:br>
              <a:rPr lang="en-US" altLang="en-US" sz="4400" dirty="0"/>
            </a:br>
            <a:r>
              <a:rPr lang="en-US" altLang="en-US" sz="4400" dirty="0"/>
              <a:t>of an Effective Respirator Program</a:t>
            </a:r>
          </a:p>
        </p:txBody>
      </p:sp>
    </p:spTree>
    <p:extLst>
      <p:ext uri="{BB962C8B-B14F-4D97-AF65-F5344CB8AC3E}">
        <p14:creationId xmlns:p14="http://schemas.microsoft.com/office/powerpoint/2010/main" val="3487184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a:t>How to Calculate MUC</a:t>
            </a:r>
          </a:p>
        </p:txBody>
      </p:sp>
      <p:sp>
        <p:nvSpPr>
          <p:cNvPr id="68611" name="Rectangle 3"/>
          <p:cNvSpPr>
            <a:spLocks noGrp="1" noChangeArrowheads="1"/>
          </p:cNvSpPr>
          <p:nvPr>
            <p:ph type="body" idx="1"/>
          </p:nvPr>
        </p:nvSpPr>
        <p:spPr>
          <a:xfrm>
            <a:off x="590550" y="1189037"/>
            <a:ext cx="7943850" cy="4525963"/>
          </a:xfrm>
        </p:spPr>
        <p:txBody>
          <a:bodyPr/>
          <a:lstStyle/>
          <a:p>
            <a:r>
              <a:rPr lang="en-US" altLang="en-US" dirty="0"/>
              <a:t>The MUC can be determined mathematically by multiplying the assigned protection factor specified for a respirator by the required OSHA permissible exposure limit (PEL), short-term exposure limit (STEL), or ceiling limit </a:t>
            </a:r>
            <a:r>
              <a:rPr lang="en-US" altLang="en-US" b="1" dirty="0"/>
              <a:t>(CL). </a:t>
            </a:r>
          </a:p>
        </p:txBody>
      </p:sp>
      <p:grpSp>
        <p:nvGrpSpPr>
          <p:cNvPr id="2" name="Group 1"/>
          <p:cNvGrpSpPr/>
          <p:nvPr/>
        </p:nvGrpSpPr>
        <p:grpSpPr>
          <a:xfrm>
            <a:off x="2047564" y="3936610"/>
            <a:ext cx="3794125" cy="1318915"/>
            <a:chOff x="914400" y="4506913"/>
            <a:chExt cx="2651125" cy="1318915"/>
          </a:xfrm>
        </p:grpSpPr>
        <p:sp>
          <p:nvSpPr>
            <p:cNvPr id="4" name="TextBox 3"/>
            <p:cNvSpPr txBox="1"/>
            <p:nvPr/>
          </p:nvSpPr>
          <p:spPr>
            <a:xfrm>
              <a:off x="914400" y="4506913"/>
              <a:ext cx="2495550" cy="461665"/>
            </a:xfrm>
            <a:prstGeom prst="rect">
              <a:avLst/>
            </a:prstGeom>
            <a:noFill/>
          </p:spPr>
          <p:txBody>
            <a:bodyPr>
              <a:spAutoFit/>
            </a:bodyPr>
            <a:lstStyle/>
            <a:p>
              <a:pPr>
                <a:defRPr/>
              </a:pPr>
              <a:r>
                <a:rPr lang="en-US" sz="2400" u="none" dirty="0">
                  <a:latin typeface="Avenir Next LT Pro" panose="020B0504020202020204" pitchFamily="34" charset="0"/>
                </a:rPr>
                <a:t>APF  x    PEL = MUC</a:t>
              </a:r>
            </a:p>
          </p:txBody>
        </p:sp>
        <p:sp>
          <p:nvSpPr>
            <p:cNvPr id="5" name="TextBox 4"/>
            <p:cNvSpPr txBox="1"/>
            <p:nvPr/>
          </p:nvSpPr>
          <p:spPr>
            <a:xfrm>
              <a:off x="914400" y="4906963"/>
              <a:ext cx="2651125" cy="461665"/>
            </a:xfrm>
            <a:prstGeom prst="rect">
              <a:avLst/>
            </a:prstGeom>
            <a:noFill/>
          </p:spPr>
          <p:txBody>
            <a:bodyPr>
              <a:spAutoFit/>
            </a:bodyPr>
            <a:lstStyle/>
            <a:p>
              <a:pPr>
                <a:defRPr/>
              </a:pPr>
              <a:r>
                <a:rPr lang="en-US" sz="2400" u="none" dirty="0">
                  <a:latin typeface="Avenir Next LT Pro" panose="020B0504020202020204" pitchFamily="34" charset="0"/>
                </a:rPr>
                <a:t>APF  x  STEL = MUC</a:t>
              </a:r>
            </a:p>
          </p:txBody>
        </p:sp>
        <p:sp>
          <p:nvSpPr>
            <p:cNvPr id="6" name="TextBox 5"/>
            <p:cNvSpPr txBox="1"/>
            <p:nvPr/>
          </p:nvSpPr>
          <p:spPr>
            <a:xfrm>
              <a:off x="914400" y="5364163"/>
              <a:ext cx="2338388" cy="461665"/>
            </a:xfrm>
            <a:prstGeom prst="rect">
              <a:avLst/>
            </a:prstGeom>
            <a:noFill/>
          </p:spPr>
          <p:txBody>
            <a:bodyPr>
              <a:spAutoFit/>
            </a:bodyPr>
            <a:lstStyle/>
            <a:p>
              <a:pPr>
                <a:defRPr/>
              </a:pPr>
              <a:r>
                <a:rPr lang="en-US" sz="2400" u="none" dirty="0">
                  <a:latin typeface="Avenir Next LT Pro" panose="020B0504020202020204" pitchFamily="34" charset="0"/>
                </a:rPr>
                <a:t>APF  x      CL = MUC</a:t>
              </a:r>
            </a:p>
          </p:txBody>
        </p:sp>
      </p:grpSp>
      <p:sp>
        <p:nvSpPr>
          <p:cNvPr id="9" name="TextBox 8"/>
          <p:cNvSpPr txBox="1"/>
          <p:nvPr/>
        </p:nvSpPr>
        <p:spPr bwMode="auto">
          <a:xfrm rot="20430252">
            <a:off x="5949950" y="3669914"/>
            <a:ext cx="838200" cy="276999"/>
          </a:xfrm>
          <a:prstGeom prst="rect">
            <a:avLst/>
          </a:prstGeom>
          <a:noFill/>
        </p:spPr>
        <p:txBody>
          <a:bodyPr>
            <a:spAutoFit/>
          </a:bodyPr>
          <a:lstStyle/>
          <a:p>
            <a:pPr eaLnBrk="1" hangingPunct="1">
              <a:defRPr/>
            </a:pPr>
            <a:r>
              <a:rPr lang="en-US" sz="600" u="none" dirty="0">
                <a:solidFill>
                  <a:schemeClr val="bg1"/>
                </a:solidFill>
                <a:latin typeface="Avenir Next LT Pro" panose="020B0504020202020204" pitchFamily="34" charset="0"/>
              </a:rPr>
              <a:t>Nova Development</a:t>
            </a:r>
          </a:p>
        </p:txBody>
      </p:sp>
      <p:grpSp>
        <p:nvGrpSpPr>
          <p:cNvPr id="8" name="Group 7"/>
          <p:cNvGrpSpPr/>
          <p:nvPr/>
        </p:nvGrpSpPr>
        <p:grpSpPr>
          <a:xfrm>
            <a:off x="5450305" y="3177382"/>
            <a:ext cx="2237967" cy="2643981"/>
            <a:chOff x="4661231" y="3200399"/>
            <a:chExt cx="2133620" cy="2643981"/>
          </a:xfrm>
        </p:grpSpPr>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661231" y="3200399"/>
              <a:ext cx="1487239" cy="2643981"/>
            </a:xfrm>
            <a:prstGeom prst="rect">
              <a:avLst/>
            </a:prstGeom>
          </p:spPr>
        </p:pic>
        <p:sp>
          <p:nvSpPr>
            <p:cNvPr id="7" name="TextBox 6"/>
            <p:cNvSpPr txBox="1"/>
            <p:nvPr/>
          </p:nvSpPr>
          <p:spPr>
            <a:xfrm flipH="1">
              <a:off x="4813651" y="5533704"/>
              <a:ext cx="1981200" cy="230832"/>
            </a:xfrm>
            <a:prstGeom prst="rect">
              <a:avLst/>
            </a:prstGeom>
            <a:noFill/>
          </p:spPr>
          <p:txBody>
            <a:bodyPr wrap="square" rtlCol="0">
              <a:spAutoFit/>
            </a:bodyPr>
            <a:lstStyle/>
            <a:p>
              <a:r>
                <a:rPr lang="en-US" sz="900" b="1" u="none" dirty="0">
                  <a:latin typeface="Avenir Next LT Pro" panose="020B0504020202020204" pitchFamily="34" charset="0"/>
                  <a:cs typeface="Rod" panose="02030509050101010101" pitchFamily="49" charset="-79"/>
                </a:rPr>
                <a:t>NCDOL Photo Library</a:t>
              </a:r>
            </a:p>
          </p:txBody>
        </p:sp>
      </p:grpSp>
    </p:spTree>
    <p:extLst>
      <p:ext uri="{BB962C8B-B14F-4D97-AF65-F5344CB8AC3E}">
        <p14:creationId xmlns:p14="http://schemas.microsoft.com/office/powerpoint/2010/main" val="14759114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ctrTitle"/>
          </p:nvPr>
        </p:nvSpPr>
        <p:spPr>
          <a:xfrm>
            <a:off x="533400" y="2133599"/>
            <a:ext cx="5257800" cy="1437573"/>
          </a:xfrm>
        </p:spPr>
        <p:txBody>
          <a:bodyPr/>
          <a:lstStyle/>
          <a:p>
            <a:pPr algn="l"/>
            <a:r>
              <a:rPr lang="en-US" altLang="en-US" sz="4000" dirty="0"/>
              <a:t>            Part 4 </a:t>
            </a:r>
            <a:br>
              <a:rPr lang="en-US" altLang="en-US" sz="4000" dirty="0"/>
            </a:br>
            <a:r>
              <a:rPr lang="en-US" altLang="en-US" sz="3200" dirty="0"/>
              <a:t>Training and Information</a:t>
            </a:r>
          </a:p>
        </p:txBody>
      </p:sp>
      <p:pic>
        <p:nvPicPr>
          <p:cNvPr id="3" name="Picture 2">
            <a:extLst>
              <a:ext uri="{FF2B5EF4-FFF2-40B4-BE49-F238E27FC236}">
                <a16:creationId xmlns:a16="http://schemas.microsoft.com/office/drawing/2014/main" id="{275E1218-6F7A-46B9-8BB1-E9EF23EBC2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1516" y="2133598"/>
            <a:ext cx="2756684" cy="3733801"/>
          </a:xfrm>
          <a:prstGeom prst="rect">
            <a:avLst/>
          </a:prstGeom>
        </p:spPr>
      </p:pic>
    </p:spTree>
    <p:extLst>
      <p:ext uri="{BB962C8B-B14F-4D97-AF65-F5344CB8AC3E}">
        <p14:creationId xmlns:p14="http://schemas.microsoft.com/office/powerpoint/2010/main" val="13963964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body" sz="half" idx="1"/>
          </p:nvPr>
        </p:nvSpPr>
        <p:spPr>
          <a:xfrm>
            <a:off x="586854" y="1374028"/>
            <a:ext cx="7924800" cy="4340972"/>
          </a:xfrm>
        </p:spPr>
        <p:txBody>
          <a:bodyPr/>
          <a:lstStyle/>
          <a:p>
            <a:r>
              <a:rPr lang="en-US" altLang="en-US" b="1" dirty="0"/>
              <a:t>Required:</a:t>
            </a:r>
          </a:p>
          <a:p>
            <a:endParaRPr lang="en-US" altLang="en-US" sz="800" dirty="0"/>
          </a:p>
          <a:p>
            <a:pPr lvl="1"/>
            <a:r>
              <a:rPr lang="en-US" altLang="en-US" dirty="0"/>
              <a:t>Prior to requiring the employee to use a respirator</a:t>
            </a:r>
          </a:p>
          <a:p>
            <a:pPr lvl="1"/>
            <a:endParaRPr lang="en-US" altLang="en-US" sz="1000" dirty="0"/>
          </a:p>
          <a:p>
            <a:pPr lvl="1"/>
            <a:r>
              <a:rPr lang="en-US" altLang="en-US" dirty="0"/>
              <a:t>Annually</a:t>
            </a:r>
          </a:p>
          <a:p>
            <a:pPr lvl="1"/>
            <a:endParaRPr lang="en-US" altLang="en-US" sz="1000" dirty="0"/>
          </a:p>
          <a:p>
            <a:pPr lvl="1"/>
            <a:r>
              <a:rPr lang="en-US" altLang="en-US" dirty="0"/>
              <a:t>When changes in workplace render previous training obsolete</a:t>
            </a:r>
          </a:p>
          <a:p>
            <a:pPr lvl="1"/>
            <a:endParaRPr lang="en-US" altLang="en-US" sz="1000" dirty="0"/>
          </a:p>
          <a:p>
            <a:pPr lvl="1"/>
            <a:r>
              <a:rPr lang="en-US" altLang="en-US" dirty="0"/>
              <a:t>Employee use demonstrates</a:t>
            </a:r>
            <a:br>
              <a:rPr lang="en-US" altLang="en-US" dirty="0"/>
            </a:br>
            <a:r>
              <a:rPr lang="en-US" altLang="en-US" dirty="0"/>
              <a:t>inadequate training</a:t>
            </a:r>
          </a:p>
          <a:p>
            <a:pPr lvl="1"/>
            <a:endParaRPr lang="en-US" altLang="en-US" sz="1000" dirty="0"/>
          </a:p>
          <a:p>
            <a:pPr lvl="1"/>
            <a:r>
              <a:rPr lang="en-US" altLang="en-US" dirty="0"/>
              <a:t>Any other situation arises in which</a:t>
            </a:r>
            <a:br>
              <a:rPr lang="en-US" altLang="en-US" dirty="0"/>
            </a:br>
            <a:r>
              <a:rPr lang="en-US" altLang="en-US" dirty="0"/>
              <a:t>retraining appears necessary</a:t>
            </a:r>
          </a:p>
          <a:p>
            <a:pPr lvl="1"/>
            <a:endParaRPr lang="en-US" altLang="en-US" dirty="0"/>
          </a:p>
        </p:txBody>
      </p:sp>
      <p:sp>
        <p:nvSpPr>
          <p:cNvPr id="72707" name="Rectangle 4"/>
          <p:cNvSpPr>
            <a:spLocks noGrp="1" noChangeArrowheads="1"/>
          </p:cNvSpPr>
          <p:nvPr>
            <p:ph type="title"/>
          </p:nvPr>
        </p:nvSpPr>
        <p:spPr/>
        <p:txBody>
          <a:bodyPr lIns="92075" tIns="46038" rIns="92075" bIns="46038" anchor="ctr"/>
          <a:lstStyle/>
          <a:p>
            <a:r>
              <a:rPr lang="en-US" altLang="en-US" dirty="0"/>
              <a:t>Training and Information</a:t>
            </a:r>
          </a:p>
        </p:txBody>
      </p:sp>
      <p:sp>
        <p:nvSpPr>
          <p:cNvPr id="4101" name="Text Box 5"/>
          <p:cNvSpPr txBox="1">
            <a:spLocks noChangeArrowheads="1"/>
          </p:cNvSpPr>
          <p:nvPr/>
        </p:nvSpPr>
        <p:spPr bwMode="auto">
          <a:xfrm>
            <a:off x="6629400" y="609600"/>
            <a:ext cx="22098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Avenir Next LT Pro" panose="020B0504020202020204" pitchFamily="34" charset="0"/>
              </a:rPr>
              <a:t>1910.134(k)(3)-(5)</a:t>
            </a:r>
          </a:p>
        </p:txBody>
      </p:sp>
      <p:sp>
        <p:nvSpPr>
          <p:cNvPr id="2" name="TextBox 1"/>
          <p:cNvSpPr txBox="1"/>
          <p:nvPr/>
        </p:nvSpPr>
        <p:spPr>
          <a:xfrm>
            <a:off x="7243383" y="5729516"/>
            <a:ext cx="184731" cy="215444"/>
          </a:xfrm>
          <a:prstGeom prst="rect">
            <a:avLst/>
          </a:prstGeom>
          <a:noFill/>
        </p:spPr>
        <p:txBody>
          <a:bodyPr wrap="none" rtlCol="0">
            <a:spAutoFit/>
          </a:bodyPr>
          <a:lstStyle/>
          <a:p>
            <a:endParaRPr lang="en-US" sz="800" b="1" u="none" dirty="0"/>
          </a:p>
        </p:txBody>
      </p:sp>
    </p:spTree>
    <p:extLst>
      <p:ext uri="{BB962C8B-B14F-4D97-AF65-F5344CB8AC3E}">
        <p14:creationId xmlns:p14="http://schemas.microsoft.com/office/powerpoint/2010/main" val="32210385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7010400" y="609600"/>
            <a:ext cx="19812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Avenir Next LT Pro" panose="020B0504020202020204" pitchFamily="34" charset="0"/>
              </a:rPr>
              <a:t>1910.134(k)(1)</a:t>
            </a:r>
          </a:p>
        </p:txBody>
      </p:sp>
      <p:sp>
        <p:nvSpPr>
          <p:cNvPr id="6" name="Rectangle 3"/>
          <p:cNvSpPr txBox="1">
            <a:spLocks noChangeArrowheads="1"/>
          </p:cNvSpPr>
          <p:nvPr/>
        </p:nvSpPr>
        <p:spPr bwMode="auto">
          <a:xfrm>
            <a:off x="533400" y="1219200"/>
            <a:ext cx="8077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1800">
                <a:solidFill>
                  <a:schemeClr val="tx1"/>
                </a:solidFill>
                <a:latin typeface="+mn-lt"/>
              </a:defRPr>
            </a:lvl4pPr>
            <a:lvl5pPr marL="1776413" indent="-234950" algn="l" rtl="0" eaLnBrk="0" fontAlgn="base" hangingPunct="0">
              <a:spcBef>
                <a:spcPct val="0"/>
              </a:spcBef>
              <a:spcAft>
                <a:spcPct val="0"/>
              </a:spcAft>
              <a:buClr>
                <a:srgbClr val="012D9A"/>
              </a:buClr>
              <a:buChar char="–"/>
              <a:defRPr sz="1800">
                <a:solidFill>
                  <a:schemeClr val="tx1"/>
                </a:solidFill>
                <a:latin typeface="+mn-lt"/>
              </a:defRPr>
            </a:lvl5pPr>
            <a:lvl6pPr marL="2514600" indent="-228600" algn="l" rtl="0" eaLnBrk="0" fontAlgn="base" hangingPunct="0">
              <a:spcBef>
                <a:spcPct val="0"/>
              </a:spcBef>
              <a:spcAft>
                <a:spcPct val="0"/>
              </a:spcAft>
              <a:buClr>
                <a:srgbClr val="012D9A"/>
              </a:buClr>
              <a:buChar char="–"/>
              <a:defRPr sz="1800">
                <a:solidFill>
                  <a:schemeClr val="tx1"/>
                </a:solidFill>
                <a:latin typeface="+mn-lt"/>
              </a:defRPr>
            </a:lvl6pPr>
            <a:lvl7pPr marL="2971800" indent="-228600" algn="l" rtl="0" eaLnBrk="0" fontAlgn="base" hangingPunct="0">
              <a:spcBef>
                <a:spcPct val="0"/>
              </a:spcBef>
              <a:spcAft>
                <a:spcPct val="0"/>
              </a:spcAft>
              <a:buClr>
                <a:srgbClr val="012D9A"/>
              </a:buClr>
              <a:buChar char="–"/>
              <a:defRPr sz="1800">
                <a:solidFill>
                  <a:schemeClr val="tx1"/>
                </a:solidFill>
                <a:latin typeface="+mn-lt"/>
              </a:defRPr>
            </a:lvl7pPr>
            <a:lvl8pPr marL="3429000" indent="-228600" algn="l" rtl="0" eaLnBrk="0" fontAlgn="base" hangingPunct="0">
              <a:spcBef>
                <a:spcPct val="0"/>
              </a:spcBef>
              <a:spcAft>
                <a:spcPct val="0"/>
              </a:spcAft>
              <a:buClr>
                <a:srgbClr val="012D9A"/>
              </a:buClr>
              <a:buChar char="–"/>
              <a:defRPr sz="1800">
                <a:solidFill>
                  <a:schemeClr val="tx1"/>
                </a:solidFill>
                <a:latin typeface="+mn-lt"/>
              </a:defRPr>
            </a:lvl8pPr>
            <a:lvl9pPr marL="3886200" indent="-228600" algn="l" rtl="0" eaLnBrk="0" fontAlgn="base" hangingPunct="0">
              <a:spcBef>
                <a:spcPct val="0"/>
              </a:spcBef>
              <a:spcAft>
                <a:spcPct val="0"/>
              </a:spcAft>
              <a:buClr>
                <a:srgbClr val="012D9A"/>
              </a:buClr>
              <a:buChar char="–"/>
              <a:defRPr sz="1800">
                <a:solidFill>
                  <a:schemeClr val="tx1"/>
                </a:solidFill>
                <a:latin typeface="+mn-lt"/>
              </a:defRPr>
            </a:lvl9pPr>
          </a:lstStyle>
          <a:p>
            <a:r>
              <a:rPr lang="en-US" altLang="en-US" u="none" dirty="0">
                <a:latin typeface="Avenir Next LT Pro" panose="020B0504020202020204" pitchFamily="34" charset="0"/>
                <a:cs typeface="Arial" panose="020B0604020202020204" pitchFamily="34" charset="0"/>
              </a:rPr>
              <a:t>Why the respirator is necessary and how improper fit, usage, or maintenance can compromise the protective effect of the respirator.</a:t>
            </a:r>
          </a:p>
          <a:p>
            <a:endParaRPr lang="en-US" altLang="en-US" sz="1400" u="none" dirty="0">
              <a:latin typeface="Avenir Next LT Pro" panose="020B0504020202020204" pitchFamily="34" charset="0"/>
              <a:cs typeface="Arial" panose="020B0604020202020204" pitchFamily="34" charset="0"/>
            </a:endParaRPr>
          </a:p>
          <a:p>
            <a:r>
              <a:rPr lang="en-US" altLang="en-US" u="none" dirty="0">
                <a:latin typeface="Avenir Next LT Pro" panose="020B0504020202020204" pitchFamily="34" charset="0"/>
                <a:cs typeface="Arial" panose="020B0604020202020204" pitchFamily="34" charset="0"/>
              </a:rPr>
              <a:t>Limitations and capabilities of the respirator.</a:t>
            </a:r>
          </a:p>
          <a:p>
            <a:endParaRPr lang="en-US" altLang="en-US" sz="1400" u="none" dirty="0">
              <a:latin typeface="Avenir Next LT Pro" panose="020B0504020202020204" pitchFamily="34" charset="0"/>
              <a:cs typeface="Arial" panose="020B0604020202020204" pitchFamily="34" charset="0"/>
            </a:endParaRPr>
          </a:p>
          <a:p>
            <a:r>
              <a:rPr lang="en-US" altLang="en-US" u="none" dirty="0">
                <a:latin typeface="Avenir Next LT Pro" panose="020B0504020202020204" pitchFamily="34" charset="0"/>
                <a:cs typeface="Arial" panose="020B0604020202020204" pitchFamily="34" charset="0"/>
              </a:rPr>
              <a:t>How to effectively use the respirator in emergencies.</a:t>
            </a:r>
          </a:p>
          <a:p>
            <a:endParaRPr lang="en-US" altLang="en-US" sz="1400" u="none" dirty="0">
              <a:latin typeface="Avenir Next LT Pro" panose="020B0504020202020204" pitchFamily="34" charset="0"/>
              <a:cs typeface="Arial" panose="020B0604020202020204" pitchFamily="34" charset="0"/>
            </a:endParaRPr>
          </a:p>
          <a:p>
            <a:r>
              <a:rPr lang="en-US" altLang="en-US" u="none" dirty="0">
                <a:latin typeface="Avenir Next LT Pro" panose="020B0504020202020204" pitchFamily="34" charset="0"/>
                <a:cs typeface="Arial" panose="020B0604020202020204" pitchFamily="34" charset="0"/>
              </a:rPr>
              <a:t>General requirements of the standard.</a:t>
            </a:r>
          </a:p>
          <a:p>
            <a:endParaRPr lang="en-US" altLang="en-US" u="none" kern="0" dirty="0">
              <a:latin typeface="Avenir Next LT Pro" panose="020B0504020202020204" pitchFamily="34" charset="0"/>
            </a:endParaRPr>
          </a:p>
        </p:txBody>
      </p:sp>
      <p:sp>
        <p:nvSpPr>
          <p:cNvPr id="7" name="Rectangle 4">
            <a:extLst>
              <a:ext uri="{FF2B5EF4-FFF2-40B4-BE49-F238E27FC236}">
                <a16:creationId xmlns:a16="http://schemas.microsoft.com/office/drawing/2014/main" id="{1B25555B-D9B3-4474-9346-CD347B311E1F}"/>
              </a:ext>
            </a:extLst>
          </p:cNvPr>
          <p:cNvSpPr>
            <a:spLocks noGrp="1" noChangeArrowheads="1"/>
          </p:cNvSpPr>
          <p:nvPr>
            <p:ph type="title"/>
          </p:nvPr>
        </p:nvSpPr>
        <p:spPr>
          <a:xfrm>
            <a:off x="609600" y="457200"/>
            <a:ext cx="7924800" cy="549275"/>
          </a:xfrm>
        </p:spPr>
        <p:txBody>
          <a:bodyPr lIns="92075" tIns="46038" rIns="92075" bIns="46038" anchor="ctr"/>
          <a:lstStyle/>
          <a:p>
            <a:r>
              <a:rPr lang="en-US" altLang="en-US" dirty="0"/>
              <a:t>Training and Information</a:t>
            </a:r>
          </a:p>
        </p:txBody>
      </p:sp>
    </p:spTree>
    <p:extLst>
      <p:ext uri="{BB962C8B-B14F-4D97-AF65-F5344CB8AC3E}">
        <p14:creationId xmlns:p14="http://schemas.microsoft.com/office/powerpoint/2010/main" val="21767620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7010400" y="609600"/>
            <a:ext cx="19812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Avenir Next LT Pro" panose="020B0504020202020204" pitchFamily="34" charset="0"/>
              </a:rPr>
              <a:t>1910.134(k)(1)</a:t>
            </a:r>
          </a:p>
        </p:txBody>
      </p:sp>
      <p:sp>
        <p:nvSpPr>
          <p:cNvPr id="6" name="Rectangle 3"/>
          <p:cNvSpPr txBox="1">
            <a:spLocks noChangeArrowheads="1"/>
          </p:cNvSpPr>
          <p:nvPr/>
        </p:nvSpPr>
        <p:spPr bwMode="auto">
          <a:xfrm>
            <a:off x="609599" y="1181100"/>
            <a:ext cx="7924799"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1800">
                <a:solidFill>
                  <a:schemeClr val="tx1"/>
                </a:solidFill>
                <a:latin typeface="+mn-lt"/>
              </a:defRPr>
            </a:lvl4pPr>
            <a:lvl5pPr marL="1776413" indent="-234950" algn="l" rtl="0" eaLnBrk="0" fontAlgn="base" hangingPunct="0">
              <a:spcBef>
                <a:spcPct val="0"/>
              </a:spcBef>
              <a:spcAft>
                <a:spcPct val="0"/>
              </a:spcAft>
              <a:buClr>
                <a:srgbClr val="012D9A"/>
              </a:buClr>
              <a:buChar char="–"/>
              <a:defRPr sz="1800">
                <a:solidFill>
                  <a:schemeClr val="tx1"/>
                </a:solidFill>
                <a:latin typeface="+mn-lt"/>
              </a:defRPr>
            </a:lvl5pPr>
            <a:lvl6pPr marL="2514600" indent="-228600" algn="l" rtl="0" eaLnBrk="0" fontAlgn="base" hangingPunct="0">
              <a:spcBef>
                <a:spcPct val="0"/>
              </a:spcBef>
              <a:spcAft>
                <a:spcPct val="0"/>
              </a:spcAft>
              <a:buClr>
                <a:srgbClr val="012D9A"/>
              </a:buClr>
              <a:buChar char="–"/>
              <a:defRPr sz="1800">
                <a:solidFill>
                  <a:schemeClr val="tx1"/>
                </a:solidFill>
                <a:latin typeface="+mn-lt"/>
              </a:defRPr>
            </a:lvl6pPr>
            <a:lvl7pPr marL="2971800" indent="-228600" algn="l" rtl="0" eaLnBrk="0" fontAlgn="base" hangingPunct="0">
              <a:spcBef>
                <a:spcPct val="0"/>
              </a:spcBef>
              <a:spcAft>
                <a:spcPct val="0"/>
              </a:spcAft>
              <a:buClr>
                <a:srgbClr val="012D9A"/>
              </a:buClr>
              <a:buChar char="–"/>
              <a:defRPr sz="1800">
                <a:solidFill>
                  <a:schemeClr val="tx1"/>
                </a:solidFill>
                <a:latin typeface="+mn-lt"/>
              </a:defRPr>
            </a:lvl7pPr>
            <a:lvl8pPr marL="3429000" indent="-228600" algn="l" rtl="0" eaLnBrk="0" fontAlgn="base" hangingPunct="0">
              <a:spcBef>
                <a:spcPct val="0"/>
              </a:spcBef>
              <a:spcAft>
                <a:spcPct val="0"/>
              </a:spcAft>
              <a:buClr>
                <a:srgbClr val="012D9A"/>
              </a:buClr>
              <a:buChar char="–"/>
              <a:defRPr sz="1800">
                <a:solidFill>
                  <a:schemeClr val="tx1"/>
                </a:solidFill>
                <a:latin typeface="+mn-lt"/>
              </a:defRPr>
            </a:lvl8pPr>
            <a:lvl9pPr marL="3886200" indent="-228600" algn="l" rtl="0" eaLnBrk="0" fontAlgn="base" hangingPunct="0">
              <a:spcBef>
                <a:spcPct val="0"/>
              </a:spcBef>
              <a:spcAft>
                <a:spcPct val="0"/>
              </a:spcAft>
              <a:buClr>
                <a:srgbClr val="012D9A"/>
              </a:buClr>
              <a:buChar char="–"/>
              <a:defRPr sz="1800">
                <a:solidFill>
                  <a:schemeClr val="tx1"/>
                </a:solidFill>
                <a:latin typeface="+mn-lt"/>
              </a:defRPr>
            </a:lvl9pPr>
          </a:lstStyle>
          <a:p>
            <a:r>
              <a:rPr lang="en-US" altLang="en-US" u="none" dirty="0">
                <a:latin typeface="Avenir Next LT Pro" panose="020B0504020202020204" pitchFamily="34" charset="0"/>
              </a:rPr>
              <a:t>How to inspect, don, doff, use, perform seal checks.</a:t>
            </a:r>
          </a:p>
          <a:p>
            <a:endParaRPr lang="en-US" altLang="en-US" sz="1400" u="none" dirty="0">
              <a:latin typeface="Avenir Next LT Pro" panose="020B0504020202020204" pitchFamily="34" charset="0"/>
            </a:endParaRPr>
          </a:p>
          <a:p>
            <a:r>
              <a:rPr lang="en-US" altLang="en-US" u="none" dirty="0">
                <a:latin typeface="Avenir Next LT Pro" panose="020B0504020202020204" pitchFamily="34" charset="0"/>
              </a:rPr>
              <a:t>Maintenance and storage procedures.</a:t>
            </a:r>
          </a:p>
          <a:p>
            <a:endParaRPr lang="en-US" altLang="en-US" sz="1400" u="none" dirty="0">
              <a:latin typeface="Avenir Next LT Pro" panose="020B0504020202020204" pitchFamily="34" charset="0"/>
            </a:endParaRPr>
          </a:p>
          <a:p>
            <a:r>
              <a:rPr lang="en-US" altLang="en-US" u="none" dirty="0">
                <a:latin typeface="Avenir Next LT Pro" panose="020B0504020202020204" pitchFamily="34" charset="0"/>
              </a:rPr>
              <a:t>How to recognize medical signs and symptoms that may limit or prevent the effective use of respirator.</a:t>
            </a:r>
          </a:p>
          <a:p>
            <a:endParaRPr lang="en-US" altLang="en-US" u="none" kern="0" dirty="0">
              <a:latin typeface="Avenir Next LT Pro" panose="020B0504020202020204" pitchFamily="34" charset="0"/>
            </a:endParaRPr>
          </a:p>
        </p:txBody>
      </p:sp>
      <p:pic>
        <p:nvPicPr>
          <p:cNvPr id="9" name="Picture 2" descr="A person wearing a hat&#10;&#10;Description automatically generated">
            <a:extLst>
              <a:ext uri="{FF2B5EF4-FFF2-40B4-BE49-F238E27FC236}">
                <a16:creationId xmlns:a16="http://schemas.microsoft.com/office/drawing/2014/main" id="{018AFD20-9241-46A2-808D-4841B3B9FB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228338"/>
            <a:ext cx="1842679" cy="170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A person wearing goggles&#10;&#10;Description automatically generated">
            <a:extLst>
              <a:ext uri="{FF2B5EF4-FFF2-40B4-BE49-F238E27FC236}">
                <a16:creationId xmlns:a16="http://schemas.microsoft.com/office/drawing/2014/main" id="{AEA9BD2C-B880-4B80-B3BF-9737D5DB4E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9675" y="4228338"/>
            <a:ext cx="2004725" cy="170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a:extLst>
              <a:ext uri="{FF2B5EF4-FFF2-40B4-BE49-F238E27FC236}">
                <a16:creationId xmlns:a16="http://schemas.microsoft.com/office/drawing/2014/main" id="{B1A30AB3-78E9-4A69-8FD9-F86DF967AC14}"/>
              </a:ext>
            </a:extLst>
          </p:cNvPr>
          <p:cNvSpPr>
            <a:spLocks noGrp="1" noChangeArrowheads="1"/>
          </p:cNvSpPr>
          <p:nvPr>
            <p:ph type="title"/>
          </p:nvPr>
        </p:nvSpPr>
        <p:spPr>
          <a:xfrm>
            <a:off x="609600" y="457200"/>
            <a:ext cx="7924800" cy="549275"/>
          </a:xfrm>
        </p:spPr>
        <p:txBody>
          <a:bodyPr lIns="92075" tIns="46038" rIns="92075" bIns="46038" anchor="ctr"/>
          <a:lstStyle/>
          <a:p>
            <a:r>
              <a:rPr lang="en-US" altLang="en-US" dirty="0"/>
              <a:t>Training and Information</a:t>
            </a:r>
          </a:p>
        </p:txBody>
      </p:sp>
    </p:spTree>
    <p:extLst>
      <p:ext uri="{BB962C8B-B14F-4D97-AF65-F5344CB8AC3E}">
        <p14:creationId xmlns:p14="http://schemas.microsoft.com/office/powerpoint/2010/main" val="15525098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ctrTitle"/>
          </p:nvPr>
        </p:nvSpPr>
        <p:spPr>
          <a:xfrm>
            <a:off x="-457200" y="1924062"/>
            <a:ext cx="5905500" cy="1129796"/>
          </a:xfrm>
        </p:spPr>
        <p:txBody>
          <a:bodyPr/>
          <a:lstStyle/>
          <a:p>
            <a:pPr algn="ctr"/>
            <a:r>
              <a:rPr lang="en-US" altLang="en-US" sz="4000" dirty="0"/>
              <a:t>Part 5 </a:t>
            </a:r>
            <a:br>
              <a:rPr lang="en-US" altLang="en-US" sz="3600" dirty="0"/>
            </a:br>
            <a:r>
              <a:rPr lang="en-US" altLang="en-US" sz="3200" dirty="0"/>
              <a:t>Fit Testing</a:t>
            </a:r>
          </a:p>
        </p:txBody>
      </p:sp>
      <p:sp>
        <p:nvSpPr>
          <p:cNvPr id="5" name="Text Box 5"/>
          <p:cNvSpPr txBox="1">
            <a:spLocks noChangeArrowheads="1"/>
          </p:cNvSpPr>
          <p:nvPr/>
        </p:nvSpPr>
        <p:spPr bwMode="auto">
          <a:xfrm>
            <a:off x="7239000" y="609600"/>
            <a:ext cx="15240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Avenir Next LT Pro" panose="020B0504020202020204" pitchFamily="34" charset="0"/>
              </a:rPr>
              <a:t>1910.134(f)</a:t>
            </a:r>
          </a:p>
        </p:txBody>
      </p:sp>
      <p:pic>
        <p:nvPicPr>
          <p:cNvPr id="7" name="Picture 3" descr="A person wearing a hat&#10;&#10;Description automatically generated">
            <a:extLst>
              <a:ext uri="{FF2B5EF4-FFF2-40B4-BE49-F238E27FC236}">
                <a16:creationId xmlns:a16="http://schemas.microsoft.com/office/drawing/2014/main" id="{2CDC86CC-9505-4EE4-90FD-6E75093BED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1772" y="1447800"/>
            <a:ext cx="4620229" cy="4313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03633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sz="half" idx="2"/>
          </p:nvPr>
        </p:nvSpPr>
        <p:spPr>
          <a:xfrm>
            <a:off x="533400" y="1169987"/>
            <a:ext cx="7958328" cy="4926013"/>
          </a:xfrm>
        </p:spPr>
        <p:txBody>
          <a:bodyPr/>
          <a:lstStyle/>
          <a:p>
            <a:pPr>
              <a:defRPr/>
            </a:pPr>
            <a:endParaRPr lang="en-US" sz="500" dirty="0"/>
          </a:p>
          <a:p>
            <a:pPr>
              <a:defRPr/>
            </a:pPr>
            <a:r>
              <a:rPr lang="en-US" dirty="0"/>
              <a:t>Before initial use</a:t>
            </a:r>
          </a:p>
          <a:p>
            <a:pPr>
              <a:defRPr/>
            </a:pPr>
            <a:endParaRPr lang="en-US" sz="1200" dirty="0"/>
          </a:p>
          <a:p>
            <a:pPr>
              <a:defRPr/>
            </a:pPr>
            <a:r>
              <a:rPr lang="en-US" dirty="0"/>
              <a:t>Annually, thereafter</a:t>
            </a:r>
          </a:p>
          <a:p>
            <a:pPr>
              <a:defRPr/>
            </a:pPr>
            <a:endParaRPr lang="en-US" sz="1300" dirty="0"/>
          </a:p>
          <a:p>
            <a:pPr>
              <a:defRPr/>
            </a:pPr>
            <a:r>
              <a:rPr lang="en-US" dirty="0"/>
              <a:t>When facial features change, such as with weight gain or loss, use of dentures</a:t>
            </a:r>
          </a:p>
          <a:p>
            <a:pPr>
              <a:buFont typeface="Wingdings" panose="05000000000000000000" pitchFamily="2" charset="2"/>
              <a:buNone/>
              <a:defRPr/>
            </a:pPr>
            <a:endParaRPr lang="en-US" sz="1800" dirty="0"/>
          </a:p>
          <a:p>
            <a:pPr marL="0" indent="0">
              <a:buFont typeface="Wingdings" panose="05000000000000000000" pitchFamily="2" charset="2"/>
              <a:buNone/>
              <a:defRPr/>
            </a:pPr>
            <a:r>
              <a:rPr lang="en-US" sz="2000" dirty="0"/>
              <a:t>   </a:t>
            </a:r>
          </a:p>
          <a:p>
            <a:pPr marL="0" indent="0">
              <a:buFont typeface="Wingdings" panose="05000000000000000000" pitchFamily="2" charset="2"/>
              <a:buNone/>
              <a:defRPr/>
            </a:pPr>
            <a:endParaRPr lang="en-US" sz="2000" dirty="0"/>
          </a:p>
          <a:p>
            <a:pPr marL="0" indent="0">
              <a:buFont typeface="Wingdings" panose="05000000000000000000" pitchFamily="2" charset="2"/>
              <a:buNone/>
              <a:defRPr/>
            </a:pPr>
            <a:r>
              <a:rPr lang="en-US" sz="2000" b="1" i="1" dirty="0"/>
              <a:t>    Note: </a:t>
            </a:r>
            <a:r>
              <a:rPr lang="en-US" sz="2000" i="1" dirty="0"/>
              <a:t>Employees wearing tight-fitting face-pieces</a:t>
            </a:r>
          </a:p>
          <a:p>
            <a:pPr marL="0" indent="0">
              <a:buFont typeface="Wingdings" panose="05000000000000000000" pitchFamily="2" charset="2"/>
              <a:buNone/>
              <a:defRPr/>
            </a:pPr>
            <a:r>
              <a:rPr lang="en-US" sz="2000" i="1" dirty="0"/>
              <a:t>    must not be fit tested if they have facial hair </a:t>
            </a:r>
            <a:r>
              <a:rPr lang="en-US" sz="2000" b="1" i="1" dirty="0"/>
              <a:t>*</a:t>
            </a:r>
            <a:endParaRPr lang="en-US" sz="2000" i="1" dirty="0"/>
          </a:p>
          <a:p>
            <a:pPr>
              <a:buFont typeface="Wingdings" panose="05000000000000000000" pitchFamily="2" charset="2"/>
              <a:buNone/>
              <a:defRPr/>
            </a:pPr>
            <a:endParaRPr lang="en-US" sz="2400" dirty="0"/>
          </a:p>
          <a:p>
            <a:pPr>
              <a:buFont typeface="Symbol" pitchFamily="18" charset="2"/>
              <a:buNone/>
              <a:defRPr/>
            </a:pPr>
            <a:endParaRPr lang="en-US" sz="1200" dirty="0"/>
          </a:p>
        </p:txBody>
      </p:sp>
      <p:sp>
        <p:nvSpPr>
          <p:cNvPr id="78851" name="Rectangle 4"/>
          <p:cNvSpPr>
            <a:spLocks noGrp="1" noChangeArrowheads="1"/>
          </p:cNvSpPr>
          <p:nvPr>
            <p:ph type="title"/>
          </p:nvPr>
        </p:nvSpPr>
        <p:spPr>
          <a:xfrm>
            <a:off x="609600" y="400050"/>
            <a:ext cx="7010400" cy="647700"/>
          </a:xfrm>
        </p:spPr>
        <p:txBody>
          <a:bodyPr lIns="92075" tIns="46038" rIns="92075" bIns="46038" anchor="ctr"/>
          <a:lstStyle/>
          <a:p>
            <a:r>
              <a:rPr lang="en-US" altLang="en-US" dirty="0"/>
              <a:t>When is Fit Testing Required?</a:t>
            </a:r>
          </a:p>
        </p:txBody>
      </p:sp>
      <p:sp>
        <p:nvSpPr>
          <p:cNvPr id="5" name="Text Box 5"/>
          <p:cNvSpPr txBox="1">
            <a:spLocks noChangeArrowheads="1"/>
          </p:cNvSpPr>
          <p:nvPr/>
        </p:nvSpPr>
        <p:spPr bwMode="auto">
          <a:xfrm>
            <a:off x="7239000" y="609600"/>
            <a:ext cx="15240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Avenir Next LT Pro" panose="020B0504020202020204" pitchFamily="34" charset="0"/>
              </a:rPr>
              <a:t>1910.134(f)</a:t>
            </a:r>
          </a:p>
        </p:txBody>
      </p:sp>
    </p:spTree>
    <p:extLst>
      <p:ext uri="{BB962C8B-B14F-4D97-AF65-F5344CB8AC3E}">
        <p14:creationId xmlns:p14="http://schemas.microsoft.com/office/powerpoint/2010/main" val="31641473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a:buFont typeface="Wingdings" panose="05000000000000000000" pitchFamily="2" charset="2"/>
              <a:buNone/>
            </a:pPr>
            <a:r>
              <a:rPr lang="en-US" altLang="en-US"/>
              <a:t>Qualitative Fit Test (QLFT)</a:t>
            </a:r>
            <a:endParaRPr lang="en-US" altLang="en-US">
              <a:solidFill>
                <a:schemeClr val="tx1"/>
              </a:solidFill>
            </a:endParaRPr>
          </a:p>
        </p:txBody>
      </p:sp>
      <p:sp>
        <p:nvSpPr>
          <p:cNvPr id="80899" name="Rectangle 3"/>
          <p:cNvSpPr>
            <a:spLocks noGrp="1" noChangeArrowheads="1"/>
          </p:cNvSpPr>
          <p:nvPr>
            <p:ph type="body" idx="1"/>
          </p:nvPr>
        </p:nvSpPr>
        <p:spPr>
          <a:xfrm>
            <a:off x="533400" y="1374028"/>
            <a:ext cx="7772400" cy="4036172"/>
          </a:xfrm>
        </p:spPr>
        <p:txBody>
          <a:bodyPr/>
          <a:lstStyle/>
          <a:p>
            <a:pPr>
              <a:spcBef>
                <a:spcPct val="50000"/>
              </a:spcBef>
            </a:pPr>
            <a:r>
              <a:rPr lang="en-US" altLang="en-US" dirty="0"/>
              <a:t>A pass/fail fit test to assess the adequacy of respirator fit that relies on the individual’s response to the test agent.</a:t>
            </a:r>
          </a:p>
          <a:p>
            <a:pPr>
              <a:spcBef>
                <a:spcPct val="50000"/>
              </a:spcBef>
            </a:pPr>
            <a:r>
              <a:rPr lang="en-US" altLang="en-US" dirty="0"/>
              <a:t>Must not be used if a person has no sense of taste or smell.</a:t>
            </a:r>
          </a:p>
          <a:p>
            <a:pPr>
              <a:spcBef>
                <a:spcPct val="50000"/>
              </a:spcBef>
            </a:pPr>
            <a:r>
              <a:rPr lang="en-US" altLang="en-US" dirty="0"/>
              <a:t>Used for respirators requiring a fit factor of 100 or less.</a:t>
            </a:r>
          </a:p>
          <a:p>
            <a:pPr>
              <a:spcBef>
                <a:spcPct val="50000"/>
              </a:spcBef>
              <a:buFont typeface="Wingdings" panose="05000000000000000000" pitchFamily="2" charset="2"/>
              <a:buNone/>
            </a:pPr>
            <a:endParaRPr lang="en-US" altLang="en-US" sz="2000" dirty="0"/>
          </a:p>
          <a:p>
            <a:pPr>
              <a:buSzTx/>
              <a:buFont typeface="Wingdings" panose="05000000000000000000" pitchFamily="2" charset="2"/>
              <a:buNone/>
            </a:pPr>
            <a:endParaRPr lang="en-US" altLang="en-US" dirty="0"/>
          </a:p>
        </p:txBody>
      </p:sp>
      <p:sp>
        <p:nvSpPr>
          <p:cNvPr id="7" name="Text Box 5"/>
          <p:cNvSpPr txBox="1">
            <a:spLocks noChangeArrowheads="1"/>
          </p:cNvSpPr>
          <p:nvPr/>
        </p:nvSpPr>
        <p:spPr bwMode="auto">
          <a:xfrm>
            <a:off x="7162800" y="609600"/>
            <a:ext cx="15240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Avenir Next LT Pro" panose="020B0504020202020204" pitchFamily="34" charset="0"/>
              </a:rPr>
              <a:t>1910.134(f)   </a:t>
            </a:r>
          </a:p>
        </p:txBody>
      </p:sp>
    </p:spTree>
    <p:extLst>
      <p:ext uri="{BB962C8B-B14F-4D97-AF65-F5344CB8AC3E}">
        <p14:creationId xmlns:p14="http://schemas.microsoft.com/office/powerpoint/2010/main" val="35555806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609600" y="457200"/>
            <a:ext cx="7543800" cy="549275"/>
          </a:xfrm>
        </p:spPr>
        <p:txBody>
          <a:bodyPr/>
          <a:lstStyle/>
          <a:p>
            <a:r>
              <a:rPr lang="en-US" altLang="en-US"/>
              <a:t>Quantitative Fit Test (QNFT)</a:t>
            </a:r>
          </a:p>
        </p:txBody>
      </p:sp>
      <p:sp>
        <p:nvSpPr>
          <p:cNvPr id="82947" name="Rectangle 3"/>
          <p:cNvSpPr>
            <a:spLocks noGrp="1" noChangeArrowheads="1"/>
          </p:cNvSpPr>
          <p:nvPr>
            <p:ph type="body" idx="1"/>
          </p:nvPr>
        </p:nvSpPr>
        <p:spPr>
          <a:xfrm>
            <a:off x="533400" y="1219200"/>
            <a:ext cx="8001000" cy="4114800"/>
          </a:xfrm>
        </p:spPr>
        <p:txBody>
          <a:bodyPr/>
          <a:lstStyle/>
          <a:p>
            <a:r>
              <a:rPr lang="en-US" altLang="en-US" dirty="0"/>
              <a:t>An assessment of the adequacy of respirator fit by numerically measuring the amount of leakage into the respirator (Fit Factor).</a:t>
            </a:r>
          </a:p>
          <a:p>
            <a:endParaRPr lang="en-US" altLang="en-US" sz="1400" dirty="0"/>
          </a:p>
          <a:p>
            <a:r>
              <a:rPr lang="en-US" altLang="en-US" dirty="0"/>
              <a:t>Can be used for any type of respirator.</a:t>
            </a:r>
          </a:p>
          <a:p>
            <a:endParaRPr lang="en-US" altLang="en-US" sz="1400" dirty="0"/>
          </a:p>
          <a:p>
            <a:r>
              <a:rPr lang="en-US" altLang="en-US" dirty="0"/>
              <a:t>Must be used for respirators</a:t>
            </a:r>
          </a:p>
          <a:p>
            <a:pPr marL="0" indent="0">
              <a:buNone/>
            </a:pPr>
            <a:r>
              <a:rPr lang="en-US" altLang="en-US" dirty="0"/>
              <a:t>   requiring a fit factor of 500</a:t>
            </a:r>
          </a:p>
          <a:p>
            <a:pPr marL="0" indent="0">
              <a:buNone/>
            </a:pPr>
            <a:r>
              <a:rPr lang="en-US" altLang="en-US" dirty="0"/>
              <a:t>   or greater*.</a:t>
            </a:r>
          </a:p>
          <a:p>
            <a:endParaRPr lang="en-US" altLang="en-US" sz="1400" dirty="0"/>
          </a:p>
          <a:p>
            <a:pPr>
              <a:lnSpc>
                <a:spcPct val="90000"/>
              </a:lnSpc>
              <a:spcBef>
                <a:spcPct val="50000"/>
              </a:spcBef>
              <a:buClr>
                <a:schemeClr val="tx2"/>
              </a:buClr>
              <a:buFont typeface="Wingdings" panose="05000000000000000000" pitchFamily="2" charset="2"/>
              <a:buChar char="§"/>
            </a:pPr>
            <a:endParaRPr lang="en-US" altLang="en-US" dirty="0"/>
          </a:p>
        </p:txBody>
      </p:sp>
      <p:sp>
        <p:nvSpPr>
          <p:cNvPr id="82948" name="Rectangle 4"/>
          <p:cNvSpPr>
            <a:spLocks noChangeArrowheads="1"/>
          </p:cNvSpPr>
          <p:nvPr/>
        </p:nvSpPr>
        <p:spPr bwMode="auto">
          <a:xfrm>
            <a:off x="3430588" y="24114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3600">
              <a:latin typeface="Times New Roman" panose="02020603050405020304" pitchFamily="18" charset="0"/>
            </a:endParaRPr>
          </a:p>
        </p:txBody>
      </p:sp>
      <p:sp>
        <p:nvSpPr>
          <p:cNvPr id="82949" name="Rectangle 5"/>
          <p:cNvSpPr>
            <a:spLocks noChangeArrowheads="1"/>
          </p:cNvSpPr>
          <p:nvPr/>
        </p:nvSpPr>
        <p:spPr bwMode="auto">
          <a:xfrm>
            <a:off x="3544888" y="2411413"/>
            <a:ext cx="89154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3600">
              <a:latin typeface="Times New Roman" panose="02020603050405020304" pitchFamily="18" charset="0"/>
            </a:endParaRPr>
          </a:p>
        </p:txBody>
      </p:sp>
      <p:sp>
        <p:nvSpPr>
          <p:cNvPr id="8" name="Text Box 5"/>
          <p:cNvSpPr txBox="1">
            <a:spLocks noChangeArrowheads="1"/>
          </p:cNvSpPr>
          <p:nvPr/>
        </p:nvSpPr>
        <p:spPr bwMode="auto">
          <a:xfrm>
            <a:off x="7162800" y="609600"/>
            <a:ext cx="15240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Avenir Next LT Pro" panose="020B0504020202020204" pitchFamily="34" charset="0"/>
              </a:rPr>
              <a:t>1910.134(f)</a:t>
            </a:r>
          </a:p>
        </p:txBody>
      </p:sp>
      <p:pic>
        <p:nvPicPr>
          <p:cNvPr id="3" name="Picture 2">
            <a:extLst>
              <a:ext uri="{FF2B5EF4-FFF2-40B4-BE49-F238E27FC236}">
                <a16:creationId xmlns:a16="http://schemas.microsoft.com/office/drawing/2014/main" id="{1B2ECD65-F997-4521-A934-E5A3361420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1801" y="3542668"/>
            <a:ext cx="3098799" cy="2324099"/>
          </a:xfrm>
          <a:prstGeom prst="rect">
            <a:avLst/>
          </a:prstGeom>
        </p:spPr>
      </p:pic>
      <p:sp>
        <p:nvSpPr>
          <p:cNvPr id="2" name="TextBox 1">
            <a:extLst>
              <a:ext uri="{FF2B5EF4-FFF2-40B4-BE49-F238E27FC236}">
                <a16:creationId xmlns:a16="http://schemas.microsoft.com/office/drawing/2014/main" id="{3AC3BF27-154E-4A76-94E9-CFCD3C53CE71}"/>
              </a:ext>
            </a:extLst>
          </p:cNvPr>
          <p:cNvSpPr txBox="1"/>
          <p:nvPr/>
        </p:nvSpPr>
        <p:spPr>
          <a:xfrm>
            <a:off x="7412736" y="3579949"/>
            <a:ext cx="1731264" cy="215444"/>
          </a:xfrm>
          <a:prstGeom prst="rect">
            <a:avLst/>
          </a:prstGeom>
          <a:noFill/>
        </p:spPr>
        <p:txBody>
          <a:bodyPr wrap="square" rtlCol="0">
            <a:spAutoFit/>
          </a:bodyPr>
          <a:lstStyle/>
          <a:p>
            <a:r>
              <a:rPr lang="en-US" sz="800" u="none" dirty="0"/>
              <a:t>NCDOL photo library</a:t>
            </a:r>
          </a:p>
        </p:txBody>
      </p:sp>
    </p:spTree>
    <p:extLst>
      <p:ext uri="{BB962C8B-B14F-4D97-AF65-F5344CB8AC3E}">
        <p14:creationId xmlns:p14="http://schemas.microsoft.com/office/powerpoint/2010/main" val="24399340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ctrTitle"/>
          </p:nvPr>
        </p:nvSpPr>
        <p:spPr>
          <a:xfrm>
            <a:off x="-76200" y="1981200"/>
            <a:ext cx="5237017" cy="1129796"/>
          </a:xfrm>
        </p:spPr>
        <p:txBody>
          <a:bodyPr/>
          <a:lstStyle/>
          <a:p>
            <a:pPr algn="ctr"/>
            <a:r>
              <a:rPr lang="en-US" altLang="en-US" sz="3600" dirty="0"/>
              <a:t>Part 6 </a:t>
            </a:r>
            <a:br>
              <a:rPr lang="en-US" altLang="en-US" sz="3600" dirty="0"/>
            </a:br>
            <a:r>
              <a:rPr lang="en-US" altLang="en-US" sz="3200" dirty="0"/>
              <a:t>Maintenance and Care</a:t>
            </a:r>
          </a:p>
        </p:txBody>
      </p:sp>
      <p:sp>
        <p:nvSpPr>
          <p:cNvPr id="4" name="Text Box 5"/>
          <p:cNvSpPr txBox="1">
            <a:spLocks noChangeArrowheads="1"/>
          </p:cNvSpPr>
          <p:nvPr/>
        </p:nvSpPr>
        <p:spPr bwMode="auto">
          <a:xfrm>
            <a:off x="7239000" y="609600"/>
            <a:ext cx="15240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Avenir Next LT Pro" panose="020B0504020202020204" pitchFamily="34" charset="0"/>
              </a:rPr>
              <a:t>1910.134(h)</a:t>
            </a:r>
          </a:p>
        </p:txBody>
      </p:sp>
      <p:pic>
        <p:nvPicPr>
          <p:cNvPr id="5" name="Picture 3" descr="A picture containing shirt&#10;&#10;Description automatically generated">
            <a:extLst>
              <a:ext uri="{FF2B5EF4-FFF2-40B4-BE49-F238E27FC236}">
                <a16:creationId xmlns:a16="http://schemas.microsoft.com/office/drawing/2014/main" id="{7DB8F0D9-C1D2-42F7-9B73-D3658F2B06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295400"/>
            <a:ext cx="346363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1050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544320" y="1853283"/>
            <a:ext cx="7162800" cy="698909"/>
          </a:xfrm>
        </p:spPr>
        <p:txBody>
          <a:bodyPr/>
          <a:lstStyle/>
          <a:p>
            <a:pPr algn="l"/>
            <a:r>
              <a:rPr lang="en-US" altLang="en-US" sz="4000" dirty="0"/>
              <a:t>P</a:t>
            </a:r>
            <a:r>
              <a:rPr lang="en-US" altLang="en-US" sz="3600" dirty="0"/>
              <a:t>art 1</a:t>
            </a:r>
          </a:p>
        </p:txBody>
      </p:sp>
      <p:sp>
        <p:nvSpPr>
          <p:cNvPr id="15363" name="Rectangle 3"/>
          <p:cNvSpPr>
            <a:spLocks noGrp="1" noChangeArrowheads="1"/>
          </p:cNvSpPr>
          <p:nvPr>
            <p:ph type="subTitle" idx="1"/>
          </p:nvPr>
        </p:nvSpPr>
        <p:spPr>
          <a:xfrm>
            <a:off x="457200" y="2552192"/>
            <a:ext cx="6400800" cy="575799"/>
          </a:xfrm>
        </p:spPr>
        <p:txBody>
          <a:bodyPr/>
          <a:lstStyle/>
          <a:p>
            <a:pPr marL="0" indent="0" algn="l">
              <a:buNone/>
            </a:pPr>
            <a:r>
              <a:rPr lang="en-US" altLang="en-US" sz="3200" b="1" dirty="0"/>
              <a:t>Someone in Charge</a:t>
            </a:r>
          </a:p>
        </p:txBody>
      </p:sp>
      <p:sp>
        <p:nvSpPr>
          <p:cNvPr id="5" name="Text Box 6"/>
          <p:cNvSpPr txBox="1">
            <a:spLocks noChangeArrowheads="1"/>
          </p:cNvSpPr>
          <p:nvPr/>
        </p:nvSpPr>
        <p:spPr bwMode="auto">
          <a:xfrm>
            <a:off x="7239000" y="609600"/>
            <a:ext cx="22098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Avenir Next LT Pro" panose="020B0504020202020204" pitchFamily="34" charset="0"/>
              </a:rPr>
              <a:t>1910.134(c)</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7397" y="1441342"/>
            <a:ext cx="2991173" cy="4308529"/>
          </a:xfrm>
          <a:prstGeom prst="rect">
            <a:avLst/>
          </a:prstGeom>
        </p:spPr>
      </p:pic>
    </p:spTree>
    <p:extLst>
      <p:ext uri="{BB962C8B-B14F-4D97-AF65-F5344CB8AC3E}">
        <p14:creationId xmlns:p14="http://schemas.microsoft.com/office/powerpoint/2010/main" val="34360482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altLang="en-US"/>
              <a:t>Cleaning and Disinfecting</a:t>
            </a:r>
          </a:p>
        </p:txBody>
      </p:sp>
      <p:sp>
        <p:nvSpPr>
          <p:cNvPr id="87043" name="Content Placeholder 2"/>
          <p:cNvSpPr>
            <a:spLocks noGrp="1"/>
          </p:cNvSpPr>
          <p:nvPr>
            <p:ph idx="1"/>
          </p:nvPr>
        </p:nvSpPr>
        <p:spPr>
          <a:xfrm>
            <a:off x="533400" y="1447800"/>
            <a:ext cx="8001000" cy="4724400"/>
          </a:xfrm>
        </p:spPr>
        <p:txBody>
          <a:bodyPr/>
          <a:lstStyle/>
          <a:p>
            <a:r>
              <a:rPr lang="en-US" altLang="en-US" dirty="0"/>
              <a:t>Respirators must be clean, sanitary, and in good working order.</a:t>
            </a:r>
          </a:p>
          <a:p>
            <a:endParaRPr lang="en-US" altLang="en-US" dirty="0"/>
          </a:p>
          <a:p>
            <a:r>
              <a:rPr lang="en-US" altLang="en-US" dirty="0"/>
              <a:t>Respirators must be cleaned and disinfected using the procedures in Appendix B-2 or procedures recommended by the respirator manufacturer.</a:t>
            </a:r>
          </a:p>
          <a:p>
            <a:pPr>
              <a:lnSpc>
                <a:spcPct val="150000"/>
              </a:lnSpc>
            </a:pPr>
            <a:endParaRPr lang="en-US" altLang="en-US" sz="1000" dirty="0"/>
          </a:p>
          <a:p>
            <a:pPr>
              <a:buFont typeface="Wingdings" panose="05000000000000000000" pitchFamily="2" charset="2"/>
              <a:buNone/>
            </a:pPr>
            <a:endParaRPr lang="en-US" altLang="en-US" sz="2000" dirty="0"/>
          </a:p>
        </p:txBody>
      </p:sp>
      <p:sp>
        <p:nvSpPr>
          <p:cNvPr id="5" name="Text Box 5"/>
          <p:cNvSpPr txBox="1">
            <a:spLocks noChangeArrowheads="1"/>
          </p:cNvSpPr>
          <p:nvPr/>
        </p:nvSpPr>
        <p:spPr bwMode="auto">
          <a:xfrm>
            <a:off x="6934200" y="609600"/>
            <a:ext cx="18288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Avenir Next LT Pro" panose="020B0504020202020204" pitchFamily="34" charset="0"/>
              </a:rPr>
              <a:t>1910.134(h)(1)</a:t>
            </a:r>
          </a:p>
        </p:txBody>
      </p:sp>
    </p:spTree>
    <p:extLst>
      <p:ext uri="{BB962C8B-B14F-4D97-AF65-F5344CB8AC3E}">
        <p14:creationId xmlns:p14="http://schemas.microsoft.com/office/powerpoint/2010/main" val="62416864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altLang="en-US"/>
              <a:t>Cleaning and Disinfecting</a:t>
            </a:r>
          </a:p>
        </p:txBody>
      </p:sp>
      <p:sp>
        <p:nvSpPr>
          <p:cNvPr id="89091" name="Content Placeholder 2"/>
          <p:cNvSpPr>
            <a:spLocks noGrp="1"/>
          </p:cNvSpPr>
          <p:nvPr>
            <p:ph idx="1"/>
          </p:nvPr>
        </p:nvSpPr>
        <p:spPr>
          <a:xfrm>
            <a:off x="533400" y="1295400"/>
            <a:ext cx="8001000" cy="4724400"/>
          </a:xfrm>
        </p:spPr>
        <p:txBody>
          <a:bodyPr/>
          <a:lstStyle/>
          <a:p>
            <a:r>
              <a:rPr lang="en-US" altLang="en-US" b="1" dirty="0"/>
              <a:t>Respirators cleaned and disinfected at the following intervals:</a:t>
            </a:r>
          </a:p>
          <a:p>
            <a:endParaRPr lang="en-US" altLang="en-US" sz="1000" dirty="0"/>
          </a:p>
          <a:p>
            <a:pPr lvl="1"/>
            <a:r>
              <a:rPr lang="en-US" altLang="en-US" dirty="0"/>
              <a:t>If exclusive use by employee – as often as necessary to be maintained in a sanitary condition.</a:t>
            </a:r>
          </a:p>
          <a:p>
            <a:pPr lvl="1"/>
            <a:endParaRPr lang="en-US" altLang="en-US" sz="1000" dirty="0"/>
          </a:p>
          <a:p>
            <a:pPr lvl="1"/>
            <a:r>
              <a:rPr lang="en-US" altLang="en-US" dirty="0"/>
              <a:t>If shared by employees – prior to each use by different employee.</a:t>
            </a:r>
          </a:p>
          <a:p>
            <a:pPr lvl="1"/>
            <a:endParaRPr lang="en-US" altLang="en-US" sz="1000" dirty="0"/>
          </a:p>
          <a:p>
            <a:pPr lvl="1"/>
            <a:r>
              <a:rPr lang="en-US" altLang="en-US" dirty="0"/>
              <a:t>If for emergency use – after each use.</a:t>
            </a:r>
          </a:p>
          <a:p>
            <a:pPr lvl="1"/>
            <a:endParaRPr lang="en-US" altLang="en-US" sz="1000" dirty="0"/>
          </a:p>
          <a:p>
            <a:pPr lvl="1"/>
            <a:r>
              <a:rPr lang="en-US" altLang="en-US" dirty="0"/>
              <a:t>If used for training and fit testing – between each employee and at the end of each training/fit testing session.</a:t>
            </a:r>
          </a:p>
        </p:txBody>
      </p:sp>
      <p:sp>
        <p:nvSpPr>
          <p:cNvPr id="89092" name="Content Placeholder 3"/>
          <p:cNvSpPr>
            <a:spLocks noGrp="1"/>
          </p:cNvSpPr>
          <p:nvPr>
            <p:ph sz="quarter" idx="10"/>
          </p:nvPr>
        </p:nvSpPr>
        <p:spPr/>
        <p:txBody>
          <a:bodyPr/>
          <a:lstStyle/>
          <a:p>
            <a:pPr algn="r"/>
            <a:r>
              <a:rPr lang="en-US" altLang="en-US" sz="1800" dirty="0"/>
              <a:t>1910.134(h)(1)</a:t>
            </a:r>
          </a:p>
          <a:p>
            <a:pPr algn="r"/>
            <a:endParaRPr lang="en-US" altLang="en-US" dirty="0"/>
          </a:p>
        </p:txBody>
      </p:sp>
    </p:spTree>
    <p:extLst>
      <p:ext uri="{BB962C8B-B14F-4D97-AF65-F5344CB8AC3E}">
        <p14:creationId xmlns:p14="http://schemas.microsoft.com/office/powerpoint/2010/main" val="79684750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Grp="1" noChangeArrowheads="1"/>
          </p:cNvSpPr>
          <p:nvPr>
            <p:ph type="body" sz="half" idx="2"/>
          </p:nvPr>
        </p:nvSpPr>
        <p:spPr>
          <a:xfrm>
            <a:off x="609600" y="1348352"/>
            <a:ext cx="8001000" cy="4396809"/>
          </a:xfrm>
        </p:spPr>
        <p:txBody>
          <a:bodyPr/>
          <a:lstStyle/>
          <a:p>
            <a:pPr>
              <a:lnSpc>
                <a:spcPct val="90000"/>
              </a:lnSpc>
            </a:pPr>
            <a:r>
              <a:rPr lang="en-US" altLang="en-US" b="1" dirty="0"/>
              <a:t>Respirators must be</a:t>
            </a:r>
            <a:r>
              <a:rPr lang="en-US" altLang="en-US" dirty="0"/>
              <a:t> </a:t>
            </a:r>
            <a:r>
              <a:rPr lang="en-US" altLang="en-US" b="1" dirty="0"/>
              <a:t>protected from:</a:t>
            </a:r>
          </a:p>
          <a:p>
            <a:pPr lvl="1">
              <a:spcBef>
                <a:spcPts val="600"/>
              </a:spcBef>
            </a:pPr>
            <a:r>
              <a:rPr lang="en-US" altLang="en-US" dirty="0"/>
              <a:t>Dust </a:t>
            </a:r>
          </a:p>
          <a:p>
            <a:pPr lvl="1">
              <a:spcBef>
                <a:spcPts val="600"/>
              </a:spcBef>
            </a:pPr>
            <a:endParaRPr lang="en-US" altLang="en-US" sz="800" dirty="0"/>
          </a:p>
          <a:p>
            <a:pPr lvl="1">
              <a:spcBef>
                <a:spcPts val="600"/>
              </a:spcBef>
            </a:pPr>
            <a:r>
              <a:rPr lang="en-US" altLang="en-US" dirty="0"/>
              <a:t>Sunlight </a:t>
            </a:r>
          </a:p>
          <a:p>
            <a:pPr lvl="1">
              <a:spcBef>
                <a:spcPts val="600"/>
              </a:spcBef>
            </a:pPr>
            <a:endParaRPr lang="en-US" altLang="en-US" sz="800" dirty="0"/>
          </a:p>
          <a:p>
            <a:pPr lvl="1">
              <a:spcBef>
                <a:spcPts val="600"/>
              </a:spcBef>
            </a:pPr>
            <a:r>
              <a:rPr lang="en-US" altLang="en-US" dirty="0"/>
              <a:t>H</a:t>
            </a:r>
            <a:r>
              <a:rPr lang="en-US" altLang="en-US" dirty="0">
                <a:solidFill>
                  <a:schemeClr val="hlink"/>
                </a:solidFill>
              </a:rPr>
              <a:t>eat</a:t>
            </a:r>
          </a:p>
          <a:p>
            <a:pPr marL="457200" lvl="1" indent="0">
              <a:spcBef>
                <a:spcPts val="600"/>
              </a:spcBef>
              <a:buNone/>
            </a:pPr>
            <a:r>
              <a:rPr lang="en-US" altLang="en-US" sz="800" dirty="0"/>
              <a:t>	</a:t>
            </a:r>
          </a:p>
          <a:p>
            <a:pPr lvl="1">
              <a:spcBef>
                <a:spcPts val="600"/>
              </a:spcBef>
            </a:pPr>
            <a:r>
              <a:rPr lang="en-US" altLang="en-US" dirty="0"/>
              <a:t>Cold</a:t>
            </a:r>
          </a:p>
          <a:p>
            <a:pPr marL="457200" lvl="1" indent="0">
              <a:spcBef>
                <a:spcPts val="600"/>
              </a:spcBef>
              <a:buNone/>
            </a:pPr>
            <a:endParaRPr lang="en-US" altLang="en-US" sz="800" dirty="0"/>
          </a:p>
          <a:p>
            <a:pPr lvl="1">
              <a:spcBef>
                <a:spcPts val="600"/>
              </a:spcBef>
            </a:pPr>
            <a:r>
              <a:rPr lang="en-US" altLang="en-US" dirty="0"/>
              <a:t>Moisture   	</a:t>
            </a:r>
          </a:p>
          <a:p>
            <a:pPr lvl="1">
              <a:spcBef>
                <a:spcPts val="600"/>
              </a:spcBef>
            </a:pPr>
            <a:endParaRPr lang="en-US" altLang="en-US" sz="800" dirty="0"/>
          </a:p>
          <a:p>
            <a:pPr lvl="1">
              <a:spcBef>
                <a:spcPts val="600"/>
              </a:spcBef>
            </a:pPr>
            <a:r>
              <a:rPr lang="en-US" altLang="en-US" dirty="0"/>
              <a:t>Chemicals</a:t>
            </a:r>
          </a:p>
          <a:p>
            <a:pPr lvl="1">
              <a:spcBef>
                <a:spcPts val="600"/>
              </a:spcBef>
            </a:pPr>
            <a:endParaRPr lang="en-US" altLang="en-US" sz="800" dirty="0"/>
          </a:p>
          <a:p>
            <a:pPr lvl="1">
              <a:spcBef>
                <a:spcPts val="600"/>
              </a:spcBef>
            </a:pPr>
            <a:r>
              <a:rPr lang="en-US" altLang="en-US" dirty="0"/>
              <a:t>Stored in a sealed container or bag</a:t>
            </a:r>
          </a:p>
          <a:p>
            <a:pPr>
              <a:lnSpc>
                <a:spcPct val="90000"/>
              </a:lnSpc>
            </a:pPr>
            <a:endParaRPr lang="en-US" altLang="en-US" b="1" dirty="0"/>
          </a:p>
        </p:txBody>
      </p:sp>
      <p:sp>
        <p:nvSpPr>
          <p:cNvPr id="56323" name="Text Box 5"/>
          <p:cNvSpPr txBox="1">
            <a:spLocks noChangeArrowheads="1"/>
          </p:cNvSpPr>
          <p:nvPr/>
        </p:nvSpPr>
        <p:spPr bwMode="auto">
          <a:xfrm>
            <a:off x="6934200" y="609600"/>
            <a:ext cx="19050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Avenir Next LT Pro" panose="020B0504020202020204" pitchFamily="34" charset="0"/>
              </a:rPr>
              <a:t>1910.134(h)(2)</a:t>
            </a:r>
          </a:p>
        </p:txBody>
      </p:sp>
      <p:sp>
        <p:nvSpPr>
          <p:cNvPr id="91140" name="Rectangle 6"/>
          <p:cNvSpPr>
            <a:spLocks noGrp="1" noChangeArrowheads="1"/>
          </p:cNvSpPr>
          <p:nvPr>
            <p:ph type="title"/>
          </p:nvPr>
        </p:nvSpPr>
        <p:spPr>
          <a:xfrm>
            <a:off x="609600" y="457200"/>
            <a:ext cx="4572000" cy="549275"/>
          </a:xfrm>
        </p:spPr>
        <p:txBody>
          <a:bodyPr/>
          <a:lstStyle/>
          <a:p>
            <a:r>
              <a:rPr lang="en-US" altLang="en-US"/>
              <a:t>Storage</a:t>
            </a:r>
          </a:p>
        </p:txBody>
      </p:sp>
    </p:spTree>
    <p:extLst>
      <p:ext uri="{BB962C8B-B14F-4D97-AF65-F5344CB8AC3E}">
        <p14:creationId xmlns:p14="http://schemas.microsoft.com/office/powerpoint/2010/main" val="39721828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Grp="1" noChangeArrowheads="1"/>
          </p:cNvSpPr>
          <p:nvPr>
            <p:ph type="body" sz="half" idx="2"/>
          </p:nvPr>
        </p:nvSpPr>
        <p:spPr>
          <a:xfrm>
            <a:off x="533400" y="1317356"/>
            <a:ext cx="7772400" cy="4427807"/>
          </a:xfrm>
        </p:spPr>
        <p:txBody>
          <a:bodyPr/>
          <a:lstStyle/>
          <a:p>
            <a:pPr>
              <a:lnSpc>
                <a:spcPct val="90000"/>
              </a:lnSpc>
            </a:pPr>
            <a:r>
              <a:rPr lang="en-US" altLang="en-US" b="1" dirty="0"/>
              <a:t>Check for:</a:t>
            </a:r>
          </a:p>
          <a:p>
            <a:pPr lvl="1">
              <a:lnSpc>
                <a:spcPct val="90000"/>
              </a:lnSpc>
              <a:spcBef>
                <a:spcPct val="50000"/>
              </a:spcBef>
            </a:pPr>
            <a:r>
              <a:rPr lang="en-US" altLang="en-US" dirty="0"/>
              <a:t>Holes in the filters</a:t>
            </a:r>
          </a:p>
          <a:p>
            <a:pPr lvl="1">
              <a:lnSpc>
                <a:spcPct val="90000"/>
              </a:lnSpc>
              <a:spcBef>
                <a:spcPct val="50000"/>
              </a:spcBef>
            </a:pPr>
            <a:r>
              <a:rPr lang="en-US" altLang="en-US" dirty="0"/>
              <a:t>Loss of elasticity or tears in the head straps and hoses</a:t>
            </a:r>
          </a:p>
          <a:p>
            <a:pPr lvl="1">
              <a:lnSpc>
                <a:spcPct val="90000"/>
              </a:lnSpc>
              <a:spcBef>
                <a:spcPct val="50000"/>
              </a:spcBef>
            </a:pPr>
            <a:r>
              <a:rPr lang="en-US" altLang="en-US" dirty="0"/>
              <a:t>Broken or loose connectors and fittings</a:t>
            </a:r>
          </a:p>
          <a:p>
            <a:pPr lvl="1">
              <a:lnSpc>
                <a:spcPct val="90000"/>
              </a:lnSpc>
              <a:spcBef>
                <a:spcPct val="50000"/>
              </a:spcBef>
            </a:pPr>
            <a:r>
              <a:rPr lang="en-US" altLang="en-US" dirty="0"/>
              <a:t>Cracked or scratched face pieces</a:t>
            </a:r>
          </a:p>
          <a:p>
            <a:pPr lvl="1">
              <a:lnSpc>
                <a:spcPct val="90000"/>
              </a:lnSpc>
              <a:spcBef>
                <a:spcPct val="50000"/>
              </a:spcBef>
            </a:pPr>
            <a:r>
              <a:rPr lang="en-US" altLang="en-US" dirty="0"/>
              <a:t>Detergent residue</a:t>
            </a:r>
          </a:p>
          <a:p>
            <a:pPr lvl="1">
              <a:lnSpc>
                <a:spcPct val="90000"/>
              </a:lnSpc>
              <a:spcBef>
                <a:spcPct val="50000"/>
              </a:spcBef>
            </a:pPr>
            <a:r>
              <a:rPr lang="en-US" altLang="en-US" dirty="0"/>
              <a:t>Dirt in the valves</a:t>
            </a:r>
          </a:p>
          <a:p>
            <a:pPr lvl="1">
              <a:lnSpc>
                <a:spcPct val="90000"/>
              </a:lnSpc>
              <a:spcBef>
                <a:spcPct val="50000"/>
              </a:spcBef>
            </a:pPr>
            <a:r>
              <a:rPr lang="en-US" altLang="en-US" dirty="0"/>
              <a:t>General cleanliness</a:t>
            </a:r>
          </a:p>
        </p:txBody>
      </p:sp>
      <p:sp>
        <p:nvSpPr>
          <p:cNvPr id="93187" name="Rectangle 4"/>
          <p:cNvSpPr>
            <a:spLocks noGrp="1" noChangeArrowheads="1"/>
          </p:cNvSpPr>
          <p:nvPr>
            <p:ph type="title"/>
          </p:nvPr>
        </p:nvSpPr>
        <p:spPr>
          <a:xfrm>
            <a:off x="533400" y="381000"/>
            <a:ext cx="5791200" cy="647700"/>
          </a:xfrm>
        </p:spPr>
        <p:txBody>
          <a:bodyPr lIns="92075" tIns="46038" rIns="92075" bIns="46038" anchor="ctr"/>
          <a:lstStyle/>
          <a:p>
            <a:r>
              <a:rPr lang="en-US" altLang="en-US"/>
              <a:t>Inspection</a:t>
            </a:r>
          </a:p>
        </p:txBody>
      </p:sp>
      <p:sp>
        <p:nvSpPr>
          <p:cNvPr id="54276" name="Text Box 5"/>
          <p:cNvSpPr txBox="1">
            <a:spLocks noChangeArrowheads="1"/>
          </p:cNvSpPr>
          <p:nvPr/>
        </p:nvSpPr>
        <p:spPr bwMode="auto">
          <a:xfrm>
            <a:off x="6934200" y="609600"/>
            <a:ext cx="17526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Avenir Next LT Pro" panose="020B0504020202020204" pitchFamily="34" charset="0"/>
              </a:rPr>
              <a:t>1910.134(h)(3)</a:t>
            </a:r>
          </a:p>
        </p:txBody>
      </p:sp>
    </p:spTree>
    <p:extLst>
      <p:ext uri="{BB962C8B-B14F-4D97-AF65-F5344CB8AC3E}">
        <p14:creationId xmlns:p14="http://schemas.microsoft.com/office/powerpoint/2010/main" val="30707539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16000"/>
          <a:stretch/>
        </p:blipFill>
        <p:spPr>
          <a:xfrm>
            <a:off x="5486400" y="1518443"/>
            <a:ext cx="2895600" cy="3821113"/>
          </a:xfrm>
          <a:prstGeom prst="rect">
            <a:avLst/>
          </a:prstGeom>
        </p:spPr>
      </p:pic>
      <p:sp>
        <p:nvSpPr>
          <p:cNvPr id="95234" name="Rectangle 3"/>
          <p:cNvSpPr>
            <a:spLocks noGrp="1" noChangeArrowheads="1"/>
          </p:cNvSpPr>
          <p:nvPr>
            <p:ph type="body" sz="half" idx="1"/>
          </p:nvPr>
        </p:nvSpPr>
        <p:spPr>
          <a:xfrm>
            <a:off x="609600" y="1332854"/>
            <a:ext cx="4267200" cy="4534546"/>
          </a:xfrm>
          <a:solidFill>
            <a:schemeClr val="bg1"/>
          </a:solidFill>
        </p:spPr>
        <p:txBody>
          <a:bodyPr/>
          <a:lstStyle/>
          <a:p>
            <a:r>
              <a:rPr lang="en-US" altLang="en-US" dirty="0"/>
              <a:t>Respirators maintained for emergency use must be inspected at least monthly and in accordance with the manufacturer’s recommendations, and shall be checked for proper function before and after each use.</a:t>
            </a:r>
          </a:p>
        </p:txBody>
      </p:sp>
      <p:sp>
        <p:nvSpPr>
          <p:cNvPr id="95235" name="Rectangle 8"/>
          <p:cNvSpPr>
            <a:spLocks noChangeArrowheads="1"/>
          </p:cNvSpPr>
          <p:nvPr/>
        </p:nvSpPr>
        <p:spPr bwMode="gray">
          <a:xfrm>
            <a:off x="609600" y="457200"/>
            <a:ext cx="61722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r>
              <a:rPr lang="en-US" altLang="en-US" sz="3600" b="1" u="none" dirty="0">
                <a:solidFill>
                  <a:srgbClr val="102447"/>
                </a:solidFill>
                <a:latin typeface="Avenir Next LT Pro Demi" panose="020B0704020202020204" pitchFamily="34" charset="0"/>
              </a:rPr>
              <a:t>Inspection</a:t>
            </a:r>
          </a:p>
        </p:txBody>
      </p:sp>
      <p:sp>
        <p:nvSpPr>
          <p:cNvPr id="6" name="Text Box 5"/>
          <p:cNvSpPr txBox="1">
            <a:spLocks noChangeArrowheads="1"/>
          </p:cNvSpPr>
          <p:nvPr/>
        </p:nvSpPr>
        <p:spPr bwMode="auto">
          <a:xfrm>
            <a:off x="6629400" y="609600"/>
            <a:ext cx="20574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Avenir Next LT Pro" panose="020B0504020202020204" pitchFamily="34" charset="0"/>
              </a:rPr>
              <a:t>1910.134(h)(3)(iv)</a:t>
            </a:r>
          </a:p>
        </p:txBody>
      </p:sp>
    </p:spTree>
    <p:extLst>
      <p:ext uri="{BB962C8B-B14F-4D97-AF65-F5344CB8AC3E}">
        <p14:creationId xmlns:p14="http://schemas.microsoft.com/office/powerpoint/2010/main" val="24283925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altLang="en-US"/>
              <a:t>Repairs</a:t>
            </a:r>
          </a:p>
        </p:txBody>
      </p:sp>
      <p:sp>
        <p:nvSpPr>
          <p:cNvPr id="97283" name="Content Placeholder 2"/>
          <p:cNvSpPr>
            <a:spLocks noGrp="1"/>
          </p:cNvSpPr>
          <p:nvPr>
            <p:ph idx="1"/>
          </p:nvPr>
        </p:nvSpPr>
        <p:spPr>
          <a:xfrm>
            <a:off x="533400" y="1332854"/>
            <a:ext cx="8229600" cy="3239146"/>
          </a:xfrm>
        </p:spPr>
        <p:txBody>
          <a:bodyPr/>
          <a:lstStyle/>
          <a:p>
            <a:r>
              <a:rPr lang="en-US" altLang="en-US" dirty="0"/>
              <a:t>Respirators that fail an inspection or are otherwise found to be defective are removed from service and discarded </a:t>
            </a:r>
            <a:r>
              <a:rPr lang="en-US" altLang="en-US" b="1" dirty="0"/>
              <a:t>or </a:t>
            </a:r>
            <a:r>
              <a:rPr lang="en-US" altLang="en-US" dirty="0"/>
              <a:t>repaired/adjusted.</a:t>
            </a:r>
          </a:p>
          <a:p>
            <a:endParaRPr lang="en-US" altLang="en-US" sz="800" dirty="0"/>
          </a:p>
          <a:p>
            <a:pPr lvl="1"/>
            <a:r>
              <a:rPr lang="en-US" altLang="en-US" dirty="0"/>
              <a:t>Repairs made only by appropriately trained persons.</a:t>
            </a:r>
          </a:p>
          <a:p>
            <a:pPr lvl="1"/>
            <a:endParaRPr lang="en-US" altLang="en-US" sz="1000" dirty="0"/>
          </a:p>
          <a:p>
            <a:pPr lvl="1"/>
            <a:r>
              <a:rPr lang="en-US" altLang="en-US" dirty="0"/>
              <a:t>Use only respirator manufacturer’s NIOSH-approved parts. </a:t>
            </a:r>
          </a:p>
        </p:txBody>
      </p:sp>
      <p:sp>
        <p:nvSpPr>
          <p:cNvPr id="5" name="Text Box 5"/>
          <p:cNvSpPr txBox="1">
            <a:spLocks noChangeArrowheads="1"/>
          </p:cNvSpPr>
          <p:nvPr/>
        </p:nvSpPr>
        <p:spPr bwMode="auto">
          <a:xfrm>
            <a:off x="6934200" y="609600"/>
            <a:ext cx="17526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Avenir Next LT Pro" panose="020B0504020202020204" pitchFamily="34" charset="0"/>
              </a:rPr>
              <a:t>1910.134(h)(4)</a:t>
            </a:r>
          </a:p>
        </p:txBody>
      </p:sp>
      <p:pic>
        <p:nvPicPr>
          <p:cNvPr id="7" name="Picture 2" descr="A picture containing bicycle, sitting, motorcycle, luggage&#10;&#10;Description automatically generated">
            <a:extLst>
              <a:ext uri="{FF2B5EF4-FFF2-40B4-BE49-F238E27FC236}">
                <a16:creationId xmlns:a16="http://schemas.microsoft.com/office/drawing/2014/main" id="{753FE35A-806A-43B7-A686-F477CAD70D3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9666" y="3733800"/>
            <a:ext cx="1778533" cy="2135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0820009"/>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ctrTitle"/>
          </p:nvPr>
        </p:nvSpPr>
        <p:spPr>
          <a:xfrm>
            <a:off x="1447800" y="1905000"/>
            <a:ext cx="3810000" cy="698909"/>
          </a:xfrm>
        </p:spPr>
        <p:txBody>
          <a:bodyPr/>
          <a:lstStyle/>
          <a:p>
            <a:pPr algn="l"/>
            <a:r>
              <a:rPr lang="en-US" altLang="en-US" sz="4000" dirty="0"/>
              <a:t>Part 7 </a:t>
            </a:r>
          </a:p>
        </p:txBody>
      </p:sp>
      <p:sp>
        <p:nvSpPr>
          <p:cNvPr id="99331" name="Rectangle 3"/>
          <p:cNvSpPr>
            <a:spLocks noGrp="1" noChangeArrowheads="1"/>
          </p:cNvSpPr>
          <p:nvPr>
            <p:ph type="subTitle" idx="1"/>
          </p:nvPr>
        </p:nvSpPr>
        <p:spPr>
          <a:xfrm>
            <a:off x="1720312" y="2713910"/>
            <a:ext cx="2013488" cy="575799"/>
          </a:xfrm>
        </p:spPr>
        <p:txBody>
          <a:bodyPr/>
          <a:lstStyle/>
          <a:p>
            <a:pPr marL="0" indent="0" algn="l">
              <a:buNone/>
            </a:pPr>
            <a:r>
              <a:rPr lang="en-US" altLang="en-US" sz="3200" b="1" dirty="0"/>
              <a:t>Use</a:t>
            </a:r>
          </a:p>
        </p:txBody>
      </p:sp>
      <p:sp>
        <p:nvSpPr>
          <p:cNvPr id="5" name="Text Box 5"/>
          <p:cNvSpPr txBox="1">
            <a:spLocks noChangeArrowheads="1"/>
          </p:cNvSpPr>
          <p:nvPr/>
        </p:nvSpPr>
        <p:spPr bwMode="auto">
          <a:xfrm>
            <a:off x="7162800" y="609600"/>
            <a:ext cx="16002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Avenir Next LT Pro" panose="020B0504020202020204" pitchFamily="34" charset="0"/>
              </a:rPr>
              <a:t>1910.134(g)</a:t>
            </a:r>
          </a:p>
        </p:txBody>
      </p:sp>
      <p:pic>
        <p:nvPicPr>
          <p:cNvPr id="16" name="Content Placeholder 3">
            <a:extLst>
              <a:ext uri="{FF2B5EF4-FFF2-40B4-BE49-F238E27FC236}">
                <a16:creationId xmlns:a16="http://schemas.microsoft.com/office/drawing/2014/main" id="{C31F8573-AF3C-4E2C-A47D-2D21F52289D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73" r="-1363"/>
          <a:stretch/>
        </p:blipFill>
        <p:spPr bwMode="auto">
          <a:xfrm>
            <a:off x="4693920" y="1219200"/>
            <a:ext cx="3810000" cy="4665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27406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body" sz="half" idx="1"/>
          </p:nvPr>
        </p:nvSpPr>
        <p:spPr>
          <a:xfrm>
            <a:off x="571500" y="1255778"/>
            <a:ext cx="8267700" cy="4459222"/>
          </a:xfrm>
        </p:spPr>
        <p:txBody>
          <a:bodyPr/>
          <a:lstStyle/>
          <a:p>
            <a:r>
              <a:rPr lang="en-US" altLang="en-US" sz="2400" dirty="0"/>
              <a:t>Always put respirator on in clean air environment.</a:t>
            </a:r>
          </a:p>
          <a:p>
            <a:endParaRPr lang="en-US" altLang="en-US" sz="1800" b="1" dirty="0"/>
          </a:p>
          <a:p>
            <a:r>
              <a:rPr lang="en-US" altLang="en-US" sz="2400" dirty="0"/>
              <a:t>Always seal-check the respirator to make sure proper fit has been achieved for tight-fitting respirators.</a:t>
            </a:r>
          </a:p>
          <a:p>
            <a:endParaRPr lang="en-US" altLang="en-US" sz="1800" dirty="0"/>
          </a:p>
          <a:p>
            <a:r>
              <a:rPr lang="en-US" altLang="en-US" sz="2400" dirty="0"/>
              <a:t>Two types of user seal checks (Appendix B-1):</a:t>
            </a:r>
          </a:p>
        </p:txBody>
      </p:sp>
      <p:sp>
        <p:nvSpPr>
          <p:cNvPr id="101379" name="Rectangle 4"/>
          <p:cNvSpPr>
            <a:spLocks noGrp="1" noChangeArrowheads="1"/>
          </p:cNvSpPr>
          <p:nvPr>
            <p:ph type="title"/>
          </p:nvPr>
        </p:nvSpPr>
        <p:spPr>
          <a:xfrm>
            <a:off x="609600" y="381000"/>
            <a:ext cx="8353425" cy="647700"/>
          </a:xfrm>
        </p:spPr>
        <p:txBody>
          <a:bodyPr lIns="92075" tIns="46038" rIns="92075" bIns="46038" anchor="ctr"/>
          <a:lstStyle/>
          <a:p>
            <a:r>
              <a:rPr lang="en-US" altLang="en-US"/>
              <a:t>Use of Respirators</a:t>
            </a:r>
          </a:p>
        </p:txBody>
      </p:sp>
      <p:sp>
        <p:nvSpPr>
          <p:cNvPr id="60420" name="Text Box 5"/>
          <p:cNvSpPr txBox="1">
            <a:spLocks noChangeArrowheads="1"/>
          </p:cNvSpPr>
          <p:nvPr/>
        </p:nvSpPr>
        <p:spPr bwMode="auto">
          <a:xfrm>
            <a:off x="7162800" y="609600"/>
            <a:ext cx="16002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Avenir Next LT Pro" panose="020B0504020202020204" pitchFamily="34" charset="0"/>
              </a:rPr>
              <a:t>1910.134(g)</a:t>
            </a:r>
          </a:p>
        </p:txBody>
      </p:sp>
      <p:grpSp>
        <p:nvGrpSpPr>
          <p:cNvPr id="2" name="Group 1">
            <a:extLst>
              <a:ext uri="{FF2B5EF4-FFF2-40B4-BE49-F238E27FC236}">
                <a16:creationId xmlns:a16="http://schemas.microsoft.com/office/drawing/2014/main" id="{ADA585FA-30B4-42A0-82CF-FCE76AD6DB74}"/>
              </a:ext>
            </a:extLst>
          </p:cNvPr>
          <p:cNvGrpSpPr/>
          <p:nvPr/>
        </p:nvGrpSpPr>
        <p:grpSpPr>
          <a:xfrm>
            <a:off x="4764542" y="3564172"/>
            <a:ext cx="3088316" cy="2038050"/>
            <a:chOff x="4930809" y="3558726"/>
            <a:chExt cx="3222592" cy="2117814"/>
          </a:xfrm>
        </p:grpSpPr>
        <p:pic>
          <p:nvPicPr>
            <p:cNvPr id="10" name="Picture 9">
              <a:extLst>
                <a:ext uri="{FF2B5EF4-FFF2-40B4-BE49-F238E27FC236}">
                  <a16:creationId xmlns:a16="http://schemas.microsoft.com/office/drawing/2014/main" id="{4FA44A5D-0B01-4428-BA28-E43F2CA950E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226" t="15895" r="8503" b="11739"/>
            <a:stretch/>
          </p:blipFill>
          <p:spPr>
            <a:xfrm>
              <a:off x="4930809" y="3558726"/>
              <a:ext cx="3222592" cy="2117814"/>
            </a:xfrm>
            <a:prstGeom prst="rect">
              <a:avLst/>
            </a:prstGeom>
          </p:spPr>
        </p:pic>
        <p:sp>
          <p:nvSpPr>
            <p:cNvPr id="15" name="TextBox 14">
              <a:extLst>
                <a:ext uri="{FF2B5EF4-FFF2-40B4-BE49-F238E27FC236}">
                  <a16:creationId xmlns:a16="http://schemas.microsoft.com/office/drawing/2014/main" id="{4AEFC04B-DB3A-44DD-AA3F-CA8BFCBBD668}"/>
                </a:ext>
              </a:extLst>
            </p:cNvPr>
            <p:cNvSpPr txBox="1"/>
            <p:nvPr/>
          </p:nvSpPr>
          <p:spPr>
            <a:xfrm>
              <a:off x="4934973" y="3591383"/>
              <a:ext cx="1257300" cy="230832"/>
            </a:xfrm>
            <a:prstGeom prst="rect">
              <a:avLst/>
            </a:prstGeom>
            <a:noFill/>
          </p:spPr>
          <p:txBody>
            <a:bodyPr wrap="square">
              <a:spAutoFit/>
            </a:bodyPr>
            <a:lstStyle/>
            <a:p>
              <a:r>
                <a:rPr lang="en-US" sz="900" u="none" dirty="0"/>
                <a:t>NCDOL photo library</a:t>
              </a:r>
            </a:p>
          </p:txBody>
        </p:sp>
      </p:grpSp>
      <p:grpSp>
        <p:nvGrpSpPr>
          <p:cNvPr id="4" name="Group 3">
            <a:extLst>
              <a:ext uri="{FF2B5EF4-FFF2-40B4-BE49-F238E27FC236}">
                <a16:creationId xmlns:a16="http://schemas.microsoft.com/office/drawing/2014/main" id="{5E9C72E3-DC4B-4476-AACD-0234B210A687}"/>
              </a:ext>
            </a:extLst>
          </p:cNvPr>
          <p:cNvGrpSpPr/>
          <p:nvPr/>
        </p:nvGrpSpPr>
        <p:grpSpPr>
          <a:xfrm>
            <a:off x="1121822" y="3579885"/>
            <a:ext cx="3016198" cy="2038050"/>
            <a:chOff x="844617" y="3468694"/>
            <a:chExt cx="3088316" cy="2117814"/>
          </a:xfrm>
        </p:grpSpPr>
        <p:pic>
          <p:nvPicPr>
            <p:cNvPr id="3" name="Picture 2">
              <a:extLst>
                <a:ext uri="{FF2B5EF4-FFF2-40B4-BE49-F238E27FC236}">
                  <a16:creationId xmlns:a16="http://schemas.microsoft.com/office/drawing/2014/main" id="{953A6C63-B713-4A77-BF16-D5B8B0C8B74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382" t="21311" r="10568" b="10983"/>
            <a:stretch/>
          </p:blipFill>
          <p:spPr>
            <a:xfrm>
              <a:off x="844617" y="3468694"/>
              <a:ext cx="3088316" cy="2117814"/>
            </a:xfrm>
            <a:prstGeom prst="rect">
              <a:avLst/>
            </a:prstGeom>
          </p:spPr>
        </p:pic>
        <p:sp>
          <p:nvSpPr>
            <p:cNvPr id="11" name="TextBox 10">
              <a:extLst>
                <a:ext uri="{FF2B5EF4-FFF2-40B4-BE49-F238E27FC236}">
                  <a16:creationId xmlns:a16="http://schemas.microsoft.com/office/drawing/2014/main" id="{9CC2AD1D-6571-414E-BFBF-E8B4C50462CF}"/>
                </a:ext>
              </a:extLst>
            </p:cNvPr>
            <p:cNvSpPr txBox="1"/>
            <p:nvPr/>
          </p:nvSpPr>
          <p:spPr>
            <a:xfrm>
              <a:off x="866388" y="3545451"/>
              <a:ext cx="1257300" cy="230832"/>
            </a:xfrm>
            <a:prstGeom prst="rect">
              <a:avLst/>
            </a:prstGeom>
            <a:noFill/>
          </p:spPr>
          <p:txBody>
            <a:bodyPr wrap="square">
              <a:spAutoFit/>
            </a:bodyPr>
            <a:lstStyle/>
            <a:p>
              <a:r>
                <a:rPr lang="en-US" sz="900" u="none" dirty="0"/>
                <a:t>NCDOL photo library</a:t>
              </a:r>
            </a:p>
          </p:txBody>
        </p:sp>
      </p:grpSp>
      <p:sp>
        <p:nvSpPr>
          <p:cNvPr id="6" name="TextBox 5">
            <a:extLst>
              <a:ext uri="{FF2B5EF4-FFF2-40B4-BE49-F238E27FC236}">
                <a16:creationId xmlns:a16="http://schemas.microsoft.com/office/drawing/2014/main" id="{7B7600B3-2786-4305-AD2B-0266BDD2D6CD}"/>
              </a:ext>
            </a:extLst>
          </p:cNvPr>
          <p:cNvSpPr txBox="1"/>
          <p:nvPr/>
        </p:nvSpPr>
        <p:spPr>
          <a:xfrm>
            <a:off x="1165698" y="5586508"/>
            <a:ext cx="2872902" cy="461665"/>
          </a:xfrm>
          <a:prstGeom prst="rect">
            <a:avLst/>
          </a:prstGeom>
          <a:noFill/>
        </p:spPr>
        <p:txBody>
          <a:bodyPr wrap="none" rtlCol="0">
            <a:spAutoFit/>
          </a:bodyPr>
          <a:lstStyle/>
          <a:p>
            <a:r>
              <a:rPr lang="en-US" sz="2400" b="1" u="none" dirty="0">
                <a:latin typeface="Avenir Next LT Pro" panose="020B0504020202020204" pitchFamily="34" charset="0"/>
              </a:rPr>
              <a:t>Negative Pressure</a:t>
            </a:r>
          </a:p>
        </p:txBody>
      </p:sp>
      <p:sp>
        <p:nvSpPr>
          <p:cNvPr id="16" name="TextBox 15">
            <a:extLst>
              <a:ext uri="{FF2B5EF4-FFF2-40B4-BE49-F238E27FC236}">
                <a16:creationId xmlns:a16="http://schemas.microsoft.com/office/drawing/2014/main" id="{C0980BCC-180D-4D4E-9704-48028D274D72}"/>
              </a:ext>
            </a:extLst>
          </p:cNvPr>
          <p:cNvSpPr txBox="1"/>
          <p:nvPr/>
        </p:nvSpPr>
        <p:spPr>
          <a:xfrm>
            <a:off x="4947298" y="5558135"/>
            <a:ext cx="2768707" cy="461665"/>
          </a:xfrm>
          <a:prstGeom prst="rect">
            <a:avLst/>
          </a:prstGeom>
          <a:noFill/>
        </p:spPr>
        <p:txBody>
          <a:bodyPr wrap="none" rtlCol="0">
            <a:spAutoFit/>
          </a:bodyPr>
          <a:lstStyle/>
          <a:p>
            <a:r>
              <a:rPr lang="en-US" sz="2400" b="1" u="none" dirty="0">
                <a:latin typeface="Avenir Next LT Pro" panose="020B0504020202020204" pitchFamily="34" charset="0"/>
              </a:rPr>
              <a:t>Positive Pressure</a:t>
            </a:r>
          </a:p>
        </p:txBody>
      </p:sp>
    </p:spTree>
    <p:extLst>
      <p:ext uri="{BB962C8B-B14F-4D97-AF65-F5344CB8AC3E}">
        <p14:creationId xmlns:p14="http://schemas.microsoft.com/office/powerpoint/2010/main" val="24246201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609600" y="457200"/>
            <a:ext cx="1295400" cy="554038"/>
          </a:xfrm>
        </p:spPr>
        <p:txBody>
          <a:bodyPr/>
          <a:lstStyle/>
          <a:p>
            <a:r>
              <a:rPr lang="en-US" altLang="en-US"/>
              <a:t>Use</a:t>
            </a:r>
          </a:p>
        </p:txBody>
      </p:sp>
      <p:sp>
        <p:nvSpPr>
          <p:cNvPr id="103427" name="Rectangle 4"/>
          <p:cNvSpPr>
            <a:spLocks noGrp="1" noChangeArrowheads="1"/>
          </p:cNvSpPr>
          <p:nvPr>
            <p:ph type="body" sz="half" idx="2"/>
          </p:nvPr>
        </p:nvSpPr>
        <p:spPr>
          <a:xfrm>
            <a:off x="533400" y="1301858"/>
            <a:ext cx="8077200" cy="4443305"/>
          </a:xfrm>
        </p:spPr>
        <p:txBody>
          <a:bodyPr/>
          <a:lstStyle/>
          <a:p>
            <a:r>
              <a:rPr lang="en-US" altLang="en-US" dirty="0"/>
              <a:t>Respirators are only effective when the seal around your nose and mouth is tight.   </a:t>
            </a:r>
          </a:p>
          <a:p>
            <a:endParaRPr lang="en-US" altLang="en-US" sz="800" dirty="0"/>
          </a:p>
          <a:p>
            <a:pPr lvl="1"/>
            <a:r>
              <a:rPr lang="en-US" altLang="en-US" dirty="0"/>
              <a:t>If you cannot achieve proper fit, do not enter the contaminated area.</a:t>
            </a:r>
          </a:p>
          <a:p>
            <a:pPr lvl="1"/>
            <a:endParaRPr lang="en-US" altLang="en-US" sz="800" dirty="0"/>
          </a:p>
          <a:p>
            <a:r>
              <a:rPr lang="en-US" altLang="en-US" dirty="0"/>
              <a:t>Facial hair is not allowed when wearing a tight-fitting respirator.</a:t>
            </a:r>
          </a:p>
          <a:p>
            <a:endParaRPr lang="en-US" altLang="en-US" sz="800" dirty="0"/>
          </a:p>
          <a:p>
            <a:r>
              <a:rPr lang="en-US" altLang="en-US" dirty="0"/>
              <a:t>Glasses cannot be worn with </a:t>
            </a:r>
          </a:p>
          <a:p>
            <a:pPr marL="0" indent="0">
              <a:buNone/>
            </a:pPr>
            <a:r>
              <a:rPr lang="en-US" altLang="en-US" dirty="0"/>
              <a:t>    a full-face respirator.</a:t>
            </a:r>
          </a:p>
          <a:p>
            <a:endParaRPr lang="en-US" altLang="en-US" sz="800" dirty="0"/>
          </a:p>
          <a:p>
            <a:pPr lvl="1"/>
            <a:r>
              <a:rPr lang="en-US" altLang="en-US" dirty="0"/>
              <a:t>Spectacle kit required</a:t>
            </a:r>
          </a:p>
          <a:p>
            <a:endParaRPr lang="en-US" altLang="en-US" sz="2400" dirty="0"/>
          </a:p>
        </p:txBody>
      </p:sp>
      <p:sp>
        <p:nvSpPr>
          <p:cNvPr id="64516" name="Text Box 5"/>
          <p:cNvSpPr txBox="1">
            <a:spLocks noChangeArrowheads="1"/>
          </p:cNvSpPr>
          <p:nvPr/>
        </p:nvSpPr>
        <p:spPr bwMode="auto">
          <a:xfrm>
            <a:off x="6934200" y="609600"/>
            <a:ext cx="21336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Avenir Next LT Pro" panose="020B0504020202020204" pitchFamily="34" charset="0"/>
              </a:rPr>
              <a:t>1910.134(g)(1)</a:t>
            </a:r>
          </a:p>
        </p:txBody>
      </p:sp>
      <p:pic>
        <p:nvPicPr>
          <p:cNvPr id="3" name="Picture 2">
            <a:extLst>
              <a:ext uri="{FF2B5EF4-FFF2-40B4-BE49-F238E27FC236}">
                <a16:creationId xmlns:a16="http://schemas.microsoft.com/office/drawing/2014/main" id="{1DD620AF-089D-4801-829E-A2E2861393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3841521"/>
            <a:ext cx="2590800" cy="2011364"/>
          </a:xfrm>
          <a:prstGeom prst="rect">
            <a:avLst/>
          </a:prstGeom>
        </p:spPr>
      </p:pic>
      <p:sp>
        <p:nvSpPr>
          <p:cNvPr id="7" name="TextBox 6">
            <a:extLst>
              <a:ext uri="{FF2B5EF4-FFF2-40B4-BE49-F238E27FC236}">
                <a16:creationId xmlns:a16="http://schemas.microsoft.com/office/drawing/2014/main" id="{52A98992-BBCA-44E7-9DAB-306194032A5C}"/>
              </a:ext>
            </a:extLst>
          </p:cNvPr>
          <p:cNvSpPr txBox="1"/>
          <p:nvPr/>
        </p:nvSpPr>
        <p:spPr>
          <a:xfrm>
            <a:off x="7391400" y="3733799"/>
            <a:ext cx="1143000" cy="215444"/>
          </a:xfrm>
          <a:prstGeom prst="rect">
            <a:avLst/>
          </a:prstGeom>
          <a:noFill/>
        </p:spPr>
        <p:txBody>
          <a:bodyPr wrap="square">
            <a:spAutoFit/>
          </a:bodyPr>
          <a:lstStyle/>
          <a:p>
            <a:r>
              <a:rPr lang="en-US" sz="800" u="none" dirty="0"/>
              <a:t>NCDOL photo library</a:t>
            </a:r>
          </a:p>
        </p:txBody>
      </p:sp>
    </p:spTree>
    <p:extLst>
      <p:ext uri="{BB962C8B-B14F-4D97-AF65-F5344CB8AC3E}">
        <p14:creationId xmlns:p14="http://schemas.microsoft.com/office/powerpoint/2010/main" val="33858916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609600" y="457200"/>
            <a:ext cx="1219200" cy="554038"/>
          </a:xfrm>
        </p:spPr>
        <p:txBody>
          <a:bodyPr/>
          <a:lstStyle/>
          <a:p>
            <a:r>
              <a:rPr lang="en-US" altLang="en-US"/>
              <a:t>Use</a:t>
            </a:r>
          </a:p>
        </p:txBody>
      </p:sp>
      <p:sp>
        <p:nvSpPr>
          <p:cNvPr id="105475" name="Rectangle 4"/>
          <p:cNvSpPr>
            <a:spLocks noGrp="1" noChangeArrowheads="1"/>
          </p:cNvSpPr>
          <p:nvPr>
            <p:ph type="body" sz="half" idx="2"/>
          </p:nvPr>
        </p:nvSpPr>
        <p:spPr>
          <a:xfrm>
            <a:off x="533400" y="1363851"/>
            <a:ext cx="8001000" cy="4309874"/>
          </a:xfrm>
        </p:spPr>
        <p:txBody>
          <a:bodyPr/>
          <a:lstStyle/>
          <a:p>
            <a:r>
              <a:rPr lang="en-US" altLang="en-US" dirty="0"/>
              <a:t>Leave the contaminated atmosphere if any of the following occurs:</a:t>
            </a:r>
          </a:p>
          <a:p>
            <a:endParaRPr lang="en-US" altLang="en-US" sz="800" dirty="0"/>
          </a:p>
          <a:p>
            <a:pPr lvl="1"/>
            <a:r>
              <a:rPr lang="en-US" altLang="en-US" dirty="0"/>
              <a:t>Smell or taste something out of the ordinary</a:t>
            </a:r>
          </a:p>
          <a:p>
            <a:pPr lvl="1"/>
            <a:endParaRPr lang="en-US" altLang="en-US" sz="800" dirty="0"/>
          </a:p>
          <a:p>
            <a:pPr lvl="1"/>
            <a:r>
              <a:rPr lang="en-US" altLang="en-US" dirty="0"/>
              <a:t>Eyes or throat become irritated</a:t>
            </a:r>
          </a:p>
          <a:p>
            <a:pPr lvl="1"/>
            <a:endParaRPr lang="en-US" altLang="en-US" sz="800" dirty="0"/>
          </a:p>
          <a:p>
            <a:pPr lvl="1"/>
            <a:r>
              <a:rPr lang="en-US" altLang="en-US" dirty="0"/>
              <a:t>Observe a change in breathing</a:t>
            </a:r>
          </a:p>
          <a:p>
            <a:pPr lvl="1"/>
            <a:endParaRPr lang="en-US" altLang="en-US" sz="800" dirty="0"/>
          </a:p>
          <a:p>
            <a:pPr lvl="1"/>
            <a:r>
              <a:rPr lang="en-US" altLang="en-US" dirty="0"/>
              <a:t>Face piece is leaking or other parts break</a:t>
            </a:r>
          </a:p>
          <a:p>
            <a:pPr lvl="1"/>
            <a:endParaRPr lang="en-US" altLang="en-US" sz="800" dirty="0"/>
          </a:p>
          <a:p>
            <a:pPr lvl="1"/>
            <a:r>
              <a:rPr lang="en-US" altLang="en-US" dirty="0"/>
              <a:t>Alarms signaling equipment has failure</a:t>
            </a:r>
          </a:p>
          <a:p>
            <a:pPr lvl="1">
              <a:buFont typeface="Symbol" panose="05050102010706020507" pitchFamily="18" charset="2"/>
              <a:buNone/>
            </a:pPr>
            <a:r>
              <a:rPr lang="en-US" altLang="en-US" dirty="0"/>
              <a:t>   or end of breathing air supply</a:t>
            </a:r>
          </a:p>
          <a:p>
            <a:endParaRPr lang="en-US" altLang="en-US" dirty="0"/>
          </a:p>
        </p:txBody>
      </p:sp>
      <p:sp>
        <p:nvSpPr>
          <p:cNvPr id="5" name="Text Box 5"/>
          <p:cNvSpPr txBox="1">
            <a:spLocks noChangeArrowheads="1"/>
          </p:cNvSpPr>
          <p:nvPr/>
        </p:nvSpPr>
        <p:spPr bwMode="auto">
          <a:xfrm>
            <a:off x="6934200" y="609600"/>
            <a:ext cx="18288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Avenir Next LT Pro" panose="020B0504020202020204" pitchFamily="34" charset="0"/>
              </a:rPr>
              <a:t>1910.134(g)(2)</a:t>
            </a:r>
          </a:p>
        </p:txBody>
      </p:sp>
    </p:spTree>
    <p:extLst>
      <p:ext uri="{BB962C8B-B14F-4D97-AF65-F5344CB8AC3E}">
        <p14:creationId xmlns:p14="http://schemas.microsoft.com/office/powerpoint/2010/main" val="3356764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type="title"/>
          </p:nvPr>
        </p:nvSpPr>
        <p:spPr>
          <a:xfrm>
            <a:off x="609600" y="409575"/>
            <a:ext cx="7924800" cy="644525"/>
          </a:xfrm>
        </p:spPr>
        <p:txBody>
          <a:bodyPr lIns="90488" tIns="44450" rIns="90488" bIns="44450" anchor="ctr"/>
          <a:lstStyle/>
          <a:p>
            <a:r>
              <a:rPr lang="en-US" altLang="en-US"/>
              <a:t>Someone in Charge</a:t>
            </a:r>
          </a:p>
        </p:txBody>
      </p:sp>
      <p:sp>
        <p:nvSpPr>
          <p:cNvPr id="17411" name="Rectangle 7"/>
          <p:cNvSpPr>
            <a:spLocks noGrp="1" noChangeArrowheads="1"/>
          </p:cNvSpPr>
          <p:nvPr>
            <p:ph type="body" idx="1"/>
          </p:nvPr>
        </p:nvSpPr>
        <p:spPr>
          <a:xfrm>
            <a:off x="533400" y="1379349"/>
            <a:ext cx="8001000" cy="4335651"/>
          </a:xfrm>
        </p:spPr>
        <p:txBody>
          <a:bodyPr/>
          <a:lstStyle/>
          <a:p>
            <a:r>
              <a:rPr lang="en-US" altLang="en-US" dirty="0"/>
              <a:t>Written program must be implemented by a trained program administrator.</a:t>
            </a:r>
          </a:p>
          <a:p>
            <a:pPr lvl="1">
              <a:spcBef>
                <a:spcPct val="50000"/>
              </a:spcBef>
            </a:pPr>
            <a:r>
              <a:rPr lang="en-US" altLang="en-US" dirty="0"/>
              <a:t>Must be qualified.</a:t>
            </a:r>
          </a:p>
          <a:p>
            <a:pPr lvl="1">
              <a:spcBef>
                <a:spcPct val="50000"/>
              </a:spcBef>
            </a:pPr>
            <a:r>
              <a:rPr lang="en-US" altLang="en-US" dirty="0"/>
              <a:t>Know the hazards in the workplace and if engineering controls can be applied.</a:t>
            </a:r>
          </a:p>
          <a:p>
            <a:pPr lvl="1">
              <a:spcBef>
                <a:spcPct val="50000"/>
              </a:spcBef>
            </a:pPr>
            <a:r>
              <a:rPr lang="en-US" altLang="en-US" dirty="0"/>
              <a:t>Identify types of respirators to be used </a:t>
            </a:r>
            <a:br>
              <a:rPr lang="en-US" altLang="en-US" dirty="0"/>
            </a:br>
            <a:r>
              <a:rPr lang="en-US" altLang="en-US" dirty="0"/>
              <a:t>if engineering controls will not work.</a:t>
            </a:r>
          </a:p>
          <a:p>
            <a:pPr lvl="2"/>
            <a:endParaRPr lang="en-US" altLang="en-US" dirty="0"/>
          </a:p>
          <a:p>
            <a:r>
              <a:rPr lang="en-US" altLang="en-US" dirty="0"/>
              <a:t>Update as necessary.</a:t>
            </a:r>
          </a:p>
        </p:txBody>
      </p:sp>
      <p:sp>
        <p:nvSpPr>
          <p:cNvPr id="14340" name="Text Box 6"/>
          <p:cNvSpPr txBox="1">
            <a:spLocks noChangeArrowheads="1"/>
          </p:cNvSpPr>
          <p:nvPr/>
        </p:nvSpPr>
        <p:spPr bwMode="auto">
          <a:xfrm>
            <a:off x="7239000" y="609600"/>
            <a:ext cx="22098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Avenir Next LT Pro" panose="020B0504020202020204" pitchFamily="34" charset="0"/>
              </a:rPr>
              <a:t>1910.134(c)</a:t>
            </a:r>
          </a:p>
        </p:txBody>
      </p:sp>
    </p:spTree>
    <p:extLst>
      <p:ext uri="{BB962C8B-B14F-4D97-AF65-F5344CB8AC3E}">
        <p14:creationId xmlns:p14="http://schemas.microsoft.com/office/powerpoint/2010/main" val="39702898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5"/>
          <p:cNvSpPr>
            <a:spLocks noGrp="1" noChangeArrowheads="1"/>
          </p:cNvSpPr>
          <p:nvPr>
            <p:ph type="ctrTitle"/>
          </p:nvPr>
        </p:nvSpPr>
        <p:spPr>
          <a:xfrm>
            <a:off x="1600200" y="1694431"/>
            <a:ext cx="4114800" cy="637354"/>
          </a:xfrm>
        </p:spPr>
        <p:txBody>
          <a:bodyPr/>
          <a:lstStyle/>
          <a:p>
            <a:pPr algn="l"/>
            <a:r>
              <a:rPr lang="en-US" altLang="en-US" sz="3600" dirty="0"/>
              <a:t>    Part 8</a:t>
            </a:r>
          </a:p>
        </p:txBody>
      </p:sp>
      <p:sp>
        <p:nvSpPr>
          <p:cNvPr id="107523" name="Rectangle 6"/>
          <p:cNvSpPr>
            <a:spLocks noGrp="1" noChangeArrowheads="1"/>
          </p:cNvSpPr>
          <p:nvPr>
            <p:ph type="subTitle" idx="1"/>
          </p:nvPr>
        </p:nvSpPr>
        <p:spPr>
          <a:xfrm>
            <a:off x="685800" y="2360360"/>
            <a:ext cx="6400800" cy="575799"/>
          </a:xfrm>
        </p:spPr>
        <p:txBody>
          <a:bodyPr/>
          <a:lstStyle/>
          <a:p>
            <a:pPr marL="0" indent="0" algn="l">
              <a:buNone/>
            </a:pPr>
            <a:r>
              <a:rPr lang="en-US" altLang="en-US" sz="3200" b="1" dirty="0"/>
              <a:t>Program Evaluation</a:t>
            </a:r>
          </a:p>
        </p:txBody>
      </p:sp>
      <p:pic>
        <p:nvPicPr>
          <p:cNvPr id="107524"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1225008"/>
            <a:ext cx="3505200" cy="458454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Text Box 13"/>
          <p:cNvSpPr txBox="1">
            <a:spLocks noChangeArrowheads="1"/>
          </p:cNvSpPr>
          <p:nvPr/>
        </p:nvSpPr>
        <p:spPr bwMode="auto">
          <a:xfrm>
            <a:off x="7239000" y="609600"/>
            <a:ext cx="1676400" cy="369888"/>
          </a:xfrm>
          <a:prstGeom prst="rect">
            <a:avLst/>
          </a:prstGeom>
          <a:noFill/>
          <a:ln w="12700">
            <a:noFill/>
            <a:miter lim="800000"/>
            <a:headEnd type="none" w="sm" len="sm"/>
            <a:tailEnd type="none" w="sm" len="sm"/>
          </a:ln>
        </p:spPr>
        <p:txBody>
          <a:bodyPr>
            <a:spAutoFit/>
          </a:bodyPr>
          <a:lstStyle/>
          <a:p>
            <a:pPr>
              <a:defRPr/>
            </a:pPr>
            <a:r>
              <a:rPr lang="en-US" sz="1800" u="none" dirty="0">
                <a:latin typeface="Avenir Next LT Pro" panose="020B0504020202020204" pitchFamily="34" charset="0"/>
              </a:rPr>
              <a:t>1910.134(l)</a:t>
            </a:r>
            <a:endParaRPr lang="en-US" sz="1800" dirty="0">
              <a:latin typeface="Avenir Next LT Pro" panose="020B0504020202020204" pitchFamily="34" charset="0"/>
            </a:endParaRPr>
          </a:p>
        </p:txBody>
      </p:sp>
      <p:sp>
        <p:nvSpPr>
          <p:cNvPr id="3" name="TextBox 2"/>
          <p:cNvSpPr txBox="1"/>
          <p:nvPr/>
        </p:nvSpPr>
        <p:spPr>
          <a:xfrm>
            <a:off x="7004304" y="5560368"/>
            <a:ext cx="1338828" cy="230832"/>
          </a:xfrm>
          <a:prstGeom prst="rect">
            <a:avLst/>
          </a:prstGeom>
          <a:noFill/>
        </p:spPr>
        <p:txBody>
          <a:bodyPr wrap="none" rtlCol="0">
            <a:spAutoFit/>
          </a:bodyPr>
          <a:lstStyle/>
          <a:p>
            <a:r>
              <a:rPr lang="en-US" sz="900" b="1" u="none" dirty="0"/>
              <a:t>NCDOL Photo Library</a:t>
            </a:r>
          </a:p>
        </p:txBody>
      </p:sp>
    </p:spTree>
    <p:extLst>
      <p:ext uri="{BB962C8B-B14F-4D97-AF65-F5344CB8AC3E}">
        <p14:creationId xmlns:p14="http://schemas.microsoft.com/office/powerpoint/2010/main" val="40905951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4"/>
          <p:cNvSpPr>
            <a:spLocks noGrp="1" noChangeArrowheads="1"/>
          </p:cNvSpPr>
          <p:nvPr>
            <p:ph type="body" sz="half" idx="2"/>
          </p:nvPr>
        </p:nvSpPr>
        <p:spPr>
          <a:xfrm>
            <a:off x="609600" y="1281954"/>
            <a:ext cx="7772400" cy="4463209"/>
          </a:xfrm>
        </p:spPr>
        <p:txBody>
          <a:bodyPr/>
          <a:lstStyle/>
          <a:p>
            <a:r>
              <a:rPr lang="en-US" altLang="en-US" dirty="0"/>
              <a:t>Conduct workplace evaluations</a:t>
            </a:r>
          </a:p>
          <a:p>
            <a:endParaRPr lang="en-US" altLang="en-US" dirty="0"/>
          </a:p>
          <a:p>
            <a:r>
              <a:rPr lang="en-US" altLang="en-US" dirty="0"/>
              <a:t>Consult employees concerning:</a:t>
            </a:r>
          </a:p>
          <a:p>
            <a:pPr lvl="1">
              <a:lnSpc>
                <a:spcPct val="150000"/>
              </a:lnSpc>
            </a:pPr>
            <a:r>
              <a:rPr lang="en-US" altLang="en-US" sz="2800" dirty="0"/>
              <a:t>Respirator fit</a:t>
            </a:r>
          </a:p>
          <a:p>
            <a:pPr lvl="1">
              <a:lnSpc>
                <a:spcPct val="150000"/>
              </a:lnSpc>
            </a:pPr>
            <a:r>
              <a:rPr lang="en-US" altLang="en-US" sz="2800" dirty="0"/>
              <a:t>Appropriate respirator selection</a:t>
            </a:r>
          </a:p>
          <a:p>
            <a:pPr lvl="1">
              <a:lnSpc>
                <a:spcPct val="150000"/>
              </a:lnSpc>
            </a:pPr>
            <a:r>
              <a:rPr lang="en-US" altLang="en-US" sz="2800" dirty="0"/>
              <a:t>Proper respirator use</a:t>
            </a:r>
          </a:p>
          <a:p>
            <a:pPr lvl="1">
              <a:lnSpc>
                <a:spcPct val="150000"/>
              </a:lnSpc>
            </a:pPr>
            <a:r>
              <a:rPr lang="en-US" altLang="en-US" sz="2800" dirty="0"/>
              <a:t>Proper respirator maintenance</a:t>
            </a:r>
          </a:p>
        </p:txBody>
      </p:sp>
      <p:sp>
        <p:nvSpPr>
          <p:cNvPr id="109571" name="Rectangle 8"/>
          <p:cNvSpPr>
            <a:spLocks noChangeArrowheads="1"/>
          </p:cNvSpPr>
          <p:nvPr/>
        </p:nvSpPr>
        <p:spPr bwMode="gray">
          <a:xfrm>
            <a:off x="609600" y="457200"/>
            <a:ext cx="6781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3600" b="1" u="none" dirty="0">
              <a:solidFill>
                <a:srgbClr val="012D9A"/>
              </a:solidFill>
              <a:latin typeface="Avenir Next LT Pro" panose="020B0504020202020204" pitchFamily="34" charset="0"/>
            </a:endParaRPr>
          </a:p>
        </p:txBody>
      </p:sp>
      <p:sp>
        <p:nvSpPr>
          <p:cNvPr id="109572" name="Rectangle 10"/>
          <p:cNvSpPr>
            <a:spLocks noGrp="1" noChangeArrowheads="1"/>
          </p:cNvSpPr>
          <p:nvPr>
            <p:ph type="title"/>
          </p:nvPr>
        </p:nvSpPr>
        <p:spPr/>
        <p:txBody>
          <a:bodyPr/>
          <a:lstStyle/>
          <a:p>
            <a:r>
              <a:rPr lang="en-US" altLang="en-US"/>
              <a:t>Program Evaluation</a:t>
            </a:r>
          </a:p>
        </p:txBody>
      </p:sp>
      <p:sp>
        <p:nvSpPr>
          <p:cNvPr id="67589" name="Text Box 13"/>
          <p:cNvSpPr txBox="1">
            <a:spLocks noChangeArrowheads="1"/>
          </p:cNvSpPr>
          <p:nvPr/>
        </p:nvSpPr>
        <p:spPr bwMode="auto">
          <a:xfrm>
            <a:off x="7239000" y="609600"/>
            <a:ext cx="1676400" cy="369888"/>
          </a:xfrm>
          <a:prstGeom prst="rect">
            <a:avLst/>
          </a:prstGeom>
          <a:noFill/>
          <a:ln w="12700">
            <a:noFill/>
            <a:miter lim="800000"/>
            <a:headEnd type="none" w="sm" len="sm"/>
            <a:tailEnd type="none" w="sm" len="sm"/>
          </a:ln>
        </p:spPr>
        <p:txBody>
          <a:bodyPr>
            <a:spAutoFit/>
          </a:bodyPr>
          <a:lstStyle/>
          <a:p>
            <a:pPr>
              <a:defRPr/>
            </a:pPr>
            <a:r>
              <a:rPr lang="en-US" sz="1800" u="none" dirty="0">
                <a:latin typeface="Avenir Next LT Pro" panose="020B0504020202020204" pitchFamily="34" charset="0"/>
              </a:rPr>
              <a:t>1910.134(l)</a:t>
            </a:r>
            <a:endParaRPr lang="en-US" sz="1800" dirty="0">
              <a:latin typeface="Avenir Next LT Pro" panose="020B0504020202020204" pitchFamily="34" charset="0"/>
            </a:endParaRPr>
          </a:p>
        </p:txBody>
      </p:sp>
    </p:spTree>
    <p:extLst>
      <p:ext uri="{BB962C8B-B14F-4D97-AF65-F5344CB8AC3E}">
        <p14:creationId xmlns:p14="http://schemas.microsoft.com/office/powerpoint/2010/main" val="15377185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1447800" y="1752600"/>
            <a:ext cx="1981200" cy="698909"/>
          </a:xfrm>
        </p:spPr>
        <p:txBody>
          <a:bodyPr/>
          <a:lstStyle/>
          <a:p>
            <a:pPr algn="ctr"/>
            <a:r>
              <a:rPr lang="en-US" altLang="en-US" sz="4000" dirty="0"/>
              <a:t>   </a:t>
            </a:r>
            <a:r>
              <a:rPr lang="en-US" altLang="en-US" sz="3600" dirty="0"/>
              <a:t>Part 9</a:t>
            </a:r>
          </a:p>
        </p:txBody>
      </p:sp>
      <p:sp>
        <p:nvSpPr>
          <p:cNvPr id="111619" name="Rectangle 5"/>
          <p:cNvSpPr>
            <a:spLocks noGrp="1" noChangeArrowheads="1"/>
          </p:cNvSpPr>
          <p:nvPr>
            <p:ph type="subTitle" idx="1"/>
          </p:nvPr>
        </p:nvSpPr>
        <p:spPr>
          <a:xfrm>
            <a:off x="1143000" y="2451509"/>
            <a:ext cx="3810000" cy="575799"/>
          </a:xfrm>
        </p:spPr>
        <p:txBody>
          <a:bodyPr/>
          <a:lstStyle/>
          <a:p>
            <a:pPr marL="0" indent="0" algn="l">
              <a:buNone/>
            </a:pPr>
            <a:r>
              <a:rPr lang="en-US" altLang="en-US" sz="3200" b="1" dirty="0"/>
              <a:t>Recordkeeping</a:t>
            </a:r>
          </a:p>
        </p:txBody>
      </p:sp>
      <p:sp>
        <p:nvSpPr>
          <p:cNvPr id="4" name="Text Box 31"/>
          <p:cNvSpPr txBox="1">
            <a:spLocks noChangeArrowheads="1"/>
          </p:cNvSpPr>
          <p:nvPr/>
        </p:nvSpPr>
        <p:spPr bwMode="auto">
          <a:xfrm>
            <a:off x="7162800" y="609600"/>
            <a:ext cx="1828800" cy="369888"/>
          </a:xfrm>
          <a:prstGeom prst="rect">
            <a:avLst/>
          </a:prstGeom>
          <a:noFill/>
          <a:ln w="12700">
            <a:noFill/>
            <a:miter lim="800000"/>
            <a:headEnd type="none" w="sm" len="sm"/>
            <a:tailEnd type="none" w="sm" len="sm"/>
          </a:ln>
        </p:spPr>
        <p:txBody>
          <a:bodyPr>
            <a:spAutoFit/>
          </a:bodyPr>
          <a:lstStyle/>
          <a:p>
            <a:pPr>
              <a:defRPr/>
            </a:pPr>
            <a:r>
              <a:rPr lang="en-US" sz="1800" u="none" dirty="0">
                <a:latin typeface="Avenir Next LT Pro" panose="020B0504020202020204" pitchFamily="34" charset="0"/>
              </a:rPr>
              <a:t>1910.134(m)</a:t>
            </a:r>
            <a:endParaRPr lang="en-US" sz="1800" dirty="0">
              <a:latin typeface="Avenir Next LT Pro" panose="020B0504020202020204" pitchFamily="34" charset="0"/>
            </a:endParaRPr>
          </a:p>
        </p:txBody>
      </p:sp>
      <p:pic>
        <p:nvPicPr>
          <p:cNvPr id="5" name="Picture 46">
            <a:extLst>
              <a:ext uri="{FF2B5EF4-FFF2-40B4-BE49-F238E27FC236}">
                <a16:creationId xmlns:a16="http://schemas.microsoft.com/office/drawing/2014/main" id="{636BD0EB-3FA4-4CCF-B106-1AABBF0450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371600"/>
            <a:ext cx="3505200" cy="4419600"/>
          </a:xfrm>
          <a:prstGeom prst="rect">
            <a:avLst/>
          </a:prstGeom>
          <a:noFill/>
          <a:ln w="3175">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9546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5"/>
          <p:cNvSpPr>
            <a:spLocks noGrp="1" noChangeArrowheads="1"/>
          </p:cNvSpPr>
          <p:nvPr>
            <p:ph type="title"/>
          </p:nvPr>
        </p:nvSpPr>
        <p:spPr>
          <a:xfrm>
            <a:off x="609600" y="457200"/>
            <a:ext cx="3810000" cy="554038"/>
          </a:xfrm>
        </p:spPr>
        <p:txBody>
          <a:bodyPr/>
          <a:lstStyle/>
          <a:p>
            <a:r>
              <a:rPr lang="en-US" altLang="en-US"/>
              <a:t>Recordkeeping</a:t>
            </a:r>
          </a:p>
        </p:txBody>
      </p:sp>
      <p:sp>
        <p:nvSpPr>
          <p:cNvPr id="113667" name="Text Box 24"/>
          <p:cNvSpPr txBox="1">
            <a:spLocks noChangeArrowheads="1"/>
          </p:cNvSpPr>
          <p:nvPr/>
        </p:nvSpPr>
        <p:spPr bwMode="auto">
          <a:xfrm>
            <a:off x="1981200" y="5029200"/>
            <a:ext cx="184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buClrTx/>
              <a:buSzTx/>
              <a:buFontTx/>
              <a:buNone/>
            </a:pPr>
            <a:endParaRPr lang="en-US" altLang="en-US" sz="3600">
              <a:latin typeface="Times New Roman" panose="02020603050405020304" pitchFamily="18" charset="0"/>
            </a:endParaRPr>
          </a:p>
        </p:txBody>
      </p:sp>
      <p:sp>
        <p:nvSpPr>
          <p:cNvPr id="113668" name="Rectangle 29"/>
          <p:cNvSpPr>
            <a:spLocks noChangeArrowheads="1"/>
          </p:cNvSpPr>
          <p:nvPr/>
        </p:nvSpPr>
        <p:spPr bwMode="auto">
          <a:xfrm>
            <a:off x="609600" y="1295400"/>
            <a:ext cx="5181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r>
              <a:rPr lang="en-US" altLang="en-US" u="none" dirty="0">
                <a:latin typeface="Avenir Next LT Pro" panose="020B0504020202020204" pitchFamily="34" charset="0"/>
              </a:rPr>
              <a:t>Written program</a:t>
            </a:r>
          </a:p>
          <a:p>
            <a:endParaRPr lang="en-US" altLang="en-US" u="none" dirty="0">
              <a:latin typeface="Avenir Next LT Pro" panose="020B0504020202020204" pitchFamily="34" charset="0"/>
            </a:endParaRPr>
          </a:p>
          <a:p>
            <a:r>
              <a:rPr lang="en-US" altLang="en-US" u="none" dirty="0">
                <a:latin typeface="Avenir Next LT Pro" panose="020B0504020202020204" pitchFamily="34" charset="0"/>
              </a:rPr>
              <a:t>Medical evaluations</a:t>
            </a:r>
          </a:p>
          <a:p>
            <a:pPr>
              <a:buFontTx/>
              <a:buNone/>
            </a:pPr>
            <a:endParaRPr lang="en-US" altLang="en-US" u="none" dirty="0">
              <a:latin typeface="Avenir Next LT Pro" panose="020B0504020202020204" pitchFamily="34" charset="0"/>
            </a:endParaRPr>
          </a:p>
          <a:p>
            <a:r>
              <a:rPr lang="en-US" altLang="en-US" u="none" dirty="0">
                <a:latin typeface="Avenir Next LT Pro" panose="020B0504020202020204" pitchFamily="34" charset="0"/>
              </a:rPr>
              <a:t>Fit test records</a:t>
            </a:r>
          </a:p>
          <a:p>
            <a:endParaRPr lang="en-US" altLang="en-US" u="none" dirty="0">
              <a:latin typeface="Avenir Next LT Pro" panose="020B0504020202020204" pitchFamily="34" charset="0"/>
            </a:endParaRPr>
          </a:p>
          <a:p>
            <a:r>
              <a:rPr lang="en-US" altLang="en-US" u="none" dirty="0">
                <a:latin typeface="Avenir Next LT Pro" panose="020B0504020202020204" pitchFamily="34" charset="0"/>
              </a:rPr>
              <a:t>Emergency use respirator inspection</a:t>
            </a:r>
          </a:p>
        </p:txBody>
      </p:sp>
      <p:sp>
        <p:nvSpPr>
          <p:cNvPr id="69637" name="Text Box 31"/>
          <p:cNvSpPr txBox="1">
            <a:spLocks noChangeArrowheads="1"/>
          </p:cNvSpPr>
          <p:nvPr/>
        </p:nvSpPr>
        <p:spPr bwMode="auto">
          <a:xfrm>
            <a:off x="6477000" y="609600"/>
            <a:ext cx="2438400" cy="369888"/>
          </a:xfrm>
          <a:prstGeom prst="rect">
            <a:avLst/>
          </a:prstGeom>
          <a:noFill/>
          <a:ln w="12700">
            <a:noFill/>
            <a:miter lim="800000"/>
            <a:headEnd type="none" w="sm" len="sm"/>
            <a:tailEnd type="none" w="sm" len="sm"/>
          </a:ln>
        </p:spPr>
        <p:txBody>
          <a:bodyPr>
            <a:spAutoFit/>
          </a:bodyPr>
          <a:lstStyle/>
          <a:p>
            <a:pPr>
              <a:defRPr/>
            </a:pPr>
            <a:r>
              <a:rPr lang="en-US" sz="1800" u="none" dirty="0">
                <a:latin typeface="Avenir Next LT Pro" panose="020B0504020202020204" pitchFamily="34" charset="0"/>
              </a:rPr>
              <a:t>1910.134(m)(1)-(4)</a:t>
            </a:r>
            <a:endParaRPr lang="en-US" sz="1800" dirty="0">
              <a:latin typeface="Avenir Next LT Pro" panose="020B0504020202020204" pitchFamily="34" charset="0"/>
            </a:endParaRPr>
          </a:p>
        </p:txBody>
      </p:sp>
      <p:pic>
        <p:nvPicPr>
          <p:cNvPr id="113671" name="Picture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295399"/>
            <a:ext cx="3086100" cy="4170405"/>
          </a:xfrm>
          <a:prstGeom prst="rect">
            <a:avLst/>
          </a:prstGeom>
          <a:noFill/>
          <a:ln w="3175">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304300" y="3335794"/>
            <a:ext cx="1210588" cy="215444"/>
          </a:xfrm>
          <a:prstGeom prst="rect">
            <a:avLst/>
          </a:prstGeom>
          <a:noFill/>
        </p:spPr>
        <p:txBody>
          <a:bodyPr wrap="none" rtlCol="0">
            <a:spAutoFit/>
          </a:bodyPr>
          <a:lstStyle/>
          <a:p>
            <a:r>
              <a:rPr lang="en-US" sz="800" b="1" u="none" dirty="0"/>
              <a:t>NCDOL Photo Library</a:t>
            </a:r>
          </a:p>
        </p:txBody>
      </p:sp>
    </p:spTree>
    <p:extLst>
      <p:ext uri="{BB962C8B-B14F-4D97-AF65-F5344CB8AC3E}">
        <p14:creationId xmlns:p14="http://schemas.microsoft.com/office/powerpoint/2010/main" val="34864379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5"/>
          <p:cNvSpPr>
            <a:spLocks noGrp="1"/>
          </p:cNvSpPr>
          <p:nvPr>
            <p:ph type="title"/>
          </p:nvPr>
        </p:nvSpPr>
        <p:spPr/>
        <p:txBody>
          <a:bodyPr/>
          <a:lstStyle/>
          <a:p>
            <a:r>
              <a:rPr lang="en-US" altLang="en-US"/>
              <a:t>Written Program</a:t>
            </a:r>
          </a:p>
        </p:txBody>
      </p:sp>
      <p:sp>
        <p:nvSpPr>
          <p:cNvPr id="115715" name="Content Placeholder 6"/>
          <p:cNvSpPr>
            <a:spLocks noGrp="1"/>
          </p:cNvSpPr>
          <p:nvPr>
            <p:ph idx="1"/>
          </p:nvPr>
        </p:nvSpPr>
        <p:spPr>
          <a:xfrm>
            <a:off x="533400" y="1219200"/>
            <a:ext cx="8001000" cy="4724400"/>
          </a:xfrm>
        </p:spPr>
        <p:txBody>
          <a:bodyPr/>
          <a:lstStyle/>
          <a:p>
            <a:r>
              <a:rPr lang="en-US" altLang="en-US" dirty="0"/>
              <a:t>Written program must contain procedures for:</a:t>
            </a:r>
          </a:p>
          <a:p>
            <a:endParaRPr lang="en-US" altLang="en-US" sz="500" dirty="0"/>
          </a:p>
          <a:p>
            <a:pPr lvl="1"/>
            <a:r>
              <a:rPr lang="en-US" altLang="en-US" dirty="0"/>
              <a:t>Selecting respirators</a:t>
            </a:r>
          </a:p>
          <a:p>
            <a:pPr lvl="1"/>
            <a:endParaRPr lang="en-US" altLang="en-US" sz="300" dirty="0"/>
          </a:p>
          <a:p>
            <a:pPr lvl="1"/>
            <a:r>
              <a:rPr lang="en-US" altLang="en-US" dirty="0"/>
              <a:t>Medical evaluations</a:t>
            </a:r>
          </a:p>
          <a:p>
            <a:pPr lvl="1"/>
            <a:endParaRPr lang="en-US" altLang="en-US" sz="300" dirty="0"/>
          </a:p>
          <a:p>
            <a:pPr lvl="1"/>
            <a:r>
              <a:rPr lang="en-US" altLang="en-US" dirty="0"/>
              <a:t>Fit testing</a:t>
            </a:r>
          </a:p>
          <a:p>
            <a:pPr lvl="1"/>
            <a:endParaRPr lang="en-US" altLang="en-US" sz="300" dirty="0"/>
          </a:p>
          <a:p>
            <a:pPr lvl="1"/>
            <a:r>
              <a:rPr lang="en-US" altLang="en-US" dirty="0"/>
              <a:t>Respirator use</a:t>
            </a:r>
          </a:p>
          <a:p>
            <a:pPr lvl="1"/>
            <a:endParaRPr lang="en-US" altLang="en-US" sz="300" dirty="0"/>
          </a:p>
          <a:p>
            <a:pPr lvl="1"/>
            <a:r>
              <a:rPr lang="en-US" altLang="en-US" dirty="0"/>
              <a:t>Respirator maintenance</a:t>
            </a:r>
          </a:p>
          <a:p>
            <a:pPr lvl="1"/>
            <a:endParaRPr lang="en-US" altLang="en-US" sz="300" dirty="0"/>
          </a:p>
          <a:p>
            <a:pPr lvl="1"/>
            <a:r>
              <a:rPr lang="en-US" altLang="en-US" dirty="0"/>
              <a:t>Ensuring adequate breathing air for SARs</a:t>
            </a:r>
          </a:p>
          <a:p>
            <a:pPr lvl="1"/>
            <a:endParaRPr lang="en-US" altLang="en-US" sz="300" dirty="0"/>
          </a:p>
          <a:p>
            <a:pPr lvl="1"/>
            <a:r>
              <a:rPr lang="en-US" altLang="en-US" dirty="0"/>
              <a:t>Employee training</a:t>
            </a:r>
          </a:p>
          <a:p>
            <a:pPr lvl="1"/>
            <a:endParaRPr lang="en-US" altLang="en-US" sz="300" dirty="0"/>
          </a:p>
          <a:p>
            <a:pPr lvl="1"/>
            <a:r>
              <a:rPr lang="en-US" altLang="en-US" dirty="0"/>
              <a:t>Program evaluation</a:t>
            </a:r>
          </a:p>
          <a:p>
            <a:pPr lvl="1">
              <a:buFont typeface="Symbol" panose="05050102010706020507" pitchFamily="18" charset="2"/>
              <a:buNone/>
            </a:pPr>
            <a:endParaRPr lang="en-US" altLang="en-US" sz="1400" dirty="0"/>
          </a:p>
          <a:p>
            <a:r>
              <a:rPr lang="en-US" altLang="en-US" dirty="0"/>
              <a:t>Program must be worksite-specific</a:t>
            </a:r>
          </a:p>
        </p:txBody>
      </p:sp>
      <p:sp>
        <p:nvSpPr>
          <p:cNvPr id="115716" name="Content Placeholder 7"/>
          <p:cNvSpPr>
            <a:spLocks noGrp="1"/>
          </p:cNvSpPr>
          <p:nvPr>
            <p:ph sz="quarter" idx="10"/>
          </p:nvPr>
        </p:nvSpPr>
        <p:spPr>
          <a:xfrm>
            <a:off x="6934200" y="609600"/>
            <a:ext cx="2133600" cy="381000"/>
          </a:xfrm>
        </p:spPr>
        <p:txBody>
          <a:bodyPr/>
          <a:lstStyle/>
          <a:p>
            <a:r>
              <a:rPr lang="en-US" altLang="en-US" sz="1800" dirty="0"/>
              <a:t>1910.134(c)(1)</a:t>
            </a:r>
          </a:p>
        </p:txBody>
      </p:sp>
      <p:sp>
        <p:nvSpPr>
          <p:cNvPr id="6" name="TextBox 5"/>
          <p:cNvSpPr txBox="1"/>
          <p:nvPr/>
        </p:nvSpPr>
        <p:spPr>
          <a:xfrm>
            <a:off x="5638800" y="2465278"/>
            <a:ext cx="2286000" cy="646331"/>
          </a:xfrm>
          <a:prstGeom prst="rect">
            <a:avLst/>
          </a:prstGeom>
          <a:noFill/>
        </p:spPr>
        <p:txBody>
          <a:bodyPr wrap="square" rtlCol="0">
            <a:spAutoFit/>
          </a:bodyPr>
          <a:lstStyle/>
          <a:p>
            <a:endParaRPr lang="en-US" u="none" dirty="0">
              <a:solidFill>
                <a:srgbClr val="FF0000"/>
              </a:solidFill>
              <a:latin typeface="Avenir Next LT Pro" panose="020B0504020202020204" pitchFamily="34" charset="0"/>
              <a:cs typeface="Sakkal Majalla" panose="02000000000000000000" pitchFamily="2" charset="-78"/>
            </a:endParaRPr>
          </a:p>
        </p:txBody>
      </p:sp>
    </p:spTree>
    <p:extLst>
      <p:ext uri="{BB962C8B-B14F-4D97-AF65-F5344CB8AC3E}">
        <p14:creationId xmlns:p14="http://schemas.microsoft.com/office/powerpoint/2010/main" val="2260355803"/>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ctrTitle"/>
          </p:nvPr>
        </p:nvSpPr>
        <p:spPr>
          <a:xfrm>
            <a:off x="-1905000" y="1661755"/>
            <a:ext cx="7772400" cy="637354"/>
          </a:xfrm>
        </p:spPr>
        <p:txBody>
          <a:bodyPr/>
          <a:lstStyle/>
          <a:p>
            <a:pPr algn="ctr"/>
            <a:r>
              <a:rPr lang="en-US" altLang="en-US" sz="3600" dirty="0"/>
              <a:t>         Part 10</a:t>
            </a:r>
          </a:p>
        </p:txBody>
      </p:sp>
      <p:sp>
        <p:nvSpPr>
          <p:cNvPr id="117763" name="Rectangle 5"/>
          <p:cNvSpPr>
            <a:spLocks noGrp="1" noChangeArrowheads="1"/>
          </p:cNvSpPr>
          <p:nvPr>
            <p:ph type="subTitle" idx="1"/>
          </p:nvPr>
        </p:nvSpPr>
        <p:spPr>
          <a:xfrm>
            <a:off x="960894" y="2299109"/>
            <a:ext cx="3534905" cy="575799"/>
          </a:xfrm>
        </p:spPr>
        <p:txBody>
          <a:bodyPr/>
          <a:lstStyle/>
          <a:p>
            <a:pPr marL="0" indent="0" algn="l">
              <a:buNone/>
            </a:pPr>
            <a:r>
              <a:rPr lang="en-US" altLang="en-US" sz="3200" b="1" dirty="0"/>
              <a:t>Voluntary Use</a:t>
            </a:r>
          </a:p>
        </p:txBody>
      </p:sp>
      <p:sp>
        <p:nvSpPr>
          <p:cNvPr id="4" name="Text Box 31"/>
          <p:cNvSpPr txBox="1">
            <a:spLocks noChangeArrowheads="1"/>
          </p:cNvSpPr>
          <p:nvPr/>
        </p:nvSpPr>
        <p:spPr bwMode="auto">
          <a:xfrm>
            <a:off x="7162800" y="609600"/>
            <a:ext cx="1828800" cy="369888"/>
          </a:xfrm>
          <a:prstGeom prst="rect">
            <a:avLst/>
          </a:prstGeom>
          <a:noFill/>
          <a:ln w="12700">
            <a:noFill/>
            <a:miter lim="800000"/>
            <a:headEnd type="none" w="sm" len="sm"/>
            <a:tailEnd type="none" w="sm" len="sm"/>
          </a:ln>
        </p:spPr>
        <p:txBody>
          <a:bodyPr>
            <a:spAutoFit/>
          </a:bodyPr>
          <a:lstStyle/>
          <a:p>
            <a:pPr>
              <a:defRPr/>
            </a:pPr>
            <a:r>
              <a:rPr lang="en-US" sz="1800" u="none" dirty="0">
                <a:latin typeface="Avenir Next LT Pro" panose="020B0504020202020204" pitchFamily="34" charset="0"/>
              </a:rPr>
              <a:t>1910.134(c)</a:t>
            </a:r>
            <a:endParaRPr lang="en-US" sz="1800" dirty="0">
              <a:latin typeface="Avenir Next LT Pro" panose="020B0504020202020204" pitchFamily="34" charset="0"/>
            </a:endParaRPr>
          </a:p>
        </p:txBody>
      </p:sp>
      <p:pic>
        <p:nvPicPr>
          <p:cNvPr id="5" name="Picture 4" descr="A picture containing indoor, sitting, table, motorcycle&#10;&#10;Description automatically generated">
            <a:extLst>
              <a:ext uri="{FF2B5EF4-FFF2-40B4-BE49-F238E27FC236}">
                <a16:creationId xmlns:a16="http://schemas.microsoft.com/office/drawing/2014/main" id="{9CE11DAC-6309-43BB-9A4A-EC7050C201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1295400"/>
            <a:ext cx="3657600" cy="4495800"/>
          </a:xfrm>
          <a:prstGeom prst="rect">
            <a:avLst/>
          </a:prstGeom>
        </p:spPr>
      </p:pic>
    </p:spTree>
    <p:extLst>
      <p:ext uri="{BB962C8B-B14F-4D97-AF65-F5344CB8AC3E}">
        <p14:creationId xmlns:p14="http://schemas.microsoft.com/office/powerpoint/2010/main" val="1786957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609600" y="457200"/>
            <a:ext cx="5334000" cy="549275"/>
          </a:xfrm>
        </p:spPr>
        <p:txBody>
          <a:bodyPr/>
          <a:lstStyle/>
          <a:p>
            <a:r>
              <a:rPr lang="en-US" altLang="en-US"/>
              <a:t>Voluntary Use</a:t>
            </a:r>
          </a:p>
        </p:txBody>
      </p:sp>
      <p:sp>
        <p:nvSpPr>
          <p:cNvPr id="15364" name="Text Box 4"/>
          <p:cNvSpPr txBox="1">
            <a:spLocks noChangeArrowheads="1"/>
          </p:cNvSpPr>
          <p:nvPr/>
        </p:nvSpPr>
        <p:spPr bwMode="auto">
          <a:xfrm>
            <a:off x="6400800" y="609600"/>
            <a:ext cx="2209800" cy="369888"/>
          </a:xfrm>
          <a:prstGeom prst="rect">
            <a:avLst/>
          </a:prstGeom>
          <a:noFill/>
          <a:ln w="12700">
            <a:noFill/>
            <a:miter lim="800000"/>
            <a:headEnd type="none" w="sm" len="sm"/>
            <a:tailEnd type="none" w="sm" len="sm"/>
          </a:ln>
        </p:spPr>
        <p:txBody>
          <a:bodyPr>
            <a:spAutoFit/>
          </a:bodyPr>
          <a:lstStyle/>
          <a:p>
            <a:pPr algn="r">
              <a:spcBef>
                <a:spcPct val="50000"/>
              </a:spcBef>
              <a:defRPr/>
            </a:pPr>
            <a:r>
              <a:rPr lang="en-US" sz="1800" u="none" dirty="0">
                <a:latin typeface="Avenir Next LT Pro" panose="020B0504020202020204" pitchFamily="34" charset="0"/>
              </a:rPr>
              <a:t>1910.134(c)(2)</a:t>
            </a:r>
          </a:p>
        </p:txBody>
      </p:sp>
      <p:grpSp>
        <p:nvGrpSpPr>
          <p:cNvPr id="119813" name="Group 8"/>
          <p:cNvGrpSpPr>
            <a:grpSpLocks/>
          </p:cNvGrpSpPr>
          <p:nvPr/>
        </p:nvGrpSpPr>
        <p:grpSpPr bwMode="auto">
          <a:xfrm>
            <a:off x="5943600" y="3963257"/>
            <a:ext cx="2552700" cy="1951405"/>
            <a:chOff x="7162800" y="2743200"/>
            <a:chExt cx="1066800" cy="777875"/>
          </a:xfrm>
        </p:grpSpPr>
        <p:pic>
          <p:nvPicPr>
            <p:cNvPr id="119817" name="Picture 8" descr="E:\Resp Pics\2015-02-25 Respiratory Protection Pics\Respiratory Protection Pics 0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2743200"/>
              <a:ext cx="103822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7162800" y="3352800"/>
              <a:ext cx="1066800" cy="85732"/>
            </a:xfrm>
            <a:prstGeom prst="rect">
              <a:avLst/>
            </a:prstGeom>
            <a:noFill/>
          </p:spPr>
          <p:txBody>
            <a:bodyPr>
              <a:spAutoFit/>
            </a:bodyPr>
            <a:lstStyle/>
            <a:p>
              <a:pPr eaLnBrk="1" hangingPunct="1">
                <a:defRPr/>
              </a:pPr>
              <a:r>
                <a:rPr lang="en-US" sz="600" u="none" dirty="0">
                  <a:latin typeface="Avenir Next LT Pro" panose="020B0504020202020204" pitchFamily="34" charset="0"/>
                </a:rPr>
                <a:t>NCDOL Photo Library</a:t>
              </a:r>
            </a:p>
          </p:txBody>
        </p:sp>
      </p:grpSp>
      <p:sp>
        <p:nvSpPr>
          <p:cNvPr id="12" name="Rectangle 3">
            <a:extLst>
              <a:ext uri="{FF2B5EF4-FFF2-40B4-BE49-F238E27FC236}">
                <a16:creationId xmlns:a16="http://schemas.microsoft.com/office/drawing/2014/main" id="{4337B428-9A1B-4B5B-AF99-3F03182B6157}"/>
              </a:ext>
            </a:extLst>
          </p:cNvPr>
          <p:cNvSpPr txBox="1">
            <a:spLocks noChangeArrowheads="1"/>
          </p:cNvSpPr>
          <p:nvPr/>
        </p:nvSpPr>
        <p:spPr bwMode="auto">
          <a:xfrm>
            <a:off x="609600" y="1219200"/>
            <a:ext cx="6248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r>
              <a:rPr lang="en-US" altLang="en-US" sz="2600" u="none" kern="0" dirty="0">
                <a:latin typeface="Avenir Next LT Pro" panose="020B0504020202020204" pitchFamily="34" charset="0"/>
              </a:rPr>
              <a:t>For all respirators, the employer must:</a:t>
            </a:r>
          </a:p>
          <a:p>
            <a:pPr lvl="1">
              <a:spcBef>
                <a:spcPts val="600"/>
              </a:spcBef>
            </a:pPr>
            <a:r>
              <a:rPr lang="en-US" altLang="en-US" sz="2200" u="none" kern="0" dirty="0">
                <a:latin typeface="Avenir Next LT Pro" panose="020B0504020202020204" pitchFamily="34" charset="0"/>
              </a:rPr>
              <a:t>Determine that voluntary use is appropriate.</a:t>
            </a:r>
          </a:p>
          <a:p>
            <a:pPr lvl="1"/>
            <a:endParaRPr lang="en-US" altLang="en-US" sz="1000" u="none" kern="0" dirty="0">
              <a:latin typeface="Avenir Next LT Pro" panose="020B0504020202020204" pitchFamily="34" charset="0"/>
            </a:endParaRPr>
          </a:p>
          <a:p>
            <a:pPr lvl="1"/>
            <a:r>
              <a:rPr lang="en-US" altLang="en-US" sz="2200" u="none" kern="0" dirty="0">
                <a:latin typeface="Avenir Next LT Pro" panose="020B0504020202020204" pitchFamily="34" charset="0"/>
              </a:rPr>
              <a:t>Ensure that use of the selected respirator will not create a hazard.</a:t>
            </a:r>
          </a:p>
          <a:p>
            <a:pPr lvl="1"/>
            <a:endParaRPr lang="en-US" altLang="en-US" sz="1000" u="none" kern="0" dirty="0">
              <a:latin typeface="Avenir Next LT Pro" panose="020B0504020202020204" pitchFamily="34" charset="0"/>
            </a:endParaRPr>
          </a:p>
          <a:p>
            <a:pPr lvl="1"/>
            <a:r>
              <a:rPr lang="en-US" altLang="en-US" sz="2200" u="none" kern="0" dirty="0">
                <a:latin typeface="Avenir Next LT Pro" panose="020B0504020202020204" pitchFamily="34" charset="0"/>
              </a:rPr>
              <a:t>Provide employees with information in Appendix D.</a:t>
            </a:r>
          </a:p>
          <a:p>
            <a:endParaRPr lang="en-US" altLang="en-US" sz="2000" u="none" kern="0" dirty="0">
              <a:latin typeface="Avenir Next LT Pro" panose="020B0504020202020204" pitchFamily="34" charset="0"/>
            </a:endParaRPr>
          </a:p>
          <a:p>
            <a:pPr>
              <a:buFont typeface="Wingdings" panose="05000000000000000000" pitchFamily="2" charset="2"/>
              <a:buNone/>
            </a:pPr>
            <a:endParaRPr lang="en-US" altLang="en-US" sz="2400" u="none" kern="0" dirty="0">
              <a:latin typeface="Avenir Next LT Pro" panose="020B0504020202020204" pitchFamily="34" charset="0"/>
            </a:endParaRPr>
          </a:p>
        </p:txBody>
      </p:sp>
    </p:spTree>
    <p:extLst>
      <p:ext uri="{BB962C8B-B14F-4D97-AF65-F5344CB8AC3E}">
        <p14:creationId xmlns:p14="http://schemas.microsoft.com/office/powerpoint/2010/main" val="4444015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99098B-26C0-421A-E622-F76A33446D0F}"/>
            </a:ext>
          </a:extLst>
        </p:cNvPr>
        <p:cNvGrpSpPr/>
        <p:nvPr/>
      </p:nvGrpSpPr>
      <p:grpSpPr>
        <a:xfrm>
          <a:off x="0" y="0"/>
          <a:ext cx="0" cy="0"/>
          <a:chOff x="0" y="0"/>
          <a:chExt cx="0" cy="0"/>
        </a:xfrm>
      </p:grpSpPr>
      <p:sp>
        <p:nvSpPr>
          <p:cNvPr id="119810" name="Rectangle 2">
            <a:extLst>
              <a:ext uri="{FF2B5EF4-FFF2-40B4-BE49-F238E27FC236}">
                <a16:creationId xmlns:a16="http://schemas.microsoft.com/office/drawing/2014/main" id="{9939F768-AEA9-FEFE-5698-FFE60B59D49E}"/>
              </a:ext>
            </a:extLst>
          </p:cNvPr>
          <p:cNvSpPr>
            <a:spLocks noGrp="1" noChangeArrowheads="1"/>
          </p:cNvSpPr>
          <p:nvPr>
            <p:ph type="title"/>
          </p:nvPr>
        </p:nvSpPr>
        <p:spPr>
          <a:xfrm>
            <a:off x="609600" y="457200"/>
            <a:ext cx="5334000" cy="549275"/>
          </a:xfrm>
        </p:spPr>
        <p:txBody>
          <a:bodyPr/>
          <a:lstStyle/>
          <a:p>
            <a:r>
              <a:rPr lang="en-US" altLang="en-US"/>
              <a:t>Voluntary Use</a:t>
            </a:r>
          </a:p>
        </p:txBody>
      </p:sp>
      <p:sp>
        <p:nvSpPr>
          <p:cNvPr id="15364" name="Text Box 4">
            <a:extLst>
              <a:ext uri="{FF2B5EF4-FFF2-40B4-BE49-F238E27FC236}">
                <a16:creationId xmlns:a16="http://schemas.microsoft.com/office/drawing/2014/main" id="{AF69EDCA-6F6C-4515-E1D4-6349FDD34138}"/>
              </a:ext>
            </a:extLst>
          </p:cNvPr>
          <p:cNvSpPr txBox="1">
            <a:spLocks noChangeArrowheads="1"/>
          </p:cNvSpPr>
          <p:nvPr/>
        </p:nvSpPr>
        <p:spPr bwMode="auto">
          <a:xfrm>
            <a:off x="6400800" y="609600"/>
            <a:ext cx="2209800" cy="369888"/>
          </a:xfrm>
          <a:prstGeom prst="rect">
            <a:avLst/>
          </a:prstGeom>
          <a:noFill/>
          <a:ln w="12700">
            <a:noFill/>
            <a:miter lim="800000"/>
            <a:headEnd type="none" w="sm" len="sm"/>
            <a:tailEnd type="none" w="sm" len="sm"/>
          </a:ln>
        </p:spPr>
        <p:txBody>
          <a:bodyPr>
            <a:spAutoFit/>
          </a:bodyPr>
          <a:lstStyle/>
          <a:p>
            <a:pPr algn="r">
              <a:spcBef>
                <a:spcPct val="50000"/>
              </a:spcBef>
              <a:defRPr/>
            </a:pPr>
            <a:r>
              <a:rPr lang="en-US" sz="1800" u="none" dirty="0">
                <a:latin typeface="Avenir Next LT Pro" panose="020B0504020202020204" pitchFamily="34" charset="0"/>
              </a:rPr>
              <a:t>1910.134(c)(2)</a:t>
            </a:r>
          </a:p>
        </p:txBody>
      </p:sp>
      <p:grpSp>
        <p:nvGrpSpPr>
          <p:cNvPr id="119814" name="Group 9">
            <a:extLst>
              <a:ext uri="{FF2B5EF4-FFF2-40B4-BE49-F238E27FC236}">
                <a16:creationId xmlns:a16="http://schemas.microsoft.com/office/drawing/2014/main" id="{2A72EB22-EE85-EB80-7665-9477F88627C3}"/>
              </a:ext>
            </a:extLst>
          </p:cNvPr>
          <p:cNvGrpSpPr>
            <a:grpSpLocks/>
          </p:cNvGrpSpPr>
          <p:nvPr/>
        </p:nvGrpSpPr>
        <p:grpSpPr bwMode="auto">
          <a:xfrm>
            <a:off x="6123008" y="4166886"/>
            <a:ext cx="2335192" cy="1631182"/>
            <a:chOff x="6400800" y="4343400"/>
            <a:chExt cx="1981200" cy="1413785"/>
          </a:xfrm>
        </p:grpSpPr>
        <p:pic>
          <p:nvPicPr>
            <p:cNvPr id="119815" name="Picture 9" descr="E:\Resp Pics\2015-02-25 Respiratory Protection Pics\Respiratory Protection Pics 004.JPG">
              <a:extLst>
                <a:ext uri="{FF2B5EF4-FFF2-40B4-BE49-F238E27FC236}">
                  <a16:creationId xmlns:a16="http://schemas.microsoft.com/office/drawing/2014/main" id="{B67B90FB-AC06-2BAD-6935-4AFBA0F5DB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343400"/>
              <a:ext cx="1874838"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BC8D1BA4-E8CA-FA41-4F60-0F486D42E599}"/>
                </a:ext>
              </a:extLst>
            </p:cNvPr>
            <p:cNvSpPr txBox="1"/>
            <p:nvPr/>
          </p:nvSpPr>
          <p:spPr>
            <a:xfrm>
              <a:off x="7315454" y="5561941"/>
              <a:ext cx="1066546" cy="195244"/>
            </a:xfrm>
            <a:prstGeom prst="rect">
              <a:avLst/>
            </a:prstGeom>
            <a:noFill/>
          </p:spPr>
          <p:txBody>
            <a:bodyPr>
              <a:spAutoFit/>
            </a:bodyPr>
            <a:lstStyle/>
            <a:p>
              <a:pPr eaLnBrk="1" hangingPunct="1">
                <a:defRPr/>
              </a:pPr>
              <a:r>
                <a:rPr lang="en-US" sz="600" u="none" dirty="0">
                  <a:latin typeface="Avenir Next LT Pro" panose="020B0504020202020204" pitchFamily="34" charset="0"/>
                </a:rPr>
                <a:t>NCDOL Photo Library</a:t>
              </a:r>
            </a:p>
          </p:txBody>
        </p:sp>
      </p:grpSp>
      <p:sp>
        <p:nvSpPr>
          <p:cNvPr id="12" name="Rectangle 3">
            <a:extLst>
              <a:ext uri="{FF2B5EF4-FFF2-40B4-BE49-F238E27FC236}">
                <a16:creationId xmlns:a16="http://schemas.microsoft.com/office/drawing/2014/main" id="{82231FEB-2A16-47CA-111C-EBFC2D298EDC}"/>
              </a:ext>
            </a:extLst>
          </p:cNvPr>
          <p:cNvSpPr txBox="1">
            <a:spLocks noChangeArrowheads="1"/>
          </p:cNvSpPr>
          <p:nvPr/>
        </p:nvSpPr>
        <p:spPr bwMode="auto">
          <a:xfrm>
            <a:off x="609600" y="1219200"/>
            <a:ext cx="6248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r>
              <a:rPr lang="en-US" altLang="en-US" sz="2600" u="none" kern="0" dirty="0">
                <a:latin typeface="Avenir Next LT Pro" panose="020B0504020202020204" pitchFamily="34" charset="0"/>
              </a:rPr>
              <a:t>For all respirators except filtering face pieces, the employer must establish and implement a written program to address:</a:t>
            </a:r>
          </a:p>
          <a:p>
            <a:pPr lvl="1">
              <a:spcBef>
                <a:spcPts val="600"/>
              </a:spcBef>
            </a:pPr>
            <a:r>
              <a:rPr lang="en-US" altLang="en-US" sz="2200" u="none" kern="0" dirty="0">
                <a:latin typeface="Avenir Next LT Pro" panose="020B0504020202020204" pitchFamily="34" charset="0"/>
              </a:rPr>
              <a:t>Medical evaluations, and</a:t>
            </a:r>
          </a:p>
          <a:p>
            <a:pPr lvl="1">
              <a:spcBef>
                <a:spcPts val="600"/>
              </a:spcBef>
            </a:pPr>
            <a:endParaRPr lang="en-US" altLang="en-US" sz="1000" u="none" kern="0" dirty="0">
              <a:latin typeface="Avenir Next LT Pro" panose="020B0504020202020204" pitchFamily="34" charset="0"/>
            </a:endParaRPr>
          </a:p>
          <a:p>
            <a:pPr lvl="1"/>
            <a:r>
              <a:rPr lang="en-US" altLang="en-US" sz="2200" u="none" kern="0" dirty="0">
                <a:latin typeface="Avenir Next LT Pro" panose="020B0504020202020204" pitchFamily="34" charset="0"/>
              </a:rPr>
              <a:t>Training on maintenance, storage and care.</a:t>
            </a:r>
          </a:p>
          <a:p>
            <a:pPr lvl="1"/>
            <a:endParaRPr lang="en-US" altLang="en-US" u="none" kern="0" dirty="0">
              <a:latin typeface="Avenir Next LT Pro" panose="020B0504020202020204" pitchFamily="34" charset="0"/>
            </a:endParaRPr>
          </a:p>
          <a:p>
            <a:pPr>
              <a:buFont typeface="Wingdings" panose="05000000000000000000" pitchFamily="2" charset="2"/>
              <a:buNone/>
            </a:pPr>
            <a:endParaRPr lang="en-US" altLang="en-US" sz="2400" u="none" kern="0" dirty="0">
              <a:latin typeface="Avenir Next LT Pro" panose="020B0504020202020204" pitchFamily="34" charset="0"/>
            </a:endParaRPr>
          </a:p>
        </p:txBody>
      </p:sp>
    </p:spTree>
    <p:extLst>
      <p:ext uri="{BB962C8B-B14F-4D97-AF65-F5344CB8AC3E}">
        <p14:creationId xmlns:p14="http://schemas.microsoft.com/office/powerpoint/2010/main" val="16804087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en-US" altLang="en-US"/>
              <a:t>All Mandatory Appendices</a:t>
            </a:r>
            <a:endParaRPr lang="en-US" altLang="en-US" dirty="0"/>
          </a:p>
        </p:txBody>
      </p:sp>
      <p:sp>
        <p:nvSpPr>
          <p:cNvPr id="121859" name="Content Placeholder 2"/>
          <p:cNvSpPr>
            <a:spLocks noGrp="1"/>
          </p:cNvSpPr>
          <p:nvPr>
            <p:ph idx="1"/>
          </p:nvPr>
        </p:nvSpPr>
        <p:spPr>
          <a:xfrm>
            <a:off x="609600" y="1332854"/>
            <a:ext cx="8001000" cy="4534546"/>
          </a:xfrm>
        </p:spPr>
        <p:txBody>
          <a:bodyPr>
            <a:normAutofit fontScale="92500" lnSpcReduction="10000"/>
          </a:bodyPr>
          <a:lstStyle/>
          <a:p>
            <a:r>
              <a:rPr lang="en-US" altLang="en-US" b="1" dirty="0"/>
              <a:t>Appendix A </a:t>
            </a:r>
            <a:r>
              <a:rPr lang="en-US" altLang="en-US" dirty="0"/>
              <a:t>to § </a:t>
            </a:r>
            <a:r>
              <a:rPr lang="en-US" altLang="en-US" sz="2400" dirty="0"/>
              <a:t>1910.134: Fit Testing Procedures</a:t>
            </a:r>
          </a:p>
          <a:p>
            <a:endParaRPr lang="en-US" altLang="en-US" sz="1200" dirty="0"/>
          </a:p>
          <a:p>
            <a:r>
              <a:rPr lang="en-US" altLang="en-US" b="1" dirty="0"/>
              <a:t>Appendix B-1 </a:t>
            </a:r>
            <a:r>
              <a:rPr lang="en-US" altLang="en-US" dirty="0"/>
              <a:t>to § </a:t>
            </a:r>
            <a:r>
              <a:rPr lang="en-US" altLang="en-US" sz="2400" dirty="0"/>
              <a:t>1910.134: User Seal Check Procedures</a:t>
            </a:r>
          </a:p>
          <a:p>
            <a:endParaRPr lang="en-US" altLang="en-US" sz="1200" dirty="0"/>
          </a:p>
          <a:p>
            <a:r>
              <a:rPr lang="en-US" altLang="en-US" b="1" dirty="0"/>
              <a:t>Appendix B-2 </a:t>
            </a:r>
            <a:r>
              <a:rPr lang="en-US" altLang="en-US" dirty="0"/>
              <a:t>to </a:t>
            </a:r>
            <a:r>
              <a:rPr lang="en-US" altLang="en-US" sz="2400" dirty="0"/>
              <a:t>§ 1910.134: Respirator Cleaning Procedures</a:t>
            </a:r>
          </a:p>
          <a:p>
            <a:endParaRPr lang="en-US" altLang="en-US" sz="1200" dirty="0"/>
          </a:p>
          <a:p>
            <a:r>
              <a:rPr lang="en-US" altLang="en-US" b="1" dirty="0"/>
              <a:t>Appendix C </a:t>
            </a:r>
            <a:r>
              <a:rPr lang="en-US" altLang="en-US" dirty="0"/>
              <a:t>to </a:t>
            </a:r>
            <a:r>
              <a:rPr lang="en-US" altLang="en-US" sz="2800" dirty="0"/>
              <a:t>§ </a:t>
            </a:r>
            <a:r>
              <a:rPr lang="en-US" altLang="en-US" sz="2400" dirty="0"/>
              <a:t>1910.134: OSHA Respirator Medical     Evaluation Questionnaire</a:t>
            </a:r>
          </a:p>
          <a:p>
            <a:endParaRPr lang="en-US" altLang="en-US" sz="1200" dirty="0"/>
          </a:p>
          <a:p>
            <a:r>
              <a:rPr lang="en-US" altLang="en-US" b="1" dirty="0"/>
              <a:t>Appendix D </a:t>
            </a:r>
            <a:r>
              <a:rPr lang="en-US" altLang="en-US" dirty="0"/>
              <a:t>to </a:t>
            </a:r>
            <a:r>
              <a:rPr lang="en-US" altLang="en-US" sz="2800" dirty="0"/>
              <a:t>§ </a:t>
            </a:r>
            <a:r>
              <a:rPr lang="en-US" altLang="en-US" sz="2400" dirty="0"/>
              <a:t>1910.134: Information for Employees Using Respirators When Not Required Under the Standard</a:t>
            </a:r>
            <a:br>
              <a:rPr lang="en-US" altLang="en-US" sz="2400" dirty="0"/>
            </a:br>
            <a:r>
              <a:rPr lang="en-US" altLang="en-US" dirty="0"/>
              <a:t> </a:t>
            </a:r>
            <a:br>
              <a:rPr lang="en-US" altLang="en-US" dirty="0"/>
            </a:br>
            <a:endParaRPr lang="en-US" altLang="en-US" dirty="0"/>
          </a:p>
        </p:txBody>
      </p:sp>
      <p:sp>
        <p:nvSpPr>
          <p:cNvPr id="121860" name="Content Placeholder 3"/>
          <p:cNvSpPr>
            <a:spLocks noGrp="1"/>
          </p:cNvSpPr>
          <p:nvPr>
            <p:ph sz="quarter" idx="10"/>
          </p:nvPr>
        </p:nvSpPr>
        <p:spPr>
          <a:xfrm>
            <a:off x="7467600" y="609600"/>
            <a:ext cx="1295400" cy="381000"/>
          </a:xfrm>
        </p:spPr>
        <p:txBody>
          <a:bodyPr/>
          <a:lstStyle/>
          <a:p>
            <a:r>
              <a:rPr lang="en-US" altLang="en-US" sz="1800" dirty="0"/>
              <a:t>1910.134</a:t>
            </a:r>
          </a:p>
        </p:txBody>
      </p:sp>
    </p:spTree>
    <p:extLst>
      <p:ext uri="{BB962C8B-B14F-4D97-AF65-F5344CB8AC3E}">
        <p14:creationId xmlns:p14="http://schemas.microsoft.com/office/powerpoint/2010/main" val="2679707043"/>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altLang="en-US"/>
              <a:t>Summary</a:t>
            </a:r>
          </a:p>
        </p:txBody>
      </p:sp>
      <p:sp>
        <p:nvSpPr>
          <p:cNvPr id="123907" name="Rectangle 3"/>
          <p:cNvSpPr>
            <a:spLocks noGrp="1" noChangeArrowheads="1"/>
          </p:cNvSpPr>
          <p:nvPr>
            <p:ph type="body" idx="1"/>
          </p:nvPr>
        </p:nvSpPr>
        <p:spPr>
          <a:xfrm>
            <a:off x="609600" y="1363850"/>
            <a:ext cx="8001000" cy="4463513"/>
          </a:xfrm>
        </p:spPr>
        <p:txBody>
          <a:bodyPr>
            <a:normAutofit fontScale="92500" lnSpcReduction="20000"/>
          </a:bodyPr>
          <a:lstStyle/>
          <a:p>
            <a:pPr>
              <a:lnSpc>
                <a:spcPct val="80000"/>
              </a:lnSpc>
            </a:pPr>
            <a:r>
              <a:rPr lang="en-US" altLang="en-US" sz="2600" dirty="0"/>
              <a:t>Students should now be aware of the </a:t>
            </a:r>
          </a:p>
          <a:p>
            <a:pPr marL="0" indent="0">
              <a:lnSpc>
                <a:spcPct val="80000"/>
              </a:lnSpc>
              <a:buNone/>
            </a:pPr>
            <a:r>
              <a:rPr lang="en-US" altLang="en-US" sz="2600" dirty="0"/>
              <a:t>    requirements for:</a:t>
            </a:r>
          </a:p>
          <a:p>
            <a:pPr>
              <a:lnSpc>
                <a:spcPct val="80000"/>
              </a:lnSpc>
            </a:pPr>
            <a:endParaRPr lang="en-US" altLang="en-US" sz="1200" dirty="0"/>
          </a:p>
          <a:p>
            <a:pPr lvl="1">
              <a:lnSpc>
                <a:spcPct val="80000"/>
              </a:lnSpc>
            </a:pPr>
            <a:r>
              <a:rPr lang="en-US" altLang="en-US" dirty="0"/>
              <a:t>Written respiratory protection program</a:t>
            </a:r>
          </a:p>
          <a:p>
            <a:pPr>
              <a:lnSpc>
                <a:spcPct val="80000"/>
              </a:lnSpc>
              <a:buFont typeface="Wingdings" panose="05000000000000000000" pitchFamily="2" charset="2"/>
              <a:buNone/>
            </a:pPr>
            <a:endParaRPr lang="en-US" altLang="en-US" sz="2400" dirty="0"/>
          </a:p>
          <a:p>
            <a:pPr lvl="1">
              <a:lnSpc>
                <a:spcPct val="80000"/>
              </a:lnSpc>
            </a:pPr>
            <a:r>
              <a:rPr lang="en-US" altLang="en-US" dirty="0"/>
              <a:t>Selection and types of respirators</a:t>
            </a:r>
          </a:p>
          <a:p>
            <a:pPr>
              <a:lnSpc>
                <a:spcPct val="80000"/>
              </a:lnSpc>
              <a:buFont typeface="Wingdings" panose="05000000000000000000" pitchFamily="2" charset="2"/>
              <a:buNone/>
            </a:pPr>
            <a:endParaRPr lang="en-US" altLang="en-US" sz="2400" dirty="0"/>
          </a:p>
          <a:p>
            <a:pPr lvl="1">
              <a:lnSpc>
                <a:spcPct val="80000"/>
              </a:lnSpc>
            </a:pPr>
            <a:r>
              <a:rPr lang="en-US" altLang="en-US" dirty="0"/>
              <a:t>Medical evaluations and fit testing</a:t>
            </a:r>
          </a:p>
          <a:p>
            <a:pPr marL="0" indent="0">
              <a:lnSpc>
                <a:spcPct val="80000"/>
              </a:lnSpc>
              <a:buNone/>
            </a:pPr>
            <a:endParaRPr lang="en-US" altLang="en-US" sz="2400" dirty="0"/>
          </a:p>
          <a:p>
            <a:pPr lvl="1">
              <a:lnSpc>
                <a:spcPct val="80000"/>
              </a:lnSpc>
            </a:pPr>
            <a:r>
              <a:rPr lang="en-US" altLang="en-US" dirty="0"/>
              <a:t>Use, maintenance and care of respirators</a:t>
            </a:r>
          </a:p>
          <a:p>
            <a:pPr>
              <a:lnSpc>
                <a:spcPct val="80000"/>
              </a:lnSpc>
            </a:pPr>
            <a:endParaRPr lang="en-US" altLang="en-US" sz="2400" dirty="0"/>
          </a:p>
          <a:p>
            <a:pPr lvl="1">
              <a:lnSpc>
                <a:spcPct val="80000"/>
              </a:lnSpc>
            </a:pPr>
            <a:r>
              <a:rPr lang="en-US" altLang="en-US" dirty="0"/>
              <a:t>Training employees</a:t>
            </a:r>
          </a:p>
          <a:p>
            <a:pPr>
              <a:lnSpc>
                <a:spcPct val="80000"/>
              </a:lnSpc>
            </a:pPr>
            <a:endParaRPr lang="en-US" altLang="en-US" sz="2400" dirty="0"/>
          </a:p>
          <a:p>
            <a:pPr lvl="1">
              <a:lnSpc>
                <a:spcPct val="80000"/>
              </a:lnSpc>
            </a:pPr>
            <a:r>
              <a:rPr lang="en-US" altLang="en-US" dirty="0"/>
              <a:t>Program evaluation</a:t>
            </a:r>
          </a:p>
          <a:p>
            <a:pPr>
              <a:lnSpc>
                <a:spcPct val="80000"/>
              </a:lnSpc>
              <a:buFont typeface="Wingdings" panose="05000000000000000000" pitchFamily="2" charset="2"/>
              <a:buNone/>
            </a:pPr>
            <a:endParaRPr lang="en-US" altLang="en-US" sz="2400" dirty="0"/>
          </a:p>
          <a:p>
            <a:pPr lvl="1">
              <a:lnSpc>
                <a:spcPct val="80000"/>
              </a:lnSpc>
            </a:pPr>
            <a:r>
              <a:rPr lang="en-US" altLang="en-US" dirty="0"/>
              <a:t>Recordkeeping</a:t>
            </a:r>
          </a:p>
          <a:p>
            <a:pPr>
              <a:lnSpc>
                <a:spcPct val="80000"/>
              </a:lnSpc>
            </a:pPr>
            <a:endParaRPr lang="en-US" altLang="en-US" sz="2400" dirty="0"/>
          </a:p>
          <a:p>
            <a:pPr>
              <a:lnSpc>
                <a:spcPct val="90000"/>
              </a:lnSpc>
              <a:spcBef>
                <a:spcPct val="50000"/>
              </a:spcBef>
              <a:buSzTx/>
            </a:pPr>
            <a:endParaRPr lang="en-US" altLang="en-US" dirty="0"/>
          </a:p>
          <a:p>
            <a:pPr>
              <a:lnSpc>
                <a:spcPct val="90000"/>
              </a:lnSpc>
            </a:pPr>
            <a:endParaRPr lang="en-US" altLang="en-US" dirty="0"/>
          </a:p>
        </p:txBody>
      </p:sp>
      <p:sp>
        <p:nvSpPr>
          <p:cNvPr id="4" name="Text Box 6"/>
          <p:cNvSpPr txBox="1">
            <a:spLocks noChangeArrowheads="1"/>
          </p:cNvSpPr>
          <p:nvPr/>
        </p:nvSpPr>
        <p:spPr bwMode="auto">
          <a:xfrm>
            <a:off x="7467600" y="609600"/>
            <a:ext cx="12192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Avenir Next LT Pro" panose="020B0504020202020204" pitchFamily="34" charset="0"/>
              </a:rPr>
              <a:t>1910.134</a:t>
            </a:r>
          </a:p>
        </p:txBody>
      </p:sp>
    </p:spTree>
    <p:extLst>
      <p:ext uri="{BB962C8B-B14F-4D97-AF65-F5344CB8AC3E}">
        <p14:creationId xmlns:p14="http://schemas.microsoft.com/office/powerpoint/2010/main" val="98247331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1875295" y="1682678"/>
            <a:ext cx="3848564" cy="698909"/>
          </a:xfrm>
        </p:spPr>
        <p:txBody>
          <a:bodyPr/>
          <a:lstStyle/>
          <a:p>
            <a:pPr algn="l"/>
            <a:r>
              <a:rPr lang="en-US" altLang="en-US" sz="4000" dirty="0"/>
              <a:t>Part 2  </a:t>
            </a:r>
          </a:p>
        </p:txBody>
      </p:sp>
      <p:sp>
        <p:nvSpPr>
          <p:cNvPr id="19459" name="Rectangle 3"/>
          <p:cNvSpPr>
            <a:spLocks noGrp="1" noChangeArrowheads="1"/>
          </p:cNvSpPr>
          <p:nvPr>
            <p:ph type="subTitle" idx="1"/>
          </p:nvPr>
        </p:nvSpPr>
        <p:spPr>
          <a:xfrm>
            <a:off x="698500" y="2470665"/>
            <a:ext cx="4335379" cy="575799"/>
          </a:xfrm>
        </p:spPr>
        <p:txBody>
          <a:bodyPr/>
          <a:lstStyle/>
          <a:p>
            <a:pPr marL="0" indent="0">
              <a:buNone/>
            </a:pPr>
            <a:r>
              <a:rPr lang="en-US" altLang="en-US" sz="3200" b="1" dirty="0"/>
              <a:t>Medical Evaluation</a:t>
            </a:r>
          </a:p>
        </p:txBody>
      </p:sp>
      <p:sp>
        <p:nvSpPr>
          <p:cNvPr id="5" name="Text Box 6"/>
          <p:cNvSpPr txBox="1">
            <a:spLocks noChangeArrowheads="1"/>
          </p:cNvSpPr>
          <p:nvPr/>
        </p:nvSpPr>
        <p:spPr bwMode="auto">
          <a:xfrm>
            <a:off x="7239000" y="609600"/>
            <a:ext cx="22098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Avenir Next LT Pro" panose="020B0504020202020204" pitchFamily="34" charset="0"/>
              </a:rPr>
              <a:t>1910.134(e)</a:t>
            </a:r>
          </a:p>
        </p:txBody>
      </p:sp>
      <p:pic>
        <p:nvPicPr>
          <p:cNvPr id="6" name="Picture 4">
            <a:extLst>
              <a:ext uri="{FF2B5EF4-FFF2-40B4-BE49-F238E27FC236}">
                <a16:creationId xmlns:a16="http://schemas.microsoft.com/office/drawing/2014/main" id="{AA627F0D-D3AB-479D-B0E6-B610AD4B19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219200"/>
            <a:ext cx="3375660" cy="4546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78714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533400" y="457200"/>
            <a:ext cx="8305800" cy="549275"/>
          </a:xfrm>
        </p:spPr>
        <p:txBody>
          <a:bodyPr/>
          <a:lstStyle/>
          <a:p>
            <a:r>
              <a:rPr lang="en-US" altLang="en-US"/>
              <a:t>Thank You For Attending!</a:t>
            </a:r>
          </a:p>
        </p:txBody>
      </p:sp>
      <p:sp>
        <p:nvSpPr>
          <p:cNvPr id="67587" name="Rectangle 3"/>
          <p:cNvSpPr>
            <a:spLocks noGrp="1" noChangeArrowheads="1"/>
          </p:cNvSpPr>
          <p:nvPr>
            <p:ph type="body" idx="1"/>
          </p:nvPr>
        </p:nvSpPr>
        <p:spPr>
          <a:xfrm>
            <a:off x="1371600" y="2895600"/>
            <a:ext cx="6705600" cy="838200"/>
          </a:xfrm>
        </p:spPr>
        <p:txBody>
          <a:bodyPr/>
          <a:lstStyle/>
          <a:p>
            <a:pPr algn="ctr">
              <a:buFont typeface="Wingdings" panose="05000000000000000000" pitchFamily="2" charset="2"/>
              <a:buNone/>
            </a:pPr>
            <a:r>
              <a:rPr lang="en-US" altLang="en-US" sz="4000" dirty="0">
                <a:solidFill>
                  <a:srgbClr val="000000"/>
                </a:solidFill>
              </a:rPr>
              <a:t>Final Questions?</a:t>
            </a:r>
            <a:endParaRPr lang="en-US" altLang="en-US" sz="4000" dirty="0"/>
          </a:p>
        </p:txBody>
      </p:sp>
    </p:spTree>
    <p:extLst>
      <p:ext uri="{BB962C8B-B14F-4D97-AF65-F5344CB8AC3E}">
        <p14:creationId xmlns:p14="http://schemas.microsoft.com/office/powerpoint/2010/main" val="28113867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33400" y="457200"/>
            <a:ext cx="7924800" cy="523875"/>
          </a:xfrm>
        </p:spPr>
        <p:txBody>
          <a:bodyPr>
            <a:normAutofit fontScale="90000"/>
          </a:bodyPr>
          <a:lstStyle/>
          <a:p>
            <a:r>
              <a:rPr lang="en-US" altLang="en-US" sz="3400"/>
              <a:t>Why Have Medical Evaluations?</a:t>
            </a:r>
          </a:p>
        </p:txBody>
      </p:sp>
      <p:sp>
        <p:nvSpPr>
          <p:cNvPr id="5" name="Text Box 6"/>
          <p:cNvSpPr txBox="1">
            <a:spLocks noChangeArrowheads="1"/>
          </p:cNvSpPr>
          <p:nvPr/>
        </p:nvSpPr>
        <p:spPr bwMode="auto">
          <a:xfrm>
            <a:off x="7239000" y="609600"/>
            <a:ext cx="22098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Avenir Next LT Pro" panose="020B0504020202020204" pitchFamily="34" charset="0"/>
              </a:rPr>
              <a:t>1910.134(e)</a:t>
            </a:r>
          </a:p>
        </p:txBody>
      </p:sp>
      <p:sp>
        <p:nvSpPr>
          <p:cNvPr id="7" name="Rectangle 3">
            <a:extLst>
              <a:ext uri="{FF2B5EF4-FFF2-40B4-BE49-F238E27FC236}">
                <a16:creationId xmlns:a16="http://schemas.microsoft.com/office/drawing/2014/main" id="{EC1639C0-E811-4197-9516-FDA3014E403F}"/>
              </a:ext>
            </a:extLst>
          </p:cNvPr>
          <p:cNvSpPr txBox="1">
            <a:spLocks noChangeArrowheads="1"/>
          </p:cNvSpPr>
          <p:nvPr/>
        </p:nvSpPr>
        <p:spPr bwMode="auto">
          <a:xfrm>
            <a:off x="533400" y="1295400"/>
            <a:ext cx="8001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r>
              <a:rPr lang="en-US" altLang="en-US" u="none" kern="0" dirty="0">
                <a:latin typeface="Avenir Next LT Pro" panose="020B0504020202020204" pitchFamily="34" charset="0"/>
              </a:rPr>
              <a:t>A respirator places a physiological burden on the employee. </a:t>
            </a:r>
          </a:p>
          <a:p>
            <a:endParaRPr lang="en-US" altLang="en-US" u="none" kern="0" dirty="0">
              <a:latin typeface="Avenir Next LT Pro" panose="020B0504020202020204" pitchFamily="34" charset="0"/>
            </a:endParaRPr>
          </a:p>
          <a:p>
            <a:r>
              <a:rPr lang="en-US" altLang="en-US" u="none" kern="0" dirty="0">
                <a:latin typeface="Avenir Next LT Pro" panose="020B0504020202020204" pitchFamily="34" charset="0"/>
              </a:rPr>
              <a:t>This burden varies with:</a:t>
            </a:r>
          </a:p>
          <a:p>
            <a:pPr lvl="1">
              <a:lnSpc>
                <a:spcPct val="150000"/>
              </a:lnSpc>
            </a:pPr>
            <a:r>
              <a:rPr lang="en-US" altLang="en-US" u="none" kern="0" dirty="0">
                <a:latin typeface="Avenir Next LT Pro" panose="020B0504020202020204" pitchFamily="34" charset="0"/>
              </a:rPr>
              <a:t>Type of respirator worn.</a:t>
            </a:r>
          </a:p>
          <a:p>
            <a:pPr lvl="1">
              <a:lnSpc>
                <a:spcPct val="150000"/>
              </a:lnSpc>
            </a:pPr>
            <a:r>
              <a:rPr lang="en-US" altLang="en-US" u="none" kern="0" dirty="0">
                <a:latin typeface="Avenir Next LT Pro" panose="020B0504020202020204" pitchFamily="34" charset="0"/>
              </a:rPr>
              <a:t>Job and workplace conditions. </a:t>
            </a:r>
          </a:p>
          <a:p>
            <a:pPr lvl="1">
              <a:lnSpc>
                <a:spcPct val="150000"/>
              </a:lnSpc>
            </a:pPr>
            <a:r>
              <a:rPr lang="en-US" altLang="en-US" u="none" kern="0" dirty="0">
                <a:latin typeface="Avenir Next LT Pro" panose="020B0504020202020204" pitchFamily="34" charset="0"/>
              </a:rPr>
              <a:t>Medical status of the employee.</a:t>
            </a:r>
          </a:p>
        </p:txBody>
      </p:sp>
    </p:spTree>
    <p:extLst>
      <p:ext uri="{BB962C8B-B14F-4D97-AF65-F5344CB8AC3E}">
        <p14:creationId xmlns:p14="http://schemas.microsoft.com/office/powerpoint/2010/main" val="1938592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33400" y="457200"/>
            <a:ext cx="7924800" cy="549275"/>
          </a:xfrm>
        </p:spPr>
        <p:txBody>
          <a:bodyPr/>
          <a:lstStyle/>
          <a:p>
            <a:r>
              <a:rPr lang="en-US" altLang="en-US"/>
              <a:t>Physiological Effects</a:t>
            </a:r>
          </a:p>
        </p:txBody>
      </p:sp>
      <p:sp>
        <p:nvSpPr>
          <p:cNvPr id="23555" name="Rectangle 3"/>
          <p:cNvSpPr>
            <a:spLocks noGrp="1" noChangeArrowheads="1"/>
          </p:cNvSpPr>
          <p:nvPr>
            <p:ph type="body" idx="1"/>
          </p:nvPr>
        </p:nvSpPr>
        <p:spPr/>
        <p:txBody>
          <a:bodyPr/>
          <a:lstStyle/>
          <a:p>
            <a:pPr>
              <a:lnSpc>
                <a:spcPct val="80000"/>
              </a:lnSpc>
              <a:spcBef>
                <a:spcPct val="100000"/>
              </a:spcBef>
            </a:pPr>
            <a:r>
              <a:rPr lang="en-US" altLang="en-US" dirty="0"/>
              <a:t>Pulmonary</a:t>
            </a:r>
          </a:p>
          <a:p>
            <a:pPr>
              <a:lnSpc>
                <a:spcPct val="80000"/>
              </a:lnSpc>
              <a:spcBef>
                <a:spcPct val="100000"/>
              </a:spcBef>
            </a:pPr>
            <a:r>
              <a:rPr lang="en-US" altLang="en-US" dirty="0"/>
              <a:t>Cardiovascular </a:t>
            </a:r>
          </a:p>
          <a:p>
            <a:pPr>
              <a:lnSpc>
                <a:spcPct val="80000"/>
              </a:lnSpc>
              <a:spcBef>
                <a:spcPct val="100000"/>
              </a:spcBef>
            </a:pPr>
            <a:r>
              <a:rPr lang="en-US" altLang="en-US" dirty="0"/>
              <a:t>Body temperature</a:t>
            </a:r>
          </a:p>
          <a:p>
            <a:pPr>
              <a:lnSpc>
                <a:spcPct val="80000"/>
              </a:lnSpc>
              <a:spcBef>
                <a:spcPct val="100000"/>
              </a:spcBef>
            </a:pPr>
            <a:r>
              <a:rPr lang="en-US" altLang="en-US" dirty="0"/>
              <a:t>Senses</a:t>
            </a:r>
          </a:p>
          <a:p>
            <a:pPr>
              <a:lnSpc>
                <a:spcPct val="80000"/>
              </a:lnSpc>
              <a:spcBef>
                <a:spcPct val="100000"/>
              </a:spcBef>
            </a:pPr>
            <a:r>
              <a:rPr lang="en-US" altLang="en-US" dirty="0"/>
              <a:t>Psychological</a:t>
            </a:r>
          </a:p>
          <a:p>
            <a:pPr>
              <a:lnSpc>
                <a:spcPct val="80000"/>
              </a:lnSpc>
              <a:spcBef>
                <a:spcPct val="100000"/>
              </a:spcBef>
            </a:pPr>
            <a:r>
              <a:rPr lang="en-US" altLang="en-US" dirty="0"/>
              <a:t>Irritation and allergy</a:t>
            </a:r>
            <a:endParaRPr lang="en-US" altLang="en-US" sz="2400" dirty="0"/>
          </a:p>
        </p:txBody>
      </p:sp>
      <p:pic>
        <p:nvPicPr>
          <p:cNvPr id="4" name="Picture 2" descr="A picture containing bicycle, sitting, motorcycle, luggage&#10;&#10;Description automatically generated">
            <a:extLst>
              <a:ext uri="{FF2B5EF4-FFF2-40B4-BE49-F238E27FC236}">
                <a16:creationId xmlns:a16="http://schemas.microsoft.com/office/drawing/2014/main" id="{D48375DB-BCD0-4885-A756-76D8E9B9AC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600199"/>
            <a:ext cx="3429000" cy="403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7045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a:t>Medical Evaluation</a:t>
            </a:r>
            <a:endParaRPr lang="en-US" altLang="en-US" sz="4400" b="0"/>
          </a:p>
        </p:txBody>
      </p:sp>
      <p:sp>
        <p:nvSpPr>
          <p:cNvPr id="20483" name="Rectangle 4"/>
          <p:cNvSpPr>
            <a:spLocks noGrp="1" noChangeArrowheads="1"/>
          </p:cNvSpPr>
          <p:nvPr>
            <p:ph type="body" idx="1"/>
          </p:nvPr>
        </p:nvSpPr>
        <p:spPr>
          <a:xfrm>
            <a:off x="533400" y="1295400"/>
            <a:ext cx="8077200" cy="4724400"/>
          </a:xfrm>
        </p:spPr>
        <p:txBody>
          <a:bodyPr>
            <a:normAutofit/>
          </a:bodyPr>
          <a:lstStyle/>
          <a:p>
            <a:pPr>
              <a:spcBef>
                <a:spcPct val="50000"/>
              </a:spcBef>
              <a:defRPr/>
            </a:pPr>
            <a:r>
              <a:rPr lang="en-US" sz="3000" dirty="0"/>
              <a:t>Establishes the medical condition of the wearer.</a:t>
            </a:r>
          </a:p>
          <a:p>
            <a:pPr>
              <a:spcBef>
                <a:spcPct val="50000"/>
              </a:spcBef>
              <a:defRPr/>
            </a:pPr>
            <a:r>
              <a:rPr lang="en-US" sz="3000" dirty="0"/>
              <a:t>Provided before initial respirator use.</a:t>
            </a:r>
          </a:p>
          <a:p>
            <a:pPr>
              <a:spcBef>
                <a:spcPct val="50000"/>
              </a:spcBef>
              <a:defRPr/>
            </a:pPr>
            <a:r>
              <a:rPr lang="en-US" sz="3000" dirty="0"/>
              <a:t>Prior to fit testing and training.</a:t>
            </a:r>
          </a:p>
          <a:p>
            <a:pPr>
              <a:spcBef>
                <a:spcPct val="50000"/>
              </a:spcBef>
              <a:defRPr/>
            </a:pPr>
            <a:r>
              <a:rPr lang="en-US" sz="3000" dirty="0"/>
              <a:t>Performed by a physician or other licensed health care professional (PLHCP).</a:t>
            </a:r>
          </a:p>
          <a:p>
            <a:pPr lvl="1">
              <a:spcBef>
                <a:spcPct val="50000"/>
              </a:spcBef>
              <a:defRPr/>
            </a:pPr>
            <a:r>
              <a:rPr lang="en-US" sz="2600" dirty="0"/>
              <a:t>OSHA Respirator Medical Evaluation Questionnaire; Appendix C </a:t>
            </a:r>
            <a:r>
              <a:rPr lang="en-US" sz="2600" b="1" i="1" dirty="0"/>
              <a:t>or</a:t>
            </a:r>
          </a:p>
          <a:p>
            <a:pPr lvl="1">
              <a:spcBef>
                <a:spcPct val="50000"/>
              </a:spcBef>
              <a:defRPr/>
            </a:pPr>
            <a:r>
              <a:rPr lang="en-US" sz="2600" dirty="0"/>
              <a:t>Initial medical examination.</a:t>
            </a:r>
          </a:p>
        </p:txBody>
      </p:sp>
      <p:sp>
        <p:nvSpPr>
          <p:cNvPr id="20484" name="Text Box 5"/>
          <p:cNvSpPr txBox="1">
            <a:spLocks noChangeArrowheads="1"/>
          </p:cNvSpPr>
          <p:nvPr/>
        </p:nvSpPr>
        <p:spPr bwMode="auto">
          <a:xfrm>
            <a:off x="7239000" y="609600"/>
            <a:ext cx="1676400" cy="369888"/>
          </a:xfrm>
          <a:prstGeom prst="rect">
            <a:avLst/>
          </a:prstGeom>
          <a:noFill/>
          <a:ln w="12700">
            <a:noFill/>
            <a:miter lim="800000"/>
            <a:headEnd type="none" w="sm" len="sm"/>
            <a:tailEnd type="none" w="sm" len="sm"/>
          </a:ln>
        </p:spPr>
        <p:txBody>
          <a:bodyPr>
            <a:spAutoFit/>
          </a:bodyPr>
          <a:lstStyle/>
          <a:p>
            <a:pPr>
              <a:spcBef>
                <a:spcPct val="50000"/>
              </a:spcBef>
              <a:defRPr/>
            </a:pPr>
            <a:r>
              <a:rPr lang="en-US" sz="1800" u="none" dirty="0">
                <a:latin typeface="Avenir Next LT Pro" panose="020B0504020202020204" pitchFamily="34" charset="0"/>
              </a:rPr>
              <a:t>1910.134(e</a:t>
            </a:r>
            <a:r>
              <a:rPr lang="en-US" sz="1600" u="none" dirty="0"/>
              <a:t>)</a:t>
            </a:r>
          </a:p>
        </p:txBody>
      </p:sp>
    </p:spTree>
    <p:extLst>
      <p:ext uri="{BB962C8B-B14F-4D97-AF65-F5344CB8AC3E}">
        <p14:creationId xmlns:p14="http://schemas.microsoft.com/office/powerpoint/2010/main" val="3639940548"/>
      </p:ext>
    </p:extLst>
  </p:cSld>
  <p:clrMapOvr>
    <a:masterClrMapping/>
  </p:clrMapOvr>
</p:sld>
</file>

<file path=ppt/theme/theme1.xml><?xml version="1.0" encoding="utf-8"?>
<a:theme xmlns:a="http://schemas.openxmlformats.org/drawingml/2006/main" name="Office Theme">
  <a:themeElements>
    <a:clrScheme name="NCDOL 2025-Farley">
      <a:dk1>
        <a:srgbClr val="000000"/>
      </a:dk1>
      <a:lt1>
        <a:sysClr val="window" lastClr="FFFFFF"/>
      </a:lt1>
      <a:dk2>
        <a:srgbClr val="7F7F7F"/>
      </a:dk2>
      <a:lt2>
        <a:srgbClr val="E7E6E6"/>
      </a:lt2>
      <a:accent1>
        <a:srgbClr val="102447"/>
      </a:accent1>
      <a:accent2>
        <a:srgbClr val="00814A"/>
      </a:accent2>
      <a:accent3>
        <a:srgbClr val="A70D15"/>
      </a:accent3>
      <a:accent4>
        <a:srgbClr val="FABE00"/>
      </a:accent4>
      <a:accent5>
        <a:srgbClr val="5283D8"/>
      </a:accent5>
      <a:accent6>
        <a:srgbClr val="70AD47"/>
      </a:accent6>
      <a:hlink>
        <a:srgbClr val="234F9D"/>
      </a:hlink>
      <a:folHlink>
        <a:srgbClr val="7D090F"/>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xternal-Public STD PPT template-4.potx  -  Read-Only" id="{1792736E-40D6-48DC-8481-B6148C192018}" vid="{987325D1-C413-4405-B07D-29E194FD3A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External-Public STD PPT template-4</Template>
  <TotalTime>23</TotalTime>
  <Words>2907</Words>
  <Application>Microsoft Office PowerPoint</Application>
  <PresentationFormat>On-screen Show (4:3)</PresentationFormat>
  <Paragraphs>668</Paragraphs>
  <Slides>60</Slides>
  <Notes>60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60</vt:i4>
      </vt:variant>
    </vt:vector>
  </HeadingPairs>
  <TitlesOfParts>
    <vt:vector size="69" baseType="lpstr">
      <vt:lpstr>Arial</vt:lpstr>
      <vt:lpstr>Avenir Next LT Pro</vt:lpstr>
      <vt:lpstr>Avenir Next LT Pro Demi</vt:lpstr>
      <vt:lpstr>Avenir Next LT Pro Light</vt:lpstr>
      <vt:lpstr>Symbol</vt:lpstr>
      <vt:lpstr>Tahoma</vt:lpstr>
      <vt:lpstr>Times New Roman</vt:lpstr>
      <vt:lpstr>Wingdings</vt:lpstr>
      <vt:lpstr>Office Theme</vt:lpstr>
      <vt:lpstr>Respiratory Protection</vt:lpstr>
      <vt:lpstr>Objectives</vt:lpstr>
      <vt:lpstr>Ten Parts  of an Effective Respirator Program</vt:lpstr>
      <vt:lpstr>Part 1</vt:lpstr>
      <vt:lpstr>Someone in Charge</vt:lpstr>
      <vt:lpstr>Part 2  </vt:lpstr>
      <vt:lpstr>Why Have Medical Evaluations?</vt:lpstr>
      <vt:lpstr>Physiological Effects</vt:lpstr>
      <vt:lpstr>Medical Evaluation</vt:lpstr>
      <vt:lpstr>Follow-Up Medical Examinations</vt:lpstr>
      <vt:lpstr>Part 3</vt:lpstr>
      <vt:lpstr>Hazard Determination</vt:lpstr>
      <vt:lpstr>PowerPoint Presentation</vt:lpstr>
      <vt:lpstr>PowerPoint Presentation</vt:lpstr>
      <vt:lpstr>Hierarchy of Controls</vt:lpstr>
      <vt:lpstr>Selection</vt:lpstr>
      <vt:lpstr>Interior Structural Firefighting</vt:lpstr>
      <vt:lpstr>What is a Respirator?</vt:lpstr>
      <vt:lpstr>Breathing Air Use</vt:lpstr>
      <vt:lpstr>Air-Purifying Respirators (APR)</vt:lpstr>
      <vt:lpstr>Filtering Facepiece (Dust Mask)</vt:lpstr>
      <vt:lpstr>Respirators with Combination Cartridges</vt:lpstr>
      <vt:lpstr>Respirators with Organic Vapor Cartridges</vt:lpstr>
      <vt:lpstr>Powered-Air Purifying Respirator (PAPR)</vt:lpstr>
      <vt:lpstr>Cartridge/Canister Service Life</vt:lpstr>
      <vt:lpstr>Filters/Cartridges/Canister Labels</vt:lpstr>
      <vt:lpstr>Assigned Protection Factor (APF)</vt:lpstr>
      <vt:lpstr>PowerPoint Presentation</vt:lpstr>
      <vt:lpstr>What is a MUC?</vt:lpstr>
      <vt:lpstr>How to Calculate MUC</vt:lpstr>
      <vt:lpstr>            Part 4  Training and Information</vt:lpstr>
      <vt:lpstr>Training and Information</vt:lpstr>
      <vt:lpstr>Training and Information</vt:lpstr>
      <vt:lpstr>Training and Information</vt:lpstr>
      <vt:lpstr>Part 5  Fit Testing</vt:lpstr>
      <vt:lpstr>When is Fit Testing Required?</vt:lpstr>
      <vt:lpstr>Qualitative Fit Test (QLFT)</vt:lpstr>
      <vt:lpstr>Quantitative Fit Test (QNFT)</vt:lpstr>
      <vt:lpstr>Part 6  Maintenance and Care</vt:lpstr>
      <vt:lpstr>Cleaning and Disinfecting</vt:lpstr>
      <vt:lpstr>Cleaning and Disinfecting</vt:lpstr>
      <vt:lpstr>Storage</vt:lpstr>
      <vt:lpstr>Inspection</vt:lpstr>
      <vt:lpstr>PowerPoint Presentation</vt:lpstr>
      <vt:lpstr>Repairs</vt:lpstr>
      <vt:lpstr>Part 7 </vt:lpstr>
      <vt:lpstr>Use of Respirators</vt:lpstr>
      <vt:lpstr>Use</vt:lpstr>
      <vt:lpstr>Use</vt:lpstr>
      <vt:lpstr>    Part 8</vt:lpstr>
      <vt:lpstr>Program Evaluation</vt:lpstr>
      <vt:lpstr>   Part 9</vt:lpstr>
      <vt:lpstr>Recordkeeping</vt:lpstr>
      <vt:lpstr>Written Program</vt:lpstr>
      <vt:lpstr>         Part 10</vt:lpstr>
      <vt:lpstr>Voluntary Use</vt:lpstr>
      <vt:lpstr>Voluntary Use</vt:lpstr>
      <vt:lpstr>All Mandatory Appendices</vt:lpstr>
      <vt:lpstr>Summary</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Lagoe, Wanda</dc:creator>
  <cp:lastModifiedBy>Lagoe, Wanda</cp:lastModifiedBy>
  <cp:revision>3</cp:revision>
  <dcterms:created xsi:type="dcterms:W3CDTF">2025-06-17T12:32:10Z</dcterms:created>
  <dcterms:modified xsi:type="dcterms:W3CDTF">2025-06-24T12:54:21Z</dcterms:modified>
</cp:coreProperties>
</file>