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4"/>
  </p:notesMasterIdLst>
  <p:handoutMasterIdLst>
    <p:handoutMasterId r:id="rId65"/>
  </p:handoutMasterIdLst>
  <p:sldIdLst>
    <p:sldId id="400" r:id="rId5"/>
    <p:sldId id="403" r:id="rId6"/>
    <p:sldId id="404" r:id="rId7"/>
    <p:sldId id="405" r:id="rId8"/>
    <p:sldId id="406" r:id="rId9"/>
    <p:sldId id="407" r:id="rId10"/>
    <p:sldId id="408" r:id="rId11"/>
    <p:sldId id="409" r:id="rId12"/>
    <p:sldId id="410" r:id="rId13"/>
    <p:sldId id="411" r:id="rId14"/>
    <p:sldId id="412" r:id="rId15"/>
    <p:sldId id="416" r:id="rId16"/>
    <p:sldId id="414" r:id="rId17"/>
    <p:sldId id="415" r:id="rId18"/>
    <p:sldId id="465" r:id="rId19"/>
    <p:sldId id="417" r:id="rId20"/>
    <p:sldId id="419" r:id="rId21"/>
    <p:sldId id="420" r:id="rId22"/>
    <p:sldId id="418"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61" r:id="rId38"/>
    <p:sldId id="435" r:id="rId39"/>
    <p:sldId id="436" r:id="rId40"/>
    <p:sldId id="437" r:id="rId41"/>
    <p:sldId id="438" r:id="rId42"/>
    <p:sldId id="439" r:id="rId43"/>
    <p:sldId id="440" r:id="rId44"/>
    <p:sldId id="441" r:id="rId45"/>
    <p:sldId id="466" r:id="rId46"/>
    <p:sldId id="467" r:id="rId47"/>
    <p:sldId id="444" r:id="rId48"/>
    <p:sldId id="445" r:id="rId49"/>
    <p:sldId id="446" r:id="rId50"/>
    <p:sldId id="462" r:id="rId51"/>
    <p:sldId id="448" r:id="rId52"/>
    <p:sldId id="449" r:id="rId53"/>
    <p:sldId id="450" r:id="rId54"/>
    <p:sldId id="451" r:id="rId55"/>
    <p:sldId id="452" r:id="rId56"/>
    <p:sldId id="453" r:id="rId57"/>
    <p:sldId id="454" r:id="rId58"/>
    <p:sldId id="455" r:id="rId59"/>
    <p:sldId id="456" r:id="rId60"/>
    <p:sldId id="457" r:id="rId61"/>
    <p:sldId id="458" r:id="rId62"/>
    <p:sldId id="460" r:id="rId63"/>
  </p:sldIdLst>
  <p:sldSz cx="9144000" cy="6858000" type="letter"/>
  <p:notesSz cx="7004050" cy="929005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5F50A-A742-4056-8FA0-38364059E8FA}" v="2" dt="2025-06-10T12:16:39.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90370" autoAdjust="0"/>
  </p:normalViewPr>
  <p:slideViewPr>
    <p:cSldViewPr>
      <p:cViewPr varScale="1">
        <p:scale>
          <a:sx n="111" d="100"/>
          <a:sy n="111" d="100"/>
        </p:scale>
        <p:origin x="12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1157"/>
      </p:cViewPr>
      <p:guideLst>
        <p:guide orient="horz" pos="2927"/>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FAE5F50A-A742-4056-8FA0-38364059E8FA}"/>
    <pc:docChg chg="custSel modMainMaster">
      <pc:chgData name="Garcia, Elma" userId="f2cc6a70-af64-4323-8354-63fdb2cbddcb" providerId="ADAL" clId="{FAE5F50A-A742-4056-8FA0-38364059E8FA}" dt="2025-06-10T12:16:49.486" v="5" actId="478"/>
      <pc:docMkLst>
        <pc:docMk/>
      </pc:docMkLst>
      <pc:sldMasterChg chg="addSp delSp modSp mod modSldLayout">
        <pc:chgData name="Garcia, Elma" userId="f2cc6a70-af64-4323-8354-63fdb2cbddcb" providerId="ADAL" clId="{FAE5F50A-A742-4056-8FA0-38364059E8FA}" dt="2025-06-10T12:16:49.486" v="5" actId="478"/>
        <pc:sldMasterMkLst>
          <pc:docMk/>
          <pc:sldMasterMk cId="0" sldId="2147483648"/>
        </pc:sldMasterMkLst>
        <pc:picChg chg="add mod">
          <ac:chgData name="Garcia, Elma" userId="f2cc6a70-af64-4323-8354-63fdb2cbddcb" providerId="ADAL" clId="{FAE5F50A-A742-4056-8FA0-38364059E8FA}" dt="2025-06-10T12:16:32.384" v="1" actId="1076"/>
          <ac:picMkLst>
            <pc:docMk/>
            <pc:sldMasterMk cId="0" sldId="2147483648"/>
            <ac:picMk id="3" creationId="{D29295D1-CCFE-7C4E-10D2-B51A3EC8B0E4}"/>
          </ac:picMkLst>
        </pc:picChg>
        <pc:picChg chg="del">
          <ac:chgData name="Garcia, Elma" userId="f2cc6a70-af64-4323-8354-63fdb2cbddcb" providerId="ADAL" clId="{FAE5F50A-A742-4056-8FA0-38364059E8FA}" dt="2025-06-10T12:16:34.260" v="2" actId="478"/>
          <ac:picMkLst>
            <pc:docMk/>
            <pc:sldMasterMk cId="0" sldId="2147483648"/>
            <ac:picMk id="4" creationId="{935F2C22-B525-9649-8DFD-8D5886C8A192}"/>
          </ac:picMkLst>
        </pc:picChg>
        <pc:sldLayoutChg chg="addSp delSp modSp mod">
          <pc:chgData name="Garcia, Elma" userId="f2cc6a70-af64-4323-8354-63fdb2cbddcb" providerId="ADAL" clId="{FAE5F50A-A742-4056-8FA0-38364059E8FA}" dt="2025-06-10T12:16:49.486" v="5" actId="478"/>
          <pc:sldLayoutMkLst>
            <pc:docMk/>
            <pc:sldMasterMk cId="0" sldId="2147483648"/>
            <pc:sldLayoutMk cId="908753192" sldId="2147483975"/>
          </pc:sldLayoutMkLst>
          <pc:picChg chg="add mod">
            <ac:chgData name="Garcia, Elma" userId="f2cc6a70-af64-4323-8354-63fdb2cbddcb" providerId="ADAL" clId="{FAE5F50A-A742-4056-8FA0-38364059E8FA}" dt="2025-06-10T12:16:47.905" v="4" actId="1076"/>
            <ac:picMkLst>
              <pc:docMk/>
              <pc:sldMasterMk cId="0" sldId="2147483648"/>
              <pc:sldLayoutMk cId="908753192" sldId="2147483975"/>
              <ac:picMk id="2" creationId="{79D6EA4B-3D70-351E-CD67-C0C48441D5FC}"/>
            </ac:picMkLst>
          </pc:picChg>
          <pc:picChg chg="del">
            <ac:chgData name="Garcia, Elma" userId="f2cc6a70-af64-4323-8354-63fdb2cbddcb" providerId="ADAL" clId="{FAE5F50A-A742-4056-8FA0-38364059E8FA}" dt="2025-06-10T12:16:49.486" v="5" actId="478"/>
            <ac:picMkLst>
              <pc:docMk/>
              <pc:sldMasterMk cId="0" sldId="2147483648"/>
              <pc:sldLayoutMk cId="908753192" sldId="2147483975"/>
              <ac:picMk id="3" creationId="{A196924F-538A-2B18-433C-3E662D8A892E}"/>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5550">
              <a:defRPr sz="1000" i="1" u="none"/>
            </a:lvl1pPr>
          </a:lstStyle>
          <a:p>
            <a:pPr>
              <a:defRPr/>
            </a:pPr>
            <a:endParaRPr lang="en-US"/>
          </a:p>
        </p:txBody>
      </p:sp>
      <p:sp>
        <p:nvSpPr>
          <p:cNvPr id="3075" name="Rectangle 3"/>
          <p:cNvSpPr>
            <a:spLocks noGrp="1" noChangeArrowheads="1"/>
          </p:cNvSpPr>
          <p:nvPr>
            <p:ph type="dt" sz="quarter" idx="1"/>
          </p:nvPr>
        </p:nvSpPr>
        <p:spPr bwMode="auto">
          <a:xfrm>
            <a:off x="3968962"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5550">
              <a:defRPr sz="1000" i="1" u="none"/>
            </a:lvl1pPr>
          </a:lstStyle>
          <a:p>
            <a:pPr>
              <a:defRPr/>
            </a:pPr>
            <a:endParaRPr lang="en-US"/>
          </a:p>
        </p:txBody>
      </p:sp>
      <p:sp>
        <p:nvSpPr>
          <p:cNvPr id="3076" name="Rectangle 4"/>
          <p:cNvSpPr>
            <a:spLocks noGrp="1" noChangeArrowheads="1"/>
          </p:cNvSpPr>
          <p:nvPr>
            <p:ph type="ftr" sz="quarter" idx="2"/>
          </p:nvPr>
        </p:nvSpPr>
        <p:spPr bwMode="auto">
          <a:xfrm>
            <a:off x="0"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5550">
              <a:defRPr sz="1000" i="1" u="none"/>
            </a:lvl1pPr>
          </a:lstStyle>
          <a:p>
            <a:pPr>
              <a:defRPr/>
            </a:pPr>
            <a:endParaRPr lang="en-US"/>
          </a:p>
        </p:txBody>
      </p:sp>
      <p:sp>
        <p:nvSpPr>
          <p:cNvPr id="3077" name="Rectangle 5"/>
          <p:cNvSpPr>
            <a:spLocks noGrp="1" noChangeArrowheads="1"/>
          </p:cNvSpPr>
          <p:nvPr>
            <p:ph type="sldNum" sz="quarter" idx="3"/>
          </p:nvPr>
        </p:nvSpPr>
        <p:spPr bwMode="auto">
          <a:xfrm>
            <a:off x="3968962"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5550">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5550">
              <a:defRPr sz="1000" i="1" u="none"/>
            </a:lvl1pPr>
          </a:lstStyle>
          <a:p>
            <a:pPr>
              <a:defRPr/>
            </a:pPr>
            <a:endParaRPr lang="en-US"/>
          </a:p>
        </p:txBody>
      </p:sp>
      <p:sp>
        <p:nvSpPr>
          <p:cNvPr id="2051" name="Rectangle 3"/>
          <p:cNvSpPr>
            <a:spLocks noGrp="1" noChangeArrowheads="1"/>
          </p:cNvSpPr>
          <p:nvPr>
            <p:ph type="dt" idx="1"/>
          </p:nvPr>
        </p:nvSpPr>
        <p:spPr bwMode="auto">
          <a:xfrm>
            <a:off x="3968962" y="0"/>
            <a:ext cx="3035089" cy="464904"/>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5550">
              <a:defRPr sz="1000" i="1" u="none"/>
            </a:lvl1pPr>
          </a:lstStyle>
          <a:p>
            <a:pPr>
              <a:defRPr/>
            </a:pPr>
            <a:endParaRPr lang="en-US"/>
          </a:p>
        </p:txBody>
      </p:sp>
      <p:sp>
        <p:nvSpPr>
          <p:cNvPr id="2052" name="Rectangle 4"/>
          <p:cNvSpPr>
            <a:spLocks noGrp="1" noChangeArrowheads="1"/>
          </p:cNvSpPr>
          <p:nvPr>
            <p:ph type="ftr" sz="quarter" idx="4"/>
          </p:nvPr>
        </p:nvSpPr>
        <p:spPr bwMode="auto">
          <a:xfrm>
            <a:off x="0"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5550">
              <a:defRPr sz="1000" i="1" u="none"/>
            </a:lvl1pPr>
          </a:lstStyle>
          <a:p>
            <a:pPr>
              <a:defRPr/>
            </a:pPr>
            <a:endParaRPr lang="en-US"/>
          </a:p>
        </p:txBody>
      </p:sp>
      <p:sp>
        <p:nvSpPr>
          <p:cNvPr id="2053" name="Rectangle 5"/>
          <p:cNvSpPr>
            <a:spLocks noGrp="1" noChangeArrowheads="1"/>
          </p:cNvSpPr>
          <p:nvPr>
            <p:ph type="sldNum" sz="quarter" idx="5"/>
          </p:nvPr>
        </p:nvSpPr>
        <p:spPr bwMode="auto">
          <a:xfrm>
            <a:off x="3968962" y="8825147"/>
            <a:ext cx="3035089" cy="464904"/>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5550">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33874" y="4413376"/>
            <a:ext cx="5136303" cy="4180923"/>
          </a:xfrm>
          <a:prstGeom prst="rect">
            <a:avLst/>
          </a:prstGeom>
          <a:noFill/>
          <a:ln w="9525">
            <a:noFill/>
            <a:miter lim="800000"/>
            <a:headEnd/>
            <a:tailEnd/>
          </a:ln>
          <a:effectLst/>
        </p:spPr>
        <p:txBody>
          <a:bodyPr vert="horz" wrap="square" lIns="95194" tIns="47597" rIns="95194" bIns="4759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89038" y="703263"/>
            <a:ext cx="4625975"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7262AC-7F88-4CDD-A0E0-C08BD3DA8FDB}"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5"/>
          <p:cNvSpPr txBox="1">
            <a:spLocks noGrp="1" noChangeArrowheads="1"/>
          </p:cNvSpPr>
          <p:nvPr/>
        </p:nvSpPr>
        <p:spPr bwMode="auto">
          <a:xfrm>
            <a:off x="3905182" y="8716127"/>
            <a:ext cx="2984133" cy="45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4" tIns="0" rIns="19294" bIns="0" anchor="b"/>
          <a:lstStyle>
            <a:lvl1pPr defTabSz="944563">
              <a:spcBef>
                <a:spcPct val="30000"/>
              </a:spcBef>
              <a:defRPr sz="1000">
                <a:solidFill>
                  <a:schemeClr val="tx1"/>
                </a:solidFill>
                <a:latin typeface="Arial" panose="020B0604020202020204" pitchFamily="34" charset="0"/>
              </a:defRPr>
            </a:lvl1pPr>
            <a:lvl2pPr marL="742950" indent="-285750" defTabSz="944563">
              <a:spcBef>
                <a:spcPct val="30000"/>
              </a:spcBef>
              <a:defRPr sz="1000">
                <a:solidFill>
                  <a:schemeClr val="tx1"/>
                </a:solidFill>
                <a:latin typeface="Arial" panose="020B0604020202020204" pitchFamily="34" charset="0"/>
              </a:defRPr>
            </a:lvl2pPr>
            <a:lvl3pPr marL="1143000" indent="-228600" defTabSz="944563">
              <a:spcBef>
                <a:spcPct val="30000"/>
              </a:spcBef>
              <a:defRPr sz="1000">
                <a:solidFill>
                  <a:schemeClr val="tx1"/>
                </a:solidFill>
                <a:latin typeface="Arial" panose="020B0604020202020204" pitchFamily="34" charset="0"/>
              </a:defRPr>
            </a:lvl3pPr>
            <a:lvl4pPr marL="1600200" indent="-228600" defTabSz="944563">
              <a:spcBef>
                <a:spcPct val="30000"/>
              </a:spcBef>
              <a:defRPr sz="1000">
                <a:solidFill>
                  <a:schemeClr val="tx1"/>
                </a:solidFill>
                <a:latin typeface="Arial" panose="020B0604020202020204" pitchFamily="34" charset="0"/>
              </a:defRPr>
            </a:lvl4pPr>
            <a:lvl5pPr marL="2057400" indent="-228600" defTabSz="944563">
              <a:spcBef>
                <a:spcPct val="30000"/>
              </a:spcBef>
              <a:defRPr sz="1000">
                <a:solidFill>
                  <a:schemeClr val="tx1"/>
                </a:solidFill>
                <a:latin typeface="Arial" panose="020B0604020202020204" pitchFamily="34" charset="0"/>
              </a:defRPr>
            </a:lvl5pPr>
            <a:lvl6pPr marL="2514600" indent="-228600" defTabSz="9445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445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445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445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CD641255-5E4D-42C9-BE8E-5E0C6C260678}" type="slidenum">
              <a:rPr lang="en-US" altLang="en-US" i="1" u="none">
                <a:latin typeface="Times New Roman" panose="02020603050405020304" pitchFamily="18" charset="0"/>
              </a:rPr>
              <a:pPr algn="r">
                <a:spcBef>
                  <a:spcPct val="0"/>
                </a:spcBef>
              </a:pPr>
              <a:t>1</a:t>
            </a:fld>
            <a:endParaRPr lang="en-US" altLang="en-US" i="1" u="none">
              <a:latin typeface="Times New Roman" panose="02020603050405020304" pitchFamily="18" charset="0"/>
            </a:endParaRPr>
          </a:p>
        </p:txBody>
      </p:sp>
      <p:sp>
        <p:nvSpPr>
          <p:cNvPr id="6148" name="Rectangle 2"/>
          <p:cNvSpPr>
            <a:spLocks noGrp="1" noRot="1" noChangeAspect="1" noChangeArrowheads="1" noTextEdit="1"/>
          </p:cNvSpPr>
          <p:nvPr>
            <p:ph type="sldImg"/>
          </p:nvPr>
        </p:nvSpPr>
        <p:spPr>
          <a:ln/>
        </p:spPr>
      </p:sp>
      <p:sp>
        <p:nvSpPr>
          <p:cNvPr id="6149" name="Rectangle 3"/>
          <p:cNvSpPr>
            <a:spLocks noGrp="1" noChangeArrowheads="1"/>
          </p:cNvSpPr>
          <p:nvPr>
            <p:ph type="body" idx="1"/>
          </p:nvPr>
        </p:nvSpPr>
        <p:spPr>
          <a:xfrm>
            <a:off x="425374" y="4358737"/>
            <a:ext cx="6114049" cy="4129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Revised 12/2021</a:t>
            </a: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33360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EBFBE46-96AB-4016-A061-E4D6648FABD4}"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60463" y="695325"/>
            <a:ext cx="4572000" cy="3429000"/>
          </a:xfrm>
          <a:ln/>
        </p:spPr>
      </p:sp>
      <p:sp>
        <p:nvSpPr>
          <p:cNvPr id="28676"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9763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AA9AD57-E819-4F4D-BD91-8250A6B419B1}"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13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DF523B8-DD7E-4EA9-847C-9EC2275E423E}"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52334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4355C99-2C16-4E76-83D4-78B4956EE413}"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52525" y="687388"/>
            <a:ext cx="4586288" cy="34417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27939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2C72C09-8253-4350-AF3E-F98ECA96D27B}" type="slidenum">
              <a:rPr lang="en-US"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152525" y="687388"/>
            <a:ext cx="4586288" cy="34417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5966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6D3603-B599-4019-A595-92E43DAA53BE}" type="slidenum">
              <a:rPr lang="en-US" altLang="en-US" smtClean="0">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29012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CF40FA-1448-4FEF-8315-73A6D5099324}"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23632" y="4285729"/>
            <a:ext cx="6490606" cy="42017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p:txBody>
      </p:sp>
    </p:spTree>
    <p:extLst>
      <p:ext uri="{BB962C8B-B14F-4D97-AF65-F5344CB8AC3E}">
        <p14:creationId xmlns:p14="http://schemas.microsoft.com/office/powerpoint/2010/main" val="4071206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DA3A7CA-E34F-4150-9CDA-00AD5F201464}"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60463" y="695325"/>
            <a:ext cx="4572000" cy="3429000"/>
          </a:xfrm>
          <a:ln/>
        </p:spPr>
      </p:sp>
      <p:sp>
        <p:nvSpPr>
          <p:cNvPr id="45060"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3279">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38603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80C1F09-36E7-4553-8033-8434225B4DDE}"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195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0EA03CA-C7DC-4433-B535-302E0F560E3D}"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60463" y="695325"/>
            <a:ext cx="4572000" cy="3429000"/>
          </a:xfrm>
          <a:ln/>
        </p:spPr>
      </p:sp>
      <p:sp>
        <p:nvSpPr>
          <p:cNvPr id="43012"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422" indent="-226422">
              <a:buFontTx/>
              <a:buAutoNum type="arabicPeriod"/>
            </a:pPr>
            <a:endParaRPr lang="en-US" altLang="en-US" dirty="0">
              <a:latin typeface="Arial" panose="020B0604020202020204" pitchFamily="34" charset="0"/>
            </a:endParaRPr>
          </a:p>
          <a:p>
            <a:pPr marL="226422" indent="-226422">
              <a:buFontTx/>
              <a:buAutoNum type="arabicPeriod"/>
            </a:pPr>
            <a:endParaRPr lang="en-US" altLang="en-US" dirty="0">
              <a:latin typeface="Arial" panose="020B0604020202020204" pitchFamily="34" charset="0"/>
            </a:endParaRPr>
          </a:p>
        </p:txBody>
      </p:sp>
    </p:spTree>
    <p:extLst>
      <p:ext uri="{BB962C8B-B14F-4D97-AF65-F5344CB8AC3E}">
        <p14:creationId xmlns:p14="http://schemas.microsoft.com/office/powerpoint/2010/main" val="322486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703DB20-B996-4592-B067-E3D7CA6AE26B}"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7918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43C3C6-97B6-4050-9353-F81D3D0D7DF6}"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152525" y="687388"/>
            <a:ext cx="4586288" cy="3441700"/>
          </a:xfrm>
          <a:ln/>
        </p:spPr>
      </p:sp>
      <p:sp>
        <p:nvSpPr>
          <p:cNvPr id="49156" name="Rectangle 3"/>
          <p:cNvSpPr>
            <a:spLocks noGrp="1" noChangeArrowheads="1"/>
          </p:cNvSpPr>
          <p:nvPr>
            <p:ph type="body" idx="1"/>
          </p:nvPr>
        </p:nvSpPr>
        <p:spPr>
          <a:xfrm>
            <a:off x="1070952" y="4435067"/>
            <a:ext cx="4747415"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a:p>
            <a:endParaRPr lang="en-US" altLang="en-US" sz="800" dirty="0">
              <a:latin typeface="Arial" panose="020B0604020202020204" pitchFamily="34" charset="0"/>
            </a:endParaRPr>
          </a:p>
          <a:p>
            <a:br>
              <a:rPr lang="en-US" altLang="en-US" sz="800" dirty="0">
                <a:latin typeface="Arial" panose="020B0604020202020204" pitchFamily="34" charset="0"/>
              </a:rPr>
            </a:br>
            <a:endParaRPr lang="en-US" altLang="en-US" sz="800"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169473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A4FEE05-D209-4719-A68B-A33AB69D63E8}"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11110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848C65D-F606-4D63-AEFF-3E6975626221}"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527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4A44F81-9610-4894-8C3F-04044B59A927}"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6327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D12EBD8-E36E-4988-A2B3-AA6D118C1447}"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678176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F8E5161-99C5-49EF-9540-9662D262F644}"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530708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1E134A0-2704-43A3-87A4-1E466B561043}"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29319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eaLnBrk="1" hangingPunct="1">
              <a:defRPr/>
            </a:pPr>
            <a:endParaRPr lang="en-US" altLang="en-US" dirty="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AC742C-013C-4E06-B6D5-CD52374C2CFA}"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58287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CC989CD-C99A-4294-965B-37DD387E0D9E}"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775400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4AE4019-FDE6-4A18-B2A7-4F7F1067197D}"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1088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5DE9AA3-AC1A-4B85-8E69-CB9E39AE7418}"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0078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33041B8-30C6-45C7-B7F6-4BB22CCB74AE}"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40993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86D496-BA13-4F47-93AB-C87101E779B6}"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2855583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18982B0-76D7-403D-BCFD-27AB7585D371}"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11972" y="4358843"/>
            <a:ext cx="5588102"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517861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649EAE-29E1-4E6F-99E0-44E1763EB786}"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01112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649EAE-29E1-4E6F-99E0-44E1763EB786}"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865158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A5ACD6C-8A0D-4E51-A521-F1B8BE4BB95B}"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521333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04E125-5CD6-46A1-BCBD-BC9922A4D6D3}"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97534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57030D4-9F99-48EC-AADC-991FB36FE2EE}"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1152525" y="687388"/>
            <a:ext cx="4586288" cy="34417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3424726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FF921A6-5378-4096-B0A6-7CE839418DFF}"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26761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9A50A3D-80DF-469B-8B7D-FAB887280E0D}"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9562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3CD0123-17F4-4FA5-BD75-DA4C469877E0}"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192347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2789B9A-7952-4C45-83FD-BA83190E331B}" type="slidenum">
              <a:rPr lang="en-US" altLang="en-US" smtClean="0">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66965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DDFF65A-35D7-428A-B12A-49F3624186B3}"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82254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158E9F4-A198-4F0F-BB7C-CE98B4FEAB38}"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a:t>
            </a:r>
            <a:endParaRPr lang="en-US" altLang="en-US" dirty="0">
              <a:latin typeface="Arial" panose="020B0604020202020204" pitchFamily="34" charset="0"/>
            </a:endParaRPr>
          </a:p>
        </p:txBody>
      </p:sp>
    </p:spTree>
    <p:extLst>
      <p:ext uri="{BB962C8B-B14F-4D97-AF65-F5344CB8AC3E}">
        <p14:creationId xmlns:p14="http://schemas.microsoft.com/office/powerpoint/2010/main" val="2696094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F8FC779-B1FF-4199-B310-12ACCE1B2A53}"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9590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CA3EECD-E1A4-4D7F-8A57-867F92DC0A27}" type="slidenum">
              <a:rPr lang="en-US" altLang="en-US" smtClean="0">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dirty="0">
                <a:latin typeface="Arial" panose="020B0604020202020204" pitchFamily="34" charset="0"/>
              </a:rPr>
              <a:t>.</a:t>
            </a:r>
            <a:endParaRPr lang="en-US" altLang="en-US" sz="1100" dirty="0">
              <a:latin typeface="Arial" panose="020B0604020202020204" pitchFamily="34" charset="0"/>
            </a:endParaRPr>
          </a:p>
          <a:p>
            <a:endParaRPr lang="en-US" altLang="en-US" sz="1100" dirty="0">
              <a:latin typeface="Arial" panose="020B0604020202020204" pitchFamily="34" charset="0"/>
            </a:endParaRPr>
          </a:p>
        </p:txBody>
      </p:sp>
    </p:spTree>
    <p:extLst>
      <p:ext uri="{BB962C8B-B14F-4D97-AF65-F5344CB8AC3E}">
        <p14:creationId xmlns:p14="http://schemas.microsoft.com/office/powerpoint/2010/main" val="1492514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8753A37-3A10-49DB-9709-2136DC99D021}"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07191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a:t>
            </a:r>
          </a:p>
          <a:p>
            <a:endParaRPr lang="en-US" altLang="en-US" dirty="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8B06B17-3B27-4C6E-9754-7825C0F4A704}"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30099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34C9B83-2176-4D82-8EA3-11F458DDDA98}"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0508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4C985FB-A904-405D-A79B-44B5C14E5F8C}" type="slidenum">
              <a:rPr lang="en-US" altLang="en-US" smtClean="0">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11612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7B6367-13E6-4FC7-81AB-9FEA96800B4C}" type="slidenum">
              <a:rPr lang="en-US" altLang="en-US" smtClean="0">
                <a:latin typeface="Times New Roman" panose="02020603050405020304" pitchFamily="18" charset="0"/>
              </a:rPr>
              <a:pPr>
                <a:spcBef>
                  <a:spcPct val="0"/>
                </a:spcBef>
              </a:pPr>
              <a:t>49</a:t>
            </a:fld>
            <a:endParaRPr lang="en-US" altLang="en-US">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5366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593015E-607A-4DFE-B840-39A5F15FAF7B}"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275080" y="4358843"/>
            <a:ext cx="6414883"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475895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C72D5DD-4C93-4D0F-9884-4A9477F886F6}" type="slidenum">
              <a:rPr lang="en-US" altLang="en-US" smtClean="0">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543143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DA02DB3-028C-49FF-8EF6-6503E2CF6DDB}" type="slidenum">
              <a:rPr lang="en-US" altLang="en-US" smtClean="0">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797194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FCAB9F0-BE48-4BFC-9B39-F7C2B10524A2}" type="slidenum">
              <a:rPr lang="en-US" altLang="en-US" smtClean="0">
                <a:latin typeface="Times New Roman" panose="02020603050405020304" pitchFamily="18" charset="0"/>
              </a:rPr>
              <a:pPr>
                <a:spcBef>
                  <a:spcPct val="0"/>
                </a:spcBef>
              </a:pPr>
              <a:t>52</a:t>
            </a:fld>
            <a:endParaRPr lang="en-US" altLang="en-US">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592887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FAB0D5-A5D2-44ED-82FF-FE35C05C4D72}" type="slidenum">
              <a:rPr lang="en-US" altLang="en-US" smtClean="0">
                <a:latin typeface="Times New Roman" panose="02020603050405020304" pitchFamily="18" charset="0"/>
              </a:rPr>
              <a:pPr>
                <a:spcBef>
                  <a:spcPct val="0"/>
                </a:spcBef>
              </a:pPr>
              <a:t>53</a:t>
            </a:fld>
            <a:endParaRPr lang="en-US" altLang="en-US">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604925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D94C14B-8BA9-4836-939D-47EBBF154AF7}" type="slidenum">
              <a:rPr lang="en-US" altLang="en-US" smtClean="0">
                <a:latin typeface="Times New Roman" panose="02020603050405020304" pitchFamily="18" charset="0"/>
              </a:rPr>
              <a:pPr>
                <a:spcBef>
                  <a:spcPct val="0"/>
                </a:spcBef>
              </a:pPr>
              <a:t>54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37170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BED8AF6-4F28-4B5F-8210-BB6CF91C1B9D}" type="slidenum">
              <a:rPr lang="en-US" altLang="en-US" smtClean="0">
                <a:latin typeface="Times New Roman" panose="02020603050405020304" pitchFamily="18" charset="0"/>
              </a:rPr>
              <a:pPr>
                <a:spcBef>
                  <a:spcPct val="0"/>
                </a:spcBef>
              </a:pPr>
              <a:t>55</a:t>
            </a:fld>
            <a:endParaRPr lang="en-US" altLang="en-US">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latin typeface="Arial" panose="020B0604020202020204" pitchFamily="34" charset="0"/>
              </a:rPr>
            </a:br>
            <a:endParaRPr lang="en-US" altLang="en-US" dirty="0">
              <a:latin typeface="Arial" panose="020B0604020202020204" pitchFamily="34" charset="0"/>
            </a:endParaRPr>
          </a:p>
        </p:txBody>
      </p:sp>
    </p:spTree>
    <p:extLst>
      <p:ext uri="{BB962C8B-B14F-4D97-AF65-F5344CB8AC3E}">
        <p14:creationId xmlns:p14="http://schemas.microsoft.com/office/powerpoint/2010/main" val="3388890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255BF81-0606-4C6E-A713-747CADB2FC43}" type="slidenum">
              <a:rPr lang="en-US" altLang="en-US" smtClean="0">
                <a:latin typeface="Times New Roman" panose="02020603050405020304" pitchFamily="18" charset="0"/>
              </a:rPr>
              <a:pPr>
                <a:spcBef>
                  <a:spcPct val="0"/>
                </a:spcBef>
              </a:pPr>
              <a:t>56</a:t>
            </a:fld>
            <a:endParaRPr lang="en-US" altLang="en-US">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458981" y="4358843"/>
            <a:ext cx="5894088"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845287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2FEE3BD-12D0-4EEF-9D24-AF7B98C52672}" type="slidenum">
              <a:rPr lang="en-US" altLang="en-US" smtClean="0">
                <a:latin typeface="Times New Roman" panose="02020603050405020304" pitchFamily="18" charset="0"/>
              </a:rPr>
              <a:pPr>
                <a:spcBef>
                  <a:spcPct val="0"/>
                </a:spcBef>
              </a:pPr>
              <a:t>57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96976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67FBB23-BC6F-40DC-AA80-0085E4AB2C53}" type="slidenum">
              <a:rPr lang="en-US" altLang="en-US" smtClean="0">
                <a:latin typeface="Times New Roman" panose="02020603050405020304" pitchFamily="18" charset="0"/>
              </a:rPr>
              <a:pPr>
                <a:spcBef>
                  <a:spcPct val="0"/>
                </a:spcBef>
              </a:pPr>
              <a:t>58</a:t>
            </a:fld>
            <a:endParaRPr lang="en-US" altLang="en-US">
              <a:latin typeface="Times New Roman" panose="02020603050405020304" pitchFamily="18" charset="0"/>
            </a:endParaRPr>
          </a:p>
        </p:txBody>
      </p:sp>
      <p:sp>
        <p:nvSpPr>
          <p:cNvPr id="124931" name="Rectangle 5"/>
          <p:cNvSpPr txBox="1">
            <a:spLocks noGrp="1" noChangeArrowheads="1"/>
          </p:cNvSpPr>
          <p:nvPr/>
        </p:nvSpPr>
        <p:spPr bwMode="auto">
          <a:xfrm>
            <a:off x="3905182" y="8716127"/>
            <a:ext cx="2984133" cy="45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4" tIns="0" rIns="19294" bIns="0" anchor="b"/>
          <a:lstStyle>
            <a:lvl1pPr defTabSz="944563">
              <a:spcBef>
                <a:spcPct val="30000"/>
              </a:spcBef>
              <a:defRPr sz="1000">
                <a:solidFill>
                  <a:schemeClr val="tx1"/>
                </a:solidFill>
                <a:latin typeface="Arial" panose="020B0604020202020204" pitchFamily="34" charset="0"/>
              </a:defRPr>
            </a:lvl1pPr>
            <a:lvl2pPr marL="742950" indent="-285750" defTabSz="944563">
              <a:spcBef>
                <a:spcPct val="30000"/>
              </a:spcBef>
              <a:defRPr sz="1000">
                <a:solidFill>
                  <a:schemeClr val="tx1"/>
                </a:solidFill>
                <a:latin typeface="Arial" panose="020B0604020202020204" pitchFamily="34" charset="0"/>
              </a:defRPr>
            </a:lvl2pPr>
            <a:lvl3pPr marL="1143000" indent="-228600" defTabSz="944563">
              <a:spcBef>
                <a:spcPct val="30000"/>
              </a:spcBef>
              <a:defRPr sz="1000">
                <a:solidFill>
                  <a:schemeClr val="tx1"/>
                </a:solidFill>
                <a:latin typeface="Arial" panose="020B0604020202020204" pitchFamily="34" charset="0"/>
              </a:defRPr>
            </a:lvl3pPr>
            <a:lvl4pPr marL="1600200" indent="-228600" defTabSz="944563">
              <a:spcBef>
                <a:spcPct val="30000"/>
              </a:spcBef>
              <a:defRPr sz="1000">
                <a:solidFill>
                  <a:schemeClr val="tx1"/>
                </a:solidFill>
                <a:latin typeface="Arial" panose="020B0604020202020204" pitchFamily="34" charset="0"/>
              </a:defRPr>
            </a:lvl4pPr>
            <a:lvl5pPr marL="2057400" indent="-228600" defTabSz="944563">
              <a:spcBef>
                <a:spcPct val="30000"/>
              </a:spcBef>
              <a:defRPr sz="1000">
                <a:solidFill>
                  <a:schemeClr val="tx1"/>
                </a:solidFill>
                <a:latin typeface="Arial" panose="020B0604020202020204" pitchFamily="34" charset="0"/>
              </a:defRPr>
            </a:lvl5pPr>
            <a:lvl6pPr marL="2514600" indent="-228600" defTabSz="9445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445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445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445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CBB87790-D058-4B84-B90B-081D447ED684}" type="slidenum">
              <a:rPr lang="en-US" altLang="en-US" i="1" u="none">
                <a:latin typeface="Times New Roman" panose="02020603050405020304" pitchFamily="18" charset="0"/>
              </a:rPr>
              <a:pPr algn="r">
                <a:spcBef>
                  <a:spcPct val="0"/>
                </a:spcBef>
              </a:pPr>
              <a:t>58</a:t>
            </a:fld>
            <a:endParaRPr lang="en-US" altLang="en-US" i="1" u="none">
              <a:latin typeface="Times New Roman" panose="02020603050405020304" pitchFamily="18"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36508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2" eaLnBrk="0" hangingPunct="0">
              <a:defRPr sz="3600" u="sng">
                <a:solidFill>
                  <a:schemeClr val="tx1"/>
                </a:solidFill>
                <a:latin typeface="Times New Roman" panose="02020603050405020304" pitchFamily="18" charset="0"/>
              </a:defRPr>
            </a:lvl1pPr>
            <a:lvl2pPr marL="736858" indent="-283407" defTabSz="924222" eaLnBrk="0" hangingPunct="0">
              <a:defRPr sz="3600" u="sng">
                <a:solidFill>
                  <a:schemeClr val="tx1"/>
                </a:solidFill>
                <a:latin typeface="Times New Roman" panose="02020603050405020304" pitchFamily="18" charset="0"/>
              </a:defRPr>
            </a:lvl2pPr>
            <a:lvl3pPr marL="1133627" indent="-226725" defTabSz="924222" eaLnBrk="0" hangingPunct="0">
              <a:defRPr sz="3600" u="sng">
                <a:solidFill>
                  <a:schemeClr val="tx1"/>
                </a:solidFill>
                <a:latin typeface="Times New Roman" panose="02020603050405020304" pitchFamily="18" charset="0"/>
              </a:defRPr>
            </a:lvl3pPr>
            <a:lvl4pPr marL="1587078" indent="-226725" defTabSz="924222" eaLnBrk="0" hangingPunct="0">
              <a:defRPr sz="3600" u="sng">
                <a:solidFill>
                  <a:schemeClr val="tx1"/>
                </a:solidFill>
                <a:latin typeface="Times New Roman" panose="02020603050405020304" pitchFamily="18" charset="0"/>
              </a:defRPr>
            </a:lvl4pPr>
            <a:lvl5pPr marL="2040529" indent="-226725" defTabSz="924222" eaLnBrk="0" hangingPunct="0">
              <a:defRPr sz="3600" u="sng">
                <a:solidFill>
                  <a:schemeClr val="tx1"/>
                </a:solidFill>
                <a:latin typeface="Times New Roman" panose="02020603050405020304" pitchFamily="18" charset="0"/>
              </a:defRPr>
            </a:lvl5pPr>
            <a:lvl6pPr marL="2493980" indent="-226725" defTabSz="924222" eaLnBrk="0" fontAlgn="base" hangingPunct="0">
              <a:spcBef>
                <a:spcPct val="0"/>
              </a:spcBef>
              <a:spcAft>
                <a:spcPct val="0"/>
              </a:spcAft>
              <a:defRPr sz="3600" u="sng">
                <a:solidFill>
                  <a:schemeClr val="tx1"/>
                </a:solidFill>
                <a:latin typeface="Times New Roman" panose="02020603050405020304" pitchFamily="18" charset="0"/>
              </a:defRPr>
            </a:lvl6pPr>
            <a:lvl7pPr marL="2947431" indent="-226725" defTabSz="924222" eaLnBrk="0" fontAlgn="base" hangingPunct="0">
              <a:spcBef>
                <a:spcPct val="0"/>
              </a:spcBef>
              <a:spcAft>
                <a:spcPct val="0"/>
              </a:spcAft>
              <a:defRPr sz="3600" u="sng">
                <a:solidFill>
                  <a:schemeClr val="tx1"/>
                </a:solidFill>
                <a:latin typeface="Times New Roman" panose="02020603050405020304" pitchFamily="18" charset="0"/>
              </a:defRPr>
            </a:lvl7pPr>
            <a:lvl8pPr marL="3400882" indent="-226725" defTabSz="924222" eaLnBrk="0" fontAlgn="base" hangingPunct="0">
              <a:spcBef>
                <a:spcPct val="0"/>
              </a:spcBef>
              <a:spcAft>
                <a:spcPct val="0"/>
              </a:spcAft>
              <a:defRPr sz="3600" u="sng">
                <a:solidFill>
                  <a:schemeClr val="tx1"/>
                </a:solidFill>
                <a:latin typeface="Times New Roman" panose="02020603050405020304" pitchFamily="18" charset="0"/>
              </a:defRPr>
            </a:lvl8pPr>
            <a:lvl9pPr marL="3854333" indent="-226725" defTabSz="924222" eaLnBrk="0" fontAlgn="base" hangingPunct="0">
              <a:spcBef>
                <a:spcPct val="0"/>
              </a:spcBef>
              <a:spcAft>
                <a:spcPct val="0"/>
              </a:spcAft>
              <a:defRPr sz="3600" u="sng">
                <a:solidFill>
                  <a:schemeClr val="tx1"/>
                </a:solidFill>
                <a:latin typeface="Times New Roman" panose="02020603050405020304" pitchFamily="18" charset="0"/>
              </a:defRPr>
            </a:lvl9pPr>
          </a:lstStyle>
          <a:p>
            <a:fld id="{9AA0B6BB-7217-4CEC-8FBC-0C6D8BDD0A22}" type="slidenum">
              <a:rPr lang="en-US" altLang="en-US" sz="1000" u="none"/>
              <a:pPr/>
              <a:t>59</a:t>
            </a:fld>
            <a:endParaRPr lang="en-US" altLang="en-US" sz="1000" u="none"/>
          </a:p>
        </p:txBody>
      </p:sp>
      <p:sp>
        <p:nvSpPr>
          <p:cNvPr id="135171" name="Rectangle 5"/>
          <p:cNvSpPr txBox="1">
            <a:spLocks noGrp="1" noChangeArrowheads="1"/>
          </p:cNvSpPr>
          <p:nvPr/>
        </p:nvSpPr>
        <p:spPr bwMode="auto">
          <a:xfrm>
            <a:off x="3904627" y="8716361"/>
            <a:ext cx="2984688"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8" tIns="0" rIns="19298"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8B377C85-C038-4D49-8A55-6181244B8519}" type="slidenum">
              <a:rPr lang="en-US" altLang="en-US" sz="1000" i="1" u="none"/>
              <a:pPr algn="r"/>
              <a:t>59</a:t>
            </a:fld>
            <a:endParaRPr lang="en-US" altLang="en-US" sz="1000" i="1" u="none"/>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8394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79B4F55-1B72-4526-8E88-B8FCFA118C37}"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63276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B1672AD-491E-4EEF-A872-1EA3FB95C134}"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3683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5FEF692-711B-4DA8-9A2D-39EFE3335DFE}"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350804" y="4358843"/>
            <a:ext cx="6111987"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137682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1EF715E-E67D-4D52-A428-F49E33EA5B3A}"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712320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2" name="Picture 1" descr="Logo&#10;&#10;AI-generated content may be incorrect.">
            <a:extLst>
              <a:ext uri="{FF2B5EF4-FFF2-40B4-BE49-F238E27FC236}">
                <a16:creationId xmlns:a16="http://schemas.microsoft.com/office/drawing/2014/main" id="{79D6EA4B-3D70-351E-CD67-C0C48441D5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6155597"/>
            <a:ext cx="1714500" cy="375285"/>
          </a:xfrm>
          <a:prstGeom prst="rect">
            <a:avLst/>
          </a:prstGeom>
          <a:noFill/>
          <a:ln>
            <a:noFill/>
          </a:ln>
        </p:spPr>
      </p:pic>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r>
              <a:rPr lang="en-US" noProof="0"/>
              <a:t>Click icon to add online image</a:t>
            </a:r>
          </a:p>
        </p:txBody>
      </p:sp>
      <p:sp>
        <p:nvSpPr>
          <p:cNvPr id="4" name="Text Placeholder 3"/>
          <p:cNvSpPr>
            <a:spLocks noGrp="1"/>
          </p:cNvSpPr>
          <p:nvPr>
            <p:ph type="body" sz="half" idx="2"/>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472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5840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1508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395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quarter" idx="1"/>
          </p:nvPr>
        </p:nvSpPr>
        <p:spPr>
          <a:xfrm>
            <a:off x="609600" y="1295400"/>
            <a:ext cx="39243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633788"/>
            <a:ext cx="39243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49013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22832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r>
              <a:rPr lang="en-US" noProof="0"/>
              <a:t>Click icon to add table</a:t>
            </a:r>
          </a:p>
        </p:txBody>
      </p:sp>
    </p:spTree>
    <p:extLst>
      <p:ext uri="{BB962C8B-B14F-4D97-AF65-F5344CB8AC3E}">
        <p14:creationId xmlns:p14="http://schemas.microsoft.com/office/powerpoint/2010/main" val="26113046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7029744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r>
              <a:rPr lang="en-US" noProof="0"/>
              <a:t>Click icon to add online image</a:t>
            </a:r>
          </a:p>
        </p:txBody>
      </p:sp>
    </p:spTree>
    <p:extLst>
      <p:ext uri="{BB962C8B-B14F-4D97-AF65-F5344CB8AC3E}">
        <p14:creationId xmlns:p14="http://schemas.microsoft.com/office/powerpoint/2010/main" val="31321810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1">
            <a:extLst>
              <a:ext uri="{FF2B5EF4-FFF2-40B4-BE49-F238E27FC236}">
                <a16:creationId xmlns:a16="http://schemas.microsoft.com/office/drawing/2014/main" id="{AA05BFB9-F102-436E-A7D7-90B94BBA7F7E}"/>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This presentation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rial" panose="020B0604020202020204" pitchFamily="34" charset="0"/>
                <a:ea typeface="+mn-ea"/>
                <a:cs typeface="Arial" panose="020B0604020202020204" pitchFamily="34" charset="0"/>
              </a:rPr>
              <a:t>Labor for safety and health training.</a:t>
            </a:r>
          </a:p>
        </p:txBody>
      </p:sp>
      <p:pic>
        <p:nvPicPr>
          <p:cNvPr id="3" name="Picture 2" descr="Logo&#10;&#10;AI-generated content may be incorrect.">
            <a:extLst>
              <a:ext uri="{FF2B5EF4-FFF2-40B4-BE49-F238E27FC236}">
                <a16:creationId xmlns:a16="http://schemas.microsoft.com/office/drawing/2014/main" id="{D29295D1-CCFE-7C4E-10D2-B51A3EC8B0E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5800" y="6159112"/>
            <a:ext cx="1714500" cy="37528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70"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Lst>
  <p:transition/>
  <p:hf sldNum="0" hdr="0" dt="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68857"/>
            <a:ext cx="6096000" cy="1376018"/>
          </a:xfrm>
        </p:spPr>
        <p:txBody>
          <a:bodyPr/>
          <a:lstStyle/>
          <a:p>
            <a:r>
              <a:rPr lang="en-US" altLang="en-US" sz="4000" dirty="0"/>
              <a:t>Respiratory </a:t>
            </a:r>
            <a:r>
              <a:rPr lang="en-US" altLang="en-US" dirty="0"/>
              <a:t>Protection</a:t>
            </a:r>
          </a:p>
        </p:txBody>
      </p:sp>
      <p:sp>
        <p:nvSpPr>
          <p:cNvPr id="5123" name="Rectangle 3"/>
          <p:cNvSpPr>
            <a:spLocks noGrp="1" noChangeArrowheads="1"/>
          </p:cNvSpPr>
          <p:nvPr>
            <p:ph type="subTitle" idx="1"/>
          </p:nvPr>
        </p:nvSpPr>
        <p:spPr>
          <a:xfrm>
            <a:off x="2038350" y="3358332"/>
            <a:ext cx="3390900" cy="509588"/>
          </a:xfrm>
        </p:spPr>
        <p:txBody>
          <a:bodyPr/>
          <a:lstStyle/>
          <a:p>
            <a:r>
              <a:rPr lang="en-US" altLang="en-US" dirty="0"/>
              <a:t> </a:t>
            </a:r>
            <a:r>
              <a:rPr lang="en-US" altLang="en-US" b="1" i="1" dirty="0"/>
              <a:t>29 CFR 1910.134</a:t>
            </a:r>
          </a:p>
        </p:txBody>
      </p:sp>
      <p:sp>
        <p:nvSpPr>
          <p:cNvPr id="5124" name="Rectangle 4"/>
          <p:cNvSpPr>
            <a:spLocks noChangeArrowheads="1"/>
          </p:cNvSpPr>
          <p:nvPr/>
        </p:nvSpPr>
        <p:spPr bwMode="auto">
          <a:xfrm>
            <a:off x="685800" y="5334000"/>
            <a:ext cx="79248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012D9A"/>
                </a:solidFill>
              </a:rPr>
              <a:t>Presented by</a:t>
            </a:r>
            <a:r>
              <a:rPr lang="en-US" altLang="en-US" sz="1600" u="none" dirty="0">
                <a:solidFill>
                  <a:srgbClr val="777777"/>
                </a:solidFill>
              </a:rPr>
              <a:t>:</a:t>
            </a:r>
          </a:p>
        </p:txBody>
      </p:sp>
    </p:spTree>
    <p:extLst>
      <p:ext uri="{BB962C8B-B14F-4D97-AF65-F5344CB8AC3E}">
        <p14:creationId xmlns:p14="http://schemas.microsoft.com/office/powerpoint/2010/main" val="14292888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84188"/>
            <a:ext cx="7924800" cy="582612"/>
          </a:xfrm>
        </p:spPr>
        <p:txBody>
          <a:bodyPr lIns="90488" tIns="44450" rIns="90488" bIns="44450" anchor="ctr"/>
          <a:lstStyle/>
          <a:p>
            <a:r>
              <a:rPr lang="en-US" altLang="en-US" sz="3200" dirty="0"/>
              <a:t>Follow-Up Medical Examinations</a:t>
            </a:r>
          </a:p>
        </p:txBody>
      </p:sp>
      <p:sp>
        <p:nvSpPr>
          <p:cNvPr id="27651" name="Rectangle 3"/>
          <p:cNvSpPr>
            <a:spLocks noGrp="1" noChangeArrowheads="1"/>
          </p:cNvSpPr>
          <p:nvPr>
            <p:ph type="body" idx="1"/>
          </p:nvPr>
        </p:nvSpPr>
        <p:spPr>
          <a:xfrm>
            <a:off x="533400" y="1219200"/>
            <a:ext cx="8001000" cy="4525963"/>
          </a:xfrm>
        </p:spPr>
        <p:txBody>
          <a:bodyPr lIns="90488" tIns="44450" rIns="90488" bIns="44450"/>
          <a:lstStyle/>
          <a:p>
            <a:r>
              <a:rPr lang="en-US" altLang="en-US" dirty="0"/>
              <a:t>Required if:</a:t>
            </a:r>
          </a:p>
          <a:p>
            <a:endParaRPr lang="en-US" altLang="en-US" sz="800" dirty="0"/>
          </a:p>
          <a:p>
            <a:pPr lvl="1"/>
            <a:r>
              <a:rPr lang="en-US" altLang="en-US" dirty="0"/>
              <a:t>Positive response to questions 1 - 8 in Section 2, Part A of Appendix C.</a:t>
            </a:r>
          </a:p>
          <a:p>
            <a:pPr lvl="1"/>
            <a:endParaRPr lang="en-US" altLang="en-US" sz="1000" dirty="0"/>
          </a:p>
          <a:p>
            <a:pPr lvl="1"/>
            <a:r>
              <a:rPr lang="en-US" altLang="en-US" dirty="0"/>
              <a:t>Initial medical examination indicates need for follow-up physical.</a:t>
            </a:r>
          </a:p>
          <a:p>
            <a:pPr lvl="1">
              <a:buFont typeface="Symbol" panose="05050102010706020507" pitchFamily="18" charset="2"/>
              <a:buNone/>
            </a:pPr>
            <a:endParaRPr lang="en-US" altLang="en-US" sz="1400" dirty="0"/>
          </a:p>
          <a:p>
            <a:r>
              <a:rPr lang="en-US" altLang="en-US" dirty="0"/>
              <a:t>Must include any medical tests, consultations or diagnostic procedures PLHCP deems necessary.</a:t>
            </a:r>
          </a:p>
        </p:txBody>
      </p:sp>
      <p:sp>
        <p:nvSpPr>
          <p:cNvPr id="21508" name="Text Box 4"/>
          <p:cNvSpPr txBox="1">
            <a:spLocks noChangeArrowheads="1"/>
          </p:cNvSpPr>
          <p:nvPr/>
        </p:nvSpPr>
        <p:spPr bwMode="auto">
          <a:xfrm>
            <a:off x="70104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1910.134(e)(3)</a:t>
            </a:r>
          </a:p>
        </p:txBody>
      </p:sp>
    </p:spTree>
    <p:extLst>
      <p:ext uri="{BB962C8B-B14F-4D97-AF65-F5344CB8AC3E}">
        <p14:creationId xmlns:p14="http://schemas.microsoft.com/office/powerpoint/2010/main" val="269081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640842" y="1783378"/>
            <a:ext cx="4038600" cy="637354"/>
          </a:xfrm>
        </p:spPr>
        <p:txBody>
          <a:bodyPr/>
          <a:lstStyle/>
          <a:p>
            <a:r>
              <a:rPr lang="en-US" altLang="en-US" sz="3600" dirty="0"/>
              <a:t>Part 3</a:t>
            </a:r>
          </a:p>
        </p:txBody>
      </p:sp>
      <p:sp>
        <p:nvSpPr>
          <p:cNvPr id="29699" name="Rectangle 3"/>
          <p:cNvSpPr>
            <a:spLocks noGrp="1" noChangeArrowheads="1"/>
          </p:cNvSpPr>
          <p:nvPr>
            <p:ph type="subTitle" idx="1"/>
          </p:nvPr>
        </p:nvSpPr>
        <p:spPr>
          <a:xfrm>
            <a:off x="1450342" y="2209800"/>
            <a:ext cx="2209800" cy="932068"/>
          </a:xfrm>
        </p:spPr>
        <p:txBody>
          <a:bodyPr/>
          <a:lstStyle/>
          <a:p>
            <a:pPr marL="0" indent="0">
              <a:buNone/>
            </a:pPr>
            <a:r>
              <a:rPr lang="en-US" altLang="en-US" sz="3200" b="1" dirty="0"/>
              <a:t>Selection</a:t>
            </a:r>
          </a:p>
        </p:txBody>
      </p:sp>
      <p:sp>
        <p:nvSpPr>
          <p:cNvPr id="5" name="Text Box 4"/>
          <p:cNvSpPr txBox="1">
            <a:spLocks noChangeArrowheads="1"/>
          </p:cNvSpPr>
          <p:nvPr/>
        </p:nvSpPr>
        <p:spPr bwMode="auto">
          <a:xfrm>
            <a:off x="72390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1910.134(d)</a:t>
            </a:r>
          </a:p>
        </p:txBody>
      </p:sp>
      <p:pic>
        <p:nvPicPr>
          <p:cNvPr id="6" name="Picture 4" descr="A picture containing indoor, cup, sitting, table&#10;&#10;Description automatically generated">
            <a:extLst>
              <a:ext uri="{FF2B5EF4-FFF2-40B4-BE49-F238E27FC236}">
                <a16:creationId xmlns:a16="http://schemas.microsoft.com/office/drawing/2014/main" id="{F1D1D9AF-2D1C-4A65-A6D0-4946A963A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790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71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Hazard Determination</a:t>
            </a:r>
          </a:p>
        </p:txBody>
      </p:sp>
      <p:sp>
        <p:nvSpPr>
          <p:cNvPr id="37891" name="Rectangle 3"/>
          <p:cNvSpPr>
            <a:spLocks noGrp="1" noChangeArrowheads="1"/>
          </p:cNvSpPr>
          <p:nvPr>
            <p:ph type="body" idx="1"/>
          </p:nvPr>
        </p:nvSpPr>
        <p:spPr>
          <a:xfrm>
            <a:off x="533400" y="1219200"/>
            <a:ext cx="8001000" cy="4525963"/>
          </a:xfrm>
        </p:spPr>
        <p:txBody>
          <a:bodyPr/>
          <a:lstStyle/>
          <a:p>
            <a:pPr>
              <a:lnSpc>
                <a:spcPct val="90000"/>
              </a:lnSpc>
            </a:pPr>
            <a:r>
              <a:rPr lang="en-US" altLang="en-US" dirty="0"/>
              <a:t>Identify the contaminants and evaluate the hazards.</a:t>
            </a:r>
          </a:p>
          <a:p>
            <a:pPr>
              <a:lnSpc>
                <a:spcPct val="90000"/>
              </a:lnSpc>
            </a:pPr>
            <a:endParaRPr lang="en-US" altLang="en-US" sz="1400" dirty="0"/>
          </a:p>
          <a:p>
            <a:pPr>
              <a:lnSpc>
                <a:spcPct val="90000"/>
              </a:lnSpc>
            </a:pPr>
            <a:r>
              <a:rPr lang="en-US" altLang="en-US" dirty="0"/>
              <a:t>Determine the physical properties of the contaminants.</a:t>
            </a:r>
          </a:p>
          <a:p>
            <a:pPr>
              <a:lnSpc>
                <a:spcPct val="90000"/>
              </a:lnSpc>
            </a:pPr>
            <a:endParaRPr lang="en-US" altLang="en-US" sz="1400" dirty="0"/>
          </a:p>
          <a:p>
            <a:pPr>
              <a:lnSpc>
                <a:spcPct val="90000"/>
              </a:lnSpc>
            </a:pPr>
            <a:r>
              <a:rPr lang="en-US" altLang="en-US" dirty="0"/>
              <a:t>Identify areas of potential oxygen (O</a:t>
            </a:r>
            <a:r>
              <a:rPr lang="en-US" altLang="en-US" baseline="-25000" dirty="0"/>
              <a:t>2</a:t>
            </a:r>
            <a:r>
              <a:rPr lang="en-US" altLang="en-US" dirty="0"/>
              <a:t>) deficiency.</a:t>
            </a:r>
          </a:p>
          <a:p>
            <a:pPr>
              <a:lnSpc>
                <a:spcPct val="90000"/>
              </a:lnSpc>
            </a:pPr>
            <a:endParaRPr lang="en-US" altLang="en-US" sz="1400" dirty="0"/>
          </a:p>
          <a:p>
            <a:pPr>
              <a:lnSpc>
                <a:spcPct val="90000"/>
              </a:lnSpc>
            </a:pPr>
            <a:r>
              <a:rPr lang="en-US" altLang="en-US" dirty="0"/>
              <a:t>Estimate or measure employee’s exposure to the hazards.</a:t>
            </a:r>
          </a:p>
          <a:p>
            <a:pPr>
              <a:lnSpc>
                <a:spcPct val="90000"/>
              </a:lnSpc>
            </a:pPr>
            <a:endParaRPr lang="en-US" altLang="en-US" sz="800" dirty="0"/>
          </a:p>
          <a:p>
            <a:pPr lvl="1">
              <a:lnSpc>
                <a:spcPct val="90000"/>
              </a:lnSpc>
            </a:pPr>
            <a:r>
              <a:rPr lang="en-US" altLang="en-US" dirty="0"/>
              <a:t>Assume IDLH, when not known*</a:t>
            </a:r>
          </a:p>
        </p:txBody>
      </p:sp>
      <p:sp>
        <p:nvSpPr>
          <p:cNvPr id="25604" name="Text Box 4"/>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1910.134(d)</a:t>
            </a:r>
          </a:p>
        </p:txBody>
      </p:sp>
    </p:spTree>
    <p:extLst>
      <p:ext uri="{BB962C8B-B14F-4D97-AF65-F5344CB8AC3E}">
        <p14:creationId xmlns:p14="http://schemas.microsoft.com/office/powerpoint/2010/main" val="70713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33400" y="1219200"/>
            <a:ext cx="8305800" cy="4648200"/>
          </a:xfrm>
        </p:spPr>
        <p:txBody>
          <a:bodyPr/>
          <a:lstStyle/>
          <a:p>
            <a:r>
              <a:rPr lang="en-US" altLang="en-US" b="1" dirty="0"/>
              <a:t>Oxygen-deficient atmosphere</a:t>
            </a:r>
          </a:p>
          <a:p>
            <a:endParaRPr lang="en-US" altLang="en-US" sz="800" b="1" dirty="0"/>
          </a:p>
          <a:p>
            <a:pPr lvl="1"/>
            <a:r>
              <a:rPr lang="en-US" altLang="en-US" dirty="0"/>
              <a:t>Does not contain enough oxygen to sustain breathing. (&lt;19.5 percent by volume at sea level).</a:t>
            </a:r>
          </a:p>
          <a:p>
            <a:pPr lvl="1"/>
            <a:endParaRPr lang="en-US" altLang="en-US" sz="800" dirty="0"/>
          </a:p>
          <a:p>
            <a:pPr lvl="2"/>
            <a:r>
              <a:rPr lang="en-US" altLang="en-US" dirty="0"/>
              <a:t>Examples: </a:t>
            </a:r>
          </a:p>
          <a:p>
            <a:pPr lvl="3"/>
            <a:r>
              <a:rPr lang="en-US" altLang="en-US" dirty="0"/>
              <a:t>Confined spaces</a:t>
            </a:r>
          </a:p>
          <a:p>
            <a:pPr lvl="3"/>
            <a:r>
              <a:rPr lang="en-US" altLang="en-US" dirty="0"/>
              <a:t>Silos</a:t>
            </a:r>
          </a:p>
          <a:p>
            <a:pPr lvl="3"/>
            <a:r>
              <a:rPr lang="en-US" altLang="en-US" dirty="0"/>
              <a:t>Boilers</a:t>
            </a:r>
          </a:p>
          <a:p>
            <a:pPr lvl="3"/>
            <a:r>
              <a:rPr lang="en-US" altLang="en-US" dirty="0"/>
              <a:t>Tanks</a:t>
            </a:r>
          </a:p>
          <a:p>
            <a:pPr lvl="3"/>
            <a:r>
              <a:rPr lang="en-US" altLang="en-US" dirty="0"/>
              <a:t>Sewers</a:t>
            </a:r>
          </a:p>
          <a:p>
            <a:pPr lvl="3"/>
            <a:endParaRPr lang="en-US" altLang="en-US" dirty="0"/>
          </a:p>
          <a:p>
            <a:r>
              <a:rPr lang="en-US" altLang="en-US" b="1" dirty="0"/>
              <a:t>Immediately dangerous to life or health (IDLH) or unknown atmosphere.</a:t>
            </a:r>
            <a:endParaRPr lang="en-US" altLang="en-US" sz="2400" dirty="0"/>
          </a:p>
        </p:txBody>
      </p:sp>
      <p:sp>
        <p:nvSpPr>
          <p:cNvPr id="33795" name="Rectangle 3"/>
          <p:cNvSpPr>
            <a:spLocks noChangeArrowheads="1"/>
          </p:cNvSpPr>
          <p:nvPr/>
        </p:nvSpPr>
        <p:spPr bwMode="auto">
          <a:xfrm>
            <a:off x="0"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3796" name="Text Box 4"/>
          <p:cNvSpPr txBox="1">
            <a:spLocks noChangeArrowheads="1"/>
          </p:cNvSpPr>
          <p:nvPr/>
        </p:nvSpPr>
        <p:spPr bwMode="auto">
          <a:xfrm>
            <a:off x="609600" y="29686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u="none">
              <a:latin typeface="Tahoma" panose="020B0604030504040204" pitchFamily="34" charset="0"/>
            </a:endParaRPr>
          </a:p>
        </p:txBody>
      </p:sp>
      <p:sp>
        <p:nvSpPr>
          <p:cNvPr id="33797" name="Text Box 5"/>
          <p:cNvSpPr txBox="1">
            <a:spLocks noChangeArrowheads="1"/>
          </p:cNvSpPr>
          <p:nvPr/>
        </p:nvSpPr>
        <p:spPr bwMode="auto">
          <a:xfrm>
            <a:off x="609600" y="381000"/>
            <a:ext cx="8343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en-US" sz="3500" b="1" u="none">
                <a:solidFill>
                  <a:srgbClr val="012D9A"/>
                </a:solidFill>
              </a:rPr>
              <a:t>Hazards Requiring Respirator Use</a:t>
            </a:r>
          </a:p>
        </p:txBody>
      </p:sp>
    </p:spTree>
    <p:extLst>
      <p:ext uri="{BB962C8B-B14F-4D97-AF65-F5344CB8AC3E}">
        <p14:creationId xmlns:p14="http://schemas.microsoft.com/office/powerpoint/2010/main" val="280567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3400" y="1219200"/>
            <a:ext cx="5715000" cy="4648200"/>
          </a:xfrm>
        </p:spPr>
        <p:txBody>
          <a:bodyPr/>
          <a:lstStyle/>
          <a:p>
            <a:r>
              <a:rPr lang="en-US" altLang="en-US" b="1" dirty="0"/>
              <a:t>Chemical hazards</a:t>
            </a:r>
          </a:p>
          <a:p>
            <a:endParaRPr lang="en-US" altLang="en-US" sz="800" b="1" dirty="0"/>
          </a:p>
          <a:p>
            <a:pPr lvl="1"/>
            <a:r>
              <a:rPr lang="en-US" altLang="en-US" dirty="0"/>
              <a:t>Overexposure to workplace contaminants such as: dust, spray, fumes, vapors, smoke, harmful gases.</a:t>
            </a:r>
            <a:endParaRPr lang="en-US" altLang="en-US" sz="800" dirty="0"/>
          </a:p>
          <a:p>
            <a:pPr lvl="1"/>
            <a:endParaRPr lang="en-US" altLang="en-US" sz="2000" dirty="0"/>
          </a:p>
          <a:p>
            <a:r>
              <a:rPr lang="en-US" altLang="en-US" b="1" dirty="0"/>
              <a:t>Biological hazards</a:t>
            </a:r>
          </a:p>
          <a:p>
            <a:endParaRPr lang="en-US" altLang="en-US" sz="800" b="1" dirty="0"/>
          </a:p>
          <a:p>
            <a:pPr lvl="1"/>
            <a:r>
              <a:rPr lang="en-US" altLang="en-US" dirty="0"/>
              <a:t>Exposure to organisms such as bacteria, viruses, fungi and other living organisms. (These organisms do not have exposure limits.)</a:t>
            </a:r>
          </a:p>
        </p:txBody>
      </p:sp>
      <p:sp>
        <p:nvSpPr>
          <p:cNvPr id="35843" name="Rectangle 3"/>
          <p:cNvSpPr>
            <a:spLocks noChangeArrowheads="1"/>
          </p:cNvSpPr>
          <p:nvPr/>
        </p:nvSpPr>
        <p:spPr bwMode="auto">
          <a:xfrm>
            <a:off x="0"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5844" name="Text Box 4"/>
          <p:cNvSpPr txBox="1">
            <a:spLocks noChangeArrowheads="1"/>
          </p:cNvSpPr>
          <p:nvPr/>
        </p:nvSpPr>
        <p:spPr bwMode="auto">
          <a:xfrm>
            <a:off x="609600" y="29686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u="none">
              <a:latin typeface="Tahoma" panose="020B0604030504040204" pitchFamily="34" charset="0"/>
            </a:endParaRPr>
          </a:p>
        </p:txBody>
      </p:sp>
      <p:sp>
        <p:nvSpPr>
          <p:cNvPr id="35845" name="Text Box 5"/>
          <p:cNvSpPr txBox="1">
            <a:spLocks noChangeArrowheads="1"/>
          </p:cNvSpPr>
          <p:nvPr/>
        </p:nvSpPr>
        <p:spPr bwMode="auto">
          <a:xfrm>
            <a:off x="609600" y="381000"/>
            <a:ext cx="8343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en-US" sz="3500" b="1" u="none">
                <a:solidFill>
                  <a:srgbClr val="012D9A"/>
                </a:solidFill>
              </a:rPr>
              <a:t>Hazards Requiring Respirator Use</a:t>
            </a:r>
          </a:p>
        </p:txBody>
      </p:sp>
      <p:grpSp>
        <p:nvGrpSpPr>
          <p:cNvPr id="35846" name="Group 9"/>
          <p:cNvGrpSpPr>
            <a:grpSpLocks/>
          </p:cNvGrpSpPr>
          <p:nvPr/>
        </p:nvGrpSpPr>
        <p:grpSpPr bwMode="auto">
          <a:xfrm>
            <a:off x="6324600" y="1523999"/>
            <a:ext cx="2062162" cy="2209799"/>
            <a:chOff x="5253038" y="2655888"/>
            <a:chExt cx="995362" cy="1033462"/>
          </a:xfrm>
        </p:grpSpPr>
        <p:pic>
          <p:nvPicPr>
            <p:cNvPr id="35850" name="Picture 6" descr="C:\Users\cthunter1.EADS\Documents\000 PROJECTS\PPT REVIEW\2015\02 Gen Ind\17 RESPIRATORY\Respiratory Protection Pics 001.JPG"/>
            <p:cNvPicPr>
              <a:picLocks noChangeAspect="1" noChangeArrowheads="1"/>
            </p:cNvPicPr>
            <p:nvPr/>
          </p:nvPicPr>
          <p:blipFill>
            <a:blip r:embed="rId3">
              <a:extLst>
                <a:ext uri="{28A0092B-C50C-407E-A947-70E740481C1C}">
                  <a14:useLocalDpi xmlns:a14="http://schemas.microsoft.com/office/drawing/2010/main" val="0"/>
                </a:ext>
              </a:extLst>
            </a:blip>
            <a:srcRect l="13129" t="1213" r="13348"/>
            <a:stretch>
              <a:fillRect/>
            </a:stretch>
          </p:blipFill>
          <p:spPr bwMode="auto">
            <a:xfrm>
              <a:off x="5253038" y="2655888"/>
              <a:ext cx="9953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57800" y="3505200"/>
              <a:ext cx="990600" cy="184150"/>
            </a:xfrm>
            <a:prstGeom prst="rect">
              <a:avLst/>
            </a:prstGeom>
            <a:noFill/>
          </p:spPr>
          <p:txBody>
            <a:bodyPr>
              <a:spAutoFit/>
            </a:bodyPr>
            <a:lstStyle/>
            <a:p>
              <a:pPr eaLnBrk="1" hangingPunct="1">
                <a:defRPr/>
              </a:pPr>
              <a:r>
                <a:rPr lang="en-US" sz="600" u="none" dirty="0">
                  <a:latin typeface="+mn-lt"/>
                </a:rPr>
                <a:t>NCDOL Photo Library</a:t>
              </a:r>
            </a:p>
          </p:txBody>
        </p:sp>
      </p:grpSp>
      <p:grpSp>
        <p:nvGrpSpPr>
          <p:cNvPr id="35847" name="Group 10"/>
          <p:cNvGrpSpPr>
            <a:grpSpLocks/>
          </p:cNvGrpSpPr>
          <p:nvPr/>
        </p:nvGrpSpPr>
        <p:grpSpPr bwMode="auto">
          <a:xfrm>
            <a:off x="6342144" y="3885803"/>
            <a:ext cx="2052296" cy="1981597"/>
            <a:chOff x="5784850" y="4876800"/>
            <a:chExt cx="1035050" cy="1098550"/>
          </a:xfrm>
        </p:grpSpPr>
        <p:pic>
          <p:nvPicPr>
            <p:cNvPr id="35848" name="Picture 7" descr="C:\Users\cthunter1.EADS\Documents\000 PROJECTS\PPT REVIEW\2015\02 Gen Ind\17 RESPIRATORY\Respiratory Protection Pics 002.JPG"/>
            <p:cNvPicPr>
              <a:picLocks noChangeAspect="1" noChangeArrowheads="1"/>
            </p:cNvPicPr>
            <p:nvPr/>
          </p:nvPicPr>
          <p:blipFill>
            <a:blip r:embed="rId4">
              <a:extLst>
                <a:ext uri="{28A0092B-C50C-407E-A947-70E740481C1C}">
                  <a14:useLocalDpi xmlns:a14="http://schemas.microsoft.com/office/drawing/2010/main" val="0"/>
                </a:ext>
              </a:extLst>
            </a:blip>
            <a:srcRect l="20261" t="5914" r="15297" b="5534"/>
            <a:stretch>
              <a:fillRect/>
            </a:stretch>
          </p:blipFill>
          <p:spPr bwMode="auto">
            <a:xfrm>
              <a:off x="5784850" y="4876800"/>
              <a:ext cx="103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867400" y="5791200"/>
              <a:ext cx="936625" cy="184150"/>
            </a:xfrm>
            <a:prstGeom prst="rect">
              <a:avLst/>
            </a:prstGeom>
          </p:spPr>
          <p:txBody>
            <a:bodyPr wrap="none">
              <a:spAutoFit/>
            </a:bodyPr>
            <a:lstStyle/>
            <a:p>
              <a:pPr eaLnBrk="1" hangingPunct="1">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07616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Hierarchy of Controls</a:t>
            </a:r>
          </a:p>
        </p:txBody>
      </p:sp>
      <p:sp>
        <p:nvSpPr>
          <p:cNvPr id="4" name="Text Box 4"/>
          <p:cNvSpPr txBox="1">
            <a:spLocks noChangeArrowheads="1"/>
          </p:cNvSpPr>
          <p:nvPr/>
        </p:nvSpPr>
        <p:spPr bwMode="auto">
          <a:xfrm>
            <a:off x="72390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1910.134(d)</a:t>
            </a:r>
          </a:p>
        </p:txBody>
      </p:sp>
      <p:sp>
        <p:nvSpPr>
          <p:cNvPr id="6" name="Rectangle 3">
            <a:extLst>
              <a:ext uri="{FF2B5EF4-FFF2-40B4-BE49-F238E27FC236}">
                <a16:creationId xmlns:a16="http://schemas.microsoft.com/office/drawing/2014/main" id="{B7A4B76A-35AB-4A6D-BBE3-050A283B1444}"/>
              </a:ext>
            </a:extLst>
          </p:cNvPr>
          <p:cNvSpPr txBox="1">
            <a:spLocks noChangeArrowheads="1"/>
          </p:cNvSpPr>
          <p:nvPr/>
        </p:nvSpPr>
        <p:spPr bwMode="auto">
          <a:xfrm>
            <a:off x="609600" y="1189037"/>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b="1" u="none" kern="0" dirty="0"/>
              <a:t>Engineering controls</a:t>
            </a:r>
          </a:p>
          <a:p>
            <a:pPr lvl="1">
              <a:spcBef>
                <a:spcPts val="600"/>
              </a:spcBef>
            </a:pPr>
            <a:r>
              <a:rPr lang="en-US" altLang="en-US" u="none" kern="0" dirty="0"/>
              <a:t>Example: </a:t>
            </a:r>
          </a:p>
          <a:p>
            <a:pPr lvl="2"/>
            <a:r>
              <a:rPr lang="en-US" altLang="en-US" u="none" kern="0" dirty="0"/>
              <a:t>Ventilation</a:t>
            </a:r>
          </a:p>
          <a:p>
            <a:endParaRPr lang="en-US" altLang="en-US" sz="800" b="1" u="none" kern="0" dirty="0"/>
          </a:p>
          <a:p>
            <a:endParaRPr lang="en-US" altLang="en-US" sz="800" b="1" u="none" kern="0" dirty="0"/>
          </a:p>
          <a:p>
            <a:r>
              <a:rPr lang="en-US" altLang="en-US" b="1" u="none" kern="0" dirty="0"/>
              <a:t>Administrative/work practice controls</a:t>
            </a:r>
          </a:p>
          <a:p>
            <a:pPr lvl="1">
              <a:spcBef>
                <a:spcPts val="600"/>
              </a:spcBef>
            </a:pPr>
            <a:r>
              <a:rPr lang="en-US" altLang="en-US" u="none" kern="0" dirty="0"/>
              <a:t>Examples: </a:t>
            </a:r>
          </a:p>
          <a:p>
            <a:pPr lvl="2"/>
            <a:r>
              <a:rPr lang="en-US" altLang="en-US" u="none" kern="0" dirty="0"/>
              <a:t>Rotating employees to reduce exposure time.</a:t>
            </a:r>
          </a:p>
          <a:p>
            <a:pPr lvl="2"/>
            <a:r>
              <a:rPr lang="en-US" altLang="en-US" u="none" kern="0" dirty="0"/>
              <a:t>Limiting the time someone can work in an area.</a:t>
            </a:r>
          </a:p>
          <a:p>
            <a:pPr lvl="2"/>
            <a:r>
              <a:rPr lang="en-US" altLang="en-US" u="none" kern="0" dirty="0"/>
              <a:t>Changing the way the work process is conducted.</a:t>
            </a:r>
          </a:p>
          <a:p>
            <a:endParaRPr lang="en-US" altLang="en-US" sz="800" b="1" u="none" kern="0" dirty="0"/>
          </a:p>
          <a:p>
            <a:endParaRPr lang="en-US" altLang="en-US" sz="800" b="1" u="none" kern="0" dirty="0"/>
          </a:p>
          <a:p>
            <a:r>
              <a:rPr lang="en-US" altLang="en-US" b="1" u="none" kern="0" dirty="0"/>
              <a:t>Personal protective equipment (PPE)</a:t>
            </a:r>
          </a:p>
          <a:p>
            <a:pPr lvl="1">
              <a:spcBef>
                <a:spcPts val="600"/>
              </a:spcBef>
            </a:pPr>
            <a:r>
              <a:rPr lang="en-US" altLang="en-US" u="none" kern="0" dirty="0"/>
              <a:t>Used when unable to eliminate or reduce the hazard sufficiently.</a:t>
            </a:r>
          </a:p>
        </p:txBody>
      </p:sp>
    </p:spTree>
    <p:extLst>
      <p:ext uri="{BB962C8B-B14F-4D97-AF65-F5344CB8AC3E}">
        <p14:creationId xmlns:p14="http://schemas.microsoft.com/office/powerpoint/2010/main" val="420012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Selection</a:t>
            </a:r>
          </a:p>
        </p:txBody>
      </p:sp>
      <p:sp>
        <p:nvSpPr>
          <p:cNvPr id="39939" name="Rectangle 3"/>
          <p:cNvSpPr>
            <a:spLocks noGrp="1" noChangeArrowheads="1"/>
          </p:cNvSpPr>
          <p:nvPr>
            <p:ph type="body" idx="1"/>
          </p:nvPr>
        </p:nvSpPr>
        <p:spPr/>
        <p:txBody>
          <a:bodyPr/>
          <a:lstStyle/>
          <a:p>
            <a:endParaRPr lang="en-US" altLang="en-US" sz="3600" b="1"/>
          </a:p>
          <a:p>
            <a:pPr lvl="1">
              <a:buFont typeface="Symbol" panose="05050102010706020507" pitchFamily="18" charset="2"/>
              <a:buNone/>
            </a:pPr>
            <a:r>
              <a:rPr lang="en-US" altLang="en-US" sz="3200" b="1"/>
              <a:t> </a:t>
            </a:r>
            <a:endParaRPr lang="en-US" altLang="en-US" sz="2800" b="1"/>
          </a:p>
        </p:txBody>
      </p:sp>
      <p:sp>
        <p:nvSpPr>
          <p:cNvPr id="39940" name="Rectangle 4"/>
          <p:cNvSpPr>
            <a:spLocks noGrp="1" noChangeArrowheads="1"/>
          </p:cNvSpPr>
          <p:nvPr>
            <p:ph type="body" sz="half" idx="4294967295"/>
          </p:nvPr>
        </p:nvSpPr>
        <p:spPr>
          <a:xfrm>
            <a:off x="609600" y="1219200"/>
            <a:ext cx="5334000" cy="4419600"/>
          </a:xfrm>
        </p:spPr>
        <p:txBody>
          <a:bodyPr/>
          <a:lstStyle/>
          <a:p>
            <a:pPr>
              <a:lnSpc>
                <a:spcPct val="90000"/>
              </a:lnSpc>
            </a:pPr>
            <a:r>
              <a:rPr lang="en-US" altLang="en-US" dirty="0"/>
              <a:t>Select the appropriate respirator based on the hazard, workplace and user factors.</a:t>
            </a:r>
          </a:p>
          <a:p>
            <a:pPr>
              <a:lnSpc>
                <a:spcPct val="90000"/>
              </a:lnSpc>
            </a:pPr>
            <a:endParaRPr lang="en-US" altLang="en-US" dirty="0"/>
          </a:p>
          <a:p>
            <a:pPr>
              <a:lnSpc>
                <a:spcPct val="90000"/>
              </a:lnSpc>
            </a:pPr>
            <a:r>
              <a:rPr lang="en-US" altLang="en-US" dirty="0"/>
              <a:t>Select only NIOSH-certified respirators.</a:t>
            </a:r>
          </a:p>
          <a:p>
            <a:pPr>
              <a:lnSpc>
                <a:spcPct val="90000"/>
              </a:lnSpc>
            </a:pPr>
            <a:endParaRPr lang="en-US" altLang="en-US" dirty="0"/>
          </a:p>
          <a:p>
            <a:pPr>
              <a:lnSpc>
                <a:spcPct val="90000"/>
              </a:lnSpc>
            </a:pPr>
            <a:r>
              <a:rPr lang="en-US" altLang="en-US" dirty="0"/>
              <a:t>Provide sufficient number of respirator models and sizes to correctly fit user.</a:t>
            </a:r>
          </a:p>
        </p:txBody>
      </p:sp>
      <p:sp>
        <p:nvSpPr>
          <p:cNvPr id="26629"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1910.134(d)(1)</a:t>
            </a:r>
          </a:p>
        </p:txBody>
      </p:sp>
      <p:grpSp>
        <p:nvGrpSpPr>
          <p:cNvPr id="7" name="Group 9">
            <a:extLst>
              <a:ext uri="{FF2B5EF4-FFF2-40B4-BE49-F238E27FC236}">
                <a16:creationId xmlns:a16="http://schemas.microsoft.com/office/drawing/2014/main" id="{1E88E330-AC9F-436A-AD2C-BA6354580573}"/>
              </a:ext>
            </a:extLst>
          </p:cNvPr>
          <p:cNvGrpSpPr>
            <a:grpSpLocks/>
          </p:cNvGrpSpPr>
          <p:nvPr/>
        </p:nvGrpSpPr>
        <p:grpSpPr bwMode="auto">
          <a:xfrm>
            <a:off x="6096000" y="1342830"/>
            <a:ext cx="1959420" cy="2253421"/>
            <a:chOff x="5253038" y="2655888"/>
            <a:chExt cx="995362" cy="1033462"/>
          </a:xfrm>
        </p:grpSpPr>
        <p:pic>
          <p:nvPicPr>
            <p:cNvPr id="8" name="Picture 6" descr="C:\Users\cthunter1.EADS\Documents\000 PROJECTS\PPT REVIEW\2015\02 Gen Ind\17 RESPIRATORY\Respiratory Protection Pics 001.JPG">
              <a:extLst>
                <a:ext uri="{FF2B5EF4-FFF2-40B4-BE49-F238E27FC236}">
                  <a16:creationId xmlns:a16="http://schemas.microsoft.com/office/drawing/2014/main" id="{5C95BDF0-52FC-40A7-A5C8-9819337ED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29" t="1213" r="13348"/>
            <a:stretch>
              <a:fillRect/>
            </a:stretch>
          </p:blipFill>
          <p:spPr bwMode="auto">
            <a:xfrm>
              <a:off x="5253038" y="2655888"/>
              <a:ext cx="9953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0B018E0-860E-42A3-BE17-B99D4FCCA031}"/>
                </a:ext>
              </a:extLst>
            </p:cNvPr>
            <p:cNvSpPr txBox="1"/>
            <p:nvPr/>
          </p:nvSpPr>
          <p:spPr>
            <a:xfrm>
              <a:off x="5257800" y="3505200"/>
              <a:ext cx="990600" cy="184150"/>
            </a:xfrm>
            <a:prstGeom prst="rect">
              <a:avLst/>
            </a:prstGeom>
            <a:noFill/>
          </p:spPr>
          <p:txBody>
            <a:bodyPr>
              <a:spAutoFit/>
            </a:bodyPr>
            <a:lstStyle/>
            <a:p>
              <a:pPr eaLnBrk="1" hangingPunct="1">
                <a:defRPr/>
              </a:pPr>
              <a:r>
                <a:rPr lang="en-US" sz="600" u="none" dirty="0">
                  <a:latin typeface="+mn-lt"/>
                </a:rPr>
                <a:t>NCDOL Photo Library</a:t>
              </a:r>
            </a:p>
          </p:txBody>
        </p:sp>
      </p:grpSp>
      <p:grpSp>
        <p:nvGrpSpPr>
          <p:cNvPr id="10" name="Group 10">
            <a:extLst>
              <a:ext uri="{FF2B5EF4-FFF2-40B4-BE49-F238E27FC236}">
                <a16:creationId xmlns:a16="http://schemas.microsoft.com/office/drawing/2014/main" id="{28126A3C-178F-4B68-AC8C-6AFDA08C82B8}"/>
              </a:ext>
            </a:extLst>
          </p:cNvPr>
          <p:cNvGrpSpPr>
            <a:grpSpLocks/>
          </p:cNvGrpSpPr>
          <p:nvPr/>
        </p:nvGrpSpPr>
        <p:grpSpPr bwMode="auto">
          <a:xfrm>
            <a:off x="6015961" y="3912164"/>
            <a:ext cx="2119498" cy="1909199"/>
            <a:chOff x="5784850" y="4876800"/>
            <a:chExt cx="1035050" cy="1098550"/>
          </a:xfrm>
        </p:grpSpPr>
        <p:pic>
          <p:nvPicPr>
            <p:cNvPr id="11" name="Picture 7" descr="C:\Users\cthunter1.EADS\Documents\000 PROJECTS\PPT REVIEW\2015\02 Gen Ind\17 RESPIRATORY\Respiratory Protection Pics 002.JPG">
              <a:extLst>
                <a:ext uri="{FF2B5EF4-FFF2-40B4-BE49-F238E27FC236}">
                  <a16:creationId xmlns:a16="http://schemas.microsoft.com/office/drawing/2014/main" id="{EB0BA8EC-5910-4F05-B3E1-6EB409D78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61" t="5914" r="15297" b="5534"/>
            <a:stretch>
              <a:fillRect/>
            </a:stretch>
          </p:blipFill>
          <p:spPr bwMode="auto">
            <a:xfrm>
              <a:off x="5784850" y="4876800"/>
              <a:ext cx="103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B08A97B-1FCC-4DA1-93F3-3D54136BE252}"/>
                </a:ext>
              </a:extLst>
            </p:cNvPr>
            <p:cNvSpPr/>
            <p:nvPr/>
          </p:nvSpPr>
          <p:spPr>
            <a:xfrm>
              <a:off x="5867400" y="5791200"/>
              <a:ext cx="936625" cy="184150"/>
            </a:xfrm>
            <a:prstGeom prst="rect">
              <a:avLst/>
            </a:prstGeom>
          </p:spPr>
          <p:txBody>
            <a:bodyPr wrap="none">
              <a:spAutoFit/>
            </a:bodyPr>
            <a:lstStyle/>
            <a:p>
              <a:pPr eaLnBrk="1" hangingPunct="1">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345351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425450"/>
            <a:ext cx="7010400" cy="612775"/>
          </a:xfrm>
        </p:spPr>
        <p:txBody>
          <a:bodyPr lIns="90488" tIns="44450" rIns="90488" bIns="44450" anchor="ctr"/>
          <a:lstStyle/>
          <a:p>
            <a:r>
              <a:rPr lang="en-US" altLang="en-US" sz="3400"/>
              <a:t>Interior Structural Firefighting</a:t>
            </a:r>
          </a:p>
        </p:txBody>
      </p:sp>
      <p:sp>
        <p:nvSpPr>
          <p:cNvPr id="44035" name="Rectangle 3"/>
          <p:cNvSpPr>
            <a:spLocks noGrp="1" noChangeArrowheads="1"/>
          </p:cNvSpPr>
          <p:nvPr>
            <p:ph type="body" idx="1"/>
          </p:nvPr>
        </p:nvSpPr>
        <p:spPr>
          <a:xfrm>
            <a:off x="533400" y="1143000"/>
            <a:ext cx="4953000" cy="4800600"/>
          </a:xfrm>
        </p:spPr>
        <p:txBody>
          <a:bodyPr lIns="90488" tIns="44450" rIns="90488" bIns="44450"/>
          <a:lstStyle/>
          <a:p>
            <a:pPr>
              <a:lnSpc>
                <a:spcPct val="95000"/>
              </a:lnSpc>
            </a:pPr>
            <a:r>
              <a:rPr lang="en-US" altLang="en-US" sz="2400" dirty="0"/>
              <a:t>At least two employees enter IDLH atmosphere (two-in).</a:t>
            </a:r>
          </a:p>
          <a:p>
            <a:pPr>
              <a:lnSpc>
                <a:spcPct val="95000"/>
              </a:lnSpc>
            </a:pPr>
            <a:endParaRPr lang="en-US" altLang="en-US" sz="1000" dirty="0"/>
          </a:p>
          <a:p>
            <a:pPr>
              <a:lnSpc>
                <a:spcPct val="95000"/>
              </a:lnSpc>
            </a:pPr>
            <a:r>
              <a:rPr lang="en-US" altLang="en-US" sz="2400" dirty="0"/>
              <a:t>Must remain in visual or voice contact with one another.</a:t>
            </a:r>
          </a:p>
          <a:p>
            <a:pPr>
              <a:lnSpc>
                <a:spcPct val="95000"/>
              </a:lnSpc>
            </a:pPr>
            <a:endParaRPr lang="en-US" altLang="en-US" sz="1000" dirty="0"/>
          </a:p>
          <a:p>
            <a:pPr>
              <a:lnSpc>
                <a:spcPct val="95000"/>
              </a:lnSpc>
            </a:pPr>
            <a:r>
              <a:rPr lang="en-US" altLang="en-US" sz="2400" dirty="0"/>
              <a:t>At least two employees remain outside IDLH atmosphere (two-out).</a:t>
            </a:r>
          </a:p>
          <a:p>
            <a:pPr>
              <a:lnSpc>
                <a:spcPct val="95000"/>
              </a:lnSpc>
            </a:pPr>
            <a:endParaRPr lang="en-US" altLang="en-US" sz="1000" dirty="0"/>
          </a:p>
          <a:p>
            <a:pPr>
              <a:lnSpc>
                <a:spcPct val="95000"/>
              </a:lnSpc>
            </a:pPr>
            <a:r>
              <a:rPr lang="en-US" altLang="en-US" sz="2400" dirty="0"/>
              <a:t>Must use pressure demand SCBAs.</a:t>
            </a:r>
          </a:p>
          <a:p>
            <a:pPr>
              <a:lnSpc>
                <a:spcPct val="95000"/>
              </a:lnSpc>
            </a:pPr>
            <a:endParaRPr lang="en-US" altLang="en-US" sz="1000" dirty="0"/>
          </a:p>
          <a:p>
            <a:pPr>
              <a:lnSpc>
                <a:spcPct val="95000"/>
              </a:lnSpc>
            </a:pPr>
            <a:r>
              <a:rPr lang="en-US" altLang="en-US" sz="2400" dirty="0"/>
              <a:t>Does not preclude emergency rescue of human beings before entire team assembles.</a:t>
            </a:r>
          </a:p>
        </p:txBody>
      </p:sp>
      <p:sp>
        <p:nvSpPr>
          <p:cNvPr id="32772" name="Text Box 4"/>
          <p:cNvSpPr txBox="1">
            <a:spLocks noChangeArrowheads="1"/>
          </p:cNvSpPr>
          <p:nvPr/>
        </p:nvSpPr>
        <p:spPr bwMode="auto">
          <a:xfrm>
            <a:off x="68580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1910.134(g)(4)</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62100"/>
            <a:ext cx="306528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7602358" y="2667000"/>
            <a:ext cx="949325" cy="184666"/>
          </a:xfrm>
          <a:prstGeom prst="rect">
            <a:avLst/>
          </a:prstGeom>
          <a:noFill/>
        </p:spPr>
        <p:txBody>
          <a:bodyPr>
            <a:spAutoFit/>
          </a:bodyPr>
          <a:lstStyle/>
          <a:p>
            <a:pPr eaLnBrk="1" hangingPunct="1">
              <a:defRPr/>
            </a:pPr>
            <a:r>
              <a:rPr lang="en-US" sz="600" u="none" dirty="0">
                <a:latin typeface="+mn-lt"/>
              </a:rPr>
              <a:t>NCDOL Photo Library</a:t>
            </a:r>
          </a:p>
        </p:txBody>
      </p:sp>
    </p:spTree>
    <p:extLst>
      <p:ext uri="{BB962C8B-B14F-4D97-AF65-F5344CB8AC3E}">
        <p14:creationId xmlns:p14="http://schemas.microsoft.com/office/powerpoint/2010/main" val="254953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What is a Respirator?</a:t>
            </a:r>
          </a:p>
        </p:txBody>
      </p:sp>
      <p:sp>
        <p:nvSpPr>
          <p:cNvPr id="46083" name="Rectangle 3"/>
          <p:cNvSpPr>
            <a:spLocks noGrp="1" noChangeArrowheads="1"/>
          </p:cNvSpPr>
          <p:nvPr>
            <p:ph type="body" idx="1"/>
          </p:nvPr>
        </p:nvSpPr>
        <p:spPr>
          <a:xfrm>
            <a:off x="457200" y="1219200"/>
            <a:ext cx="8077200" cy="4876800"/>
          </a:xfrm>
        </p:spPr>
        <p:txBody>
          <a:bodyPr/>
          <a:lstStyle/>
          <a:p>
            <a:r>
              <a:rPr lang="en-US" altLang="en-US" dirty="0"/>
              <a:t>A device that protects workers by purifying air or by providing an air supply (O2 deficiency or IDLH conditions).</a:t>
            </a:r>
          </a:p>
          <a:p>
            <a:endParaRPr lang="en-US" altLang="en-US" dirty="0"/>
          </a:p>
          <a:p>
            <a:endParaRPr lang="en-US" altLang="en-US" sz="1000" dirty="0"/>
          </a:p>
          <a:p>
            <a:r>
              <a:rPr lang="en-US" altLang="en-US" dirty="0"/>
              <a:t>Two main types of respirator:</a:t>
            </a:r>
          </a:p>
          <a:p>
            <a:endParaRPr lang="en-US" altLang="en-US" sz="1000" dirty="0"/>
          </a:p>
          <a:p>
            <a:pPr lvl="1"/>
            <a:r>
              <a:rPr lang="en-US" altLang="en-US" b="1" dirty="0"/>
              <a:t>Air-purifying respirators </a:t>
            </a:r>
            <a:r>
              <a:rPr lang="en-US" altLang="en-US" dirty="0"/>
              <a:t>remove contaminants from breathing air through a filter, cartridge or canister.</a:t>
            </a:r>
          </a:p>
          <a:p>
            <a:pPr lvl="1"/>
            <a:endParaRPr lang="en-US" altLang="en-US" sz="1200" dirty="0"/>
          </a:p>
          <a:p>
            <a:pPr lvl="1"/>
            <a:endParaRPr lang="en-US" altLang="en-US" sz="1000" dirty="0"/>
          </a:p>
          <a:p>
            <a:pPr lvl="1"/>
            <a:r>
              <a:rPr lang="en-US" altLang="en-US" b="1" dirty="0"/>
              <a:t>Supplied-air respirators </a:t>
            </a:r>
            <a:r>
              <a:rPr lang="en-US" altLang="en-US" dirty="0"/>
              <a:t>provide clean air from an uncontaminated source such as bottle or compressor.</a:t>
            </a:r>
          </a:p>
          <a:p>
            <a:pPr lvl="1"/>
            <a:endParaRPr lang="en-US" altLang="en-US" sz="1000" dirty="0"/>
          </a:p>
        </p:txBody>
      </p:sp>
    </p:spTree>
    <p:extLst>
      <p:ext uri="{BB962C8B-B14F-4D97-AF65-F5344CB8AC3E}">
        <p14:creationId xmlns:p14="http://schemas.microsoft.com/office/powerpoint/2010/main" val="8574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0488" tIns="44450" rIns="90488" bIns="44450" anchor="ctr"/>
          <a:lstStyle/>
          <a:p>
            <a:r>
              <a:rPr lang="en-US" altLang="en-US"/>
              <a:t>Breathing Air Use</a:t>
            </a:r>
          </a:p>
        </p:txBody>
      </p:sp>
      <p:sp>
        <p:nvSpPr>
          <p:cNvPr id="41987" name="Rectangle 3"/>
          <p:cNvSpPr>
            <a:spLocks noGrp="1" noChangeArrowheads="1"/>
          </p:cNvSpPr>
          <p:nvPr>
            <p:ph type="body" idx="1"/>
          </p:nvPr>
        </p:nvSpPr>
        <p:spPr>
          <a:xfrm>
            <a:off x="533400" y="1371600"/>
            <a:ext cx="7772400" cy="4800600"/>
          </a:xfrm>
        </p:spPr>
        <p:txBody>
          <a:bodyPr lIns="90488" tIns="44450" rIns="90488" bIns="44450"/>
          <a:lstStyle/>
          <a:p>
            <a:pPr>
              <a:spcBef>
                <a:spcPct val="25000"/>
              </a:spcBef>
            </a:pPr>
            <a:r>
              <a:rPr lang="en-US" altLang="en-US" b="1" dirty="0"/>
              <a:t>Compressors</a:t>
            </a:r>
          </a:p>
          <a:p>
            <a:pPr lvl="1">
              <a:spcBef>
                <a:spcPct val="25000"/>
              </a:spcBef>
            </a:pPr>
            <a:r>
              <a:rPr lang="en-US" altLang="en-US" dirty="0"/>
              <a:t>If oil lubricated:</a:t>
            </a:r>
          </a:p>
          <a:p>
            <a:pPr lvl="2">
              <a:spcBef>
                <a:spcPct val="25000"/>
              </a:spcBef>
            </a:pPr>
            <a:r>
              <a:rPr lang="en-US" altLang="en-US" sz="1800" dirty="0"/>
              <a:t>CO alarm, high temperature alarm or both.</a:t>
            </a:r>
          </a:p>
          <a:p>
            <a:pPr lvl="2">
              <a:spcBef>
                <a:spcPct val="25000"/>
              </a:spcBef>
            </a:pPr>
            <a:r>
              <a:rPr lang="en-US" altLang="en-US" sz="1800" dirty="0"/>
              <a:t>If only high temperature alarm, must monitor for CO at sufficient intervals.</a:t>
            </a:r>
          </a:p>
          <a:p>
            <a:pPr lvl="2">
              <a:spcBef>
                <a:spcPct val="25000"/>
              </a:spcBef>
            </a:pPr>
            <a:endParaRPr lang="en-US" altLang="en-US" sz="1000" dirty="0"/>
          </a:p>
          <a:p>
            <a:pPr lvl="1">
              <a:spcBef>
                <a:spcPct val="25000"/>
              </a:spcBef>
            </a:pPr>
            <a:r>
              <a:rPr lang="en-US" altLang="en-US" dirty="0"/>
              <a:t>If non-oil lubricated:</a:t>
            </a:r>
          </a:p>
          <a:p>
            <a:pPr lvl="2">
              <a:spcBef>
                <a:spcPct val="25000"/>
              </a:spcBef>
            </a:pPr>
            <a:r>
              <a:rPr lang="en-US" altLang="en-US" sz="1800" dirty="0"/>
              <a:t>Employer shall ensure that the CO level is &lt; 10 ppm.</a:t>
            </a:r>
          </a:p>
          <a:p>
            <a:pPr lvl="2">
              <a:spcBef>
                <a:spcPct val="25000"/>
              </a:spcBef>
            </a:pPr>
            <a:endParaRPr lang="en-US" altLang="en-US" sz="1000" dirty="0"/>
          </a:p>
          <a:p>
            <a:pPr lvl="1">
              <a:spcBef>
                <a:spcPct val="25000"/>
              </a:spcBef>
            </a:pPr>
            <a:r>
              <a:rPr lang="en-US" altLang="en-US" dirty="0"/>
              <a:t>Breathing air couplings must be incompatible with those for non-respirable air or other gas systems.</a:t>
            </a:r>
          </a:p>
        </p:txBody>
      </p:sp>
      <p:sp>
        <p:nvSpPr>
          <p:cNvPr id="31748" name="Text Box 4"/>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r>
              <a:rPr lang="en-US" sz="1800" u="none" dirty="0" err="1">
                <a:latin typeface="+mj-lt"/>
              </a:rPr>
              <a:t>i</a:t>
            </a:r>
            <a:r>
              <a:rPr lang="en-US" sz="1800" u="none" dirty="0">
                <a:latin typeface="+mj-lt"/>
              </a:rPr>
              <a:t>)</a:t>
            </a:r>
          </a:p>
        </p:txBody>
      </p:sp>
    </p:spTree>
    <p:extLst>
      <p:ext uri="{BB962C8B-B14F-4D97-AF65-F5344CB8AC3E}">
        <p14:creationId xmlns:p14="http://schemas.microsoft.com/office/powerpoint/2010/main" val="424153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71488" y="457200"/>
            <a:ext cx="6996112" cy="549275"/>
          </a:xfrm>
        </p:spPr>
        <p:txBody>
          <a:bodyPr/>
          <a:lstStyle/>
          <a:p>
            <a:r>
              <a:rPr lang="en-US" altLang="en-US"/>
              <a:t>Objectives</a:t>
            </a:r>
          </a:p>
        </p:txBody>
      </p:sp>
      <p:sp>
        <p:nvSpPr>
          <p:cNvPr id="4" name="Text Box 6"/>
          <p:cNvSpPr txBox="1">
            <a:spLocks noChangeArrowheads="1"/>
          </p:cNvSpPr>
          <p:nvPr/>
        </p:nvSpPr>
        <p:spPr bwMode="auto">
          <a:xfrm>
            <a:off x="7467600" y="609600"/>
            <a:ext cx="1447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p>
        </p:txBody>
      </p:sp>
      <p:sp>
        <p:nvSpPr>
          <p:cNvPr id="5" name="TextBox 4">
            <a:extLst>
              <a:ext uri="{FF2B5EF4-FFF2-40B4-BE49-F238E27FC236}">
                <a16:creationId xmlns:a16="http://schemas.microsoft.com/office/drawing/2014/main" id="{F041CD45-2B0C-48BC-878C-EC9D0B82F50A}"/>
              </a:ext>
            </a:extLst>
          </p:cNvPr>
          <p:cNvSpPr txBox="1"/>
          <p:nvPr/>
        </p:nvSpPr>
        <p:spPr>
          <a:xfrm>
            <a:off x="533400" y="1222308"/>
            <a:ext cx="7932506" cy="4450449"/>
          </a:xfrm>
          <a:prstGeom prst="rect">
            <a:avLst/>
          </a:prstGeom>
          <a:noFill/>
        </p:spPr>
        <p:txBody>
          <a:bodyPr wrap="square" rtlCol="0">
            <a:spAutoFit/>
          </a:bodyPr>
          <a:lstStyle/>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r>
              <a:rPr kumimoji="0" lang="en-US" altLang="en-US" sz="2600" b="0" i="0" u="none" strike="noStrike" kern="0" cap="none" spc="0" normalizeH="0" baseline="0" noProof="0" dirty="0">
                <a:ln>
                  <a:noFill/>
                </a:ln>
                <a:solidFill>
                  <a:srgbClr val="000000"/>
                </a:solidFill>
                <a:effectLst/>
                <a:uLnTx/>
                <a:uFillTx/>
                <a:latin typeface="Arial"/>
                <a:ea typeface="+mn-ea"/>
                <a:cs typeface="+mn-cs"/>
              </a:rPr>
              <a:t>At the end of this course, students should be aware of the requirements for:</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Written respiratory protection program</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Selection and types of respirators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Medical evaluations and fit testing</a:t>
            </a:r>
          </a:p>
          <a:p>
            <a:pPr marL="0" marR="0" lvl="0" indent="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Use, maintenance and care of respirators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Training employees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Program evaluation</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rial"/>
              </a:rPr>
              <a:t>Recordkeeping</a:t>
            </a:r>
          </a:p>
        </p:txBody>
      </p:sp>
    </p:spTree>
    <p:extLst>
      <p:ext uri="{BB962C8B-B14F-4D97-AF65-F5344CB8AC3E}">
        <p14:creationId xmlns:p14="http://schemas.microsoft.com/office/powerpoint/2010/main" val="22780601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457200"/>
            <a:ext cx="7010400" cy="554038"/>
          </a:xfrm>
        </p:spPr>
        <p:txBody>
          <a:bodyPr/>
          <a:lstStyle/>
          <a:p>
            <a:r>
              <a:rPr lang="en-US" altLang="en-US"/>
              <a:t>Air-Purifying Respirators (APR)</a:t>
            </a:r>
          </a:p>
        </p:txBody>
      </p:sp>
      <p:sp>
        <p:nvSpPr>
          <p:cNvPr id="33811" name="Text Box 18"/>
          <p:cNvSpPr txBox="1">
            <a:spLocks noChangeArrowheads="1"/>
          </p:cNvSpPr>
          <p:nvPr/>
        </p:nvSpPr>
        <p:spPr bwMode="auto">
          <a:xfrm>
            <a:off x="74676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p>
        </p:txBody>
      </p:sp>
      <p:sp>
        <p:nvSpPr>
          <p:cNvPr id="48133" name="Text Box 28"/>
          <p:cNvSpPr txBox="1">
            <a:spLocks noChangeArrowheads="1"/>
          </p:cNvSpPr>
          <p:nvPr/>
        </p:nvSpPr>
        <p:spPr bwMode="auto">
          <a:xfrm>
            <a:off x="868907" y="4190762"/>
            <a:ext cx="17616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ts val="0"/>
              </a:spcBef>
              <a:buClrTx/>
              <a:buSzTx/>
              <a:buFontTx/>
              <a:buNone/>
            </a:pPr>
            <a:r>
              <a:rPr lang="en-US" altLang="en-US" sz="2400" b="1" u="none" dirty="0"/>
              <a:t>Filtering</a:t>
            </a:r>
          </a:p>
          <a:p>
            <a:pPr algn="ctr" eaLnBrk="1" hangingPunct="1">
              <a:spcBef>
                <a:spcPts val="0"/>
              </a:spcBef>
              <a:buClrTx/>
              <a:buSzTx/>
              <a:buFontTx/>
              <a:buNone/>
            </a:pPr>
            <a:r>
              <a:rPr lang="en-US" altLang="en-US" sz="2400" b="1" u="none" dirty="0"/>
              <a:t> Facepiece</a:t>
            </a:r>
          </a:p>
        </p:txBody>
      </p:sp>
      <p:sp>
        <p:nvSpPr>
          <p:cNvPr id="48134" name="Text Box 31"/>
          <p:cNvSpPr txBox="1">
            <a:spLocks noChangeArrowheads="1"/>
          </p:cNvSpPr>
          <p:nvPr/>
        </p:nvSpPr>
        <p:spPr bwMode="auto">
          <a:xfrm>
            <a:off x="5867400" y="4190762"/>
            <a:ext cx="232248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u="none" dirty="0"/>
              <a:t>Full Facepiece Respirator </a:t>
            </a:r>
          </a:p>
          <a:p>
            <a:pPr algn="ctr" eaLnBrk="1" hangingPunct="1">
              <a:spcBef>
                <a:spcPct val="50000"/>
              </a:spcBef>
              <a:buClrTx/>
              <a:buSzTx/>
              <a:buFontTx/>
              <a:buNone/>
            </a:pPr>
            <a:r>
              <a:rPr lang="en-US" altLang="en-US" sz="2000" u="none" dirty="0"/>
              <a:t>(with Organic Vapor Cartridges)</a:t>
            </a:r>
          </a:p>
        </p:txBody>
      </p:sp>
      <p:sp>
        <p:nvSpPr>
          <p:cNvPr id="48136" name="Text Box 31"/>
          <p:cNvSpPr txBox="1">
            <a:spLocks noChangeArrowheads="1"/>
          </p:cNvSpPr>
          <p:nvPr/>
        </p:nvSpPr>
        <p:spPr bwMode="auto">
          <a:xfrm>
            <a:off x="3213742" y="4190762"/>
            <a:ext cx="2196459"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u="none" dirty="0"/>
              <a:t>Half Mask Respirator</a:t>
            </a:r>
          </a:p>
          <a:p>
            <a:pPr algn="ctr" eaLnBrk="1" hangingPunct="1">
              <a:spcBef>
                <a:spcPct val="50000"/>
              </a:spcBef>
              <a:buClrTx/>
              <a:buSzTx/>
              <a:buFontTx/>
              <a:buNone/>
            </a:pPr>
            <a:r>
              <a:rPr lang="en-US" altLang="en-US" sz="1800" u="none" dirty="0"/>
              <a:t>(with Combination Cartridges)</a:t>
            </a:r>
          </a:p>
        </p:txBody>
      </p:sp>
      <p:grpSp>
        <p:nvGrpSpPr>
          <p:cNvPr id="48137" name="Group 19"/>
          <p:cNvGrpSpPr>
            <a:grpSpLocks/>
          </p:cNvGrpSpPr>
          <p:nvPr/>
        </p:nvGrpSpPr>
        <p:grpSpPr bwMode="auto">
          <a:xfrm>
            <a:off x="5715000" y="1361067"/>
            <a:ext cx="3159431" cy="2728009"/>
            <a:chOff x="2362201" y="2971800"/>
            <a:chExt cx="2285999" cy="1662113"/>
          </a:xfrm>
        </p:grpSpPr>
        <p:pic>
          <p:nvPicPr>
            <p:cNvPr id="48150" name="Picture 16" descr="E:\Resp Pics\2015-02-25 Respiratory Protection Pics\Respiratory Protection Pics 003.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98"/>
            <a:stretch/>
          </p:blipFill>
          <p:spPr bwMode="auto">
            <a:xfrm>
              <a:off x="2362201" y="2971800"/>
              <a:ext cx="19431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657600" y="2971800"/>
              <a:ext cx="990600" cy="184150"/>
            </a:xfrm>
            <a:prstGeom prst="rect">
              <a:avLst/>
            </a:prstGeom>
            <a:noFill/>
          </p:spPr>
          <p:txBody>
            <a:bodyPr>
              <a:spAutoFit/>
            </a:bodyPr>
            <a:lstStyle/>
            <a:p>
              <a:pPr eaLnBrk="1" hangingPunct="1">
                <a:defRPr/>
              </a:pPr>
              <a:r>
                <a:rPr lang="en-US" sz="600" u="none" dirty="0">
                  <a:solidFill>
                    <a:schemeClr val="bg1"/>
                  </a:solidFill>
                  <a:latin typeface="+mn-lt"/>
                </a:rPr>
                <a:t>NCDOL Photo Library</a:t>
              </a:r>
            </a:p>
          </p:txBody>
        </p:sp>
      </p:grpSp>
      <p:grpSp>
        <p:nvGrpSpPr>
          <p:cNvPr id="48138" name="Group 18"/>
          <p:cNvGrpSpPr>
            <a:grpSpLocks/>
          </p:cNvGrpSpPr>
          <p:nvPr/>
        </p:nvGrpSpPr>
        <p:grpSpPr bwMode="auto">
          <a:xfrm>
            <a:off x="689737" y="1361068"/>
            <a:ext cx="2408359" cy="2728010"/>
            <a:chOff x="533400" y="1219200"/>
            <a:chExt cx="1828800" cy="1676400"/>
          </a:xfrm>
        </p:grpSpPr>
        <p:pic>
          <p:nvPicPr>
            <p:cNvPr id="48148" name="Picture 13" descr="E:\Resp Pics\2015-02-25 Respiratory Protection Pics\Respiratory Protection Pics 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371600" y="1219200"/>
              <a:ext cx="990600" cy="184150"/>
            </a:xfrm>
            <a:prstGeom prst="rect">
              <a:avLst/>
            </a:prstGeom>
            <a:noFill/>
          </p:spPr>
          <p:txBody>
            <a:bodyPr>
              <a:spAutoFit/>
            </a:bodyPr>
            <a:lstStyle/>
            <a:p>
              <a:pPr eaLnBrk="1" hangingPunct="1">
                <a:defRPr/>
              </a:pPr>
              <a:r>
                <a:rPr lang="en-US" sz="600" u="none" dirty="0">
                  <a:solidFill>
                    <a:schemeClr val="bg1"/>
                  </a:solidFill>
                  <a:latin typeface="+mn-lt"/>
                </a:rPr>
                <a:t>NCDOL Photo Library</a:t>
              </a:r>
            </a:p>
          </p:txBody>
        </p:sp>
      </p:grpSp>
      <p:grpSp>
        <p:nvGrpSpPr>
          <p:cNvPr id="48139" name="Group 20"/>
          <p:cNvGrpSpPr>
            <a:grpSpLocks/>
          </p:cNvGrpSpPr>
          <p:nvPr/>
        </p:nvGrpSpPr>
        <p:grpSpPr bwMode="auto">
          <a:xfrm>
            <a:off x="3267209" y="1419467"/>
            <a:ext cx="2142991" cy="2728009"/>
            <a:chOff x="4800600" y="1143000"/>
            <a:chExt cx="1981200" cy="1874838"/>
          </a:xfrm>
        </p:grpSpPr>
        <p:pic>
          <p:nvPicPr>
            <p:cNvPr id="48146" name="Picture 17" descr="E:\Resp Pics\2015-02-25 Respiratory Protection Pics\Respiratory Protection Pics 001.JPG"/>
            <p:cNvPicPr>
              <a:picLocks noChangeAspect="1" noChangeArrowheads="1"/>
            </p:cNvPicPr>
            <p:nvPr/>
          </p:nvPicPr>
          <p:blipFill>
            <a:blip r:embed="rId5">
              <a:extLst>
                <a:ext uri="{28A0092B-C50C-407E-A947-70E740481C1C}">
                  <a14:useLocalDpi xmlns:a14="http://schemas.microsoft.com/office/drawing/2010/main" val="0"/>
                </a:ext>
              </a:extLst>
            </a:blip>
            <a:srcRect l="12190" r="11624"/>
            <a:stretch>
              <a:fillRect/>
            </a:stretch>
          </p:blipFill>
          <p:spPr bwMode="auto">
            <a:xfrm>
              <a:off x="4800600" y="1143000"/>
              <a:ext cx="1905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791200" y="2819400"/>
              <a:ext cx="990600" cy="184150"/>
            </a:xfrm>
            <a:prstGeom prst="rect">
              <a:avLst/>
            </a:prstGeom>
            <a:noFill/>
          </p:spPr>
          <p:txBody>
            <a:bodyPr>
              <a:spAutoFit/>
            </a:bodyPr>
            <a:lstStyle/>
            <a:p>
              <a:pPr eaLnBrk="1" hangingPunct="1">
                <a:defRPr/>
              </a:pPr>
              <a:r>
                <a:rPr lang="en-US" sz="600" u="none" dirty="0">
                  <a:latin typeface="+mn-lt"/>
                </a:rPr>
                <a:t>NCDOL Photo Library</a:t>
              </a:r>
            </a:p>
          </p:txBody>
        </p:sp>
      </p:grpSp>
    </p:spTree>
    <p:extLst>
      <p:ext uri="{BB962C8B-B14F-4D97-AF65-F5344CB8AC3E}">
        <p14:creationId xmlns:p14="http://schemas.microsoft.com/office/powerpoint/2010/main" val="228984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457200"/>
            <a:ext cx="7924800" cy="523875"/>
          </a:xfrm>
        </p:spPr>
        <p:txBody>
          <a:bodyPr/>
          <a:lstStyle/>
          <a:p>
            <a:r>
              <a:rPr lang="en-US" altLang="en-US" sz="3400"/>
              <a:t>Filtering Facepiece (Dust Mask)</a:t>
            </a:r>
          </a:p>
        </p:txBody>
      </p:sp>
      <p:sp>
        <p:nvSpPr>
          <p:cNvPr id="50180"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5" name="Group 18"/>
          <p:cNvGrpSpPr>
            <a:grpSpLocks/>
          </p:cNvGrpSpPr>
          <p:nvPr/>
        </p:nvGrpSpPr>
        <p:grpSpPr bwMode="auto">
          <a:xfrm>
            <a:off x="6261936" y="1524000"/>
            <a:ext cx="2411328" cy="2124075"/>
            <a:chOff x="533400" y="1219200"/>
            <a:chExt cx="1828800" cy="1676400"/>
          </a:xfrm>
        </p:grpSpPr>
        <p:pic>
          <p:nvPicPr>
            <p:cNvPr id="6" name="Picture 13" descr="E:\Resp Pics\2015-02-25 Respiratory Protection Pics\Respiratory Protection Pics 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1219200"/>
              <a:ext cx="990600" cy="184150"/>
            </a:xfrm>
            <a:prstGeom prst="rect">
              <a:avLst/>
            </a:prstGeom>
            <a:noFill/>
          </p:spPr>
          <p:txBody>
            <a:bodyPr>
              <a:spAutoFit/>
            </a:bodyPr>
            <a:lstStyle/>
            <a:p>
              <a:pPr eaLnBrk="1" hangingPunct="1">
                <a:defRPr/>
              </a:pPr>
              <a:r>
                <a:rPr lang="en-US" sz="600" u="none" dirty="0">
                  <a:solidFill>
                    <a:schemeClr val="bg1"/>
                  </a:solidFill>
                  <a:latin typeface="+mn-lt"/>
                </a:rPr>
                <a:t>NCDOL Photo Library</a:t>
              </a:r>
            </a:p>
          </p:txBody>
        </p:sp>
      </p:grpSp>
      <p:sp>
        <p:nvSpPr>
          <p:cNvPr id="9" name="Content Placeholder 2">
            <a:extLst>
              <a:ext uri="{FF2B5EF4-FFF2-40B4-BE49-F238E27FC236}">
                <a16:creationId xmlns:a16="http://schemas.microsoft.com/office/drawing/2014/main" id="{8BCE25E8-2BAC-429B-9909-48E00818F9D4}"/>
              </a:ext>
            </a:extLst>
          </p:cNvPr>
          <p:cNvSpPr>
            <a:spLocks noGrp="1"/>
          </p:cNvSpPr>
          <p:nvPr>
            <p:ph idx="1"/>
          </p:nvPr>
        </p:nvSpPr>
        <p:spPr>
          <a:xfrm>
            <a:off x="531896" y="1219200"/>
            <a:ext cx="6935704" cy="4724400"/>
          </a:xfrm>
        </p:spPr>
        <p:txBody>
          <a:bodyPr/>
          <a:lstStyle/>
          <a:p>
            <a:r>
              <a:rPr lang="en-US" altLang="en-US" sz="2400" dirty="0">
                <a:latin typeface="Arial Narrow" panose="020B0606020202030204" pitchFamily="34" charset="0"/>
              </a:rPr>
              <a:t>Negative pressure particulate respirator</a:t>
            </a:r>
          </a:p>
          <a:p>
            <a:pPr marL="0" indent="0">
              <a:buNone/>
            </a:pPr>
            <a:r>
              <a:rPr lang="en-US" altLang="en-US" sz="2400" dirty="0">
                <a:latin typeface="Arial Narrow" panose="020B0606020202030204" pitchFamily="34" charset="0"/>
              </a:rPr>
              <a:t>    with entire or majority of face piece</a:t>
            </a:r>
          </a:p>
          <a:p>
            <a:pPr marL="0" indent="0">
              <a:buNone/>
            </a:pPr>
            <a:r>
              <a:rPr lang="en-US" altLang="en-US" sz="2400" dirty="0">
                <a:latin typeface="Arial Narrow" panose="020B0606020202030204" pitchFamily="34" charset="0"/>
              </a:rPr>
              <a:t>    composed of a filtering medium..</a:t>
            </a:r>
          </a:p>
          <a:p>
            <a:endParaRPr lang="en-US" altLang="en-US" sz="1000" dirty="0">
              <a:latin typeface="Arial Narrow" panose="020B0606020202030204" pitchFamily="34" charset="0"/>
            </a:endParaRPr>
          </a:p>
          <a:p>
            <a:endParaRPr lang="en-US" altLang="en-US" sz="1000" dirty="0">
              <a:latin typeface="Arial Narrow" panose="020B0606020202030204" pitchFamily="34" charset="0"/>
            </a:endParaRPr>
          </a:p>
          <a:p>
            <a:r>
              <a:rPr lang="en-US" altLang="en-US" sz="2400" dirty="0">
                <a:latin typeface="Arial Narrow" panose="020B0606020202030204" pitchFamily="34" charset="0"/>
              </a:rPr>
              <a:t>Captures particles in the air, such as </a:t>
            </a:r>
          </a:p>
          <a:p>
            <a:pPr marL="0" indent="0">
              <a:buNone/>
            </a:pPr>
            <a:r>
              <a:rPr lang="en-US" altLang="en-US" sz="2400" dirty="0">
                <a:latin typeface="Arial Narrow" panose="020B0606020202030204" pitchFamily="34" charset="0"/>
              </a:rPr>
              <a:t>     dusts, aerosols, mists, and fumes.</a:t>
            </a:r>
          </a:p>
          <a:p>
            <a:endParaRPr lang="en-US" altLang="en-US" sz="1000" dirty="0">
              <a:latin typeface="Arial Narrow" panose="020B0606020202030204" pitchFamily="34" charset="0"/>
            </a:endParaRPr>
          </a:p>
          <a:p>
            <a:endParaRPr lang="en-US" altLang="en-US" sz="1000" dirty="0">
              <a:latin typeface="Arial Narrow" panose="020B0606020202030204" pitchFamily="34" charset="0"/>
            </a:endParaRPr>
          </a:p>
          <a:p>
            <a:r>
              <a:rPr lang="en-US" altLang="en-US" sz="2400" dirty="0">
                <a:latin typeface="Arial Narrow" panose="020B0606020202030204" pitchFamily="34" charset="0"/>
              </a:rPr>
              <a:t>Filters will be labeled with a letter N, R or P</a:t>
            </a:r>
          </a:p>
          <a:p>
            <a:pPr marL="0" indent="0">
              <a:buNone/>
            </a:pPr>
            <a:r>
              <a:rPr lang="en-US" altLang="en-US" sz="2400" dirty="0">
                <a:latin typeface="Arial Narrow" panose="020B0606020202030204" pitchFamily="34" charset="0"/>
              </a:rPr>
              <a:t>     and a number representing the efficiency: 95, 99 or 100.</a:t>
            </a:r>
          </a:p>
          <a:p>
            <a:endParaRPr lang="en-US" altLang="en-US" sz="1000" dirty="0">
              <a:latin typeface="Arial Narrow" panose="020B0606020202030204" pitchFamily="34" charset="0"/>
            </a:endParaRPr>
          </a:p>
          <a:p>
            <a:endParaRPr lang="en-US" altLang="en-US" sz="1000" dirty="0">
              <a:latin typeface="Arial Narrow" panose="020B0606020202030204" pitchFamily="34" charset="0"/>
            </a:endParaRPr>
          </a:p>
          <a:p>
            <a:r>
              <a:rPr lang="en-US" altLang="en-US" sz="2400" dirty="0">
                <a:latin typeface="Arial Narrow" panose="020B0606020202030204" pitchFamily="34" charset="0"/>
              </a:rPr>
              <a:t>Does not protect against gases or vapors.</a:t>
            </a:r>
          </a:p>
          <a:p>
            <a:endParaRPr lang="en-US" altLang="en-US" sz="1000" dirty="0">
              <a:latin typeface="Arial Narrow" panose="020B0606020202030204" pitchFamily="34" charset="0"/>
            </a:endParaRPr>
          </a:p>
          <a:p>
            <a:endParaRPr lang="en-US" altLang="en-US" sz="1000" dirty="0">
              <a:latin typeface="Arial Narrow" panose="020B0606020202030204" pitchFamily="34" charset="0"/>
            </a:endParaRPr>
          </a:p>
          <a:p>
            <a:r>
              <a:rPr lang="en-US" altLang="en-US" sz="2400" dirty="0">
                <a:latin typeface="Arial Narrow" panose="020B0606020202030204" pitchFamily="34" charset="0"/>
              </a:rPr>
              <a:t>Replace filters when the user finds it difficult to breathe.</a:t>
            </a:r>
          </a:p>
        </p:txBody>
      </p:sp>
    </p:spTree>
    <p:extLst>
      <p:ext uri="{BB962C8B-B14F-4D97-AF65-F5344CB8AC3E}">
        <p14:creationId xmlns:p14="http://schemas.microsoft.com/office/powerpoint/2010/main" val="12388192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457200"/>
            <a:ext cx="7924800" cy="492443"/>
          </a:xfrm>
        </p:spPr>
        <p:txBody>
          <a:bodyPr/>
          <a:lstStyle/>
          <a:p>
            <a:r>
              <a:rPr lang="en-US" altLang="en-US" sz="3200" dirty="0">
                <a:latin typeface="Arial Narrow" panose="020B0606020202030204" pitchFamily="34" charset="0"/>
              </a:rPr>
              <a:t>Respirators with Combination Cartridges</a:t>
            </a:r>
          </a:p>
        </p:txBody>
      </p:sp>
      <p:sp>
        <p:nvSpPr>
          <p:cNvPr id="52227" name="Content Placeholder 2"/>
          <p:cNvSpPr>
            <a:spLocks noGrp="1"/>
          </p:cNvSpPr>
          <p:nvPr>
            <p:ph idx="1"/>
          </p:nvPr>
        </p:nvSpPr>
        <p:spPr>
          <a:xfrm>
            <a:off x="533400" y="1158646"/>
            <a:ext cx="7086600" cy="4648200"/>
          </a:xfrm>
        </p:spPr>
        <p:txBody>
          <a:bodyPr/>
          <a:lstStyle/>
          <a:p>
            <a:r>
              <a:rPr lang="en-US" altLang="en-US" b="1" dirty="0">
                <a:latin typeface="Arial Narrow" panose="020B0606020202030204" pitchFamily="34" charset="0"/>
              </a:rPr>
              <a:t>Full Facepiece and Half Mask</a:t>
            </a:r>
          </a:p>
          <a:p>
            <a:endParaRPr lang="en-US" altLang="en-US" sz="200" b="1" dirty="0">
              <a:latin typeface="Arial Narrow" panose="020B0606020202030204" pitchFamily="34" charset="0"/>
            </a:endParaRPr>
          </a:p>
          <a:p>
            <a:endParaRPr lang="en-US" altLang="en-US" sz="500" b="1" dirty="0">
              <a:latin typeface="Arial Narrow" panose="020B0606020202030204" pitchFamily="34" charset="0"/>
            </a:endParaRPr>
          </a:p>
          <a:p>
            <a:pPr lvl="1"/>
            <a:r>
              <a:rPr lang="en-US" altLang="en-US" sz="2000" dirty="0">
                <a:latin typeface="Arial" panose="020B0604020202020204" pitchFamily="34" charset="0"/>
                <a:cs typeface="Arial" panose="020B0604020202020204" pitchFamily="34" charset="0"/>
              </a:rPr>
              <a:t>Used in atmospheres that contain both</a:t>
            </a:r>
          </a:p>
          <a:p>
            <a:pPr marL="457200" lvl="1" indent="0">
              <a:buNone/>
            </a:pPr>
            <a:r>
              <a:rPr lang="en-US" altLang="en-US" sz="2000" dirty="0">
                <a:latin typeface="Arial" panose="020B0604020202020204" pitchFamily="34" charset="0"/>
                <a:cs typeface="Arial" panose="020B0604020202020204" pitchFamily="34" charset="0"/>
              </a:rPr>
              <a:t>    particulates and gases or vapors.</a:t>
            </a:r>
          </a:p>
          <a:p>
            <a:pPr lvl="1"/>
            <a:endParaRPr lang="en-US" altLang="en-US" sz="2000"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Have both particulate filters and gas/vapor</a:t>
            </a:r>
          </a:p>
          <a:p>
            <a:pPr marL="457200" lvl="1" indent="0">
              <a:buNone/>
            </a:pPr>
            <a:r>
              <a:rPr lang="en-US" altLang="en-US" sz="2000" dirty="0">
                <a:latin typeface="Arial" panose="020B0604020202020204" pitchFamily="34" charset="0"/>
                <a:cs typeface="Arial" panose="020B0604020202020204" pitchFamily="34" charset="0"/>
              </a:rPr>
              <a:t>   cartridges or canisters.</a:t>
            </a:r>
          </a:p>
          <a:p>
            <a:pPr lvl="1"/>
            <a:endParaRPr lang="en-US" altLang="en-US" sz="2000"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Not for use in oxygen-deficient atmospheres or atmospheres which have high concentrations of contaminants (such as IDLH).</a:t>
            </a:r>
          </a:p>
          <a:p>
            <a:pPr lvl="1"/>
            <a:endParaRPr lang="en-US" altLang="en-US" sz="2000" dirty="0">
              <a:latin typeface="Arial" panose="020B0604020202020204" pitchFamily="34" charset="0"/>
              <a:cs typeface="Arial" panose="020B0604020202020204" pitchFamily="34" charset="0"/>
            </a:endParaRPr>
          </a:p>
          <a:p>
            <a:pPr lvl="1"/>
            <a:r>
              <a:rPr lang="en-US" altLang="en-US" sz="2000" dirty="0">
                <a:latin typeface="Arial" panose="020B0604020202020204" pitchFamily="34" charset="0"/>
                <a:cs typeface="Arial" panose="020B0604020202020204" pitchFamily="34" charset="0"/>
              </a:rPr>
              <a:t>Breathing may become difficult because of the additional effort required to draw air through the purifying medium.</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p:txBody>
      </p:sp>
      <p:sp>
        <p:nvSpPr>
          <p:cNvPr id="52228"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5" name="Group 20"/>
          <p:cNvGrpSpPr>
            <a:grpSpLocks/>
          </p:cNvGrpSpPr>
          <p:nvPr/>
        </p:nvGrpSpPr>
        <p:grpSpPr bwMode="auto">
          <a:xfrm>
            <a:off x="6868886" y="1371600"/>
            <a:ext cx="1676400" cy="1869757"/>
            <a:chOff x="4800600" y="1143000"/>
            <a:chExt cx="1981202" cy="1909652"/>
          </a:xfrm>
        </p:grpSpPr>
        <p:pic>
          <p:nvPicPr>
            <p:cNvPr id="6" name="Picture 17" descr="E:\Resp Pics\2015-02-25 Respiratory Protection Pics\Respiratory Protection Pics 001.JPG"/>
            <p:cNvPicPr>
              <a:picLocks noChangeAspect="1" noChangeArrowheads="1"/>
            </p:cNvPicPr>
            <p:nvPr/>
          </p:nvPicPr>
          <p:blipFill>
            <a:blip r:embed="rId3" cstate="print">
              <a:extLst>
                <a:ext uri="{28A0092B-C50C-407E-A947-70E740481C1C}">
                  <a14:useLocalDpi xmlns:a14="http://schemas.microsoft.com/office/drawing/2010/main" val="0"/>
                </a:ext>
              </a:extLst>
            </a:blip>
            <a:srcRect l="12190" r="11624"/>
            <a:stretch>
              <a:fillRect/>
            </a:stretch>
          </p:blipFill>
          <p:spPr bwMode="auto">
            <a:xfrm>
              <a:off x="4800600" y="1143000"/>
              <a:ext cx="1905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20490" y="2819400"/>
              <a:ext cx="1461312" cy="233252"/>
            </a:xfrm>
            <a:prstGeom prst="rect">
              <a:avLst/>
            </a:prstGeom>
            <a:noFill/>
          </p:spPr>
          <p:txBody>
            <a:bodyPr wrap="square">
              <a:spAutoFit/>
            </a:bodyPr>
            <a:lstStyle/>
            <a:p>
              <a:pPr eaLnBrk="1" hangingPunct="1">
                <a:defRPr/>
              </a:pPr>
              <a:r>
                <a:rPr lang="en-US" sz="600" u="none" dirty="0">
                  <a:latin typeface="+mn-lt"/>
                </a:rPr>
                <a:t>NCDOL Photo Library</a:t>
              </a:r>
            </a:p>
          </p:txBody>
        </p:sp>
      </p:grpSp>
    </p:spTree>
    <p:extLst>
      <p:ext uri="{BB962C8B-B14F-4D97-AF65-F5344CB8AC3E}">
        <p14:creationId xmlns:p14="http://schemas.microsoft.com/office/powerpoint/2010/main" val="10251346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498157"/>
            <a:ext cx="7924800" cy="492443"/>
          </a:xfrm>
        </p:spPr>
        <p:txBody>
          <a:bodyPr/>
          <a:lstStyle/>
          <a:p>
            <a:r>
              <a:rPr lang="en-US" altLang="en-US" sz="3200" dirty="0">
                <a:latin typeface="Arial Narrow" panose="020B0606020202030204" pitchFamily="34" charset="0"/>
              </a:rPr>
              <a:t>Respirators with Organic Vapor Cartridges</a:t>
            </a:r>
          </a:p>
        </p:txBody>
      </p:sp>
      <p:sp>
        <p:nvSpPr>
          <p:cNvPr id="54275" name="Content Placeholder 2"/>
          <p:cNvSpPr>
            <a:spLocks noGrp="1"/>
          </p:cNvSpPr>
          <p:nvPr>
            <p:ph idx="1"/>
          </p:nvPr>
        </p:nvSpPr>
        <p:spPr>
          <a:xfrm>
            <a:off x="555171" y="1143000"/>
            <a:ext cx="7661006" cy="4724400"/>
          </a:xfrm>
        </p:spPr>
        <p:txBody>
          <a:bodyPr/>
          <a:lstStyle/>
          <a:p>
            <a:endParaRPr lang="en-US" altLang="en-US" sz="500" b="1" dirty="0"/>
          </a:p>
          <a:p>
            <a:r>
              <a:rPr lang="en-US" altLang="en-US" b="1" dirty="0">
                <a:latin typeface="+mj-lt"/>
              </a:rPr>
              <a:t>Full </a:t>
            </a:r>
            <a:r>
              <a:rPr lang="en-US" altLang="en-US" b="1" dirty="0" err="1">
                <a:latin typeface="+mj-lt"/>
              </a:rPr>
              <a:t>Facepiece</a:t>
            </a:r>
            <a:r>
              <a:rPr lang="en-US" altLang="en-US" b="1" dirty="0">
                <a:latin typeface="+mj-lt"/>
              </a:rPr>
              <a:t> and Half Mask</a:t>
            </a:r>
          </a:p>
          <a:p>
            <a:endParaRPr lang="en-US" altLang="en-US" sz="800" b="1" dirty="0"/>
          </a:p>
          <a:p>
            <a:pPr lvl="1"/>
            <a:r>
              <a:rPr lang="en-US" altLang="en-US" sz="2000" dirty="0"/>
              <a:t>Does not protect against airborne particles.</a:t>
            </a:r>
          </a:p>
          <a:p>
            <a:pPr lvl="1"/>
            <a:endParaRPr lang="en-US" altLang="en-US" sz="2000" dirty="0"/>
          </a:p>
          <a:p>
            <a:pPr lvl="1"/>
            <a:r>
              <a:rPr lang="en-US" altLang="en-US" sz="2000" dirty="0"/>
              <a:t>Provides protection only as long as the filter’s absorbing capacity is not depleted.</a:t>
            </a:r>
            <a:br>
              <a:rPr lang="en-US" altLang="en-US" sz="2000" dirty="0"/>
            </a:br>
            <a:endParaRPr lang="en-US" altLang="en-US" sz="2000" dirty="0"/>
          </a:p>
          <a:p>
            <a:pPr lvl="1"/>
            <a:r>
              <a:rPr lang="en-US" altLang="en-US" sz="2000" dirty="0"/>
              <a:t>Uses chemical filters (called cartridges or canisters) to remove specific dangerous gases or vapors.</a:t>
            </a:r>
          </a:p>
          <a:p>
            <a:pPr lvl="1"/>
            <a:endParaRPr lang="en-US" altLang="en-US" sz="2000" dirty="0"/>
          </a:p>
          <a:p>
            <a:pPr lvl="1"/>
            <a:r>
              <a:rPr lang="en-US" altLang="en-US" sz="2000" dirty="0"/>
              <a:t>Service life of the filter depends upon </a:t>
            </a:r>
          </a:p>
          <a:p>
            <a:pPr marL="457200" lvl="1" indent="0">
              <a:buNone/>
            </a:pPr>
            <a:r>
              <a:rPr lang="en-US" altLang="en-US" sz="2000" dirty="0"/>
              <a:t>   many factors and can be estimated in </a:t>
            </a:r>
          </a:p>
          <a:p>
            <a:pPr marL="457200" lvl="1" indent="0">
              <a:buNone/>
            </a:pPr>
            <a:r>
              <a:rPr lang="en-US" altLang="en-US" sz="2000" dirty="0"/>
              <a:t>   various ways.</a:t>
            </a:r>
          </a:p>
          <a:p>
            <a:pPr lvl="1">
              <a:buFont typeface="Symbol" panose="05050102010706020507" pitchFamily="18" charset="2"/>
              <a:buNone/>
            </a:pPr>
            <a:br>
              <a:rPr lang="en-US" altLang="en-US" dirty="0"/>
            </a:br>
            <a:br>
              <a:rPr lang="en-US" altLang="en-US" dirty="0"/>
            </a:br>
            <a:endParaRPr lang="en-US" altLang="en-US" b="1" dirty="0"/>
          </a:p>
        </p:txBody>
      </p:sp>
      <p:sp>
        <p:nvSpPr>
          <p:cNvPr id="54276"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2" name="Group 1">
            <a:extLst>
              <a:ext uri="{FF2B5EF4-FFF2-40B4-BE49-F238E27FC236}">
                <a16:creationId xmlns:a16="http://schemas.microsoft.com/office/drawing/2014/main" id="{58421A92-9361-4F4C-9EAA-7C57F97F8782}"/>
              </a:ext>
            </a:extLst>
          </p:cNvPr>
          <p:cNvGrpSpPr/>
          <p:nvPr/>
        </p:nvGrpSpPr>
        <p:grpSpPr>
          <a:xfrm>
            <a:off x="6477000" y="2819400"/>
            <a:ext cx="2247900" cy="3037114"/>
            <a:chOff x="5739593" y="2567006"/>
            <a:chExt cx="2644191" cy="3822908"/>
          </a:xfrm>
        </p:grpSpPr>
        <p:pic>
          <p:nvPicPr>
            <p:cNvPr id="6" name="Picture 16" descr="E:\Resp Pics\2015-02-25 Respiratory Protection Pics\Respiratory Protection Pics 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593" y="4180115"/>
              <a:ext cx="2352368"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rot="16200000">
              <a:off x="7368498" y="3275708"/>
              <a:ext cx="1723988" cy="306584"/>
            </a:xfrm>
            <a:prstGeom prst="rect">
              <a:avLst/>
            </a:prstGeom>
            <a:noFill/>
          </p:spPr>
          <p:txBody>
            <a:bodyPr wrap="square">
              <a:spAutoFit/>
            </a:bodyPr>
            <a:lstStyle/>
            <a:p>
              <a:pPr eaLnBrk="1" hangingPunct="1">
                <a:defRPr/>
              </a:pPr>
              <a:r>
                <a:rPr lang="en-US" sz="600" u="none" dirty="0">
                  <a:solidFill>
                    <a:schemeClr val="bg1"/>
                  </a:solidFill>
                  <a:latin typeface="+mn-lt"/>
                </a:rPr>
                <a:t>NCDOL Photo Library</a:t>
              </a:r>
            </a:p>
          </p:txBody>
        </p:sp>
      </p:grpSp>
    </p:spTree>
    <p:extLst>
      <p:ext uri="{BB962C8B-B14F-4D97-AF65-F5344CB8AC3E}">
        <p14:creationId xmlns:p14="http://schemas.microsoft.com/office/powerpoint/2010/main" val="8838309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533400"/>
            <a:ext cx="8501063" cy="430213"/>
          </a:xfrm>
        </p:spPr>
        <p:txBody>
          <a:bodyPr/>
          <a:lstStyle/>
          <a:p>
            <a:r>
              <a:rPr lang="en-US" altLang="en-US" sz="2800"/>
              <a:t>Powered-Air Purifying Respirator (PAPR)</a:t>
            </a:r>
          </a:p>
        </p:txBody>
      </p:sp>
      <p:sp>
        <p:nvSpPr>
          <p:cNvPr id="2054" name="Text Box 6"/>
          <p:cNvSpPr txBox="1">
            <a:spLocks noChangeArrowheads="1"/>
          </p:cNvSpPr>
          <p:nvPr/>
        </p:nvSpPr>
        <p:spPr bwMode="auto">
          <a:xfrm>
            <a:off x="7467600" y="609600"/>
            <a:ext cx="1219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p>
        </p:txBody>
      </p:sp>
      <p:sp>
        <p:nvSpPr>
          <p:cNvPr id="6" name="Rectangle 3">
            <a:extLst>
              <a:ext uri="{FF2B5EF4-FFF2-40B4-BE49-F238E27FC236}">
                <a16:creationId xmlns:a16="http://schemas.microsoft.com/office/drawing/2014/main" id="{97795DB7-CF1F-4162-B274-AD41EE2F77F5}"/>
              </a:ext>
            </a:extLst>
          </p:cNvPr>
          <p:cNvSpPr>
            <a:spLocks noGrp="1" noChangeArrowheads="1"/>
          </p:cNvSpPr>
          <p:nvPr>
            <p:ph type="body" sz="half" idx="1"/>
          </p:nvPr>
        </p:nvSpPr>
        <p:spPr>
          <a:xfrm>
            <a:off x="533400" y="1208088"/>
            <a:ext cx="8229600" cy="4887912"/>
          </a:xfrm>
        </p:spPr>
        <p:txBody>
          <a:bodyPr/>
          <a:lstStyle/>
          <a:p>
            <a:r>
              <a:rPr lang="en-US" altLang="en-US" sz="2600" dirty="0">
                <a:latin typeface="Arial" panose="020B0604020202020204" pitchFamily="34" charset="0"/>
                <a:cs typeface="Arial" panose="020B0604020202020204" pitchFamily="34" charset="0"/>
              </a:rPr>
              <a:t>An air-purifying respirator with a blower to force the ambient air through air-purifying elements to the inlet covering.</a:t>
            </a:r>
          </a:p>
          <a:p>
            <a:endParaRPr lang="en-US" altLang="en-US" sz="1200" b="1"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Can be a full and half-mask facepiece, helmet or hood.</a:t>
            </a:r>
          </a:p>
          <a:p>
            <a:endParaRPr lang="en-US" altLang="en-US" sz="12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Use restricted to battery life and the fan and </a:t>
            </a:r>
          </a:p>
          <a:p>
            <a:pPr marL="0" indent="0">
              <a:buNone/>
            </a:pPr>
            <a:r>
              <a:rPr lang="en-US" altLang="en-US" sz="2600" dirty="0">
                <a:latin typeface="Arial" panose="020B0604020202020204" pitchFamily="34" charset="0"/>
                <a:cs typeface="Arial" panose="020B0604020202020204" pitchFamily="34" charset="0"/>
              </a:rPr>
              <a:t>    pack must be carried by the wearer at</a:t>
            </a:r>
          </a:p>
          <a:p>
            <a:pPr marL="0" indent="0">
              <a:buNone/>
            </a:pPr>
            <a:r>
              <a:rPr lang="en-US" altLang="en-US" sz="2600" dirty="0">
                <a:latin typeface="Arial" panose="020B0604020202020204" pitchFamily="34" charset="0"/>
                <a:cs typeface="Arial" panose="020B0604020202020204" pitchFamily="34" charset="0"/>
              </a:rPr>
              <a:t>    all times.</a:t>
            </a:r>
          </a:p>
          <a:p>
            <a:endParaRPr lang="en-US" altLang="en-US" sz="12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Cannot be used in oxygen deficient or IDLH atmospheres.</a:t>
            </a:r>
          </a:p>
        </p:txBody>
      </p:sp>
    </p:spTree>
    <p:extLst>
      <p:ext uri="{BB962C8B-B14F-4D97-AF65-F5344CB8AC3E}">
        <p14:creationId xmlns:p14="http://schemas.microsoft.com/office/powerpoint/2010/main" val="21758268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609600" y="457200"/>
            <a:ext cx="9034463" cy="523875"/>
          </a:xfrm>
        </p:spPr>
        <p:txBody>
          <a:bodyPr/>
          <a:lstStyle/>
          <a:p>
            <a:r>
              <a:rPr lang="en-US" altLang="en-US" sz="3400"/>
              <a:t>Cartridge/Canister Service Life</a:t>
            </a:r>
          </a:p>
        </p:txBody>
      </p:sp>
      <p:sp>
        <p:nvSpPr>
          <p:cNvPr id="32773" name="Rectangle 4"/>
          <p:cNvSpPr>
            <a:spLocks noGrp="1" noChangeArrowheads="1"/>
          </p:cNvSpPr>
          <p:nvPr>
            <p:ph type="body" sz="half" idx="2"/>
          </p:nvPr>
        </p:nvSpPr>
        <p:spPr>
          <a:xfrm>
            <a:off x="609600" y="1192306"/>
            <a:ext cx="7924800" cy="3940709"/>
          </a:xfrm>
        </p:spPr>
        <p:txBody>
          <a:bodyPr/>
          <a:lstStyle/>
          <a:p>
            <a:pPr>
              <a:spcBef>
                <a:spcPct val="50000"/>
              </a:spcBef>
              <a:defRPr/>
            </a:pPr>
            <a:r>
              <a:rPr lang="en-US" dirty="0"/>
              <a:t>Conditions affecting service life:</a:t>
            </a:r>
          </a:p>
          <a:p>
            <a:pPr lvl="1">
              <a:spcBef>
                <a:spcPct val="50000"/>
              </a:spcBef>
              <a:defRPr/>
            </a:pPr>
            <a:r>
              <a:rPr lang="en-US" sz="2800" dirty="0"/>
              <a:t>Exertion level</a:t>
            </a:r>
          </a:p>
          <a:p>
            <a:pPr lvl="1">
              <a:spcBef>
                <a:spcPct val="50000"/>
              </a:spcBef>
              <a:defRPr/>
            </a:pPr>
            <a:r>
              <a:rPr lang="en-US" sz="2800" dirty="0"/>
              <a:t>Cartridge variability</a:t>
            </a:r>
          </a:p>
          <a:p>
            <a:pPr lvl="1">
              <a:spcBef>
                <a:spcPct val="50000"/>
              </a:spcBef>
              <a:defRPr/>
            </a:pPr>
            <a:r>
              <a:rPr lang="en-US" sz="2800" dirty="0"/>
              <a:t>Temperature</a:t>
            </a:r>
          </a:p>
          <a:p>
            <a:pPr lvl="1">
              <a:spcBef>
                <a:spcPct val="50000"/>
              </a:spcBef>
              <a:defRPr/>
            </a:pPr>
            <a:r>
              <a:rPr lang="en-US" sz="2800" dirty="0"/>
              <a:t>Humidity</a:t>
            </a:r>
          </a:p>
          <a:p>
            <a:pPr lvl="1">
              <a:spcBef>
                <a:spcPct val="50000"/>
              </a:spcBef>
              <a:defRPr/>
            </a:pPr>
            <a:r>
              <a:rPr lang="en-US" sz="2800" dirty="0"/>
              <a:t>Multiple contaminants</a:t>
            </a:r>
          </a:p>
          <a:p>
            <a:pPr>
              <a:spcBef>
                <a:spcPct val="50000"/>
              </a:spcBef>
              <a:defRPr/>
            </a:pPr>
            <a:endParaRPr lang="en-US" dirty="0"/>
          </a:p>
        </p:txBody>
      </p:sp>
      <p:sp>
        <p:nvSpPr>
          <p:cNvPr id="3079" name="Text Box 6"/>
          <p:cNvSpPr txBox="1">
            <a:spLocks noChangeArrowheads="1"/>
          </p:cNvSpPr>
          <p:nvPr/>
        </p:nvSpPr>
        <p:spPr bwMode="auto">
          <a:xfrm>
            <a:off x="73152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1910.134(j)</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1452" t="-258370" r="259358" b="302721"/>
          <a:stretch/>
        </p:blipFill>
        <p:spPr>
          <a:xfrm>
            <a:off x="1" y="784412"/>
            <a:ext cx="1066800" cy="815788"/>
          </a:xfrm>
          <a:prstGeom prst="rect">
            <a:avLst/>
          </a:prstGeom>
        </p:spPr>
      </p:pic>
    </p:spTree>
    <p:extLst>
      <p:ext uri="{BB962C8B-B14F-4D97-AF65-F5344CB8AC3E}">
        <p14:creationId xmlns:p14="http://schemas.microsoft.com/office/powerpoint/2010/main" val="2709622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98475"/>
            <a:ext cx="7924800" cy="492125"/>
          </a:xfrm>
        </p:spPr>
        <p:txBody>
          <a:bodyPr/>
          <a:lstStyle/>
          <a:p>
            <a:r>
              <a:rPr lang="en-US" altLang="en-US" sz="3200"/>
              <a:t>Filters/Cartridges/Canister Labels</a:t>
            </a:r>
          </a:p>
        </p:txBody>
      </p:sp>
      <p:sp>
        <p:nvSpPr>
          <p:cNvPr id="60419" name="Rectangle 3"/>
          <p:cNvSpPr>
            <a:spLocks noGrp="1" noChangeArrowheads="1"/>
          </p:cNvSpPr>
          <p:nvPr>
            <p:ph type="body" idx="1"/>
          </p:nvPr>
        </p:nvSpPr>
        <p:spPr>
          <a:xfrm>
            <a:off x="533400" y="1219200"/>
            <a:ext cx="5134008" cy="4525963"/>
          </a:xfrm>
        </p:spPr>
        <p:txBody>
          <a:bodyPr/>
          <a:lstStyle/>
          <a:p>
            <a:r>
              <a:rPr lang="en-US" altLang="en-US" dirty="0"/>
              <a:t>Only NIOSH approved.</a:t>
            </a:r>
          </a:p>
          <a:p>
            <a:endParaRPr lang="en-US" altLang="en-US" dirty="0"/>
          </a:p>
          <a:p>
            <a:r>
              <a:rPr lang="en-US" altLang="en-US" dirty="0"/>
              <a:t>Labeled and color coded.</a:t>
            </a:r>
          </a:p>
          <a:p>
            <a:endParaRPr lang="en-US" altLang="en-US" dirty="0"/>
          </a:p>
          <a:p>
            <a:r>
              <a:rPr lang="en-US" altLang="en-US" dirty="0"/>
              <a:t>Label shall not be removed and remains legible.</a:t>
            </a:r>
          </a:p>
        </p:txBody>
      </p:sp>
      <p:sp>
        <p:nvSpPr>
          <p:cNvPr id="10" name="Text Box 6"/>
          <p:cNvSpPr txBox="1">
            <a:spLocks noChangeArrowheads="1"/>
          </p:cNvSpPr>
          <p:nvPr/>
        </p:nvSpPr>
        <p:spPr bwMode="auto">
          <a:xfrm>
            <a:off x="73152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1910.134(j)</a:t>
            </a:r>
          </a:p>
        </p:txBody>
      </p:sp>
      <p:grpSp>
        <p:nvGrpSpPr>
          <p:cNvPr id="2" name="Group 1"/>
          <p:cNvGrpSpPr/>
          <p:nvPr/>
        </p:nvGrpSpPr>
        <p:grpSpPr>
          <a:xfrm>
            <a:off x="5859119" y="1338959"/>
            <a:ext cx="2912162" cy="2070991"/>
            <a:chOff x="6371789" y="1253561"/>
            <a:chExt cx="2315011" cy="1828800"/>
          </a:xfrm>
        </p:grpSpPr>
        <p:pic>
          <p:nvPicPr>
            <p:cNvPr id="604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789" y="1253561"/>
              <a:ext cx="216261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7543800" y="2898211"/>
              <a:ext cx="1143000" cy="184150"/>
            </a:xfrm>
            <a:prstGeom prst="rect">
              <a:avLst/>
            </a:prstGeom>
            <a:noFill/>
          </p:spPr>
          <p:txBody>
            <a:bodyPr>
              <a:spAutoFit/>
            </a:bodyPr>
            <a:lstStyle/>
            <a:p>
              <a:pPr eaLnBrk="1" hangingPunct="1">
                <a:defRPr/>
              </a:pPr>
              <a:r>
                <a:rPr lang="en-US" sz="600" u="none" dirty="0">
                  <a:latin typeface="+mn-lt"/>
                </a:rPr>
                <a:t>NCDOL Photo Library</a:t>
              </a:r>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4765"/>
          <a:stretch/>
        </p:blipFill>
        <p:spPr>
          <a:xfrm>
            <a:off x="5859119" y="3657600"/>
            <a:ext cx="2682839" cy="2223541"/>
          </a:xfrm>
          <a:prstGeom prst="rect">
            <a:avLst/>
          </a:prstGeom>
        </p:spPr>
      </p:pic>
    </p:spTree>
    <p:extLst>
      <p:ext uri="{BB962C8B-B14F-4D97-AF65-F5344CB8AC3E}">
        <p14:creationId xmlns:p14="http://schemas.microsoft.com/office/powerpoint/2010/main" val="1407699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457200"/>
            <a:ext cx="7924800" cy="492125"/>
          </a:xfrm>
        </p:spPr>
        <p:txBody>
          <a:bodyPr/>
          <a:lstStyle/>
          <a:p>
            <a:r>
              <a:rPr lang="en-US" altLang="en-US" sz="3200"/>
              <a:t>Assigned Protection Factor (APF)</a:t>
            </a:r>
          </a:p>
        </p:txBody>
      </p:sp>
      <p:sp>
        <p:nvSpPr>
          <p:cNvPr id="62467" name="Rectangle 3"/>
          <p:cNvSpPr>
            <a:spLocks noGrp="1" noChangeArrowheads="1"/>
          </p:cNvSpPr>
          <p:nvPr>
            <p:ph type="body" idx="1"/>
          </p:nvPr>
        </p:nvSpPr>
        <p:spPr>
          <a:xfrm>
            <a:off x="533400" y="1219200"/>
            <a:ext cx="8001000" cy="4525963"/>
          </a:xfrm>
        </p:spPr>
        <p:txBody>
          <a:bodyPr/>
          <a:lstStyle/>
          <a:p>
            <a:r>
              <a:rPr lang="en-US" altLang="en-US" dirty="0"/>
              <a:t>Workplace level of respiratory protection that a respirator or class of respirators is expected to provide to employees.</a:t>
            </a:r>
          </a:p>
          <a:p>
            <a:endParaRPr lang="en-US" altLang="en-US" sz="800" dirty="0"/>
          </a:p>
          <a:p>
            <a:pPr lvl="1">
              <a:buFont typeface="Symbol" panose="05050102010706020507" pitchFamily="18" charset="2"/>
              <a:buNone/>
            </a:pPr>
            <a:br>
              <a:rPr lang="en-US" altLang="en-US" dirty="0"/>
            </a:br>
            <a:endParaRPr lang="en-US" altLang="en-US" dirty="0"/>
          </a:p>
        </p:txBody>
      </p:sp>
      <p:sp>
        <p:nvSpPr>
          <p:cNvPr id="39940" name="Text Box 4"/>
          <p:cNvSpPr txBox="1">
            <a:spLocks noChangeArrowheads="1"/>
          </p:cNvSpPr>
          <p:nvPr/>
        </p:nvSpPr>
        <p:spPr bwMode="auto">
          <a:xfrm>
            <a:off x="7162800" y="609600"/>
            <a:ext cx="15367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1910.134(b)</a:t>
            </a:r>
          </a:p>
        </p:txBody>
      </p:sp>
      <p:pic>
        <p:nvPicPr>
          <p:cNvPr id="14" name="Picture 4" descr="A picture containing indoor, cup, sitting, table&#10;&#10;Description automatically generated">
            <a:extLst>
              <a:ext uri="{FF2B5EF4-FFF2-40B4-BE49-F238E27FC236}">
                <a16:creationId xmlns:a16="http://schemas.microsoft.com/office/drawing/2014/main" id="{133BF788-BD51-4B1A-A56B-1F6C85B0F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677724"/>
            <a:ext cx="2895600" cy="311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A picture containing indoor, sitting, table, motorcycle&#10;&#10;Description automatically generated">
            <a:extLst>
              <a:ext uri="{FF2B5EF4-FFF2-40B4-BE49-F238E27FC236}">
                <a16:creationId xmlns:a16="http://schemas.microsoft.com/office/drawing/2014/main" id="{E209FAA8-0026-43D5-B9C1-9A6FD93A0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2696774"/>
            <a:ext cx="34798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25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5"/>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graphicFrame>
        <p:nvGraphicFramePr>
          <p:cNvPr id="236598" name="Group 54"/>
          <p:cNvGraphicFramePr>
            <a:graphicFrameLocks noGrp="1"/>
          </p:cNvGraphicFramePr>
          <p:nvPr/>
        </p:nvGraphicFramePr>
        <p:xfrm>
          <a:off x="177800" y="304800"/>
          <a:ext cx="8788400" cy="4089399"/>
        </p:xfrm>
        <a:graphic>
          <a:graphicData uri="http://schemas.openxmlformats.org/drawingml/2006/table">
            <a:tbl>
              <a:tblPr/>
              <a:tblGrid>
                <a:gridCol w="1920875">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303337">
                  <a:extLst>
                    <a:ext uri="{9D8B030D-6E8A-4147-A177-3AD203B41FA5}">
                      <a16:colId xmlns:a16="http://schemas.microsoft.com/office/drawing/2014/main" val="20002"/>
                    </a:ext>
                  </a:extLst>
                </a:gridCol>
                <a:gridCol w="1033463">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gridCol w="1465262">
                  <a:extLst>
                    <a:ext uri="{9D8B030D-6E8A-4147-A177-3AD203B41FA5}">
                      <a16:colId xmlns:a16="http://schemas.microsoft.com/office/drawing/2014/main" val="20005"/>
                    </a:ext>
                  </a:extLst>
                </a:gridCol>
              </a:tblGrid>
              <a:tr h="548795">
                <a:tc gridSpan="6">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2800" b="1" i="0" u="none" strike="noStrike" cap="none" normalizeH="0" baseline="0" dirty="0">
                          <a:ln>
                            <a:noFill/>
                          </a:ln>
                          <a:solidFill>
                            <a:srgbClr val="000000"/>
                          </a:solidFill>
                          <a:effectLst/>
                          <a:latin typeface="Arial" charset="0"/>
                        </a:rPr>
                        <a:t>TABLE 1 – ASSIGNED PROTECTION FACTORS</a:t>
                      </a:r>
                      <a:r>
                        <a:rPr kumimoji="0" lang="en-US" sz="2800" b="1" i="0" u="none" strike="noStrike" cap="none" normalizeH="0" baseline="30000" dirty="0">
                          <a:ln>
                            <a:noFill/>
                          </a:ln>
                          <a:solidFill>
                            <a:srgbClr val="000000"/>
                          </a:solidFill>
                          <a:effectLst/>
                          <a:latin typeface="Arial" charset="0"/>
                        </a:rPr>
                        <a:t>5</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4231">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Respirator Type</a:t>
                      </a:r>
                      <a:r>
                        <a:rPr kumimoji="0" lang="en-US" sz="1400" b="1" i="0" u="none" strike="noStrike" cap="none" normalizeH="0" baseline="30000" dirty="0">
                          <a:ln>
                            <a:noFill/>
                          </a:ln>
                          <a:solidFill>
                            <a:schemeClr val="tx1"/>
                          </a:solidFill>
                          <a:effectLst/>
                          <a:latin typeface="Arial" charset="0"/>
                        </a:rPr>
                        <a:t>1, 2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Quarter Mask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Half Mask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Full Face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Helmet/Hood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Loose-Fitting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0001"/>
                  </a:ext>
                </a:extLst>
              </a:tr>
              <a:tr h="420339">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rial" charset="0"/>
                        </a:rPr>
                        <a:t>Air Purifying</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dirty="0">
                          <a:ln>
                            <a:noFill/>
                          </a:ln>
                          <a:solidFill>
                            <a:schemeClr val="tx1"/>
                          </a:solidFill>
                          <a:effectLst/>
                          <a:latin typeface="Arial" charset="0"/>
                        </a:rPr>
                        <a:t>3</a:t>
                      </a:r>
                      <a:r>
                        <a:rPr kumimoji="0" lang="en-US" sz="1400" b="1" i="0" u="none" strike="noStrike" cap="none" normalizeH="0" baseline="0" dirty="0">
                          <a:ln>
                            <a:noFill/>
                          </a:ln>
                          <a:solidFill>
                            <a:schemeClr val="tx1"/>
                          </a:solidFill>
                          <a:effectLst/>
                          <a:latin typeface="Arial" charset="0"/>
                        </a:rPr>
                        <a:t>10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08570">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rial" charset="0"/>
                        </a:rPr>
                        <a:t>PAPR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a:ln>
                            <a:noFill/>
                          </a:ln>
                          <a:solidFill>
                            <a:schemeClr val="tx1"/>
                          </a:solidFill>
                          <a:effectLst/>
                          <a:latin typeface="Arial" charset="0"/>
                        </a:rPr>
                        <a:t>4</a:t>
                      </a:r>
                      <a:r>
                        <a:rPr kumimoji="0" lang="en-US" sz="1400" b="1" i="0" u="none" strike="noStrike" cap="none" normalizeH="0" baseline="0">
                          <a:ln>
                            <a:noFill/>
                          </a:ln>
                          <a:solidFill>
                            <a:schemeClr val="tx1"/>
                          </a:solidFill>
                          <a:effectLst/>
                          <a:latin typeface="Arial" charset="0"/>
                        </a:rPr>
                        <a:t>25/1,000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25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1226720">
                <a:tc>
                  <a:txBody>
                    <a:bodyPr/>
                    <a:lstStyle/>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rial" charset="0"/>
                        </a:rPr>
                        <a:t>SAR</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Demand</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Continuous Flow</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Pressure Demand/</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 other (+) pressure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br>
                        <a:rPr kumimoji="0" lang="en-US" sz="1400" b="1" i="0" u="none" strike="noStrike" cap="none" normalizeH="0" baseline="0" dirty="0">
                          <a:ln>
                            <a:noFill/>
                          </a:ln>
                          <a:solidFill>
                            <a:schemeClr val="tx1"/>
                          </a:solidFill>
                          <a:effectLst/>
                          <a:latin typeface="Arial" charset="0"/>
                        </a:rPr>
                      </a:br>
                      <a:r>
                        <a:rPr kumimoji="0" lang="en-US" sz="14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10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1,000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dirty="0">
                          <a:ln>
                            <a:noFill/>
                          </a:ln>
                          <a:solidFill>
                            <a:schemeClr val="tx1"/>
                          </a:solidFill>
                          <a:effectLst/>
                          <a:latin typeface="Arial" charset="0"/>
                        </a:rPr>
                        <a:t>4</a:t>
                      </a:r>
                      <a:r>
                        <a:rPr kumimoji="0" lang="en-US" sz="1400" b="1" i="0" u="none" strike="noStrike" cap="none" normalizeH="0" baseline="0" dirty="0">
                          <a:ln>
                            <a:noFill/>
                          </a:ln>
                          <a:solidFill>
                            <a:schemeClr val="tx1"/>
                          </a:solidFill>
                          <a:effectLst/>
                          <a:latin typeface="Arial" charset="0"/>
                        </a:rPr>
                        <a:t>25/1,000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25</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1000744">
                <a:tc>
                  <a:txBody>
                    <a:bodyPr/>
                    <a:lstStyle/>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rial" charset="0"/>
                        </a:rPr>
                        <a:t>SCBA</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Demand</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rial" charset="0"/>
                        </a:rPr>
                        <a:t>Pressure Demand/</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other (+) pressure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a:ln>
                            <a:noFill/>
                          </a:ln>
                          <a:solidFill>
                            <a:schemeClr val="tx1"/>
                          </a:solidFill>
                          <a:effectLst/>
                          <a:latin typeface="Arial" charset="0"/>
                        </a:rPr>
                        <a:t>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rial"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64561" name="Text Box 48"/>
          <p:cNvSpPr txBox="1">
            <a:spLocks noChangeArrowheads="1"/>
          </p:cNvSpPr>
          <p:nvPr/>
        </p:nvSpPr>
        <p:spPr bwMode="auto">
          <a:xfrm>
            <a:off x="152400" y="4648200"/>
            <a:ext cx="87280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1200" u="none" baseline="30000"/>
              <a:t>1</a:t>
            </a:r>
            <a:r>
              <a:rPr lang="en-US" altLang="en-US" sz="1200" u="none"/>
              <a:t>May use respirators assigned for higher concentrations in lower concentrations or when required use is independent of concentration.</a:t>
            </a:r>
          </a:p>
          <a:p>
            <a:pPr>
              <a:spcBef>
                <a:spcPct val="50000"/>
              </a:spcBef>
              <a:buClrTx/>
              <a:buSzTx/>
              <a:buFontTx/>
              <a:buNone/>
            </a:pPr>
            <a:r>
              <a:rPr lang="en-US" altLang="en-US" sz="1200" u="none" baseline="30000"/>
              <a:t>2</a:t>
            </a:r>
            <a:r>
              <a:rPr lang="en-US" altLang="en-US" sz="1200" u="none"/>
              <a:t>These APF’s are only effective when employer has a continuing, effective respirator program per 1910.134.</a:t>
            </a:r>
          </a:p>
          <a:p>
            <a:pPr>
              <a:spcBef>
                <a:spcPct val="50000"/>
              </a:spcBef>
              <a:buClrTx/>
              <a:buSzTx/>
              <a:buFontTx/>
              <a:buNone/>
            </a:pPr>
            <a:r>
              <a:rPr lang="en-US" altLang="en-US" sz="1200" u="none" baseline="30000"/>
              <a:t>3</a:t>
            </a:r>
            <a:r>
              <a:rPr lang="en-US" altLang="en-US" sz="1200" u="none"/>
              <a:t>This APF category includes filtering facepieces and elastomeric facepieces.</a:t>
            </a:r>
          </a:p>
          <a:p>
            <a:pPr>
              <a:spcBef>
                <a:spcPct val="50000"/>
              </a:spcBef>
              <a:buClrTx/>
              <a:buSzTx/>
              <a:buFontTx/>
              <a:buNone/>
            </a:pPr>
            <a:r>
              <a:rPr lang="en-US" altLang="en-US" sz="1200" u="none" baseline="30000"/>
              <a:t>4</a:t>
            </a:r>
            <a:r>
              <a:rPr lang="en-US" altLang="en-US" sz="1200" u="none"/>
              <a:t>Must have manufacturer test evidence to support an APF of 1,000 or else these respirators receive an APF of 25.</a:t>
            </a:r>
          </a:p>
          <a:p>
            <a:pPr>
              <a:spcBef>
                <a:spcPct val="50000"/>
              </a:spcBef>
              <a:buClrTx/>
              <a:buSzTx/>
              <a:buFontTx/>
              <a:buNone/>
            </a:pPr>
            <a:r>
              <a:rPr lang="en-US" altLang="en-US" sz="1200" u="none" baseline="30000"/>
              <a:t>5</a:t>
            </a:r>
            <a:r>
              <a:rPr lang="en-US" altLang="en-US" sz="1200" u="none"/>
              <a:t>These APFs do not apply to escape-only respirators. Escape respirators must conform to 1910.134(d)(2)(ii) or OSHA’s substance specific standards, if used with those substances.</a:t>
            </a:r>
          </a:p>
        </p:txBody>
      </p:sp>
    </p:spTree>
    <p:extLst>
      <p:ext uri="{BB962C8B-B14F-4D97-AF65-F5344CB8AC3E}">
        <p14:creationId xmlns:p14="http://schemas.microsoft.com/office/powerpoint/2010/main" val="12615618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What is a MUC?</a:t>
            </a:r>
          </a:p>
        </p:txBody>
      </p:sp>
      <p:sp>
        <p:nvSpPr>
          <p:cNvPr id="66563" name="Rectangle 3"/>
          <p:cNvSpPr>
            <a:spLocks noGrp="1" noChangeArrowheads="1"/>
          </p:cNvSpPr>
          <p:nvPr>
            <p:ph type="body" idx="1"/>
          </p:nvPr>
        </p:nvSpPr>
        <p:spPr>
          <a:xfrm>
            <a:off x="609600" y="1219200"/>
            <a:ext cx="8001000" cy="4572000"/>
          </a:xfrm>
        </p:spPr>
        <p:txBody>
          <a:bodyPr/>
          <a:lstStyle/>
          <a:p>
            <a:r>
              <a:rPr lang="en-US" altLang="en-US" b="1" dirty="0"/>
              <a:t>Maximum use concentration (MUC) </a:t>
            </a:r>
          </a:p>
          <a:p>
            <a:endParaRPr lang="en-US" altLang="en-US" sz="800" b="1" dirty="0"/>
          </a:p>
          <a:p>
            <a:pPr lvl="1"/>
            <a:r>
              <a:rPr lang="en-US" altLang="en-US" dirty="0"/>
              <a:t>Maximum atmospheric concentration of a hazardous substance from which an employee can be expected to be protected when wearing a respirator and is determined by the assigned protection factor of the respirator or class of respirators and the exposure limit of the hazardous substance.</a:t>
            </a:r>
          </a:p>
          <a:p>
            <a:pPr lvl="1">
              <a:buFont typeface="Symbol" panose="05050102010706020507" pitchFamily="18" charset="2"/>
              <a:buNone/>
            </a:pPr>
            <a:endParaRPr lang="en-US" altLang="en-US" sz="1400" dirty="0"/>
          </a:p>
          <a:p>
            <a:pPr lvl="1"/>
            <a:r>
              <a:rPr lang="en-US" altLang="en-US" dirty="0"/>
              <a:t>When no OSHA exposure limit is available for a hazardous substance, an employer must determine an MUC on the basis of relevant available information and informed professional judgment.</a:t>
            </a:r>
          </a:p>
        </p:txBody>
      </p:sp>
      <p:sp>
        <p:nvSpPr>
          <p:cNvPr id="41988" name="Text Box 4"/>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1910.134(b)</a:t>
            </a:r>
          </a:p>
        </p:txBody>
      </p:sp>
    </p:spTree>
    <p:extLst>
      <p:ext uri="{BB962C8B-B14F-4D97-AF65-F5344CB8AC3E}">
        <p14:creationId xmlns:p14="http://schemas.microsoft.com/office/powerpoint/2010/main" val="48628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089085"/>
            <a:ext cx="7772400" cy="2114681"/>
          </a:xfrm>
        </p:spPr>
        <p:txBody>
          <a:bodyPr/>
          <a:lstStyle/>
          <a:p>
            <a:pPr algn="ctr"/>
            <a:r>
              <a:rPr lang="en-US" altLang="en-US" sz="4400" dirty="0"/>
              <a:t>Ten Parts </a:t>
            </a:r>
            <a:br>
              <a:rPr lang="en-US" altLang="en-US" sz="4400" dirty="0"/>
            </a:br>
            <a:r>
              <a:rPr lang="en-US" altLang="en-US" sz="4400" dirty="0"/>
              <a:t>of an Effective Respirator Program</a:t>
            </a:r>
          </a:p>
        </p:txBody>
      </p:sp>
    </p:spTree>
    <p:extLst>
      <p:ext uri="{BB962C8B-B14F-4D97-AF65-F5344CB8AC3E}">
        <p14:creationId xmlns:p14="http://schemas.microsoft.com/office/powerpoint/2010/main" val="3487184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How to Calculate MUC</a:t>
            </a:r>
          </a:p>
        </p:txBody>
      </p:sp>
      <p:sp>
        <p:nvSpPr>
          <p:cNvPr id="68611" name="Rectangle 3"/>
          <p:cNvSpPr>
            <a:spLocks noGrp="1" noChangeArrowheads="1"/>
          </p:cNvSpPr>
          <p:nvPr>
            <p:ph type="body" idx="1"/>
          </p:nvPr>
        </p:nvSpPr>
        <p:spPr>
          <a:xfrm>
            <a:off x="590550" y="1189037"/>
            <a:ext cx="7943850" cy="4525963"/>
          </a:xfrm>
        </p:spPr>
        <p:txBody>
          <a:bodyPr/>
          <a:lstStyle/>
          <a:p>
            <a:r>
              <a:rPr lang="en-US" altLang="en-US" dirty="0"/>
              <a:t>The MUC can be determined mathematically by multiplying the assigned protection factor specified for a respirator by the required OSHA permissible exposure limit (PEL), short-term exposure limit (STEL), or ceiling limit </a:t>
            </a:r>
            <a:r>
              <a:rPr lang="en-US" altLang="en-US" b="1" dirty="0"/>
              <a:t>(CL). </a:t>
            </a:r>
          </a:p>
        </p:txBody>
      </p:sp>
      <p:grpSp>
        <p:nvGrpSpPr>
          <p:cNvPr id="2" name="Group 1"/>
          <p:cNvGrpSpPr/>
          <p:nvPr/>
        </p:nvGrpSpPr>
        <p:grpSpPr>
          <a:xfrm>
            <a:off x="2047564" y="3936610"/>
            <a:ext cx="3794125" cy="1318915"/>
            <a:chOff x="914400" y="4506913"/>
            <a:chExt cx="2651125" cy="1318915"/>
          </a:xfrm>
        </p:grpSpPr>
        <p:sp>
          <p:nvSpPr>
            <p:cNvPr id="4" name="TextBox 3"/>
            <p:cNvSpPr txBox="1"/>
            <p:nvPr/>
          </p:nvSpPr>
          <p:spPr>
            <a:xfrm>
              <a:off x="914400" y="4506913"/>
              <a:ext cx="2495550" cy="461665"/>
            </a:xfrm>
            <a:prstGeom prst="rect">
              <a:avLst/>
            </a:prstGeom>
            <a:noFill/>
          </p:spPr>
          <p:txBody>
            <a:bodyPr>
              <a:spAutoFit/>
            </a:bodyPr>
            <a:lstStyle/>
            <a:p>
              <a:pPr>
                <a:defRPr/>
              </a:pPr>
              <a:r>
                <a:rPr lang="en-US" sz="2400" u="none" dirty="0">
                  <a:latin typeface="+mj-lt"/>
                </a:rPr>
                <a:t>APF  x    PEL = MUC</a:t>
              </a:r>
            </a:p>
          </p:txBody>
        </p:sp>
        <p:sp>
          <p:nvSpPr>
            <p:cNvPr id="5" name="TextBox 4"/>
            <p:cNvSpPr txBox="1"/>
            <p:nvPr/>
          </p:nvSpPr>
          <p:spPr>
            <a:xfrm>
              <a:off x="914400" y="4906963"/>
              <a:ext cx="2651125" cy="461665"/>
            </a:xfrm>
            <a:prstGeom prst="rect">
              <a:avLst/>
            </a:prstGeom>
            <a:noFill/>
          </p:spPr>
          <p:txBody>
            <a:bodyPr>
              <a:spAutoFit/>
            </a:bodyPr>
            <a:lstStyle/>
            <a:p>
              <a:pPr>
                <a:defRPr/>
              </a:pPr>
              <a:r>
                <a:rPr lang="en-US" sz="2400" u="none" dirty="0">
                  <a:latin typeface="+mj-lt"/>
                </a:rPr>
                <a:t>APF  x  STEL = MUC</a:t>
              </a:r>
            </a:p>
          </p:txBody>
        </p:sp>
        <p:sp>
          <p:nvSpPr>
            <p:cNvPr id="6" name="TextBox 5"/>
            <p:cNvSpPr txBox="1"/>
            <p:nvPr/>
          </p:nvSpPr>
          <p:spPr>
            <a:xfrm>
              <a:off x="914400" y="5364163"/>
              <a:ext cx="2338388" cy="461665"/>
            </a:xfrm>
            <a:prstGeom prst="rect">
              <a:avLst/>
            </a:prstGeom>
            <a:noFill/>
          </p:spPr>
          <p:txBody>
            <a:bodyPr>
              <a:spAutoFit/>
            </a:bodyPr>
            <a:lstStyle/>
            <a:p>
              <a:pPr>
                <a:defRPr/>
              </a:pPr>
              <a:r>
                <a:rPr lang="en-US" sz="2400" u="none" dirty="0">
                  <a:latin typeface="+mj-lt"/>
                </a:rPr>
                <a:t>APF  x      CL = MUC</a:t>
              </a:r>
            </a:p>
          </p:txBody>
        </p:sp>
      </p:grpSp>
      <p:sp>
        <p:nvSpPr>
          <p:cNvPr id="9" name="TextBox 8"/>
          <p:cNvSpPr txBox="1"/>
          <p:nvPr/>
        </p:nvSpPr>
        <p:spPr bwMode="auto">
          <a:xfrm rot="20430252">
            <a:off x="5949950" y="3716338"/>
            <a:ext cx="838200" cy="184150"/>
          </a:xfrm>
          <a:prstGeom prst="rect">
            <a:avLst/>
          </a:prstGeom>
          <a:noFill/>
        </p:spPr>
        <p:txBody>
          <a:bodyPr>
            <a:spAutoFit/>
          </a:bodyPr>
          <a:lstStyle/>
          <a:p>
            <a:pPr eaLnBrk="1" hangingPunct="1">
              <a:defRPr/>
            </a:pPr>
            <a:r>
              <a:rPr lang="en-US" sz="600" u="none" dirty="0">
                <a:solidFill>
                  <a:schemeClr val="bg1"/>
                </a:solidFill>
                <a:latin typeface="+mn-lt"/>
              </a:rPr>
              <a:t>Nova Development</a:t>
            </a:r>
          </a:p>
        </p:txBody>
      </p:sp>
      <p:grpSp>
        <p:nvGrpSpPr>
          <p:cNvPr id="8" name="Group 7"/>
          <p:cNvGrpSpPr/>
          <p:nvPr/>
        </p:nvGrpSpPr>
        <p:grpSpPr>
          <a:xfrm>
            <a:off x="5450305" y="3177382"/>
            <a:ext cx="2237967" cy="2643981"/>
            <a:chOff x="4661231" y="3200399"/>
            <a:chExt cx="2133620" cy="2643981"/>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61231" y="3200399"/>
              <a:ext cx="1487239" cy="2643981"/>
            </a:xfrm>
            <a:prstGeom prst="rect">
              <a:avLst/>
            </a:prstGeom>
          </p:spPr>
        </p:pic>
        <p:sp>
          <p:nvSpPr>
            <p:cNvPr id="7" name="TextBox 6"/>
            <p:cNvSpPr txBox="1"/>
            <p:nvPr/>
          </p:nvSpPr>
          <p:spPr>
            <a:xfrm flipH="1">
              <a:off x="4813651" y="5533704"/>
              <a:ext cx="1981200" cy="230832"/>
            </a:xfrm>
            <a:prstGeom prst="rect">
              <a:avLst/>
            </a:prstGeom>
            <a:noFill/>
          </p:spPr>
          <p:txBody>
            <a:bodyPr wrap="square" rtlCol="0">
              <a:spAutoFit/>
            </a:bodyPr>
            <a:lstStyle/>
            <a:p>
              <a:r>
                <a:rPr lang="en-US" sz="900" b="1" u="none" dirty="0">
                  <a:latin typeface="+mn-lt"/>
                  <a:cs typeface="Rod" panose="02030509050101010101" pitchFamily="49" charset="-79"/>
                </a:rPr>
                <a:t>NCDOL Photo Library</a:t>
              </a:r>
            </a:p>
          </p:txBody>
        </p:sp>
      </p:grpSp>
    </p:spTree>
    <p:extLst>
      <p:ext uri="{BB962C8B-B14F-4D97-AF65-F5344CB8AC3E}">
        <p14:creationId xmlns:p14="http://schemas.microsoft.com/office/powerpoint/2010/main" val="1475911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533400" y="2133599"/>
            <a:ext cx="5257800" cy="1437573"/>
          </a:xfrm>
        </p:spPr>
        <p:txBody>
          <a:bodyPr/>
          <a:lstStyle/>
          <a:p>
            <a:r>
              <a:rPr lang="en-US" altLang="en-US" sz="4000" dirty="0"/>
              <a:t>         Part 4 </a:t>
            </a:r>
            <a:br>
              <a:rPr lang="en-US" altLang="en-US" sz="4000" dirty="0"/>
            </a:br>
            <a:r>
              <a:rPr lang="en-US" altLang="en-US" sz="3200" dirty="0"/>
              <a:t>Training and Information</a:t>
            </a:r>
          </a:p>
        </p:txBody>
      </p:sp>
      <p:pic>
        <p:nvPicPr>
          <p:cNvPr id="3" name="Picture 2">
            <a:extLst>
              <a:ext uri="{FF2B5EF4-FFF2-40B4-BE49-F238E27FC236}">
                <a16:creationId xmlns:a16="http://schemas.microsoft.com/office/drawing/2014/main" id="{275E1218-6F7A-46B9-8BB1-E9EF23EBC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516" y="2133598"/>
            <a:ext cx="2756684" cy="3733801"/>
          </a:xfrm>
          <a:prstGeom prst="rect">
            <a:avLst/>
          </a:prstGeom>
        </p:spPr>
      </p:pic>
    </p:spTree>
    <p:extLst>
      <p:ext uri="{BB962C8B-B14F-4D97-AF65-F5344CB8AC3E}">
        <p14:creationId xmlns:p14="http://schemas.microsoft.com/office/powerpoint/2010/main" val="1396396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sz="half" idx="1"/>
          </p:nvPr>
        </p:nvSpPr>
        <p:spPr>
          <a:xfrm>
            <a:off x="586854" y="1189037"/>
            <a:ext cx="7924800" cy="4525963"/>
          </a:xfrm>
        </p:spPr>
        <p:txBody>
          <a:bodyPr/>
          <a:lstStyle/>
          <a:p>
            <a:r>
              <a:rPr lang="en-US" altLang="en-US" b="1" dirty="0"/>
              <a:t>Required:</a:t>
            </a:r>
          </a:p>
          <a:p>
            <a:endParaRPr lang="en-US" altLang="en-US" sz="800" dirty="0"/>
          </a:p>
          <a:p>
            <a:pPr lvl="1"/>
            <a:r>
              <a:rPr lang="en-US" altLang="en-US" dirty="0"/>
              <a:t>Prior to requiring the employee to use a respirator</a:t>
            </a:r>
          </a:p>
          <a:p>
            <a:pPr lvl="1"/>
            <a:endParaRPr lang="en-US" altLang="en-US" sz="1000" dirty="0"/>
          </a:p>
          <a:p>
            <a:pPr lvl="1"/>
            <a:r>
              <a:rPr lang="en-US" altLang="en-US" dirty="0"/>
              <a:t>Annually</a:t>
            </a:r>
          </a:p>
          <a:p>
            <a:pPr lvl="1"/>
            <a:endParaRPr lang="en-US" altLang="en-US" sz="1000" dirty="0"/>
          </a:p>
          <a:p>
            <a:pPr lvl="1"/>
            <a:r>
              <a:rPr lang="en-US" altLang="en-US" dirty="0"/>
              <a:t>When changes in workplace render previous training obsolete</a:t>
            </a:r>
          </a:p>
          <a:p>
            <a:pPr lvl="1"/>
            <a:endParaRPr lang="en-US" altLang="en-US" sz="1000" dirty="0"/>
          </a:p>
          <a:p>
            <a:pPr lvl="1"/>
            <a:r>
              <a:rPr lang="en-US" altLang="en-US" dirty="0"/>
              <a:t>Employee use demonstrates</a:t>
            </a:r>
            <a:br>
              <a:rPr lang="en-US" altLang="en-US" dirty="0"/>
            </a:br>
            <a:r>
              <a:rPr lang="en-US" altLang="en-US" dirty="0"/>
              <a:t>inadequate training</a:t>
            </a:r>
          </a:p>
          <a:p>
            <a:pPr lvl="1"/>
            <a:endParaRPr lang="en-US" altLang="en-US" sz="1000" dirty="0"/>
          </a:p>
          <a:p>
            <a:pPr lvl="1"/>
            <a:r>
              <a:rPr lang="en-US" altLang="en-US" dirty="0"/>
              <a:t>Any other situation arises in which</a:t>
            </a:r>
            <a:br>
              <a:rPr lang="en-US" altLang="en-US" dirty="0"/>
            </a:br>
            <a:r>
              <a:rPr lang="en-US" altLang="en-US" dirty="0"/>
              <a:t>retraining appears necessary</a:t>
            </a:r>
          </a:p>
          <a:p>
            <a:pPr lvl="1"/>
            <a:endParaRPr lang="en-US" altLang="en-US" dirty="0"/>
          </a:p>
        </p:txBody>
      </p:sp>
      <p:sp>
        <p:nvSpPr>
          <p:cNvPr id="72707" name="Rectangle 4"/>
          <p:cNvSpPr>
            <a:spLocks noGrp="1" noChangeArrowheads="1"/>
          </p:cNvSpPr>
          <p:nvPr>
            <p:ph type="title"/>
          </p:nvPr>
        </p:nvSpPr>
        <p:spPr/>
        <p:txBody>
          <a:bodyPr lIns="92075" tIns="46038" rIns="92075" bIns="46038" anchor="ctr"/>
          <a:lstStyle/>
          <a:p>
            <a:r>
              <a:rPr lang="en-US" altLang="en-US" dirty="0"/>
              <a:t>Training and Information</a:t>
            </a:r>
          </a:p>
        </p:txBody>
      </p:sp>
      <p:sp>
        <p:nvSpPr>
          <p:cNvPr id="4101" name="Text Box 5"/>
          <p:cNvSpPr txBox="1">
            <a:spLocks noChangeArrowheads="1"/>
          </p:cNvSpPr>
          <p:nvPr/>
        </p:nvSpPr>
        <p:spPr bwMode="auto">
          <a:xfrm>
            <a:off x="66294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1910.134(k)(3)-(5)</a:t>
            </a:r>
          </a:p>
        </p:txBody>
      </p:sp>
      <p:sp>
        <p:nvSpPr>
          <p:cNvPr id="2" name="TextBox 1"/>
          <p:cNvSpPr txBox="1"/>
          <p:nvPr/>
        </p:nvSpPr>
        <p:spPr>
          <a:xfrm>
            <a:off x="7243383" y="5729516"/>
            <a:ext cx="184731" cy="215444"/>
          </a:xfrm>
          <a:prstGeom prst="rect">
            <a:avLst/>
          </a:prstGeom>
          <a:noFill/>
        </p:spPr>
        <p:txBody>
          <a:bodyPr wrap="none" rtlCol="0">
            <a:spAutoFit/>
          </a:bodyPr>
          <a:lstStyle/>
          <a:p>
            <a:endParaRPr lang="en-US" sz="800" b="1" u="none" dirty="0"/>
          </a:p>
        </p:txBody>
      </p:sp>
    </p:spTree>
    <p:extLst>
      <p:ext uri="{BB962C8B-B14F-4D97-AF65-F5344CB8AC3E}">
        <p14:creationId xmlns:p14="http://schemas.microsoft.com/office/powerpoint/2010/main" val="3221038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10400" y="609600"/>
            <a:ext cx="1981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1910.134(k)(1)</a:t>
            </a:r>
          </a:p>
        </p:txBody>
      </p:sp>
      <p:sp>
        <p:nvSpPr>
          <p:cNvPr id="6" name="Rectangle 3"/>
          <p:cNvSpPr txBox="1">
            <a:spLocks noChangeArrowheads="1"/>
          </p:cNvSpPr>
          <p:nvPr/>
        </p:nvSpPr>
        <p:spPr bwMode="auto">
          <a:xfrm>
            <a:off x="533400" y="12192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r>
              <a:rPr lang="en-US" altLang="en-US" u="none" dirty="0">
                <a:latin typeface="Arial" panose="020B0604020202020204" pitchFamily="34" charset="0"/>
                <a:cs typeface="Arial" panose="020B0604020202020204" pitchFamily="34" charset="0"/>
              </a:rPr>
              <a:t>Why the respirator is necessary and how improper fit, usage, or maintenance can compromise the protective effect of the respirator.</a:t>
            </a:r>
          </a:p>
          <a:p>
            <a:endParaRPr lang="en-US" altLang="en-US" sz="1400" u="none" dirty="0">
              <a:latin typeface="Arial" panose="020B0604020202020204" pitchFamily="34" charset="0"/>
              <a:cs typeface="Arial" panose="020B0604020202020204" pitchFamily="34" charset="0"/>
            </a:endParaRPr>
          </a:p>
          <a:p>
            <a:r>
              <a:rPr lang="en-US" altLang="en-US" u="none" dirty="0">
                <a:latin typeface="Arial" panose="020B0604020202020204" pitchFamily="34" charset="0"/>
                <a:cs typeface="Arial" panose="020B0604020202020204" pitchFamily="34" charset="0"/>
              </a:rPr>
              <a:t>Limitations and capabilities of the respirator.</a:t>
            </a:r>
          </a:p>
          <a:p>
            <a:endParaRPr lang="en-US" altLang="en-US" sz="1400" u="none" dirty="0">
              <a:latin typeface="Arial" panose="020B0604020202020204" pitchFamily="34" charset="0"/>
              <a:cs typeface="Arial" panose="020B0604020202020204" pitchFamily="34" charset="0"/>
            </a:endParaRPr>
          </a:p>
          <a:p>
            <a:r>
              <a:rPr lang="en-US" altLang="en-US" u="none" dirty="0">
                <a:latin typeface="Arial" panose="020B0604020202020204" pitchFamily="34" charset="0"/>
                <a:cs typeface="Arial" panose="020B0604020202020204" pitchFamily="34" charset="0"/>
              </a:rPr>
              <a:t>How to effectively use the respirator in emergencies.</a:t>
            </a:r>
          </a:p>
          <a:p>
            <a:endParaRPr lang="en-US" altLang="en-US" sz="1400" u="none" dirty="0">
              <a:latin typeface="Arial" panose="020B0604020202020204" pitchFamily="34" charset="0"/>
              <a:cs typeface="Arial" panose="020B0604020202020204" pitchFamily="34" charset="0"/>
            </a:endParaRPr>
          </a:p>
          <a:p>
            <a:r>
              <a:rPr lang="en-US" altLang="en-US" u="none" dirty="0">
                <a:latin typeface="Arial" panose="020B0604020202020204" pitchFamily="34" charset="0"/>
                <a:cs typeface="Arial" panose="020B0604020202020204" pitchFamily="34" charset="0"/>
              </a:rPr>
              <a:t>General requirements of the standard.</a:t>
            </a:r>
          </a:p>
          <a:p>
            <a:endParaRPr lang="en-US" altLang="en-US" u="none" kern="0" dirty="0">
              <a:latin typeface="Arial Narrow" panose="020B0606020202030204" pitchFamily="34" charset="0"/>
            </a:endParaRPr>
          </a:p>
        </p:txBody>
      </p:sp>
      <p:sp>
        <p:nvSpPr>
          <p:cNvPr id="7" name="Rectangle 4">
            <a:extLst>
              <a:ext uri="{FF2B5EF4-FFF2-40B4-BE49-F238E27FC236}">
                <a16:creationId xmlns:a16="http://schemas.microsoft.com/office/drawing/2014/main" id="{1B25555B-D9B3-4474-9346-CD347B311E1F}"/>
              </a:ext>
            </a:extLst>
          </p:cNvPr>
          <p:cNvSpPr>
            <a:spLocks noGrp="1" noChangeArrowheads="1"/>
          </p:cNvSpPr>
          <p:nvPr>
            <p:ph type="title"/>
          </p:nvPr>
        </p:nvSpPr>
        <p:spPr>
          <a:xfrm>
            <a:off x="609600" y="457200"/>
            <a:ext cx="7924800" cy="549275"/>
          </a:xfrm>
        </p:spPr>
        <p:txBody>
          <a:bodyPr lIns="92075" tIns="46038" rIns="92075" bIns="46038" anchor="ctr"/>
          <a:lstStyle/>
          <a:p>
            <a:r>
              <a:rPr lang="en-US" altLang="en-US" dirty="0"/>
              <a:t>Training and Information</a:t>
            </a:r>
          </a:p>
        </p:txBody>
      </p:sp>
    </p:spTree>
    <p:extLst>
      <p:ext uri="{BB962C8B-B14F-4D97-AF65-F5344CB8AC3E}">
        <p14:creationId xmlns:p14="http://schemas.microsoft.com/office/powerpoint/2010/main" val="2176762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10400" y="609600"/>
            <a:ext cx="1981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1910.134(k)(1)</a:t>
            </a:r>
          </a:p>
        </p:txBody>
      </p:sp>
      <p:sp>
        <p:nvSpPr>
          <p:cNvPr id="6" name="Rectangle 3"/>
          <p:cNvSpPr txBox="1">
            <a:spLocks noChangeArrowheads="1"/>
          </p:cNvSpPr>
          <p:nvPr/>
        </p:nvSpPr>
        <p:spPr bwMode="auto">
          <a:xfrm>
            <a:off x="609600" y="1181100"/>
            <a:ext cx="722696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r>
              <a:rPr lang="en-US" altLang="en-US" u="none" dirty="0">
                <a:latin typeface="Arial Narrow" panose="020B0606020202030204" pitchFamily="34" charset="0"/>
              </a:rPr>
              <a:t>How to inspect, don, doff, use, perform seal checks.</a:t>
            </a:r>
          </a:p>
          <a:p>
            <a:endParaRPr lang="en-US" altLang="en-US" sz="1400" u="none" dirty="0">
              <a:latin typeface="Arial Narrow" panose="020B0606020202030204" pitchFamily="34" charset="0"/>
            </a:endParaRPr>
          </a:p>
          <a:p>
            <a:r>
              <a:rPr lang="en-US" altLang="en-US" u="none" dirty="0">
                <a:latin typeface="Arial Narrow" panose="020B0606020202030204" pitchFamily="34" charset="0"/>
              </a:rPr>
              <a:t>Maintenance and storage procedures.</a:t>
            </a:r>
          </a:p>
          <a:p>
            <a:endParaRPr lang="en-US" altLang="en-US" sz="1400" u="none" dirty="0">
              <a:latin typeface="Arial Narrow" panose="020B0606020202030204" pitchFamily="34" charset="0"/>
            </a:endParaRPr>
          </a:p>
          <a:p>
            <a:r>
              <a:rPr lang="en-US" altLang="en-US" u="none" dirty="0">
                <a:latin typeface="Arial Narrow" panose="020B0606020202030204" pitchFamily="34" charset="0"/>
              </a:rPr>
              <a:t>How to recognize medical signs and symptoms that may limit or prevent the effective use of respirator.</a:t>
            </a:r>
          </a:p>
          <a:p>
            <a:endParaRPr lang="en-US" altLang="en-US" u="none" kern="0" dirty="0">
              <a:latin typeface="Arial Narrow" panose="020B0606020202030204" pitchFamily="34" charset="0"/>
            </a:endParaRPr>
          </a:p>
        </p:txBody>
      </p:sp>
      <p:pic>
        <p:nvPicPr>
          <p:cNvPr id="9" name="Picture 2" descr="A person wearing a hat&#10;&#10;Description automatically generated">
            <a:extLst>
              <a:ext uri="{FF2B5EF4-FFF2-40B4-BE49-F238E27FC236}">
                <a16:creationId xmlns:a16="http://schemas.microsoft.com/office/drawing/2014/main" id="{018AFD20-9241-46A2-808D-4841B3B9F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312" y="3581400"/>
            <a:ext cx="2766479"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 person wearing goggles&#10;&#10;Description automatically generated">
            <a:extLst>
              <a:ext uri="{FF2B5EF4-FFF2-40B4-BE49-F238E27FC236}">
                <a16:creationId xmlns:a16="http://schemas.microsoft.com/office/drawing/2014/main" id="{AEA9BD2C-B880-4B80-B3BF-9737D5DB4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207" y="3581400"/>
            <a:ext cx="276648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B1A30AB3-78E9-4A69-8FD9-F86DF967AC14}"/>
              </a:ext>
            </a:extLst>
          </p:cNvPr>
          <p:cNvSpPr>
            <a:spLocks noGrp="1" noChangeArrowheads="1"/>
          </p:cNvSpPr>
          <p:nvPr>
            <p:ph type="title"/>
          </p:nvPr>
        </p:nvSpPr>
        <p:spPr>
          <a:xfrm>
            <a:off x="609600" y="457200"/>
            <a:ext cx="7924800" cy="549275"/>
          </a:xfrm>
        </p:spPr>
        <p:txBody>
          <a:bodyPr lIns="92075" tIns="46038" rIns="92075" bIns="46038" anchor="ctr"/>
          <a:lstStyle/>
          <a:p>
            <a:r>
              <a:rPr lang="en-US" altLang="en-US" dirty="0"/>
              <a:t>Training and Information</a:t>
            </a:r>
          </a:p>
        </p:txBody>
      </p:sp>
    </p:spTree>
    <p:extLst>
      <p:ext uri="{BB962C8B-B14F-4D97-AF65-F5344CB8AC3E}">
        <p14:creationId xmlns:p14="http://schemas.microsoft.com/office/powerpoint/2010/main" val="1552509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57200" y="1924062"/>
            <a:ext cx="5905500" cy="1129796"/>
          </a:xfrm>
        </p:spPr>
        <p:txBody>
          <a:bodyPr/>
          <a:lstStyle/>
          <a:p>
            <a:pPr algn="ctr"/>
            <a:r>
              <a:rPr lang="en-US" altLang="en-US" sz="3600" dirty="0"/>
              <a:t>Part 5 </a:t>
            </a:r>
            <a:br>
              <a:rPr lang="en-US" altLang="en-US" sz="3600" dirty="0"/>
            </a:br>
            <a:r>
              <a:rPr lang="en-US" altLang="en-US" sz="3200" dirty="0"/>
              <a:t>Fit Testing</a:t>
            </a:r>
          </a:p>
        </p:txBody>
      </p:sp>
      <p:sp>
        <p:nvSpPr>
          <p:cNvPr id="5"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1910.134(f)</a:t>
            </a:r>
          </a:p>
        </p:txBody>
      </p:sp>
      <p:pic>
        <p:nvPicPr>
          <p:cNvPr id="7" name="Picture 3" descr="A person wearing a hat&#10;&#10;Description automatically generated">
            <a:extLst>
              <a:ext uri="{FF2B5EF4-FFF2-40B4-BE49-F238E27FC236}">
                <a16:creationId xmlns:a16="http://schemas.microsoft.com/office/drawing/2014/main" id="{2CDC86CC-9505-4EE4-90FD-6E75093BE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3657601" cy="4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363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sz="half" idx="2"/>
          </p:nvPr>
        </p:nvSpPr>
        <p:spPr>
          <a:xfrm>
            <a:off x="533400" y="1169987"/>
            <a:ext cx="7958328" cy="4926013"/>
          </a:xfrm>
        </p:spPr>
        <p:txBody>
          <a:bodyPr/>
          <a:lstStyle/>
          <a:p>
            <a:pPr>
              <a:defRPr/>
            </a:pPr>
            <a:endParaRPr lang="en-US" sz="500" dirty="0"/>
          </a:p>
          <a:p>
            <a:pPr>
              <a:defRPr/>
            </a:pPr>
            <a:r>
              <a:rPr lang="en-US" dirty="0"/>
              <a:t>Before initial use</a:t>
            </a:r>
          </a:p>
          <a:p>
            <a:pPr>
              <a:defRPr/>
            </a:pPr>
            <a:endParaRPr lang="en-US" sz="1200" dirty="0"/>
          </a:p>
          <a:p>
            <a:pPr>
              <a:defRPr/>
            </a:pPr>
            <a:r>
              <a:rPr lang="en-US" dirty="0"/>
              <a:t>Annually, thereafter</a:t>
            </a:r>
          </a:p>
          <a:p>
            <a:pPr>
              <a:defRPr/>
            </a:pPr>
            <a:endParaRPr lang="en-US" sz="1300" dirty="0"/>
          </a:p>
          <a:p>
            <a:pPr>
              <a:defRPr/>
            </a:pPr>
            <a:r>
              <a:rPr lang="en-US" dirty="0"/>
              <a:t>When facial features change, such as with weight gain or loss, use of dentures</a:t>
            </a:r>
          </a:p>
          <a:p>
            <a:pPr>
              <a:buFont typeface="Wingdings" panose="05000000000000000000" pitchFamily="2" charset="2"/>
              <a:buNone/>
              <a:defRPr/>
            </a:pPr>
            <a:endParaRPr lang="en-US" sz="1800" dirty="0"/>
          </a:p>
          <a:p>
            <a:pPr marL="0" indent="0">
              <a:buFont typeface="Wingdings" panose="05000000000000000000" pitchFamily="2" charset="2"/>
              <a:buNone/>
              <a:defRPr/>
            </a:pPr>
            <a:r>
              <a:rPr lang="en-US" sz="2000" dirty="0"/>
              <a:t>   </a:t>
            </a:r>
          </a:p>
          <a:p>
            <a:pPr marL="0" indent="0">
              <a:buFont typeface="Wingdings" panose="05000000000000000000" pitchFamily="2" charset="2"/>
              <a:buNone/>
              <a:defRPr/>
            </a:pPr>
            <a:endParaRPr lang="en-US" sz="2000" dirty="0"/>
          </a:p>
          <a:p>
            <a:pPr marL="0" indent="0">
              <a:buFont typeface="Wingdings" panose="05000000000000000000" pitchFamily="2" charset="2"/>
              <a:buNone/>
              <a:defRPr/>
            </a:pPr>
            <a:r>
              <a:rPr lang="en-US" sz="2000" b="1" i="1" dirty="0"/>
              <a:t>    Note: </a:t>
            </a:r>
            <a:r>
              <a:rPr lang="en-US" sz="2000" i="1" dirty="0"/>
              <a:t>Employees wearing tight-fitting face-pieces</a:t>
            </a:r>
          </a:p>
          <a:p>
            <a:pPr marL="0" indent="0">
              <a:buFont typeface="Wingdings" panose="05000000000000000000" pitchFamily="2" charset="2"/>
              <a:buNone/>
              <a:defRPr/>
            </a:pPr>
            <a:r>
              <a:rPr lang="en-US" sz="2000" i="1" dirty="0"/>
              <a:t>    must not be fit tested if they have facial hair </a:t>
            </a:r>
            <a:r>
              <a:rPr lang="en-US" sz="2000" b="1" i="1" dirty="0"/>
              <a:t>*</a:t>
            </a:r>
            <a:endParaRPr lang="en-US" sz="2000" i="1" dirty="0"/>
          </a:p>
          <a:p>
            <a:pPr>
              <a:buFont typeface="Wingdings" panose="05000000000000000000" pitchFamily="2" charset="2"/>
              <a:buNone/>
              <a:defRPr/>
            </a:pPr>
            <a:endParaRPr lang="en-US" sz="2400" dirty="0"/>
          </a:p>
          <a:p>
            <a:pPr>
              <a:buFont typeface="Symbol" pitchFamily="18" charset="2"/>
              <a:buNone/>
              <a:defRPr/>
            </a:pPr>
            <a:endParaRPr lang="en-US" sz="1200" dirty="0"/>
          </a:p>
        </p:txBody>
      </p:sp>
      <p:sp>
        <p:nvSpPr>
          <p:cNvPr id="78851" name="Rectangle 4"/>
          <p:cNvSpPr>
            <a:spLocks noGrp="1" noChangeArrowheads="1"/>
          </p:cNvSpPr>
          <p:nvPr>
            <p:ph type="title"/>
          </p:nvPr>
        </p:nvSpPr>
        <p:spPr>
          <a:xfrm>
            <a:off x="609600" y="400050"/>
            <a:ext cx="6781800" cy="647700"/>
          </a:xfrm>
        </p:spPr>
        <p:txBody>
          <a:bodyPr lIns="92075" tIns="46038" rIns="92075" bIns="46038" anchor="ctr"/>
          <a:lstStyle/>
          <a:p>
            <a:r>
              <a:rPr lang="en-US" altLang="en-US"/>
              <a:t>When is Fit Testing Required?</a:t>
            </a:r>
          </a:p>
        </p:txBody>
      </p:sp>
      <p:sp>
        <p:nvSpPr>
          <p:cNvPr id="5"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1910.134(f)</a:t>
            </a:r>
          </a:p>
        </p:txBody>
      </p:sp>
    </p:spTree>
    <p:extLst>
      <p:ext uri="{BB962C8B-B14F-4D97-AF65-F5344CB8AC3E}">
        <p14:creationId xmlns:p14="http://schemas.microsoft.com/office/powerpoint/2010/main" val="3164147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buFont typeface="Wingdings" panose="05000000000000000000" pitchFamily="2" charset="2"/>
              <a:buNone/>
            </a:pPr>
            <a:r>
              <a:rPr lang="en-US" altLang="en-US"/>
              <a:t>Qualitative Fit Test (QLFT)</a:t>
            </a:r>
            <a:endParaRPr lang="en-US" altLang="en-US">
              <a:solidFill>
                <a:schemeClr val="tx1"/>
              </a:solidFill>
            </a:endParaRPr>
          </a:p>
        </p:txBody>
      </p:sp>
      <p:sp>
        <p:nvSpPr>
          <p:cNvPr id="80899" name="Rectangle 3"/>
          <p:cNvSpPr>
            <a:spLocks noGrp="1" noChangeArrowheads="1"/>
          </p:cNvSpPr>
          <p:nvPr>
            <p:ph type="body" idx="1"/>
          </p:nvPr>
        </p:nvSpPr>
        <p:spPr>
          <a:xfrm>
            <a:off x="533400" y="1219200"/>
            <a:ext cx="7772400" cy="4191000"/>
          </a:xfrm>
        </p:spPr>
        <p:txBody>
          <a:bodyPr/>
          <a:lstStyle/>
          <a:p>
            <a:pPr>
              <a:spcBef>
                <a:spcPct val="50000"/>
              </a:spcBef>
            </a:pPr>
            <a:r>
              <a:rPr lang="en-US" altLang="en-US" dirty="0"/>
              <a:t>A pass/fail fit test to assess the adequacy of respirator fit that relies on the individual’s response to the test agent.</a:t>
            </a:r>
          </a:p>
          <a:p>
            <a:pPr>
              <a:spcBef>
                <a:spcPct val="50000"/>
              </a:spcBef>
            </a:pPr>
            <a:r>
              <a:rPr lang="en-US" altLang="en-US" dirty="0"/>
              <a:t>Must not be used if a person has no sense of taste or smell.</a:t>
            </a:r>
          </a:p>
          <a:p>
            <a:pPr>
              <a:spcBef>
                <a:spcPct val="50000"/>
              </a:spcBef>
            </a:pPr>
            <a:r>
              <a:rPr lang="en-US" altLang="en-US" dirty="0"/>
              <a:t>Used for respirators requiring a fit factor of 100 or less.</a:t>
            </a:r>
          </a:p>
          <a:p>
            <a:pPr>
              <a:spcBef>
                <a:spcPct val="50000"/>
              </a:spcBef>
              <a:buFont typeface="Wingdings" panose="05000000000000000000" pitchFamily="2" charset="2"/>
              <a:buNone/>
            </a:pPr>
            <a:endParaRPr lang="en-US" altLang="en-US" sz="2000" dirty="0"/>
          </a:p>
          <a:p>
            <a:pPr>
              <a:buSzTx/>
              <a:buFont typeface="Wingdings" panose="05000000000000000000" pitchFamily="2" charset="2"/>
              <a:buNone/>
            </a:pPr>
            <a:endParaRPr lang="en-US" altLang="en-US" dirty="0"/>
          </a:p>
        </p:txBody>
      </p:sp>
      <p:sp>
        <p:nvSpPr>
          <p:cNvPr id="7" name="Text Box 5"/>
          <p:cNvSpPr txBox="1">
            <a:spLocks noChangeArrowheads="1"/>
          </p:cNvSpPr>
          <p:nvPr/>
        </p:nvSpPr>
        <p:spPr bwMode="auto">
          <a:xfrm>
            <a:off x="71628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1910.134(f)   </a:t>
            </a:r>
          </a:p>
        </p:txBody>
      </p:sp>
    </p:spTree>
    <p:extLst>
      <p:ext uri="{BB962C8B-B14F-4D97-AF65-F5344CB8AC3E}">
        <p14:creationId xmlns:p14="http://schemas.microsoft.com/office/powerpoint/2010/main" val="3555580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457200"/>
            <a:ext cx="7543800" cy="549275"/>
          </a:xfrm>
        </p:spPr>
        <p:txBody>
          <a:bodyPr/>
          <a:lstStyle/>
          <a:p>
            <a:r>
              <a:rPr lang="en-US" altLang="en-US"/>
              <a:t>Quantitative Fit Test (QNFT)</a:t>
            </a:r>
          </a:p>
        </p:txBody>
      </p:sp>
      <p:sp>
        <p:nvSpPr>
          <p:cNvPr id="82947" name="Rectangle 3"/>
          <p:cNvSpPr>
            <a:spLocks noGrp="1" noChangeArrowheads="1"/>
          </p:cNvSpPr>
          <p:nvPr>
            <p:ph type="body" idx="1"/>
          </p:nvPr>
        </p:nvSpPr>
        <p:spPr>
          <a:xfrm>
            <a:off x="533400" y="1219200"/>
            <a:ext cx="8001000" cy="4114800"/>
          </a:xfrm>
        </p:spPr>
        <p:txBody>
          <a:bodyPr/>
          <a:lstStyle/>
          <a:p>
            <a:r>
              <a:rPr lang="en-US" altLang="en-US" dirty="0"/>
              <a:t>An assessment of the adequacy of respirator fit by numerically measuring the amount of leakage into the respirator (Fit Factor).</a:t>
            </a:r>
          </a:p>
          <a:p>
            <a:endParaRPr lang="en-US" altLang="en-US" sz="1400" dirty="0"/>
          </a:p>
          <a:p>
            <a:r>
              <a:rPr lang="en-US" altLang="en-US" dirty="0"/>
              <a:t>Can be used for any type of respirator.</a:t>
            </a:r>
          </a:p>
          <a:p>
            <a:endParaRPr lang="en-US" altLang="en-US" sz="1400" dirty="0"/>
          </a:p>
          <a:p>
            <a:r>
              <a:rPr lang="en-US" altLang="en-US" dirty="0"/>
              <a:t>Must be used for respirators</a:t>
            </a:r>
          </a:p>
          <a:p>
            <a:pPr marL="0" indent="0">
              <a:buNone/>
            </a:pPr>
            <a:r>
              <a:rPr lang="en-US" altLang="en-US" dirty="0"/>
              <a:t>   requiring a fit factor of 500</a:t>
            </a:r>
          </a:p>
          <a:p>
            <a:pPr marL="0" indent="0">
              <a:buNone/>
            </a:pPr>
            <a:r>
              <a:rPr lang="en-US" altLang="en-US" dirty="0"/>
              <a:t>   or greater*.</a:t>
            </a:r>
          </a:p>
          <a:p>
            <a:endParaRPr lang="en-US" altLang="en-US" sz="1400" dirty="0"/>
          </a:p>
          <a:p>
            <a:pPr>
              <a:lnSpc>
                <a:spcPct val="90000"/>
              </a:lnSpc>
              <a:spcBef>
                <a:spcPct val="50000"/>
              </a:spcBef>
              <a:buClr>
                <a:schemeClr val="tx2"/>
              </a:buClr>
              <a:buFont typeface="Wingdings" panose="05000000000000000000" pitchFamily="2" charset="2"/>
              <a:buChar char="§"/>
            </a:pPr>
            <a:endParaRPr lang="en-US" altLang="en-US" dirty="0"/>
          </a:p>
        </p:txBody>
      </p:sp>
      <p:sp>
        <p:nvSpPr>
          <p:cNvPr id="82948" name="Rectangle 4"/>
          <p:cNvSpPr>
            <a:spLocks noChangeArrowheads="1"/>
          </p:cNvSpPr>
          <p:nvPr/>
        </p:nvSpPr>
        <p:spPr bwMode="auto">
          <a:xfrm>
            <a:off x="3430588" y="2411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2949" name="Rectangle 5"/>
          <p:cNvSpPr>
            <a:spLocks noChangeArrowheads="1"/>
          </p:cNvSpPr>
          <p:nvPr/>
        </p:nvSpPr>
        <p:spPr bwMode="auto">
          <a:xfrm>
            <a:off x="3544888" y="2411413"/>
            <a:ext cx="8915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 name="Text Box 5"/>
          <p:cNvSpPr txBox="1">
            <a:spLocks noChangeArrowheads="1"/>
          </p:cNvSpPr>
          <p:nvPr/>
        </p:nvSpPr>
        <p:spPr bwMode="auto">
          <a:xfrm>
            <a:off x="71628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1910.134(f)</a:t>
            </a:r>
          </a:p>
        </p:txBody>
      </p:sp>
      <p:pic>
        <p:nvPicPr>
          <p:cNvPr id="3" name="Picture 2">
            <a:extLst>
              <a:ext uri="{FF2B5EF4-FFF2-40B4-BE49-F238E27FC236}">
                <a16:creationId xmlns:a16="http://schemas.microsoft.com/office/drawing/2014/main" id="{1B2ECD65-F997-4521-A934-E5A336142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801" y="3542668"/>
            <a:ext cx="3098799" cy="2324099"/>
          </a:xfrm>
          <a:prstGeom prst="rect">
            <a:avLst/>
          </a:prstGeom>
        </p:spPr>
      </p:pic>
      <p:sp>
        <p:nvSpPr>
          <p:cNvPr id="2" name="TextBox 1">
            <a:extLst>
              <a:ext uri="{FF2B5EF4-FFF2-40B4-BE49-F238E27FC236}">
                <a16:creationId xmlns:a16="http://schemas.microsoft.com/office/drawing/2014/main" id="{3AC3BF27-154E-4A76-94E9-CFCD3C53CE71}"/>
              </a:ext>
            </a:extLst>
          </p:cNvPr>
          <p:cNvSpPr txBox="1"/>
          <p:nvPr/>
        </p:nvSpPr>
        <p:spPr>
          <a:xfrm>
            <a:off x="7412736" y="3579949"/>
            <a:ext cx="1731264"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2439934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76200" y="1981200"/>
            <a:ext cx="5237017" cy="1129796"/>
          </a:xfrm>
        </p:spPr>
        <p:txBody>
          <a:bodyPr/>
          <a:lstStyle/>
          <a:p>
            <a:pPr algn="ctr"/>
            <a:r>
              <a:rPr lang="en-US" altLang="en-US" sz="3600" dirty="0"/>
              <a:t>Part 6 </a:t>
            </a:r>
            <a:br>
              <a:rPr lang="en-US" altLang="en-US" sz="3600" dirty="0"/>
            </a:br>
            <a:r>
              <a:rPr lang="en-US" altLang="en-US" sz="3200" dirty="0"/>
              <a:t>Maintenance and Care</a:t>
            </a:r>
          </a:p>
        </p:txBody>
      </p:sp>
      <p:sp>
        <p:nvSpPr>
          <p:cNvPr id="4"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a:t>
            </a:r>
          </a:p>
        </p:txBody>
      </p:sp>
      <p:pic>
        <p:nvPicPr>
          <p:cNvPr id="5" name="Picture 3" descr="A picture containing shirt&#10;&#10;Description automatically generated">
            <a:extLst>
              <a:ext uri="{FF2B5EF4-FFF2-40B4-BE49-F238E27FC236}">
                <a16:creationId xmlns:a16="http://schemas.microsoft.com/office/drawing/2014/main" id="{7DB8F0D9-C1D2-42F7-9B73-D3658F2B0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46363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505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44320" y="1853283"/>
            <a:ext cx="7162800" cy="698909"/>
          </a:xfrm>
        </p:spPr>
        <p:txBody>
          <a:bodyPr/>
          <a:lstStyle/>
          <a:p>
            <a:r>
              <a:rPr lang="en-US" altLang="en-US" sz="4000" dirty="0"/>
              <a:t>P</a:t>
            </a:r>
            <a:r>
              <a:rPr lang="en-US" altLang="en-US" sz="3600" dirty="0"/>
              <a:t>art 1</a:t>
            </a:r>
          </a:p>
        </p:txBody>
      </p:sp>
      <p:sp>
        <p:nvSpPr>
          <p:cNvPr id="15363" name="Rectangle 3"/>
          <p:cNvSpPr>
            <a:spLocks noGrp="1" noChangeArrowheads="1"/>
          </p:cNvSpPr>
          <p:nvPr>
            <p:ph type="subTitle" idx="1"/>
          </p:nvPr>
        </p:nvSpPr>
        <p:spPr>
          <a:xfrm>
            <a:off x="457200" y="2552192"/>
            <a:ext cx="6400800" cy="575799"/>
          </a:xfrm>
        </p:spPr>
        <p:txBody>
          <a:bodyPr/>
          <a:lstStyle/>
          <a:p>
            <a:pPr marL="0" indent="0">
              <a:buNone/>
            </a:pPr>
            <a:r>
              <a:rPr lang="en-US" altLang="en-US" sz="3200" b="1" dirty="0"/>
              <a:t>Someone in Charge</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1276350"/>
            <a:ext cx="3581400" cy="4591050"/>
          </a:xfrm>
          <a:prstGeom prst="rect">
            <a:avLst/>
          </a:prstGeom>
        </p:spPr>
      </p:pic>
    </p:spTree>
    <p:extLst>
      <p:ext uri="{BB962C8B-B14F-4D97-AF65-F5344CB8AC3E}">
        <p14:creationId xmlns:p14="http://schemas.microsoft.com/office/powerpoint/2010/main" val="343604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a:t>Cleaning and Disinfecting</a:t>
            </a:r>
          </a:p>
        </p:txBody>
      </p:sp>
      <p:sp>
        <p:nvSpPr>
          <p:cNvPr id="87043" name="Content Placeholder 2"/>
          <p:cNvSpPr>
            <a:spLocks noGrp="1"/>
          </p:cNvSpPr>
          <p:nvPr>
            <p:ph idx="1"/>
          </p:nvPr>
        </p:nvSpPr>
        <p:spPr>
          <a:xfrm>
            <a:off x="533400" y="1447800"/>
            <a:ext cx="8001000" cy="4724400"/>
          </a:xfrm>
        </p:spPr>
        <p:txBody>
          <a:bodyPr/>
          <a:lstStyle/>
          <a:p>
            <a:r>
              <a:rPr lang="en-US" altLang="en-US" dirty="0"/>
              <a:t>Respirators must be clean, sanitary, and in good working order.</a:t>
            </a:r>
          </a:p>
          <a:p>
            <a:endParaRPr lang="en-US" altLang="en-US" dirty="0"/>
          </a:p>
          <a:p>
            <a:r>
              <a:rPr lang="en-US" altLang="en-US" dirty="0"/>
              <a:t>Respirators must be cleaned and disinfected using the procedures in Appendix B-2 or procedures recommended by the respirator manufacturer.</a:t>
            </a:r>
          </a:p>
          <a:p>
            <a:pPr>
              <a:lnSpc>
                <a:spcPct val="150000"/>
              </a:lnSpc>
            </a:pPr>
            <a:endParaRPr lang="en-US" altLang="en-US" sz="1000" dirty="0"/>
          </a:p>
          <a:p>
            <a:pPr>
              <a:buFont typeface="Wingdings" panose="05000000000000000000" pitchFamily="2" charset="2"/>
              <a:buNone/>
            </a:pPr>
            <a:endParaRPr lang="en-US" altLang="en-US" sz="2000" dirty="0"/>
          </a:p>
        </p:txBody>
      </p:sp>
      <p:sp>
        <p:nvSpPr>
          <p:cNvPr id="5"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1910.134(h)(1)</a:t>
            </a:r>
          </a:p>
        </p:txBody>
      </p:sp>
    </p:spTree>
    <p:extLst>
      <p:ext uri="{BB962C8B-B14F-4D97-AF65-F5344CB8AC3E}">
        <p14:creationId xmlns:p14="http://schemas.microsoft.com/office/powerpoint/2010/main" val="62416864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t>Cleaning and Disinfecting</a:t>
            </a:r>
          </a:p>
        </p:txBody>
      </p:sp>
      <p:sp>
        <p:nvSpPr>
          <p:cNvPr id="89091" name="Content Placeholder 2"/>
          <p:cNvSpPr>
            <a:spLocks noGrp="1"/>
          </p:cNvSpPr>
          <p:nvPr>
            <p:ph idx="1"/>
          </p:nvPr>
        </p:nvSpPr>
        <p:spPr>
          <a:xfrm>
            <a:off x="533400" y="1295400"/>
            <a:ext cx="8001000" cy="4724400"/>
          </a:xfrm>
        </p:spPr>
        <p:txBody>
          <a:bodyPr/>
          <a:lstStyle/>
          <a:p>
            <a:r>
              <a:rPr lang="en-US" altLang="en-US" b="1" dirty="0"/>
              <a:t>Respirators cleaned and disinfected at the following intervals:</a:t>
            </a:r>
          </a:p>
          <a:p>
            <a:endParaRPr lang="en-US" altLang="en-US" sz="1000" dirty="0"/>
          </a:p>
          <a:p>
            <a:pPr lvl="1"/>
            <a:r>
              <a:rPr lang="en-US" altLang="en-US" dirty="0"/>
              <a:t>If exclusive use by employee – as often as necessary to be maintained in a sanitary condition.</a:t>
            </a:r>
          </a:p>
          <a:p>
            <a:pPr lvl="1"/>
            <a:endParaRPr lang="en-US" altLang="en-US" sz="1000" dirty="0"/>
          </a:p>
          <a:p>
            <a:pPr lvl="1"/>
            <a:r>
              <a:rPr lang="en-US" altLang="en-US" dirty="0"/>
              <a:t>If shared by employees – prior to each use by different employee.</a:t>
            </a:r>
          </a:p>
          <a:p>
            <a:pPr lvl="1"/>
            <a:endParaRPr lang="en-US" altLang="en-US" sz="1000" dirty="0"/>
          </a:p>
          <a:p>
            <a:pPr lvl="1"/>
            <a:r>
              <a:rPr lang="en-US" altLang="en-US" dirty="0"/>
              <a:t>If for emergency use – after each use.</a:t>
            </a:r>
          </a:p>
          <a:p>
            <a:pPr lvl="1"/>
            <a:endParaRPr lang="en-US" altLang="en-US" sz="1000" dirty="0"/>
          </a:p>
          <a:p>
            <a:pPr lvl="1"/>
            <a:r>
              <a:rPr lang="en-US" altLang="en-US" dirty="0"/>
              <a:t>If used for training and fit testing – between each employee and at the end of each training/fit testing session.</a:t>
            </a:r>
          </a:p>
        </p:txBody>
      </p:sp>
      <p:sp>
        <p:nvSpPr>
          <p:cNvPr id="89092" name="Content Placeholder 3"/>
          <p:cNvSpPr>
            <a:spLocks noGrp="1"/>
          </p:cNvSpPr>
          <p:nvPr>
            <p:ph sz="quarter" idx="10"/>
          </p:nvPr>
        </p:nvSpPr>
        <p:spPr/>
        <p:txBody>
          <a:bodyPr/>
          <a:lstStyle/>
          <a:p>
            <a:pPr algn="r"/>
            <a:r>
              <a:rPr lang="en-US" altLang="en-US" sz="1800" dirty="0"/>
              <a:t>1910.134(h)(1)</a:t>
            </a:r>
          </a:p>
          <a:p>
            <a:pPr algn="r"/>
            <a:endParaRPr lang="en-US" altLang="en-US" dirty="0"/>
          </a:p>
        </p:txBody>
      </p:sp>
    </p:spTree>
    <p:extLst>
      <p:ext uri="{BB962C8B-B14F-4D97-AF65-F5344CB8AC3E}">
        <p14:creationId xmlns:p14="http://schemas.microsoft.com/office/powerpoint/2010/main" val="7968475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sz="half" idx="2"/>
          </p:nvPr>
        </p:nvSpPr>
        <p:spPr>
          <a:xfrm>
            <a:off x="609600" y="1219200"/>
            <a:ext cx="8001000" cy="4525962"/>
          </a:xfrm>
        </p:spPr>
        <p:txBody>
          <a:bodyPr/>
          <a:lstStyle/>
          <a:p>
            <a:pPr>
              <a:lnSpc>
                <a:spcPct val="90000"/>
              </a:lnSpc>
            </a:pPr>
            <a:r>
              <a:rPr lang="en-US" altLang="en-US" b="1" dirty="0"/>
              <a:t>Respirators must be</a:t>
            </a:r>
            <a:r>
              <a:rPr lang="en-US" altLang="en-US" dirty="0"/>
              <a:t> </a:t>
            </a:r>
            <a:r>
              <a:rPr lang="en-US" altLang="en-US" b="1" dirty="0"/>
              <a:t>protected from:</a:t>
            </a:r>
          </a:p>
          <a:p>
            <a:pPr lvl="1">
              <a:spcBef>
                <a:spcPts val="600"/>
              </a:spcBef>
            </a:pPr>
            <a:r>
              <a:rPr lang="en-US" altLang="en-US" dirty="0"/>
              <a:t>Dust </a:t>
            </a:r>
          </a:p>
          <a:p>
            <a:pPr lvl="1">
              <a:spcBef>
                <a:spcPts val="600"/>
              </a:spcBef>
            </a:pPr>
            <a:endParaRPr lang="en-US" altLang="en-US" sz="800" dirty="0"/>
          </a:p>
          <a:p>
            <a:pPr lvl="1">
              <a:spcBef>
                <a:spcPts val="600"/>
              </a:spcBef>
            </a:pPr>
            <a:r>
              <a:rPr lang="en-US" altLang="en-US" dirty="0"/>
              <a:t>Sunlight </a:t>
            </a:r>
          </a:p>
          <a:p>
            <a:pPr lvl="1">
              <a:spcBef>
                <a:spcPts val="600"/>
              </a:spcBef>
            </a:pPr>
            <a:endParaRPr lang="en-US" altLang="en-US" sz="800" dirty="0"/>
          </a:p>
          <a:p>
            <a:pPr lvl="1">
              <a:spcBef>
                <a:spcPts val="600"/>
              </a:spcBef>
            </a:pPr>
            <a:r>
              <a:rPr lang="en-US" altLang="en-US" dirty="0"/>
              <a:t>H</a:t>
            </a:r>
            <a:r>
              <a:rPr lang="en-US" altLang="en-US" dirty="0">
                <a:solidFill>
                  <a:schemeClr val="hlink"/>
                </a:solidFill>
              </a:rPr>
              <a:t>eat</a:t>
            </a:r>
          </a:p>
          <a:p>
            <a:pPr marL="457200" lvl="1" indent="0">
              <a:spcBef>
                <a:spcPts val="600"/>
              </a:spcBef>
              <a:buNone/>
            </a:pPr>
            <a:r>
              <a:rPr lang="en-US" altLang="en-US" sz="800" dirty="0"/>
              <a:t>	</a:t>
            </a:r>
          </a:p>
          <a:p>
            <a:pPr lvl="1">
              <a:spcBef>
                <a:spcPts val="600"/>
              </a:spcBef>
            </a:pPr>
            <a:r>
              <a:rPr lang="en-US" altLang="en-US" dirty="0"/>
              <a:t>Cold</a:t>
            </a:r>
          </a:p>
          <a:p>
            <a:pPr marL="457200" lvl="1" indent="0">
              <a:spcBef>
                <a:spcPts val="600"/>
              </a:spcBef>
              <a:buNone/>
            </a:pPr>
            <a:endParaRPr lang="en-US" altLang="en-US" sz="800" dirty="0"/>
          </a:p>
          <a:p>
            <a:pPr lvl="1">
              <a:spcBef>
                <a:spcPts val="600"/>
              </a:spcBef>
            </a:pPr>
            <a:r>
              <a:rPr lang="en-US" altLang="en-US" dirty="0"/>
              <a:t>Moisture   	</a:t>
            </a:r>
          </a:p>
          <a:p>
            <a:pPr lvl="1">
              <a:spcBef>
                <a:spcPts val="600"/>
              </a:spcBef>
            </a:pPr>
            <a:endParaRPr lang="en-US" altLang="en-US" sz="800" dirty="0"/>
          </a:p>
          <a:p>
            <a:pPr lvl="1">
              <a:spcBef>
                <a:spcPts val="600"/>
              </a:spcBef>
            </a:pPr>
            <a:r>
              <a:rPr lang="en-US" altLang="en-US" dirty="0"/>
              <a:t>Chemicals</a:t>
            </a:r>
          </a:p>
          <a:p>
            <a:pPr lvl="1">
              <a:spcBef>
                <a:spcPts val="600"/>
              </a:spcBef>
            </a:pPr>
            <a:endParaRPr lang="en-US" altLang="en-US" sz="800" dirty="0"/>
          </a:p>
          <a:p>
            <a:pPr lvl="1">
              <a:spcBef>
                <a:spcPts val="600"/>
              </a:spcBef>
            </a:pPr>
            <a:r>
              <a:rPr lang="en-US" altLang="en-US" dirty="0"/>
              <a:t>Stored in a sealed container or bag</a:t>
            </a:r>
          </a:p>
          <a:p>
            <a:pPr>
              <a:lnSpc>
                <a:spcPct val="90000"/>
              </a:lnSpc>
            </a:pPr>
            <a:endParaRPr lang="en-US" altLang="en-US" b="1" dirty="0"/>
          </a:p>
        </p:txBody>
      </p:sp>
      <p:sp>
        <p:nvSpPr>
          <p:cNvPr id="56323" name="Text Box 5"/>
          <p:cNvSpPr txBox="1">
            <a:spLocks noChangeArrowheads="1"/>
          </p:cNvSpPr>
          <p:nvPr/>
        </p:nvSpPr>
        <p:spPr bwMode="auto">
          <a:xfrm>
            <a:off x="6934200" y="609600"/>
            <a:ext cx="1905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1910.134(h)(2)</a:t>
            </a:r>
          </a:p>
        </p:txBody>
      </p:sp>
      <p:sp>
        <p:nvSpPr>
          <p:cNvPr id="91140" name="Rectangle 6"/>
          <p:cNvSpPr>
            <a:spLocks noGrp="1" noChangeArrowheads="1"/>
          </p:cNvSpPr>
          <p:nvPr>
            <p:ph type="title"/>
          </p:nvPr>
        </p:nvSpPr>
        <p:spPr>
          <a:xfrm>
            <a:off x="609600" y="457200"/>
            <a:ext cx="4572000" cy="549275"/>
          </a:xfrm>
        </p:spPr>
        <p:txBody>
          <a:bodyPr/>
          <a:lstStyle/>
          <a:p>
            <a:r>
              <a:rPr lang="en-US" altLang="en-US"/>
              <a:t>Storage</a:t>
            </a:r>
          </a:p>
        </p:txBody>
      </p:sp>
    </p:spTree>
    <p:extLst>
      <p:ext uri="{BB962C8B-B14F-4D97-AF65-F5344CB8AC3E}">
        <p14:creationId xmlns:p14="http://schemas.microsoft.com/office/powerpoint/2010/main" val="3972182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sz="half" idx="2"/>
          </p:nvPr>
        </p:nvSpPr>
        <p:spPr>
          <a:xfrm>
            <a:off x="533400" y="1219200"/>
            <a:ext cx="7772400" cy="4525963"/>
          </a:xfrm>
        </p:spPr>
        <p:txBody>
          <a:bodyPr/>
          <a:lstStyle/>
          <a:p>
            <a:pPr>
              <a:lnSpc>
                <a:spcPct val="90000"/>
              </a:lnSpc>
            </a:pPr>
            <a:r>
              <a:rPr lang="en-US" altLang="en-US" b="1" dirty="0"/>
              <a:t>Check for:</a:t>
            </a:r>
          </a:p>
          <a:p>
            <a:pPr lvl="1">
              <a:lnSpc>
                <a:spcPct val="90000"/>
              </a:lnSpc>
              <a:spcBef>
                <a:spcPct val="50000"/>
              </a:spcBef>
            </a:pPr>
            <a:r>
              <a:rPr lang="en-US" altLang="en-US" dirty="0"/>
              <a:t>Holes in the filters</a:t>
            </a:r>
          </a:p>
          <a:p>
            <a:pPr lvl="1">
              <a:lnSpc>
                <a:spcPct val="90000"/>
              </a:lnSpc>
              <a:spcBef>
                <a:spcPct val="50000"/>
              </a:spcBef>
            </a:pPr>
            <a:r>
              <a:rPr lang="en-US" altLang="en-US" dirty="0"/>
              <a:t>Loss of elasticity or tears in the head straps and hoses</a:t>
            </a:r>
          </a:p>
          <a:p>
            <a:pPr lvl="1">
              <a:lnSpc>
                <a:spcPct val="90000"/>
              </a:lnSpc>
              <a:spcBef>
                <a:spcPct val="50000"/>
              </a:spcBef>
            </a:pPr>
            <a:r>
              <a:rPr lang="en-US" altLang="en-US" dirty="0"/>
              <a:t>Broken or loose connectors and fittings</a:t>
            </a:r>
          </a:p>
          <a:p>
            <a:pPr lvl="1">
              <a:lnSpc>
                <a:spcPct val="90000"/>
              </a:lnSpc>
              <a:spcBef>
                <a:spcPct val="50000"/>
              </a:spcBef>
            </a:pPr>
            <a:r>
              <a:rPr lang="en-US" altLang="en-US" dirty="0"/>
              <a:t>Cracked or scratched face pieces</a:t>
            </a:r>
          </a:p>
          <a:p>
            <a:pPr lvl="1">
              <a:lnSpc>
                <a:spcPct val="90000"/>
              </a:lnSpc>
              <a:spcBef>
                <a:spcPct val="50000"/>
              </a:spcBef>
            </a:pPr>
            <a:r>
              <a:rPr lang="en-US" altLang="en-US" dirty="0"/>
              <a:t>Detergent residue</a:t>
            </a:r>
          </a:p>
          <a:p>
            <a:pPr lvl="1">
              <a:lnSpc>
                <a:spcPct val="90000"/>
              </a:lnSpc>
              <a:spcBef>
                <a:spcPct val="50000"/>
              </a:spcBef>
            </a:pPr>
            <a:r>
              <a:rPr lang="en-US" altLang="en-US" dirty="0"/>
              <a:t>Dirt in the valves</a:t>
            </a:r>
          </a:p>
          <a:p>
            <a:pPr lvl="1">
              <a:lnSpc>
                <a:spcPct val="90000"/>
              </a:lnSpc>
              <a:spcBef>
                <a:spcPct val="50000"/>
              </a:spcBef>
            </a:pPr>
            <a:r>
              <a:rPr lang="en-US" altLang="en-US" dirty="0"/>
              <a:t>General cleanliness</a:t>
            </a:r>
          </a:p>
        </p:txBody>
      </p:sp>
      <p:sp>
        <p:nvSpPr>
          <p:cNvPr id="93187" name="Rectangle 4"/>
          <p:cNvSpPr>
            <a:spLocks noGrp="1" noChangeArrowheads="1"/>
          </p:cNvSpPr>
          <p:nvPr>
            <p:ph type="title"/>
          </p:nvPr>
        </p:nvSpPr>
        <p:spPr>
          <a:xfrm>
            <a:off x="533400" y="381000"/>
            <a:ext cx="5791200" cy="647700"/>
          </a:xfrm>
        </p:spPr>
        <p:txBody>
          <a:bodyPr lIns="92075" tIns="46038" rIns="92075" bIns="46038" anchor="ctr"/>
          <a:lstStyle/>
          <a:p>
            <a:r>
              <a:rPr lang="en-US" altLang="en-US"/>
              <a:t>Inspection</a:t>
            </a:r>
          </a:p>
        </p:txBody>
      </p:sp>
      <p:sp>
        <p:nvSpPr>
          <p:cNvPr id="54276" name="Text Box 5"/>
          <p:cNvSpPr txBox="1">
            <a:spLocks noChangeArrowheads="1"/>
          </p:cNvSpPr>
          <p:nvPr/>
        </p:nvSpPr>
        <p:spPr bwMode="auto">
          <a:xfrm>
            <a:off x="69342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1910.134(h)(3)</a:t>
            </a:r>
          </a:p>
        </p:txBody>
      </p:sp>
    </p:spTree>
    <p:extLst>
      <p:ext uri="{BB962C8B-B14F-4D97-AF65-F5344CB8AC3E}">
        <p14:creationId xmlns:p14="http://schemas.microsoft.com/office/powerpoint/2010/main" val="3070753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6000"/>
          <a:stretch/>
        </p:blipFill>
        <p:spPr>
          <a:xfrm>
            <a:off x="5486400" y="1518443"/>
            <a:ext cx="2895600" cy="3821113"/>
          </a:xfrm>
          <a:prstGeom prst="rect">
            <a:avLst/>
          </a:prstGeom>
        </p:spPr>
      </p:pic>
      <p:sp>
        <p:nvSpPr>
          <p:cNvPr id="95234" name="Rectangle 3"/>
          <p:cNvSpPr>
            <a:spLocks noGrp="1" noChangeArrowheads="1"/>
          </p:cNvSpPr>
          <p:nvPr>
            <p:ph type="body" sz="half" idx="1"/>
          </p:nvPr>
        </p:nvSpPr>
        <p:spPr>
          <a:xfrm>
            <a:off x="609600" y="1219200"/>
            <a:ext cx="4267200" cy="4648200"/>
          </a:xfrm>
          <a:solidFill>
            <a:schemeClr val="bg1"/>
          </a:solidFill>
        </p:spPr>
        <p:txBody>
          <a:bodyPr/>
          <a:lstStyle/>
          <a:p>
            <a:r>
              <a:rPr lang="en-US" altLang="en-US" dirty="0"/>
              <a:t>Respirators maintained for emergency use must be inspected at least monthly and in accordance with the manufacturer’s recommendations, and shall be checked for proper function before and after each use.</a:t>
            </a:r>
          </a:p>
        </p:txBody>
      </p:sp>
      <p:sp>
        <p:nvSpPr>
          <p:cNvPr id="95235" name="Rectangle 8"/>
          <p:cNvSpPr>
            <a:spLocks noChangeArrowheads="1"/>
          </p:cNvSpPr>
          <p:nvPr/>
        </p:nvSpPr>
        <p:spPr bwMode="gray">
          <a:xfrm>
            <a:off x="609600" y="457200"/>
            <a:ext cx="617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a:solidFill>
                  <a:srgbClr val="012D9A"/>
                </a:solidFill>
              </a:rPr>
              <a:t>Inspection</a:t>
            </a:r>
          </a:p>
        </p:txBody>
      </p:sp>
      <p:sp>
        <p:nvSpPr>
          <p:cNvPr id="6" name="Text Box 5"/>
          <p:cNvSpPr txBox="1">
            <a:spLocks noChangeArrowheads="1"/>
          </p:cNvSpPr>
          <p:nvPr/>
        </p:nvSpPr>
        <p:spPr bwMode="auto">
          <a:xfrm>
            <a:off x="6629400" y="609600"/>
            <a:ext cx="20574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1910.134(h)(3)(iv)</a:t>
            </a:r>
          </a:p>
        </p:txBody>
      </p:sp>
    </p:spTree>
    <p:extLst>
      <p:ext uri="{BB962C8B-B14F-4D97-AF65-F5344CB8AC3E}">
        <p14:creationId xmlns:p14="http://schemas.microsoft.com/office/powerpoint/2010/main" val="242839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a:t>Repairs</a:t>
            </a:r>
          </a:p>
        </p:txBody>
      </p:sp>
      <p:sp>
        <p:nvSpPr>
          <p:cNvPr id="97283" name="Content Placeholder 2"/>
          <p:cNvSpPr>
            <a:spLocks noGrp="1"/>
          </p:cNvSpPr>
          <p:nvPr>
            <p:ph idx="1"/>
          </p:nvPr>
        </p:nvSpPr>
        <p:spPr>
          <a:xfrm>
            <a:off x="533400" y="1208088"/>
            <a:ext cx="8229600" cy="3363912"/>
          </a:xfrm>
        </p:spPr>
        <p:txBody>
          <a:bodyPr/>
          <a:lstStyle/>
          <a:p>
            <a:r>
              <a:rPr lang="en-US" altLang="en-US" dirty="0"/>
              <a:t>Respirators that fail an inspection or are otherwise found to be defective are removed from service and discarded </a:t>
            </a:r>
            <a:r>
              <a:rPr lang="en-US" altLang="en-US" b="1" dirty="0"/>
              <a:t>or </a:t>
            </a:r>
            <a:r>
              <a:rPr lang="en-US" altLang="en-US" dirty="0"/>
              <a:t>repaired/adjusted.</a:t>
            </a:r>
          </a:p>
          <a:p>
            <a:endParaRPr lang="en-US" altLang="en-US" sz="800" dirty="0"/>
          </a:p>
          <a:p>
            <a:pPr lvl="1"/>
            <a:r>
              <a:rPr lang="en-US" altLang="en-US" dirty="0"/>
              <a:t>Repairs made only by appropriately trained persons.</a:t>
            </a:r>
          </a:p>
          <a:p>
            <a:pPr lvl="1"/>
            <a:endParaRPr lang="en-US" altLang="en-US" sz="1000" dirty="0"/>
          </a:p>
          <a:p>
            <a:pPr lvl="1"/>
            <a:r>
              <a:rPr lang="en-US" altLang="en-US" dirty="0"/>
              <a:t>Use only respirator manufacturer’s NIOSH-approved parts. </a:t>
            </a:r>
          </a:p>
        </p:txBody>
      </p:sp>
      <p:sp>
        <p:nvSpPr>
          <p:cNvPr id="5" name="Text Box 5"/>
          <p:cNvSpPr txBox="1">
            <a:spLocks noChangeArrowheads="1"/>
          </p:cNvSpPr>
          <p:nvPr/>
        </p:nvSpPr>
        <p:spPr bwMode="auto">
          <a:xfrm>
            <a:off x="69342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1910.134(h)(4)</a:t>
            </a:r>
          </a:p>
        </p:txBody>
      </p:sp>
      <p:pic>
        <p:nvPicPr>
          <p:cNvPr id="7" name="Picture 2" descr="A picture containing bicycle, sitting, motorcycle, luggage&#10;&#10;Description automatically generated">
            <a:extLst>
              <a:ext uri="{FF2B5EF4-FFF2-40B4-BE49-F238E27FC236}">
                <a16:creationId xmlns:a16="http://schemas.microsoft.com/office/drawing/2014/main" id="{753FE35A-806A-43B7-A686-F477CAD70D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666" y="3733800"/>
            <a:ext cx="1778533" cy="213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8200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1447800" y="1905000"/>
            <a:ext cx="3810000" cy="698909"/>
          </a:xfrm>
        </p:spPr>
        <p:txBody>
          <a:bodyPr/>
          <a:lstStyle/>
          <a:p>
            <a:r>
              <a:rPr lang="en-US" altLang="en-US" sz="4000" dirty="0"/>
              <a:t>Part 7 </a:t>
            </a:r>
          </a:p>
        </p:txBody>
      </p:sp>
      <p:sp>
        <p:nvSpPr>
          <p:cNvPr id="99331" name="Rectangle 3"/>
          <p:cNvSpPr>
            <a:spLocks noGrp="1" noChangeArrowheads="1"/>
          </p:cNvSpPr>
          <p:nvPr>
            <p:ph type="subTitle" idx="1"/>
          </p:nvPr>
        </p:nvSpPr>
        <p:spPr>
          <a:xfrm>
            <a:off x="1828800" y="2713910"/>
            <a:ext cx="1905000" cy="575799"/>
          </a:xfrm>
        </p:spPr>
        <p:txBody>
          <a:bodyPr/>
          <a:lstStyle/>
          <a:p>
            <a:pPr marL="0" indent="0">
              <a:buNone/>
            </a:pPr>
            <a:r>
              <a:rPr lang="en-US" altLang="en-US" sz="3200" b="1" dirty="0"/>
              <a:t>Use</a:t>
            </a:r>
          </a:p>
        </p:txBody>
      </p:sp>
      <p:sp>
        <p:nvSpPr>
          <p:cNvPr id="5" name="Text Box 5"/>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a:t>
            </a:r>
          </a:p>
        </p:txBody>
      </p:sp>
      <p:pic>
        <p:nvPicPr>
          <p:cNvPr id="16" name="Content Placeholder 3">
            <a:extLst>
              <a:ext uri="{FF2B5EF4-FFF2-40B4-BE49-F238E27FC236}">
                <a16:creationId xmlns:a16="http://schemas.microsoft.com/office/drawing/2014/main" id="{C31F8573-AF3C-4E2C-A47D-2D21F52289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3" r="-1363"/>
          <a:stretch/>
        </p:blipFill>
        <p:spPr bwMode="auto">
          <a:xfrm>
            <a:off x="4693920" y="1219200"/>
            <a:ext cx="3810000" cy="466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7406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sz="half" idx="1"/>
          </p:nvPr>
        </p:nvSpPr>
        <p:spPr>
          <a:xfrm>
            <a:off x="571500" y="1189037"/>
            <a:ext cx="8267700" cy="4525963"/>
          </a:xfrm>
        </p:spPr>
        <p:txBody>
          <a:bodyPr/>
          <a:lstStyle/>
          <a:p>
            <a:r>
              <a:rPr lang="en-US" altLang="en-US" sz="2400" dirty="0"/>
              <a:t>Always put respirator on in clean air environment.</a:t>
            </a:r>
          </a:p>
          <a:p>
            <a:endParaRPr lang="en-US" altLang="en-US" sz="1800" b="1" dirty="0"/>
          </a:p>
          <a:p>
            <a:r>
              <a:rPr lang="en-US" altLang="en-US" sz="2400" dirty="0"/>
              <a:t>Always seal-check the respirator to make sure proper fit has been achieved for tight-fitting respirators.</a:t>
            </a:r>
          </a:p>
          <a:p>
            <a:endParaRPr lang="en-US" altLang="en-US" sz="1800" dirty="0"/>
          </a:p>
          <a:p>
            <a:r>
              <a:rPr lang="en-US" altLang="en-US" sz="2400" dirty="0"/>
              <a:t>Two types of user seal checks (Appendix B-1):</a:t>
            </a:r>
          </a:p>
        </p:txBody>
      </p:sp>
      <p:sp>
        <p:nvSpPr>
          <p:cNvPr id="101379" name="Rectangle 4"/>
          <p:cNvSpPr>
            <a:spLocks noGrp="1" noChangeArrowheads="1"/>
          </p:cNvSpPr>
          <p:nvPr>
            <p:ph type="title"/>
          </p:nvPr>
        </p:nvSpPr>
        <p:spPr>
          <a:xfrm>
            <a:off x="609600" y="381000"/>
            <a:ext cx="8353425" cy="647700"/>
          </a:xfrm>
        </p:spPr>
        <p:txBody>
          <a:bodyPr lIns="92075" tIns="46038" rIns="92075" bIns="46038" anchor="ctr"/>
          <a:lstStyle/>
          <a:p>
            <a:r>
              <a:rPr lang="en-US" altLang="en-US"/>
              <a:t>Use of Respirators</a:t>
            </a:r>
          </a:p>
        </p:txBody>
      </p:sp>
      <p:sp>
        <p:nvSpPr>
          <p:cNvPr id="60420" name="Text Box 5"/>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a:t>
            </a:r>
          </a:p>
        </p:txBody>
      </p:sp>
      <p:grpSp>
        <p:nvGrpSpPr>
          <p:cNvPr id="2" name="Group 1">
            <a:extLst>
              <a:ext uri="{FF2B5EF4-FFF2-40B4-BE49-F238E27FC236}">
                <a16:creationId xmlns:a16="http://schemas.microsoft.com/office/drawing/2014/main" id="{ADA585FA-30B4-42A0-82CF-FCE76AD6DB74}"/>
              </a:ext>
            </a:extLst>
          </p:cNvPr>
          <p:cNvGrpSpPr/>
          <p:nvPr/>
        </p:nvGrpSpPr>
        <p:grpSpPr>
          <a:xfrm>
            <a:off x="4764542" y="3564172"/>
            <a:ext cx="3088316" cy="2038050"/>
            <a:chOff x="4930809" y="3558726"/>
            <a:chExt cx="3222592" cy="2117814"/>
          </a:xfrm>
        </p:grpSpPr>
        <p:pic>
          <p:nvPicPr>
            <p:cNvPr id="10" name="Picture 9">
              <a:extLst>
                <a:ext uri="{FF2B5EF4-FFF2-40B4-BE49-F238E27FC236}">
                  <a16:creationId xmlns:a16="http://schemas.microsoft.com/office/drawing/2014/main" id="{4FA44A5D-0B01-4428-BA28-E43F2CA950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26" t="15895" r="8503" b="11739"/>
            <a:stretch/>
          </p:blipFill>
          <p:spPr>
            <a:xfrm>
              <a:off x="4930809" y="3558726"/>
              <a:ext cx="3222592" cy="2117814"/>
            </a:xfrm>
            <a:prstGeom prst="rect">
              <a:avLst/>
            </a:prstGeom>
          </p:spPr>
        </p:pic>
        <p:sp>
          <p:nvSpPr>
            <p:cNvPr id="15" name="TextBox 14">
              <a:extLst>
                <a:ext uri="{FF2B5EF4-FFF2-40B4-BE49-F238E27FC236}">
                  <a16:creationId xmlns:a16="http://schemas.microsoft.com/office/drawing/2014/main" id="{4AEFC04B-DB3A-44DD-AA3F-CA8BFCBBD668}"/>
                </a:ext>
              </a:extLst>
            </p:cNvPr>
            <p:cNvSpPr txBox="1"/>
            <p:nvPr/>
          </p:nvSpPr>
          <p:spPr>
            <a:xfrm>
              <a:off x="4934973" y="3591383"/>
              <a:ext cx="1257300" cy="230832"/>
            </a:xfrm>
            <a:prstGeom prst="rect">
              <a:avLst/>
            </a:prstGeom>
            <a:noFill/>
          </p:spPr>
          <p:txBody>
            <a:bodyPr wrap="square">
              <a:spAutoFit/>
            </a:bodyPr>
            <a:lstStyle/>
            <a:p>
              <a:r>
                <a:rPr lang="en-US" sz="900" u="none" dirty="0"/>
                <a:t>NCDOL photo library</a:t>
              </a:r>
            </a:p>
          </p:txBody>
        </p:sp>
      </p:grpSp>
      <p:grpSp>
        <p:nvGrpSpPr>
          <p:cNvPr id="4" name="Group 3">
            <a:extLst>
              <a:ext uri="{FF2B5EF4-FFF2-40B4-BE49-F238E27FC236}">
                <a16:creationId xmlns:a16="http://schemas.microsoft.com/office/drawing/2014/main" id="{5E9C72E3-DC4B-4476-AACD-0234B210A687}"/>
              </a:ext>
            </a:extLst>
          </p:cNvPr>
          <p:cNvGrpSpPr/>
          <p:nvPr/>
        </p:nvGrpSpPr>
        <p:grpSpPr>
          <a:xfrm>
            <a:off x="1121822" y="3579885"/>
            <a:ext cx="3016198" cy="2038050"/>
            <a:chOff x="844617" y="3468694"/>
            <a:chExt cx="3088316" cy="2117814"/>
          </a:xfrm>
        </p:grpSpPr>
        <p:pic>
          <p:nvPicPr>
            <p:cNvPr id="3" name="Picture 2">
              <a:extLst>
                <a:ext uri="{FF2B5EF4-FFF2-40B4-BE49-F238E27FC236}">
                  <a16:creationId xmlns:a16="http://schemas.microsoft.com/office/drawing/2014/main" id="{953A6C63-B713-4A77-BF16-D5B8B0C8B7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21311" r="10568" b="10983"/>
            <a:stretch/>
          </p:blipFill>
          <p:spPr>
            <a:xfrm>
              <a:off x="844617" y="3468694"/>
              <a:ext cx="3088316" cy="2117814"/>
            </a:xfrm>
            <a:prstGeom prst="rect">
              <a:avLst/>
            </a:prstGeom>
          </p:spPr>
        </p:pic>
        <p:sp>
          <p:nvSpPr>
            <p:cNvPr id="11" name="TextBox 10">
              <a:extLst>
                <a:ext uri="{FF2B5EF4-FFF2-40B4-BE49-F238E27FC236}">
                  <a16:creationId xmlns:a16="http://schemas.microsoft.com/office/drawing/2014/main" id="{9CC2AD1D-6571-414E-BFBF-E8B4C50462CF}"/>
                </a:ext>
              </a:extLst>
            </p:cNvPr>
            <p:cNvSpPr txBox="1"/>
            <p:nvPr/>
          </p:nvSpPr>
          <p:spPr>
            <a:xfrm>
              <a:off x="866388" y="3545451"/>
              <a:ext cx="1257300" cy="230832"/>
            </a:xfrm>
            <a:prstGeom prst="rect">
              <a:avLst/>
            </a:prstGeom>
            <a:noFill/>
          </p:spPr>
          <p:txBody>
            <a:bodyPr wrap="square">
              <a:spAutoFit/>
            </a:bodyPr>
            <a:lstStyle/>
            <a:p>
              <a:r>
                <a:rPr lang="en-US" sz="900" u="none" dirty="0"/>
                <a:t>NCDOL photo library</a:t>
              </a:r>
            </a:p>
          </p:txBody>
        </p:sp>
      </p:grpSp>
      <p:sp>
        <p:nvSpPr>
          <p:cNvPr id="6" name="TextBox 5">
            <a:extLst>
              <a:ext uri="{FF2B5EF4-FFF2-40B4-BE49-F238E27FC236}">
                <a16:creationId xmlns:a16="http://schemas.microsoft.com/office/drawing/2014/main" id="{7B7600B3-2786-4305-AD2B-0266BDD2D6CD}"/>
              </a:ext>
            </a:extLst>
          </p:cNvPr>
          <p:cNvSpPr txBox="1"/>
          <p:nvPr/>
        </p:nvSpPr>
        <p:spPr>
          <a:xfrm>
            <a:off x="1165698" y="5586508"/>
            <a:ext cx="2872902" cy="461665"/>
          </a:xfrm>
          <a:prstGeom prst="rect">
            <a:avLst/>
          </a:prstGeom>
          <a:noFill/>
        </p:spPr>
        <p:txBody>
          <a:bodyPr wrap="none" rtlCol="0">
            <a:spAutoFit/>
          </a:bodyPr>
          <a:lstStyle/>
          <a:p>
            <a:r>
              <a:rPr lang="en-US" sz="2400" b="1" u="none" dirty="0">
                <a:latin typeface="+mj-lt"/>
              </a:rPr>
              <a:t>Negative Pressure</a:t>
            </a:r>
          </a:p>
        </p:txBody>
      </p:sp>
      <p:sp>
        <p:nvSpPr>
          <p:cNvPr id="16" name="TextBox 15">
            <a:extLst>
              <a:ext uri="{FF2B5EF4-FFF2-40B4-BE49-F238E27FC236}">
                <a16:creationId xmlns:a16="http://schemas.microsoft.com/office/drawing/2014/main" id="{C0980BCC-180D-4D4E-9704-48028D274D72}"/>
              </a:ext>
            </a:extLst>
          </p:cNvPr>
          <p:cNvSpPr txBox="1"/>
          <p:nvPr/>
        </p:nvSpPr>
        <p:spPr>
          <a:xfrm>
            <a:off x="4947298" y="5558135"/>
            <a:ext cx="2768707" cy="461665"/>
          </a:xfrm>
          <a:prstGeom prst="rect">
            <a:avLst/>
          </a:prstGeom>
          <a:noFill/>
        </p:spPr>
        <p:txBody>
          <a:bodyPr wrap="none" rtlCol="0">
            <a:spAutoFit/>
          </a:bodyPr>
          <a:lstStyle/>
          <a:p>
            <a:r>
              <a:rPr lang="en-US" sz="2400" b="1" u="none" dirty="0">
                <a:latin typeface="+mj-lt"/>
              </a:rPr>
              <a:t>Positive Pressure</a:t>
            </a:r>
          </a:p>
        </p:txBody>
      </p:sp>
    </p:spTree>
    <p:extLst>
      <p:ext uri="{BB962C8B-B14F-4D97-AF65-F5344CB8AC3E}">
        <p14:creationId xmlns:p14="http://schemas.microsoft.com/office/powerpoint/2010/main" val="2424620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09600" y="457200"/>
            <a:ext cx="1295400" cy="554038"/>
          </a:xfrm>
        </p:spPr>
        <p:txBody>
          <a:bodyPr/>
          <a:lstStyle/>
          <a:p>
            <a:r>
              <a:rPr lang="en-US" altLang="en-US"/>
              <a:t>Use</a:t>
            </a:r>
          </a:p>
        </p:txBody>
      </p:sp>
      <p:sp>
        <p:nvSpPr>
          <p:cNvPr id="103427" name="Rectangle 4"/>
          <p:cNvSpPr>
            <a:spLocks noGrp="1" noChangeArrowheads="1"/>
          </p:cNvSpPr>
          <p:nvPr>
            <p:ph type="body" sz="half" idx="2"/>
          </p:nvPr>
        </p:nvSpPr>
        <p:spPr>
          <a:xfrm>
            <a:off x="533400" y="1219200"/>
            <a:ext cx="8077200" cy="4525963"/>
          </a:xfrm>
        </p:spPr>
        <p:txBody>
          <a:bodyPr/>
          <a:lstStyle/>
          <a:p>
            <a:r>
              <a:rPr lang="en-US" altLang="en-US" dirty="0"/>
              <a:t>Respirators are only effective when the seal around your nose and mouth is tight.   </a:t>
            </a:r>
          </a:p>
          <a:p>
            <a:endParaRPr lang="en-US" altLang="en-US" sz="800" dirty="0"/>
          </a:p>
          <a:p>
            <a:pPr lvl="1"/>
            <a:r>
              <a:rPr lang="en-US" altLang="en-US" dirty="0"/>
              <a:t>If you cannot achieve proper fit, do not enter the contaminated area.</a:t>
            </a:r>
          </a:p>
          <a:p>
            <a:pPr lvl="1"/>
            <a:endParaRPr lang="en-US" altLang="en-US" sz="800" dirty="0"/>
          </a:p>
          <a:p>
            <a:r>
              <a:rPr lang="en-US" altLang="en-US" dirty="0"/>
              <a:t>Facial hair is not allowed when wearing a tight-fitting respirator.</a:t>
            </a:r>
          </a:p>
          <a:p>
            <a:endParaRPr lang="en-US" altLang="en-US" sz="800" dirty="0"/>
          </a:p>
          <a:p>
            <a:r>
              <a:rPr lang="en-US" altLang="en-US" dirty="0"/>
              <a:t>Glasses cannot be worn with </a:t>
            </a:r>
          </a:p>
          <a:p>
            <a:pPr marL="0" indent="0">
              <a:buNone/>
            </a:pPr>
            <a:r>
              <a:rPr lang="en-US" altLang="en-US" dirty="0"/>
              <a:t>    a full-face respirator.</a:t>
            </a:r>
          </a:p>
          <a:p>
            <a:endParaRPr lang="en-US" altLang="en-US" sz="800" dirty="0"/>
          </a:p>
          <a:p>
            <a:pPr lvl="1"/>
            <a:r>
              <a:rPr lang="en-US" altLang="en-US" dirty="0"/>
              <a:t>Spectacle kit required</a:t>
            </a:r>
          </a:p>
          <a:p>
            <a:endParaRPr lang="en-US" altLang="en-US" sz="2400" dirty="0"/>
          </a:p>
        </p:txBody>
      </p:sp>
      <p:sp>
        <p:nvSpPr>
          <p:cNvPr id="64516" name="Text Box 5"/>
          <p:cNvSpPr txBox="1">
            <a:spLocks noChangeArrowheads="1"/>
          </p:cNvSpPr>
          <p:nvPr/>
        </p:nvSpPr>
        <p:spPr bwMode="auto">
          <a:xfrm>
            <a:off x="6934200" y="609600"/>
            <a:ext cx="2133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1910.134(g)(1)</a:t>
            </a:r>
          </a:p>
        </p:txBody>
      </p:sp>
      <p:pic>
        <p:nvPicPr>
          <p:cNvPr id="3" name="Picture 2">
            <a:extLst>
              <a:ext uri="{FF2B5EF4-FFF2-40B4-BE49-F238E27FC236}">
                <a16:creationId xmlns:a16="http://schemas.microsoft.com/office/drawing/2014/main" id="{1DD620AF-089D-4801-829E-A2E286139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841521"/>
            <a:ext cx="2590800" cy="2011364"/>
          </a:xfrm>
          <a:prstGeom prst="rect">
            <a:avLst/>
          </a:prstGeom>
        </p:spPr>
      </p:pic>
      <p:sp>
        <p:nvSpPr>
          <p:cNvPr id="7" name="TextBox 6">
            <a:extLst>
              <a:ext uri="{FF2B5EF4-FFF2-40B4-BE49-F238E27FC236}">
                <a16:creationId xmlns:a16="http://schemas.microsoft.com/office/drawing/2014/main" id="{52A98992-BBCA-44E7-9DAB-306194032A5C}"/>
              </a:ext>
            </a:extLst>
          </p:cNvPr>
          <p:cNvSpPr txBox="1"/>
          <p:nvPr/>
        </p:nvSpPr>
        <p:spPr>
          <a:xfrm>
            <a:off x="7391400" y="3733799"/>
            <a:ext cx="1143000" cy="215444"/>
          </a:xfrm>
          <a:prstGeom prst="rect">
            <a:avLst/>
          </a:prstGeom>
          <a:noFill/>
        </p:spPr>
        <p:txBody>
          <a:bodyPr wrap="square">
            <a:spAutoFit/>
          </a:bodyPr>
          <a:lstStyle/>
          <a:p>
            <a:r>
              <a:rPr lang="en-US" sz="800" u="none" dirty="0"/>
              <a:t>NCDOL photo library</a:t>
            </a:r>
          </a:p>
        </p:txBody>
      </p:sp>
    </p:spTree>
    <p:extLst>
      <p:ext uri="{BB962C8B-B14F-4D97-AF65-F5344CB8AC3E}">
        <p14:creationId xmlns:p14="http://schemas.microsoft.com/office/powerpoint/2010/main" val="3385891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457200"/>
            <a:ext cx="1219200" cy="554038"/>
          </a:xfrm>
        </p:spPr>
        <p:txBody>
          <a:bodyPr/>
          <a:lstStyle/>
          <a:p>
            <a:r>
              <a:rPr lang="en-US" altLang="en-US"/>
              <a:t>Use</a:t>
            </a:r>
          </a:p>
        </p:txBody>
      </p:sp>
      <p:sp>
        <p:nvSpPr>
          <p:cNvPr id="105475" name="Rectangle 4"/>
          <p:cNvSpPr>
            <a:spLocks noGrp="1" noChangeArrowheads="1"/>
          </p:cNvSpPr>
          <p:nvPr>
            <p:ph type="body" sz="half" idx="2"/>
          </p:nvPr>
        </p:nvSpPr>
        <p:spPr>
          <a:xfrm>
            <a:off x="533400" y="1219200"/>
            <a:ext cx="8001000" cy="4454525"/>
          </a:xfrm>
        </p:spPr>
        <p:txBody>
          <a:bodyPr/>
          <a:lstStyle/>
          <a:p>
            <a:r>
              <a:rPr lang="en-US" altLang="en-US" dirty="0"/>
              <a:t>Leave the contaminated atmosphere if any of the following occurs:</a:t>
            </a:r>
          </a:p>
          <a:p>
            <a:endParaRPr lang="en-US" altLang="en-US" sz="800" dirty="0"/>
          </a:p>
          <a:p>
            <a:pPr lvl="1"/>
            <a:r>
              <a:rPr lang="en-US" altLang="en-US" dirty="0"/>
              <a:t>Smell or taste something out of the ordinary</a:t>
            </a:r>
          </a:p>
          <a:p>
            <a:pPr lvl="1"/>
            <a:endParaRPr lang="en-US" altLang="en-US" sz="800" dirty="0"/>
          </a:p>
          <a:p>
            <a:pPr lvl="1"/>
            <a:r>
              <a:rPr lang="en-US" altLang="en-US" dirty="0"/>
              <a:t>Eyes or throat become irritated</a:t>
            </a:r>
          </a:p>
          <a:p>
            <a:pPr lvl="1"/>
            <a:endParaRPr lang="en-US" altLang="en-US" sz="800" dirty="0"/>
          </a:p>
          <a:p>
            <a:pPr lvl="1"/>
            <a:r>
              <a:rPr lang="en-US" altLang="en-US" dirty="0"/>
              <a:t>Observe a change in breathing</a:t>
            </a:r>
          </a:p>
          <a:p>
            <a:pPr lvl="1"/>
            <a:endParaRPr lang="en-US" altLang="en-US" sz="800" dirty="0"/>
          </a:p>
          <a:p>
            <a:pPr lvl="1"/>
            <a:r>
              <a:rPr lang="en-US" altLang="en-US" dirty="0"/>
              <a:t>Face piece is leaking or other parts break</a:t>
            </a:r>
          </a:p>
          <a:p>
            <a:pPr lvl="1"/>
            <a:endParaRPr lang="en-US" altLang="en-US" sz="800" dirty="0"/>
          </a:p>
          <a:p>
            <a:pPr lvl="1"/>
            <a:r>
              <a:rPr lang="en-US" altLang="en-US" dirty="0"/>
              <a:t>Alarms signaling equipment has failure</a:t>
            </a:r>
          </a:p>
          <a:p>
            <a:pPr lvl="1">
              <a:buFont typeface="Symbol" panose="05050102010706020507" pitchFamily="18" charset="2"/>
              <a:buNone/>
            </a:pPr>
            <a:r>
              <a:rPr lang="en-US" altLang="en-US" dirty="0"/>
              <a:t>   or end of breathing air supply</a:t>
            </a:r>
          </a:p>
          <a:p>
            <a:endParaRPr lang="en-US" altLang="en-US" dirty="0"/>
          </a:p>
        </p:txBody>
      </p:sp>
      <p:sp>
        <p:nvSpPr>
          <p:cNvPr id="5"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1910.134(g)(2)</a:t>
            </a:r>
          </a:p>
        </p:txBody>
      </p:sp>
    </p:spTree>
    <p:extLst>
      <p:ext uri="{BB962C8B-B14F-4D97-AF65-F5344CB8AC3E}">
        <p14:creationId xmlns:p14="http://schemas.microsoft.com/office/powerpoint/2010/main" val="335676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609600" y="409575"/>
            <a:ext cx="7924800" cy="644525"/>
          </a:xfrm>
        </p:spPr>
        <p:txBody>
          <a:bodyPr lIns="90488" tIns="44450" rIns="90488" bIns="44450" anchor="ctr"/>
          <a:lstStyle/>
          <a:p>
            <a:r>
              <a:rPr lang="en-US" altLang="en-US"/>
              <a:t>Someone in Charge</a:t>
            </a:r>
          </a:p>
        </p:txBody>
      </p:sp>
      <p:sp>
        <p:nvSpPr>
          <p:cNvPr id="17411" name="Rectangle 7"/>
          <p:cNvSpPr>
            <a:spLocks noGrp="1" noChangeArrowheads="1"/>
          </p:cNvSpPr>
          <p:nvPr>
            <p:ph type="body" idx="1"/>
          </p:nvPr>
        </p:nvSpPr>
        <p:spPr>
          <a:xfrm>
            <a:off x="533400" y="1189037"/>
            <a:ext cx="8001000" cy="4525963"/>
          </a:xfrm>
        </p:spPr>
        <p:txBody>
          <a:bodyPr/>
          <a:lstStyle/>
          <a:p>
            <a:r>
              <a:rPr lang="en-US" altLang="en-US" dirty="0"/>
              <a:t>Written program must be implemented by a trained program administrator.</a:t>
            </a:r>
          </a:p>
          <a:p>
            <a:pPr lvl="1">
              <a:spcBef>
                <a:spcPct val="50000"/>
              </a:spcBef>
            </a:pPr>
            <a:r>
              <a:rPr lang="en-US" altLang="en-US" dirty="0"/>
              <a:t>Must be qualified.</a:t>
            </a:r>
          </a:p>
          <a:p>
            <a:pPr lvl="1">
              <a:spcBef>
                <a:spcPct val="50000"/>
              </a:spcBef>
            </a:pPr>
            <a:r>
              <a:rPr lang="en-US" altLang="en-US" dirty="0"/>
              <a:t>Know the hazards in the workplace and if engineering controls can be applied.</a:t>
            </a:r>
          </a:p>
          <a:p>
            <a:pPr lvl="1">
              <a:spcBef>
                <a:spcPct val="50000"/>
              </a:spcBef>
            </a:pPr>
            <a:r>
              <a:rPr lang="en-US" altLang="en-US" dirty="0"/>
              <a:t>Identify types of respirators to be used </a:t>
            </a:r>
            <a:br>
              <a:rPr lang="en-US" altLang="en-US" dirty="0"/>
            </a:br>
            <a:r>
              <a:rPr lang="en-US" altLang="en-US" dirty="0"/>
              <a:t>if engineering controls will not work.</a:t>
            </a:r>
          </a:p>
          <a:p>
            <a:pPr lvl="2"/>
            <a:endParaRPr lang="en-US" altLang="en-US" dirty="0"/>
          </a:p>
          <a:p>
            <a:r>
              <a:rPr lang="en-US" altLang="en-US" dirty="0"/>
              <a:t>Update as necessary.</a:t>
            </a:r>
          </a:p>
        </p:txBody>
      </p:sp>
      <p:sp>
        <p:nvSpPr>
          <p:cNvPr id="14340"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1910.134(c)</a:t>
            </a:r>
          </a:p>
        </p:txBody>
      </p:sp>
    </p:spTree>
    <p:extLst>
      <p:ext uri="{BB962C8B-B14F-4D97-AF65-F5344CB8AC3E}">
        <p14:creationId xmlns:p14="http://schemas.microsoft.com/office/powerpoint/2010/main" val="3970289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ctrTitle"/>
          </p:nvPr>
        </p:nvSpPr>
        <p:spPr>
          <a:xfrm>
            <a:off x="1600200" y="1694431"/>
            <a:ext cx="4114800" cy="637354"/>
          </a:xfrm>
        </p:spPr>
        <p:txBody>
          <a:bodyPr/>
          <a:lstStyle/>
          <a:p>
            <a:r>
              <a:rPr lang="en-US" altLang="en-US" sz="3600" dirty="0"/>
              <a:t>Part 8</a:t>
            </a:r>
          </a:p>
        </p:txBody>
      </p:sp>
      <p:sp>
        <p:nvSpPr>
          <p:cNvPr id="107523" name="Rectangle 6"/>
          <p:cNvSpPr>
            <a:spLocks noGrp="1" noChangeArrowheads="1"/>
          </p:cNvSpPr>
          <p:nvPr>
            <p:ph type="subTitle" idx="1"/>
          </p:nvPr>
        </p:nvSpPr>
        <p:spPr>
          <a:xfrm>
            <a:off x="685800" y="2360360"/>
            <a:ext cx="6400800" cy="575799"/>
          </a:xfrm>
        </p:spPr>
        <p:txBody>
          <a:bodyPr/>
          <a:lstStyle/>
          <a:p>
            <a:pPr marL="0" indent="0">
              <a:buNone/>
            </a:pPr>
            <a:r>
              <a:rPr lang="en-US" altLang="en-US" sz="3200" b="1" dirty="0"/>
              <a:t>Program Evaluation</a:t>
            </a:r>
          </a:p>
        </p:txBody>
      </p:sp>
      <p:pic>
        <p:nvPicPr>
          <p:cNvPr id="10752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225008"/>
            <a:ext cx="3505200" cy="458454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1910.134(l)</a:t>
            </a:r>
            <a:endParaRPr lang="en-US" sz="1800" dirty="0">
              <a:latin typeface="+mj-lt"/>
            </a:endParaRPr>
          </a:p>
        </p:txBody>
      </p:sp>
      <p:sp>
        <p:nvSpPr>
          <p:cNvPr id="3" name="TextBox 2"/>
          <p:cNvSpPr txBox="1"/>
          <p:nvPr/>
        </p:nvSpPr>
        <p:spPr>
          <a:xfrm>
            <a:off x="7004304" y="5560368"/>
            <a:ext cx="1338828" cy="230832"/>
          </a:xfrm>
          <a:prstGeom prst="rect">
            <a:avLst/>
          </a:prstGeom>
          <a:noFill/>
        </p:spPr>
        <p:txBody>
          <a:bodyPr wrap="none" rtlCol="0">
            <a:spAutoFit/>
          </a:bodyPr>
          <a:lstStyle/>
          <a:p>
            <a:r>
              <a:rPr lang="en-US" sz="900" b="1" u="none" dirty="0"/>
              <a:t>NCDOL Photo Library</a:t>
            </a:r>
          </a:p>
        </p:txBody>
      </p:sp>
    </p:spTree>
    <p:extLst>
      <p:ext uri="{BB962C8B-B14F-4D97-AF65-F5344CB8AC3E}">
        <p14:creationId xmlns:p14="http://schemas.microsoft.com/office/powerpoint/2010/main" val="409059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body" sz="half" idx="2"/>
          </p:nvPr>
        </p:nvSpPr>
        <p:spPr>
          <a:xfrm>
            <a:off x="609600" y="1219200"/>
            <a:ext cx="7772400" cy="4525963"/>
          </a:xfrm>
        </p:spPr>
        <p:txBody>
          <a:bodyPr/>
          <a:lstStyle/>
          <a:p>
            <a:r>
              <a:rPr lang="en-US" altLang="en-US" dirty="0"/>
              <a:t>Conduct workplace evaluations</a:t>
            </a:r>
          </a:p>
          <a:p>
            <a:endParaRPr lang="en-US" altLang="en-US" dirty="0"/>
          </a:p>
          <a:p>
            <a:r>
              <a:rPr lang="en-US" altLang="en-US" dirty="0"/>
              <a:t>Consult employees concerning:</a:t>
            </a:r>
          </a:p>
          <a:p>
            <a:pPr lvl="1">
              <a:lnSpc>
                <a:spcPct val="150000"/>
              </a:lnSpc>
            </a:pPr>
            <a:r>
              <a:rPr lang="en-US" altLang="en-US" sz="2800" dirty="0"/>
              <a:t>Respirator fit</a:t>
            </a:r>
          </a:p>
          <a:p>
            <a:pPr lvl="1">
              <a:lnSpc>
                <a:spcPct val="150000"/>
              </a:lnSpc>
            </a:pPr>
            <a:r>
              <a:rPr lang="en-US" altLang="en-US" sz="2800" dirty="0"/>
              <a:t>Appropriate respirator selection</a:t>
            </a:r>
          </a:p>
          <a:p>
            <a:pPr lvl="1">
              <a:lnSpc>
                <a:spcPct val="150000"/>
              </a:lnSpc>
            </a:pPr>
            <a:r>
              <a:rPr lang="en-US" altLang="en-US" sz="2800" dirty="0"/>
              <a:t>Proper respirator use</a:t>
            </a:r>
          </a:p>
          <a:p>
            <a:pPr lvl="1">
              <a:lnSpc>
                <a:spcPct val="150000"/>
              </a:lnSpc>
            </a:pPr>
            <a:r>
              <a:rPr lang="en-US" altLang="en-US" sz="2800" dirty="0"/>
              <a:t>Proper respirator maintenance</a:t>
            </a:r>
          </a:p>
        </p:txBody>
      </p:sp>
      <p:sp>
        <p:nvSpPr>
          <p:cNvPr id="109571" name="Rectangle 8"/>
          <p:cNvSpPr>
            <a:spLocks noChangeArrowheads="1"/>
          </p:cNvSpPr>
          <p:nvPr/>
        </p:nvSpPr>
        <p:spPr bwMode="gray">
          <a:xfrm>
            <a:off x="609600" y="457200"/>
            <a:ext cx="678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b="1" u="none">
              <a:solidFill>
                <a:srgbClr val="012D9A"/>
              </a:solidFill>
            </a:endParaRPr>
          </a:p>
        </p:txBody>
      </p:sp>
      <p:sp>
        <p:nvSpPr>
          <p:cNvPr id="109572" name="Rectangle 10"/>
          <p:cNvSpPr>
            <a:spLocks noGrp="1" noChangeArrowheads="1"/>
          </p:cNvSpPr>
          <p:nvPr>
            <p:ph type="title"/>
          </p:nvPr>
        </p:nvSpPr>
        <p:spPr/>
        <p:txBody>
          <a:bodyPr/>
          <a:lstStyle/>
          <a:p>
            <a:r>
              <a:rPr lang="en-US" altLang="en-US"/>
              <a:t>Program Evaluation</a:t>
            </a:r>
          </a:p>
        </p:txBody>
      </p:sp>
      <p:sp>
        <p:nvSpPr>
          <p:cNvPr id="67589" name="Text Box 13"/>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1910.134(l)</a:t>
            </a:r>
            <a:endParaRPr lang="en-US" sz="1800" dirty="0">
              <a:latin typeface="+mj-lt"/>
            </a:endParaRPr>
          </a:p>
        </p:txBody>
      </p:sp>
    </p:spTree>
    <p:extLst>
      <p:ext uri="{BB962C8B-B14F-4D97-AF65-F5344CB8AC3E}">
        <p14:creationId xmlns:p14="http://schemas.microsoft.com/office/powerpoint/2010/main" val="1537718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447800" y="1752600"/>
            <a:ext cx="1981200" cy="698909"/>
          </a:xfrm>
        </p:spPr>
        <p:txBody>
          <a:bodyPr/>
          <a:lstStyle/>
          <a:p>
            <a:pPr algn="ctr"/>
            <a:r>
              <a:rPr lang="en-US" altLang="en-US" sz="4000" dirty="0"/>
              <a:t> </a:t>
            </a:r>
            <a:r>
              <a:rPr lang="en-US" altLang="en-US" sz="3600" dirty="0"/>
              <a:t>Part 9</a:t>
            </a:r>
          </a:p>
        </p:txBody>
      </p:sp>
      <p:sp>
        <p:nvSpPr>
          <p:cNvPr id="111619" name="Rectangle 5"/>
          <p:cNvSpPr>
            <a:spLocks noGrp="1" noChangeArrowheads="1"/>
          </p:cNvSpPr>
          <p:nvPr>
            <p:ph type="subTitle" idx="1"/>
          </p:nvPr>
        </p:nvSpPr>
        <p:spPr>
          <a:xfrm>
            <a:off x="1143000" y="2451509"/>
            <a:ext cx="3810000" cy="575799"/>
          </a:xfrm>
        </p:spPr>
        <p:txBody>
          <a:bodyPr/>
          <a:lstStyle/>
          <a:p>
            <a:pPr marL="0" indent="0">
              <a:buNone/>
            </a:pPr>
            <a:r>
              <a:rPr lang="en-US" altLang="en-US" sz="3200" b="1" dirty="0"/>
              <a:t>Recordkeeping</a:t>
            </a:r>
          </a:p>
        </p:txBody>
      </p:sp>
      <p:sp>
        <p:nvSpPr>
          <p:cNvPr id="4" name="Text Box 31"/>
          <p:cNvSpPr txBox="1">
            <a:spLocks noChangeArrowheads="1"/>
          </p:cNvSpPr>
          <p:nvPr/>
        </p:nvSpPr>
        <p:spPr bwMode="auto">
          <a:xfrm>
            <a:off x="7162800" y="609600"/>
            <a:ext cx="18288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1910.134(m)</a:t>
            </a:r>
            <a:endParaRPr lang="en-US" sz="1800" dirty="0">
              <a:latin typeface="+mj-lt"/>
            </a:endParaRPr>
          </a:p>
        </p:txBody>
      </p:sp>
      <p:pic>
        <p:nvPicPr>
          <p:cNvPr id="5" name="Picture 46">
            <a:extLst>
              <a:ext uri="{FF2B5EF4-FFF2-40B4-BE49-F238E27FC236}">
                <a16:creationId xmlns:a16="http://schemas.microsoft.com/office/drawing/2014/main" id="{636BD0EB-3FA4-4CCF-B106-1AABBF04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505200" cy="4419600"/>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954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title"/>
          </p:nvPr>
        </p:nvSpPr>
        <p:spPr>
          <a:xfrm>
            <a:off x="609600" y="457200"/>
            <a:ext cx="3505200" cy="554038"/>
          </a:xfrm>
        </p:spPr>
        <p:txBody>
          <a:bodyPr/>
          <a:lstStyle/>
          <a:p>
            <a:r>
              <a:rPr lang="en-US" altLang="en-US"/>
              <a:t>Recordkeeping</a:t>
            </a:r>
          </a:p>
        </p:txBody>
      </p:sp>
      <p:sp>
        <p:nvSpPr>
          <p:cNvPr id="113667" name="Text Box 24"/>
          <p:cNvSpPr txBox="1">
            <a:spLocks noChangeArrowheads="1"/>
          </p:cNvSpPr>
          <p:nvPr/>
        </p:nvSpPr>
        <p:spPr bwMode="auto">
          <a:xfrm>
            <a:off x="1981200" y="50292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13668" name="Rectangle 29"/>
          <p:cNvSpPr>
            <a:spLocks noChangeArrowheads="1"/>
          </p:cNvSpPr>
          <p:nvPr/>
        </p:nvSpPr>
        <p:spPr bwMode="auto">
          <a:xfrm>
            <a:off x="609600" y="1295400"/>
            <a:ext cx="5181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t>Written program</a:t>
            </a:r>
          </a:p>
          <a:p>
            <a:endParaRPr lang="en-US" altLang="en-US" u="none" dirty="0"/>
          </a:p>
          <a:p>
            <a:r>
              <a:rPr lang="en-US" altLang="en-US" u="none" dirty="0"/>
              <a:t>Medical evaluations</a:t>
            </a:r>
          </a:p>
          <a:p>
            <a:pPr>
              <a:buFontTx/>
              <a:buNone/>
            </a:pPr>
            <a:endParaRPr lang="en-US" altLang="en-US" u="none" dirty="0"/>
          </a:p>
          <a:p>
            <a:r>
              <a:rPr lang="en-US" altLang="en-US" u="none" dirty="0"/>
              <a:t>Fit test records</a:t>
            </a:r>
          </a:p>
          <a:p>
            <a:endParaRPr lang="en-US" altLang="en-US" u="none" dirty="0"/>
          </a:p>
          <a:p>
            <a:r>
              <a:rPr lang="en-US" altLang="en-US" u="none" dirty="0"/>
              <a:t>Emergency use respirator inspection</a:t>
            </a:r>
          </a:p>
        </p:txBody>
      </p:sp>
      <p:sp>
        <p:nvSpPr>
          <p:cNvPr id="69637" name="Text Box 31"/>
          <p:cNvSpPr txBox="1">
            <a:spLocks noChangeArrowheads="1"/>
          </p:cNvSpPr>
          <p:nvPr/>
        </p:nvSpPr>
        <p:spPr bwMode="auto">
          <a:xfrm>
            <a:off x="6477000" y="609600"/>
            <a:ext cx="2438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1910.134(m)(1)-(4)</a:t>
            </a:r>
            <a:endParaRPr lang="en-US" sz="1800" dirty="0">
              <a:latin typeface="+mj-lt"/>
            </a:endParaRPr>
          </a:p>
        </p:txBody>
      </p:sp>
      <p:pic>
        <p:nvPicPr>
          <p:cNvPr id="113671"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399"/>
            <a:ext cx="3086100" cy="4170405"/>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04300" y="3335794"/>
            <a:ext cx="1210588" cy="215444"/>
          </a:xfrm>
          <a:prstGeom prst="rect">
            <a:avLst/>
          </a:prstGeom>
          <a:noFill/>
        </p:spPr>
        <p:txBody>
          <a:bodyPr wrap="none" rtlCol="0">
            <a:spAutoFit/>
          </a:bodyPr>
          <a:lstStyle/>
          <a:p>
            <a:r>
              <a:rPr lang="en-US" sz="800" b="1" u="none" dirty="0"/>
              <a:t>NCDOL Photo Library</a:t>
            </a:r>
          </a:p>
        </p:txBody>
      </p:sp>
    </p:spTree>
    <p:extLst>
      <p:ext uri="{BB962C8B-B14F-4D97-AF65-F5344CB8AC3E}">
        <p14:creationId xmlns:p14="http://schemas.microsoft.com/office/powerpoint/2010/main" val="3486437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5"/>
          <p:cNvSpPr>
            <a:spLocks noGrp="1"/>
          </p:cNvSpPr>
          <p:nvPr>
            <p:ph type="title"/>
          </p:nvPr>
        </p:nvSpPr>
        <p:spPr/>
        <p:txBody>
          <a:bodyPr/>
          <a:lstStyle/>
          <a:p>
            <a:r>
              <a:rPr lang="en-US" altLang="en-US"/>
              <a:t>Written Program</a:t>
            </a:r>
          </a:p>
        </p:txBody>
      </p:sp>
      <p:sp>
        <p:nvSpPr>
          <p:cNvPr id="115715" name="Content Placeholder 6"/>
          <p:cNvSpPr>
            <a:spLocks noGrp="1"/>
          </p:cNvSpPr>
          <p:nvPr>
            <p:ph idx="1"/>
          </p:nvPr>
        </p:nvSpPr>
        <p:spPr>
          <a:xfrm>
            <a:off x="533400" y="1219200"/>
            <a:ext cx="8001000" cy="4724400"/>
          </a:xfrm>
        </p:spPr>
        <p:txBody>
          <a:bodyPr/>
          <a:lstStyle/>
          <a:p>
            <a:r>
              <a:rPr lang="en-US" altLang="en-US" dirty="0"/>
              <a:t>Written program must contain procedures for:</a:t>
            </a:r>
          </a:p>
          <a:p>
            <a:endParaRPr lang="en-US" altLang="en-US" sz="500" dirty="0"/>
          </a:p>
          <a:p>
            <a:pPr lvl="1"/>
            <a:r>
              <a:rPr lang="en-US" altLang="en-US" dirty="0"/>
              <a:t>Selecting respirators</a:t>
            </a:r>
          </a:p>
          <a:p>
            <a:pPr lvl="1"/>
            <a:endParaRPr lang="en-US" altLang="en-US" sz="300" dirty="0"/>
          </a:p>
          <a:p>
            <a:pPr lvl="1"/>
            <a:r>
              <a:rPr lang="en-US" altLang="en-US" dirty="0"/>
              <a:t>Medical evaluations</a:t>
            </a:r>
          </a:p>
          <a:p>
            <a:pPr lvl="1"/>
            <a:endParaRPr lang="en-US" altLang="en-US" sz="300" dirty="0"/>
          </a:p>
          <a:p>
            <a:pPr lvl="1"/>
            <a:r>
              <a:rPr lang="en-US" altLang="en-US" dirty="0"/>
              <a:t>Fit testing</a:t>
            </a:r>
          </a:p>
          <a:p>
            <a:pPr lvl="1"/>
            <a:endParaRPr lang="en-US" altLang="en-US" sz="300" dirty="0"/>
          </a:p>
          <a:p>
            <a:pPr lvl="1"/>
            <a:r>
              <a:rPr lang="en-US" altLang="en-US" dirty="0"/>
              <a:t>Respirator use</a:t>
            </a:r>
          </a:p>
          <a:p>
            <a:pPr lvl="1"/>
            <a:endParaRPr lang="en-US" altLang="en-US" sz="300" dirty="0"/>
          </a:p>
          <a:p>
            <a:pPr lvl="1"/>
            <a:r>
              <a:rPr lang="en-US" altLang="en-US" dirty="0"/>
              <a:t>Respirator maintenance</a:t>
            </a:r>
          </a:p>
          <a:p>
            <a:pPr lvl="1"/>
            <a:endParaRPr lang="en-US" altLang="en-US" sz="300" dirty="0"/>
          </a:p>
          <a:p>
            <a:pPr lvl="1"/>
            <a:r>
              <a:rPr lang="en-US" altLang="en-US" dirty="0"/>
              <a:t>Ensuring adequate breathing air for SARs</a:t>
            </a:r>
          </a:p>
          <a:p>
            <a:pPr lvl="1"/>
            <a:endParaRPr lang="en-US" altLang="en-US" sz="300" dirty="0"/>
          </a:p>
          <a:p>
            <a:pPr lvl="1"/>
            <a:r>
              <a:rPr lang="en-US" altLang="en-US" dirty="0"/>
              <a:t>Employee training</a:t>
            </a:r>
          </a:p>
          <a:p>
            <a:pPr lvl="1"/>
            <a:endParaRPr lang="en-US" altLang="en-US" sz="300" dirty="0"/>
          </a:p>
          <a:p>
            <a:pPr lvl="1"/>
            <a:r>
              <a:rPr lang="en-US" altLang="en-US" dirty="0"/>
              <a:t>Program evaluation</a:t>
            </a:r>
          </a:p>
          <a:p>
            <a:pPr lvl="1">
              <a:buFont typeface="Symbol" panose="05050102010706020507" pitchFamily="18" charset="2"/>
              <a:buNone/>
            </a:pPr>
            <a:endParaRPr lang="en-US" altLang="en-US" sz="1400" dirty="0"/>
          </a:p>
          <a:p>
            <a:r>
              <a:rPr lang="en-US" altLang="en-US" dirty="0"/>
              <a:t>Program must be worksite-specific</a:t>
            </a:r>
          </a:p>
        </p:txBody>
      </p:sp>
      <p:sp>
        <p:nvSpPr>
          <p:cNvPr id="115716" name="Content Placeholder 7"/>
          <p:cNvSpPr>
            <a:spLocks noGrp="1"/>
          </p:cNvSpPr>
          <p:nvPr>
            <p:ph sz="quarter" idx="10"/>
          </p:nvPr>
        </p:nvSpPr>
        <p:spPr>
          <a:xfrm>
            <a:off x="6934200" y="609600"/>
            <a:ext cx="2133600" cy="381000"/>
          </a:xfrm>
        </p:spPr>
        <p:txBody>
          <a:bodyPr/>
          <a:lstStyle/>
          <a:p>
            <a:r>
              <a:rPr lang="en-US" altLang="en-US" sz="1800" dirty="0"/>
              <a:t>1910.134(c)(1)</a:t>
            </a:r>
          </a:p>
        </p:txBody>
      </p:sp>
      <p:sp>
        <p:nvSpPr>
          <p:cNvPr id="6" name="TextBox 5"/>
          <p:cNvSpPr txBox="1"/>
          <p:nvPr/>
        </p:nvSpPr>
        <p:spPr>
          <a:xfrm>
            <a:off x="5638800" y="2465278"/>
            <a:ext cx="2286000" cy="646331"/>
          </a:xfrm>
          <a:prstGeom prst="rect">
            <a:avLst/>
          </a:prstGeom>
          <a:noFill/>
        </p:spPr>
        <p:txBody>
          <a:bodyPr wrap="square" rtlCol="0">
            <a:spAutoFit/>
          </a:bodyPr>
          <a:lstStyle/>
          <a:p>
            <a:endParaRPr lang="en-US" u="none" dirty="0">
              <a:solidFill>
                <a:srgbClr val="FF0000"/>
              </a:solidFill>
              <a:latin typeface="+mj-lt"/>
              <a:cs typeface="Sakkal Majalla" panose="02000000000000000000" pitchFamily="2" charset="-78"/>
            </a:endParaRPr>
          </a:p>
        </p:txBody>
      </p:sp>
    </p:spTree>
    <p:extLst>
      <p:ext uri="{BB962C8B-B14F-4D97-AF65-F5344CB8AC3E}">
        <p14:creationId xmlns:p14="http://schemas.microsoft.com/office/powerpoint/2010/main" val="226035580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1905000" y="1661755"/>
            <a:ext cx="7772400" cy="637354"/>
          </a:xfrm>
        </p:spPr>
        <p:txBody>
          <a:bodyPr/>
          <a:lstStyle/>
          <a:p>
            <a:pPr algn="ctr"/>
            <a:r>
              <a:rPr lang="en-US" altLang="en-US" sz="3600" dirty="0"/>
              <a:t>         Part 10</a:t>
            </a:r>
          </a:p>
        </p:txBody>
      </p:sp>
      <p:sp>
        <p:nvSpPr>
          <p:cNvPr id="117763" name="Rectangle 5"/>
          <p:cNvSpPr>
            <a:spLocks noGrp="1" noChangeArrowheads="1"/>
          </p:cNvSpPr>
          <p:nvPr>
            <p:ph type="subTitle" idx="1"/>
          </p:nvPr>
        </p:nvSpPr>
        <p:spPr>
          <a:xfrm>
            <a:off x="1219200" y="2299109"/>
            <a:ext cx="3276600" cy="575799"/>
          </a:xfrm>
        </p:spPr>
        <p:txBody>
          <a:bodyPr/>
          <a:lstStyle/>
          <a:p>
            <a:pPr marL="0" indent="0">
              <a:buNone/>
            </a:pPr>
            <a:r>
              <a:rPr lang="en-US" altLang="en-US" sz="3200" b="1" dirty="0"/>
              <a:t>Voluntary Use</a:t>
            </a:r>
          </a:p>
        </p:txBody>
      </p:sp>
      <p:sp>
        <p:nvSpPr>
          <p:cNvPr id="4" name="Text Box 31"/>
          <p:cNvSpPr txBox="1">
            <a:spLocks noChangeArrowheads="1"/>
          </p:cNvSpPr>
          <p:nvPr/>
        </p:nvSpPr>
        <p:spPr bwMode="auto">
          <a:xfrm>
            <a:off x="7162800" y="609600"/>
            <a:ext cx="18288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mj-lt"/>
              </a:rPr>
              <a:t>1910.134(c)</a:t>
            </a:r>
            <a:endParaRPr lang="en-US" sz="1800" dirty="0">
              <a:latin typeface="+mj-lt"/>
            </a:endParaRPr>
          </a:p>
        </p:txBody>
      </p:sp>
      <p:pic>
        <p:nvPicPr>
          <p:cNvPr id="5" name="Picture 4" descr="A picture containing indoor, sitting, table, motorcycle&#10;&#10;Description automatically generated">
            <a:extLst>
              <a:ext uri="{FF2B5EF4-FFF2-40B4-BE49-F238E27FC236}">
                <a16:creationId xmlns:a16="http://schemas.microsoft.com/office/drawing/2014/main" id="{9CE11DAC-6309-43BB-9A4A-EC7050C20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95400"/>
            <a:ext cx="3657600" cy="4495800"/>
          </a:xfrm>
          <a:prstGeom prst="rect">
            <a:avLst/>
          </a:prstGeom>
        </p:spPr>
      </p:pic>
    </p:spTree>
    <p:extLst>
      <p:ext uri="{BB962C8B-B14F-4D97-AF65-F5344CB8AC3E}">
        <p14:creationId xmlns:p14="http://schemas.microsoft.com/office/powerpoint/2010/main" val="178695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09600" y="457200"/>
            <a:ext cx="5334000" cy="549275"/>
          </a:xfrm>
        </p:spPr>
        <p:txBody>
          <a:bodyPr/>
          <a:lstStyle/>
          <a:p>
            <a:r>
              <a:rPr lang="en-US" altLang="en-US"/>
              <a:t>Voluntary Use</a:t>
            </a:r>
          </a:p>
        </p:txBody>
      </p:sp>
      <p:sp>
        <p:nvSpPr>
          <p:cNvPr id="15364" name="Text Box 4"/>
          <p:cNvSpPr txBox="1">
            <a:spLocks noChangeArrowheads="1"/>
          </p:cNvSpPr>
          <p:nvPr/>
        </p:nvSpPr>
        <p:spPr bwMode="auto">
          <a:xfrm>
            <a:off x="6400800" y="609600"/>
            <a:ext cx="2209800" cy="369888"/>
          </a:xfrm>
          <a:prstGeom prst="rect">
            <a:avLst/>
          </a:prstGeom>
          <a:noFill/>
          <a:ln w="12700">
            <a:noFill/>
            <a:miter lim="800000"/>
            <a:headEnd type="none" w="sm" len="sm"/>
            <a:tailEnd type="none" w="sm" len="sm"/>
          </a:ln>
        </p:spPr>
        <p:txBody>
          <a:bodyPr>
            <a:spAutoFit/>
          </a:bodyPr>
          <a:lstStyle/>
          <a:p>
            <a:pPr algn="r">
              <a:spcBef>
                <a:spcPct val="50000"/>
              </a:spcBef>
              <a:defRPr/>
            </a:pPr>
            <a:r>
              <a:rPr lang="en-US" sz="1800" u="none" dirty="0">
                <a:latin typeface="+mj-lt"/>
              </a:rPr>
              <a:t>1910.134(c)(2)</a:t>
            </a:r>
          </a:p>
        </p:txBody>
      </p:sp>
      <p:grpSp>
        <p:nvGrpSpPr>
          <p:cNvPr id="119813" name="Group 8"/>
          <p:cNvGrpSpPr>
            <a:grpSpLocks/>
          </p:cNvGrpSpPr>
          <p:nvPr/>
        </p:nvGrpSpPr>
        <p:grpSpPr bwMode="auto">
          <a:xfrm>
            <a:off x="6553200" y="1338262"/>
            <a:ext cx="1981200" cy="1709737"/>
            <a:chOff x="7162800" y="2743200"/>
            <a:chExt cx="1066800" cy="793750"/>
          </a:xfrm>
        </p:grpSpPr>
        <p:pic>
          <p:nvPicPr>
            <p:cNvPr id="119817" name="Picture 8" descr="E:\Resp Pics\2015-02-25 Respiratory Protection Pics\Respiratory Protection Pics 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743200"/>
              <a:ext cx="10382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62800" y="3352800"/>
              <a:ext cx="1066800" cy="184150"/>
            </a:xfrm>
            <a:prstGeom prst="rect">
              <a:avLst/>
            </a:prstGeom>
            <a:noFill/>
          </p:spPr>
          <p:txBody>
            <a:bodyPr>
              <a:spAutoFit/>
            </a:bodyPr>
            <a:lstStyle/>
            <a:p>
              <a:pPr eaLnBrk="1" hangingPunct="1">
                <a:defRPr/>
              </a:pPr>
              <a:r>
                <a:rPr lang="en-US" sz="600" u="none" dirty="0">
                  <a:latin typeface="+mn-lt"/>
                </a:rPr>
                <a:t>NCDOL Photo Library</a:t>
              </a:r>
            </a:p>
          </p:txBody>
        </p:sp>
      </p:grpSp>
      <p:grpSp>
        <p:nvGrpSpPr>
          <p:cNvPr id="119814" name="Group 9"/>
          <p:cNvGrpSpPr>
            <a:grpSpLocks/>
          </p:cNvGrpSpPr>
          <p:nvPr/>
        </p:nvGrpSpPr>
        <p:grpSpPr bwMode="auto">
          <a:xfrm>
            <a:off x="6553200" y="4460875"/>
            <a:ext cx="1905000" cy="1330325"/>
            <a:chOff x="6400800" y="4343400"/>
            <a:chExt cx="1981200" cy="1406525"/>
          </a:xfrm>
        </p:grpSpPr>
        <p:pic>
          <p:nvPicPr>
            <p:cNvPr id="119815" name="Picture 9" descr="E:\Resp Pics\2015-02-25 Respiratory Protection Pics\Respiratory Protection Pics 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343400"/>
              <a:ext cx="187483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315454" y="5561941"/>
              <a:ext cx="1066546" cy="184627"/>
            </a:xfrm>
            <a:prstGeom prst="rect">
              <a:avLst/>
            </a:prstGeom>
            <a:noFill/>
          </p:spPr>
          <p:txBody>
            <a:bodyPr>
              <a:spAutoFit/>
            </a:bodyPr>
            <a:lstStyle/>
            <a:p>
              <a:pPr eaLnBrk="1" hangingPunct="1">
                <a:defRPr/>
              </a:pPr>
              <a:r>
                <a:rPr lang="en-US" sz="600" u="none" dirty="0">
                  <a:latin typeface="+mn-lt"/>
                </a:rPr>
                <a:t>NCDOL Photo Library</a:t>
              </a:r>
            </a:p>
          </p:txBody>
        </p:sp>
      </p:grpSp>
      <p:sp>
        <p:nvSpPr>
          <p:cNvPr id="12" name="Rectangle 3">
            <a:extLst>
              <a:ext uri="{FF2B5EF4-FFF2-40B4-BE49-F238E27FC236}">
                <a16:creationId xmlns:a16="http://schemas.microsoft.com/office/drawing/2014/main" id="{4337B428-9A1B-4B5B-AF99-3F03182B6157}"/>
              </a:ext>
            </a:extLst>
          </p:cNvPr>
          <p:cNvSpPr txBox="1">
            <a:spLocks noChangeArrowheads="1"/>
          </p:cNvSpPr>
          <p:nvPr/>
        </p:nvSpPr>
        <p:spPr bwMode="auto">
          <a:xfrm>
            <a:off x="609600" y="12192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sz="2600" u="none" kern="0" dirty="0">
                <a:latin typeface="Arial Narrow" panose="020B0606020202030204" pitchFamily="34" charset="0"/>
              </a:rPr>
              <a:t>For all respirators, the employer must:</a:t>
            </a:r>
          </a:p>
          <a:p>
            <a:pPr lvl="1">
              <a:spcBef>
                <a:spcPts val="600"/>
              </a:spcBef>
            </a:pPr>
            <a:r>
              <a:rPr lang="en-US" altLang="en-US" sz="2200" u="none" kern="0" dirty="0">
                <a:latin typeface="Arial Narrow" panose="020B0606020202030204" pitchFamily="34" charset="0"/>
              </a:rPr>
              <a:t>Determine that voluntary use is appropriate.</a:t>
            </a:r>
          </a:p>
          <a:p>
            <a:pPr lvl="1"/>
            <a:endParaRPr lang="en-US" altLang="en-US" sz="1000" u="none" kern="0" dirty="0">
              <a:latin typeface="Arial Narrow" panose="020B0606020202030204" pitchFamily="34" charset="0"/>
            </a:endParaRPr>
          </a:p>
          <a:p>
            <a:pPr lvl="1"/>
            <a:r>
              <a:rPr lang="en-US" altLang="en-US" sz="2200" u="none" kern="0" dirty="0">
                <a:latin typeface="Arial Narrow" panose="020B0606020202030204" pitchFamily="34" charset="0"/>
              </a:rPr>
              <a:t>Ensure that use of the selected respirator will not create a hazard.</a:t>
            </a:r>
          </a:p>
          <a:p>
            <a:pPr lvl="1"/>
            <a:endParaRPr lang="en-US" altLang="en-US" sz="1000" u="none" kern="0" dirty="0">
              <a:latin typeface="Arial Narrow" panose="020B0606020202030204" pitchFamily="34" charset="0"/>
            </a:endParaRPr>
          </a:p>
          <a:p>
            <a:pPr lvl="1"/>
            <a:r>
              <a:rPr lang="en-US" altLang="en-US" sz="2200" u="none" kern="0" dirty="0">
                <a:latin typeface="Arial Narrow" panose="020B0606020202030204" pitchFamily="34" charset="0"/>
              </a:rPr>
              <a:t>Provide employees with information in Appendix D.</a:t>
            </a:r>
          </a:p>
          <a:p>
            <a:endParaRPr lang="en-US" altLang="en-US" sz="2000" u="none" kern="0" dirty="0">
              <a:latin typeface="Arial Narrow" panose="020B0606020202030204" pitchFamily="34" charset="0"/>
            </a:endParaRPr>
          </a:p>
          <a:p>
            <a:r>
              <a:rPr lang="en-US" altLang="en-US" sz="2600" u="none" kern="0" dirty="0">
                <a:latin typeface="Arial Narrow" panose="020B0606020202030204" pitchFamily="34" charset="0"/>
              </a:rPr>
              <a:t>For all respirators except filtering face pieces, the employer must establish and implement a written program to address:</a:t>
            </a:r>
          </a:p>
          <a:p>
            <a:pPr lvl="1">
              <a:spcBef>
                <a:spcPts val="600"/>
              </a:spcBef>
            </a:pPr>
            <a:r>
              <a:rPr lang="en-US" altLang="en-US" sz="2200" u="none" kern="0" dirty="0">
                <a:latin typeface="Arial Narrow" panose="020B0606020202030204" pitchFamily="34" charset="0"/>
              </a:rPr>
              <a:t>Medical evaluations, and</a:t>
            </a:r>
          </a:p>
          <a:p>
            <a:pPr lvl="1">
              <a:spcBef>
                <a:spcPts val="600"/>
              </a:spcBef>
            </a:pPr>
            <a:endParaRPr lang="en-US" altLang="en-US" sz="1000" u="none" kern="0" dirty="0">
              <a:latin typeface="Arial Narrow" panose="020B0606020202030204" pitchFamily="34" charset="0"/>
            </a:endParaRPr>
          </a:p>
          <a:p>
            <a:pPr lvl="1"/>
            <a:r>
              <a:rPr lang="en-US" altLang="en-US" sz="2200" u="none" kern="0" dirty="0">
                <a:latin typeface="Arial Narrow" panose="020B0606020202030204" pitchFamily="34" charset="0"/>
              </a:rPr>
              <a:t>Training on maintenance, storage and care.</a:t>
            </a:r>
          </a:p>
          <a:p>
            <a:pPr lvl="1"/>
            <a:endParaRPr lang="en-US" altLang="en-US" u="none" kern="0" dirty="0">
              <a:latin typeface="Arial Narrow" panose="020B0606020202030204" pitchFamily="34" charset="0"/>
            </a:endParaRPr>
          </a:p>
          <a:p>
            <a:pPr>
              <a:buFont typeface="Wingdings" panose="05000000000000000000" pitchFamily="2" charset="2"/>
              <a:buNone/>
            </a:pPr>
            <a:endParaRPr lang="en-US" altLang="en-US" sz="2400" u="none" kern="0" dirty="0"/>
          </a:p>
        </p:txBody>
      </p:sp>
    </p:spTree>
    <p:extLst>
      <p:ext uri="{BB962C8B-B14F-4D97-AF65-F5344CB8AC3E}">
        <p14:creationId xmlns:p14="http://schemas.microsoft.com/office/powerpoint/2010/main" val="444401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a:t>All Mandatory Appendices</a:t>
            </a:r>
            <a:endParaRPr lang="en-US" altLang="en-US" dirty="0"/>
          </a:p>
        </p:txBody>
      </p:sp>
      <p:sp>
        <p:nvSpPr>
          <p:cNvPr id="121859" name="Content Placeholder 2"/>
          <p:cNvSpPr>
            <a:spLocks noGrp="1"/>
          </p:cNvSpPr>
          <p:nvPr>
            <p:ph idx="1"/>
          </p:nvPr>
        </p:nvSpPr>
        <p:spPr>
          <a:xfrm>
            <a:off x="609600" y="1143000"/>
            <a:ext cx="8001000" cy="4724400"/>
          </a:xfrm>
        </p:spPr>
        <p:txBody>
          <a:bodyPr/>
          <a:lstStyle/>
          <a:p>
            <a:r>
              <a:rPr lang="en-US" altLang="en-US" b="1" dirty="0"/>
              <a:t>Appendix A </a:t>
            </a:r>
            <a:r>
              <a:rPr lang="en-US" altLang="en-US" dirty="0"/>
              <a:t>to § </a:t>
            </a:r>
            <a:r>
              <a:rPr lang="en-US" altLang="en-US" sz="2400" dirty="0"/>
              <a:t>1910.134: Fit Testing Procedures</a:t>
            </a:r>
          </a:p>
          <a:p>
            <a:endParaRPr lang="en-US" altLang="en-US" sz="1200" dirty="0"/>
          </a:p>
          <a:p>
            <a:r>
              <a:rPr lang="en-US" altLang="en-US" b="1" dirty="0"/>
              <a:t>Appendix B-1 </a:t>
            </a:r>
            <a:r>
              <a:rPr lang="en-US" altLang="en-US" dirty="0"/>
              <a:t>to § </a:t>
            </a:r>
            <a:r>
              <a:rPr lang="en-US" altLang="en-US" sz="2400" dirty="0"/>
              <a:t>1910.134: User Seal Check Procedures</a:t>
            </a:r>
          </a:p>
          <a:p>
            <a:endParaRPr lang="en-US" altLang="en-US" sz="1200" dirty="0"/>
          </a:p>
          <a:p>
            <a:r>
              <a:rPr lang="en-US" altLang="en-US" b="1" dirty="0"/>
              <a:t>Appendix B-2 </a:t>
            </a:r>
            <a:r>
              <a:rPr lang="en-US" altLang="en-US" dirty="0"/>
              <a:t>to </a:t>
            </a:r>
            <a:r>
              <a:rPr lang="en-US" altLang="en-US" sz="2400" dirty="0"/>
              <a:t>§ 1910.134: Respirator Cleaning Procedures</a:t>
            </a:r>
          </a:p>
          <a:p>
            <a:endParaRPr lang="en-US" altLang="en-US" sz="1200" dirty="0"/>
          </a:p>
          <a:p>
            <a:r>
              <a:rPr lang="en-US" altLang="en-US" b="1" dirty="0"/>
              <a:t>Appendix C </a:t>
            </a:r>
            <a:r>
              <a:rPr lang="en-US" altLang="en-US" dirty="0"/>
              <a:t>to </a:t>
            </a:r>
            <a:r>
              <a:rPr lang="en-US" altLang="en-US" sz="2800" dirty="0"/>
              <a:t>§ </a:t>
            </a:r>
            <a:r>
              <a:rPr lang="en-US" altLang="en-US" sz="2400" dirty="0"/>
              <a:t>1910.134: OSHA Respirator Medical     Evaluation Questionnaire</a:t>
            </a:r>
          </a:p>
          <a:p>
            <a:endParaRPr lang="en-US" altLang="en-US" sz="1200" dirty="0"/>
          </a:p>
          <a:p>
            <a:r>
              <a:rPr lang="en-US" altLang="en-US" b="1" dirty="0"/>
              <a:t>Appendix D </a:t>
            </a:r>
            <a:r>
              <a:rPr lang="en-US" altLang="en-US" dirty="0"/>
              <a:t>to </a:t>
            </a:r>
            <a:r>
              <a:rPr lang="en-US" altLang="en-US" sz="2800" dirty="0"/>
              <a:t>§ </a:t>
            </a:r>
            <a:r>
              <a:rPr lang="en-US" altLang="en-US" sz="2400" dirty="0"/>
              <a:t>1910.134: Information for Employees Using Respirators When Not Required Under the Standard</a:t>
            </a:r>
            <a:br>
              <a:rPr lang="en-US" altLang="en-US" sz="2400" dirty="0"/>
            </a:br>
            <a:r>
              <a:rPr lang="en-US" altLang="en-US" dirty="0"/>
              <a:t> </a:t>
            </a:r>
            <a:br>
              <a:rPr lang="en-US" altLang="en-US" dirty="0"/>
            </a:br>
            <a:endParaRPr lang="en-US" altLang="en-US" dirty="0"/>
          </a:p>
        </p:txBody>
      </p:sp>
      <p:sp>
        <p:nvSpPr>
          <p:cNvPr id="121860" name="Content Placeholder 3"/>
          <p:cNvSpPr>
            <a:spLocks noGrp="1"/>
          </p:cNvSpPr>
          <p:nvPr>
            <p:ph sz="quarter" idx="10"/>
          </p:nvPr>
        </p:nvSpPr>
        <p:spPr>
          <a:xfrm>
            <a:off x="7467600" y="609600"/>
            <a:ext cx="1295400" cy="381000"/>
          </a:xfrm>
        </p:spPr>
        <p:txBody>
          <a:bodyPr/>
          <a:lstStyle/>
          <a:p>
            <a:r>
              <a:rPr lang="en-US" altLang="en-US" sz="1800" dirty="0"/>
              <a:t>1910.134</a:t>
            </a:r>
          </a:p>
        </p:txBody>
      </p:sp>
    </p:spTree>
    <p:extLst>
      <p:ext uri="{BB962C8B-B14F-4D97-AF65-F5344CB8AC3E}">
        <p14:creationId xmlns:p14="http://schemas.microsoft.com/office/powerpoint/2010/main" val="26797070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Summary</a:t>
            </a:r>
          </a:p>
        </p:txBody>
      </p:sp>
      <p:sp>
        <p:nvSpPr>
          <p:cNvPr id="123907" name="Rectangle 3"/>
          <p:cNvSpPr>
            <a:spLocks noGrp="1" noChangeArrowheads="1"/>
          </p:cNvSpPr>
          <p:nvPr>
            <p:ph type="body" idx="1"/>
          </p:nvPr>
        </p:nvSpPr>
        <p:spPr>
          <a:xfrm>
            <a:off x="609600" y="1235075"/>
            <a:ext cx="8001000" cy="4860925"/>
          </a:xfrm>
        </p:spPr>
        <p:txBody>
          <a:bodyPr/>
          <a:lstStyle/>
          <a:p>
            <a:pPr>
              <a:lnSpc>
                <a:spcPct val="80000"/>
              </a:lnSpc>
            </a:pPr>
            <a:r>
              <a:rPr lang="en-US" altLang="en-US" sz="2600" dirty="0"/>
              <a:t>Students should now be aware of the </a:t>
            </a:r>
          </a:p>
          <a:p>
            <a:pPr marL="0" indent="0">
              <a:lnSpc>
                <a:spcPct val="80000"/>
              </a:lnSpc>
              <a:buNone/>
            </a:pPr>
            <a:r>
              <a:rPr lang="en-US" altLang="en-US" sz="2600" dirty="0"/>
              <a:t>    requirements for:</a:t>
            </a:r>
          </a:p>
          <a:p>
            <a:pPr>
              <a:lnSpc>
                <a:spcPct val="80000"/>
              </a:lnSpc>
            </a:pPr>
            <a:endParaRPr lang="en-US" altLang="en-US" sz="1200" dirty="0"/>
          </a:p>
          <a:p>
            <a:pPr lvl="1">
              <a:lnSpc>
                <a:spcPct val="80000"/>
              </a:lnSpc>
            </a:pPr>
            <a:r>
              <a:rPr lang="en-US" altLang="en-US" dirty="0"/>
              <a:t>Written respiratory protection program</a:t>
            </a:r>
          </a:p>
          <a:p>
            <a:pPr>
              <a:lnSpc>
                <a:spcPct val="80000"/>
              </a:lnSpc>
              <a:buFont typeface="Wingdings" panose="05000000000000000000" pitchFamily="2" charset="2"/>
              <a:buNone/>
            </a:pPr>
            <a:endParaRPr lang="en-US" altLang="en-US" sz="2400" dirty="0"/>
          </a:p>
          <a:p>
            <a:pPr lvl="1">
              <a:lnSpc>
                <a:spcPct val="80000"/>
              </a:lnSpc>
            </a:pPr>
            <a:r>
              <a:rPr lang="en-US" altLang="en-US" dirty="0"/>
              <a:t>Selection and types of respirators</a:t>
            </a:r>
          </a:p>
          <a:p>
            <a:pPr>
              <a:lnSpc>
                <a:spcPct val="80000"/>
              </a:lnSpc>
              <a:buFont typeface="Wingdings" panose="05000000000000000000" pitchFamily="2" charset="2"/>
              <a:buNone/>
            </a:pPr>
            <a:endParaRPr lang="en-US" altLang="en-US" sz="2400" dirty="0"/>
          </a:p>
          <a:p>
            <a:pPr lvl="1">
              <a:lnSpc>
                <a:spcPct val="80000"/>
              </a:lnSpc>
            </a:pPr>
            <a:r>
              <a:rPr lang="en-US" altLang="en-US" dirty="0"/>
              <a:t>Medical evaluations and fit testing</a:t>
            </a:r>
          </a:p>
          <a:p>
            <a:pPr marL="0" indent="0">
              <a:lnSpc>
                <a:spcPct val="80000"/>
              </a:lnSpc>
              <a:buNone/>
            </a:pPr>
            <a:endParaRPr lang="en-US" altLang="en-US" sz="2400" dirty="0"/>
          </a:p>
          <a:p>
            <a:pPr lvl="1">
              <a:lnSpc>
                <a:spcPct val="80000"/>
              </a:lnSpc>
            </a:pPr>
            <a:r>
              <a:rPr lang="en-US" altLang="en-US" dirty="0"/>
              <a:t>Use, maintenance and care of respirators</a:t>
            </a:r>
          </a:p>
          <a:p>
            <a:pPr>
              <a:lnSpc>
                <a:spcPct val="80000"/>
              </a:lnSpc>
            </a:pPr>
            <a:endParaRPr lang="en-US" altLang="en-US" sz="2400" dirty="0"/>
          </a:p>
          <a:p>
            <a:pPr lvl="1">
              <a:lnSpc>
                <a:spcPct val="80000"/>
              </a:lnSpc>
            </a:pPr>
            <a:r>
              <a:rPr lang="en-US" altLang="en-US" dirty="0"/>
              <a:t>Training employees</a:t>
            </a:r>
          </a:p>
          <a:p>
            <a:pPr>
              <a:lnSpc>
                <a:spcPct val="80000"/>
              </a:lnSpc>
            </a:pPr>
            <a:endParaRPr lang="en-US" altLang="en-US" sz="2400" dirty="0"/>
          </a:p>
          <a:p>
            <a:pPr lvl="1">
              <a:lnSpc>
                <a:spcPct val="80000"/>
              </a:lnSpc>
            </a:pPr>
            <a:r>
              <a:rPr lang="en-US" altLang="en-US" dirty="0"/>
              <a:t>Program evaluation</a:t>
            </a:r>
          </a:p>
          <a:p>
            <a:pPr>
              <a:lnSpc>
                <a:spcPct val="80000"/>
              </a:lnSpc>
              <a:buFont typeface="Wingdings" panose="05000000000000000000" pitchFamily="2" charset="2"/>
              <a:buNone/>
            </a:pPr>
            <a:endParaRPr lang="en-US" altLang="en-US" sz="2400" dirty="0"/>
          </a:p>
          <a:p>
            <a:pPr lvl="1">
              <a:lnSpc>
                <a:spcPct val="80000"/>
              </a:lnSpc>
            </a:pPr>
            <a:r>
              <a:rPr lang="en-US" altLang="en-US" dirty="0"/>
              <a:t>Recordkeeping</a:t>
            </a:r>
          </a:p>
          <a:p>
            <a:pPr>
              <a:lnSpc>
                <a:spcPct val="80000"/>
              </a:lnSpc>
            </a:pPr>
            <a:endParaRPr lang="en-US" altLang="en-US" sz="2400" dirty="0"/>
          </a:p>
          <a:p>
            <a:pPr>
              <a:lnSpc>
                <a:spcPct val="90000"/>
              </a:lnSpc>
              <a:spcBef>
                <a:spcPct val="50000"/>
              </a:spcBef>
              <a:buSzTx/>
            </a:pPr>
            <a:endParaRPr lang="en-US" altLang="en-US" dirty="0"/>
          </a:p>
          <a:p>
            <a:pPr>
              <a:lnSpc>
                <a:spcPct val="90000"/>
              </a:lnSpc>
            </a:pPr>
            <a:endParaRPr lang="en-US" altLang="en-US" dirty="0"/>
          </a:p>
        </p:txBody>
      </p:sp>
      <p:sp>
        <p:nvSpPr>
          <p:cNvPr id="4" name="Text Box 6"/>
          <p:cNvSpPr txBox="1">
            <a:spLocks noChangeArrowheads="1"/>
          </p:cNvSpPr>
          <p:nvPr/>
        </p:nvSpPr>
        <p:spPr bwMode="auto">
          <a:xfrm>
            <a:off x="7467600" y="609600"/>
            <a:ext cx="1219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a:t>
            </a:r>
          </a:p>
        </p:txBody>
      </p:sp>
    </p:spTree>
    <p:extLst>
      <p:ext uri="{BB962C8B-B14F-4D97-AF65-F5344CB8AC3E}">
        <p14:creationId xmlns:p14="http://schemas.microsoft.com/office/powerpoint/2010/main" val="98247331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67587" name="Rectangle 3"/>
          <p:cNvSpPr>
            <a:spLocks noGrp="1" noChangeArrowheads="1"/>
          </p:cNvSpPr>
          <p:nvPr>
            <p:ph type="body" idx="1"/>
          </p:nvPr>
        </p:nvSpPr>
        <p:spPr>
          <a:xfrm>
            <a:off x="1371600" y="2895600"/>
            <a:ext cx="6705600" cy="838200"/>
          </a:xfrm>
        </p:spPr>
        <p:txBody>
          <a:bodyPr/>
          <a:lstStyle/>
          <a:p>
            <a:pPr algn="ctr">
              <a:buFont typeface="Wingdings" panose="05000000000000000000" pitchFamily="2" charset="2"/>
              <a:buNone/>
            </a:pPr>
            <a:r>
              <a:rPr lang="en-US" altLang="en-US" sz="4000" dirty="0">
                <a:solidFill>
                  <a:srgbClr val="000000"/>
                </a:solidFill>
              </a:rPr>
              <a:t>Final Questions?</a:t>
            </a:r>
            <a:endParaRPr lang="en-US" altLang="en-US" sz="4000" dirty="0"/>
          </a:p>
        </p:txBody>
      </p:sp>
    </p:spTree>
    <p:extLst>
      <p:ext uri="{BB962C8B-B14F-4D97-AF65-F5344CB8AC3E}">
        <p14:creationId xmlns:p14="http://schemas.microsoft.com/office/powerpoint/2010/main" val="2811386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600200" y="1682678"/>
            <a:ext cx="4123659" cy="698909"/>
          </a:xfrm>
        </p:spPr>
        <p:txBody>
          <a:bodyPr/>
          <a:lstStyle/>
          <a:p>
            <a:r>
              <a:rPr lang="en-US" altLang="en-US" sz="4000" dirty="0"/>
              <a:t>Part 2  </a:t>
            </a:r>
          </a:p>
        </p:txBody>
      </p:sp>
      <p:sp>
        <p:nvSpPr>
          <p:cNvPr id="19459" name="Rectangle 3"/>
          <p:cNvSpPr>
            <a:spLocks noGrp="1" noChangeArrowheads="1"/>
          </p:cNvSpPr>
          <p:nvPr>
            <p:ph type="subTitle" idx="1"/>
          </p:nvPr>
        </p:nvSpPr>
        <p:spPr>
          <a:xfrm>
            <a:off x="698500" y="2470665"/>
            <a:ext cx="4335379" cy="575799"/>
          </a:xfrm>
        </p:spPr>
        <p:txBody>
          <a:bodyPr/>
          <a:lstStyle/>
          <a:p>
            <a:pPr marL="0" indent="0">
              <a:buNone/>
            </a:pPr>
            <a:r>
              <a:rPr lang="en-US" altLang="en-US" sz="3200" b="1" dirty="0"/>
              <a:t>Medical Evaluation</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1910.134(e)</a:t>
            </a:r>
          </a:p>
        </p:txBody>
      </p:sp>
      <p:pic>
        <p:nvPicPr>
          <p:cNvPr id="6" name="Picture 4">
            <a:extLst>
              <a:ext uri="{FF2B5EF4-FFF2-40B4-BE49-F238E27FC236}">
                <a16:creationId xmlns:a16="http://schemas.microsoft.com/office/drawing/2014/main" id="{AA627F0D-D3AB-479D-B0E6-B610AD4B1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375660" cy="454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87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457200"/>
            <a:ext cx="7924800" cy="523875"/>
          </a:xfrm>
        </p:spPr>
        <p:txBody>
          <a:bodyPr/>
          <a:lstStyle/>
          <a:p>
            <a:r>
              <a:rPr lang="en-US" altLang="en-US" sz="3400"/>
              <a:t>Why Have Medical Evaluations?</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1910.134(e)</a:t>
            </a:r>
          </a:p>
        </p:txBody>
      </p:sp>
      <p:sp>
        <p:nvSpPr>
          <p:cNvPr id="7" name="Rectangle 3">
            <a:extLst>
              <a:ext uri="{FF2B5EF4-FFF2-40B4-BE49-F238E27FC236}">
                <a16:creationId xmlns:a16="http://schemas.microsoft.com/office/drawing/2014/main" id="{EC1639C0-E811-4197-9516-FDA3014E403F}"/>
              </a:ext>
            </a:extLst>
          </p:cNvPr>
          <p:cNvSpPr txBox="1">
            <a:spLocks noChangeArrowheads="1"/>
          </p:cNvSpPr>
          <p:nvPr/>
        </p:nvSpPr>
        <p:spPr bwMode="auto">
          <a:xfrm>
            <a:off x="5334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kern="0" dirty="0"/>
              <a:t>A respirator places a physiological burden on the employee. </a:t>
            </a:r>
          </a:p>
          <a:p>
            <a:endParaRPr lang="en-US" altLang="en-US" u="none" kern="0" dirty="0"/>
          </a:p>
          <a:p>
            <a:r>
              <a:rPr lang="en-US" altLang="en-US" u="none" kern="0" dirty="0"/>
              <a:t>This burden varies with:</a:t>
            </a:r>
          </a:p>
          <a:p>
            <a:pPr lvl="1">
              <a:lnSpc>
                <a:spcPct val="150000"/>
              </a:lnSpc>
            </a:pPr>
            <a:r>
              <a:rPr lang="en-US" altLang="en-US" u="none" kern="0" dirty="0"/>
              <a:t>Type of respirator worn.</a:t>
            </a:r>
          </a:p>
          <a:p>
            <a:pPr lvl="1">
              <a:lnSpc>
                <a:spcPct val="150000"/>
              </a:lnSpc>
            </a:pPr>
            <a:r>
              <a:rPr lang="en-US" altLang="en-US" u="none" kern="0" dirty="0"/>
              <a:t>Job and workplace conditions. </a:t>
            </a:r>
          </a:p>
          <a:p>
            <a:pPr lvl="1">
              <a:lnSpc>
                <a:spcPct val="150000"/>
              </a:lnSpc>
            </a:pPr>
            <a:r>
              <a:rPr lang="en-US" altLang="en-US" u="none" kern="0" dirty="0"/>
              <a:t>Medical status of the employee.</a:t>
            </a:r>
          </a:p>
        </p:txBody>
      </p:sp>
    </p:spTree>
    <p:extLst>
      <p:ext uri="{BB962C8B-B14F-4D97-AF65-F5344CB8AC3E}">
        <p14:creationId xmlns:p14="http://schemas.microsoft.com/office/powerpoint/2010/main" val="193859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457200"/>
            <a:ext cx="7924800" cy="549275"/>
          </a:xfrm>
        </p:spPr>
        <p:txBody>
          <a:bodyPr/>
          <a:lstStyle/>
          <a:p>
            <a:r>
              <a:rPr lang="en-US" altLang="en-US"/>
              <a:t>Physiological Effects</a:t>
            </a:r>
          </a:p>
        </p:txBody>
      </p:sp>
      <p:sp>
        <p:nvSpPr>
          <p:cNvPr id="23555" name="Rectangle 3"/>
          <p:cNvSpPr>
            <a:spLocks noGrp="1" noChangeArrowheads="1"/>
          </p:cNvSpPr>
          <p:nvPr>
            <p:ph type="body" idx="1"/>
          </p:nvPr>
        </p:nvSpPr>
        <p:spPr/>
        <p:txBody>
          <a:bodyPr/>
          <a:lstStyle/>
          <a:p>
            <a:pPr>
              <a:lnSpc>
                <a:spcPct val="80000"/>
              </a:lnSpc>
              <a:spcBef>
                <a:spcPct val="100000"/>
              </a:spcBef>
            </a:pPr>
            <a:r>
              <a:rPr lang="en-US" altLang="en-US" dirty="0"/>
              <a:t>Pulmonary</a:t>
            </a:r>
          </a:p>
          <a:p>
            <a:pPr>
              <a:lnSpc>
                <a:spcPct val="80000"/>
              </a:lnSpc>
              <a:spcBef>
                <a:spcPct val="100000"/>
              </a:spcBef>
            </a:pPr>
            <a:r>
              <a:rPr lang="en-US" altLang="en-US" dirty="0"/>
              <a:t>Cardiovascular </a:t>
            </a:r>
          </a:p>
          <a:p>
            <a:pPr>
              <a:lnSpc>
                <a:spcPct val="80000"/>
              </a:lnSpc>
              <a:spcBef>
                <a:spcPct val="100000"/>
              </a:spcBef>
            </a:pPr>
            <a:r>
              <a:rPr lang="en-US" altLang="en-US" dirty="0"/>
              <a:t>Body temperature</a:t>
            </a:r>
          </a:p>
          <a:p>
            <a:pPr>
              <a:lnSpc>
                <a:spcPct val="80000"/>
              </a:lnSpc>
              <a:spcBef>
                <a:spcPct val="100000"/>
              </a:spcBef>
            </a:pPr>
            <a:r>
              <a:rPr lang="en-US" altLang="en-US" dirty="0"/>
              <a:t>Senses</a:t>
            </a:r>
          </a:p>
          <a:p>
            <a:pPr>
              <a:lnSpc>
                <a:spcPct val="80000"/>
              </a:lnSpc>
              <a:spcBef>
                <a:spcPct val="100000"/>
              </a:spcBef>
            </a:pPr>
            <a:r>
              <a:rPr lang="en-US" altLang="en-US" dirty="0"/>
              <a:t>Psychological</a:t>
            </a:r>
          </a:p>
          <a:p>
            <a:pPr>
              <a:lnSpc>
                <a:spcPct val="80000"/>
              </a:lnSpc>
              <a:spcBef>
                <a:spcPct val="100000"/>
              </a:spcBef>
            </a:pPr>
            <a:r>
              <a:rPr lang="en-US" altLang="en-US" dirty="0"/>
              <a:t>Irritation and allergy</a:t>
            </a:r>
            <a:endParaRPr lang="en-US" altLang="en-US" sz="2400" dirty="0"/>
          </a:p>
        </p:txBody>
      </p:sp>
      <p:pic>
        <p:nvPicPr>
          <p:cNvPr id="4" name="Picture 2" descr="A picture containing bicycle, sitting, motorcycle, luggage&#10;&#10;Description automatically generated">
            <a:extLst>
              <a:ext uri="{FF2B5EF4-FFF2-40B4-BE49-F238E27FC236}">
                <a16:creationId xmlns:a16="http://schemas.microsoft.com/office/drawing/2014/main" id="{D48375DB-BCD0-4885-A756-76D8E9B9A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199"/>
            <a:ext cx="3429000" cy="403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04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Medical Evaluation</a:t>
            </a:r>
            <a:endParaRPr lang="en-US" altLang="en-US" sz="4400" b="0"/>
          </a:p>
        </p:txBody>
      </p:sp>
      <p:sp>
        <p:nvSpPr>
          <p:cNvPr id="20483" name="Rectangle 4"/>
          <p:cNvSpPr>
            <a:spLocks noGrp="1" noChangeArrowheads="1"/>
          </p:cNvSpPr>
          <p:nvPr>
            <p:ph type="body" idx="1"/>
          </p:nvPr>
        </p:nvSpPr>
        <p:spPr>
          <a:xfrm>
            <a:off x="533400" y="1295400"/>
            <a:ext cx="8077200" cy="4724400"/>
          </a:xfrm>
        </p:spPr>
        <p:txBody>
          <a:bodyPr>
            <a:normAutofit lnSpcReduction="10000"/>
          </a:bodyPr>
          <a:lstStyle/>
          <a:p>
            <a:pPr>
              <a:spcBef>
                <a:spcPct val="50000"/>
              </a:spcBef>
              <a:defRPr/>
            </a:pPr>
            <a:r>
              <a:rPr lang="en-US" sz="3000" dirty="0"/>
              <a:t>Establishes the medical condition of the wearer.</a:t>
            </a:r>
          </a:p>
          <a:p>
            <a:pPr>
              <a:spcBef>
                <a:spcPct val="50000"/>
              </a:spcBef>
              <a:defRPr/>
            </a:pPr>
            <a:r>
              <a:rPr lang="en-US" sz="3000" dirty="0"/>
              <a:t>Provided before initial respirator use.</a:t>
            </a:r>
          </a:p>
          <a:p>
            <a:pPr>
              <a:spcBef>
                <a:spcPct val="50000"/>
              </a:spcBef>
              <a:defRPr/>
            </a:pPr>
            <a:r>
              <a:rPr lang="en-US" sz="3000" dirty="0"/>
              <a:t>Prior to fit testing and training.</a:t>
            </a:r>
          </a:p>
          <a:p>
            <a:pPr>
              <a:spcBef>
                <a:spcPct val="50000"/>
              </a:spcBef>
              <a:defRPr/>
            </a:pPr>
            <a:r>
              <a:rPr lang="en-US" sz="3000" dirty="0"/>
              <a:t>Performed by a physician or other licensed health care professional (PLHCP).</a:t>
            </a:r>
          </a:p>
          <a:p>
            <a:pPr lvl="1">
              <a:spcBef>
                <a:spcPct val="50000"/>
              </a:spcBef>
              <a:defRPr/>
            </a:pPr>
            <a:r>
              <a:rPr lang="en-US" sz="2600" dirty="0"/>
              <a:t>OSHA Respirator Medical Evaluation Questionnaire; Appendix C </a:t>
            </a:r>
            <a:r>
              <a:rPr lang="en-US" sz="2600" b="1" i="1" dirty="0"/>
              <a:t>or</a:t>
            </a:r>
          </a:p>
          <a:p>
            <a:pPr lvl="1">
              <a:spcBef>
                <a:spcPct val="50000"/>
              </a:spcBef>
              <a:defRPr/>
            </a:pPr>
            <a:r>
              <a:rPr lang="en-US" sz="2600" dirty="0"/>
              <a:t>Initial medical examination.</a:t>
            </a:r>
          </a:p>
        </p:txBody>
      </p:sp>
      <p:sp>
        <p:nvSpPr>
          <p:cNvPr id="20484" name="Text Box 5"/>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mj-lt"/>
              </a:rPr>
              <a:t>1910.134(e</a:t>
            </a:r>
            <a:r>
              <a:rPr lang="en-US" sz="1600" u="none" dirty="0"/>
              <a:t>)</a:t>
            </a:r>
          </a:p>
        </p:txBody>
      </p:sp>
    </p:spTree>
    <p:extLst>
      <p:ext uri="{BB962C8B-B14F-4D97-AF65-F5344CB8AC3E}">
        <p14:creationId xmlns:p14="http://schemas.microsoft.com/office/powerpoint/2010/main" val="3639940548"/>
      </p:ext>
    </p:extLst>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3C77763524304399680D98EC663D01" ma:contentTypeVersion="13" ma:contentTypeDescription="Create a new document." ma:contentTypeScope="" ma:versionID="c8977ef3ce57fd339ad85ef92eed7f25">
  <xsd:schema xmlns:xsd="http://www.w3.org/2001/XMLSchema" xmlns:xs="http://www.w3.org/2001/XMLSchema" xmlns:p="http://schemas.microsoft.com/office/2006/metadata/properties" xmlns:ns1="http://schemas.microsoft.com/sharepoint/v3" xmlns:ns3="07fb7b10-7b9a-4558-832d-786df73008dc" xmlns:ns4="e04a6c66-c387-4d23-9626-23c5cf44b5d8" targetNamespace="http://schemas.microsoft.com/office/2006/metadata/properties" ma:root="true" ma:fieldsID="a097c618153d2ca82f82683e21c56151" ns1:_="" ns3:_="" ns4:_="">
    <xsd:import namespace="http://schemas.microsoft.com/sharepoint/v3"/>
    <xsd:import namespace="07fb7b10-7b9a-4558-832d-786df73008dc"/>
    <xsd:import namespace="e04a6c66-c387-4d23-9626-23c5cf44b5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fb7b10-7b9a-4558-832d-786df7300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4a6c66-c387-4d23-9626-23c5cf44b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9272E8-B8BE-4144-86DA-B7B45C8E6B45}">
  <ds:schemaRefs>
    <ds:schemaRef ds:uri="http://schemas.microsoft.com/sharepoint/v3/contenttype/forms"/>
  </ds:schemaRefs>
</ds:datastoreItem>
</file>

<file path=customXml/itemProps2.xml><?xml version="1.0" encoding="utf-8"?>
<ds:datastoreItem xmlns:ds="http://schemas.openxmlformats.org/officeDocument/2006/customXml" ds:itemID="{7671ED00-0CC7-4895-8FA7-99013592592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07084365-5A63-4AE0-B0F8-80C700F4D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fb7b10-7b9a-4558-832d-786df73008dc"/>
    <ds:schemaRef ds:uri="e04a6c66-c387-4d23-9626-23c5cf44b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27731</TotalTime>
  <Pages>1</Pages>
  <Words>2898</Words>
  <Application>Microsoft Office PowerPoint</Application>
  <PresentationFormat>Letter Paper (8.5x11 in)</PresentationFormat>
  <Paragraphs>669</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Narrow</vt:lpstr>
      <vt:lpstr>Symbol</vt:lpstr>
      <vt:lpstr>Tahoma</vt:lpstr>
      <vt:lpstr>Times New Roman</vt:lpstr>
      <vt:lpstr>Wingdings</vt:lpstr>
      <vt:lpstr>NCDOL  Standard</vt:lpstr>
      <vt:lpstr>Respiratory Protection</vt:lpstr>
      <vt:lpstr>Objectives</vt:lpstr>
      <vt:lpstr>Ten Parts  of an Effective Respirator Program</vt:lpstr>
      <vt:lpstr>Part 1</vt:lpstr>
      <vt:lpstr>Someone in Charge</vt:lpstr>
      <vt:lpstr>Part 2  </vt:lpstr>
      <vt:lpstr>Why Have Medical Evaluations?</vt:lpstr>
      <vt:lpstr>Physiological Effects</vt:lpstr>
      <vt:lpstr>Medical Evaluation</vt:lpstr>
      <vt:lpstr>Follow-Up Medical Examinations</vt:lpstr>
      <vt:lpstr>Part 3</vt:lpstr>
      <vt:lpstr>Hazard Determination</vt:lpstr>
      <vt:lpstr>PowerPoint Presentation</vt:lpstr>
      <vt:lpstr>PowerPoint Presentation</vt:lpstr>
      <vt:lpstr>Hierarchy of Controls</vt:lpstr>
      <vt:lpstr>Selection</vt:lpstr>
      <vt:lpstr>Interior Structural Firefighting</vt:lpstr>
      <vt:lpstr>What is a Respirator?</vt:lpstr>
      <vt:lpstr>Breathing Air Use</vt:lpstr>
      <vt:lpstr>Air-Purifying Respirators (APR)</vt:lpstr>
      <vt:lpstr>Filtering Facepiece (Dust Mask)</vt:lpstr>
      <vt:lpstr>Respirators with Combination Cartridges</vt:lpstr>
      <vt:lpstr>Respirators with Organic Vapor Cartridges</vt:lpstr>
      <vt:lpstr>Powered-Air Purifying Respirator (PAPR)</vt:lpstr>
      <vt:lpstr>Cartridge/Canister Service Life</vt:lpstr>
      <vt:lpstr>Filters/Cartridges/Canister Labels</vt:lpstr>
      <vt:lpstr>Assigned Protection Factor (APF)</vt:lpstr>
      <vt:lpstr>PowerPoint Presentation</vt:lpstr>
      <vt:lpstr>What is a MUC?</vt:lpstr>
      <vt:lpstr>How to Calculate MUC</vt:lpstr>
      <vt:lpstr>         Part 4  Training and Information</vt:lpstr>
      <vt:lpstr>Training and Information</vt:lpstr>
      <vt:lpstr>Training and Information</vt:lpstr>
      <vt:lpstr>Training and Information</vt:lpstr>
      <vt:lpstr>Part 5  Fit Testing</vt:lpstr>
      <vt:lpstr>When is Fit Testing Required?</vt:lpstr>
      <vt:lpstr>Qualitative Fit Test (QLFT)</vt:lpstr>
      <vt:lpstr>Quantitative Fit Test (QNFT)</vt:lpstr>
      <vt:lpstr>Part 6  Maintenance and Care</vt:lpstr>
      <vt:lpstr>Cleaning and Disinfecting</vt:lpstr>
      <vt:lpstr>Cleaning and Disinfecting</vt:lpstr>
      <vt:lpstr>Storage</vt:lpstr>
      <vt:lpstr>Inspection</vt:lpstr>
      <vt:lpstr>PowerPoint Presentation</vt:lpstr>
      <vt:lpstr>Repairs</vt:lpstr>
      <vt:lpstr>Part 7 </vt:lpstr>
      <vt:lpstr>Use of Respirators</vt:lpstr>
      <vt:lpstr>Use</vt:lpstr>
      <vt:lpstr>Use</vt:lpstr>
      <vt:lpstr>Part 8</vt:lpstr>
      <vt:lpstr>Program Evaluation</vt:lpstr>
      <vt:lpstr> Part 9</vt:lpstr>
      <vt:lpstr>Recordkeeping</vt:lpstr>
      <vt:lpstr>Written Program</vt:lpstr>
      <vt:lpstr>         Part 10</vt:lpstr>
      <vt:lpstr>Voluntary Use</vt:lpstr>
      <vt:lpstr>All Mandatory Appendices</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Hardy, Celeste</dc:creator>
  <cp:lastModifiedBy>Garcia, Elma</cp:lastModifiedBy>
  <cp:revision>46</cp:revision>
  <cp:lastPrinted>2021-01-06T15:55:29Z</cp:lastPrinted>
  <dcterms:created xsi:type="dcterms:W3CDTF">2001-05-15T12:53:32Z</dcterms:created>
  <dcterms:modified xsi:type="dcterms:W3CDTF">2025-06-10T12:16:56Z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0x010100E13C77763524304399680D98EC663D01</vt:lpwstr>
  </property>
</Properties>
</file>