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00" r:id="rId2"/>
    <p:sldId id="401" r:id="rId3"/>
    <p:sldId id="688"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4" r:id="rId25"/>
    <p:sldId id="425" r:id="rId26"/>
    <p:sldId id="426" r:id="rId27"/>
    <p:sldId id="427" r:id="rId28"/>
    <p:sldId id="428"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5" r:id="rId44"/>
    <p:sldId id="446" r:id="rId45"/>
    <p:sldId id="447" r:id="rId46"/>
    <p:sldId id="448" r:id="rId47"/>
    <p:sldId id="449" r:id="rId48"/>
    <p:sldId id="450" r:id="rId49"/>
    <p:sldId id="451" r:id="rId50"/>
    <p:sldId id="452" r:id="rId51"/>
    <p:sldId id="453" r:id="rId52"/>
    <p:sldId id="454" r:id="rId53"/>
    <p:sldId id="455" r:id="rId54"/>
    <p:sldId id="456" r:id="rId55"/>
    <p:sldId id="457" r:id="rId56"/>
    <p:sldId id="458" r:id="rId57"/>
    <p:sldId id="459" r:id="rId58"/>
    <p:sldId id="460" r:id="rId59"/>
    <p:sldId id="690" r:id="rId60"/>
    <p:sldId id="691" r:id="rId61"/>
    <p:sldId id="463" r:id="rId62"/>
    <p:sldId id="464" r:id="rId63"/>
    <p:sldId id="465" r:id="rId64"/>
    <p:sldId id="466" r:id="rId65"/>
    <p:sldId id="467" r:id="rId66"/>
    <p:sldId id="468" r:id="rId67"/>
    <p:sldId id="469" r:id="rId68"/>
    <p:sldId id="470" r:id="rId69"/>
    <p:sldId id="471" r:id="rId70"/>
    <p:sldId id="472" r:id="rId71"/>
    <p:sldId id="473" r:id="rId72"/>
    <p:sldId id="39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447"/>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1354" y="53"/>
      </p:cViewPr>
      <p:guideLst/>
    </p:cSldViewPr>
  </p:slideViewPr>
  <p:notesTextViewPr>
    <p:cViewPr>
      <p:scale>
        <a:sx n="1" d="1"/>
        <a:sy n="1" d="1"/>
      </p:scale>
      <p:origin x="0" y="0"/>
    </p:cViewPr>
  </p:notesTextViewPr>
  <p:notesViewPr>
    <p:cSldViewPr snapToGrid="0">
      <p:cViewPr varScale="1">
        <p:scale>
          <a:sx n="50" d="100"/>
          <a:sy n="50" d="100"/>
        </p:scale>
        <p:origin x="2765"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17">
              <a:defRPr sz="3600" u="sng">
                <a:solidFill>
                  <a:schemeClr val="tx1"/>
                </a:solidFill>
                <a:latin typeface="Times New Roman" panose="02020603050405020304" pitchFamily="18" charset="0"/>
              </a:defRPr>
            </a:lvl1pPr>
            <a:lvl2pPr marL="754394" indent="-290152" defTabSz="946217">
              <a:defRPr sz="3600" u="sng">
                <a:solidFill>
                  <a:schemeClr val="tx1"/>
                </a:solidFill>
                <a:latin typeface="Times New Roman" panose="02020603050405020304" pitchFamily="18" charset="0"/>
              </a:defRPr>
            </a:lvl2pPr>
            <a:lvl3pPr marL="1160606" indent="-232122" defTabSz="946217">
              <a:defRPr sz="3600" u="sng">
                <a:solidFill>
                  <a:schemeClr val="tx1"/>
                </a:solidFill>
                <a:latin typeface="Times New Roman" panose="02020603050405020304" pitchFamily="18" charset="0"/>
              </a:defRPr>
            </a:lvl3pPr>
            <a:lvl4pPr marL="1624849" indent="-232122" defTabSz="946217">
              <a:defRPr sz="3600" u="sng">
                <a:solidFill>
                  <a:schemeClr val="tx1"/>
                </a:solidFill>
                <a:latin typeface="Times New Roman" panose="02020603050405020304" pitchFamily="18" charset="0"/>
              </a:defRPr>
            </a:lvl4pPr>
            <a:lvl5pPr marL="2089091" indent="-232122" defTabSz="946217">
              <a:defRPr sz="3600" u="sng">
                <a:solidFill>
                  <a:schemeClr val="tx1"/>
                </a:solidFill>
                <a:latin typeface="Times New Roman" panose="02020603050405020304" pitchFamily="18" charset="0"/>
              </a:defRPr>
            </a:lvl5pPr>
            <a:lvl6pPr marL="2553333" indent="-232122" defTabSz="946217" eaLnBrk="0" fontAlgn="base" hangingPunct="0">
              <a:spcBef>
                <a:spcPct val="0"/>
              </a:spcBef>
              <a:spcAft>
                <a:spcPct val="0"/>
              </a:spcAft>
              <a:defRPr sz="3600" u="sng">
                <a:solidFill>
                  <a:schemeClr val="tx1"/>
                </a:solidFill>
                <a:latin typeface="Times New Roman" panose="02020603050405020304" pitchFamily="18" charset="0"/>
              </a:defRPr>
            </a:lvl6pPr>
            <a:lvl7pPr marL="3017576" indent="-232122" defTabSz="946217" eaLnBrk="0" fontAlgn="base" hangingPunct="0">
              <a:spcBef>
                <a:spcPct val="0"/>
              </a:spcBef>
              <a:spcAft>
                <a:spcPct val="0"/>
              </a:spcAft>
              <a:defRPr sz="3600" u="sng">
                <a:solidFill>
                  <a:schemeClr val="tx1"/>
                </a:solidFill>
                <a:latin typeface="Times New Roman" panose="02020603050405020304" pitchFamily="18" charset="0"/>
              </a:defRPr>
            </a:lvl7pPr>
            <a:lvl8pPr marL="3481818" indent="-232122" defTabSz="946217" eaLnBrk="0" fontAlgn="base" hangingPunct="0">
              <a:spcBef>
                <a:spcPct val="0"/>
              </a:spcBef>
              <a:spcAft>
                <a:spcPct val="0"/>
              </a:spcAft>
              <a:defRPr sz="3600" u="sng">
                <a:solidFill>
                  <a:schemeClr val="tx1"/>
                </a:solidFill>
                <a:latin typeface="Times New Roman" panose="02020603050405020304" pitchFamily="18" charset="0"/>
              </a:defRPr>
            </a:lvl8pPr>
            <a:lvl9pPr marL="3946061" indent="-232122" defTabSz="946217" eaLnBrk="0" fontAlgn="base" hangingPunct="0">
              <a:spcBef>
                <a:spcPct val="0"/>
              </a:spcBef>
              <a:spcAft>
                <a:spcPct val="0"/>
              </a:spcAft>
              <a:defRPr sz="3600" u="sng">
                <a:solidFill>
                  <a:schemeClr val="tx1"/>
                </a:solidFill>
                <a:latin typeface="Times New Roman" panose="02020603050405020304" pitchFamily="18" charset="0"/>
              </a:defRPr>
            </a:lvl9pPr>
          </a:lstStyle>
          <a:p>
            <a:fld id="{2757F4DE-90AE-4950-972E-B9722BC10802}" type="slidenum">
              <a:rPr lang="en-US" altLang="en-US" sz="1000" u="none"/>
              <a:pPr/>
              <a:t>1</a:t>
            </a:fld>
            <a:endParaRPr lang="en-US" altLang="en-US" sz="1000" u="none"/>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485916" y="4416393"/>
            <a:ext cx="5887603"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b="1" dirty="0"/>
              <a:t>Revised 6/2025</a:t>
            </a:r>
          </a:p>
          <a:p>
            <a:endParaRPr lang="en-US" altLang="en-US" sz="800" dirty="0"/>
          </a:p>
          <a:p>
            <a:pPr eaLnBrk="1" hangingPunct="1"/>
            <a:r>
              <a:rPr lang="en-US" altLang="en-US" sz="800"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p>
          <a:p>
            <a:pPr eaLnBrk="1" hangingPunct="1"/>
            <a:r>
              <a:rPr lang="en-US" altLang="en-US" sz="800"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p>
          <a:p>
            <a:pPr eaLnBrk="1" hangingPunct="1"/>
            <a:r>
              <a:rPr lang="en-US" altLang="en-US" sz="800"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dirty="0"/>
          </a:p>
          <a:p>
            <a:endParaRPr lang="en-US" altLang="en-US" sz="800" dirty="0"/>
          </a:p>
          <a:p>
            <a:pPr eaLnBrk="1" hangingPunct="1"/>
            <a:endParaRPr lang="en-US" altLang="en-US" sz="800" dirty="0"/>
          </a:p>
          <a:p>
            <a:pPr eaLnBrk="1" hangingPunct="1"/>
            <a:endParaRPr lang="en-US" altLang="en-US" sz="800" dirty="0"/>
          </a:p>
        </p:txBody>
      </p:sp>
    </p:spTree>
    <p:extLst>
      <p:ext uri="{BB962C8B-B14F-4D97-AF65-F5344CB8AC3E}">
        <p14:creationId xmlns:p14="http://schemas.microsoft.com/office/powerpoint/2010/main" val="870867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89038" y="703263"/>
            <a:ext cx="4633912" cy="3475037"/>
          </a:xfrm>
          <a:ln/>
        </p:spPr>
      </p:sp>
      <p:sp>
        <p:nvSpPr>
          <p:cNvPr id="106499" name="Rectangle 3"/>
          <p:cNvSpPr>
            <a:spLocks noGrp="1" noChangeArrowheads="1"/>
          </p:cNvSpPr>
          <p:nvPr>
            <p:ph type="body" idx="1"/>
          </p:nvPr>
        </p:nvSpPr>
        <p:spPr>
          <a:xfrm>
            <a:off x="712362" y="4339392"/>
            <a:ext cx="5434712"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a:lnSpc>
                <a:spcPct val="80000"/>
              </a:lnSpc>
            </a:pPr>
            <a:endParaRPr lang="en-US" altLang="en-US" sz="800" dirty="0"/>
          </a:p>
        </p:txBody>
      </p:sp>
    </p:spTree>
    <p:extLst>
      <p:ext uri="{BB962C8B-B14F-4D97-AF65-F5344CB8AC3E}">
        <p14:creationId xmlns:p14="http://schemas.microsoft.com/office/powerpoint/2010/main" val="178783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712362" y="4339392"/>
            <a:ext cx="5434712" cy="4183780"/>
          </a:xfrm>
          <a:ln/>
        </p:spPr>
        <p:txBody>
          <a:bodyPr/>
          <a:lstStyle/>
          <a:p>
            <a:pPr>
              <a:defRPr/>
            </a:pPr>
            <a:endParaRPr lang="en-US" sz="900" dirty="0"/>
          </a:p>
          <a:p>
            <a:pPr marL="193434" indent="-193434" eaLnBrk="1" hangingPunct="1">
              <a:lnSpc>
                <a:spcPct val="80000"/>
              </a:lnSpc>
              <a:defRPr/>
            </a:pPr>
            <a:endParaRPr lang="en-US" sz="900" dirty="0"/>
          </a:p>
          <a:p>
            <a:pPr>
              <a:defRPr/>
            </a:pPr>
            <a:endParaRPr lang="en-US" sz="900" dirty="0"/>
          </a:p>
        </p:txBody>
      </p:sp>
    </p:spTree>
    <p:extLst>
      <p:ext uri="{BB962C8B-B14F-4D97-AF65-F5344CB8AC3E}">
        <p14:creationId xmlns:p14="http://schemas.microsoft.com/office/powerpoint/2010/main" val="384575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Tree>
    <p:extLst>
      <p:ext uri="{BB962C8B-B14F-4D97-AF65-F5344CB8AC3E}">
        <p14:creationId xmlns:p14="http://schemas.microsoft.com/office/powerpoint/2010/main" val="237656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9038" y="703263"/>
            <a:ext cx="4633912" cy="3475037"/>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marL="193434" indent="-193434"/>
            <a:endParaRPr lang="en-US" altLang="en-US" dirty="0"/>
          </a:p>
        </p:txBody>
      </p:sp>
    </p:spTree>
    <p:extLst>
      <p:ext uri="{BB962C8B-B14F-4D97-AF65-F5344CB8AC3E}">
        <p14:creationId xmlns:p14="http://schemas.microsoft.com/office/powerpoint/2010/main" val="212994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9038" y="703263"/>
            <a:ext cx="4633912" cy="3475037"/>
          </a:xfrm>
          <a:ln/>
        </p:spPr>
      </p:sp>
      <p:sp>
        <p:nvSpPr>
          <p:cNvPr id="11059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53321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9038" y="703263"/>
            <a:ext cx="4633912" cy="3475037"/>
          </a:xfrm>
          <a:ln/>
        </p:spPr>
      </p:sp>
      <p:sp>
        <p:nvSpPr>
          <p:cNvPr id="111619"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1400" dirty="0"/>
          </a:p>
        </p:txBody>
      </p:sp>
    </p:spTree>
    <p:extLst>
      <p:ext uri="{BB962C8B-B14F-4D97-AF65-F5344CB8AC3E}">
        <p14:creationId xmlns:p14="http://schemas.microsoft.com/office/powerpoint/2010/main" val="255417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9038" y="703263"/>
            <a:ext cx="4633912" cy="3475037"/>
          </a:xfrm>
          <a:ln/>
        </p:spPr>
      </p:sp>
      <p:sp>
        <p:nvSpPr>
          <p:cNvPr id="11264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1200" dirty="0"/>
          </a:p>
        </p:txBody>
      </p:sp>
    </p:spTree>
    <p:extLst>
      <p:ext uri="{BB962C8B-B14F-4D97-AF65-F5344CB8AC3E}">
        <p14:creationId xmlns:p14="http://schemas.microsoft.com/office/powerpoint/2010/main" val="1769051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3263"/>
            <a:ext cx="4633912" cy="3475037"/>
          </a:xfrm>
          <a:ln/>
        </p:spPr>
      </p:sp>
      <p:sp>
        <p:nvSpPr>
          <p:cNvPr id="113667" name="Rectangle 3"/>
          <p:cNvSpPr>
            <a:spLocks noGrp="1" noChangeArrowheads="1"/>
          </p:cNvSpPr>
          <p:nvPr>
            <p:ph type="body" idx="1"/>
          </p:nvPr>
        </p:nvSpPr>
        <p:spPr>
          <a:xfrm>
            <a:off x="636880" y="4416393"/>
            <a:ext cx="5510193"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800" dirty="0"/>
          </a:p>
        </p:txBody>
      </p:sp>
    </p:spTree>
    <p:extLst>
      <p:ext uri="{BB962C8B-B14F-4D97-AF65-F5344CB8AC3E}">
        <p14:creationId xmlns:p14="http://schemas.microsoft.com/office/powerpoint/2010/main" val="120988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9038" y="703263"/>
            <a:ext cx="4633912" cy="3475037"/>
          </a:xfrm>
          <a:ln/>
        </p:spPr>
      </p:sp>
      <p:sp>
        <p:nvSpPr>
          <p:cNvPr id="11469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289159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9038" y="703263"/>
            <a:ext cx="4633912" cy="3475037"/>
          </a:xfrm>
          <a:ln/>
        </p:spPr>
      </p:sp>
      <p:sp>
        <p:nvSpPr>
          <p:cNvPr id="11571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98122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85385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89038" y="703263"/>
            <a:ext cx="4633912" cy="3475037"/>
          </a:xfrm>
          <a:ln/>
        </p:spPr>
      </p:sp>
      <p:sp>
        <p:nvSpPr>
          <p:cNvPr id="116739"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a:p>
            <a:pPr>
              <a:spcBef>
                <a:spcPct val="0"/>
              </a:spcBef>
            </a:pPr>
            <a:endParaRPr lang="en-US" altLang="en-US" dirty="0"/>
          </a:p>
        </p:txBody>
      </p:sp>
    </p:spTree>
    <p:extLst>
      <p:ext uri="{BB962C8B-B14F-4D97-AF65-F5344CB8AC3E}">
        <p14:creationId xmlns:p14="http://schemas.microsoft.com/office/powerpoint/2010/main" val="253047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89038" y="703263"/>
            <a:ext cx="4633912" cy="3475037"/>
          </a:xfrm>
          <a:ln/>
        </p:spPr>
      </p:sp>
      <p:sp>
        <p:nvSpPr>
          <p:cNvPr id="117763" name="Rectangle 3"/>
          <p:cNvSpPr>
            <a:spLocks noGrp="1" noChangeArrowheads="1"/>
          </p:cNvSpPr>
          <p:nvPr>
            <p:ph type="body" idx="1"/>
          </p:nvPr>
        </p:nvSpPr>
        <p:spPr>
          <a:xfrm>
            <a:off x="787844" y="4416393"/>
            <a:ext cx="5283747"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53516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89038" y="703263"/>
            <a:ext cx="4633912" cy="3475037"/>
          </a:xfrm>
          <a:ln/>
        </p:spPr>
      </p:sp>
      <p:sp>
        <p:nvSpPr>
          <p:cNvPr id="11878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320610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89038" y="703263"/>
            <a:ext cx="4633912" cy="3475037"/>
          </a:xfrm>
          <a:ln/>
        </p:spPr>
      </p:sp>
      <p:sp>
        <p:nvSpPr>
          <p:cNvPr id="119811" name="Rectangle 3"/>
          <p:cNvSpPr>
            <a:spLocks noGrp="1" noChangeArrowheads="1"/>
          </p:cNvSpPr>
          <p:nvPr>
            <p:ph type="body" idx="1"/>
          </p:nvPr>
        </p:nvSpPr>
        <p:spPr>
          <a:xfrm>
            <a:off x="712362" y="4416393"/>
            <a:ext cx="5510193"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800" dirty="0"/>
          </a:p>
        </p:txBody>
      </p:sp>
    </p:spTree>
    <p:extLst>
      <p:ext uri="{BB962C8B-B14F-4D97-AF65-F5344CB8AC3E}">
        <p14:creationId xmlns:p14="http://schemas.microsoft.com/office/powerpoint/2010/main" val="2229537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863327" y="4416393"/>
            <a:ext cx="5359228"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3226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88252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89038" y="703263"/>
            <a:ext cx="4633912" cy="3475037"/>
          </a:xfrm>
          <a:ln/>
        </p:spPr>
      </p:sp>
      <p:sp>
        <p:nvSpPr>
          <p:cNvPr id="124931" name="Rectangle 3"/>
          <p:cNvSpPr>
            <a:spLocks noGrp="1" noChangeArrowheads="1"/>
          </p:cNvSpPr>
          <p:nvPr>
            <p:ph type="body" idx="1"/>
          </p:nvPr>
        </p:nvSpPr>
        <p:spPr>
          <a:xfrm>
            <a:off x="636880" y="4416393"/>
            <a:ext cx="5736640"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b="1" dirty="0"/>
          </a:p>
        </p:txBody>
      </p:sp>
    </p:spTree>
    <p:extLst>
      <p:ext uri="{BB962C8B-B14F-4D97-AF65-F5344CB8AC3E}">
        <p14:creationId xmlns:p14="http://schemas.microsoft.com/office/powerpoint/2010/main" val="99817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89038" y="703263"/>
            <a:ext cx="4633912" cy="3475037"/>
          </a:xfrm>
          <a:ln/>
        </p:spPr>
      </p:sp>
      <p:sp>
        <p:nvSpPr>
          <p:cNvPr id="12595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100980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9038" y="703263"/>
            <a:ext cx="4633912" cy="3475037"/>
          </a:xfrm>
          <a:ln/>
        </p:spPr>
      </p:sp>
      <p:sp>
        <p:nvSpPr>
          <p:cNvPr id="126979" name="Rectangle 3"/>
          <p:cNvSpPr>
            <a:spLocks noGrp="1" noChangeArrowheads="1"/>
          </p:cNvSpPr>
          <p:nvPr>
            <p:ph type="body" idx="1"/>
          </p:nvPr>
        </p:nvSpPr>
        <p:spPr>
          <a:xfrm>
            <a:off x="787845" y="4416393"/>
            <a:ext cx="5510193"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900" dirty="0"/>
          </a:p>
        </p:txBody>
      </p:sp>
    </p:spTree>
    <p:extLst>
      <p:ext uri="{BB962C8B-B14F-4D97-AF65-F5344CB8AC3E}">
        <p14:creationId xmlns:p14="http://schemas.microsoft.com/office/powerpoint/2010/main" val="2765356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89038" y="703263"/>
            <a:ext cx="4633912" cy="3475037"/>
          </a:xfrm>
          <a:ln/>
        </p:spPr>
      </p:sp>
      <p:sp>
        <p:nvSpPr>
          <p:cNvPr id="129027" name="Rectangle 3"/>
          <p:cNvSpPr>
            <a:spLocks noGrp="1" noChangeArrowheads="1"/>
          </p:cNvSpPr>
          <p:nvPr>
            <p:ph type="body" idx="1"/>
          </p:nvPr>
        </p:nvSpPr>
        <p:spPr>
          <a:xfrm>
            <a:off x="712362" y="4416393"/>
            <a:ext cx="5434712"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a:spcBef>
                <a:spcPct val="0"/>
              </a:spcBef>
            </a:pPr>
            <a:endParaRPr lang="en-US" altLang="en-US" dirty="0"/>
          </a:p>
        </p:txBody>
      </p:sp>
    </p:spTree>
    <p:extLst>
      <p:ext uri="{BB962C8B-B14F-4D97-AF65-F5344CB8AC3E}">
        <p14:creationId xmlns:p14="http://schemas.microsoft.com/office/powerpoint/2010/main" val="187725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3</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189038" y="703263"/>
            <a:ext cx="4633912" cy="3475037"/>
          </a:xfrm>
          <a:ln/>
        </p:spPr>
      </p:sp>
      <p:sp>
        <p:nvSpPr>
          <p:cNvPr id="13005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eaLnBrk="1" hangingPunct="1">
              <a:lnSpc>
                <a:spcPct val="80000"/>
              </a:lnSpc>
            </a:pPr>
            <a:endParaRPr lang="en-US" altLang="en-US" sz="1400" b="1" dirty="0"/>
          </a:p>
        </p:txBody>
      </p:sp>
    </p:spTree>
    <p:extLst>
      <p:ext uri="{BB962C8B-B14F-4D97-AF65-F5344CB8AC3E}">
        <p14:creationId xmlns:p14="http://schemas.microsoft.com/office/powerpoint/2010/main" val="4289361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89038" y="703263"/>
            <a:ext cx="4633912" cy="3475037"/>
          </a:xfrm>
          <a:ln/>
        </p:spPr>
      </p:sp>
      <p:sp>
        <p:nvSpPr>
          <p:cNvPr id="131075" name="Rectangle 3"/>
          <p:cNvSpPr>
            <a:spLocks noGrp="1" noChangeArrowheads="1"/>
          </p:cNvSpPr>
          <p:nvPr>
            <p:ph type="body" idx="1"/>
          </p:nvPr>
        </p:nvSpPr>
        <p:spPr>
          <a:xfrm>
            <a:off x="863326" y="4416393"/>
            <a:ext cx="5359229"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eaLnBrk="1" hangingPunct="1"/>
            <a:endParaRPr lang="en-US" altLang="en-US" dirty="0"/>
          </a:p>
        </p:txBody>
      </p:sp>
    </p:spTree>
    <p:extLst>
      <p:ext uri="{BB962C8B-B14F-4D97-AF65-F5344CB8AC3E}">
        <p14:creationId xmlns:p14="http://schemas.microsoft.com/office/powerpoint/2010/main" val="615744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89038" y="703263"/>
            <a:ext cx="4633912" cy="3475037"/>
          </a:xfrm>
          <a:ln/>
        </p:spPr>
      </p:sp>
      <p:sp>
        <p:nvSpPr>
          <p:cNvPr id="132099" name="Rectangle 3"/>
          <p:cNvSpPr>
            <a:spLocks noGrp="1" noChangeArrowheads="1"/>
          </p:cNvSpPr>
          <p:nvPr>
            <p:ph type="body" idx="1"/>
          </p:nvPr>
        </p:nvSpPr>
        <p:spPr>
          <a:xfrm>
            <a:off x="787845" y="4416393"/>
            <a:ext cx="5661157"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eaLnBrk="1" hangingPunct="1">
              <a:lnSpc>
                <a:spcPct val="80000"/>
              </a:lnSpc>
            </a:pPr>
            <a:endParaRPr lang="en-US" altLang="en-US" sz="800" dirty="0"/>
          </a:p>
        </p:txBody>
      </p:sp>
    </p:spTree>
    <p:extLst>
      <p:ext uri="{BB962C8B-B14F-4D97-AF65-F5344CB8AC3E}">
        <p14:creationId xmlns:p14="http://schemas.microsoft.com/office/powerpoint/2010/main" val="414902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03325" y="730250"/>
            <a:ext cx="4600575" cy="3449638"/>
          </a:xfrm>
          <a:ln cap="flat"/>
        </p:spPr>
      </p:sp>
      <p:sp>
        <p:nvSpPr>
          <p:cNvPr id="133123" name="Rectangle 3"/>
          <p:cNvSpPr>
            <a:spLocks noGrp="1" noChangeArrowheads="1"/>
          </p:cNvSpPr>
          <p:nvPr>
            <p:ph type="body" idx="1"/>
          </p:nvPr>
        </p:nvSpPr>
        <p:spPr>
          <a:xfrm>
            <a:off x="712362" y="4417996"/>
            <a:ext cx="5434711" cy="415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2" tIns="46748" rIns="93492" bIns="46748"/>
          <a:lstStyle/>
          <a:p>
            <a:endParaRPr lang="en-US" altLang="en-US" dirty="0"/>
          </a:p>
        </p:txBody>
      </p:sp>
    </p:spTree>
    <p:extLst>
      <p:ext uri="{BB962C8B-B14F-4D97-AF65-F5344CB8AC3E}">
        <p14:creationId xmlns:p14="http://schemas.microsoft.com/office/powerpoint/2010/main" val="2746736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03325" y="730250"/>
            <a:ext cx="4600575" cy="3449638"/>
          </a:xfrm>
          <a:ln cap="flat"/>
        </p:spPr>
      </p:sp>
      <p:sp>
        <p:nvSpPr>
          <p:cNvPr id="134147" name="Rectangle 3"/>
          <p:cNvSpPr>
            <a:spLocks noGrp="1" noChangeArrowheads="1"/>
          </p:cNvSpPr>
          <p:nvPr>
            <p:ph type="body" idx="1"/>
          </p:nvPr>
        </p:nvSpPr>
        <p:spPr>
          <a:xfrm>
            <a:off x="787845" y="4417996"/>
            <a:ext cx="5434711" cy="415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2" tIns="46748" rIns="93492" bIns="46748"/>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4241815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203325" y="730250"/>
            <a:ext cx="4600575" cy="3449638"/>
          </a:xfrm>
          <a:ln cap="flat"/>
        </p:spPr>
      </p:sp>
      <p:sp>
        <p:nvSpPr>
          <p:cNvPr id="135171" name="Rectangle 3"/>
          <p:cNvSpPr>
            <a:spLocks noGrp="1" noChangeArrowheads="1"/>
          </p:cNvSpPr>
          <p:nvPr>
            <p:ph type="body" idx="1"/>
          </p:nvPr>
        </p:nvSpPr>
        <p:spPr>
          <a:xfrm>
            <a:off x="787845" y="4417996"/>
            <a:ext cx="5283746" cy="415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2" tIns="46748" rIns="93492" bIns="46748"/>
          <a:lstStyle/>
          <a:p>
            <a:endParaRPr lang="en-US" altLang="en-US" dirty="0"/>
          </a:p>
        </p:txBody>
      </p:sp>
    </p:spTree>
    <p:extLst>
      <p:ext uri="{BB962C8B-B14F-4D97-AF65-F5344CB8AC3E}">
        <p14:creationId xmlns:p14="http://schemas.microsoft.com/office/powerpoint/2010/main" val="357601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203325" y="730250"/>
            <a:ext cx="4600575" cy="3449638"/>
          </a:xfrm>
          <a:ln cap="flat"/>
        </p:spPr>
      </p:sp>
      <p:sp>
        <p:nvSpPr>
          <p:cNvPr id="136195" name="Rectangle 3"/>
          <p:cNvSpPr>
            <a:spLocks noGrp="1" noChangeArrowheads="1"/>
          </p:cNvSpPr>
          <p:nvPr>
            <p:ph type="body" idx="1"/>
          </p:nvPr>
        </p:nvSpPr>
        <p:spPr>
          <a:xfrm>
            <a:off x="863327" y="4417996"/>
            <a:ext cx="5283746" cy="41565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2" tIns="46748" rIns="93492" bIns="46748"/>
          <a:lstStyle/>
          <a:p>
            <a:pPr marL="0" indent="0">
              <a:buFont typeface="Arial" panose="020B0604020202020204" pitchFamily="34" charset="0"/>
              <a:buNone/>
            </a:pPr>
            <a:endParaRPr lang="en-US" altLang="en-US" dirty="0"/>
          </a:p>
        </p:txBody>
      </p:sp>
    </p:spTree>
    <p:extLst>
      <p:ext uri="{BB962C8B-B14F-4D97-AF65-F5344CB8AC3E}">
        <p14:creationId xmlns:p14="http://schemas.microsoft.com/office/powerpoint/2010/main" val="3862992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89038" y="703263"/>
            <a:ext cx="4633912" cy="3475037"/>
          </a:xfrm>
          <a:ln/>
        </p:spPr>
      </p:sp>
      <p:sp>
        <p:nvSpPr>
          <p:cNvPr id="137219" name="Rectangle 3"/>
          <p:cNvSpPr>
            <a:spLocks noGrp="1" noChangeArrowheads="1"/>
          </p:cNvSpPr>
          <p:nvPr>
            <p:ph type="body" idx="1"/>
          </p:nvPr>
        </p:nvSpPr>
        <p:spPr>
          <a:xfrm>
            <a:off x="787845" y="4339392"/>
            <a:ext cx="5510193"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sz="800" dirty="0"/>
          </a:p>
        </p:txBody>
      </p:sp>
    </p:spTree>
    <p:extLst>
      <p:ext uri="{BB962C8B-B14F-4D97-AF65-F5344CB8AC3E}">
        <p14:creationId xmlns:p14="http://schemas.microsoft.com/office/powerpoint/2010/main" val="3110674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38809" y="4416393"/>
            <a:ext cx="5132782"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429334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89038" y="703263"/>
            <a:ext cx="4633912" cy="3475037"/>
          </a:xfrm>
          <a:ln/>
        </p:spPr>
      </p:sp>
      <p:sp>
        <p:nvSpPr>
          <p:cNvPr id="139267" name="Rectangle 3"/>
          <p:cNvSpPr>
            <a:spLocks noGrp="1" noChangeArrowheads="1"/>
          </p:cNvSpPr>
          <p:nvPr>
            <p:ph type="body" idx="1"/>
          </p:nvPr>
        </p:nvSpPr>
        <p:spPr>
          <a:xfrm>
            <a:off x="863326" y="4416393"/>
            <a:ext cx="5359229"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lvl="1"/>
            <a:endParaRPr lang="en-US" altLang="en-US" dirty="0"/>
          </a:p>
        </p:txBody>
      </p:sp>
    </p:spTree>
    <p:extLst>
      <p:ext uri="{BB962C8B-B14F-4D97-AF65-F5344CB8AC3E}">
        <p14:creationId xmlns:p14="http://schemas.microsoft.com/office/powerpoint/2010/main" val="333880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89038" y="703263"/>
            <a:ext cx="4633912" cy="3475037"/>
          </a:xfrm>
          <a:ln/>
        </p:spPr>
      </p:sp>
      <p:sp>
        <p:nvSpPr>
          <p:cNvPr id="9216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516248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89038" y="703263"/>
            <a:ext cx="4633912" cy="3475037"/>
          </a:xfrm>
          <a:ln/>
        </p:spPr>
      </p:sp>
      <p:sp>
        <p:nvSpPr>
          <p:cNvPr id="140291" name="Rectangle 3"/>
          <p:cNvSpPr>
            <a:spLocks noGrp="1" noChangeArrowheads="1"/>
          </p:cNvSpPr>
          <p:nvPr>
            <p:ph type="body" idx="1"/>
          </p:nvPr>
        </p:nvSpPr>
        <p:spPr>
          <a:xfrm>
            <a:off x="636880" y="4416393"/>
            <a:ext cx="5585675"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485420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89038" y="703263"/>
            <a:ext cx="4633912" cy="3475037"/>
          </a:xfrm>
          <a:ln/>
        </p:spPr>
      </p:sp>
      <p:sp>
        <p:nvSpPr>
          <p:cNvPr id="141315" name="Rectangle 3"/>
          <p:cNvSpPr>
            <a:spLocks noGrp="1" noChangeArrowheads="1"/>
          </p:cNvSpPr>
          <p:nvPr>
            <p:ph type="body" idx="1"/>
          </p:nvPr>
        </p:nvSpPr>
        <p:spPr>
          <a:xfrm>
            <a:off x="485916" y="4416393"/>
            <a:ext cx="5812122"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299322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89038" y="703263"/>
            <a:ext cx="4633912" cy="3475037"/>
          </a:xfrm>
          <a:ln/>
        </p:spPr>
      </p:sp>
      <p:sp>
        <p:nvSpPr>
          <p:cNvPr id="14336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2997926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656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57451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507492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26454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89038" y="703263"/>
            <a:ext cx="4633912" cy="3475037"/>
          </a:xfrm>
          <a:ln/>
        </p:spPr>
      </p:sp>
      <p:sp>
        <p:nvSpPr>
          <p:cNvPr id="149507" name="Rectangle 3"/>
          <p:cNvSpPr>
            <a:spLocks noGrp="1" noChangeArrowheads="1"/>
          </p:cNvSpPr>
          <p:nvPr>
            <p:ph type="body" idx="1"/>
          </p:nvPr>
        </p:nvSpPr>
        <p:spPr>
          <a:xfrm>
            <a:off x="1193562" y="4345571"/>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2253767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89038" y="703263"/>
            <a:ext cx="4633912" cy="3475037"/>
          </a:xfrm>
          <a:ln/>
        </p:spPr>
      </p:sp>
      <p:sp>
        <p:nvSpPr>
          <p:cNvPr id="15053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defTabSz="920618"/>
            <a:endParaRPr lang="en-US" altLang="en-US" dirty="0">
              <a:cs typeface="Arial" panose="020B0604020202020204" pitchFamily="34" charset="0"/>
            </a:endParaRPr>
          </a:p>
        </p:txBody>
      </p:sp>
    </p:spTree>
    <p:extLst>
      <p:ext uri="{BB962C8B-B14F-4D97-AF65-F5344CB8AC3E}">
        <p14:creationId xmlns:p14="http://schemas.microsoft.com/office/powerpoint/2010/main" val="3439623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8333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9038" y="703263"/>
            <a:ext cx="4633912" cy="3475037"/>
          </a:xfrm>
          <a:ln/>
        </p:spPr>
      </p:sp>
      <p:sp>
        <p:nvSpPr>
          <p:cNvPr id="10035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a:p>
            <a:pPr marL="0" lvl="1"/>
            <a:endParaRPr lang="en-US" altLang="en-US" dirty="0"/>
          </a:p>
        </p:txBody>
      </p:sp>
    </p:spTree>
    <p:extLst>
      <p:ext uri="{BB962C8B-B14F-4D97-AF65-F5344CB8AC3E}">
        <p14:creationId xmlns:p14="http://schemas.microsoft.com/office/powerpoint/2010/main" val="4034333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1189038" y="703263"/>
            <a:ext cx="4633912" cy="3475037"/>
          </a:xfrm>
          <a:ln/>
        </p:spPr>
      </p:sp>
      <p:sp>
        <p:nvSpPr>
          <p:cNvPr id="152579"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658103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89038" y="703263"/>
            <a:ext cx="4633912" cy="3475037"/>
          </a:xfrm>
          <a:ln/>
        </p:spPr>
      </p:sp>
      <p:sp>
        <p:nvSpPr>
          <p:cNvPr id="153603" name="Rectangle 3"/>
          <p:cNvSpPr>
            <a:spLocks noGrp="1" noChangeArrowheads="1"/>
          </p:cNvSpPr>
          <p:nvPr>
            <p:ph type="body" idx="1"/>
          </p:nvPr>
        </p:nvSpPr>
        <p:spPr>
          <a:xfrm>
            <a:off x="1193562" y="4421228"/>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693230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9038" y="714375"/>
            <a:ext cx="4633912" cy="3475038"/>
          </a:xfrm>
          <a:ln/>
        </p:spPr>
      </p:sp>
      <p:sp>
        <p:nvSpPr>
          <p:cNvPr id="15462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70337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1189038" y="703263"/>
            <a:ext cx="4633912" cy="3475037"/>
          </a:xfrm>
          <a:ln/>
        </p:spPr>
      </p:sp>
      <p:sp>
        <p:nvSpPr>
          <p:cNvPr id="15565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4365096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87591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89038" y="703263"/>
            <a:ext cx="4633912" cy="3475037"/>
          </a:xfrm>
          <a:ln/>
        </p:spPr>
      </p:sp>
      <p:sp>
        <p:nvSpPr>
          <p:cNvPr id="157699"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7258536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89038" y="703263"/>
            <a:ext cx="4633912" cy="3475037"/>
          </a:xfrm>
          <a:ln/>
        </p:spPr>
      </p:sp>
      <p:sp>
        <p:nvSpPr>
          <p:cNvPr id="15872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marL="170043" indent="-170043">
              <a:buFont typeface="Arial" panose="020B0604020202020204" pitchFamily="34" charset="0"/>
              <a:buChar char="•"/>
            </a:pPr>
            <a:endParaRPr lang="en-US" altLang="en-US" dirty="0"/>
          </a:p>
        </p:txBody>
      </p:sp>
    </p:spTree>
    <p:extLst>
      <p:ext uri="{BB962C8B-B14F-4D97-AF65-F5344CB8AC3E}">
        <p14:creationId xmlns:p14="http://schemas.microsoft.com/office/powerpoint/2010/main" val="35310745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89038" y="703263"/>
            <a:ext cx="4633912" cy="3475037"/>
          </a:xfrm>
          <a:ln/>
        </p:spPr>
      </p:sp>
      <p:sp>
        <p:nvSpPr>
          <p:cNvPr id="15974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223783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89038" y="703263"/>
            <a:ext cx="4633912" cy="3475037"/>
          </a:xfrm>
          <a:ln/>
        </p:spPr>
      </p:sp>
      <p:sp>
        <p:nvSpPr>
          <p:cNvPr id="15974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5333732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89038" y="703263"/>
            <a:ext cx="4633912" cy="3475037"/>
          </a:xfrm>
          <a:ln/>
        </p:spPr>
      </p:sp>
      <p:sp>
        <p:nvSpPr>
          <p:cNvPr id="15974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74798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712363" y="4416393"/>
            <a:ext cx="5510192"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Tree>
    <p:extLst>
      <p:ext uri="{BB962C8B-B14F-4D97-AF65-F5344CB8AC3E}">
        <p14:creationId xmlns:p14="http://schemas.microsoft.com/office/powerpoint/2010/main" val="1707198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89038" y="703263"/>
            <a:ext cx="4633912" cy="3475037"/>
          </a:xfrm>
          <a:ln/>
        </p:spPr>
      </p:sp>
      <p:sp>
        <p:nvSpPr>
          <p:cNvPr id="15974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883348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89038" y="703263"/>
            <a:ext cx="4633912" cy="3475037"/>
          </a:xfrm>
          <a:ln/>
        </p:spPr>
      </p:sp>
      <p:sp>
        <p:nvSpPr>
          <p:cNvPr id="16179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6036956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89038" y="703263"/>
            <a:ext cx="4633912" cy="3475037"/>
          </a:xfrm>
          <a:ln/>
        </p:spPr>
      </p:sp>
      <p:sp>
        <p:nvSpPr>
          <p:cNvPr id="162819"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4750336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9038" y="703263"/>
            <a:ext cx="4633912" cy="3475037"/>
          </a:xfrm>
          <a:ln/>
        </p:spPr>
      </p:sp>
      <p:sp>
        <p:nvSpPr>
          <p:cNvPr id="16384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9865762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9038" y="703263"/>
            <a:ext cx="4633912" cy="3475037"/>
          </a:xfrm>
          <a:ln/>
        </p:spPr>
      </p:sp>
      <p:sp>
        <p:nvSpPr>
          <p:cNvPr id="163843"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9960759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89038" y="703263"/>
            <a:ext cx="4633912" cy="3475037"/>
          </a:xfrm>
          <a:ln/>
        </p:spPr>
      </p:sp>
      <p:sp>
        <p:nvSpPr>
          <p:cNvPr id="16486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15086224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89038" y="703263"/>
            <a:ext cx="4633912" cy="3475037"/>
          </a:xfrm>
          <a:ln/>
        </p:spPr>
      </p:sp>
      <p:sp>
        <p:nvSpPr>
          <p:cNvPr id="16589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41906357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89038" y="703263"/>
            <a:ext cx="4633912" cy="3475037"/>
          </a:xfrm>
          <a:ln/>
        </p:spPr>
      </p:sp>
      <p:sp>
        <p:nvSpPr>
          <p:cNvPr id="166915" name="Rectangle 3"/>
          <p:cNvSpPr>
            <a:spLocks noGrp="1" noChangeArrowheads="1"/>
          </p:cNvSpPr>
          <p:nvPr>
            <p:ph type="body" idx="1"/>
          </p:nvPr>
        </p:nvSpPr>
        <p:spPr>
          <a:xfrm>
            <a:off x="636880" y="4416393"/>
            <a:ext cx="5585675"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pPr marL="170043" indent="-170043">
              <a:buFont typeface="Arial" panose="020B0604020202020204" pitchFamily="34" charset="0"/>
              <a:buChar char="•"/>
            </a:pPr>
            <a:endParaRPr lang="en-US" altLang="en-US" sz="800" dirty="0"/>
          </a:p>
        </p:txBody>
      </p:sp>
    </p:spTree>
    <p:extLst>
      <p:ext uri="{BB962C8B-B14F-4D97-AF65-F5344CB8AC3E}">
        <p14:creationId xmlns:p14="http://schemas.microsoft.com/office/powerpoint/2010/main" val="13263345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75438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b="0" dirty="0"/>
          </a:p>
        </p:txBody>
      </p:sp>
    </p:spTree>
    <p:extLst>
      <p:ext uri="{BB962C8B-B14F-4D97-AF65-F5344CB8AC3E}">
        <p14:creationId xmlns:p14="http://schemas.microsoft.com/office/powerpoint/2010/main" val="329500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9038" y="703263"/>
            <a:ext cx="4633912" cy="3475037"/>
          </a:xfrm>
          <a:ln/>
        </p:spPr>
      </p:sp>
      <p:sp>
        <p:nvSpPr>
          <p:cNvPr id="103427"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b="1" dirty="0"/>
          </a:p>
          <a:p>
            <a:endParaRPr lang="en-US" altLang="en-US" b="1" dirty="0"/>
          </a:p>
        </p:txBody>
      </p:sp>
    </p:spTree>
    <p:extLst>
      <p:ext uri="{BB962C8B-B14F-4D97-AF65-F5344CB8AC3E}">
        <p14:creationId xmlns:p14="http://schemas.microsoft.com/office/powerpoint/2010/main" val="16630136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xfrm>
            <a:off x="1195133" y="4416393"/>
            <a:ext cx="4620134"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437211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217">
              <a:defRPr sz="3600" u="sng">
                <a:solidFill>
                  <a:schemeClr val="tx1"/>
                </a:solidFill>
                <a:latin typeface="Times New Roman" panose="02020603050405020304" pitchFamily="18" charset="0"/>
              </a:defRPr>
            </a:lvl1pPr>
            <a:lvl2pPr marL="754394" indent="-290152" defTabSz="946217">
              <a:defRPr sz="3600" u="sng">
                <a:solidFill>
                  <a:schemeClr val="tx1"/>
                </a:solidFill>
                <a:latin typeface="Times New Roman" panose="02020603050405020304" pitchFamily="18" charset="0"/>
              </a:defRPr>
            </a:lvl2pPr>
            <a:lvl3pPr marL="1160606" indent="-232122" defTabSz="946217">
              <a:defRPr sz="3600" u="sng">
                <a:solidFill>
                  <a:schemeClr val="tx1"/>
                </a:solidFill>
                <a:latin typeface="Times New Roman" panose="02020603050405020304" pitchFamily="18" charset="0"/>
              </a:defRPr>
            </a:lvl3pPr>
            <a:lvl4pPr marL="1624849" indent="-232122" defTabSz="946217">
              <a:defRPr sz="3600" u="sng">
                <a:solidFill>
                  <a:schemeClr val="tx1"/>
                </a:solidFill>
                <a:latin typeface="Times New Roman" panose="02020603050405020304" pitchFamily="18" charset="0"/>
              </a:defRPr>
            </a:lvl4pPr>
            <a:lvl5pPr marL="2089091" indent="-232122" defTabSz="946217">
              <a:defRPr sz="3600" u="sng">
                <a:solidFill>
                  <a:schemeClr val="tx1"/>
                </a:solidFill>
                <a:latin typeface="Times New Roman" panose="02020603050405020304" pitchFamily="18" charset="0"/>
              </a:defRPr>
            </a:lvl5pPr>
            <a:lvl6pPr marL="2553333" indent="-232122" defTabSz="946217" eaLnBrk="0" fontAlgn="base" hangingPunct="0">
              <a:spcBef>
                <a:spcPct val="0"/>
              </a:spcBef>
              <a:spcAft>
                <a:spcPct val="0"/>
              </a:spcAft>
              <a:defRPr sz="3600" u="sng">
                <a:solidFill>
                  <a:schemeClr val="tx1"/>
                </a:solidFill>
                <a:latin typeface="Times New Roman" panose="02020603050405020304" pitchFamily="18" charset="0"/>
              </a:defRPr>
            </a:lvl6pPr>
            <a:lvl7pPr marL="3017576" indent="-232122" defTabSz="946217" eaLnBrk="0" fontAlgn="base" hangingPunct="0">
              <a:spcBef>
                <a:spcPct val="0"/>
              </a:spcBef>
              <a:spcAft>
                <a:spcPct val="0"/>
              </a:spcAft>
              <a:defRPr sz="3600" u="sng">
                <a:solidFill>
                  <a:schemeClr val="tx1"/>
                </a:solidFill>
                <a:latin typeface="Times New Roman" panose="02020603050405020304" pitchFamily="18" charset="0"/>
              </a:defRPr>
            </a:lvl7pPr>
            <a:lvl8pPr marL="3481818" indent="-232122" defTabSz="946217" eaLnBrk="0" fontAlgn="base" hangingPunct="0">
              <a:spcBef>
                <a:spcPct val="0"/>
              </a:spcBef>
              <a:spcAft>
                <a:spcPct val="0"/>
              </a:spcAft>
              <a:defRPr sz="3600" u="sng">
                <a:solidFill>
                  <a:schemeClr val="tx1"/>
                </a:solidFill>
                <a:latin typeface="Times New Roman" panose="02020603050405020304" pitchFamily="18" charset="0"/>
              </a:defRPr>
            </a:lvl8pPr>
            <a:lvl9pPr marL="3946061" indent="-232122" defTabSz="946217" eaLnBrk="0" fontAlgn="base" hangingPunct="0">
              <a:spcBef>
                <a:spcPct val="0"/>
              </a:spcBef>
              <a:spcAft>
                <a:spcPct val="0"/>
              </a:spcAft>
              <a:defRPr sz="3600" u="sng">
                <a:solidFill>
                  <a:schemeClr val="tx1"/>
                </a:solidFill>
                <a:latin typeface="Times New Roman" panose="02020603050405020304" pitchFamily="18" charset="0"/>
              </a:defRPr>
            </a:lvl9pPr>
          </a:lstStyle>
          <a:p>
            <a:fld id="{AB193616-C0D9-416A-98A9-F889B8ED2BB3}" type="slidenum">
              <a:rPr lang="en-US" altLang="en-US" sz="1000" u="none"/>
              <a:pPr/>
              <a:t>71</a:t>
            </a:fld>
            <a:endParaRPr lang="en-US" altLang="en-US" sz="1000" u="none"/>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16230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72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9038" y="703263"/>
            <a:ext cx="4633912" cy="3475037"/>
          </a:xfrm>
          <a:ln/>
        </p:spPr>
      </p:sp>
      <p:sp>
        <p:nvSpPr>
          <p:cNvPr id="104451"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191262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89038" y="703263"/>
            <a:ext cx="4633912" cy="3475037"/>
          </a:xfrm>
          <a:ln/>
        </p:spPr>
      </p:sp>
      <p:sp>
        <p:nvSpPr>
          <p:cNvPr id="105475" name="Rectangle 3"/>
          <p:cNvSpPr>
            <a:spLocks noGrp="1" noChangeArrowheads="1"/>
          </p:cNvSpPr>
          <p:nvPr>
            <p:ph type="body" idx="1"/>
          </p:nvPr>
        </p:nvSpPr>
        <p:spPr>
          <a:xfrm>
            <a:off x="1193562" y="4416393"/>
            <a:ext cx="4624851" cy="41837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5767" rIns="93169" bIns="45767"/>
          <a:lstStyle/>
          <a:p>
            <a:endParaRPr lang="en-US" altLang="en-US" dirty="0"/>
          </a:p>
        </p:txBody>
      </p:sp>
    </p:spTree>
    <p:extLst>
      <p:ext uri="{BB962C8B-B14F-4D97-AF65-F5344CB8AC3E}">
        <p14:creationId xmlns:p14="http://schemas.microsoft.com/office/powerpoint/2010/main" val="344722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dirty="0"/>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5603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0105602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3497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6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04538" y="2514600"/>
            <a:ext cx="7696200" cy="698500"/>
          </a:xfrm>
        </p:spPr>
        <p:txBody>
          <a:bodyPr/>
          <a:lstStyle/>
          <a:p>
            <a:r>
              <a:rPr lang="en-US" altLang="en-US" sz="4000" dirty="0">
                <a:solidFill>
                  <a:srgbClr val="102447"/>
                </a:solidFill>
              </a:rPr>
              <a:t>Powered Industrial Trucks</a:t>
            </a:r>
          </a:p>
        </p:txBody>
      </p:sp>
      <p:sp>
        <p:nvSpPr>
          <p:cNvPr id="3075" name="Rectangle 3"/>
          <p:cNvSpPr>
            <a:spLocks noGrp="1" noChangeArrowheads="1"/>
          </p:cNvSpPr>
          <p:nvPr>
            <p:ph type="subTitle" sz="quarter" idx="1"/>
          </p:nvPr>
        </p:nvSpPr>
        <p:spPr>
          <a:xfrm>
            <a:off x="1600200" y="3590989"/>
            <a:ext cx="5715000" cy="509588"/>
          </a:xfrm>
        </p:spPr>
        <p:txBody>
          <a:bodyPr/>
          <a:lstStyle/>
          <a:p>
            <a:r>
              <a:rPr lang="en-US" altLang="en-US" dirty="0"/>
              <a:t> </a:t>
            </a:r>
            <a:r>
              <a:rPr lang="en-US" altLang="en-US" b="1" i="1" dirty="0"/>
              <a:t>29 CFR 1910.178</a:t>
            </a:r>
          </a:p>
        </p:txBody>
      </p:sp>
      <p:sp>
        <p:nvSpPr>
          <p:cNvPr id="3076" name="Rectangle 4"/>
          <p:cNvSpPr>
            <a:spLocks noChangeArrowheads="1"/>
          </p:cNvSpPr>
          <p:nvPr/>
        </p:nvSpPr>
        <p:spPr bwMode="auto">
          <a:xfrm>
            <a:off x="685800" y="5571387"/>
            <a:ext cx="79248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nSpc>
                <a:spcPct val="110000"/>
              </a:lnSpc>
              <a:buClr>
                <a:srgbClr val="910046"/>
              </a:buClr>
              <a:buSzPct val="84000"/>
              <a:buFont typeface="Wingdings" panose="05000000000000000000" pitchFamily="2" charset="2"/>
              <a:buNone/>
            </a:pPr>
            <a:r>
              <a:rPr lang="en-US" altLang="en-US" sz="1600" u="none" dirty="0">
                <a:solidFill>
                  <a:srgbClr val="102447"/>
                </a:solidFill>
                <a:latin typeface="Avenir Next LT Pro" panose="020B0504020202020204" pitchFamily="34" charset="0"/>
              </a:rPr>
              <a:t>:</a:t>
            </a:r>
          </a:p>
        </p:txBody>
      </p:sp>
    </p:spTree>
    <p:extLst>
      <p:ext uri="{BB962C8B-B14F-4D97-AF65-F5344CB8AC3E}">
        <p14:creationId xmlns:p14="http://schemas.microsoft.com/office/powerpoint/2010/main" val="567893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609600" y="334963"/>
            <a:ext cx="7924800" cy="641350"/>
          </a:xfrm>
        </p:spPr>
        <p:txBody>
          <a:bodyPr lIns="91440" tIns="45720" rIns="91440" bIns="45720" anchor="b"/>
          <a:lstStyle/>
          <a:p>
            <a:pPr eaLnBrk="1" hangingPunct="1"/>
            <a:r>
              <a:rPr lang="en-US" altLang="en-US" dirty="0"/>
              <a:t>Designations </a:t>
            </a:r>
            <a:endParaRPr lang="en-US" altLang="en-US" sz="1400" dirty="0"/>
          </a:p>
        </p:txBody>
      </p:sp>
      <p:sp>
        <p:nvSpPr>
          <p:cNvPr id="19459" name="Rectangle 3"/>
          <p:cNvSpPr>
            <a:spLocks noGrp="1" noChangeArrowheads="1"/>
          </p:cNvSpPr>
          <p:nvPr>
            <p:ph type="body" sz="half" idx="4294967295"/>
          </p:nvPr>
        </p:nvSpPr>
        <p:spPr>
          <a:xfrm>
            <a:off x="457200" y="1419726"/>
            <a:ext cx="8001000" cy="1736224"/>
          </a:xfrm>
        </p:spPr>
        <p:txBody>
          <a:bodyPr/>
          <a:lstStyle/>
          <a:p>
            <a:pPr marL="344488" indent="-287338" eaLnBrk="1" hangingPunct="1"/>
            <a:r>
              <a:rPr lang="en-US" altLang="en-US" dirty="0"/>
              <a:t>Atmosphere or location classified as to whether it is hazardous or nonhazardous prior to the consideration of industrial trucks used</a:t>
            </a:r>
          </a:p>
          <a:p>
            <a:pPr marL="1138238" lvl="2" eaLnBrk="1" hangingPunct="1"/>
            <a:endParaRPr lang="en-US" altLang="en-US" sz="2200" dirty="0"/>
          </a:p>
        </p:txBody>
      </p:sp>
      <p:sp>
        <p:nvSpPr>
          <p:cNvPr id="19460" name="Rectangle 4"/>
          <p:cNvSpPr>
            <a:spLocks noChangeArrowheads="1"/>
          </p:cNvSpPr>
          <p:nvPr/>
        </p:nvSpPr>
        <p:spPr bwMode="auto">
          <a:xfrm>
            <a:off x="6061075" y="609600"/>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1910.178(b)(1)-(12)</a:t>
            </a:r>
          </a:p>
        </p:txBody>
      </p:sp>
      <p:pic>
        <p:nvPicPr>
          <p:cNvPr id="4" name="Picture 3" descr="Graphical user interface, application&#10;&#10;Description automatically generated">
            <a:extLst>
              <a:ext uri="{FF2B5EF4-FFF2-40B4-BE49-F238E27FC236}">
                <a16:creationId xmlns:a16="http://schemas.microsoft.com/office/drawing/2014/main" id="{7861064C-6399-4F78-BF01-A07FBC91F7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4937" y="2514600"/>
            <a:ext cx="6334125" cy="3381375"/>
          </a:xfrm>
          <a:prstGeom prst="rect">
            <a:avLst/>
          </a:prstGeom>
        </p:spPr>
      </p:pic>
    </p:spTree>
    <p:extLst>
      <p:ext uri="{BB962C8B-B14F-4D97-AF65-F5344CB8AC3E}">
        <p14:creationId xmlns:p14="http://schemas.microsoft.com/office/powerpoint/2010/main" val="50045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41325"/>
            <a:ext cx="7924800" cy="549275"/>
          </a:xfrm>
        </p:spPr>
        <p:txBody>
          <a:bodyPr/>
          <a:lstStyle/>
          <a:p>
            <a:r>
              <a:rPr lang="en-US" altLang="en-US" dirty="0"/>
              <a:t>Designated Locations</a:t>
            </a:r>
          </a:p>
        </p:txBody>
      </p:sp>
      <p:sp>
        <p:nvSpPr>
          <p:cNvPr id="20483" name="Rectangle 5"/>
          <p:cNvSpPr>
            <a:spLocks noGrp="1" noChangeArrowheads="1"/>
          </p:cNvSpPr>
          <p:nvPr>
            <p:ph idx="1"/>
          </p:nvPr>
        </p:nvSpPr>
        <p:spPr>
          <a:xfrm>
            <a:off x="533400" y="1143000"/>
            <a:ext cx="7924800" cy="4525963"/>
          </a:xfrm>
        </p:spPr>
        <p:txBody>
          <a:bodyPr/>
          <a:lstStyle/>
          <a:p>
            <a:endParaRPr lang="en-US" altLang="en-US" sz="1000" dirty="0"/>
          </a:p>
          <a:p>
            <a:r>
              <a:rPr lang="en-US" altLang="en-US" dirty="0"/>
              <a:t>Refer to </a:t>
            </a:r>
            <a:r>
              <a:rPr lang="en-US" altLang="en-US" b="1" dirty="0"/>
              <a:t>Table N-1 in 1910.178 </a:t>
            </a:r>
            <a:r>
              <a:rPr lang="en-US" altLang="en-US" dirty="0"/>
              <a:t>for the use of industrial trucks in various locations</a:t>
            </a:r>
          </a:p>
          <a:p>
            <a:endParaRPr lang="en-US" altLang="en-US" b="1" dirty="0"/>
          </a:p>
          <a:p>
            <a:r>
              <a:rPr lang="en-US" altLang="en-US" dirty="0"/>
              <a:t>Power-operated industrial trucks </a:t>
            </a:r>
            <a:r>
              <a:rPr lang="en-US" altLang="en-US" b="1" dirty="0"/>
              <a:t>shall not be used </a:t>
            </a:r>
            <a:r>
              <a:rPr lang="en-US" altLang="en-US" dirty="0"/>
              <a:t>in atmospheres containing hazardous concentrations:</a:t>
            </a:r>
            <a:endParaRPr lang="en-US" altLang="en-US" sz="800" dirty="0"/>
          </a:p>
          <a:p>
            <a:pPr lvl="4"/>
            <a:endParaRPr lang="en-US" altLang="en-US" dirty="0"/>
          </a:p>
          <a:p>
            <a:pPr lvl="1"/>
            <a:r>
              <a:rPr lang="en-US" altLang="en-US" sz="2600" dirty="0"/>
              <a:t>Gases or vapors</a:t>
            </a:r>
          </a:p>
          <a:p>
            <a:pPr lvl="4"/>
            <a:endParaRPr lang="en-US" altLang="en-US" dirty="0"/>
          </a:p>
          <a:p>
            <a:pPr lvl="1"/>
            <a:r>
              <a:rPr lang="en-US" altLang="en-US" sz="2600" dirty="0"/>
              <a:t>Dusts</a:t>
            </a:r>
          </a:p>
          <a:p>
            <a:pPr lvl="1"/>
            <a:endParaRPr lang="en-US" altLang="en-US" dirty="0"/>
          </a:p>
          <a:p>
            <a:endParaRPr lang="en-US" altLang="en-US" dirty="0"/>
          </a:p>
          <a:p>
            <a:endParaRPr lang="en-US" altLang="en-US" sz="1000" dirty="0"/>
          </a:p>
        </p:txBody>
      </p:sp>
      <p:sp>
        <p:nvSpPr>
          <p:cNvPr id="20484" name="Rectangle 4"/>
          <p:cNvSpPr>
            <a:spLocks noChangeArrowheads="1"/>
          </p:cNvSpPr>
          <p:nvPr/>
        </p:nvSpPr>
        <p:spPr bwMode="auto">
          <a:xfrm>
            <a:off x="5984875" y="609600"/>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1910.178(c)</a:t>
            </a:r>
          </a:p>
        </p:txBody>
      </p:sp>
    </p:spTree>
    <p:extLst>
      <p:ext uri="{BB962C8B-B14F-4D97-AF65-F5344CB8AC3E}">
        <p14:creationId xmlns:p14="http://schemas.microsoft.com/office/powerpoint/2010/main" val="5988812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441325"/>
            <a:ext cx="7924800" cy="549275"/>
          </a:xfrm>
        </p:spPr>
        <p:txBody>
          <a:bodyPr/>
          <a:lstStyle/>
          <a:p>
            <a:r>
              <a:rPr lang="en-US" altLang="en-US"/>
              <a:t>Converted Industrial Trucks</a:t>
            </a:r>
          </a:p>
        </p:txBody>
      </p:sp>
      <p:sp>
        <p:nvSpPr>
          <p:cNvPr id="21507" name="Rectangle 3"/>
          <p:cNvSpPr>
            <a:spLocks noGrp="1" noChangeArrowheads="1"/>
          </p:cNvSpPr>
          <p:nvPr>
            <p:ph idx="1"/>
          </p:nvPr>
        </p:nvSpPr>
        <p:spPr>
          <a:xfrm>
            <a:off x="533399" y="1441342"/>
            <a:ext cx="8112125" cy="4303821"/>
          </a:xfrm>
        </p:spPr>
        <p:txBody>
          <a:bodyPr/>
          <a:lstStyle/>
          <a:p>
            <a:r>
              <a:rPr lang="en-US" altLang="en-US" dirty="0"/>
              <a:t>Industrial trucks approved for the use of gasoline may be converted to liquefied petroleum gas and it may be used in those locations where G, GS or LP, and LPS designated trucks have been specified</a:t>
            </a:r>
          </a:p>
        </p:txBody>
      </p:sp>
      <p:sp>
        <p:nvSpPr>
          <p:cNvPr id="21508" name="Rectangle 4"/>
          <p:cNvSpPr>
            <a:spLocks noChangeArrowheads="1"/>
          </p:cNvSpPr>
          <p:nvPr/>
        </p:nvSpPr>
        <p:spPr bwMode="auto">
          <a:xfrm>
            <a:off x="6096000" y="623887"/>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1910.178(d)</a:t>
            </a:r>
          </a:p>
        </p:txBody>
      </p:sp>
      <p:pic>
        <p:nvPicPr>
          <p:cNvPr id="4" name="Picture 3" descr="Text&#10;&#10;Description automatically generated with medium confidence">
            <a:extLst>
              <a:ext uri="{FF2B5EF4-FFF2-40B4-BE49-F238E27FC236}">
                <a16:creationId xmlns:a16="http://schemas.microsoft.com/office/drawing/2014/main" id="{5F561EC0-1708-4EC5-9F62-E17DC04035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9055" y="3962400"/>
            <a:ext cx="3925889" cy="1274786"/>
          </a:xfrm>
          <a:prstGeom prst="rect">
            <a:avLst/>
          </a:prstGeom>
        </p:spPr>
      </p:pic>
    </p:spTree>
    <p:extLst>
      <p:ext uri="{BB962C8B-B14F-4D97-AF65-F5344CB8AC3E}">
        <p14:creationId xmlns:p14="http://schemas.microsoft.com/office/powerpoint/2010/main" val="35609039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512762" y="349250"/>
            <a:ext cx="7793038" cy="641350"/>
          </a:xfrm>
        </p:spPr>
        <p:txBody>
          <a:bodyPr lIns="91440" tIns="45720" rIns="91440" bIns="45720" anchor="b"/>
          <a:lstStyle/>
          <a:p>
            <a:pPr eaLnBrk="1" hangingPunct="1"/>
            <a:r>
              <a:rPr lang="en-US" altLang="en-US" dirty="0"/>
              <a:t>Safety Guards</a:t>
            </a:r>
            <a:endParaRPr lang="en-US" altLang="en-US" sz="1400" dirty="0"/>
          </a:p>
        </p:txBody>
      </p:sp>
      <p:sp>
        <p:nvSpPr>
          <p:cNvPr id="22531" name="Rectangle 3"/>
          <p:cNvSpPr>
            <a:spLocks noGrp="1" noChangeArrowheads="1"/>
          </p:cNvSpPr>
          <p:nvPr>
            <p:ph type="body" sz="half" idx="4294967295"/>
          </p:nvPr>
        </p:nvSpPr>
        <p:spPr>
          <a:xfrm>
            <a:off x="609600" y="1363850"/>
            <a:ext cx="7924800" cy="4008249"/>
          </a:xfrm>
        </p:spPr>
        <p:txBody>
          <a:bodyPr/>
          <a:lstStyle/>
          <a:p>
            <a:pPr marL="293688" indent="-293688" eaLnBrk="1" hangingPunct="1"/>
            <a:r>
              <a:rPr lang="en-US" altLang="en-US" b="1" dirty="0"/>
              <a:t>High lift rider trucks </a:t>
            </a:r>
            <a:r>
              <a:rPr lang="en-US" altLang="en-US" dirty="0"/>
              <a:t>fitted with an </a:t>
            </a:r>
            <a:r>
              <a:rPr lang="en-US" altLang="en-US" b="1" dirty="0"/>
              <a:t>overhead guard</a:t>
            </a:r>
          </a:p>
          <a:p>
            <a:pPr marL="293688" indent="-293688" eaLnBrk="1" hangingPunct="1"/>
            <a:endParaRPr lang="en-US" altLang="en-US" sz="1000" dirty="0"/>
          </a:p>
          <a:p>
            <a:pPr marL="641350" lvl="1" indent="-293688" eaLnBrk="1" hangingPunct="1"/>
            <a:r>
              <a:rPr lang="en-US" altLang="en-US" dirty="0"/>
              <a:t>Overhead guard required unless operating conditions do not permit</a:t>
            </a:r>
          </a:p>
        </p:txBody>
      </p:sp>
      <p:sp>
        <p:nvSpPr>
          <p:cNvPr id="5" name="Rectangle 4"/>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1910.178(e)(1)</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52334" y="3203971"/>
            <a:ext cx="4605866" cy="2583657"/>
          </a:xfrm>
          <a:prstGeom prst="rect">
            <a:avLst/>
          </a:prstGeom>
        </p:spPr>
      </p:pic>
    </p:spTree>
    <p:extLst>
      <p:ext uri="{BB962C8B-B14F-4D97-AF65-F5344CB8AC3E}">
        <p14:creationId xmlns:p14="http://schemas.microsoft.com/office/powerpoint/2010/main" val="427463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24998" y="1370012"/>
            <a:ext cx="3800709" cy="4395797"/>
          </a:xfrm>
          <a:prstGeom prst="rect">
            <a:avLst/>
          </a:prstGeom>
        </p:spPr>
      </p:pic>
      <p:sp>
        <p:nvSpPr>
          <p:cNvPr id="23554" name="Rectangle 2"/>
          <p:cNvSpPr>
            <a:spLocks noGrp="1" noChangeArrowheads="1"/>
          </p:cNvSpPr>
          <p:nvPr>
            <p:ph type="title" idx="4294967295"/>
          </p:nvPr>
        </p:nvSpPr>
        <p:spPr>
          <a:xfrm>
            <a:off x="533400" y="378610"/>
            <a:ext cx="7794625" cy="641350"/>
          </a:xfrm>
        </p:spPr>
        <p:txBody>
          <a:bodyPr lIns="91440" tIns="45720" rIns="91440" bIns="45720" anchor="b"/>
          <a:lstStyle/>
          <a:p>
            <a:pPr eaLnBrk="1" hangingPunct="1"/>
            <a:r>
              <a:rPr lang="en-US" altLang="en-US" dirty="0"/>
              <a:t>Safety Guards</a:t>
            </a:r>
            <a:endParaRPr lang="en-US" altLang="en-US" sz="1400" dirty="0"/>
          </a:p>
        </p:txBody>
      </p:sp>
      <p:sp>
        <p:nvSpPr>
          <p:cNvPr id="23555" name="Rectangle 3"/>
          <p:cNvSpPr>
            <a:spLocks noGrp="1" noChangeArrowheads="1"/>
          </p:cNvSpPr>
          <p:nvPr>
            <p:ph type="body" sz="half" idx="4294967295"/>
          </p:nvPr>
        </p:nvSpPr>
        <p:spPr>
          <a:xfrm>
            <a:off x="533400" y="1257300"/>
            <a:ext cx="4191000" cy="4230688"/>
          </a:xfrm>
        </p:spPr>
        <p:txBody>
          <a:bodyPr/>
          <a:lstStyle/>
          <a:p>
            <a:pPr marL="344488" indent="-344488" eaLnBrk="1" hangingPunct="1"/>
            <a:r>
              <a:rPr lang="en-US" altLang="en-US" sz="2400" dirty="0"/>
              <a:t>If the type of load presents a hazard, then user must equip fork truck with a </a:t>
            </a:r>
            <a:r>
              <a:rPr lang="en-US" altLang="en-US" sz="2400" b="1" dirty="0"/>
              <a:t>vertical backrest extension </a:t>
            </a:r>
            <a:r>
              <a:rPr lang="en-US" altLang="en-US" sz="2400" dirty="0"/>
              <a:t>manufactured in accordance with standard</a:t>
            </a:r>
          </a:p>
        </p:txBody>
      </p:sp>
      <p:sp>
        <p:nvSpPr>
          <p:cNvPr id="5" name="Rectangle 4"/>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1910.178(e)(2)</a:t>
            </a:r>
          </a:p>
        </p:txBody>
      </p:sp>
    </p:spTree>
    <p:extLst>
      <p:ext uri="{BB962C8B-B14F-4D97-AF65-F5344CB8AC3E}">
        <p14:creationId xmlns:p14="http://schemas.microsoft.com/office/powerpoint/2010/main" val="357073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33400" y="374650"/>
            <a:ext cx="7794625" cy="641350"/>
          </a:xfrm>
        </p:spPr>
        <p:txBody>
          <a:bodyPr lIns="91440" tIns="45720" rIns="91440" bIns="45720" anchor="b"/>
          <a:lstStyle/>
          <a:p>
            <a:pPr eaLnBrk="1" hangingPunct="1"/>
            <a:r>
              <a:rPr lang="en-US" altLang="en-US" dirty="0"/>
              <a:t>Fuel Handling and Storage</a:t>
            </a:r>
            <a:endParaRPr lang="en-US" altLang="en-US" sz="1400" dirty="0"/>
          </a:p>
        </p:txBody>
      </p:sp>
      <p:sp>
        <p:nvSpPr>
          <p:cNvPr id="24579" name="Rectangle 3"/>
          <p:cNvSpPr>
            <a:spLocks noGrp="1" noChangeArrowheads="1"/>
          </p:cNvSpPr>
          <p:nvPr>
            <p:ph type="body" sz="half" idx="4294967295"/>
          </p:nvPr>
        </p:nvSpPr>
        <p:spPr>
          <a:xfrm>
            <a:off x="533400" y="1211263"/>
            <a:ext cx="8229600" cy="4267200"/>
          </a:xfrm>
        </p:spPr>
        <p:txBody>
          <a:bodyPr/>
          <a:lstStyle/>
          <a:p>
            <a:pPr marL="396875" indent="-396875" eaLnBrk="1" hangingPunct="1"/>
            <a:r>
              <a:rPr lang="en-US" altLang="en-US" sz="2600" dirty="0"/>
              <a:t>Storage and handling of </a:t>
            </a:r>
            <a:r>
              <a:rPr lang="en-US" altLang="en-US" sz="2600" b="1" dirty="0"/>
              <a:t>liquid fuels </a:t>
            </a:r>
            <a:r>
              <a:rPr lang="en-US" altLang="en-US" sz="2600" dirty="0"/>
              <a:t>in accordance with NFPA Flammable and Combustible Liquids Code [NFPA No. 30-1969].</a:t>
            </a:r>
          </a:p>
          <a:p>
            <a:pPr marL="396875" indent="-396875" eaLnBrk="1" hangingPunct="1"/>
            <a:endParaRPr lang="en-US" altLang="en-US" sz="200" dirty="0"/>
          </a:p>
          <a:p>
            <a:pPr marL="396875" indent="-396875" eaLnBrk="1" hangingPunct="1"/>
            <a:endParaRPr lang="en-US" altLang="en-US" sz="200" dirty="0"/>
          </a:p>
          <a:p>
            <a:pPr marL="744538" lvl="1" indent="-396875" eaLnBrk="1" hangingPunct="1"/>
            <a:r>
              <a:rPr lang="en-US" altLang="en-US" sz="2200" dirty="0"/>
              <a:t>Incorporated by reference as specified in §1910.6</a:t>
            </a:r>
          </a:p>
        </p:txBody>
      </p:sp>
      <p:sp>
        <p:nvSpPr>
          <p:cNvPr id="5" name="Rectangle 4"/>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1910.178(f)(1)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1200" y="2971800"/>
            <a:ext cx="3860800" cy="2895600"/>
          </a:xfrm>
          <a:prstGeom prst="rect">
            <a:avLst/>
          </a:prstGeom>
        </p:spPr>
      </p:pic>
    </p:spTree>
    <p:extLst>
      <p:ext uri="{BB962C8B-B14F-4D97-AF65-F5344CB8AC3E}">
        <p14:creationId xmlns:p14="http://schemas.microsoft.com/office/powerpoint/2010/main" val="250112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4294967295"/>
          </p:nvPr>
        </p:nvSpPr>
        <p:spPr>
          <a:xfrm>
            <a:off x="533400" y="1251744"/>
            <a:ext cx="8001000" cy="4537075"/>
          </a:xfrm>
        </p:spPr>
        <p:txBody>
          <a:bodyPr/>
          <a:lstStyle/>
          <a:p>
            <a:pPr marL="293688" indent="-293688" eaLnBrk="1" hangingPunct="1">
              <a:defRPr/>
            </a:pPr>
            <a:r>
              <a:rPr lang="en-US" sz="2600" dirty="0"/>
              <a:t>Storage and handling of </a:t>
            </a:r>
            <a:r>
              <a:rPr lang="en-US" sz="2600" b="1" dirty="0"/>
              <a:t>liquefied petroleum gas fuel </a:t>
            </a:r>
            <a:r>
              <a:rPr lang="en-US" sz="2600" dirty="0"/>
              <a:t>in accordance with NFPA Storage and Handling of Liquefied Petroleum Gases [NFPA No. 58-1969]</a:t>
            </a:r>
          </a:p>
          <a:p>
            <a:pPr marL="396875" indent="-396875" eaLnBrk="1" hangingPunct="1">
              <a:defRPr/>
            </a:pPr>
            <a:endParaRPr lang="en-US" sz="800" dirty="0"/>
          </a:p>
          <a:p>
            <a:pPr marL="744538" lvl="1" indent="-396875" eaLnBrk="1" hangingPunct="1">
              <a:defRPr/>
            </a:pPr>
            <a:r>
              <a:rPr lang="en-US" sz="2200" dirty="0"/>
              <a:t>Incorporated by reference as specified in §1910.6</a:t>
            </a:r>
          </a:p>
          <a:p>
            <a:pPr marL="293688" indent="-293688" eaLnBrk="1" hangingPunct="1">
              <a:lnSpc>
                <a:spcPct val="90000"/>
              </a:lnSpc>
              <a:defRPr/>
            </a:pPr>
            <a:endParaRPr lang="en-US" dirty="0"/>
          </a:p>
        </p:txBody>
      </p:sp>
      <p:sp>
        <p:nvSpPr>
          <p:cNvPr id="6" name="Rectangle 5"/>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1910.178(f)(2)</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3493294"/>
            <a:ext cx="3165475" cy="2374106"/>
          </a:xfrm>
          <a:prstGeom prst="rect">
            <a:avLst/>
          </a:prstGeom>
        </p:spPr>
      </p:pic>
      <p:sp>
        <p:nvSpPr>
          <p:cNvPr id="7" name="Rectangle 2">
            <a:extLst>
              <a:ext uri="{FF2B5EF4-FFF2-40B4-BE49-F238E27FC236}">
                <a16:creationId xmlns:a16="http://schemas.microsoft.com/office/drawing/2014/main" id="{1C33242F-76FE-4621-889E-C25AC1726CD4}"/>
              </a:ext>
            </a:extLst>
          </p:cNvPr>
          <p:cNvSpPr txBox="1">
            <a:spLocks noChangeArrowheads="1"/>
          </p:cNvSpPr>
          <p:nvPr/>
        </p:nvSpPr>
        <p:spPr bwMode="gray">
          <a:xfrm>
            <a:off x="533400" y="374650"/>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Fuel Handling and Storage</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14755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533400" y="333376"/>
            <a:ext cx="8153400" cy="646112"/>
          </a:xfrm>
        </p:spPr>
        <p:txBody>
          <a:bodyPr lIns="91440" tIns="45720" rIns="91440" bIns="45720" anchor="b"/>
          <a:lstStyle/>
          <a:p>
            <a:pPr eaLnBrk="1" hangingPunct="1"/>
            <a:r>
              <a:rPr lang="en-US" altLang="en-US" dirty="0"/>
              <a:t>Changing/Charging Storage</a:t>
            </a:r>
          </a:p>
        </p:txBody>
      </p:sp>
      <p:sp>
        <p:nvSpPr>
          <p:cNvPr id="26627" name="Rectangle 3"/>
          <p:cNvSpPr>
            <a:spLocks noGrp="1" noChangeArrowheads="1"/>
          </p:cNvSpPr>
          <p:nvPr>
            <p:ph type="body" sz="half" idx="4294967295"/>
          </p:nvPr>
        </p:nvSpPr>
        <p:spPr>
          <a:xfrm>
            <a:off x="533400" y="1317624"/>
            <a:ext cx="8153400" cy="4306888"/>
          </a:xfrm>
        </p:spPr>
        <p:txBody>
          <a:bodyPr/>
          <a:lstStyle/>
          <a:p>
            <a:pPr marL="344488" indent="-344488" eaLnBrk="1" hangingPunct="1"/>
            <a:r>
              <a:rPr lang="en-US" altLang="en-US" dirty="0"/>
              <a:t>Battery charging installations located in areas designated for that purpose</a:t>
            </a:r>
          </a:p>
        </p:txBody>
      </p:sp>
      <p:sp>
        <p:nvSpPr>
          <p:cNvPr id="5" name="Rectangle 4"/>
          <p:cNvSpPr/>
          <p:nvPr/>
        </p:nvSpPr>
        <p:spPr>
          <a:xfrm>
            <a:off x="6518275" y="609600"/>
            <a:ext cx="2092325" cy="369888"/>
          </a:xfrm>
          <a:prstGeom prst="rect">
            <a:avLst/>
          </a:prstGeom>
        </p:spPr>
        <p:txBody>
          <a:bodyPr>
            <a:spAutoFit/>
          </a:bodyPr>
          <a:lstStyle/>
          <a:p>
            <a:pPr algn="r">
              <a:defRPr/>
            </a:pPr>
            <a:r>
              <a:rPr lang="en-US" sz="1800" u="none" dirty="0">
                <a:latin typeface="Avenir Next LT Pro" panose="020B0504020202020204" pitchFamily="34" charset="0"/>
              </a:rPr>
              <a:t>1910.178(g)(1)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2384985"/>
            <a:ext cx="4495800" cy="3371850"/>
          </a:xfrm>
          <a:prstGeom prst="rect">
            <a:avLst/>
          </a:prstGeom>
        </p:spPr>
      </p:pic>
    </p:spTree>
    <p:extLst>
      <p:ext uri="{BB962C8B-B14F-4D97-AF65-F5344CB8AC3E}">
        <p14:creationId xmlns:p14="http://schemas.microsoft.com/office/powerpoint/2010/main" val="261148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4294967295"/>
          </p:nvPr>
        </p:nvSpPr>
        <p:spPr>
          <a:xfrm>
            <a:off x="533400" y="1277936"/>
            <a:ext cx="8305800" cy="4603752"/>
          </a:xfrm>
        </p:spPr>
        <p:txBody>
          <a:bodyPr/>
          <a:lstStyle/>
          <a:p>
            <a:pPr marL="293688" indent="-293688" eaLnBrk="1" hangingPunct="1"/>
            <a:r>
              <a:rPr lang="en-US" altLang="en-US" sz="2600" dirty="0"/>
              <a:t>Facilities provided for flushing and neutralizing spilled electrolyte</a:t>
            </a:r>
          </a:p>
          <a:p>
            <a:pPr marL="293688" indent="-293688" eaLnBrk="1" hangingPunct="1"/>
            <a:endParaRPr lang="en-US" altLang="en-US" sz="2400" dirty="0"/>
          </a:p>
          <a:p>
            <a:pPr marL="293688" indent="-293688" eaLnBrk="1" hangingPunct="1"/>
            <a:r>
              <a:rPr lang="en-US" altLang="en-US" sz="2600" dirty="0"/>
              <a:t>Facilities provided for protecting charging apparatus from damage by trucks</a:t>
            </a:r>
          </a:p>
        </p:txBody>
      </p:sp>
      <p:sp>
        <p:nvSpPr>
          <p:cNvPr id="6" name="Rectangle 5"/>
          <p:cNvSpPr/>
          <p:nvPr/>
        </p:nvSpPr>
        <p:spPr>
          <a:xfrm>
            <a:off x="6518275" y="620712"/>
            <a:ext cx="2092325" cy="369888"/>
          </a:xfrm>
          <a:prstGeom prst="rect">
            <a:avLst/>
          </a:prstGeom>
        </p:spPr>
        <p:txBody>
          <a:bodyPr>
            <a:spAutoFit/>
          </a:bodyPr>
          <a:lstStyle/>
          <a:p>
            <a:pPr algn="r">
              <a:defRPr/>
            </a:pPr>
            <a:r>
              <a:rPr lang="en-US" sz="1800" u="none" dirty="0">
                <a:latin typeface="Avenir Next LT Pro" panose="020B0504020202020204" pitchFamily="34" charset="0"/>
              </a:rPr>
              <a:t>1910.178(g)(2)</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7335" y="3429000"/>
            <a:ext cx="3733800" cy="2452688"/>
          </a:xfrm>
          <a:prstGeom prst="rect">
            <a:avLst/>
          </a:prstGeom>
        </p:spPr>
      </p:pic>
      <p:sp>
        <p:nvSpPr>
          <p:cNvPr id="9" name="Rectangle 2">
            <a:extLst>
              <a:ext uri="{FF2B5EF4-FFF2-40B4-BE49-F238E27FC236}">
                <a16:creationId xmlns:a16="http://schemas.microsoft.com/office/drawing/2014/main" id="{28798922-14F5-48A9-BDAB-906AA99767BA}"/>
              </a:ext>
            </a:extLst>
          </p:cNvPr>
          <p:cNvSpPr txBox="1">
            <a:spLocks noChangeArrowheads="1"/>
          </p:cNvSpPr>
          <p:nvPr/>
        </p:nvSpPr>
        <p:spPr bwMode="gray">
          <a:xfrm>
            <a:off x="533400" y="333376"/>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Changing/Charging Storage</a:t>
            </a:r>
          </a:p>
        </p:txBody>
      </p:sp>
    </p:spTree>
    <p:extLst>
      <p:ext uri="{BB962C8B-B14F-4D97-AF65-F5344CB8AC3E}">
        <p14:creationId xmlns:p14="http://schemas.microsoft.com/office/powerpoint/2010/main" val="317295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4294967295"/>
          </p:nvPr>
        </p:nvSpPr>
        <p:spPr>
          <a:xfrm>
            <a:off x="533400" y="1262062"/>
            <a:ext cx="7993062" cy="4459287"/>
          </a:xfrm>
          <a:ln>
            <a:noFill/>
          </a:ln>
        </p:spPr>
        <p:txBody>
          <a:bodyPr/>
          <a:lstStyle/>
          <a:p>
            <a:pPr marL="293688" indent="-293688" eaLnBrk="1" hangingPunct="1"/>
            <a:r>
              <a:rPr lang="en-US" altLang="en-US" dirty="0"/>
              <a:t>Facilities provided for adequate ventilation for dispersal of fumes from gassing batteries</a:t>
            </a:r>
          </a:p>
        </p:txBody>
      </p:sp>
      <p:sp>
        <p:nvSpPr>
          <p:cNvPr id="5" name="Rectangle 4"/>
          <p:cNvSpPr/>
          <p:nvPr/>
        </p:nvSpPr>
        <p:spPr>
          <a:xfrm>
            <a:off x="6518275" y="620712"/>
            <a:ext cx="2092325" cy="369888"/>
          </a:xfrm>
          <a:prstGeom prst="rect">
            <a:avLst/>
          </a:prstGeom>
        </p:spPr>
        <p:txBody>
          <a:bodyPr>
            <a:spAutoFit/>
          </a:bodyPr>
          <a:lstStyle/>
          <a:p>
            <a:pPr algn="r">
              <a:defRPr/>
            </a:pPr>
            <a:r>
              <a:rPr lang="en-US" sz="1800" u="none" dirty="0">
                <a:latin typeface="Avenir Next LT Pro" panose="020B0504020202020204" pitchFamily="34" charset="0"/>
              </a:rPr>
              <a:t>1910.178(g)(2)</a:t>
            </a:r>
          </a:p>
        </p:txBody>
      </p:sp>
      <p:pic>
        <p:nvPicPr>
          <p:cNvPr id="4" name="Picture 3" descr="Graphical user interface, website&#10;&#10;Description automatically generated with medium confidence">
            <a:extLst>
              <a:ext uri="{FF2B5EF4-FFF2-40B4-BE49-F238E27FC236}">
                <a16:creationId xmlns:a16="http://schemas.microsoft.com/office/drawing/2014/main" id="{2DBDB51F-99EA-4EF8-8E2F-C855615CE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4055" y="2279342"/>
            <a:ext cx="4817745" cy="3589194"/>
          </a:xfrm>
          <a:prstGeom prst="rect">
            <a:avLst/>
          </a:prstGeom>
        </p:spPr>
      </p:pic>
      <p:sp>
        <p:nvSpPr>
          <p:cNvPr id="6" name="Rectangle 2">
            <a:extLst>
              <a:ext uri="{FF2B5EF4-FFF2-40B4-BE49-F238E27FC236}">
                <a16:creationId xmlns:a16="http://schemas.microsoft.com/office/drawing/2014/main" id="{238C4CAF-23F9-493A-BF01-182EEB2243FF}"/>
              </a:ext>
            </a:extLst>
          </p:cNvPr>
          <p:cNvSpPr txBox="1">
            <a:spLocks noChangeArrowheads="1"/>
          </p:cNvSpPr>
          <p:nvPr/>
        </p:nvSpPr>
        <p:spPr bwMode="gray">
          <a:xfrm>
            <a:off x="533400" y="333376"/>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Changing/Charging Storage</a:t>
            </a:r>
          </a:p>
        </p:txBody>
      </p:sp>
    </p:spTree>
    <p:extLst>
      <p:ext uri="{BB962C8B-B14F-4D97-AF65-F5344CB8AC3E}">
        <p14:creationId xmlns:p14="http://schemas.microsoft.com/office/powerpoint/2010/main" val="68789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a:t>Objectives</a:t>
            </a:r>
          </a:p>
        </p:txBody>
      </p:sp>
      <p:sp>
        <p:nvSpPr>
          <p:cNvPr id="4098" name="Rectangle 3"/>
          <p:cNvSpPr>
            <a:spLocks noGrp="1" noChangeArrowheads="1"/>
          </p:cNvSpPr>
          <p:nvPr>
            <p:ph idx="1"/>
          </p:nvPr>
        </p:nvSpPr>
        <p:spPr>
          <a:xfrm>
            <a:off x="533400" y="1265237"/>
            <a:ext cx="7848600" cy="4525963"/>
          </a:xfrm>
        </p:spPr>
        <p:txBody>
          <a:bodyPr/>
          <a:lstStyle/>
          <a:p>
            <a:pPr marL="465138" indent="-465138"/>
            <a:r>
              <a:rPr lang="en-US" dirty="0"/>
              <a:t>After this course, students will be able to:</a:t>
            </a:r>
            <a:endParaRPr lang="en-US" altLang="en-US" dirty="0"/>
          </a:p>
          <a:p>
            <a:pPr>
              <a:buFont typeface="Wingdings" panose="05000000000000000000" pitchFamily="2" charset="2"/>
              <a:buNone/>
            </a:pPr>
            <a:endParaRPr lang="en-US" altLang="en-US" sz="1400" dirty="0"/>
          </a:p>
          <a:p>
            <a:pPr lvl="1" eaLnBrk="1" hangingPunct="1">
              <a:buSzPct val="110000"/>
            </a:pPr>
            <a:r>
              <a:rPr lang="en-US" altLang="en-US" sz="2400" dirty="0"/>
              <a:t>Be able to reference </a:t>
            </a:r>
            <a:r>
              <a:rPr lang="en-US" altLang="en-US" dirty="0"/>
              <a:t>requirements for powered industrial trucks (PIT)</a:t>
            </a:r>
          </a:p>
          <a:p>
            <a:pPr lvl="1" eaLnBrk="1" hangingPunct="1"/>
            <a:endParaRPr lang="en-US" altLang="en-US" sz="1000" dirty="0"/>
          </a:p>
          <a:p>
            <a:pPr lvl="1" eaLnBrk="1" hangingPunct="1"/>
            <a:r>
              <a:rPr lang="en-US" altLang="en-US" sz="2400" dirty="0"/>
              <a:t>Recognize s</a:t>
            </a:r>
            <a:r>
              <a:rPr lang="en-US" altLang="en-US" dirty="0"/>
              <a:t>afe operation of equipment</a:t>
            </a:r>
          </a:p>
          <a:p>
            <a:pPr lvl="1" eaLnBrk="1" hangingPunct="1"/>
            <a:endParaRPr lang="en-US" altLang="en-US" sz="1000" dirty="0"/>
          </a:p>
          <a:p>
            <a:pPr lvl="1" eaLnBrk="1" hangingPunct="1"/>
            <a:r>
              <a:rPr lang="en-US" altLang="en-US" dirty="0"/>
              <a:t>Implement operator training and evaluation</a:t>
            </a:r>
          </a:p>
          <a:p>
            <a:pPr lvl="1" eaLnBrk="1" hangingPunct="1"/>
            <a:endParaRPr lang="en-US" altLang="en-US" sz="1000" dirty="0"/>
          </a:p>
          <a:p>
            <a:pPr lvl="1" eaLnBrk="1" hangingPunct="1"/>
            <a:r>
              <a:rPr lang="en-US" altLang="en-US" dirty="0"/>
              <a:t>Identify common forklift hazards</a:t>
            </a:r>
          </a:p>
          <a:p>
            <a:pPr lvl="1" eaLnBrk="1" hangingPunct="1"/>
            <a:endParaRPr lang="en-US" altLang="en-US" sz="1000" dirty="0"/>
          </a:p>
          <a:p>
            <a:pPr lvl="1" eaLnBrk="1" hangingPunct="1"/>
            <a:r>
              <a:rPr lang="en-US" altLang="en-US" dirty="0"/>
              <a:t>Familiarize themselves with abatement methods and procedures</a:t>
            </a:r>
          </a:p>
          <a:p>
            <a:pPr marL="0" indent="0">
              <a:buNone/>
            </a:pPr>
            <a:endParaRPr lang="en-US" altLang="en-US" dirty="0"/>
          </a:p>
        </p:txBody>
      </p:sp>
      <p:sp>
        <p:nvSpPr>
          <p:cNvPr id="4" name="Rectangle 3"/>
          <p:cNvSpPr/>
          <p:nvPr/>
        </p:nvSpPr>
        <p:spPr>
          <a:xfrm>
            <a:off x="6518275" y="609600"/>
            <a:ext cx="2092325" cy="369888"/>
          </a:xfrm>
          <a:prstGeom prst="rect">
            <a:avLst/>
          </a:prstGeom>
        </p:spPr>
        <p:txBody>
          <a:bodyPr>
            <a:spAutoFit/>
          </a:bodyPr>
          <a:lstStyle/>
          <a:p>
            <a:pPr algn="r">
              <a:defRPr/>
            </a:pPr>
            <a:r>
              <a:rPr lang="en-US" sz="1800" u="none" dirty="0">
                <a:latin typeface="Avenir Next LT Pro" panose="020B0504020202020204" pitchFamily="34" charset="0"/>
              </a:rPr>
              <a:t>1910.178</a:t>
            </a:r>
          </a:p>
        </p:txBody>
      </p:sp>
    </p:spTree>
    <p:extLst>
      <p:ext uri="{BB962C8B-B14F-4D97-AF65-F5344CB8AC3E}">
        <p14:creationId xmlns:p14="http://schemas.microsoft.com/office/powerpoint/2010/main" val="38347162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4294967295"/>
          </p:nvPr>
        </p:nvSpPr>
        <p:spPr>
          <a:xfrm>
            <a:off x="533400" y="1487836"/>
            <a:ext cx="8001000" cy="4241451"/>
          </a:xfrm>
        </p:spPr>
        <p:txBody>
          <a:bodyPr/>
          <a:lstStyle/>
          <a:p>
            <a:pPr marL="293688" indent="-293688" eaLnBrk="1" hangingPunct="1"/>
            <a:r>
              <a:rPr lang="en-US" altLang="en-US" sz="2600" dirty="0"/>
              <a:t>Conveyor, overhead hoist, or equivalent material handling equipment provided for handling batteries</a:t>
            </a:r>
          </a:p>
          <a:p>
            <a:pPr marL="3379788" lvl="7" indent="-293688" eaLnBrk="1" hangingPunct="1"/>
            <a:endParaRPr lang="en-US" altLang="en-US" sz="1400" dirty="0">
              <a:latin typeface="Avenir Next LT Pro" panose="020B0504020202020204" pitchFamily="34" charset="0"/>
            </a:endParaRPr>
          </a:p>
          <a:p>
            <a:pPr marL="3379788" lvl="7" indent="-293688" eaLnBrk="1" hangingPunct="1"/>
            <a:endParaRPr lang="en-US" altLang="en-US" sz="1400" dirty="0">
              <a:latin typeface="Avenir Next LT Pro" panose="020B0504020202020204" pitchFamily="34" charset="0"/>
            </a:endParaRPr>
          </a:p>
          <a:p>
            <a:pPr marL="293688" indent="-293688" eaLnBrk="1" hangingPunct="1"/>
            <a:r>
              <a:rPr lang="en-US" altLang="en-US" sz="2600" dirty="0"/>
              <a:t>Reinstalled batteries properly positioned and secured</a:t>
            </a:r>
          </a:p>
        </p:txBody>
      </p:sp>
      <p:sp>
        <p:nvSpPr>
          <p:cNvPr id="29701" name="Rectangle 4"/>
          <p:cNvSpPr>
            <a:spLocks noChangeArrowheads="1"/>
          </p:cNvSpPr>
          <p:nvPr/>
        </p:nvSpPr>
        <p:spPr bwMode="auto">
          <a:xfrm>
            <a:off x="6518275" y="623888"/>
            <a:ext cx="2244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1910.178(g)(4)-(5)</a:t>
            </a:r>
          </a:p>
        </p:txBody>
      </p:sp>
      <p:sp>
        <p:nvSpPr>
          <p:cNvPr id="5" name="Rectangle 2">
            <a:extLst>
              <a:ext uri="{FF2B5EF4-FFF2-40B4-BE49-F238E27FC236}">
                <a16:creationId xmlns:a16="http://schemas.microsoft.com/office/drawing/2014/main" id="{3F839A2B-A61B-462F-A1FB-674271671526}"/>
              </a:ext>
            </a:extLst>
          </p:cNvPr>
          <p:cNvSpPr txBox="1">
            <a:spLocks noChangeArrowheads="1"/>
          </p:cNvSpPr>
          <p:nvPr/>
        </p:nvSpPr>
        <p:spPr bwMode="gray">
          <a:xfrm>
            <a:off x="533400" y="333376"/>
            <a:ext cx="815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Changing/Charging Storage</a:t>
            </a:r>
          </a:p>
        </p:txBody>
      </p:sp>
    </p:spTree>
    <p:extLst>
      <p:ext uri="{BB962C8B-B14F-4D97-AF65-F5344CB8AC3E}">
        <p14:creationId xmlns:p14="http://schemas.microsoft.com/office/powerpoint/2010/main" val="113561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4294967295"/>
          </p:nvPr>
        </p:nvSpPr>
        <p:spPr>
          <a:xfrm>
            <a:off x="609600" y="1231179"/>
            <a:ext cx="8077200" cy="4658177"/>
          </a:xfrm>
        </p:spPr>
        <p:txBody>
          <a:bodyPr>
            <a:normAutofit fontScale="92500"/>
          </a:bodyPr>
          <a:lstStyle/>
          <a:p>
            <a:pPr marL="293688" indent="-293688" eaLnBrk="1" hangingPunct="1"/>
            <a:r>
              <a:rPr lang="en-US" altLang="en-US" sz="2400" dirty="0"/>
              <a:t>Carboy tilter or siphon provided for handling electrolyte</a:t>
            </a:r>
          </a:p>
          <a:p>
            <a:pPr marL="293688" indent="-293688" eaLnBrk="1" hangingPunct="1"/>
            <a:endParaRPr lang="en-US" altLang="en-US" sz="2400" dirty="0"/>
          </a:p>
          <a:p>
            <a:pPr marL="293688" indent="-293688" eaLnBrk="1" hangingPunct="1"/>
            <a:r>
              <a:rPr lang="en-US" altLang="en-US" sz="2400" dirty="0"/>
              <a:t>Acid poured into water; water </a:t>
            </a:r>
            <a:r>
              <a:rPr lang="en-US" altLang="en-US" sz="2400" b="1" i="1" dirty="0"/>
              <a:t>must not </a:t>
            </a:r>
            <a:r>
              <a:rPr lang="en-US" altLang="en-US" sz="2400" dirty="0"/>
              <a:t>be poured into acid</a:t>
            </a:r>
          </a:p>
          <a:p>
            <a:pPr marL="0" indent="0" eaLnBrk="1" hangingPunct="1">
              <a:buNone/>
            </a:pPr>
            <a:r>
              <a:rPr lang="en-US" altLang="en-US" sz="2400" dirty="0"/>
              <a:t> </a:t>
            </a:r>
          </a:p>
          <a:p>
            <a:pPr marL="293688" indent="-293688" eaLnBrk="1" hangingPunct="1"/>
            <a:r>
              <a:rPr lang="en-US" altLang="en-US" sz="2400" dirty="0"/>
              <a:t>Trucks properly positioned and brake applied before attempting to change or charge batteries</a:t>
            </a:r>
          </a:p>
          <a:p>
            <a:pPr marL="293688" indent="-293688" eaLnBrk="1" hangingPunct="1"/>
            <a:endParaRPr lang="en-US" altLang="en-US" sz="2400" dirty="0"/>
          </a:p>
          <a:p>
            <a:pPr marL="293688" indent="-293688" eaLnBrk="1" hangingPunct="1"/>
            <a:r>
              <a:rPr lang="en-US" altLang="en-US" sz="2400" dirty="0"/>
              <a:t>When charging batteries, vent caps checked for proper functioning</a:t>
            </a:r>
          </a:p>
          <a:p>
            <a:pPr marL="293688" indent="-293688" eaLnBrk="1" hangingPunct="1"/>
            <a:endParaRPr lang="en-US" altLang="en-US" sz="2400" dirty="0"/>
          </a:p>
          <a:p>
            <a:pPr marL="293688" indent="-293688" eaLnBrk="1" hangingPunct="1"/>
            <a:r>
              <a:rPr lang="en-US" altLang="en-US" sz="2400" dirty="0"/>
              <a:t>Battery cover opened to dissipate heat</a:t>
            </a:r>
          </a:p>
          <a:p>
            <a:pPr marL="293688" indent="-293688" eaLnBrk="1" hangingPunct="1"/>
            <a:endParaRPr lang="en-US" altLang="en-US" dirty="0"/>
          </a:p>
        </p:txBody>
      </p:sp>
      <p:sp>
        <p:nvSpPr>
          <p:cNvPr id="30725" name="Rectangle 4"/>
          <p:cNvSpPr>
            <a:spLocks noChangeArrowheads="1"/>
          </p:cNvSpPr>
          <p:nvPr/>
        </p:nvSpPr>
        <p:spPr bwMode="auto">
          <a:xfrm>
            <a:off x="6553200" y="621423"/>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venir Next LT Pro" panose="020B0504020202020204" pitchFamily="34" charset="0"/>
              </a:rPr>
              <a:t>1910.178(g)(6)-(9)</a:t>
            </a:r>
          </a:p>
        </p:txBody>
      </p:sp>
      <p:sp>
        <p:nvSpPr>
          <p:cNvPr id="5" name="Rectangle 2">
            <a:extLst>
              <a:ext uri="{FF2B5EF4-FFF2-40B4-BE49-F238E27FC236}">
                <a16:creationId xmlns:a16="http://schemas.microsoft.com/office/drawing/2014/main" id="{37EFE23A-5645-4111-B700-BD0F5638915F}"/>
              </a:ext>
            </a:extLst>
          </p:cNvPr>
          <p:cNvSpPr txBox="1">
            <a:spLocks noChangeArrowheads="1"/>
          </p:cNvSpPr>
          <p:nvPr/>
        </p:nvSpPr>
        <p:spPr bwMode="gray">
          <a:xfrm>
            <a:off x="533400" y="381000"/>
            <a:ext cx="7239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Changing/Charging Storage</a:t>
            </a:r>
          </a:p>
        </p:txBody>
      </p:sp>
    </p:spTree>
    <p:extLst>
      <p:ext uri="{BB962C8B-B14F-4D97-AF65-F5344CB8AC3E}">
        <p14:creationId xmlns:p14="http://schemas.microsoft.com/office/powerpoint/2010/main" val="6651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33400" y="344488"/>
            <a:ext cx="7793038" cy="646112"/>
          </a:xfrm>
        </p:spPr>
        <p:txBody>
          <a:bodyPr lIns="91440" tIns="45720" rIns="91440" bIns="45720" anchor="b"/>
          <a:lstStyle/>
          <a:p>
            <a:pPr eaLnBrk="1" hangingPunct="1"/>
            <a:r>
              <a:rPr lang="en-US" altLang="en-US" dirty="0"/>
              <a:t>Changing/Charging Storage</a:t>
            </a:r>
          </a:p>
        </p:txBody>
      </p:sp>
      <p:sp>
        <p:nvSpPr>
          <p:cNvPr id="31747" name="Rectangle 3"/>
          <p:cNvSpPr>
            <a:spLocks noGrp="1" noChangeArrowheads="1"/>
          </p:cNvSpPr>
          <p:nvPr>
            <p:ph type="body" sz="half" idx="4294967295"/>
          </p:nvPr>
        </p:nvSpPr>
        <p:spPr>
          <a:xfrm>
            <a:off x="533400" y="1278075"/>
            <a:ext cx="4953000" cy="4611687"/>
          </a:xfrm>
        </p:spPr>
        <p:txBody>
          <a:bodyPr/>
          <a:lstStyle/>
          <a:p>
            <a:pPr marL="293688" indent="-293688" eaLnBrk="1" hangingPunct="1"/>
            <a:r>
              <a:rPr lang="en-US" altLang="en-US" dirty="0"/>
              <a:t>Trucks properly positioned and brake applied before attempting to change or charge batteries</a:t>
            </a:r>
          </a:p>
        </p:txBody>
      </p:sp>
      <p:sp>
        <p:nvSpPr>
          <p:cNvPr id="5" name="Rectangle 4"/>
          <p:cNvSpPr/>
          <p:nvPr/>
        </p:nvSpPr>
        <p:spPr>
          <a:xfrm>
            <a:off x="6518275" y="641913"/>
            <a:ext cx="2092325" cy="366712"/>
          </a:xfrm>
          <a:prstGeom prst="rect">
            <a:avLst/>
          </a:prstGeom>
        </p:spPr>
        <p:txBody>
          <a:bodyPr>
            <a:spAutoFit/>
          </a:bodyPr>
          <a:lstStyle/>
          <a:p>
            <a:pPr algn="r">
              <a:defRPr/>
            </a:pPr>
            <a:r>
              <a:rPr lang="en-US" sz="1800" u="none" dirty="0">
                <a:latin typeface="Avenir Next LT Pro" panose="020B0504020202020204" pitchFamily="34" charset="0"/>
              </a:rPr>
              <a:t>1910.178(g)(8)</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rcRect/>
          <a:stretch/>
        </p:blipFill>
        <p:spPr>
          <a:xfrm>
            <a:off x="5499154" y="1251548"/>
            <a:ext cx="2565292" cy="4605866"/>
          </a:xfrm>
          <a:prstGeom prst="rect">
            <a:avLst/>
          </a:prstGeom>
        </p:spPr>
      </p:pic>
    </p:spTree>
    <p:extLst>
      <p:ext uri="{BB962C8B-B14F-4D97-AF65-F5344CB8AC3E}">
        <p14:creationId xmlns:p14="http://schemas.microsoft.com/office/powerpoint/2010/main" val="3410533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4294967295"/>
          </p:nvPr>
        </p:nvSpPr>
        <p:spPr>
          <a:xfrm>
            <a:off x="571500" y="1225737"/>
            <a:ext cx="8001000" cy="4383088"/>
          </a:xfrm>
        </p:spPr>
        <p:txBody>
          <a:bodyPr/>
          <a:lstStyle/>
          <a:p>
            <a:pPr marL="0" indent="0" eaLnBrk="1" hangingPunct="1">
              <a:buNone/>
            </a:pPr>
            <a:endParaRPr lang="en-US" altLang="en-US" sz="800" dirty="0">
              <a:latin typeface="Arial Narrow" panose="020B0606020202030204" pitchFamily="34" charset="0"/>
            </a:endParaRPr>
          </a:p>
          <a:p>
            <a:pPr marL="293688" indent="-293688" eaLnBrk="1" hangingPunct="1">
              <a:spcBef>
                <a:spcPts val="600"/>
              </a:spcBef>
            </a:pPr>
            <a:r>
              <a:rPr lang="en-US" altLang="en-US" b="1" dirty="0"/>
              <a:t>Do Not Smoke </a:t>
            </a:r>
            <a:r>
              <a:rPr lang="en-US" altLang="en-US" dirty="0"/>
              <a:t>in the charging area</a:t>
            </a:r>
          </a:p>
          <a:p>
            <a:pPr marL="293688" indent="-293688" eaLnBrk="1" hangingPunct="1">
              <a:spcBef>
                <a:spcPts val="600"/>
              </a:spcBef>
            </a:pPr>
            <a:endParaRPr lang="en-US" altLang="en-US" sz="800" dirty="0"/>
          </a:p>
          <a:p>
            <a:pPr marL="293688" indent="-293688" eaLnBrk="1" hangingPunct="1">
              <a:spcBef>
                <a:spcPts val="600"/>
              </a:spcBef>
            </a:pPr>
            <a:r>
              <a:rPr lang="en-US" altLang="en-US" dirty="0"/>
              <a:t>Prevent open flames, sparks or electric arcs in charging area</a:t>
            </a:r>
          </a:p>
          <a:p>
            <a:pPr marL="293688" indent="-293688" eaLnBrk="1" hangingPunct="1">
              <a:spcBef>
                <a:spcPts val="600"/>
              </a:spcBef>
            </a:pPr>
            <a:endParaRPr lang="en-US" altLang="en-US" sz="800" dirty="0"/>
          </a:p>
          <a:p>
            <a:pPr marL="293688" indent="-293688" eaLnBrk="1" hangingPunct="1">
              <a:spcBef>
                <a:spcPts val="600"/>
              </a:spcBef>
            </a:pPr>
            <a:r>
              <a:rPr lang="en-US" altLang="en-US" dirty="0"/>
              <a:t>Keep tools and other metallic objects away from the tops of uncovered batteries</a:t>
            </a:r>
          </a:p>
          <a:p>
            <a:pPr marL="293688" indent="-293688" eaLnBrk="1" hangingPunct="1"/>
            <a:endParaRPr lang="en-US" altLang="en-US" b="1" dirty="0"/>
          </a:p>
          <a:p>
            <a:pPr marL="293688" indent="-293688" eaLnBrk="1" hangingPunct="1"/>
            <a:endParaRPr lang="en-US" altLang="en-US" b="1" dirty="0"/>
          </a:p>
        </p:txBody>
      </p:sp>
      <p:sp>
        <p:nvSpPr>
          <p:cNvPr id="5" name="Rectangle 4"/>
          <p:cNvSpPr/>
          <p:nvPr/>
        </p:nvSpPr>
        <p:spPr>
          <a:xfrm>
            <a:off x="5562600" y="617725"/>
            <a:ext cx="3124200" cy="369332"/>
          </a:xfrm>
          <a:prstGeom prst="rect">
            <a:avLst/>
          </a:prstGeom>
        </p:spPr>
        <p:txBody>
          <a:bodyPr wrap="square">
            <a:spAutoFit/>
          </a:bodyPr>
          <a:lstStyle/>
          <a:p>
            <a:pPr algn="r">
              <a:defRPr/>
            </a:pPr>
            <a:r>
              <a:rPr lang="en-US" sz="1800" u="none" dirty="0">
                <a:latin typeface="Avenir Next LT Pro" panose="020B0504020202020204" pitchFamily="34" charset="0"/>
              </a:rPr>
              <a:t>1910.178(g)(11)-(12)</a:t>
            </a:r>
          </a:p>
        </p:txBody>
      </p:sp>
      <p:pic>
        <p:nvPicPr>
          <p:cNvPr id="3" name="Picture 2" descr="A picture containing text, sign, clipart&#10;&#10;Description automatically generated">
            <a:extLst>
              <a:ext uri="{FF2B5EF4-FFF2-40B4-BE49-F238E27FC236}">
                <a16:creationId xmlns:a16="http://schemas.microsoft.com/office/drawing/2014/main" id="{F6CFADF0-9390-4914-AC30-6EC17C8AA0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3750036"/>
            <a:ext cx="2239435" cy="2030730"/>
          </a:xfrm>
          <a:prstGeom prst="rect">
            <a:avLst/>
          </a:prstGeom>
        </p:spPr>
      </p:pic>
      <p:sp>
        <p:nvSpPr>
          <p:cNvPr id="6" name="Rectangle 2">
            <a:extLst>
              <a:ext uri="{FF2B5EF4-FFF2-40B4-BE49-F238E27FC236}">
                <a16:creationId xmlns:a16="http://schemas.microsoft.com/office/drawing/2014/main" id="{C8D047D9-CFD1-49E3-AF2C-3384115B77CF}"/>
              </a:ext>
            </a:extLst>
          </p:cNvPr>
          <p:cNvSpPr txBox="1">
            <a:spLocks noChangeArrowheads="1"/>
          </p:cNvSpPr>
          <p:nvPr/>
        </p:nvSpPr>
        <p:spPr bwMode="gray">
          <a:xfrm>
            <a:off x="533400" y="381000"/>
            <a:ext cx="7239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sz="3400" u="none" kern="0" dirty="0">
                <a:solidFill>
                  <a:srgbClr val="102447"/>
                </a:solidFill>
                <a:latin typeface="Avenir Next LT Pro Demi" panose="020B0704020202020204" pitchFamily="34" charset="0"/>
              </a:rPr>
              <a:t>Changing/Charging Storage</a:t>
            </a:r>
          </a:p>
        </p:txBody>
      </p:sp>
    </p:spTree>
    <p:extLst>
      <p:ext uri="{BB962C8B-B14F-4D97-AF65-F5344CB8AC3E}">
        <p14:creationId xmlns:p14="http://schemas.microsoft.com/office/powerpoint/2010/main" val="244889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441325"/>
            <a:ext cx="7924800" cy="549275"/>
          </a:xfrm>
        </p:spPr>
        <p:txBody>
          <a:bodyPr/>
          <a:lstStyle/>
          <a:p>
            <a:r>
              <a:rPr lang="en-US" altLang="en-US"/>
              <a:t>Lighting for Operating Areas</a:t>
            </a:r>
          </a:p>
        </p:txBody>
      </p:sp>
      <p:sp>
        <p:nvSpPr>
          <p:cNvPr id="35843" name="Rectangle 3"/>
          <p:cNvSpPr>
            <a:spLocks noGrp="1" noChangeArrowheads="1"/>
          </p:cNvSpPr>
          <p:nvPr>
            <p:ph idx="1"/>
          </p:nvPr>
        </p:nvSpPr>
        <p:spPr>
          <a:xfrm>
            <a:off x="533400" y="1344658"/>
            <a:ext cx="8001000" cy="1398542"/>
          </a:xfrm>
        </p:spPr>
        <p:txBody>
          <a:bodyPr/>
          <a:lstStyle/>
          <a:p>
            <a:r>
              <a:rPr lang="en-US" altLang="en-US" dirty="0"/>
              <a:t>Where general lighting is </a:t>
            </a:r>
            <a:r>
              <a:rPr lang="en-US" altLang="en-US" b="1" dirty="0"/>
              <a:t>less than </a:t>
            </a:r>
            <a:r>
              <a:rPr lang="en-US" altLang="en-US" dirty="0"/>
              <a:t>2 lumens per square foot, auxiliary directional lighting provided on the truck</a:t>
            </a:r>
          </a:p>
        </p:txBody>
      </p:sp>
      <p:sp>
        <p:nvSpPr>
          <p:cNvPr id="35844"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1910.178(h)(2)</a:t>
            </a:r>
          </a:p>
        </p:txBody>
      </p:sp>
      <p:sp>
        <p:nvSpPr>
          <p:cNvPr id="4" name="Trapezoid 3"/>
          <p:cNvSpPr/>
          <p:nvPr/>
        </p:nvSpPr>
        <p:spPr bwMode="auto">
          <a:xfrm rot="16200000">
            <a:off x="5511284" y="2626878"/>
            <a:ext cx="472438" cy="1436606"/>
          </a:xfrm>
          <a:prstGeom prst="trapezoid">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Trapezoid 10"/>
          <p:cNvSpPr/>
          <p:nvPr/>
        </p:nvSpPr>
        <p:spPr bwMode="auto">
          <a:xfrm rot="16200000">
            <a:off x="5135999" y="2491623"/>
            <a:ext cx="422910" cy="2236704"/>
          </a:xfrm>
          <a:prstGeom prst="trapezoid">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pic>
        <p:nvPicPr>
          <p:cNvPr id="5" name="Picture 4"/>
          <p:cNvPicPr>
            <a:picLocks noChangeAspect="1"/>
          </p:cNvPicPr>
          <p:nvPr/>
        </p:nvPicPr>
        <p:blipFill>
          <a:blip r:embed="rId3"/>
          <a:stretch>
            <a:fillRect/>
          </a:stretch>
        </p:blipFill>
        <p:spPr>
          <a:xfrm>
            <a:off x="2590800" y="2743200"/>
            <a:ext cx="4160881" cy="3132091"/>
          </a:xfrm>
          <a:prstGeom prst="rect">
            <a:avLst/>
          </a:prstGeom>
        </p:spPr>
      </p:pic>
    </p:spTree>
    <p:extLst>
      <p:ext uri="{BB962C8B-B14F-4D97-AF65-F5344CB8AC3E}">
        <p14:creationId xmlns:p14="http://schemas.microsoft.com/office/powerpoint/2010/main" val="1470630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41325"/>
            <a:ext cx="7924800" cy="549275"/>
          </a:xfrm>
        </p:spPr>
        <p:txBody>
          <a:bodyPr/>
          <a:lstStyle/>
          <a:p>
            <a:r>
              <a:rPr lang="en-US" altLang="en-US" dirty="0"/>
              <a:t>Noxious Gases and Fumes</a:t>
            </a:r>
          </a:p>
        </p:txBody>
      </p:sp>
      <p:sp>
        <p:nvSpPr>
          <p:cNvPr id="36867" name="Rectangle 3"/>
          <p:cNvSpPr>
            <a:spLocks noGrp="1" noChangeArrowheads="1"/>
          </p:cNvSpPr>
          <p:nvPr>
            <p:ph idx="1"/>
          </p:nvPr>
        </p:nvSpPr>
        <p:spPr>
          <a:xfrm>
            <a:off x="533400" y="1347537"/>
            <a:ext cx="8001000" cy="4397626"/>
          </a:xfrm>
        </p:spPr>
        <p:txBody>
          <a:bodyPr/>
          <a:lstStyle/>
          <a:p>
            <a:r>
              <a:rPr lang="en-US" altLang="en-US" dirty="0"/>
              <a:t>Concentration levels of carbon monoxide gas created by powered industrial truck operations must not exceed the levels specified in 29 CFR 1910.1000</a:t>
            </a:r>
          </a:p>
          <a:p>
            <a:endParaRPr lang="en-US" altLang="en-US" sz="800" dirty="0"/>
          </a:p>
          <a:p>
            <a:pPr lvl="1"/>
            <a:r>
              <a:rPr lang="en-US" altLang="en-US" dirty="0"/>
              <a:t>Air contaminants/Carbon monoxide “CO”</a:t>
            </a:r>
          </a:p>
        </p:txBody>
      </p:sp>
      <p:sp>
        <p:nvSpPr>
          <p:cNvPr id="36868" name="Rectangle 4"/>
          <p:cNvSpPr>
            <a:spLocks noChangeArrowheads="1"/>
          </p:cNvSpPr>
          <p:nvPr/>
        </p:nvSpPr>
        <p:spPr bwMode="auto">
          <a:xfrm>
            <a:off x="6365875" y="609600"/>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1910.178(i)</a:t>
            </a:r>
          </a:p>
        </p:txBody>
      </p:sp>
      <p:pic>
        <p:nvPicPr>
          <p:cNvPr id="3" name="Picture 2" descr="A picture containing text, clipart&#10;&#10;Description automatically generated">
            <a:extLst>
              <a:ext uri="{FF2B5EF4-FFF2-40B4-BE49-F238E27FC236}">
                <a16:creationId xmlns:a16="http://schemas.microsoft.com/office/drawing/2014/main" id="{86FBF5D3-68D9-42B4-9E1C-41020AA331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6006" y="3581717"/>
            <a:ext cx="4395788" cy="2172238"/>
          </a:xfrm>
          <a:prstGeom prst="rect">
            <a:avLst/>
          </a:prstGeom>
        </p:spPr>
      </p:pic>
    </p:spTree>
    <p:extLst>
      <p:ext uri="{BB962C8B-B14F-4D97-AF65-F5344CB8AC3E}">
        <p14:creationId xmlns:p14="http://schemas.microsoft.com/office/powerpoint/2010/main" val="10999748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4099"/>
          <p:cNvSpPr>
            <a:spLocks noGrp="1" noChangeArrowheads="1"/>
          </p:cNvSpPr>
          <p:nvPr>
            <p:ph type="body" sz="half" idx="4294967295"/>
          </p:nvPr>
        </p:nvSpPr>
        <p:spPr>
          <a:xfrm>
            <a:off x="533400" y="1317356"/>
            <a:ext cx="7848600" cy="4513531"/>
          </a:xfrm>
        </p:spPr>
        <p:txBody>
          <a:bodyPr/>
          <a:lstStyle/>
          <a:p>
            <a:pPr marL="344488" indent="-344488" eaLnBrk="1" hangingPunct="1"/>
            <a:r>
              <a:rPr lang="en-US" altLang="en-US" dirty="0"/>
              <a:t>Brakes of highway trucks must be set, and wheel chocks placed under rear wheels while boarded with powered industrial trucks</a:t>
            </a:r>
          </a:p>
        </p:txBody>
      </p:sp>
      <p:sp>
        <p:nvSpPr>
          <p:cNvPr id="37893"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1910.178(k)(1)</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0800" y="2790627"/>
            <a:ext cx="4053681" cy="3040261"/>
          </a:xfrm>
          <a:prstGeom prst="rect">
            <a:avLst/>
          </a:prstGeom>
        </p:spPr>
      </p:pic>
      <p:sp>
        <p:nvSpPr>
          <p:cNvPr id="6" name="Rectangle 4098">
            <a:extLst>
              <a:ext uri="{FF2B5EF4-FFF2-40B4-BE49-F238E27FC236}">
                <a16:creationId xmlns:a16="http://schemas.microsoft.com/office/drawing/2014/main" id="{C624642B-A1A9-4054-BCF6-1AD9A4CDA88B}"/>
              </a:ext>
            </a:extLst>
          </p:cNvPr>
          <p:cNvSpPr txBox="1">
            <a:spLocks noChangeArrowheads="1"/>
          </p:cNvSpPr>
          <p:nvPr/>
        </p:nvSpPr>
        <p:spPr bwMode="gray">
          <a:xfrm>
            <a:off x="512762"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Trucks and Railroad Cars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61076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4294967295"/>
          </p:nvPr>
        </p:nvSpPr>
        <p:spPr>
          <a:xfrm>
            <a:off x="533400" y="1272382"/>
            <a:ext cx="7772400" cy="4542631"/>
          </a:xfrm>
        </p:spPr>
        <p:txBody>
          <a:bodyPr/>
          <a:lstStyle/>
          <a:p>
            <a:pPr marL="344488" indent="-344488" eaLnBrk="1" hangingPunct="1"/>
            <a:r>
              <a:rPr lang="en-US" altLang="en-US" dirty="0"/>
              <a:t>Loading and unloading railroad cars</a:t>
            </a:r>
          </a:p>
          <a:p>
            <a:pPr marL="344488" indent="-344488" eaLnBrk="1" hangingPunct="1"/>
            <a:endParaRPr lang="en-US" altLang="en-US" sz="800" b="1" dirty="0"/>
          </a:p>
          <a:p>
            <a:pPr marL="692151" lvl="1" indent="-344488" eaLnBrk="1" hangingPunct="1"/>
            <a:r>
              <a:rPr lang="en-US" altLang="en-US" dirty="0"/>
              <a:t>Wheel stops or other positive protection provided to prevent railroad cars from moving</a:t>
            </a:r>
          </a:p>
          <a:p>
            <a:pPr marL="692151" lvl="1" indent="-344488" eaLnBrk="1" hangingPunct="1"/>
            <a:endParaRPr lang="en-US" altLang="en-US" dirty="0"/>
          </a:p>
          <a:p>
            <a:pPr marL="692151" lvl="1" indent="-344488" eaLnBrk="1" hangingPunct="1"/>
            <a:r>
              <a:rPr lang="en-US" altLang="en-US" dirty="0"/>
              <a:t>Setting the railroad car hand brake can also prevent car movement while dock boards or bridge plates are in position</a:t>
            </a:r>
          </a:p>
          <a:p>
            <a:pPr marL="692151" lvl="1" indent="-344488" eaLnBrk="1" hangingPunct="1"/>
            <a:endParaRPr lang="en-US" altLang="en-US" b="1" dirty="0"/>
          </a:p>
          <a:p>
            <a:pPr marL="692151" lvl="1" indent="-344488" eaLnBrk="1" hangingPunct="1"/>
            <a:endParaRPr lang="en-US" altLang="en-US" b="1" dirty="0"/>
          </a:p>
        </p:txBody>
      </p:sp>
      <p:sp>
        <p:nvSpPr>
          <p:cNvPr id="38917" name="Rectangle 4"/>
          <p:cNvSpPr>
            <a:spLocks noChangeArrowheads="1"/>
          </p:cNvSpPr>
          <p:nvPr/>
        </p:nvSpPr>
        <p:spPr bwMode="auto">
          <a:xfrm>
            <a:off x="6324600" y="631032"/>
            <a:ext cx="2244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1910.178(k)(2),(4)</a:t>
            </a:r>
          </a:p>
        </p:txBody>
      </p:sp>
      <p:sp>
        <p:nvSpPr>
          <p:cNvPr id="5" name="Rectangle 4098"/>
          <p:cNvSpPr txBox="1">
            <a:spLocks noChangeArrowheads="1"/>
          </p:cNvSpPr>
          <p:nvPr/>
        </p:nvSpPr>
        <p:spPr bwMode="gray">
          <a:xfrm>
            <a:off x="512762"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Trucks and Railroad Cars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44184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4294967295"/>
          </p:nvPr>
        </p:nvSpPr>
        <p:spPr>
          <a:xfrm>
            <a:off x="533400" y="1265238"/>
            <a:ext cx="7772400" cy="4384675"/>
          </a:xfrm>
        </p:spPr>
        <p:txBody>
          <a:bodyPr/>
          <a:lstStyle/>
          <a:p>
            <a:pPr marL="293688" indent="-293688" eaLnBrk="1" hangingPunct="1">
              <a:lnSpc>
                <a:spcPct val="90000"/>
              </a:lnSpc>
            </a:pPr>
            <a:r>
              <a:rPr lang="en-US" altLang="en-US" dirty="0"/>
              <a:t>Fixed jacks may be necessary to support semi-trailer during loading or unloading when the trailer is not coupled to a tractor</a:t>
            </a:r>
          </a:p>
        </p:txBody>
      </p:sp>
      <p:sp>
        <p:nvSpPr>
          <p:cNvPr id="39940" name="Rectangle 4"/>
          <p:cNvSpPr>
            <a:spLocks noChangeArrowheads="1"/>
          </p:cNvSpPr>
          <p:nvPr/>
        </p:nvSpPr>
        <p:spPr bwMode="auto">
          <a:xfrm>
            <a:off x="6365875" y="623888"/>
            <a:ext cx="2244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1910.178(k)(3)</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81200" y="2590800"/>
            <a:ext cx="4870843" cy="3309198"/>
          </a:xfrm>
          <a:prstGeom prst="rect">
            <a:avLst/>
          </a:prstGeom>
        </p:spPr>
      </p:pic>
      <p:sp>
        <p:nvSpPr>
          <p:cNvPr id="7" name="Rectangle 4098"/>
          <p:cNvSpPr txBox="1">
            <a:spLocks noChangeArrowheads="1"/>
          </p:cNvSpPr>
          <p:nvPr/>
        </p:nvSpPr>
        <p:spPr bwMode="gray">
          <a:xfrm>
            <a:off x="512762"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Trucks and Railroad Cars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85187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372268"/>
            <a:ext cx="7794625" cy="641350"/>
          </a:xfrm>
        </p:spPr>
        <p:txBody>
          <a:bodyPr lIns="91440" tIns="45720" rIns="91440" bIns="45720" anchor="b"/>
          <a:lstStyle/>
          <a:p>
            <a:pPr eaLnBrk="1" hangingPunct="1"/>
            <a:r>
              <a:rPr lang="en-US" altLang="en-US" dirty="0"/>
              <a:t>Operator Training</a:t>
            </a:r>
            <a:endParaRPr lang="en-US" altLang="en-US" sz="1400" dirty="0"/>
          </a:p>
        </p:txBody>
      </p:sp>
      <p:sp>
        <p:nvSpPr>
          <p:cNvPr id="41987" name="Rectangle 3"/>
          <p:cNvSpPr>
            <a:spLocks noGrp="1" noChangeArrowheads="1"/>
          </p:cNvSpPr>
          <p:nvPr>
            <p:ph type="body" sz="half" idx="4294967295"/>
          </p:nvPr>
        </p:nvSpPr>
        <p:spPr>
          <a:xfrm>
            <a:off x="533400" y="1393826"/>
            <a:ext cx="8229600" cy="4840287"/>
          </a:xfrm>
        </p:spPr>
        <p:txBody>
          <a:bodyPr/>
          <a:lstStyle/>
          <a:p>
            <a:pPr marL="344488" indent="-344488" eaLnBrk="1" hangingPunct="1">
              <a:lnSpc>
                <a:spcPct val="90000"/>
              </a:lnSpc>
            </a:pPr>
            <a:r>
              <a:rPr lang="en-US" altLang="en-US" dirty="0"/>
              <a:t>Employer shall ensure each powered industrial truck operator is</a:t>
            </a:r>
            <a:r>
              <a:rPr lang="en-US" altLang="en-US" b="1" dirty="0"/>
              <a:t> competent </a:t>
            </a:r>
            <a:r>
              <a:rPr lang="en-US" altLang="en-US" dirty="0"/>
              <a:t>to operate a powered industrial truck safely</a:t>
            </a:r>
          </a:p>
          <a:p>
            <a:pPr marL="742950" lvl="1" indent="-285750" eaLnBrk="1" hangingPunct="1">
              <a:lnSpc>
                <a:spcPct val="90000"/>
              </a:lnSpc>
            </a:pPr>
            <a:endParaRPr lang="en-US" altLang="en-US" sz="800" dirty="0"/>
          </a:p>
          <a:p>
            <a:pPr marL="742950" lvl="1" indent="-285750" eaLnBrk="1" hangingPunct="1">
              <a:lnSpc>
                <a:spcPct val="90000"/>
              </a:lnSpc>
            </a:pPr>
            <a:r>
              <a:rPr lang="en-US" altLang="en-US" dirty="0"/>
              <a:t>As demonstrated by successful completion of training and evaluation</a:t>
            </a:r>
          </a:p>
        </p:txBody>
      </p:sp>
      <p:sp>
        <p:nvSpPr>
          <p:cNvPr id="41988"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1910.178(l)(1)(</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38600" y="3124200"/>
            <a:ext cx="4042173" cy="2694782"/>
          </a:xfrm>
          <a:prstGeom prst="rect">
            <a:avLst/>
          </a:prstGeom>
        </p:spPr>
      </p:pic>
    </p:spTree>
    <p:extLst>
      <p:ext uri="{BB962C8B-B14F-4D97-AF65-F5344CB8AC3E}">
        <p14:creationId xmlns:p14="http://schemas.microsoft.com/office/powerpoint/2010/main" val="27586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609600" y="1515978"/>
            <a:ext cx="8001000" cy="4122821"/>
          </a:xfrm>
        </p:spPr>
        <p:txBody>
          <a:bodyPr>
            <a:normAutofit fontScale="92500" lnSpcReduction="10000"/>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Avenir Next LT Pro Demi" panose="020B0704020202020204" pitchFamily="34" charset="0"/>
              </a:rPr>
              <a:t>Amputations Special Emphasis Program</a:t>
            </a:r>
          </a:p>
        </p:txBody>
      </p:sp>
    </p:spTree>
    <p:extLst>
      <p:ext uri="{BB962C8B-B14F-4D97-AF65-F5344CB8AC3E}">
        <p14:creationId xmlns:p14="http://schemas.microsoft.com/office/powerpoint/2010/main" val="34218703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half" idx="4294967295"/>
          </p:nvPr>
        </p:nvSpPr>
        <p:spPr>
          <a:xfrm>
            <a:off x="571500" y="1394847"/>
            <a:ext cx="8001000" cy="4710677"/>
          </a:xfrm>
        </p:spPr>
        <p:txBody>
          <a:bodyPr/>
          <a:lstStyle/>
          <a:p>
            <a:pPr marL="293688" indent="-293688" eaLnBrk="1" hangingPunct="1"/>
            <a:r>
              <a:rPr lang="en-US" altLang="en-US" b="1" dirty="0"/>
              <a:t>Trainees </a:t>
            </a:r>
            <a:r>
              <a:rPr lang="en-US" altLang="en-US" dirty="0"/>
              <a:t>may only operate the truck:</a:t>
            </a:r>
          </a:p>
          <a:p>
            <a:pPr marL="744538" lvl="1" eaLnBrk="1" hangingPunct="1"/>
            <a:endParaRPr lang="en-US" altLang="en-US" sz="1000" b="1" dirty="0"/>
          </a:p>
          <a:p>
            <a:pPr marL="744538" lvl="1" eaLnBrk="1" hangingPunct="1"/>
            <a:r>
              <a:rPr lang="en-US" altLang="en-US" dirty="0"/>
              <a:t>Under direct supervision of trainer</a:t>
            </a:r>
          </a:p>
          <a:p>
            <a:pPr marL="744538" lvl="1" eaLnBrk="1" hangingPunct="1"/>
            <a:endParaRPr lang="en-US" altLang="en-US" sz="1200" dirty="0"/>
          </a:p>
          <a:p>
            <a:pPr marL="744538" lvl="1" eaLnBrk="1" hangingPunct="1"/>
            <a:r>
              <a:rPr lang="en-US" altLang="en-US" dirty="0"/>
              <a:t>Where such operation does not endanger the trainee or other employees</a:t>
            </a:r>
          </a:p>
          <a:p>
            <a:pPr marL="744538" lvl="1" eaLnBrk="1" hangingPunct="1"/>
            <a:endParaRPr lang="en-US" altLang="en-US" dirty="0"/>
          </a:p>
        </p:txBody>
      </p:sp>
      <p:sp>
        <p:nvSpPr>
          <p:cNvPr id="43012"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1910.178(l)(2)</a:t>
            </a:r>
          </a:p>
        </p:txBody>
      </p:sp>
      <p:sp>
        <p:nvSpPr>
          <p:cNvPr id="5" name="Rectangle 2">
            <a:extLst>
              <a:ext uri="{FF2B5EF4-FFF2-40B4-BE49-F238E27FC236}">
                <a16:creationId xmlns:a16="http://schemas.microsoft.com/office/drawing/2014/main" id="{2CF5F79E-F9F9-4B36-B0AF-C624CF077085}"/>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5155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4294967295"/>
          </p:nvPr>
        </p:nvSpPr>
        <p:spPr>
          <a:xfrm>
            <a:off x="533400" y="1265237"/>
            <a:ext cx="8091487" cy="4840287"/>
          </a:xfrm>
        </p:spPr>
        <p:txBody>
          <a:bodyPr/>
          <a:lstStyle/>
          <a:p>
            <a:pPr marL="293688" indent="-293688" eaLnBrk="1" hangingPunct="1"/>
            <a:r>
              <a:rPr lang="en-US" altLang="en-US" dirty="0"/>
              <a:t>Training program must be combination of:</a:t>
            </a:r>
          </a:p>
          <a:p>
            <a:pPr marL="293688" indent="-293688" eaLnBrk="1" hangingPunct="1"/>
            <a:endParaRPr lang="en-US" altLang="en-US" sz="200" dirty="0"/>
          </a:p>
          <a:p>
            <a:pPr marL="744538" lvl="1" eaLnBrk="1" hangingPunct="1">
              <a:lnSpc>
                <a:spcPct val="110000"/>
              </a:lnSpc>
            </a:pPr>
            <a:r>
              <a:rPr lang="en-US" altLang="en-US" dirty="0"/>
              <a:t>Formal instruction such as: </a:t>
            </a:r>
          </a:p>
          <a:p>
            <a:pPr marL="1138238" lvl="2" eaLnBrk="1" hangingPunct="1">
              <a:lnSpc>
                <a:spcPct val="110000"/>
              </a:lnSpc>
            </a:pPr>
            <a:r>
              <a:rPr lang="en-US" altLang="en-US" dirty="0"/>
              <a:t>Lecture</a:t>
            </a:r>
          </a:p>
          <a:p>
            <a:pPr marL="1138238" lvl="2" eaLnBrk="1" hangingPunct="1">
              <a:lnSpc>
                <a:spcPct val="110000"/>
              </a:lnSpc>
            </a:pPr>
            <a:r>
              <a:rPr lang="en-US" altLang="en-US" dirty="0"/>
              <a:t>Discussion</a:t>
            </a:r>
          </a:p>
          <a:p>
            <a:pPr marL="1138238" lvl="2" eaLnBrk="1" hangingPunct="1">
              <a:lnSpc>
                <a:spcPct val="110000"/>
              </a:lnSpc>
            </a:pPr>
            <a:r>
              <a:rPr lang="en-US" altLang="en-US" dirty="0"/>
              <a:t>Interactive computer learning</a:t>
            </a:r>
          </a:p>
          <a:p>
            <a:pPr marL="1138238" lvl="2" eaLnBrk="1" hangingPunct="1">
              <a:lnSpc>
                <a:spcPct val="110000"/>
              </a:lnSpc>
            </a:pPr>
            <a:r>
              <a:rPr lang="en-US" altLang="en-US" dirty="0"/>
              <a:t>Video, written material</a:t>
            </a:r>
          </a:p>
          <a:p>
            <a:pPr marL="1138238" lvl="2" eaLnBrk="1" hangingPunct="1">
              <a:lnSpc>
                <a:spcPct val="110000"/>
              </a:lnSpc>
            </a:pPr>
            <a:endParaRPr lang="en-US" altLang="en-US" sz="400" dirty="0"/>
          </a:p>
          <a:p>
            <a:pPr marL="744538" lvl="1" eaLnBrk="1" hangingPunct="1">
              <a:lnSpc>
                <a:spcPct val="110000"/>
              </a:lnSpc>
            </a:pPr>
            <a:r>
              <a:rPr lang="en-US" altLang="en-US" dirty="0"/>
              <a:t>Practical training exercises</a:t>
            </a:r>
          </a:p>
          <a:p>
            <a:pPr marL="744538" lvl="1" eaLnBrk="1" hangingPunct="1">
              <a:lnSpc>
                <a:spcPct val="110000"/>
              </a:lnSpc>
            </a:pPr>
            <a:endParaRPr lang="en-US" altLang="en-US" sz="400" dirty="0"/>
          </a:p>
          <a:p>
            <a:pPr marL="744538" lvl="1" eaLnBrk="1" hangingPunct="1">
              <a:lnSpc>
                <a:spcPct val="110000"/>
              </a:lnSpc>
            </a:pPr>
            <a:r>
              <a:rPr lang="en-US" altLang="en-US" dirty="0"/>
              <a:t>Evaluation</a:t>
            </a:r>
          </a:p>
          <a:p>
            <a:pPr marL="744538" lvl="1" eaLnBrk="1" hangingPunct="1">
              <a:lnSpc>
                <a:spcPct val="110000"/>
              </a:lnSpc>
            </a:pPr>
            <a:endParaRPr lang="en-US" altLang="en-US" sz="1600" dirty="0"/>
          </a:p>
          <a:p>
            <a:pPr marL="293688" indent="-293688" eaLnBrk="1" hangingPunct="1"/>
            <a:r>
              <a:rPr lang="en-US" altLang="en-US" dirty="0"/>
              <a:t>Operator training and evaluation</a:t>
            </a:r>
          </a:p>
          <a:p>
            <a:pPr marL="293688" indent="-293688" eaLnBrk="1" hangingPunct="1"/>
            <a:endParaRPr lang="en-US" altLang="en-US" sz="200" dirty="0"/>
          </a:p>
          <a:p>
            <a:pPr marL="744538" lvl="1" eaLnBrk="1" hangingPunct="1"/>
            <a:r>
              <a:rPr lang="en-US" altLang="en-US" dirty="0"/>
              <a:t>Conducted by person with knowledge, training, and experience</a:t>
            </a:r>
          </a:p>
          <a:p>
            <a:pPr marL="744538" lvl="1" eaLnBrk="1" hangingPunct="1"/>
            <a:endParaRPr lang="en-US" altLang="en-US" sz="2000" dirty="0"/>
          </a:p>
        </p:txBody>
      </p:sp>
      <p:sp>
        <p:nvSpPr>
          <p:cNvPr id="44036" name="Rectangle 4"/>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1910.178(l)(2)(ii)-(iii)</a:t>
            </a:r>
          </a:p>
        </p:txBody>
      </p:sp>
      <p:sp>
        <p:nvSpPr>
          <p:cNvPr id="6" name="Rectangle 2">
            <a:extLst>
              <a:ext uri="{FF2B5EF4-FFF2-40B4-BE49-F238E27FC236}">
                <a16:creationId xmlns:a16="http://schemas.microsoft.com/office/drawing/2014/main" id="{82057E97-EF7B-4DC9-9C91-B8079994B3EF}"/>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09740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sz="half" idx="4294967295"/>
          </p:nvPr>
        </p:nvSpPr>
        <p:spPr>
          <a:xfrm>
            <a:off x="533400" y="1265237"/>
            <a:ext cx="7924800" cy="4611687"/>
          </a:xfrm>
        </p:spPr>
        <p:txBody>
          <a:bodyPr/>
          <a:lstStyle/>
          <a:p>
            <a:pPr marL="344488" indent="-344488" eaLnBrk="1" hangingPunct="1"/>
            <a:r>
              <a:rPr lang="en-US" altLang="en-US" dirty="0"/>
              <a:t>Training program content (for initial training)</a:t>
            </a:r>
          </a:p>
          <a:p>
            <a:pPr marL="744538" lvl="1" eaLnBrk="1" hangingPunct="1"/>
            <a:endParaRPr lang="en-US" altLang="en-US" sz="800" dirty="0"/>
          </a:p>
          <a:p>
            <a:pPr marL="744538" lvl="1" eaLnBrk="1" hangingPunct="1"/>
            <a:r>
              <a:rPr lang="en-US" altLang="en-US" dirty="0"/>
              <a:t>Truck-related topics</a:t>
            </a:r>
          </a:p>
          <a:p>
            <a:pPr marL="511175" lvl="1" indent="0" eaLnBrk="1" hangingPunct="1">
              <a:buNone/>
            </a:pPr>
            <a:endParaRPr lang="en-US" altLang="en-US" sz="1000" dirty="0"/>
          </a:p>
          <a:p>
            <a:pPr marL="744538" lvl="1" eaLnBrk="1" hangingPunct="1"/>
            <a:r>
              <a:rPr lang="en-US" altLang="en-US" dirty="0"/>
              <a:t>Workplace-related topics</a:t>
            </a:r>
          </a:p>
          <a:p>
            <a:pPr marL="511175" lvl="1" indent="0" eaLnBrk="1" hangingPunct="1">
              <a:buNone/>
            </a:pPr>
            <a:endParaRPr lang="en-US" altLang="en-US" sz="1000" dirty="0"/>
          </a:p>
          <a:p>
            <a:pPr marL="744538" lvl="1" eaLnBrk="1" hangingPunct="1"/>
            <a:r>
              <a:rPr lang="en-US" altLang="en-US" dirty="0"/>
              <a:t>Requirements of 1910.178</a:t>
            </a:r>
          </a:p>
        </p:txBody>
      </p:sp>
      <p:sp>
        <p:nvSpPr>
          <p:cNvPr id="45060"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1910.178(l)(3)</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98160" y="3048000"/>
            <a:ext cx="2936240" cy="2715641"/>
          </a:xfrm>
          <a:prstGeom prst="rect">
            <a:avLst/>
          </a:prstGeom>
        </p:spPr>
      </p:pic>
      <p:sp>
        <p:nvSpPr>
          <p:cNvPr id="6" name="Rectangle 2">
            <a:extLst>
              <a:ext uri="{FF2B5EF4-FFF2-40B4-BE49-F238E27FC236}">
                <a16:creationId xmlns:a16="http://schemas.microsoft.com/office/drawing/2014/main" id="{E44A4CBF-4A0E-4833-99E6-5FB85B5E8226}"/>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033279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4294967295"/>
          </p:nvPr>
        </p:nvSpPr>
        <p:spPr>
          <a:xfrm>
            <a:off x="533400" y="1265237"/>
            <a:ext cx="7696200" cy="4572000"/>
          </a:xfrm>
          <a:noFill/>
        </p:spPr>
        <p:txBody>
          <a:bodyPr lIns="92075" tIns="46038" rIns="92075" bIns="46038"/>
          <a:lstStyle/>
          <a:p>
            <a:pPr eaLnBrk="1" hangingPunct="1">
              <a:lnSpc>
                <a:spcPct val="90000"/>
              </a:lnSpc>
            </a:pPr>
            <a:r>
              <a:rPr lang="en-US" altLang="en-US" b="1" dirty="0"/>
              <a:t>Truck-related topics</a:t>
            </a:r>
          </a:p>
          <a:p>
            <a:pPr eaLnBrk="1" hangingPunct="1">
              <a:lnSpc>
                <a:spcPct val="90000"/>
              </a:lnSpc>
            </a:pPr>
            <a:endParaRPr lang="en-US" altLang="en-US" sz="800" dirty="0"/>
          </a:p>
          <a:p>
            <a:pPr lvl="1" eaLnBrk="1" hangingPunct="1">
              <a:lnSpc>
                <a:spcPct val="90000"/>
              </a:lnSpc>
            </a:pPr>
            <a:r>
              <a:rPr lang="en-US" altLang="en-US" dirty="0"/>
              <a:t>Differences from automobile</a:t>
            </a:r>
          </a:p>
          <a:p>
            <a:pPr lvl="1" eaLnBrk="1" hangingPunct="1">
              <a:lnSpc>
                <a:spcPct val="90000"/>
              </a:lnSpc>
            </a:pPr>
            <a:endParaRPr lang="en-US" altLang="en-US" dirty="0"/>
          </a:p>
          <a:p>
            <a:pPr lvl="1" eaLnBrk="1" hangingPunct="1">
              <a:lnSpc>
                <a:spcPct val="90000"/>
              </a:lnSpc>
            </a:pPr>
            <a:r>
              <a:rPr lang="en-US" altLang="en-US" dirty="0"/>
              <a:t>Operating instructions, warnings and precautions</a:t>
            </a:r>
          </a:p>
          <a:p>
            <a:pPr lvl="1" eaLnBrk="1" hangingPunct="1">
              <a:lnSpc>
                <a:spcPct val="90000"/>
              </a:lnSpc>
            </a:pPr>
            <a:endParaRPr lang="en-US" altLang="en-US" dirty="0"/>
          </a:p>
          <a:p>
            <a:pPr lvl="1" eaLnBrk="1" hangingPunct="1">
              <a:lnSpc>
                <a:spcPct val="90000"/>
              </a:lnSpc>
            </a:pPr>
            <a:r>
              <a:rPr lang="en-US" altLang="en-US" dirty="0"/>
              <a:t>Controls and instrumentation</a:t>
            </a:r>
          </a:p>
          <a:p>
            <a:pPr lvl="1" eaLnBrk="1" hangingPunct="1">
              <a:lnSpc>
                <a:spcPct val="90000"/>
              </a:lnSpc>
            </a:pPr>
            <a:endParaRPr lang="en-US" altLang="en-US" dirty="0"/>
          </a:p>
          <a:p>
            <a:pPr lvl="1" eaLnBrk="1" hangingPunct="1">
              <a:lnSpc>
                <a:spcPct val="90000"/>
              </a:lnSpc>
            </a:pPr>
            <a:r>
              <a:rPr lang="en-US" altLang="en-US" dirty="0"/>
              <a:t>Engine or motor operation</a:t>
            </a:r>
          </a:p>
          <a:p>
            <a:pPr lvl="1" eaLnBrk="1" hangingPunct="1">
              <a:lnSpc>
                <a:spcPct val="90000"/>
              </a:lnSpc>
            </a:pPr>
            <a:endParaRPr lang="en-US" altLang="en-US" dirty="0"/>
          </a:p>
          <a:p>
            <a:pPr lvl="1" eaLnBrk="1" hangingPunct="1">
              <a:lnSpc>
                <a:spcPct val="90000"/>
              </a:lnSpc>
            </a:pPr>
            <a:r>
              <a:rPr lang="en-US" altLang="en-US" dirty="0"/>
              <a:t>Steering and maneuvering</a:t>
            </a:r>
          </a:p>
          <a:p>
            <a:pPr lvl="1" eaLnBrk="1" hangingPunct="1">
              <a:lnSpc>
                <a:spcPct val="90000"/>
              </a:lnSpc>
            </a:pPr>
            <a:endParaRPr lang="en-US" altLang="en-US" dirty="0"/>
          </a:p>
          <a:p>
            <a:pPr lvl="1" eaLnBrk="1" hangingPunct="1">
              <a:lnSpc>
                <a:spcPct val="90000"/>
              </a:lnSpc>
            </a:pPr>
            <a:r>
              <a:rPr lang="en-US" altLang="en-US" dirty="0"/>
              <a:t>Visibility</a:t>
            </a:r>
          </a:p>
        </p:txBody>
      </p:sp>
      <p:sp>
        <p:nvSpPr>
          <p:cNvPr id="46084" name="Rectangle 5"/>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1910.178(l)(3)(i)</a:t>
            </a:r>
          </a:p>
        </p:txBody>
      </p:sp>
      <p:sp>
        <p:nvSpPr>
          <p:cNvPr id="6" name="Rectangle 2">
            <a:extLst>
              <a:ext uri="{FF2B5EF4-FFF2-40B4-BE49-F238E27FC236}">
                <a16:creationId xmlns:a16="http://schemas.microsoft.com/office/drawing/2014/main" id="{478D95B4-3F12-46FC-AF53-7F7E06369A3A}"/>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245267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5"/>
          <p:cNvSpPr>
            <a:spLocks noGrp="1" noChangeArrowheads="1"/>
          </p:cNvSpPr>
          <p:nvPr>
            <p:ph type="body" sz="half" idx="4294967295"/>
          </p:nvPr>
        </p:nvSpPr>
        <p:spPr>
          <a:xfrm>
            <a:off x="630238" y="1265237"/>
            <a:ext cx="7696200" cy="4292600"/>
          </a:xfrm>
          <a:noFill/>
        </p:spPr>
        <p:txBody>
          <a:bodyPr lIns="92075" tIns="46038" rIns="92075" bIns="46038"/>
          <a:lstStyle/>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Fork and attachment adaptation, operation, use </a:t>
            </a:r>
          </a:p>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Vehicle capacity and stability</a:t>
            </a:r>
          </a:p>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Vehicle inspection and maintenance that the operator will be required to perform</a:t>
            </a:r>
          </a:p>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Refueling/charging/recharging batteries</a:t>
            </a:r>
          </a:p>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Operating limitations</a:t>
            </a:r>
          </a:p>
          <a:p>
            <a:pPr marL="2681287" lvl="6" indent="-285750" eaLnBrk="1" hangingPunct="1">
              <a:lnSpc>
                <a:spcPct val="90000"/>
              </a:lnSpc>
            </a:pPr>
            <a:endParaRPr lang="en-US" altLang="en-US" dirty="0">
              <a:latin typeface="Avenir Next LT Pro" panose="020B0504020202020204" pitchFamily="34" charset="0"/>
            </a:endParaRPr>
          </a:p>
          <a:p>
            <a:pPr marL="400050" lvl="1" indent="-285750" eaLnBrk="1" hangingPunct="1">
              <a:lnSpc>
                <a:spcPct val="90000"/>
              </a:lnSpc>
            </a:pPr>
            <a:r>
              <a:rPr lang="en-US" altLang="en-US" dirty="0"/>
              <a:t>Other instructions</a:t>
            </a:r>
          </a:p>
        </p:txBody>
      </p:sp>
      <p:sp>
        <p:nvSpPr>
          <p:cNvPr id="47108" name="Rectangle 5"/>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1910.178(l)(3)(i)</a:t>
            </a:r>
          </a:p>
        </p:txBody>
      </p:sp>
      <p:sp>
        <p:nvSpPr>
          <p:cNvPr id="6" name="Rectangle 2">
            <a:extLst>
              <a:ext uri="{FF2B5EF4-FFF2-40B4-BE49-F238E27FC236}">
                <a16:creationId xmlns:a16="http://schemas.microsoft.com/office/drawing/2014/main" id="{1DDD51EF-0CCB-4FE4-8FFE-B1304FB9B2D0}"/>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660012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sz="half" idx="4294967295"/>
          </p:nvPr>
        </p:nvSpPr>
        <p:spPr>
          <a:xfrm>
            <a:off x="609600" y="1295400"/>
            <a:ext cx="7391400" cy="4114800"/>
          </a:xfrm>
          <a:noFill/>
        </p:spPr>
        <p:txBody>
          <a:bodyPr lIns="92075" tIns="46038" rIns="92075" bIns="46038"/>
          <a:lstStyle/>
          <a:p>
            <a:pPr>
              <a:spcBef>
                <a:spcPct val="50000"/>
              </a:spcBef>
              <a:buSzPct val="85000"/>
            </a:pPr>
            <a:r>
              <a:rPr lang="en-US" altLang="en-US" b="1" dirty="0"/>
              <a:t>Workplace-related topics</a:t>
            </a:r>
          </a:p>
          <a:p>
            <a:pPr lvl="1">
              <a:lnSpc>
                <a:spcPct val="150000"/>
              </a:lnSpc>
              <a:spcBef>
                <a:spcPct val="50000"/>
              </a:spcBef>
              <a:buSzPct val="85000"/>
            </a:pPr>
            <a:r>
              <a:rPr lang="en-US" altLang="en-US" dirty="0"/>
              <a:t>Surface conditions</a:t>
            </a:r>
          </a:p>
          <a:p>
            <a:pPr lvl="1">
              <a:lnSpc>
                <a:spcPct val="150000"/>
              </a:lnSpc>
              <a:spcBef>
                <a:spcPct val="50000"/>
              </a:spcBef>
              <a:buSzPct val="85000"/>
            </a:pPr>
            <a:r>
              <a:rPr lang="en-US" altLang="en-US" dirty="0"/>
              <a:t>Composition and stability of loads</a:t>
            </a:r>
          </a:p>
          <a:p>
            <a:pPr lvl="1">
              <a:lnSpc>
                <a:spcPct val="150000"/>
              </a:lnSpc>
              <a:spcBef>
                <a:spcPct val="50000"/>
              </a:spcBef>
              <a:buSzPct val="85000"/>
            </a:pPr>
            <a:r>
              <a:rPr lang="en-US" altLang="en-US" dirty="0"/>
              <a:t>Pedestrian traffic</a:t>
            </a:r>
          </a:p>
          <a:p>
            <a:pPr lvl="1">
              <a:lnSpc>
                <a:spcPct val="150000"/>
              </a:lnSpc>
              <a:spcBef>
                <a:spcPct val="50000"/>
              </a:spcBef>
              <a:buSzPct val="85000"/>
            </a:pPr>
            <a:r>
              <a:rPr lang="en-US" altLang="en-US" dirty="0"/>
              <a:t>Narrow aisles and restricted areas</a:t>
            </a:r>
          </a:p>
          <a:p>
            <a:pPr lvl="1">
              <a:lnSpc>
                <a:spcPct val="150000"/>
              </a:lnSpc>
              <a:spcBef>
                <a:spcPct val="50000"/>
              </a:spcBef>
              <a:buSzPct val="85000"/>
            </a:pPr>
            <a:r>
              <a:rPr lang="en-US" altLang="en-US" dirty="0"/>
              <a:t>Load manipulation, stacking, unstacking</a:t>
            </a:r>
          </a:p>
          <a:p>
            <a:pPr marL="3081337" lvl="7" indent="-285750" eaLnBrk="1" hangingPunct="1"/>
            <a:endParaRPr lang="en-US" altLang="en-US" dirty="0">
              <a:latin typeface="Avenir Next LT Pro" panose="020B0504020202020204" pitchFamily="34" charset="0"/>
            </a:endParaRPr>
          </a:p>
        </p:txBody>
      </p:sp>
      <p:sp>
        <p:nvSpPr>
          <p:cNvPr id="48132" name="Rectangle 5"/>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1910.178(l)(3)(ii)</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2724" y="1295400"/>
            <a:ext cx="1971675" cy="3505200"/>
          </a:xfrm>
          <a:prstGeom prst="rect">
            <a:avLst/>
          </a:prstGeom>
        </p:spPr>
      </p:pic>
      <p:sp>
        <p:nvSpPr>
          <p:cNvPr id="7" name="Rectangle 2">
            <a:extLst>
              <a:ext uri="{FF2B5EF4-FFF2-40B4-BE49-F238E27FC236}">
                <a16:creationId xmlns:a16="http://schemas.microsoft.com/office/drawing/2014/main" id="{BD22A96D-51AC-4536-B35E-6080591DFCEC}"/>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728130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body" sz="half" idx="4294967295"/>
          </p:nvPr>
        </p:nvSpPr>
        <p:spPr>
          <a:xfrm>
            <a:off x="650875" y="1281113"/>
            <a:ext cx="7959725" cy="4953000"/>
          </a:xfrm>
          <a:noFill/>
        </p:spPr>
        <p:txBody>
          <a:bodyPr lIns="92075" tIns="46038" rIns="92075" bIns="46038"/>
          <a:lstStyle/>
          <a:p>
            <a:pPr marL="2628900" lvl="6" indent="-290513" eaLnBrk="1" hangingPunct="1"/>
            <a:endParaRPr lang="en-US" altLang="en-US" dirty="0">
              <a:latin typeface="Avenir Next LT Pro" panose="020B0504020202020204" pitchFamily="34" charset="0"/>
            </a:endParaRPr>
          </a:p>
          <a:p>
            <a:pPr marL="342900" lvl="1" indent="-285750" eaLnBrk="1" hangingPunct="1"/>
            <a:r>
              <a:rPr lang="en-US" altLang="en-US" dirty="0"/>
              <a:t>Operating in hazardous (classified) locations</a:t>
            </a:r>
          </a:p>
          <a:p>
            <a:pPr marL="57150" lvl="1" indent="0" eaLnBrk="1" hangingPunct="1">
              <a:buNone/>
            </a:pPr>
            <a:endParaRPr lang="en-US" altLang="en-US" sz="1400" dirty="0"/>
          </a:p>
          <a:p>
            <a:pPr marL="57150" lvl="1" indent="0" eaLnBrk="1" hangingPunct="1">
              <a:buNone/>
            </a:pPr>
            <a:endParaRPr lang="en-US" altLang="en-US" sz="1400" dirty="0"/>
          </a:p>
          <a:p>
            <a:pPr marL="342900" lvl="1" indent="-285750" eaLnBrk="1" hangingPunct="1"/>
            <a:r>
              <a:rPr lang="en-US" altLang="en-US" dirty="0"/>
              <a:t>Operating on ramps and sloped surfaces</a:t>
            </a:r>
          </a:p>
          <a:p>
            <a:pPr marL="57150" lvl="1" indent="0" eaLnBrk="1" hangingPunct="1">
              <a:buNone/>
            </a:pPr>
            <a:endParaRPr lang="en-US" altLang="en-US" sz="1400" dirty="0"/>
          </a:p>
          <a:p>
            <a:pPr marL="57150" lvl="1" indent="0" eaLnBrk="1" hangingPunct="1">
              <a:buNone/>
            </a:pPr>
            <a:endParaRPr lang="en-US" altLang="en-US" sz="1400" dirty="0"/>
          </a:p>
          <a:p>
            <a:pPr marL="342900" lvl="1" indent="-285750" eaLnBrk="1" hangingPunct="1"/>
            <a:r>
              <a:rPr lang="en-US" altLang="en-US" dirty="0"/>
              <a:t>Potentially hazardous environmental conditions</a:t>
            </a:r>
          </a:p>
          <a:p>
            <a:pPr marL="57150" lvl="1" indent="0" eaLnBrk="1" hangingPunct="1">
              <a:buNone/>
            </a:pPr>
            <a:endParaRPr lang="en-US" altLang="en-US" sz="1400" dirty="0"/>
          </a:p>
          <a:p>
            <a:pPr marL="57150" lvl="1" indent="0" eaLnBrk="1" hangingPunct="1">
              <a:buNone/>
            </a:pPr>
            <a:endParaRPr lang="en-US" altLang="en-US" sz="1400" dirty="0"/>
          </a:p>
          <a:p>
            <a:pPr marL="342900" lvl="1" indent="-285750" eaLnBrk="1" hangingPunct="1"/>
            <a:r>
              <a:rPr lang="en-US" altLang="en-US" dirty="0"/>
              <a:t>Operating in closed environments or other areas where poor ventilation or maintenance could cause carbon monoxide or diesel exhaust buildup</a:t>
            </a:r>
          </a:p>
        </p:txBody>
      </p:sp>
      <p:sp>
        <p:nvSpPr>
          <p:cNvPr id="49156" name="Rectangle 5"/>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1910.178(l)(3)(ii)</a:t>
            </a:r>
          </a:p>
        </p:txBody>
      </p:sp>
      <p:sp>
        <p:nvSpPr>
          <p:cNvPr id="6" name="Rectangle 2">
            <a:extLst>
              <a:ext uri="{FF2B5EF4-FFF2-40B4-BE49-F238E27FC236}">
                <a16:creationId xmlns:a16="http://schemas.microsoft.com/office/drawing/2014/main" id="{6CA19ABB-F63C-486F-9D3F-FB62634C4E10}"/>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41717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type="body" sz="half" idx="4294967295"/>
          </p:nvPr>
        </p:nvSpPr>
        <p:spPr>
          <a:xfrm>
            <a:off x="647700" y="1252537"/>
            <a:ext cx="7848600" cy="4840287"/>
          </a:xfrm>
        </p:spPr>
        <p:txBody>
          <a:bodyPr/>
          <a:lstStyle/>
          <a:p>
            <a:pPr marL="293688" indent="-293688" eaLnBrk="1" hangingPunct="1">
              <a:lnSpc>
                <a:spcPct val="90000"/>
              </a:lnSpc>
            </a:pPr>
            <a:r>
              <a:rPr lang="en-US" altLang="en-US" b="1" dirty="0"/>
              <a:t> Refresher training and evaluation</a:t>
            </a:r>
          </a:p>
          <a:p>
            <a:pPr lvl="1" eaLnBrk="1" hangingPunct="1">
              <a:lnSpc>
                <a:spcPct val="90000"/>
              </a:lnSpc>
            </a:pPr>
            <a:endParaRPr lang="en-US" altLang="en-US" sz="900" b="1" dirty="0"/>
          </a:p>
          <a:p>
            <a:pPr lvl="1" eaLnBrk="1" hangingPunct="1">
              <a:lnSpc>
                <a:spcPct val="90000"/>
              </a:lnSpc>
            </a:pPr>
            <a:r>
              <a:rPr lang="en-US" altLang="en-US" dirty="0"/>
              <a:t>Operator observed operating vehicle in unsafe manner</a:t>
            </a:r>
          </a:p>
          <a:p>
            <a:pPr lvl="1" eaLnBrk="1" hangingPunct="1">
              <a:lnSpc>
                <a:spcPct val="90000"/>
              </a:lnSpc>
            </a:pPr>
            <a:endParaRPr lang="en-US" altLang="en-US" dirty="0"/>
          </a:p>
          <a:p>
            <a:pPr lvl="1" eaLnBrk="1" hangingPunct="1">
              <a:lnSpc>
                <a:spcPct val="90000"/>
              </a:lnSpc>
            </a:pPr>
            <a:r>
              <a:rPr lang="en-US" altLang="en-US" dirty="0"/>
              <a:t>Involved in accident or near-miss incident</a:t>
            </a:r>
          </a:p>
          <a:p>
            <a:pPr lvl="1" eaLnBrk="1" hangingPunct="1">
              <a:lnSpc>
                <a:spcPct val="90000"/>
              </a:lnSpc>
            </a:pPr>
            <a:endParaRPr lang="en-US" altLang="en-US" dirty="0"/>
          </a:p>
          <a:p>
            <a:pPr lvl="1" eaLnBrk="1" hangingPunct="1">
              <a:lnSpc>
                <a:spcPct val="90000"/>
              </a:lnSpc>
            </a:pPr>
            <a:r>
              <a:rPr lang="en-US" altLang="en-US" dirty="0"/>
              <a:t>Evaluation reveals not operating truck safely</a:t>
            </a:r>
          </a:p>
          <a:p>
            <a:pPr lvl="1" eaLnBrk="1" hangingPunct="1">
              <a:lnSpc>
                <a:spcPct val="90000"/>
              </a:lnSpc>
            </a:pPr>
            <a:endParaRPr lang="en-US" altLang="en-US" dirty="0"/>
          </a:p>
          <a:p>
            <a:pPr lvl="1" eaLnBrk="1" hangingPunct="1">
              <a:lnSpc>
                <a:spcPct val="90000"/>
              </a:lnSpc>
            </a:pPr>
            <a:r>
              <a:rPr lang="en-US" altLang="en-US" dirty="0"/>
              <a:t>Assigned to different type of truck</a:t>
            </a:r>
          </a:p>
          <a:p>
            <a:pPr lvl="1" eaLnBrk="1" hangingPunct="1">
              <a:lnSpc>
                <a:spcPct val="90000"/>
              </a:lnSpc>
            </a:pPr>
            <a:endParaRPr lang="en-US" altLang="en-US" dirty="0"/>
          </a:p>
          <a:p>
            <a:pPr lvl="1" eaLnBrk="1" hangingPunct="1">
              <a:lnSpc>
                <a:spcPct val="90000"/>
              </a:lnSpc>
            </a:pPr>
            <a:r>
              <a:rPr lang="en-US" altLang="en-US" dirty="0"/>
              <a:t>Conditions in workplace change</a:t>
            </a:r>
          </a:p>
        </p:txBody>
      </p:sp>
      <p:sp>
        <p:nvSpPr>
          <p:cNvPr id="50180"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1910.178(l)(4)(ii)</a:t>
            </a:r>
          </a:p>
        </p:txBody>
      </p:sp>
      <p:sp>
        <p:nvSpPr>
          <p:cNvPr id="6" name="Rectangle 2">
            <a:extLst>
              <a:ext uri="{FF2B5EF4-FFF2-40B4-BE49-F238E27FC236}">
                <a16:creationId xmlns:a16="http://schemas.microsoft.com/office/drawing/2014/main" id="{29266400-C04D-491B-AF04-922F035A6602}"/>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92797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400" y="1265236"/>
            <a:ext cx="8001000" cy="2087563"/>
          </a:xfrm>
        </p:spPr>
        <p:txBody>
          <a:bodyPr/>
          <a:lstStyle/>
          <a:p>
            <a:r>
              <a:rPr lang="en-US" altLang="en-US" b="1" dirty="0"/>
              <a:t>Avoidance of duplicative training</a:t>
            </a:r>
          </a:p>
          <a:p>
            <a:pPr lvl="1"/>
            <a:endParaRPr lang="en-US" altLang="en-US" sz="900" dirty="0"/>
          </a:p>
          <a:p>
            <a:pPr lvl="1">
              <a:lnSpc>
                <a:spcPct val="150000"/>
              </a:lnSpc>
            </a:pPr>
            <a:r>
              <a:rPr lang="en-US" altLang="en-US" dirty="0"/>
              <a:t>If an operator has previously received training in a topic specified in paragraph (l)(3) of this section, and such training is appropriate</a:t>
            </a:r>
          </a:p>
        </p:txBody>
      </p:sp>
      <p:sp>
        <p:nvSpPr>
          <p:cNvPr id="51204" name="Rectangle 4"/>
          <p:cNvSpPr>
            <a:spLocks noChangeArrowheads="1"/>
          </p:cNvSpPr>
          <p:nvPr/>
        </p:nvSpPr>
        <p:spPr bwMode="auto">
          <a:xfrm>
            <a:off x="6324600" y="623887"/>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1910.178(l)(5)</a:t>
            </a:r>
          </a:p>
        </p:txBody>
      </p:sp>
      <p:sp>
        <p:nvSpPr>
          <p:cNvPr id="5" name="Rectangle 2">
            <a:extLst>
              <a:ext uri="{FF2B5EF4-FFF2-40B4-BE49-F238E27FC236}">
                <a16:creationId xmlns:a16="http://schemas.microsoft.com/office/drawing/2014/main" id="{F2237DE6-0807-418C-8711-D4C9D4F560F6}"/>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4118415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sz="half" idx="4294967295"/>
          </p:nvPr>
        </p:nvSpPr>
        <p:spPr>
          <a:xfrm>
            <a:off x="533400" y="1443789"/>
            <a:ext cx="7772400" cy="4790324"/>
          </a:xfrm>
        </p:spPr>
        <p:txBody>
          <a:bodyPr/>
          <a:lstStyle/>
          <a:p>
            <a:pPr marL="293688" indent="-293688" eaLnBrk="1" hangingPunct="1"/>
            <a:r>
              <a:rPr lang="en-US" altLang="en-US" dirty="0"/>
              <a:t>Employer must </a:t>
            </a:r>
            <a:r>
              <a:rPr lang="en-US" altLang="en-US" b="1" dirty="0"/>
              <a:t>certify </a:t>
            </a:r>
            <a:r>
              <a:rPr lang="en-US" altLang="en-US" dirty="0"/>
              <a:t>that each operator has been trained and evaluated</a:t>
            </a:r>
          </a:p>
          <a:p>
            <a:pPr marL="2922588" lvl="6" indent="-293688" eaLnBrk="1" hangingPunct="1"/>
            <a:endParaRPr lang="en-US" altLang="en-US" dirty="0">
              <a:latin typeface="Avenir Next LT Pro" panose="020B0504020202020204" pitchFamily="34" charset="0"/>
            </a:endParaRPr>
          </a:p>
          <a:p>
            <a:pPr marL="2922588" lvl="6" indent="-293688" eaLnBrk="1" hangingPunct="1"/>
            <a:endParaRPr lang="en-US" altLang="en-US" dirty="0">
              <a:latin typeface="Avenir Next LT Pro" panose="020B0504020202020204" pitchFamily="34" charset="0"/>
            </a:endParaRPr>
          </a:p>
          <a:p>
            <a:pPr marL="293688" indent="-293688" eaLnBrk="1" hangingPunct="1"/>
            <a:r>
              <a:rPr lang="en-US" altLang="en-US" dirty="0"/>
              <a:t>Certification must include:</a:t>
            </a:r>
          </a:p>
          <a:p>
            <a:pPr marL="744538" lvl="1" eaLnBrk="1" hangingPunct="1"/>
            <a:endParaRPr lang="en-US" altLang="en-US" sz="900" dirty="0"/>
          </a:p>
          <a:p>
            <a:pPr marL="744538" lvl="1" eaLnBrk="1" hangingPunct="1"/>
            <a:r>
              <a:rPr lang="en-US" altLang="en-US" dirty="0"/>
              <a:t>Name of operator</a:t>
            </a:r>
          </a:p>
          <a:p>
            <a:pPr marL="2568575" lvl="5" eaLnBrk="1" hangingPunct="1"/>
            <a:endParaRPr lang="en-US" altLang="en-US" dirty="0">
              <a:latin typeface="Avenir Next LT Pro" panose="020B0504020202020204" pitchFamily="34" charset="0"/>
            </a:endParaRPr>
          </a:p>
          <a:p>
            <a:pPr marL="744538" lvl="1" eaLnBrk="1" hangingPunct="1"/>
            <a:r>
              <a:rPr lang="en-US" altLang="en-US" dirty="0"/>
              <a:t>Date of training</a:t>
            </a:r>
          </a:p>
          <a:p>
            <a:pPr marL="2568575" lvl="5" eaLnBrk="1" hangingPunct="1"/>
            <a:endParaRPr lang="en-US" altLang="en-US" dirty="0">
              <a:latin typeface="Avenir Next LT Pro" panose="020B0504020202020204" pitchFamily="34" charset="0"/>
            </a:endParaRPr>
          </a:p>
          <a:p>
            <a:pPr marL="744538" lvl="1" eaLnBrk="1" hangingPunct="1"/>
            <a:r>
              <a:rPr lang="en-US" altLang="en-US" dirty="0"/>
              <a:t>Date of evaluation</a:t>
            </a:r>
          </a:p>
          <a:p>
            <a:pPr marL="2568575" lvl="5" eaLnBrk="1" hangingPunct="1"/>
            <a:endParaRPr lang="en-US" altLang="en-US" dirty="0">
              <a:latin typeface="Avenir Next LT Pro" panose="020B0504020202020204" pitchFamily="34" charset="0"/>
            </a:endParaRPr>
          </a:p>
          <a:p>
            <a:pPr marL="744538" lvl="1" eaLnBrk="1" hangingPunct="1"/>
            <a:r>
              <a:rPr lang="en-US" altLang="en-US" dirty="0"/>
              <a:t>Identity of trainer</a:t>
            </a:r>
          </a:p>
        </p:txBody>
      </p:sp>
      <p:sp>
        <p:nvSpPr>
          <p:cNvPr id="52228" name="Rectangle 4"/>
          <p:cNvSpPr>
            <a:spLocks noChangeArrowheads="1"/>
          </p:cNvSpPr>
          <p:nvPr/>
        </p:nvSpPr>
        <p:spPr bwMode="auto">
          <a:xfrm>
            <a:off x="6365875"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1910.178(l)(6)</a:t>
            </a:r>
          </a:p>
        </p:txBody>
      </p:sp>
      <p:sp>
        <p:nvSpPr>
          <p:cNvPr id="6" name="Rectangle 2">
            <a:extLst>
              <a:ext uri="{FF2B5EF4-FFF2-40B4-BE49-F238E27FC236}">
                <a16:creationId xmlns:a16="http://schemas.microsoft.com/office/drawing/2014/main" id="{99988245-70DC-40B7-AE26-9BFAEB7528A1}"/>
              </a:ext>
            </a:extLst>
          </p:cNvPr>
          <p:cNvSpPr txBox="1">
            <a:spLocks noChangeArrowheads="1"/>
          </p:cNvSpPr>
          <p:nvPr/>
        </p:nvSpPr>
        <p:spPr bwMode="gray">
          <a:xfrm>
            <a:off x="609600" y="372268"/>
            <a:ext cx="7794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Operator Training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46925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09600" y="334963"/>
            <a:ext cx="7793038" cy="641350"/>
          </a:xfrm>
        </p:spPr>
        <p:txBody>
          <a:bodyPr lIns="91440" tIns="45720" rIns="91440" bIns="45720" anchor="b"/>
          <a:lstStyle/>
          <a:p>
            <a:pPr eaLnBrk="1" hangingPunct="1"/>
            <a:r>
              <a:rPr lang="en-US" altLang="en-US" dirty="0"/>
              <a:t>General Requirements</a:t>
            </a:r>
          </a:p>
        </p:txBody>
      </p:sp>
      <p:sp>
        <p:nvSpPr>
          <p:cNvPr id="5123" name="Rectangle 3"/>
          <p:cNvSpPr>
            <a:spLocks noGrp="1" noChangeArrowheads="1"/>
          </p:cNvSpPr>
          <p:nvPr>
            <p:ph type="body" sz="half" idx="4294967295"/>
          </p:nvPr>
        </p:nvSpPr>
        <p:spPr>
          <a:xfrm>
            <a:off x="533400" y="1363851"/>
            <a:ext cx="7924800" cy="2893824"/>
          </a:xfrm>
        </p:spPr>
        <p:txBody>
          <a:bodyPr>
            <a:normAutofit fontScale="85000" lnSpcReduction="20000"/>
          </a:bodyPr>
          <a:lstStyle/>
          <a:p>
            <a:pPr marL="293688" indent="-293688" eaLnBrk="1" hangingPunct="1"/>
            <a:r>
              <a:rPr lang="en-US" altLang="en-US" dirty="0"/>
              <a:t>Covers safety requirements related to fire protection, design, maintenance, and use of:</a:t>
            </a:r>
          </a:p>
          <a:p>
            <a:pPr marL="293688" indent="-293688" eaLnBrk="1" hangingPunct="1">
              <a:lnSpc>
                <a:spcPct val="90000"/>
              </a:lnSpc>
            </a:pPr>
            <a:endParaRPr lang="en-US" altLang="en-US" sz="500" dirty="0"/>
          </a:p>
          <a:p>
            <a:pPr marL="641350" lvl="1" indent="-293688" eaLnBrk="1" hangingPunct="1">
              <a:lnSpc>
                <a:spcPct val="120000"/>
              </a:lnSpc>
            </a:pPr>
            <a:r>
              <a:rPr lang="en-US" altLang="en-US" dirty="0"/>
              <a:t>Fork trucks </a:t>
            </a:r>
          </a:p>
          <a:p>
            <a:pPr marL="641350" lvl="1" indent="-293688" eaLnBrk="1" hangingPunct="1">
              <a:lnSpc>
                <a:spcPct val="120000"/>
              </a:lnSpc>
            </a:pPr>
            <a:r>
              <a:rPr lang="en-US" altLang="en-US" dirty="0"/>
              <a:t>Tractors </a:t>
            </a:r>
          </a:p>
          <a:p>
            <a:pPr marL="641350" lvl="1" indent="-293688" eaLnBrk="1" hangingPunct="1">
              <a:lnSpc>
                <a:spcPct val="120000"/>
              </a:lnSpc>
            </a:pPr>
            <a:r>
              <a:rPr lang="en-US" altLang="en-US" dirty="0"/>
              <a:t>Platform lift trucks </a:t>
            </a:r>
          </a:p>
          <a:p>
            <a:pPr marL="641350" lvl="1" indent="-293688" eaLnBrk="1" hangingPunct="1">
              <a:lnSpc>
                <a:spcPct val="120000"/>
              </a:lnSpc>
            </a:pPr>
            <a:r>
              <a:rPr lang="en-US" altLang="en-US" dirty="0"/>
              <a:t>Motorized hand trucks </a:t>
            </a:r>
          </a:p>
          <a:p>
            <a:pPr marL="641350" lvl="1" indent="-293688" eaLnBrk="1" hangingPunct="1">
              <a:lnSpc>
                <a:spcPct val="120000"/>
              </a:lnSpc>
            </a:pPr>
            <a:r>
              <a:rPr lang="en-US" altLang="en-US" dirty="0"/>
              <a:t>Other specialized industrial trucks </a:t>
            </a:r>
          </a:p>
          <a:p>
            <a:pPr marL="641350" lvl="1" indent="-293688" eaLnBrk="1" hangingPunct="1">
              <a:lnSpc>
                <a:spcPct val="90000"/>
              </a:lnSpc>
            </a:pPr>
            <a:endParaRPr lang="en-US" altLang="en-US" sz="1000" dirty="0"/>
          </a:p>
          <a:p>
            <a:pPr marL="293688" indent="-293688" eaLnBrk="1" hangingPunct="1">
              <a:lnSpc>
                <a:spcPct val="90000"/>
              </a:lnSpc>
              <a:buFont typeface="Wingdings" panose="05000000000000000000" pitchFamily="2" charset="2"/>
              <a:buNone/>
            </a:pPr>
            <a:r>
              <a:rPr lang="en-US" altLang="en-US" sz="2400" dirty="0"/>
              <a:t>    ….powered by </a:t>
            </a:r>
            <a:r>
              <a:rPr lang="en-US" altLang="en-US" sz="2400" i="1" dirty="0"/>
              <a:t>electric motors or internal combustion engines</a:t>
            </a:r>
          </a:p>
        </p:txBody>
      </p:sp>
      <p:sp>
        <p:nvSpPr>
          <p:cNvPr id="6" name="Rectangle 5"/>
          <p:cNvSpPr/>
          <p:nvPr/>
        </p:nvSpPr>
        <p:spPr>
          <a:xfrm>
            <a:off x="65944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1910.178(a)(1)</a:t>
            </a:r>
          </a:p>
        </p:txBody>
      </p:sp>
    </p:spTree>
    <p:extLst>
      <p:ext uri="{BB962C8B-B14F-4D97-AF65-F5344CB8AC3E}">
        <p14:creationId xmlns:p14="http://schemas.microsoft.com/office/powerpoint/2010/main" val="3860747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533400" y="425450"/>
            <a:ext cx="7793038" cy="641350"/>
          </a:xfrm>
        </p:spPr>
        <p:txBody>
          <a:bodyPr lIns="91440" tIns="45720" rIns="91440" bIns="45720" anchor="b">
            <a:normAutofit/>
          </a:bodyPr>
          <a:lstStyle/>
          <a:p>
            <a:pPr eaLnBrk="1" hangingPunct="1"/>
            <a:r>
              <a:rPr lang="en-US" altLang="en-US" sz="3600" dirty="0"/>
              <a:t>Truck Operations</a:t>
            </a:r>
          </a:p>
        </p:txBody>
      </p:sp>
      <p:sp>
        <p:nvSpPr>
          <p:cNvPr id="53251" name="Rectangle 3"/>
          <p:cNvSpPr>
            <a:spLocks noGrp="1" noChangeArrowheads="1"/>
          </p:cNvSpPr>
          <p:nvPr>
            <p:ph type="body" sz="half" idx="4294967295"/>
          </p:nvPr>
        </p:nvSpPr>
        <p:spPr>
          <a:xfrm>
            <a:off x="533400" y="1344612"/>
            <a:ext cx="8153400" cy="4459287"/>
          </a:xfrm>
        </p:spPr>
        <p:txBody>
          <a:bodyPr/>
          <a:lstStyle/>
          <a:p>
            <a:pPr marL="293688" indent="-293688"/>
            <a:r>
              <a:rPr lang="en-US" altLang="en-US" dirty="0"/>
              <a:t>Trucks not driven up to anyone </a:t>
            </a:r>
            <a:r>
              <a:rPr lang="en-US" altLang="en-US" b="1" dirty="0"/>
              <a:t>standing in front </a:t>
            </a:r>
            <a:r>
              <a:rPr lang="en-US" altLang="en-US" dirty="0"/>
              <a:t>of a bench or other fixed object </a:t>
            </a:r>
          </a:p>
          <a:p>
            <a:pPr marL="293688" indent="-293688"/>
            <a:endParaRPr lang="en-US" altLang="en-US" dirty="0"/>
          </a:p>
          <a:p>
            <a:pPr marL="293688" indent="-293688"/>
            <a:r>
              <a:rPr lang="en-US" altLang="en-US" dirty="0"/>
              <a:t>No person allowed to stand or pass </a:t>
            </a:r>
            <a:r>
              <a:rPr lang="en-US" altLang="en-US" b="1" dirty="0"/>
              <a:t>under</a:t>
            </a:r>
            <a:r>
              <a:rPr lang="en-US" altLang="en-US" dirty="0"/>
              <a:t> the elevated portion of any truck, whether loaded or empty </a:t>
            </a:r>
          </a:p>
          <a:p>
            <a:pPr marL="293688" indent="-293688"/>
            <a:endParaRPr lang="en-US" altLang="en-US" b="1" dirty="0"/>
          </a:p>
        </p:txBody>
      </p:sp>
      <p:sp>
        <p:nvSpPr>
          <p:cNvPr id="53252" name="Rectangle 4"/>
          <p:cNvSpPr>
            <a:spLocks noChangeArrowheads="1"/>
          </p:cNvSpPr>
          <p:nvPr/>
        </p:nvSpPr>
        <p:spPr bwMode="auto">
          <a:xfrm>
            <a:off x="6400800"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1910.178(m)(1)-(4)</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3733800"/>
            <a:ext cx="3810000" cy="2124159"/>
          </a:xfrm>
          <a:prstGeom prst="rect">
            <a:avLst/>
          </a:prstGeom>
        </p:spPr>
      </p:pic>
    </p:spTree>
    <p:extLst>
      <p:ext uri="{BB962C8B-B14F-4D97-AF65-F5344CB8AC3E}">
        <p14:creationId xmlns:p14="http://schemas.microsoft.com/office/powerpoint/2010/main" val="18226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type="body" sz="half" idx="4294967295"/>
          </p:nvPr>
        </p:nvSpPr>
        <p:spPr>
          <a:xfrm>
            <a:off x="533400" y="1290637"/>
            <a:ext cx="8102600" cy="4679950"/>
          </a:xfrm>
          <a:solidFill>
            <a:schemeClr val="bg1"/>
          </a:solidFill>
        </p:spPr>
        <p:txBody>
          <a:bodyPr/>
          <a:lstStyle/>
          <a:p>
            <a:pPr marL="293688" indent="-293688"/>
            <a:r>
              <a:rPr lang="en-US" altLang="en-US" sz="2400" dirty="0"/>
              <a:t>Unauthorized personnel not permitted to ride </a:t>
            </a:r>
          </a:p>
          <a:p>
            <a:pPr marL="742950" lvl="1" indent="-285750"/>
            <a:endParaRPr lang="en-US" altLang="en-US" sz="1200" dirty="0"/>
          </a:p>
          <a:p>
            <a:pPr marL="742950" lvl="1" indent="-285750"/>
            <a:r>
              <a:rPr lang="en-US" altLang="en-US" sz="2000" dirty="0"/>
              <a:t>A safe place to ride provided where riding of trucks is authorized</a:t>
            </a:r>
          </a:p>
          <a:p>
            <a:pPr marL="742950" lvl="1" indent="-285750"/>
            <a:endParaRPr lang="en-US" altLang="en-US" sz="1200" dirty="0"/>
          </a:p>
          <a:p>
            <a:pPr marL="293688" indent="-293688"/>
            <a:r>
              <a:rPr lang="en-US" altLang="en-US" sz="2400" dirty="0"/>
              <a:t>Employer shall prohibit arms or legs from being placed between the uprights of the mast or outside running lines of truck</a:t>
            </a:r>
          </a:p>
        </p:txBody>
      </p:sp>
      <p:sp>
        <p:nvSpPr>
          <p:cNvPr id="54276" name="Rectangle 4"/>
          <p:cNvSpPr>
            <a:spLocks noChangeArrowheads="1"/>
          </p:cNvSpPr>
          <p:nvPr/>
        </p:nvSpPr>
        <p:spPr bwMode="auto">
          <a:xfrm>
            <a:off x="6400800" y="623887"/>
            <a:ext cx="224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1910.178(m)(1)-(4)</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0" y="3479575"/>
            <a:ext cx="4419600" cy="2464025"/>
          </a:xfrm>
          <a:prstGeom prst="rect">
            <a:avLst/>
          </a:prstGeom>
        </p:spPr>
      </p:pic>
      <p:sp>
        <p:nvSpPr>
          <p:cNvPr id="10" name="Rectangle 2">
            <a:extLst>
              <a:ext uri="{FF2B5EF4-FFF2-40B4-BE49-F238E27FC236}">
                <a16:creationId xmlns:a16="http://schemas.microsoft.com/office/drawing/2014/main" id="{780CB097-6E57-4B66-B5B9-0C611D405BD3}"/>
              </a:ext>
            </a:extLst>
          </p:cNvPr>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480456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4294967295"/>
          </p:nvPr>
        </p:nvSpPr>
        <p:spPr>
          <a:xfrm>
            <a:off x="533400" y="1265236"/>
            <a:ext cx="7924800" cy="4754563"/>
          </a:xfrm>
        </p:spPr>
        <p:txBody>
          <a:bodyPr/>
          <a:lstStyle/>
          <a:p>
            <a:pPr marL="293688" indent="-293688"/>
            <a:r>
              <a:rPr lang="en-US" altLang="en-US" dirty="0"/>
              <a:t>When a powered industrial truck is </a:t>
            </a:r>
            <a:r>
              <a:rPr lang="en-US" altLang="en-US" b="1" dirty="0"/>
              <a:t>left unattended, out of view, 25ft or &gt; away</a:t>
            </a:r>
          </a:p>
          <a:p>
            <a:pPr marL="293688" indent="-293688"/>
            <a:endParaRPr lang="en-US" altLang="en-US" sz="800" dirty="0"/>
          </a:p>
          <a:p>
            <a:pPr marL="742950" lvl="1" indent="-285750">
              <a:lnSpc>
                <a:spcPct val="150000"/>
              </a:lnSpc>
            </a:pPr>
            <a:r>
              <a:rPr lang="en-US" altLang="en-US" dirty="0"/>
              <a:t>Load engaging means fully lowered</a:t>
            </a:r>
          </a:p>
          <a:p>
            <a:pPr marL="742950" lvl="1" indent="-285750">
              <a:lnSpc>
                <a:spcPct val="150000"/>
              </a:lnSpc>
            </a:pPr>
            <a:endParaRPr lang="en-US" altLang="en-US" sz="800" dirty="0"/>
          </a:p>
          <a:p>
            <a:pPr marL="742950" lvl="1" indent="-285750">
              <a:lnSpc>
                <a:spcPct val="150000"/>
              </a:lnSpc>
            </a:pPr>
            <a:r>
              <a:rPr lang="en-US" altLang="en-US" dirty="0"/>
              <a:t>Controls neutralized</a:t>
            </a:r>
          </a:p>
          <a:p>
            <a:pPr marL="742950" lvl="1" indent="-285750">
              <a:lnSpc>
                <a:spcPct val="150000"/>
              </a:lnSpc>
            </a:pPr>
            <a:endParaRPr lang="en-US" altLang="en-US" sz="800" dirty="0"/>
          </a:p>
          <a:p>
            <a:pPr marL="742950" lvl="1" indent="-285750">
              <a:lnSpc>
                <a:spcPct val="150000"/>
              </a:lnSpc>
            </a:pPr>
            <a:r>
              <a:rPr lang="en-US" altLang="en-US" dirty="0"/>
              <a:t>Power shut off and brakes set</a:t>
            </a:r>
          </a:p>
          <a:p>
            <a:pPr marL="742950" lvl="1" indent="-285750">
              <a:lnSpc>
                <a:spcPct val="150000"/>
              </a:lnSpc>
            </a:pPr>
            <a:endParaRPr lang="en-US" altLang="en-US" sz="800" dirty="0"/>
          </a:p>
          <a:p>
            <a:pPr marL="742950" lvl="1" indent="-285750">
              <a:lnSpc>
                <a:spcPct val="150000"/>
              </a:lnSpc>
            </a:pPr>
            <a:r>
              <a:rPr lang="en-US" altLang="en-US" dirty="0"/>
              <a:t>Wheels blocked if truck is parked on an incline</a:t>
            </a:r>
          </a:p>
          <a:p>
            <a:pPr marL="293688" indent="-293688"/>
            <a:endParaRPr lang="en-US" altLang="en-US" sz="2400" dirty="0"/>
          </a:p>
        </p:txBody>
      </p:sp>
      <p:sp>
        <p:nvSpPr>
          <p:cNvPr id="56324" name="Rectangle 5"/>
          <p:cNvSpPr>
            <a:spLocks noChangeArrowheads="1"/>
          </p:cNvSpPr>
          <p:nvPr/>
        </p:nvSpPr>
        <p:spPr bwMode="auto">
          <a:xfrm>
            <a:off x="6061075" y="623887"/>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1910.178(m)(5)(</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)(ii)</a:t>
            </a:r>
          </a:p>
        </p:txBody>
      </p:sp>
      <p:sp>
        <p:nvSpPr>
          <p:cNvPr id="7" name="Rectangle 2">
            <a:extLst>
              <a:ext uri="{FF2B5EF4-FFF2-40B4-BE49-F238E27FC236}">
                <a16:creationId xmlns:a16="http://schemas.microsoft.com/office/drawing/2014/main" id="{11DB9732-3880-4FB7-9C6A-542182A28D7A}"/>
              </a:ext>
            </a:extLst>
          </p:cNvPr>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004690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533400" y="1425844"/>
            <a:ext cx="7848600" cy="4307383"/>
          </a:xfrm>
        </p:spPr>
        <p:txBody>
          <a:bodyPr/>
          <a:lstStyle/>
          <a:p>
            <a:r>
              <a:rPr lang="en-US" altLang="en-US" dirty="0"/>
              <a:t>When operator is dismounted and </a:t>
            </a:r>
            <a:r>
              <a:rPr lang="en-US" altLang="en-US" b="1" dirty="0"/>
              <a:t>within 25 feet </a:t>
            </a:r>
            <a:r>
              <a:rPr lang="en-US" altLang="en-US" dirty="0"/>
              <a:t>of the truck </a:t>
            </a:r>
            <a:r>
              <a:rPr lang="en-US" altLang="en-US" b="1" dirty="0"/>
              <a:t>still in his view</a:t>
            </a:r>
            <a:r>
              <a:rPr lang="en-US" altLang="en-US" dirty="0"/>
              <a:t>, the load engaging means shall be:</a:t>
            </a:r>
          </a:p>
          <a:p>
            <a:pPr lvl="1"/>
            <a:endParaRPr lang="en-US" altLang="en-US" sz="1200" dirty="0"/>
          </a:p>
          <a:p>
            <a:pPr lvl="1">
              <a:lnSpc>
                <a:spcPct val="150000"/>
              </a:lnSpc>
            </a:pPr>
            <a:r>
              <a:rPr lang="en-US" altLang="en-US" dirty="0"/>
              <a:t>Fully lowered</a:t>
            </a:r>
          </a:p>
          <a:p>
            <a:pPr lvl="1">
              <a:lnSpc>
                <a:spcPct val="150000"/>
              </a:lnSpc>
            </a:pPr>
            <a:endParaRPr lang="en-US" altLang="en-US" sz="1200" dirty="0"/>
          </a:p>
          <a:p>
            <a:pPr lvl="1">
              <a:lnSpc>
                <a:spcPct val="150000"/>
              </a:lnSpc>
            </a:pPr>
            <a:r>
              <a:rPr lang="en-US" altLang="en-US" dirty="0"/>
              <a:t>Controls neutralized</a:t>
            </a:r>
          </a:p>
          <a:p>
            <a:pPr lvl="1">
              <a:lnSpc>
                <a:spcPct val="150000"/>
              </a:lnSpc>
            </a:pPr>
            <a:endParaRPr lang="en-US" altLang="en-US" sz="1200" dirty="0"/>
          </a:p>
          <a:p>
            <a:pPr lvl="1">
              <a:lnSpc>
                <a:spcPct val="150000"/>
              </a:lnSpc>
            </a:pPr>
            <a:r>
              <a:rPr lang="en-US" altLang="en-US" dirty="0"/>
              <a:t>Brakes set to prevent movement</a:t>
            </a:r>
          </a:p>
          <a:p>
            <a:pPr lvl="1">
              <a:lnSpc>
                <a:spcPct val="150000"/>
              </a:lnSpc>
            </a:pPr>
            <a:endParaRPr lang="en-US" altLang="en-US" sz="1200" dirty="0"/>
          </a:p>
          <a:p>
            <a:pPr lvl="1" eaLnBrk="1" hangingPunct="1">
              <a:lnSpc>
                <a:spcPct val="150000"/>
              </a:lnSpc>
            </a:pPr>
            <a:r>
              <a:rPr lang="en-US" altLang="en-US" dirty="0"/>
              <a:t>Wheels blocked if truck parked on incline</a:t>
            </a:r>
          </a:p>
        </p:txBody>
      </p:sp>
      <p:sp>
        <p:nvSpPr>
          <p:cNvPr id="58372" name="Rectangle 5"/>
          <p:cNvSpPr>
            <a:spLocks noChangeArrowheads="1"/>
          </p:cNvSpPr>
          <p:nvPr/>
        </p:nvSpPr>
        <p:spPr bwMode="auto">
          <a:xfrm>
            <a:off x="6061075" y="623887"/>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1910.178(m)(5)(iii)</a:t>
            </a:r>
          </a:p>
        </p:txBody>
      </p:sp>
      <p:sp>
        <p:nvSpPr>
          <p:cNvPr id="8" name="Rectangle 2">
            <a:extLst>
              <a:ext uri="{FF2B5EF4-FFF2-40B4-BE49-F238E27FC236}">
                <a16:creationId xmlns:a16="http://schemas.microsoft.com/office/drawing/2014/main" id="{845B45F1-1A44-4B93-A5C2-6DCC26E15B30}"/>
              </a:ext>
            </a:extLst>
          </p:cNvPr>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9786898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425450"/>
            <a:ext cx="7793038" cy="641350"/>
          </a:xfrm>
        </p:spPr>
        <p:txBody>
          <a:bodyPr lIns="91440" tIns="45720" rIns="91440" bIns="45720" anchor="b">
            <a:normAutofit/>
          </a:bodyPr>
          <a:lstStyle/>
          <a:p>
            <a:pPr eaLnBrk="1" hangingPunct="1"/>
            <a:r>
              <a:rPr lang="en-US" altLang="en-US" sz="3600" dirty="0"/>
              <a:t>Truck Operations</a:t>
            </a:r>
          </a:p>
        </p:txBody>
      </p:sp>
      <p:sp>
        <p:nvSpPr>
          <p:cNvPr id="59395" name="Rectangle 3"/>
          <p:cNvSpPr>
            <a:spLocks noGrp="1" noChangeArrowheads="1"/>
          </p:cNvSpPr>
          <p:nvPr>
            <p:ph idx="1"/>
          </p:nvPr>
        </p:nvSpPr>
        <p:spPr>
          <a:xfrm>
            <a:off x="533400" y="1456841"/>
            <a:ext cx="7848600" cy="4271797"/>
          </a:xfrm>
        </p:spPr>
        <p:txBody>
          <a:bodyPr/>
          <a:lstStyle/>
          <a:p>
            <a:r>
              <a:rPr lang="en-US" altLang="en-US" dirty="0"/>
              <a:t>A safe distance maintained from the edge of ramps or platforms while on any elevated dock, or platform or freight car </a:t>
            </a:r>
          </a:p>
          <a:p>
            <a:endParaRPr lang="en-US" altLang="en-US" dirty="0"/>
          </a:p>
          <a:p>
            <a:r>
              <a:rPr lang="en-US" altLang="en-US" dirty="0"/>
              <a:t>Forklifts are not to be used to open or close freight doors</a:t>
            </a:r>
            <a:endParaRPr lang="en-US" altLang="en-US" sz="1200" dirty="0"/>
          </a:p>
        </p:txBody>
      </p:sp>
      <p:sp>
        <p:nvSpPr>
          <p:cNvPr id="59396" name="Rectangle 5"/>
          <p:cNvSpPr>
            <a:spLocks noChangeArrowheads="1"/>
          </p:cNvSpPr>
          <p:nvPr/>
        </p:nvSpPr>
        <p:spPr bwMode="auto">
          <a:xfrm>
            <a:off x="6096000" y="623888"/>
            <a:ext cx="2549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1910.178(m)(6)</a:t>
            </a:r>
          </a:p>
        </p:txBody>
      </p:sp>
    </p:spTree>
    <p:extLst>
      <p:ext uri="{BB962C8B-B14F-4D97-AF65-F5344CB8AC3E}">
        <p14:creationId xmlns:p14="http://schemas.microsoft.com/office/powerpoint/2010/main" val="235497519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4294967295"/>
          </p:nvPr>
        </p:nvSpPr>
        <p:spPr>
          <a:xfrm>
            <a:off x="533400" y="1201737"/>
            <a:ext cx="8077200" cy="4525963"/>
          </a:xfrm>
        </p:spPr>
        <p:txBody>
          <a:bodyPr/>
          <a:lstStyle/>
          <a:p>
            <a:pPr lvl="1"/>
            <a:endParaRPr lang="en-US" altLang="en-US" sz="800" b="1" dirty="0"/>
          </a:p>
          <a:p>
            <a:r>
              <a:rPr lang="en-US" altLang="en-US" dirty="0"/>
              <a:t>Brakes set and wheel blocks in place to prevent movement of trucks, trailers, or railroad cars while loading or unloading</a:t>
            </a:r>
          </a:p>
        </p:txBody>
      </p:sp>
      <p:sp>
        <p:nvSpPr>
          <p:cNvPr id="60420" name="Rectangle 5"/>
          <p:cNvSpPr>
            <a:spLocks noChangeArrowheads="1"/>
          </p:cNvSpPr>
          <p:nvPr/>
        </p:nvSpPr>
        <p:spPr bwMode="auto">
          <a:xfrm>
            <a:off x="6061075" y="623887"/>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1910.178(m)(7)</a:t>
            </a:r>
          </a:p>
        </p:txBody>
      </p:sp>
      <p:sp>
        <p:nvSpPr>
          <p:cNvPr id="10" name="Rectangle 2"/>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pic>
        <p:nvPicPr>
          <p:cNvPr id="8" name="Picture 7" descr="A picture containing text, transport&#10;&#10;Description automatically generated">
            <a:extLst>
              <a:ext uri="{FF2B5EF4-FFF2-40B4-BE49-F238E27FC236}">
                <a16:creationId xmlns:a16="http://schemas.microsoft.com/office/drawing/2014/main" id="{A3629774-3B31-4BCD-AC17-CF1737ABF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3399" y="2742142"/>
            <a:ext cx="5273040" cy="3095239"/>
          </a:xfrm>
          <a:prstGeom prst="rect">
            <a:avLst/>
          </a:prstGeom>
        </p:spPr>
      </p:pic>
    </p:spTree>
    <p:extLst>
      <p:ext uri="{BB962C8B-B14F-4D97-AF65-F5344CB8AC3E}">
        <p14:creationId xmlns:p14="http://schemas.microsoft.com/office/powerpoint/2010/main" val="509739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4294967295"/>
          </p:nvPr>
        </p:nvSpPr>
        <p:spPr>
          <a:xfrm>
            <a:off x="596900" y="1160463"/>
            <a:ext cx="8013700" cy="4270375"/>
          </a:xfrm>
        </p:spPr>
        <p:txBody>
          <a:bodyPr/>
          <a:lstStyle/>
          <a:p>
            <a:pPr lvl="1"/>
            <a:endParaRPr lang="en-US" altLang="en-US" sz="1200" b="1" dirty="0"/>
          </a:p>
          <a:p>
            <a:r>
              <a:rPr lang="en-US" altLang="en-US" dirty="0"/>
              <a:t>Sufficient headroom under overhead installations, lights, pipes, sprinkler system, etc.</a:t>
            </a:r>
            <a:r>
              <a:rPr lang="en-US" altLang="en-US" sz="2800" dirty="0"/>
              <a:t> </a:t>
            </a:r>
          </a:p>
        </p:txBody>
      </p:sp>
      <p:sp>
        <p:nvSpPr>
          <p:cNvPr id="61444" name="Rectangle 5"/>
          <p:cNvSpPr>
            <a:spLocks noChangeArrowheads="1"/>
          </p:cNvSpPr>
          <p:nvPr/>
        </p:nvSpPr>
        <p:spPr bwMode="auto">
          <a:xfrm>
            <a:off x="6061075" y="609600"/>
            <a:ext cx="2549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1910.178(m)(8)</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0" y="2335898"/>
            <a:ext cx="4268094" cy="3531501"/>
          </a:xfrm>
          <a:prstGeom prst="rect">
            <a:avLst/>
          </a:prstGeom>
        </p:spPr>
      </p:pic>
      <p:sp>
        <p:nvSpPr>
          <p:cNvPr id="6" name="Rectangle 2"/>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600594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55893" y="1325096"/>
            <a:ext cx="3283532" cy="1841894"/>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18955" y="3369472"/>
            <a:ext cx="2174181" cy="2514599"/>
          </a:xfrm>
          <a:prstGeom prst="rect">
            <a:avLst/>
          </a:prstGeom>
        </p:spPr>
      </p:pic>
      <p:sp>
        <p:nvSpPr>
          <p:cNvPr id="62467" name="Rectangle 3"/>
          <p:cNvSpPr>
            <a:spLocks noGrp="1" noChangeArrowheads="1"/>
          </p:cNvSpPr>
          <p:nvPr>
            <p:ph type="body" sz="half" idx="4294967295"/>
          </p:nvPr>
        </p:nvSpPr>
        <p:spPr>
          <a:xfrm>
            <a:off x="533400" y="1325096"/>
            <a:ext cx="4191000" cy="4459287"/>
          </a:xfrm>
        </p:spPr>
        <p:txBody>
          <a:bodyPr/>
          <a:lstStyle/>
          <a:p>
            <a:pPr marL="293688" indent="-293688" eaLnBrk="1" hangingPunct="1">
              <a:lnSpc>
                <a:spcPct val="90000"/>
              </a:lnSpc>
            </a:pPr>
            <a:r>
              <a:rPr lang="en-US" altLang="en-US" dirty="0"/>
              <a:t>Overhead guard used as protection against falling objects</a:t>
            </a:r>
          </a:p>
          <a:p>
            <a:pPr marL="293688" indent="-293688" eaLnBrk="1" hangingPunct="1">
              <a:lnSpc>
                <a:spcPct val="90000"/>
              </a:lnSpc>
            </a:pPr>
            <a:endParaRPr lang="en-US" altLang="en-US" sz="2400" dirty="0"/>
          </a:p>
          <a:p>
            <a:pPr marL="293688" indent="-293688" eaLnBrk="1" hangingPunct="1">
              <a:lnSpc>
                <a:spcPct val="90000"/>
              </a:lnSpc>
            </a:pPr>
            <a:r>
              <a:rPr lang="en-US" altLang="en-US" dirty="0"/>
              <a:t>Load backrest extension used when necessary</a:t>
            </a:r>
          </a:p>
        </p:txBody>
      </p:sp>
      <p:sp>
        <p:nvSpPr>
          <p:cNvPr id="62468"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1910.178(m)(9)-(10)</a:t>
            </a:r>
          </a:p>
        </p:txBody>
      </p:sp>
      <p:sp>
        <p:nvSpPr>
          <p:cNvPr id="15" name="Rectangle 2"/>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56611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type="body" sz="half" idx="4294967295"/>
          </p:nvPr>
        </p:nvSpPr>
        <p:spPr>
          <a:xfrm>
            <a:off x="558800" y="1631950"/>
            <a:ext cx="7848600" cy="4633912"/>
          </a:xfrm>
        </p:spPr>
        <p:txBody>
          <a:bodyPr/>
          <a:lstStyle/>
          <a:p>
            <a:pPr marL="293688" indent="-293688" eaLnBrk="1" hangingPunct="1"/>
            <a:r>
              <a:rPr lang="en-US" altLang="en-US" dirty="0"/>
              <a:t>Fire aisles, access to stairways, and fire equipment shall be kept clear</a:t>
            </a:r>
          </a:p>
        </p:txBody>
      </p:sp>
      <p:sp>
        <p:nvSpPr>
          <p:cNvPr id="63493" name="Rectangle 4"/>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1910.178(m)(14)</a:t>
            </a:r>
          </a:p>
        </p:txBody>
      </p:sp>
      <p:sp>
        <p:nvSpPr>
          <p:cNvPr id="7" name="Rectangle 2"/>
          <p:cNvSpPr txBox="1">
            <a:spLocks noChangeArrowheads="1"/>
          </p:cNvSpPr>
          <p:nvPr/>
        </p:nvSpPr>
        <p:spPr bwMode="gray">
          <a:xfrm>
            <a:off x="533400" y="42545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Operations</a:t>
            </a:r>
            <a:endParaRPr lang="en-US" altLang="en-US" sz="1400" u="none" kern="0" dirty="0">
              <a:solidFill>
                <a:srgbClr val="102447"/>
              </a:solidFill>
              <a:latin typeface="Avenir Next LT Pro Demi" panose="020B0704020202020204" pitchFamily="34" charset="0"/>
            </a:endParaRPr>
          </a:p>
        </p:txBody>
      </p:sp>
      <p:pic>
        <p:nvPicPr>
          <p:cNvPr id="12" name="Content Placeholder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501482" y="2514600"/>
            <a:ext cx="2835275" cy="3382962"/>
          </a:xfrm>
          <a:prstGeom prst="rect">
            <a:avLst/>
          </a:prstGeom>
        </p:spPr>
      </p:pic>
      <p:sp>
        <p:nvSpPr>
          <p:cNvPr id="13" name="TextBox 12"/>
          <p:cNvSpPr txBox="1"/>
          <p:nvPr/>
        </p:nvSpPr>
        <p:spPr>
          <a:xfrm>
            <a:off x="6324600" y="5667375"/>
            <a:ext cx="1728788" cy="276225"/>
          </a:xfrm>
          <a:prstGeom prst="rect">
            <a:avLst/>
          </a:prstGeom>
          <a:noFill/>
        </p:spPr>
        <p:txBody>
          <a:bodyPr>
            <a:spAutoFit/>
          </a:bodyPr>
          <a:lstStyle/>
          <a:p>
            <a:pPr>
              <a:defRPr/>
            </a:pPr>
            <a:r>
              <a:rPr lang="en-US" sz="12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40098092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533400" y="1394846"/>
            <a:ext cx="7772400" cy="4422063"/>
          </a:xfrm>
        </p:spPr>
        <p:txBody>
          <a:bodyPr>
            <a:normAutofit lnSpcReduction="10000"/>
          </a:bodyPr>
          <a:lstStyle/>
          <a:p>
            <a:r>
              <a:rPr lang="en-US" altLang="en-US" dirty="0"/>
              <a:t>All traffic regulations observed, including authorized plant speed limits</a:t>
            </a:r>
          </a:p>
          <a:p>
            <a:pPr lvl="6"/>
            <a:endParaRPr lang="en-US" altLang="en-US" sz="1200" dirty="0">
              <a:latin typeface="Avenir Next LT Pro" panose="020B0504020202020204" pitchFamily="34" charset="0"/>
            </a:endParaRPr>
          </a:p>
          <a:p>
            <a:pPr lvl="6"/>
            <a:endParaRPr lang="en-US" altLang="en-US" sz="1200" dirty="0">
              <a:latin typeface="Avenir Next LT Pro" panose="020B0504020202020204" pitchFamily="34" charset="0"/>
            </a:endParaRPr>
          </a:p>
          <a:p>
            <a:r>
              <a:rPr lang="en-US" altLang="en-US" dirty="0"/>
              <a:t>Safe distances maintained</a:t>
            </a:r>
          </a:p>
          <a:p>
            <a:endParaRPr lang="en-US" altLang="en-US" sz="500" dirty="0"/>
          </a:p>
          <a:p>
            <a:pPr lvl="1"/>
            <a:r>
              <a:rPr lang="en-US" altLang="en-US" dirty="0"/>
              <a:t>Approximately three truck lengths</a:t>
            </a:r>
          </a:p>
          <a:p>
            <a:pPr lvl="5"/>
            <a:endParaRPr lang="en-US" altLang="en-US" sz="1200" dirty="0">
              <a:latin typeface="Avenir Next LT Pro" panose="020B0504020202020204" pitchFamily="34" charset="0"/>
            </a:endParaRPr>
          </a:p>
          <a:p>
            <a:pPr lvl="5"/>
            <a:endParaRPr lang="en-US" altLang="en-US" sz="1200" dirty="0">
              <a:latin typeface="Avenir Next LT Pro" panose="020B0504020202020204" pitchFamily="34" charset="0"/>
            </a:endParaRPr>
          </a:p>
          <a:p>
            <a:r>
              <a:rPr lang="en-US" altLang="en-US" dirty="0"/>
              <a:t>Right of way</a:t>
            </a:r>
          </a:p>
          <a:p>
            <a:endParaRPr lang="en-US" altLang="en-US" sz="500" dirty="0"/>
          </a:p>
          <a:p>
            <a:pPr lvl="1"/>
            <a:r>
              <a:rPr lang="en-US" altLang="en-US" dirty="0"/>
              <a:t>Ambulances, fire trucks, etc.</a:t>
            </a:r>
          </a:p>
          <a:p>
            <a:pPr lvl="6"/>
            <a:endParaRPr lang="en-US" altLang="en-US" sz="1200" dirty="0">
              <a:latin typeface="Avenir Next LT Pro" panose="020B0504020202020204" pitchFamily="34" charset="0"/>
            </a:endParaRPr>
          </a:p>
          <a:p>
            <a:pPr lvl="6"/>
            <a:endParaRPr lang="en-US" altLang="en-US" sz="1200" dirty="0">
              <a:latin typeface="Avenir Next LT Pro" panose="020B0504020202020204" pitchFamily="34" charset="0"/>
            </a:endParaRPr>
          </a:p>
          <a:p>
            <a:r>
              <a:rPr lang="en-US" altLang="en-US" dirty="0"/>
              <a:t>Watch for intersections, blind spots or other dangerous locations </a:t>
            </a:r>
          </a:p>
          <a:p>
            <a:endParaRPr lang="en-US" altLang="en-US" dirty="0"/>
          </a:p>
        </p:txBody>
      </p:sp>
      <p:sp>
        <p:nvSpPr>
          <p:cNvPr id="64516" name="Rectangle 5"/>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1910.178(n)(1)-(3)</a:t>
            </a:r>
          </a:p>
        </p:txBody>
      </p:sp>
      <p:sp>
        <p:nvSpPr>
          <p:cNvPr id="7" name="Rectangle 2"/>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2884618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026"/>
          <p:cNvSpPr>
            <a:spLocks noGrp="1" noChangeArrowheads="1"/>
          </p:cNvSpPr>
          <p:nvPr>
            <p:ph type="title" idx="4294967295"/>
          </p:nvPr>
        </p:nvSpPr>
        <p:spPr>
          <a:xfrm>
            <a:off x="533400" y="349250"/>
            <a:ext cx="7793038" cy="641350"/>
          </a:xfrm>
        </p:spPr>
        <p:txBody>
          <a:bodyPr lIns="91440" tIns="45720" rIns="91440" bIns="45720" anchor="b"/>
          <a:lstStyle/>
          <a:p>
            <a:pPr eaLnBrk="1" hangingPunct="1"/>
            <a:r>
              <a:rPr lang="en-US" altLang="en-US" dirty="0"/>
              <a:t>General Requirements</a:t>
            </a:r>
            <a:endParaRPr lang="en-US" altLang="en-US" sz="1400" dirty="0"/>
          </a:p>
        </p:txBody>
      </p:sp>
      <p:sp>
        <p:nvSpPr>
          <p:cNvPr id="13315" name="Rectangle 1027"/>
          <p:cNvSpPr>
            <a:spLocks noGrp="1" noChangeArrowheads="1"/>
          </p:cNvSpPr>
          <p:nvPr>
            <p:ph type="body" sz="half" idx="4294967295"/>
          </p:nvPr>
        </p:nvSpPr>
        <p:spPr>
          <a:xfrm>
            <a:off x="533400" y="1232516"/>
            <a:ext cx="7902575" cy="4648200"/>
          </a:xfrm>
        </p:spPr>
        <p:txBody>
          <a:bodyPr/>
          <a:lstStyle/>
          <a:p>
            <a:pPr marL="293688" indent="-293688" eaLnBrk="1" hangingPunct="1"/>
            <a:r>
              <a:rPr lang="en-US" altLang="en-US" dirty="0"/>
              <a:t>Does not apply to: </a:t>
            </a:r>
          </a:p>
          <a:p>
            <a:pPr marL="293688" indent="-293688" eaLnBrk="1" hangingPunct="1"/>
            <a:endParaRPr lang="en-US" altLang="en-US" sz="800" dirty="0"/>
          </a:p>
          <a:p>
            <a:pPr marL="641350" lvl="1" indent="-293688" eaLnBrk="1" hangingPunct="1"/>
            <a:r>
              <a:rPr lang="en-US" altLang="en-US" dirty="0"/>
              <a:t>Compressed air or nonflammable compressed gas-operated industrial trucks</a:t>
            </a:r>
          </a:p>
          <a:p>
            <a:pPr marL="641350" lvl="1" indent="-293688" eaLnBrk="1" hangingPunct="1"/>
            <a:endParaRPr lang="en-US" altLang="en-US" sz="800" dirty="0"/>
          </a:p>
          <a:p>
            <a:pPr marL="641350" lvl="1" indent="-293688" eaLnBrk="1" hangingPunct="1"/>
            <a:r>
              <a:rPr lang="en-US" altLang="en-US" dirty="0"/>
              <a:t>Farm vehicles</a:t>
            </a:r>
          </a:p>
          <a:p>
            <a:pPr marL="641350" lvl="1" indent="-293688" eaLnBrk="1" hangingPunct="1"/>
            <a:endParaRPr lang="en-US" altLang="en-US" sz="800" dirty="0"/>
          </a:p>
          <a:p>
            <a:pPr marL="641350" lvl="1" indent="-293688" eaLnBrk="1" hangingPunct="1"/>
            <a:r>
              <a:rPr lang="en-US" altLang="en-US" dirty="0"/>
              <a:t>Vehicles intended primarily for earth moving or over-the-road hauling</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57600" y="3718214"/>
            <a:ext cx="5012267" cy="2162502"/>
          </a:xfrm>
          <a:prstGeom prst="rect">
            <a:avLst/>
          </a:prstGeom>
        </p:spPr>
      </p:pic>
      <p:sp>
        <p:nvSpPr>
          <p:cNvPr id="8" name="Rectangle 7"/>
          <p:cNvSpPr/>
          <p:nvPr/>
        </p:nvSpPr>
        <p:spPr>
          <a:xfrm>
            <a:off x="65944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1910.178(a)(1)</a:t>
            </a:r>
          </a:p>
        </p:txBody>
      </p:sp>
    </p:spTree>
    <p:extLst>
      <p:ext uri="{BB962C8B-B14F-4D97-AF65-F5344CB8AC3E}">
        <p14:creationId xmlns:p14="http://schemas.microsoft.com/office/powerpoint/2010/main" val="116728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sz="half" idx="4294967295"/>
          </p:nvPr>
        </p:nvSpPr>
        <p:spPr>
          <a:xfrm>
            <a:off x="533400" y="1379349"/>
            <a:ext cx="7924800" cy="4329300"/>
          </a:xfrm>
        </p:spPr>
        <p:txBody>
          <a:bodyPr/>
          <a:lstStyle/>
          <a:p>
            <a:pPr marL="293688" indent="-293688" eaLnBrk="1" hangingPunct="1"/>
            <a:r>
              <a:rPr lang="en-US" altLang="en-US" dirty="0"/>
              <a:t>Drivers must slow down, sound horn at cross aisles and other locations where vision is obstructed</a:t>
            </a:r>
          </a:p>
          <a:p>
            <a:pPr marL="3836988" lvl="8" indent="-293688" eaLnBrk="1" hangingPunct="1"/>
            <a:endParaRPr lang="en-US" altLang="en-US" sz="800" dirty="0">
              <a:latin typeface="Avenir Next LT Pro" panose="020B0504020202020204" pitchFamily="34" charset="0"/>
            </a:endParaRPr>
          </a:p>
          <a:p>
            <a:pPr marL="742950" lvl="1" indent="-285750" eaLnBrk="1" hangingPunct="1"/>
            <a:r>
              <a:rPr lang="en-US" altLang="en-US" dirty="0"/>
              <a:t>If load obstructs forward view, then travel with load trailing</a:t>
            </a:r>
          </a:p>
        </p:txBody>
      </p:sp>
      <p:sp>
        <p:nvSpPr>
          <p:cNvPr id="65540" name="Rectangle 5"/>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1910.178(n)(4)</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2644" y="3548247"/>
            <a:ext cx="3945556" cy="239104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45777" y="3543934"/>
            <a:ext cx="3027485" cy="2399666"/>
          </a:xfrm>
          <a:prstGeom prst="rect">
            <a:avLst/>
          </a:prstGeom>
        </p:spPr>
      </p:pic>
      <p:sp>
        <p:nvSpPr>
          <p:cNvPr id="7" name="Rectangle 2">
            <a:extLst>
              <a:ext uri="{FF2B5EF4-FFF2-40B4-BE49-F238E27FC236}">
                <a16:creationId xmlns:a16="http://schemas.microsoft.com/office/drawing/2014/main" id="{A80A4866-D2D6-45A5-B67F-B52D7E839DCE}"/>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225974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sz="half" idx="4294967295"/>
          </p:nvPr>
        </p:nvSpPr>
        <p:spPr>
          <a:xfrm>
            <a:off x="533400" y="1371600"/>
            <a:ext cx="8153400" cy="4114800"/>
          </a:xfrm>
        </p:spPr>
        <p:txBody>
          <a:bodyPr/>
          <a:lstStyle/>
          <a:p>
            <a:pPr marL="293688" indent="-293688" eaLnBrk="1" hangingPunct="1"/>
            <a:r>
              <a:rPr lang="en-US" altLang="en-US" dirty="0"/>
              <a:t>Railroad tracks crossed diagonally wherever possible</a:t>
            </a:r>
          </a:p>
          <a:p>
            <a:pPr marL="293688" indent="-293688" eaLnBrk="1" hangingPunct="1"/>
            <a:endParaRPr lang="en-US" altLang="en-US" dirty="0"/>
          </a:p>
          <a:p>
            <a:pPr marL="293688" indent="-293688" eaLnBrk="1" hangingPunct="1"/>
            <a:r>
              <a:rPr lang="en-US" altLang="en-US" dirty="0"/>
              <a:t>Keep a clear view of the path of travel</a:t>
            </a:r>
          </a:p>
        </p:txBody>
      </p:sp>
      <p:sp>
        <p:nvSpPr>
          <p:cNvPr id="66564" name="Rectangle 4"/>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1910.178(n)(5)-(6)</a:t>
            </a:r>
          </a:p>
        </p:txBody>
      </p:sp>
      <p:pic>
        <p:nvPicPr>
          <p:cNvPr id="4" name="Picture 3" descr="A yellow triangle sign&#10;&#10;Description automatically generated with low confidence">
            <a:extLst>
              <a:ext uri="{FF2B5EF4-FFF2-40B4-BE49-F238E27FC236}">
                <a16:creationId xmlns:a16="http://schemas.microsoft.com/office/drawing/2014/main" id="{CCEF05CC-DCF4-4DAA-AD5B-57282A1B77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5500" y="3326130"/>
            <a:ext cx="2552700" cy="2541270"/>
          </a:xfrm>
          <a:prstGeom prst="rect">
            <a:avLst/>
          </a:prstGeom>
        </p:spPr>
      </p:pic>
      <p:sp>
        <p:nvSpPr>
          <p:cNvPr id="6" name="Rectangle 2">
            <a:extLst>
              <a:ext uri="{FF2B5EF4-FFF2-40B4-BE49-F238E27FC236}">
                <a16:creationId xmlns:a16="http://schemas.microsoft.com/office/drawing/2014/main" id="{2F179894-C1CC-4EC5-AED0-ECEC4AB64679}"/>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911482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sz="half" idx="4294967295"/>
          </p:nvPr>
        </p:nvSpPr>
        <p:spPr>
          <a:xfrm>
            <a:off x="533400" y="1295400"/>
            <a:ext cx="7924800" cy="4776788"/>
          </a:xfrm>
        </p:spPr>
        <p:txBody>
          <a:bodyPr/>
          <a:lstStyle/>
          <a:p>
            <a:pPr marL="293688" indent="-293688" eaLnBrk="1" hangingPunct="1"/>
            <a:r>
              <a:rPr lang="en-US" altLang="en-US" dirty="0"/>
              <a:t>When </a:t>
            </a:r>
            <a:r>
              <a:rPr lang="en-US" altLang="en-US" b="1" dirty="0"/>
              <a:t>ascending or descending grades </a:t>
            </a:r>
            <a:r>
              <a:rPr lang="en-US" altLang="en-US" dirty="0"/>
              <a:t>in excess of 10 percent, loaded trucks driven with the load upgrade</a:t>
            </a:r>
            <a:endParaRPr lang="en-US" altLang="en-US" sz="2800" dirty="0"/>
          </a:p>
          <a:p>
            <a:pPr marL="293688" indent="-293688" eaLnBrk="1" hangingPunct="1"/>
            <a:endParaRPr lang="en-US" altLang="en-US" sz="800" dirty="0"/>
          </a:p>
          <a:p>
            <a:pPr marL="293688" indent="-293688" eaLnBrk="1" hangingPunct="1"/>
            <a:endParaRPr lang="en-US" altLang="en-US" sz="800" dirty="0"/>
          </a:p>
          <a:p>
            <a:pPr marL="293688" indent="-293688" eaLnBrk="1" hangingPunct="1"/>
            <a:r>
              <a:rPr lang="en-US" altLang="en-US" dirty="0"/>
              <a:t>Never turn a forklift on a grade</a:t>
            </a:r>
          </a:p>
        </p:txBody>
      </p:sp>
      <p:sp>
        <p:nvSpPr>
          <p:cNvPr id="67588" name="Rectangle 5"/>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1910.178(n)(7)</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337" y="3263262"/>
            <a:ext cx="5181600" cy="2672400"/>
          </a:xfrm>
          <a:prstGeom prst="rect">
            <a:avLst/>
          </a:prstGeom>
        </p:spPr>
      </p:pic>
      <p:sp>
        <p:nvSpPr>
          <p:cNvPr id="8" name="Rectangle 2">
            <a:extLst>
              <a:ext uri="{FF2B5EF4-FFF2-40B4-BE49-F238E27FC236}">
                <a16:creationId xmlns:a16="http://schemas.microsoft.com/office/drawing/2014/main" id="{561334A6-0864-482B-9E13-9E1BC9795B72}"/>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352057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4294967295"/>
          </p:nvPr>
        </p:nvSpPr>
        <p:spPr>
          <a:xfrm>
            <a:off x="533400" y="1456841"/>
            <a:ext cx="7848600" cy="4163702"/>
          </a:xfrm>
        </p:spPr>
        <p:txBody>
          <a:bodyPr/>
          <a:lstStyle/>
          <a:p>
            <a:pPr marL="293688" indent="-293688" eaLnBrk="1" hangingPunct="1">
              <a:lnSpc>
                <a:spcPct val="90000"/>
              </a:lnSpc>
            </a:pPr>
            <a:r>
              <a:rPr lang="en-US" altLang="en-US" dirty="0"/>
              <a:t>Dock boards or bridge plates properly secured before being driven over</a:t>
            </a:r>
          </a:p>
          <a:p>
            <a:pPr marL="293688" indent="-293688">
              <a:lnSpc>
                <a:spcPct val="90000"/>
              </a:lnSpc>
            </a:pPr>
            <a:endParaRPr lang="en-US" altLang="en-US" dirty="0"/>
          </a:p>
          <a:p>
            <a:pPr marL="293688" indent="-293688">
              <a:lnSpc>
                <a:spcPct val="90000"/>
              </a:lnSpc>
            </a:pPr>
            <a:r>
              <a:rPr lang="en-US" altLang="en-US" b="1" dirty="0"/>
              <a:t>Potential hazards</a:t>
            </a:r>
          </a:p>
          <a:p>
            <a:pPr marL="293688" indent="-293688">
              <a:lnSpc>
                <a:spcPct val="90000"/>
              </a:lnSpc>
            </a:pPr>
            <a:endParaRPr lang="en-US" altLang="en-US" sz="900" dirty="0"/>
          </a:p>
          <a:p>
            <a:pPr marL="742950" lvl="1" indent="-285750">
              <a:lnSpc>
                <a:spcPct val="90000"/>
              </a:lnSpc>
            </a:pPr>
            <a:r>
              <a:rPr lang="en-US" altLang="en-US" dirty="0"/>
              <a:t>While entering and leaving truck trailers or railroad cars:</a:t>
            </a:r>
          </a:p>
          <a:p>
            <a:pPr marL="1143000" lvl="2" indent="-228600">
              <a:lnSpc>
                <a:spcPct val="90000"/>
              </a:lnSpc>
            </a:pPr>
            <a:endParaRPr lang="en-US" altLang="en-US" sz="800" dirty="0"/>
          </a:p>
          <a:p>
            <a:pPr marL="1143000" lvl="2" indent="-228600">
              <a:lnSpc>
                <a:spcPct val="90000"/>
              </a:lnSpc>
            </a:pPr>
            <a:r>
              <a:rPr lang="en-US" altLang="en-US" dirty="0"/>
              <a:t>Falling off loading dock </a:t>
            </a:r>
          </a:p>
          <a:p>
            <a:pPr marL="1143000" lvl="2" indent="-228600">
              <a:lnSpc>
                <a:spcPct val="90000"/>
              </a:lnSpc>
            </a:pPr>
            <a:endParaRPr lang="en-US" altLang="en-US" dirty="0"/>
          </a:p>
          <a:p>
            <a:pPr marL="1143000" lvl="2" indent="-228600">
              <a:lnSpc>
                <a:spcPct val="90000"/>
              </a:lnSpc>
            </a:pPr>
            <a:r>
              <a:rPr lang="en-US" altLang="en-US" dirty="0"/>
              <a:t>Moving trucks or railroad cars during loading and unloading </a:t>
            </a:r>
          </a:p>
          <a:p>
            <a:pPr marL="1143000" lvl="2" indent="-228600">
              <a:lnSpc>
                <a:spcPct val="90000"/>
              </a:lnSpc>
            </a:pPr>
            <a:endParaRPr lang="en-US" altLang="en-US" dirty="0"/>
          </a:p>
          <a:p>
            <a:pPr marL="1143000" lvl="2" indent="-228600">
              <a:lnSpc>
                <a:spcPct val="90000"/>
              </a:lnSpc>
            </a:pPr>
            <a:r>
              <a:rPr lang="en-US" altLang="en-US" dirty="0"/>
              <a:t>Slipping or inadequate </a:t>
            </a:r>
            <a:r>
              <a:rPr lang="en-US" altLang="en-US" dirty="0" err="1"/>
              <a:t>dockboards</a:t>
            </a:r>
            <a:r>
              <a:rPr lang="en-US" altLang="en-US" dirty="0"/>
              <a:t> </a:t>
            </a:r>
          </a:p>
          <a:p>
            <a:pPr marL="293688" indent="-293688" eaLnBrk="1" hangingPunct="1">
              <a:lnSpc>
                <a:spcPct val="90000"/>
              </a:lnSpc>
            </a:pPr>
            <a:endParaRPr lang="en-US" altLang="en-US" sz="2000" dirty="0"/>
          </a:p>
        </p:txBody>
      </p:sp>
      <p:sp>
        <p:nvSpPr>
          <p:cNvPr id="68612" name="Rectangle 4"/>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1910.178(n)(11)</a:t>
            </a:r>
          </a:p>
        </p:txBody>
      </p:sp>
      <p:sp>
        <p:nvSpPr>
          <p:cNvPr id="6" name="Rectangle 2">
            <a:extLst>
              <a:ext uri="{FF2B5EF4-FFF2-40B4-BE49-F238E27FC236}">
                <a16:creationId xmlns:a16="http://schemas.microsoft.com/office/drawing/2014/main" id="{3D4BB2BD-16D0-4EB5-ADC8-33CBE5E77392}"/>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974455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533400" y="1265237"/>
            <a:ext cx="7772400" cy="4525963"/>
          </a:xfrm>
        </p:spPr>
        <p:txBody>
          <a:bodyPr/>
          <a:lstStyle/>
          <a:p>
            <a:pPr>
              <a:lnSpc>
                <a:spcPct val="90000"/>
              </a:lnSpc>
            </a:pPr>
            <a:r>
              <a:rPr lang="en-US" altLang="en-US" b="1" dirty="0"/>
              <a:t>Elevators </a:t>
            </a:r>
            <a:r>
              <a:rPr lang="en-US" altLang="en-US" dirty="0"/>
              <a:t>approached slowly and squarely</a:t>
            </a:r>
          </a:p>
          <a:p>
            <a:pPr>
              <a:lnSpc>
                <a:spcPct val="90000"/>
              </a:lnSpc>
            </a:pPr>
            <a:endParaRPr lang="en-US" altLang="en-US" sz="800" dirty="0"/>
          </a:p>
          <a:p>
            <a:pPr lvl="1">
              <a:lnSpc>
                <a:spcPct val="90000"/>
              </a:lnSpc>
            </a:pPr>
            <a:r>
              <a:rPr lang="en-US" altLang="en-US" dirty="0"/>
              <a:t>Once on the elevator:</a:t>
            </a:r>
          </a:p>
          <a:p>
            <a:pPr lvl="2">
              <a:lnSpc>
                <a:spcPct val="90000"/>
              </a:lnSpc>
            </a:pPr>
            <a:endParaRPr lang="en-US" altLang="en-US" sz="800" dirty="0"/>
          </a:p>
          <a:p>
            <a:pPr lvl="2">
              <a:lnSpc>
                <a:spcPct val="90000"/>
              </a:lnSpc>
            </a:pPr>
            <a:r>
              <a:rPr lang="en-US" altLang="en-US" dirty="0"/>
              <a:t>Controls neutralized</a:t>
            </a:r>
          </a:p>
          <a:p>
            <a:pPr lvl="2">
              <a:lnSpc>
                <a:spcPct val="90000"/>
              </a:lnSpc>
            </a:pPr>
            <a:endParaRPr lang="en-US" altLang="en-US" sz="1200" dirty="0"/>
          </a:p>
          <a:p>
            <a:pPr lvl="2">
              <a:lnSpc>
                <a:spcPct val="90000"/>
              </a:lnSpc>
            </a:pPr>
            <a:r>
              <a:rPr lang="en-US" altLang="en-US" dirty="0"/>
              <a:t>Power shut off</a:t>
            </a:r>
          </a:p>
          <a:p>
            <a:pPr lvl="2">
              <a:lnSpc>
                <a:spcPct val="90000"/>
              </a:lnSpc>
            </a:pPr>
            <a:endParaRPr lang="en-US" altLang="en-US" sz="1200" dirty="0"/>
          </a:p>
          <a:p>
            <a:pPr lvl="2">
              <a:lnSpc>
                <a:spcPct val="90000"/>
              </a:lnSpc>
            </a:pPr>
            <a:r>
              <a:rPr lang="en-US" altLang="en-US" dirty="0"/>
              <a:t>Brakes set</a:t>
            </a:r>
          </a:p>
          <a:p>
            <a:pPr>
              <a:lnSpc>
                <a:spcPct val="90000"/>
              </a:lnSpc>
            </a:pPr>
            <a:endParaRPr lang="en-US" altLang="en-US" sz="1800" dirty="0"/>
          </a:p>
          <a:p>
            <a:pPr>
              <a:lnSpc>
                <a:spcPct val="90000"/>
              </a:lnSpc>
            </a:pPr>
            <a:endParaRPr lang="en-US" altLang="en-US" sz="1800" dirty="0"/>
          </a:p>
          <a:p>
            <a:pPr>
              <a:lnSpc>
                <a:spcPct val="90000"/>
              </a:lnSpc>
            </a:pPr>
            <a:r>
              <a:rPr lang="en-US" altLang="en-US" b="1" dirty="0"/>
              <a:t>Motorized hand trucks </a:t>
            </a:r>
            <a:r>
              <a:rPr lang="en-US" altLang="en-US" dirty="0"/>
              <a:t>enter elevators or other confined areas with load end forward</a:t>
            </a:r>
          </a:p>
        </p:txBody>
      </p:sp>
      <p:sp>
        <p:nvSpPr>
          <p:cNvPr id="69636"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1910.178(n)(12)-(13)</a:t>
            </a:r>
          </a:p>
        </p:txBody>
      </p:sp>
      <p:sp>
        <p:nvSpPr>
          <p:cNvPr id="5" name="Rectangle 2">
            <a:extLst>
              <a:ext uri="{FF2B5EF4-FFF2-40B4-BE49-F238E27FC236}">
                <a16:creationId xmlns:a16="http://schemas.microsoft.com/office/drawing/2014/main" id="{D79EE3D4-03BA-4484-8302-3813623E6A02}"/>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197134225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sz="half" idx="4294967295"/>
          </p:nvPr>
        </p:nvSpPr>
        <p:spPr>
          <a:xfrm>
            <a:off x="533400" y="1261997"/>
            <a:ext cx="8112125" cy="4535488"/>
          </a:xfrm>
        </p:spPr>
        <p:txBody>
          <a:bodyPr/>
          <a:lstStyle/>
          <a:p>
            <a:pPr marL="293688" indent="-293688" eaLnBrk="1" hangingPunct="1"/>
            <a:r>
              <a:rPr lang="en-US" altLang="en-US" dirty="0"/>
              <a:t>Avoid running over loose objects on roadway surfaces</a:t>
            </a:r>
          </a:p>
          <a:p>
            <a:pPr marL="293688" indent="-293688" eaLnBrk="1" hangingPunct="1"/>
            <a:endParaRPr lang="en-US" altLang="en-US" sz="1200" dirty="0"/>
          </a:p>
          <a:p>
            <a:pPr marL="293688" indent="-293688" eaLnBrk="1" hangingPunct="1"/>
            <a:r>
              <a:rPr lang="en-US" altLang="en-US" dirty="0"/>
              <a:t>Watch speed and how you negotiate turns</a:t>
            </a:r>
          </a:p>
        </p:txBody>
      </p:sp>
      <p:sp>
        <p:nvSpPr>
          <p:cNvPr id="70661" name="Rectangle 6"/>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1910.178(n)(14)-(15)</a:t>
            </a:r>
          </a:p>
        </p:txBody>
      </p:sp>
      <p:pic>
        <p:nvPicPr>
          <p:cNvPr id="8" name="Picture 7">
            <a:extLst>
              <a:ext uri="{FF2B5EF4-FFF2-40B4-BE49-F238E27FC236}">
                <a16:creationId xmlns:a16="http://schemas.microsoft.com/office/drawing/2014/main" id="{BA32A786-B4A5-4F1E-97B4-503042625AFB}"/>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943090" y="2933082"/>
            <a:ext cx="5527691" cy="2864403"/>
          </a:xfrm>
          <a:prstGeom prst="rect">
            <a:avLst/>
          </a:prstGeom>
        </p:spPr>
      </p:pic>
      <p:sp>
        <p:nvSpPr>
          <p:cNvPr id="6" name="Rectangle 2">
            <a:extLst>
              <a:ext uri="{FF2B5EF4-FFF2-40B4-BE49-F238E27FC236}">
                <a16:creationId xmlns:a16="http://schemas.microsoft.com/office/drawing/2014/main" id="{3F403F91-E7DC-4216-9847-7B08FE43DD93}"/>
              </a:ext>
            </a:extLst>
          </p:cNvPr>
          <p:cNvSpPr txBox="1">
            <a:spLocks noChangeArrowheads="1"/>
          </p:cNvSpPr>
          <p:nvPr/>
        </p:nvSpPr>
        <p:spPr>
          <a:xfrm>
            <a:off x="533400" y="381000"/>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u="none" kern="0" dirty="0">
                <a:solidFill>
                  <a:srgbClr val="102447"/>
                </a:solidFill>
                <a:latin typeface="Avenir Next LT Pro Demi" panose="020B0704020202020204" pitchFamily="34" charset="0"/>
              </a:rPr>
              <a:t>Traveling</a:t>
            </a:r>
          </a:p>
        </p:txBody>
      </p:sp>
    </p:spTree>
    <p:extLst>
      <p:ext uri="{BB962C8B-B14F-4D97-AF65-F5344CB8AC3E}">
        <p14:creationId xmlns:p14="http://schemas.microsoft.com/office/powerpoint/2010/main" val="2324012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p:blipFill>
        <p:spPr>
          <a:xfrm>
            <a:off x="1406508" y="2663825"/>
            <a:ext cx="6330983" cy="3280663"/>
          </a:xfrm>
          <a:prstGeom prst="rect">
            <a:avLst/>
          </a:prstGeom>
        </p:spPr>
      </p:pic>
      <p:sp>
        <p:nvSpPr>
          <p:cNvPr id="71682" name="Rectangle 2"/>
          <p:cNvSpPr>
            <a:spLocks noGrp="1" noChangeArrowheads="1"/>
          </p:cNvSpPr>
          <p:nvPr>
            <p:ph type="title" idx="4294967295"/>
          </p:nvPr>
        </p:nvSpPr>
        <p:spPr>
          <a:xfrm>
            <a:off x="533400" y="384176"/>
            <a:ext cx="7793038" cy="641350"/>
          </a:xfrm>
        </p:spPr>
        <p:txBody>
          <a:bodyPr lIns="91440" tIns="45720" rIns="91440" bIns="45720" anchor="b"/>
          <a:lstStyle/>
          <a:p>
            <a:pPr eaLnBrk="1" hangingPunct="1"/>
            <a:r>
              <a:rPr lang="en-US" altLang="en-US" dirty="0"/>
              <a:t>Loading</a:t>
            </a:r>
            <a:endParaRPr lang="en-US" altLang="en-US" sz="1400" dirty="0"/>
          </a:p>
        </p:txBody>
      </p:sp>
      <p:sp>
        <p:nvSpPr>
          <p:cNvPr id="71683" name="Rectangle 3"/>
          <p:cNvSpPr>
            <a:spLocks noGrp="1" noChangeArrowheads="1"/>
          </p:cNvSpPr>
          <p:nvPr>
            <p:ph type="body" sz="half" idx="4294967295"/>
          </p:nvPr>
        </p:nvSpPr>
        <p:spPr>
          <a:xfrm>
            <a:off x="533400" y="1441342"/>
            <a:ext cx="8347075" cy="1173270"/>
          </a:xfrm>
          <a:solidFill>
            <a:schemeClr val="bg1"/>
          </a:solidFill>
        </p:spPr>
        <p:txBody>
          <a:bodyPr/>
          <a:lstStyle/>
          <a:p>
            <a:pPr marL="293688" indent="-293688" eaLnBrk="1" hangingPunct="1"/>
            <a:r>
              <a:rPr lang="en-US" altLang="en-US" dirty="0"/>
              <a:t>Only stable or safely arranged loads shall be handled</a:t>
            </a:r>
          </a:p>
          <a:p>
            <a:pPr marL="742950" lvl="1" indent="-285750" eaLnBrk="1" hangingPunct="1"/>
            <a:r>
              <a:rPr lang="en-US" altLang="en-US" dirty="0"/>
              <a:t>Exercise caution when handling off-center loads</a:t>
            </a:r>
          </a:p>
        </p:txBody>
      </p:sp>
      <p:sp>
        <p:nvSpPr>
          <p:cNvPr id="71685"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1910.178(o)(1)</a:t>
            </a:r>
          </a:p>
        </p:txBody>
      </p:sp>
    </p:spTree>
    <p:extLst>
      <p:ext uri="{BB962C8B-B14F-4D97-AF65-F5344CB8AC3E}">
        <p14:creationId xmlns:p14="http://schemas.microsoft.com/office/powerpoint/2010/main" val="584341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4294967295"/>
          </p:nvPr>
        </p:nvSpPr>
        <p:spPr>
          <a:xfrm>
            <a:off x="533400" y="1250950"/>
            <a:ext cx="7696200" cy="4114800"/>
          </a:xfrm>
        </p:spPr>
        <p:txBody>
          <a:bodyPr/>
          <a:lstStyle/>
          <a:p>
            <a:pPr marL="293688" indent="-293688" eaLnBrk="1" hangingPunct="1"/>
            <a:r>
              <a:rPr lang="en-US" altLang="en-US" dirty="0"/>
              <a:t>Only loads within the </a:t>
            </a:r>
            <a:r>
              <a:rPr lang="en-US" altLang="en-US" b="1" dirty="0"/>
              <a:t>rated capacity </a:t>
            </a:r>
            <a:r>
              <a:rPr lang="en-US" altLang="en-US" dirty="0"/>
              <a:t>of the truck must be handled</a:t>
            </a:r>
          </a:p>
        </p:txBody>
      </p:sp>
      <p:sp>
        <p:nvSpPr>
          <p:cNvPr id="72709"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1910.178(o)(2)</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2100" y="2500565"/>
            <a:ext cx="5791200" cy="3228722"/>
          </a:xfrm>
          <a:prstGeom prst="rect">
            <a:avLst/>
          </a:prstGeom>
        </p:spPr>
      </p:pic>
      <p:sp>
        <p:nvSpPr>
          <p:cNvPr id="6" name="Rectangle 2">
            <a:extLst>
              <a:ext uri="{FF2B5EF4-FFF2-40B4-BE49-F238E27FC236}">
                <a16:creationId xmlns:a16="http://schemas.microsoft.com/office/drawing/2014/main" id="{92112C25-4D1B-4C4F-AE06-E27909FD762A}"/>
              </a:ext>
            </a:extLst>
          </p:cNvPr>
          <p:cNvSpPr txBox="1">
            <a:spLocks noChangeArrowheads="1"/>
          </p:cNvSpPr>
          <p:nvPr/>
        </p:nvSpPr>
        <p:spPr bwMode="gray">
          <a:xfrm>
            <a:off x="533400" y="384176"/>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Loading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121848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4294967295"/>
          </p:nvPr>
        </p:nvSpPr>
        <p:spPr>
          <a:xfrm>
            <a:off x="533400" y="1250950"/>
            <a:ext cx="7696200" cy="4114800"/>
          </a:xfrm>
        </p:spPr>
        <p:txBody>
          <a:bodyPr/>
          <a:lstStyle/>
          <a:p>
            <a:pPr marL="293688" indent="-293688" eaLnBrk="1" hangingPunct="1"/>
            <a:r>
              <a:rPr lang="en-US" altLang="en-US" dirty="0"/>
              <a:t>Only loads within the </a:t>
            </a:r>
            <a:r>
              <a:rPr lang="en-US" altLang="en-US" b="1" dirty="0"/>
              <a:t>rated capacity </a:t>
            </a:r>
            <a:r>
              <a:rPr lang="en-US" altLang="en-US" dirty="0"/>
              <a:t>of the truck</a:t>
            </a:r>
            <a:r>
              <a:rPr lang="en-US" altLang="en-US" b="1" dirty="0"/>
              <a:t> </a:t>
            </a:r>
            <a:r>
              <a:rPr lang="en-US" altLang="en-US" dirty="0"/>
              <a:t>must be handled</a:t>
            </a:r>
          </a:p>
        </p:txBody>
      </p:sp>
      <p:sp>
        <p:nvSpPr>
          <p:cNvPr id="72709"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4600" y="2286000"/>
            <a:ext cx="4572000" cy="3429000"/>
          </a:xfrm>
          <a:prstGeom prst="rect">
            <a:avLst/>
          </a:prstGeom>
        </p:spPr>
      </p:pic>
      <p:sp>
        <p:nvSpPr>
          <p:cNvPr id="6" name="Rectangle 2">
            <a:extLst>
              <a:ext uri="{FF2B5EF4-FFF2-40B4-BE49-F238E27FC236}">
                <a16:creationId xmlns:a16="http://schemas.microsoft.com/office/drawing/2014/main" id="{330178D0-1767-465E-B0E0-C523020832F0}"/>
              </a:ext>
            </a:extLst>
          </p:cNvPr>
          <p:cNvSpPr txBox="1">
            <a:spLocks noChangeArrowheads="1"/>
          </p:cNvSpPr>
          <p:nvPr/>
        </p:nvSpPr>
        <p:spPr bwMode="gray">
          <a:xfrm>
            <a:off x="533400" y="384176"/>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Loading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147463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4294967295"/>
          </p:nvPr>
        </p:nvSpPr>
        <p:spPr>
          <a:xfrm>
            <a:off x="533400" y="1250949"/>
            <a:ext cx="7696200" cy="4078035"/>
          </a:xfrm>
        </p:spPr>
        <p:txBody>
          <a:bodyPr/>
          <a:lstStyle/>
          <a:p>
            <a:pPr marL="293688" indent="-293688" eaLnBrk="1" hangingPunct="1"/>
            <a:r>
              <a:rPr lang="en-US" altLang="en-US" sz="2400" u="none" kern="0" dirty="0"/>
              <a:t>Long or high (including multiple-tiered) loads which may affect capacity must be adjusted</a:t>
            </a:r>
          </a:p>
          <a:p>
            <a:pPr marL="293688" indent="-293688" eaLnBrk="1" hangingPunct="1"/>
            <a:endParaRPr lang="en-US" altLang="en-US" sz="2400" u="none" kern="0" dirty="0"/>
          </a:p>
          <a:p>
            <a:pPr marL="293688" indent="-293688" eaLnBrk="1" hangingPunct="1"/>
            <a:r>
              <a:rPr lang="en-US" altLang="en-US" sz="2400" dirty="0"/>
              <a:t>On all grades, </a:t>
            </a:r>
            <a:r>
              <a:rPr lang="en-US" altLang="en-US" sz="2400" u="none" kern="0" dirty="0"/>
              <a:t>the load and load engaging means shall be tilted back if applicable, and raised only as far as necessary to clear the road surface</a:t>
            </a:r>
          </a:p>
          <a:p>
            <a:pPr marL="293688" indent="-293688" eaLnBrk="1" hangingPunct="1"/>
            <a:endParaRPr lang="en-US" altLang="en-US" sz="2400" u="none" kern="0" dirty="0"/>
          </a:p>
          <a:p>
            <a:pPr marL="293688" indent="-293688" eaLnBrk="1" hangingPunct="1"/>
            <a:endParaRPr lang="en-US" altLang="en-US" dirty="0"/>
          </a:p>
        </p:txBody>
      </p:sp>
      <p:sp>
        <p:nvSpPr>
          <p:cNvPr id="72709"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1910.178(o)(3) &amp; (5)</a:t>
            </a:r>
          </a:p>
        </p:txBody>
      </p:sp>
      <p:pic>
        <p:nvPicPr>
          <p:cNvPr id="6" name="Picture 5">
            <a:extLst>
              <a:ext uri="{FF2B5EF4-FFF2-40B4-BE49-F238E27FC236}">
                <a16:creationId xmlns:a16="http://schemas.microsoft.com/office/drawing/2014/main" id="{E700CE96-A349-4BCB-96D2-DD6EF0CEC6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33600" y="3586415"/>
            <a:ext cx="4724400" cy="2264722"/>
          </a:xfrm>
          <a:prstGeom prst="rect">
            <a:avLst/>
          </a:prstGeom>
        </p:spPr>
      </p:pic>
      <p:sp>
        <p:nvSpPr>
          <p:cNvPr id="7" name="Rectangle 2">
            <a:extLst>
              <a:ext uri="{FF2B5EF4-FFF2-40B4-BE49-F238E27FC236}">
                <a16:creationId xmlns:a16="http://schemas.microsoft.com/office/drawing/2014/main" id="{D0963E8D-1F26-4612-ACF9-114271C35747}"/>
              </a:ext>
            </a:extLst>
          </p:cNvPr>
          <p:cNvSpPr txBox="1">
            <a:spLocks noChangeArrowheads="1"/>
          </p:cNvSpPr>
          <p:nvPr/>
        </p:nvSpPr>
        <p:spPr bwMode="gray">
          <a:xfrm>
            <a:off x="533400" y="384176"/>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Loading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658159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6"/>
          <p:cNvSpPr>
            <a:spLocks noGrp="1" noChangeArrowheads="1"/>
          </p:cNvSpPr>
          <p:nvPr>
            <p:ph type="title"/>
          </p:nvPr>
        </p:nvSpPr>
        <p:spPr>
          <a:xfrm>
            <a:off x="533400" y="381000"/>
            <a:ext cx="7793038" cy="641350"/>
          </a:xfrm>
        </p:spPr>
        <p:txBody>
          <a:bodyPr lIns="91440" tIns="45720" rIns="91440" bIns="45720" anchor="b"/>
          <a:lstStyle/>
          <a:p>
            <a:pPr eaLnBrk="1" hangingPunct="1"/>
            <a:r>
              <a:rPr lang="en-US" altLang="en-US" dirty="0"/>
              <a:t>General Requirements</a:t>
            </a:r>
            <a:endParaRPr lang="en-US" altLang="en-US" sz="1400" dirty="0"/>
          </a:p>
        </p:txBody>
      </p:sp>
      <p:sp>
        <p:nvSpPr>
          <p:cNvPr id="15363" name="Rectangle 3"/>
          <p:cNvSpPr>
            <a:spLocks noGrp="1" noChangeArrowheads="1"/>
          </p:cNvSpPr>
          <p:nvPr>
            <p:ph idx="1"/>
          </p:nvPr>
        </p:nvSpPr>
        <p:spPr>
          <a:xfrm>
            <a:off x="533400" y="1219200"/>
            <a:ext cx="8001000" cy="4525963"/>
          </a:xfrm>
        </p:spPr>
        <p:txBody>
          <a:bodyPr/>
          <a:lstStyle/>
          <a:p>
            <a:r>
              <a:rPr lang="en-US" altLang="en-US" dirty="0"/>
              <a:t>New PITs acquired and used by an employer shall meet the design requirements of:</a:t>
            </a:r>
          </a:p>
          <a:p>
            <a:pPr lvl="1"/>
            <a:endParaRPr lang="en-US" altLang="en-US" sz="1000" dirty="0"/>
          </a:p>
          <a:p>
            <a:pPr lvl="1"/>
            <a:r>
              <a:rPr lang="en-US" altLang="en-US" sz="2000" dirty="0"/>
              <a:t>American National Standard for Powered Industrial Trucks, Part II, ANSI B56.1 – 1969’’, which is incorporated by reference as specified in § 1910.6</a:t>
            </a:r>
          </a:p>
          <a:p>
            <a:pPr lvl="1"/>
            <a:endParaRPr lang="en-US" altLang="en-US" sz="1000" dirty="0"/>
          </a:p>
          <a:p>
            <a:pPr lvl="1"/>
            <a:endParaRPr lang="en-US" altLang="en-US" sz="1000" dirty="0"/>
          </a:p>
          <a:p>
            <a:pPr lvl="1"/>
            <a:endParaRPr lang="en-US" altLang="en-US" sz="1000" dirty="0"/>
          </a:p>
          <a:p>
            <a:r>
              <a:rPr lang="en-US" altLang="en-US" dirty="0"/>
              <a:t>Approved trucks shall bear a label or some other identifying mark indicating approval by the testing laboratory</a:t>
            </a:r>
          </a:p>
        </p:txBody>
      </p:sp>
      <p:sp>
        <p:nvSpPr>
          <p:cNvPr id="15364" name="Rectangle 5"/>
          <p:cNvSpPr>
            <a:spLocks noChangeArrowheads="1"/>
          </p:cNvSpPr>
          <p:nvPr/>
        </p:nvSpPr>
        <p:spPr bwMode="auto">
          <a:xfrm>
            <a:off x="6213475" y="609600"/>
            <a:ext cx="2397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1910.178(a)(2)-(3)</a:t>
            </a:r>
          </a:p>
        </p:txBody>
      </p:sp>
      <p:pic>
        <p:nvPicPr>
          <p:cNvPr id="4" name="Picture 3" descr="A white background with black text&#10;&#10;Description automatically generated with low confidence">
            <a:extLst>
              <a:ext uri="{FF2B5EF4-FFF2-40B4-BE49-F238E27FC236}">
                <a16:creationId xmlns:a16="http://schemas.microsoft.com/office/drawing/2014/main" id="{602FD6BB-9D9A-4B7F-AD34-81476E486E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4700" y="4888845"/>
            <a:ext cx="3844290" cy="881718"/>
          </a:xfrm>
          <a:prstGeom prst="rect">
            <a:avLst/>
          </a:prstGeom>
        </p:spPr>
      </p:pic>
    </p:spTree>
    <p:extLst>
      <p:ext uri="{BB962C8B-B14F-4D97-AF65-F5344CB8AC3E}">
        <p14:creationId xmlns:p14="http://schemas.microsoft.com/office/powerpoint/2010/main" val="254454738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sz="half" idx="4294967295"/>
          </p:nvPr>
        </p:nvSpPr>
        <p:spPr>
          <a:xfrm>
            <a:off x="558800" y="1244461"/>
            <a:ext cx="7696200" cy="4114800"/>
          </a:xfrm>
        </p:spPr>
        <p:txBody>
          <a:bodyPr/>
          <a:lstStyle/>
          <a:p>
            <a:pPr marL="293688" indent="-293688" eaLnBrk="1" hangingPunct="1"/>
            <a:r>
              <a:rPr lang="en-US" altLang="en-US" sz="2400" dirty="0"/>
              <a:t>Based on the length of this crate, could tilts and capacity be an issue with this load?</a:t>
            </a:r>
            <a:endParaRPr lang="en-US" altLang="en-US" sz="2400" u="none" kern="0" dirty="0"/>
          </a:p>
          <a:p>
            <a:pPr marL="293688" indent="-293688" eaLnBrk="1" hangingPunct="1"/>
            <a:endParaRPr lang="en-US" altLang="en-US" dirty="0"/>
          </a:p>
        </p:txBody>
      </p:sp>
      <p:sp>
        <p:nvSpPr>
          <p:cNvPr id="72709"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1910.178(o)(3) &amp; (5)</a:t>
            </a:r>
          </a:p>
        </p:txBody>
      </p:sp>
      <p:pic>
        <p:nvPicPr>
          <p:cNvPr id="6" name="Picture 5">
            <a:extLst>
              <a:ext uri="{FF2B5EF4-FFF2-40B4-BE49-F238E27FC236}">
                <a16:creationId xmlns:a16="http://schemas.microsoft.com/office/drawing/2014/main" id="{E700CE96-A349-4BCB-96D2-DD6EF0CEC61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800" y="2209800"/>
            <a:ext cx="7686713" cy="3665398"/>
          </a:xfrm>
          <a:prstGeom prst="rect">
            <a:avLst/>
          </a:prstGeom>
        </p:spPr>
      </p:pic>
      <p:sp>
        <p:nvSpPr>
          <p:cNvPr id="7" name="Rectangle 2">
            <a:extLst>
              <a:ext uri="{FF2B5EF4-FFF2-40B4-BE49-F238E27FC236}">
                <a16:creationId xmlns:a16="http://schemas.microsoft.com/office/drawing/2014/main" id="{80623690-2319-436A-857B-10E9A91A995C}"/>
              </a:ext>
            </a:extLst>
          </p:cNvPr>
          <p:cNvSpPr txBox="1">
            <a:spLocks noChangeArrowheads="1"/>
          </p:cNvSpPr>
          <p:nvPr/>
        </p:nvSpPr>
        <p:spPr bwMode="gray">
          <a:xfrm>
            <a:off x="533400" y="384176"/>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Loading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169848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sz="half" idx="4294967295"/>
          </p:nvPr>
        </p:nvSpPr>
        <p:spPr>
          <a:xfrm>
            <a:off x="533400" y="1394847"/>
            <a:ext cx="3625850" cy="4332947"/>
          </a:xfrm>
        </p:spPr>
        <p:txBody>
          <a:bodyPr/>
          <a:lstStyle/>
          <a:p>
            <a:pPr marL="293688" indent="-293688"/>
            <a:r>
              <a:rPr lang="en-US" altLang="en-US" sz="2400" dirty="0"/>
              <a:t>Use extreme care when tilting the load forward or backward, particularly when high tiering</a:t>
            </a:r>
          </a:p>
          <a:p>
            <a:pPr marL="293688" indent="-293688"/>
            <a:endParaRPr lang="en-US" altLang="en-US" sz="2400" dirty="0"/>
          </a:p>
          <a:p>
            <a:pPr marL="293688" indent="-293688"/>
            <a:r>
              <a:rPr lang="en-US" altLang="en-US" sz="2400" dirty="0"/>
              <a:t>Tilting forward with load engaging means elevated</a:t>
            </a:r>
            <a:r>
              <a:rPr lang="en-US" altLang="en-US" sz="2400" b="1" dirty="0"/>
              <a:t> </a:t>
            </a:r>
            <a:r>
              <a:rPr lang="en-US" altLang="en-US" sz="2400" dirty="0"/>
              <a:t>prohibited except to pick up a load</a:t>
            </a:r>
          </a:p>
        </p:txBody>
      </p:sp>
      <p:sp>
        <p:nvSpPr>
          <p:cNvPr id="74756" name="Rectangle 4"/>
          <p:cNvSpPr>
            <a:spLocks noChangeArrowheads="1"/>
          </p:cNvSpPr>
          <p:nvPr/>
        </p:nvSpPr>
        <p:spPr bwMode="auto">
          <a:xfrm>
            <a:off x="5984875" y="609600"/>
            <a:ext cx="2625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1910.178(o)(6)</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0" y="2210394"/>
            <a:ext cx="4277223" cy="3455299"/>
          </a:xfrm>
          <a:prstGeom prst="rect">
            <a:avLst/>
          </a:prstGeom>
        </p:spPr>
      </p:pic>
      <p:cxnSp>
        <p:nvCxnSpPr>
          <p:cNvPr id="4" name="Straight Arrow Connector 3">
            <a:extLst>
              <a:ext uri="{FF2B5EF4-FFF2-40B4-BE49-F238E27FC236}">
                <a16:creationId xmlns:a16="http://schemas.microsoft.com/office/drawing/2014/main" id="{730C61A6-BCBB-49EE-B6F9-F708E8BA86DC}"/>
              </a:ext>
            </a:extLst>
          </p:cNvPr>
          <p:cNvCxnSpPr/>
          <p:nvPr/>
        </p:nvCxnSpPr>
        <p:spPr bwMode="auto">
          <a:xfrm flipH="1">
            <a:off x="6781800" y="3429000"/>
            <a:ext cx="1295400" cy="228600"/>
          </a:xfrm>
          <a:prstGeom prst="straightConnector1">
            <a:avLst/>
          </a:prstGeom>
          <a:solidFill>
            <a:schemeClr val="accent1"/>
          </a:solidFill>
          <a:ln w="38100" cap="flat" cmpd="sng" algn="ctr">
            <a:solidFill>
              <a:schemeClr val="accent2"/>
            </a:solidFill>
            <a:prstDash val="solid"/>
            <a:round/>
            <a:headEnd type="none" w="sm" len="sm"/>
            <a:tailEnd type="triangle"/>
          </a:ln>
          <a:effectLst/>
        </p:spPr>
      </p:cxnSp>
      <p:sp>
        <p:nvSpPr>
          <p:cNvPr id="7" name="Rectangle 2">
            <a:extLst>
              <a:ext uri="{FF2B5EF4-FFF2-40B4-BE49-F238E27FC236}">
                <a16:creationId xmlns:a16="http://schemas.microsoft.com/office/drawing/2014/main" id="{F72ACC2E-6B64-45B2-A1CD-AF81AB08044C}"/>
              </a:ext>
            </a:extLst>
          </p:cNvPr>
          <p:cNvSpPr txBox="1">
            <a:spLocks noChangeArrowheads="1"/>
          </p:cNvSpPr>
          <p:nvPr/>
        </p:nvSpPr>
        <p:spPr bwMode="gray">
          <a:xfrm>
            <a:off x="533400" y="384176"/>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Loading</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54999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533400" y="425450"/>
            <a:ext cx="7640638" cy="641350"/>
          </a:xfrm>
        </p:spPr>
        <p:txBody>
          <a:bodyPr lIns="91440" tIns="45720" rIns="91440" bIns="45720" anchor="b"/>
          <a:lstStyle/>
          <a:p>
            <a:pPr eaLnBrk="1" hangingPunct="1"/>
            <a:r>
              <a:rPr lang="en-US" altLang="en-US" dirty="0"/>
              <a:t>Truck Operation</a:t>
            </a:r>
            <a:endParaRPr lang="en-US" altLang="en-US" sz="1400" dirty="0"/>
          </a:p>
        </p:txBody>
      </p:sp>
      <p:sp>
        <p:nvSpPr>
          <p:cNvPr id="75779" name="Rectangle 3"/>
          <p:cNvSpPr>
            <a:spLocks noGrp="1" noChangeArrowheads="1"/>
          </p:cNvSpPr>
          <p:nvPr>
            <p:ph type="body" sz="half" idx="4294967295"/>
          </p:nvPr>
        </p:nvSpPr>
        <p:spPr>
          <a:xfrm>
            <a:off x="457200" y="1379348"/>
            <a:ext cx="7883525" cy="4507101"/>
          </a:xfrm>
        </p:spPr>
        <p:txBody>
          <a:bodyPr>
            <a:normAutofit lnSpcReduction="10000"/>
          </a:bodyPr>
          <a:lstStyle/>
          <a:p>
            <a:pPr marL="395287" indent="-285750" eaLnBrk="1" hangingPunct="1">
              <a:lnSpc>
                <a:spcPct val="90000"/>
              </a:lnSpc>
            </a:pPr>
            <a:r>
              <a:rPr lang="en-US" altLang="en-US" dirty="0"/>
              <a:t>Take truck out of service if it needs repair, is defective, or is unsafe to operate</a:t>
            </a:r>
          </a:p>
          <a:p>
            <a:pPr marL="1136650" lvl="2" indent="-285750" eaLnBrk="1" hangingPunct="1">
              <a:lnSpc>
                <a:spcPct val="90000"/>
              </a:lnSpc>
            </a:pPr>
            <a:endParaRPr lang="en-US" altLang="en-US" dirty="0"/>
          </a:p>
          <a:p>
            <a:pPr marL="1136650" lvl="2" indent="-285750" eaLnBrk="1" hangingPunct="1">
              <a:lnSpc>
                <a:spcPct val="90000"/>
              </a:lnSpc>
            </a:pPr>
            <a:endParaRPr lang="en-US" altLang="en-US" sz="1000" dirty="0"/>
          </a:p>
          <a:p>
            <a:pPr marL="395287" indent="-285750" eaLnBrk="1" hangingPunct="1">
              <a:lnSpc>
                <a:spcPct val="90000"/>
              </a:lnSpc>
            </a:pPr>
            <a:r>
              <a:rPr lang="en-US" altLang="en-US" dirty="0"/>
              <a:t>Do not fill fuel tank while the engine is running</a:t>
            </a:r>
          </a:p>
          <a:p>
            <a:pPr marL="1136650" lvl="2" indent="-285750" eaLnBrk="1" hangingPunct="1">
              <a:lnSpc>
                <a:spcPct val="90000"/>
              </a:lnSpc>
            </a:pPr>
            <a:endParaRPr lang="en-US" altLang="en-US" dirty="0"/>
          </a:p>
          <a:p>
            <a:pPr marL="1136650" lvl="2" indent="-285750" eaLnBrk="1" hangingPunct="1">
              <a:lnSpc>
                <a:spcPct val="90000"/>
              </a:lnSpc>
            </a:pPr>
            <a:endParaRPr lang="en-US" altLang="en-US" sz="1000" dirty="0"/>
          </a:p>
          <a:p>
            <a:pPr marL="395287" indent="-285750" eaLnBrk="1" hangingPunct="1">
              <a:lnSpc>
                <a:spcPct val="90000"/>
              </a:lnSpc>
            </a:pPr>
            <a:r>
              <a:rPr lang="en-US" altLang="en-US" dirty="0"/>
              <a:t>Clean up any spillage before starting truck</a:t>
            </a:r>
          </a:p>
          <a:p>
            <a:pPr marL="1136650" lvl="2" indent="-285750" eaLnBrk="1" hangingPunct="1">
              <a:lnSpc>
                <a:spcPct val="90000"/>
              </a:lnSpc>
            </a:pPr>
            <a:endParaRPr lang="en-US" altLang="en-US" dirty="0"/>
          </a:p>
          <a:p>
            <a:pPr marL="1136650" lvl="2" indent="-285750" eaLnBrk="1" hangingPunct="1">
              <a:lnSpc>
                <a:spcPct val="90000"/>
              </a:lnSpc>
            </a:pPr>
            <a:endParaRPr lang="en-US" altLang="en-US" sz="1000" dirty="0"/>
          </a:p>
          <a:p>
            <a:pPr marL="395287" indent="-285750" eaLnBrk="1" hangingPunct="1">
              <a:lnSpc>
                <a:spcPct val="90000"/>
              </a:lnSpc>
            </a:pPr>
            <a:r>
              <a:rPr lang="en-US" altLang="en-US" dirty="0"/>
              <a:t>Do not operate if fuel is leaking from vehicle</a:t>
            </a:r>
          </a:p>
          <a:p>
            <a:pPr marL="1136650" lvl="2" indent="-285750" eaLnBrk="1" hangingPunct="1">
              <a:lnSpc>
                <a:spcPct val="90000"/>
              </a:lnSpc>
            </a:pPr>
            <a:endParaRPr lang="en-US" altLang="en-US" dirty="0"/>
          </a:p>
          <a:p>
            <a:pPr marL="1136650" lvl="2" indent="-285750" eaLnBrk="1" hangingPunct="1">
              <a:lnSpc>
                <a:spcPct val="90000"/>
              </a:lnSpc>
            </a:pPr>
            <a:endParaRPr lang="en-US" altLang="en-US" sz="1000" dirty="0"/>
          </a:p>
          <a:p>
            <a:pPr marL="395287" indent="-285750" eaLnBrk="1" hangingPunct="1">
              <a:lnSpc>
                <a:spcPct val="90000"/>
              </a:lnSpc>
            </a:pPr>
            <a:r>
              <a:rPr lang="en-US" altLang="en-US" dirty="0"/>
              <a:t>Do not use open flames to check battery or fuel levels</a:t>
            </a:r>
          </a:p>
        </p:txBody>
      </p:sp>
      <p:sp>
        <p:nvSpPr>
          <p:cNvPr id="75781" name="Rectangle 5"/>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1910.178(p)(1)-(5)</a:t>
            </a:r>
          </a:p>
        </p:txBody>
      </p:sp>
    </p:spTree>
    <p:extLst>
      <p:ext uri="{BB962C8B-B14F-4D97-AF65-F5344CB8AC3E}">
        <p14:creationId xmlns:p14="http://schemas.microsoft.com/office/powerpoint/2010/main" val="1192556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4294967295"/>
          </p:nvPr>
        </p:nvSpPr>
        <p:spPr>
          <a:xfrm>
            <a:off x="533400" y="1250950"/>
            <a:ext cx="8004175" cy="4235450"/>
          </a:xfrm>
        </p:spPr>
        <p:txBody>
          <a:bodyPr/>
          <a:lstStyle/>
          <a:p>
            <a:pPr marL="293688" indent="-293688" eaLnBrk="1" hangingPunct="1"/>
            <a:r>
              <a:rPr lang="en-US" altLang="en-US" sz="2400" dirty="0"/>
              <a:t>Trucks not in safe operating condition removed from service</a:t>
            </a:r>
          </a:p>
          <a:p>
            <a:pPr marL="293688" indent="-293688" eaLnBrk="1" hangingPunct="1"/>
            <a:endParaRPr lang="en-US" altLang="en-US" sz="2000" dirty="0"/>
          </a:p>
          <a:p>
            <a:pPr marL="293688" indent="-293688" eaLnBrk="1" hangingPunct="1"/>
            <a:r>
              <a:rPr lang="en-US" altLang="en-US" sz="2400" dirty="0"/>
              <a:t>Repairs to fuel and ignition systems conducted only in locations designated for such repairs</a:t>
            </a:r>
          </a:p>
          <a:p>
            <a:pPr marL="293688" indent="-293688" eaLnBrk="1" hangingPunct="1"/>
            <a:endParaRPr lang="en-US" altLang="en-US" sz="2000" dirty="0"/>
          </a:p>
          <a:p>
            <a:pPr marL="293688" indent="-293688" eaLnBrk="1" hangingPunct="1"/>
            <a:r>
              <a:rPr lang="en-US" altLang="en-US" sz="2400" dirty="0"/>
              <a:t>Repairs made by authorized personnel</a:t>
            </a:r>
          </a:p>
          <a:p>
            <a:pPr marL="293688" indent="-293688" eaLnBrk="1" hangingPunct="1"/>
            <a:endParaRPr lang="en-US" altLang="en-US" sz="2400" dirty="0"/>
          </a:p>
        </p:txBody>
      </p:sp>
      <p:sp>
        <p:nvSpPr>
          <p:cNvPr id="76805"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1910.178(q)(1)-(3)</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6075" y="3874576"/>
            <a:ext cx="3281702" cy="2047025"/>
          </a:xfrm>
          <a:prstGeom prst="rect">
            <a:avLst/>
          </a:prstGeom>
        </p:spPr>
      </p:pic>
      <p:sp>
        <p:nvSpPr>
          <p:cNvPr id="6" name="Rectangle 2">
            <a:extLst>
              <a:ext uri="{FF2B5EF4-FFF2-40B4-BE49-F238E27FC236}">
                <a16:creationId xmlns:a16="http://schemas.microsoft.com/office/drawing/2014/main" id="{C24FA72C-D411-4127-B771-FEE0769BF9A3}"/>
              </a:ext>
            </a:extLst>
          </p:cNvPr>
          <p:cNvSpPr txBox="1">
            <a:spLocks noChangeArrowheads="1"/>
          </p:cNvSpPr>
          <p:nvPr/>
        </p:nvSpPr>
        <p:spPr bwMode="gray">
          <a:xfrm>
            <a:off x="533400" y="425450"/>
            <a:ext cx="7640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Maintenance</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722574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4294967295"/>
          </p:nvPr>
        </p:nvSpPr>
        <p:spPr>
          <a:xfrm>
            <a:off x="533400" y="1225550"/>
            <a:ext cx="8077200" cy="4383087"/>
          </a:xfrm>
        </p:spPr>
        <p:txBody>
          <a:bodyPr/>
          <a:lstStyle/>
          <a:p>
            <a:pPr marL="293688" indent="-293688" eaLnBrk="1" hangingPunct="1"/>
            <a:r>
              <a:rPr lang="en-US" altLang="en-US" dirty="0"/>
              <a:t>Abatement photo showing owner corrections</a:t>
            </a:r>
          </a:p>
        </p:txBody>
      </p:sp>
      <p:sp>
        <p:nvSpPr>
          <p:cNvPr id="76805"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1910.178(q)(1)-(3)</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4862" y="1944688"/>
            <a:ext cx="5181600" cy="3886200"/>
          </a:xfrm>
          <a:prstGeom prst="rect">
            <a:avLst/>
          </a:prstGeom>
        </p:spPr>
      </p:pic>
      <p:sp>
        <p:nvSpPr>
          <p:cNvPr id="6" name="Rectangle 2">
            <a:extLst>
              <a:ext uri="{FF2B5EF4-FFF2-40B4-BE49-F238E27FC236}">
                <a16:creationId xmlns:a16="http://schemas.microsoft.com/office/drawing/2014/main" id="{3E3E73D4-8347-4E88-A4C1-D368C548DA3B}"/>
              </a:ext>
            </a:extLst>
          </p:cNvPr>
          <p:cNvSpPr txBox="1">
            <a:spLocks noChangeArrowheads="1"/>
          </p:cNvSpPr>
          <p:nvPr/>
        </p:nvSpPr>
        <p:spPr bwMode="gray">
          <a:xfrm>
            <a:off x="533400" y="425450"/>
            <a:ext cx="7640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Maintenance</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41856653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sz="half" idx="4294967295"/>
          </p:nvPr>
        </p:nvSpPr>
        <p:spPr>
          <a:xfrm>
            <a:off x="533400" y="1250950"/>
            <a:ext cx="7924800" cy="4572000"/>
          </a:xfrm>
        </p:spPr>
        <p:txBody>
          <a:bodyPr/>
          <a:lstStyle/>
          <a:p>
            <a:pPr marL="293688" indent="-293688" eaLnBrk="1" hangingPunct="1"/>
            <a:r>
              <a:rPr lang="en-US" altLang="en-US" dirty="0"/>
              <a:t>Prior to repairs to electrical system, disconnect battery</a:t>
            </a:r>
          </a:p>
          <a:p>
            <a:pPr marL="293688" indent="-293688" eaLnBrk="1" hangingPunct="1"/>
            <a:endParaRPr lang="en-US" altLang="en-US" sz="2400" dirty="0"/>
          </a:p>
          <a:p>
            <a:pPr marL="293688" indent="-293688" eaLnBrk="1" hangingPunct="1"/>
            <a:r>
              <a:rPr lang="en-US" altLang="en-US" dirty="0"/>
              <a:t>Parts replaced only by equivalent type of part from manufacturer</a:t>
            </a:r>
          </a:p>
          <a:p>
            <a:pPr marL="293688" indent="-293688" eaLnBrk="1" hangingPunct="1"/>
            <a:endParaRPr lang="en-US" altLang="en-US" sz="2400" dirty="0"/>
          </a:p>
          <a:p>
            <a:pPr marL="293688" indent="-293688" eaLnBrk="1" hangingPunct="1"/>
            <a:r>
              <a:rPr lang="en-US" altLang="en-US" dirty="0"/>
              <a:t>Trucks not altered so that relative positions of various parts are different from what they were when originally received from manufacturer</a:t>
            </a:r>
          </a:p>
        </p:txBody>
      </p:sp>
      <p:sp>
        <p:nvSpPr>
          <p:cNvPr id="77828"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1910.178(q)(4)-(6)</a:t>
            </a:r>
          </a:p>
        </p:txBody>
      </p:sp>
      <p:sp>
        <p:nvSpPr>
          <p:cNvPr id="5" name="Rectangle 2">
            <a:extLst>
              <a:ext uri="{FF2B5EF4-FFF2-40B4-BE49-F238E27FC236}">
                <a16:creationId xmlns:a16="http://schemas.microsoft.com/office/drawing/2014/main" id="{B7A25FA2-922F-415C-9069-8B96BE39E35E}"/>
              </a:ext>
            </a:extLst>
          </p:cNvPr>
          <p:cNvSpPr txBox="1">
            <a:spLocks noChangeArrowheads="1"/>
          </p:cNvSpPr>
          <p:nvPr/>
        </p:nvSpPr>
        <p:spPr bwMode="gray">
          <a:xfrm>
            <a:off x="533400" y="425450"/>
            <a:ext cx="7640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Maintenance</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396312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10237" y="3209144"/>
            <a:ext cx="2752725" cy="2590800"/>
          </a:xfrm>
          <a:prstGeom prst="rect">
            <a:avLst/>
          </a:prstGeom>
        </p:spPr>
      </p:pic>
      <p:sp>
        <p:nvSpPr>
          <p:cNvPr id="78851" name="Rectangle 3"/>
          <p:cNvSpPr>
            <a:spLocks noGrp="1" noChangeArrowheads="1"/>
          </p:cNvSpPr>
          <p:nvPr>
            <p:ph type="body" sz="half" idx="4294967295"/>
          </p:nvPr>
        </p:nvSpPr>
        <p:spPr>
          <a:xfrm>
            <a:off x="533400" y="1227137"/>
            <a:ext cx="8154987" cy="2640013"/>
          </a:xfrm>
        </p:spPr>
        <p:txBody>
          <a:bodyPr/>
          <a:lstStyle/>
          <a:p>
            <a:pPr marL="465138" indent="-465138" eaLnBrk="1" hangingPunct="1"/>
            <a:r>
              <a:rPr lang="en-US" altLang="en-US" sz="2400" dirty="0"/>
              <a:t>Trucks examined before being placed in service</a:t>
            </a:r>
          </a:p>
          <a:p>
            <a:pPr marL="4008438" lvl="8" indent="-465138" eaLnBrk="1" hangingPunct="1"/>
            <a:endParaRPr lang="en-US" altLang="en-US" sz="2000" dirty="0">
              <a:latin typeface="Avenir Next LT Pro" panose="020B0504020202020204" pitchFamily="34" charset="0"/>
            </a:endParaRPr>
          </a:p>
          <a:p>
            <a:pPr marL="465138" indent="-465138" eaLnBrk="1" hangingPunct="1"/>
            <a:r>
              <a:rPr lang="en-US" altLang="en-US" sz="2400" dirty="0"/>
              <a:t>Must not be placed in service if any condition adversely affects safety of vehicle</a:t>
            </a:r>
          </a:p>
          <a:p>
            <a:pPr marL="3551238" lvl="7" indent="-465138" eaLnBrk="1" hangingPunct="1"/>
            <a:endParaRPr lang="en-US" altLang="en-US" sz="2000" dirty="0">
              <a:latin typeface="Avenir Next LT Pro" panose="020B0504020202020204" pitchFamily="34" charset="0"/>
            </a:endParaRPr>
          </a:p>
          <a:p>
            <a:pPr marL="465138" indent="-465138" eaLnBrk="1" hangingPunct="1"/>
            <a:r>
              <a:rPr lang="en-US" altLang="en-US" sz="2400" dirty="0"/>
              <a:t>Examination made </a:t>
            </a:r>
            <a:r>
              <a:rPr lang="en-US" altLang="en-US" sz="2400" b="1" dirty="0"/>
              <a:t>at least daily</a:t>
            </a:r>
          </a:p>
        </p:txBody>
      </p:sp>
      <p:sp>
        <p:nvSpPr>
          <p:cNvPr id="78853" name="Rectangle 4"/>
          <p:cNvSpPr>
            <a:spLocks noChangeArrowheads="1"/>
          </p:cNvSpPr>
          <p:nvPr/>
        </p:nvSpPr>
        <p:spPr bwMode="auto">
          <a:xfrm>
            <a:off x="6137275" y="623887"/>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1910.178(q)(7)</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056" y="4085444"/>
            <a:ext cx="2286000" cy="1714500"/>
          </a:xfrm>
          <a:prstGeom prst="rect">
            <a:avLst/>
          </a:prstGeom>
        </p:spPr>
      </p:pic>
      <p:sp>
        <p:nvSpPr>
          <p:cNvPr id="10" name="Rectangle 2"/>
          <p:cNvSpPr txBox="1">
            <a:spLocks noChangeArrowheads="1"/>
          </p:cNvSpPr>
          <p:nvPr/>
        </p:nvSpPr>
        <p:spPr bwMode="gray">
          <a:xfrm>
            <a:off x="533400" y="42545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Maintenance</a:t>
            </a:r>
            <a:endParaRPr lang="en-US" altLang="en-US" sz="1400" u="none" kern="0" dirty="0">
              <a:solidFill>
                <a:srgbClr val="102447"/>
              </a:solidFill>
              <a:latin typeface="Avenir Next LT Pro Demi" panose="020B0704020202020204" pitchFamily="34" charset="0"/>
            </a:endParaRPr>
          </a:p>
        </p:txBody>
      </p:sp>
      <p:cxnSp>
        <p:nvCxnSpPr>
          <p:cNvPr id="5" name="Straight Arrow Connector 4">
            <a:extLst>
              <a:ext uri="{FF2B5EF4-FFF2-40B4-BE49-F238E27FC236}">
                <a16:creationId xmlns:a16="http://schemas.microsoft.com/office/drawing/2014/main" id="{980659F9-116D-47A1-BE71-C057A3C49553}"/>
              </a:ext>
            </a:extLst>
          </p:cNvPr>
          <p:cNvCxnSpPr/>
          <p:nvPr/>
        </p:nvCxnSpPr>
        <p:spPr bwMode="auto">
          <a:xfrm>
            <a:off x="2286000" y="5257800"/>
            <a:ext cx="4800600" cy="304800"/>
          </a:xfrm>
          <a:prstGeom prst="straightConnector1">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384143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sz="half" idx="4294967295"/>
          </p:nvPr>
        </p:nvSpPr>
        <p:spPr>
          <a:xfrm>
            <a:off x="533400" y="1410345"/>
            <a:ext cx="8077200" cy="4196705"/>
          </a:xfrm>
        </p:spPr>
        <p:txBody>
          <a:bodyPr/>
          <a:lstStyle/>
          <a:p>
            <a:pPr marL="344488" indent="-344488" eaLnBrk="1" hangingPunct="1"/>
            <a:r>
              <a:rPr lang="en-US" altLang="en-US" sz="2400" dirty="0"/>
              <a:t>Mufflers inspected as required</a:t>
            </a:r>
          </a:p>
          <a:p>
            <a:pPr marL="2516188" lvl="5" indent="-344488" eaLnBrk="1" hangingPunct="1"/>
            <a:endParaRPr lang="en-US" altLang="en-US" sz="1200" dirty="0">
              <a:latin typeface="Avenir Next LT Pro" panose="020B0504020202020204" pitchFamily="34" charset="0"/>
            </a:endParaRPr>
          </a:p>
          <a:p>
            <a:pPr marL="344488" indent="-344488" eaLnBrk="1" hangingPunct="1"/>
            <a:r>
              <a:rPr lang="en-US" altLang="en-US" sz="2400" dirty="0"/>
              <a:t>Vehicle removed from service when temperature of parts indicates overheating</a:t>
            </a:r>
          </a:p>
          <a:p>
            <a:pPr marL="2516188" lvl="5" indent="-344488" eaLnBrk="1" hangingPunct="1"/>
            <a:endParaRPr lang="en-US" altLang="en-US" sz="1200" dirty="0">
              <a:latin typeface="Avenir Next LT Pro" panose="020B0504020202020204" pitchFamily="34" charset="0"/>
            </a:endParaRPr>
          </a:p>
          <a:p>
            <a:pPr marL="344488" indent="-344488" eaLnBrk="1" hangingPunct="1"/>
            <a:r>
              <a:rPr lang="en-US" altLang="en-US" sz="2400" dirty="0"/>
              <a:t>Industrial trucks kept in a clean condition</a:t>
            </a:r>
          </a:p>
          <a:p>
            <a:pPr marL="2516188" lvl="5" indent="-344488" eaLnBrk="1" hangingPunct="1"/>
            <a:endParaRPr lang="en-US" altLang="en-US" sz="400" dirty="0">
              <a:latin typeface="Avenir Next LT Pro" panose="020B0504020202020204" pitchFamily="34" charset="0"/>
            </a:endParaRPr>
          </a:p>
          <a:p>
            <a:pPr lvl="1" indent="-231775" eaLnBrk="1" hangingPunct="1"/>
            <a:r>
              <a:rPr lang="en-US" altLang="en-US" sz="2000" dirty="0"/>
              <a:t> Free of lint, excess oil and grease</a:t>
            </a:r>
          </a:p>
        </p:txBody>
      </p:sp>
      <p:sp>
        <p:nvSpPr>
          <p:cNvPr id="79876" name="Rectangle 4"/>
          <p:cNvSpPr>
            <a:spLocks noChangeArrowheads="1"/>
          </p:cNvSpPr>
          <p:nvPr/>
        </p:nvSpPr>
        <p:spPr bwMode="auto">
          <a:xfrm>
            <a:off x="6137275" y="609600"/>
            <a:ext cx="2473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1910.178(q)(8)-(10)</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7576" y="3429000"/>
            <a:ext cx="3309900" cy="2482424"/>
          </a:xfrm>
          <a:prstGeom prst="rect">
            <a:avLst/>
          </a:prstGeom>
        </p:spPr>
      </p:pic>
      <p:sp>
        <p:nvSpPr>
          <p:cNvPr id="7" name="Rectangle 2"/>
          <p:cNvSpPr txBox="1">
            <a:spLocks noChangeArrowheads="1"/>
          </p:cNvSpPr>
          <p:nvPr/>
        </p:nvSpPr>
        <p:spPr bwMode="gray">
          <a:xfrm>
            <a:off x="533400" y="42545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u="none" kern="0" dirty="0">
                <a:solidFill>
                  <a:srgbClr val="102447"/>
                </a:solidFill>
                <a:latin typeface="Avenir Next LT Pro Demi" panose="020B0704020202020204" pitchFamily="34" charset="0"/>
              </a:rPr>
              <a:t>Truck Maintenance</a:t>
            </a:r>
            <a:endParaRPr lang="en-US" altLang="en-US" sz="140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1105920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dirty="0"/>
              <a:t>Forklift Tip overs or Rollovers</a:t>
            </a:r>
          </a:p>
        </p:txBody>
      </p:sp>
      <p:sp>
        <p:nvSpPr>
          <p:cNvPr id="80899" name="Rectangle 3"/>
          <p:cNvSpPr>
            <a:spLocks noGrp="1" noChangeArrowheads="1"/>
          </p:cNvSpPr>
          <p:nvPr>
            <p:ph idx="1"/>
          </p:nvPr>
        </p:nvSpPr>
        <p:spPr>
          <a:xfrm>
            <a:off x="533400" y="1495961"/>
            <a:ext cx="8001000" cy="4249202"/>
          </a:xfrm>
        </p:spPr>
        <p:txBody>
          <a:bodyPr/>
          <a:lstStyle/>
          <a:p>
            <a:r>
              <a:rPr lang="en-US" altLang="en-US" dirty="0"/>
              <a:t>Two basic types of </a:t>
            </a:r>
            <a:r>
              <a:rPr lang="en-US" altLang="en-US" b="1" dirty="0"/>
              <a:t>tip overs</a:t>
            </a:r>
            <a:r>
              <a:rPr lang="en-US" altLang="en-US" dirty="0"/>
              <a:t>: </a:t>
            </a:r>
          </a:p>
          <a:p>
            <a:pPr lvl="1"/>
            <a:r>
              <a:rPr lang="en-US" altLang="en-US" dirty="0"/>
              <a:t>A forward or longitudinal tip</a:t>
            </a:r>
          </a:p>
          <a:p>
            <a:pPr lvl="1"/>
            <a:r>
              <a:rPr lang="en-US" altLang="en-US" dirty="0"/>
              <a:t>A lateral or side tip</a:t>
            </a:r>
          </a:p>
          <a:p>
            <a:endParaRPr lang="en-US" altLang="en-US" sz="1000" dirty="0"/>
          </a:p>
          <a:p>
            <a:r>
              <a:rPr lang="en-US" altLang="en-US" dirty="0"/>
              <a:t>Procedure to follow </a:t>
            </a:r>
            <a:r>
              <a:rPr lang="en-US" altLang="en-US" b="1" dirty="0"/>
              <a:t>varies </a:t>
            </a:r>
            <a:r>
              <a:rPr lang="en-US" altLang="en-US" dirty="0"/>
              <a:t>on the type of tip over and the class of forklift</a:t>
            </a:r>
          </a:p>
        </p:txBody>
      </p:sp>
      <p:pic>
        <p:nvPicPr>
          <p:cNvPr id="7" name="Picture 6">
            <a:extLst>
              <a:ext uri="{FF2B5EF4-FFF2-40B4-BE49-F238E27FC236}">
                <a16:creationId xmlns:a16="http://schemas.microsoft.com/office/drawing/2014/main" id="{0FCC543F-930B-4D23-9ECF-A5E2013C3C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687471" y="3429000"/>
            <a:ext cx="2960622" cy="2390784"/>
          </a:xfrm>
          <a:prstGeom prst="rect">
            <a:avLst/>
          </a:prstGeom>
        </p:spPr>
      </p:pic>
      <p:sp>
        <p:nvSpPr>
          <p:cNvPr id="2" name="Arrow: Curved Left 1">
            <a:extLst>
              <a:ext uri="{FF2B5EF4-FFF2-40B4-BE49-F238E27FC236}">
                <a16:creationId xmlns:a16="http://schemas.microsoft.com/office/drawing/2014/main" id="{6E289CCF-9CB2-4951-BC0E-162897EAE856}"/>
              </a:ext>
            </a:extLst>
          </p:cNvPr>
          <p:cNvSpPr/>
          <p:nvPr/>
        </p:nvSpPr>
        <p:spPr bwMode="auto">
          <a:xfrm>
            <a:off x="4800600" y="5501481"/>
            <a:ext cx="381000" cy="487363"/>
          </a:xfrm>
          <a:prstGeom prst="curved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DD1D5AD1-9A89-4A45-8036-6E62CC18C212}"/>
              </a:ext>
            </a:extLst>
          </p:cNvPr>
          <p:cNvSpPr txBox="1"/>
          <p:nvPr/>
        </p:nvSpPr>
        <p:spPr>
          <a:xfrm>
            <a:off x="6019800" y="4038600"/>
            <a:ext cx="2819400" cy="1323439"/>
          </a:xfrm>
          <a:prstGeom prst="rect">
            <a:avLst/>
          </a:prstGeom>
          <a:noFill/>
        </p:spPr>
        <p:txBody>
          <a:bodyPr wrap="square" rtlCol="0">
            <a:spAutoFit/>
          </a:bodyPr>
          <a:lstStyle/>
          <a:p>
            <a:r>
              <a:rPr lang="en-US" sz="2000" u="none" dirty="0">
                <a:latin typeface="Avenir Next LT Pro" panose="020B0504020202020204" pitchFamily="34" charset="0"/>
              </a:rPr>
              <a:t>What would happen if this driver turned suddenly turned sharply?</a:t>
            </a:r>
          </a:p>
        </p:txBody>
      </p:sp>
    </p:spTree>
    <p:extLst>
      <p:ext uri="{BB962C8B-B14F-4D97-AF65-F5344CB8AC3E}">
        <p14:creationId xmlns:p14="http://schemas.microsoft.com/office/powerpoint/2010/main" val="26054140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95500" y="1751013"/>
            <a:ext cx="4953000" cy="4154623"/>
          </a:xfrm>
          <a:prstGeom prst="rect">
            <a:avLst/>
          </a:prstGeom>
        </p:spPr>
      </p:pic>
      <p:sp>
        <p:nvSpPr>
          <p:cNvPr id="81922" name="Rectangle 2"/>
          <p:cNvSpPr>
            <a:spLocks noGrp="1" noChangeArrowheads="1"/>
          </p:cNvSpPr>
          <p:nvPr>
            <p:ph type="title"/>
          </p:nvPr>
        </p:nvSpPr>
        <p:spPr/>
        <p:txBody>
          <a:bodyPr/>
          <a:lstStyle/>
          <a:p>
            <a:r>
              <a:rPr lang="en-US" altLang="en-US"/>
              <a:t>Stability</a:t>
            </a:r>
          </a:p>
        </p:txBody>
      </p:sp>
      <p:sp>
        <p:nvSpPr>
          <p:cNvPr id="81928" name="Rectangle 10"/>
          <p:cNvSpPr>
            <a:spLocks noChangeArrowheads="1"/>
          </p:cNvSpPr>
          <p:nvPr/>
        </p:nvSpPr>
        <p:spPr bwMode="auto">
          <a:xfrm>
            <a:off x="533400" y="1219200"/>
            <a:ext cx="792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79400" indent="-279400">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buClr>
                <a:srgbClr val="910046"/>
              </a:buClr>
              <a:buSzPct val="85000"/>
              <a:buFont typeface="Wingdings" panose="05000000000000000000" pitchFamily="2" charset="2"/>
              <a:buChar char="l"/>
            </a:pPr>
            <a:r>
              <a:rPr lang="en-US" altLang="en-US" sz="2800" u="none" dirty="0">
                <a:latin typeface="Avenir Next LT Pro" panose="020B0504020202020204" pitchFamily="34" charset="0"/>
              </a:rPr>
              <a:t>Forward wheels are the </a:t>
            </a:r>
            <a:r>
              <a:rPr lang="en-US" altLang="en-US" sz="2800" b="1" u="none" dirty="0">
                <a:latin typeface="Avenir Next LT Pro" panose="020B0504020202020204" pitchFamily="34" charset="0"/>
              </a:rPr>
              <a:t>fulcrum</a:t>
            </a:r>
            <a:r>
              <a:rPr lang="en-US" altLang="en-US" sz="2800" b="1" i="1" u="none" dirty="0">
                <a:latin typeface="Avenir Next LT Pro" panose="020B0504020202020204" pitchFamily="34" charset="0"/>
              </a:rPr>
              <a:t> </a:t>
            </a:r>
            <a:endParaRPr lang="en-US" altLang="en-US" sz="2800" b="1" u="none" dirty="0">
              <a:latin typeface="Avenir Next LT Pro" panose="020B0504020202020204" pitchFamily="34" charset="0"/>
            </a:endParaRPr>
          </a:p>
        </p:txBody>
      </p:sp>
    </p:spTree>
    <p:extLst>
      <p:ext uri="{BB962C8B-B14F-4D97-AF65-F5344CB8AC3E}">
        <p14:creationId xmlns:p14="http://schemas.microsoft.com/office/powerpoint/2010/main" val="25387301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4294967295"/>
          </p:nvPr>
        </p:nvSpPr>
        <p:spPr>
          <a:xfrm>
            <a:off x="533400" y="1250950"/>
            <a:ext cx="7924800" cy="4459288"/>
          </a:xfrm>
        </p:spPr>
        <p:txBody>
          <a:bodyPr/>
          <a:lstStyle/>
          <a:p>
            <a:pPr marL="285750" indent="-285750" eaLnBrk="1" hangingPunct="1"/>
            <a:r>
              <a:rPr lang="en-US" altLang="en-US" dirty="0"/>
              <a:t>Modifications and additions which affect capacity and safe operation must have </a:t>
            </a:r>
            <a:r>
              <a:rPr lang="en-US" altLang="en-US" b="1" i="1" dirty="0"/>
              <a:t>prior written approval</a:t>
            </a:r>
            <a:r>
              <a:rPr lang="en-US" altLang="en-US" b="1" dirty="0"/>
              <a:t> </a:t>
            </a:r>
            <a:r>
              <a:rPr lang="en-US" altLang="en-US" dirty="0"/>
              <a:t>from manufacturer</a:t>
            </a:r>
          </a:p>
        </p:txBody>
      </p:sp>
      <p:sp>
        <p:nvSpPr>
          <p:cNvPr id="5" name="Rectangle 4"/>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1910.178(a)(4)</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71800" y="2820987"/>
            <a:ext cx="4048778" cy="2786062"/>
          </a:xfrm>
          <a:prstGeom prst="rect">
            <a:avLst/>
          </a:prstGeom>
        </p:spPr>
      </p:pic>
      <p:sp>
        <p:nvSpPr>
          <p:cNvPr id="9" name="Rectangle 1026"/>
          <p:cNvSpPr txBox="1">
            <a:spLocks noChangeArrowheads="1"/>
          </p:cNvSpPr>
          <p:nvPr/>
        </p:nvSpPr>
        <p:spPr bwMode="gray">
          <a:xfrm>
            <a:off x="533400" y="38100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b="0" dirty="0">
                <a:solidFill>
                  <a:srgbClr val="102447"/>
                </a:solidFill>
                <a:latin typeface="Avenir Next LT Pro Demi" panose="020B0704020202020204" pitchFamily="34" charset="0"/>
              </a:rPr>
              <a:t>General</a:t>
            </a:r>
            <a:r>
              <a:rPr lang="en-US" altLang="en-US" b="0" dirty="0">
                <a:solidFill>
                  <a:srgbClr val="102447"/>
                </a:solidFill>
                <a:latin typeface="+mn-lt"/>
              </a:rPr>
              <a:t> </a:t>
            </a:r>
            <a:r>
              <a:rPr lang="en-US" altLang="en-US" b="0" dirty="0">
                <a:solidFill>
                  <a:srgbClr val="102447"/>
                </a:solidFill>
                <a:latin typeface="Avenir Next LT Pro Demi" panose="020B0704020202020204" pitchFamily="34" charset="0"/>
              </a:rPr>
              <a:t>Requirements</a:t>
            </a:r>
            <a:endParaRPr lang="en-US" altLang="en-US" sz="1400" b="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2577332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Stability Triangle</a:t>
            </a:r>
          </a:p>
        </p:txBody>
      </p:sp>
      <p:sp>
        <p:nvSpPr>
          <p:cNvPr id="82947" name="Rectangle 3"/>
          <p:cNvSpPr>
            <a:spLocks noGrp="1" noChangeArrowheads="1"/>
          </p:cNvSpPr>
          <p:nvPr>
            <p:ph idx="1"/>
          </p:nvPr>
        </p:nvSpPr>
        <p:spPr>
          <a:xfrm>
            <a:off x="533400" y="1240315"/>
            <a:ext cx="8001000" cy="4525963"/>
          </a:xfrm>
        </p:spPr>
        <p:txBody>
          <a:bodyPr/>
          <a:lstStyle/>
          <a:p>
            <a:r>
              <a:rPr lang="en-US" altLang="en-US" b="1" dirty="0"/>
              <a:t>Counterbalanced powered industrial trucks</a:t>
            </a:r>
          </a:p>
          <a:p>
            <a:pPr lvl="1"/>
            <a:endParaRPr lang="en-US" altLang="en-US" sz="800" dirty="0"/>
          </a:p>
          <a:p>
            <a:pPr lvl="1"/>
            <a:r>
              <a:rPr lang="en-US" altLang="en-US" dirty="0"/>
              <a:t>Vehicle is supported at three points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8300" y="2465865"/>
            <a:ext cx="5867400" cy="3300413"/>
          </a:xfrm>
          <a:prstGeom prst="rect">
            <a:avLst/>
          </a:prstGeom>
        </p:spPr>
      </p:pic>
    </p:spTree>
    <p:extLst>
      <p:ext uri="{BB962C8B-B14F-4D97-AF65-F5344CB8AC3E}">
        <p14:creationId xmlns:p14="http://schemas.microsoft.com/office/powerpoint/2010/main" val="54683934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Summary</a:t>
            </a:r>
          </a:p>
        </p:txBody>
      </p:sp>
      <p:sp>
        <p:nvSpPr>
          <p:cNvPr id="86019" name="Rectangle 3"/>
          <p:cNvSpPr>
            <a:spLocks noGrp="1" noChangeArrowheads="1"/>
          </p:cNvSpPr>
          <p:nvPr>
            <p:ph idx="1"/>
          </p:nvPr>
        </p:nvSpPr>
        <p:spPr>
          <a:xfrm>
            <a:off x="533400" y="1219200"/>
            <a:ext cx="7924800" cy="4724400"/>
          </a:xfrm>
        </p:spPr>
        <p:txBody>
          <a:bodyPr/>
          <a:lstStyle/>
          <a:p>
            <a:pPr marL="465138" indent="-465138"/>
            <a:r>
              <a:rPr lang="en-US" altLang="en-US" dirty="0"/>
              <a:t>In this course, we covered:</a:t>
            </a:r>
          </a:p>
          <a:p>
            <a:pPr>
              <a:buNone/>
            </a:pPr>
            <a:endParaRPr lang="en-US" altLang="en-US" sz="1400" dirty="0"/>
          </a:p>
          <a:p>
            <a:pPr lvl="1" eaLnBrk="1" hangingPunct="1">
              <a:buSzPct val="110000"/>
            </a:pPr>
            <a:r>
              <a:rPr lang="en-US" altLang="en-US" dirty="0"/>
              <a:t>Minimum general requirements for powered industrial trucks (PIT)</a:t>
            </a:r>
          </a:p>
          <a:p>
            <a:pPr lvl="1" eaLnBrk="1" hangingPunct="1"/>
            <a:endParaRPr lang="en-US" altLang="en-US" sz="1000" dirty="0"/>
          </a:p>
          <a:p>
            <a:pPr lvl="1" eaLnBrk="1" hangingPunct="1"/>
            <a:r>
              <a:rPr lang="en-US" altLang="en-US" dirty="0"/>
              <a:t>Safe operation of equipment</a:t>
            </a:r>
          </a:p>
          <a:p>
            <a:pPr lvl="1" eaLnBrk="1" hangingPunct="1"/>
            <a:endParaRPr lang="en-US" altLang="en-US" sz="1000" dirty="0"/>
          </a:p>
          <a:p>
            <a:pPr lvl="1" eaLnBrk="1" hangingPunct="1"/>
            <a:r>
              <a:rPr lang="en-US" altLang="en-US" dirty="0"/>
              <a:t>Operator training and evaluation</a:t>
            </a:r>
          </a:p>
          <a:p>
            <a:pPr lvl="1" eaLnBrk="1" hangingPunct="1"/>
            <a:endParaRPr lang="en-US" altLang="en-US" sz="1000" dirty="0"/>
          </a:p>
          <a:p>
            <a:pPr lvl="1" eaLnBrk="1" hangingPunct="1"/>
            <a:r>
              <a:rPr lang="en-US" altLang="en-US" dirty="0"/>
              <a:t>Hazard identification</a:t>
            </a:r>
          </a:p>
          <a:p>
            <a:pPr lvl="1" eaLnBrk="1" hangingPunct="1"/>
            <a:endParaRPr lang="en-US" altLang="en-US" sz="1000" dirty="0"/>
          </a:p>
          <a:p>
            <a:pPr lvl="1" eaLnBrk="1" hangingPunct="1"/>
            <a:r>
              <a:rPr lang="en-US" altLang="en-US" dirty="0"/>
              <a:t>Abatement methods and procedures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00800" y="3411667"/>
            <a:ext cx="2057400" cy="2379534"/>
          </a:xfrm>
          <a:prstGeom prst="rect">
            <a:avLst/>
          </a:prstGeom>
        </p:spPr>
      </p:pic>
    </p:spTree>
    <p:extLst>
      <p:ext uri="{BB962C8B-B14F-4D97-AF65-F5344CB8AC3E}">
        <p14:creationId xmlns:p14="http://schemas.microsoft.com/office/powerpoint/2010/main" val="164615810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6"/>
            <a:ext cx="6705600" cy="40306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4294967295"/>
          </p:nvPr>
        </p:nvSpPr>
        <p:spPr>
          <a:xfrm>
            <a:off x="581819" y="1371600"/>
            <a:ext cx="7696200" cy="2971800"/>
          </a:xfrm>
        </p:spPr>
        <p:txBody>
          <a:bodyPr/>
          <a:lstStyle/>
          <a:p>
            <a:pPr marL="344488" indent="-344488" eaLnBrk="1" hangingPunct="1"/>
            <a:r>
              <a:rPr lang="en-US" altLang="en-US" dirty="0"/>
              <a:t>Trucks equipped with </a:t>
            </a:r>
            <a:r>
              <a:rPr lang="en-US" altLang="en-US" b="1" dirty="0"/>
              <a:t>front-end attachments, </a:t>
            </a:r>
            <a:r>
              <a:rPr lang="en-US" altLang="en-US" dirty="0"/>
              <a:t>other than factory installed must:</a:t>
            </a:r>
          </a:p>
          <a:p>
            <a:pPr marL="744538" lvl="1" eaLnBrk="1" hangingPunct="1"/>
            <a:endParaRPr lang="en-US" altLang="en-US" sz="1000" dirty="0"/>
          </a:p>
          <a:p>
            <a:pPr marL="744538" lvl="1" eaLnBrk="1" hangingPunct="1"/>
            <a:r>
              <a:rPr lang="en-US" altLang="en-US" dirty="0"/>
              <a:t>Be marked to identify the attachments</a:t>
            </a:r>
          </a:p>
          <a:p>
            <a:pPr marL="744538" lvl="1" eaLnBrk="1" hangingPunct="1"/>
            <a:endParaRPr lang="en-US" altLang="en-US" dirty="0"/>
          </a:p>
          <a:p>
            <a:pPr marL="744538" lvl="1" eaLnBrk="1" hangingPunct="1"/>
            <a:r>
              <a:rPr lang="en-US" altLang="en-US" dirty="0"/>
              <a:t>Show approximate weight of truck and attachment combination at maximum elevation with load laterally centered</a:t>
            </a:r>
          </a:p>
        </p:txBody>
      </p:sp>
      <p:sp>
        <p:nvSpPr>
          <p:cNvPr id="5" name="Rectangle 4"/>
          <p:cNvSpPr/>
          <p:nvPr/>
        </p:nvSpPr>
        <p:spPr>
          <a:xfrm>
            <a:off x="6518275" y="609600"/>
            <a:ext cx="2092325" cy="366713"/>
          </a:xfrm>
          <a:prstGeom prst="rect">
            <a:avLst/>
          </a:prstGeom>
        </p:spPr>
        <p:txBody>
          <a:bodyPr>
            <a:spAutoFit/>
          </a:bodyPr>
          <a:lstStyle/>
          <a:p>
            <a:pPr algn="r">
              <a:defRPr/>
            </a:pPr>
            <a:r>
              <a:rPr lang="en-US" sz="1800" u="none" dirty="0">
                <a:latin typeface="Avenir Next LT Pro" panose="020B0504020202020204" pitchFamily="34" charset="0"/>
              </a:rPr>
              <a:t>1910.178(a)(5)</a:t>
            </a:r>
          </a:p>
        </p:txBody>
      </p:sp>
      <p:sp>
        <p:nvSpPr>
          <p:cNvPr id="6" name="Rectangle 1026"/>
          <p:cNvSpPr txBox="1">
            <a:spLocks noChangeArrowheads="1"/>
          </p:cNvSpPr>
          <p:nvPr/>
        </p:nvSpPr>
        <p:spPr bwMode="gray">
          <a:xfrm>
            <a:off x="533400" y="38100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b="0" u="none" kern="0" dirty="0">
                <a:solidFill>
                  <a:srgbClr val="102447"/>
                </a:solidFill>
                <a:latin typeface="Avenir Next LT Pro Demi" panose="020B0704020202020204" pitchFamily="34" charset="0"/>
              </a:rPr>
              <a:t>General Requirements</a:t>
            </a:r>
            <a:endParaRPr lang="en-US" altLang="en-US" sz="1400" b="0" u="none" kern="0" dirty="0">
              <a:solidFill>
                <a:srgbClr val="102447"/>
              </a:solidFill>
              <a:latin typeface="Avenir Next LT Pro Demi" panose="020B0704020202020204" pitchFamily="34" charset="0"/>
            </a:endParaRPr>
          </a:p>
        </p:txBody>
      </p:sp>
    </p:spTree>
    <p:extLst>
      <p:ext uri="{BB962C8B-B14F-4D97-AF65-F5344CB8AC3E}">
        <p14:creationId xmlns:p14="http://schemas.microsoft.com/office/powerpoint/2010/main" val="309762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4294967295"/>
          </p:nvPr>
        </p:nvSpPr>
        <p:spPr>
          <a:xfrm>
            <a:off x="581819" y="1250950"/>
            <a:ext cx="7696200" cy="3841750"/>
          </a:xfrm>
          <a:solidFill>
            <a:schemeClr val="bg1"/>
          </a:solidFill>
        </p:spPr>
        <p:txBody>
          <a:bodyPr/>
          <a:lstStyle/>
          <a:p>
            <a:pPr marL="344488" indent="-344488" eaLnBrk="1" hangingPunct="1"/>
            <a:r>
              <a:rPr lang="en-US" altLang="en-US" sz="2400" dirty="0"/>
              <a:t>All </a:t>
            </a:r>
            <a:r>
              <a:rPr lang="en-US" altLang="en-US" sz="2400" b="1" dirty="0"/>
              <a:t>nameplates and markings </a:t>
            </a:r>
            <a:r>
              <a:rPr lang="en-US" altLang="en-US" sz="2400" dirty="0"/>
              <a:t>in place and maintained in a legible condition</a:t>
            </a:r>
          </a:p>
          <a:p>
            <a:pPr marL="344488" indent="-344488" eaLnBrk="1" hangingPunct="1"/>
            <a:endParaRPr lang="en-US" altLang="en-US" sz="2400" dirty="0"/>
          </a:p>
          <a:p>
            <a:pPr marL="344488" indent="-344488" eaLnBrk="1" hangingPunct="1"/>
            <a:r>
              <a:rPr lang="en-US" altLang="en-US" sz="2400" dirty="0"/>
              <a:t>The term, “Approved truck or approved industrial truck” means:</a:t>
            </a:r>
          </a:p>
          <a:p>
            <a:pPr marL="742950" lvl="1" indent="-285750" eaLnBrk="1" hangingPunct="1"/>
            <a:endParaRPr lang="en-US" altLang="en-US" sz="800" dirty="0"/>
          </a:p>
          <a:p>
            <a:pPr marL="742950" lvl="1" indent="-285750" eaLnBrk="1" hangingPunct="1"/>
            <a:r>
              <a:rPr lang="en-US" altLang="en-US" sz="2000" dirty="0"/>
              <a:t>A truck that is listed or approved for fire safety purposes for the intended use by a national recognized testing laboratory</a:t>
            </a:r>
          </a:p>
        </p:txBody>
      </p:sp>
      <p:sp>
        <p:nvSpPr>
          <p:cNvPr id="18437" name="Rectangle 4"/>
          <p:cNvSpPr>
            <a:spLocks noChangeArrowheads="1"/>
          </p:cNvSpPr>
          <p:nvPr/>
        </p:nvSpPr>
        <p:spPr bwMode="auto">
          <a:xfrm>
            <a:off x="6289675" y="609600"/>
            <a:ext cx="2320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r>
              <a:rPr lang="en-US" altLang="en-US" sz="1800" u="none" dirty="0">
                <a:latin typeface="Avenir Next LT Pro" panose="020B0504020202020204" pitchFamily="34" charset="0"/>
              </a:rPr>
              <a:t>1910.178(a)(6)-(7)</a:t>
            </a:r>
          </a:p>
        </p:txBody>
      </p:sp>
      <p:sp>
        <p:nvSpPr>
          <p:cNvPr id="6" name="Rectangle 1026"/>
          <p:cNvSpPr txBox="1">
            <a:spLocks noChangeArrowheads="1"/>
          </p:cNvSpPr>
          <p:nvPr/>
        </p:nvSpPr>
        <p:spPr bwMode="gray">
          <a:xfrm>
            <a:off x="533400" y="381000"/>
            <a:ext cx="7793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r>
              <a:rPr lang="en-US" altLang="en-US" b="0" u="none" kern="0" dirty="0">
                <a:solidFill>
                  <a:srgbClr val="102447"/>
                </a:solidFill>
                <a:latin typeface="Avenir Next LT Pro Demi" panose="020B0704020202020204" pitchFamily="34" charset="0"/>
              </a:rPr>
              <a:t>General Requirements</a:t>
            </a:r>
            <a:endParaRPr lang="en-US" altLang="en-US" sz="1400" b="0" u="none" kern="0" dirty="0">
              <a:solidFill>
                <a:srgbClr val="102447"/>
              </a:solidFill>
              <a:latin typeface="Avenir Next LT Pro Demi" panose="020B070402020202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3962400"/>
            <a:ext cx="2651125" cy="1988344"/>
          </a:xfrm>
          <a:prstGeom prst="rect">
            <a:avLst/>
          </a:prstGeom>
        </p:spPr>
      </p:pic>
    </p:spTree>
    <p:extLst>
      <p:ext uri="{BB962C8B-B14F-4D97-AF65-F5344CB8AC3E}">
        <p14:creationId xmlns:p14="http://schemas.microsoft.com/office/powerpoint/2010/main" val="3756652662"/>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30</TotalTime>
  <Words>2773</Words>
  <Application>Microsoft Office PowerPoint</Application>
  <PresentationFormat>On-screen Show (4:3)</PresentationFormat>
  <Paragraphs>528</Paragraphs>
  <Slides>72</Slides>
  <Notes>72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Aptos</vt:lpstr>
      <vt:lpstr>Arial</vt:lpstr>
      <vt:lpstr>Arial Narrow</vt:lpstr>
      <vt:lpstr>Avenir Next LT Pro</vt:lpstr>
      <vt:lpstr>Avenir Next LT Pro Demi</vt:lpstr>
      <vt:lpstr>Avenir Next LT Pro Light</vt:lpstr>
      <vt:lpstr>Times New Roman</vt:lpstr>
      <vt:lpstr>Wingdings</vt:lpstr>
      <vt:lpstr>Office Theme</vt:lpstr>
      <vt:lpstr>Powered Industrial Trucks</vt:lpstr>
      <vt:lpstr>Objectives</vt:lpstr>
      <vt:lpstr>PowerPoint Presentation</vt:lpstr>
      <vt:lpstr>General Requirements</vt:lpstr>
      <vt:lpstr>General Requirements</vt:lpstr>
      <vt:lpstr>General Requirements</vt:lpstr>
      <vt:lpstr>PowerPoint Presentation</vt:lpstr>
      <vt:lpstr>PowerPoint Presentation</vt:lpstr>
      <vt:lpstr>PowerPoint Presentation</vt:lpstr>
      <vt:lpstr>Designations </vt:lpstr>
      <vt:lpstr>Designated Locations</vt:lpstr>
      <vt:lpstr>Converted Industrial Trucks</vt:lpstr>
      <vt:lpstr>Safety Guards</vt:lpstr>
      <vt:lpstr>Safety Guards</vt:lpstr>
      <vt:lpstr>Fuel Handling and Storage</vt:lpstr>
      <vt:lpstr>PowerPoint Presentation</vt:lpstr>
      <vt:lpstr>Changing/Charging Storage</vt:lpstr>
      <vt:lpstr>PowerPoint Presentation</vt:lpstr>
      <vt:lpstr>PowerPoint Presentation</vt:lpstr>
      <vt:lpstr>PowerPoint Presentation</vt:lpstr>
      <vt:lpstr>PowerPoint Presentation</vt:lpstr>
      <vt:lpstr>Changing/Charging Storage</vt:lpstr>
      <vt:lpstr>PowerPoint Presentation</vt:lpstr>
      <vt:lpstr>Lighting for Operating Areas</vt:lpstr>
      <vt:lpstr>Noxious Gases and Fumes</vt:lpstr>
      <vt:lpstr>PowerPoint Presentation</vt:lpstr>
      <vt:lpstr>PowerPoint Presentation</vt:lpstr>
      <vt:lpstr>PowerPoint Presentation</vt:lpstr>
      <vt:lpstr>Operator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Truck Operations</vt:lpstr>
      <vt:lpstr>PowerPoint Presentation</vt:lpstr>
      <vt:lpstr>PowerPoint Presentation</vt:lpstr>
      <vt:lpstr>PowerPoint Presentation</vt:lpstr>
      <vt:lpstr>Truck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Loading</vt:lpstr>
      <vt:lpstr>PowerPoint Presentation</vt:lpstr>
      <vt:lpstr>PowerPoint Presentation</vt:lpstr>
      <vt:lpstr>PowerPoint Presentation</vt:lpstr>
      <vt:lpstr>PowerPoint Presentation</vt:lpstr>
      <vt:lpstr>PowerPoint Presentation</vt:lpstr>
      <vt:lpstr>Truck Operation</vt:lpstr>
      <vt:lpstr>PowerPoint Presentation</vt:lpstr>
      <vt:lpstr>PowerPoint Presentation</vt:lpstr>
      <vt:lpstr>PowerPoint Presentation</vt:lpstr>
      <vt:lpstr>PowerPoint Presentation</vt:lpstr>
      <vt:lpstr>PowerPoint Presentation</vt:lpstr>
      <vt:lpstr>Forklift Tip overs or Rollovers</vt:lpstr>
      <vt:lpstr>Stability</vt:lpstr>
      <vt:lpstr>Stability Triangle</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2025-06-23T17:21:43Z</dcterms:modified>
</cp:coreProperties>
</file>