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42" r:id="rId2"/>
    <p:sldId id="343" r:id="rId3"/>
    <p:sldId id="344" r:id="rId4"/>
    <p:sldId id="345" r:id="rId5"/>
    <p:sldId id="346" r:id="rId6"/>
    <p:sldId id="347" r:id="rId7"/>
    <p:sldId id="349" r:id="rId8"/>
    <p:sldId id="350" r:id="rId9"/>
    <p:sldId id="351" r:id="rId10"/>
    <p:sldId id="352" r:id="rId11"/>
    <p:sldId id="353" r:id="rId12"/>
    <p:sldId id="385" r:id="rId13"/>
    <p:sldId id="354" r:id="rId14"/>
    <p:sldId id="384" r:id="rId15"/>
    <p:sldId id="355" r:id="rId16"/>
    <p:sldId id="356" r:id="rId17"/>
    <p:sldId id="358" r:id="rId18"/>
    <p:sldId id="372" r:id="rId19"/>
    <p:sldId id="381" r:id="rId20"/>
    <p:sldId id="359" r:id="rId21"/>
    <p:sldId id="360" r:id="rId22"/>
    <p:sldId id="361" r:id="rId23"/>
    <p:sldId id="363" r:id="rId24"/>
    <p:sldId id="364" r:id="rId25"/>
    <p:sldId id="365" r:id="rId26"/>
    <p:sldId id="366" r:id="rId27"/>
    <p:sldId id="367" r:id="rId28"/>
    <p:sldId id="368" r:id="rId29"/>
    <p:sldId id="375" r:id="rId30"/>
    <p:sldId id="369" r:id="rId31"/>
    <p:sldId id="382" r:id="rId32"/>
    <p:sldId id="376" r:id="rId33"/>
    <p:sldId id="377" r:id="rId34"/>
    <p:sldId id="378" r:id="rId35"/>
    <p:sldId id="383" r:id="rId36"/>
    <p:sldId id="379" r:id="rId37"/>
    <p:sldId id="380" r:id="rId38"/>
    <p:sldId id="370" r:id="rId39"/>
    <p:sldId id="41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D770FA-17F2-4E88-8BE9-FDCD74BC2993}" v="2" dt="2025-06-20T12:49:02.4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659" autoAdjust="0"/>
  </p:normalViewPr>
  <p:slideViewPr>
    <p:cSldViewPr snapToGrid="0">
      <p:cViewPr varScale="1">
        <p:scale>
          <a:sx n="58" d="100"/>
          <a:sy n="58" d="100"/>
        </p:scale>
        <p:origin x="1046" y="5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6">
              <a:defRPr sz="3500" u="sng">
                <a:solidFill>
                  <a:schemeClr val="tx1"/>
                </a:solidFill>
                <a:latin typeface="Times New Roman" panose="02020603050405020304" pitchFamily="18" charset="0"/>
              </a:defRPr>
            </a:lvl1pPr>
            <a:lvl2pPr marL="742826" indent="-285702" defTabSz="931706">
              <a:defRPr sz="3500" u="sng">
                <a:solidFill>
                  <a:schemeClr val="tx1"/>
                </a:solidFill>
                <a:latin typeface="Times New Roman" panose="02020603050405020304" pitchFamily="18" charset="0"/>
              </a:defRPr>
            </a:lvl2pPr>
            <a:lvl3pPr marL="1142808" indent="-228561" defTabSz="931706">
              <a:defRPr sz="3500" u="sng">
                <a:solidFill>
                  <a:schemeClr val="tx1"/>
                </a:solidFill>
                <a:latin typeface="Times New Roman" panose="02020603050405020304" pitchFamily="18" charset="0"/>
              </a:defRPr>
            </a:lvl3pPr>
            <a:lvl4pPr marL="1599931" indent="-228561" defTabSz="931706">
              <a:defRPr sz="3500" u="sng">
                <a:solidFill>
                  <a:schemeClr val="tx1"/>
                </a:solidFill>
                <a:latin typeface="Times New Roman" panose="02020603050405020304" pitchFamily="18" charset="0"/>
              </a:defRPr>
            </a:lvl4pPr>
            <a:lvl5pPr marL="2057055" indent="-228561" defTabSz="931706">
              <a:defRPr sz="3500" u="sng">
                <a:solidFill>
                  <a:schemeClr val="tx1"/>
                </a:solidFill>
                <a:latin typeface="Times New Roman" panose="02020603050405020304" pitchFamily="18" charset="0"/>
              </a:defRPr>
            </a:lvl5pPr>
            <a:lvl6pPr marL="2514177" indent="-228561" defTabSz="931706" eaLnBrk="0" fontAlgn="base" hangingPunct="0">
              <a:spcBef>
                <a:spcPct val="0"/>
              </a:spcBef>
              <a:spcAft>
                <a:spcPct val="0"/>
              </a:spcAft>
              <a:defRPr sz="3500" u="sng">
                <a:solidFill>
                  <a:schemeClr val="tx1"/>
                </a:solidFill>
                <a:latin typeface="Times New Roman" panose="02020603050405020304" pitchFamily="18" charset="0"/>
              </a:defRPr>
            </a:lvl6pPr>
            <a:lvl7pPr marL="2971301" indent="-228561" defTabSz="931706" eaLnBrk="0" fontAlgn="base" hangingPunct="0">
              <a:spcBef>
                <a:spcPct val="0"/>
              </a:spcBef>
              <a:spcAft>
                <a:spcPct val="0"/>
              </a:spcAft>
              <a:defRPr sz="3500" u="sng">
                <a:solidFill>
                  <a:schemeClr val="tx1"/>
                </a:solidFill>
                <a:latin typeface="Times New Roman" panose="02020603050405020304" pitchFamily="18" charset="0"/>
              </a:defRPr>
            </a:lvl7pPr>
            <a:lvl8pPr marL="3428425" indent="-228561" defTabSz="931706" eaLnBrk="0" fontAlgn="base" hangingPunct="0">
              <a:spcBef>
                <a:spcPct val="0"/>
              </a:spcBef>
              <a:spcAft>
                <a:spcPct val="0"/>
              </a:spcAft>
              <a:defRPr sz="3500" u="sng">
                <a:solidFill>
                  <a:schemeClr val="tx1"/>
                </a:solidFill>
                <a:latin typeface="Times New Roman" panose="02020603050405020304" pitchFamily="18" charset="0"/>
              </a:defRPr>
            </a:lvl8pPr>
            <a:lvl9pPr marL="3885548" indent="-228561" defTabSz="931706" eaLnBrk="0" fontAlgn="base" hangingPunct="0">
              <a:spcBef>
                <a:spcPct val="0"/>
              </a:spcBef>
              <a:spcAft>
                <a:spcPct val="0"/>
              </a:spcAft>
              <a:defRPr sz="3500" u="sng">
                <a:solidFill>
                  <a:schemeClr val="tx1"/>
                </a:solidFill>
                <a:latin typeface="Times New Roman" panose="02020603050405020304" pitchFamily="18" charset="0"/>
              </a:defRPr>
            </a:lvl9pPr>
          </a:lstStyle>
          <a:p>
            <a:fld id="{E79D6F81-C5BF-4D52-B31A-E84B96A76F8C}" type="slidenum">
              <a:rPr lang="en-US" altLang="en-US" sz="1000" u="none"/>
              <a:pPr/>
              <a:t>1</a:t>
            </a:fld>
            <a:endParaRPr lang="en-US" altLang="en-US" sz="1000" u="none" dirty="0"/>
          </a:p>
        </p:txBody>
      </p:sp>
      <p:sp>
        <p:nvSpPr>
          <p:cNvPr id="6147" name="Rectangle 2"/>
          <p:cNvSpPr>
            <a:spLocks noGrp="1" noRot="1" noChangeAspect="1" noChangeArrowheads="1" noTextEdit="1"/>
          </p:cNvSpPr>
          <p:nvPr>
            <p:ph type="sldImg"/>
          </p:nvPr>
        </p:nvSpPr>
        <p:spPr>
          <a:xfrm>
            <a:off x="1204913" y="666750"/>
            <a:ext cx="4667250" cy="3500438"/>
          </a:xfrm>
          <a:ln/>
        </p:spPr>
      </p:sp>
      <mc:AlternateContent xmlns:mc="http://schemas.openxmlformats.org/markup-compatibility/2006" xmlns:a14="http://schemas.microsoft.com/office/drawing/2010/main">
        <mc:Choice Requires="a14">
          <p:sp>
            <p:nvSpPr>
              <p:cNvPr id="6148" name="Rectangle 3"/>
              <p:cNvSpPr>
                <a:spLocks noGrp="1" noChangeArrowheads="1"/>
              </p:cNvSpPr>
              <p:nvPr>
                <p:ph type="body" idx="1"/>
              </p:nvPr>
            </p:nvSpPr>
            <p:spPr>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p:txBody>
          </p:sp>
        </mc:Choice>
        <mc:Fallback xmlns="">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anose="020B0604020202020204" pitchFamily="34" charset="0"/>
                  </a:rPr>
                  <a:t>Revised 2016</a:t>
                </a:r>
                <a:endParaRPr lang="en-US" altLang="en-US" dirty="0" smtClean="0">
                  <a:latin typeface="Arial" panose="020B0604020202020204" pitchFamily="34" charset="0"/>
                </a:endParaRPr>
              </a:p>
              <a:p>
                <a:endParaRPr lang="en-US" altLang="en-US" dirty="0" smtClean="0">
                  <a:latin typeface="Arial" panose="020B0604020202020204" pitchFamily="34" charset="0"/>
                </a:endParaRPr>
              </a:p>
              <a:p>
                <a:r>
                  <a:rPr lang="en-US" altLang="en-US" dirty="0" smtClean="0">
                    <a:latin typeface="Arial" panose="020B06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smtClean="0">
                  <a:latin typeface="Arial" panose="020B0604020202020204" pitchFamily="34" charset="0"/>
                </a:endParaRPr>
              </a:p>
              <a:p>
                <a:r>
                  <a:rPr lang="en-US" altLang="en-US" dirty="0" smtClean="0">
                    <a:latin typeface="Arial" panose="020B06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a:t>
                </a:r>
                <a:r>
                  <a:rPr lang="en-US" altLang="en-US" dirty="0" smtClean="0">
                    <a:latin typeface="Arial" panose="020B0604020202020204" pitchFamily="34" charset="0"/>
                  </a:rPr>
                  <a:t>information.</a:t>
                </a:r>
                <a:r>
                  <a:rPr lang="en-US" altLang="en-US" i="0" smtClean="0">
                    <a:latin typeface="Cambria Math" panose="02040503050406030204" pitchFamily="18" charset="0"/>
                  </a:rPr>
                  <a:t>"Type equation here."</a:t>
                </a:r>
                <a:endParaRPr lang="en-US" altLang="en-US" dirty="0" smtClean="0">
                  <a:latin typeface="Arial" panose="020B0604020202020204" pitchFamily="34" charset="0"/>
                </a:endParaRPr>
              </a:p>
              <a:p>
                <a:endParaRPr lang="en-US" altLang="en-US" dirty="0" smtClean="0">
                  <a:latin typeface="Arial" panose="020B0604020202020204" pitchFamily="34" charset="0"/>
                </a:endParaRPr>
              </a:p>
              <a:p>
                <a:r>
                  <a:rPr lang="en-US" altLang="en-US" dirty="0" smtClean="0">
                    <a:latin typeface="Arial" panose="020B06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p:txBody>
          </p:sp>
        </mc:Fallback>
      </mc:AlternateContent>
    </p:spTree>
    <p:extLst>
      <p:ext uri="{BB962C8B-B14F-4D97-AF65-F5344CB8AC3E}">
        <p14:creationId xmlns:p14="http://schemas.microsoft.com/office/powerpoint/2010/main" val="1961142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706439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39666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49417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719136" y="4389438"/>
            <a:ext cx="6003927"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baseline="0" dirty="0">
                <a:latin typeface="Arial" panose="020B0604020202020204" pitchFamily="34" charset="0"/>
              </a:rPr>
              <a:t> </a:t>
            </a:r>
            <a:endParaRPr lang="en-US" altLang="en-US"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444270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566736" y="4389438"/>
            <a:ext cx="6156327"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544025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231776" y="4389438"/>
            <a:ext cx="6413499"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dirty="0"/>
          </a:p>
        </p:txBody>
      </p:sp>
    </p:spTree>
    <p:extLst>
      <p:ext uri="{BB962C8B-B14F-4D97-AF65-F5344CB8AC3E}">
        <p14:creationId xmlns:p14="http://schemas.microsoft.com/office/powerpoint/2010/main" val="3118307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3313415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211423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28075" rtl="0" eaLnBrk="0" fontAlgn="base" latinLnBrk="0" hangingPunct="0">
              <a:lnSpc>
                <a:spcPct val="100000"/>
              </a:lnSpc>
              <a:spcBef>
                <a:spcPct val="30000"/>
              </a:spcBef>
              <a:spcAft>
                <a:spcPct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4198874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136298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6">
              <a:defRPr sz="3500" u="sng">
                <a:solidFill>
                  <a:schemeClr val="tx1"/>
                </a:solidFill>
                <a:latin typeface="Times New Roman" panose="02020603050405020304" pitchFamily="18" charset="0"/>
              </a:defRPr>
            </a:lvl1pPr>
            <a:lvl2pPr marL="742826" indent="-285702" defTabSz="931706">
              <a:defRPr sz="3500" u="sng">
                <a:solidFill>
                  <a:schemeClr val="tx1"/>
                </a:solidFill>
                <a:latin typeface="Times New Roman" panose="02020603050405020304" pitchFamily="18" charset="0"/>
              </a:defRPr>
            </a:lvl2pPr>
            <a:lvl3pPr marL="1142808" indent="-228561" defTabSz="931706">
              <a:defRPr sz="3500" u="sng">
                <a:solidFill>
                  <a:schemeClr val="tx1"/>
                </a:solidFill>
                <a:latin typeface="Times New Roman" panose="02020603050405020304" pitchFamily="18" charset="0"/>
              </a:defRPr>
            </a:lvl3pPr>
            <a:lvl4pPr marL="1599931" indent="-228561" defTabSz="931706">
              <a:defRPr sz="3500" u="sng">
                <a:solidFill>
                  <a:schemeClr val="tx1"/>
                </a:solidFill>
                <a:latin typeface="Times New Roman" panose="02020603050405020304" pitchFamily="18" charset="0"/>
              </a:defRPr>
            </a:lvl4pPr>
            <a:lvl5pPr marL="2057055" indent="-228561" defTabSz="931706">
              <a:defRPr sz="3500" u="sng">
                <a:solidFill>
                  <a:schemeClr val="tx1"/>
                </a:solidFill>
                <a:latin typeface="Times New Roman" panose="02020603050405020304" pitchFamily="18" charset="0"/>
              </a:defRPr>
            </a:lvl5pPr>
            <a:lvl6pPr marL="2514177" indent="-228561" defTabSz="931706" eaLnBrk="0" fontAlgn="base" hangingPunct="0">
              <a:spcBef>
                <a:spcPct val="0"/>
              </a:spcBef>
              <a:spcAft>
                <a:spcPct val="0"/>
              </a:spcAft>
              <a:defRPr sz="3500" u="sng">
                <a:solidFill>
                  <a:schemeClr val="tx1"/>
                </a:solidFill>
                <a:latin typeface="Times New Roman" panose="02020603050405020304" pitchFamily="18" charset="0"/>
              </a:defRPr>
            </a:lvl6pPr>
            <a:lvl7pPr marL="2971301" indent="-228561" defTabSz="931706" eaLnBrk="0" fontAlgn="base" hangingPunct="0">
              <a:spcBef>
                <a:spcPct val="0"/>
              </a:spcBef>
              <a:spcAft>
                <a:spcPct val="0"/>
              </a:spcAft>
              <a:defRPr sz="3500" u="sng">
                <a:solidFill>
                  <a:schemeClr val="tx1"/>
                </a:solidFill>
                <a:latin typeface="Times New Roman" panose="02020603050405020304" pitchFamily="18" charset="0"/>
              </a:defRPr>
            </a:lvl7pPr>
            <a:lvl8pPr marL="3428425" indent="-228561" defTabSz="931706" eaLnBrk="0" fontAlgn="base" hangingPunct="0">
              <a:spcBef>
                <a:spcPct val="0"/>
              </a:spcBef>
              <a:spcAft>
                <a:spcPct val="0"/>
              </a:spcAft>
              <a:defRPr sz="3500" u="sng">
                <a:solidFill>
                  <a:schemeClr val="tx1"/>
                </a:solidFill>
                <a:latin typeface="Times New Roman" panose="02020603050405020304" pitchFamily="18" charset="0"/>
              </a:defRPr>
            </a:lvl8pPr>
            <a:lvl9pPr marL="3885548" indent="-228561" defTabSz="931706" eaLnBrk="0" fontAlgn="base" hangingPunct="0">
              <a:spcBef>
                <a:spcPct val="0"/>
              </a:spcBef>
              <a:spcAft>
                <a:spcPct val="0"/>
              </a:spcAft>
              <a:defRPr sz="3500" u="sng">
                <a:solidFill>
                  <a:schemeClr val="tx1"/>
                </a:solidFill>
                <a:latin typeface="Times New Roman" panose="02020603050405020304" pitchFamily="18" charset="0"/>
              </a:defRPr>
            </a:lvl9pPr>
          </a:lstStyle>
          <a:p>
            <a:fld id="{56333011-BC6E-4AF8-8C54-7C92A719E343}" type="slidenum">
              <a:rPr lang="en-US" altLang="en-US" sz="1000" u="none"/>
              <a:pPr/>
              <a:t>2</a:t>
            </a:fld>
            <a:endParaRPr lang="en-US" altLang="en-US" sz="1000"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78282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549718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1559353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0949908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98479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907576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xfrm>
            <a:off x="695325" y="4389438"/>
            <a:ext cx="556418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532053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868766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3807752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43411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latin typeface="Arial" panose="020B0604020202020204" pitchFamily="34" charset="0"/>
            </a:endParaRPr>
          </a:p>
        </p:txBody>
      </p:sp>
    </p:spTree>
    <p:extLst>
      <p:ext uri="{BB962C8B-B14F-4D97-AF65-F5344CB8AC3E}">
        <p14:creationId xmlns:p14="http://schemas.microsoft.com/office/powerpoint/2010/main" val="381712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931745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0930638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9302046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0393216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075">
              <a:defRPr/>
            </a:pPr>
            <a:endParaRPr lang="en-US" altLang="en-US" b="1" dirty="0">
              <a:latin typeface="Arial" panose="020B0604020202020204" pitchFamily="34" charset="0"/>
            </a:endParaRPr>
          </a:p>
        </p:txBody>
      </p:sp>
    </p:spTree>
    <p:extLst>
      <p:ext uri="{BB962C8B-B14F-4D97-AF65-F5344CB8AC3E}">
        <p14:creationId xmlns:p14="http://schemas.microsoft.com/office/powerpoint/2010/main" val="39378265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1778954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8782683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707608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5280156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6">
              <a:defRPr sz="3500" u="sng">
                <a:solidFill>
                  <a:schemeClr val="tx1"/>
                </a:solidFill>
                <a:latin typeface="Times New Roman" panose="02020603050405020304" pitchFamily="18" charset="0"/>
              </a:defRPr>
            </a:lvl1pPr>
            <a:lvl2pPr marL="742826" indent="-285702" defTabSz="931706">
              <a:defRPr sz="3500" u="sng">
                <a:solidFill>
                  <a:schemeClr val="tx1"/>
                </a:solidFill>
                <a:latin typeface="Times New Roman" panose="02020603050405020304" pitchFamily="18" charset="0"/>
              </a:defRPr>
            </a:lvl2pPr>
            <a:lvl3pPr marL="1142808" indent="-228561" defTabSz="931706">
              <a:defRPr sz="3500" u="sng">
                <a:solidFill>
                  <a:schemeClr val="tx1"/>
                </a:solidFill>
                <a:latin typeface="Times New Roman" panose="02020603050405020304" pitchFamily="18" charset="0"/>
              </a:defRPr>
            </a:lvl3pPr>
            <a:lvl4pPr marL="1599931" indent="-228561" defTabSz="931706">
              <a:defRPr sz="3500" u="sng">
                <a:solidFill>
                  <a:schemeClr val="tx1"/>
                </a:solidFill>
                <a:latin typeface="Times New Roman" panose="02020603050405020304" pitchFamily="18" charset="0"/>
              </a:defRPr>
            </a:lvl4pPr>
            <a:lvl5pPr marL="2057055" indent="-228561" defTabSz="931706">
              <a:defRPr sz="3500" u="sng">
                <a:solidFill>
                  <a:schemeClr val="tx1"/>
                </a:solidFill>
                <a:latin typeface="Times New Roman" panose="02020603050405020304" pitchFamily="18" charset="0"/>
              </a:defRPr>
            </a:lvl5pPr>
            <a:lvl6pPr marL="2514177" indent="-228561" defTabSz="931706" eaLnBrk="0" fontAlgn="base" hangingPunct="0">
              <a:spcBef>
                <a:spcPct val="0"/>
              </a:spcBef>
              <a:spcAft>
                <a:spcPct val="0"/>
              </a:spcAft>
              <a:defRPr sz="3500" u="sng">
                <a:solidFill>
                  <a:schemeClr val="tx1"/>
                </a:solidFill>
                <a:latin typeface="Times New Roman" panose="02020603050405020304" pitchFamily="18" charset="0"/>
              </a:defRPr>
            </a:lvl6pPr>
            <a:lvl7pPr marL="2971301" indent="-228561" defTabSz="931706" eaLnBrk="0" fontAlgn="base" hangingPunct="0">
              <a:spcBef>
                <a:spcPct val="0"/>
              </a:spcBef>
              <a:spcAft>
                <a:spcPct val="0"/>
              </a:spcAft>
              <a:defRPr sz="3500" u="sng">
                <a:solidFill>
                  <a:schemeClr val="tx1"/>
                </a:solidFill>
                <a:latin typeface="Times New Roman" panose="02020603050405020304" pitchFamily="18" charset="0"/>
              </a:defRPr>
            </a:lvl7pPr>
            <a:lvl8pPr marL="3428425" indent="-228561" defTabSz="931706" eaLnBrk="0" fontAlgn="base" hangingPunct="0">
              <a:spcBef>
                <a:spcPct val="0"/>
              </a:spcBef>
              <a:spcAft>
                <a:spcPct val="0"/>
              </a:spcAft>
              <a:defRPr sz="3500" u="sng">
                <a:solidFill>
                  <a:schemeClr val="tx1"/>
                </a:solidFill>
                <a:latin typeface="Times New Roman" panose="02020603050405020304" pitchFamily="18" charset="0"/>
              </a:defRPr>
            </a:lvl8pPr>
            <a:lvl9pPr marL="3885548" indent="-228561" defTabSz="931706" eaLnBrk="0" fontAlgn="base" hangingPunct="0">
              <a:spcBef>
                <a:spcPct val="0"/>
              </a:spcBef>
              <a:spcAft>
                <a:spcPct val="0"/>
              </a:spcAft>
              <a:defRPr sz="3500" u="sng">
                <a:solidFill>
                  <a:schemeClr val="tx1"/>
                </a:solidFill>
                <a:latin typeface="Times New Roman" panose="02020603050405020304" pitchFamily="18" charset="0"/>
              </a:defRPr>
            </a:lvl9pPr>
          </a:lstStyle>
          <a:p>
            <a:fld id="{1D55BFA1-C737-4397-B1C7-887C75FEAD97}" type="slidenum">
              <a:rPr lang="en-US" altLang="en-US" sz="1000" u="none"/>
              <a:pPr/>
              <a:t>38</a:t>
            </a:fld>
            <a:endParaRPr lang="en-US" altLang="en-US" sz="1000" u="none"/>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0391974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a:extLst>
              <a:ext uri="{FF2B5EF4-FFF2-40B4-BE49-F238E27FC236}">
                <a16:creationId xmlns:a16="http://schemas.microsoft.com/office/drawing/2014/main" id="{1F91ED93-68D4-4181-B876-56C57D8478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17">
              <a:defRPr sz="3600" u="sng">
                <a:solidFill>
                  <a:schemeClr val="tx1"/>
                </a:solidFill>
                <a:latin typeface="Times New Roman" panose="02020603050405020304" pitchFamily="18" charset="0"/>
              </a:defRPr>
            </a:lvl1pPr>
            <a:lvl2pPr marL="771373" indent="-296067" defTabSz="966617">
              <a:defRPr sz="3600" u="sng">
                <a:solidFill>
                  <a:schemeClr val="tx1"/>
                </a:solidFill>
                <a:latin typeface="Times New Roman" panose="02020603050405020304" pitchFamily="18" charset="0"/>
              </a:defRPr>
            </a:lvl2pPr>
            <a:lvl3pPr marL="1187466" indent="-236853" defTabSz="966617">
              <a:defRPr sz="3600" u="sng">
                <a:solidFill>
                  <a:schemeClr val="tx1"/>
                </a:solidFill>
                <a:latin typeface="Times New Roman" panose="02020603050405020304" pitchFamily="18" charset="0"/>
              </a:defRPr>
            </a:lvl3pPr>
            <a:lvl4pPr marL="1661172" indent="-236853" defTabSz="966617">
              <a:defRPr sz="3600" u="sng">
                <a:solidFill>
                  <a:schemeClr val="tx1"/>
                </a:solidFill>
                <a:latin typeface="Times New Roman" panose="02020603050405020304" pitchFamily="18" charset="0"/>
              </a:defRPr>
            </a:lvl4pPr>
            <a:lvl5pPr marL="2136479" indent="-236853" defTabSz="966617">
              <a:defRPr sz="3600" u="sng">
                <a:solidFill>
                  <a:schemeClr val="tx1"/>
                </a:solidFill>
                <a:latin typeface="Times New Roman" panose="02020603050405020304" pitchFamily="18" charset="0"/>
              </a:defRPr>
            </a:lvl5pPr>
            <a:lvl6pPr marL="2597383" indent="-236853" defTabSz="966617" eaLnBrk="0" fontAlgn="base" hangingPunct="0">
              <a:spcBef>
                <a:spcPct val="0"/>
              </a:spcBef>
              <a:spcAft>
                <a:spcPct val="0"/>
              </a:spcAft>
              <a:defRPr sz="3600" u="sng">
                <a:solidFill>
                  <a:schemeClr val="tx1"/>
                </a:solidFill>
                <a:latin typeface="Times New Roman" panose="02020603050405020304" pitchFamily="18" charset="0"/>
              </a:defRPr>
            </a:lvl6pPr>
            <a:lvl7pPr marL="3058286" indent="-236853" defTabSz="966617" eaLnBrk="0" fontAlgn="base" hangingPunct="0">
              <a:spcBef>
                <a:spcPct val="0"/>
              </a:spcBef>
              <a:spcAft>
                <a:spcPct val="0"/>
              </a:spcAft>
              <a:defRPr sz="3600" u="sng">
                <a:solidFill>
                  <a:schemeClr val="tx1"/>
                </a:solidFill>
                <a:latin typeface="Times New Roman" panose="02020603050405020304" pitchFamily="18" charset="0"/>
              </a:defRPr>
            </a:lvl7pPr>
            <a:lvl8pPr marL="3519189" indent="-236853" defTabSz="966617" eaLnBrk="0" fontAlgn="base" hangingPunct="0">
              <a:spcBef>
                <a:spcPct val="0"/>
              </a:spcBef>
              <a:spcAft>
                <a:spcPct val="0"/>
              </a:spcAft>
              <a:defRPr sz="3600" u="sng">
                <a:solidFill>
                  <a:schemeClr val="tx1"/>
                </a:solidFill>
                <a:latin typeface="Times New Roman" panose="02020603050405020304" pitchFamily="18" charset="0"/>
              </a:defRPr>
            </a:lvl8pPr>
            <a:lvl9pPr marL="3980093" indent="-236853" defTabSz="966617" eaLnBrk="0" fontAlgn="base" hangingPunct="0">
              <a:spcBef>
                <a:spcPct val="0"/>
              </a:spcBef>
              <a:spcAft>
                <a:spcPct val="0"/>
              </a:spcAft>
              <a:defRPr sz="3600" u="sng">
                <a:solidFill>
                  <a:schemeClr val="tx1"/>
                </a:solidFill>
                <a:latin typeface="Times New Roman" panose="02020603050405020304" pitchFamily="18" charset="0"/>
              </a:defRPr>
            </a:lvl9pPr>
          </a:lstStyle>
          <a:p>
            <a:fld id="{A2F8A2B0-1747-4972-A32B-8FAB16F4AE2A}" type="slidenum">
              <a:rPr lang="en-US" altLang="en-US" sz="1000" u="none"/>
              <a:pPr/>
              <a:t>39</a:t>
            </a:fld>
            <a:endParaRPr lang="en-US" altLang="en-US" sz="1000" u="none"/>
          </a:p>
        </p:txBody>
      </p:sp>
      <p:sp>
        <p:nvSpPr>
          <p:cNvPr id="79875" name="Rectangle 2">
            <a:extLst>
              <a:ext uri="{FF2B5EF4-FFF2-40B4-BE49-F238E27FC236}">
                <a16:creationId xmlns:a16="http://schemas.microsoft.com/office/drawing/2014/main" id="{C1FDBAD1-7327-4269-9964-FF8FA0EE3C1B}"/>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46E70147-3CC8-46D1-A230-ECDC915942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275455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471522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071617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160086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660148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endParaRPr lang="en-US" altLang="en-US" dirty="0">
              <a:latin typeface="Arial" panose="020B0604020202020204" pitchFamily="34" charset="0"/>
            </a:endParaRPr>
          </a:p>
        </p:txBody>
      </p:sp>
    </p:spTree>
    <p:extLst>
      <p:ext uri="{BB962C8B-B14F-4D97-AF65-F5344CB8AC3E}">
        <p14:creationId xmlns:p14="http://schemas.microsoft.com/office/powerpoint/2010/main" val="31627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094310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50245221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931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panose="020B0504020202020204" pitchFamily="34" charset="0"/>
                <a:cs typeface="Arial" panose="020B0604020202020204" pitchFamily="34" charset="0"/>
              </a:rPr>
              <a:t>This</a:t>
            </a:r>
            <a:r>
              <a:rPr lang="en-US" sz="800" u="none" baseline="0" dirty="0">
                <a:solidFill>
                  <a:schemeClr val="accent1"/>
                </a:solidFill>
                <a:latin typeface="Avenir Next LT Pro" panose="020B0504020202020204" pitchFamily="34" charset="0"/>
                <a:cs typeface="Arial" panose="020B0604020202020204" pitchFamily="34" charset="0"/>
              </a:rPr>
              <a:t> presentation was created by</a:t>
            </a:r>
            <a:r>
              <a:rPr lang="en-US" sz="800" u="none" dirty="0">
                <a:solidFill>
                  <a:schemeClr val="accent1"/>
                </a:solidFill>
                <a:latin typeface="Avenir Next LT Pro" panose="020B0504020202020204" pitchFamily="34" charset="0"/>
                <a:cs typeface="Arial" panose="020B0604020202020204" pitchFamily="34" charset="0"/>
              </a:rPr>
              <a:t> the N.C. Department of Labor</a:t>
            </a:r>
            <a:r>
              <a:rPr lang="en-US" sz="800" u="none" baseline="0" dirty="0">
                <a:solidFill>
                  <a:schemeClr val="accent1"/>
                </a:solidFill>
                <a:latin typeface="Avenir Next LT Pro" panose="020B0504020202020204" pitchFamily="34" charset="0"/>
                <a:cs typeface="Arial" panose="020B0604020202020204" pitchFamily="34" charset="0"/>
              </a:rPr>
              <a:t> for safety and health training</a:t>
            </a:r>
            <a:r>
              <a:rPr lang="en-US" sz="800" u="none" baseline="0" dirty="0">
                <a:solidFill>
                  <a:srgbClr val="2B0E62"/>
                </a:solidFill>
                <a:latin typeface="Avenir Next LT Pro" panose="020B0504020202020204" pitchFamily="34" charset="0"/>
                <a:cs typeface="Arial" panose="020B0604020202020204" pitchFamily="34" charset="0"/>
              </a:rPr>
              <a:t>.</a:t>
            </a:r>
            <a:endParaRPr lang="en-US" sz="800" u="none" dirty="0">
              <a:solidFill>
                <a:srgbClr val="2B0E62"/>
              </a:solidFill>
              <a:latin typeface="Avenir Next LT Pro" panose="020B05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7.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https://lh3.googleusercontent.com/p/AF1QipMLsf2S2JRj_QHwARUG4AFR1InVAtNE_7WWesOS=s512-p-qv=p2vhmi7t5fo3eur15odoopigghj72p9ic,m=125c92681186c4bc075c03d779ba3597,x=,t=25-iv4297?key=Ull3cXpjNmJfVW1RdkdNOTRzdndEaklaWmdTcFhB" TargetMode="Externa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25.jpe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7.jpeg"/><Relationship Id="rId4" Type="http://schemas.openxmlformats.org/officeDocument/2006/relationships/image" Target="https://lh3.googleusercontent.com/p/AF1QipMv5A8_wDB2Kb-XPelsaeVAGE_JQdFMUbKFzxRQ=s512-p-qv=p2vsvnlnm7ng62sh481uh0cdt3a14kcij,m=125c92681186c4bc075c03d779ba3597,x=,t=25-iv4437?key=Um81Q1VwOFRmZ0txVlZJSXdEODZWMUdVSFNQMjN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715537" y="2015051"/>
            <a:ext cx="8406161" cy="1345240"/>
          </a:xfrm>
        </p:spPr>
        <p:txBody>
          <a:bodyPr/>
          <a:lstStyle/>
          <a:p>
            <a:pPr algn="l"/>
            <a:r>
              <a:rPr lang="en-US" altLang="en-US" dirty="0"/>
              <a:t>Personal Protective Equipment</a:t>
            </a:r>
            <a:br>
              <a:rPr lang="en-US" altLang="en-US" sz="4000" dirty="0"/>
            </a:br>
            <a:r>
              <a:rPr lang="en-US" altLang="en-US" sz="1800" dirty="0"/>
              <a:t>        </a:t>
            </a:r>
            <a:br>
              <a:rPr lang="en-US" altLang="en-US" sz="1800" dirty="0"/>
            </a:br>
            <a:r>
              <a:rPr lang="en-US" altLang="en-US" sz="2800" dirty="0"/>
              <a:t>General Industry - Subpart I</a:t>
            </a:r>
          </a:p>
        </p:txBody>
      </p:sp>
      <p:sp>
        <p:nvSpPr>
          <p:cNvPr id="3082" name="Rectangle 10"/>
          <p:cNvSpPr>
            <a:spLocks noChangeArrowheads="1"/>
          </p:cNvSpPr>
          <p:nvPr/>
        </p:nvSpPr>
        <p:spPr bwMode="auto">
          <a:xfrm>
            <a:off x="838201" y="3762425"/>
            <a:ext cx="3809999" cy="1569660"/>
          </a:xfrm>
          <a:prstGeom prst="rect">
            <a:avLst/>
          </a:prstGeom>
          <a:noFill/>
          <a:ln w="12700">
            <a:noFill/>
            <a:miter lim="800000"/>
            <a:headEnd type="none" w="sm" len="sm"/>
            <a:tailEnd type="none" w="sm" len="sm"/>
          </a:ln>
          <a:effectLst/>
        </p:spPr>
        <p:txBody>
          <a:bodyPr wrap="square">
            <a:spAutoFit/>
          </a:bodyPr>
          <a:lstStyle/>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1910.132</a:t>
            </a:r>
          </a:p>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1910.132</a:t>
            </a:r>
          </a:p>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1910.133</a:t>
            </a:r>
          </a:p>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1910.135</a:t>
            </a:r>
          </a:p>
        </p:txBody>
      </p:sp>
      <p:sp>
        <p:nvSpPr>
          <p:cNvPr id="5" name="Rectangle 10"/>
          <p:cNvSpPr>
            <a:spLocks noChangeArrowheads="1"/>
          </p:cNvSpPr>
          <p:nvPr/>
        </p:nvSpPr>
        <p:spPr bwMode="auto">
          <a:xfrm>
            <a:off x="5111187" y="3762425"/>
            <a:ext cx="3505200" cy="1569660"/>
          </a:xfrm>
          <a:prstGeom prst="rect">
            <a:avLst/>
          </a:prstGeom>
          <a:noFill/>
          <a:ln w="12700">
            <a:noFill/>
            <a:miter lim="800000"/>
            <a:headEnd type="none" w="sm" len="sm"/>
            <a:tailEnd type="none" w="sm" len="sm"/>
          </a:ln>
          <a:effectLst/>
        </p:spPr>
        <p:txBody>
          <a:bodyPr wrap="square">
            <a:spAutoFit/>
          </a:bodyPr>
          <a:lstStyle/>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1910.136 </a:t>
            </a:r>
          </a:p>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1910.137</a:t>
            </a:r>
          </a:p>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1910.138</a:t>
            </a:r>
          </a:p>
          <a:p>
            <a:pPr marL="457200" indent="-457200">
              <a:buClr>
                <a:srgbClr val="910046"/>
              </a:buClr>
              <a:buSzPct val="84000"/>
              <a:buFont typeface="Arial" panose="020B0604020202020204" pitchFamily="34" charset="0"/>
              <a:buChar char="•"/>
              <a:defRPr/>
            </a:pPr>
            <a:r>
              <a:rPr lang="en-US" sz="2400" b="1" i="1" u="none" dirty="0">
                <a:solidFill>
                  <a:srgbClr val="012447"/>
                </a:solidFill>
                <a:latin typeface="Avenir Next LT Pro Demi" panose="020B0704020202020204" pitchFamily="34" charset="0"/>
              </a:rPr>
              <a:t>29 CFR 1910.140</a:t>
            </a:r>
          </a:p>
        </p:txBody>
      </p:sp>
    </p:spTree>
    <p:extLst>
      <p:ext uri="{BB962C8B-B14F-4D97-AF65-F5344CB8AC3E}">
        <p14:creationId xmlns:p14="http://schemas.microsoft.com/office/powerpoint/2010/main" val="1225979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533400" y="1219200"/>
            <a:ext cx="8001000" cy="4724400"/>
          </a:xfrm>
        </p:spPr>
        <p:txBody>
          <a:bodyPr/>
          <a:lstStyle/>
          <a:p>
            <a:pPr marL="457200" indent="-454025"/>
            <a:r>
              <a:rPr lang="en-US" altLang="en-US" sz="2800" dirty="0"/>
              <a:t>Walk around</a:t>
            </a:r>
          </a:p>
          <a:p>
            <a:pPr marL="692150" indent="-688975"/>
            <a:endParaRPr lang="en-US" altLang="en-US" sz="800" dirty="0"/>
          </a:p>
          <a:p>
            <a:pPr marL="457200" indent="-454025"/>
            <a:r>
              <a:rPr lang="en-US" altLang="en-US" sz="2800" dirty="0"/>
              <a:t>Hazard control</a:t>
            </a:r>
          </a:p>
          <a:p>
            <a:pPr marL="457200" indent="-454025"/>
            <a:endParaRPr lang="en-US" altLang="en-US" sz="800" dirty="0"/>
          </a:p>
          <a:p>
            <a:pPr marL="457200" indent="-454025"/>
            <a:r>
              <a:rPr lang="en-US" altLang="en-US" sz="2800" dirty="0"/>
              <a:t>PPE selection</a:t>
            </a:r>
          </a:p>
        </p:txBody>
      </p:sp>
      <p:sp>
        <p:nvSpPr>
          <p:cNvPr id="3" name="Content Placeholder 2"/>
          <p:cNvSpPr>
            <a:spLocks noGrp="1"/>
          </p:cNvSpPr>
          <p:nvPr>
            <p:ph sz="quarter" idx="10"/>
          </p:nvPr>
        </p:nvSpPr>
        <p:spPr>
          <a:xfrm>
            <a:off x="7086600" y="609600"/>
            <a:ext cx="1600200" cy="381000"/>
          </a:xfrm>
        </p:spPr>
        <p:txBody>
          <a:bodyPr/>
          <a:lstStyle/>
          <a:p>
            <a:r>
              <a:rPr lang="en-US" altLang="en-US" dirty="0">
                <a:latin typeface="Arial" panose="020B0604020202020204" pitchFamily="34" charset="0"/>
              </a:rPr>
              <a:t>1910.132(d)</a:t>
            </a:r>
          </a:p>
          <a:p>
            <a:endParaRPr lang="en-US"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4400" y="3043813"/>
            <a:ext cx="2756302" cy="2868804"/>
          </a:xfrm>
          <a:prstGeom prst="rect">
            <a:avLst/>
          </a:prstGeom>
        </p:spPr>
      </p:pic>
      <p:grpSp>
        <p:nvGrpSpPr>
          <p:cNvPr id="2" name="Group 1">
            <a:extLst>
              <a:ext uri="{FF2B5EF4-FFF2-40B4-BE49-F238E27FC236}">
                <a16:creationId xmlns:a16="http://schemas.microsoft.com/office/drawing/2014/main" id="{3C4B48C9-4A0B-4BC2-A57C-C2B50455802F}"/>
              </a:ext>
            </a:extLst>
          </p:cNvPr>
          <p:cNvGrpSpPr/>
          <p:nvPr/>
        </p:nvGrpSpPr>
        <p:grpSpPr>
          <a:xfrm>
            <a:off x="4561114" y="3043813"/>
            <a:ext cx="3857625" cy="2895600"/>
            <a:chOff x="4561114" y="3043813"/>
            <a:chExt cx="3857625" cy="2895600"/>
          </a:xfrm>
        </p:grpSpPr>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61114" y="3043813"/>
              <a:ext cx="3857625" cy="2895600"/>
            </a:xfrm>
            <a:prstGeom prst="rect">
              <a:avLst/>
            </a:prstGeom>
          </p:spPr>
        </p:pic>
        <p:sp>
          <p:nvSpPr>
            <p:cNvPr id="8"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9" name="Rectangle 2"/>
          <p:cNvSpPr>
            <a:spLocks noChangeArrowheads="1"/>
          </p:cNvSpPr>
          <p:nvPr/>
        </p:nvSpPr>
        <p:spPr bwMode="auto">
          <a:xfrm>
            <a:off x="914400" y="566899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sp>
        <p:nvSpPr>
          <p:cNvPr id="11" name="Rectangle 2">
            <a:extLst>
              <a:ext uri="{FF2B5EF4-FFF2-40B4-BE49-F238E27FC236}">
                <a16:creationId xmlns:a16="http://schemas.microsoft.com/office/drawing/2014/main" id="{301D580B-53A3-4C36-8C2E-9EA89FE47686}"/>
              </a:ext>
            </a:extLst>
          </p:cNvPr>
          <p:cNvSpPr>
            <a:spLocks noGrp="1" noChangeArrowheads="1"/>
          </p:cNvSpPr>
          <p:nvPr>
            <p:ph type="title"/>
          </p:nvPr>
        </p:nvSpPr>
        <p:spPr>
          <a:xfrm>
            <a:off x="609600" y="517525"/>
            <a:ext cx="5783262" cy="549275"/>
          </a:xfrm>
        </p:spPr>
        <p:txBody>
          <a:bodyPr/>
          <a:lstStyle/>
          <a:p>
            <a:r>
              <a:rPr lang="en-US" altLang="en-US" sz="3200" dirty="0"/>
              <a:t>Hazard Assessment Process</a:t>
            </a:r>
          </a:p>
        </p:txBody>
      </p:sp>
    </p:spTree>
    <p:extLst>
      <p:ext uri="{BB962C8B-B14F-4D97-AF65-F5344CB8AC3E}">
        <p14:creationId xmlns:p14="http://schemas.microsoft.com/office/powerpoint/2010/main" val="306507977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457200"/>
            <a:ext cx="7924800" cy="549275"/>
          </a:xfrm>
        </p:spPr>
        <p:txBody>
          <a:bodyPr/>
          <a:lstStyle/>
          <a:p>
            <a:r>
              <a:rPr lang="en-US" altLang="en-US" dirty="0"/>
              <a:t>Basic Hazard Categories</a:t>
            </a:r>
          </a:p>
        </p:txBody>
      </p:sp>
      <p:sp>
        <p:nvSpPr>
          <p:cNvPr id="27651" name="Rectangle 4"/>
          <p:cNvSpPr>
            <a:spLocks noGrp="1" noChangeArrowheads="1"/>
          </p:cNvSpPr>
          <p:nvPr>
            <p:ph idx="1"/>
          </p:nvPr>
        </p:nvSpPr>
        <p:spPr>
          <a:xfrm>
            <a:off x="533400" y="1161159"/>
            <a:ext cx="4953000" cy="4724400"/>
          </a:xfrm>
        </p:spPr>
        <p:txBody>
          <a:bodyPr/>
          <a:lstStyle/>
          <a:p>
            <a:pPr>
              <a:lnSpc>
                <a:spcPct val="150000"/>
              </a:lnSpc>
            </a:pPr>
            <a:r>
              <a:rPr lang="en-US" altLang="en-US" sz="2800" dirty="0"/>
              <a:t>Impact</a:t>
            </a:r>
          </a:p>
          <a:p>
            <a:pPr>
              <a:lnSpc>
                <a:spcPct val="150000"/>
              </a:lnSpc>
            </a:pPr>
            <a:r>
              <a:rPr lang="en-US" altLang="en-US" sz="2800" dirty="0"/>
              <a:t>Penetration</a:t>
            </a:r>
          </a:p>
          <a:p>
            <a:pPr>
              <a:lnSpc>
                <a:spcPct val="150000"/>
              </a:lnSpc>
            </a:pPr>
            <a:r>
              <a:rPr lang="en-US" altLang="en-US" sz="2800" dirty="0"/>
              <a:t>Compression  </a:t>
            </a:r>
          </a:p>
          <a:p>
            <a:pPr>
              <a:lnSpc>
                <a:spcPct val="150000"/>
              </a:lnSpc>
            </a:pPr>
            <a:r>
              <a:rPr lang="en-US" altLang="en-US" sz="2800" dirty="0"/>
              <a:t>Chemical</a:t>
            </a:r>
          </a:p>
          <a:p>
            <a:pPr>
              <a:lnSpc>
                <a:spcPct val="150000"/>
              </a:lnSpc>
            </a:pPr>
            <a:r>
              <a:rPr lang="en-US" altLang="en-US" sz="2800" dirty="0"/>
              <a:t>Heat and cold or wet</a:t>
            </a:r>
          </a:p>
          <a:p>
            <a:pPr>
              <a:lnSpc>
                <a:spcPct val="150000"/>
              </a:lnSpc>
            </a:pPr>
            <a:r>
              <a:rPr lang="en-US" altLang="en-US" sz="2800" dirty="0"/>
              <a:t>Electrical shock</a:t>
            </a:r>
          </a:p>
          <a:p>
            <a:endParaRPr lang="en-US" altLang="en-US" sz="2800" dirty="0"/>
          </a:p>
        </p:txBody>
      </p:sp>
      <p:sp>
        <p:nvSpPr>
          <p:cNvPr id="27652" name="Rectangle 9"/>
          <p:cNvSpPr>
            <a:spLocks noChangeArrowheads="1"/>
          </p:cNvSpPr>
          <p:nvPr/>
        </p:nvSpPr>
        <p:spPr bwMode="auto">
          <a:xfrm>
            <a:off x="4495800" y="1219200"/>
            <a:ext cx="39243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Char char="l"/>
            </a:pPr>
            <a:endParaRPr lang="en-US" altLang="en-US" sz="2400" u="none" dirty="0">
              <a:latin typeface="Arial" panose="020B0604020202020204" pitchFamily="34" charset="0"/>
            </a:endParaRPr>
          </a:p>
        </p:txBody>
      </p:sp>
      <p:grpSp>
        <p:nvGrpSpPr>
          <p:cNvPr id="2" name="Group 1">
            <a:extLst>
              <a:ext uri="{FF2B5EF4-FFF2-40B4-BE49-F238E27FC236}">
                <a16:creationId xmlns:a16="http://schemas.microsoft.com/office/drawing/2014/main" id="{7BABF032-C241-4878-A208-C7EA41EB41F7}"/>
              </a:ext>
            </a:extLst>
          </p:cNvPr>
          <p:cNvGrpSpPr/>
          <p:nvPr/>
        </p:nvGrpSpPr>
        <p:grpSpPr>
          <a:xfrm>
            <a:off x="5239699" y="1397068"/>
            <a:ext cx="3294701" cy="4368664"/>
            <a:chOff x="5285291" y="1475718"/>
            <a:chExt cx="3294701" cy="4368664"/>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85291" y="1475718"/>
              <a:ext cx="3294701" cy="4368664"/>
            </a:xfrm>
            <a:prstGeom prst="rect">
              <a:avLst/>
            </a:prstGeom>
          </p:spPr>
        </p:pic>
        <p:sp>
          <p:nvSpPr>
            <p:cNvPr id="7" name="Rectangle 2"/>
            <p:cNvSpPr>
              <a:spLocks noChangeArrowheads="1"/>
            </p:cNvSpPr>
            <p:nvPr/>
          </p:nvSpPr>
          <p:spPr bwMode="auto">
            <a:xfrm>
              <a:off x="5360153" y="182880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33286502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471488"/>
            <a:ext cx="7924800" cy="549275"/>
          </a:xfrm>
        </p:spPr>
        <p:txBody>
          <a:bodyPr/>
          <a:lstStyle/>
          <a:p>
            <a:r>
              <a:rPr lang="en-US" altLang="en-US" dirty="0"/>
              <a:t>Basic Hazard Categories</a:t>
            </a:r>
          </a:p>
        </p:txBody>
      </p:sp>
      <p:sp>
        <p:nvSpPr>
          <p:cNvPr id="27651" name="Rectangle 4"/>
          <p:cNvSpPr>
            <a:spLocks noGrp="1" noChangeArrowheads="1"/>
          </p:cNvSpPr>
          <p:nvPr>
            <p:ph idx="1"/>
          </p:nvPr>
        </p:nvSpPr>
        <p:spPr>
          <a:xfrm>
            <a:off x="533400" y="1161159"/>
            <a:ext cx="8001000" cy="4724400"/>
          </a:xfrm>
        </p:spPr>
        <p:txBody>
          <a:bodyPr/>
          <a:lstStyle/>
          <a:p>
            <a:pPr>
              <a:lnSpc>
                <a:spcPct val="200000"/>
              </a:lnSpc>
            </a:pPr>
            <a:r>
              <a:rPr lang="en-US" altLang="en-US" sz="2800" dirty="0"/>
              <a:t>Electrical arc</a:t>
            </a:r>
          </a:p>
          <a:p>
            <a:pPr>
              <a:lnSpc>
                <a:spcPct val="200000"/>
              </a:lnSpc>
            </a:pPr>
            <a:r>
              <a:rPr lang="en-US" altLang="en-US" sz="2800" dirty="0"/>
              <a:t>Air contaminants </a:t>
            </a:r>
            <a:r>
              <a:rPr lang="en-US" altLang="en-US" dirty="0"/>
              <a:t>(dusts, mists and fumes)</a:t>
            </a:r>
          </a:p>
          <a:p>
            <a:pPr>
              <a:lnSpc>
                <a:spcPct val="200000"/>
              </a:lnSpc>
            </a:pPr>
            <a:r>
              <a:rPr lang="en-US" altLang="en-US" sz="2800" dirty="0"/>
              <a:t>Light radiation</a:t>
            </a:r>
          </a:p>
          <a:p>
            <a:pPr>
              <a:lnSpc>
                <a:spcPct val="200000"/>
              </a:lnSpc>
            </a:pPr>
            <a:r>
              <a:rPr lang="en-US" altLang="en-US" sz="2800" dirty="0"/>
              <a:t>Falls</a:t>
            </a:r>
          </a:p>
          <a:p>
            <a:endParaRPr lang="en-US" altLang="en-US" sz="2800" dirty="0"/>
          </a:p>
        </p:txBody>
      </p:sp>
      <p:sp>
        <p:nvSpPr>
          <p:cNvPr id="27652" name="Rectangle 9"/>
          <p:cNvSpPr>
            <a:spLocks noChangeArrowheads="1"/>
          </p:cNvSpPr>
          <p:nvPr/>
        </p:nvSpPr>
        <p:spPr bwMode="auto">
          <a:xfrm>
            <a:off x="4495800" y="1219200"/>
            <a:ext cx="39243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Char char="l"/>
            </a:pPr>
            <a:endParaRPr lang="en-US" altLang="en-US" sz="2400" u="none" dirty="0">
              <a:latin typeface="Arial" panose="020B0604020202020204" pitchFamily="34" charset="0"/>
            </a:endParaRPr>
          </a:p>
        </p:txBody>
      </p:sp>
      <p:pic>
        <p:nvPicPr>
          <p:cNvPr id="8" name="Picture 7">
            <a:extLst>
              <a:ext uri="{FF2B5EF4-FFF2-40B4-BE49-F238E27FC236}">
                <a16:creationId xmlns:a16="http://schemas.microsoft.com/office/drawing/2014/main" id="{9748DC5A-86DE-4502-91CF-31B0C94CAB3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47756" y="2946557"/>
            <a:ext cx="2756302" cy="2868804"/>
          </a:xfrm>
          <a:prstGeom prst="rect">
            <a:avLst/>
          </a:prstGeom>
        </p:spPr>
      </p:pic>
      <p:sp>
        <p:nvSpPr>
          <p:cNvPr id="9" name="Rectangle 2">
            <a:extLst>
              <a:ext uri="{FF2B5EF4-FFF2-40B4-BE49-F238E27FC236}">
                <a16:creationId xmlns:a16="http://schemas.microsoft.com/office/drawing/2014/main" id="{334A0B89-0728-48DC-B42F-D0319B0E3012}"/>
              </a:ext>
            </a:extLst>
          </p:cNvPr>
          <p:cNvSpPr>
            <a:spLocks noChangeArrowheads="1"/>
          </p:cNvSpPr>
          <p:nvPr/>
        </p:nvSpPr>
        <p:spPr bwMode="auto">
          <a:xfrm>
            <a:off x="5647756" y="304800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spTree>
    <p:extLst>
      <p:ext uri="{BB962C8B-B14F-4D97-AF65-F5344CB8AC3E}">
        <p14:creationId xmlns:p14="http://schemas.microsoft.com/office/powerpoint/2010/main" val="335379551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609600" y="457200"/>
            <a:ext cx="7924800" cy="549275"/>
          </a:xfrm>
        </p:spPr>
        <p:txBody>
          <a:bodyPr/>
          <a:lstStyle/>
          <a:p>
            <a:r>
              <a:rPr lang="en-US" altLang="en-US" dirty="0"/>
              <a:t>Training</a:t>
            </a:r>
          </a:p>
        </p:txBody>
      </p:sp>
      <p:sp>
        <p:nvSpPr>
          <p:cNvPr id="29698" name="Rectangle 3"/>
          <p:cNvSpPr>
            <a:spLocks noGrp="1" noChangeArrowheads="1"/>
          </p:cNvSpPr>
          <p:nvPr>
            <p:ph idx="1"/>
          </p:nvPr>
        </p:nvSpPr>
        <p:spPr>
          <a:xfrm>
            <a:off x="533400" y="1219200"/>
            <a:ext cx="8001000" cy="4724400"/>
          </a:xfrm>
        </p:spPr>
        <p:txBody>
          <a:bodyPr/>
          <a:lstStyle/>
          <a:p>
            <a:r>
              <a:rPr lang="en-US" altLang="en-US" sz="2800" dirty="0">
                <a:latin typeface="+mn-lt"/>
              </a:rPr>
              <a:t>Training subjects: </a:t>
            </a:r>
          </a:p>
          <a:p>
            <a:pPr lvl="1">
              <a:lnSpc>
                <a:spcPct val="150000"/>
              </a:lnSpc>
            </a:pPr>
            <a:r>
              <a:rPr lang="en-US" altLang="en-US" sz="2400" dirty="0">
                <a:latin typeface="+mn-lt"/>
              </a:rPr>
              <a:t>What PPE is required</a:t>
            </a:r>
          </a:p>
          <a:p>
            <a:pPr lvl="1">
              <a:lnSpc>
                <a:spcPct val="150000"/>
              </a:lnSpc>
            </a:pPr>
            <a:r>
              <a:rPr lang="en-US" altLang="en-US" sz="2400" dirty="0">
                <a:latin typeface="+mn-lt"/>
              </a:rPr>
              <a:t>When PPE is required</a:t>
            </a:r>
          </a:p>
          <a:p>
            <a:pPr lvl="1">
              <a:lnSpc>
                <a:spcPct val="150000"/>
              </a:lnSpc>
            </a:pPr>
            <a:r>
              <a:rPr lang="en-US" altLang="en-US" sz="2400" dirty="0">
                <a:latin typeface="+mn-lt"/>
              </a:rPr>
              <a:t>How to don, doff, adjust and wear PPE</a:t>
            </a:r>
          </a:p>
          <a:p>
            <a:pPr lvl="1">
              <a:lnSpc>
                <a:spcPct val="150000"/>
              </a:lnSpc>
            </a:pPr>
            <a:r>
              <a:rPr lang="en-US" altLang="en-US" sz="2400" dirty="0">
                <a:latin typeface="+mn-lt"/>
              </a:rPr>
              <a:t>Limitations of PPE</a:t>
            </a:r>
          </a:p>
          <a:p>
            <a:pPr lvl="1">
              <a:lnSpc>
                <a:spcPct val="150000"/>
              </a:lnSpc>
            </a:pPr>
            <a:r>
              <a:rPr lang="en-US" altLang="en-US" sz="2400" dirty="0">
                <a:latin typeface="+mn-lt"/>
              </a:rPr>
              <a:t>How to maintain and clean PPE</a:t>
            </a:r>
          </a:p>
          <a:p>
            <a:pPr lvl="1">
              <a:lnSpc>
                <a:spcPct val="150000"/>
              </a:lnSpc>
            </a:pPr>
            <a:r>
              <a:rPr lang="en-US" altLang="en-US" sz="2400" dirty="0">
                <a:latin typeface="+mn-lt"/>
              </a:rPr>
              <a:t>When to replace PPE</a:t>
            </a:r>
          </a:p>
          <a:p>
            <a:endParaRPr lang="en-US" altLang="en-US" sz="800" dirty="0">
              <a:latin typeface="Arial Narrow" panose="020B0606020202030204" pitchFamily="34" charset="0"/>
            </a:endParaRPr>
          </a:p>
        </p:txBody>
      </p:sp>
      <p:sp>
        <p:nvSpPr>
          <p:cNvPr id="2" name="Content Placeholder 1"/>
          <p:cNvSpPr>
            <a:spLocks noGrp="1"/>
          </p:cNvSpPr>
          <p:nvPr>
            <p:ph sz="quarter" idx="10"/>
          </p:nvPr>
        </p:nvSpPr>
        <p:spPr>
          <a:xfrm>
            <a:off x="7162800" y="609600"/>
            <a:ext cx="2133600" cy="381000"/>
          </a:xfrm>
        </p:spPr>
        <p:txBody>
          <a:bodyPr/>
          <a:lstStyle/>
          <a:p>
            <a:r>
              <a:rPr lang="en-US" altLang="en-US" dirty="0">
                <a:latin typeface="Arial" panose="020B0604020202020204" pitchFamily="34" charset="0"/>
              </a:rPr>
              <a:t>1910.132(f)</a:t>
            </a:r>
          </a:p>
          <a:p>
            <a:endParaRPr lang="en-US" dirty="0"/>
          </a:p>
        </p:txBody>
      </p:sp>
    </p:spTree>
    <p:extLst>
      <p:ext uri="{BB962C8B-B14F-4D97-AF65-F5344CB8AC3E}">
        <p14:creationId xmlns:p14="http://schemas.microsoft.com/office/powerpoint/2010/main" val="23433777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609600" y="457200"/>
            <a:ext cx="7924800" cy="549275"/>
          </a:xfrm>
        </p:spPr>
        <p:txBody>
          <a:bodyPr/>
          <a:lstStyle/>
          <a:p>
            <a:r>
              <a:rPr lang="en-US" altLang="en-US" dirty="0"/>
              <a:t>Training</a:t>
            </a:r>
          </a:p>
        </p:txBody>
      </p:sp>
      <p:sp>
        <p:nvSpPr>
          <p:cNvPr id="29698" name="Rectangle 3"/>
          <p:cNvSpPr>
            <a:spLocks noGrp="1" noChangeArrowheads="1"/>
          </p:cNvSpPr>
          <p:nvPr>
            <p:ph idx="1"/>
          </p:nvPr>
        </p:nvSpPr>
        <p:spPr>
          <a:xfrm>
            <a:off x="533400" y="1143000"/>
            <a:ext cx="8001000" cy="4724400"/>
          </a:xfrm>
        </p:spPr>
        <p:txBody>
          <a:bodyPr/>
          <a:lstStyle/>
          <a:p>
            <a:endParaRPr lang="en-US" altLang="en-US" sz="800" dirty="0">
              <a:latin typeface="Arial Narrow" panose="020B0606020202030204" pitchFamily="34" charset="0"/>
            </a:endParaRPr>
          </a:p>
          <a:p>
            <a:r>
              <a:rPr lang="en-US" altLang="en-US" sz="2800" dirty="0"/>
              <a:t>Employee must demonstrate knowledge and skill.</a:t>
            </a:r>
          </a:p>
          <a:p>
            <a:pPr marL="0" indent="0">
              <a:buNone/>
            </a:pPr>
            <a:endParaRPr lang="en-US" altLang="en-US" sz="2800" dirty="0"/>
          </a:p>
          <a:p>
            <a:pPr marL="0" indent="0">
              <a:buNone/>
            </a:pPr>
            <a:endParaRPr lang="en-US" altLang="en-US" sz="800" dirty="0"/>
          </a:p>
          <a:p>
            <a:r>
              <a:rPr lang="en-US" altLang="en-US" sz="2800" dirty="0"/>
              <a:t>Retrain when necessary.</a:t>
            </a:r>
          </a:p>
        </p:txBody>
      </p:sp>
      <p:sp>
        <p:nvSpPr>
          <p:cNvPr id="2" name="Content Placeholder 1"/>
          <p:cNvSpPr>
            <a:spLocks noGrp="1"/>
          </p:cNvSpPr>
          <p:nvPr>
            <p:ph sz="quarter" idx="10"/>
          </p:nvPr>
        </p:nvSpPr>
        <p:spPr>
          <a:xfrm>
            <a:off x="7162800" y="609600"/>
            <a:ext cx="2133600" cy="381000"/>
          </a:xfrm>
        </p:spPr>
        <p:txBody>
          <a:bodyPr/>
          <a:lstStyle/>
          <a:p>
            <a:r>
              <a:rPr lang="en-US" altLang="en-US" dirty="0">
                <a:latin typeface="Arial" panose="020B0604020202020204" pitchFamily="34" charset="0"/>
              </a:rPr>
              <a:t>1910.132(f)</a:t>
            </a:r>
          </a:p>
          <a:p>
            <a:endParaRPr lang="en-US" dirty="0"/>
          </a:p>
        </p:txBody>
      </p:sp>
      <p:grpSp>
        <p:nvGrpSpPr>
          <p:cNvPr id="3" name="Group 2">
            <a:extLst>
              <a:ext uri="{FF2B5EF4-FFF2-40B4-BE49-F238E27FC236}">
                <a16:creationId xmlns:a16="http://schemas.microsoft.com/office/drawing/2014/main" id="{793036D2-C336-4848-A4DC-8A6AB3200B14}"/>
              </a:ext>
            </a:extLst>
          </p:cNvPr>
          <p:cNvGrpSpPr/>
          <p:nvPr/>
        </p:nvGrpSpPr>
        <p:grpSpPr>
          <a:xfrm>
            <a:off x="5257801" y="2895600"/>
            <a:ext cx="3192378" cy="2890024"/>
            <a:chOff x="5334000" y="3022600"/>
            <a:chExt cx="3048000" cy="292100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4000" y="3022600"/>
              <a:ext cx="3048000" cy="2921000"/>
            </a:xfrm>
            <a:prstGeom prst="rect">
              <a:avLst/>
            </a:prstGeom>
          </p:spPr>
        </p:pic>
        <p:sp>
          <p:nvSpPr>
            <p:cNvPr id="6" name="Rectangle 2"/>
            <p:cNvSpPr>
              <a:spLocks noChangeArrowheads="1"/>
            </p:cNvSpPr>
            <p:nvPr/>
          </p:nvSpPr>
          <p:spPr bwMode="auto">
            <a:xfrm>
              <a:off x="7239401" y="5726775"/>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93872494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457200"/>
            <a:ext cx="7924800" cy="549275"/>
          </a:xfrm>
        </p:spPr>
        <p:txBody>
          <a:bodyPr/>
          <a:lstStyle/>
          <a:p>
            <a:r>
              <a:rPr lang="en-US" altLang="en-US" dirty="0"/>
              <a:t>PPE Payment</a:t>
            </a:r>
          </a:p>
        </p:txBody>
      </p:sp>
      <p:sp>
        <p:nvSpPr>
          <p:cNvPr id="31747" name="Rectangle 3"/>
          <p:cNvSpPr>
            <a:spLocks noGrp="1" noChangeArrowheads="1"/>
          </p:cNvSpPr>
          <p:nvPr>
            <p:ph idx="1"/>
          </p:nvPr>
        </p:nvSpPr>
        <p:spPr>
          <a:xfrm>
            <a:off x="533400" y="1219200"/>
            <a:ext cx="8001000" cy="4724400"/>
          </a:xfrm>
        </p:spPr>
        <p:txBody>
          <a:bodyPr/>
          <a:lstStyle/>
          <a:p>
            <a:r>
              <a:rPr lang="en-US" altLang="en-US" sz="2800" dirty="0"/>
              <a:t>Employer must pay for all PPE used in the workplace, </a:t>
            </a:r>
            <a:r>
              <a:rPr lang="en-US" altLang="en-US" sz="2800" b="1" i="1" dirty="0"/>
              <a:t>except</a:t>
            </a:r>
            <a:r>
              <a:rPr lang="en-US" altLang="en-US" sz="2800" dirty="0"/>
              <a:t>:</a:t>
            </a:r>
          </a:p>
          <a:p>
            <a:endParaRPr lang="en-US" altLang="en-US" sz="800" dirty="0"/>
          </a:p>
          <a:p>
            <a:pPr lvl="1"/>
            <a:r>
              <a:rPr lang="en-US" altLang="en-US" sz="2400" dirty="0"/>
              <a:t>Non-specialty safety-toe footwear and non-specialty prescription safety eyewear provided the employer allows it to be worn off the jobsite.</a:t>
            </a:r>
          </a:p>
          <a:p>
            <a:pPr lvl="1"/>
            <a:endParaRPr lang="en-US" altLang="en-US" sz="1000" dirty="0"/>
          </a:p>
          <a:p>
            <a:pPr lvl="1"/>
            <a:r>
              <a:rPr lang="en-US" altLang="en-US" sz="2400" dirty="0"/>
              <a:t>Built-in metatarsals </a:t>
            </a:r>
            <a:r>
              <a:rPr lang="en-US" altLang="en-US" i="1" dirty="0"/>
              <a:t>(as long as the employer provides another type of metatarsal protection when required).</a:t>
            </a:r>
          </a:p>
          <a:p>
            <a:pPr lvl="1"/>
            <a:endParaRPr lang="en-US" altLang="en-US" sz="1000" dirty="0"/>
          </a:p>
          <a:p>
            <a:pPr lvl="1"/>
            <a:r>
              <a:rPr lang="en-US" altLang="en-US" sz="2400" dirty="0"/>
              <a:t>Logging boots</a:t>
            </a:r>
          </a:p>
          <a:p>
            <a:pPr lvl="1"/>
            <a:endParaRPr lang="en-US" altLang="en-US" sz="1000" dirty="0"/>
          </a:p>
          <a:p>
            <a:pPr lvl="1"/>
            <a:r>
              <a:rPr lang="en-US" altLang="en-US" sz="2400" dirty="0"/>
              <a:t>Everyday work clothing and ordinary clothing, skin creams, used solely for protection from weather.</a:t>
            </a:r>
          </a:p>
        </p:txBody>
      </p:sp>
      <p:sp>
        <p:nvSpPr>
          <p:cNvPr id="2" name="Content Placeholder 1"/>
          <p:cNvSpPr>
            <a:spLocks noGrp="1"/>
          </p:cNvSpPr>
          <p:nvPr>
            <p:ph sz="quarter" idx="10"/>
          </p:nvPr>
        </p:nvSpPr>
        <p:spPr>
          <a:xfrm>
            <a:off x="7086600" y="609600"/>
            <a:ext cx="2133600" cy="381000"/>
          </a:xfrm>
        </p:spPr>
        <p:txBody>
          <a:bodyPr/>
          <a:lstStyle/>
          <a:p>
            <a:r>
              <a:rPr lang="en-US" altLang="en-US" dirty="0">
                <a:latin typeface="Arial" panose="020B0604020202020204" pitchFamily="34" charset="0"/>
              </a:rPr>
              <a:t>1910.132(h)</a:t>
            </a:r>
          </a:p>
          <a:p>
            <a:endParaRPr lang="en-US" dirty="0"/>
          </a:p>
        </p:txBody>
      </p:sp>
    </p:spTree>
    <p:extLst>
      <p:ext uri="{BB962C8B-B14F-4D97-AF65-F5344CB8AC3E}">
        <p14:creationId xmlns:p14="http://schemas.microsoft.com/office/powerpoint/2010/main" val="119705460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609600" y="457200"/>
            <a:ext cx="7924800" cy="549275"/>
          </a:xfrm>
        </p:spPr>
        <p:txBody>
          <a:bodyPr/>
          <a:lstStyle/>
          <a:p>
            <a:r>
              <a:rPr lang="en-US" altLang="en-US" dirty="0"/>
              <a:t>PPE Payment</a:t>
            </a:r>
          </a:p>
        </p:txBody>
      </p:sp>
      <p:sp>
        <p:nvSpPr>
          <p:cNvPr id="33794" name="Rectangle 3"/>
          <p:cNvSpPr>
            <a:spLocks noGrp="1" noChangeArrowheads="1"/>
          </p:cNvSpPr>
          <p:nvPr>
            <p:ph idx="1"/>
          </p:nvPr>
        </p:nvSpPr>
        <p:spPr>
          <a:xfrm>
            <a:off x="533400" y="1219200"/>
            <a:ext cx="8001000" cy="4724400"/>
          </a:xfrm>
        </p:spPr>
        <p:txBody>
          <a:bodyPr/>
          <a:lstStyle/>
          <a:p>
            <a:r>
              <a:rPr lang="en-US" altLang="en-US" sz="2800" dirty="0"/>
              <a:t>Employer must pay for replacement PPE unless it is lost or intentionally damaged.</a:t>
            </a:r>
          </a:p>
          <a:p>
            <a:endParaRPr lang="en-US" altLang="en-US" sz="2000" dirty="0"/>
          </a:p>
          <a:p>
            <a:endParaRPr lang="en-US" altLang="en-US" sz="800" dirty="0"/>
          </a:p>
          <a:p>
            <a:r>
              <a:rPr lang="en-US" altLang="en-US" sz="2800" dirty="0"/>
              <a:t>If the employer provides adequate and appropriate PPE, but the employee prefers a different type, the employer does not have to pay for it.</a:t>
            </a:r>
          </a:p>
          <a:p>
            <a:pPr>
              <a:lnSpc>
                <a:spcPct val="90000"/>
              </a:lnSpc>
            </a:pPr>
            <a:endParaRPr lang="en-US" altLang="en-US" dirty="0"/>
          </a:p>
          <a:p>
            <a:pPr>
              <a:lnSpc>
                <a:spcPct val="90000"/>
              </a:lnSpc>
              <a:buNone/>
            </a:pPr>
            <a:r>
              <a:rPr lang="en-US" altLang="en-US" dirty="0"/>
              <a:t> </a:t>
            </a:r>
            <a:r>
              <a:rPr lang="en-US" dirty="0">
                <a:solidFill>
                  <a:schemeClr val="bg1"/>
                </a:solidFill>
              </a:rPr>
              <a:t>NCDOL Photo</a:t>
            </a:r>
          </a:p>
          <a:p>
            <a:pPr>
              <a:lnSpc>
                <a:spcPct val="90000"/>
              </a:lnSpc>
              <a:buFont typeface="Wingdings" panose="05000000000000000000" pitchFamily="2" charset="2"/>
              <a:buNone/>
            </a:pPr>
            <a:endParaRPr lang="en-US" altLang="en-US" dirty="0"/>
          </a:p>
        </p:txBody>
      </p:sp>
      <p:sp>
        <p:nvSpPr>
          <p:cNvPr id="3" name="Content Placeholder 2"/>
          <p:cNvSpPr>
            <a:spLocks noGrp="1"/>
          </p:cNvSpPr>
          <p:nvPr>
            <p:ph sz="quarter" idx="10"/>
          </p:nvPr>
        </p:nvSpPr>
        <p:spPr>
          <a:xfrm>
            <a:off x="7086600" y="609600"/>
            <a:ext cx="2133600" cy="381000"/>
          </a:xfrm>
        </p:spPr>
        <p:txBody>
          <a:bodyPr/>
          <a:lstStyle/>
          <a:p>
            <a:r>
              <a:rPr lang="en-US" altLang="en-US" dirty="0">
                <a:latin typeface="Arial" panose="020B0604020202020204" pitchFamily="34" charset="0"/>
              </a:rPr>
              <a:t>1910.132(h)</a:t>
            </a:r>
          </a:p>
          <a:p>
            <a:endParaRPr lang="en-US" dirty="0"/>
          </a:p>
        </p:txBody>
      </p:sp>
      <p:grpSp>
        <p:nvGrpSpPr>
          <p:cNvPr id="4" name="Group 3">
            <a:extLst>
              <a:ext uri="{FF2B5EF4-FFF2-40B4-BE49-F238E27FC236}">
                <a16:creationId xmlns:a16="http://schemas.microsoft.com/office/drawing/2014/main" id="{2695238C-FF9B-42F3-BECB-CA0D628B729A}"/>
              </a:ext>
            </a:extLst>
          </p:cNvPr>
          <p:cNvGrpSpPr/>
          <p:nvPr/>
        </p:nvGrpSpPr>
        <p:grpSpPr>
          <a:xfrm>
            <a:off x="4868863" y="4343400"/>
            <a:ext cx="3132137" cy="1248885"/>
            <a:chOff x="2840229" y="4325558"/>
            <a:chExt cx="3132137" cy="1248885"/>
          </a:xfrm>
        </p:grpSpPr>
        <p:sp>
          <p:nvSpPr>
            <p:cNvPr id="2" name="TextBox 1"/>
            <p:cNvSpPr txBox="1"/>
            <p:nvPr/>
          </p:nvSpPr>
          <p:spPr>
            <a:xfrm rot="20503183">
              <a:off x="4195523" y="5343611"/>
              <a:ext cx="1255472" cy="230832"/>
            </a:xfrm>
            <a:prstGeom prst="rect">
              <a:avLst/>
            </a:prstGeom>
            <a:noFill/>
          </p:spPr>
          <p:txBody>
            <a:bodyPr wrap="none" rtlCol="0">
              <a:spAutoFit/>
            </a:bodyPr>
            <a:lstStyle/>
            <a:p>
              <a:r>
                <a:rPr lang="en-US" sz="900" u="none" dirty="0"/>
                <a:t>NCDOL Photo Library</a:t>
              </a:r>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9718733">
              <a:off x="2840229" y="4325558"/>
              <a:ext cx="3132137"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2123762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457200"/>
            <a:ext cx="7924800" cy="549275"/>
          </a:xfrm>
        </p:spPr>
        <p:txBody>
          <a:bodyPr/>
          <a:lstStyle/>
          <a:p>
            <a:r>
              <a:rPr lang="en-US" altLang="en-US" dirty="0">
                <a:solidFill>
                  <a:srgbClr val="012447"/>
                </a:solidFill>
              </a:rPr>
              <a:t>Eye and Face Protection</a:t>
            </a:r>
          </a:p>
        </p:txBody>
      </p:sp>
      <p:sp>
        <p:nvSpPr>
          <p:cNvPr id="37891" name="Rectangle 3"/>
          <p:cNvSpPr>
            <a:spLocks noGrp="1" noChangeArrowheads="1"/>
          </p:cNvSpPr>
          <p:nvPr>
            <p:ph idx="1"/>
          </p:nvPr>
        </p:nvSpPr>
        <p:spPr>
          <a:xfrm>
            <a:off x="533400" y="1182837"/>
            <a:ext cx="8001000" cy="4724400"/>
          </a:xfrm>
        </p:spPr>
        <p:txBody>
          <a:bodyPr/>
          <a:lstStyle/>
          <a:p>
            <a:r>
              <a:rPr lang="en-US" altLang="en-US" sz="2800" dirty="0"/>
              <a:t>General requirements </a:t>
            </a:r>
          </a:p>
          <a:p>
            <a:endParaRPr lang="en-US" altLang="en-US" sz="800" dirty="0"/>
          </a:p>
          <a:p>
            <a:pPr lvl="1"/>
            <a:r>
              <a:rPr lang="en-US" altLang="en-US" sz="2400" dirty="0"/>
              <a:t>Employer shall ensure that each affected employee used appropriate eye or face protection when exposed to eye or face hazards.</a:t>
            </a:r>
          </a:p>
          <a:p>
            <a:pPr lvl="1"/>
            <a:endParaRPr lang="en-US" altLang="en-US" sz="800" dirty="0"/>
          </a:p>
          <a:p>
            <a:pPr marL="914400" lvl="2" indent="0">
              <a:buNone/>
            </a:pPr>
            <a:endParaRPr lang="en-US" altLang="en-US" dirty="0"/>
          </a:p>
        </p:txBody>
      </p:sp>
      <p:sp>
        <p:nvSpPr>
          <p:cNvPr id="2" name="Content Placeholder 1"/>
          <p:cNvSpPr>
            <a:spLocks noGrp="1"/>
          </p:cNvSpPr>
          <p:nvPr>
            <p:ph sz="quarter" idx="10"/>
          </p:nvPr>
        </p:nvSpPr>
        <p:spPr>
          <a:xfrm>
            <a:off x="6781800" y="609600"/>
            <a:ext cx="2133600" cy="381000"/>
          </a:xfrm>
        </p:spPr>
        <p:txBody>
          <a:bodyPr/>
          <a:lstStyle/>
          <a:p>
            <a:r>
              <a:rPr lang="en-US" altLang="en-US" dirty="0">
                <a:latin typeface="Arial" panose="020B0604020202020204" pitchFamily="34" charset="0"/>
              </a:rPr>
              <a:t>1910.133(a)(1)</a:t>
            </a:r>
          </a:p>
          <a:p>
            <a:endParaRPr lang="en-US" dirty="0"/>
          </a:p>
        </p:txBody>
      </p:sp>
      <p:grpSp>
        <p:nvGrpSpPr>
          <p:cNvPr id="4" name="Group 3">
            <a:extLst>
              <a:ext uri="{FF2B5EF4-FFF2-40B4-BE49-F238E27FC236}">
                <a16:creationId xmlns:a16="http://schemas.microsoft.com/office/drawing/2014/main" id="{FAC9FDB2-F7BE-4664-8F2D-398F5FE205C4}"/>
              </a:ext>
            </a:extLst>
          </p:cNvPr>
          <p:cNvGrpSpPr/>
          <p:nvPr/>
        </p:nvGrpSpPr>
        <p:grpSpPr>
          <a:xfrm>
            <a:off x="5562600" y="3429000"/>
            <a:ext cx="2867360" cy="2286000"/>
            <a:chOff x="5257799" y="3261519"/>
            <a:chExt cx="3553160" cy="266700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57799" y="3261519"/>
              <a:ext cx="3553160" cy="2667000"/>
            </a:xfrm>
            <a:prstGeom prst="rect">
              <a:avLst/>
            </a:prstGeom>
          </p:spPr>
        </p:pic>
        <p:sp>
          <p:nvSpPr>
            <p:cNvPr id="6"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7" name="Rectangle 3">
            <a:extLst>
              <a:ext uri="{FF2B5EF4-FFF2-40B4-BE49-F238E27FC236}">
                <a16:creationId xmlns:a16="http://schemas.microsoft.com/office/drawing/2014/main" id="{EEA03827-D490-4435-A2EC-CD59BE1BBF82}"/>
              </a:ext>
            </a:extLst>
          </p:cNvPr>
          <p:cNvSpPr txBox="1">
            <a:spLocks noChangeArrowheads="1"/>
          </p:cNvSpPr>
          <p:nvPr/>
        </p:nvSpPr>
        <p:spPr bwMode="auto">
          <a:xfrm>
            <a:off x="533398" y="2667000"/>
            <a:ext cx="5715002" cy="326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1"/>
            <a:endParaRPr lang="en-US" altLang="en-US" sz="800" u="none" kern="0" dirty="0"/>
          </a:p>
          <a:p>
            <a:pPr lvl="2">
              <a:lnSpc>
                <a:spcPct val="150000"/>
              </a:lnSpc>
            </a:pPr>
            <a:r>
              <a:rPr lang="en-US" altLang="en-US" sz="2000" u="none" kern="0" dirty="0"/>
              <a:t>Flying particles</a:t>
            </a:r>
          </a:p>
          <a:p>
            <a:pPr lvl="2">
              <a:lnSpc>
                <a:spcPct val="150000"/>
              </a:lnSpc>
            </a:pPr>
            <a:r>
              <a:rPr lang="en-US" altLang="en-US" sz="2000" u="none" kern="0" dirty="0"/>
              <a:t>Molten metals</a:t>
            </a:r>
          </a:p>
          <a:p>
            <a:pPr lvl="2">
              <a:lnSpc>
                <a:spcPct val="150000"/>
              </a:lnSpc>
            </a:pPr>
            <a:r>
              <a:rPr lang="en-US" altLang="en-US" sz="2000" u="none" kern="0" dirty="0"/>
              <a:t>Liquid chemicals</a:t>
            </a:r>
          </a:p>
          <a:p>
            <a:pPr lvl="2">
              <a:lnSpc>
                <a:spcPct val="150000"/>
              </a:lnSpc>
            </a:pPr>
            <a:r>
              <a:rPr lang="en-US" altLang="en-US" sz="2000" u="none" kern="0" dirty="0"/>
              <a:t>Acids or caustic liquids</a:t>
            </a:r>
          </a:p>
          <a:p>
            <a:pPr lvl="2">
              <a:lnSpc>
                <a:spcPct val="150000"/>
              </a:lnSpc>
              <a:spcAft>
                <a:spcPts val="600"/>
              </a:spcAft>
            </a:pPr>
            <a:r>
              <a:rPr lang="en-US" altLang="en-US" sz="2000" u="none" kern="0" dirty="0"/>
              <a:t>Chemical gases or vapors</a:t>
            </a:r>
          </a:p>
          <a:p>
            <a:pPr lvl="2">
              <a:spcAft>
                <a:spcPts val="200"/>
              </a:spcAft>
            </a:pPr>
            <a:r>
              <a:rPr lang="en-US" altLang="en-US" sz="2000" u="none" kern="0" dirty="0"/>
              <a:t>Other potentially injurious light</a:t>
            </a:r>
          </a:p>
          <a:p>
            <a:pPr marL="914400" lvl="2" indent="0">
              <a:buFontTx/>
              <a:buNone/>
            </a:pPr>
            <a:r>
              <a:rPr lang="en-US" altLang="en-US" sz="2000" u="none" kern="0" dirty="0"/>
              <a:t>   radiation</a:t>
            </a:r>
          </a:p>
          <a:p>
            <a:pPr marL="914400" lvl="2" indent="0">
              <a:buFontTx/>
              <a:buNone/>
            </a:pPr>
            <a:endParaRPr lang="en-US" altLang="en-US" u="none" kern="0" dirty="0"/>
          </a:p>
        </p:txBody>
      </p:sp>
    </p:spTree>
    <p:extLst>
      <p:ext uri="{BB962C8B-B14F-4D97-AF65-F5344CB8AC3E}">
        <p14:creationId xmlns:p14="http://schemas.microsoft.com/office/powerpoint/2010/main" val="387454389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DA14D1E-858E-4DFB-B1F7-DA6E5C61EA2B}"/>
              </a:ext>
            </a:extLst>
          </p:cNvPr>
          <p:cNvGrpSpPr/>
          <p:nvPr/>
        </p:nvGrpSpPr>
        <p:grpSpPr>
          <a:xfrm>
            <a:off x="6353551" y="4013280"/>
            <a:ext cx="2133600" cy="1611504"/>
            <a:chOff x="1905000" y="4320791"/>
            <a:chExt cx="2133600" cy="1611504"/>
          </a:xfrm>
        </p:grpSpPr>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905000" y="4320791"/>
              <a:ext cx="2133600" cy="1600200"/>
            </a:xfrm>
            <a:prstGeom prst="rect">
              <a:avLst/>
            </a:prstGeom>
          </p:spPr>
        </p:pic>
        <p:sp>
          <p:nvSpPr>
            <p:cNvPr id="9" name="Rectangle 2"/>
            <p:cNvSpPr>
              <a:spLocks noChangeArrowheads="1"/>
            </p:cNvSpPr>
            <p:nvPr/>
          </p:nvSpPr>
          <p:spPr bwMode="auto">
            <a:xfrm>
              <a:off x="1905000" y="5717982"/>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37891" name="Rectangle 3"/>
          <p:cNvSpPr>
            <a:spLocks noGrp="1" noChangeArrowheads="1"/>
          </p:cNvSpPr>
          <p:nvPr>
            <p:ph idx="1"/>
          </p:nvPr>
        </p:nvSpPr>
        <p:spPr>
          <a:xfrm>
            <a:off x="571500" y="1189157"/>
            <a:ext cx="4152900" cy="4724400"/>
          </a:xfrm>
        </p:spPr>
        <p:txBody>
          <a:bodyPr>
            <a:normAutofit fontScale="92500"/>
          </a:bodyPr>
          <a:lstStyle/>
          <a:p>
            <a:r>
              <a:rPr lang="en-US" altLang="en-US" sz="2800" dirty="0"/>
              <a:t>General requirements</a:t>
            </a:r>
          </a:p>
          <a:p>
            <a:endParaRPr lang="en-US" altLang="en-US" sz="800" dirty="0"/>
          </a:p>
          <a:p>
            <a:pPr lvl="1"/>
            <a:r>
              <a:rPr lang="en-US" sz="2400" dirty="0"/>
              <a:t>Employer shall ensure that each affected employee uses equipment with filter lenses that have a shade number appropriate for the work being performed for protection from injurious light radiation.</a:t>
            </a:r>
          </a:p>
          <a:p>
            <a:pPr lvl="1"/>
            <a:endParaRPr lang="en-US" altLang="en-US" sz="800" dirty="0"/>
          </a:p>
          <a:p>
            <a:pPr lvl="1"/>
            <a:r>
              <a:rPr lang="en-US" sz="2400" dirty="0"/>
              <a:t>Appropriate </a:t>
            </a:r>
            <a:r>
              <a:rPr lang="en-US" sz="2400" b="1" i="1" dirty="0"/>
              <a:t>shade numbers</a:t>
            </a:r>
            <a:r>
              <a:rPr lang="en-US" sz="2400" dirty="0"/>
              <a:t>                                                      for various operations are </a:t>
            </a:r>
            <a:r>
              <a:rPr lang="en-US" altLang="en-US" sz="2400" dirty="0"/>
              <a:t>listed in standard.</a:t>
            </a:r>
          </a:p>
        </p:txBody>
      </p:sp>
      <p:sp>
        <p:nvSpPr>
          <p:cNvPr id="2" name="Content Placeholder 1"/>
          <p:cNvSpPr>
            <a:spLocks noGrp="1"/>
          </p:cNvSpPr>
          <p:nvPr>
            <p:ph sz="quarter" idx="10"/>
          </p:nvPr>
        </p:nvSpPr>
        <p:spPr>
          <a:xfrm>
            <a:off x="6781800" y="609600"/>
            <a:ext cx="2133600" cy="381000"/>
          </a:xfrm>
        </p:spPr>
        <p:txBody>
          <a:bodyPr/>
          <a:lstStyle/>
          <a:p>
            <a:r>
              <a:rPr lang="en-US" altLang="en-US" dirty="0">
                <a:latin typeface="Arial" panose="020B0604020202020204" pitchFamily="34" charset="0"/>
              </a:rPr>
              <a:t>1910.133(a)(5)</a:t>
            </a:r>
          </a:p>
          <a:p>
            <a:endParaRPr lang="en-US" dirty="0"/>
          </a:p>
        </p:txBody>
      </p:sp>
      <p:cxnSp>
        <p:nvCxnSpPr>
          <p:cNvPr id="6" name="Straight Arrow Connector 5"/>
          <p:cNvCxnSpPr>
            <a:cxnSpLocks/>
          </p:cNvCxnSpPr>
          <p:nvPr/>
        </p:nvCxnSpPr>
        <p:spPr bwMode="auto">
          <a:xfrm>
            <a:off x="4724400" y="5029200"/>
            <a:ext cx="2484306" cy="66369"/>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grpSp>
        <p:nvGrpSpPr>
          <p:cNvPr id="7" name="Group 6">
            <a:extLst>
              <a:ext uri="{FF2B5EF4-FFF2-40B4-BE49-F238E27FC236}">
                <a16:creationId xmlns:a16="http://schemas.microsoft.com/office/drawing/2014/main" id="{87CC1079-C3B7-4F49-AF0B-415796590F7B}"/>
              </a:ext>
            </a:extLst>
          </p:cNvPr>
          <p:cNvGrpSpPr/>
          <p:nvPr/>
        </p:nvGrpSpPr>
        <p:grpSpPr>
          <a:xfrm>
            <a:off x="4750420" y="1238792"/>
            <a:ext cx="3736731" cy="2590800"/>
            <a:chOff x="4721468" y="3352800"/>
            <a:chExt cx="3736731" cy="2590800"/>
          </a:xfrm>
        </p:grpSpPr>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721468" y="3352800"/>
              <a:ext cx="3736731" cy="259080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8" name="Rectangle 2"/>
            <p:cNvSpPr>
              <a:spLocks noChangeArrowheads="1"/>
            </p:cNvSpPr>
            <p:nvPr/>
          </p:nvSpPr>
          <p:spPr bwMode="auto">
            <a:xfrm>
              <a:off x="7246091" y="572928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13" name="Rectangle 2">
            <a:extLst>
              <a:ext uri="{FF2B5EF4-FFF2-40B4-BE49-F238E27FC236}">
                <a16:creationId xmlns:a16="http://schemas.microsoft.com/office/drawing/2014/main" id="{9F530B20-429D-43C9-8EFC-533F59E9730E}"/>
              </a:ext>
            </a:extLst>
          </p:cNvPr>
          <p:cNvSpPr>
            <a:spLocks noGrp="1" noChangeArrowheads="1"/>
          </p:cNvSpPr>
          <p:nvPr>
            <p:ph type="title"/>
          </p:nvPr>
        </p:nvSpPr>
        <p:spPr>
          <a:xfrm>
            <a:off x="613611" y="457200"/>
            <a:ext cx="7924800" cy="549275"/>
          </a:xfrm>
        </p:spPr>
        <p:txBody>
          <a:bodyPr/>
          <a:lstStyle/>
          <a:p>
            <a:r>
              <a:rPr lang="en-US" altLang="en-US" dirty="0"/>
              <a:t>Eye and Face Protection</a:t>
            </a:r>
          </a:p>
        </p:txBody>
      </p:sp>
    </p:spTree>
    <p:extLst>
      <p:ext uri="{BB962C8B-B14F-4D97-AF65-F5344CB8AC3E}">
        <p14:creationId xmlns:p14="http://schemas.microsoft.com/office/powerpoint/2010/main" val="2678360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13611" y="457200"/>
            <a:ext cx="7924800" cy="549275"/>
          </a:xfrm>
        </p:spPr>
        <p:txBody>
          <a:bodyPr/>
          <a:lstStyle/>
          <a:p>
            <a:r>
              <a:rPr lang="en-US" altLang="en-US" dirty="0"/>
              <a:t>Eye and Face Protection</a:t>
            </a:r>
          </a:p>
        </p:txBody>
      </p:sp>
      <p:sp>
        <p:nvSpPr>
          <p:cNvPr id="39939" name="Rectangle 3"/>
          <p:cNvSpPr>
            <a:spLocks noGrp="1" noChangeArrowheads="1"/>
          </p:cNvSpPr>
          <p:nvPr>
            <p:ph idx="1"/>
          </p:nvPr>
        </p:nvSpPr>
        <p:spPr>
          <a:xfrm>
            <a:off x="533400" y="1219200"/>
            <a:ext cx="8001000" cy="4724400"/>
          </a:xfrm>
        </p:spPr>
        <p:txBody>
          <a:bodyPr/>
          <a:lstStyle/>
          <a:p>
            <a:r>
              <a:rPr lang="en-US" sz="2800" dirty="0"/>
              <a:t>Laser light radiation can be extremely dangerous to the unprotected eye and direct or reflected beams can cause permanent eye damage.</a:t>
            </a:r>
          </a:p>
          <a:p>
            <a:pPr lvl="1"/>
            <a:endParaRPr lang="en-US" sz="800" dirty="0"/>
          </a:p>
          <a:p>
            <a:pPr lvl="1"/>
            <a:r>
              <a:rPr lang="en-US" sz="2400" dirty="0"/>
              <a:t>Laser retinal burns can be painless, so it is essential that all personnel in or around laser operations wear appropriate                                                                       eye protection.</a:t>
            </a:r>
            <a:endParaRPr lang="en-US" altLang="en-US" sz="2400" dirty="0"/>
          </a:p>
        </p:txBody>
      </p:sp>
      <p:sp>
        <p:nvSpPr>
          <p:cNvPr id="2" name="Content Placeholder 1"/>
          <p:cNvSpPr>
            <a:spLocks noGrp="1"/>
          </p:cNvSpPr>
          <p:nvPr>
            <p:ph sz="quarter" idx="10"/>
          </p:nvPr>
        </p:nvSpPr>
        <p:spPr>
          <a:xfrm>
            <a:off x="6019800" y="609600"/>
            <a:ext cx="2667000" cy="381000"/>
          </a:xfrm>
        </p:spPr>
        <p:txBody>
          <a:bodyPr/>
          <a:lstStyle/>
          <a:p>
            <a:r>
              <a:rPr lang="en-US" altLang="en-US" dirty="0">
                <a:latin typeface="Arial" panose="020B0604020202020204" pitchFamily="34" charset="0"/>
              </a:rPr>
              <a:t>General Duty Clause</a:t>
            </a:r>
          </a:p>
          <a:p>
            <a:endParaRPr lang="en-US" dirty="0"/>
          </a:p>
        </p:txBody>
      </p:sp>
      <p:grpSp>
        <p:nvGrpSpPr>
          <p:cNvPr id="3" name="Group 2">
            <a:extLst>
              <a:ext uri="{FF2B5EF4-FFF2-40B4-BE49-F238E27FC236}">
                <a16:creationId xmlns:a16="http://schemas.microsoft.com/office/drawing/2014/main" id="{BBEEB329-5D27-472E-A754-28AC91420C70}"/>
              </a:ext>
            </a:extLst>
          </p:cNvPr>
          <p:cNvGrpSpPr/>
          <p:nvPr/>
        </p:nvGrpSpPr>
        <p:grpSpPr>
          <a:xfrm>
            <a:off x="3657600" y="3962400"/>
            <a:ext cx="4539615" cy="1981200"/>
            <a:chOff x="3657600" y="3962400"/>
            <a:chExt cx="4539615" cy="1981200"/>
          </a:xfrm>
        </p:grpSpPr>
        <p:pic>
          <p:nvPicPr>
            <p:cNvPr id="6" name="Picture 5"/>
            <p:cNvPicPr/>
            <p:nvPr/>
          </p:nvPicPr>
          <p:blipFill rotWithShape="1">
            <a:blip r:embed="rId3" cstate="email">
              <a:extLst>
                <a:ext uri="{28A0092B-C50C-407E-A947-70E740481C1C}">
                  <a14:useLocalDpi xmlns:a14="http://schemas.microsoft.com/office/drawing/2010/main"/>
                </a:ext>
              </a:extLst>
            </a:blip>
            <a:srcRect/>
            <a:stretch/>
          </p:blipFill>
          <p:spPr bwMode="auto">
            <a:xfrm>
              <a:off x="3657600" y="3962400"/>
              <a:ext cx="4539615" cy="1981200"/>
            </a:xfrm>
            <a:prstGeom prst="rect">
              <a:avLst/>
            </a:prstGeom>
            <a:ln>
              <a:noFill/>
            </a:ln>
            <a:extLst>
              <a:ext uri="{53640926-AAD7-44D8-BBD7-CCE9431645EC}">
                <a14:shadowObscured xmlns:a14="http://schemas.microsoft.com/office/drawing/2010/main"/>
              </a:ext>
            </a:extLst>
          </p:spPr>
        </p:pic>
        <p:sp>
          <p:nvSpPr>
            <p:cNvPr id="7" name="Rectangle 2"/>
            <p:cNvSpPr>
              <a:spLocks noChangeArrowheads="1"/>
            </p:cNvSpPr>
            <p:nvPr/>
          </p:nvSpPr>
          <p:spPr bwMode="auto">
            <a:xfrm>
              <a:off x="7062152" y="396240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spTree>
    <p:extLst>
      <p:ext uri="{BB962C8B-B14F-4D97-AF65-F5344CB8AC3E}">
        <p14:creationId xmlns:p14="http://schemas.microsoft.com/office/powerpoint/2010/main" val="147933062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423292"/>
            <a:ext cx="7924800" cy="549275"/>
          </a:xfrm>
        </p:spPr>
        <p:txBody>
          <a:bodyPr/>
          <a:lstStyle/>
          <a:p>
            <a:r>
              <a:rPr lang="en-US" altLang="en-US" dirty="0"/>
              <a:t>Objectives</a:t>
            </a:r>
          </a:p>
        </p:txBody>
      </p:sp>
      <p:sp>
        <p:nvSpPr>
          <p:cNvPr id="7171" name="Rectangle 3"/>
          <p:cNvSpPr>
            <a:spLocks noGrp="1" noChangeArrowheads="1"/>
          </p:cNvSpPr>
          <p:nvPr>
            <p:ph idx="1"/>
          </p:nvPr>
        </p:nvSpPr>
        <p:spPr>
          <a:xfrm>
            <a:off x="585438" y="1250710"/>
            <a:ext cx="7924799" cy="4921490"/>
          </a:xfrm>
        </p:spPr>
        <p:txBody>
          <a:bodyPr/>
          <a:lstStyle/>
          <a:p>
            <a:pPr lvl="0">
              <a:buNone/>
            </a:pPr>
            <a:r>
              <a:rPr lang="en-US" dirty="0">
                <a:solidFill>
                  <a:srgbClr val="000000"/>
                </a:solidFill>
              </a:rPr>
              <a:t>At the end of the course,</a:t>
            </a:r>
            <a:r>
              <a:rPr lang="en-US" altLang="en-US" dirty="0">
                <a:solidFill>
                  <a:srgbClr val="000000"/>
                </a:solidFill>
              </a:rPr>
              <a:t> students will be able to: </a:t>
            </a:r>
          </a:p>
          <a:p>
            <a:pPr lvl="0"/>
            <a:endParaRPr lang="en-US" altLang="en-US" sz="1500" dirty="0">
              <a:solidFill>
                <a:srgbClr val="000000"/>
              </a:solidFill>
            </a:endParaRPr>
          </a:p>
          <a:p>
            <a:pPr lvl="0"/>
            <a:r>
              <a:rPr lang="en-US" altLang="en-US" sz="2400" dirty="0">
                <a:solidFill>
                  <a:srgbClr val="000000"/>
                </a:solidFill>
              </a:rPr>
              <a:t>Understand general provisions of the standards.</a:t>
            </a:r>
          </a:p>
          <a:p>
            <a:pPr lvl="0"/>
            <a:endParaRPr lang="en-US" altLang="en-US" sz="2400" dirty="0">
              <a:solidFill>
                <a:srgbClr val="000000"/>
              </a:solidFill>
            </a:endParaRPr>
          </a:p>
          <a:p>
            <a:pPr lvl="0"/>
            <a:r>
              <a:rPr lang="en-US" altLang="en-US" sz="2400" dirty="0">
                <a:solidFill>
                  <a:srgbClr val="000000"/>
                </a:solidFill>
              </a:rPr>
              <a:t>Recognize basic hazard categories.</a:t>
            </a:r>
          </a:p>
          <a:p>
            <a:pPr lvl="0"/>
            <a:endParaRPr lang="en-US" altLang="en-US" sz="2400" dirty="0">
              <a:solidFill>
                <a:srgbClr val="000000"/>
              </a:solidFill>
            </a:endParaRPr>
          </a:p>
          <a:p>
            <a:pPr lvl="0"/>
            <a:r>
              <a:rPr lang="en-US" altLang="en-US" sz="2400" dirty="0">
                <a:solidFill>
                  <a:srgbClr val="000000"/>
                </a:solidFill>
              </a:rPr>
              <a:t>Identify hazard sources and personal protective equipment (PPE).</a:t>
            </a:r>
          </a:p>
          <a:p>
            <a:endParaRPr lang="en-US" altLang="en-US" sz="2000" dirty="0"/>
          </a:p>
        </p:txBody>
      </p:sp>
      <p:pic>
        <p:nvPicPr>
          <p:cNvPr id="4" name="Picture 3">
            <a:extLst>
              <a:ext uri="{FF2B5EF4-FFF2-40B4-BE49-F238E27FC236}">
                <a16:creationId xmlns:a16="http://schemas.microsoft.com/office/drawing/2014/main" id="{209B2437-A845-4E43-AF3B-C95C635EEACE}"/>
              </a:ext>
            </a:extLst>
          </p:cNvPr>
          <p:cNvPicPr>
            <a:picLocks noChangeAspect="1"/>
          </p:cNvPicPr>
          <p:nvPr/>
        </p:nvPicPr>
        <p:blipFill>
          <a:blip r:embed="rId3"/>
          <a:stretch>
            <a:fillRect/>
          </a:stretch>
        </p:blipFill>
        <p:spPr>
          <a:xfrm>
            <a:off x="6478362" y="4495800"/>
            <a:ext cx="1817914" cy="1447800"/>
          </a:xfrm>
          <a:prstGeom prst="rect">
            <a:avLst/>
          </a:prstGeom>
        </p:spPr>
      </p:pic>
    </p:spTree>
    <p:extLst>
      <p:ext uri="{BB962C8B-B14F-4D97-AF65-F5344CB8AC3E}">
        <p14:creationId xmlns:p14="http://schemas.microsoft.com/office/powerpoint/2010/main" val="131737537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533400" y="1219200"/>
            <a:ext cx="8001000" cy="4724400"/>
          </a:xfrm>
        </p:spPr>
        <p:txBody>
          <a:bodyPr/>
          <a:lstStyle/>
          <a:p>
            <a:r>
              <a:rPr lang="en-US" altLang="en-US" sz="2800" dirty="0"/>
              <a:t>Employer shall ensure that each affected employee uses eye protection that provides </a:t>
            </a:r>
            <a:r>
              <a:rPr lang="en-US" altLang="en-US" sz="2800" b="1" dirty="0"/>
              <a:t>side protection </a:t>
            </a:r>
            <a:r>
              <a:rPr lang="en-US" altLang="en-US" sz="2800" dirty="0"/>
              <a:t>when there is a hazard of flying objects.</a:t>
            </a:r>
          </a:p>
        </p:txBody>
      </p:sp>
      <p:sp>
        <p:nvSpPr>
          <p:cNvPr id="2" name="Content Placeholder 1"/>
          <p:cNvSpPr>
            <a:spLocks noGrp="1"/>
          </p:cNvSpPr>
          <p:nvPr>
            <p:ph sz="quarter" idx="10"/>
          </p:nvPr>
        </p:nvSpPr>
        <p:spPr>
          <a:xfrm>
            <a:off x="6781800" y="609600"/>
            <a:ext cx="2133600" cy="381000"/>
          </a:xfrm>
        </p:spPr>
        <p:txBody>
          <a:bodyPr/>
          <a:lstStyle/>
          <a:p>
            <a:r>
              <a:rPr lang="en-US" altLang="en-US" dirty="0">
                <a:latin typeface="Arial" panose="020B0604020202020204" pitchFamily="34" charset="0"/>
              </a:rPr>
              <a:t>1910.133(a)(2)</a:t>
            </a:r>
          </a:p>
          <a:p>
            <a:endParaRPr lang="en-US"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2793651"/>
            <a:ext cx="4191000" cy="3143250"/>
          </a:xfrm>
          <a:prstGeom prst="rect">
            <a:avLst/>
          </a:prstGeom>
        </p:spPr>
      </p:pic>
      <p:sp>
        <p:nvSpPr>
          <p:cNvPr id="7" name="Rectangle 2">
            <a:extLst>
              <a:ext uri="{FF2B5EF4-FFF2-40B4-BE49-F238E27FC236}">
                <a16:creationId xmlns:a16="http://schemas.microsoft.com/office/drawing/2014/main" id="{884D98AA-638C-4967-9ABF-EBDFD119B01B}"/>
              </a:ext>
            </a:extLst>
          </p:cNvPr>
          <p:cNvSpPr>
            <a:spLocks noGrp="1" noChangeArrowheads="1"/>
          </p:cNvSpPr>
          <p:nvPr>
            <p:ph type="title"/>
          </p:nvPr>
        </p:nvSpPr>
        <p:spPr>
          <a:xfrm>
            <a:off x="613611" y="457200"/>
            <a:ext cx="7924800" cy="549275"/>
          </a:xfrm>
        </p:spPr>
        <p:txBody>
          <a:bodyPr/>
          <a:lstStyle/>
          <a:p>
            <a:r>
              <a:rPr lang="en-US" altLang="en-US" dirty="0"/>
              <a:t>Eye and Face Protection</a:t>
            </a:r>
          </a:p>
        </p:txBody>
      </p:sp>
    </p:spTree>
    <p:extLst>
      <p:ext uri="{BB962C8B-B14F-4D97-AF65-F5344CB8AC3E}">
        <p14:creationId xmlns:p14="http://schemas.microsoft.com/office/powerpoint/2010/main" val="360297920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457200"/>
            <a:ext cx="7924800" cy="549275"/>
          </a:xfrm>
        </p:spPr>
        <p:txBody>
          <a:bodyPr/>
          <a:lstStyle/>
          <a:p>
            <a:r>
              <a:rPr lang="en-US" altLang="en-US" dirty="0"/>
              <a:t>Eye and Face Protection</a:t>
            </a:r>
          </a:p>
        </p:txBody>
      </p:sp>
      <p:sp>
        <p:nvSpPr>
          <p:cNvPr id="41987" name="Rectangle 3"/>
          <p:cNvSpPr>
            <a:spLocks noGrp="1" noChangeArrowheads="1"/>
          </p:cNvSpPr>
          <p:nvPr>
            <p:ph idx="1"/>
          </p:nvPr>
        </p:nvSpPr>
        <p:spPr>
          <a:xfrm>
            <a:off x="571500" y="1158874"/>
            <a:ext cx="8001000" cy="4708525"/>
          </a:xfrm>
        </p:spPr>
        <p:txBody>
          <a:bodyPr/>
          <a:lstStyle/>
          <a:p>
            <a:r>
              <a:rPr lang="en-US" altLang="en-US" sz="2800" dirty="0"/>
              <a:t>Employer shall ensure:</a:t>
            </a:r>
          </a:p>
          <a:p>
            <a:pPr lvl="1"/>
            <a:r>
              <a:rPr lang="en-US" altLang="en-US" sz="2200" dirty="0"/>
              <a:t>Each affected employee who wears prescription lenses while engaged in operations that involve eye hazards, wears eye protection that incorporates the prescription in its design, </a:t>
            </a:r>
            <a:r>
              <a:rPr lang="en-US" altLang="en-US" sz="2200" b="1" i="1" dirty="0"/>
              <a:t>or </a:t>
            </a:r>
          </a:p>
          <a:p>
            <a:pPr lvl="1"/>
            <a:endParaRPr lang="en-US" altLang="en-US" sz="800" dirty="0"/>
          </a:p>
          <a:p>
            <a:pPr lvl="1"/>
            <a:r>
              <a:rPr lang="en-US" altLang="en-US" sz="2200" dirty="0"/>
              <a:t>Wears eye protection that can</a:t>
            </a:r>
          </a:p>
          <a:p>
            <a:pPr marL="457200" lvl="1" indent="0">
              <a:buNone/>
            </a:pPr>
            <a:r>
              <a:rPr lang="en-US" altLang="en-US" sz="2200" dirty="0"/>
              <a:t>   be worn over the prescription</a:t>
            </a:r>
          </a:p>
          <a:p>
            <a:pPr marL="457200" lvl="1" indent="0">
              <a:buNone/>
            </a:pPr>
            <a:r>
              <a:rPr lang="en-US" altLang="en-US" sz="2200" dirty="0"/>
              <a:t>   lenses.</a:t>
            </a:r>
          </a:p>
        </p:txBody>
      </p:sp>
      <p:sp>
        <p:nvSpPr>
          <p:cNvPr id="2" name="Content Placeholder 1"/>
          <p:cNvSpPr>
            <a:spLocks noGrp="1"/>
          </p:cNvSpPr>
          <p:nvPr>
            <p:ph sz="quarter" idx="10"/>
          </p:nvPr>
        </p:nvSpPr>
        <p:spPr>
          <a:xfrm>
            <a:off x="6781800" y="609600"/>
            <a:ext cx="2133600" cy="381000"/>
          </a:xfrm>
        </p:spPr>
        <p:txBody>
          <a:bodyPr/>
          <a:lstStyle/>
          <a:p>
            <a:r>
              <a:rPr lang="en-US" altLang="en-US" dirty="0">
                <a:latin typeface="Arial" panose="020B0604020202020204" pitchFamily="34" charset="0"/>
              </a:rPr>
              <a:t>1910.133(a)(3)</a:t>
            </a:r>
          </a:p>
          <a:p>
            <a:endParaRPr lang="en-US" dirty="0"/>
          </a:p>
        </p:txBody>
      </p:sp>
      <p:grpSp>
        <p:nvGrpSpPr>
          <p:cNvPr id="5" name="Group 4">
            <a:extLst>
              <a:ext uri="{FF2B5EF4-FFF2-40B4-BE49-F238E27FC236}">
                <a16:creationId xmlns:a16="http://schemas.microsoft.com/office/drawing/2014/main" id="{1866BAC4-1995-46C0-86BB-305319D5D756}"/>
              </a:ext>
            </a:extLst>
          </p:cNvPr>
          <p:cNvGrpSpPr/>
          <p:nvPr/>
        </p:nvGrpSpPr>
        <p:grpSpPr>
          <a:xfrm>
            <a:off x="5410200" y="3124200"/>
            <a:ext cx="2950535" cy="2743746"/>
            <a:chOff x="5126665" y="2895600"/>
            <a:chExt cx="3331535" cy="304800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26665" y="2895600"/>
              <a:ext cx="3331535" cy="3048000"/>
            </a:xfrm>
            <a:prstGeom prst="rect">
              <a:avLst/>
            </a:prstGeom>
          </p:spPr>
        </p:pic>
        <p:sp>
          <p:nvSpPr>
            <p:cNvPr id="7"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grpSp>
        <p:nvGrpSpPr>
          <p:cNvPr id="4" name="Group 3">
            <a:extLst>
              <a:ext uri="{FF2B5EF4-FFF2-40B4-BE49-F238E27FC236}">
                <a16:creationId xmlns:a16="http://schemas.microsoft.com/office/drawing/2014/main" id="{FFAD8BD8-0454-4ABD-8728-788979720572}"/>
              </a:ext>
            </a:extLst>
          </p:cNvPr>
          <p:cNvGrpSpPr/>
          <p:nvPr/>
        </p:nvGrpSpPr>
        <p:grpSpPr>
          <a:xfrm>
            <a:off x="3124200" y="3816161"/>
            <a:ext cx="1981200" cy="2039207"/>
            <a:chOff x="2080846" y="3707842"/>
            <a:chExt cx="2133600" cy="2209800"/>
          </a:xfrm>
        </p:grpSpPr>
        <p:pic>
          <p:nvPicPr>
            <p:cNvPr id="6" name="Picture 8" descr="https://lh3.googleusercontent.com/p/AF1QipMLsf2S2JRj_QHwARUG4AFR1InVAtNE_7WWesOS=s512-p-qv=p2vhmi7t5fo3eur15odoopigghj72p9ic,m=125c92681186c4bc075c03d779ba3597,x=,t=25-iv4297?key=Ull3cXpjNmJfVW1RdkdNOTRzdndEaklaWmdTcFhB"/>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2080846" y="3707842"/>
              <a:ext cx="2133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2080846" y="381000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spTree>
    <p:extLst>
      <p:ext uri="{BB962C8B-B14F-4D97-AF65-F5344CB8AC3E}">
        <p14:creationId xmlns:p14="http://schemas.microsoft.com/office/powerpoint/2010/main" val="330770018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468898"/>
            <a:ext cx="7924800" cy="549275"/>
          </a:xfrm>
        </p:spPr>
        <p:txBody>
          <a:bodyPr/>
          <a:lstStyle/>
          <a:p>
            <a:r>
              <a:rPr lang="en-US" altLang="en-US" dirty="0"/>
              <a:t>Eye and Face Protection</a:t>
            </a:r>
          </a:p>
        </p:txBody>
      </p:sp>
      <p:sp>
        <p:nvSpPr>
          <p:cNvPr id="44035" name="Rectangle 3"/>
          <p:cNvSpPr>
            <a:spLocks noGrp="1" noChangeArrowheads="1"/>
          </p:cNvSpPr>
          <p:nvPr>
            <p:ph idx="1"/>
          </p:nvPr>
        </p:nvSpPr>
        <p:spPr>
          <a:xfrm>
            <a:off x="533400" y="1219200"/>
            <a:ext cx="8077200" cy="4724400"/>
          </a:xfrm>
        </p:spPr>
        <p:txBody>
          <a:bodyPr/>
          <a:lstStyle/>
          <a:p>
            <a:r>
              <a:rPr lang="en-US" sz="2800" dirty="0"/>
              <a:t>Criteria for protective eye and face devices</a:t>
            </a:r>
          </a:p>
          <a:p>
            <a:pPr lvl="1"/>
            <a:endParaRPr lang="en-US" sz="800" dirty="0"/>
          </a:p>
          <a:p>
            <a:pPr lvl="1"/>
            <a:r>
              <a:rPr lang="en-US" sz="2400" dirty="0"/>
              <a:t>ANSI Z87.1-2010</a:t>
            </a:r>
          </a:p>
          <a:p>
            <a:pPr lvl="1"/>
            <a:endParaRPr lang="en-US" sz="800" dirty="0"/>
          </a:p>
          <a:p>
            <a:pPr lvl="1"/>
            <a:r>
              <a:rPr lang="en-US" sz="2400" dirty="0"/>
              <a:t>ANSI Z87.1-2003</a:t>
            </a:r>
          </a:p>
          <a:p>
            <a:pPr marL="457200" lvl="1" indent="0">
              <a:buNone/>
            </a:pPr>
            <a:r>
              <a:rPr lang="en-US" sz="900" dirty="0"/>
              <a:t> </a:t>
            </a:r>
          </a:p>
          <a:p>
            <a:pPr lvl="1"/>
            <a:r>
              <a:rPr lang="en-US" sz="2400" dirty="0"/>
              <a:t>ANSI Z87.1-1989 (R-1998)</a:t>
            </a:r>
            <a:endParaRPr lang="en-US" altLang="en-US" sz="2400" dirty="0"/>
          </a:p>
        </p:txBody>
      </p:sp>
      <p:sp>
        <p:nvSpPr>
          <p:cNvPr id="2" name="Content Placeholder 1"/>
          <p:cNvSpPr>
            <a:spLocks noGrp="1"/>
          </p:cNvSpPr>
          <p:nvPr>
            <p:ph sz="quarter" idx="10"/>
          </p:nvPr>
        </p:nvSpPr>
        <p:spPr>
          <a:xfrm>
            <a:off x="7086600" y="609600"/>
            <a:ext cx="2133600" cy="381000"/>
          </a:xfrm>
        </p:spPr>
        <p:txBody>
          <a:bodyPr/>
          <a:lstStyle/>
          <a:p>
            <a:r>
              <a:rPr lang="en-US" altLang="en-US" dirty="0">
                <a:latin typeface="Arial" panose="020B0604020202020204" pitchFamily="34" charset="0"/>
              </a:rPr>
              <a:t>1910.133(b)</a:t>
            </a:r>
          </a:p>
          <a:p>
            <a:endParaRPr lang="en-US" dirty="0"/>
          </a:p>
        </p:txBody>
      </p:sp>
      <p:pic>
        <p:nvPicPr>
          <p:cNvPr id="16" name="Picture 15" descr="A picture containing indoor, sitting&#10;&#10;Description automatically generated">
            <a:extLst>
              <a:ext uri="{FF2B5EF4-FFF2-40B4-BE49-F238E27FC236}">
                <a16:creationId xmlns:a16="http://schemas.microsoft.com/office/drawing/2014/main" id="{A4E8CE4C-B5CB-486B-9FB3-98EE6619BE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3287126"/>
            <a:ext cx="3424991" cy="2568743"/>
          </a:xfrm>
          <a:prstGeom prst="rect">
            <a:avLst/>
          </a:prstGeom>
        </p:spPr>
      </p:pic>
      <p:cxnSp>
        <p:nvCxnSpPr>
          <p:cNvPr id="18" name="Straight Arrow Connector 17">
            <a:extLst>
              <a:ext uri="{FF2B5EF4-FFF2-40B4-BE49-F238E27FC236}">
                <a16:creationId xmlns:a16="http://schemas.microsoft.com/office/drawing/2014/main" id="{D2DD0AE8-4B98-4496-917B-54A18956D655}"/>
              </a:ext>
            </a:extLst>
          </p:cNvPr>
          <p:cNvCxnSpPr>
            <a:cxnSpLocks/>
          </p:cNvCxnSpPr>
          <p:nvPr/>
        </p:nvCxnSpPr>
        <p:spPr bwMode="auto">
          <a:xfrm flipV="1">
            <a:off x="4038600" y="4343400"/>
            <a:ext cx="1371600" cy="762000"/>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8143938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8A15BA-C149-4C14-8B21-BFC4766D9FD6}"/>
              </a:ext>
            </a:extLst>
          </p:cNvPr>
          <p:cNvGrpSpPr/>
          <p:nvPr/>
        </p:nvGrpSpPr>
        <p:grpSpPr>
          <a:xfrm>
            <a:off x="5222645" y="3153161"/>
            <a:ext cx="3276600" cy="2903537"/>
            <a:chOff x="4953000" y="2872758"/>
            <a:chExt cx="3505200" cy="3154979"/>
          </a:xfrm>
        </p:grpSpPr>
        <p:pic>
          <p:nvPicPr>
            <p:cNvPr id="8" name="Picture 1"/>
            <p:cNvPicPr>
              <a:picLocks noChangeAspect="1"/>
            </p:cNvPicPr>
            <p:nvPr/>
          </p:nvPicPr>
          <p:blipFill>
            <a:blip r:embed="rId3" cstate="screen">
              <a:extLst>
                <a:ext uri="{28A0092B-C50C-407E-A947-70E740481C1C}">
                  <a14:useLocalDpi xmlns:a14="http://schemas.microsoft.com/office/drawing/2010/main"/>
                </a:ext>
              </a:extLst>
            </a:blip>
            <a:srcRect b="-2370"/>
            <a:stretch>
              <a:fillRect/>
            </a:stretch>
          </p:blipFill>
          <p:spPr bwMode="auto">
            <a:xfrm>
              <a:off x="4953000" y="2872758"/>
              <a:ext cx="3505200" cy="315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48130" name="Rectangle 2"/>
          <p:cNvSpPr>
            <a:spLocks noGrp="1" noChangeArrowheads="1"/>
          </p:cNvSpPr>
          <p:nvPr>
            <p:ph type="title"/>
          </p:nvPr>
        </p:nvSpPr>
        <p:spPr>
          <a:xfrm>
            <a:off x="609600" y="474977"/>
            <a:ext cx="7924800" cy="549275"/>
          </a:xfrm>
        </p:spPr>
        <p:txBody>
          <a:bodyPr/>
          <a:lstStyle/>
          <a:p>
            <a:r>
              <a:rPr lang="en-US" altLang="en-US" dirty="0"/>
              <a:t>Head Protection</a:t>
            </a:r>
          </a:p>
        </p:txBody>
      </p:sp>
      <p:sp>
        <p:nvSpPr>
          <p:cNvPr id="48131" name="Rectangle 3"/>
          <p:cNvSpPr>
            <a:spLocks noGrp="1" noChangeArrowheads="1"/>
          </p:cNvSpPr>
          <p:nvPr>
            <p:ph idx="1"/>
          </p:nvPr>
        </p:nvSpPr>
        <p:spPr>
          <a:xfrm>
            <a:off x="533400" y="1220934"/>
            <a:ext cx="8001000" cy="4724400"/>
          </a:xfrm>
        </p:spPr>
        <p:txBody>
          <a:bodyPr/>
          <a:lstStyle/>
          <a:p>
            <a:r>
              <a:rPr lang="en-US" altLang="en-US" sz="2800" dirty="0"/>
              <a:t>General requirements</a:t>
            </a:r>
          </a:p>
          <a:p>
            <a:endParaRPr lang="en-US" altLang="en-US" sz="800" dirty="0"/>
          </a:p>
          <a:p>
            <a:pPr lvl="1"/>
            <a:r>
              <a:rPr lang="en-US" altLang="en-US" sz="2400" dirty="0"/>
              <a:t>Employer shall ensure that each affected employee wears a protective helmet when working in areas where there is a potential for injuries to the head from </a:t>
            </a:r>
            <a:r>
              <a:rPr lang="en-US" altLang="en-US" sz="2400" b="1" dirty="0"/>
              <a:t>falling objects.</a:t>
            </a:r>
          </a:p>
        </p:txBody>
      </p:sp>
      <p:sp>
        <p:nvSpPr>
          <p:cNvPr id="2" name="Content Placeholder 1"/>
          <p:cNvSpPr>
            <a:spLocks noGrp="1"/>
          </p:cNvSpPr>
          <p:nvPr>
            <p:ph sz="quarter" idx="10"/>
          </p:nvPr>
        </p:nvSpPr>
        <p:spPr>
          <a:xfrm>
            <a:off x="6781800" y="609600"/>
            <a:ext cx="2133600" cy="381000"/>
          </a:xfrm>
        </p:spPr>
        <p:txBody>
          <a:bodyPr/>
          <a:lstStyle/>
          <a:p>
            <a:r>
              <a:rPr lang="en-US" altLang="en-US" dirty="0">
                <a:latin typeface="Arial" panose="020B0604020202020204" pitchFamily="34" charset="0"/>
              </a:rPr>
              <a:t>1910.135(a)(1)</a:t>
            </a:r>
          </a:p>
          <a:p>
            <a:endParaRPr lang="en-US" dirty="0"/>
          </a:p>
        </p:txBody>
      </p:sp>
      <p:sp>
        <p:nvSpPr>
          <p:cNvPr id="9" name="TextBox 8"/>
          <p:cNvSpPr txBox="1"/>
          <p:nvPr/>
        </p:nvSpPr>
        <p:spPr>
          <a:xfrm>
            <a:off x="1323278" y="4204820"/>
            <a:ext cx="3276600" cy="400110"/>
          </a:xfrm>
          <a:prstGeom prst="rect">
            <a:avLst/>
          </a:prstGeom>
          <a:noFill/>
        </p:spPr>
        <p:txBody>
          <a:bodyPr wrap="square">
            <a:spAutoFit/>
          </a:bodyPr>
          <a:lstStyle/>
          <a:p>
            <a:pPr>
              <a:defRPr/>
            </a:pPr>
            <a:r>
              <a:rPr lang="en-US" sz="2000" b="1" u="none" dirty="0">
                <a:latin typeface="+mn-lt"/>
              </a:rPr>
              <a:t>Built In - Eye Protection</a:t>
            </a:r>
          </a:p>
        </p:txBody>
      </p:sp>
      <p:cxnSp>
        <p:nvCxnSpPr>
          <p:cNvPr id="4" name="Straight Arrow Connector 3"/>
          <p:cNvCxnSpPr>
            <a:cxnSpLocks/>
          </p:cNvCxnSpPr>
          <p:nvPr/>
        </p:nvCxnSpPr>
        <p:spPr bwMode="auto">
          <a:xfrm flipV="1">
            <a:off x="4360849" y="3695417"/>
            <a:ext cx="2207754" cy="736894"/>
          </a:xfrm>
          <a:prstGeom prst="straightConnector1">
            <a:avLst/>
          </a:prstGeom>
          <a:solidFill>
            <a:schemeClr val="accent1"/>
          </a:solidFill>
          <a:ln w="47625" cap="flat" cmpd="sng" algn="ctr">
            <a:solidFill>
              <a:srgbClr val="C00000"/>
            </a:solidFill>
            <a:prstDash val="solid"/>
            <a:round/>
            <a:headEnd type="none" w="sm" len="sm"/>
            <a:tailEnd type="triangle"/>
          </a:ln>
          <a:effectLst/>
        </p:spPr>
      </p:cxnSp>
      <p:cxnSp>
        <p:nvCxnSpPr>
          <p:cNvPr id="12" name="Straight Arrow Connector 11"/>
          <p:cNvCxnSpPr>
            <a:cxnSpLocks/>
          </p:cNvCxnSpPr>
          <p:nvPr/>
        </p:nvCxnSpPr>
        <p:spPr bwMode="auto">
          <a:xfrm flipV="1">
            <a:off x="4360849" y="4011699"/>
            <a:ext cx="3148534" cy="420612"/>
          </a:xfrm>
          <a:prstGeom prst="straightConnector1">
            <a:avLst/>
          </a:prstGeom>
          <a:solidFill>
            <a:schemeClr val="accent1"/>
          </a:solidFill>
          <a:ln w="47625"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369022680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517525"/>
            <a:ext cx="7924800" cy="549275"/>
          </a:xfrm>
        </p:spPr>
        <p:txBody>
          <a:bodyPr/>
          <a:lstStyle/>
          <a:p>
            <a:r>
              <a:rPr lang="en-US" altLang="en-US" dirty="0"/>
              <a:t>Head Protection</a:t>
            </a:r>
          </a:p>
        </p:txBody>
      </p:sp>
      <p:sp>
        <p:nvSpPr>
          <p:cNvPr id="50179" name="Rectangle 3"/>
          <p:cNvSpPr>
            <a:spLocks noGrp="1" noChangeArrowheads="1"/>
          </p:cNvSpPr>
          <p:nvPr>
            <p:ph idx="1"/>
          </p:nvPr>
        </p:nvSpPr>
        <p:spPr>
          <a:xfrm>
            <a:off x="533400" y="1219200"/>
            <a:ext cx="8001000" cy="4724400"/>
          </a:xfrm>
        </p:spPr>
        <p:txBody>
          <a:bodyPr/>
          <a:lstStyle/>
          <a:p>
            <a:r>
              <a:rPr lang="en-US" altLang="en-US" sz="2800" dirty="0"/>
              <a:t>Employer shall ensure that a protective helmet designed to reduce electrical shock hazard.</a:t>
            </a:r>
          </a:p>
          <a:p>
            <a:pPr lvl="1"/>
            <a:endParaRPr lang="en-US" altLang="en-US" sz="800" dirty="0"/>
          </a:p>
          <a:p>
            <a:pPr lvl="1"/>
            <a:r>
              <a:rPr lang="en-US" altLang="en-US" sz="2400" dirty="0"/>
              <a:t>Affected employee when near exposed electrical conductors.</a:t>
            </a:r>
          </a:p>
        </p:txBody>
      </p:sp>
      <p:sp>
        <p:nvSpPr>
          <p:cNvPr id="2" name="Content Placeholder 1"/>
          <p:cNvSpPr>
            <a:spLocks noGrp="1"/>
          </p:cNvSpPr>
          <p:nvPr>
            <p:ph sz="quarter" idx="10"/>
          </p:nvPr>
        </p:nvSpPr>
        <p:spPr>
          <a:xfrm>
            <a:off x="6781800" y="609600"/>
            <a:ext cx="2133600" cy="381000"/>
          </a:xfrm>
        </p:spPr>
        <p:txBody>
          <a:bodyPr/>
          <a:lstStyle/>
          <a:p>
            <a:r>
              <a:rPr lang="en-US" altLang="en-US" dirty="0">
                <a:latin typeface="Arial" panose="020B0604020202020204" pitchFamily="34" charset="0"/>
              </a:rPr>
              <a:t>1910.135(a)(2)</a:t>
            </a:r>
          </a:p>
          <a:p>
            <a:endParaRPr lang="en-US" dirty="0"/>
          </a:p>
        </p:txBody>
      </p:sp>
      <p:grpSp>
        <p:nvGrpSpPr>
          <p:cNvPr id="4" name="Group 3">
            <a:extLst>
              <a:ext uri="{FF2B5EF4-FFF2-40B4-BE49-F238E27FC236}">
                <a16:creationId xmlns:a16="http://schemas.microsoft.com/office/drawing/2014/main" id="{FAE1B594-F81B-43E3-A52F-22174E8BF489}"/>
              </a:ext>
            </a:extLst>
          </p:cNvPr>
          <p:cNvGrpSpPr/>
          <p:nvPr/>
        </p:nvGrpSpPr>
        <p:grpSpPr>
          <a:xfrm>
            <a:off x="1617851" y="3596268"/>
            <a:ext cx="2583482" cy="2321372"/>
            <a:chOff x="1617851" y="3596268"/>
            <a:chExt cx="2583482" cy="2321372"/>
          </a:xfrm>
        </p:grpSpPr>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1617851" y="3596268"/>
              <a:ext cx="2583482" cy="2318509"/>
            </a:xfrm>
            <a:prstGeom prst="rect">
              <a:avLst/>
            </a:prstGeom>
          </p:spPr>
        </p:pic>
        <p:sp>
          <p:nvSpPr>
            <p:cNvPr id="9" name="Rectangle 2"/>
            <p:cNvSpPr>
              <a:spLocks noChangeArrowheads="1"/>
            </p:cNvSpPr>
            <p:nvPr/>
          </p:nvSpPr>
          <p:spPr bwMode="auto">
            <a:xfrm>
              <a:off x="3021823" y="570332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pic>
        <p:nvPicPr>
          <p:cNvPr id="10" name="Picture 9" descr="A picture containing person, outdoor, ground, grass&#10;&#10;Description automatically generated">
            <a:extLst>
              <a:ext uri="{FF2B5EF4-FFF2-40B4-BE49-F238E27FC236}">
                <a16:creationId xmlns:a16="http://schemas.microsoft.com/office/drawing/2014/main" id="{2DAC744F-42D3-4B62-9F72-D456F4EDE6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80284" y="3596268"/>
            <a:ext cx="3593432" cy="2322939"/>
          </a:xfrm>
          <a:prstGeom prst="rect">
            <a:avLst/>
          </a:prstGeom>
        </p:spPr>
      </p:pic>
      <p:sp>
        <p:nvSpPr>
          <p:cNvPr id="11" name="Rectangle 2">
            <a:extLst>
              <a:ext uri="{FF2B5EF4-FFF2-40B4-BE49-F238E27FC236}">
                <a16:creationId xmlns:a16="http://schemas.microsoft.com/office/drawing/2014/main" id="{2DA9A894-0A63-43B0-97B2-97E0AE1FFCBC}"/>
              </a:ext>
            </a:extLst>
          </p:cNvPr>
          <p:cNvSpPr>
            <a:spLocks noChangeArrowheads="1"/>
          </p:cNvSpPr>
          <p:nvPr/>
        </p:nvSpPr>
        <p:spPr bwMode="auto">
          <a:xfrm>
            <a:off x="4718252" y="5695704"/>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spTree>
    <p:extLst>
      <p:ext uri="{BB962C8B-B14F-4D97-AF65-F5344CB8AC3E}">
        <p14:creationId xmlns:p14="http://schemas.microsoft.com/office/powerpoint/2010/main" val="9322882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533400" y="1219200"/>
            <a:ext cx="8001000" cy="4724400"/>
          </a:xfrm>
        </p:spPr>
        <p:txBody>
          <a:bodyPr/>
          <a:lstStyle/>
          <a:p>
            <a:r>
              <a:rPr lang="en-US" sz="2800" dirty="0"/>
              <a:t>Criteria for head protection</a:t>
            </a:r>
          </a:p>
          <a:p>
            <a:pPr lvl="1"/>
            <a:endParaRPr lang="en-US" sz="800" dirty="0"/>
          </a:p>
          <a:p>
            <a:pPr lvl="1"/>
            <a:r>
              <a:rPr lang="en-US" sz="2400" dirty="0"/>
              <a:t>ANSI Z89.1-2009</a:t>
            </a:r>
          </a:p>
          <a:p>
            <a:pPr lvl="1"/>
            <a:endParaRPr lang="en-US" sz="800" dirty="0"/>
          </a:p>
          <a:p>
            <a:pPr lvl="1"/>
            <a:r>
              <a:rPr lang="en-US" sz="2400" dirty="0"/>
              <a:t>ANSI Z89.1-2003</a:t>
            </a:r>
          </a:p>
          <a:p>
            <a:pPr lvl="1"/>
            <a:endParaRPr lang="en-US" sz="800" dirty="0"/>
          </a:p>
          <a:p>
            <a:pPr lvl="1"/>
            <a:r>
              <a:rPr lang="en-US" sz="2400" dirty="0"/>
              <a:t>ANSI Z89.1-1997</a:t>
            </a:r>
          </a:p>
        </p:txBody>
      </p:sp>
      <p:sp>
        <p:nvSpPr>
          <p:cNvPr id="2" name="Content Placeholder 1"/>
          <p:cNvSpPr>
            <a:spLocks noGrp="1"/>
          </p:cNvSpPr>
          <p:nvPr>
            <p:ph sz="quarter" idx="10"/>
          </p:nvPr>
        </p:nvSpPr>
        <p:spPr>
          <a:xfrm>
            <a:off x="6383080" y="609600"/>
            <a:ext cx="2303720" cy="381000"/>
          </a:xfrm>
        </p:spPr>
        <p:txBody>
          <a:bodyPr/>
          <a:lstStyle/>
          <a:p>
            <a:r>
              <a:rPr lang="en-US" altLang="en-US" dirty="0">
                <a:latin typeface="Arial" panose="020B0604020202020204" pitchFamily="34" charset="0"/>
              </a:rPr>
              <a:t>1910.135(b)(1)-(2)</a:t>
            </a:r>
          </a:p>
          <a:p>
            <a:endParaRPr lang="en-US" dirty="0"/>
          </a:p>
        </p:txBody>
      </p:sp>
      <p:grpSp>
        <p:nvGrpSpPr>
          <p:cNvPr id="4" name="Group 3">
            <a:extLst>
              <a:ext uri="{FF2B5EF4-FFF2-40B4-BE49-F238E27FC236}">
                <a16:creationId xmlns:a16="http://schemas.microsoft.com/office/drawing/2014/main" id="{DF16430F-391C-4567-A2A7-C2DA66973597}"/>
              </a:ext>
            </a:extLst>
          </p:cNvPr>
          <p:cNvGrpSpPr/>
          <p:nvPr/>
        </p:nvGrpSpPr>
        <p:grpSpPr>
          <a:xfrm>
            <a:off x="5097463" y="1856678"/>
            <a:ext cx="3308350" cy="3909698"/>
            <a:chOff x="5205238" y="2217760"/>
            <a:chExt cx="3104955" cy="3716466"/>
          </a:xfrm>
        </p:grpSpPr>
        <p:pic>
          <p:nvPicPr>
            <p:cNvPr id="1026" name="Picture 2" descr="https://lh3.googleusercontent.com/p/AF1QipMv5A8_wDB2Kb-XPelsaeVAGE_JQdFMUbKFzxRQ=s512-p-qv=p2vsvnlnm7ng62sh481uh0cdt3a14kcij,m=125c92681186c4bc075c03d779ba3597,x=,t=25-iv4437?key=Um81Q1VwOFRmZ0txVlZJSXdEODZWMUdVSFNQMjNR"/>
            <p:cNvPicPr>
              <a:picLocks noChangeAspect="1" noChangeArrowheads="1"/>
            </p:cNvPicPr>
            <p:nvPr/>
          </p:nvPicPr>
          <p:blipFill rotWithShape="1">
            <a:blip r:embed="rId3" r:link="rId4" cstate="screen">
              <a:extLst>
                <a:ext uri="{28A0092B-C50C-407E-A947-70E740481C1C}">
                  <a14:useLocalDpi xmlns:a14="http://schemas.microsoft.com/office/drawing/2010/main"/>
                </a:ext>
              </a:extLst>
            </a:blip>
            <a:srcRect b="-1"/>
            <a:stretch>
              <a:fillRect/>
            </a:stretch>
          </p:blipFill>
          <p:spPr bwMode="auto">
            <a:xfrm>
              <a:off x="5205238" y="2217760"/>
              <a:ext cx="3104955" cy="37164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2"/>
            <p:cNvSpPr>
              <a:spLocks noChangeArrowheads="1"/>
            </p:cNvSpPr>
            <p:nvPr/>
          </p:nvSpPr>
          <p:spPr bwMode="auto">
            <a:xfrm>
              <a:off x="5205238" y="223746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grpSp>
        <p:nvGrpSpPr>
          <p:cNvPr id="3" name="Group 2">
            <a:extLst>
              <a:ext uri="{FF2B5EF4-FFF2-40B4-BE49-F238E27FC236}">
                <a16:creationId xmlns:a16="http://schemas.microsoft.com/office/drawing/2014/main" id="{ADD002AE-C49A-477B-BD7F-3255B3E1FA6A}"/>
              </a:ext>
            </a:extLst>
          </p:cNvPr>
          <p:cNvGrpSpPr/>
          <p:nvPr/>
        </p:nvGrpSpPr>
        <p:grpSpPr>
          <a:xfrm>
            <a:off x="1131268" y="3388039"/>
            <a:ext cx="3308350" cy="2555561"/>
            <a:chOff x="1447800" y="3397250"/>
            <a:chExt cx="3308350" cy="2555561"/>
          </a:xfrm>
        </p:grpSpPr>
        <p:pic>
          <p:nvPicPr>
            <p:cNvPr id="8" name="Picture 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47800" y="3397250"/>
              <a:ext cx="330835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p:nvSpPr>
          <p:spPr bwMode="auto">
            <a:xfrm>
              <a:off x="2286000" y="5738498"/>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12" name="Rectangle 2">
            <a:extLst>
              <a:ext uri="{FF2B5EF4-FFF2-40B4-BE49-F238E27FC236}">
                <a16:creationId xmlns:a16="http://schemas.microsoft.com/office/drawing/2014/main" id="{3CD3FC2A-1DC2-44B7-94A0-FE60BA7D472E}"/>
              </a:ext>
            </a:extLst>
          </p:cNvPr>
          <p:cNvSpPr>
            <a:spLocks noGrp="1" noChangeArrowheads="1"/>
          </p:cNvSpPr>
          <p:nvPr>
            <p:ph type="title"/>
          </p:nvPr>
        </p:nvSpPr>
        <p:spPr>
          <a:xfrm>
            <a:off x="609600" y="517525"/>
            <a:ext cx="7924800" cy="549275"/>
          </a:xfrm>
        </p:spPr>
        <p:txBody>
          <a:bodyPr/>
          <a:lstStyle/>
          <a:p>
            <a:r>
              <a:rPr lang="en-US" altLang="en-US" dirty="0"/>
              <a:t>Head Protection</a:t>
            </a:r>
          </a:p>
        </p:txBody>
      </p:sp>
    </p:spTree>
    <p:extLst>
      <p:ext uri="{BB962C8B-B14F-4D97-AF65-F5344CB8AC3E}">
        <p14:creationId xmlns:p14="http://schemas.microsoft.com/office/powerpoint/2010/main" val="13504171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477840"/>
            <a:ext cx="7924800" cy="549275"/>
          </a:xfrm>
        </p:spPr>
        <p:txBody>
          <a:bodyPr/>
          <a:lstStyle/>
          <a:p>
            <a:r>
              <a:rPr lang="en-US" altLang="en-US" dirty="0"/>
              <a:t>Foot Protection</a:t>
            </a:r>
          </a:p>
        </p:txBody>
      </p:sp>
      <p:sp>
        <p:nvSpPr>
          <p:cNvPr id="54275" name="Rectangle 3"/>
          <p:cNvSpPr>
            <a:spLocks noGrp="1" noChangeArrowheads="1"/>
          </p:cNvSpPr>
          <p:nvPr>
            <p:ph idx="1"/>
          </p:nvPr>
        </p:nvSpPr>
        <p:spPr>
          <a:xfrm>
            <a:off x="533400" y="1219200"/>
            <a:ext cx="4495800" cy="4724400"/>
          </a:xfrm>
        </p:spPr>
        <p:txBody>
          <a:bodyPr/>
          <a:lstStyle/>
          <a:p>
            <a:r>
              <a:rPr lang="en-US" altLang="en-US" sz="2800" dirty="0"/>
              <a:t>General requirements </a:t>
            </a:r>
          </a:p>
          <a:p>
            <a:endParaRPr lang="en-US" altLang="en-US" sz="800" dirty="0"/>
          </a:p>
          <a:p>
            <a:pPr lvl="1">
              <a:lnSpc>
                <a:spcPct val="110000"/>
              </a:lnSpc>
            </a:pPr>
            <a:r>
              <a:rPr lang="en-US" altLang="en-US" sz="2400" dirty="0"/>
              <a:t>Employer shall ensure that each affected employee uses protective footwear.</a:t>
            </a:r>
          </a:p>
          <a:p>
            <a:pPr lvl="2">
              <a:lnSpc>
                <a:spcPct val="110000"/>
              </a:lnSpc>
            </a:pPr>
            <a:endParaRPr lang="en-US" altLang="en-US" sz="800" dirty="0"/>
          </a:p>
          <a:p>
            <a:pPr lvl="2">
              <a:lnSpc>
                <a:spcPct val="110000"/>
              </a:lnSpc>
            </a:pPr>
            <a:r>
              <a:rPr lang="en-US" altLang="en-US" sz="2000" dirty="0"/>
              <a:t>In areas where there is a danger of foot injuries</a:t>
            </a:r>
          </a:p>
          <a:p>
            <a:pPr lvl="1">
              <a:lnSpc>
                <a:spcPct val="110000"/>
              </a:lnSpc>
            </a:pPr>
            <a:endParaRPr lang="en-US" altLang="en-US" sz="800" dirty="0"/>
          </a:p>
          <a:p>
            <a:pPr lvl="2">
              <a:lnSpc>
                <a:spcPct val="110000"/>
              </a:lnSpc>
            </a:pPr>
            <a:r>
              <a:rPr lang="en-US" altLang="en-US" sz="2000" dirty="0"/>
              <a:t>Objects piercing the sole</a:t>
            </a:r>
          </a:p>
          <a:p>
            <a:pPr lvl="2">
              <a:lnSpc>
                <a:spcPct val="110000"/>
              </a:lnSpc>
            </a:pPr>
            <a:endParaRPr lang="en-US" altLang="en-US" sz="800" dirty="0"/>
          </a:p>
          <a:p>
            <a:pPr lvl="2">
              <a:lnSpc>
                <a:spcPct val="110000"/>
              </a:lnSpc>
            </a:pPr>
            <a:r>
              <a:rPr lang="en-US" altLang="en-US" sz="2000" dirty="0"/>
              <a:t>Electrical hazards</a:t>
            </a:r>
          </a:p>
          <a:p>
            <a:pPr lvl="2">
              <a:lnSpc>
                <a:spcPct val="110000"/>
              </a:lnSpc>
            </a:pPr>
            <a:endParaRPr lang="en-US" altLang="en-US" sz="800" dirty="0"/>
          </a:p>
          <a:p>
            <a:pPr lvl="3">
              <a:lnSpc>
                <a:spcPct val="110000"/>
              </a:lnSpc>
            </a:pPr>
            <a:r>
              <a:rPr lang="en-US" altLang="en-US" dirty="0"/>
              <a:t>(Static discharge or Shock)</a:t>
            </a:r>
          </a:p>
          <a:p>
            <a:pPr lvl="1">
              <a:lnSpc>
                <a:spcPct val="110000"/>
              </a:lnSpc>
            </a:pPr>
            <a:endParaRPr lang="en-US" altLang="en-US" dirty="0"/>
          </a:p>
        </p:txBody>
      </p:sp>
      <p:sp>
        <p:nvSpPr>
          <p:cNvPr id="2" name="Content Placeholder 1"/>
          <p:cNvSpPr>
            <a:spLocks noGrp="1"/>
          </p:cNvSpPr>
          <p:nvPr>
            <p:ph sz="quarter" idx="10"/>
          </p:nvPr>
        </p:nvSpPr>
        <p:spPr>
          <a:xfrm>
            <a:off x="7086600" y="609600"/>
            <a:ext cx="2133600" cy="381000"/>
          </a:xfrm>
        </p:spPr>
        <p:txBody>
          <a:bodyPr/>
          <a:lstStyle/>
          <a:p>
            <a:r>
              <a:rPr lang="en-US" altLang="en-US" dirty="0">
                <a:latin typeface="Arial" panose="020B0604020202020204" pitchFamily="34" charset="0"/>
              </a:rPr>
              <a:t>1910.136(a)</a:t>
            </a:r>
          </a:p>
          <a:p>
            <a:endParaRPr lang="en-US" dirty="0"/>
          </a:p>
        </p:txBody>
      </p:sp>
      <p:grpSp>
        <p:nvGrpSpPr>
          <p:cNvPr id="6" name="Group 5">
            <a:extLst>
              <a:ext uri="{FF2B5EF4-FFF2-40B4-BE49-F238E27FC236}">
                <a16:creationId xmlns:a16="http://schemas.microsoft.com/office/drawing/2014/main" id="{8176FF71-3D38-41C3-8CC8-40F33534FEDA}"/>
              </a:ext>
            </a:extLst>
          </p:cNvPr>
          <p:cNvGrpSpPr/>
          <p:nvPr/>
        </p:nvGrpSpPr>
        <p:grpSpPr>
          <a:xfrm>
            <a:off x="5136662" y="3748668"/>
            <a:ext cx="3276600" cy="2209800"/>
            <a:chOff x="4686300" y="3657600"/>
            <a:chExt cx="3543300" cy="236220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432"/>
            <a:stretch/>
          </p:blipFill>
          <p:spPr>
            <a:xfrm>
              <a:off x="4686300" y="3657600"/>
              <a:ext cx="3543300" cy="2362200"/>
            </a:xfrm>
            <a:prstGeom prst="rect">
              <a:avLst/>
            </a:prstGeom>
          </p:spPr>
        </p:pic>
        <p:sp>
          <p:nvSpPr>
            <p:cNvPr id="8" name="Rectangle 2"/>
            <p:cNvSpPr>
              <a:spLocks noChangeArrowheads="1"/>
            </p:cNvSpPr>
            <p:nvPr/>
          </p:nvSpPr>
          <p:spPr bwMode="auto">
            <a:xfrm>
              <a:off x="4885998" y="576738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grpSp>
        <p:nvGrpSpPr>
          <p:cNvPr id="5" name="Group 4">
            <a:extLst>
              <a:ext uri="{FF2B5EF4-FFF2-40B4-BE49-F238E27FC236}">
                <a16:creationId xmlns:a16="http://schemas.microsoft.com/office/drawing/2014/main" id="{D4BD4D67-8213-452C-BE27-FE6BCFDB25BF}"/>
              </a:ext>
            </a:extLst>
          </p:cNvPr>
          <p:cNvGrpSpPr/>
          <p:nvPr/>
        </p:nvGrpSpPr>
        <p:grpSpPr>
          <a:xfrm>
            <a:off x="5136662" y="1302834"/>
            <a:ext cx="3276600" cy="2209800"/>
            <a:chOff x="2057400" y="4560109"/>
            <a:chExt cx="1948330" cy="1419497"/>
          </a:xfrm>
        </p:grpSpPr>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57400" y="4560109"/>
              <a:ext cx="1948330" cy="1419497"/>
            </a:xfrm>
            <a:prstGeom prst="rect">
              <a:avLst/>
            </a:prstGeom>
          </p:spPr>
        </p:pic>
        <p:sp>
          <p:nvSpPr>
            <p:cNvPr id="10" name="Rectangle 2"/>
            <p:cNvSpPr>
              <a:spLocks noChangeArrowheads="1"/>
            </p:cNvSpPr>
            <p:nvPr/>
          </p:nvSpPr>
          <p:spPr bwMode="auto">
            <a:xfrm>
              <a:off x="2870667" y="5757364"/>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1677075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xfrm>
            <a:off x="618832" y="487363"/>
            <a:ext cx="7924800" cy="549275"/>
          </a:xfrm>
        </p:spPr>
        <p:txBody>
          <a:bodyPr/>
          <a:lstStyle/>
          <a:p>
            <a:r>
              <a:rPr lang="en-US" altLang="en-US"/>
              <a:t>Foot Protection</a:t>
            </a:r>
          </a:p>
        </p:txBody>
      </p:sp>
      <p:sp>
        <p:nvSpPr>
          <p:cNvPr id="56322" name="Rectangle 3"/>
          <p:cNvSpPr>
            <a:spLocks noGrp="1" noChangeArrowheads="1"/>
          </p:cNvSpPr>
          <p:nvPr>
            <p:ph idx="1"/>
          </p:nvPr>
        </p:nvSpPr>
        <p:spPr>
          <a:xfrm>
            <a:off x="533400" y="1219200"/>
            <a:ext cx="6705600" cy="4724400"/>
          </a:xfrm>
        </p:spPr>
        <p:txBody>
          <a:bodyPr/>
          <a:lstStyle/>
          <a:p>
            <a:r>
              <a:rPr lang="en-US" sz="2800" dirty="0"/>
              <a:t>Criteria for protective footwear</a:t>
            </a:r>
          </a:p>
          <a:p>
            <a:endParaRPr lang="en-US" sz="800" dirty="0"/>
          </a:p>
          <a:p>
            <a:pPr lvl="1"/>
            <a:r>
              <a:rPr lang="en-US" sz="2400" dirty="0"/>
              <a:t>ANSI  Z41-1999</a:t>
            </a:r>
          </a:p>
          <a:p>
            <a:endParaRPr lang="en-US" dirty="0"/>
          </a:p>
          <a:p>
            <a:pPr lvl="1"/>
            <a:r>
              <a:rPr lang="en-US" sz="2400" dirty="0"/>
              <a:t>ANSI  Z41-1991</a:t>
            </a:r>
          </a:p>
          <a:p>
            <a:endParaRPr lang="en-US" dirty="0"/>
          </a:p>
          <a:p>
            <a:pPr lvl="1"/>
            <a:r>
              <a:rPr lang="en-US" sz="2400" dirty="0"/>
              <a:t>ASTM F2412-2005</a:t>
            </a:r>
          </a:p>
          <a:p>
            <a:pPr marL="457200" lvl="1" indent="0">
              <a:buNone/>
            </a:pPr>
            <a:r>
              <a:rPr lang="en-US" sz="2400" dirty="0"/>
              <a:t>   and F2413-2005</a:t>
            </a:r>
          </a:p>
        </p:txBody>
      </p:sp>
      <p:sp>
        <p:nvSpPr>
          <p:cNvPr id="2" name="Content Placeholder 1"/>
          <p:cNvSpPr>
            <a:spLocks noGrp="1"/>
          </p:cNvSpPr>
          <p:nvPr>
            <p:ph sz="quarter" idx="10"/>
          </p:nvPr>
        </p:nvSpPr>
        <p:spPr>
          <a:xfrm>
            <a:off x="6400800" y="609600"/>
            <a:ext cx="2362200" cy="381000"/>
          </a:xfrm>
        </p:spPr>
        <p:txBody>
          <a:bodyPr/>
          <a:lstStyle/>
          <a:p>
            <a:r>
              <a:rPr lang="en-US" altLang="en-US" dirty="0"/>
              <a:t>1910.136(b)(1)-(2)</a:t>
            </a:r>
          </a:p>
          <a:p>
            <a:endParaRPr lang="en-US" dirty="0"/>
          </a:p>
        </p:txBody>
      </p:sp>
      <p:pic>
        <p:nvPicPr>
          <p:cNvPr id="5"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4581232" y="1981200"/>
            <a:ext cx="3787672"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4585095" y="5502333"/>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spTree>
    <p:extLst>
      <p:ext uri="{BB962C8B-B14F-4D97-AF65-F5344CB8AC3E}">
        <p14:creationId xmlns:p14="http://schemas.microsoft.com/office/powerpoint/2010/main" val="87267010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09600" y="498157"/>
            <a:ext cx="7924800" cy="492443"/>
          </a:xfrm>
        </p:spPr>
        <p:txBody>
          <a:bodyPr>
            <a:normAutofit fontScale="90000"/>
          </a:bodyPr>
          <a:lstStyle/>
          <a:p>
            <a:r>
              <a:rPr lang="en-US" altLang="en-US" sz="3200" dirty="0"/>
              <a:t>Electrical Protective Equipment</a:t>
            </a:r>
          </a:p>
        </p:txBody>
      </p:sp>
      <p:sp>
        <p:nvSpPr>
          <p:cNvPr id="58371" name="Rectangle 3"/>
          <p:cNvSpPr>
            <a:spLocks noGrp="1" noChangeArrowheads="1"/>
          </p:cNvSpPr>
          <p:nvPr>
            <p:ph idx="1"/>
          </p:nvPr>
        </p:nvSpPr>
        <p:spPr>
          <a:xfrm>
            <a:off x="533400" y="1219200"/>
            <a:ext cx="8001000" cy="4724400"/>
          </a:xfrm>
        </p:spPr>
        <p:txBody>
          <a:bodyPr/>
          <a:lstStyle/>
          <a:p>
            <a:r>
              <a:rPr lang="en-US" sz="2800" dirty="0"/>
              <a:t>General requirements  </a:t>
            </a:r>
          </a:p>
          <a:p>
            <a:pPr lvl="1"/>
            <a:endParaRPr lang="en-US" sz="800" dirty="0"/>
          </a:p>
          <a:p>
            <a:pPr lvl="1"/>
            <a:r>
              <a:rPr lang="en-US" sz="2400" dirty="0"/>
              <a:t>Employers shall select and require employees to use appropriate hand protection.</a:t>
            </a:r>
          </a:p>
          <a:p>
            <a:pPr lvl="2"/>
            <a:endParaRPr lang="en-US" sz="800" dirty="0"/>
          </a:p>
          <a:p>
            <a:pPr lvl="2"/>
            <a:r>
              <a:rPr lang="en-US" sz="2000" dirty="0"/>
              <a:t>Equipment shall be capable of withstanding the ac proof-test voltage specified in Table I-1 or the dc proof-test voltage specified in Table I-2.</a:t>
            </a:r>
          </a:p>
          <a:p>
            <a:pPr lvl="2"/>
            <a:endParaRPr lang="en-US" sz="2000" dirty="0"/>
          </a:p>
          <a:p>
            <a:pPr lvl="2"/>
            <a:r>
              <a:rPr lang="en-US" sz="2000" dirty="0"/>
              <a:t>Table I-1-AC Proof-Test</a:t>
            </a:r>
          </a:p>
          <a:p>
            <a:pPr lvl="2"/>
            <a:endParaRPr lang="en-US" sz="2000" dirty="0"/>
          </a:p>
          <a:p>
            <a:pPr lvl="2"/>
            <a:r>
              <a:rPr lang="en-US" sz="2000" dirty="0"/>
              <a:t>Table I-2DC Proof-Test</a:t>
            </a:r>
          </a:p>
          <a:p>
            <a:pPr lvl="2"/>
            <a:endParaRPr lang="en-US" altLang="en-US" sz="2000" dirty="0"/>
          </a:p>
          <a:p>
            <a:pPr lvl="2"/>
            <a:r>
              <a:rPr lang="en-US" altLang="en-US" sz="2000" dirty="0"/>
              <a:t>Table I-3-Glove Test</a:t>
            </a:r>
          </a:p>
          <a:p>
            <a:pPr lvl="2"/>
            <a:endParaRPr lang="en-US" altLang="en-US" sz="1600" dirty="0"/>
          </a:p>
        </p:txBody>
      </p:sp>
      <p:sp>
        <p:nvSpPr>
          <p:cNvPr id="2" name="Content Placeholder 1"/>
          <p:cNvSpPr>
            <a:spLocks noGrp="1"/>
          </p:cNvSpPr>
          <p:nvPr>
            <p:ph sz="quarter" idx="10"/>
          </p:nvPr>
        </p:nvSpPr>
        <p:spPr>
          <a:xfrm>
            <a:off x="7391400" y="609600"/>
            <a:ext cx="1371600" cy="381000"/>
          </a:xfrm>
        </p:spPr>
        <p:txBody>
          <a:bodyPr/>
          <a:lstStyle/>
          <a:p>
            <a:r>
              <a:rPr lang="en-US" altLang="en-US" dirty="0"/>
              <a:t>1910.137</a:t>
            </a:r>
            <a:endParaRPr lang="en-US" dirty="0"/>
          </a:p>
        </p:txBody>
      </p:sp>
      <p:grpSp>
        <p:nvGrpSpPr>
          <p:cNvPr id="3" name="Group 2">
            <a:extLst>
              <a:ext uri="{FF2B5EF4-FFF2-40B4-BE49-F238E27FC236}">
                <a16:creationId xmlns:a16="http://schemas.microsoft.com/office/drawing/2014/main" id="{96724EE0-6D03-4D33-AB48-8643670B7BA5}"/>
              </a:ext>
            </a:extLst>
          </p:cNvPr>
          <p:cNvGrpSpPr/>
          <p:nvPr/>
        </p:nvGrpSpPr>
        <p:grpSpPr>
          <a:xfrm>
            <a:off x="4724400" y="3733800"/>
            <a:ext cx="3733800" cy="2057400"/>
            <a:chOff x="4876800" y="3940977"/>
            <a:chExt cx="3536950" cy="1987550"/>
          </a:xfrm>
        </p:grpSpPr>
        <p:pic>
          <p:nvPicPr>
            <p:cNvPr id="8"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76800" y="3940977"/>
              <a:ext cx="3536950"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4876800" y="3958562"/>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10918638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09600" y="480607"/>
            <a:ext cx="7924800" cy="549275"/>
          </a:xfrm>
        </p:spPr>
        <p:txBody>
          <a:bodyPr/>
          <a:lstStyle/>
          <a:p>
            <a:r>
              <a:rPr lang="en-US" altLang="en-US" dirty="0"/>
              <a:t>Hand Protection</a:t>
            </a:r>
          </a:p>
        </p:txBody>
      </p:sp>
      <p:sp>
        <p:nvSpPr>
          <p:cNvPr id="58371" name="Rectangle 3"/>
          <p:cNvSpPr>
            <a:spLocks noGrp="1" noChangeArrowheads="1"/>
          </p:cNvSpPr>
          <p:nvPr>
            <p:ph idx="1"/>
          </p:nvPr>
        </p:nvSpPr>
        <p:spPr>
          <a:xfrm>
            <a:off x="533400" y="1219200"/>
            <a:ext cx="8001000" cy="4724400"/>
          </a:xfrm>
        </p:spPr>
        <p:txBody>
          <a:bodyPr/>
          <a:lstStyle/>
          <a:p>
            <a:r>
              <a:rPr lang="en-US" sz="2800" dirty="0"/>
              <a:t>General requirements  </a:t>
            </a:r>
          </a:p>
          <a:p>
            <a:pPr lvl="1"/>
            <a:endParaRPr lang="en-US" sz="800" dirty="0"/>
          </a:p>
          <a:p>
            <a:pPr lvl="1"/>
            <a:r>
              <a:rPr lang="en-US" sz="2400" dirty="0"/>
              <a:t>Employers shall select and require employees to use appropriate hand protection.</a:t>
            </a:r>
          </a:p>
          <a:p>
            <a:pPr lvl="2"/>
            <a:endParaRPr lang="en-US" sz="800" dirty="0"/>
          </a:p>
          <a:p>
            <a:pPr lvl="2">
              <a:lnSpc>
                <a:spcPct val="150000"/>
              </a:lnSpc>
            </a:pPr>
            <a:r>
              <a:rPr lang="en-US" sz="2000" dirty="0"/>
              <a:t>Skin absorption</a:t>
            </a:r>
          </a:p>
          <a:p>
            <a:pPr lvl="2">
              <a:lnSpc>
                <a:spcPct val="150000"/>
              </a:lnSpc>
            </a:pPr>
            <a:r>
              <a:rPr lang="en-US" sz="2000" dirty="0"/>
              <a:t>Cuts and lacerations</a:t>
            </a:r>
          </a:p>
          <a:p>
            <a:pPr lvl="2">
              <a:lnSpc>
                <a:spcPct val="150000"/>
              </a:lnSpc>
            </a:pPr>
            <a:r>
              <a:rPr lang="en-US" sz="2000" dirty="0"/>
              <a:t>Temperature extremes</a:t>
            </a:r>
            <a:endParaRPr lang="en-US" altLang="en-US" sz="2000" dirty="0"/>
          </a:p>
          <a:p>
            <a:pPr lvl="2">
              <a:lnSpc>
                <a:spcPct val="150000"/>
              </a:lnSpc>
            </a:pPr>
            <a:r>
              <a:rPr lang="en-US" sz="2000" dirty="0"/>
              <a:t>Abrasions</a:t>
            </a:r>
          </a:p>
          <a:p>
            <a:pPr lvl="2">
              <a:lnSpc>
                <a:spcPct val="150000"/>
              </a:lnSpc>
            </a:pPr>
            <a:r>
              <a:rPr lang="en-US" sz="2000" dirty="0"/>
              <a:t>Burns</a:t>
            </a:r>
          </a:p>
        </p:txBody>
      </p:sp>
      <p:sp>
        <p:nvSpPr>
          <p:cNvPr id="2" name="Content Placeholder 1"/>
          <p:cNvSpPr>
            <a:spLocks noGrp="1"/>
          </p:cNvSpPr>
          <p:nvPr>
            <p:ph sz="quarter" idx="10"/>
          </p:nvPr>
        </p:nvSpPr>
        <p:spPr>
          <a:xfrm>
            <a:off x="7086600" y="609600"/>
            <a:ext cx="2133600" cy="381000"/>
          </a:xfrm>
        </p:spPr>
        <p:txBody>
          <a:bodyPr/>
          <a:lstStyle/>
          <a:p>
            <a:r>
              <a:rPr lang="en-US" altLang="en-US" dirty="0"/>
              <a:t>1910.138(a)</a:t>
            </a:r>
          </a:p>
          <a:p>
            <a:endParaRPr lang="en-US" dirty="0"/>
          </a:p>
        </p:txBody>
      </p:sp>
      <p:sp>
        <p:nvSpPr>
          <p:cNvPr id="7" name="Rectangle 2"/>
          <p:cNvSpPr>
            <a:spLocks noChangeArrowheads="1"/>
          </p:cNvSpPr>
          <p:nvPr/>
        </p:nvSpPr>
        <p:spPr bwMode="auto">
          <a:xfrm>
            <a:off x="4911420" y="5699979"/>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sp>
        <p:nvSpPr>
          <p:cNvPr id="9" name="Rectangle 2"/>
          <p:cNvSpPr>
            <a:spLocks noChangeArrowheads="1"/>
          </p:cNvSpPr>
          <p:nvPr/>
        </p:nvSpPr>
        <p:spPr bwMode="auto">
          <a:xfrm>
            <a:off x="7265672" y="574273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nvGrpSpPr>
          <p:cNvPr id="3" name="Group 2">
            <a:extLst>
              <a:ext uri="{FF2B5EF4-FFF2-40B4-BE49-F238E27FC236}">
                <a16:creationId xmlns:a16="http://schemas.microsoft.com/office/drawing/2014/main" id="{5DEFFDA1-5EDA-44A4-8470-2DA536C0A303}"/>
              </a:ext>
            </a:extLst>
          </p:cNvPr>
          <p:cNvGrpSpPr/>
          <p:nvPr/>
        </p:nvGrpSpPr>
        <p:grpSpPr>
          <a:xfrm>
            <a:off x="3738575" y="4419743"/>
            <a:ext cx="2576182" cy="1447657"/>
            <a:chOff x="3497487" y="3843953"/>
            <a:chExt cx="2576182" cy="1447657"/>
          </a:xfrm>
        </p:grpSpPr>
        <p:pic>
          <p:nvPicPr>
            <p:cNvPr id="8"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7487" y="3843953"/>
              <a:ext cx="2576182" cy="144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a:extLst>
                <a:ext uri="{FF2B5EF4-FFF2-40B4-BE49-F238E27FC236}">
                  <a16:creationId xmlns:a16="http://schemas.microsoft.com/office/drawing/2014/main" id="{8BF9FAF5-3654-43AA-A043-1E5F31EE6F66}"/>
                </a:ext>
              </a:extLst>
            </p:cNvPr>
            <p:cNvSpPr>
              <a:spLocks noChangeArrowheads="1"/>
            </p:cNvSpPr>
            <p:nvPr/>
          </p:nvSpPr>
          <p:spPr bwMode="auto">
            <a:xfrm>
              <a:off x="3587343" y="3843953"/>
              <a:ext cx="1198235" cy="221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grpSp>
        <p:nvGrpSpPr>
          <p:cNvPr id="4" name="Group 3">
            <a:extLst>
              <a:ext uri="{FF2B5EF4-FFF2-40B4-BE49-F238E27FC236}">
                <a16:creationId xmlns:a16="http://schemas.microsoft.com/office/drawing/2014/main" id="{62917E3C-388A-4EFD-9EE9-01DDF2708899}"/>
              </a:ext>
            </a:extLst>
          </p:cNvPr>
          <p:cNvGrpSpPr/>
          <p:nvPr/>
        </p:nvGrpSpPr>
        <p:grpSpPr>
          <a:xfrm>
            <a:off x="6583031" y="3200400"/>
            <a:ext cx="1921537" cy="2667000"/>
            <a:chOff x="6506831" y="2510453"/>
            <a:chExt cx="1921537" cy="2667000"/>
          </a:xfrm>
        </p:grpSpPr>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506831" y="2510453"/>
              <a:ext cx="1921537" cy="2667000"/>
            </a:xfrm>
            <a:prstGeom prst="rect">
              <a:avLst/>
            </a:prstGeom>
          </p:spPr>
        </p:pic>
        <p:sp>
          <p:nvSpPr>
            <p:cNvPr id="11" name="Rectangle 2">
              <a:extLst>
                <a:ext uri="{FF2B5EF4-FFF2-40B4-BE49-F238E27FC236}">
                  <a16:creationId xmlns:a16="http://schemas.microsoft.com/office/drawing/2014/main" id="{FCC5F8B6-9257-4D55-8098-45EC31740D8A}"/>
                </a:ext>
              </a:extLst>
            </p:cNvPr>
            <p:cNvSpPr>
              <a:spLocks noChangeArrowheads="1"/>
            </p:cNvSpPr>
            <p:nvPr/>
          </p:nvSpPr>
          <p:spPr bwMode="auto">
            <a:xfrm>
              <a:off x="6506831" y="2510453"/>
              <a:ext cx="1198235" cy="221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280537189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0F1F3EE-9711-4B4E-A7EC-A15C07CFDA2A}"/>
              </a:ext>
            </a:extLst>
          </p:cNvPr>
          <p:cNvGrpSpPr/>
          <p:nvPr/>
        </p:nvGrpSpPr>
        <p:grpSpPr>
          <a:xfrm>
            <a:off x="5300303" y="1295400"/>
            <a:ext cx="3234097" cy="2566744"/>
            <a:chOff x="5300303" y="2275009"/>
            <a:chExt cx="3234097" cy="2566744"/>
          </a:xfrm>
        </p:grpSpPr>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300303" y="2275009"/>
              <a:ext cx="3234097" cy="2566744"/>
            </a:xfrm>
            <a:prstGeom prst="rect">
              <a:avLst/>
            </a:prstGeom>
          </p:spPr>
        </p:pic>
        <p:sp>
          <p:nvSpPr>
            <p:cNvPr id="9" name="Rectangle 2">
              <a:extLst>
                <a:ext uri="{FF2B5EF4-FFF2-40B4-BE49-F238E27FC236}">
                  <a16:creationId xmlns:a16="http://schemas.microsoft.com/office/drawing/2014/main" id="{9AA56E9D-1B09-4ECB-828C-62C23FEAF3DB}"/>
                </a:ext>
              </a:extLst>
            </p:cNvPr>
            <p:cNvSpPr>
              <a:spLocks noChangeArrowheads="1"/>
            </p:cNvSpPr>
            <p:nvPr/>
          </p:nvSpPr>
          <p:spPr bwMode="auto">
            <a:xfrm>
              <a:off x="5324871" y="460763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9218" name="Rectangle 2"/>
          <p:cNvSpPr>
            <a:spLocks noGrp="1" noChangeArrowheads="1"/>
          </p:cNvSpPr>
          <p:nvPr>
            <p:ph type="title"/>
          </p:nvPr>
        </p:nvSpPr>
        <p:spPr/>
        <p:txBody>
          <a:bodyPr/>
          <a:lstStyle/>
          <a:p>
            <a:r>
              <a:rPr lang="en-US" altLang="en-US" dirty="0"/>
              <a:t>What is PPE?</a:t>
            </a:r>
          </a:p>
        </p:txBody>
      </p:sp>
      <p:sp>
        <p:nvSpPr>
          <p:cNvPr id="9219" name="Rectangle 3"/>
          <p:cNvSpPr>
            <a:spLocks noGrp="1" noChangeArrowheads="1"/>
          </p:cNvSpPr>
          <p:nvPr>
            <p:ph idx="1"/>
          </p:nvPr>
        </p:nvSpPr>
        <p:spPr>
          <a:xfrm>
            <a:off x="533400" y="1295400"/>
            <a:ext cx="4495800" cy="4525963"/>
          </a:xfrm>
        </p:spPr>
        <p:txBody>
          <a:bodyPr/>
          <a:lstStyle/>
          <a:p>
            <a:pPr>
              <a:lnSpc>
                <a:spcPct val="90000"/>
              </a:lnSpc>
            </a:pPr>
            <a:r>
              <a:rPr lang="en-US" altLang="en-US" dirty="0"/>
              <a:t>Equipment worn to minimize exposure to hazards that cause serious workplace injuries and illnesses.</a:t>
            </a:r>
          </a:p>
          <a:p>
            <a:pPr>
              <a:lnSpc>
                <a:spcPct val="90000"/>
              </a:lnSpc>
            </a:pPr>
            <a:endParaRPr lang="en-US" altLang="en-US" sz="1000" dirty="0"/>
          </a:p>
          <a:p>
            <a:pPr>
              <a:lnSpc>
                <a:spcPct val="90000"/>
              </a:lnSpc>
              <a:buFont typeface="Wingdings" panose="05000000000000000000" pitchFamily="2" charset="2"/>
              <a:buNone/>
            </a:pPr>
            <a:endParaRPr lang="en-US" altLang="en-US" sz="800" dirty="0"/>
          </a:p>
          <a:p>
            <a:pPr lvl="1">
              <a:lnSpc>
                <a:spcPct val="90000"/>
              </a:lnSpc>
            </a:pPr>
            <a:r>
              <a:rPr lang="en-US" altLang="en-US" dirty="0"/>
              <a:t>PPE examples include hard hats, goggles, gloves and hearing protection.</a:t>
            </a:r>
          </a:p>
          <a:p>
            <a:pPr lvl="1">
              <a:lnSpc>
                <a:spcPct val="90000"/>
              </a:lnSpc>
            </a:pPr>
            <a:endParaRPr lang="en-US" altLang="en-US" dirty="0"/>
          </a:p>
          <a:p>
            <a:pPr lvl="1">
              <a:lnSpc>
                <a:spcPct val="90000"/>
              </a:lnSpc>
            </a:pPr>
            <a:r>
              <a:rPr lang="en-US" altLang="en-US" dirty="0"/>
              <a:t>Should be a temporary measure.</a:t>
            </a:r>
          </a:p>
        </p:txBody>
      </p:sp>
      <p:cxnSp>
        <p:nvCxnSpPr>
          <p:cNvPr id="6" name="Straight Arrow Connector 5">
            <a:extLst>
              <a:ext uri="{FF2B5EF4-FFF2-40B4-BE49-F238E27FC236}">
                <a16:creationId xmlns:a16="http://schemas.microsoft.com/office/drawing/2014/main" id="{39DB3EC4-3C16-48B1-918C-A95201FB6FA6}"/>
              </a:ext>
            </a:extLst>
          </p:cNvPr>
          <p:cNvCxnSpPr>
            <a:cxnSpLocks/>
          </p:cNvCxnSpPr>
          <p:nvPr/>
        </p:nvCxnSpPr>
        <p:spPr bwMode="auto">
          <a:xfrm flipV="1">
            <a:off x="4948234" y="2097387"/>
            <a:ext cx="867462" cy="1241716"/>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4" name="Rectangle 3">
            <a:extLst>
              <a:ext uri="{FF2B5EF4-FFF2-40B4-BE49-F238E27FC236}">
                <a16:creationId xmlns:a16="http://schemas.microsoft.com/office/drawing/2014/main" id="{D0314D19-183E-4FFD-B9EB-AE88228F3EEE}"/>
              </a:ext>
            </a:extLst>
          </p:cNvPr>
          <p:cNvSpPr/>
          <p:nvPr/>
        </p:nvSpPr>
        <p:spPr>
          <a:xfrm>
            <a:off x="4624050" y="3215494"/>
            <a:ext cx="385868" cy="519690"/>
          </a:xfrm>
          <a:prstGeom prst="rect">
            <a:avLst/>
          </a:prstGeom>
          <a:noFill/>
        </p:spPr>
        <p:txBody>
          <a:bodyPr wrap="square" lIns="91440" tIns="45720" rIns="91440" bIns="45720">
            <a:spAutoFit/>
          </a:bodyPr>
          <a:lstStyle/>
          <a:p>
            <a:pPr algn="ctr"/>
            <a:r>
              <a:rPr lang="en-US" sz="2800" b="0" u="none" cap="none" spc="0" dirty="0">
                <a:ln w="0"/>
                <a:solidFill>
                  <a:srgbClr val="C00000"/>
                </a:solidFill>
              </a:rPr>
              <a:t>?</a:t>
            </a:r>
          </a:p>
        </p:txBody>
      </p:sp>
    </p:spTree>
    <p:extLst>
      <p:ext uri="{BB962C8B-B14F-4D97-AF65-F5344CB8AC3E}">
        <p14:creationId xmlns:p14="http://schemas.microsoft.com/office/powerpoint/2010/main" val="102589611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533400" y="1219200"/>
            <a:ext cx="8001000" cy="4724400"/>
          </a:xfrm>
        </p:spPr>
        <p:txBody>
          <a:bodyPr/>
          <a:lstStyle/>
          <a:p>
            <a:r>
              <a:rPr lang="en-US" altLang="en-US" sz="2800" dirty="0"/>
              <a:t>Selection </a:t>
            </a:r>
          </a:p>
          <a:p>
            <a:endParaRPr lang="en-US" altLang="en-US" sz="800" dirty="0"/>
          </a:p>
          <a:p>
            <a:pPr lvl="1"/>
            <a:r>
              <a:rPr lang="en-US" altLang="en-US" sz="2400" dirty="0"/>
              <a:t>Employers shall base the selection of the appropriate hand protection on an evaluation of the performance characteristics. </a:t>
            </a:r>
          </a:p>
          <a:p>
            <a:pPr lvl="2"/>
            <a:endParaRPr lang="en-US" altLang="en-US" sz="800" dirty="0"/>
          </a:p>
          <a:p>
            <a:pPr lvl="2"/>
            <a:r>
              <a:rPr lang="en-US" altLang="en-US" sz="2000" dirty="0"/>
              <a:t>Hand protection relative to the task(s) to be performed.</a:t>
            </a:r>
          </a:p>
          <a:p>
            <a:pPr lvl="3"/>
            <a:endParaRPr lang="en-US" altLang="en-US" sz="800" dirty="0"/>
          </a:p>
          <a:p>
            <a:pPr lvl="3"/>
            <a:r>
              <a:rPr lang="en-US" altLang="en-US" dirty="0"/>
              <a:t>Conditions present, duration of use, and hazards identified.</a:t>
            </a:r>
          </a:p>
        </p:txBody>
      </p:sp>
      <p:sp>
        <p:nvSpPr>
          <p:cNvPr id="2" name="Content Placeholder 1"/>
          <p:cNvSpPr>
            <a:spLocks noGrp="1"/>
          </p:cNvSpPr>
          <p:nvPr>
            <p:ph sz="quarter" idx="10"/>
          </p:nvPr>
        </p:nvSpPr>
        <p:spPr>
          <a:xfrm>
            <a:off x="7086600" y="609600"/>
            <a:ext cx="2133600" cy="381000"/>
          </a:xfrm>
        </p:spPr>
        <p:txBody>
          <a:bodyPr/>
          <a:lstStyle/>
          <a:p>
            <a:r>
              <a:rPr lang="en-US" altLang="en-US" dirty="0"/>
              <a:t>1910.138(b)</a:t>
            </a:r>
          </a:p>
          <a:p>
            <a:endParaRPr lang="en-US" dirty="0"/>
          </a:p>
        </p:txBody>
      </p:sp>
      <p:grpSp>
        <p:nvGrpSpPr>
          <p:cNvPr id="3" name="Group 2">
            <a:extLst>
              <a:ext uri="{FF2B5EF4-FFF2-40B4-BE49-F238E27FC236}">
                <a16:creationId xmlns:a16="http://schemas.microsoft.com/office/drawing/2014/main" id="{A0E55A52-BD03-4441-A8A9-16BCFD181C6D}"/>
              </a:ext>
            </a:extLst>
          </p:cNvPr>
          <p:cNvGrpSpPr/>
          <p:nvPr/>
        </p:nvGrpSpPr>
        <p:grpSpPr>
          <a:xfrm>
            <a:off x="6248400" y="3886200"/>
            <a:ext cx="2133600" cy="1981200"/>
            <a:chOff x="5617369" y="2053856"/>
            <a:chExt cx="2917031" cy="2667000"/>
          </a:xfrm>
        </p:grpSpPr>
        <p:pic>
          <p:nvPicPr>
            <p:cNvPr id="11" name="Picture 6" descr="C:\Users\rmatthews.EADS\Pictures\Picture2.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617369" y="2053856"/>
              <a:ext cx="2917031"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6629400" y="4506543"/>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sp>
        <p:nvSpPr>
          <p:cNvPr id="9" name="Rectangle 2">
            <a:extLst>
              <a:ext uri="{FF2B5EF4-FFF2-40B4-BE49-F238E27FC236}">
                <a16:creationId xmlns:a16="http://schemas.microsoft.com/office/drawing/2014/main" id="{FDB530C8-A242-4A4F-9A29-0767EC43BA4C}"/>
              </a:ext>
            </a:extLst>
          </p:cNvPr>
          <p:cNvSpPr>
            <a:spLocks noGrp="1" noChangeArrowheads="1"/>
          </p:cNvSpPr>
          <p:nvPr>
            <p:ph type="title"/>
          </p:nvPr>
        </p:nvSpPr>
        <p:spPr>
          <a:xfrm>
            <a:off x="609600" y="480607"/>
            <a:ext cx="7924800" cy="549275"/>
          </a:xfrm>
        </p:spPr>
        <p:txBody>
          <a:bodyPr/>
          <a:lstStyle/>
          <a:p>
            <a:r>
              <a:rPr lang="en-US" altLang="en-US" dirty="0"/>
              <a:t>Hand Protection</a:t>
            </a:r>
          </a:p>
        </p:txBody>
      </p:sp>
    </p:spTree>
    <p:extLst>
      <p:ext uri="{BB962C8B-B14F-4D97-AF65-F5344CB8AC3E}">
        <p14:creationId xmlns:p14="http://schemas.microsoft.com/office/powerpoint/2010/main" val="64465103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09600" y="474917"/>
            <a:ext cx="7924800" cy="549275"/>
          </a:xfrm>
        </p:spPr>
        <p:txBody>
          <a:bodyPr/>
          <a:lstStyle/>
          <a:p>
            <a:r>
              <a:rPr lang="en-US" altLang="en-US" dirty="0"/>
              <a:t>Personal Fall Protection Systems</a:t>
            </a:r>
          </a:p>
        </p:txBody>
      </p:sp>
      <p:sp>
        <p:nvSpPr>
          <p:cNvPr id="60419" name="Rectangle 3"/>
          <p:cNvSpPr>
            <a:spLocks noGrp="1" noChangeArrowheads="1"/>
          </p:cNvSpPr>
          <p:nvPr>
            <p:ph idx="1"/>
          </p:nvPr>
        </p:nvSpPr>
        <p:spPr>
          <a:xfrm>
            <a:off x="533400" y="1219200"/>
            <a:ext cx="5181600" cy="4724400"/>
          </a:xfrm>
        </p:spPr>
        <p:txBody>
          <a:bodyPr/>
          <a:lstStyle/>
          <a:p>
            <a:r>
              <a:rPr lang="en-US" sz="2800" dirty="0"/>
              <a:t>General requirements</a:t>
            </a:r>
          </a:p>
          <a:p>
            <a:pPr lvl="1"/>
            <a:endParaRPr lang="en-US" sz="800" dirty="0"/>
          </a:p>
          <a:p>
            <a:pPr lvl="1"/>
            <a:endParaRPr lang="en-US" sz="800" dirty="0"/>
          </a:p>
          <a:p>
            <a:pPr lvl="1"/>
            <a:r>
              <a:rPr lang="en-US" sz="2400" dirty="0"/>
              <a:t>Employer must ensure that personal fall protection systems meet the following requirements.</a:t>
            </a:r>
          </a:p>
          <a:p>
            <a:pPr lvl="1"/>
            <a:endParaRPr lang="en-US" sz="800" dirty="0"/>
          </a:p>
          <a:p>
            <a:pPr lvl="1"/>
            <a:endParaRPr lang="en-US" sz="800" dirty="0"/>
          </a:p>
          <a:p>
            <a:pPr lvl="2"/>
            <a:r>
              <a:rPr lang="en-US" sz="2000" dirty="0"/>
              <a:t>Personal fall arrest systems and positioning systems </a:t>
            </a:r>
            <a:endParaRPr lang="en-US" altLang="en-US" sz="2000" dirty="0"/>
          </a:p>
        </p:txBody>
      </p:sp>
      <p:sp>
        <p:nvSpPr>
          <p:cNvPr id="2" name="Content Placeholder 1"/>
          <p:cNvSpPr>
            <a:spLocks noGrp="1"/>
          </p:cNvSpPr>
          <p:nvPr>
            <p:ph sz="quarter" idx="10"/>
          </p:nvPr>
        </p:nvSpPr>
        <p:spPr>
          <a:xfrm>
            <a:off x="7086600" y="609600"/>
            <a:ext cx="1600200" cy="381000"/>
          </a:xfrm>
        </p:spPr>
        <p:txBody>
          <a:bodyPr/>
          <a:lstStyle/>
          <a:p>
            <a:r>
              <a:rPr lang="en-US" altLang="en-US" dirty="0"/>
              <a:t>1910.140(a)</a:t>
            </a:r>
          </a:p>
          <a:p>
            <a:endParaRPr lang="en-US" dirty="0"/>
          </a:p>
        </p:txBody>
      </p:sp>
      <p:sp>
        <p:nvSpPr>
          <p:cNvPr id="7" name="Rectangle 2"/>
          <p:cNvSpPr>
            <a:spLocks noChangeArrowheads="1"/>
          </p:cNvSpPr>
          <p:nvPr/>
        </p:nvSpPr>
        <p:spPr bwMode="auto">
          <a:xfrm>
            <a:off x="7022306" y="572928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nvGrpSpPr>
          <p:cNvPr id="4" name="Group 3">
            <a:extLst>
              <a:ext uri="{FF2B5EF4-FFF2-40B4-BE49-F238E27FC236}">
                <a16:creationId xmlns:a16="http://schemas.microsoft.com/office/drawing/2014/main" id="{C146E245-12B2-4C0C-BB3E-06201E310132}"/>
              </a:ext>
            </a:extLst>
          </p:cNvPr>
          <p:cNvGrpSpPr/>
          <p:nvPr/>
        </p:nvGrpSpPr>
        <p:grpSpPr>
          <a:xfrm>
            <a:off x="6248400" y="1879908"/>
            <a:ext cx="2133600" cy="2958213"/>
            <a:chOff x="6256337" y="2985387"/>
            <a:chExt cx="2133600" cy="2958213"/>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56337" y="2985387"/>
              <a:ext cx="2133600" cy="2958213"/>
            </a:xfrm>
            <a:prstGeom prst="rect">
              <a:avLst/>
            </a:prstGeom>
            <a:ln w="34925" cap="sq">
              <a:solidFill>
                <a:schemeClr val="bg1">
                  <a:lumMod val="75000"/>
                </a:schemeClr>
              </a:solidFill>
              <a:prstDash val="solid"/>
              <a:miter lim="800000"/>
            </a:ln>
            <a:effectLst>
              <a:outerShdw blurRad="50800" dist="38100" dir="2700000" algn="tl" rotWithShape="0">
                <a:srgbClr val="000000">
                  <a:alpha val="43000"/>
                </a:srgbClr>
              </a:outerShdw>
            </a:effectLst>
          </p:spPr>
        </p:pic>
        <p:sp>
          <p:nvSpPr>
            <p:cNvPr id="8" name="Rectangle 2"/>
            <p:cNvSpPr>
              <a:spLocks noChangeArrowheads="1"/>
            </p:cNvSpPr>
            <p:nvPr/>
          </p:nvSpPr>
          <p:spPr bwMode="auto">
            <a:xfrm>
              <a:off x="6256337" y="2986087"/>
              <a:ext cx="1135063" cy="2143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spTree>
    <p:extLst>
      <p:ext uri="{BB962C8B-B14F-4D97-AF65-F5344CB8AC3E}">
        <p14:creationId xmlns:p14="http://schemas.microsoft.com/office/powerpoint/2010/main" val="104696907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1BAD60CA-A04D-499E-916F-C5AECE6F8C89}"/>
              </a:ext>
            </a:extLst>
          </p:cNvPr>
          <p:cNvSpPr>
            <a:spLocks noGrp="1" noChangeArrowheads="1"/>
          </p:cNvSpPr>
          <p:nvPr>
            <p:ph type="title"/>
          </p:nvPr>
        </p:nvSpPr>
        <p:spPr>
          <a:xfrm>
            <a:off x="609600" y="472281"/>
            <a:ext cx="7924800" cy="549275"/>
          </a:xfrm>
        </p:spPr>
        <p:txBody>
          <a:bodyPr/>
          <a:lstStyle/>
          <a:p>
            <a:r>
              <a:rPr lang="en-US" altLang="en-US" dirty="0"/>
              <a:t>Personal Fall Protection Systems</a:t>
            </a:r>
          </a:p>
        </p:txBody>
      </p:sp>
      <p:sp>
        <p:nvSpPr>
          <p:cNvPr id="60419" name="Rectangle 3"/>
          <p:cNvSpPr>
            <a:spLocks noGrp="1" noChangeArrowheads="1"/>
          </p:cNvSpPr>
          <p:nvPr>
            <p:ph idx="1"/>
          </p:nvPr>
        </p:nvSpPr>
        <p:spPr>
          <a:xfrm>
            <a:off x="533400" y="1395663"/>
            <a:ext cx="8001000" cy="4440780"/>
          </a:xfrm>
        </p:spPr>
        <p:txBody>
          <a:bodyPr>
            <a:normAutofit lnSpcReduction="10000"/>
          </a:bodyPr>
          <a:lstStyle/>
          <a:p>
            <a:r>
              <a:rPr lang="en-US" sz="2800" dirty="0"/>
              <a:t>Employers must ensure that personal fall protection systems must meet this standard.</a:t>
            </a:r>
          </a:p>
          <a:p>
            <a:endParaRPr lang="en-US" sz="800" dirty="0"/>
          </a:p>
          <a:p>
            <a:pPr lvl="1"/>
            <a:r>
              <a:rPr lang="en-US" sz="2200" dirty="0"/>
              <a:t>When vertical lifelines are used, each employee must be attached to a separate lifeline.</a:t>
            </a:r>
          </a:p>
          <a:p>
            <a:pPr lvl="1"/>
            <a:endParaRPr lang="en-US" sz="2200" dirty="0"/>
          </a:p>
          <a:p>
            <a:pPr lvl="1"/>
            <a:r>
              <a:rPr lang="en-US" sz="2200" dirty="0"/>
              <a:t>Lanyards and vertical lifelines </a:t>
            </a:r>
          </a:p>
          <a:p>
            <a:pPr marL="457200" lvl="1" indent="0">
              <a:buNone/>
            </a:pPr>
            <a:r>
              <a:rPr lang="en-US" sz="2200" dirty="0"/>
              <a:t>   must have a minimum breaking</a:t>
            </a:r>
          </a:p>
          <a:p>
            <a:pPr marL="457200" lvl="1" indent="0">
              <a:buNone/>
            </a:pPr>
            <a:r>
              <a:rPr lang="en-US" sz="2200" dirty="0"/>
              <a:t>   strength of 5,000 pounds.</a:t>
            </a:r>
          </a:p>
          <a:p>
            <a:pPr marL="457200" lvl="1" indent="0">
              <a:buNone/>
            </a:pPr>
            <a:endParaRPr lang="en-US" sz="2200" dirty="0"/>
          </a:p>
          <a:p>
            <a:pPr lvl="1"/>
            <a:r>
              <a:rPr lang="en-US" sz="2200" dirty="0"/>
              <a:t>Competent person or qualified </a:t>
            </a:r>
          </a:p>
          <a:p>
            <a:pPr marL="457200" lvl="1" indent="0">
              <a:buNone/>
            </a:pPr>
            <a:r>
              <a:rPr lang="en-US" sz="2200" dirty="0"/>
              <a:t>   person must inspect each knot in</a:t>
            </a:r>
          </a:p>
          <a:p>
            <a:pPr marL="457200" lvl="1" indent="0">
              <a:buNone/>
            </a:pPr>
            <a:r>
              <a:rPr lang="en-US" sz="2200" dirty="0"/>
              <a:t>   a lanyard or vertical lifeline to</a:t>
            </a:r>
          </a:p>
          <a:p>
            <a:pPr marL="457200" lvl="1" indent="0">
              <a:buNone/>
            </a:pPr>
            <a:r>
              <a:rPr lang="en-US" sz="2200" dirty="0"/>
              <a:t>   ensure that it meets requirements.</a:t>
            </a:r>
          </a:p>
          <a:p>
            <a:pPr lvl="1"/>
            <a:endParaRPr lang="en-US" sz="2400" dirty="0"/>
          </a:p>
          <a:p>
            <a:pPr lvl="1"/>
            <a:endParaRPr lang="en-US" sz="2400" dirty="0"/>
          </a:p>
          <a:p>
            <a:pPr lvl="1"/>
            <a:endParaRPr lang="en-US" sz="800" dirty="0"/>
          </a:p>
        </p:txBody>
      </p:sp>
      <p:sp>
        <p:nvSpPr>
          <p:cNvPr id="2" name="Content Placeholder 1"/>
          <p:cNvSpPr>
            <a:spLocks noGrp="1"/>
          </p:cNvSpPr>
          <p:nvPr>
            <p:ph sz="quarter" idx="10"/>
          </p:nvPr>
        </p:nvSpPr>
        <p:spPr>
          <a:xfrm>
            <a:off x="7090117" y="609600"/>
            <a:ext cx="1596683" cy="381000"/>
          </a:xfrm>
        </p:spPr>
        <p:txBody>
          <a:bodyPr/>
          <a:lstStyle/>
          <a:p>
            <a:r>
              <a:rPr lang="en-US" altLang="en-US" dirty="0"/>
              <a:t>1910.140(c)</a:t>
            </a:r>
          </a:p>
          <a:p>
            <a:endParaRPr lang="en-US" dirty="0"/>
          </a:p>
        </p:txBody>
      </p:sp>
      <p:grpSp>
        <p:nvGrpSpPr>
          <p:cNvPr id="3" name="Group 2">
            <a:extLst>
              <a:ext uri="{FF2B5EF4-FFF2-40B4-BE49-F238E27FC236}">
                <a16:creationId xmlns:a16="http://schemas.microsoft.com/office/drawing/2014/main" id="{8789961A-61B9-4434-82F6-47FA99BABD5B}"/>
              </a:ext>
            </a:extLst>
          </p:cNvPr>
          <p:cNvGrpSpPr/>
          <p:nvPr/>
        </p:nvGrpSpPr>
        <p:grpSpPr>
          <a:xfrm>
            <a:off x="6096000" y="3047999"/>
            <a:ext cx="2286000" cy="2697957"/>
            <a:chOff x="6716486" y="3886200"/>
            <a:chExt cx="1665514" cy="2057400"/>
          </a:xfrm>
        </p:grpSpPr>
        <p:pic>
          <p:nvPicPr>
            <p:cNvPr id="6"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16486" y="3886200"/>
              <a:ext cx="1665514"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7022306" y="572928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336920401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581526" y="542848"/>
            <a:ext cx="7924800" cy="492443"/>
          </a:xfrm>
        </p:spPr>
        <p:txBody>
          <a:bodyPr>
            <a:normAutofit fontScale="90000"/>
          </a:bodyPr>
          <a:lstStyle/>
          <a:p>
            <a:r>
              <a:rPr lang="en-US" altLang="en-US" sz="3200" dirty="0"/>
              <a:t>Personal Fall Arrest Systems</a:t>
            </a:r>
          </a:p>
        </p:txBody>
      </p:sp>
      <p:sp>
        <p:nvSpPr>
          <p:cNvPr id="60419" name="Rectangle 3"/>
          <p:cNvSpPr>
            <a:spLocks noGrp="1" noChangeArrowheads="1"/>
          </p:cNvSpPr>
          <p:nvPr>
            <p:ph idx="1"/>
          </p:nvPr>
        </p:nvSpPr>
        <p:spPr>
          <a:xfrm>
            <a:off x="545508" y="1385236"/>
            <a:ext cx="5831305" cy="4724400"/>
          </a:xfrm>
        </p:spPr>
        <p:txBody>
          <a:bodyPr/>
          <a:lstStyle/>
          <a:p>
            <a:r>
              <a:rPr lang="en-US" sz="2800" dirty="0"/>
              <a:t>System performance criteria</a:t>
            </a:r>
          </a:p>
          <a:p>
            <a:endParaRPr lang="en-US" sz="800" dirty="0"/>
          </a:p>
          <a:p>
            <a:pPr lvl="1"/>
            <a:r>
              <a:rPr lang="en-US" sz="2200" dirty="0"/>
              <a:t>Limit the maximum arresting force on the employee to 1,800 pounds.</a:t>
            </a:r>
          </a:p>
          <a:p>
            <a:pPr lvl="1"/>
            <a:endParaRPr lang="en-US" sz="800" dirty="0"/>
          </a:p>
          <a:p>
            <a:pPr lvl="1"/>
            <a:endParaRPr lang="en-US" sz="800" dirty="0"/>
          </a:p>
          <a:p>
            <a:pPr lvl="1"/>
            <a:r>
              <a:rPr lang="en-US" sz="2200" dirty="0"/>
              <a:t>Bring the employee to a complete stop and limit the maximum deceleration distance the employee travels to 3.5 feet.</a:t>
            </a:r>
          </a:p>
          <a:p>
            <a:pPr lvl="1"/>
            <a:endParaRPr lang="en-US" sz="800" dirty="0"/>
          </a:p>
          <a:p>
            <a:pPr lvl="1"/>
            <a:endParaRPr lang="en-US" sz="800" dirty="0"/>
          </a:p>
          <a:p>
            <a:pPr lvl="1"/>
            <a:r>
              <a:rPr lang="en-US" sz="2200" dirty="0"/>
              <a:t>Have sufficient strength to withstand twice the potential impact energy of the employee free falling a distance of 6 feet. </a:t>
            </a:r>
          </a:p>
          <a:p>
            <a:pPr lvl="1"/>
            <a:endParaRPr lang="en-US" dirty="0"/>
          </a:p>
        </p:txBody>
      </p:sp>
      <p:sp>
        <p:nvSpPr>
          <p:cNvPr id="2" name="Content Placeholder 1"/>
          <p:cNvSpPr>
            <a:spLocks noGrp="1"/>
          </p:cNvSpPr>
          <p:nvPr>
            <p:ph sz="quarter" idx="10"/>
          </p:nvPr>
        </p:nvSpPr>
        <p:spPr>
          <a:xfrm>
            <a:off x="7086600" y="609600"/>
            <a:ext cx="1676400" cy="381000"/>
          </a:xfrm>
        </p:spPr>
        <p:txBody>
          <a:bodyPr/>
          <a:lstStyle/>
          <a:p>
            <a:r>
              <a:rPr lang="en-US" altLang="en-US" dirty="0"/>
              <a:t>1910.140(d)</a:t>
            </a:r>
          </a:p>
          <a:p>
            <a:endParaRPr lang="en-US" dirty="0"/>
          </a:p>
        </p:txBody>
      </p:sp>
      <p:pic>
        <p:nvPicPr>
          <p:cNvPr id="9" name="Picture 8" descr="A person wearing a uniform&#10;&#10;Description automatically generated">
            <a:extLst>
              <a:ext uri="{FF2B5EF4-FFF2-40B4-BE49-F238E27FC236}">
                <a16:creationId xmlns:a16="http://schemas.microsoft.com/office/drawing/2014/main" id="{172A346D-B974-4483-8745-45E231468A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5206" y="2619632"/>
            <a:ext cx="2263286" cy="2853132"/>
          </a:xfrm>
          <a:prstGeom prst="rect">
            <a:avLst/>
          </a:prstGeom>
        </p:spPr>
      </p:pic>
    </p:spTree>
    <p:extLst>
      <p:ext uri="{BB962C8B-B14F-4D97-AF65-F5344CB8AC3E}">
        <p14:creationId xmlns:p14="http://schemas.microsoft.com/office/powerpoint/2010/main" val="23366012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45695" y="533400"/>
            <a:ext cx="7924800" cy="492443"/>
          </a:xfrm>
        </p:spPr>
        <p:txBody>
          <a:bodyPr>
            <a:normAutofit fontScale="90000"/>
          </a:bodyPr>
          <a:lstStyle/>
          <a:p>
            <a:r>
              <a:rPr lang="en-US" altLang="en-US" sz="3200" dirty="0"/>
              <a:t>Personal Fall Arrest Systems</a:t>
            </a:r>
          </a:p>
        </p:txBody>
      </p:sp>
      <p:sp>
        <p:nvSpPr>
          <p:cNvPr id="60419" name="Rectangle 3"/>
          <p:cNvSpPr>
            <a:spLocks noGrp="1" noChangeArrowheads="1"/>
          </p:cNvSpPr>
          <p:nvPr>
            <p:ph idx="1"/>
          </p:nvPr>
        </p:nvSpPr>
        <p:spPr>
          <a:xfrm>
            <a:off x="533400" y="1219200"/>
            <a:ext cx="8001000" cy="4724400"/>
          </a:xfrm>
        </p:spPr>
        <p:txBody>
          <a:bodyPr/>
          <a:lstStyle/>
          <a:p>
            <a:r>
              <a:rPr lang="en-US" sz="2800" dirty="0">
                <a:latin typeface="+mj-lt"/>
              </a:rPr>
              <a:t>System performance criteria</a:t>
            </a:r>
          </a:p>
          <a:p>
            <a:endParaRPr lang="en-US" sz="800" dirty="0">
              <a:latin typeface="+mj-lt"/>
            </a:endParaRPr>
          </a:p>
          <a:p>
            <a:pPr lvl="1"/>
            <a:r>
              <a:rPr lang="en-US" sz="2400" dirty="0">
                <a:latin typeface="+mj-lt"/>
              </a:rPr>
              <a:t>Personal fall arrest systems are rigged in such a manner that the employee cannot free fall more than 6 feet (1.8 m) or contact a lower level.</a:t>
            </a:r>
          </a:p>
          <a:p>
            <a:pPr lvl="1"/>
            <a:endParaRPr lang="en-US" sz="2400" b="1" i="1" dirty="0">
              <a:latin typeface="+mj-lt"/>
            </a:endParaRPr>
          </a:p>
          <a:p>
            <a:pPr lvl="1"/>
            <a:r>
              <a:rPr lang="en-US" sz="2400" b="1" i="1" dirty="0">
                <a:latin typeface="+mj-lt"/>
              </a:rPr>
              <a:t>Body belts are prohibited </a:t>
            </a:r>
            <a:r>
              <a:rPr lang="en-US" sz="2400" dirty="0">
                <a:latin typeface="+mj-lt"/>
              </a:rPr>
              <a:t>as part of a personal fall arrest system.</a:t>
            </a:r>
          </a:p>
          <a:p>
            <a:pPr lvl="1"/>
            <a:endParaRPr lang="en-US" sz="800" dirty="0">
              <a:latin typeface="Arial Narrow" panose="020B0606020202030204" pitchFamily="34" charset="0"/>
            </a:endParaRPr>
          </a:p>
          <a:p>
            <a:pPr lvl="1"/>
            <a:endParaRPr lang="en-US" dirty="0">
              <a:latin typeface="Arial Narrow" panose="020B0606020202030204" pitchFamily="34" charset="0"/>
            </a:endParaRPr>
          </a:p>
          <a:p>
            <a:pPr lvl="1"/>
            <a:endParaRPr lang="en-US" sz="800" dirty="0"/>
          </a:p>
        </p:txBody>
      </p:sp>
      <p:sp>
        <p:nvSpPr>
          <p:cNvPr id="2" name="Content Placeholder 1"/>
          <p:cNvSpPr>
            <a:spLocks noGrp="1"/>
          </p:cNvSpPr>
          <p:nvPr>
            <p:ph sz="quarter" idx="10"/>
          </p:nvPr>
        </p:nvSpPr>
        <p:spPr>
          <a:xfrm>
            <a:off x="7086600" y="609600"/>
            <a:ext cx="1676400" cy="381000"/>
          </a:xfrm>
        </p:spPr>
        <p:txBody>
          <a:bodyPr/>
          <a:lstStyle/>
          <a:p>
            <a:r>
              <a:rPr lang="en-US" altLang="en-US" dirty="0"/>
              <a:t>1910.140(d)</a:t>
            </a:r>
          </a:p>
          <a:p>
            <a:endParaRPr lang="en-US" dirty="0"/>
          </a:p>
        </p:txBody>
      </p:sp>
    </p:spTree>
    <p:extLst>
      <p:ext uri="{BB962C8B-B14F-4D97-AF65-F5344CB8AC3E}">
        <p14:creationId xmlns:p14="http://schemas.microsoft.com/office/powerpoint/2010/main" val="290395212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533400" y="1143000"/>
            <a:ext cx="8001000" cy="4724400"/>
          </a:xfrm>
        </p:spPr>
        <p:txBody>
          <a:bodyPr/>
          <a:lstStyle/>
          <a:p>
            <a:pPr lvl="1"/>
            <a:endParaRPr lang="en-US" sz="800" dirty="0">
              <a:latin typeface="Arial Narrow" panose="020B0606020202030204" pitchFamily="34" charset="0"/>
            </a:endParaRPr>
          </a:p>
          <a:p>
            <a:r>
              <a:rPr lang="en-US" sz="2800" dirty="0"/>
              <a:t>System performance requirements</a:t>
            </a:r>
          </a:p>
          <a:p>
            <a:pPr lvl="1"/>
            <a:endParaRPr lang="en-US" sz="800" dirty="0"/>
          </a:p>
          <a:p>
            <a:pPr lvl="1"/>
            <a:r>
              <a:rPr lang="en-US" sz="2400" dirty="0"/>
              <a:t>All positioning systems must be capable of withstanding, without failure.</a:t>
            </a:r>
          </a:p>
          <a:p>
            <a:pPr lvl="1"/>
            <a:endParaRPr lang="en-US" sz="900" dirty="0"/>
          </a:p>
          <a:p>
            <a:pPr lvl="2"/>
            <a:r>
              <a:rPr lang="en-US" sz="2000" dirty="0"/>
              <a:t>Drop test consisting of a 4-foot (1.2-m) drop of a 250-pound (113-kg) weight</a:t>
            </a:r>
          </a:p>
          <a:p>
            <a:pPr lvl="2"/>
            <a:endParaRPr lang="en-US" sz="800" dirty="0"/>
          </a:p>
          <a:p>
            <a:pPr lvl="3"/>
            <a:r>
              <a:rPr lang="en-US" dirty="0"/>
              <a:t>Except window cleaners' positioning systems</a:t>
            </a:r>
          </a:p>
          <a:p>
            <a:pPr lvl="1"/>
            <a:endParaRPr lang="en-US" dirty="0">
              <a:latin typeface="Arial Narrow" panose="020B0606020202030204" pitchFamily="34" charset="0"/>
            </a:endParaRPr>
          </a:p>
          <a:p>
            <a:pPr lvl="1"/>
            <a:endParaRPr lang="en-US" sz="800" dirty="0"/>
          </a:p>
        </p:txBody>
      </p:sp>
      <p:sp>
        <p:nvSpPr>
          <p:cNvPr id="2" name="Content Placeholder 1"/>
          <p:cNvSpPr>
            <a:spLocks noGrp="1"/>
          </p:cNvSpPr>
          <p:nvPr>
            <p:ph sz="quarter" idx="10"/>
          </p:nvPr>
        </p:nvSpPr>
        <p:spPr>
          <a:xfrm>
            <a:off x="7086600" y="609600"/>
            <a:ext cx="2133600" cy="381000"/>
          </a:xfrm>
        </p:spPr>
        <p:txBody>
          <a:bodyPr/>
          <a:lstStyle/>
          <a:p>
            <a:r>
              <a:rPr lang="en-US" altLang="en-US" dirty="0"/>
              <a:t>1910.140(e)</a:t>
            </a:r>
          </a:p>
          <a:p>
            <a:endParaRPr lang="en-US" dirty="0"/>
          </a:p>
        </p:txBody>
      </p:sp>
      <p:sp>
        <p:nvSpPr>
          <p:cNvPr id="6" name="Rectangle 2">
            <a:extLst>
              <a:ext uri="{FF2B5EF4-FFF2-40B4-BE49-F238E27FC236}">
                <a16:creationId xmlns:a16="http://schemas.microsoft.com/office/drawing/2014/main" id="{2D8BBA55-4E31-430C-8244-9ED0DBACDB22}"/>
              </a:ext>
            </a:extLst>
          </p:cNvPr>
          <p:cNvSpPr>
            <a:spLocks noGrp="1" noChangeArrowheads="1"/>
          </p:cNvSpPr>
          <p:nvPr>
            <p:ph type="title"/>
          </p:nvPr>
        </p:nvSpPr>
        <p:spPr>
          <a:xfrm>
            <a:off x="609600" y="457200"/>
            <a:ext cx="7924800" cy="549275"/>
          </a:xfrm>
        </p:spPr>
        <p:txBody>
          <a:bodyPr/>
          <a:lstStyle/>
          <a:p>
            <a:r>
              <a:rPr lang="en-US" altLang="en-US" dirty="0"/>
              <a:t>Positioning Systems</a:t>
            </a:r>
          </a:p>
        </p:txBody>
      </p:sp>
    </p:spTree>
    <p:extLst>
      <p:ext uri="{BB962C8B-B14F-4D97-AF65-F5344CB8AC3E}">
        <p14:creationId xmlns:p14="http://schemas.microsoft.com/office/powerpoint/2010/main" val="211467653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09600" y="457200"/>
            <a:ext cx="7924800" cy="549275"/>
          </a:xfrm>
        </p:spPr>
        <p:txBody>
          <a:bodyPr/>
          <a:lstStyle/>
          <a:p>
            <a:r>
              <a:rPr lang="en-US" altLang="en-US" dirty="0"/>
              <a:t>Positioning Systems</a:t>
            </a:r>
          </a:p>
        </p:txBody>
      </p:sp>
      <p:sp>
        <p:nvSpPr>
          <p:cNvPr id="60419" name="Rectangle 3"/>
          <p:cNvSpPr>
            <a:spLocks noGrp="1" noChangeArrowheads="1"/>
          </p:cNvSpPr>
          <p:nvPr>
            <p:ph idx="1"/>
          </p:nvPr>
        </p:nvSpPr>
        <p:spPr>
          <a:xfrm>
            <a:off x="533400" y="1219200"/>
            <a:ext cx="8001000" cy="4724400"/>
          </a:xfrm>
        </p:spPr>
        <p:txBody>
          <a:bodyPr/>
          <a:lstStyle/>
          <a:p>
            <a:r>
              <a:rPr lang="en-US" sz="2800" dirty="0"/>
              <a:t>System performance criteria</a:t>
            </a:r>
          </a:p>
          <a:p>
            <a:endParaRPr lang="en-US" sz="800" dirty="0"/>
          </a:p>
          <a:p>
            <a:pPr lvl="1"/>
            <a:r>
              <a:rPr lang="en-US" sz="2400" dirty="0"/>
              <a:t>Window cleaners' positioning systems</a:t>
            </a:r>
          </a:p>
        </p:txBody>
      </p:sp>
      <p:sp>
        <p:nvSpPr>
          <p:cNvPr id="2" name="Content Placeholder 1"/>
          <p:cNvSpPr>
            <a:spLocks noGrp="1"/>
          </p:cNvSpPr>
          <p:nvPr>
            <p:ph sz="quarter" idx="10"/>
          </p:nvPr>
        </p:nvSpPr>
        <p:spPr>
          <a:xfrm>
            <a:off x="7107914" y="609600"/>
            <a:ext cx="1578886" cy="381000"/>
          </a:xfrm>
        </p:spPr>
        <p:txBody>
          <a:bodyPr>
            <a:normAutofit fontScale="92500"/>
          </a:bodyPr>
          <a:lstStyle/>
          <a:p>
            <a:r>
              <a:rPr lang="en-US" altLang="en-US" dirty="0"/>
              <a:t>1910.140(e)</a:t>
            </a:r>
          </a:p>
          <a:p>
            <a:endParaRPr lang="en-US" dirty="0"/>
          </a:p>
        </p:txBody>
      </p:sp>
      <p:grpSp>
        <p:nvGrpSpPr>
          <p:cNvPr id="4" name="Group 3">
            <a:extLst>
              <a:ext uri="{FF2B5EF4-FFF2-40B4-BE49-F238E27FC236}">
                <a16:creationId xmlns:a16="http://schemas.microsoft.com/office/drawing/2014/main" id="{50A5498F-C8D1-493F-B8E8-C805A5B52127}"/>
              </a:ext>
            </a:extLst>
          </p:cNvPr>
          <p:cNvGrpSpPr/>
          <p:nvPr/>
        </p:nvGrpSpPr>
        <p:grpSpPr>
          <a:xfrm>
            <a:off x="6248400" y="2362200"/>
            <a:ext cx="2100146" cy="3395546"/>
            <a:chOff x="7063154" y="4114800"/>
            <a:chExt cx="1318847" cy="182880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86600" y="4114800"/>
              <a:ext cx="1295401" cy="1828800"/>
            </a:xfrm>
            <a:prstGeom prst="rect">
              <a:avLst/>
            </a:prstGeom>
          </p:spPr>
        </p:pic>
        <p:sp>
          <p:nvSpPr>
            <p:cNvPr id="6" name="Rectangle 2"/>
            <p:cNvSpPr>
              <a:spLocks noChangeArrowheads="1"/>
            </p:cNvSpPr>
            <p:nvPr/>
          </p:nvSpPr>
          <p:spPr bwMode="auto">
            <a:xfrm>
              <a:off x="7063154" y="572928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
        <p:nvSpPr>
          <p:cNvPr id="8" name="Rectangle 3">
            <a:extLst>
              <a:ext uri="{FF2B5EF4-FFF2-40B4-BE49-F238E27FC236}">
                <a16:creationId xmlns:a16="http://schemas.microsoft.com/office/drawing/2014/main" id="{302842F9-3ACB-4342-847A-09CB5DF91802}"/>
              </a:ext>
            </a:extLst>
          </p:cNvPr>
          <p:cNvSpPr txBox="1">
            <a:spLocks noChangeArrowheads="1"/>
          </p:cNvSpPr>
          <p:nvPr/>
        </p:nvSpPr>
        <p:spPr bwMode="auto">
          <a:xfrm>
            <a:off x="390504" y="2209800"/>
            <a:ext cx="5781696"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4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000">
                <a:solidFill>
                  <a:schemeClr val="tx1"/>
                </a:solidFill>
                <a:latin typeface="+mn-lt"/>
              </a:defRPr>
            </a:lvl2pPr>
            <a:lvl3pPr marL="1084263" indent="-169863" algn="l" rtl="0" eaLnBrk="0" fontAlgn="base" hangingPunct="0">
              <a:spcBef>
                <a:spcPct val="0"/>
              </a:spcBef>
              <a:spcAft>
                <a:spcPct val="0"/>
              </a:spcAft>
              <a:buClr>
                <a:srgbClr val="012D9A"/>
              </a:buClr>
              <a:buChar char="»"/>
              <a:defRPr sz="18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2"/>
            <a:r>
              <a:rPr lang="en-US" sz="2000" u="none" kern="0" dirty="0"/>
              <a:t>Be capable of withstanding without failure a drop test consisting of a 6-foot (1.8-m) drop of a 250-pound (113-kg) weight.</a:t>
            </a:r>
          </a:p>
          <a:p>
            <a:pPr lvl="2"/>
            <a:endParaRPr lang="en-US" sz="800" u="none" kern="0" dirty="0"/>
          </a:p>
          <a:p>
            <a:pPr lvl="2"/>
            <a:r>
              <a:rPr lang="en-US" sz="2000" u="none" kern="0" dirty="0"/>
              <a:t>Limit the initial arresting force on the falling employee to not more than 2,000 pounds (8.9 </a:t>
            </a:r>
            <a:r>
              <a:rPr lang="en-US" sz="2000" u="none" kern="0" dirty="0" err="1"/>
              <a:t>kN</a:t>
            </a:r>
            <a:r>
              <a:rPr lang="en-US" sz="2000" u="none" kern="0" dirty="0"/>
              <a:t>), </a:t>
            </a:r>
            <a:r>
              <a:rPr lang="en-US" sz="2000" b="1" i="1" u="none" kern="0" dirty="0"/>
              <a:t>and</a:t>
            </a:r>
          </a:p>
          <a:p>
            <a:pPr lvl="2"/>
            <a:endParaRPr lang="en-US" sz="800" u="none" kern="0" dirty="0"/>
          </a:p>
          <a:p>
            <a:pPr lvl="2"/>
            <a:r>
              <a:rPr lang="en-US" u="none" kern="0" dirty="0"/>
              <a:t>With a duration not exceeding 2 milliseconds and any subsequent arresting forces to not more than 1,000 pounds (4.5 </a:t>
            </a:r>
            <a:r>
              <a:rPr lang="en-US" u="none" kern="0" dirty="0" err="1"/>
              <a:t>kN</a:t>
            </a:r>
            <a:r>
              <a:rPr lang="en-US" u="none" kern="0" dirty="0"/>
              <a:t>).</a:t>
            </a:r>
          </a:p>
        </p:txBody>
      </p:sp>
    </p:spTree>
    <p:extLst>
      <p:ext uri="{BB962C8B-B14F-4D97-AF65-F5344CB8AC3E}">
        <p14:creationId xmlns:p14="http://schemas.microsoft.com/office/powerpoint/2010/main" val="369338275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385D5D-3257-4997-AE21-B5C738B1A752}"/>
              </a:ext>
            </a:extLst>
          </p:cNvPr>
          <p:cNvSpPr/>
          <p:nvPr/>
        </p:nvSpPr>
        <p:spPr bwMode="auto">
          <a:xfrm>
            <a:off x="685800" y="3810001"/>
            <a:ext cx="7772400" cy="2133600"/>
          </a:xfrm>
          <a:prstGeom prst="rect">
            <a:avLst/>
          </a:prstGeom>
          <a:solidFill>
            <a:schemeClr val="bg1"/>
          </a:solidFill>
          <a:ln w="28575"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graphicFrame>
        <p:nvGraphicFramePr>
          <p:cNvPr id="3" name="Table 2">
            <a:extLst>
              <a:ext uri="{FF2B5EF4-FFF2-40B4-BE49-F238E27FC236}">
                <a16:creationId xmlns:a16="http://schemas.microsoft.com/office/drawing/2014/main" id="{D265D0A3-D904-4322-98EC-7386B8111756}"/>
              </a:ext>
            </a:extLst>
          </p:cNvPr>
          <p:cNvGraphicFramePr>
            <a:graphicFrameLocks noGrp="1"/>
          </p:cNvGraphicFramePr>
          <p:nvPr>
            <p:extLst>
              <p:ext uri="{D42A27DB-BD31-4B8C-83A1-F6EECF244321}">
                <p14:modId xmlns:p14="http://schemas.microsoft.com/office/powerpoint/2010/main" val="797740815"/>
              </p:ext>
            </p:extLst>
          </p:nvPr>
        </p:nvGraphicFramePr>
        <p:xfrm>
          <a:off x="730405" y="3810001"/>
          <a:ext cx="7651595" cy="2074926"/>
        </p:xfrm>
        <a:graphic>
          <a:graphicData uri="http://schemas.openxmlformats.org/drawingml/2006/table">
            <a:tbl>
              <a:tblPr firstRow="1" firstCol="1" bandRow="1">
                <a:tableStyleId>{5C22544A-7EE6-4342-B048-85BDC9FD1C3A}</a:tableStyleId>
              </a:tblPr>
              <a:tblGrid>
                <a:gridCol w="3841595">
                  <a:extLst>
                    <a:ext uri="{9D8B030D-6E8A-4147-A177-3AD203B41FA5}">
                      <a16:colId xmlns:a16="http://schemas.microsoft.com/office/drawing/2014/main" val="1362861283"/>
                    </a:ext>
                  </a:extLst>
                </a:gridCol>
                <a:gridCol w="3810000">
                  <a:extLst>
                    <a:ext uri="{9D8B030D-6E8A-4147-A177-3AD203B41FA5}">
                      <a16:colId xmlns:a16="http://schemas.microsoft.com/office/drawing/2014/main" val="3371340334"/>
                    </a:ext>
                  </a:extLst>
                </a:gridCol>
              </a:tblGrid>
              <a:tr h="401955">
                <a:tc gridSpan="2">
                  <a:txBody>
                    <a:bodyPr/>
                    <a:lstStyle/>
                    <a:p>
                      <a:pPr marL="0" marR="0">
                        <a:lnSpc>
                          <a:spcPct val="107000"/>
                        </a:lnSpc>
                        <a:spcBef>
                          <a:spcPts val="0"/>
                        </a:spcBef>
                        <a:spcAft>
                          <a:spcPts val="800"/>
                        </a:spcAft>
                      </a:pPr>
                      <a:r>
                        <a:rPr lang="en-US" sz="1200" b="1"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Table I-7 – Flammability Test</a:t>
                      </a:r>
                    </a:p>
                    <a:p>
                      <a:pPr marL="0" marR="0">
                        <a:lnSpc>
                          <a:spcPct val="107000"/>
                        </a:lnSpc>
                        <a:spcBef>
                          <a:spcPts val="0"/>
                        </a:spcBef>
                        <a:spcAft>
                          <a:spcPts val="800"/>
                        </a:spcAft>
                      </a:pPr>
                      <a:endParaRPr lang="en-US" sz="4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hMerge="1">
                  <a:txBody>
                    <a:bodyPr/>
                    <a:lstStyle/>
                    <a:p>
                      <a:endParaRPr lang="en-US"/>
                    </a:p>
                  </a:txBody>
                  <a:tcPr/>
                </a:tc>
                <a:extLst>
                  <a:ext uri="{0D108BD9-81ED-4DB2-BD59-A6C34878D82A}">
                    <a16:rowId xmlns:a16="http://schemas.microsoft.com/office/drawing/2014/main" val="2663553171"/>
                  </a:ext>
                </a:extLst>
              </a:tr>
              <a:tr h="173017">
                <a:tc>
                  <a:txBody>
                    <a:bodyPr/>
                    <a:lstStyle/>
                    <a:p>
                      <a:pPr marL="0" marR="0" algn="ctr">
                        <a:lnSpc>
                          <a:spcPct val="107000"/>
                        </a:lnSpc>
                        <a:spcBef>
                          <a:spcPts val="0"/>
                        </a:spcBef>
                        <a:spcAft>
                          <a:spcPts val="800"/>
                        </a:spcAft>
                      </a:pPr>
                      <a:r>
                        <a:rPr lang="en-US" sz="1000" b="1" baseline="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Test Method</a:t>
                      </a:r>
                      <a:endParaRPr lang="en-US" sz="1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marR="0" algn="ctr">
                        <a:lnSpc>
                          <a:spcPct val="107000"/>
                        </a:lnSpc>
                        <a:spcBef>
                          <a:spcPts val="0"/>
                        </a:spcBef>
                        <a:spcAft>
                          <a:spcPts val="800"/>
                        </a:spcAft>
                      </a:pPr>
                      <a:r>
                        <a:rPr lang="en-US" sz="1000" b="1" dirty="0">
                          <a:effectLst/>
                          <a:latin typeface="Arial" panose="020B0604020202020204" pitchFamily="34" charset="0"/>
                          <a:ea typeface="Times New Roman" panose="02020603050405020304" pitchFamily="18" charset="0"/>
                          <a:cs typeface="Times New Roman" panose="02020603050405020304" pitchFamily="18" charset="0"/>
                        </a:rPr>
                        <a:t>Criteria for Passing Test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065923513"/>
                  </a:ext>
                </a:extLst>
              </a:tr>
              <a:tr h="511883">
                <a:tc>
                  <a:txBody>
                    <a:bodyPr/>
                    <a:lstStyle/>
                    <a:p>
                      <a:pPr marL="228600" marR="0" indent="-228600">
                        <a:lnSpc>
                          <a:spcPct val="107000"/>
                        </a:lnSpc>
                        <a:spcBef>
                          <a:spcPts val="0"/>
                        </a:spcBef>
                        <a:spcAft>
                          <a:spcPts val="800"/>
                        </a:spcAft>
                        <a:buAutoNum type="arabicPeriod"/>
                      </a:pPr>
                      <a:r>
                        <a:rPr lang="en-US" sz="10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Vertically suspend a 19.7-inch (500-mm) length of strapping supporting a 220.5-lb (100-kg) weight;</a:t>
                      </a:r>
                      <a:endParaRPr lang="en-US" sz="1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indent="-228600">
                        <a:lnSpc>
                          <a:spcPct val="107000"/>
                        </a:lnSpc>
                        <a:spcBef>
                          <a:spcPts val="0"/>
                        </a:spcBef>
                        <a:spcAft>
                          <a:spcPts val="800"/>
                        </a:spcAft>
                        <a:buAutoNum type="arabicPeriod"/>
                      </a:pPr>
                      <a:endParaRPr lang="en-US" sz="2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1"/>
                    </a:solidFill>
                  </a:tcPr>
                </a:tc>
                <a:tc rowSpan="5">
                  <a:txBody>
                    <a:bodyPr/>
                    <a:lstStyle/>
                    <a:p>
                      <a:pPr marL="0" marR="0">
                        <a:lnSpc>
                          <a:spcPct val="107000"/>
                        </a:lnSpc>
                        <a:spcBef>
                          <a:spcPts val="0"/>
                        </a:spcBef>
                        <a:spcAft>
                          <a:spcPts val="800"/>
                        </a:spcAft>
                      </a:pPr>
                      <a:r>
                        <a:rPr lang="en-US" sz="10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dirty="0">
                          <a:effectLst/>
                          <a:latin typeface="Arial" panose="020B0604020202020204" pitchFamily="34" charset="0"/>
                          <a:ea typeface="Times New Roman" panose="02020603050405020304" pitchFamily="18" charset="0"/>
                          <a:cs typeface="Times New Roman" panose="02020603050405020304" pitchFamily="18" charset="0"/>
                        </a:rPr>
                        <a:t>Any flames on the positioning strap must self-extinguish.</a:t>
                      </a:r>
                      <a:br>
                        <a:rPr lang="en-US" sz="1000" dirty="0">
                          <a:effectLst/>
                          <a:latin typeface="Arial" panose="020B0604020202020204" pitchFamily="34" charset="0"/>
                          <a:ea typeface="Times New Roman" panose="02020603050405020304" pitchFamily="18" charset="0"/>
                          <a:cs typeface="Times New Roman" panose="02020603050405020304" pitchFamily="18" charset="0"/>
                        </a:rPr>
                      </a:br>
                      <a:br>
                        <a:rPr lang="en-US" sz="1000" dirty="0">
                          <a:effectLst/>
                          <a:latin typeface="Arial" panose="020B0604020202020204" pitchFamily="34" charset="0"/>
                          <a:ea typeface="Times New Roman" panose="02020603050405020304" pitchFamily="18" charset="0"/>
                          <a:cs typeface="Times New Roman" panose="02020603050405020304" pitchFamily="18" charset="0"/>
                        </a:rPr>
                      </a:br>
                      <a:r>
                        <a:rPr lang="en-US" sz="1000" dirty="0">
                          <a:effectLst/>
                          <a:latin typeface="Arial" panose="020B0604020202020204" pitchFamily="34" charset="0"/>
                          <a:ea typeface="Times New Roman" panose="02020603050405020304" pitchFamily="18" charset="0"/>
                          <a:cs typeface="Times New Roman" panose="02020603050405020304" pitchFamily="18" charset="0"/>
                        </a:rPr>
                        <a:t>The positioning strap must continue to support the 220.5-lb (100kg) mass.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660465496"/>
                  </a:ext>
                </a:extLst>
              </a:tr>
              <a:tr h="173017">
                <a:tc>
                  <a:txBody>
                    <a:bodyPr/>
                    <a:lstStyle/>
                    <a:p>
                      <a:pPr marL="0" marR="0">
                        <a:lnSpc>
                          <a:spcPct val="107000"/>
                        </a:lnSpc>
                        <a:spcBef>
                          <a:spcPts val="0"/>
                        </a:spcBef>
                        <a:spcAft>
                          <a:spcPts val="800"/>
                        </a:spcAft>
                      </a:pPr>
                      <a:r>
                        <a:rPr lang="en-US" sz="10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2.   Use a butane or propane burner with a 3-inch (76-mm) flame;</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vMerge="1">
                  <a:txBody>
                    <a:bodyPr/>
                    <a:lstStyle/>
                    <a:p>
                      <a:endParaRPr lang="en-US"/>
                    </a:p>
                  </a:txBody>
                  <a:tcPr/>
                </a:tc>
                <a:extLst>
                  <a:ext uri="{0D108BD9-81ED-4DB2-BD59-A6C34878D82A}">
                    <a16:rowId xmlns:a16="http://schemas.microsoft.com/office/drawing/2014/main" val="4251436239"/>
                  </a:ext>
                </a:extLst>
              </a:tr>
              <a:tr h="469020">
                <a:tc>
                  <a:txBody>
                    <a:bodyPr/>
                    <a:lstStyle/>
                    <a:p>
                      <a:pPr marL="0" marR="0">
                        <a:lnSpc>
                          <a:spcPct val="107000"/>
                        </a:lnSpc>
                        <a:spcBef>
                          <a:spcPts val="0"/>
                        </a:spcBef>
                        <a:spcAft>
                          <a:spcPts val="0"/>
                        </a:spcAft>
                      </a:pPr>
                      <a:r>
                        <a:rPr lang="en-US" sz="10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3.   Direct the flame to an edge of the strapping at a distance of 1</a:t>
                      </a:r>
                    </a:p>
                    <a:p>
                      <a:pPr marL="0" marR="0">
                        <a:lnSpc>
                          <a:spcPct val="107000"/>
                        </a:lnSpc>
                        <a:spcBef>
                          <a:spcPts val="0"/>
                        </a:spcBef>
                        <a:spcAft>
                          <a:spcPts val="0"/>
                        </a:spcAft>
                      </a:pPr>
                      <a:r>
                        <a:rPr lang="en-US" sz="10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inch (25-mm);</a:t>
                      </a:r>
                    </a:p>
                    <a:p>
                      <a:pPr marL="0" marR="0">
                        <a:lnSpc>
                          <a:spcPct val="107000"/>
                        </a:lnSpc>
                        <a:spcBef>
                          <a:spcPts val="0"/>
                        </a:spcBef>
                        <a:spcAft>
                          <a:spcPts val="0"/>
                        </a:spcAft>
                      </a:pPr>
                      <a:endParaRPr lang="en-US" sz="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vMerge="1">
                  <a:txBody>
                    <a:bodyPr/>
                    <a:lstStyle/>
                    <a:p>
                      <a:endParaRPr lang="en-US"/>
                    </a:p>
                  </a:txBody>
                  <a:tcPr/>
                </a:tc>
                <a:extLst>
                  <a:ext uri="{0D108BD9-81ED-4DB2-BD59-A6C34878D82A}">
                    <a16:rowId xmlns:a16="http://schemas.microsoft.com/office/drawing/2014/main" val="860523420"/>
                  </a:ext>
                </a:extLst>
              </a:tr>
              <a:tr h="173017">
                <a:tc>
                  <a:txBody>
                    <a:bodyPr/>
                    <a:lstStyle/>
                    <a:p>
                      <a:pPr marL="0" marR="0">
                        <a:lnSpc>
                          <a:spcPct val="107000"/>
                        </a:lnSpc>
                        <a:spcBef>
                          <a:spcPts val="0"/>
                        </a:spcBef>
                        <a:spcAft>
                          <a:spcPts val="0"/>
                        </a:spcAft>
                      </a:pPr>
                      <a:r>
                        <a:rPr lang="en-US" sz="10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   Remove the flame after 5 seconds; and</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vMerge="1">
                  <a:txBody>
                    <a:bodyPr/>
                    <a:lstStyle/>
                    <a:p>
                      <a:endParaRPr lang="en-US"/>
                    </a:p>
                  </a:txBody>
                  <a:tcPr/>
                </a:tc>
                <a:extLst>
                  <a:ext uri="{0D108BD9-81ED-4DB2-BD59-A6C34878D82A}">
                    <a16:rowId xmlns:a16="http://schemas.microsoft.com/office/drawing/2014/main" val="2580984976"/>
                  </a:ext>
                </a:extLst>
              </a:tr>
              <a:tr h="173017">
                <a:tc>
                  <a:txBody>
                    <a:bodyPr/>
                    <a:lstStyle/>
                    <a:p>
                      <a:pPr marL="0" marR="0">
                        <a:lnSpc>
                          <a:spcPct val="107000"/>
                        </a:lnSpc>
                        <a:spcBef>
                          <a:spcPts val="0"/>
                        </a:spcBef>
                        <a:spcAft>
                          <a:spcPts val="0"/>
                        </a:spcAft>
                      </a:pPr>
                      <a:r>
                        <a:rPr lang="en-US" sz="10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5.   Wait for any flames on the positioning strap to stop burning.</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vMerge="1">
                  <a:txBody>
                    <a:bodyPr/>
                    <a:lstStyle/>
                    <a:p>
                      <a:endParaRPr lang="en-US"/>
                    </a:p>
                  </a:txBody>
                  <a:tcPr/>
                </a:tc>
                <a:extLst>
                  <a:ext uri="{0D108BD9-81ED-4DB2-BD59-A6C34878D82A}">
                    <a16:rowId xmlns:a16="http://schemas.microsoft.com/office/drawing/2014/main" val="1223871705"/>
                  </a:ext>
                </a:extLst>
              </a:tr>
            </a:tbl>
          </a:graphicData>
        </a:graphic>
      </p:graphicFrame>
      <p:sp>
        <p:nvSpPr>
          <p:cNvPr id="60418" name="Rectangle 2"/>
          <p:cNvSpPr>
            <a:spLocks noGrp="1" noChangeArrowheads="1"/>
          </p:cNvSpPr>
          <p:nvPr>
            <p:ph type="title"/>
          </p:nvPr>
        </p:nvSpPr>
        <p:spPr>
          <a:xfrm>
            <a:off x="609600" y="481429"/>
            <a:ext cx="7924800" cy="549275"/>
          </a:xfrm>
        </p:spPr>
        <p:txBody>
          <a:bodyPr/>
          <a:lstStyle/>
          <a:p>
            <a:r>
              <a:rPr lang="en-US" altLang="en-US" dirty="0"/>
              <a:t>Positioning Systems</a:t>
            </a:r>
          </a:p>
        </p:txBody>
      </p:sp>
      <p:sp>
        <p:nvSpPr>
          <p:cNvPr id="60419" name="Rectangle 3"/>
          <p:cNvSpPr>
            <a:spLocks noGrp="1" noChangeArrowheads="1"/>
          </p:cNvSpPr>
          <p:nvPr>
            <p:ph idx="1"/>
          </p:nvPr>
        </p:nvSpPr>
        <p:spPr>
          <a:xfrm>
            <a:off x="533400" y="1249016"/>
            <a:ext cx="8229600" cy="4618383"/>
          </a:xfrm>
        </p:spPr>
        <p:txBody>
          <a:bodyPr/>
          <a:lstStyle/>
          <a:p>
            <a:r>
              <a:rPr lang="en-US" sz="2800" dirty="0"/>
              <a:t>Lineman’s body belt and pole strap systems</a:t>
            </a:r>
          </a:p>
          <a:p>
            <a:pPr lvl="1"/>
            <a:r>
              <a:rPr lang="en-US" sz="2200" dirty="0"/>
              <a:t>Electrical requirements: Dielectric test of 819.7 volts, AC, per centimeter (25,000 volts per foot) for 3 minutes without visible deterioration.</a:t>
            </a:r>
          </a:p>
          <a:p>
            <a:pPr lvl="1"/>
            <a:endParaRPr lang="en-US" sz="400" dirty="0"/>
          </a:p>
          <a:p>
            <a:pPr lvl="2"/>
            <a:r>
              <a:rPr lang="en-US" dirty="0"/>
              <a:t>A leakage test of 98.4 volts, AC, per centimeter (3,000 volts per foot) with a leakage current of no more than 1 mA; </a:t>
            </a:r>
            <a:r>
              <a:rPr lang="en-US" i="1" dirty="0"/>
              <a:t>and</a:t>
            </a:r>
          </a:p>
          <a:p>
            <a:pPr lvl="2"/>
            <a:endParaRPr lang="en-US" sz="800" i="1" dirty="0"/>
          </a:p>
          <a:p>
            <a:pPr lvl="2"/>
            <a:r>
              <a:rPr lang="en-US" dirty="0"/>
              <a:t>A flammability test in accordance with Table I-7.</a:t>
            </a:r>
          </a:p>
        </p:txBody>
      </p:sp>
      <p:sp>
        <p:nvSpPr>
          <p:cNvPr id="2" name="Content Placeholder 1"/>
          <p:cNvSpPr>
            <a:spLocks noGrp="1"/>
          </p:cNvSpPr>
          <p:nvPr>
            <p:ph sz="quarter" idx="10"/>
          </p:nvPr>
        </p:nvSpPr>
        <p:spPr>
          <a:xfrm>
            <a:off x="7086600" y="609600"/>
            <a:ext cx="1676400" cy="381000"/>
          </a:xfrm>
        </p:spPr>
        <p:txBody>
          <a:bodyPr/>
          <a:lstStyle/>
          <a:p>
            <a:r>
              <a:rPr lang="en-US" altLang="en-US" dirty="0"/>
              <a:t>1910.140(e)</a:t>
            </a:r>
          </a:p>
          <a:p>
            <a:endParaRPr lang="en-US" dirty="0"/>
          </a:p>
        </p:txBody>
      </p:sp>
      <p:sp>
        <p:nvSpPr>
          <p:cNvPr id="4" name="Rectangle 1">
            <a:extLst>
              <a:ext uri="{FF2B5EF4-FFF2-40B4-BE49-F238E27FC236}">
                <a16:creationId xmlns:a16="http://schemas.microsoft.com/office/drawing/2014/main" id="{C177A5C5-5981-4E8D-B6CE-D1B0ADC6EA72}"/>
              </a:ext>
            </a:extLst>
          </p:cNvPr>
          <p:cNvSpPr>
            <a:spLocks noChangeArrowheads="1"/>
          </p:cNvSpPr>
          <p:nvPr/>
        </p:nvSpPr>
        <p:spPr bwMode="auto">
          <a:xfrm>
            <a:off x="1641475" y="24193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3A42F552-8B82-44E3-9CD9-3C7BA0E4933F}"/>
              </a:ext>
            </a:extLst>
          </p:cNvPr>
          <p:cNvSpPr>
            <a:spLocks noChangeArrowheads="1"/>
          </p:cNvSpPr>
          <p:nvPr/>
        </p:nvSpPr>
        <p:spPr bwMode="auto">
          <a:xfrm>
            <a:off x="7291542" y="5691187"/>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spTree>
    <p:extLst>
      <p:ext uri="{BB962C8B-B14F-4D97-AF65-F5344CB8AC3E}">
        <p14:creationId xmlns:p14="http://schemas.microsoft.com/office/powerpoint/2010/main" val="170588061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477096"/>
            <a:ext cx="7924800" cy="549275"/>
          </a:xfrm>
        </p:spPr>
        <p:txBody>
          <a:bodyPr/>
          <a:lstStyle/>
          <a:p>
            <a:r>
              <a:rPr lang="en-US" altLang="en-US" dirty="0"/>
              <a:t>Summary</a:t>
            </a:r>
          </a:p>
        </p:txBody>
      </p:sp>
      <p:sp>
        <p:nvSpPr>
          <p:cNvPr id="62467" name="Rectangle 3"/>
          <p:cNvSpPr>
            <a:spLocks noGrp="1" noChangeArrowheads="1"/>
          </p:cNvSpPr>
          <p:nvPr>
            <p:ph idx="1"/>
          </p:nvPr>
        </p:nvSpPr>
        <p:spPr>
          <a:xfrm>
            <a:off x="609600" y="1219200"/>
            <a:ext cx="6152147" cy="4724400"/>
          </a:xfrm>
        </p:spPr>
        <p:txBody>
          <a:bodyPr/>
          <a:lstStyle/>
          <a:p>
            <a:pPr marL="0" lvl="0" indent="0">
              <a:buNone/>
            </a:pPr>
            <a:r>
              <a:rPr lang="en-US" dirty="0">
                <a:solidFill>
                  <a:srgbClr val="000000"/>
                </a:solidFill>
              </a:rPr>
              <a:t>In this course, we covered the following:</a:t>
            </a:r>
          </a:p>
          <a:p>
            <a:pPr marL="0" lvl="0" indent="0">
              <a:buNone/>
            </a:pPr>
            <a:endParaRPr lang="en-US" altLang="en-US" sz="800" dirty="0">
              <a:solidFill>
                <a:srgbClr val="000000"/>
              </a:solidFill>
            </a:endParaRPr>
          </a:p>
          <a:p>
            <a:pPr marL="0" lvl="0" indent="0">
              <a:buNone/>
            </a:pPr>
            <a:endParaRPr lang="en-US" altLang="en-US" sz="800" dirty="0">
              <a:solidFill>
                <a:srgbClr val="000000"/>
              </a:solidFill>
            </a:endParaRPr>
          </a:p>
          <a:p>
            <a:pPr lvl="0"/>
            <a:r>
              <a:rPr lang="en-US" altLang="en-US" sz="2400" dirty="0">
                <a:solidFill>
                  <a:srgbClr val="000000"/>
                </a:solidFill>
              </a:rPr>
              <a:t>General provisions of the standard</a:t>
            </a:r>
          </a:p>
          <a:p>
            <a:pPr marL="0" lvl="0" indent="0">
              <a:buNone/>
            </a:pPr>
            <a:endParaRPr lang="en-US" altLang="en-US" sz="2000" dirty="0">
              <a:solidFill>
                <a:srgbClr val="000000"/>
              </a:solidFill>
            </a:endParaRPr>
          </a:p>
          <a:p>
            <a:pPr marL="0" lvl="0" indent="0">
              <a:buNone/>
            </a:pPr>
            <a:endParaRPr lang="en-US" altLang="en-US" sz="700" dirty="0">
              <a:solidFill>
                <a:srgbClr val="000000"/>
              </a:solidFill>
            </a:endParaRPr>
          </a:p>
          <a:p>
            <a:pPr lvl="0"/>
            <a:r>
              <a:rPr lang="en-US" altLang="en-US" sz="2400" dirty="0">
                <a:solidFill>
                  <a:srgbClr val="000000"/>
                </a:solidFill>
              </a:rPr>
              <a:t>Basic hazard categories</a:t>
            </a:r>
          </a:p>
          <a:p>
            <a:pPr lvl="0"/>
            <a:endParaRPr lang="en-US" altLang="en-US" sz="2000" dirty="0">
              <a:solidFill>
                <a:srgbClr val="000000"/>
              </a:solidFill>
            </a:endParaRPr>
          </a:p>
          <a:p>
            <a:pPr lvl="0"/>
            <a:endParaRPr lang="en-US" altLang="en-US" sz="700" dirty="0">
              <a:solidFill>
                <a:srgbClr val="000000"/>
              </a:solidFill>
            </a:endParaRPr>
          </a:p>
          <a:p>
            <a:pPr lvl="0"/>
            <a:r>
              <a:rPr lang="en-US" altLang="en-US" sz="2400" dirty="0">
                <a:solidFill>
                  <a:srgbClr val="000000"/>
                </a:solidFill>
              </a:rPr>
              <a:t>Identification of hazard sources and personal protective equipment (PPE)</a:t>
            </a:r>
          </a:p>
        </p:txBody>
      </p:sp>
      <p:pic>
        <p:nvPicPr>
          <p:cNvPr id="6" name="Picture 5">
            <a:extLst>
              <a:ext uri="{FF2B5EF4-FFF2-40B4-BE49-F238E27FC236}">
                <a16:creationId xmlns:a16="http://schemas.microsoft.com/office/drawing/2014/main" id="{38B3961E-847E-4CB1-8CA6-31368EEAD18E}"/>
              </a:ext>
            </a:extLst>
          </p:cNvPr>
          <p:cNvPicPr>
            <a:picLocks noChangeAspect="1"/>
          </p:cNvPicPr>
          <p:nvPr/>
        </p:nvPicPr>
        <p:blipFill>
          <a:blip r:embed="rId3"/>
          <a:stretch>
            <a:fillRect/>
          </a:stretch>
        </p:blipFill>
        <p:spPr>
          <a:xfrm>
            <a:off x="6477000" y="3886200"/>
            <a:ext cx="1828800" cy="2047875"/>
          </a:xfrm>
          <a:prstGeom prst="rect">
            <a:avLst/>
          </a:prstGeom>
        </p:spPr>
      </p:pic>
    </p:spTree>
    <p:extLst>
      <p:ext uri="{BB962C8B-B14F-4D97-AF65-F5344CB8AC3E}">
        <p14:creationId xmlns:p14="http://schemas.microsoft.com/office/powerpoint/2010/main" val="268583862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86BB4741-6D06-4690-A074-2CE8B396D18D}"/>
              </a:ext>
            </a:extLst>
          </p:cNvPr>
          <p:cNvSpPr>
            <a:spLocks noGrp="1" noChangeArrowheads="1"/>
          </p:cNvSpPr>
          <p:nvPr>
            <p:ph type="title"/>
          </p:nvPr>
        </p:nvSpPr>
        <p:spPr>
          <a:xfrm>
            <a:off x="533400" y="457200"/>
            <a:ext cx="8305800" cy="549275"/>
          </a:xfrm>
        </p:spPr>
        <p:txBody>
          <a:bodyPr/>
          <a:lstStyle/>
          <a:p>
            <a:r>
              <a:rPr lang="en-US" altLang="en-US" dirty="0"/>
              <a:t>Thank You For </a:t>
            </a:r>
            <a:r>
              <a:rPr lang="en-US" altLang="en-US" dirty="0">
                <a:solidFill>
                  <a:srgbClr val="012447"/>
                </a:solidFill>
              </a:rPr>
              <a:t>Attending</a:t>
            </a:r>
            <a:r>
              <a:rPr lang="en-US" altLang="en-US" dirty="0"/>
              <a:t>!</a:t>
            </a:r>
          </a:p>
        </p:txBody>
      </p:sp>
      <p:sp>
        <p:nvSpPr>
          <p:cNvPr id="78851" name="Rectangle 3">
            <a:extLst>
              <a:ext uri="{FF2B5EF4-FFF2-40B4-BE49-F238E27FC236}">
                <a16:creationId xmlns:a16="http://schemas.microsoft.com/office/drawing/2014/main" id="{5EBA6947-8DBF-4EEA-A022-D5F66EEDD16C}"/>
              </a:ext>
            </a:extLst>
          </p:cNvPr>
          <p:cNvSpPr>
            <a:spLocks noGrp="1" noChangeArrowheads="1"/>
          </p:cNvSpPr>
          <p:nvPr>
            <p:ph type="body" idx="1"/>
          </p:nvPr>
        </p:nvSpPr>
        <p:spPr>
          <a:xfrm>
            <a:off x="1333500" y="1603513"/>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2" name="Picture 1">
            <a:extLst>
              <a:ext uri="{FF2B5EF4-FFF2-40B4-BE49-F238E27FC236}">
                <a16:creationId xmlns:a16="http://schemas.microsoft.com/office/drawing/2014/main" id="{511A29E5-3B22-6C18-17FC-A0166A40C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543" y="2724664"/>
            <a:ext cx="4724914" cy="2699951"/>
          </a:xfrm>
          <a:prstGeom prst="rect">
            <a:avLst/>
          </a:prstGeom>
        </p:spPr>
      </p:pic>
    </p:spTree>
    <p:extLst>
      <p:ext uri="{BB962C8B-B14F-4D97-AF65-F5344CB8AC3E}">
        <p14:creationId xmlns:p14="http://schemas.microsoft.com/office/powerpoint/2010/main" val="33990803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6"/>
          <p:cNvSpPr>
            <a:spLocks noGrp="1" noChangeArrowheads="1"/>
          </p:cNvSpPr>
          <p:nvPr>
            <p:ph type="title"/>
          </p:nvPr>
        </p:nvSpPr>
        <p:spPr>
          <a:xfrm>
            <a:off x="633664" y="312821"/>
            <a:ext cx="7924800" cy="752391"/>
          </a:xfrm>
        </p:spPr>
        <p:txBody>
          <a:bodyPr/>
          <a:lstStyle/>
          <a:p>
            <a:r>
              <a:rPr lang="en-US" altLang="en-US" sz="3200" dirty="0"/>
              <a:t>Personal Protective Equipment</a:t>
            </a:r>
          </a:p>
        </p:txBody>
      </p:sp>
      <p:sp>
        <p:nvSpPr>
          <p:cNvPr id="11266" name="Rectangle 3"/>
          <p:cNvSpPr>
            <a:spLocks noGrp="1" noChangeArrowheads="1"/>
          </p:cNvSpPr>
          <p:nvPr>
            <p:ph idx="1"/>
          </p:nvPr>
        </p:nvSpPr>
        <p:spPr>
          <a:xfrm>
            <a:off x="533400" y="1219200"/>
            <a:ext cx="4356268" cy="4724400"/>
          </a:xfrm>
        </p:spPr>
        <p:txBody>
          <a:bodyPr/>
          <a:lstStyle/>
          <a:p>
            <a:r>
              <a:rPr lang="en-US" altLang="en-US" sz="2800" dirty="0"/>
              <a:t>General requirements</a:t>
            </a:r>
          </a:p>
          <a:p>
            <a:endParaRPr lang="en-US" altLang="en-US" sz="800" dirty="0"/>
          </a:p>
          <a:p>
            <a:pPr lvl="1"/>
            <a:r>
              <a:rPr lang="en-US" altLang="en-US" sz="2400" dirty="0"/>
              <a:t>Application </a:t>
            </a:r>
          </a:p>
          <a:p>
            <a:pPr lvl="1"/>
            <a:endParaRPr lang="en-US" altLang="en-US" sz="800" dirty="0"/>
          </a:p>
          <a:p>
            <a:pPr lvl="2"/>
            <a:r>
              <a:rPr lang="en-US" altLang="en-US" sz="2000" dirty="0"/>
              <a:t>Protective equipment, including personal protective equipment shall be provided, used, and maintained in a sanitary and reliable condition.</a:t>
            </a:r>
          </a:p>
        </p:txBody>
      </p:sp>
      <p:sp>
        <p:nvSpPr>
          <p:cNvPr id="2" name="Content Placeholder 1"/>
          <p:cNvSpPr>
            <a:spLocks noGrp="1"/>
          </p:cNvSpPr>
          <p:nvPr>
            <p:ph sz="quarter" idx="10"/>
          </p:nvPr>
        </p:nvSpPr>
        <p:spPr>
          <a:xfrm>
            <a:off x="7086600" y="609600"/>
            <a:ext cx="1556085" cy="381000"/>
          </a:xfrm>
        </p:spPr>
        <p:txBody>
          <a:bodyPr/>
          <a:lstStyle/>
          <a:p>
            <a:r>
              <a:rPr lang="en-US" altLang="en-US" dirty="0">
                <a:latin typeface="Arial" panose="020B0604020202020204" pitchFamily="34" charset="0"/>
              </a:rPr>
              <a:t>1910.132(a)</a:t>
            </a:r>
          </a:p>
          <a:p>
            <a:endParaRPr lang="en-US" dirty="0"/>
          </a:p>
        </p:txBody>
      </p:sp>
      <p:sp>
        <p:nvSpPr>
          <p:cNvPr id="7"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nvGrpSpPr>
          <p:cNvPr id="6" name="Group 5">
            <a:extLst>
              <a:ext uri="{FF2B5EF4-FFF2-40B4-BE49-F238E27FC236}">
                <a16:creationId xmlns:a16="http://schemas.microsoft.com/office/drawing/2014/main" id="{BA66385B-F5A2-4D41-9CDF-BA3B0964FB80}"/>
              </a:ext>
            </a:extLst>
          </p:cNvPr>
          <p:cNvGrpSpPr/>
          <p:nvPr/>
        </p:nvGrpSpPr>
        <p:grpSpPr>
          <a:xfrm>
            <a:off x="4944614" y="2516981"/>
            <a:ext cx="3553691" cy="3257550"/>
            <a:chOff x="4876800" y="1850521"/>
            <a:chExt cx="3553691" cy="325755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76800" y="1850521"/>
              <a:ext cx="3553691" cy="3257550"/>
            </a:xfrm>
            <a:prstGeom prst="rect">
              <a:avLst/>
            </a:prstGeom>
          </p:spPr>
        </p:pic>
        <p:sp>
          <p:nvSpPr>
            <p:cNvPr id="5" name="TextBox 4">
              <a:extLst>
                <a:ext uri="{FF2B5EF4-FFF2-40B4-BE49-F238E27FC236}">
                  <a16:creationId xmlns:a16="http://schemas.microsoft.com/office/drawing/2014/main" id="{0D454DA0-C81D-4593-9384-E01EAACA3BDD}"/>
                </a:ext>
              </a:extLst>
            </p:cNvPr>
            <p:cNvSpPr txBox="1"/>
            <p:nvPr/>
          </p:nvSpPr>
          <p:spPr>
            <a:xfrm>
              <a:off x="4899102" y="4861850"/>
              <a:ext cx="1426994" cy="246221"/>
            </a:xfrm>
            <a:prstGeom prst="rect">
              <a:avLst/>
            </a:prstGeom>
            <a:noFill/>
          </p:spPr>
          <p:txBody>
            <a:bodyPr wrap="none" rtlCol="0">
              <a:spAutoFit/>
            </a:bodyPr>
            <a:lstStyle/>
            <a:p>
              <a:r>
                <a:rPr lang="en-US" sz="1000" u="none" dirty="0">
                  <a:latin typeface="+mj-lt"/>
                </a:rPr>
                <a:t>NCDOL Photo Library</a:t>
              </a:r>
            </a:p>
          </p:txBody>
        </p:sp>
      </p:grpSp>
    </p:spTree>
    <p:extLst>
      <p:ext uri="{BB962C8B-B14F-4D97-AF65-F5344CB8AC3E}">
        <p14:creationId xmlns:p14="http://schemas.microsoft.com/office/powerpoint/2010/main" val="33202117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71500" y="490788"/>
            <a:ext cx="7924800" cy="549275"/>
          </a:xfrm>
        </p:spPr>
        <p:txBody>
          <a:bodyPr/>
          <a:lstStyle/>
          <a:p>
            <a:r>
              <a:rPr lang="en-US" altLang="en-US" sz="3200" dirty="0"/>
              <a:t>Employee-Owned Equipment</a:t>
            </a:r>
          </a:p>
        </p:txBody>
      </p:sp>
      <p:sp>
        <p:nvSpPr>
          <p:cNvPr id="13315" name="Rectangle 6"/>
          <p:cNvSpPr>
            <a:spLocks noGrp="1" noChangeArrowheads="1"/>
          </p:cNvSpPr>
          <p:nvPr>
            <p:ph idx="1"/>
          </p:nvPr>
        </p:nvSpPr>
        <p:spPr>
          <a:xfrm>
            <a:off x="533400" y="1219200"/>
            <a:ext cx="8001000" cy="4724400"/>
          </a:xfrm>
        </p:spPr>
        <p:txBody>
          <a:bodyPr/>
          <a:lstStyle/>
          <a:p>
            <a:r>
              <a:rPr lang="en-US" altLang="en-US" sz="2800" dirty="0"/>
              <a:t>Where employees provide their own protective equipment, employer shall be responsible to assure its adequacy, including proper maintenance and sanitation.</a:t>
            </a:r>
          </a:p>
        </p:txBody>
      </p:sp>
      <p:sp>
        <p:nvSpPr>
          <p:cNvPr id="2" name="Content Placeholder 1"/>
          <p:cNvSpPr>
            <a:spLocks noGrp="1"/>
          </p:cNvSpPr>
          <p:nvPr>
            <p:ph sz="quarter" idx="10"/>
          </p:nvPr>
        </p:nvSpPr>
        <p:spPr>
          <a:xfrm>
            <a:off x="7086600" y="609600"/>
            <a:ext cx="1562100" cy="381000"/>
          </a:xfrm>
        </p:spPr>
        <p:txBody>
          <a:bodyPr/>
          <a:lstStyle/>
          <a:p>
            <a:r>
              <a:rPr lang="en-US" altLang="en-US" dirty="0">
                <a:latin typeface="Arial" panose="020B0604020202020204" pitchFamily="34" charset="0"/>
              </a:rPr>
              <a:t>1910.132(b)</a:t>
            </a:r>
          </a:p>
          <a:p>
            <a:endParaRPr lang="en-US" dirty="0"/>
          </a:p>
        </p:txBody>
      </p:sp>
      <p:pic>
        <p:nvPicPr>
          <p:cNvPr id="7" name="Picture 6" descr="A picture containing indoor, headdress, clothing, person&#10;&#10;Description automatically generated">
            <a:extLst>
              <a:ext uri="{FF2B5EF4-FFF2-40B4-BE49-F238E27FC236}">
                <a16:creationId xmlns:a16="http://schemas.microsoft.com/office/drawing/2014/main" id="{2E095E04-2D50-49F0-9CB1-EF37A8921B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57800" y="3048000"/>
            <a:ext cx="3033204" cy="2740526"/>
          </a:xfrm>
          <a:prstGeom prst="rect">
            <a:avLst/>
          </a:prstGeom>
        </p:spPr>
      </p:pic>
    </p:spTree>
    <p:extLst>
      <p:ext uri="{BB962C8B-B14F-4D97-AF65-F5344CB8AC3E}">
        <p14:creationId xmlns:p14="http://schemas.microsoft.com/office/powerpoint/2010/main" val="378625190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457200"/>
            <a:ext cx="7924800" cy="549275"/>
          </a:xfrm>
        </p:spPr>
        <p:txBody>
          <a:bodyPr/>
          <a:lstStyle/>
          <a:p>
            <a:r>
              <a:rPr lang="en-US" altLang="en-US" dirty="0"/>
              <a:t>PPE Design</a:t>
            </a:r>
          </a:p>
        </p:txBody>
      </p:sp>
      <p:sp>
        <p:nvSpPr>
          <p:cNvPr id="15363" name="Rectangle 3"/>
          <p:cNvSpPr>
            <a:spLocks noGrp="1" noChangeArrowheads="1"/>
          </p:cNvSpPr>
          <p:nvPr>
            <p:ph idx="1"/>
          </p:nvPr>
        </p:nvSpPr>
        <p:spPr>
          <a:xfrm>
            <a:off x="533400" y="1219200"/>
            <a:ext cx="8001000" cy="4724400"/>
          </a:xfrm>
        </p:spPr>
        <p:txBody>
          <a:bodyPr/>
          <a:lstStyle/>
          <a:p>
            <a:r>
              <a:rPr lang="en-US" altLang="en-US" sz="2800" dirty="0"/>
              <a:t>All personal protective equipment shall be of safe design and construction for the work to be performed.</a:t>
            </a:r>
          </a:p>
        </p:txBody>
      </p:sp>
      <p:sp>
        <p:nvSpPr>
          <p:cNvPr id="2" name="Content Placeholder 1"/>
          <p:cNvSpPr>
            <a:spLocks noGrp="1"/>
          </p:cNvSpPr>
          <p:nvPr>
            <p:ph sz="quarter" idx="10"/>
          </p:nvPr>
        </p:nvSpPr>
        <p:spPr>
          <a:xfrm>
            <a:off x="7086600" y="609600"/>
            <a:ext cx="1600200" cy="381000"/>
          </a:xfrm>
        </p:spPr>
        <p:txBody>
          <a:bodyPr/>
          <a:lstStyle/>
          <a:p>
            <a:r>
              <a:rPr lang="en-US" altLang="en-US" dirty="0">
                <a:latin typeface="Arial" panose="020B0604020202020204" pitchFamily="34" charset="0"/>
              </a:rPr>
              <a:t>1910.132(c)</a:t>
            </a:r>
          </a:p>
          <a:p>
            <a:endParaRPr lang="en-US" dirty="0"/>
          </a:p>
        </p:txBody>
      </p:sp>
      <p:sp>
        <p:nvSpPr>
          <p:cNvPr id="10" name="TextBox 9"/>
          <p:cNvSpPr txBox="1"/>
          <p:nvPr/>
        </p:nvSpPr>
        <p:spPr>
          <a:xfrm>
            <a:off x="3581400" y="5029200"/>
            <a:ext cx="1066800" cy="184150"/>
          </a:xfrm>
          <a:prstGeom prst="rect">
            <a:avLst/>
          </a:prstGeom>
          <a:noFill/>
        </p:spPr>
        <p:txBody>
          <a:bodyPr>
            <a:spAutoFit/>
          </a:bodyPr>
          <a:lstStyle/>
          <a:p>
            <a:pPr>
              <a:defRPr/>
            </a:pPr>
            <a:r>
              <a:rPr lang="en-US" sz="600" u="none" dirty="0">
                <a:solidFill>
                  <a:schemeClr val="bg1"/>
                </a:solidFill>
                <a:latin typeface="+mn-lt"/>
              </a:rPr>
              <a:t>NCDOL Photo Library</a:t>
            </a:r>
          </a:p>
        </p:txBody>
      </p:sp>
      <p:grpSp>
        <p:nvGrpSpPr>
          <p:cNvPr id="4" name="Group 3">
            <a:extLst>
              <a:ext uri="{FF2B5EF4-FFF2-40B4-BE49-F238E27FC236}">
                <a16:creationId xmlns:a16="http://schemas.microsoft.com/office/drawing/2014/main" id="{64F776F8-EF33-4F4C-BD8D-3DE65D97FE99}"/>
              </a:ext>
            </a:extLst>
          </p:cNvPr>
          <p:cNvGrpSpPr/>
          <p:nvPr/>
        </p:nvGrpSpPr>
        <p:grpSpPr>
          <a:xfrm>
            <a:off x="4038600" y="2326105"/>
            <a:ext cx="4368800" cy="3352800"/>
            <a:chOff x="4606693" y="2895600"/>
            <a:chExt cx="3860800" cy="289560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6693" y="2895600"/>
              <a:ext cx="3860800" cy="289560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7" name="Rectangle 2"/>
            <p:cNvSpPr>
              <a:spLocks noChangeArrowheads="1"/>
            </p:cNvSpPr>
            <p:nvPr/>
          </p:nvSpPr>
          <p:spPr bwMode="auto">
            <a:xfrm>
              <a:off x="5240616" y="3053024"/>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spTree>
    <p:extLst>
      <p:ext uri="{BB962C8B-B14F-4D97-AF65-F5344CB8AC3E}">
        <p14:creationId xmlns:p14="http://schemas.microsoft.com/office/powerpoint/2010/main" val="10627136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0256" y="471631"/>
            <a:ext cx="7924800" cy="549275"/>
          </a:xfrm>
        </p:spPr>
        <p:txBody>
          <a:bodyPr/>
          <a:lstStyle/>
          <a:p>
            <a:r>
              <a:rPr lang="en-US" altLang="en-US" dirty="0"/>
              <a:t>Hazard Assessment</a:t>
            </a:r>
          </a:p>
        </p:txBody>
      </p:sp>
      <p:sp>
        <p:nvSpPr>
          <p:cNvPr id="19459" name="Rectangle 3"/>
          <p:cNvSpPr>
            <a:spLocks noGrp="1" noChangeArrowheads="1"/>
          </p:cNvSpPr>
          <p:nvPr>
            <p:ph idx="1"/>
          </p:nvPr>
        </p:nvSpPr>
        <p:spPr>
          <a:xfrm>
            <a:off x="533400" y="1219200"/>
            <a:ext cx="7924800" cy="3962400"/>
          </a:xfrm>
        </p:spPr>
        <p:txBody>
          <a:bodyPr/>
          <a:lstStyle/>
          <a:p>
            <a:pPr>
              <a:spcBef>
                <a:spcPct val="20000"/>
              </a:spcBef>
              <a:spcAft>
                <a:spcPct val="20000"/>
              </a:spcAft>
            </a:pPr>
            <a:r>
              <a:rPr lang="en-US" altLang="en-US" sz="2800" dirty="0"/>
              <a:t>Requirement</a:t>
            </a:r>
          </a:p>
          <a:p>
            <a:pPr lvl="1">
              <a:spcBef>
                <a:spcPct val="20000"/>
              </a:spcBef>
              <a:spcAft>
                <a:spcPct val="20000"/>
              </a:spcAft>
            </a:pPr>
            <a:r>
              <a:rPr lang="en-US" altLang="en-US" sz="2400" dirty="0"/>
              <a:t>Employer must select PPE based on the assessment and require employees to use them,</a:t>
            </a:r>
          </a:p>
          <a:p>
            <a:pPr lvl="1">
              <a:spcBef>
                <a:spcPct val="20000"/>
              </a:spcBef>
              <a:spcAft>
                <a:spcPct val="20000"/>
              </a:spcAft>
            </a:pPr>
            <a:endParaRPr lang="en-US" altLang="en-US" sz="800" b="1" i="1" dirty="0"/>
          </a:p>
          <a:p>
            <a:pPr lvl="1">
              <a:spcBef>
                <a:spcPct val="20000"/>
              </a:spcBef>
              <a:spcAft>
                <a:spcPct val="20000"/>
              </a:spcAft>
            </a:pPr>
            <a:r>
              <a:rPr lang="en-US" altLang="en-US" sz="2400" dirty="0"/>
              <a:t>Select PPE that properly fits each affected employee, </a:t>
            </a:r>
            <a:r>
              <a:rPr lang="en-US" altLang="en-US" sz="2400" b="1" i="1" dirty="0"/>
              <a:t>and</a:t>
            </a:r>
          </a:p>
          <a:p>
            <a:pPr lvl="1">
              <a:spcBef>
                <a:spcPct val="20000"/>
              </a:spcBef>
              <a:spcAft>
                <a:spcPct val="20000"/>
              </a:spcAft>
            </a:pPr>
            <a:endParaRPr lang="en-US" altLang="en-US" sz="800" dirty="0"/>
          </a:p>
          <a:p>
            <a:pPr lvl="1">
              <a:spcBef>
                <a:spcPts val="0"/>
              </a:spcBef>
              <a:spcAft>
                <a:spcPts val="0"/>
              </a:spcAft>
            </a:pPr>
            <a:r>
              <a:rPr lang="en-US" altLang="en-US" sz="2400" dirty="0"/>
              <a:t>Communicate selection </a:t>
            </a:r>
          </a:p>
          <a:p>
            <a:pPr marL="457200" lvl="1" indent="0">
              <a:spcBef>
                <a:spcPts val="0"/>
              </a:spcBef>
              <a:spcAft>
                <a:spcPts val="0"/>
              </a:spcAft>
              <a:buNone/>
            </a:pPr>
            <a:r>
              <a:rPr lang="en-US" altLang="en-US" sz="2400" dirty="0"/>
              <a:t>   decisions to employees.</a:t>
            </a:r>
          </a:p>
        </p:txBody>
      </p:sp>
      <p:sp>
        <p:nvSpPr>
          <p:cNvPr id="3" name="Content Placeholder 2"/>
          <p:cNvSpPr>
            <a:spLocks noGrp="1"/>
          </p:cNvSpPr>
          <p:nvPr>
            <p:ph sz="quarter" idx="10"/>
          </p:nvPr>
        </p:nvSpPr>
        <p:spPr>
          <a:xfrm>
            <a:off x="7086600" y="609600"/>
            <a:ext cx="1600200" cy="381000"/>
          </a:xfrm>
        </p:spPr>
        <p:txBody>
          <a:bodyPr/>
          <a:lstStyle/>
          <a:p>
            <a:r>
              <a:rPr lang="en-US" altLang="en-US" dirty="0">
                <a:latin typeface="Arial" panose="020B0604020202020204" pitchFamily="34" charset="0"/>
              </a:rPr>
              <a:t>1910.132(d)</a:t>
            </a:r>
          </a:p>
          <a:p>
            <a:endParaRPr lang="en-US" dirty="0"/>
          </a:p>
        </p:txBody>
      </p:sp>
      <p:sp>
        <p:nvSpPr>
          <p:cNvPr id="2" name="TextBox 1"/>
          <p:cNvSpPr txBox="1"/>
          <p:nvPr/>
        </p:nvSpPr>
        <p:spPr>
          <a:xfrm>
            <a:off x="6708895" y="5636568"/>
            <a:ext cx="1255472" cy="230832"/>
          </a:xfrm>
          <a:prstGeom prst="rect">
            <a:avLst/>
          </a:prstGeom>
          <a:noFill/>
        </p:spPr>
        <p:txBody>
          <a:bodyPr wrap="none" rtlCol="0">
            <a:spAutoFit/>
          </a:bodyPr>
          <a:lstStyle/>
          <a:p>
            <a:r>
              <a:rPr lang="en-US" sz="900" u="none" dirty="0">
                <a:solidFill>
                  <a:schemeClr val="bg1"/>
                </a:solidFill>
              </a:rPr>
              <a:t>NCDOL Photo Library</a:t>
            </a:r>
          </a:p>
        </p:txBody>
      </p:sp>
      <p:sp>
        <p:nvSpPr>
          <p:cNvPr id="7"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rPr>
              <a:t>NCDOL Photo Library</a:t>
            </a:r>
          </a:p>
        </p:txBody>
      </p:sp>
      <p:grpSp>
        <p:nvGrpSpPr>
          <p:cNvPr id="8" name="Group 7">
            <a:extLst>
              <a:ext uri="{FF2B5EF4-FFF2-40B4-BE49-F238E27FC236}">
                <a16:creationId xmlns:a16="http://schemas.microsoft.com/office/drawing/2014/main" id="{156CE5D5-0699-478F-BAF7-34619F328DCE}"/>
              </a:ext>
            </a:extLst>
          </p:cNvPr>
          <p:cNvGrpSpPr/>
          <p:nvPr/>
        </p:nvGrpSpPr>
        <p:grpSpPr>
          <a:xfrm>
            <a:off x="5486400" y="3429000"/>
            <a:ext cx="2894288" cy="2362200"/>
            <a:chOff x="5409009" y="1464527"/>
            <a:chExt cx="2971679" cy="2481208"/>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09009" y="1464527"/>
              <a:ext cx="2971679" cy="2481208"/>
            </a:xfrm>
            <a:prstGeom prst="rect">
              <a:avLst/>
            </a:prstGeom>
          </p:spPr>
        </p:pic>
        <p:sp>
          <p:nvSpPr>
            <p:cNvPr id="6" name="TextBox 5">
              <a:extLst>
                <a:ext uri="{FF2B5EF4-FFF2-40B4-BE49-F238E27FC236}">
                  <a16:creationId xmlns:a16="http://schemas.microsoft.com/office/drawing/2014/main" id="{2D94D256-5FFF-4D20-B31D-EFCF231A66C1}"/>
                </a:ext>
              </a:extLst>
            </p:cNvPr>
            <p:cNvSpPr txBox="1"/>
            <p:nvPr/>
          </p:nvSpPr>
          <p:spPr>
            <a:xfrm>
              <a:off x="5409009" y="1502760"/>
              <a:ext cx="1375698" cy="246221"/>
            </a:xfrm>
            <a:prstGeom prst="rect">
              <a:avLst/>
            </a:prstGeom>
            <a:noFill/>
          </p:spPr>
          <p:txBody>
            <a:bodyPr wrap="none" rtlCol="0">
              <a:spAutoFit/>
            </a:bodyPr>
            <a:lstStyle/>
            <a:p>
              <a:r>
                <a:rPr lang="en-US" sz="1000" u="none" dirty="0">
                  <a:solidFill>
                    <a:schemeClr val="bg1"/>
                  </a:solidFill>
                </a:rPr>
                <a:t>NCDOL Photo Library</a:t>
              </a:r>
            </a:p>
          </p:txBody>
        </p:sp>
      </p:grpSp>
    </p:spTree>
    <p:extLst>
      <p:ext uri="{BB962C8B-B14F-4D97-AF65-F5344CB8AC3E}">
        <p14:creationId xmlns:p14="http://schemas.microsoft.com/office/powerpoint/2010/main" val="336583862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93558" y="526231"/>
            <a:ext cx="6340642" cy="492443"/>
          </a:xfrm>
        </p:spPr>
        <p:txBody>
          <a:bodyPr>
            <a:normAutofit fontScale="90000"/>
          </a:bodyPr>
          <a:lstStyle/>
          <a:p>
            <a:r>
              <a:rPr lang="en-US" altLang="en-US" sz="3200" dirty="0"/>
              <a:t>Hazard Assessment Process</a:t>
            </a:r>
          </a:p>
        </p:txBody>
      </p:sp>
      <p:sp>
        <p:nvSpPr>
          <p:cNvPr id="21507" name="Rectangle 3"/>
          <p:cNvSpPr>
            <a:spLocks noGrp="1" noChangeArrowheads="1"/>
          </p:cNvSpPr>
          <p:nvPr>
            <p:ph idx="1"/>
          </p:nvPr>
        </p:nvSpPr>
        <p:spPr>
          <a:xfrm>
            <a:off x="533400" y="1143000"/>
            <a:ext cx="8001000" cy="4724400"/>
          </a:xfrm>
        </p:spPr>
        <p:txBody>
          <a:bodyPr/>
          <a:lstStyle/>
          <a:p>
            <a:pPr>
              <a:lnSpc>
                <a:spcPct val="150000"/>
              </a:lnSpc>
            </a:pPr>
            <a:r>
              <a:rPr lang="en-US" altLang="en-US" sz="2800" dirty="0"/>
              <a:t>Review injury/illness logs</a:t>
            </a:r>
          </a:p>
          <a:p>
            <a:pPr>
              <a:lnSpc>
                <a:spcPct val="150000"/>
              </a:lnSpc>
              <a:spcBef>
                <a:spcPct val="10000"/>
              </a:spcBef>
              <a:spcAft>
                <a:spcPct val="10000"/>
              </a:spcAft>
            </a:pPr>
            <a:r>
              <a:rPr lang="en-US" altLang="en-US" sz="2800" dirty="0"/>
              <a:t>Use recommendations on Safety Data Sheets</a:t>
            </a:r>
          </a:p>
          <a:p>
            <a:pPr>
              <a:lnSpc>
                <a:spcPct val="150000"/>
              </a:lnSpc>
            </a:pPr>
            <a:r>
              <a:rPr lang="en-US" altLang="en-US" sz="2800" dirty="0"/>
              <a:t>Review other records</a:t>
            </a:r>
          </a:p>
        </p:txBody>
      </p:sp>
      <p:sp>
        <p:nvSpPr>
          <p:cNvPr id="2" name="Content Placeholder 1"/>
          <p:cNvSpPr>
            <a:spLocks noGrp="1"/>
          </p:cNvSpPr>
          <p:nvPr>
            <p:ph sz="quarter" idx="10"/>
          </p:nvPr>
        </p:nvSpPr>
        <p:spPr>
          <a:xfrm>
            <a:off x="7086600" y="609600"/>
            <a:ext cx="1600200" cy="381000"/>
          </a:xfrm>
        </p:spPr>
        <p:txBody>
          <a:bodyPr/>
          <a:lstStyle/>
          <a:p>
            <a:r>
              <a:rPr lang="en-US" altLang="en-US" dirty="0">
                <a:latin typeface="Arial" panose="020B0604020202020204" pitchFamily="34" charset="0"/>
              </a:rPr>
              <a:t>1910.132(d)</a:t>
            </a:r>
          </a:p>
          <a:p>
            <a:endParaRPr lang="en-US" dirty="0"/>
          </a:p>
        </p:txBody>
      </p:sp>
      <p:grpSp>
        <p:nvGrpSpPr>
          <p:cNvPr id="3" name="Group 2">
            <a:extLst>
              <a:ext uri="{FF2B5EF4-FFF2-40B4-BE49-F238E27FC236}">
                <a16:creationId xmlns:a16="http://schemas.microsoft.com/office/drawing/2014/main" id="{2DD006E2-5258-4F2A-B037-74DA1A474702}"/>
              </a:ext>
            </a:extLst>
          </p:cNvPr>
          <p:cNvGrpSpPr/>
          <p:nvPr/>
        </p:nvGrpSpPr>
        <p:grpSpPr>
          <a:xfrm>
            <a:off x="4724400" y="3070225"/>
            <a:ext cx="3733800" cy="2644775"/>
            <a:chOff x="4610100" y="3367591"/>
            <a:chExt cx="3733800" cy="2644775"/>
          </a:xfrm>
        </p:grpSpPr>
        <p:pic>
          <p:nvPicPr>
            <p:cNvPr id="21508" name="Picture 8" descr="Form 30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10100" y="3367591"/>
              <a:ext cx="3733800" cy="264477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2"/>
            <p:cNvSpPr>
              <a:spLocks noChangeArrowheads="1"/>
            </p:cNvSpPr>
            <p:nvPr/>
          </p:nvSpPr>
          <p:spPr bwMode="auto">
            <a:xfrm>
              <a:off x="5257799" y="5714206"/>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t>NCDOL Photo Library</a:t>
              </a:r>
            </a:p>
          </p:txBody>
        </p:sp>
      </p:grpSp>
    </p:spTree>
    <p:extLst>
      <p:ext uri="{BB962C8B-B14F-4D97-AF65-F5344CB8AC3E}">
        <p14:creationId xmlns:p14="http://schemas.microsoft.com/office/powerpoint/2010/main" val="10653590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533400" y="1143000"/>
            <a:ext cx="7924800" cy="4724400"/>
          </a:xfrm>
        </p:spPr>
        <p:txBody>
          <a:bodyPr/>
          <a:lstStyle/>
          <a:p>
            <a:pPr>
              <a:lnSpc>
                <a:spcPct val="110000"/>
              </a:lnSpc>
            </a:pPr>
            <a:r>
              <a:rPr lang="en-US" altLang="en-US" sz="2800" dirty="0"/>
              <a:t>Must be </a:t>
            </a:r>
            <a:r>
              <a:rPr lang="en-US" altLang="en-US" sz="2800" b="1" i="1" dirty="0"/>
              <a:t>job and area based</a:t>
            </a:r>
          </a:p>
          <a:p>
            <a:pPr>
              <a:lnSpc>
                <a:spcPct val="110000"/>
              </a:lnSpc>
            </a:pPr>
            <a:endParaRPr lang="en-US" altLang="en-US" sz="800" b="1" i="1" dirty="0"/>
          </a:p>
          <a:p>
            <a:pPr>
              <a:spcBef>
                <a:spcPct val="10000"/>
              </a:spcBef>
              <a:spcAft>
                <a:spcPct val="10000"/>
              </a:spcAft>
            </a:pPr>
            <a:r>
              <a:rPr lang="en-US" altLang="en-US" sz="2800" dirty="0"/>
              <a:t>Requires </a:t>
            </a:r>
            <a:r>
              <a:rPr lang="en-US" altLang="en-US" sz="2800" b="1" i="1" dirty="0"/>
              <a:t>written certification</a:t>
            </a:r>
            <a:r>
              <a:rPr lang="en-US" altLang="en-US" sz="2800" b="1" dirty="0"/>
              <a:t> </a:t>
            </a:r>
            <a:r>
              <a:rPr lang="en-US" altLang="en-US" sz="2800" dirty="0"/>
              <a:t>identifying the document as such including: </a:t>
            </a:r>
          </a:p>
          <a:p>
            <a:pPr lvl="1">
              <a:spcBef>
                <a:spcPct val="10000"/>
              </a:spcBef>
              <a:spcAft>
                <a:spcPct val="10000"/>
              </a:spcAft>
            </a:pPr>
            <a:r>
              <a:rPr lang="en-US" altLang="en-US" sz="2400" dirty="0"/>
              <a:t>Workplace evaluated</a:t>
            </a:r>
          </a:p>
          <a:p>
            <a:pPr lvl="1">
              <a:spcBef>
                <a:spcPct val="10000"/>
              </a:spcBef>
              <a:spcAft>
                <a:spcPct val="10000"/>
              </a:spcAft>
            </a:pPr>
            <a:r>
              <a:rPr lang="en-US" altLang="en-US" sz="2400" dirty="0"/>
              <a:t>Person certifying that the evaluation</a:t>
            </a:r>
          </a:p>
          <a:p>
            <a:pPr lvl="1">
              <a:spcBef>
                <a:spcPct val="10000"/>
              </a:spcBef>
              <a:spcAft>
                <a:spcPct val="10000"/>
              </a:spcAft>
            </a:pPr>
            <a:r>
              <a:rPr lang="en-US" altLang="en-US" sz="2400" dirty="0"/>
              <a:t>Date of hazard assessment</a:t>
            </a:r>
          </a:p>
          <a:p>
            <a:endParaRPr lang="en-US" altLang="en-US" dirty="0"/>
          </a:p>
        </p:txBody>
      </p:sp>
      <p:sp>
        <p:nvSpPr>
          <p:cNvPr id="3" name="Content Placeholder 2"/>
          <p:cNvSpPr>
            <a:spLocks noGrp="1"/>
          </p:cNvSpPr>
          <p:nvPr>
            <p:ph sz="quarter" idx="10"/>
          </p:nvPr>
        </p:nvSpPr>
        <p:spPr>
          <a:xfrm>
            <a:off x="7086600" y="609600"/>
            <a:ext cx="1676400" cy="381000"/>
          </a:xfrm>
        </p:spPr>
        <p:txBody>
          <a:bodyPr/>
          <a:lstStyle/>
          <a:p>
            <a:r>
              <a:rPr lang="en-US" altLang="en-US" dirty="0">
                <a:latin typeface="Arial" panose="020B0604020202020204" pitchFamily="34" charset="0"/>
              </a:rPr>
              <a:t>1910.132(d)</a:t>
            </a:r>
          </a:p>
          <a:p>
            <a:endParaRPr lang="en-US" dirty="0"/>
          </a:p>
        </p:txBody>
      </p:sp>
      <p:grpSp>
        <p:nvGrpSpPr>
          <p:cNvPr id="5" name="Group 4">
            <a:extLst>
              <a:ext uri="{FF2B5EF4-FFF2-40B4-BE49-F238E27FC236}">
                <a16:creationId xmlns:a16="http://schemas.microsoft.com/office/drawing/2014/main" id="{1A9A7EF9-BC95-4BE2-8206-4443CBC9743D}"/>
              </a:ext>
            </a:extLst>
          </p:cNvPr>
          <p:cNvGrpSpPr/>
          <p:nvPr/>
        </p:nvGrpSpPr>
        <p:grpSpPr>
          <a:xfrm>
            <a:off x="4953000" y="4267200"/>
            <a:ext cx="3422274" cy="1564105"/>
            <a:chOff x="5797654" y="3276600"/>
            <a:chExt cx="3779211" cy="1816223"/>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7654" y="3276600"/>
              <a:ext cx="3779211" cy="181622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6019800" y="4861991"/>
              <a:ext cx="1255472" cy="230832"/>
            </a:xfrm>
            <a:prstGeom prst="rect">
              <a:avLst/>
            </a:prstGeom>
          </p:spPr>
          <p:txBody>
            <a:bodyPr wrap="none">
              <a:spAutoFit/>
            </a:bodyPr>
            <a:lstStyle/>
            <a:p>
              <a:r>
                <a:rPr lang="en-US" sz="900" u="none" dirty="0"/>
                <a:t>NCDOL Photo Library</a:t>
              </a:r>
            </a:p>
          </p:txBody>
        </p:sp>
      </p:grpSp>
      <p:sp>
        <p:nvSpPr>
          <p:cNvPr id="9" name="Rectangle 2">
            <a:extLst>
              <a:ext uri="{FF2B5EF4-FFF2-40B4-BE49-F238E27FC236}">
                <a16:creationId xmlns:a16="http://schemas.microsoft.com/office/drawing/2014/main" id="{A4D6D48F-44FB-4DF5-994D-AB5A9FE82379}"/>
              </a:ext>
            </a:extLst>
          </p:cNvPr>
          <p:cNvSpPr txBox="1">
            <a:spLocks noChangeArrowheads="1"/>
          </p:cNvSpPr>
          <p:nvPr/>
        </p:nvSpPr>
        <p:spPr bwMode="gray">
          <a:xfrm>
            <a:off x="593558" y="526231"/>
            <a:ext cx="634064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200" u="none" kern="0" dirty="0">
                <a:solidFill>
                  <a:srgbClr val="012447"/>
                </a:solidFill>
              </a:rPr>
              <a:t>Hazard Assessment Process</a:t>
            </a:r>
          </a:p>
        </p:txBody>
      </p:sp>
    </p:spTree>
    <p:extLst>
      <p:ext uri="{BB962C8B-B14F-4D97-AF65-F5344CB8AC3E}">
        <p14:creationId xmlns:p14="http://schemas.microsoft.com/office/powerpoint/2010/main" val="2105049061"/>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45</TotalTime>
  <Words>1990</Words>
  <Application>Microsoft Office PowerPoint</Application>
  <PresentationFormat>On-screen Show (4:3)</PresentationFormat>
  <Paragraphs>383</Paragraphs>
  <Slides>39</Slides>
  <Notes>39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Aptos</vt:lpstr>
      <vt:lpstr>Arial</vt:lpstr>
      <vt:lpstr>Arial Narrow</vt:lpstr>
      <vt:lpstr>Avenir Next LT Pro</vt:lpstr>
      <vt:lpstr>Avenir Next LT Pro Demi</vt:lpstr>
      <vt:lpstr>Avenir Next LT Pro Light</vt:lpstr>
      <vt:lpstr>Calibri</vt:lpstr>
      <vt:lpstr>Times New Roman</vt:lpstr>
      <vt:lpstr>Wingdings</vt:lpstr>
      <vt:lpstr>Office Theme</vt:lpstr>
      <vt:lpstr>Personal Protective Equipment          General Industry - Subpart I</vt:lpstr>
      <vt:lpstr>Objectives</vt:lpstr>
      <vt:lpstr>What is PPE?</vt:lpstr>
      <vt:lpstr>Personal Protective Equipment</vt:lpstr>
      <vt:lpstr>Employee-Owned Equipment</vt:lpstr>
      <vt:lpstr>PPE Design</vt:lpstr>
      <vt:lpstr>Hazard Assessment</vt:lpstr>
      <vt:lpstr>Hazard Assessment Process</vt:lpstr>
      <vt:lpstr>PowerPoint Presentation</vt:lpstr>
      <vt:lpstr>Hazard Assessment Process</vt:lpstr>
      <vt:lpstr>Basic Hazard Categories</vt:lpstr>
      <vt:lpstr>Basic Hazard Categories</vt:lpstr>
      <vt:lpstr>Training</vt:lpstr>
      <vt:lpstr>Training</vt:lpstr>
      <vt:lpstr>PPE Payment</vt:lpstr>
      <vt:lpstr>PPE Payment</vt:lpstr>
      <vt:lpstr>Eye and Face Protection</vt:lpstr>
      <vt:lpstr>Eye and Face Protection</vt:lpstr>
      <vt:lpstr>Eye and Face Protection</vt:lpstr>
      <vt:lpstr>Eye and Face Protection</vt:lpstr>
      <vt:lpstr>Eye and Face Protection</vt:lpstr>
      <vt:lpstr>Eye and Face Protection</vt:lpstr>
      <vt:lpstr>Head Protection</vt:lpstr>
      <vt:lpstr>Head Protection</vt:lpstr>
      <vt:lpstr>Head Protection</vt:lpstr>
      <vt:lpstr>Foot Protection</vt:lpstr>
      <vt:lpstr>Foot Protection</vt:lpstr>
      <vt:lpstr>Electrical Protective Equipment</vt:lpstr>
      <vt:lpstr>Hand Protection</vt:lpstr>
      <vt:lpstr>Hand Protection</vt:lpstr>
      <vt:lpstr>Personal Fall Protection Systems</vt:lpstr>
      <vt:lpstr>Personal Fall Protection Systems</vt:lpstr>
      <vt:lpstr>Personal Fall Arrest Systems</vt:lpstr>
      <vt:lpstr>Personal Fall Arrest Systems</vt:lpstr>
      <vt:lpstr>Positioning Systems</vt:lpstr>
      <vt:lpstr>Positioning Systems</vt:lpstr>
      <vt:lpstr>Positioning Systems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4</cp:revision>
  <dcterms:created xsi:type="dcterms:W3CDTF">2025-06-17T12:32:10Z</dcterms:created>
  <dcterms:modified xsi:type="dcterms:W3CDTF">2026-04-01T13:03:13Z</dcterms:modified>
</cp:coreProperties>
</file>