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342" r:id="rId2"/>
    <p:sldId id="343" r:id="rId3"/>
    <p:sldId id="344" r:id="rId4"/>
    <p:sldId id="345" r:id="rId5"/>
    <p:sldId id="346" r:id="rId6"/>
    <p:sldId id="347" r:id="rId7"/>
    <p:sldId id="349" r:id="rId8"/>
    <p:sldId id="350" r:id="rId9"/>
    <p:sldId id="351" r:id="rId10"/>
    <p:sldId id="352" r:id="rId11"/>
    <p:sldId id="353" r:id="rId12"/>
    <p:sldId id="385" r:id="rId13"/>
    <p:sldId id="354" r:id="rId14"/>
    <p:sldId id="384" r:id="rId15"/>
    <p:sldId id="355" r:id="rId16"/>
    <p:sldId id="356" r:id="rId17"/>
    <p:sldId id="358" r:id="rId18"/>
    <p:sldId id="372" r:id="rId19"/>
    <p:sldId id="381" r:id="rId20"/>
    <p:sldId id="359" r:id="rId21"/>
    <p:sldId id="360" r:id="rId22"/>
    <p:sldId id="361" r:id="rId23"/>
    <p:sldId id="363" r:id="rId24"/>
    <p:sldId id="364" r:id="rId25"/>
    <p:sldId id="365" r:id="rId26"/>
    <p:sldId id="366" r:id="rId27"/>
    <p:sldId id="367" r:id="rId28"/>
    <p:sldId id="368" r:id="rId29"/>
    <p:sldId id="375" r:id="rId30"/>
    <p:sldId id="369" r:id="rId31"/>
    <p:sldId id="382" r:id="rId32"/>
    <p:sldId id="376" r:id="rId33"/>
    <p:sldId id="377" r:id="rId34"/>
    <p:sldId id="378" r:id="rId35"/>
    <p:sldId id="383" r:id="rId36"/>
    <p:sldId id="379" r:id="rId37"/>
    <p:sldId id="380" r:id="rId38"/>
    <p:sldId id="370" r:id="rId39"/>
    <p:sldId id="41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447"/>
    <a:srgbClr val="2D0C62"/>
    <a:srgbClr val="2B0E62"/>
    <a:srgbClr val="FFFBFF"/>
    <a:srgbClr val="0074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D770FA-17F2-4E88-8BE9-FDCD74BC2993}" v="2" dt="2025-06-20T12:49:02.4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3659" autoAdjust="0"/>
  </p:normalViewPr>
  <p:slideViewPr>
    <p:cSldViewPr snapToGrid="0">
      <p:cViewPr varScale="1">
        <p:scale>
          <a:sx n="58" d="100"/>
          <a:sy n="58" d="100"/>
        </p:scale>
        <p:origin x="1046" y="58"/>
      </p:cViewPr>
      <p:guideLst/>
    </p:cSldViewPr>
  </p:slideViewPr>
  <p:notesTextViewPr>
    <p:cViewPr>
      <p:scale>
        <a:sx n="1" d="1"/>
        <a:sy n="1" d="1"/>
      </p:scale>
      <p:origin x="0" y="0"/>
    </p:cViewPr>
  </p:notesTextViewPr>
  <p:notesViewPr>
    <p:cSldViewPr snapToGrid="0">
      <p:cViewPr varScale="1">
        <p:scale>
          <a:sx n="86" d="100"/>
          <a:sy n="86" d="100"/>
        </p:scale>
        <p:origin x="4166"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EC8EC1-E77F-19CF-CF25-6911A1070B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4825C3A-554A-392E-A082-F021FE5B5F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8DF95D-A3C3-4480-8172-56CF1B3AFB86}" type="datetimeFigureOut">
              <a:rPr lang="en-US" smtClean="0"/>
              <a:t>4/1/2026</a:t>
            </a:fld>
            <a:endParaRPr lang="en-US"/>
          </a:p>
        </p:txBody>
      </p:sp>
      <p:sp>
        <p:nvSpPr>
          <p:cNvPr id="4" name="Footer Placeholder 3">
            <a:extLst>
              <a:ext uri="{FF2B5EF4-FFF2-40B4-BE49-F238E27FC236}">
                <a16:creationId xmlns:a16="http://schemas.microsoft.com/office/drawing/2014/main" id="{568CD11B-A496-1118-5503-B75C60610B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3B923E-AF13-A62C-318A-BB274BAF65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748DD6-383E-469A-BDF4-48A0E9F505E5}" type="slidenum">
              <a:rPr lang="en-US" smtClean="0"/>
              <a:t>‹#›</a:t>
            </a:fld>
            <a:endParaRPr lang="en-US"/>
          </a:p>
        </p:txBody>
      </p:sp>
    </p:spTree>
    <p:extLst>
      <p:ext uri="{BB962C8B-B14F-4D97-AF65-F5344CB8AC3E}">
        <p14:creationId xmlns:p14="http://schemas.microsoft.com/office/powerpoint/2010/main" val="176790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9AF244-278D-4D90-87E2-1C6B081D7DB0}" type="datetimeFigureOut">
              <a:rPr lang="en-US" smtClean="0"/>
              <a:t>4/1/2026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7853E-902C-4E95-A8FD-67F57F357270}" type="slidenum">
              <a:rPr lang="en-US" smtClean="0"/>
              <a:t>‹#›</a:t>
            </a:fld>
            <a:endParaRPr lang="en-US"/>
          </a:p>
        </p:txBody>
      </p:sp>
    </p:spTree>
    <p:extLst>
      <p:ext uri="{BB962C8B-B14F-4D97-AF65-F5344CB8AC3E}">
        <p14:creationId xmlns:p14="http://schemas.microsoft.com/office/powerpoint/2010/main" val="806945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6">
              <a:defRPr sz="3500" u="sng">
                <a:solidFill>
                  <a:schemeClr val="tx1"/>
                </a:solidFill>
                <a:latin typeface="Times New Roman" panose="02020603050405020304" pitchFamily="18" charset="0"/>
              </a:defRPr>
            </a:lvl1pPr>
            <a:lvl2pPr marL="742826" indent="-285702" defTabSz="931706">
              <a:defRPr sz="3500" u="sng">
                <a:solidFill>
                  <a:schemeClr val="tx1"/>
                </a:solidFill>
                <a:latin typeface="Times New Roman" panose="02020603050405020304" pitchFamily="18" charset="0"/>
              </a:defRPr>
            </a:lvl2pPr>
            <a:lvl3pPr marL="1142808" indent="-228561" defTabSz="931706">
              <a:defRPr sz="3500" u="sng">
                <a:solidFill>
                  <a:schemeClr val="tx1"/>
                </a:solidFill>
                <a:latin typeface="Times New Roman" panose="02020603050405020304" pitchFamily="18" charset="0"/>
              </a:defRPr>
            </a:lvl3pPr>
            <a:lvl4pPr marL="1599931" indent="-228561" defTabSz="931706">
              <a:defRPr sz="3500" u="sng">
                <a:solidFill>
                  <a:schemeClr val="tx1"/>
                </a:solidFill>
                <a:latin typeface="Times New Roman" panose="02020603050405020304" pitchFamily="18" charset="0"/>
              </a:defRPr>
            </a:lvl4pPr>
            <a:lvl5pPr marL="2057055" indent="-228561" defTabSz="931706">
              <a:defRPr sz="3500" u="sng">
                <a:solidFill>
                  <a:schemeClr val="tx1"/>
                </a:solidFill>
                <a:latin typeface="Times New Roman" panose="02020603050405020304" pitchFamily="18" charset="0"/>
              </a:defRPr>
            </a:lvl5pPr>
            <a:lvl6pPr marL="2514177" indent="-228561" defTabSz="931706" eaLnBrk="0" fontAlgn="base" hangingPunct="0">
              <a:spcBef>
                <a:spcPct val="0"/>
              </a:spcBef>
              <a:spcAft>
                <a:spcPct val="0"/>
              </a:spcAft>
              <a:defRPr sz="3500" u="sng">
                <a:solidFill>
                  <a:schemeClr val="tx1"/>
                </a:solidFill>
                <a:latin typeface="Times New Roman" panose="02020603050405020304" pitchFamily="18" charset="0"/>
              </a:defRPr>
            </a:lvl6pPr>
            <a:lvl7pPr marL="2971301" indent="-228561" defTabSz="931706" eaLnBrk="0" fontAlgn="base" hangingPunct="0">
              <a:spcBef>
                <a:spcPct val="0"/>
              </a:spcBef>
              <a:spcAft>
                <a:spcPct val="0"/>
              </a:spcAft>
              <a:defRPr sz="3500" u="sng">
                <a:solidFill>
                  <a:schemeClr val="tx1"/>
                </a:solidFill>
                <a:latin typeface="Times New Roman" panose="02020603050405020304" pitchFamily="18" charset="0"/>
              </a:defRPr>
            </a:lvl7pPr>
            <a:lvl8pPr marL="3428425" indent="-228561" defTabSz="931706" eaLnBrk="0" fontAlgn="base" hangingPunct="0">
              <a:spcBef>
                <a:spcPct val="0"/>
              </a:spcBef>
              <a:spcAft>
                <a:spcPct val="0"/>
              </a:spcAft>
              <a:defRPr sz="3500" u="sng">
                <a:solidFill>
                  <a:schemeClr val="tx1"/>
                </a:solidFill>
                <a:latin typeface="Times New Roman" panose="02020603050405020304" pitchFamily="18" charset="0"/>
              </a:defRPr>
            </a:lvl8pPr>
            <a:lvl9pPr marL="3885548" indent="-228561" defTabSz="931706" eaLnBrk="0" fontAlgn="base" hangingPunct="0">
              <a:spcBef>
                <a:spcPct val="0"/>
              </a:spcBef>
              <a:spcAft>
                <a:spcPct val="0"/>
              </a:spcAft>
              <a:defRPr sz="3500" u="sng">
                <a:solidFill>
                  <a:schemeClr val="tx1"/>
                </a:solidFill>
                <a:latin typeface="Times New Roman" panose="02020603050405020304" pitchFamily="18" charset="0"/>
              </a:defRPr>
            </a:lvl9pPr>
          </a:lstStyle>
          <a:p>
            <a:fld id="{E79D6F81-C5BF-4D52-B31A-E84B96A76F8C}" type="slidenum">
              <a:rPr lang="en-US" altLang="en-US" sz="1000" u="none"/>
              <a:pPr/>
              <a:t>1</a:t>
            </a:fld>
            <a:endParaRPr lang="en-US" altLang="en-US" sz="1000" u="none" dirty="0"/>
          </a:p>
        </p:txBody>
      </p:sp>
      <p:sp>
        <p:nvSpPr>
          <p:cNvPr id="6147" name="Rectangle 2"/>
          <p:cNvSpPr>
            <a:spLocks noGrp="1" noRot="1" noChangeAspect="1" noChangeArrowheads="1" noTextEdit="1"/>
          </p:cNvSpPr>
          <p:nvPr>
            <p:ph type="sldImg"/>
          </p:nvPr>
        </p:nvSpPr>
        <p:spPr>
          <a:xfrm>
            <a:off x="1204913" y="666750"/>
            <a:ext cx="4667250" cy="3500438"/>
          </a:xfrm>
          <a:ln/>
        </p:spPr>
      </p:sp>
      <mc:AlternateContent xmlns:mc="http://schemas.openxmlformats.org/markup-compatibility/2006" xmlns:a14="http://schemas.microsoft.com/office/drawing/2010/main">
        <mc:Choice Requires="a14">
          <p:sp>
            <p:nvSpPr>
              <p:cNvPr id="6148"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r>
                  <a:rPr lang="en-US" b="1" dirty="0">
                    <a:latin typeface="Avenir Next LT Pro" panose="020B0504020202020204" pitchFamily="34" charset="0"/>
                  </a:rPr>
                  <a:t>Revised 6/16/25</a:t>
                </a:r>
              </a:p>
              <a:p>
                <a:endParaRPr lang="en-US" dirty="0">
                  <a:latin typeface="Avenir Next LT Pro" panose="020B0504020202020204" pitchFamily="34" charset="0"/>
                </a:endParaRPr>
              </a:p>
              <a:p>
                <a:r>
                  <a:rPr lang="en-US" dirty="0">
                    <a:latin typeface="Avenir Next LT Pro" panose="020B0504020202020204" pitchFamily="34" charset="0"/>
                  </a:rPr>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dirty="0">
                  <a:latin typeface="Avenir Next LT Pro" panose="020B0504020202020204" pitchFamily="34" charset="0"/>
                </a:endParaRPr>
              </a:p>
              <a:p>
                <a:r>
                  <a:rPr lang="en-US" dirty="0">
                    <a:latin typeface="Avenir Next LT Pro" panose="020B0504020202020204" pitchFamily="34" charset="0"/>
                  </a:rPr>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endParaRPr lang="en-US" dirty="0">
                  <a:latin typeface="Avenir Next LT Pro" panose="020B0504020202020204" pitchFamily="34" charset="0"/>
                </a:endParaRPr>
              </a:p>
              <a:p>
                <a:r>
                  <a:rPr lang="en-US" dirty="0">
                    <a:latin typeface="Avenir Next LT Pro" panose="020B0504020202020204" pitchFamily="34" charset="0"/>
                  </a:rPr>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p:txBody>
          </p:sp>
        </mc:Choice>
        <mc:Fallback xmlns="">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Revised 2016</a:t>
                </a:r>
                <a:endParaRPr lang="en-US" altLang="en-US" dirty="0" smtClean="0">
                  <a:latin typeface="Arial" panose="020B0604020202020204" pitchFamily="34" charset="0"/>
                </a:endParaRPr>
              </a:p>
              <a:p>
                <a:endParaRPr lang="en-US" altLang="en-US" dirty="0" smtClean="0">
                  <a:latin typeface="Arial" panose="020B0604020202020204" pitchFamily="34" charset="0"/>
                </a:endParaRPr>
              </a:p>
              <a:p>
                <a:r>
                  <a:rPr lang="en-US" altLang="en-US" dirty="0" smtClean="0">
                    <a:latin typeface="Arial" panose="020B0604020202020204" pitchFamily="34" charset="0"/>
                  </a:rPr>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altLang="en-US" dirty="0" smtClean="0">
                  <a:latin typeface="Arial" panose="020B0604020202020204" pitchFamily="34" charset="0"/>
                </a:endParaRPr>
              </a:p>
              <a:p>
                <a:r>
                  <a:rPr lang="en-US" altLang="en-US" dirty="0" smtClean="0">
                    <a:latin typeface="Arial" panose="020B0604020202020204" pitchFamily="34" charset="0"/>
                  </a:rPr>
                  <a:t>The information and advice provided on this Site and on Linked Sites is provided solely on the basis that users will be responsible for making their own assessment of the matters discussed herein and are advised to verify all relevant representations, statements, and </a:t>
                </a:r>
                <a:r>
                  <a:rPr lang="en-US" altLang="en-US" dirty="0" smtClean="0">
                    <a:latin typeface="Arial" panose="020B0604020202020204" pitchFamily="34" charset="0"/>
                  </a:rPr>
                  <a:t>information.</a:t>
                </a:r>
                <a:r>
                  <a:rPr lang="en-US" altLang="en-US" i="0" smtClean="0">
                    <a:latin typeface="Cambria Math" panose="02040503050406030204" pitchFamily="18" charset="0"/>
                  </a:rPr>
                  <a:t>"Type equation here."</a:t>
                </a:r>
                <a:endParaRPr lang="en-US" altLang="en-US" dirty="0" smtClean="0">
                  <a:latin typeface="Arial" panose="020B0604020202020204" pitchFamily="34" charset="0"/>
                </a:endParaRPr>
              </a:p>
              <a:p>
                <a:endParaRPr lang="en-US" altLang="en-US" dirty="0" smtClean="0">
                  <a:latin typeface="Arial" panose="020B0604020202020204" pitchFamily="34" charset="0"/>
                </a:endParaRPr>
              </a:p>
              <a:p>
                <a:r>
                  <a:rPr lang="en-US" altLang="en-US" dirty="0" smtClean="0">
                    <a:latin typeface="Arial" panose="020B0604020202020204" pitchFamily="34" charset="0"/>
                  </a:rPr>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p:txBody>
          </p:sp>
        </mc:Fallback>
      </mc:AlternateContent>
    </p:spTree>
    <p:extLst>
      <p:ext uri="{BB962C8B-B14F-4D97-AF65-F5344CB8AC3E}">
        <p14:creationId xmlns:p14="http://schemas.microsoft.com/office/powerpoint/2010/main" val="1961142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706439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739666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49417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xfrm>
            <a:off x="719136" y="4389438"/>
            <a:ext cx="6003927"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baseline="0" dirty="0">
                <a:latin typeface="Arial" panose="020B0604020202020204" pitchFamily="34" charset="0"/>
              </a:rPr>
              <a:t> </a:t>
            </a:r>
            <a:endParaRPr lang="en-US" altLang="en-US"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444270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xfrm>
            <a:off x="566736" y="4389438"/>
            <a:ext cx="6156327"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544025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xfrm>
            <a:off x="231776" y="4389438"/>
            <a:ext cx="6413499"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075">
              <a:defRPr/>
            </a:pPr>
            <a:endParaRPr lang="en-US" dirty="0"/>
          </a:p>
        </p:txBody>
      </p:sp>
    </p:spTree>
    <p:extLst>
      <p:ext uri="{BB962C8B-B14F-4D97-AF65-F5344CB8AC3E}">
        <p14:creationId xmlns:p14="http://schemas.microsoft.com/office/powerpoint/2010/main" val="3118307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075">
              <a:defRPr/>
            </a:pPr>
            <a:endParaRPr lang="en-US" altLang="en-US" dirty="0">
              <a:latin typeface="Arial" panose="020B0604020202020204" pitchFamily="34" charset="0"/>
            </a:endParaRPr>
          </a:p>
        </p:txBody>
      </p:sp>
    </p:spTree>
    <p:extLst>
      <p:ext uri="{BB962C8B-B14F-4D97-AF65-F5344CB8AC3E}">
        <p14:creationId xmlns:p14="http://schemas.microsoft.com/office/powerpoint/2010/main" val="3313415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211423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28075"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ndParaRPr>
          </a:p>
        </p:txBody>
      </p:sp>
    </p:spTree>
    <p:extLst>
      <p:ext uri="{BB962C8B-B14F-4D97-AF65-F5344CB8AC3E}">
        <p14:creationId xmlns:p14="http://schemas.microsoft.com/office/powerpoint/2010/main" val="4198874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075">
              <a:defRPr/>
            </a:pPr>
            <a:endParaRPr lang="en-US" altLang="en-US" dirty="0">
              <a:latin typeface="Arial" panose="020B0604020202020204" pitchFamily="34" charset="0"/>
            </a:endParaRPr>
          </a:p>
        </p:txBody>
      </p:sp>
    </p:spTree>
    <p:extLst>
      <p:ext uri="{BB962C8B-B14F-4D97-AF65-F5344CB8AC3E}">
        <p14:creationId xmlns:p14="http://schemas.microsoft.com/office/powerpoint/2010/main" val="136298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6">
              <a:defRPr sz="3500" u="sng">
                <a:solidFill>
                  <a:schemeClr val="tx1"/>
                </a:solidFill>
                <a:latin typeface="Times New Roman" panose="02020603050405020304" pitchFamily="18" charset="0"/>
              </a:defRPr>
            </a:lvl1pPr>
            <a:lvl2pPr marL="742826" indent="-285702" defTabSz="931706">
              <a:defRPr sz="3500" u="sng">
                <a:solidFill>
                  <a:schemeClr val="tx1"/>
                </a:solidFill>
                <a:latin typeface="Times New Roman" panose="02020603050405020304" pitchFamily="18" charset="0"/>
              </a:defRPr>
            </a:lvl2pPr>
            <a:lvl3pPr marL="1142808" indent="-228561" defTabSz="931706">
              <a:defRPr sz="3500" u="sng">
                <a:solidFill>
                  <a:schemeClr val="tx1"/>
                </a:solidFill>
                <a:latin typeface="Times New Roman" panose="02020603050405020304" pitchFamily="18" charset="0"/>
              </a:defRPr>
            </a:lvl3pPr>
            <a:lvl4pPr marL="1599931" indent="-228561" defTabSz="931706">
              <a:defRPr sz="3500" u="sng">
                <a:solidFill>
                  <a:schemeClr val="tx1"/>
                </a:solidFill>
                <a:latin typeface="Times New Roman" panose="02020603050405020304" pitchFamily="18" charset="0"/>
              </a:defRPr>
            </a:lvl4pPr>
            <a:lvl5pPr marL="2057055" indent="-228561" defTabSz="931706">
              <a:defRPr sz="3500" u="sng">
                <a:solidFill>
                  <a:schemeClr val="tx1"/>
                </a:solidFill>
                <a:latin typeface="Times New Roman" panose="02020603050405020304" pitchFamily="18" charset="0"/>
              </a:defRPr>
            </a:lvl5pPr>
            <a:lvl6pPr marL="2514177" indent="-228561" defTabSz="931706" eaLnBrk="0" fontAlgn="base" hangingPunct="0">
              <a:spcBef>
                <a:spcPct val="0"/>
              </a:spcBef>
              <a:spcAft>
                <a:spcPct val="0"/>
              </a:spcAft>
              <a:defRPr sz="3500" u="sng">
                <a:solidFill>
                  <a:schemeClr val="tx1"/>
                </a:solidFill>
                <a:latin typeface="Times New Roman" panose="02020603050405020304" pitchFamily="18" charset="0"/>
              </a:defRPr>
            </a:lvl6pPr>
            <a:lvl7pPr marL="2971301" indent="-228561" defTabSz="931706" eaLnBrk="0" fontAlgn="base" hangingPunct="0">
              <a:spcBef>
                <a:spcPct val="0"/>
              </a:spcBef>
              <a:spcAft>
                <a:spcPct val="0"/>
              </a:spcAft>
              <a:defRPr sz="3500" u="sng">
                <a:solidFill>
                  <a:schemeClr val="tx1"/>
                </a:solidFill>
                <a:latin typeface="Times New Roman" panose="02020603050405020304" pitchFamily="18" charset="0"/>
              </a:defRPr>
            </a:lvl7pPr>
            <a:lvl8pPr marL="3428425" indent="-228561" defTabSz="931706" eaLnBrk="0" fontAlgn="base" hangingPunct="0">
              <a:spcBef>
                <a:spcPct val="0"/>
              </a:spcBef>
              <a:spcAft>
                <a:spcPct val="0"/>
              </a:spcAft>
              <a:defRPr sz="3500" u="sng">
                <a:solidFill>
                  <a:schemeClr val="tx1"/>
                </a:solidFill>
                <a:latin typeface="Times New Roman" panose="02020603050405020304" pitchFamily="18" charset="0"/>
              </a:defRPr>
            </a:lvl8pPr>
            <a:lvl9pPr marL="3885548" indent="-228561" defTabSz="931706" eaLnBrk="0" fontAlgn="base" hangingPunct="0">
              <a:spcBef>
                <a:spcPct val="0"/>
              </a:spcBef>
              <a:spcAft>
                <a:spcPct val="0"/>
              </a:spcAft>
              <a:defRPr sz="3500" u="sng">
                <a:solidFill>
                  <a:schemeClr val="tx1"/>
                </a:solidFill>
                <a:latin typeface="Times New Roman" panose="02020603050405020304" pitchFamily="18" charset="0"/>
              </a:defRPr>
            </a:lvl9pPr>
          </a:lstStyle>
          <a:p>
            <a:fld id="{56333011-BC6E-4AF8-8C54-7C92A719E343}" type="slidenum">
              <a:rPr lang="en-US" altLang="en-US" sz="1000" u="none"/>
              <a:pPr/>
              <a:t>2</a:t>
            </a:fld>
            <a:endParaRPr lang="en-US" altLang="en-US" sz="1000" u="none"/>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8782823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075">
              <a:defRPr/>
            </a:pPr>
            <a:endParaRPr lang="en-US" altLang="en-US" dirty="0">
              <a:latin typeface="Arial" panose="020B0604020202020204" pitchFamily="34" charset="0"/>
            </a:endParaRPr>
          </a:p>
        </p:txBody>
      </p:sp>
    </p:spTree>
    <p:extLst>
      <p:ext uri="{BB962C8B-B14F-4D97-AF65-F5344CB8AC3E}">
        <p14:creationId xmlns:p14="http://schemas.microsoft.com/office/powerpoint/2010/main" val="2549718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dirty="0">
              <a:latin typeface="Arial" panose="020B0604020202020204" pitchFamily="34" charset="0"/>
            </a:endParaRPr>
          </a:p>
        </p:txBody>
      </p:sp>
    </p:spTree>
    <p:extLst>
      <p:ext uri="{BB962C8B-B14F-4D97-AF65-F5344CB8AC3E}">
        <p14:creationId xmlns:p14="http://schemas.microsoft.com/office/powerpoint/2010/main" val="1559353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094990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984791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9075764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xfrm>
            <a:off x="695325" y="4389438"/>
            <a:ext cx="5564188"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075">
              <a:defRPr/>
            </a:pPr>
            <a:endParaRPr lang="en-US" altLang="en-US" dirty="0">
              <a:latin typeface="Arial" panose="020B0604020202020204" pitchFamily="34" charset="0"/>
            </a:endParaRPr>
          </a:p>
        </p:txBody>
      </p:sp>
    </p:spTree>
    <p:extLst>
      <p:ext uri="{BB962C8B-B14F-4D97-AF65-F5344CB8AC3E}">
        <p14:creationId xmlns:p14="http://schemas.microsoft.com/office/powerpoint/2010/main" val="5320535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8687661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075">
              <a:defRPr/>
            </a:pPr>
            <a:endParaRPr lang="en-US" altLang="en-US" dirty="0">
              <a:latin typeface="Arial" panose="020B0604020202020204" pitchFamily="34" charset="0"/>
            </a:endParaRPr>
          </a:p>
        </p:txBody>
      </p:sp>
    </p:spTree>
    <p:extLst>
      <p:ext uri="{BB962C8B-B14F-4D97-AF65-F5344CB8AC3E}">
        <p14:creationId xmlns:p14="http://schemas.microsoft.com/office/powerpoint/2010/main" val="38077525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40434115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800" dirty="0">
              <a:latin typeface="Arial" panose="020B0604020202020204" pitchFamily="34" charset="0"/>
            </a:endParaRPr>
          </a:p>
        </p:txBody>
      </p:sp>
    </p:spTree>
    <p:extLst>
      <p:ext uri="{BB962C8B-B14F-4D97-AF65-F5344CB8AC3E}">
        <p14:creationId xmlns:p14="http://schemas.microsoft.com/office/powerpoint/2010/main" val="381712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9317457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0930638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9302046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0393216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075">
              <a:defRPr/>
            </a:pPr>
            <a:endParaRPr lang="en-US" altLang="en-US" b="1" dirty="0">
              <a:latin typeface="Arial" panose="020B0604020202020204" pitchFamily="34" charset="0"/>
            </a:endParaRPr>
          </a:p>
        </p:txBody>
      </p:sp>
    </p:spTree>
    <p:extLst>
      <p:ext uri="{BB962C8B-B14F-4D97-AF65-F5344CB8AC3E}">
        <p14:creationId xmlns:p14="http://schemas.microsoft.com/office/powerpoint/2010/main" val="39378265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1778954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8782683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7076082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5280156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6">
              <a:defRPr sz="3500" u="sng">
                <a:solidFill>
                  <a:schemeClr val="tx1"/>
                </a:solidFill>
                <a:latin typeface="Times New Roman" panose="02020603050405020304" pitchFamily="18" charset="0"/>
              </a:defRPr>
            </a:lvl1pPr>
            <a:lvl2pPr marL="742826" indent="-285702" defTabSz="931706">
              <a:defRPr sz="3500" u="sng">
                <a:solidFill>
                  <a:schemeClr val="tx1"/>
                </a:solidFill>
                <a:latin typeface="Times New Roman" panose="02020603050405020304" pitchFamily="18" charset="0"/>
              </a:defRPr>
            </a:lvl2pPr>
            <a:lvl3pPr marL="1142808" indent="-228561" defTabSz="931706">
              <a:defRPr sz="3500" u="sng">
                <a:solidFill>
                  <a:schemeClr val="tx1"/>
                </a:solidFill>
                <a:latin typeface="Times New Roman" panose="02020603050405020304" pitchFamily="18" charset="0"/>
              </a:defRPr>
            </a:lvl3pPr>
            <a:lvl4pPr marL="1599931" indent="-228561" defTabSz="931706">
              <a:defRPr sz="3500" u="sng">
                <a:solidFill>
                  <a:schemeClr val="tx1"/>
                </a:solidFill>
                <a:latin typeface="Times New Roman" panose="02020603050405020304" pitchFamily="18" charset="0"/>
              </a:defRPr>
            </a:lvl4pPr>
            <a:lvl5pPr marL="2057055" indent="-228561" defTabSz="931706">
              <a:defRPr sz="3500" u="sng">
                <a:solidFill>
                  <a:schemeClr val="tx1"/>
                </a:solidFill>
                <a:latin typeface="Times New Roman" panose="02020603050405020304" pitchFamily="18" charset="0"/>
              </a:defRPr>
            </a:lvl5pPr>
            <a:lvl6pPr marL="2514177" indent="-228561" defTabSz="931706" eaLnBrk="0" fontAlgn="base" hangingPunct="0">
              <a:spcBef>
                <a:spcPct val="0"/>
              </a:spcBef>
              <a:spcAft>
                <a:spcPct val="0"/>
              </a:spcAft>
              <a:defRPr sz="3500" u="sng">
                <a:solidFill>
                  <a:schemeClr val="tx1"/>
                </a:solidFill>
                <a:latin typeface="Times New Roman" panose="02020603050405020304" pitchFamily="18" charset="0"/>
              </a:defRPr>
            </a:lvl6pPr>
            <a:lvl7pPr marL="2971301" indent="-228561" defTabSz="931706" eaLnBrk="0" fontAlgn="base" hangingPunct="0">
              <a:spcBef>
                <a:spcPct val="0"/>
              </a:spcBef>
              <a:spcAft>
                <a:spcPct val="0"/>
              </a:spcAft>
              <a:defRPr sz="3500" u="sng">
                <a:solidFill>
                  <a:schemeClr val="tx1"/>
                </a:solidFill>
                <a:latin typeface="Times New Roman" panose="02020603050405020304" pitchFamily="18" charset="0"/>
              </a:defRPr>
            </a:lvl7pPr>
            <a:lvl8pPr marL="3428425" indent="-228561" defTabSz="931706" eaLnBrk="0" fontAlgn="base" hangingPunct="0">
              <a:spcBef>
                <a:spcPct val="0"/>
              </a:spcBef>
              <a:spcAft>
                <a:spcPct val="0"/>
              </a:spcAft>
              <a:defRPr sz="3500" u="sng">
                <a:solidFill>
                  <a:schemeClr val="tx1"/>
                </a:solidFill>
                <a:latin typeface="Times New Roman" panose="02020603050405020304" pitchFamily="18" charset="0"/>
              </a:defRPr>
            </a:lvl8pPr>
            <a:lvl9pPr marL="3885548" indent="-228561" defTabSz="931706" eaLnBrk="0" fontAlgn="base" hangingPunct="0">
              <a:spcBef>
                <a:spcPct val="0"/>
              </a:spcBef>
              <a:spcAft>
                <a:spcPct val="0"/>
              </a:spcAft>
              <a:defRPr sz="3500" u="sng">
                <a:solidFill>
                  <a:schemeClr val="tx1"/>
                </a:solidFill>
                <a:latin typeface="Times New Roman" panose="02020603050405020304" pitchFamily="18" charset="0"/>
              </a:defRPr>
            </a:lvl9pPr>
          </a:lstStyle>
          <a:p>
            <a:fld id="{1D55BFA1-C737-4397-B1C7-887C75FEAD97}" type="slidenum">
              <a:rPr lang="en-US" altLang="en-US" sz="1000" u="none"/>
              <a:pPr/>
              <a:t>38</a:t>
            </a:fld>
            <a:endParaRPr lang="en-US" altLang="en-US" sz="1000" u="none"/>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0391974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a:extLst>
              <a:ext uri="{FF2B5EF4-FFF2-40B4-BE49-F238E27FC236}">
                <a16:creationId xmlns:a16="http://schemas.microsoft.com/office/drawing/2014/main" id="{1F91ED93-68D4-4181-B876-56C57D8478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17">
              <a:defRPr sz="3600" u="sng">
                <a:solidFill>
                  <a:schemeClr val="tx1"/>
                </a:solidFill>
                <a:latin typeface="Times New Roman" panose="02020603050405020304" pitchFamily="18" charset="0"/>
              </a:defRPr>
            </a:lvl1pPr>
            <a:lvl2pPr marL="771373" indent="-296067" defTabSz="966617">
              <a:defRPr sz="3600" u="sng">
                <a:solidFill>
                  <a:schemeClr val="tx1"/>
                </a:solidFill>
                <a:latin typeface="Times New Roman" panose="02020603050405020304" pitchFamily="18" charset="0"/>
              </a:defRPr>
            </a:lvl2pPr>
            <a:lvl3pPr marL="1187466" indent="-236853" defTabSz="966617">
              <a:defRPr sz="3600" u="sng">
                <a:solidFill>
                  <a:schemeClr val="tx1"/>
                </a:solidFill>
                <a:latin typeface="Times New Roman" panose="02020603050405020304" pitchFamily="18" charset="0"/>
              </a:defRPr>
            </a:lvl3pPr>
            <a:lvl4pPr marL="1661172" indent="-236853" defTabSz="966617">
              <a:defRPr sz="3600" u="sng">
                <a:solidFill>
                  <a:schemeClr val="tx1"/>
                </a:solidFill>
                <a:latin typeface="Times New Roman" panose="02020603050405020304" pitchFamily="18" charset="0"/>
              </a:defRPr>
            </a:lvl4pPr>
            <a:lvl5pPr marL="2136479" indent="-236853" defTabSz="966617">
              <a:defRPr sz="3600" u="sng">
                <a:solidFill>
                  <a:schemeClr val="tx1"/>
                </a:solidFill>
                <a:latin typeface="Times New Roman" panose="02020603050405020304" pitchFamily="18" charset="0"/>
              </a:defRPr>
            </a:lvl5pPr>
            <a:lvl6pPr marL="2597383" indent="-236853" defTabSz="966617" eaLnBrk="0" fontAlgn="base" hangingPunct="0">
              <a:spcBef>
                <a:spcPct val="0"/>
              </a:spcBef>
              <a:spcAft>
                <a:spcPct val="0"/>
              </a:spcAft>
              <a:defRPr sz="3600" u="sng">
                <a:solidFill>
                  <a:schemeClr val="tx1"/>
                </a:solidFill>
                <a:latin typeface="Times New Roman" panose="02020603050405020304" pitchFamily="18" charset="0"/>
              </a:defRPr>
            </a:lvl6pPr>
            <a:lvl7pPr marL="3058286" indent="-236853" defTabSz="966617" eaLnBrk="0" fontAlgn="base" hangingPunct="0">
              <a:spcBef>
                <a:spcPct val="0"/>
              </a:spcBef>
              <a:spcAft>
                <a:spcPct val="0"/>
              </a:spcAft>
              <a:defRPr sz="3600" u="sng">
                <a:solidFill>
                  <a:schemeClr val="tx1"/>
                </a:solidFill>
                <a:latin typeface="Times New Roman" panose="02020603050405020304" pitchFamily="18" charset="0"/>
              </a:defRPr>
            </a:lvl7pPr>
            <a:lvl8pPr marL="3519189" indent="-236853" defTabSz="966617" eaLnBrk="0" fontAlgn="base" hangingPunct="0">
              <a:spcBef>
                <a:spcPct val="0"/>
              </a:spcBef>
              <a:spcAft>
                <a:spcPct val="0"/>
              </a:spcAft>
              <a:defRPr sz="3600" u="sng">
                <a:solidFill>
                  <a:schemeClr val="tx1"/>
                </a:solidFill>
                <a:latin typeface="Times New Roman" panose="02020603050405020304" pitchFamily="18" charset="0"/>
              </a:defRPr>
            </a:lvl8pPr>
            <a:lvl9pPr marL="3980093" indent="-236853" defTabSz="966617" eaLnBrk="0" fontAlgn="base" hangingPunct="0">
              <a:spcBef>
                <a:spcPct val="0"/>
              </a:spcBef>
              <a:spcAft>
                <a:spcPct val="0"/>
              </a:spcAft>
              <a:defRPr sz="3600" u="sng">
                <a:solidFill>
                  <a:schemeClr val="tx1"/>
                </a:solidFill>
                <a:latin typeface="Times New Roman" panose="02020603050405020304" pitchFamily="18" charset="0"/>
              </a:defRPr>
            </a:lvl9pPr>
          </a:lstStyle>
          <a:p>
            <a:fld id="{A2F8A2B0-1747-4972-A32B-8FAB16F4AE2A}" type="slidenum">
              <a:rPr lang="en-US" altLang="en-US" sz="1000" u="none"/>
              <a:pPr/>
              <a:t>39</a:t>
            </a:fld>
            <a:endParaRPr lang="en-US" altLang="en-US" sz="1000" u="none"/>
          </a:p>
        </p:txBody>
      </p:sp>
      <p:sp>
        <p:nvSpPr>
          <p:cNvPr id="79875" name="Rectangle 2">
            <a:extLst>
              <a:ext uri="{FF2B5EF4-FFF2-40B4-BE49-F238E27FC236}">
                <a16:creationId xmlns:a16="http://schemas.microsoft.com/office/drawing/2014/main" id="{C1FDBAD1-7327-4269-9964-FF8FA0EE3C1B}"/>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46E70147-3CC8-46D1-A230-ECDC915942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275455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471522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4071617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160086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660148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US" altLang="en-US" dirty="0">
              <a:latin typeface="Arial" panose="020B0604020202020204" pitchFamily="34" charset="0"/>
            </a:endParaRPr>
          </a:p>
        </p:txBody>
      </p:sp>
    </p:spTree>
    <p:extLst>
      <p:ext uri="{BB962C8B-B14F-4D97-AF65-F5344CB8AC3E}">
        <p14:creationId xmlns:p14="http://schemas.microsoft.com/office/powerpoint/2010/main" val="31627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094310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EF8D3-6444-74EE-9A09-04726976FC18}"/>
              </a:ext>
            </a:extLst>
          </p:cNvPr>
          <p:cNvSpPr>
            <a:spLocks noGrp="1"/>
          </p:cNvSpPr>
          <p:nvPr>
            <p:ph type="ctrTitle"/>
          </p:nvPr>
        </p:nvSpPr>
        <p:spPr>
          <a:xfrm>
            <a:off x="1143000" y="1284193"/>
            <a:ext cx="6858000" cy="2225769"/>
          </a:xfrm>
        </p:spPr>
        <p:txBody>
          <a:bodyPr anchor="b"/>
          <a:lstStyle>
            <a:lvl1pPr algn="ctr">
              <a:defRPr sz="4500" b="1">
                <a:solidFill>
                  <a:schemeClr val="accent1"/>
                </a:solidFill>
                <a:latin typeface="Avenir Next LT Pro Demi" panose="020B07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51CF3CC-AC80-C645-8B6A-A6B813E117B4}"/>
              </a:ext>
            </a:extLst>
          </p:cNvPr>
          <p:cNvSpPr>
            <a:spLocks noGrp="1"/>
          </p:cNvSpPr>
          <p:nvPr>
            <p:ph type="subTitle" idx="1"/>
          </p:nvPr>
        </p:nvSpPr>
        <p:spPr>
          <a:xfrm>
            <a:off x="1143000" y="3602038"/>
            <a:ext cx="6858000" cy="1655762"/>
          </a:xfrm>
        </p:spPr>
        <p:txBody>
          <a:bodyPr>
            <a:normAutofit/>
          </a:bodyPr>
          <a:lstStyle>
            <a:lvl1pPr marL="0" indent="0" algn="ctr">
              <a:buNone/>
              <a:defRPr sz="2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F1FE64B-7FFD-315B-2008-67D8D77455C8}"/>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4/1/2026</a:t>
            </a:fld>
            <a:endParaRPr lang="en-US"/>
          </a:p>
        </p:txBody>
      </p:sp>
      <p:sp>
        <p:nvSpPr>
          <p:cNvPr id="5" name="Footer Placeholder 4">
            <a:extLst>
              <a:ext uri="{FF2B5EF4-FFF2-40B4-BE49-F238E27FC236}">
                <a16:creationId xmlns:a16="http://schemas.microsoft.com/office/drawing/2014/main" id="{B9ADF4E3-3248-1647-8715-C70639E9BFE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5F911F-E6D7-7F52-6D88-02142AD8322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7" name="Rectangle 4">
            <a:extLst>
              <a:ext uri="{FF2B5EF4-FFF2-40B4-BE49-F238E27FC236}">
                <a16:creationId xmlns:a16="http://schemas.microsoft.com/office/drawing/2014/main" id="{DD2C8904-B17A-7541-6E11-B0E6E5B2A3CA}"/>
              </a:ext>
            </a:extLst>
          </p:cNvPr>
          <p:cNvSpPr>
            <a:spLocks noChangeArrowheads="1"/>
          </p:cNvSpPr>
          <p:nvPr userDrawn="1"/>
        </p:nvSpPr>
        <p:spPr bwMode="auto">
          <a:xfrm>
            <a:off x="685800" y="5561446"/>
            <a:ext cx="8077200" cy="33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10000"/>
              </a:lnSpc>
              <a:spcBef>
                <a:spcPct val="10000"/>
              </a:spcBef>
              <a:spcAft>
                <a:spcPct val="10000"/>
              </a:spcAft>
              <a:buClr>
                <a:srgbClr val="A50021"/>
              </a:buClr>
              <a:buSzPct val="90000"/>
              <a:buFont typeface="Wingdings" panose="05000000000000000000" pitchFamily="2" charset="2"/>
              <a:buNone/>
            </a:pPr>
            <a:r>
              <a:rPr lang="en-US" altLang="en-US" sz="1600" b="1" u="none" dirty="0">
                <a:solidFill>
                  <a:schemeClr val="accent1"/>
                </a:solidFill>
                <a:latin typeface="Avenir Next LT Pro Light" panose="020B0304020202020204" pitchFamily="34" charset="0"/>
              </a:rPr>
              <a:t>Presented by</a:t>
            </a:r>
            <a:r>
              <a:rPr lang="en-US" altLang="en-US" sz="1600" u="none" dirty="0">
                <a:solidFill>
                  <a:schemeClr val="accent1"/>
                </a:solidFill>
                <a:latin typeface="Avenir Next LT Pro Light" panose="020B0304020202020204" pitchFamily="34" charset="0"/>
              </a:rPr>
              <a:t>:</a:t>
            </a:r>
          </a:p>
        </p:txBody>
      </p:sp>
    </p:spTree>
    <p:extLst>
      <p:ext uri="{BB962C8B-B14F-4D97-AF65-F5344CB8AC3E}">
        <p14:creationId xmlns:p14="http://schemas.microsoft.com/office/powerpoint/2010/main" val="252668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5FF91-2747-1FB6-C081-C57B8B3488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4121F5-09C1-AAB7-EF55-B44846E1DD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EFE2C-5131-A5F1-50DE-6E8A726A38EC}"/>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4/1/2026</a:t>
            </a:fld>
            <a:endParaRPr lang="en-US"/>
          </a:p>
        </p:txBody>
      </p:sp>
      <p:sp>
        <p:nvSpPr>
          <p:cNvPr id="5" name="Footer Placeholder 4">
            <a:extLst>
              <a:ext uri="{FF2B5EF4-FFF2-40B4-BE49-F238E27FC236}">
                <a16:creationId xmlns:a16="http://schemas.microsoft.com/office/drawing/2014/main" id="{FF53D48F-6378-E27B-04A2-D2878F7F10E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964D17-AA0B-B27A-A094-574AF12D40A4}"/>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487625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BFD853-1EB5-FD6B-D881-B3583C5CDDD8}"/>
              </a:ext>
            </a:extLst>
          </p:cNvPr>
          <p:cNvSpPr>
            <a:spLocks noGrp="1"/>
          </p:cNvSpPr>
          <p:nvPr>
            <p:ph type="title" orient="vert"/>
          </p:nvPr>
        </p:nvSpPr>
        <p:spPr>
          <a:xfrm>
            <a:off x="6543675" y="1223681"/>
            <a:ext cx="1971675" cy="475353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8CD302D-F236-2961-5383-C4F6860C74B5}"/>
              </a:ext>
            </a:extLst>
          </p:cNvPr>
          <p:cNvSpPr>
            <a:spLocks noGrp="1"/>
          </p:cNvSpPr>
          <p:nvPr>
            <p:ph type="body" orient="vert" idx="1"/>
          </p:nvPr>
        </p:nvSpPr>
        <p:spPr>
          <a:xfrm>
            <a:off x="628650" y="1223681"/>
            <a:ext cx="5800725" cy="4753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23135-B24A-1429-049A-9A8BDF116896}"/>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4/1/2026</a:t>
            </a:fld>
            <a:endParaRPr lang="en-US"/>
          </a:p>
        </p:txBody>
      </p:sp>
      <p:sp>
        <p:nvSpPr>
          <p:cNvPr id="5" name="Footer Placeholder 4">
            <a:extLst>
              <a:ext uri="{FF2B5EF4-FFF2-40B4-BE49-F238E27FC236}">
                <a16:creationId xmlns:a16="http://schemas.microsoft.com/office/drawing/2014/main" id="{E98CBCEB-E16E-64C0-5AB6-307D36E6219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4EBD1D-AF81-5928-A43B-72CBB34D7FA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118391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379"/>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50245221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9319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E045-A4F0-68FF-2482-119AE7F5ADD6}"/>
              </a:ext>
            </a:extLst>
          </p:cNvPr>
          <p:cNvSpPr>
            <a:spLocks noGrp="1"/>
          </p:cNvSpPr>
          <p:nvPr>
            <p:ph type="title"/>
          </p:nvPr>
        </p:nvSpPr>
        <p:spPr/>
        <p:txBody>
          <a:bodyPr/>
          <a:lstStyle>
            <a:lvl1pPr>
              <a:defRPr b="1">
                <a:solidFill>
                  <a:schemeClr val="accent1"/>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9BB38F74-DC81-5D7F-9AC0-39A29CAA25D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4/1/2026</a:t>
            </a:fld>
            <a:endParaRPr lang="en-US"/>
          </a:p>
        </p:txBody>
      </p:sp>
      <p:sp>
        <p:nvSpPr>
          <p:cNvPr id="5" name="Footer Placeholder 4">
            <a:extLst>
              <a:ext uri="{FF2B5EF4-FFF2-40B4-BE49-F238E27FC236}">
                <a16:creationId xmlns:a16="http://schemas.microsoft.com/office/drawing/2014/main" id="{FA390DD9-672E-488B-51A3-027EFEE7AB5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94825D-DF6C-4BDB-6835-9F362BF98289}"/>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9" name="Text Placeholder 2">
            <a:extLst>
              <a:ext uri="{FF2B5EF4-FFF2-40B4-BE49-F238E27FC236}">
                <a16:creationId xmlns:a16="http://schemas.microsoft.com/office/drawing/2014/main" id="{3CEE2EDA-13E9-F6B4-98FF-F7B6ECB47A51}"/>
              </a:ext>
            </a:extLst>
          </p:cNvPr>
          <p:cNvSpPr>
            <a:spLocks noGrp="1"/>
          </p:cNvSpPr>
          <p:nvPr>
            <p:ph idx="1"/>
          </p:nvPr>
        </p:nvSpPr>
        <p:spPr>
          <a:xfrm>
            <a:off x="628650" y="1333787"/>
            <a:ext cx="7886700" cy="4670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 name="Text Placeholder 10">
            <a:extLst>
              <a:ext uri="{FF2B5EF4-FFF2-40B4-BE49-F238E27FC236}">
                <a16:creationId xmlns:a16="http://schemas.microsoft.com/office/drawing/2014/main" id="{AEBD02D5-02AC-BC9E-2B65-4F435DDDC6CE}"/>
              </a:ext>
            </a:extLst>
          </p:cNvPr>
          <p:cNvSpPr>
            <a:spLocks noGrp="1"/>
          </p:cNvSpPr>
          <p:nvPr>
            <p:ph type="body" sz="quarter" idx="13" hasCustomPrompt="1"/>
          </p:nvPr>
        </p:nvSpPr>
        <p:spPr>
          <a:xfrm>
            <a:off x="6886575" y="765175"/>
            <a:ext cx="1628775" cy="365125"/>
          </a:xfrm>
        </p:spPr>
        <p:txBody>
          <a:bodyPr>
            <a:normAutofit/>
          </a:bodyPr>
          <a:lstStyle>
            <a:lvl1pPr marL="0" indent="0" algn="r">
              <a:buNone/>
              <a:defRPr sz="1400">
                <a:latin typeface="Avenir Next LT Pro Light" panose="020B0304020202020204" pitchFamily="34" charset="0"/>
              </a:defRPr>
            </a:lvl1pPr>
          </a:lstStyle>
          <a:p>
            <a:pPr lvl="0"/>
            <a:r>
              <a:rPr lang="en-US" dirty="0"/>
              <a:t>Standard #</a:t>
            </a:r>
          </a:p>
        </p:txBody>
      </p:sp>
    </p:spTree>
    <p:extLst>
      <p:ext uri="{BB962C8B-B14F-4D97-AF65-F5344CB8AC3E}">
        <p14:creationId xmlns:p14="http://schemas.microsoft.com/office/powerpoint/2010/main" val="223678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4B382-250F-08DD-8384-A832A85461DF}"/>
              </a:ext>
            </a:extLst>
          </p:cNvPr>
          <p:cNvSpPr>
            <a:spLocks noGrp="1"/>
          </p:cNvSpPr>
          <p:nvPr>
            <p:ph type="title"/>
          </p:nvPr>
        </p:nvSpPr>
        <p:spPr>
          <a:xfrm>
            <a:off x="623888" y="1393481"/>
            <a:ext cx="7886700" cy="2852737"/>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90E0377-0A7B-06C7-FCF9-39B31F9AB815}"/>
              </a:ext>
            </a:extLst>
          </p:cNvPr>
          <p:cNvSpPr>
            <a:spLocks noGrp="1"/>
          </p:cNvSpPr>
          <p:nvPr>
            <p:ph type="body" idx="1"/>
          </p:nvPr>
        </p:nvSpPr>
        <p:spPr>
          <a:xfrm>
            <a:off x="623888" y="4246218"/>
            <a:ext cx="7886700" cy="1707696"/>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3904B3-6537-1F41-D1A7-AB49A7D4C4C5}"/>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4/1/2026</a:t>
            </a:fld>
            <a:endParaRPr lang="en-US"/>
          </a:p>
        </p:txBody>
      </p:sp>
      <p:sp>
        <p:nvSpPr>
          <p:cNvPr id="5" name="Footer Placeholder 4">
            <a:extLst>
              <a:ext uri="{FF2B5EF4-FFF2-40B4-BE49-F238E27FC236}">
                <a16:creationId xmlns:a16="http://schemas.microsoft.com/office/drawing/2014/main" id="{0CE3D81A-8D19-DD81-BA8E-AD0418D7919F}"/>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E0AE2A-1808-C60E-78F1-FB61C23635E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40594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8652-1557-7A82-17A8-B2C67394B8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06861A8-0EBE-9579-3F47-5DF1194A060E}"/>
              </a:ext>
            </a:extLst>
          </p:cNvPr>
          <p:cNvSpPr>
            <a:spLocks noGrp="1"/>
          </p:cNvSpPr>
          <p:nvPr>
            <p:ph sz="half" idx="1"/>
          </p:nvPr>
        </p:nvSpPr>
        <p:spPr>
          <a:xfrm>
            <a:off x="6286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CAB1BE-749B-BA09-C6F5-8FA3258A8163}"/>
              </a:ext>
            </a:extLst>
          </p:cNvPr>
          <p:cNvSpPr>
            <a:spLocks noGrp="1"/>
          </p:cNvSpPr>
          <p:nvPr>
            <p:ph sz="half" idx="2"/>
          </p:nvPr>
        </p:nvSpPr>
        <p:spPr>
          <a:xfrm>
            <a:off x="46291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FB380E-0423-5E42-F1EA-B9909018FF64}"/>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4/1/2026</a:t>
            </a:fld>
            <a:endParaRPr lang="en-US"/>
          </a:p>
        </p:txBody>
      </p:sp>
      <p:sp>
        <p:nvSpPr>
          <p:cNvPr id="6" name="Footer Placeholder 5">
            <a:extLst>
              <a:ext uri="{FF2B5EF4-FFF2-40B4-BE49-F238E27FC236}">
                <a16:creationId xmlns:a16="http://schemas.microsoft.com/office/drawing/2014/main" id="{CFBB1B29-28A9-E5B9-BFF6-2C751CA7F56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7A053D-138E-33BA-9B2C-D8393B1DE748}"/>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463285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F37E5-AC04-8CD2-C391-2928AB1D92B2}"/>
              </a:ext>
            </a:extLst>
          </p:cNvPr>
          <p:cNvSpPr>
            <a:spLocks noGrp="1"/>
          </p:cNvSpPr>
          <p:nvPr>
            <p:ph type="title"/>
          </p:nvPr>
        </p:nvSpPr>
        <p:spPr>
          <a:xfrm>
            <a:off x="629841" y="365126"/>
            <a:ext cx="7886700" cy="74865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85FFAD-2D44-B067-E6A5-9908468DF907}"/>
              </a:ext>
            </a:extLst>
          </p:cNvPr>
          <p:cNvSpPr>
            <a:spLocks noGrp="1"/>
          </p:cNvSpPr>
          <p:nvPr>
            <p:ph type="body" idx="1"/>
          </p:nvPr>
        </p:nvSpPr>
        <p:spPr>
          <a:xfrm>
            <a:off x="629842" y="1280466"/>
            <a:ext cx="3868340" cy="803825"/>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4241B3A-767A-9A4A-0B8A-772BED469FA7}"/>
              </a:ext>
            </a:extLst>
          </p:cNvPr>
          <p:cNvSpPr>
            <a:spLocks noGrp="1"/>
          </p:cNvSpPr>
          <p:nvPr>
            <p:ph sz="half" idx="2"/>
          </p:nvPr>
        </p:nvSpPr>
        <p:spPr>
          <a:xfrm>
            <a:off x="629842" y="2174313"/>
            <a:ext cx="3868340" cy="3796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60D8AA6-CE6A-D288-D368-26826379604D}"/>
              </a:ext>
            </a:extLst>
          </p:cNvPr>
          <p:cNvSpPr>
            <a:spLocks noGrp="1"/>
          </p:cNvSpPr>
          <p:nvPr>
            <p:ph type="body" sz="quarter" idx="3"/>
          </p:nvPr>
        </p:nvSpPr>
        <p:spPr>
          <a:xfrm>
            <a:off x="4629150" y="1280468"/>
            <a:ext cx="3887391" cy="803826"/>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C05C531-4234-79A7-61C1-E1BC9AA6881B}"/>
              </a:ext>
            </a:extLst>
          </p:cNvPr>
          <p:cNvSpPr>
            <a:spLocks noGrp="1"/>
          </p:cNvSpPr>
          <p:nvPr>
            <p:ph sz="quarter" idx="4"/>
          </p:nvPr>
        </p:nvSpPr>
        <p:spPr>
          <a:xfrm>
            <a:off x="4629150" y="2174315"/>
            <a:ext cx="3887391" cy="37961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1080686-BBF0-EE53-3B50-4E12CEDEF14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4/1/2026</a:t>
            </a:fld>
            <a:endParaRPr lang="en-US"/>
          </a:p>
        </p:txBody>
      </p:sp>
      <p:sp>
        <p:nvSpPr>
          <p:cNvPr id="8" name="Footer Placeholder 7">
            <a:extLst>
              <a:ext uri="{FF2B5EF4-FFF2-40B4-BE49-F238E27FC236}">
                <a16:creationId xmlns:a16="http://schemas.microsoft.com/office/drawing/2014/main" id="{54FB29C8-BE45-98AA-EBBA-E01ED7F6AB1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1092F0C-89FA-D661-5097-1CC4749B5CE2}"/>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55799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A136C-F4D2-7903-A6EC-265A56C970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98AB4F-9B16-926C-9013-A33F437ACAA3}"/>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4/1/2026</a:t>
            </a:fld>
            <a:endParaRPr lang="en-US"/>
          </a:p>
        </p:txBody>
      </p:sp>
      <p:sp>
        <p:nvSpPr>
          <p:cNvPr id="4" name="Footer Placeholder 3">
            <a:extLst>
              <a:ext uri="{FF2B5EF4-FFF2-40B4-BE49-F238E27FC236}">
                <a16:creationId xmlns:a16="http://schemas.microsoft.com/office/drawing/2014/main" id="{622D755C-F9FE-6F90-EB7E-1D7B8497944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C277539-7B11-3FA2-3ED0-2EC1EA65187F}"/>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73528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36612A-13EF-AD25-A15C-2EADCDA51D8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4/1/2026</a:t>
            </a:fld>
            <a:endParaRPr lang="en-US"/>
          </a:p>
        </p:txBody>
      </p:sp>
      <p:sp>
        <p:nvSpPr>
          <p:cNvPr id="3" name="Footer Placeholder 2">
            <a:extLst>
              <a:ext uri="{FF2B5EF4-FFF2-40B4-BE49-F238E27FC236}">
                <a16:creationId xmlns:a16="http://schemas.microsoft.com/office/drawing/2014/main" id="{D984F336-775C-94F6-42CB-FC2BEE45D5B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3B1501-06DE-46A0-E7A1-46E9A2D08A7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37442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2003-6817-D090-4A4D-F5D5F642E24B}"/>
              </a:ext>
            </a:extLst>
          </p:cNvPr>
          <p:cNvSpPr>
            <a:spLocks noGrp="1"/>
          </p:cNvSpPr>
          <p:nvPr>
            <p:ph type="title"/>
          </p:nvPr>
        </p:nvSpPr>
        <p:spPr>
          <a:xfrm>
            <a:off x="629841" y="1290918"/>
            <a:ext cx="2949178" cy="766482"/>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2D82F9C-0495-E6FF-4ABF-E88102FD1FD2}"/>
              </a:ext>
            </a:extLst>
          </p:cNvPr>
          <p:cNvSpPr>
            <a:spLocks noGrp="1"/>
          </p:cNvSpPr>
          <p:nvPr>
            <p:ph idx="1"/>
          </p:nvPr>
        </p:nvSpPr>
        <p:spPr>
          <a:xfrm>
            <a:off x="3887391" y="1290918"/>
            <a:ext cx="4629150" cy="457013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F6D7BE0-CAFE-1D7A-F8F6-E9B3A5C3A43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3821D26-D682-EE1D-FA90-F620EF6EC3A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4/1/2026</a:t>
            </a:fld>
            <a:endParaRPr lang="en-US"/>
          </a:p>
        </p:txBody>
      </p:sp>
      <p:sp>
        <p:nvSpPr>
          <p:cNvPr id="6" name="Footer Placeholder 5">
            <a:extLst>
              <a:ext uri="{FF2B5EF4-FFF2-40B4-BE49-F238E27FC236}">
                <a16:creationId xmlns:a16="http://schemas.microsoft.com/office/drawing/2014/main" id="{4E9630B9-6136-DA11-2E68-3D308CCBC99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06E3CDC-3C7C-3937-5217-278378297F51}"/>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2392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47BC1-D176-7893-903F-79E7D6FF7D44}"/>
              </a:ext>
            </a:extLst>
          </p:cNvPr>
          <p:cNvSpPr>
            <a:spLocks noGrp="1"/>
          </p:cNvSpPr>
          <p:nvPr>
            <p:ph type="title"/>
          </p:nvPr>
        </p:nvSpPr>
        <p:spPr>
          <a:xfrm>
            <a:off x="629841" y="1277470"/>
            <a:ext cx="2949178" cy="779929"/>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3901ED6-8752-8CD3-FAB8-62040819CA2A}"/>
              </a:ext>
            </a:extLst>
          </p:cNvPr>
          <p:cNvSpPr>
            <a:spLocks noGrp="1"/>
          </p:cNvSpPr>
          <p:nvPr>
            <p:ph type="pic" idx="1"/>
          </p:nvPr>
        </p:nvSpPr>
        <p:spPr>
          <a:xfrm>
            <a:off x="3887391" y="1277471"/>
            <a:ext cx="4629150" cy="458358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56452B5-68F8-57B2-4207-491A27391F3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BB52EE5-58B1-3C27-07F4-AC1E809363CE}"/>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4/1/2026</a:t>
            </a:fld>
            <a:endParaRPr lang="en-US"/>
          </a:p>
        </p:txBody>
      </p:sp>
      <p:sp>
        <p:nvSpPr>
          <p:cNvPr id="6" name="Footer Placeholder 5">
            <a:extLst>
              <a:ext uri="{FF2B5EF4-FFF2-40B4-BE49-F238E27FC236}">
                <a16:creationId xmlns:a16="http://schemas.microsoft.com/office/drawing/2014/main" id="{AA10209E-F5A6-812C-B492-9E8219BEC0B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41C061-24FE-CEAF-A796-D65754CD9747}"/>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83997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EFD1C6-66B0-5E7B-EE8F-467BFDDD8B9F}"/>
              </a:ext>
            </a:extLst>
          </p:cNvPr>
          <p:cNvSpPr>
            <a:spLocks noGrp="1"/>
          </p:cNvSpPr>
          <p:nvPr>
            <p:ph type="title"/>
          </p:nvPr>
        </p:nvSpPr>
        <p:spPr>
          <a:xfrm>
            <a:off x="628650" y="365126"/>
            <a:ext cx="7886700" cy="7644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2BC8463-DDAF-9D3C-8BBC-7922A2EE56C5}"/>
              </a:ext>
            </a:extLst>
          </p:cNvPr>
          <p:cNvSpPr>
            <a:spLocks noGrp="1"/>
          </p:cNvSpPr>
          <p:nvPr>
            <p:ph type="body" idx="1"/>
          </p:nvPr>
        </p:nvSpPr>
        <p:spPr>
          <a:xfrm>
            <a:off x="628650" y="1333787"/>
            <a:ext cx="7886700" cy="4670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8" name="Straight Connector 7">
            <a:extLst>
              <a:ext uri="{FF2B5EF4-FFF2-40B4-BE49-F238E27FC236}">
                <a16:creationId xmlns:a16="http://schemas.microsoft.com/office/drawing/2014/main" id="{EE3F6DF2-3B63-F3D6-98C7-B2F7D0D0C4A3}"/>
              </a:ext>
            </a:extLst>
          </p:cNvPr>
          <p:cNvCxnSpPr/>
          <p:nvPr userDrawn="1"/>
        </p:nvCxnSpPr>
        <p:spPr>
          <a:xfrm>
            <a:off x="628650" y="1183341"/>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2B8EA42-D432-73E6-CE8F-03A782FDAF6F}"/>
              </a:ext>
            </a:extLst>
          </p:cNvPr>
          <p:cNvCxnSpPr/>
          <p:nvPr userDrawn="1"/>
        </p:nvCxnSpPr>
        <p:spPr>
          <a:xfrm>
            <a:off x="628650" y="6019818"/>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C922C017-4874-4962-2A36-D0F35E344F3C}"/>
              </a:ext>
            </a:extLst>
          </p:cNvPr>
          <p:cNvSpPr txBox="1"/>
          <p:nvPr userDrawn="1"/>
        </p:nvSpPr>
        <p:spPr>
          <a:xfrm>
            <a:off x="5631024" y="6254911"/>
            <a:ext cx="2971800" cy="338554"/>
          </a:xfrm>
          <a:prstGeom prst="rect">
            <a:avLst/>
          </a:prstGeom>
          <a:noFill/>
        </p:spPr>
        <p:txBody>
          <a:bodyPr wrap="square">
            <a:spAutoFit/>
          </a:bodyPr>
          <a:lstStyle/>
          <a:p>
            <a:pPr algn="r">
              <a:defRPr/>
            </a:pPr>
            <a:r>
              <a:rPr lang="en-US" sz="800" u="none" dirty="0">
                <a:solidFill>
                  <a:schemeClr val="accent1"/>
                </a:solidFill>
                <a:latin typeface="Avenir Next LT Pro" panose="020B0504020202020204" pitchFamily="34" charset="0"/>
                <a:cs typeface="Arial" panose="020B0604020202020204" pitchFamily="34" charset="0"/>
              </a:rPr>
              <a:t>This</a:t>
            </a:r>
            <a:r>
              <a:rPr lang="en-US" sz="800" u="none" baseline="0" dirty="0">
                <a:solidFill>
                  <a:schemeClr val="accent1"/>
                </a:solidFill>
                <a:latin typeface="Avenir Next LT Pro" panose="020B0504020202020204" pitchFamily="34" charset="0"/>
                <a:cs typeface="Arial" panose="020B0604020202020204" pitchFamily="34" charset="0"/>
              </a:rPr>
              <a:t> presentation was created by</a:t>
            </a:r>
            <a:r>
              <a:rPr lang="en-US" sz="800" u="none" dirty="0">
                <a:solidFill>
                  <a:schemeClr val="accent1"/>
                </a:solidFill>
                <a:latin typeface="Avenir Next LT Pro" panose="020B0504020202020204" pitchFamily="34" charset="0"/>
                <a:cs typeface="Arial" panose="020B0604020202020204" pitchFamily="34" charset="0"/>
              </a:rPr>
              <a:t> the N.C. Department of Labor</a:t>
            </a:r>
            <a:r>
              <a:rPr lang="en-US" sz="800" u="none" baseline="0" dirty="0">
                <a:solidFill>
                  <a:schemeClr val="accent1"/>
                </a:solidFill>
                <a:latin typeface="Avenir Next LT Pro" panose="020B0504020202020204" pitchFamily="34" charset="0"/>
                <a:cs typeface="Arial" panose="020B0604020202020204" pitchFamily="34" charset="0"/>
              </a:rPr>
              <a:t> for safety and health training</a:t>
            </a:r>
            <a:r>
              <a:rPr lang="en-US" sz="800" u="none" baseline="0" dirty="0">
                <a:solidFill>
                  <a:srgbClr val="2B0E62"/>
                </a:solidFill>
                <a:latin typeface="Avenir Next LT Pro" panose="020B0504020202020204" pitchFamily="34" charset="0"/>
                <a:cs typeface="Arial" panose="020B0604020202020204" pitchFamily="34" charset="0"/>
              </a:rPr>
              <a:t>.</a:t>
            </a:r>
            <a:endParaRPr lang="en-US" sz="800" u="none" dirty="0">
              <a:solidFill>
                <a:srgbClr val="2B0E62"/>
              </a:solidFill>
              <a:latin typeface="Avenir Next LT Pro" panose="020B05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076B97E-1997-A29B-34BC-406537262DBC}"/>
              </a:ext>
            </a:extLst>
          </p:cNvPr>
          <p:cNvPicPr>
            <a:picLocks noChangeAspect="1"/>
          </p:cNvPicPr>
          <p:nvPr userDrawn="1"/>
        </p:nvPicPr>
        <p:blipFill>
          <a:blip r:embed="rId15" cstate="print">
            <a:alphaModFix/>
            <a:extLst>
              <a:ext uri="{28A0092B-C50C-407E-A947-70E740481C1C}">
                <a14:useLocalDpi xmlns:a14="http://schemas.microsoft.com/office/drawing/2010/main" val="0"/>
              </a:ext>
            </a:extLst>
          </a:blip>
          <a:srcRect l="7929" t="37778" r="7929" b="37778"/>
          <a:stretch/>
        </p:blipFill>
        <p:spPr>
          <a:xfrm>
            <a:off x="628650" y="6154558"/>
            <a:ext cx="1955130" cy="438907"/>
          </a:xfrm>
          <a:prstGeom prst="rect">
            <a:avLst/>
          </a:prstGeom>
        </p:spPr>
      </p:pic>
    </p:spTree>
    <p:extLst>
      <p:ext uri="{BB962C8B-B14F-4D97-AF65-F5344CB8AC3E}">
        <p14:creationId xmlns:p14="http://schemas.microsoft.com/office/powerpoint/2010/main" val="390519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685800" rtl="0" eaLnBrk="1" latinLnBrk="0" hangingPunct="1">
        <a:lnSpc>
          <a:spcPct val="90000"/>
        </a:lnSpc>
        <a:spcBef>
          <a:spcPct val="0"/>
        </a:spcBef>
        <a:buNone/>
        <a:defRPr sz="3300" b="1" kern="1200">
          <a:solidFill>
            <a:schemeClr val="accent1"/>
          </a:solidFill>
          <a:latin typeface="Avenir Next LT Pro Demi" panose="020B0704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3"/>
        </a:buClr>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514350" indent="-171450" algn="l" defTabSz="685800" rtl="0" eaLnBrk="1" latinLnBrk="0" hangingPunct="1">
        <a:lnSpc>
          <a:spcPct val="90000"/>
        </a:lnSpc>
        <a:spcBef>
          <a:spcPts val="375"/>
        </a:spcBef>
        <a:buClr>
          <a:schemeClr val="accent1"/>
        </a:buClr>
        <a:buFont typeface="Avenir Next LT Pro Light" panose="020B0304020202020204" pitchFamily="34" charset="0"/>
        <a:buChar char="–"/>
        <a:defRPr sz="2000" kern="1200">
          <a:solidFill>
            <a:schemeClr val="tx1"/>
          </a:solidFill>
          <a:latin typeface="Avenir Next LT Pro" panose="020B0504020202020204" pitchFamily="34" charset="0"/>
          <a:ea typeface="+mn-ea"/>
          <a:cs typeface="+mn-cs"/>
        </a:defRPr>
      </a:lvl2pPr>
      <a:lvl3pPr marL="857250" indent="-171450" algn="l" defTabSz="685800" rtl="0" eaLnBrk="1" latinLnBrk="0" hangingPunct="1">
        <a:lnSpc>
          <a:spcPct val="90000"/>
        </a:lnSpc>
        <a:spcBef>
          <a:spcPts val="375"/>
        </a:spcBef>
        <a:buClr>
          <a:schemeClr val="accent1"/>
        </a:buClr>
        <a:buFont typeface="Wingdings" panose="05000000000000000000" pitchFamily="2" charset="2"/>
        <a:buChar char="Ø"/>
        <a:defRPr sz="1800" kern="1200">
          <a:solidFill>
            <a:schemeClr val="tx1"/>
          </a:solidFill>
          <a:latin typeface="Avenir Next LT Pro" panose="020B0504020202020204" pitchFamily="34" charset="0"/>
          <a:ea typeface="+mn-ea"/>
          <a:cs typeface="+mn-cs"/>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1543050" indent="-171450" algn="l" defTabSz="685800" rtl="0" eaLnBrk="1" latinLnBrk="0" hangingPunct="1">
        <a:lnSpc>
          <a:spcPct val="90000"/>
        </a:lnSpc>
        <a:spcBef>
          <a:spcPts val="375"/>
        </a:spcBef>
        <a:buClr>
          <a:schemeClr val="accent3"/>
        </a:buClr>
        <a:buFont typeface="Avenir Next LT Pro" panose="020B0504020202020204" pitchFamily="34" charset="0"/>
        <a:buChar char="–"/>
        <a:defRPr sz="1400" kern="1200">
          <a:solidFill>
            <a:schemeClr val="tx1"/>
          </a:solidFill>
          <a:latin typeface="Avenir Next LT Pro" panose="020B05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17.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https://lh3.googleusercontent.com/p/AF1QipMLsf2S2JRj_QHwARUG4AFR1InVAtNE_7WWesOS=s512-p-qv=p2vhmi7t5fo3eur15odoopigghj72p9ic,m=125c92681186c4bc075c03d779ba3597,x=,t=25-iv4297?key=Ull3cXpjNmJfVW1RdkdNOTRzdndEaklaWmdTcFhB" TargetMode="Externa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25.jpeg"/><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27.jpeg"/><Relationship Id="rId4" Type="http://schemas.openxmlformats.org/officeDocument/2006/relationships/image" Target="https://lh3.googleusercontent.com/p/AF1QipMv5A8_wDB2Kb-XPelsaeVAGE_JQdFMUbKFzxRQ=s512-p-qv=p2vsvnlnm7ng62sh481uh0cdt3a14kcij,m=125c92681186c4bc075c03d779ba3597,x=,t=25-iv4437?key=Um81Q1VwOFRmZ0txVlZJSXdEODZWMUdVSFNQMjNR"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microsoft.com/office/2007/relationships/hdphoto" Target="../media/hdphoto4.wdp"/></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715537" y="2015051"/>
            <a:ext cx="8406161" cy="1345240"/>
          </a:xfrm>
        </p:spPr>
        <p:txBody>
          <a:bodyPr/>
          <a:lstStyle/>
          <a:p>
            <a:pPr algn="l"/>
            <a:r>
              <a:rPr lang="en-US" altLang="en-US" dirty="0"/>
              <a:t>Personal Protective Equipment</a:t>
            </a:r>
            <a:br>
              <a:rPr lang="en-US" altLang="en-US" sz="4000" dirty="0"/>
            </a:br>
            <a:r>
              <a:rPr lang="en-US" altLang="en-US" sz="1800" dirty="0"/>
              <a:t>        </a:t>
            </a:r>
            <a:br>
              <a:rPr lang="en-US" altLang="en-US" sz="1800" dirty="0"/>
            </a:br>
            <a:r>
              <a:rPr lang="en-US" altLang="en-US" sz="2800" dirty="0"/>
              <a:t>General Industry - Subpart I</a:t>
            </a:r>
          </a:p>
        </p:txBody>
      </p:sp>
      <p:sp>
        <p:nvSpPr>
          <p:cNvPr id="3082" name="Rectangle 10"/>
          <p:cNvSpPr>
            <a:spLocks noChangeArrowheads="1"/>
          </p:cNvSpPr>
          <p:nvPr/>
        </p:nvSpPr>
        <p:spPr bwMode="auto">
          <a:xfrm>
            <a:off x="838201" y="3762425"/>
            <a:ext cx="3809999" cy="1569660"/>
          </a:xfrm>
          <a:prstGeom prst="rect">
            <a:avLst/>
          </a:prstGeom>
          <a:noFill/>
          <a:ln w="12700">
            <a:noFill/>
            <a:miter lim="800000"/>
            <a:headEnd type="none" w="sm" len="sm"/>
            <a:tailEnd type="none" w="sm" len="sm"/>
          </a:ln>
          <a:effectLst/>
        </p:spPr>
        <p:txBody>
          <a:bodyPr wrap="square">
            <a:spAutoFit/>
          </a:bodyPr>
          <a:lstStyle/>
          <a:p>
            <a:pPr marL="457200" indent="-457200">
              <a:buClr>
                <a:srgbClr val="910046"/>
              </a:buClr>
              <a:buSzPct val="84000"/>
              <a:buFont typeface="Arial" panose="020B0604020202020204" pitchFamily="34" charset="0"/>
              <a:buChar char="•"/>
              <a:defRPr/>
            </a:pPr>
            <a:r>
              <a:rPr lang="en-US" sz="2400" b="1" i="1" u="none" dirty="0">
                <a:solidFill>
                  <a:srgbClr val="012447"/>
                </a:solidFill>
                <a:latin typeface="Avenir Next LT Pro Demi" panose="020B0704020202020204" pitchFamily="34" charset="0"/>
              </a:rPr>
              <a:t>29 CFR 1910.132</a:t>
            </a:r>
          </a:p>
          <a:p>
            <a:pPr marL="457200" indent="-457200">
              <a:buClr>
                <a:srgbClr val="910046"/>
              </a:buClr>
              <a:buSzPct val="84000"/>
              <a:buFont typeface="Arial" panose="020B0604020202020204" pitchFamily="34" charset="0"/>
              <a:buChar char="•"/>
              <a:defRPr/>
            </a:pPr>
            <a:r>
              <a:rPr lang="en-US" sz="2400" b="1" i="1" u="none" dirty="0">
                <a:solidFill>
                  <a:srgbClr val="012447"/>
                </a:solidFill>
                <a:latin typeface="Avenir Next LT Pro Demi" panose="020B0704020202020204" pitchFamily="34" charset="0"/>
              </a:rPr>
              <a:t>29 CFR 1910.132</a:t>
            </a:r>
          </a:p>
          <a:p>
            <a:pPr marL="457200" indent="-457200">
              <a:buClr>
                <a:srgbClr val="910046"/>
              </a:buClr>
              <a:buSzPct val="84000"/>
              <a:buFont typeface="Arial" panose="020B0604020202020204" pitchFamily="34" charset="0"/>
              <a:buChar char="•"/>
              <a:defRPr/>
            </a:pPr>
            <a:r>
              <a:rPr lang="en-US" sz="2400" b="1" i="1" u="none" dirty="0">
                <a:solidFill>
                  <a:srgbClr val="012447"/>
                </a:solidFill>
                <a:latin typeface="Avenir Next LT Pro Demi" panose="020B0704020202020204" pitchFamily="34" charset="0"/>
              </a:rPr>
              <a:t>29 CFR 1910.133</a:t>
            </a:r>
          </a:p>
          <a:p>
            <a:pPr marL="457200" indent="-457200">
              <a:buClr>
                <a:srgbClr val="910046"/>
              </a:buClr>
              <a:buSzPct val="84000"/>
              <a:buFont typeface="Arial" panose="020B0604020202020204" pitchFamily="34" charset="0"/>
              <a:buChar char="•"/>
              <a:defRPr/>
            </a:pPr>
            <a:r>
              <a:rPr lang="en-US" sz="2400" b="1" i="1" u="none" dirty="0">
                <a:solidFill>
                  <a:srgbClr val="012447"/>
                </a:solidFill>
                <a:latin typeface="Avenir Next LT Pro Demi" panose="020B0704020202020204" pitchFamily="34" charset="0"/>
              </a:rPr>
              <a:t>29 CFR 1910.135</a:t>
            </a:r>
          </a:p>
        </p:txBody>
      </p:sp>
      <p:sp>
        <p:nvSpPr>
          <p:cNvPr id="5" name="Rectangle 10"/>
          <p:cNvSpPr>
            <a:spLocks noChangeArrowheads="1"/>
          </p:cNvSpPr>
          <p:nvPr/>
        </p:nvSpPr>
        <p:spPr bwMode="auto">
          <a:xfrm>
            <a:off x="5111187" y="3762425"/>
            <a:ext cx="3505200" cy="1569660"/>
          </a:xfrm>
          <a:prstGeom prst="rect">
            <a:avLst/>
          </a:prstGeom>
          <a:noFill/>
          <a:ln w="12700">
            <a:noFill/>
            <a:miter lim="800000"/>
            <a:headEnd type="none" w="sm" len="sm"/>
            <a:tailEnd type="none" w="sm" len="sm"/>
          </a:ln>
          <a:effectLst/>
        </p:spPr>
        <p:txBody>
          <a:bodyPr wrap="square">
            <a:spAutoFit/>
          </a:bodyPr>
          <a:lstStyle/>
          <a:p>
            <a:pPr marL="457200" indent="-457200">
              <a:buClr>
                <a:srgbClr val="910046"/>
              </a:buClr>
              <a:buSzPct val="84000"/>
              <a:buFont typeface="Arial" panose="020B0604020202020204" pitchFamily="34" charset="0"/>
              <a:buChar char="•"/>
              <a:defRPr/>
            </a:pPr>
            <a:r>
              <a:rPr lang="en-US" sz="2400" b="1" i="1" u="none" dirty="0">
                <a:solidFill>
                  <a:srgbClr val="012447"/>
                </a:solidFill>
                <a:latin typeface="Avenir Next LT Pro Demi" panose="020B0704020202020204" pitchFamily="34" charset="0"/>
              </a:rPr>
              <a:t>29 CFR 1910.136 </a:t>
            </a:r>
          </a:p>
          <a:p>
            <a:pPr marL="457200" indent="-457200">
              <a:buClr>
                <a:srgbClr val="910046"/>
              </a:buClr>
              <a:buSzPct val="84000"/>
              <a:buFont typeface="Arial" panose="020B0604020202020204" pitchFamily="34" charset="0"/>
              <a:buChar char="•"/>
              <a:defRPr/>
            </a:pPr>
            <a:r>
              <a:rPr lang="en-US" sz="2400" b="1" i="1" u="none" dirty="0">
                <a:solidFill>
                  <a:srgbClr val="012447"/>
                </a:solidFill>
                <a:latin typeface="Avenir Next LT Pro Demi" panose="020B0704020202020204" pitchFamily="34" charset="0"/>
              </a:rPr>
              <a:t>29 CFR 1910.137</a:t>
            </a:r>
          </a:p>
          <a:p>
            <a:pPr marL="457200" indent="-457200">
              <a:buClr>
                <a:srgbClr val="910046"/>
              </a:buClr>
              <a:buSzPct val="84000"/>
              <a:buFont typeface="Arial" panose="020B0604020202020204" pitchFamily="34" charset="0"/>
              <a:buChar char="•"/>
              <a:defRPr/>
            </a:pPr>
            <a:r>
              <a:rPr lang="en-US" sz="2400" b="1" i="1" u="none" dirty="0">
                <a:solidFill>
                  <a:srgbClr val="012447"/>
                </a:solidFill>
                <a:latin typeface="Avenir Next LT Pro Demi" panose="020B0704020202020204" pitchFamily="34" charset="0"/>
              </a:rPr>
              <a:t>29 CFR 1910.138</a:t>
            </a:r>
          </a:p>
          <a:p>
            <a:pPr marL="457200" indent="-457200">
              <a:buClr>
                <a:srgbClr val="910046"/>
              </a:buClr>
              <a:buSzPct val="84000"/>
              <a:buFont typeface="Arial" panose="020B0604020202020204" pitchFamily="34" charset="0"/>
              <a:buChar char="•"/>
              <a:defRPr/>
            </a:pPr>
            <a:r>
              <a:rPr lang="en-US" sz="2400" b="1" i="1" u="none" dirty="0">
                <a:solidFill>
                  <a:srgbClr val="012447"/>
                </a:solidFill>
                <a:latin typeface="Avenir Next LT Pro Demi" panose="020B0704020202020204" pitchFamily="34" charset="0"/>
              </a:rPr>
              <a:t>29 CFR 1910.140</a:t>
            </a:r>
          </a:p>
        </p:txBody>
      </p:sp>
    </p:spTree>
    <p:extLst>
      <p:ext uri="{BB962C8B-B14F-4D97-AF65-F5344CB8AC3E}">
        <p14:creationId xmlns:p14="http://schemas.microsoft.com/office/powerpoint/2010/main" val="1225979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533400" y="1219200"/>
            <a:ext cx="8001000" cy="4724400"/>
          </a:xfrm>
        </p:spPr>
        <p:txBody>
          <a:bodyPr/>
          <a:lstStyle/>
          <a:p>
            <a:pPr marL="457200" indent="-454025"/>
            <a:r>
              <a:rPr lang="en-US" altLang="en-US" sz="2800" dirty="0"/>
              <a:t>Walk around</a:t>
            </a:r>
          </a:p>
          <a:p>
            <a:pPr marL="692150" indent="-688975"/>
            <a:endParaRPr lang="en-US" altLang="en-US" sz="800" dirty="0"/>
          </a:p>
          <a:p>
            <a:pPr marL="457200" indent="-454025"/>
            <a:r>
              <a:rPr lang="en-US" altLang="en-US" sz="2800" dirty="0"/>
              <a:t>Hazard control</a:t>
            </a:r>
          </a:p>
          <a:p>
            <a:pPr marL="457200" indent="-454025"/>
            <a:endParaRPr lang="en-US" altLang="en-US" sz="800" dirty="0"/>
          </a:p>
          <a:p>
            <a:pPr marL="457200" indent="-454025"/>
            <a:r>
              <a:rPr lang="en-US" altLang="en-US" sz="2800" dirty="0"/>
              <a:t>PPE selection</a:t>
            </a:r>
          </a:p>
        </p:txBody>
      </p:sp>
      <p:sp>
        <p:nvSpPr>
          <p:cNvPr id="3" name="Content Placeholder 2"/>
          <p:cNvSpPr>
            <a:spLocks noGrp="1"/>
          </p:cNvSpPr>
          <p:nvPr>
            <p:ph sz="quarter" idx="10"/>
          </p:nvPr>
        </p:nvSpPr>
        <p:spPr>
          <a:xfrm>
            <a:off x="7086600" y="609600"/>
            <a:ext cx="1600200" cy="381000"/>
          </a:xfrm>
        </p:spPr>
        <p:txBody>
          <a:bodyPr/>
          <a:lstStyle/>
          <a:p>
            <a:r>
              <a:rPr lang="en-US" altLang="en-US" dirty="0">
                <a:latin typeface="Arial" panose="020B0604020202020204" pitchFamily="34" charset="0"/>
              </a:rPr>
              <a:t>1910.132(d)</a:t>
            </a:r>
          </a:p>
          <a:p>
            <a:endParaRPr lang="en-US"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14400" y="3043813"/>
            <a:ext cx="2756302" cy="2868804"/>
          </a:xfrm>
          <a:prstGeom prst="rect">
            <a:avLst/>
          </a:prstGeom>
        </p:spPr>
      </p:pic>
      <p:grpSp>
        <p:nvGrpSpPr>
          <p:cNvPr id="2" name="Group 1">
            <a:extLst>
              <a:ext uri="{FF2B5EF4-FFF2-40B4-BE49-F238E27FC236}">
                <a16:creationId xmlns:a16="http://schemas.microsoft.com/office/drawing/2014/main" id="{3C4B48C9-4A0B-4BC2-A57C-C2B50455802F}"/>
              </a:ext>
            </a:extLst>
          </p:cNvPr>
          <p:cNvGrpSpPr/>
          <p:nvPr/>
        </p:nvGrpSpPr>
        <p:grpSpPr>
          <a:xfrm>
            <a:off x="4561114" y="3043813"/>
            <a:ext cx="3857625" cy="2895600"/>
            <a:chOff x="4561114" y="3043813"/>
            <a:chExt cx="3857625" cy="289560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61114" y="3043813"/>
              <a:ext cx="3857625" cy="2895600"/>
            </a:xfrm>
            <a:prstGeom prst="rect">
              <a:avLst/>
            </a:prstGeom>
          </p:spPr>
        </p:pic>
        <p:sp>
          <p:nvSpPr>
            <p:cNvPr id="8" name="Rectangle 2"/>
            <p:cNvSpPr>
              <a:spLocks noChangeArrowheads="1"/>
            </p:cNvSpPr>
            <p:nvPr/>
          </p:nvSpPr>
          <p:spPr bwMode="auto">
            <a:xfrm>
              <a:off x="5257799" y="5714206"/>
              <a:ext cx="11350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800" u="none" dirty="0">
                  <a:solidFill>
                    <a:schemeClr val="bg1"/>
                  </a:solidFill>
                </a:rPr>
                <a:t>NCDOL Photo Library</a:t>
              </a:r>
            </a:p>
          </p:txBody>
        </p:sp>
      </p:grpSp>
      <p:sp>
        <p:nvSpPr>
          <p:cNvPr id="9" name="Rectangle 2"/>
          <p:cNvSpPr>
            <a:spLocks noChangeArrowheads="1"/>
          </p:cNvSpPr>
          <p:nvPr/>
        </p:nvSpPr>
        <p:spPr bwMode="auto">
          <a:xfrm>
            <a:off x="914400" y="5668996"/>
            <a:ext cx="11350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800" u="none" dirty="0">
                <a:solidFill>
                  <a:schemeClr val="bg1"/>
                </a:solidFill>
              </a:rPr>
              <a:t>NCDOL Photo Library</a:t>
            </a:r>
          </a:p>
        </p:txBody>
      </p:sp>
      <p:sp>
        <p:nvSpPr>
          <p:cNvPr id="11" name="Rectangle 2">
            <a:extLst>
              <a:ext uri="{FF2B5EF4-FFF2-40B4-BE49-F238E27FC236}">
                <a16:creationId xmlns:a16="http://schemas.microsoft.com/office/drawing/2014/main" id="{301D580B-53A3-4C36-8C2E-9EA89FE47686}"/>
              </a:ext>
            </a:extLst>
          </p:cNvPr>
          <p:cNvSpPr>
            <a:spLocks noGrp="1" noChangeArrowheads="1"/>
          </p:cNvSpPr>
          <p:nvPr>
            <p:ph type="title"/>
          </p:nvPr>
        </p:nvSpPr>
        <p:spPr>
          <a:xfrm>
            <a:off x="609600" y="517525"/>
            <a:ext cx="5783262" cy="549275"/>
          </a:xfrm>
        </p:spPr>
        <p:txBody>
          <a:bodyPr/>
          <a:lstStyle/>
          <a:p>
            <a:r>
              <a:rPr lang="en-US" altLang="en-US" sz="3200" dirty="0"/>
              <a:t>Hazard Assessment Process</a:t>
            </a:r>
          </a:p>
        </p:txBody>
      </p:sp>
    </p:spTree>
    <p:extLst>
      <p:ext uri="{BB962C8B-B14F-4D97-AF65-F5344CB8AC3E}">
        <p14:creationId xmlns:p14="http://schemas.microsoft.com/office/powerpoint/2010/main" val="306507977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09600" y="457200"/>
            <a:ext cx="7924800" cy="549275"/>
          </a:xfrm>
        </p:spPr>
        <p:txBody>
          <a:bodyPr/>
          <a:lstStyle/>
          <a:p>
            <a:r>
              <a:rPr lang="en-US" altLang="en-US" dirty="0"/>
              <a:t>Basic Hazard Categories</a:t>
            </a:r>
          </a:p>
        </p:txBody>
      </p:sp>
      <p:sp>
        <p:nvSpPr>
          <p:cNvPr id="27651" name="Rectangle 4"/>
          <p:cNvSpPr>
            <a:spLocks noGrp="1" noChangeArrowheads="1"/>
          </p:cNvSpPr>
          <p:nvPr>
            <p:ph idx="1"/>
          </p:nvPr>
        </p:nvSpPr>
        <p:spPr>
          <a:xfrm>
            <a:off x="533400" y="1161159"/>
            <a:ext cx="4953000" cy="4724400"/>
          </a:xfrm>
        </p:spPr>
        <p:txBody>
          <a:bodyPr/>
          <a:lstStyle/>
          <a:p>
            <a:pPr>
              <a:lnSpc>
                <a:spcPct val="150000"/>
              </a:lnSpc>
            </a:pPr>
            <a:r>
              <a:rPr lang="en-US" altLang="en-US" sz="2800" dirty="0"/>
              <a:t>Impact</a:t>
            </a:r>
          </a:p>
          <a:p>
            <a:pPr>
              <a:lnSpc>
                <a:spcPct val="150000"/>
              </a:lnSpc>
            </a:pPr>
            <a:r>
              <a:rPr lang="en-US" altLang="en-US" sz="2800" dirty="0"/>
              <a:t>Penetration</a:t>
            </a:r>
          </a:p>
          <a:p>
            <a:pPr>
              <a:lnSpc>
                <a:spcPct val="150000"/>
              </a:lnSpc>
            </a:pPr>
            <a:r>
              <a:rPr lang="en-US" altLang="en-US" sz="2800" dirty="0"/>
              <a:t>Compression  </a:t>
            </a:r>
          </a:p>
          <a:p>
            <a:pPr>
              <a:lnSpc>
                <a:spcPct val="150000"/>
              </a:lnSpc>
            </a:pPr>
            <a:r>
              <a:rPr lang="en-US" altLang="en-US" sz="2800" dirty="0"/>
              <a:t>Chemical</a:t>
            </a:r>
          </a:p>
          <a:p>
            <a:pPr>
              <a:lnSpc>
                <a:spcPct val="150000"/>
              </a:lnSpc>
            </a:pPr>
            <a:r>
              <a:rPr lang="en-US" altLang="en-US" sz="2800" dirty="0"/>
              <a:t>Heat and cold or wet</a:t>
            </a:r>
          </a:p>
          <a:p>
            <a:pPr>
              <a:lnSpc>
                <a:spcPct val="150000"/>
              </a:lnSpc>
            </a:pPr>
            <a:r>
              <a:rPr lang="en-US" altLang="en-US" sz="2800" dirty="0"/>
              <a:t>Electrical shock</a:t>
            </a:r>
          </a:p>
          <a:p>
            <a:endParaRPr lang="en-US" altLang="en-US" sz="2800" dirty="0"/>
          </a:p>
        </p:txBody>
      </p:sp>
      <p:sp>
        <p:nvSpPr>
          <p:cNvPr id="27652" name="Rectangle 9"/>
          <p:cNvSpPr>
            <a:spLocks noChangeArrowheads="1"/>
          </p:cNvSpPr>
          <p:nvPr/>
        </p:nvSpPr>
        <p:spPr bwMode="auto">
          <a:xfrm>
            <a:off x="4495800" y="1219200"/>
            <a:ext cx="3924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buClr>
                <a:srgbClr val="910046"/>
              </a:buClr>
              <a:buSzPct val="84000"/>
              <a:buFont typeface="Wingdings" panose="05000000000000000000" pitchFamily="2" charset="2"/>
              <a:buChar char="l"/>
            </a:pPr>
            <a:endParaRPr lang="en-US" altLang="en-US" sz="2400" u="none" dirty="0">
              <a:latin typeface="Arial" panose="020B0604020202020204" pitchFamily="34" charset="0"/>
            </a:endParaRPr>
          </a:p>
        </p:txBody>
      </p:sp>
      <p:grpSp>
        <p:nvGrpSpPr>
          <p:cNvPr id="2" name="Group 1">
            <a:extLst>
              <a:ext uri="{FF2B5EF4-FFF2-40B4-BE49-F238E27FC236}">
                <a16:creationId xmlns:a16="http://schemas.microsoft.com/office/drawing/2014/main" id="{7BABF032-C241-4878-A208-C7EA41EB41F7}"/>
              </a:ext>
            </a:extLst>
          </p:cNvPr>
          <p:cNvGrpSpPr/>
          <p:nvPr/>
        </p:nvGrpSpPr>
        <p:grpSpPr>
          <a:xfrm>
            <a:off x="5239699" y="1397068"/>
            <a:ext cx="3294701" cy="4368664"/>
            <a:chOff x="5285291" y="1475718"/>
            <a:chExt cx="3294701" cy="4368664"/>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85291" y="1475718"/>
              <a:ext cx="3294701" cy="4368664"/>
            </a:xfrm>
            <a:prstGeom prst="rect">
              <a:avLst/>
            </a:prstGeom>
          </p:spPr>
        </p:pic>
        <p:sp>
          <p:nvSpPr>
            <p:cNvPr id="7" name="Rectangle 2"/>
            <p:cNvSpPr>
              <a:spLocks noChangeArrowheads="1"/>
            </p:cNvSpPr>
            <p:nvPr/>
          </p:nvSpPr>
          <p:spPr bwMode="auto">
            <a:xfrm>
              <a:off x="5360153" y="1828800"/>
              <a:ext cx="11350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800" u="none" dirty="0">
                  <a:solidFill>
                    <a:schemeClr val="bg1"/>
                  </a:solidFill>
                </a:rPr>
                <a:t>NCDOL Photo Library</a:t>
              </a:r>
            </a:p>
          </p:txBody>
        </p:sp>
      </p:grpSp>
    </p:spTree>
    <p:extLst>
      <p:ext uri="{BB962C8B-B14F-4D97-AF65-F5344CB8AC3E}">
        <p14:creationId xmlns:p14="http://schemas.microsoft.com/office/powerpoint/2010/main" val="332865023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09600" y="471488"/>
            <a:ext cx="7924800" cy="549275"/>
          </a:xfrm>
        </p:spPr>
        <p:txBody>
          <a:bodyPr/>
          <a:lstStyle/>
          <a:p>
            <a:r>
              <a:rPr lang="en-US" altLang="en-US" dirty="0"/>
              <a:t>Basic Hazard Categories</a:t>
            </a:r>
          </a:p>
        </p:txBody>
      </p:sp>
      <p:sp>
        <p:nvSpPr>
          <p:cNvPr id="27651" name="Rectangle 4"/>
          <p:cNvSpPr>
            <a:spLocks noGrp="1" noChangeArrowheads="1"/>
          </p:cNvSpPr>
          <p:nvPr>
            <p:ph idx="1"/>
          </p:nvPr>
        </p:nvSpPr>
        <p:spPr>
          <a:xfrm>
            <a:off x="533400" y="1161159"/>
            <a:ext cx="8001000" cy="4724400"/>
          </a:xfrm>
        </p:spPr>
        <p:txBody>
          <a:bodyPr/>
          <a:lstStyle/>
          <a:p>
            <a:pPr>
              <a:lnSpc>
                <a:spcPct val="200000"/>
              </a:lnSpc>
            </a:pPr>
            <a:r>
              <a:rPr lang="en-US" altLang="en-US" sz="2800" dirty="0"/>
              <a:t>Electrical arc</a:t>
            </a:r>
          </a:p>
          <a:p>
            <a:pPr>
              <a:lnSpc>
                <a:spcPct val="200000"/>
              </a:lnSpc>
            </a:pPr>
            <a:r>
              <a:rPr lang="en-US" altLang="en-US" sz="2800" dirty="0"/>
              <a:t>Air contaminants </a:t>
            </a:r>
            <a:r>
              <a:rPr lang="en-US" altLang="en-US" dirty="0"/>
              <a:t>(dusts, mists and fumes)</a:t>
            </a:r>
          </a:p>
          <a:p>
            <a:pPr>
              <a:lnSpc>
                <a:spcPct val="200000"/>
              </a:lnSpc>
            </a:pPr>
            <a:r>
              <a:rPr lang="en-US" altLang="en-US" sz="2800" dirty="0"/>
              <a:t>Light radiation</a:t>
            </a:r>
          </a:p>
          <a:p>
            <a:pPr>
              <a:lnSpc>
                <a:spcPct val="200000"/>
              </a:lnSpc>
            </a:pPr>
            <a:r>
              <a:rPr lang="en-US" altLang="en-US" sz="2800" dirty="0"/>
              <a:t>Falls</a:t>
            </a:r>
          </a:p>
          <a:p>
            <a:endParaRPr lang="en-US" altLang="en-US" sz="2800" dirty="0"/>
          </a:p>
        </p:txBody>
      </p:sp>
      <p:sp>
        <p:nvSpPr>
          <p:cNvPr id="27652" name="Rectangle 9"/>
          <p:cNvSpPr>
            <a:spLocks noChangeArrowheads="1"/>
          </p:cNvSpPr>
          <p:nvPr/>
        </p:nvSpPr>
        <p:spPr bwMode="auto">
          <a:xfrm>
            <a:off x="4495800" y="1219200"/>
            <a:ext cx="3924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buClr>
                <a:srgbClr val="910046"/>
              </a:buClr>
              <a:buSzPct val="84000"/>
              <a:buFont typeface="Wingdings" panose="05000000000000000000" pitchFamily="2" charset="2"/>
              <a:buChar char="l"/>
            </a:pPr>
            <a:endParaRPr lang="en-US" altLang="en-US" sz="2400" u="none" dirty="0">
              <a:latin typeface="Arial" panose="020B0604020202020204" pitchFamily="34" charset="0"/>
            </a:endParaRPr>
          </a:p>
        </p:txBody>
      </p:sp>
      <p:pic>
        <p:nvPicPr>
          <p:cNvPr id="8" name="Picture 7">
            <a:extLst>
              <a:ext uri="{FF2B5EF4-FFF2-40B4-BE49-F238E27FC236}">
                <a16:creationId xmlns:a16="http://schemas.microsoft.com/office/drawing/2014/main" id="{9748DC5A-86DE-4502-91CF-31B0C94CAB3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47756" y="2946557"/>
            <a:ext cx="2756302" cy="2868804"/>
          </a:xfrm>
          <a:prstGeom prst="rect">
            <a:avLst/>
          </a:prstGeom>
        </p:spPr>
      </p:pic>
      <p:sp>
        <p:nvSpPr>
          <p:cNvPr id="9" name="Rectangle 2">
            <a:extLst>
              <a:ext uri="{FF2B5EF4-FFF2-40B4-BE49-F238E27FC236}">
                <a16:creationId xmlns:a16="http://schemas.microsoft.com/office/drawing/2014/main" id="{334A0B89-0728-48DC-B42F-D0319B0E3012}"/>
              </a:ext>
            </a:extLst>
          </p:cNvPr>
          <p:cNvSpPr>
            <a:spLocks noChangeArrowheads="1"/>
          </p:cNvSpPr>
          <p:nvPr/>
        </p:nvSpPr>
        <p:spPr bwMode="auto">
          <a:xfrm>
            <a:off x="5647756" y="3048000"/>
            <a:ext cx="11350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800" u="none" dirty="0">
                <a:solidFill>
                  <a:schemeClr val="bg1"/>
                </a:solidFill>
              </a:rPr>
              <a:t>NCDOL Photo Library</a:t>
            </a:r>
          </a:p>
        </p:txBody>
      </p:sp>
    </p:spTree>
    <p:extLst>
      <p:ext uri="{BB962C8B-B14F-4D97-AF65-F5344CB8AC3E}">
        <p14:creationId xmlns:p14="http://schemas.microsoft.com/office/powerpoint/2010/main" val="335379551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609600" y="457200"/>
            <a:ext cx="7924800" cy="549275"/>
          </a:xfrm>
        </p:spPr>
        <p:txBody>
          <a:bodyPr/>
          <a:lstStyle/>
          <a:p>
            <a:r>
              <a:rPr lang="en-US" altLang="en-US" dirty="0"/>
              <a:t>Training</a:t>
            </a:r>
          </a:p>
        </p:txBody>
      </p:sp>
      <p:sp>
        <p:nvSpPr>
          <p:cNvPr id="29698" name="Rectangle 3"/>
          <p:cNvSpPr>
            <a:spLocks noGrp="1" noChangeArrowheads="1"/>
          </p:cNvSpPr>
          <p:nvPr>
            <p:ph idx="1"/>
          </p:nvPr>
        </p:nvSpPr>
        <p:spPr>
          <a:xfrm>
            <a:off x="533400" y="1219200"/>
            <a:ext cx="8001000" cy="4724400"/>
          </a:xfrm>
        </p:spPr>
        <p:txBody>
          <a:bodyPr/>
          <a:lstStyle/>
          <a:p>
            <a:r>
              <a:rPr lang="en-US" altLang="en-US" sz="2800" dirty="0">
                <a:latin typeface="+mn-lt"/>
              </a:rPr>
              <a:t>Training subjects: </a:t>
            </a:r>
          </a:p>
          <a:p>
            <a:pPr lvl="1">
              <a:lnSpc>
                <a:spcPct val="150000"/>
              </a:lnSpc>
            </a:pPr>
            <a:r>
              <a:rPr lang="en-US" altLang="en-US" sz="2400" dirty="0">
                <a:latin typeface="+mn-lt"/>
              </a:rPr>
              <a:t>What PPE is required</a:t>
            </a:r>
          </a:p>
          <a:p>
            <a:pPr lvl="1">
              <a:lnSpc>
                <a:spcPct val="150000"/>
              </a:lnSpc>
            </a:pPr>
            <a:r>
              <a:rPr lang="en-US" altLang="en-US" sz="2400" dirty="0">
                <a:latin typeface="+mn-lt"/>
              </a:rPr>
              <a:t>When PPE is required</a:t>
            </a:r>
          </a:p>
          <a:p>
            <a:pPr lvl="1">
              <a:lnSpc>
                <a:spcPct val="150000"/>
              </a:lnSpc>
            </a:pPr>
            <a:r>
              <a:rPr lang="en-US" altLang="en-US" sz="2400" dirty="0">
                <a:latin typeface="+mn-lt"/>
              </a:rPr>
              <a:t>How to don, doff, adjust and wear PPE</a:t>
            </a:r>
          </a:p>
          <a:p>
            <a:pPr lvl="1">
              <a:lnSpc>
                <a:spcPct val="150000"/>
              </a:lnSpc>
            </a:pPr>
            <a:r>
              <a:rPr lang="en-US" altLang="en-US" sz="2400" dirty="0">
                <a:latin typeface="+mn-lt"/>
              </a:rPr>
              <a:t>Limitations of PPE</a:t>
            </a:r>
          </a:p>
          <a:p>
            <a:pPr lvl="1">
              <a:lnSpc>
                <a:spcPct val="150000"/>
              </a:lnSpc>
            </a:pPr>
            <a:r>
              <a:rPr lang="en-US" altLang="en-US" sz="2400" dirty="0">
                <a:latin typeface="+mn-lt"/>
              </a:rPr>
              <a:t>How to maintain and clean PPE</a:t>
            </a:r>
          </a:p>
          <a:p>
            <a:pPr lvl="1">
              <a:lnSpc>
                <a:spcPct val="150000"/>
              </a:lnSpc>
            </a:pPr>
            <a:r>
              <a:rPr lang="en-US" altLang="en-US" sz="2400" dirty="0">
                <a:latin typeface="+mn-lt"/>
              </a:rPr>
              <a:t>When to replace PPE</a:t>
            </a:r>
          </a:p>
          <a:p>
            <a:endParaRPr lang="en-US" altLang="en-US" sz="800" dirty="0">
              <a:latin typeface="Arial Narrow" panose="020B0606020202030204" pitchFamily="34" charset="0"/>
            </a:endParaRPr>
          </a:p>
        </p:txBody>
      </p:sp>
      <p:sp>
        <p:nvSpPr>
          <p:cNvPr id="2" name="Content Placeholder 1"/>
          <p:cNvSpPr>
            <a:spLocks noGrp="1"/>
          </p:cNvSpPr>
          <p:nvPr>
            <p:ph sz="quarter" idx="10"/>
          </p:nvPr>
        </p:nvSpPr>
        <p:spPr>
          <a:xfrm>
            <a:off x="7162800" y="609600"/>
            <a:ext cx="2133600" cy="381000"/>
          </a:xfrm>
        </p:spPr>
        <p:txBody>
          <a:bodyPr/>
          <a:lstStyle/>
          <a:p>
            <a:r>
              <a:rPr lang="en-US" altLang="en-US" dirty="0">
                <a:latin typeface="Arial" panose="020B0604020202020204" pitchFamily="34" charset="0"/>
              </a:rPr>
              <a:t>1910.132(f)</a:t>
            </a:r>
          </a:p>
          <a:p>
            <a:endParaRPr lang="en-US" dirty="0"/>
          </a:p>
        </p:txBody>
      </p:sp>
    </p:spTree>
    <p:extLst>
      <p:ext uri="{BB962C8B-B14F-4D97-AF65-F5344CB8AC3E}">
        <p14:creationId xmlns:p14="http://schemas.microsoft.com/office/powerpoint/2010/main" val="234337775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609600" y="457200"/>
            <a:ext cx="7924800" cy="549275"/>
          </a:xfrm>
        </p:spPr>
        <p:txBody>
          <a:bodyPr/>
          <a:lstStyle/>
          <a:p>
            <a:r>
              <a:rPr lang="en-US" altLang="en-US" dirty="0"/>
              <a:t>Training</a:t>
            </a:r>
          </a:p>
        </p:txBody>
      </p:sp>
      <p:sp>
        <p:nvSpPr>
          <p:cNvPr id="29698" name="Rectangle 3"/>
          <p:cNvSpPr>
            <a:spLocks noGrp="1" noChangeArrowheads="1"/>
          </p:cNvSpPr>
          <p:nvPr>
            <p:ph idx="1"/>
          </p:nvPr>
        </p:nvSpPr>
        <p:spPr>
          <a:xfrm>
            <a:off x="533400" y="1143000"/>
            <a:ext cx="8001000" cy="4724400"/>
          </a:xfrm>
        </p:spPr>
        <p:txBody>
          <a:bodyPr/>
          <a:lstStyle/>
          <a:p>
            <a:endParaRPr lang="en-US" altLang="en-US" sz="800" dirty="0">
              <a:latin typeface="Arial Narrow" panose="020B0606020202030204" pitchFamily="34" charset="0"/>
            </a:endParaRPr>
          </a:p>
          <a:p>
            <a:r>
              <a:rPr lang="en-US" altLang="en-US" sz="2800" dirty="0"/>
              <a:t>Employee must demonstrate knowledge and skill.</a:t>
            </a:r>
          </a:p>
          <a:p>
            <a:pPr marL="0" indent="0">
              <a:buNone/>
            </a:pPr>
            <a:endParaRPr lang="en-US" altLang="en-US" sz="2800" dirty="0"/>
          </a:p>
          <a:p>
            <a:pPr marL="0" indent="0">
              <a:buNone/>
            </a:pPr>
            <a:endParaRPr lang="en-US" altLang="en-US" sz="800" dirty="0"/>
          </a:p>
          <a:p>
            <a:r>
              <a:rPr lang="en-US" altLang="en-US" sz="2800" dirty="0"/>
              <a:t>Retrain when necessary.</a:t>
            </a:r>
          </a:p>
        </p:txBody>
      </p:sp>
      <p:sp>
        <p:nvSpPr>
          <p:cNvPr id="2" name="Content Placeholder 1"/>
          <p:cNvSpPr>
            <a:spLocks noGrp="1"/>
          </p:cNvSpPr>
          <p:nvPr>
            <p:ph sz="quarter" idx="10"/>
          </p:nvPr>
        </p:nvSpPr>
        <p:spPr>
          <a:xfrm>
            <a:off x="7162800" y="609600"/>
            <a:ext cx="2133600" cy="381000"/>
          </a:xfrm>
        </p:spPr>
        <p:txBody>
          <a:bodyPr/>
          <a:lstStyle/>
          <a:p>
            <a:r>
              <a:rPr lang="en-US" altLang="en-US" dirty="0">
                <a:latin typeface="Arial" panose="020B0604020202020204" pitchFamily="34" charset="0"/>
              </a:rPr>
              <a:t>1910.132(f)</a:t>
            </a:r>
          </a:p>
          <a:p>
            <a:endParaRPr lang="en-US" dirty="0"/>
          </a:p>
        </p:txBody>
      </p:sp>
      <p:grpSp>
        <p:nvGrpSpPr>
          <p:cNvPr id="3" name="Group 2">
            <a:extLst>
              <a:ext uri="{FF2B5EF4-FFF2-40B4-BE49-F238E27FC236}">
                <a16:creationId xmlns:a16="http://schemas.microsoft.com/office/drawing/2014/main" id="{793036D2-C336-4848-A4DC-8A6AB3200B14}"/>
              </a:ext>
            </a:extLst>
          </p:cNvPr>
          <p:cNvGrpSpPr/>
          <p:nvPr/>
        </p:nvGrpSpPr>
        <p:grpSpPr>
          <a:xfrm>
            <a:off x="5257801" y="2895600"/>
            <a:ext cx="3192378" cy="2890024"/>
            <a:chOff x="5334000" y="3022600"/>
            <a:chExt cx="3048000" cy="292100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34000" y="3022600"/>
              <a:ext cx="3048000" cy="2921000"/>
            </a:xfrm>
            <a:prstGeom prst="rect">
              <a:avLst/>
            </a:prstGeom>
          </p:spPr>
        </p:pic>
        <p:sp>
          <p:nvSpPr>
            <p:cNvPr id="6" name="Rectangle 2"/>
            <p:cNvSpPr>
              <a:spLocks noChangeArrowheads="1"/>
            </p:cNvSpPr>
            <p:nvPr/>
          </p:nvSpPr>
          <p:spPr bwMode="auto">
            <a:xfrm>
              <a:off x="7239401" y="5726775"/>
              <a:ext cx="11350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800" u="none" dirty="0">
                  <a:solidFill>
                    <a:schemeClr val="bg1"/>
                  </a:solidFill>
                </a:rPr>
                <a:t>NCDOL Photo Library</a:t>
              </a:r>
            </a:p>
          </p:txBody>
        </p:sp>
      </p:grpSp>
    </p:spTree>
    <p:extLst>
      <p:ext uri="{BB962C8B-B14F-4D97-AF65-F5344CB8AC3E}">
        <p14:creationId xmlns:p14="http://schemas.microsoft.com/office/powerpoint/2010/main" val="93872494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09600" y="457200"/>
            <a:ext cx="7924800" cy="549275"/>
          </a:xfrm>
        </p:spPr>
        <p:txBody>
          <a:bodyPr/>
          <a:lstStyle/>
          <a:p>
            <a:r>
              <a:rPr lang="en-US" altLang="en-US" dirty="0"/>
              <a:t>PPE Payment</a:t>
            </a:r>
          </a:p>
        </p:txBody>
      </p:sp>
      <p:sp>
        <p:nvSpPr>
          <p:cNvPr id="31747" name="Rectangle 3"/>
          <p:cNvSpPr>
            <a:spLocks noGrp="1" noChangeArrowheads="1"/>
          </p:cNvSpPr>
          <p:nvPr>
            <p:ph idx="1"/>
          </p:nvPr>
        </p:nvSpPr>
        <p:spPr>
          <a:xfrm>
            <a:off x="533400" y="1219200"/>
            <a:ext cx="8001000" cy="4724400"/>
          </a:xfrm>
        </p:spPr>
        <p:txBody>
          <a:bodyPr/>
          <a:lstStyle/>
          <a:p>
            <a:r>
              <a:rPr lang="en-US" altLang="en-US" sz="2800" dirty="0"/>
              <a:t>Employer must pay for all PPE used in the workplace, </a:t>
            </a:r>
            <a:r>
              <a:rPr lang="en-US" altLang="en-US" sz="2800" b="1" i="1" dirty="0"/>
              <a:t>except</a:t>
            </a:r>
            <a:r>
              <a:rPr lang="en-US" altLang="en-US" sz="2800" dirty="0"/>
              <a:t>:</a:t>
            </a:r>
          </a:p>
          <a:p>
            <a:endParaRPr lang="en-US" altLang="en-US" sz="800" dirty="0"/>
          </a:p>
          <a:p>
            <a:pPr lvl="1"/>
            <a:r>
              <a:rPr lang="en-US" altLang="en-US" sz="2400" dirty="0"/>
              <a:t>Non-specialty safety-toe footwear and non-specialty prescription safety eyewear provided the employer allows it to be worn off the jobsite.</a:t>
            </a:r>
          </a:p>
          <a:p>
            <a:pPr lvl="1"/>
            <a:endParaRPr lang="en-US" altLang="en-US" sz="1000" dirty="0"/>
          </a:p>
          <a:p>
            <a:pPr lvl="1"/>
            <a:r>
              <a:rPr lang="en-US" altLang="en-US" sz="2400" dirty="0"/>
              <a:t>Built-in metatarsals </a:t>
            </a:r>
            <a:r>
              <a:rPr lang="en-US" altLang="en-US" i="1" dirty="0"/>
              <a:t>(as long as the employer provides another type of metatarsal protection when required).</a:t>
            </a:r>
          </a:p>
          <a:p>
            <a:pPr lvl="1"/>
            <a:endParaRPr lang="en-US" altLang="en-US" sz="1000" dirty="0"/>
          </a:p>
          <a:p>
            <a:pPr lvl="1"/>
            <a:r>
              <a:rPr lang="en-US" altLang="en-US" sz="2400" dirty="0"/>
              <a:t>Logging boots</a:t>
            </a:r>
          </a:p>
          <a:p>
            <a:pPr lvl="1"/>
            <a:endParaRPr lang="en-US" altLang="en-US" sz="1000" dirty="0"/>
          </a:p>
          <a:p>
            <a:pPr lvl="1"/>
            <a:r>
              <a:rPr lang="en-US" altLang="en-US" sz="2400" dirty="0"/>
              <a:t>Everyday work clothing and ordinary clothing, skin creams, used solely for protection from weather.</a:t>
            </a:r>
          </a:p>
        </p:txBody>
      </p:sp>
      <p:sp>
        <p:nvSpPr>
          <p:cNvPr id="2" name="Content Placeholder 1"/>
          <p:cNvSpPr>
            <a:spLocks noGrp="1"/>
          </p:cNvSpPr>
          <p:nvPr>
            <p:ph sz="quarter" idx="10"/>
          </p:nvPr>
        </p:nvSpPr>
        <p:spPr>
          <a:xfrm>
            <a:off x="7086600" y="609600"/>
            <a:ext cx="2133600" cy="381000"/>
          </a:xfrm>
        </p:spPr>
        <p:txBody>
          <a:bodyPr/>
          <a:lstStyle/>
          <a:p>
            <a:r>
              <a:rPr lang="en-US" altLang="en-US" dirty="0">
                <a:latin typeface="Arial" panose="020B0604020202020204" pitchFamily="34" charset="0"/>
              </a:rPr>
              <a:t>1910.132(h)</a:t>
            </a:r>
          </a:p>
          <a:p>
            <a:endParaRPr lang="en-US" dirty="0"/>
          </a:p>
        </p:txBody>
      </p:sp>
    </p:spTree>
    <p:extLst>
      <p:ext uri="{BB962C8B-B14F-4D97-AF65-F5344CB8AC3E}">
        <p14:creationId xmlns:p14="http://schemas.microsoft.com/office/powerpoint/2010/main" val="119705460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609600" y="457200"/>
            <a:ext cx="7924800" cy="549275"/>
          </a:xfrm>
        </p:spPr>
        <p:txBody>
          <a:bodyPr/>
          <a:lstStyle/>
          <a:p>
            <a:r>
              <a:rPr lang="en-US" altLang="en-US" dirty="0"/>
              <a:t>PPE Payment</a:t>
            </a:r>
          </a:p>
        </p:txBody>
      </p:sp>
      <p:sp>
        <p:nvSpPr>
          <p:cNvPr id="33794" name="Rectangle 3"/>
          <p:cNvSpPr>
            <a:spLocks noGrp="1" noChangeArrowheads="1"/>
          </p:cNvSpPr>
          <p:nvPr>
            <p:ph idx="1"/>
          </p:nvPr>
        </p:nvSpPr>
        <p:spPr>
          <a:xfrm>
            <a:off x="533400" y="1219200"/>
            <a:ext cx="8001000" cy="4724400"/>
          </a:xfrm>
        </p:spPr>
        <p:txBody>
          <a:bodyPr/>
          <a:lstStyle/>
          <a:p>
            <a:r>
              <a:rPr lang="en-US" altLang="en-US" sz="2800" dirty="0"/>
              <a:t>Employer must pay for replacement PPE unless it is lost or intentionally damaged.</a:t>
            </a:r>
          </a:p>
          <a:p>
            <a:endParaRPr lang="en-US" altLang="en-US" sz="2000" dirty="0"/>
          </a:p>
          <a:p>
            <a:endParaRPr lang="en-US" altLang="en-US" sz="800" dirty="0"/>
          </a:p>
          <a:p>
            <a:r>
              <a:rPr lang="en-US" altLang="en-US" sz="2800" dirty="0"/>
              <a:t>If the employer provides adequate and appropriate PPE, but the employee prefers a different type, the employer does not have to pay for it.</a:t>
            </a:r>
          </a:p>
          <a:p>
            <a:pPr>
              <a:lnSpc>
                <a:spcPct val="90000"/>
              </a:lnSpc>
            </a:pPr>
            <a:endParaRPr lang="en-US" altLang="en-US" dirty="0"/>
          </a:p>
          <a:p>
            <a:pPr>
              <a:lnSpc>
                <a:spcPct val="90000"/>
              </a:lnSpc>
              <a:buNone/>
            </a:pPr>
            <a:r>
              <a:rPr lang="en-US" altLang="en-US" dirty="0"/>
              <a:t> </a:t>
            </a:r>
            <a:r>
              <a:rPr lang="en-US" dirty="0">
                <a:solidFill>
                  <a:schemeClr val="bg1"/>
                </a:solidFill>
              </a:rPr>
              <a:t>NCDOL Photo</a:t>
            </a:r>
          </a:p>
          <a:p>
            <a:pPr>
              <a:lnSpc>
                <a:spcPct val="90000"/>
              </a:lnSpc>
              <a:buFont typeface="Wingdings" panose="05000000000000000000" pitchFamily="2" charset="2"/>
              <a:buNone/>
            </a:pPr>
            <a:endParaRPr lang="en-US" altLang="en-US" dirty="0"/>
          </a:p>
        </p:txBody>
      </p:sp>
      <p:sp>
        <p:nvSpPr>
          <p:cNvPr id="3" name="Content Placeholder 2"/>
          <p:cNvSpPr>
            <a:spLocks noGrp="1"/>
          </p:cNvSpPr>
          <p:nvPr>
            <p:ph sz="quarter" idx="10"/>
          </p:nvPr>
        </p:nvSpPr>
        <p:spPr>
          <a:xfrm>
            <a:off x="7086600" y="609600"/>
            <a:ext cx="2133600" cy="381000"/>
          </a:xfrm>
        </p:spPr>
        <p:txBody>
          <a:bodyPr/>
          <a:lstStyle/>
          <a:p>
            <a:r>
              <a:rPr lang="en-US" altLang="en-US" dirty="0">
                <a:latin typeface="Arial" panose="020B0604020202020204" pitchFamily="34" charset="0"/>
              </a:rPr>
              <a:t>1910.132(h)</a:t>
            </a:r>
          </a:p>
          <a:p>
            <a:endParaRPr lang="en-US" dirty="0"/>
          </a:p>
        </p:txBody>
      </p:sp>
      <p:grpSp>
        <p:nvGrpSpPr>
          <p:cNvPr id="4" name="Group 3">
            <a:extLst>
              <a:ext uri="{FF2B5EF4-FFF2-40B4-BE49-F238E27FC236}">
                <a16:creationId xmlns:a16="http://schemas.microsoft.com/office/drawing/2014/main" id="{2695238C-FF9B-42F3-BECB-CA0D628B729A}"/>
              </a:ext>
            </a:extLst>
          </p:cNvPr>
          <p:cNvGrpSpPr/>
          <p:nvPr/>
        </p:nvGrpSpPr>
        <p:grpSpPr>
          <a:xfrm>
            <a:off x="4868863" y="4343400"/>
            <a:ext cx="3132137" cy="1248885"/>
            <a:chOff x="2840229" y="4325558"/>
            <a:chExt cx="3132137" cy="1248885"/>
          </a:xfrm>
        </p:grpSpPr>
        <p:sp>
          <p:nvSpPr>
            <p:cNvPr id="2" name="TextBox 1"/>
            <p:cNvSpPr txBox="1"/>
            <p:nvPr/>
          </p:nvSpPr>
          <p:spPr>
            <a:xfrm rot="20503183">
              <a:off x="4195523" y="5343611"/>
              <a:ext cx="1255472" cy="230832"/>
            </a:xfrm>
            <a:prstGeom prst="rect">
              <a:avLst/>
            </a:prstGeom>
            <a:noFill/>
          </p:spPr>
          <p:txBody>
            <a:bodyPr wrap="none" rtlCol="0">
              <a:spAutoFit/>
            </a:bodyPr>
            <a:lstStyle/>
            <a:p>
              <a:r>
                <a:rPr lang="en-US" sz="900" u="none" dirty="0"/>
                <a:t>NCDOL Photo Library</a:t>
              </a: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9718733">
              <a:off x="2840229" y="4325558"/>
              <a:ext cx="313213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2123762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09600" y="457200"/>
            <a:ext cx="7924800" cy="549275"/>
          </a:xfrm>
        </p:spPr>
        <p:txBody>
          <a:bodyPr/>
          <a:lstStyle/>
          <a:p>
            <a:r>
              <a:rPr lang="en-US" altLang="en-US" dirty="0">
                <a:solidFill>
                  <a:srgbClr val="012447"/>
                </a:solidFill>
              </a:rPr>
              <a:t>Eye and Face Protection</a:t>
            </a:r>
          </a:p>
        </p:txBody>
      </p:sp>
      <p:sp>
        <p:nvSpPr>
          <p:cNvPr id="37891" name="Rectangle 3"/>
          <p:cNvSpPr>
            <a:spLocks noGrp="1" noChangeArrowheads="1"/>
          </p:cNvSpPr>
          <p:nvPr>
            <p:ph idx="1"/>
          </p:nvPr>
        </p:nvSpPr>
        <p:spPr>
          <a:xfrm>
            <a:off x="533400" y="1182837"/>
            <a:ext cx="8001000" cy="4724400"/>
          </a:xfrm>
        </p:spPr>
        <p:txBody>
          <a:bodyPr/>
          <a:lstStyle/>
          <a:p>
            <a:r>
              <a:rPr lang="en-US" altLang="en-US" sz="2800" dirty="0"/>
              <a:t>General requirements </a:t>
            </a:r>
          </a:p>
          <a:p>
            <a:endParaRPr lang="en-US" altLang="en-US" sz="800" dirty="0"/>
          </a:p>
          <a:p>
            <a:pPr lvl="1"/>
            <a:r>
              <a:rPr lang="en-US" altLang="en-US" sz="2400" dirty="0"/>
              <a:t>Employer shall ensure that each affected employee used appropriate eye or face protection when exposed to eye or face hazards.</a:t>
            </a:r>
          </a:p>
          <a:p>
            <a:pPr lvl="1"/>
            <a:endParaRPr lang="en-US" altLang="en-US" sz="800" dirty="0"/>
          </a:p>
          <a:p>
            <a:pPr marL="914400" lvl="2" indent="0">
              <a:buNone/>
            </a:pPr>
            <a:endParaRPr lang="en-US" altLang="en-US" dirty="0"/>
          </a:p>
        </p:txBody>
      </p:sp>
      <p:sp>
        <p:nvSpPr>
          <p:cNvPr id="2" name="Content Placeholder 1"/>
          <p:cNvSpPr>
            <a:spLocks noGrp="1"/>
          </p:cNvSpPr>
          <p:nvPr>
            <p:ph sz="quarter" idx="10"/>
          </p:nvPr>
        </p:nvSpPr>
        <p:spPr>
          <a:xfrm>
            <a:off x="6781800" y="609600"/>
            <a:ext cx="2133600" cy="381000"/>
          </a:xfrm>
        </p:spPr>
        <p:txBody>
          <a:bodyPr/>
          <a:lstStyle/>
          <a:p>
            <a:r>
              <a:rPr lang="en-US" altLang="en-US" dirty="0">
                <a:latin typeface="Arial" panose="020B0604020202020204" pitchFamily="34" charset="0"/>
              </a:rPr>
              <a:t>1910.133(a)(1)</a:t>
            </a:r>
          </a:p>
          <a:p>
            <a:endParaRPr lang="en-US" dirty="0"/>
          </a:p>
        </p:txBody>
      </p:sp>
      <p:grpSp>
        <p:nvGrpSpPr>
          <p:cNvPr id="4" name="Group 3">
            <a:extLst>
              <a:ext uri="{FF2B5EF4-FFF2-40B4-BE49-F238E27FC236}">
                <a16:creationId xmlns:a16="http://schemas.microsoft.com/office/drawing/2014/main" id="{FAC9FDB2-F7BE-4664-8F2D-398F5FE205C4}"/>
              </a:ext>
            </a:extLst>
          </p:cNvPr>
          <p:cNvGrpSpPr/>
          <p:nvPr/>
        </p:nvGrpSpPr>
        <p:grpSpPr>
          <a:xfrm>
            <a:off x="5562600" y="3429000"/>
            <a:ext cx="2867360" cy="2286000"/>
            <a:chOff x="5257799" y="3261519"/>
            <a:chExt cx="3553160" cy="266700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7799" y="3261519"/>
              <a:ext cx="3553160" cy="2667000"/>
            </a:xfrm>
            <a:prstGeom prst="rect">
              <a:avLst/>
            </a:prstGeom>
          </p:spPr>
        </p:pic>
        <p:sp>
          <p:nvSpPr>
            <p:cNvPr id="6" name="Rectangle 2"/>
            <p:cNvSpPr>
              <a:spLocks noChangeArrowheads="1"/>
            </p:cNvSpPr>
            <p:nvPr/>
          </p:nvSpPr>
          <p:spPr bwMode="auto">
            <a:xfrm>
              <a:off x="5257799" y="5714206"/>
              <a:ext cx="11350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800" u="none" dirty="0">
                  <a:solidFill>
                    <a:schemeClr val="bg1"/>
                  </a:solidFill>
                </a:rPr>
                <a:t>NCDOL Photo Library</a:t>
              </a:r>
            </a:p>
          </p:txBody>
        </p:sp>
      </p:grpSp>
      <p:sp>
        <p:nvSpPr>
          <p:cNvPr id="7" name="Rectangle 3">
            <a:extLst>
              <a:ext uri="{FF2B5EF4-FFF2-40B4-BE49-F238E27FC236}">
                <a16:creationId xmlns:a16="http://schemas.microsoft.com/office/drawing/2014/main" id="{EEA03827-D490-4435-A2EC-CD59BE1BBF82}"/>
              </a:ext>
            </a:extLst>
          </p:cNvPr>
          <p:cNvSpPr txBox="1">
            <a:spLocks noChangeArrowheads="1"/>
          </p:cNvSpPr>
          <p:nvPr/>
        </p:nvSpPr>
        <p:spPr bwMode="auto">
          <a:xfrm>
            <a:off x="533398" y="2667000"/>
            <a:ext cx="5715002" cy="326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4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000">
                <a:solidFill>
                  <a:schemeClr val="tx1"/>
                </a:solidFill>
                <a:latin typeface="+mn-lt"/>
              </a:defRPr>
            </a:lvl2pPr>
            <a:lvl3pPr marL="1084263" indent="-169863" algn="l" rtl="0" eaLnBrk="0" fontAlgn="base" hangingPunct="0">
              <a:spcBef>
                <a:spcPct val="0"/>
              </a:spcBef>
              <a:spcAft>
                <a:spcPct val="0"/>
              </a:spcAft>
              <a:buClr>
                <a:srgbClr val="012D9A"/>
              </a:buClr>
              <a:buChar char="»"/>
              <a:defRPr sz="18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lvl="1"/>
            <a:endParaRPr lang="en-US" altLang="en-US" sz="800" u="none" kern="0" dirty="0"/>
          </a:p>
          <a:p>
            <a:pPr lvl="2">
              <a:lnSpc>
                <a:spcPct val="150000"/>
              </a:lnSpc>
            </a:pPr>
            <a:r>
              <a:rPr lang="en-US" altLang="en-US" sz="2000" u="none" kern="0" dirty="0"/>
              <a:t>Flying particles</a:t>
            </a:r>
          </a:p>
          <a:p>
            <a:pPr lvl="2">
              <a:lnSpc>
                <a:spcPct val="150000"/>
              </a:lnSpc>
            </a:pPr>
            <a:r>
              <a:rPr lang="en-US" altLang="en-US" sz="2000" u="none" kern="0" dirty="0"/>
              <a:t>Molten metals</a:t>
            </a:r>
          </a:p>
          <a:p>
            <a:pPr lvl="2">
              <a:lnSpc>
                <a:spcPct val="150000"/>
              </a:lnSpc>
            </a:pPr>
            <a:r>
              <a:rPr lang="en-US" altLang="en-US" sz="2000" u="none" kern="0" dirty="0"/>
              <a:t>Liquid chemicals</a:t>
            </a:r>
          </a:p>
          <a:p>
            <a:pPr lvl="2">
              <a:lnSpc>
                <a:spcPct val="150000"/>
              </a:lnSpc>
            </a:pPr>
            <a:r>
              <a:rPr lang="en-US" altLang="en-US" sz="2000" u="none" kern="0" dirty="0"/>
              <a:t>Acids or caustic liquids</a:t>
            </a:r>
          </a:p>
          <a:p>
            <a:pPr lvl="2">
              <a:lnSpc>
                <a:spcPct val="150000"/>
              </a:lnSpc>
              <a:spcAft>
                <a:spcPts val="600"/>
              </a:spcAft>
            </a:pPr>
            <a:r>
              <a:rPr lang="en-US" altLang="en-US" sz="2000" u="none" kern="0" dirty="0"/>
              <a:t>Chemical gases or vapors</a:t>
            </a:r>
          </a:p>
          <a:p>
            <a:pPr lvl="2">
              <a:spcAft>
                <a:spcPts val="200"/>
              </a:spcAft>
            </a:pPr>
            <a:r>
              <a:rPr lang="en-US" altLang="en-US" sz="2000" u="none" kern="0" dirty="0"/>
              <a:t>Other potentially injurious light</a:t>
            </a:r>
          </a:p>
          <a:p>
            <a:pPr marL="914400" lvl="2" indent="0">
              <a:buFontTx/>
              <a:buNone/>
            </a:pPr>
            <a:r>
              <a:rPr lang="en-US" altLang="en-US" sz="2000" u="none" kern="0" dirty="0"/>
              <a:t>   radiation</a:t>
            </a:r>
          </a:p>
          <a:p>
            <a:pPr marL="914400" lvl="2" indent="0">
              <a:buFontTx/>
              <a:buNone/>
            </a:pPr>
            <a:endParaRPr lang="en-US" altLang="en-US" u="none" kern="0" dirty="0"/>
          </a:p>
        </p:txBody>
      </p:sp>
    </p:spTree>
    <p:extLst>
      <p:ext uri="{BB962C8B-B14F-4D97-AF65-F5344CB8AC3E}">
        <p14:creationId xmlns:p14="http://schemas.microsoft.com/office/powerpoint/2010/main" val="387454389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DA14D1E-858E-4DFB-B1F7-DA6E5C61EA2B}"/>
              </a:ext>
            </a:extLst>
          </p:cNvPr>
          <p:cNvGrpSpPr/>
          <p:nvPr/>
        </p:nvGrpSpPr>
        <p:grpSpPr>
          <a:xfrm>
            <a:off x="6353551" y="4013280"/>
            <a:ext cx="2133600" cy="1611504"/>
            <a:chOff x="1905000" y="4320791"/>
            <a:chExt cx="2133600" cy="1611504"/>
          </a:xfrm>
        </p:grpSpPr>
        <p:pic>
          <p:nvPicPr>
            <p:cNvPr id="5" name="Picture 4"/>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905000" y="4320791"/>
              <a:ext cx="2133600" cy="1600200"/>
            </a:xfrm>
            <a:prstGeom prst="rect">
              <a:avLst/>
            </a:prstGeom>
          </p:spPr>
        </p:pic>
        <p:sp>
          <p:nvSpPr>
            <p:cNvPr id="9" name="Rectangle 2"/>
            <p:cNvSpPr>
              <a:spLocks noChangeArrowheads="1"/>
            </p:cNvSpPr>
            <p:nvPr/>
          </p:nvSpPr>
          <p:spPr bwMode="auto">
            <a:xfrm>
              <a:off x="1905000" y="5717982"/>
              <a:ext cx="11350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800" u="none" dirty="0">
                  <a:solidFill>
                    <a:schemeClr val="bg1"/>
                  </a:solidFill>
                </a:rPr>
                <a:t>NCDOL Photo Library</a:t>
              </a:r>
            </a:p>
          </p:txBody>
        </p:sp>
      </p:grpSp>
      <p:sp>
        <p:nvSpPr>
          <p:cNvPr id="37891" name="Rectangle 3"/>
          <p:cNvSpPr>
            <a:spLocks noGrp="1" noChangeArrowheads="1"/>
          </p:cNvSpPr>
          <p:nvPr>
            <p:ph idx="1"/>
          </p:nvPr>
        </p:nvSpPr>
        <p:spPr>
          <a:xfrm>
            <a:off x="571500" y="1189157"/>
            <a:ext cx="4152900" cy="4724400"/>
          </a:xfrm>
        </p:spPr>
        <p:txBody>
          <a:bodyPr>
            <a:normAutofit fontScale="92500"/>
          </a:bodyPr>
          <a:lstStyle/>
          <a:p>
            <a:r>
              <a:rPr lang="en-US" altLang="en-US" sz="2800" dirty="0"/>
              <a:t>General requirements</a:t>
            </a:r>
          </a:p>
          <a:p>
            <a:endParaRPr lang="en-US" altLang="en-US" sz="800" dirty="0"/>
          </a:p>
          <a:p>
            <a:pPr lvl="1"/>
            <a:r>
              <a:rPr lang="en-US" sz="2400" dirty="0"/>
              <a:t>Employer shall ensure that each affected employee uses equipment with filter lenses that have a shade number appropriate for the work being performed for protection from injurious light radiation.</a:t>
            </a:r>
          </a:p>
          <a:p>
            <a:pPr lvl="1"/>
            <a:endParaRPr lang="en-US" altLang="en-US" sz="800" dirty="0"/>
          </a:p>
          <a:p>
            <a:pPr lvl="1"/>
            <a:r>
              <a:rPr lang="en-US" sz="2400" dirty="0"/>
              <a:t>Appropriate </a:t>
            </a:r>
            <a:r>
              <a:rPr lang="en-US" sz="2400" b="1" i="1" dirty="0"/>
              <a:t>shade numbers</a:t>
            </a:r>
            <a:r>
              <a:rPr lang="en-US" sz="2400" dirty="0"/>
              <a:t>                                                      for various operations are </a:t>
            </a:r>
            <a:r>
              <a:rPr lang="en-US" altLang="en-US" sz="2400" dirty="0"/>
              <a:t>listed in standard.</a:t>
            </a:r>
          </a:p>
        </p:txBody>
      </p:sp>
      <p:sp>
        <p:nvSpPr>
          <p:cNvPr id="2" name="Content Placeholder 1"/>
          <p:cNvSpPr>
            <a:spLocks noGrp="1"/>
          </p:cNvSpPr>
          <p:nvPr>
            <p:ph sz="quarter" idx="10"/>
          </p:nvPr>
        </p:nvSpPr>
        <p:spPr>
          <a:xfrm>
            <a:off x="6781800" y="609600"/>
            <a:ext cx="2133600" cy="381000"/>
          </a:xfrm>
        </p:spPr>
        <p:txBody>
          <a:bodyPr/>
          <a:lstStyle/>
          <a:p>
            <a:r>
              <a:rPr lang="en-US" altLang="en-US" dirty="0">
                <a:latin typeface="Arial" panose="020B0604020202020204" pitchFamily="34" charset="0"/>
              </a:rPr>
              <a:t>1910.133(a)(5)</a:t>
            </a:r>
          </a:p>
          <a:p>
            <a:endParaRPr lang="en-US" dirty="0"/>
          </a:p>
        </p:txBody>
      </p:sp>
      <p:cxnSp>
        <p:nvCxnSpPr>
          <p:cNvPr id="6" name="Straight Arrow Connector 5"/>
          <p:cNvCxnSpPr>
            <a:cxnSpLocks/>
          </p:cNvCxnSpPr>
          <p:nvPr/>
        </p:nvCxnSpPr>
        <p:spPr bwMode="auto">
          <a:xfrm>
            <a:off x="4724400" y="5029200"/>
            <a:ext cx="2484306" cy="66369"/>
          </a:xfrm>
          <a:prstGeom prst="straightConnector1">
            <a:avLst/>
          </a:prstGeom>
          <a:solidFill>
            <a:schemeClr val="accent1"/>
          </a:solidFill>
          <a:ln w="57150" cap="flat" cmpd="sng" algn="ctr">
            <a:solidFill>
              <a:srgbClr val="C00000"/>
            </a:solidFill>
            <a:prstDash val="solid"/>
            <a:round/>
            <a:headEnd type="none" w="sm" len="sm"/>
            <a:tailEnd type="triangle"/>
          </a:ln>
          <a:effectLst/>
        </p:spPr>
      </p:cxnSp>
      <p:grpSp>
        <p:nvGrpSpPr>
          <p:cNvPr id="7" name="Group 6">
            <a:extLst>
              <a:ext uri="{FF2B5EF4-FFF2-40B4-BE49-F238E27FC236}">
                <a16:creationId xmlns:a16="http://schemas.microsoft.com/office/drawing/2014/main" id="{87CC1079-C3B7-4F49-AF0B-415796590F7B}"/>
              </a:ext>
            </a:extLst>
          </p:cNvPr>
          <p:cNvGrpSpPr/>
          <p:nvPr/>
        </p:nvGrpSpPr>
        <p:grpSpPr>
          <a:xfrm>
            <a:off x="4750420" y="1238792"/>
            <a:ext cx="3736731" cy="2590800"/>
            <a:chOff x="4721468" y="3352800"/>
            <a:chExt cx="3736731" cy="2590800"/>
          </a:xfrm>
        </p:grpSpPr>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721468" y="3352800"/>
              <a:ext cx="3736731" cy="259080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8" name="Rectangle 2"/>
            <p:cNvSpPr>
              <a:spLocks noChangeArrowheads="1"/>
            </p:cNvSpPr>
            <p:nvPr/>
          </p:nvSpPr>
          <p:spPr bwMode="auto">
            <a:xfrm>
              <a:off x="7246091" y="5729287"/>
              <a:ext cx="11350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800" u="none" dirty="0">
                  <a:solidFill>
                    <a:schemeClr val="bg1"/>
                  </a:solidFill>
                </a:rPr>
                <a:t>NCDOL Photo Library</a:t>
              </a:r>
            </a:p>
          </p:txBody>
        </p:sp>
      </p:grpSp>
      <p:sp>
        <p:nvSpPr>
          <p:cNvPr id="13" name="Rectangle 2">
            <a:extLst>
              <a:ext uri="{FF2B5EF4-FFF2-40B4-BE49-F238E27FC236}">
                <a16:creationId xmlns:a16="http://schemas.microsoft.com/office/drawing/2014/main" id="{9F530B20-429D-43C9-8EFC-533F59E9730E}"/>
              </a:ext>
            </a:extLst>
          </p:cNvPr>
          <p:cNvSpPr>
            <a:spLocks noGrp="1" noChangeArrowheads="1"/>
          </p:cNvSpPr>
          <p:nvPr>
            <p:ph type="title"/>
          </p:nvPr>
        </p:nvSpPr>
        <p:spPr>
          <a:xfrm>
            <a:off x="613611" y="457200"/>
            <a:ext cx="7924800" cy="549275"/>
          </a:xfrm>
        </p:spPr>
        <p:txBody>
          <a:bodyPr/>
          <a:lstStyle/>
          <a:p>
            <a:r>
              <a:rPr lang="en-US" altLang="en-US" dirty="0"/>
              <a:t>Eye and Face Protection</a:t>
            </a:r>
          </a:p>
        </p:txBody>
      </p:sp>
    </p:spTree>
    <p:extLst>
      <p:ext uri="{BB962C8B-B14F-4D97-AF65-F5344CB8AC3E}">
        <p14:creationId xmlns:p14="http://schemas.microsoft.com/office/powerpoint/2010/main" val="26783604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13611" y="457200"/>
            <a:ext cx="7924800" cy="549275"/>
          </a:xfrm>
        </p:spPr>
        <p:txBody>
          <a:bodyPr/>
          <a:lstStyle/>
          <a:p>
            <a:r>
              <a:rPr lang="en-US" altLang="en-US" dirty="0"/>
              <a:t>Eye and Face Protection</a:t>
            </a:r>
          </a:p>
        </p:txBody>
      </p:sp>
      <p:sp>
        <p:nvSpPr>
          <p:cNvPr id="39939" name="Rectangle 3"/>
          <p:cNvSpPr>
            <a:spLocks noGrp="1" noChangeArrowheads="1"/>
          </p:cNvSpPr>
          <p:nvPr>
            <p:ph idx="1"/>
          </p:nvPr>
        </p:nvSpPr>
        <p:spPr>
          <a:xfrm>
            <a:off x="533400" y="1219200"/>
            <a:ext cx="8001000" cy="4724400"/>
          </a:xfrm>
        </p:spPr>
        <p:txBody>
          <a:bodyPr/>
          <a:lstStyle/>
          <a:p>
            <a:r>
              <a:rPr lang="en-US" sz="2800" dirty="0"/>
              <a:t>Laser light radiation can be extremely dangerous to the unprotected eye and direct or reflected beams can cause permanent eye damage.</a:t>
            </a:r>
          </a:p>
          <a:p>
            <a:pPr lvl="1"/>
            <a:endParaRPr lang="en-US" sz="800" dirty="0"/>
          </a:p>
          <a:p>
            <a:pPr lvl="1"/>
            <a:r>
              <a:rPr lang="en-US" sz="2400" dirty="0"/>
              <a:t>Laser retinal burns can be painless, so it is essential that all personnel in or around laser operations wear appropriate                                                                       eye protection.</a:t>
            </a:r>
            <a:endParaRPr lang="en-US" altLang="en-US" sz="2400" dirty="0"/>
          </a:p>
        </p:txBody>
      </p:sp>
      <p:sp>
        <p:nvSpPr>
          <p:cNvPr id="2" name="Content Placeholder 1"/>
          <p:cNvSpPr>
            <a:spLocks noGrp="1"/>
          </p:cNvSpPr>
          <p:nvPr>
            <p:ph sz="quarter" idx="10"/>
          </p:nvPr>
        </p:nvSpPr>
        <p:spPr>
          <a:xfrm>
            <a:off x="6019800" y="609600"/>
            <a:ext cx="2667000" cy="381000"/>
          </a:xfrm>
        </p:spPr>
        <p:txBody>
          <a:bodyPr/>
          <a:lstStyle/>
          <a:p>
            <a:r>
              <a:rPr lang="en-US" altLang="en-US" dirty="0">
                <a:latin typeface="Arial" panose="020B0604020202020204" pitchFamily="34" charset="0"/>
              </a:rPr>
              <a:t>General Duty Clause</a:t>
            </a:r>
          </a:p>
          <a:p>
            <a:endParaRPr lang="en-US" dirty="0"/>
          </a:p>
        </p:txBody>
      </p:sp>
      <p:grpSp>
        <p:nvGrpSpPr>
          <p:cNvPr id="3" name="Group 2">
            <a:extLst>
              <a:ext uri="{FF2B5EF4-FFF2-40B4-BE49-F238E27FC236}">
                <a16:creationId xmlns:a16="http://schemas.microsoft.com/office/drawing/2014/main" id="{BBEEB329-5D27-472E-A754-28AC91420C70}"/>
              </a:ext>
            </a:extLst>
          </p:cNvPr>
          <p:cNvGrpSpPr/>
          <p:nvPr/>
        </p:nvGrpSpPr>
        <p:grpSpPr>
          <a:xfrm>
            <a:off x="3657600" y="3962400"/>
            <a:ext cx="4539615" cy="1981200"/>
            <a:chOff x="3657600" y="3962400"/>
            <a:chExt cx="4539615" cy="1981200"/>
          </a:xfrm>
        </p:grpSpPr>
        <p:pic>
          <p:nvPicPr>
            <p:cNvPr id="6" name="Picture 5"/>
            <p:cNvPicPr/>
            <p:nvPr/>
          </p:nvPicPr>
          <p:blipFill rotWithShape="1">
            <a:blip r:embed="rId3" cstate="email">
              <a:extLst>
                <a:ext uri="{28A0092B-C50C-407E-A947-70E740481C1C}">
                  <a14:useLocalDpi xmlns:a14="http://schemas.microsoft.com/office/drawing/2010/main"/>
                </a:ext>
              </a:extLst>
            </a:blip>
            <a:srcRect/>
            <a:stretch/>
          </p:blipFill>
          <p:spPr bwMode="auto">
            <a:xfrm>
              <a:off x="3657600" y="3962400"/>
              <a:ext cx="4539615" cy="1981200"/>
            </a:xfrm>
            <a:prstGeom prst="rect">
              <a:avLst/>
            </a:prstGeom>
            <a:ln>
              <a:noFill/>
            </a:ln>
            <a:extLst>
              <a:ext uri="{53640926-AAD7-44D8-BBD7-CCE9431645EC}">
                <a14:shadowObscured xmlns:a14="http://schemas.microsoft.com/office/drawing/2010/main"/>
              </a:ext>
            </a:extLst>
          </p:spPr>
        </p:pic>
        <p:sp>
          <p:nvSpPr>
            <p:cNvPr id="7" name="Rectangle 2"/>
            <p:cNvSpPr>
              <a:spLocks noChangeArrowheads="1"/>
            </p:cNvSpPr>
            <p:nvPr/>
          </p:nvSpPr>
          <p:spPr bwMode="auto">
            <a:xfrm>
              <a:off x="7062152" y="3962400"/>
              <a:ext cx="11350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800" u="none" dirty="0"/>
                <a:t>NCDOL Photo Library</a:t>
              </a:r>
            </a:p>
          </p:txBody>
        </p:sp>
      </p:grpSp>
    </p:spTree>
    <p:extLst>
      <p:ext uri="{BB962C8B-B14F-4D97-AF65-F5344CB8AC3E}">
        <p14:creationId xmlns:p14="http://schemas.microsoft.com/office/powerpoint/2010/main" val="147933062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9600" y="423292"/>
            <a:ext cx="7924800" cy="549275"/>
          </a:xfrm>
        </p:spPr>
        <p:txBody>
          <a:bodyPr/>
          <a:lstStyle/>
          <a:p>
            <a:r>
              <a:rPr lang="en-US" altLang="en-US" dirty="0"/>
              <a:t>Objectives</a:t>
            </a:r>
          </a:p>
        </p:txBody>
      </p:sp>
      <p:sp>
        <p:nvSpPr>
          <p:cNvPr id="7171" name="Rectangle 3"/>
          <p:cNvSpPr>
            <a:spLocks noGrp="1" noChangeArrowheads="1"/>
          </p:cNvSpPr>
          <p:nvPr>
            <p:ph idx="1"/>
          </p:nvPr>
        </p:nvSpPr>
        <p:spPr>
          <a:xfrm>
            <a:off x="585438" y="1250710"/>
            <a:ext cx="7924799" cy="4921490"/>
          </a:xfrm>
        </p:spPr>
        <p:txBody>
          <a:bodyPr/>
          <a:lstStyle/>
          <a:p>
            <a:pPr lvl="0">
              <a:buNone/>
            </a:pPr>
            <a:r>
              <a:rPr lang="en-US" dirty="0">
                <a:solidFill>
                  <a:srgbClr val="000000"/>
                </a:solidFill>
              </a:rPr>
              <a:t>At the end of the course,</a:t>
            </a:r>
            <a:r>
              <a:rPr lang="en-US" altLang="en-US" dirty="0">
                <a:solidFill>
                  <a:srgbClr val="000000"/>
                </a:solidFill>
              </a:rPr>
              <a:t> students will be able to: </a:t>
            </a:r>
          </a:p>
          <a:p>
            <a:pPr lvl="0"/>
            <a:endParaRPr lang="en-US" altLang="en-US" sz="1500" dirty="0">
              <a:solidFill>
                <a:srgbClr val="000000"/>
              </a:solidFill>
            </a:endParaRPr>
          </a:p>
          <a:p>
            <a:pPr lvl="0"/>
            <a:r>
              <a:rPr lang="en-US" altLang="en-US" sz="2400" dirty="0">
                <a:solidFill>
                  <a:srgbClr val="000000"/>
                </a:solidFill>
              </a:rPr>
              <a:t>Understand general provisions of the standards.</a:t>
            </a:r>
          </a:p>
          <a:p>
            <a:pPr lvl="0"/>
            <a:endParaRPr lang="en-US" altLang="en-US" sz="2400" dirty="0">
              <a:solidFill>
                <a:srgbClr val="000000"/>
              </a:solidFill>
            </a:endParaRPr>
          </a:p>
          <a:p>
            <a:pPr lvl="0"/>
            <a:r>
              <a:rPr lang="en-US" altLang="en-US" sz="2400" dirty="0">
                <a:solidFill>
                  <a:srgbClr val="000000"/>
                </a:solidFill>
              </a:rPr>
              <a:t>Recognize basic hazard categories.</a:t>
            </a:r>
          </a:p>
          <a:p>
            <a:pPr lvl="0"/>
            <a:endParaRPr lang="en-US" altLang="en-US" sz="2400" dirty="0">
              <a:solidFill>
                <a:srgbClr val="000000"/>
              </a:solidFill>
            </a:endParaRPr>
          </a:p>
          <a:p>
            <a:pPr lvl="0"/>
            <a:r>
              <a:rPr lang="en-US" altLang="en-US" sz="2400" dirty="0">
                <a:solidFill>
                  <a:srgbClr val="000000"/>
                </a:solidFill>
              </a:rPr>
              <a:t>Identify hazard sources and personal protective equipment (PPE).</a:t>
            </a:r>
          </a:p>
          <a:p>
            <a:endParaRPr lang="en-US" altLang="en-US" sz="2000" dirty="0"/>
          </a:p>
        </p:txBody>
      </p:sp>
      <p:pic>
        <p:nvPicPr>
          <p:cNvPr id="4" name="Picture 3">
            <a:extLst>
              <a:ext uri="{FF2B5EF4-FFF2-40B4-BE49-F238E27FC236}">
                <a16:creationId xmlns:a16="http://schemas.microsoft.com/office/drawing/2014/main" id="{209B2437-A845-4E43-AF3B-C95C635EEACE}"/>
              </a:ext>
            </a:extLst>
          </p:cNvPr>
          <p:cNvPicPr>
            <a:picLocks noChangeAspect="1"/>
          </p:cNvPicPr>
          <p:nvPr/>
        </p:nvPicPr>
        <p:blipFill>
          <a:blip r:embed="rId3"/>
          <a:stretch>
            <a:fillRect/>
          </a:stretch>
        </p:blipFill>
        <p:spPr>
          <a:xfrm>
            <a:off x="6478362" y="4495800"/>
            <a:ext cx="1817914" cy="1447800"/>
          </a:xfrm>
          <a:prstGeom prst="rect">
            <a:avLst/>
          </a:prstGeom>
        </p:spPr>
      </p:pic>
    </p:spTree>
    <p:extLst>
      <p:ext uri="{BB962C8B-B14F-4D97-AF65-F5344CB8AC3E}">
        <p14:creationId xmlns:p14="http://schemas.microsoft.com/office/powerpoint/2010/main" val="131737537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533400" y="1219200"/>
            <a:ext cx="8001000" cy="4724400"/>
          </a:xfrm>
        </p:spPr>
        <p:txBody>
          <a:bodyPr/>
          <a:lstStyle/>
          <a:p>
            <a:r>
              <a:rPr lang="en-US" altLang="en-US" sz="2800" dirty="0"/>
              <a:t>Employer shall ensure that each affected employee uses eye protection that provides </a:t>
            </a:r>
            <a:r>
              <a:rPr lang="en-US" altLang="en-US" sz="2800" b="1" dirty="0"/>
              <a:t>side protection </a:t>
            </a:r>
            <a:r>
              <a:rPr lang="en-US" altLang="en-US" sz="2800" dirty="0"/>
              <a:t>when there is a hazard of flying objects.</a:t>
            </a:r>
          </a:p>
        </p:txBody>
      </p:sp>
      <p:sp>
        <p:nvSpPr>
          <p:cNvPr id="2" name="Content Placeholder 1"/>
          <p:cNvSpPr>
            <a:spLocks noGrp="1"/>
          </p:cNvSpPr>
          <p:nvPr>
            <p:ph sz="quarter" idx="10"/>
          </p:nvPr>
        </p:nvSpPr>
        <p:spPr>
          <a:xfrm>
            <a:off x="6781800" y="609600"/>
            <a:ext cx="2133600" cy="381000"/>
          </a:xfrm>
        </p:spPr>
        <p:txBody>
          <a:bodyPr/>
          <a:lstStyle/>
          <a:p>
            <a:r>
              <a:rPr lang="en-US" altLang="en-US" dirty="0">
                <a:latin typeface="Arial" panose="020B0604020202020204" pitchFamily="34" charset="0"/>
              </a:rPr>
              <a:t>1910.133(a)(2)</a:t>
            </a:r>
          </a:p>
          <a:p>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1000" y="2793651"/>
            <a:ext cx="4191000" cy="3143250"/>
          </a:xfrm>
          <a:prstGeom prst="rect">
            <a:avLst/>
          </a:prstGeom>
        </p:spPr>
      </p:pic>
      <p:sp>
        <p:nvSpPr>
          <p:cNvPr id="7" name="Rectangle 2">
            <a:extLst>
              <a:ext uri="{FF2B5EF4-FFF2-40B4-BE49-F238E27FC236}">
                <a16:creationId xmlns:a16="http://schemas.microsoft.com/office/drawing/2014/main" id="{884D98AA-638C-4967-9ABF-EBDFD119B01B}"/>
              </a:ext>
            </a:extLst>
          </p:cNvPr>
          <p:cNvSpPr>
            <a:spLocks noGrp="1" noChangeArrowheads="1"/>
          </p:cNvSpPr>
          <p:nvPr>
            <p:ph type="title"/>
          </p:nvPr>
        </p:nvSpPr>
        <p:spPr>
          <a:xfrm>
            <a:off x="613611" y="457200"/>
            <a:ext cx="7924800" cy="549275"/>
          </a:xfrm>
        </p:spPr>
        <p:txBody>
          <a:bodyPr/>
          <a:lstStyle/>
          <a:p>
            <a:r>
              <a:rPr lang="en-US" altLang="en-US" dirty="0"/>
              <a:t>Eye and Face Protection</a:t>
            </a:r>
          </a:p>
        </p:txBody>
      </p:sp>
    </p:spTree>
    <p:extLst>
      <p:ext uri="{BB962C8B-B14F-4D97-AF65-F5344CB8AC3E}">
        <p14:creationId xmlns:p14="http://schemas.microsoft.com/office/powerpoint/2010/main" val="360297920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457200"/>
            <a:ext cx="7924800" cy="549275"/>
          </a:xfrm>
        </p:spPr>
        <p:txBody>
          <a:bodyPr/>
          <a:lstStyle/>
          <a:p>
            <a:r>
              <a:rPr lang="en-US" altLang="en-US" dirty="0"/>
              <a:t>Eye and Face Protection</a:t>
            </a:r>
          </a:p>
        </p:txBody>
      </p:sp>
      <p:sp>
        <p:nvSpPr>
          <p:cNvPr id="41987" name="Rectangle 3"/>
          <p:cNvSpPr>
            <a:spLocks noGrp="1" noChangeArrowheads="1"/>
          </p:cNvSpPr>
          <p:nvPr>
            <p:ph idx="1"/>
          </p:nvPr>
        </p:nvSpPr>
        <p:spPr>
          <a:xfrm>
            <a:off x="571500" y="1158874"/>
            <a:ext cx="8001000" cy="4708525"/>
          </a:xfrm>
        </p:spPr>
        <p:txBody>
          <a:bodyPr/>
          <a:lstStyle/>
          <a:p>
            <a:r>
              <a:rPr lang="en-US" altLang="en-US" sz="2800" dirty="0"/>
              <a:t>Employer shall ensure:</a:t>
            </a:r>
          </a:p>
          <a:p>
            <a:pPr lvl="1"/>
            <a:r>
              <a:rPr lang="en-US" altLang="en-US" sz="2200" dirty="0"/>
              <a:t>Each affected employee who wears prescription lenses while engaged in operations that involve eye hazards, wears eye protection that incorporates the prescription in its design, </a:t>
            </a:r>
            <a:r>
              <a:rPr lang="en-US" altLang="en-US" sz="2200" b="1" i="1" dirty="0"/>
              <a:t>or </a:t>
            </a:r>
          </a:p>
          <a:p>
            <a:pPr lvl="1"/>
            <a:endParaRPr lang="en-US" altLang="en-US" sz="800" dirty="0"/>
          </a:p>
          <a:p>
            <a:pPr lvl="1"/>
            <a:r>
              <a:rPr lang="en-US" altLang="en-US" sz="2200" dirty="0"/>
              <a:t>Wears eye protection that can</a:t>
            </a:r>
          </a:p>
          <a:p>
            <a:pPr marL="457200" lvl="1" indent="0">
              <a:buNone/>
            </a:pPr>
            <a:r>
              <a:rPr lang="en-US" altLang="en-US" sz="2200" dirty="0"/>
              <a:t>   be worn over the prescription</a:t>
            </a:r>
          </a:p>
          <a:p>
            <a:pPr marL="457200" lvl="1" indent="0">
              <a:buNone/>
            </a:pPr>
            <a:r>
              <a:rPr lang="en-US" altLang="en-US" sz="2200" dirty="0"/>
              <a:t>   lenses.</a:t>
            </a:r>
          </a:p>
        </p:txBody>
      </p:sp>
      <p:sp>
        <p:nvSpPr>
          <p:cNvPr id="2" name="Content Placeholder 1"/>
          <p:cNvSpPr>
            <a:spLocks noGrp="1"/>
          </p:cNvSpPr>
          <p:nvPr>
            <p:ph sz="quarter" idx="10"/>
          </p:nvPr>
        </p:nvSpPr>
        <p:spPr>
          <a:xfrm>
            <a:off x="6781800" y="609600"/>
            <a:ext cx="2133600" cy="381000"/>
          </a:xfrm>
        </p:spPr>
        <p:txBody>
          <a:bodyPr/>
          <a:lstStyle/>
          <a:p>
            <a:r>
              <a:rPr lang="en-US" altLang="en-US" dirty="0">
                <a:latin typeface="Arial" panose="020B0604020202020204" pitchFamily="34" charset="0"/>
              </a:rPr>
              <a:t>1910.133(a)(3)</a:t>
            </a:r>
          </a:p>
          <a:p>
            <a:endParaRPr lang="en-US" dirty="0"/>
          </a:p>
        </p:txBody>
      </p:sp>
      <p:grpSp>
        <p:nvGrpSpPr>
          <p:cNvPr id="5" name="Group 4">
            <a:extLst>
              <a:ext uri="{FF2B5EF4-FFF2-40B4-BE49-F238E27FC236}">
                <a16:creationId xmlns:a16="http://schemas.microsoft.com/office/drawing/2014/main" id="{1866BAC4-1995-46C0-86BB-305319D5D756}"/>
              </a:ext>
            </a:extLst>
          </p:cNvPr>
          <p:cNvGrpSpPr/>
          <p:nvPr/>
        </p:nvGrpSpPr>
        <p:grpSpPr>
          <a:xfrm>
            <a:off x="5410200" y="3124200"/>
            <a:ext cx="2950535" cy="2743746"/>
            <a:chOff x="5126665" y="2895600"/>
            <a:chExt cx="3331535" cy="304800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26665" y="2895600"/>
              <a:ext cx="3331535" cy="3048000"/>
            </a:xfrm>
            <a:prstGeom prst="rect">
              <a:avLst/>
            </a:prstGeom>
          </p:spPr>
        </p:pic>
        <p:sp>
          <p:nvSpPr>
            <p:cNvPr id="7" name="Rectangle 2"/>
            <p:cNvSpPr>
              <a:spLocks noChangeArrowheads="1"/>
            </p:cNvSpPr>
            <p:nvPr/>
          </p:nvSpPr>
          <p:spPr bwMode="auto">
            <a:xfrm>
              <a:off x="5257799" y="5714206"/>
              <a:ext cx="11350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800" u="none" dirty="0">
                  <a:solidFill>
                    <a:schemeClr val="bg1"/>
                  </a:solidFill>
                </a:rPr>
                <a:t>NCDOL Photo Library</a:t>
              </a:r>
            </a:p>
          </p:txBody>
        </p:sp>
      </p:grpSp>
      <p:grpSp>
        <p:nvGrpSpPr>
          <p:cNvPr id="4" name="Group 3">
            <a:extLst>
              <a:ext uri="{FF2B5EF4-FFF2-40B4-BE49-F238E27FC236}">
                <a16:creationId xmlns:a16="http://schemas.microsoft.com/office/drawing/2014/main" id="{FFAD8BD8-0454-4ABD-8728-788979720572}"/>
              </a:ext>
            </a:extLst>
          </p:cNvPr>
          <p:cNvGrpSpPr/>
          <p:nvPr/>
        </p:nvGrpSpPr>
        <p:grpSpPr>
          <a:xfrm>
            <a:off x="3124200" y="3816161"/>
            <a:ext cx="1981200" cy="2039207"/>
            <a:chOff x="2080846" y="3707842"/>
            <a:chExt cx="2133600" cy="2209800"/>
          </a:xfrm>
        </p:grpSpPr>
        <p:pic>
          <p:nvPicPr>
            <p:cNvPr id="6" name="Picture 8" descr="https://lh3.googleusercontent.com/p/AF1QipMLsf2S2JRj_QHwARUG4AFR1InVAtNE_7WWesOS=s512-p-qv=p2vhmi7t5fo3eur15odoopigghj72p9ic,m=125c92681186c4bc075c03d779ba3597,x=,t=25-iv4297?key=Ull3cXpjNmJfVW1RdkdNOTRzdndEaklaWmdTcFhB"/>
            <p:cNvPicPr>
              <a:picLocks noChangeAspect="1" noChangeArrowheads="1"/>
            </p:cNvPicPr>
            <p:nvPr/>
          </p:nvPicPr>
          <p:blipFill>
            <a:blip r:embed="rId4" r:link="rId5">
              <a:extLst>
                <a:ext uri="{28A0092B-C50C-407E-A947-70E740481C1C}">
                  <a14:useLocalDpi xmlns:a14="http://schemas.microsoft.com/office/drawing/2010/main"/>
                </a:ext>
              </a:extLst>
            </a:blip>
            <a:srcRect/>
            <a:stretch>
              <a:fillRect/>
            </a:stretch>
          </p:blipFill>
          <p:spPr bwMode="auto">
            <a:xfrm>
              <a:off x="2080846" y="3707842"/>
              <a:ext cx="2133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ChangeArrowheads="1"/>
            </p:cNvSpPr>
            <p:nvPr/>
          </p:nvSpPr>
          <p:spPr bwMode="auto">
            <a:xfrm>
              <a:off x="2080846" y="3810000"/>
              <a:ext cx="11350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800" u="none" dirty="0"/>
                <a:t>NCDOL Photo Library</a:t>
              </a:r>
            </a:p>
          </p:txBody>
        </p:sp>
      </p:grpSp>
    </p:spTree>
    <p:extLst>
      <p:ext uri="{BB962C8B-B14F-4D97-AF65-F5344CB8AC3E}">
        <p14:creationId xmlns:p14="http://schemas.microsoft.com/office/powerpoint/2010/main" val="330770018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09600" y="468898"/>
            <a:ext cx="7924800" cy="549275"/>
          </a:xfrm>
        </p:spPr>
        <p:txBody>
          <a:bodyPr/>
          <a:lstStyle/>
          <a:p>
            <a:r>
              <a:rPr lang="en-US" altLang="en-US" dirty="0"/>
              <a:t>Eye and Face Protection</a:t>
            </a:r>
          </a:p>
        </p:txBody>
      </p:sp>
      <p:sp>
        <p:nvSpPr>
          <p:cNvPr id="44035" name="Rectangle 3"/>
          <p:cNvSpPr>
            <a:spLocks noGrp="1" noChangeArrowheads="1"/>
          </p:cNvSpPr>
          <p:nvPr>
            <p:ph idx="1"/>
          </p:nvPr>
        </p:nvSpPr>
        <p:spPr>
          <a:xfrm>
            <a:off x="533400" y="1219200"/>
            <a:ext cx="8077200" cy="4724400"/>
          </a:xfrm>
        </p:spPr>
        <p:txBody>
          <a:bodyPr/>
          <a:lstStyle/>
          <a:p>
            <a:r>
              <a:rPr lang="en-US" sz="2800" dirty="0"/>
              <a:t>Criteria for protective eye and face devices</a:t>
            </a:r>
          </a:p>
          <a:p>
            <a:pPr lvl="1"/>
            <a:endParaRPr lang="en-US" sz="800" dirty="0"/>
          </a:p>
          <a:p>
            <a:pPr lvl="1"/>
            <a:r>
              <a:rPr lang="en-US" sz="2400" dirty="0"/>
              <a:t>ANSI Z87.1-2010</a:t>
            </a:r>
          </a:p>
          <a:p>
            <a:pPr lvl="1"/>
            <a:endParaRPr lang="en-US" sz="800" dirty="0"/>
          </a:p>
          <a:p>
            <a:pPr lvl="1"/>
            <a:r>
              <a:rPr lang="en-US" sz="2400" dirty="0"/>
              <a:t>ANSI Z87.1-2003</a:t>
            </a:r>
          </a:p>
          <a:p>
            <a:pPr marL="457200" lvl="1" indent="0">
              <a:buNone/>
            </a:pPr>
            <a:r>
              <a:rPr lang="en-US" sz="900" dirty="0"/>
              <a:t> </a:t>
            </a:r>
          </a:p>
          <a:p>
            <a:pPr lvl="1"/>
            <a:r>
              <a:rPr lang="en-US" sz="2400" dirty="0"/>
              <a:t>ANSI Z87.1-1989 (R-1998)</a:t>
            </a:r>
            <a:endParaRPr lang="en-US" altLang="en-US" sz="2400" dirty="0"/>
          </a:p>
        </p:txBody>
      </p:sp>
      <p:sp>
        <p:nvSpPr>
          <p:cNvPr id="2" name="Content Placeholder 1"/>
          <p:cNvSpPr>
            <a:spLocks noGrp="1"/>
          </p:cNvSpPr>
          <p:nvPr>
            <p:ph sz="quarter" idx="10"/>
          </p:nvPr>
        </p:nvSpPr>
        <p:spPr>
          <a:xfrm>
            <a:off x="7086600" y="609600"/>
            <a:ext cx="2133600" cy="381000"/>
          </a:xfrm>
        </p:spPr>
        <p:txBody>
          <a:bodyPr/>
          <a:lstStyle/>
          <a:p>
            <a:r>
              <a:rPr lang="en-US" altLang="en-US" dirty="0">
                <a:latin typeface="Arial" panose="020B0604020202020204" pitchFamily="34" charset="0"/>
              </a:rPr>
              <a:t>1910.133(b)</a:t>
            </a:r>
          </a:p>
          <a:p>
            <a:endParaRPr lang="en-US" dirty="0"/>
          </a:p>
        </p:txBody>
      </p:sp>
      <p:pic>
        <p:nvPicPr>
          <p:cNvPr id="16" name="Picture 15" descr="A picture containing indoor, sitting&#10;&#10;Description automatically generated">
            <a:extLst>
              <a:ext uri="{FF2B5EF4-FFF2-40B4-BE49-F238E27FC236}">
                <a16:creationId xmlns:a16="http://schemas.microsoft.com/office/drawing/2014/main" id="{A4E8CE4C-B5CB-486B-9FB3-98EE6619BE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9200" y="3287126"/>
            <a:ext cx="3424991" cy="2568743"/>
          </a:xfrm>
          <a:prstGeom prst="rect">
            <a:avLst/>
          </a:prstGeom>
        </p:spPr>
      </p:pic>
      <p:cxnSp>
        <p:nvCxnSpPr>
          <p:cNvPr id="18" name="Straight Arrow Connector 17">
            <a:extLst>
              <a:ext uri="{FF2B5EF4-FFF2-40B4-BE49-F238E27FC236}">
                <a16:creationId xmlns:a16="http://schemas.microsoft.com/office/drawing/2014/main" id="{D2DD0AE8-4B98-4496-917B-54A18956D655}"/>
              </a:ext>
            </a:extLst>
          </p:cNvPr>
          <p:cNvCxnSpPr>
            <a:cxnSpLocks/>
          </p:cNvCxnSpPr>
          <p:nvPr/>
        </p:nvCxnSpPr>
        <p:spPr bwMode="auto">
          <a:xfrm flipV="1">
            <a:off x="4038600" y="4343400"/>
            <a:ext cx="1371600" cy="762000"/>
          </a:xfrm>
          <a:prstGeom prst="straightConnector1">
            <a:avLst/>
          </a:prstGeom>
          <a:ln>
            <a:headEnd type="none" w="sm" len="sm"/>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48143938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C8A15BA-C149-4C14-8B21-BFC4766D9FD6}"/>
              </a:ext>
            </a:extLst>
          </p:cNvPr>
          <p:cNvGrpSpPr/>
          <p:nvPr/>
        </p:nvGrpSpPr>
        <p:grpSpPr>
          <a:xfrm>
            <a:off x="5222645" y="3153161"/>
            <a:ext cx="3276600" cy="2903537"/>
            <a:chOff x="4953000" y="2872758"/>
            <a:chExt cx="3505200" cy="3154979"/>
          </a:xfrm>
        </p:grpSpPr>
        <p:pic>
          <p:nvPicPr>
            <p:cNvPr id="8" name="Picture 1"/>
            <p:cNvPicPr>
              <a:picLocks noChangeAspect="1"/>
            </p:cNvPicPr>
            <p:nvPr/>
          </p:nvPicPr>
          <p:blipFill>
            <a:blip r:embed="rId3" cstate="screen">
              <a:extLst>
                <a:ext uri="{28A0092B-C50C-407E-A947-70E740481C1C}">
                  <a14:useLocalDpi xmlns:a14="http://schemas.microsoft.com/office/drawing/2010/main"/>
                </a:ext>
              </a:extLst>
            </a:blip>
            <a:srcRect b="-2370"/>
            <a:stretch>
              <a:fillRect/>
            </a:stretch>
          </p:blipFill>
          <p:spPr bwMode="auto">
            <a:xfrm>
              <a:off x="4953000" y="2872758"/>
              <a:ext cx="3505200" cy="315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ChangeArrowheads="1"/>
            </p:cNvSpPr>
            <p:nvPr/>
          </p:nvSpPr>
          <p:spPr bwMode="auto">
            <a:xfrm>
              <a:off x="5257799" y="5714206"/>
              <a:ext cx="11350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800" u="none" dirty="0">
                  <a:solidFill>
                    <a:schemeClr val="bg1"/>
                  </a:solidFill>
                </a:rPr>
                <a:t>NCDOL Photo Library</a:t>
              </a:r>
            </a:p>
          </p:txBody>
        </p:sp>
      </p:grpSp>
      <p:sp>
        <p:nvSpPr>
          <p:cNvPr id="48130" name="Rectangle 2"/>
          <p:cNvSpPr>
            <a:spLocks noGrp="1" noChangeArrowheads="1"/>
          </p:cNvSpPr>
          <p:nvPr>
            <p:ph type="title"/>
          </p:nvPr>
        </p:nvSpPr>
        <p:spPr>
          <a:xfrm>
            <a:off x="609600" y="474977"/>
            <a:ext cx="7924800" cy="549275"/>
          </a:xfrm>
        </p:spPr>
        <p:txBody>
          <a:bodyPr/>
          <a:lstStyle/>
          <a:p>
            <a:r>
              <a:rPr lang="en-US" altLang="en-US" dirty="0"/>
              <a:t>Head Protection</a:t>
            </a:r>
          </a:p>
        </p:txBody>
      </p:sp>
      <p:sp>
        <p:nvSpPr>
          <p:cNvPr id="48131" name="Rectangle 3"/>
          <p:cNvSpPr>
            <a:spLocks noGrp="1" noChangeArrowheads="1"/>
          </p:cNvSpPr>
          <p:nvPr>
            <p:ph idx="1"/>
          </p:nvPr>
        </p:nvSpPr>
        <p:spPr>
          <a:xfrm>
            <a:off x="533400" y="1220934"/>
            <a:ext cx="8001000" cy="4724400"/>
          </a:xfrm>
        </p:spPr>
        <p:txBody>
          <a:bodyPr/>
          <a:lstStyle/>
          <a:p>
            <a:r>
              <a:rPr lang="en-US" altLang="en-US" sz="2800" dirty="0"/>
              <a:t>General requirements</a:t>
            </a:r>
          </a:p>
          <a:p>
            <a:endParaRPr lang="en-US" altLang="en-US" sz="800" dirty="0"/>
          </a:p>
          <a:p>
            <a:pPr lvl="1"/>
            <a:r>
              <a:rPr lang="en-US" altLang="en-US" sz="2400" dirty="0"/>
              <a:t>Employer shall ensure that each affected employee wears a protective helmet when working in areas where there is a potential for injuries to the head from </a:t>
            </a:r>
            <a:r>
              <a:rPr lang="en-US" altLang="en-US" sz="2400" b="1" dirty="0"/>
              <a:t>falling objects.</a:t>
            </a:r>
          </a:p>
        </p:txBody>
      </p:sp>
      <p:sp>
        <p:nvSpPr>
          <p:cNvPr id="2" name="Content Placeholder 1"/>
          <p:cNvSpPr>
            <a:spLocks noGrp="1"/>
          </p:cNvSpPr>
          <p:nvPr>
            <p:ph sz="quarter" idx="10"/>
          </p:nvPr>
        </p:nvSpPr>
        <p:spPr>
          <a:xfrm>
            <a:off x="6781800" y="609600"/>
            <a:ext cx="2133600" cy="381000"/>
          </a:xfrm>
        </p:spPr>
        <p:txBody>
          <a:bodyPr/>
          <a:lstStyle/>
          <a:p>
            <a:r>
              <a:rPr lang="en-US" altLang="en-US" dirty="0">
                <a:latin typeface="Arial" panose="020B0604020202020204" pitchFamily="34" charset="0"/>
              </a:rPr>
              <a:t>1910.135(a)(1)</a:t>
            </a:r>
          </a:p>
          <a:p>
            <a:endParaRPr lang="en-US" dirty="0"/>
          </a:p>
        </p:txBody>
      </p:sp>
      <p:sp>
        <p:nvSpPr>
          <p:cNvPr id="9" name="TextBox 8"/>
          <p:cNvSpPr txBox="1"/>
          <p:nvPr/>
        </p:nvSpPr>
        <p:spPr>
          <a:xfrm>
            <a:off x="1323278" y="4204820"/>
            <a:ext cx="3276600" cy="400110"/>
          </a:xfrm>
          <a:prstGeom prst="rect">
            <a:avLst/>
          </a:prstGeom>
          <a:noFill/>
        </p:spPr>
        <p:txBody>
          <a:bodyPr wrap="square">
            <a:spAutoFit/>
          </a:bodyPr>
          <a:lstStyle/>
          <a:p>
            <a:pPr>
              <a:defRPr/>
            </a:pPr>
            <a:r>
              <a:rPr lang="en-US" sz="2000" b="1" u="none" dirty="0">
                <a:latin typeface="+mn-lt"/>
              </a:rPr>
              <a:t>Built In - Eye Protection</a:t>
            </a:r>
          </a:p>
        </p:txBody>
      </p:sp>
      <p:cxnSp>
        <p:nvCxnSpPr>
          <p:cNvPr id="4" name="Straight Arrow Connector 3"/>
          <p:cNvCxnSpPr>
            <a:cxnSpLocks/>
          </p:cNvCxnSpPr>
          <p:nvPr/>
        </p:nvCxnSpPr>
        <p:spPr bwMode="auto">
          <a:xfrm flipV="1">
            <a:off x="4360849" y="3695417"/>
            <a:ext cx="2207754" cy="736894"/>
          </a:xfrm>
          <a:prstGeom prst="straightConnector1">
            <a:avLst/>
          </a:prstGeom>
          <a:solidFill>
            <a:schemeClr val="accent1"/>
          </a:solidFill>
          <a:ln w="47625" cap="flat" cmpd="sng" algn="ctr">
            <a:solidFill>
              <a:srgbClr val="C00000"/>
            </a:solidFill>
            <a:prstDash val="solid"/>
            <a:round/>
            <a:headEnd type="none" w="sm" len="sm"/>
            <a:tailEnd type="triangle"/>
          </a:ln>
          <a:effectLst/>
        </p:spPr>
      </p:cxnSp>
      <p:cxnSp>
        <p:nvCxnSpPr>
          <p:cNvPr id="12" name="Straight Arrow Connector 11"/>
          <p:cNvCxnSpPr>
            <a:cxnSpLocks/>
          </p:cNvCxnSpPr>
          <p:nvPr/>
        </p:nvCxnSpPr>
        <p:spPr bwMode="auto">
          <a:xfrm flipV="1">
            <a:off x="4360849" y="4011699"/>
            <a:ext cx="3148534" cy="420612"/>
          </a:xfrm>
          <a:prstGeom prst="straightConnector1">
            <a:avLst/>
          </a:prstGeom>
          <a:solidFill>
            <a:schemeClr val="accent1"/>
          </a:solidFill>
          <a:ln w="47625" cap="flat" cmpd="sng" algn="ctr">
            <a:solidFill>
              <a:srgbClr val="C00000"/>
            </a:solidFill>
            <a:prstDash val="solid"/>
            <a:round/>
            <a:headEnd type="none" w="sm" len="sm"/>
            <a:tailEnd type="triangle"/>
          </a:ln>
          <a:effectLst/>
        </p:spPr>
      </p:cxnSp>
    </p:spTree>
    <p:extLst>
      <p:ext uri="{BB962C8B-B14F-4D97-AF65-F5344CB8AC3E}">
        <p14:creationId xmlns:p14="http://schemas.microsoft.com/office/powerpoint/2010/main" val="369022680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09600" y="517525"/>
            <a:ext cx="7924800" cy="549275"/>
          </a:xfrm>
        </p:spPr>
        <p:txBody>
          <a:bodyPr/>
          <a:lstStyle/>
          <a:p>
            <a:r>
              <a:rPr lang="en-US" altLang="en-US" dirty="0"/>
              <a:t>Head Protection</a:t>
            </a:r>
          </a:p>
        </p:txBody>
      </p:sp>
      <p:sp>
        <p:nvSpPr>
          <p:cNvPr id="50179" name="Rectangle 3"/>
          <p:cNvSpPr>
            <a:spLocks noGrp="1" noChangeArrowheads="1"/>
          </p:cNvSpPr>
          <p:nvPr>
            <p:ph idx="1"/>
          </p:nvPr>
        </p:nvSpPr>
        <p:spPr>
          <a:xfrm>
            <a:off x="533400" y="1219200"/>
            <a:ext cx="8001000" cy="4724400"/>
          </a:xfrm>
        </p:spPr>
        <p:txBody>
          <a:bodyPr/>
          <a:lstStyle/>
          <a:p>
            <a:r>
              <a:rPr lang="en-US" altLang="en-US" sz="2800" dirty="0"/>
              <a:t>Employer shall ensure that a protective helmet designed to reduce electrical shock hazard.</a:t>
            </a:r>
          </a:p>
          <a:p>
            <a:pPr lvl="1"/>
            <a:endParaRPr lang="en-US" altLang="en-US" sz="800" dirty="0"/>
          </a:p>
          <a:p>
            <a:pPr lvl="1"/>
            <a:r>
              <a:rPr lang="en-US" altLang="en-US" sz="2400" dirty="0"/>
              <a:t>Affected employee when near exposed electrical conductors.</a:t>
            </a:r>
          </a:p>
        </p:txBody>
      </p:sp>
      <p:sp>
        <p:nvSpPr>
          <p:cNvPr id="2" name="Content Placeholder 1"/>
          <p:cNvSpPr>
            <a:spLocks noGrp="1"/>
          </p:cNvSpPr>
          <p:nvPr>
            <p:ph sz="quarter" idx="10"/>
          </p:nvPr>
        </p:nvSpPr>
        <p:spPr>
          <a:xfrm>
            <a:off x="6781800" y="609600"/>
            <a:ext cx="2133600" cy="381000"/>
          </a:xfrm>
        </p:spPr>
        <p:txBody>
          <a:bodyPr/>
          <a:lstStyle/>
          <a:p>
            <a:r>
              <a:rPr lang="en-US" altLang="en-US" dirty="0">
                <a:latin typeface="Arial" panose="020B0604020202020204" pitchFamily="34" charset="0"/>
              </a:rPr>
              <a:t>1910.135(a)(2)</a:t>
            </a:r>
          </a:p>
          <a:p>
            <a:endParaRPr lang="en-US" dirty="0"/>
          </a:p>
        </p:txBody>
      </p:sp>
      <p:grpSp>
        <p:nvGrpSpPr>
          <p:cNvPr id="4" name="Group 3">
            <a:extLst>
              <a:ext uri="{FF2B5EF4-FFF2-40B4-BE49-F238E27FC236}">
                <a16:creationId xmlns:a16="http://schemas.microsoft.com/office/drawing/2014/main" id="{FAE1B594-F81B-43E3-A52F-22174E8BF489}"/>
              </a:ext>
            </a:extLst>
          </p:cNvPr>
          <p:cNvGrpSpPr/>
          <p:nvPr/>
        </p:nvGrpSpPr>
        <p:grpSpPr>
          <a:xfrm>
            <a:off x="1617851" y="3596268"/>
            <a:ext cx="2583482" cy="2321372"/>
            <a:chOff x="1617851" y="3596268"/>
            <a:chExt cx="2583482" cy="2321372"/>
          </a:xfrm>
        </p:grpSpPr>
        <p:pic>
          <p:nvPicPr>
            <p:cNvPr id="3" name="Picture 2"/>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p:blipFill>
          <p:spPr>
            <a:xfrm>
              <a:off x="1617851" y="3596268"/>
              <a:ext cx="2583482" cy="2318509"/>
            </a:xfrm>
            <a:prstGeom prst="rect">
              <a:avLst/>
            </a:prstGeom>
          </p:spPr>
        </p:pic>
        <p:sp>
          <p:nvSpPr>
            <p:cNvPr id="9" name="Rectangle 2"/>
            <p:cNvSpPr>
              <a:spLocks noChangeArrowheads="1"/>
            </p:cNvSpPr>
            <p:nvPr/>
          </p:nvSpPr>
          <p:spPr bwMode="auto">
            <a:xfrm>
              <a:off x="3021823" y="5703327"/>
              <a:ext cx="11350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800" u="none" dirty="0"/>
                <a:t>NCDOL Photo Library</a:t>
              </a:r>
            </a:p>
          </p:txBody>
        </p:sp>
      </p:grpSp>
      <p:pic>
        <p:nvPicPr>
          <p:cNvPr id="10" name="Picture 9" descr="A picture containing person, outdoor, ground, grass&#10;&#10;Description automatically generated">
            <a:extLst>
              <a:ext uri="{FF2B5EF4-FFF2-40B4-BE49-F238E27FC236}">
                <a16:creationId xmlns:a16="http://schemas.microsoft.com/office/drawing/2014/main" id="{2DAC744F-42D3-4B62-9F72-D456F4EDE64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80284" y="3596268"/>
            <a:ext cx="3593432" cy="2322939"/>
          </a:xfrm>
          <a:prstGeom prst="rect">
            <a:avLst/>
          </a:prstGeom>
        </p:spPr>
      </p:pic>
      <p:sp>
        <p:nvSpPr>
          <p:cNvPr id="11" name="Rectangle 2">
            <a:extLst>
              <a:ext uri="{FF2B5EF4-FFF2-40B4-BE49-F238E27FC236}">
                <a16:creationId xmlns:a16="http://schemas.microsoft.com/office/drawing/2014/main" id="{2DA9A894-0A63-43B0-97B2-97E0AE1FFCBC}"/>
              </a:ext>
            </a:extLst>
          </p:cNvPr>
          <p:cNvSpPr>
            <a:spLocks noChangeArrowheads="1"/>
          </p:cNvSpPr>
          <p:nvPr/>
        </p:nvSpPr>
        <p:spPr bwMode="auto">
          <a:xfrm>
            <a:off x="4718252" y="5695704"/>
            <a:ext cx="11350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800" u="none" dirty="0"/>
              <a:t>NCDOL Photo Library</a:t>
            </a:r>
          </a:p>
        </p:txBody>
      </p:sp>
    </p:spTree>
    <p:extLst>
      <p:ext uri="{BB962C8B-B14F-4D97-AF65-F5344CB8AC3E}">
        <p14:creationId xmlns:p14="http://schemas.microsoft.com/office/powerpoint/2010/main" val="9322882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533400" y="1219200"/>
            <a:ext cx="8001000" cy="4724400"/>
          </a:xfrm>
        </p:spPr>
        <p:txBody>
          <a:bodyPr/>
          <a:lstStyle/>
          <a:p>
            <a:r>
              <a:rPr lang="en-US" sz="2800" dirty="0"/>
              <a:t>Criteria for head protection</a:t>
            </a:r>
          </a:p>
          <a:p>
            <a:pPr lvl="1"/>
            <a:endParaRPr lang="en-US" sz="800" dirty="0"/>
          </a:p>
          <a:p>
            <a:pPr lvl="1"/>
            <a:r>
              <a:rPr lang="en-US" sz="2400" dirty="0"/>
              <a:t>ANSI Z89.1-2009</a:t>
            </a:r>
          </a:p>
          <a:p>
            <a:pPr lvl="1"/>
            <a:endParaRPr lang="en-US" sz="800" dirty="0"/>
          </a:p>
          <a:p>
            <a:pPr lvl="1"/>
            <a:r>
              <a:rPr lang="en-US" sz="2400" dirty="0"/>
              <a:t>ANSI Z89.1-2003</a:t>
            </a:r>
          </a:p>
          <a:p>
            <a:pPr lvl="1"/>
            <a:endParaRPr lang="en-US" sz="800" dirty="0"/>
          </a:p>
          <a:p>
            <a:pPr lvl="1"/>
            <a:r>
              <a:rPr lang="en-US" sz="2400" dirty="0"/>
              <a:t>ANSI Z89.1-1997</a:t>
            </a:r>
          </a:p>
        </p:txBody>
      </p:sp>
      <p:sp>
        <p:nvSpPr>
          <p:cNvPr id="2" name="Content Placeholder 1"/>
          <p:cNvSpPr>
            <a:spLocks noGrp="1"/>
          </p:cNvSpPr>
          <p:nvPr>
            <p:ph sz="quarter" idx="10"/>
          </p:nvPr>
        </p:nvSpPr>
        <p:spPr>
          <a:xfrm>
            <a:off x="6383080" y="609600"/>
            <a:ext cx="2303720" cy="381000"/>
          </a:xfrm>
        </p:spPr>
        <p:txBody>
          <a:bodyPr/>
          <a:lstStyle/>
          <a:p>
            <a:r>
              <a:rPr lang="en-US" altLang="en-US" dirty="0">
                <a:latin typeface="Arial" panose="020B0604020202020204" pitchFamily="34" charset="0"/>
              </a:rPr>
              <a:t>1910.135(b)(1)-(2)</a:t>
            </a:r>
          </a:p>
          <a:p>
            <a:endParaRPr lang="en-US" dirty="0"/>
          </a:p>
        </p:txBody>
      </p:sp>
      <p:grpSp>
        <p:nvGrpSpPr>
          <p:cNvPr id="4" name="Group 3">
            <a:extLst>
              <a:ext uri="{FF2B5EF4-FFF2-40B4-BE49-F238E27FC236}">
                <a16:creationId xmlns:a16="http://schemas.microsoft.com/office/drawing/2014/main" id="{DF16430F-391C-4567-A2A7-C2DA66973597}"/>
              </a:ext>
            </a:extLst>
          </p:cNvPr>
          <p:cNvGrpSpPr/>
          <p:nvPr/>
        </p:nvGrpSpPr>
        <p:grpSpPr>
          <a:xfrm>
            <a:off x="5097463" y="1856678"/>
            <a:ext cx="3308350" cy="3909698"/>
            <a:chOff x="5205238" y="2217760"/>
            <a:chExt cx="3104955" cy="3716466"/>
          </a:xfrm>
        </p:grpSpPr>
        <p:pic>
          <p:nvPicPr>
            <p:cNvPr id="1026" name="Picture 2" descr="https://lh3.googleusercontent.com/p/AF1QipMv5A8_wDB2Kb-XPelsaeVAGE_JQdFMUbKFzxRQ=s512-p-qv=p2vsvnlnm7ng62sh481uh0cdt3a14kcij,m=125c92681186c4bc075c03d779ba3597,x=,t=25-iv4437?key=Um81Q1VwOFRmZ0txVlZJSXdEODZWMUdVSFNQMjNR"/>
            <p:cNvPicPr>
              <a:picLocks noChangeAspect="1" noChangeArrowheads="1"/>
            </p:cNvPicPr>
            <p:nvPr/>
          </p:nvPicPr>
          <p:blipFill rotWithShape="1">
            <a:blip r:embed="rId3" r:link="rId4" cstate="screen">
              <a:extLst>
                <a:ext uri="{28A0092B-C50C-407E-A947-70E740481C1C}">
                  <a14:useLocalDpi xmlns:a14="http://schemas.microsoft.com/office/drawing/2010/main"/>
                </a:ext>
              </a:extLst>
            </a:blip>
            <a:srcRect b="-1"/>
            <a:stretch>
              <a:fillRect/>
            </a:stretch>
          </p:blipFill>
          <p:spPr bwMode="auto">
            <a:xfrm>
              <a:off x="5205238" y="2217760"/>
              <a:ext cx="3104955" cy="371646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2"/>
            <p:cNvSpPr>
              <a:spLocks noChangeArrowheads="1"/>
            </p:cNvSpPr>
            <p:nvPr/>
          </p:nvSpPr>
          <p:spPr bwMode="auto">
            <a:xfrm>
              <a:off x="5205238" y="2237460"/>
              <a:ext cx="11350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800" u="none" dirty="0">
                  <a:solidFill>
                    <a:schemeClr val="bg1"/>
                  </a:solidFill>
                </a:rPr>
                <a:t>NCDOL Photo Library</a:t>
              </a:r>
            </a:p>
          </p:txBody>
        </p:sp>
      </p:grpSp>
      <p:grpSp>
        <p:nvGrpSpPr>
          <p:cNvPr id="3" name="Group 2">
            <a:extLst>
              <a:ext uri="{FF2B5EF4-FFF2-40B4-BE49-F238E27FC236}">
                <a16:creationId xmlns:a16="http://schemas.microsoft.com/office/drawing/2014/main" id="{ADD002AE-C49A-477B-BD7F-3255B3E1FA6A}"/>
              </a:ext>
            </a:extLst>
          </p:cNvPr>
          <p:cNvGrpSpPr/>
          <p:nvPr/>
        </p:nvGrpSpPr>
        <p:grpSpPr>
          <a:xfrm>
            <a:off x="1131268" y="3388039"/>
            <a:ext cx="3308350" cy="2555561"/>
            <a:chOff x="1447800" y="3397250"/>
            <a:chExt cx="3308350" cy="2555561"/>
          </a:xfrm>
        </p:grpSpPr>
        <p:pic>
          <p:nvPicPr>
            <p:cNvPr id="8" name="Picture 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47800" y="3397250"/>
              <a:ext cx="3308350"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ChangeArrowheads="1"/>
            </p:cNvSpPr>
            <p:nvPr/>
          </p:nvSpPr>
          <p:spPr bwMode="auto">
            <a:xfrm>
              <a:off x="2286000" y="5738498"/>
              <a:ext cx="11350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800" u="none" dirty="0">
                  <a:solidFill>
                    <a:schemeClr val="bg1"/>
                  </a:solidFill>
                </a:rPr>
                <a:t>NCDOL Photo Library</a:t>
              </a:r>
            </a:p>
          </p:txBody>
        </p:sp>
      </p:grpSp>
      <p:sp>
        <p:nvSpPr>
          <p:cNvPr id="12" name="Rectangle 2">
            <a:extLst>
              <a:ext uri="{FF2B5EF4-FFF2-40B4-BE49-F238E27FC236}">
                <a16:creationId xmlns:a16="http://schemas.microsoft.com/office/drawing/2014/main" id="{3CD3FC2A-1DC2-44B7-94A0-FE60BA7D472E}"/>
              </a:ext>
            </a:extLst>
          </p:cNvPr>
          <p:cNvSpPr>
            <a:spLocks noGrp="1" noChangeArrowheads="1"/>
          </p:cNvSpPr>
          <p:nvPr>
            <p:ph type="title"/>
          </p:nvPr>
        </p:nvSpPr>
        <p:spPr>
          <a:xfrm>
            <a:off x="609600" y="517525"/>
            <a:ext cx="7924800" cy="549275"/>
          </a:xfrm>
        </p:spPr>
        <p:txBody>
          <a:bodyPr/>
          <a:lstStyle/>
          <a:p>
            <a:r>
              <a:rPr lang="en-US" altLang="en-US" dirty="0"/>
              <a:t>Head Protection</a:t>
            </a:r>
          </a:p>
        </p:txBody>
      </p:sp>
    </p:spTree>
    <p:extLst>
      <p:ext uri="{BB962C8B-B14F-4D97-AF65-F5344CB8AC3E}">
        <p14:creationId xmlns:p14="http://schemas.microsoft.com/office/powerpoint/2010/main" val="13504171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09600" y="477840"/>
            <a:ext cx="7924800" cy="549275"/>
          </a:xfrm>
        </p:spPr>
        <p:txBody>
          <a:bodyPr/>
          <a:lstStyle/>
          <a:p>
            <a:r>
              <a:rPr lang="en-US" altLang="en-US" dirty="0"/>
              <a:t>Foot Protection</a:t>
            </a:r>
          </a:p>
        </p:txBody>
      </p:sp>
      <p:sp>
        <p:nvSpPr>
          <p:cNvPr id="54275" name="Rectangle 3"/>
          <p:cNvSpPr>
            <a:spLocks noGrp="1" noChangeArrowheads="1"/>
          </p:cNvSpPr>
          <p:nvPr>
            <p:ph idx="1"/>
          </p:nvPr>
        </p:nvSpPr>
        <p:spPr>
          <a:xfrm>
            <a:off x="533400" y="1219200"/>
            <a:ext cx="4495800" cy="4724400"/>
          </a:xfrm>
        </p:spPr>
        <p:txBody>
          <a:bodyPr/>
          <a:lstStyle/>
          <a:p>
            <a:r>
              <a:rPr lang="en-US" altLang="en-US" sz="2800" dirty="0"/>
              <a:t>General requirements </a:t>
            </a:r>
          </a:p>
          <a:p>
            <a:endParaRPr lang="en-US" altLang="en-US" sz="800" dirty="0"/>
          </a:p>
          <a:p>
            <a:pPr lvl="1">
              <a:lnSpc>
                <a:spcPct val="110000"/>
              </a:lnSpc>
            </a:pPr>
            <a:r>
              <a:rPr lang="en-US" altLang="en-US" sz="2400" dirty="0"/>
              <a:t>Employer shall ensure that each affected employee uses protective footwear.</a:t>
            </a:r>
          </a:p>
          <a:p>
            <a:pPr lvl="2">
              <a:lnSpc>
                <a:spcPct val="110000"/>
              </a:lnSpc>
            </a:pPr>
            <a:endParaRPr lang="en-US" altLang="en-US" sz="800" dirty="0"/>
          </a:p>
          <a:p>
            <a:pPr lvl="2">
              <a:lnSpc>
                <a:spcPct val="110000"/>
              </a:lnSpc>
            </a:pPr>
            <a:r>
              <a:rPr lang="en-US" altLang="en-US" sz="2000" dirty="0"/>
              <a:t>In areas where there is a danger of foot injuries</a:t>
            </a:r>
          </a:p>
          <a:p>
            <a:pPr lvl="1">
              <a:lnSpc>
                <a:spcPct val="110000"/>
              </a:lnSpc>
            </a:pPr>
            <a:endParaRPr lang="en-US" altLang="en-US" sz="800" dirty="0"/>
          </a:p>
          <a:p>
            <a:pPr lvl="2">
              <a:lnSpc>
                <a:spcPct val="110000"/>
              </a:lnSpc>
            </a:pPr>
            <a:r>
              <a:rPr lang="en-US" altLang="en-US" sz="2000" dirty="0"/>
              <a:t>Objects piercing the sole</a:t>
            </a:r>
          </a:p>
          <a:p>
            <a:pPr lvl="2">
              <a:lnSpc>
                <a:spcPct val="110000"/>
              </a:lnSpc>
            </a:pPr>
            <a:endParaRPr lang="en-US" altLang="en-US" sz="800" dirty="0"/>
          </a:p>
          <a:p>
            <a:pPr lvl="2">
              <a:lnSpc>
                <a:spcPct val="110000"/>
              </a:lnSpc>
            </a:pPr>
            <a:r>
              <a:rPr lang="en-US" altLang="en-US" sz="2000" dirty="0"/>
              <a:t>Electrical hazards</a:t>
            </a:r>
          </a:p>
          <a:p>
            <a:pPr lvl="2">
              <a:lnSpc>
                <a:spcPct val="110000"/>
              </a:lnSpc>
            </a:pPr>
            <a:endParaRPr lang="en-US" altLang="en-US" sz="800" dirty="0"/>
          </a:p>
          <a:p>
            <a:pPr lvl="3">
              <a:lnSpc>
                <a:spcPct val="110000"/>
              </a:lnSpc>
            </a:pPr>
            <a:r>
              <a:rPr lang="en-US" altLang="en-US" dirty="0"/>
              <a:t>(Static discharge or Shock)</a:t>
            </a:r>
          </a:p>
          <a:p>
            <a:pPr lvl="1">
              <a:lnSpc>
                <a:spcPct val="110000"/>
              </a:lnSpc>
            </a:pPr>
            <a:endParaRPr lang="en-US" altLang="en-US" dirty="0"/>
          </a:p>
        </p:txBody>
      </p:sp>
      <p:sp>
        <p:nvSpPr>
          <p:cNvPr id="2" name="Content Placeholder 1"/>
          <p:cNvSpPr>
            <a:spLocks noGrp="1"/>
          </p:cNvSpPr>
          <p:nvPr>
            <p:ph sz="quarter" idx="10"/>
          </p:nvPr>
        </p:nvSpPr>
        <p:spPr>
          <a:xfrm>
            <a:off x="7086600" y="609600"/>
            <a:ext cx="2133600" cy="381000"/>
          </a:xfrm>
        </p:spPr>
        <p:txBody>
          <a:bodyPr/>
          <a:lstStyle/>
          <a:p>
            <a:r>
              <a:rPr lang="en-US" altLang="en-US" dirty="0">
                <a:latin typeface="Arial" panose="020B0604020202020204" pitchFamily="34" charset="0"/>
              </a:rPr>
              <a:t>1910.136(a)</a:t>
            </a:r>
          </a:p>
          <a:p>
            <a:endParaRPr lang="en-US" dirty="0"/>
          </a:p>
        </p:txBody>
      </p:sp>
      <p:grpSp>
        <p:nvGrpSpPr>
          <p:cNvPr id="6" name="Group 5">
            <a:extLst>
              <a:ext uri="{FF2B5EF4-FFF2-40B4-BE49-F238E27FC236}">
                <a16:creationId xmlns:a16="http://schemas.microsoft.com/office/drawing/2014/main" id="{8176FF71-3D38-41C3-8CC8-40F33534FEDA}"/>
              </a:ext>
            </a:extLst>
          </p:cNvPr>
          <p:cNvGrpSpPr/>
          <p:nvPr/>
        </p:nvGrpSpPr>
        <p:grpSpPr>
          <a:xfrm>
            <a:off x="5136662" y="3748668"/>
            <a:ext cx="3276600" cy="2209800"/>
            <a:chOff x="4686300" y="3657600"/>
            <a:chExt cx="3543300" cy="236220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b="-432"/>
            <a:stretch/>
          </p:blipFill>
          <p:spPr>
            <a:xfrm>
              <a:off x="4686300" y="3657600"/>
              <a:ext cx="3543300" cy="2362200"/>
            </a:xfrm>
            <a:prstGeom prst="rect">
              <a:avLst/>
            </a:prstGeom>
          </p:spPr>
        </p:pic>
        <p:sp>
          <p:nvSpPr>
            <p:cNvPr id="8" name="Rectangle 2"/>
            <p:cNvSpPr>
              <a:spLocks noChangeArrowheads="1"/>
            </p:cNvSpPr>
            <p:nvPr/>
          </p:nvSpPr>
          <p:spPr bwMode="auto">
            <a:xfrm>
              <a:off x="4885998" y="5767387"/>
              <a:ext cx="11350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800" u="none" dirty="0">
                  <a:solidFill>
                    <a:schemeClr val="bg1"/>
                  </a:solidFill>
                </a:rPr>
                <a:t>NCDOL Photo Library</a:t>
              </a:r>
            </a:p>
          </p:txBody>
        </p:sp>
      </p:grpSp>
      <p:grpSp>
        <p:nvGrpSpPr>
          <p:cNvPr id="5" name="Group 4">
            <a:extLst>
              <a:ext uri="{FF2B5EF4-FFF2-40B4-BE49-F238E27FC236}">
                <a16:creationId xmlns:a16="http://schemas.microsoft.com/office/drawing/2014/main" id="{D4BD4D67-8213-452C-BE27-FE6BCFDB25BF}"/>
              </a:ext>
            </a:extLst>
          </p:cNvPr>
          <p:cNvGrpSpPr/>
          <p:nvPr/>
        </p:nvGrpSpPr>
        <p:grpSpPr>
          <a:xfrm>
            <a:off x="5136662" y="1302834"/>
            <a:ext cx="3276600" cy="2209800"/>
            <a:chOff x="2057400" y="4560109"/>
            <a:chExt cx="1948330" cy="1419497"/>
          </a:xfrm>
        </p:grpSpPr>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57400" y="4560109"/>
              <a:ext cx="1948330" cy="1419497"/>
            </a:xfrm>
            <a:prstGeom prst="rect">
              <a:avLst/>
            </a:prstGeom>
          </p:spPr>
        </p:pic>
        <p:sp>
          <p:nvSpPr>
            <p:cNvPr id="10" name="Rectangle 2"/>
            <p:cNvSpPr>
              <a:spLocks noChangeArrowheads="1"/>
            </p:cNvSpPr>
            <p:nvPr/>
          </p:nvSpPr>
          <p:spPr bwMode="auto">
            <a:xfrm>
              <a:off x="2870667" y="5757364"/>
              <a:ext cx="11350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800" u="none" dirty="0">
                  <a:solidFill>
                    <a:schemeClr val="bg1"/>
                  </a:solidFill>
                </a:rPr>
                <a:t>NCDOL Photo Library</a:t>
              </a:r>
            </a:p>
          </p:txBody>
        </p:sp>
      </p:grpSp>
    </p:spTree>
    <p:extLst>
      <p:ext uri="{BB962C8B-B14F-4D97-AF65-F5344CB8AC3E}">
        <p14:creationId xmlns:p14="http://schemas.microsoft.com/office/powerpoint/2010/main" val="16770755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2"/>
          <p:cNvSpPr>
            <a:spLocks noGrp="1" noChangeArrowheads="1"/>
          </p:cNvSpPr>
          <p:nvPr>
            <p:ph type="title"/>
          </p:nvPr>
        </p:nvSpPr>
        <p:spPr>
          <a:xfrm>
            <a:off x="618832" y="487363"/>
            <a:ext cx="7924800" cy="549275"/>
          </a:xfrm>
        </p:spPr>
        <p:txBody>
          <a:bodyPr/>
          <a:lstStyle/>
          <a:p>
            <a:r>
              <a:rPr lang="en-US" altLang="en-US"/>
              <a:t>Foot Protection</a:t>
            </a:r>
          </a:p>
        </p:txBody>
      </p:sp>
      <p:sp>
        <p:nvSpPr>
          <p:cNvPr id="56322" name="Rectangle 3"/>
          <p:cNvSpPr>
            <a:spLocks noGrp="1" noChangeArrowheads="1"/>
          </p:cNvSpPr>
          <p:nvPr>
            <p:ph idx="1"/>
          </p:nvPr>
        </p:nvSpPr>
        <p:spPr>
          <a:xfrm>
            <a:off x="533400" y="1219200"/>
            <a:ext cx="6705600" cy="4724400"/>
          </a:xfrm>
        </p:spPr>
        <p:txBody>
          <a:bodyPr/>
          <a:lstStyle/>
          <a:p>
            <a:r>
              <a:rPr lang="en-US" sz="2800" dirty="0"/>
              <a:t>Criteria for protective footwear</a:t>
            </a:r>
          </a:p>
          <a:p>
            <a:endParaRPr lang="en-US" sz="800" dirty="0"/>
          </a:p>
          <a:p>
            <a:pPr lvl="1"/>
            <a:r>
              <a:rPr lang="en-US" sz="2400" dirty="0"/>
              <a:t>ANSI  Z41-1999</a:t>
            </a:r>
          </a:p>
          <a:p>
            <a:endParaRPr lang="en-US" dirty="0"/>
          </a:p>
          <a:p>
            <a:pPr lvl="1"/>
            <a:r>
              <a:rPr lang="en-US" sz="2400" dirty="0"/>
              <a:t>ANSI  Z41-1991</a:t>
            </a:r>
          </a:p>
          <a:p>
            <a:endParaRPr lang="en-US" dirty="0"/>
          </a:p>
          <a:p>
            <a:pPr lvl="1"/>
            <a:r>
              <a:rPr lang="en-US" sz="2400" dirty="0"/>
              <a:t>ASTM F2412-2005</a:t>
            </a:r>
          </a:p>
          <a:p>
            <a:pPr marL="457200" lvl="1" indent="0">
              <a:buNone/>
            </a:pPr>
            <a:r>
              <a:rPr lang="en-US" sz="2400" dirty="0"/>
              <a:t>   and F2413-2005</a:t>
            </a:r>
          </a:p>
        </p:txBody>
      </p:sp>
      <p:sp>
        <p:nvSpPr>
          <p:cNvPr id="2" name="Content Placeholder 1"/>
          <p:cNvSpPr>
            <a:spLocks noGrp="1"/>
          </p:cNvSpPr>
          <p:nvPr>
            <p:ph sz="quarter" idx="10"/>
          </p:nvPr>
        </p:nvSpPr>
        <p:spPr>
          <a:xfrm>
            <a:off x="6400800" y="609600"/>
            <a:ext cx="2362200" cy="381000"/>
          </a:xfrm>
        </p:spPr>
        <p:txBody>
          <a:bodyPr/>
          <a:lstStyle/>
          <a:p>
            <a:r>
              <a:rPr lang="en-US" altLang="en-US" dirty="0"/>
              <a:t>1910.136(b)(1)-(2)</a:t>
            </a:r>
          </a:p>
          <a:p>
            <a:endParaRPr lang="en-US" dirty="0"/>
          </a:p>
        </p:txBody>
      </p:sp>
      <p:pic>
        <p:nvPicPr>
          <p:cNvPr id="5" name="Picture 1"/>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4581232" y="1981200"/>
            <a:ext cx="3787672"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ChangeArrowheads="1"/>
          </p:cNvSpPr>
          <p:nvPr/>
        </p:nvSpPr>
        <p:spPr bwMode="auto">
          <a:xfrm>
            <a:off x="4585095" y="5502333"/>
            <a:ext cx="11350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800" u="none" dirty="0">
                <a:solidFill>
                  <a:schemeClr val="bg1"/>
                </a:solidFill>
              </a:rPr>
              <a:t>NCDOL Photo Library</a:t>
            </a:r>
          </a:p>
        </p:txBody>
      </p:sp>
    </p:spTree>
    <p:extLst>
      <p:ext uri="{BB962C8B-B14F-4D97-AF65-F5344CB8AC3E}">
        <p14:creationId xmlns:p14="http://schemas.microsoft.com/office/powerpoint/2010/main" val="87267010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09600" y="498157"/>
            <a:ext cx="7924800" cy="492443"/>
          </a:xfrm>
        </p:spPr>
        <p:txBody>
          <a:bodyPr>
            <a:normAutofit fontScale="90000"/>
          </a:bodyPr>
          <a:lstStyle/>
          <a:p>
            <a:r>
              <a:rPr lang="en-US" altLang="en-US" sz="3200" dirty="0"/>
              <a:t>Electrical Protective Equipment</a:t>
            </a:r>
          </a:p>
        </p:txBody>
      </p:sp>
      <p:sp>
        <p:nvSpPr>
          <p:cNvPr id="58371" name="Rectangle 3"/>
          <p:cNvSpPr>
            <a:spLocks noGrp="1" noChangeArrowheads="1"/>
          </p:cNvSpPr>
          <p:nvPr>
            <p:ph idx="1"/>
          </p:nvPr>
        </p:nvSpPr>
        <p:spPr>
          <a:xfrm>
            <a:off x="533400" y="1219200"/>
            <a:ext cx="8001000" cy="4724400"/>
          </a:xfrm>
        </p:spPr>
        <p:txBody>
          <a:bodyPr/>
          <a:lstStyle/>
          <a:p>
            <a:r>
              <a:rPr lang="en-US" sz="2800" dirty="0"/>
              <a:t>General requirements  </a:t>
            </a:r>
          </a:p>
          <a:p>
            <a:pPr lvl="1"/>
            <a:endParaRPr lang="en-US" sz="800" dirty="0"/>
          </a:p>
          <a:p>
            <a:pPr lvl="1"/>
            <a:r>
              <a:rPr lang="en-US" sz="2400" dirty="0"/>
              <a:t>Employers shall select and require employees to use appropriate hand protection.</a:t>
            </a:r>
          </a:p>
          <a:p>
            <a:pPr lvl="2"/>
            <a:endParaRPr lang="en-US" sz="800" dirty="0"/>
          </a:p>
          <a:p>
            <a:pPr lvl="2"/>
            <a:r>
              <a:rPr lang="en-US" sz="2000" dirty="0"/>
              <a:t>Equipment shall be capable of withstanding the ac proof-test voltage specified in Table I-1 or the dc proof-test voltage specified in Table I-2.</a:t>
            </a:r>
          </a:p>
          <a:p>
            <a:pPr lvl="2"/>
            <a:endParaRPr lang="en-US" sz="2000" dirty="0"/>
          </a:p>
          <a:p>
            <a:pPr lvl="2"/>
            <a:r>
              <a:rPr lang="en-US" sz="2000" dirty="0"/>
              <a:t>Table I-1-AC Proof-Test</a:t>
            </a:r>
          </a:p>
          <a:p>
            <a:pPr lvl="2"/>
            <a:endParaRPr lang="en-US" sz="2000" dirty="0"/>
          </a:p>
          <a:p>
            <a:pPr lvl="2"/>
            <a:r>
              <a:rPr lang="en-US" sz="2000" dirty="0"/>
              <a:t>Table I-2DC Proof-Test</a:t>
            </a:r>
          </a:p>
          <a:p>
            <a:pPr lvl="2"/>
            <a:endParaRPr lang="en-US" altLang="en-US" sz="2000" dirty="0"/>
          </a:p>
          <a:p>
            <a:pPr lvl="2"/>
            <a:r>
              <a:rPr lang="en-US" altLang="en-US" sz="2000" dirty="0"/>
              <a:t>Table I-3-Glove Test</a:t>
            </a:r>
          </a:p>
          <a:p>
            <a:pPr lvl="2"/>
            <a:endParaRPr lang="en-US" altLang="en-US" sz="1600" dirty="0"/>
          </a:p>
        </p:txBody>
      </p:sp>
      <p:sp>
        <p:nvSpPr>
          <p:cNvPr id="2" name="Content Placeholder 1"/>
          <p:cNvSpPr>
            <a:spLocks noGrp="1"/>
          </p:cNvSpPr>
          <p:nvPr>
            <p:ph sz="quarter" idx="10"/>
          </p:nvPr>
        </p:nvSpPr>
        <p:spPr>
          <a:xfrm>
            <a:off x="7391400" y="609600"/>
            <a:ext cx="1371600" cy="381000"/>
          </a:xfrm>
        </p:spPr>
        <p:txBody>
          <a:bodyPr/>
          <a:lstStyle/>
          <a:p>
            <a:r>
              <a:rPr lang="en-US" altLang="en-US" dirty="0"/>
              <a:t>1910.137</a:t>
            </a:r>
            <a:endParaRPr lang="en-US" dirty="0"/>
          </a:p>
        </p:txBody>
      </p:sp>
      <p:grpSp>
        <p:nvGrpSpPr>
          <p:cNvPr id="3" name="Group 2">
            <a:extLst>
              <a:ext uri="{FF2B5EF4-FFF2-40B4-BE49-F238E27FC236}">
                <a16:creationId xmlns:a16="http://schemas.microsoft.com/office/drawing/2014/main" id="{96724EE0-6D03-4D33-AB48-8643670B7BA5}"/>
              </a:ext>
            </a:extLst>
          </p:cNvPr>
          <p:cNvGrpSpPr/>
          <p:nvPr/>
        </p:nvGrpSpPr>
        <p:grpSpPr>
          <a:xfrm>
            <a:off x="4724400" y="3733800"/>
            <a:ext cx="3733800" cy="2057400"/>
            <a:chOff x="4876800" y="3940977"/>
            <a:chExt cx="3536950" cy="1987550"/>
          </a:xfrm>
        </p:grpSpPr>
        <p:pic>
          <p:nvPicPr>
            <p:cNvPr id="8"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6800" y="3940977"/>
              <a:ext cx="353695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ChangeArrowheads="1"/>
            </p:cNvSpPr>
            <p:nvPr/>
          </p:nvSpPr>
          <p:spPr bwMode="auto">
            <a:xfrm>
              <a:off x="4876800" y="3958562"/>
              <a:ext cx="11350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800" u="none" dirty="0">
                  <a:solidFill>
                    <a:schemeClr val="bg1"/>
                  </a:solidFill>
                </a:rPr>
                <a:t>NCDOL Photo Library</a:t>
              </a:r>
            </a:p>
          </p:txBody>
        </p:sp>
      </p:grpSp>
    </p:spTree>
    <p:extLst>
      <p:ext uri="{BB962C8B-B14F-4D97-AF65-F5344CB8AC3E}">
        <p14:creationId xmlns:p14="http://schemas.microsoft.com/office/powerpoint/2010/main" val="10918638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09600" y="480607"/>
            <a:ext cx="7924800" cy="549275"/>
          </a:xfrm>
        </p:spPr>
        <p:txBody>
          <a:bodyPr/>
          <a:lstStyle/>
          <a:p>
            <a:r>
              <a:rPr lang="en-US" altLang="en-US" dirty="0"/>
              <a:t>Hand Protection</a:t>
            </a:r>
          </a:p>
        </p:txBody>
      </p:sp>
      <p:sp>
        <p:nvSpPr>
          <p:cNvPr id="58371" name="Rectangle 3"/>
          <p:cNvSpPr>
            <a:spLocks noGrp="1" noChangeArrowheads="1"/>
          </p:cNvSpPr>
          <p:nvPr>
            <p:ph idx="1"/>
          </p:nvPr>
        </p:nvSpPr>
        <p:spPr>
          <a:xfrm>
            <a:off x="533400" y="1219200"/>
            <a:ext cx="8001000" cy="4724400"/>
          </a:xfrm>
        </p:spPr>
        <p:txBody>
          <a:bodyPr/>
          <a:lstStyle/>
          <a:p>
            <a:r>
              <a:rPr lang="en-US" sz="2800" dirty="0"/>
              <a:t>General requirements  </a:t>
            </a:r>
          </a:p>
          <a:p>
            <a:pPr lvl="1"/>
            <a:endParaRPr lang="en-US" sz="800" dirty="0"/>
          </a:p>
          <a:p>
            <a:pPr lvl="1"/>
            <a:r>
              <a:rPr lang="en-US" sz="2400" dirty="0"/>
              <a:t>Employers shall select and require employees to use appropriate hand protection.</a:t>
            </a:r>
          </a:p>
          <a:p>
            <a:pPr lvl="2"/>
            <a:endParaRPr lang="en-US" sz="800" dirty="0"/>
          </a:p>
          <a:p>
            <a:pPr lvl="2">
              <a:lnSpc>
                <a:spcPct val="150000"/>
              </a:lnSpc>
            </a:pPr>
            <a:r>
              <a:rPr lang="en-US" sz="2000" dirty="0"/>
              <a:t>Skin absorption</a:t>
            </a:r>
          </a:p>
          <a:p>
            <a:pPr lvl="2">
              <a:lnSpc>
                <a:spcPct val="150000"/>
              </a:lnSpc>
            </a:pPr>
            <a:r>
              <a:rPr lang="en-US" sz="2000" dirty="0"/>
              <a:t>Cuts and lacerations</a:t>
            </a:r>
          </a:p>
          <a:p>
            <a:pPr lvl="2">
              <a:lnSpc>
                <a:spcPct val="150000"/>
              </a:lnSpc>
            </a:pPr>
            <a:r>
              <a:rPr lang="en-US" sz="2000" dirty="0"/>
              <a:t>Temperature extremes</a:t>
            </a:r>
            <a:endParaRPr lang="en-US" altLang="en-US" sz="2000" dirty="0"/>
          </a:p>
          <a:p>
            <a:pPr lvl="2">
              <a:lnSpc>
                <a:spcPct val="150000"/>
              </a:lnSpc>
            </a:pPr>
            <a:r>
              <a:rPr lang="en-US" sz="2000" dirty="0"/>
              <a:t>Abrasions</a:t>
            </a:r>
          </a:p>
          <a:p>
            <a:pPr lvl="2">
              <a:lnSpc>
                <a:spcPct val="150000"/>
              </a:lnSpc>
            </a:pPr>
            <a:r>
              <a:rPr lang="en-US" sz="2000" dirty="0"/>
              <a:t>Burns</a:t>
            </a:r>
          </a:p>
        </p:txBody>
      </p:sp>
      <p:sp>
        <p:nvSpPr>
          <p:cNvPr id="2" name="Content Placeholder 1"/>
          <p:cNvSpPr>
            <a:spLocks noGrp="1"/>
          </p:cNvSpPr>
          <p:nvPr>
            <p:ph sz="quarter" idx="10"/>
          </p:nvPr>
        </p:nvSpPr>
        <p:spPr>
          <a:xfrm>
            <a:off x="7086600" y="609600"/>
            <a:ext cx="2133600" cy="381000"/>
          </a:xfrm>
        </p:spPr>
        <p:txBody>
          <a:bodyPr/>
          <a:lstStyle/>
          <a:p>
            <a:r>
              <a:rPr lang="en-US" altLang="en-US" dirty="0"/>
              <a:t>1910.138(a)</a:t>
            </a:r>
          </a:p>
          <a:p>
            <a:endParaRPr lang="en-US" dirty="0"/>
          </a:p>
        </p:txBody>
      </p:sp>
      <p:sp>
        <p:nvSpPr>
          <p:cNvPr id="7" name="Rectangle 2"/>
          <p:cNvSpPr>
            <a:spLocks noChangeArrowheads="1"/>
          </p:cNvSpPr>
          <p:nvPr/>
        </p:nvSpPr>
        <p:spPr bwMode="auto">
          <a:xfrm>
            <a:off x="4911420" y="5699979"/>
            <a:ext cx="11350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800" u="none" dirty="0">
                <a:solidFill>
                  <a:schemeClr val="bg1"/>
                </a:solidFill>
              </a:rPr>
              <a:t>NCDOL Photo Library</a:t>
            </a:r>
          </a:p>
        </p:txBody>
      </p:sp>
      <p:sp>
        <p:nvSpPr>
          <p:cNvPr id="9" name="Rectangle 2"/>
          <p:cNvSpPr>
            <a:spLocks noChangeArrowheads="1"/>
          </p:cNvSpPr>
          <p:nvPr/>
        </p:nvSpPr>
        <p:spPr bwMode="auto">
          <a:xfrm>
            <a:off x="7265672" y="5742736"/>
            <a:ext cx="11350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800" u="none" dirty="0">
                <a:solidFill>
                  <a:schemeClr val="bg1"/>
                </a:solidFill>
              </a:rPr>
              <a:t>NCDOL Photo Library</a:t>
            </a:r>
          </a:p>
        </p:txBody>
      </p:sp>
      <p:grpSp>
        <p:nvGrpSpPr>
          <p:cNvPr id="3" name="Group 2">
            <a:extLst>
              <a:ext uri="{FF2B5EF4-FFF2-40B4-BE49-F238E27FC236}">
                <a16:creationId xmlns:a16="http://schemas.microsoft.com/office/drawing/2014/main" id="{5DEFFDA1-5EDA-44A4-8470-2DA536C0A303}"/>
              </a:ext>
            </a:extLst>
          </p:cNvPr>
          <p:cNvGrpSpPr/>
          <p:nvPr/>
        </p:nvGrpSpPr>
        <p:grpSpPr>
          <a:xfrm>
            <a:off x="3738575" y="4419743"/>
            <a:ext cx="2576182" cy="1447657"/>
            <a:chOff x="3497487" y="3843953"/>
            <a:chExt cx="2576182" cy="1447657"/>
          </a:xfrm>
        </p:grpSpPr>
        <p:pic>
          <p:nvPicPr>
            <p:cNvPr id="8"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97487" y="3843953"/>
              <a:ext cx="2576182" cy="1447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a:extLst>
                <a:ext uri="{FF2B5EF4-FFF2-40B4-BE49-F238E27FC236}">
                  <a16:creationId xmlns:a16="http://schemas.microsoft.com/office/drawing/2014/main" id="{8BF9FAF5-3654-43AA-A043-1E5F31EE6F66}"/>
                </a:ext>
              </a:extLst>
            </p:cNvPr>
            <p:cNvSpPr>
              <a:spLocks noChangeArrowheads="1"/>
            </p:cNvSpPr>
            <p:nvPr/>
          </p:nvSpPr>
          <p:spPr bwMode="auto">
            <a:xfrm>
              <a:off x="3587343" y="3843953"/>
              <a:ext cx="1198235" cy="22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800" u="none" dirty="0">
                  <a:solidFill>
                    <a:schemeClr val="bg1"/>
                  </a:solidFill>
                </a:rPr>
                <a:t>NCDOL Photo Library</a:t>
              </a:r>
            </a:p>
          </p:txBody>
        </p:sp>
      </p:grpSp>
      <p:grpSp>
        <p:nvGrpSpPr>
          <p:cNvPr id="4" name="Group 3">
            <a:extLst>
              <a:ext uri="{FF2B5EF4-FFF2-40B4-BE49-F238E27FC236}">
                <a16:creationId xmlns:a16="http://schemas.microsoft.com/office/drawing/2014/main" id="{62917E3C-388A-4EFD-9EE9-01DDF2708899}"/>
              </a:ext>
            </a:extLst>
          </p:cNvPr>
          <p:cNvGrpSpPr/>
          <p:nvPr/>
        </p:nvGrpSpPr>
        <p:grpSpPr>
          <a:xfrm>
            <a:off x="6583031" y="3200400"/>
            <a:ext cx="1921537" cy="2667000"/>
            <a:chOff x="6506831" y="2510453"/>
            <a:chExt cx="1921537" cy="2667000"/>
          </a:xfrm>
        </p:grpSpPr>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06831" y="2510453"/>
              <a:ext cx="1921537" cy="2667000"/>
            </a:xfrm>
            <a:prstGeom prst="rect">
              <a:avLst/>
            </a:prstGeom>
          </p:spPr>
        </p:pic>
        <p:sp>
          <p:nvSpPr>
            <p:cNvPr id="11" name="Rectangle 2">
              <a:extLst>
                <a:ext uri="{FF2B5EF4-FFF2-40B4-BE49-F238E27FC236}">
                  <a16:creationId xmlns:a16="http://schemas.microsoft.com/office/drawing/2014/main" id="{FCC5F8B6-9257-4D55-8098-45EC31740D8A}"/>
                </a:ext>
              </a:extLst>
            </p:cNvPr>
            <p:cNvSpPr>
              <a:spLocks noChangeArrowheads="1"/>
            </p:cNvSpPr>
            <p:nvPr/>
          </p:nvSpPr>
          <p:spPr bwMode="auto">
            <a:xfrm>
              <a:off x="6506831" y="2510453"/>
              <a:ext cx="1198235" cy="22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800" u="none" dirty="0">
                  <a:solidFill>
                    <a:schemeClr val="bg1"/>
                  </a:solidFill>
                </a:rPr>
                <a:t>NCDOL Photo Library</a:t>
              </a:r>
            </a:p>
          </p:txBody>
        </p:sp>
      </p:grpSp>
    </p:spTree>
    <p:extLst>
      <p:ext uri="{BB962C8B-B14F-4D97-AF65-F5344CB8AC3E}">
        <p14:creationId xmlns:p14="http://schemas.microsoft.com/office/powerpoint/2010/main" val="280537189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0F1F3EE-9711-4B4E-A7EC-A15C07CFDA2A}"/>
              </a:ext>
            </a:extLst>
          </p:cNvPr>
          <p:cNvGrpSpPr/>
          <p:nvPr/>
        </p:nvGrpSpPr>
        <p:grpSpPr>
          <a:xfrm>
            <a:off x="5300303" y="1295400"/>
            <a:ext cx="3234097" cy="2566744"/>
            <a:chOff x="5300303" y="2275009"/>
            <a:chExt cx="3234097" cy="2566744"/>
          </a:xfrm>
        </p:grpSpPr>
        <p:pic>
          <p:nvPicPr>
            <p:cNvPr id="8" name="Picture 7"/>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a:stretch/>
          </p:blipFill>
          <p:spPr>
            <a:xfrm>
              <a:off x="5300303" y="2275009"/>
              <a:ext cx="3234097" cy="2566744"/>
            </a:xfrm>
            <a:prstGeom prst="rect">
              <a:avLst/>
            </a:prstGeom>
          </p:spPr>
        </p:pic>
        <p:sp>
          <p:nvSpPr>
            <p:cNvPr id="9" name="Rectangle 2">
              <a:extLst>
                <a:ext uri="{FF2B5EF4-FFF2-40B4-BE49-F238E27FC236}">
                  <a16:creationId xmlns:a16="http://schemas.microsoft.com/office/drawing/2014/main" id="{9AA56E9D-1B09-4ECB-828C-62C23FEAF3DB}"/>
                </a:ext>
              </a:extLst>
            </p:cNvPr>
            <p:cNvSpPr>
              <a:spLocks noChangeArrowheads="1"/>
            </p:cNvSpPr>
            <p:nvPr/>
          </p:nvSpPr>
          <p:spPr bwMode="auto">
            <a:xfrm>
              <a:off x="5324871" y="4607637"/>
              <a:ext cx="11350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800" u="none" dirty="0">
                  <a:solidFill>
                    <a:schemeClr val="bg1"/>
                  </a:solidFill>
                </a:rPr>
                <a:t>NCDOL Photo Library</a:t>
              </a:r>
            </a:p>
          </p:txBody>
        </p:sp>
      </p:grpSp>
      <p:sp>
        <p:nvSpPr>
          <p:cNvPr id="9218" name="Rectangle 2"/>
          <p:cNvSpPr>
            <a:spLocks noGrp="1" noChangeArrowheads="1"/>
          </p:cNvSpPr>
          <p:nvPr>
            <p:ph type="title"/>
          </p:nvPr>
        </p:nvSpPr>
        <p:spPr/>
        <p:txBody>
          <a:bodyPr/>
          <a:lstStyle/>
          <a:p>
            <a:r>
              <a:rPr lang="en-US" altLang="en-US" dirty="0"/>
              <a:t>What is PPE?</a:t>
            </a:r>
          </a:p>
        </p:txBody>
      </p:sp>
      <p:sp>
        <p:nvSpPr>
          <p:cNvPr id="9219" name="Rectangle 3"/>
          <p:cNvSpPr>
            <a:spLocks noGrp="1" noChangeArrowheads="1"/>
          </p:cNvSpPr>
          <p:nvPr>
            <p:ph idx="1"/>
          </p:nvPr>
        </p:nvSpPr>
        <p:spPr>
          <a:xfrm>
            <a:off x="533400" y="1295400"/>
            <a:ext cx="4495800" cy="4525963"/>
          </a:xfrm>
        </p:spPr>
        <p:txBody>
          <a:bodyPr/>
          <a:lstStyle/>
          <a:p>
            <a:pPr>
              <a:lnSpc>
                <a:spcPct val="90000"/>
              </a:lnSpc>
            </a:pPr>
            <a:r>
              <a:rPr lang="en-US" altLang="en-US" dirty="0"/>
              <a:t>Equipment worn to minimize exposure to hazards that cause serious workplace injuries and illnesses.</a:t>
            </a:r>
          </a:p>
          <a:p>
            <a:pPr>
              <a:lnSpc>
                <a:spcPct val="90000"/>
              </a:lnSpc>
            </a:pPr>
            <a:endParaRPr lang="en-US" altLang="en-US" sz="1000" dirty="0"/>
          </a:p>
          <a:p>
            <a:pPr>
              <a:lnSpc>
                <a:spcPct val="90000"/>
              </a:lnSpc>
              <a:buFont typeface="Wingdings" panose="05000000000000000000" pitchFamily="2" charset="2"/>
              <a:buNone/>
            </a:pPr>
            <a:endParaRPr lang="en-US" altLang="en-US" sz="800" dirty="0"/>
          </a:p>
          <a:p>
            <a:pPr lvl="1">
              <a:lnSpc>
                <a:spcPct val="90000"/>
              </a:lnSpc>
            </a:pPr>
            <a:r>
              <a:rPr lang="en-US" altLang="en-US" dirty="0"/>
              <a:t>PPE examples include hard hats, goggles, gloves and hearing protection.</a:t>
            </a:r>
          </a:p>
          <a:p>
            <a:pPr lvl="1">
              <a:lnSpc>
                <a:spcPct val="90000"/>
              </a:lnSpc>
            </a:pPr>
            <a:endParaRPr lang="en-US" altLang="en-US" dirty="0"/>
          </a:p>
          <a:p>
            <a:pPr lvl="1">
              <a:lnSpc>
                <a:spcPct val="90000"/>
              </a:lnSpc>
            </a:pPr>
            <a:r>
              <a:rPr lang="en-US" altLang="en-US" dirty="0"/>
              <a:t>Should be a temporary measure.</a:t>
            </a:r>
          </a:p>
        </p:txBody>
      </p:sp>
      <p:cxnSp>
        <p:nvCxnSpPr>
          <p:cNvPr id="6" name="Straight Arrow Connector 5">
            <a:extLst>
              <a:ext uri="{FF2B5EF4-FFF2-40B4-BE49-F238E27FC236}">
                <a16:creationId xmlns:a16="http://schemas.microsoft.com/office/drawing/2014/main" id="{39DB3EC4-3C16-48B1-918C-A95201FB6FA6}"/>
              </a:ext>
            </a:extLst>
          </p:cNvPr>
          <p:cNvCxnSpPr>
            <a:cxnSpLocks/>
          </p:cNvCxnSpPr>
          <p:nvPr/>
        </p:nvCxnSpPr>
        <p:spPr bwMode="auto">
          <a:xfrm flipV="1">
            <a:off x="4948234" y="2097387"/>
            <a:ext cx="867462" cy="1241716"/>
          </a:xfrm>
          <a:prstGeom prst="straightConnector1">
            <a:avLst/>
          </a:prstGeom>
          <a:solidFill>
            <a:schemeClr val="accent1"/>
          </a:solidFill>
          <a:ln w="57150" cap="flat" cmpd="sng" algn="ctr">
            <a:solidFill>
              <a:srgbClr val="C00000"/>
            </a:solidFill>
            <a:prstDash val="solid"/>
            <a:round/>
            <a:headEnd type="none" w="sm" len="sm"/>
            <a:tailEnd type="triangle"/>
          </a:ln>
          <a:effectLst/>
        </p:spPr>
      </p:cxnSp>
      <p:sp>
        <p:nvSpPr>
          <p:cNvPr id="4" name="Rectangle 3">
            <a:extLst>
              <a:ext uri="{FF2B5EF4-FFF2-40B4-BE49-F238E27FC236}">
                <a16:creationId xmlns:a16="http://schemas.microsoft.com/office/drawing/2014/main" id="{D0314D19-183E-4FFD-B9EB-AE88228F3EEE}"/>
              </a:ext>
            </a:extLst>
          </p:cNvPr>
          <p:cNvSpPr/>
          <p:nvPr/>
        </p:nvSpPr>
        <p:spPr>
          <a:xfrm>
            <a:off x="4624050" y="3215494"/>
            <a:ext cx="385868" cy="519690"/>
          </a:xfrm>
          <a:prstGeom prst="rect">
            <a:avLst/>
          </a:prstGeom>
          <a:noFill/>
        </p:spPr>
        <p:txBody>
          <a:bodyPr wrap="square" lIns="91440" tIns="45720" rIns="91440" bIns="45720">
            <a:spAutoFit/>
          </a:bodyPr>
          <a:lstStyle/>
          <a:p>
            <a:pPr algn="ctr"/>
            <a:r>
              <a:rPr lang="en-US" sz="2800" b="0" u="none" cap="none" spc="0" dirty="0">
                <a:ln w="0"/>
                <a:solidFill>
                  <a:srgbClr val="C00000"/>
                </a:solidFill>
              </a:rPr>
              <a:t>?</a:t>
            </a:r>
          </a:p>
        </p:txBody>
      </p:sp>
    </p:spTree>
    <p:extLst>
      <p:ext uri="{BB962C8B-B14F-4D97-AF65-F5344CB8AC3E}">
        <p14:creationId xmlns:p14="http://schemas.microsoft.com/office/powerpoint/2010/main" val="102589611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533400" y="1219200"/>
            <a:ext cx="8001000" cy="4724400"/>
          </a:xfrm>
        </p:spPr>
        <p:txBody>
          <a:bodyPr/>
          <a:lstStyle/>
          <a:p>
            <a:r>
              <a:rPr lang="en-US" altLang="en-US" sz="2800" dirty="0"/>
              <a:t>Selection </a:t>
            </a:r>
          </a:p>
          <a:p>
            <a:endParaRPr lang="en-US" altLang="en-US" sz="800" dirty="0"/>
          </a:p>
          <a:p>
            <a:pPr lvl="1"/>
            <a:r>
              <a:rPr lang="en-US" altLang="en-US" sz="2400" dirty="0"/>
              <a:t>Employers shall base the selection of the appropriate hand protection on an evaluation of the performance characteristics. </a:t>
            </a:r>
          </a:p>
          <a:p>
            <a:pPr lvl="2"/>
            <a:endParaRPr lang="en-US" altLang="en-US" sz="800" dirty="0"/>
          </a:p>
          <a:p>
            <a:pPr lvl="2"/>
            <a:r>
              <a:rPr lang="en-US" altLang="en-US" sz="2000" dirty="0"/>
              <a:t>Hand protection relative to the task(s) to be performed.</a:t>
            </a:r>
          </a:p>
          <a:p>
            <a:pPr lvl="3"/>
            <a:endParaRPr lang="en-US" altLang="en-US" sz="800" dirty="0"/>
          </a:p>
          <a:p>
            <a:pPr lvl="3"/>
            <a:r>
              <a:rPr lang="en-US" altLang="en-US" dirty="0"/>
              <a:t>Conditions present, duration of use, and hazards identified.</a:t>
            </a:r>
          </a:p>
        </p:txBody>
      </p:sp>
      <p:sp>
        <p:nvSpPr>
          <p:cNvPr id="2" name="Content Placeholder 1"/>
          <p:cNvSpPr>
            <a:spLocks noGrp="1"/>
          </p:cNvSpPr>
          <p:nvPr>
            <p:ph sz="quarter" idx="10"/>
          </p:nvPr>
        </p:nvSpPr>
        <p:spPr>
          <a:xfrm>
            <a:off x="7086600" y="609600"/>
            <a:ext cx="2133600" cy="381000"/>
          </a:xfrm>
        </p:spPr>
        <p:txBody>
          <a:bodyPr/>
          <a:lstStyle/>
          <a:p>
            <a:r>
              <a:rPr lang="en-US" altLang="en-US" dirty="0"/>
              <a:t>1910.138(b)</a:t>
            </a:r>
          </a:p>
          <a:p>
            <a:endParaRPr lang="en-US" dirty="0"/>
          </a:p>
        </p:txBody>
      </p:sp>
      <p:grpSp>
        <p:nvGrpSpPr>
          <p:cNvPr id="3" name="Group 2">
            <a:extLst>
              <a:ext uri="{FF2B5EF4-FFF2-40B4-BE49-F238E27FC236}">
                <a16:creationId xmlns:a16="http://schemas.microsoft.com/office/drawing/2014/main" id="{A0E55A52-BD03-4441-A8A9-16BCFD181C6D}"/>
              </a:ext>
            </a:extLst>
          </p:cNvPr>
          <p:cNvGrpSpPr/>
          <p:nvPr/>
        </p:nvGrpSpPr>
        <p:grpSpPr>
          <a:xfrm>
            <a:off x="6248400" y="3886200"/>
            <a:ext cx="2133600" cy="1981200"/>
            <a:chOff x="5617369" y="2053856"/>
            <a:chExt cx="2917031" cy="2667000"/>
          </a:xfrm>
        </p:grpSpPr>
        <p:pic>
          <p:nvPicPr>
            <p:cNvPr id="11" name="Picture 6" descr="C:\Users\rmatthews.EADS\Pictures\Picture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617369" y="2053856"/>
              <a:ext cx="2917031"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ChangeArrowheads="1"/>
            </p:cNvSpPr>
            <p:nvPr/>
          </p:nvSpPr>
          <p:spPr bwMode="auto">
            <a:xfrm>
              <a:off x="6629400" y="4506543"/>
              <a:ext cx="11350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800" u="none" dirty="0"/>
                <a:t>NCDOL Photo Library</a:t>
              </a:r>
            </a:p>
          </p:txBody>
        </p:sp>
      </p:grpSp>
      <p:sp>
        <p:nvSpPr>
          <p:cNvPr id="9" name="Rectangle 2">
            <a:extLst>
              <a:ext uri="{FF2B5EF4-FFF2-40B4-BE49-F238E27FC236}">
                <a16:creationId xmlns:a16="http://schemas.microsoft.com/office/drawing/2014/main" id="{FDB530C8-A242-4A4F-9A29-0767EC43BA4C}"/>
              </a:ext>
            </a:extLst>
          </p:cNvPr>
          <p:cNvSpPr>
            <a:spLocks noGrp="1" noChangeArrowheads="1"/>
          </p:cNvSpPr>
          <p:nvPr>
            <p:ph type="title"/>
          </p:nvPr>
        </p:nvSpPr>
        <p:spPr>
          <a:xfrm>
            <a:off x="609600" y="480607"/>
            <a:ext cx="7924800" cy="549275"/>
          </a:xfrm>
        </p:spPr>
        <p:txBody>
          <a:bodyPr/>
          <a:lstStyle/>
          <a:p>
            <a:r>
              <a:rPr lang="en-US" altLang="en-US" dirty="0"/>
              <a:t>Hand Protection</a:t>
            </a:r>
          </a:p>
        </p:txBody>
      </p:sp>
    </p:spTree>
    <p:extLst>
      <p:ext uri="{BB962C8B-B14F-4D97-AF65-F5344CB8AC3E}">
        <p14:creationId xmlns:p14="http://schemas.microsoft.com/office/powerpoint/2010/main" val="64465103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09600" y="474917"/>
            <a:ext cx="7924800" cy="549275"/>
          </a:xfrm>
        </p:spPr>
        <p:txBody>
          <a:bodyPr/>
          <a:lstStyle/>
          <a:p>
            <a:r>
              <a:rPr lang="en-US" altLang="en-US" dirty="0"/>
              <a:t>Personal Fall Protection Systems</a:t>
            </a:r>
          </a:p>
        </p:txBody>
      </p:sp>
      <p:sp>
        <p:nvSpPr>
          <p:cNvPr id="60419" name="Rectangle 3"/>
          <p:cNvSpPr>
            <a:spLocks noGrp="1" noChangeArrowheads="1"/>
          </p:cNvSpPr>
          <p:nvPr>
            <p:ph idx="1"/>
          </p:nvPr>
        </p:nvSpPr>
        <p:spPr>
          <a:xfrm>
            <a:off x="533400" y="1219200"/>
            <a:ext cx="5181600" cy="4724400"/>
          </a:xfrm>
        </p:spPr>
        <p:txBody>
          <a:bodyPr/>
          <a:lstStyle/>
          <a:p>
            <a:r>
              <a:rPr lang="en-US" sz="2800" dirty="0"/>
              <a:t>General requirements</a:t>
            </a:r>
          </a:p>
          <a:p>
            <a:pPr lvl="1"/>
            <a:endParaRPr lang="en-US" sz="800" dirty="0"/>
          </a:p>
          <a:p>
            <a:pPr lvl="1"/>
            <a:endParaRPr lang="en-US" sz="800" dirty="0"/>
          </a:p>
          <a:p>
            <a:pPr lvl="1"/>
            <a:r>
              <a:rPr lang="en-US" sz="2400" dirty="0"/>
              <a:t>Employer must ensure that personal fall protection systems meet the following requirements.</a:t>
            </a:r>
          </a:p>
          <a:p>
            <a:pPr lvl="1"/>
            <a:endParaRPr lang="en-US" sz="800" dirty="0"/>
          </a:p>
          <a:p>
            <a:pPr lvl="1"/>
            <a:endParaRPr lang="en-US" sz="800" dirty="0"/>
          </a:p>
          <a:p>
            <a:pPr lvl="2"/>
            <a:r>
              <a:rPr lang="en-US" sz="2000" dirty="0"/>
              <a:t>Personal fall arrest systems and positioning systems </a:t>
            </a:r>
            <a:endParaRPr lang="en-US" altLang="en-US" sz="2000" dirty="0"/>
          </a:p>
        </p:txBody>
      </p:sp>
      <p:sp>
        <p:nvSpPr>
          <p:cNvPr id="2" name="Content Placeholder 1"/>
          <p:cNvSpPr>
            <a:spLocks noGrp="1"/>
          </p:cNvSpPr>
          <p:nvPr>
            <p:ph sz="quarter" idx="10"/>
          </p:nvPr>
        </p:nvSpPr>
        <p:spPr>
          <a:xfrm>
            <a:off x="7086600" y="609600"/>
            <a:ext cx="1600200" cy="381000"/>
          </a:xfrm>
        </p:spPr>
        <p:txBody>
          <a:bodyPr/>
          <a:lstStyle/>
          <a:p>
            <a:r>
              <a:rPr lang="en-US" altLang="en-US" dirty="0"/>
              <a:t>1910.140(a)</a:t>
            </a:r>
          </a:p>
          <a:p>
            <a:endParaRPr lang="en-US" dirty="0"/>
          </a:p>
        </p:txBody>
      </p:sp>
      <p:sp>
        <p:nvSpPr>
          <p:cNvPr id="7" name="Rectangle 2"/>
          <p:cNvSpPr>
            <a:spLocks noChangeArrowheads="1"/>
          </p:cNvSpPr>
          <p:nvPr/>
        </p:nvSpPr>
        <p:spPr bwMode="auto">
          <a:xfrm>
            <a:off x="7022306" y="5729287"/>
            <a:ext cx="11350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800" u="none" dirty="0">
                <a:solidFill>
                  <a:schemeClr val="bg1"/>
                </a:solidFill>
              </a:rPr>
              <a:t>NCDOL Photo Library</a:t>
            </a:r>
          </a:p>
        </p:txBody>
      </p:sp>
      <p:grpSp>
        <p:nvGrpSpPr>
          <p:cNvPr id="4" name="Group 3">
            <a:extLst>
              <a:ext uri="{FF2B5EF4-FFF2-40B4-BE49-F238E27FC236}">
                <a16:creationId xmlns:a16="http://schemas.microsoft.com/office/drawing/2014/main" id="{C146E245-12B2-4C0C-BB3E-06201E310132}"/>
              </a:ext>
            </a:extLst>
          </p:cNvPr>
          <p:cNvGrpSpPr/>
          <p:nvPr/>
        </p:nvGrpSpPr>
        <p:grpSpPr>
          <a:xfrm>
            <a:off x="6248400" y="1879908"/>
            <a:ext cx="2133600" cy="2958213"/>
            <a:chOff x="6256337" y="2985387"/>
            <a:chExt cx="2133600" cy="2958213"/>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56337" y="2985387"/>
              <a:ext cx="2133600" cy="2958213"/>
            </a:xfrm>
            <a:prstGeom prst="rect">
              <a:avLst/>
            </a:prstGeom>
            <a:ln w="34925" cap="sq">
              <a:solidFill>
                <a:schemeClr val="bg1">
                  <a:lumMod val="75000"/>
                </a:schemeClr>
              </a:solidFill>
              <a:prstDash val="solid"/>
              <a:miter lim="800000"/>
            </a:ln>
            <a:effectLst>
              <a:outerShdw blurRad="50800" dist="38100" dir="2700000" algn="tl" rotWithShape="0">
                <a:srgbClr val="000000">
                  <a:alpha val="43000"/>
                </a:srgbClr>
              </a:outerShdw>
            </a:effectLst>
          </p:spPr>
        </p:pic>
        <p:sp>
          <p:nvSpPr>
            <p:cNvPr id="8" name="Rectangle 2"/>
            <p:cNvSpPr>
              <a:spLocks noChangeArrowheads="1"/>
            </p:cNvSpPr>
            <p:nvPr/>
          </p:nvSpPr>
          <p:spPr bwMode="auto">
            <a:xfrm>
              <a:off x="6256337" y="2986087"/>
              <a:ext cx="1135063" cy="2143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800" u="none" dirty="0"/>
                <a:t>NCDOL Photo Library</a:t>
              </a:r>
            </a:p>
          </p:txBody>
        </p:sp>
      </p:grpSp>
    </p:spTree>
    <p:extLst>
      <p:ext uri="{BB962C8B-B14F-4D97-AF65-F5344CB8AC3E}">
        <p14:creationId xmlns:p14="http://schemas.microsoft.com/office/powerpoint/2010/main" val="104696907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1BAD60CA-A04D-499E-916F-C5AECE6F8C89}"/>
              </a:ext>
            </a:extLst>
          </p:cNvPr>
          <p:cNvSpPr>
            <a:spLocks noGrp="1" noChangeArrowheads="1"/>
          </p:cNvSpPr>
          <p:nvPr>
            <p:ph type="title"/>
          </p:nvPr>
        </p:nvSpPr>
        <p:spPr>
          <a:xfrm>
            <a:off x="609600" y="472281"/>
            <a:ext cx="7924800" cy="549275"/>
          </a:xfrm>
        </p:spPr>
        <p:txBody>
          <a:bodyPr/>
          <a:lstStyle/>
          <a:p>
            <a:r>
              <a:rPr lang="en-US" altLang="en-US" dirty="0"/>
              <a:t>Personal Fall Protection Systems</a:t>
            </a:r>
          </a:p>
        </p:txBody>
      </p:sp>
      <p:sp>
        <p:nvSpPr>
          <p:cNvPr id="60419" name="Rectangle 3"/>
          <p:cNvSpPr>
            <a:spLocks noGrp="1" noChangeArrowheads="1"/>
          </p:cNvSpPr>
          <p:nvPr>
            <p:ph idx="1"/>
          </p:nvPr>
        </p:nvSpPr>
        <p:spPr>
          <a:xfrm>
            <a:off x="533400" y="1395663"/>
            <a:ext cx="8001000" cy="4440780"/>
          </a:xfrm>
        </p:spPr>
        <p:txBody>
          <a:bodyPr>
            <a:normAutofit lnSpcReduction="10000"/>
          </a:bodyPr>
          <a:lstStyle/>
          <a:p>
            <a:r>
              <a:rPr lang="en-US" sz="2800" dirty="0"/>
              <a:t>Employers must ensure that personal fall protection systems must meet this standard.</a:t>
            </a:r>
          </a:p>
          <a:p>
            <a:endParaRPr lang="en-US" sz="800" dirty="0"/>
          </a:p>
          <a:p>
            <a:pPr lvl="1"/>
            <a:r>
              <a:rPr lang="en-US" sz="2200" dirty="0"/>
              <a:t>When vertical lifelines are used, each employee must be attached to a separate lifeline.</a:t>
            </a:r>
          </a:p>
          <a:p>
            <a:pPr lvl="1"/>
            <a:endParaRPr lang="en-US" sz="2200" dirty="0"/>
          </a:p>
          <a:p>
            <a:pPr lvl="1"/>
            <a:r>
              <a:rPr lang="en-US" sz="2200" dirty="0"/>
              <a:t>Lanyards and vertical lifelines </a:t>
            </a:r>
          </a:p>
          <a:p>
            <a:pPr marL="457200" lvl="1" indent="0">
              <a:buNone/>
            </a:pPr>
            <a:r>
              <a:rPr lang="en-US" sz="2200" dirty="0"/>
              <a:t>   must have a minimum breaking</a:t>
            </a:r>
          </a:p>
          <a:p>
            <a:pPr marL="457200" lvl="1" indent="0">
              <a:buNone/>
            </a:pPr>
            <a:r>
              <a:rPr lang="en-US" sz="2200" dirty="0"/>
              <a:t>   strength of 5,000 pounds.</a:t>
            </a:r>
          </a:p>
          <a:p>
            <a:pPr marL="457200" lvl="1" indent="0">
              <a:buNone/>
            </a:pPr>
            <a:endParaRPr lang="en-US" sz="2200" dirty="0"/>
          </a:p>
          <a:p>
            <a:pPr lvl="1"/>
            <a:r>
              <a:rPr lang="en-US" sz="2200" dirty="0"/>
              <a:t>Competent person or qualified </a:t>
            </a:r>
          </a:p>
          <a:p>
            <a:pPr marL="457200" lvl="1" indent="0">
              <a:buNone/>
            </a:pPr>
            <a:r>
              <a:rPr lang="en-US" sz="2200" dirty="0"/>
              <a:t>   person must inspect each knot in</a:t>
            </a:r>
          </a:p>
          <a:p>
            <a:pPr marL="457200" lvl="1" indent="0">
              <a:buNone/>
            </a:pPr>
            <a:r>
              <a:rPr lang="en-US" sz="2200" dirty="0"/>
              <a:t>   a lanyard or vertical lifeline to</a:t>
            </a:r>
          </a:p>
          <a:p>
            <a:pPr marL="457200" lvl="1" indent="0">
              <a:buNone/>
            </a:pPr>
            <a:r>
              <a:rPr lang="en-US" sz="2200" dirty="0"/>
              <a:t>   ensure that it meets requirements.</a:t>
            </a:r>
          </a:p>
          <a:p>
            <a:pPr lvl="1"/>
            <a:endParaRPr lang="en-US" sz="2400" dirty="0"/>
          </a:p>
          <a:p>
            <a:pPr lvl="1"/>
            <a:endParaRPr lang="en-US" sz="2400" dirty="0"/>
          </a:p>
          <a:p>
            <a:pPr lvl="1"/>
            <a:endParaRPr lang="en-US" sz="800" dirty="0"/>
          </a:p>
        </p:txBody>
      </p:sp>
      <p:sp>
        <p:nvSpPr>
          <p:cNvPr id="2" name="Content Placeholder 1"/>
          <p:cNvSpPr>
            <a:spLocks noGrp="1"/>
          </p:cNvSpPr>
          <p:nvPr>
            <p:ph sz="quarter" idx="10"/>
          </p:nvPr>
        </p:nvSpPr>
        <p:spPr>
          <a:xfrm>
            <a:off x="7090117" y="609600"/>
            <a:ext cx="1596683" cy="381000"/>
          </a:xfrm>
        </p:spPr>
        <p:txBody>
          <a:bodyPr/>
          <a:lstStyle/>
          <a:p>
            <a:r>
              <a:rPr lang="en-US" altLang="en-US" dirty="0"/>
              <a:t>1910.140(c)</a:t>
            </a:r>
          </a:p>
          <a:p>
            <a:endParaRPr lang="en-US" dirty="0"/>
          </a:p>
        </p:txBody>
      </p:sp>
      <p:grpSp>
        <p:nvGrpSpPr>
          <p:cNvPr id="3" name="Group 2">
            <a:extLst>
              <a:ext uri="{FF2B5EF4-FFF2-40B4-BE49-F238E27FC236}">
                <a16:creationId xmlns:a16="http://schemas.microsoft.com/office/drawing/2014/main" id="{8789961A-61B9-4434-82F6-47FA99BABD5B}"/>
              </a:ext>
            </a:extLst>
          </p:cNvPr>
          <p:cNvGrpSpPr/>
          <p:nvPr/>
        </p:nvGrpSpPr>
        <p:grpSpPr>
          <a:xfrm>
            <a:off x="6096000" y="3047999"/>
            <a:ext cx="2286000" cy="2697957"/>
            <a:chOff x="6716486" y="3886200"/>
            <a:chExt cx="1665514" cy="2057400"/>
          </a:xfrm>
        </p:grpSpPr>
        <p:pic>
          <p:nvPicPr>
            <p:cNvPr id="6"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16486" y="3886200"/>
              <a:ext cx="1665514"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7022306" y="5729287"/>
              <a:ext cx="11350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800" u="none" dirty="0">
                  <a:solidFill>
                    <a:schemeClr val="bg1"/>
                  </a:solidFill>
                </a:rPr>
                <a:t>NCDOL Photo Library</a:t>
              </a:r>
            </a:p>
          </p:txBody>
        </p:sp>
      </p:grpSp>
    </p:spTree>
    <p:extLst>
      <p:ext uri="{BB962C8B-B14F-4D97-AF65-F5344CB8AC3E}">
        <p14:creationId xmlns:p14="http://schemas.microsoft.com/office/powerpoint/2010/main" val="336920401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581526" y="542848"/>
            <a:ext cx="7924800" cy="492443"/>
          </a:xfrm>
        </p:spPr>
        <p:txBody>
          <a:bodyPr>
            <a:normAutofit fontScale="90000"/>
          </a:bodyPr>
          <a:lstStyle/>
          <a:p>
            <a:r>
              <a:rPr lang="en-US" altLang="en-US" sz="3200" dirty="0"/>
              <a:t>Personal Fall Arrest Systems</a:t>
            </a:r>
          </a:p>
        </p:txBody>
      </p:sp>
      <p:sp>
        <p:nvSpPr>
          <p:cNvPr id="60419" name="Rectangle 3"/>
          <p:cNvSpPr>
            <a:spLocks noGrp="1" noChangeArrowheads="1"/>
          </p:cNvSpPr>
          <p:nvPr>
            <p:ph idx="1"/>
          </p:nvPr>
        </p:nvSpPr>
        <p:spPr>
          <a:xfrm>
            <a:off x="545508" y="1385236"/>
            <a:ext cx="5831305" cy="4724400"/>
          </a:xfrm>
        </p:spPr>
        <p:txBody>
          <a:bodyPr/>
          <a:lstStyle/>
          <a:p>
            <a:r>
              <a:rPr lang="en-US" sz="2800" dirty="0"/>
              <a:t>System performance criteria</a:t>
            </a:r>
          </a:p>
          <a:p>
            <a:endParaRPr lang="en-US" sz="800" dirty="0"/>
          </a:p>
          <a:p>
            <a:pPr lvl="1"/>
            <a:r>
              <a:rPr lang="en-US" sz="2200" dirty="0"/>
              <a:t>Limit the maximum arresting force on the employee to 1,800 pounds.</a:t>
            </a:r>
          </a:p>
          <a:p>
            <a:pPr lvl="1"/>
            <a:endParaRPr lang="en-US" sz="800" dirty="0"/>
          </a:p>
          <a:p>
            <a:pPr lvl="1"/>
            <a:endParaRPr lang="en-US" sz="800" dirty="0"/>
          </a:p>
          <a:p>
            <a:pPr lvl="1"/>
            <a:r>
              <a:rPr lang="en-US" sz="2200" dirty="0"/>
              <a:t>Bring the employee to a complete stop and limit the maximum deceleration distance the employee travels to 3.5 feet.</a:t>
            </a:r>
          </a:p>
          <a:p>
            <a:pPr lvl="1"/>
            <a:endParaRPr lang="en-US" sz="800" dirty="0"/>
          </a:p>
          <a:p>
            <a:pPr lvl="1"/>
            <a:endParaRPr lang="en-US" sz="800" dirty="0"/>
          </a:p>
          <a:p>
            <a:pPr lvl="1"/>
            <a:r>
              <a:rPr lang="en-US" sz="2200" dirty="0"/>
              <a:t>Have sufficient strength to withstand twice the potential impact energy of the employee free falling a distance of 6 feet. </a:t>
            </a:r>
          </a:p>
          <a:p>
            <a:pPr lvl="1"/>
            <a:endParaRPr lang="en-US" dirty="0"/>
          </a:p>
        </p:txBody>
      </p:sp>
      <p:sp>
        <p:nvSpPr>
          <p:cNvPr id="2" name="Content Placeholder 1"/>
          <p:cNvSpPr>
            <a:spLocks noGrp="1"/>
          </p:cNvSpPr>
          <p:nvPr>
            <p:ph sz="quarter" idx="10"/>
          </p:nvPr>
        </p:nvSpPr>
        <p:spPr>
          <a:xfrm>
            <a:off x="7086600" y="609600"/>
            <a:ext cx="1676400" cy="381000"/>
          </a:xfrm>
        </p:spPr>
        <p:txBody>
          <a:bodyPr/>
          <a:lstStyle/>
          <a:p>
            <a:r>
              <a:rPr lang="en-US" altLang="en-US" dirty="0"/>
              <a:t>1910.140(d)</a:t>
            </a:r>
          </a:p>
          <a:p>
            <a:endParaRPr lang="en-US" dirty="0"/>
          </a:p>
        </p:txBody>
      </p:sp>
      <p:pic>
        <p:nvPicPr>
          <p:cNvPr id="9" name="Picture 8" descr="A person wearing a uniform&#10;&#10;Description automatically generated">
            <a:extLst>
              <a:ext uri="{FF2B5EF4-FFF2-40B4-BE49-F238E27FC236}">
                <a16:creationId xmlns:a16="http://schemas.microsoft.com/office/drawing/2014/main" id="{172A346D-B974-4483-8745-45E231468A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35206" y="2619632"/>
            <a:ext cx="2263286" cy="2853132"/>
          </a:xfrm>
          <a:prstGeom prst="rect">
            <a:avLst/>
          </a:prstGeom>
        </p:spPr>
      </p:pic>
    </p:spTree>
    <p:extLst>
      <p:ext uri="{BB962C8B-B14F-4D97-AF65-F5344CB8AC3E}">
        <p14:creationId xmlns:p14="http://schemas.microsoft.com/office/powerpoint/2010/main" val="23366012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45695" y="533400"/>
            <a:ext cx="7924800" cy="492443"/>
          </a:xfrm>
        </p:spPr>
        <p:txBody>
          <a:bodyPr>
            <a:normAutofit fontScale="90000"/>
          </a:bodyPr>
          <a:lstStyle/>
          <a:p>
            <a:r>
              <a:rPr lang="en-US" altLang="en-US" sz="3200" dirty="0"/>
              <a:t>Personal Fall Arrest Systems</a:t>
            </a:r>
          </a:p>
        </p:txBody>
      </p:sp>
      <p:sp>
        <p:nvSpPr>
          <p:cNvPr id="60419" name="Rectangle 3"/>
          <p:cNvSpPr>
            <a:spLocks noGrp="1" noChangeArrowheads="1"/>
          </p:cNvSpPr>
          <p:nvPr>
            <p:ph idx="1"/>
          </p:nvPr>
        </p:nvSpPr>
        <p:spPr>
          <a:xfrm>
            <a:off x="533400" y="1219200"/>
            <a:ext cx="8001000" cy="4724400"/>
          </a:xfrm>
        </p:spPr>
        <p:txBody>
          <a:bodyPr/>
          <a:lstStyle/>
          <a:p>
            <a:r>
              <a:rPr lang="en-US" sz="2800" dirty="0">
                <a:latin typeface="+mj-lt"/>
              </a:rPr>
              <a:t>System performance criteria</a:t>
            </a:r>
          </a:p>
          <a:p>
            <a:endParaRPr lang="en-US" sz="800" dirty="0">
              <a:latin typeface="+mj-lt"/>
            </a:endParaRPr>
          </a:p>
          <a:p>
            <a:pPr lvl="1"/>
            <a:r>
              <a:rPr lang="en-US" sz="2400" dirty="0">
                <a:latin typeface="+mj-lt"/>
              </a:rPr>
              <a:t>Personal fall arrest systems are rigged in such a manner that the employee cannot free fall more than 6 feet (1.8 m) or contact a lower level.</a:t>
            </a:r>
          </a:p>
          <a:p>
            <a:pPr lvl="1"/>
            <a:endParaRPr lang="en-US" sz="2400" b="1" i="1" dirty="0">
              <a:latin typeface="+mj-lt"/>
            </a:endParaRPr>
          </a:p>
          <a:p>
            <a:pPr lvl="1"/>
            <a:r>
              <a:rPr lang="en-US" sz="2400" b="1" i="1" dirty="0">
                <a:latin typeface="+mj-lt"/>
              </a:rPr>
              <a:t>Body belts are prohibited </a:t>
            </a:r>
            <a:r>
              <a:rPr lang="en-US" sz="2400" dirty="0">
                <a:latin typeface="+mj-lt"/>
              </a:rPr>
              <a:t>as part of a personal fall arrest system.</a:t>
            </a:r>
          </a:p>
          <a:p>
            <a:pPr lvl="1"/>
            <a:endParaRPr lang="en-US" sz="800" dirty="0">
              <a:latin typeface="Arial Narrow" panose="020B0606020202030204" pitchFamily="34" charset="0"/>
            </a:endParaRPr>
          </a:p>
          <a:p>
            <a:pPr lvl="1"/>
            <a:endParaRPr lang="en-US" dirty="0">
              <a:latin typeface="Arial Narrow" panose="020B0606020202030204" pitchFamily="34" charset="0"/>
            </a:endParaRPr>
          </a:p>
          <a:p>
            <a:pPr lvl="1"/>
            <a:endParaRPr lang="en-US" sz="800" dirty="0"/>
          </a:p>
        </p:txBody>
      </p:sp>
      <p:sp>
        <p:nvSpPr>
          <p:cNvPr id="2" name="Content Placeholder 1"/>
          <p:cNvSpPr>
            <a:spLocks noGrp="1"/>
          </p:cNvSpPr>
          <p:nvPr>
            <p:ph sz="quarter" idx="10"/>
          </p:nvPr>
        </p:nvSpPr>
        <p:spPr>
          <a:xfrm>
            <a:off x="7086600" y="609600"/>
            <a:ext cx="1676400" cy="381000"/>
          </a:xfrm>
        </p:spPr>
        <p:txBody>
          <a:bodyPr/>
          <a:lstStyle/>
          <a:p>
            <a:r>
              <a:rPr lang="en-US" altLang="en-US" dirty="0"/>
              <a:t>1910.140(d)</a:t>
            </a:r>
          </a:p>
          <a:p>
            <a:endParaRPr lang="en-US" dirty="0"/>
          </a:p>
        </p:txBody>
      </p:sp>
    </p:spTree>
    <p:extLst>
      <p:ext uri="{BB962C8B-B14F-4D97-AF65-F5344CB8AC3E}">
        <p14:creationId xmlns:p14="http://schemas.microsoft.com/office/powerpoint/2010/main" val="290395212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533400" y="1143000"/>
            <a:ext cx="8001000" cy="4724400"/>
          </a:xfrm>
        </p:spPr>
        <p:txBody>
          <a:bodyPr/>
          <a:lstStyle/>
          <a:p>
            <a:pPr lvl="1"/>
            <a:endParaRPr lang="en-US" sz="800" dirty="0">
              <a:latin typeface="Arial Narrow" panose="020B0606020202030204" pitchFamily="34" charset="0"/>
            </a:endParaRPr>
          </a:p>
          <a:p>
            <a:r>
              <a:rPr lang="en-US" sz="2800" dirty="0"/>
              <a:t>System performance requirements</a:t>
            </a:r>
          </a:p>
          <a:p>
            <a:pPr lvl="1"/>
            <a:endParaRPr lang="en-US" sz="800" dirty="0"/>
          </a:p>
          <a:p>
            <a:pPr lvl="1"/>
            <a:r>
              <a:rPr lang="en-US" sz="2400" dirty="0"/>
              <a:t>All positioning systems must be capable of withstanding, without failure.</a:t>
            </a:r>
          </a:p>
          <a:p>
            <a:pPr lvl="1"/>
            <a:endParaRPr lang="en-US" sz="900" dirty="0"/>
          </a:p>
          <a:p>
            <a:pPr lvl="2"/>
            <a:r>
              <a:rPr lang="en-US" sz="2000" dirty="0"/>
              <a:t>Drop test consisting of a 4-foot (1.2-m) drop of a 250-pound (113-kg) weight</a:t>
            </a:r>
          </a:p>
          <a:p>
            <a:pPr lvl="2"/>
            <a:endParaRPr lang="en-US" sz="800" dirty="0"/>
          </a:p>
          <a:p>
            <a:pPr lvl="3"/>
            <a:r>
              <a:rPr lang="en-US" dirty="0"/>
              <a:t>Except window cleaners' positioning systems</a:t>
            </a:r>
          </a:p>
          <a:p>
            <a:pPr lvl="1"/>
            <a:endParaRPr lang="en-US" dirty="0">
              <a:latin typeface="Arial Narrow" panose="020B0606020202030204" pitchFamily="34" charset="0"/>
            </a:endParaRPr>
          </a:p>
          <a:p>
            <a:pPr lvl="1"/>
            <a:endParaRPr lang="en-US" sz="800" dirty="0"/>
          </a:p>
        </p:txBody>
      </p:sp>
      <p:sp>
        <p:nvSpPr>
          <p:cNvPr id="2" name="Content Placeholder 1"/>
          <p:cNvSpPr>
            <a:spLocks noGrp="1"/>
          </p:cNvSpPr>
          <p:nvPr>
            <p:ph sz="quarter" idx="10"/>
          </p:nvPr>
        </p:nvSpPr>
        <p:spPr>
          <a:xfrm>
            <a:off x="7086600" y="609600"/>
            <a:ext cx="2133600" cy="381000"/>
          </a:xfrm>
        </p:spPr>
        <p:txBody>
          <a:bodyPr/>
          <a:lstStyle/>
          <a:p>
            <a:r>
              <a:rPr lang="en-US" altLang="en-US" dirty="0"/>
              <a:t>1910.140(e)</a:t>
            </a:r>
          </a:p>
          <a:p>
            <a:endParaRPr lang="en-US" dirty="0"/>
          </a:p>
        </p:txBody>
      </p:sp>
      <p:sp>
        <p:nvSpPr>
          <p:cNvPr id="6" name="Rectangle 2">
            <a:extLst>
              <a:ext uri="{FF2B5EF4-FFF2-40B4-BE49-F238E27FC236}">
                <a16:creationId xmlns:a16="http://schemas.microsoft.com/office/drawing/2014/main" id="{2D8BBA55-4E31-430C-8244-9ED0DBACDB22}"/>
              </a:ext>
            </a:extLst>
          </p:cNvPr>
          <p:cNvSpPr>
            <a:spLocks noGrp="1" noChangeArrowheads="1"/>
          </p:cNvSpPr>
          <p:nvPr>
            <p:ph type="title"/>
          </p:nvPr>
        </p:nvSpPr>
        <p:spPr>
          <a:xfrm>
            <a:off x="609600" y="457200"/>
            <a:ext cx="7924800" cy="549275"/>
          </a:xfrm>
        </p:spPr>
        <p:txBody>
          <a:bodyPr/>
          <a:lstStyle/>
          <a:p>
            <a:r>
              <a:rPr lang="en-US" altLang="en-US" dirty="0"/>
              <a:t>Positioning Systems</a:t>
            </a:r>
          </a:p>
        </p:txBody>
      </p:sp>
    </p:spTree>
    <p:extLst>
      <p:ext uri="{BB962C8B-B14F-4D97-AF65-F5344CB8AC3E}">
        <p14:creationId xmlns:p14="http://schemas.microsoft.com/office/powerpoint/2010/main" val="211467653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09600" y="457200"/>
            <a:ext cx="7924800" cy="549275"/>
          </a:xfrm>
        </p:spPr>
        <p:txBody>
          <a:bodyPr/>
          <a:lstStyle/>
          <a:p>
            <a:r>
              <a:rPr lang="en-US" altLang="en-US" dirty="0"/>
              <a:t>Positioning Systems</a:t>
            </a:r>
          </a:p>
        </p:txBody>
      </p:sp>
      <p:sp>
        <p:nvSpPr>
          <p:cNvPr id="60419" name="Rectangle 3"/>
          <p:cNvSpPr>
            <a:spLocks noGrp="1" noChangeArrowheads="1"/>
          </p:cNvSpPr>
          <p:nvPr>
            <p:ph idx="1"/>
          </p:nvPr>
        </p:nvSpPr>
        <p:spPr>
          <a:xfrm>
            <a:off x="533400" y="1219200"/>
            <a:ext cx="8001000" cy="4724400"/>
          </a:xfrm>
        </p:spPr>
        <p:txBody>
          <a:bodyPr/>
          <a:lstStyle/>
          <a:p>
            <a:r>
              <a:rPr lang="en-US" sz="2800" dirty="0"/>
              <a:t>System performance criteria</a:t>
            </a:r>
          </a:p>
          <a:p>
            <a:endParaRPr lang="en-US" sz="800" dirty="0"/>
          </a:p>
          <a:p>
            <a:pPr lvl="1"/>
            <a:r>
              <a:rPr lang="en-US" sz="2400" dirty="0"/>
              <a:t>Window cleaners' positioning systems</a:t>
            </a:r>
          </a:p>
        </p:txBody>
      </p:sp>
      <p:sp>
        <p:nvSpPr>
          <p:cNvPr id="2" name="Content Placeholder 1"/>
          <p:cNvSpPr>
            <a:spLocks noGrp="1"/>
          </p:cNvSpPr>
          <p:nvPr>
            <p:ph sz="quarter" idx="10"/>
          </p:nvPr>
        </p:nvSpPr>
        <p:spPr>
          <a:xfrm>
            <a:off x="7107914" y="609600"/>
            <a:ext cx="1578886" cy="381000"/>
          </a:xfrm>
        </p:spPr>
        <p:txBody>
          <a:bodyPr>
            <a:normAutofit fontScale="92500"/>
          </a:bodyPr>
          <a:lstStyle/>
          <a:p>
            <a:r>
              <a:rPr lang="en-US" altLang="en-US" dirty="0"/>
              <a:t>1910.140(e)</a:t>
            </a:r>
          </a:p>
          <a:p>
            <a:endParaRPr lang="en-US" dirty="0"/>
          </a:p>
        </p:txBody>
      </p:sp>
      <p:grpSp>
        <p:nvGrpSpPr>
          <p:cNvPr id="4" name="Group 3">
            <a:extLst>
              <a:ext uri="{FF2B5EF4-FFF2-40B4-BE49-F238E27FC236}">
                <a16:creationId xmlns:a16="http://schemas.microsoft.com/office/drawing/2014/main" id="{50A5498F-C8D1-493F-B8E8-C805A5B52127}"/>
              </a:ext>
            </a:extLst>
          </p:cNvPr>
          <p:cNvGrpSpPr/>
          <p:nvPr/>
        </p:nvGrpSpPr>
        <p:grpSpPr>
          <a:xfrm>
            <a:off x="6248400" y="2362200"/>
            <a:ext cx="2100146" cy="3395546"/>
            <a:chOff x="7063154" y="4114800"/>
            <a:chExt cx="1318847" cy="182880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86600" y="4114800"/>
              <a:ext cx="1295401" cy="1828800"/>
            </a:xfrm>
            <a:prstGeom prst="rect">
              <a:avLst/>
            </a:prstGeom>
          </p:spPr>
        </p:pic>
        <p:sp>
          <p:nvSpPr>
            <p:cNvPr id="6" name="Rectangle 2"/>
            <p:cNvSpPr>
              <a:spLocks noChangeArrowheads="1"/>
            </p:cNvSpPr>
            <p:nvPr/>
          </p:nvSpPr>
          <p:spPr bwMode="auto">
            <a:xfrm>
              <a:off x="7063154" y="5729287"/>
              <a:ext cx="11350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800" u="none" dirty="0">
                  <a:solidFill>
                    <a:schemeClr val="bg1"/>
                  </a:solidFill>
                </a:rPr>
                <a:t>NCDOL Photo Library</a:t>
              </a:r>
            </a:p>
          </p:txBody>
        </p:sp>
      </p:grpSp>
      <p:sp>
        <p:nvSpPr>
          <p:cNvPr id="8" name="Rectangle 3">
            <a:extLst>
              <a:ext uri="{FF2B5EF4-FFF2-40B4-BE49-F238E27FC236}">
                <a16:creationId xmlns:a16="http://schemas.microsoft.com/office/drawing/2014/main" id="{302842F9-3ACB-4342-847A-09CB5DF91802}"/>
              </a:ext>
            </a:extLst>
          </p:cNvPr>
          <p:cNvSpPr txBox="1">
            <a:spLocks noChangeArrowheads="1"/>
          </p:cNvSpPr>
          <p:nvPr/>
        </p:nvSpPr>
        <p:spPr bwMode="auto">
          <a:xfrm>
            <a:off x="390504" y="2209800"/>
            <a:ext cx="5781696"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4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000">
                <a:solidFill>
                  <a:schemeClr val="tx1"/>
                </a:solidFill>
                <a:latin typeface="+mn-lt"/>
              </a:defRPr>
            </a:lvl2pPr>
            <a:lvl3pPr marL="1084263" indent="-169863" algn="l" rtl="0" eaLnBrk="0" fontAlgn="base" hangingPunct="0">
              <a:spcBef>
                <a:spcPct val="0"/>
              </a:spcBef>
              <a:spcAft>
                <a:spcPct val="0"/>
              </a:spcAft>
              <a:buClr>
                <a:srgbClr val="012D9A"/>
              </a:buClr>
              <a:buChar char="»"/>
              <a:defRPr sz="18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lvl="2"/>
            <a:r>
              <a:rPr lang="en-US" sz="2000" u="none" kern="0" dirty="0"/>
              <a:t>Be capable of withstanding without failure a drop test consisting of a 6-foot (1.8-m) drop of a 250-pound (113-kg) weight.</a:t>
            </a:r>
          </a:p>
          <a:p>
            <a:pPr lvl="2"/>
            <a:endParaRPr lang="en-US" sz="800" u="none" kern="0" dirty="0"/>
          </a:p>
          <a:p>
            <a:pPr lvl="2"/>
            <a:r>
              <a:rPr lang="en-US" sz="2000" u="none" kern="0" dirty="0"/>
              <a:t>Limit the initial arresting force on the falling employee to not more than 2,000 pounds (8.9 </a:t>
            </a:r>
            <a:r>
              <a:rPr lang="en-US" sz="2000" u="none" kern="0" dirty="0" err="1"/>
              <a:t>kN</a:t>
            </a:r>
            <a:r>
              <a:rPr lang="en-US" sz="2000" u="none" kern="0" dirty="0"/>
              <a:t>), </a:t>
            </a:r>
            <a:r>
              <a:rPr lang="en-US" sz="2000" b="1" i="1" u="none" kern="0" dirty="0"/>
              <a:t>and</a:t>
            </a:r>
          </a:p>
          <a:p>
            <a:pPr lvl="2"/>
            <a:endParaRPr lang="en-US" sz="800" u="none" kern="0" dirty="0"/>
          </a:p>
          <a:p>
            <a:pPr lvl="2"/>
            <a:r>
              <a:rPr lang="en-US" u="none" kern="0" dirty="0"/>
              <a:t>With a duration not exceeding 2 milliseconds and any subsequent arresting forces to not more than 1,000 pounds (4.5 </a:t>
            </a:r>
            <a:r>
              <a:rPr lang="en-US" u="none" kern="0" dirty="0" err="1"/>
              <a:t>kN</a:t>
            </a:r>
            <a:r>
              <a:rPr lang="en-US" u="none" kern="0" dirty="0"/>
              <a:t>).</a:t>
            </a:r>
          </a:p>
        </p:txBody>
      </p:sp>
    </p:spTree>
    <p:extLst>
      <p:ext uri="{BB962C8B-B14F-4D97-AF65-F5344CB8AC3E}">
        <p14:creationId xmlns:p14="http://schemas.microsoft.com/office/powerpoint/2010/main" val="369338275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385D5D-3257-4997-AE21-B5C738B1A752}"/>
              </a:ext>
            </a:extLst>
          </p:cNvPr>
          <p:cNvSpPr/>
          <p:nvPr/>
        </p:nvSpPr>
        <p:spPr bwMode="auto">
          <a:xfrm>
            <a:off x="685800" y="3810001"/>
            <a:ext cx="7772400" cy="2133600"/>
          </a:xfrm>
          <a:prstGeom prst="rect">
            <a:avLst/>
          </a:prstGeom>
          <a:solidFill>
            <a:schemeClr val="bg1"/>
          </a:solid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graphicFrame>
        <p:nvGraphicFramePr>
          <p:cNvPr id="3" name="Table 2">
            <a:extLst>
              <a:ext uri="{FF2B5EF4-FFF2-40B4-BE49-F238E27FC236}">
                <a16:creationId xmlns:a16="http://schemas.microsoft.com/office/drawing/2014/main" id="{D265D0A3-D904-4322-98EC-7386B8111756}"/>
              </a:ext>
            </a:extLst>
          </p:cNvPr>
          <p:cNvGraphicFramePr>
            <a:graphicFrameLocks noGrp="1"/>
          </p:cNvGraphicFramePr>
          <p:nvPr>
            <p:extLst>
              <p:ext uri="{D42A27DB-BD31-4B8C-83A1-F6EECF244321}">
                <p14:modId xmlns:p14="http://schemas.microsoft.com/office/powerpoint/2010/main" val="797740815"/>
              </p:ext>
            </p:extLst>
          </p:nvPr>
        </p:nvGraphicFramePr>
        <p:xfrm>
          <a:off x="730405" y="3810001"/>
          <a:ext cx="7651595" cy="2074926"/>
        </p:xfrm>
        <a:graphic>
          <a:graphicData uri="http://schemas.openxmlformats.org/drawingml/2006/table">
            <a:tbl>
              <a:tblPr firstRow="1" firstCol="1" bandRow="1">
                <a:tableStyleId>{5C22544A-7EE6-4342-B048-85BDC9FD1C3A}</a:tableStyleId>
              </a:tblPr>
              <a:tblGrid>
                <a:gridCol w="3841595">
                  <a:extLst>
                    <a:ext uri="{9D8B030D-6E8A-4147-A177-3AD203B41FA5}">
                      <a16:colId xmlns:a16="http://schemas.microsoft.com/office/drawing/2014/main" val="1362861283"/>
                    </a:ext>
                  </a:extLst>
                </a:gridCol>
                <a:gridCol w="3810000">
                  <a:extLst>
                    <a:ext uri="{9D8B030D-6E8A-4147-A177-3AD203B41FA5}">
                      <a16:colId xmlns:a16="http://schemas.microsoft.com/office/drawing/2014/main" val="3371340334"/>
                    </a:ext>
                  </a:extLst>
                </a:gridCol>
              </a:tblGrid>
              <a:tr h="401955">
                <a:tc gridSpan="2">
                  <a:txBody>
                    <a:bodyPr/>
                    <a:lstStyle/>
                    <a:p>
                      <a:pPr marL="0" marR="0">
                        <a:lnSpc>
                          <a:spcPct val="107000"/>
                        </a:lnSpc>
                        <a:spcBef>
                          <a:spcPts val="0"/>
                        </a:spcBef>
                        <a:spcAft>
                          <a:spcPts val="800"/>
                        </a:spcAft>
                      </a:pPr>
                      <a:r>
                        <a:rPr lang="en-US" sz="1200" b="1" baseline="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Table I-7 – Flammability Test</a:t>
                      </a:r>
                    </a:p>
                    <a:p>
                      <a:pPr marL="0" marR="0">
                        <a:lnSpc>
                          <a:spcPct val="107000"/>
                        </a:lnSpc>
                        <a:spcBef>
                          <a:spcPts val="0"/>
                        </a:spcBef>
                        <a:spcAft>
                          <a:spcPts val="800"/>
                        </a:spcAft>
                      </a:pPr>
                      <a:endParaRPr lang="en-US" sz="4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hMerge="1">
                  <a:txBody>
                    <a:bodyPr/>
                    <a:lstStyle/>
                    <a:p>
                      <a:endParaRPr lang="en-US"/>
                    </a:p>
                  </a:txBody>
                  <a:tcPr/>
                </a:tc>
                <a:extLst>
                  <a:ext uri="{0D108BD9-81ED-4DB2-BD59-A6C34878D82A}">
                    <a16:rowId xmlns:a16="http://schemas.microsoft.com/office/drawing/2014/main" val="2663553171"/>
                  </a:ext>
                </a:extLst>
              </a:tr>
              <a:tr h="173017">
                <a:tc>
                  <a:txBody>
                    <a:bodyPr/>
                    <a:lstStyle/>
                    <a:p>
                      <a:pPr marL="0" marR="0" algn="ctr">
                        <a:lnSpc>
                          <a:spcPct val="107000"/>
                        </a:lnSpc>
                        <a:spcBef>
                          <a:spcPts val="0"/>
                        </a:spcBef>
                        <a:spcAft>
                          <a:spcPts val="800"/>
                        </a:spcAft>
                      </a:pPr>
                      <a:r>
                        <a:rPr lang="en-US" sz="1000" b="1" baseline="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Test Method</a:t>
                      </a:r>
                      <a:endParaRPr lang="en-US" sz="10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lnSpc>
                          <a:spcPct val="107000"/>
                        </a:lnSpc>
                        <a:spcBef>
                          <a:spcPts val="0"/>
                        </a:spcBef>
                        <a:spcAft>
                          <a:spcPts val="800"/>
                        </a:spcAft>
                      </a:pPr>
                      <a:r>
                        <a:rPr lang="en-US" sz="1000" b="1" dirty="0">
                          <a:effectLst/>
                          <a:latin typeface="Arial" panose="020B0604020202020204" pitchFamily="34" charset="0"/>
                          <a:ea typeface="Times New Roman" panose="02020603050405020304" pitchFamily="18" charset="0"/>
                          <a:cs typeface="Times New Roman" panose="02020603050405020304" pitchFamily="18" charset="0"/>
                        </a:rPr>
                        <a:t>Criteria for Passing Test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065923513"/>
                  </a:ext>
                </a:extLst>
              </a:tr>
              <a:tr h="511883">
                <a:tc>
                  <a:txBody>
                    <a:bodyPr/>
                    <a:lstStyle/>
                    <a:p>
                      <a:pPr marL="228600" marR="0" indent="-228600">
                        <a:lnSpc>
                          <a:spcPct val="107000"/>
                        </a:lnSpc>
                        <a:spcBef>
                          <a:spcPts val="0"/>
                        </a:spcBef>
                        <a:spcAft>
                          <a:spcPts val="800"/>
                        </a:spcAft>
                        <a:buAutoNum type="arabicPeriod"/>
                      </a:pPr>
                      <a:r>
                        <a:rPr lang="en-US" sz="1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Vertically suspend a 19.7-inch (500-mm) length of strapping supporting a 220.5-lb (100-kg) weight;</a:t>
                      </a:r>
                      <a:endParaRPr lang="en-US" sz="10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28600" marR="0" indent="-228600">
                        <a:lnSpc>
                          <a:spcPct val="107000"/>
                        </a:lnSpc>
                        <a:spcBef>
                          <a:spcPts val="0"/>
                        </a:spcBef>
                        <a:spcAft>
                          <a:spcPts val="800"/>
                        </a:spcAft>
                        <a:buAutoNum type="arabicPeriod"/>
                      </a:pPr>
                      <a:endParaRPr lang="en-US" sz="2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rowSpan="5">
                  <a:txBody>
                    <a:bodyPr/>
                    <a:lstStyle/>
                    <a:p>
                      <a:pPr marL="0" marR="0">
                        <a:lnSpc>
                          <a:spcPct val="107000"/>
                        </a:lnSpc>
                        <a:spcBef>
                          <a:spcPts val="0"/>
                        </a:spcBef>
                        <a:spcAft>
                          <a:spcPts val="80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Any flames on the positioning strap must self-extinguish.</a:t>
                      </a:r>
                      <a:br>
                        <a:rPr lang="en-US" sz="1000" dirty="0">
                          <a:effectLst/>
                          <a:latin typeface="Arial" panose="020B0604020202020204" pitchFamily="34" charset="0"/>
                          <a:ea typeface="Times New Roman" panose="02020603050405020304" pitchFamily="18" charset="0"/>
                          <a:cs typeface="Times New Roman" panose="02020603050405020304" pitchFamily="18" charset="0"/>
                        </a:rPr>
                      </a:br>
                      <a:br>
                        <a:rPr lang="en-US" sz="1000" dirty="0">
                          <a:effectLst/>
                          <a:latin typeface="Arial" panose="020B0604020202020204" pitchFamily="34" charset="0"/>
                          <a:ea typeface="Times New Roman" panose="02020603050405020304" pitchFamily="18" charset="0"/>
                          <a:cs typeface="Times New Roman" panose="02020603050405020304" pitchFamily="18" charset="0"/>
                        </a:rPr>
                      </a:br>
                      <a:r>
                        <a:rPr lang="en-US" sz="1000" dirty="0">
                          <a:effectLst/>
                          <a:latin typeface="Arial" panose="020B0604020202020204" pitchFamily="34" charset="0"/>
                          <a:ea typeface="Times New Roman" panose="02020603050405020304" pitchFamily="18" charset="0"/>
                          <a:cs typeface="Times New Roman" panose="02020603050405020304" pitchFamily="18" charset="0"/>
                        </a:rPr>
                        <a:t>The positioning strap must continue to support the 220.5-lb (100kg) mass.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660465496"/>
                  </a:ext>
                </a:extLst>
              </a:tr>
              <a:tr h="173017">
                <a:tc>
                  <a:txBody>
                    <a:bodyPr/>
                    <a:lstStyle/>
                    <a:p>
                      <a:pPr marL="0" marR="0">
                        <a:lnSpc>
                          <a:spcPct val="107000"/>
                        </a:lnSpc>
                        <a:spcBef>
                          <a:spcPts val="0"/>
                        </a:spcBef>
                        <a:spcAft>
                          <a:spcPts val="800"/>
                        </a:spcAft>
                      </a:pPr>
                      <a:r>
                        <a:rPr lang="en-US" sz="1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   Use a butane or propane burner with a 3-inch (76-mm) flame;</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vMerge="1">
                  <a:txBody>
                    <a:bodyPr/>
                    <a:lstStyle/>
                    <a:p>
                      <a:endParaRPr lang="en-US"/>
                    </a:p>
                  </a:txBody>
                  <a:tcPr/>
                </a:tc>
                <a:extLst>
                  <a:ext uri="{0D108BD9-81ED-4DB2-BD59-A6C34878D82A}">
                    <a16:rowId xmlns:a16="http://schemas.microsoft.com/office/drawing/2014/main" val="4251436239"/>
                  </a:ext>
                </a:extLst>
              </a:tr>
              <a:tr h="469020">
                <a:tc>
                  <a:txBody>
                    <a:bodyPr/>
                    <a:lstStyle/>
                    <a:p>
                      <a:pPr marL="0" marR="0">
                        <a:lnSpc>
                          <a:spcPct val="107000"/>
                        </a:lnSpc>
                        <a:spcBef>
                          <a:spcPts val="0"/>
                        </a:spcBef>
                        <a:spcAft>
                          <a:spcPts val="0"/>
                        </a:spcAft>
                      </a:pPr>
                      <a:r>
                        <a:rPr lang="en-US" sz="1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   Direct the flame to an edge of the strapping at a distance of 1</a:t>
                      </a:r>
                    </a:p>
                    <a:p>
                      <a:pPr marL="0" marR="0">
                        <a:lnSpc>
                          <a:spcPct val="107000"/>
                        </a:lnSpc>
                        <a:spcBef>
                          <a:spcPts val="0"/>
                        </a:spcBef>
                        <a:spcAft>
                          <a:spcPts val="0"/>
                        </a:spcAft>
                      </a:pPr>
                      <a:r>
                        <a:rPr lang="en-US" sz="1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inch (25-mm);</a:t>
                      </a:r>
                    </a:p>
                    <a:p>
                      <a:pPr marL="0" marR="0">
                        <a:lnSpc>
                          <a:spcPct val="107000"/>
                        </a:lnSpc>
                        <a:spcBef>
                          <a:spcPts val="0"/>
                        </a:spcBef>
                        <a:spcAft>
                          <a:spcPts val="0"/>
                        </a:spcAft>
                      </a:pPr>
                      <a:endParaRPr lang="en-US" sz="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vMerge="1">
                  <a:txBody>
                    <a:bodyPr/>
                    <a:lstStyle/>
                    <a:p>
                      <a:endParaRPr lang="en-US"/>
                    </a:p>
                  </a:txBody>
                  <a:tcPr/>
                </a:tc>
                <a:extLst>
                  <a:ext uri="{0D108BD9-81ED-4DB2-BD59-A6C34878D82A}">
                    <a16:rowId xmlns:a16="http://schemas.microsoft.com/office/drawing/2014/main" val="860523420"/>
                  </a:ext>
                </a:extLst>
              </a:tr>
              <a:tr h="173017">
                <a:tc>
                  <a:txBody>
                    <a:bodyPr/>
                    <a:lstStyle/>
                    <a:p>
                      <a:pPr marL="0" marR="0">
                        <a:lnSpc>
                          <a:spcPct val="107000"/>
                        </a:lnSpc>
                        <a:spcBef>
                          <a:spcPts val="0"/>
                        </a:spcBef>
                        <a:spcAft>
                          <a:spcPts val="0"/>
                        </a:spcAft>
                      </a:pPr>
                      <a:r>
                        <a:rPr lang="en-US" sz="1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   Remove the flame after 5 seconds; and</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vMerge="1">
                  <a:txBody>
                    <a:bodyPr/>
                    <a:lstStyle/>
                    <a:p>
                      <a:endParaRPr lang="en-US"/>
                    </a:p>
                  </a:txBody>
                  <a:tcPr/>
                </a:tc>
                <a:extLst>
                  <a:ext uri="{0D108BD9-81ED-4DB2-BD59-A6C34878D82A}">
                    <a16:rowId xmlns:a16="http://schemas.microsoft.com/office/drawing/2014/main" val="2580984976"/>
                  </a:ext>
                </a:extLst>
              </a:tr>
              <a:tr h="173017">
                <a:tc>
                  <a:txBody>
                    <a:bodyPr/>
                    <a:lstStyle/>
                    <a:p>
                      <a:pPr marL="0" marR="0">
                        <a:lnSpc>
                          <a:spcPct val="107000"/>
                        </a:lnSpc>
                        <a:spcBef>
                          <a:spcPts val="0"/>
                        </a:spcBef>
                        <a:spcAft>
                          <a:spcPts val="0"/>
                        </a:spcAft>
                      </a:pPr>
                      <a:r>
                        <a:rPr lang="en-US" sz="1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   Wait for any flames on the positioning strap to stop burning.</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vMerge="1">
                  <a:txBody>
                    <a:bodyPr/>
                    <a:lstStyle/>
                    <a:p>
                      <a:endParaRPr lang="en-US"/>
                    </a:p>
                  </a:txBody>
                  <a:tcPr/>
                </a:tc>
                <a:extLst>
                  <a:ext uri="{0D108BD9-81ED-4DB2-BD59-A6C34878D82A}">
                    <a16:rowId xmlns:a16="http://schemas.microsoft.com/office/drawing/2014/main" val="1223871705"/>
                  </a:ext>
                </a:extLst>
              </a:tr>
            </a:tbl>
          </a:graphicData>
        </a:graphic>
      </p:graphicFrame>
      <p:sp>
        <p:nvSpPr>
          <p:cNvPr id="60418" name="Rectangle 2"/>
          <p:cNvSpPr>
            <a:spLocks noGrp="1" noChangeArrowheads="1"/>
          </p:cNvSpPr>
          <p:nvPr>
            <p:ph type="title"/>
          </p:nvPr>
        </p:nvSpPr>
        <p:spPr>
          <a:xfrm>
            <a:off x="609600" y="481429"/>
            <a:ext cx="7924800" cy="549275"/>
          </a:xfrm>
        </p:spPr>
        <p:txBody>
          <a:bodyPr/>
          <a:lstStyle/>
          <a:p>
            <a:r>
              <a:rPr lang="en-US" altLang="en-US" dirty="0"/>
              <a:t>Positioning Systems</a:t>
            </a:r>
          </a:p>
        </p:txBody>
      </p:sp>
      <p:sp>
        <p:nvSpPr>
          <p:cNvPr id="60419" name="Rectangle 3"/>
          <p:cNvSpPr>
            <a:spLocks noGrp="1" noChangeArrowheads="1"/>
          </p:cNvSpPr>
          <p:nvPr>
            <p:ph idx="1"/>
          </p:nvPr>
        </p:nvSpPr>
        <p:spPr>
          <a:xfrm>
            <a:off x="533400" y="1249016"/>
            <a:ext cx="8229600" cy="4618383"/>
          </a:xfrm>
        </p:spPr>
        <p:txBody>
          <a:bodyPr/>
          <a:lstStyle/>
          <a:p>
            <a:r>
              <a:rPr lang="en-US" sz="2800" dirty="0"/>
              <a:t>Lineman’s body belt and pole strap systems</a:t>
            </a:r>
          </a:p>
          <a:p>
            <a:pPr lvl="1"/>
            <a:r>
              <a:rPr lang="en-US" sz="2200" dirty="0"/>
              <a:t>Electrical requirements: Dielectric test of 819.7 volts, AC, per centimeter (25,000 volts per foot) for 3 minutes without visible deterioration.</a:t>
            </a:r>
          </a:p>
          <a:p>
            <a:pPr lvl="1"/>
            <a:endParaRPr lang="en-US" sz="400" dirty="0"/>
          </a:p>
          <a:p>
            <a:pPr lvl="2"/>
            <a:r>
              <a:rPr lang="en-US" dirty="0"/>
              <a:t>A leakage test of 98.4 volts, AC, per centimeter (3,000 volts per foot) with a leakage current of no more than 1 mA; </a:t>
            </a:r>
            <a:r>
              <a:rPr lang="en-US" i="1" dirty="0"/>
              <a:t>and</a:t>
            </a:r>
          </a:p>
          <a:p>
            <a:pPr lvl="2"/>
            <a:endParaRPr lang="en-US" sz="800" i="1" dirty="0"/>
          </a:p>
          <a:p>
            <a:pPr lvl="2"/>
            <a:r>
              <a:rPr lang="en-US" dirty="0"/>
              <a:t>A flammability test in accordance with Table I-7.</a:t>
            </a:r>
          </a:p>
        </p:txBody>
      </p:sp>
      <p:sp>
        <p:nvSpPr>
          <p:cNvPr id="2" name="Content Placeholder 1"/>
          <p:cNvSpPr>
            <a:spLocks noGrp="1"/>
          </p:cNvSpPr>
          <p:nvPr>
            <p:ph sz="quarter" idx="10"/>
          </p:nvPr>
        </p:nvSpPr>
        <p:spPr>
          <a:xfrm>
            <a:off x="7086600" y="609600"/>
            <a:ext cx="1676400" cy="381000"/>
          </a:xfrm>
        </p:spPr>
        <p:txBody>
          <a:bodyPr/>
          <a:lstStyle/>
          <a:p>
            <a:r>
              <a:rPr lang="en-US" altLang="en-US" dirty="0"/>
              <a:t>1910.140(e)</a:t>
            </a:r>
          </a:p>
          <a:p>
            <a:endParaRPr lang="en-US" dirty="0"/>
          </a:p>
        </p:txBody>
      </p:sp>
      <p:sp>
        <p:nvSpPr>
          <p:cNvPr id="4" name="Rectangle 1">
            <a:extLst>
              <a:ext uri="{FF2B5EF4-FFF2-40B4-BE49-F238E27FC236}">
                <a16:creationId xmlns:a16="http://schemas.microsoft.com/office/drawing/2014/main" id="{C177A5C5-5981-4E8D-B6CE-D1B0ADC6EA72}"/>
              </a:ext>
            </a:extLst>
          </p:cNvPr>
          <p:cNvSpPr>
            <a:spLocks noChangeArrowheads="1"/>
          </p:cNvSpPr>
          <p:nvPr/>
        </p:nvSpPr>
        <p:spPr bwMode="auto">
          <a:xfrm>
            <a:off x="1641475" y="24193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3A42F552-8B82-44E3-9CD9-3C7BA0E4933F}"/>
              </a:ext>
            </a:extLst>
          </p:cNvPr>
          <p:cNvSpPr>
            <a:spLocks noChangeArrowheads="1"/>
          </p:cNvSpPr>
          <p:nvPr/>
        </p:nvSpPr>
        <p:spPr bwMode="auto">
          <a:xfrm>
            <a:off x="7291542" y="5691187"/>
            <a:ext cx="11350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800" u="none" dirty="0"/>
              <a:t>NCDOL Photo Library</a:t>
            </a:r>
          </a:p>
        </p:txBody>
      </p:sp>
    </p:spTree>
    <p:extLst>
      <p:ext uri="{BB962C8B-B14F-4D97-AF65-F5344CB8AC3E}">
        <p14:creationId xmlns:p14="http://schemas.microsoft.com/office/powerpoint/2010/main" val="170588061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09600" y="477096"/>
            <a:ext cx="7924800" cy="549275"/>
          </a:xfrm>
        </p:spPr>
        <p:txBody>
          <a:bodyPr/>
          <a:lstStyle/>
          <a:p>
            <a:r>
              <a:rPr lang="en-US" altLang="en-US" dirty="0"/>
              <a:t>Summary</a:t>
            </a:r>
          </a:p>
        </p:txBody>
      </p:sp>
      <p:sp>
        <p:nvSpPr>
          <p:cNvPr id="62467" name="Rectangle 3"/>
          <p:cNvSpPr>
            <a:spLocks noGrp="1" noChangeArrowheads="1"/>
          </p:cNvSpPr>
          <p:nvPr>
            <p:ph idx="1"/>
          </p:nvPr>
        </p:nvSpPr>
        <p:spPr>
          <a:xfrm>
            <a:off x="609600" y="1219200"/>
            <a:ext cx="6152147" cy="4724400"/>
          </a:xfrm>
        </p:spPr>
        <p:txBody>
          <a:bodyPr/>
          <a:lstStyle/>
          <a:p>
            <a:pPr marL="0" lvl="0" indent="0">
              <a:buNone/>
            </a:pPr>
            <a:r>
              <a:rPr lang="en-US" dirty="0">
                <a:solidFill>
                  <a:srgbClr val="000000"/>
                </a:solidFill>
              </a:rPr>
              <a:t>In this course, we covered the following:</a:t>
            </a:r>
          </a:p>
          <a:p>
            <a:pPr marL="0" lvl="0" indent="0">
              <a:buNone/>
            </a:pPr>
            <a:endParaRPr lang="en-US" altLang="en-US" sz="800" dirty="0">
              <a:solidFill>
                <a:srgbClr val="000000"/>
              </a:solidFill>
            </a:endParaRPr>
          </a:p>
          <a:p>
            <a:pPr marL="0" lvl="0" indent="0">
              <a:buNone/>
            </a:pPr>
            <a:endParaRPr lang="en-US" altLang="en-US" sz="800" dirty="0">
              <a:solidFill>
                <a:srgbClr val="000000"/>
              </a:solidFill>
            </a:endParaRPr>
          </a:p>
          <a:p>
            <a:pPr lvl="0"/>
            <a:r>
              <a:rPr lang="en-US" altLang="en-US" sz="2400" dirty="0">
                <a:solidFill>
                  <a:srgbClr val="000000"/>
                </a:solidFill>
              </a:rPr>
              <a:t>General provisions of the standard</a:t>
            </a:r>
          </a:p>
          <a:p>
            <a:pPr marL="0" lvl="0" indent="0">
              <a:buNone/>
            </a:pPr>
            <a:endParaRPr lang="en-US" altLang="en-US" sz="2000" dirty="0">
              <a:solidFill>
                <a:srgbClr val="000000"/>
              </a:solidFill>
            </a:endParaRPr>
          </a:p>
          <a:p>
            <a:pPr marL="0" lvl="0" indent="0">
              <a:buNone/>
            </a:pPr>
            <a:endParaRPr lang="en-US" altLang="en-US" sz="700" dirty="0">
              <a:solidFill>
                <a:srgbClr val="000000"/>
              </a:solidFill>
            </a:endParaRPr>
          </a:p>
          <a:p>
            <a:pPr lvl="0"/>
            <a:r>
              <a:rPr lang="en-US" altLang="en-US" sz="2400" dirty="0">
                <a:solidFill>
                  <a:srgbClr val="000000"/>
                </a:solidFill>
              </a:rPr>
              <a:t>Basic hazard categories</a:t>
            </a:r>
          </a:p>
          <a:p>
            <a:pPr lvl="0"/>
            <a:endParaRPr lang="en-US" altLang="en-US" sz="2000" dirty="0">
              <a:solidFill>
                <a:srgbClr val="000000"/>
              </a:solidFill>
            </a:endParaRPr>
          </a:p>
          <a:p>
            <a:pPr lvl="0"/>
            <a:endParaRPr lang="en-US" altLang="en-US" sz="700" dirty="0">
              <a:solidFill>
                <a:srgbClr val="000000"/>
              </a:solidFill>
            </a:endParaRPr>
          </a:p>
          <a:p>
            <a:pPr lvl="0"/>
            <a:r>
              <a:rPr lang="en-US" altLang="en-US" sz="2400" dirty="0">
                <a:solidFill>
                  <a:srgbClr val="000000"/>
                </a:solidFill>
              </a:rPr>
              <a:t>Identification of hazard sources and personal protective equipment (PPE)</a:t>
            </a:r>
          </a:p>
        </p:txBody>
      </p:sp>
      <p:pic>
        <p:nvPicPr>
          <p:cNvPr id="6" name="Picture 5">
            <a:extLst>
              <a:ext uri="{FF2B5EF4-FFF2-40B4-BE49-F238E27FC236}">
                <a16:creationId xmlns:a16="http://schemas.microsoft.com/office/drawing/2014/main" id="{38B3961E-847E-4CB1-8CA6-31368EEAD18E}"/>
              </a:ext>
            </a:extLst>
          </p:cNvPr>
          <p:cNvPicPr>
            <a:picLocks noChangeAspect="1"/>
          </p:cNvPicPr>
          <p:nvPr/>
        </p:nvPicPr>
        <p:blipFill>
          <a:blip r:embed="rId3"/>
          <a:stretch>
            <a:fillRect/>
          </a:stretch>
        </p:blipFill>
        <p:spPr>
          <a:xfrm>
            <a:off x="6477000" y="3886200"/>
            <a:ext cx="1828800" cy="2047875"/>
          </a:xfrm>
          <a:prstGeom prst="rect">
            <a:avLst/>
          </a:prstGeom>
        </p:spPr>
      </p:pic>
    </p:spTree>
    <p:extLst>
      <p:ext uri="{BB962C8B-B14F-4D97-AF65-F5344CB8AC3E}">
        <p14:creationId xmlns:p14="http://schemas.microsoft.com/office/powerpoint/2010/main" val="268583862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86BB4741-6D06-4690-A074-2CE8B396D18D}"/>
              </a:ext>
            </a:extLst>
          </p:cNvPr>
          <p:cNvSpPr>
            <a:spLocks noGrp="1" noChangeArrowheads="1"/>
          </p:cNvSpPr>
          <p:nvPr>
            <p:ph type="title"/>
          </p:nvPr>
        </p:nvSpPr>
        <p:spPr>
          <a:xfrm>
            <a:off x="533400" y="457200"/>
            <a:ext cx="8305800" cy="549275"/>
          </a:xfrm>
        </p:spPr>
        <p:txBody>
          <a:bodyPr/>
          <a:lstStyle/>
          <a:p>
            <a:r>
              <a:rPr lang="en-US" altLang="en-US" dirty="0"/>
              <a:t>Thank You For </a:t>
            </a:r>
            <a:r>
              <a:rPr lang="en-US" altLang="en-US" dirty="0">
                <a:solidFill>
                  <a:srgbClr val="012447"/>
                </a:solidFill>
              </a:rPr>
              <a:t>Attending</a:t>
            </a:r>
            <a:r>
              <a:rPr lang="en-US" altLang="en-US" dirty="0"/>
              <a:t>!</a:t>
            </a:r>
          </a:p>
        </p:txBody>
      </p:sp>
      <p:sp>
        <p:nvSpPr>
          <p:cNvPr id="78851" name="Rectangle 3">
            <a:extLst>
              <a:ext uri="{FF2B5EF4-FFF2-40B4-BE49-F238E27FC236}">
                <a16:creationId xmlns:a16="http://schemas.microsoft.com/office/drawing/2014/main" id="{5EBA6947-8DBF-4EEA-A022-D5F66EEDD16C}"/>
              </a:ext>
            </a:extLst>
          </p:cNvPr>
          <p:cNvSpPr>
            <a:spLocks noGrp="1" noChangeArrowheads="1"/>
          </p:cNvSpPr>
          <p:nvPr>
            <p:ph type="body" idx="1"/>
          </p:nvPr>
        </p:nvSpPr>
        <p:spPr>
          <a:xfrm>
            <a:off x="1333500" y="1603513"/>
            <a:ext cx="6705600" cy="838200"/>
          </a:xfrm>
        </p:spPr>
        <p:txBody>
          <a:bodyPr>
            <a:normAutofit lnSpcReduction="10000"/>
          </a:bodyPr>
          <a:lstStyle/>
          <a:p>
            <a:pPr algn="ctr">
              <a:buFont typeface="Wingdings" panose="05000000000000000000" pitchFamily="2" charset="2"/>
              <a:buNone/>
            </a:pPr>
            <a:r>
              <a:rPr lang="en-US" altLang="en-US" sz="6000" dirty="0">
                <a:solidFill>
                  <a:srgbClr val="000000"/>
                </a:solidFill>
              </a:rPr>
              <a:t>Final Questions?</a:t>
            </a:r>
            <a:endParaRPr lang="en-US" altLang="en-US" sz="6000" dirty="0"/>
          </a:p>
        </p:txBody>
      </p:sp>
      <p:pic>
        <p:nvPicPr>
          <p:cNvPr id="2" name="Picture 1">
            <a:extLst>
              <a:ext uri="{FF2B5EF4-FFF2-40B4-BE49-F238E27FC236}">
                <a16:creationId xmlns:a16="http://schemas.microsoft.com/office/drawing/2014/main" id="{511A29E5-3B22-6C18-17FC-A0166A40CD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543" y="2724664"/>
            <a:ext cx="4724914" cy="2699951"/>
          </a:xfrm>
          <a:prstGeom prst="rect">
            <a:avLst/>
          </a:prstGeom>
        </p:spPr>
      </p:pic>
    </p:spTree>
    <p:extLst>
      <p:ext uri="{BB962C8B-B14F-4D97-AF65-F5344CB8AC3E}">
        <p14:creationId xmlns:p14="http://schemas.microsoft.com/office/powerpoint/2010/main" val="339908034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6"/>
          <p:cNvSpPr>
            <a:spLocks noGrp="1" noChangeArrowheads="1"/>
          </p:cNvSpPr>
          <p:nvPr>
            <p:ph type="title"/>
          </p:nvPr>
        </p:nvSpPr>
        <p:spPr>
          <a:xfrm>
            <a:off x="633664" y="312821"/>
            <a:ext cx="7924800" cy="752391"/>
          </a:xfrm>
        </p:spPr>
        <p:txBody>
          <a:bodyPr/>
          <a:lstStyle/>
          <a:p>
            <a:r>
              <a:rPr lang="en-US" altLang="en-US" sz="3200" dirty="0"/>
              <a:t>Personal Protective Equipment</a:t>
            </a:r>
          </a:p>
        </p:txBody>
      </p:sp>
      <p:sp>
        <p:nvSpPr>
          <p:cNvPr id="11266" name="Rectangle 3"/>
          <p:cNvSpPr>
            <a:spLocks noGrp="1" noChangeArrowheads="1"/>
          </p:cNvSpPr>
          <p:nvPr>
            <p:ph idx="1"/>
          </p:nvPr>
        </p:nvSpPr>
        <p:spPr>
          <a:xfrm>
            <a:off x="533400" y="1219200"/>
            <a:ext cx="4356268" cy="4724400"/>
          </a:xfrm>
        </p:spPr>
        <p:txBody>
          <a:bodyPr/>
          <a:lstStyle/>
          <a:p>
            <a:r>
              <a:rPr lang="en-US" altLang="en-US" sz="2800" dirty="0"/>
              <a:t>General requirements</a:t>
            </a:r>
          </a:p>
          <a:p>
            <a:endParaRPr lang="en-US" altLang="en-US" sz="800" dirty="0"/>
          </a:p>
          <a:p>
            <a:pPr lvl="1"/>
            <a:r>
              <a:rPr lang="en-US" altLang="en-US" sz="2400" dirty="0"/>
              <a:t>Application </a:t>
            </a:r>
          </a:p>
          <a:p>
            <a:pPr lvl="1"/>
            <a:endParaRPr lang="en-US" altLang="en-US" sz="800" dirty="0"/>
          </a:p>
          <a:p>
            <a:pPr lvl="2"/>
            <a:r>
              <a:rPr lang="en-US" altLang="en-US" sz="2000" dirty="0"/>
              <a:t>Protective equipment, including personal protective equipment shall be provided, used, and maintained in a sanitary and reliable condition.</a:t>
            </a:r>
          </a:p>
        </p:txBody>
      </p:sp>
      <p:sp>
        <p:nvSpPr>
          <p:cNvPr id="2" name="Content Placeholder 1"/>
          <p:cNvSpPr>
            <a:spLocks noGrp="1"/>
          </p:cNvSpPr>
          <p:nvPr>
            <p:ph sz="quarter" idx="10"/>
          </p:nvPr>
        </p:nvSpPr>
        <p:spPr>
          <a:xfrm>
            <a:off x="7086600" y="609600"/>
            <a:ext cx="1556085" cy="381000"/>
          </a:xfrm>
        </p:spPr>
        <p:txBody>
          <a:bodyPr/>
          <a:lstStyle/>
          <a:p>
            <a:r>
              <a:rPr lang="en-US" altLang="en-US" dirty="0">
                <a:latin typeface="Arial" panose="020B0604020202020204" pitchFamily="34" charset="0"/>
              </a:rPr>
              <a:t>1910.132(a)</a:t>
            </a:r>
          </a:p>
          <a:p>
            <a:endParaRPr lang="en-US" dirty="0"/>
          </a:p>
        </p:txBody>
      </p:sp>
      <p:sp>
        <p:nvSpPr>
          <p:cNvPr id="7" name="Rectangle 2"/>
          <p:cNvSpPr>
            <a:spLocks noChangeArrowheads="1"/>
          </p:cNvSpPr>
          <p:nvPr/>
        </p:nvSpPr>
        <p:spPr bwMode="auto">
          <a:xfrm>
            <a:off x="5257799" y="5714206"/>
            <a:ext cx="11350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800" u="none" dirty="0">
                <a:solidFill>
                  <a:schemeClr val="bg1"/>
                </a:solidFill>
              </a:rPr>
              <a:t>NCDOL Photo Library</a:t>
            </a:r>
          </a:p>
        </p:txBody>
      </p:sp>
      <p:grpSp>
        <p:nvGrpSpPr>
          <p:cNvPr id="6" name="Group 5">
            <a:extLst>
              <a:ext uri="{FF2B5EF4-FFF2-40B4-BE49-F238E27FC236}">
                <a16:creationId xmlns:a16="http://schemas.microsoft.com/office/drawing/2014/main" id="{BA66385B-F5A2-4D41-9CDF-BA3B0964FB80}"/>
              </a:ext>
            </a:extLst>
          </p:cNvPr>
          <p:cNvGrpSpPr/>
          <p:nvPr/>
        </p:nvGrpSpPr>
        <p:grpSpPr>
          <a:xfrm>
            <a:off x="4944614" y="2516981"/>
            <a:ext cx="3553691" cy="3257550"/>
            <a:chOff x="4876800" y="1850521"/>
            <a:chExt cx="3553691" cy="325755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76800" y="1850521"/>
              <a:ext cx="3553691" cy="3257550"/>
            </a:xfrm>
            <a:prstGeom prst="rect">
              <a:avLst/>
            </a:prstGeom>
          </p:spPr>
        </p:pic>
        <p:sp>
          <p:nvSpPr>
            <p:cNvPr id="5" name="TextBox 4">
              <a:extLst>
                <a:ext uri="{FF2B5EF4-FFF2-40B4-BE49-F238E27FC236}">
                  <a16:creationId xmlns:a16="http://schemas.microsoft.com/office/drawing/2014/main" id="{0D454DA0-C81D-4593-9384-E01EAACA3BDD}"/>
                </a:ext>
              </a:extLst>
            </p:cNvPr>
            <p:cNvSpPr txBox="1"/>
            <p:nvPr/>
          </p:nvSpPr>
          <p:spPr>
            <a:xfrm>
              <a:off x="4899102" y="4861850"/>
              <a:ext cx="1426994" cy="246221"/>
            </a:xfrm>
            <a:prstGeom prst="rect">
              <a:avLst/>
            </a:prstGeom>
            <a:noFill/>
          </p:spPr>
          <p:txBody>
            <a:bodyPr wrap="none" rtlCol="0">
              <a:spAutoFit/>
            </a:bodyPr>
            <a:lstStyle/>
            <a:p>
              <a:r>
                <a:rPr lang="en-US" sz="1000" u="none" dirty="0">
                  <a:latin typeface="+mj-lt"/>
                </a:rPr>
                <a:t>NCDOL Photo Library</a:t>
              </a:r>
            </a:p>
          </p:txBody>
        </p:sp>
      </p:grpSp>
    </p:spTree>
    <p:extLst>
      <p:ext uri="{BB962C8B-B14F-4D97-AF65-F5344CB8AC3E}">
        <p14:creationId xmlns:p14="http://schemas.microsoft.com/office/powerpoint/2010/main" val="33202117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71500" y="490788"/>
            <a:ext cx="7924800" cy="549275"/>
          </a:xfrm>
        </p:spPr>
        <p:txBody>
          <a:bodyPr/>
          <a:lstStyle/>
          <a:p>
            <a:r>
              <a:rPr lang="en-US" altLang="en-US" sz="3200" dirty="0"/>
              <a:t>Employee-Owned Equipment</a:t>
            </a:r>
          </a:p>
        </p:txBody>
      </p:sp>
      <p:sp>
        <p:nvSpPr>
          <p:cNvPr id="13315" name="Rectangle 6"/>
          <p:cNvSpPr>
            <a:spLocks noGrp="1" noChangeArrowheads="1"/>
          </p:cNvSpPr>
          <p:nvPr>
            <p:ph idx="1"/>
          </p:nvPr>
        </p:nvSpPr>
        <p:spPr>
          <a:xfrm>
            <a:off x="533400" y="1219200"/>
            <a:ext cx="8001000" cy="4724400"/>
          </a:xfrm>
        </p:spPr>
        <p:txBody>
          <a:bodyPr/>
          <a:lstStyle/>
          <a:p>
            <a:r>
              <a:rPr lang="en-US" altLang="en-US" sz="2800" dirty="0"/>
              <a:t>Where employees provide their own protective equipment, employer shall be responsible to assure its adequacy, including proper maintenance and sanitation.</a:t>
            </a:r>
          </a:p>
        </p:txBody>
      </p:sp>
      <p:sp>
        <p:nvSpPr>
          <p:cNvPr id="2" name="Content Placeholder 1"/>
          <p:cNvSpPr>
            <a:spLocks noGrp="1"/>
          </p:cNvSpPr>
          <p:nvPr>
            <p:ph sz="quarter" idx="10"/>
          </p:nvPr>
        </p:nvSpPr>
        <p:spPr>
          <a:xfrm>
            <a:off x="7086600" y="609600"/>
            <a:ext cx="1562100" cy="381000"/>
          </a:xfrm>
        </p:spPr>
        <p:txBody>
          <a:bodyPr/>
          <a:lstStyle/>
          <a:p>
            <a:r>
              <a:rPr lang="en-US" altLang="en-US" dirty="0">
                <a:latin typeface="Arial" panose="020B0604020202020204" pitchFamily="34" charset="0"/>
              </a:rPr>
              <a:t>1910.132(b)</a:t>
            </a:r>
          </a:p>
          <a:p>
            <a:endParaRPr lang="en-US" dirty="0"/>
          </a:p>
        </p:txBody>
      </p:sp>
      <p:pic>
        <p:nvPicPr>
          <p:cNvPr id="7" name="Picture 6" descr="A picture containing indoor, headdress, clothing, person&#10;&#10;Description automatically generated">
            <a:extLst>
              <a:ext uri="{FF2B5EF4-FFF2-40B4-BE49-F238E27FC236}">
                <a16:creationId xmlns:a16="http://schemas.microsoft.com/office/drawing/2014/main" id="{2E095E04-2D50-49F0-9CB1-EF37A8921B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57800" y="3048000"/>
            <a:ext cx="3033204" cy="2740526"/>
          </a:xfrm>
          <a:prstGeom prst="rect">
            <a:avLst/>
          </a:prstGeom>
        </p:spPr>
      </p:pic>
    </p:spTree>
    <p:extLst>
      <p:ext uri="{BB962C8B-B14F-4D97-AF65-F5344CB8AC3E}">
        <p14:creationId xmlns:p14="http://schemas.microsoft.com/office/powerpoint/2010/main" val="378625190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457200"/>
            <a:ext cx="7924800" cy="549275"/>
          </a:xfrm>
        </p:spPr>
        <p:txBody>
          <a:bodyPr/>
          <a:lstStyle/>
          <a:p>
            <a:r>
              <a:rPr lang="en-US" altLang="en-US" dirty="0"/>
              <a:t>PPE Design</a:t>
            </a:r>
          </a:p>
        </p:txBody>
      </p:sp>
      <p:sp>
        <p:nvSpPr>
          <p:cNvPr id="15363" name="Rectangle 3"/>
          <p:cNvSpPr>
            <a:spLocks noGrp="1" noChangeArrowheads="1"/>
          </p:cNvSpPr>
          <p:nvPr>
            <p:ph idx="1"/>
          </p:nvPr>
        </p:nvSpPr>
        <p:spPr>
          <a:xfrm>
            <a:off x="533400" y="1219200"/>
            <a:ext cx="8001000" cy="4724400"/>
          </a:xfrm>
        </p:spPr>
        <p:txBody>
          <a:bodyPr/>
          <a:lstStyle/>
          <a:p>
            <a:r>
              <a:rPr lang="en-US" altLang="en-US" sz="2800" dirty="0"/>
              <a:t>All personal protective equipment shall be of safe design and construction for the work to be performed.</a:t>
            </a:r>
          </a:p>
        </p:txBody>
      </p:sp>
      <p:sp>
        <p:nvSpPr>
          <p:cNvPr id="2" name="Content Placeholder 1"/>
          <p:cNvSpPr>
            <a:spLocks noGrp="1"/>
          </p:cNvSpPr>
          <p:nvPr>
            <p:ph sz="quarter" idx="10"/>
          </p:nvPr>
        </p:nvSpPr>
        <p:spPr>
          <a:xfrm>
            <a:off x="7086600" y="609600"/>
            <a:ext cx="1600200" cy="381000"/>
          </a:xfrm>
        </p:spPr>
        <p:txBody>
          <a:bodyPr/>
          <a:lstStyle/>
          <a:p>
            <a:r>
              <a:rPr lang="en-US" altLang="en-US" dirty="0">
                <a:latin typeface="Arial" panose="020B0604020202020204" pitchFamily="34" charset="0"/>
              </a:rPr>
              <a:t>1910.132(c)</a:t>
            </a:r>
          </a:p>
          <a:p>
            <a:endParaRPr lang="en-US" dirty="0"/>
          </a:p>
        </p:txBody>
      </p:sp>
      <p:sp>
        <p:nvSpPr>
          <p:cNvPr id="10" name="TextBox 9"/>
          <p:cNvSpPr txBox="1"/>
          <p:nvPr/>
        </p:nvSpPr>
        <p:spPr>
          <a:xfrm>
            <a:off x="3581400" y="5029200"/>
            <a:ext cx="1066800" cy="184150"/>
          </a:xfrm>
          <a:prstGeom prst="rect">
            <a:avLst/>
          </a:prstGeom>
          <a:noFill/>
        </p:spPr>
        <p:txBody>
          <a:bodyPr>
            <a:spAutoFit/>
          </a:bodyPr>
          <a:lstStyle/>
          <a:p>
            <a:pPr>
              <a:defRPr/>
            </a:pPr>
            <a:r>
              <a:rPr lang="en-US" sz="600" u="none" dirty="0">
                <a:solidFill>
                  <a:schemeClr val="bg1"/>
                </a:solidFill>
                <a:latin typeface="+mn-lt"/>
              </a:rPr>
              <a:t>NCDOL Photo Library</a:t>
            </a:r>
          </a:p>
        </p:txBody>
      </p:sp>
      <p:grpSp>
        <p:nvGrpSpPr>
          <p:cNvPr id="4" name="Group 3">
            <a:extLst>
              <a:ext uri="{FF2B5EF4-FFF2-40B4-BE49-F238E27FC236}">
                <a16:creationId xmlns:a16="http://schemas.microsoft.com/office/drawing/2014/main" id="{64F776F8-EF33-4F4C-BD8D-3DE65D97FE99}"/>
              </a:ext>
            </a:extLst>
          </p:cNvPr>
          <p:cNvGrpSpPr/>
          <p:nvPr/>
        </p:nvGrpSpPr>
        <p:grpSpPr>
          <a:xfrm>
            <a:off x="4038600" y="2326105"/>
            <a:ext cx="4368800" cy="3352800"/>
            <a:chOff x="4606693" y="2895600"/>
            <a:chExt cx="3860800" cy="289560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06693" y="2895600"/>
              <a:ext cx="3860800" cy="289560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7" name="Rectangle 2"/>
            <p:cNvSpPr>
              <a:spLocks noChangeArrowheads="1"/>
            </p:cNvSpPr>
            <p:nvPr/>
          </p:nvSpPr>
          <p:spPr bwMode="auto">
            <a:xfrm>
              <a:off x="5240616" y="3053024"/>
              <a:ext cx="11350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800" u="none" dirty="0">
                  <a:solidFill>
                    <a:schemeClr val="bg1"/>
                  </a:solidFill>
                </a:rPr>
                <a:t>NCDOL Photo Library</a:t>
              </a:r>
            </a:p>
          </p:txBody>
        </p:sp>
      </p:grpSp>
    </p:spTree>
    <p:extLst>
      <p:ext uri="{BB962C8B-B14F-4D97-AF65-F5344CB8AC3E}">
        <p14:creationId xmlns:p14="http://schemas.microsoft.com/office/powerpoint/2010/main" val="106271360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10256" y="471631"/>
            <a:ext cx="7924800" cy="549275"/>
          </a:xfrm>
        </p:spPr>
        <p:txBody>
          <a:bodyPr/>
          <a:lstStyle/>
          <a:p>
            <a:r>
              <a:rPr lang="en-US" altLang="en-US" dirty="0"/>
              <a:t>Hazard Assessment</a:t>
            </a:r>
          </a:p>
        </p:txBody>
      </p:sp>
      <p:sp>
        <p:nvSpPr>
          <p:cNvPr id="19459" name="Rectangle 3"/>
          <p:cNvSpPr>
            <a:spLocks noGrp="1" noChangeArrowheads="1"/>
          </p:cNvSpPr>
          <p:nvPr>
            <p:ph idx="1"/>
          </p:nvPr>
        </p:nvSpPr>
        <p:spPr>
          <a:xfrm>
            <a:off x="533400" y="1219200"/>
            <a:ext cx="7924800" cy="3962400"/>
          </a:xfrm>
        </p:spPr>
        <p:txBody>
          <a:bodyPr/>
          <a:lstStyle/>
          <a:p>
            <a:pPr>
              <a:spcBef>
                <a:spcPct val="20000"/>
              </a:spcBef>
              <a:spcAft>
                <a:spcPct val="20000"/>
              </a:spcAft>
            </a:pPr>
            <a:r>
              <a:rPr lang="en-US" altLang="en-US" sz="2800" dirty="0"/>
              <a:t>Requirement</a:t>
            </a:r>
          </a:p>
          <a:p>
            <a:pPr lvl="1">
              <a:spcBef>
                <a:spcPct val="20000"/>
              </a:spcBef>
              <a:spcAft>
                <a:spcPct val="20000"/>
              </a:spcAft>
            </a:pPr>
            <a:r>
              <a:rPr lang="en-US" altLang="en-US" sz="2400" dirty="0"/>
              <a:t>Employer must select PPE based on the assessment and require employees to use them,</a:t>
            </a:r>
          </a:p>
          <a:p>
            <a:pPr lvl="1">
              <a:spcBef>
                <a:spcPct val="20000"/>
              </a:spcBef>
              <a:spcAft>
                <a:spcPct val="20000"/>
              </a:spcAft>
            </a:pPr>
            <a:endParaRPr lang="en-US" altLang="en-US" sz="800" b="1" i="1" dirty="0"/>
          </a:p>
          <a:p>
            <a:pPr lvl="1">
              <a:spcBef>
                <a:spcPct val="20000"/>
              </a:spcBef>
              <a:spcAft>
                <a:spcPct val="20000"/>
              </a:spcAft>
            </a:pPr>
            <a:r>
              <a:rPr lang="en-US" altLang="en-US" sz="2400" dirty="0"/>
              <a:t>Select PPE that properly fits each affected employee, </a:t>
            </a:r>
            <a:r>
              <a:rPr lang="en-US" altLang="en-US" sz="2400" b="1" i="1" dirty="0"/>
              <a:t>and</a:t>
            </a:r>
          </a:p>
          <a:p>
            <a:pPr lvl="1">
              <a:spcBef>
                <a:spcPct val="20000"/>
              </a:spcBef>
              <a:spcAft>
                <a:spcPct val="20000"/>
              </a:spcAft>
            </a:pPr>
            <a:endParaRPr lang="en-US" altLang="en-US" sz="800" dirty="0"/>
          </a:p>
          <a:p>
            <a:pPr lvl="1">
              <a:spcBef>
                <a:spcPts val="0"/>
              </a:spcBef>
              <a:spcAft>
                <a:spcPts val="0"/>
              </a:spcAft>
            </a:pPr>
            <a:r>
              <a:rPr lang="en-US" altLang="en-US" sz="2400" dirty="0"/>
              <a:t>Communicate selection </a:t>
            </a:r>
          </a:p>
          <a:p>
            <a:pPr marL="457200" lvl="1" indent="0">
              <a:spcBef>
                <a:spcPts val="0"/>
              </a:spcBef>
              <a:spcAft>
                <a:spcPts val="0"/>
              </a:spcAft>
              <a:buNone/>
            </a:pPr>
            <a:r>
              <a:rPr lang="en-US" altLang="en-US" sz="2400" dirty="0"/>
              <a:t>   decisions to employees.</a:t>
            </a:r>
          </a:p>
        </p:txBody>
      </p:sp>
      <p:sp>
        <p:nvSpPr>
          <p:cNvPr id="3" name="Content Placeholder 2"/>
          <p:cNvSpPr>
            <a:spLocks noGrp="1"/>
          </p:cNvSpPr>
          <p:nvPr>
            <p:ph sz="quarter" idx="10"/>
          </p:nvPr>
        </p:nvSpPr>
        <p:spPr>
          <a:xfrm>
            <a:off x="7086600" y="609600"/>
            <a:ext cx="1600200" cy="381000"/>
          </a:xfrm>
        </p:spPr>
        <p:txBody>
          <a:bodyPr/>
          <a:lstStyle/>
          <a:p>
            <a:r>
              <a:rPr lang="en-US" altLang="en-US" dirty="0">
                <a:latin typeface="Arial" panose="020B0604020202020204" pitchFamily="34" charset="0"/>
              </a:rPr>
              <a:t>1910.132(d)</a:t>
            </a:r>
          </a:p>
          <a:p>
            <a:endParaRPr lang="en-US" dirty="0"/>
          </a:p>
        </p:txBody>
      </p:sp>
      <p:sp>
        <p:nvSpPr>
          <p:cNvPr id="2" name="TextBox 1"/>
          <p:cNvSpPr txBox="1"/>
          <p:nvPr/>
        </p:nvSpPr>
        <p:spPr>
          <a:xfrm>
            <a:off x="6708895" y="5636568"/>
            <a:ext cx="1255472" cy="230832"/>
          </a:xfrm>
          <a:prstGeom prst="rect">
            <a:avLst/>
          </a:prstGeom>
          <a:noFill/>
        </p:spPr>
        <p:txBody>
          <a:bodyPr wrap="none" rtlCol="0">
            <a:spAutoFit/>
          </a:bodyPr>
          <a:lstStyle/>
          <a:p>
            <a:r>
              <a:rPr lang="en-US" sz="900" u="none" dirty="0">
                <a:solidFill>
                  <a:schemeClr val="bg1"/>
                </a:solidFill>
              </a:rPr>
              <a:t>NCDOL Photo Library</a:t>
            </a:r>
          </a:p>
        </p:txBody>
      </p:sp>
      <p:sp>
        <p:nvSpPr>
          <p:cNvPr id="7" name="Rectangle 2"/>
          <p:cNvSpPr>
            <a:spLocks noChangeArrowheads="1"/>
          </p:cNvSpPr>
          <p:nvPr/>
        </p:nvSpPr>
        <p:spPr bwMode="auto">
          <a:xfrm>
            <a:off x="5257799" y="5714206"/>
            <a:ext cx="11350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800" u="none" dirty="0">
                <a:solidFill>
                  <a:schemeClr val="bg1"/>
                </a:solidFill>
              </a:rPr>
              <a:t>NCDOL Photo Library</a:t>
            </a:r>
          </a:p>
        </p:txBody>
      </p:sp>
      <p:grpSp>
        <p:nvGrpSpPr>
          <p:cNvPr id="8" name="Group 7">
            <a:extLst>
              <a:ext uri="{FF2B5EF4-FFF2-40B4-BE49-F238E27FC236}">
                <a16:creationId xmlns:a16="http://schemas.microsoft.com/office/drawing/2014/main" id="{156CE5D5-0699-478F-BAF7-34619F328DCE}"/>
              </a:ext>
            </a:extLst>
          </p:cNvPr>
          <p:cNvGrpSpPr/>
          <p:nvPr/>
        </p:nvGrpSpPr>
        <p:grpSpPr>
          <a:xfrm>
            <a:off x="5486400" y="3429000"/>
            <a:ext cx="2894288" cy="2362200"/>
            <a:chOff x="5409009" y="1464527"/>
            <a:chExt cx="2971679" cy="2481208"/>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09009" y="1464527"/>
              <a:ext cx="2971679" cy="2481208"/>
            </a:xfrm>
            <a:prstGeom prst="rect">
              <a:avLst/>
            </a:prstGeom>
          </p:spPr>
        </p:pic>
        <p:sp>
          <p:nvSpPr>
            <p:cNvPr id="6" name="TextBox 5">
              <a:extLst>
                <a:ext uri="{FF2B5EF4-FFF2-40B4-BE49-F238E27FC236}">
                  <a16:creationId xmlns:a16="http://schemas.microsoft.com/office/drawing/2014/main" id="{2D94D256-5FFF-4D20-B31D-EFCF231A66C1}"/>
                </a:ext>
              </a:extLst>
            </p:cNvPr>
            <p:cNvSpPr txBox="1"/>
            <p:nvPr/>
          </p:nvSpPr>
          <p:spPr>
            <a:xfrm>
              <a:off x="5409009" y="1502760"/>
              <a:ext cx="1375698" cy="246221"/>
            </a:xfrm>
            <a:prstGeom prst="rect">
              <a:avLst/>
            </a:prstGeom>
            <a:noFill/>
          </p:spPr>
          <p:txBody>
            <a:bodyPr wrap="none" rtlCol="0">
              <a:spAutoFit/>
            </a:bodyPr>
            <a:lstStyle/>
            <a:p>
              <a:r>
                <a:rPr lang="en-US" sz="1000" u="none" dirty="0">
                  <a:solidFill>
                    <a:schemeClr val="bg1"/>
                  </a:solidFill>
                </a:rPr>
                <a:t>NCDOL Photo Library</a:t>
              </a:r>
            </a:p>
          </p:txBody>
        </p:sp>
      </p:grpSp>
    </p:spTree>
    <p:extLst>
      <p:ext uri="{BB962C8B-B14F-4D97-AF65-F5344CB8AC3E}">
        <p14:creationId xmlns:p14="http://schemas.microsoft.com/office/powerpoint/2010/main" val="336583862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93558" y="526231"/>
            <a:ext cx="6340642" cy="492443"/>
          </a:xfrm>
        </p:spPr>
        <p:txBody>
          <a:bodyPr>
            <a:normAutofit fontScale="90000"/>
          </a:bodyPr>
          <a:lstStyle/>
          <a:p>
            <a:r>
              <a:rPr lang="en-US" altLang="en-US" sz="3200" dirty="0"/>
              <a:t>Hazard Assessment Process</a:t>
            </a:r>
          </a:p>
        </p:txBody>
      </p:sp>
      <p:sp>
        <p:nvSpPr>
          <p:cNvPr id="21507" name="Rectangle 3"/>
          <p:cNvSpPr>
            <a:spLocks noGrp="1" noChangeArrowheads="1"/>
          </p:cNvSpPr>
          <p:nvPr>
            <p:ph idx="1"/>
          </p:nvPr>
        </p:nvSpPr>
        <p:spPr>
          <a:xfrm>
            <a:off x="533400" y="1143000"/>
            <a:ext cx="8001000" cy="4724400"/>
          </a:xfrm>
        </p:spPr>
        <p:txBody>
          <a:bodyPr/>
          <a:lstStyle/>
          <a:p>
            <a:pPr>
              <a:lnSpc>
                <a:spcPct val="150000"/>
              </a:lnSpc>
            </a:pPr>
            <a:r>
              <a:rPr lang="en-US" altLang="en-US" sz="2800" dirty="0"/>
              <a:t>Review injury/illness logs</a:t>
            </a:r>
          </a:p>
          <a:p>
            <a:pPr>
              <a:lnSpc>
                <a:spcPct val="150000"/>
              </a:lnSpc>
              <a:spcBef>
                <a:spcPct val="10000"/>
              </a:spcBef>
              <a:spcAft>
                <a:spcPct val="10000"/>
              </a:spcAft>
            </a:pPr>
            <a:r>
              <a:rPr lang="en-US" altLang="en-US" sz="2800" dirty="0"/>
              <a:t>Use recommendations on Safety Data Sheets</a:t>
            </a:r>
          </a:p>
          <a:p>
            <a:pPr>
              <a:lnSpc>
                <a:spcPct val="150000"/>
              </a:lnSpc>
            </a:pPr>
            <a:r>
              <a:rPr lang="en-US" altLang="en-US" sz="2800" dirty="0"/>
              <a:t>Review other records</a:t>
            </a:r>
          </a:p>
        </p:txBody>
      </p:sp>
      <p:sp>
        <p:nvSpPr>
          <p:cNvPr id="2" name="Content Placeholder 1"/>
          <p:cNvSpPr>
            <a:spLocks noGrp="1"/>
          </p:cNvSpPr>
          <p:nvPr>
            <p:ph sz="quarter" idx="10"/>
          </p:nvPr>
        </p:nvSpPr>
        <p:spPr>
          <a:xfrm>
            <a:off x="7086600" y="609600"/>
            <a:ext cx="1600200" cy="381000"/>
          </a:xfrm>
        </p:spPr>
        <p:txBody>
          <a:bodyPr/>
          <a:lstStyle/>
          <a:p>
            <a:r>
              <a:rPr lang="en-US" altLang="en-US" dirty="0">
                <a:latin typeface="Arial" panose="020B0604020202020204" pitchFamily="34" charset="0"/>
              </a:rPr>
              <a:t>1910.132(d)</a:t>
            </a:r>
          </a:p>
          <a:p>
            <a:endParaRPr lang="en-US" dirty="0"/>
          </a:p>
        </p:txBody>
      </p:sp>
      <p:grpSp>
        <p:nvGrpSpPr>
          <p:cNvPr id="3" name="Group 2">
            <a:extLst>
              <a:ext uri="{FF2B5EF4-FFF2-40B4-BE49-F238E27FC236}">
                <a16:creationId xmlns:a16="http://schemas.microsoft.com/office/drawing/2014/main" id="{2DD006E2-5258-4F2A-B037-74DA1A474702}"/>
              </a:ext>
            </a:extLst>
          </p:cNvPr>
          <p:cNvGrpSpPr/>
          <p:nvPr/>
        </p:nvGrpSpPr>
        <p:grpSpPr>
          <a:xfrm>
            <a:off x="4724400" y="3070225"/>
            <a:ext cx="3733800" cy="2644775"/>
            <a:chOff x="4610100" y="3367591"/>
            <a:chExt cx="3733800" cy="2644775"/>
          </a:xfrm>
        </p:grpSpPr>
        <p:pic>
          <p:nvPicPr>
            <p:cNvPr id="21508" name="Picture 8" descr="Form 30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10100" y="3367591"/>
              <a:ext cx="3733800" cy="264477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Rectangle 2"/>
            <p:cNvSpPr>
              <a:spLocks noChangeArrowheads="1"/>
            </p:cNvSpPr>
            <p:nvPr/>
          </p:nvSpPr>
          <p:spPr bwMode="auto">
            <a:xfrm>
              <a:off x="5257799" y="5714206"/>
              <a:ext cx="11350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800" u="none" dirty="0"/>
                <a:t>NCDOL Photo Library</a:t>
              </a:r>
            </a:p>
          </p:txBody>
        </p:sp>
      </p:grpSp>
    </p:spTree>
    <p:extLst>
      <p:ext uri="{BB962C8B-B14F-4D97-AF65-F5344CB8AC3E}">
        <p14:creationId xmlns:p14="http://schemas.microsoft.com/office/powerpoint/2010/main" val="10653590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533400" y="1143000"/>
            <a:ext cx="7924800" cy="4724400"/>
          </a:xfrm>
        </p:spPr>
        <p:txBody>
          <a:bodyPr/>
          <a:lstStyle/>
          <a:p>
            <a:pPr>
              <a:lnSpc>
                <a:spcPct val="110000"/>
              </a:lnSpc>
            </a:pPr>
            <a:r>
              <a:rPr lang="en-US" altLang="en-US" sz="2800" dirty="0"/>
              <a:t>Must be </a:t>
            </a:r>
            <a:r>
              <a:rPr lang="en-US" altLang="en-US" sz="2800" b="1" i="1" dirty="0"/>
              <a:t>job and area based</a:t>
            </a:r>
          </a:p>
          <a:p>
            <a:pPr>
              <a:lnSpc>
                <a:spcPct val="110000"/>
              </a:lnSpc>
            </a:pPr>
            <a:endParaRPr lang="en-US" altLang="en-US" sz="800" b="1" i="1" dirty="0"/>
          </a:p>
          <a:p>
            <a:pPr>
              <a:spcBef>
                <a:spcPct val="10000"/>
              </a:spcBef>
              <a:spcAft>
                <a:spcPct val="10000"/>
              </a:spcAft>
            </a:pPr>
            <a:r>
              <a:rPr lang="en-US" altLang="en-US" sz="2800" dirty="0"/>
              <a:t>Requires </a:t>
            </a:r>
            <a:r>
              <a:rPr lang="en-US" altLang="en-US" sz="2800" b="1" i="1" dirty="0"/>
              <a:t>written certification</a:t>
            </a:r>
            <a:r>
              <a:rPr lang="en-US" altLang="en-US" sz="2800" b="1" dirty="0"/>
              <a:t> </a:t>
            </a:r>
            <a:r>
              <a:rPr lang="en-US" altLang="en-US" sz="2800" dirty="0"/>
              <a:t>identifying the document as such including: </a:t>
            </a:r>
          </a:p>
          <a:p>
            <a:pPr lvl="1">
              <a:spcBef>
                <a:spcPct val="10000"/>
              </a:spcBef>
              <a:spcAft>
                <a:spcPct val="10000"/>
              </a:spcAft>
            </a:pPr>
            <a:r>
              <a:rPr lang="en-US" altLang="en-US" sz="2400" dirty="0"/>
              <a:t>Workplace evaluated</a:t>
            </a:r>
          </a:p>
          <a:p>
            <a:pPr lvl="1">
              <a:spcBef>
                <a:spcPct val="10000"/>
              </a:spcBef>
              <a:spcAft>
                <a:spcPct val="10000"/>
              </a:spcAft>
            </a:pPr>
            <a:r>
              <a:rPr lang="en-US" altLang="en-US" sz="2400" dirty="0"/>
              <a:t>Person certifying that the evaluation</a:t>
            </a:r>
          </a:p>
          <a:p>
            <a:pPr lvl="1">
              <a:spcBef>
                <a:spcPct val="10000"/>
              </a:spcBef>
              <a:spcAft>
                <a:spcPct val="10000"/>
              </a:spcAft>
            </a:pPr>
            <a:r>
              <a:rPr lang="en-US" altLang="en-US" sz="2400" dirty="0"/>
              <a:t>Date of hazard assessment</a:t>
            </a:r>
          </a:p>
          <a:p>
            <a:endParaRPr lang="en-US" altLang="en-US" dirty="0"/>
          </a:p>
        </p:txBody>
      </p:sp>
      <p:sp>
        <p:nvSpPr>
          <p:cNvPr id="3" name="Content Placeholder 2"/>
          <p:cNvSpPr>
            <a:spLocks noGrp="1"/>
          </p:cNvSpPr>
          <p:nvPr>
            <p:ph sz="quarter" idx="10"/>
          </p:nvPr>
        </p:nvSpPr>
        <p:spPr>
          <a:xfrm>
            <a:off x="7086600" y="609600"/>
            <a:ext cx="1676400" cy="381000"/>
          </a:xfrm>
        </p:spPr>
        <p:txBody>
          <a:bodyPr/>
          <a:lstStyle/>
          <a:p>
            <a:r>
              <a:rPr lang="en-US" altLang="en-US" dirty="0">
                <a:latin typeface="Arial" panose="020B0604020202020204" pitchFamily="34" charset="0"/>
              </a:rPr>
              <a:t>1910.132(d)</a:t>
            </a:r>
          </a:p>
          <a:p>
            <a:endParaRPr lang="en-US" dirty="0"/>
          </a:p>
        </p:txBody>
      </p:sp>
      <p:grpSp>
        <p:nvGrpSpPr>
          <p:cNvPr id="5" name="Group 4">
            <a:extLst>
              <a:ext uri="{FF2B5EF4-FFF2-40B4-BE49-F238E27FC236}">
                <a16:creationId xmlns:a16="http://schemas.microsoft.com/office/drawing/2014/main" id="{1A9A7EF9-BC95-4BE2-8206-4443CBC9743D}"/>
              </a:ext>
            </a:extLst>
          </p:cNvPr>
          <p:cNvGrpSpPr/>
          <p:nvPr/>
        </p:nvGrpSpPr>
        <p:grpSpPr>
          <a:xfrm>
            <a:off x="4953000" y="4267200"/>
            <a:ext cx="3422274" cy="1564105"/>
            <a:chOff x="5797654" y="3276600"/>
            <a:chExt cx="3779211" cy="1816223"/>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97654" y="3276600"/>
              <a:ext cx="3779211" cy="181622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p:cNvSpPr/>
            <p:nvPr/>
          </p:nvSpPr>
          <p:spPr>
            <a:xfrm>
              <a:off x="6019800" y="4861991"/>
              <a:ext cx="1255472" cy="230832"/>
            </a:xfrm>
            <a:prstGeom prst="rect">
              <a:avLst/>
            </a:prstGeom>
          </p:spPr>
          <p:txBody>
            <a:bodyPr wrap="none">
              <a:spAutoFit/>
            </a:bodyPr>
            <a:lstStyle/>
            <a:p>
              <a:r>
                <a:rPr lang="en-US" sz="900" u="none" dirty="0"/>
                <a:t>NCDOL Photo Library</a:t>
              </a:r>
            </a:p>
          </p:txBody>
        </p:sp>
      </p:grpSp>
      <p:sp>
        <p:nvSpPr>
          <p:cNvPr id="9" name="Rectangle 2">
            <a:extLst>
              <a:ext uri="{FF2B5EF4-FFF2-40B4-BE49-F238E27FC236}">
                <a16:creationId xmlns:a16="http://schemas.microsoft.com/office/drawing/2014/main" id="{A4D6D48F-44FB-4DF5-994D-AB5A9FE82379}"/>
              </a:ext>
            </a:extLst>
          </p:cNvPr>
          <p:cNvSpPr txBox="1">
            <a:spLocks noChangeArrowheads="1"/>
          </p:cNvSpPr>
          <p:nvPr/>
        </p:nvSpPr>
        <p:spPr bwMode="gray">
          <a:xfrm>
            <a:off x="593558" y="526231"/>
            <a:ext cx="634064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038" tIns="0" rIns="46038" bIns="0" numCol="1" anchor="t" anchorCtr="0" compatLnSpc="1">
            <a:prstTxWarp prst="textNoShape">
              <a:avLst/>
            </a:prstTxWarp>
            <a:spAutoFit/>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r>
              <a:rPr lang="en-US" altLang="en-US" sz="3200" u="none" kern="0" dirty="0">
                <a:solidFill>
                  <a:srgbClr val="012447"/>
                </a:solidFill>
              </a:rPr>
              <a:t>Hazard Assessment Process</a:t>
            </a:r>
          </a:p>
        </p:txBody>
      </p:sp>
    </p:spTree>
    <p:extLst>
      <p:ext uri="{BB962C8B-B14F-4D97-AF65-F5344CB8AC3E}">
        <p14:creationId xmlns:p14="http://schemas.microsoft.com/office/powerpoint/2010/main" val="2105049061"/>
      </p:ext>
    </p:extLst>
  </p:cSld>
  <p:clrMapOvr>
    <a:masterClrMapping/>
  </p:clrMapOvr>
  <p:transition/>
</p:sld>
</file>

<file path=ppt/theme/theme1.xml><?xml version="1.0" encoding="utf-8"?>
<a:theme xmlns:a="http://schemas.openxmlformats.org/drawingml/2006/main" name="Office Theme">
  <a:themeElements>
    <a:clrScheme name="NCDOL 2025-Farley">
      <a:dk1>
        <a:srgbClr val="000000"/>
      </a:dk1>
      <a:lt1>
        <a:sysClr val="window" lastClr="FFFFFF"/>
      </a:lt1>
      <a:dk2>
        <a:srgbClr val="7F7F7F"/>
      </a:dk2>
      <a:lt2>
        <a:srgbClr val="E7E6E6"/>
      </a:lt2>
      <a:accent1>
        <a:srgbClr val="102447"/>
      </a:accent1>
      <a:accent2>
        <a:srgbClr val="00814A"/>
      </a:accent2>
      <a:accent3>
        <a:srgbClr val="A70D15"/>
      </a:accent3>
      <a:accent4>
        <a:srgbClr val="FABE00"/>
      </a:accent4>
      <a:accent5>
        <a:srgbClr val="5283D8"/>
      </a:accent5>
      <a:accent6>
        <a:srgbClr val="70AD47"/>
      </a:accent6>
      <a:hlink>
        <a:srgbClr val="234F9D"/>
      </a:hlink>
      <a:folHlink>
        <a:srgbClr val="7D090F"/>
      </a:folHlink>
    </a:clrScheme>
    <a:fontScheme name="Custom 2">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xternal-Public STD PPT template-4.potx  -  Read-Only" id="{1792736E-40D6-48DC-8481-B6148C192018}" vid="{987325D1-C413-4405-B07D-29E194FD3A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External-Public STD PPT template-4</Template>
  <TotalTime>45</TotalTime>
  <Words>1990</Words>
  <Application>Microsoft Office PowerPoint</Application>
  <PresentationFormat>On-screen Show (4:3)</PresentationFormat>
  <Paragraphs>383</Paragraphs>
  <Slides>39</Slides>
  <Notes>39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Aptos</vt:lpstr>
      <vt:lpstr>Arial</vt:lpstr>
      <vt:lpstr>Arial Narrow</vt:lpstr>
      <vt:lpstr>Avenir Next LT Pro</vt:lpstr>
      <vt:lpstr>Avenir Next LT Pro Demi</vt:lpstr>
      <vt:lpstr>Avenir Next LT Pro Light</vt:lpstr>
      <vt:lpstr>Calibri</vt:lpstr>
      <vt:lpstr>Times New Roman</vt:lpstr>
      <vt:lpstr>Wingdings</vt:lpstr>
      <vt:lpstr>Office Theme</vt:lpstr>
      <vt:lpstr>Personal Protective Equipment          General Industry - Subpart I</vt:lpstr>
      <vt:lpstr>Objectives</vt:lpstr>
      <vt:lpstr>What is PPE?</vt:lpstr>
      <vt:lpstr>Personal Protective Equipment</vt:lpstr>
      <vt:lpstr>Employee-Owned Equipment</vt:lpstr>
      <vt:lpstr>PPE Design</vt:lpstr>
      <vt:lpstr>Hazard Assessment</vt:lpstr>
      <vt:lpstr>Hazard Assessment Process</vt:lpstr>
      <vt:lpstr>PowerPoint Presentation</vt:lpstr>
      <vt:lpstr>Hazard Assessment Process</vt:lpstr>
      <vt:lpstr>Basic Hazard Categories</vt:lpstr>
      <vt:lpstr>Basic Hazard Categories</vt:lpstr>
      <vt:lpstr>Training</vt:lpstr>
      <vt:lpstr>Training</vt:lpstr>
      <vt:lpstr>PPE Payment</vt:lpstr>
      <vt:lpstr>PPE Payment</vt:lpstr>
      <vt:lpstr>Eye and Face Protection</vt:lpstr>
      <vt:lpstr>Eye and Face Protection</vt:lpstr>
      <vt:lpstr>Eye and Face Protection</vt:lpstr>
      <vt:lpstr>Eye and Face Protection</vt:lpstr>
      <vt:lpstr>Eye and Face Protection</vt:lpstr>
      <vt:lpstr>Eye and Face Protection</vt:lpstr>
      <vt:lpstr>Head Protection</vt:lpstr>
      <vt:lpstr>Head Protection</vt:lpstr>
      <vt:lpstr>Head Protection</vt:lpstr>
      <vt:lpstr>Foot Protection</vt:lpstr>
      <vt:lpstr>Foot Protection</vt:lpstr>
      <vt:lpstr>Electrical Protective Equipment</vt:lpstr>
      <vt:lpstr>Hand Protection</vt:lpstr>
      <vt:lpstr>Hand Protection</vt:lpstr>
      <vt:lpstr>Personal Fall Protection Systems</vt:lpstr>
      <vt:lpstr>Personal Fall Protection Systems</vt:lpstr>
      <vt:lpstr>Personal Fall Arrest Systems</vt:lpstr>
      <vt:lpstr>Personal Fall Arrest Systems</vt:lpstr>
      <vt:lpstr>Positioning Systems</vt:lpstr>
      <vt:lpstr>Positioning Systems</vt:lpstr>
      <vt:lpstr>Positioning Systems</vt:lpstr>
      <vt:lpstr>Summary</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Lagoe, Wanda</dc:creator>
  <cp:lastModifiedBy>Lagoe, Wanda</cp:lastModifiedBy>
  <cp:revision>4</cp:revision>
  <dcterms:created xsi:type="dcterms:W3CDTF">2025-06-17T12:32:10Z</dcterms:created>
  <dcterms:modified xsi:type="dcterms:W3CDTF">2026-04-01T13:03:13Z</dcterms:modified>
</cp:coreProperties>
</file>