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60" r:id="rId2"/>
    <p:sldId id="338" r:id="rId3"/>
    <p:sldId id="345" r:id="rId4"/>
    <p:sldId id="432" r:id="rId5"/>
    <p:sldId id="347" r:id="rId6"/>
    <p:sldId id="421" r:id="rId7"/>
    <p:sldId id="422" r:id="rId8"/>
    <p:sldId id="383" r:id="rId9"/>
    <p:sldId id="409" r:id="rId10"/>
    <p:sldId id="410" r:id="rId11"/>
    <p:sldId id="412" r:id="rId12"/>
    <p:sldId id="423" r:id="rId13"/>
    <p:sldId id="419" r:id="rId14"/>
    <p:sldId id="424" r:id="rId15"/>
    <p:sldId id="435" r:id="rId16"/>
    <p:sldId id="436" r:id="rId17"/>
    <p:sldId id="425" r:id="rId18"/>
    <p:sldId id="426" r:id="rId19"/>
    <p:sldId id="427" r:id="rId20"/>
    <p:sldId id="428" r:id="rId21"/>
    <p:sldId id="429" r:id="rId22"/>
    <p:sldId id="430" r:id="rId23"/>
    <p:sldId id="443" r:id="rId24"/>
    <p:sldId id="418" r:id="rId25"/>
    <p:sldId id="431" r:id="rId26"/>
    <p:sldId id="415" r:id="rId27"/>
    <p:sldId id="411" r:id="rId28"/>
    <p:sldId id="402" r:id="rId29"/>
    <p:sldId id="403" r:id="rId30"/>
    <p:sldId id="399" r:id="rId31"/>
    <p:sldId id="400" r:id="rId32"/>
    <p:sldId id="404" r:id="rId33"/>
    <p:sldId id="413" r:id="rId34"/>
    <p:sldId id="437" r:id="rId35"/>
    <p:sldId id="41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C63B1-0375-4CB2-BCC5-9C1576FFCDAF}" v="3" dt="2025-06-20T12:42:40.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62" d="100"/>
          <a:sy n="62" d="100"/>
        </p:scale>
        <p:origin x="1906"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A20C63B1-0375-4CB2-BCC5-9C1576FFCDAF}"/>
    <pc:docChg chg="custSel addSld delSld modSld">
      <pc:chgData name="Garcia, Elma" userId="f2cc6a70-af64-4323-8354-63fdb2cbddcb" providerId="ADAL" clId="{A20C63B1-0375-4CB2-BCC5-9C1576FFCDAF}" dt="2025-06-20T12:45:39.532" v="39" actId="47"/>
      <pc:docMkLst>
        <pc:docMk/>
      </pc:docMkLst>
      <pc:sldChg chg="del">
        <pc:chgData name="Garcia, Elma" userId="f2cc6a70-af64-4323-8354-63fdb2cbddcb" providerId="ADAL" clId="{A20C63B1-0375-4CB2-BCC5-9C1576FFCDAF}" dt="2025-06-20T12:42:45.699" v="15" actId="2696"/>
        <pc:sldMkLst>
          <pc:docMk/>
          <pc:sldMk cId="4224782898" sldId="256"/>
        </pc:sldMkLst>
      </pc:sldChg>
      <pc:sldChg chg="del">
        <pc:chgData name="Garcia, Elma" userId="f2cc6a70-af64-4323-8354-63fdb2cbddcb" providerId="ADAL" clId="{A20C63B1-0375-4CB2-BCC5-9C1576FFCDAF}" dt="2025-06-20T12:45:35.936" v="37" actId="47"/>
        <pc:sldMkLst>
          <pc:docMk/>
          <pc:sldMk cId="1447532766" sldId="257"/>
        </pc:sldMkLst>
      </pc:sldChg>
      <pc:sldChg chg="del">
        <pc:chgData name="Garcia, Elma" userId="f2cc6a70-af64-4323-8354-63fdb2cbddcb" providerId="ADAL" clId="{A20C63B1-0375-4CB2-BCC5-9C1576FFCDAF}" dt="2025-06-20T12:45:37.854" v="38" actId="47"/>
        <pc:sldMkLst>
          <pc:docMk/>
          <pc:sldMk cId="3648550839" sldId="258"/>
        </pc:sldMkLst>
      </pc:sldChg>
      <pc:sldChg chg="del">
        <pc:chgData name="Garcia, Elma" userId="f2cc6a70-af64-4323-8354-63fdb2cbddcb" providerId="ADAL" clId="{A20C63B1-0375-4CB2-BCC5-9C1576FFCDAF}" dt="2025-06-20T12:45:39.532" v="39" actId="47"/>
        <pc:sldMkLst>
          <pc:docMk/>
          <pc:sldMk cId="2852384745" sldId="259"/>
        </pc:sldMkLst>
      </pc:sldChg>
      <pc:sldChg chg="delSp modSp add mod modTransition">
        <pc:chgData name="Garcia, Elma" userId="f2cc6a70-af64-4323-8354-63fdb2cbddcb" providerId="ADAL" clId="{A20C63B1-0375-4CB2-BCC5-9C1576FFCDAF}" dt="2025-06-20T12:42:40.702" v="14" actId="478"/>
        <pc:sldMkLst>
          <pc:docMk/>
          <pc:sldMk cId="3851323334" sldId="260"/>
        </pc:sldMkLst>
        <pc:spChg chg="mod">
          <ac:chgData name="Garcia, Elma" userId="f2cc6a70-af64-4323-8354-63fdb2cbddcb" providerId="ADAL" clId="{A20C63B1-0375-4CB2-BCC5-9C1576FFCDAF}" dt="2025-06-20T12:42:17.086" v="10" actId="120"/>
          <ac:spMkLst>
            <pc:docMk/>
            <pc:sldMk cId="3851323334" sldId="260"/>
            <ac:spMk id="5122" creationId="{1D5ED3D5-46C9-4DF4-906C-3E51AEAA6DD6}"/>
          </ac:spMkLst>
        </pc:spChg>
        <pc:spChg chg="mod">
          <ac:chgData name="Garcia, Elma" userId="f2cc6a70-af64-4323-8354-63fdb2cbddcb" providerId="ADAL" clId="{A20C63B1-0375-4CB2-BCC5-9C1576FFCDAF}" dt="2025-06-20T12:42:34.943" v="13" actId="1076"/>
          <ac:spMkLst>
            <pc:docMk/>
            <pc:sldMk cId="3851323334" sldId="260"/>
            <ac:spMk id="5123" creationId="{B25BD456-E93C-4808-AA25-B806A43363E1}"/>
          </ac:spMkLst>
        </pc:spChg>
        <pc:spChg chg="del">
          <ac:chgData name="Garcia, Elma" userId="f2cc6a70-af64-4323-8354-63fdb2cbddcb" providerId="ADAL" clId="{A20C63B1-0375-4CB2-BCC5-9C1576FFCDAF}" dt="2025-06-20T12:42:40.702" v="14" actId="478"/>
          <ac:spMkLst>
            <pc:docMk/>
            <pc:sldMk cId="3851323334" sldId="260"/>
            <ac:spMk id="5124" creationId="{B385B53E-A425-4EA1-B2B8-548B0F4BBB7B}"/>
          </ac:spMkLst>
        </pc:spChg>
      </pc:sldChg>
      <pc:sldChg chg="add">
        <pc:chgData name="Garcia, Elma" userId="f2cc6a70-af64-4323-8354-63fdb2cbddcb" providerId="ADAL" clId="{A20C63B1-0375-4CB2-BCC5-9C1576FFCDAF}" dt="2025-06-20T12:42:13.287" v="0"/>
        <pc:sldMkLst>
          <pc:docMk/>
          <pc:sldMk cId="451373882" sldId="338"/>
        </pc:sldMkLst>
      </pc:sldChg>
      <pc:sldChg chg="add">
        <pc:chgData name="Garcia, Elma" userId="f2cc6a70-af64-4323-8354-63fdb2cbddcb" providerId="ADAL" clId="{A20C63B1-0375-4CB2-BCC5-9C1576FFCDAF}" dt="2025-06-20T12:42:13.287" v="0"/>
        <pc:sldMkLst>
          <pc:docMk/>
          <pc:sldMk cId="3420307381" sldId="345"/>
        </pc:sldMkLst>
      </pc:sldChg>
      <pc:sldChg chg="modSp add mod">
        <pc:chgData name="Garcia, Elma" userId="f2cc6a70-af64-4323-8354-63fdb2cbddcb" providerId="ADAL" clId="{A20C63B1-0375-4CB2-BCC5-9C1576FFCDAF}" dt="2025-06-20T12:43:07.825" v="18" actId="27636"/>
        <pc:sldMkLst>
          <pc:docMk/>
          <pc:sldMk cId="4244590245" sldId="347"/>
        </pc:sldMkLst>
        <pc:spChg chg="mod">
          <ac:chgData name="Garcia, Elma" userId="f2cc6a70-af64-4323-8354-63fdb2cbddcb" providerId="ADAL" clId="{A20C63B1-0375-4CB2-BCC5-9C1576FFCDAF}" dt="2025-06-20T12:43:07.825" v="18" actId="27636"/>
          <ac:spMkLst>
            <pc:docMk/>
            <pc:sldMk cId="4244590245" sldId="347"/>
            <ac:spMk id="13314" creationId="{A92D4F49-5242-4E82-9F8A-88FBB8FA23E9}"/>
          </ac:spMkLst>
        </pc:spChg>
        <pc:spChg chg="mod">
          <ac:chgData name="Garcia, Elma" userId="f2cc6a70-af64-4323-8354-63fdb2cbddcb" providerId="ADAL" clId="{A20C63B1-0375-4CB2-BCC5-9C1576FFCDAF}" dt="2025-06-20T12:42:13.369" v="1" actId="27636"/>
          <ac:spMkLst>
            <pc:docMk/>
            <pc:sldMk cId="4244590245" sldId="347"/>
            <ac:spMk id="13316" creationId="{4E94F509-3F82-4E23-81C8-38D17397583D}"/>
          </ac:spMkLst>
        </pc:spChg>
      </pc:sldChg>
      <pc:sldChg chg="modSp add mod">
        <pc:chgData name="Garcia, Elma" userId="f2cc6a70-af64-4323-8354-63fdb2cbddcb" providerId="ADAL" clId="{A20C63B1-0375-4CB2-BCC5-9C1576FFCDAF}" dt="2025-06-20T12:43:32.304" v="22" actId="14100"/>
        <pc:sldMkLst>
          <pc:docMk/>
          <pc:sldMk cId="2368994616" sldId="383"/>
        </pc:sldMkLst>
        <pc:spChg chg="mod">
          <ac:chgData name="Garcia, Elma" userId="f2cc6a70-af64-4323-8354-63fdb2cbddcb" providerId="ADAL" clId="{A20C63B1-0375-4CB2-BCC5-9C1576FFCDAF}" dt="2025-06-20T12:43:32.304" v="22" actId="14100"/>
          <ac:spMkLst>
            <pc:docMk/>
            <pc:sldMk cId="2368994616" sldId="383"/>
            <ac:spMk id="21506" creationId="{603E31B0-FB81-46FD-9E30-837DFA194E70}"/>
          </ac:spMkLst>
        </pc:spChg>
        <pc:spChg chg="mod">
          <ac:chgData name="Garcia, Elma" userId="f2cc6a70-af64-4323-8354-63fdb2cbddcb" providerId="ADAL" clId="{A20C63B1-0375-4CB2-BCC5-9C1576FFCDAF}" dt="2025-06-20T12:43:26.233" v="21" actId="14100"/>
          <ac:spMkLst>
            <pc:docMk/>
            <pc:sldMk cId="2368994616" sldId="383"/>
            <ac:spMk id="21507" creationId="{546FD748-F60B-44AB-BA05-ADEFC166B4A1}"/>
          </ac:spMkLst>
        </pc:spChg>
      </pc:sldChg>
      <pc:sldChg chg="add">
        <pc:chgData name="Garcia, Elma" userId="f2cc6a70-af64-4323-8354-63fdb2cbddcb" providerId="ADAL" clId="{A20C63B1-0375-4CB2-BCC5-9C1576FFCDAF}" dt="2025-06-20T12:42:13.287" v="0"/>
        <pc:sldMkLst>
          <pc:docMk/>
          <pc:sldMk cId="1822973600" sldId="399"/>
        </pc:sldMkLst>
      </pc:sldChg>
      <pc:sldChg chg="modSp add mod">
        <pc:chgData name="Garcia, Elma" userId="f2cc6a70-af64-4323-8354-63fdb2cbddcb" providerId="ADAL" clId="{A20C63B1-0375-4CB2-BCC5-9C1576FFCDAF}" dt="2025-06-20T12:45:24.567" v="36" actId="14100"/>
        <pc:sldMkLst>
          <pc:docMk/>
          <pc:sldMk cId="2193994438" sldId="400"/>
        </pc:sldMkLst>
        <pc:spChg chg="mod">
          <ac:chgData name="Garcia, Elma" userId="f2cc6a70-af64-4323-8354-63fdb2cbddcb" providerId="ADAL" clId="{A20C63B1-0375-4CB2-BCC5-9C1576FFCDAF}" dt="2025-06-20T12:45:24.567" v="36" actId="14100"/>
          <ac:spMkLst>
            <pc:docMk/>
            <pc:sldMk cId="2193994438" sldId="400"/>
            <ac:spMk id="60419" creationId="{B296422D-73E0-4BF1-B4E3-63FA52042DF5}"/>
          </ac:spMkLst>
        </pc:spChg>
      </pc:sldChg>
      <pc:sldChg chg="add">
        <pc:chgData name="Garcia, Elma" userId="f2cc6a70-af64-4323-8354-63fdb2cbddcb" providerId="ADAL" clId="{A20C63B1-0375-4CB2-BCC5-9C1576FFCDAF}" dt="2025-06-20T12:42:13.287" v="0"/>
        <pc:sldMkLst>
          <pc:docMk/>
          <pc:sldMk cId="2229392055" sldId="402"/>
        </pc:sldMkLst>
      </pc:sldChg>
      <pc:sldChg chg="add">
        <pc:chgData name="Garcia, Elma" userId="f2cc6a70-af64-4323-8354-63fdb2cbddcb" providerId="ADAL" clId="{A20C63B1-0375-4CB2-BCC5-9C1576FFCDAF}" dt="2025-06-20T12:42:13.287" v="0"/>
        <pc:sldMkLst>
          <pc:docMk/>
          <pc:sldMk cId="73864817" sldId="403"/>
        </pc:sldMkLst>
      </pc:sldChg>
      <pc:sldChg chg="add">
        <pc:chgData name="Garcia, Elma" userId="f2cc6a70-af64-4323-8354-63fdb2cbddcb" providerId="ADAL" clId="{A20C63B1-0375-4CB2-BCC5-9C1576FFCDAF}" dt="2025-06-20T12:42:13.287" v="0"/>
        <pc:sldMkLst>
          <pc:docMk/>
          <pc:sldMk cId="568487867" sldId="404"/>
        </pc:sldMkLst>
      </pc:sldChg>
      <pc:sldChg chg="modSp add mod">
        <pc:chgData name="Garcia, Elma" userId="f2cc6a70-af64-4323-8354-63fdb2cbddcb" providerId="ADAL" clId="{A20C63B1-0375-4CB2-BCC5-9C1576FFCDAF}" dt="2025-06-20T12:43:42.370" v="24" actId="14100"/>
        <pc:sldMkLst>
          <pc:docMk/>
          <pc:sldMk cId="896208884" sldId="409"/>
        </pc:sldMkLst>
        <pc:spChg chg="mod">
          <ac:chgData name="Garcia, Elma" userId="f2cc6a70-af64-4323-8354-63fdb2cbddcb" providerId="ADAL" clId="{A20C63B1-0375-4CB2-BCC5-9C1576FFCDAF}" dt="2025-06-20T12:43:37.054" v="23" actId="14100"/>
          <ac:spMkLst>
            <pc:docMk/>
            <pc:sldMk cId="896208884" sldId="409"/>
            <ac:spMk id="23554" creationId="{82E9014C-796F-4980-B070-FA6E7F775B61}"/>
          </ac:spMkLst>
        </pc:spChg>
        <pc:spChg chg="mod">
          <ac:chgData name="Garcia, Elma" userId="f2cc6a70-af64-4323-8354-63fdb2cbddcb" providerId="ADAL" clId="{A20C63B1-0375-4CB2-BCC5-9C1576FFCDAF}" dt="2025-06-20T12:43:42.370" v="24" actId="14100"/>
          <ac:spMkLst>
            <pc:docMk/>
            <pc:sldMk cId="896208884" sldId="409"/>
            <ac:spMk id="23555" creationId="{7C18CEB8-C673-4782-B85D-B3038AD66B22}"/>
          </ac:spMkLst>
        </pc:spChg>
      </pc:sldChg>
      <pc:sldChg chg="modSp add mod">
        <pc:chgData name="Garcia, Elma" userId="f2cc6a70-af64-4323-8354-63fdb2cbddcb" providerId="ADAL" clId="{A20C63B1-0375-4CB2-BCC5-9C1576FFCDAF}" dt="2025-06-20T12:43:47.504" v="25" actId="14100"/>
        <pc:sldMkLst>
          <pc:docMk/>
          <pc:sldMk cId="4065020963" sldId="410"/>
        </pc:sldMkLst>
        <pc:spChg chg="mod">
          <ac:chgData name="Garcia, Elma" userId="f2cc6a70-af64-4323-8354-63fdb2cbddcb" providerId="ADAL" clId="{A20C63B1-0375-4CB2-BCC5-9C1576FFCDAF}" dt="2025-06-20T12:43:47.504" v="25" actId="14100"/>
          <ac:spMkLst>
            <pc:docMk/>
            <pc:sldMk cId="4065020963" sldId="410"/>
            <ac:spMk id="25602" creationId="{8B5CE807-F1C7-4FFC-AB0D-31EC2DCFB462}"/>
          </ac:spMkLst>
        </pc:spChg>
      </pc:sldChg>
      <pc:sldChg chg="add">
        <pc:chgData name="Garcia, Elma" userId="f2cc6a70-af64-4323-8354-63fdb2cbddcb" providerId="ADAL" clId="{A20C63B1-0375-4CB2-BCC5-9C1576FFCDAF}" dt="2025-06-20T12:42:13.287" v="0"/>
        <pc:sldMkLst>
          <pc:docMk/>
          <pc:sldMk cId="662081898" sldId="411"/>
        </pc:sldMkLst>
      </pc:sldChg>
      <pc:sldChg chg="modSp add mod">
        <pc:chgData name="Garcia, Elma" userId="f2cc6a70-af64-4323-8354-63fdb2cbddcb" providerId="ADAL" clId="{A20C63B1-0375-4CB2-BCC5-9C1576FFCDAF}" dt="2025-06-20T12:43:54.476" v="26" actId="14100"/>
        <pc:sldMkLst>
          <pc:docMk/>
          <pc:sldMk cId="656762023" sldId="412"/>
        </pc:sldMkLst>
        <pc:spChg chg="mod">
          <ac:chgData name="Garcia, Elma" userId="f2cc6a70-af64-4323-8354-63fdb2cbddcb" providerId="ADAL" clId="{A20C63B1-0375-4CB2-BCC5-9C1576FFCDAF}" dt="2025-06-20T12:43:54.476" v="26" actId="14100"/>
          <ac:spMkLst>
            <pc:docMk/>
            <pc:sldMk cId="656762023" sldId="412"/>
            <ac:spMk id="29698" creationId="{F70AE2F8-E58E-4B3A-88A6-87195228CF0B}"/>
          </ac:spMkLst>
        </pc:spChg>
      </pc:sldChg>
      <pc:sldChg chg="add">
        <pc:chgData name="Garcia, Elma" userId="f2cc6a70-af64-4323-8354-63fdb2cbddcb" providerId="ADAL" clId="{A20C63B1-0375-4CB2-BCC5-9C1576FFCDAF}" dt="2025-06-20T12:42:13.287" v="0"/>
        <pc:sldMkLst>
          <pc:docMk/>
          <pc:sldMk cId="3160958487" sldId="413"/>
        </pc:sldMkLst>
      </pc:sldChg>
      <pc:sldChg chg="modSp add mod">
        <pc:chgData name="Garcia, Elma" userId="f2cc6a70-af64-4323-8354-63fdb2cbddcb" providerId="ADAL" clId="{A20C63B1-0375-4CB2-BCC5-9C1576FFCDAF}" dt="2025-06-20T12:42:13.418" v="8" actId="27636"/>
        <pc:sldMkLst>
          <pc:docMk/>
          <pc:sldMk cId="24033204" sldId="415"/>
        </pc:sldMkLst>
        <pc:spChg chg="mod">
          <ac:chgData name="Garcia, Elma" userId="f2cc6a70-af64-4323-8354-63fdb2cbddcb" providerId="ADAL" clId="{A20C63B1-0375-4CB2-BCC5-9C1576FFCDAF}" dt="2025-06-20T12:42:13.418" v="8" actId="27636"/>
          <ac:spMkLst>
            <pc:docMk/>
            <pc:sldMk cId="24033204" sldId="415"/>
            <ac:spMk id="60419" creationId="{BF657A75-4A94-48EE-A045-AB04385CF7DA}"/>
          </ac:spMkLst>
        </pc:spChg>
      </pc:sldChg>
      <pc:sldChg chg="modSp add mod">
        <pc:chgData name="Garcia, Elma" userId="f2cc6a70-af64-4323-8354-63fdb2cbddcb" providerId="ADAL" clId="{A20C63B1-0375-4CB2-BCC5-9C1576FFCDAF}" dt="2025-06-20T12:42:13.448" v="9" actId="27636"/>
        <pc:sldMkLst>
          <pc:docMk/>
          <pc:sldMk cId="3399080349" sldId="417"/>
        </pc:sldMkLst>
        <pc:spChg chg="mod">
          <ac:chgData name="Garcia, Elma" userId="f2cc6a70-af64-4323-8354-63fdb2cbddcb" providerId="ADAL" clId="{A20C63B1-0375-4CB2-BCC5-9C1576FFCDAF}" dt="2025-06-20T12:42:13.448" v="9" actId="27636"/>
          <ac:spMkLst>
            <pc:docMk/>
            <pc:sldMk cId="3399080349" sldId="417"/>
            <ac:spMk id="78851" creationId="{5EBA6947-8DBF-4EEA-A022-D5F66EEDD16C}"/>
          </ac:spMkLst>
        </pc:spChg>
      </pc:sldChg>
      <pc:sldChg chg="add">
        <pc:chgData name="Garcia, Elma" userId="f2cc6a70-af64-4323-8354-63fdb2cbddcb" providerId="ADAL" clId="{A20C63B1-0375-4CB2-BCC5-9C1576FFCDAF}" dt="2025-06-20T12:42:13.287" v="0"/>
        <pc:sldMkLst>
          <pc:docMk/>
          <pc:sldMk cId="1832685977" sldId="418"/>
        </pc:sldMkLst>
      </pc:sldChg>
      <pc:sldChg chg="modSp add mod modTransition">
        <pc:chgData name="Garcia, Elma" userId="f2cc6a70-af64-4323-8354-63fdb2cbddcb" providerId="ADAL" clId="{A20C63B1-0375-4CB2-BCC5-9C1576FFCDAF}" dt="2025-06-20T12:44:17.534" v="29" actId="14100"/>
        <pc:sldMkLst>
          <pc:docMk/>
          <pc:sldMk cId="1335872575" sldId="419"/>
        </pc:sldMkLst>
        <pc:spChg chg="mod">
          <ac:chgData name="Garcia, Elma" userId="f2cc6a70-af64-4323-8354-63fdb2cbddcb" providerId="ADAL" clId="{A20C63B1-0375-4CB2-BCC5-9C1576FFCDAF}" dt="2025-06-20T12:44:13.877" v="28" actId="14100"/>
          <ac:spMkLst>
            <pc:docMk/>
            <pc:sldMk cId="1335872575" sldId="419"/>
            <ac:spMk id="33795" creationId="{CAA63FC3-ACA7-45AB-B294-B9876C65A783}"/>
          </ac:spMkLst>
        </pc:spChg>
        <pc:spChg chg="mod">
          <ac:chgData name="Garcia, Elma" userId="f2cc6a70-af64-4323-8354-63fdb2cbddcb" providerId="ADAL" clId="{A20C63B1-0375-4CB2-BCC5-9C1576FFCDAF}" dt="2025-06-20T12:44:17.534" v="29" actId="14100"/>
          <ac:spMkLst>
            <pc:docMk/>
            <pc:sldMk cId="1335872575" sldId="419"/>
            <ac:spMk id="33796" creationId="{B963D741-5D10-4AA2-8BB6-B77720225BAA}"/>
          </ac:spMkLst>
        </pc:spChg>
      </pc:sldChg>
      <pc:sldChg chg="modSp add mod">
        <pc:chgData name="Garcia, Elma" userId="f2cc6a70-af64-4323-8354-63fdb2cbddcb" providerId="ADAL" clId="{A20C63B1-0375-4CB2-BCC5-9C1576FFCDAF}" dt="2025-06-20T12:43:14.998" v="20" actId="27636"/>
        <pc:sldMkLst>
          <pc:docMk/>
          <pc:sldMk cId="4094787729" sldId="421"/>
        </pc:sldMkLst>
        <pc:spChg chg="mod">
          <ac:chgData name="Garcia, Elma" userId="f2cc6a70-af64-4323-8354-63fdb2cbddcb" providerId="ADAL" clId="{A20C63B1-0375-4CB2-BCC5-9C1576FFCDAF}" dt="2025-06-20T12:43:14.998" v="20" actId="27636"/>
          <ac:spMkLst>
            <pc:docMk/>
            <pc:sldMk cId="4094787729" sldId="421"/>
            <ac:spMk id="13" creationId="{2EF94936-8AAA-4C9B-87EA-0C9E19B2D53C}"/>
          </ac:spMkLst>
        </pc:spChg>
      </pc:sldChg>
      <pc:sldChg chg="add">
        <pc:chgData name="Garcia, Elma" userId="f2cc6a70-af64-4323-8354-63fdb2cbddcb" providerId="ADAL" clId="{A20C63B1-0375-4CB2-BCC5-9C1576FFCDAF}" dt="2025-06-20T12:42:13.287" v="0"/>
        <pc:sldMkLst>
          <pc:docMk/>
          <pc:sldMk cId="2745177278" sldId="422"/>
        </pc:sldMkLst>
      </pc:sldChg>
      <pc:sldChg chg="modSp add mod">
        <pc:chgData name="Garcia, Elma" userId="f2cc6a70-af64-4323-8354-63fdb2cbddcb" providerId="ADAL" clId="{A20C63B1-0375-4CB2-BCC5-9C1576FFCDAF}" dt="2025-06-20T12:44:06.943" v="27" actId="14100"/>
        <pc:sldMkLst>
          <pc:docMk/>
          <pc:sldMk cId="2345481308" sldId="423"/>
        </pc:sldMkLst>
        <pc:spChg chg="mod">
          <ac:chgData name="Garcia, Elma" userId="f2cc6a70-af64-4323-8354-63fdb2cbddcb" providerId="ADAL" clId="{A20C63B1-0375-4CB2-BCC5-9C1576FFCDAF}" dt="2025-06-20T12:44:06.943" v="27" actId="14100"/>
          <ac:spMkLst>
            <pc:docMk/>
            <pc:sldMk cId="2345481308" sldId="423"/>
            <ac:spMk id="31746" creationId="{712E3140-9C93-4724-8C45-5FBDDC11B757}"/>
          </ac:spMkLst>
        </pc:spChg>
      </pc:sldChg>
      <pc:sldChg chg="modSp add mod modTransition">
        <pc:chgData name="Garcia, Elma" userId="f2cc6a70-af64-4323-8354-63fdb2cbddcb" providerId="ADAL" clId="{A20C63B1-0375-4CB2-BCC5-9C1576FFCDAF}" dt="2025-06-20T12:42:13.400" v="7" actId="27636"/>
        <pc:sldMkLst>
          <pc:docMk/>
          <pc:sldMk cId="3133703022" sldId="424"/>
        </pc:sldMkLst>
        <pc:spChg chg="mod">
          <ac:chgData name="Garcia, Elma" userId="f2cc6a70-af64-4323-8354-63fdb2cbddcb" providerId="ADAL" clId="{A20C63B1-0375-4CB2-BCC5-9C1576FFCDAF}" dt="2025-06-20T12:42:13.400" v="7" actId="27636"/>
          <ac:spMkLst>
            <pc:docMk/>
            <pc:sldMk cId="3133703022" sldId="424"/>
            <ac:spMk id="35843" creationId="{93C9F819-2FA7-4D3F-ABDE-AF8128071654}"/>
          </ac:spMkLst>
        </pc:spChg>
        <pc:spChg chg="mod">
          <ac:chgData name="Garcia, Elma" userId="f2cc6a70-af64-4323-8354-63fdb2cbddcb" providerId="ADAL" clId="{A20C63B1-0375-4CB2-BCC5-9C1576FFCDAF}" dt="2025-06-20T12:42:13.400" v="6" actId="27636"/>
          <ac:spMkLst>
            <pc:docMk/>
            <pc:sldMk cId="3133703022" sldId="424"/>
            <ac:spMk id="35844" creationId="{144FB592-F059-49DB-B87C-DDD7B6018486}"/>
          </ac:spMkLst>
        </pc:spChg>
      </pc:sldChg>
      <pc:sldChg chg="modSp add mod">
        <pc:chgData name="Garcia, Elma" userId="f2cc6a70-af64-4323-8354-63fdb2cbddcb" providerId="ADAL" clId="{A20C63B1-0375-4CB2-BCC5-9C1576FFCDAF}" dt="2025-06-20T12:44:38.836" v="32" actId="14100"/>
        <pc:sldMkLst>
          <pc:docMk/>
          <pc:sldMk cId="3186504801" sldId="425"/>
        </pc:sldMkLst>
        <pc:spChg chg="mod">
          <ac:chgData name="Garcia, Elma" userId="f2cc6a70-af64-4323-8354-63fdb2cbddcb" providerId="ADAL" clId="{A20C63B1-0375-4CB2-BCC5-9C1576FFCDAF}" dt="2025-06-20T12:44:38.836" v="32" actId="14100"/>
          <ac:spMkLst>
            <pc:docMk/>
            <pc:sldMk cId="3186504801" sldId="425"/>
            <ac:spMk id="41987" creationId="{80EB1E0A-5333-458A-8A96-1C765229C4B3}"/>
          </ac:spMkLst>
        </pc:spChg>
      </pc:sldChg>
      <pc:sldChg chg="add">
        <pc:chgData name="Garcia, Elma" userId="f2cc6a70-af64-4323-8354-63fdb2cbddcb" providerId="ADAL" clId="{A20C63B1-0375-4CB2-BCC5-9C1576FFCDAF}" dt="2025-06-20T12:42:13.287" v="0"/>
        <pc:sldMkLst>
          <pc:docMk/>
          <pc:sldMk cId="1431693702" sldId="426"/>
        </pc:sldMkLst>
      </pc:sldChg>
      <pc:sldChg chg="add">
        <pc:chgData name="Garcia, Elma" userId="f2cc6a70-af64-4323-8354-63fdb2cbddcb" providerId="ADAL" clId="{A20C63B1-0375-4CB2-BCC5-9C1576FFCDAF}" dt="2025-06-20T12:42:13.287" v="0"/>
        <pc:sldMkLst>
          <pc:docMk/>
          <pc:sldMk cId="3531822618" sldId="427"/>
        </pc:sldMkLst>
      </pc:sldChg>
      <pc:sldChg chg="modSp add mod">
        <pc:chgData name="Garcia, Elma" userId="f2cc6a70-af64-4323-8354-63fdb2cbddcb" providerId="ADAL" clId="{A20C63B1-0375-4CB2-BCC5-9C1576FFCDAF}" dt="2025-06-20T12:44:49.230" v="33" actId="14100"/>
        <pc:sldMkLst>
          <pc:docMk/>
          <pc:sldMk cId="1759310596" sldId="428"/>
        </pc:sldMkLst>
        <pc:spChg chg="mod">
          <ac:chgData name="Garcia, Elma" userId="f2cc6a70-af64-4323-8354-63fdb2cbddcb" providerId="ADAL" clId="{A20C63B1-0375-4CB2-BCC5-9C1576FFCDAF}" dt="2025-06-20T12:44:49.230" v="33" actId="14100"/>
          <ac:spMkLst>
            <pc:docMk/>
            <pc:sldMk cId="1759310596" sldId="428"/>
            <ac:spMk id="48130" creationId="{C7515B23-011A-4F73-BA81-4D05BDBD8C07}"/>
          </ac:spMkLst>
        </pc:spChg>
      </pc:sldChg>
      <pc:sldChg chg="add">
        <pc:chgData name="Garcia, Elma" userId="f2cc6a70-af64-4323-8354-63fdb2cbddcb" providerId="ADAL" clId="{A20C63B1-0375-4CB2-BCC5-9C1576FFCDAF}" dt="2025-06-20T12:42:13.287" v="0"/>
        <pc:sldMkLst>
          <pc:docMk/>
          <pc:sldMk cId="3724663305" sldId="429"/>
        </pc:sldMkLst>
      </pc:sldChg>
      <pc:sldChg chg="add">
        <pc:chgData name="Garcia, Elma" userId="f2cc6a70-af64-4323-8354-63fdb2cbddcb" providerId="ADAL" clId="{A20C63B1-0375-4CB2-BCC5-9C1576FFCDAF}" dt="2025-06-20T12:42:13.287" v="0"/>
        <pc:sldMkLst>
          <pc:docMk/>
          <pc:sldMk cId="2464120133" sldId="430"/>
        </pc:sldMkLst>
      </pc:sldChg>
      <pc:sldChg chg="add">
        <pc:chgData name="Garcia, Elma" userId="f2cc6a70-af64-4323-8354-63fdb2cbddcb" providerId="ADAL" clId="{A20C63B1-0375-4CB2-BCC5-9C1576FFCDAF}" dt="2025-06-20T12:42:13.287" v="0"/>
        <pc:sldMkLst>
          <pc:docMk/>
          <pc:sldMk cId="2274465904" sldId="431"/>
        </pc:sldMkLst>
      </pc:sldChg>
      <pc:sldChg chg="modSp add mod">
        <pc:chgData name="Garcia, Elma" userId="f2cc6a70-af64-4323-8354-63fdb2cbddcb" providerId="ADAL" clId="{A20C63B1-0375-4CB2-BCC5-9C1576FFCDAF}" dt="2025-06-20T12:42:58.180" v="16" actId="14100"/>
        <pc:sldMkLst>
          <pc:docMk/>
          <pc:sldMk cId="2609788943" sldId="432"/>
        </pc:sldMkLst>
        <pc:spChg chg="mod">
          <ac:chgData name="Garcia, Elma" userId="f2cc6a70-af64-4323-8354-63fdb2cbddcb" providerId="ADAL" clId="{A20C63B1-0375-4CB2-BCC5-9C1576FFCDAF}" dt="2025-06-20T12:42:58.180" v="16" actId="14100"/>
          <ac:spMkLst>
            <pc:docMk/>
            <pc:sldMk cId="2609788943" sldId="432"/>
            <ac:spMk id="11267" creationId="{0D37C536-7945-41E1-A629-71B23373C253}"/>
          </ac:spMkLst>
        </pc:spChg>
      </pc:sldChg>
      <pc:sldChg chg="modSp add mod">
        <pc:chgData name="Garcia, Elma" userId="f2cc6a70-af64-4323-8354-63fdb2cbddcb" providerId="ADAL" clId="{A20C63B1-0375-4CB2-BCC5-9C1576FFCDAF}" dt="2025-06-20T12:44:24.959" v="30" actId="14100"/>
        <pc:sldMkLst>
          <pc:docMk/>
          <pc:sldMk cId="3343527836" sldId="435"/>
        </pc:sldMkLst>
        <pc:spChg chg="mod">
          <ac:chgData name="Garcia, Elma" userId="f2cc6a70-af64-4323-8354-63fdb2cbddcb" providerId="ADAL" clId="{A20C63B1-0375-4CB2-BCC5-9C1576FFCDAF}" dt="2025-06-20T12:44:24.959" v="30" actId="14100"/>
          <ac:spMkLst>
            <pc:docMk/>
            <pc:sldMk cId="3343527836" sldId="435"/>
            <ac:spMk id="37890" creationId="{2B9BC729-2423-4FE4-BECD-3A86C2158768}"/>
          </ac:spMkLst>
        </pc:spChg>
      </pc:sldChg>
      <pc:sldChg chg="modSp add mod">
        <pc:chgData name="Garcia, Elma" userId="f2cc6a70-af64-4323-8354-63fdb2cbddcb" providerId="ADAL" clId="{A20C63B1-0375-4CB2-BCC5-9C1576FFCDAF}" dt="2025-06-20T12:44:31.209" v="31" actId="14100"/>
        <pc:sldMkLst>
          <pc:docMk/>
          <pc:sldMk cId="1538454668" sldId="436"/>
        </pc:sldMkLst>
        <pc:spChg chg="mod">
          <ac:chgData name="Garcia, Elma" userId="f2cc6a70-af64-4323-8354-63fdb2cbddcb" providerId="ADAL" clId="{A20C63B1-0375-4CB2-BCC5-9C1576FFCDAF}" dt="2025-06-20T12:44:31.209" v="31" actId="14100"/>
          <ac:spMkLst>
            <pc:docMk/>
            <pc:sldMk cId="1538454668" sldId="436"/>
            <ac:spMk id="39938" creationId="{1A14B211-891A-4ED6-8380-A9C160D14C47}"/>
          </ac:spMkLst>
        </pc:spChg>
      </pc:sldChg>
      <pc:sldChg chg="add">
        <pc:chgData name="Garcia, Elma" userId="f2cc6a70-af64-4323-8354-63fdb2cbddcb" providerId="ADAL" clId="{A20C63B1-0375-4CB2-BCC5-9C1576FFCDAF}" dt="2025-06-20T12:42:13.287" v="0"/>
        <pc:sldMkLst>
          <pc:docMk/>
          <pc:sldMk cId="211746152" sldId="437"/>
        </pc:sldMkLst>
      </pc:sldChg>
      <pc:sldChg chg="add">
        <pc:chgData name="Garcia, Elma" userId="f2cc6a70-af64-4323-8354-63fdb2cbddcb" providerId="ADAL" clId="{A20C63B1-0375-4CB2-BCC5-9C1576FFCDAF}" dt="2025-06-20T12:42:13.287" v="0"/>
        <pc:sldMkLst>
          <pc:docMk/>
          <pc:sldMk cId="1354648989" sldId="4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a16="http://schemas.microsoft.com/office/drawing/2014/main" id="{299C7B61-CE86-49FE-81D6-6E22C33AA7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53769" indent="-289665" defTabSz="944212">
              <a:defRPr sz="3600" u="sng">
                <a:solidFill>
                  <a:schemeClr val="tx1"/>
                </a:solidFill>
                <a:latin typeface="Times New Roman" panose="02020603050405020304" pitchFamily="18" charset="0"/>
              </a:defRPr>
            </a:lvl2pPr>
            <a:lvl3pPr marL="1158660" indent="-230452" defTabSz="944212">
              <a:defRPr sz="3600" u="sng">
                <a:solidFill>
                  <a:schemeClr val="tx1"/>
                </a:solidFill>
                <a:latin typeface="Times New Roman" panose="02020603050405020304" pitchFamily="18" charset="0"/>
              </a:defRPr>
            </a:lvl3pPr>
            <a:lvl4pPr marL="1622764" indent="-230452" defTabSz="944212">
              <a:defRPr sz="3600" u="sng">
                <a:solidFill>
                  <a:schemeClr val="tx1"/>
                </a:solidFill>
                <a:latin typeface="Times New Roman" panose="02020603050405020304" pitchFamily="18" charset="0"/>
              </a:defRPr>
            </a:lvl4pPr>
            <a:lvl5pPr marL="2086868" indent="-230452" defTabSz="944212">
              <a:defRPr sz="3600" u="sng">
                <a:solidFill>
                  <a:schemeClr val="tx1"/>
                </a:solidFill>
                <a:latin typeface="Times New Roman" panose="02020603050405020304" pitchFamily="18" charset="0"/>
              </a:defRPr>
            </a:lvl5pPr>
            <a:lvl6pPr marL="2547771"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3008674"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69578"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30481"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400585FC-63F1-475F-BD8C-0E8FD64D3469}" type="slidenum">
              <a:rPr lang="en-US" altLang="en-US" sz="1000" u="none"/>
              <a:pPr/>
              <a:t>1</a:t>
            </a:fld>
            <a:endParaRPr lang="en-US" altLang="en-US" sz="1000" u="none"/>
          </a:p>
        </p:txBody>
      </p:sp>
      <p:sp>
        <p:nvSpPr>
          <p:cNvPr id="6147" name="Rectangle 2">
            <a:extLst>
              <a:ext uri="{FF2B5EF4-FFF2-40B4-BE49-F238E27FC236}">
                <a16:creationId xmlns:a16="http://schemas.microsoft.com/office/drawing/2014/main" id="{A0BEA3F9-6EAC-44FB-8BD9-7D5816B67B6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4C1408B-8AC8-46EE-BE60-9D8EB40C73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latin typeface="Avenir Next LT Pro" panose="020B0504020202020204" pitchFamily="34" charset="0"/>
              </a:rPr>
              <a:t>Revised 6/16/25</a:t>
            </a:r>
          </a:p>
          <a:p>
            <a:endParaRPr lang="en-US" dirty="0">
              <a:latin typeface="Avenir Next LT Pro" panose="020B0504020202020204" pitchFamily="34" charset="0"/>
            </a:endParaRPr>
          </a:p>
          <a:p>
            <a:r>
              <a:rPr lang="en-US" dirty="0">
                <a:latin typeface="Avenir Next LT Pro" panose="020B05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dirty="0">
              <a:latin typeface="Avenir Next LT Pro" panose="020B0504020202020204" pitchFamily="34" charset="0"/>
            </a:endParaRPr>
          </a:p>
          <a:p>
            <a:r>
              <a:rPr lang="en-US"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dirty="0">
              <a:latin typeface="Avenir Next LT Pro" panose="020B0504020202020204" pitchFamily="34" charset="0"/>
            </a:endParaRPr>
          </a:p>
          <a:p>
            <a:r>
              <a:rPr lang="en-US"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9032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38E2D81-09C3-4381-B070-FEE06944AFDB}"/>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EF939A08-E8B2-46F6-819B-747AF57B05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86725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96C5F91-AE50-43D4-8EC8-5DCDEF3523F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BC34A9A4-5717-4AEA-A83C-2106FFC2CE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71424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D3F7181-7C0E-4CF9-BDA6-60AE171AD12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126A85D-D603-43ED-A8C4-1E244B59D3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25571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C47D496-BFE8-47D1-927E-6C0CDE2BF47E}"/>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59DA58F0-2429-4FF5-A7C7-9A52117886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AEFC8BC8-0CB2-48F6-9A89-70658C2C5B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48968" indent="-288065" defTabSz="944212">
              <a:defRPr sz="3600" u="sng">
                <a:solidFill>
                  <a:schemeClr val="tx1"/>
                </a:solidFill>
                <a:latin typeface="Times New Roman" panose="02020603050405020304" pitchFamily="18" charset="0"/>
              </a:defRPr>
            </a:lvl2pPr>
            <a:lvl3pPr marL="1152258" indent="-230452" defTabSz="944212">
              <a:defRPr sz="3600" u="sng">
                <a:solidFill>
                  <a:schemeClr val="tx1"/>
                </a:solidFill>
                <a:latin typeface="Times New Roman" panose="02020603050405020304" pitchFamily="18" charset="0"/>
              </a:defRPr>
            </a:lvl3pPr>
            <a:lvl4pPr marL="1613162" indent="-230452" defTabSz="944212">
              <a:defRPr sz="3600" u="sng">
                <a:solidFill>
                  <a:schemeClr val="tx1"/>
                </a:solidFill>
                <a:latin typeface="Times New Roman" panose="02020603050405020304" pitchFamily="18" charset="0"/>
              </a:defRPr>
            </a:lvl4pPr>
            <a:lvl5pPr marL="2074065" indent="-230452" defTabSz="944212">
              <a:defRPr sz="3600" u="sng">
                <a:solidFill>
                  <a:schemeClr val="tx1"/>
                </a:solidFill>
                <a:latin typeface="Times New Roman" panose="02020603050405020304" pitchFamily="18" charset="0"/>
              </a:defRPr>
            </a:lvl5pPr>
            <a:lvl6pPr marL="2534968"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2995872"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56775"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17678"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E723325C-F29E-4CED-93A4-1B4F0291B2F0}" type="slidenum">
              <a:rPr lang="en-US" altLang="en-US" sz="1000" u="none"/>
              <a:pPr/>
              <a:t>13</a:t>
            </a:fld>
            <a:endParaRPr lang="en-US" altLang="en-US" sz="1000" u="none"/>
          </a:p>
        </p:txBody>
      </p:sp>
    </p:spTree>
    <p:extLst>
      <p:ext uri="{BB962C8B-B14F-4D97-AF65-F5344CB8AC3E}">
        <p14:creationId xmlns:p14="http://schemas.microsoft.com/office/powerpoint/2010/main" val="375993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3CE6EE3-952C-4E21-9E6D-4A6D547D41E8}"/>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F2E67C18-5C47-4DE9-A2CB-4FE351031A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EE872F96-12CA-4C24-A09C-FB48338444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48968" indent="-288065" defTabSz="944212">
              <a:defRPr sz="3600" u="sng">
                <a:solidFill>
                  <a:schemeClr val="tx1"/>
                </a:solidFill>
                <a:latin typeface="Times New Roman" panose="02020603050405020304" pitchFamily="18" charset="0"/>
              </a:defRPr>
            </a:lvl2pPr>
            <a:lvl3pPr marL="1152258" indent="-230452" defTabSz="944212">
              <a:defRPr sz="3600" u="sng">
                <a:solidFill>
                  <a:schemeClr val="tx1"/>
                </a:solidFill>
                <a:latin typeface="Times New Roman" panose="02020603050405020304" pitchFamily="18" charset="0"/>
              </a:defRPr>
            </a:lvl3pPr>
            <a:lvl4pPr marL="1613162" indent="-230452" defTabSz="944212">
              <a:defRPr sz="3600" u="sng">
                <a:solidFill>
                  <a:schemeClr val="tx1"/>
                </a:solidFill>
                <a:latin typeface="Times New Roman" panose="02020603050405020304" pitchFamily="18" charset="0"/>
              </a:defRPr>
            </a:lvl4pPr>
            <a:lvl5pPr marL="2074065" indent="-230452" defTabSz="944212">
              <a:defRPr sz="3600" u="sng">
                <a:solidFill>
                  <a:schemeClr val="tx1"/>
                </a:solidFill>
                <a:latin typeface="Times New Roman" panose="02020603050405020304" pitchFamily="18" charset="0"/>
              </a:defRPr>
            </a:lvl5pPr>
            <a:lvl6pPr marL="2534968"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2995872"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56775"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17678"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049857D2-4971-4D54-A684-926E970A1A44}" type="slidenum">
              <a:rPr lang="en-US" altLang="en-US" sz="1000" u="none"/>
              <a:pPr/>
              <a:t>14</a:t>
            </a:fld>
            <a:endParaRPr lang="en-US" altLang="en-US" sz="1000" u="none"/>
          </a:p>
        </p:txBody>
      </p:sp>
    </p:spTree>
    <p:extLst>
      <p:ext uri="{BB962C8B-B14F-4D97-AF65-F5344CB8AC3E}">
        <p14:creationId xmlns:p14="http://schemas.microsoft.com/office/powerpoint/2010/main" val="2053798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EED0FC2-BA9A-44FF-810E-AADE0712A0C2}"/>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C5912D01-74BA-474F-A8A4-ED2606927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57244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ED1B78B-D661-435C-A67E-EEA250D5A906}"/>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3B0F2080-1B7A-4D8D-B818-5536304C6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33465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D310C37-B881-494D-8E13-0462C0BBE8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51348F6-C3E5-4EF0-BA5C-0DAE8E658E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29338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804AF82-D185-4E2E-866F-B88A3A126154}"/>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A44CC5D-14A9-43E2-A9C2-0B01167BE9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208608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56AE8E3-0455-4D78-804B-2D45209746E6}"/>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0ABF1320-0928-4C2F-BCEB-FEEB1FA1A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08529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8D073054-123B-4F60-B915-B6541ED0E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212">
              <a:defRPr sz="3600" u="sng">
                <a:solidFill>
                  <a:schemeClr val="tx1"/>
                </a:solidFill>
                <a:latin typeface="Times New Roman" panose="02020603050405020304" pitchFamily="18" charset="0"/>
              </a:defRPr>
            </a:lvl1pPr>
            <a:lvl2pPr marL="753769" indent="-289665" defTabSz="944212">
              <a:defRPr sz="3600" u="sng">
                <a:solidFill>
                  <a:schemeClr val="tx1"/>
                </a:solidFill>
                <a:latin typeface="Times New Roman" panose="02020603050405020304" pitchFamily="18" charset="0"/>
              </a:defRPr>
            </a:lvl2pPr>
            <a:lvl3pPr marL="1158660" indent="-230452" defTabSz="944212">
              <a:defRPr sz="3600" u="sng">
                <a:solidFill>
                  <a:schemeClr val="tx1"/>
                </a:solidFill>
                <a:latin typeface="Times New Roman" panose="02020603050405020304" pitchFamily="18" charset="0"/>
              </a:defRPr>
            </a:lvl3pPr>
            <a:lvl4pPr marL="1622764" indent="-230452" defTabSz="944212">
              <a:defRPr sz="3600" u="sng">
                <a:solidFill>
                  <a:schemeClr val="tx1"/>
                </a:solidFill>
                <a:latin typeface="Times New Roman" panose="02020603050405020304" pitchFamily="18" charset="0"/>
              </a:defRPr>
            </a:lvl4pPr>
            <a:lvl5pPr marL="2086868" indent="-230452" defTabSz="944212">
              <a:defRPr sz="3600" u="sng">
                <a:solidFill>
                  <a:schemeClr val="tx1"/>
                </a:solidFill>
                <a:latin typeface="Times New Roman" panose="02020603050405020304" pitchFamily="18" charset="0"/>
              </a:defRPr>
            </a:lvl5pPr>
            <a:lvl6pPr marL="2547771" indent="-230452" defTabSz="944212" eaLnBrk="0" fontAlgn="base" hangingPunct="0">
              <a:spcBef>
                <a:spcPct val="0"/>
              </a:spcBef>
              <a:spcAft>
                <a:spcPct val="0"/>
              </a:spcAft>
              <a:defRPr sz="3600" u="sng">
                <a:solidFill>
                  <a:schemeClr val="tx1"/>
                </a:solidFill>
                <a:latin typeface="Times New Roman" panose="02020603050405020304" pitchFamily="18" charset="0"/>
              </a:defRPr>
            </a:lvl6pPr>
            <a:lvl7pPr marL="3008674" indent="-230452" defTabSz="944212" eaLnBrk="0" fontAlgn="base" hangingPunct="0">
              <a:spcBef>
                <a:spcPct val="0"/>
              </a:spcBef>
              <a:spcAft>
                <a:spcPct val="0"/>
              </a:spcAft>
              <a:defRPr sz="3600" u="sng">
                <a:solidFill>
                  <a:schemeClr val="tx1"/>
                </a:solidFill>
                <a:latin typeface="Times New Roman" panose="02020603050405020304" pitchFamily="18" charset="0"/>
              </a:defRPr>
            </a:lvl7pPr>
            <a:lvl8pPr marL="3469578" indent="-230452" defTabSz="944212" eaLnBrk="0" fontAlgn="base" hangingPunct="0">
              <a:spcBef>
                <a:spcPct val="0"/>
              </a:spcBef>
              <a:spcAft>
                <a:spcPct val="0"/>
              </a:spcAft>
              <a:defRPr sz="3600" u="sng">
                <a:solidFill>
                  <a:schemeClr val="tx1"/>
                </a:solidFill>
                <a:latin typeface="Times New Roman" panose="02020603050405020304" pitchFamily="18" charset="0"/>
              </a:defRPr>
            </a:lvl8pPr>
            <a:lvl9pPr marL="3930481" indent="-230452" defTabSz="944212" eaLnBrk="0" fontAlgn="base" hangingPunct="0">
              <a:spcBef>
                <a:spcPct val="0"/>
              </a:spcBef>
              <a:spcAft>
                <a:spcPct val="0"/>
              </a:spcAft>
              <a:defRPr sz="3600" u="sng">
                <a:solidFill>
                  <a:schemeClr val="tx1"/>
                </a:solidFill>
                <a:latin typeface="Times New Roman" panose="02020603050405020304" pitchFamily="18" charset="0"/>
              </a:defRPr>
            </a:lvl9pPr>
          </a:lstStyle>
          <a:p>
            <a:fld id="{8F695036-90AA-4D86-96BF-B5156249E9F4}" type="slidenum">
              <a:rPr lang="en-US" altLang="en-US" sz="1000" u="none"/>
              <a:pPr/>
              <a:t>2</a:t>
            </a:fld>
            <a:endParaRPr lang="en-US" altLang="en-US" sz="1000" u="none"/>
          </a:p>
        </p:txBody>
      </p:sp>
      <p:sp>
        <p:nvSpPr>
          <p:cNvPr id="8195" name="Rectangle 2">
            <a:extLst>
              <a:ext uri="{FF2B5EF4-FFF2-40B4-BE49-F238E27FC236}">
                <a16:creationId xmlns:a16="http://schemas.microsoft.com/office/drawing/2014/main" id="{22A501B5-1F68-4A9D-97C4-14D0183BEE9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92E7052-CBB2-4630-97D4-5A05964BC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50940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DC64A53-08AF-4D66-B0A0-0464F74E2013}"/>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21E55B24-1849-4EC9-A3BD-0C30A9716D1A}"/>
              </a:ext>
            </a:extLst>
          </p:cNvPr>
          <p:cNvSpPr>
            <a:spLocks noGrp="1" noChangeArrowheads="1"/>
          </p:cNvSpPr>
          <p:nvPr>
            <p:ph type="body" idx="1"/>
          </p:nvPr>
        </p:nvSpPr>
        <p:spPr>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037894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81B55DA-83F1-4954-967D-B138A98C71D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C6DFC6E1-05B5-498A-B0AF-401087D529CD}"/>
              </a:ext>
            </a:extLst>
          </p:cNvPr>
          <p:cNvSpPr>
            <a:spLocks noGrp="1" noChangeArrowheads="1"/>
          </p:cNvSpPr>
          <p:nvPr>
            <p:ph type="body" idx="1"/>
          </p:nvPr>
        </p:nvSpPr>
        <p:spPr>
          <a:ln/>
        </p:spPr>
        <p:txBody>
          <a:bodyPr/>
          <a:lstStyle/>
          <a:p>
            <a:pPr marL="193349" indent="-193349">
              <a:defRPr/>
            </a:pPr>
            <a:endParaRPr lang="en-US" dirty="0"/>
          </a:p>
        </p:txBody>
      </p:sp>
    </p:spTree>
    <p:extLst>
      <p:ext uri="{BB962C8B-B14F-4D97-AF65-F5344CB8AC3E}">
        <p14:creationId xmlns:p14="http://schemas.microsoft.com/office/powerpoint/2010/main" val="228307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6570DAF-5D02-4FC6-A5BC-648F085693E3}"/>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BE6DA8C6-95F2-4480-A21F-FE56F72541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58862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27F740C-0C09-40DA-B156-206E07B4142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B830E8BA-0B80-4628-8B71-066F23C54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661074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0A777F8-049F-408E-A8D2-07310EA49699}"/>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1F32ECC-D581-4414-97F3-E34D4DB71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759136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DCD83FC-B240-4DAA-A956-3435E6D7B64E}"/>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394C38A4-A98A-438D-B2A0-5E5F0F45C2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000006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F7DA805-586E-4800-9B5A-C3C2B4B79230}"/>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8460E728-7FA3-47B9-93B3-84AD92D67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091367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C0C785D-20D0-4DDE-9FD0-02DB1B30BA9B}"/>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6B35A24-84A0-48B8-8F1F-171D2C447D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584496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87AAE2A-BF37-4F56-BF91-3740ED8ED6F4}"/>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07DDB8BD-14D8-4D8D-ADE8-66790B1CEF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79273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69E7603-B1E2-40B4-96A4-968BB93C629B}"/>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34315531-7242-42AD-90D5-E7C1118CFE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63401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8549F3E-EC0C-472F-8EA3-FCB0BF3F776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B02D492D-FA09-49F5-AD7F-805C8FCDD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43143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71AC5A3-6846-4DED-A666-920BB87396B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14164096-D681-4162-91B6-157EB534A6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49804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DBC71FA-3897-4EF3-8183-A4B64CF2EB34}"/>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A67561AA-9266-4F2B-97B7-147EC86E76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889553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0F3A7F1-E038-4A8C-8C06-92620EC1E7BF}"/>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6C8F1650-F18F-496E-81A0-059DA97004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541410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49A4FEC-6DD4-445B-BF1B-CFFCF495199C}"/>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AD3F7883-C4BD-4134-B4EA-B3AF1A46C9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102956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FD0E00-160D-44CE-9E34-F95D9345716C}" type="slidenum">
              <a:rPr lang="en-US" altLang="en-US" smtClean="0"/>
              <a:pPr>
                <a:defRPr/>
              </a:pPr>
              <a:t>34</a:t>
            </a:fld>
            <a:endParaRPr lang="en-US" altLang="en-US"/>
          </a:p>
        </p:txBody>
      </p:sp>
    </p:spTree>
    <p:extLst>
      <p:ext uri="{BB962C8B-B14F-4D97-AF65-F5344CB8AC3E}">
        <p14:creationId xmlns:p14="http://schemas.microsoft.com/office/powerpoint/2010/main" val="464132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1F91ED93-68D4-4181-B876-56C57D847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17">
              <a:defRPr sz="3600" u="sng">
                <a:solidFill>
                  <a:schemeClr val="tx1"/>
                </a:solidFill>
                <a:latin typeface="Times New Roman" panose="02020603050405020304" pitchFamily="18" charset="0"/>
              </a:defRPr>
            </a:lvl1pPr>
            <a:lvl2pPr marL="771373" indent="-296067" defTabSz="966617">
              <a:defRPr sz="3600" u="sng">
                <a:solidFill>
                  <a:schemeClr val="tx1"/>
                </a:solidFill>
                <a:latin typeface="Times New Roman" panose="02020603050405020304" pitchFamily="18" charset="0"/>
              </a:defRPr>
            </a:lvl2pPr>
            <a:lvl3pPr marL="1187466" indent="-236853" defTabSz="966617">
              <a:defRPr sz="3600" u="sng">
                <a:solidFill>
                  <a:schemeClr val="tx1"/>
                </a:solidFill>
                <a:latin typeface="Times New Roman" panose="02020603050405020304" pitchFamily="18" charset="0"/>
              </a:defRPr>
            </a:lvl3pPr>
            <a:lvl4pPr marL="1661172" indent="-236853" defTabSz="966617">
              <a:defRPr sz="3600" u="sng">
                <a:solidFill>
                  <a:schemeClr val="tx1"/>
                </a:solidFill>
                <a:latin typeface="Times New Roman" panose="02020603050405020304" pitchFamily="18" charset="0"/>
              </a:defRPr>
            </a:lvl4pPr>
            <a:lvl5pPr marL="2136479" indent="-236853" defTabSz="966617">
              <a:defRPr sz="3600" u="sng">
                <a:solidFill>
                  <a:schemeClr val="tx1"/>
                </a:solidFill>
                <a:latin typeface="Times New Roman" panose="02020603050405020304" pitchFamily="18" charset="0"/>
              </a:defRPr>
            </a:lvl5pPr>
            <a:lvl6pPr marL="2597383" indent="-236853" defTabSz="966617" eaLnBrk="0" fontAlgn="base" hangingPunct="0">
              <a:spcBef>
                <a:spcPct val="0"/>
              </a:spcBef>
              <a:spcAft>
                <a:spcPct val="0"/>
              </a:spcAft>
              <a:defRPr sz="3600" u="sng">
                <a:solidFill>
                  <a:schemeClr val="tx1"/>
                </a:solidFill>
                <a:latin typeface="Times New Roman" panose="02020603050405020304" pitchFamily="18" charset="0"/>
              </a:defRPr>
            </a:lvl6pPr>
            <a:lvl7pPr marL="3058286" indent="-236853" defTabSz="966617" eaLnBrk="0" fontAlgn="base" hangingPunct="0">
              <a:spcBef>
                <a:spcPct val="0"/>
              </a:spcBef>
              <a:spcAft>
                <a:spcPct val="0"/>
              </a:spcAft>
              <a:defRPr sz="3600" u="sng">
                <a:solidFill>
                  <a:schemeClr val="tx1"/>
                </a:solidFill>
                <a:latin typeface="Times New Roman" panose="02020603050405020304" pitchFamily="18" charset="0"/>
              </a:defRPr>
            </a:lvl7pPr>
            <a:lvl8pPr marL="3519189" indent="-236853" defTabSz="966617" eaLnBrk="0" fontAlgn="base" hangingPunct="0">
              <a:spcBef>
                <a:spcPct val="0"/>
              </a:spcBef>
              <a:spcAft>
                <a:spcPct val="0"/>
              </a:spcAft>
              <a:defRPr sz="3600" u="sng">
                <a:solidFill>
                  <a:schemeClr val="tx1"/>
                </a:solidFill>
                <a:latin typeface="Times New Roman" panose="02020603050405020304" pitchFamily="18" charset="0"/>
              </a:defRPr>
            </a:lvl8pPr>
            <a:lvl9pPr marL="3980093" indent="-236853" defTabSz="966617" eaLnBrk="0" fontAlgn="base" hangingPunct="0">
              <a:spcBef>
                <a:spcPct val="0"/>
              </a:spcBef>
              <a:spcAft>
                <a:spcPct val="0"/>
              </a:spcAft>
              <a:defRPr sz="3600" u="sng">
                <a:solidFill>
                  <a:schemeClr val="tx1"/>
                </a:solidFill>
                <a:latin typeface="Times New Roman" panose="02020603050405020304" pitchFamily="18" charset="0"/>
              </a:defRPr>
            </a:lvl9pPr>
          </a:lstStyle>
          <a:p>
            <a:fld id="{A2F8A2B0-1747-4972-A32B-8FAB16F4AE2A}" type="slidenum">
              <a:rPr lang="en-US" altLang="en-US" sz="1000" u="none"/>
              <a:pPr/>
              <a:t>35</a:t>
            </a:fld>
            <a:endParaRPr lang="en-US" altLang="en-US" sz="1000" u="none"/>
          </a:p>
        </p:txBody>
      </p:sp>
      <p:sp>
        <p:nvSpPr>
          <p:cNvPr id="79875" name="Rectangle 2">
            <a:extLst>
              <a:ext uri="{FF2B5EF4-FFF2-40B4-BE49-F238E27FC236}">
                <a16:creationId xmlns:a16="http://schemas.microsoft.com/office/drawing/2014/main" id="{C1FDBAD1-7327-4269-9964-FF8FA0EE3C1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6E70147-3CC8-46D1-A230-ECDC9159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7545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92132F4-B047-46B0-B9E7-36B9B11E4729}"/>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84D2609-9477-46D9-9526-47D68F819F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33338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C901CDE-5EC3-432F-B9D1-BEB8679D959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28B5B765-EE67-4CA5-8065-29CEA04554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6802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CD8A639-DE15-4DC7-B51F-DA462FF0CE36}"/>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149A8338-AB7C-4EFA-A2B2-ED794CAF6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1000" b="1" i="1" u="none" dirty="0">
              <a:latin typeface="Arial Narrow" panose="020B0606020202030204" pitchFamily="34" charset="0"/>
            </a:endParaRPr>
          </a:p>
          <a:p>
            <a:pPr>
              <a:spcBef>
                <a:spcPct val="0"/>
              </a:spcBef>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952902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7E1B0-46ED-4234-A273-38AA661AD17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7F81193A-CEFB-4F30-A9E9-CE1D91AC7740}"/>
              </a:ext>
            </a:extLst>
          </p:cNvPr>
          <p:cNvSpPr>
            <a:spLocks noGrp="1" noChangeArrowheads="1"/>
          </p:cNvSpPr>
          <p:nvPr>
            <p:ph type="body" idx="1"/>
          </p:nvPr>
        </p:nvSpPr>
        <p:spPr>
          <a:xfrm>
            <a:off x="235583" y="4448101"/>
            <a:ext cx="6605911" cy="4213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b="1" dirty="0">
              <a:latin typeface="Arial" panose="020B0604020202020204" pitchFamily="34" charset="0"/>
            </a:endParaRPr>
          </a:p>
        </p:txBody>
      </p:sp>
    </p:spTree>
    <p:extLst>
      <p:ext uri="{BB962C8B-B14F-4D97-AF65-F5344CB8AC3E}">
        <p14:creationId xmlns:p14="http://schemas.microsoft.com/office/powerpoint/2010/main" val="362795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99BE7EB-9DEA-4081-8E9D-70A8E6EEA6FA}"/>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7406961-9C9B-47CF-8AB9-2A5C5A295F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7115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1E3AD5A-40FB-45FD-B16F-6FC037F89C1F}"/>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715444E2-1261-400D-8684-75513085AF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428290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4193078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81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5"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https://lh3.googleusercontent.com/p/AF1QipMLsf2S2JRj_QHwARUG4AFR1InVAtNE_7WWesOS=s512-p-qv=p2vhmi7t5fo3eur15odoopigghj72p9ic,m=125c92681186c4bc075c03d779ba3597,x=,t=25-iv4297?key=Ull3cXpjNmJfVW1RdkdNOTRzdndEaklaWmdTcFh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D5ED3D5-46C9-4DF4-906C-3E51AEAA6DD6}"/>
              </a:ext>
            </a:extLst>
          </p:cNvPr>
          <p:cNvSpPr>
            <a:spLocks noGrp="1" noChangeArrowheads="1"/>
          </p:cNvSpPr>
          <p:nvPr>
            <p:ph type="ctrTitle"/>
          </p:nvPr>
        </p:nvSpPr>
        <p:spPr>
          <a:xfrm>
            <a:off x="381000" y="2299924"/>
            <a:ext cx="8534400" cy="1191352"/>
          </a:xfrm>
        </p:spPr>
        <p:txBody>
          <a:bodyPr/>
          <a:lstStyle/>
          <a:p>
            <a:pPr algn="l"/>
            <a:r>
              <a:rPr lang="en-US" altLang="en-US" sz="3600" dirty="0"/>
              <a:t>   Personal Protective Equipment</a:t>
            </a:r>
            <a:br>
              <a:rPr lang="en-US" altLang="en-US" sz="3600" dirty="0"/>
            </a:br>
            <a:r>
              <a:rPr lang="en-US" altLang="en-US" sz="3600" dirty="0"/>
              <a:t>   Construction Industry – Subpart E</a:t>
            </a:r>
          </a:p>
        </p:txBody>
      </p:sp>
      <p:sp>
        <p:nvSpPr>
          <p:cNvPr id="5123" name="Rectangle 3">
            <a:extLst>
              <a:ext uri="{FF2B5EF4-FFF2-40B4-BE49-F238E27FC236}">
                <a16:creationId xmlns:a16="http://schemas.microsoft.com/office/drawing/2014/main" id="{B25BD456-E93C-4808-AA25-B806A43363E1}"/>
              </a:ext>
            </a:extLst>
          </p:cNvPr>
          <p:cNvSpPr>
            <a:spLocks noGrp="1" noChangeArrowheads="1"/>
          </p:cNvSpPr>
          <p:nvPr>
            <p:ph type="subTitle" idx="1"/>
          </p:nvPr>
        </p:nvSpPr>
        <p:spPr>
          <a:xfrm>
            <a:off x="1415715" y="3775573"/>
            <a:ext cx="5715000" cy="509588"/>
          </a:xfrm>
        </p:spPr>
        <p:txBody>
          <a:bodyPr/>
          <a:lstStyle/>
          <a:p>
            <a:pPr marL="342900" indent="-342900" algn="l">
              <a:buFont typeface="Arial" panose="020B0604020202020204" pitchFamily="34" charset="0"/>
              <a:buChar char="•"/>
            </a:pPr>
            <a:r>
              <a:rPr lang="en-US" altLang="en-US" dirty="0"/>
              <a:t> </a:t>
            </a:r>
            <a:r>
              <a:rPr lang="en-US" altLang="en-US" sz="2800" b="1" i="1" dirty="0"/>
              <a:t>29 CFR 1926.95 - 1926.106</a:t>
            </a:r>
          </a:p>
        </p:txBody>
      </p:sp>
    </p:spTree>
    <p:extLst>
      <p:ext uri="{BB962C8B-B14F-4D97-AF65-F5344CB8AC3E}">
        <p14:creationId xmlns:p14="http://schemas.microsoft.com/office/powerpoint/2010/main" val="385132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B5CE807-F1C7-4FFC-AB0D-31EC2DCFB462}"/>
              </a:ext>
            </a:extLst>
          </p:cNvPr>
          <p:cNvSpPr>
            <a:spLocks noGrp="1" noChangeArrowheads="1"/>
          </p:cNvSpPr>
          <p:nvPr>
            <p:ph type="title"/>
          </p:nvPr>
        </p:nvSpPr>
        <p:spPr>
          <a:xfrm>
            <a:off x="609600" y="412697"/>
            <a:ext cx="7924800" cy="774753"/>
          </a:xfrm>
        </p:spPr>
        <p:txBody>
          <a:bodyPr/>
          <a:lstStyle/>
          <a:p>
            <a:r>
              <a:rPr lang="en-US" altLang="en-US" dirty="0"/>
              <a:t>Criteria for PPE</a:t>
            </a:r>
          </a:p>
        </p:txBody>
      </p:sp>
      <p:sp>
        <p:nvSpPr>
          <p:cNvPr id="19459" name="Rectangle 3">
            <a:extLst>
              <a:ext uri="{FF2B5EF4-FFF2-40B4-BE49-F238E27FC236}">
                <a16:creationId xmlns:a16="http://schemas.microsoft.com/office/drawing/2014/main" id="{94DA466B-C3B1-40C1-B97B-FE0F49AA0377}"/>
              </a:ext>
            </a:extLst>
          </p:cNvPr>
          <p:cNvSpPr>
            <a:spLocks noGrp="1" noChangeArrowheads="1"/>
          </p:cNvSpPr>
          <p:nvPr>
            <p:ph idx="1"/>
          </p:nvPr>
        </p:nvSpPr>
        <p:spPr>
          <a:xfrm>
            <a:off x="533400" y="1219200"/>
            <a:ext cx="8001000" cy="4724400"/>
          </a:xfrm>
        </p:spPr>
        <p:txBody>
          <a:bodyPr/>
          <a:lstStyle/>
          <a:p>
            <a:pPr>
              <a:defRPr/>
            </a:pPr>
            <a:r>
              <a:rPr lang="en-US" altLang="en-US" sz="2800" b="1" dirty="0"/>
              <a:t>Design</a:t>
            </a:r>
          </a:p>
          <a:p>
            <a:pPr marL="0" indent="0">
              <a:buFont typeface="Wingdings" panose="05000000000000000000" pitchFamily="2" charset="2"/>
              <a:buNone/>
              <a:defRPr/>
            </a:pPr>
            <a:r>
              <a:rPr lang="en-US" altLang="en-US" sz="800" dirty="0"/>
              <a:t> </a:t>
            </a:r>
          </a:p>
          <a:p>
            <a:pPr lvl="1">
              <a:defRPr/>
            </a:pPr>
            <a:r>
              <a:rPr lang="en-US" altLang="en-US" sz="2400" dirty="0"/>
              <a:t>All personal protective equipment shall be of safe design and construction for work to be performed</a:t>
            </a:r>
          </a:p>
          <a:p>
            <a:pPr lvl="1">
              <a:defRPr/>
            </a:pPr>
            <a:endParaRPr lang="en-US" altLang="en-US" dirty="0"/>
          </a:p>
        </p:txBody>
      </p:sp>
      <p:sp>
        <p:nvSpPr>
          <p:cNvPr id="25604" name="Content Placeholder 1">
            <a:extLst>
              <a:ext uri="{FF2B5EF4-FFF2-40B4-BE49-F238E27FC236}">
                <a16:creationId xmlns:a16="http://schemas.microsoft.com/office/drawing/2014/main" id="{76EAC468-D204-49A8-A144-7848CCA221C8}"/>
              </a:ext>
            </a:extLst>
          </p:cNvPr>
          <p:cNvSpPr>
            <a:spLocks noGrp="1"/>
          </p:cNvSpPr>
          <p:nvPr>
            <p:ph sz="quarter" idx="10"/>
          </p:nvPr>
        </p:nvSpPr>
        <p:spPr>
          <a:xfrm>
            <a:off x="7315200" y="609600"/>
            <a:ext cx="2133600" cy="381000"/>
          </a:xfrm>
        </p:spPr>
        <p:txBody>
          <a:bodyPr/>
          <a:lstStyle/>
          <a:p>
            <a:r>
              <a:rPr lang="en-US" altLang="en-US" sz="1800" dirty="0"/>
              <a:t>1926.95(c)</a:t>
            </a:r>
          </a:p>
          <a:p>
            <a:endParaRPr lang="en-US" altLang="en-US" dirty="0"/>
          </a:p>
        </p:txBody>
      </p:sp>
      <p:grpSp>
        <p:nvGrpSpPr>
          <p:cNvPr id="25605" name="Group 8">
            <a:extLst>
              <a:ext uri="{FF2B5EF4-FFF2-40B4-BE49-F238E27FC236}">
                <a16:creationId xmlns:a16="http://schemas.microsoft.com/office/drawing/2014/main" id="{3A57D509-1B41-4055-B1F6-3D2C7A011FA4}"/>
              </a:ext>
            </a:extLst>
          </p:cNvPr>
          <p:cNvGrpSpPr>
            <a:grpSpLocks/>
          </p:cNvGrpSpPr>
          <p:nvPr/>
        </p:nvGrpSpPr>
        <p:grpSpPr bwMode="auto">
          <a:xfrm>
            <a:off x="914400" y="2667000"/>
            <a:ext cx="3114675" cy="2057400"/>
            <a:chOff x="1432772" y="3276600"/>
            <a:chExt cx="2910628" cy="1833238"/>
          </a:xfrm>
        </p:grpSpPr>
        <p:pic>
          <p:nvPicPr>
            <p:cNvPr id="25608" name="Picture 6" descr="C:\Users\cthunter1.EADS\Documents\000 PROJECTS\PPT REVIEW\2015\02 Gen Ind\03 PPE\100_0018.JPG">
              <a:extLst>
                <a:ext uri="{FF2B5EF4-FFF2-40B4-BE49-F238E27FC236}">
                  <a16:creationId xmlns:a16="http://schemas.microsoft.com/office/drawing/2014/main" id="{82E88358-A208-47CB-9D32-C50048CAF113}"/>
                </a:ext>
              </a:extLst>
            </p:cNvPr>
            <p:cNvPicPr>
              <a:picLocks noChangeAspect="1" noChangeArrowheads="1"/>
            </p:cNvPicPr>
            <p:nvPr/>
          </p:nvPicPr>
          <p:blipFill>
            <a:blip r:embed="rId3">
              <a:extLst>
                <a:ext uri="{28A0092B-C50C-407E-A947-70E740481C1C}">
                  <a14:useLocalDpi xmlns:a14="http://schemas.microsoft.com/office/drawing/2010/main"/>
                </a:ext>
              </a:extLst>
            </a:blip>
            <a:srcRect l="6836" b="21762"/>
            <a:stretch>
              <a:fillRect/>
            </a:stretch>
          </p:blipFill>
          <p:spPr bwMode="auto">
            <a:xfrm>
              <a:off x="1432772" y="3276600"/>
              <a:ext cx="2910628" cy="183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1A1ABA6-6E98-4183-B0A0-EC0D9C658D68}"/>
                </a:ext>
              </a:extLst>
            </p:cNvPr>
            <p:cNvSpPr/>
            <p:nvPr/>
          </p:nvSpPr>
          <p:spPr>
            <a:xfrm rot="1238152">
              <a:off x="1748758" y="3546777"/>
              <a:ext cx="1136361" cy="185304"/>
            </a:xfrm>
            <a:prstGeom prst="rect">
              <a:avLst/>
            </a:prstGeom>
          </p:spPr>
          <p:txBody>
            <a:bodyPr>
              <a:spAutoFit/>
            </a:bodyPr>
            <a:lstStyle/>
            <a:p>
              <a:pPr>
                <a:defRPr/>
              </a:pPr>
              <a:r>
                <a:rPr lang="en-US" sz="600" u="none" dirty="0">
                  <a:latin typeface="+mn-lt"/>
                </a:rPr>
                <a:t>NCDOL Photo Library</a:t>
              </a:r>
            </a:p>
          </p:txBody>
        </p:sp>
      </p:grpSp>
      <p:pic>
        <p:nvPicPr>
          <p:cNvPr id="25606" name="Picture 3">
            <a:extLst>
              <a:ext uri="{FF2B5EF4-FFF2-40B4-BE49-F238E27FC236}">
                <a16:creationId xmlns:a16="http://schemas.microsoft.com/office/drawing/2014/main" id="{51985822-B151-43E0-B2BA-10FF01FE41F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97513" y="2895600"/>
            <a:ext cx="2874962"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0046D21-8F9A-4C89-AFA7-53EEA4C4BD42}"/>
              </a:ext>
            </a:extLst>
          </p:cNvPr>
          <p:cNvSpPr txBox="1"/>
          <p:nvPr/>
        </p:nvSpPr>
        <p:spPr>
          <a:xfrm>
            <a:off x="5497513" y="575945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0" name="TextBox 9">
            <a:extLst>
              <a:ext uri="{FF2B5EF4-FFF2-40B4-BE49-F238E27FC236}">
                <a16:creationId xmlns:a16="http://schemas.microsoft.com/office/drawing/2014/main" id="{0C5CBFCA-1724-4A43-B271-A9E5B4A58FC1}"/>
              </a:ext>
            </a:extLst>
          </p:cNvPr>
          <p:cNvSpPr txBox="1"/>
          <p:nvPr/>
        </p:nvSpPr>
        <p:spPr>
          <a:xfrm>
            <a:off x="3917030" y="5352960"/>
            <a:ext cx="1306768" cy="400110"/>
          </a:xfrm>
          <a:prstGeom prst="rect">
            <a:avLst/>
          </a:prstGeom>
          <a:noFill/>
        </p:spPr>
        <p:txBody>
          <a:bodyPr wrap="none" rtlCol="0">
            <a:spAutoFit/>
          </a:bodyPr>
          <a:lstStyle/>
          <a:p>
            <a:r>
              <a:rPr lang="en-US" sz="2000" b="1" i="1" u="none" dirty="0">
                <a:latin typeface="Arial Narrow" panose="020B0606020202030204" pitchFamily="34" charset="0"/>
              </a:rPr>
              <a:t>Not correct</a:t>
            </a:r>
          </a:p>
        </p:txBody>
      </p:sp>
      <p:sp>
        <p:nvSpPr>
          <p:cNvPr id="11" name="Arrow: Right 10">
            <a:extLst>
              <a:ext uri="{FF2B5EF4-FFF2-40B4-BE49-F238E27FC236}">
                <a16:creationId xmlns:a16="http://schemas.microsoft.com/office/drawing/2014/main" id="{CBFF609C-EE0B-4B57-8B7F-E6D220AC7329}"/>
              </a:ext>
            </a:extLst>
          </p:cNvPr>
          <p:cNvSpPr/>
          <p:nvPr/>
        </p:nvSpPr>
        <p:spPr bwMode="auto">
          <a:xfrm rot="19458996">
            <a:off x="4466621" y="4810755"/>
            <a:ext cx="1661843" cy="168133"/>
          </a:xfrm>
          <a:prstGeom prst="rightArrow">
            <a:avLst/>
          </a:prstGeom>
          <a:solidFill>
            <a:srgbClr val="FF0000"/>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650209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7">
            <a:extLst>
              <a:ext uri="{FF2B5EF4-FFF2-40B4-BE49-F238E27FC236}">
                <a16:creationId xmlns:a16="http://schemas.microsoft.com/office/drawing/2014/main" id="{E191377C-A8E8-4564-A7C8-0AD8108554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9718733">
            <a:off x="5996220" y="4793592"/>
            <a:ext cx="2240182" cy="80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F70AE2F8-E58E-4B3A-88A6-87195228CF0B}"/>
              </a:ext>
            </a:extLst>
          </p:cNvPr>
          <p:cNvSpPr>
            <a:spLocks noGrp="1" noChangeArrowheads="1"/>
          </p:cNvSpPr>
          <p:nvPr>
            <p:ph type="title"/>
          </p:nvPr>
        </p:nvSpPr>
        <p:spPr>
          <a:xfrm>
            <a:off x="609600" y="441325"/>
            <a:ext cx="7924800" cy="700858"/>
          </a:xfrm>
        </p:spPr>
        <p:txBody>
          <a:bodyPr/>
          <a:lstStyle/>
          <a:p>
            <a:r>
              <a:rPr lang="en-US" altLang="en-US" dirty="0"/>
              <a:t>Payment for PPE</a:t>
            </a:r>
          </a:p>
        </p:txBody>
      </p:sp>
      <p:sp>
        <p:nvSpPr>
          <p:cNvPr id="29699" name="Rectangle 3">
            <a:extLst>
              <a:ext uri="{FF2B5EF4-FFF2-40B4-BE49-F238E27FC236}">
                <a16:creationId xmlns:a16="http://schemas.microsoft.com/office/drawing/2014/main" id="{3A8EA83E-DF55-4D93-8755-86D5BF701CF1}"/>
              </a:ext>
            </a:extLst>
          </p:cNvPr>
          <p:cNvSpPr>
            <a:spLocks noGrp="1" noChangeArrowheads="1"/>
          </p:cNvSpPr>
          <p:nvPr>
            <p:ph idx="1"/>
          </p:nvPr>
        </p:nvSpPr>
        <p:spPr>
          <a:xfrm>
            <a:off x="533400" y="1219200"/>
            <a:ext cx="8001000" cy="4724400"/>
          </a:xfrm>
        </p:spPr>
        <p:txBody>
          <a:bodyPr/>
          <a:lstStyle/>
          <a:p>
            <a:r>
              <a:rPr lang="en-US" altLang="en-US" sz="2800" dirty="0"/>
              <a:t>Except as noted, the protective equipment used to comply with this part shall be provided by the employer at </a:t>
            </a:r>
            <a:r>
              <a:rPr lang="en-US" altLang="en-US" sz="2800" b="1" i="1" dirty="0"/>
              <a:t>no cost</a:t>
            </a:r>
            <a:r>
              <a:rPr lang="en-US" altLang="en-US" sz="2800" b="1" dirty="0"/>
              <a:t> </a:t>
            </a:r>
            <a:r>
              <a:rPr lang="en-US" altLang="en-US" sz="2800" dirty="0"/>
              <a:t>to employees</a:t>
            </a:r>
          </a:p>
          <a:p>
            <a:endParaRPr lang="en-US" altLang="en-US" sz="2800" dirty="0"/>
          </a:p>
          <a:p>
            <a:endParaRPr lang="en-US" altLang="en-US" sz="800" dirty="0"/>
          </a:p>
          <a:p>
            <a:r>
              <a:rPr lang="en-US" altLang="en-US" sz="2800" b="1" dirty="0"/>
              <a:t>Exception:</a:t>
            </a:r>
          </a:p>
          <a:p>
            <a:pPr lvl="1"/>
            <a:endParaRPr lang="en-US" altLang="en-US" sz="800" dirty="0"/>
          </a:p>
          <a:p>
            <a:pPr lvl="1"/>
            <a:r>
              <a:rPr lang="en-US" altLang="en-US" sz="2400" dirty="0"/>
              <a:t>Everyday clothing, such as long-sleeve shirts, long pants, street shoes, and normal work boots</a:t>
            </a:r>
          </a:p>
          <a:p>
            <a:pPr>
              <a:buFont typeface="Wingdings" panose="05000000000000000000" pitchFamily="2" charset="2"/>
              <a:buNone/>
            </a:pPr>
            <a:endParaRPr lang="en-US" altLang="en-US" dirty="0"/>
          </a:p>
        </p:txBody>
      </p:sp>
      <p:sp>
        <p:nvSpPr>
          <p:cNvPr id="29700" name="Content Placeholder 1">
            <a:extLst>
              <a:ext uri="{FF2B5EF4-FFF2-40B4-BE49-F238E27FC236}">
                <a16:creationId xmlns:a16="http://schemas.microsoft.com/office/drawing/2014/main" id="{15F7812D-A2C2-4FE2-B8AA-CB6119524EB6}"/>
              </a:ext>
            </a:extLst>
          </p:cNvPr>
          <p:cNvSpPr>
            <a:spLocks noGrp="1"/>
          </p:cNvSpPr>
          <p:nvPr>
            <p:ph sz="quarter" idx="10"/>
          </p:nvPr>
        </p:nvSpPr>
        <p:spPr>
          <a:xfrm>
            <a:off x="6705600" y="609600"/>
            <a:ext cx="2133600" cy="381000"/>
          </a:xfrm>
        </p:spPr>
        <p:txBody>
          <a:bodyPr/>
          <a:lstStyle/>
          <a:p>
            <a:r>
              <a:rPr lang="en-US" altLang="en-US" sz="1800" dirty="0"/>
              <a:t>1926.95(d)(2)-(5)</a:t>
            </a:r>
          </a:p>
          <a:p>
            <a:endParaRPr lang="en-US" altLang="en-US" dirty="0"/>
          </a:p>
        </p:txBody>
      </p:sp>
      <p:sp>
        <p:nvSpPr>
          <p:cNvPr id="25605" name="TextBox 1">
            <a:extLst>
              <a:ext uri="{FF2B5EF4-FFF2-40B4-BE49-F238E27FC236}">
                <a16:creationId xmlns:a16="http://schemas.microsoft.com/office/drawing/2014/main" id="{B131F348-2533-4910-BCF3-232EE7540ED8}"/>
              </a:ext>
            </a:extLst>
          </p:cNvPr>
          <p:cNvSpPr txBox="1">
            <a:spLocks noChangeArrowheads="1"/>
          </p:cNvSpPr>
          <p:nvPr/>
        </p:nvSpPr>
        <p:spPr bwMode="auto">
          <a:xfrm rot="20565541">
            <a:off x="5792788" y="5476875"/>
            <a:ext cx="1216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defRPr/>
            </a:pPr>
            <a:r>
              <a:rPr lang="en-US" altLang="en-US" sz="800" u="none" dirty="0">
                <a:latin typeface="+mj-lt"/>
              </a:rPr>
              <a:t>NC DOL Photo Library</a:t>
            </a:r>
          </a:p>
        </p:txBody>
      </p:sp>
    </p:spTree>
    <p:extLst>
      <p:ext uri="{BB962C8B-B14F-4D97-AF65-F5344CB8AC3E}">
        <p14:creationId xmlns:p14="http://schemas.microsoft.com/office/powerpoint/2010/main" val="6567620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12E3140-9C93-4724-8C45-5FBDDC11B757}"/>
              </a:ext>
            </a:extLst>
          </p:cNvPr>
          <p:cNvSpPr>
            <a:spLocks noGrp="1" noChangeArrowheads="1"/>
          </p:cNvSpPr>
          <p:nvPr>
            <p:ph type="title"/>
          </p:nvPr>
        </p:nvSpPr>
        <p:spPr>
          <a:xfrm>
            <a:off x="609600" y="457200"/>
            <a:ext cx="7924800" cy="762000"/>
          </a:xfrm>
        </p:spPr>
        <p:txBody>
          <a:bodyPr/>
          <a:lstStyle/>
          <a:p>
            <a:r>
              <a:rPr lang="en-US" altLang="en-US" dirty="0"/>
              <a:t>Training Documentation</a:t>
            </a:r>
          </a:p>
        </p:txBody>
      </p:sp>
      <p:sp>
        <p:nvSpPr>
          <p:cNvPr id="25603" name="Rectangle 3">
            <a:extLst>
              <a:ext uri="{FF2B5EF4-FFF2-40B4-BE49-F238E27FC236}">
                <a16:creationId xmlns:a16="http://schemas.microsoft.com/office/drawing/2014/main" id="{C3D5627D-060B-4C66-85C6-FABBEF0B6E3B}"/>
              </a:ext>
            </a:extLst>
          </p:cNvPr>
          <p:cNvSpPr>
            <a:spLocks noGrp="1" noChangeArrowheads="1"/>
          </p:cNvSpPr>
          <p:nvPr>
            <p:ph idx="1"/>
          </p:nvPr>
        </p:nvSpPr>
        <p:spPr>
          <a:xfrm>
            <a:off x="533400" y="1219200"/>
            <a:ext cx="8001000" cy="4724400"/>
          </a:xfrm>
        </p:spPr>
        <p:txBody>
          <a:bodyPr/>
          <a:lstStyle/>
          <a:p>
            <a:pPr>
              <a:defRPr/>
            </a:pPr>
            <a:r>
              <a:rPr lang="en-US" sz="2600" dirty="0">
                <a:latin typeface="+mn-lt"/>
              </a:rPr>
              <a:t>Employers </a:t>
            </a:r>
            <a:r>
              <a:rPr lang="en-US" sz="2600" b="1" dirty="0">
                <a:latin typeface="+mn-lt"/>
              </a:rPr>
              <a:t>should</a:t>
            </a:r>
            <a:r>
              <a:rPr lang="en-US" sz="2600" dirty="0">
                <a:latin typeface="+mn-lt"/>
              </a:rPr>
              <a:t> prepare a record which contains the identity of the employee, the date of training, and the means used to verify that the employee understood the training</a:t>
            </a:r>
          </a:p>
          <a:p>
            <a:pPr>
              <a:defRPr/>
            </a:pPr>
            <a:endParaRPr lang="en-US" altLang="en-US" sz="400" dirty="0">
              <a:latin typeface="+mn-lt"/>
            </a:endParaRPr>
          </a:p>
          <a:p>
            <a:pPr lvl="1">
              <a:defRPr/>
            </a:pPr>
            <a:r>
              <a:rPr lang="en-US" altLang="en-US" sz="2200" dirty="0">
                <a:latin typeface="+mn-lt"/>
              </a:rPr>
              <a:t>Some construction standards require documentation/ certification of PPE training including:</a:t>
            </a:r>
          </a:p>
          <a:p>
            <a:pPr lvl="1">
              <a:defRPr/>
            </a:pPr>
            <a:endParaRPr lang="en-US" altLang="en-US" sz="400" dirty="0">
              <a:latin typeface="+mn-lt"/>
            </a:endParaRPr>
          </a:p>
          <a:p>
            <a:pPr lvl="2">
              <a:lnSpc>
                <a:spcPct val="150000"/>
              </a:lnSpc>
              <a:defRPr/>
            </a:pPr>
            <a:r>
              <a:rPr lang="en-US" altLang="en-US" sz="2000" dirty="0">
                <a:latin typeface="+mn-lt"/>
              </a:rPr>
              <a:t>HAZWOPER (1926.65)</a:t>
            </a:r>
          </a:p>
          <a:p>
            <a:pPr lvl="2">
              <a:lnSpc>
                <a:spcPct val="150000"/>
              </a:lnSpc>
              <a:defRPr/>
            </a:pPr>
            <a:r>
              <a:rPr lang="en-US" altLang="en-US" sz="2000" dirty="0">
                <a:latin typeface="+mn-lt"/>
              </a:rPr>
              <a:t>Fall Protection (1926.503)</a:t>
            </a:r>
          </a:p>
          <a:p>
            <a:pPr lvl="2">
              <a:lnSpc>
                <a:spcPct val="150000"/>
              </a:lnSpc>
              <a:defRPr/>
            </a:pPr>
            <a:r>
              <a:rPr lang="en-US" altLang="en-US" sz="2000" dirty="0">
                <a:latin typeface="+mn-lt"/>
              </a:rPr>
              <a:t>Confined Spaces in Construction (1926.1207)</a:t>
            </a:r>
          </a:p>
          <a:p>
            <a:pPr lvl="2">
              <a:lnSpc>
                <a:spcPct val="150000"/>
              </a:lnSpc>
              <a:defRPr/>
            </a:pPr>
            <a:r>
              <a:rPr lang="en-US" altLang="en-US" sz="2000" dirty="0">
                <a:latin typeface="+mn-lt"/>
              </a:rPr>
              <a:t>Many Health Standards (Subpart D, Subpart Z)</a:t>
            </a:r>
          </a:p>
        </p:txBody>
      </p:sp>
      <p:pic>
        <p:nvPicPr>
          <p:cNvPr id="31749" name="Picture 1">
            <a:extLst>
              <a:ext uri="{FF2B5EF4-FFF2-40B4-BE49-F238E27FC236}">
                <a16:creationId xmlns:a16="http://schemas.microsoft.com/office/drawing/2014/main" id="{4955E378-364C-4D06-8E0C-B1CE982A94A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2800" y="3553968"/>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4813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B4DA611-2BD2-4353-BC77-10B8C5AF5272}"/>
              </a:ext>
            </a:extLst>
          </p:cNvPr>
          <p:cNvSpPr>
            <a:spLocks noGrp="1"/>
          </p:cNvSpPr>
          <p:nvPr>
            <p:ph type="title"/>
          </p:nvPr>
        </p:nvSpPr>
        <p:spPr/>
        <p:txBody>
          <a:bodyPr/>
          <a:lstStyle/>
          <a:p>
            <a:r>
              <a:rPr lang="en-US" altLang="en-US" dirty="0"/>
              <a:t>Basic Hazard Categories</a:t>
            </a:r>
          </a:p>
        </p:txBody>
      </p:sp>
      <p:sp>
        <p:nvSpPr>
          <p:cNvPr id="33795" name="Content Placeholder 2">
            <a:extLst>
              <a:ext uri="{FF2B5EF4-FFF2-40B4-BE49-F238E27FC236}">
                <a16:creationId xmlns:a16="http://schemas.microsoft.com/office/drawing/2014/main" id="{CAA63FC3-ACA7-45AB-B294-B9876C65A783}"/>
              </a:ext>
            </a:extLst>
          </p:cNvPr>
          <p:cNvSpPr>
            <a:spLocks noGrp="1"/>
          </p:cNvSpPr>
          <p:nvPr>
            <p:ph sz="half" idx="1"/>
          </p:nvPr>
        </p:nvSpPr>
        <p:spPr>
          <a:xfrm>
            <a:off x="565298" y="1279525"/>
            <a:ext cx="4038600" cy="4465638"/>
          </a:xfrm>
        </p:spPr>
        <p:txBody>
          <a:bodyPr>
            <a:normAutofit fontScale="92500" lnSpcReduction="20000"/>
          </a:bodyPr>
          <a:lstStyle/>
          <a:p>
            <a:r>
              <a:rPr lang="en-US" altLang="en-US" sz="2800" dirty="0"/>
              <a:t>Impact</a:t>
            </a:r>
          </a:p>
          <a:p>
            <a:endParaRPr lang="en-US" altLang="en-US" sz="1000" dirty="0"/>
          </a:p>
          <a:p>
            <a:r>
              <a:rPr lang="en-US" altLang="en-US" sz="2800" dirty="0"/>
              <a:t>Penetration</a:t>
            </a:r>
          </a:p>
          <a:p>
            <a:endParaRPr lang="en-US" altLang="en-US" sz="1000" dirty="0"/>
          </a:p>
          <a:p>
            <a:r>
              <a:rPr lang="en-US" altLang="en-US" sz="2800" dirty="0"/>
              <a:t>Compression</a:t>
            </a:r>
          </a:p>
          <a:p>
            <a:endParaRPr lang="en-US" altLang="en-US" sz="1000" dirty="0"/>
          </a:p>
          <a:p>
            <a:r>
              <a:rPr lang="en-US" altLang="en-US" sz="2800" dirty="0"/>
              <a:t>Chemical</a:t>
            </a:r>
          </a:p>
          <a:p>
            <a:endParaRPr lang="en-US" altLang="en-US" sz="1000" dirty="0"/>
          </a:p>
          <a:p>
            <a:r>
              <a:rPr lang="en-US" altLang="en-US" sz="2800" dirty="0"/>
              <a:t>Electrical shock</a:t>
            </a:r>
          </a:p>
          <a:p>
            <a:endParaRPr lang="en-US" altLang="en-US" sz="1000" dirty="0"/>
          </a:p>
          <a:p>
            <a:r>
              <a:rPr lang="en-US" altLang="en-US" sz="2800" dirty="0"/>
              <a:t>Electrical arc</a:t>
            </a:r>
          </a:p>
          <a:p>
            <a:endParaRPr lang="en-US" altLang="en-US" sz="1000" dirty="0"/>
          </a:p>
          <a:p>
            <a:r>
              <a:rPr lang="en-US" altLang="en-US" sz="2800" dirty="0"/>
              <a:t>Harmful dust</a:t>
            </a:r>
          </a:p>
          <a:p>
            <a:endParaRPr lang="en-US" altLang="en-US" sz="1000" dirty="0"/>
          </a:p>
          <a:p>
            <a:r>
              <a:rPr lang="en-US" altLang="en-US" sz="2800" dirty="0"/>
              <a:t>Light radiation</a:t>
            </a:r>
          </a:p>
        </p:txBody>
      </p:sp>
      <p:sp>
        <p:nvSpPr>
          <p:cNvPr id="33796" name="Content Placeholder 3">
            <a:extLst>
              <a:ext uri="{FF2B5EF4-FFF2-40B4-BE49-F238E27FC236}">
                <a16:creationId xmlns:a16="http://schemas.microsoft.com/office/drawing/2014/main" id="{B963D741-5D10-4AA2-8BB6-B77720225BAA}"/>
              </a:ext>
            </a:extLst>
          </p:cNvPr>
          <p:cNvSpPr>
            <a:spLocks noGrp="1"/>
          </p:cNvSpPr>
          <p:nvPr>
            <p:ph sz="half" idx="2"/>
          </p:nvPr>
        </p:nvSpPr>
        <p:spPr>
          <a:xfrm>
            <a:off x="4123734" y="1337556"/>
            <a:ext cx="4038600" cy="4465638"/>
          </a:xfrm>
        </p:spPr>
        <p:txBody>
          <a:bodyPr>
            <a:normAutofit fontScale="92500" lnSpcReduction="20000"/>
          </a:bodyPr>
          <a:lstStyle/>
          <a:p>
            <a:r>
              <a:rPr lang="en-US" altLang="en-US" sz="2800" dirty="0"/>
              <a:t>Falls</a:t>
            </a:r>
          </a:p>
          <a:p>
            <a:endParaRPr lang="en-US" altLang="en-US" sz="1000" dirty="0"/>
          </a:p>
          <a:p>
            <a:r>
              <a:rPr lang="en-US" altLang="en-US" sz="2800" dirty="0"/>
              <a:t>Heat</a:t>
            </a:r>
          </a:p>
        </p:txBody>
      </p:sp>
      <p:pic>
        <p:nvPicPr>
          <p:cNvPr id="33797" name="Picture 4">
            <a:extLst>
              <a:ext uri="{FF2B5EF4-FFF2-40B4-BE49-F238E27FC236}">
                <a16:creationId xmlns:a16="http://schemas.microsoft.com/office/drawing/2014/main" id="{F38548E3-C76C-42F2-8437-27573458D1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99115" y="2743200"/>
            <a:ext cx="42878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87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511B7FF-E221-4FB7-A00A-E4CC2218F042}"/>
              </a:ext>
            </a:extLst>
          </p:cNvPr>
          <p:cNvSpPr>
            <a:spLocks noGrp="1"/>
          </p:cNvSpPr>
          <p:nvPr>
            <p:ph type="title"/>
          </p:nvPr>
        </p:nvSpPr>
        <p:spPr/>
        <p:txBody>
          <a:bodyPr/>
          <a:lstStyle/>
          <a:p>
            <a:r>
              <a:rPr lang="en-US" altLang="en-US"/>
              <a:t>Hazard Sources</a:t>
            </a:r>
          </a:p>
        </p:txBody>
      </p:sp>
      <p:sp>
        <p:nvSpPr>
          <p:cNvPr id="35843" name="Content Placeholder 2">
            <a:extLst>
              <a:ext uri="{FF2B5EF4-FFF2-40B4-BE49-F238E27FC236}">
                <a16:creationId xmlns:a16="http://schemas.microsoft.com/office/drawing/2014/main" id="{93C9F819-2FA7-4D3F-ABDE-AF8128071654}"/>
              </a:ext>
            </a:extLst>
          </p:cNvPr>
          <p:cNvSpPr>
            <a:spLocks noGrp="1"/>
          </p:cNvSpPr>
          <p:nvPr>
            <p:ph sz="half" idx="1"/>
          </p:nvPr>
        </p:nvSpPr>
        <p:spPr>
          <a:xfrm>
            <a:off x="533400" y="1295400"/>
            <a:ext cx="4038600" cy="4525963"/>
          </a:xfrm>
        </p:spPr>
        <p:txBody>
          <a:bodyPr>
            <a:normAutofit lnSpcReduction="10000"/>
          </a:bodyPr>
          <a:lstStyle/>
          <a:p>
            <a:r>
              <a:rPr lang="en-US" altLang="en-US" sz="2800" dirty="0"/>
              <a:t>Motion</a:t>
            </a:r>
          </a:p>
          <a:p>
            <a:endParaRPr lang="en-US" altLang="en-US" sz="800" dirty="0"/>
          </a:p>
          <a:p>
            <a:r>
              <a:rPr lang="en-US" altLang="en-US" sz="2800" dirty="0"/>
              <a:t>Temperature</a:t>
            </a:r>
          </a:p>
          <a:p>
            <a:endParaRPr lang="en-US" altLang="en-US" sz="800" dirty="0"/>
          </a:p>
          <a:p>
            <a:r>
              <a:rPr lang="en-US" altLang="en-US" sz="2800" dirty="0"/>
              <a:t>Chemical exposure</a:t>
            </a:r>
          </a:p>
          <a:p>
            <a:endParaRPr lang="en-US" altLang="en-US" sz="800" dirty="0"/>
          </a:p>
          <a:p>
            <a:r>
              <a:rPr lang="en-US" altLang="en-US" sz="2800" dirty="0"/>
              <a:t>Light radiation</a:t>
            </a:r>
          </a:p>
          <a:p>
            <a:endParaRPr lang="en-US" altLang="en-US" sz="800" dirty="0"/>
          </a:p>
          <a:p>
            <a:r>
              <a:rPr lang="en-US" altLang="en-US" sz="2800" dirty="0"/>
              <a:t>Elevation</a:t>
            </a:r>
          </a:p>
          <a:p>
            <a:endParaRPr lang="en-US" altLang="en-US" sz="800" dirty="0"/>
          </a:p>
          <a:p>
            <a:r>
              <a:rPr lang="en-US" altLang="en-US" sz="2800" dirty="0"/>
              <a:t>Sharp objects</a:t>
            </a:r>
          </a:p>
          <a:p>
            <a:endParaRPr lang="en-US" altLang="en-US" sz="800" dirty="0"/>
          </a:p>
          <a:p>
            <a:r>
              <a:rPr lang="en-US" altLang="en-US" sz="2800" dirty="0"/>
              <a:t>Rolling/pinching</a:t>
            </a:r>
          </a:p>
        </p:txBody>
      </p:sp>
      <p:sp>
        <p:nvSpPr>
          <p:cNvPr id="35844" name="Content Placeholder 3">
            <a:extLst>
              <a:ext uri="{FF2B5EF4-FFF2-40B4-BE49-F238E27FC236}">
                <a16:creationId xmlns:a16="http://schemas.microsoft.com/office/drawing/2014/main" id="{144FB592-F059-49DB-B87C-DDD7B6018486}"/>
              </a:ext>
            </a:extLst>
          </p:cNvPr>
          <p:cNvSpPr>
            <a:spLocks noGrp="1"/>
          </p:cNvSpPr>
          <p:nvPr>
            <p:ph sz="half" idx="2"/>
          </p:nvPr>
        </p:nvSpPr>
        <p:spPr/>
        <p:txBody>
          <a:bodyPr>
            <a:normAutofit lnSpcReduction="10000"/>
          </a:bodyPr>
          <a:lstStyle/>
          <a:p>
            <a:r>
              <a:rPr lang="en-US" altLang="en-US" sz="2800" dirty="0"/>
              <a:t>Electrical hazards</a:t>
            </a:r>
          </a:p>
          <a:p>
            <a:endParaRPr lang="en-US" altLang="en-US" sz="800" dirty="0"/>
          </a:p>
          <a:p>
            <a:r>
              <a:rPr lang="en-US" altLang="en-US" sz="2800" dirty="0"/>
              <a:t>Workplace layout</a:t>
            </a:r>
          </a:p>
          <a:p>
            <a:endParaRPr lang="en-US" altLang="en-US" sz="800" dirty="0"/>
          </a:p>
          <a:p>
            <a:r>
              <a:rPr lang="en-US" altLang="en-US" sz="2800" dirty="0"/>
              <a:t>Worker location</a:t>
            </a:r>
          </a:p>
          <a:p>
            <a:endParaRPr lang="en-US" altLang="en-US" dirty="0"/>
          </a:p>
        </p:txBody>
      </p:sp>
      <p:sp>
        <p:nvSpPr>
          <p:cNvPr id="8" name="TextBox 7">
            <a:extLst>
              <a:ext uri="{FF2B5EF4-FFF2-40B4-BE49-F238E27FC236}">
                <a16:creationId xmlns:a16="http://schemas.microsoft.com/office/drawing/2014/main" id="{0C0BF88E-DA02-4CB5-82C9-9225841C7015}"/>
              </a:ext>
            </a:extLst>
          </p:cNvPr>
          <p:cNvSpPr txBox="1"/>
          <p:nvPr/>
        </p:nvSpPr>
        <p:spPr>
          <a:xfrm>
            <a:off x="6992938" y="57562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6" name="Picture 4">
            <a:extLst>
              <a:ext uri="{FF2B5EF4-FFF2-40B4-BE49-F238E27FC236}">
                <a16:creationId xmlns:a16="http://schemas.microsoft.com/office/drawing/2014/main" id="{6D0723DD-768D-450D-98A4-4D2955E4E5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27452" y="3108723"/>
            <a:ext cx="4067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A450114-278D-4CF6-B1DF-7F769A1E663A}"/>
              </a:ext>
            </a:extLst>
          </p:cNvPr>
          <p:cNvSpPr/>
          <p:nvPr/>
        </p:nvSpPr>
        <p:spPr>
          <a:xfrm>
            <a:off x="6870846" y="5651650"/>
            <a:ext cx="1615784" cy="230832"/>
          </a:xfrm>
          <a:prstGeom prst="rect">
            <a:avLst/>
          </a:prstGeom>
        </p:spPr>
        <p:txBody>
          <a:bodyPr wrap="square">
            <a:spAutoFit/>
          </a:bodyPr>
          <a:lstStyle/>
          <a:p>
            <a:pPr algn="ctr">
              <a:defRPr/>
            </a:pPr>
            <a:r>
              <a:rPr lang="en-US" sz="900" u="none" dirty="0">
                <a:solidFill>
                  <a:schemeClr val="bg1"/>
                </a:solidFill>
              </a:rPr>
              <a:t>NCDOL Photo Library</a:t>
            </a:r>
          </a:p>
        </p:txBody>
      </p:sp>
    </p:spTree>
    <p:extLst>
      <p:ext uri="{BB962C8B-B14F-4D97-AF65-F5344CB8AC3E}">
        <p14:creationId xmlns:p14="http://schemas.microsoft.com/office/powerpoint/2010/main" val="313370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E680FF0-4F36-43D4-AAED-F4D54C2E96E4}"/>
              </a:ext>
            </a:extLst>
          </p:cNvPr>
          <p:cNvGrpSpPr/>
          <p:nvPr/>
        </p:nvGrpSpPr>
        <p:grpSpPr>
          <a:xfrm>
            <a:off x="4967895" y="3581400"/>
            <a:ext cx="3566505" cy="2352675"/>
            <a:chOff x="4967895" y="3581400"/>
            <a:chExt cx="3566505" cy="2352675"/>
          </a:xfrm>
        </p:grpSpPr>
        <p:pic>
          <p:nvPicPr>
            <p:cNvPr id="3" name="Picture 2">
              <a:extLst>
                <a:ext uri="{FF2B5EF4-FFF2-40B4-BE49-F238E27FC236}">
                  <a16:creationId xmlns:a16="http://schemas.microsoft.com/office/drawing/2014/main" id="{5014F23B-1524-48D3-BB00-8294C9158B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7895" y="3581400"/>
              <a:ext cx="3533775" cy="2352675"/>
            </a:xfrm>
            <a:prstGeom prst="rect">
              <a:avLst/>
            </a:prstGeom>
          </p:spPr>
        </p:pic>
        <p:sp>
          <p:nvSpPr>
            <p:cNvPr id="19" name="TextBox 18">
              <a:extLst>
                <a:ext uri="{FF2B5EF4-FFF2-40B4-BE49-F238E27FC236}">
                  <a16:creationId xmlns:a16="http://schemas.microsoft.com/office/drawing/2014/main" id="{9194E499-9D57-4316-94EC-F993EE9C21C7}"/>
                </a:ext>
              </a:extLst>
            </p:cNvPr>
            <p:cNvSpPr txBox="1"/>
            <p:nvPr/>
          </p:nvSpPr>
          <p:spPr>
            <a:xfrm>
              <a:off x="7162800" y="5680075"/>
              <a:ext cx="1371600" cy="215900"/>
            </a:xfrm>
            <a:prstGeom prst="rect">
              <a:avLst/>
            </a:prstGeom>
            <a:noFill/>
          </p:spPr>
          <p:txBody>
            <a:bodyPr>
              <a:spAutoFit/>
            </a:bodyPr>
            <a:lstStyle/>
            <a:p>
              <a:pPr algn="ctr">
                <a:defRPr/>
              </a:pPr>
              <a:r>
                <a:rPr lang="en-US" sz="800" u="none" dirty="0">
                  <a:latin typeface="+mj-lt"/>
                </a:rPr>
                <a:t>NCDOL Photo Library</a:t>
              </a:r>
            </a:p>
          </p:txBody>
        </p:sp>
      </p:grpSp>
      <p:sp>
        <p:nvSpPr>
          <p:cNvPr id="37890" name="Rectangle 2">
            <a:extLst>
              <a:ext uri="{FF2B5EF4-FFF2-40B4-BE49-F238E27FC236}">
                <a16:creationId xmlns:a16="http://schemas.microsoft.com/office/drawing/2014/main" id="{2B9BC729-2423-4FE4-BECD-3A86C2158768}"/>
              </a:ext>
            </a:extLst>
          </p:cNvPr>
          <p:cNvSpPr>
            <a:spLocks noGrp="1" noChangeArrowheads="1"/>
          </p:cNvSpPr>
          <p:nvPr>
            <p:ph type="title"/>
          </p:nvPr>
        </p:nvSpPr>
        <p:spPr>
          <a:xfrm>
            <a:off x="658333" y="451505"/>
            <a:ext cx="7924800" cy="767695"/>
          </a:xfrm>
        </p:spPr>
        <p:txBody>
          <a:bodyPr/>
          <a:lstStyle/>
          <a:p>
            <a:r>
              <a:rPr lang="en-US" altLang="en-US" dirty="0"/>
              <a:t>Electrical Protection</a:t>
            </a:r>
          </a:p>
        </p:txBody>
      </p:sp>
      <p:sp>
        <p:nvSpPr>
          <p:cNvPr id="37891" name="Rectangle 3">
            <a:extLst>
              <a:ext uri="{FF2B5EF4-FFF2-40B4-BE49-F238E27FC236}">
                <a16:creationId xmlns:a16="http://schemas.microsoft.com/office/drawing/2014/main" id="{E399FC08-51BD-4EBE-A47A-ADDC7034E15C}"/>
              </a:ext>
            </a:extLst>
          </p:cNvPr>
          <p:cNvSpPr>
            <a:spLocks noGrp="1" noChangeArrowheads="1"/>
          </p:cNvSpPr>
          <p:nvPr>
            <p:ph idx="1"/>
          </p:nvPr>
        </p:nvSpPr>
        <p:spPr>
          <a:xfrm>
            <a:off x="533400" y="1219200"/>
            <a:ext cx="8001000" cy="4724400"/>
          </a:xfrm>
        </p:spPr>
        <p:txBody>
          <a:bodyPr/>
          <a:lstStyle/>
          <a:p>
            <a:r>
              <a:rPr lang="en-US" altLang="en-US" sz="2600" dirty="0">
                <a:latin typeface="+mn-lt"/>
              </a:rPr>
              <a:t>Electrical protective equipment shall be maintained in a safe, reliable condition</a:t>
            </a:r>
          </a:p>
          <a:p>
            <a:endParaRPr lang="en-US" altLang="en-US" sz="800" dirty="0">
              <a:latin typeface="+mn-lt"/>
            </a:endParaRPr>
          </a:p>
          <a:p>
            <a:pPr lvl="1"/>
            <a:r>
              <a:rPr lang="en-US" altLang="en-US" sz="2200" dirty="0">
                <a:latin typeface="+mn-lt"/>
              </a:rPr>
              <a:t>Rubber insulating blankets, matting, covers, line hose, gloves, and sleeves</a:t>
            </a:r>
          </a:p>
        </p:txBody>
      </p:sp>
      <p:sp>
        <p:nvSpPr>
          <p:cNvPr id="37892" name="Content Placeholder 1">
            <a:extLst>
              <a:ext uri="{FF2B5EF4-FFF2-40B4-BE49-F238E27FC236}">
                <a16:creationId xmlns:a16="http://schemas.microsoft.com/office/drawing/2014/main" id="{64A017A4-8E29-4D5D-B803-AD8070FB522D}"/>
              </a:ext>
            </a:extLst>
          </p:cNvPr>
          <p:cNvSpPr>
            <a:spLocks noGrp="1"/>
          </p:cNvSpPr>
          <p:nvPr>
            <p:ph sz="quarter" idx="10"/>
          </p:nvPr>
        </p:nvSpPr>
        <p:spPr>
          <a:xfrm>
            <a:off x="7620000" y="654705"/>
            <a:ext cx="1143000" cy="381000"/>
          </a:xfrm>
        </p:spPr>
        <p:txBody>
          <a:bodyPr/>
          <a:lstStyle/>
          <a:p>
            <a:r>
              <a:rPr lang="en-US" altLang="en-US" sz="1800" dirty="0"/>
              <a:t>1926.97</a:t>
            </a:r>
          </a:p>
        </p:txBody>
      </p:sp>
      <p:sp>
        <p:nvSpPr>
          <p:cNvPr id="4" name="TextBox 3">
            <a:extLst>
              <a:ext uri="{FF2B5EF4-FFF2-40B4-BE49-F238E27FC236}">
                <a16:creationId xmlns:a16="http://schemas.microsoft.com/office/drawing/2014/main" id="{A8018F8D-D66E-453D-8C67-8B7EBCCD56DA}"/>
              </a:ext>
            </a:extLst>
          </p:cNvPr>
          <p:cNvSpPr txBox="1"/>
          <p:nvPr/>
        </p:nvSpPr>
        <p:spPr>
          <a:xfrm>
            <a:off x="1656907" y="2937739"/>
            <a:ext cx="4362893" cy="584775"/>
          </a:xfrm>
          <a:prstGeom prst="rect">
            <a:avLst/>
          </a:prstGeom>
          <a:noFill/>
        </p:spPr>
        <p:txBody>
          <a:bodyPr wrap="square">
            <a:spAutoFit/>
          </a:bodyPr>
          <a:lstStyle/>
          <a:p>
            <a:pPr algn="ctr">
              <a:defRPr/>
            </a:pPr>
            <a:r>
              <a:rPr lang="en-US" sz="1600" b="1" u="none" dirty="0">
                <a:latin typeface="+mn-lt"/>
              </a:rPr>
              <a:t>Rating of gloves - Stamped - Class Protection “0”</a:t>
            </a:r>
          </a:p>
        </p:txBody>
      </p:sp>
      <p:sp>
        <p:nvSpPr>
          <p:cNvPr id="12" name="TextBox 11">
            <a:extLst>
              <a:ext uri="{FF2B5EF4-FFF2-40B4-BE49-F238E27FC236}">
                <a16:creationId xmlns:a16="http://schemas.microsoft.com/office/drawing/2014/main" id="{FC515B65-E11B-4BB3-90A5-A40A60F9C3F3}"/>
              </a:ext>
            </a:extLst>
          </p:cNvPr>
          <p:cNvSpPr txBox="1"/>
          <p:nvPr/>
        </p:nvSpPr>
        <p:spPr>
          <a:xfrm>
            <a:off x="4724400" y="5711825"/>
            <a:ext cx="1371600" cy="215900"/>
          </a:xfrm>
          <a:prstGeom prst="rect">
            <a:avLst/>
          </a:prstGeom>
          <a:noFill/>
        </p:spPr>
        <p:txBody>
          <a:bodyPr>
            <a:spAutoFit/>
          </a:bodyPr>
          <a:lstStyle/>
          <a:p>
            <a:pPr algn="ctr">
              <a:defRPr/>
            </a:pPr>
            <a:r>
              <a:rPr lang="en-US" sz="800" b="1" u="none" dirty="0">
                <a:solidFill>
                  <a:schemeClr val="bg1"/>
                </a:solidFill>
                <a:latin typeface="+mj-lt"/>
              </a:rPr>
              <a:t>LOI Head Protection</a:t>
            </a:r>
          </a:p>
        </p:txBody>
      </p:sp>
      <p:pic>
        <p:nvPicPr>
          <p:cNvPr id="37897" name="Picture 5">
            <a:extLst>
              <a:ext uri="{FF2B5EF4-FFF2-40B4-BE49-F238E27FC236}">
                <a16:creationId xmlns:a16="http://schemas.microsoft.com/office/drawing/2014/main" id="{31F70755-E282-4869-A71F-7AFB98C0A7C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8333" y="3740934"/>
            <a:ext cx="3962400" cy="22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8" name="Straight Arrow Connector 10">
            <a:extLst>
              <a:ext uri="{FF2B5EF4-FFF2-40B4-BE49-F238E27FC236}">
                <a16:creationId xmlns:a16="http://schemas.microsoft.com/office/drawing/2014/main" id="{F64074AD-9333-4863-BFC8-A631780DC6AD}"/>
              </a:ext>
            </a:extLst>
          </p:cNvPr>
          <p:cNvCxnSpPr>
            <a:cxnSpLocks noChangeShapeType="1"/>
          </p:cNvCxnSpPr>
          <p:nvPr/>
        </p:nvCxnSpPr>
        <p:spPr bwMode="auto">
          <a:xfrm>
            <a:off x="4267200" y="3546475"/>
            <a:ext cx="1752600" cy="193675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37899" name="Straight Arrow Connector 3">
            <a:extLst>
              <a:ext uri="{FF2B5EF4-FFF2-40B4-BE49-F238E27FC236}">
                <a16:creationId xmlns:a16="http://schemas.microsoft.com/office/drawing/2014/main" id="{203CD24D-17E0-4BC9-A0E7-24F5FFA6A037}"/>
              </a:ext>
            </a:extLst>
          </p:cNvPr>
          <p:cNvCxnSpPr>
            <a:cxnSpLocks noChangeShapeType="1"/>
          </p:cNvCxnSpPr>
          <p:nvPr/>
        </p:nvCxnSpPr>
        <p:spPr bwMode="auto">
          <a:xfrm flipH="1">
            <a:off x="1066800" y="3546475"/>
            <a:ext cx="2235200" cy="1635125"/>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20" name="TextBox 19">
            <a:extLst>
              <a:ext uri="{FF2B5EF4-FFF2-40B4-BE49-F238E27FC236}">
                <a16:creationId xmlns:a16="http://schemas.microsoft.com/office/drawing/2014/main" id="{2C1E47AB-5E3E-4830-8779-310ECF4C4DFD}"/>
              </a:ext>
            </a:extLst>
          </p:cNvPr>
          <p:cNvSpPr txBox="1"/>
          <p:nvPr/>
        </p:nvSpPr>
        <p:spPr>
          <a:xfrm>
            <a:off x="3021013" y="56800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33435278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7266FB-0D6C-495F-8619-DA643D00E17B}"/>
              </a:ext>
            </a:extLst>
          </p:cNvPr>
          <p:cNvGrpSpPr/>
          <p:nvPr/>
        </p:nvGrpSpPr>
        <p:grpSpPr>
          <a:xfrm>
            <a:off x="5843588" y="2970534"/>
            <a:ext cx="2514600" cy="2743200"/>
            <a:chOff x="5808663" y="3044825"/>
            <a:chExt cx="2514600" cy="2743200"/>
          </a:xfrm>
        </p:grpSpPr>
        <p:pic>
          <p:nvPicPr>
            <p:cNvPr id="39944" name="Picture 2">
              <a:extLst>
                <a:ext uri="{FF2B5EF4-FFF2-40B4-BE49-F238E27FC236}">
                  <a16:creationId xmlns:a16="http://schemas.microsoft.com/office/drawing/2014/main" id="{1B8C1403-C635-4EE3-BB4F-9BD0E6463A7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78513" y="3044825"/>
              <a:ext cx="2444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729DD39-C214-40E4-A082-4797CB074DD8}"/>
                </a:ext>
              </a:extLst>
            </p:cNvPr>
            <p:cNvSpPr txBox="1"/>
            <p:nvPr/>
          </p:nvSpPr>
          <p:spPr>
            <a:xfrm>
              <a:off x="5808663" y="31908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
        <p:nvSpPr>
          <p:cNvPr id="39938" name="Rectangle 2">
            <a:extLst>
              <a:ext uri="{FF2B5EF4-FFF2-40B4-BE49-F238E27FC236}">
                <a16:creationId xmlns:a16="http://schemas.microsoft.com/office/drawing/2014/main" id="{1A14B211-891A-4ED6-8380-A9C160D14C47}"/>
              </a:ext>
            </a:extLst>
          </p:cNvPr>
          <p:cNvSpPr>
            <a:spLocks noGrp="1" noChangeArrowheads="1"/>
          </p:cNvSpPr>
          <p:nvPr>
            <p:ph type="title"/>
          </p:nvPr>
        </p:nvSpPr>
        <p:spPr>
          <a:xfrm>
            <a:off x="609600" y="426666"/>
            <a:ext cx="7924800" cy="666924"/>
          </a:xfrm>
        </p:spPr>
        <p:txBody>
          <a:bodyPr/>
          <a:lstStyle/>
          <a:p>
            <a:r>
              <a:rPr lang="en-US" altLang="en-US" dirty="0"/>
              <a:t>Electrical Protection</a:t>
            </a:r>
          </a:p>
        </p:txBody>
      </p:sp>
      <p:sp>
        <p:nvSpPr>
          <p:cNvPr id="39939" name="Rectangle 3">
            <a:extLst>
              <a:ext uri="{FF2B5EF4-FFF2-40B4-BE49-F238E27FC236}">
                <a16:creationId xmlns:a16="http://schemas.microsoft.com/office/drawing/2014/main" id="{CB2F4F79-EBF8-4668-80D3-FBE77898A09D}"/>
              </a:ext>
            </a:extLst>
          </p:cNvPr>
          <p:cNvSpPr>
            <a:spLocks noGrp="1" noChangeArrowheads="1"/>
          </p:cNvSpPr>
          <p:nvPr>
            <p:ph idx="1"/>
          </p:nvPr>
        </p:nvSpPr>
        <p:spPr>
          <a:xfrm>
            <a:off x="533400" y="1219200"/>
            <a:ext cx="8001000" cy="1066800"/>
          </a:xfrm>
        </p:spPr>
        <p:txBody>
          <a:bodyPr/>
          <a:lstStyle/>
          <a:p>
            <a:r>
              <a:rPr lang="en-US" altLang="en-US" sz="2800" dirty="0"/>
              <a:t>Design requirements for specific types of electrical protective equipment</a:t>
            </a:r>
          </a:p>
        </p:txBody>
      </p:sp>
      <p:sp>
        <p:nvSpPr>
          <p:cNvPr id="39940" name="Content Placeholder 1">
            <a:extLst>
              <a:ext uri="{FF2B5EF4-FFF2-40B4-BE49-F238E27FC236}">
                <a16:creationId xmlns:a16="http://schemas.microsoft.com/office/drawing/2014/main" id="{FFABA4B7-908E-49B3-8816-93671991B347}"/>
              </a:ext>
            </a:extLst>
          </p:cNvPr>
          <p:cNvSpPr>
            <a:spLocks noGrp="1"/>
          </p:cNvSpPr>
          <p:nvPr>
            <p:ph sz="quarter" idx="10"/>
          </p:nvPr>
        </p:nvSpPr>
        <p:spPr>
          <a:xfrm>
            <a:off x="7086600" y="609600"/>
            <a:ext cx="2133600" cy="381000"/>
          </a:xfrm>
        </p:spPr>
        <p:txBody>
          <a:bodyPr/>
          <a:lstStyle/>
          <a:p>
            <a:r>
              <a:rPr lang="en-US" altLang="en-US" sz="1800" dirty="0"/>
              <a:t>1926.97(c)(1)</a:t>
            </a:r>
          </a:p>
          <a:p>
            <a:endParaRPr lang="en-US" altLang="en-US" dirty="0"/>
          </a:p>
        </p:txBody>
      </p:sp>
      <p:sp>
        <p:nvSpPr>
          <p:cNvPr id="4" name="TextBox 3">
            <a:extLst>
              <a:ext uri="{FF2B5EF4-FFF2-40B4-BE49-F238E27FC236}">
                <a16:creationId xmlns:a16="http://schemas.microsoft.com/office/drawing/2014/main" id="{AA0E1BAB-468D-468D-970B-A78E4E466F3B}"/>
              </a:ext>
            </a:extLst>
          </p:cNvPr>
          <p:cNvSpPr txBox="1"/>
          <p:nvPr/>
        </p:nvSpPr>
        <p:spPr>
          <a:xfrm>
            <a:off x="5969794" y="2411610"/>
            <a:ext cx="2262187" cy="307777"/>
          </a:xfrm>
          <a:prstGeom prst="rect">
            <a:avLst/>
          </a:prstGeom>
          <a:noFill/>
        </p:spPr>
        <p:txBody>
          <a:bodyPr wrap="square">
            <a:spAutoFit/>
          </a:bodyPr>
          <a:lstStyle/>
          <a:p>
            <a:pPr algn="ctr">
              <a:defRPr/>
            </a:pPr>
            <a:r>
              <a:rPr lang="en-US" sz="1400" i="1" u="none" dirty="0">
                <a:latin typeface="+mn-lt"/>
              </a:rPr>
              <a:t>Glove and arm protectio</a:t>
            </a:r>
            <a:r>
              <a:rPr lang="en-US" sz="1400" u="none" dirty="0">
                <a:latin typeface="+mn-lt"/>
              </a:rPr>
              <a:t>n</a:t>
            </a:r>
          </a:p>
        </p:txBody>
      </p:sp>
      <p:sp>
        <p:nvSpPr>
          <p:cNvPr id="11" name="TextBox 10">
            <a:extLst>
              <a:ext uri="{FF2B5EF4-FFF2-40B4-BE49-F238E27FC236}">
                <a16:creationId xmlns:a16="http://schemas.microsoft.com/office/drawing/2014/main" id="{99356D60-2E74-4E3E-94E1-F0A59763C69B}"/>
              </a:ext>
            </a:extLst>
          </p:cNvPr>
          <p:cNvSpPr txBox="1"/>
          <p:nvPr/>
        </p:nvSpPr>
        <p:spPr>
          <a:xfrm>
            <a:off x="710088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2" name="TextBox 11">
            <a:extLst>
              <a:ext uri="{FF2B5EF4-FFF2-40B4-BE49-F238E27FC236}">
                <a16:creationId xmlns:a16="http://schemas.microsoft.com/office/drawing/2014/main" id="{D3DCC464-0095-4722-BD23-E33683ED0095}"/>
              </a:ext>
            </a:extLst>
          </p:cNvPr>
          <p:cNvSpPr txBox="1"/>
          <p:nvPr/>
        </p:nvSpPr>
        <p:spPr>
          <a:xfrm>
            <a:off x="4724400" y="5711825"/>
            <a:ext cx="1371600" cy="215900"/>
          </a:xfrm>
          <a:prstGeom prst="rect">
            <a:avLst/>
          </a:prstGeom>
          <a:noFill/>
        </p:spPr>
        <p:txBody>
          <a:bodyPr>
            <a:spAutoFit/>
          </a:bodyPr>
          <a:lstStyle/>
          <a:p>
            <a:pPr algn="ctr">
              <a:defRPr/>
            </a:pPr>
            <a:r>
              <a:rPr lang="en-US" sz="800" b="1" u="none" dirty="0">
                <a:solidFill>
                  <a:schemeClr val="bg1"/>
                </a:solidFill>
                <a:latin typeface="+mj-lt"/>
              </a:rPr>
              <a:t>LOI Head Protection</a:t>
            </a:r>
          </a:p>
        </p:txBody>
      </p:sp>
      <p:cxnSp>
        <p:nvCxnSpPr>
          <p:cNvPr id="39945" name="Straight Arrow Connector 10">
            <a:extLst>
              <a:ext uri="{FF2B5EF4-FFF2-40B4-BE49-F238E27FC236}">
                <a16:creationId xmlns:a16="http://schemas.microsoft.com/office/drawing/2014/main" id="{655F653B-D28B-4022-893D-02C8F4A549AD}"/>
              </a:ext>
            </a:extLst>
          </p:cNvPr>
          <p:cNvCxnSpPr>
            <a:cxnSpLocks noChangeShapeType="1"/>
          </p:cNvCxnSpPr>
          <p:nvPr/>
        </p:nvCxnSpPr>
        <p:spPr bwMode="auto">
          <a:xfrm>
            <a:off x="7551332" y="2756543"/>
            <a:ext cx="76200" cy="1439863"/>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3" name="Rectangle 3">
            <a:extLst>
              <a:ext uri="{FF2B5EF4-FFF2-40B4-BE49-F238E27FC236}">
                <a16:creationId xmlns:a16="http://schemas.microsoft.com/office/drawing/2014/main" id="{F9B518CF-961E-4CCD-9AC1-C58D44FCBD70}"/>
              </a:ext>
            </a:extLst>
          </p:cNvPr>
          <p:cNvSpPr txBox="1">
            <a:spLocks noChangeArrowheads="1"/>
          </p:cNvSpPr>
          <p:nvPr/>
        </p:nvSpPr>
        <p:spPr bwMode="auto">
          <a:xfrm>
            <a:off x="533400" y="2362200"/>
            <a:ext cx="50149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r>
              <a:rPr lang="en-US" altLang="en-US" sz="2400" u="none" kern="0" dirty="0"/>
              <a:t>Electrical protective equipment shall be maintained in a safe, reliable condition</a:t>
            </a:r>
          </a:p>
          <a:p>
            <a:pPr lvl="1"/>
            <a:endParaRPr lang="en-US" altLang="en-US" sz="800" u="none" kern="0" dirty="0"/>
          </a:p>
          <a:p>
            <a:pPr lvl="1"/>
            <a:r>
              <a:rPr lang="en-US" altLang="en-US" sz="2400" u="none" kern="0" dirty="0"/>
              <a:t>Must conform to those listed in Table E-4</a:t>
            </a:r>
          </a:p>
          <a:p>
            <a:pPr lvl="1"/>
            <a:endParaRPr lang="en-US" altLang="en-US" sz="800" u="none" kern="0" dirty="0"/>
          </a:p>
        </p:txBody>
      </p:sp>
    </p:spTree>
    <p:extLst>
      <p:ext uri="{BB962C8B-B14F-4D97-AF65-F5344CB8AC3E}">
        <p14:creationId xmlns:p14="http://schemas.microsoft.com/office/powerpoint/2010/main" val="15384546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2C66626-83A3-4DA1-920C-F0C371AFCDB3}"/>
              </a:ext>
            </a:extLst>
          </p:cNvPr>
          <p:cNvSpPr>
            <a:spLocks noGrp="1" noChangeArrowheads="1"/>
          </p:cNvSpPr>
          <p:nvPr>
            <p:ph type="title"/>
          </p:nvPr>
        </p:nvSpPr>
        <p:spPr>
          <a:xfrm>
            <a:off x="609600" y="462026"/>
            <a:ext cx="7924800" cy="549275"/>
          </a:xfrm>
        </p:spPr>
        <p:txBody>
          <a:bodyPr/>
          <a:lstStyle/>
          <a:p>
            <a:r>
              <a:rPr lang="en-US" altLang="en-US" dirty="0"/>
              <a:t>Head Protection</a:t>
            </a:r>
          </a:p>
        </p:txBody>
      </p:sp>
      <p:sp>
        <p:nvSpPr>
          <p:cNvPr id="41987" name="Rectangle 3">
            <a:extLst>
              <a:ext uri="{FF2B5EF4-FFF2-40B4-BE49-F238E27FC236}">
                <a16:creationId xmlns:a16="http://schemas.microsoft.com/office/drawing/2014/main" id="{80EB1E0A-5333-458A-8A96-1C765229C4B3}"/>
              </a:ext>
            </a:extLst>
          </p:cNvPr>
          <p:cNvSpPr>
            <a:spLocks noGrp="1" noChangeArrowheads="1"/>
          </p:cNvSpPr>
          <p:nvPr>
            <p:ph idx="1"/>
          </p:nvPr>
        </p:nvSpPr>
        <p:spPr>
          <a:xfrm>
            <a:off x="533400" y="1371600"/>
            <a:ext cx="8001000" cy="4419600"/>
          </a:xfrm>
        </p:spPr>
        <p:txBody>
          <a:bodyPr/>
          <a:lstStyle/>
          <a:p>
            <a:r>
              <a:rPr lang="en-US" altLang="en-US" sz="2400" dirty="0"/>
              <a:t>Employees working in areas where there is a possible danger of head injury from impact, or from falling or flying objects, or from electrical shock and burns, shall be protected by helmets</a:t>
            </a:r>
          </a:p>
        </p:txBody>
      </p:sp>
      <p:sp>
        <p:nvSpPr>
          <p:cNvPr id="41988" name="Content Placeholder 1">
            <a:extLst>
              <a:ext uri="{FF2B5EF4-FFF2-40B4-BE49-F238E27FC236}">
                <a16:creationId xmlns:a16="http://schemas.microsoft.com/office/drawing/2014/main" id="{01261D15-6CC6-4E5E-808A-F9F00C529BC6}"/>
              </a:ext>
            </a:extLst>
          </p:cNvPr>
          <p:cNvSpPr>
            <a:spLocks noGrp="1"/>
          </p:cNvSpPr>
          <p:nvPr>
            <p:ph sz="quarter" idx="10"/>
          </p:nvPr>
        </p:nvSpPr>
        <p:spPr>
          <a:xfrm>
            <a:off x="7239000" y="609600"/>
            <a:ext cx="2133600" cy="381000"/>
          </a:xfrm>
        </p:spPr>
        <p:txBody>
          <a:bodyPr/>
          <a:lstStyle/>
          <a:p>
            <a:r>
              <a:rPr lang="en-US" altLang="en-US" sz="1800" dirty="0"/>
              <a:t>1926.100(a)</a:t>
            </a:r>
          </a:p>
          <a:p>
            <a:endParaRPr lang="en-US" altLang="en-US" dirty="0"/>
          </a:p>
        </p:txBody>
      </p:sp>
      <p:pic>
        <p:nvPicPr>
          <p:cNvPr id="41989" name="Picture 1">
            <a:extLst>
              <a:ext uri="{FF2B5EF4-FFF2-40B4-BE49-F238E27FC236}">
                <a16:creationId xmlns:a16="http://schemas.microsoft.com/office/drawing/2014/main" id="{78A40CF5-7E0B-4138-8B30-C7D1DCD3DA2B}"/>
              </a:ext>
            </a:extLst>
          </p:cNvPr>
          <p:cNvPicPr>
            <a:picLocks noChangeAspect="1"/>
          </p:cNvPicPr>
          <p:nvPr/>
        </p:nvPicPr>
        <p:blipFill>
          <a:blip r:embed="rId3">
            <a:extLst>
              <a:ext uri="{28A0092B-C50C-407E-A947-70E740481C1C}">
                <a14:useLocalDpi xmlns:a14="http://schemas.microsoft.com/office/drawing/2010/main"/>
              </a:ext>
            </a:extLst>
          </a:blip>
          <a:srcRect b="-2370"/>
          <a:stretch>
            <a:fillRect/>
          </a:stretch>
        </p:blipFill>
        <p:spPr bwMode="auto">
          <a:xfrm>
            <a:off x="4724400" y="2667000"/>
            <a:ext cx="37338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90" name="Straight Arrow Connector 3">
            <a:extLst>
              <a:ext uri="{FF2B5EF4-FFF2-40B4-BE49-F238E27FC236}">
                <a16:creationId xmlns:a16="http://schemas.microsoft.com/office/drawing/2014/main" id="{BE0E8F3B-8223-4D2D-9002-DB7C07F502ED}"/>
              </a:ext>
            </a:extLst>
          </p:cNvPr>
          <p:cNvCxnSpPr>
            <a:cxnSpLocks noChangeShapeType="1"/>
          </p:cNvCxnSpPr>
          <p:nvPr/>
        </p:nvCxnSpPr>
        <p:spPr bwMode="auto">
          <a:xfrm flipV="1">
            <a:off x="3124200" y="3200400"/>
            <a:ext cx="3276600" cy="22860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F702C0B0-A33A-4B45-A627-1FB1DF135C80}"/>
              </a:ext>
            </a:extLst>
          </p:cNvPr>
          <p:cNvSpPr txBox="1"/>
          <p:nvPr/>
        </p:nvSpPr>
        <p:spPr>
          <a:xfrm>
            <a:off x="1393825" y="3505200"/>
            <a:ext cx="3162300" cy="338554"/>
          </a:xfrm>
          <a:prstGeom prst="rect">
            <a:avLst/>
          </a:prstGeom>
          <a:noFill/>
        </p:spPr>
        <p:txBody>
          <a:bodyPr wrap="square">
            <a:spAutoFit/>
          </a:bodyPr>
          <a:lstStyle/>
          <a:p>
            <a:pPr>
              <a:defRPr/>
            </a:pPr>
            <a:r>
              <a:rPr lang="en-US" sz="1600" i="1" u="none" dirty="0">
                <a:latin typeface="+mn-lt"/>
              </a:rPr>
              <a:t>Built-in eye protection</a:t>
            </a:r>
          </a:p>
        </p:txBody>
      </p:sp>
      <p:sp>
        <p:nvSpPr>
          <p:cNvPr id="11" name="TextBox 10">
            <a:extLst>
              <a:ext uri="{FF2B5EF4-FFF2-40B4-BE49-F238E27FC236}">
                <a16:creationId xmlns:a16="http://schemas.microsoft.com/office/drawing/2014/main" id="{78A3F7D5-50DD-4340-91E8-07F8C9D6D712}"/>
              </a:ext>
            </a:extLst>
          </p:cNvPr>
          <p:cNvSpPr txBox="1"/>
          <p:nvPr/>
        </p:nvSpPr>
        <p:spPr>
          <a:xfrm>
            <a:off x="710088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2" name="TextBox 11">
            <a:extLst>
              <a:ext uri="{FF2B5EF4-FFF2-40B4-BE49-F238E27FC236}">
                <a16:creationId xmlns:a16="http://schemas.microsoft.com/office/drawing/2014/main" id="{98CE9114-E9CB-4DC9-9D7A-BFF65213BA61}"/>
              </a:ext>
            </a:extLst>
          </p:cNvPr>
          <p:cNvSpPr txBox="1"/>
          <p:nvPr/>
        </p:nvSpPr>
        <p:spPr>
          <a:xfrm>
            <a:off x="4724400" y="5711825"/>
            <a:ext cx="1371600" cy="215900"/>
          </a:xfrm>
          <a:prstGeom prst="rect">
            <a:avLst/>
          </a:prstGeom>
          <a:noFill/>
        </p:spPr>
        <p:txBody>
          <a:bodyPr>
            <a:spAutoFit/>
          </a:bodyPr>
          <a:lstStyle/>
          <a:p>
            <a:pPr algn="ctr">
              <a:defRPr/>
            </a:pPr>
            <a:r>
              <a:rPr lang="en-US" sz="800" b="1" u="none" dirty="0">
                <a:solidFill>
                  <a:schemeClr val="bg1"/>
                </a:solidFill>
                <a:latin typeface="+mj-lt"/>
              </a:rPr>
              <a:t>LOI Head Protection</a:t>
            </a:r>
          </a:p>
        </p:txBody>
      </p:sp>
    </p:spTree>
    <p:extLst>
      <p:ext uri="{BB962C8B-B14F-4D97-AF65-F5344CB8AC3E}">
        <p14:creationId xmlns:p14="http://schemas.microsoft.com/office/powerpoint/2010/main" val="318650480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3580309-7464-42EF-A2B4-EEA77C2C3B68}"/>
              </a:ext>
            </a:extLst>
          </p:cNvPr>
          <p:cNvSpPr>
            <a:spLocks noGrp="1" noChangeArrowheads="1"/>
          </p:cNvSpPr>
          <p:nvPr>
            <p:ph type="title"/>
          </p:nvPr>
        </p:nvSpPr>
        <p:spPr>
          <a:xfrm>
            <a:off x="614714" y="479425"/>
            <a:ext cx="7924800" cy="549275"/>
          </a:xfrm>
        </p:spPr>
        <p:txBody>
          <a:bodyPr/>
          <a:lstStyle/>
          <a:p>
            <a:r>
              <a:rPr lang="en-US" altLang="en-US" dirty="0"/>
              <a:t>Head Protection</a:t>
            </a:r>
          </a:p>
        </p:txBody>
      </p:sp>
      <p:sp>
        <p:nvSpPr>
          <p:cNvPr id="44035" name="Rectangle 3">
            <a:extLst>
              <a:ext uri="{FF2B5EF4-FFF2-40B4-BE49-F238E27FC236}">
                <a16:creationId xmlns:a16="http://schemas.microsoft.com/office/drawing/2014/main" id="{491E81C8-CC96-4B84-8776-7B64424F696F}"/>
              </a:ext>
            </a:extLst>
          </p:cNvPr>
          <p:cNvSpPr>
            <a:spLocks noGrp="1" noChangeArrowheads="1"/>
          </p:cNvSpPr>
          <p:nvPr>
            <p:ph idx="1"/>
          </p:nvPr>
        </p:nvSpPr>
        <p:spPr>
          <a:xfrm>
            <a:off x="533400" y="1219200"/>
            <a:ext cx="8001000" cy="4724400"/>
          </a:xfrm>
        </p:spPr>
        <p:txBody>
          <a:bodyPr/>
          <a:lstStyle/>
          <a:p>
            <a:r>
              <a:rPr lang="en-US" altLang="en-US" dirty="0"/>
              <a:t>Helmets for protection of employees against impact and penetration of falling and flying objects shall meet specification in any of the following consensus standards:</a:t>
            </a:r>
          </a:p>
        </p:txBody>
      </p:sp>
      <p:sp>
        <p:nvSpPr>
          <p:cNvPr id="44036" name="Content Placeholder 1">
            <a:extLst>
              <a:ext uri="{FF2B5EF4-FFF2-40B4-BE49-F238E27FC236}">
                <a16:creationId xmlns:a16="http://schemas.microsoft.com/office/drawing/2014/main" id="{1D8F039D-4C45-4264-AEB3-7DB5BD902B65}"/>
              </a:ext>
            </a:extLst>
          </p:cNvPr>
          <p:cNvSpPr>
            <a:spLocks noGrp="1"/>
          </p:cNvSpPr>
          <p:nvPr>
            <p:ph sz="quarter" idx="10"/>
          </p:nvPr>
        </p:nvSpPr>
        <p:spPr>
          <a:xfrm>
            <a:off x="7239000" y="609600"/>
            <a:ext cx="2133600" cy="381000"/>
          </a:xfrm>
        </p:spPr>
        <p:txBody>
          <a:bodyPr/>
          <a:lstStyle/>
          <a:p>
            <a:r>
              <a:rPr lang="en-US" altLang="en-US" sz="1800" dirty="0"/>
              <a:t>1926.100(b)</a:t>
            </a:r>
          </a:p>
          <a:p>
            <a:endParaRPr lang="en-US" altLang="en-US" dirty="0"/>
          </a:p>
        </p:txBody>
      </p:sp>
      <p:pic>
        <p:nvPicPr>
          <p:cNvPr id="44037" name="Picture 2">
            <a:extLst>
              <a:ext uri="{FF2B5EF4-FFF2-40B4-BE49-F238E27FC236}">
                <a16:creationId xmlns:a16="http://schemas.microsoft.com/office/drawing/2014/main" id="{9BAEFE82-B2DB-46FD-B033-687E11FE379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53000" y="3204197"/>
            <a:ext cx="3559175" cy="273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E5F4DCB-76E8-4DF1-ABBE-D9AD3541BD63}"/>
              </a:ext>
            </a:extLst>
          </p:cNvPr>
          <p:cNvSpPr txBox="1"/>
          <p:nvPr/>
        </p:nvSpPr>
        <p:spPr>
          <a:xfrm>
            <a:off x="7140575" y="56134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Rectangle 3">
            <a:extLst>
              <a:ext uri="{FF2B5EF4-FFF2-40B4-BE49-F238E27FC236}">
                <a16:creationId xmlns:a16="http://schemas.microsoft.com/office/drawing/2014/main" id="{6A4D61B2-8E50-4577-863F-D6C0D8E2562E}"/>
              </a:ext>
            </a:extLst>
          </p:cNvPr>
          <p:cNvSpPr txBox="1">
            <a:spLocks noChangeArrowheads="1"/>
          </p:cNvSpPr>
          <p:nvPr/>
        </p:nvSpPr>
        <p:spPr bwMode="auto">
          <a:xfrm>
            <a:off x="835408" y="3216471"/>
            <a:ext cx="4129354"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r>
              <a:rPr lang="en-US" altLang="en-US" u="none" kern="0" dirty="0"/>
              <a:t>American National Standards Institute (ANSI) Z89.1-2009</a:t>
            </a:r>
          </a:p>
          <a:p>
            <a:pPr lvl="1"/>
            <a:endParaRPr lang="en-US" altLang="en-US" sz="1400" u="none" kern="0" dirty="0"/>
          </a:p>
          <a:p>
            <a:pPr lvl="1"/>
            <a:r>
              <a:rPr lang="en-US" altLang="en-US" u="none" kern="0" dirty="0"/>
              <a:t>ANSI Z89.1-2003</a:t>
            </a:r>
          </a:p>
          <a:p>
            <a:pPr lvl="1"/>
            <a:endParaRPr lang="en-US" altLang="en-US" sz="1400" u="none" kern="0" dirty="0"/>
          </a:p>
          <a:p>
            <a:pPr lvl="1"/>
            <a:r>
              <a:rPr lang="en-US" altLang="en-US" u="none" kern="0" dirty="0"/>
              <a:t>ANSI Z89.1-1997</a:t>
            </a:r>
          </a:p>
        </p:txBody>
      </p:sp>
    </p:spTree>
    <p:extLst>
      <p:ext uri="{BB962C8B-B14F-4D97-AF65-F5344CB8AC3E}">
        <p14:creationId xmlns:p14="http://schemas.microsoft.com/office/powerpoint/2010/main" val="14316937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C5C6A45-6FA6-4206-AF50-8051834B116C}"/>
              </a:ext>
            </a:extLst>
          </p:cNvPr>
          <p:cNvSpPr>
            <a:spLocks noGrp="1" noChangeArrowheads="1"/>
          </p:cNvSpPr>
          <p:nvPr>
            <p:ph type="title"/>
          </p:nvPr>
        </p:nvSpPr>
        <p:spPr>
          <a:xfrm>
            <a:off x="584200" y="441325"/>
            <a:ext cx="7924800" cy="549275"/>
          </a:xfrm>
        </p:spPr>
        <p:txBody>
          <a:bodyPr/>
          <a:lstStyle/>
          <a:p>
            <a:r>
              <a:rPr lang="en-US" altLang="en-US" dirty="0"/>
              <a:t>Hearing Protection</a:t>
            </a:r>
          </a:p>
        </p:txBody>
      </p:sp>
      <p:sp>
        <p:nvSpPr>
          <p:cNvPr id="46083" name="Rectangle 3">
            <a:extLst>
              <a:ext uri="{FF2B5EF4-FFF2-40B4-BE49-F238E27FC236}">
                <a16:creationId xmlns:a16="http://schemas.microsoft.com/office/drawing/2014/main" id="{084B988E-BA96-4F83-A32A-DBAA326A5361}"/>
              </a:ext>
            </a:extLst>
          </p:cNvPr>
          <p:cNvSpPr>
            <a:spLocks noGrp="1" noChangeArrowheads="1"/>
          </p:cNvSpPr>
          <p:nvPr>
            <p:ph idx="1"/>
          </p:nvPr>
        </p:nvSpPr>
        <p:spPr>
          <a:xfrm>
            <a:off x="533400" y="1219200"/>
            <a:ext cx="8001000" cy="4724400"/>
          </a:xfrm>
        </p:spPr>
        <p:txBody>
          <a:bodyPr/>
          <a:lstStyle/>
          <a:p>
            <a:r>
              <a:rPr lang="en-US" altLang="en-US" sz="2400" dirty="0"/>
              <a:t>Wherever it is not feasible to reduce noise levels or duration of exposure to those specified in 29 CFR 1926.52, Table D-2, Permissible Noise Exposures, ear protection devices shall be provided and used</a:t>
            </a:r>
          </a:p>
        </p:txBody>
      </p:sp>
      <p:sp>
        <p:nvSpPr>
          <p:cNvPr id="46084" name="Content Placeholder 1">
            <a:extLst>
              <a:ext uri="{FF2B5EF4-FFF2-40B4-BE49-F238E27FC236}">
                <a16:creationId xmlns:a16="http://schemas.microsoft.com/office/drawing/2014/main" id="{00255A73-3A1D-4548-8960-B7AD851F54FE}"/>
              </a:ext>
            </a:extLst>
          </p:cNvPr>
          <p:cNvSpPr>
            <a:spLocks noGrp="1"/>
          </p:cNvSpPr>
          <p:nvPr>
            <p:ph sz="quarter" idx="10"/>
          </p:nvPr>
        </p:nvSpPr>
        <p:spPr>
          <a:xfrm>
            <a:off x="7239000" y="609600"/>
            <a:ext cx="2133600" cy="381000"/>
          </a:xfrm>
        </p:spPr>
        <p:txBody>
          <a:bodyPr/>
          <a:lstStyle/>
          <a:p>
            <a:r>
              <a:rPr lang="en-US" altLang="en-US" sz="1800" dirty="0"/>
              <a:t>1926.101(a)</a:t>
            </a:r>
          </a:p>
          <a:p>
            <a:endParaRPr lang="en-US" altLang="en-US" dirty="0"/>
          </a:p>
        </p:txBody>
      </p:sp>
      <p:grpSp>
        <p:nvGrpSpPr>
          <p:cNvPr id="46085" name="Group 10">
            <a:extLst>
              <a:ext uri="{FF2B5EF4-FFF2-40B4-BE49-F238E27FC236}">
                <a16:creationId xmlns:a16="http://schemas.microsoft.com/office/drawing/2014/main" id="{81D5DC92-1F8D-428F-81B0-1D05E4A8203E}"/>
              </a:ext>
            </a:extLst>
          </p:cNvPr>
          <p:cNvGrpSpPr>
            <a:grpSpLocks/>
          </p:cNvGrpSpPr>
          <p:nvPr/>
        </p:nvGrpSpPr>
        <p:grpSpPr bwMode="auto">
          <a:xfrm>
            <a:off x="5867399" y="2886075"/>
            <a:ext cx="2860896" cy="3070226"/>
            <a:chOff x="3313611" y="3693142"/>
            <a:chExt cx="2125237" cy="2096973"/>
          </a:xfrm>
        </p:grpSpPr>
        <p:pic>
          <p:nvPicPr>
            <p:cNvPr id="46088" name="Picture 6" descr="C:\Users\cthunter1.EADS\Documents\000 PROJECTS\PPT REVIEW\2015\02 Gen Ind\03 PPE\100_0117.JPG">
              <a:extLst>
                <a:ext uri="{FF2B5EF4-FFF2-40B4-BE49-F238E27FC236}">
                  <a16:creationId xmlns:a16="http://schemas.microsoft.com/office/drawing/2014/main" id="{C2FCADB8-EBE7-49CD-B83A-0DFA0D006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13611" y="3693142"/>
              <a:ext cx="19812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F2569A3-6DAC-4368-89DE-28B3BB45E052}"/>
                </a:ext>
              </a:extLst>
            </p:cNvPr>
            <p:cNvSpPr/>
            <p:nvPr/>
          </p:nvSpPr>
          <p:spPr>
            <a:xfrm>
              <a:off x="4502332" y="5605709"/>
              <a:ext cx="936516" cy="184406"/>
            </a:xfrm>
            <a:prstGeom prst="rect">
              <a:avLst/>
            </a:prstGeom>
          </p:spPr>
          <p:txBody>
            <a:bodyPr wrap="none">
              <a:spAutoFit/>
            </a:bodyPr>
            <a:lstStyle/>
            <a:p>
              <a:pPr>
                <a:defRPr/>
              </a:pPr>
              <a:r>
                <a:rPr lang="en-US" sz="600" u="none" dirty="0">
                  <a:solidFill>
                    <a:schemeClr val="bg1"/>
                  </a:solidFill>
                  <a:latin typeface="+mn-lt"/>
                </a:rPr>
                <a:t>NCDOL Photo Library</a:t>
              </a:r>
            </a:p>
          </p:txBody>
        </p:sp>
      </p:grpSp>
      <p:pic>
        <p:nvPicPr>
          <p:cNvPr id="3" name="Picture 2">
            <a:extLst>
              <a:ext uri="{FF2B5EF4-FFF2-40B4-BE49-F238E27FC236}">
                <a16:creationId xmlns:a16="http://schemas.microsoft.com/office/drawing/2014/main" id="{7CB8BFBE-B6BF-4E10-BBBE-1C6E560498F9}"/>
              </a:ext>
            </a:extLst>
          </p:cNvPr>
          <p:cNvPicPr>
            <a:picLocks noChangeAspect="1"/>
          </p:cNvPicPr>
          <p:nvPr/>
        </p:nvPicPr>
        <p:blipFill>
          <a:blip r:embed="rId4"/>
          <a:stretch>
            <a:fillRect/>
          </a:stretch>
        </p:blipFill>
        <p:spPr>
          <a:xfrm>
            <a:off x="1061199" y="2886075"/>
            <a:ext cx="4006100" cy="300513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3672B930-ECC2-4EE9-8953-5E4485B521A3}"/>
              </a:ext>
            </a:extLst>
          </p:cNvPr>
          <p:cNvSpPr txBox="1"/>
          <p:nvPr/>
        </p:nvSpPr>
        <p:spPr>
          <a:xfrm>
            <a:off x="3175000" y="5651500"/>
            <a:ext cx="1371600" cy="215900"/>
          </a:xfrm>
          <a:prstGeom prst="rect">
            <a:avLst/>
          </a:prstGeom>
          <a:noFill/>
        </p:spPr>
        <p:txBody>
          <a:bodyPr>
            <a:spAutoFit/>
          </a:bodyPr>
          <a:lstStyle/>
          <a:p>
            <a:pPr algn="ctr">
              <a:defRPr/>
            </a:pPr>
            <a:r>
              <a:rPr lang="en-US" sz="800" u="none" dirty="0">
                <a:latin typeface="+mj-lt"/>
              </a:rPr>
              <a:t>NCDOL Photo Library</a:t>
            </a:r>
          </a:p>
        </p:txBody>
      </p:sp>
    </p:spTree>
    <p:extLst>
      <p:ext uri="{BB962C8B-B14F-4D97-AF65-F5344CB8AC3E}">
        <p14:creationId xmlns:p14="http://schemas.microsoft.com/office/powerpoint/2010/main" val="35318226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C9206D-CDA3-4D72-AA6C-E98C45826293}"/>
              </a:ext>
            </a:extLst>
          </p:cNvPr>
          <p:cNvSpPr>
            <a:spLocks noGrp="1" noChangeArrowheads="1"/>
          </p:cNvSpPr>
          <p:nvPr>
            <p:ph type="title"/>
          </p:nvPr>
        </p:nvSpPr>
        <p:spPr>
          <a:xfrm>
            <a:off x="609600" y="457200"/>
            <a:ext cx="7924800" cy="549275"/>
          </a:xfrm>
        </p:spPr>
        <p:txBody>
          <a:bodyPr/>
          <a:lstStyle/>
          <a:p>
            <a:r>
              <a:rPr lang="en-US" altLang="en-US" dirty="0"/>
              <a:t>Objectives</a:t>
            </a:r>
          </a:p>
        </p:txBody>
      </p:sp>
      <p:sp>
        <p:nvSpPr>
          <p:cNvPr id="7171" name="Rectangle 3">
            <a:extLst>
              <a:ext uri="{FF2B5EF4-FFF2-40B4-BE49-F238E27FC236}">
                <a16:creationId xmlns:a16="http://schemas.microsoft.com/office/drawing/2014/main" id="{42AD4102-6B5C-4331-927D-2EA0642DF05B}"/>
              </a:ext>
            </a:extLst>
          </p:cNvPr>
          <p:cNvSpPr>
            <a:spLocks noGrp="1" noChangeArrowheads="1"/>
          </p:cNvSpPr>
          <p:nvPr>
            <p:ph idx="1"/>
          </p:nvPr>
        </p:nvSpPr>
        <p:spPr>
          <a:xfrm>
            <a:off x="609600" y="1219200"/>
            <a:ext cx="8001000" cy="4724400"/>
          </a:xfrm>
        </p:spPr>
        <p:txBody>
          <a:bodyPr/>
          <a:lstStyle/>
          <a:p>
            <a:pPr>
              <a:buFont typeface="Wingdings" panose="05000000000000000000" pitchFamily="2" charset="2"/>
              <a:buNone/>
            </a:pPr>
            <a:r>
              <a:rPr lang="en-US" altLang="en-US" sz="2800" dirty="0"/>
              <a:t>After this course, students will: </a:t>
            </a:r>
          </a:p>
          <a:p>
            <a:endParaRPr lang="en-US" altLang="en-US" sz="800" dirty="0"/>
          </a:p>
          <a:p>
            <a:r>
              <a:rPr lang="en-US" altLang="en-US" sz="2800" dirty="0"/>
              <a:t>Understand general provisions of the standard</a:t>
            </a:r>
          </a:p>
          <a:p>
            <a:endParaRPr lang="en-US" altLang="en-US" sz="1000" dirty="0"/>
          </a:p>
          <a:p>
            <a:r>
              <a:rPr lang="en-US" altLang="en-US" sz="2800" dirty="0"/>
              <a:t>Recognize basic hazard categories</a:t>
            </a:r>
          </a:p>
          <a:p>
            <a:endParaRPr lang="en-US" altLang="en-US" sz="1000" dirty="0"/>
          </a:p>
          <a:p>
            <a:r>
              <a:rPr lang="en-US" altLang="en-US" sz="2800" dirty="0"/>
              <a:t>Be able to identify hazard sources and personal protective equipment (PPE)</a:t>
            </a:r>
          </a:p>
        </p:txBody>
      </p:sp>
      <p:grpSp>
        <p:nvGrpSpPr>
          <p:cNvPr id="3" name="Group 2">
            <a:extLst>
              <a:ext uri="{FF2B5EF4-FFF2-40B4-BE49-F238E27FC236}">
                <a16:creationId xmlns:a16="http://schemas.microsoft.com/office/drawing/2014/main" id="{5D250AC7-29AB-459C-B034-8B81D25DEF44}"/>
              </a:ext>
            </a:extLst>
          </p:cNvPr>
          <p:cNvGrpSpPr/>
          <p:nvPr/>
        </p:nvGrpSpPr>
        <p:grpSpPr>
          <a:xfrm>
            <a:off x="6338453" y="4502727"/>
            <a:ext cx="2021609" cy="1440873"/>
            <a:chOff x="3149600" y="3657600"/>
            <a:chExt cx="2844800" cy="2133600"/>
          </a:xfrm>
        </p:grpSpPr>
        <p:pic>
          <p:nvPicPr>
            <p:cNvPr id="7173" name="Picture 1">
              <a:extLst>
                <a:ext uri="{FF2B5EF4-FFF2-40B4-BE49-F238E27FC236}">
                  <a16:creationId xmlns:a16="http://schemas.microsoft.com/office/drawing/2014/main" id="{9DC286D1-D20B-473A-BAD0-1BD532EAD5C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49600" y="36576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5F448B-95F2-431A-8C23-2B7C2C94DFF0}"/>
                </a:ext>
              </a:extLst>
            </p:cNvPr>
            <p:cNvSpPr txBox="1"/>
            <p:nvPr/>
          </p:nvSpPr>
          <p:spPr>
            <a:xfrm>
              <a:off x="3886200" y="3657600"/>
              <a:ext cx="1371600" cy="215900"/>
            </a:xfrm>
            <a:prstGeom prst="rect">
              <a:avLst/>
            </a:prstGeom>
            <a:noFill/>
          </p:spPr>
          <p:txBody>
            <a:bodyPr>
              <a:spAutoFit/>
            </a:bodyPr>
            <a:lstStyle/>
            <a:p>
              <a:pPr algn="ctr">
                <a:defRPr/>
              </a:pPr>
              <a:r>
                <a:rPr lang="en-US" sz="800" u="none" dirty="0">
                  <a:latin typeface="+mj-lt"/>
                </a:rPr>
                <a:t>NCDOL Photo Library</a:t>
              </a:r>
            </a:p>
          </p:txBody>
        </p:sp>
      </p:grpSp>
    </p:spTree>
    <p:extLst>
      <p:ext uri="{BB962C8B-B14F-4D97-AF65-F5344CB8AC3E}">
        <p14:creationId xmlns:p14="http://schemas.microsoft.com/office/powerpoint/2010/main" val="4513738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7515B23-011A-4F73-BA81-4D05BDBD8C07}"/>
              </a:ext>
            </a:extLst>
          </p:cNvPr>
          <p:cNvSpPr>
            <a:spLocks noGrp="1" noChangeArrowheads="1"/>
          </p:cNvSpPr>
          <p:nvPr>
            <p:ph type="title"/>
          </p:nvPr>
        </p:nvSpPr>
        <p:spPr>
          <a:xfrm>
            <a:off x="609600" y="441325"/>
            <a:ext cx="7924800" cy="777875"/>
          </a:xfrm>
        </p:spPr>
        <p:txBody>
          <a:bodyPr/>
          <a:lstStyle/>
          <a:p>
            <a:r>
              <a:rPr lang="en-US" altLang="en-US" dirty="0"/>
              <a:t>Hearing Protection</a:t>
            </a:r>
          </a:p>
        </p:txBody>
      </p:sp>
      <p:sp>
        <p:nvSpPr>
          <p:cNvPr id="48131" name="Rectangle 3">
            <a:extLst>
              <a:ext uri="{FF2B5EF4-FFF2-40B4-BE49-F238E27FC236}">
                <a16:creationId xmlns:a16="http://schemas.microsoft.com/office/drawing/2014/main" id="{A41FE709-0203-4817-897B-B006E5F9CE1E}"/>
              </a:ext>
            </a:extLst>
          </p:cNvPr>
          <p:cNvSpPr>
            <a:spLocks noGrp="1" noChangeArrowheads="1"/>
          </p:cNvSpPr>
          <p:nvPr>
            <p:ph idx="1"/>
          </p:nvPr>
        </p:nvSpPr>
        <p:spPr>
          <a:xfrm>
            <a:off x="533400" y="1219200"/>
            <a:ext cx="8001000" cy="4724400"/>
          </a:xfrm>
        </p:spPr>
        <p:txBody>
          <a:bodyPr/>
          <a:lstStyle/>
          <a:p>
            <a:r>
              <a:rPr lang="en-US" altLang="en-US" dirty="0"/>
              <a:t>Ear protection devices inserted in the ear shall be fitted or determined individually by a competent person</a:t>
            </a:r>
          </a:p>
          <a:p>
            <a:pPr>
              <a:buFont typeface="Wingdings" panose="05000000000000000000" pitchFamily="2" charset="2"/>
              <a:buNone/>
            </a:pPr>
            <a:endParaRPr lang="en-US" altLang="en-US" sz="800" dirty="0"/>
          </a:p>
          <a:p>
            <a:r>
              <a:rPr lang="en-US" altLang="en-US" dirty="0"/>
              <a:t>Plain cotton is not an acceptable protective device</a:t>
            </a:r>
          </a:p>
        </p:txBody>
      </p:sp>
      <p:sp>
        <p:nvSpPr>
          <p:cNvPr id="48132" name="Content Placeholder 1">
            <a:extLst>
              <a:ext uri="{FF2B5EF4-FFF2-40B4-BE49-F238E27FC236}">
                <a16:creationId xmlns:a16="http://schemas.microsoft.com/office/drawing/2014/main" id="{D36F7868-1383-4860-AE56-8A06D3E83701}"/>
              </a:ext>
            </a:extLst>
          </p:cNvPr>
          <p:cNvSpPr>
            <a:spLocks noGrp="1"/>
          </p:cNvSpPr>
          <p:nvPr>
            <p:ph sz="quarter" idx="10"/>
          </p:nvPr>
        </p:nvSpPr>
        <p:spPr>
          <a:xfrm>
            <a:off x="6858000" y="609600"/>
            <a:ext cx="2133600" cy="381000"/>
          </a:xfrm>
        </p:spPr>
        <p:txBody>
          <a:bodyPr/>
          <a:lstStyle/>
          <a:p>
            <a:r>
              <a:rPr lang="en-US" altLang="en-US" sz="1800" dirty="0"/>
              <a:t>1926.101(b)-(c)</a:t>
            </a:r>
          </a:p>
          <a:p>
            <a:endParaRPr lang="en-US" altLang="en-US" dirty="0"/>
          </a:p>
        </p:txBody>
      </p:sp>
      <p:sp>
        <p:nvSpPr>
          <p:cNvPr id="13" name="TextBox 12">
            <a:extLst>
              <a:ext uri="{FF2B5EF4-FFF2-40B4-BE49-F238E27FC236}">
                <a16:creationId xmlns:a16="http://schemas.microsoft.com/office/drawing/2014/main" id="{EC37079C-A759-4F35-B11E-A41F20A19B64}"/>
              </a:ext>
            </a:extLst>
          </p:cNvPr>
          <p:cNvSpPr txBox="1"/>
          <p:nvPr/>
        </p:nvSpPr>
        <p:spPr>
          <a:xfrm>
            <a:off x="7092950" y="57499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5" name="Picture 4">
            <a:extLst>
              <a:ext uri="{FF2B5EF4-FFF2-40B4-BE49-F238E27FC236}">
                <a16:creationId xmlns:a16="http://schemas.microsoft.com/office/drawing/2014/main" id="{85D6DE7C-BAB4-4971-A53A-BFD736A45A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1437" y="3916829"/>
            <a:ext cx="2390248" cy="1941046"/>
          </a:xfrm>
          <a:prstGeom prst="rect">
            <a:avLst/>
          </a:prstGeom>
        </p:spPr>
      </p:pic>
      <p:sp>
        <p:nvSpPr>
          <p:cNvPr id="8" name="TextBox 7">
            <a:extLst>
              <a:ext uri="{FF2B5EF4-FFF2-40B4-BE49-F238E27FC236}">
                <a16:creationId xmlns:a16="http://schemas.microsoft.com/office/drawing/2014/main" id="{AD327B1E-DBF2-4235-9CA4-7BF99CE25256}"/>
              </a:ext>
            </a:extLst>
          </p:cNvPr>
          <p:cNvSpPr txBox="1"/>
          <p:nvPr/>
        </p:nvSpPr>
        <p:spPr>
          <a:xfrm>
            <a:off x="4801738" y="5632390"/>
            <a:ext cx="3905700" cy="338554"/>
          </a:xfrm>
          <a:prstGeom prst="rect">
            <a:avLst/>
          </a:prstGeom>
          <a:noFill/>
        </p:spPr>
        <p:txBody>
          <a:bodyPr wrap="square">
            <a:spAutoFit/>
          </a:bodyPr>
          <a:lstStyle/>
          <a:p>
            <a:pPr>
              <a:defRPr/>
            </a:pPr>
            <a:r>
              <a:rPr lang="en-US" sz="1600" i="1" u="none" dirty="0">
                <a:latin typeface="+mn-lt"/>
              </a:rPr>
              <a:t>No eye, ear or face protection</a:t>
            </a:r>
          </a:p>
        </p:txBody>
      </p:sp>
      <p:grpSp>
        <p:nvGrpSpPr>
          <p:cNvPr id="3" name="Group 2">
            <a:extLst>
              <a:ext uri="{FF2B5EF4-FFF2-40B4-BE49-F238E27FC236}">
                <a16:creationId xmlns:a16="http://schemas.microsoft.com/office/drawing/2014/main" id="{A0A0CAA9-0819-4BFA-96D8-6F32E6CC35C3}"/>
              </a:ext>
            </a:extLst>
          </p:cNvPr>
          <p:cNvGrpSpPr/>
          <p:nvPr/>
        </p:nvGrpSpPr>
        <p:grpSpPr>
          <a:xfrm>
            <a:off x="4906962" y="3352800"/>
            <a:ext cx="2636838" cy="2286000"/>
            <a:chOff x="4906962" y="2554014"/>
            <a:chExt cx="3581400" cy="3084786"/>
          </a:xfrm>
        </p:grpSpPr>
        <p:pic>
          <p:nvPicPr>
            <p:cNvPr id="48135" name="Picture 3">
              <a:extLst>
                <a:ext uri="{FF2B5EF4-FFF2-40B4-BE49-F238E27FC236}">
                  <a16:creationId xmlns:a16="http://schemas.microsoft.com/office/drawing/2014/main" id="{BE9BDE97-0F34-4057-A36E-BE5542423AD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06962" y="2554014"/>
              <a:ext cx="3581400" cy="30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8F973C-67A0-43B4-A290-FD290F8B5FD2}"/>
                </a:ext>
              </a:extLst>
            </p:cNvPr>
            <p:cNvSpPr txBox="1"/>
            <p:nvPr/>
          </p:nvSpPr>
          <p:spPr>
            <a:xfrm>
              <a:off x="4948761" y="5384397"/>
              <a:ext cx="1508746" cy="246221"/>
            </a:xfrm>
            <a:prstGeom prst="rect">
              <a:avLst/>
            </a:prstGeom>
            <a:noFill/>
          </p:spPr>
          <p:txBody>
            <a:bodyPr wrap="none" rtlCol="0">
              <a:spAutoFit/>
            </a:bodyPr>
            <a:lstStyle/>
            <a:p>
              <a:r>
                <a:rPr lang="en-US" sz="1000" b="1" u="none" dirty="0">
                  <a:solidFill>
                    <a:schemeClr val="bg1"/>
                  </a:solidFill>
                  <a:latin typeface="+mj-lt"/>
                </a:rPr>
                <a:t>NCDOL Photo Library</a:t>
              </a:r>
            </a:p>
          </p:txBody>
        </p:sp>
      </p:grpSp>
    </p:spTree>
    <p:extLst>
      <p:ext uri="{BB962C8B-B14F-4D97-AF65-F5344CB8AC3E}">
        <p14:creationId xmlns:p14="http://schemas.microsoft.com/office/powerpoint/2010/main" val="17593105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90226BF-A5B5-4F84-BFEF-814751B52696}"/>
              </a:ext>
            </a:extLst>
          </p:cNvPr>
          <p:cNvSpPr>
            <a:spLocks noGrp="1" noChangeArrowheads="1"/>
          </p:cNvSpPr>
          <p:nvPr>
            <p:ph type="title"/>
          </p:nvPr>
        </p:nvSpPr>
        <p:spPr>
          <a:xfrm>
            <a:off x="609600" y="441325"/>
            <a:ext cx="7924800" cy="549275"/>
          </a:xfrm>
        </p:spPr>
        <p:txBody>
          <a:bodyPr/>
          <a:lstStyle/>
          <a:p>
            <a:r>
              <a:rPr lang="en-US" altLang="en-US" dirty="0"/>
              <a:t>Eye and Face Protection</a:t>
            </a:r>
          </a:p>
        </p:txBody>
      </p:sp>
      <p:sp>
        <p:nvSpPr>
          <p:cNvPr id="50179" name="Rectangle 3">
            <a:extLst>
              <a:ext uri="{FF2B5EF4-FFF2-40B4-BE49-F238E27FC236}">
                <a16:creationId xmlns:a16="http://schemas.microsoft.com/office/drawing/2014/main" id="{4C5D6922-41FD-4C13-B1BD-EEBB52B1DB25}"/>
              </a:ext>
            </a:extLst>
          </p:cNvPr>
          <p:cNvSpPr>
            <a:spLocks noGrp="1" noChangeArrowheads="1"/>
          </p:cNvSpPr>
          <p:nvPr>
            <p:ph idx="1"/>
          </p:nvPr>
        </p:nvSpPr>
        <p:spPr>
          <a:xfrm>
            <a:off x="533400" y="1219200"/>
            <a:ext cx="8001000" cy="4724400"/>
          </a:xfrm>
        </p:spPr>
        <p:txBody>
          <a:bodyPr/>
          <a:lstStyle/>
          <a:p>
            <a:r>
              <a:rPr lang="en-US" altLang="en-US" dirty="0"/>
              <a:t>Employees shall be provided with eye and face protection equipment when machines or operations present potential eye or face injury from physical, chemical, or radiation agents</a:t>
            </a:r>
          </a:p>
        </p:txBody>
      </p:sp>
      <p:sp>
        <p:nvSpPr>
          <p:cNvPr id="50180" name="Content Placeholder 1">
            <a:extLst>
              <a:ext uri="{FF2B5EF4-FFF2-40B4-BE49-F238E27FC236}">
                <a16:creationId xmlns:a16="http://schemas.microsoft.com/office/drawing/2014/main" id="{905D98B6-3843-405F-BA31-D9E74003341B}"/>
              </a:ext>
            </a:extLst>
          </p:cNvPr>
          <p:cNvSpPr>
            <a:spLocks noGrp="1"/>
          </p:cNvSpPr>
          <p:nvPr>
            <p:ph sz="quarter" idx="10"/>
          </p:nvPr>
        </p:nvSpPr>
        <p:spPr>
          <a:xfrm>
            <a:off x="6934200" y="609600"/>
            <a:ext cx="2133600" cy="381000"/>
          </a:xfrm>
        </p:spPr>
        <p:txBody>
          <a:bodyPr/>
          <a:lstStyle/>
          <a:p>
            <a:r>
              <a:rPr lang="en-US" altLang="en-US" sz="1800" dirty="0"/>
              <a:t>1926.102(a)(1)</a:t>
            </a:r>
          </a:p>
          <a:p>
            <a:endParaRPr lang="en-US" altLang="en-US" dirty="0"/>
          </a:p>
        </p:txBody>
      </p:sp>
      <p:pic>
        <p:nvPicPr>
          <p:cNvPr id="50181" name="Picture 1">
            <a:extLst>
              <a:ext uri="{FF2B5EF4-FFF2-40B4-BE49-F238E27FC236}">
                <a16:creationId xmlns:a16="http://schemas.microsoft.com/office/drawing/2014/main" id="{0BB77DC3-2A21-4282-B465-1F11C4C7BBC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48200" y="3160713"/>
            <a:ext cx="37830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a:extLst>
              <a:ext uri="{FF2B5EF4-FFF2-40B4-BE49-F238E27FC236}">
                <a16:creationId xmlns:a16="http://schemas.microsoft.com/office/drawing/2014/main" id="{F800763E-D661-4136-9EC0-316295B0279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14400" y="3162300"/>
            <a:ext cx="3554413"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ABAFFE0-65F4-4FE6-8709-E31B00129031}"/>
              </a:ext>
            </a:extLst>
          </p:cNvPr>
          <p:cNvSpPr txBox="1"/>
          <p:nvPr/>
        </p:nvSpPr>
        <p:spPr>
          <a:xfrm>
            <a:off x="3124200" y="5751513"/>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9" name="TextBox 8">
            <a:extLst>
              <a:ext uri="{FF2B5EF4-FFF2-40B4-BE49-F238E27FC236}">
                <a16:creationId xmlns:a16="http://schemas.microsoft.com/office/drawing/2014/main" id="{4434135E-0DAD-49F7-9A57-C82A85D4F417}"/>
              </a:ext>
            </a:extLst>
          </p:cNvPr>
          <p:cNvSpPr txBox="1"/>
          <p:nvPr/>
        </p:nvSpPr>
        <p:spPr>
          <a:xfrm>
            <a:off x="7135813" y="57912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3724663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0A69E21-929C-439F-9B6A-C19D28330072}"/>
              </a:ext>
            </a:extLst>
          </p:cNvPr>
          <p:cNvSpPr>
            <a:spLocks noGrp="1" noChangeArrowheads="1"/>
          </p:cNvSpPr>
          <p:nvPr>
            <p:ph type="title"/>
          </p:nvPr>
        </p:nvSpPr>
        <p:spPr>
          <a:xfrm>
            <a:off x="609600" y="451553"/>
            <a:ext cx="7924800" cy="549275"/>
          </a:xfrm>
        </p:spPr>
        <p:txBody>
          <a:bodyPr/>
          <a:lstStyle/>
          <a:p>
            <a:r>
              <a:rPr lang="en-US" altLang="en-US" dirty="0"/>
              <a:t>Eye and Face Protection</a:t>
            </a:r>
          </a:p>
        </p:txBody>
      </p:sp>
      <p:sp>
        <p:nvSpPr>
          <p:cNvPr id="52227" name="Rectangle 3">
            <a:extLst>
              <a:ext uri="{FF2B5EF4-FFF2-40B4-BE49-F238E27FC236}">
                <a16:creationId xmlns:a16="http://schemas.microsoft.com/office/drawing/2014/main" id="{1093D17D-1645-44B7-8306-FCCFDEF7CD37}"/>
              </a:ext>
            </a:extLst>
          </p:cNvPr>
          <p:cNvSpPr>
            <a:spLocks noGrp="1" noChangeArrowheads="1"/>
          </p:cNvSpPr>
          <p:nvPr>
            <p:ph idx="1"/>
          </p:nvPr>
        </p:nvSpPr>
        <p:spPr>
          <a:xfrm>
            <a:off x="533400" y="1219200"/>
            <a:ext cx="8001000" cy="4724400"/>
          </a:xfrm>
        </p:spPr>
        <p:txBody>
          <a:bodyPr/>
          <a:lstStyle/>
          <a:p>
            <a:r>
              <a:rPr lang="en-US" altLang="en-US" dirty="0"/>
              <a:t>Eye and face protection equipment must meet:</a:t>
            </a:r>
          </a:p>
          <a:p>
            <a:pPr lvl="1"/>
            <a:endParaRPr lang="en-US" altLang="en-US" sz="800" dirty="0"/>
          </a:p>
          <a:p>
            <a:pPr lvl="1"/>
            <a:r>
              <a:rPr lang="en-US" altLang="en-US" dirty="0"/>
              <a:t>ANSI Z87.1,  Occupational and Educational Personal Eye and Face Protection Devices</a:t>
            </a:r>
          </a:p>
        </p:txBody>
      </p:sp>
      <p:sp>
        <p:nvSpPr>
          <p:cNvPr id="52228" name="Content Placeholder 1">
            <a:extLst>
              <a:ext uri="{FF2B5EF4-FFF2-40B4-BE49-F238E27FC236}">
                <a16:creationId xmlns:a16="http://schemas.microsoft.com/office/drawing/2014/main" id="{A1F2E8C1-FD05-4081-8A32-E29615A78069}"/>
              </a:ext>
            </a:extLst>
          </p:cNvPr>
          <p:cNvSpPr>
            <a:spLocks noGrp="1"/>
          </p:cNvSpPr>
          <p:nvPr>
            <p:ph sz="quarter" idx="10"/>
          </p:nvPr>
        </p:nvSpPr>
        <p:spPr>
          <a:xfrm>
            <a:off x="6934200" y="609600"/>
            <a:ext cx="2133600" cy="381000"/>
          </a:xfrm>
        </p:spPr>
        <p:txBody>
          <a:bodyPr/>
          <a:lstStyle/>
          <a:p>
            <a:r>
              <a:rPr lang="en-US" altLang="en-US" sz="1800" dirty="0"/>
              <a:t>1926.102(a)(2)</a:t>
            </a:r>
          </a:p>
          <a:p>
            <a:endParaRPr lang="en-US" altLang="en-US" dirty="0"/>
          </a:p>
        </p:txBody>
      </p:sp>
      <p:pic>
        <p:nvPicPr>
          <p:cNvPr id="52229" name="Picture 2">
            <a:extLst>
              <a:ext uri="{FF2B5EF4-FFF2-40B4-BE49-F238E27FC236}">
                <a16:creationId xmlns:a16="http://schemas.microsoft.com/office/drawing/2014/main" id="{1A1F69E3-7EA2-42DE-BF78-77558E6DB4C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05400" y="2895600"/>
            <a:ext cx="333851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0" name="Straight Arrow Connector 4">
            <a:extLst>
              <a:ext uri="{FF2B5EF4-FFF2-40B4-BE49-F238E27FC236}">
                <a16:creationId xmlns:a16="http://schemas.microsoft.com/office/drawing/2014/main" id="{C7B83589-37DD-4BE2-A129-B965B162EB57}"/>
              </a:ext>
            </a:extLst>
          </p:cNvPr>
          <p:cNvCxnSpPr>
            <a:cxnSpLocks noChangeShapeType="1"/>
          </p:cNvCxnSpPr>
          <p:nvPr/>
        </p:nvCxnSpPr>
        <p:spPr bwMode="auto">
          <a:xfrm flipH="1">
            <a:off x="5638800" y="2514600"/>
            <a:ext cx="2209800" cy="33528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1" name="TextBox 10">
            <a:extLst>
              <a:ext uri="{FF2B5EF4-FFF2-40B4-BE49-F238E27FC236}">
                <a16:creationId xmlns:a16="http://schemas.microsoft.com/office/drawing/2014/main" id="{9D365B94-42E3-470C-A348-327284ADC1BA}"/>
              </a:ext>
            </a:extLst>
          </p:cNvPr>
          <p:cNvSpPr txBox="1"/>
          <p:nvPr/>
        </p:nvSpPr>
        <p:spPr>
          <a:xfrm>
            <a:off x="7162800" y="28956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3" name="Picture 2">
            <a:extLst>
              <a:ext uri="{FF2B5EF4-FFF2-40B4-BE49-F238E27FC236}">
                <a16:creationId xmlns:a16="http://schemas.microsoft.com/office/drawing/2014/main" id="{4C78DDCD-F6F9-4269-BF98-CB48668E34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666" t="22222" r="22500" b="3333"/>
          <a:stretch/>
        </p:blipFill>
        <p:spPr>
          <a:xfrm>
            <a:off x="1176338" y="3238500"/>
            <a:ext cx="3200400" cy="271303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206B7767-CA9A-4E69-BA6A-70285B75196A}"/>
              </a:ext>
            </a:extLst>
          </p:cNvPr>
          <p:cNvSpPr txBox="1"/>
          <p:nvPr/>
        </p:nvSpPr>
        <p:spPr>
          <a:xfrm>
            <a:off x="3124200" y="5751513"/>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24641201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3173E52-F5AC-4D7B-AFA1-303E311AB67E}"/>
              </a:ext>
            </a:extLst>
          </p:cNvPr>
          <p:cNvGrpSpPr/>
          <p:nvPr/>
        </p:nvGrpSpPr>
        <p:grpSpPr>
          <a:xfrm>
            <a:off x="6274989" y="3566318"/>
            <a:ext cx="2259412" cy="2132807"/>
            <a:chOff x="9101137" y="1820068"/>
            <a:chExt cx="3590925" cy="3332163"/>
          </a:xfrm>
        </p:grpSpPr>
        <p:pic>
          <p:nvPicPr>
            <p:cNvPr id="5" name="Picture 4">
              <a:extLst>
                <a:ext uri="{FF2B5EF4-FFF2-40B4-BE49-F238E27FC236}">
                  <a16:creationId xmlns:a16="http://schemas.microsoft.com/office/drawing/2014/main" id="{0C2813F5-BB09-4577-AB44-25EB8DB3F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1137" y="1820068"/>
              <a:ext cx="3590925" cy="333216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F77A8A67-7426-4DA8-87AD-516F2AF24B59}"/>
                </a:ext>
              </a:extLst>
            </p:cNvPr>
            <p:cNvSpPr txBox="1"/>
            <p:nvPr/>
          </p:nvSpPr>
          <p:spPr>
            <a:xfrm>
              <a:off x="9296400" y="4701382"/>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grpSp>
        <p:nvGrpSpPr>
          <p:cNvPr id="2" name="Group 1">
            <a:extLst>
              <a:ext uri="{FF2B5EF4-FFF2-40B4-BE49-F238E27FC236}">
                <a16:creationId xmlns:a16="http://schemas.microsoft.com/office/drawing/2014/main" id="{640C5AED-E59F-419E-837C-AEE98E13BABF}"/>
              </a:ext>
            </a:extLst>
          </p:cNvPr>
          <p:cNvGrpSpPr/>
          <p:nvPr/>
        </p:nvGrpSpPr>
        <p:grpSpPr>
          <a:xfrm>
            <a:off x="6210300" y="1158875"/>
            <a:ext cx="2348309" cy="2407443"/>
            <a:chOff x="2662238" y="718344"/>
            <a:chExt cx="3054350" cy="3505200"/>
          </a:xfrm>
        </p:grpSpPr>
        <p:pic>
          <p:nvPicPr>
            <p:cNvPr id="54281" name="Picture 12">
              <a:extLst>
                <a:ext uri="{FF2B5EF4-FFF2-40B4-BE49-F238E27FC236}">
                  <a16:creationId xmlns:a16="http://schemas.microsoft.com/office/drawing/2014/main" id="{FA81B2EF-F92C-4089-AB36-BFF640DCB375}"/>
                </a:ext>
              </a:extLst>
            </p:cNvPr>
            <p:cNvPicPr>
              <a:picLocks noChangeAspect="1"/>
            </p:cNvPicPr>
            <p:nvPr/>
          </p:nvPicPr>
          <p:blipFill>
            <a:blip r:embed="rId4" cstate="screen">
              <a:extLst>
                <a:ext uri="{28A0092B-C50C-407E-A947-70E740481C1C}">
                  <a14:useLocalDpi xmlns:a14="http://schemas.microsoft.com/office/drawing/2010/main"/>
                </a:ext>
              </a:extLst>
            </a:blip>
            <a:srcRect b="-13045"/>
            <a:stretch>
              <a:fillRect/>
            </a:stretch>
          </p:blipFill>
          <p:spPr bwMode="auto">
            <a:xfrm>
              <a:off x="2662238" y="718344"/>
              <a:ext cx="3054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3E102C8-F7DF-4900-A4AD-E92DD08A1DC7}"/>
                </a:ext>
              </a:extLst>
            </p:cNvPr>
            <p:cNvSpPr txBox="1"/>
            <p:nvPr/>
          </p:nvSpPr>
          <p:spPr>
            <a:xfrm>
              <a:off x="2746375" y="33782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
        <p:nvSpPr>
          <p:cNvPr id="54274" name="Rectangle 2">
            <a:extLst>
              <a:ext uri="{FF2B5EF4-FFF2-40B4-BE49-F238E27FC236}">
                <a16:creationId xmlns:a16="http://schemas.microsoft.com/office/drawing/2014/main" id="{D9210AF1-2FD9-41B2-991F-8A50289EB892}"/>
              </a:ext>
            </a:extLst>
          </p:cNvPr>
          <p:cNvSpPr>
            <a:spLocks noGrp="1" noChangeArrowheads="1"/>
          </p:cNvSpPr>
          <p:nvPr>
            <p:ph type="title"/>
          </p:nvPr>
        </p:nvSpPr>
        <p:spPr>
          <a:xfrm>
            <a:off x="609600" y="420568"/>
            <a:ext cx="7924800" cy="549275"/>
          </a:xfrm>
        </p:spPr>
        <p:txBody>
          <a:bodyPr/>
          <a:lstStyle/>
          <a:p>
            <a:r>
              <a:rPr lang="en-US" altLang="en-US" dirty="0"/>
              <a:t>Eye and Face Protection</a:t>
            </a:r>
          </a:p>
        </p:txBody>
      </p:sp>
      <p:sp>
        <p:nvSpPr>
          <p:cNvPr id="54275" name="Rectangle 3">
            <a:extLst>
              <a:ext uri="{FF2B5EF4-FFF2-40B4-BE49-F238E27FC236}">
                <a16:creationId xmlns:a16="http://schemas.microsoft.com/office/drawing/2014/main" id="{5E4EC011-D465-42CE-B574-06AEE3678C42}"/>
              </a:ext>
            </a:extLst>
          </p:cNvPr>
          <p:cNvSpPr>
            <a:spLocks noGrp="1" noChangeArrowheads="1"/>
          </p:cNvSpPr>
          <p:nvPr>
            <p:ph idx="1"/>
          </p:nvPr>
        </p:nvSpPr>
        <p:spPr>
          <a:xfrm>
            <a:off x="520106" y="1412875"/>
            <a:ext cx="5600700" cy="3505200"/>
          </a:xfrm>
        </p:spPr>
        <p:txBody>
          <a:bodyPr>
            <a:normAutofit lnSpcReduction="10000"/>
          </a:bodyPr>
          <a:lstStyle/>
          <a:p>
            <a:r>
              <a:rPr lang="en-US" altLang="en-US" sz="2400" dirty="0"/>
              <a:t>When employee vision requires the use of prescription lenses while needing eye protection, the employee shall either:</a:t>
            </a:r>
          </a:p>
          <a:p>
            <a:pPr lvl="1">
              <a:spcBef>
                <a:spcPts val="1200"/>
              </a:spcBef>
            </a:pPr>
            <a:r>
              <a:rPr lang="en-US" altLang="en-US" dirty="0"/>
              <a:t>Wear prescription safety glasses</a:t>
            </a:r>
          </a:p>
          <a:p>
            <a:pPr lvl="1">
              <a:spcBef>
                <a:spcPts val="1200"/>
              </a:spcBef>
            </a:pPr>
            <a:r>
              <a:rPr lang="en-US" altLang="en-US" dirty="0"/>
              <a:t>Wear protective safety goggles or Over the Glass (OTG) safety glasses over their normal prescription glasses, </a:t>
            </a:r>
            <a:r>
              <a:rPr lang="en-US" altLang="en-US" b="1" i="1" u="sng" dirty="0"/>
              <a:t>or</a:t>
            </a:r>
          </a:p>
          <a:p>
            <a:pPr lvl="1">
              <a:spcBef>
                <a:spcPts val="1200"/>
              </a:spcBef>
            </a:pPr>
            <a:r>
              <a:rPr lang="en-US" altLang="en-US" dirty="0"/>
              <a:t>Wear PPE that integrates prescription lenses into the design (such as with spectacle kits in full face respirators)</a:t>
            </a:r>
          </a:p>
        </p:txBody>
      </p:sp>
      <p:sp>
        <p:nvSpPr>
          <p:cNvPr id="54276" name="Content Placeholder 1">
            <a:extLst>
              <a:ext uri="{FF2B5EF4-FFF2-40B4-BE49-F238E27FC236}">
                <a16:creationId xmlns:a16="http://schemas.microsoft.com/office/drawing/2014/main" id="{03D2DB5C-3FE9-4772-A660-45CA54A72797}"/>
              </a:ext>
            </a:extLst>
          </p:cNvPr>
          <p:cNvSpPr>
            <a:spLocks noGrp="1"/>
          </p:cNvSpPr>
          <p:nvPr>
            <p:ph sz="quarter" idx="10"/>
          </p:nvPr>
        </p:nvSpPr>
        <p:spPr>
          <a:xfrm>
            <a:off x="6934200" y="609600"/>
            <a:ext cx="2133600" cy="381000"/>
          </a:xfrm>
        </p:spPr>
        <p:txBody>
          <a:bodyPr/>
          <a:lstStyle/>
          <a:p>
            <a:r>
              <a:rPr lang="en-US" altLang="en-US" sz="1800" dirty="0"/>
              <a:t>1926.102(a)(3)</a:t>
            </a:r>
          </a:p>
          <a:p>
            <a:endParaRPr lang="en-US" altLang="en-US" dirty="0"/>
          </a:p>
        </p:txBody>
      </p:sp>
      <p:sp>
        <p:nvSpPr>
          <p:cNvPr id="16" name="TextBox 15">
            <a:extLst>
              <a:ext uri="{FF2B5EF4-FFF2-40B4-BE49-F238E27FC236}">
                <a16:creationId xmlns:a16="http://schemas.microsoft.com/office/drawing/2014/main" id="{360F87D0-4D20-4FE6-868E-C37C7AD95BE0}"/>
              </a:ext>
            </a:extLst>
          </p:cNvPr>
          <p:cNvSpPr txBox="1"/>
          <p:nvPr/>
        </p:nvSpPr>
        <p:spPr>
          <a:xfrm>
            <a:off x="1049338" y="65627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8" name="TextBox 17">
            <a:extLst>
              <a:ext uri="{FF2B5EF4-FFF2-40B4-BE49-F238E27FC236}">
                <a16:creationId xmlns:a16="http://schemas.microsoft.com/office/drawing/2014/main" id="{94E4BB57-B72D-4E33-960B-C7D91FCE55E3}"/>
              </a:ext>
            </a:extLst>
          </p:cNvPr>
          <p:cNvSpPr txBox="1"/>
          <p:nvPr/>
        </p:nvSpPr>
        <p:spPr>
          <a:xfrm>
            <a:off x="1219200" y="63468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cxnSp>
        <p:nvCxnSpPr>
          <p:cNvPr id="54282" name="Straight Arrow Connector 6">
            <a:extLst>
              <a:ext uri="{FF2B5EF4-FFF2-40B4-BE49-F238E27FC236}">
                <a16:creationId xmlns:a16="http://schemas.microsoft.com/office/drawing/2014/main" id="{526DDDDE-23BC-4E18-9D8A-657EFBBA3877}"/>
              </a:ext>
            </a:extLst>
          </p:cNvPr>
          <p:cNvCxnSpPr>
            <a:cxnSpLocks noChangeShapeType="1"/>
          </p:cNvCxnSpPr>
          <p:nvPr/>
        </p:nvCxnSpPr>
        <p:spPr bwMode="auto">
          <a:xfrm>
            <a:off x="6096000" y="3619213"/>
            <a:ext cx="817389" cy="909526"/>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54283" name="Straight Arrow Connector 22">
            <a:extLst>
              <a:ext uri="{FF2B5EF4-FFF2-40B4-BE49-F238E27FC236}">
                <a16:creationId xmlns:a16="http://schemas.microsoft.com/office/drawing/2014/main" id="{3C9AFBA1-B322-4E09-A94F-2FEA980D220F}"/>
              </a:ext>
            </a:extLst>
          </p:cNvPr>
          <p:cNvCxnSpPr>
            <a:cxnSpLocks noChangeShapeType="1"/>
          </p:cNvCxnSpPr>
          <p:nvPr/>
        </p:nvCxnSpPr>
        <p:spPr bwMode="auto">
          <a:xfrm flipH="1" flipV="1">
            <a:off x="7754341" y="1501103"/>
            <a:ext cx="828477" cy="542528"/>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46489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E4D04BE-9398-45A8-AA98-6218B26C25B9}"/>
              </a:ext>
            </a:extLst>
          </p:cNvPr>
          <p:cNvSpPr>
            <a:spLocks noGrp="1" noChangeArrowheads="1"/>
          </p:cNvSpPr>
          <p:nvPr>
            <p:ph type="title"/>
          </p:nvPr>
        </p:nvSpPr>
        <p:spPr>
          <a:xfrm>
            <a:off x="609600" y="428255"/>
            <a:ext cx="7924800" cy="549275"/>
          </a:xfrm>
        </p:spPr>
        <p:txBody>
          <a:bodyPr/>
          <a:lstStyle/>
          <a:p>
            <a:r>
              <a:rPr lang="en-US" altLang="en-US" dirty="0"/>
              <a:t>Eye and Face Protection</a:t>
            </a:r>
          </a:p>
        </p:txBody>
      </p:sp>
      <p:sp>
        <p:nvSpPr>
          <p:cNvPr id="56323" name="Rectangle 3">
            <a:extLst>
              <a:ext uri="{FF2B5EF4-FFF2-40B4-BE49-F238E27FC236}">
                <a16:creationId xmlns:a16="http://schemas.microsoft.com/office/drawing/2014/main" id="{19FF12DD-251F-4F66-860C-2ABCC09FFC9E}"/>
              </a:ext>
            </a:extLst>
          </p:cNvPr>
          <p:cNvSpPr>
            <a:spLocks noGrp="1" noChangeArrowheads="1"/>
          </p:cNvSpPr>
          <p:nvPr>
            <p:ph idx="1"/>
          </p:nvPr>
        </p:nvSpPr>
        <p:spPr>
          <a:xfrm>
            <a:off x="533400" y="1219199"/>
            <a:ext cx="8407400" cy="4724400"/>
          </a:xfrm>
        </p:spPr>
        <p:txBody>
          <a:bodyPr/>
          <a:lstStyle/>
          <a:p>
            <a:r>
              <a:rPr lang="en-US" altLang="en-US" sz="2800" dirty="0"/>
              <a:t>Protective safety eyewear shall:</a:t>
            </a:r>
          </a:p>
          <a:p>
            <a:pPr lvl="1">
              <a:lnSpc>
                <a:spcPct val="150000"/>
              </a:lnSpc>
            </a:pPr>
            <a:r>
              <a:rPr lang="en-US" altLang="en-US" sz="2400" dirty="0"/>
              <a:t>Provide adequate protection against specific hazards</a:t>
            </a:r>
          </a:p>
          <a:p>
            <a:pPr lvl="1">
              <a:lnSpc>
                <a:spcPct val="150000"/>
              </a:lnSpc>
            </a:pPr>
            <a:r>
              <a:rPr lang="en-US" altLang="en-US" sz="2400" dirty="0"/>
              <a:t>Be reasonably comfortable under working conditions</a:t>
            </a:r>
          </a:p>
          <a:p>
            <a:pPr lvl="1">
              <a:lnSpc>
                <a:spcPct val="150000"/>
              </a:lnSpc>
            </a:pPr>
            <a:r>
              <a:rPr lang="en-US" altLang="en-US" sz="2400" dirty="0"/>
              <a:t>Fit snugly and not interfere with movement</a:t>
            </a:r>
          </a:p>
          <a:p>
            <a:pPr lvl="1">
              <a:lnSpc>
                <a:spcPct val="150000"/>
              </a:lnSpc>
            </a:pPr>
            <a:r>
              <a:rPr lang="en-US" altLang="en-US" sz="2400" dirty="0"/>
              <a:t>Be durable</a:t>
            </a:r>
          </a:p>
          <a:p>
            <a:pPr lvl="1">
              <a:lnSpc>
                <a:spcPct val="150000"/>
              </a:lnSpc>
            </a:pPr>
            <a:r>
              <a:rPr lang="en-US" altLang="en-US" sz="2400" dirty="0"/>
              <a:t>Capable of being disinfected</a:t>
            </a:r>
          </a:p>
          <a:p>
            <a:pPr lvl="1">
              <a:lnSpc>
                <a:spcPct val="150000"/>
              </a:lnSpc>
            </a:pPr>
            <a:r>
              <a:rPr lang="en-US" altLang="en-US" sz="2400" dirty="0"/>
              <a:t>Easily cleanable</a:t>
            </a:r>
          </a:p>
          <a:p>
            <a:pPr marL="457200" lvl="1" indent="0">
              <a:buNone/>
            </a:pPr>
            <a:r>
              <a:rPr lang="en-US" altLang="en-US" sz="2400" dirty="0"/>
              <a:t>	</a:t>
            </a:r>
          </a:p>
          <a:p>
            <a:pPr lvl="1"/>
            <a:endParaRPr lang="en-US" altLang="en-US" sz="2400" dirty="0"/>
          </a:p>
          <a:p>
            <a:pPr lvl="1"/>
            <a:endParaRPr lang="en-US" altLang="en-US" dirty="0"/>
          </a:p>
        </p:txBody>
      </p:sp>
      <p:sp>
        <p:nvSpPr>
          <p:cNvPr id="56324" name="Content Placeholder 1">
            <a:extLst>
              <a:ext uri="{FF2B5EF4-FFF2-40B4-BE49-F238E27FC236}">
                <a16:creationId xmlns:a16="http://schemas.microsoft.com/office/drawing/2014/main" id="{74849AF2-E57B-4F40-8485-89FD012344F2}"/>
              </a:ext>
            </a:extLst>
          </p:cNvPr>
          <p:cNvSpPr>
            <a:spLocks noGrp="1"/>
          </p:cNvSpPr>
          <p:nvPr>
            <p:ph sz="quarter" idx="10"/>
          </p:nvPr>
        </p:nvSpPr>
        <p:spPr>
          <a:xfrm>
            <a:off x="6324600" y="626522"/>
            <a:ext cx="2667000" cy="381000"/>
          </a:xfrm>
        </p:spPr>
        <p:txBody>
          <a:bodyPr/>
          <a:lstStyle/>
          <a:p>
            <a:r>
              <a:rPr lang="en-US" altLang="en-US" sz="1800" dirty="0"/>
              <a:t>1926.102(a)(5)(</a:t>
            </a:r>
            <a:r>
              <a:rPr lang="en-US" altLang="en-US" sz="1800" dirty="0" err="1"/>
              <a:t>i</a:t>
            </a:r>
            <a:r>
              <a:rPr lang="en-US" altLang="en-US" sz="1800" dirty="0"/>
              <a:t>)-(vi)</a:t>
            </a:r>
          </a:p>
          <a:p>
            <a:endParaRPr lang="en-US" altLang="en-US" dirty="0"/>
          </a:p>
        </p:txBody>
      </p:sp>
      <p:grpSp>
        <p:nvGrpSpPr>
          <p:cNvPr id="4" name="Group 3">
            <a:extLst>
              <a:ext uri="{FF2B5EF4-FFF2-40B4-BE49-F238E27FC236}">
                <a16:creationId xmlns:a16="http://schemas.microsoft.com/office/drawing/2014/main" id="{AE7D1D70-91CC-4743-B80C-D2A5A6EE825F}"/>
              </a:ext>
            </a:extLst>
          </p:cNvPr>
          <p:cNvGrpSpPr/>
          <p:nvPr/>
        </p:nvGrpSpPr>
        <p:grpSpPr>
          <a:xfrm>
            <a:off x="4851400" y="3762155"/>
            <a:ext cx="3251200" cy="1904999"/>
            <a:chOff x="5207000" y="4038600"/>
            <a:chExt cx="3251200" cy="1904999"/>
          </a:xfrm>
        </p:grpSpPr>
        <p:grpSp>
          <p:nvGrpSpPr>
            <p:cNvPr id="2" name="Group 1">
              <a:extLst>
                <a:ext uri="{FF2B5EF4-FFF2-40B4-BE49-F238E27FC236}">
                  <a16:creationId xmlns:a16="http://schemas.microsoft.com/office/drawing/2014/main" id="{C57F852E-0525-4A87-8583-29D27FDACBCA}"/>
                </a:ext>
              </a:extLst>
            </p:cNvPr>
            <p:cNvGrpSpPr/>
            <p:nvPr/>
          </p:nvGrpSpPr>
          <p:grpSpPr>
            <a:xfrm>
              <a:off x="5207000" y="4038600"/>
              <a:ext cx="3251200" cy="1904999"/>
              <a:chOff x="7162800" y="3260271"/>
              <a:chExt cx="4876800" cy="2683329"/>
            </a:xfrm>
          </p:grpSpPr>
          <p:pic>
            <p:nvPicPr>
              <p:cNvPr id="56325" name="Picture 8" descr="https://lh3.googleusercontent.com/p/AF1QipMLsf2S2JRj_QHwARUG4AFR1InVAtNE_7WWesOS=s512-p-qv=p2vhmi7t5fo3eur15odoopigghj72p9ic,m=125c92681186c4bc075c03d779ba3597,x=,t=25-iv4297?key=Ull3cXpjNmJfVW1RdkdNOTRzdndEaklaWmdTcFhB">
                <a:extLst>
                  <a:ext uri="{FF2B5EF4-FFF2-40B4-BE49-F238E27FC236}">
                    <a16:creationId xmlns:a16="http://schemas.microsoft.com/office/drawing/2014/main" id="{75055113-47CB-4540-9C20-106BEB1F4FE1}"/>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9448800" y="3260271"/>
                <a:ext cx="2590800" cy="268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6150DEC-3149-40EC-80E5-D9C4547D86C4}"/>
                  </a:ext>
                </a:extLst>
              </p:cNvPr>
              <p:cNvSpPr txBox="1"/>
              <p:nvPr/>
            </p:nvSpPr>
            <p:spPr>
              <a:xfrm>
                <a:off x="7162800" y="33401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
          <p:nvSpPr>
            <p:cNvPr id="3" name="TextBox 2">
              <a:extLst>
                <a:ext uri="{FF2B5EF4-FFF2-40B4-BE49-F238E27FC236}">
                  <a16:creationId xmlns:a16="http://schemas.microsoft.com/office/drawing/2014/main" id="{EB17B17F-51BC-4C0E-BA7C-236EA2AB060D}"/>
                </a:ext>
              </a:extLst>
            </p:cNvPr>
            <p:cNvSpPr txBox="1"/>
            <p:nvPr/>
          </p:nvSpPr>
          <p:spPr>
            <a:xfrm>
              <a:off x="6731000" y="4095274"/>
              <a:ext cx="1426994" cy="246221"/>
            </a:xfrm>
            <a:prstGeom prst="rect">
              <a:avLst/>
            </a:prstGeom>
            <a:noFill/>
          </p:spPr>
          <p:txBody>
            <a:bodyPr wrap="none" rtlCol="0">
              <a:spAutoFit/>
            </a:bodyPr>
            <a:lstStyle/>
            <a:p>
              <a:r>
                <a:rPr lang="en-US" sz="1000" u="none" dirty="0">
                  <a:latin typeface="+mj-lt"/>
                </a:rPr>
                <a:t>NCDOL Photo Library</a:t>
              </a:r>
            </a:p>
          </p:txBody>
        </p:sp>
      </p:grpSp>
    </p:spTree>
    <p:extLst>
      <p:ext uri="{BB962C8B-B14F-4D97-AF65-F5344CB8AC3E}">
        <p14:creationId xmlns:p14="http://schemas.microsoft.com/office/powerpoint/2010/main" val="18326859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694CB31-17E9-457D-900B-C905319C3E3B}"/>
              </a:ext>
            </a:extLst>
          </p:cNvPr>
          <p:cNvSpPr>
            <a:spLocks noGrp="1" noChangeArrowheads="1"/>
          </p:cNvSpPr>
          <p:nvPr>
            <p:ph type="title"/>
          </p:nvPr>
        </p:nvSpPr>
        <p:spPr>
          <a:xfrm>
            <a:off x="609600" y="525462"/>
            <a:ext cx="7924800" cy="549275"/>
          </a:xfrm>
        </p:spPr>
        <p:txBody>
          <a:bodyPr/>
          <a:lstStyle/>
          <a:p>
            <a:r>
              <a:rPr lang="en-US" altLang="en-US" dirty="0"/>
              <a:t>Foot Protection</a:t>
            </a:r>
          </a:p>
        </p:txBody>
      </p:sp>
      <p:sp>
        <p:nvSpPr>
          <p:cNvPr id="58371" name="Rectangle 3">
            <a:extLst>
              <a:ext uri="{FF2B5EF4-FFF2-40B4-BE49-F238E27FC236}">
                <a16:creationId xmlns:a16="http://schemas.microsoft.com/office/drawing/2014/main" id="{8A44DEAB-B42D-470F-9F64-D4C055DA96F0}"/>
              </a:ext>
            </a:extLst>
          </p:cNvPr>
          <p:cNvSpPr>
            <a:spLocks noGrp="1" noChangeArrowheads="1"/>
          </p:cNvSpPr>
          <p:nvPr>
            <p:ph idx="1"/>
          </p:nvPr>
        </p:nvSpPr>
        <p:spPr>
          <a:xfrm>
            <a:off x="571500" y="1219200"/>
            <a:ext cx="8001000" cy="4724400"/>
          </a:xfrm>
        </p:spPr>
        <p:txBody>
          <a:bodyPr/>
          <a:lstStyle/>
          <a:p>
            <a:r>
              <a:rPr lang="en-US" altLang="en-US" sz="2800" dirty="0"/>
              <a:t>Safety-toe footwear for employees shall meet requirements and specifications in ANSI Z41.1-1967, Men’s Safety-Toe Footwear</a:t>
            </a:r>
          </a:p>
        </p:txBody>
      </p:sp>
      <p:sp>
        <p:nvSpPr>
          <p:cNvPr id="58372" name="Content Placeholder 1">
            <a:extLst>
              <a:ext uri="{FF2B5EF4-FFF2-40B4-BE49-F238E27FC236}">
                <a16:creationId xmlns:a16="http://schemas.microsoft.com/office/drawing/2014/main" id="{70076B2E-0260-485C-A0A4-E9EAC9F843F1}"/>
              </a:ext>
            </a:extLst>
          </p:cNvPr>
          <p:cNvSpPr>
            <a:spLocks noGrp="1"/>
          </p:cNvSpPr>
          <p:nvPr>
            <p:ph sz="quarter" idx="10"/>
          </p:nvPr>
        </p:nvSpPr>
        <p:spPr>
          <a:xfrm>
            <a:off x="7543800" y="685800"/>
            <a:ext cx="2133600" cy="381000"/>
          </a:xfrm>
        </p:spPr>
        <p:txBody>
          <a:bodyPr/>
          <a:lstStyle/>
          <a:p>
            <a:r>
              <a:rPr lang="en-US" altLang="en-US" sz="1800" dirty="0"/>
              <a:t>1926.96</a:t>
            </a:r>
          </a:p>
          <a:p>
            <a:endParaRPr lang="en-US" altLang="en-US" dirty="0"/>
          </a:p>
        </p:txBody>
      </p:sp>
      <p:grpSp>
        <p:nvGrpSpPr>
          <p:cNvPr id="58373" name="Group 8">
            <a:extLst>
              <a:ext uri="{FF2B5EF4-FFF2-40B4-BE49-F238E27FC236}">
                <a16:creationId xmlns:a16="http://schemas.microsoft.com/office/drawing/2014/main" id="{0487EED0-C3CB-43DF-B6BC-D57AEDD1B0B1}"/>
              </a:ext>
            </a:extLst>
          </p:cNvPr>
          <p:cNvGrpSpPr>
            <a:grpSpLocks/>
          </p:cNvGrpSpPr>
          <p:nvPr/>
        </p:nvGrpSpPr>
        <p:grpSpPr bwMode="auto">
          <a:xfrm>
            <a:off x="914400" y="3748088"/>
            <a:ext cx="3333750" cy="2209800"/>
            <a:chOff x="1447800" y="3505200"/>
            <a:chExt cx="3333750" cy="2209800"/>
          </a:xfrm>
        </p:grpSpPr>
        <p:pic>
          <p:nvPicPr>
            <p:cNvPr id="58376" name="Picture 6">
              <a:extLst>
                <a:ext uri="{FF2B5EF4-FFF2-40B4-BE49-F238E27FC236}">
                  <a16:creationId xmlns:a16="http://schemas.microsoft.com/office/drawing/2014/main" id="{3C8F523D-770A-4E64-9FBF-9440D90114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15440" t="14706" b="8824"/>
            <a:stretch>
              <a:fillRect/>
            </a:stretch>
          </p:blipFill>
          <p:spPr bwMode="auto">
            <a:xfrm>
              <a:off x="1524000" y="3505200"/>
              <a:ext cx="3257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a:extLst>
                <a:ext uri="{FF2B5EF4-FFF2-40B4-BE49-F238E27FC236}">
                  <a16:creationId xmlns:a16="http://schemas.microsoft.com/office/drawing/2014/main" id="{D1CFFCBB-12E4-4247-8B43-A4AF49D43CB8}"/>
                </a:ext>
              </a:extLst>
            </p:cNvPr>
            <p:cNvSpPr/>
            <p:nvPr/>
          </p:nvSpPr>
          <p:spPr>
            <a:xfrm>
              <a:off x="1447800" y="3505200"/>
              <a:ext cx="936625" cy="184150"/>
            </a:xfrm>
            <a:prstGeom prst="rect">
              <a:avLst/>
            </a:prstGeom>
          </p:spPr>
          <p:txBody>
            <a:bodyPr wrap="none">
              <a:spAutoFit/>
            </a:bodyPr>
            <a:lstStyle/>
            <a:p>
              <a:pPr>
                <a:defRPr/>
              </a:pPr>
              <a:r>
                <a:rPr lang="en-US" sz="600" u="none" dirty="0">
                  <a:latin typeface="+mn-lt"/>
                </a:rPr>
                <a:t>NCDOL Photo Library</a:t>
              </a:r>
            </a:p>
          </p:txBody>
        </p:sp>
      </p:grpSp>
      <p:pic>
        <p:nvPicPr>
          <p:cNvPr id="58374" name="Picture 1">
            <a:extLst>
              <a:ext uri="{FF2B5EF4-FFF2-40B4-BE49-F238E27FC236}">
                <a16:creationId xmlns:a16="http://schemas.microsoft.com/office/drawing/2014/main" id="{A99A9405-643E-4AB2-A699-9BF8A1CBE682}"/>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57800" y="2701925"/>
            <a:ext cx="3173413"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1F1F530-6B1F-4E05-BC8A-484F683EF79C}"/>
              </a:ext>
            </a:extLst>
          </p:cNvPr>
          <p:cNvSpPr txBox="1"/>
          <p:nvPr/>
        </p:nvSpPr>
        <p:spPr>
          <a:xfrm>
            <a:off x="5083175" y="575945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22744659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234B200-1DE8-454F-93E9-629D815FF30C}"/>
              </a:ext>
            </a:extLst>
          </p:cNvPr>
          <p:cNvSpPr>
            <a:spLocks noGrp="1" noChangeArrowheads="1"/>
          </p:cNvSpPr>
          <p:nvPr>
            <p:ph type="title"/>
          </p:nvPr>
        </p:nvSpPr>
        <p:spPr>
          <a:xfrm>
            <a:off x="584200" y="441325"/>
            <a:ext cx="7924800" cy="549275"/>
          </a:xfrm>
        </p:spPr>
        <p:txBody>
          <a:bodyPr/>
          <a:lstStyle/>
          <a:p>
            <a:r>
              <a:rPr lang="en-US" altLang="en-US" dirty="0"/>
              <a:t>Respiratory Protection</a:t>
            </a:r>
          </a:p>
        </p:txBody>
      </p:sp>
      <p:sp>
        <p:nvSpPr>
          <p:cNvPr id="60419" name="Rectangle 3">
            <a:extLst>
              <a:ext uri="{FF2B5EF4-FFF2-40B4-BE49-F238E27FC236}">
                <a16:creationId xmlns:a16="http://schemas.microsoft.com/office/drawing/2014/main" id="{BF657A75-4A94-48EE-A045-AB04385CF7DA}"/>
              </a:ext>
            </a:extLst>
          </p:cNvPr>
          <p:cNvSpPr>
            <a:spLocks noGrp="1" noChangeArrowheads="1"/>
          </p:cNvSpPr>
          <p:nvPr>
            <p:ph idx="1"/>
          </p:nvPr>
        </p:nvSpPr>
        <p:spPr>
          <a:xfrm>
            <a:off x="533400" y="1293342"/>
            <a:ext cx="8001000" cy="4724400"/>
          </a:xfrm>
        </p:spPr>
        <p:txBody>
          <a:bodyPr>
            <a:normAutofit lnSpcReduction="10000"/>
          </a:bodyPr>
          <a:lstStyle/>
          <a:p>
            <a:r>
              <a:rPr lang="en-US" altLang="en-US" sz="2800" dirty="0"/>
              <a:t>Identical to 29 CFR 1910.134</a:t>
            </a:r>
          </a:p>
          <a:p>
            <a:endParaRPr lang="en-US" altLang="en-US" sz="800" dirty="0"/>
          </a:p>
          <a:p>
            <a:pPr lvl="1"/>
            <a:r>
              <a:rPr lang="en-US" altLang="en-US" sz="2400" dirty="0"/>
              <a:t>Written program</a:t>
            </a:r>
          </a:p>
          <a:p>
            <a:pPr lvl="1"/>
            <a:endParaRPr lang="en-US" altLang="en-US" sz="800" dirty="0"/>
          </a:p>
          <a:p>
            <a:pPr lvl="1"/>
            <a:r>
              <a:rPr lang="en-US" altLang="en-US" sz="2400" dirty="0"/>
              <a:t>Medical evaluation</a:t>
            </a:r>
          </a:p>
          <a:p>
            <a:pPr lvl="1"/>
            <a:endParaRPr lang="en-US" altLang="en-US" sz="800" dirty="0"/>
          </a:p>
          <a:p>
            <a:pPr lvl="1"/>
            <a:r>
              <a:rPr lang="en-US" altLang="en-US" sz="2400" dirty="0"/>
              <a:t>Fit testing</a:t>
            </a:r>
          </a:p>
          <a:p>
            <a:pPr lvl="1"/>
            <a:endParaRPr lang="en-US" altLang="en-US" sz="800" dirty="0"/>
          </a:p>
          <a:p>
            <a:pPr lvl="1"/>
            <a:r>
              <a:rPr lang="en-US" altLang="en-US" sz="2400" dirty="0"/>
              <a:t>Selection and use</a:t>
            </a:r>
          </a:p>
          <a:p>
            <a:pPr lvl="1"/>
            <a:endParaRPr lang="en-US" altLang="en-US" sz="800" dirty="0"/>
          </a:p>
          <a:p>
            <a:pPr lvl="1"/>
            <a:r>
              <a:rPr lang="en-US" altLang="en-US" sz="2400" dirty="0"/>
              <a:t>Maintenance and care</a:t>
            </a:r>
          </a:p>
          <a:p>
            <a:pPr lvl="1"/>
            <a:endParaRPr lang="en-US" altLang="en-US" sz="800" dirty="0"/>
          </a:p>
          <a:p>
            <a:pPr lvl="1"/>
            <a:r>
              <a:rPr lang="en-US" altLang="en-US" sz="2400" dirty="0"/>
              <a:t>Training</a:t>
            </a:r>
          </a:p>
          <a:p>
            <a:pPr lvl="1"/>
            <a:endParaRPr lang="en-US" altLang="en-US" sz="800" dirty="0"/>
          </a:p>
          <a:p>
            <a:pPr lvl="1"/>
            <a:r>
              <a:rPr lang="en-US" altLang="en-US" sz="2400" dirty="0"/>
              <a:t>Program evaluation</a:t>
            </a:r>
          </a:p>
          <a:p>
            <a:pPr lvl="1"/>
            <a:endParaRPr lang="en-US" altLang="en-US" sz="800" dirty="0"/>
          </a:p>
          <a:p>
            <a:pPr lvl="1"/>
            <a:r>
              <a:rPr lang="en-US" altLang="en-US" sz="2400" dirty="0"/>
              <a:t>Recordkeeping </a:t>
            </a:r>
          </a:p>
        </p:txBody>
      </p:sp>
      <p:sp>
        <p:nvSpPr>
          <p:cNvPr id="60420" name="Content Placeholder 1">
            <a:extLst>
              <a:ext uri="{FF2B5EF4-FFF2-40B4-BE49-F238E27FC236}">
                <a16:creationId xmlns:a16="http://schemas.microsoft.com/office/drawing/2014/main" id="{7CEDC28B-7C23-41E9-B42D-E3D2BFAF0FEC}"/>
              </a:ext>
            </a:extLst>
          </p:cNvPr>
          <p:cNvSpPr>
            <a:spLocks noGrp="1"/>
          </p:cNvSpPr>
          <p:nvPr>
            <p:ph sz="quarter" idx="10"/>
          </p:nvPr>
        </p:nvSpPr>
        <p:spPr>
          <a:xfrm>
            <a:off x="7467600" y="609600"/>
            <a:ext cx="2133600" cy="381000"/>
          </a:xfrm>
        </p:spPr>
        <p:txBody>
          <a:bodyPr/>
          <a:lstStyle/>
          <a:p>
            <a:r>
              <a:rPr lang="en-US" altLang="en-US" sz="1800" dirty="0"/>
              <a:t>1926.103</a:t>
            </a:r>
          </a:p>
          <a:p>
            <a:endParaRPr lang="en-US" altLang="en-US" dirty="0"/>
          </a:p>
        </p:txBody>
      </p:sp>
      <p:grpSp>
        <p:nvGrpSpPr>
          <p:cNvPr id="60421" name="Group 6">
            <a:extLst>
              <a:ext uri="{FF2B5EF4-FFF2-40B4-BE49-F238E27FC236}">
                <a16:creationId xmlns:a16="http://schemas.microsoft.com/office/drawing/2014/main" id="{CD22EC9C-B013-4E10-8DD9-1BE763C01641}"/>
              </a:ext>
            </a:extLst>
          </p:cNvPr>
          <p:cNvGrpSpPr>
            <a:grpSpLocks/>
          </p:cNvGrpSpPr>
          <p:nvPr/>
        </p:nvGrpSpPr>
        <p:grpSpPr bwMode="auto">
          <a:xfrm>
            <a:off x="4775200" y="1981200"/>
            <a:ext cx="3733800" cy="3657600"/>
            <a:chOff x="5029200" y="2590800"/>
            <a:chExt cx="2865438" cy="2851150"/>
          </a:xfrm>
        </p:grpSpPr>
        <p:pic>
          <p:nvPicPr>
            <p:cNvPr id="60422" name="Picture 17" descr="E:\Resp Pics\2015-02-25 Respiratory Protection Pics\Respiratory Protection Pics 001.JPG">
              <a:extLst>
                <a:ext uri="{FF2B5EF4-FFF2-40B4-BE49-F238E27FC236}">
                  <a16:creationId xmlns:a16="http://schemas.microsoft.com/office/drawing/2014/main" id="{A6BB7A6A-2987-4BF7-AFB0-BB717A9A037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2590800"/>
              <a:ext cx="28654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D58F0F4-6CCE-441F-A212-2A5A55D6D60C}"/>
                </a:ext>
              </a:extLst>
            </p:cNvPr>
            <p:cNvSpPr/>
            <p:nvPr/>
          </p:nvSpPr>
          <p:spPr>
            <a:xfrm>
              <a:off x="6934200" y="5257800"/>
              <a:ext cx="936625" cy="184150"/>
            </a:xfrm>
            <a:prstGeom prst="rect">
              <a:avLst/>
            </a:prstGeom>
          </p:spPr>
          <p:txBody>
            <a:bodyPr wrap="non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240332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6EB3269-04EA-4D67-A86A-DDFC72897DF0}"/>
              </a:ext>
            </a:extLst>
          </p:cNvPr>
          <p:cNvSpPr>
            <a:spLocks noGrp="1" noChangeArrowheads="1"/>
          </p:cNvSpPr>
          <p:nvPr>
            <p:ph type="title"/>
          </p:nvPr>
        </p:nvSpPr>
        <p:spPr>
          <a:xfrm>
            <a:off x="609600" y="521588"/>
            <a:ext cx="7924800" cy="549275"/>
          </a:xfrm>
        </p:spPr>
        <p:txBody>
          <a:bodyPr/>
          <a:lstStyle/>
          <a:p>
            <a:r>
              <a:rPr lang="en-US" altLang="en-US" sz="3200" dirty="0"/>
              <a:t>Safety Belts, Lifelines, Lanyards</a:t>
            </a:r>
          </a:p>
        </p:txBody>
      </p:sp>
      <p:sp>
        <p:nvSpPr>
          <p:cNvPr id="62467" name="Rectangle 3">
            <a:extLst>
              <a:ext uri="{FF2B5EF4-FFF2-40B4-BE49-F238E27FC236}">
                <a16:creationId xmlns:a16="http://schemas.microsoft.com/office/drawing/2014/main" id="{6837B8F7-A764-41E7-8645-897B5DCD27E1}"/>
              </a:ext>
            </a:extLst>
          </p:cNvPr>
          <p:cNvSpPr>
            <a:spLocks noGrp="1" noChangeArrowheads="1"/>
          </p:cNvSpPr>
          <p:nvPr>
            <p:ph idx="1"/>
          </p:nvPr>
        </p:nvSpPr>
        <p:spPr>
          <a:xfrm>
            <a:off x="533400" y="1233017"/>
            <a:ext cx="8001000" cy="4784725"/>
          </a:xfrm>
        </p:spPr>
        <p:txBody>
          <a:bodyPr/>
          <a:lstStyle/>
          <a:p>
            <a:r>
              <a:rPr lang="en-US" altLang="en-US" sz="2800" dirty="0"/>
              <a:t>Lifelines shall be secured above the point of operation to an anchorage or structural member</a:t>
            </a:r>
          </a:p>
          <a:p>
            <a:endParaRPr lang="en-US" altLang="en-US" sz="800" dirty="0"/>
          </a:p>
          <a:p>
            <a:r>
              <a:rPr lang="en-US" altLang="en-US" sz="2800" dirty="0"/>
              <a:t>Minimum dead weight of 5,400 pounds</a:t>
            </a:r>
          </a:p>
        </p:txBody>
      </p:sp>
      <p:sp>
        <p:nvSpPr>
          <p:cNvPr id="62468" name="Content Placeholder 1">
            <a:extLst>
              <a:ext uri="{FF2B5EF4-FFF2-40B4-BE49-F238E27FC236}">
                <a16:creationId xmlns:a16="http://schemas.microsoft.com/office/drawing/2014/main" id="{1CC2A537-D647-4CE6-8331-84689BDA298A}"/>
              </a:ext>
            </a:extLst>
          </p:cNvPr>
          <p:cNvSpPr>
            <a:spLocks noGrp="1"/>
          </p:cNvSpPr>
          <p:nvPr>
            <p:ph sz="quarter" idx="10"/>
          </p:nvPr>
        </p:nvSpPr>
        <p:spPr>
          <a:xfrm>
            <a:off x="7239000" y="605726"/>
            <a:ext cx="2133600" cy="381000"/>
          </a:xfrm>
        </p:spPr>
        <p:txBody>
          <a:bodyPr/>
          <a:lstStyle/>
          <a:p>
            <a:r>
              <a:rPr lang="en-US" altLang="en-US" sz="1800" dirty="0"/>
              <a:t>1926.104(b)</a:t>
            </a:r>
          </a:p>
          <a:p>
            <a:endParaRPr lang="en-US" altLang="en-US" dirty="0"/>
          </a:p>
        </p:txBody>
      </p:sp>
      <p:pic>
        <p:nvPicPr>
          <p:cNvPr id="62469" name="Picture 3">
            <a:extLst>
              <a:ext uri="{FF2B5EF4-FFF2-40B4-BE49-F238E27FC236}">
                <a16:creationId xmlns:a16="http://schemas.microsoft.com/office/drawing/2014/main" id="{5CAC9168-F547-4233-85D2-3C55D1B39EF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1988" y="3263900"/>
            <a:ext cx="380206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70" name="Straight Arrow Connector 2">
            <a:extLst>
              <a:ext uri="{FF2B5EF4-FFF2-40B4-BE49-F238E27FC236}">
                <a16:creationId xmlns:a16="http://schemas.microsoft.com/office/drawing/2014/main" id="{C6CA1BBB-4A06-4D76-BC87-C052266FFB38}"/>
              </a:ext>
            </a:extLst>
          </p:cNvPr>
          <p:cNvCxnSpPr>
            <a:cxnSpLocks noChangeShapeType="1"/>
          </p:cNvCxnSpPr>
          <p:nvPr/>
        </p:nvCxnSpPr>
        <p:spPr bwMode="auto">
          <a:xfrm>
            <a:off x="533400" y="3259138"/>
            <a:ext cx="649288" cy="164465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pic>
        <p:nvPicPr>
          <p:cNvPr id="62471" name="Picture 8">
            <a:extLst>
              <a:ext uri="{FF2B5EF4-FFF2-40B4-BE49-F238E27FC236}">
                <a16:creationId xmlns:a16="http://schemas.microsoft.com/office/drawing/2014/main" id="{A3E9C7D5-EA1A-4FB5-8E0B-79CBC0B189A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65688" y="3259138"/>
            <a:ext cx="355600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72" name="Straight Arrow Connector 13">
            <a:extLst>
              <a:ext uri="{FF2B5EF4-FFF2-40B4-BE49-F238E27FC236}">
                <a16:creationId xmlns:a16="http://schemas.microsoft.com/office/drawing/2014/main" id="{2435BDA3-E4C4-467F-8F1D-5EE6DDD26AEC}"/>
              </a:ext>
            </a:extLst>
          </p:cNvPr>
          <p:cNvCxnSpPr>
            <a:cxnSpLocks noChangeShapeType="1"/>
          </p:cNvCxnSpPr>
          <p:nvPr/>
        </p:nvCxnSpPr>
        <p:spPr bwMode="auto">
          <a:xfrm flipH="1">
            <a:off x="6974681" y="2352676"/>
            <a:ext cx="762000" cy="164465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2473" name="Straight Arrow Connector 9">
            <a:extLst>
              <a:ext uri="{FF2B5EF4-FFF2-40B4-BE49-F238E27FC236}">
                <a16:creationId xmlns:a16="http://schemas.microsoft.com/office/drawing/2014/main" id="{C6627CA4-72AA-4B9B-A1B5-1102CB1B7D69}"/>
              </a:ext>
            </a:extLst>
          </p:cNvPr>
          <p:cNvCxnSpPr>
            <a:cxnSpLocks noChangeShapeType="1"/>
          </p:cNvCxnSpPr>
          <p:nvPr/>
        </p:nvCxnSpPr>
        <p:spPr bwMode="auto">
          <a:xfrm flipH="1">
            <a:off x="7676356" y="2460627"/>
            <a:ext cx="685800" cy="1541462"/>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8" name="Rectangle 7">
            <a:extLst>
              <a:ext uri="{FF2B5EF4-FFF2-40B4-BE49-F238E27FC236}">
                <a16:creationId xmlns:a16="http://schemas.microsoft.com/office/drawing/2014/main" id="{8155139B-34F5-42C3-9BB8-8B707179B71E}"/>
              </a:ext>
            </a:extLst>
          </p:cNvPr>
          <p:cNvSpPr/>
          <p:nvPr/>
        </p:nvSpPr>
        <p:spPr bwMode="auto">
          <a:xfrm>
            <a:off x="3278188" y="5689600"/>
            <a:ext cx="1185862" cy="214313"/>
          </a:xfrm>
          <a:prstGeom prst="rect">
            <a:avLst/>
          </a:prstGeom>
        </p:spPr>
        <p:txBody>
          <a:bodyPr wrap="none">
            <a:spAutoFit/>
          </a:bodyPr>
          <a:lstStyle/>
          <a:p>
            <a:pPr>
              <a:defRPr/>
            </a:pPr>
            <a:r>
              <a:rPr lang="en-US" sz="800" u="none" dirty="0">
                <a:solidFill>
                  <a:schemeClr val="bg1"/>
                </a:solidFill>
                <a:latin typeface="+mn-lt"/>
              </a:rPr>
              <a:t>NCDOL Photo Library</a:t>
            </a:r>
          </a:p>
        </p:txBody>
      </p:sp>
      <p:sp>
        <p:nvSpPr>
          <p:cNvPr id="19" name="TextBox 18">
            <a:extLst>
              <a:ext uri="{FF2B5EF4-FFF2-40B4-BE49-F238E27FC236}">
                <a16:creationId xmlns:a16="http://schemas.microsoft.com/office/drawing/2014/main" id="{C6C71AF2-491E-4615-BDCF-319AFCAABC2F}"/>
              </a:ext>
            </a:extLst>
          </p:cNvPr>
          <p:cNvSpPr txBox="1"/>
          <p:nvPr/>
        </p:nvSpPr>
        <p:spPr>
          <a:xfrm>
            <a:off x="7143750" y="57372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6620818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4D0FFE7-8425-4FDE-98F1-8C97EFBA8BB4}"/>
              </a:ext>
            </a:extLst>
          </p:cNvPr>
          <p:cNvSpPr>
            <a:spLocks noGrp="1" noChangeArrowheads="1"/>
          </p:cNvSpPr>
          <p:nvPr>
            <p:ph type="title"/>
          </p:nvPr>
        </p:nvSpPr>
        <p:spPr>
          <a:xfrm>
            <a:off x="609600" y="539749"/>
            <a:ext cx="7924800" cy="549275"/>
          </a:xfrm>
        </p:spPr>
        <p:txBody>
          <a:bodyPr/>
          <a:lstStyle/>
          <a:p>
            <a:r>
              <a:rPr lang="en-US" altLang="en-US" sz="3200" dirty="0"/>
              <a:t>Safety Belts, Lifelines, Lanyards</a:t>
            </a:r>
          </a:p>
        </p:txBody>
      </p:sp>
      <p:sp>
        <p:nvSpPr>
          <p:cNvPr id="64515" name="Rectangle 3">
            <a:extLst>
              <a:ext uri="{FF2B5EF4-FFF2-40B4-BE49-F238E27FC236}">
                <a16:creationId xmlns:a16="http://schemas.microsoft.com/office/drawing/2014/main" id="{EF2ABCAD-30A5-4550-B5A9-C152A2EEDAF7}"/>
              </a:ext>
            </a:extLst>
          </p:cNvPr>
          <p:cNvSpPr>
            <a:spLocks noGrp="1" noChangeArrowheads="1"/>
          </p:cNvSpPr>
          <p:nvPr>
            <p:ph idx="1"/>
          </p:nvPr>
        </p:nvSpPr>
        <p:spPr>
          <a:xfrm>
            <a:off x="533400" y="1224393"/>
            <a:ext cx="8229600" cy="4724400"/>
          </a:xfrm>
        </p:spPr>
        <p:txBody>
          <a:bodyPr/>
          <a:lstStyle/>
          <a:p>
            <a:r>
              <a:rPr lang="en-US" altLang="en-US" sz="2600" dirty="0"/>
              <a:t>Safety belts and lanyard shall be a minimum of ½-inch nylon, or equivalent</a:t>
            </a:r>
          </a:p>
          <a:p>
            <a:endParaRPr lang="en-US" altLang="en-US" sz="400" dirty="0"/>
          </a:p>
          <a:p>
            <a:pPr lvl="1"/>
            <a:r>
              <a:rPr lang="en-US" altLang="en-US" sz="2400" dirty="0"/>
              <a:t>A fall no greater than 6 feet  </a:t>
            </a:r>
          </a:p>
          <a:p>
            <a:endParaRPr lang="en-US" altLang="en-US" sz="800" dirty="0"/>
          </a:p>
          <a:p>
            <a:endParaRPr lang="en-US" altLang="en-US" sz="800" dirty="0"/>
          </a:p>
          <a:p>
            <a:r>
              <a:rPr lang="en-US" altLang="en-US" sz="2600" dirty="0"/>
              <a:t>Nominal breaking strength of 5,400 pounds</a:t>
            </a:r>
          </a:p>
        </p:txBody>
      </p:sp>
      <p:sp>
        <p:nvSpPr>
          <p:cNvPr id="64516" name="Content Placeholder 1">
            <a:extLst>
              <a:ext uri="{FF2B5EF4-FFF2-40B4-BE49-F238E27FC236}">
                <a16:creationId xmlns:a16="http://schemas.microsoft.com/office/drawing/2014/main" id="{7B803661-81F0-4763-BC4C-4F750587D3C2}"/>
              </a:ext>
            </a:extLst>
          </p:cNvPr>
          <p:cNvSpPr>
            <a:spLocks noGrp="1"/>
          </p:cNvSpPr>
          <p:nvPr>
            <p:ph sz="quarter" idx="10"/>
          </p:nvPr>
        </p:nvSpPr>
        <p:spPr>
          <a:xfrm>
            <a:off x="7239000" y="602096"/>
            <a:ext cx="2133600" cy="381000"/>
          </a:xfrm>
        </p:spPr>
        <p:txBody>
          <a:bodyPr/>
          <a:lstStyle/>
          <a:p>
            <a:r>
              <a:rPr lang="en-US" altLang="en-US" sz="1800" dirty="0"/>
              <a:t>1926.104(d)</a:t>
            </a:r>
          </a:p>
          <a:p>
            <a:endParaRPr lang="en-US" altLang="en-US" dirty="0"/>
          </a:p>
        </p:txBody>
      </p:sp>
      <p:pic>
        <p:nvPicPr>
          <p:cNvPr id="64517" name="Picture 2">
            <a:extLst>
              <a:ext uri="{FF2B5EF4-FFF2-40B4-BE49-F238E27FC236}">
                <a16:creationId xmlns:a16="http://schemas.microsoft.com/office/drawing/2014/main" id="{DA0EC169-B131-419E-84FB-72A121E4207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4884" y="3230563"/>
            <a:ext cx="3099979"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4">
            <a:extLst>
              <a:ext uri="{FF2B5EF4-FFF2-40B4-BE49-F238E27FC236}">
                <a16:creationId xmlns:a16="http://schemas.microsoft.com/office/drawing/2014/main" id="{59D87789-B856-4FF9-B7D3-D36C7D30536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90600" y="3230563"/>
            <a:ext cx="29718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519" name="Straight Arrow Connector 6">
            <a:extLst>
              <a:ext uri="{FF2B5EF4-FFF2-40B4-BE49-F238E27FC236}">
                <a16:creationId xmlns:a16="http://schemas.microsoft.com/office/drawing/2014/main" id="{6EECB726-6305-467D-85F2-E9ABE56FA5B9}"/>
              </a:ext>
            </a:extLst>
          </p:cNvPr>
          <p:cNvCxnSpPr>
            <a:cxnSpLocks noChangeShapeType="1"/>
          </p:cNvCxnSpPr>
          <p:nvPr/>
        </p:nvCxnSpPr>
        <p:spPr bwMode="auto">
          <a:xfrm flipH="1">
            <a:off x="2525713" y="3157538"/>
            <a:ext cx="1817687" cy="771525"/>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4520" name="Straight Arrow Connector 7">
            <a:extLst>
              <a:ext uri="{FF2B5EF4-FFF2-40B4-BE49-F238E27FC236}">
                <a16:creationId xmlns:a16="http://schemas.microsoft.com/office/drawing/2014/main" id="{8461DD03-F1A4-42D2-9F95-93D763628312}"/>
              </a:ext>
            </a:extLst>
          </p:cNvPr>
          <p:cNvCxnSpPr>
            <a:cxnSpLocks noChangeShapeType="1"/>
          </p:cNvCxnSpPr>
          <p:nvPr/>
        </p:nvCxnSpPr>
        <p:spPr bwMode="auto">
          <a:xfrm>
            <a:off x="4800602" y="3230563"/>
            <a:ext cx="1523998" cy="1131887"/>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2" name="TextBox 11">
            <a:extLst>
              <a:ext uri="{FF2B5EF4-FFF2-40B4-BE49-F238E27FC236}">
                <a16:creationId xmlns:a16="http://schemas.microsoft.com/office/drawing/2014/main" id="{952D3E50-CB24-489A-9FBA-48ADB04E5589}"/>
              </a:ext>
            </a:extLst>
          </p:cNvPr>
          <p:cNvSpPr txBox="1"/>
          <p:nvPr/>
        </p:nvSpPr>
        <p:spPr>
          <a:xfrm>
            <a:off x="838200"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22293920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4D296D0-AF5E-4840-AFAB-E2557ACE803E}"/>
              </a:ext>
            </a:extLst>
          </p:cNvPr>
          <p:cNvSpPr>
            <a:spLocks noGrp="1" noChangeArrowheads="1"/>
          </p:cNvSpPr>
          <p:nvPr>
            <p:ph type="title"/>
          </p:nvPr>
        </p:nvSpPr>
        <p:spPr>
          <a:xfrm>
            <a:off x="643864" y="517525"/>
            <a:ext cx="7924800" cy="549275"/>
          </a:xfrm>
        </p:spPr>
        <p:txBody>
          <a:bodyPr/>
          <a:lstStyle/>
          <a:p>
            <a:r>
              <a:rPr lang="en-US" altLang="en-US" sz="3200" dirty="0"/>
              <a:t>Safety Belts, Lifelines, Lanyards</a:t>
            </a:r>
          </a:p>
        </p:txBody>
      </p:sp>
      <p:sp>
        <p:nvSpPr>
          <p:cNvPr id="56323" name="Rectangle 3">
            <a:extLst>
              <a:ext uri="{FF2B5EF4-FFF2-40B4-BE49-F238E27FC236}">
                <a16:creationId xmlns:a16="http://schemas.microsoft.com/office/drawing/2014/main" id="{CF1ED214-B7C3-4754-A3B1-D37C035C2882}"/>
              </a:ext>
            </a:extLst>
          </p:cNvPr>
          <p:cNvSpPr>
            <a:spLocks noGrp="1" noChangeArrowheads="1"/>
          </p:cNvSpPr>
          <p:nvPr>
            <p:ph idx="1"/>
          </p:nvPr>
        </p:nvSpPr>
        <p:spPr>
          <a:xfrm>
            <a:off x="533400" y="1204785"/>
            <a:ext cx="8001000" cy="4724400"/>
          </a:xfrm>
        </p:spPr>
        <p:txBody>
          <a:bodyPr/>
          <a:lstStyle/>
          <a:p>
            <a:pPr>
              <a:defRPr/>
            </a:pPr>
            <a:r>
              <a:rPr lang="en-US" altLang="en-US" sz="2600" dirty="0">
                <a:latin typeface="+mn-lt"/>
              </a:rPr>
              <a:t>All safety belts and lanyard hardware shall be drop forged or pressed steel, cadmium plated in accordance with Type 1, Class B plating specified in Federal Specification QQ-P-416  </a:t>
            </a:r>
          </a:p>
          <a:p>
            <a:pPr>
              <a:defRPr/>
            </a:pPr>
            <a:endParaRPr lang="en-US" altLang="en-US" sz="800" dirty="0">
              <a:latin typeface="+mn-lt"/>
            </a:endParaRPr>
          </a:p>
          <a:p>
            <a:pPr>
              <a:defRPr/>
            </a:pPr>
            <a:endParaRPr lang="en-US" altLang="en-US" sz="800" dirty="0">
              <a:latin typeface="+mn-lt"/>
            </a:endParaRPr>
          </a:p>
          <a:p>
            <a:pPr>
              <a:defRPr/>
            </a:pPr>
            <a:r>
              <a:rPr lang="en-US" altLang="en-US" sz="2600" dirty="0">
                <a:latin typeface="+mn-lt"/>
              </a:rPr>
              <a:t>Surface shall be smooth </a:t>
            </a:r>
            <a:r>
              <a:rPr lang="en-US" altLang="en-US" sz="2600" i="1" dirty="0">
                <a:latin typeface="+mn-lt"/>
              </a:rPr>
              <a:t>and</a:t>
            </a:r>
          </a:p>
          <a:p>
            <a:pPr marL="0" indent="0">
              <a:buFont typeface="Wingdings" panose="05000000000000000000" pitchFamily="2" charset="2"/>
              <a:buNone/>
              <a:defRPr/>
            </a:pPr>
            <a:r>
              <a:rPr lang="en-US" altLang="en-US" sz="2600" dirty="0">
                <a:latin typeface="+mn-lt"/>
              </a:rPr>
              <a:t>  free of sharp edges</a:t>
            </a:r>
          </a:p>
        </p:txBody>
      </p:sp>
      <p:sp>
        <p:nvSpPr>
          <p:cNvPr id="66564" name="Content Placeholder 1">
            <a:extLst>
              <a:ext uri="{FF2B5EF4-FFF2-40B4-BE49-F238E27FC236}">
                <a16:creationId xmlns:a16="http://schemas.microsoft.com/office/drawing/2014/main" id="{666995D9-A6B4-402F-9E33-46E7D7AAD2D3}"/>
              </a:ext>
            </a:extLst>
          </p:cNvPr>
          <p:cNvSpPr>
            <a:spLocks noGrp="1"/>
          </p:cNvSpPr>
          <p:nvPr>
            <p:ph sz="quarter" idx="10"/>
          </p:nvPr>
        </p:nvSpPr>
        <p:spPr>
          <a:xfrm>
            <a:off x="7162800" y="610827"/>
            <a:ext cx="2133600" cy="381000"/>
          </a:xfrm>
        </p:spPr>
        <p:txBody>
          <a:bodyPr/>
          <a:lstStyle/>
          <a:p>
            <a:r>
              <a:rPr lang="en-US" altLang="en-US" sz="1800" dirty="0"/>
              <a:t>1926.104(e)</a:t>
            </a:r>
          </a:p>
          <a:p>
            <a:endParaRPr lang="en-US" altLang="en-US" dirty="0"/>
          </a:p>
        </p:txBody>
      </p:sp>
      <p:pic>
        <p:nvPicPr>
          <p:cNvPr id="66565" name="Picture 2">
            <a:extLst>
              <a:ext uri="{FF2B5EF4-FFF2-40B4-BE49-F238E27FC236}">
                <a16:creationId xmlns:a16="http://schemas.microsoft.com/office/drawing/2014/main" id="{A959501F-D3DA-4704-8C61-941BE8B9EF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4570" y="2895600"/>
            <a:ext cx="246742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a:extLst>
              <a:ext uri="{FF2B5EF4-FFF2-40B4-BE49-F238E27FC236}">
                <a16:creationId xmlns:a16="http://schemas.microsoft.com/office/drawing/2014/main" id="{89BD33DA-BF70-490A-8A65-F695669A1CE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097088" y="4038600"/>
            <a:ext cx="26273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567" name="Straight Arrow Connector 4">
            <a:extLst>
              <a:ext uri="{FF2B5EF4-FFF2-40B4-BE49-F238E27FC236}">
                <a16:creationId xmlns:a16="http://schemas.microsoft.com/office/drawing/2014/main" id="{BBFC9B53-0566-48C7-A312-F4828B309D1B}"/>
              </a:ext>
            </a:extLst>
          </p:cNvPr>
          <p:cNvCxnSpPr>
            <a:cxnSpLocks noChangeShapeType="1"/>
          </p:cNvCxnSpPr>
          <p:nvPr/>
        </p:nvCxnSpPr>
        <p:spPr bwMode="auto">
          <a:xfrm>
            <a:off x="1982788" y="4070350"/>
            <a:ext cx="1600200" cy="3048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4EBAC4F7-3441-461A-A8BD-2C4A71D35211}"/>
              </a:ext>
            </a:extLst>
          </p:cNvPr>
          <p:cNvSpPr txBox="1"/>
          <p:nvPr/>
        </p:nvSpPr>
        <p:spPr>
          <a:xfrm>
            <a:off x="3467100"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1" name="TextBox 10">
            <a:extLst>
              <a:ext uri="{FF2B5EF4-FFF2-40B4-BE49-F238E27FC236}">
                <a16:creationId xmlns:a16="http://schemas.microsoft.com/office/drawing/2014/main" id="{485D7AAE-5A88-4DA0-805F-3E5A525A3559}"/>
              </a:ext>
            </a:extLst>
          </p:cNvPr>
          <p:cNvSpPr txBox="1"/>
          <p:nvPr/>
        </p:nvSpPr>
        <p:spPr>
          <a:xfrm>
            <a:off x="5703888" y="5803900"/>
            <a:ext cx="1371600" cy="215900"/>
          </a:xfrm>
          <a:prstGeom prst="rect">
            <a:avLst/>
          </a:prstGeom>
          <a:noFill/>
        </p:spPr>
        <p:txBody>
          <a:bodyPr>
            <a:spAutoFit/>
          </a:bodyPr>
          <a:lstStyle/>
          <a:p>
            <a:pPr algn="ctr">
              <a:defRPr/>
            </a:pPr>
            <a:r>
              <a:rPr lang="en-US" sz="800" u="none" dirty="0">
                <a:latin typeface="+mj-lt"/>
              </a:rPr>
              <a:t>NCDOL Photo Library</a:t>
            </a:r>
          </a:p>
        </p:txBody>
      </p:sp>
    </p:spTree>
    <p:extLst>
      <p:ext uri="{BB962C8B-B14F-4D97-AF65-F5344CB8AC3E}">
        <p14:creationId xmlns:p14="http://schemas.microsoft.com/office/powerpoint/2010/main" val="738648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2875B1D-F676-4DB9-9B59-CF1DF2688BBD}"/>
              </a:ext>
            </a:extLst>
          </p:cNvPr>
          <p:cNvSpPr>
            <a:spLocks noGrp="1" noChangeArrowheads="1"/>
          </p:cNvSpPr>
          <p:nvPr>
            <p:ph type="title"/>
          </p:nvPr>
        </p:nvSpPr>
        <p:spPr>
          <a:xfrm>
            <a:off x="609600" y="523300"/>
            <a:ext cx="7924800" cy="549275"/>
          </a:xfrm>
        </p:spPr>
        <p:txBody>
          <a:bodyPr/>
          <a:lstStyle/>
          <a:p>
            <a:r>
              <a:rPr lang="en-US" altLang="en-US" dirty="0"/>
              <a:t>What is PPE?</a:t>
            </a:r>
          </a:p>
        </p:txBody>
      </p:sp>
      <p:sp>
        <p:nvSpPr>
          <p:cNvPr id="9219" name="Rectangle 3">
            <a:extLst>
              <a:ext uri="{FF2B5EF4-FFF2-40B4-BE49-F238E27FC236}">
                <a16:creationId xmlns:a16="http://schemas.microsoft.com/office/drawing/2014/main" id="{F6094629-74A8-441F-9B64-FBD59A343BBF}"/>
              </a:ext>
            </a:extLst>
          </p:cNvPr>
          <p:cNvSpPr>
            <a:spLocks noGrp="1" noChangeArrowheads="1"/>
          </p:cNvSpPr>
          <p:nvPr>
            <p:ph idx="1"/>
          </p:nvPr>
        </p:nvSpPr>
        <p:spPr>
          <a:xfrm>
            <a:off x="533400" y="1219200"/>
            <a:ext cx="8001000" cy="4724400"/>
          </a:xfrm>
        </p:spPr>
        <p:txBody>
          <a:bodyPr/>
          <a:lstStyle/>
          <a:p>
            <a:r>
              <a:rPr lang="en-US" altLang="en-US" sz="2800" dirty="0">
                <a:latin typeface="+mn-lt"/>
              </a:rPr>
              <a:t>Equipment that creates a barrier against workplace hazards</a:t>
            </a:r>
          </a:p>
          <a:p>
            <a:endParaRPr lang="en-US" altLang="en-US" sz="800" dirty="0">
              <a:latin typeface="+mn-lt"/>
            </a:endParaRPr>
          </a:p>
          <a:p>
            <a:r>
              <a:rPr lang="en-US" altLang="en-US" sz="2800" dirty="0">
                <a:latin typeface="+mn-lt"/>
              </a:rPr>
              <a:t>Examples include hard hats, goggles, gloves and hearing protection</a:t>
            </a:r>
          </a:p>
          <a:p>
            <a:endParaRPr lang="en-US" altLang="en-US" sz="800" dirty="0">
              <a:latin typeface="+mn-lt"/>
            </a:endParaRPr>
          </a:p>
          <a:p>
            <a:r>
              <a:rPr lang="en-US" altLang="en-US" sz="2800" dirty="0">
                <a:latin typeface="+mn-lt"/>
              </a:rPr>
              <a:t>A temporary measure</a:t>
            </a:r>
          </a:p>
        </p:txBody>
      </p:sp>
      <p:pic>
        <p:nvPicPr>
          <p:cNvPr id="9222" name="Picture 7">
            <a:extLst>
              <a:ext uri="{FF2B5EF4-FFF2-40B4-BE49-F238E27FC236}">
                <a16:creationId xmlns:a16="http://schemas.microsoft.com/office/drawing/2014/main" id="{B5DA90B8-1B62-4AA6-BA8A-4F4C501E624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3913188"/>
            <a:ext cx="3048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33BDEFC-6D9D-4A1C-9150-F66F57A9E06F}"/>
              </a:ext>
            </a:extLst>
          </p:cNvPr>
          <p:cNvSpPr txBox="1"/>
          <p:nvPr/>
        </p:nvSpPr>
        <p:spPr>
          <a:xfrm>
            <a:off x="6324600" y="57181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TextBox 7">
            <a:extLst>
              <a:ext uri="{FF2B5EF4-FFF2-40B4-BE49-F238E27FC236}">
                <a16:creationId xmlns:a16="http://schemas.microsoft.com/office/drawing/2014/main" id="{459A7479-B3C8-481E-939D-EAFC0B4D1FE1}"/>
              </a:ext>
            </a:extLst>
          </p:cNvPr>
          <p:cNvSpPr txBox="1"/>
          <p:nvPr/>
        </p:nvSpPr>
        <p:spPr>
          <a:xfrm>
            <a:off x="2616200" y="568325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nvGrpSpPr>
          <p:cNvPr id="5" name="Group 4">
            <a:extLst>
              <a:ext uri="{FF2B5EF4-FFF2-40B4-BE49-F238E27FC236}">
                <a16:creationId xmlns:a16="http://schemas.microsoft.com/office/drawing/2014/main" id="{F7AE0FF4-B845-4D3A-BF44-BFFFE7EF0595}"/>
              </a:ext>
            </a:extLst>
          </p:cNvPr>
          <p:cNvGrpSpPr/>
          <p:nvPr/>
        </p:nvGrpSpPr>
        <p:grpSpPr>
          <a:xfrm>
            <a:off x="4876800" y="3181116"/>
            <a:ext cx="3540999" cy="2659376"/>
            <a:chOff x="4876800" y="3181116"/>
            <a:chExt cx="3540999" cy="2659376"/>
          </a:xfrm>
        </p:grpSpPr>
        <p:pic>
          <p:nvPicPr>
            <p:cNvPr id="3" name="Picture 2">
              <a:extLst>
                <a:ext uri="{FF2B5EF4-FFF2-40B4-BE49-F238E27FC236}">
                  <a16:creationId xmlns:a16="http://schemas.microsoft.com/office/drawing/2014/main" id="{13B985AF-CCAF-41FC-9561-0A149624FE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6800" y="3181116"/>
              <a:ext cx="3540999" cy="2645009"/>
            </a:xfrm>
            <a:prstGeom prst="rect">
              <a:avLst/>
            </a:prstGeom>
          </p:spPr>
        </p:pic>
        <p:sp>
          <p:nvSpPr>
            <p:cNvPr id="4" name="TextBox 3">
              <a:extLst>
                <a:ext uri="{FF2B5EF4-FFF2-40B4-BE49-F238E27FC236}">
                  <a16:creationId xmlns:a16="http://schemas.microsoft.com/office/drawing/2014/main" id="{ADF788AB-718E-4248-9381-ECE28184EE68}"/>
                </a:ext>
              </a:extLst>
            </p:cNvPr>
            <p:cNvSpPr txBox="1"/>
            <p:nvPr/>
          </p:nvSpPr>
          <p:spPr>
            <a:xfrm>
              <a:off x="6426200" y="5594271"/>
              <a:ext cx="1508746" cy="246221"/>
            </a:xfrm>
            <a:prstGeom prst="rect">
              <a:avLst/>
            </a:prstGeom>
            <a:noFill/>
          </p:spPr>
          <p:txBody>
            <a:bodyPr wrap="none" rtlCol="0">
              <a:spAutoFit/>
            </a:bodyPr>
            <a:lstStyle/>
            <a:p>
              <a:r>
                <a:rPr lang="en-US" sz="1000" b="1" u="none" dirty="0">
                  <a:solidFill>
                    <a:schemeClr val="bg1"/>
                  </a:solidFill>
                  <a:latin typeface="Arial" panose="020B0604020202020204" pitchFamily="34" charset="0"/>
                  <a:ea typeface="SimHei" panose="02010609060101010101" pitchFamily="49" charset="-122"/>
                  <a:cs typeface="Arial" panose="020B0604020202020204" pitchFamily="34" charset="0"/>
                </a:rPr>
                <a:t>NCDOL Photo Library</a:t>
              </a:r>
            </a:p>
          </p:txBody>
        </p:sp>
      </p:grpSp>
    </p:spTree>
    <p:extLst>
      <p:ext uri="{BB962C8B-B14F-4D97-AF65-F5344CB8AC3E}">
        <p14:creationId xmlns:p14="http://schemas.microsoft.com/office/powerpoint/2010/main" val="34203073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6A61F62-EF0C-4EFF-8D91-387C290A0799}"/>
              </a:ext>
            </a:extLst>
          </p:cNvPr>
          <p:cNvSpPr>
            <a:spLocks noGrp="1" noChangeArrowheads="1"/>
          </p:cNvSpPr>
          <p:nvPr>
            <p:ph type="title"/>
          </p:nvPr>
        </p:nvSpPr>
        <p:spPr>
          <a:xfrm>
            <a:off x="685800" y="544488"/>
            <a:ext cx="7924800" cy="549275"/>
          </a:xfrm>
        </p:spPr>
        <p:txBody>
          <a:bodyPr/>
          <a:lstStyle/>
          <a:p>
            <a:r>
              <a:rPr lang="en-US" altLang="en-US" sz="3200" dirty="0"/>
              <a:t>Safety Belts, Lifelines, Lanyards</a:t>
            </a:r>
          </a:p>
        </p:txBody>
      </p:sp>
      <p:sp>
        <p:nvSpPr>
          <p:cNvPr id="68611" name="Rectangle 3">
            <a:extLst>
              <a:ext uri="{FF2B5EF4-FFF2-40B4-BE49-F238E27FC236}">
                <a16:creationId xmlns:a16="http://schemas.microsoft.com/office/drawing/2014/main" id="{1DC762E6-1EC8-4010-AED1-3A60D4D774C4}"/>
              </a:ext>
            </a:extLst>
          </p:cNvPr>
          <p:cNvSpPr>
            <a:spLocks noGrp="1" noChangeArrowheads="1"/>
          </p:cNvSpPr>
          <p:nvPr>
            <p:ph idx="1"/>
          </p:nvPr>
        </p:nvSpPr>
        <p:spPr>
          <a:xfrm>
            <a:off x="533400" y="1295400"/>
            <a:ext cx="8001000" cy="4572000"/>
          </a:xfrm>
        </p:spPr>
        <p:txBody>
          <a:bodyPr/>
          <a:lstStyle/>
          <a:p>
            <a:r>
              <a:rPr lang="en-US" altLang="en-US" sz="2600" dirty="0">
                <a:latin typeface="+mn-lt"/>
              </a:rPr>
              <a:t>All safety belts and lanyard hardware, except rivets, shall be capable of withstanding a tensile loading of 4,000 pounds without cracking, breaking, or taking a permanent deformation</a:t>
            </a:r>
          </a:p>
        </p:txBody>
      </p:sp>
      <p:sp>
        <p:nvSpPr>
          <p:cNvPr id="68612" name="Content Placeholder 1">
            <a:extLst>
              <a:ext uri="{FF2B5EF4-FFF2-40B4-BE49-F238E27FC236}">
                <a16:creationId xmlns:a16="http://schemas.microsoft.com/office/drawing/2014/main" id="{0C218938-00FD-4C71-A3EA-02EA66EA94DA}"/>
              </a:ext>
            </a:extLst>
          </p:cNvPr>
          <p:cNvSpPr>
            <a:spLocks noGrp="1"/>
          </p:cNvSpPr>
          <p:nvPr>
            <p:ph sz="quarter" idx="10"/>
          </p:nvPr>
        </p:nvSpPr>
        <p:spPr>
          <a:xfrm>
            <a:off x="7162800" y="609600"/>
            <a:ext cx="2133600" cy="381000"/>
          </a:xfrm>
        </p:spPr>
        <p:txBody>
          <a:bodyPr/>
          <a:lstStyle/>
          <a:p>
            <a:r>
              <a:rPr lang="en-US" altLang="en-US" sz="1800" dirty="0"/>
              <a:t>1926.104(f)</a:t>
            </a:r>
          </a:p>
          <a:p>
            <a:endParaRPr lang="en-US" altLang="en-US" dirty="0"/>
          </a:p>
        </p:txBody>
      </p:sp>
      <p:pic>
        <p:nvPicPr>
          <p:cNvPr id="68613" name="Picture 3">
            <a:extLst>
              <a:ext uri="{FF2B5EF4-FFF2-40B4-BE49-F238E27FC236}">
                <a16:creationId xmlns:a16="http://schemas.microsoft.com/office/drawing/2014/main" id="{89337D5E-461B-48F1-B514-756C69EBF1D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68800" y="29718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5">
            <a:extLst>
              <a:ext uri="{FF2B5EF4-FFF2-40B4-BE49-F238E27FC236}">
                <a16:creationId xmlns:a16="http://schemas.microsoft.com/office/drawing/2014/main" id="{51C9FA8E-CE28-49CE-96D1-2FD50DAFCFBC}"/>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3600" y="3200400"/>
            <a:ext cx="325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15" name="Straight Arrow Connector 2">
            <a:extLst>
              <a:ext uri="{FF2B5EF4-FFF2-40B4-BE49-F238E27FC236}">
                <a16:creationId xmlns:a16="http://schemas.microsoft.com/office/drawing/2014/main" id="{543CA4FF-D3D0-4398-A34B-F0B54B6D3152}"/>
              </a:ext>
            </a:extLst>
          </p:cNvPr>
          <p:cNvCxnSpPr>
            <a:cxnSpLocks noChangeShapeType="1"/>
          </p:cNvCxnSpPr>
          <p:nvPr/>
        </p:nvCxnSpPr>
        <p:spPr bwMode="auto">
          <a:xfrm>
            <a:off x="1066800" y="2895600"/>
            <a:ext cx="2667000" cy="9906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8616" name="Straight Arrow Connector 10">
            <a:extLst>
              <a:ext uri="{FF2B5EF4-FFF2-40B4-BE49-F238E27FC236}">
                <a16:creationId xmlns:a16="http://schemas.microsoft.com/office/drawing/2014/main" id="{308BDAB2-2F73-4D00-9064-E42F88D67DA0}"/>
              </a:ext>
            </a:extLst>
          </p:cNvPr>
          <p:cNvCxnSpPr>
            <a:cxnSpLocks noChangeShapeType="1"/>
          </p:cNvCxnSpPr>
          <p:nvPr/>
        </p:nvCxnSpPr>
        <p:spPr bwMode="auto">
          <a:xfrm>
            <a:off x="1066800" y="2895600"/>
            <a:ext cx="457200" cy="2057400"/>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8617" name="Straight Arrow Connector 13">
            <a:extLst>
              <a:ext uri="{FF2B5EF4-FFF2-40B4-BE49-F238E27FC236}">
                <a16:creationId xmlns:a16="http://schemas.microsoft.com/office/drawing/2014/main" id="{B40B2B23-F476-4B42-9B47-A041ABF61D69}"/>
              </a:ext>
            </a:extLst>
          </p:cNvPr>
          <p:cNvCxnSpPr>
            <a:cxnSpLocks noChangeShapeType="1"/>
          </p:cNvCxnSpPr>
          <p:nvPr/>
        </p:nvCxnSpPr>
        <p:spPr bwMode="auto">
          <a:xfrm>
            <a:off x="5867400" y="2759075"/>
            <a:ext cx="0" cy="1965325"/>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68618" name="Straight Arrow Connector 16">
            <a:extLst>
              <a:ext uri="{FF2B5EF4-FFF2-40B4-BE49-F238E27FC236}">
                <a16:creationId xmlns:a16="http://schemas.microsoft.com/office/drawing/2014/main" id="{61AF1441-9525-4158-B37C-A8B3A189CF55}"/>
              </a:ext>
            </a:extLst>
          </p:cNvPr>
          <p:cNvCxnSpPr>
            <a:cxnSpLocks noChangeShapeType="1"/>
          </p:cNvCxnSpPr>
          <p:nvPr/>
        </p:nvCxnSpPr>
        <p:spPr bwMode="auto">
          <a:xfrm>
            <a:off x="5888736" y="2750185"/>
            <a:ext cx="332677" cy="2583815"/>
          </a:xfrm>
          <a:prstGeom prst="straightConnector1">
            <a:avLst/>
          </a:prstGeom>
          <a:noFill/>
          <a:ln w="5715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20" name="TextBox 19">
            <a:extLst>
              <a:ext uri="{FF2B5EF4-FFF2-40B4-BE49-F238E27FC236}">
                <a16:creationId xmlns:a16="http://schemas.microsoft.com/office/drawing/2014/main" id="{4A63907F-8D37-415C-986B-08710D898343}"/>
              </a:ext>
            </a:extLst>
          </p:cNvPr>
          <p:cNvSpPr txBox="1"/>
          <p:nvPr/>
        </p:nvSpPr>
        <p:spPr>
          <a:xfrm>
            <a:off x="6858000" y="576897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21" name="TextBox 20">
            <a:extLst>
              <a:ext uri="{FF2B5EF4-FFF2-40B4-BE49-F238E27FC236}">
                <a16:creationId xmlns:a16="http://schemas.microsoft.com/office/drawing/2014/main" id="{C9B07429-A0EC-4D9F-92FC-2D10C907AB5C}"/>
              </a:ext>
            </a:extLst>
          </p:cNvPr>
          <p:cNvSpPr txBox="1"/>
          <p:nvPr/>
        </p:nvSpPr>
        <p:spPr>
          <a:xfrm>
            <a:off x="2841625"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18229736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682DD81-A89E-4190-96D4-E5884BF91FF2}"/>
              </a:ext>
            </a:extLst>
          </p:cNvPr>
          <p:cNvSpPr>
            <a:spLocks noGrp="1" noChangeArrowheads="1"/>
          </p:cNvSpPr>
          <p:nvPr>
            <p:ph type="title"/>
          </p:nvPr>
        </p:nvSpPr>
        <p:spPr>
          <a:xfrm>
            <a:off x="609600" y="460482"/>
            <a:ext cx="7924800" cy="549275"/>
          </a:xfrm>
        </p:spPr>
        <p:txBody>
          <a:bodyPr/>
          <a:lstStyle/>
          <a:p>
            <a:r>
              <a:rPr lang="en-US" altLang="en-US" dirty="0"/>
              <a:t>Safety Nets</a:t>
            </a:r>
          </a:p>
        </p:txBody>
      </p:sp>
      <p:sp>
        <p:nvSpPr>
          <p:cNvPr id="60419" name="Rectangle 3">
            <a:extLst>
              <a:ext uri="{FF2B5EF4-FFF2-40B4-BE49-F238E27FC236}">
                <a16:creationId xmlns:a16="http://schemas.microsoft.com/office/drawing/2014/main" id="{B296422D-73E0-4BF1-B4E3-63FA52042DF5}"/>
              </a:ext>
            </a:extLst>
          </p:cNvPr>
          <p:cNvSpPr>
            <a:spLocks noGrp="1" noChangeArrowheads="1"/>
          </p:cNvSpPr>
          <p:nvPr>
            <p:ph idx="1"/>
          </p:nvPr>
        </p:nvSpPr>
        <p:spPr>
          <a:xfrm>
            <a:off x="533400" y="1470025"/>
            <a:ext cx="8001000" cy="4321174"/>
          </a:xfrm>
        </p:spPr>
        <p:txBody>
          <a:bodyPr>
            <a:normAutofit lnSpcReduction="10000"/>
          </a:bodyPr>
          <a:lstStyle/>
          <a:p>
            <a:pPr>
              <a:defRPr/>
            </a:pPr>
            <a:r>
              <a:rPr lang="en-US" altLang="en-US" sz="2400" dirty="0"/>
              <a:t>Safety nets shall be provided when workplaces are more than 25 feet above ground, water surface, or other surfaces where use of ladders, scaffolds, catch platforms, temporary floors, safety lines, or safety belts are impractical</a:t>
            </a:r>
          </a:p>
          <a:p>
            <a:pPr>
              <a:defRPr/>
            </a:pPr>
            <a:endParaRPr lang="en-US" altLang="en-US" sz="2400" dirty="0"/>
          </a:p>
          <a:p>
            <a:pPr>
              <a:defRPr/>
            </a:pPr>
            <a:r>
              <a:rPr lang="en-US" altLang="en-US" sz="2400" dirty="0"/>
              <a:t>Where safety net protection</a:t>
            </a:r>
          </a:p>
          <a:p>
            <a:pPr marL="0" indent="0">
              <a:buFont typeface="Wingdings" panose="05000000000000000000" pitchFamily="2" charset="2"/>
              <a:buNone/>
              <a:defRPr/>
            </a:pPr>
            <a:r>
              <a:rPr lang="en-US" altLang="en-US" sz="2400" dirty="0"/>
              <a:t>    is required by this part,</a:t>
            </a:r>
          </a:p>
          <a:p>
            <a:pPr marL="0" indent="0">
              <a:buFont typeface="Wingdings" panose="05000000000000000000" pitchFamily="2" charset="2"/>
              <a:buNone/>
              <a:defRPr/>
            </a:pPr>
            <a:r>
              <a:rPr lang="en-US" altLang="en-US" sz="2400" dirty="0"/>
              <a:t>    operations shall not be</a:t>
            </a:r>
          </a:p>
          <a:p>
            <a:pPr marL="0" indent="0">
              <a:buFont typeface="Wingdings" panose="05000000000000000000" pitchFamily="2" charset="2"/>
              <a:buNone/>
              <a:defRPr/>
            </a:pPr>
            <a:r>
              <a:rPr lang="en-US" altLang="en-US" sz="2400" dirty="0"/>
              <a:t>    undertaken until net is in</a:t>
            </a:r>
          </a:p>
          <a:p>
            <a:pPr marL="0" indent="0">
              <a:buFont typeface="Wingdings" panose="05000000000000000000" pitchFamily="2" charset="2"/>
              <a:buNone/>
              <a:defRPr/>
            </a:pPr>
            <a:r>
              <a:rPr lang="en-US" altLang="en-US" sz="2400" dirty="0"/>
              <a:t>    place and has been tested</a:t>
            </a:r>
          </a:p>
          <a:p>
            <a:pPr marL="0" indent="0">
              <a:buFont typeface="Wingdings" panose="05000000000000000000" pitchFamily="2" charset="2"/>
              <a:buNone/>
              <a:defRPr/>
            </a:pPr>
            <a:endParaRPr lang="en-US" altLang="en-US" dirty="0"/>
          </a:p>
        </p:txBody>
      </p:sp>
      <p:sp>
        <p:nvSpPr>
          <p:cNvPr id="70660" name="Content Placeholder 1">
            <a:extLst>
              <a:ext uri="{FF2B5EF4-FFF2-40B4-BE49-F238E27FC236}">
                <a16:creationId xmlns:a16="http://schemas.microsoft.com/office/drawing/2014/main" id="{4D513741-5389-4BE9-A0B9-EFE1229C0414}"/>
              </a:ext>
            </a:extLst>
          </p:cNvPr>
          <p:cNvSpPr>
            <a:spLocks noGrp="1"/>
          </p:cNvSpPr>
          <p:nvPr>
            <p:ph sz="quarter" idx="10"/>
          </p:nvPr>
        </p:nvSpPr>
        <p:spPr>
          <a:xfrm>
            <a:off x="6858000" y="609600"/>
            <a:ext cx="2133600" cy="381000"/>
          </a:xfrm>
        </p:spPr>
        <p:txBody>
          <a:bodyPr/>
          <a:lstStyle/>
          <a:p>
            <a:r>
              <a:rPr lang="en-US" altLang="en-US" sz="1800" dirty="0"/>
              <a:t>1926.105(a)-(b)</a:t>
            </a:r>
          </a:p>
          <a:p>
            <a:endParaRPr lang="en-US" altLang="en-US" dirty="0"/>
          </a:p>
        </p:txBody>
      </p:sp>
      <p:grpSp>
        <p:nvGrpSpPr>
          <p:cNvPr id="2" name="Group 1">
            <a:extLst>
              <a:ext uri="{FF2B5EF4-FFF2-40B4-BE49-F238E27FC236}">
                <a16:creationId xmlns:a16="http://schemas.microsoft.com/office/drawing/2014/main" id="{CA58DAEE-B03C-439D-8502-7A60852D8802}"/>
              </a:ext>
            </a:extLst>
          </p:cNvPr>
          <p:cNvGrpSpPr/>
          <p:nvPr/>
        </p:nvGrpSpPr>
        <p:grpSpPr>
          <a:xfrm>
            <a:off x="5105400" y="3048000"/>
            <a:ext cx="3119967" cy="2339975"/>
            <a:chOff x="4953000" y="3568700"/>
            <a:chExt cx="3119967" cy="2339975"/>
          </a:xfrm>
        </p:grpSpPr>
        <p:pic>
          <p:nvPicPr>
            <p:cNvPr id="62469" name="Picture 2">
              <a:extLst>
                <a:ext uri="{FF2B5EF4-FFF2-40B4-BE49-F238E27FC236}">
                  <a16:creationId xmlns:a16="http://schemas.microsoft.com/office/drawing/2014/main" id="{D1352731-FA7C-4183-A933-58B4B0444DC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3568700"/>
              <a:ext cx="3119967" cy="2339975"/>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2541A8F-3523-4D7C-BCDE-8258DEBD5D9C}"/>
                </a:ext>
              </a:extLst>
            </p:cNvPr>
            <p:cNvSpPr/>
            <p:nvPr/>
          </p:nvSpPr>
          <p:spPr bwMode="auto">
            <a:xfrm>
              <a:off x="5943600" y="5638800"/>
              <a:ext cx="1185863" cy="215900"/>
            </a:xfrm>
            <a:prstGeom prst="rect">
              <a:avLst/>
            </a:prstGeom>
          </p:spPr>
          <p:txBody>
            <a:bodyPr wrap="none">
              <a:spAutoFit/>
            </a:bodyPr>
            <a:lstStyle/>
            <a:p>
              <a:pPr>
                <a:defRPr/>
              </a:pPr>
              <a:r>
                <a:rPr lang="en-US" sz="800" u="none" dirty="0">
                  <a:solidFill>
                    <a:schemeClr val="bg1"/>
                  </a:solidFill>
                  <a:latin typeface="+mn-lt"/>
                </a:rPr>
                <a:t>NCDOL Photo Library</a:t>
              </a:r>
            </a:p>
          </p:txBody>
        </p:sp>
      </p:grpSp>
    </p:spTree>
    <p:extLst>
      <p:ext uri="{BB962C8B-B14F-4D97-AF65-F5344CB8AC3E}">
        <p14:creationId xmlns:p14="http://schemas.microsoft.com/office/powerpoint/2010/main" val="21939944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6633BC9-53F6-4D5B-9FF7-AF5CC653DCEB}"/>
              </a:ext>
            </a:extLst>
          </p:cNvPr>
          <p:cNvSpPr>
            <a:spLocks noGrp="1" noChangeArrowheads="1"/>
          </p:cNvSpPr>
          <p:nvPr>
            <p:ph type="title"/>
          </p:nvPr>
        </p:nvSpPr>
        <p:spPr>
          <a:xfrm>
            <a:off x="601417" y="475457"/>
            <a:ext cx="7924800" cy="549275"/>
          </a:xfrm>
        </p:spPr>
        <p:txBody>
          <a:bodyPr/>
          <a:lstStyle/>
          <a:p>
            <a:r>
              <a:rPr lang="en-US" altLang="en-US" dirty="0"/>
              <a:t>Safety Nets</a:t>
            </a:r>
          </a:p>
        </p:txBody>
      </p:sp>
      <p:sp>
        <p:nvSpPr>
          <p:cNvPr id="60419" name="Rectangle 3">
            <a:extLst>
              <a:ext uri="{FF2B5EF4-FFF2-40B4-BE49-F238E27FC236}">
                <a16:creationId xmlns:a16="http://schemas.microsoft.com/office/drawing/2014/main" id="{BCD4D9E8-E138-4AB4-9DD3-2A0F7A98434B}"/>
              </a:ext>
            </a:extLst>
          </p:cNvPr>
          <p:cNvSpPr>
            <a:spLocks noGrp="1" noChangeArrowheads="1"/>
          </p:cNvSpPr>
          <p:nvPr>
            <p:ph idx="1"/>
          </p:nvPr>
        </p:nvSpPr>
        <p:spPr>
          <a:xfrm>
            <a:off x="533400" y="1171575"/>
            <a:ext cx="8001000" cy="4724400"/>
          </a:xfrm>
        </p:spPr>
        <p:txBody>
          <a:bodyPr/>
          <a:lstStyle/>
          <a:p>
            <a:pPr>
              <a:defRPr/>
            </a:pPr>
            <a:r>
              <a:rPr lang="en-US" altLang="en-US" sz="2800" dirty="0"/>
              <a:t>Nets shall extend 8 feet beyond edge of the work surface where employees are exposed and shall be installed as close under the work surface as practical</a:t>
            </a:r>
          </a:p>
        </p:txBody>
      </p:sp>
      <p:sp>
        <p:nvSpPr>
          <p:cNvPr id="72708" name="Content Placeholder 1">
            <a:extLst>
              <a:ext uri="{FF2B5EF4-FFF2-40B4-BE49-F238E27FC236}">
                <a16:creationId xmlns:a16="http://schemas.microsoft.com/office/drawing/2014/main" id="{ED00BF2C-CBAF-4E11-8B98-AEEF3582C80A}"/>
              </a:ext>
            </a:extLst>
          </p:cNvPr>
          <p:cNvSpPr>
            <a:spLocks noGrp="1"/>
          </p:cNvSpPr>
          <p:nvPr>
            <p:ph sz="quarter" idx="10"/>
          </p:nvPr>
        </p:nvSpPr>
        <p:spPr>
          <a:xfrm>
            <a:off x="7239000" y="609600"/>
            <a:ext cx="2133600" cy="381000"/>
          </a:xfrm>
        </p:spPr>
        <p:txBody>
          <a:bodyPr/>
          <a:lstStyle/>
          <a:p>
            <a:r>
              <a:rPr lang="en-US" altLang="en-US" sz="1800" dirty="0"/>
              <a:t>1926.105(c)</a:t>
            </a:r>
          </a:p>
          <a:p>
            <a:endParaRPr lang="en-US" altLang="en-US" dirty="0"/>
          </a:p>
        </p:txBody>
      </p:sp>
      <p:pic>
        <p:nvPicPr>
          <p:cNvPr id="64517" name="Picture 2">
            <a:extLst>
              <a:ext uri="{FF2B5EF4-FFF2-40B4-BE49-F238E27FC236}">
                <a16:creationId xmlns:a16="http://schemas.microsoft.com/office/drawing/2014/main" id="{FB22CB61-C765-4C94-86D8-12411185BB0B}"/>
              </a:ext>
            </a:extLst>
          </p:cNvPr>
          <p:cNvPicPr>
            <a:picLocks noChangeAspect="1"/>
          </p:cNvPicPr>
          <p:nvPr/>
        </p:nvPicPr>
        <p:blipFill>
          <a:blip r:embed="rId3"/>
          <a:srcRect/>
          <a:stretch>
            <a:fillRect/>
          </a:stretch>
        </p:blipFill>
        <p:spPr bwMode="auto">
          <a:xfrm>
            <a:off x="4212167" y="2592388"/>
            <a:ext cx="4436533" cy="3327400"/>
          </a:xfrm>
          <a:prstGeom prst="rect">
            <a:avLst/>
          </a:prstGeom>
          <a:ln w="9525">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89A7D4-85BF-4B61-A2E8-20B611CEBE56}"/>
              </a:ext>
            </a:extLst>
          </p:cNvPr>
          <p:cNvSpPr/>
          <p:nvPr/>
        </p:nvSpPr>
        <p:spPr bwMode="auto">
          <a:xfrm>
            <a:off x="7272338" y="5727700"/>
            <a:ext cx="1185862" cy="215900"/>
          </a:xfrm>
          <a:prstGeom prst="rect">
            <a:avLst/>
          </a:prstGeom>
        </p:spPr>
        <p:txBody>
          <a:bodyPr wrap="none">
            <a:spAutoFit/>
          </a:bodyPr>
          <a:lstStyle/>
          <a:p>
            <a:pPr>
              <a:defRPr/>
            </a:pPr>
            <a:r>
              <a:rPr lang="en-US" sz="800" u="none" dirty="0">
                <a:solidFill>
                  <a:schemeClr val="bg1"/>
                </a:solidFill>
                <a:latin typeface="+mn-lt"/>
              </a:rPr>
              <a:t>NCDOL Photo Library</a:t>
            </a:r>
          </a:p>
        </p:txBody>
      </p:sp>
      <p:sp>
        <p:nvSpPr>
          <p:cNvPr id="7" name="Rectangle 3">
            <a:extLst>
              <a:ext uri="{FF2B5EF4-FFF2-40B4-BE49-F238E27FC236}">
                <a16:creationId xmlns:a16="http://schemas.microsoft.com/office/drawing/2014/main" id="{33F574EF-86A7-4E63-B826-D51CB04918CB}"/>
              </a:ext>
            </a:extLst>
          </p:cNvPr>
          <p:cNvSpPr txBox="1">
            <a:spLocks noChangeArrowheads="1"/>
          </p:cNvSpPr>
          <p:nvPr/>
        </p:nvSpPr>
        <p:spPr bwMode="auto">
          <a:xfrm>
            <a:off x="495300" y="3063875"/>
            <a:ext cx="4343400" cy="11430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defRPr/>
            </a:pPr>
            <a:r>
              <a:rPr lang="en-US" altLang="en-US" sz="2400" u="none" kern="0" dirty="0"/>
              <a:t>It is intended that only one level of nets be         required for bridge construction</a:t>
            </a:r>
          </a:p>
          <a:p>
            <a:pPr>
              <a:defRPr/>
            </a:pPr>
            <a:endParaRPr lang="en-US" altLang="en-US" sz="2000" u="none" kern="0" dirty="0"/>
          </a:p>
        </p:txBody>
      </p:sp>
    </p:spTree>
    <p:extLst>
      <p:ext uri="{BB962C8B-B14F-4D97-AF65-F5344CB8AC3E}">
        <p14:creationId xmlns:p14="http://schemas.microsoft.com/office/powerpoint/2010/main" val="5684878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EDE323-DBFD-49B7-B7B3-B3313E7939E3}"/>
              </a:ext>
            </a:extLst>
          </p:cNvPr>
          <p:cNvGrpSpPr/>
          <p:nvPr/>
        </p:nvGrpSpPr>
        <p:grpSpPr>
          <a:xfrm>
            <a:off x="5105400" y="2447925"/>
            <a:ext cx="3429000" cy="2927350"/>
            <a:chOff x="4953000" y="3016250"/>
            <a:chExt cx="3429000" cy="2927350"/>
          </a:xfrm>
        </p:grpSpPr>
        <p:pic>
          <p:nvPicPr>
            <p:cNvPr id="3" name="Picture 2">
              <a:extLst>
                <a:ext uri="{FF2B5EF4-FFF2-40B4-BE49-F238E27FC236}">
                  <a16:creationId xmlns:a16="http://schemas.microsoft.com/office/drawing/2014/main" id="{2646EDFB-E752-491A-8BB9-9B3A3F5E18D7}"/>
                </a:ext>
              </a:extLst>
            </p:cNvPr>
            <p:cNvPicPr>
              <a:picLocks noChangeAspect="1"/>
            </p:cNvPicPr>
            <p:nvPr/>
          </p:nvPicPr>
          <p:blipFill rotWithShape="1">
            <a:blip r:embed="rId3"/>
            <a:srcRect/>
            <a:stretch/>
          </p:blipFill>
          <p:spPr>
            <a:xfrm>
              <a:off x="4953000" y="3016250"/>
              <a:ext cx="3429000" cy="292735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7120691B-0034-46CA-8EC4-F32B44BA164E}"/>
                </a:ext>
              </a:extLst>
            </p:cNvPr>
            <p:cNvSpPr/>
            <p:nvPr/>
          </p:nvSpPr>
          <p:spPr bwMode="auto">
            <a:xfrm>
              <a:off x="7196138" y="5727700"/>
              <a:ext cx="1185862" cy="215900"/>
            </a:xfrm>
            <a:prstGeom prst="rect">
              <a:avLst/>
            </a:prstGeom>
          </p:spPr>
          <p:txBody>
            <a:bodyPr wrap="none">
              <a:spAutoFit/>
            </a:bodyPr>
            <a:lstStyle/>
            <a:p>
              <a:pPr>
                <a:defRPr/>
              </a:pPr>
              <a:r>
                <a:rPr lang="en-US" sz="800" u="none" dirty="0">
                  <a:solidFill>
                    <a:schemeClr val="bg1"/>
                  </a:solidFill>
                  <a:latin typeface="+mn-lt"/>
                </a:rPr>
                <a:t>NCDOL Photo Library</a:t>
              </a:r>
            </a:p>
          </p:txBody>
        </p:sp>
      </p:grpSp>
      <p:sp>
        <p:nvSpPr>
          <p:cNvPr id="74754" name="Rectangle 2">
            <a:extLst>
              <a:ext uri="{FF2B5EF4-FFF2-40B4-BE49-F238E27FC236}">
                <a16:creationId xmlns:a16="http://schemas.microsoft.com/office/drawing/2014/main" id="{923128A7-F207-418A-BDF8-8417B9F71929}"/>
              </a:ext>
            </a:extLst>
          </p:cNvPr>
          <p:cNvSpPr>
            <a:spLocks noGrp="1" noChangeArrowheads="1"/>
          </p:cNvSpPr>
          <p:nvPr>
            <p:ph type="title"/>
          </p:nvPr>
        </p:nvSpPr>
        <p:spPr>
          <a:xfrm>
            <a:off x="571500" y="487363"/>
            <a:ext cx="7924800" cy="549275"/>
          </a:xfrm>
        </p:spPr>
        <p:txBody>
          <a:bodyPr/>
          <a:lstStyle/>
          <a:p>
            <a:r>
              <a:rPr lang="en-US" altLang="en-US" dirty="0"/>
              <a:t>Working Over or Near Water</a:t>
            </a:r>
          </a:p>
        </p:txBody>
      </p:sp>
      <p:sp>
        <p:nvSpPr>
          <p:cNvPr id="64515" name="Rectangle 3">
            <a:extLst>
              <a:ext uri="{FF2B5EF4-FFF2-40B4-BE49-F238E27FC236}">
                <a16:creationId xmlns:a16="http://schemas.microsoft.com/office/drawing/2014/main" id="{81ED0EAD-84EC-4B9D-86B1-64CD83EC2FC6}"/>
              </a:ext>
            </a:extLst>
          </p:cNvPr>
          <p:cNvSpPr>
            <a:spLocks noGrp="1" noChangeArrowheads="1"/>
          </p:cNvSpPr>
          <p:nvPr>
            <p:ph idx="1"/>
          </p:nvPr>
        </p:nvSpPr>
        <p:spPr>
          <a:xfrm>
            <a:off x="533400" y="1219200"/>
            <a:ext cx="8001000" cy="4724400"/>
          </a:xfrm>
        </p:spPr>
        <p:txBody>
          <a:bodyPr/>
          <a:lstStyle/>
          <a:p>
            <a:pPr>
              <a:defRPr/>
            </a:pPr>
            <a:r>
              <a:rPr lang="en-US" altLang="en-US" sz="2800" dirty="0"/>
              <a:t>Life jacket or buoyant work vests must be U.S. Coast Guard approved</a:t>
            </a:r>
          </a:p>
          <a:p>
            <a:pPr>
              <a:defRPr/>
            </a:pPr>
            <a:endParaRPr lang="en-US" altLang="en-US" dirty="0"/>
          </a:p>
        </p:txBody>
      </p:sp>
      <p:sp>
        <p:nvSpPr>
          <p:cNvPr id="74756" name="Content Placeholder 1">
            <a:extLst>
              <a:ext uri="{FF2B5EF4-FFF2-40B4-BE49-F238E27FC236}">
                <a16:creationId xmlns:a16="http://schemas.microsoft.com/office/drawing/2014/main" id="{DFFDCC1C-060C-46A3-9333-73811A6EBBEE}"/>
              </a:ext>
            </a:extLst>
          </p:cNvPr>
          <p:cNvSpPr>
            <a:spLocks noGrp="1"/>
          </p:cNvSpPr>
          <p:nvPr>
            <p:ph sz="quarter" idx="10"/>
          </p:nvPr>
        </p:nvSpPr>
        <p:spPr>
          <a:xfrm>
            <a:off x="6858000" y="650875"/>
            <a:ext cx="2133600" cy="381000"/>
          </a:xfrm>
        </p:spPr>
        <p:txBody>
          <a:bodyPr/>
          <a:lstStyle/>
          <a:p>
            <a:r>
              <a:rPr lang="en-US" altLang="en-US" sz="1800" dirty="0"/>
              <a:t>1926.106(a)-(d)</a:t>
            </a:r>
          </a:p>
          <a:p>
            <a:endParaRPr lang="en-US" altLang="en-US" dirty="0"/>
          </a:p>
        </p:txBody>
      </p:sp>
      <p:cxnSp>
        <p:nvCxnSpPr>
          <p:cNvPr id="74758" name="Straight Arrow Connector 3">
            <a:extLst>
              <a:ext uri="{FF2B5EF4-FFF2-40B4-BE49-F238E27FC236}">
                <a16:creationId xmlns:a16="http://schemas.microsoft.com/office/drawing/2014/main" id="{91A30774-1736-4CAD-9D86-C8664858A194}"/>
              </a:ext>
            </a:extLst>
          </p:cNvPr>
          <p:cNvCxnSpPr>
            <a:cxnSpLocks noChangeShapeType="1"/>
          </p:cNvCxnSpPr>
          <p:nvPr/>
        </p:nvCxnSpPr>
        <p:spPr bwMode="auto">
          <a:xfrm>
            <a:off x="4800600" y="3276600"/>
            <a:ext cx="1447800" cy="762000"/>
          </a:xfrm>
          <a:prstGeom prst="straightConnector1">
            <a:avLst/>
          </a:prstGeom>
          <a:noFill/>
          <a:ln w="38100" algn="ctr">
            <a:solidFill>
              <a:srgbClr val="C00000"/>
            </a:solidFill>
            <a:round/>
            <a:headEnd type="none" w="sm" len="sm"/>
            <a:tailEnd type="triangle" w="med" len="med"/>
          </a:ln>
          <a:extLst>
            <a:ext uri="{909E8E84-426E-40DD-AFC4-6F175D3DCCD1}">
              <a14:hiddenFill xmlns:a14="http://schemas.microsoft.com/office/drawing/2010/main">
                <a:noFill/>
              </a14:hiddenFill>
            </a:ext>
          </a:extLst>
        </p:spPr>
      </p:cxnSp>
      <p:sp>
        <p:nvSpPr>
          <p:cNvPr id="8" name="Rectangle 3">
            <a:extLst>
              <a:ext uri="{FF2B5EF4-FFF2-40B4-BE49-F238E27FC236}">
                <a16:creationId xmlns:a16="http://schemas.microsoft.com/office/drawing/2014/main" id="{98D07212-85A9-464B-8E7B-05D8403025A8}"/>
              </a:ext>
            </a:extLst>
          </p:cNvPr>
          <p:cNvSpPr txBox="1">
            <a:spLocks noChangeArrowheads="1"/>
          </p:cNvSpPr>
          <p:nvPr/>
        </p:nvSpPr>
        <p:spPr bwMode="auto">
          <a:xfrm>
            <a:off x="472281" y="2133600"/>
            <a:ext cx="4457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defRPr/>
            </a:pPr>
            <a:r>
              <a:rPr lang="en-US" altLang="en-US" sz="2400" u="none" kern="0" dirty="0"/>
              <a:t>Prior to and after each use, buoyant work vests or life preservers shall be inspected for defects</a:t>
            </a:r>
          </a:p>
          <a:p>
            <a:pPr lvl="1">
              <a:defRPr/>
            </a:pPr>
            <a:endParaRPr lang="en-US" altLang="en-US" sz="800" u="none" kern="0" dirty="0"/>
          </a:p>
          <a:p>
            <a:pPr lvl="1">
              <a:defRPr/>
            </a:pPr>
            <a:r>
              <a:rPr lang="en-US" altLang="en-US" sz="2400" u="none" kern="0" dirty="0"/>
              <a:t>Ring buoys shall be provided for rescue operations</a:t>
            </a:r>
          </a:p>
          <a:p>
            <a:pPr marL="457200" lvl="1" indent="0">
              <a:buFont typeface="Symbol" panose="05050102010706020507" pitchFamily="18" charset="2"/>
              <a:buNone/>
              <a:defRPr/>
            </a:pPr>
            <a:endParaRPr lang="en-US" altLang="en-US" sz="800" u="none" kern="0" dirty="0"/>
          </a:p>
          <a:p>
            <a:pPr lvl="1">
              <a:defRPr/>
            </a:pPr>
            <a:r>
              <a:rPr lang="en-US" altLang="en-US" sz="2400" u="none" kern="0" dirty="0"/>
              <a:t>Lifesaving skiff shall be</a:t>
            </a:r>
          </a:p>
          <a:p>
            <a:pPr marL="457200" lvl="1" indent="0">
              <a:buFont typeface="Symbol" panose="05050102010706020507" pitchFamily="18" charset="2"/>
              <a:buNone/>
              <a:defRPr/>
            </a:pPr>
            <a:r>
              <a:rPr lang="en-US" altLang="en-US" sz="2400" u="none" kern="0" dirty="0"/>
              <a:t>   immediately available</a:t>
            </a:r>
          </a:p>
          <a:p>
            <a:pPr lvl="1">
              <a:defRPr/>
            </a:pPr>
            <a:endParaRPr lang="en-US" altLang="en-US" sz="1200" u="none" kern="0" dirty="0"/>
          </a:p>
          <a:p>
            <a:pPr>
              <a:defRPr/>
            </a:pPr>
            <a:endParaRPr lang="en-US" altLang="en-US" u="none" kern="0" dirty="0"/>
          </a:p>
        </p:txBody>
      </p:sp>
    </p:spTree>
    <p:extLst>
      <p:ext uri="{BB962C8B-B14F-4D97-AF65-F5344CB8AC3E}">
        <p14:creationId xmlns:p14="http://schemas.microsoft.com/office/powerpoint/2010/main" val="31609584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739C-2888-45AD-9A23-81B4EE61B9B6}"/>
              </a:ext>
            </a:extLst>
          </p:cNvPr>
          <p:cNvSpPr>
            <a:spLocks noGrp="1"/>
          </p:cNvSpPr>
          <p:nvPr>
            <p:ph type="title"/>
          </p:nvPr>
        </p:nvSpPr>
        <p:spPr>
          <a:xfrm>
            <a:off x="609600" y="481148"/>
            <a:ext cx="7924800" cy="549275"/>
          </a:xfrm>
        </p:spPr>
        <p:txBody>
          <a:bodyPr/>
          <a:lstStyle/>
          <a:p>
            <a:r>
              <a:rPr lang="en-US" dirty="0"/>
              <a:t>Summary</a:t>
            </a:r>
          </a:p>
        </p:txBody>
      </p:sp>
      <p:sp>
        <p:nvSpPr>
          <p:cNvPr id="3" name="Content Placeholder 2">
            <a:extLst>
              <a:ext uri="{FF2B5EF4-FFF2-40B4-BE49-F238E27FC236}">
                <a16:creationId xmlns:a16="http://schemas.microsoft.com/office/drawing/2014/main" id="{E21FC952-563D-44EE-84D1-43203E539EB9}"/>
              </a:ext>
            </a:extLst>
          </p:cNvPr>
          <p:cNvSpPr>
            <a:spLocks noGrp="1"/>
          </p:cNvSpPr>
          <p:nvPr>
            <p:ph idx="1"/>
          </p:nvPr>
        </p:nvSpPr>
        <p:spPr>
          <a:xfrm>
            <a:off x="571500" y="1712777"/>
            <a:ext cx="8001000" cy="4114800"/>
          </a:xfrm>
        </p:spPr>
        <p:txBody>
          <a:bodyPr/>
          <a:lstStyle/>
          <a:p>
            <a:r>
              <a:rPr lang="en-US" altLang="en-US" sz="2800" dirty="0"/>
              <a:t>General provisions of the standard</a:t>
            </a:r>
          </a:p>
          <a:p>
            <a:endParaRPr lang="en-US" altLang="en-US" sz="800" dirty="0"/>
          </a:p>
          <a:p>
            <a:r>
              <a:rPr lang="en-US" altLang="en-US" sz="2800" dirty="0"/>
              <a:t>Basic hazard categories</a:t>
            </a:r>
          </a:p>
          <a:p>
            <a:endParaRPr lang="en-US" altLang="en-US" sz="800" dirty="0"/>
          </a:p>
          <a:p>
            <a:r>
              <a:rPr lang="en-US" altLang="en-US" sz="2800" dirty="0"/>
              <a:t>Identification of hazard sources and personal protective equipment (PPE)</a:t>
            </a:r>
          </a:p>
          <a:p>
            <a:pPr marL="0" indent="0">
              <a:buNone/>
            </a:pPr>
            <a:endParaRPr lang="en-US" dirty="0"/>
          </a:p>
        </p:txBody>
      </p:sp>
      <p:sp>
        <p:nvSpPr>
          <p:cNvPr id="5" name="TextBox 4">
            <a:extLst>
              <a:ext uri="{FF2B5EF4-FFF2-40B4-BE49-F238E27FC236}">
                <a16:creationId xmlns:a16="http://schemas.microsoft.com/office/drawing/2014/main" id="{8D462DCD-5DAA-4768-AA81-F1754D298DDF}"/>
              </a:ext>
            </a:extLst>
          </p:cNvPr>
          <p:cNvSpPr txBox="1"/>
          <p:nvPr/>
        </p:nvSpPr>
        <p:spPr>
          <a:xfrm>
            <a:off x="609600" y="1182469"/>
            <a:ext cx="7924800" cy="523220"/>
          </a:xfrm>
          <a:prstGeom prst="rect">
            <a:avLst/>
          </a:prstGeom>
          <a:noFill/>
        </p:spPr>
        <p:txBody>
          <a:bodyPr wrap="square" rtlCol="0">
            <a:spAutoFit/>
          </a:bodyPr>
          <a:lstStyle/>
          <a:p>
            <a:r>
              <a:rPr lang="en-US" sz="2800" u="none" dirty="0">
                <a:latin typeface="+mj-lt"/>
              </a:rPr>
              <a:t>In this course, we covered the following:</a:t>
            </a:r>
          </a:p>
        </p:txBody>
      </p:sp>
      <p:grpSp>
        <p:nvGrpSpPr>
          <p:cNvPr id="7" name="Group 6">
            <a:extLst>
              <a:ext uri="{FF2B5EF4-FFF2-40B4-BE49-F238E27FC236}">
                <a16:creationId xmlns:a16="http://schemas.microsoft.com/office/drawing/2014/main" id="{822ACF3E-5EEC-46AE-8198-CBACF204689B}"/>
              </a:ext>
            </a:extLst>
          </p:cNvPr>
          <p:cNvGrpSpPr/>
          <p:nvPr/>
        </p:nvGrpSpPr>
        <p:grpSpPr>
          <a:xfrm>
            <a:off x="5603358" y="3409507"/>
            <a:ext cx="2815218" cy="2537733"/>
            <a:chOff x="5603358" y="3409507"/>
            <a:chExt cx="2815218" cy="2537733"/>
          </a:xfrm>
        </p:grpSpPr>
        <p:pic>
          <p:nvPicPr>
            <p:cNvPr id="6" name="Picture 4">
              <a:extLst>
                <a:ext uri="{FF2B5EF4-FFF2-40B4-BE49-F238E27FC236}">
                  <a16:creationId xmlns:a16="http://schemas.microsoft.com/office/drawing/2014/main" id="{388F971A-FD26-4641-A46B-F26A4FD6FA8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3409507"/>
              <a:ext cx="2779776" cy="25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E6AA91-59AE-4956-B877-0046FE64AE17}"/>
                </a:ext>
              </a:extLst>
            </p:cNvPr>
            <p:cNvSpPr txBox="1"/>
            <p:nvPr/>
          </p:nvSpPr>
          <p:spPr>
            <a:xfrm>
              <a:off x="5603358" y="5663805"/>
              <a:ext cx="1722119" cy="246221"/>
            </a:xfrm>
            <a:prstGeom prst="rect">
              <a:avLst/>
            </a:prstGeom>
            <a:noFill/>
          </p:spPr>
          <p:txBody>
            <a:bodyPr wrap="square" rtlCol="0">
              <a:spAutoFit/>
            </a:bodyPr>
            <a:lstStyle/>
            <a:p>
              <a:r>
                <a:rPr lang="en-US" sz="1000" u="none" dirty="0">
                  <a:solidFill>
                    <a:schemeClr val="bg1"/>
                  </a:solidFill>
                </a:rPr>
                <a:t>NCDOL Photo Library</a:t>
              </a:r>
            </a:p>
          </p:txBody>
        </p:sp>
      </p:grpSp>
    </p:spTree>
    <p:extLst>
      <p:ext uri="{BB962C8B-B14F-4D97-AF65-F5344CB8AC3E}">
        <p14:creationId xmlns:p14="http://schemas.microsoft.com/office/powerpoint/2010/main" val="2117461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6BB4741-6D06-4690-A074-2CE8B396D18D}"/>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78851" name="Rectangle 3">
            <a:extLst>
              <a:ext uri="{FF2B5EF4-FFF2-40B4-BE49-F238E27FC236}">
                <a16:creationId xmlns:a16="http://schemas.microsoft.com/office/drawing/2014/main" id="{5EBA6947-8DBF-4EEA-A022-D5F66EEDD16C}"/>
              </a:ext>
            </a:extLst>
          </p:cNvPr>
          <p:cNvSpPr>
            <a:spLocks noGrp="1" noChangeArrowheads="1"/>
          </p:cNvSpPr>
          <p:nvPr>
            <p:ph type="body" idx="1"/>
          </p:nvPr>
        </p:nvSpPr>
        <p:spPr>
          <a:xfrm>
            <a:off x="1428750" y="1531938"/>
            <a:ext cx="6705600" cy="838200"/>
          </a:xfrm>
        </p:spPr>
        <p:txBody>
          <a:bodyPr>
            <a:normAutofit lnSpcReduction="10000"/>
          </a:bodyPr>
          <a:lstStyle/>
          <a:p>
            <a:pPr algn="ctr">
              <a:buFont typeface="Wingdings" panose="05000000000000000000" pitchFamily="2" charset="2"/>
              <a:buNone/>
            </a:pPr>
            <a:r>
              <a:rPr lang="en-US" altLang="en-US" sz="6000">
                <a:solidFill>
                  <a:srgbClr val="000000"/>
                </a:solidFill>
              </a:rPr>
              <a:t>Final Questions?</a:t>
            </a:r>
            <a:endParaRPr lang="en-US" altLang="en-US" sz="6000"/>
          </a:p>
        </p:txBody>
      </p:sp>
      <p:sp>
        <p:nvSpPr>
          <p:cNvPr id="87044" name="Text Box 5">
            <a:extLst>
              <a:ext uri="{FF2B5EF4-FFF2-40B4-BE49-F238E27FC236}">
                <a16:creationId xmlns:a16="http://schemas.microsoft.com/office/drawing/2014/main" id="{EE548BB7-3C8E-4EBC-A9FB-0ADB5BC78DE5}"/>
              </a:ext>
            </a:extLst>
          </p:cNvPr>
          <p:cNvSpPr txBox="1">
            <a:spLocks noChangeArrowheads="1"/>
          </p:cNvSpPr>
          <p:nvPr/>
        </p:nvSpPr>
        <p:spPr bwMode="auto">
          <a:xfrm>
            <a:off x="1428750" y="2667000"/>
            <a:ext cx="6477000" cy="3108325"/>
          </a:xfrm>
          <a:prstGeom prst="rect">
            <a:avLst/>
          </a:prstGeom>
          <a:noFill/>
          <a:ln w="127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defRPr/>
            </a:pPr>
            <a:endParaRPr lang="en-US" altLang="en-US" sz="2800" b="1" u="none" dirty="0">
              <a:solidFill>
                <a:srgbClr val="FF0000"/>
              </a:solidFill>
              <a:latin typeface="Arial" panose="020B0604020202020204" pitchFamily="34" charset="0"/>
            </a:endParaRPr>
          </a:p>
          <a:p>
            <a:pPr algn="ctr">
              <a:defRPr/>
            </a:pPr>
            <a:r>
              <a:rPr lang="en-US" altLang="en-US" sz="2800" b="1" u="none" dirty="0">
                <a:solidFill>
                  <a:srgbClr val="008000"/>
                </a:solidFill>
                <a:latin typeface="+mn-lt"/>
                <a:cs typeface="Arial" panose="020B0604020202020204" pitchFamily="34" charset="0"/>
              </a:rPr>
              <a:t>1-800-NC-LABOR</a:t>
            </a:r>
          </a:p>
          <a:p>
            <a:pPr algn="ctr">
              <a:defRPr/>
            </a:pPr>
            <a:endParaRPr lang="en-US" altLang="en-US" sz="2800" i="1" u="none" dirty="0">
              <a:latin typeface="+mn-lt"/>
              <a:cs typeface="Arial" panose="020B0604020202020204" pitchFamily="34" charset="0"/>
            </a:endParaRPr>
          </a:p>
          <a:p>
            <a:pPr algn="ctr">
              <a:defRPr/>
            </a:pPr>
            <a:r>
              <a:rPr lang="en-US" altLang="en-US" sz="2800" i="1" u="none" dirty="0">
                <a:latin typeface="+mn-lt"/>
                <a:cs typeface="Arial" panose="020B0604020202020204" pitchFamily="34" charset="0"/>
              </a:rPr>
              <a:t>(1-800-625-2267)</a:t>
            </a:r>
          </a:p>
          <a:p>
            <a:pPr algn="ctr">
              <a:defRPr/>
            </a:pPr>
            <a:endParaRPr lang="en-US" altLang="en-US" sz="2800" b="1" u="none" dirty="0">
              <a:latin typeface="+mn-lt"/>
              <a:cs typeface="Arial" panose="020B0604020202020204" pitchFamily="34" charset="0"/>
            </a:endParaRPr>
          </a:p>
          <a:p>
            <a:pPr algn="ctr">
              <a:defRPr/>
            </a:pPr>
            <a:r>
              <a:rPr lang="en-US" altLang="en-US" sz="2800" b="1" u="none" dirty="0">
                <a:solidFill>
                  <a:schemeClr val="tx2">
                    <a:lumMod val="75000"/>
                  </a:schemeClr>
                </a:solidFill>
                <a:latin typeface="+mn-lt"/>
                <a:cs typeface="Arial" panose="020B0604020202020204" pitchFamily="34" charset="0"/>
              </a:rPr>
              <a:t>www.labor.nc.gov</a:t>
            </a:r>
          </a:p>
          <a:p>
            <a:pPr algn="ctr">
              <a:defRPr/>
            </a:pPr>
            <a:endParaRPr lang="en-US" altLang="en-US" sz="2800" u="none" dirty="0">
              <a:latin typeface="Arial" panose="020B0604020202020204" pitchFamily="34" charset="0"/>
            </a:endParaRPr>
          </a:p>
        </p:txBody>
      </p:sp>
    </p:spTree>
    <p:extLst>
      <p:ext uri="{BB962C8B-B14F-4D97-AF65-F5344CB8AC3E}">
        <p14:creationId xmlns:p14="http://schemas.microsoft.com/office/powerpoint/2010/main" val="33990803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CA35DEF1-2FA4-4DF7-81E4-130C3187227C}"/>
              </a:ext>
            </a:extLst>
          </p:cNvPr>
          <p:cNvSpPr>
            <a:spLocks noGrp="1" noChangeArrowheads="1"/>
          </p:cNvSpPr>
          <p:nvPr>
            <p:ph type="title"/>
          </p:nvPr>
        </p:nvSpPr>
        <p:spPr>
          <a:xfrm>
            <a:off x="609600" y="457200"/>
            <a:ext cx="7924800" cy="553998"/>
          </a:xfrm>
        </p:spPr>
        <p:txBody>
          <a:bodyPr/>
          <a:lstStyle/>
          <a:p>
            <a:r>
              <a:rPr lang="en-US" altLang="en-US" dirty="0"/>
              <a:t>General Requirements</a:t>
            </a:r>
          </a:p>
        </p:txBody>
      </p:sp>
      <p:sp>
        <p:nvSpPr>
          <p:cNvPr id="11267" name="Rectangle 3">
            <a:extLst>
              <a:ext uri="{FF2B5EF4-FFF2-40B4-BE49-F238E27FC236}">
                <a16:creationId xmlns:a16="http://schemas.microsoft.com/office/drawing/2014/main" id="{0D37C536-7945-41E1-A629-71B23373C253}"/>
              </a:ext>
            </a:extLst>
          </p:cNvPr>
          <p:cNvSpPr>
            <a:spLocks noGrp="1" noChangeArrowheads="1"/>
          </p:cNvSpPr>
          <p:nvPr>
            <p:ph idx="1"/>
          </p:nvPr>
        </p:nvSpPr>
        <p:spPr>
          <a:xfrm>
            <a:off x="533400" y="1209674"/>
            <a:ext cx="8001000" cy="4651375"/>
          </a:xfrm>
        </p:spPr>
        <p:txBody>
          <a:bodyPr/>
          <a:lstStyle/>
          <a:p>
            <a:r>
              <a:rPr lang="en-US" altLang="en-US" sz="2800" b="1" dirty="0"/>
              <a:t>Personal protective equipment</a:t>
            </a:r>
          </a:p>
          <a:p>
            <a:pPr lvl="1"/>
            <a:r>
              <a:rPr lang="en-US" altLang="en-US" sz="2400" dirty="0"/>
              <a:t>Establish and supervise programs for the </a:t>
            </a:r>
            <a:r>
              <a:rPr lang="en-US" altLang="en-US" sz="2400" b="1" dirty="0"/>
              <a:t>education and training of employers and employees</a:t>
            </a:r>
            <a:r>
              <a:rPr lang="en-US" altLang="en-US" sz="2400" dirty="0"/>
              <a:t> in the recognition, avoidance and prevention of unsafe conditions in employments covered by the act</a:t>
            </a:r>
          </a:p>
        </p:txBody>
      </p:sp>
      <p:pic>
        <p:nvPicPr>
          <p:cNvPr id="11269" name="Picture 2">
            <a:extLst>
              <a:ext uri="{FF2B5EF4-FFF2-40B4-BE49-F238E27FC236}">
                <a16:creationId xmlns:a16="http://schemas.microsoft.com/office/drawing/2014/main" id="{66FC4936-589D-4CFD-BBA0-35662CADF8F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203575"/>
            <a:ext cx="1779588"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a:extLst>
              <a:ext uri="{FF2B5EF4-FFF2-40B4-BE49-F238E27FC236}">
                <a16:creationId xmlns:a16="http://schemas.microsoft.com/office/drawing/2014/main" id="{2F947FFF-92FF-4A10-8A0F-A67A5BBDD35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9958" y="3229818"/>
            <a:ext cx="3402730" cy="241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EB0DBF1-9D34-4E84-8980-62ED05EC86FE}"/>
              </a:ext>
            </a:extLst>
          </p:cNvPr>
          <p:cNvSpPr txBox="1"/>
          <p:nvPr/>
        </p:nvSpPr>
        <p:spPr>
          <a:xfrm>
            <a:off x="6781800" y="5697538"/>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TextBox 7">
            <a:extLst>
              <a:ext uri="{FF2B5EF4-FFF2-40B4-BE49-F238E27FC236}">
                <a16:creationId xmlns:a16="http://schemas.microsoft.com/office/drawing/2014/main" id="{DE4D58C4-6273-4F92-A0CC-E53979E0F166}"/>
              </a:ext>
            </a:extLst>
          </p:cNvPr>
          <p:cNvSpPr txBox="1"/>
          <p:nvPr/>
        </p:nvSpPr>
        <p:spPr>
          <a:xfrm>
            <a:off x="4851400" y="57531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9" name="TextBox 8">
            <a:extLst>
              <a:ext uri="{FF2B5EF4-FFF2-40B4-BE49-F238E27FC236}">
                <a16:creationId xmlns:a16="http://schemas.microsoft.com/office/drawing/2014/main" id="{5DEE2777-73EB-413B-B387-F57566CDE26F}"/>
              </a:ext>
            </a:extLst>
          </p:cNvPr>
          <p:cNvSpPr txBox="1"/>
          <p:nvPr/>
        </p:nvSpPr>
        <p:spPr>
          <a:xfrm>
            <a:off x="1524000" y="3211297"/>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10" name="Arrow: Right 9">
            <a:extLst>
              <a:ext uri="{FF2B5EF4-FFF2-40B4-BE49-F238E27FC236}">
                <a16:creationId xmlns:a16="http://schemas.microsoft.com/office/drawing/2014/main" id="{D13CDD05-FAF1-4D4F-8C98-D2680BB70391}"/>
              </a:ext>
            </a:extLst>
          </p:cNvPr>
          <p:cNvSpPr/>
          <p:nvPr/>
        </p:nvSpPr>
        <p:spPr bwMode="auto">
          <a:xfrm rot="20211596">
            <a:off x="1561308" y="3836604"/>
            <a:ext cx="911171" cy="182508"/>
          </a:xfrm>
          <a:prstGeom prst="rightArrow">
            <a:avLst/>
          </a:prstGeom>
          <a:solidFill>
            <a:srgbClr val="FF0000"/>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1" name="Arrow: Right 10">
            <a:extLst>
              <a:ext uri="{FF2B5EF4-FFF2-40B4-BE49-F238E27FC236}">
                <a16:creationId xmlns:a16="http://schemas.microsoft.com/office/drawing/2014/main" id="{8BAD421D-860B-415D-97C0-4AB751846AEC}"/>
              </a:ext>
            </a:extLst>
          </p:cNvPr>
          <p:cNvSpPr/>
          <p:nvPr/>
        </p:nvSpPr>
        <p:spPr bwMode="auto">
          <a:xfrm rot="9285132">
            <a:off x="3823736" y="3296081"/>
            <a:ext cx="598413" cy="190305"/>
          </a:xfrm>
          <a:prstGeom prst="rightArrow">
            <a:avLst/>
          </a:prstGeom>
          <a:solidFill>
            <a:srgbClr val="FF0000"/>
          </a:solid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2" name="TextBox 1">
            <a:extLst>
              <a:ext uri="{FF2B5EF4-FFF2-40B4-BE49-F238E27FC236}">
                <a16:creationId xmlns:a16="http://schemas.microsoft.com/office/drawing/2014/main" id="{CBD99988-F390-4023-8BEA-1A17B54A41D7}"/>
              </a:ext>
            </a:extLst>
          </p:cNvPr>
          <p:cNvSpPr txBox="1"/>
          <p:nvPr/>
        </p:nvSpPr>
        <p:spPr>
          <a:xfrm>
            <a:off x="1870300" y="5645817"/>
            <a:ext cx="2480166" cy="369332"/>
          </a:xfrm>
          <a:prstGeom prst="rect">
            <a:avLst/>
          </a:prstGeom>
          <a:noFill/>
        </p:spPr>
        <p:txBody>
          <a:bodyPr wrap="none" rtlCol="0">
            <a:spAutoFit/>
          </a:bodyPr>
          <a:lstStyle/>
          <a:p>
            <a:r>
              <a:rPr lang="en-US" sz="1800" i="1" u="none" dirty="0">
                <a:latin typeface="Arial" panose="020B0604020202020204" pitchFamily="34" charset="0"/>
                <a:cs typeface="Arial" panose="020B0604020202020204" pitchFamily="34" charset="0"/>
              </a:rPr>
              <a:t>No fall protection used</a:t>
            </a:r>
          </a:p>
        </p:txBody>
      </p:sp>
    </p:spTree>
    <p:extLst>
      <p:ext uri="{BB962C8B-B14F-4D97-AF65-F5344CB8AC3E}">
        <p14:creationId xmlns:p14="http://schemas.microsoft.com/office/powerpoint/2010/main" val="26097889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A92D4F49-5242-4E82-9F8A-88FBB8FA23E9}"/>
              </a:ext>
            </a:extLst>
          </p:cNvPr>
          <p:cNvSpPr>
            <a:spLocks noGrp="1" noChangeArrowheads="1"/>
          </p:cNvSpPr>
          <p:nvPr>
            <p:ph type="title"/>
          </p:nvPr>
        </p:nvSpPr>
        <p:spPr>
          <a:xfrm>
            <a:off x="533400" y="533400"/>
            <a:ext cx="7924800" cy="685800"/>
          </a:xfrm>
        </p:spPr>
        <p:txBody>
          <a:bodyPr>
            <a:normAutofit/>
          </a:bodyPr>
          <a:lstStyle/>
          <a:p>
            <a:r>
              <a:rPr lang="en-US" altLang="en-US" sz="3000" dirty="0"/>
              <a:t>General Safety and Health Provisions</a:t>
            </a:r>
          </a:p>
        </p:txBody>
      </p:sp>
      <p:sp>
        <p:nvSpPr>
          <p:cNvPr id="13315" name="Rectangle 3">
            <a:extLst>
              <a:ext uri="{FF2B5EF4-FFF2-40B4-BE49-F238E27FC236}">
                <a16:creationId xmlns:a16="http://schemas.microsoft.com/office/drawing/2014/main" id="{025C780D-2659-415C-80FF-D07E3D18FBC3}"/>
              </a:ext>
            </a:extLst>
          </p:cNvPr>
          <p:cNvSpPr>
            <a:spLocks noGrp="1" noChangeArrowheads="1"/>
          </p:cNvSpPr>
          <p:nvPr>
            <p:ph idx="1"/>
          </p:nvPr>
        </p:nvSpPr>
        <p:spPr>
          <a:xfrm>
            <a:off x="533400" y="1219200"/>
            <a:ext cx="6172200" cy="4724400"/>
          </a:xfrm>
        </p:spPr>
        <p:txBody>
          <a:bodyPr/>
          <a:lstStyle/>
          <a:p>
            <a:r>
              <a:rPr lang="en-US" altLang="en-US" sz="2800" b="1" dirty="0"/>
              <a:t>Personal protective equipment </a:t>
            </a:r>
            <a:r>
              <a:rPr lang="en-US" altLang="en-US" sz="2800" dirty="0"/>
              <a:t> </a:t>
            </a:r>
          </a:p>
        </p:txBody>
      </p:sp>
      <p:sp>
        <p:nvSpPr>
          <p:cNvPr id="13316" name="Content Placeholder 1">
            <a:extLst>
              <a:ext uri="{FF2B5EF4-FFF2-40B4-BE49-F238E27FC236}">
                <a16:creationId xmlns:a16="http://schemas.microsoft.com/office/drawing/2014/main" id="{4E94F509-3F82-4E23-81C8-38D17397583D}"/>
              </a:ext>
            </a:extLst>
          </p:cNvPr>
          <p:cNvSpPr>
            <a:spLocks noGrp="1"/>
          </p:cNvSpPr>
          <p:nvPr>
            <p:ph sz="quarter" idx="10"/>
          </p:nvPr>
        </p:nvSpPr>
        <p:spPr>
          <a:xfrm>
            <a:off x="7391400" y="611832"/>
            <a:ext cx="2133600" cy="304800"/>
          </a:xfrm>
        </p:spPr>
        <p:txBody>
          <a:bodyPr>
            <a:normAutofit fontScale="92500" lnSpcReduction="10000"/>
          </a:bodyPr>
          <a:lstStyle/>
          <a:p>
            <a:r>
              <a:rPr lang="en-US" altLang="en-US" sz="1800" dirty="0"/>
              <a:t>1926.28(a)</a:t>
            </a:r>
          </a:p>
          <a:p>
            <a:endParaRPr lang="en-US" altLang="en-US" dirty="0"/>
          </a:p>
        </p:txBody>
      </p:sp>
      <p:sp>
        <p:nvSpPr>
          <p:cNvPr id="6" name="TextBox 5">
            <a:extLst>
              <a:ext uri="{FF2B5EF4-FFF2-40B4-BE49-F238E27FC236}">
                <a16:creationId xmlns:a16="http://schemas.microsoft.com/office/drawing/2014/main" id="{03DA9987-0FC1-43FA-85DD-6A4C2FA32354}"/>
              </a:ext>
            </a:extLst>
          </p:cNvPr>
          <p:cNvSpPr txBox="1"/>
          <p:nvPr/>
        </p:nvSpPr>
        <p:spPr>
          <a:xfrm>
            <a:off x="7138988" y="5737225"/>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Rectangle 3">
            <a:extLst>
              <a:ext uri="{FF2B5EF4-FFF2-40B4-BE49-F238E27FC236}">
                <a16:creationId xmlns:a16="http://schemas.microsoft.com/office/drawing/2014/main" id="{3EACEF1B-F21A-4452-817B-2FB0EBC44AC2}"/>
              </a:ext>
            </a:extLst>
          </p:cNvPr>
          <p:cNvSpPr txBox="1">
            <a:spLocks noChangeArrowheads="1"/>
          </p:cNvSpPr>
          <p:nvPr/>
        </p:nvSpPr>
        <p:spPr bwMode="auto">
          <a:xfrm>
            <a:off x="533400" y="1752600"/>
            <a:ext cx="548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4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000">
                <a:solidFill>
                  <a:schemeClr val="tx1"/>
                </a:solidFill>
                <a:latin typeface="+mn-lt"/>
              </a:defRPr>
            </a:lvl2pPr>
            <a:lvl3pPr marL="1084263" indent="-169863" algn="l" rtl="0" eaLnBrk="0" fontAlgn="base" hangingPunct="0">
              <a:spcBef>
                <a:spcPct val="0"/>
              </a:spcBef>
              <a:spcAft>
                <a:spcPct val="0"/>
              </a:spcAft>
              <a:buClr>
                <a:srgbClr val="012D9A"/>
              </a:buClr>
              <a:buChar char="»"/>
              <a:defRPr sz="18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lvl="1"/>
            <a:r>
              <a:rPr lang="en-US" altLang="en-US" sz="2400" u="none" kern="0" dirty="0"/>
              <a:t>Employer is responsible for requiring the wearing of appropriate PPE in all operations where there is an exposure to hazardous conditions</a:t>
            </a:r>
          </a:p>
        </p:txBody>
      </p:sp>
      <p:grpSp>
        <p:nvGrpSpPr>
          <p:cNvPr id="3" name="Group 2">
            <a:extLst>
              <a:ext uri="{FF2B5EF4-FFF2-40B4-BE49-F238E27FC236}">
                <a16:creationId xmlns:a16="http://schemas.microsoft.com/office/drawing/2014/main" id="{F186B822-DBC8-4177-9755-7287087063E0}"/>
              </a:ext>
            </a:extLst>
          </p:cNvPr>
          <p:cNvGrpSpPr/>
          <p:nvPr/>
        </p:nvGrpSpPr>
        <p:grpSpPr>
          <a:xfrm>
            <a:off x="6181356" y="2431258"/>
            <a:ext cx="2160588" cy="3367083"/>
            <a:chOff x="5968206" y="2117725"/>
            <a:chExt cx="2160588" cy="3367083"/>
          </a:xfrm>
        </p:grpSpPr>
        <p:pic>
          <p:nvPicPr>
            <p:cNvPr id="13317" name="Picture 2">
              <a:extLst>
                <a:ext uri="{FF2B5EF4-FFF2-40B4-BE49-F238E27FC236}">
                  <a16:creationId xmlns:a16="http://schemas.microsoft.com/office/drawing/2014/main" id="{8529967B-6D0C-4774-A498-11EFE63D748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68206" y="2117725"/>
              <a:ext cx="21605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5142A44-9B2E-43C7-8619-23B5F917D4B4}"/>
                </a:ext>
              </a:extLst>
            </p:cNvPr>
            <p:cNvSpPr txBox="1"/>
            <p:nvPr/>
          </p:nvSpPr>
          <p:spPr>
            <a:xfrm rot="16200000">
              <a:off x="7239000" y="4648200"/>
              <a:ext cx="1426994" cy="246221"/>
            </a:xfrm>
            <a:prstGeom prst="rect">
              <a:avLst/>
            </a:prstGeom>
            <a:noFill/>
          </p:spPr>
          <p:txBody>
            <a:bodyPr wrap="none" rtlCol="0">
              <a:spAutoFit/>
            </a:bodyPr>
            <a:lstStyle/>
            <a:p>
              <a:r>
                <a:rPr lang="en-US" sz="1000" u="none" dirty="0">
                  <a:latin typeface="+mj-lt"/>
                  <a:cs typeface="Segoe UI" panose="020B0502040204020203" pitchFamily="34" charset="0"/>
                </a:rPr>
                <a:t>NCDOL Photo Library</a:t>
              </a:r>
            </a:p>
          </p:txBody>
        </p:sp>
      </p:grpSp>
    </p:spTree>
    <p:extLst>
      <p:ext uri="{BB962C8B-B14F-4D97-AF65-F5344CB8AC3E}">
        <p14:creationId xmlns:p14="http://schemas.microsoft.com/office/powerpoint/2010/main" val="42445902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E4647BD8-433B-476D-944A-B4B8401FCD3D}"/>
              </a:ext>
            </a:extLst>
          </p:cNvPr>
          <p:cNvSpPr>
            <a:spLocks noGrp="1" noChangeArrowheads="1"/>
          </p:cNvSpPr>
          <p:nvPr>
            <p:ph idx="1"/>
          </p:nvPr>
        </p:nvSpPr>
        <p:spPr>
          <a:xfrm>
            <a:off x="533401" y="1219200"/>
            <a:ext cx="7924799" cy="4724400"/>
          </a:xfrm>
        </p:spPr>
        <p:txBody>
          <a:bodyPr/>
          <a:lstStyle/>
          <a:p>
            <a:r>
              <a:rPr lang="en-US" altLang="en-US" sz="2800" b="1" dirty="0"/>
              <a:t>Personal protective equipment</a:t>
            </a:r>
          </a:p>
          <a:p>
            <a:pPr lvl="1"/>
            <a:r>
              <a:rPr lang="en-US" altLang="en-US" sz="2400" dirty="0"/>
              <a:t>Employees required to handle or use poisons, caustics, and other harmful substances shall be </a:t>
            </a:r>
            <a:r>
              <a:rPr lang="en-US" altLang="en-US" sz="2400" b="1" i="1" dirty="0"/>
              <a:t>instructed</a:t>
            </a:r>
            <a:r>
              <a:rPr lang="en-US" altLang="en-US" sz="2400" b="1" dirty="0"/>
              <a:t> </a:t>
            </a:r>
            <a:r>
              <a:rPr lang="en-US" altLang="en-US" sz="2400" dirty="0"/>
              <a:t>regarding the safe handling and use, and be made aware of the potential hazards, personal hygiene, and personal protective measures required</a:t>
            </a:r>
          </a:p>
        </p:txBody>
      </p:sp>
      <p:sp>
        <p:nvSpPr>
          <p:cNvPr id="7" name="Rectangle 6">
            <a:extLst>
              <a:ext uri="{FF2B5EF4-FFF2-40B4-BE49-F238E27FC236}">
                <a16:creationId xmlns:a16="http://schemas.microsoft.com/office/drawing/2014/main" id="{B72E39FC-D3A3-4826-82A8-C6220E87F99B}"/>
              </a:ext>
            </a:extLst>
          </p:cNvPr>
          <p:cNvSpPr/>
          <p:nvPr/>
        </p:nvSpPr>
        <p:spPr bwMode="auto">
          <a:xfrm>
            <a:off x="7162800" y="5592763"/>
            <a:ext cx="1066800" cy="184150"/>
          </a:xfrm>
          <a:prstGeom prst="rect">
            <a:avLst/>
          </a:prstGeom>
        </p:spPr>
        <p:txBody>
          <a:bodyPr>
            <a:spAutoFit/>
          </a:bodyPr>
          <a:lstStyle/>
          <a:p>
            <a:pPr>
              <a:defRPr/>
            </a:pPr>
            <a:r>
              <a:rPr lang="en-US" sz="600" u="none" dirty="0">
                <a:solidFill>
                  <a:schemeClr val="bg1"/>
                </a:solidFill>
                <a:latin typeface="+mn-lt"/>
              </a:rPr>
              <a:t>NCDOL Photo Library</a:t>
            </a:r>
          </a:p>
        </p:txBody>
      </p:sp>
      <p:sp>
        <p:nvSpPr>
          <p:cNvPr id="8" name="Rectangle 7">
            <a:extLst>
              <a:ext uri="{FF2B5EF4-FFF2-40B4-BE49-F238E27FC236}">
                <a16:creationId xmlns:a16="http://schemas.microsoft.com/office/drawing/2014/main" id="{A59C5E3B-D0FD-46DF-9F55-E0005A401F98}"/>
              </a:ext>
            </a:extLst>
          </p:cNvPr>
          <p:cNvSpPr/>
          <p:nvPr/>
        </p:nvSpPr>
        <p:spPr bwMode="auto">
          <a:xfrm>
            <a:off x="7070725" y="5789613"/>
            <a:ext cx="936625" cy="184150"/>
          </a:xfrm>
          <a:prstGeom prst="rect">
            <a:avLst/>
          </a:prstGeom>
        </p:spPr>
        <p:txBody>
          <a:bodyPr wrap="none">
            <a:spAutoFit/>
          </a:bodyPr>
          <a:lstStyle/>
          <a:p>
            <a:pPr>
              <a:defRPr/>
            </a:pPr>
            <a:r>
              <a:rPr lang="en-US" sz="600" u="none" dirty="0">
                <a:solidFill>
                  <a:schemeClr val="bg1"/>
                </a:solidFill>
                <a:latin typeface="+mn-lt"/>
              </a:rPr>
              <a:t>NCDOL Photo Library</a:t>
            </a:r>
          </a:p>
        </p:txBody>
      </p:sp>
      <p:sp>
        <p:nvSpPr>
          <p:cNvPr id="15368" name="Content Placeholder 5">
            <a:extLst>
              <a:ext uri="{FF2B5EF4-FFF2-40B4-BE49-F238E27FC236}">
                <a16:creationId xmlns:a16="http://schemas.microsoft.com/office/drawing/2014/main" id="{94C5E9F6-E9E9-4B9C-8A88-149200B78730}"/>
              </a:ext>
            </a:extLst>
          </p:cNvPr>
          <p:cNvSpPr>
            <a:spLocks noGrp="1"/>
          </p:cNvSpPr>
          <p:nvPr>
            <p:ph sz="quarter" idx="10"/>
          </p:nvPr>
        </p:nvSpPr>
        <p:spPr>
          <a:xfrm>
            <a:off x="7338080" y="614065"/>
            <a:ext cx="2192893" cy="381000"/>
          </a:xfrm>
        </p:spPr>
        <p:txBody>
          <a:bodyPr/>
          <a:lstStyle/>
          <a:p>
            <a:r>
              <a:rPr lang="en-US" altLang="en-US" sz="1800" dirty="0"/>
              <a:t>1926.21(b)(3)</a:t>
            </a:r>
          </a:p>
        </p:txBody>
      </p:sp>
      <p:sp>
        <p:nvSpPr>
          <p:cNvPr id="11" name="TextBox 10">
            <a:extLst>
              <a:ext uri="{FF2B5EF4-FFF2-40B4-BE49-F238E27FC236}">
                <a16:creationId xmlns:a16="http://schemas.microsoft.com/office/drawing/2014/main" id="{CD48C1C9-6E7F-453E-BA81-444E46554546}"/>
              </a:ext>
            </a:extLst>
          </p:cNvPr>
          <p:cNvSpPr txBox="1"/>
          <p:nvPr/>
        </p:nvSpPr>
        <p:spPr>
          <a:xfrm>
            <a:off x="2268538" y="5710238"/>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pic>
        <p:nvPicPr>
          <p:cNvPr id="4" name="Picture 3">
            <a:extLst>
              <a:ext uri="{FF2B5EF4-FFF2-40B4-BE49-F238E27FC236}">
                <a16:creationId xmlns:a16="http://schemas.microsoft.com/office/drawing/2014/main" id="{4698AAFA-C45A-4F48-B4B7-E539EC91A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3864" y="3707796"/>
            <a:ext cx="2930663" cy="2197997"/>
          </a:xfrm>
          <a:prstGeom prst="rect">
            <a:avLst/>
          </a:prstGeom>
        </p:spPr>
      </p:pic>
      <p:sp>
        <p:nvSpPr>
          <p:cNvPr id="13" name="Rectangle 6">
            <a:extLst>
              <a:ext uri="{FF2B5EF4-FFF2-40B4-BE49-F238E27FC236}">
                <a16:creationId xmlns:a16="http://schemas.microsoft.com/office/drawing/2014/main" id="{2EF94936-8AAA-4C9B-87EA-0C9E19B2D53C}"/>
              </a:ext>
            </a:extLst>
          </p:cNvPr>
          <p:cNvSpPr>
            <a:spLocks noGrp="1" noChangeArrowheads="1"/>
          </p:cNvSpPr>
          <p:nvPr>
            <p:ph type="title"/>
          </p:nvPr>
        </p:nvSpPr>
        <p:spPr>
          <a:xfrm>
            <a:off x="533400" y="533400"/>
            <a:ext cx="7162800" cy="685800"/>
          </a:xfrm>
        </p:spPr>
        <p:txBody>
          <a:bodyPr>
            <a:normAutofit/>
          </a:bodyPr>
          <a:lstStyle/>
          <a:p>
            <a:r>
              <a:rPr lang="en-US" altLang="en-US" sz="3000" dirty="0"/>
              <a:t>General Safety and Health Provisions</a:t>
            </a:r>
          </a:p>
        </p:txBody>
      </p:sp>
    </p:spTree>
    <p:extLst>
      <p:ext uri="{BB962C8B-B14F-4D97-AF65-F5344CB8AC3E}">
        <p14:creationId xmlns:p14="http://schemas.microsoft.com/office/powerpoint/2010/main" val="40947877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D179C27-1CB2-4ED4-92A2-98749AF14C0A}"/>
              </a:ext>
            </a:extLst>
          </p:cNvPr>
          <p:cNvSpPr>
            <a:spLocks noGrp="1" noChangeArrowheads="1"/>
          </p:cNvSpPr>
          <p:nvPr>
            <p:ph type="title"/>
          </p:nvPr>
        </p:nvSpPr>
        <p:spPr/>
        <p:txBody>
          <a:bodyPr/>
          <a:lstStyle/>
          <a:p>
            <a:r>
              <a:rPr lang="en-US" altLang="en-US" dirty="0"/>
              <a:t>Training</a:t>
            </a:r>
          </a:p>
        </p:txBody>
      </p:sp>
      <p:sp>
        <p:nvSpPr>
          <p:cNvPr id="19459" name="Rectangle 3">
            <a:extLst>
              <a:ext uri="{FF2B5EF4-FFF2-40B4-BE49-F238E27FC236}">
                <a16:creationId xmlns:a16="http://schemas.microsoft.com/office/drawing/2014/main" id="{7D45F9B6-F200-4861-BD28-B4433D4C86E0}"/>
              </a:ext>
            </a:extLst>
          </p:cNvPr>
          <p:cNvSpPr>
            <a:spLocks noGrp="1" noChangeArrowheads="1"/>
          </p:cNvSpPr>
          <p:nvPr>
            <p:ph type="body" idx="1"/>
          </p:nvPr>
        </p:nvSpPr>
        <p:spPr>
          <a:xfrm>
            <a:off x="533400" y="1295400"/>
            <a:ext cx="8001000" cy="4525963"/>
          </a:xfrm>
        </p:spPr>
        <p:txBody>
          <a:bodyPr/>
          <a:lstStyle/>
          <a:p>
            <a:r>
              <a:rPr lang="en-US" altLang="en-US" sz="2800" dirty="0"/>
              <a:t>Employer shall </a:t>
            </a:r>
            <a:r>
              <a:rPr lang="en-US" altLang="en-US" sz="2800" b="1" i="1" dirty="0"/>
              <a:t>instruct</a:t>
            </a:r>
            <a:r>
              <a:rPr lang="en-US" altLang="en-US" sz="2800" dirty="0"/>
              <a:t> each employee in the recognition and avoidance of unsafe conditions and the regulations applicable to his work environment to control or eliminate any hazards or other exposure to illness or injury</a:t>
            </a:r>
          </a:p>
        </p:txBody>
      </p:sp>
      <p:sp>
        <p:nvSpPr>
          <p:cNvPr id="19460" name="Text Box 4">
            <a:extLst>
              <a:ext uri="{FF2B5EF4-FFF2-40B4-BE49-F238E27FC236}">
                <a16:creationId xmlns:a16="http://schemas.microsoft.com/office/drawing/2014/main" id="{81D64D4F-B508-46DC-9331-ADECB5B0E467}"/>
              </a:ext>
            </a:extLst>
          </p:cNvPr>
          <p:cNvSpPr txBox="1">
            <a:spLocks noChangeArrowheads="1"/>
          </p:cNvSpPr>
          <p:nvPr/>
        </p:nvSpPr>
        <p:spPr bwMode="auto">
          <a:xfrm>
            <a:off x="7010400" y="609600"/>
            <a:ext cx="1659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sz="1800" u="none" dirty="0">
                <a:latin typeface="Arial" panose="020B0604020202020204" pitchFamily="34" charset="0"/>
              </a:rPr>
              <a:t>1926.21(a)-(b)</a:t>
            </a:r>
          </a:p>
        </p:txBody>
      </p:sp>
      <p:grpSp>
        <p:nvGrpSpPr>
          <p:cNvPr id="2" name="Group 1">
            <a:extLst>
              <a:ext uri="{FF2B5EF4-FFF2-40B4-BE49-F238E27FC236}">
                <a16:creationId xmlns:a16="http://schemas.microsoft.com/office/drawing/2014/main" id="{DD2AEA27-5AA4-4166-879E-C6FEF32F356E}"/>
              </a:ext>
            </a:extLst>
          </p:cNvPr>
          <p:cNvGrpSpPr/>
          <p:nvPr/>
        </p:nvGrpSpPr>
        <p:grpSpPr>
          <a:xfrm>
            <a:off x="2592387" y="3887788"/>
            <a:ext cx="4189413" cy="1933575"/>
            <a:chOff x="2579687" y="3754438"/>
            <a:chExt cx="4189413" cy="1933575"/>
          </a:xfrm>
        </p:grpSpPr>
        <p:pic>
          <p:nvPicPr>
            <p:cNvPr id="19461" name="Picture 1">
              <a:extLst>
                <a:ext uri="{FF2B5EF4-FFF2-40B4-BE49-F238E27FC236}">
                  <a16:creationId xmlns:a16="http://schemas.microsoft.com/office/drawing/2014/main" id="{8FABD3DA-66BE-4485-A8F3-0E1209A423D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79687" y="3754438"/>
              <a:ext cx="418941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A2E56D9-E3F6-4F2F-A275-ADA4D46BEED8}"/>
                </a:ext>
              </a:extLst>
            </p:cNvPr>
            <p:cNvSpPr txBox="1"/>
            <p:nvPr/>
          </p:nvSpPr>
          <p:spPr>
            <a:xfrm>
              <a:off x="3988593" y="5430838"/>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grpSp>
    </p:spTree>
    <p:extLst>
      <p:ext uri="{BB962C8B-B14F-4D97-AF65-F5344CB8AC3E}">
        <p14:creationId xmlns:p14="http://schemas.microsoft.com/office/powerpoint/2010/main" val="274517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03E31B0-FB81-46FD-9E30-837DFA194E70}"/>
              </a:ext>
            </a:extLst>
          </p:cNvPr>
          <p:cNvSpPr>
            <a:spLocks noGrp="1" noChangeArrowheads="1"/>
          </p:cNvSpPr>
          <p:nvPr>
            <p:ph type="title"/>
          </p:nvPr>
        </p:nvSpPr>
        <p:spPr>
          <a:xfrm>
            <a:off x="609600" y="430585"/>
            <a:ext cx="7924800" cy="733468"/>
          </a:xfrm>
        </p:spPr>
        <p:txBody>
          <a:bodyPr/>
          <a:lstStyle/>
          <a:p>
            <a:r>
              <a:rPr lang="en-US" altLang="en-US" dirty="0"/>
              <a:t>Criteria for PPE</a:t>
            </a:r>
          </a:p>
        </p:txBody>
      </p:sp>
      <p:sp>
        <p:nvSpPr>
          <p:cNvPr id="21507" name="Rectangle 3">
            <a:extLst>
              <a:ext uri="{FF2B5EF4-FFF2-40B4-BE49-F238E27FC236}">
                <a16:creationId xmlns:a16="http://schemas.microsoft.com/office/drawing/2014/main" id="{546FD748-F60B-44AB-BA05-ADEFC166B4A1}"/>
              </a:ext>
            </a:extLst>
          </p:cNvPr>
          <p:cNvSpPr>
            <a:spLocks noGrp="1" noChangeArrowheads="1"/>
          </p:cNvSpPr>
          <p:nvPr>
            <p:ph idx="1"/>
          </p:nvPr>
        </p:nvSpPr>
        <p:spPr>
          <a:xfrm>
            <a:off x="533400" y="1382414"/>
            <a:ext cx="8001000" cy="4484985"/>
          </a:xfrm>
        </p:spPr>
        <p:txBody>
          <a:bodyPr/>
          <a:lstStyle/>
          <a:p>
            <a:r>
              <a:rPr lang="en-US" altLang="en-US" sz="2800" dirty="0"/>
              <a:t>Protective equipment, including PPE for eyes, face, head, and extremities shall be provided, used, and maintained in a sanitary and reliable condition</a:t>
            </a:r>
          </a:p>
        </p:txBody>
      </p:sp>
      <p:sp>
        <p:nvSpPr>
          <p:cNvPr id="21508" name="Content Placeholder 1">
            <a:extLst>
              <a:ext uri="{FF2B5EF4-FFF2-40B4-BE49-F238E27FC236}">
                <a16:creationId xmlns:a16="http://schemas.microsoft.com/office/drawing/2014/main" id="{571E2F13-8816-4A65-8C9A-CB88A5BAA332}"/>
              </a:ext>
            </a:extLst>
          </p:cNvPr>
          <p:cNvSpPr>
            <a:spLocks noGrp="1"/>
          </p:cNvSpPr>
          <p:nvPr>
            <p:ph sz="quarter" idx="10"/>
          </p:nvPr>
        </p:nvSpPr>
        <p:spPr>
          <a:xfrm>
            <a:off x="7315200" y="609600"/>
            <a:ext cx="2133600" cy="381000"/>
          </a:xfrm>
        </p:spPr>
        <p:txBody>
          <a:bodyPr/>
          <a:lstStyle/>
          <a:p>
            <a:r>
              <a:rPr lang="en-US" altLang="en-US" sz="1800" dirty="0"/>
              <a:t>1926.95(a)</a:t>
            </a:r>
          </a:p>
          <a:p>
            <a:endParaRPr lang="en-US" altLang="en-US" dirty="0"/>
          </a:p>
        </p:txBody>
      </p:sp>
      <p:pic>
        <p:nvPicPr>
          <p:cNvPr id="21509" name="Picture 4">
            <a:extLst>
              <a:ext uri="{FF2B5EF4-FFF2-40B4-BE49-F238E27FC236}">
                <a16:creationId xmlns:a16="http://schemas.microsoft.com/office/drawing/2014/main" id="{11CA2B25-8025-4723-8A5E-F1BDF8B39C0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53000" y="3125788"/>
            <a:ext cx="351155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a:extLst>
              <a:ext uri="{FF2B5EF4-FFF2-40B4-BE49-F238E27FC236}">
                <a16:creationId xmlns:a16="http://schemas.microsoft.com/office/drawing/2014/main" id="{488C2837-3CC9-4BCA-8973-B0CB6B23BC61}"/>
              </a:ext>
            </a:extLst>
          </p:cNvPr>
          <p:cNvPicPr>
            <a:picLocks noChangeAspect="1"/>
          </p:cNvPicPr>
          <p:nvPr/>
        </p:nvPicPr>
        <p:blipFill>
          <a:blip r:embed="rId4">
            <a:extLst>
              <a:ext uri="{28A0092B-C50C-407E-A947-70E740481C1C}">
                <a14:useLocalDpi xmlns:a14="http://schemas.microsoft.com/office/drawing/2010/main"/>
              </a:ext>
            </a:extLst>
          </a:blip>
          <a:srcRect t="-1852"/>
          <a:stretch>
            <a:fillRect/>
          </a:stretch>
        </p:blipFill>
        <p:spPr bwMode="auto">
          <a:xfrm>
            <a:off x="788211" y="3017838"/>
            <a:ext cx="35052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5DBB4F7-9757-455E-8D0D-6DE530684D89}"/>
              </a:ext>
            </a:extLst>
          </p:cNvPr>
          <p:cNvSpPr txBox="1"/>
          <p:nvPr/>
        </p:nvSpPr>
        <p:spPr>
          <a:xfrm>
            <a:off x="4951413" y="5727700"/>
            <a:ext cx="1371600" cy="215900"/>
          </a:xfrm>
          <a:prstGeom prst="rect">
            <a:avLst/>
          </a:prstGeom>
          <a:noFill/>
        </p:spPr>
        <p:txBody>
          <a:bodyPr>
            <a:spAutoFit/>
          </a:bodyPr>
          <a:lstStyle/>
          <a:p>
            <a:pPr algn="ctr">
              <a:defRPr/>
            </a:pPr>
            <a:r>
              <a:rPr lang="en-US" sz="800" u="none" dirty="0">
                <a:latin typeface="+mj-lt"/>
              </a:rPr>
              <a:t>NCDOL Photo Library</a:t>
            </a:r>
          </a:p>
        </p:txBody>
      </p:sp>
      <p:sp>
        <p:nvSpPr>
          <p:cNvPr id="8" name="TextBox 7">
            <a:extLst>
              <a:ext uri="{FF2B5EF4-FFF2-40B4-BE49-F238E27FC236}">
                <a16:creationId xmlns:a16="http://schemas.microsoft.com/office/drawing/2014/main" id="{B62F0F73-7766-45BB-BAF4-6FD85E37182C}"/>
              </a:ext>
            </a:extLst>
          </p:cNvPr>
          <p:cNvSpPr txBox="1"/>
          <p:nvPr/>
        </p:nvSpPr>
        <p:spPr>
          <a:xfrm>
            <a:off x="64293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9" name="TextBox 8">
            <a:extLst>
              <a:ext uri="{FF2B5EF4-FFF2-40B4-BE49-F238E27FC236}">
                <a16:creationId xmlns:a16="http://schemas.microsoft.com/office/drawing/2014/main" id="{841AD6CE-2A32-4107-AC70-90994E788050}"/>
              </a:ext>
            </a:extLst>
          </p:cNvPr>
          <p:cNvSpPr txBox="1"/>
          <p:nvPr/>
        </p:nvSpPr>
        <p:spPr>
          <a:xfrm>
            <a:off x="3200400" y="5727700"/>
            <a:ext cx="1371600" cy="215900"/>
          </a:xfrm>
          <a:prstGeom prst="rect">
            <a:avLst/>
          </a:prstGeom>
          <a:noFill/>
        </p:spPr>
        <p:txBody>
          <a:bodyPr>
            <a:spAutoFit/>
          </a:bodyPr>
          <a:lstStyle/>
          <a:p>
            <a:pPr algn="ctr">
              <a:defRPr/>
            </a:pPr>
            <a:r>
              <a:rPr lang="en-US" sz="800" b="1" u="none" dirty="0">
                <a:solidFill>
                  <a:srgbClr val="C00000"/>
                </a:solidFill>
                <a:latin typeface="+mj-lt"/>
              </a:rPr>
              <a:t>LOI Masons</a:t>
            </a:r>
          </a:p>
        </p:txBody>
      </p:sp>
      <p:sp>
        <p:nvSpPr>
          <p:cNvPr id="2" name="TextBox 1">
            <a:extLst>
              <a:ext uri="{FF2B5EF4-FFF2-40B4-BE49-F238E27FC236}">
                <a16:creationId xmlns:a16="http://schemas.microsoft.com/office/drawing/2014/main" id="{89AA480C-D5EE-4B46-80F3-012C1DD75E16}"/>
              </a:ext>
            </a:extLst>
          </p:cNvPr>
          <p:cNvSpPr txBox="1"/>
          <p:nvPr/>
        </p:nvSpPr>
        <p:spPr>
          <a:xfrm>
            <a:off x="6396372" y="5478760"/>
            <a:ext cx="1585690" cy="461665"/>
          </a:xfrm>
          <a:prstGeom prst="rect">
            <a:avLst/>
          </a:prstGeom>
          <a:noFill/>
        </p:spPr>
        <p:txBody>
          <a:bodyPr wrap="none" rtlCol="0">
            <a:spAutoFit/>
          </a:bodyPr>
          <a:lstStyle/>
          <a:p>
            <a:r>
              <a:rPr lang="en-US" sz="2400" b="1" u="none" dirty="0">
                <a:solidFill>
                  <a:srgbClr val="FF0000"/>
                </a:solidFill>
                <a:latin typeface="+mj-lt"/>
              </a:rPr>
              <a:t>Not PPE !</a:t>
            </a:r>
          </a:p>
        </p:txBody>
      </p:sp>
      <p:sp>
        <p:nvSpPr>
          <p:cNvPr id="3" name="Arrow: Up 2">
            <a:extLst>
              <a:ext uri="{FF2B5EF4-FFF2-40B4-BE49-F238E27FC236}">
                <a16:creationId xmlns:a16="http://schemas.microsoft.com/office/drawing/2014/main" id="{26C9BCC4-F476-4A78-AB62-866EBC078670}"/>
              </a:ext>
            </a:extLst>
          </p:cNvPr>
          <p:cNvSpPr/>
          <p:nvPr/>
        </p:nvSpPr>
        <p:spPr bwMode="auto">
          <a:xfrm>
            <a:off x="7189217" y="5013920"/>
            <a:ext cx="244475" cy="461665"/>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94F5D7DC-87AE-420C-9D81-F8C7203B5DD1}"/>
              </a:ext>
            </a:extLst>
          </p:cNvPr>
          <p:cNvSpPr txBox="1"/>
          <p:nvPr/>
        </p:nvSpPr>
        <p:spPr>
          <a:xfrm rot="19944830">
            <a:off x="2077555" y="3718265"/>
            <a:ext cx="1483098" cy="461665"/>
          </a:xfrm>
          <a:prstGeom prst="rect">
            <a:avLst/>
          </a:prstGeom>
          <a:noFill/>
        </p:spPr>
        <p:txBody>
          <a:bodyPr wrap="none" rtlCol="0">
            <a:spAutoFit/>
          </a:bodyPr>
          <a:lstStyle/>
          <a:p>
            <a:r>
              <a:rPr lang="en-US" sz="2400" b="1" u="none" dirty="0">
                <a:solidFill>
                  <a:srgbClr val="FF0000"/>
                </a:solidFill>
                <a:latin typeface="+mj-lt"/>
              </a:rPr>
              <a:t>No PPE !</a:t>
            </a:r>
          </a:p>
        </p:txBody>
      </p:sp>
      <p:sp>
        <p:nvSpPr>
          <p:cNvPr id="16" name="Arrow: Up 15">
            <a:extLst>
              <a:ext uri="{FF2B5EF4-FFF2-40B4-BE49-F238E27FC236}">
                <a16:creationId xmlns:a16="http://schemas.microsoft.com/office/drawing/2014/main" id="{21732DDA-A72D-4A48-8895-1582E51223DE}"/>
              </a:ext>
            </a:extLst>
          </p:cNvPr>
          <p:cNvSpPr/>
          <p:nvPr/>
        </p:nvSpPr>
        <p:spPr bwMode="auto">
          <a:xfrm rot="16200000">
            <a:off x="3156595" y="3031480"/>
            <a:ext cx="244475" cy="461665"/>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7" name="Arrow: Up 16">
            <a:extLst>
              <a:ext uri="{FF2B5EF4-FFF2-40B4-BE49-F238E27FC236}">
                <a16:creationId xmlns:a16="http://schemas.microsoft.com/office/drawing/2014/main" id="{A9A02954-9334-45FB-82B1-A991B8A945B7}"/>
              </a:ext>
            </a:extLst>
          </p:cNvPr>
          <p:cNvSpPr/>
          <p:nvPr/>
        </p:nvSpPr>
        <p:spPr bwMode="auto">
          <a:xfrm rot="714444">
            <a:off x="1839096" y="3796805"/>
            <a:ext cx="244475" cy="461665"/>
          </a:xfrm>
          <a:prstGeom prst="up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689946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2E9014C-796F-4980-B070-FA6E7F775B61}"/>
              </a:ext>
            </a:extLst>
          </p:cNvPr>
          <p:cNvSpPr>
            <a:spLocks noGrp="1" noChangeArrowheads="1"/>
          </p:cNvSpPr>
          <p:nvPr>
            <p:ph type="title"/>
          </p:nvPr>
        </p:nvSpPr>
        <p:spPr>
          <a:xfrm>
            <a:off x="609600" y="441325"/>
            <a:ext cx="7924800" cy="701675"/>
          </a:xfrm>
        </p:spPr>
        <p:txBody>
          <a:bodyPr/>
          <a:lstStyle/>
          <a:p>
            <a:r>
              <a:rPr lang="en-US" altLang="en-US" dirty="0"/>
              <a:t>Criteria for PPE</a:t>
            </a:r>
          </a:p>
        </p:txBody>
      </p:sp>
      <p:sp>
        <p:nvSpPr>
          <p:cNvPr id="23555" name="Rectangle 3">
            <a:extLst>
              <a:ext uri="{FF2B5EF4-FFF2-40B4-BE49-F238E27FC236}">
                <a16:creationId xmlns:a16="http://schemas.microsoft.com/office/drawing/2014/main" id="{7C18CEB8-C673-4782-B85D-B3038AD66B22}"/>
              </a:ext>
            </a:extLst>
          </p:cNvPr>
          <p:cNvSpPr>
            <a:spLocks noGrp="1" noChangeArrowheads="1"/>
          </p:cNvSpPr>
          <p:nvPr>
            <p:ph idx="1"/>
          </p:nvPr>
        </p:nvSpPr>
        <p:spPr>
          <a:xfrm>
            <a:off x="533400" y="1311274"/>
            <a:ext cx="8001000" cy="4556125"/>
          </a:xfrm>
        </p:spPr>
        <p:txBody>
          <a:bodyPr/>
          <a:lstStyle/>
          <a:p>
            <a:r>
              <a:rPr lang="en-US" altLang="en-US" sz="2700" b="1" dirty="0">
                <a:latin typeface="+mn-lt"/>
              </a:rPr>
              <a:t>Employee-owned equipment  </a:t>
            </a:r>
          </a:p>
          <a:p>
            <a:pPr lvl="1"/>
            <a:r>
              <a:rPr lang="en-US" altLang="en-US" sz="2300" dirty="0">
                <a:latin typeface="+mn-lt"/>
              </a:rPr>
              <a:t>Where employees provide their own protective equipment, the employer shall be responsible to assure its adequacy, including proper maintenance, and sanitation of such equipment</a:t>
            </a:r>
          </a:p>
        </p:txBody>
      </p:sp>
      <p:sp>
        <p:nvSpPr>
          <p:cNvPr id="23556" name="Content Placeholder 1">
            <a:extLst>
              <a:ext uri="{FF2B5EF4-FFF2-40B4-BE49-F238E27FC236}">
                <a16:creationId xmlns:a16="http://schemas.microsoft.com/office/drawing/2014/main" id="{9FDF5B2D-C3D9-4EBC-ACDB-119D4D726B6F}"/>
              </a:ext>
            </a:extLst>
          </p:cNvPr>
          <p:cNvSpPr>
            <a:spLocks noGrp="1"/>
          </p:cNvSpPr>
          <p:nvPr>
            <p:ph sz="quarter" idx="10"/>
          </p:nvPr>
        </p:nvSpPr>
        <p:spPr>
          <a:xfrm>
            <a:off x="7391400" y="609600"/>
            <a:ext cx="2133600" cy="381000"/>
          </a:xfrm>
        </p:spPr>
        <p:txBody>
          <a:bodyPr/>
          <a:lstStyle/>
          <a:p>
            <a:r>
              <a:rPr lang="en-US" altLang="en-US" sz="1800" dirty="0"/>
              <a:t>1926.95(b)</a:t>
            </a:r>
          </a:p>
          <a:p>
            <a:endParaRPr lang="en-US" altLang="en-US" dirty="0"/>
          </a:p>
        </p:txBody>
      </p:sp>
      <p:pic>
        <p:nvPicPr>
          <p:cNvPr id="23557" name="Picture 3">
            <a:extLst>
              <a:ext uri="{FF2B5EF4-FFF2-40B4-BE49-F238E27FC236}">
                <a16:creationId xmlns:a16="http://schemas.microsoft.com/office/drawing/2014/main" id="{DFDD8EA9-D1FD-420F-B8B8-229FE6FCCF4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1272" y="3235163"/>
            <a:ext cx="3615977" cy="27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a:extLst>
              <a:ext uri="{FF2B5EF4-FFF2-40B4-BE49-F238E27FC236}">
                <a16:creationId xmlns:a16="http://schemas.microsoft.com/office/drawing/2014/main" id="{EEC82348-CE04-4C26-AB22-17A0E7D9531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6360" y="3276600"/>
            <a:ext cx="3161953"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EC44CF0-FD8B-459D-87DF-0526E9C8F7B7}"/>
              </a:ext>
            </a:extLst>
          </p:cNvPr>
          <p:cNvSpPr txBox="1"/>
          <p:nvPr/>
        </p:nvSpPr>
        <p:spPr>
          <a:xfrm>
            <a:off x="6908800"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
        <p:nvSpPr>
          <p:cNvPr id="8" name="TextBox 7">
            <a:extLst>
              <a:ext uri="{FF2B5EF4-FFF2-40B4-BE49-F238E27FC236}">
                <a16:creationId xmlns:a16="http://schemas.microsoft.com/office/drawing/2014/main" id="{A807DD7D-6514-4E97-81C6-AF3B69CE5AC6}"/>
              </a:ext>
            </a:extLst>
          </p:cNvPr>
          <p:cNvSpPr txBox="1"/>
          <p:nvPr/>
        </p:nvSpPr>
        <p:spPr>
          <a:xfrm>
            <a:off x="3005138" y="5727700"/>
            <a:ext cx="1371600" cy="215900"/>
          </a:xfrm>
          <a:prstGeom prst="rect">
            <a:avLst/>
          </a:prstGeom>
          <a:noFill/>
        </p:spPr>
        <p:txBody>
          <a:bodyPr>
            <a:spAutoFit/>
          </a:bodyPr>
          <a:lstStyle/>
          <a:p>
            <a:pPr algn="ctr">
              <a:defRPr/>
            </a:pPr>
            <a:r>
              <a:rPr lang="en-US" sz="800" u="none" dirty="0">
                <a:solidFill>
                  <a:schemeClr val="bg1"/>
                </a:solidFill>
                <a:latin typeface="+mj-lt"/>
              </a:rPr>
              <a:t>NCDOL Photo Library</a:t>
            </a:r>
          </a:p>
        </p:txBody>
      </p:sp>
    </p:spTree>
    <p:extLst>
      <p:ext uri="{BB962C8B-B14F-4D97-AF65-F5344CB8AC3E}">
        <p14:creationId xmlns:p14="http://schemas.microsoft.com/office/powerpoint/2010/main" val="896208884"/>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6</TotalTime>
  <Words>1776</Words>
  <Application>Microsoft Office PowerPoint</Application>
  <PresentationFormat>On-screen Show (4:3)</PresentationFormat>
  <Paragraphs>316</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Aptos</vt:lpstr>
      <vt:lpstr>Arial</vt:lpstr>
      <vt:lpstr>Arial Narrow</vt:lpstr>
      <vt:lpstr>Avenir Next LT Pro</vt:lpstr>
      <vt:lpstr>Avenir Next LT Pro Demi</vt:lpstr>
      <vt:lpstr>Avenir Next LT Pro Light</vt:lpstr>
      <vt:lpstr>Symbol</vt:lpstr>
      <vt:lpstr>Times New Roman</vt:lpstr>
      <vt:lpstr>Wingdings</vt:lpstr>
      <vt:lpstr>Office Theme</vt:lpstr>
      <vt:lpstr>   Personal Protective Equipment    Construction Industry – Subpart E</vt:lpstr>
      <vt:lpstr>Objectives</vt:lpstr>
      <vt:lpstr>What is PPE?</vt:lpstr>
      <vt:lpstr>General Requirements</vt:lpstr>
      <vt:lpstr>General Safety and Health Provisions</vt:lpstr>
      <vt:lpstr>General Safety and Health Provisions</vt:lpstr>
      <vt:lpstr>Training</vt:lpstr>
      <vt:lpstr>Criteria for PPE</vt:lpstr>
      <vt:lpstr>Criteria for PPE</vt:lpstr>
      <vt:lpstr>Criteria for PPE</vt:lpstr>
      <vt:lpstr>Payment for PPE</vt:lpstr>
      <vt:lpstr>Training Documentation</vt:lpstr>
      <vt:lpstr>Basic Hazard Categories</vt:lpstr>
      <vt:lpstr>Hazard Sources</vt:lpstr>
      <vt:lpstr>Electrical Protection</vt:lpstr>
      <vt:lpstr>Electrical Protection</vt:lpstr>
      <vt:lpstr>Head Protection</vt:lpstr>
      <vt:lpstr>Head Protection</vt:lpstr>
      <vt:lpstr>Hearing Protection</vt:lpstr>
      <vt:lpstr>Hearing Protection</vt:lpstr>
      <vt:lpstr>Eye and Face Protection</vt:lpstr>
      <vt:lpstr>Eye and Face Protection</vt:lpstr>
      <vt:lpstr>Eye and Face Protection</vt:lpstr>
      <vt:lpstr>Eye and Face Protection</vt:lpstr>
      <vt:lpstr>Foot Protection</vt:lpstr>
      <vt:lpstr>Respiratory Protection</vt:lpstr>
      <vt:lpstr>Safety Belts, Lifelines, Lanyards</vt:lpstr>
      <vt:lpstr>Safety Belts, Lifelines, Lanyards</vt:lpstr>
      <vt:lpstr>Safety Belts, Lifelines, Lanyards</vt:lpstr>
      <vt:lpstr>Safety Belts, Lifelines, Lanyards</vt:lpstr>
      <vt:lpstr>Safety Nets</vt:lpstr>
      <vt:lpstr>Safety Nets</vt:lpstr>
      <vt:lpstr>Working Over or Near Water</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2025-06-23T18:41:23Z</dcterms:modified>
</cp:coreProperties>
</file>