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43" r:id="rId2"/>
    <p:sldId id="442" r:id="rId3"/>
    <p:sldId id="445" r:id="rId4"/>
    <p:sldId id="446" r:id="rId5"/>
    <p:sldId id="447" r:id="rId6"/>
    <p:sldId id="448" r:id="rId7"/>
    <p:sldId id="449" r:id="rId8"/>
    <p:sldId id="450" r:id="rId9"/>
    <p:sldId id="451"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70" r:id="rId28"/>
    <p:sldId id="39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447"/>
    <a:srgbClr val="2D0C62"/>
    <a:srgbClr val="2B0E62"/>
    <a:srgbClr val="FFFBFF"/>
    <a:srgbClr val="0074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821" autoAdjust="0"/>
  </p:normalViewPr>
  <p:slideViewPr>
    <p:cSldViewPr snapToGrid="0">
      <p:cViewPr varScale="1">
        <p:scale>
          <a:sx n="66" d="100"/>
          <a:sy n="66" d="100"/>
        </p:scale>
        <p:origin x="1814" y="53"/>
      </p:cViewPr>
      <p:guideLst/>
    </p:cSldViewPr>
  </p:slideViewPr>
  <p:notesTextViewPr>
    <p:cViewPr>
      <p:scale>
        <a:sx n="1" d="1"/>
        <a:sy n="1" d="1"/>
      </p:scale>
      <p:origin x="0" y="0"/>
    </p:cViewPr>
  </p:notesTextViewPr>
  <p:notesViewPr>
    <p:cSldViewPr snapToGrid="0">
      <p:cViewPr varScale="1">
        <p:scale>
          <a:sx n="86" d="100"/>
          <a:sy n="86" d="100"/>
        </p:scale>
        <p:origin x="416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EC8EC1-E77F-19CF-CF25-6911A1070B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825C3A-554A-392E-A082-F021FE5B5F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8DF95D-A3C3-4480-8172-56CF1B3AFB86}" type="datetimeFigureOut">
              <a:rPr lang="en-US" smtClean="0"/>
              <a:t>6/24/2025</a:t>
            </a:fld>
            <a:endParaRPr lang="en-US"/>
          </a:p>
        </p:txBody>
      </p:sp>
      <p:sp>
        <p:nvSpPr>
          <p:cNvPr id="4" name="Footer Placeholder 3">
            <a:extLst>
              <a:ext uri="{FF2B5EF4-FFF2-40B4-BE49-F238E27FC236}">
                <a16:creationId xmlns:a16="http://schemas.microsoft.com/office/drawing/2014/main" id="{568CD11B-A496-1118-5503-B75C60610B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3B923E-AF13-A62C-318A-BB274BAF65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48DD6-383E-469A-BDF4-48A0E9F505E5}" type="slidenum">
              <a:rPr lang="en-US" smtClean="0"/>
              <a:t>‹#›</a:t>
            </a:fld>
            <a:endParaRPr lang="en-US"/>
          </a:p>
        </p:txBody>
      </p:sp>
    </p:spTree>
    <p:extLst>
      <p:ext uri="{BB962C8B-B14F-4D97-AF65-F5344CB8AC3E}">
        <p14:creationId xmlns:p14="http://schemas.microsoft.com/office/powerpoint/2010/main" val="176790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AF244-278D-4D90-87E2-1C6B081D7DB0}" type="datetimeFigureOut">
              <a:rPr lang="en-US" smtClean="0"/>
              <a:t>6/24/2025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853E-902C-4E95-A8FD-67F57F357270}" type="slidenum">
              <a:rPr lang="en-US" smtClean="0"/>
              <a:t>‹#›</a:t>
            </a:fld>
            <a:endParaRPr lang="en-US"/>
          </a:p>
        </p:txBody>
      </p:sp>
    </p:spTree>
    <p:extLst>
      <p:ext uri="{BB962C8B-B14F-4D97-AF65-F5344CB8AC3E}">
        <p14:creationId xmlns:p14="http://schemas.microsoft.com/office/powerpoint/2010/main" val="806945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5919581-305F-409D-BA64-D8A1F757A010}" type="slidenum">
              <a:rPr lang="en-US" altLang="en-US" sz="1000" u="none"/>
              <a:pPr/>
              <a:t>1</a:t>
            </a:fld>
            <a:endParaRPr lang="en-US" altLang="en-US" sz="1000" u="none"/>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venir Next LT Pro Demi" panose="020B0704020202020204" pitchFamily="34" charset="0"/>
              </a:rPr>
              <a:t>Revised 06/16/25</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altLang="en-US" dirty="0">
              <a:latin typeface="Avenir Next LT Pro Demi" panose="020B0704020202020204" pitchFamily="34" charset="0"/>
            </a:endParaRPr>
          </a:p>
          <a:p>
            <a:r>
              <a:rPr lang="en-US" altLang="en-US" dirty="0">
                <a:latin typeface="Avenir Next LT Pro Demi" panose="020B07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55926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082ED8EE-8960-480C-9E00-B706C90D8D8B}" type="slidenum">
              <a:rPr lang="en-US" altLang="en-US" sz="1000" u="none"/>
              <a:pPr/>
              <a:t>10</a:t>
            </a:fld>
            <a:endParaRPr lang="en-US" altLang="en-US" sz="1000" u="non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4243899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3A05C6C-E0E4-465D-9819-6F61156DBA98}" type="slidenum">
              <a:rPr lang="en-US" altLang="en-US" sz="1000" u="none"/>
              <a:pPr/>
              <a:t>11</a:t>
            </a:fld>
            <a:endParaRPr lang="en-US" altLang="en-US" sz="1000" u="non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96246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5ECE409-709F-4D99-A16E-9F19ACA4987E}" type="slidenum">
              <a:rPr lang="en-US" altLang="en-US" sz="1000" u="none"/>
              <a:pPr/>
              <a:t>12</a:t>
            </a:fld>
            <a:endParaRPr lang="en-US" altLang="en-US" sz="1000" u="non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493317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91837521-3AD0-4724-8A1F-E159763708E0}" type="slidenum">
              <a:rPr lang="en-US" altLang="en-US" sz="1000" u="none"/>
              <a:pPr/>
              <a:t>13</a:t>
            </a:fld>
            <a:endParaRPr lang="en-US" altLang="en-US" sz="1000" u="non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48283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3CD3D336-BE13-4715-BE71-5CC94EB5C9CC}" type="slidenum">
              <a:rPr lang="en-US" altLang="en-US" sz="1000" u="none"/>
              <a:pPr/>
              <a:t>14</a:t>
            </a:fld>
            <a:endParaRPr lang="en-US" altLang="en-US" sz="1000" u="non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15707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405EA027-CA91-4D0D-A702-4E5F01FCC702}" type="slidenum">
              <a:rPr lang="en-US" altLang="en-US" sz="1000" u="none"/>
              <a:pPr/>
              <a:t>15</a:t>
            </a:fld>
            <a:endParaRPr lang="en-US" altLang="en-US" sz="1000" u="non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05554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E45FF9E-B552-4969-9432-D01BB29D1409}" type="slidenum">
              <a:rPr lang="en-US" altLang="en-US" sz="1000" u="none"/>
              <a:pPr/>
              <a:t>16</a:t>
            </a:fld>
            <a:endParaRPr lang="en-US" altLang="en-US" sz="1000" u="non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18161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1E45FF9E-B552-4969-9432-D01BB29D1409}" type="slidenum">
              <a:rPr lang="en-US" altLang="en-US" sz="1000" u="none"/>
              <a:pPr/>
              <a:t>17</a:t>
            </a:fld>
            <a:endParaRPr lang="en-US" altLang="en-US" sz="1000" u="non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b="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77774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E0FC0F53-0537-4CD6-883D-35F69FC204C2}" type="slidenum">
              <a:rPr lang="en-US" altLang="en-US" sz="1000" u="none"/>
              <a:pPr/>
              <a:t>18</a:t>
            </a:fld>
            <a:endParaRPr lang="en-US" altLang="en-US" sz="1000" u="non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dirty="0">
              <a:latin typeface="Arial" panose="020B0604020202020204" pitchFamily="34" charset="0"/>
            </a:endParaRPr>
          </a:p>
        </p:txBody>
      </p:sp>
    </p:spTree>
    <p:extLst>
      <p:ext uri="{BB962C8B-B14F-4D97-AF65-F5344CB8AC3E}">
        <p14:creationId xmlns:p14="http://schemas.microsoft.com/office/powerpoint/2010/main" val="85888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A29B908-DB96-4EF1-8D2F-6A80AE183A8A}" type="slidenum">
              <a:rPr lang="en-US" altLang="en-US" sz="1000" u="none"/>
              <a:pPr/>
              <a:t>19</a:t>
            </a:fld>
            <a:endParaRPr lang="en-US" altLang="en-US" sz="1000" u="none"/>
          </a:p>
        </p:txBody>
      </p:sp>
    </p:spTree>
    <p:extLst>
      <p:ext uri="{BB962C8B-B14F-4D97-AF65-F5344CB8AC3E}">
        <p14:creationId xmlns:p14="http://schemas.microsoft.com/office/powerpoint/2010/main" val="281065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3A18D8B6-32A0-4472-8FA5-EECF8DFA6F3B}" type="slidenum">
              <a:rPr lang="en-US" altLang="en-US" sz="1000" u="none"/>
              <a:pPr/>
              <a:t>2</a:t>
            </a:fld>
            <a:endParaRPr lang="en-US" altLang="en-US" sz="1000" u="none"/>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b="0" dirty="0">
              <a:latin typeface="Arial" panose="020B0604020202020204" pitchFamily="34" charset="0"/>
            </a:endParaRPr>
          </a:p>
        </p:txBody>
      </p:sp>
    </p:spTree>
    <p:extLst>
      <p:ext uri="{BB962C8B-B14F-4D97-AF65-F5344CB8AC3E}">
        <p14:creationId xmlns:p14="http://schemas.microsoft.com/office/powerpoint/2010/main" val="191724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89DB5F4-AFD0-4340-9CA9-2AFF341A7831}" type="slidenum">
              <a:rPr lang="en-US" altLang="en-US" sz="1000" u="none"/>
              <a:pPr/>
              <a:t>20</a:t>
            </a:fld>
            <a:endParaRPr lang="en-US" altLang="en-US" sz="1000" u="non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18323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charset="0"/>
              <a:ea typeface="+mn-ea"/>
              <a:cs typeface="+mn-cs"/>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DA3AADA9-FA60-46A6-8DD0-5DB9D8DB3E5E}" type="slidenum">
              <a:rPr lang="en-US" altLang="en-US" sz="1000" u="none"/>
              <a:pPr/>
              <a:t>21</a:t>
            </a:fld>
            <a:endParaRPr lang="en-US" altLang="en-US" sz="1000" u="none"/>
          </a:p>
        </p:txBody>
      </p:sp>
    </p:spTree>
    <p:extLst>
      <p:ext uri="{BB962C8B-B14F-4D97-AF65-F5344CB8AC3E}">
        <p14:creationId xmlns:p14="http://schemas.microsoft.com/office/powerpoint/2010/main" val="3097414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F72F614C-4BF1-4F9D-B7E4-972949AA0F22}" type="slidenum">
              <a:rPr lang="en-US" altLang="en-US" sz="1000" u="none"/>
              <a:pPr/>
              <a:t>22</a:t>
            </a:fld>
            <a:endParaRPr lang="en-US" altLang="en-US" sz="1000" u="none"/>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latin typeface="Arial" panose="020B0604020202020204" pitchFamily="34" charset="0"/>
            </a:endParaRPr>
          </a:p>
        </p:txBody>
      </p:sp>
    </p:spTree>
    <p:extLst>
      <p:ext uri="{BB962C8B-B14F-4D97-AF65-F5344CB8AC3E}">
        <p14:creationId xmlns:p14="http://schemas.microsoft.com/office/powerpoint/2010/main" val="393391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6829EF1-37B8-4978-B3CA-779BF386325F}" type="slidenum">
              <a:rPr lang="en-US" altLang="en-US" sz="1000" u="none"/>
              <a:pPr/>
              <a:t>23</a:t>
            </a:fld>
            <a:endParaRPr lang="en-US" altLang="en-US" sz="1000" u="non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000" b="1" kern="1200" baseline="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556397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3F12431-7AE9-4715-BA45-8BF9A987B189}" type="slidenum">
              <a:rPr lang="en-US" altLang="en-US" sz="1000" u="none"/>
              <a:pPr/>
              <a:t>24</a:t>
            </a:fld>
            <a:endParaRPr lang="en-US" altLang="en-US" sz="1000" u="none"/>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825928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B96CAC7D-3BD1-4E14-8F09-50985B7DED0F}" type="slidenum">
              <a:rPr lang="en-US" altLang="en-US" sz="1000" u="none"/>
              <a:pPr/>
              <a:t>25</a:t>
            </a:fld>
            <a:endParaRPr lang="en-US" altLang="en-US" sz="1000" u="non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dirty="0">
              <a:latin typeface="Arial" panose="020B0604020202020204" pitchFamily="34" charset="0"/>
            </a:endParaRPr>
          </a:p>
        </p:txBody>
      </p:sp>
    </p:spTree>
    <p:extLst>
      <p:ext uri="{BB962C8B-B14F-4D97-AF65-F5344CB8AC3E}">
        <p14:creationId xmlns:p14="http://schemas.microsoft.com/office/powerpoint/2010/main" val="248864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657C801-A0BF-4EEA-A0F4-F17FB68B6049}" type="slidenum">
              <a:rPr lang="en-US" altLang="en-US" sz="1000" u="none"/>
              <a:pPr/>
              <a:t>26</a:t>
            </a:fld>
            <a:endParaRPr lang="en-US" altLang="en-US" sz="1000" u="none"/>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342946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7CB01351-A84B-4B05-BCEB-2DCAD1BFFFD9}" type="slidenum">
              <a:rPr lang="en-US" altLang="en-US" sz="1000" u="none"/>
              <a:pPr/>
              <a:t>27</a:t>
            </a:fld>
            <a:endParaRPr lang="en-US" altLang="en-US" sz="1000" u="none"/>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3180311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41">
              <a:defRPr sz="3700" u="sng">
                <a:solidFill>
                  <a:schemeClr val="tx1"/>
                </a:solidFill>
                <a:latin typeface="Times New Roman" panose="02020603050405020304" pitchFamily="18" charset="0"/>
              </a:defRPr>
            </a:lvl1pPr>
            <a:lvl2pPr marL="760632" indent="-292551" defTabSz="954041">
              <a:defRPr sz="3700" u="sng">
                <a:solidFill>
                  <a:schemeClr val="tx1"/>
                </a:solidFill>
                <a:latin typeface="Times New Roman" panose="02020603050405020304" pitchFamily="18" charset="0"/>
              </a:defRPr>
            </a:lvl2pPr>
            <a:lvl3pPr marL="1170203" indent="-234041" defTabSz="954041">
              <a:defRPr sz="3700" u="sng">
                <a:solidFill>
                  <a:schemeClr val="tx1"/>
                </a:solidFill>
                <a:latin typeface="Times New Roman" panose="02020603050405020304" pitchFamily="18" charset="0"/>
              </a:defRPr>
            </a:lvl3pPr>
            <a:lvl4pPr marL="1638285" indent="-234041" defTabSz="954041">
              <a:defRPr sz="3700" u="sng">
                <a:solidFill>
                  <a:schemeClr val="tx1"/>
                </a:solidFill>
                <a:latin typeface="Times New Roman" panose="02020603050405020304" pitchFamily="18" charset="0"/>
              </a:defRPr>
            </a:lvl4pPr>
            <a:lvl5pPr marL="2106366" indent="-234041" defTabSz="954041">
              <a:defRPr sz="3700" u="sng">
                <a:solidFill>
                  <a:schemeClr val="tx1"/>
                </a:solidFill>
                <a:latin typeface="Times New Roman" panose="02020603050405020304" pitchFamily="18" charset="0"/>
              </a:defRPr>
            </a:lvl5pPr>
            <a:lvl6pPr marL="2574447" indent="-234041" defTabSz="954041" eaLnBrk="0" fontAlgn="base" hangingPunct="0">
              <a:spcBef>
                <a:spcPct val="0"/>
              </a:spcBef>
              <a:spcAft>
                <a:spcPct val="0"/>
              </a:spcAft>
              <a:defRPr sz="3700" u="sng">
                <a:solidFill>
                  <a:schemeClr val="tx1"/>
                </a:solidFill>
                <a:latin typeface="Times New Roman" panose="02020603050405020304" pitchFamily="18" charset="0"/>
              </a:defRPr>
            </a:lvl6pPr>
            <a:lvl7pPr marL="3042529" indent="-234041" defTabSz="954041" eaLnBrk="0" fontAlgn="base" hangingPunct="0">
              <a:spcBef>
                <a:spcPct val="0"/>
              </a:spcBef>
              <a:spcAft>
                <a:spcPct val="0"/>
              </a:spcAft>
              <a:defRPr sz="3700" u="sng">
                <a:solidFill>
                  <a:schemeClr val="tx1"/>
                </a:solidFill>
                <a:latin typeface="Times New Roman" panose="02020603050405020304" pitchFamily="18" charset="0"/>
              </a:defRPr>
            </a:lvl7pPr>
            <a:lvl8pPr marL="3510610" indent="-234041" defTabSz="954041" eaLnBrk="0" fontAlgn="base" hangingPunct="0">
              <a:spcBef>
                <a:spcPct val="0"/>
              </a:spcBef>
              <a:spcAft>
                <a:spcPct val="0"/>
              </a:spcAft>
              <a:defRPr sz="3700" u="sng">
                <a:solidFill>
                  <a:schemeClr val="tx1"/>
                </a:solidFill>
                <a:latin typeface="Times New Roman" panose="02020603050405020304" pitchFamily="18" charset="0"/>
              </a:defRPr>
            </a:lvl8pPr>
            <a:lvl9pPr marL="3978692" indent="-234041" defTabSz="954041" eaLnBrk="0" fontAlgn="base" hangingPunct="0">
              <a:spcBef>
                <a:spcPct val="0"/>
              </a:spcBef>
              <a:spcAft>
                <a:spcPct val="0"/>
              </a:spcAft>
              <a:defRPr sz="3700" u="sng">
                <a:solidFill>
                  <a:schemeClr val="tx1"/>
                </a:solidFill>
                <a:latin typeface="Times New Roman" panose="02020603050405020304" pitchFamily="18" charset="0"/>
              </a:defRPr>
            </a:lvl9pPr>
          </a:lstStyle>
          <a:p>
            <a:fld id="{2F3C2436-C4E8-4546-A4FE-45BE9A2A79F2}" type="slidenum">
              <a:rPr lang="en-US" altLang="en-US" sz="1000" u="none"/>
              <a:pPr/>
              <a:t>28</a:t>
            </a:fld>
            <a:endParaRPr lang="en-US" altLang="en-US" sz="1000" u="none"/>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06739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3</a:t>
            </a:fld>
            <a:endParaRPr lang="en-US" altLang="en-US"/>
          </a:p>
        </p:txBody>
      </p:sp>
    </p:spTree>
    <p:extLst>
      <p:ext uri="{BB962C8B-B14F-4D97-AF65-F5344CB8AC3E}">
        <p14:creationId xmlns:p14="http://schemas.microsoft.com/office/powerpoint/2010/main" val="107328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7643C000-DF95-4883-B95C-2B945B66467F}" type="slidenum">
              <a:rPr lang="en-US" altLang="en-US" sz="1000" u="none"/>
              <a:pPr/>
              <a:t>4</a:t>
            </a:fld>
            <a:endParaRPr lang="en-US" altLang="en-US" sz="1000" u="none"/>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4206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547A2779-2D0D-48D6-8D39-5A79ABE65416}" type="slidenum">
              <a:rPr lang="en-US" altLang="en-US" sz="1000" u="none"/>
              <a:pPr/>
              <a:t>5</a:t>
            </a:fld>
            <a:endParaRPr lang="en-US" altLang="en-US" sz="1000" u="none"/>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1" dirty="0">
              <a:latin typeface="Arial" panose="020B0604020202020204" pitchFamily="34" charset="0"/>
            </a:endParaRPr>
          </a:p>
        </p:txBody>
      </p:sp>
    </p:spTree>
    <p:extLst>
      <p:ext uri="{BB962C8B-B14F-4D97-AF65-F5344CB8AC3E}">
        <p14:creationId xmlns:p14="http://schemas.microsoft.com/office/powerpoint/2010/main" val="98573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A47D4DFC-91D5-4C0C-BCC8-0843179514CA}" type="slidenum">
              <a:rPr lang="en-US" altLang="en-US" sz="1000" u="none"/>
              <a:pPr/>
              <a:t>6</a:t>
            </a:fld>
            <a:endParaRPr lang="en-US" altLang="en-US" sz="1000" u="non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291160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67329B2C-4A8C-403D-A659-7C14D5DD04B0}" type="slidenum">
              <a:rPr lang="en-US" altLang="en-US" sz="1000" u="none"/>
              <a:pPr/>
              <a:t>7</a:t>
            </a:fld>
            <a:endParaRPr lang="en-US" altLang="en-US" sz="1000" u="non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ndParaRPr>
          </a:p>
        </p:txBody>
      </p:sp>
    </p:spTree>
    <p:extLst>
      <p:ext uri="{BB962C8B-B14F-4D97-AF65-F5344CB8AC3E}">
        <p14:creationId xmlns:p14="http://schemas.microsoft.com/office/powerpoint/2010/main" val="3177125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600" u="sng">
                <a:solidFill>
                  <a:schemeClr val="tx1"/>
                </a:solidFill>
                <a:latin typeface="Times New Roman" panose="02020603050405020304" pitchFamily="18" charset="0"/>
              </a:defRPr>
            </a:lvl1pPr>
            <a:lvl2pPr marL="742950" indent="-285750" defTabSz="931863">
              <a:defRPr sz="3600" u="sng">
                <a:solidFill>
                  <a:schemeClr val="tx1"/>
                </a:solidFill>
                <a:latin typeface="Times New Roman" panose="02020603050405020304" pitchFamily="18" charset="0"/>
              </a:defRPr>
            </a:lvl2pPr>
            <a:lvl3pPr marL="1143000" indent="-228600" defTabSz="931863">
              <a:defRPr sz="3600" u="sng">
                <a:solidFill>
                  <a:schemeClr val="tx1"/>
                </a:solidFill>
                <a:latin typeface="Times New Roman" panose="02020603050405020304" pitchFamily="18" charset="0"/>
              </a:defRPr>
            </a:lvl3pPr>
            <a:lvl4pPr marL="1600200" indent="-228600" defTabSz="931863">
              <a:defRPr sz="3600" u="sng">
                <a:solidFill>
                  <a:schemeClr val="tx1"/>
                </a:solidFill>
                <a:latin typeface="Times New Roman" panose="02020603050405020304" pitchFamily="18" charset="0"/>
              </a:defRPr>
            </a:lvl4pPr>
            <a:lvl5pPr marL="2057400" indent="-228600" defTabSz="931863">
              <a:defRPr sz="3600" u="sng">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3600" u="sng">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3600" u="sng">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3600" u="sng">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3600" u="sng">
                <a:solidFill>
                  <a:schemeClr val="tx1"/>
                </a:solidFill>
                <a:latin typeface="Times New Roman" panose="02020603050405020304" pitchFamily="18" charset="0"/>
              </a:defRPr>
            </a:lvl9pPr>
          </a:lstStyle>
          <a:p>
            <a:fld id="{25569768-6122-4CE1-B472-6B93892777D8}" type="slidenum">
              <a:rPr lang="en-US" altLang="en-US" sz="1000" u="none"/>
              <a:pPr/>
              <a:t>8</a:t>
            </a:fld>
            <a:endParaRPr lang="en-US" altLang="en-US" sz="1000" u="non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000" b="1"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90062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3330284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8D3-6444-74EE-9A09-04726976FC18}"/>
              </a:ext>
            </a:extLst>
          </p:cNvPr>
          <p:cNvSpPr>
            <a:spLocks noGrp="1"/>
          </p:cNvSpPr>
          <p:nvPr>
            <p:ph type="ctrTitle"/>
          </p:nvPr>
        </p:nvSpPr>
        <p:spPr>
          <a:xfrm>
            <a:off x="1143000" y="1284193"/>
            <a:ext cx="6858000" cy="2225769"/>
          </a:xfrm>
        </p:spPr>
        <p:txBody>
          <a:bodyPr anchor="b"/>
          <a:lstStyle>
            <a:lvl1pPr algn="ctr">
              <a:defRPr sz="4500" b="1">
                <a:solidFill>
                  <a:schemeClr val="accent1"/>
                </a:solidFill>
                <a:latin typeface="Avenir Next LT Pro Demi" panose="020B07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51CF3CC-AC80-C645-8B6A-A6B813E117B4}"/>
              </a:ext>
            </a:extLst>
          </p:cNvPr>
          <p:cNvSpPr>
            <a:spLocks noGrp="1"/>
          </p:cNvSpPr>
          <p:nvPr>
            <p:ph type="subTitle" idx="1"/>
          </p:nvPr>
        </p:nvSpPr>
        <p:spPr>
          <a:xfrm>
            <a:off x="1143000" y="3602038"/>
            <a:ext cx="6858000" cy="1655762"/>
          </a:xfrm>
        </p:spPr>
        <p:txBody>
          <a:bodyPr>
            <a:normAutofit/>
          </a:bodyPr>
          <a:lstStyle>
            <a:lvl1pPr marL="0" indent="0" algn="ctr">
              <a:buNone/>
              <a:defRPr sz="24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F1FE64B-7FFD-315B-2008-67D8D77455C8}"/>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B9ADF4E3-3248-1647-8715-C70639E9BFE1}"/>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5F911F-E6D7-7F52-6D88-02142AD8322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7" name="Rectangle 4">
            <a:extLst>
              <a:ext uri="{FF2B5EF4-FFF2-40B4-BE49-F238E27FC236}">
                <a16:creationId xmlns:a16="http://schemas.microsoft.com/office/drawing/2014/main" id="{DD2C8904-B17A-7541-6E11-B0E6E5B2A3CA}"/>
              </a:ext>
            </a:extLst>
          </p:cNvPr>
          <p:cNvSpPr>
            <a:spLocks noChangeArrowheads="1"/>
          </p:cNvSpPr>
          <p:nvPr userDrawn="1"/>
        </p:nvSpPr>
        <p:spPr bwMode="auto">
          <a:xfrm>
            <a:off x="685800" y="5561446"/>
            <a:ext cx="8077200" cy="33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550" tIns="41275" rIns="82550" bIns="41275" anchor="ctr">
            <a:spAutoFit/>
          </a:bodyPr>
          <a:lstStyle>
            <a:lvl1pPr>
              <a:buClr>
                <a:srgbClr val="910046"/>
              </a:buClr>
              <a:buSzPct val="84000"/>
              <a:buFont typeface="Wingdings" panose="05000000000000000000" pitchFamily="2" charset="2"/>
              <a:buChar char="l"/>
              <a:defRPr sz="2800">
                <a:solidFill>
                  <a:schemeClr val="tx1"/>
                </a:solidFill>
                <a:latin typeface="Arial" panose="020B0604020202020204" pitchFamily="34" charset="0"/>
              </a:defRPr>
            </a:lvl1pPr>
            <a:lvl2pPr marL="742950" indent="-285750">
              <a:buClr>
                <a:srgbClr val="012D9A"/>
              </a:buClr>
              <a:buFont typeface="Symbol" panose="05050102010706020507" pitchFamily="18" charset="2"/>
              <a:buChar char="-"/>
              <a:defRPr sz="2400">
                <a:solidFill>
                  <a:schemeClr val="tx1"/>
                </a:solidFill>
                <a:latin typeface="Arial" panose="020B0604020202020204" pitchFamily="34" charset="0"/>
              </a:defRPr>
            </a:lvl2pPr>
            <a:lvl3pPr marL="1143000" indent="-228600">
              <a:buClr>
                <a:srgbClr val="012D9A"/>
              </a:buClr>
              <a:buChar char="»"/>
              <a:defRPr sz="2000">
                <a:solidFill>
                  <a:schemeClr val="tx1"/>
                </a:solidFill>
                <a:latin typeface="Arial" panose="020B0604020202020204" pitchFamily="34" charset="0"/>
              </a:defRPr>
            </a:lvl3pPr>
            <a:lvl4pPr marL="1600200" indent="-228600">
              <a:buClr>
                <a:srgbClr val="012D9A"/>
              </a:buClr>
              <a:buChar char="•"/>
              <a:defRPr sz="2000">
                <a:solidFill>
                  <a:schemeClr val="tx1"/>
                </a:solidFill>
                <a:latin typeface="Arial" panose="020B0604020202020204" pitchFamily="34" charset="0"/>
              </a:defRPr>
            </a:lvl4pPr>
            <a:lvl5pPr marL="2057400" indent="-228600">
              <a:buClr>
                <a:srgbClr val="012D9A"/>
              </a:buClr>
              <a:buChar char="–"/>
              <a:defRPr sz="1600">
                <a:solidFill>
                  <a:schemeClr val="tx1"/>
                </a:solidFill>
                <a:latin typeface="Arial" panose="020B0604020202020204" pitchFamily="34" charset="0"/>
              </a:defRPr>
            </a:lvl5pPr>
            <a:lvl6pPr marL="25146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6pPr>
            <a:lvl7pPr marL="29718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7pPr>
            <a:lvl8pPr marL="34290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8pPr>
            <a:lvl9pPr marL="3886200" indent="-228600" eaLnBrk="0" fontAlgn="base" hangingPunct="0">
              <a:spcBef>
                <a:spcPct val="0"/>
              </a:spcBef>
              <a:spcAft>
                <a:spcPct val="0"/>
              </a:spcAft>
              <a:buClr>
                <a:srgbClr val="012D9A"/>
              </a:buClr>
              <a:buChar char="–"/>
              <a:defRPr sz="1600">
                <a:solidFill>
                  <a:schemeClr val="tx1"/>
                </a:solidFill>
                <a:latin typeface="Arial" panose="020B0604020202020204" pitchFamily="34" charset="0"/>
              </a:defRPr>
            </a:lvl9pPr>
          </a:lstStyle>
          <a:p>
            <a:pPr>
              <a:lnSpc>
                <a:spcPct val="110000"/>
              </a:lnSpc>
              <a:spcBef>
                <a:spcPct val="10000"/>
              </a:spcBef>
              <a:spcAft>
                <a:spcPct val="10000"/>
              </a:spcAft>
              <a:buClr>
                <a:srgbClr val="A50021"/>
              </a:buClr>
              <a:buSzPct val="90000"/>
              <a:buFont typeface="Wingdings" panose="05000000000000000000" pitchFamily="2" charset="2"/>
              <a:buNone/>
            </a:pPr>
            <a:r>
              <a:rPr lang="en-US" altLang="en-US" sz="1600" b="1" u="none" dirty="0">
                <a:solidFill>
                  <a:schemeClr val="accent1"/>
                </a:solidFill>
                <a:latin typeface="Avenir Next LT Pro Light" panose="020B0304020202020204" pitchFamily="34" charset="0"/>
              </a:rPr>
              <a:t>Presented by</a:t>
            </a:r>
            <a:r>
              <a:rPr lang="en-US" altLang="en-US" sz="1600" u="none" dirty="0">
                <a:solidFill>
                  <a:schemeClr val="accent1"/>
                </a:solidFill>
                <a:latin typeface="Avenir Next LT Pro Light" panose="020B0304020202020204" pitchFamily="34" charset="0"/>
              </a:rPr>
              <a:t>:</a:t>
            </a:r>
          </a:p>
        </p:txBody>
      </p:sp>
    </p:spTree>
    <p:extLst>
      <p:ext uri="{BB962C8B-B14F-4D97-AF65-F5344CB8AC3E}">
        <p14:creationId xmlns:p14="http://schemas.microsoft.com/office/powerpoint/2010/main" val="252668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5FF91-2747-1FB6-C081-C57B8B3488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121F5-09C1-AAB7-EF55-B44846E1D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EFE2C-5131-A5F1-50DE-6E8A726A38EC}"/>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FF53D48F-6378-E27B-04A2-D2878F7F10E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64D17-AA0B-B27A-A094-574AF12D40A4}"/>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48762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FD853-1EB5-FD6B-D881-B3583C5CDDD8}"/>
              </a:ext>
            </a:extLst>
          </p:cNvPr>
          <p:cNvSpPr>
            <a:spLocks noGrp="1"/>
          </p:cNvSpPr>
          <p:nvPr>
            <p:ph type="title" orient="vert"/>
          </p:nvPr>
        </p:nvSpPr>
        <p:spPr>
          <a:xfrm>
            <a:off x="6543675" y="1223681"/>
            <a:ext cx="1971675" cy="475353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8CD302D-F236-2961-5383-C4F6860C74B5}"/>
              </a:ext>
            </a:extLst>
          </p:cNvPr>
          <p:cNvSpPr>
            <a:spLocks noGrp="1"/>
          </p:cNvSpPr>
          <p:nvPr>
            <p:ph type="body" orient="vert" idx="1"/>
          </p:nvPr>
        </p:nvSpPr>
        <p:spPr>
          <a:xfrm>
            <a:off x="628650" y="1223681"/>
            <a:ext cx="5800725" cy="4753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23135-B24A-1429-049A-9A8BDF116896}"/>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E98CBCEB-E16E-64C0-5AB6-307D36E6219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EBD1D-AF81-5928-A43B-72CBB34D7FA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1183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581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2074216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E045-A4F0-68FF-2482-119AE7F5ADD6}"/>
              </a:ext>
            </a:extLst>
          </p:cNvPr>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BB38F74-DC81-5D7F-9AC0-39A29CAA25D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FA390DD9-672E-488B-51A3-027EFEE7AB5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94825D-DF6C-4BDB-6835-9F362BF98289}"/>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
        <p:nvSpPr>
          <p:cNvPr id="9" name="Text Placeholder 2">
            <a:extLst>
              <a:ext uri="{FF2B5EF4-FFF2-40B4-BE49-F238E27FC236}">
                <a16:creationId xmlns:a16="http://schemas.microsoft.com/office/drawing/2014/main" id="{3CEE2EDA-13E9-F6B4-98FF-F7B6ECB47A51}"/>
              </a:ext>
            </a:extLst>
          </p:cNvPr>
          <p:cNvSpPr>
            <a:spLocks noGrp="1"/>
          </p:cNvSpPr>
          <p:nvPr>
            <p:ph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 Placeholder 10">
            <a:extLst>
              <a:ext uri="{FF2B5EF4-FFF2-40B4-BE49-F238E27FC236}">
                <a16:creationId xmlns:a16="http://schemas.microsoft.com/office/drawing/2014/main" id="{AEBD02D5-02AC-BC9E-2B65-4F435DDDC6CE}"/>
              </a:ext>
            </a:extLst>
          </p:cNvPr>
          <p:cNvSpPr>
            <a:spLocks noGrp="1"/>
          </p:cNvSpPr>
          <p:nvPr>
            <p:ph type="body" sz="quarter" idx="13" hasCustomPrompt="1"/>
          </p:nvPr>
        </p:nvSpPr>
        <p:spPr>
          <a:xfrm>
            <a:off x="6886575" y="765175"/>
            <a:ext cx="1628775" cy="365125"/>
          </a:xfrm>
        </p:spPr>
        <p:txBody>
          <a:bodyPr>
            <a:normAutofit/>
          </a:bodyPr>
          <a:lstStyle>
            <a:lvl1pPr marL="0" indent="0" algn="r">
              <a:buNone/>
              <a:defRPr sz="1400">
                <a:latin typeface="Avenir Next LT Pro Light" panose="020B0304020202020204" pitchFamily="34" charset="0"/>
              </a:defRPr>
            </a:lvl1pPr>
          </a:lstStyle>
          <a:p>
            <a:pPr lvl="0"/>
            <a:r>
              <a:rPr lang="en-US" dirty="0"/>
              <a:t>Standard #</a:t>
            </a:r>
          </a:p>
        </p:txBody>
      </p:sp>
    </p:spTree>
    <p:extLst>
      <p:ext uri="{BB962C8B-B14F-4D97-AF65-F5344CB8AC3E}">
        <p14:creationId xmlns:p14="http://schemas.microsoft.com/office/powerpoint/2010/main" val="223678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B382-250F-08DD-8384-A832A85461DF}"/>
              </a:ext>
            </a:extLst>
          </p:cNvPr>
          <p:cNvSpPr>
            <a:spLocks noGrp="1"/>
          </p:cNvSpPr>
          <p:nvPr>
            <p:ph type="title"/>
          </p:nvPr>
        </p:nvSpPr>
        <p:spPr>
          <a:xfrm>
            <a:off x="623888" y="1393481"/>
            <a:ext cx="7886700" cy="2852737"/>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0E0377-0A7B-06C7-FCF9-39B31F9AB815}"/>
              </a:ext>
            </a:extLst>
          </p:cNvPr>
          <p:cNvSpPr>
            <a:spLocks noGrp="1"/>
          </p:cNvSpPr>
          <p:nvPr>
            <p:ph type="body" idx="1"/>
          </p:nvPr>
        </p:nvSpPr>
        <p:spPr>
          <a:xfrm>
            <a:off x="623888" y="4246218"/>
            <a:ext cx="7886700" cy="1707696"/>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904B3-6537-1F41-D1A7-AB49A7D4C4C5}"/>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5" name="Footer Placeholder 4">
            <a:extLst>
              <a:ext uri="{FF2B5EF4-FFF2-40B4-BE49-F238E27FC236}">
                <a16:creationId xmlns:a16="http://schemas.microsoft.com/office/drawing/2014/main" id="{0CE3D81A-8D19-DD81-BA8E-AD0418D7919F}"/>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0AE2A-1808-C60E-78F1-FB61C23635ED}"/>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340594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E8652-1557-7A82-17A8-B2C67394B8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06861A8-0EBE-9579-3F47-5DF1194A060E}"/>
              </a:ext>
            </a:extLst>
          </p:cNvPr>
          <p:cNvSpPr>
            <a:spLocks noGrp="1"/>
          </p:cNvSpPr>
          <p:nvPr>
            <p:ph sz="half" idx="1"/>
          </p:nvPr>
        </p:nvSpPr>
        <p:spPr>
          <a:xfrm>
            <a:off x="6286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AB1BE-749B-BA09-C6F5-8FA3258A8163}"/>
              </a:ext>
            </a:extLst>
          </p:cNvPr>
          <p:cNvSpPr>
            <a:spLocks noGrp="1"/>
          </p:cNvSpPr>
          <p:nvPr>
            <p:ph sz="half" idx="2"/>
          </p:nvPr>
        </p:nvSpPr>
        <p:spPr>
          <a:xfrm>
            <a:off x="4629150" y="1308941"/>
            <a:ext cx="3886200" cy="4868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FB380E-0423-5E42-F1EA-B9909018FF64}"/>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CFBB1B29-28A9-E5B9-BFF6-2C751CA7F56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7A053D-138E-33BA-9B2C-D8393B1DE748}"/>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46328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F37E5-AC04-8CD2-C391-2928AB1D92B2}"/>
              </a:ext>
            </a:extLst>
          </p:cNvPr>
          <p:cNvSpPr>
            <a:spLocks noGrp="1"/>
          </p:cNvSpPr>
          <p:nvPr>
            <p:ph type="title"/>
          </p:nvPr>
        </p:nvSpPr>
        <p:spPr>
          <a:xfrm>
            <a:off x="629841" y="365126"/>
            <a:ext cx="7886700" cy="7486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5FFAD-2D44-B067-E6A5-9908468DF907}"/>
              </a:ext>
            </a:extLst>
          </p:cNvPr>
          <p:cNvSpPr>
            <a:spLocks noGrp="1"/>
          </p:cNvSpPr>
          <p:nvPr>
            <p:ph type="body" idx="1"/>
          </p:nvPr>
        </p:nvSpPr>
        <p:spPr>
          <a:xfrm>
            <a:off x="629842" y="1280466"/>
            <a:ext cx="3868340" cy="803825"/>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241B3A-767A-9A4A-0B8A-772BED469FA7}"/>
              </a:ext>
            </a:extLst>
          </p:cNvPr>
          <p:cNvSpPr>
            <a:spLocks noGrp="1"/>
          </p:cNvSpPr>
          <p:nvPr>
            <p:ph sz="half" idx="2"/>
          </p:nvPr>
        </p:nvSpPr>
        <p:spPr>
          <a:xfrm>
            <a:off x="629842" y="2174313"/>
            <a:ext cx="3868340" cy="3796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60D8AA6-CE6A-D288-D368-26826379604D}"/>
              </a:ext>
            </a:extLst>
          </p:cNvPr>
          <p:cNvSpPr>
            <a:spLocks noGrp="1"/>
          </p:cNvSpPr>
          <p:nvPr>
            <p:ph type="body" sz="quarter" idx="3"/>
          </p:nvPr>
        </p:nvSpPr>
        <p:spPr>
          <a:xfrm>
            <a:off x="4629150" y="1280468"/>
            <a:ext cx="3887391" cy="803826"/>
          </a:xfrm>
        </p:spPr>
        <p:txBody>
          <a:bodyPr anchor="t">
            <a:no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5C531-4234-79A7-61C1-E1BC9AA6881B}"/>
              </a:ext>
            </a:extLst>
          </p:cNvPr>
          <p:cNvSpPr>
            <a:spLocks noGrp="1"/>
          </p:cNvSpPr>
          <p:nvPr>
            <p:ph sz="quarter" idx="4"/>
          </p:nvPr>
        </p:nvSpPr>
        <p:spPr>
          <a:xfrm>
            <a:off x="4629150" y="2174315"/>
            <a:ext cx="3887391" cy="3796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1080686-BBF0-EE53-3B50-4E12CEDEF14F}"/>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8" name="Footer Placeholder 7">
            <a:extLst>
              <a:ext uri="{FF2B5EF4-FFF2-40B4-BE49-F238E27FC236}">
                <a16:creationId xmlns:a16="http://schemas.microsoft.com/office/drawing/2014/main" id="{54FB29C8-BE45-98AA-EBBA-E01ED7F6AB18}"/>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092F0C-89FA-D661-5097-1CC4749B5CE2}"/>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55799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136C-F4D2-7903-A6EC-265A56C97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8AB4F-9B16-926C-9013-A33F437ACAA3}"/>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4" name="Footer Placeholder 3">
            <a:extLst>
              <a:ext uri="{FF2B5EF4-FFF2-40B4-BE49-F238E27FC236}">
                <a16:creationId xmlns:a16="http://schemas.microsoft.com/office/drawing/2014/main" id="{622D755C-F9FE-6F90-EB7E-1D7B84979449}"/>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277539-7B11-3FA2-3ED0-2EC1EA65187F}"/>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735281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6612A-13EF-AD25-A15C-2EADCDA51D8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3" name="Footer Placeholder 2">
            <a:extLst>
              <a:ext uri="{FF2B5EF4-FFF2-40B4-BE49-F238E27FC236}">
                <a16:creationId xmlns:a16="http://schemas.microsoft.com/office/drawing/2014/main" id="{D984F336-775C-94F6-42CB-FC2BEE45D5B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3B1501-06DE-46A0-E7A1-46E9A2D08A7B}"/>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37442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2003-6817-D090-4A4D-F5D5F642E24B}"/>
              </a:ext>
            </a:extLst>
          </p:cNvPr>
          <p:cNvSpPr>
            <a:spLocks noGrp="1"/>
          </p:cNvSpPr>
          <p:nvPr>
            <p:ph type="title"/>
          </p:nvPr>
        </p:nvSpPr>
        <p:spPr>
          <a:xfrm>
            <a:off x="629841" y="1290918"/>
            <a:ext cx="2949178" cy="766482"/>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2D82F9C-0495-E6FF-4ABF-E88102FD1FD2}"/>
              </a:ext>
            </a:extLst>
          </p:cNvPr>
          <p:cNvSpPr>
            <a:spLocks noGrp="1"/>
          </p:cNvSpPr>
          <p:nvPr>
            <p:ph idx="1"/>
          </p:nvPr>
        </p:nvSpPr>
        <p:spPr>
          <a:xfrm>
            <a:off x="3887391" y="1290918"/>
            <a:ext cx="4629150" cy="457013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F6D7BE0-CAFE-1D7A-F8F6-E9B3A5C3A43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821D26-D682-EE1D-FA90-F620EF6EC3A9}"/>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4E9630B9-6136-DA11-2E68-3D308CCBC99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6E3CDC-3C7C-3937-5217-278378297F51}"/>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223921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47BC1-D176-7893-903F-79E7D6FF7D44}"/>
              </a:ext>
            </a:extLst>
          </p:cNvPr>
          <p:cNvSpPr>
            <a:spLocks noGrp="1"/>
          </p:cNvSpPr>
          <p:nvPr>
            <p:ph type="title"/>
          </p:nvPr>
        </p:nvSpPr>
        <p:spPr>
          <a:xfrm>
            <a:off x="629841" y="1277470"/>
            <a:ext cx="2949178" cy="779929"/>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901ED6-8752-8CD3-FAB8-62040819CA2A}"/>
              </a:ext>
            </a:extLst>
          </p:cNvPr>
          <p:cNvSpPr>
            <a:spLocks noGrp="1"/>
          </p:cNvSpPr>
          <p:nvPr>
            <p:ph type="pic" idx="1"/>
          </p:nvPr>
        </p:nvSpPr>
        <p:spPr>
          <a:xfrm>
            <a:off x="3887391" y="1277471"/>
            <a:ext cx="4629150" cy="458358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56452B5-68F8-57B2-4207-491A27391F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B52EE5-58B1-3C27-07F4-AC1E809363CE}"/>
              </a:ext>
            </a:extLst>
          </p:cNvPr>
          <p:cNvSpPr>
            <a:spLocks noGrp="1"/>
          </p:cNvSpPr>
          <p:nvPr>
            <p:ph type="dt" sz="half" idx="10"/>
          </p:nvPr>
        </p:nvSpPr>
        <p:spPr>
          <a:xfrm>
            <a:off x="628650" y="6356351"/>
            <a:ext cx="2057400" cy="365125"/>
          </a:xfrm>
          <a:prstGeom prst="rect">
            <a:avLst/>
          </a:prstGeom>
        </p:spPr>
        <p:txBody>
          <a:bodyPr/>
          <a:lstStyle/>
          <a:p>
            <a:fld id="{B47087F6-30BC-4FA7-8D44-707823BCCEED}" type="datetimeFigureOut">
              <a:rPr lang="en-US" smtClean="0"/>
              <a:t>6/24/2025</a:t>
            </a:fld>
            <a:endParaRPr lang="en-US"/>
          </a:p>
        </p:txBody>
      </p:sp>
      <p:sp>
        <p:nvSpPr>
          <p:cNvPr id="6" name="Footer Placeholder 5">
            <a:extLst>
              <a:ext uri="{FF2B5EF4-FFF2-40B4-BE49-F238E27FC236}">
                <a16:creationId xmlns:a16="http://schemas.microsoft.com/office/drawing/2014/main" id="{AA10209E-F5A6-812C-B492-9E8219BEC0B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41C061-24FE-CEAF-A796-D65754CD9747}"/>
              </a:ext>
            </a:extLst>
          </p:cNvPr>
          <p:cNvSpPr>
            <a:spLocks noGrp="1"/>
          </p:cNvSpPr>
          <p:nvPr>
            <p:ph type="sldNum" sz="quarter" idx="12"/>
          </p:nvPr>
        </p:nvSpPr>
        <p:spPr>
          <a:xfrm>
            <a:off x="6457950" y="6356351"/>
            <a:ext cx="2057400" cy="365125"/>
          </a:xfrm>
          <a:prstGeom prst="rect">
            <a:avLst/>
          </a:prstGeom>
        </p:spPr>
        <p:txBody>
          <a:bodyPr/>
          <a:lstStyle/>
          <a:p>
            <a:fld id="{8AB4E1ED-C50C-4298-8DAF-A4280F9B5F4C}" type="slidenum">
              <a:rPr lang="en-US" smtClean="0"/>
              <a:t>‹#›</a:t>
            </a:fld>
            <a:endParaRPr lang="en-US"/>
          </a:p>
        </p:txBody>
      </p:sp>
    </p:spTree>
    <p:extLst>
      <p:ext uri="{BB962C8B-B14F-4D97-AF65-F5344CB8AC3E}">
        <p14:creationId xmlns:p14="http://schemas.microsoft.com/office/powerpoint/2010/main" val="83997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D1C6-66B0-5E7B-EE8F-467BFDDD8B9F}"/>
              </a:ext>
            </a:extLst>
          </p:cNvPr>
          <p:cNvSpPr>
            <a:spLocks noGrp="1"/>
          </p:cNvSpPr>
          <p:nvPr>
            <p:ph type="title"/>
          </p:nvPr>
        </p:nvSpPr>
        <p:spPr>
          <a:xfrm>
            <a:off x="628650" y="365126"/>
            <a:ext cx="7886700" cy="7644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2BC8463-DDAF-9D3C-8BBC-7922A2EE56C5}"/>
              </a:ext>
            </a:extLst>
          </p:cNvPr>
          <p:cNvSpPr>
            <a:spLocks noGrp="1"/>
          </p:cNvSpPr>
          <p:nvPr>
            <p:ph type="body" idx="1"/>
          </p:nvPr>
        </p:nvSpPr>
        <p:spPr>
          <a:xfrm>
            <a:off x="628650" y="1333787"/>
            <a:ext cx="7886700" cy="46703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EE3F6DF2-3B63-F3D6-98C7-B2F7D0D0C4A3}"/>
              </a:ext>
            </a:extLst>
          </p:cNvPr>
          <p:cNvCxnSpPr/>
          <p:nvPr userDrawn="1"/>
        </p:nvCxnSpPr>
        <p:spPr>
          <a:xfrm>
            <a:off x="628650" y="1183341"/>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2B8EA42-D432-73E6-CE8F-03A782FDAF6F}"/>
              </a:ext>
            </a:extLst>
          </p:cNvPr>
          <p:cNvCxnSpPr/>
          <p:nvPr userDrawn="1"/>
        </p:nvCxnSpPr>
        <p:spPr>
          <a:xfrm>
            <a:off x="628650" y="6019818"/>
            <a:ext cx="788670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922C017-4874-4962-2A36-D0F35E344F3C}"/>
              </a:ext>
            </a:extLst>
          </p:cNvPr>
          <p:cNvSpPr txBox="1"/>
          <p:nvPr userDrawn="1"/>
        </p:nvSpPr>
        <p:spPr>
          <a:xfrm>
            <a:off x="5631024" y="6254911"/>
            <a:ext cx="2971800" cy="338554"/>
          </a:xfrm>
          <a:prstGeom prst="rect">
            <a:avLst/>
          </a:prstGeom>
          <a:noFill/>
        </p:spPr>
        <p:txBody>
          <a:bodyPr wrap="square">
            <a:spAutoFit/>
          </a:bodyPr>
          <a:lstStyle/>
          <a:p>
            <a:pPr algn="r">
              <a:defRPr/>
            </a:pPr>
            <a:r>
              <a:rPr lang="en-US" sz="800" u="none" dirty="0">
                <a:solidFill>
                  <a:schemeClr val="accent1"/>
                </a:solidFill>
                <a:latin typeface="Arial" panose="020B0604020202020204" pitchFamily="34" charset="0"/>
                <a:cs typeface="Arial" panose="020B0604020202020204" pitchFamily="34" charset="0"/>
              </a:rPr>
              <a:t>This</a:t>
            </a:r>
            <a:r>
              <a:rPr lang="en-US" sz="800" u="none" baseline="0" dirty="0">
                <a:solidFill>
                  <a:schemeClr val="accent1"/>
                </a:solidFill>
                <a:latin typeface="Arial" panose="020B0604020202020204" pitchFamily="34" charset="0"/>
                <a:cs typeface="Arial" panose="020B0604020202020204" pitchFamily="34" charset="0"/>
              </a:rPr>
              <a:t> presentation was created by</a:t>
            </a:r>
            <a:r>
              <a:rPr lang="en-US" sz="800" u="none" dirty="0">
                <a:solidFill>
                  <a:schemeClr val="accent1"/>
                </a:solidFill>
                <a:latin typeface="Arial" panose="020B0604020202020204" pitchFamily="34" charset="0"/>
                <a:cs typeface="Arial" panose="020B0604020202020204" pitchFamily="34" charset="0"/>
              </a:rPr>
              <a:t> the N.C. Department of Labor</a:t>
            </a:r>
            <a:r>
              <a:rPr lang="en-US" sz="800" u="none" baseline="0" dirty="0">
                <a:solidFill>
                  <a:schemeClr val="accent1"/>
                </a:solidFill>
                <a:latin typeface="Arial" panose="020B0604020202020204" pitchFamily="34" charset="0"/>
                <a:cs typeface="Arial" panose="020B0604020202020204" pitchFamily="34" charset="0"/>
              </a:rPr>
              <a:t> for safety and health training</a:t>
            </a:r>
            <a:r>
              <a:rPr lang="en-US" sz="800" u="none" baseline="0" dirty="0">
                <a:solidFill>
                  <a:srgbClr val="2B0E62"/>
                </a:solidFill>
                <a:latin typeface="Arial" panose="020B0604020202020204" pitchFamily="34" charset="0"/>
                <a:cs typeface="Arial" panose="020B0604020202020204" pitchFamily="34" charset="0"/>
              </a:rPr>
              <a:t>.</a:t>
            </a:r>
            <a:endParaRPr lang="en-US" sz="800" u="none" dirty="0">
              <a:solidFill>
                <a:srgbClr val="2B0E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076B97E-1997-A29B-34BC-406537262DBC}"/>
              </a:ext>
            </a:extLst>
          </p:cNvPr>
          <p:cNvPicPr>
            <a:picLocks noChangeAspect="1"/>
          </p:cNvPicPr>
          <p:nvPr userDrawn="1"/>
        </p:nvPicPr>
        <p:blipFill>
          <a:blip r:embed="rId15" cstate="print">
            <a:alphaModFix/>
            <a:extLst>
              <a:ext uri="{28A0092B-C50C-407E-A947-70E740481C1C}">
                <a14:useLocalDpi xmlns:a14="http://schemas.microsoft.com/office/drawing/2010/main" val="0"/>
              </a:ext>
            </a:extLst>
          </a:blip>
          <a:srcRect l="7929" t="37778" r="7929" b="37778"/>
          <a:stretch/>
        </p:blipFill>
        <p:spPr>
          <a:xfrm>
            <a:off x="628650" y="6154558"/>
            <a:ext cx="1955130" cy="438907"/>
          </a:xfrm>
          <a:prstGeom prst="rect">
            <a:avLst/>
          </a:prstGeom>
        </p:spPr>
      </p:pic>
    </p:spTree>
    <p:extLst>
      <p:ext uri="{BB962C8B-B14F-4D97-AF65-F5344CB8AC3E}">
        <p14:creationId xmlns:p14="http://schemas.microsoft.com/office/powerpoint/2010/main" val="39051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685800" rtl="0" eaLnBrk="1" latinLnBrk="0" hangingPunct="1">
        <a:lnSpc>
          <a:spcPct val="90000"/>
        </a:lnSpc>
        <a:spcBef>
          <a:spcPct val="0"/>
        </a:spcBef>
        <a:buNone/>
        <a:defRPr sz="3300" b="1" kern="1200">
          <a:solidFill>
            <a:schemeClr val="accent1"/>
          </a:solidFill>
          <a:latin typeface="Avenir Next LT Pro Demi" panose="020B0704020202020204" pitchFamily="34" charset="0"/>
          <a:ea typeface="+mj-ea"/>
          <a:cs typeface="+mj-cs"/>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514350" indent="-171450" algn="l" defTabSz="685800" rtl="0" eaLnBrk="1" latinLnBrk="0" hangingPunct="1">
        <a:lnSpc>
          <a:spcPct val="90000"/>
        </a:lnSpc>
        <a:spcBef>
          <a:spcPts val="375"/>
        </a:spcBef>
        <a:buClr>
          <a:schemeClr val="accent1"/>
        </a:buClr>
        <a:buFont typeface="Avenir Next LT Pro Light" panose="020B0304020202020204" pitchFamily="34" charset="0"/>
        <a:buChar char="–"/>
        <a:defRPr sz="2000" kern="1200">
          <a:solidFill>
            <a:schemeClr val="tx1"/>
          </a:solidFill>
          <a:latin typeface="Avenir Next LT Pro" panose="020B0504020202020204" pitchFamily="34" charset="0"/>
          <a:ea typeface="+mn-ea"/>
          <a:cs typeface="+mn-cs"/>
        </a:defRPr>
      </a:lvl2pPr>
      <a:lvl3pPr marL="857250" indent="-171450" algn="l" defTabSz="685800" rtl="0" eaLnBrk="1" latinLnBrk="0" hangingPunct="1">
        <a:lnSpc>
          <a:spcPct val="90000"/>
        </a:lnSpc>
        <a:spcBef>
          <a:spcPts val="375"/>
        </a:spcBef>
        <a:buClr>
          <a:schemeClr val="accent1"/>
        </a:buClr>
        <a:buFont typeface="Wingdings" panose="05000000000000000000" pitchFamily="2" charset="2"/>
        <a:buChar char="Ø"/>
        <a:defRPr sz="1800" kern="1200">
          <a:solidFill>
            <a:schemeClr val="tx1"/>
          </a:solidFill>
          <a:latin typeface="Avenir Next LT Pro" panose="020B0504020202020204" pitchFamily="34" charset="0"/>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1543050" indent="-171450" algn="l" defTabSz="685800" rtl="0" eaLnBrk="1" latinLnBrk="0" hangingPunct="1">
        <a:lnSpc>
          <a:spcPct val="90000"/>
        </a:lnSpc>
        <a:spcBef>
          <a:spcPts val="375"/>
        </a:spcBef>
        <a:buClr>
          <a:schemeClr val="accent3"/>
        </a:buClr>
        <a:buFont typeface="Avenir Next LT Pro" panose="020B0504020202020204" pitchFamily="34" charset="0"/>
        <a:buChar char="–"/>
        <a:defRPr sz="14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514600"/>
            <a:ext cx="6654800" cy="1301750"/>
          </a:xfrm>
        </p:spPr>
        <p:txBody>
          <a:bodyPr/>
          <a:lstStyle/>
          <a:p>
            <a:pPr algn="l"/>
            <a:r>
              <a:rPr lang="en-US" altLang="en-US" sz="4000" dirty="0"/>
              <a:t>N.C. Department of Labor</a:t>
            </a:r>
            <a:br>
              <a:rPr lang="en-US" altLang="en-US" sz="4000" dirty="0"/>
            </a:br>
            <a:r>
              <a:rPr lang="en-US" altLang="en-US" sz="4000" dirty="0"/>
              <a:t>OSH Division</a:t>
            </a:r>
          </a:p>
        </p:txBody>
      </p:sp>
      <p:sp>
        <p:nvSpPr>
          <p:cNvPr id="3075" name="Rectangle 3"/>
          <p:cNvSpPr>
            <a:spLocks noGrp="1" noChangeArrowheads="1"/>
          </p:cNvSpPr>
          <p:nvPr>
            <p:ph type="subTitle" idx="1"/>
          </p:nvPr>
        </p:nvSpPr>
        <p:spPr>
          <a:xfrm>
            <a:off x="1066800" y="4343400"/>
            <a:ext cx="7924800" cy="514243"/>
          </a:xfrm>
        </p:spPr>
        <p:txBody>
          <a:bodyPr/>
          <a:lstStyle/>
          <a:p>
            <a:pPr marL="342900" indent="-342900" algn="l">
              <a:buFont typeface="Arial" panose="020B0604020202020204" pitchFamily="34" charset="0"/>
              <a:buChar char="•"/>
            </a:pPr>
            <a:r>
              <a:rPr lang="en-US" altLang="en-US" b="1" i="1" dirty="0">
                <a:latin typeface="Avenir Next LT Pro Demi" panose="020B0704020202020204" pitchFamily="34" charset="0"/>
              </a:rPr>
              <a:t>Multi-Employer Worksites</a:t>
            </a:r>
          </a:p>
        </p:txBody>
      </p:sp>
    </p:spTree>
    <p:extLst>
      <p:ext uri="{BB962C8B-B14F-4D97-AF65-F5344CB8AC3E}">
        <p14:creationId xmlns:p14="http://schemas.microsoft.com/office/powerpoint/2010/main" val="3503750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Correcting Employer</a:t>
            </a:r>
          </a:p>
        </p:txBody>
      </p:sp>
      <p:sp>
        <p:nvSpPr>
          <p:cNvPr id="10243" name="Rectangle 3"/>
          <p:cNvSpPr>
            <a:spLocks noGrp="1" noChangeArrowheads="1"/>
          </p:cNvSpPr>
          <p:nvPr>
            <p:ph idx="1"/>
          </p:nvPr>
        </p:nvSpPr>
        <p:spPr>
          <a:xfrm>
            <a:off x="533400" y="1219200"/>
            <a:ext cx="8001000" cy="4525963"/>
          </a:xfrm>
        </p:spPr>
        <p:txBody>
          <a:bodyPr/>
          <a:lstStyle/>
          <a:p>
            <a:r>
              <a:rPr lang="en-US" altLang="en-US" sz="2400" dirty="0"/>
              <a:t>Employer who has the responsibility for actually correcting the hazard.</a:t>
            </a:r>
          </a:p>
          <a:p>
            <a:pPr>
              <a:buFont typeface="Wingdings" panose="05000000000000000000" pitchFamily="2" charset="2"/>
              <a:buNone/>
            </a:pPr>
            <a:endParaRPr lang="en-US" altLang="en-US" sz="800" dirty="0"/>
          </a:p>
          <a:p>
            <a:pPr lvl="1"/>
            <a:r>
              <a:rPr lang="en-US" altLang="en-US" sz="2000" b="1" dirty="0"/>
              <a:t>Example: </a:t>
            </a:r>
            <a:r>
              <a:rPr lang="en-US" altLang="en-US" sz="2000" dirty="0"/>
              <a:t>By your lack of replacing the guardrails, an employee is exposed to a fall of 6 feet or more above a lower level.</a:t>
            </a:r>
          </a:p>
          <a:p>
            <a:pPr lvl="1">
              <a:buFont typeface="Symbol" panose="05050102010706020507" pitchFamily="18" charset="2"/>
              <a:buNone/>
            </a:pPr>
            <a:endParaRPr lang="en-US" altLang="en-US" sz="800" dirty="0"/>
          </a:p>
          <a:p>
            <a:pPr lvl="1"/>
            <a:r>
              <a:rPr lang="en-US" altLang="en-US" sz="2000" b="1" dirty="0"/>
              <a:t>Correcting employer </a:t>
            </a:r>
            <a:r>
              <a:rPr lang="en-US" altLang="en-US" sz="2000" dirty="0"/>
              <a:t>may have no employees exposed.</a:t>
            </a:r>
            <a:endParaRPr lang="en-US" altLang="en-US" sz="20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52430" y="3657600"/>
            <a:ext cx="2418445" cy="2286001"/>
          </a:xfrm>
          <a:prstGeom prst="rect">
            <a:avLst/>
          </a:prstGeom>
        </p:spPr>
      </p:pic>
      <p:sp>
        <p:nvSpPr>
          <p:cNvPr id="6" name="TextBox 5"/>
          <p:cNvSpPr txBox="1"/>
          <p:nvPr/>
        </p:nvSpPr>
        <p:spPr>
          <a:xfrm>
            <a:off x="7161652" y="36576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42071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1394539"/>
            <a:ext cx="6920029" cy="4549061"/>
          </a:xfrm>
          <a:prstGeom prst="rect">
            <a:avLst/>
          </a:prstGeom>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0" b="100000" l="10728" r="100000">
                        <a14:foregroundMark x1="67910" y1="17423" x2="65205" y2="5911"/>
                        <a14:foregroundMark x1="67910" y1="17766" x2="52705" y2="16426"/>
                        <a14:foregroundMark x1="25093" y1="28935" x2="15299" y2="28935"/>
                        <a14:foregroundMark x1="48321" y1="96048" x2="68843" y2="96048"/>
                        <a14:foregroundMark x1="86660" y1="11168" x2="86660" y2="11168"/>
                        <a14:foregroundMark x1="20616" y1="26289" x2="20616" y2="26289"/>
                        <a14:backgroundMark x1="99907" y1="24055" x2="97388" y2="38110"/>
                        <a14:backgroundMark x1="83955" y1="18419" x2="89366" y2="17079"/>
                        <a14:backgroundMark x1="39366" y1="26632" x2="34888" y2="24639"/>
                        <a14:backgroundMark x1="28638" y1="44055" x2="29571" y2="43058"/>
                        <a14:backgroundMark x1="48321" y1="17423" x2="17071" y2="14467"/>
                        <a14:backgroundMark x1="99907" y1="82543" x2="91138" y2="88797"/>
                        <a14:backgroundMark x1="91138" y1="32887" x2="91138" y2="32887"/>
                        <a14:backgroundMark x1="89366" y1="44708" x2="89366" y2="44708"/>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572000" y="3962400"/>
            <a:ext cx="381000" cy="1143000"/>
          </a:xfrm>
        </p:spPr>
      </p:pic>
      <p:sp>
        <p:nvSpPr>
          <p:cNvPr id="5" name="TextBox 4"/>
          <p:cNvSpPr txBox="1"/>
          <p:nvPr/>
        </p:nvSpPr>
        <p:spPr>
          <a:xfrm>
            <a:off x="2973572" y="5744105"/>
            <a:ext cx="1600200" cy="215444"/>
          </a:xfrm>
          <a:prstGeom prst="rect">
            <a:avLst/>
          </a:prstGeom>
          <a:noFill/>
        </p:spPr>
        <p:txBody>
          <a:bodyPr wrap="square" rtlCol="0">
            <a:spAutoFit/>
          </a:bodyPr>
          <a:lstStyle/>
          <a:p>
            <a:r>
              <a:rPr lang="en-US" sz="800" b="1" u="none" dirty="0">
                <a:latin typeface="+mn-lt"/>
              </a:rPr>
              <a:t>NCDOL Photo Library</a:t>
            </a:r>
          </a:p>
        </p:txBody>
      </p:sp>
      <p:sp>
        <p:nvSpPr>
          <p:cNvPr id="6" name="Rectangle 2"/>
          <p:cNvSpPr>
            <a:spLocks noGrp="1" noChangeArrowheads="1"/>
          </p:cNvSpPr>
          <p:nvPr>
            <p:ph type="title"/>
          </p:nvPr>
        </p:nvSpPr>
        <p:spPr>
          <a:xfrm>
            <a:off x="609600" y="457200"/>
            <a:ext cx="7924800" cy="549275"/>
          </a:xfrm>
        </p:spPr>
        <p:txBody>
          <a:bodyPr/>
          <a:lstStyle/>
          <a:p>
            <a:r>
              <a:rPr lang="en-US" altLang="en-US"/>
              <a:t>Correcting Employer</a:t>
            </a:r>
          </a:p>
        </p:txBody>
      </p:sp>
    </p:spTree>
    <p:extLst>
      <p:ext uri="{BB962C8B-B14F-4D97-AF65-F5344CB8AC3E}">
        <p14:creationId xmlns:p14="http://schemas.microsoft.com/office/powerpoint/2010/main" val="147781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t>Creating Employer</a:t>
            </a:r>
          </a:p>
        </p:txBody>
      </p:sp>
      <p:sp>
        <p:nvSpPr>
          <p:cNvPr id="12291" name="Rectangle 3"/>
          <p:cNvSpPr>
            <a:spLocks noGrp="1" noChangeArrowheads="1"/>
          </p:cNvSpPr>
          <p:nvPr>
            <p:ph idx="1"/>
          </p:nvPr>
        </p:nvSpPr>
        <p:spPr>
          <a:xfrm>
            <a:off x="533400" y="1219200"/>
            <a:ext cx="8001000" cy="4525963"/>
          </a:xfrm>
        </p:spPr>
        <p:txBody>
          <a:bodyPr/>
          <a:lstStyle/>
          <a:p>
            <a:r>
              <a:rPr lang="en-US" altLang="en-US" sz="2400" dirty="0"/>
              <a:t>Employer that caused a hazardous condition that violates an OSHA standard.</a:t>
            </a:r>
          </a:p>
          <a:p>
            <a:endParaRPr lang="en-US" altLang="en-US" sz="800" dirty="0"/>
          </a:p>
          <a:p>
            <a:pPr lvl="1"/>
            <a:r>
              <a:rPr lang="en-US" altLang="en-US" sz="2000" b="1" dirty="0"/>
              <a:t>Example: </a:t>
            </a:r>
            <a:r>
              <a:rPr lang="en-US" altLang="en-US" sz="2000" dirty="0"/>
              <a:t>By your lack of authorizing the placement of guardrails that were not installed during construction can expose your employees to a fall of 6 feet or more above a lower level.</a:t>
            </a:r>
          </a:p>
          <a:p>
            <a:pPr lvl="1">
              <a:buFont typeface="Symbol" panose="05050102010706020507" pitchFamily="18" charset="2"/>
              <a:buNone/>
            </a:pPr>
            <a:r>
              <a:rPr lang="en-US" altLang="en-US" sz="800" dirty="0"/>
              <a:t>.</a:t>
            </a:r>
          </a:p>
          <a:p>
            <a:pPr lvl="1"/>
            <a:r>
              <a:rPr lang="en-US" altLang="en-US" sz="2000" b="1" dirty="0"/>
              <a:t>Creating employer </a:t>
            </a:r>
            <a:r>
              <a:rPr lang="en-US" altLang="en-US" sz="2000" dirty="0"/>
              <a:t>may have no employees exposed.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2000" y="3886200"/>
            <a:ext cx="3834292" cy="207168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154444" y="4343400"/>
            <a:ext cx="134708" cy="8382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736888" y="4191000"/>
            <a:ext cx="146954" cy="914400"/>
          </a:xfrm>
          <a:prstGeom prst="rect">
            <a:avLst/>
          </a:prstGeom>
        </p:spPr>
      </p:pic>
      <p:sp>
        <p:nvSpPr>
          <p:cNvPr id="8" name="Rectangle 7"/>
          <p:cNvSpPr/>
          <p:nvPr/>
        </p:nvSpPr>
        <p:spPr bwMode="auto">
          <a:xfrm rot="20705723">
            <a:off x="5165542" y="4652988"/>
            <a:ext cx="1304119" cy="45719"/>
          </a:xfrm>
          <a:prstGeom prst="rect">
            <a:avLst/>
          </a:prstGeom>
          <a:solidFill>
            <a:srgbClr val="9C785D"/>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9" name="TextBox 8"/>
          <p:cNvSpPr txBox="1"/>
          <p:nvPr/>
        </p:nvSpPr>
        <p:spPr>
          <a:xfrm>
            <a:off x="7162800" y="389151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7484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559" y="1373389"/>
            <a:ext cx="7262041" cy="4570211"/>
          </a:xfrm>
          <a:prstGeom prst="rect">
            <a:avLst/>
          </a:prstGeom>
        </p:spPr>
      </p:pic>
      <p:sp>
        <p:nvSpPr>
          <p:cNvPr id="5" name="Rectangle 4"/>
          <p:cNvSpPr/>
          <p:nvPr/>
        </p:nvSpPr>
        <p:spPr>
          <a:xfrm rot="181457">
            <a:off x="3242413" y="3197486"/>
            <a:ext cx="88289" cy="840001"/>
          </a:xfrm>
          <a:prstGeom prst="rect">
            <a:avLst/>
          </a:prstGeom>
          <a:solidFill>
            <a:srgbClr val="82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1457">
            <a:off x="3833789" y="2985034"/>
            <a:ext cx="80114" cy="903909"/>
          </a:xfrm>
          <a:prstGeom prst="rect">
            <a:avLst/>
          </a:prstGeom>
          <a:solidFill>
            <a:srgbClr val="828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4540294">
            <a:off x="3871926" y="2759766"/>
            <a:ext cx="45719" cy="1403928"/>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4540294">
            <a:off x="3871925" y="2977759"/>
            <a:ext cx="45719" cy="1403928"/>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7609945">
            <a:off x="5282150" y="2928495"/>
            <a:ext cx="45719" cy="1775974"/>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7465567" flipH="1">
            <a:off x="5251354" y="3106142"/>
            <a:ext cx="45719" cy="1775974"/>
          </a:xfrm>
          <a:prstGeom prst="rect">
            <a:avLst/>
          </a:prstGeom>
          <a:solidFill>
            <a:srgbClr val="7A7B69"/>
          </a:solidFill>
          <a:ln>
            <a:solidFill>
              <a:srgbClr val="7A7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10400" y="1157945"/>
            <a:ext cx="1600200" cy="215444"/>
          </a:xfrm>
          <a:prstGeom prst="rect">
            <a:avLst/>
          </a:prstGeom>
          <a:noFill/>
        </p:spPr>
        <p:txBody>
          <a:bodyPr wrap="square" rtlCol="0">
            <a:spAutoFit/>
          </a:bodyPr>
          <a:lstStyle/>
          <a:p>
            <a:r>
              <a:rPr lang="en-US" sz="800" b="1" u="none" dirty="0">
                <a:latin typeface="+mn-lt"/>
              </a:rPr>
              <a:t>NCDOL Photo Library</a:t>
            </a:r>
          </a:p>
        </p:txBody>
      </p:sp>
      <p:sp>
        <p:nvSpPr>
          <p:cNvPr id="12" name="Rectangle 2"/>
          <p:cNvSpPr>
            <a:spLocks noGrp="1" noChangeArrowheads="1"/>
          </p:cNvSpPr>
          <p:nvPr>
            <p:ph type="title"/>
          </p:nvPr>
        </p:nvSpPr>
        <p:spPr>
          <a:xfrm>
            <a:off x="609600" y="457200"/>
            <a:ext cx="7924800" cy="549275"/>
          </a:xfrm>
        </p:spPr>
        <p:txBody>
          <a:bodyPr/>
          <a:lstStyle/>
          <a:p>
            <a:r>
              <a:rPr lang="en-US" altLang="en-US" dirty="0"/>
              <a:t>Creating Employer</a:t>
            </a:r>
          </a:p>
        </p:txBody>
      </p:sp>
    </p:spTree>
    <p:extLst>
      <p:ext uri="{BB962C8B-B14F-4D97-AF65-F5344CB8AC3E}">
        <p14:creationId xmlns:p14="http://schemas.microsoft.com/office/powerpoint/2010/main" val="7692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dirty="0"/>
              <a:t>Exposing Employer</a:t>
            </a:r>
          </a:p>
        </p:txBody>
      </p:sp>
      <p:sp>
        <p:nvSpPr>
          <p:cNvPr id="14339" name="Rectangle 3"/>
          <p:cNvSpPr>
            <a:spLocks noGrp="1" noChangeArrowheads="1"/>
          </p:cNvSpPr>
          <p:nvPr>
            <p:ph idx="1"/>
          </p:nvPr>
        </p:nvSpPr>
        <p:spPr>
          <a:xfrm>
            <a:off x="533400" y="1219200"/>
            <a:ext cx="8001000" cy="4525963"/>
          </a:xfrm>
        </p:spPr>
        <p:txBody>
          <a:bodyPr/>
          <a:lstStyle/>
          <a:p>
            <a:r>
              <a:rPr lang="en-US" altLang="en-US" sz="2400" dirty="0"/>
              <a:t>An employer whose own employees are exposed to the hazard.</a:t>
            </a:r>
          </a:p>
          <a:p>
            <a:pPr>
              <a:buFont typeface="Wingdings" panose="05000000000000000000" pitchFamily="2" charset="2"/>
              <a:buNone/>
            </a:pPr>
            <a:endParaRPr lang="en-US" altLang="en-US" sz="800" dirty="0"/>
          </a:p>
          <a:p>
            <a:pPr lvl="1"/>
            <a:r>
              <a:rPr lang="en-US" altLang="en-US" sz="2000" b="1" dirty="0"/>
              <a:t>Example: </a:t>
            </a:r>
            <a:r>
              <a:rPr lang="en-US" altLang="en-US" sz="2000" dirty="0"/>
              <a:t>Your employee may be exposed to a fall while building the upper decks which is more than 6 feet above a lower level with unprotected sides or edges; prohibited by 1926.501(b)(1).</a:t>
            </a:r>
          </a:p>
          <a:p>
            <a:pPr lvl="1">
              <a:buFont typeface="Symbol" panose="05050102010706020507" pitchFamily="18" charset="2"/>
              <a:buNone/>
            </a:pPr>
            <a:endParaRPr lang="en-US" altLang="en-US" sz="800" dirty="0"/>
          </a:p>
          <a:p>
            <a:pPr lvl="2"/>
            <a:r>
              <a:rPr lang="en-US" altLang="en-US" sz="1800" b="1" dirty="0"/>
              <a:t>Exposing employer </a:t>
            </a:r>
            <a:r>
              <a:rPr lang="en-US" altLang="en-US" sz="1800" dirty="0"/>
              <a:t>is the employer most frequently cited on an inspection.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91944" y="4038600"/>
            <a:ext cx="2590055" cy="1940170"/>
          </a:xfrm>
          <a:prstGeom prst="rect">
            <a:avLst/>
          </a:prstGeom>
        </p:spPr>
      </p:pic>
      <p:cxnSp>
        <p:nvCxnSpPr>
          <p:cNvPr id="3" name="Straight Arrow Connector 2"/>
          <p:cNvCxnSpPr/>
          <p:nvPr/>
        </p:nvCxnSpPr>
        <p:spPr bwMode="auto">
          <a:xfrm>
            <a:off x="3886200" y="3810000"/>
            <a:ext cx="3429000" cy="8382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6" name="TextBox 5"/>
          <p:cNvSpPr txBox="1"/>
          <p:nvPr/>
        </p:nvSpPr>
        <p:spPr>
          <a:xfrm>
            <a:off x="7194698" y="40136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50027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71600" y="1447800"/>
            <a:ext cx="6324600" cy="4495800"/>
          </a:xfrm>
          <a:prstGeom prst="rect">
            <a:avLst/>
          </a:prstGeom>
        </p:spPr>
      </p:pic>
      <p:cxnSp>
        <p:nvCxnSpPr>
          <p:cNvPr id="5" name="Straight Arrow Connector 4"/>
          <p:cNvCxnSpPr/>
          <p:nvPr/>
        </p:nvCxnSpPr>
        <p:spPr bwMode="auto">
          <a:xfrm flipH="1" flipV="1">
            <a:off x="2209800" y="3048000"/>
            <a:ext cx="762000" cy="23622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2171700" y="5410200"/>
            <a:ext cx="2057400" cy="461665"/>
          </a:xfrm>
          <a:prstGeom prst="rect">
            <a:avLst/>
          </a:prstGeom>
          <a:noFill/>
        </p:spPr>
        <p:txBody>
          <a:bodyPr wrap="square" rtlCol="0">
            <a:spAutoFit/>
          </a:bodyPr>
          <a:lstStyle/>
          <a:p>
            <a:pPr algn="ctr"/>
            <a:r>
              <a:rPr lang="en-US" sz="2400" b="1" u="none" dirty="0">
                <a:solidFill>
                  <a:srgbClr val="C00000"/>
                </a:solidFill>
                <a:latin typeface="+mn-lt"/>
              </a:rPr>
              <a:t>Plumber</a:t>
            </a:r>
          </a:p>
        </p:txBody>
      </p:sp>
      <p:sp>
        <p:nvSpPr>
          <p:cNvPr id="14" name="TextBox 13"/>
          <p:cNvSpPr txBox="1"/>
          <p:nvPr/>
        </p:nvSpPr>
        <p:spPr>
          <a:xfrm>
            <a:off x="4648200" y="5403802"/>
            <a:ext cx="2057400" cy="461665"/>
          </a:xfrm>
          <a:prstGeom prst="rect">
            <a:avLst/>
          </a:prstGeom>
          <a:noFill/>
        </p:spPr>
        <p:txBody>
          <a:bodyPr wrap="square" rtlCol="0">
            <a:spAutoFit/>
          </a:bodyPr>
          <a:lstStyle/>
          <a:p>
            <a:pPr algn="ctr"/>
            <a:r>
              <a:rPr lang="en-US" sz="2400" b="1" u="none" dirty="0">
                <a:solidFill>
                  <a:srgbClr val="C00000"/>
                </a:solidFill>
                <a:latin typeface="+mn-lt"/>
              </a:rPr>
              <a:t>Carpenter</a:t>
            </a:r>
          </a:p>
        </p:txBody>
      </p:sp>
      <p:cxnSp>
        <p:nvCxnSpPr>
          <p:cNvPr id="15" name="Straight Arrow Connector 14"/>
          <p:cNvCxnSpPr/>
          <p:nvPr/>
        </p:nvCxnSpPr>
        <p:spPr bwMode="auto">
          <a:xfrm flipV="1">
            <a:off x="5181600" y="2971800"/>
            <a:ext cx="1143000" cy="243840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0" name="TextBox 9"/>
          <p:cNvSpPr txBox="1"/>
          <p:nvPr/>
        </p:nvSpPr>
        <p:spPr>
          <a:xfrm>
            <a:off x="3733800" y="5715000"/>
            <a:ext cx="1600200" cy="215444"/>
          </a:xfrm>
          <a:prstGeom prst="rect">
            <a:avLst/>
          </a:prstGeom>
          <a:noFill/>
        </p:spPr>
        <p:txBody>
          <a:bodyPr wrap="square" rtlCol="0">
            <a:spAutoFit/>
          </a:bodyPr>
          <a:lstStyle/>
          <a:p>
            <a:r>
              <a:rPr lang="en-US" sz="800" b="1" u="none" dirty="0">
                <a:latin typeface="+mn-lt"/>
              </a:rPr>
              <a:t>NCDOL Photo Library</a:t>
            </a:r>
          </a:p>
        </p:txBody>
      </p:sp>
      <p:sp>
        <p:nvSpPr>
          <p:cNvPr id="11" name="Rectangle 2"/>
          <p:cNvSpPr>
            <a:spLocks noGrp="1" noChangeArrowheads="1"/>
          </p:cNvSpPr>
          <p:nvPr>
            <p:ph type="title"/>
          </p:nvPr>
        </p:nvSpPr>
        <p:spPr>
          <a:xfrm>
            <a:off x="609600" y="457200"/>
            <a:ext cx="7924800" cy="549275"/>
          </a:xfrm>
        </p:spPr>
        <p:txBody>
          <a:bodyPr/>
          <a:lstStyle/>
          <a:p>
            <a:r>
              <a:rPr lang="en-US" altLang="en-US" dirty="0"/>
              <a:t>Exposing Employer</a:t>
            </a:r>
          </a:p>
        </p:txBody>
      </p:sp>
    </p:spTree>
    <p:extLst>
      <p:ext uri="{BB962C8B-B14F-4D97-AF65-F5344CB8AC3E}">
        <p14:creationId xmlns:p14="http://schemas.microsoft.com/office/powerpoint/2010/main" val="135632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9600" y="457200"/>
            <a:ext cx="8382000" cy="816073"/>
          </a:xfrm>
        </p:spPr>
        <p:txBody>
          <a:bodyPr>
            <a:normAutofit/>
          </a:bodyPr>
          <a:lstStyle/>
          <a:p>
            <a:r>
              <a:rPr lang="en-US" altLang="en-US" sz="3000" dirty="0"/>
              <a:t>Legitimate Defense for Exposing Employer</a:t>
            </a:r>
          </a:p>
        </p:txBody>
      </p:sp>
      <p:sp>
        <p:nvSpPr>
          <p:cNvPr id="17411" name="Rectangle 3"/>
          <p:cNvSpPr>
            <a:spLocks noGrp="1" noChangeArrowheads="1"/>
          </p:cNvSpPr>
          <p:nvPr>
            <p:ph idx="1"/>
          </p:nvPr>
        </p:nvSpPr>
        <p:spPr/>
        <p:txBody>
          <a:bodyPr/>
          <a:lstStyle/>
          <a:p>
            <a:r>
              <a:rPr lang="en-US" altLang="en-US" sz="2400" dirty="0"/>
              <a:t>Employer did not create the hazard.</a:t>
            </a:r>
          </a:p>
          <a:p>
            <a:pPr>
              <a:buFont typeface="Wingdings" panose="05000000000000000000" pitchFamily="2" charset="2"/>
              <a:buNone/>
            </a:pPr>
            <a:endParaRPr lang="en-US" altLang="en-US" sz="800" dirty="0"/>
          </a:p>
          <a:p>
            <a:r>
              <a:rPr lang="en-US" altLang="en-US" sz="2400" dirty="0"/>
              <a:t>Employer did not have responsibility or authority to have the hazard corrected.</a:t>
            </a:r>
          </a:p>
          <a:p>
            <a:pPr>
              <a:buFont typeface="Wingdings" panose="05000000000000000000" pitchFamily="2" charset="2"/>
              <a:buNone/>
            </a:pPr>
            <a:endParaRPr lang="en-US" altLang="en-US" sz="800" dirty="0"/>
          </a:p>
          <a:p>
            <a:r>
              <a:rPr lang="en-US" altLang="en-US" sz="2400" dirty="0"/>
              <a:t>Employer did not have the ability to correct or remove the hazard.</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495800" y="3229376"/>
            <a:ext cx="3932852" cy="271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55272" y="4800600"/>
            <a:ext cx="245528" cy="631304"/>
          </a:xfrm>
          <a:prstGeom prst="rect">
            <a:avLst/>
          </a:prstGeom>
        </p:spPr>
      </p:pic>
      <p:sp>
        <p:nvSpPr>
          <p:cNvPr id="9" name="TextBox 8"/>
          <p:cNvSpPr txBox="1"/>
          <p:nvPr/>
        </p:nvSpPr>
        <p:spPr>
          <a:xfrm>
            <a:off x="1066800" y="4124822"/>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cxnSp>
        <p:nvCxnSpPr>
          <p:cNvPr id="10" name="Straight Arrow Connector 9"/>
          <p:cNvCxnSpPr/>
          <p:nvPr/>
        </p:nvCxnSpPr>
        <p:spPr bwMode="auto">
          <a:xfrm>
            <a:off x="3276600" y="4494154"/>
            <a:ext cx="2878672" cy="53504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8" name="TextBox 7"/>
          <p:cNvSpPr txBox="1"/>
          <p:nvPr/>
        </p:nvSpPr>
        <p:spPr>
          <a:xfrm>
            <a:off x="5600700" y="5769443"/>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241228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8650" y="446151"/>
            <a:ext cx="7886700" cy="764428"/>
          </a:xfrm>
        </p:spPr>
        <p:txBody>
          <a:bodyPr/>
          <a:lstStyle/>
          <a:p>
            <a:r>
              <a:rPr lang="en-US" altLang="en-US" sz="3000"/>
              <a:t>Legitimate Defense for Exposing Employer</a:t>
            </a:r>
          </a:p>
        </p:txBody>
      </p:sp>
      <p:sp>
        <p:nvSpPr>
          <p:cNvPr id="17411" name="Rectangle 3"/>
          <p:cNvSpPr>
            <a:spLocks noGrp="1" noChangeArrowheads="1"/>
          </p:cNvSpPr>
          <p:nvPr>
            <p:ph idx="1"/>
          </p:nvPr>
        </p:nvSpPr>
        <p:spPr/>
        <p:txBody>
          <a:bodyPr/>
          <a:lstStyle/>
          <a:p>
            <a:r>
              <a:rPr lang="en-US" altLang="en-US" sz="2400" dirty="0"/>
              <a:t>Employer can demonstrate that controlling, creating, and/or correcting employers were notified of the hazard.</a:t>
            </a:r>
          </a:p>
          <a:p>
            <a:pPr>
              <a:buNone/>
            </a:pPr>
            <a:endParaRPr lang="en-US" altLang="en-US" sz="800" dirty="0"/>
          </a:p>
          <a:p>
            <a:r>
              <a:rPr lang="en-US" altLang="en-US" sz="2400" dirty="0"/>
              <a:t>Employer has instructed their employees to recognize the hazard and how to avoid it.</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30150" y="3460125"/>
            <a:ext cx="3598502" cy="248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14456" y="4713548"/>
            <a:ext cx="245528" cy="631304"/>
          </a:xfrm>
          <a:prstGeom prst="rect">
            <a:avLst/>
          </a:prstGeom>
        </p:spPr>
      </p:pic>
      <p:sp>
        <p:nvSpPr>
          <p:cNvPr id="9" name="TextBox 8"/>
          <p:cNvSpPr txBox="1"/>
          <p:nvPr/>
        </p:nvSpPr>
        <p:spPr>
          <a:xfrm>
            <a:off x="1066800" y="4124822"/>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cxnSp>
        <p:nvCxnSpPr>
          <p:cNvPr id="10" name="Straight Arrow Connector 9"/>
          <p:cNvCxnSpPr/>
          <p:nvPr/>
        </p:nvCxnSpPr>
        <p:spPr bwMode="auto">
          <a:xfrm>
            <a:off x="3276600" y="4494154"/>
            <a:ext cx="2878672" cy="53504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8" name="TextBox 7"/>
          <p:cNvSpPr txBox="1"/>
          <p:nvPr/>
        </p:nvSpPr>
        <p:spPr>
          <a:xfrm>
            <a:off x="5537120" y="5774759"/>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90001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503500"/>
            <a:ext cx="7924800" cy="461665"/>
          </a:xfrm>
        </p:spPr>
        <p:txBody>
          <a:bodyPr>
            <a:normAutofit fontScale="90000"/>
          </a:bodyPr>
          <a:lstStyle/>
          <a:p>
            <a:r>
              <a:rPr lang="en-US" altLang="en-US" sz="3000" dirty="0"/>
              <a:t>Can a Non-Exposing Employer be Cited?</a:t>
            </a:r>
          </a:p>
        </p:txBody>
      </p:sp>
      <p:sp>
        <p:nvSpPr>
          <p:cNvPr id="19459" name="Rectangle 3"/>
          <p:cNvSpPr>
            <a:spLocks noGrp="1" noChangeArrowheads="1"/>
          </p:cNvSpPr>
          <p:nvPr>
            <p:ph idx="1"/>
          </p:nvPr>
        </p:nvSpPr>
        <p:spPr>
          <a:xfrm>
            <a:off x="533400" y="1219200"/>
            <a:ext cx="8001000" cy="4525963"/>
          </a:xfrm>
        </p:spPr>
        <p:txBody>
          <a:bodyPr/>
          <a:lstStyle/>
          <a:p>
            <a:pPr>
              <a:lnSpc>
                <a:spcPct val="90000"/>
              </a:lnSpc>
            </a:pPr>
            <a:r>
              <a:rPr lang="en-US" altLang="en-US" sz="2400" b="1" dirty="0"/>
              <a:t>Cited employer </a:t>
            </a:r>
            <a:r>
              <a:rPr lang="en-US" altLang="en-US" sz="2400" dirty="0"/>
              <a:t>must have knowledge.</a:t>
            </a:r>
          </a:p>
          <a:p>
            <a:pPr>
              <a:lnSpc>
                <a:spcPct val="90000"/>
              </a:lnSpc>
            </a:pPr>
            <a:endParaRPr lang="en-US" altLang="en-US" sz="800" dirty="0"/>
          </a:p>
          <a:p>
            <a:pPr lvl="1">
              <a:lnSpc>
                <a:spcPct val="90000"/>
              </a:lnSpc>
            </a:pPr>
            <a:r>
              <a:rPr lang="en-US" altLang="en-US" sz="2000" dirty="0"/>
              <a:t>Potential or actual knowledge</a:t>
            </a:r>
          </a:p>
          <a:p>
            <a:pPr>
              <a:lnSpc>
                <a:spcPct val="90000"/>
              </a:lnSpc>
            </a:pPr>
            <a:endParaRPr lang="en-US" altLang="en-US" sz="800" dirty="0"/>
          </a:p>
          <a:p>
            <a:pPr>
              <a:lnSpc>
                <a:spcPct val="90000"/>
              </a:lnSpc>
            </a:pPr>
            <a:endParaRPr lang="en-US" altLang="en-US" sz="2400" dirty="0"/>
          </a:p>
          <a:p>
            <a:pPr>
              <a:lnSpc>
                <a:spcPct val="90000"/>
              </a:lnSpc>
            </a:pPr>
            <a:r>
              <a:rPr lang="en-US" altLang="en-US" sz="2400" dirty="0"/>
              <a:t>Under the General Duty Clause (GDC) </a:t>
            </a:r>
          </a:p>
          <a:p>
            <a:pPr>
              <a:lnSpc>
                <a:spcPct val="90000"/>
              </a:lnSpc>
            </a:pPr>
            <a:endParaRPr lang="en-US" altLang="en-US" sz="800" dirty="0"/>
          </a:p>
          <a:p>
            <a:pPr lvl="1"/>
            <a:r>
              <a:rPr lang="en-US" altLang="en-US" sz="2000" dirty="0"/>
              <a:t>Only employers whose own employees are exposed will be cited under GDC.</a:t>
            </a:r>
          </a:p>
          <a:p>
            <a:pPr>
              <a:lnSpc>
                <a:spcPct val="90000"/>
              </a:lnSpc>
            </a:pPr>
            <a:endParaRPr lang="en-US" altLang="en-US" sz="800" dirty="0"/>
          </a:p>
          <a:p>
            <a:pPr>
              <a:lnSpc>
                <a:spcPct val="90000"/>
              </a:lnSpc>
            </a:pPr>
            <a:endParaRPr lang="en-US" altLang="en-US" sz="2400" dirty="0"/>
          </a:p>
          <a:p>
            <a:pPr>
              <a:lnSpc>
                <a:spcPct val="90000"/>
              </a:lnSpc>
            </a:pPr>
            <a:r>
              <a:rPr lang="en-US" altLang="en-US" sz="2400" dirty="0"/>
              <a:t>Reliance on CPL 2-00.124 guidance</a:t>
            </a:r>
          </a:p>
          <a:p>
            <a:pPr>
              <a:lnSpc>
                <a:spcPct val="90000"/>
              </a:lnSpc>
            </a:pPr>
            <a:endParaRPr lang="en-US" altLang="en-US" sz="800" dirty="0"/>
          </a:p>
          <a:p>
            <a:pPr lvl="1">
              <a:lnSpc>
                <a:spcPct val="90000"/>
              </a:lnSpc>
            </a:pPr>
            <a:r>
              <a:rPr lang="en-US" altLang="en-US" sz="2000" dirty="0"/>
              <a:t>Simultaneous employer roles</a:t>
            </a:r>
          </a:p>
          <a:p>
            <a:pPr>
              <a:lnSpc>
                <a:spcPct val="90000"/>
              </a:lnSpc>
              <a:buFont typeface="Wingdings" panose="05000000000000000000" pitchFamily="2" charset="2"/>
              <a:buNone/>
            </a:pPr>
            <a:endParaRPr lang="en-US" altLang="en-US" sz="2400" b="1"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448" y="3581400"/>
            <a:ext cx="1877266" cy="2362200"/>
          </a:xfrm>
          <a:prstGeom prst="rect">
            <a:avLst/>
          </a:prstGeom>
          <a:noFill/>
          <a:ln w="12700" cap="flat" cmpd="sng">
            <a:solidFill>
              <a:schemeClr val="bg1">
                <a:lumMod val="75000"/>
              </a:schemeClr>
            </a:solidFill>
            <a:prstDash val="solid"/>
            <a:miter lim="800000"/>
            <a:headEnd type="none" w="sm" len="sm"/>
            <a:tailEnd type="none" w="sm" len="sm"/>
          </a:ln>
        </p:spPr>
      </p:pic>
      <p:sp>
        <p:nvSpPr>
          <p:cNvPr id="5" name="TextBox 4"/>
          <p:cNvSpPr txBox="1"/>
          <p:nvPr/>
        </p:nvSpPr>
        <p:spPr>
          <a:xfrm>
            <a:off x="7131844" y="57150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42880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533400" y="1219200"/>
            <a:ext cx="8001000" cy="4525963"/>
          </a:xfrm>
        </p:spPr>
        <p:txBody>
          <a:bodyPr/>
          <a:lstStyle/>
          <a:p>
            <a:r>
              <a:rPr lang="en-US" altLang="en-US" sz="2400" b="1" dirty="0"/>
              <a:t>Judgment of the CSHO: Did the employer…</a:t>
            </a:r>
          </a:p>
          <a:p>
            <a:endParaRPr lang="en-US" altLang="en-US" sz="800" dirty="0"/>
          </a:p>
          <a:p>
            <a:pPr lvl="1"/>
            <a:r>
              <a:rPr lang="en-US" altLang="en-US" sz="2000" dirty="0"/>
              <a:t>Conduct periodic inspections?</a:t>
            </a:r>
          </a:p>
          <a:p>
            <a:pPr lvl="1"/>
            <a:endParaRPr lang="en-US" altLang="en-US" sz="800" dirty="0"/>
          </a:p>
          <a:p>
            <a:pPr lvl="1"/>
            <a:r>
              <a:rPr lang="en-US" altLang="en-US" sz="2000" dirty="0"/>
              <a:t>Implement effective system(s) for correcting hazards?</a:t>
            </a:r>
          </a:p>
          <a:p>
            <a:pPr lvl="1"/>
            <a:endParaRPr lang="en-US" altLang="en-US" sz="800" dirty="0"/>
          </a:p>
          <a:p>
            <a:pPr lvl="1"/>
            <a:r>
              <a:rPr lang="en-US" altLang="en-US" sz="2000" dirty="0"/>
              <a:t>Enforce the other employer’s compliance with safety and health requirements?</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3456438"/>
            <a:ext cx="3672272" cy="253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477000" y="5775379"/>
            <a:ext cx="1600200" cy="215444"/>
          </a:xfrm>
          <a:prstGeom prst="rect">
            <a:avLst/>
          </a:prstGeom>
          <a:noFill/>
        </p:spPr>
        <p:txBody>
          <a:bodyPr wrap="square" rtlCol="0">
            <a:spAutoFit/>
          </a:bodyPr>
          <a:lstStyle/>
          <a:p>
            <a:r>
              <a:rPr lang="en-US" sz="800" b="1" u="none" dirty="0">
                <a:latin typeface="+mn-lt"/>
              </a:rPr>
              <a:t>NCDOL Photo Library</a:t>
            </a:r>
          </a:p>
        </p:txBody>
      </p:sp>
      <p:sp>
        <p:nvSpPr>
          <p:cNvPr id="7" name="Rectangle 2"/>
          <p:cNvSpPr>
            <a:spLocks noGrp="1" noChangeArrowheads="1"/>
          </p:cNvSpPr>
          <p:nvPr>
            <p:ph type="title"/>
          </p:nvPr>
        </p:nvSpPr>
        <p:spPr>
          <a:xfrm>
            <a:off x="609600" y="457200"/>
            <a:ext cx="7924800" cy="461665"/>
          </a:xfrm>
        </p:spPr>
        <p:txBody>
          <a:bodyPr>
            <a:normAutofit fontScale="90000"/>
          </a:bodyPr>
          <a:lstStyle/>
          <a:p>
            <a:r>
              <a:rPr lang="en-US" altLang="en-US" sz="3000" dirty="0"/>
              <a:t>Can a Non-Exposing Employer be Cited?</a:t>
            </a:r>
          </a:p>
        </p:txBody>
      </p:sp>
    </p:spTree>
    <p:extLst>
      <p:ext uri="{BB962C8B-B14F-4D97-AF65-F5344CB8AC3E}">
        <p14:creationId xmlns:p14="http://schemas.microsoft.com/office/powerpoint/2010/main" val="348238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dirty="0"/>
              <a:t>Objectives</a:t>
            </a:r>
          </a:p>
        </p:txBody>
      </p:sp>
      <p:sp>
        <p:nvSpPr>
          <p:cNvPr id="4099" name="Rectangle 3"/>
          <p:cNvSpPr>
            <a:spLocks noGrp="1" noChangeArrowheads="1"/>
          </p:cNvSpPr>
          <p:nvPr>
            <p:ph idx="1"/>
          </p:nvPr>
        </p:nvSpPr>
        <p:spPr>
          <a:xfrm>
            <a:off x="609600" y="1129554"/>
            <a:ext cx="8001000" cy="4838308"/>
          </a:xfrm>
        </p:spPr>
        <p:txBody>
          <a:bodyPr/>
          <a:lstStyle/>
          <a:p>
            <a:pPr>
              <a:lnSpc>
                <a:spcPct val="90000"/>
              </a:lnSpc>
              <a:buFont typeface="Wingdings" panose="05000000000000000000" pitchFamily="2" charset="2"/>
              <a:buNone/>
            </a:pPr>
            <a:endParaRPr lang="en-US" altLang="en-US" dirty="0"/>
          </a:p>
          <a:p>
            <a:pPr>
              <a:buSzPct val="90000"/>
            </a:pPr>
            <a:r>
              <a:rPr lang="en-US" altLang="en-US" dirty="0"/>
              <a:t>At the end of this course, students will be able to:</a:t>
            </a:r>
          </a:p>
          <a:p>
            <a:pPr marL="0" indent="0">
              <a:buSzPct val="90000"/>
              <a:buNone/>
            </a:pPr>
            <a:endParaRPr lang="en-US" altLang="en-US" sz="800" dirty="0"/>
          </a:p>
          <a:p>
            <a:pPr lvl="1">
              <a:buSzPct val="90000"/>
            </a:pPr>
            <a:r>
              <a:rPr lang="en-US" altLang="en-US" dirty="0"/>
              <a:t>Distinguish between a creating, correcting, controlling, and exposing employer.</a:t>
            </a:r>
          </a:p>
          <a:p>
            <a:pPr>
              <a:buSzPct val="90000"/>
            </a:pPr>
            <a:endParaRPr lang="en-US" altLang="en-US" sz="2400" dirty="0"/>
          </a:p>
          <a:p>
            <a:pPr lvl="1">
              <a:buSzPct val="90000"/>
            </a:pPr>
            <a:r>
              <a:rPr lang="en-US" altLang="en-US" dirty="0"/>
              <a:t>Recognize the responsibility as a creating, correcting, or controlling employer versus an exposing employer.</a:t>
            </a:r>
          </a:p>
          <a:p>
            <a:pPr>
              <a:buSzPct val="90000"/>
            </a:pPr>
            <a:endParaRPr lang="en-US" altLang="en-US" sz="2400" dirty="0"/>
          </a:p>
          <a:p>
            <a:pPr lvl="1">
              <a:buSzPct val="90000"/>
            </a:pPr>
            <a:r>
              <a:rPr lang="en-US" altLang="en-US" dirty="0"/>
              <a:t>Discuss the applicable rules governing OSH citing employers who do not have their employees exposed to the hazard.</a:t>
            </a:r>
            <a:endParaRPr lang="en-US" altLang="en-US" b="1" dirty="0"/>
          </a:p>
        </p:txBody>
      </p:sp>
      <p:sp>
        <p:nvSpPr>
          <p:cNvPr id="3" name="TextBox 2"/>
          <p:cNvSpPr txBox="1"/>
          <p:nvPr/>
        </p:nvSpPr>
        <p:spPr>
          <a:xfrm>
            <a:off x="4692502" y="5683473"/>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
        <p:nvSpPr>
          <p:cNvPr id="7" name="TextBox 6"/>
          <p:cNvSpPr txBox="1"/>
          <p:nvPr/>
        </p:nvSpPr>
        <p:spPr>
          <a:xfrm>
            <a:off x="7200900" y="5752418"/>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364299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Multi-Employer Citation Policy</a:t>
            </a:r>
          </a:p>
        </p:txBody>
      </p:sp>
      <p:sp>
        <p:nvSpPr>
          <p:cNvPr id="21507" name="Rectangle 3"/>
          <p:cNvSpPr>
            <a:spLocks noGrp="1" noChangeArrowheads="1"/>
          </p:cNvSpPr>
          <p:nvPr>
            <p:ph idx="1"/>
          </p:nvPr>
        </p:nvSpPr>
        <p:spPr>
          <a:xfrm>
            <a:off x="533400" y="1219200"/>
            <a:ext cx="8001000" cy="4525963"/>
          </a:xfrm>
        </p:spPr>
        <p:txBody>
          <a:bodyPr/>
          <a:lstStyle/>
          <a:p>
            <a:r>
              <a:rPr lang="en-US" altLang="en-US" b="1" dirty="0"/>
              <a:t>CPL 2-0.124 </a:t>
            </a:r>
            <a:r>
              <a:rPr lang="en-US" altLang="en-US" dirty="0"/>
              <a:t>– December 10, 1999</a:t>
            </a:r>
          </a:p>
          <a:p>
            <a:pPr>
              <a:buFont typeface="Wingdings" panose="05000000000000000000" pitchFamily="2" charset="2"/>
              <a:buNone/>
            </a:pPr>
            <a:endParaRPr lang="en-US" altLang="en-US" sz="800" dirty="0"/>
          </a:p>
          <a:p>
            <a:pPr lvl="1"/>
            <a:r>
              <a:rPr lang="en-US" altLang="en-US" dirty="0"/>
              <a:t>Established clearer guidance</a:t>
            </a:r>
          </a:p>
          <a:p>
            <a:pPr lvl="1">
              <a:buFont typeface="Symbol" panose="05050102010706020507" pitchFamily="18" charset="2"/>
              <a:buNone/>
            </a:pPr>
            <a:endParaRPr lang="en-US" altLang="en-US" sz="800" dirty="0"/>
          </a:p>
          <a:p>
            <a:pPr lvl="1"/>
            <a:r>
              <a:rPr lang="en-US" altLang="en-US" dirty="0"/>
              <a:t>Established a two-step determination process</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54" y="2819400"/>
            <a:ext cx="2409809" cy="3057526"/>
          </a:xfrm>
          <a:prstGeom prst="rect">
            <a:avLst/>
          </a:prstGeom>
          <a:noFill/>
          <a:ln w="12700">
            <a:solidFill>
              <a:schemeClr val="bg1">
                <a:lumMod val="75000"/>
              </a:schemeClr>
            </a:solidFill>
            <a:miter lim="800000"/>
            <a:headEnd type="none" w="sm" len="sm"/>
            <a:tailEnd type="none" w="sm" len="sm"/>
          </a:ln>
        </p:spPr>
      </p:pic>
      <p:sp>
        <p:nvSpPr>
          <p:cNvPr id="6" name="TextBox 5"/>
          <p:cNvSpPr txBox="1"/>
          <p:nvPr/>
        </p:nvSpPr>
        <p:spPr>
          <a:xfrm>
            <a:off x="7158831" y="5677431"/>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908498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Multi-Employer Worksites</a:t>
            </a:r>
          </a:p>
        </p:txBody>
      </p:sp>
      <p:sp>
        <p:nvSpPr>
          <p:cNvPr id="22531" name="Rectangle 3"/>
          <p:cNvSpPr>
            <a:spLocks noGrp="1" noChangeArrowheads="1"/>
          </p:cNvSpPr>
          <p:nvPr>
            <p:ph idx="1"/>
          </p:nvPr>
        </p:nvSpPr>
        <p:spPr>
          <a:xfrm>
            <a:off x="533400" y="1219200"/>
            <a:ext cx="8001000" cy="4191000"/>
          </a:xfrm>
        </p:spPr>
        <p:txBody>
          <a:bodyPr/>
          <a:lstStyle/>
          <a:p>
            <a:r>
              <a:rPr lang="en-US" altLang="en-US" b="1" dirty="0"/>
              <a:t>Two-step determination process</a:t>
            </a:r>
          </a:p>
          <a:p>
            <a:pPr>
              <a:buFont typeface="Wingdings" panose="05000000000000000000" pitchFamily="2" charset="2"/>
              <a:buNone/>
            </a:pPr>
            <a:endParaRPr lang="en-US" altLang="en-US" sz="800" dirty="0"/>
          </a:p>
          <a:p>
            <a:pPr lvl="1"/>
            <a:r>
              <a:rPr lang="en-US" altLang="en-US" dirty="0"/>
              <a:t>Determine if the employer is </a:t>
            </a:r>
            <a:r>
              <a:rPr lang="en-US" altLang="en-US" i="1" dirty="0"/>
              <a:t>creating, exposing, correcting or controlling.</a:t>
            </a:r>
          </a:p>
          <a:p>
            <a:pPr lvl="1">
              <a:buFont typeface="Symbol" panose="05050102010706020507" pitchFamily="18" charset="2"/>
              <a:buNone/>
            </a:pPr>
            <a:endParaRPr lang="en-US" altLang="en-US" sz="800" dirty="0"/>
          </a:p>
          <a:p>
            <a:pPr lvl="1"/>
            <a:r>
              <a:rPr lang="en-US" altLang="en-US" dirty="0"/>
              <a:t>Determine if the employer’s actions are sufficient to meet OSHA requirements.</a:t>
            </a:r>
          </a:p>
          <a:p>
            <a:pPr>
              <a:buFont typeface="Wingdings" panose="05000000000000000000" pitchFamily="2" charset="2"/>
              <a:buNone/>
            </a:pPr>
            <a:endParaRPr lang="en-US" altLang="en-US" sz="800" i="1" dirty="0"/>
          </a:p>
          <a:p>
            <a:pPr lvl="2"/>
            <a:r>
              <a:rPr lang="en-US" altLang="en-US" i="0" dirty="0"/>
              <a:t>Especially </a:t>
            </a:r>
            <a:r>
              <a:rPr lang="en-US" altLang="en-US" b="1" i="0" dirty="0"/>
              <a:t>exposing employer</a:t>
            </a:r>
            <a:endParaRPr lang="en-US" alt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0" y="3517186"/>
            <a:ext cx="3124200" cy="2407577"/>
          </a:xfrm>
          <a:prstGeom prst="rect">
            <a:avLst/>
          </a:prstGeom>
        </p:spPr>
      </p:pic>
      <p:sp>
        <p:nvSpPr>
          <p:cNvPr id="5" name="TextBox 4"/>
          <p:cNvSpPr txBox="1"/>
          <p:nvPr/>
        </p:nvSpPr>
        <p:spPr>
          <a:xfrm>
            <a:off x="7239000" y="5735900"/>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317402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Multi-Employer Worksites</a:t>
            </a:r>
          </a:p>
        </p:txBody>
      </p:sp>
      <p:sp>
        <p:nvSpPr>
          <p:cNvPr id="23555" name="Rectangle 3"/>
          <p:cNvSpPr>
            <a:spLocks noGrp="1" noChangeArrowheads="1"/>
          </p:cNvSpPr>
          <p:nvPr>
            <p:ph idx="1"/>
          </p:nvPr>
        </p:nvSpPr>
        <p:spPr>
          <a:xfrm>
            <a:off x="533400" y="1219200"/>
            <a:ext cx="8001000" cy="4525963"/>
          </a:xfrm>
        </p:spPr>
        <p:txBody>
          <a:bodyPr/>
          <a:lstStyle/>
          <a:p>
            <a:r>
              <a:rPr lang="en-US" altLang="en-US" b="1" dirty="0"/>
              <a:t>Creating employer</a:t>
            </a:r>
          </a:p>
          <a:p>
            <a:pPr>
              <a:buFont typeface="Wingdings" panose="05000000000000000000" pitchFamily="2" charset="2"/>
              <a:buNone/>
            </a:pPr>
            <a:endParaRPr lang="en-US" altLang="en-US" sz="800" dirty="0"/>
          </a:p>
          <a:p>
            <a:pPr lvl="1"/>
            <a:r>
              <a:rPr lang="en-US" altLang="en-US" dirty="0"/>
              <a:t>Caused the hazardous condition</a:t>
            </a:r>
          </a:p>
          <a:p>
            <a:pPr lvl="1">
              <a:buFont typeface="Symbol" panose="05050102010706020507" pitchFamily="18" charset="2"/>
              <a:buNone/>
            </a:pPr>
            <a:endParaRPr lang="en-US" altLang="en-US" sz="800" dirty="0"/>
          </a:p>
          <a:p>
            <a:pPr lvl="1"/>
            <a:r>
              <a:rPr lang="en-US" altLang="en-US" dirty="0"/>
              <a:t>Can be cited even if none of their own employees are exposed to the hazardous conditions</a:t>
            </a:r>
          </a:p>
          <a:p>
            <a:pPr lvl="1">
              <a:buFont typeface="Symbol" panose="05050102010706020507" pitchFamily="18" charset="2"/>
              <a:buNone/>
            </a:pPr>
            <a:endParaRPr lang="en-US" altLang="en-US" sz="800" dirty="0"/>
          </a:p>
          <a:p>
            <a:pPr lvl="1"/>
            <a:r>
              <a:rPr lang="en-US" altLang="en-US" dirty="0"/>
              <a:t>If employer </a:t>
            </a:r>
            <a:r>
              <a:rPr lang="en-US" altLang="en-US" b="1" dirty="0"/>
              <a:t>had knowledge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7799" y="3564522"/>
            <a:ext cx="3148173" cy="2379078"/>
          </a:xfrm>
          <a:prstGeom prst="rect">
            <a:avLst/>
          </a:prstGeom>
        </p:spPr>
      </p:pic>
      <p:sp>
        <p:nvSpPr>
          <p:cNvPr id="6" name="TextBox 5"/>
          <p:cNvSpPr txBox="1"/>
          <p:nvPr/>
        </p:nvSpPr>
        <p:spPr>
          <a:xfrm>
            <a:off x="1981200" y="4495800"/>
            <a:ext cx="2057400" cy="461665"/>
          </a:xfrm>
          <a:prstGeom prst="rect">
            <a:avLst/>
          </a:prstGeom>
          <a:noFill/>
        </p:spPr>
        <p:txBody>
          <a:bodyPr wrap="square" rtlCol="0">
            <a:spAutoFit/>
          </a:bodyPr>
          <a:lstStyle/>
          <a:p>
            <a:pPr algn="ctr"/>
            <a:r>
              <a:rPr lang="en-US" sz="2400" b="1" u="none" dirty="0">
                <a:solidFill>
                  <a:srgbClr val="C00000"/>
                </a:solidFill>
                <a:latin typeface="+mn-lt"/>
              </a:rPr>
              <a:t>Carpenter</a:t>
            </a:r>
          </a:p>
        </p:txBody>
      </p:sp>
      <p:cxnSp>
        <p:nvCxnSpPr>
          <p:cNvPr id="3" name="Straight Arrow Connector 2"/>
          <p:cNvCxnSpPr/>
          <p:nvPr/>
        </p:nvCxnSpPr>
        <p:spPr bwMode="auto">
          <a:xfrm flipV="1">
            <a:off x="3810000" y="4283075"/>
            <a:ext cx="3810000" cy="517525"/>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7" name="TextBox 6"/>
          <p:cNvSpPr txBox="1"/>
          <p:nvPr/>
        </p:nvSpPr>
        <p:spPr>
          <a:xfrm>
            <a:off x="6019800" y="577476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799693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Multi-Employer Worksites</a:t>
            </a:r>
          </a:p>
        </p:txBody>
      </p:sp>
      <p:sp>
        <p:nvSpPr>
          <p:cNvPr id="24579" name="Rectangle 3"/>
          <p:cNvSpPr>
            <a:spLocks noGrp="1" noChangeArrowheads="1"/>
          </p:cNvSpPr>
          <p:nvPr>
            <p:ph idx="1"/>
          </p:nvPr>
        </p:nvSpPr>
        <p:spPr>
          <a:xfrm>
            <a:off x="533400" y="1219200"/>
            <a:ext cx="8001000" cy="4525963"/>
          </a:xfrm>
        </p:spPr>
        <p:txBody>
          <a:bodyPr/>
          <a:lstStyle/>
          <a:p>
            <a:r>
              <a:rPr lang="en-US" altLang="en-US" b="1" dirty="0"/>
              <a:t>Exposing employer </a:t>
            </a:r>
          </a:p>
          <a:p>
            <a:pPr>
              <a:buFont typeface="Wingdings" panose="05000000000000000000" pitchFamily="2" charset="2"/>
              <a:buNone/>
            </a:pPr>
            <a:endParaRPr lang="en-US" altLang="en-US" sz="800" dirty="0"/>
          </a:p>
          <a:p>
            <a:pPr lvl="1"/>
            <a:r>
              <a:rPr lang="en-US" altLang="en-US" dirty="0"/>
              <a:t>Own employees exposed</a:t>
            </a:r>
          </a:p>
          <a:p>
            <a:pPr lvl="1">
              <a:buFont typeface="Symbol" panose="05050102010706020507" pitchFamily="18" charset="2"/>
              <a:buNone/>
            </a:pPr>
            <a:endParaRPr lang="en-US" altLang="en-US" sz="800" dirty="0"/>
          </a:p>
          <a:p>
            <a:pPr lvl="1"/>
            <a:r>
              <a:rPr lang="en-US" altLang="en-US" dirty="0"/>
              <a:t>Failed to take steps to protect their employees</a:t>
            </a:r>
          </a:p>
          <a:p>
            <a:pPr lvl="1">
              <a:buFont typeface="Symbol" panose="05050102010706020507" pitchFamily="18" charset="2"/>
              <a:buNone/>
            </a:pPr>
            <a:endParaRPr lang="en-US" altLang="en-US" sz="800" dirty="0"/>
          </a:p>
          <a:p>
            <a:pPr lvl="2"/>
            <a:r>
              <a:rPr lang="en-US" altLang="en-US" sz="1800" i="0" dirty="0"/>
              <a:t>Asked the creating/correcting/controlling employer to correct the hazard.</a:t>
            </a:r>
          </a:p>
          <a:p>
            <a:pPr lvl="2"/>
            <a:endParaRPr lang="en-US" altLang="en-US" sz="800" i="0" dirty="0"/>
          </a:p>
          <a:p>
            <a:pPr lvl="2"/>
            <a:r>
              <a:rPr lang="en-US" altLang="en-US" sz="1800" i="0" dirty="0"/>
              <a:t>Informed their own employees of the hazard.</a:t>
            </a:r>
          </a:p>
          <a:p>
            <a:pPr lvl="2"/>
            <a:endParaRPr lang="en-US" altLang="en-US" sz="800" i="0" dirty="0"/>
          </a:p>
          <a:p>
            <a:pPr lvl="2"/>
            <a:r>
              <a:rPr lang="en-US" altLang="en-US" sz="1800" i="0" dirty="0"/>
              <a:t>Provided alternative protection.</a:t>
            </a: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37110" y="3810000"/>
            <a:ext cx="309154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4400" y="4812268"/>
            <a:ext cx="3247052" cy="369332"/>
          </a:xfrm>
          <a:prstGeom prst="rect">
            <a:avLst/>
          </a:prstGeom>
          <a:noFill/>
        </p:spPr>
        <p:txBody>
          <a:bodyPr wrap="square" rtlCol="0">
            <a:spAutoFit/>
          </a:bodyPr>
          <a:lstStyle/>
          <a:p>
            <a:pPr algn="ctr"/>
            <a:r>
              <a:rPr lang="en-US" sz="1800" b="1" u="none" dirty="0">
                <a:solidFill>
                  <a:srgbClr val="C00000"/>
                </a:solidFill>
                <a:latin typeface="+mn-lt"/>
              </a:rPr>
              <a:t>Electrical Contractor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00800" y="4800600"/>
            <a:ext cx="215892" cy="555104"/>
          </a:xfrm>
          <a:prstGeom prst="rect">
            <a:avLst/>
          </a:prstGeom>
        </p:spPr>
      </p:pic>
      <p:cxnSp>
        <p:nvCxnSpPr>
          <p:cNvPr id="8" name="Straight Arrow Connector 7"/>
          <p:cNvCxnSpPr/>
          <p:nvPr/>
        </p:nvCxnSpPr>
        <p:spPr bwMode="auto">
          <a:xfrm>
            <a:off x="3962400" y="5029200"/>
            <a:ext cx="2438400" cy="0"/>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9" name="TextBox 8"/>
          <p:cNvSpPr txBox="1"/>
          <p:nvPr/>
        </p:nvSpPr>
        <p:spPr>
          <a:xfrm>
            <a:off x="5708646" y="5769171"/>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653416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Multi-Employer Worksites</a:t>
            </a:r>
          </a:p>
        </p:txBody>
      </p:sp>
      <p:sp>
        <p:nvSpPr>
          <p:cNvPr id="25603" name="Rectangle 3"/>
          <p:cNvSpPr>
            <a:spLocks noGrp="1" noChangeArrowheads="1"/>
          </p:cNvSpPr>
          <p:nvPr>
            <p:ph idx="1"/>
          </p:nvPr>
        </p:nvSpPr>
        <p:spPr>
          <a:xfrm>
            <a:off x="533400" y="1219200"/>
            <a:ext cx="8001000" cy="4525963"/>
          </a:xfrm>
        </p:spPr>
        <p:txBody>
          <a:bodyPr/>
          <a:lstStyle/>
          <a:p>
            <a:r>
              <a:rPr lang="en-US" altLang="en-US" b="1" dirty="0"/>
              <a:t>Correcting employer</a:t>
            </a:r>
          </a:p>
          <a:p>
            <a:pPr>
              <a:buFont typeface="Wingdings" panose="05000000000000000000" pitchFamily="2" charset="2"/>
              <a:buNone/>
            </a:pPr>
            <a:endParaRPr lang="en-US" altLang="en-US" sz="800" dirty="0"/>
          </a:p>
          <a:p>
            <a:pPr lvl="1"/>
            <a:r>
              <a:rPr lang="en-US" altLang="en-US" sz="2200" dirty="0"/>
              <a:t>Responsible for correcting the hazard</a:t>
            </a:r>
          </a:p>
          <a:p>
            <a:pPr lvl="1"/>
            <a:endParaRPr lang="en-US" altLang="en-US" sz="800" dirty="0"/>
          </a:p>
          <a:p>
            <a:pPr lvl="1"/>
            <a:r>
              <a:rPr lang="en-US" altLang="en-US" sz="2200" dirty="0"/>
              <a:t>Can be cited even if none of their own employees are exposed to the hazardous condition</a:t>
            </a:r>
          </a:p>
          <a:p>
            <a:pPr lvl="1">
              <a:buFont typeface="Symbol" panose="05050102010706020507" pitchFamily="18" charset="2"/>
              <a:buNone/>
            </a:pPr>
            <a:endParaRPr lang="en-US" altLang="en-US" sz="800" dirty="0"/>
          </a:p>
          <a:p>
            <a:pPr lvl="1"/>
            <a:r>
              <a:rPr lang="en-US" altLang="en-US" sz="2200" dirty="0"/>
              <a:t>If employer </a:t>
            </a:r>
            <a:r>
              <a:rPr lang="en-US" altLang="en-US" sz="2200" b="1" dirty="0"/>
              <a:t>had knowledge</a:t>
            </a:r>
            <a:endParaRPr lang="en-US" altLang="en-US" sz="2200" dirty="0"/>
          </a:p>
          <a:p>
            <a:pPr>
              <a:buFont typeface="Wingdings" panose="05000000000000000000" pitchFamily="2" charset="2"/>
              <a:buNone/>
            </a:pPr>
            <a:endParaRPr lang="en-US" altLang="en-US" sz="1200"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57800" y="3558381"/>
            <a:ext cx="3200400" cy="2397370"/>
          </a:xfrm>
          <a:prstGeom prst="rect">
            <a:avLst/>
          </a:prstGeom>
        </p:spPr>
      </p:pic>
      <p:sp>
        <p:nvSpPr>
          <p:cNvPr id="6" name="TextBox 5"/>
          <p:cNvSpPr txBox="1"/>
          <p:nvPr/>
        </p:nvSpPr>
        <p:spPr>
          <a:xfrm>
            <a:off x="1691174" y="3516868"/>
            <a:ext cx="3247052" cy="369332"/>
          </a:xfrm>
          <a:prstGeom prst="rect">
            <a:avLst/>
          </a:prstGeom>
          <a:noFill/>
        </p:spPr>
        <p:txBody>
          <a:bodyPr wrap="square" rtlCol="0">
            <a:spAutoFit/>
          </a:bodyPr>
          <a:lstStyle/>
          <a:p>
            <a:pPr algn="ctr"/>
            <a:r>
              <a:rPr lang="en-US" sz="1800" b="1" u="none" dirty="0">
                <a:solidFill>
                  <a:srgbClr val="C00000"/>
                </a:solidFill>
                <a:latin typeface="+mn-lt"/>
              </a:rPr>
              <a:t>Carpenter Contractor</a:t>
            </a:r>
          </a:p>
        </p:txBody>
      </p:sp>
      <p:cxnSp>
        <p:nvCxnSpPr>
          <p:cNvPr id="7" name="Straight Arrow Connector 6"/>
          <p:cNvCxnSpPr/>
          <p:nvPr/>
        </p:nvCxnSpPr>
        <p:spPr bwMode="auto">
          <a:xfrm>
            <a:off x="4572000" y="3762601"/>
            <a:ext cx="2438400" cy="58079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pic>
        <p:nvPicPr>
          <p:cNvPr id="8" name="Picture 7"/>
          <p:cNvPicPr/>
          <p:nvPr/>
        </p:nvPicPr>
        <p:blipFill rotWithShape="1">
          <a:blip r:embed="rId4" cstate="print">
            <a:extLst>
              <a:ext uri="{28A0092B-C50C-407E-A947-70E740481C1C}">
                <a14:useLocalDpi xmlns:a14="http://schemas.microsoft.com/office/drawing/2010/main" val="0"/>
              </a:ext>
            </a:extLst>
          </a:blip>
          <a:srcRect/>
          <a:stretch/>
        </p:blipFill>
        <p:spPr bwMode="auto">
          <a:xfrm>
            <a:off x="1366837" y="3874539"/>
            <a:ext cx="1947863" cy="2081212"/>
          </a:xfrm>
          <a:prstGeom prst="rect">
            <a:avLst/>
          </a:prstGeom>
          <a:ln>
            <a:noFill/>
          </a:ln>
          <a:extLst>
            <a:ext uri="{53640926-AAD7-44D8-BBD7-CCE9431645EC}">
              <a14:shadowObscured xmlns:a14="http://schemas.microsoft.com/office/drawing/2010/main"/>
            </a:ext>
          </a:extLst>
        </p:spPr>
      </p:pic>
      <p:cxnSp>
        <p:nvCxnSpPr>
          <p:cNvPr id="9" name="Straight Arrow Connector 8"/>
          <p:cNvCxnSpPr/>
          <p:nvPr/>
        </p:nvCxnSpPr>
        <p:spPr bwMode="auto">
          <a:xfrm flipH="1">
            <a:off x="2340768" y="4343400"/>
            <a:ext cx="1293506" cy="337466"/>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cxnSp>
        <p:nvCxnSpPr>
          <p:cNvPr id="12" name="Straight Arrow Connector 11"/>
          <p:cNvCxnSpPr/>
          <p:nvPr/>
        </p:nvCxnSpPr>
        <p:spPr bwMode="auto">
          <a:xfrm flipH="1">
            <a:off x="1700117" y="4343400"/>
            <a:ext cx="1934157" cy="209019"/>
          </a:xfrm>
          <a:prstGeom prst="straightConnector1">
            <a:avLst/>
          </a:prstGeom>
          <a:solidFill>
            <a:schemeClr val="accent1"/>
          </a:solidFill>
          <a:ln w="57150" cap="flat" cmpd="sng" algn="ctr">
            <a:solidFill>
              <a:srgbClr val="C00000"/>
            </a:solidFill>
            <a:prstDash val="solid"/>
            <a:round/>
            <a:headEnd type="none" w="sm" len="sm"/>
            <a:tailEnd type="triangle"/>
          </a:ln>
          <a:effectLst/>
        </p:spPr>
      </p:cxnSp>
      <p:sp>
        <p:nvSpPr>
          <p:cNvPr id="14" name="TextBox 13"/>
          <p:cNvSpPr txBox="1"/>
          <p:nvPr/>
        </p:nvSpPr>
        <p:spPr>
          <a:xfrm>
            <a:off x="3211238" y="4016916"/>
            <a:ext cx="1654725" cy="830997"/>
          </a:xfrm>
          <a:prstGeom prst="rect">
            <a:avLst/>
          </a:prstGeom>
          <a:noFill/>
        </p:spPr>
        <p:txBody>
          <a:bodyPr wrap="square" rtlCol="0">
            <a:spAutoFit/>
          </a:bodyPr>
          <a:lstStyle/>
          <a:p>
            <a:pPr algn="ctr"/>
            <a:r>
              <a:rPr lang="en-US" sz="1200" b="1" u="none" dirty="0">
                <a:solidFill>
                  <a:srgbClr val="C00000"/>
                </a:solidFill>
                <a:latin typeface="+mn-lt"/>
              </a:rPr>
              <a:t>Knowledge</a:t>
            </a:r>
          </a:p>
          <a:p>
            <a:pPr algn="ctr"/>
            <a:r>
              <a:rPr lang="en-US" sz="1200" b="1" u="none" dirty="0">
                <a:solidFill>
                  <a:srgbClr val="C00000"/>
                </a:solidFill>
                <a:latin typeface="+mn-lt"/>
              </a:rPr>
              <a:t>or</a:t>
            </a:r>
          </a:p>
          <a:p>
            <a:pPr algn="ctr"/>
            <a:r>
              <a:rPr lang="en-US" sz="1200" b="1" u="none" dirty="0">
                <a:solidFill>
                  <a:srgbClr val="C00000"/>
                </a:solidFill>
                <a:latin typeface="+mn-lt"/>
              </a:rPr>
              <a:t>Potential Knowledge!</a:t>
            </a:r>
          </a:p>
        </p:txBody>
      </p:sp>
      <p:sp>
        <p:nvSpPr>
          <p:cNvPr id="11" name="TextBox 10"/>
          <p:cNvSpPr txBox="1"/>
          <p:nvPr/>
        </p:nvSpPr>
        <p:spPr>
          <a:xfrm>
            <a:off x="1334939" y="5729216"/>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
        <p:nvSpPr>
          <p:cNvPr id="13" name="TextBox 12"/>
          <p:cNvSpPr txBox="1"/>
          <p:nvPr/>
        </p:nvSpPr>
        <p:spPr>
          <a:xfrm>
            <a:off x="7249837" y="5733632"/>
            <a:ext cx="1600200" cy="215444"/>
          </a:xfrm>
          <a:prstGeom prst="rect">
            <a:avLst/>
          </a:prstGeom>
          <a:noFill/>
        </p:spPr>
        <p:txBody>
          <a:bodyPr wrap="square" rtlCol="0">
            <a:spAutoFit/>
          </a:bodyPr>
          <a:lstStyle/>
          <a:p>
            <a:r>
              <a:rPr lang="en-US" sz="800" b="1" u="none" dirty="0">
                <a:solidFill>
                  <a:schemeClr val="bg1"/>
                </a:solidFill>
                <a:latin typeface="+mn-lt"/>
              </a:rPr>
              <a:t>NCDOL Photo Library</a:t>
            </a:r>
          </a:p>
        </p:txBody>
      </p:sp>
    </p:spTree>
    <p:extLst>
      <p:ext uri="{BB962C8B-B14F-4D97-AF65-F5344CB8AC3E}">
        <p14:creationId xmlns:p14="http://schemas.microsoft.com/office/powerpoint/2010/main" val="4635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barn(inVertical)">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par>
                                <p:cTn id="24" presetID="2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Multi-Employer Worksites</a:t>
            </a:r>
          </a:p>
        </p:txBody>
      </p:sp>
      <p:sp>
        <p:nvSpPr>
          <p:cNvPr id="26627" name="Rectangle 3"/>
          <p:cNvSpPr>
            <a:spLocks noGrp="1" noChangeArrowheads="1"/>
          </p:cNvSpPr>
          <p:nvPr>
            <p:ph idx="1"/>
          </p:nvPr>
        </p:nvSpPr>
        <p:spPr>
          <a:xfrm>
            <a:off x="533400" y="1219200"/>
            <a:ext cx="8001000" cy="4525963"/>
          </a:xfrm>
        </p:spPr>
        <p:txBody>
          <a:bodyPr/>
          <a:lstStyle/>
          <a:p>
            <a:r>
              <a:rPr lang="en-US" altLang="en-US" b="1" dirty="0"/>
              <a:t>Controlling employer</a:t>
            </a:r>
          </a:p>
          <a:p>
            <a:pPr>
              <a:buFont typeface="Wingdings" panose="05000000000000000000" pitchFamily="2" charset="2"/>
              <a:buNone/>
            </a:pPr>
            <a:endParaRPr lang="en-US" altLang="en-US" sz="800" b="1" dirty="0"/>
          </a:p>
          <a:p>
            <a:pPr lvl="1"/>
            <a:r>
              <a:rPr lang="en-US" altLang="en-US" dirty="0"/>
              <a:t>General supervision and authority at the worksite</a:t>
            </a:r>
          </a:p>
          <a:p>
            <a:pPr lvl="1">
              <a:buFont typeface="Symbol" panose="05050102010706020507" pitchFamily="18" charset="2"/>
              <a:buNone/>
            </a:pPr>
            <a:endParaRPr lang="en-US" altLang="en-US" sz="800" dirty="0"/>
          </a:p>
          <a:p>
            <a:pPr lvl="1"/>
            <a:r>
              <a:rPr lang="en-US" altLang="en-US" dirty="0"/>
              <a:t>Power to correct hazards</a:t>
            </a:r>
          </a:p>
          <a:p>
            <a:pPr lvl="1">
              <a:buFont typeface="Symbol" panose="05050102010706020507" pitchFamily="18" charset="2"/>
              <a:buNone/>
            </a:pPr>
            <a:endParaRPr lang="en-US" altLang="en-US" sz="800" dirty="0"/>
          </a:p>
          <a:p>
            <a:pPr lvl="1"/>
            <a:r>
              <a:rPr lang="en-US" altLang="en-US" dirty="0"/>
              <a:t>Power to require other employers to correct hazards</a:t>
            </a:r>
          </a:p>
          <a:p>
            <a:pPr lvl="1">
              <a:buFont typeface="Symbol" panose="05050102010706020507" pitchFamily="18" charset="2"/>
              <a:buNone/>
            </a:pPr>
            <a:endParaRPr lang="en-US" altLang="en-US" sz="800" dirty="0"/>
          </a:p>
          <a:p>
            <a:pPr lvl="1"/>
            <a:r>
              <a:rPr lang="en-US" altLang="en-US" dirty="0"/>
              <a:t>Exercises reasonable care to prevent and detect hazards</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a:stretch/>
        </p:blipFill>
        <p:spPr bwMode="auto">
          <a:xfrm>
            <a:off x="6477000" y="3873044"/>
            <a:ext cx="1947862" cy="2103893"/>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7239000" y="38993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097843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t>Multi-Employer Worksites</a:t>
            </a:r>
          </a:p>
        </p:txBody>
      </p:sp>
      <p:sp>
        <p:nvSpPr>
          <p:cNvPr id="27651" name="Rectangle 3"/>
          <p:cNvSpPr>
            <a:spLocks noGrp="1" noChangeArrowheads="1"/>
          </p:cNvSpPr>
          <p:nvPr>
            <p:ph idx="1"/>
          </p:nvPr>
        </p:nvSpPr>
        <p:spPr>
          <a:xfrm>
            <a:off x="533400" y="1219200"/>
            <a:ext cx="8001000" cy="4525963"/>
          </a:xfrm>
        </p:spPr>
        <p:txBody>
          <a:bodyPr/>
          <a:lstStyle/>
          <a:p>
            <a:r>
              <a:rPr lang="en-US" altLang="en-US" b="1" dirty="0"/>
              <a:t>Controlling employers </a:t>
            </a:r>
          </a:p>
          <a:p>
            <a:pPr>
              <a:buFont typeface="Wingdings" panose="05000000000000000000" pitchFamily="2" charset="2"/>
              <a:buNone/>
            </a:pPr>
            <a:endParaRPr lang="en-US" altLang="en-US" sz="800" b="1" dirty="0"/>
          </a:p>
          <a:p>
            <a:pPr lvl="1"/>
            <a:r>
              <a:rPr lang="en-US" altLang="en-US" sz="2000" dirty="0"/>
              <a:t>Evaluation of “reasonable care”</a:t>
            </a:r>
          </a:p>
          <a:p>
            <a:pPr lvl="1">
              <a:buFont typeface="Symbol" panose="05050102010706020507" pitchFamily="18" charset="2"/>
              <a:buNone/>
            </a:pPr>
            <a:endParaRPr lang="en-US" altLang="en-US" sz="800" dirty="0"/>
          </a:p>
          <a:p>
            <a:pPr lvl="1"/>
            <a:r>
              <a:rPr lang="en-US" altLang="en-US" sz="2000" dirty="0"/>
              <a:t>Periodic and effective project inspections</a:t>
            </a:r>
          </a:p>
          <a:p>
            <a:pPr lvl="1">
              <a:buFont typeface="Symbol" panose="05050102010706020507" pitchFamily="18" charset="2"/>
              <a:buNone/>
            </a:pPr>
            <a:endParaRPr lang="en-US" altLang="en-US" sz="800" dirty="0"/>
          </a:p>
          <a:p>
            <a:pPr lvl="1"/>
            <a:r>
              <a:rPr lang="en-US" altLang="en-US" sz="2000" dirty="0"/>
              <a:t>Implemented an effective system for hazard correction</a:t>
            </a:r>
          </a:p>
          <a:p>
            <a:pPr lvl="1">
              <a:buFont typeface="Symbol" panose="05050102010706020507" pitchFamily="18" charset="2"/>
              <a:buNone/>
            </a:pPr>
            <a:endParaRPr lang="en-US" altLang="en-US" sz="800" dirty="0"/>
          </a:p>
          <a:p>
            <a:pPr lvl="1"/>
            <a:r>
              <a:rPr lang="en-US" altLang="en-US" sz="2000" dirty="0"/>
              <a:t>Enforces other controlled employers’ safety and health requirements</a:t>
            </a:r>
          </a:p>
          <a:p>
            <a:pPr lvl="1"/>
            <a:endParaRPr lang="en-US" altLang="en-US" sz="800" dirty="0"/>
          </a:p>
          <a:p>
            <a:pPr lvl="1"/>
            <a:r>
              <a:rPr lang="en-US" altLang="en-US" sz="2000" dirty="0"/>
              <a:t>Follow-up inspections to ensure hazard is corrected</a:t>
            </a:r>
          </a:p>
          <a:p>
            <a:pPr lvl="1"/>
            <a:endParaRPr lang="en-US" altLang="en-US" sz="800" dirty="0"/>
          </a:p>
          <a:p>
            <a:pPr lvl="2"/>
            <a:r>
              <a:rPr lang="en-US" altLang="en-US" sz="1400" dirty="0"/>
              <a:t>29 CFR 1926.20(b)(2), The employer </a:t>
            </a:r>
            <a:r>
              <a:rPr lang="en-US" sz="1400" dirty="0"/>
              <a:t>shall provide for</a:t>
            </a:r>
          </a:p>
          <a:p>
            <a:pPr marL="457200" lvl="1" indent="0">
              <a:buNone/>
            </a:pPr>
            <a:r>
              <a:rPr lang="en-US" sz="1400" dirty="0"/>
              <a:t>            frequent and regular inspections of the job sites,</a:t>
            </a:r>
          </a:p>
          <a:p>
            <a:pPr marL="457200" lvl="1" indent="0">
              <a:buNone/>
            </a:pPr>
            <a:r>
              <a:rPr lang="en-US" sz="1400" dirty="0"/>
              <a:t>            materials, and equipment to be made by</a:t>
            </a:r>
          </a:p>
          <a:p>
            <a:pPr marL="457200" lvl="1" indent="0">
              <a:buNone/>
            </a:pPr>
            <a:r>
              <a:rPr lang="en-US" sz="1400" dirty="0"/>
              <a:t>            competent persons designated by the employers.</a:t>
            </a:r>
            <a:endParaRPr lang="en-US" altLang="en-US" sz="1400" dirty="0"/>
          </a:p>
          <a:p>
            <a:pPr lvl="1"/>
            <a:endParaRPr lang="en-US" altLang="en-US" sz="2000"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a:stretch/>
        </p:blipFill>
        <p:spPr bwMode="auto">
          <a:xfrm>
            <a:off x="6248400" y="4191000"/>
            <a:ext cx="2176462" cy="178593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162800" y="41910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3525884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Summary</a:t>
            </a:r>
          </a:p>
        </p:txBody>
      </p:sp>
      <p:sp>
        <p:nvSpPr>
          <p:cNvPr id="28675" name="Rectangle 3"/>
          <p:cNvSpPr>
            <a:spLocks noGrp="1" noChangeArrowheads="1"/>
          </p:cNvSpPr>
          <p:nvPr>
            <p:ph idx="1"/>
          </p:nvPr>
        </p:nvSpPr>
        <p:spPr/>
        <p:txBody>
          <a:bodyPr/>
          <a:lstStyle/>
          <a:p>
            <a:pPr>
              <a:lnSpc>
                <a:spcPct val="90000"/>
              </a:lnSpc>
              <a:buFont typeface="Wingdings" panose="05000000000000000000" pitchFamily="2" charset="2"/>
              <a:buNone/>
            </a:pPr>
            <a:endParaRPr lang="en-US" altLang="en-US" sz="800" dirty="0"/>
          </a:p>
          <a:p>
            <a:pPr>
              <a:buSzPct val="90000"/>
            </a:pPr>
            <a:r>
              <a:rPr lang="en-US" altLang="en-US" dirty="0"/>
              <a:t>In this course, we:</a:t>
            </a:r>
          </a:p>
          <a:p>
            <a:pPr marL="0" indent="0">
              <a:buSzPct val="90000"/>
              <a:buNone/>
            </a:pPr>
            <a:endParaRPr lang="en-US" altLang="en-US" sz="2000" dirty="0"/>
          </a:p>
          <a:p>
            <a:pPr lvl="1">
              <a:buSzPct val="90000"/>
            </a:pPr>
            <a:r>
              <a:rPr lang="en-US" altLang="en-US" dirty="0"/>
              <a:t>Distinguished between the creating, correcting, controlling, and exposing employers.</a:t>
            </a:r>
          </a:p>
          <a:p>
            <a:pPr>
              <a:buSzPct val="90000"/>
            </a:pPr>
            <a:endParaRPr lang="en-US" altLang="en-US" sz="2400" dirty="0"/>
          </a:p>
          <a:p>
            <a:pPr lvl="1">
              <a:buSzPct val="90000"/>
            </a:pPr>
            <a:r>
              <a:rPr lang="en-US" altLang="en-US" dirty="0"/>
              <a:t>Recognized the responsibility as a creating, correcting, or controlling employer versus an exposing employer.</a:t>
            </a:r>
          </a:p>
          <a:p>
            <a:pPr>
              <a:buSzPct val="90000"/>
            </a:pPr>
            <a:endParaRPr lang="en-US" altLang="en-US" sz="2400" dirty="0"/>
          </a:p>
          <a:p>
            <a:pPr lvl="1">
              <a:buSzPct val="90000"/>
            </a:pPr>
            <a:r>
              <a:rPr lang="en-US" altLang="en-US" dirty="0"/>
              <a:t>Discussed the applicable rules governing OSH citing employers who do not have their employees exposed to the hazard.</a:t>
            </a:r>
          </a:p>
        </p:txBody>
      </p:sp>
    </p:spTree>
    <p:extLst>
      <p:ext uri="{BB962C8B-B14F-4D97-AF65-F5344CB8AC3E}">
        <p14:creationId xmlns:p14="http://schemas.microsoft.com/office/powerpoint/2010/main" val="3696663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457200"/>
            <a:ext cx="8305800" cy="549275"/>
          </a:xfrm>
        </p:spPr>
        <p:txBody>
          <a:bodyPr/>
          <a:lstStyle/>
          <a:p>
            <a:r>
              <a:rPr lang="en-US" altLang="en-US"/>
              <a:t>Thank You For Attending!</a:t>
            </a:r>
          </a:p>
        </p:txBody>
      </p:sp>
      <p:sp>
        <p:nvSpPr>
          <p:cNvPr id="87043" name="Rectangle 3"/>
          <p:cNvSpPr>
            <a:spLocks noGrp="1" noChangeArrowheads="1"/>
          </p:cNvSpPr>
          <p:nvPr>
            <p:ph type="body" idx="1"/>
          </p:nvPr>
        </p:nvSpPr>
        <p:spPr>
          <a:xfrm>
            <a:off x="1333500" y="2209800"/>
            <a:ext cx="6705600" cy="838200"/>
          </a:xfrm>
        </p:spPr>
        <p:txBody>
          <a:bodyPr>
            <a:normAutofit lnSpcReduction="10000"/>
          </a:bodyPr>
          <a:lstStyle/>
          <a:p>
            <a:pPr algn="ctr">
              <a:buFont typeface="Wingdings" panose="05000000000000000000" pitchFamily="2" charset="2"/>
              <a:buNone/>
            </a:pPr>
            <a:r>
              <a:rPr lang="en-US" altLang="en-US" sz="6000" dirty="0">
                <a:solidFill>
                  <a:srgbClr val="000000"/>
                </a:solidFill>
              </a:rPr>
              <a:t>Final Questions?</a:t>
            </a:r>
            <a:endParaRPr lang="en-US" altLang="en-US" sz="6000" dirty="0"/>
          </a:p>
        </p:txBody>
      </p:sp>
    </p:spTree>
    <p:extLst>
      <p:ext uri="{BB962C8B-B14F-4D97-AF65-F5344CB8AC3E}">
        <p14:creationId xmlns:p14="http://schemas.microsoft.com/office/powerpoint/2010/main" val="2103241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1378058"/>
            <a:ext cx="7543800" cy="4565541"/>
          </a:xfrm>
          <a:prstGeom prst="rect">
            <a:avLst/>
          </a:prstGeom>
        </p:spPr>
      </p:pic>
      <p:sp>
        <p:nvSpPr>
          <p:cNvPr id="2" name="Title 1"/>
          <p:cNvSpPr>
            <a:spLocks noGrp="1"/>
          </p:cNvSpPr>
          <p:nvPr>
            <p:ph type="title"/>
          </p:nvPr>
        </p:nvSpPr>
        <p:spPr>
          <a:xfrm>
            <a:off x="609600" y="457200"/>
            <a:ext cx="7924800" cy="523220"/>
          </a:xfrm>
        </p:spPr>
        <p:txBody>
          <a:bodyPr>
            <a:normAutofit fontScale="90000"/>
          </a:bodyPr>
          <a:lstStyle/>
          <a:p>
            <a:r>
              <a:rPr lang="en-US" altLang="en-US" sz="3400" dirty="0"/>
              <a:t>Spot the site condition for knowledge</a:t>
            </a:r>
            <a:endParaRPr lang="en-US" sz="3400" dirty="0">
              <a:solidFill>
                <a:srgbClr val="C00000"/>
              </a:solidFill>
            </a:endParaRPr>
          </a:p>
        </p:txBody>
      </p:sp>
      <p:cxnSp>
        <p:nvCxnSpPr>
          <p:cNvPr id="7" name="Straight Arrow Connector 6"/>
          <p:cNvCxnSpPr/>
          <p:nvPr/>
        </p:nvCxnSpPr>
        <p:spPr bwMode="auto">
          <a:xfrm flipH="1">
            <a:off x="2667000" y="1600200"/>
            <a:ext cx="4114800" cy="609600"/>
          </a:xfrm>
          <a:prstGeom prst="straightConnector1">
            <a:avLst/>
          </a:prstGeom>
          <a:solidFill>
            <a:schemeClr val="accent1"/>
          </a:solidFill>
          <a:ln w="38100" cap="flat" cmpd="sng" algn="ctr">
            <a:solidFill>
              <a:srgbClr val="C00000"/>
            </a:solidFill>
            <a:prstDash val="solid"/>
            <a:round/>
            <a:headEnd type="none" w="sm" len="sm"/>
            <a:tailEnd type="triangle"/>
          </a:ln>
          <a:effectLst/>
        </p:spPr>
      </p:cxnSp>
      <p:sp>
        <p:nvSpPr>
          <p:cNvPr id="8" name="TextBox 7"/>
          <p:cNvSpPr txBox="1"/>
          <p:nvPr/>
        </p:nvSpPr>
        <p:spPr>
          <a:xfrm>
            <a:off x="6744586" y="1378059"/>
            <a:ext cx="1524000" cy="400110"/>
          </a:xfrm>
          <a:prstGeom prst="rect">
            <a:avLst/>
          </a:prstGeom>
          <a:noFill/>
        </p:spPr>
        <p:txBody>
          <a:bodyPr wrap="square" rtlCol="0">
            <a:spAutoFit/>
          </a:bodyPr>
          <a:lstStyle/>
          <a:p>
            <a:r>
              <a:rPr lang="en-US" sz="2000" u="none" dirty="0">
                <a:solidFill>
                  <a:srgbClr val="C00000"/>
                </a:solidFill>
                <a:latin typeface="+mn-lt"/>
              </a:rPr>
              <a:t>Guardrail?</a:t>
            </a:r>
          </a:p>
        </p:txBody>
      </p:sp>
      <p:sp>
        <p:nvSpPr>
          <p:cNvPr id="10" name="TextBox 9"/>
          <p:cNvSpPr txBox="1"/>
          <p:nvPr/>
        </p:nvSpPr>
        <p:spPr>
          <a:xfrm>
            <a:off x="1447800" y="57281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22259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righ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Cited Employer’s “Knowledge”</a:t>
            </a:r>
          </a:p>
        </p:txBody>
      </p:sp>
      <p:sp>
        <p:nvSpPr>
          <p:cNvPr id="5123" name="Rectangle 3"/>
          <p:cNvSpPr>
            <a:spLocks noGrp="1" noChangeArrowheads="1"/>
          </p:cNvSpPr>
          <p:nvPr>
            <p:ph idx="1"/>
          </p:nvPr>
        </p:nvSpPr>
        <p:spPr>
          <a:xfrm>
            <a:off x="533400" y="1219200"/>
            <a:ext cx="8001000" cy="4525963"/>
          </a:xfrm>
        </p:spPr>
        <p:txBody>
          <a:bodyPr/>
          <a:lstStyle/>
          <a:p>
            <a:r>
              <a:rPr lang="en-US" altLang="en-US" dirty="0"/>
              <a:t>Every </a:t>
            </a:r>
            <a:r>
              <a:rPr lang="en-US" altLang="en-US" b="1" dirty="0"/>
              <a:t>cited employer </a:t>
            </a:r>
            <a:r>
              <a:rPr lang="en-US" altLang="en-US" dirty="0"/>
              <a:t>must have </a:t>
            </a:r>
            <a:r>
              <a:rPr lang="en-US" altLang="en-US" b="1" dirty="0"/>
              <a:t>knowledge</a:t>
            </a:r>
          </a:p>
          <a:p>
            <a:pPr>
              <a:buFont typeface="Wingdings" panose="05000000000000000000" pitchFamily="2" charset="2"/>
              <a:buNone/>
            </a:pPr>
            <a:endParaRPr lang="en-US" altLang="en-US" sz="800" b="1" dirty="0"/>
          </a:p>
          <a:p>
            <a:pPr lvl="1"/>
            <a:r>
              <a:rPr lang="en-US" altLang="en-US" dirty="0"/>
              <a:t>Actual knowledge of the condition, </a:t>
            </a:r>
            <a:r>
              <a:rPr lang="en-US" altLang="en-US" b="1" i="1" dirty="0"/>
              <a:t>or</a:t>
            </a:r>
          </a:p>
          <a:p>
            <a:pPr lvl="1"/>
            <a:endParaRPr lang="en-US" altLang="en-US" sz="800" dirty="0"/>
          </a:p>
          <a:p>
            <a:pPr lvl="1"/>
            <a:r>
              <a:rPr lang="en-US" altLang="en-US" dirty="0"/>
              <a:t>Potential knowledge of the condition.</a:t>
            </a:r>
          </a:p>
          <a:p>
            <a:pPr lvl="1">
              <a:buFont typeface="Symbol" panose="05050102010706020507" pitchFamily="18" charset="2"/>
              <a:buNone/>
            </a:pPr>
            <a:endParaRPr lang="en-US" altLang="en-US" sz="800" dirty="0"/>
          </a:p>
          <a:p>
            <a:pPr lvl="2"/>
            <a:r>
              <a:rPr lang="en-US" altLang="en-US" b="1" i="0" dirty="0"/>
              <a:t>Employer exercised reasonable diligence if:</a:t>
            </a:r>
          </a:p>
          <a:p>
            <a:pPr lvl="2"/>
            <a:endParaRPr lang="en-US" altLang="en-US" sz="800" b="1" i="0" dirty="0"/>
          </a:p>
          <a:p>
            <a:pPr lvl="3">
              <a:lnSpc>
                <a:spcPct val="150000"/>
              </a:lnSpc>
            </a:pPr>
            <a:r>
              <a:rPr lang="en-US" altLang="en-US" sz="1800" b="1" dirty="0"/>
              <a:t>1926.20(b)(1) </a:t>
            </a:r>
            <a:r>
              <a:rPr lang="en-US" altLang="en-US" sz="1800" dirty="0"/>
              <a:t>– Accident prevention programs</a:t>
            </a:r>
          </a:p>
          <a:p>
            <a:pPr lvl="3">
              <a:lnSpc>
                <a:spcPct val="150000"/>
              </a:lnSpc>
            </a:pPr>
            <a:r>
              <a:rPr lang="en-US" altLang="en-US" sz="1800" b="1" dirty="0"/>
              <a:t>1926.20(b)(2) </a:t>
            </a:r>
            <a:r>
              <a:rPr lang="en-US" altLang="en-US" sz="1800" dirty="0"/>
              <a:t>– Jobsite inspections</a:t>
            </a:r>
          </a:p>
          <a:p>
            <a:pPr lvl="3">
              <a:lnSpc>
                <a:spcPct val="150000"/>
              </a:lnSpc>
            </a:pPr>
            <a:r>
              <a:rPr lang="en-US" altLang="en-US" sz="1800" b="1" dirty="0"/>
              <a:t>1926.20(b)(3) </a:t>
            </a:r>
            <a:r>
              <a:rPr lang="en-US" altLang="en-US" sz="1800" dirty="0"/>
              <a:t>– Prohibit the use of unsafe tools</a:t>
            </a:r>
          </a:p>
          <a:p>
            <a:pPr lvl="3">
              <a:lnSpc>
                <a:spcPct val="150000"/>
              </a:lnSpc>
            </a:pPr>
            <a:r>
              <a:rPr lang="en-US" altLang="en-US" sz="1800" b="1" dirty="0"/>
              <a:t>1926.21(b)(4) </a:t>
            </a:r>
            <a:r>
              <a:rPr lang="en-US" altLang="en-US" sz="1800" dirty="0"/>
              <a:t>– Safety training</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4000" y="4499810"/>
            <a:ext cx="3048000" cy="1443790"/>
          </a:xfrm>
          <a:prstGeom prst="rect">
            <a:avLst/>
          </a:prstGeom>
        </p:spPr>
      </p:pic>
      <p:sp>
        <p:nvSpPr>
          <p:cNvPr id="5" name="TextBox 4"/>
          <p:cNvSpPr txBox="1"/>
          <p:nvPr/>
        </p:nvSpPr>
        <p:spPr>
          <a:xfrm>
            <a:off x="7124700" y="5733472"/>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4181244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NC Field Operations Manual (FOM)</a:t>
            </a:r>
          </a:p>
        </p:txBody>
      </p:sp>
      <p:sp>
        <p:nvSpPr>
          <p:cNvPr id="6147" name="Rectangle 3"/>
          <p:cNvSpPr>
            <a:spLocks noGrp="1" noChangeArrowheads="1"/>
          </p:cNvSpPr>
          <p:nvPr>
            <p:ph idx="1"/>
          </p:nvPr>
        </p:nvSpPr>
        <p:spPr>
          <a:xfrm>
            <a:off x="533400" y="1219200"/>
            <a:ext cx="8001000" cy="4525963"/>
          </a:xfrm>
        </p:spPr>
        <p:txBody>
          <a:bodyPr/>
          <a:lstStyle/>
          <a:p>
            <a:r>
              <a:rPr lang="en-US" altLang="en-US" dirty="0"/>
              <a:t>In addition to the </a:t>
            </a:r>
            <a:r>
              <a:rPr lang="en-US" altLang="en-US" b="1" dirty="0"/>
              <a:t>exposing employer</a:t>
            </a:r>
            <a:r>
              <a:rPr lang="en-US" altLang="en-US" dirty="0"/>
              <a:t>, the following employers </a:t>
            </a:r>
            <a:r>
              <a:rPr lang="en-US" altLang="en-US" b="1" dirty="0"/>
              <a:t>can</a:t>
            </a:r>
            <a:r>
              <a:rPr lang="en-US" altLang="en-US" dirty="0"/>
              <a:t> be cited:</a:t>
            </a:r>
          </a:p>
          <a:p>
            <a:pPr>
              <a:buFont typeface="Wingdings" panose="05000000000000000000" pitchFamily="2" charset="2"/>
              <a:buNone/>
            </a:pPr>
            <a:endParaRPr lang="en-US" altLang="en-US" sz="800" dirty="0"/>
          </a:p>
          <a:p>
            <a:pPr lvl="1"/>
            <a:r>
              <a:rPr lang="en-US" altLang="en-US" dirty="0"/>
              <a:t>The </a:t>
            </a:r>
            <a:r>
              <a:rPr lang="en-US" altLang="en-US" b="1" dirty="0"/>
              <a:t>creating employer,</a:t>
            </a:r>
            <a:endParaRPr lang="en-US" altLang="en-US" dirty="0"/>
          </a:p>
          <a:p>
            <a:pPr lvl="1"/>
            <a:endParaRPr lang="en-US" altLang="en-US" dirty="0"/>
          </a:p>
          <a:p>
            <a:pPr lvl="1"/>
            <a:r>
              <a:rPr lang="en-US" altLang="en-US" dirty="0"/>
              <a:t>The </a:t>
            </a:r>
            <a:r>
              <a:rPr lang="en-US" altLang="en-US" b="1" dirty="0"/>
              <a:t>controlling employer, </a:t>
            </a:r>
            <a:r>
              <a:rPr lang="en-US" altLang="en-US" i="1" dirty="0"/>
              <a:t>and/or</a:t>
            </a:r>
            <a:r>
              <a:rPr lang="en-US" altLang="en-US" b="1" dirty="0"/>
              <a:t> </a:t>
            </a:r>
            <a:endParaRPr lang="en-US" altLang="en-US" dirty="0"/>
          </a:p>
          <a:p>
            <a:pPr lvl="1">
              <a:buFont typeface="Symbol" panose="05050102010706020507" pitchFamily="18" charset="2"/>
              <a:buNone/>
            </a:pPr>
            <a:endParaRPr lang="en-US" altLang="en-US" dirty="0"/>
          </a:p>
          <a:p>
            <a:pPr lvl="1"/>
            <a:r>
              <a:rPr lang="en-US" altLang="en-US" dirty="0"/>
              <a:t>The </a:t>
            </a:r>
            <a:r>
              <a:rPr lang="en-US" altLang="en-US" b="1" dirty="0"/>
              <a:t>correcting employer.</a:t>
            </a:r>
          </a:p>
        </p:txBody>
      </p:sp>
      <p:pic>
        <p:nvPicPr>
          <p:cNvPr id="614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4532" y="3581400"/>
            <a:ext cx="1873668" cy="2286000"/>
          </a:xfrm>
          <a:prstGeom prst="rect">
            <a:avLst/>
          </a:prstGeom>
          <a:noFill/>
          <a:ln w="12700">
            <a:solidFill>
              <a:schemeClr val="fo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95343" y="5638800"/>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5704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95400" y="1323474"/>
            <a:ext cx="6920029" cy="4620126"/>
          </a:xfrm>
          <a:prstGeom prst="rect">
            <a:avLst/>
          </a:prstGeom>
        </p:spPr>
      </p:pic>
      <p:sp>
        <p:nvSpPr>
          <p:cNvPr id="2" name="Title 1"/>
          <p:cNvSpPr>
            <a:spLocks noGrp="1"/>
          </p:cNvSpPr>
          <p:nvPr>
            <p:ph type="title"/>
          </p:nvPr>
        </p:nvSpPr>
        <p:spPr>
          <a:xfrm>
            <a:off x="471426" y="622125"/>
            <a:ext cx="7886700" cy="764428"/>
          </a:xfrm>
        </p:spPr>
        <p:txBody>
          <a:bodyPr>
            <a:normAutofit fontScale="90000"/>
          </a:bodyPr>
          <a:lstStyle/>
          <a:p>
            <a:r>
              <a:rPr lang="en-US" sz="3700" dirty="0">
                <a:solidFill>
                  <a:srgbClr val="102447"/>
                </a:solidFill>
              </a:rPr>
              <a:t>What is the hazard?</a:t>
            </a:r>
            <a:br>
              <a:rPr lang="en-US" dirty="0">
                <a:solidFill>
                  <a:schemeClr val="bg2"/>
                </a:solidFill>
              </a:rPr>
            </a:br>
            <a:endParaRPr lang="en-US" dirty="0"/>
          </a:p>
        </p:txBody>
      </p:sp>
      <p:cxnSp>
        <p:nvCxnSpPr>
          <p:cNvPr id="16" name="Straight Connector 15"/>
          <p:cNvCxnSpPr/>
          <p:nvPr/>
        </p:nvCxnSpPr>
        <p:spPr bwMode="auto">
          <a:xfrm flipV="1">
            <a:off x="6248400" y="2801096"/>
            <a:ext cx="1371600" cy="59830"/>
          </a:xfrm>
          <a:prstGeom prst="line">
            <a:avLst/>
          </a:prstGeom>
          <a:solidFill>
            <a:schemeClr val="accent1"/>
          </a:solidFill>
          <a:ln w="76200" cap="flat" cmpd="sng" algn="ctr">
            <a:solidFill>
              <a:srgbClr val="CFAF80"/>
            </a:solidFill>
            <a:prstDash val="solid"/>
            <a:round/>
            <a:headEnd type="none" w="sm" len="sm"/>
            <a:tailEnd type="none" w="sm" len="sm"/>
          </a:ln>
          <a:effectLst/>
        </p:spPr>
      </p:cxnSp>
      <p:sp>
        <p:nvSpPr>
          <p:cNvPr id="26" name="Rectangle 25"/>
          <p:cNvSpPr/>
          <p:nvPr/>
        </p:nvSpPr>
        <p:spPr bwMode="auto">
          <a:xfrm rot="21371808">
            <a:off x="1596955" y="3021795"/>
            <a:ext cx="995654" cy="64784"/>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rot="21371808">
            <a:off x="3429936" y="2702249"/>
            <a:ext cx="1064927" cy="63598"/>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rot="21371808">
            <a:off x="3429935" y="2930849"/>
            <a:ext cx="1064927" cy="63598"/>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rot="21371808">
            <a:off x="3437592" y="3152281"/>
            <a:ext cx="1064927" cy="45719"/>
          </a:xfrm>
          <a:prstGeom prst="rect">
            <a:avLst/>
          </a:prstGeom>
          <a:solidFill>
            <a:srgbClr val="D5AB7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sng" strike="noStrike" cap="none" normalizeH="0" baseline="0">
              <a:ln>
                <a:noFill/>
              </a:ln>
              <a:solidFill>
                <a:schemeClr val="tx1"/>
              </a:solidFill>
              <a:effectLst/>
              <a:latin typeface="Times New Roman" pitchFamily="18" charset="0"/>
            </a:endParaRPr>
          </a:p>
        </p:txBody>
      </p:sp>
      <p:sp>
        <p:nvSpPr>
          <p:cNvPr id="9" name="TextBox 8"/>
          <p:cNvSpPr txBox="1"/>
          <p:nvPr/>
        </p:nvSpPr>
        <p:spPr>
          <a:xfrm>
            <a:off x="3437248" y="5728156"/>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44453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dirty="0"/>
              <a:t>Controlling Employer</a:t>
            </a:r>
          </a:p>
        </p:txBody>
      </p:sp>
      <p:sp>
        <p:nvSpPr>
          <p:cNvPr id="8195" name="Rectangle 5"/>
          <p:cNvSpPr>
            <a:spLocks noGrp="1" noChangeArrowheads="1"/>
          </p:cNvSpPr>
          <p:nvPr>
            <p:ph idx="1"/>
          </p:nvPr>
        </p:nvSpPr>
        <p:spPr>
          <a:xfrm>
            <a:off x="533400" y="1219200"/>
            <a:ext cx="8001000" cy="4525963"/>
          </a:xfrm>
        </p:spPr>
        <p:txBody>
          <a:bodyPr/>
          <a:lstStyle/>
          <a:p>
            <a:r>
              <a:rPr lang="en-US" altLang="en-US" sz="2400" dirty="0"/>
              <a:t>Employer who is responsible, by contract or through actual practice, for safety and health conditions on the worksite (i.e., employer who has the authority for ensuring that the hazardous condition is corrected).</a:t>
            </a:r>
          </a:p>
          <a:p>
            <a:endParaRPr lang="en-US" altLang="en-US" sz="800" dirty="0"/>
          </a:p>
          <a:p>
            <a:pPr lvl="1"/>
            <a:r>
              <a:rPr lang="en-US" altLang="en-US" sz="2000" b="1" dirty="0"/>
              <a:t>Example: </a:t>
            </a:r>
            <a:r>
              <a:rPr lang="en-US" altLang="en-US" sz="2000" dirty="0"/>
              <a:t>By your lack of action for replacement of guardrails on a work order, employees are exposed to a fall of 6 feet or more above a lower level.</a:t>
            </a:r>
          </a:p>
        </p:txBody>
      </p:sp>
      <p:cxnSp>
        <p:nvCxnSpPr>
          <p:cNvPr id="3" name="Straight Connector 2"/>
          <p:cNvCxnSpPr/>
          <p:nvPr/>
        </p:nvCxnSpPr>
        <p:spPr bwMode="auto">
          <a:xfrm flipV="1">
            <a:off x="5943600" y="4724400"/>
            <a:ext cx="1219200" cy="76200"/>
          </a:xfrm>
          <a:prstGeom prst="line">
            <a:avLst/>
          </a:prstGeom>
          <a:solidFill>
            <a:schemeClr val="accent1"/>
          </a:solidFill>
          <a:ln w="57150" cap="flat" cmpd="sng" algn="ctr">
            <a:solidFill>
              <a:srgbClr val="D5AB72"/>
            </a:solidFill>
            <a:prstDash val="solid"/>
            <a:round/>
            <a:headEnd type="none" w="sm" len="sm"/>
            <a:tailEnd type="none" w="sm" len="sm"/>
          </a:ln>
          <a:effectLst/>
        </p:spPr>
      </p:cxnSp>
      <p:pic>
        <p:nvPicPr>
          <p:cNvPr id="6"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80045" y="3733800"/>
            <a:ext cx="320195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53100" y="5744105"/>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2512971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527" y="1295400"/>
            <a:ext cx="6735146" cy="4648200"/>
          </a:xfrm>
        </p:spPr>
      </p:pic>
      <p:sp>
        <p:nvSpPr>
          <p:cNvPr id="4" name="TextBox 3"/>
          <p:cNvSpPr txBox="1"/>
          <p:nvPr/>
        </p:nvSpPr>
        <p:spPr>
          <a:xfrm>
            <a:off x="2362200" y="5733472"/>
            <a:ext cx="1600200" cy="215444"/>
          </a:xfrm>
          <a:prstGeom prst="rect">
            <a:avLst/>
          </a:prstGeom>
          <a:noFill/>
        </p:spPr>
        <p:txBody>
          <a:bodyPr wrap="square" rtlCol="0">
            <a:spAutoFit/>
          </a:bodyPr>
          <a:lstStyle/>
          <a:p>
            <a:r>
              <a:rPr lang="en-US" sz="800" b="1" u="none" dirty="0">
                <a:latin typeface="+mn-lt"/>
              </a:rPr>
              <a:t>NCDOL Photo Library</a:t>
            </a:r>
          </a:p>
        </p:txBody>
      </p:sp>
      <p:sp>
        <p:nvSpPr>
          <p:cNvPr id="5" name="Rectangle 2"/>
          <p:cNvSpPr>
            <a:spLocks noGrp="1" noChangeArrowheads="1"/>
          </p:cNvSpPr>
          <p:nvPr>
            <p:ph type="title"/>
          </p:nvPr>
        </p:nvSpPr>
        <p:spPr>
          <a:xfrm>
            <a:off x="609600" y="457200"/>
            <a:ext cx="7924800" cy="549275"/>
          </a:xfrm>
        </p:spPr>
        <p:txBody>
          <a:bodyPr/>
          <a:lstStyle/>
          <a:p>
            <a:r>
              <a:rPr lang="en-US" altLang="en-US" dirty="0"/>
              <a:t>Controlling Employer</a:t>
            </a:r>
          </a:p>
        </p:txBody>
      </p:sp>
    </p:spTree>
    <p:extLst>
      <p:ext uri="{BB962C8B-B14F-4D97-AF65-F5344CB8AC3E}">
        <p14:creationId xmlns:p14="http://schemas.microsoft.com/office/powerpoint/2010/main" val="779241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Controlling Employer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344998"/>
            <a:ext cx="6316741" cy="4630757"/>
          </a:xfrm>
          <a:prstGeom prst="rect">
            <a:avLst/>
          </a:prstGeom>
        </p:spPr>
      </p:pic>
      <p:sp>
        <p:nvSpPr>
          <p:cNvPr id="4" name="TextBox 3"/>
          <p:cNvSpPr txBox="1"/>
          <p:nvPr/>
        </p:nvSpPr>
        <p:spPr>
          <a:xfrm>
            <a:off x="5791200" y="5765627"/>
            <a:ext cx="1600200" cy="215444"/>
          </a:xfrm>
          <a:prstGeom prst="rect">
            <a:avLst/>
          </a:prstGeom>
          <a:noFill/>
        </p:spPr>
        <p:txBody>
          <a:bodyPr wrap="square" rtlCol="0">
            <a:spAutoFit/>
          </a:bodyPr>
          <a:lstStyle/>
          <a:p>
            <a:r>
              <a:rPr lang="en-US" sz="800" b="1" u="none" dirty="0">
                <a:latin typeface="+mn-lt"/>
              </a:rPr>
              <a:t>NCDOL Photo Library</a:t>
            </a:r>
          </a:p>
        </p:txBody>
      </p:sp>
    </p:spTree>
    <p:extLst>
      <p:ext uri="{BB962C8B-B14F-4D97-AF65-F5344CB8AC3E}">
        <p14:creationId xmlns:p14="http://schemas.microsoft.com/office/powerpoint/2010/main" val="123158383"/>
      </p:ext>
    </p:extLst>
  </p:cSld>
  <p:clrMapOvr>
    <a:masterClrMapping/>
  </p:clrMapOvr>
</p:sld>
</file>

<file path=ppt/theme/theme1.xml><?xml version="1.0" encoding="utf-8"?>
<a:theme xmlns:a="http://schemas.openxmlformats.org/drawingml/2006/main" name="Office Theme">
  <a:themeElements>
    <a:clrScheme name="NCDOL 2025-Farley">
      <a:dk1>
        <a:srgbClr val="000000"/>
      </a:dk1>
      <a:lt1>
        <a:sysClr val="window" lastClr="FFFFFF"/>
      </a:lt1>
      <a:dk2>
        <a:srgbClr val="7F7F7F"/>
      </a:dk2>
      <a:lt2>
        <a:srgbClr val="E7E6E6"/>
      </a:lt2>
      <a:accent1>
        <a:srgbClr val="102447"/>
      </a:accent1>
      <a:accent2>
        <a:srgbClr val="00814A"/>
      </a:accent2>
      <a:accent3>
        <a:srgbClr val="A70D15"/>
      </a:accent3>
      <a:accent4>
        <a:srgbClr val="FABE00"/>
      </a:accent4>
      <a:accent5>
        <a:srgbClr val="5283D8"/>
      </a:accent5>
      <a:accent6>
        <a:srgbClr val="70AD47"/>
      </a:accent6>
      <a:hlink>
        <a:srgbClr val="234F9D"/>
      </a:hlink>
      <a:folHlink>
        <a:srgbClr val="7D090F"/>
      </a:folHlink>
    </a:clrScheme>
    <a:fontScheme name="Custom 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ternal-Public STD PPT template-4.potx  -  Read-Only" id="{1792736E-40D6-48DC-8481-B6148C192018}" vid="{987325D1-C413-4405-B07D-29E194FD3A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External-Public STD PPT template-4</Template>
  <TotalTime>6</TotalTime>
  <Words>1266</Words>
  <Application>Microsoft Office PowerPoint</Application>
  <PresentationFormat>On-screen Show (4:3)</PresentationFormat>
  <Paragraphs>246</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Avenir Next LT Pro</vt:lpstr>
      <vt:lpstr>Avenir Next LT Pro Demi</vt:lpstr>
      <vt:lpstr>Avenir Next LT Pro Light</vt:lpstr>
      <vt:lpstr>Symbol</vt:lpstr>
      <vt:lpstr>Times New Roman</vt:lpstr>
      <vt:lpstr>Wingdings</vt:lpstr>
      <vt:lpstr>Office Theme</vt:lpstr>
      <vt:lpstr>N.C. Department of Labor OSH Division</vt:lpstr>
      <vt:lpstr>Objectives</vt:lpstr>
      <vt:lpstr>Spot the site condition for knowledge</vt:lpstr>
      <vt:lpstr>Cited Employer’s “Knowledge”</vt:lpstr>
      <vt:lpstr>NC Field Operations Manual (FOM)</vt:lpstr>
      <vt:lpstr>What is the hazard? </vt:lpstr>
      <vt:lpstr>Controlling Employer</vt:lpstr>
      <vt:lpstr>Controlling Employer</vt:lpstr>
      <vt:lpstr>Controlling Employer</vt:lpstr>
      <vt:lpstr>Correcting Employer</vt:lpstr>
      <vt:lpstr>Correcting Employer</vt:lpstr>
      <vt:lpstr>Creating Employer</vt:lpstr>
      <vt:lpstr>Creating Employer</vt:lpstr>
      <vt:lpstr>Exposing Employer</vt:lpstr>
      <vt:lpstr>Exposing Employer</vt:lpstr>
      <vt:lpstr>Legitimate Defense for Exposing Employer</vt:lpstr>
      <vt:lpstr>Legitimate Defense for Exposing Employer</vt:lpstr>
      <vt:lpstr>Can a Non-Exposing Employer be Cited?</vt:lpstr>
      <vt:lpstr>Can a Non-Exposing Employer be Cited?</vt:lpstr>
      <vt:lpstr>Multi-Employer Citation Policy</vt:lpstr>
      <vt:lpstr>Multi-Employer Worksites</vt:lpstr>
      <vt:lpstr>Multi-Employer Worksites</vt:lpstr>
      <vt:lpstr>Multi-Employer Worksites</vt:lpstr>
      <vt:lpstr>Multi-Employer Worksites</vt:lpstr>
      <vt:lpstr>Multi-Employer Worksites</vt:lpstr>
      <vt:lpstr>Multi-Employer Worksites</vt:lpstr>
      <vt:lpstr>Summary</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Lagoe, Wanda</dc:creator>
  <cp:lastModifiedBy>Lagoe, Wanda</cp:lastModifiedBy>
  <cp:revision>3</cp:revision>
  <dcterms:created xsi:type="dcterms:W3CDTF">2025-06-17T12:32:10Z</dcterms:created>
  <dcterms:modified xsi:type="dcterms:W3CDTF">2025-06-24T11:51:46Z</dcterms:modified>
</cp:coreProperties>
</file>