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60" r:id="rId2"/>
    <p:sldId id="688" r:id="rId3"/>
    <p:sldId id="687" r:id="rId4"/>
    <p:sldId id="347" r:id="rId5"/>
    <p:sldId id="464" r:id="rId6"/>
    <p:sldId id="426" r:id="rId7"/>
    <p:sldId id="470" r:id="rId8"/>
    <p:sldId id="427" r:id="rId9"/>
    <p:sldId id="428" r:id="rId10"/>
    <p:sldId id="429" r:id="rId11"/>
    <p:sldId id="430" r:id="rId12"/>
    <p:sldId id="431" r:id="rId13"/>
    <p:sldId id="466" r:id="rId14"/>
    <p:sldId id="432" r:id="rId15"/>
    <p:sldId id="461" r:id="rId16"/>
    <p:sldId id="467" r:id="rId17"/>
    <p:sldId id="435" r:id="rId18"/>
    <p:sldId id="433" r:id="rId19"/>
    <p:sldId id="437" r:id="rId20"/>
    <p:sldId id="439" r:id="rId21"/>
    <p:sldId id="440" r:id="rId22"/>
    <p:sldId id="436" r:id="rId23"/>
    <p:sldId id="441" r:id="rId24"/>
    <p:sldId id="442" r:id="rId25"/>
    <p:sldId id="444" r:id="rId26"/>
    <p:sldId id="445" r:id="rId27"/>
    <p:sldId id="446" r:id="rId28"/>
    <p:sldId id="451" r:id="rId29"/>
    <p:sldId id="450" r:id="rId30"/>
    <p:sldId id="468" r:id="rId31"/>
    <p:sldId id="469" r:id="rId32"/>
    <p:sldId id="452" r:id="rId33"/>
    <p:sldId id="453" r:id="rId34"/>
    <p:sldId id="454" r:id="rId35"/>
    <p:sldId id="462" r:id="rId36"/>
    <p:sldId id="455" r:id="rId37"/>
    <p:sldId id="456" r:id="rId38"/>
    <p:sldId id="457" r:id="rId39"/>
    <p:sldId id="349" r:id="rId40"/>
    <p:sldId id="458" r:id="rId41"/>
    <p:sldId id="459" r:id="rId42"/>
    <p:sldId id="460" r:id="rId43"/>
    <p:sldId id="689" r:id="rId44"/>
    <p:sldId id="39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4065" autoAdjust="0"/>
  </p:normalViewPr>
  <p:slideViewPr>
    <p:cSldViewPr snapToGrid="0">
      <p:cViewPr varScale="1">
        <p:scale>
          <a:sx n="55" d="100"/>
          <a:sy n="55" d="100"/>
        </p:scale>
        <p:origin x="2563"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4712D22A-239B-4BDD-9F6B-573923AF02FE}"/>
    <pc:docChg chg="delSld">
      <pc:chgData name="Garcia, Elma" userId="f2cc6a70-af64-4323-8354-63fdb2cbddcb" providerId="ADAL" clId="{4712D22A-239B-4BDD-9F6B-573923AF02FE}" dt="2025-06-18T15:10:10.301" v="0" actId="2696"/>
      <pc:docMkLst>
        <pc:docMk/>
      </pc:docMkLst>
      <pc:sldChg chg="del">
        <pc:chgData name="Garcia, Elma" userId="f2cc6a70-af64-4323-8354-63fdb2cbddcb" providerId="ADAL" clId="{4712D22A-239B-4BDD-9F6B-573923AF02FE}" dt="2025-06-18T15:10:10.301" v="0" actId="2696"/>
        <pc:sldMkLst>
          <pc:docMk/>
          <pc:sldMk cId="4224782898"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b="1" u="sng">
                <a:solidFill>
                  <a:schemeClr val="tx1"/>
                </a:solidFill>
                <a:latin typeface="Times New Roman" panose="02020603050405020304" pitchFamily="18" charset="0"/>
              </a:defRPr>
            </a:lvl1pPr>
            <a:lvl2pPr marL="749300" indent="-287338" defTabSz="939800">
              <a:defRPr sz="3600" b="1" u="sng">
                <a:solidFill>
                  <a:schemeClr val="tx1"/>
                </a:solidFill>
                <a:latin typeface="Times New Roman" panose="02020603050405020304" pitchFamily="18" charset="0"/>
              </a:defRPr>
            </a:lvl2pPr>
            <a:lvl3pPr marL="1152525" indent="-230188" defTabSz="939800">
              <a:defRPr sz="3600" b="1" u="sng">
                <a:solidFill>
                  <a:schemeClr val="tx1"/>
                </a:solidFill>
                <a:latin typeface="Times New Roman" panose="02020603050405020304" pitchFamily="18" charset="0"/>
              </a:defRPr>
            </a:lvl3pPr>
            <a:lvl4pPr marL="1612900" indent="-230188" defTabSz="939800">
              <a:defRPr sz="3600" b="1" u="sng">
                <a:solidFill>
                  <a:schemeClr val="tx1"/>
                </a:solidFill>
                <a:latin typeface="Times New Roman" panose="02020603050405020304" pitchFamily="18" charset="0"/>
              </a:defRPr>
            </a:lvl4pPr>
            <a:lvl5pPr marL="2074863" indent="-230188" defTabSz="939800">
              <a:defRPr sz="3600" b="1" u="sng">
                <a:solidFill>
                  <a:schemeClr val="tx1"/>
                </a:solidFill>
                <a:latin typeface="Times New Roman" panose="02020603050405020304" pitchFamily="18" charset="0"/>
              </a:defRPr>
            </a:lvl5pPr>
            <a:lvl6pPr marL="25320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6pPr>
            <a:lvl7pPr marL="29892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7pPr>
            <a:lvl8pPr marL="34464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8pPr>
            <a:lvl9pPr marL="39036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9pPr>
          </a:lstStyle>
          <a:p>
            <a:fld id="{735222EC-9790-4F09-864F-DF8EB04971BC}" type="slidenum">
              <a:rPr lang="en-US" altLang="en-US" sz="1000" b="0" u="none" smtClean="0"/>
              <a:pPr/>
              <a:t>1</a:t>
            </a:fld>
            <a:endParaRPr lang="en-US" altLang="en-US" sz="1000" b="0" u="none"/>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9776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6C271129-665C-414E-86F0-ABB189C935CE}" type="slidenum">
              <a:rPr lang="en-US" altLang="en-US" sz="1000" b="0" i="1" u="none"/>
              <a:pPr algn="r"/>
              <a:t>10</a:t>
            </a:fld>
            <a:endParaRPr lang="en-US" altLang="en-US" sz="1000" b="0" i="1" u="none"/>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251647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F1D42436-02D9-40B3-ACEF-C19450B041E3}" type="slidenum">
              <a:rPr lang="en-US" altLang="en-US" sz="1000" b="0" i="1" u="none"/>
              <a:pPr algn="r"/>
              <a:t>11</a:t>
            </a:fld>
            <a:endParaRPr lang="en-US" altLang="en-US" sz="1000" b="0" i="1" u="none"/>
          </a:p>
        </p:txBody>
      </p:sp>
      <p:sp>
        <p:nvSpPr>
          <p:cNvPr id="24579" name="Rectangle 2"/>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B23AD25-4D6B-4FC5-945E-A986277CA98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663">
              <a:defRPr/>
            </a:pPr>
            <a:endParaRPr lang="en-US" altLang="en-US" dirty="0"/>
          </a:p>
        </p:txBody>
      </p:sp>
    </p:spTree>
    <p:extLst>
      <p:ext uri="{BB962C8B-B14F-4D97-AF65-F5344CB8AC3E}">
        <p14:creationId xmlns:p14="http://schemas.microsoft.com/office/powerpoint/2010/main" val="3270923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BC34BAEC-EFA9-496C-8822-4492AE1D2F76}" type="slidenum">
              <a:rPr lang="en-US" altLang="en-US" sz="1000" b="0" i="1" u="none"/>
              <a:pPr algn="r"/>
              <a:t>12</a:t>
            </a:fld>
            <a:endParaRPr lang="en-US" altLang="en-US" sz="1000" b="0" i="1" u="none"/>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266881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3323914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7BB22D9E-71A1-40F0-97B4-EB24888F51A7}" type="slidenum">
              <a:rPr lang="en-US" altLang="en-US" sz="1000" b="0" i="1" u="none"/>
              <a:pPr algn="r"/>
              <a:t>14</a:t>
            </a:fld>
            <a:endParaRPr lang="en-US" altLang="en-US" sz="1000" b="0" i="1" u="none"/>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106820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C7B8239A-E170-4441-B39E-3554BAB54370}" type="slidenum">
              <a:rPr lang="en-US" altLang="en-US" sz="1000" b="0" i="1" u="none"/>
              <a:pPr algn="r"/>
              <a:t>15</a:t>
            </a:fld>
            <a:endParaRPr lang="en-US" altLang="en-US" sz="1000" b="0" i="1" u="non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541338" y="4389438"/>
            <a:ext cx="587216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r>
              <a:rPr lang="en-US" altLang="en-US" dirty="0"/>
              <a:t> </a:t>
            </a:r>
          </a:p>
          <a:p>
            <a:pPr defTabSz="919163"/>
            <a:endParaRPr lang="en-US" altLang="en-US" dirty="0"/>
          </a:p>
        </p:txBody>
      </p:sp>
    </p:spTree>
    <p:extLst>
      <p:ext uri="{BB962C8B-B14F-4D97-AF65-F5344CB8AC3E}">
        <p14:creationId xmlns:p14="http://schemas.microsoft.com/office/powerpoint/2010/main" val="70954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8777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670324B1-1AF0-4B95-B1F9-9A152B44DA2E}" type="slidenum">
              <a:rPr lang="en-US" altLang="en-US" sz="1000" b="0" i="1" u="none"/>
              <a:pPr algn="r"/>
              <a:t>17</a:t>
            </a:fld>
            <a:endParaRPr lang="en-US" altLang="en-US" sz="1000" b="0" i="1" u="non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1734922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A5ED51FA-98A3-4176-8CCE-EB53D1436F72}" type="slidenum">
              <a:rPr lang="en-US" altLang="en-US" sz="1000" b="0" i="1" u="none"/>
              <a:pPr algn="r"/>
              <a:t>18</a:t>
            </a:fld>
            <a:endParaRPr lang="en-US" altLang="en-US" sz="1000" b="0" i="1" u="none"/>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872893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D98BCE66-BF87-4E2D-A4EB-8799E37DB874}" type="slidenum">
              <a:rPr lang="en-US" altLang="en-US" sz="1000" b="0" i="1" u="none"/>
              <a:pPr algn="r"/>
              <a:t>19</a:t>
            </a:fld>
            <a:endParaRPr lang="en-US" altLang="en-US" sz="1000" b="0" i="1" u="non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5057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273C9A20-1DB7-4F14-82EB-64FF849079B8}" type="slidenum">
              <a:rPr lang="en-US" altLang="en-US" sz="1000" b="0" i="1" u="none"/>
              <a:pPr algn="r"/>
              <a:t>2</a:t>
            </a:fld>
            <a:endParaRPr lang="en-US" altLang="en-US" sz="1000" b="0" i="1" u="none"/>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p>
        </p:txBody>
      </p:sp>
    </p:spTree>
    <p:extLst>
      <p:ext uri="{BB962C8B-B14F-4D97-AF65-F5344CB8AC3E}">
        <p14:creationId xmlns:p14="http://schemas.microsoft.com/office/powerpoint/2010/main" val="4128508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3C778974-2302-4B10-AA8F-4FD96CE348C6}" type="slidenum">
              <a:rPr lang="en-US" altLang="en-US" sz="1000" b="0" i="1" u="none"/>
              <a:pPr algn="r"/>
              <a:t>20</a:t>
            </a:fld>
            <a:endParaRPr lang="en-US" altLang="en-US" sz="1000" b="0" i="1" u="non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6405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8D9BF329-3AA6-4F9D-AC43-EB5DFD1FE82B}" type="slidenum">
              <a:rPr lang="en-US" altLang="en-US" sz="1000" b="0" i="1" u="none"/>
              <a:pPr algn="r"/>
              <a:t>21</a:t>
            </a:fld>
            <a:endParaRPr lang="en-US" altLang="en-US" sz="1000" b="0" i="1" u="none"/>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2401735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9F265D7A-CA44-41C3-A8EC-BC96194532F7}" type="slidenum">
              <a:rPr lang="en-US" altLang="en-US" sz="1000" b="0" i="1" u="none"/>
              <a:pPr algn="r"/>
              <a:t>22</a:t>
            </a:fld>
            <a:endParaRPr lang="en-US" altLang="en-US" sz="1000" b="0" i="1" u="non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59772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FE874B89-2040-4C0E-9B10-699E8BC686CC}" type="slidenum">
              <a:rPr lang="en-US" altLang="en-US" sz="1000" b="0" i="1" u="none"/>
              <a:pPr algn="r"/>
              <a:t>23</a:t>
            </a:fld>
            <a:endParaRPr lang="en-US" altLang="en-US" sz="1000" b="0" i="1" u="non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a:p>
            <a:pPr defTabSz="919163"/>
            <a:endParaRPr lang="en-US" altLang="en-US" dirty="0"/>
          </a:p>
          <a:p>
            <a:pPr defTabSz="919163"/>
            <a:endParaRPr lang="en-US" altLang="en-US" dirty="0"/>
          </a:p>
        </p:txBody>
      </p:sp>
    </p:spTree>
    <p:extLst>
      <p:ext uri="{BB962C8B-B14F-4D97-AF65-F5344CB8AC3E}">
        <p14:creationId xmlns:p14="http://schemas.microsoft.com/office/powerpoint/2010/main" val="360620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3562DD75-14F8-4FFD-9F1A-8668659ED517}" type="slidenum">
              <a:rPr lang="en-US" altLang="en-US" sz="1000" b="0" i="1" u="none"/>
              <a:pPr algn="r"/>
              <a:t>24</a:t>
            </a:fld>
            <a:endParaRPr lang="en-US" altLang="en-US" sz="1000" b="0" i="1" u="non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3146580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792C3DE9-7E51-494D-8575-D16BF3FD5119}" type="slidenum">
              <a:rPr lang="en-US" altLang="en-US" sz="1000" b="0" i="1" u="none"/>
              <a:pPr algn="r"/>
              <a:t>25</a:t>
            </a:fld>
            <a:endParaRPr lang="en-US" altLang="en-US" sz="1000" b="0" i="1" u="non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09951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D940CBEC-1647-47D7-A8A0-FFE1D5E0614F}" type="slidenum">
              <a:rPr lang="en-US" altLang="en-US" sz="1000" b="0" i="1" u="none"/>
              <a:pPr algn="r"/>
              <a:t>26</a:t>
            </a:fld>
            <a:endParaRPr lang="en-US" altLang="en-US" sz="1000" b="0" i="1" u="none"/>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385091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586D9F4C-5505-4B46-A9BA-BB4400C584D6}" type="slidenum">
              <a:rPr lang="en-US" altLang="en-US" sz="1000" b="0" i="1" u="none"/>
              <a:pPr algn="r"/>
              <a:t>27</a:t>
            </a:fld>
            <a:endParaRPr lang="en-US" altLang="en-US" sz="1000" b="0" i="1" u="none"/>
          </a:p>
        </p:txBody>
      </p:sp>
      <p:sp>
        <p:nvSpPr>
          <p:cNvPr id="57347" name="Rectangle 2"/>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E9A1ECE9-1270-48BC-BDBF-D34164F93873}"/>
              </a:ext>
            </a:extLst>
          </p:cNvPr>
          <p:cNvSpPr>
            <a:spLocks noGrp="1" noChangeArrowheads="1"/>
          </p:cNvSpPr>
          <p:nvPr>
            <p:ph type="body" idx="1"/>
          </p:nvPr>
        </p:nvSpPr>
        <p:spPr>
          <a:ln/>
        </p:spPr>
        <p:txBody>
          <a:bodyPr/>
          <a:lstStyle/>
          <a:p>
            <a:pPr>
              <a:defRPr/>
            </a:pPr>
            <a:endParaRPr lang="en-US" dirty="0"/>
          </a:p>
        </p:txBody>
      </p:sp>
    </p:spTree>
    <p:extLst>
      <p:ext uri="{BB962C8B-B14F-4D97-AF65-F5344CB8AC3E}">
        <p14:creationId xmlns:p14="http://schemas.microsoft.com/office/powerpoint/2010/main" val="855146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5E74D492-5627-4669-A457-4311BAA1B1DE}" type="slidenum">
              <a:rPr lang="en-US" altLang="en-US" sz="1000" b="0" i="1" u="none"/>
              <a:pPr algn="r"/>
              <a:t>28</a:t>
            </a:fld>
            <a:endParaRPr lang="en-US" altLang="en-US" sz="1000" b="0" i="1" u="none"/>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45936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35322465-28BB-4940-8FBA-FD564DA30CE2}" type="slidenum">
              <a:rPr lang="en-US" altLang="en-US" sz="1000" b="0" i="1" u="none"/>
              <a:pPr algn="r"/>
              <a:t>29</a:t>
            </a:fld>
            <a:endParaRPr lang="en-US" altLang="en-US" sz="1000" b="0" i="1" u="none"/>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541338" y="4389438"/>
            <a:ext cx="5640387"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dirty="0"/>
          </a:p>
        </p:txBody>
      </p:sp>
    </p:spTree>
    <p:extLst>
      <p:ext uri="{BB962C8B-B14F-4D97-AF65-F5344CB8AC3E}">
        <p14:creationId xmlns:p14="http://schemas.microsoft.com/office/powerpoint/2010/main" val="144933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57A2DD4D-B137-45A6-A121-E7BF813413CC}" type="slidenum">
              <a:rPr lang="en-US" altLang="en-US" sz="1000" b="0" i="1" u="none"/>
              <a:pPr algn="r"/>
              <a:t>30</a:t>
            </a:fld>
            <a:endParaRPr lang="en-US" altLang="en-US" sz="1000" b="0" i="1" u="none"/>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1407746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ChangeArrowheads="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b="1" u="sng">
                <a:solidFill>
                  <a:schemeClr val="tx1"/>
                </a:solidFill>
                <a:latin typeface="Times New Roman" panose="02020603050405020304" pitchFamily="18" charset="0"/>
              </a:defRPr>
            </a:lvl1pPr>
            <a:lvl2pPr marL="749300" indent="-287338" defTabSz="939800">
              <a:defRPr sz="3600" b="1" u="sng">
                <a:solidFill>
                  <a:schemeClr val="tx1"/>
                </a:solidFill>
                <a:latin typeface="Times New Roman" panose="02020603050405020304" pitchFamily="18" charset="0"/>
              </a:defRPr>
            </a:lvl2pPr>
            <a:lvl3pPr marL="1152525" indent="-230188" defTabSz="939800">
              <a:defRPr sz="3600" b="1" u="sng">
                <a:solidFill>
                  <a:schemeClr val="tx1"/>
                </a:solidFill>
                <a:latin typeface="Times New Roman" panose="02020603050405020304" pitchFamily="18" charset="0"/>
              </a:defRPr>
            </a:lvl3pPr>
            <a:lvl4pPr marL="1612900" indent="-230188" defTabSz="939800">
              <a:defRPr sz="3600" b="1" u="sng">
                <a:solidFill>
                  <a:schemeClr val="tx1"/>
                </a:solidFill>
                <a:latin typeface="Times New Roman" panose="02020603050405020304" pitchFamily="18" charset="0"/>
              </a:defRPr>
            </a:lvl4pPr>
            <a:lvl5pPr marL="2074863" indent="-230188" defTabSz="939800">
              <a:defRPr sz="3600" b="1" u="sng">
                <a:solidFill>
                  <a:schemeClr val="tx1"/>
                </a:solidFill>
                <a:latin typeface="Times New Roman" panose="02020603050405020304" pitchFamily="18" charset="0"/>
              </a:defRPr>
            </a:lvl5pPr>
            <a:lvl6pPr marL="25320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6pPr>
            <a:lvl7pPr marL="29892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7pPr>
            <a:lvl8pPr marL="34464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8pPr>
            <a:lvl9pPr marL="39036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9pPr>
          </a:lstStyle>
          <a:p>
            <a:fld id="{7E85BB50-D0F0-4BCA-A7C1-63BD5DC34974}" type="slidenum">
              <a:rPr lang="en-US" altLang="en-US" sz="1000" b="0" u="none" smtClean="0"/>
              <a:pPr/>
              <a:t>31</a:t>
            </a:fld>
            <a:endParaRPr lang="en-US" altLang="en-US" sz="1000" b="0" u="none"/>
          </a:p>
        </p:txBody>
      </p:sp>
    </p:spTree>
    <p:extLst>
      <p:ext uri="{BB962C8B-B14F-4D97-AF65-F5344CB8AC3E}">
        <p14:creationId xmlns:p14="http://schemas.microsoft.com/office/powerpoint/2010/main" val="2435039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4ECFC9E0-8661-41C0-97B2-D597B07B5B49}" type="slidenum">
              <a:rPr lang="en-US" altLang="en-US" sz="1000" b="0" i="1" u="none"/>
              <a:pPr algn="r"/>
              <a:t>32</a:t>
            </a:fld>
            <a:endParaRPr lang="en-US" altLang="en-US" sz="1000" b="0" i="1" u="none"/>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buFontTx/>
              <a:buChar char="•"/>
            </a:pPr>
            <a:endParaRPr lang="en-US" altLang="en-US" dirty="0"/>
          </a:p>
        </p:txBody>
      </p:sp>
    </p:spTree>
    <p:extLst>
      <p:ext uri="{BB962C8B-B14F-4D97-AF65-F5344CB8AC3E}">
        <p14:creationId xmlns:p14="http://schemas.microsoft.com/office/powerpoint/2010/main" val="3867554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849CDC66-0037-4353-A127-66B42EB6BA6A}" type="slidenum">
              <a:rPr lang="en-US" altLang="en-US" sz="1000" b="0" i="1" u="none"/>
              <a:pPr algn="r"/>
              <a:t>33</a:t>
            </a:fld>
            <a:endParaRPr lang="en-US" altLang="en-US" sz="1000" b="0" i="1" u="none"/>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8180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96810D9C-BE40-44B9-BBC9-63E6436F801E}" type="slidenum">
              <a:rPr lang="en-US" altLang="en-US" sz="1000" b="0" i="1" u="none"/>
              <a:pPr algn="r"/>
              <a:t>34</a:t>
            </a:fld>
            <a:endParaRPr lang="en-US" altLang="en-US" sz="1000" b="0" i="1" u="non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3037943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CE8ACE5C-0DC3-455F-8E71-E6CD8FEDB1C5}" type="slidenum">
              <a:rPr lang="en-US" altLang="en-US" sz="1000" b="0" i="1" u="none"/>
              <a:pPr algn="r"/>
              <a:t>35</a:t>
            </a:fld>
            <a:endParaRPr lang="en-US" altLang="en-US" sz="1000" b="0" i="1" u="none"/>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56088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A77ED97E-96DE-4063-B591-05584962DF48}" type="slidenum">
              <a:rPr lang="en-US" altLang="en-US" sz="1000" b="0" i="1" u="none"/>
              <a:pPr algn="r"/>
              <a:t>36</a:t>
            </a:fld>
            <a:endParaRPr lang="en-US" altLang="en-US" sz="1000" b="0" i="1" u="none"/>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22986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0EE31B61-405C-4ABD-8350-1512597F4495}" type="slidenum">
              <a:rPr lang="en-US" altLang="en-US" sz="1000" b="0" i="1" u="none"/>
              <a:pPr algn="r"/>
              <a:t>37</a:t>
            </a:fld>
            <a:endParaRPr lang="en-US" altLang="en-US" sz="1000" b="0" i="1" u="none"/>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2637375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DADB6570-8E1A-4B59-A568-E2E8B470E6B4}" type="slidenum">
              <a:rPr lang="en-US" altLang="en-US" sz="1000" b="0" i="1" u="none"/>
              <a:pPr algn="r"/>
              <a:t>38</a:t>
            </a:fld>
            <a:endParaRPr lang="en-US" altLang="en-US" sz="1000" b="0" i="1" u="none"/>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lnSpc>
                <a:spcPct val="90000"/>
              </a:lnSpc>
            </a:pPr>
            <a:endParaRPr lang="en-US" altLang="en-US" sz="1200" dirty="0"/>
          </a:p>
        </p:txBody>
      </p:sp>
    </p:spTree>
    <p:extLst>
      <p:ext uri="{BB962C8B-B14F-4D97-AF65-F5344CB8AC3E}">
        <p14:creationId xmlns:p14="http://schemas.microsoft.com/office/powerpoint/2010/main" val="1305433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BBB0DF3E-5D2F-4719-88CE-DE2ACB8E01F9}" type="slidenum">
              <a:rPr lang="en-US" altLang="en-US" sz="1000" b="0" i="1" u="none"/>
              <a:pPr algn="r"/>
              <a:t>39</a:t>
            </a:fld>
            <a:endParaRPr lang="en-US" altLang="en-US" sz="1000" b="0" i="1" u="none"/>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5028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9664AB83-5658-4B46-BFBD-255865CE8696}" type="slidenum">
              <a:rPr lang="en-US" altLang="en-US" sz="1000" b="0" i="1" u="none"/>
              <a:pPr algn="r"/>
              <a:t>4</a:t>
            </a:fld>
            <a:endParaRPr lang="en-US" altLang="en-US" sz="1000" b="0" i="1" u="none"/>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623821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F326A906-0BBD-47E3-BFA8-D1633E225CA7}" type="slidenum">
              <a:rPr lang="en-US" altLang="en-US" sz="1000" b="0" i="1" u="none"/>
              <a:pPr algn="r"/>
              <a:t>40</a:t>
            </a:fld>
            <a:endParaRPr lang="en-US" altLang="en-US" sz="1000" b="0" i="1" u="none"/>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2564986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0F68FA91-2318-48C5-9A64-6AA0DCD42746}" type="slidenum">
              <a:rPr lang="en-US" altLang="en-US" sz="1000" b="0" i="1" u="none"/>
              <a:pPr algn="r"/>
              <a:t>41</a:t>
            </a:fld>
            <a:endParaRPr lang="en-US" altLang="en-US" sz="1000" b="0" i="1" u="none"/>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3952003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53CEAE22-02CD-4ABB-923B-7D3C5C745EE9}" type="slidenum">
              <a:rPr lang="en-US" altLang="en-US" sz="1000" b="0" i="1" u="none"/>
              <a:pPr algn="r"/>
              <a:t>42</a:t>
            </a:fld>
            <a:endParaRPr lang="en-US" altLang="en-US" sz="1000" b="0" i="1" u="none"/>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3519822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b="1" u="sng">
                <a:solidFill>
                  <a:schemeClr val="tx1"/>
                </a:solidFill>
                <a:latin typeface="Times New Roman" panose="02020603050405020304" pitchFamily="18" charset="0"/>
              </a:defRPr>
            </a:lvl1pPr>
            <a:lvl2pPr marL="749300" indent="-287338" defTabSz="939800">
              <a:defRPr sz="3600" b="1" u="sng">
                <a:solidFill>
                  <a:schemeClr val="tx1"/>
                </a:solidFill>
                <a:latin typeface="Times New Roman" panose="02020603050405020304" pitchFamily="18" charset="0"/>
              </a:defRPr>
            </a:lvl2pPr>
            <a:lvl3pPr marL="1152525" indent="-230188" defTabSz="939800">
              <a:defRPr sz="3600" b="1" u="sng">
                <a:solidFill>
                  <a:schemeClr val="tx1"/>
                </a:solidFill>
                <a:latin typeface="Times New Roman" panose="02020603050405020304" pitchFamily="18" charset="0"/>
              </a:defRPr>
            </a:lvl3pPr>
            <a:lvl4pPr marL="1612900" indent="-230188" defTabSz="939800">
              <a:defRPr sz="3600" b="1" u="sng">
                <a:solidFill>
                  <a:schemeClr val="tx1"/>
                </a:solidFill>
                <a:latin typeface="Times New Roman" panose="02020603050405020304" pitchFamily="18" charset="0"/>
              </a:defRPr>
            </a:lvl4pPr>
            <a:lvl5pPr marL="2074863" indent="-230188" defTabSz="939800">
              <a:defRPr sz="3600" b="1" u="sng">
                <a:solidFill>
                  <a:schemeClr val="tx1"/>
                </a:solidFill>
                <a:latin typeface="Times New Roman" panose="02020603050405020304" pitchFamily="18" charset="0"/>
              </a:defRPr>
            </a:lvl5pPr>
            <a:lvl6pPr marL="25320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6pPr>
            <a:lvl7pPr marL="29892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7pPr>
            <a:lvl8pPr marL="34464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8pPr>
            <a:lvl9pPr marL="39036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9pPr>
          </a:lstStyle>
          <a:p>
            <a:fld id="{9BB187F1-F1B6-4D69-938F-8C60EC7EB066}" type="slidenum">
              <a:rPr lang="en-US" altLang="en-US" sz="1000" b="0" u="none" smtClean="0"/>
              <a:pPr/>
              <a:t>43</a:t>
            </a:fld>
            <a:endParaRPr lang="en-US" altLang="en-US" sz="1000" b="0" u="none"/>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ct val="10000"/>
              </a:spcBef>
            </a:pPr>
            <a:endParaRPr lang="en-US" altLang="en-US" dirty="0"/>
          </a:p>
        </p:txBody>
      </p:sp>
    </p:spTree>
    <p:extLst>
      <p:ext uri="{BB962C8B-B14F-4D97-AF65-F5344CB8AC3E}">
        <p14:creationId xmlns:p14="http://schemas.microsoft.com/office/powerpoint/2010/main" val="2912557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44</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425201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1E1C5336-55DD-4CB1-9B5F-61295774E187}" type="slidenum">
              <a:rPr lang="en-US" altLang="en-US" sz="1000" b="0" i="1" u="none"/>
              <a:pPr algn="r"/>
              <a:t>6</a:t>
            </a:fld>
            <a:endParaRPr lang="en-US" altLang="en-US" sz="1000" b="0" i="1" u="none"/>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a:p>
            <a:pPr defTabSz="919163"/>
            <a:endParaRPr lang="en-US" altLang="en-US" dirty="0"/>
          </a:p>
        </p:txBody>
      </p:sp>
    </p:spTree>
    <p:extLst>
      <p:ext uri="{BB962C8B-B14F-4D97-AF65-F5344CB8AC3E}">
        <p14:creationId xmlns:p14="http://schemas.microsoft.com/office/powerpoint/2010/main" val="167616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b="1" u="sng">
                <a:solidFill>
                  <a:schemeClr val="tx1"/>
                </a:solidFill>
                <a:latin typeface="Times New Roman" panose="02020603050405020304" pitchFamily="18" charset="0"/>
              </a:defRPr>
            </a:lvl1pPr>
            <a:lvl2pPr marL="749300" indent="-287338" defTabSz="939800">
              <a:defRPr sz="3600" b="1" u="sng">
                <a:solidFill>
                  <a:schemeClr val="tx1"/>
                </a:solidFill>
                <a:latin typeface="Times New Roman" panose="02020603050405020304" pitchFamily="18" charset="0"/>
              </a:defRPr>
            </a:lvl2pPr>
            <a:lvl3pPr marL="1152525" indent="-230188" defTabSz="939800">
              <a:defRPr sz="3600" b="1" u="sng">
                <a:solidFill>
                  <a:schemeClr val="tx1"/>
                </a:solidFill>
                <a:latin typeface="Times New Roman" panose="02020603050405020304" pitchFamily="18" charset="0"/>
              </a:defRPr>
            </a:lvl3pPr>
            <a:lvl4pPr marL="1612900" indent="-230188" defTabSz="939800">
              <a:defRPr sz="3600" b="1" u="sng">
                <a:solidFill>
                  <a:schemeClr val="tx1"/>
                </a:solidFill>
                <a:latin typeface="Times New Roman" panose="02020603050405020304" pitchFamily="18" charset="0"/>
              </a:defRPr>
            </a:lvl4pPr>
            <a:lvl5pPr marL="2074863" indent="-230188" defTabSz="939800">
              <a:defRPr sz="3600" b="1" u="sng">
                <a:solidFill>
                  <a:schemeClr val="tx1"/>
                </a:solidFill>
                <a:latin typeface="Times New Roman" panose="02020603050405020304" pitchFamily="18" charset="0"/>
              </a:defRPr>
            </a:lvl5pPr>
            <a:lvl6pPr marL="25320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6pPr>
            <a:lvl7pPr marL="29892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7pPr>
            <a:lvl8pPr marL="34464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8pPr>
            <a:lvl9pPr marL="3903663" indent="-230188" defTabSz="939800" eaLnBrk="0" fontAlgn="base" hangingPunct="0">
              <a:spcBef>
                <a:spcPct val="0"/>
              </a:spcBef>
              <a:spcAft>
                <a:spcPct val="0"/>
              </a:spcAft>
              <a:defRPr sz="3600" b="1" u="sng">
                <a:solidFill>
                  <a:schemeClr val="tx1"/>
                </a:solidFill>
                <a:latin typeface="Times New Roman" panose="02020603050405020304" pitchFamily="18" charset="0"/>
              </a:defRPr>
            </a:lvl9pPr>
          </a:lstStyle>
          <a:p>
            <a:fld id="{341F761B-6BFD-463F-AF72-712FB9586550}" type="slidenum">
              <a:rPr lang="en-US" altLang="en-US" sz="1000" b="0" u="none" smtClean="0"/>
              <a:pPr/>
              <a:t>7</a:t>
            </a:fld>
            <a:endParaRPr lang="en-US" altLang="en-US" sz="1000" b="0" u="none"/>
          </a:p>
        </p:txBody>
      </p:sp>
    </p:spTree>
    <p:extLst>
      <p:ext uri="{BB962C8B-B14F-4D97-AF65-F5344CB8AC3E}">
        <p14:creationId xmlns:p14="http://schemas.microsoft.com/office/powerpoint/2010/main" val="230929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B02AAF9C-87F9-4A23-922E-A826C664F327}" type="slidenum">
              <a:rPr lang="en-US" altLang="en-US" sz="1000" b="0" i="1" u="none"/>
              <a:pPr algn="r"/>
              <a:t>8</a:t>
            </a:fld>
            <a:endParaRPr lang="en-US" altLang="en-US" sz="1000" b="0" i="1" u="none"/>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dirty="0"/>
          </a:p>
        </p:txBody>
      </p:sp>
    </p:spTree>
    <p:extLst>
      <p:ext uri="{BB962C8B-B14F-4D97-AF65-F5344CB8AC3E}">
        <p14:creationId xmlns:p14="http://schemas.microsoft.com/office/powerpoint/2010/main" val="411431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C5D46141-09B9-4D52-86D6-5E32B997749F}" type="slidenum">
              <a:rPr lang="en-US" altLang="en-US" sz="1000" b="0" i="1" u="none"/>
              <a:pPr algn="r"/>
              <a:t>9</a:t>
            </a:fld>
            <a:endParaRPr lang="en-US" altLang="en-US" sz="1000" b="0" i="1" u="none"/>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eaLnBrk="1" hangingPunct="1">
              <a:spcBef>
                <a:spcPct val="0"/>
              </a:spcBef>
            </a:pPr>
            <a:endParaRPr lang="en-US" altLang="en-US" dirty="0"/>
          </a:p>
        </p:txBody>
      </p:sp>
    </p:spTree>
    <p:extLst>
      <p:ext uri="{BB962C8B-B14F-4D97-AF65-F5344CB8AC3E}">
        <p14:creationId xmlns:p14="http://schemas.microsoft.com/office/powerpoint/2010/main" val="7545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8306087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988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2362200"/>
            <a:ext cx="7467600" cy="1301750"/>
          </a:xfrm>
        </p:spPr>
        <p:txBody>
          <a:bodyPr/>
          <a:lstStyle/>
          <a:p>
            <a:pPr algn="l"/>
            <a:r>
              <a:rPr lang="en-US" altLang="en-US" sz="4000" dirty="0"/>
              <a:t>Materials Handling, Storage, Use and Disposal</a:t>
            </a:r>
          </a:p>
        </p:txBody>
      </p:sp>
      <p:sp>
        <p:nvSpPr>
          <p:cNvPr id="5123" name="Rectangle 3"/>
          <p:cNvSpPr>
            <a:spLocks noGrp="1" noChangeArrowheads="1"/>
          </p:cNvSpPr>
          <p:nvPr>
            <p:ph type="subTitle" sz="quarter" idx="1"/>
          </p:nvPr>
        </p:nvSpPr>
        <p:spPr>
          <a:xfrm>
            <a:off x="1524000" y="3886200"/>
            <a:ext cx="5715000" cy="509588"/>
          </a:xfrm>
        </p:spPr>
        <p:txBody>
          <a:bodyPr/>
          <a:lstStyle/>
          <a:p>
            <a:pPr marL="342900" indent="-342900">
              <a:buFont typeface="Arial" panose="020B0604020202020204" pitchFamily="34" charset="0"/>
              <a:buChar char="•"/>
            </a:pPr>
            <a:r>
              <a:rPr lang="en-US" altLang="en-US" dirty="0"/>
              <a:t> </a:t>
            </a:r>
            <a:r>
              <a:rPr lang="en-US" altLang="en-US" i="1" dirty="0"/>
              <a:t>29 CFR 1926 – Subpart 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Housekeeping</a:t>
            </a:r>
          </a:p>
        </p:txBody>
      </p:sp>
      <p:sp>
        <p:nvSpPr>
          <p:cNvPr id="21507" name="Rectangle 3"/>
          <p:cNvSpPr>
            <a:spLocks noGrp="1" noChangeArrowheads="1"/>
          </p:cNvSpPr>
          <p:nvPr>
            <p:ph idx="1"/>
          </p:nvPr>
        </p:nvSpPr>
        <p:spPr>
          <a:xfrm>
            <a:off x="533400" y="1219200"/>
            <a:ext cx="8001000" cy="4724400"/>
          </a:xfrm>
        </p:spPr>
        <p:txBody>
          <a:bodyPr/>
          <a:lstStyle/>
          <a:p>
            <a:r>
              <a:rPr lang="en-US" altLang="en-US"/>
              <a:t>Storage areas must be kept free from accumulation of materials that create hazards from:</a:t>
            </a:r>
          </a:p>
          <a:p>
            <a:endParaRPr lang="en-US" altLang="en-US" sz="1000"/>
          </a:p>
          <a:p>
            <a:pPr marL="742950" lvl="1" indent="-285750">
              <a:buClr>
                <a:schemeClr val="bg2"/>
              </a:buClr>
            </a:pPr>
            <a:r>
              <a:rPr lang="en-US" altLang="en-US"/>
              <a:t>Tripping </a:t>
            </a:r>
          </a:p>
          <a:p>
            <a:pPr marL="742950" lvl="1" indent="-285750">
              <a:buClr>
                <a:schemeClr val="bg2"/>
              </a:buClr>
            </a:pPr>
            <a:endParaRPr lang="en-US" altLang="en-US" sz="1000"/>
          </a:p>
          <a:p>
            <a:pPr marL="742950" lvl="1" indent="-285750">
              <a:buClr>
                <a:schemeClr val="bg2"/>
              </a:buClr>
            </a:pPr>
            <a:r>
              <a:rPr lang="en-US" altLang="en-US"/>
              <a:t>Fire</a:t>
            </a:r>
          </a:p>
          <a:p>
            <a:pPr marL="742950" lvl="1" indent="-285750">
              <a:buClr>
                <a:schemeClr val="bg2"/>
              </a:buClr>
            </a:pPr>
            <a:endParaRPr lang="en-US" altLang="en-US" sz="1000"/>
          </a:p>
          <a:p>
            <a:pPr marL="742950" lvl="1" indent="-285750">
              <a:buClr>
                <a:schemeClr val="bg2"/>
              </a:buClr>
            </a:pPr>
            <a:r>
              <a:rPr lang="en-US" altLang="en-US"/>
              <a:t>Explosion</a:t>
            </a:r>
          </a:p>
          <a:p>
            <a:pPr marL="742950" lvl="1" indent="-285750">
              <a:buClr>
                <a:schemeClr val="bg2"/>
              </a:buClr>
            </a:pPr>
            <a:endParaRPr lang="en-US" altLang="en-US" sz="1000"/>
          </a:p>
          <a:p>
            <a:pPr marL="742950" lvl="1" indent="-285750">
              <a:buClr>
                <a:schemeClr val="bg2"/>
              </a:buClr>
            </a:pPr>
            <a:r>
              <a:rPr lang="en-US" altLang="en-US"/>
              <a:t>Pest harborage</a:t>
            </a:r>
          </a:p>
        </p:txBody>
      </p:sp>
      <p:sp>
        <p:nvSpPr>
          <p:cNvPr id="21508" name="Content Placeholder 1"/>
          <p:cNvSpPr>
            <a:spLocks noGrp="1" noChangeArrowheads="1"/>
          </p:cNvSpPr>
          <p:nvPr>
            <p:ph sz="quarter" idx="10"/>
          </p:nvPr>
        </p:nvSpPr>
        <p:spPr>
          <a:xfrm>
            <a:off x="7086600" y="609600"/>
            <a:ext cx="1600200" cy="381000"/>
          </a:xfrm>
        </p:spPr>
        <p:txBody>
          <a:bodyPr/>
          <a:lstStyle/>
          <a:p>
            <a:r>
              <a:rPr lang="en-US" altLang="en-US"/>
              <a:t>1926.250(c)</a:t>
            </a:r>
          </a:p>
        </p:txBody>
      </p:sp>
      <p:pic>
        <p:nvPicPr>
          <p:cNvPr id="215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48884"/>
            <a:ext cx="4648200" cy="240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B612E4C-3FB4-4B2F-8718-359C9822485C}"/>
              </a:ext>
            </a:extLst>
          </p:cNvPr>
          <p:cNvSpPr txBox="1"/>
          <p:nvPr/>
        </p:nvSpPr>
        <p:spPr>
          <a:xfrm>
            <a:off x="6567488" y="5667375"/>
            <a:ext cx="1928812" cy="276225"/>
          </a:xfrm>
          <a:prstGeom prst="rect">
            <a:avLst/>
          </a:prstGeom>
          <a:noFill/>
        </p:spPr>
        <p:txBody>
          <a:bodyPr>
            <a:spAutoFit/>
          </a:bodyPr>
          <a:lstStyle/>
          <a:p>
            <a:pPr>
              <a:defRPr/>
            </a:pPr>
            <a:r>
              <a:rPr lang="en-US" sz="1200" b="0" u="none" dirty="0">
                <a:latin typeface="Avenir Next LT Pro" panose="020B0504020202020204" pitchFamily="34" charset="0"/>
              </a:rPr>
              <a:t>NCDOL Photo Library</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457200"/>
            <a:ext cx="5638800" cy="549275"/>
          </a:xfrm>
        </p:spPr>
        <p:txBody>
          <a:bodyPr/>
          <a:lstStyle/>
          <a:p>
            <a:r>
              <a:rPr lang="en-US" altLang="en-US"/>
              <a:t>Dockboards</a:t>
            </a:r>
          </a:p>
        </p:txBody>
      </p:sp>
      <p:sp>
        <p:nvSpPr>
          <p:cNvPr id="23555" name="Rectangle 3"/>
          <p:cNvSpPr>
            <a:spLocks noGrp="1" noChangeArrowheads="1"/>
          </p:cNvSpPr>
          <p:nvPr>
            <p:ph idx="1"/>
          </p:nvPr>
        </p:nvSpPr>
        <p:spPr>
          <a:xfrm>
            <a:off x="533400" y="1219200"/>
            <a:ext cx="8001000" cy="4724400"/>
          </a:xfrm>
        </p:spPr>
        <p:txBody>
          <a:bodyPr/>
          <a:lstStyle/>
          <a:p>
            <a:r>
              <a:rPr lang="en-US" altLang="en-US" dirty="0"/>
              <a:t>Dockboards must be strong enough to carry imposed load.</a:t>
            </a:r>
          </a:p>
          <a:p>
            <a:endParaRPr lang="en-US" altLang="en-US" sz="1000" dirty="0"/>
          </a:p>
          <a:p>
            <a:pPr marL="742950" lvl="1" indent="-285750"/>
            <a:r>
              <a:rPr lang="en-US" altLang="en-US" dirty="0"/>
              <a:t>Portable dockboards must be properly secured in                                           position.</a:t>
            </a:r>
          </a:p>
          <a:p>
            <a:pPr marL="742950" lvl="1" indent="-285750"/>
            <a:endParaRPr lang="en-US" altLang="en-US" sz="1000" dirty="0"/>
          </a:p>
          <a:p>
            <a:pPr marL="742950" lvl="1" indent="-285750"/>
            <a:r>
              <a:rPr lang="en-US" altLang="en-US" dirty="0"/>
              <a:t>Provided with handholds,                                               or other effective means,                                             to permit safe handling.</a:t>
            </a:r>
          </a:p>
        </p:txBody>
      </p:sp>
      <p:sp>
        <p:nvSpPr>
          <p:cNvPr id="23556" name="Content Placeholder 1"/>
          <p:cNvSpPr>
            <a:spLocks noGrp="1" noChangeArrowheads="1"/>
          </p:cNvSpPr>
          <p:nvPr>
            <p:ph sz="quarter" idx="10"/>
          </p:nvPr>
        </p:nvSpPr>
        <p:spPr>
          <a:xfrm>
            <a:off x="7086600" y="609600"/>
            <a:ext cx="1600200" cy="381000"/>
          </a:xfrm>
        </p:spPr>
        <p:txBody>
          <a:bodyPr/>
          <a:lstStyle/>
          <a:p>
            <a:r>
              <a:rPr lang="en-US" altLang="en-US"/>
              <a:t>1926.250(d)</a:t>
            </a:r>
          </a:p>
          <a:p>
            <a:endParaRPr lang="en-US" altLang="en-US"/>
          </a:p>
        </p:txBody>
      </p:sp>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35363"/>
            <a:ext cx="3403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D9356CA-E932-4451-804E-83AC1407819B}"/>
              </a:ext>
            </a:extLst>
          </p:cNvPr>
          <p:cNvSpPr txBox="1"/>
          <p:nvPr/>
        </p:nvSpPr>
        <p:spPr>
          <a:xfrm>
            <a:off x="6661150" y="5653088"/>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2209800"/>
            <a:ext cx="28987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609600" y="457200"/>
            <a:ext cx="7239000" cy="549275"/>
          </a:xfrm>
        </p:spPr>
        <p:txBody>
          <a:bodyPr/>
          <a:lstStyle/>
          <a:p>
            <a:r>
              <a:rPr lang="en-US" altLang="en-US"/>
              <a:t>Dockboards</a:t>
            </a:r>
          </a:p>
        </p:txBody>
      </p:sp>
      <p:sp>
        <p:nvSpPr>
          <p:cNvPr id="25604" name="Rectangle 3"/>
          <p:cNvSpPr>
            <a:spLocks noGrp="1" noChangeArrowheads="1"/>
          </p:cNvSpPr>
          <p:nvPr>
            <p:ph idx="1"/>
          </p:nvPr>
        </p:nvSpPr>
        <p:spPr>
          <a:xfrm>
            <a:off x="533400" y="1219200"/>
            <a:ext cx="8001000" cy="4724400"/>
          </a:xfrm>
        </p:spPr>
        <p:txBody>
          <a:bodyPr/>
          <a:lstStyle/>
          <a:p>
            <a:r>
              <a:rPr lang="en-US" altLang="en-US" dirty="0"/>
              <a:t>Positive protection must be provided to prevent railroad cars from moving during loading or unloading operations.</a:t>
            </a:r>
          </a:p>
        </p:txBody>
      </p:sp>
      <p:sp>
        <p:nvSpPr>
          <p:cNvPr id="25605" name="Content Placeholder 1"/>
          <p:cNvSpPr>
            <a:spLocks noGrp="1" noChangeArrowheads="1"/>
          </p:cNvSpPr>
          <p:nvPr>
            <p:ph sz="quarter" idx="10"/>
          </p:nvPr>
        </p:nvSpPr>
        <p:spPr>
          <a:xfrm>
            <a:off x="6781800" y="609600"/>
            <a:ext cx="1981200" cy="381000"/>
          </a:xfrm>
        </p:spPr>
        <p:txBody>
          <a:bodyPr/>
          <a:lstStyle/>
          <a:p>
            <a:r>
              <a:rPr lang="en-US" altLang="en-US"/>
              <a:t>1926.250(d)(4)</a:t>
            </a:r>
          </a:p>
        </p:txBody>
      </p:sp>
      <p:cxnSp>
        <p:nvCxnSpPr>
          <p:cNvPr id="25606" name="Straight Arrow Connector 3"/>
          <p:cNvCxnSpPr>
            <a:cxnSpLocks noChangeShapeType="1"/>
          </p:cNvCxnSpPr>
          <p:nvPr/>
        </p:nvCxnSpPr>
        <p:spPr bwMode="auto">
          <a:xfrm>
            <a:off x="4648200" y="2462213"/>
            <a:ext cx="2971800" cy="1423987"/>
          </a:xfrm>
          <a:prstGeom prst="straightConnector1">
            <a:avLst/>
          </a:prstGeom>
          <a:noFill/>
          <a:ln w="3810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sp>
        <p:nvSpPr>
          <p:cNvPr id="5" name="Rectangle 4">
            <a:extLst>
              <a:ext uri="{FF2B5EF4-FFF2-40B4-BE49-F238E27FC236}">
                <a16:creationId xmlns:a16="http://schemas.microsoft.com/office/drawing/2014/main" id="{996AAD2E-BC63-4642-BF25-424D19FA8A93}"/>
              </a:ext>
            </a:extLst>
          </p:cNvPr>
          <p:cNvSpPr/>
          <p:nvPr/>
        </p:nvSpPr>
        <p:spPr bwMode="auto">
          <a:xfrm rot="21099401">
            <a:off x="7242175" y="5634038"/>
            <a:ext cx="1001713" cy="125412"/>
          </a:xfrm>
          <a:prstGeom prst="rect">
            <a:avLst/>
          </a:prstGeom>
          <a:solidFill>
            <a:schemeClr val="accent6"/>
          </a:solidFill>
          <a:ln w="12700" cap="flat" cmpd="sng" algn="ctr">
            <a:solidFill>
              <a:schemeClr val="accent6"/>
            </a:solidFill>
            <a:prstDash val="solid"/>
            <a:round/>
            <a:headEnd type="none" w="sm" len="sm"/>
            <a:tailEnd type="none" w="sm" len="sm"/>
          </a:ln>
          <a:effectLst/>
        </p:spPr>
        <p:txBody>
          <a:bodyPr/>
          <a:lstStyle/>
          <a:p>
            <a:pPr>
              <a:defRPr/>
            </a:pPr>
            <a:endParaRPr lang="en-US" b="0"/>
          </a:p>
        </p:txBody>
      </p:sp>
      <p:cxnSp>
        <p:nvCxnSpPr>
          <p:cNvPr id="25608" name="Straight Arrow Connector 10"/>
          <p:cNvCxnSpPr>
            <a:cxnSpLocks noChangeShapeType="1"/>
          </p:cNvCxnSpPr>
          <p:nvPr/>
        </p:nvCxnSpPr>
        <p:spPr bwMode="auto">
          <a:xfrm>
            <a:off x="4648200" y="2462213"/>
            <a:ext cx="2819400" cy="3100387"/>
          </a:xfrm>
          <a:prstGeom prst="straightConnector1">
            <a:avLst/>
          </a:prstGeom>
          <a:noFill/>
          <a:ln w="3810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3A14EB03-87F0-4834-A4D0-9F4BCD792660}"/>
              </a:ext>
            </a:extLst>
          </p:cNvPr>
          <p:cNvSpPr txBox="1"/>
          <p:nvPr/>
        </p:nvSpPr>
        <p:spPr>
          <a:xfrm>
            <a:off x="6605588" y="2544763"/>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533400" y="1219200"/>
            <a:ext cx="8153400" cy="4525963"/>
          </a:xfrm>
        </p:spPr>
        <p:txBody>
          <a:bodyPr/>
          <a:lstStyle/>
          <a:p>
            <a:r>
              <a:rPr lang="en-US" altLang="en-US" dirty="0"/>
              <a:t>Rigging equipment for material handling shall be inspected prior to use on each shift and as necessary during its use to ensure that it is safe. </a:t>
            </a:r>
          </a:p>
          <a:p>
            <a:endParaRPr lang="en-US" altLang="en-US" sz="800" dirty="0"/>
          </a:p>
          <a:p>
            <a:endParaRPr lang="en-US" altLang="en-US" sz="800" dirty="0"/>
          </a:p>
          <a:p>
            <a:r>
              <a:rPr lang="en-US" altLang="en-US" dirty="0"/>
              <a:t>Defective rigging equipment shall be removed from service.</a:t>
            </a:r>
          </a:p>
          <a:p>
            <a:endParaRPr lang="en-US" altLang="en-US" dirty="0"/>
          </a:p>
        </p:txBody>
      </p:sp>
      <p:sp>
        <p:nvSpPr>
          <p:cNvPr id="27651" name="Rectangle 2"/>
          <p:cNvSpPr>
            <a:spLocks noChangeArrowheads="1"/>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u="none" dirty="0">
                <a:solidFill>
                  <a:srgbClr val="102447"/>
                </a:solidFill>
                <a:latin typeface="Avenir Next LT Pro Demi" panose="020B0704020202020204" pitchFamily="34" charset="0"/>
              </a:rPr>
              <a:t>Rigging Equipment</a:t>
            </a:r>
          </a:p>
        </p:txBody>
      </p:sp>
      <p:sp>
        <p:nvSpPr>
          <p:cNvPr id="27652" name="Content Placeholder 3"/>
          <p:cNvSpPr>
            <a:spLocks/>
          </p:cNvSpPr>
          <p:nvPr/>
        </p:nvSpPr>
        <p:spPr bwMode="auto">
          <a:xfrm>
            <a:off x="67818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panose="020B0504020202020204" pitchFamily="34" charset="0"/>
              </a:rPr>
              <a:t>1926.251(a)(1)</a:t>
            </a:r>
          </a:p>
        </p:txBody>
      </p:sp>
      <p:pic>
        <p:nvPicPr>
          <p:cNvPr id="276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43300"/>
            <a:ext cx="2057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E8B6848-DA72-4F4B-99C4-3DCB8DF54DCB}"/>
              </a:ext>
            </a:extLst>
          </p:cNvPr>
          <p:cNvSpPr txBox="1"/>
          <p:nvPr/>
        </p:nvSpPr>
        <p:spPr>
          <a:xfrm>
            <a:off x="6632575" y="5697538"/>
            <a:ext cx="1928813" cy="276225"/>
          </a:xfrm>
          <a:prstGeom prst="rect">
            <a:avLst/>
          </a:prstGeom>
          <a:noFill/>
        </p:spPr>
        <p:txBody>
          <a:bodyPr>
            <a:spAutoFit/>
          </a:bodyPr>
          <a:lstStyle/>
          <a:p>
            <a:pPr>
              <a:defRPr/>
            </a:pPr>
            <a:r>
              <a:rPr lang="en-US" sz="1200" b="0" u="none" dirty="0">
                <a:latin typeface="Avenir Next LT Pro" panose="020B0504020202020204" pitchFamily="34" charset="0"/>
              </a:rPr>
              <a:t>NCDOL Photo Library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41325"/>
            <a:ext cx="7543800" cy="549275"/>
          </a:xfrm>
        </p:spPr>
        <p:txBody>
          <a:bodyPr/>
          <a:lstStyle/>
          <a:p>
            <a:r>
              <a:rPr lang="en-US" altLang="en-US"/>
              <a:t>Rigging Equipment</a:t>
            </a:r>
          </a:p>
        </p:txBody>
      </p:sp>
      <p:sp>
        <p:nvSpPr>
          <p:cNvPr id="29699" name="Rectangle 3"/>
          <p:cNvSpPr>
            <a:spLocks noGrp="1" noChangeArrowheads="1"/>
          </p:cNvSpPr>
          <p:nvPr>
            <p:ph idx="1"/>
          </p:nvPr>
        </p:nvSpPr>
        <p:spPr>
          <a:xfrm>
            <a:off x="533400" y="1219200"/>
            <a:ext cx="8001000" cy="4724400"/>
          </a:xfrm>
        </p:spPr>
        <p:txBody>
          <a:bodyPr/>
          <a:lstStyle/>
          <a:p>
            <a:r>
              <a:rPr lang="en-US" altLang="en-US" dirty="0"/>
              <a:t>Sling configurations in construction rigging make a difference in loading.</a:t>
            </a:r>
          </a:p>
          <a:p>
            <a:endParaRPr lang="en-US" altLang="en-US" sz="800" dirty="0"/>
          </a:p>
          <a:p>
            <a:pPr marL="742950" lvl="1" indent="-285750">
              <a:buClr>
                <a:schemeClr val="bg2"/>
              </a:buClr>
            </a:pPr>
            <a:r>
              <a:rPr lang="en-US" altLang="en-US" dirty="0"/>
              <a:t>Vertical, choker, and basket hitches</a:t>
            </a:r>
          </a:p>
        </p:txBody>
      </p:sp>
      <p:sp>
        <p:nvSpPr>
          <p:cNvPr id="29700" name="Content Placeholder 1"/>
          <p:cNvSpPr>
            <a:spLocks noGrp="1" noChangeArrowheads="1"/>
          </p:cNvSpPr>
          <p:nvPr>
            <p:ph sz="quarter" idx="10"/>
          </p:nvPr>
        </p:nvSpPr>
        <p:spPr>
          <a:xfrm>
            <a:off x="6781800" y="609600"/>
            <a:ext cx="1905000" cy="381000"/>
          </a:xfrm>
        </p:spPr>
        <p:txBody>
          <a:bodyPr/>
          <a:lstStyle/>
          <a:p>
            <a:r>
              <a:rPr lang="en-US" altLang="en-US"/>
              <a:t>1926.251(a)(2)</a:t>
            </a:r>
          </a:p>
          <a:p>
            <a:endParaRPr lang="en-US" altLang="en-US"/>
          </a:p>
        </p:txBody>
      </p:sp>
      <p:pic>
        <p:nvPicPr>
          <p:cNvPr id="3" name="Picture 2" descr="Calendar&#10;&#10;Description automatically generated">
            <a:extLst>
              <a:ext uri="{FF2B5EF4-FFF2-40B4-BE49-F238E27FC236}">
                <a16:creationId xmlns:a16="http://schemas.microsoft.com/office/drawing/2014/main" id="{521715B0-E177-419D-A085-26D715854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819400"/>
            <a:ext cx="7391400" cy="3020737"/>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441325"/>
            <a:ext cx="7924800" cy="549275"/>
          </a:xfrm>
        </p:spPr>
        <p:txBody>
          <a:bodyPr/>
          <a:lstStyle/>
          <a:p>
            <a:r>
              <a:rPr lang="en-US" altLang="en-US"/>
              <a:t>Rigging Equipment </a:t>
            </a:r>
          </a:p>
        </p:txBody>
      </p:sp>
      <p:sp>
        <p:nvSpPr>
          <p:cNvPr id="31747" name="Rectangle 3"/>
          <p:cNvSpPr>
            <a:spLocks noGrp="1" noChangeArrowheads="1"/>
          </p:cNvSpPr>
          <p:nvPr>
            <p:ph idx="1"/>
          </p:nvPr>
        </p:nvSpPr>
        <p:spPr>
          <a:xfrm>
            <a:off x="533400" y="1219200"/>
            <a:ext cx="3886200" cy="4724400"/>
          </a:xfrm>
        </p:spPr>
        <p:txBody>
          <a:bodyPr/>
          <a:lstStyle/>
          <a:p>
            <a:r>
              <a:rPr lang="en-US" altLang="en-US" dirty="0"/>
              <a:t>General</a:t>
            </a:r>
          </a:p>
          <a:p>
            <a:endParaRPr lang="en-US" altLang="en-US" sz="600" dirty="0"/>
          </a:p>
          <a:p>
            <a:pPr marL="742950" lvl="1" indent="-285750"/>
            <a:r>
              <a:rPr lang="en-US" altLang="en-US" dirty="0"/>
              <a:t>Rigging equipment shall not be loaded in excess of its recommended safe working load as prescribed on the identification marking by the manufacturer.</a:t>
            </a:r>
          </a:p>
        </p:txBody>
      </p:sp>
      <p:sp>
        <p:nvSpPr>
          <p:cNvPr id="31748" name="Content Placeholder 1"/>
          <p:cNvSpPr>
            <a:spLocks noGrp="1" noChangeArrowheads="1"/>
          </p:cNvSpPr>
          <p:nvPr>
            <p:ph sz="quarter" idx="10"/>
          </p:nvPr>
        </p:nvSpPr>
        <p:spPr>
          <a:xfrm>
            <a:off x="6781800" y="609600"/>
            <a:ext cx="1905000" cy="381000"/>
          </a:xfrm>
        </p:spPr>
        <p:txBody>
          <a:bodyPr/>
          <a:lstStyle/>
          <a:p>
            <a:r>
              <a:rPr lang="en-US" altLang="en-US"/>
              <a:t>1926.251(a)(2)</a:t>
            </a:r>
          </a:p>
          <a:p>
            <a:endParaRPr lang="en-US" altLang="en-US"/>
          </a:p>
        </p:txBody>
      </p:sp>
      <p:pic>
        <p:nvPicPr>
          <p:cNvPr id="3" name="Picture 2" descr="A picture containing metalware, chain&#10;&#10;Description automatically generated">
            <a:extLst>
              <a:ext uri="{FF2B5EF4-FFF2-40B4-BE49-F238E27FC236}">
                <a16:creationId xmlns:a16="http://schemas.microsoft.com/office/drawing/2014/main" id="{4E1D09A8-446F-401E-91C8-3B5145FFA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289569"/>
            <a:ext cx="4016673" cy="4583662"/>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A695C5F2-2CAC-43CA-8558-4DAED6AF5EC2}"/>
              </a:ext>
            </a:extLst>
          </p:cNvPr>
          <p:cNvSpPr>
            <a:spLocks noGrp="1" noChangeArrowheads="1"/>
          </p:cNvSpPr>
          <p:nvPr>
            <p:ph idx="1"/>
          </p:nvPr>
        </p:nvSpPr>
        <p:spPr>
          <a:xfrm>
            <a:off x="533400" y="1219200"/>
            <a:ext cx="8001000" cy="4525963"/>
          </a:xfrm>
        </p:spPr>
        <p:txBody>
          <a:bodyPr/>
          <a:lstStyle/>
          <a:p>
            <a:pPr>
              <a:defRPr/>
            </a:pPr>
            <a:r>
              <a:rPr lang="en-US" altLang="en-US" dirty="0"/>
              <a:t>Rigging equipment removed from work area so as not to present a hazard to employees when not in use.</a:t>
            </a:r>
          </a:p>
          <a:p>
            <a:pPr>
              <a:defRPr/>
            </a:pPr>
            <a:endParaRPr lang="en-US" altLang="en-US" sz="800" dirty="0"/>
          </a:p>
          <a:p>
            <a:pPr>
              <a:defRPr/>
            </a:pPr>
            <a:endParaRPr lang="en-US" altLang="en-US" sz="800" dirty="0"/>
          </a:p>
          <a:p>
            <a:pPr>
              <a:defRPr/>
            </a:pPr>
            <a:r>
              <a:rPr lang="en-US" altLang="en-US" dirty="0"/>
              <a:t>Custom design grabs, hooks,</a:t>
            </a:r>
          </a:p>
          <a:p>
            <a:pPr marL="0" indent="0">
              <a:buFont typeface="Wingdings" panose="05000000000000000000" pitchFamily="2" charset="2"/>
              <a:buNone/>
              <a:defRPr/>
            </a:pPr>
            <a:r>
              <a:rPr lang="en-US" altLang="en-US" dirty="0"/>
              <a:t>    clamps, or other lifting</a:t>
            </a:r>
          </a:p>
          <a:p>
            <a:pPr marL="0" indent="0">
              <a:buFont typeface="Wingdings" panose="05000000000000000000" pitchFamily="2" charset="2"/>
              <a:buNone/>
              <a:defRPr/>
            </a:pPr>
            <a:r>
              <a:rPr lang="en-US" altLang="en-US" dirty="0"/>
              <a:t>    accessories shall be marked </a:t>
            </a:r>
          </a:p>
          <a:p>
            <a:pPr marL="0" indent="0">
              <a:buFont typeface="Wingdings" panose="05000000000000000000" pitchFamily="2" charset="2"/>
              <a:buNone/>
              <a:defRPr/>
            </a:pPr>
            <a:r>
              <a:rPr lang="en-US" altLang="en-US" dirty="0"/>
              <a:t>    to indicate the safe working </a:t>
            </a:r>
          </a:p>
          <a:p>
            <a:pPr marL="0" indent="0">
              <a:buFont typeface="Wingdings" panose="05000000000000000000" pitchFamily="2" charset="2"/>
              <a:buNone/>
              <a:defRPr/>
            </a:pPr>
            <a:r>
              <a:rPr lang="en-US" altLang="en-US" dirty="0"/>
              <a:t>    loads.</a:t>
            </a:r>
          </a:p>
          <a:p>
            <a:pPr>
              <a:defRPr/>
            </a:pPr>
            <a:endParaRPr lang="en-US" altLang="en-US" dirty="0"/>
          </a:p>
        </p:txBody>
      </p:sp>
      <p:sp>
        <p:nvSpPr>
          <p:cNvPr id="33795" name="Rectangle 2"/>
          <p:cNvSpPr>
            <a:spLocks noChangeArrowheads="1"/>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u="none" dirty="0">
                <a:solidFill>
                  <a:srgbClr val="102447"/>
                </a:solidFill>
                <a:latin typeface="Avenir Next LT Pro Demi" panose="020B0704020202020204" pitchFamily="34" charset="0"/>
              </a:rPr>
              <a:t>Rigging Equipment </a:t>
            </a:r>
          </a:p>
        </p:txBody>
      </p:sp>
      <p:sp>
        <p:nvSpPr>
          <p:cNvPr id="33796" name="Content Placeholder 3"/>
          <p:cNvSpPr>
            <a:spLocks/>
          </p:cNvSpPr>
          <p:nvPr/>
        </p:nvSpPr>
        <p:spPr bwMode="auto">
          <a:xfrm>
            <a:off x="6400800" y="609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panose="020B0504020202020204" pitchFamily="34" charset="0"/>
              </a:rPr>
              <a:t>1926.251(a)(3)-(4)</a:t>
            </a:r>
          </a:p>
        </p:txBody>
      </p:sp>
      <p:sp>
        <p:nvSpPr>
          <p:cNvPr id="6" name="TextBox 5">
            <a:extLst>
              <a:ext uri="{FF2B5EF4-FFF2-40B4-BE49-F238E27FC236}">
                <a16:creationId xmlns:a16="http://schemas.microsoft.com/office/drawing/2014/main" id="{ED487E72-5AD3-4077-8EC9-4801E7BD7B05}"/>
              </a:ext>
            </a:extLst>
          </p:cNvPr>
          <p:cNvSpPr txBox="1"/>
          <p:nvPr/>
        </p:nvSpPr>
        <p:spPr>
          <a:xfrm>
            <a:off x="6324600" y="5618163"/>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pic>
        <p:nvPicPr>
          <p:cNvPr id="337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01963"/>
            <a:ext cx="2708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
          <p:cNvSpPr>
            <a:spLocks noChangeArrowheads="1"/>
          </p:cNvSpPr>
          <p:nvPr/>
        </p:nvSpPr>
        <p:spPr bwMode="auto">
          <a:xfrm>
            <a:off x="5802313" y="5637213"/>
            <a:ext cx="17116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sz="1200" b="0" u="none" dirty="0">
                <a:solidFill>
                  <a:srgbClr val="000000"/>
                </a:solidFill>
                <a:latin typeface="Avenir Next LT Pro" panose="020B0504020202020204" pitchFamily="34" charset="0"/>
              </a:rPr>
              <a:t>NCDOL Photo Library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436563"/>
            <a:ext cx="7315200" cy="554037"/>
          </a:xfrm>
        </p:spPr>
        <p:txBody>
          <a:bodyPr/>
          <a:lstStyle/>
          <a:p>
            <a:r>
              <a:rPr lang="en-US" altLang="en-US"/>
              <a:t>Rigging Equipment - Slings</a:t>
            </a:r>
          </a:p>
        </p:txBody>
      </p:sp>
      <p:sp>
        <p:nvSpPr>
          <p:cNvPr id="35843" name="Rectangle 3"/>
          <p:cNvSpPr>
            <a:spLocks noGrp="1" noChangeArrowheads="1"/>
          </p:cNvSpPr>
          <p:nvPr>
            <p:ph idx="1"/>
          </p:nvPr>
        </p:nvSpPr>
        <p:spPr>
          <a:xfrm>
            <a:off x="533400" y="1219200"/>
            <a:ext cx="8001000" cy="4724400"/>
          </a:xfrm>
        </p:spPr>
        <p:txBody>
          <a:bodyPr/>
          <a:lstStyle/>
          <a:p>
            <a:r>
              <a:rPr lang="en-US" altLang="en-US" dirty="0"/>
              <a:t>Types of slings covered are those made from alloy steel chain, wire rope, metal mesh, natural or synthetic fiber rope, and synthetic web.</a:t>
            </a:r>
          </a:p>
        </p:txBody>
      </p:sp>
      <p:sp>
        <p:nvSpPr>
          <p:cNvPr id="35844" name="Content Placeholder 1"/>
          <p:cNvSpPr>
            <a:spLocks noGrp="1" noChangeArrowheads="1"/>
          </p:cNvSpPr>
          <p:nvPr>
            <p:ph sz="quarter" idx="10"/>
          </p:nvPr>
        </p:nvSpPr>
        <p:spPr>
          <a:xfrm>
            <a:off x="6781800" y="609600"/>
            <a:ext cx="1905000" cy="381000"/>
          </a:xfrm>
        </p:spPr>
        <p:txBody>
          <a:bodyPr/>
          <a:lstStyle/>
          <a:p>
            <a:r>
              <a:rPr lang="en-US" altLang="en-US"/>
              <a:t>1926.250(a)(5)</a:t>
            </a:r>
          </a:p>
          <a:p>
            <a:endParaRPr lang="en-US" altLang="en-US"/>
          </a:p>
        </p:txBody>
      </p:sp>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1650"/>
            <a:ext cx="69342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7B07FD4-1833-4CB8-8DDB-1389575ECBCF}"/>
              </a:ext>
            </a:extLst>
          </p:cNvPr>
          <p:cNvSpPr txBox="1"/>
          <p:nvPr/>
        </p:nvSpPr>
        <p:spPr>
          <a:xfrm>
            <a:off x="6224588" y="3443288"/>
            <a:ext cx="1928812" cy="276225"/>
          </a:xfrm>
          <a:prstGeom prst="rect">
            <a:avLst/>
          </a:prstGeom>
          <a:noFill/>
        </p:spPr>
        <p:txBody>
          <a:bodyPr>
            <a:spAutoFit/>
          </a:bodyPr>
          <a:lstStyle/>
          <a:p>
            <a:pPr>
              <a:defRPr/>
            </a:pPr>
            <a:r>
              <a:rPr lang="en-US" sz="1200" b="0" u="none" dirty="0">
                <a:latin typeface="Avenir Next LT Pro" panose="020B0504020202020204" pitchFamily="34" charset="0"/>
              </a:rPr>
              <a:t>NCDOL Photo Library</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517525"/>
            <a:ext cx="7620000" cy="549275"/>
          </a:xfrm>
        </p:spPr>
        <p:txBody>
          <a:bodyPr/>
          <a:lstStyle/>
          <a:p>
            <a:r>
              <a:rPr lang="en-US" altLang="en-US" sz="3200"/>
              <a:t>Rigging Equipment Inspections</a:t>
            </a:r>
          </a:p>
        </p:txBody>
      </p:sp>
      <p:sp>
        <p:nvSpPr>
          <p:cNvPr id="37891" name="Rectangle 3"/>
          <p:cNvSpPr>
            <a:spLocks noGrp="1" noChangeArrowheads="1"/>
          </p:cNvSpPr>
          <p:nvPr>
            <p:ph idx="1"/>
          </p:nvPr>
        </p:nvSpPr>
        <p:spPr>
          <a:xfrm>
            <a:off x="533400" y="1219200"/>
            <a:ext cx="8001000" cy="4724400"/>
          </a:xfrm>
        </p:spPr>
        <p:txBody>
          <a:bodyPr/>
          <a:lstStyle/>
          <a:p>
            <a:r>
              <a:rPr lang="en-US" altLang="en-US" dirty="0"/>
              <a:t>Inspections</a:t>
            </a:r>
          </a:p>
          <a:p>
            <a:endParaRPr lang="en-US" altLang="en-US" sz="800" dirty="0"/>
          </a:p>
          <a:p>
            <a:pPr marL="742950" lvl="1" indent="-285750"/>
            <a:r>
              <a:rPr lang="en-US" altLang="en-US" dirty="0"/>
              <a:t>Equipment must be</a:t>
            </a:r>
          </a:p>
          <a:p>
            <a:pPr marL="742950" lvl="1" indent="-285750">
              <a:buFont typeface="Symbol" panose="05050102010706020507" pitchFamily="18" charset="2"/>
              <a:buNone/>
            </a:pPr>
            <a:r>
              <a:rPr lang="en-US" altLang="en-US" dirty="0"/>
              <a:t>    inspected prior to</a:t>
            </a:r>
          </a:p>
          <a:p>
            <a:pPr marL="742950" lvl="1" indent="-285750">
              <a:buFont typeface="Symbol" panose="05050102010706020507" pitchFamily="18" charset="2"/>
              <a:buNone/>
            </a:pPr>
            <a:r>
              <a:rPr lang="en-US" altLang="en-US" dirty="0"/>
              <a:t>    use and each shift.</a:t>
            </a:r>
          </a:p>
          <a:p>
            <a:pPr marL="742950" lvl="1" indent="-285750"/>
            <a:endParaRPr lang="en-US" altLang="en-US" sz="500" dirty="0"/>
          </a:p>
          <a:p>
            <a:pPr marL="1143000" lvl="2" indent="-228600">
              <a:buClr>
                <a:schemeClr val="bg2"/>
              </a:buClr>
            </a:pPr>
            <a:r>
              <a:rPr lang="en-US" altLang="en-US" dirty="0"/>
              <a:t>Also, as necessary                                                                during its use.</a:t>
            </a:r>
          </a:p>
          <a:p>
            <a:pPr marL="1143000" lvl="2" indent="-228600">
              <a:buClr>
                <a:schemeClr val="bg2"/>
              </a:buClr>
            </a:pPr>
            <a:endParaRPr lang="en-US" altLang="en-US" sz="1800" dirty="0"/>
          </a:p>
          <a:p>
            <a:pPr marL="742950" lvl="1" indent="-285750"/>
            <a:r>
              <a:rPr lang="en-US" altLang="en-US" dirty="0"/>
              <a:t>Damaged or defective</a:t>
            </a:r>
          </a:p>
          <a:p>
            <a:pPr marL="742950" lvl="1" indent="-285750">
              <a:buFont typeface="Symbol" panose="05050102010706020507" pitchFamily="18" charset="2"/>
              <a:buNone/>
            </a:pPr>
            <a:r>
              <a:rPr lang="en-US" altLang="en-US" dirty="0"/>
              <a:t>	equipment must be</a:t>
            </a:r>
          </a:p>
          <a:p>
            <a:pPr marL="742950" lvl="1" indent="-285750">
              <a:buFont typeface="Symbol" panose="05050102010706020507" pitchFamily="18" charset="2"/>
              <a:buNone/>
            </a:pPr>
            <a:r>
              <a:rPr lang="en-US" altLang="en-US" dirty="0"/>
              <a:t>   removed from service.</a:t>
            </a:r>
          </a:p>
        </p:txBody>
      </p:sp>
      <p:sp>
        <p:nvSpPr>
          <p:cNvPr id="37892" name="Content Placeholder 1"/>
          <p:cNvSpPr>
            <a:spLocks noGrp="1" noChangeArrowheads="1"/>
          </p:cNvSpPr>
          <p:nvPr>
            <p:ph sz="quarter" idx="10"/>
          </p:nvPr>
        </p:nvSpPr>
        <p:spPr>
          <a:xfrm>
            <a:off x="6799263" y="625475"/>
            <a:ext cx="1887537" cy="381000"/>
          </a:xfrm>
        </p:spPr>
        <p:txBody>
          <a:bodyPr/>
          <a:lstStyle/>
          <a:p>
            <a:r>
              <a:rPr lang="en-US" altLang="en-US"/>
              <a:t>1926.251(a)(6)</a:t>
            </a:r>
          </a:p>
          <a:p>
            <a:endParaRPr lang="en-US" altLang="en-US"/>
          </a:p>
        </p:txBody>
      </p:sp>
      <p:pic>
        <p:nvPicPr>
          <p:cNvPr id="378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2286000"/>
            <a:ext cx="32988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DAFE26F-E2AF-4789-ADAD-CF571E669603}"/>
              </a:ext>
            </a:extLst>
          </p:cNvPr>
          <p:cNvSpPr txBox="1"/>
          <p:nvPr/>
        </p:nvSpPr>
        <p:spPr>
          <a:xfrm>
            <a:off x="6553200" y="5562600"/>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457200"/>
            <a:ext cx="5943600" cy="549275"/>
          </a:xfrm>
        </p:spPr>
        <p:txBody>
          <a:bodyPr/>
          <a:lstStyle/>
          <a:p>
            <a:r>
              <a:rPr lang="en-US" altLang="en-US"/>
              <a:t>Alloy Steel Chains </a:t>
            </a:r>
          </a:p>
        </p:txBody>
      </p:sp>
      <p:sp>
        <p:nvSpPr>
          <p:cNvPr id="39939" name="Rectangle 3">
            <a:extLst>
              <a:ext uri="{FF2B5EF4-FFF2-40B4-BE49-F238E27FC236}">
                <a16:creationId xmlns:a16="http://schemas.microsoft.com/office/drawing/2014/main" id="{726AE42E-43BD-4D75-BA62-79A956121A0E}"/>
              </a:ext>
            </a:extLst>
          </p:cNvPr>
          <p:cNvSpPr>
            <a:spLocks noGrp="1" noChangeArrowheads="1"/>
          </p:cNvSpPr>
          <p:nvPr>
            <p:ph idx="1"/>
          </p:nvPr>
        </p:nvSpPr>
        <p:spPr>
          <a:xfrm>
            <a:off x="523875" y="1295400"/>
            <a:ext cx="8001000" cy="4724400"/>
          </a:xfrm>
        </p:spPr>
        <p:txBody>
          <a:bodyPr/>
          <a:lstStyle/>
          <a:p>
            <a:pPr>
              <a:defRPr/>
            </a:pPr>
            <a:r>
              <a:rPr lang="en-US" altLang="en-US" dirty="0"/>
              <a:t>Chain slings must have                               permanently affixed durable </a:t>
            </a:r>
          </a:p>
          <a:p>
            <a:pPr marL="0" indent="0">
              <a:buFont typeface="Wingdings" panose="05000000000000000000" pitchFamily="2" charset="2"/>
              <a:buNone/>
              <a:defRPr/>
            </a:pPr>
            <a:r>
              <a:rPr lang="en-US" altLang="en-US" dirty="0"/>
              <a:t>    identification.                                        stating</a:t>
            </a:r>
          </a:p>
          <a:p>
            <a:pPr>
              <a:defRPr/>
            </a:pPr>
            <a:endParaRPr lang="en-US" altLang="en-US" sz="800" dirty="0"/>
          </a:p>
          <a:p>
            <a:pPr marL="742950" lvl="1" indent="-285750">
              <a:buClr>
                <a:schemeClr val="bg2"/>
              </a:buClr>
              <a:defRPr/>
            </a:pPr>
            <a:r>
              <a:rPr lang="en-US" altLang="en-US" dirty="0"/>
              <a:t>Size, grade, rated capacity, </a:t>
            </a:r>
          </a:p>
          <a:p>
            <a:pPr marL="457200" lvl="1" indent="0">
              <a:buClr>
                <a:schemeClr val="bg2"/>
              </a:buClr>
              <a:buFont typeface="Symbol" panose="05050102010706020507" pitchFamily="18" charset="2"/>
              <a:buNone/>
              <a:defRPr/>
            </a:pPr>
            <a:r>
              <a:rPr lang="en-US" altLang="en-US" dirty="0"/>
              <a:t>    and sling manufacturer</a:t>
            </a:r>
          </a:p>
        </p:txBody>
      </p:sp>
      <p:sp>
        <p:nvSpPr>
          <p:cNvPr id="39940" name="Content Placeholder 1"/>
          <p:cNvSpPr>
            <a:spLocks noGrp="1" noChangeArrowheads="1"/>
          </p:cNvSpPr>
          <p:nvPr>
            <p:ph sz="quarter" idx="10"/>
          </p:nvPr>
        </p:nvSpPr>
        <p:spPr>
          <a:xfrm>
            <a:off x="6781800" y="609600"/>
            <a:ext cx="1905000" cy="381000"/>
          </a:xfrm>
        </p:spPr>
        <p:txBody>
          <a:bodyPr/>
          <a:lstStyle/>
          <a:p>
            <a:r>
              <a:rPr lang="en-US" altLang="en-US"/>
              <a:t>1926.251(b)(1)</a:t>
            </a:r>
          </a:p>
          <a:p>
            <a:endParaRPr lang="en-US" altLang="en-US"/>
          </a:p>
        </p:txBody>
      </p:sp>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1203325"/>
            <a:ext cx="26987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B129F14-4D45-4DAD-B78D-D88108611677}"/>
              </a:ext>
            </a:extLst>
          </p:cNvPr>
          <p:cNvSpPr txBox="1"/>
          <p:nvPr/>
        </p:nvSpPr>
        <p:spPr>
          <a:xfrm>
            <a:off x="6553200" y="5614988"/>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41325"/>
            <a:ext cx="7924800" cy="549275"/>
          </a:xfrm>
        </p:spPr>
        <p:txBody>
          <a:bodyPr/>
          <a:lstStyle/>
          <a:p>
            <a:r>
              <a:rPr lang="en-US" altLang="en-US" dirty="0"/>
              <a:t>Objectives</a:t>
            </a:r>
          </a:p>
        </p:txBody>
      </p:sp>
      <p:sp>
        <p:nvSpPr>
          <p:cNvPr id="7171" name="Rectangle 3">
            <a:extLst>
              <a:ext uri="{FF2B5EF4-FFF2-40B4-BE49-F238E27FC236}">
                <a16:creationId xmlns:a16="http://schemas.microsoft.com/office/drawing/2014/main" id="{26AA8FCF-0B32-4986-86B6-859BAD4DC8BF}"/>
              </a:ext>
            </a:extLst>
          </p:cNvPr>
          <p:cNvSpPr>
            <a:spLocks noGrp="1" noChangeArrowheads="1"/>
          </p:cNvSpPr>
          <p:nvPr>
            <p:ph idx="1"/>
          </p:nvPr>
        </p:nvSpPr>
        <p:spPr>
          <a:xfrm>
            <a:off x="533400" y="1219200"/>
            <a:ext cx="8001000" cy="4724400"/>
          </a:xfrm>
        </p:spPr>
        <p:txBody>
          <a:bodyPr/>
          <a:lstStyle/>
          <a:p>
            <a:pPr marL="395287" indent="-285750">
              <a:defRPr/>
            </a:pPr>
            <a:r>
              <a:rPr lang="en-US" altLang="en-US" dirty="0"/>
              <a:t>At the end of this course, students will be able to:</a:t>
            </a:r>
          </a:p>
          <a:p>
            <a:pPr marL="109537" indent="0">
              <a:buNone/>
              <a:defRPr/>
            </a:pPr>
            <a:endParaRPr lang="en-US" altLang="en-US" sz="800" dirty="0"/>
          </a:p>
          <a:p>
            <a:pPr marL="742950" lvl="1" indent="-285750">
              <a:defRPr/>
            </a:pPr>
            <a:r>
              <a:rPr lang="en-US" altLang="en-US" dirty="0"/>
              <a:t>Discuss minimum OSHA requirements for material handling, storage and equipment</a:t>
            </a:r>
          </a:p>
          <a:p>
            <a:pPr marL="742950" lvl="1" indent="-285750">
              <a:defRPr/>
            </a:pPr>
            <a:endParaRPr lang="en-US" altLang="en-US" dirty="0"/>
          </a:p>
          <a:p>
            <a:pPr marL="742950" lvl="1" indent="-285750">
              <a:defRPr/>
            </a:pPr>
            <a:r>
              <a:rPr lang="en-US" altLang="en-US" dirty="0"/>
              <a:t>Identify safe storage of materials</a:t>
            </a:r>
          </a:p>
          <a:p>
            <a:pPr marL="457200" lvl="1" indent="0">
              <a:buNone/>
              <a:defRPr/>
            </a:pPr>
            <a:endParaRPr lang="en-US" altLang="en-US" dirty="0"/>
          </a:p>
          <a:p>
            <a:pPr marL="742950" lvl="1" indent="-285750">
              <a:defRPr/>
            </a:pPr>
            <a:r>
              <a:rPr lang="en-US" altLang="en-US" dirty="0"/>
              <a:t>Recognize proper use of rigging equipment</a:t>
            </a:r>
          </a:p>
          <a:p>
            <a:pPr marL="457200" lvl="1" indent="0">
              <a:buNone/>
              <a:defRPr/>
            </a:pPr>
            <a:endParaRPr lang="en-US" altLang="en-US" dirty="0"/>
          </a:p>
          <a:p>
            <a:pPr marL="742950" lvl="1" indent="-285750">
              <a:defRPr/>
            </a:pPr>
            <a:r>
              <a:rPr lang="en-US" altLang="en-US" dirty="0"/>
              <a:t>Identify hazards and abatement methods</a:t>
            </a:r>
            <a:endParaRPr kumimoji="1" lang="en-US" altLang="en-US" dirty="0"/>
          </a:p>
          <a:p>
            <a:pPr>
              <a:defRPr/>
            </a:pPr>
            <a:endParaRPr kumimoji="1"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01950"/>
            <a:ext cx="29876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noChangeArrowheads="1"/>
          </p:cNvSpPr>
          <p:nvPr>
            <p:ph type="title"/>
          </p:nvPr>
        </p:nvSpPr>
        <p:spPr>
          <a:xfrm>
            <a:off x="609600" y="457200"/>
            <a:ext cx="6400800" cy="549275"/>
          </a:xfrm>
        </p:spPr>
        <p:txBody>
          <a:bodyPr/>
          <a:lstStyle/>
          <a:p>
            <a:r>
              <a:rPr lang="en-US" altLang="en-US"/>
              <a:t>Alloy Steel Chains </a:t>
            </a:r>
          </a:p>
        </p:txBody>
      </p:sp>
      <p:sp>
        <p:nvSpPr>
          <p:cNvPr id="41988" name="Rectangle 3"/>
          <p:cNvSpPr>
            <a:spLocks noGrp="1" noChangeArrowheads="1"/>
          </p:cNvSpPr>
          <p:nvPr>
            <p:ph idx="1"/>
          </p:nvPr>
        </p:nvSpPr>
        <p:spPr>
          <a:xfrm>
            <a:off x="533400" y="1219200"/>
            <a:ext cx="8153400" cy="4724400"/>
          </a:xfrm>
        </p:spPr>
        <p:txBody>
          <a:bodyPr/>
          <a:lstStyle/>
          <a:p>
            <a:r>
              <a:rPr lang="en-US" altLang="en-US" dirty="0"/>
              <a:t>Hooks, rings, oblong links, or other attachments, when used with alloy steel chains, must have a rated capacity at least equal to that of the chain.</a:t>
            </a:r>
          </a:p>
        </p:txBody>
      </p:sp>
      <p:sp>
        <p:nvSpPr>
          <p:cNvPr id="41989" name="Content Placeholder 1"/>
          <p:cNvSpPr>
            <a:spLocks noGrp="1" noChangeArrowheads="1"/>
          </p:cNvSpPr>
          <p:nvPr>
            <p:ph sz="quarter" idx="10"/>
          </p:nvPr>
        </p:nvSpPr>
        <p:spPr>
          <a:xfrm>
            <a:off x="6781800" y="609600"/>
            <a:ext cx="1905000" cy="381000"/>
          </a:xfrm>
        </p:spPr>
        <p:txBody>
          <a:bodyPr/>
          <a:lstStyle/>
          <a:p>
            <a:r>
              <a:rPr lang="en-US" altLang="en-US"/>
              <a:t>1926.251(b)(2)</a:t>
            </a:r>
          </a:p>
          <a:p>
            <a:endParaRPr lang="en-US" altLang="en-US"/>
          </a:p>
        </p:txBody>
      </p:sp>
      <p:pic>
        <p:nvPicPr>
          <p:cNvPr id="4199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181350"/>
            <a:ext cx="22336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977A961-CBCD-4531-8930-EFE3FD48A7F9}"/>
              </a:ext>
            </a:extLst>
          </p:cNvPr>
          <p:cNvSpPr txBox="1"/>
          <p:nvPr/>
        </p:nvSpPr>
        <p:spPr>
          <a:xfrm>
            <a:off x="2286000" y="3209925"/>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
        <p:nvSpPr>
          <p:cNvPr id="8" name="TextBox 7">
            <a:extLst>
              <a:ext uri="{FF2B5EF4-FFF2-40B4-BE49-F238E27FC236}">
                <a16:creationId xmlns:a16="http://schemas.microsoft.com/office/drawing/2014/main" id="{8F9DF918-1317-4760-906B-2BF0E256C1EB}"/>
              </a:ext>
            </a:extLst>
          </p:cNvPr>
          <p:cNvSpPr txBox="1"/>
          <p:nvPr/>
        </p:nvSpPr>
        <p:spPr>
          <a:xfrm>
            <a:off x="6172200" y="2901950"/>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457200"/>
            <a:ext cx="6934200" cy="549275"/>
          </a:xfrm>
        </p:spPr>
        <p:txBody>
          <a:bodyPr/>
          <a:lstStyle/>
          <a:p>
            <a:r>
              <a:rPr lang="en-US" altLang="en-US"/>
              <a:t>Alloy Steel Chains </a:t>
            </a:r>
          </a:p>
        </p:txBody>
      </p:sp>
      <p:sp>
        <p:nvSpPr>
          <p:cNvPr id="44035" name="Rectangle 3">
            <a:extLst>
              <a:ext uri="{FF2B5EF4-FFF2-40B4-BE49-F238E27FC236}">
                <a16:creationId xmlns:a16="http://schemas.microsoft.com/office/drawing/2014/main" id="{0EFC80A5-A66A-48F8-BAD2-F63C7A92F6ED}"/>
              </a:ext>
            </a:extLst>
          </p:cNvPr>
          <p:cNvSpPr>
            <a:spLocks noGrp="1" noChangeArrowheads="1"/>
          </p:cNvSpPr>
          <p:nvPr>
            <p:ph idx="1"/>
          </p:nvPr>
        </p:nvSpPr>
        <p:spPr>
          <a:xfrm>
            <a:off x="533400" y="1219200"/>
            <a:ext cx="8001000" cy="4724400"/>
          </a:xfrm>
        </p:spPr>
        <p:txBody>
          <a:bodyPr/>
          <a:lstStyle/>
          <a:p>
            <a:pPr>
              <a:defRPr/>
            </a:pPr>
            <a:r>
              <a:rPr lang="en-US" altLang="en-US" dirty="0"/>
              <a:t>Job or shop hooks and links, or makeshift fasteners, formed from bolts, rods, etc., or other such attachments, shall not be used.</a:t>
            </a:r>
          </a:p>
          <a:p>
            <a:pPr>
              <a:defRPr/>
            </a:pPr>
            <a:endParaRPr lang="en-US" altLang="en-US" sz="800" dirty="0"/>
          </a:p>
          <a:p>
            <a:pPr marL="742950" lvl="1" indent="-285750">
              <a:defRPr/>
            </a:pPr>
            <a:r>
              <a:rPr lang="en-US" altLang="en-US" dirty="0"/>
              <a:t>Kinked or knotted chains must</a:t>
            </a:r>
          </a:p>
          <a:p>
            <a:pPr marL="457200" lvl="1" indent="0">
              <a:buFont typeface="Symbol" panose="05050102010706020507" pitchFamily="18" charset="2"/>
              <a:buNone/>
              <a:defRPr/>
            </a:pPr>
            <a:r>
              <a:rPr lang="en-US" altLang="en-US" dirty="0"/>
              <a:t>   not be used for lifting.</a:t>
            </a:r>
          </a:p>
          <a:p>
            <a:pPr>
              <a:defRPr/>
            </a:pPr>
            <a:endParaRPr lang="en-US" altLang="en-US" sz="800" dirty="0"/>
          </a:p>
          <a:p>
            <a:pPr marL="742950" lvl="1" indent="-285750">
              <a:defRPr/>
            </a:pPr>
            <a:r>
              <a:rPr lang="en-US" altLang="en-US" dirty="0"/>
              <a:t>Chains must not be shortened by </a:t>
            </a:r>
          </a:p>
          <a:p>
            <a:pPr marL="457200" lvl="1" indent="0">
              <a:buFont typeface="Symbol" panose="05050102010706020507" pitchFamily="18" charset="2"/>
              <a:buNone/>
              <a:defRPr/>
            </a:pPr>
            <a:r>
              <a:rPr lang="en-US" altLang="en-US" dirty="0"/>
              <a:t>    bolting, wiring or knotting.</a:t>
            </a:r>
          </a:p>
          <a:p>
            <a:pPr>
              <a:defRPr/>
            </a:pPr>
            <a:endParaRPr lang="en-US" altLang="en-US" dirty="0"/>
          </a:p>
        </p:txBody>
      </p:sp>
      <p:sp>
        <p:nvSpPr>
          <p:cNvPr id="44036" name="Content Placeholder 1"/>
          <p:cNvSpPr>
            <a:spLocks noGrp="1" noChangeArrowheads="1"/>
          </p:cNvSpPr>
          <p:nvPr>
            <p:ph sz="quarter" idx="10"/>
          </p:nvPr>
        </p:nvSpPr>
        <p:spPr>
          <a:xfrm>
            <a:off x="6781800" y="609600"/>
            <a:ext cx="1905000" cy="381000"/>
          </a:xfrm>
        </p:spPr>
        <p:txBody>
          <a:bodyPr/>
          <a:lstStyle/>
          <a:p>
            <a:r>
              <a:rPr lang="en-US" altLang="en-US"/>
              <a:t>1926.251(b)(3)</a:t>
            </a:r>
          </a:p>
          <a:p>
            <a:endParaRPr lang="en-US" altLang="en-US"/>
          </a:p>
        </p:txBody>
      </p:sp>
      <p:pic>
        <p:nvPicPr>
          <p:cNvPr id="440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673350"/>
            <a:ext cx="20574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9F1621A-44A4-4B51-85EB-5D4C8EDE94FC}"/>
              </a:ext>
            </a:extLst>
          </p:cNvPr>
          <p:cNvSpPr txBox="1"/>
          <p:nvPr/>
        </p:nvSpPr>
        <p:spPr>
          <a:xfrm>
            <a:off x="6451600" y="2743200"/>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457200"/>
            <a:ext cx="6781800" cy="549275"/>
          </a:xfrm>
        </p:spPr>
        <p:txBody>
          <a:bodyPr/>
          <a:lstStyle/>
          <a:p>
            <a:r>
              <a:rPr lang="en-US" altLang="en-US"/>
              <a:t>Alloy Steel Chains </a:t>
            </a:r>
          </a:p>
        </p:txBody>
      </p:sp>
      <p:sp>
        <p:nvSpPr>
          <p:cNvPr id="46083" name="Rectangle 3"/>
          <p:cNvSpPr>
            <a:spLocks noGrp="1" noChangeArrowheads="1"/>
          </p:cNvSpPr>
          <p:nvPr>
            <p:ph idx="1"/>
          </p:nvPr>
        </p:nvSpPr>
        <p:spPr>
          <a:xfrm>
            <a:off x="533400" y="1219200"/>
            <a:ext cx="8001000" cy="4724400"/>
          </a:xfrm>
        </p:spPr>
        <p:txBody>
          <a:bodyPr/>
          <a:lstStyle/>
          <a:p>
            <a:r>
              <a:rPr lang="en-US" altLang="en-US" dirty="0"/>
              <a:t>Employers must not use alloy steel-chain slings with loads in excess of the rated capacities (i.e., working load limits) indicated on the sling by permanently affixed and legible identification markings prescribed by the manufacturer.</a:t>
            </a:r>
          </a:p>
          <a:p>
            <a:endParaRPr lang="en-US" altLang="en-US" sz="1000" dirty="0"/>
          </a:p>
        </p:txBody>
      </p:sp>
      <p:sp>
        <p:nvSpPr>
          <p:cNvPr id="46084" name="Content Placeholder 1"/>
          <p:cNvSpPr>
            <a:spLocks noGrp="1" noChangeArrowheads="1"/>
          </p:cNvSpPr>
          <p:nvPr>
            <p:ph sz="quarter" idx="10"/>
          </p:nvPr>
        </p:nvSpPr>
        <p:spPr>
          <a:xfrm>
            <a:off x="6781800" y="609600"/>
            <a:ext cx="1905000" cy="381000"/>
          </a:xfrm>
        </p:spPr>
        <p:txBody>
          <a:bodyPr/>
          <a:lstStyle/>
          <a:p>
            <a:r>
              <a:rPr lang="en-US" altLang="en-US"/>
              <a:t>1926.251(b)(4)</a:t>
            </a:r>
          </a:p>
          <a:p>
            <a:endParaRPr lang="en-US" altLang="en-US"/>
          </a:p>
        </p:txBody>
      </p:sp>
      <p:pic>
        <p:nvPicPr>
          <p:cNvPr id="460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498850"/>
            <a:ext cx="16525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D865040-CD06-4A82-BFEF-F7FCFAEEC00C}"/>
              </a:ext>
            </a:extLst>
          </p:cNvPr>
          <p:cNvSpPr txBox="1"/>
          <p:nvPr/>
        </p:nvSpPr>
        <p:spPr>
          <a:xfrm>
            <a:off x="6681788" y="3598863"/>
            <a:ext cx="1928812" cy="276225"/>
          </a:xfrm>
          <a:prstGeom prst="rect">
            <a:avLst/>
          </a:prstGeom>
          <a:noFill/>
        </p:spPr>
        <p:txBody>
          <a:bodyPr>
            <a:spAutoFit/>
          </a:bodyPr>
          <a:lstStyle/>
          <a:p>
            <a:pPr>
              <a:defRPr/>
            </a:pPr>
            <a:r>
              <a:rPr lang="en-US" sz="1200" b="0" u="none" dirty="0">
                <a:latin typeface="Avenir Next LT Pro" panose="020B0504020202020204" pitchFamily="34" charset="0"/>
              </a:rPr>
              <a:t>NCDOL Photo Library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Alloy Steel Chains </a:t>
            </a:r>
          </a:p>
        </p:txBody>
      </p:sp>
      <p:sp>
        <p:nvSpPr>
          <p:cNvPr id="48131" name="Rectangle 3"/>
          <p:cNvSpPr>
            <a:spLocks noGrp="1" noChangeArrowheads="1"/>
          </p:cNvSpPr>
          <p:nvPr>
            <p:ph idx="1"/>
          </p:nvPr>
        </p:nvSpPr>
        <p:spPr>
          <a:xfrm>
            <a:off x="533400" y="1219200"/>
            <a:ext cx="8001000" cy="4724400"/>
          </a:xfrm>
        </p:spPr>
        <p:txBody>
          <a:bodyPr/>
          <a:lstStyle/>
          <a:p>
            <a:r>
              <a:rPr lang="en-US" altLang="en-US" dirty="0"/>
              <a:t>Chains must be removed from service when maximum allowable wear is reached at any point of any link.</a:t>
            </a:r>
          </a:p>
        </p:txBody>
      </p:sp>
      <p:sp>
        <p:nvSpPr>
          <p:cNvPr id="48132" name="Content Placeholder 1"/>
          <p:cNvSpPr>
            <a:spLocks noGrp="1" noChangeArrowheads="1"/>
          </p:cNvSpPr>
          <p:nvPr>
            <p:ph sz="quarter" idx="10"/>
          </p:nvPr>
        </p:nvSpPr>
        <p:spPr>
          <a:xfrm>
            <a:off x="6781800" y="609600"/>
            <a:ext cx="1905000" cy="381000"/>
          </a:xfrm>
        </p:spPr>
        <p:txBody>
          <a:bodyPr/>
          <a:lstStyle/>
          <a:p>
            <a:r>
              <a:rPr lang="en-US" altLang="en-US"/>
              <a:t>1926.251(b)(5)</a:t>
            </a:r>
          </a:p>
          <a:p>
            <a:endParaRPr lang="en-US" altLang="en-US"/>
          </a:p>
        </p:txBody>
      </p:sp>
      <p:graphicFrame>
        <p:nvGraphicFramePr>
          <p:cNvPr id="6" name="Table 5">
            <a:extLst>
              <a:ext uri="{FF2B5EF4-FFF2-40B4-BE49-F238E27FC236}">
                <a16:creationId xmlns:a16="http://schemas.microsoft.com/office/drawing/2014/main" id="{BCB66A13-F79F-43DE-876B-C8D95F99FA53}"/>
              </a:ext>
            </a:extLst>
          </p:cNvPr>
          <p:cNvGraphicFramePr>
            <a:graphicFrameLocks noGrp="1"/>
          </p:cNvGraphicFramePr>
          <p:nvPr/>
        </p:nvGraphicFramePr>
        <p:xfrm>
          <a:off x="990600" y="2819400"/>
          <a:ext cx="3505200" cy="3033711"/>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27113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latin typeface="Avenir Next LT Pro" panose="020B0504020202020204" pitchFamily="34" charset="0"/>
                        </a:rPr>
                        <a:t>Table H-1</a:t>
                      </a:r>
                      <a:r>
                        <a:rPr lang="en-US" sz="800" b="1" baseline="0" dirty="0">
                          <a:latin typeface="Avenir Next LT Pro" panose="020B0504020202020204" pitchFamily="34" charset="0"/>
                        </a:rPr>
                        <a:t>: </a:t>
                      </a:r>
                      <a:r>
                        <a:rPr lang="en-US" sz="800" b="1" dirty="0">
                          <a:latin typeface="Avenir Next LT Pro" panose="020B0504020202020204" pitchFamily="34" charset="0"/>
                        </a:rPr>
                        <a:t> Maximum Allowable Wear at any Point of Link</a:t>
                      </a:r>
                    </a:p>
                    <a:p>
                      <a:pPr algn="ctr"/>
                      <a:endParaRPr lang="en-US" sz="800" dirty="0">
                        <a:latin typeface="Avenir Next LT Pro" panose="020B05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endParaRPr lang="en-US" sz="1200" dirty="0"/>
                    </a:p>
                  </a:txBody>
                  <a:tcPr marL="59765" marR="59765" marT="29882" marB="29882">
                    <a:lnL>
                      <a:noFill/>
                    </a:lnL>
                  </a:tcPr>
                </a:tc>
                <a:extLst>
                  <a:ext uri="{0D108BD9-81ED-4DB2-BD59-A6C34878D82A}">
                    <a16:rowId xmlns:a16="http://schemas.microsoft.com/office/drawing/2014/main" val="10000"/>
                  </a:ext>
                </a:extLst>
              </a:tr>
              <a:tr h="3382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latin typeface="Avenir Next LT Pro" panose="020B0504020202020204" pitchFamily="34" charset="0"/>
                        </a:rPr>
                        <a:t>Chain size, inches</a:t>
                      </a:r>
                    </a:p>
                    <a:p>
                      <a:pPr algn="ctr"/>
                      <a:endParaRPr lang="en-US" sz="800" b="1" dirty="0">
                        <a:latin typeface="Avenir Next LT Pro" panose="020B05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latin typeface="Avenir Next LT Pro" panose="020B0504020202020204" pitchFamily="34" charset="0"/>
                        </a:rPr>
                        <a:t>Maximum allowable wear, inches</a:t>
                      </a:r>
                    </a:p>
                  </a:txBody>
                  <a:tcPr marL="59765" marR="59765" marT="29888" marB="29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1"/>
                  </a:ext>
                </a:extLst>
              </a:tr>
              <a:tr h="202024">
                <a:tc>
                  <a:txBody>
                    <a:bodyPr/>
                    <a:lstStyle/>
                    <a:p>
                      <a:pPr algn="ctr"/>
                      <a:r>
                        <a:rPr lang="en-US" sz="800" dirty="0">
                          <a:latin typeface="Arial Narrow" pitchFamily="34" charset="0"/>
                        </a:rPr>
                        <a:t>¼</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3</a:t>
                      </a:r>
                      <a:r>
                        <a:rPr lang="en-US" sz="800" dirty="0">
                          <a:latin typeface="Arial Narrow" pitchFamily="34" charset="0"/>
                        </a:rPr>
                        <a:t>/64</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2"/>
                  </a:ext>
                </a:extLst>
              </a:tr>
              <a:tr h="202024">
                <a:tc>
                  <a:txBody>
                    <a:bodyPr/>
                    <a:lstStyle/>
                    <a:p>
                      <a:pPr algn="ctr"/>
                      <a:r>
                        <a:rPr lang="en-US" sz="800" baseline="30000" dirty="0">
                          <a:latin typeface="Arial Narrow" pitchFamily="34" charset="0"/>
                        </a:rPr>
                        <a:t>3</a:t>
                      </a:r>
                      <a:r>
                        <a:rPr lang="en-US" sz="800" dirty="0">
                          <a:latin typeface="Arial Narrow" pitchFamily="34" charset="0"/>
                        </a:rPr>
                        <a:t>/8</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5</a:t>
                      </a:r>
                      <a:r>
                        <a:rPr lang="en-US" sz="800" dirty="0">
                          <a:latin typeface="Arial Narrow" pitchFamily="34" charset="0"/>
                        </a:rPr>
                        <a:t>/64</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3"/>
                  </a:ext>
                </a:extLst>
              </a:tr>
              <a:tr h="202024">
                <a:tc>
                  <a:txBody>
                    <a:bodyPr/>
                    <a:lstStyle/>
                    <a:p>
                      <a:pPr algn="ctr"/>
                      <a:r>
                        <a:rPr lang="en-US" sz="800" dirty="0">
                          <a:latin typeface="Arial Narrow" pitchFamily="34" charset="0"/>
                        </a:rPr>
                        <a:t>½</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7</a:t>
                      </a:r>
                      <a:r>
                        <a:rPr lang="en-US" sz="800" dirty="0">
                          <a:latin typeface="Arial Narrow" pitchFamily="34" charset="0"/>
                        </a:rPr>
                        <a:t>/64</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4"/>
                  </a:ext>
                </a:extLst>
              </a:tr>
              <a:tr h="202024">
                <a:tc>
                  <a:txBody>
                    <a:bodyPr/>
                    <a:lstStyle/>
                    <a:p>
                      <a:pPr algn="ctr"/>
                      <a:r>
                        <a:rPr lang="en-US" sz="800" baseline="30000" dirty="0">
                          <a:latin typeface="Arial Narrow" pitchFamily="34" charset="0"/>
                        </a:rPr>
                        <a:t>5</a:t>
                      </a:r>
                      <a:r>
                        <a:rPr lang="en-US" sz="800" dirty="0">
                          <a:latin typeface="Arial Narrow" pitchFamily="34" charset="0"/>
                        </a:rPr>
                        <a:t>/8</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9</a:t>
                      </a:r>
                      <a:r>
                        <a:rPr lang="en-US" sz="800" dirty="0">
                          <a:latin typeface="Arial Narrow" pitchFamily="34" charset="0"/>
                        </a:rPr>
                        <a:t>/64</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5"/>
                  </a:ext>
                </a:extLst>
              </a:tr>
              <a:tr h="202024">
                <a:tc>
                  <a:txBody>
                    <a:bodyPr/>
                    <a:lstStyle/>
                    <a:p>
                      <a:pPr algn="ctr"/>
                      <a:r>
                        <a:rPr lang="en-US" sz="800" dirty="0">
                          <a:latin typeface="Arial Narrow" pitchFamily="34" charset="0"/>
                        </a:rPr>
                        <a:t>¾</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5</a:t>
                      </a:r>
                      <a:r>
                        <a:rPr lang="en-US" sz="800" dirty="0">
                          <a:latin typeface="Arial Narrow" pitchFamily="34" charset="0"/>
                        </a:rPr>
                        <a:t>/32</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6"/>
                  </a:ext>
                </a:extLst>
              </a:tr>
              <a:tr h="202024">
                <a:tc>
                  <a:txBody>
                    <a:bodyPr/>
                    <a:lstStyle/>
                    <a:p>
                      <a:pPr algn="ctr"/>
                      <a:r>
                        <a:rPr lang="en-US" sz="800" baseline="30000" dirty="0">
                          <a:latin typeface="Arial Narrow" pitchFamily="34" charset="0"/>
                        </a:rPr>
                        <a:t>7</a:t>
                      </a:r>
                      <a:r>
                        <a:rPr lang="en-US" sz="800" dirty="0">
                          <a:latin typeface="Arial Narrow" pitchFamily="34" charset="0"/>
                        </a:rPr>
                        <a:t>/8</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11</a:t>
                      </a:r>
                      <a:r>
                        <a:rPr lang="en-US" sz="800" dirty="0">
                          <a:latin typeface="Arial Narrow" pitchFamily="34" charset="0"/>
                        </a:rPr>
                        <a:t>/64</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7"/>
                  </a:ext>
                </a:extLst>
              </a:tr>
              <a:tr h="202024">
                <a:tc>
                  <a:txBody>
                    <a:bodyPr/>
                    <a:lstStyle/>
                    <a:p>
                      <a:pPr algn="ctr"/>
                      <a:r>
                        <a:rPr lang="en-US" sz="800" dirty="0">
                          <a:latin typeface="Arial Narrow" pitchFamily="34" charset="0"/>
                        </a:rPr>
                        <a:t>1</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3</a:t>
                      </a:r>
                      <a:r>
                        <a:rPr lang="en-US" sz="800" dirty="0">
                          <a:latin typeface="Arial Narrow" pitchFamily="34" charset="0"/>
                        </a:rPr>
                        <a:t>/16</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8"/>
                  </a:ext>
                </a:extLst>
              </a:tr>
              <a:tr h="202024">
                <a:tc>
                  <a:txBody>
                    <a:bodyPr/>
                    <a:lstStyle/>
                    <a:p>
                      <a:pPr algn="ctr"/>
                      <a:r>
                        <a:rPr lang="en-US" sz="800">
                          <a:latin typeface="Arial Narrow" pitchFamily="34" charset="0"/>
                        </a:rPr>
                        <a:t>1 </a:t>
                      </a:r>
                      <a:r>
                        <a:rPr lang="en-US" sz="800" baseline="30000">
                          <a:latin typeface="Arial Narrow" pitchFamily="34" charset="0"/>
                        </a:rPr>
                        <a:t>1</a:t>
                      </a:r>
                      <a:r>
                        <a:rPr lang="en-US" sz="800">
                          <a:latin typeface="Arial Narrow" pitchFamily="34" charset="0"/>
                        </a:rPr>
                        <a:t>/8</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7</a:t>
                      </a:r>
                      <a:r>
                        <a:rPr lang="en-US" sz="800" dirty="0">
                          <a:latin typeface="Arial Narrow" pitchFamily="34" charset="0"/>
                        </a:rPr>
                        <a:t>/32</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9"/>
                  </a:ext>
                </a:extLst>
              </a:tr>
              <a:tr h="202024">
                <a:tc>
                  <a:txBody>
                    <a:bodyPr/>
                    <a:lstStyle/>
                    <a:p>
                      <a:pPr algn="ctr"/>
                      <a:r>
                        <a:rPr lang="en-US" sz="800">
                          <a:latin typeface="Arial Narrow" pitchFamily="34" charset="0"/>
                        </a:rPr>
                        <a:t>1 ¼</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dirty="0">
                          <a:latin typeface="Arial Narrow" pitchFamily="34" charset="0"/>
                        </a:rPr>
                        <a:t>¼</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10"/>
                  </a:ext>
                </a:extLst>
              </a:tr>
              <a:tr h="202024">
                <a:tc>
                  <a:txBody>
                    <a:bodyPr/>
                    <a:lstStyle/>
                    <a:p>
                      <a:pPr algn="ctr"/>
                      <a:r>
                        <a:rPr lang="en-US" sz="800">
                          <a:latin typeface="Arial Narrow" pitchFamily="34" charset="0"/>
                        </a:rPr>
                        <a:t>1 </a:t>
                      </a:r>
                      <a:r>
                        <a:rPr lang="en-US" sz="800" baseline="30000">
                          <a:latin typeface="Arial Narrow" pitchFamily="34" charset="0"/>
                        </a:rPr>
                        <a:t>3</a:t>
                      </a:r>
                      <a:r>
                        <a:rPr lang="en-US" sz="800">
                          <a:latin typeface="Arial Narrow" pitchFamily="34" charset="0"/>
                        </a:rPr>
                        <a:t>/8</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9</a:t>
                      </a:r>
                      <a:r>
                        <a:rPr lang="en-US" sz="800" dirty="0">
                          <a:latin typeface="Arial Narrow" pitchFamily="34" charset="0"/>
                        </a:rPr>
                        <a:t>/32</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11"/>
                  </a:ext>
                </a:extLst>
              </a:tr>
              <a:tr h="202024">
                <a:tc>
                  <a:txBody>
                    <a:bodyPr/>
                    <a:lstStyle/>
                    <a:p>
                      <a:pPr algn="ctr"/>
                      <a:r>
                        <a:rPr lang="en-US" sz="800">
                          <a:latin typeface="Arial Narrow" pitchFamily="34" charset="0"/>
                        </a:rPr>
                        <a:t>1 ½</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5</a:t>
                      </a:r>
                      <a:r>
                        <a:rPr lang="en-US" sz="800" dirty="0">
                          <a:latin typeface="Arial Narrow" pitchFamily="34" charset="0"/>
                        </a:rPr>
                        <a:t>/16</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12"/>
                  </a:ext>
                </a:extLst>
              </a:tr>
              <a:tr h="202024">
                <a:tc>
                  <a:txBody>
                    <a:bodyPr/>
                    <a:lstStyle/>
                    <a:p>
                      <a:pPr algn="ctr"/>
                      <a:r>
                        <a:rPr lang="en-US" sz="800">
                          <a:latin typeface="Arial Narrow" pitchFamily="34" charset="0"/>
                        </a:rPr>
                        <a:t>1 ¾</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US" sz="800" baseline="30000" dirty="0">
                          <a:latin typeface="Arial Narrow" pitchFamily="34" charset="0"/>
                        </a:rPr>
                        <a:t>11</a:t>
                      </a:r>
                      <a:r>
                        <a:rPr lang="en-US" sz="800" dirty="0">
                          <a:latin typeface="Arial Narrow" pitchFamily="34" charset="0"/>
                        </a:rPr>
                        <a:t>/32</a:t>
                      </a:r>
                    </a:p>
                  </a:txBody>
                  <a:tcPr marL="59765" marR="59765" marT="29888" marB="29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13"/>
                  </a:ext>
                </a:extLst>
              </a:tr>
            </a:tbl>
          </a:graphicData>
        </a:graphic>
      </p:graphicFrame>
      <p:pic>
        <p:nvPicPr>
          <p:cNvPr id="48179" name="Picture 4"/>
          <p:cNvPicPr>
            <a:picLocks noChangeAspect="1"/>
          </p:cNvPicPr>
          <p:nvPr/>
        </p:nvPicPr>
        <p:blipFill>
          <a:blip r:embed="rId3">
            <a:extLst>
              <a:ext uri="{28A0092B-C50C-407E-A947-70E740481C1C}">
                <a14:useLocalDpi xmlns:a14="http://schemas.microsoft.com/office/drawing/2010/main" val="0"/>
              </a:ext>
            </a:extLst>
          </a:blip>
          <a:srcRect t="-388"/>
          <a:stretch>
            <a:fillRect/>
          </a:stretch>
        </p:blipFill>
        <p:spPr bwMode="auto">
          <a:xfrm>
            <a:off x="4953000" y="2771775"/>
            <a:ext cx="3429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B54E932-B2C3-458C-A0B5-7E89FAF16497}"/>
              </a:ext>
            </a:extLst>
          </p:cNvPr>
          <p:cNvSpPr txBox="1"/>
          <p:nvPr/>
        </p:nvSpPr>
        <p:spPr>
          <a:xfrm>
            <a:off x="6605588" y="5530850"/>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457200"/>
            <a:ext cx="7620000" cy="549275"/>
          </a:xfrm>
        </p:spPr>
        <p:txBody>
          <a:bodyPr/>
          <a:lstStyle/>
          <a:p>
            <a:r>
              <a:rPr lang="en-US" altLang="en-US"/>
              <a:t>Alloy Steel Chains </a:t>
            </a:r>
          </a:p>
        </p:txBody>
      </p:sp>
      <p:sp>
        <p:nvSpPr>
          <p:cNvPr id="50179" name="Rectangle 3"/>
          <p:cNvSpPr>
            <a:spLocks noGrp="1" noChangeArrowheads="1"/>
          </p:cNvSpPr>
          <p:nvPr>
            <p:ph idx="1"/>
          </p:nvPr>
        </p:nvSpPr>
        <p:spPr>
          <a:xfrm>
            <a:off x="533400" y="1270860"/>
            <a:ext cx="8001000" cy="4596539"/>
          </a:xfrm>
        </p:spPr>
        <p:txBody>
          <a:bodyPr>
            <a:normAutofit lnSpcReduction="10000"/>
          </a:bodyPr>
          <a:lstStyle/>
          <a:p>
            <a:r>
              <a:rPr lang="en-US" altLang="en-US" dirty="0"/>
              <a:t>A thorough periodic inspection of slings must be made on a regular basis.</a:t>
            </a:r>
          </a:p>
          <a:p>
            <a:endParaRPr lang="en-US" altLang="en-US" sz="600" dirty="0"/>
          </a:p>
          <a:p>
            <a:pPr marL="742950" lvl="1" indent="-285750"/>
            <a:r>
              <a:rPr lang="en-US" altLang="en-US" dirty="0"/>
              <a:t>At least annually</a:t>
            </a:r>
          </a:p>
          <a:p>
            <a:endParaRPr lang="en-US" altLang="en-US" sz="1800" dirty="0"/>
          </a:p>
          <a:p>
            <a:endParaRPr lang="en-US" altLang="en-US" sz="1800" dirty="0"/>
          </a:p>
          <a:p>
            <a:r>
              <a:rPr lang="en-US" altLang="en-US" dirty="0"/>
              <a:t>Inspection determined on the </a:t>
            </a:r>
          </a:p>
          <a:p>
            <a:pPr>
              <a:buFont typeface="Wingdings" panose="05000000000000000000" pitchFamily="2" charset="2"/>
              <a:buNone/>
            </a:pPr>
            <a:r>
              <a:rPr lang="en-US" altLang="en-US" dirty="0"/>
              <a:t>    basis of:</a:t>
            </a:r>
          </a:p>
          <a:p>
            <a:endParaRPr lang="en-US" altLang="en-US" sz="600" dirty="0"/>
          </a:p>
          <a:p>
            <a:pPr marL="742950" lvl="1" indent="-285750">
              <a:buClr>
                <a:schemeClr val="bg2"/>
              </a:buClr>
            </a:pPr>
            <a:r>
              <a:rPr lang="en-US" altLang="en-US" dirty="0"/>
              <a:t>Frequency of sling use</a:t>
            </a:r>
          </a:p>
          <a:p>
            <a:pPr marL="742950" lvl="1" indent="-285750">
              <a:buClr>
                <a:schemeClr val="bg2"/>
              </a:buClr>
            </a:pPr>
            <a:endParaRPr lang="en-US" altLang="en-US" sz="400" dirty="0"/>
          </a:p>
          <a:p>
            <a:pPr marL="742950" lvl="1" indent="-285750">
              <a:buClr>
                <a:schemeClr val="bg2"/>
              </a:buClr>
            </a:pPr>
            <a:r>
              <a:rPr lang="en-US" altLang="en-US" dirty="0"/>
              <a:t>Severity of service conditions</a:t>
            </a:r>
          </a:p>
          <a:p>
            <a:pPr marL="742950" lvl="1" indent="-285750">
              <a:buClr>
                <a:schemeClr val="bg2"/>
              </a:buClr>
            </a:pPr>
            <a:endParaRPr lang="en-US" altLang="en-US" sz="400" dirty="0"/>
          </a:p>
          <a:p>
            <a:pPr marL="742950" lvl="1" indent="-285750">
              <a:buClr>
                <a:schemeClr val="bg2"/>
              </a:buClr>
            </a:pPr>
            <a:r>
              <a:rPr lang="en-US" altLang="en-US" dirty="0"/>
              <a:t>Nature of lifts being made</a:t>
            </a:r>
          </a:p>
          <a:p>
            <a:pPr marL="742950" lvl="1" indent="-285750">
              <a:buClr>
                <a:schemeClr val="bg2"/>
              </a:buClr>
            </a:pPr>
            <a:endParaRPr lang="en-US" altLang="en-US" sz="400" dirty="0"/>
          </a:p>
          <a:p>
            <a:pPr marL="742950" lvl="1" indent="-285750">
              <a:buClr>
                <a:schemeClr val="bg2"/>
              </a:buClr>
            </a:pPr>
            <a:r>
              <a:rPr lang="en-US" altLang="en-US" dirty="0"/>
              <a:t>Experience gained on service life of slings</a:t>
            </a:r>
          </a:p>
          <a:p>
            <a:pPr marL="742950" lvl="1" indent="-285750">
              <a:buClr>
                <a:schemeClr val="bg2"/>
              </a:buClr>
            </a:pPr>
            <a:endParaRPr lang="en-US" altLang="en-US" sz="2000" dirty="0"/>
          </a:p>
          <a:p>
            <a:pPr marL="742950" lvl="1" indent="-285750">
              <a:buClr>
                <a:schemeClr val="bg2"/>
              </a:buClr>
              <a:buFont typeface="Symbol" panose="05050102010706020507" pitchFamily="18" charset="2"/>
              <a:buNone/>
            </a:pPr>
            <a:endParaRPr lang="en-US" altLang="en-US" sz="2000" dirty="0"/>
          </a:p>
        </p:txBody>
      </p:sp>
      <p:sp>
        <p:nvSpPr>
          <p:cNvPr id="50180" name="Content Placeholder 1"/>
          <p:cNvSpPr>
            <a:spLocks noGrp="1" noChangeArrowheads="1"/>
          </p:cNvSpPr>
          <p:nvPr>
            <p:ph sz="quarter" idx="10"/>
          </p:nvPr>
        </p:nvSpPr>
        <p:spPr>
          <a:xfrm>
            <a:off x="6553200" y="609600"/>
            <a:ext cx="2133600" cy="381000"/>
          </a:xfrm>
        </p:spPr>
        <p:txBody>
          <a:bodyPr/>
          <a:lstStyle/>
          <a:p>
            <a:r>
              <a:rPr lang="en-US" altLang="en-US"/>
              <a:t>1926.251(b)(6)(i)</a:t>
            </a:r>
          </a:p>
          <a:p>
            <a:endParaRPr lang="en-US" altLang="en-US"/>
          </a:p>
        </p:txBody>
      </p:sp>
      <p:pic>
        <p:nvPicPr>
          <p:cNvPr id="501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60538"/>
            <a:ext cx="1885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0C1243A-E443-4BC3-8E3D-1AB9F12D0210}"/>
              </a:ext>
            </a:extLst>
          </p:cNvPr>
          <p:cNvSpPr txBox="1"/>
          <p:nvPr/>
        </p:nvSpPr>
        <p:spPr>
          <a:xfrm>
            <a:off x="6529388" y="1828800"/>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8628" y="1905000"/>
            <a:ext cx="3161471"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p:nvPr>
        </p:nvSpPr>
        <p:spPr/>
        <p:txBody>
          <a:bodyPr/>
          <a:lstStyle/>
          <a:p>
            <a:r>
              <a:rPr lang="en-US" altLang="en-US"/>
              <a:t>Alloy Steel Chains </a:t>
            </a:r>
          </a:p>
        </p:txBody>
      </p:sp>
      <p:sp>
        <p:nvSpPr>
          <p:cNvPr id="52228" name="Rectangle 3"/>
          <p:cNvSpPr>
            <a:spLocks noGrp="1" noChangeArrowheads="1"/>
          </p:cNvSpPr>
          <p:nvPr>
            <p:ph idx="1"/>
          </p:nvPr>
        </p:nvSpPr>
        <p:spPr>
          <a:xfrm>
            <a:off x="533400" y="1219200"/>
            <a:ext cx="8001000" cy="4724400"/>
          </a:xfrm>
        </p:spPr>
        <p:txBody>
          <a:bodyPr/>
          <a:lstStyle/>
          <a:p>
            <a:r>
              <a:rPr lang="en-US" altLang="en-US" dirty="0"/>
              <a:t>A record of the most                                   recent month in which                                         the chain sling was                                        thoroughly inspected                                           must be maintained.</a:t>
            </a:r>
          </a:p>
          <a:p>
            <a:endParaRPr lang="en-US" altLang="en-US" sz="2000" dirty="0"/>
          </a:p>
          <a:p>
            <a:r>
              <a:rPr lang="en-US" altLang="en-US" dirty="0"/>
              <a:t>Record must be                                             available for examination.</a:t>
            </a:r>
          </a:p>
        </p:txBody>
      </p:sp>
      <p:sp>
        <p:nvSpPr>
          <p:cNvPr id="52229" name="Content Placeholder 1"/>
          <p:cNvSpPr>
            <a:spLocks noGrp="1" noChangeArrowheads="1"/>
          </p:cNvSpPr>
          <p:nvPr>
            <p:ph sz="quarter" idx="10"/>
          </p:nvPr>
        </p:nvSpPr>
        <p:spPr>
          <a:xfrm>
            <a:off x="6491288" y="609600"/>
            <a:ext cx="2195512" cy="381000"/>
          </a:xfrm>
        </p:spPr>
        <p:txBody>
          <a:bodyPr/>
          <a:lstStyle/>
          <a:p>
            <a:r>
              <a:rPr lang="en-US" altLang="en-US"/>
              <a:t>1926.251(b)(6)(ii)</a:t>
            </a:r>
          </a:p>
          <a:p>
            <a:endParaRPr lang="en-US" altLang="en-US"/>
          </a:p>
        </p:txBody>
      </p:sp>
      <p:sp>
        <p:nvSpPr>
          <p:cNvPr id="6" name="TextBox 5">
            <a:extLst>
              <a:ext uri="{FF2B5EF4-FFF2-40B4-BE49-F238E27FC236}">
                <a16:creationId xmlns:a16="http://schemas.microsoft.com/office/drawing/2014/main" id="{3E8181A3-29E0-4348-9729-03569E162165}"/>
              </a:ext>
            </a:extLst>
          </p:cNvPr>
          <p:cNvSpPr txBox="1"/>
          <p:nvPr/>
        </p:nvSpPr>
        <p:spPr>
          <a:xfrm>
            <a:off x="6605588" y="5562600"/>
            <a:ext cx="1928812" cy="276225"/>
          </a:xfrm>
          <a:prstGeom prst="rect">
            <a:avLst/>
          </a:prstGeom>
          <a:noFill/>
        </p:spPr>
        <p:txBody>
          <a:bodyPr>
            <a:spAutoFit/>
          </a:bodyPr>
          <a:lstStyle/>
          <a:p>
            <a:pPr>
              <a:defRPr/>
            </a:pPr>
            <a:r>
              <a:rPr lang="en-US" sz="1200" b="0" u="none" dirty="0">
                <a:latin typeface="Avenir Next LT Pro" panose="020B0504020202020204" pitchFamily="34" charset="0"/>
              </a:rPr>
              <a:t>NCDOL Photo Library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Wire Rope Slings </a:t>
            </a:r>
          </a:p>
        </p:txBody>
      </p:sp>
      <p:sp>
        <p:nvSpPr>
          <p:cNvPr id="54275" name="Rectangle 3"/>
          <p:cNvSpPr>
            <a:spLocks noGrp="1" noChangeArrowheads="1"/>
          </p:cNvSpPr>
          <p:nvPr>
            <p:ph idx="1"/>
          </p:nvPr>
        </p:nvSpPr>
        <p:spPr>
          <a:xfrm>
            <a:off x="533400" y="1219200"/>
            <a:ext cx="8001000" cy="4724400"/>
          </a:xfrm>
        </p:spPr>
        <p:txBody>
          <a:bodyPr/>
          <a:lstStyle/>
          <a:p>
            <a:r>
              <a:rPr lang="en-US" altLang="en-US"/>
              <a:t>Considerations when selecting wire rope</a:t>
            </a:r>
          </a:p>
          <a:p>
            <a:endParaRPr lang="en-US" altLang="en-US" sz="1000"/>
          </a:p>
          <a:p>
            <a:pPr marL="742950" lvl="1" indent="-285750"/>
            <a:r>
              <a:rPr lang="en-US" altLang="en-US"/>
              <a:t>Strength</a:t>
            </a:r>
          </a:p>
          <a:p>
            <a:pPr marL="742950" lvl="1" indent="-285750"/>
            <a:endParaRPr lang="en-US" altLang="en-US" sz="1000"/>
          </a:p>
          <a:p>
            <a:pPr marL="742950" lvl="1" indent="-285750"/>
            <a:r>
              <a:rPr lang="en-US" altLang="en-US"/>
              <a:t>Flexibility or resistance                                                to bending fatigue</a:t>
            </a:r>
          </a:p>
          <a:p>
            <a:pPr marL="742950" lvl="1" indent="-285750"/>
            <a:endParaRPr lang="en-US" altLang="en-US" sz="1000"/>
          </a:p>
          <a:p>
            <a:pPr marL="742950" lvl="1" indent="-285750"/>
            <a:r>
              <a:rPr lang="en-US" altLang="en-US"/>
              <a:t>Resistance to abrasion</a:t>
            </a:r>
          </a:p>
          <a:p>
            <a:pPr marL="742950" lvl="1" indent="-285750"/>
            <a:endParaRPr lang="en-US" altLang="en-US" sz="1000"/>
          </a:p>
          <a:p>
            <a:pPr marL="742950" lvl="1" indent="-285750"/>
            <a:r>
              <a:rPr lang="en-US" altLang="en-US"/>
              <a:t>Resistance to crushing</a:t>
            </a:r>
          </a:p>
          <a:p>
            <a:pPr marL="742950" lvl="1" indent="-285750"/>
            <a:endParaRPr lang="en-US" altLang="en-US" sz="1000"/>
          </a:p>
          <a:p>
            <a:pPr marL="742950" lvl="1" indent="-285750"/>
            <a:r>
              <a:rPr lang="en-US" altLang="en-US"/>
              <a:t>Resistance to rotation</a:t>
            </a:r>
          </a:p>
          <a:p>
            <a:pPr marL="742950" lvl="1" indent="-285750"/>
            <a:endParaRPr lang="en-US" altLang="en-US" sz="1000"/>
          </a:p>
          <a:p>
            <a:pPr marL="742950" lvl="1" indent="-285750"/>
            <a:r>
              <a:rPr lang="en-US" altLang="en-US"/>
              <a:t>Resistance to corrosion</a:t>
            </a:r>
          </a:p>
          <a:p>
            <a:pPr marL="742950" lvl="1" indent="-285750">
              <a:spcBef>
                <a:spcPct val="30000"/>
              </a:spcBef>
              <a:buClr>
                <a:schemeClr val="bg2"/>
              </a:buClr>
              <a:buFont typeface="Wingdings" panose="05000000000000000000" pitchFamily="2" charset="2"/>
              <a:buChar char="§"/>
            </a:pPr>
            <a:endParaRPr lang="en-US" altLang="en-US"/>
          </a:p>
        </p:txBody>
      </p:sp>
      <p:sp>
        <p:nvSpPr>
          <p:cNvPr id="54276" name="Content Placeholder 1"/>
          <p:cNvSpPr>
            <a:spLocks noGrp="1" noChangeArrowheads="1"/>
          </p:cNvSpPr>
          <p:nvPr>
            <p:ph sz="quarter" idx="10"/>
          </p:nvPr>
        </p:nvSpPr>
        <p:spPr>
          <a:xfrm>
            <a:off x="7086600" y="609600"/>
            <a:ext cx="1600200" cy="381000"/>
          </a:xfrm>
        </p:spPr>
        <p:txBody>
          <a:bodyPr/>
          <a:lstStyle/>
          <a:p>
            <a:r>
              <a:rPr lang="en-US" altLang="en-US"/>
              <a:t>1926.251(c)</a:t>
            </a:r>
          </a:p>
          <a:p>
            <a:endParaRPr lang="en-US" altLang="en-US"/>
          </a:p>
        </p:txBody>
      </p:sp>
      <p:pic>
        <p:nvPicPr>
          <p:cNvPr id="542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11650"/>
            <a:ext cx="170021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9288" y="1833563"/>
            <a:ext cx="27146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5FDCA2A-E970-4088-BE89-58BE23F04954}"/>
              </a:ext>
            </a:extLst>
          </p:cNvPr>
          <p:cNvSpPr txBox="1"/>
          <p:nvPr/>
        </p:nvSpPr>
        <p:spPr>
          <a:xfrm>
            <a:off x="5653088" y="3822700"/>
            <a:ext cx="1928812" cy="276225"/>
          </a:xfrm>
          <a:prstGeom prst="rect">
            <a:avLst/>
          </a:prstGeom>
          <a:noFill/>
        </p:spPr>
        <p:txBody>
          <a:bodyPr>
            <a:spAutoFit/>
          </a:bodyPr>
          <a:lstStyle/>
          <a:p>
            <a:pPr>
              <a:defRPr/>
            </a:pPr>
            <a:r>
              <a:rPr lang="en-US" sz="1200" b="0" u="none" dirty="0">
                <a:latin typeface="Avenir Next LT Pro" panose="020B0504020202020204" pitchFamily="34" charset="0"/>
              </a:rPr>
              <a:t>NCDOL Photo Library</a:t>
            </a:r>
          </a:p>
        </p:txBody>
      </p:sp>
      <p:sp>
        <p:nvSpPr>
          <p:cNvPr id="8" name="TextBox 7">
            <a:extLst>
              <a:ext uri="{FF2B5EF4-FFF2-40B4-BE49-F238E27FC236}">
                <a16:creationId xmlns:a16="http://schemas.microsoft.com/office/drawing/2014/main" id="{32CC058C-51BD-499D-8FCF-6F2DA18F981E}"/>
              </a:ext>
            </a:extLst>
          </p:cNvPr>
          <p:cNvSpPr txBox="1"/>
          <p:nvPr/>
        </p:nvSpPr>
        <p:spPr>
          <a:xfrm>
            <a:off x="6121400" y="4291013"/>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Wire Rope Slings </a:t>
            </a:r>
          </a:p>
        </p:txBody>
      </p:sp>
      <p:sp>
        <p:nvSpPr>
          <p:cNvPr id="56323" name="Rectangle 3"/>
          <p:cNvSpPr>
            <a:spLocks noGrp="1" noChangeArrowheads="1"/>
          </p:cNvSpPr>
          <p:nvPr>
            <p:ph idx="1"/>
          </p:nvPr>
        </p:nvSpPr>
        <p:spPr>
          <a:xfrm>
            <a:off x="533400" y="1219200"/>
            <a:ext cx="5410200" cy="4724400"/>
          </a:xfrm>
        </p:spPr>
        <p:txBody>
          <a:bodyPr/>
          <a:lstStyle/>
          <a:p>
            <a:r>
              <a:rPr lang="en-US" altLang="en-US" dirty="0"/>
              <a:t>Eye splices made in any wire rope must have at least three full tucks.</a:t>
            </a:r>
          </a:p>
          <a:p>
            <a:pPr lvl="1"/>
            <a:endParaRPr lang="en-US" altLang="en-US" sz="800" dirty="0"/>
          </a:p>
          <a:p>
            <a:pPr lvl="1"/>
            <a:r>
              <a:rPr lang="en-US" altLang="en-US" dirty="0"/>
              <a:t>However, this requirement shall not operate to preclude the use of another form of splice or connection which can be shown to be as efficient, and which is not otherwise prohibited.</a:t>
            </a:r>
          </a:p>
        </p:txBody>
      </p:sp>
      <p:sp>
        <p:nvSpPr>
          <p:cNvPr id="56324" name="Content Placeholder 1"/>
          <p:cNvSpPr>
            <a:spLocks noGrp="1" noChangeArrowheads="1"/>
          </p:cNvSpPr>
          <p:nvPr>
            <p:ph sz="quarter" idx="10"/>
          </p:nvPr>
        </p:nvSpPr>
        <p:spPr>
          <a:xfrm>
            <a:off x="6553200" y="609600"/>
            <a:ext cx="2133600" cy="381000"/>
          </a:xfrm>
        </p:spPr>
        <p:txBody>
          <a:bodyPr/>
          <a:lstStyle/>
          <a:p>
            <a:r>
              <a:rPr lang="en-US" altLang="en-US"/>
              <a:t>1926.251(c)(4)(i)</a:t>
            </a:r>
          </a:p>
          <a:p>
            <a:endParaRPr lang="en-US" altLang="en-US"/>
          </a:p>
        </p:txBody>
      </p:sp>
      <p:pic>
        <p:nvPicPr>
          <p:cNvPr id="563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74838"/>
            <a:ext cx="24050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96E2F4BE-A60D-47D3-B4D4-EB669E3A4FD6}"/>
              </a:ext>
            </a:extLst>
          </p:cNvPr>
          <p:cNvCxnSpPr>
            <a:cxnSpLocks/>
          </p:cNvCxnSpPr>
          <p:nvPr/>
        </p:nvCxnSpPr>
        <p:spPr bwMode="auto">
          <a:xfrm>
            <a:off x="5105400" y="4648200"/>
            <a:ext cx="2514600" cy="1524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7" name="TextBox 6">
            <a:extLst>
              <a:ext uri="{FF2B5EF4-FFF2-40B4-BE49-F238E27FC236}">
                <a16:creationId xmlns:a16="http://schemas.microsoft.com/office/drawing/2014/main" id="{FFA9A776-FABF-4CE0-8922-56F8F0A29EFF}"/>
              </a:ext>
            </a:extLst>
          </p:cNvPr>
          <p:cNvSpPr txBox="1"/>
          <p:nvPr/>
        </p:nvSpPr>
        <p:spPr>
          <a:xfrm>
            <a:off x="6400800" y="5611813"/>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Wire Rope Slings</a:t>
            </a:r>
          </a:p>
        </p:txBody>
      </p:sp>
      <p:sp>
        <p:nvSpPr>
          <p:cNvPr id="58371" name="Rectangle 3"/>
          <p:cNvSpPr>
            <a:spLocks noGrp="1" noChangeArrowheads="1"/>
          </p:cNvSpPr>
          <p:nvPr>
            <p:ph idx="1"/>
          </p:nvPr>
        </p:nvSpPr>
        <p:spPr>
          <a:xfrm>
            <a:off x="533400" y="1219200"/>
            <a:ext cx="8001000" cy="4191000"/>
          </a:xfrm>
        </p:spPr>
        <p:txBody>
          <a:bodyPr/>
          <a:lstStyle/>
          <a:p>
            <a:r>
              <a:rPr lang="en-US" altLang="en-US" dirty="0"/>
              <a:t>Wire rope must not be used, if in any length of eight diameters:</a:t>
            </a:r>
          </a:p>
          <a:p>
            <a:endParaRPr lang="en-US" altLang="en-US" sz="800" dirty="0"/>
          </a:p>
          <a:p>
            <a:pPr marL="749300" lvl="1" indent="-228600">
              <a:buClr>
                <a:schemeClr val="bg2"/>
              </a:buClr>
            </a:pPr>
            <a:r>
              <a:rPr lang="en-US" altLang="en-US" dirty="0"/>
              <a:t>Total number of visible broken wires exceed 10% of the total number of wires.</a:t>
            </a:r>
          </a:p>
          <a:p>
            <a:pPr marL="749300" lvl="1" indent="-228600">
              <a:buClr>
                <a:schemeClr val="bg2"/>
              </a:buClr>
              <a:buFontTx/>
              <a:buNone/>
            </a:pPr>
            <a:endParaRPr lang="en-US" altLang="en-US" sz="800" dirty="0"/>
          </a:p>
          <a:p>
            <a:pPr marL="749300" lvl="1" indent="-228600">
              <a:buClr>
                <a:schemeClr val="bg2"/>
              </a:buClr>
            </a:pPr>
            <a:r>
              <a:rPr lang="en-US" altLang="en-US" dirty="0"/>
              <a:t>Rope shows excessive wear, corrosion, or defect.</a:t>
            </a:r>
          </a:p>
        </p:txBody>
      </p:sp>
      <p:sp>
        <p:nvSpPr>
          <p:cNvPr id="58372" name="Content Placeholder 1"/>
          <p:cNvSpPr>
            <a:spLocks noGrp="1" noChangeArrowheads="1"/>
          </p:cNvSpPr>
          <p:nvPr>
            <p:ph sz="quarter" idx="10"/>
          </p:nvPr>
        </p:nvSpPr>
        <p:spPr>
          <a:xfrm>
            <a:off x="6400800" y="609600"/>
            <a:ext cx="2209800" cy="381000"/>
          </a:xfrm>
        </p:spPr>
        <p:txBody>
          <a:bodyPr/>
          <a:lstStyle/>
          <a:p>
            <a:r>
              <a:rPr lang="en-US" altLang="en-US"/>
              <a:t>1926.251(c)(4)(iv)</a:t>
            </a:r>
          </a:p>
          <a:p>
            <a:endParaRPr lang="en-US" altLang="en-US"/>
          </a:p>
        </p:txBody>
      </p:sp>
      <p:pic>
        <p:nvPicPr>
          <p:cNvPr id="583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81400"/>
            <a:ext cx="4114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71664B8A-24D3-4463-AA24-31178AAD57FD}"/>
              </a:ext>
            </a:extLst>
          </p:cNvPr>
          <p:cNvCxnSpPr/>
          <p:nvPr/>
        </p:nvCxnSpPr>
        <p:spPr bwMode="auto">
          <a:xfrm>
            <a:off x="2895600" y="3581400"/>
            <a:ext cx="4648200" cy="6096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8" name="TextBox 7">
            <a:extLst>
              <a:ext uri="{FF2B5EF4-FFF2-40B4-BE49-F238E27FC236}">
                <a16:creationId xmlns:a16="http://schemas.microsoft.com/office/drawing/2014/main" id="{8BA63A0C-6F7F-4E20-9BF0-DBF7FC609D1F}"/>
              </a:ext>
            </a:extLst>
          </p:cNvPr>
          <p:cNvSpPr txBox="1"/>
          <p:nvPr/>
        </p:nvSpPr>
        <p:spPr>
          <a:xfrm>
            <a:off x="6453188" y="5656263"/>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Wire Rope Slings </a:t>
            </a:r>
          </a:p>
        </p:txBody>
      </p:sp>
      <p:sp>
        <p:nvSpPr>
          <p:cNvPr id="60419" name="Content Placeholder 2"/>
          <p:cNvSpPr>
            <a:spLocks noGrp="1" noChangeArrowheads="1"/>
          </p:cNvSpPr>
          <p:nvPr>
            <p:ph sz="quarter" idx="10"/>
          </p:nvPr>
        </p:nvSpPr>
        <p:spPr>
          <a:xfrm>
            <a:off x="6400800" y="609600"/>
            <a:ext cx="2286000" cy="381000"/>
          </a:xfrm>
        </p:spPr>
        <p:txBody>
          <a:bodyPr/>
          <a:lstStyle/>
          <a:p>
            <a:r>
              <a:rPr lang="en-US" altLang="en-US"/>
              <a:t>1926.251(c)(4)(iv)</a:t>
            </a:r>
          </a:p>
          <a:p>
            <a:endParaRPr lang="en-US" altLang="en-US"/>
          </a:p>
        </p:txBody>
      </p:sp>
      <p:sp>
        <p:nvSpPr>
          <p:cNvPr id="60420" name="Text Box 10"/>
          <p:cNvSpPr txBox="1">
            <a:spLocks noChangeArrowheads="1"/>
          </p:cNvSpPr>
          <p:nvPr/>
        </p:nvSpPr>
        <p:spPr bwMode="auto">
          <a:xfrm>
            <a:off x="4837257" y="1373187"/>
            <a:ext cx="12795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sz="2000" b="0" u="none" dirty="0">
                <a:latin typeface="Avenir Next LT Pro" panose="020B0504020202020204" pitchFamily="34" charset="0"/>
              </a:rPr>
              <a:t>Kinking</a:t>
            </a:r>
          </a:p>
        </p:txBody>
      </p:sp>
      <p:pic>
        <p:nvPicPr>
          <p:cNvPr id="6042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794" y="1295400"/>
            <a:ext cx="3933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11"/>
          <p:cNvSpPr txBox="1">
            <a:spLocks noChangeArrowheads="1"/>
          </p:cNvSpPr>
          <p:nvPr/>
        </p:nvSpPr>
        <p:spPr bwMode="auto">
          <a:xfrm>
            <a:off x="609600" y="3978275"/>
            <a:ext cx="15208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sz="2000" b="0" u="none" dirty="0">
                <a:latin typeface="Avenir Next LT Pro" panose="020B0504020202020204" pitchFamily="34" charset="0"/>
              </a:rPr>
              <a:t>Crushing</a:t>
            </a:r>
          </a:p>
        </p:txBody>
      </p:sp>
      <p:sp>
        <p:nvSpPr>
          <p:cNvPr id="60423" name="Text Box 14"/>
          <p:cNvSpPr txBox="1">
            <a:spLocks noChangeArrowheads="1"/>
          </p:cNvSpPr>
          <p:nvPr/>
        </p:nvSpPr>
        <p:spPr bwMode="auto">
          <a:xfrm>
            <a:off x="2501900" y="5546725"/>
            <a:ext cx="22225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sz="2000" b="0" u="none" dirty="0">
                <a:latin typeface="Avenir Next LT Pro" panose="020B0504020202020204" pitchFamily="34" charset="0"/>
              </a:rPr>
              <a:t>      Heat Damage</a:t>
            </a:r>
          </a:p>
        </p:txBody>
      </p:sp>
      <p:sp>
        <p:nvSpPr>
          <p:cNvPr id="10" name="TextBox 9">
            <a:extLst>
              <a:ext uri="{FF2B5EF4-FFF2-40B4-BE49-F238E27FC236}">
                <a16:creationId xmlns:a16="http://schemas.microsoft.com/office/drawing/2014/main" id="{5492E57E-CB55-47BA-B3B4-7052CC0EDD3F}"/>
              </a:ext>
            </a:extLst>
          </p:cNvPr>
          <p:cNvSpPr txBox="1"/>
          <p:nvPr/>
        </p:nvSpPr>
        <p:spPr>
          <a:xfrm>
            <a:off x="5851525" y="1295400"/>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
        <p:nvSpPr>
          <p:cNvPr id="11" name="TextBox 10">
            <a:extLst>
              <a:ext uri="{FF2B5EF4-FFF2-40B4-BE49-F238E27FC236}">
                <a16:creationId xmlns:a16="http://schemas.microsoft.com/office/drawing/2014/main" id="{36C81B37-717E-40C2-9753-74D08F266449}"/>
              </a:ext>
            </a:extLst>
          </p:cNvPr>
          <p:cNvSpPr txBox="1"/>
          <p:nvPr/>
        </p:nvSpPr>
        <p:spPr>
          <a:xfrm>
            <a:off x="609600" y="1219200"/>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
        <p:nvSpPr>
          <p:cNvPr id="12" name="TextBox 11">
            <a:extLst>
              <a:ext uri="{FF2B5EF4-FFF2-40B4-BE49-F238E27FC236}">
                <a16:creationId xmlns:a16="http://schemas.microsoft.com/office/drawing/2014/main" id="{8B2B2A7C-F3FD-46EF-8D24-6B26898FC92E}"/>
              </a:ext>
            </a:extLst>
          </p:cNvPr>
          <p:cNvSpPr txBox="1"/>
          <p:nvPr/>
        </p:nvSpPr>
        <p:spPr>
          <a:xfrm>
            <a:off x="5851525" y="5621338"/>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pic>
        <p:nvPicPr>
          <p:cNvPr id="60427" name="Content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8987" y="1350962"/>
            <a:ext cx="2657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3978275"/>
            <a:ext cx="37973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143000"/>
            <a:ext cx="8229600" cy="4800600"/>
          </a:xfrm>
        </p:spPr>
        <p:txBody>
          <a:bodyPr/>
          <a:lstStyle/>
          <a:p>
            <a:pPr>
              <a:defRPr/>
            </a:pPr>
            <a:r>
              <a:rPr lang="en-US" dirty="0"/>
              <a:t>Goal to reduce occupational exposures to amputations</a:t>
            </a:r>
          </a:p>
          <a:p>
            <a:pPr>
              <a:defRPr/>
            </a:pPr>
            <a:endParaRPr lang="en-US" sz="1000" dirty="0"/>
          </a:p>
          <a:p>
            <a:pPr>
              <a:defRPr/>
            </a:pPr>
            <a:r>
              <a:rPr lang="en-US"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dirty="0"/>
              <a:t>Amputations must be reported within 24 hours</a:t>
            </a:r>
          </a:p>
          <a:p>
            <a:pPr marL="0" indent="0">
              <a:buFont typeface="Wingdings" panose="05000000000000000000" pitchFamily="2" charset="2"/>
              <a:buNone/>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7" name="Text Box 3">
            <a:extLst>
              <a:ext uri="{FF2B5EF4-FFF2-40B4-BE49-F238E27FC236}">
                <a16:creationId xmlns:a16="http://schemas.microsoft.com/office/drawing/2014/main" id="{87EF808A-74A4-45A2-8B73-FEE608921F1A}"/>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102447"/>
                </a:solidFill>
                <a:latin typeface="Avenir Next LT Pro Demi" panose="020B0704020202020204" pitchFamily="34" charset="0"/>
              </a:rPr>
              <a:t>Amputations Special Emphasis Program</a:t>
            </a: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Wire Rope Slings </a:t>
            </a:r>
          </a:p>
        </p:txBody>
      </p:sp>
      <p:sp>
        <p:nvSpPr>
          <p:cNvPr id="62467" name="Rectangle 3"/>
          <p:cNvSpPr>
            <a:spLocks noGrp="1" noChangeArrowheads="1"/>
          </p:cNvSpPr>
          <p:nvPr>
            <p:ph idx="1"/>
          </p:nvPr>
        </p:nvSpPr>
        <p:spPr>
          <a:xfrm>
            <a:off x="533400" y="1177870"/>
            <a:ext cx="8001000" cy="4689529"/>
          </a:xfrm>
        </p:spPr>
        <p:txBody>
          <a:bodyPr/>
          <a:lstStyle/>
          <a:p>
            <a:r>
              <a:rPr lang="en-US" altLang="en-US" dirty="0"/>
              <a:t>When using U-bolt wire rope clips to form eyes, ensure the “U” section is in contact with the dead end of the rope.</a:t>
            </a:r>
          </a:p>
        </p:txBody>
      </p:sp>
      <p:sp>
        <p:nvSpPr>
          <p:cNvPr id="62468" name="Content Placeholder 1"/>
          <p:cNvSpPr>
            <a:spLocks noGrp="1" noChangeArrowheads="1"/>
          </p:cNvSpPr>
          <p:nvPr>
            <p:ph sz="quarter" idx="10"/>
          </p:nvPr>
        </p:nvSpPr>
        <p:spPr>
          <a:xfrm>
            <a:off x="6553200" y="609600"/>
            <a:ext cx="2133600" cy="381000"/>
          </a:xfrm>
        </p:spPr>
        <p:txBody>
          <a:bodyPr/>
          <a:lstStyle/>
          <a:p>
            <a:r>
              <a:rPr lang="en-US" altLang="en-US"/>
              <a:t>1926.251(c)(5)(i)</a:t>
            </a:r>
          </a:p>
          <a:p>
            <a:endParaRPr lang="en-US" altLang="en-US"/>
          </a:p>
        </p:txBody>
      </p:sp>
      <p:sp>
        <p:nvSpPr>
          <p:cNvPr id="62469" name="Text Box 5"/>
          <p:cNvSpPr txBox="1">
            <a:spLocks noChangeArrowheads="1"/>
          </p:cNvSpPr>
          <p:nvPr/>
        </p:nvSpPr>
        <p:spPr bwMode="auto">
          <a:xfrm>
            <a:off x="4495800" y="5486400"/>
            <a:ext cx="3810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gn="ctr">
              <a:spcBef>
                <a:spcPct val="50000"/>
              </a:spcBef>
            </a:pPr>
            <a:r>
              <a:rPr lang="en-US" altLang="en-US" sz="2000" b="0" u="none" dirty="0">
                <a:latin typeface="Avenir Next LT Pro" panose="020B0504020202020204" pitchFamily="34" charset="0"/>
              </a:rPr>
              <a:t>Correct Method</a:t>
            </a:r>
            <a:r>
              <a:rPr lang="en-US" altLang="en-US" sz="2400" b="0" u="none" dirty="0">
                <a:latin typeface="Avenir Next LT Pro" panose="020B0504020202020204" pitchFamily="34" charset="0"/>
              </a:rPr>
              <a:t>                  </a:t>
            </a:r>
          </a:p>
        </p:txBody>
      </p:sp>
      <p:pic>
        <p:nvPicPr>
          <p:cNvPr id="624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6670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69FD818-3483-4C81-91D7-D54D9287A9BA}"/>
              </a:ext>
            </a:extLst>
          </p:cNvPr>
          <p:cNvSpPr txBox="1"/>
          <p:nvPr/>
        </p:nvSpPr>
        <p:spPr>
          <a:xfrm>
            <a:off x="6618288" y="5210175"/>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a:xfrm>
            <a:off x="533400" y="560388"/>
            <a:ext cx="7924800" cy="430212"/>
          </a:xfrm>
        </p:spPr>
        <p:txBody>
          <a:bodyPr>
            <a:noAutofit/>
          </a:bodyPr>
          <a:lstStyle/>
          <a:p>
            <a:r>
              <a:rPr lang="en-US" altLang="en-US" sz="2800" dirty="0"/>
              <a:t>Natural/Synthetic Fiber Rope Slings</a:t>
            </a:r>
          </a:p>
        </p:txBody>
      </p:sp>
      <p:sp>
        <p:nvSpPr>
          <p:cNvPr id="3" name="Content Placeholder 2">
            <a:extLst>
              <a:ext uri="{FF2B5EF4-FFF2-40B4-BE49-F238E27FC236}">
                <a16:creationId xmlns:a16="http://schemas.microsoft.com/office/drawing/2014/main" id="{F1E2EDFC-12AA-41E2-A48C-3DA6048D2AE8}"/>
              </a:ext>
            </a:extLst>
          </p:cNvPr>
          <p:cNvSpPr>
            <a:spLocks noGrp="1"/>
          </p:cNvSpPr>
          <p:nvPr>
            <p:ph idx="1"/>
          </p:nvPr>
        </p:nvSpPr>
        <p:spPr>
          <a:xfrm>
            <a:off x="533400" y="1219200"/>
            <a:ext cx="8001000" cy="4724400"/>
          </a:xfrm>
        </p:spPr>
        <p:txBody>
          <a:bodyPr/>
          <a:lstStyle/>
          <a:p>
            <a:pPr marL="346075" indent="-346075">
              <a:defRPr/>
            </a:pPr>
            <a:r>
              <a:rPr lang="en-US" dirty="0"/>
              <a:t>Do not exceed the rated capacities indicated on the sling.</a:t>
            </a:r>
          </a:p>
          <a:p>
            <a:pPr marL="346075" indent="-346075">
              <a:defRPr/>
            </a:pPr>
            <a:endParaRPr lang="en-US" dirty="0"/>
          </a:p>
          <a:p>
            <a:pPr marL="346075" indent="-346075">
              <a:defRPr/>
            </a:pPr>
            <a:r>
              <a:rPr lang="en-US" dirty="0"/>
              <a:t>Use rope slings that have permanently affixed and legible identification markings that state the rated capacity for the type(s) of hitch(es) used and the angle upon which it is based, type of fiber material, and the number of legs (if more than one).</a:t>
            </a:r>
          </a:p>
          <a:p>
            <a:pPr>
              <a:defRPr/>
            </a:pPr>
            <a:endParaRPr lang="en-US" dirty="0">
              <a:latin typeface="Arial Narrow" pitchFamily="34" charset="0"/>
            </a:endParaRPr>
          </a:p>
        </p:txBody>
      </p:sp>
      <p:sp>
        <p:nvSpPr>
          <p:cNvPr id="64516" name="Content Placeholder 3">
            <a:extLst>
              <a:ext uri="{FF2B5EF4-FFF2-40B4-BE49-F238E27FC236}">
                <a16:creationId xmlns:a16="http://schemas.microsoft.com/office/drawing/2014/main" id="{9A1E9C65-24B9-482D-AAE4-0BBA7C88C3A4}"/>
              </a:ext>
            </a:extLst>
          </p:cNvPr>
          <p:cNvSpPr>
            <a:spLocks noGrp="1"/>
          </p:cNvSpPr>
          <p:nvPr>
            <p:ph sz="quarter" idx="10"/>
          </p:nvPr>
        </p:nvSpPr>
        <p:spPr>
          <a:xfrm>
            <a:off x="6629400" y="609600"/>
            <a:ext cx="2514600" cy="320675"/>
          </a:xfrm>
        </p:spPr>
        <p:txBody>
          <a:bodyPr>
            <a:normAutofit lnSpcReduction="10000"/>
          </a:bodyPr>
          <a:lstStyle/>
          <a:p>
            <a:pPr>
              <a:defRPr/>
            </a:pPr>
            <a:r>
              <a:rPr lang="en-US" altLang="en-US" sz="1800" dirty="0"/>
              <a:t>1926.251(d)(1)/(7)</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Synthetic Web Slings</a:t>
            </a:r>
          </a:p>
        </p:txBody>
      </p:sp>
      <p:sp>
        <p:nvSpPr>
          <p:cNvPr id="66563" name="Rectangle 3"/>
          <p:cNvSpPr>
            <a:spLocks noGrp="1" noChangeArrowheads="1"/>
          </p:cNvSpPr>
          <p:nvPr>
            <p:ph idx="1"/>
          </p:nvPr>
        </p:nvSpPr>
        <p:spPr>
          <a:xfrm>
            <a:off x="533400" y="1219200"/>
            <a:ext cx="8001000" cy="4724400"/>
          </a:xfrm>
        </p:spPr>
        <p:txBody>
          <a:bodyPr/>
          <a:lstStyle/>
          <a:p>
            <a:r>
              <a:rPr lang="en-US" altLang="en-US" dirty="0"/>
              <a:t>Synthetic web sling markings</a:t>
            </a:r>
          </a:p>
          <a:p>
            <a:endParaRPr lang="en-US" altLang="en-US" sz="800" dirty="0"/>
          </a:p>
          <a:p>
            <a:pPr marL="742950" lvl="1" indent="-285750">
              <a:buClr>
                <a:schemeClr val="bg2"/>
              </a:buClr>
            </a:pPr>
            <a:r>
              <a:rPr lang="en-US" altLang="en-US" dirty="0"/>
              <a:t>Slings must be marked or coded to show:</a:t>
            </a:r>
          </a:p>
          <a:p>
            <a:pPr marL="742950" lvl="1" indent="-285750">
              <a:buClr>
                <a:schemeClr val="bg2"/>
              </a:buClr>
            </a:pPr>
            <a:endParaRPr lang="en-US" altLang="en-US" sz="800" dirty="0"/>
          </a:p>
          <a:p>
            <a:pPr marL="1143000" lvl="2" indent="-228600">
              <a:buClr>
                <a:schemeClr val="bg2"/>
              </a:buClr>
            </a:pPr>
            <a:r>
              <a:rPr lang="en-US" altLang="en-US" dirty="0"/>
              <a:t>Name or trademark of manufacturer</a:t>
            </a:r>
          </a:p>
          <a:p>
            <a:pPr marL="1143000" lvl="2" indent="-228600">
              <a:buClr>
                <a:schemeClr val="bg2"/>
              </a:buClr>
            </a:pPr>
            <a:endParaRPr lang="en-US" altLang="en-US" sz="800" dirty="0"/>
          </a:p>
          <a:p>
            <a:pPr marL="1143000" lvl="2" indent="-228600">
              <a:buClr>
                <a:schemeClr val="bg2"/>
              </a:buClr>
            </a:pPr>
            <a:r>
              <a:rPr lang="en-US" altLang="en-US" dirty="0"/>
              <a:t>Rated capacities for the type of hitch</a:t>
            </a:r>
          </a:p>
          <a:p>
            <a:pPr marL="1143000" lvl="2" indent="-228600">
              <a:buClr>
                <a:schemeClr val="bg2"/>
              </a:buClr>
            </a:pPr>
            <a:endParaRPr lang="en-US" altLang="en-US" sz="800" dirty="0"/>
          </a:p>
          <a:p>
            <a:pPr marL="1143000" lvl="2" indent="-228600">
              <a:buClr>
                <a:schemeClr val="bg2"/>
              </a:buClr>
            </a:pPr>
            <a:r>
              <a:rPr lang="en-US" altLang="en-US" dirty="0"/>
              <a:t>Type of material</a:t>
            </a:r>
          </a:p>
        </p:txBody>
      </p:sp>
      <p:sp>
        <p:nvSpPr>
          <p:cNvPr id="66564" name="Content Placeholder 1"/>
          <p:cNvSpPr>
            <a:spLocks noGrp="1" noChangeArrowheads="1"/>
          </p:cNvSpPr>
          <p:nvPr>
            <p:ph sz="quarter" idx="10"/>
          </p:nvPr>
        </p:nvSpPr>
        <p:spPr>
          <a:xfrm>
            <a:off x="7086600" y="609600"/>
            <a:ext cx="1600200" cy="381000"/>
          </a:xfrm>
        </p:spPr>
        <p:txBody>
          <a:bodyPr/>
          <a:lstStyle/>
          <a:p>
            <a:r>
              <a:rPr lang="en-US" altLang="en-US"/>
              <a:t>1926.251(e)</a:t>
            </a:r>
          </a:p>
          <a:p>
            <a:endParaRPr lang="en-US" altLang="en-US"/>
          </a:p>
        </p:txBody>
      </p:sp>
      <p:pic>
        <p:nvPicPr>
          <p:cNvPr id="5" name="Picture 4" descr="Calendar&#10;&#10;Description automatically generated">
            <a:extLst>
              <a:ext uri="{FF2B5EF4-FFF2-40B4-BE49-F238E27FC236}">
                <a16:creationId xmlns:a16="http://schemas.microsoft.com/office/drawing/2014/main" id="{CDB11B26-8215-4801-96A6-F9751050E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3615675"/>
            <a:ext cx="5638800" cy="2304479"/>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Synthetic Web Slings</a:t>
            </a:r>
          </a:p>
        </p:txBody>
      </p:sp>
      <p:sp>
        <p:nvSpPr>
          <p:cNvPr id="68611" name="Rectangle 3"/>
          <p:cNvSpPr>
            <a:spLocks noGrp="1" noChangeArrowheads="1"/>
          </p:cNvSpPr>
          <p:nvPr>
            <p:ph idx="1"/>
          </p:nvPr>
        </p:nvSpPr>
        <p:spPr>
          <a:xfrm>
            <a:off x="533400" y="1219200"/>
            <a:ext cx="8001000" cy="4724400"/>
          </a:xfrm>
        </p:spPr>
        <p:txBody>
          <a:bodyPr/>
          <a:lstStyle/>
          <a:p>
            <a:r>
              <a:rPr lang="en-US" altLang="en-US" dirty="0"/>
              <a:t>Synthetic web sling fittings</a:t>
            </a:r>
          </a:p>
          <a:p>
            <a:endParaRPr lang="en-US" altLang="en-US" sz="800" dirty="0"/>
          </a:p>
          <a:p>
            <a:pPr marL="742950" lvl="1" indent="-285750">
              <a:buClr>
                <a:schemeClr val="bg2"/>
              </a:buClr>
            </a:pPr>
            <a:r>
              <a:rPr lang="en-US" altLang="en-US" dirty="0"/>
              <a:t>Fittings must have a breaking strength at least equal to that of the sling.</a:t>
            </a:r>
          </a:p>
          <a:p>
            <a:pPr marL="742950" lvl="1" indent="-285750">
              <a:buClr>
                <a:schemeClr val="bg2"/>
              </a:buClr>
            </a:pPr>
            <a:endParaRPr lang="en-US" altLang="en-US" sz="800" dirty="0"/>
          </a:p>
          <a:p>
            <a:pPr marL="742950" lvl="1" indent="-285750"/>
            <a:r>
              <a:rPr lang="en-US" altLang="en-US" dirty="0"/>
              <a:t>Fittings must be free of sharp edges.</a:t>
            </a:r>
          </a:p>
        </p:txBody>
      </p:sp>
      <p:sp>
        <p:nvSpPr>
          <p:cNvPr id="68612" name="Content Placeholder 1"/>
          <p:cNvSpPr>
            <a:spLocks noGrp="1" noChangeArrowheads="1"/>
          </p:cNvSpPr>
          <p:nvPr>
            <p:ph sz="quarter" idx="10"/>
          </p:nvPr>
        </p:nvSpPr>
        <p:spPr>
          <a:xfrm>
            <a:off x="6781800" y="609600"/>
            <a:ext cx="1905000" cy="381000"/>
          </a:xfrm>
        </p:spPr>
        <p:txBody>
          <a:bodyPr/>
          <a:lstStyle/>
          <a:p>
            <a:r>
              <a:rPr lang="en-US" altLang="en-US"/>
              <a:t>1926.251(e)(4)</a:t>
            </a:r>
          </a:p>
          <a:p>
            <a:endParaRPr lang="en-US" altLang="en-US"/>
          </a:p>
        </p:txBody>
      </p:sp>
      <p:pic>
        <p:nvPicPr>
          <p:cNvPr id="686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57538"/>
            <a:ext cx="44958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27B3745-B494-47CA-9F48-644762BD97A4}"/>
              </a:ext>
            </a:extLst>
          </p:cNvPr>
          <p:cNvSpPr txBox="1"/>
          <p:nvPr/>
        </p:nvSpPr>
        <p:spPr>
          <a:xfrm>
            <a:off x="6681788" y="5562600"/>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Synthetic Web Slings</a:t>
            </a:r>
          </a:p>
        </p:txBody>
      </p:sp>
      <p:sp>
        <p:nvSpPr>
          <p:cNvPr id="70659" name="Rectangle 3"/>
          <p:cNvSpPr>
            <a:spLocks noGrp="1" noChangeArrowheads="1"/>
          </p:cNvSpPr>
          <p:nvPr>
            <p:ph idx="1"/>
          </p:nvPr>
        </p:nvSpPr>
        <p:spPr>
          <a:xfrm>
            <a:off x="533400" y="1219200"/>
            <a:ext cx="8001000" cy="4724400"/>
          </a:xfrm>
        </p:spPr>
        <p:txBody>
          <a:bodyPr/>
          <a:lstStyle/>
          <a:p>
            <a:r>
              <a:rPr lang="en-US" altLang="en-US" dirty="0"/>
              <a:t>Stitching is the only method allowed to attach end fittings to webbing or to form eyes.</a:t>
            </a:r>
          </a:p>
        </p:txBody>
      </p:sp>
      <p:sp>
        <p:nvSpPr>
          <p:cNvPr id="70660" name="Content Placeholder 1"/>
          <p:cNvSpPr>
            <a:spLocks noGrp="1" noChangeArrowheads="1"/>
          </p:cNvSpPr>
          <p:nvPr>
            <p:ph sz="quarter" idx="10"/>
          </p:nvPr>
        </p:nvSpPr>
        <p:spPr>
          <a:xfrm>
            <a:off x="6781800" y="609600"/>
            <a:ext cx="1905000" cy="381000"/>
          </a:xfrm>
        </p:spPr>
        <p:txBody>
          <a:bodyPr/>
          <a:lstStyle/>
          <a:p>
            <a:r>
              <a:rPr lang="en-US" altLang="en-US"/>
              <a:t>1926.251(e)(5)</a:t>
            </a:r>
          </a:p>
          <a:p>
            <a:endParaRPr lang="en-US" altLang="en-US"/>
          </a:p>
        </p:txBody>
      </p:sp>
      <p:sp>
        <p:nvSpPr>
          <p:cNvPr id="70661" name="Text Box 7"/>
          <p:cNvSpPr txBox="1">
            <a:spLocks noChangeArrowheads="1"/>
          </p:cNvSpPr>
          <p:nvPr/>
        </p:nvSpPr>
        <p:spPr bwMode="auto">
          <a:xfrm>
            <a:off x="895350" y="3014663"/>
            <a:ext cx="17716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spcBef>
                <a:spcPct val="50000"/>
              </a:spcBef>
            </a:pPr>
            <a:r>
              <a:rPr lang="en-US" altLang="en-US" sz="2800" b="0" u="none" dirty="0">
                <a:latin typeface="Avenir Next LT Pro" panose="020B0504020202020204" pitchFamily="34" charset="0"/>
              </a:rPr>
              <a:t>Stitching</a:t>
            </a:r>
          </a:p>
        </p:txBody>
      </p:sp>
      <p:pic>
        <p:nvPicPr>
          <p:cNvPr id="7066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29000"/>
            <a:ext cx="5562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Line 8"/>
          <p:cNvSpPr>
            <a:spLocks noChangeShapeType="1"/>
          </p:cNvSpPr>
          <p:nvPr/>
        </p:nvSpPr>
        <p:spPr bwMode="auto">
          <a:xfrm>
            <a:off x="2438400" y="3325813"/>
            <a:ext cx="2667000" cy="1093787"/>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0664" name="Line 8"/>
          <p:cNvSpPr>
            <a:spLocks noChangeShapeType="1"/>
          </p:cNvSpPr>
          <p:nvPr/>
        </p:nvSpPr>
        <p:spPr bwMode="auto">
          <a:xfrm>
            <a:off x="2447925" y="3384550"/>
            <a:ext cx="1162050" cy="1081088"/>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9" name="TextBox 8">
            <a:extLst>
              <a:ext uri="{FF2B5EF4-FFF2-40B4-BE49-F238E27FC236}">
                <a16:creationId xmlns:a16="http://schemas.microsoft.com/office/drawing/2014/main" id="{A5B46E8C-1185-4E3D-AB67-8850CF4D564A}"/>
              </a:ext>
            </a:extLst>
          </p:cNvPr>
          <p:cNvSpPr txBox="1"/>
          <p:nvPr/>
        </p:nvSpPr>
        <p:spPr>
          <a:xfrm>
            <a:off x="6540500" y="3565525"/>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Environmental Conditions</a:t>
            </a:r>
          </a:p>
        </p:txBody>
      </p:sp>
      <p:sp>
        <p:nvSpPr>
          <p:cNvPr id="72707" name="Rectangle 3"/>
          <p:cNvSpPr>
            <a:spLocks noGrp="1" noChangeArrowheads="1"/>
          </p:cNvSpPr>
          <p:nvPr>
            <p:ph idx="1"/>
          </p:nvPr>
        </p:nvSpPr>
        <p:spPr>
          <a:xfrm>
            <a:off x="533400" y="1219200"/>
            <a:ext cx="8001000" cy="4724400"/>
          </a:xfrm>
        </p:spPr>
        <p:txBody>
          <a:bodyPr>
            <a:normAutofit lnSpcReduction="10000"/>
          </a:bodyPr>
          <a:lstStyle/>
          <a:p>
            <a:r>
              <a:rPr lang="en-US" altLang="en-US" sz="2400" dirty="0"/>
              <a:t>Chemicals</a:t>
            </a:r>
          </a:p>
          <a:p>
            <a:endParaRPr lang="en-US" altLang="en-US" sz="800" dirty="0"/>
          </a:p>
          <a:p>
            <a:pPr marL="742950" lvl="1" indent="-285750"/>
            <a:r>
              <a:rPr lang="en-US" altLang="en-US" sz="2000" dirty="0"/>
              <a:t>Nylon web slings shall not be used where fumes, vapors, sprays, mists or liquids of acids or phenolics are present.</a:t>
            </a:r>
          </a:p>
          <a:p>
            <a:pPr marL="742950" lvl="1" indent="-285750"/>
            <a:endParaRPr lang="en-US" altLang="en-US" sz="800" dirty="0"/>
          </a:p>
          <a:p>
            <a:pPr marL="742950" lvl="1" indent="-285750"/>
            <a:r>
              <a:rPr lang="en-US" altLang="en-US" sz="2000" dirty="0"/>
              <a:t>Polyester or polypropylene web slings, or web slings with aluminum fittings shall not be used where fumes, vapors, sprays, mists or liquids of caustics are present.</a:t>
            </a:r>
          </a:p>
          <a:p>
            <a:pPr marL="742950" lvl="1" indent="-285750">
              <a:buFont typeface="Symbol" panose="05050102010706020507" pitchFamily="18" charset="2"/>
              <a:buNone/>
            </a:pPr>
            <a:endParaRPr lang="en-US" altLang="en-US" sz="1400" dirty="0"/>
          </a:p>
          <a:p>
            <a:r>
              <a:rPr lang="en-US" altLang="en-US" sz="2400" dirty="0"/>
              <a:t>Heat</a:t>
            </a:r>
          </a:p>
          <a:p>
            <a:endParaRPr lang="en-US" altLang="en-US" sz="800" dirty="0"/>
          </a:p>
          <a:p>
            <a:pPr marL="742950" lvl="1" indent="-285750"/>
            <a:r>
              <a:rPr lang="en-US" altLang="en-US" sz="2000" dirty="0"/>
              <a:t>Synthetic web slings of polyester and nylon shall not be used in excess of 180 degrees Fahrenheit (F) (82 degrees Celsius (C)).</a:t>
            </a:r>
          </a:p>
          <a:p>
            <a:pPr marL="742950" lvl="1" indent="-285750"/>
            <a:endParaRPr lang="en-US" altLang="en-US" sz="800" dirty="0"/>
          </a:p>
          <a:p>
            <a:pPr marL="742950" lvl="1" indent="-285750"/>
            <a:r>
              <a:rPr lang="en-US" altLang="en-US" sz="2000" dirty="0"/>
              <a:t>Polypropylene web slings shall not be used at temperatures in excess of 200 degrees F (93.33 degrees C).</a:t>
            </a:r>
          </a:p>
        </p:txBody>
      </p:sp>
      <p:sp>
        <p:nvSpPr>
          <p:cNvPr id="72708" name="Content Placeholder 1"/>
          <p:cNvSpPr>
            <a:spLocks noGrp="1" noChangeArrowheads="1"/>
          </p:cNvSpPr>
          <p:nvPr>
            <p:ph sz="quarter" idx="10"/>
          </p:nvPr>
        </p:nvSpPr>
        <p:spPr>
          <a:xfrm>
            <a:off x="6400800" y="609600"/>
            <a:ext cx="2286000" cy="381000"/>
          </a:xfrm>
        </p:spPr>
        <p:txBody>
          <a:bodyPr/>
          <a:lstStyle/>
          <a:p>
            <a:r>
              <a:rPr lang="en-US" altLang="en-US"/>
              <a:t>1926.251(e)(6)-(7)</a:t>
            </a:r>
          </a:p>
          <a:p>
            <a:endParaRPr lang="en-US"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Synthetic Web Slings</a:t>
            </a:r>
          </a:p>
        </p:txBody>
      </p:sp>
      <p:sp>
        <p:nvSpPr>
          <p:cNvPr id="74755" name="Rectangle 3"/>
          <p:cNvSpPr>
            <a:spLocks noGrp="1" noChangeArrowheads="1"/>
          </p:cNvSpPr>
          <p:nvPr>
            <p:ph idx="1"/>
          </p:nvPr>
        </p:nvSpPr>
        <p:spPr>
          <a:xfrm>
            <a:off x="533400" y="1219200"/>
            <a:ext cx="8001000" cy="4724400"/>
          </a:xfrm>
        </p:spPr>
        <p:txBody>
          <a:bodyPr/>
          <a:lstStyle/>
          <a:p>
            <a:r>
              <a:rPr lang="en-US" altLang="en-US"/>
              <a:t>Remove from service if any of the following conditions are present:</a:t>
            </a:r>
          </a:p>
          <a:p>
            <a:endParaRPr lang="en-US" altLang="en-US" sz="800"/>
          </a:p>
          <a:p>
            <a:pPr marL="742950" lvl="1" indent="-285750">
              <a:buClr>
                <a:schemeClr val="bg2"/>
              </a:buClr>
            </a:pPr>
            <a:r>
              <a:rPr lang="en-US" altLang="en-US"/>
              <a:t>Acid or caustic burns</a:t>
            </a:r>
          </a:p>
          <a:p>
            <a:pPr marL="742950" lvl="1" indent="-285750">
              <a:buClr>
                <a:schemeClr val="bg2"/>
              </a:buClr>
            </a:pPr>
            <a:endParaRPr lang="en-US" altLang="en-US" sz="800"/>
          </a:p>
          <a:p>
            <a:pPr marL="742950" lvl="1" indent="-285750">
              <a:buClr>
                <a:schemeClr val="bg2"/>
              </a:buClr>
            </a:pPr>
            <a:r>
              <a:rPr lang="en-US" altLang="en-US"/>
              <a:t>Melting or charring of</a:t>
            </a:r>
          </a:p>
          <a:p>
            <a:pPr marL="742950" lvl="1" indent="-285750">
              <a:buClr>
                <a:schemeClr val="bg2"/>
              </a:buClr>
              <a:buFont typeface="Symbol" panose="05050102010706020507" pitchFamily="18" charset="2"/>
              <a:buNone/>
            </a:pPr>
            <a:r>
              <a:rPr lang="en-US" altLang="en-US"/>
              <a:t>   any part</a:t>
            </a:r>
          </a:p>
          <a:p>
            <a:pPr marL="742950" lvl="1" indent="-285750">
              <a:buClr>
                <a:schemeClr val="bg2"/>
              </a:buClr>
            </a:pPr>
            <a:endParaRPr lang="en-US" altLang="en-US" sz="800"/>
          </a:p>
          <a:p>
            <a:pPr marL="742950" lvl="1" indent="-285750">
              <a:buClr>
                <a:schemeClr val="bg2"/>
              </a:buClr>
            </a:pPr>
            <a:r>
              <a:rPr lang="en-US" altLang="en-US"/>
              <a:t>Snags, punctures,                                                    tears or cuts</a:t>
            </a:r>
          </a:p>
          <a:p>
            <a:pPr marL="742950" lvl="1" indent="-285750">
              <a:buClr>
                <a:schemeClr val="bg2"/>
              </a:buClr>
            </a:pPr>
            <a:endParaRPr lang="en-US" altLang="en-US" sz="800"/>
          </a:p>
          <a:p>
            <a:pPr marL="742950" lvl="1" indent="-285750">
              <a:buClr>
                <a:schemeClr val="bg2"/>
              </a:buClr>
            </a:pPr>
            <a:r>
              <a:rPr lang="en-US" altLang="en-US"/>
              <a:t>Broken or worn                                                       stitches</a:t>
            </a:r>
          </a:p>
          <a:p>
            <a:pPr marL="742950" lvl="1" indent="-285750">
              <a:buClr>
                <a:schemeClr val="bg2"/>
              </a:buClr>
            </a:pPr>
            <a:endParaRPr lang="en-US" altLang="en-US" sz="800"/>
          </a:p>
          <a:p>
            <a:pPr marL="742950" lvl="1" indent="-285750">
              <a:buClr>
                <a:schemeClr val="bg2"/>
              </a:buClr>
            </a:pPr>
            <a:r>
              <a:rPr lang="en-US" altLang="en-US"/>
              <a:t>Distortion of fittings</a:t>
            </a:r>
          </a:p>
        </p:txBody>
      </p:sp>
      <p:sp>
        <p:nvSpPr>
          <p:cNvPr id="74756" name="Content Placeholder 1"/>
          <p:cNvSpPr>
            <a:spLocks noGrp="1" noChangeArrowheads="1"/>
          </p:cNvSpPr>
          <p:nvPr>
            <p:ph sz="quarter" idx="10"/>
          </p:nvPr>
        </p:nvSpPr>
        <p:spPr>
          <a:xfrm>
            <a:off x="6781800" y="609600"/>
            <a:ext cx="1905000" cy="381000"/>
          </a:xfrm>
        </p:spPr>
        <p:txBody>
          <a:bodyPr/>
          <a:lstStyle/>
          <a:p>
            <a:r>
              <a:rPr lang="en-US" altLang="en-US"/>
              <a:t>1926.251(e)(8)</a:t>
            </a:r>
          </a:p>
          <a:p>
            <a:endParaRPr lang="en-US" altLang="en-US"/>
          </a:p>
        </p:txBody>
      </p:sp>
      <p:sp>
        <p:nvSpPr>
          <p:cNvPr id="74757" name="Line 7"/>
          <p:cNvSpPr>
            <a:spLocks noChangeShapeType="1"/>
          </p:cNvSpPr>
          <p:nvPr/>
        </p:nvSpPr>
        <p:spPr bwMode="auto">
          <a:xfrm flipH="1">
            <a:off x="7239000" y="3276600"/>
            <a:ext cx="152400" cy="381000"/>
          </a:xfrm>
          <a:prstGeom prst="line">
            <a:avLst/>
          </a:prstGeom>
          <a:noFill/>
          <a:ln w="76200">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4758" name="Text Box 9"/>
          <p:cNvSpPr txBox="1">
            <a:spLocks noChangeArrowheads="1"/>
          </p:cNvSpPr>
          <p:nvPr/>
        </p:nvSpPr>
        <p:spPr bwMode="auto">
          <a:xfrm>
            <a:off x="5105400" y="5334000"/>
            <a:ext cx="2667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gn="ctr">
              <a:spcBef>
                <a:spcPct val="50000"/>
              </a:spcBef>
            </a:pPr>
            <a:r>
              <a:rPr lang="en-US" altLang="en-US" sz="2400" b="0" u="none" dirty="0">
                <a:latin typeface="Avenir Next LT Pro" panose="020B0504020202020204" pitchFamily="34" charset="0"/>
              </a:rPr>
              <a:t>Heat Damage</a:t>
            </a:r>
          </a:p>
        </p:txBody>
      </p:sp>
      <p:pic>
        <p:nvPicPr>
          <p:cNvPr id="747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362200"/>
            <a:ext cx="3848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70DEF29-131B-4524-87C1-39F199E5E3F8}"/>
              </a:ext>
            </a:extLst>
          </p:cNvPr>
          <p:cNvSpPr txBox="1"/>
          <p:nvPr/>
        </p:nvSpPr>
        <p:spPr>
          <a:xfrm>
            <a:off x="6659563" y="4951413"/>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Shackles and Hooks</a:t>
            </a:r>
          </a:p>
        </p:txBody>
      </p:sp>
      <p:sp>
        <p:nvSpPr>
          <p:cNvPr id="76803" name="Rectangle 3"/>
          <p:cNvSpPr>
            <a:spLocks noGrp="1" noChangeArrowheads="1"/>
          </p:cNvSpPr>
          <p:nvPr>
            <p:ph idx="1"/>
          </p:nvPr>
        </p:nvSpPr>
        <p:spPr>
          <a:xfrm>
            <a:off x="533400" y="1219200"/>
            <a:ext cx="8001000" cy="4724400"/>
          </a:xfrm>
        </p:spPr>
        <p:txBody>
          <a:bodyPr/>
          <a:lstStyle/>
          <a:p>
            <a:r>
              <a:rPr lang="en-US" altLang="en-US" dirty="0"/>
              <a:t>Do not use shackles with loads that exceed the rated capacity (as indicated on the shackle).</a:t>
            </a:r>
            <a:endParaRPr lang="en-US" altLang="en-US" sz="2400" dirty="0"/>
          </a:p>
        </p:txBody>
      </p:sp>
      <p:sp>
        <p:nvSpPr>
          <p:cNvPr id="76804" name="Content Placeholder 1"/>
          <p:cNvSpPr>
            <a:spLocks noGrp="1" noChangeArrowheads="1"/>
          </p:cNvSpPr>
          <p:nvPr>
            <p:ph sz="quarter" idx="10"/>
          </p:nvPr>
        </p:nvSpPr>
        <p:spPr>
          <a:xfrm>
            <a:off x="6858000" y="609600"/>
            <a:ext cx="1828800" cy="381000"/>
          </a:xfrm>
        </p:spPr>
        <p:txBody>
          <a:bodyPr/>
          <a:lstStyle/>
          <a:p>
            <a:r>
              <a:rPr lang="en-US" altLang="en-US"/>
              <a:t>1926.251(f)(1)</a:t>
            </a:r>
          </a:p>
          <a:p>
            <a:endParaRPr lang="en-US" altLang="en-US"/>
          </a:p>
        </p:txBody>
      </p:sp>
      <p:sp>
        <p:nvSpPr>
          <p:cNvPr id="76805" name="Line 5"/>
          <p:cNvSpPr>
            <a:spLocks noChangeShapeType="1"/>
          </p:cNvSpPr>
          <p:nvPr/>
        </p:nvSpPr>
        <p:spPr bwMode="auto">
          <a:xfrm flipH="1">
            <a:off x="7239000" y="3276600"/>
            <a:ext cx="152400" cy="381000"/>
          </a:xfrm>
          <a:prstGeom prst="line">
            <a:avLst/>
          </a:prstGeom>
          <a:noFill/>
          <a:ln w="76200">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768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11388"/>
            <a:ext cx="3124200"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1845A947-A109-4B53-891D-454B1E296CA2}"/>
              </a:ext>
            </a:extLst>
          </p:cNvPr>
          <p:cNvCxnSpPr/>
          <p:nvPr/>
        </p:nvCxnSpPr>
        <p:spPr bwMode="auto">
          <a:xfrm>
            <a:off x="1676400" y="2133600"/>
            <a:ext cx="5867400" cy="1981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8" name="TextBox 7">
            <a:extLst>
              <a:ext uri="{FF2B5EF4-FFF2-40B4-BE49-F238E27FC236}">
                <a16:creationId xmlns:a16="http://schemas.microsoft.com/office/drawing/2014/main" id="{3428CC65-42B7-4BD1-ADA5-9A01AB66BC28}"/>
              </a:ext>
            </a:extLst>
          </p:cNvPr>
          <p:cNvSpPr txBox="1"/>
          <p:nvPr/>
        </p:nvSpPr>
        <p:spPr>
          <a:xfrm>
            <a:off x="5124450" y="5665788"/>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Shackles and Hooks</a:t>
            </a:r>
          </a:p>
        </p:txBody>
      </p:sp>
      <p:sp>
        <p:nvSpPr>
          <p:cNvPr id="78851" name="Content Placeholder 2"/>
          <p:cNvSpPr>
            <a:spLocks noGrp="1" noChangeArrowheads="1"/>
          </p:cNvSpPr>
          <p:nvPr>
            <p:ph sz="quarter" idx="10"/>
          </p:nvPr>
        </p:nvSpPr>
        <p:spPr>
          <a:xfrm>
            <a:off x="7162800" y="609600"/>
            <a:ext cx="1524000" cy="381000"/>
          </a:xfrm>
        </p:spPr>
        <p:txBody>
          <a:bodyPr/>
          <a:lstStyle/>
          <a:p>
            <a:r>
              <a:rPr lang="en-US" altLang="en-US"/>
              <a:t>1926.251(f)</a:t>
            </a:r>
          </a:p>
        </p:txBody>
      </p:sp>
      <p:sp>
        <p:nvSpPr>
          <p:cNvPr id="78852" name="Line 5"/>
          <p:cNvSpPr>
            <a:spLocks noChangeShapeType="1"/>
          </p:cNvSpPr>
          <p:nvPr/>
        </p:nvSpPr>
        <p:spPr bwMode="auto">
          <a:xfrm flipH="1">
            <a:off x="7239000" y="3276600"/>
            <a:ext cx="152400" cy="381000"/>
          </a:xfrm>
          <a:prstGeom prst="line">
            <a:avLst/>
          </a:prstGeom>
          <a:noFill/>
          <a:ln w="76200">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78853" name="Text Box 10"/>
          <p:cNvSpPr txBox="1">
            <a:spLocks noChangeArrowheads="1"/>
          </p:cNvSpPr>
          <p:nvPr/>
        </p:nvSpPr>
        <p:spPr bwMode="auto">
          <a:xfrm>
            <a:off x="1828800" y="4724400"/>
            <a:ext cx="1040670" cy="523220"/>
          </a:xfrm>
          <a:prstGeom prst="rect">
            <a:avLst/>
          </a:prstGeom>
          <a:solidFill>
            <a:schemeClr val="bg1"/>
          </a:solidFill>
          <a:ln w="9525">
            <a:solidFill>
              <a:schemeClr val="bg1"/>
            </a:solidFill>
            <a:miter lim="800000"/>
            <a:headEnd/>
            <a:tailEnd/>
          </a:ln>
        </p:spPr>
        <p:txBody>
          <a:bodyPr wrap="non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sz="2800" b="0" u="none" dirty="0">
                <a:latin typeface="Avenir Next LT Pro" panose="020B0504020202020204" pitchFamily="34" charset="0"/>
              </a:rPr>
              <a:t>Right</a:t>
            </a:r>
          </a:p>
        </p:txBody>
      </p:sp>
      <p:sp>
        <p:nvSpPr>
          <p:cNvPr id="78854" name="Text Box 11"/>
          <p:cNvSpPr txBox="1">
            <a:spLocks noChangeArrowheads="1"/>
          </p:cNvSpPr>
          <p:nvPr/>
        </p:nvSpPr>
        <p:spPr bwMode="auto">
          <a:xfrm>
            <a:off x="3733800" y="4730885"/>
            <a:ext cx="1304524"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sz="2800" b="0" u="none" dirty="0">
                <a:latin typeface="Avenir Next LT Pro" panose="020B0504020202020204" pitchFamily="34" charset="0"/>
              </a:rPr>
              <a:t>Wrong</a:t>
            </a:r>
          </a:p>
        </p:txBody>
      </p:sp>
      <p:pic>
        <p:nvPicPr>
          <p:cNvPr id="78855"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073275"/>
            <a:ext cx="754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C9E1A88-8ECB-4DE8-B5FE-913A7A3E23B0}"/>
              </a:ext>
            </a:extLst>
          </p:cNvPr>
          <p:cNvSpPr txBox="1"/>
          <p:nvPr/>
        </p:nvSpPr>
        <p:spPr>
          <a:xfrm>
            <a:off x="6480175" y="2193925"/>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114800"/>
            <a:ext cx="1425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p:cNvSpPr>
            <a:spLocks noGrp="1" noChangeArrowheads="1"/>
          </p:cNvSpPr>
          <p:nvPr>
            <p:ph type="title"/>
          </p:nvPr>
        </p:nvSpPr>
        <p:spPr/>
        <p:txBody>
          <a:bodyPr/>
          <a:lstStyle/>
          <a:p>
            <a:r>
              <a:rPr lang="en-US" altLang="en-US"/>
              <a:t>Shackles and Hooks</a:t>
            </a:r>
          </a:p>
        </p:txBody>
      </p:sp>
      <p:sp>
        <p:nvSpPr>
          <p:cNvPr id="80900" name="Rectangle 3"/>
          <p:cNvSpPr>
            <a:spLocks noGrp="1" noChangeArrowheads="1"/>
          </p:cNvSpPr>
          <p:nvPr>
            <p:ph idx="1"/>
          </p:nvPr>
        </p:nvSpPr>
        <p:spPr>
          <a:xfrm>
            <a:off x="533400" y="1219200"/>
            <a:ext cx="8001000" cy="4724400"/>
          </a:xfrm>
        </p:spPr>
        <p:txBody>
          <a:bodyPr/>
          <a:lstStyle/>
          <a:p>
            <a:r>
              <a:rPr lang="en-US" altLang="en-US" dirty="0"/>
              <a:t>Follow manufacturer’s recommendations in determining safe working load (SWL).</a:t>
            </a:r>
          </a:p>
          <a:p>
            <a:endParaRPr lang="en-US" altLang="en-US" sz="800" dirty="0"/>
          </a:p>
          <a:p>
            <a:pPr marL="742950" lvl="1" indent="-285750">
              <a:buClr>
                <a:schemeClr val="bg2"/>
              </a:buClr>
            </a:pPr>
            <a:r>
              <a:rPr lang="en-US" altLang="en-US" dirty="0"/>
              <a:t>If manufacturer’s SWL is not available:</a:t>
            </a:r>
          </a:p>
          <a:p>
            <a:pPr marL="742950" lvl="1" indent="-285750">
              <a:buClr>
                <a:schemeClr val="bg2"/>
              </a:buClr>
            </a:pPr>
            <a:endParaRPr lang="en-US" altLang="en-US" sz="800" dirty="0"/>
          </a:p>
          <a:p>
            <a:pPr marL="1143000" lvl="2" indent="-228600">
              <a:buClr>
                <a:schemeClr val="bg2"/>
              </a:buClr>
            </a:pPr>
            <a:r>
              <a:rPr lang="en-US" altLang="en-US" dirty="0"/>
              <a:t>Must be tested to the intended SWL before they are initially put into use.</a:t>
            </a:r>
          </a:p>
          <a:p>
            <a:pPr marL="1143000" lvl="2" indent="-228600">
              <a:buClr>
                <a:schemeClr val="bg2"/>
              </a:buClr>
            </a:pPr>
            <a:endParaRPr lang="en-US" altLang="en-US" sz="800" dirty="0"/>
          </a:p>
          <a:p>
            <a:pPr marL="1143000" lvl="2" indent="-228600">
              <a:buClr>
                <a:schemeClr val="bg2"/>
              </a:buClr>
            </a:pPr>
            <a:r>
              <a:rPr lang="en-US" altLang="en-US" dirty="0"/>
              <a:t>Employer must keep a record </a:t>
            </a:r>
          </a:p>
          <a:p>
            <a:pPr marL="1143000" lvl="2" indent="-228600">
              <a:buClr>
                <a:schemeClr val="bg2"/>
              </a:buClr>
              <a:buFontTx/>
              <a:buNone/>
            </a:pPr>
            <a:r>
              <a:rPr lang="en-US" altLang="en-US" dirty="0"/>
              <a:t>   of the dates and test results.</a:t>
            </a:r>
          </a:p>
        </p:txBody>
      </p:sp>
      <p:sp>
        <p:nvSpPr>
          <p:cNvPr id="80901" name="Content Placeholder 1"/>
          <p:cNvSpPr>
            <a:spLocks noGrp="1" noChangeArrowheads="1"/>
          </p:cNvSpPr>
          <p:nvPr>
            <p:ph sz="quarter" idx="10"/>
          </p:nvPr>
        </p:nvSpPr>
        <p:spPr>
          <a:xfrm>
            <a:off x="6858000" y="609600"/>
            <a:ext cx="1828800" cy="381000"/>
          </a:xfrm>
        </p:spPr>
        <p:txBody>
          <a:bodyPr/>
          <a:lstStyle/>
          <a:p>
            <a:r>
              <a:rPr lang="en-US" altLang="en-US"/>
              <a:t>1926.251(f)(2)</a:t>
            </a:r>
          </a:p>
        </p:txBody>
      </p:sp>
      <p:pic>
        <p:nvPicPr>
          <p:cNvPr id="8090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587750"/>
            <a:ext cx="32004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D6222A4-15FB-40B3-89B0-DF5D8D1C9477}"/>
              </a:ext>
            </a:extLst>
          </p:cNvPr>
          <p:cNvSpPr txBox="1"/>
          <p:nvPr/>
        </p:nvSpPr>
        <p:spPr>
          <a:xfrm>
            <a:off x="6572250" y="3587750"/>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
        <p:nvSpPr>
          <p:cNvPr id="8" name="TextBox 7">
            <a:extLst>
              <a:ext uri="{FF2B5EF4-FFF2-40B4-BE49-F238E27FC236}">
                <a16:creationId xmlns:a16="http://schemas.microsoft.com/office/drawing/2014/main" id="{546FC85C-3FBA-4891-B0CE-FED5F4D1F5B8}"/>
              </a:ext>
            </a:extLst>
          </p:cNvPr>
          <p:cNvSpPr txBox="1"/>
          <p:nvPr/>
        </p:nvSpPr>
        <p:spPr>
          <a:xfrm>
            <a:off x="2743200" y="5697538"/>
            <a:ext cx="1928813" cy="246062"/>
          </a:xfrm>
          <a:prstGeom prst="rect">
            <a:avLst/>
          </a:prstGeom>
          <a:noFill/>
        </p:spPr>
        <p:txBody>
          <a:bodyPr>
            <a:spAutoFit/>
          </a:bodyPr>
          <a:lstStyle/>
          <a:p>
            <a:pPr>
              <a:defRPr/>
            </a:pPr>
            <a:r>
              <a:rPr lang="en-US" sz="1000" b="0" u="none" dirty="0">
                <a:latin typeface="Avenir Next LT Pro" panose="020B0504020202020204" pitchFamily="34" charset="0"/>
              </a:rPr>
              <a:t>NCDOL Photo Library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2C5DAB9-D230-4781-A2E7-0D477B945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409825"/>
            <a:ext cx="4152900" cy="3533775"/>
          </a:xfrm>
          <a:prstGeom prst="rect">
            <a:avLst/>
          </a:prstGeom>
        </p:spPr>
      </p:pic>
      <p:cxnSp>
        <p:nvCxnSpPr>
          <p:cNvPr id="4" name="Straight Arrow Connector 3">
            <a:extLst>
              <a:ext uri="{FF2B5EF4-FFF2-40B4-BE49-F238E27FC236}">
                <a16:creationId xmlns:a16="http://schemas.microsoft.com/office/drawing/2014/main" id="{F52652D3-B11B-453C-B5D6-A8CAF7DE989F}"/>
              </a:ext>
            </a:extLst>
          </p:cNvPr>
          <p:cNvCxnSpPr/>
          <p:nvPr/>
        </p:nvCxnSpPr>
        <p:spPr bwMode="auto">
          <a:xfrm>
            <a:off x="3200400" y="2438400"/>
            <a:ext cx="3581400" cy="25146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9220" name="Rectangle 2"/>
          <p:cNvSpPr>
            <a:spLocks noGrp="1" noChangeArrowheads="1"/>
          </p:cNvSpPr>
          <p:nvPr>
            <p:ph type="title"/>
          </p:nvPr>
        </p:nvSpPr>
        <p:spPr/>
        <p:txBody>
          <a:bodyPr/>
          <a:lstStyle/>
          <a:p>
            <a:r>
              <a:rPr lang="en-US" altLang="en-US"/>
              <a:t>Materials Storage</a:t>
            </a:r>
          </a:p>
        </p:txBody>
      </p:sp>
      <p:sp>
        <p:nvSpPr>
          <p:cNvPr id="9221" name="Rectangle 3"/>
          <p:cNvSpPr>
            <a:spLocks noGrp="1" noChangeArrowheads="1"/>
          </p:cNvSpPr>
          <p:nvPr>
            <p:ph idx="1"/>
          </p:nvPr>
        </p:nvSpPr>
        <p:spPr>
          <a:xfrm>
            <a:off x="533400" y="1219200"/>
            <a:ext cx="8001000" cy="4724400"/>
          </a:xfrm>
        </p:spPr>
        <p:txBody>
          <a:bodyPr/>
          <a:lstStyle/>
          <a:p>
            <a:r>
              <a:rPr lang="en-US" altLang="en-US" dirty="0"/>
              <a:t>In buildings under construction, materials must not be placed within 6 feet of a </a:t>
            </a:r>
            <a:r>
              <a:rPr lang="en-US" altLang="en-US" dirty="0" err="1"/>
              <a:t>hoistway</a:t>
            </a:r>
            <a:r>
              <a:rPr lang="en-US" altLang="en-US" dirty="0"/>
              <a:t> or floor opening.</a:t>
            </a:r>
          </a:p>
        </p:txBody>
      </p:sp>
      <p:sp>
        <p:nvSpPr>
          <p:cNvPr id="9222" name="Content Placeholder 1"/>
          <p:cNvSpPr>
            <a:spLocks noGrp="1" noChangeArrowheads="1"/>
          </p:cNvSpPr>
          <p:nvPr>
            <p:ph sz="quarter" idx="10"/>
          </p:nvPr>
        </p:nvSpPr>
        <p:spPr>
          <a:xfrm>
            <a:off x="6477000" y="609600"/>
            <a:ext cx="2133600" cy="381000"/>
          </a:xfrm>
        </p:spPr>
        <p:txBody>
          <a:bodyPr/>
          <a:lstStyle/>
          <a:p>
            <a:pPr algn="r"/>
            <a:r>
              <a:rPr lang="en-US" altLang="en-US"/>
              <a:t>1926.250(b)(1)</a:t>
            </a:r>
          </a:p>
          <a:p>
            <a:pPr algn="r"/>
            <a:endParaRPr lang="en-US"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Disposal of Waste Materials</a:t>
            </a:r>
          </a:p>
        </p:txBody>
      </p:sp>
      <p:sp>
        <p:nvSpPr>
          <p:cNvPr id="82947" name="Rectangle 3"/>
          <p:cNvSpPr>
            <a:spLocks noGrp="1" noChangeArrowheads="1"/>
          </p:cNvSpPr>
          <p:nvPr>
            <p:ph idx="1"/>
          </p:nvPr>
        </p:nvSpPr>
        <p:spPr>
          <a:xfrm>
            <a:off x="533400" y="1219200"/>
            <a:ext cx="8001000" cy="4724400"/>
          </a:xfrm>
        </p:spPr>
        <p:txBody>
          <a:bodyPr/>
          <a:lstStyle/>
          <a:p>
            <a:r>
              <a:rPr lang="en-US" altLang="en-US" dirty="0"/>
              <a:t>An enclosed chute must </a:t>
            </a:r>
          </a:p>
          <a:p>
            <a:pPr>
              <a:buFont typeface="Wingdings" panose="05000000000000000000" pitchFamily="2" charset="2"/>
              <a:buNone/>
            </a:pPr>
            <a:r>
              <a:rPr lang="en-US" altLang="en-US" dirty="0"/>
              <a:t>   be used when dropping</a:t>
            </a:r>
          </a:p>
          <a:p>
            <a:pPr>
              <a:buFont typeface="Wingdings" panose="05000000000000000000" pitchFamily="2" charset="2"/>
              <a:buNone/>
            </a:pPr>
            <a:r>
              <a:rPr lang="en-US" altLang="en-US" dirty="0"/>
              <a:t>   material more than 20 feet </a:t>
            </a:r>
          </a:p>
          <a:p>
            <a:pPr>
              <a:buFont typeface="Wingdings" panose="05000000000000000000" pitchFamily="2" charset="2"/>
              <a:buNone/>
            </a:pPr>
            <a:r>
              <a:rPr lang="en-US" altLang="en-US" dirty="0"/>
              <a:t>   outside of a building.</a:t>
            </a:r>
          </a:p>
          <a:p>
            <a:pPr marL="742950" lvl="1" indent="-285750">
              <a:buClr>
                <a:schemeClr val="bg2"/>
              </a:buClr>
            </a:pPr>
            <a:endParaRPr lang="en-US" altLang="en-US" dirty="0"/>
          </a:p>
        </p:txBody>
      </p:sp>
      <p:sp>
        <p:nvSpPr>
          <p:cNvPr id="82948" name="Content Placeholder 1"/>
          <p:cNvSpPr>
            <a:spLocks noGrp="1" noChangeArrowheads="1"/>
          </p:cNvSpPr>
          <p:nvPr>
            <p:ph sz="quarter" idx="10"/>
          </p:nvPr>
        </p:nvSpPr>
        <p:spPr>
          <a:xfrm>
            <a:off x="7086600" y="609600"/>
            <a:ext cx="1600200" cy="381000"/>
          </a:xfrm>
        </p:spPr>
        <p:txBody>
          <a:bodyPr/>
          <a:lstStyle/>
          <a:p>
            <a:r>
              <a:rPr lang="en-US" altLang="en-US"/>
              <a:t>1926.252(a)</a:t>
            </a:r>
          </a:p>
          <a:p>
            <a:endParaRPr lang="en-US" altLang="en-US"/>
          </a:p>
        </p:txBody>
      </p:sp>
      <p:pic>
        <p:nvPicPr>
          <p:cNvPr id="829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1219200"/>
            <a:ext cx="2668588"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DDE2417-033E-4BE6-8683-C16DABC7FA98}"/>
              </a:ext>
            </a:extLst>
          </p:cNvPr>
          <p:cNvSpPr txBox="1"/>
          <p:nvPr/>
        </p:nvSpPr>
        <p:spPr>
          <a:xfrm>
            <a:off x="6672263" y="5667375"/>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Disposal of Waste Materials</a:t>
            </a:r>
          </a:p>
        </p:txBody>
      </p:sp>
      <p:sp>
        <p:nvSpPr>
          <p:cNvPr id="84995" name="Rectangle 3"/>
          <p:cNvSpPr>
            <a:spLocks noGrp="1" noChangeArrowheads="1"/>
          </p:cNvSpPr>
          <p:nvPr>
            <p:ph idx="1"/>
          </p:nvPr>
        </p:nvSpPr>
        <p:spPr>
          <a:xfrm>
            <a:off x="533400" y="1235074"/>
            <a:ext cx="8001000" cy="4632325"/>
          </a:xfrm>
        </p:spPr>
        <p:txBody>
          <a:bodyPr/>
          <a:lstStyle/>
          <a:p>
            <a:r>
              <a:rPr lang="en-US" altLang="en-US" dirty="0"/>
              <a:t>When debris is dropped through holes in floors without the use of chutes:</a:t>
            </a:r>
          </a:p>
          <a:p>
            <a:endParaRPr lang="en-US" altLang="en-US" sz="800" b="1" dirty="0"/>
          </a:p>
          <a:p>
            <a:pPr marL="742950" lvl="1" indent="-285750">
              <a:buClr>
                <a:schemeClr val="bg2"/>
              </a:buClr>
            </a:pPr>
            <a:r>
              <a:rPr lang="en-US" altLang="en-US" dirty="0"/>
              <a:t>Area must be enclosed with barricades.</a:t>
            </a:r>
          </a:p>
          <a:p>
            <a:pPr marL="742950" lvl="1" indent="-285750">
              <a:buClr>
                <a:schemeClr val="bg2"/>
              </a:buClr>
            </a:pPr>
            <a:endParaRPr lang="en-US" altLang="en-US" sz="800" dirty="0"/>
          </a:p>
          <a:p>
            <a:pPr marL="742950" lvl="1" indent="-285750">
              <a:buClr>
                <a:schemeClr val="bg2"/>
              </a:buClr>
            </a:pPr>
            <a:r>
              <a:rPr lang="en-US" altLang="en-US" dirty="0"/>
              <a:t>Warning signs must be posted at each level.</a:t>
            </a:r>
          </a:p>
        </p:txBody>
      </p:sp>
      <p:sp>
        <p:nvSpPr>
          <p:cNvPr id="84996" name="Content Placeholder 1"/>
          <p:cNvSpPr>
            <a:spLocks noGrp="1" noChangeArrowheads="1"/>
          </p:cNvSpPr>
          <p:nvPr>
            <p:ph sz="quarter" idx="10"/>
          </p:nvPr>
        </p:nvSpPr>
        <p:spPr>
          <a:xfrm>
            <a:off x="7086600" y="609600"/>
            <a:ext cx="1600200" cy="381000"/>
          </a:xfrm>
        </p:spPr>
        <p:txBody>
          <a:bodyPr/>
          <a:lstStyle/>
          <a:p>
            <a:r>
              <a:rPr lang="en-US" altLang="en-US"/>
              <a:t>1926.252(b)</a:t>
            </a:r>
          </a:p>
          <a:p>
            <a:endParaRPr lang="en-US" altLang="en-US"/>
          </a:p>
        </p:txBody>
      </p:sp>
      <p:pic>
        <p:nvPicPr>
          <p:cNvPr id="849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33725"/>
            <a:ext cx="21574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007446D1-BC7A-4584-9F22-DE32176ACDB6}"/>
              </a:ext>
            </a:extLst>
          </p:cNvPr>
          <p:cNvCxnSpPr/>
          <p:nvPr/>
        </p:nvCxnSpPr>
        <p:spPr bwMode="auto">
          <a:xfrm>
            <a:off x="6248400" y="5486400"/>
            <a:ext cx="838200" cy="457200"/>
          </a:xfrm>
          <a:prstGeom prst="line">
            <a:avLst/>
          </a:prstGeom>
          <a:solidFill>
            <a:schemeClr val="accent1"/>
          </a:solidFill>
          <a:ln w="38100" cap="flat" cmpd="sng" algn="ctr">
            <a:solidFill>
              <a:schemeClr val="accent6"/>
            </a:solidFill>
            <a:prstDash val="solid"/>
            <a:round/>
            <a:headEnd type="none" w="sm" len="sm"/>
            <a:tailEnd type="none" w="sm" len="sm"/>
          </a:ln>
          <a:effectLst/>
        </p:spPr>
      </p:cxnSp>
      <p:cxnSp>
        <p:nvCxnSpPr>
          <p:cNvPr id="9" name="Straight Connector 8">
            <a:extLst>
              <a:ext uri="{FF2B5EF4-FFF2-40B4-BE49-F238E27FC236}">
                <a16:creationId xmlns:a16="http://schemas.microsoft.com/office/drawing/2014/main" id="{317F8FEE-0558-4431-B800-A93A62BAF6A5}"/>
              </a:ext>
            </a:extLst>
          </p:cNvPr>
          <p:cNvCxnSpPr/>
          <p:nvPr/>
        </p:nvCxnSpPr>
        <p:spPr bwMode="auto">
          <a:xfrm flipV="1">
            <a:off x="6248400" y="5257800"/>
            <a:ext cx="304800" cy="228600"/>
          </a:xfrm>
          <a:prstGeom prst="line">
            <a:avLst/>
          </a:prstGeom>
          <a:solidFill>
            <a:schemeClr val="accent1"/>
          </a:solidFill>
          <a:ln w="38100" cap="flat" cmpd="sng" algn="ctr">
            <a:solidFill>
              <a:schemeClr val="accent6"/>
            </a:solidFill>
            <a:prstDash val="solid"/>
            <a:round/>
            <a:headEnd type="none" w="sm" len="sm"/>
            <a:tailEnd type="none" w="sm" len="sm"/>
          </a:ln>
          <a:effectLst/>
        </p:spPr>
      </p:cxnSp>
      <p:cxnSp>
        <p:nvCxnSpPr>
          <p:cNvPr id="13" name="Straight Connector 12">
            <a:extLst>
              <a:ext uri="{FF2B5EF4-FFF2-40B4-BE49-F238E27FC236}">
                <a16:creationId xmlns:a16="http://schemas.microsoft.com/office/drawing/2014/main" id="{2D9C27C9-44AA-488F-84AE-ADBEBF3760D2}"/>
              </a:ext>
            </a:extLst>
          </p:cNvPr>
          <p:cNvCxnSpPr/>
          <p:nvPr/>
        </p:nvCxnSpPr>
        <p:spPr bwMode="auto">
          <a:xfrm flipV="1">
            <a:off x="7086600" y="5638800"/>
            <a:ext cx="647700" cy="304800"/>
          </a:xfrm>
          <a:prstGeom prst="line">
            <a:avLst/>
          </a:prstGeom>
          <a:solidFill>
            <a:schemeClr val="accent1"/>
          </a:solidFill>
          <a:ln w="38100" cap="flat" cmpd="sng" algn="ctr">
            <a:solidFill>
              <a:schemeClr val="accent6"/>
            </a:solidFill>
            <a:prstDash val="solid"/>
            <a:round/>
            <a:headEnd type="none" w="sm" len="sm"/>
            <a:tailEnd type="none" w="sm" len="sm"/>
          </a:ln>
          <a:effectLst/>
        </p:spPr>
      </p:cxnSp>
      <p:cxnSp>
        <p:nvCxnSpPr>
          <p:cNvPr id="12" name="Elbow Connector 11">
            <a:extLst>
              <a:ext uri="{FF2B5EF4-FFF2-40B4-BE49-F238E27FC236}">
                <a16:creationId xmlns:a16="http://schemas.microsoft.com/office/drawing/2014/main" id="{EF9EB0D2-5FC9-4D84-8432-909105AB0E06}"/>
              </a:ext>
            </a:extLst>
          </p:cNvPr>
          <p:cNvCxnSpPr/>
          <p:nvPr/>
        </p:nvCxnSpPr>
        <p:spPr bwMode="auto">
          <a:xfrm rot="5400000">
            <a:off x="6770688" y="4702175"/>
            <a:ext cx="719137" cy="392113"/>
          </a:xfrm>
          <a:prstGeom prst="bentConnector3">
            <a:avLst/>
          </a:prstGeom>
          <a:solidFill>
            <a:schemeClr val="accent1"/>
          </a:solidFill>
          <a:ln w="38100" cap="flat" cmpd="sng" algn="ctr">
            <a:solidFill>
              <a:schemeClr val="accent6"/>
            </a:solidFill>
            <a:prstDash val="solid"/>
            <a:round/>
            <a:headEnd type="none" w="sm" len="sm"/>
            <a:tailEnd type="none" w="sm" len="sm"/>
          </a:ln>
          <a:effectLst/>
        </p:spPr>
      </p:cxnSp>
      <p:sp>
        <p:nvSpPr>
          <p:cNvPr id="14" name="TextBox 13">
            <a:extLst>
              <a:ext uri="{FF2B5EF4-FFF2-40B4-BE49-F238E27FC236}">
                <a16:creationId xmlns:a16="http://schemas.microsoft.com/office/drawing/2014/main" id="{F373B34D-2BB2-4FC0-BA8F-C00103016374}"/>
              </a:ext>
            </a:extLst>
          </p:cNvPr>
          <p:cNvSpPr txBox="1"/>
          <p:nvPr/>
        </p:nvSpPr>
        <p:spPr>
          <a:xfrm>
            <a:off x="1874838" y="3735388"/>
            <a:ext cx="2800350" cy="522287"/>
          </a:xfrm>
          <a:prstGeom prst="rect">
            <a:avLst/>
          </a:prstGeom>
          <a:noFill/>
        </p:spPr>
        <p:txBody>
          <a:bodyPr>
            <a:spAutoFit/>
          </a:bodyPr>
          <a:lstStyle/>
          <a:p>
            <a:pPr>
              <a:defRPr/>
            </a:pPr>
            <a:r>
              <a:rPr lang="en-US" sz="1400" b="0" u="none" dirty="0">
                <a:latin typeface="Avenir Next LT Pro" panose="020B0504020202020204" pitchFamily="34" charset="0"/>
              </a:rPr>
              <a:t>Employees were dropping debris from these areas</a:t>
            </a:r>
          </a:p>
        </p:txBody>
      </p:sp>
      <p:cxnSp>
        <p:nvCxnSpPr>
          <p:cNvPr id="16" name="Straight Arrow Connector 15">
            <a:extLst>
              <a:ext uri="{FF2B5EF4-FFF2-40B4-BE49-F238E27FC236}">
                <a16:creationId xmlns:a16="http://schemas.microsoft.com/office/drawing/2014/main" id="{FD51E970-7A2C-4F49-8B4B-54390716D843}"/>
              </a:ext>
            </a:extLst>
          </p:cNvPr>
          <p:cNvCxnSpPr/>
          <p:nvPr/>
        </p:nvCxnSpPr>
        <p:spPr bwMode="auto">
          <a:xfrm>
            <a:off x="4648200" y="3886200"/>
            <a:ext cx="2514600" cy="652463"/>
          </a:xfrm>
          <a:prstGeom prst="straightConnector1">
            <a:avLst/>
          </a:prstGeom>
          <a:solidFill>
            <a:schemeClr val="accent1"/>
          </a:solidFill>
          <a:ln w="38100" cap="flat" cmpd="sng" algn="ctr">
            <a:solidFill>
              <a:schemeClr val="accent6"/>
            </a:solidFill>
            <a:prstDash val="solid"/>
            <a:round/>
            <a:headEnd type="none" w="sm" len="sm"/>
            <a:tailEnd type="triangle"/>
          </a:ln>
          <a:effectLst/>
        </p:spPr>
      </p:cxnSp>
      <p:cxnSp>
        <p:nvCxnSpPr>
          <p:cNvPr id="20" name="Straight Arrow Connector 19">
            <a:extLst>
              <a:ext uri="{FF2B5EF4-FFF2-40B4-BE49-F238E27FC236}">
                <a16:creationId xmlns:a16="http://schemas.microsoft.com/office/drawing/2014/main" id="{435D1E75-A2CC-49CC-B2C5-44499254EF4F}"/>
              </a:ext>
            </a:extLst>
          </p:cNvPr>
          <p:cNvCxnSpPr/>
          <p:nvPr/>
        </p:nvCxnSpPr>
        <p:spPr bwMode="auto">
          <a:xfrm flipV="1">
            <a:off x="4648200" y="3627438"/>
            <a:ext cx="3065463" cy="258762"/>
          </a:xfrm>
          <a:prstGeom prst="straightConnector1">
            <a:avLst/>
          </a:prstGeom>
          <a:solidFill>
            <a:schemeClr val="accent1"/>
          </a:solidFill>
          <a:ln w="38100" cap="flat" cmpd="sng" algn="ctr">
            <a:solidFill>
              <a:schemeClr val="accent6"/>
            </a:solidFill>
            <a:prstDash val="solid"/>
            <a:round/>
            <a:headEnd type="none" w="sm" len="sm"/>
            <a:tailEnd type="triangle"/>
          </a:ln>
          <a:effectLst/>
        </p:spPr>
      </p:cxnSp>
      <p:sp>
        <p:nvSpPr>
          <p:cNvPr id="15" name="TextBox 14">
            <a:extLst>
              <a:ext uri="{FF2B5EF4-FFF2-40B4-BE49-F238E27FC236}">
                <a16:creationId xmlns:a16="http://schemas.microsoft.com/office/drawing/2014/main" id="{F93EEBD8-C268-411A-AE61-C17A445DC76C}"/>
              </a:ext>
            </a:extLst>
          </p:cNvPr>
          <p:cNvSpPr txBox="1"/>
          <p:nvPr/>
        </p:nvSpPr>
        <p:spPr>
          <a:xfrm>
            <a:off x="6681788" y="5678488"/>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altLang="en-US" sz="3500"/>
              <a:t>Disposal of Waste Materials</a:t>
            </a:r>
          </a:p>
        </p:txBody>
      </p:sp>
      <p:sp>
        <p:nvSpPr>
          <p:cNvPr id="87043" name="Rectangle 3"/>
          <p:cNvSpPr>
            <a:spLocks noGrp="1" noChangeArrowheads="1"/>
          </p:cNvSpPr>
          <p:nvPr>
            <p:ph idx="1"/>
          </p:nvPr>
        </p:nvSpPr>
        <p:spPr>
          <a:xfrm>
            <a:off x="533400" y="1219200"/>
            <a:ext cx="8001000" cy="4724400"/>
          </a:xfrm>
        </p:spPr>
        <p:txBody>
          <a:bodyPr/>
          <a:lstStyle/>
          <a:p>
            <a:r>
              <a:rPr lang="en-US" altLang="en-US" sz="2400" dirty="0"/>
              <a:t>All scrap lumber, waste material, and rubbish must be removed from the immediate work area as work progresses.</a:t>
            </a:r>
          </a:p>
          <a:p>
            <a:endParaRPr lang="en-US" altLang="en-US" sz="800" dirty="0"/>
          </a:p>
          <a:p>
            <a:endParaRPr lang="en-US" altLang="en-US" sz="800" dirty="0"/>
          </a:p>
          <a:p>
            <a:r>
              <a:rPr lang="en-US" altLang="en-US" sz="2400" dirty="0"/>
              <a:t>Disposal of waste material or debris by burning shall comply with local fire regulations.</a:t>
            </a:r>
          </a:p>
          <a:p>
            <a:pPr>
              <a:buFont typeface="Wingdings" panose="05000000000000000000" pitchFamily="2" charset="2"/>
              <a:buNone/>
            </a:pPr>
            <a:endParaRPr lang="en-US" altLang="en-US" sz="800" b="1" dirty="0"/>
          </a:p>
          <a:p>
            <a:pPr>
              <a:buFont typeface="Wingdings" panose="05000000000000000000" pitchFamily="2" charset="2"/>
              <a:buNone/>
            </a:pPr>
            <a:endParaRPr lang="en-US" altLang="en-US" sz="800" b="1" dirty="0"/>
          </a:p>
          <a:p>
            <a:r>
              <a:rPr lang="en-US" altLang="en-US" sz="2400" dirty="0"/>
              <a:t>All solvent waste, oily rags, and </a:t>
            </a:r>
          </a:p>
          <a:p>
            <a:pPr>
              <a:buFont typeface="Wingdings" panose="05000000000000000000" pitchFamily="2" charset="2"/>
              <a:buNone/>
            </a:pPr>
            <a:r>
              <a:rPr lang="en-US" altLang="en-US" sz="2400" dirty="0"/>
              <a:t>    flammable liquids must be kept </a:t>
            </a:r>
          </a:p>
          <a:p>
            <a:pPr>
              <a:buFont typeface="Wingdings" panose="05000000000000000000" pitchFamily="2" charset="2"/>
              <a:buNone/>
            </a:pPr>
            <a:r>
              <a:rPr lang="en-US" altLang="en-US" sz="2400" dirty="0"/>
              <a:t>    in fire resistant, covered containers </a:t>
            </a:r>
          </a:p>
          <a:p>
            <a:pPr>
              <a:buFont typeface="Wingdings" panose="05000000000000000000" pitchFamily="2" charset="2"/>
              <a:buNone/>
            </a:pPr>
            <a:r>
              <a:rPr lang="en-US" altLang="en-US" sz="2400" dirty="0"/>
              <a:t>    until removed from worksite.</a:t>
            </a:r>
          </a:p>
        </p:txBody>
      </p:sp>
      <p:sp>
        <p:nvSpPr>
          <p:cNvPr id="87044" name="Content Placeholder 1"/>
          <p:cNvSpPr>
            <a:spLocks noGrp="1" noChangeArrowheads="1"/>
          </p:cNvSpPr>
          <p:nvPr>
            <p:ph sz="quarter" idx="10"/>
          </p:nvPr>
        </p:nvSpPr>
        <p:spPr>
          <a:xfrm>
            <a:off x="6705600" y="609600"/>
            <a:ext cx="2133600" cy="381000"/>
          </a:xfrm>
        </p:spPr>
        <p:txBody>
          <a:bodyPr/>
          <a:lstStyle/>
          <a:p>
            <a:r>
              <a:rPr lang="en-US" altLang="en-US"/>
              <a:t>1926.252(c)-(e)</a:t>
            </a:r>
          </a:p>
          <a:p>
            <a:endParaRPr lang="en-US" altLang="en-US"/>
          </a:p>
        </p:txBody>
      </p:sp>
      <p:pic>
        <p:nvPicPr>
          <p:cNvPr id="870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68763"/>
            <a:ext cx="26670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03EBFEA-29A4-4F68-9550-4C348236670F}"/>
              </a:ext>
            </a:extLst>
          </p:cNvPr>
          <p:cNvSpPr txBox="1"/>
          <p:nvPr/>
        </p:nvSpPr>
        <p:spPr>
          <a:xfrm>
            <a:off x="6757988" y="5691188"/>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441325"/>
            <a:ext cx="7924800" cy="549275"/>
          </a:xfrm>
        </p:spPr>
        <p:txBody>
          <a:bodyPr/>
          <a:lstStyle/>
          <a:p>
            <a:r>
              <a:rPr lang="en-US" altLang="en-US"/>
              <a:t>Summary</a:t>
            </a:r>
          </a:p>
        </p:txBody>
      </p:sp>
      <p:sp>
        <p:nvSpPr>
          <p:cNvPr id="89091" name="Rectangle 3"/>
          <p:cNvSpPr>
            <a:spLocks noGrp="1" noChangeArrowheads="1"/>
          </p:cNvSpPr>
          <p:nvPr>
            <p:ph idx="1"/>
          </p:nvPr>
        </p:nvSpPr>
        <p:spPr>
          <a:xfrm>
            <a:off x="533400" y="1219200"/>
            <a:ext cx="8001000" cy="4724400"/>
          </a:xfrm>
        </p:spPr>
        <p:txBody>
          <a:bodyPr/>
          <a:lstStyle/>
          <a:p>
            <a:pPr marL="0" indent="0">
              <a:buNone/>
            </a:pPr>
            <a:endParaRPr lang="en-US" altLang="en-US" sz="1000" dirty="0"/>
          </a:p>
          <a:p>
            <a:r>
              <a:rPr lang="en-US" altLang="en-US" dirty="0"/>
              <a:t>In this course, we discussed:</a:t>
            </a:r>
          </a:p>
          <a:p>
            <a:pPr marL="0" indent="0">
              <a:buNone/>
            </a:pPr>
            <a:endParaRPr lang="en-US" altLang="en-US" dirty="0"/>
          </a:p>
          <a:p>
            <a:pPr lvl="1"/>
            <a:r>
              <a:rPr lang="en-US" altLang="en-US" dirty="0"/>
              <a:t>Minimum requirements for material handling, storage and equipment</a:t>
            </a:r>
          </a:p>
          <a:p>
            <a:endParaRPr lang="en-US" altLang="en-US" sz="2400" dirty="0"/>
          </a:p>
          <a:p>
            <a:pPr lvl="1"/>
            <a:r>
              <a:rPr lang="en-US" altLang="en-US" dirty="0"/>
              <a:t>Safe storage of materials</a:t>
            </a:r>
          </a:p>
          <a:p>
            <a:endParaRPr lang="en-US" altLang="en-US" sz="2400" dirty="0"/>
          </a:p>
          <a:p>
            <a:pPr lvl="1"/>
            <a:r>
              <a:rPr lang="en-US" altLang="en-US" dirty="0"/>
              <a:t>Proper use of rigging equipment</a:t>
            </a:r>
          </a:p>
          <a:p>
            <a:endParaRPr lang="en-US" altLang="en-US" sz="2400" dirty="0"/>
          </a:p>
          <a:p>
            <a:pPr lvl="1"/>
            <a:r>
              <a:rPr lang="en-US" altLang="en-US" dirty="0"/>
              <a:t>Hazards and abatement methods</a:t>
            </a:r>
          </a:p>
        </p:txBody>
      </p:sp>
      <p:pic>
        <p:nvPicPr>
          <p:cNvPr id="890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54500"/>
            <a:ext cx="22860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609600" y="457200"/>
            <a:ext cx="5257800" cy="1108075"/>
          </a:xfrm>
        </p:spPr>
        <p:txBody>
          <a:bodyPr/>
          <a:lstStyle/>
          <a:p>
            <a:r>
              <a:rPr lang="en-US" altLang="en-US"/>
              <a:t>Materials Storage</a:t>
            </a:r>
            <a:br>
              <a:rPr lang="en-US" altLang="en-US"/>
            </a:br>
            <a:endParaRPr lang="en-US" altLang="en-US"/>
          </a:p>
        </p:txBody>
      </p:sp>
      <p:sp>
        <p:nvSpPr>
          <p:cNvPr id="11267" name="Rectangle 3"/>
          <p:cNvSpPr>
            <a:spLocks noGrp="1" noChangeArrowheads="1"/>
          </p:cNvSpPr>
          <p:nvPr>
            <p:ph idx="1"/>
          </p:nvPr>
        </p:nvSpPr>
        <p:spPr>
          <a:xfrm>
            <a:off x="533400" y="1219200"/>
            <a:ext cx="8001000" cy="4724400"/>
          </a:xfrm>
        </p:spPr>
        <p:txBody>
          <a:bodyPr/>
          <a:lstStyle/>
          <a:p>
            <a:r>
              <a:rPr lang="en-US" altLang="en-US" dirty="0"/>
              <a:t>Use personal fall arrest equipment when working on stored material in silos, hoppers, tanks, and similar storage areas.</a:t>
            </a:r>
          </a:p>
          <a:p>
            <a:endParaRPr lang="en-US" altLang="en-US" sz="800" dirty="0"/>
          </a:p>
          <a:p>
            <a:r>
              <a:rPr lang="en-US" altLang="en-US" dirty="0"/>
              <a:t>Non-compatible materials shall be segregated in storage.</a:t>
            </a:r>
          </a:p>
          <a:p>
            <a:endParaRPr lang="en-US" altLang="en-US" sz="800" dirty="0"/>
          </a:p>
          <a:p>
            <a:r>
              <a:rPr lang="en-US" altLang="en-US" dirty="0"/>
              <a:t>Materials shall not be stored on </a:t>
            </a:r>
          </a:p>
          <a:p>
            <a:pPr>
              <a:buFont typeface="Wingdings" panose="05000000000000000000" pitchFamily="2" charset="2"/>
              <a:buNone/>
            </a:pPr>
            <a:r>
              <a:rPr lang="en-US" altLang="en-US" dirty="0"/>
              <a:t>    scaffolds or runways except for </a:t>
            </a:r>
          </a:p>
          <a:p>
            <a:pPr>
              <a:buFont typeface="Wingdings" panose="05000000000000000000" pitchFamily="2" charset="2"/>
              <a:buNone/>
            </a:pPr>
            <a:r>
              <a:rPr lang="en-US" altLang="en-US" dirty="0"/>
              <a:t>    immediate operations.</a:t>
            </a:r>
          </a:p>
        </p:txBody>
      </p:sp>
      <p:sp>
        <p:nvSpPr>
          <p:cNvPr id="11268" name="Content Placeholder 2"/>
          <p:cNvSpPr>
            <a:spLocks noGrp="1" noChangeArrowheads="1"/>
          </p:cNvSpPr>
          <p:nvPr>
            <p:ph sz="quarter" idx="10"/>
          </p:nvPr>
        </p:nvSpPr>
        <p:spPr>
          <a:xfrm>
            <a:off x="6324600" y="609600"/>
            <a:ext cx="2438400" cy="381000"/>
          </a:xfrm>
        </p:spPr>
        <p:txBody>
          <a:bodyPr/>
          <a:lstStyle/>
          <a:p>
            <a:r>
              <a:rPr lang="en-US" altLang="en-US"/>
              <a:t>1926.250(b)(2)–(5)</a:t>
            </a:r>
          </a:p>
          <a:p>
            <a:endParaRPr lang="en-US" altLang="en-US"/>
          </a:p>
        </p:txBody>
      </p:sp>
      <p:pic>
        <p:nvPicPr>
          <p:cNvPr id="3" name="Picture 2">
            <a:extLst>
              <a:ext uri="{FF2B5EF4-FFF2-40B4-BE49-F238E27FC236}">
                <a16:creationId xmlns:a16="http://schemas.microsoft.com/office/drawing/2014/main" id="{3F9C7274-256A-4B6D-B5F7-518DE7841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270562"/>
            <a:ext cx="2485292" cy="264373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Materials Storage</a:t>
            </a:r>
          </a:p>
        </p:txBody>
      </p:sp>
      <p:sp>
        <p:nvSpPr>
          <p:cNvPr id="13315" name="Rectangle 3">
            <a:extLst>
              <a:ext uri="{FF2B5EF4-FFF2-40B4-BE49-F238E27FC236}">
                <a16:creationId xmlns:a16="http://schemas.microsoft.com/office/drawing/2014/main" id="{A6082F0E-D71A-428F-9A5C-DD89E08F3A96}"/>
              </a:ext>
            </a:extLst>
          </p:cNvPr>
          <p:cNvSpPr>
            <a:spLocks noGrp="1" noChangeArrowheads="1"/>
          </p:cNvSpPr>
          <p:nvPr>
            <p:ph idx="1"/>
          </p:nvPr>
        </p:nvSpPr>
        <p:spPr>
          <a:xfrm>
            <a:off x="533400" y="1219200"/>
            <a:ext cx="8001000" cy="4724400"/>
          </a:xfrm>
        </p:spPr>
        <p:txBody>
          <a:bodyPr/>
          <a:lstStyle/>
          <a:p>
            <a:pPr>
              <a:defRPr/>
            </a:pPr>
            <a:r>
              <a:rPr lang="en-US" altLang="en-US" dirty="0"/>
              <a:t>Stack bricks in a manner that will keep them from falling.</a:t>
            </a:r>
          </a:p>
          <a:p>
            <a:pPr>
              <a:defRPr/>
            </a:pPr>
            <a:endParaRPr lang="en-US" altLang="en-US" sz="1000" dirty="0"/>
          </a:p>
          <a:p>
            <a:pPr>
              <a:defRPr/>
            </a:pPr>
            <a:endParaRPr lang="en-US" altLang="en-US" sz="1000" dirty="0"/>
          </a:p>
          <a:p>
            <a:pPr>
              <a:lnSpc>
                <a:spcPct val="85000"/>
              </a:lnSpc>
              <a:defRPr/>
            </a:pPr>
            <a:r>
              <a:rPr lang="en-US" altLang="en-US" dirty="0"/>
              <a:t>Do not stack higher than 7 feet.</a:t>
            </a:r>
          </a:p>
          <a:p>
            <a:pPr>
              <a:lnSpc>
                <a:spcPct val="85000"/>
              </a:lnSpc>
              <a:defRPr/>
            </a:pPr>
            <a:endParaRPr lang="en-US" altLang="en-US" sz="1000" dirty="0"/>
          </a:p>
          <a:p>
            <a:pPr>
              <a:lnSpc>
                <a:spcPct val="85000"/>
              </a:lnSpc>
              <a:defRPr/>
            </a:pPr>
            <a:endParaRPr lang="en-US" altLang="en-US" sz="1000" dirty="0"/>
          </a:p>
          <a:p>
            <a:pPr>
              <a:lnSpc>
                <a:spcPct val="85000"/>
              </a:lnSpc>
              <a:defRPr/>
            </a:pPr>
            <a:endParaRPr lang="en-US" altLang="en-US" sz="1000" dirty="0"/>
          </a:p>
          <a:p>
            <a:pPr>
              <a:lnSpc>
                <a:spcPct val="85000"/>
              </a:lnSpc>
              <a:defRPr/>
            </a:pPr>
            <a:r>
              <a:rPr lang="en-US" altLang="en-US" dirty="0"/>
              <a:t>Taper back loose brick stacks</a:t>
            </a:r>
          </a:p>
          <a:p>
            <a:pPr marL="0" indent="0">
              <a:lnSpc>
                <a:spcPct val="85000"/>
              </a:lnSpc>
              <a:buFont typeface="Wingdings" panose="05000000000000000000" pitchFamily="2" charset="2"/>
              <a:buNone/>
              <a:defRPr/>
            </a:pPr>
            <a:r>
              <a:rPr lang="en-US" altLang="en-US" dirty="0"/>
              <a:t>    after 4 feet.</a:t>
            </a:r>
          </a:p>
        </p:txBody>
      </p:sp>
      <p:sp>
        <p:nvSpPr>
          <p:cNvPr id="13316" name="Content Placeholder 1"/>
          <p:cNvSpPr>
            <a:spLocks noGrp="1" noChangeArrowheads="1"/>
          </p:cNvSpPr>
          <p:nvPr>
            <p:ph sz="quarter" idx="10"/>
          </p:nvPr>
        </p:nvSpPr>
        <p:spPr>
          <a:xfrm>
            <a:off x="6781800" y="609600"/>
            <a:ext cx="1905000" cy="381000"/>
          </a:xfrm>
        </p:spPr>
        <p:txBody>
          <a:bodyPr/>
          <a:lstStyle/>
          <a:p>
            <a:r>
              <a:rPr lang="en-US" altLang="en-US"/>
              <a:t>1926.250(b)(6)</a:t>
            </a:r>
          </a:p>
          <a:p>
            <a:endParaRPr lang="en-US" altLang="en-US"/>
          </a:p>
        </p:txBody>
      </p:sp>
      <p:pic>
        <p:nvPicPr>
          <p:cNvPr id="3" name="Picture 2" descr="A picture containing text, seat&#10;&#10;Description automatically generated">
            <a:extLst>
              <a:ext uri="{FF2B5EF4-FFF2-40B4-BE49-F238E27FC236}">
                <a16:creationId xmlns:a16="http://schemas.microsoft.com/office/drawing/2014/main" id="{28BC585A-2A46-412D-826D-4256BA7AD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66950"/>
            <a:ext cx="2428875" cy="367665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609600" y="457200"/>
            <a:ext cx="7924800" cy="1108075"/>
          </a:xfrm>
        </p:spPr>
        <p:txBody>
          <a:bodyPr/>
          <a:lstStyle/>
          <a:p>
            <a:r>
              <a:rPr lang="en-US" altLang="en-US"/>
              <a:t>Materials Storage</a:t>
            </a:r>
            <a:br>
              <a:rPr lang="en-US" altLang="en-US"/>
            </a:br>
            <a:endParaRPr lang="en-US" altLang="en-US"/>
          </a:p>
        </p:txBody>
      </p:sp>
      <p:sp>
        <p:nvSpPr>
          <p:cNvPr id="15363" name="Content Placeholder 2"/>
          <p:cNvSpPr>
            <a:spLocks noGrp="1" noChangeArrowheads="1"/>
          </p:cNvSpPr>
          <p:nvPr>
            <p:ph idx="1"/>
          </p:nvPr>
        </p:nvSpPr>
        <p:spPr>
          <a:xfrm>
            <a:off x="533400" y="1295400"/>
            <a:ext cx="8001000" cy="4724400"/>
          </a:xfrm>
        </p:spPr>
        <p:txBody>
          <a:bodyPr/>
          <a:lstStyle/>
          <a:p>
            <a:r>
              <a:rPr lang="en-US" altLang="en-US" dirty="0"/>
              <a:t>When masonry blocks are stacked higher than 6 feet.</a:t>
            </a:r>
          </a:p>
          <a:p>
            <a:endParaRPr lang="en-US" altLang="en-US" sz="800" dirty="0"/>
          </a:p>
          <a:p>
            <a:pPr lvl="1"/>
            <a:r>
              <a:rPr lang="en-US" altLang="en-US" dirty="0"/>
              <a:t>Stack shall be tapered back one-half block per tier above the 6-foot level.</a:t>
            </a:r>
          </a:p>
        </p:txBody>
      </p:sp>
      <p:sp>
        <p:nvSpPr>
          <p:cNvPr id="15364" name="Content Placeholder 3"/>
          <p:cNvSpPr>
            <a:spLocks noGrp="1" noChangeArrowheads="1"/>
          </p:cNvSpPr>
          <p:nvPr>
            <p:ph sz="quarter" idx="10"/>
          </p:nvPr>
        </p:nvSpPr>
        <p:spPr>
          <a:xfrm>
            <a:off x="6781800" y="609600"/>
            <a:ext cx="1919288" cy="381000"/>
          </a:xfrm>
        </p:spPr>
        <p:txBody>
          <a:bodyPr/>
          <a:lstStyle/>
          <a:p>
            <a:r>
              <a:rPr lang="en-US" altLang="en-US"/>
              <a:t>1926.250(b)(7)</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71800"/>
            <a:ext cx="23606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A6286C8-0BFF-4D5C-8F35-83E0E23AAE09}"/>
              </a:ext>
            </a:extLst>
          </p:cNvPr>
          <p:cNvSpPr txBox="1"/>
          <p:nvPr/>
        </p:nvSpPr>
        <p:spPr>
          <a:xfrm>
            <a:off x="6391275" y="5667375"/>
            <a:ext cx="1928813"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Materials Storage</a:t>
            </a:r>
          </a:p>
        </p:txBody>
      </p:sp>
      <p:sp>
        <p:nvSpPr>
          <p:cNvPr id="17411" name="Rectangle 3"/>
          <p:cNvSpPr>
            <a:spLocks noGrp="1" noChangeArrowheads="1"/>
          </p:cNvSpPr>
          <p:nvPr>
            <p:ph idx="1"/>
          </p:nvPr>
        </p:nvSpPr>
        <p:spPr>
          <a:xfrm>
            <a:off x="533400" y="1219200"/>
            <a:ext cx="8001000" cy="4724400"/>
          </a:xfrm>
        </p:spPr>
        <p:txBody>
          <a:bodyPr/>
          <a:lstStyle/>
          <a:p>
            <a:r>
              <a:rPr lang="en-US" altLang="en-US" dirty="0"/>
              <a:t>Storage of lumber</a:t>
            </a:r>
          </a:p>
          <a:p>
            <a:endParaRPr lang="en-US" altLang="en-US" sz="800" dirty="0"/>
          </a:p>
          <a:p>
            <a:pPr marL="742950" lvl="1" indent="-285750">
              <a:buClr>
                <a:schemeClr val="bg2"/>
              </a:buClr>
            </a:pPr>
            <a:r>
              <a:rPr lang="en-US" altLang="en-US" dirty="0"/>
              <a:t>Remove nails before stacking.</a:t>
            </a:r>
          </a:p>
          <a:p>
            <a:pPr marL="742950" lvl="1" indent="-285750">
              <a:buClr>
                <a:schemeClr val="bg2"/>
              </a:buClr>
            </a:pPr>
            <a:endParaRPr lang="en-US" altLang="en-US" sz="1000" dirty="0"/>
          </a:p>
          <a:p>
            <a:pPr marL="742950" lvl="1" indent="-285750">
              <a:buClr>
                <a:schemeClr val="bg2"/>
              </a:buClr>
            </a:pPr>
            <a:r>
              <a:rPr lang="en-US" altLang="en-US" dirty="0"/>
              <a:t>Stacked level and on sills.</a:t>
            </a:r>
          </a:p>
          <a:p>
            <a:pPr marL="742950" lvl="1" indent="-285750">
              <a:buClr>
                <a:schemeClr val="bg2"/>
              </a:buClr>
            </a:pPr>
            <a:endParaRPr lang="en-US" altLang="en-US" sz="1000" dirty="0"/>
          </a:p>
          <a:p>
            <a:pPr marL="742950" lvl="1" indent="-285750">
              <a:buClr>
                <a:schemeClr val="bg2"/>
              </a:buClr>
            </a:pPr>
            <a:r>
              <a:rPr lang="en-US" altLang="en-US" dirty="0"/>
              <a:t>Stack lumber so that it is                                     stable and self-supporting.</a:t>
            </a:r>
          </a:p>
          <a:p>
            <a:pPr marL="742950" lvl="1" indent="-285750">
              <a:buClr>
                <a:schemeClr val="bg2"/>
              </a:buClr>
            </a:pPr>
            <a:endParaRPr lang="en-US" altLang="en-US" sz="1000" dirty="0"/>
          </a:p>
          <a:p>
            <a:pPr marL="742950" lvl="1" indent="-285750">
              <a:buClr>
                <a:schemeClr val="bg2"/>
              </a:buClr>
            </a:pPr>
            <a:r>
              <a:rPr lang="en-US" altLang="en-US" dirty="0"/>
              <a:t>Piles not to exceed 20 feet.</a:t>
            </a:r>
          </a:p>
          <a:p>
            <a:pPr marL="742950" lvl="1" indent="-285750">
              <a:buClr>
                <a:schemeClr val="bg2"/>
              </a:buClr>
            </a:pPr>
            <a:endParaRPr lang="en-US" altLang="en-US" sz="500" dirty="0"/>
          </a:p>
          <a:p>
            <a:pPr marL="1143000" lvl="2" indent="-228600">
              <a:buClr>
                <a:schemeClr val="bg2"/>
              </a:buClr>
            </a:pPr>
            <a:r>
              <a:rPr lang="en-US" altLang="en-US" dirty="0"/>
              <a:t>16 feet if handled manually.</a:t>
            </a:r>
          </a:p>
        </p:txBody>
      </p:sp>
      <p:sp>
        <p:nvSpPr>
          <p:cNvPr id="17412" name="Content Placeholder 3"/>
          <p:cNvSpPr>
            <a:spLocks noGrp="1" noChangeArrowheads="1"/>
          </p:cNvSpPr>
          <p:nvPr>
            <p:ph sz="quarter" idx="10"/>
          </p:nvPr>
        </p:nvSpPr>
        <p:spPr>
          <a:xfrm>
            <a:off x="6781800" y="609600"/>
            <a:ext cx="1905000" cy="381000"/>
          </a:xfrm>
        </p:spPr>
        <p:txBody>
          <a:bodyPr/>
          <a:lstStyle/>
          <a:p>
            <a:r>
              <a:rPr lang="en-US" altLang="en-US"/>
              <a:t>1926.250(b)(8)</a:t>
            </a:r>
          </a:p>
          <a:p>
            <a:endParaRPr lang="en-US" altLang="en-US"/>
          </a:p>
        </p:txBody>
      </p:sp>
      <p:sp>
        <p:nvSpPr>
          <p:cNvPr id="17413" name="Content Placeholder 3"/>
          <p:cNvSpPr>
            <a:spLocks/>
          </p:cNvSpPr>
          <p:nvPr/>
        </p:nvSpPr>
        <p:spPr bwMode="auto">
          <a:xfrm>
            <a:off x="6781800" y="4572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endParaRPr lang="en-US" altLang="en-US" sz="2000" b="0" u="none" dirty="0">
              <a:latin typeface="Avenir Next LT Pro" panose="020B0504020202020204" pitchFamily="34" charset="0"/>
            </a:endParaRPr>
          </a:p>
        </p:txBody>
      </p:sp>
      <p:pic>
        <p:nvPicPr>
          <p:cNvPr id="174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3505200"/>
            <a:ext cx="31940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5" name="Straight Arrow Connector 11"/>
          <p:cNvCxnSpPr>
            <a:cxnSpLocks noChangeShapeType="1"/>
          </p:cNvCxnSpPr>
          <p:nvPr/>
        </p:nvCxnSpPr>
        <p:spPr bwMode="auto">
          <a:xfrm>
            <a:off x="5187950" y="2362200"/>
            <a:ext cx="374650" cy="3200400"/>
          </a:xfrm>
          <a:prstGeom prst="straightConnector1">
            <a:avLst/>
          </a:prstGeom>
          <a:noFill/>
          <a:ln w="3810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cxnSp>
        <p:nvCxnSpPr>
          <p:cNvPr id="17416" name="Straight Arrow Connector 3"/>
          <p:cNvCxnSpPr>
            <a:cxnSpLocks noChangeShapeType="1"/>
          </p:cNvCxnSpPr>
          <p:nvPr/>
        </p:nvCxnSpPr>
        <p:spPr bwMode="auto">
          <a:xfrm>
            <a:off x="5562600" y="2362200"/>
            <a:ext cx="1219200" cy="1828800"/>
          </a:xfrm>
          <a:prstGeom prst="straightConnector1">
            <a:avLst/>
          </a:prstGeom>
          <a:noFill/>
          <a:ln w="3810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E4FA4A93-D294-4889-9992-19E7567E706C}"/>
              </a:ext>
            </a:extLst>
          </p:cNvPr>
          <p:cNvSpPr txBox="1"/>
          <p:nvPr/>
        </p:nvSpPr>
        <p:spPr>
          <a:xfrm>
            <a:off x="6605588" y="5630863"/>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457200"/>
            <a:ext cx="7772400" cy="549275"/>
          </a:xfrm>
        </p:spPr>
        <p:txBody>
          <a:bodyPr/>
          <a:lstStyle/>
          <a:p>
            <a:r>
              <a:rPr lang="en-US" altLang="en-US"/>
              <a:t>Materials Storage</a:t>
            </a:r>
          </a:p>
        </p:txBody>
      </p:sp>
      <p:sp>
        <p:nvSpPr>
          <p:cNvPr id="19459" name="Rectangle 3"/>
          <p:cNvSpPr>
            <a:spLocks noGrp="1" noChangeArrowheads="1"/>
          </p:cNvSpPr>
          <p:nvPr>
            <p:ph idx="1"/>
          </p:nvPr>
        </p:nvSpPr>
        <p:spPr>
          <a:xfrm>
            <a:off x="533400" y="1219200"/>
            <a:ext cx="8001000" cy="4724400"/>
          </a:xfrm>
        </p:spPr>
        <p:txBody>
          <a:bodyPr/>
          <a:lstStyle/>
          <a:p>
            <a:r>
              <a:rPr lang="en-US" altLang="en-US" dirty="0"/>
              <a:t>Structural steel, pipe, bar stock, etc., unless racked, must be stacked and blocked to prevent spreading or tilting.</a:t>
            </a:r>
            <a:endParaRPr lang="en-US" altLang="en-US" b="1" dirty="0"/>
          </a:p>
        </p:txBody>
      </p:sp>
      <p:sp>
        <p:nvSpPr>
          <p:cNvPr id="19460" name="Content Placeholder 1"/>
          <p:cNvSpPr>
            <a:spLocks noGrp="1" noChangeArrowheads="1"/>
          </p:cNvSpPr>
          <p:nvPr>
            <p:ph sz="quarter" idx="10"/>
          </p:nvPr>
        </p:nvSpPr>
        <p:spPr>
          <a:xfrm>
            <a:off x="6781800" y="609600"/>
            <a:ext cx="1905000" cy="381000"/>
          </a:xfrm>
        </p:spPr>
        <p:txBody>
          <a:bodyPr/>
          <a:lstStyle/>
          <a:p>
            <a:r>
              <a:rPr lang="en-US" altLang="en-US"/>
              <a:t>1926.250(b)(9)</a:t>
            </a:r>
          </a:p>
          <a:p>
            <a:endParaRPr lang="en-US" altLang="en-US"/>
          </a:p>
        </p:txBody>
      </p:sp>
      <p:sp>
        <p:nvSpPr>
          <p:cNvPr id="6" name="TextBox 5">
            <a:extLst>
              <a:ext uri="{FF2B5EF4-FFF2-40B4-BE49-F238E27FC236}">
                <a16:creationId xmlns:a16="http://schemas.microsoft.com/office/drawing/2014/main" id="{AC8CFDAB-AAF1-4A0D-BA29-1ABD9CDEA904}"/>
              </a:ext>
            </a:extLst>
          </p:cNvPr>
          <p:cNvSpPr txBox="1"/>
          <p:nvPr/>
        </p:nvSpPr>
        <p:spPr>
          <a:xfrm>
            <a:off x="6577013" y="5630863"/>
            <a:ext cx="1928812" cy="276225"/>
          </a:xfrm>
          <a:prstGeom prst="rect">
            <a:avLst/>
          </a:prstGeom>
          <a:noFill/>
        </p:spPr>
        <p:txBody>
          <a:bodyPr>
            <a:spAutoFit/>
          </a:bodyPr>
          <a:lstStyle/>
          <a:p>
            <a:pPr>
              <a:defRPr/>
            </a:pPr>
            <a:r>
              <a:rPr lang="en-US" sz="1200" b="0" u="none" dirty="0">
                <a:solidFill>
                  <a:schemeClr val="bg1"/>
                </a:solidFill>
                <a:latin typeface="Avenir Next LT Pro" panose="020B0504020202020204" pitchFamily="34" charset="0"/>
              </a:rPr>
              <a:t>NCDOL Photo Library</a:t>
            </a:r>
          </a:p>
        </p:txBody>
      </p:sp>
      <p:pic>
        <p:nvPicPr>
          <p:cNvPr id="3" name="Picture 2">
            <a:extLst>
              <a:ext uri="{FF2B5EF4-FFF2-40B4-BE49-F238E27FC236}">
                <a16:creationId xmlns:a16="http://schemas.microsoft.com/office/drawing/2014/main" id="{D743E208-F47A-4CA2-8C9E-0D9C586E5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062" y="2715208"/>
            <a:ext cx="4943475" cy="3053767"/>
          </a:xfrm>
          <a:prstGeom prst="rect">
            <a:avLst/>
          </a:prstGeom>
        </p:spPr>
      </p:pic>
    </p:spTree>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6</TotalTime>
  <Words>2193</Words>
  <Application>Microsoft Office PowerPoint</Application>
  <PresentationFormat>On-screen Show (4:3)</PresentationFormat>
  <Paragraphs>448</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Aptos</vt:lpstr>
      <vt:lpstr>Arial</vt:lpstr>
      <vt:lpstr>Arial Narrow</vt:lpstr>
      <vt:lpstr>Avenir Next LT Pro</vt:lpstr>
      <vt:lpstr>Avenir Next LT Pro Demi</vt:lpstr>
      <vt:lpstr>Avenir Next LT Pro Light</vt:lpstr>
      <vt:lpstr>Symbol</vt:lpstr>
      <vt:lpstr>Wingdings</vt:lpstr>
      <vt:lpstr>Office Theme</vt:lpstr>
      <vt:lpstr>Materials Handling, Storage, Use and Disposal</vt:lpstr>
      <vt:lpstr>Objectives</vt:lpstr>
      <vt:lpstr>PowerPoint Presentation</vt:lpstr>
      <vt:lpstr>Materials Storage</vt:lpstr>
      <vt:lpstr>Materials Storage </vt:lpstr>
      <vt:lpstr>Materials Storage</vt:lpstr>
      <vt:lpstr>Materials Storage </vt:lpstr>
      <vt:lpstr>Materials Storage</vt:lpstr>
      <vt:lpstr>Materials Storage</vt:lpstr>
      <vt:lpstr>Housekeeping</vt:lpstr>
      <vt:lpstr>Dockboards</vt:lpstr>
      <vt:lpstr>Dockboards</vt:lpstr>
      <vt:lpstr>PowerPoint Presentation</vt:lpstr>
      <vt:lpstr>Rigging Equipment</vt:lpstr>
      <vt:lpstr>Rigging Equipment </vt:lpstr>
      <vt:lpstr>PowerPoint Presentation</vt:lpstr>
      <vt:lpstr>Rigging Equipment - Slings</vt:lpstr>
      <vt:lpstr>Rigging Equipment Inspections</vt:lpstr>
      <vt:lpstr>Alloy Steel Chains </vt:lpstr>
      <vt:lpstr>Alloy Steel Chains </vt:lpstr>
      <vt:lpstr>Alloy Steel Chains </vt:lpstr>
      <vt:lpstr>Alloy Steel Chains </vt:lpstr>
      <vt:lpstr>Alloy Steel Chains </vt:lpstr>
      <vt:lpstr>Alloy Steel Chains </vt:lpstr>
      <vt:lpstr>Alloy Steel Chains </vt:lpstr>
      <vt:lpstr>Wire Rope Slings </vt:lpstr>
      <vt:lpstr>Wire Rope Slings </vt:lpstr>
      <vt:lpstr>Wire Rope Slings</vt:lpstr>
      <vt:lpstr>Wire Rope Slings </vt:lpstr>
      <vt:lpstr>Wire Rope Slings </vt:lpstr>
      <vt:lpstr>Natural/Synthetic Fiber Rope Slings</vt:lpstr>
      <vt:lpstr>Synthetic Web Slings</vt:lpstr>
      <vt:lpstr>Synthetic Web Slings</vt:lpstr>
      <vt:lpstr>Synthetic Web Slings</vt:lpstr>
      <vt:lpstr>Environmental Conditions</vt:lpstr>
      <vt:lpstr>Synthetic Web Slings</vt:lpstr>
      <vt:lpstr>Shackles and Hooks</vt:lpstr>
      <vt:lpstr>Shackles and Hooks</vt:lpstr>
      <vt:lpstr>Shackles and Hooks</vt:lpstr>
      <vt:lpstr>Disposal of Waste Materials</vt:lpstr>
      <vt:lpstr>Disposal of Waste Materials</vt:lpstr>
      <vt:lpstr>Disposal of Waste Materials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2025-06-24T16:03:09Z</dcterms:modified>
</cp:coreProperties>
</file>