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401" r:id="rId2"/>
    <p:sldId id="402" r:id="rId3"/>
    <p:sldId id="687"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 id="418" r:id="rId20"/>
    <p:sldId id="419" r:id="rId21"/>
    <p:sldId id="420" r:id="rId22"/>
    <p:sldId id="421" r:id="rId23"/>
    <p:sldId id="422" r:id="rId24"/>
    <p:sldId id="424" r:id="rId25"/>
    <p:sldId id="425" r:id="rId26"/>
    <p:sldId id="426" r:id="rId27"/>
    <p:sldId id="427" r:id="rId28"/>
    <p:sldId id="428" r:id="rId29"/>
    <p:sldId id="429" r:id="rId30"/>
    <p:sldId id="430" r:id="rId31"/>
    <p:sldId id="432" r:id="rId32"/>
    <p:sldId id="433" r:id="rId33"/>
    <p:sldId id="434" r:id="rId34"/>
    <p:sldId id="435" r:id="rId35"/>
    <p:sldId id="437" r:id="rId36"/>
    <p:sldId id="439" r:id="rId37"/>
    <p:sldId id="441" r:id="rId38"/>
    <p:sldId id="443" r:id="rId39"/>
    <p:sldId id="445" r:id="rId40"/>
    <p:sldId id="447" r:id="rId41"/>
    <p:sldId id="448" r:id="rId42"/>
    <p:sldId id="450" r:id="rId43"/>
    <p:sldId id="454" r:id="rId44"/>
    <p:sldId id="455" r:id="rId45"/>
    <p:sldId id="456" r:id="rId46"/>
    <p:sldId id="457" r:id="rId47"/>
    <p:sldId id="458" r:id="rId48"/>
    <p:sldId id="459" r:id="rId49"/>
    <p:sldId id="460" r:id="rId50"/>
    <p:sldId id="461" r:id="rId51"/>
    <p:sldId id="462" r:id="rId52"/>
    <p:sldId id="391"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1382" autoAdjust="0"/>
  </p:normalViewPr>
  <p:slideViewPr>
    <p:cSldViewPr snapToGrid="0">
      <p:cViewPr varScale="1">
        <p:scale>
          <a:sx n="60" d="100"/>
          <a:sy n="60" d="100"/>
        </p:scale>
        <p:origin x="1522"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6/23/2025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47&amp;src_anchor_name=1910.147(c)(4)(i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47&amp;src_anchor_name=1910.147(c)(4)(i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7DEE9644-BEB0-4649-A805-CC37B7FDC662}" type="slidenum">
              <a:rPr lang="en-US" altLang="en-US" sz="1000"/>
              <a:pPr/>
              <a:t>1</a:t>
            </a:fld>
            <a:endParaRPr lang="en-US" altLang="en-US" sz="10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781600" y="4326649"/>
            <a:ext cx="5466521"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a:latin typeface="Avenir Next LT Pro Demi" panose="020B0704020202020204" pitchFamily="34" charset="0"/>
              </a:rPr>
              <a:t>Revised 06/2025</a:t>
            </a:r>
          </a:p>
          <a:p>
            <a:pPr eaLnBrk="1" hangingPunct="1"/>
            <a:endParaRPr lang="en-US" altLang="en-US" sz="800" dirty="0">
              <a:latin typeface="Avenir Next LT Pro Demi" panose="020B0704020202020204" pitchFamily="34" charset="0"/>
            </a:endParaRPr>
          </a:p>
          <a:p>
            <a:pPr eaLnBrk="1" hangingPunct="1"/>
            <a:r>
              <a:rPr lang="en-US" altLang="en-US" sz="800"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latin typeface="Avenir Next LT Pro Demi" panose="020B0704020202020204" pitchFamily="34" charset="0"/>
            </a:endParaRPr>
          </a:p>
          <a:p>
            <a:pPr eaLnBrk="1" hangingPunct="1"/>
            <a:r>
              <a:rPr lang="en-US" altLang="en-US" sz="800"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latin typeface="Avenir Next LT Pro Demi" panose="020B0704020202020204" pitchFamily="34" charset="0"/>
            </a:endParaRPr>
          </a:p>
          <a:p>
            <a:pPr eaLnBrk="1" hangingPunct="1"/>
            <a:r>
              <a:rPr lang="en-US" altLang="en-US" sz="800"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b="1" dirty="0">
              <a:latin typeface="Avenir Next LT Pro Demi" panose="020B0704020202020204" pitchFamily="34" charset="0"/>
            </a:endParaRPr>
          </a:p>
          <a:p>
            <a:pPr eaLnBrk="1" hangingPunct="1"/>
            <a:r>
              <a:rPr lang="en-US" altLang="en-US" sz="800" b="1" dirty="0">
                <a:latin typeface="Avenir Next LT Pro Demi" panose="020B0704020202020204" pitchFamily="34" charset="0"/>
              </a:rPr>
              <a:t>NCDOL References:</a:t>
            </a:r>
          </a:p>
          <a:p>
            <a:r>
              <a:rPr lang="en-US" sz="800" b="1" dirty="0">
                <a:latin typeface="Avenir Next LT Pro Demi" panose="020B0704020202020204" pitchFamily="34" charset="0"/>
              </a:rPr>
              <a:t>HAZARDOUS ENERGY CONTROL (Lockout/Tagout) </a:t>
            </a:r>
            <a:endParaRPr lang="en-US" sz="800" dirty="0">
              <a:latin typeface="Avenir Next LT Pro Demi" panose="020B0704020202020204" pitchFamily="34" charset="0"/>
            </a:endParaRPr>
          </a:p>
          <a:p>
            <a:r>
              <a:rPr lang="en-US" sz="800" dirty="0">
                <a:latin typeface="Avenir Next LT Pro Demi" panose="020B0704020202020204" pitchFamily="34" charset="0"/>
              </a:rPr>
              <a:t>CPL 02-00-147 Control of Hazardous Energy </a:t>
            </a:r>
          </a:p>
          <a:p>
            <a:r>
              <a:rPr lang="en-US" sz="800" dirty="0">
                <a:latin typeface="Avenir Next LT Pro Demi" panose="020B0704020202020204" pitchFamily="34" charset="0"/>
              </a:rPr>
              <a:t>CPL 02-01-043 Slide-locks-Control of Hazardous Energy </a:t>
            </a:r>
          </a:p>
          <a:p>
            <a:r>
              <a:rPr lang="en-US" sz="800" dirty="0">
                <a:latin typeface="Avenir Next LT Pro Demi" panose="020B0704020202020204" pitchFamily="34" charset="0"/>
              </a:rPr>
              <a:t>CFR 106 Lockout/</a:t>
            </a:r>
            <a:r>
              <a:rPr lang="en-US" sz="800" dirty="0" err="1">
                <a:latin typeface="Avenir Next LT Pro Demi" panose="020B0704020202020204" pitchFamily="34" charset="0"/>
              </a:rPr>
              <a:t>Tagout</a:t>
            </a:r>
            <a:r>
              <a:rPr lang="en-US" sz="800" dirty="0">
                <a:latin typeface="Avenir Next LT Pro Demi" panose="020B0704020202020204" pitchFamily="34" charset="0"/>
              </a:rPr>
              <a:t> </a:t>
            </a:r>
          </a:p>
          <a:p>
            <a:r>
              <a:rPr lang="en-US" sz="800" dirty="0">
                <a:latin typeface="Avenir Next LT Pro Demi" panose="020B0704020202020204" pitchFamily="34" charset="0"/>
              </a:rPr>
              <a:t>CFR 106A Lockout/</a:t>
            </a:r>
            <a:r>
              <a:rPr lang="en-US" sz="800" dirty="0" err="1">
                <a:latin typeface="Avenir Next LT Pro Demi" panose="020B0704020202020204" pitchFamily="34" charset="0"/>
              </a:rPr>
              <a:t>Tagout</a:t>
            </a:r>
            <a:r>
              <a:rPr lang="en-US" sz="800" dirty="0">
                <a:latin typeface="Avenir Next LT Pro Demi" panose="020B0704020202020204" pitchFamily="34" charset="0"/>
              </a:rPr>
              <a:t> </a:t>
            </a:r>
          </a:p>
          <a:p>
            <a:endParaRPr lang="en-US" sz="800" dirty="0"/>
          </a:p>
        </p:txBody>
      </p:sp>
    </p:spTree>
    <p:extLst>
      <p:ext uri="{BB962C8B-B14F-4D97-AF65-F5344CB8AC3E}">
        <p14:creationId xmlns:p14="http://schemas.microsoft.com/office/powerpoint/2010/main" val="120384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3DE253D-5157-47DE-8500-D2B4FCD8A75E}" type="slidenum">
              <a:rPr lang="en-US" altLang="en-US" sz="1000"/>
              <a:pPr/>
              <a:t>10</a:t>
            </a:fld>
            <a:endParaRPr lang="en-US" altLang="en-US" sz="1000"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7469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DF17FD05-2ACA-4AB5-8BB7-DD9352CCFE20}" type="slidenum">
              <a:rPr lang="en-US" altLang="en-US" sz="1000"/>
              <a:pPr/>
              <a:t>11</a:t>
            </a:fld>
            <a:endParaRPr lang="en-US" altLang="en-US" sz="10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40734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A5CC1A67-8854-47A4-996C-D29E6CF88661}" type="slidenum">
              <a:rPr lang="en-US" altLang="en-US" sz="1000"/>
              <a:pPr/>
              <a:t>12</a:t>
            </a:fld>
            <a:endParaRPr lang="en-US" altLang="en-US" sz="10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a:p>
            <a:pPr eaLnBrk="1" hangingPunct="1"/>
            <a:endParaRPr lang="en-US" altLang="en-US" sz="1400" dirty="0"/>
          </a:p>
        </p:txBody>
      </p:sp>
    </p:spTree>
    <p:extLst>
      <p:ext uri="{BB962C8B-B14F-4D97-AF65-F5344CB8AC3E}">
        <p14:creationId xmlns:p14="http://schemas.microsoft.com/office/powerpoint/2010/main" val="902226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3006CDA6-FF8F-4B9C-9BFF-06D17F0B90DC}" type="slidenum">
              <a:rPr lang="en-US" altLang="en-US" sz="1000"/>
              <a:pPr/>
              <a:t>13</a:t>
            </a:fld>
            <a:endParaRPr lang="en-US" altLang="en-US" sz="10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631832" y="4332133"/>
            <a:ext cx="561628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400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BC66D1BC-0D41-4FE3-A2F6-C106DC9F9403}" type="slidenum">
              <a:rPr lang="en-US" altLang="en-US" sz="1000"/>
              <a:pPr/>
              <a:t>14</a:t>
            </a:fld>
            <a:endParaRPr lang="en-US" altLang="en-US" sz="1000"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193461" y="424439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a:p>
            <a:pPr eaLnBrk="1" hangingPunct="1"/>
            <a:endParaRPr lang="en-US" altLang="en-US" sz="1400" u="sng" dirty="0">
              <a:latin typeface="Times New Roman" panose="02020603050405020304" pitchFamily="18" charset="0"/>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7555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8EBE4915-0BF1-4469-85F7-3F8989848564}" type="slidenum">
              <a:rPr lang="en-US" altLang="en-US" sz="1000"/>
              <a:pPr/>
              <a:t>15</a:t>
            </a:fld>
            <a:endParaRPr lang="en-US" altLang="en-US" sz="10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81856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95B48E36-B07C-4C75-9201-F459695510B6}" type="slidenum">
              <a:rPr lang="en-US" altLang="en-US" sz="1000"/>
              <a:pPr/>
              <a:t>16</a:t>
            </a:fld>
            <a:endParaRPr lang="en-US" altLang="en-US" sz="1000"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706716"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61550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1BFDEEF0-E003-47AA-9C81-FA13474F26F5}" type="slidenum">
              <a:rPr lang="en-US" altLang="en-US" sz="1000"/>
              <a:pPr/>
              <a:t>17</a:t>
            </a:fld>
            <a:endParaRPr lang="en-US" altLang="en-US" sz="10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4021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BFB3C28E-A799-43C2-B818-E37507983596}" type="slidenum">
              <a:rPr lang="en-US" altLang="en-US" sz="1000"/>
              <a:pPr/>
              <a:t>18</a:t>
            </a:fld>
            <a:endParaRPr lang="en-US" altLang="en-US" sz="1000"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9702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8BA120A9-D66A-47EC-A509-C7FE61AEA64F}" type="slidenum">
              <a:rPr lang="en-US" altLang="en-US" sz="1000"/>
              <a:pPr/>
              <a:t>19</a:t>
            </a:fld>
            <a:endParaRPr lang="en-US" altLang="en-US" sz="10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6716"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hlinkClick r:id="rId3"/>
            </a:endParaRPr>
          </a:p>
          <a:p>
            <a:pPr eaLnBrk="1" hangingPunct="1"/>
            <a:endParaRPr lang="en-US" altLang="en-US" dirty="0"/>
          </a:p>
        </p:txBody>
      </p:sp>
    </p:spTree>
    <p:extLst>
      <p:ext uri="{BB962C8B-B14F-4D97-AF65-F5344CB8AC3E}">
        <p14:creationId xmlns:p14="http://schemas.microsoft.com/office/powerpoint/2010/main" val="81178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C2B41AB-F6EB-493E-91D9-202E0BE23CA4}" type="slidenum">
              <a:rPr lang="en-US" altLang="en-US" sz="1000"/>
              <a:pPr/>
              <a:t>2</a:t>
            </a:fld>
            <a:endParaRPr lang="en-US" altLang="en-US" sz="10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4531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8BA120A9-D66A-47EC-A509-C7FE61AEA64F}" type="slidenum">
              <a:rPr lang="en-US" altLang="en-US" sz="1000"/>
              <a:pPr/>
              <a:t>20</a:t>
            </a:fld>
            <a:endParaRPr lang="en-US" altLang="en-US" sz="10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6716"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hlinkClick r:id="rId3"/>
            </a:endParaRPr>
          </a:p>
          <a:p>
            <a:pPr eaLnBrk="1" hangingPunct="1"/>
            <a:endParaRPr lang="en-US" altLang="en-US" dirty="0"/>
          </a:p>
        </p:txBody>
      </p:sp>
    </p:spTree>
    <p:extLst>
      <p:ext uri="{BB962C8B-B14F-4D97-AF65-F5344CB8AC3E}">
        <p14:creationId xmlns:p14="http://schemas.microsoft.com/office/powerpoint/2010/main" val="27540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32BAF1F2-B20C-449A-8B91-F76C2E6E9D81}" type="slidenum">
              <a:rPr lang="en-US" altLang="en-US" sz="1000"/>
              <a:pPr/>
              <a:t>21</a:t>
            </a:fld>
            <a:endParaRPr lang="en-US" altLang="en-US" sz="10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sz="1400" dirty="0"/>
          </a:p>
          <a:p>
            <a:pPr eaLnBrk="1" hangingPunct="1"/>
            <a:endParaRPr lang="en-US" altLang="en-US" dirty="0"/>
          </a:p>
        </p:txBody>
      </p:sp>
    </p:spTree>
    <p:extLst>
      <p:ext uri="{BB962C8B-B14F-4D97-AF65-F5344CB8AC3E}">
        <p14:creationId xmlns:p14="http://schemas.microsoft.com/office/powerpoint/2010/main" val="1678888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CE7B4CF2-9353-4E40-B3E8-7F24871EB03F}" type="slidenum">
              <a:rPr lang="en-US" altLang="en-US" sz="1000"/>
              <a:pPr/>
              <a:t>22</a:t>
            </a:fld>
            <a:endParaRPr lang="en-US" altLang="en-US" sz="10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556948" y="4256928"/>
            <a:ext cx="591582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b="1" dirty="0"/>
          </a:p>
        </p:txBody>
      </p:sp>
    </p:spTree>
    <p:extLst>
      <p:ext uri="{BB962C8B-B14F-4D97-AF65-F5344CB8AC3E}">
        <p14:creationId xmlns:p14="http://schemas.microsoft.com/office/powerpoint/2010/main" val="2247953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7742BB88-9A8C-4E76-9DEE-C7AD41CD5463}" type="slidenum">
              <a:rPr lang="en-US" altLang="en-US" sz="1000"/>
              <a:pPr/>
              <a:t>23</a:t>
            </a:fld>
            <a:endParaRPr lang="en-US" altLang="en-US" sz="10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i="0" dirty="0"/>
          </a:p>
        </p:txBody>
      </p:sp>
    </p:spTree>
    <p:extLst>
      <p:ext uri="{BB962C8B-B14F-4D97-AF65-F5344CB8AC3E}">
        <p14:creationId xmlns:p14="http://schemas.microsoft.com/office/powerpoint/2010/main" val="127450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69389749-1662-4E47-A4E5-A7D98203D5DA}" type="slidenum">
              <a:rPr lang="en-US" altLang="en-US" sz="1000"/>
              <a:pPr/>
              <a:t>24</a:t>
            </a:fld>
            <a:endParaRPr lang="en-US" altLang="en-US" sz="10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967760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1B91068A-F869-4A2B-A6B3-3B7695421C72}" type="slidenum">
              <a:rPr lang="en-US" altLang="en-US" sz="1000"/>
              <a:pPr/>
              <a:t>25</a:t>
            </a:fld>
            <a:endParaRPr lang="en-US" altLang="en-US" sz="10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102187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CFC0AFCB-EB78-4A1D-85FE-806341E3A359}" type="slidenum">
              <a:rPr lang="en-US" altLang="en-US" sz="1000"/>
              <a:pPr/>
              <a:t>26</a:t>
            </a:fld>
            <a:endParaRPr lang="en-US" altLang="en-US" sz="1000"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2883736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F24F2CFC-DAD1-44B1-A3BE-CC51299C1167}" type="slidenum">
              <a:rPr lang="en-US" altLang="en-US" sz="1000"/>
              <a:pPr/>
              <a:t>27</a:t>
            </a:fld>
            <a:endParaRPr lang="en-US" altLang="en-US" sz="10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34145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344917CC-24E0-4DF6-A2CD-A9E4753A9418}" type="slidenum">
              <a:rPr lang="en-US" altLang="en-US" sz="1000"/>
              <a:pPr/>
              <a:t>28</a:t>
            </a:fld>
            <a:endParaRPr lang="en-US" altLang="en-US" sz="1000"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854277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DEB57B1E-7EF4-40E4-AFFC-60BB6582C783}" type="slidenum">
              <a:rPr lang="en-US" altLang="en-US" sz="1000"/>
              <a:pPr/>
              <a:t>29</a:t>
            </a:fld>
            <a:endParaRPr lang="en-US" altLang="en-US" sz="10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556948" y="4332133"/>
            <a:ext cx="576605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2386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D0BB76ED-715F-472F-BC9D-9B8244E65D88}" type="slidenum">
              <a:rPr lang="en-US" altLang="en-US" sz="1000"/>
              <a:pPr/>
              <a:t>30</a:t>
            </a:fld>
            <a:endParaRPr lang="en-US" altLang="en-US" sz="1000"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0" dirty="0"/>
          </a:p>
        </p:txBody>
      </p:sp>
    </p:spTree>
    <p:extLst>
      <p:ext uri="{BB962C8B-B14F-4D97-AF65-F5344CB8AC3E}">
        <p14:creationId xmlns:p14="http://schemas.microsoft.com/office/powerpoint/2010/main" val="2282641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E1C96FA3-5094-4A8F-8C3D-03FBB44CCDB4}" type="slidenum">
              <a:rPr lang="en-US" altLang="en-US" sz="1000"/>
              <a:pPr/>
              <a:t>31</a:t>
            </a:fld>
            <a:endParaRPr lang="en-US" altLang="en-US" sz="10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1189562" y="409868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1830989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2403AC1A-B1AD-4044-94D4-7CA8C11B156A}" type="slidenum">
              <a:rPr lang="en-US" altLang="en-US" sz="1000"/>
              <a:pPr/>
              <a:t>32</a:t>
            </a:fld>
            <a:endParaRPr lang="en-US" altLang="en-US" sz="10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30007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117A946A-08AF-4E39-B441-61DD621102A2}" type="slidenum">
              <a:rPr lang="en-US" altLang="en-US" sz="1000"/>
              <a:pPr/>
              <a:t>33</a:t>
            </a:fld>
            <a:endParaRPr lang="en-US" altLang="en-US" sz="1000"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a:p>
            <a:pPr eaLnBrk="1" hangingPunct="1"/>
            <a:endParaRPr lang="en-US" altLang="en-US" sz="1400" dirty="0"/>
          </a:p>
        </p:txBody>
      </p:sp>
    </p:spTree>
    <p:extLst>
      <p:ext uri="{BB962C8B-B14F-4D97-AF65-F5344CB8AC3E}">
        <p14:creationId xmlns:p14="http://schemas.microsoft.com/office/powerpoint/2010/main" val="1214494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CE142AAB-D1D8-4518-9E8C-FAADF9718964}" type="slidenum">
              <a:rPr lang="en-US" altLang="en-US" sz="1000"/>
              <a:pPr/>
              <a:t>34</a:t>
            </a:fld>
            <a:endParaRPr lang="en-US" altLang="en-US" sz="1000"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482064" y="4332133"/>
            <a:ext cx="591582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3241084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CB862D50-B5E3-4DB1-87B0-6E1908E79D36}" type="slidenum">
              <a:rPr lang="en-US" altLang="en-US" sz="1000"/>
              <a:pPr/>
              <a:t>35</a:t>
            </a:fld>
            <a:endParaRPr lang="en-US" altLang="en-US" sz="1000"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1035643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0BD6A416-F36D-4709-ACD0-FF88BA0AAE33}" type="slidenum">
              <a:rPr lang="en-US" altLang="en-US" sz="1000"/>
              <a:pPr/>
              <a:t>36</a:t>
            </a:fld>
            <a:endParaRPr lang="en-US" altLang="en-US" sz="1000"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a:p>
            <a:pPr eaLnBrk="1" hangingPunct="1"/>
            <a:endParaRPr lang="en-US" altLang="en-US" dirty="0"/>
          </a:p>
        </p:txBody>
      </p:sp>
    </p:spTree>
    <p:extLst>
      <p:ext uri="{BB962C8B-B14F-4D97-AF65-F5344CB8AC3E}">
        <p14:creationId xmlns:p14="http://schemas.microsoft.com/office/powerpoint/2010/main" val="312998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0A7D5DF4-0086-4382-AC06-366073C24E0A}" type="slidenum">
              <a:rPr lang="en-US" altLang="en-US" sz="1000"/>
              <a:pPr/>
              <a:t>37</a:t>
            </a:fld>
            <a:endParaRPr lang="en-US" altLang="en-US" sz="1000"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8572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3B3032DE-85F6-4E4E-9C9E-9CB37AD5DF0E}" type="slidenum">
              <a:rPr lang="en-US" altLang="en-US" sz="1000"/>
              <a:pPr/>
              <a:t>38</a:t>
            </a:fld>
            <a:endParaRPr lang="en-US" altLang="en-US" sz="1000"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2858922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661BBD4-67BB-4011-A8DD-3C4F93988CEA}" type="slidenum">
              <a:rPr lang="en-US" altLang="en-US" sz="1000"/>
              <a:pPr/>
              <a:t>39</a:t>
            </a:fld>
            <a:endParaRPr lang="en-US" altLang="en-US" sz="1000"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36737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E231C7E4-26B4-445B-BAB0-AE4AADC61B9E}" type="slidenum">
              <a:rPr lang="en-US" altLang="en-US" sz="1000"/>
              <a:pPr/>
              <a:t>4</a:t>
            </a:fld>
            <a:endParaRPr lang="en-US" altLang="en-US" sz="10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b="1" dirty="0"/>
          </a:p>
        </p:txBody>
      </p:sp>
    </p:spTree>
    <p:extLst>
      <p:ext uri="{BB962C8B-B14F-4D97-AF65-F5344CB8AC3E}">
        <p14:creationId xmlns:p14="http://schemas.microsoft.com/office/powerpoint/2010/main" val="2503391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7E59C3A6-C79B-4D34-99D2-4A78B5D95E2A}" type="slidenum">
              <a:rPr lang="en-US" altLang="en-US" sz="1000"/>
              <a:pPr/>
              <a:t>40</a:t>
            </a:fld>
            <a:endParaRPr lang="en-US" altLang="en-US" sz="10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52402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A6DF43AF-7CAF-49E4-9EF0-9787A800422C}" type="slidenum">
              <a:rPr lang="en-US" altLang="en-US" sz="1000"/>
              <a:pPr/>
              <a:t>41</a:t>
            </a:fld>
            <a:endParaRPr lang="en-US" altLang="en-US" sz="1000"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br>
              <a:rPr lang="en-US" altLang="en-US" dirty="0"/>
            </a:br>
            <a:endParaRPr lang="en-US" altLang="en-US" dirty="0"/>
          </a:p>
        </p:txBody>
      </p:sp>
    </p:spTree>
    <p:extLst>
      <p:ext uri="{BB962C8B-B14F-4D97-AF65-F5344CB8AC3E}">
        <p14:creationId xmlns:p14="http://schemas.microsoft.com/office/powerpoint/2010/main" val="1152358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B2469915-5934-4727-A81A-AE4F46D79BEF}" type="slidenum">
              <a:rPr lang="en-US" altLang="en-US" sz="1000"/>
              <a:pPr/>
              <a:t>42</a:t>
            </a:fld>
            <a:endParaRPr lang="en-US" altLang="en-US" sz="1000"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959675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A3C45A74-D5C4-45C0-9495-E295F2E677F1}" type="slidenum">
              <a:rPr lang="en-US" altLang="en-US" sz="1000"/>
              <a:pPr/>
              <a:t>43</a:t>
            </a:fld>
            <a:endParaRPr lang="en-US" altLang="en-US" sz="100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p:txBody>
      </p:sp>
    </p:spTree>
    <p:extLst>
      <p:ext uri="{BB962C8B-B14F-4D97-AF65-F5344CB8AC3E}">
        <p14:creationId xmlns:p14="http://schemas.microsoft.com/office/powerpoint/2010/main" val="36934012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D375A110-26CD-4D54-9235-993191DFC73F}" type="slidenum">
              <a:rPr lang="en-US" altLang="en-US" sz="1000"/>
              <a:pPr/>
              <a:t>44</a:t>
            </a:fld>
            <a:endParaRPr lang="en-US" altLang="en-US" sz="1000"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p>
        </p:txBody>
      </p:sp>
    </p:spTree>
    <p:extLst>
      <p:ext uri="{BB962C8B-B14F-4D97-AF65-F5344CB8AC3E}">
        <p14:creationId xmlns:p14="http://schemas.microsoft.com/office/powerpoint/2010/main" val="2076376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313A0525-5C4B-4589-BDE5-BBA97E7D9709}" type="slidenum">
              <a:rPr lang="en-US" altLang="en-US" sz="1000"/>
              <a:pPr/>
              <a:t>45</a:t>
            </a:fld>
            <a:endParaRPr lang="en-US" altLang="en-US" sz="1000"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681473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95E92D7E-C1C7-4BD1-A8E4-F1E285C71BE6}" type="slidenum">
              <a:rPr lang="en-US" altLang="en-US" sz="1000"/>
              <a:pPr/>
              <a:t>46</a:t>
            </a:fld>
            <a:endParaRPr lang="en-US" altLang="en-US" sz="1000"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4546746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A86D44CC-4A45-4F30-B6A6-C947EB325B3C}" type="slidenum">
              <a:rPr lang="en-US" altLang="en-US" sz="1000"/>
              <a:pPr/>
              <a:t>47</a:t>
            </a:fld>
            <a:endParaRPr lang="en-US" altLang="en-US" sz="10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400"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3692723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21C3C4DF-0575-491B-AB38-49D81F3736A5}" type="slidenum">
              <a:rPr lang="en-US" altLang="en-US" sz="1000"/>
              <a:pPr/>
              <a:t>48</a:t>
            </a:fld>
            <a:endParaRPr lang="en-US" altLang="en-US" sz="1000"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214522" y="4319598"/>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488971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A1019791-B0B0-4D01-B9E3-78BCAD99B105}" type="slidenum">
              <a:rPr lang="en-US" altLang="en-US" sz="1000"/>
              <a:pPr/>
              <a:t>49</a:t>
            </a:fld>
            <a:endParaRPr lang="en-US" altLang="en-US" sz="1000"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a:p>
            <a:pPr>
              <a:spcBef>
                <a:spcPct val="0"/>
              </a:spcBef>
            </a:pPr>
            <a:endParaRPr lang="en-US" altLang="en-US" dirty="0"/>
          </a:p>
        </p:txBody>
      </p:sp>
    </p:spTree>
    <p:extLst>
      <p:ext uri="{BB962C8B-B14F-4D97-AF65-F5344CB8AC3E}">
        <p14:creationId xmlns:p14="http://schemas.microsoft.com/office/powerpoint/2010/main" val="173239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DDEBE1D-BA04-49BA-BFFD-9F4A2EFCD1FD}" type="slidenum">
              <a:rPr lang="en-US" altLang="en-US" sz="1000"/>
              <a:pPr/>
              <a:t>5</a:t>
            </a:fld>
            <a:endParaRPr lang="en-US" altLang="en-US" sz="10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192277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E3C55CA9-BFAB-4D0B-9652-10BAF73B51B5}" type="slidenum">
              <a:rPr lang="en-US" altLang="en-US" sz="1000"/>
              <a:pPr/>
              <a:t>50</a:t>
            </a:fld>
            <a:endParaRPr lang="en-US" altLang="en-US" sz="1000"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585918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20D95595-DE3E-4DF8-896C-61A765A13FF7}" type="slidenum">
              <a:rPr lang="en-US" altLang="en-US" sz="1000"/>
              <a:pPr/>
              <a:t>51</a:t>
            </a:fld>
            <a:endParaRPr lang="en-US" altLang="en-US" sz="1000"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665374" y="4339183"/>
            <a:ext cx="501253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0587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52</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84852C9E-2FE6-4A12-A95E-54D9FF9C6BFB}" type="slidenum">
              <a:rPr lang="en-US" altLang="en-US" sz="1000"/>
              <a:pPr/>
              <a:t>6</a:t>
            </a:fld>
            <a:endParaRPr lang="en-US" altLang="en-US" sz="10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6621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41C05ECA-BEDA-4813-98E9-8E791BE4AE2A}" type="slidenum">
              <a:rPr lang="en-US" altLang="en-US" sz="1000"/>
              <a:pPr/>
              <a:t>7</a:t>
            </a:fld>
            <a:endParaRPr lang="en-US" altLang="en-US" sz="10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195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535C404F-1C71-4604-A788-A55698231973}" type="slidenum">
              <a:rPr lang="en-US" altLang="en-US" sz="1000"/>
              <a:pPr/>
              <a:t>8</a:t>
            </a:fld>
            <a:endParaRPr lang="en-US" altLang="en-US" sz="10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9357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p:txBody>
          <a:bodyPr/>
          <a:lstStyle>
            <a:lvl1pPr defTabSz="925797" eaLnBrk="0" hangingPunct="0">
              <a:defRPr sz="3500">
                <a:solidFill>
                  <a:schemeClr val="tx1"/>
                </a:solidFill>
                <a:latin typeface="Times New Roman" panose="02020603050405020304" pitchFamily="18" charset="0"/>
                <a:cs typeface="Arial" panose="020B0604020202020204" pitchFamily="34" charset="0"/>
              </a:defRPr>
            </a:lvl1pPr>
            <a:lvl2pPr marL="731880" indent="-281492" defTabSz="925797" eaLnBrk="0" hangingPunct="0">
              <a:defRPr sz="3500">
                <a:solidFill>
                  <a:schemeClr val="tx1"/>
                </a:solidFill>
                <a:latin typeface="Times New Roman" panose="02020603050405020304" pitchFamily="18" charset="0"/>
                <a:cs typeface="Arial" panose="020B0604020202020204" pitchFamily="34" charset="0"/>
              </a:defRPr>
            </a:lvl2pPr>
            <a:lvl3pPr marL="1125969" indent="-225194" defTabSz="925797" eaLnBrk="0" hangingPunct="0">
              <a:defRPr sz="3500">
                <a:solidFill>
                  <a:schemeClr val="tx1"/>
                </a:solidFill>
                <a:latin typeface="Times New Roman" panose="02020603050405020304" pitchFamily="18" charset="0"/>
                <a:cs typeface="Arial" panose="020B0604020202020204" pitchFamily="34" charset="0"/>
              </a:defRPr>
            </a:lvl3pPr>
            <a:lvl4pPr marL="1576357" indent="-225194" defTabSz="925797" eaLnBrk="0" hangingPunct="0">
              <a:defRPr sz="3500">
                <a:solidFill>
                  <a:schemeClr val="tx1"/>
                </a:solidFill>
                <a:latin typeface="Times New Roman" panose="02020603050405020304" pitchFamily="18" charset="0"/>
                <a:cs typeface="Arial" panose="020B0604020202020204" pitchFamily="34" charset="0"/>
              </a:defRPr>
            </a:lvl4pPr>
            <a:lvl5pPr marL="2026745" indent="-225194" defTabSz="925797" eaLnBrk="0" hangingPunct="0">
              <a:defRPr sz="3500">
                <a:solidFill>
                  <a:schemeClr val="tx1"/>
                </a:solidFill>
                <a:latin typeface="Times New Roman" panose="02020603050405020304" pitchFamily="18" charset="0"/>
                <a:cs typeface="Arial" panose="020B0604020202020204" pitchFamily="34" charset="0"/>
              </a:defRPr>
            </a:lvl5pPr>
            <a:lvl6pPr marL="2477132"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6pPr>
            <a:lvl7pPr marL="2927520"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7pPr>
            <a:lvl8pPr marL="3377908"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8pPr>
            <a:lvl9pPr marL="3828296" indent="-225194" defTabSz="925797" eaLnBrk="0" fontAlgn="base" hangingPunct="0">
              <a:spcBef>
                <a:spcPct val="0"/>
              </a:spcBef>
              <a:spcAft>
                <a:spcPct val="0"/>
              </a:spcAft>
              <a:defRPr sz="3500">
                <a:solidFill>
                  <a:schemeClr val="tx1"/>
                </a:solidFill>
                <a:latin typeface="Times New Roman" panose="02020603050405020304" pitchFamily="18" charset="0"/>
                <a:cs typeface="Arial" panose="020B0604020202020204" pitchFamily="34" charset="0"/>
              </a:defRPr>
            </a:lvl9pPr>
          </a:lstStyle>
          <a:p>
            <a:fld id="{7BDF9C19-5CF7-4A5E-9C66-C833CAEFAF03}" type="slidenum">
              <a:rPr lang="en-US" altLang="en-US" sz="1000"/>
              <a:pPr/>
              <a:t>9</a:t>
            </a:fld>
            <a:endParaRPr lang="en-US" altLang="en-US" sz="1000" dirty="0"/>
          </a:p>
        </p:txBody>
      </p:sp>
      <p:sp>
        <p:nvSpPr>
          <p:cNvPr id="7475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1154459" y="4256928"/>
            <a:ext cx="4525794" cy="4104950"/>
          </a:xfrm>
          <a:ln/>
        </p:spPr>
        <p:txBody>
          <a:bodyPr/>
          <a:lstStyle/>
          <a:p>
            <a:pPr eaLnBrk="1" hangingPunct="1">
              <a:defRPr/>
            </a:pPr>
            <a:endParaRPr lang="en-US" dirty="0"/>
          </a:p>
        </p:txBody>
      </p:sp>
    </p:spTree>
    <p:extLst>
      <p:ext uri="{BB962C8B-B14F-4D97-AF65-F5344CB8AC3E}">
        <p14:creationId xmlns:p14="http://schemas.microsoft.com/office/powerpoint/2010/main" val="224355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180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3810000" cy="4495800"/>
          </a:xfrm>
        </p:spPr>
        <p:txBody>
          <a:bodyPr/>
          <a:lstStyle/>
          <a:p>
            <a:pPr lvl="0"/>
            <a:endParaRPr lang="en-US" noProof="0"/>
          </a:p>
        </p:txBody>
      </p:sp>
    </p:spTree>
    <p:extLst>
      <p:ext uri="{BB962C8B-B14F-4D97-AF65-F5344CB8AC3E}">
        <p14:creationId xmlns:p14="http://schemas.microsoft.com/office/powerpoint/2010/main" val="35501265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87954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696200" cy="549275"/>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6195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54231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7522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6/23/2025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8"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47&amp;src_anchor_name=1910.147(f)(3)(ii)"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092200" y="1703441"/>
            <a:ext cx="6172200" cy="1911350"/>
          </a:xfrm>
        </p:spPr>
        <p:txBody>
          <a:bodyPr/>
          <a:lstStyle/>
          <a:p>
            <a:r>
              <a:rPr lang="en-US" altLang="en-US" sz="4000" dirty="0"/>
              <a:t>Control of Hazardous         Energy (Lockout/Tagout)</a:t>
            </a:r>
            <a:br>
              <a:rPr lang="en-US" altLang="en-US" sz="4000" dirty="0"/>
            </a:br>
            <a:endParaRPr lang="en-US" altLang="en-US" sz="4000" dirty="0"/>
          </a:p>
        </p:txBody>
      </p:sp>
      <p:sp>
        <p:nvSpPr>
          <p:cNvPr id="3075" name="Rectangle 3"/>
          <p:cNvSpPr>
            <a:spLocks noGrp="1" noChangeArrowheads="1"/>
          </p:cNvSpPr>
          <p:nvPr>
            <p:ph type="subTitle" sz="quarter" idx="1"/>
          </p:nvPr>
        </p:nvSpPr>
        <p:spPr>
          <a:xfrm>
            <a:off x="1092200" y="3359997"/>
            <a:ext cx="5930900" cy="509588"/>
          </a:xfrm>
        </p:spPr>
        <p:txBody>
          <a:bodyPr/>
          <a:lstStyle/>
          <a:p>
            <a:pPr algn="ctr"/>
            <a:r>
              <a:rPr lang="en-US" altLang="en-US" i="1" dirty="0"/>
              <a:t> </a:t>
            </a:r>
            <a:r>
              <a:rPr lang="en-US" altLang="en-US" b="1" i="1" dirty="0">
                <a:solidFill>
                  <a:srgbClr val="102447"/>
                </a:solidFill>
              </a:rPr>
              <a:t>29 CFR 1910.147</a:t>
            </a:r>
          </a:p>
        </p:txBody>
      </p:sp>
    </p:spTree>
    <p:extLst>
      <p:ext uri="{BB962C8B-B14F-4D97-AF65-F5344CB8AC3E}">
        <p14:creationId xmlns:p14="http://schemas.microsoft.com/office/powerpoint/2010/main" val="35532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609600" y="457200"/>
            <a:ext cx="4267200" cy="549275"/>
          </a:xfrm>
        </p:spPr>
        <p:txBody>
          <a:bodyPr/>
          <a:lstStyle/>
          <a:p>
            <a:r>
              <a:rPr lang="en-US" altLang="en-US"/>
              <a:t>Definitions</a:t>
            </a:r>
          </a:p>
        </p:txBody>
      </p:sp>
      <p:sp>
        <p:nvSpPr>
          <p:cNvPr id="11266" name="Rectangle 3"/>
          <p:cNvSpPr>
            <a:spLocks noGrp="1" noChangeArrowheads="1"/>
          </p:cNvSpPr>
          <p:nvPr>
            <p:ph idx="1"/>
          </p:nvPr>
        </p:nvSpPr>
        <p:spPr>
          <a:xfrm>
            <a:off x="533400" y="1295400"/>
            <a:ext cx="5181599" cy="4572000"/>
          </a:xfrm>
        </p:spPr>
        <p:txBody>
          <a:bodyPr/>
          <a:lstStyle/>
          <a:p>
            <a:pPr>
              <a:defRPr/>
            </a:pPr>
            <a:r>
              <a:rPr lang="en-US" b="1" dirty="0"/>
              <a:t>Authorized employee</a:t>
            </a:r>
            <a:r>
              <a:rPr lang="en-US" dirty="0"/>
              <a:t> </a:t>
            </a:r>
          </a:p>
          <a:p>
            <a:pPr lvl="1">
              <a:defRPr/>
            </a:pPr>
            <a:endParaRPr lang="en-US" sz="800" dirty="0"/>
          </a:p>
          <a:p>
            <a:pPr lvl="1">
              <a:defRPr/>
            </a:pPr>
            <a:r>
              <a:rPr lang="en-US" dirty="0"/>
              <a:t>An employee who locks out or tags out machines or equipment to perform servicing or maintenance on that machine or equipment</a:t>
            </a:r>
          </a:p>
          <a:p>
            <a:pPr lvl="1">
              <a:defRPr/>
            </a:pPr>
            <a:endParaRPr lang="en-US" dirty="0"/>
          </a:p>
          <a:p>
            <a:pPr lvl="1">
              <a:defRPr/>
            </a:pPr>
            <a:r>
              <a:rPr lang="en-US" dirty="0"/>
              <a:t>Lockout or tagout is used by these employees for their own protection</a:t>
            </a:r>
          </a:p>
        </p:txBody>
      </p:sp>
      <p:sp>
        <p:nvSpPr>
          <p:cNvPr id="11268" name="Text Box 8"/>
          <p:cNvSpPr txBox="1">
            <a:spLocks noChangeArrowheads="1"/>
          </p:cNvSpPr>
          <p:nvPr/>
        </p:nvSpPr>
        <p:spPr bwMode="auto">
          <a:xfrm>
            <a:off x="7182004"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1910.147(b)</a:t>
            </a:r>
          </a:p>
        </p:txBody>
      </p:sp>
      <p:pic>
        <p:nvPicPr>
          <p:cNvPr id="6" name="Picture 5">
            <a:extLst>
              <a:ext uri="{FF2B5EF4-FFF2-40B4-BE49-F238E27FC236}">
                <a16:creationId xmlns:a16="http://schemas.microsoft.com/office/drawing/2014/main" id="{C4FC2A73-95F3-4B65-8E25-690055B59FC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14999" y="1455618"/>
            <a:ext cx="2743201" cy="4188543"/>
          </a:xfrm>
          <a:prstGeom prst="rect">
            <a:avLst/>
          </a:prstGeom>
        </p:spPr>
      </p:pic>
    </p:spTree>
    <p:extLst>
      <p:ext uri="{BB962C8B-B14F-4D97-AF65-F5344CB8AC3E}">
        <p14:creationId xmlns:p14="http://schemas.microsoft.com/office/powerpoint/2010/main" val="19394917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609600" y="457200"/>
            <a:ext cx="4267200" cy="549275"/>
          </a:xfrm>
        </p:spPr>
        <p:txBody>
          <a:bodyPr/>
          <a:lstStyle/>
          <a:p>
            <a:r>
              <a:rPr lang="en-US" altLang="en-US"/>
              <a:t>Definitions</a:t>
            </a:r>
          </a:p>
        </p:txBody>
      </p:sp>
      <p:sp>
        <p:nvSpPr>
          <p:cNvPr id="12291" name="Rectangle 5"/>
          <p:cNvSpPr>
            <a:spLocks noGrp="1" noChangeArrowheads="1"/>
          </p:cNvSpPr>
          <p:nvPr>
            <p:ph idx="1"/>
          </p:nvPr>
        </p:nvSpPr>
        <p:spPr>
          <a:xfrm>
            <a:off x="606425" y="1363850"/>
            <a:ext cx="4727575" cy="4351149"/>
          </a:xfrm>
        </p:spPr>
        <p:txBody>
          <a:bodyPr/>
          <a:lstStyle/>
          <a:p>
            <a:r>
              <a:rPr lang="en-US" altLang="en-US" b="1" dirty="0"/>
              <a:t>Affected employee</a:t>
            </a:r>
            <a:r>
              <a:rPr lang="en-US" altLang="en-US" dirty="0"/>
              <a:t> </a:t>
            </a:r>
          </a:p>
          <a:p>
            <a:endParaRPr lang="en-US" altLang="en-US" sz="800" dirty="0"/>
          </a:p>
          <a:p>
            <a:pPr lvl="1"/>
            <a:r>
              <a:rPr lang="en-US" altLang="en-US" dirty="0"/>
              <a:t>An employee who performs the duties of his or her job on equipment or in an area in which the energy control procedure is implemented and servicing or maintenance operations are performed</a:t>
            </a:r>
          </a:p>
        </p:txBody>
      </p:sp>
      <p:sp>
        <p:nvSpPr>
          <p:cNvPr id="12292" name="Text Box 8"/>
          <p:cNvSpPr txBox="1">
            <a:spLocks noChangeArrowheads="1"/>
          </p:cNvSpPr>
          <p:nvPr/>
        </p:nvSpPr>
        <p:spPr bwMode="auto">
          <a:xfrm>
            <a:off x="7182004" y="637143"/>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1910.147(b)</a:t>
            </a:r>
          </a:p>
        </p:txBody>
      </p:sp>
      <p:pic>
        <p:nvPicPr>
          <p:cNvPr id="6" name="Picture 5">
            <a:extLst>
              <a:ext uri="{FF2B5EF4-FFF2-40B4-BE49-F238E27FC236}">
                <a16:creationId xmlns:a16="http://schemas.microsoft.com/office/drawing/2014/main" id="{0E9AA84B-1512-4DC9-A3C2-A1873546CE7E}"/>
              </a:ext>
            </a:extLst>
          </p:cNvPr>
          <p:cNvPicPr>
            <a:picLocks noChangeAspect="1"/>
          </p:cNvPicPr>
          <p:nvPr/>
        </p:nvPicPr>
        <p:blipFill>
          <a:blip r:embed="rId3"/>
          <a:stretch>
            <a:fillRect/>
          </a:stretch>
        </p:blipFill>
        <p:spPr>
          <a:xfrm>
            <a:off x="5714999" y="1219200"/>
            <a:ext cx="2743201" cy="4661379"/>
          </a:xfrm>
          <a:prstGeom prst="rect">
            <a:avLst/>
          </a:prstGeom>
        </p:spPr>
      </p:pic>
    </p:spTree>
    <p:extLst>
      <p:ext uri="{BB962C8B-B14F-4D97-AF65-F5344CB8AC3E}">
        <p14:creationId xmlns:p14="http://schemas.microsoft.com/office/powerpoint/2010/main" val="3579548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6"/>
          <p:cNvSpPr>
            <a:spLocks noGrp="1" noChangeArrowheads="1"/>
          </p:cNvSpPr>
          <p:nvPr>
            <p:ph type="title"/>
          </p:nvPr>
        </p:nvSpPr>
        <p:spPr>
          <a:xfrm>
            <a:off x="609600" y="441325"/>
            <a:ext cx="7696200" cy="549275"/>
          </a:xfrm>
        </p:spPr>
        <p:txBody>
          <a:bodyPr/>
          <a:lstStyle/>
          <a:p>
            <a:r>
              <a:rPr lang="en-US" altLang="en-US"/>
              <a:t>Other Employees</a:t>
            </a:r>
          </a:p>
        </p:txBody>
      </p:sp>
      <p:sp>
        <p:nvSpPr>
          <p:cNvPr id="13314" name="Rectangle 3"/>
          <p:cNvSpPr>
            <a:spLocks noGrp="1" noChangeArrowheads="1"/>
          </p:cNvSpPr>
          <p:nvPr>
            <p:ph idx="1"/>
          </p:nvPr>
        </p:nvSpPr>
        <p:spPr>
          <a:xfrm>
            <a:off x="533400" y="1295400"/>
            <a:ext cx="7696200" cy="1905000"/>
          </a:xfrm>
        </p:spPr>
        <p:txBody>
          <a:bodyPr/>
          <a:lstStyle/>
          <a:p>
            <a:r>
              <a:rPr lang="en-US" altLang="en-US" b="1" dirty="0"/>
              <a:t>Other employees</a:t>
            </a:r>
            <a:r>
              <a:rPr lang="en-US" altLang="en-US" dirty="0"/>
              <a:t> </a:t>
            </a:r>
          </a:p>
          <a:p>
            <a:endParaRPr lang="en-US" altLang="en-US" sz="800" dirty="0"/>
          </a:p>
          <a:p>
            <a:pPr lvl="1"/>
            <a:r>
              <a:rPr lang="en-US" altLang="en-US" dirty="0"/>
              <a:t>Other employees whose work operations are, or may be, in an area where energy control procedures may be utilized</a:t>
            </a:r>
          </a:p>
        </p:txBody>
      </p:sp>
      <p:sp>
        <p:nvSpPr>
          <p:cNvPr id="13316" name="Rectangle 9"/>
          <p:cNvSpPr>
            <a:spLocks noChangeArrowheads="1"/>
          </p:cNvSpPr>
          <p:nvPr/>
        </p:nvSpPr>
        <p:spPr bwMode="auto">
          <a:xfrm>
            <a:off x="6934200" y="609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1910.147(c)(7)</a:t>
            </a:r>
          </a:p>
        </p:txBody>
      </p:sp>
      <p:pic>
        <p:nvPicPr>
          <p:cNvPr id="3" name="Picture 2" descr="A person wearing a helmet&#10;&#10;Description automatically generated with medium confidence">
            <a:extLst>
              <a:ext uri="{FF2B5EF4-FFF2-40B4-BE49-F238E27FC236}">
                <a16:creationId xmlns:a16="http://schemas.microsoft.com/office/drawing/2014/main" id="{1610E670-4F07-4FF4-99C3-2E5AB8DC8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0" y="3200400"/>
            <a:ext cx="3276600" cy="2633363"/>
          </a:xfrm>
          <a:prstGeom prst="rect">
            <a:avLst/>
          </a:prstGeom>
        </p:spPr>
      </p:pic>
    </p:spTree>
    <p:extLst>
      <p:ext uri="{BB962C8B-B14F-4D97-AF65-F5344CB8AC3E}">
        <p14:creationId xmlns:p14="http://schemas.microsoft.com/office/powerpoint/2010/main" val="34895167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533400" y="1295400"/>
            <a:ext cx="5181600" cy="4800600"/>
          </a:xfrm>
        </p:spPr>
        <p:txBody>
          <a:bodyPr/>
          <a:lstStyle/>
          <a:p>
            <a:pPr>
              <a:lnSpc>
                <a:spcPct val="110000"/>
              </a:lnSpc>
            </a:pPr>
            <a:r>
              <a:rPr lang="en-US" altLang="en-US" b="1" dirty="0"/>
              <a:t>Energy source</a:t>
            </a:r>
          </a:p>
          <a:p>
            <a:pPr>
              <a:lnSpc>
                <a:spcPct val="110000"/>
              </a:lnSpc>
              <a:buFont typeface="Wingdings" panose="05000000000000000000" pitchFamily="2" charset="2"/>
              <a:buNone/>
            </a:pPr>
            <a:endParaRPr lang="en-US" altLang="en-US" sz="1000" b="1" dirty="0"/>
          </a:p>
          <a:p>
            <a:pPr lvl="1">
              <a:lnSpc>
                <a:spcPct val="110000"/>
              </a:lnSpc>
            </a:pPr>
            <a:r>
              <a:rPr lang="en-US" altLang="en-US" dirty="0"/>
              <a:t>Mechanical</a:t>
            </a:r>
          </a:p>
          <a:p>
            <a:pPr lvl="1">
              <a:lnSpc>
                <a:spcPct val="110000"/>
              </a:lnSpc>
              <a:buFont typeface="Symbol" panose="05050102010706020507" pitchFamily="18" charset="2"/>
              <a:buNone/>
            </a:pPr>
            <a:endParaRPr lang="en-US" altLang="en-US" sz="1000" dirty="0"/>
          </a:p>
          <a:p>
            <a:pPr lvl="1">
              <a:lnSpc>
                <a:spcPct val="110000"/>
              </a:lnSpc>
            </a:pPr>
            <a:r>
              <a:rPr lang="en-US" altLang="en-US" dirty="0"/>
              <a:t>Hydraulic</a:t>
            </a:r>
          </a:p>
          <a:p>
            <a:pPr lvl="1">
              <a:lnSpc>
                <a:spcPct val="110000"/>
              </a:lnSpc>
              <a:buFont typeface="Symbol" panose="05050102010706020507" pitchFamily="18" charset="2"/>
              <a:buNone/>
            </a:pPr>
            <a:endParaRPr lang="en-US" altLang="en-US" sz="1000" dirty="0"/>
          </a:p>
          <a:p>
            <a:pPr lvl="1">
              <a:lnSpc>
                <a:spcPct val="110000"/>
              </a:lnSpc>
            </a:pPr>
            <a:r>
              <a:rPr lang="en-US" altLang="en-US" dirty="0"/>
              <a:t>Chemical</a:t>
            </a:r>
          </a:p>
          <a:p>
            <a:pPr lvl="1">
              <a:lnSpc>
                <a:spcPct val="110000"/>
              </a:lnSpc>
            </a:pPr>
            <a:endParaRPr lang="en-US" altLang="en-US" sz="1000" dirty="0"/>
          </a:p>
          <a:p>
            <a:pPr lvl="1">
              <a:lnSpc>
                <a:spcPct val="110000"/>
              </a:lnSpc>
            </a:pPr>
            <a:r>
              <a:rPr lang="en-US" altLang="en-US" dirty="0"/>
              <a:t>Pneumatic</a:t>
            </a:r>
          </a:p>
          <a:p>
            <a:pPr lvl="1">
              <a:lnSpc>
                <a:spcPct val="110000"/>
              </a:lnSpc>
              <a:buFont typeface="Symbol" panose="05050102010706020507" pitchFamily="18" charset="2"/>
              <a:buNone/>
            </a:pPr>
            <a:endParaRPr lang="en-US" altLang="en-US" sz="1000" dirty="0"/>
          </a:p>
          <a:p>
            <a:pPr lvl="1">
              <a:lnSpc>
                <a:spcPct val="110000"/>
              </a:lnSpc>
            </a:pPr>
            <a:r>
              <a:rPr lang="en-US" altLang="en-US" dirty="0"/>
              <a:t>Electrical</a:t>
            </a:r>
          </a:p>
          <a:p>
            <a:pPr lvl="1">
              <a:lnSpc>
                <a:spcPct val="110000"/>
              </a:lnSpc>
              <a:buFont typeface="Symbol" panose="05050102010706020507" pitchFamily="18" charset="2"/>
              <a:buNone/>
            </a:pPr>
            <a:endParaRPr lang="en-US" altLang="en-US" sz="1000" dirty="0"/>
          </a:p>
          <a:p>
            <a:pPr lvl="1">
              <a:lnSpc>
                <a:spcPct val="110000"/>
              </a:lnSpc>
            </a:pPr>
            <a:r>
              <a:rPr lang="en-US" altLang="en-US" dirty="0"/>
              <a:t>Thermal</a:t>
            </a:r>
          </a:p>
          <a:p>
            <a:pPr lvl="1">
              <a:lnSpc>
                <a:spcPct val="110000"/>
              </a:lnSpc>
              <a:buFont typeface="Symbol" panose="05050102010706020507" pitchFamily="18" charset="2"/>
              <a:buNone/>
            </a:pPr>
            <a:endParaRPr lang="en-US" altLang="en-US" sz="1200" dirty="0"/>
          </a:p>
        </p:txBody>
      </p:sp>
      <p:sp>
        <p:nvSpPr>
          <p:cNvPr id="14339" name="Rectangle 9"/>
          <p:cNvSpPr>
            <a:spLocks noChangeArrowheads="1"/>
          </p:cNvSpPr>
          <p:nvPr/>
        </p:nvSpPr>
        <p:spPr bwMode="gray">
          <a:xfrm>
            <a:off x="609600" y="441325"/>
            <a:ext cx="7696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b="1" u="none" dirty="0">
                <a:solidFill>
                  <a:srgbClr val="102447"/>
                </a:solidFill>
                <a:latin typeface="Avenir Next LT Pro" panose="020B0504020202020204" pitchFamily="34" charset="0"/>
              </a:rPr>
              <a:t>Definitions</a:t>
            </a:r>
          </a:p>
        </p:txBody>
      </p:sp>
      <p:sp>
        <p:nvSpPr>
          <p:cNvPr id="6" name="Rectangle 9"/>
          <p:cNvSpPr>
            <a:spLocks noChangeArrowheads="1"/>
          </p:cNvSpPr>
          <p:nvPr/>
        </p:nvSpPr>
        <p:spPr bwMode="auto">
          <a:xfrm>
            <a:off x="7239000" y="6096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1910.147(b)</a:t>
            </a:r>
          </a:p>
        </p:txBody>
      </p:sp>
      <p:pic>
        <p:nvPicPr>
          <p:cNvPr id="3" name="Picture 2" descr="A picture containing person, indoor, arm&#10;&#10;Description automatically generated">
            <a:extLst>
              <a:ext uri="{FF2B5EF4-FFF2-40B4-BE49-F238E27FC236}">
                <a16:creationId xmlns:a16="http://schemas.microsoft.com/office/drawing/2014/main" id="{A7DC329E-9E79-4441-817E-B221CA2727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0" y="1295400"/>
            <a:ext cx="2950308" cy="4533198"/>
          </a:xfrm>
          <a:prstGeom prst="rect">
            <a:avLst/>
          </a:prstGeom>
        </p:spPr>
      </p:pic>
    </p:spTree>
    <p:extLst>
      <p:ext uri="{BB962C8B-B14F-4D97-AF65-F5344CB8AC3E}">
        <p14:creationId xmlns:p14="http://schemas.microsoft.com/office/powerpoint/2010/main" val="8588108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Energy Control Program</a:t>
            </a:r>
          </a:p>
        </p:txBody>
      </p:sp>
      <p:sp>
        <p:nvSpPr>
          <p:cNvPr id="15363" name="Rectangle 3"/>
          <p:cNvSpPr>
            <a:spLocks noGrp="1" noChangeArrowheads="1"/>
          </p:cNvSpPr>
          <p:nvPr>
            <p:ph idx="1"/>
          </p:nvPr>
        </p:nvSpPr>
        <p:spPr>
          <a:xfrm>
            <a:off x="533400" y="1295400"/>
            <a:ext cx="4191000" cy="4495800"/>
          </a:xfrm>
        </p:spPr>
        <p:txBody>
          <a:bodyPr/>
          <a:lstStyle/>
          <a:p>
            <a:r>
              <a:rPr lang="en-US" altLang="en-US" dirty="0"/>
              <a:t>The employer shall establish a program consisting of:</a:t>
            </a:r>
          </a:p>
          <a:p>
            <a:pPr>
              <a:buFont typeface="Wingdings" panose="05000000000000000000" pitchFamily="2" charset="2"/>
              <a:buNone/>
            </a:pPr>
            <a:endParaRPr lang="en-US" altLang="en-US" sz="1200" dirty="0">
              <a:latin typeface="Times New Roman" panose="02020603050405020304" pitchFamily="18" charset="0"/>
            </a:endParaRPr>
          </a:p>
          <a:p>
            <a:pPr lvl="1"/>
            <a:r>
              <a:rPr lang="en-US" altLang="en-US" dirty="0"/>
              <a:t>Energy control procedures</a:t>
            </a:r>
          </a:p>
          <a:p>
            <a:pPr lvl="1">
              <a:buFont typeface="Symbol" panose="05050102010706020507" pitchFamily="18" charset="2"/>
              <a:buNone/>
            </a:pPr>
            <a:endParaRPr lang="en-US" altLang="en-US" sz="1200" dirty="0"/>
          </a:p>
          <a:p>
            <a:pPr lvl="1"/>
            <a:r>
              <a:rPr lang="en-US" altLang="en-US" dirty="0"/>
              <a:t>Employee training</a:t>
            </a:r>
            <a:r>
              <a:rPr lang="en-US" altLang="en-US" b="1" dirty="0"/>
              <a:t> </a:t>
            </a:r>
          </a:p>
          <a:p>
            <a:pPr lvl="1">
              <a:buFont typeface="Symbol" panose="05050102010706020507" pitchFamily="18" charset="2"/>
              <a:buNone/>
            </a:pPr>
            <a:endParaRPr lang="en-US" altLang="en-US" sz="1200" dirty="0"/>
          </a:p>
          <a:p>
            <a:pPr lvl="1"/>
            <a:r>
              <a:rPr lang="en-US" altLang="en-US" dirty="0"/>
              <a:t>Periodic inspections </a:t>
            </a:r>
          </a:p>
          <a:p>
            <a:endParaRPr lang="en-US" altLang="en-US" dirty="0"/>
          </a:p>
        </p:txBody>
      </p:sp>
      <p:sp>
        <p:nvSpPr>
          <p:cNvPr id="15365"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4704" y="1447800"/>
            <a:ext cx="4008330" cy="4191000"/>
          </a:xfrm>
          <a:prstGeom prst="rect">
            <a:avLst/>
          </a:prstGeom>
        </p:spPr>
      </p:pic>
    </p:spTree>
    <p:extLst>
      <p:ext uri="{BB962C8B-B14F-4D97-AF65-F5344CB8AC3E}">
        <p14:creationId xmlns:p14="http://schemas.microsoft.com/office/powerpoint/2010/main" val="14173968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Energy Control Program</a:t>
            </a:r>
          </a:p>
        </p:txBody>
      </p:sp>
      <p:sp>
        <p:nvSpPr>
          <p:cNvPr id="16387" name="Rectangle 3"/>
          <p:cNvSpPr>
            <a:spLocks noGrp="1" noChangeArrowheads="1"/>
          </p:cNvSpPr>
          <p:nvPr>
            <p:ph type="body" sz="half" idx="1"/>
          </p:nvPr>
        </p:nvSpPr>
        <p:spPr>
          <a:xfrm>
            <a:off x="533399" y="1295400"/>
            <a:ext cx="4924425" cy="4495800"/>
          </a:xfrm>
        </p:spPr>
        <p:txBody>
          <a:bodyPr/>
          <a:lstStyle/>
          <a:p>
            <a:pPr marL="457200" indent="-457200"/>
            <a:r>
              <a:rPr lang="en-US" altLang="en-US" dirty="0"/>
              <a:t>If an energy isolating device is not capable of being locked out, the employer’s energy control program shall utilize a </a:t>
            </a:r>
            <a:r>
              <a:rPr lang="en-US" altLang="en-US" b="1" dirty="0"/>
              <a:t>“tagout system”</a:t>
            </a:r>
            <a:r>
              <a:rPr lang="en-US" altLang="en-US" dirty="0"/>
              <a:t>.</a:t>
            </a:r>
          </a:p>
          <a:p>
            <a:pPr marL="0" indent="0"/>
            <a:endParaRPr lang="en-US" altLang="en-US" dirty="0"/>
          </a:p>
        </p:txBody>
      </p:sp>
      <p:sp>
        <p:nvSpPr>
          <p:cNvPr id="16388"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1910.147(c)(2)</a:t>
            </a:r>
          </a:p>
        </p:txBody>
      </p:sp>
      <p:pic>
        <p:nvPicPr>
          <p:cNvPr id="8" name="Picture 7"/>
          <p:cNvPicPr>
            <a:picLocks noChangeAspect="1"/>
          </p:cNvPicPr>
          <p:nvPr/>
        </p:nvPicPr>
        <p:blipFill>
          <a:blip r:embed="rId3"/>
          <a:stretch>
            <a:fillRect/>
          </a:stretch>
        </p:blipFill>
        <p:spPr>
          <a:xfrm>
            <a:off x="5457825" y="1447800"/>
            <a:ext cx="2495550" cy="4484069"/>
          </a:xfrm>
          <a:prstGeom prst="rect">
            <a:avLst/>
          </a:prstGeom>
        </p:spPr>
      </p:pic>
    </p:spTree>
    <p:extLst>
      <p:ext uri="{BB962C8B-B14F-4D97-AF65-F5344CB8AC3E}">
        <p14:creationId xmlns:p14="http://schemas.microsoft.com/office/powerpoint/2010/main" val="2964396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Energy Control Program</a:t>
            </a:r>
          </a:p>
        </p:txBody>
      </p:sp>
      <p:sp>
        <p:nvSpPr>
          <p:cNvPr id="17411" name="Rectangle 3"/>
          <p:cNvSpPr>
            <a:spLocks noGrp="1" noChangeArrowheads="1"/>
          </p:cNvSpPr>
          <p:nvPr>
            <p:ph type="body" sz="half" idx="1"/>
          </p:nvPr>
        </p:nvSpPr>
        <p:spPr>
          <a:xfrm>
            <a:off x="533400" y="1295400"/>
            <a:ext cx="5181600" cy="4495800"/>
          </a:xfrm>
        </p:spPr>
        <p:txBody>
          <a:bodyPr/>
          <a:lstStyle/>
          <a:p>
            <a:pPr marL="457200" indent="-457200"/>
            <a:r>
              <a:rPr lang="en-US" altLang="en-US" dirty="0"/>
              <a:t>When a </a:t>
            </a:r>
            <a:r>
              <a:rPr lang="en-US" altLang="en-US" dirty="0" err="1"/>
              <a:t>tagout</a:t>
            </a:r>
            <a:r>
              <a:rPr lang="en-US" altLang="en-US" dirty="0"/>
              <a:t> device is used on an energy isolating device which is capable of being locked out </a:t>
            </a:r>
          </a:p>
          <a:p>
            <a:pPr lvl="1"/>
            <a:endParaRPr lang="en-US" altLang="en-US" sz="800" dirty="0"/>
          </a:p>
          <a:p>
            <a:pPr lvl="1"/>
            <a:r>
              <a:rPr lang="en-US" altLang="en-US" dirty="0" err="1"/>
              <a:t>Tagout</a:t>
            </a:r>
            <a:r>
              <a:rPr lang="en-US" altLang="en-US" dirty="0"/>
              <a:t> device shall be attached at the same location </a:t>
            </a:r>
          </a:p>
          <a:p>
            <a:pPr lvl="1"/>
            <a:endParaRPr lang="en-US" altLang="en-US" sz="1200" dirty="0"/>
          </a:p>
          <a:p>
            <a:pPr lvl="1"/>
            <a:r>
              <a:rPr lang="en-US" altLang="en-US" dirty="0"/>
              <a:t>Must provide equivalent safety</a:t>
            </a:r>
          </a:p>
          <a:p>
            <a:pPr marL="0" indent="0"/>
            <a:endParaRPr lang="en-US" altLang="en-US" sz="2400" dirty="0"/>
          </a:p>
        </p:txBody>
      </p:sp>
      <p:sp>
        <p:nvSpPr>
          <p:cNvPr id="17412" name="Rectangle 4"/>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1910.147(c)(3)</a:t>
            </a:r>
          </a:p>
        </p:txBody>
      </p:sp>
      <p:pic>
        <p:nvPicPr>
          <p:cNvPr id="12" name="Picture 11"/>
          <p:cNvPicPr>
            <a:picLocks noChangeAspect="1"/>
          </p:cNvPicPr>
          <p:nvPr/>
        </p:nvPicPr>
        <p:blipFill>
          <a:blip r:embed="rId3"/>
          <a:stretch>
            <a:fillRect/>
          </a:stretch>
        </p:blipFill>
        <p:spPr>
          <a:xfrm>
            <a:off x="6038850" y="1447800"/>
            <a:ext cx="2495550" cy="4484069"/>
          </a:xfrm>
          <a:prstGeom prst="rect">
            <a:avLst/>
          </a:prstGeom>
        </p:spPr>
      </p:pic>
    </p:spTree>
    <p:extLst>
      <p:ext uri="{BB962C8B-B14F-4D97-AF65-F5344CB8AC3E}">
        <p14:creationId xmlns:p14="http://schemas.microsoft.com/office/powerpoint/2010/main" val="279217116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Energy Control Procedure</a:t>
            </a:r>
          </a:p>
        </p:txBody>
      </p:sp>
      <p:sp>
        <p:nvSpPr>
          <p:cNvPr id="18435" name="Rectangle 3"/>
          <p:cNvSpPr>
            <a:spLocks noGrp="1" noChangeArrowheads="1"/>
          </p:cNvSpPr>
          <p:nvPr>
            <p:ph idx="1"/>
          </p:nvPr>
        </p:nvSpPr>
        <p:spPr>
          <a:xfrm>
            <a:off x="533400" y="1219200"/>
            <a:ext cx="3962400" cy="4572000"/>
          </a:xfrm>
        </p:spPr>
        <p:txBody>
          <a:bodyPr/>
          <a:lstStyle/>
          <a:p>
            <a:r>
              <a:rPr lang="en-US" altLang="en-US" b="1" dirty="0"/>
              <a:t>Procedures </a:t>
            </a:r>
          </a:p>
          <a:p>
            <a:endParaRPr lang="en-US" altLang="en-US" sz="800" dirty="0"/>
          </a:p>
          <a:p>
            <a:pPr lvl="1"/>
            <a:r>
              <a:rPr lang="en-US" altLang="en-US" dirty="0"/>
              <a:t>Shall be developed, documented and utilized for the control of potentially hazardous energy</a:t>
            </a:r>
          </a:p>
          <a:p>
            <a:pPr lvl="1"/>
            <a:endParaRPr lang="en-US" altLang="en-US" dirty="0"/>
          </a:p>
          <a:p>
            <a:pPr lvl="1"/>
            <a:r>
              <a:rPr lang="en-US" altLang="en-US" dirty="0"/>
              <a:t>Shall clearly and specifically outline techniques to be utilized to control hazardous energy</a:t>
            </a:r>
          </a:p>
          <a:p>
            <a:pPr lvl="1"/>
            <a:endParaRPr lang="en-US" altLang="en-US" b="1" dirty="0"/>
          </a:p>
        </p:txBody>
      </p:sp>
      <p:sp>
        <p:nvSpPr>
          <p:cNvPr id="18436" name="Rectangle 14"/>
          <p:cNvSpPr>
            <a:spLocks noChangeArrowheads="1"/>
          </p:cNvSpPr>
          <p:nvPr/>
        </p:nvSpPr>
        <p:spPr bwMode="auto">
          <a:xfrm>
            <a:off x="6934200"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1910.147(c)(4)</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2809" y="1371600"/>
            <a:ext cx="4010191" cy="4495800"/>
          </a:xfrm>
          <a:prstGeom prst="rect">
            <a:avLst/>
          </a:prstGeom>
        </p:spPr>
      </p:pic>
    </p:spTree>
    <p:extLst>
      <p:ext uri="{BB962C8B-B14F-4D97-AF65-F5344CB8AC3E}">
        <p14:creationId xmlns:p14="http://schemas.microsoft.com/office/powerpoint/2010/main" val="30591258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Energy Control Procedure</a:t>
            </a:r>
          </a:p>
        </p:txBody>
      </p:sp>
      <p:sp>
        <p:nvSpPr>
          <p:cNvPr id="19459" name="Rectangle 3"/>
          <p:cNvSpPr>
            <a:spLocks noGrp="1" noChangeArrowheads="1"/>
          </p:cNvSpPr>
          <p:nvPr>
            <p:ph idx="1"/>
          </p:nvPr>
        </p:nvSpPr>
        <p:spPr>
          <a:xfrm>
            <a:off x="533400" y="1219200"/>
            <a:ext cx="8001000" cy="4876800"/>
          </a:xfrm>
        </p:spPr>
        <p:txBody>
          <a:bodyPr/>
          <a:lstStyle/>
          <a:p>
            <a:r>
              <a:rPr lang="en-US" altLang="en-US" b="1" dirty="0"/>
              <a:t>Energy control (LOTO) procedure</a:t>
            </a:r>
          </a:p>
          <a:p>
            <a:endParaRPr lang="en-US" altLang="en-US" sz="900" dirty="0"/>
          </a:p>
          <a:p>
            <a:pPr lvl="1"/>
            <a:r>
              <a:rPr lang="en-US" altLang="en-US" dirty="0"/>
              <a:t>Statement of intended use of procedure </a:t>
            </a:r>
          </a:p>
          <a:p>
            <a:pPr lvl="1"/>
            <a:endParaRPr lang="en-US" altLang="en-US" sz="800" dirty="0"/>
          </a:p>
          <a:p>
            <a:pPr lvl="1"/>
            <a:r>
              <a:rPr lang="en-US" altLang="en-US" dirty="0"/>
              <a:t>Steps for shutting down, isolating, blocking and securing machines or equipment to control hazardous energy</a:t>
            </a:r>
          </a:p>
          <a:p>
            <a:pPr lvl="1"/>
            <a:endParaRPr lang="en-US" altLang="en-US" sz="800" dirty="0"/>
          </a:p>
          <a:p>
            <a:pPr lvl="1"/>
            <a:r>
              <a:rPr lang="en-US" altLang="en-US" dirty="0"/>
              <a:t>Steps for the placement, removal and transfer of lockout devices or </a:t>
            </a:r>
            <a:r>
              <a:rPr lang="en-US" altLang="en-US" dirty="0" err="1"/>
              <a:t>tagout</a:t>
            </a:r>
            <a:r>
              <a:rPr lang="en-US" altLang="en-US" dirty="0"/>
              <a:t> devices and the responsibility for them, </a:t>
            </a:r>
            <a:r>
              <a:rPr lang="en-US" altLang="en-US" b="1" dirty="0"/>
              <a:t>and</a:t>
            </a:r>
          </a:p>
          <a:p>
            <a:pPr lvl="1"/>
            <a:endParaRPr lang="en-US" altLang="en-US" sz="800" b="1" dirty="0"/>
          </a:p>
          <a:p>
            <a:pPr lvl="1"/>
            <a:r>
              <a:rPr lang="en-US" altLang="en-US" dirty="0"/>
              <a:t>Requirements for testing machine/equipment to determine and verify effectiveness of LOTO devices and other energy control measures</a:t>
            </a:r>
          </a:p>
        </p:txBody>
      </p:sp>
      <p:sp>
        <p:nvSpPr>
          <p:cNvPr id="19460"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1910.147(c)(4)</a:t>
            </a:r>
          </a:p>
        </p:txBody>
      </p:sp>
    </p:spTree>
    <p:extLst>
      <p:ext uri="{BB962C8B-B14F-4D97-AF65-F5344CB8AC3E}">
        <p14:creationId xmlns:p14="http://schemas.microsoft.com/office/powerpoint/2010/main" val="11889099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Procedure Exception</a:t>
            </a:r>
          </a:p>
        </p:txBody>
      </p:sp>
      <p:sp>
        <p:nvSpPr>
          <p:cNvPr id="3" name="Content Placeholder 2"/>
          <p:cNvSpPr>
            <a:spLocks noGrp="1"/>
          </p:cNvSpPr>
          <p:nvPr>
            <p:ph idx="1"/>
          </p:nvPr>
        </p:nvSpPr>
        <p:spPr/>
        <p:txBody>
          <a:bodyPr>
            <a:normAutofit lnSpcReduction="10000"/>
          </a:bodyPr>
          <a:lstStyle/>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Machine/equipment has no potential for stored/residual energy after shut down</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Machine/equipment has a single energy source (readily identified and isolated</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The isolation and locking out of energy source will completely de-energize/deactivate the machine/equipment</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Machine/equipment is isolated from that energy source and locked out during servicing or maintenance</a:t>
            </a:r>
          </a:p>
          <a:p>
            <a:pPr marL="342900" lvl="2" indent="-342900">
              <a:buClr>
                <a:srgbClr val="910046"/>
              </a:buClr>
              <a:buSzPct val="84000"/>
              <a:buFont typeface="Wingdings" panose="05000000000000000000" pitchFamily="2" charset="2"/>
              <a:buChar char="l"/>
            </a:pPr>
            <a:endParaRPr lang="en-US" altLang="en-US" sz="1500" b="1" dirty="0">
              <a:cs typeface="Arial" panose="020B0604020202020204" pitchFamily="34" charset="0"/>
            </a:endParaRPr>
          </a:p>
          <a:p>
            <a:endParaRPr lang="en-US" dirty="0"/>
          </a:p>
        </p:txBody>
      </p:sp>
      <p:sp>
        <p:nvSpPr>
          <p:cNvPr id="20484"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1910.147(c)(4)</a:t>
            </a:r>
          </a:p>
        </p:txBody>
      </p:sp>
    </p:spTree>
    <p:extLst>
      <p:ext uri="{BB962C8B-B14F-4D97-AF65-F5344CB8AC3E}">
        <p14:creationId xmlns:p14="http://schemas.microsoft.com/office/powerpoint/2010/main" val="7882397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57200"/>
            <a:ext cx="7626350" cy="549275"/>
          </a:xfrm>
        </p:spPr>
        <p:txBody>
          <a:bodyPr/>
          <a:lstStyle/>
          <a:p>
            <a:r>
              <a:rPr lang="en-US" altLang="en-US"/>
              <a:t>Objectives</a:t>
            </a:r>
          </a:p>
        </p:txBody>
      </p:sp>
      <p:sp>
        <p:nvSpPr>
          <p:cNvPr id="4099" name="Rectangle 3"/>
          <p:cNvSpPr>
            <a:spLocks noGrp="1" noChangeArrowheads="1"/>
          </p:cNvSpPr>
          <p:nvPr>
            <p:ph idx="1"/>
          </p:nvPr>
        </p:nvSpPr>
        <p:spPr>
          <a:xfrm>
            <a:off x="533400" y="1379348"/>
            <a:ext cx="7702550" cy="4411851"/>
          </a:xfrm>
        </p:spPr>
        <p:txBody>
          <a:bodyPr/>
          <a:lstStyle/>
          <a:p>
            <a:r>
              <a:rPr lang="en-US" altLang="en-US" dirty="0"/>
              <a:t>After this course, students will be able to:</a:t>
            </a:r>
            <a:endParaRPr lang="en-US" altLang="en-US" b="1" dirty="0"/>
          </a:p>
          <a:p>
            <a:pPr lvl="1"/>
            <a:endParaRPr lang="en-US" altLang="en-US" sz="800" dirty="0"/>
          </a:p>
          <a:p>
            <a:pPr lvl="1"/>
            <a:r>
              <a:rPr lang="en-US" altLang="en-US" dirty="0"/>
              <a:t>Understand the need for energy control procedures</a:t>
            </a:r>
          </a:p>
          <a:p>
            <a:pPr lvl="1">
              <a:buFont typeface="Symbol" panose="05050102010706020507" pitchFamily="18" charset="2"/>
              <a:buNone/>
            </a:pPr>
            <a:endParaRPr lang="en-US" altLang="en-US" sz="1200" dirty="0"/>
          </a:p>
          <a:p>
            <a:pPr lvl="1"/>
            <a:r>
              <a:rPr lang="en-US" altLang="en-US" dirty="0"/>
              <a:t>Identify methods of lockout/tagout</a:t>
            </a:r>
          </a:p>
          <a:p>
            <a:pPr lvl="1">
              <a:buFont typeface="Symbol" panose="05050102010706020507" pitchFamily="18" charset="2"/>
              <a:buNone/>
            </a:pPr>
            <a:endParaRPr lang="en-US" altLang="en-US" sz="1200" dirty="0"/>
          </a:p>
          <a:p>
            <a:pPr lvl="1"/>
            <a:r>
              <a:rPr lang="en-US" altLang="en-US" dirty="0"/>
              <a:t>Identify the employer’s responsibilities</a:t>
            </a:r>
          </a:p>
          <a:p>
            <a:pPr lvl="1">
              <a:buFont typeface="Symbol" panose="05050102010706020507" pitchFamily="18" charset="2"/>
              <a:buNone/>
            </a:pPr>
            <a:endParaRPr lang="en-US" altLang="en-US" sz="1200" dirty="0"/>
          </a:p>
          <a:p>
            <a:pPr lvl="1"/>
            <a:r>
              <a:rPr lang="en-US" altLang="en-US" dirty="0"/>
              <a:t>Identify the employee training needs</a:t>
            </a:r>
          </a:p>
          <a:p>
            <a:pPr lvl="1"/>
            <a:endParaRPr lang="en-US" altLang="en-US" sz="1200" dirty="0"/>
          </a:p>
          <a:p>
            <a:pPr lvl="1"/>
            <a:r>
              <a:rPr lang="en-US" altLang="en-US" dirty="0"/>
              <a:t>Understand how to handle group lockout/tagout, outside contractors, and shift changes</a:t>
            </a:r>
          </a:p>
        </p:txBody>
      </p:sp>
    </p:spTree>
    <p:extLst>
      <p:ext uri="{BB962C8B-B14F-4D97-AF65-F5344CB8AC3E}">
        <p14:creationId xmlns:p14="http://schemas.microsoft.com/office/powerpoint/2010/main" val="25115092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457200"/>
            <a:ext cx="7696200" cy="554038"/>
          </a:xfrm>
        </p:spPr>
        <p:txBody>
          <a:bodyPr/>
          <a:lstStyle/>
          <a:p>
            <a:r>
              <a:rPr lang="en-US" altLang="en-US" dirty="0"/>
              <a:t>Procedure Exception</a:t>
            </a:r>
          </a:p>
        </p:txBody>
      </p:sp>
      <p:sp>
        <p:nvSpPr>
          <p:cNvPr id="2" name="Content Placeholder 1"/>
          <p:cNvSpPr>
            <a:spLocks noGrp="1"/>
          </p:cNvSpPr>
          <p:nvPr>
            <p:ph idx="1"/>
          </p:nvPr>
        </p:nvSpPr>
        <p:spPr>
          <a:xfrm>
            <a:off x="609600" y="1066800"/>
            <a:ext cx="8001000" cy="4525963"/>
          </a:xfrm>
        </p:spPr>
        <p:txBody>
          <a:bodyPr/>
          <a:lstStyle/>
          <a:p>
            <a:pPr lvl="2">
              <a:buFont typeface="Arial" panose="020B0604020202020204" pitchFamily="34" charset="0"/>
              <a:buChar char="•"/>
            </a:pPr>
            <a:endParaRPr lang="en-US" sz="1600" dirty="0"/>
          </a:p>
          <a:p>
            <a:pPr marL="342900" lvl="2" indent="-342900">
              <a:buClr>
                <a:srgbClr val="910046"/>
              </a:buClr>
              <a:buSzPct val="84000"/>
              <a:buFont typeface="Wingdings" panose="05000000000000000000" pitchFamily="2" charset="2"/>
              <a:buChar char="l"/>
            </a:pPr>
            <a:r>
              <a:rPr lang="en-US" sz="2400" dirty="0"/>
              <a:t>Lockout </a:t>
            </a:r>
            <a:r>
              <a:rPr lang="en-US" altLang="en-US" sz="2400" dirty="0">
                <a:cs typeface="Arial" panose="020B0604020202020204" pitchFamily="34" charset="0"/>
              </a:rPr>
              <a:t>device is under the exclusive control of the authorized employee performing the servicing or maintenance</a:t>
            </a:r>
          </a:p>
          <a:p>
            <a:pPr marL="342900" lvl="2" indent="-342900">
              <a:buClr>
                <a:srgbClr val="910046"/>
              </a:buClr>
              <a:buSzPct val="84000"/>
              <a:buFont typeface="Wingdings" panose="05000000000000000000" pitchFamily="2" charset="2"/>
              <a:buChar char="l"/>
            </a:pPr>
            <a:endParaRPr lang="en-US" altLang="en-US" sz="2400"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Servicing/maintenance does not create hazards for other employees; </a:t>
            </a:r>
            <a:r>
              <a:rPr lang="en-US" altLang="en-US" sz="2400" i="1" dirty="0">
                <a:cs typeface="Arial" panose="020B0604020202020204" pitchFamily="34" charset="0"/>
              </a:rPr>
              <a:t>and</a:t>
            </a:r>
          </a:p>
          <a:p>
            <a:pPr marL="342900" lvl="2" indent="-342900">
              <a:buClr>
                <a:srgbClr val="910046"/>
              </a:buClr>
              <a:buSzPct val="84000"/>
              <a:buFont typeface="Wingdings" panose="05000000000000000000" pitchFamily="2" charset="2"/>
              <a:buChar char="l"/>
            </a:pPr>
            <a:endParaRPr lang="en-US" altLang="en-US" sz="2400" i="1" dirty="0">
              <a:cs typeface="Arial" panose="020B0604020202020204" pitchFamily="34" charset="0"/>
            </a:endParaRPr>
          </a:p>
          <a:p>
            <a:pPr marL="342900" lvl="2" indent="-342900">
              <a:buClr>
                <a:srgbClr val="910046"/>
              </a:buClr>
              <a:buSzPct val="84000"/>
              <a:buFont typeface="Wingdings" panose="05000000000000000000" pitchFamily="2" charset="2"/>
              <a:buChar char="l"/>
            </a:pPr>
            <a:r>
              <a:rPr lang="en-US" altLang="en-US" sz="2400" dirty="0">
                <a:cs typeface="Arial" panose="020B0604020202020204" pitchFamily="34" charset="0"/>
              </a:rPr>
              <a:t>Employer has had no accidents involving the unexpected activation/re-energization of the machine/equipment during servicing/maintenance</a:t>
            </a:r>
          </a:p>
          <a:p>
            <a:endParaRPr lang="en-US" dirty="0"/>
          </a:p>
        </p:txBody>
      </p:sp>
      <p:sp>
        <p:nvSpPr>
          <p:cNvPr id="20484" name="Rectangle 5"/>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1910.147(c)(4)</a:t>
            </a:r>
          </a:p>
        </p:txBody>
      </p:sp>
    </p:spTree>
    <p:extLst>
      <p:ext uri="{BB962C8B-B14F-4D97-AF65-F5344CB8AC3E}">
        <p14:creationId xmlns:p14="http://schemas.microsoft.com/office/powerpoint/2010/main" val="25380836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Materials and Hardware</a:t>
            </a:r>
          </a:p>
        </p:txBody>
      </p:sp>
      <p:sp>
        <p:nvSpPr>
          <p:cNvPr id="21507" name="Rectangle 3"/>
          <p:cNvSpPr>
            <a:spLocks noGrp="1" noChangeArrowheads="1"/>
          </p:cNvSpPr>
          <p:nvPr>
            <p:ph idx="1"/>
          </p:nvPr>
        </p:nvSpPr>
        <p:spPr>
          <a:xfrm>
            <a:off x="533400" y="1600200"/>
            <a:ext cx="6019800" cy="4495800"/>
          </a:xfrm>
        </p:spPr>
        <p:txBody>
          <a:bodyPr/>
          <a:lstStyle/>
          <a:p>
            <a:r>
              <a:rPr lang="en-US" altLang="en-US" dirty="0"/>
              <a:t>Provided by employer</a:t>
            </a:r>
          </a:p>
          <a:p>
            <a:endParaRPr lang="en-US" altLang="en-US" sz="3200" dirty="0"/>
          </a:p>
          <a:p>
            <a:r>
              <a:rPr lang="en-US" altLang="en-US" dirty="0"/>
              <a:t>Singularly identified</a:t>
            </a:r>
          </a:p>
          <a:p>
            <a:endParaRPr lang="en-US" altLang="en-US" sz="3200" dirty="0"/>
          </a:p>
          <a:p>
            <a:r>
              <a:rPr lang="en-US" altLang="en-US" dirty="0"/>
              <a:t>Only device(s) used</a:t>
            </a:r>
          </a:p>
          <a:p>
            <a:endParaRPr lang="en-US" altLang="en-US" sz="3200" dirty="0"/>
          </a:p>
          <a:p>
            <a:r>
              <a:rPr lang="en-US" altLang="en-US" dirty="0"/>
              <a:t>Not used for other purposes</a:t>
            </a:r>
          </a:p>
          <a:p>
            <a:pPr>
              <a:buFont typeface="Wingdings" panose="05000000000000000000" pitchFamily="2" charset="2"/>
              <a:buNone/>
            </a:pPr>
            <a:endParaRPr lang="en-US" altLang="en-US" dirty="0"/>
          </a:p>
          <a:p>
            <a:pPr>
              <a:buFont typeface="Wingdings" panose="05000000000000000000" pitchFamily="2" charset="2"/>
              <a:buNone/>
            </a:pPr>
            <a:endParaRPr lang="en-US" altLang="en-US" dirty="0">
              <a:latin typeface="Times New Roman" panose="02020603050405020304" pitchFamily="18" charset="0"/>
            </a:endParaRPr>
          </a:p>
        </p:txBody>
      </p:sp>
      <p:sp>
        <p:nvSpPr>
          <p:cNvPr id="21509" name="Rectangle 7"/>
          <p:cNvSpPr>
            <a:spLocks noChangeArrowheads="1"/>
          </p:cNvSpPr>
          <p:nvPr/>
        </p:nvSpPr>
        <p:spPr bwMode="auto">
          <a:xfrm>
            <a:off x="6934200"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1910.147(c)(5)</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1817" y="1371600"/>
            <a:ext cx="3298101" cy="2727930"/>
          </a:xfrm>
          <a:prstGeom prst="rect">
            <a:avLst/>
          </a:prstGeom>
        </p:spPr>
      </p:pic>
    </p:spTree>
    <p:extLst>
      <p:ext uri="{BB962C8B-B14F-4D97-AF65-F5344CB8AC3E}">
        <p14:creationId xmlns:p14="http://schemas.microsoft.com/office/powerpoint/2010/main" val="27387942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Materials and Hardware</a:t>
            </a:r>
          </a:p>
        </p:txBody>
      </p:sp>
      <p:sp>
        <p:nvSpPr>
          <p:cNvPr id="22531" name="Rectangle 3"/>
          <p:cNvSpPr>
            <a:spLocks noGrp="1" noChangeArrowheads="1"/>
          </p:cNvSpPr>
          <p:nvPr>
            <p:ph idx="1"/>
          </p:nvPr>
        </p:nvSpPr>
        <p:spPr>
          <a:xfrm>
            <a:off x="609600" y="1143000"/>
            <a:ext cx="3429000" cy="3733800"/>
          </a:xfrm>
        </p:spPr>
        <p:txBody>
          <a:bodyPr>
            <a:normAutofit fontScale="92500" lnSpcReduction="20000"/>
          </a:bodyPr>
          <a:lstStyle/>
          <a:p>
            <a:pPr>
              <a:lnSpc>
                <a:spcPct val="150000"/>
              </a:lnSpc>
            </a:pPr>
            <a:r>
              <a:rPr lang="en-US" altLang="en-US" dirty="0"/>
              <a:t>Durable</a:t>
            </a:r>
          </a:p>
          <a:p>
            <a:pPr>
              <a:lnSpc>
                <a:spcPct val="150000"/>
              </a:lnSpc>
              <a:buFont typeface="Wingdings" panose="05000000000000000000" pitchFamily="2" charset="2"/>
              <a:buNone/>
            </a:pPr>
            <a:endParaRPr lang="en-US" altLang="en-US" dirty="0"/>
          </a:p>
          <a:p>
            <a:pPr>
              <a:lnSpc>
                <a:spcPct val="150000"/>
              </a:lnSpc>
            </a:pPr>
            <a:r>
              <a:rPr lang="en-US" altLang="en-US" dirty="0"/>
              <a:t>Standardized</a:t>
            </a:r>
          </a:p>
          <a:p>
            <a:pPr>
              <a:lnSpc>
                <a:spcPct val="150000"/>
              </a:lnSpc>
              <a:buFont typeface="Wingdings" panose="05000000000000000000" pitchFamily="2" charset="2"/>
              <a:buNone/>
            </a:pPr>
            <a:endParaRPr lang="en-US" altLang="en-US" dirty="0"/>
          </a:p>
          <a:p>
            <a:pPr>
              <a:lnSpc>
                <a:spcPct val="150000"/>
              </a:lnSpc>
            </a:pPr>
            <a:r>
              <a:rPr lang="en-US" altLang="en-US" dirty="0"/>
              <a:t>Substantial</a:t>
            </a:r>
          </a:p>
          <a:p>
            <a:pPr>
              <a:lnSpc>
                <a:spcPct val="150000"/>
              </a:lnSpc>
              <a:buFont typeface="Wingdings" panose="05000000000000000000" pitchFamily="2" charset="2"/>
              <a:buNone/>
            </a:pPr>
            <a:endParaRPr lang="en-US" altLang="en-US" dirty="0"/>
          </a:p>
          <a:p>
            <a:pPr>
              <a:lnSpc>
                <a:spcPct val="150000"/>
              </a:lnSpc>
            </a:pPr>
            <a:r>
              <a:rPr lang="en-US" altLang="en-US" dirty="0"/>
              <a:t>Identifiable</a:t>
            </a:r>
            <a:endParaRPr lang="en-US" altLang="en-US" dirty="0">
              <a:latin typeface="Times New Roman" panose="02020603050405020304" pitchFamily="18" charset="0"/>
            </a:endParaRPr>
          </a:p>
        </p:txBody>
      </p:sp>
      <p:sp>
        <p:nvSpPr>
          <p:cNvPr id="22532" name="Rectangle 51"/>
          <p:cNvSpPr>
            <a:spLocks noChangeArrowheads="1"/>
          </p:cNvSpPr>
          <p:nvPr/>
        </p:nvSpPr>
        <p:spPr bwMode="auto">
          <a:xfrm>
            <a:off x="6934200"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1910.147(c)(5)</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5933" y="1371600"/>
            <a:ext cx="3666067" cy="4315920"/>
          </a:xfrm>
          <a:prstGeom prst="rect">
            <a:avLst/>
          </a:prstGeom>
        </p:spPr>
      </p:pic>
    </p:spTree>
    <p:extLst>
      <p:ext uri="{BB962C8B-B14F-4D97-AF65-F5344CB8AC3E}">
        <p14:creationId xmlns:p14="http://schemas.microsoft.com/office/powerpoint/2010/main" val="643002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
          <p:cNvSpPr>
            <a:spLocks noGrp="1" noChangeArrowheads="1"/>
          </p:cNvSpPr>
          <p:nvPr>
            <p:ph type="title"/>
          </p:nvPr>
        </p:nvSpPr>
        <p:spPr/>
        <p:txBody>
          <a:bodyPr/>
          <a:lstStyle/>
          <a:p>
            <a:r>
              <a:rPr lang="en-US" altLang="en-US"/>
              <a:t>Types of Devices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1219200"/>
            <a:ext cx="5619731" cy="4648200"/>
          </a:xfrm>
          <a:prstGeom prst="rect">
            <a:avLst/>
          </a:prstGeom>
        </p:spPr>
      </p:pic>
    </p:spTree>
    <p:extLst>
      <p:ext uri="{BB962C8B-B14F-4D97-AF65-F5344CB8AC3E}">
        <p14:creationId xmlns:p14="http://schemas.microsoft.com/office/powerpoint/2010/main" val="30601169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420469"/>
            <a:ext cx="6217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b="1" u="none" dirty="0">
                <a:solidFill>
                  <a:srgbClr val="102447"/>
                </a:solidFill>
                <a:latin typeface="Avenir Next LT Pro" panose="020B0504020202020204" pitchFamily="34" charset="0"/>
              </a:rPr>
              <a:t>Is this lockout identifiable?</a:t>
            </a:r>
          </a:p>
        </p:txBody>
      </p:sp>
      <p:sp>
        <p:nvSpPr>
          <p:cNvPr id="3" name="TextBox 2"/>
          <p:cNvSpPr txBox="1"/>
          <p:nvPr/>
        </p:nvSpPr>
        <p:spPr>
          <a:xfrm>
            <a:off x="6324600" y="2590800"/>
            <a:ext cx="1752600" cy="1200329"/>
          </a:xfrm>
          <a:prstGeom prst="rect">
            <a:avLst/>
          </a:prstGeom>
          <a:noFill/>
        </p:spPr>
        <p:txBody>
          <a:bodyPr wrap="square" rtlCol="0">
            <a:spAutoFit/>
          </a:bodyPr>
          <a:lstStyle/>
          <a:p>
            <a:r>
              <a:rPr lang="en-US" altLang="en-US" sz="2400" u="none" dirty="0">
                <a:latin typeface="Avenir Next LT Pro" panose="020B0504020202020204" pitchFamily="34" charset="0"/>
              </a:rPr>
              <a:t>Based on the photo, it is not. </a:t>
            </a:r>
            <a:endParaRPr lang="en-US" sz="2400" u="none" dirty="0"/>
          </a:p>
        </p:txBody>
      </p:sp>
      <p:sp>
        <p:nvSpPr>
          <p:cNvPr id="7" name="Rectangle 5"/>
          <p:cNvSpPr>
            <a:spLocks noChangeArrowheads="1"/>
          </p:cNvSpPr>
          <p:nvPr/>
        </p:nvSpPr>
        <p:spPr bwMode="auto">
          <a:xfrm>
            <a:off x="6934200"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1910.147(c)(5)</a:t>
            </a:r>
          </a:p>
        </p:txBody>
      </p:sp>
      <p:pic>
        <p:nvPicPr>
          <p:cNvPr id="8" name="Picture 7"/>
          <p:cNvPicPr>
            <a:picLocks noChangeAspect="1"/>
          </p:cNvPicPr>
          <p:nvPr/>
        </p:nvPicPr>
        <p:blipFill>
          <a:blip r:embed="rId3"/>
          <a:stretch>
            <a:fillRect/>
          </a:stretch>
        </p:blipFill>
        <p:spPr>
          <a:xfrm>
            <a:off x="2057400" y="1244600"/>
            <a:ext cx="4014661" cy="4684712"/>
          </a:xfrm>
          <a:prstGeom prst="rect">
            <a:avLst/>
          </a:prstGeom>
        </p:spPr>
      </p:pic>
    </p:spTree>
    <p:extLst>
      <p:ext uri="{BB962C8B-B14F-4D97-AF65-F5344CB8AC3E}">
        <p14:creationId xmlns:p14="http://schemas.microsoft.com/office/powerpoint/2010/main" val="2620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altLang="en-US"/>
              <a:t>Periodic Inspection</a:t>
            </a:r>
          </a:p>
        </p:txBody>
      </p:sp>
      <p:sp>
        <p:nvSpPr>
          <p:cNvPr id="26628" name="Rectangle 3"/>
          <p:cNvSpPr>
            <a:spLocks noGrp="1" noChangeArrowheads="1"/>
          </p:cNvSpPr>
          <p:nvPr>
            <p:ph type="body" sz="half" idx="1"/>
          </p:nvPr>
        </p:nvSpPr>
        <p:spPr>
          <a:xfrm>
            <a:off x="533400" y="1295400"/>
            <a:ext cx="7620000" cy="4648200"/>
          </a:xfrm>
        </p:spPr>
        <p:txBody>
          <a:bodyPr/>
          <a:lstStyle/>
          <a:p>
            <a:pPr marL="457200" indent="-457200">
              <a:defRPr/>
            </a:pPr>
            <a:r>
              <a:rPr lang="en-US" dirty="0"/>
              <a:t>Conducted at least annually to ensure procedure and requirements are followed</a:t>
            </a:r>
          </a:p>
          <a:p>
            <a:pPr marL="457200" indent="-457200">
              <a:defRPr/>
            </a:pPr>
            <a:endParaRPr lang="en-US" sz="800" dirty="0"/>
          </a:p>
          <a:p>
            <a:pPr marL="457200" indent="-457200">
              <a:defRPr/>
            </a:pPr>
            <a:endParaRPr lang="en-US" sz="800" dirty="0"/>
          </a:p>
          <a:p>
            <a:pPr marL="457200" indent="-457200">
              <a:defRPr/>
            </a:pPr>
            <a:r>
              <a:rPr lang="en-US" dirty="0"/>
              <a:t>Performed by authorized employee other than the one(s) using the procedure</a:t>
            </a:r>
            <a:endParaRPr lang="en-US" i="1" dirty="0"/>
          </a:p>
          <a:p>
            <a:pPr marL="457200" indent="-457200">
              <a:defRPr/>
            </a:pPr>
            <a:endParaRPr lang="en-US" sz="800" dirty="0"/>
          </a:p>
          <a:p>
            <a:pPr marL="457200" indent="-457200">
              <a:defRPr/>
            </a:pPr>
            <a:endParaRPr lang="en-US" sz="800" dirty="0"/>
          </a:p>
          <a:p>
            <a:pPr marL="457200" indent="-457200">
              <a:defRPr/>
            </a:pPr>
            <a:r>
              <a:rPr lang="en-US" dirty="0"/>
              <a:t>Designed to correct </a:t>
            </a:r>
            <a:r>
              <a:rPr lang="en-US"/>
              <a:t>identified deficiencies </a:t>
            </a:r>
            <a:r>
              <a:rPr lang="en-US" dirty="0"/>
              <a:t>or inadequacies</a:t>
            </a:r>
          </a:p>
          <a:p>
            <a:pPr marL="457200" indent="-457200">
              <a:buFont typeface="Wingdings" panose="05000000000000000000" pitchFamily="2" charset="2"/>
              <a:buNone/>
              <a:defRPr/>
            </a:pPr>
            <a:endParaRPr lang="en-US" sz="800" dirty="0"/>
          </a:p>
          <a:p>
            <a:pPr marL="457200" indent="-457200">
              <a:buFont typeface="Wingdings" panose="05000000000000000000" pitchFamily="2" charset="2"/>
              <a:buNone/>
              <a:defRPr/>
            </a:pPr>
            <a:endParaRPr lang="en-US" sz="800" dirty="0"/>
          </a:p>
          <a:p>
            <a:pPr marL="457200" indent="-457200">
              <a:defRPr/>
            </a:pPr>
            <a:r>
              <a:rPr lang="en-US" dirty="0"/>
              <a:t>Employer shall certify that periodic inspection has been performed</a:t>
            </a:r>
          </a:p>
          <a:p>
            <a:pPr marL="0" indent="0">
              <a:defRPr/>
            </a:pPr>
            <a:endParaRPr lang="en-US" dirty="0"/>
          </a:p>
          <a:p>
            <a:pPr marL="0" indent="0">
              <a:defRPr/>
            </a:pPr>
            <a:endParaRPr lang="en-US" sz="2400" dirty="0"/>
          </a:p>
        </p:txBody>
      </p:sp>
      <p:sp>
        <p:nvSpPr>
          <p:cNvPr id="25605" name="Rectangle 4"/>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1910.147(c)(6)</a:t>
            </a:r>
          </a:p>
        </p:txBody>
      </p:sp>
    </p:spTree>
    <p:extLst>
      <p:ext uri="{BB962C8B-B14F-4D97-AF65-F5344CB8AC3E}">
        <p14:creationId xmlns:p14="http://schemas.microsoft.com/office/powerpoint/2010/main" val="19939027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Periodic Inspection</a:t>
            </a:r>
          </a:p>
        </p:txBody>
      </p:sp>
      <p:sp>
        <p:nvSpPr>
          <p:cNvPr id="26627" name="Rectangle 3"/>
          <p:cNvSpPr>
            <a:spLocks noGrp="1" noChangeArrowheads="1"/>
          </p:cNvSpPr>
          <p:nvPr>
            <p:ph idx="1"/>
          </p:nvPr>
        </p:nvSpPr>
        <p:spPr>
          <a:xfrm>
            <a:off x="511899" y="1143000"/>
            <a:ext cx="8022501" cy="4495800"/>
          </a:xfrm>
        </p:spPr>
        <p:txBody>
          <a:bodyPr/>
          <a:lstStyle/>
          <a:p>
            <a:endParaRPr lang="en-US" altLang="en-US" sz="1000" dirty="0"/>
          </a:p>
          <a:p>
            <a:r>
              <a:rPr lang="en-US" altLang="en-US" dirty="0"/>
              <a:t>Lockout inspection</a:t>
            </a:r>
          </a:p>
          <a:p>
            <a:endParaRPr lang="en-US" altLang="en-US" sz="800" b="1" dirty="0"/>
          </a:p>
          <a:p>
            <a:pPr lvl="1"/>
            <a:r>
              <a:rPr lang="en-US" altLang="en-US" dirty="0"/>
              <a:t>Must review each </a:t>
            </a:r>
            <a:r>
              <a:rPr lang="en-US" altLang="en-US" b="1" dirty="0"/>
              <a:t>authorized</a:t>
            </a:r>
            <a:r>
              <a:rPr lang="en-US" altLang="en-US" dirty="0"/>
              <a:t> employee’s responsibilities under the energy control procedure</a:t>
            </a:r>
          </a:p>
          <a:p>
            <a:pPr lvl="1"/>
            <a:endParaRPr lang="en-US" altLang="en-US" sz="2000" dirty="0"/>
          </a:p>
          <a:p>
            <a:pPr lvl="1"/>
            <a:endParaRPr lang="en-US" altLang="en-US" sz="2000" dirty="0"/>
          </a:p>
          <a:p>
            <a:r>
              <a:rPr lang="en-US" altLang="en-US" dirty="0"/>
              <a:t>Tagout inspection</a:t>
            </a:r>
          </a:p>
          <a:p>
            <a:pPr>
              <a:buFont typeface="Wingdings" panose="05000000000000000000" pitchFamily="2" charset="2"/>
              <a:buNone/>
            </a:pPr>
            <a:endParaRPr lang="en-US" altLang="en-US" sz="800" b="1" dirty="0"/>
          </a:p>
          <a:p>
            <a:pPr lvl="1"/>
            <a:r>
              <a:rPr lang="en-US" altLang="en-US" dirty="0"/>
              <a:t>Must review each </a:t>
            </a:r>
            <a:r>
              <a:rPr lang="en-US" altLang="en-US" b="1" dirty="0"/>
              <a:t>authorized and affected </a:t>
            </a:r>
            <a:r>
              <a:rPr lang="en-US" altLang="en-US" dirty="0"/>
              <a:t>employee’s responsibilities under the energy control procedure, </a:t>
            </a:r>
            <a:r>
              <a:rPr lang="en-US" altLang="en-US" b="1" dirty="0"/>
              <a:t>and </a:t>
            </a:r>
          </a:p>
          <a:p>
            <a:pPr lvl="1"/>
            <a:endParaRPr lang="en-US" altLang="en-US" sz="800" b="1" dirty="0"/>
          </a:p>
          <a:p>
            <a:pPr lvl="1"/>
            <a:r>
              <a:rPr lang="en-US" altLang="en-US" dirty="0"/>
              <a:t>Additional training requirements of 1910.147(c)(7)(ii)</a:t>
            </a:r>
          </a:p>
          <a:p>
            <a:pPr>
              <a:buFont typeface="Wingdings" panose="05000000000000000000" pitchFamily="2" charset="2"/>
              <a:buNone/>
            </a:pPr>
            <a:endParaRPr lang="en-US" altLang="en-US" sz="2400" dirty="0"/>
          </a:p>
          <a:p>
            <a:pPr>
              <a:buFont typeface="Wingdings" panose="05000000000000000000" pitchFamily="2" charset="2"/>
              <a:buNone/>
            </a:pPr>
            <a:endParaRPr lang="en-US" altLang="en-US" sz="2400" dirty="0"/>
          </a:p>
        </p:txBody>
      </p:sp>
      <p:sp>
        <p:nvSpPr>
          <p:cNvPr id="26628" name="Rectangle 4"/>
          <p:cNvSpPr>
            <a:spLocks noChangeArrowheads="1"/>
          </p:cNvSpPr>
          <p:nvPr/>
        </p:nvSpPr>
        <p:spPr bwMode="auto">
          <a:xfrm>
            <a:off x="691269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1910.147(c)(6)</a:t>
            </a:r>
          </a:p>
        </p:txBody>
      </p:sp>
    </p:spTree>
    <p:extLst>
      <p:ext uri="{BB962C8B-B14F-4D97-AF65-F5344CB8AC3E}">
        <p14:creationId xmlns:p14="http://schemas.microsoft.com/office/powerpoint/2010/main" val="16621614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127000"/>
            <a:ext cx="6629400" cy="1107996"/>
          </a:xfrm>
        </p:spPr>
        <p:txBody>
          <a:bodyPr/>
          <a:lstStyle/>
          <a:p>
            <a:r>
              <a:rPr lang="en-US" altLang="en-US" dirty="0"/>
              <a:t>Training and Communication</a:t>
            </a:r>
          </a:p>
        </p:txBody>
      </p:sp>
      <p:sp>
        <p:nvSpPr>
          <p:cNvPr id="27651" name="Rectangle 3"/>
          <p:cNvSpPr>
            <a:spLocks noGrp="1" noChangeArrowheads="1"/>
          </p:cNvSpPr>
          <p:nvPr>
            <p:ph idx="1"/>
          </p:nvPr>
        </p:nvSpPr>
        <p:spPr>
          <a:xfrm>
            <a:off x="457200" y="1371600"/>
            <a:ext cx="8229600" cy="4495800"/>
          </a:xfrm>
        </p:spPr>
        <p:txBody>
          <a:bodyPr/>
          <a:lstStyle/>
          <a:p>
            <a:r>
              <a:rPr lang="en-US" altLang="en-US" dirty="0"/>
              <a:t>Authorized employee</a:t>
            </a:r>
          </a:p>
          <a:p>
            <a:endParaRPr lang="en-US" altLang="en-US" sz="800" dirty="0"/>
          </a:p>
          <a:p>
            <a:pPr lvl="1"/>
            <a:r>
              <a:rPr lang="en-US" altLang="en-US" dirty="0"/>
              <a:t>Recognition of hazardous energy sources</a:t>
            </a:r>
          </a:p>
          <a:p>
            <a:pPr lvl="1">
              <a:buFont typeface="Symbol" panose="05050102010706020507" pitchFamily="18" charset="2"/>
              <a:buNone/>
            </a:pPr>
            <a:endParaRPr lang="en-US" altLang="en-US" sz="800" dirty="0"/>
          </a:p>
          <a:p>
            <a:pPr lvl="1"/>
            <a:r>
              <a:rPr lang="en-US" altLang="en-US" dirty="0"/>
              <a:t>Type and magnitude of energy in workplace</a:t>
            </a:r>
          </a:p>
          <a:p>
            <a:pPr lvl="1">
              <a:buFont typeface="Symbol" panose="05050102010706020507" pitchFamily="18" charset="2"/>
              <a:buNone/>
            </a:pPr>
            <a:endParaRPr lang="en-US" altLang="en-US" sz="800" dirty="0"/>
          </a:p>
          <a:p>
            <a:pPr lvl="1"/>
            <a:r>
              <a:rPr lang="en-US" altLang="en-US" dirty="0"/>
              <a:t>Methods and means for energy isolation and control</a:t>
            </a:r>
          </a:p>
          <a:p>
            <a:pPr>
              <a:buFont typeface="Wingdings" panose="05000000000000000000" pitchFamily="2" charset="2"/>
              <a:buNone/>
            </a:pPr>
            <a:endParaRPr lang="en-US" altLang="en-US" b="1" dirty="0"/>
          </a:p>
          <a:p>
            <a:pPr marL="292100" indent="-292100"/>
            <a:r>
              <a:rPr lang="en-US" altLang="en-US" dirty="0"/>
              <a:t> Affected employee</a:t>
            </a:r>
          </a:p>
          <a:p>
            <a:pPr marL="681038" lvl="1" indent="-274638"/>
            <a:endParaRPr lang="en-US" altLang="en-US" sz="800" b="1" dirty="0"/>
          </a:p>
          <a:p>
            <a:pPr marL="681038" lvl="1" indent="-274638"/>
            <a:r>
              <a:rPr lang="en-US" altLang="en-US" dirty="0"/>
              <a:t>Purpose and use of the energy control procedure</a:t>
            </a:r>
          </a:p>
          <a:p>
            <a:pPr>
              <a:buFont typeface="Wingdings" panose="05000000000000000000" pitchFamily="2" charset="2"/>
              <a:buNone/>
            </a:pPr>
            <a:endParaRPr lang="en-US" altLang="en-US" b="1" dirty="0"/>
          </a:p>
          <a:p>
            <a:endParaRPr lang="en-US" altLang="en-US" dirty="0"/>
          </a:p>
        </p:txBody>
      </p:sp>
      <p:sp>
        <p:nvSpPr>
          <p:cNvPr id="27652" name="Rectangle 85"/>
          <p:cNvSpPr>
            <a:spLocks noChangeArrowheads="1"/>
          </p:cNvSpPr>
          <p:nvPr/>
        </p:nvSpPr>
        <p:spPr bwMode="auto">
          <a:xfrm>
            <a:off x="6934200" y="381000"/>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1910.147(c)(7)</a:t>
            </a:r>
            <a:r>
              <a:rPr lang="en-US" altLang="en-US" u="none" dirty="0"/>
              <a:t> </a:t>
            </a:r>
          </a:p>
        </p:txBody>
      </p:sp>
    </p:spTree>
    <p:extLst>
      <p:ext uri="{BB962C8B-B14F-4D97-AF65-F5344CB8AC3E}">
        <p14:creationId xmlns:p14="http://schemas.microsoft.com/office/powerpoint/2010/main" val="35488874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57200" y="1257300"/>
            <a:ext cx="4495800" cy="4495800"/>
          </a:xfrm>
        </p:spPr>
        <p:txBody>
          <a:bodyPr/>
          <a:lstStyle/>
          <a:p>
            <a:pPr marL="0" indent="0"/>
            <a:r>
              <a:rPr lang="en-US" altLang="en-US" dirty="0"/>
              <a:t> </a:t>
            </a:r>
            <a:r>
              <a:rPr lang="en-US" altLang="en-US" b="1" dirty="0"/>
              <a:t>All other employees</a:t>
            </a:r>
            <a:r>
              <a:rPr lang="en-US" altLang="en-US" dirty="0"/>
              <a:t> </a:t>
            </a:r>
          </a:p>
          <a:p>
            <a:pPr lvl="1"/>
            <a:endParaRPr lang="en-US" altLang="en-US" sz="800" dirty="0"/>
          </a:p>
          <a:p>
            <a:pPr lvl="1"/>
            <a:r>
              <a:rPr lang="en-US" altLang="en-US" dirty="0"/>
              <a:t>Procedures for energy control</a:t>
            </a:r>
          </a:p>
          <a:p>
            <a:pPr lvl="1"/>
            <a:endParaRPr lang="en-US" altLang="en-US" dirty="0"/>
          </a:p>
          <a:p>
            <a:pPr lvl="1"/>
            <a:r>
              <a:rPr lang="en-US" altLang="en-US" dirty="0"/>
              <a:t>Prohibition of restarting or reenergizing machines that are locked or tagged out</a:t>
            </a:r>
          </a:p>
        </p:txBody>
      </p:sp>
      <p:sp>
        <p:nvSpPr>
          <p:cNvPr id="29700" name="Rectangle 5"/>
          <p:cNvSpPr>
            <a:spLocks noChangeArrowheads="1"/>
          </p:cNvSpPr>
          <p:nvPr/>
        </p:nvSpPr>
        <p:spPr bwMode="auto">
          <a:xfrm>
            <a:off x="6934200" y="381000"/>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1910.147(c)(7)</a:t>
            </a:r>
            <a:r>
              <a:rPr lang="en-US" altLang="en-US" u="none" dirty="0"/>
              <a:t> </a:t>
            </a:r>
          </a:p>
        </p:txBody>
      </p:sp>
      <p:pic>
        <p:nvPicPr>
          <p:cNvPr id="4" name="Picture 3">
            <a:extLst>
              <a:ext uri="{FF2B5EF4-FFF2-40B4-BE49-F238E27FC236}">
                <a16:creationId xmlns:a16="http://schemas.microsoft.com/office/drawing/2014/main" id="{1CB48721-5262-4FD7-8857-EC19A3E400B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05400" y="1435999"/>
            <a:ext cx="3371850" cy="4407716"/>
          </a:xfrm>
          <a:prstGeom prst="rect">
            <a:avLst/>
          </a:prstGeom>
        </p:spPr>
      </p:pic>
      <p:sp>
        <p:nvSpPr>
          <p:cNvPr id="6" name="Rectangle 2">
            <a:extLst>
              <a:ext uri="{FF2B5EF4-FFF2-40B4-BE49-F238E27FC236}">
                <a16:creationId xmlns:a16="http://schemas.microsoft.com/office/drawing/2014/main" id="{27B402B7-4C3E-3E32-DD49-1C9E36A5D093}"/>
              </a:ext>
            </a:extLst>
          </p:cNvPr>
          <p:cNvSpPr>
            <a:spLocks noGrp="1" noChangeArrowheads="1"/>
          </p:cNvSpPr>
          <p:nvPr>
            <p:ph type="title"/>
          </p:nvPr>
        </p:nvSpPr>
        <p:spPr>
          <a:xfrm>
            <a:off x="533400" y="127000"/>
            <a:ext cx="6629400" cy="1107996"/>
          </a:xfrm>
        </p:spPr>
        <p:txBody>
          <a:bodyPr/>
          <a:lstStyle/>
          <a:p>
            <a:r>
              <a:rPr lang="en-US" altLang="en-US" dirty="0"/>
              <a:t>Training and Communication</a:t>
            </a:r>
          </a:p>
        </p:txBody>
      </p:sp>
    </p:spTree>
    <p:extLst>
      <p:ext uri="{BB962C8B-B14F-4D97-AF65-F5344CB8AC3E}">
        <p14:creationId xmlns:p14="http://schemas.microsoft.com/office/powerpoint/2010/main" val="18169251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503999" y="1295400"/>
            <a:ext cx="8106601" cy="4724400"/>
          </a:xfrm>
        </p:spPr>
        <p:txBody>
          <a:bodyPr/>
          <a:lstStyle/>
          <a:p>
            <a:pPr>
              <a:lnSpc>
                <a:spcPct val="90000"/>
              </a:lnSpc>
            </a:pPr>
            <a:r>
              <a:rPr lang="en-US" altLang="en-US" b="1" dirty="0"/>
              <a:t>Tagout system limitations </a:t>
            </a:r>
          </a:p>
          <a:p>
            <a:pPr lvl="1">
              <a:lnSpc>
                <a:spcPct val="90000"/>
              </a:lnSpc>
            </a:pPr>
            <a:endParaRPr lang="en-US" altLang="en-US" sz="1000" dirty="0"/>
          </a:p>
          <a:p>
            <a:pPr lvl="1">
              <a:lnSpc>
                <a:spcPct val="90000"/>
              </a:lnSpc>
            </a:pPr>
            <a:r>
              <a:rPr lang="en-US" altLang="en-US" dirty="0"/>
              <a:t>Warning devices only; do not provide physical restraint</a:t>
            </a:r>
          </a:p>
          <a:p>
            <a:pPr lvl="1">
              <a:lnSpc>
                <a:spcPct val="90000"/>
              </a:lnSpc>
              <a:buFont typeface="Symbol" panose="05050102010706020507" pitchFamily="18" charset="2"/>
              <a:buNone/>
            </a:pPr>
            <a:endParaRPr lang="en-US" altLang="en-US" dirty="0"/>
          </a:p>
          <a:p>
            <a:pPr lvl="1">
              <a:lnSpc>
                <a:spcPct val="90000"/>
              </a:lnSpc>
            </a:pPr>
            <a:r>
              <a:rPr lang="en-US" altLang="en-US" dirty="0"/>
              <a:t>Must not be removed/bypassed/ignored</a:t>
            </a:r>
          </a:p>
          <a:p>
            <a:pPr lvl="1">
              <a:lnSpc>
                <a:spcPct val="90000"/>
              </a:lnSpc>
              <a:buFont typeface="Symbol" panose="05050102010706020507" pitchFamily="18" charset="2"/>
              <a:buNone/>
            </a:pPr>
            <a:endParaRPr lang="en-US" altLang="en-US" dirty="0"/>
          </a:p>
          <a:p>
            <a:pPr lvl="1">
              <a:lnSpc>
                <a:spcPct val="90000"/>
              </a:lnSpc>
            </a:pPr>
            <a:r>
              <a:rPr lang="en-US" altLang="en-US" dirty="0"/>
              <a:t>Must be legible and understandable</a:t>
            </a:r>
          </a:p>
          <a:p>
            <a:pPr lvl="1">
              <a:lnSpc>
                <a:spcPct val="90000"/>
              </a:lnSpc>
              <a:buFont typeface="Symbol" panose="05050102010706020507" pitchFamily="18" charset="2"/>
              <a:buNone/>
            </a:pPr>
            <a:endParaRPr lang="en-US" altLang="en-US" dirty="0"/>
          </a:p>
          <a:p>
            <a:pPr lvl="1">
              <a:lnSpc>
                <a:spcPct val="90000"/>
              </a:lnSpc>
            </a:pPr>
            <a:r>
              <a:rPr lang="en-US" altLang="en-US" dirty="0"/>
              <a:t>Must withstand environmental conditions</a:t>
            </a:r>
          </a:p>
          <a:p>
            <a:pPr lvl="1">
              <a:lnSpc>
                <a:spcPct val="90000"/>
              </a:lnSpc>
              <a:buFont typeface="Symbol" panose="05050102010706020507" pitchFamily="18" charset="2"/>
              <a:buNone/>
            </a:pPr>
            <a:endParaRPr lang="en-US" altLang="en-US" dirty="0"/>
          </a:p>
          <a:p>
            <a:pPr lvl="1">
              <a:lnSpc>
                <a:spcPct val="90000"/>
              </a:lnSpc>
            </a:pPr>
            <a:r>
              <a:rPr lang="en-US" altLang="en-US" dirty="0"/>
              <a:t>May evoke false sense of security</a:t>
            </a:r>
          </a:p>
          <a:p>
            <a:pPr lvl="1">
              <a:lnSpc>
                <a:spcPct val="90000"/>
              </a:lnSpc>
            </a:pPr>
            <a:endParaRPr lang="en-US" altLang="en-US" dirty="0"/>
          </a:p>
          <a:p>
            <a:pPr lvl="1">
              <a:lnSpc>
                <a:spcPct val="90000"/>
              </a:lnSpc>
            </a:pPr>
            <a:r>
              <a:rPr lang="en-US" altLang="en-US" dirty="0"/>
              <a:t>Must be securely attached</a:t>
            </a:r>
          </a:p>
          <a:p>
            <a:pPr>
              <a:lnSpc>
                <a:spcPct val="90000"/>
              </a:lnSpc>
            </a:pPr>
            <a:endParaRPr lang="en-US" altLang="en-US" dirty="0"/>
          </a:p>
        </p:txBody>
      </p:sp>
      <p:sp>
        <p:nvSpPr>
          <p:cNvPr id="30723" name="Rectangle 4"/>
          <p:cNvSpPr>
            <a:spLocks noChangeArrowheads="1"/>
          </p:cNvSpPr>
          <p:nvPr/>
        </p:nvSpPr>
        <p:spPr bwMode="auto">
          <a:xfrm>
            <a:off x="6992849" y="60960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1910.147(c)(7)</a:t>
            </a:r>
            <a:endParaRPr lang="en-US" altLang="en-US" sz="1800" u="none"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4154" y="2590800"/>
            <a:ext cx="1689796" cy="3036269"/>
          </a:xfrm>
          <a:prstGeom prst="rect">
            <a:avLst/>
          </a:prstGeom>
        </p:spPr>
      </p:pic>
      <p:sp>
        <p:nvSpPr>
          <p:cNvPr id="4" name="Rectangle 2">
            <a:extLst>
              <a:ext uri="{FF2B5EF4-FFF2-40B4-BE49-F238E27FC236}">
                <a16:creationId xmlns:a16="http://schemas.microsoft.com/office/drawing/2014/main" id="{499A836B-64A1-9CCD-3FE3-58D6F8CE908D}"/>
              </a:ext>
            </a:extLst>
          </p:cNvPr>
          <p:cNvSpPr>
            <a:spLocks noGrp="1" noChangeArrowheads="1"/>
          </p:cNvSpPr>
          <p:nvPr>
            <p:ph type="title"/>
          </p:nvPr>
        </p:nvSpPr>
        <p:spPr>
          <a:xfrm>
            <a:off x="533400" y="127000"/>
            <a:ext cx="6629400" cy="1107996"/>
          </a:xfrm>
        </p:spPr>
        <p:txBody>
          <a:bodyPr/>
          <a:lstStyle/>
          <a:p>
            <a:r>
              <a:rPr lang="en-US" altLang="en-US" dirty="0"/>
              <a:t>Training and Communication</a:t>
            </a:r>
          </a:p>
        </p:txBody>
      </p:sp>
    </p:spTree>
    <p:extLst>
      <p:ext uri="{BB962C8B-B14F-4D97-AF65-F5344CB8AC3E}">
        <p14:creationId xmlns:p14="http://schemas.microsoft.com/office/powerpoint/2010/main" val="38846998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286358"/>
            <a:ext cx="8229600" cy="4657241"/>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102447"/>
                </a:solidFill>
                <a:latin typeface="+mj-lt"/>
              </a:rPr>
              <a:t>Amputations Special Emphasis Program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511899" y="1410346"/>
            <a:ext cx="8098701" cy="4304654"/>
          </a:xfrm>
        </p:spPr>
        <p:txBody>
          <a:bodyPr/>
          <a:lstStyle/>
          <a:p>
            <a:pPr>
              <a:lnSpc>
                <a:spcPct val="90000"/>
              </a:lnSpc>
            </a:pPr>
            <a:r>
              <a:rPr lang="en-US" altLang="en-US" dirty="0"/>
              <a:t>Retraining for authorized and affected employees</a:t>
            </a:r>
          </a:p>
          <a:p>
            <a:pPr>
              <a:lnSpc>
                <a:spcPct val="90000"/>
              </a:lnSpc>
            </a:pPr>
            <a:endParaRPr lang="en-US" altLang="en-US" sz="900" b="1" dirty="0"/>
          </a:p>
          <a:p>
            <a:pPr lvl="1">
              <a:lnSpc>
                <a:spcPct val="90000"/>
              </a:lnSpc>
            </a:pPr>
            <a:endParaRPr lang="en-US" altLang="en-US" sz="800" dirty="0"/>
          </a:p>
          <a:p>
            <a:pPr lvl="1">
              <a:lnSpc>
                <a:spcPct val="90000"/>
              </a:lnSpc>
            </a:pPr>
            <a:r>
              <a:rPr lang="en-US" altLang="en-US" dirty="0"/>
              <a:t>Change in job assignments</a:t>
            </a:r>
          </a:p>
          <a:p>
            <a:pPr lvl="1">
              <a:lnSpc>
                <a:spcPct val="90000"/>
              </a:lnSpc>
            </a:pPr>
            <a:endParaRPr lang="en-US" altLang="en-US" dirty="0"/>
          </a:p>
          <a:p>
            <a:pPr lvl="1">
              <a:lnSpc>
                <a:spcPct val="90000"/>
              </a:lnSpc>
            </a:pPr>
            <a:r>
              <a:rPr lang="en-US" altLang="en-US" dirty="0"/>
              <a:t>Change in machines, equipment or processes that present new hazards</a:t>
            </a:r>
          </a:p>
          <a:p>
            <a:pPr lvl="1">
              <a:lnSpc>
                <a:spcPct val="90000"/>
              </a:lnSpc>
            </a:pPr>
            <a:endParaRPr lang="en-US" altLang="en-US" dirty="0"/>
          </a:p>
          <a:p>
            <a:pPr lvl="1">
              <a:lnSpc>
                <a:spcPct val="90000"/>
              </a:lnSpc>
            </a:pPr>
            <a:r>
              <a:rPr lang="en-US" altLang="en-US" dirty="0"/>
              <a:t>Change in energy control procedures</a:t>
            </a:r>
          </a:p>
          <a:p>
            <a:pPr lvl="1">
              <a:lnSpc>
                <a:spcPct val="90000"/>
              </a:lnSpc>
            </a:pPr>
            <a:endParaRPr lang="en-US" altLang="en-US" dirty="0"/>
          </a:p>
          <a:p>
            <a:pPr lvl="1">
              <a:lnSpc>
                <a:spcPct val="90000"/>
              </a:lnSpc>
            </a:pPr>
            <a:r>
              <a:rPr lang="en-US" altLang="en-US" dirty="0"/>
              <a:t>Whenever periodic inspections reveal, or employer has reason to believe, there are deviations in employee knowledge or use of procedures</a:t>
            </a:r>
          </a:p>
          <a:p>
            <a:pPr>
              <a:lnSpc>
                <a:spcPct val="90000"/>
              </a:lnSpc>
            </a:pPr>
            <a:endParaRPr lang="en-US" altLang="en-US" dirty="0"/>
          </a:p>
        </p:txBody>
      </p:sp>
      <p:sp>
        <p:nvSpPr>
          <p:cNvPr id="31747" name="Rectangle 4"/>
          <p:cNvSpPr>
            <a:spLocks noChangeArrowheads="1"/>
          </p:cNvSpPr>
          <p:nvPr/>
        </p:nvSpPr>
        <p:spPr bwMode="auto">
          <a:xfrm>
            <a:off x="6972300" y="62126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1910.147(c)(7)</a:t>
            </a:r>
            <a:endParaRPr lang="en-US" altLang="en-US" u="none" dirty="0"/>
          </a:p>
        </p:txBody>
      </p:sp>
      <p:sp>
        <p:nvSpPr>
          <p:cNvPr id="4" name="Rectangle 2">
            <a:extLst>
              <a:ext uri="{FF2B5EF4-FFF2-40B4-BE49-F238E27FC236}">
                <a16:creationId xmlns:a16="http://schemas.microsoft.com/office/drawing/2014/main" id="{902F7E99-D2E4-FFEB-F9FD-93C9CF0B7E7F}"/>
              </a:ext>
            </a:extLst>
          </p:cNvPr>
          <p:cNvSpPr>
            <a:spLocks noGrp="1" noChangeArrowheads="1"/>
          </p:cNvSpPr>
          <p:nvPr>
            <p:ph type="title"/>
          </p:nvPr>
        </p:nvSpPr>
        <p:spPr>
          <a:xfrm>
            <a:off x="533400" y="127000"/>
            <a:ext cx="6629400" cy="1107996"/>
          </a:xfrm>
        </p:spPr>
        <p:txBody>
          <a:bodyPr/>
          <a:lstStyle/>
          <a:p>
            <a:r>
              <a:rPr lang="en-US" altLang="en-US" dirty="0"/>
              <a:t>Training and Communication</a:t>
            </a:r>
          </a:p>
        </p:txBody>
      </p:sp>
    </p:spTree>
    <p:extLst>
      <p:ext uri="{BB962C8B-B14F-4D97-AF65-F5344CB8AC3E}">
        <p14:creationId xmlns:p14="http://schemas.microsoft.com/office/powerpoint/2010/main" val="162237624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457200"/>
            <a:ext cx="7620000" cy="549275"/>
          </a:xfrm>
        </p:spPr>
        <p:txBody>
          <a:bodyPr/>
          <a:lstStyle/>
          <a:p>
            <a:r>
              <a:rPr lang="en-US" altLang="en-US" dirty="0"/>
              <a:t>Is this a proper lockout?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337733"/>
            <a:ext cx="2590800" cy="4313109"/>
          </a:xfrm>
          <a:prstGeom prst="rect">
            <a:avLst/>
          </a:prstGeom>
        </p:spPr>
      </p:pic>
      <p:sp>
        <p:nvSpPr>
          <p:cNvPr id="13" name="TextBox 12"/>
          <p:cNvSpPr txBox="1"/>
          <p:nvPr/>
        </p:nvSpPr>
        <p:spPr>
          <a:xfrm>
            <a:off x="3739296" y="3733800"/>
            <a:ext cx="1181734" cy="1508105"/>
          </a:xfrm>
          <a:prstGeom prst="rect">
            <a:avLst/>
          </a:prstGeom>
          <a:noFill/>
        </p:spPr>
        <p:txBody>
          <a:bodyPr wrap="none" rtlCol="0">
            <a:spAutoFit/>
          </a:bodyPr>
          <a:lstStyle/>
          <a:p>
            <a:r>
              <a:rPr lang="en-US" b="1" u="none" dirty="0">
                <a:latin typeface="Avenir Next LT Pro" panose="020B0504020202020204" pitchFamily="34" charset="0"/>
              </a:rPr>
              <a:t> </a:t>
            </a:r>
            <a:r>
              <a:rPr lang="en-US" sz="2800" b="1" u="none" dirty="0">
                <a:solidFill>
                  <a:srgbClr val="FF0000"/>
                </a:solidFill>
                <a:latin typeface="Avenir Next LT Pro" panose="020B0504020202020204" pitchFamily="34" charset="0"/>
              </a:rPr>
              <a:t>NO</a:t>
            </a:r>
          </a:p>
          <a:p>
            <a:endParaRPr lang="en-US" sz="2800" b="1" u="none" dirty="0">
              <a:latin typeface="Avenir Next LT Pro" panose="020B0504020202020204" pitchFamily="34" charset="0"/>
            </a:endParaRPr>
          </a:p>
          <a:p>
            <a:pPr algn="ctr"/>
            <a:r>
              <a:rPr lang="en-US" sz="2800" b="1" u="none" dirty="0">
                <a:latin typeface="Avenir Next LT Pro" panose="020B0504020202020204" pitchFamily="34" charset="0"/>
              </a:rPr>
              <a:t>Why?</a:t>
            </a: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7526" y="1291824"/>
            <a:ext cx="3206774" cy="4359018"/>
          </a:xfrm>
          <a:prstGeom prst="rect">
            <a:avLst/>
          </a:prstGeom>
        </p:spPr>
      </p:pic>
      <p:cxnSp>
        <p:nvCxnSpPr>
          <p:cNvPr id="8" name="Straight Arrow Connector 7"/>
          <p:cNvCxnSpPr>
            <a:cxnSpLocks/>
          </p:cNvCxnSpPr>
          <p:nvPr/>
        </p:nvCxnSpPr>
        <p:spPr bwMode="auto">
          <a:xfrm flipV="1">
            <a:off x="2312475" y="3276600"/>
            <a:ext cx="3783525" cy="258768"/>
          </a:xfrm>
          <a:prstGeom prst="straightConnector1">
            <a:avLst/>
          </a:prstGeom>
          <a:ln w="57150">
            <a:headEnd type="none" w="sm" len="sm"/>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20794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Energy Isolation</a:t>
            </a:r>
          </a:p>
        </p:txBody>
      </p:sp>
      <p:sp>
        <p:nvSpPr>
          <p:cNvPr id="33795" name="Rectangle 3"/>
          <p:cNvSpPr>
            <a:spLocks noGrp="1" noChangeArrowheads="1"/>
          </p:cNvSpPr>
          <p:nvPr>
            <p:ph type="body" sz="half" idx="1"/>
          </p:nvPr>
        </p:nvSpPr>
        <p:spPr>
          <a:xfrm>
            <a:off x="533400" y="1219200"/>
            <a:ext cx="4800600" cy="4495800"/>
          </a:xfrm>
        </p:spPr>
        <p:txBody>
          <a:bodyPr/>
          <a:lstStyle/>
          <a:p>
            <a:pPr marL="457200" indent="-457200"/>
            <a:r>
              <a:rPr lang="en-US" altLang="en-US" dirty="0"/>
              <a:t>Lockout or </a:t>
            </a:r>
            <a:r>
              <a:rPr lang="en-US" altLang="en-US" dirty="0" err="1"/>
              <a:t>tagout</a:t>
            </a:r>
            <a:r>
              <a:rPr lang="en-US" altLang="en-US" dirty="0"/>
              <a:t> shall be performed only by the </a:t>
            </a:r>
            <a:r>
              <a:rPr lang="en-US" altLang="en-US" b="1" dirty="0"/>
              <a:t>authorized employees </a:t>
            </a:r>
            <a:r>
              <a:rPr lang="en-US" altLang="en-US" dirty="0"/>
              <a:t>who are performing the servicing or maintenance</a:t>
            </a:r>
            <a:r>
              <a:rPr lang="en-US" altLang="en-US" sz="2400" dirty="0"/>
              <a:t> </a:t>
            </a:r>
          </a:p>
        </p:txBody>
      </p:sp>
      <p:sp>
        <p:nvSpPr>
          <p:cNvPr id="33796" name="Rectangle 4"/>
          <p:cNvSpPr>
            <a:spLocks noChangeArrowheads="1"/>
          </p:cNvSpPr>
          <p:nvPr/>
        </p:nvSpPr>
        <p:spPr bwMode="auto">
          <a:xfrm>
            <a:off x="6912699" y="62126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1910.147(c)(8)</a:t>
            </a:r>
            <a:endParaRPr lang="en-US" altLang="en-US" u="none" dirty="0"/>
          </a:p>
        </p:txBody>
      </p:sp>
      <p:pic>
        <p:nvPicPr>
          <p:cNvPr id="3" name="Picture 2"/>
          <p:cNvPicPr>
            <a:picLocks noChangeAspect="1"/>
          </p:cNvPicPr>
          <p:nvPr/>
        </p:nvPicPr>
        <p:blipFill>
          <a:blip r:embed="rId3"/>
          <a:stretch>
            <a:fillRect/>
          </a:stretch>
        </p:blipFill>
        <p:spPr>
          <a:xfrm>
            <a:off x="5714999" y="1219200"/>
            <a:ext cx="2743201" cy="4661379"/>
          </a:xfrm>
          <a:prstGeom prst="rect">
            <a:avLst/>
          </a:prstGeom>
        </p:spPr>
      </p:pic>
    </p:spTree>
    <p:extLst>
      <p:ext uri="{BB962C8B-B14F-4D97-AF65-F5344CB8AC3E}">
        <p14:creationId xmlns:p14="http://schemas.microsoft.com/office/powerpoint/2010/main" val="6063875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Notification of Employees</a:t>
            </a:r>
          </a:p>
        </p:txBody>
      </p:sp>
      <p:sp>
        <p:nvSpPr>
          <p:cNvPr id="34819" name="Rectangle 3"/>
          <p:cNvSpPr>
            <a:spLocks noGrp="1" noChangeArrowheads="1"/>
          </p:cNvSpPr>
          <p:nvPr>
            <p:ph idx="1"/>
          </p:nvPr>
        </p:nvSpPr>
        <p:spPr>
          <a:xfrm>
            <a:off x="533400" y="1295400"/>
            <a:ext cx="5638800" cy="4495800"/>
          </a:xfrm>
        </p:spPr>
        <p:txBody>
          <a:bodyPr/>
          <a:lstStyle/>
          <a:p>
            <a:r>
              <a:rPr lang="en-US" altLang="en-US" b="1" dirty="0"/>
              <a:t>Affected employees </a:t>
            </a:r>
            <a:r>
              <a:rPr lang="en-US" altLang="en-US" dirty="0"/>
              <a:t>shall be notified by the employer or authorized employee of the application and removal of LOTO devices </a:t>
            </a:r>
          </a:p>
          <a:p>
            <a:endParaRPr lang="en-US" altLang="en-US" dirty="0"/>
          </a:p>
          <a:p>
            <a:r>
              <a:rPr lang="en-US" altLang="en-US" dirty="0"/>
              <a:t>Notification given </a:t>
            </a:r>
            <a:r>
              <a:rPr lang="en-US" altLang="en-US" b="1" dirty="0"/>
              <a:t>before </a:t>
            </a:r>
            <a:r>
              <a:rPr lang="en-US" altLang="en-US" dirty="0"/>
              <a:t>controls are applied, and </a:t>
            </a:r>
            <a:r>
              <a:rPr lang="en-US" altLang="en-US" b="1" dirty="0"/>
              <a:t>after </a:t>
            </a:r>
            <a:r>
              <a:rPr lang="en-US" altLang="en-US" dirty="0"/>
              <a:t>they are removed from the machine or equipment</a:t>
            </a:r>
          </a:p>
        </p:txBody>
      </p:sp>
      <p:sp>
        <p:nvSpPr>
          <p:cNvPr id="34820" name="Rectangle 4"/>
          <p:cNvSpPr>
            <a:spLocks noChangeArrowheads="1"/>
          </p:cNvSpPr>
          <p:nvPr/>
        </p:nvSpPr>
        <p:spPr bwMode="auto">
          <a:xfrm>
            <a:off x="6912699" y="621268"/>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1910.147(c)(9)</a:t>
            </a:r>
            <a:endParaRPr lang="en-US" altLang="en-US" u="none"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0" y="1676400"/>
            <a:ext cx="2177164" cy="3733800"/>
          </a:xfrm>
          <a:prstGeom prst="rect">
            <a:avLst/>
          </a:prstGeom>
        </p:spPr>
      </p:pic>
    </p:spTree>
    <p:extLst>
      <p:ext uri="{BB962C8B-B14F-4D97-AF65-F5344CB8AC3E}">
        <p14:creationId xmlns:p14="http://schemas.microsoft.com/office/powerpoint/2010/main" val="24524921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457200"/>
            <a:ext cx="6629400" cy="549275"/>
          </a:xfrm>
        </p:spPr>
        <p:txBody>
          <a:bodyPr/>
          <a:lstStyle/>
          <a:p>
            <a:r>
              <a:rPr lang="en-US" altLang="en-US" dirty="0"/>
              <a:t> Application of Control</a:t>
            </a:r>
          </a:p>
        </p:txBody>
      </p:sp>
      <p:sp>
        <p:nvSpPr>
          <p:cNvPr id="36867" name="Rectangle 3"/>
          <p:cNvSpPr>
            <a:spLocks noGrp="1" noChangeArrowheads="1"/>
          </p:cNvSpPr>
          <p:nvPr>
            <p:ph idx="1"/>
          </p:nvPr>
        </p:nvSpPr>
        <p:spPr>
          <a:xfrm>
            <a:off x="533400" y="1295400"/>
            <a:ext cx="8229600" cy="4876800"/>
          </a:xfrm>
        </p:spPr>
        <p:txBody>
          <a:bodyPr/>
          <a:lstStyle/>
          <a:p>
            <a:pPr>
              <a:lnSpc>
                <a:spcPct val="110000"/>
              </a:lnSpc>
              <a:defRPr/>
            </a:pPr>
            <a:r>
              <a:rPr lang="en-US" dirty="0"/>
              <a:t>Application of control </a:t>
            </a:r>
          </a:p>
          <a:p>
            <a:pPr>
              <a:lnSpc>
                <a:spcPct val="110000"/>
              </a:lnSpc>
              <a:defRPr/>
            </a:pPr>
            <a:endParaRPr lang="en-US" sz="800" dirty="0"/>
          </a:p>
          <a:p>
            <a:pPr marL="914400" lvl="1" indent="-457200">
              <a:lnSpc>
                <a:spcPct val="120000"/>
              </a:lnSpc>
              <a:buFont typeface="+mj-lt"/>
              <a:buAutoNum type="arabicPeriod"/>
              <a:defRPr/>
            </a:pPr>
            <a:r>
              <a:rPr lang="en-US" dirty="0"/>
              <a:t>Preparation for shutdown</a:t>
            </a:r>
          </a:p>
          <a:p>
            <a:pPr marL="914400" lvl="1" indent="-457200">
              <a:lnSpc>
                <a:spcPct val="120000"/>
              </a:lnSpc>
              <a:buFont typeface="+mj-lt"/>
              <a:buAutoNum type="arabicPeriod"/>
              <a:defRPr/>
            </a:pPr>
            <a:endParaRPr lang="en-US" sz="800" dirty="0"/>
          </a:p>
          <a:p>
            <a:pPr marL="914400" lvl="1" indent="-457200">
              <a:lnSpc>
                <a:spcPct val="120000"/>
              </a:lnSpc>
              <a:buFont typeface="+mj-lt"/>
              <a:buAutoNum type="arabicPeriod"/>
              <a:defRPr/>
            </a:pPr>
            <a:r>
              <a:rPr lang="en-US" dirty="0"/>
              <a:t>Machine or equipment shutdown</a:t>
            </a:r>
          </a:p>
          <a:p>
            <a:pPr marL="914400" lvl="1" indent="-457200">
              <a:lnSpc>
                <a:spcPct val="120000"/>
              </a:lnSpc>
              <a:buFont typeface="+mj-lt"/>
              <a:buAutoNum type="arabicPeriod"/>
              <a:defRPr/>
            </a:pPr>
            <a:endParaRPr lang="en-US" sz="800" dirty="0"/>
          </a:p>
          <a:p>
            <a:pPr marL="914400" lvl="1" indent="-457200">
              <a:lnSpc>
                <a:spcPct val="120000"/>
              </a:lnSpc>
              <a:buFont typeface="+mj-lt"/>
              <a:buAutoNum type="arabicPeriod"/>
              <a:defRPr/>
            </a:pPr>
            <a:r>
              <a:rPr lang="en-US" dirty="0"/>
              <a:t>Machine or equipment isolation</a:t>
            </a:r>
          </a:p>
          <a:p>
            <a:pPr marL="914400" lvl="1" indent="-457200">
              <a:lnSpc>
                <a:spcPct val="120000"/>
              </a:lnSpc>
              <a:buFont typeface="+mj-lt"/>
              <a:buAutoNum type="arabicPeriod"/>
              <a:defRPr/>
            </a:pPr>
            <a:endParaRPr lang="en-US" sz="800" dirty="0"/>
          </a:p>
          <a:p>
            <a:pPr marL="914400" lvl="1" indent="-457200">
              <a:lnSpc>
                <a:spcPct val="120000"/>
              </a:lnSpc>
              <a:buFont typeface="+mj-lt"/>
              <a:buAutoNum type="arabicPeriod"/>
              <a:defRPr/>
            </a:pPr>
            <a:r>
              <a:rPr lang="en-US" dirty="0"/>
              <a:t>LOTO device application</a:t>
            </a:r>
          </a:p>
          <a:p>
            <a:pPr marL="914400" lvl="1" indent="-457200">
              <a:lnSpc>
                <a:spcPct val="120000"/>
              </a:lnSpc>
              <a:buFont typeface="+mj-lt"/>
              <a:buAutoNum type="arabicPeriod"/>
              <a:defRPr/>
            </a:pPr>
            <a:endParaRPr lang="en-US" sz="800" dirty="0"/>
          </a:p>
          <a:p>
            <a:pPr marL="914400" lvl="1" indent="-457200">
              <a:lnSpc>
                <a:spcPct val="120000"/>
              </a:lnSpc>
              <a:buFont typeface="+mj-lt"/>
              <a:buAutoNum type="arabicPeriod"/>
              <a:defRPr/>
            </a:pPr>
            <a:r>
              <a:rPr lang="en-US" dirty="0"/>
              <a:t>Release of stored energy</a:t>
            </a:r>
          </a:p>
          <a:p>
            <a:pPr marL="914400" lvl="1" indent="-457200">
              <a:lnSpc>
                <a:spcPct val="120000"/>
              </a:lnSpc>
              <a:buFont typeface="+mj-lt"/>
              <a:buAutoNum type="arabicPeriod"/>
              <a:defRPr/>
            </a:pPr>
            <a:endParaRPr lang="en-US" sz="800" dirty="0"/>
          </a:p>
          <a:p>
            <a:pPr marL="914400" lvl="1" indent="-457200">
              <a:lnSpc>
                <a:spcPct val="120000"/>
              </a:lnSpc>
              <a:buFont typeface="+mj-lt"/>
              <a:buAutoNum type="arabicPeriod"/>
              <a:defRPr/>
            </a:pPr>
            <a:r>
              <a:rPr lang="en-US" dirty="0"/>
              <a:t>Verification of isolation</a:t>
            </a:r>
          </a:p>
          <a:p>
            <a:pPr lvl="1">
              <a:lnSpc>
                <a:spcPct val="110000"/>
              </a:lnSpc>
              <a:defRPr/>
            </a:pPr>
            <a:endParaRPr lang="en-US" dirty="0"/>
          </a:p>
        </p:txBody>
      </p:sp>
      <p:sp>
        <p:nvSpPr>
          <p:cNvPr id="35844" name="Rectangle 4"/>
          <p:cNvSpPr>
            <a:spLocks noChangeArrowheads="1"/>
          </p:cNvSpPr>
          <p:nvPr/>
        </p:nvSpPr>
        <p:spPr bwMode="auto">
          <a:xfrm>
            <a:off x="7182004" y="621268"/>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1910.147(d)</a:t>
            </a:r>
            <a:endParaRPr lang="en-US" altLang="en-US" u="none" dirty="0"/>
          </a:p>
        </p:txBody>
      </p:sp>
    </p:spTree>
    <p:extLst>
      <p:ext uri="{BB962C8B-B14F-4D97-AF65-F5344CB8AC3E}">
        <p14:creationId xmlns:p14="http://schemas.microsoft.com/office/powerpoint/2010/main" val="212934390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457200"/>
            <a:ext cx="7696200" cy="549275"/>
          </a:xfrm>
        </p:spPr>
        <p:txBody>
          <a:bodyPr/>
          <a:lstStyle/>
          <a:p>
            <a:r>
              <a:rPr lang="en-US" altLang="en-US" dirty="0"/>
              <a:t>Preparation for Shutdown</a:t>
            </a:r>
          </a:p>
        </p:txBody>
      </p:sp>
      <p:sp>
        <p:nvSpPr>
          <p:cNvPr id="37891" name="Rectangle 3"/>
          <p:cNvSpPr>
            <a:spLocks noGrp="1" noChangeArrowheads="1"/>
          </p:cNvSpPr>
          <p:nvPr>
            <p:ph type="body" sz="half" idx="1"/>
          </p:nvPr>
        </p:nvSpPr>
        <p:spPr>
          <a:xfrm>
            <a:off x="533400" y="1447800"/>
            <a:ext cx="4038600" cy="4495800"/>
          </a:xfrm>
        </p:spPr>
        <p:txBody>
          <a:bodyPr/>
          <a:lstStyle/>
          <a:p>
            <a:pPr marL="457200" indent="-457200"/>
            <a:r>
              <a:rPr lang="en-US" altLang="en-US" dirty="0"/>
              <a:t>Know the types and amounts of energy</a:t>
            </a:r>
          </a:p>
          <a:p>
            <a:pPr marL="457200" indent="-457200"/>
            <a:endParaRPr lang="en-US" altLang="en-US" dirty="0"/>
          </a:p>
          <a:p>
            <a:pPr marL="457200" indent="-457200"/>
            <a:r>
              <a:rPr lang="en-US" altLang="en-US" dirty="0"/>
              <a:t>Know the hazards of the energy</a:t>
            </a:r>
          </a:p>
          <a:p>
            <a:pPr marL="457200" indent="-457200"/>
            <a:endParaRPr lang="en-US" altLang="en-US" dirty="0"/>
          </a:p>
          <a:p>
            <a:pPr marL="457200" indent="-457200"/>
            <a:r>
              <a:rPr lang="en-US" altLang="en-US" dirty="0"/>
              <a:t>Know method or means to control energy </a:t>
            </a:r>
          </a:p>
        </p:txBody>
      </p:sp>
      <p:sp>
        <p:nvSpPr>
          <p:cNvPr id="37892" name="Rectangle 7"/>
          <p:cNvSpPr>
            <a:spLocks noChangeArrowheads="1"/>
          </p:cNvSpPr>
          <p:nvPr/>
        </p:nvSpPr>
        <p:spPr bwMode="auto">
          <a:xfrm>
            <a:off x="6899875" y="621268"/>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1910.147(d)(1)</a:t>
            </a:r>
            <a:endParaRPr lang="en-US" altLang="en-US" u="none" dirty="0"/>
          </a:p>
        </p:txBody>
      </p:sp>
      <p:pic>
        <p:nvPicPr>
          <p:cNvPr id="4" name="Picture 3" descr="Graphical user interface&#10;&#10;Description automatically generated with medium confidence">
            <a:extLst>
              <a:ext uri="{FF2B5EF4-FFF2-40B4-BE49-F238E27FC236}">
                <a16:creationId xmlns:a16="http://schemas.microsoft.com/office/drawing/2014/main" id="{93B853C8-8503-4FFE-B7D7-30251411C5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59906" y="1235133"/>
            <a:ext cx="2319090" cy="4739640"/>
          </a:xfrm>
          <a:prstGeom prst="rect">
            <a:avLst/>
          </a:prstGeom>
        </p:spPr>
      </p:pic>
    </p:spTree>
    <p:extLst>
      <p:ext uri="{BB962C8B-B14F-4D97-AF65-F5344CB8AC3E}">
        <p14:creationId xmlns:p14="http://schemas.microsoft.com/office/powerpoint/2010/main" val="39501775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482040"/>
            <a:ext cx="6781800" cy="517525"/>
          </a:xfrm>
        </p:spPr>
        <p:txBody>
          <a:bodyPr>
            <a:normAutofit fontScale="90000"/>
          </a:bodyPr>
          <a:lstStyle/>
          <a:p>
            <a:r>
              <a:rPr lang="en-US" altLang="en-US" sz="3400" dirty="0"/>
              <a:t>Machine/Equipment Shutdown</a:t>
            </a:r>
          </a:p>
        </p:txBody>
      </p:sp>
      <p:sp>
        <p:nvSpPr>
          <p:cNvPr id="39939" name="Rectangle 3"/>
          <p:cNvSpPr>
            <a:spLocks noGrp="1" noChangeArrowheads="1"/>
          </p:cNvSpPr>
          <p:nvPr>
            <p:ph idx="1"/>
          </p:nvPr>
        </p:nvSpPr>
        <p:spPr>
          <a:xfrm>
            <a:off x="533400" y="1295400"/>
            <a:ext cx="7772400" cy="4495800"/>
          </a:xfrm>
        </p:spPr>
        <p:txBody>
          <a:bodyPr/>
          <a:lstStyle/>
          <a:p>
            <a:r>
              <a:rPr lang="en-US" altLang="en-US" dirty="0"/>
              <a:t>Turn off or shut down using established procedures </a:t>
            </a:r>
          </a:p>
          <a:p>
            <a:endParaRPr lang="en-US" altLang="en-US" dirty="0"/>
          </a:p>
          <a:p>
            <a:r>
              <a:rPr lang="en-US" altLang="en-US" dirty="0"/>
              <a:t>Utilize orderly shutdown to avoid additional or increased hazard(s) to employees as a result of the equipment stoppage</a:t>
            </a:r>
          </a:p>
          <a:p>
            <a:pPr>
              <a:buFont typeface="Wingdings" panose="05000000000000000000" pitchFamily="2" charset="2"/>
              <a:buNone/>
            </a:pPr>
            <a:endParaRPr lang="en-US" altLang="en-US" b="1" dirty="0"/>
          </a:p>
        </p:txBody>
      </p:sp>
      <p:sp>
        <p:nvSpPr>
          <p:cNvPr id="39941" name="Rectangle 5"/>
          <p:cNvSpPr>
            <a:spLocks noChangeArrowheads="1"/>
          </p:cNvSpPr>
          <p:nvPr/>
        </p:nvSpPr>
        <p:spPr bwMode="auto">
          <a:xfrm>
            <a:off x="7010400" y="636657"/>
            <a:ext cx="165622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700" u="none" dirty="0">
                <a:latin typeface="Avenir Next LT Pro" panose="020B0504020202020204" pitchFamily="34" charset="0"/>
              </a:rPr>
              <a:t>1910.147(d)(2)</a:t>
            </a:r>
            <a:endParaRPr lang="en-US" altLang="en-US" sz="1700" u="none" dirty="0"/>
          </a:p>
        </p:txBody>
      </p:sp>
    </p:spTree>
    <p:extLst>
      <p:ext uri="{BB962C8B-B14F-4D97-AF65-F5344CB8AC3E}">
        <p14:creationId xmlns:p14="http://schemas.microsoft.com/office/powerpoint/2010/main" val="107501637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0667" y="1523999"/>
            <a:ext cx="4193732" cy="4038601"/>
          </a:xfrm>
          <a:prstGeom prst="rect">
            <a:avLst/>
          </a:prstGeom>
        </p:spPr>
      </p:pic>
      <p:sp>
        <p:nvSpPr>
          <p:cNvPr id="41986" name="Rectangle 2"/>
          <p:cNvSpPr>
            <a:spLocks noGrp="1" noChangeArrowheads="1"/>
          </p:cNvSpPr>
          <p:nvPr>
            <p:ph type="title"/>
          </p:nvPr>
        </p:nvSpPr>
        <p:spPr>
          <a:xfrm>
            <a:off x="533400" y="457200"/>
            <a:ext cx="7848600" cy="549275"/>
          </a:xfrm>
        </p:spPr>
        <p:txBody>
          <a:bodyPr/>
          <a:lstStyle/>
          <a:p>
            <a:r>
              <a:rPr lang="en-US" altLang="en-US" dirty="0"/>
              <a:t>Machine/Equipment Isolation</a:t>
            </a:r>
          </a:p>
        </p:txBody>
      </p:sp>
      <p:sp>
        <p:nvSpPr>
          <p:cNvPr id="41987" name="Rectangle 3"/>
          <p:cNvSpPr>
            <a:spLocks noGrp="1" noChangeArrowheads="1"/>
          </p:cNvSpPr>
          <p:nvPr>
            <p:ph type="body" sz="half" idx="1"/>
          </p:nvPr>
        </p:nvSpPr>
        <p:spPr>
          <a:xfrm>
            <a:off x="533400" y="1410346"/>
            <a:ext cx="3810000" cy="4152254"/>
          </a:xfrm>
          <a:solidFill>
            <a:schemeClr val="bg1"/>
          </a:solidFill>
        </p:spPr>
        <p:txBody>
          <a:bodyPr/>
          <a:lstStyle/>
          <a:p>
            <a:pPr marL="457200" indent="-457200"/>
            <a:r>
              <a:rPr lang="en-US" altLang="en-US" dirty="0"/>
              <a:t>All energy isolating devices needed to control energy shall be physically located to isolate the machine or equipment from the energy source(s)</a:t>
            </a:r>
          </a:p>
        </p:txBody>
      </p:sp>
      <p:sp>
        <p:nvSpPr>
          <p:cNvPr id="41989" name="Rectangle 9"/>
          <p:cNvSpPr>
            <a:spLocks noChangeArrowheads="1"/>
          </p:cNvSpPr>
          <p:nvPr/>
        </p:nvSpPr>
        <p:spPr bwMode="auto">
          <a:xfrm>
            <a:off x="7010400" y="636657"/>
            <a:ext cx="165622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700" u="none" dirty="0">
                <a:latin typeface="Avenir Next LT Pro" panose="020B0504020202020204" pitchFamily="34" charset="0"/>
              </a:rPr>
              <a:t>1910.147(d)(3)</a:t>
            </a:r>
            <a:endParaRPr lang="en-US" altLang="en-US" sz="1700" u="none" dirty="0"/>
          </a:p>
        </p:txBody>
      </p:sp>
    </p:spTree>
    <p:extLst>
      <p:ext uri="{BB962C8B-B14F-4D97-AF65-F5344CB8AC3E}">
        <p14:creationId xmlns:p14="http://schemas.microsoft.com/office/powerpoint/2010/main" val="29337533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57200"/>
            <a:ext cx="7772400" cy="549275"/>
          </a:xfrm>
        </p:spPr>
        <p:txBody>
          <a:bodyPr/>
          <a:lstStyle/>
          <a:p>
            <a:r>
              <a:rPr lang="en-US" altLang="en-US"/>
              <a:t>Lockout/Tagout Application</a:t>
            </a:r>
          </a:p>
        </p:txBody>
      </p:sp>
      <p:sp>
        <p:nvSpPr>
          <p:cNvPr id="44035" name="Rectangle 3"/>
          <p:cNvSpPr>
            <a:spLocks noGrp="1" noChangeArrowheads="1"/>
          </p:cNvSpPr>
          <p:nvPr>
            <p:ph idx="1"/>
          </p:nvPr>
        </p:nvSpPr>
        <p:spPr>
          <a:xfrm>
            <a:off x="533400" y="1295400"/>
            <a:ext cx="8001000" cy="4495800"/>
          </a:xfrm>
        </p:spPr>
        <p:txBody>
          <a:bodyPr/>
          <a:lstStyle/>
          <a:p>
            <a:r>
              <a:rPr lang="en-US" altLang="en-US" dirty="0"/>
              <a:t>Devices shall be affixed to each energy isolating device by authorized employees</a:t>
            </a:r>
          </a:p>
          <a:p>
            <a:endParaRPr lang="en-US" altLang="en-US" sz="1400" dirty="0"/>
          </a:p>
          <a:p>
            <a:r>
              <a:rPr lang="en-US" altLang="en-US" dirty="0"/>
              <a:t>Lockout devices shall be affixed in a manner that will hold the energy isolating devices in a “safe” or “off” position</a:t>
            </a:r>
          </a:p>
          <a:p>
            <a:pPr lvl="1"/>
            <a:endParaRPr lang="en-US" altLang="en-US" sz="1400" dirty="0"/>
          </a:p>
          <a:p>
            <a:r>
              <a:rPr lang="en-US" altLang="en-US" dirty="0" err="1"/>
              <a:t>Tagout</a:t>
            </a:r>
            <a:r>
              <a:rPr lang="en-US" altLang="en-US" dirty="0"/>
              <a:t> devices shall be affixed in a manner indicating that the operation or movement of energy isolating devices from the “safe” or “off” position is prohibited</a:t>
            </a:r>
          </a:p>
          <a:p>
            <a:endParaRPr lang="en-US" altLang="en-US" sz="2400" dirty="0"/>
          </a:p>
        </p:txBody>
      </p:sp>
      <p:sp>
        <p:nvSpPr>
          <p:cNvPr id="44036" name="Rectangle 4"/>
          <p:cNvSpPr>
            <a:spLocks noChangeArrowheads="1"/>
          </p:cNvSpPr>
          <p:nvPr/>
        </p:nvSpPr>
        <p:spPr bwMode="auto">
          <a:xfrm>
            <a:off x="6934200" y="609600"/>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1910.147(d)(4)</a:t>
            </a:r>
            <a:endParaRPr lang="en-US" altLang="en-US" sz="1800" u="none" dirty="0"/>
          </a:p>
        </p:txBody>
      </p:sp>
    </p:spTree>
    <p:extLst>
      <p:ext uri="{BB962C8B-B14F-4D97-AF65-F5344CB8AC3E}">
        <p14:creationId xmlns:p14="http://schemas.microsoft.com/office/powerpoint/2010/main" val="10973677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Release of Stored Energy</a:t>
            </a:r>
          </a:p>
        </p:txBody>
      </p:sp>
      <p:sp>
        <p:nvSpPr>
          <p:cNvPr id="46083" name="Rectangle 3"/>
          <p:cNvSpPr>
            <a:spLocks noGrp="1" noChangeArrowheads="1"/>
          </p:cNvSpPr>
          <p:nvPr>
            <p:ph type="body" sz="half" idx="1"/>
          </p:nvPr>
        </p:nvSpPr>
        <p:spPr>
          <a:xfrm>
            <a:off x="697774" y="1371600"/>
            <a:ext cx="7696199" cy="4495800"/>
          </a:xfrm>
        </p:spPr>
        <p:txBody>
          <a:bodyPr/>
          <a:lstStyle/>
          <a:p>
            <a:pPr marL="457200" indent="-457200"/>
            <a:r>
              <a:rPr lang="en-US" altLang="en-US" dirty="0"/>
              <a:t>After application of device, all potentially hazardous stored or residual energy shall be relieved, disconnected, restrained, and otherwise rendered safe</a:t>
            </a:r>
          </a:p>
        </p:txBody>
      </p:sp>
      <p:sp>
        <p:nvSpPr>
          <p:cNvPr id="46084" name="Rectangle 9"/>
          <p:cNvSpPr>
            <a:spLocks noChangeArrowheads="1"/>
          </p:cNvSpPr>
          <p:nvPr/>
        </p:nvSpPr>
        <p:spPr bwMode="auto">
          <a:xfrm>
            <a:off x="6934200" y="609600"/>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1910.147(d)(5)</a:t>
            </a:r>
            <a:endParaRPr lang="en-US" altLang="en-US" u="none" dirty="0"/>
          </a:p>
        </p:txBody>
      </p:sp>
    </p:spTree>
    <p:extLst>
      <p:ext uri="{BB962C8B-B14F-4D97-AF65-F5344CB8AC3E}">
        <p14:creationId xmlns:p14="http://schemas.microsoft.com/office/powerpoint/2010/main" val="31946907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Lockout/Tagout</a:t>
            </a:r>
          </a:p>
        </p:txBody>
      </p:sp>
      <p:sp>
        <p:nvSpPr>
          <p:cNvPr id="5123" name="Rectangle 3"/>
          <p:cNvSpPr>
            <a:spLocks noGrp="1" noChangeArrowheads="1"/>
          </p:cNvSpPr>
          <p:nvPr>
            <p:ph idx="1"/>
          </p:nvPr>
        </p:nvSpPr>
        <p:spPr>
          <a:xfrm>
            <a:off x="533400" y="1311444"/>
            <a:ext cx="7772400" cy="4368714"/>
          </a:xfrm>
        </p:spPr>
        <p:txBody>
          <a:bodyPr/>
          <a:lstStyle/>
          <a:p>
            <a:r>
              <a:rPr lang="en-US" altLang="en-US" dirty="0"/>
              <a:t>Technically known as the “</a:t>
            </a:r>
            <a:r>
              <a:rPr lang="en-US" altLang="en-US" b="1" dirty="0"/>
              <a:t>Control of Hazardous Energy”</a:t>
            </a:r>
          </a:p>
          <a:p>
            <a:endParaRPr lang="en-US" altLang="en-US" sz="800" b="1" dirty="0"/>
          </a:p>
          <a:p>
            <a:pPr lvl="1"/>
            <a:r>
              <a:rPr lang="en-US" altLang="en-US" dirty="0"/>
              <a:t>Control of unexpected energization or start-up of machines or equipment, or release of stored energy that could cause injury to employees</a:t>
            </a:r>
          </a:p>
        </p:txBody>
      </p:sp>
      <p:sp>
        <p:nvSpPr>
          <p:cNvPr id="5125" name="Text Box 5"/>
          <p:cNvSpPr txBox="1">
            <a:spLocks noChangeArrowheads="1"/>
          </p:cNvSpPr>
          <p:nvPr/>
        </p:nvSpPr>
        <p:spPr bwMode="auto">
          <a:xfrm>
            <a:off x="7427766" y="653619"/>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t>
            </a:r>
          </a:p>
        </p:txBody>
      </p:sp>
      <p:pic>
        <p:nvPicPr>
          <p:cNvPr id="6" name="Picture 4" descr="C:\Users\cthunter1.EADS\Documents\000 PROJECTS\PPT REVIEW\2015\01 Const Ind\21 LOTO\LockoutStation31636409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3432259"/>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3539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Verification of Isolation</a:t>
            </a:r>
          </a:p>
        </p:txBody>
      </p:sp>
      <p:sp>
        <p:nvSpPr>
          <p:cNvPr id="48131" name="Rectangle 3"/>
          <p:cNvSpPr>
            <a:spLocks noGrp="1" noChangeArrowheads="1"/>
          </p:cNvSpPr>
          <p:nvPr>
            <p:ph idx="1"/>
          </p:nvPr>
        </p:nvSpPr>
        <p:spPr>
          <a:xfrm>
            <a:off x="533400" y="1565328"/>
            <a:ext cx="8077200" cy="4149671"/>
          </a:xfrm>
        </p:spPr>
        <p:txBody>
          <a:bodyPr/>
          <a:lstStyle/>
          <a:p>
            <a:r>
              <a:rPr lang="en-US" altLang="en-US" dirty="0"/>
              <a:t>Prior to starting work on machines or equipment that have been locked out/tagged out</a:t>
            </a:r>
          </a:p>
          <a:p>
            <a:endParaRPr lang="en-US" altLang="en-US" sz="900" dirty="0"/>
          </a:p>
          <a:p>
            <a:pPr lvl="1">
              <a:lnSpc>
                <a:spcPct val="110000"/>
              </a:lnSpc>
            </a:pPr>
            <a:r>
              <a:rPr lang="en-US" altLang="en-US" dirty="0"/>
              <a:t>Authorized employee shall verify that isolation and de-energization of the machine or equipment have been accomplished</a:t>
            </a:r>
          </a:p>
          <a:p>
            <a:endParaRPr lang="en-US" altLang="en-US" dirty="0"/>
          </a:p>
        </p:txBody>
      </p:sp>
      <p:sp>
        <p:nvSpPr>
          <p:cNvPr id="48132" name="Rectangle 4"/>
          <p:cNvSpPr>
            <a:spLocks noChangeArrowheads="1"/>
          </p:cNvSpPr>
          <p:nvPr/>
        </p:nvSpPr>
        <p:spPr bwMode="auto">
          <a:xfrm>
            <a:off x="6899875" y="609600"/>
            <a:ext cx="1744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1910.147(d)(6)</a:t>
            </a:r>
            <a:endParaRPr lang="en-US" altLang="en-US" u="none" dirty="0"/>
          </a:p>
        </p:txBody>
      </p:sp>
    </p:spTree>
    <p:extLst>
      <p:ext uri="{BB962C8B-B14F-4D97-AF65-F5344CB8AC3E}">
        <p14:creationId xmlns:p14="http://schemas.microsoft.com/office/powerpoint/2010/main" val="22968294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457200"/>
            <a:ext cx="6629400" cy="549275"/>
          </a:xfrm>
        </p:spPr>
        <p:txBody>
          <a:bodyPr/>
          <a:lstStyle/>
          <a:p>
            <a:r>
              <a:rPr lang="en-US" altLang="en-US" dirty="0"/>
              <a:t> Release from Control</a:t>
            </a:r>
          </a:p>
        </p:txBody>
      </p:sp>
      <p:sp>
        <p:nvSpPr>
          <p:cNvPr id="36867" name="Rectangle 3"/>
          <p:cNvSpPr>
            <a:spLocks noGrp="1" noChangeArrowheads="1"/>
          </p:cNvSpPr>
          <p:nvPr>
            <p:ph idx="1"/>
          </p:nvPr>
        </p:nvSpPr>
        <p:spPr>
          <a:xfrm>
            <a:off x="609600" y="1219200"/>
            <a:ext cx="8229600" cy="4876800"/>
          </a:xfrm>
        </p:spPr>
        <p:txBody>
          <a:bodyPr/>
          <a:lstStyle/>
          <a:p>
            <a:pPr>
              <a:lnSpc>
                <a:spcPct val="120000"/>
              </a:lnSpc>
              <a:defRPr/>
            </a:pPr>
            <a:r>
              <a:rPr lang="en-US" b="1" dirty="0"/>
              <a:t>Release from LOTO</a:t>
            </a:r>
          </a:p>
          <a:p>
            <a:pPr>
              <a:lnSpc>
                <a:spcPct val="120000"/>
              </a:lnSpc>
              <a:defRPr/>
            </a:pPr>
            <a:endParaRPr lang="en-US" sz="800" dirty="0"/>
          </a:p>
          <a:p>
            <a:pPr marL="914400" lvl="1" indent="-457200">
              <a:lnSpc>
                <a:spcPct val="120000"/>
              </a:lnSpc>
              <a:buFont typeface="+mj-lt"/>
              <a:buAutoNum type="arabicPeriod"/>
              <a:defRPr/>
            </a:pPr>
            <a:r>
              <a:rPr lang="en-US" dirty="0"/>
              <a:t>Inspection of machine or equipment work area</a:t>
            </a:r>
          </a:p>
          <a:p>
            <a:pPr marL="914400" lvl="1" indent="-457200">
              <a:lnSpc>
                <a:spcPct val="120000"/>
              </a:lnSpc>
              <a:buFont typeface="+mj-lt"/>
              <a:buAutoNum type="arabicPeriod"/>
              <a:defRPr/>
            </a:pPr>
            <a:endParaRPr lang="en-US" dirty="0"/>
          </a:p>
          <a:p>
            <a:pPr marL="914400" lvl="1" indent="-457200">
              <a:lnSpc>
                <a:spcPct val="120000"/>
              </a:lnSpc>
              <a:buFont typeface="+mj-lt"/>
              <a:buAutoNum type="arabicPeriod"/>
              <a:defRPr/>
            </a:pPr>
            <a:r>
              <a:rPr lang="en-US" dirty="0"/>
              <a:t>Location of employees</a:t>
            </a:r>
          </a:p>
          <a:p>
            <a:pPr marL="914400" lvl="1" indent="-457200">
              <a:lnSpc>
                <a:spcPct val="120000"/>
              </a:lnSpc>
              <a:buFont typeface="+mj-lt"/>
              <a:buAutoNum type="arabicPeriod"/>
              <a:defRPr/>
            </a:pPr>
            <a:endParaRPr lang="en-US" dirty="0"/>
          </a:p>
          <a:p>
            <a:pPr marL="914400" lvl="1" indent="-457200">
              <a:lnSpc>
                <a:spcPct val="120000"/>
              </a:lnSpc>
              <a:buFont typeface="+mj-lt"/>
              <a:buAutoNum type="arabicPeriod"/>
              <a:defRPr/>
            </a:pPr>
            <a:r>
              <a:rPr lang="en-US" dirty="0"/>
              <a:t>LOTO device removal</a:t>
            </a:r>
          </a:p>
          <a:p>
            <a:pPr lvl="1">
              <a:lnSpc>
                <a:spcPct val="110000"/>
              </a:lnSpc>
              <a:defRPr/>
            </a:pPr>
            <a:endParaRPr lang="en-US" dirty="0"/>
          </a:p>
        </p:txBody>
      </p:sp>
      <p:sp>
        <p:nvSpPr>
          <p:cNvPr id="49156" name="Rectangle 4"/>
          <p:cNvSpPr>
            <a:spLocks noChangeArrowheads="1"/>
          </p:cNvSpPr>
          <p:nvPr/>
        </p:nvSpPr>
        <p:spPr bwMode="auto">
          <a:xfrm>
            <a:off x="7182004" y="609600"/>
            <a:ext cx="1455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1910.147(e)</a:t>
            </a:r>
            <a:endParaRPr lang="en-US" altLang="en-US" u="none" dirty="0"/>
          </a:p>
        </p:txBody>
      </p:sp>
    </p:spTree>
    <p:extLst>
      <p:ext uri="{BB962C8B-B14F-4D97-AF65-F5344CB8AC3E}">
        <p14:creationId xmlns:p14="http://schemas.microsoft.com/office/powerpoint/2010/main" val="352766163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455057"/>
            <a:ext cx="6858000" cy="553998"/>
          </a:xfrm>
        </p:spPr>
        <p:txBody>
          <a:bodyPr/>
          <a:lstStyle/>
          <a:p>
            <a:r>
              <a:rPr lang="en-US" altLang="en-US" dirty="0"/>
              <a:t>Inspection of Work Area</a:t>
            </a:r>
          </a:p>
        </p:txBody>
      </p:sp>
      <p:sp>
        <p:nvSpPr>
          <p:cNvPr id="51203" name="Rectangle 3"/>
          <p:cNvSpPr>
            <a:spLocks noGrp="1" noChangeArrowheads="1"/>
          </p:cNvSpPr>
          <p:nvPr>
            <p:ph idx="1"/>
          </p:nvPr>
        </p:nvSpPr>
        <p:spPr>
          <a:xfrm>
            <a:off x="533400" y="1295400"/>
            <a:ext cx="8153400" cy="4495800"/>
          </a:xfrm>
        </p:spPr>
        <p:txBody>
          <a:bodyPr/>
          <a:lstStyle/>
          <a:p>
            <a:r>
              <a:rPr lang="en-US" altLang="en-US" dirty="0"/>
              <a:t>Before LOTO devices are removed and energy restored </a:t>
            </a:r>
          </a:p>
          <a:p>
            <a:endParaRPr lang="en-US" altLang="en-US" sz="800" dirty="0"/>
          </a:p>
          <a:p>
            <a:pPr lvl="1"/>
            <a:r>
              <a:rPr lang="en-US" altLang="en-US" dirty="0"/>
              <a:t>Work area inspected to ensure that nonessential items have been removed and to ensure that machine or equipment components are operationally intact</a:t>
            </a:r>
          </a:p>
          <a:p>
            <a:pPr marL="457200" lvl="1" indent="0">
              <a:buNone/>
            </a:pPr>
            <a:endParaRPr lang="en-US" altLang="en-US" sz="1200" dirty="0"/>
          </a:p>
          <a:p>
            <a:pPr lvl="1"/>
            <a:r>
              <a:rPr lang="en-US" altLang="en-US" dirty="0"/>
              <a:t>Work area shall be checked to ensure that all employees have been safely positioned or removed</a:t>
            </a:r>
          </a:p>
          <a:p>
            <a:pPr lvl="1"/>
            <a:endParaRPr lang="en-US" altLang="en-US" sz="1200" dirty="0"/>
          </a:p>
          <a:p>
            <a:pPr lvl="1"/>
            <a:r>
              <a:rPr lang="en-US" altLang="en-US" dirty="0"/>
              <a:t>Affected employees notified that LOTO devices are removed</a:t>
            </a:r>
          </a:p>
          <a:p>
            <a:pPr lvl="1"/>
            <a:endParaRPr lang="en-US" altLang="en-US" i="1" dirty="0"/>
          </a:p>
          <a:p>
            <a:endParaRPr lang="en-US" altLang="en-US" dirty="0"/>
          </a:p>
          <a:p>
            <a:endParaRPr lang="en-US" altLang="en-US" dirty="0"/>
          </a:p>
          <a:p>
            <a:pPr>
              <a:buFont typeface="Wingdings" panose="05000000000000000000" pitchFamily="2" charset="2"/>
              <a:buNone/>
            </a:pPr>
            <a:endParaRPr lang="en-US" altLang="en-US" b="1" dirty="0"/>
          </a:p>
        </p:txBody>
      </p:sp>
      <p:sp>
        <p:nvSpPr>
          <p:cNvPr id="51204" name="Rectangle 5"/>
          <p:cNvSpPr>
            <a:spLocks noChangeArrowheads="1"/>
          </p:cNvSpPr>
          <p:nvPr/>
        </p:nvSpPr>
        <p:spPr bwMode="auto">
          <a:xfrm>
            <a:off x="7182004" y="609600"/>
            <a:ext cx="1455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1910.147(e)</a:t>
            </a:r>
            <a:endParaRPr lang="en-US" altLang="en-US" u="none" dirty="0"/>
          </a:p>
        </p:txBody>
      </p:sp>
    </p:spTree>
    <p:extLst>
      <p:ext uri="{BB962C8B-B14F-4D97-AF65-F5344CB8AC3E}">
        <p14:creationId xmlns:p14="http://schemas.microsoft.com/office/powerpoint/2010/main" val="381348440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0900" y="1752600"/>
            <a:ext cx="2603500" cy="2278327"/>
          </a:xfrm>
          <a:prstGeom prst="rect">
            <a:avLst/>
          </a:prstGeom>
        </p:spPr>
      </p:pic>
      <p:sp>
        <p:nvSpPr>
          <p:cNvPr id="55298" name="Rectangle 2"/>
          <p:cNvSpPr>
            <a:spLocks noGrp="1" noChangeArrowheads="1"/>
          </p:cNvSpPr>
          <p:nvPr>
            <p:ph type="title"/>
          </p:nvPr>
        </p:nvSpPr>
        <p:spPr>
          <a:xfrm>
            <a:off x="533400" y="441325"/>
            <a:ext cx="7924800" cy="549275"/>
          </a:xfrm>
        </p:spPr>
        <p:txBody>
          <a:bodyPr/>
          <a:lstStyle/>
          <a:p>
            <a:r>
              <a:rPr lang="en-US" altLang="en-US" dirty="0"/>
              <a:t>LOTO Device Removal</a:t>
            </a:r>
          </a:p>
        </p:txBody>
      </p:sp>
      <p:sp>
        <p:nvSpPr>
          <p:cNvPr id="55299" name="Rectangle 3"/>
          <p:cNvSpPr>
            <a:spLocks noGrp="1" noChangeArrowheads="1"/>
          </p:cNvSpPr>
          <p:nvPr>
            <p:ph idx="1"/>
          </p:nvPr>
        </p:nvSpPr>
        <p:spPr>
          <a:xfrm>
            <a:off x="533400" y="1410346"/>
            <a:ext cx="5635625" cy="4304652"/>
          </a:xfrm>
        </p:spPr>
        <p:txBody>
          <a:bodyPr/>
          <a:lstStyle/>
          <a:p>
            <a:r>
              <a:rPr lang="en-US" altLang="en-US" dirty="0"/>
              <a:t>Each LOTO device shall be removed from each energy isolating device by the employee who applied the device</a:t>
            </a:r>
          </a:p>
          <a:p>
            <a:endParaRPr lang="en-US" altLang="en-US" sz="800" dirty="0"/>
          </a:p>
          <a:p>
            <a:pPr lvl="1"/>
            <a:r>
              <a:rPr lang="en-US" altLang="en-US" b="1" dirty="0"/>
              <a:t>Exception:</a:t>
            </a:r>
            <a:r>
              <a:rPr lang="en-US" altLang="en-US" dirty="0"/>
              <a:t> When authorized employee who applied the LOTO</a:t>
            </a:r>
            <a:r>
              <a:rPr lang="en-US" altLang="en-US" b="1" dirty="0"/>
              <a:t> </a:t>
            </a:r>
            <a:r>
              <a:rPr lang="en-US" altLang="en-US" dirty="0"/>
              <a:t>device is not available, device may be removed under the direction of the employer </a:t>
            </a:r>
          </a:p>
          <a:p>
            <a:endParaRPr lang="en-US" altLang="en-US" dirty="0"/>
          </a:p>
          <a:p>
            <a:endParaRPr lang="en-US" altLang="en-US" dirty="0"/>
          </a:p>
        </p:txBody>
      </p:sp>
      <p:sp>
        <p:nvSpPr>
          <p:cNvPr id="55300" name="Rectangle 4"/>
          <p:cNvSpPr>
            <a:spLocks noChangeArrowheads="1"/>
          </p:cNvSpPr>
          <p:nvPr/>
        </p:nvSpPr>
        <p:spPr bwMode="auto">
          <a:xfrm>
            <a:off x="6899875"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1910.147(e)(3)</a:t>
            </a:r>
            <a:endParaRPr lang="en-US" altLang="en-US" u="none" dirty="0"/>
          </a:p>
        </p:txBody>
      </p:sp>
    </p:spTree>
    <p:extLst>
      <p:ext uri="{BB962C8B-B14F-4D97-AF65-F5344CB8AC3E}">
        <p14:creationId xmlns:p14="http://schemas.microsoft.com/office/powerpoint/2010/main" val="5107356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457200"/>
            <a:ext cx="7848600" cy="549275"/>
          </a:xfrm>
        </p:spPr>
        <p:txBody>
          <a:bodyPr/>
          <a:lstStyle/>
          <a:p>
            <a:r>
              <a:rPr lang="en-US" altLang="en-US" dirty="0"/>
              <a:t>LOTO Device Removal</a:t>
            </a:r>
          </a:p>
        </p:txBody>
      </p:sp>
      <p:sp>
        <p:nvSpPr>
          <p:cNvPr id="56323" name="Rectangle 3"/>
          <p:cNvSpPr>
            <a:spLocks noGrp="1" noChangeArrowheads="1"/>
          </p:cNvSpPr>
          <p:nvPr>
            <p:ph idx="1"/>
          </p:nvPr>
        </p:nvSpPr>
        <p:spPr>
          <a:xfrm>
            <a:off x="533400" y="1295400"/>
            <a:ext cx="7924800" cy="4876800"/>
          </a:xfrm>
        </p:spPr>
        <p:txBody>
          <a:bodyPr/>
          <a:lstStyle/>
          <a:p>
            <a:r>
              <a:rPr lang="en-US" altLang="en-US" dirty="0"/>
              <a:t>Employer removal of LOTO device </a:t>
            </a:r>
          </a:p>
          <a:p>
            <a:endParaRPr lang="en-US" altLang="en-US" sz="800" dirty="0"/>
          </a:p>
          <a:p>
            <a:pPr lvl="1"/>
            <a:r>
              <a:rPr lang="en-US" altLang="en-US" dirty="0"/>
              <a:t>Specific procedure shall include:</a:t>
            </a:r>
          </a:p>
          <a:p>
            <a:pPr lvl="2"/>
            <a:endParaRPr lang="en-US" altLang="en-US" sz="900" i="0" dirty="0"/>
          </a:p>
          <a:p>
            <a:pPr lvl="2"/>
            <a:r>
              <a:rPr lang="en-US" altLang="en-US" dirty="0"/>
              <a:t>Verification by employer that authorized employee who applied device is not at the facility</a:t>
            </a:r>
          </a:p>
          <a:p>
            <a:pPr lvl="2"/>
            <a:endParaRPr lang="en-US" altLang="en-US" sz="1200" dirty="0"/>
          </a:p>
          <a:p>
            <a:pPr lvl="2"/>
            <a:r>
              <a:rPr lang="en-US" altLang="en-US" dirty="0"/>
              <a:t>Making all reasonable efforts to contact authorized employee to inform them that LOTO device has been removed, </a:t>
            </a:r>
            <a:r>
              <a:rPr lang="en-US" altLang="en-US" b="1" dirty="0"/>
              <a:t>and</a:t>
            </a:r>
          </a:p>
          <a:p>
            <a:pPr lvl="2"/>
            <a:endParaRPr lang="en-US" altLang="en-US" sz="1200" dirty="0"/>
          </a:p>
          <a:p>
            <a:pPr lvl="2"/>
            <a:r>
              <a:rPr lang="en-US" altLang="en-US" dirty="0"/>
              <a:t>Ensuring that authorized employee has this knowledge before they resume work at facility</a:t>
            </a:r>
          </a:p>
          <a:p>
            <a:pPr>
              <a:buFont typeface="Wingdings" panose="05000000000000000000" pitchFamily="2" charset="2"/>
              <a:buNone/>
            </a:pPr>
            <a:endParaRPr lang="en-US" altLang="en-US" sz="2400" dirty="0"/>
          </a:p>
          <a:p>
            <a:endParaRPr lang="en-US" altLang="en-US" dirty="0"/>
          </a:p>
        </p:txBody>
      </p:sp>
      <p:sp>
        <p:nvSpPr>
          <p:cNvPr id="56324" name="Rectangle 4"/>
          <p:cNvSpPr>
            <a:spLocks noChangeArrowheads="1"/>
          </p:cNvSpPr>
          <p:nvPr/>
        </p:nvSpPr>
        <p:spPr bwMode="auto">
          <a:xfrm>
            <a:off x="693420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1910.147(e)(3)</a:t>
            </a:r>
            <a:endParaRPr lang="en-US" altLang="en-US" u="none" dirty="0"/>
          </a:p>
        </p:txBody>
      </p:sp>
    </p:spTree>
    <p:extLst>
      <p:ext uri="{BB962C8B-B14F-4D97-AF65-F5344CB8AC3E}">
        <p14:creationId xmlns:p14="http://schemas.microsoft.com/office/powerpoint/2010/main" val="212039999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457200"/>
            <a:ext cx="7467600" cy="553998"/>
          </a:xfrm>
        </p:spPr>
        <p:txBody>
          <a:bodyPr/>
          <a:lstStyle/>
          <a:p>
            <a:r>
              <a:rPr lang="en-US" altLang="en-US" dirty="0"/>
              <a:t>Testing/Positioning Machines</a:t>
            </a:r>
          </a:p>
        </p:txBody>
      </p:sp>
      <p:sp>
        <p:nvSpPr>
          <p:cNvPr id="57347" name="Rectangle 3"/>
          <p:cNvSpPr>
            <a:spLocks noGrp="1" noChangeArrowheads="1"/>
          </p:cNvSpPr>
          <p:nvPr>
            <p:ph idx="1"/>
          </p:nvPr>
        </p:nvSpPr>
        <p:spPr>
          <a:xfrm>
            <a:off x="533400" y="1348352"/>
            <a:ext cx="8153400" cy="4366647"/>
          </a:xfrm>
        </p:spPr>
        <p:txBody>
          <a:bodyPr/>
          <a:lstStyle/>
          <a:p>
            <a:r>
              <a:rPr lang="en-US" altLang="en-US" dirty="0"/>
              <a:t>When LOTO devices must temporarily be removed for testing/positioning:</a:t>
            </a:r>
          </a:p>
          <a:p>
            <a:endParaRPr lang="en-US" altLang="en-US" sz="1400" dirty="0"/>
          </a:p>
          <a:p>
            <a:pPr lvl="1"/>
            <a:r>
              <a:rPr lang="en-US" altLang="en-US" dirty="0"/>
              <a:t>Clear machine or equipment of tools and materials</a:t>
            </a:r>
          </a:p>
          <a:p>
            <a:pPr lvl="1"/>
            <a:endParaRPr lang="en-US" altLang="en-US" dirty="0"/>
          </a:p>
          <a:p>
            <a:pPr lvl="1"/>
            <a:r>
              <a:rPr lang="en-US" altLang="en-US" dirty="0"/>
              <a:t>Remove employees from area</a:t>
            </a:r>
          </a:p>
          <a:p>
            <a:pPr lvl="1"/>
            <a:endParaRPr lang="en-US" altLang="en-US" dirty="0"/>
          </a:p>
          <a:p>
            <a:pPr lvl="1"/>
            <a:r>
              <a:rPr lang="en-US" altLang="en-US" dirty="0"/>
              <a:t>Remove lockout/</a:t>
            </a:r>
            <a:r>
              <a:rPr lang="en-US" altLang="en-US" dirty="0" err="1"/>
              <a:t>tagout</a:t>
            </a:r>
            <a:r>
              <a:rPr lang="en-US" altLang="en-US" dirty="0"/>
              <a:t> device</a:t>
            </a:r>
          </a:p>
          <a:p>
            <a:pPr lvl="1">
              <a:buFont typeface="Symbol" panose="05050102010706020507" pitchFamily="18" charset="2"/>
              <a:buNone/>
            </a:pPr>
            <a:endParaRPr lang="en-US" altLang="en-US" dirty="0"/>
          </a:p>
          <a:p>
            <a:pPr lvl="1"/>
            <a:r>
              <a:rPr lang="en-US" altLang="en-US" dirty="0"/>
              <a:t>Energize and proceed with testing or positioning</a:t>
            </a:r>
          </a:p>
          <a:p>
            <a:pPr lvl="1"/>
            <a:endParaRPr lang="en-US" altLang="en-US" dirty="0"/>
          </a:p>
          <a:p>
            <a:pPr lvl="1"/>
            <a:r>
              <a:rPr lang="en-US" altLang="en-US" dirty="0" err="1"/>
              <a:t>Deenergize</a:t>
            </a:r>
            <a:r>
              <a:rPr lang="en-US" altLang="en-US" dirty="0"/>
              <a:t> and reapply energy control measures</a:t>
            </a:r>
          </a:p>
        </p:txBody>
      </p:sp>
      <p:sp>
        <p:nvSpPr>
          <p:cNvPr id="57348" name="Rectangle 5"/>
          <p:cNvSpPr>
            <a:spLocks noChangeArrowheads="1"/>
          </p:cNvSpPr>
          <p:nvPr/>
        </p:nvSpPr>
        <p:spPr bwMode="auto">
          <a:xfrm>
            <a:off x="7239000" y="609600"/>
            <a:ext cx="1402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1910.147(f)</a:t>
            </a:r>
            <a:endParaRPr lang="en-US" altLang="en-US" u="none" dirty="0"/>
          </a:p>
        </p:txBody>
      </p:sp>
    </p:spTree>
    <p:extLst>
      <p:ext uri="{BB962C8B-B14F-4D97-AF65-F5344CB8AC3E}">
        <p14:creationId xmlns:p14="http://schemas.microsoft.com/office/powerpoint/2010/main" val="403547151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a:t>Outside Personnel</a:t>
            </a:r>
          </a:p>
        </p:txBody>
      </p:sp>
      <p:sp>
        <p:nvSpPr>
          <p:cNvPr id="58371" name="Rectangle 3"/>
          <p:cNvSpPr>
            <a:spLocks noGrp="1" noChangeArrowheads="1"/>
          </p:cNvSpPr>
          <p:nvPr>
            <p:ph idx="1"/>
          </p:nvPr>
        </p:nvSpPr>
        <p:spPr>
          <a:xfrm>
            <a:off x="609600" y="1447800"/>
            <a:ext cx="7772400" cy="4495800"/>
          </a:xfrm>
        </p:spPr>
        <p:txBody>
          <a:bodyPr/>
          <a:lstStyle/>
          <a:p>
            <a:r>
              <a:rPr lang="en-US" altLang="en-US" sz="3200" dirty="0"/>
              <a:t>Contractors and the on-site employer must exchange lockout/tagout information</a:t>
            </a:r>
          </a:p>
          <a:p>
            <a:pPr>
              <a:buFont typeface="Wingdings" panose="05000000000000000000" pitchFamily="2" charset="2"/>
              <a:buNone/>
            </a:pPr>
            <a:endParaRPr lang="en-US" altLang="en-US" sz="3200" dirty="0"/>
          </a:p>
          <a:p>
            <a:r>
              <a:rPr lang="en-US" altLang="en-US" sz="3200" dirty="0"/>
              <a:t>On-site employees must understand and comply with rules used by the contractor </a:t>
            </a:r>
          </a:p>
        </p:txBody>
      </p:sp>
      <p:sp>
        <p:nvSpPr>
          <p:cNvPr id="58373" name="Rectangle 6"/>
          <p:cNvSpPr>
            <a:spLocks noChangeArrowheads="1"/>
          </p:cNvSpPr>
          <p:nvPr/>
        </p:nvSpPr>
        <p:spPr bwMode="auto">
          <a:xfrm>
            <a:off x="7040195" y="609600"/>
            <a:ext cx="167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1910.147(f)(2)</a:t>
            </a:r>
            <a:endParaRPr lang="en-US" altLang="en-US" u="none" dirty="0"/>
          </a:p>
        </p:txBody>
      </p:sp>
    </p:spTree>
    <p:extLst>
      <p:ext uri="{BB962C8B-B14F-4D97-AF65-F5344CB8AC3E}">
        <p14:creationId xmlns:p14="http://schemas.microsoft.com/office/powerpoint/2010/main" val="128741445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Group Lockout/Tagout</a:t>
            </a:r>
          </a:p>
        </p:txBody>
      </p:sp>
      <p:sp>
        <p:nvSpPr>
          <p:cNvPr id="59395" name="Rectangle 3"/>
          <p:cNvSpPr>
            <a:spLocks noGrp="1" noChangeArrowheads="1"/>
          </p:cNvSpPr>
          <p:nvPr>
            <p:ph type="body" sz="half" idx="1"/>
          </p:nvPr>
        </p:nvSpPr>
        <p:spPr>
          <a:xfrm>
            <a:off x="533399" y="1295400"/>
            <a:ext cx="8123605" cy="4495800"/>
          </a:xfrm>
        </p:spPr>
        <p:txBody>
          <a:bodyPr/>
          <a:lstStyle/>
          <a:p>
            <a:r>
              <a:rPr lang="en-US" altLang="en-US" dirty="0"/>
              <a:t>When servicing and/or maintenance is performed by a group, they shall utilize a procedure which affords employee protection equivalent to a personal LOTO device</a:t>
            </a:r>
            <a:endParaRPr lang="en-US" altLang="en-US" dirty="0">
              <a:hlinkClick r:id="rId3"/>
            </a:endParaRPr>
          </a:p>
          <a:p>
            <a:pPr marL="0" indent="0"/>
            <a:endParaRPr lang="en-US" altLang="en-US" b="1" dirty="0"/>
          </a:p>
          <a:p>
            <a:pPr marL="0" indent="0"/>
            <a:endParaRPr lang="en-US" altLang="en-US" sz="2400" dirty="0"/>
          </a:p>
        </p:txBody>
      </p:sp>
      <p:sp>
        <p:nvSpPr>
          <p:cNvPr id="59396" name="Rectangle 5"/>
          <p:cNvSpPr>
            <a:spLocks noChangeArrowheads="1"/>
          </p:cNvSpPr>
          <p:nvPr/>
        </p:nvSpPr>
        <p:spPr bwMode="auto">
          <a:xfrm>
            <a:off x="7010400" y="609600"/>
            <a:ext cx="167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1910.147(f)(3)</a:t>
            </a:r>
            <a:endParaRPr lang="en-US" altLang="en-US" u="none" dirty="0"/>
          </a:p>
        </p:txBody>
      </p:sp>
      <p:pic>
        <p:nvPicPr>
          <p:cNvPr id="8" name="Picture 4" descr="C:\Users\cthunter1.EADS\Documents\000 PROJECTS\PPT REVIEW\2015\01 Const Ind\21 LOTO\LockoutStation316364090.jpg">
            <a:extLst>
              <a:ext uri="{FF2B5EF4-FFF2-40B4-BE49-F238E27FC236}">
                <a16:creationId xmlns:a16="http://schemas.microsoft.com/office/drawing/2014/main" id="{42168AD3-F12B-4E4A-87E9-C5EBFEAD84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8900" y="31242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0302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a:t>Group Lockout/Tagout</a:t>
            </a:r>
          </a:p>
        </p:txBody>
      </p:sp>
      <p:sp>
        <p:nvSpPr>
          <p:cNvPr id="60419" name="Rectangle 3"/>
          <p:cNvSpPr>
            <a:spLocks noGrp="1" noChangeArrowheads="1"/>
          </p:cNvSpPr>
          <p:nvPr>
            <p:ph idx="1"/>
          </p:nvPr>
        </p:nvSpPr>
        <p:spPr>
          <a:xfrm>
            <a:off x="533400" y="1363850"/>
            <a:ext cx="8077200" cy="4274949"/>
          </a:xfrm>
        </p:spPr>
        <p:txBody>
          <a:bodyPr>
            <a:normAutofit fontScale="92500" lnSpcReduction="10000"/>
          </a:bodyPr>
          <a:lstStyle/>
          <a:p>
            <a:pPr>
              <a:lnSpc>
                <a:spcPct val="90000"/>
              </a:lnSpc>
            </a:pPr>
            <a:r>
              <a:rPr lang="en-US" altLang="en-US" dirty="0"/>
              <a:t>Primary responsibility is vested in an authorized employee </a:t>
            </a:r>
          </a:p>
          <a:p>
            <a:pPr>
              <a:lnSpc>
                <a:spcPct val="90000"/>
              </a:lnSpc>
            </a:pPr>
            <a:endParaRPr lang="en-US" altLang="en-US" sz="1200" dirty="0"/>
          </a:p>
          <a:p>
            <a:pPr>
              <a:lnSpc>
                <a:spcPct val="90000"/>
              </a:lnSpc>
            </a:pPr>
            <a:endParaRPr lang="en-US" altLang="en-US" sz="1200" dirty="0"/>
          </a:p>
          <a:p>
            <a:pPr>
              <a:lnSpc>
                <a:spcPct val="90000"/>
              </a:lnSpc>
            </a:pPr>
            <a:r>
              <a:rPr lang="en-US" altLang="en-US" dirty="0"/>
              <a:t>Authorized employee must ascertain exposure status of group members</a:t>
            </a:r>
          </a:p>
          <a:p>
            <a:pPr>
              <a:lnSpc>
                <a:spcPct val="90000"/>
              </a:lnSpc>
            </a:pPr>
            <a:endParaRPr lang="en-US" altLang="en-US" sz="1400" dirty="0"/>
          </a:p>
          <a:p>
            <a:pPr>
              <a:lnSpc>
                <a:spcPct val="90000"/>
              </a:lnSpc>
            </a:pPr>
            <a:endParaRPr lang="en-US" altLang="en-US" sz="1400" dirty="0"/>
          </a:p>
          <a:p>
            <a:pPr>
              <a:lnSpc>
                <a:spcPct val="90000"/>
              </a:lnSpc>
            </a:pPr>
            <a:r>
              <a:rPr lang="en-US" altLang="en-US" dirty="0"/>
              <a:t>If more than one crew is involved, a coordinator shall be designated </a:t>
            </a:r>
          </a:p>
          <a:p>
            <a:pPr>
              <a:lnSpc>
                <a:spcPct val="90000"/>
              </a:lnSpc>
            </a:pPr>
            <a:endParaRPr lang="en-US" altLang="en-US" sz="1400" dirty="0"/>
          </a:p>
          <a:p>
            <a:pPr>
              <a:lnSpc>
                <a:spcPct val="90000"/>
              </a:lnSpc>
            </a:pPr>
            <a:endParaRPr lang="en-US" altLang="en-US" sz="1400" dirty="0"/>
          </a:p>
          <a:p>
            <a:pPr>
              <a:lnSpc>
                <a:spcPct val="90000"/>
              </a:lnSpc>
            </a:pPr>
            <a:r>
              <a:rPr lang="en-US" altLang="en-US" dirty="0"/>
              <a:t>Each authorized employee shall use a personal LOTO device and remove device when they stop working on machine/equipment</a:t>
            </a:r>
          </a:p>
          <a:p>
            <a:pPr>
              <a:lnSpc>
                <a:spcPct val="90000"/>
              </a:lnSpc>
            </a:pPr>
            <a:endParaRPr lang="en-US" altLang="en-US" sz="2400" dirty="0"/>
          </a:p>
        </p:txBody>
      </p:sp>
      <p:sp>
        <p:nvSpPr>
          <p:cNvPr id="60420" name="Rectangle 4"/>
          <p:cNvSpPr>
            <a:spLocks noChangeArrowheads="1"/>
          </p:cNvSpPr>
          <p:nvPr/>
        </p:nvSpPr>
        <p:spPr bwMode="auto">
          <a:xfrm>
            <a:off x="7040195" y="609600"/>
            <a:ext cx="167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1910.147(f)(3)</a:t>
            </a:r>
            <a:endParaRPr lang="en-US" altLang="en-US" u="none" dirty="0"/>
          </a:p>
        </p:txBody>
      </p:sp>
    </p:spTree>
    <p:extLst>
      <p:ext uri="{BB962C8B-B14F-4D97-AF65-F5344CB8AC3E}">
        <p14:creationId xmlns:p14="http://schemas.microsoft.com/office/powerpoint/2010/main" val="394091335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a:t>Shift/Personnel Changes</a:t>
            </a:r>
          </a:p>
        </p:txBody>
      </p:sp>
      <p:sp>
        <p:nvSpPr>
          <p:cNvPr id="61443" name="Rectangle 3"/>
          <p:cNvSpPr>
            <a:spLocks noGrp="1" noChangeArrowheads="1"/>
          </p:cNvSpPr>
          <p:nvPr>
            <p:ph idx="1"/>
          </p:nvPr>
        </p:nvSpPr>
        <p:spPr>
          <a:xfrm>
            <a:off x="533400" y="1295400"/>
            <a:ext cx="5486400" cy="4495800"/>
          </a:xfrm>
          <a:solidFill>
            <a:schemeClr val="bg1"/>
          </a:solidFill>
        </p:spPr>
        <p:txBody>
          <a:bodyPr/>
          <a:lstStyle/>
          <a:p>
            <a:r>
              <a:rPr lang="en-US" altLang="en-US" dirty="0"/>
              <a:t>Specific procedures used during shift/personnel changes to ensure the continuity of LOTO protection</a:t>
            </a:r>
            <a:r>
              <a:rPr lang="en-US" altLang="en-US" sz="2400" dirty="0"/>
              <a:t> </a:t>
            </a:r>
          </a:p>
          <a:p>
            <a:endParaRPr lang="en-US" altLang="en-US" sz="800" dirty="0"/>
          </a:p>
          <a:p>
            <a:pPr lvl="1"/>
            <a:r>
              <a:rPr lang="en-US" altLang="en-US" dirty="0"/>
              <a:t>To minimize exposures from the unexpected energization or start-up of the machine/ equipment, or release of stored energy</a:t>
            </a:r>
          </a:p>
          <a:p>
            <a:endParaRPr lang="en-US" altLang="en-US" sz="2400" dirty="0"/>
          </a:p>
          <a:p>
            <a:endParaRPr lang="en-US" altLang="en-US" dirty="0"/>
          </a:p>
        </p:txBody>
      </p:sp>
      <p:sp>
        <p:nvSpPr>
          <p:cNvPr id="61444" name="Rectangle 97"/>
          <p:cNvSpPr>
            <a:spLocks noChangeArrowheads="1"/>
          </p:cNvSpPr>
          <p:nvPr/>
        </p:nvSpPr>
        <p:spPr bwMode="auto">
          <a:xfrm>
            <a:off x="7040195" y="609600"/>
            <a:ext cx="167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1910.147(f)(4)</a:t>
            </a:r>
            <a:endParaRPr lang="en-US" altLang="en-US" u="none"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5080" y="1828800"/>
            <a:ext cx="2871720" cy="3124200"/>
          </a:xfrm>
          <a:prstGeom prst="rect">
            <a:avLst/>
          </a:prstGeom>
        </p:spPr>
      </p:pic>
    </p:spTree>
    <p:extLst>
      <p:ext uri="{BB962C8B-B14F-4D97-AF65-F5344CB8AC3E}">
        <p14:creationId xmlns:p14="http://schemas.microsoft.com/office/powerpoint/2010/main" val="8368786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Scope	</a:t>
            </a:r>
          </a:p>
        </p:txBody>
      </p:sp>
      <p:sp>
        <p:nvSpPr>
          <p:cNvPr id="6147" name="Rectangle 3"/>
          <p:cNvSpPr>
            <a:spLocks noGrp="1" noChangeArrowheads="1"/>
          </p:cNvSpPr>
          <p:nvPr>
            <p:ph idx="1"/>
          </p:nvPr>
        </p:nvSpPr>
        <p:spPr>
          <a:xfrm>
            <a:off x="533400" y="1374028"/>
            <a:ext cx="8001000" cy="4371304"/>
          </a:xfrm>
        </p:spPr>
        <p:txBody>
          <a:bodyPr/>
          <a:lstStyle/>
          <a:p>
            <a:r>
              <a:rPr lang="en-US" altLang="en-US" dirty="0"/>
              <a:t>Covers the </a:t>
            </a:r>
            <a:r>
              <a:rPr lang="en-US" altLang="en-US" b="1" i="1" dirty="0"/>
              <a:t>servicing</a:t>
            </a:r>
            <a:r>
              <a:rPr lang="en-US" altLang="en-US" dirty="0"/>
              <a:t> and/or </a:t>
            </a:r>
            <a:r>
              <a:rPr lang="en-US" altLang="en-US" b="1" i="1" dirty="0"/>
              <a:t>maintenance</a:t>
            </a:r>
            <a:r>
              <a:rPr lang="en-US" altLang="en-US" dirty="0"/>
              <a:t> of machines or equipment where the unexpected start-up or release of stored energy could cause injury</a:t>
            </a:r>
          </a:p>
          <a:p>
            <a:pPr lvl="1"/>
            <a:endParaRPr lang="en-US" altLang="en-US" sz="800" dirty="0"/>
          </a:p>
          <a:p>
            <a:pPr lvl="1">
              <a:lnSpc>
                <a:spcPct val="120000"/>
              </a:lnSpc>
            </a:pPr>
            <a:r>
              <a:rPr lang="en-US" altLang="en-US" dirty="0"/>
              <a:t>Installation and set-up</a:t>
            </a:r>
          </a:p>
          <a:p>
            <a:pPr lvl="1">
              <a:lnSpc>
                <a:spcPct val="120000"/>
              </a:lnSpc>
            </a:pPr>
            <a:endParaRPr lang="en-US" altLang="en-US" sz="800" dirty="0"/>
          </a:p>
          <a:p>
            <a:pPr lvl="1">
              <a:lnSpc>
                <a:spcPct val="120000"/>
              </a:lnSpc>
            </a:pPr>
            <a:r>
              <a:rPr lang="en-US" altLang="en-US" dirty="0"/>
              <a:t>Adjustment or maintenance</a:t>
            </a:r>
          </a:p>
          <a:p>
            <a:pPr lvl="1">
              <a:lnSpc>
                <a:spcPct val="120000"/>
              </a:lnSpc>
            </a:pPr>
            <a:endParaRPr lang="en-US" altLang="en-US" sz="800" dirty="0"/>
          </a:p>
          <a:p>
            <a:pPr lvl="1">
              <a:lnSpc>
                <a:spcPct val="120000"/>
              </a:lnSpc>
            </a:pPr>
            <a:r>
              <a:rPr lang="en-US" altLang="en-US" dirty="0"/>
              <a:t>Inspection</a:t>
            </a:r>
          </a:p>
          <a:p>
            <a:pPr lvl="1">
              <a:lnSpc>
                <a:spcPct val="120000"/>
              </a:lnSpc>
            </a:pPr>
            <a:endParaRPr lang="en-US" altLang="en-US" sz="800" dirty="0"/>
          </a:p>
          <a:p>
            <a:pPr lvl="1">
              <a:lnSpc>
                <a:spcPct val="120000"/>
              </a:lnSpc>
            </a:pPr>
            <a:r>
              <a:rPr lang="en-US" altLang="en-US" dirty="0"/>
              <a:t>Modification</a:t>
            </a:r>
          </a:p>
          <a:p>
            <a:pPr lvl="1">
              <a:lnSpc>
                <a:spcPct val="120000"/>
              </a:lnSpc>
            </a:pPr>
            <a:endParaRPr lang="en-US" altLang="en-US" sz="800" dirty="0"/>
          </a:p>
          <a:p>
            <a:pPr lvl="1">
              <a:lnSpc>
                <a:spcPct val="120000"/>
              </a:lnSpc>
            </a:pPr>
            <a:r>
              <a:rPr lang="en-US" altLang="en-US" dirty="0"/>
              <a:t>Routine service</a:t>
            </a:r>
            <a:endParaRPr lang="en-US" altLang="en-US" sz="2000" dirty="0"/>
          </a:p>
          <a:p>
            <a:endParaRPr lang="en-US" altLang="en-US" dirty="0"/>
          </a:p>
        </p:txBody>
      </p:sp>
      <p:sp>
        <p:nvSpPr>
          <p:cNvPr id="6149" name="Text Box 5"/>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1910.147(a)(1)</a:t>
            </a:r>
          </a:p>
        </p:txBody>
      </p:sp>
    </p:spTree>
    <p:extLst>
      <p:ext uri="{BB962C8B-B14F-4D97-AF65-F5344CB8AC3E}">
        <p14:creationId xmlns:p14="http://schemas.microsoft.com/office/powerpoint/2010/main" val="304542629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457200"/>
            <a:ext cx="8077200" cy="549275"/>
          </a:xfrm>
        </p:spPr>
        <p:txBody>
          <a:bodyPr/>
          <a:lstStyle/>
          <a:p>
            <a:r>
              <a:rPr lang="en-US" altLang="en-US"/>
              <a:t>Sample LOTO Program </a:t>
            </a:r>
          </a:p>
        </p:txBody>
      </p:sp>
      <p:sp>
        <p:nvSpPr>
          <p:cNvPr id="62467" name="Rectangle 3"/>
          <p:cNvSpPr>
            <a:spLocks noGrp="1" noChangeArrowheads="1"/>
          </p:cNvSpPr>
          <p:nvPr>
            <p:ph idx="1"/>
          </p:nvPr>
        </p:nvSpPr>
        <p:spPr>
          <a:xfrm>
            <a:off x="533400" y="1295400"/>
            <a:ext cx="3962400" cy="4495800"/>
          </a:xfrm>
        </p:spPr>
        <p:txBody>
          <a:bodyPr/>
          <a:lstStyle/>
          <a:p>
            <a:r>
              <a:rPr lang="en-US" altLang="en-US" dirty="0"/>
              <a:t>Typical minimal lockout procedures</a:t>
            </a:r>
          </a:p>
          <a:p>
            <a:endParaRPr lang="en-US" altLang="en-US" sz="800" dirty="0"/>
          </a:p>
          <a:p>
            <a:pPr lvl="1"/>
            <a:r>
              <a:rPr lang="en-US" altLang="en-US" dirty="0"/>
              <a:t>A non-mandatory guideline to assist employers and employees in complying with the requirements of this section</a:t>
            </a:r>
          </a:p>
        </p:txBody>
      </p:sp>
      <p:sp>
        <p:nvSpPr>
          <p:cNvPr id="62468" name="Rectangle 4"/>
          <p:cNvSpPr>
            <a:spLocks noChangeArrowheads="1"/>
          </p:cNvSpPr>
          <p:nvPr/>
        </p:nvSpPr>
        <p:spPr bwMode="auto">
          <a:xfrm>
            <a:off x="7162800" y="609600"/>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Appendix A</a:t>
            </a:r>
            <a:endParaRPr lang="en-US" altLang="en-US" u="none"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2970" y="1219200"/>
            <a:ext cx="4107180" cy="4604534"/>
          </a:xfrm>
          <a:prstGeom prst="rect">
            <a:avLst/>
          </a:prstGeom>
        </p:spPr>
      </p:pic>
    </p:spTree>
    <p:extLst>
      <p:ext uri="{BB962C8B-B14F-4D97-AF65-F5344CB8AC3E}">
        <p14:creationId xmlns:p14="http://schemas.microsoft.com/office/powerpoint/2010/main" val="34833261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457200"/>
            <a:ext cx="7696200" cy="549275"/>
          </a:xfrm>
        </p:spPr>
        <p:txBody>
          <a:bodyPr/>
          <a:lstStyle/>
          <a:p>
            <a:r>
              <a:rPr lang="en-US" altLang="en-US"/>
              <a:t>Summary</a:t>
            </a:r>
          </a:p>
        </p:txBody>
      </p:sp>
      <p:sp>
        <p:nvSpPr>
          <p:cNvPr id="63491" name="Rectangle 3"/>
          <p:cNvSpPr>
            <a:spLocks noGrp="1" noChangeArrowheads="1"/>
          </p:cNvSpPr>
          <p:nvPr>
            <p:ph idx="1"/>
          </p:nvPr>
        </p:nvSpPr>
        <p:spPr>
          <a:xfrm>
            <a:off x="533400" y="1295400"/>
            <a:ext cx="7772400" cy="4495800"/>
          </a:xfrm>
        </p:spPr>
        <p:txBody>
          <a:bodyPr/>
          <a:lstStyle/>
          <a:p>
            <a:pPr>
              <a:buSzPct val="115000"/>
              <a:buFont typeface="Arial" panose="020B0604020202020204" pitchFamily="34" charset="0"/>
              <a:buChar char="●"/>
            </a:pPr>
            <a:r>
              <a:rPr lang="en-US" altLang="en-US" dirty="0"/>
              <a:t>In this course, we covered:</a:t>
            </a:r>
          </a:p>
          <a:p>
            <a:pPr lvl="1"/>
            <a:endParaRPr lang="en-US" altLang="en-US" dirty="0"/>
          </a:p>
          <a:p>
            <a:pPr lvl="1"/>
            <a:r>
              <a:rPr lang="en-US" altLang="en-US" dirty="0"/>
              <a:t>The need for energy control procedures</a:t>
            </a:r>
          </a:p>
          <a:p>
            <a:pPr lvl="1"/>
            <a:endParaRPr lang="en-US" altLang="en-US" dirty="0"/>
          </a:p>
          <a:p>
            <a:pPr lvl="1"/>
            <a:r>
              <a:rPr lang="en-US" altLang="en-US" dirty="0"/>
              <a:t>Methods of lockout/</a:t>
            </a:r>
            <a:r>
              <a:rPr lang="en-US" altLang="en-US" dirty="0" err="1"/>
              <a:t>tagout</a:t>
            </a:r>
            <a:r>
              <a:rPr lang="en-US" altLang="en-US" dirty="0"/>
              <a:t> procedures</a:t>
            </a:r>
          </a:p>
          <a:p>
            <a:pPr lvl="1"/>
            <a:endParaRPr lang="en-US" altLang="en-US" dirty="0"/>
          </a:p>
          <a:p>
            <a:pPr lvl="1"/>
            <a:r>
              <a:rPr lang="en-US" altLang="en-US" dirty="0"/>
              <a:t>Employer’s responsibilities</a:t>
            </a:r>
          </a:p>
          <a:p>
            <a:pPr lvl="1"/>
            <a:endParaRPr lang="en-US" altLang="en-US" dirty="0"/>
          </a:p>
          <a:p>
            <a:pPr lvl="1"/>
            <a:r>
              <a:rPr lang="en-US" altLang="en-US" dirty="0"/>
              <a:t>Employee training needs</a:t>
            </a:r>
          </a:p>
          <a:p>
            <a:pPr lvl="1">
              <a:buFont typeface="Symbol" panose="05050102010706020507" pitchFamily="18" charset="2"/>
              <a:buNone/>
            </a:pPr>
            <a:endParaRPr lang="en-US" altLang="en-US" dirty="0"/>
          </a:p>
          <a:p>
            <a:pPr lvl="1"/>
            <a:r>
              <a:rPr lang="en-US" altLang="en-US" dirty="0"/>
              <a:t>Inspection requirements</a:t>
            </a:r>
          </a:p>
          <a:p>
            <a:endParaRPr lang="en-US" altLang="en-US" sz="2400" dirty="0"/>
          </a:p>
        </p:txBody>
      </p:sp>
    </p:spTree>
    <p:extLst>
      <p:ext uri="{BB962C8B-B14F-4D97-AF65-F5344CB8AC3E}">
        <p14:creationId xmlns:p14="http://schemas.microsoft.com/office/powerpoint/2010/main" val="24859324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Scope</a:t>
            </a:r>
          </a:p>
        </p:txBody>
      </p:sp>
      <p:sp>
        <p:nvSpPr>
          <p:cNvPr id="7171" name="Rectangle 3"/>
          <p:cNvSpPr>
            <a:spLocks noGrp="1" noChangeArrowheads="1"/>
          </p:cNvSpPr>
          <p:nvPr>
            <p:ph idx="1"/>
          </p:nvPr>
        </p:nvSpPr>
        <p:spPr>
          <a:xfrm>
            <a:off x="533400" y="1405024"/>
            <a:ext cx="8077200" cy="4417172"/>
          </a:xfrm>
        </p:spPr>
        <p:txBody>
          <a:bodyPr/>
          <a:lstStyle/>
          <a:p>
            <a:r>
              <a:rPr lang="en-US" altLang="en-US" dirty="0"/>
              <a:t>Does </a:t>
            </a:r>
            <a:r>
              <a:rPr lang="en-US" altLang="en-US" b="1" dirty="0"/>
              <a:t>not</a:t>
            </a:r>
            <a:r>
              <a:rPr lang="en-US" altLang="en-US" dirty="0"/>
              <a:t> cover</a:t>
            </a:r>
          </a:p>
          <a:p>
            <a:endParaRPr lang="en-US" altLang="en-US" sz="800" dirty="0"/>
          </a:p>
          <a:p>
            <a:pPr lvl="1"/>
            <a:r>
              <a:rPr lang="en-US" altLang="en-US" dirty="0"/>
              <a:t>Construction, agriculture, maritime</a:t>
            </a:r>
          </a:p>
          <a:p>
            <a:pPr lvl="1"/>
            <a:endParaRPr lang="en-US" altLang="en-US" sz="800" dirty="0"/>
          </a:p>
          <a:p>
            <a:pPr lvl="1"/>
            <a:r>
              <a:rPr lang="en-US" altLang="en-US" dirty="0"/>
              <a:t>Installations under exclusive control of the electric utilities for power generation, transmission and distribution</a:t>
            </a:r>
          </a:p>
          <a:p>
            <a:pPr lvl="1"/>
            <a:endParaRPr lang="en-US" altLang="en-US" sz="800" dirty="0"/>
          </a:p>
          <a:p>
            <a:pPr lvl="1"/>
            <a:r>
              <a:rPr lang="en-US" altLang="en-US" dirty="0"/>
              <a:t>Exposure to electrical hazards from work on, near, or with conductors or equipment in electric-utilization installations</a:t>
            </a:r>
          </a:p>
          <a:p>
            <a:pPr lvl="1"/>
            <a:endParaRPr lang="en-US" altLang="en-US" sz="800" dirty="0"/>
          </a:p>
          <a:p>
            <a:pPr lvl="1"/>
            <a:r>
              <a:rPr lang="en-US" altLang="en-US" dirty="0"/>
              <a:t>Oil and gas drilling and servicing</a:t>
            </a:r>
          </a:p>
          <a:p>
            <a:endParaRPr lang="en-US" altLang="en-US" sz="2400" dirty="0"/>
          </a:p>
        </p:txBody>
      </p:sp>
      <p:sp>
        <p:nvSpPr>
          <p:cNvPr id="7172"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1910.147(a)(1)</a:t>
            </a:r>
          </a:p>
        </p:txBody>
      </p:sp>
    </p:spTree>
    <p:extLst>
      <p:ext uri="{BB962C8B-B14F-4D97-AF65-F5344CB8AC3E}">
        <p14:creationId xmlns:p14="http://schemas.microsoft.com/office/powerpoint/2010/main" val="114170931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altLang="en-US"/>
              <a:t>Application	</a:t>
            </a:r>
          </a:p>
        </p:txBody>
      </p:sp>
      <p:sp>
        <p:nvSpPr>
          <p:cNvPr id="8194" name="Rectangle 3"/>
          <p:cNvSpPr>
            <a:spLocks noGrp="1" noChangeArrowheads="1"/>
          </p:cNvSpPr>
          <p:nvPr>
            <p:ph idx="1"/>
          </p:nvPr>
        </p:nvSpPr>
        <p:spPr>
          <a:xfrm>
            <a:off x="533400" y="1295400"/>
            <a:ext cx="8001000" cy="4953000"/>
          </a:xfrm>
        </p:spPr>
        <p:txBody>
          <a:bodyPr/>
          <a:lstStyle/>
          <a:p>
            <a:pPr>
              <a:lnSpc>
                <a:spcPct val="90000"/>
              </a:lnSpc>
            </a:pPr>
            <a:r>
              <a:rPr lang="en-US" altLang="en-US" dirty="0"/>
              <a:t>Servicing and/or maintenance which takes place during normal production operations is covered only if:</a:t>
            </a:r>
          </a:p>
          <a:p>
            <a:pPr>
              <a:lnSpc>
                <a:spcPct val="90000"/>
              </a:lnSpc>
            </a:pPr>
            <a:endParaRPr lang="en-US" altLang="en-US" sz="800" dirty="0"/>
          </a:p>
          <a:p>
            <a:pPr lvl="1">
              <a:lnSpc>
                <a:spcPct val="110000"/>
              </a:lnSpc>
            </a:pPr>
            <a:r>
              <a:rPr lang="en-US" altLang="en-US" dirty="0"/>
              <a:t>Employee is required to remove or bypass a guard or other safety device; </a:t>
            </a:r>
            <a:r>
              <a:rPr lang="en-US" altLang="en-US" b="1" dirty="0"/>
              <a:t>or</a:t>
            </a:r>
          </a:p>
          <a:p>
            <a:pPr lvl="1">
              <a:lnSpc>
                <a:spcPct val="110000"/>
              </a:lnSpc>
            </a:pPr>
            <a:endParaRPr lang="en-US" altLang="en-US" sz="900" b="1" dirty="0"/>
          </a:p>
          <a:p>
            <a:pPr lvl="1">
              <a:lnSpc>
                <a:spcPct val="110000"/>
              </a:lnSpc>
            </a:pPr>
            <a:r>
              <a:rPr lang="en-US" altLang="en-US" dirty="0"/>
              <a:t>Employee is required to place any part of his/her body into the point of operation or where an associated danger zone exists during a machine operation.</a:t>
            </a:r>
          </a:p>
          <a:p>
            <a:endParaRPr lang="en-US" altLang="en-US" dirty="0"/>
          </a:p>
        </p:txBody>
      </p:sp>
      <p:sp>
        <p:nvSpPr>
          <p:cNvPr id="8196" name="Text Box 5"/>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1910.147(a)(2)</a:t>
            </a:r>
          </a:p>
        </p:txBody>
      </p:sp>
    </p:spTree>
    <p:extLst>
      <p:ext uri="{BB962C8B-B14F-4D97-AF65-F5344CB8AC3E}">
        <p14:creationId xmlns:p14="http://schemas.microsoft.com/office/powerpoint/2010/main" val="32163431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r>
              <a:rPr lang="en-US" altLang="en-US" dirty="0"/>
              <a:t>Application	</a:t>
            </a:r>
          </a:p>
        </p:txBody>
      </p:sp>
      <p:sp>
        <p:nvSpPr>
          <p:cNvPr id="9218" name="Rectangle 2"/>
          <p:cNvSpPr>
            <a:spLocks noGrp="1" noChangeArrowheads="1"/>
          </p:cNvSpPr>
          <p:nvPr>
            <p:ph idx="1"/>
          </p:nvPr>
        </p:nvSpPr>
        <p:spPr>
          <a:xfrm>
            <a:off x="533400" y="1374028"/>
            <a:ext cx="8153400" cy="4798172"/>
          </a:xfrm>
        </p:spPr>
        <p:txBody>
          <a:bodyPr/>
          <a:lstStyle/>
          <a:p>
            <a:pPr>
              <a:lnSpc>
                <a:spcPct val="90000"/>
              </a:lnSpc>
            </a:pPr>
            <a:r>
              <a:rPr lang="en-US" altLang="en-US" b="1" dirty="0"/>
              <a:t>Exception</a:t>
            </a:r>
          </a:p>
          <a:p>
            <a:pPr>
              <a:lnSpc>
                <a:spcPct val="90000"/>
              </a:lnSpc>
            </a:pPr>
            <a:endParaRPr lang="en-US" altLang="en-US" sz="800" dirty="0"/>
          </a:p>
          <a:p>
            <a:pPr lvl="1"/>
            <a:r>
              <a:rPr lang="en-US" altLang="en-US" dirty="0"/>
              <a:t>Minor tool changes and adjustments, </a:t>
            </a:r>
            <a:r>
              <a:rPr lang="en-US" altLang="en-US" b="1" dirty="0"/>
              <a:t>and </a:t>
            </a:r>
            <a:r>
              <a:rPr lang="en-US" altLang="en-US" dirty="0"/>
              <a:t>other minor servicing activities, which take place during normal production operations, are </a:t>
            </a:r>
            <a:r>
              <a:rPr lang="en-US" altLang="en-US" b="1" dirty="0"/>
              <a:t>not covered</a:t>
            </a:r>
            <a:r>
              <a:rPr lang="en-US" altLang="en-US" dirty="0"/>
              <a:t> if they are:</a:t>
            </a:r>
          </a:p>
          <a:p>
            <a:pPr lvl="1">
              <a:buFont typeface="Symbol" panose="05050102010706020507" pitchFamily="18" charset="2"/>
              <a:buNone/>
            </a:pPr>
            <a:endParaRPr lang="en-US" altLang="en-US" sz="1200" dirty="0"/>
          </a:p>
          <a:p>
            <a:pPr lvl="2">
              <a:buFont typeface="Wingdings" panose="05000000000000000000" pitchFamily="2" charset="2"/>
              <a:buChar char="Ø"/>
            </a:pPr>
            <a:r>
              <a:rPr lang="en-US" altLang="en-US" dirty="0"/>
              <a:t>Routine, </a:t>
            </a:r>
          </a:p>
          <a:p>
            <a:pPr lvl="2">
              <a:buFont typeface="Wingdings" panose="05000000000000000000" pitchFamily="2" charset="2"/>
              <a:buChar char="Ø"/>
            </a:pPr>
            <a:endParaRPr lang="en-US" altLang="en-US" dirty="0"/>
          </a:p>
          <a:p>
            <a:pPr lvl="2">
              <a:buFont typeface="Wingdings" panose="05000000000000000000" pitchFamily="2" charset="2"/>
              <a:buChar char="Ø"/>
            </a:pPr>
            <a:r>
              <a:rPr lang="en-US" altLang="en-US" dirty="0"/>
              <a:t>Repetitive, </a:t>
            </a:r>
            <a:r>
              <a:rPr lang="en-US" altLang="en-US" b="1" dirty="0"/>
              <a:t>and</a:t>
            </a:r>
            <a:r>
              <a:rPr lang="en-US" altLang="en-US" dirty="0"/>
              <a:t> </a:t>
            </a:r>
          </a:p>
          <a:p>
            <a:pPr lvl="2">
              <a:buFont typeface="Wingdings" panose="05000000000000000000" pitchFamily="2" charset="2"/>
              <a:buChar char="Ø"/>
            </a:pPr>
            <a:endParaRPr lang="en-US" altLang="en-US" dirty="0"/>
          </a:p>
          <a:p>
            <a:pPr lvl="2">
              <a:buFont typeface="Wingdings" panose="05000000000000000000" pitchFamily="2" charset="2"/>
              <a:buChar char="Ø"/>
            </a:pPr>
            <a:r>
              <a:rPr lang="en-US" altLang="en-US" dirty="0"/>
              <a:t>Integral to the use of the equipment for production</a:t>
            </a:r>
          </a:p>
          <a:p>
            <a:pPr marL="457200" lvl="1" indent="0">
              <a:buNone/>
            </a:pPr>
            <a:endParaRPr lang="en-US" altLang="en-US" dirty="0"/>
          </a:p>
          <a:p>
            <a:pPr marL="850900" lvl="2" indent="0">
              <a:buNone/>
            </a:pPr>
            <a:r>
              <a:rPr lang="en-US" altLang="en-US" sz="2400" dirty="0"/>
              <a:t>provided that the work is performed using alternative measures which provide effective protection</a:t>
            </a:r>
          </a:p>
          <a:p>
            <a:pPr>
              <a:lnSpc>
                <a:spcPct val="90000"/>
              </a:lnSpc>
            </a:pPr>
            <a:endParaRPr lang="en-US" altLang="en-US" dirty="0"/>
          </a:p>
          <a:p>
            <a:endParaRPr lang="en-US" altLang="en-US" dirty="0"/>
          </a:p>
        </p:txBody>
      </p:sp>
      <p:sp>
        <p:nvSpPr>
          <p:cNvPr id="9220"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1910.147(a)(2)</a:t>
            </a:r>
          </a:p>
        </p:txBody>
      </p:sp>
    </p:spTree>
    <p:extLst>
      <p:ext uri="{BB962C8B-B14F-4D97-AF65-F5344CB8AC3E}">
        <p14:creationId xmlns:p14="http://schemas.microsoft.com/office/powerpoint/2010/main" val="31261924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Application</a:t>
            </a:r>
          </a:p>
        </p:txBody>
      </p:sp>
      <p:sp>
        <p:nvSpPr>
          <p:cNvPr id="10243" name="Rectangle 3"/>
          <p:cNvSpPr>
            <a:spLocks noGrp="1" noChangeArrowheads="1"/>
          </p:cNvSpPr>
          <p:nvPr>
            <p:ph idx="1"/>
          </p:nvPr>
        </p:nvSpPr>
        <p:spPr>
          <a:xfrm>
            <a:off x="533400" y="1219200"/>
            <a:ext cx="4495800" cy="5181600"/>
          </a:xfrm>
        </p:spPr>
        <p:txBody>
          <a:bodyPr/>
          <a:lstStyle/>
          <a:p>
            <a:r>
              <a:rPr lang="en-US" altLang="en-US" dirty="0"/>
              <a:t>Does </a:t>
            </a:r>
            <a:r>
              <a:rPr lang="en-US" altLang="en-US" b="1" dirty="0"/>
              <a:t>not</a:t>
            </a:r>
            <a:r>
              <a:rPr lang="en-US" altLang="en-US" dirty="0"/>
              <a:t> cover:</a:t>
            </a:r>
          </a:p>
          <a:p>
            <a:pPr>
              <a:buFont typeface="Wingdings" panose="05000000000000000000" pitchFamily="2" charset="2"/>
              <a:buNone/>
            </a:pPr>
            <a:endParaRPr lang="en-US" altLang="en-US" sz="1000" dirty="0"/>
          </a:p>
          <a:p>
            <a:pPr lvl="1"/>
            <a:r>
              <a:rPr lang="en-US" altLang="en-US" sz="2200" dirty="0"/>
              <a:t>Normal production operations</a:t>
            </a:r>
          </a:p>
          <a:p>
            <a:pPr lvl="1"/>
            <a:endParaRPr lang="en-US" altLang="en-US" sz="2000" dirty="0"/>
          </a:p>
          <a:p>
            <a:pPr lvl="1"/>
            <a:r>
              <a:rPr lang="en-US" altLang="en-US" sz="2200" dirty="0"/>
              <a:t>Work on cord and plug connected equipment where plug is under exclusive control of employee performing servicing/maintenance</a:t>
            </a:r>
          </a:p>
          <a:p>
            <a:pPr lvl="1"/>
            <a:endParaRPr lang="en-US" altLang="en-US" sz="2000" dirty="0"/>
          </a:p>
          <a:p>
            <a:pPr lvl="1"/>
            <a:r>
              <a:rPr lang="en-US" altLang="en-US" sz="2200" dirty="0"/>
              <a:t>Hot tap operations, under special conditions</a:t>
            </a:r>
          </a:p>
          <a:p>
            <a:pPr>
              <a:buFont typeface="Wingdings" panose="05000000000000000000" pitchFamily="2" charset="2"/>
              <a:buNone/>
            </a:pPr>
            <a:endParaRPr lang="en-US" altLang="en-US" dirty="0"/>
          </a:p>
          <a:p>
            <a:endParaRPr lang="en-US" altLang="en-US" dirty="0"/>
          </a:p>
        </p:txBody>
      </p:sp>
      <p:sp>
        <p:nvSpPr>
          <p:cNvPr id="10244" name="Text Box 4"/>
          <p:cNvSpPr txBox="1">
            <a:spLocks noChangeArrowheads="1"/>
          </p:cNvSpPr>
          <p:nvPr/>
        </p:nvSpPr>
        <p:spPr bwMode="auto">
          <a:xfrm>
            <a:off x="6899875" y="609600"/>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3600">
                <a:solidFill>
                  <a:schemeClr val="tx1"/>
                </a:solidFill>
                <a:latin typeface="Times New Roman" panose="02020603050405020304" pitchFamily="18" charset="0"/>
                <a:cs typeface="Arial" panose="020B0604020202020204" pitchFamily="34" charset="0"/>
              </a:defRPr>
            </a:lvl1pPr>
            <a:lvl2pPr marL="742950" indent="-285750" eaLnBrk="0" hangingPunct="0">
              <a:defRPr sz="3600">
                <a:solidFill>
                  <a:schemeClr val="tx1"/>
                </a:solidFill>
                <a:latin typeface="Times New Roman" panose="02020603050405020304" pitchFamily="18" charset="0"/>
                <a:cs typeface="Arial" panose="020B0604020202020204" pitchFamily="34" charset="0"/>
              </a:defRPr>
            </a:lvl2pPr>
            <a:lvl3pPr marL="1143000" indent="-228600" eaLnBrk="0" hangingPunct="0">
              <a:defRPr sz="3600">
                <a:solidFill>
                  <a:schemeClr val="tx1"/>
                </a:solidFill>
                <a:latin typeface="Times New Roman" panose="02020603050405020304" pitchFamily="18" charset="0"/>
                <a:cs typeface="Arial" panose="020B0604020202020204" pitchFamily="34" charset="0"/>
              </a:defRPr>
            </a:lvl3pPr>
            <a:lvl4pPr marL="1600200" indent="-228600" eaLnBrk="0" hangingPunct="0">
              <a:defRPr sz="3600">
                <a:solidFill>
                  <a:schemeClr val="tx1"/>
                </a:solidFill>
                <a:latin typeface="Times New Roman" panose="02020603050405020304" pitchFamily="18" charset="0"/>
                <a:cs typeface="Arial" panose="020B0604020202020204" pitchFamily="34" charset="0"/>
              </a:defRPr>
            </a:lvl4pPr>
            <a:lvl5pPr marL="2057400" indent="-228600" eaLnBrk="0" hangingPunct="0">
              <a:defRPr sz="36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Arial" panose="020B0604020202020204" pitchFamily="34" charset="0"/>
              </a:defRPr>
            </a:lvl9pPr>
          </a:lstStyle>
          <a:p>
            <a:r>
              <a:rPr lang="en-US" altLang="en-US" sz="1800" u="none" dirty="0">
                <a:latin typeface="Avenir Next LT Pro" panose="020B0504020202020204" pitchFamily="34" charset="0"/>
              </a:rPr>
              <a:t>1910.147(a)(2)</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9200" y="1676400"/>
            <a:ext cx="3524250" cy="3524250"/>
          </a:xfrm>
          <a:prstGeom prst="rect">
            <a:avLst/>
          </a:prstGeom>
        </p:spPr>
      </p:pic>
    </p:spTree>
    <p:extLst>
      <p:ext uri="{BB962C8B-B14F-4D97-AF65-F5344CB8AC3E}">
        <p14:creationId xmlns:p14="http://schemas.microsoft.com/office/powerpoint/2010/main" val="1475940969"/>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10</TotalTime>
  <Words>2359</Words>
  <Application>Microsoft Office PowerPoint</Application>
  <PresentationFormat>On-screen Show (4:3)</PresentationFormat>
  <Paragraphs>503</Paragraphs>
  <Slides>52</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Aptos</vt:lpstr>
      <vt:lpstr>Arial</vt:lpstr>
      <vt:lpstr>Avenir Next LT Pro</vt:lpstr>
      <vt:lpstr>Avenir Next LT Pro Demi</vt:lpstr>
      <vt:lpstr>Avenir Next LT Pro Light</vt:lpstr>
      <vt:lpstr>Symbol</vt:lpstr>
      <vt:lpstr>Times New Roman</vt:lpstr>
      <vt:lpstr>Wingdings</vt:lpstr>
      <vt:lpstr>Office Theme</vt:lpstr>
      <vt:lpstr>Control of Hazardous         Energy (Lockout/Tagout) </vt:lpstr>
      <vt:lpstr>Objectives</vt:lpstr>
      <vt:lpstr>PowerPoint Presentation</vt:lpstr>
      <vt:lpstr>Lockout/Tagout</vt:lpstr>
      <vt:lpstr>Scope </vt:lpstr>
      <vt:lpstr>Scope</vt:lpstr>
      <vt:lpstr>Application </vt:lpstr>
      <vt:lpstr>Application </vt:lpstr>
      <vt:lpstr>Application</vt:lpstr>
      <vt:lpstr>Definitions</vt:lpstr>
      <vt:lpstr>Definitions</vt:lpstr>
      <vt:lpstr>Other Employees</vt:lpstr>
      <vt:lpstr>PowerPoint Presentation</vt:lpstr>
      <vt:lpstr>Energy Control Program</vt:lpstr>
      <vt:lpstr>Energy Control Program</vt:lpstr>
      <vt:lpstr>Energy Control Program</vt:lpstr>
      <vt:lpstr>Energy Control Procedure</vt:lpstr>
      <vt:lpstr>Energy Control Procedure</vt:lpstr>
      <vt:lpstr>Procedure Exception</vt:lpstr>
      <vt:lpstr>Procedure Exception</vt:lpstr>
      <vt:lpstr>Materials and Hardware</vt:lpstr>
      <vt:lpstr>Materials and Hardware</vt:lpstr>
      <vt:lpstr>Types of Devices</vt:lpstr>
      <vt:lpstr>PowerPoint Presentation</vt:lpstr>
      <vt:lpstr>Periodic Inspection</vt:lpstr>
      <vt:lpstr>Periodic Inspection</vt:lpstr>
      <vt:lpstr>Training and Communication</vt:lpstr>
      <vt:lpstr>Training and Communication</vt:lpstr>
      <vt:lpstr>Training and Communication</vt:lpstr>
      <vt:lpstr>Training and Communication</vt:lpstr>
      <vt:lpstr>Is this a proper lockout?</vt:lpstr>
      <vt:lpstr>Energy Isolation</vt:lpstr>
      <vt:lpstr>Notification of Employees</vt:lpstr>
      <vt:lpstr> Application of Control</vt:lpstr>
      <vt:lpstr>Preparation for Shutdown</vt:lpstr>
      <vt:lpstr>Machine/Equipment Shutdown</vt:lpstr>
      <vt:lpstr>Machine/Equipment Isolation</vt:lpstr>
      <vt:lpstr>Lockout/Tagout Application</vt:lpstr>
      <vt:lpstr>Release of Stored Energy</vt:lpstr>
      <vt:lpstr>Verification of Isolation</vt:lpstr>
      <vt:lpstr> Release from Control</vt:lpstr>
      <vt:lpstr>Inspection of Work Area</vt:lpstr>
      <vt:lpstr>LOTO Device Removal</vt:lpstr>
      <vt:lpstr>LOTO Device Removal</vt:lpstr>
      <vt:lpstr>Testing/Positioning Machines</vt:lpstr>
      <vt:lpstr>Outside Personnel</vt:lpstr>
      <vt:lpstr>Group Lockout/Tagout</vt:lpstr>
      <vt:lpstr>Group Lockout/Tagout</vt:lpstr>
      <vt:lpstr>Shift/Personnel Changes</vt:lpstr>
      <vt:lpstr>Sample LOTO Program </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2025-06-23T15:19:09Z</dcterms:modified>
</cp:coreProperties>
</file>