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467" r:id="rId2"/>
    <p:sldId id="468" r:id="rId3"/>
    <p:sldId id="469" r:id="rId4"/>
    <p:sldId id="470" r:id="rId5"/>
    <p:sldId id="471" r:id="rId6"/>
    <p:sldId id="472" r:id="rId7"/>
    <p:sldId id="473" r:id="rId8"/>
    <p:sldId id="474" r:id="rId9"/>
    <p:sldId id="475" r:id="rId10"/>
    <p:sldId id="476" r:id="rId11"/>
    <p:sldId id="477" r:id="rId12"/>
    <p:sldId id="478" r:id="rId13"/>
    <p:sldId id="479" r:id="rId14"/>
    <p:sldId id="480" r:id="rId15"/>
    <p:sldId id="481" r:id="rId16"/>
    <p:sldId id="482" r:id="rId17"/>
    <p:sldId id="483" r:id="rId18"/>
    <p:sldId id="484" r:id="rId19"/>
    <p:sldId id="485" r:id="rId20"/>
    <p:sldId id="486" r:id="rId21"/>
    <p:sldId id="487" r:id="rId22"/>
    <p:sldId id="488" r:id="rId23"/>
    <p:sldId id="489" r:id="rId24"/>
    <p:sldId id="500" r:id="rId25"/>
    <p:sldId id="490" r:id="rId26"/>
    <p:sldId id="491" r:id="rId27"/>
    <p:sldId id="492" r:id="rId28"/>
    <p:sldId id="493" r:id="rId29"/>
    <p:sldId id="494" r:id="rId30"/>
    <p:sldId id="495" r:id="rId31"/>
    <p:sldId id="496" r:id="rId32"/>
    <p:sldId id="497" r:id="rId33"/>
    <p:sldId id="498" r:id="rId34"/>
    <p:sldId id="433" r:id="rId35"/>
    <p:sldId id="434" r:id="rId36"/>
    <p:sldId id="435" r:id="rId37"/>
    <p:sldId id="436" r:id="rId38"/>
    <p:sldId id="437" r:id="rId39"/>
    <p:sldId id="438" r:id="rId40"/>
    <p:sldId id="439" r:id="rId41"/>
    <p:sldId id="440" r:id="rId42"/>
    <p:sldId id="441" r:id="rId43"/>
    <p:sldId id="454" r:id="rId44"/>
    <p:sldId id="455" r:id="rId45"/>
    <p:sldId id="456" r:id="rId46"/>
    <p:sldId id="457" r:id="rId47"/>
    <p:sldId id="458" r:id="rId48"/>
    <p:sldId id="459" r:id="rId49"/>
    <p:sldId id="460" r:id="rId50"/>
    <p:sldId id="461" r:id="rId51"/>
    <p:sldId id="462" r:id="rId52"/>
    <p:sldId id="452" r:id="rId53"/>
    <p:sldId id="49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47"/>
    <a:srgbClr val="01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0ADAC-4BCA-4DEF-8C0A-E1269AB628D4}" v="1" dt="2025-06-20T12:32:18.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3415" autoAdjust="0"/>
  </p:normalViewPr>
  <p:slideViewPr>
    <p:cSldViewPr snapToGrid="0">
      <p:cViewPr varScale="1">
        <p:scale>
          <a:sx n="55" d="100"/>
          <a:sy n="55" d="100"/>
        </p:scale>
        <p:origin x="1872" y="43"/>
      </p:cViewPr>
      <p:guideLst/>
    </p:cSldViewPr>
  </p:slideViewPr>
  <p:notesTextViewPr>
    <p:cViewPr>
      <p:scale>
        <a:sx n="1" d="1"/>
        <a:sy n="1" d="1"/>
      </p:scale>
      <p:origin x="0" y="0"/>
    </p:cViewPr>
  </p:notesTextViewPr>
  <p:notesViewPr>
    <p:cSldViewPr snapToGrid="0">
      <p:cViewPr varScale="1">
        <p:scale>
          <a:sx n="50" d="100"/>
          <a:sy n="50" d="100"/>
        </p:scale>
        <p:origin x="2765"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12E0ADAC-4BCA-4DEF-8C0A-E1269AB628D4}"/>
    <pc:docChg chg="custSel addSld delSld modSld">
      <pc:chgData name="Garcia, Elma" userId="f2cc6a70-af64-4323-8354-63fdb2cbddcb" providerId="ADAL" clId="{12E0ADAC-4BCA-4DEF-8C0A-E1269AB628D4}" dt="2025-06-20T12:37:12.145" v="51" actId="2696"/>
      <pc:docMkLst>
        <pc:docMk/>
      </pc:docMkLst>
      <pc:sldChg chg="del">
        <pc:chgData name="Garcia, Elma" userId="f2cc6a70-af64-4323-8354-63fdb2cbddcb" providerId="ADAL" clId="{12E0ADAC-4BCA-4DEF-8C0A-E1269AB628D4}" dt="2025-06-20T12:37:12.145" v="51" actId="2696"/>
        <pc:sldMkLst>
          <pc:docMk/>
          <pc:sldMk cId="4224782898" sldId="256"/>
        </pc:sldMkLst>
      </pc:sldChg>
      <pc:sldChg chg="del">
        <pc:chgData name="Garcia, Elma" userId="f2cc6a70-af64-4323-8354-63fdb2cbddcb" providerId="ADAL" clId="{12E0ADAC-4BCA-4DEF-8C0A-E1269AB628D4}" dt="2025-06-20T12:36:20.838" v="38" actId="47"/>
        <pc:sldMkLst>
          <pc:docMk/>
          <pc:sldMk cId="1447532766" sldId="257"/>
        </pc:sldMkLst>
      </pc:sldChg>
      <pc:sldChg chg="del">
        <pc:chgData name="Garcia, Elma" userId="f2cc6a70-af64-4323-8354-63fdb2cbddcb" providerId="ADAL" clId="{12E0ADAC-4BCA-4DEF-8C0A-E1269AB628D4}" dt="2025-06-20T12:36:22.216" v="39" actId="47"/>
        <pc:sldMkLst>
          <pc:docMk/>
          <pc:sldMk cId="3648550839" sldId="258"/>
        </pc:sldMkLst>
      </pc:sldChg>
      <pc:sldChg chg="del">
        <pc:chgData name="Garcia, Elma" userId="f2cc6a70-af64-4323-8354-63fdb2cbddcb" providerId="ADAL" clId="{12E0ADAC-4BCA-4DEF-8C0A-E1269AB628D4}" dt="2025-06-20T12:36:23.457" v="40" actId="47"/>
        <pc:sldMkLst>
          <pc:docMk/>
          <pc:sldMk cId="2852384745" sldId="259"/>
        </pc:sldMkLst>
      </pc:sldChg>
      <pc:sldChg chg="modSp add mod modTransition">
        <pc:chgData name="Garcia, Elma" userId="f2cc6a70-af64-4323-8354-63fdb2cbddcb" providerId="ADAL" clId="{12E0ADAC-4BCA-4DEF-8C0A-E1269AB628D4}" dt="2025-06-20T12:32:18.729" v="8" actId="27636"/>
        <pc:sldMkLst>
          <pc:docMk/>
          <pc:sldMk cId="1626733539" sldId="433"/>
        </pc:sldMkLst>
        <pc:spChg chg="mod">
          <ac:chgData name="Garcia, Elma" userId="f2cc6a70-af64-4323-8354-63fdb2cbddcb" providerId="ADAL" clId="{12E0ADAC-4BCA-4DEF-8C0A-E1269AB628D4}" dt="2025-06-20T12:32:18.729" v="8" actId="27636"/>
          <ac:spMkLst>
            <pc:docMk/>
            <pc:sldMk cId="1626733539" sldId="433"/>
            <ac:spMk id="36866" creationId="{00000000-0000-0000-0000-000000000000}"/>
          </ac:spMkLst>
        </pc:spChg>
      </pc:sldChg>
      <pc:sldChg chg="add">
        <pc:chgData name="Garcia, Elma" userId="f2cc6a70-af64-4323-8354-63fdb2cbddcb" providerId="ADAL" clId="{12E0ADAC-4BCA-4DEF-8C0A-E1269AB628D4}" dt="2025-06-20T12:32:18.552" v="0"/>
        <pc:sldMkLst>
          <pc:docMk/>
          <pc:sldMk cId="1586299442" sldId="434"/>
        </pc:sldMkLst>
      </pc:sldChg>
      <pc:sldChg chg="modSp add mod">
        <pc:chgData name="Garcia, Elma" userId="f2cc6a70-af64-4323-8354-63fdb2cbddcb" providerId="ADAL" clId="{12E0ADAC-4BCA-4DEF-8C0A-E1269AB628D4}" dt="2025-06-20T12:32:18.729" v="9" actId="27636"/>
        <pc:sldMkLst>
          <pc:docMk/>
          <pc:sldMk cId="586485114" sldId="435"/>
        </pc:sldMkLst>
        <pc:spChg chg="mod">
          <ac:chgData name="Garcia, Elma" userId="f2cc6a70-af64-4323-8354-63fdb2cbddcb" providerId="ADAL" clId="{12E0ADAC-4BCA-4DEF-8C0A-E1269AB628D4}" dt="2025-06-20T12:32:18.729" v="9" actId="27636"/>
          <ac:spMkLst>
            <pc:docMk/>
            <pc:sldMk cId="586485114" sldId="435"/>
            <ac:spMk id="38915" creationId="{00000000-0000-0000-0000-000000000000}"/>
          </ac:spMkLst>
        </pc:spChg>
      </pc:sldChg>
      <pc:sldChg chg="modSp add mod">
        <pc:chgData name="Garcia, Elma" userId="f2cc6a70-af64-4323-8354-63fdb2cbddcb" providerId="ADAL" clId="{12E0ADAC-4BCA-4DEF-8C0A-E1269AB628D4}" dt="2025-06-20T12:32:18.746" v="10" actId="27636"/>
        <pc:sldMkLst>
          <pc:docMk/>
          <pc:sldMk cId="762961815" sldId="436"/>
        </pc:sldMkLst>
        <pc:spChg chg="mod">
          <ac:chgData name="Garcia, Elma" userId="f2cc6a70-af64-4323-8354-63fdb2cbddcb" providerId="ADAL" clId="{12E0ADAC-4BCA-4DEF-8C0A-E1269AB628D4}" dt="2025-06-20T12:32:18.746" v="10" actId="27636"/>
          <ac:spMkLst>
            <pc:docMk/>
            <pc:sldMk cId="762961815" sldId="436"/>
            <ac:spMk id="39939" creationId="{00000000-0000-0000-0000-000000000000}"/>
          </ac:spMkLst>
        </pc:spChg>
      </pc:sldChg>
      <pc:sldChg chg="add">
        <pc:chgData name="Garcia, Elma" userId="f2cc6a70-af64-4323-8354-63fdb2cbddcb" providerId="ADAL" clId="{12E0ADAC-4BCA-4DEF-8C0A-E1269AB628D4}" dt="2025-06-20T12:32:18.552" v="0"/>
        <pc:sldMkLst>
          <pc:docMk/>
          <pc:sldMk cId="3342553013" sldId="437"/>
        </pc:sldMkLst>
      </pc:sldChg>
      <pc:sldChg chg="add">
        <pc:chgData name="Garcia, Elma" userId="f2cc6a70-af64-4323-8354-63fdb2cbddcb" providerId="ADAL" clId="{12E0ADAC-4BCA-4DEF-8C0A-E1269AB628D4}" dt="2025-06-20T12:32:18.552" v="0"/>
        <pc:sldMkLst>
          <pc:docMk/>
          <pc:sldMk cId="1497749590" sldId="438"/>
        </pc:sldMkLst>
      </pc:sldChg>
      <pc:sldChg chg="add">
        <pc:chgData name="Garcia, Elma" userId="f2cc6a70-af64-4323-8354-63fdb2cbddcb" providerId="ADAL" clId="{12E0ADAC-4BCA-4DEF-8C0A-E1269AB628D4}" dt="2025-06-20T12:32:18.552" v="0"/>
        <pc:sldMkLst>
          <pc:docMk/>
          <pc:sldMk cId="1328145649" sldId="439"/>
        </pc:sldMkLst>
      </pc:sldChg>
      <pc:sldChg chg="add">
        <pc:chgData name="Garcia, Elma" userId="f2cc6a70-af64-4323-8354-63fdb2cbddcb" providerId="ADAL" clId="{12E0ADAC-4BCA-4DEF-8C0A-E1269AB628D4}" dt="2025-06-20T12:32:18.552" v="0"/>
        <pc:sldMkLst>
          <pc:docMk/>
          <pc:sldMk cId="3057688117" sldId="440"/>
        </pc:sldMkLst>
      </pc:sldChg>
      <pc:sldChg chg="add">
        <pc:chgData name="Garcia, Elma" userId="f2cc6a70-af64-4323-8354-63fdb2cbddcb" providerId="ADAL" clId="{12E0ADAC-4BCA-4DEF-8C0A-E1269AB628D4}" dt="2025-06-20T12:32:18.552" v="0"/>
        <pc:sldMkLst>
          <pc:docMk/>
          <pc:sldMk cId="267887947" sldId="441"/>
        </pc:sldMkLst>
      </pc:sldChg>
      <pc:sldChg chg="add">
        <pc:chgData name="Garcia, Elma" userId="f2cc6a70-af64-4323-8354-63fdb2cbddcb" providerId="ADAL" clId="{12E0ADAC-4BCA-4DEF-8C0A-E1269AB628D4}" dt="2025-06-20T12:32:18.552" v="0"/>
        <pc:sldMkLst>
          <pc:docMk/>
          <pc:sldMk cId="3003088963" sldId="452"/>
        </pc:sldMkLst>
      </pc:sldChg>
      <pc:sldChg chg="add">
        <pc:chgData name="Garcia, Elma" userId="f2cc6a70-af64-4323-8354-63fdb2cbddcb" providerId="ADAL" clId="{12E0ADAC-4BCA-4DEF-8C0A-E1269AB628D4}" dt="2025-06-20T12:32:18.552" v="0"/>
        <pc:sldMkLst>
          <pc:docMk/>
          <pc:sldMk cId="553661542" sldId="454"/>
        </pc:sldMkLst>
      </pc:sldChg>
      <pc:sldChg chg="add">
        <pc:chgData name="Garcia, Elma" userId="f2cc6a70-af64-4323-8354-63fdb2cbddcb" providerId="ADAL" clId="{12E0ADAC-4BCA-4DEF-8C0A-E1269AB628D4}" dt="2025-06-20T12:32:18.552" v="0"/>
        <pc:sldMkLst>
          <pc:docMk/>
          <pc:sldMk cId="777491832" sldId="455"/>
        </pc:sldMkLst>
      </pc:sldChg>
      <pc:sldChg chg="modSp add mod">
        <pc:chgData name="Garcia, Elma" userId="f2cc6a70-af64-4323-8354-63fdb2cbddcb" providerId="ADAL" clId="{12E0ADAC-4BCA-4DEF-8C0A-E1269AB628D4}" dt="2025-06-20T12:32:18.763" v="11" actId="27636"/>
        <pc:sldMkLst>
          <pc:docMk/>
          <pc:sldMk cId="779159635" sldId="456"/>
        </pc:sldMkLst>
        <pc:spChg chg="mod">
          <ac:chgData name="Garcia, Elma" userId="f2cc6a70-af64-4323-8354-63fdb2cbddcb" providerId="ADAL" clId="{12E0ADAC-4BCA-4DEF-8C0A-E1269AB628D4}" dt="2025-06-20T12:32:18.763" v="11" actId="27636"/>
          <ac:spMkLst>
            <pc:docMk/>
            <pc:sldMk cId="779159635" sldId="456"/>
            <ac:spMk id="95235" creationId="{00000000-0000-0000-0000-000000000000}"/>
          </ac:spMkLst>
        </pc:spChg>
      </pc:sldChg>
      <pc:sldChg chg="modSp add mod">
        <pc:chgData name="Garcia, Elma" userId="f2cc6a70-af64-4323-8354-63fdb2cbddcb" providerId="ADAL" clId="{12E0ADAC-4BCA-4DEF-8C0A-E1269AB628D4}" dt="2025-06-20T12:35:27.762" v="33" actId="207"/>
        <pc:sldMkLst>
          <pc:docMk/>
          <pc:sldMk cId="1718840487" sldId="457"/>
        </pc:sldMkLst>
        <pc:spChg chg="mod">
          <ac:chgData name="Garcia, Elma" userId="f2cc6a70-af64-4323-8354-63fdb2cbddcb" providerId="ADAL" clId="{12E0ADAC-4BCA-4DEF-8C0A-E1269AB628D4}" dt="2025-06-20T12:35:27.762" v="33" actId="207"/>
          <ac:spMkLst>
            <pc:docMk/>
            <pc:sldMk cId="1718840487" sldId="457"/>
            <ac:spMk id="7" creationId="{00000000-0000-0000-0000-000000000000}"/>
          </ac:spMkLst>
        </pc:spChg>
      </pc:sldChg>
      <pc:sldChg chg="modSp add mod">
        <pc:chgData name="Garcia, Elma" userId="f2cc6a70-af64-4323-8354-63fdb2cbddcb" providerId="ADAL" clId="{12E0ADAC-4BCA-4DEF-8C0A-E1269AB628D4}" dt="2025-06-20T12:35:57.542" v="36" actId="207"/>
        <pc:sldMkLst>
          <pc:docMk/>
          <pc:sldMk cId="2183175880" sldId="458"/>
        </pc:sldMkLst>
        <pc:spChg chg="mod">
          <ac:chgData name="Garcia, Elma" userId="f2cc6a70-af64-4323-8354-63fdb2cbddcb" providerId="ADAL" clId="{12E0ADAC-4BCA-4DEF-8C0A-E1269AB628D4}" dt="2025-06-20T12:35:57.542" v="36" actId="207"/>
          <ac:spMkLst>
            <pc:docMk/>
            <pc:sldMk cId="2183175880" sldId="458"/>
            <ac:spMk id="6" creationId="{00000000-0000-0000-0000-000000000000}"/>
          </ac:spMkLst>
        </pc:spChg>
      </pc:sldChg>
      <pc:sldChg chg="modSp add mod">
        <pc:chgData name="Garcia, Elma" userId="f2cc6a70-af64-4323-8354-63fdb2cbddcb" providerId="ADAL" clId="{12E0ADAC-4BCA-4DEF-8C0A-E1269AB628D4}" dt="2025-06-20T12:36:05.634" v="37" actId="207"/>
        <pc:sldMkLst>
          <pc:docMk/>
          <pc:sldMk cId="4089899860" sldId="459"/>
        </pc:sldMkLst>
        <pc:spChg chg="mod">
          <ac:chgData name="Garcia, Elma" userId="f2cc6a70-af64-4323-8354-63fdb2cbddcb" providerId="ADAL" clId="{12E0ADAC-4BCA-4DEF-8C0A-E1269AB628D4}" dt="2025-06-20T12:36:05.634" v="37" actId="207"/>
          <ac:spMkLst>
            <pc:docMk/>
            <pc:sldMk cId="4089899860" sldId="459"/>
            <ac:spMk id="6" creationId="{00000000-0000-0000-0000-000000000000}"/>
          </ac:spMkLst>
        </pc:spChg>
      </pc:sldChg>
      <pc:sldChg chg="modSp add mod">
        <pc:chgData name="Garcia, Elma" userId="f2cc6a70-af64-4323-8354-63fdb2cbddcb" providerId="ADAL" clId="{12E0ADAC-4BCA-4DEF-8C0A-E1269AB628D4}" dt="2025-06-20T12:32:18.780" v="12" actId="27636"/>
        <pc:sldMkLst>
          <pc:docMk/>
          <pc:sldMk cId="2233603654" sldId="460"/>
        </pc:sldMkLst>
        <pc:spChg chg="mod">
          <ac:chgData name="Garcia, Elma" userId="f2cc6a70-af64-4323-8354-63fdb2cbddcb" providerId="ADAL" clId="{12E0ADAC-4BCA-4DEF-8C0A-E1269AB628D4}" dt="2025-06-20T12:32:18.780" v="12" actId="27636"/>
          <ac:spMkLst>
            <pc:docMk/>
            <pc:sldMk cId="2233603654" sldId="460"/>
            <ac:spMk id="103427" creationId="{00000000-0000-0000-0000-000000000000}"/>
          </ac:spMkLst>
        </pc:spChg>
      </pc:sldChg>
      <pc:sldChg chg="modSp add mod">
        <pc:chgData name="Garcia, Elma" userId="f2cc6a70-af64-4323-8354-63fdb2cbddcb" providerId="ADAL" clId="{12E0ADAC-4BCA-4DEF-8C0A-E1269AB628D4}" dt="2025-06-20T12:32:18.787" v="13" actId="27636"/>
        <pc:sldMkLst>
          <pc:docMk/>
          <pc:sldMk cId="835292357" sldId="461"/>
        </pc:sldMkLst>
        <pc:spChg chg="mod">
          <ac:chgData name="Garcia, Elma" userId="f2cc6a70-af64-4323-8354-63fdb2cbddcb" providerId="ADAL" clId="{12E0ADAC-4BCA-4DEF-8C0A-E1269AB628D4}" dt="2025-06-20T12:32:18.787" v="13" actId="27636"/>
          <ac:spMkLst>
            <pc:docMk/>
            <pc:sldMk cId="835292357" sldId="461"/>
            <ac:spMk id="105475" creationId="{00000000-0000-0000-0000-000000000000}"/>
          </ac:spMkLst>
        </pc:spChg>
      </pc:sldChg>
      <pc:sldChg chg="modSp add mod">
        <pc:chgData name="Garcia, Elma" userId="f2cc6a70-af64-4323-8354-63fdb2cbddcb" providerId="ADAL" clId="{12E0ADAC-4BCA-4DEF-8C0A-E1269AB628D4}" dt="2025-06-20T12:32:18.787" v="14" actId="27636"/>
        <pc:sldMkLst>
          <pc:docMk/>
          <pc:sldMk cId="3157174622" sldId="462"/>
        </pc:sldMkLst>
        <pc:spChg chg="mod">
          <ac:chgData name="Garcia, Elma" userId="f2cc6a70-af64-4323-8354-63fdb2cbddcb" providerId="ADAL" clId="{12E0ADAC-4BCA-4DEF-8C0A-E1269AB628D4}" dt="2025-06-20T12:32:18.787" v="14" actId="27636"/>
          <ac:spMkLst>
            <pc:docMk/>
            <pc:sldMk cId="3157174622" sldId="462"/>
            <ac:spMk id="107523" creationId="{00000000-0000-0000-0000-000000000000}"/>
          </ac:spMkLst>
        </pc:spChg>
      </pc:sldChg>
      <pc:sldChg chg="modSp add mod modTransition modNotesTx">
        <pc:chgData name="Garcia, Elma" userId="f2cc6a70-af64-4323-8354-63fdb2cbddcb" providerId="ADAL" clId="{12E0ADAC-4BCA-4DEF-8C0A-E1269AB628D4}" dt="2025-06-20T12:37:00.746" v="50" actId="2711"/>
        <pc:sldMkLst>
          <pc:docMk/>
          <pc:sldMk cId="3884577491" sldId="467"/>
        </pc:sldMkLst>
        <pc:spChg chg="mod">
          <ac:chgData name="Garcia, Elma" userId="f2cc6a70-af64-4323-8354-63fdb2cbddcb" providerId="ADAL" clId="{12E0ADAC-4BCA-4DEF-8C0A-E1269AB628D4}" dt="2025-06-20T12:32:22.430" v="16" actId="120"/>
          <ac:spMkLst>
            <pc:docMk/>
            <pc:sldMk cId="3884577491" sldId="467"/>
            <ac:spMk id="3074" creationId="{00000000-0000-0000-0000-000000000000}"/>
          </ac:spMkLst>
        </pc:spChg>
        <pc:spChg chg="mod">
          <ac:chgData name="Garcia, Elma" userId="f2cc6a70-af64-4323-8354-63fdb2cbddcb" providerId="ADAL" clId="{12E0ADAC-4BCA-4DEF-8C0A-E1269AB628D4}" dt="2025-06-20T12:32:30.958" v="18" actId="120"/>
          <ac:spMkLst>
            <pc:docMk/>
            <pc:sldMk cId="3884577491" sldId="467"/>
            <ac:spMk id="3075" creationId="{00000000-0000-0000-0000-000000000000}"/>
          </ac:spMkLst>
        </pc:spChg>
      </pc:sldChg>
      <pc:sldChg chg="add">
        <pc:chgData name="Garcia, Elma" userId="f2cc6a70-af64-4323-8354-63fdb2cbddcb" providerId="ADAL" clId="{12E0ADAC-4BCA-4DEF-8C0A-E1269AB628D4}" dt="2025-06-20T12:32:18.552" v="0"/>
        <pc:sldMkLst>
          <pc:docMk/>
          <pc:sldMk cId="4271669822" sldId="468"/>
        </pc:sldMkLst>
      </pc:sldChg>
      <pc:sldChg chg="add">
        <pc:chgData name="Garcia, Elma" userId="f2cc6a70-af64-4323-8354-63fdb2cbddcb" providerId="ADAL" clId="{12E0ADAC-4BCA-4DEF-8C0A-E1269AB628D4}" dt="2025-06-20T12:32:18.552" v="0"/>
        <pc:sldMkLst>
          <pc:docMk/>
          <pc:sldMk cId="304543977" sldId="469"/>
        </pc:sldMkLst>
      </pc:sldChg>
      <pc:sldChg chg="add">
        <pc:chgData name="Garcia, Elma" userId="f2cc6a70-af64-4323-8354-63fdb2cbddcb" providerId="ADAL" clId="{12E0ADAC-4BCA-4DEF-8C0A-E1269AB628D4}" dt="2025-06-20T12:32:18.552" v="0"/>
        <pc:sldMkLst>
          <pc:docMk/>
          <pc:sldMk cId="1804569204" sldId="470"/>
        </pc:sldMkLst>
      </pc:sldChg>
      <pc:sldChg chg="add">
        <pc:chgData name="Garcia, Elma" userId="f2cc6a70-af64-4323-8354-63fdb2cbddcb" providerId="ADAL" clId="{12E0ADAC-4BCA-4DEF-8C0A-E1269AB628D4}" dt="2025-06-20T12:32:18.552" v="0"/>
        <pc:sldMkLst>
          <pc:docMk/>
          <pc:sldMk cId="313894680" sldId="471"/>
        </pc:sldMkLst>
      </pc:sldChg>
      <pc:sldChg chg="add">
        <pc:chgData name="Garcia, Elma" userId="f2cc6a70-af64-4323-8354-63fdb2cbddcb" providerId="ADAL" clId="{12E0ADAC-4BCA-4DEF-8C0A-E1269AB628D4}" dt="2025-06-20T12:32:18.552" v="0"/>
        <pc:sldMkLst>
          <pc:docMk/>
          <pc:sldMk cId="247634953" sldId="472"/>
        </pc:sldMkLst>
      </pc:sldChg>
      <pc:sldChg chg="modSp add mod">
        <pc:chgData name="Garcia, Elma" userId="f2cc6a70-af64-4323-8354-63fdb2cbddcb" providerId="ADAL" clId="{12E0ADAC-4BCA-4DEF-8C0A-E1269AB628D4}" dt="2025-06-20T12:32:58.138" v="22" actId="27636"/>
        <pc:sldMkLst>
          <pc:docMk/>
          <pc:sldMk cId="1455252755" sldId="473"/>
        </pc:sldMkLst>
        <pc:spChg chg="mod">
          <ac:chgData name="Garcia, Elma" userId="f2cc6a70-af64-4323-8354-63fdb2cbddcb" providerId="ADAL" clId="{12E0ADAC-4BCA-4DEF-8C0A-E1269AB628D4}" dt="2025-06-20T12:32:58.138" v="22" actId="27636"/>
          <ac:spMkLst>
            <pc:docMk/>
            <pc:sldMk cId="1455252755" sldId="473"/>
            <ac:spMk id="9218" creationId="{00000000-0000-0000-0000-000000000000}"/>
          </ac:spMkLst>
        </pc:spChg>
        <pc:spChg chg="mod">
          <ac:chgData name="Garcia, Elma" userId="f2cc6a70-af64-4323-8354-63fdb2cbddcb" providerId="ADAL" clId="{12E0ADAC-4BCA-4DEF-8C0A-E1269AB628D4}" dt="2025-06-20T12:32:18.663" v="1" actId="27636"/>
          <ac:spMkLst>
            <pc:docMk/>
            <pc:sldMk cId="1455252755" sldId="473"/>
            <ac:spMk id="9219" creationId="{00000000-0000-0000-0000-000000000000}"/>
          </ac:spMkLst>
        </pc:spChg>
      </pc:sldChg>
      <pc:sldChg chg="add">
        <pc:chgData name="Garcia, Elma" userId="f2cc6a70-af64-4323-8354-63fdb2cbddcb" providerId="ADAL" clId="{12E0ADAC-4BCA-4DEF-8C0A-E1269AB628D4}" dt="2025-06-20T12:32:18.552" v="0"/>
        <pc:sldMkLst>
          <pc:docMk/>
          <pc:sldMk cId="3130385786" sldId="474"/>
        </pc:sldMkLst>
      </pc:sldChg>
      <pc:sldChg chg="add">
        <pc:chgData name="Garcia, Elma" userId="f2cc6a70-af64-4323-8354-63fdb2cbddcb" providerId="ADAL" clId="{12E0ADAC-4BCA-4DEF-8C0A-E1269AB628D4}" dt="2025-06-20T12:32:18.552" v="0"/>
        <pc:sldMkLst>
          <pc:docMk/>
          <pc:sldMk cId="4285051157" sldId="475"/>
        </pc:sldMkLst>
      </pc:sldChg>
      <pc:sldChg chg="add">
        <pc:chgData name="Garcia, Elma" userId="f2cc6a70-af64-4323-8354-63fdb2cbddcb" providerId="ADAL" clId="{12E0ADAC-4BCA-4DEF-8C0A-E1269AB628D4}" dt="2025-06-20T12:32:18.552" v="0"/>
        <pc:sldMkLst>
          <pc:docMk/>
          <pc:sldMk cId="2685545460" sldId="476"/>
        </pc:sldMkLst>
      </pc:sldChg>
      <pc:sldChg chg="add">
        <pc:chgData name="Garcia, Elma" userId="f2cc6a70-af64-4323-8354-63fdb2cbddcb" providerId="ADAL" clId="{12E0ADAC-4BCA-4DEF-8C0A-E1269AB628D4}" dt="2025-06-20T12:32:18.552" v="0"/>
        <pc:sldMkLst>
          <pc:docMk/>
          <pc:sldMk cId="1970944604" sldId="477"/>
        </pc:sldMkLst>
      </pc:sldChg>
      <pc:sldChg chg="add">
        <pc:chgData name="Garcia, Elma" userId="f2cc6a70-af64-4323-8354-63fdb2cbddcb" providerId="ADAL" clId="{12E0ADAC-4BCA-4DEF-8C0A-E1269AB628D4}" dt="2025-06-20T12:32:18.552" v="0"/>
        <pc:sldMkLst>
          <pc:docMk/>
          <pc:sldMk cId="1502240724" sldId="478"/>
        </pc:sldMkLst>
      </pc:sldChg>
      <pc:sldChg chg="add">
        <pc:chgData name="Garcia, Elma" userId="f2cc6a70-af64-4323-8354-63fdb2cbddcb" providerId="ADAL" clId="{12E0ADAC-4BCA-4DEF-8C0A-E1269AB628D4}" dt="2025-06-20T12:32:18.552" v="0"/>
        <pc:sldMkLst>
          <pc:docMk/>
          <pc:sldMk cId="2387495435" sldId="479"/>
        </pc:sldMkLst>
      </pc:sldChg>
      <pc:sldChg chg="add">
        <pc:chgData name="Garcia, Elma" userId="f2cc6a70-af64-4323-8354-63fdb2cbddcb" providerId="ADAL" clId="{12E0ADAC-4BCA-4DEF-8C0A-E1269AB628D4}" dt="2025-06-20T12:32:18.552" v="0"/>
        <pc:sldMkLst>
          <pc:docMk/>
          <pc:sldMk cId="2744175196" sldId="480"/>
        </pc:sldMkLst>
      </pc:sldChg>
      <pc:sldChg chg="modSp add mod">
        <pc:chgData name="Garcia, Elma" userId="f2cc6a70-af64-4323-8354-63fdb2cbddcb" providerId="ADAL" clId="{12E0ADAC-4BCA-4DEF-8C0A-E1269AB628D4}" dt="2025-06-20T12:33:19.982" v="23" actId="255"/>
        <pc:sldMkLst>
          <pc:docMk/>
          <pc:sldMk cId="18543570" sldId="481"/>
        </pc:sldMkLst>
        <pc:spChg chg="mod">
          <ac:chgData name="Garcia, Elma" userId="f2cc6a70-af64-4323-8354-63fdb2cbddcb" providerId="ADAL" clId="{12E0ADAC-4BCA-4DEF-8C0A-E1269AB628D4}" dt="2025-06-20T12:33:19.982" v="23" actId="255"/>
          <ac:spMkLst>
            <pc:docMk/>
            <pc:sldMk cId="18543570" sldId="481"/>
            <ac:spMk id="17410" creationId="{00000000-0000-0000-0000-000000000000}"/>
          </ac:spMkLst>
        </pc:spChg>
      </pc:sldChg>
      <pc:sldChg chg="add">
        <pc:chgData name="Garcia, Elma" userId="f2cc6a70-af64-4323-8354-63fdb2cbddcb" providerId="ADAL" clId="{12E0ADAC-4BCA-4DEF-8C0A-E1269AB628D4}" dt="2025-06-20T12:32:18.552" v="0"/>
        <pc:sldMkLst>
          <pc:docMk/>
          <pc:sldMk cId="2998314144" sldId="482"/>
        </pc:sldMkLst>
      </pc:sldChg>
      <pc:sldChg chg="add">
        <pc:chgData name="Garcia, Elma" userId="f2cc6a70-af64-4323-8354-63fdb2cbddcb" providerId="ADAL" clId="{12E0ADAC-4BCA-4DEF-8C0A-E1269AB628D4}" dt="2025-06-20T12:32:18.552" v="0"/>
        <pc:sldMkLst>
          <pc:docMk/>
          <pc:sldMk cId="1889922242" sldId="483"/>
        </pc:sldMkLst>
      </pc:sldChg>
      <pc:sldChg chg="modSp add mod">
        <pc:chgData name="Garcia, Elma" userId="f2cc6a70-af64-4323-8354-63fdb2cbddcb" providerId="ADAL" clId="{12E0ADAC-4BCA-4DEF-8C0A-E1269AB628D4}" dt="2025-06-20T12:33:32.379" v="24" actId="1076"/>
        <pc:sldMkLst>
          <pc:docMk/>
          <pc:sldMk cId="3678762740" sldId="484"/>
        </pc:sldMkLst>
        <pc:spChg chg="mod">
          <ac:chgData name="Garcia, Elma" userId="f2cc6a70-af64-4323-8354-63fdb2cbddcb" providerId="ADAL" clId="{12E0ADAC-4BCA-4DEF-8C0A-E1269AB628D4}" dt="2025-06-20T12:33:32.379" v="24" actId="1076"/>
          <ac:spMkLst>
            <pc:docMk/>
            <pc:sldMk cId="3678762740" sldId="484"/>
            <ac:spMk id="20482" creationId="{00000000-0000-0000-0000-000000000000}"/>
          </ac:spMkLst>
        </pc:spChg>
      </pc:sldChg>
      <pc:sldChg chg="add">
        <pc:chgData name="Garcia, Elma" userId="f2cc6a70-af64-4323-8354-63fdb2cbddcb" providerId="ADAL" clId="{12E0ADAC-4BCA-4DEF-8C0A-E1269AB628D4}" dt="2025-06-20T12:32:18.552" v="0"/>
        <pc:sldMkLst>
          <pc:docMk/>
          <pc:sldMk cId="3233060626" sldId="485"/>
        </pc:sldMkLst>
      </pc:sldChg>
      <pc:sldChg chg="modSp add mod">
        <pc:chgData name="Garcia, Elma" userId="f2cc6a70-af64-4323-8354-63fdb2cbddcb" providerId="ADAL" clId="{12E0ADAC-4BCA-4DEF-8C0A-E1269AB628D4}" dt="2025-06-20T12:32:18.696" v="4" actId="27636"/>
        <pc:sldMkLst>
          <pc:docMk/>
          <pc:sldMk cId="287058010" sldId="486"/>
        </pc:sldMkLst>
        <pc:spChg chg="mod">
          <ac:chgData name="Garcia, Elma" userId="f2cc6a70-af64-4323-8354-63fdb2cbddcb" providerId="ADAL" clId="{12E0ADAC-4BCA-4DEF-8C0A-E1269AB628D4}" dt="2025-06-20T12:32:18.696" v="4" actId="27636"/>
          <ac:spMkLst>
            <pc:docMk/>
            <pc:sldMk cId="287058010" sldId="486"/>
            <ac:spMk id="22531" creationId="{00000000-0000-0000-0000-000000000000}"/>
          </ac:spMkLst>
        </pc:spChg>
      </pc:sldChg>
      <pc:sldChg chg="add">
        <pc:chgData name="Garcia, Elma" userId="f2cc6a70-af64-4323-8354-63fdb2cbddcb" providerId="ADAL" clId="{12E0ADAC-4BCA-4DEF-8C0A-E1269AB628D4}" dt="2025-06-20T12:32:18.552" v="0"/>
        <pc:sldMkLst>
          <pc:docMk/>
          <pc:sldMk cId="2483093454" sldId="487"/>
        </pc:sldMkLst>
      </pc:sldChg>
      <pc:sldChg chg="add">
        <pc:chgData name="Garcia, Elma" userId="f2cc6a70-af64-4323-8354-63fdb2cbddcb" providerId="ADAL" clId="{12E0ADAC-4BCA-4DEF-8C0A-E1269AB628D4}" dt="2025-06-20T12:32:18.552" v="0"/>
        <pc:sldMkLst>
          <pc:docMk/>
          <pc:sldMk cId="450846740" sldId="488"/>
        </pc:sldMkLst>
      </pc:sldChg>
      <pc:sldChg chg="add">
        <pc:chgData name="Garcia, Elma" userId="f2cc6a70-af64-4323-8354-63fdb2cbddcb" providerId="ADAL" clId="{12E0ADAC-4BCA-4DEF-8C0A-E1269AB628D4}" dt="2025-06-20T12:32:18.552" v="0"/>
        <pc:sldMkLst>
          <pc:docMk/>
          <pc:sldMk cId="1818288643" sldId="489"/>
        </pc:sldMkLst>
      </pc:sldChg>
      <pc:sldChg chg="modSp add mod">
        <pc:chgData name="Garcia, Elma" userId="f2cc6a70-af64-4323-8354-63fdb2cbddcb" providerId="ADAL" clId="{12E0ADAC-4BCA-4DEF-8C0A-E1269AB628D4}" dt="2025-06-20T12:34:08.521" v="26" actId="207"/>
        <pc:sldMkLst>
          <pc:docMk/>
          <pc:sldMk cId="519166933" sldId="490"/>
        </pc:sldMkLst>
        <pc:spChg chg="mod">
          <ac:chgData name="Garcia, Elma" userId="f2cc6a70-af64-4323-8354-63fdb2cbddcb" providerId="ADAL" clId="{12E0ADAC-4BCA-4DEF-8C0A-E1269AB628D4}" dt="2025-06-20T12:34:08.521" v="26" actId="207"/>
          <ac:spMkLst>
            <pc:docMk/>
            <pc:sldMk cId="519166933" sldId="490"/>
            <ac:spMk id="9" creationId="{00000000-0000-0000-0000-000000000000}"/>
          </ac:spMkLst>
        </pc:spChg>
      </pc:sldChg>
      <pc:sldChg chg="modSp add mod">
        <pc:chgData name="Garcia, Elma" userId="f2cc6a70-af64-4323-8354-63fdb2cbddcb" providerId="ADAL" clId="{12E0ADAC-4BCA-4DEF-8C0A-E1269AB628D4}" dt="2025-06-20T12:32:18.711" v="5" actId="27636"/>
        <pc:sldMkLst>
          <pc:docMk/>
          <pc:sldMk cId="1466225554" sldId="491"/>
        </pc:sldMkLst>
        <pc:spChg chg="mod">
          <ac:chgData name="Garcia, Elma" userId="f2cc6a70-af64-4323-8354-63fdb2cbddcb" providerId="ADAL" clId="{12E0ADAC-4BCA-4DEF-8C0A-E1269AB628D4}" dt="2025-06-20T12:32:18.711" v="5" actId="27636"/>
          <ac:spMkLst>
            <pc:docMk/>
            <pc:sldMk cId="1466225554" sldId="491"/>
            <ac:spMk id="27651" creationId="{00000000-0000-0000-0000-000000000000}"/>
          </ac:spMkLst>
        </pc:spChg>
      </pc:sldChg>
      <pc:sldChg chg="add">
        <pc:chgData name="Garcia, Elma" userId="f2cc6a70-af64-4323-8354-63fdb2cbddcb" providerId="ADAL" clId="{12E0ADAC-4BCA-4DEF-8C0A-E1269AB628D4}" dt="2025-06-20T12:32:18.552" v="0"/>
        <pc:sldMkLst>
          <pc:docMk/>
          <pc:sldMk cId="847461450" sldId="492"/>
        </pc:sldMkLst>
      </pc:sldChg>
      <pc:sldChg chg="modSp add mod">
        <pc:chgData name="Garcia, Elma" userId="f2cc6a70-af64-4323-8354-63fdb2cbddcb" providerId="ADAL" clId="{12E0ADAC-4BCA-4DEF-8C0A-E1269AB628D4}" dt="2025-06-20T12:34:26.515" v="29" actId="14100"/>
        <pc:sldMkLst>
          <pc:docMk/>
          <pc:sldMk cId="3498422882" sldId="493"/>
        </pc:sldMkLst>
        <pc:spChg chg="mod">
          <ac:chgData name="Garcia, Elma" userId="f2cc6a70-af64-4323-8354-63fdb2cbddcb" providerId="ADAL" clId="{12E0ADAC-4BCA-4DEF-8C0A-E1269AB628D4}" dt="2025-06-20T12:34:26.515" v="29" actId="14100"/>
          <ac:spMkLst>
            <pc:docMk/>
            <pc:sldMk cId="3498422882" sldId="493"/>
            <ac:spMk id="29699" creationId="{00000000-0000-0000-0000-000000000000}"/>
          </ac:spMkLst>
        </pc:spChg>
      </pc:sldChg>
      <pc:sldChg chg="add">
        <pc:chgData name="Garcia, Elma" userId="f2cc6a70-af64-4323-8354-63fdb2cbddcb" providerId="ADAL" clId="{12E0ADAC-4BCA-4DEF-8C0A-E1269AB628D4}" dt="2025-06-20T12:32:18.552" v="0"/>
        <pc:sldMkLst>
          <pc:docMk/>
          <pc:sldMk cId="344314591" sldId="494"/>
        </pc:sldMkLst>
      </pc:sldChg>
      <pc:sldChg chg="modSp add mod">
        <pc:chgData name="Garcia, Elma" userId="f2cc6a70-af64-4323-8354-63fdb2cbddcb" providerId="ADAL" clId="{12E0ADAC-4BCA-4DEF-8C0A-E1269AB628D4}" dt="2025-06-20T12:34:55.138" v="32" actId="14100"/>
        <pc:sldMkLst>
          <pc:docMk/>
          <pc:sldMk cId="3235553854" sldId="495"/>
        </pc:sldMkLst>
        <pc:spChg chg="mod">
          <ac:chgData name="Garcia, Elma" userId="f2cc6a70-af64-4323-8354-63fdb2cbddcb" providerId="ADAL" clId="{12E0ADAC-4BCA-4DEF-8C0A-E1269AB628D4}" dt="2025-06-20T12:34:55.138" v="32" actId="14100"/>
          <ac:spMkLst>
            <pc:docMk/>
            <pc:sldMk cId="3235553854" sldId="495"/>
            <ac:spMk id="31746" creationId="{00000000-0000-0000-0000-000000000000}"/>
          </ac:spMkLst>
        </pc:spChg>
      </pc:sldChg>
      <pc:sldChg chg="add">
        <pc:chgData name="Garcia, Elma" userId="f2cc6a70-af64-4323-8354-63fdb2cbddcb" providerId="ADAL" clId="{12E0ADAC-4BCA-4DEF-8C0A-E1269AB628D4}" dt="2025-06-20T12:32:18.552" v="0"/>
        <pc:sldMkLst>
          <pc:docMk/>
          <pc:sldMk cId="2844185053" sldId="496"/>
        </pc:sldMkLst>
      </pc:sldChg>
      <pc:sldChg chg="add">
        <pc:chgData name="Garcia, Elma" userId="f2cc6a70-af64-4323-8354-63fdb2cbddcb" providerId="ADAL" clId="{12E0ADAC-4BCA-4DEF-8C0A-E1269AB628D4}" dt="2025-06-20T12:32:18.552" v="0"/>
        <pc:sldMkLst>
          <pc:docMk/>
          <pc:sldMk cId="887457853" sldId="497"/>
        </pc:sldMkLst>
      </pc:sldChg>
      <pc:sldChg chg="add">
        <pc:chgData name="Garcia, Elma" userId="f2cc6a70-af64-4323-8354-63fdb2cbddcb" providerId="ADAL" clId="{12E0ADAC-4BCA-4DEF-8C0A-E1269AB628D4}" dt="2025-06-20T12:32:18.552" v="0"/>
        <pc:sldMkLst>
          <pc:docMk/>
          <pc:sldMk cId="3121093761" sldId="498"/>
        </pc:sldMkLst>
      </pc:sldChg>
      <pc:sldChg chg="modSp add mod">
        <pc:chgData name="Garcia, Elma" userId="f2cc6a70-af64-4323-8354-63fdb2cbddcb" providerId="ADAL" clId="{12E0ADAC-4BCA-4DEF-8C0A-E1269AB628D4}" dt="2025-06-20T12:32:18.787" v="15" actId="27636"/>
        <pc:sldMkLst>
          <pc:docMk/>
          <pc:sldMk cId="666953311" sldId="499"/>
        </pc:sldMkLst>
        <pc:spChg chg="mod">
          <ac:chgData name="Garcia, Elma" userId="f2cc6a70-af64-4323-8354-63fdb2cbddcb" providerId="ADAL" clId="{12E0ADAC-4BCA-4DEF-8C0A-E1269AB628D4}" dt="2025-06-20T12:32:18.787" v="15" actId="27636"/>
          <ac:spMkLst>
            <pc:docMk/>
            <pc:sldMk cId="666953311" sldId="499"/>
            <ac:spMk id="87043" creationId="{00000000-0000-0000-0000-000000000000}"/>
          </ac:spMkLst>
        </pc:spChg>
      </pc:sldChg>
      <pc:sldChg chg="add">
        <pc:chgData name="Garcia, Elma" userId="f2cc6a70-af64-4323-8354-63fdb2cbddcb" providerId="ADAL" clId="{12E0ADAC-4BCA-4DEF-8C0A-E1269AB628D4}" dt="2025-06-20T12:32:18.552" v="0"/>
        <pc:sldMkLst>
          <pc:docMk/>
          <pc:sldMk cId="1025191992" sldId="5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7/8/2025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7/8/2025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A791F1A-99E6-418E-A7E3-9A419DBA1AD2}" type="slidenum">
              <a:rPr lang="en-US" altLang="en-US" sz="1000" u="none">
                <a:latin typeface="Times New Roman" panose="02020603050405020304" pitchFamily="18" charset="0"/>
              </a:rPr>
              <a:pPr/>
              <a:t>1</a:t>
            </a:fld>
            <a:endParaRPr lang="en-US" altLang="en-US" sz="1000" u="none">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baseline="0" dirty="0">
                <a:latin typeface="Avenir Next LT Pro Demi" panose="020B0704020202020204" pitchFamily="34" charset="0"/>
              </a:rPr>
              <a:t>Revised 6/16/25</a:t>
            </a:r>
          </a:p>
          <a:p>
            <a:pPr eaLnBrk="1" hangingPunct="1"/>
            <a:endParaRPr lang="en-US" altLang="en-US" dirty="0">
              <a:latin typeface="Avenir Next LT Pro Demi" panose="020B0704020202020204" pitchFamily="34" charset="0"/>
            </a:endParaRPr>
          </a:p>
          <a:p>
            <a:pPr eaLnBrk="1" hangingPunct="1"/>
            <a:r>
              <a:rPr lang="en-US" altLang="en-US"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latin typeface="Avenir Next LT Pro Demi" panose="020B0704020202020204" pitchFamily="34" charset="0"/>
            </a:endParaRPr>
          </a:p>
          <a:p>
            <a:pPr eaLnBrk="1" hangingPunct="1"/>
            <a:r>
              <a:rPr lang="en-US" altLang="en-US"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latin typeface="Avenir Next LT Pro Demi" panose="020B0704020202020204" pitchFamily="34" charset="0"/>
            </a:endParaRPr>
          </a:p>
          <a:p>
            <a:pPr eaLnBrk="1" hangingPunct="1"/>
            <a:r>
              <a:rPr lang="en-US" altLang="en-US"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venir Next LT Pro Demi" panose="020B0704020202020204" pitchFamily="34" charset="0"/>
            </a:endParaRPr>
          </a:p>
          <a:p>
            <a:pPr eaLnBrk="1" hangingPunct="1"/>
            <a:endParaRPr lang="en-US" altLang="en-US" b="1" dirty="0"/>
          </a:p>
          <a:p>
            <a:pPr eaLnBrk="1" hangingPunct="1"/>
            <a:endParaRPr lang="en-US" altLang="en-US" b="1" dirty="0"/>
          </a:p>
          <a:p>
            <a:pPr eaLnBrk="1" hangingPunct="1"/>
            <a:endParaRPr lang="en-US" altLang="en-US" b="1" dirty="0"/>
          </a:p>
          <a:p>
            <a:pPr eaLnBrk="1" hangingPunct="1"/>
            <a:r>
              <a:rPr lang="en-US" altLang="en-US" dirty="0"/>
              <a:t> </a:t>
            </a:r>
          </a:p>
          <a:p>
            <a:pPr eaLnBrk="1" hangingPunct="1"/>
            <a:endParaRPr lang="en-US" altLang="en-US" dirty="0"/>
          </a:p>
        </p:txBody>
      </p:sp>
    </p:spTree>
    <p:extLst>
      <p:ext uri="{BB962C8B-B14F-4D97-AF65-F5344CB8AC3E}">
        <p14:creationId xmlns:p14="http://schemas.microsoft.com/office/powerpoint/2010/main" val="302603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8CDA147-F0FA-4CF7-8826-C132C5BA658A}" type="slidenum">
              <a:rPr lang="en-US" altLang="en-US" sz="1000" u="none">
                <a:latin typeface="Times New Roman" panose="02020603050405020304" pitchFamily="18" charset="0"/>
              </a:rPr>
              <a:pPr/>
              <a:t>10</a:t>
            </a:fld>
            <a:endParaRPr lang="en-US" altLang="en-US" sz="1000" u="none">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p>
          <a:p>
            <a:pPr eaLnBrk="1" hangingPunct="1"/>
            <a:endParaRPr lang="en-US" altLang="en-US" dirty="0"/>
          </a:p>
        </p:txBody>
      </p:sp>
    </p:spTree>
    <p:extLst>
      <p:ext uri="{BB962C8B-B14F-4D97-AF65-F5344CB8AC3E}">
        <p14:creationId xmlns:p14="http://schemas.microsoft.com/office/powerpoint/2010/main" val="381041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D2FF0F84-233E-41E4-AC44-6D92D4F1CE67}" type="slidenum">
              <a:rPr lang="en-US" altLang="en-US" sz="1000" u="none">
                <a:latin typeface="Times New Roman" panose="02020603050405020304" pitchFamily="18" charset="0"/>
              </a:rPr>
              <a:pPr/>
              <a:t>11</a:t>
            </a:fld>
            <a:endParaRPr lang="en-US" altLang="en-US" sz="1000" u="none">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2438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F90D2753-5D2B-4B14-A26D-E4A73350E8C3}" type="slidenum">
              <a:rPr lang="en-US" altLang="en-US" sz="1000" u="none">
                <a:latin typeface="Times New Roman" panose="02020603050405020304" pitchFamily="18" charset="0"/>
              </a:rPr>
              <a:pPr/>
              <a:t>12</a:t>
            </a:fld>
            <a:endParaRPr lang="en-US" altLang="en-US" sz="1000" u="none">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9697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549A2682-4557-4C55-AC1B-E0F6DE5D9ADF}" type="slidenum">
              <a:rPr lang="en-US" altLang="en-US" sz="1000" u="none">
                <a:latin typeface="Times New Roman" panose="02020603050405020304" pitchFamily="18" charset="0"/>
              </a:rPr>
              <a:pPr/>
              <a:t>13</a:t>
            </a:fld>
            <a:endParaRPr lang="en-US" altLang="en-US" sz="1000" u="none">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384760" y="4385050"/>
            <a:ext cx="6019062" cy="4153433"/>
          </a:xfrm>
          <a:ln/>
        </p:spPr>
        <p:txBody>
          <a:bodyPr/>
          <a:lstStyle/>
          <a:p>
            <a:pPr marL="179046" indent="-179046" eaLnBrk="1" hangingPunct="1">
              <a:buFont typeface="Arial" pitchFamily="34" charset="0"/>
              <a:buChar char="•"/>
              <a:defRPr/>
            </a:pPr>
            <a:endParaRPr lang="en-US" dirty="0"/>
          </a:p>
        </p:txBody>
      </p:sp>
    </p:spTree>
    <p:extLst>
      <p:ext uri="{BB962C8B-B14F-4D97-AF65-F5344CB8AC3E}">
        <p14:creationId xmlns:p14="http://schemas.microsoft.com/office/powerpoint/2010/main" val="386442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2B128586-7ABA-4860-8E41-83E0CD276A35}" type="slidenum">
              <a:rPr lang="en-US" altLang="en-US" sz="1000" u="none">
                <a:latin typeface="Times New Roman" panose="02020603050405020304" pitchFamily="18" charset="0"/>
              </a:rPr>
              <a:pPr/>
              <a:t>14</a:t>
            </a:fld>
            <a:endParaRPr lang="en-US" altLang="en-US" sz="1000" u="none">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6019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B273CF85-B58E-4681-B8E5-905F9335FC7A}" type="slidenum">
              <a:rPr lang="en-US" altLang="en-US" sz="1000" u="none">
                <a:latin typeface="Times New Roman" panose="02020603050405020304" pitchFamily="18" charset="0"/>
              </a:rPr>
              <a:pPr/>
              <a:t>15</a:t>
            </a:fld>
            <a:endParaRPr lang="en-US" altLang="en-US" sz="1000" u="none">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585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7AB7CEB5-1CE9-4883-9005-910373B4A520}" type="slidenum">
              <a:rPr lang="en-US" altLang="en-US" sz="1000" u="none">
                <a:latin typeface="Times New Roman" panose="02020603050405020304" pitchFamily="18" charset="0"/>
              </a:rPr>
              <a:pPr/>
              <a:t>16</a:t>
            </a:fld>
            <a:endParaRPr lang="en-US" altLang="en-US" sz="1000" u="none">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dirty="0"/>
          </a:p>
          <a:p>
            <a:pPr eaLnBrk="1" hangingPunct="1">
              <a:lnSpc>
                <a:spcPct val="90000"/>
              </a:lnSpc>
            </a:pPr>
            <a:endParaRPr lang="en-US" altLang="en-US" sz="900" dirty="0"/>
          </a:p>
        </p:txBody>
      </p:sp>
    </p:spTree>
    <p:extLst>
      <p:ext uri="{BB962C8B-B14F-4D97-AF65-F5344CB8AC3E}">
        <p14:creationId xmlns:p14="http://schemas.microsoft.com/office/powerpoint/2010/main" val="3574972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9491E88-A82A-424C-9A0C-2269303D40D7}" type="slidenum">
              <a:rPr lang="en-US" altLang="en-US" sz="1000" u="none">
                <a:latin typeface="Times New Roman" panose="02020603050405020304" pitchFamily="18" charset="0"/>
              </a:rPr>
              <a:pPr/>
              <a:t>17</a:t>
            </a:fld>
            <a:endParaRPr lang="en-US" altLang="en-US" sz="1000" u="none">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7360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D83FC37C-35DD-408C-B513-2601584801EE}" type="slidenum">
              <a:rPr lang="en-US" altLang="en-US" sz="1000" u="none">
                <a:latin typeface="Times New Roman" panose="02020603050405020304" pitchFamily="18" charset="0"/>
              </a:rPr>
              <a:pPr/>
              <a:t>18</a:t>
            </a:fld>
            <a:endParaRPr lang="en-US" altLang="en-US" sz="1000" u="none">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168400" y="692150"/>
            <a:ext cx="4614863" cy="3462338"/>
          </a:xfrm>
          <a:ln/>
        </p:spPr>
      </p:sp>
      <p:sp>
        <p:nvSpPr>
          <p:cNvPr id="76804" name="Rectangle 3"/>
          <p:cNvSpPr>
            <a:spLocks noGrp="1" noChangeArrowheads="1"/>
          </p:cNvSpPr>
          <p:nvPr>
            <p:ph type="body" idx="1"/>
          </p:nvPr>
        </p:nvSpPr>
        <p:spPr>
          <a:xfrm>
            <a:off x="1282011" y="4236379"/>
            <a:ext cx="4360081" cy="44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21344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4CB0C0D8-3F43-4282-9198-330D31A4FBE1}" type="slidenum">
              <a:rPr lang="en-US" altLang="en-US" sz="1000" u="none">
                <a:latin typeface="Times New Roman" panose="02020603050405020304" pitchFamily="18" charset="0"/>
              </a:rPr>
              <a:pPr/>
              <a:t>19</a:t>
            </a:fld>
            <a:endParaRPr lang="en-US" altLang="en-US" sz="1000" u="none">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 *</a:t>
            </a:r>
          </a:p>
        </p:txBody>
      </p:sp>
    </p:spTree>
    <p:extLst>
      <p:ext uri="{BB962C8B-B14F-4D97-AF65-F5344CB8AC3E}">
        <p14:creationId xmlns:p14="http://schemas.microsoft.com/office/powerpoint/2010/main" val="165156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010118A-9E6E-4945-86C6-282992A3632A}" type="slidenum">
              <a:rPr lang="en-US" altLang="en-US" sz="1000" u="none">
                <a:latin typeface="Times New Roman" panose="02020603050405020304" pitchFamily="18" charset="0"/>
              </a:rPr>
              <a:pPr/>
              <a:t>2</a:t>
            </a:fld>
            <a:endParaRPr lang="en-US" altLang="en-US" sz="1000" u="none">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8767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59749D44-B5B1-438C-BF86-0CBEA247E4FD}" type="slidenum">
              <a:rPr lang="en-US" altLang="en-US" sz="1000" u="none">
                <a:latin typeface="Times New Roman" panose="02020603050405020304" pitchFamily="18" charset="0"/>
              </a:rPr>
              <a:pPr/>
              <a:t>20</a:t>
            </a:fld>
            <a:endParaRPr lang="en-US" altLang="en-US" sz="1000" u="none">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xfrm>
            <a:off x="1168400" y="692150"/>
            <a:ext cx="4614863" cy="3462338"/>
          </a:xfrm>
          <a:ln/>
        </p:spPr>
      </p:sp>
      <p:sp>
        <p:nvSpPr>
          <p:cNvPr id="78852" name="Rectangle 3"/>
          <p:cNvSpPr>
            <a:spLocks noGrp="1" noChangeArrowheads="1"/>
          </p:cNvSpPr>
          <p:nvPr>
            <p:ph type="body" idx="1"/>
          </p:nvPr>
        </p:nvSpPr>
        <p:spPr>
          <a:xfrm>
            <a:off x="1282011" y="4236379"/>
            <a:ext cx="4360081" cy="44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09098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8BB6A66C-90EF-4868-B5EE-2CD991396BBB}" type="slidenum">
              <a:rPr lang="en-US" altLang="en-US" sz="1000" u="none">
                <a:latin typeface="Times New Roman" panose="02020603050405020304" pitchFamily="18" charset="0"/>
              </a:rPr>
              <a:pPr/>
              <a:t>21</a:t>
            </a:fld>
            <a:endParaRPr lang="en-US" altLang="en-US" sz="1000" u="none">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1168400" y="692150"/>
            <a:ext cx="4614863" cy="3462338"/>
          </a:xfrm>
          <a:ln/>
        </p:spPr>
      </p:sp>
      <p:sp>
        <p:nvSpPr>
          <p:cNvPr id="79876" name="Rectangle 3"/>
          <p:cNvSpPr>
            <a:spLocks noGrp="1" noChangeArrowheads="1"/>
          </p:cNvSpPr>
          <p:nvPr>
            <p:ph type="body" idx="1"/>
          </p:nvPr>
        </p:nvSpPr>
        <p:spPr>
          <a:xfrm>
            <a:off x="1168400" y="4364753"/>
            <a:ext cx="5003800" cy="44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b="1" dirty="0"/>
          </a:p>
        </p:txBody>
      </p:sp>
    </p:spTree>
    <p:extLst>
      <p:ext uri="{BB962C8B-B14F-4D97-AF65-F5344CB8AC3E}">
        <p14:creationId xmlns:p14="http://schemas.microsoft.com/office/powerpoint/2010/main" val="1965126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F1B390E3-9375-4A6C-B20F-A3B316DEB8E8}" type="slidenum">
              <a:rPr lang="en-US" altLang="en-US" sz="1000" u="none">
                <a:latin typeface="Times New Roman" panose="02020603050405020304" pitchFamily="18" charset="0"/>
              </a:rPr>
              <a:pPr/>
              <a:t>22</a:t>
            </a:fld>
            <a:endParaRPr lang="en-US" altLang="en-US" sz="1000" u="none">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900" dirty="0"/>
          </a:p>
          <a:p>
            <a:pPr eaLnBrk="1" hangingPunct="1">
              <a:lnSpc>
                <a:spcPct val="90000"/>
              </a:lnSpc>
            </a:pPr>
            <a:endParaRPr lang="en-US" altLang="en-US" sz="900" dirty="0">
              <a:cs typeface="Times New Roman" panose="02020603050405020304" pitchFamily="18" charset="0"/>
            </a:endParaRPr>
          </a:p>
        </p:txBody>
      </p:sp>
    </p:spTree>
    <p:extLst>
      <p:ext uri="{BB962C8B-B14F-4D97-AF65-F5344CB8AC3E}">
        <p14:creationId xmlns:p14="http://schemas.microsoft.com/office/powerpoint/2010/main" val="2385891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4A07875-6E89-4BE5-96DE-610DB6CABEF8}" type="slidenum">
              <a:rPr lang="en-US" altLang="en-US" sz="1000" u="none">
                <a:latin typeface="Times New Roman" panose="02020603050405020304" pitchFamily="18" charset="0"/>
              </a:rPr>
              <a:pPr/>
              <a:t>23</a:t>
            </a:fld>
            <a:endParaRPr lang="en-US" altLang="en-US" sz="1000" u="none">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462646" y="4385050"/>
            <a:ext cx="6249606" cy="4153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02863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F9EFF-B1E5-149B-83B3-D5C581B4578E}"/>
            </a:ext>
          </a:extLst>
        </p:cNvPr>
        <p:cNvGrpSpPr/>
        <p:nvPr/>
      </p:nvGrpSpPr>
      <p:grpSpPr>
        <a:xfrm>
          <a:off x="0" y="0"/>
          <a:ext cx="0" cy="0"/>
          <a:chOff x="0" y="0"/>
          <a:chExt cx="0" cy="0"/>
        </a:xfrm>
      </p:grpSpPr>
      <p:sp>
        <p:nvSpPr>
          <p:cNvPr id="81922" name="Rectangle 5">
            <a:extLst>
              <a:ext uri="{FF2B5EF4-FFF2-40B4-BE49-F238E27FC236}">
                <a16:creationId xmlns:a16="http://schemas.microsoft.com/office/drawing/2014/main" id="{A230A242-61C2-A213-0D28-19077F94E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4A07875-6E89-4BE5-96DE-610DB6CABEF8}" type="slidenum">
              <a:rPr lang="en-US" altLang="en-US" sz="1000" u="none">
                <a:latin typeface="Times New Roman" panose="02020603050405020304" pitchFamily="18" charset="0"/>
              </a:rPr>
              <a:pPr/>
              <a:t>24</a:t>
            </a:fld>
            <a:endParaRPr lang="en-US" altLang="en-US" sz="1000" u="none">
              <a:latin typeface="Times New Roman" panose="02020603050405020304" pitchFamily="18" charset="0"/>
            </a:endParaRPr>
          </a:p>
        </p:txBody>
      </p:sp>
      <p:sp>
        <p:nvSpPr>
          <p:cNvPr id="81923" name="Rectangle 2">
            <a:extLst>
              <a:ext uri="{FF2B5EF4-FFF2-40B4-BE49-F238E27FC236}">
                <a16:creationId xmlns:a16="http://schemas.microsoft.com/office/drawing/2014/main" id="{7A062249-2F35-1731-2366-44F0635E1B0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5335D814-181E-A7E5-73DF-ED244563AAF4}"/>
              </a:ext>
            </a:extLst>
          </p:cNvPr>
          <p:cNvSpPr>
            <a:spLocks noGrp="1" noChangeArrowheads="1"/>
          </p:cNvSpPr>
          <p:nvPr>
            <p:ph type="body" idx="1"/>
          </p:nvPr>
        </p:nvSpPr>
        <p:spPr>
          <a:xfrm>
            <a:off x="462646" y="4385050"/>
            <a:ext cx="6249606" cy="4153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27341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D08F763A-1F62-4192-A201-C6B0A3BC6A51}" type="slidenum">
              <a:rPr lang="en-US" altLang="en-US" sz="1000" u="none">
                <a:latin typeface="Times New Roman" panose="02020603050405020304" pitchFamily="18" charset="0"/>
              </a:rPr>
              <a:pPr/>
              <a:t>25</a:t>
            </a:fld>
            <a:endParaRPr lang="en-US" altLang="en-US" sz="1000" u="none">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900" dirty="0"/>
          </a:p>
        </p:txBody>
      </p:sp>
    </p:spTree>
    <p:extLst>
      <p:ext uri="{BB962C8B-B14F-4D97-AF65-F5344CB8AC3E}">
        <p14:creationId xmlns:p14="http://schemas.microsoft.com/office/powerpoint/2010/main" val="469126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CF5AF43-18B8-496D-999A-1A30FA3CD424}" type="slidenum">
              <a:rPr lang="en-US" altLang="en-US" sz="1000" u="none">
                <a:latin typeface="Times New Roman" panose="02020603050405020304" pitchFamily="18" charset="0"/>
              </a:rPr>
              <a:pPr/>
              <a:t>26</a:t>
            </a:fld>
            <a:endParaRPr lang="en-US" altLang="en-US" sz="1000" u="none">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186393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54C5C1C-9150-437C-B0A2-0254E177709F}" type="slidenum">
              <a:rPr lang="en-US" altLang="en-US" sz="1000" u="none">
                <a:latin typeface="Times New Roman" panose="02020603050405020304" pitchFamily="18" charset="0"/>
              </a:rPr>
              <a:pPr/>
              <a:t>27</a:t>
            </a:fld>
            <a:endParaRPr lang="en-US" altLang="en-US" sz="1000" u="none">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21068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98EBDCB2-E3B8-4136-BFAE-14F31388DDC7}" type="slidenum">
              <a:rPr lang="en-US" altLang="en-US" sz="1000" u="none">
                <a:latin typeface="Times New Roman" panose="02020603050405020304" pitchFamily="18" charset="0"/>
              </a:rPr>
              <a:pPr/>
              <a:t>28</a:t>
            </a:fld>
            <a:endParaRPr lang="en-US" altLang="en-US" sz="1000" u="none">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53397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72436E6B-A615-4542-A58C-E42A15F73D40}" type="slidenum">
              <a:rPr lang="en-US" altLang="en-US" sz="1000" u="none">
                <a:latin typeface="Times New Roman" panose="02020603050405020304" pitchFamily="18" charset="0"/>
              </a:rPr>
              <a:pPr/>
              <a:t>29</a:t>
            </a:fld>
            <a:endParaRPr lang="en-US" altLang="en-US" sz="1000" u="none">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540532" y="4385050"/>
            <a:ext cx="5786961" cy="4153433"/>
          </a:xfrm>
          <a:ln/>
        </p:spPr>
        <p:txBody>
          <a:bodyPr/>
          <a:lstStyle/>
          <a:p>
            <a:pPr marL="341985" indent="-341985" eaLnBrk="1" hangingPunct="1">
              <a:buFontTx/>
              <a:buChar char="•"/>
              <a:defRPr/>
            </a:pPr>
            <a:endParaRPr lang="en-US" dirty="0"/>
          </a:p>
        </p:txBody>
      </p:sp>
    </p:spTree>
    <p:extLst>
      <p:ext uri="{BB962C8B-B14F-4D97-AF65-F5344CB8AC3E}">
        <p14:creationId xmlns:p14="http://schemas.microsoft.com/office/powerpoint/2010/main" val="337010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BC6AC05-0590-401C-A20D-AA35F2E66907}" type="slidenum">
              <a:rPr lang="en-US" altLang="en-US" sz="1000" u="none">
                <a:latin typeface="Times New Roman" panose="02020603050405020304" pitchFamily="18" charset="0"/>
              </a:rPr>
              <a:pPr/>
              <a:t>3</a:t>
            </a:fld>
            <a:endParaRPr lang="en-US" altLang="en-US" sz="1000" u="none">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45004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30D30EED-3E73-42BA-A207-F80E0D8B398D}" type="slidenum">
              <a:rPr lang="en-US" altLang="en-US" sz="1000" u="none">
                <a:latin typeface="Times New Roman" panose="02020603050405020304" pitchFamily="18" charset="0"/>
              </a:rPr>
              <a:pPr/>
              <a:t>30</a:t>
            </a:fld>
            <a:endParaRPr lang="en-US" altLang="en-US" sz="1000" u="none">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xfrm>
            <a:off x="1173163" y="698500"/>
            <a:ext cx="4597400" cy="3448050"/>
          </a:xfrm>
          <a:ln/>
        </p:spPr>
      </p:sp>
      <p:sp>
        <p:nvSpPr>
          <p:cNvPr id="88068" name="Rectangle 3"/>
          <p:cNvSpPr>
            <a:spLocks noGrp="1" noChangeArrowheads="1"/>
          </p:cNvSpPr>
          <p:nvPr>
            <p:ph type="body" idx="1"/>
          </p:nvPr>
        </p:nvSpPr>
        <p:spPr>
          <a:xfrm>
            <a:off x="540533" y="4385050"/>
            <a:ext cx="6019062" cy="4153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750410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BF339913-17A8-4271-996F-0538BA4440E6}" type="slidenum">
              <a:rPr lang="en-US" altLang="en-US" sz="1000" u="none">
                <a:latin typeface="Times New Roman" panose="02020603050405020304" pitchFamily="18" charset="0"/>
              </a:rPr>
              <a:pPr/>
              <a:t>31</a:t>
            </a:fld>
            <a:endParaRPr lang="en-US" altLang="en-US" sz="1000" u="none">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04453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BB0A949D-E48D-4F28-80FD-65856E99DC12}" type="slidenum">
              <a:rPr lang="en-US" altLang="en-US" sz="1000" u="none">
                <a:latin typeface="Times New Roman" panose="02020603050405020304" pitchFamily="18" charset="0"/>
              </a:rPr>
              <a:pPr/>
              <a:t>32</a:t>
            </a:fld>
            <a:endParaRPr lang="en-US" altLang="en-US" sz="1000" u="none">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44234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7D845BA-CCD0-4972-A4E9-9B38363C46BA}" type="slidenum">
              <a:rPr lang="en-US" altLang="en-US" sz="1000" u="none">
                <a:latin typeface="Times New Roman" panose="02020603050405020304" pitchFamily="18" charset="0"/>
              </a:rPr>
              <a:pPr/>
              <a:t>33</a:t>
            </a:fld>
            <a:endParaRPr lang="en-US" altLang="en-US" sz="1000" u="none">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97354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8B1C114-7ADA-4249-BDB4-E189E99BE607}" type="slidenum">
              <a:rPr lang="en-US" altLang="en-US" sz="1000" u="none">
                <a:latin typeface="Times New Roman" panose="02020603050405020304" pitchFamily="18" charset="0"/>
              </a:rPr>
              <a:pPr/>
              <a:t>34</a:t>
            </a:fld>
            <a:endParaRPr lang="en-US" altLang="en-US" sz="1000" u="none">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xfrm>
            <a:off x="1173163" y="698500"/>
            <a:ext cx="4597400" cy="344805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Revised</a:t>
            </a:r>
            <a:r>
              <a:rPr lang="en-US" altLang="en-US" b="1"/>
              <a:t>:</a:t>
            </a:r>
            <a:r>
              <a:rPr lang="en-US" altLang="en-US" b="1" baseline="0"/>
              <a:t> </a:t>
            </a:r>
            <a:r>
              <a:rPr lang="en-US" altLang="en-US" b="0" baseline="0"/>
              <a:t>12/2023</a:t>
            </a:r>
            <a:endParaRPr lang="en-US" altLang="en-US" b="0" baseline="0" dirty="0"/>
          </a:p>
          <a:p>
            <a:pPr eaLnBrk="1" hangingPunct="1"/>
            <a:endParaRPr lang="en-US" altLang="en-US" dirty="0"/>
          </a:p>
          <a:p>
            <a:pPr eaLnBrk="1" hangingPunct="1"/>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p>
          <a:p>
            <a:pPr eaLnBrk="1" hangingPunct="1"/>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p>
          <a:p>
            <a:pPr eaLnBrk="1" hangingPunct="1"/>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b="1" dirty="0"/>
          </a:p>
          <a:p>
            <a:pPr eaLnBrk="1" hangingPunct="1"/>
            <a:endParaRPr lang="en-US" altLang="en-US" b="1" dirty="0"/>
          </a:p>
          <a:p>
            <a:pPr eaLnBrk="1" hangingPunct="1"/>
            <a:endParaRPr lang="en-US" altLang="en-US" b="1" dirty="0"/>
          </a:p>
          <a:p>
            <a:pPr eaLnBrk="1" hangingPunct="1"/>
            <a:r>
              <a:rPr lang="en-US" altLang="en-US" dirty="0"/>
              <a:t> </a:t>
            </a:r>
          </a:p>
          <a:p>
            <a:pPr eaLnBrk="1" hangingPunct="1"/>
            <a:endParaRPr lang="en-US" altLang="en-US" dirty="0"/>
          </a:p>
        </p:txBody>
      </p:sp>
    </p:spTree>
    <p:extLst>
      <p:ext uri="{BB962C8B-B14F-4D97-AF65-F5344CB8AC3E}">
        <p14:creationId xmlns:p14="http://schemas.microsoft.com/office/powerpoint/2010/main" val="533504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5EC57369-409C-435C-946A-BA028C52EE38}" type="slidenum">
              <a:rPr lang="en-US" altLang="en-US" sz="1000" u="none">
                <a:latin typeface="Times New Roman" panose="02020603050405020304" pitchFamily="18" charset="0"/>
              </a:rPr>
              <a:pPr/>
              <a:t>35</a:t>
            </a:fld>
            <a:endParaRPr lang="en-US" altLang="en-US" sz="1000" u="none">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45835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A91AD41A-8C48-4048-A90F-1D5CA4111CB6}" type="slidenum">
              <a:rPr lang="en-US" altLang="en-US" sz="1000" u="none">
                <a:latin typeface="Times New Roman" panose="02020603050405020304" pitchFamily="18" charset="0"/>
              </a:rPr>
              <a:pPr/>
              <a:t>36</a:t>
            </a:fld>
            <a:endParaRPr lang="en-US" altLang="en-US" sz="1000" u="none">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xfrm>
            <a:off x="1173163" y="698500"/>
            <a:ext cx="4597400" cy="3448050"/>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74672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9DF9A30-F899-4E45-91D9-7803EDF96579}" type="slidenum">
              <a:rPr lang="en-US" altLang="en-US" sz="1000" u="none">
                <a:latin typeface="Times New Roman" panose="02020603050405020304" pitchFamily="18" charset="0"/>
              </a:rPr>
              <a:pPr/>
              <a:t>37</a:t>
            </a:fld>
            <a:endParaRPr lang="en-US" altLang="en-US" sz="1000" u="none">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xfrm>
            <a:off x="1173163" y="698500"/>
            <a:ext cx="4597400" cy="344805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46323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BA95C64E-0D23-4A1F-BA50-9D356BFEF8C1}" type="slidenum">
              <a:rPr lang="en-US" altLang="en-US" sz="1000" u="none">
                <a:latin typeface="Times New Roman" panose="02020603050405020304" pitchFamily="18" charset="0"/>
              </a:rPr>
              <a:pPr/>
              <a:t>38</a:t>
            </a:fld>
            <a:endParaRPr lang="en-US" altLang="en-US" sz="1000" u="none">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xfrm>
            <a:off x="1173163" y="698500"/>
            <a:ext cx="4597400" cy="344805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88909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94CC9078-ABB3-47C6-A33C-30CB8CBAFAAF}" type="slidenum">
              <a:rPr lang="en-US" altLang="en-US" sz="1000" u="none">
                <a:latin typeface="Times New Roman" panose="02020603050405020304" pitchFamily="18" charset="0"/>
              </a:rPr>
              <a:pPr/>
              <a:t>39</a:t>
            </a:fld>
            <a:endParaRPr lang="en-US" altLang="en-US" sz="1000" u="none">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xfrm>
            <a:off x="1173163" y="698500"/>
            <a:ext cx="4597400" cy="3448050"/>
          </a:xfrm>
          <a:ln/>
        </p:spPr>
      </p:sp>
      <p:sp>
        <p:nvSpPr>
          <p:cNvPr id="98308" name="Rectangle 3"/>
          <p:cNvSpPr>
            <a:spLocks noGrp="1" noChangeArrowheads="1"/>
          </p:cNvSpPr>
          <p:nvPr>
            <p:ph type="body" idx="1"/>
          </p:nvPr>
        </p:nvSpPr>
        <p:spPr>
          <a:xfrm>
            <a:off x="540533" y="4311497"/>
            <a:ext cx="5863290" cy="43177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275418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FDA7212-2AA9-4007-B7C9-C3F3C1451FC2}" type="slidenum">
              <a:rPr lang="en-US" altLang="en-US" sz="1000" u="none">
                <a:latin typeface="Times New Roman" panose="02020603050405020304" pitchFamily="18" charset="0"/>
              </a:rPr>
              <a:pPr/>
              <a:t>4</a:t>
            </a:fld>
            <a:endParaRPr lang="en-US" altLang="en-US" sz="1000" u="none">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dirty="0"/>
              <a:t>.</a:t>
            </a:r>
          </a:p>
        </p:txBody>
      </p:sp>
    </p:spTree>
    <p:extLst>
      <p:ext uri="{BB962C8B-B14F-4D97-AF65-F5344CB8AC3E}">
        <p14:creationId xmlns:p14="http://schemas.microsoft.com/office/powerpoint/2010/main" val="2875134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81E0865B-DDD1-4C0E-B1BD-37F3E531D20E}" type="slidenum">
              <a:rPr lang="en-US" altLang="en-US" sz="1000" u="none">
                <a:latin typeface="Times New Roman" panose="02020603050405020304" pitchFamily="18" charset="0"/>
              </a:rPr>
              <a:pPr/>
              <a:t>40</a:t>
            </a:fld>
            <a:endParaRPr lang="en-US" altLang="en-US" sz="1000" u="none">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xfrm>
            <a:off x="1173163" y="698500"/>
            <a:ext cx="4597400" cy="344805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29204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2166839D-DFA3-42DE-97BE-5B8D169E6A0E}" type="slidenum">
              <a:rPr lang="en-US" altLang="en-US" sz="1000" u="none">
                <a:latin typeface="Times New Roman" panose="02020603050405020304" pitchFamily="18" charset="0"/>
              </a:rPr>
              <a:pPr/>
              <a:t>41</a:t>
            </a:fld>
            <a:endParaRPr lang="en-US" altLang="en-US" sz="1000" u="none">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1173163" y="698500"/>
            <a:ext cx="4597400" cy="344805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33105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9ACB5AD1-A534-4282-8CBE-AEEF139E965D}" type="slidenum">
              <a:rPr lang="en-US" altLang="en-US" sz="1000" u="none">
                <a:latin typeface="Times New Roman" panose="02020603050405020304" pitchFamily="18" charset="0"/>
              </a:rPr>
              <a:pPr/>
              <a:t>42</a:t>
            </a:fld>
            <a:endParaRPr lang="en-US" altLang="en-US" sz="1000" u="none">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xfrm>
            <a:off x="1173163" y="698500"/>
            <a:ext cx="4597400" cy="344805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03573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CA0EB36A-0526-4C7D-A956-3876EAF0D945}" type="slidenum">
              <a:rPr lang="en-US" altLang="en-US" sz="1000" u="none">
                <a:latin typeface="Times New Roman" panose="02020603050405020304" pitchFamily="18" charset="0"/>
              </a:rPr>
              <a:pPr/>
              <a:t>43</a:t>
            </a:fld>
            <a:endParaRPr lang="en-US" altLang="en-US" sz="1000" u="none">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xfrm>
            <a:off x="1174750" y="698500"/>
            <a:ext cx="4605338" cy="3452813"/>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99341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41A12969-304B-4F01-A675-3B4D6C3476AD}" type="slidenum">
              <a:rPr lang="en-US" altLang="en-US" sz="1000" u="none">
                <a:latin typeface="Times New Roman" panose="02020603050405020304" pitchFamily="18" charset="0"/>
              </a:rPr>
              <a:pPr/>
              <a:t>44</a:t>
            </a:fld>
            <a:endParaRPr lang="en-US" altLang="en-US" sz="1000" u="none">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xfrm>
            <a:off x="1174750" y="698500"/>
            <a:ext cx="4605338" cy="3452813"/>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93014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B00529F6-76C0-4B45-8944-F3BAE24236DB}" type="slidenum">
              <a:rPr lang="en-US" altLang="en-US" sz="1000" u="none">
                <a:latin typeface="Times New Roman" panose="02020603050405020304" pitchFamily="18" charset="0"/>
              </a:rPr>
              <a:pPr/>
              <a:t>45</a:t>
            </a:fld>
            <a:endParaRPr lang="en-US" altLang="en-US" sz="1000" u="none">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xfrm>
            <a:off x="1174750" y="698500"/>
            <a:ext cx="4605338" cy="3452813"/>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14970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351A0E6C-86CD-4E7C-B9F7-C3F227F87D90}" type="slidenum">
              <a:rPr lang="en-US" altLang="en-US" sz="1000" u="none">
                <a:latin typeface="Times New Roman" panose="02020603050405020304" pitchFamily="18" charset="0"/>
              </a:rPr>
              <a:pPr/>
              <a:t>46</a:t>
            </a:fld>
            <a:endParaRPr lang="en-US" altLang="en-US" sz="1000" u="none">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xfrm>
            <a:off x="1174750" y="698500"/>
            <a:ext cx="4605338" cy="3452813"/>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40091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175B3E2B-6310-411E-8E7D-A7750AE5A3F0}" type="slidenum">
              <a:rPr lang="en-US" altLang="en-US" sz="1000" u="none">
                <a:latin typeface="Times New Roman" panose="02020603050405020304" pitchFamily="18" charset="0"/>
              </a:rPr>
              <a:pPr/>
              <a:t>47</a:t>
            </a:fld>
            <a:endParaRPr lang="en-US" altLang="en-US" sz="1000" u="none">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1174750" y="698500"/>
            <a:ext cx="4605338" cy="3452813"/>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422348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DA6F0B53-A279-458D-8CF7-01C85B337ABE}" type="slidenum">
              <a:rPr lang="en-US" altLang="en-US" sz="1000" u="none">
                <a:latin typeface="Times New Roman" panose="02020603050405020304" pitchFamily="18" charset="0"/>
              </a:rPr>
              <a:pPr/>
              <a:t>48</a:t>
            </a:fld>
            <a:endParaRPr lang="en-US" altLang="en-US" sz="1000" u="none">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xfrm>
            <a:off x="1174750" y="698500"/>
            <a:ext cx="4605338" cy="3452813"/>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p>
        </p:txBody>
      </p:sp>
    </p:spTree>
    <p:extLst>
      <p:ext uri="{BB962C8B-B14F-4D97-AF65-F5344CB8AC3E}">
        <p14:creationId xmlns:p14="http://schemas.microsoft.com/office/powerpoint/2010/main" val="1031121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57EA5988-4946-4060-A215-52ACCC10D18C}" type="slidenum">
              <a:rPr lang="en-US" altLang="en-US" sz="1000" u="none">
                <a:latin typeface="Times New Roman" panose="02020603050405020304" pitchFamily="18" charset="0"/>
              </a:rPr>
              <a:pPr/>
              <a:t>49</a:t>
            </a:fld>
            <a:endParaRPr lang="en-US" altLang="en-US" sz="1000" u="none">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xfrm>
            <a:off x="1174750" y="698500"/>
            <a:ext cx="4605338" cy="3452813"/>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2615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89DF0D6A-A205-430A-8663-C6C555E23A93}" type="slidenum">
              <a:rPr lang="en-US" altLang="en-US" sz="1000" u="none">
                <a:latin typeface="Times New Roman" panose="02020603050405020304" pitchFamily="18" charset="0"/>
              </a:rPr>
              <a:pPr/>
              <a:t>5</a:t>
            </a:fld>
            <a:endParaRPr lang="en-US" altLang="en-US" sz="1000" u="none">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824054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23652237-C408-49D3-9364-256477E04119}" type="slidenum">
              <a:rPr lang="en-US" altLang="en-US" sz="1000" u="none">
                <a:latin typeface="Times New Roman" panose="02020603050405020304" pitchFamily="18" charset="0"/>
              </a:rPr>
              <a:pPr/>
              <a:t>50</a:t>
            </a:fld>
            <a:endParaRPr lang="en-US" altLang="en-US" sz="1000" u="none">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xfrm>
            <a:off x="1174750" y="698500"/>
            <a:ext cx="4605338" cy="3452813"/>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p>
        </p:txBody>
      </p:sp>
    </p:spTree>
    <p:extLst>
      <p:ext uri="{BB962C8B-B14F-4D97-AF65-F5344CB8AC3E}">
        <p14:creationId xmlns:p14="http://schemas.microsoft.com/office/powerpoint/2010/main" val="21419962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6C4049E8-919D-41FC-99F9-63102AEF7E15}" type="slidenum">
              <a:rPr lang="en-US" altLang="en-US" sz="1000" u="none">
                <a:latin typeface="Times New Roman" panose="02020603050405020304" pitchFamily="18" charset="0"/>
              </a:rPr>
              <a:pPr/>
              <a:t>51</a:t>
            </a:fld>
            <a:endParaRPr lang="en-US" altLang="en-US" sz="1000" u="none">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xfrm>
            <a:off x="1174750" y="698500"/>
            <a:ext cx="4605338" cy="3452813"/>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38242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7076FE1F-94C4-42C7-8FB0-97F578199640}" type="slidenum">
              <a:rPr lang="en-US" altLang="en-US" sz="1000" u="none">
                <a:latin typeface="Times New Roman" panose="02020603050405020304" pitchFamily="18" charset="0"/>
              </a:rPr>
              <a:pPr/>
              <a:t>52</a:t>
            </a:fld>
            <a:endParaRPr lang="en-US" altLang="en-US" sz="1000" u="none">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xfrm>
            <a:off x="1173163" y="698500"/>
            <a:ext cx="4597400" cy="344805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82654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26">
              <a:defRPr sz="3600" u="sng">
                <a:solidFill>
                  <a:schemeClr val="tx1"/>
                </a:solidFill>
                <a:latin typeface="Times New Roman" panose="02020603050405020304" pitchFamily="18" charset="0"/>
              </a:defRPr>
            </a:lvl1pPr>
            <a:lvl2pPr marL="749299" indent="-288192" defTabSz="939826">
              <a:defRPr sz="3600" u="sng">
                <a:solidFill>
                  <a:schemeClr val="tx1"/>
                </a:solidFill>
                <a:latin typeface="Times New Roman" panose="02020603050405020304" pitchFamily="18" charset="0"/>
              </a:defRPr>
            </a:lvl2pPr>
            <a:lvl3pPr marL="1152767" indent="-230554" defTabSz="939826">
              <a:defRPr sz="3600" u="sng">
                <a:solidFill>
                  <a:schemeClr val="tx1"/>
                </a:solidFill>
                <a:latin typeface="Times New Roman" panose="02020603050405020304" pitchFamily="18" charset="0"/>
              </a:defRPr>
            </a:lvl3pPr>
            <a:lvl4pPr marL="1613875" indent="-230554" defTabSz="939826">
              <a:defRPr sz="3600" u="sng">
                <a:solidFill>
                  <a:schemeClr val="tx1"/>
                </a:solidFill>
                <a:latin typeface="Times New Roman" panose="02020603050405020304" pitchFamily="18" charset="0"/>
              </a:defRPr>
            </a:lvl4pPr>
            <a:lvl5pPr marL="2074981" indent="-230554" defTabSz="939826">
              <a:defRPr sz="3600" u="sng">
                <a:solidFill>
                  <a:schemeClr val="tx1"/>
                </a:solidFill>
                <a:latin typeface="Times New Roman" panose="02020603050405020304" pitchFamily="18" charset="0"/>
              </a:defRPr>
            </a:lvl5pPr>
            <a:lvl6pPr marL="2536088" indent="-230554" defTabSz="939826" eaLnBrk="0" fontAlgn="base" hangingPunct="0">
              <a:spcBef>
                <a:spcPct val="0"/>
              </a:spcBef>
              <a:spcAft>
                <a:spcPct val="0"/>
              </a:spcAft>
              <a:defRPr sz="3600" u="sng">
                <a:solidFill>
                  <a:schemeClr val="tx1"/>
                </a:solidFill>
                <a:latin typeface="Times New Roman" panose="02020603050405020304" pitchFamily="18" charset="0"/>
              </a:defRPr>
            </a:lvl6pPr>
            <a:lvl7pPr marL="2997195" indent="-230554" defTabSz="939826" eaLnBrk="0" fontAlgn="base" hangingPunct="0">
              <a:spcBef>
                <a:spcPct val="0"/>
              </a:spcBef>
              <a:spcAft>
                <a:spcPct val="0"/>
              </a:spcAft>
              <a:defRPr sz="3600" u="sng">
                <a:solidFill>
                  <a:schemeClr val="tx1"/>
                </a:solidFill>
                <a:latin typeface="Times New Roman" panose="02020603050405020304" pitchFamily="18" charset="0"/>
              </a:defRPr>
            </a:lvl7pPr>
            <a:lvl8pPr marL="3458302" indent="-230554" defTabSz="939826" eaLnBrk="0" fontAlgn="base" hangingPunct="0">
              <a:spcBef>
                <a:spcPct val="0"/>
              </a:spcBef>
              <a:spcAft>
                <a:spcPct val="0"/>
              </a:spcAft>
              <a:defRPr sz="3600" u="sng">
                <a:solidFill>
                  <a:schemeClr val="tx1"/>
                </a:solidFill>
                <a:latin typeface="Times New Roman" panose="02020603050405020304" pitchFamily="18" charset="0"/>
              </a:defRPr>
            </a:lvl8pPr>
            <a:lvl9pPr marL="3919409" indent="-230554" defTabSz="939826" eaLnBrk="0" fontAlgn="base" hangingPunct="0">
              <a:spcBef>
                <a:spcPct val="0"/>
              </a:spcBef>
              <a:spcAft>
                <a:spcPct val="0"/>
              </a:spcAft>
              <a:defRPr sz="3600" u="sng">
                <a:solidFill>
                  <a:schemeClr val="tx1"/>
                </a:solidFill>
                <a:latin typeface="Times New Roman" panose="02020603050405020304" pitchFamily="18" charset="0"/>
              </a:defRPr>
            </a:lvl9pPr>
          </a:lstStyle>
          <a:p>
            <a:fld id="{2F3C2436-C4E8-4546-A4FE-45BE9A2A79F2}" type="slidenum">
              <a:rPr lang="en-US" altLang="en-US" sz="1000" u="none"/>
              <a:pPr/>
              <a:t>53</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9463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2DD107DB-5614-4519-B3EF-BCB371D8B6D3}" type="slidenum">
              <a:rPr lang="en-US" altLang="en-US" sz="1000" u="none">
                <a:latin typeface="Times New Roman" panose="02020603050405020304" pitchFamily="18" charset="0"/>
              </a:rPr>
              <a:pPr/>
              <a:t>6</a:t>
            </a:fld>
            <a:endParaRPr lang="en-US" altLang="en-US" sz="1000" u="none">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10803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3252FD63-D3AA-40D3-B797-09293C3AB7AF}" type="slidenum">
              <a:rPr lang="en-US" altLang="en-US" sz="1000" u="none">
                <a:latin typeface="Times New Roman" panose="02020603050405020304" pitchFamily="18" charset="0"/>
              </a:rPr>
              <a:pPr/>
              <a:t>7</a:t>
            </a:fld>
            <a:endParaRPr lang="en-US" altLang="en-US" sz="1000" u="none">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xfrm>
            <a:off x="1168400" y="692150"/>
            <a:ext cx="4614863" cy="3462338"/>
          </a:xfrm>
          <a:ln/>
        </p:spPr>
      </p:sp>
      <p:sp>
        <p:nvSpPr>
          <p:cNvPr id="65540" name="Rectangle 3"/>
          <p:cNvSpPr>
            <a:spLocks noGrp="1" noChangeArrowheads="1"/>
          </p:cNvSpPr>
          <p:nvPr>
            <p:ph type="body" idx="1"/>
          </p:nvPr>
        </p:nvSpPr>
        <p:spPr>
          <a:xfrm>
            <a:off x="1282011" y="4236379"/>
            <a:ext cx="4360081" cy="44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Besides the North Carolina OSH Act (Article 16), parts of which we will discuss on the next few slides, the OSH Division enforces the Safety and Health Programs and Committees Act, Right to Know Act, and Migrant Housing Act.</a:t>
            </a:r>
          </a:p>
          <a:p>
            <a:pPr eaLnBrk="1" hangingPunct="1"/>
            <a:endParaRPr lang="en-US" altLang="en-US" dirty="0"/>
          </a:p>
          <a:p>
            <a:pPr eaLnBrk="1" hangingPunct="1"/>
            <a:r>
              <a:rPr lang="en-US" altLang="en-US" dirty="0"/>
              <a:t>	</a:t>
            </a:r>
          </a:p>
        </p:txBody>
      </p:sp>
    </p:spTree>
    <p:extLst>
      <p:ext uri="{BB962C8B-B14F-4D97-AF65-F5344CB8AC3E}">
        <p14:creationId xmlns:p14="http://schemas.microsoft.com/office/powerpoint/2010/main" val="298975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93474D4-F5B6-4D70-9A85-A44C57410AFD}" type="slidenum">
              <a:rPr lang="en-US" altLang="en-US" sz="1000" u="none">
                <a:latin typeface="Times New Roman" panose="02020603050405020304" pitchFamily="18" charset="0"/>
              </a:rPr>
              <a:pPr/>
              <a:t>8</a:t>
            </a:fld>
            <a:endParaRPr lang="en-US" altLang="en-US" sz="1000" u="none">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1003177" y="4385050"/>
            <a:ext cx="4937999" cy="4153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9551" indent="-229551" eaLnBrk="1" hangingPunct="1"/>
            <a:endParaRPr lang="en-US" altLang="en-US" dirty="0"/>
          </a:p>
        </p:txBody>
      </p:sp>
    </p:spTree>
    <p:extLst>
      <p:ext uri="{BB962C8B-B14F-4D97-AF65-F5344CB8AC3E}">
        <p14:creationId xmlns:p14="http://schemas.microsoft.com/office/powerpoint/2010/main" val="154333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2EEE6DFC-628F-4B30-AC54-B05EEBF70D83}" type="slidenum">
              <a:rPr lang="en-US" altLang="en-US" sz="1000" u="none">
                <a:latin typeface="Times New Roman" panose="02020603050405020304" pitchFamily="18" charset="0"/>
              </a:rPr>
              <a:pPr/>
              <a:t>9</a:t>
            </a:fld>
            <a:endParaRPr lang="en-US" altLang="en-US" sz="1000" u="none">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9551" indent="-229551" eaLnBrk="1" hangingPunct="1">
              <a:lnSpc>
                <a:spcPct val="95000"/>
              </a:lnSpc>
            </a:pPr>
            <a:r>
              <a:rPr lang="en-US" altLang="en-US" sz="1400" dirty="0"/>
              <a:t>	</a:t>
            </a:r>
            <a:br>
              <a:rPr lang="en-US" altLang="en-US" dirty="0"/>
            </a:br>
            <a:endParaRPr lang="en-US" altLang="en-US" dirty="0"/>
          </a:p>
          <a:p>
            <a:pPr marL="688653" lvl="1" indent="-229551" eaLnBrk="1" hangingPunct="1">
              <a:buFontTx/>
              <a:buAutoNum type="arabicPeriod"/>
            </a:pPr>
            <a:r>
              <a:rPr lang="en-US" altLang="en-US" dirty="0"/>
              <a:t>The hazard be can feasibly be corrected.</a:t>
            </a:r>
          </a:p>
          <a:p>
            <a:pPr marL="459102" lvl="1" indent="0" eaLnBrk="1" hangingPunct="1">
              <a:buFontTx/>
              <a:buNone/>
            </a:pPr>
            <a:endParaRPr lang="en-US" altLang="en-US" dirty="0"/>
          </a:p>
        </p:txBody>
      </p:sp>
    </p:spTree>
    <p:extLst>
      <p:ext uri="{BB962C8B-B14F-4D97-AF65-F5344CB8AC3E}">
        <p14:creationId xmlns:p14="http://schemas.microsoft.com/office/powerpoint/2010/main" val="424477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7/8/2025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7/8/2025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7/8/2025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1619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0784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95400"/>
            <a:ext cx="4038600" cy="4525963"/>
          </a:xfrm>
        </p:spPr>
        <p:txBody>
          <a:bodyPr/>
          <a:lstStyle/>
          <a:p>
            <a:pPr lvl="0"/>
            <a:endParaRPr lang="en-US" noProof="0"/>
          </a:p>
        </p:txBody>
      </p:sp>
    </p:spTree>
    <p:extLst>
      <p:ext uri="{BB962C8B-B14F-4D97-AF65-F5344CB8AC3E}">
        <p14:creationId xmlns:p14="http://schemas.microsoft.com/office/powerpoint/2010/main" val="84819812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549275"/>
          </a:xfrm>
        </p:spPr>
        <p:txBody>
          <a:bodyPr/>
          <a:lstStyle/>
          <a:p>
            <a:r>
              <a:rPr lang="en-US"/>
              <a:t>Click to edit Master title style</a:t>
            </a:r>
          </a:p>
        </p:txBody>
      </p:sp>
      <p:sp>
        <p:nvSpPr>
          <p:cNvPr id="3" name="SmartArt Placeholder 2"/>
          <p:cNvSpPr>
            <a:spLocks noGrp="1"/>
          </p:cNvSpPr>
          <p:nvPr>
            <p:ph type="dgm" idx="1"/>
          </p:nvPr>
        </p:nvSpPr>
        <p:spPr>
          <a:xfrm>
            <a:off x="457200" y="1295400"/>
            <a:ext cx="8229600" cy="4525963"/>
          </a:xfrm>
        </p:spPr>
        <p:txBody>
          <a:bodyPr/>
          <a:lstStyle/>
          <a:p>
            <a:pPr lvl="0"/>
            <a:endParaRPr lang="en-US" noProof="0"/>
          </a:p>
        </p:txBody>
      </p:sp>
    </p:spTree>
    <p:extLst>
      <p:ext uri="{BB962C8B-B14F-4D97-AF65-F5344CB8AC3E}">
        <p14:creationId xmlns:p14="http://schemas.microsoft.com/office/powerpoint/2010/main" val="19466397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219200"/>
            <a:ext cx="8001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932237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7/8/2025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7/8/2025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7/8/2025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7/8/2025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7/8/2025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7/8/2025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7/8/2025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7/8/2025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8"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nclabor.com/news/logos.htm&amp;ei=lpo2VcenF4eeyQT_vYDACw&amp;bvm=bv.91071109,d.aWw&amp;psig=AFQjCNFAqmSLFv-K0Pdkd_SsYFLhuVFSFw&amp;ust=1429728247341680"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nclabor.com/news/logos.htm&amp;ei=lpo2VcenF4eeyQT_vYDACw&amp;bvm=bv.91071109,d.aWw&amp;psig=AFQjCNFAqmSLFv-K0Pdkd_SsYFLhuVFSFw&amp;ust=1429728247341680"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www.nclabor.com/"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hyperlink" Target="http://www.osha.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609600" y="1828800"/>
            <a:ext cx="7848600" cy="2520950"/>
          </a:xfrm>
        </p:spPr>
        <p:txBody>
          <a:bodyPr/>
          <a:lstStyle/>
          <a:p>
            <a:pPr algn="l"/>
            <a:r>
              <a:rPr lang="en-US" altLang="en-US" sz="4000" dirty="0"/>
              <a:t>Introduction to the </a:t>
            </a:r>
            <a:br>
              <a:rPr lang="en-US" altLang="en-US" sz="4000" dirty="0"/>
            </a:br>
            <a:r>
              <a:rPr lang="en-US" altLang="en-US" sz="4000" dirty="0"/>
              <a:t>N.C. Department of Labor </a:t>
            </a:r>
            <a:br>
              <a:rPr lang="en-US" altLang="en-US" sz="4000" dirty="0"/>
            </a:br>
            <a:r>
              <a:rPr lang="en-US" altLang="en-US" sz="4000" dirty="0"/>
              <a:t>OSH Division</a:t>
            </a:r>
            <a:br>
              <a:rPr lang="en-US" altLang="en-US" sz="4000" dirty="0"/>
            </a:br>
            <a:endParaRPr lang="en-US" altLang="en-US" sz="4000" dirty="0"/>
          </a:p>
        </p:txBody>
      </p:sp>
      <p:sp>
        <p:nvSpPr>
          <p:cNvPr id="3075" name="Rectangle 3"/>
          <p:cNvSpPr>
            <a:spLocks noGrp="1" noChangeArrowheads="1"/>
          </p:cNvSpPr>
          <p:nvPr>
            <p:ph type="subTitle" sz="quarter" idx="1"/>
          </p:nvPr>
        </p:nvSpPr>
        <p:spPr>
          <a:xfrm>
            <a:off x="1638300" y="4075113"/>
            <a:ext cx="5715000" cy="514350"/>
          </a:xfrm>
        </p:spPr>
        <p:txBody>
          <a:bodyPr/>
          <a:lstStyle/>
          <a:p>
            <a:pPr marL="342900" indent="-342900" algn="l">
              <a:buFont typeface="Arial" panose="020B0604020202020204" pitchFamily="34" charset="0"/>
              <a:buChar char="•"/>
            </a:pPr>
            <a:r>
              <a:rPr lang="en-US" altLang="en-US" dirty="0"/>
              <a:t> </a:t>
            </a:r>
            <a:r>
              <a:rPr lang="en-US" altLang="en-US" i="1" dirty="0"/>
              <a:t>Understanding OSH in N.C.</a:t>
            </a:r>
          </a:p>
        </p:txBody>
      </p:sp>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lnSpc>
                <a:spcPct val="110000"/>
              </a:lnSpc>
              <a:spcBef>
                <a:spcPct val="10000"/>
              </a:spcBef>
              <a:spcAft>
                <a:spcPct val="10000"/>
              </a:spcAft>
              <a:buClr>
                <a:srgbClr val="910046"/>
              </a:buClr>
              <a:buSzPct val="84000"/>
              <a:buFont typeface="Wingdings" panose="05000000000000000000" pitchFamily="2" charset="2"/>
              <a:buNone/>
            </a:pPr>
            <a:endParaRPr lang="en-US" altLang="en-US" sz="1600" u="none">
              <a:solidFill>
                <a:srgbClr val="777777"/>
              </a:solidFill>
            </a:endParaRPr>
          </a:p>
        </p:txBody>
      </p:sp>
    </p:spTree>
    <p:extLst>
      <p:ext uri="{BB962C8B-B14F-4D97-AF65-F5344CB8AC3E}">
        <p14:creationId xmlns:p14="http://schemas.microsoft.com/office/powerpoint/2010/main" val="388457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441325"/>
            <a:ext cx="8305800" cy="549275"/>
          </a:xfrm>
        </p:spPr>
        <p:txBody>
          <a:bodyPr/>
          <a:lstStyle/>
          <a:p>
            <a:r>
              <a:rPr lang="en-US" altLang="en-US"/>
              <a:t>North Carolina OSH Act</a:t>
            </a:r>
          </a:p>
        </p:txBody>
      </p:sp>
      <p:sp>
        <p:nvSpPr>
          <p:cNvPr id="12291" name="Rectangle 3"/>
          <p:cNvSpPr>
            <a:spLocks noGrp="1" noChangeArrowheads="1"/>
          </p:cNvSpPr>
          <p:nvPr>
            <p:ph idx="1"/>
          </p:nvPr>
        </p:nvSpPr>
        <p:spPr>
          <a:xfrm>
            <a:off x="533400" y="1219200"/>
            <a:ext cx="8001000" cy="4648200"/>
          </a:xfrm>
        </p:spPr>
        <p:txBody>
          <a:bodyPr/>
          <a:lstStyle/>
          <a:p>
            <a:pPr>
              <a:lnSpc>
                <a:spcPct val="110000"/>
              </a:lnSpc>
            </a:pPr>
            <a:r>
              <a:rPr lang="en-US" altLang="en-US" dirty="0"/>
              <a:t>Key points</a:t>
            </a:r>
          </a:p>
          <a:p>
            <a:pPr>
              <a:lnSpc>
                <a:spcPct val="110000"/>
              </a:lnSpc>
            </a:pPr>
            <a:endParaRPr lang="en-US" altLang="en-US" sz="800" dirty="0"/>
          </a:p>
          <a:p>
            <a:pPr lvl="1">
              <a:lnSpc>
                <a:spcPct val="110000"/>
              </a:lnSpc>
            </a:pPr>
            <a:r>
              <a:rPr lang="en-US" altLang="en-US" sz="2400" dirty="0"/>
              <a:t>Consensus standards; ANSI, NFPA, NEC</a:t>
            </a:r>
          </a:p>
          <a:p>
            <a:pPr lvl="1">
              <a:lnSpc>
                <a:spcPct val="110000"/>
              </a:lnSpc>
            </a:pPr>
            <a:r>
              <a:rPr lang="en-US" altLang="en-US" sz="2400" dirty="0"/>
              <a:t>Manufacturer’s use and maintenance</a:t>
            </a:r>
          </a:p>
          <a:p>
            <a:pPr lvl="1">
              <a:lnSpc>
                <a:spcPct val="110000"/>
              </a:lnSpc>
            </a:pPr>
            <a:r>
              <a:rPr lang="en-US" altLang="en-US" sz="2400" dirty="0"/>
              <a:t>Industry knowledge/best practice</a:t>
            </a:r>
          </a:p>
          <a:p>
            <a:pPr>
              <a:lnSpc>
                <a:spcPct val="110000"/>
              </a:lnSpc>
            </a:pPr>
            <a:endParaRPr lang="en-US" altLang="en-US" sz="2400" dirty="0"/>
          </a:p>
          <a:p>
            <a:r>
              <a:rPr lang="en-US" altLang="en-US" dirty="0"/>
              <a:t>General duty provisions shall be used only where there is no OSHA standard that applies to the particular hazard involved</a:t>
            </a:r>
          </a:p>
          <a:p>
            <a:endParaRPr lang="en-US" altLang="en-US" sz="800" dirty="0"/>
          </a:p>
          <a:p>
            <a:pPr lvl="1">
              <a:lnSpc>
                <a:spcPct val="110000"/>
              </a:lnSpc>
            </a:pPr>
            <a:r>
              <a:rPr lang="en-US" altLang="en-US" sz="2400" dirty="0"/>
              <a:t>i.e.; ergonomics, heat stress, indoor air quality</a:t>
            </a:r>
          </a:p>
          <a:p>
            <a:endParaRPr lang="en-US" altLang="en-US" sz="2400" dirty="0"/>
          </a:p>
        </p:txBody>
      </p:sp>
      <p:sp>
        <p:nvSpPr>
          <p:cNvPr id="5" name="Rectangle 4"/>
          <p:cNvSpPr>
            <a:spLocks noChangeArrowheads="1"/>
          </p:cNvSpPr>
          <p:nvPr/>
        </p:nvSpPr>
        <p:spPr bwMode="auto">
          <a:xfrm>
            <a:off x="6694691" y="533400"/>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95-129(1)</a:t>
            </a:r>
          </a:p>
        </p:txBody>
      </p:sp>
    </p:spTree>
    <p:extLst>
      <p:ext uri="{BB962C8B-B14F-4D97-AF65-F5344CB8AC3E}">
        <p14:creationId xmlns:p14="http://schemas.microsoft.com/office/powerpoint/2010/main" val="26855454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lf face clock on a wall">
            <a:extLst>
              <a:ext uri="{FF2B5EF4-FFF2-40B4-BE49-F238E27FC236}">
                <a16:creationId xmlns:a16="http://schemas.microsoft.com/office/drawing/2014/main" id="{BD538854-60E2-D871-2773-1EAABB08D123}"/>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0" y="1112837"/>
            <a:ext cx="9144000" cy="4906963"/>
          </a:xfrm>
          <a:prstGeom prst="rect">
            <a:avLst/>
          </a:prstGeom>
        </p:spPr>
      </p:pic>
      <p:sp>
        <p:nvSpPr>
          <p:cNvPr id="13314" name="Rectangle 2"/>
          <p:cNvSpPr>
            <a:spLocks noGrp="1" noChangeArrowheads="1"/>
          </p:cNvSpPr>
          <p:nvPr>
            <p:ph type="title"/>
          </p:nvPr>
        </p:nvSpPr>
        <p:spPr>
          <a:xfrm>
            <a:off x="533400" y="441325"/>
            <a:ext cx="8305800" cy="549275"/>
          </a:xfrm>
        </p:spPr>
        <p:txBody>
          <a:bodyPr/>
          <a:lstStyle/>
          <a:p>
            <a:r>
              <a:rPr lang="en-US" altLang="en-US"/>
              <a:t>North Carolina OSH Act</a:t>
            </a:r>
          </a:p>
        </p:txBody>
      </p:sp>
      <p:sp>
        <p:nvSpPr>
          <p:cNvPr id="13315" name="Rectangle 3"/>
          <p:cNvSpPr>
            <a:spLocks noGrp="1" noChangeArrowheads="1"/>
          </p:cNvSpPr>
          <p:nvPr>
            <p:ph type="body" sz="half" idx="1"/>
          </p:nvPr>
        </p:nvSpPr>
        <p:spPr>
          <a:xfrm>
            <a:off x="533400" y="1219201"/>
            <a:ext cx="8077200" cy="2971800"/>
          </a:xfrm>
          <a:solidFill>
            <a:schemeClr val="bg1">
              <a:lumMod val="95000"/>
              <a:alpha val="60000"/>
            </a:schemeClr>
          </a:solidFill>
          <a:effectLst>
            <a:softEdge rad="292100"/>
          </a:effectLst>
        </p:spPr>
        <p:txBody>
          <a:bodyPr/>
          <a:lstStyle/>
          <a:p>
            <a:pPr marL="0" indent="0"/>
            <a:r>
              <a:rPr lang="en-US" altLang="en-US" sz="2400" dirty="0"/>
              <a:t> </a:t>
            </a:r>
            <a:r>
              <a:rPr lang="en-US" altLang="en-US" dirty="0"/>
              <a:t>Inspections</a:t>
            </a:r>
          </a:p>
          <a:p>
            <a:pPr marL="347663" lvl="1" indent="0"/>
            <a:endParaRPr lang="en-US" altLang="en-US" sz="2000" dirty="0"/>
          </a:p>
          <a:p>
            <a:pPr marL="347663" lvl="1" indent="0"/>
            <a:r>
              <a:rPr lang="en-US" altLang="en-US" dirty="0"/>
              <a:t> Right to enter without delay and at any reasonable</a:t>
            </a:r>
          </a:p>
          <a:p>
            <a:pPr marL="347663" lvl="1" indent="0">
              <a:buNone/>
            </a:pPr>
            <a:r>
              <a:rPr lang="en-US" altLang="en-US" dirty="0"/>
              <a:t>   time.</a:t>
            </a:r>
          </a:p>
          <a:p>
            <a:pPr marL="347663" lvl="1" indent="0">
              <a:buNone/>
            </a:pPr>
            <a:endParaRPr lang="en-US" altLang="en-US" dirty="0"/>
          </a:p>
          <a:p>
            <a:pPr marL="347663" lvl="1" indent="0"/>
            <a:r>
              <a:rPr lang="en-US" altLang="en-US" dirty="0"/>
              <a:t> Right to inspect and investigate during regular</a:t>
            </a:r>
          </a:p>
          <a:p>
            <a:pPr marL="347663" lvl="1" indent="0">
              <a:buNone/>
            </a:pPr>
            <a:r>
              <a:rPr lang="en-US" altLang="en-US" dirty="0"/>
              <a:t>   working hours.</a:t>
            </a:r>
          </a:p>
          <a:p>
            <a:pPr marL="347663" lvl="1" indent="0">
              <a:buNone/>
            </a:pPr>
            <a:endParaRPr lang="en-US" altLang="en-US" dirty="0"/>
          </a:p>
        </p:txBody>
      </p:sp>
      <p:sp>
        <p:nvSpPr>
          <p:cNvPr id="13316" name="Text Box 5"/>
          <p:cNvSpPr txBox="1">
            <a:spLocks noChangeArrowheads="1"/>
          </p:cNvSpPr>
          <p:nvPr/>
        </p:nvSpPr>
        <p:spPr bwMode="auto">
          <a:xfrm>
            <a:off x="6976819" y="5334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95-136</a:t>
            </a:r>
          </a:p>
        </p:txBody>
      </p:sp>
    </p:spTree>
    <p:extLst>
      <p:ext uri="{BB962C8B-B14F-4D97-AF65-F5344CB8AC3E}">
        <p14:creationId xmlns:p14="http://schemas.microsoft.com/office/powerpoint/2010/main" val="19709446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
        <p:nvSpPr>
          <p:cNvPr id="14339" name="Rectangle 3"/>
          <p:cNvSpPr>
            <a:spLocks noGrp="1" noChangeArrowheads="1"/>
          </p:cNvSpPr>
          <p:nvPr>
            <p:ph type="body" sz="half" idx="1"/>
          </p:nvPr>
        </p:nvSpPr>
        <p:spPr>
          <a:xfrm>
            <a:off x="533400" y="1189037"/>
            <a:ext cx="7391400" cy="4525963"/>
          </a:xfrm>
        </p:spPr>
        <p:txBody>
          <a:bodyPr/>
          <a:lstStyle/>
          <a:p>
            <a:pPr marL="0" indent="0"/>
            <a:r>
              <a:rPr lang="en-US" altLang="en-US" dirty="0"/>
              <a:t> </a:t>
            </a:r>
            <a:r>
              <a:rPr lang="en-US" altLang="en-US" dirty="0">
                <a:latin typeface="+mj-lt"/>
              </a:rPr>
              <a:t>Rights and responsibilities</a:t>
            </a:r>
          </a:p>
          <a:p>
            <a:pPr marL="0" indent="0"/>
            <a:endParaRPr lang="en-US" altLang="en-US" sz="800" dirty="0">
              <a:latin typeface="+mj-lt"/>
            </a:endParaRPr>
          </a:p>
          <a:p>
            <a:pPr lvl="1"/>
            <a:r>
              <a:rPr lang="en-US" altLang="en-US" sz="2400" b="1" dirty="0">
                <a:latin typeface="+mj-lt"/>
              </a:rPr>
              <a:t>Employers</a:t>
            </a:r>
          </a:p>
          <a:p>
            <a:pPr lvl="1"/>
            <a:endParaRPr lang="en-US" altLang="en-US" sz="800" dirty="0">
              <a:latin typeface="+mj-lt"/>
            </a:endParaRPr>
          </a:p>
          <a:p>
            <a:pPr lvl="2">
              <a:spcBef>
                <a:spcPts val="600"/>
              </a:spcBef>
              <a:spcAft>
                <a:spcPts val="600"/>
              </a:spcAft>
            </a:pPr>
            <a:r>
              <a:rPr lang="en-US" altLang="en-US" sz="2200" i="0" dirty="0">
                <a:latin typeface="+mj-lt"/>
              </a:rPr>
              <a:t>Furnish employees with safe and healthy working conditions.</a:t>
            </a:r>
          </a:p>
          <a:p>
            <a:pPr lvl="2">
              <a:spcBef>
                <a:spcPts val="600"/>
              </a:spcBef>
              <a:spcAft>
                <a:spcPts val="600"/>
              </a:spcAft>
            </a:pPr>
            <a:r>
              <a:rPr lang="en-US" altLang="en-US" sz="2200" i="0" dirty="0">
                <a:latin typeface="+mj-lt"/>
              </a:rPr>
              <a:t>Comply with occupational safety and health standards.</a:t>
            </a:r>
          </a:p>
          <a:p>
            <a:pPr lvl="2">
              <a:spcBef>
                <a:spcPts val="600"/>
              </a:spcBef>
              <a:spcAft>
                <a:spcPts val="600"/>
              </a:spcAft>
            </a:pPr>
            <a:r>
              <a:rPr lang="en-US" altLang="en-US" sz="2200" i="0" dirty="0">
                <a:latin typeface="+mj-lt"/>
              </a:rPr>
              <a:t>May participate in hearings on proposed standards.</a:t>
            </a:r>
          </a:p>
          <a:p>
            <a:pPr lvl="2">
              <a:spcBef>
                <a:spcPts val="600"/>
              </a:spcBef>
              <a:spcAft>
                <a:spcPts val="600"/>
              </a:spcAft>
            </a:pPr>
            <a:r>
              <a:rPr lang="en-US" altLang="en-US" sz="2200" i="0" dirty="0">
                <a:latin typeface="+mj-lt"/>
              </a:rPr>
              <a:t>Entitled to review any citation.</a:t>
            </a:r>
          </a:p>
        </p:txBody>
      </p:sp>
      <p:sp>
        <p:nvSpPr>
          <p:cNvPr id="14340" name="Text Box 4"/>
          <p:cNvSpPr txBox="1">
            <a:spLocks noChangeArrowheads="1"/>
          </p:cNvSpPr>
          <p:nvPr/>
        </p:nvSpPr>
        <p:spPr bwMode="auto">
          <a:xfrm>
            <a:off x="6976819" y="5334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95-129</a:t>
            </a:r>
          </a:p>
        </p:txBody>
      </p:sp>
    </p:spTree>
    <p:extLst>
      <p:ext uri="{BB962C8B-B14F-4D97-AF65-F5344CB8AC3E}">
        <p14:creationId xmlns:p14="http://schemas.microsoft.com/office/powerpoint/2010/main" val="15022407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
        <p:nvSpPr>
          <p:cNvPr id="15363" name="Rectangle 3"/>
          <p:cNvSpPr>
            <a:spLocks noGrp="1" noChangeArrowheads="1"/>
          </p:cNvSpPr>
          <p:nvPr>
            <p:ph idx="1"/>
          </p:nvPr>
        </p:nvSpPr>
        <p:spPr>
          <a:xfrm>
            <a:off x="533400" y="1219200"/>
            <a:ext cx="7924800" cy="4648200"/>
          </a:xfrm>
        </p:spPr>
        <p:txBody>
          <a:bodyPr/>
          <a:lstStyle/>
          <a:p>
            <a:pPr>
              <a:lnSpc>
                <a:spcPct val="90000"/>
              </a:lnSpc>
            </a:pPr>
            <a:r>
              <a:rPr lang="en-US" altLang="en-US" dirty="0">
                <a:latin typeface="+mj-lt"/>
              </a:rPr>
              <a:t>Rights and responsibilities</a:t>
            </a:r>
          </a:p>
          <a:p>
            <a:pPr>
              <a:lnSpc>
                <a:spcPct val="90000"/>
              </a:lnSpc>
            </a:pPr>
            <a:endParaRPr lang="en-US" altLang="en-US" sz="800" dirty="0">
              <a:latin typeface="+mj-lt"/>
            </a:endParaRPr>
          </a:p>
          <a:p>
            <a:pPr lvl="1">
              <a:lnSpc>
                <a:spcPct val="90000"/>
              </a:lnSpc>
            </a:pPr>
            <a:r>
              <a:rPr lang="en-US" altLang="en-US" sz="2400" b="1" dirty="0">
                <a:latin typeface="+mj-lt"/>
              </a:rPr>
              <a:t>Employees</a:t>
            </a:r>
          </a:p>
          <a:p>
            <a:pPr>
              <a:lnSpc>
                <a:spcPct val="90000"/>
              </a:lnSpc>
            </a:pPr>
            <a:endParaRPr lang="en-US" altLang="en-US" sz="600" dirty="0">
              <a:latin typeface="+mj-lt"/>
            </a:endParaRPr>
          </a:p>
          <a:p>
            <a:pPr lvl="2">
              <a:spcBef>
                <a:spcPts val="600"/>
              </a:spcBef>
              <a:spcAft>
                <a:spcPts val="600"/>
              </a:spcAft>
            </a:pPr>
            <a:r>
              <a:rPr lang="en-US" altLang="en-US" sz="2200" i="0" dirty="0">
                <a:latin typeface="+mj-lt"/>
              </a:rPr>
              <a:t>Must comply with the standards.</a:t>
            </a:r>
          </a:p>
          <a:p>
            <a:pPr lvl="2">
              <a:spcBef>
                <a:spcPts val="600"/>
              </a:spcBef>
              <a:spcAft>
                <a:spcPts val="600"/>
              </a:spcAft>
            </a:pPr>
            <a:r>
              <a:rPr lang="en-US" altLang="en-US" sz="2200" i="0" dirty="0">
                <a:latin typeface="+mj-lt"/>
              </a:rPr>
              <a:t>Obtain training from their employer on any chemicals or other hazardous materials they may be exposed to or working with, such as bloodborne pathogens.</a:t>
            </a:r>
          </a:p>
          <a:p>
            <a:pPr lvl="2">
              <a:spcBef>
                <a:spcPts val="600"/>
              </a:spcBef>
              <a:spcAft>
                <a:spcPts val="600"/>
              </a:spcAft>
            </a:pPr>
            <a:r>
              <a:rPr lang="en-US" altLang="en-US" sz="2200" i="0" dirty="0">
                <a:latin typeface="+mj-lt"/>
              </a:rPr>
              <a:t>Receive information about OSHA standards, job hazards, worker injuries, and workers' rights from their employer. </a:t>
            </a:r>
          </a:p>
          <a:p>
            <a:pPr lvl="2"/>
            <a:endParaRPr lang="en-US" altLang="en-US" sz="600" i="0" dirty="0">
              <a:latin typeface="+mj-lt"/>
            </a:endParaRPr>
          </a:p>
          <a:p>
            <a:pPr lvl="2"/>
            <a:endParaRPr lang="en-US" altLang="en-US" sz="600" i="0" dirty="0">
              <a:latin typeface="+mj-lt"/>
            </a:endParaRPr>
          </a:p>
        </p:txBody>
      </p:sp>
      <p:sp>
        <p:nvSpPr>
          <p:cNvPr id="8" name="Text Box 4"/>
          <p:cNvSpPr txBox="1">
            <a:spLocks noChangeArrowheads="1"/>
          </p:cNvSpPr>
          <p:nvPr/>
        </p:nvSpPr>
        <p:spPr bwMode="auto">
          <a:xfrm>
            <a:off x="6976819" y="5334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95-130</a:t>
            </a:r>
          </a:p>
        </p:txBody>
      </p:sp>
    </p:spTree>
    <p:extLst>
      <p:ext uri="{BB962C8B-B14F-4D97-AF65-F5344CB8AC3E}">
        <p14:creationId xmlns:p14="http://schemas.microsoft.com/office/powerpoint/2010/main" val="23874954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3400" y="441325"/>
            <a:ext cx="8305800" cy="549275"/>
          </a:xfrm>
        </p:spPr>
        <p:txBody>
          <a:bodyPr/>
          <a:lstStyle/>
          <a:p>
            <a:r>
              <a:rPr lang="en-US" altLang="en-US" dirty="0"/>
              <a:t>North Carolina OSH Act </a:t>
            </a:r>
            <a:r>
              <a:rPr lang="en-US" altLang="en-US" sz="1800" dirty="0"/>
              <a:t>(cont.)</a:t>
            </a:r>
          </a:p>
        </p:txBody>
      </p:sp>
      <p:sp>
        <p:nvSpPr>
          <p:cNvPr id="16387" name="Rectangle 3"/>
          <p:cNvSpPr>
            <a:spLocks noGrp="1" noChangeArrowheads="1"/>
          </p:cNvSpPr>
          <p:nvPr>
            <p:ph idx="1"/>
          </p:nvPr>
        </p:nvSpPr>
        <p:spPr>
          <a:xfrm>
            <a:off x="533400" y="1219200"/>
            <a:ext cx="8104188" cy="4525963"/>
          </a:xfrm>
        </p:spPr>
        <p:txBody>
          <a:bodyPr/>
          <a:lstStyle/>
          <a:p>
            <a:pPr lvl="1"/>
            <a:endParaRPr lang="en-US" altLang="en-US" sz="600" dirty="0">
              <a:latin typeface="+mj-lt"/>
            </a:endParaRPr>
          </a:p>
          <a:p>
            <a:pPr lvl="2">
              <a:spcBef>
                <a:spcPts val="600"/>
              </a:spcBef>
              <a:spcAft>
                <a:spcPts val="600"/>
              </a:spcAft>
            </a:pPr>
            <a:r>
              <a:rPr lang="en-US" altLang="en-US" sz="2200" dirty="0"/>
              <a:t>Request that a dangerous condition or OSHA violation is corrected by their employer.</a:t>
            </a:r>
          </a:p>
          <a:p>
            <a:pPr lvl="2">
              <a:spcBef>
                <a:spcPts val="600"/>
              </a:spcBef>
              <a:spcAft>
                <a:spcPts val="600"/>
              </a:spcAft>
            </a:pPr>
            <a:r>
              <a:rPr lang="en-US" altLang="en-US" sz="2200" i="0" dirty="0">
                <a:latin typeface="+mj-lt"/>
              </a:rPr>
              <a:t>File complaint to OSHA of a violation or serious hazard in the workplace and to have their name withheld from their employer.</a:t>
            </a:r>
          </a:p>
          <a:p>
            <a:pPr lvl="2">
              <a:spcBef>
                <a:spcPts val="600"/>
              </a:spcBef>
              <a:spcAft>
                <a:spcPts val="600"/>
              </a:spcAft>
            </a:pPr>
            <a:r>
              <a:rPr lang="en-US" altLang="en-US" sz="2200" i="0" dirty="0">
                <a:latin typeface="+mj-lt"/>
              </a:rPr>
              <a:t>Be involved in any OSHA inspection, find out the results of the inspection, and if necessary, appeal the final action.</a:t>
            </a:r>
          </a:p>
          <a:p>
            <a:pPr lvl="2">
              <a:spcBef>
                <a:spcPts val="600"/>
              </a:spcBef>
              <a:spcAft>
                <a:spcPts val="600"/>
              </a:spcAft>
            </a:pPr>
            <a:r>
              <a:rPr lang="en-US" altLang="en-US" sz="2200" i="0" dirty="0">
                <a:latin typeface="+mj-lt"/>
              </a:rPr>
              <a:t>File complaint to OSHA without possibility of retaliation or other discriminatory acts by their employer. </a:t>
            </a:r>
          </a:p>
          <a:p>
            <a:pPr lvl="1"/>
            <a:endParaRPr lang="en-US" altLang="en-US" sz="2000" dirty="0">
              <a:latin typeface="Arial Narrow" panose="020B0606020202030204" pitchFamily="34" charset="0"/>
            </a:endParaRPr>
          </a:p>
        </p:txBody>
      </p:sp>
      <p:sp>
        <p:nvSpPr>
          <p:cNvPr id="16388" name="Rectangle 4"/>
          <p:cNvSpPr>
            <a:spLocks noChangeArrowheads="1"/>
          </p:cNvSpPr>
          <p:nvPr/>
        </p:nvSpPr>
        <p:spPr bwMode="auto">
          <a:xfrm>
            <a:off x="6976819" y="5334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95-130</a:t>
            </a:r>
          </a:p>
        </p:txBody>
      </p:sp>
    </p:spTree>
    <p:extLst>
      <p:ext uri="{BB962C8B-B14F-4D97-AF65-F5344CB8AC3E}">
        <p14:creationId xmlns:p14="http://schemas.microsoft.com/office/powerpoint/2010/main" val="27441751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621268"/>
            <a:ext cx="8001000" cy="369332"/>
          </a:xfrm>
        </p:spPr>
        <p:txBody>
          <a:bodyPr>
            <a:noAutofit/>
          </a:bodyPr>
          <a:lstStyle/>
          <a:p>
            <a:r>
              <a:rPr lang="en-US" altLang="en-US" sz="2400" dirty="0"/>
              <a:t>Safety &amp; Health Programs &amp; Committees Act</a:t>
            </a:r>
          </a:p>
        </p:txBody>
      </p:sp>
      <p:sp>
        <p:nvSpPr>
          <p:cNvPr id="17411" name="Rectangle 3"/>
          <p:cNvSpPr>
            <a:spLocks noGrp="1" noChangeArrowheads="1"/>
          </p:cNvSpPr>
          <p:nvPr>
            <p:ph idx="1"/>
          </p:nvPr>
        </p:nvSpPr>
        <p:spPr>
          <a:xfrm>
            <a:off x="533400" y="1295400"/>
            <a:ext cx="8001000" cy="4525963"/>
          </a:xfrm>
        </p:spPr>
        <p:txBody>
          <a:bodyPr/>
          <a:lstStyle/>
          <a:p>
            <a:r>
              <a:rPr lang="en-US" altLang="en-US" sz="2400" dirty="0"/>
              <a:t>Requires written safety and health programs and safety committees in workplaces with high experience rate modifiers (1.5 or higher). </a:t>
            </a:r>
          </a:p>
          <a:p>
            <a:endParaRPr lang="en-US" altLang="en-US" sz="2400" dirty="0"/>
          </a:p>
          <a:p>
            <a:r>
              <a:rPr lang="en-US" altLang="en-US" sz="2400" dirty="0"/>
              <a:t>OSH notifies employers who must comply with this legislation.</a:t>
            </a:r>
          </a:p>
          <a:p>
            <a:endParaRPr lang="en-US" altLang="en-US" dirty="0"/>
          </a:p>
        </p:txBody>
      </p:sp>
      <p:sp>
        <p:nvSpPr>
          <p:cNvPr id="17412" name="Text Box 4"/>
          <p:cNvSpPr txBox="1">
            <a:spLocks noChangeArrowheads="1"/>
          </p:cNvSpPr>
          <p:nvPr/>
        </p:nvSpPr>
        <p:spPr bwMode="auto">
          <a:xfrm>
            <a:off x="7848600" y="609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a:p>
        </p:txBody>
      </p:sp>
      <p:sp>
        <p:nvSpPr>
          <p:cNvPr id="17413" name="Text Box 5"/>
          <p:cNvSpPr txBox="1">
            <a:spLocks noChangeArrowheads="1"/>
          </p:cNvSpPr>
          <p:nvPr/>
        </p:nvSpPr>
        <p:spPr bwMode="auto">
          <a:xfrm>
            <a:off x="7019356" y="375047"/>
            <a:ext cx="16674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u="none" dirty="0"/>
          </a:p>
          <a:p>
            <a:r>
              <a:rPr lang="en-US" altLang="en-US" sz="1400" u="none" dirty="0"/>
              <a:t>NCGS 95-251/252</a:t>
            </a:r>
          </a:p>
        </p:txBody>
      </p:sp>
      <p:pic>
        <p:nvPicPr>
          <p:cNvPr id="3" name="Picture 2">
            <a:extLst>
              <a:ext uri="{FF2B5EF4-FFF2-40B4-BE49-F238E27FC236}">
                <a16:creationId xmlns:a16="http://schemas.microsoft.com/office/drawing/2014/main" id="{6B32E3B0-9C72-4325-B5CA-50D9901A730C}"/>
              </a:ext>
            </a:extLst>
          </p:cNvPr>
          <p:cNvPicPr>
            <a:picLocks noChangeAspect="1"/>
          </p:cNvPicPr>
          <p:nvPr/>
        </p:nvPicPr>
        <p:blipFill>
          <a:blip r:embed="rId3"/>
          <a:stretch>
            <a:fillRect/>
          </a:stretch>
        </p:blipFill>
        <p:spPr>
          <a:xfrm>
            <a:off x="2819400" y="3648970"/>
            <a:ext cx="3810000" cy="2202873"/>
          </a:xfrm>
          <a:prstGeom prst="rect">
            <a:avLst/>
          </a:prstGeom>
        </p:spPr>
      </p:pic>
    </p:spTree>
    <p:extLst>
      <p:ext uri="{BB962C8B-B14F-4D97-AF65-F5344CB8AC3E}">
        <p14:creationId xmlns:p14="http://schemas.microsoft.com/office/powerpoint/2010/main" val="185435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Right To Know Act</a:t>
            </a:r>
          </a:p>
        </p:txBody>
      </p:sp>
      <p:sp>
        <p:nvSpPr>
          <p:cNvPr id="18435" name="Rectangle 3"/>
          <p:cNvSpPr>
            <a:spLocks noGrp="1" noChangeArrowheads="1"/>
          </p:cNvSpPr>
          <p:nvPr>
            <p:ph idx="1"/>
          </p:nvPr>
        </p:nvSpPr>
        <p:spPr>
          <a:xfrm>
            <a:off x="457200" y="1295400"/>
            <a:ext cx="8077200" cy="4525963"/>
          </a:xfrm>
        </p:spPr>
        <p:txBody>
          <a:bodyPr/>
          <a:lstStyle/>
          <a:p>
            <a:r>
              <a:rPr lang="en-US" altLang="en-US" dirty="0"/>
              <a:t>Requires employers who manufacture, process, use, store, or produce hazardous chemicals to compile and maintain a Hazardous Substance List (NCGS 95-191).</a:t>
            </a:r>
          </a:p>
          <a:p>
            <a:endParaRPr lang="en-US" altLang="en-US" sz="800" dirty="0"/>
          </a:p>
          <a:p>
            <a:pPr lvl="1"/>
            <a:r>
              <a:rPr lang="en-US" altLang="en-US" sz="2400" dirty="0"/>
              <a:t>Copy provided to Fire Chief</a:t>
            </a:r>
          </a:p>
          <a:p>
            <a:pPr lvl="1"/>
            <a:endParaRPr lang="en-US" altLang="en-US" sz="1200" dirty="0"/>
          </a:p>
          <a:p>
            <a:pPr lvl="1"/>
            <a:r>
              <a:rPr lang="en-US" altLang="en-US" sz="2400" dirty="0"/>
              <a:t>Updated at least annually</a:t>
            </a:r>
          </a:p>
        </p:txBody>
      </p:sp>
      <p:sp>
        <p:nvSpPr>
          <p:cNvPr id="18436" name="Text Box 4"/>
          <p:cNvSpPr txBox="1">
            <a:spLocks noChangeArrowheads="1"/>
          </p:cNvSpPr>
          <p:nvPr/>
        </p:nvSpPr>
        <p:spPr bwMode="auto">
          <a:xfrm>
            <a:off x="5681593" y="304800"/>
            <a:ext cx="29290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sz="1800" u="none" dirty="0"/>
          </a:p>
          <a:p>
            <a:r>
              <a:rPr lang="en-US" altLang="en-US" sz="1800" u="none" dirty="0"/>
              <a:t>NCGS 95-173 through 221</a:t>
            </a:r>
          </a:p>
          <a:p>
            <a:endParaRPr lang="en-US" altLang="en-US" sz="1800" u="none" dirty="0"/>
          </a:p>
        </p:txBody>
      </p:sp>
    </p:spTree>
    <p:extLst>
      <p:ext uri="{BB962C8B-B14F-4D97-AF65-F5344CB8AC3E}">
        <p14:creationId xmlns:p14="http://schemas.microsoft.com/office/powerpoint/2010/main" val="29983141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Migrant Housing Act</a:t>
            </a:r>
          </a:p>
        </p:txBody>
      </p:sp>
      <p:sp>
        <p:nvSpPr>
          <p:cNvPr id="19459" name="Rectangle 3"/>
          <p:cNvSpPr>
            <a:spLocks noGrp="1" noChangeArrowheads="1"/>
          </p:cNvSpPr>
          <p:nvPr>
            <p:ph idx="1"/>
          </p:nvPr>
        </p:nvSpPr>
        <p:spPr>
          <a:xfrm>
            <a:off x="533400" y="1295400"/>
            <a:ext cx="8077200" cy="4525963"/>
          </a:xfrm>
        </p:spPr>
        <p:txBody>
          <a:bodyPr/>
          <a:lstStyle/>
          <a:p>
            <a:r>
              <a:rPr lang="en-US" altLang="en-US" dirty="0"/>
              <a:t>Requires housing provided to migrant agricultural laborers be registered with and inspected by the State. </a:t>
            </a:r>
          </a:p>
          <a:p>
            <a:endParaRPr lang="en-US" altLang="en-US" sz="800" dirty="0"/>
          </a:p>
          <a:p>
            <a:pPr lvl="1"/>
            <a:r>
              <a:rPr lang="en-US" altLang="en-US" sz="2400" dirty="0"/>
              <a:t>Responsibility is handled by the Agricultural Safety and Health (ASH) Bureau of the N.C. Department of Labor.</a:t>
            </a:r>
          </a:p>
        </p:txBody>
      </p:sp>
      <p:sp>
        <p:nvSpPr>
          <p:cNvPr id="19460" name="Text Box 4"/>
          <p:cNvSpPr txBox="1">
            <a:spLocks noChangeArrowheads="1"/>
          </p:cNvSpPr>
          <p:nvPr/>
        </p:nvSpPr>
        <p:spPr bwMode="auto">
          <a:xfrm>
            <a:off x="5630297" y="621268"/>
            <a:ext cx="2980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95–222 through 229</a:t>
            </a:r>
          </a:p>
        </p:txBody>
      </p:sp>
      <p:pic>
        <p:nvPicPr>
          <p:cNvPr id="2" name="Picture 1">
            <a:extLst>
              <a:ext uri="{FF2B5EF4-FFF2-40B4-BE49-F238E27FC236}">
                <a16:creationId xmlns:a16="http://schemas.microsoft.com/office/drawing/2014/main" id="{E73ED1A0-AEFA-455D-8C67-DE2CE01417A1}"/>
              </a:ext>
            </a:extLst>
          </p:cNvPr>
          <p:cNvPicPr>
            <a:picLocks noChangeAspect="1"/>
          </p:cNvPicPr>
          <p:nvPr/>
        </p:nvPicPr>
        <p:blipFill>
          <a:blip r:embed="rId3"/>
          <a:stretch>
            <a:fillRect/>
          </a:stretch>
        </p:blipFill>
        <p:spPr>
          <a:xfrm>
            <a:off x="5638800" y="3962400"/>
            <a:ext cx="2794316" cy="1757363"/>
          </a:xfrm>
          <a:prstGeom prst="rect">
            <a:avLst/>
          </a:prstGeom>
          <a:ln>
            <a:solidFill>
              <a:schemeClr val="bg1">
                <a:lumMod val="85000"/>
              </a:schemeClr>
            </a:solidFill>
          </a:ln>
        </p:spPr>
      </p:pic>
    </p:spTree>
    <p:extLst>
      <p:ext uri="{BB962C8B-B14F-4D97-AF65-F5344CB8AC3E}">
        <p14:creationId xmlns:p14="http://schemas.microsoft.com/office/powerpoint/2010/main" val="18899222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6832" y="441325"/>
            <a:ext cx="7924800" cy="549275"/>
          </a:xfrm>
        </p:spPr>
        <p:txBody>
          <a:bodyPr anchor="ctr" anchorCtr="1"/>
          <a:lstStyle/>
          <a:p>
            <a:r>
              <a:rPr lang="en-US" altLang="en-US" dirty="0"/>
              <a:t>North Carolina Administrative Code</a:t>
            </a:r>
          </a:p>
        </p:txBody>
      </p:sp>
      <p:sp>
        <p:nvSpPr>
          <p:cNvPr id="20483" name="Rectangle 3"/>
          <p:cNvSpPr>
            <a:spLocks noGrp="1" noChangeArrowheads="1"/>
          </p:cNvSpPr>
          <p:nvPr>
            <p:ph idx="1"/>
          </p:nvPr>
        </p:nvSpPr>
        <p:spPr>
          <a:xfrm>
            <a:off x="533400" y="1219200"/>
            <a:ext cx="8153400" cy="4419600"/>
          </a:xfrm>
        </p:spPr>
        <p:txBody>
          <a:bodyPr/>
          <a:lstStyle/>
          <a:p>
            <a:r>
              <a:rPr lang="en-US" altLang="en-US" dirty="0">
                <a:latin typeface="Arial Unicode MS" panose="020B0604020202020204" pitchFamily="34" charset="-128"/>
              </a:rPr>
              <a:t>Title 13 (Labor) </a:t>
            </a:r>
            <a:r>
              <a:rPr lang="en-US" altLang="en-US" dirty="0"/>
              <a:t>–</a:t>
            </a:r>
            <a:r>
              <a:rPr lang="en-US" altLang="en-US" dirty="0">
                <a:latin typeface="Arial Unicode MS" panose="020B0604020202020204" pitchFamily="34" charset="-128"/>
              </a:rPr>
              <a:t> Chapter 7 (OSH)</a:t>
            </a:r>
          </a:p>
          <a:p>
            <a:endParaRPr lang="en-US" altLang="en-US" sz="800" dirty="0">
              <a:latin typeface="Arial Unicode MS" panose="020B0604020202020204" pitchFamily="34" charset="-128"/>
            </a:endParaRPr>
          </a:p>
          <a:p>
            <a:pPr lvl="1"/>
            <a:r>
              <a:rPr lang="en-US" altLang="en-US" sz="2400" dirty="0">
                <a:latin typeface="Arial Unicode MS" panose="020B0604020202020204" pitchFamily="34" charset="-128"/>
              </a:rPr>
              <a:t>Subchapter A </a:t>
            </a:r>
            <a:r>
              <a:rPr lang="en-US" altLang="en-US" dirty="0"/>
              <a:t>–</a:t>
            </a:r>
            <a:r>
              <a:rPr lang="en-US" altLang="en-US" sz="2400" dirty="0">
                <a:latin typeface="Arial Unicode MS" panose="020B0604020202020204" pitchFamily="34" charset="-128"/>
              </a:rPr>
              <a:t> </a:t>
            </a:r>
            <a:r>
              <a:rPr lang="en-US" altLang="en-US" sz="2400" dirty="0"/>
              <a:t>General Rules and Operational Procedures </a:t>
            </a:r>
            <a:r>
              <a:rPr lang="en-US" altLang="en-US" sz="2400" dirty="0">
                <a:latin typeface="Arial Unicode MS" panose="020B0604020202020204" pitchFamily="34" charset="-128"/>
              </a:rPr>
              <a:t> </a:t>
            </a:r>
          </a:p>
          <a:p>
            <a:pPr lvl="1"/>
            <a:endParaRPr lang="en-US" altLang="en-US" sz="800" dirty="0">
              <a:latin typeface="Arial Unicode MS" panose="020B0604020202020204" pitchFamily="34" charset="-128"/>
            </a:endParaRPr>
          </a:p>
          <a:p>
            <a:pPr lvl="1"/>
            <a:r>
              <a:rPr lang="en-US" altLang="en-US" sz="2400" dirty="0">
                <a:latin typeface="Arial Unicode MS" panose="020B0604020202020204" pitchFamily="34" charset="-128"/>
              </a:rPr>
              <a:t>Subchapter F </a:t>
            </a:r>
            <a:r>
              <a:rPr lang="en-US" altLang="en-US" dirty="0"/>
              <a:t>–</a:t>
            </a:r>
            <a:r>
              <a:rPr lang="en-US" altLang="en-US" sz="2400" dirty="0">
                <a:latin typeface="Arial Unicode MS" panose="020B0604020202020204" pitchFamily="34" charset="-128"/>
              </a:rPr>
              <a:t> Standards</a:t>
            </a:r>
          </a:p>
          <a:p>
            <a:pPr lvl="1"/>
            <a:endParaRPr lang="en-US" altLang="en-US" sz="800" dirty="0">
              <a:latin typeface="Arial Unicode MS" panose="020B0604020202020204" pitchFamily="34" charset="-128"/>
            </a:endParaRPr>
          </a:p>
          <a:p>
            <a:pPr lvl="1"/>
            <a:r>
              <a:rPr lang="en-US" altLang="en-US" dirty="0">
                <a:latin typeface="Arial Unicode MS" panose="020B0604020202020204" pitchFamily="34" charset="-128"/>
              </a:rPr>
              <a:t>Subchapter G </a:t>
            </a:r>
            <a:r>
              <a:rPr lang="en-US" altLang="en-US" dirty="0"/>
              <a:t>– Handling of Antineoplastic Agents</a:t>
            </a:r>
            <a:endParaRPr lang="en-US" altLang="en-US" sz="2400" dirty="0">
              <a:latin typeface="Arial Unicode MS" panose="020B0604020202020204" pitchFamily="34" charset="-128"/>
            </a:endParaRPr>
          </a:p>
          <a:p>
            <a:endParaRPr lang="en-US" altLang="en-US" sz="800" dirty="0">
              <a:latin typeface="Arial Unicode MS" panose="020B0604020202020204" pitchFamily="34" charset="-128"/>
            </a:endParaRPr>
          </a:p>
          <a:p>
            <a:endParaRPr lang="en-US" altLang="en-US" sz="800" dirty="0">
              <a:latin typeface="Arial Unicode MS" panose="020B0604020202020204" pitchFamily="34" charset="-128"/>
            </a:endParaRPr>
          </a:p>
          <a:p>
            <a:r>
              <a:rPr lang="en-US" altLang="en-US" dirty="0"/>
              <a:t>Takes precedence over the Federal Regulations</a:t>
            </a:r>
          </a:p>
          <a:p>
            <a:endParaRPr lang="en-US" altLang="en-US" sz="800" dirty="0"/>
          </a:p>
          <a:p>
            <a:endParaRPr lang="en-US" altLang="en-US" sz="800" dirty="0"/>
          </a:p>
          <a:p>
            <a:r>
              <a:rPr lang="en-US" altLang="en-US" dirty="0">
                <a:latin typeface="Arial Unicode MS" panose="020B0604020202020204" pitchFamily="34" charset="-128"/>
              </a:rPr>
              <a:t>Incorporates the CFR</a:t>
            </a:r>
          </a:p>
          <a:p>
            <a:endParaRPr lang="en-US" altLang="en-US" dirty="0"/>
          </a:p>
        </p:txBody>
      </p:sp>
    </p:spTree>
    <p:extLst>
      <p:ext uri="{BB962C8B-B14F-4D97-AF65-F5344CB8AC3E}">
        <p14:creationId xmlns:p14="http://schemas.microsoft.com/office/powerpoint/2010/main" val="36787627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Code of Federal Regulations</a:t>
            </a:r>
          </a:p>
        </p:txBody>
      </p:sp>
      <p:sp>
        <p:nvSpPr>
          <p:cNvPr id="21507" name="Rectangle 3"/>
          <p:cNvSpPr>
            <a:spLocks noGrp="1" noChangeArrowheads="1"/>
          </p:cNvSpPr>
          <p:nvPr>
            <p:ph idx="1"/>
          </p:nvPr>
        </p:nvSpPr>
        <p:spPr>
          <a:xfrm>
            <a:off x="533400" y="1143000"/>
            <a:ext cx="8229600" cy="4525963"/>
          </a:xfrm>
        </p:spPr>
        <p:txBody>
          <a:bodyPr/>
          <a:lstStyle/>
          <a:p>
            <a:pPr>
              <a:lnSpc>
                <a:spcPct val="150000"/>
              </a:lnSpc>
            </a:pPr>
            <a:r>
              <a:rPr lang="en-US" altLang="en-US" dirty="0"/>
              <a:t>29 CFR 1904 – Recordkeeping</a:t>
            </a:r>
          </a:p>
          <a:p>
            <a:pPr>
              <a:lnSpc>
                <a:spcPct val="150000"/>
              </a:lnSpc>
            </a:pPr>
            <a:r>
              <a:rPr lang="en-US" altLang="en-US" dirty="0"/>
              <a:t>29 CFR 1910 – General Industry</a:t>
            </a:r>
          </a:p>
          <a:p>
            <a:pPr>
              <a:lnSpc>
                <a:spcPct val="150000"/>
              </a:lnSpc>
            </a:pPr>
            <a:r>
              <a:rPr lang="en-US" altLang="en-US" dirty="0"/>
              <a:t>29 CFR 1915 – Shipyards*</a:t>
            </a:r>
          </a:p>
          <a:p>
            <a:pPr>
              <a:lnSpc>
                <a:spcPct val="150000"/>
              </a:lnSpc>
            </a:pPr>
            <a:r>
              <a:rPr lang="en-US" altLang="en-US" dirty="0"/>
              <a:t>29 CFR 1917 – Marine Terminals*</a:t>
            </a:r>
          </a:p>
          <a:p>
            <a:pPr>
              <a:lnSpc>
                <a:spcPct val="150000"/>
              </a:lnSpc>
            </a:pPr>
            <a:r>
              <a:rPr lang="en-US" altLang="en-US" dirty="0"/>
              <a:t>29 CFR 1926 – Construction</a:t>
            </a:r>
          </a:p>
          <a:p>
            <a:pPr>
              <a:lnSpc>
                <a:spcPct val="150000"/>
              </a:lnSpc>
            </a:pPr>
            <a:r>
              <a:rPr lang="en-US" altLang="en-US" dirty="0"/>
              <a:t>29 CFR 1928 – Agriculture</a:t>
            </a:r>
          </a:p>
        </p:txBody>
      </p:sp>
      <p:sp>
        <p:nvSpPr>
          <p:cNvPr id="21508" name="Rectangle 5"/>
          <p:cNvSpPr>
            <a:spLocks noChangeArrowheads="1"/>
          </p:cNvSpPr>
          <p:nvPr/>
        </p:nvSpPr>
        <p:spPr bwMode="auto">
          <a:xfrm>
            <a:off x="-381000" y="5297488"/>
            <a:ext cx="45618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342900" indent="-342900">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lvl="2">
              <a:lnSpc>
                <a:spcPct val="150000"/>
              </a:lnSpc>
              <a:spcBef>
                <a:spcPct val="10000"/>
              </a:spcBef>
              <a:spcAft>
                <a:spcPct val="10000"/>
              </a:spcAft>
              <a:buClr>
                <a:srgbClr val="012D9A"/>
              </a:buClr>
            </a:pPr>
            <a:r>
              <a:rPr lang="en-US" altLang="en-US" sz="1800" i="1" u="none" dirty="0"/>
              <a:t>* Applies only to the Public Sector</a:t>
            </a:r>
            <a:endParaRPr lang="en-US" altLang="en-US" i="1" u="none" dirty="0"/>
          </a:p>
        </p:txBody>
      </p:sp>
    </p:spTree>
    <p:extLst>
      <p:ext uri="{BB962C8B-B14F-4D97-AF65-F5344CB8AC3E}">
        <p14:creationId xmlns:p14="http://schemas.microsoft.com/office/powerpoint/2010/main" val="32330606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441325"/>
            <a:ext cx="8229600" cy="549275"/>
          </a:xfrm>
        </p:spPr>
        <p:txBody>
          <a:bodyPr/>
          <a:lstStyle/>
          <a:p>
            <a:r>
              <a:rPr lang="en-US" altLang="en-US" dirty="0"/>
              <a:t>Objectives</a:t>
            </a:r>
          </a:p>
        </p:txBody>
      </p:sp>
      <p:sp>
        <p:nvSpPr>
          <p:cNvPr id="4099" name="Rectangle 3"/>
          <p:cNvSpPr>
            <a:spLocks noGrp="1" noChangeArrowheads="1"/>
          </p:cNvSpPr>
          <p:nvPr>
            <p:ph idx="1"/>
          </p:nvPr>
        </p:nvSpPr>
        <p:spPr>
          <a:xfrm>
            <a:off x="533400" y="1066800"/>
            <a:ext cx="7924800" cy="4678363"/>
          </a:xfrm>
        </p:spPr>
        <p:txBody>
          <a:bodyPr/>
          <a:lstStyle/>
          <a:p>
            <a:endParaRPr lang="en-US" altLang="en-US" sz="1000" dirty="0"/>
          </a:p>
          <a:p>
            <a:r>
              <a:rPr lang="en-US" altLang="en-US" dirty="0"/>
              <a:t>At the end of the course students will be able to:</a:t>
            </a:r>
          </a:p>
          <a:p>
            <a:endParaRPr lang="en-US" altLang="en-US" sz="800" dirty="0"/>
          </a:p>
          <a:p>
            <a:pPr lvl="1">
              <a:lnSpc>
                <a:spcPct val="110000"/>
              </a:lnSpc>
            </a:pPr>
            <a:r>
              <a:rPr lang="en-US" altLang="en-US" sz="2400" dirty="0"/>
              <a:t>Understand the Occupational Safety and Health Act and subparts</a:t>
            </a:r>
          </a:p>
          <a:p>
            <a:pPr lvl="1">
              <a:lnSpc>
                <a:spcPct val="110000"/>
              </a:lnSpc>
            </a:pPr>
            <a:endParaRPr lang="en-US" altLang="en-US" sz="1200" dirty="0"/>
          </a:p>
          <a:p>
            <a:pPr lvl="1">
              <a:lnSpc>
                <a:spcPct val="110000"/>
              </a:lnSpc>
            </a:pPr>
            <a:r>
              <a:rPr lang="en-US" altLang="en-US" sz="2400" dirty="0"/>
              <a:t>Know the OSH Division and its various bureaus </a:t>
            </a:r>
          </a:p>
          <a:p>
            <a:pPr lvl="2">
              <a:lnSpc>
                <a:spcPct val="150000"/>
              </a:lnSpc>
            </a:pPr>
            <a:r>
              <a:rPr lang="en-US" altLang="en-US" sz="2000" i="0" dirty="0"/>
              <a:t>Functions of each bureau</a:t>
            </a:r>
          </a:p>
          <a:p>
            <a:pPr lvl="2">
              <a:lnSpc>
                <a:spcPct val="150000"/>
              </a:lnSpc>
            </a:pPr>
            <a:r>
              <a:rPr lang="en-US" altLang="en-US" sz="2000" i="0" dirty="0"/>
              <a:t>How each bureau can assist you</a:t>
            </a:r>
            <a:endParaRPr lang="en-US" altLang="en-US" sz="1700" dirty="0"/>
          </a:p>
          <a:p>
            <a:pPr lvl="2">
              <a:lnSpc>
                <a:spcPct val="110000"/>
              </a:lnSpc>
            </a:pPr>
            <a:endParaRPr lang="en-US" altLang="en-US" sz="1200" dirty="0"/>
          </a:p>
          <a:p>
            <a:pPr lvl="1">
              <a:spcBef>
                <a:spcPct val="0"/>
              </a:spcBef>
              <a:spcAft>
                <a:spcPct val="0"/>
              </a:spcAft>
            </a:pPr>
            <a:r>
              <a:rPr lang="en-US" altLang="en-US" sz="2400" dirty="0"/>
              <a:t>Look for the standards that employers must follow in North Carolina</a:t>
            </a:r>
          </a:p>
        </p:txBody>
      </p:sp>
    </p:spTree>
    <p:extLst>
      <p:ext uri="{BB962C8B-B14F-4D97-AF65-F5344CB8AC3E}">
        <p14:creationId xmlns:p14="http://schemas.microsoft.com/office/powerpoint/2010/main" val="42716698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81000"/>
            <a:ext cx="7391400" cy="549275"/>
          </a:xfrm>
        </p:spPr>
        <p:txBody>
          <a:bodyPr/>
          <a:lstStyle/>
          <a:p>
            <a:r>
              <a:rPr lang="en-US" altLang="en-US" dirty="0"/>
              <a:t>State - Specific Standards</a:t>
            </a:r>
          </a:p>
        </p:txBody>
      </p:sp>
      <p:sp>
        <p:nvSpPr>
          <p:cNvPr id="22531" name="Rectangle 3"/>
          <p:cNvSpPr>
            <a:spLocks noGrp="1" noChangeArrowheads="1"/>
          </p:cNvSpPr>
          <p:nvPr>
            <p:ph idx="1"/>
          </p:nvPr>
        </p:nvSpPr>
        <p:spPr>
          <a:xfrm>
            <a:off x="533400" y="1219200"/>
            <a:ext cx="5638800" cy="4572000"/>
          </a:xfrm>
        </p:spPr>
        <p:txBody>
          <a:bodyPr>
            <a:normAutofit lnSpcReduction="10000"/>
          </a:bodyPr>
          <a:lstStyle/>
          <a:p>
            <a:pPr>
              <a:lnSpc>
                <a:spcPct val="90000"/>
              </a:lnSpc>
            </a:pPr>
            <a:r>
              <a:rPr lang="en-US" altLang="en-US" dirty="0"/>
              <a:t>General Industry</a:t>
            </a:r>
          </a:p>
          <a:p>
            <a:pPr>
              <a:lnSpc>
                <a:spcPct val="90000"/>
              </a:lnSpc>
            </a:pPr>
            <a:endParaRPr lang="en-US" altLang="en-US" sz="800" dirty="0"/>
          </a:p>
          <a:p>
            <a:pPr lvl="1">
              <a:lnSpc>
                <a:spcPct val="90000"/>
              </a:lnSpc>
            </a:pPr>
            <a:r>
              <a:rPr lang="en-US" altLang="en-US" sz="2400" dirty="0"/>
              <a:t>Hazardous materials</a:t>
            </a:r>
          </a:p>
          <a:p>
            <a:pPr lvl="1">
              <a:lnSpc>
                <a:spcPct val="90000"/>
              </a:lnSpc>
            </a:pPr>
            <a:endParaRPr lang="en-US" altLang="en-US" sz="1000" dirty="0"/>
          </a:p>
          <a:p>
            <a:pPr lvl="1">
              <a:lnSpc>
                <a:spcPct val="90000"/>
              </a:lnSpc>
            </a:pPr>
            <a:endParaRPr lang="en-US" altLang="en-US" sz="2800" dirty="0"/>
          </a:p>
          <a:p>
            <a:pPr>
              <a:lnSpc>
                <a:spcPct val="90000"/>
              </a:lnSpc>
            </a:pPr>
            <a:r>
              <a:rPr lang="en-US" altLang="en-US" dirty="0"/>
              <a:t>Maritime (Public Sector only)</a:t>
            </a:r>
          </a:p>
          <a:p>
            <a:pPr>
              <a:lnSpc>
                <a:spcPct val="90000"/>
              </a:lnSpc>
            </a:pPr>
            <a:endParaRPr lang="en-US" altLang="en-US" dirty="0"/>
          </a:p>
          <a:p>
            <a:pPr>
              <a:lnSpc>
                <a:spcPct val="90000"/>
              </a:lnSpc>
            </a:pPr>
            <a:r>
              <a:rPr lang="en-US" altLang="en-US" dirty="0"/>
              <a:t>Blasting and Use of Explosives</a:t>
            </a:r>
          </a:p>
          <a:p>
            <a:pPr>
              <a:lnSpc>
                <a:spcPct val="90000"/>
              </a:lnSpc>
            </a:pPr>
            <a:endParaRPr lang="en-US" altLang="en-US" dirty="0"/>
          </a:p>
          <a:p>
            <a:pPr>
              <a:lnSpc>
                <a:spcPct val="90000"/>
              </a:lnSpc>
            </a:pPr>
            <a:r>
              <a:rPr lang="en-US" altLang="en-US" dirty="0"/>
              <a:t>Communication Towers </a:t>
            </a:r>
          </a:p>
          <a:p>
            <a:pPr>
              <a:lnSpc>
                <a:spcPct val="90000"/>
              </a:lnSpc>
            </a:pPr>
            <a:endParaRPr lang="en-US" altLang="en-US" dirty="0"/>
          </a:p>
          <a:p>
            <a:pPr>
              <a:lnSpc>
                <a:spcPct val="90000"/>
              </a:lnSpc>
            </a:pPr>
            <a:r>
              <a:rPr lang="en-US" altLang="en-US" dirty="0"/>
              <a:t>Handling of Antineoplastic Agents</a:t>
            </a:r>
          </a:p>
          <a:p>
            <a:pPr>
              <a:lnSpc>
                <a:spcPct val="90000"/>
              </a:lnSpc>
            </a:pPr>
            <a:endParaRPr lang="en-US" altLang="en-US" dirty="0"/>
          </a:p>
        </p:txBody>
      </p:sp>
      <p:pic>
        <p:nvPicPr>
          <p:cNvPr id="3" name="Picture 2" descr="A picture containing yellow, indoor, floor, cabinet&#10;&#10;Description automatically generated">
            <a:extLst>
              <a:ext uri="{FF2B5EF4-FFF2-40B4-BE49-F238E27FC236}">
                <a16:creationId xmlns:a16="http://schemas.microsoft.com/office/drawing/2014/main" id="{94C8850E-EC3A-440B-B0E3-95BF3D306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169893"/>
            <a:ext cx="2493979" cy="3652173"/>
          </a:xfrm>
          <a:prstGeom prst="rect">
            <a:avLst/>
          </a:prstGeom>
        </p:spPr>
      </p:pic>
    </p:spTree>
    <p:extLst>
      <p:ext uri="{BB962C8B-B14F-4D97-AF65-F5344CB8AC3E}">
        <p14:creationId xmlns:p14="http://schemas.microsoft.com/office/powerpoint/2010/main" val="2870580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State - Specific Standards</a:t>
            </a:r>
          </a:p>
        </p:txBody>
      </p:sp>
      <p:sp>
        <p:nvSpPr>
          <p:cNvPr id="23555" name="Rectangle 3"/>
          <p:cNvSpPr>
            <a:spLocks noGrp="1" noChangeArrowheads="1"/>
          </p:cNvSpPr>
          <p:nvPr>
            <p:ph type="body" sz="half" idx="1"/>
          </p:nvPr>
        </p:nvSpPr>
        <p:spPr>
          <a:xfrm>
            <a:off x="533400" y="1265237"/>
            <a:ext cx="8001000" cy="4525963"/>
          </a:xfrm>
        </p:spPr>
        <p:txBody>
          <a:bodyPr/>
          <a:lstStyle/>
          <a:p>
            <a:pPr marL="0" indent="0">
              <a:lnSpc>
                <a:spcPct val="80000"/>
              </a:lnSpc>
            </a:pPr>
            <a:r>
              <a:rPr lang="en-US" altLang="en-US" dirty="0"/>
              <a:t> Construction</a:t>
            </a:r>
          </a:p>
          <a:p>
            <a:pPr lvl="1"/>
            <a:r>
              <a:rPr lang="en-US" altLang="en-US" sz="2400" dirty="0"/>
              <a:t>General Safety and Health Provisions </a:t>
            </a:r>
          </a:p>
          <a:p>
            <a:pPr lvl="2"/>
            <a:r>
              <a:rPr lang="en-US" altLang="en-US" sz="2000" dirty="0"/>
              <a:t>Personal protective equipment (PPE)</a:t>
            </a:r>
          </a:p>
          <a:p>
            <a:pPr lvl="2"/>
            <a:endParaRPr lang="en-US" altLang="en-US" sz="1000" dirty="0"/>
          </a:p>
          <a:p>
            <a:pPr lvl="1"/>
            <a:r>
              <a:rPr lang="en-US" altLang="en-US" sz="2400" dirty="0"/>
              <a:t>Occupational Health and Environmental Controls</a:t>
            </a:r>
          </a:p>
          <a:p>
            <a:pPr lvl="2"/>
            <a:r>
              <a:rPr lang="en-US" altLang="en-US" sz="2000" dirty="0"/>
              <a:t>Nonionizing radiation</a:t>
            </a:r>
          </a:p>
          <a:p>
            <a:pPr lvl="2"/>
            <a:endParaRPr lang="en-US" altLang="en-US" sz="1000" dirty="0"/>
          </a:p>
          <a:p>
            <a:pPr lvl="1"/>
            <a:r>
              <a:rPr lang="en-US" altLang="en-US" sz="2400" dirty="0"/>
              <a:t>Personal protective and life saving equipment</a:t>
            </a:r>
          </a:p>
          <a:p>
            <a:pPr lvl="1"/>
            <a:endParaRPr lang="en-US" altLang="en-US" sz="1000" dirty="0"/>
          </a:p>
          <a:p>
            <a:pPr lvl="1"/>
            <a:r>
              <a:rPr lang="en-US" altLang="en-US" sz="2400" dirty="0"/>
              <a:t>Steel erection</a:t>
            </a:r>
          </a:p>
          <a:p>
            <a:pPr lvl="1"/>
            <a:endParaRPr lang="en-US" altLang="en-US" sz="1000" dirty="0"/>
          </a:p>
          <a:p>
            <a:pPr lvl="1"/>
            <a:r>
              <a:rPr lang="en-US" altLang="en-US" sz="2400" dirty="0"/>
              <a:t>Toxic and Hazardous Substances  </a:t>
            </a:r>
          </a:p>
          <a:p>
            <a:pPr lvl="2"/>
            <a:r>
              <a:rPr lang="en-US" altLang="en-US" sz="2000" dirty="0"/>
              <a:t>Bloodborne pathogens</a:t>
            </a:r>
          </a:p>
          <a:p>
            <a:pPr marL="0" indent="0">
              <a:lnSpc>
                <a:spcPct val="80000"/>
              </a:lnSpc>
            </a:pPr>
            <a:endParaRPr lang="en-US" altLang="en-US" sz="2400" dirty="0"/>
          </a:p>
          <a:p>
            <a:pPr marL="0" indent="0">
              <a:lnSpc>
                <a:spcPct val="80000"/>
              </a:lnSpc>
            </a:pPr>
            <a:endParaRPr lang="en-US" altLang="en-US" sz="2400" dirty="0"/>
          </a:p>
          <a:p>
            <a:pPr marL="0" indent="0">
              <a:lnSpc>
                <a:spcPct val="80000"/>
              </a:lnSpc>
            </a:pPr>
            <a:endParaRPr lang="en-US" altLang="en-US" dirty="0"/>
          </a:p>
        </p:txBody>
      </p:sp>
    </p:spTree>
    <p:extLst>
      <p:ext uri="{BB962C8B-B14F-4D97-AF65-F5344CB8AC3E}">
        <p14:creationId xmlns:p14="http://schemas.microsoft.com/office/powerpoint/2010/main" val="248309345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7"/>
          <p:cNvSpPr>
            <a:spLocks noGrp="1" noChangeArrowheads="1"/>
          </p:cNvSpPr>
          <p:nvPr>
            <p:ph type="title"/>
          </p:nvPr>
        </p:nvSpPr>
        <p:spPr/>
        <p:txBody>
          <a:bodyPr/>
          <a:lstStyle/>
          <a:p>
            <a:r>
              <a:rPr lang="en-US" altLang="en-US"/>
              <a:t>North Carolina Department of Labor</a:t>
            </a:r>
          </a:p>
        </p:txBody>
      </p:sp>
      <p:grpSp>
        <p:nvGrpSpPr>
          <p:cNvPr id="24579" name="Group 4"/>
          <p:cNvGrpSpPr>
            <a:grpSpLocks/>
          </p:cNvGrpSpPr>
          <p:nvPr/>
        </p:nvGrpSpPr>
        <p:grpSpPr bwMode="auto">
          <a:xfrm>
            <a:off x="533400" y="1219200"/>
            <a:ext cx="7772400" cy="4679950"/>
            <a:chOff x="609600" y="1066800"/>
            <a:chExt cx="7772400" cy="4679950"/>
          </a:xfrm>
        </p:grpSpPr>
        <p:grpSp>
          <p:nvGrpSpPr>
            <p:cNvPr id="24580" name="Organization Chart 4"/>
            <p:cNvGrpSpPr>
              <a:grpSpLocks noChangeAspect="1"/>
            </p:cNvGrpSpPr>
            <p:nvPr/>
          </p:nvGrpSpPr>
          <p:grpSpPr bwMode="auto">
            <a:xfrm>
              <a:off x="609600" y="1066800"/>
              <a:ext cx="7772400" cy="4525963"/>
              <a:chOff x="1152" y="1298"/>
              <a:chExt cx="4895" cy="720"/>
            </a:xfrm>
          </p:grpSpPr>
          <p:cxnSp>
            <p:nvCxnSpPr>
              <p:cNvPr id="24582" name="_s1028"/>
              <p:cNvCxnSpPr>
                <a:cxnSpLocks noChangeShapeType="1"/>
                <a:stCxn id="24592" idx="0"/>
                <a:endCxn id="24587" idx="2"/>
              </p:cNvCxnSpPr>
              <p:nvPr/>
            </p:nvCxnSpPr>
            <p:spPr bwMode="auto">
              <a:xfrm rot="5400000" flipH="1">
                <a:off x="4536" y="650"/>
                <a:ext cx="144" cy="2015"/>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4583" name="_s1029"/>
              <p:cNvCxnSpPr>
                <a:cxnSpLocks noChangeShapeType="1"/>
                <a:stCxn id="24591" idx="0"/>
                <a:endCxn id="24587" idx="2"/>
              </p:cNvCxnSpPr>
              <p:nvPr/>
            </p:nvCxnSpPr>
            <p:spPr bwMode="auto">
              <a:xfrm rot="-5400000">
                <a:off x="3529" y="1657"/>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4584" name="_s1030"/>
              <p:cNvCxnSpPr>
                <a:cxnSpLocks noChangeShapeType="1"/>
                <a:stCxn id="24590" idx="0"/>
                <a:endCxn id="24587" idx="2"/>
              </p:cNvCxnSpPr>
              <p:nvPr/>
            </p:nvCxnSpPr>
            <p:spPr bwMode="auto">
              <a:xfrm rot="5400000" flipH="1">
                <a:off x="4032" y="1154"/>
                <a:ext cx="144" cy="1007"/>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4585" name="_s1031"/>
              <p:cNvCxnSpPr>
                <a:cxnSpLocks noChangeShapeType="1"/>
                <a:stCxn id="24589" idx="0"/>
                <a:endCxn id="24587" idx="2"/>
              </p:cNvCxnSpPr>
              <p:nvPr/>
            </p:nvCxnSpPr>
            <p:spPr bwMode="auto">
              <a:xfrm rot="-5400000">
                <a:off x="3025" y="1154"/>
                <a:ext cx="144" cy="1007"/>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4586" name="_s1032"/>
              <p:cNvCxnSpPr>
                <a:cxnSpLocks noChangeShapeType="1"/>
                <a:stCxn id="24588" idx="0"/>
                <a:endCxn id="24587" idx="2"/>
              </p:cNvCxnSpPr>
              <p:nvPr/>
            </p:nvCxnSpPr>
            <p:spPr bwMode="auto">
              <a:xfrm rot="-5400000">
                <a:off x="2520" y="650"/>
                <a:ext cx="144" cy="2016"/>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4587" name="_s1033"/>
              <p:cNvSpPr>
                <a:spLocks noChangeArrowheads="1"/>
              </p:cNvSpPr>
              <p:nvPr/>
            </p:nvSpPr>
            <p:spPr bwMode="auto">
              <a:xfrm>
                <a:off x="3167" y="1298"/>
                <a:ext cx="864" cy="288"/>
              </a:xfrm>
              <a:prstGeom prst="roundRect">
                <a:avLst>
                  <a:gd name="adj" fmla="val 16667"/>
                </a:avLst>
              </a:prstGeom>
              <a:solidFill>
                <a:srgbClr val="66FFFF"/>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2400" b="1" u="none"/>
                  <a:t>OSH</a:t>
                </a:r>
              </a:p>
              <a:p>
                <a:pPr algn="ctr"/>
                <a:r>
                  <a:rPr lang="en-US" altLang="en-US" sz="2400" b="1" u="none"/>
                  <a:t>Division</a:t>
                </a:r>
              </a:p>
            </p:txBody>
          </p:sp>
          <p:sp>
            <p:nvSpPr>
              <p:cNvPr id="24588" name="_s1034"/>
              <p:cNvSpPr>
                <a:spLocks noChangeArrowheads="1"/>
              </p:cNvSpPr>
              <p:nvPr/>
            </p:nvSpPr>
            <p:spPr bwMode="auto">
              <a:xfrm>
                <a:off x="1152" y="1730"/>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1700" b="1" u="none" dirty="0"/>
                  <a:t>Consultative </a:t>
                </a:r>
              </a:p>
              <a:p>
                <a:pPr algn="ctr"/>
                <a:r>
                  <a:rPr lang="en-US" altLang="en-US" sz="1700" b="1" u="none" dirty="0"/>
                  <a:t>Services </a:t>
                </a:r>
              </a:p>
              <a:p>
                <a:pPr algn="ctr"/>
                <a:r>
                  <a:rPr lang="en-US" altLang="en-US" sz="1700" b="1" u="none" dirty="0"/>
                  <a:t>Bureau</a:t>
                </a:r>
              </a:p>
              <a:p>
                <a:pPr algn="ctr"/>
                <a:endParaRPr lang="en-US" altLang="en-US" sz="1700" b="1" u="none" dirty="0"/>
              </a:p>
            </p:txBody>
          </p:sp>
          <p:sp>
            <p:nvSpPr>
              <p:cNvPr id="24589" name="_s1035"/>
              <p:cNvSpPr>
                <a:spLocks noChangeArrowheads="1"/>
              </p:cNvSpPr>
              <p:nvPr/>
            </p:nvSpPr>
            <p:spPr bwMode="auto">
              <a:xfrm>
                <a:off x="2160" y="1730"/>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1700" b="1" u="none"/>
                  <a:t>Education,</a:t>
                </a:r>
              </a:p>
              <a:p>
                <a:pPr algn="ctr"/>
                <a:r>
                  <a:rPr lang="en-US" altLang="en-US" sz="1700" b="1" u="none"/>
                  <a:t>Training</a:t>
                </a:r>
              </a:p>
              <a:p>
                <a:pPr algn="ctr"/>
                <a:r>
                  <a:rPr lang="en-US" altLang="en-US" sz="1700" b="1" u="none"/>
                  <a:t>and </a:t>
                </a:r>
              </a:p>
              <a:p>
                <a:pPr algn="ctr"/>
                <a:r>
                  <a:rPr lang="en-US" altLang="en-US" sz="1700" b="1" u="none"/>
                  <a:t>Technical</a:t>
                </a:r>
              </a:p>
              <a:p>
                <a:pPr algn="ctr"/>
                <a:r>
                  <a:rPr lang="en-US" altLang="en-US" sz="1700" b="1" u="none"/>
                  <a:t>Assistance</a:t>
                </a:r>
              </a:p>
              <a:p>
                <a:pPr algn="ctr"/>
                <a:r>
                  <a:rPr lang="en-US" altLang="en-US" sz="1700" b="1" u="none"/>
                  <a:t>Bureau</a:t>
                </a:r>
              </a:p>
            </p:txBody>
          </p:sp>
          <p:sp>
            <p:nvSpPr>
              <p:cNvPr id="24590" name="_s1036"/>
              <p:cNvSpPr>
                <a:spLocks noChangeArrowheads="1"/>
              </p:cNvSpPr>
              <p:nvPr/>
            </p:nvSpPr>
            <p:spPr bwMode="auto">
              <a:xfrm>
                <a:off x="4175" y="1730"/>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endParaRPr lang="en-US" altLang="en-US" sz="1700" b="1" u="none"/>
              </a:p>
              <a:p>
                <a:pPr algn="ctr"/>
                <a:r>
                  <a:rPr lang="en-US" altLang="en-US" sz="1700" b="1" u="none"/>
                  <a:t>Planning,</a:t>
                </a:r>
              </a:p>
              <a:p>
                <a:pPr algn="ctr"/>
                <a:r>
                  <a:rPr lang="en-US" altLang="en-US" sz="1700" b="1" u="none"/>
                  <a:t>Statistics </a:t>
                </a:r>
              </a:p>
              <a:p>
                <a:pPr algn="ctr"/>
                <a:r>
                  <a:rPr lang="en-US" altLang="en-US" sz="1700" b="1" u="none"/>
                  <a:t>and</a:t>
                </a:r>
              </a:p>
              <a:p>
                <a:pPr algn="ctr"/>
                <a:r>
                  <a:rPr lang="en-US" altLang="en-US" sz="1700" b="1" u="none"/>
                  <a:t>Information</a:t>
                </a:r>
              </a:p>
              <a:p>
                <a:pPr algn="ctr"/>
                <a:r>
                  <a:rPr lang="en-US" altLang="en-US" sz="1700" b="1" u="none"/>
                  <a:t>  Management </a:t>
                </a:r>
              </a:p>
              <a:p>
                <a:pPr algn="ctr"/>
                <a:r>
                  <a:rPr lang="en-US" altLang="en-US" sz="1700" b="1" u="none"/>
                  <a:t>Bureau</a:t>
                </a:r>
              </a:p>
              <a:p>
                <a:pPr algn="ctr"/>
                <a:endParaRPr lang="en-US" altLang="en-US" sz="1700" b="1" u="none"/>
              </a:p>
            </p:txBody>
          </p:sp>
          <p:sp>
            <p:nvSpPr>
              <p:cNvPr id="24591" name="_s1037"/>
              <p:cNvSpPr>
                <a:spLocks noChangeArrowheads="1"/>
              </p:cNvSpPr>
              <p:nvPr/>
            </p:nvSpPr>
            <p:spPr bwMode="auto">
              <a:xfrm>
                <a:off x="3168" y="1730"/>
                <a:ext cx="863"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1700" b="1" u="none"/>
                  <a:t>Agricultural </a:t>
                </a:r>
              </a:p>
              <a:p>
                <a:pPr algn="ctr"/>
                <a:r>
                  <a:rPr lang="en-US" altLang="en-US" sz="1700" b="1" u="none"/>
                  <a:t>Safety </a:t>
                </a:r>
              </a:p>
              <a:p>
                <a:pPr algn="ctr"/>
                <a:r>
                  <a:rPr lang="en-US" altLang="en-US" sz="1700" b="1" u="none"/>
                  <a:t>and </a:t>
                </a:r>
              </a:p>
              <a:p>
                <a:pPr algn="ctr"/>
                <a:r>
                  <a:rPr lang="en-US" altLang="en-US" sz="1700" b="1" u="none"/>
                  <a:t>Health </a:t>
                </a:r>
              </a:p>
              <a:p>
                <a:pPr algn="ctr"/>
                <a:r>
                  <a:rPr lang="en-US" altLang="en-US" sz="1700" b="1" u="none"/>
                  <a:t>Bureau</a:t>
                </a:r>
              </a:p>
              <a:p>
                <a:pPr algn="ctr"/>
                <a:endParaRPr lang="en-US" altLang="en-US" sz="1700" b="1" u="none"/>
              </a:p>
            </p:txBody>
          </p:sp>
          <p:sp>
            <p:nvSpPr>
              <p:cNvPr id="24592" name="_s1038"/>
              <p:cNvSpPr>
                <a:spLocks noChangeArrowheads="1"/>
              </p:cNvSpPr>
              <p:nvPr/>
            </p:nvSpPr>
            <p:spPr bwMode="auto">
              <a:xfrm>
                <a:off x="5183" y="1730"/>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1700" b="1" u="none"/>
                  <a:t>East </a:t>
                </a:r>
              </a:p>
              <a:p>
                <a:pPr algn="ctr"/>
                <a:r>
                  <a:rPr lang="en-US" altLang="en-US" sz="1700" b="1" u="none"/>
                  <a:t>and West </a:t>
                </a:r>
              </a:p>
              <a:p>
                <a:pPr algn="ctr"/>
                <a:r>
                  <a:rPr lang="en-US" altLang="en-US" sz="1700" b="1" u="none"/>
                  <a:t>Compliance </a:t>
                </a:r>
              </a:p>
              <a:p>
                <a:pPr algn="ctr"/>
                <a:r>
                  <a:rPr lang="en-US" altLang="en-US" sz="1700" b="1" u="none"/>
                  <a:t>Bureaus</a:t>
                </a:r>
              </a:p>
            </p:txBody>
          </p:sp>
        </p:grpSp>
        <p:sp>
          <p:nvSpPr>
            <p:cNvPr id="4" name="Rectangle 3"/>
            <p:cNvSpPr/>
            <p:nvPr/>
          </p:nvSpPr>
          <p:spPr>
            <a:xfrm>
              <a:off x="7391400" y="5562600"/>
              <a:ext cx="936625" cy="184150"/>
            </a:xfrm>
            <a:prstGeom prst="rect">
              <a:avLst/>
            </a:prstGeom>
          </p:spPr>
          <p:txBody>
            <a:bodyPr wrap="none">
              <a:spAutoFit/>
            </a:bodyPr>
            <a:lstStyle/>
            <a:p>
              <a:pPr>
                <a:defRPr/>
              </a:pPr>
              <a:r>
                <a:rPr lang="en-US" sz="600" u="none" dirty="0">
                  <a:latin typeface="+mn-lt"/>
                </a:rPr>
                <a:t>NCDOL Photo Library</a:t>
              </a:r>
            </a:p>
          </p:txBody>
        </p:sp>
      </p:grpSp>
    </p:spTree>
    <p:extLst>
      <p:ext uri="{BB962C8B-B14F-4D97-AF65-F5344CB8AC3E}">
        <p14:creationId xmlns:p14="http://schemas.microsoft.com/office/powerpoint/2010/main" val="4508467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381000"/>
            <a:ext cx="8229600" cy="549275"/>
          </a:xfrm>
        </p:spPr>
        <p:txBody>
          <a:bodyPr/>
          <a:lstStyle/>
          <a:p>
            <a:r>
              <a:rPr lang="en-US" altLang="en-US"/>
              <a:t>Consultative Services</a:t>
            </a:r>
          </a:p>
        </p:txBody>
      </p:sp>
      <p:sp>
        <p:nvSpPr>
          <p:cNvPr id="25603" name="Rectangle 3"/>
          <p:cNvSpPr>
            <a:spLocks noGrp="1" noChangeArrowheads="1"/>
          </p:cNvSpPr>
          <p:nvPr>
            <p:ph idx="1"/>
          </p:nvPr>
        </p:nvSpPr>
        <p:spPr>
          <a:xfrm>
            <a:off x="533400" y="1226130"/>
            <a:ext cx="8229600" cy="4525963"/>
          </a:xfrm>
        </p:spPr>
        <p:txBody>
          <a:bodyPr/>
          <a:lstStyle/>
          <a:p>
            <a:r>
              <a:rPr lang="en-US" altLang="en-US" dirty="0"/>
              <a:t>On-site Consultation</a:t>
            </a:r>
            <a:endParaRPr lang="en-US" altLang="en-US" sz="1300" dirty="0"/>
          </a:p>
          <a:p>
            <a:pPr lvl="1"/>
            <a:r>
              <a:rPr lang="en-US" altLang="en-US" sz="2400" dirty="0"/>
              <a:t>Safety and health surveys</a:t>
            </a:r>
          </a:p>
          <a:p>
            <a:pPr lvl="1"/>
            <a:endParaRPr lang="en-US" altLang="en-US" sz="800" dirty="0"/>
          </a:p>
          <a:p>
            <a:pPr lvl="1"/>
            <a:r>
              <a:rPr lang="en-US" altLang="en-US" sz="2400" dirty="0"/>
              <a:t>Technical assistance </a:t>
            </a:r>
          </a:p>
          <a:p>
            <a:pPr lvl="1"/>
            <a:endParaRPr lang="en-US" altLang="en-US" sz="800" dirty="0"/>
          </a:p>
          <a:p>
            <a:pPr lvl="1"/>
            <a:r>
              <a:rPr lang="en-US" altLang="en-US" sz="2400" dirty="0"/>
              <a:t>Safety and health program assessment and assistance</a:t>
            </a:r>
          </a:p>
          <a:p>
            <a:pPr lvl="1"/>
            <a:endParaRPr lang="en-US" altLang="en-US" sz="800" dirty="0"/>
          </a:p>
          <a:p>
            <a:pPr lvl="1"/>
            <a:r>
              <a:rPr lang="en-US" altLang="en-US" sz="2400" dirty="0"/>
              <a:t>Hazard identification</a:t>
            </a:r>
          </a:p>
          <a:p>
            <a:pPr lvl="1"/>
            <a:endParaRPr lang="en-US" altLang="en-US" sz="800" dirty="0"/>
          </a:p>
          <a:p>
            <a:pPr lvl="1"/>
            <a:r>
              <a:rPr lang="en-US" altLang="en-US" sz="2400" dirty="0"/>
              <a:t>Air sampling and analysis </a:t>
            </a:r>
          </a:p>
          <a:p>
            <a:pPr lvl="1"/>
            <a:endParaRPr lang="en-US" altLang="en-US" sz="800" dirty="0"/>
          </a:p>
          <a:p>
            <a:pPr lvl="1"/>
            <a:r>
              <a:rPr lang="en-US" altLang="en-US" sz="2400" dirty="0"/>
              <a:t>Noise measurements </a:t>
            </a:r>
          </a:p>
          <a:p>
            <a:pPr lvl="1"/>
            <a:endParaRPr lang="en-US" altLang="en-US" sz="2000" dirty="0"/>
          </a:p>
          <a:p>
            <a:pPr>
              <a:buFont typeface="Wingdings" panose="05000000000000000000" pitchFamily="2" charset="2"/>
              <a:buNone/>
            </a:pPr>
            <a:endParaRPr lang="en-US" altLang="en-US" dirty="0"/>
          </a:p>
        </p:txBody>
      </p:sp>
      <p:sp>
        <p:nvSpPr>
          <p:cNvPr id="5" name="Rectangle 4"/>
          <p:cNvSpPr/>
          <p:nvPr/>
        </p:nvSpPr>
        <p:spPr>
          <a:xfrm>
            <a:off x="7467600" y="5791200"/>
            <a:ext cx="936625" cy="184150"/>
          </a:xfrm>
          <a:prstGeom prst="rect">
            <a:avLst/>
          </a:prstGeom>
        </p:spPr>
        <p:txBody>
          <a:bodyPr wrap="none">
            <a:spAutoFit/>
          </a:bodyPr>
          <a:lstStyle/>
          <a:p>
            <a:pPr>
              <a:defRPr/>
            </a:pPr>
            <a:r>
              <a:rPr lang="en-US" sz="600" u="none" dirty="0">
                <a:solidFill>
                  <a:schemeClr val="bg1"/>
                </a:solidFill>
                <a:latin typeface="+mn-lt"/>
              </a:rPr>
              <a:t>NCDOL Photo Library</a:t>
            </a:r>
          </a:p>
        </p:txBody>
      </p:sp>
      <p:sp>
        <p:nvSpPr>
          <p:cNvPr id="7" name="Rectangle 6"/>
          <p:cNvSpPr/>
          <p:nvPr/>
        </p:nvSpPr>
        <p:spPr bwMode="auto">
          <a:xfrm>
            <a:off x="7239000" y="5791200"/>
            <a:ext cx="1400175" cy="184150"/>
          </a:xfrm>
          <a:prstGeom prst="rect">
            <a:avLst/>
          </a:prstGeom>
        </p:spPr>
        <p:txBody>
          <a:bodyPr wrap="none">
            <a:spAutoFit/>
          </a:bodyPr>
          <a:lstStyle/>
          <a:p>
            <a:pPr>
              <a:defRPr/>
            </a:pPr>
            <a:r>
              <a:rPr lang="en-US" sz="600" u="none" dirty="0">
                <a:solidFill>
                  <a:schemeClr val="bg1"/>
                </a:solidFill>
                <a:latin typeface="+mn-lt"/>
              </a:rPr>
              <a:t>Photo courtesy of Rodgers Builders</a:t>
            </a:r>
          </a:p>
        </p:txBody>
      </p:sp>
      <p:sp>
        <p:nvSpPr>
          <p:cNvPr id="25606" name="AutoShape 10" descr="data:image/jpeg;base64,/9j/4AAQSkZJRgABAQAAAQABAAD/2wCEAAkGBxQTEhUUEBQTEBAWGBsUFRYVGBYVGhsWGhYYFhUeGhYbHCggGBwlGxQWITEiJSktOi4uGB80ODMuNyotLisBCgoKDg0OGxAQGiwkICQsLCwsLCwsLC8sLCwsNCwsLCwsLCw0LCw0LCwsLCwsLCwvLCwsLCwsLCwsLCwsLCwsLP/AABEIALABHgMBEQACEQEDEQH/xAAcAAEAAgMBAQEAAAAAAAAAAAAABgcEBQgDAgH/xABNEAABAwICBAYLDQYGAwEAAAABAAIDBBEFEgYHITETQVFhcYEUIjI1VHJzgpGTsxYXIzNCUnSDkqGy0tMVNGKxtMJDU2Oio8EkJdHD/8QAGwEBAAIDAQEAAAAAAAAAAAAAAAIDAQQFBgf/xAA6EQACAQICBgcGBQUAAwAAAAAAAQIDEQQxBRIhQVFxEzI0gZGx0RUzUmGhwQYUIuHwQnKCkvEjQ1P/2gAMAwEAAhEDEQA/ALxQBAEAQBAEAQBAEAQBAEAQBAEBoMf0zoqO4qKhjZB/ht7eT7DbkdJsr6WFq1epHv3GHJIrnHtdTjdtDThv+pUG56omH+bupdOlolZ1Jdy9SDnwNTq/0pq6vF6bsmokkbeQ5AckfxMhHwbbNNuUglW4vDUqWGlqRtlt35mIttmz0rx6ppsSqOx5nxjM3tb5m/Fs3sN2/cvKzk1N2Z7vR2Bw+IwNPpIJ57d+b3o2+D61HCwq4Q4fPi2H7Dj/ACPUpxr8TVxP4bWdCfdL1XoTjBtKKWpsIZml5+Q7tH/ZdtPUrozjLI8/idH4jD+8g7cc14m5UjTCAIAgCAIAgCAIAgCAIAgCAIAgCAIAgCAIAgCAIAgCAIDW4zj9NStzVU8cI4g5wzHxW907qCsp0alR2gmzDaRXWPa6Ym3bRQPmP+ZL8GzpDdrndByrpUtFTe2o7ctv7EHPgV3j2n9fVXEk7o4z/hwXib6QczhzFxXSpYKjTyjd/Pb+xFybIuAtsifqwCX6pO+1N9Z7CRaekOzy7vMlHM3WsDvjU+M32bF4yp12fR9Ddhp9/myPKB1AQgN/g+mdZT2DJjIwfIl+Eb6Scw6iFNVJI5mJ0RhK+1xs+K2ft9CcYPrTidYVUToT89nwjesd0OoFXRrrecHE/hyrHbRkpfJ7H6E2w3FoahuaCVko48pBI6RvHWrk08jg1sPVou1SLXMzVkpCAIAgCAIAgCAIAgCAIAgCAIAgCAIAgCAIAgCAIDk7SQ3rKonaeHlFztOyVwG3oAXrqGylHkvIoeZrlYYM3BMOdUVEMDO6lkay/ICe2PU256lCrUVODm9yC2nniVG6GaWF/dxPdGelri2/Xa/WswmpxUlvQZjKQJfqk77U31nsJFp6Q7PLu8yUcy1tKNXXZM8k8c+R7yCWuZmFw0N2OBBHc8hXkp0bu9z02A068NSVKULpb07PiRKt1bVzO4bFOP4HgG3Q8N/mq3Rkdml+IMJPrXjzXpfyNDW4BVRfG08zRy5CR9ptx96g4SWaOjSx+Fq9SpHxt5mtuom2EBMdVA/8/wCqf/Nqto9c4f4h7H/kvuXSts8MEAQBAEAQBAEAQBAEAQBAEAQBAEAQBAEAQBAEAQHJukX73VfSJvavXrqPu48l5FDNerDBZGozCOFrXzuHa08ezykl2j/YJPSFzNK1dWkocX9ETgttzG114TwOI8KBZlQwSee34N49AYfOUtGVdejqvc/59xNbSALokCX6pO+1N9Z7CRaekOzy7vMlHM6RDxuuLjevMl9mfSGAgMKtwmCb46GKXxmNcfSQsOKeZdSxNWlthNrk2R+u1dUMl8sb4SeON7h/tdcfcoOlFnRpadxkM5X5r+M89HNBGUdSJo5nvblczI9ovtttzC3JyLEKSi7ksbpmeLodFOKW1O6vu+X7kxVpxggCAIAgCAIAgCAIAgCAIAgCAIAgCAIAgCAIAgCA5miq6NmIVIxCnNRA6olu5j5GPZ8K/aA1wDxyg7eQ8R9Q41XRj0UrOy3LbsKdl9pbOF6vMFqI2y08XCxO3ObPUEc4PwmwjjB3LkTx2LhLVk7PkvQmoxZKtHdG6ahY5lJHwTHuzuu57yXWA3vJO4DYtOtXqVnebuSSSPjSPRalrgwVcXC8GSWWc9hGa2bawg2OUbOYLNHEVKLbg7XDSZFsY1f4LSxOmqYuCibvJnqN/EABJdzjxAbStunjsXUlqxd3yXoRcYogmg9XSyY3Tdg05poBwoGZ8kj3/ASbXZnkN5mjrJ4t/FRqLCy6SV3s4WzIq19h96f7MSqCNhzN2jf8WzjXkqnXZ9F0Ok8DTv8APzZqocUnZ3E87PFke3+RUbvib0sLQl1qcX3IzoNK61nc1U3nOz/iupdJLia89F4OedJd2zysZ0Gn9e3/ABw/xo4z/JoWellxNeWg8FL+i3JszodZ9YN7ad/Sxw/k9S6aRry/DmFeTku9ehKdDNO5KyoEMkTGdo5+ZpdxW4j08qsp1XKVrHJ0noaGEo9LGbe1KzRPFcefCAIAgCAIAgCAIAgCAIAgCAIAgCAIAgCAIAgCAIDk3SL97qvpE3tXr11H3ceS8jXZs9BMdqqaqjbRu2zSMjdE65jfmcGjM3iIv3Q2i3JcKrF0adSm3Pcs95KLaZ0+vLFx+FActaY47VVVS81ju3je6MRtuGRlri1wY3pHdHaeNeqw1GnTprU3797KG2zZ6pO+1N9Z7CRV6Q7PLu8zMczcawXD9o1PjN9mxeMqddn0fQ3Yqff5s0TY3Hc1x6AVCx0nOK3rxPVtHId0ch6GOP8A0s2ZB16SzkvFHq3CpzugnPRG8/8ASWfAh+boL/2R/wBkegwOq8GqfUyflRRb3EfzuG/+kf8AZepLtWeD1EVaHywTRM4N4zPY5oucthcjmV1KLUrtHF05i6FTC6sJpu6yfMtxbJ44IAgCAIAgCAIAgCAIAgCAIAgCAIAgCAIAgCAIAgOTdIv3uq+kTe1evXUfdx5LyKGTDUphHC15md8XTMMhJ3B7wWMv5vCHzVpaTq6tLUWcvL+WJQW0lOnmtlrM0OGFsj9zqjY5jfJjdIf4t3jcWphdGuX6quxcN/eZlPgeugWtdkuWDES2Kbc2fY2N54s/+W7n7k82wLGL0a4XnS2rhvRmM+JCtcmEcBiLntHwdQ0TDkzdxIB1tDvPW9o2rr0bb47CE1tMXVJ32pvrPYSKekOzy7vMRzOkcg5BdeZL7s/QEMH6gPwm2/YEFjW1ekNLF8ZUQMPIXtv6L3UXOKzZs08HiKnUpyfczHwzSylqJuBgk4SSxdsa8CwtftiADvWFUi3ZFtfRuJoU+kqRsuaN2pmiEAQBAEAQBAEAQBAEAQBAEAQBAEAQBAEAQBAEAQHJukX73VfSJvavXrqPu48l5FDPiHFZWQPp2PLIZHZ5A3YX2Fmhzt5aNpy7rk3vstl0ouam1tWQuYSmYCAzanFZZIY4ZHZ44STFm2lgcAHNa7fk7Vpy8VhayhGlGMnJLa8/5xM3JFqk77U31nsJFraQ7PLu8zMcy19JtYwpp5IGU5kewgFznho2tDtgDST3XMvJyrWdrHpcDoKWJpKq52T+V3w+RGKvWfVuvwbYYhxdq559JNvuVbrSOtT/AA5ho9aUn4L+eJaej1S6Wlp5JDme+GN7jYC7nMaXGw2DaVsQd4ps8li6cadecI5KTS5JkK1zfE0/Jwjvwqqvkjufhpf+af8Ab9yqgFrHsbkx1Ufv48k/+1W0escP8Qdj/wAl9y6VtnhggCAIAgCAIAgCAIAgCAIAgCAIAgCAIAgCAIAgCAp/SrU6+SSSajnaXSPdIY5hl2ucXOtI0HjJsC3rXYw+lFGKjUjlsuvQrcOBWuOaLVlJfsmnkjaPlgZ4/WNu0dZC6lLE0qvVl6kGmjTgq8wFgBAS/VJ32pvrPYSLT0h2eXd5ko5m61gd8anxm+yYvGVOuz6PobsNPv8ANkeUDqHQuif7jSfR4vZNW7T6i5I+a4/tVX+6XmyH65j8DT+Ud+FV18kdr8Ne+n/b9yvsI0eqan4iF72/PIys+26wPUqIwcsj0mIx+Gw/vJpPhm/BFmaDaCvpJeHmka6TKW5GAloBtvebEnZyLYp0tV3Z5XSumY4qHRU42V73efgTpXHACAIAgCAIAgCAIAgCAIAgCAIAgCAIAgCAIAgCAIAgPwhARPHtXGH1Vy6AQyG/wkHwRueMtHauPjNK26OOr0tid1we0i4pld45qXqGXNHMyobxMk+Df0Zhdrj05V0qWlYPZUjbkQcOBX2MYHUUptVQSQcQLx2p6Hi7XdRXRp1qdTqNMi00b/VJ32pvrPYSLX0h2eXd5mY5m61gd8anxm+zYvGVOuz6PobsNPv82anDsMmnNqeJ8x3HKCQOl24dZUVFvI3a+Jo0FerJLn6Zl/6PU7o6WnjkGWRkMbHC4NnNY0OFxsO0Hct2CtFJnznFzjUrznHJybXJs9q3DopS0zRslyHMzOA6x5QDsustJ5ldOtUp31JNXzsZICyVn6gCAIAgCAIAgCAIAgCAIAgCAIAgCAIAgCAIAgCAIAgCAIAgCA+JYw4FrgHNOwggEEc4O9E7ZAj9LoNRRVLKqCEQTMvbgiWMOZrmG8Y7Xc47gOJbMsXVlB05Suvn6mNVZn3LobSPnfUSx8NI8gkPN2izQ3YzcdjeO60+jje50Y6UxMKKowlZLhn4m9iia0BrAGtG4NAAHQApmhKTk7t3PtDAQBAEAQBAEAQBAEAQBAEAQBAEAQBAEAQBAEAQBAEAQBAEAQBAEAQBAEAQBAEAQBAEAQBAEAQBAEAQBAEAQBAEAQBALoDR12l9DCS2Wrp2OG9vCMLh5oN1dHDVpbYxfgYujDGsPDPDIfSf/in+SxHwPwGsjaYZpFS1BtT1MEzt+VkjHO62g3HoVU6NSHWi13C6NoqzJ4VlXHE0vmeyKMWu57gxoubC7ibC5ICzGLk7JXBr/dRReGUvrovzKfQ1fhfgzF0ekGkVI9wYyqpnvcbNa2WNxJO4AB1yUdKoldxfgLo2arMhAaubSOka4tfVUzHtJa5rpowQQbEEF1wQeJWKjUauovwMXR8e6ii8MpfXRfmToavwvwYujY0lUyVgfE9ksZvZzHBzTYkGzhsO0EdSg007NGT2WAfE0zWNLnuDGNBc5ziAABtJJOwBEruyBrfdLR+F0vrovzKzoanwvwMXQ90tH4XS+ui/MnQ1PhfgLo2NPO17Q+NzXscLtc0hwI5QRsKg007MyeiwDyqahsbS+RzY2N2lziGgDnJ2BZSbdkDX+6Wj8LpfXRfmU+hqfC/AxdD3S0fhdL66L8ydDU+F+Auh7paPwul9dF+ZOhqfC/AXR6x45TOF21EDhzSsP8isdHNZp+Bm5mxStcLtIcOUEEekKDVswfaAx66uihbnnkjhZe2aRzWC53C7iBfYVKMZSdoq4MD3U0XhlJ6+L8yn0FX4X4GLoe6mi8MpPXxfmToKvwvwF0PdTReGUnr4vzJ0FX4X4MXRl02KwSW4OaGS+7K9jr9FjtUHCSzTMmYogIAgCAwcaxWOlgknndlijF3Hj5AAOMkkADlIU6dOVSShHNmG7HOWmGnNTXuIe4w03yYGEhtuLOR8Y7p2cgC9JhsHTorK74+hU5NkX2DmC3MyIDwdxBSzB+24+MbRzFYBZmrjWVLDIynrpDLTOIa2V5u6I7m3dvcy9gb7t97Cy5eNwEZRc6as+HEnGXEn2uXvTP40Pt2LnaN7Qu/yZOeRzrZemKTeaCD/ANlR+Xj/ABLWxfuJ8jMczqYLypeCgOVNMh/7Cs+kze1cvWYX3MOSKJZmosrzB0hqf70U31v9RKvMaQ7RLu8kXRyJktMkVzrwxvgaIQNNpKl2U8vBMs6T0nI3ocV0dGUderrvKPnuITewoKy9FcqFkuC89RGN56WSlce2gdmYP9KQk/c/P9oLgaVpatRTW/zRbB7LFoLlkyLa0O9VZ5L+4LZwXaIc0Ylkcy2XqrlAslwLJcH4WDkHoS7B7UdQ+J2eF74X/Ojc5jvtNIKjKKkrSV+YLq1VaxH1LxSVrg6cgmGWwGewu5rgNmcAEgjeAeMbeHj8Cqa6SnlvXAtjK+xmw1697W+Xj/C9V6L9/wBzE8igbL0RULIBZAfJjHIPQl2CWaI6e1dC9tnunp/lQyOLhbjyE7WHkts5QtPEYKnWWVnxX3JKTR0ZhGJR1MMc8JzRSNDmnds5COIg3BHKCvNThKEnGWaLk7mYogICrNf1S4UtPGDZr5iXc+SM5QeUXdfpAXV0TFOrJ8EQqZFILulRY+pKjpJKmXsoRvna1hp2yWIO13CFrTsLhZnOATbjXM0pKpGC1Mt/2JwtcubF9HqWpjMc8EUjT/CARztcNrTzghcSnWnTleD2llkznbHdCquGplhip6mdjHkMkbFI4OYbFhzNblJsRe3HdekpYylOmpSkk+FypxdzyZoPiLtgoqjrbl/EQpPGUF/WjGqy1tOeG9zoFU1zagNp2yB1r52zRtJNtm21+tcfCav539GW23gyyXVKKXoCo3ugnfKj8vH+Ja+L9xPkZjmdSLypeEBytpl3wrPpM3tXL1eF9zDkiiWZp1eYOkNT/eim+t/qJV5nSHaJd3ki6ORMlpkjm/W1jfZOIyBpvHB8Azku03kP2y4eaF6XR9Lo6C4vb6FM3dkRp4XPe1jBd73BjRyucQ1o9JC3JNRTb3ET8niLHOY4Wc1xY4cjmkgj0gommk0CTas8a7FxGF5No5DwEniyEBp6nhh6AVq46l0lFretq7v2JRdmdMrzBcRbWh3qrPJf3BbOC7RDmjEsjmZepKDOwKnbJU08bxmY+aJjxci7XSNa4XG0XBO0KutJxpyazSZlZnQB1V4X4MfX1P6i877QxPxfRFuqiJawtV9NBSyVNFnidC3O5jnue1zB3Vi67g4DaNvFbjuNzB6QqTqKFTbcjKKtsKeXaKzYaO1Bjq6Z7TZzZ4iOL/EbcdBFx0FV10nSknwfkZWZd2vXva3y8f4XrhaL9/3MsnkUCvQlRItXuFxVOI08FQ3hIXmTO3M5t8sMjx2zSCO2aDsPEtbGVJU6MpRe1W80ZjtZc9Rqnwxws2F8Z5WzTEj7TyPuXDWksQv6voi3URS2nWjRw+rdBmMkZaJInHeWOJAzW2ZgWuGzfYHZew7uExHT09e1nkyuSsyPrYIl7ahawuoZYybiOc5eZr2Nfb7RcetcDSsUqqfFfsWwyLMXMJhAQnW3o4+soTwILp4XcMxo3uAaWvaOctcSBxloHGt3AV1Sq/qyewjJXRzmvSlIIQG7w3TCug+Jq52gfJc7hG/ZkzAKieFoz60F5eRlNkywfXPVMIFVDFUN5WXhfzn5TXdFm9K0amiab2wbXPaSU3vLR0U03pK/ZA8tmAuYZLNkA4yBchw52k247Ll4jC1aHWWzjuLFJM1muXvTP40Pt2KzRvaV3+TMTyOdF6UpPegrHwyMliOWWNwex1gbOG0GxBB61GcFOLjLJglPvoYp4V/wwfprU9nYf4fqyWux76GKeFf8MH6aezsP8P1Y12RWsqnSyPlkOaSRzpHmwF3OJc42GwbSdy3IRUIqKyRE8VkHSGp/vRTfW/1Eq8zpDtEu7yRdHI3Wl+Mijo56g2uxhyA8ch7WMdbi1UUKXS1Iw4mW7I5WJJ2klzjtJO8k7STz3XreRQTHVJhXZGJxEi7IQ6d3S2zWf73tPmrS0jU1KD+ewlBbT51s4V2Pic1hZk1qhvn3D/8Aka89aaPqa9BfLYJKzIcQt0idR6B432ZQwTE3kLcknlGdo/0kX6CF5TFUuiquHhyL4u6MbWh3qrPJf3BSwXaIc0JZHMy9SUGZg1UIqiCV9yyOaOR1tpyska42HLYFQqxcoSit6aCLv9+eg/y6v1cf6i4Xsuv8vEt10RHTvWqKuB9PSwvijk2SPlLcxZxta1pIF+M3Oy+zbcbmF0b0c1Obu1kkRlO5WS6hAk2rjA3VeIQNAJjje2eV3EGMOYA+M4BvWeQrVxtZU6L4vYu8lFXZbGvXva3y8f4XrkaL9/3MnPIoFehKiRavMTipsRp5qh3BwsMmZ1nOtmhkYNjQT3TgN3GtbGU5VKMoxV3s80Zi7Muyo1p4W0XFQXnkbFMSf9lvSVw1o7EP+n6ot10Unp7pN+0KszhhjjDRFG02zZGlzrutszFz3HZu2Dba67mEw/QU9TfmyqTuyOrZMF86h6EsoJJHCwmmcW87WNbH+Jr/AELz+lZp1kuC/cthkWSuaTCAICBaY6r6asc6WI9i1LtrnNALHnlfHs284I57rew2kKlFar2r+ZEXFMq3GdV+IwXIhFSwfKgcHbPEdZ9+YArrU9I0J5u3MrcGRGrpnxOyzMfC/wCbI1zD6HAFbsZRkrxd+RE8lkHpTzuje18bnMkaQ5rmmxBG4grEoqSs8gXDpHpJ2fo5JM6wma+KKYDdwjZ47kDizNLXW/iXFoYfocaorLbbwZY3eJTS7ZWfcUTnENY1z3E2DWguJPEABtJRtJXYM39g1XgtV6iX8qq6el8a8UZsx+warwWq9RL+VOnpfGvFCzMGSMtJa4FrgSCHAggjYQQdoI5FammrowfKA6Q1P96Kb63+olXmdIdol3eSLo5EQ1+Y38RRtO//AMiQcwuyIHluc580Lc0TS61R8l9yM3uKeXaKy7dQeE5aeepcNsrxEzxIxtI6XvcPMXC0tUvOMOCv4lsEfGvzCc0NPUtG2N5if4sgu0nocwDz00TVtOUOO3wE1vKVXdKi2dQmNZZJ6Rx2PHZEfjNsyT0t4M+aVyNLUrqNRcn9vuWQe4sDWh3qrPJf3Bc3BdohzROWRzMvUlB9MYSQGgucSAABcknYAAN5J4kbttYPqogfG7LIx8b9+V7XMNuhwBWIyUldO4PNZBIdDdGmV0wjfVw0pJsGvDjI7mYCAxx86/MtbE4h0Y3UW/LvJRVzofRXRmCgh4KmaRfa97tr3u5XH/obBxLzlevOtLWn/wALUrEV1697W+Xj/C9bei/f9zIzyKBXoSoIAgPwuA3myzYEs0L0Dqa97TkdDSbC6ZwsC3/TB7skbiNg4zxHSxONp0Va95cPUkotnRuGUDIIo4YhlijaGMG+zWiw28Z515uc3OTlLNlxlKICAq/WFrIqaCrMEcML2ZGyNc/Pch2YHYCPlNPoXTwmAhXp67k87EJSsyISa5MQO5lI3ojkP85VurRVDi/FehHXZZuq/Sp+IUrnzlnZEchZIGjKLEBzDlubAgkdLSuVjsMqFS0cmTi7olVbRRzMLJmMljO9r2hwPUVqxlKLvF2JHO2tTRyKhrclP2sUkYlDL3yEuc0gX25e0uOkjiXpMBXlWpXlmna/EpkrMhy3SJNsFB/YGIb8vZMFuS+aG/3Fq0KvbKf9r+5JdVkJW+RN7oJ3yo/Lx/iWvi/cT5GY5nUi8oXgoDlbTLvhWfSZvauXrML7mHJFEszTq8wdH6oXWwimJ2D4X+olXmdIdol3eSLo5FE6Y4z2ZWz1F7se+0fk29pH0XaAelxXfw1LoqUYePMqbuzTK8wZVPic7G5Y5po2Dc1kkjQLm5s0Gw2m6hKnCTu4p9yFxUYlM9uWSaaRh3tfI9w2bRsJtvSNOEXdRS7kLmKpg2ejOLmkq4Kgbongu52HtZB1sc5VV6XS05Q4+e4ynZnQesuQOwirc0hzTFcEbiCWkFebwStiIc0XSyOaV6koNlox++0n0mD2zFViPdT5PyMrM6W0s0cirqd0MwFyCY32u6N/yXNPTvHGLjjXmKFeVGalH/pc1c5er6N8Mj4pW5ZY3Fjxzg2NuUHeDxgheqhNTipRyZQeCkDoLVHpka2Aw1Dr1UAFyTtkj3NeeVwPau6j8ped0hhVRnrRyf0fAtjK5569e9rfLx/hes6L9/3MTyKBXoSok+rOjjmxOmjmYyWJxkzMeA5ptBK4XadhsQD1LVx0pRoScXZ7PNEo5l++4vD/AAGk9TH+Vee/NV/jfiy3VRk0WjdHCbw0tNE7lZFG0+kC/EoSrVJdaTfeLI2qrMhAEAQFY67tGHTwsqoWl0lOCJGjaTCdpI5chF+hzjxLp6MxChNwlk/MhNFFrvlRs9H8enopeFpX5H7nAi7XN32e3jH3jiIVVahCtHVmjKdidHXVV5bdj0wfburyWvy5M33ZloeyaV+s/oS12V/jGKy1Uzpqh5klfvO4ADcGj5LRxBdGnSjTjqxWwi3cxoIXPc1kbS+R5DWtbtJcTYADlUpSUVd5GC5NJtHewNHHwutwpdFJMRuMjp4823jAADQeRoXEoV+mxutu225WZY1aJS67hWb3QTvlR+Xj/EtfF+4nyMxzOpQvKl4KA5V0y74Vn0mb2rl6vC+5hyRRLM06vMFvQ432NovFlNpZuFgZxHt55s5HQwPPTZcV0ekx7vkrN9yRZe0SoQu2Vm40TwB9dVMpo3CMuDnOeRmDWtaSSW3F9thv3uCoxFdUabmzKV2WH7x8nhrPUH9Vc32uvg+v7E+jHvHyeGs9Qf1U9rr4Pr+w6MrrSrAn0VVJTPdnLMpDwMoc1zQ4EC5tvI37wV0sPWVampog1ZmpVxguDDMa7I0ZqWON5Kdhgd4oLTEfsEDzSuLUo9HjotZNp+pYn+kp9dorNlox++0n0mD2zFViPdT5PyMrM6wXki8pvXpozYsrohyRT29ETz+A+YuzorEZ0nzX3K5reVCuyVm30Ux11FVRVDLkMNntHyozse3pttHOAqcRRVam4Pu5mU7MuLXXUNkwqOSNwfG+aJ7HDaC1zHlpHMQQuJoxOOIaeaTLJ5FDL0JUS7VN33pOmX+mmWnpDs8u7zRKOZ0ovMlwQBAEAQBAfhCArDSrU9DM4yUUgpHHaYy3NFf+ECxj6rjkAXToaUnBatRX+e8g4cCC1mqfEmdzHFN5OVv/AOmVdCOk8O97Xd6ENRmGNWmKeCO9bT/qKz8/h/j+j9Bqs22G6n6+QjhTBTN48zzI4DmawWJ84KielKK6qb/n83GdRlo6F6vabD+3beeptYzPA2XFiI2jYwHrO3euVicbUr7HsXAmopGXrBwKStoZKeAsEriwtLyWt7WRrzcgE7mniUMJWjRqqcstpmSurFSe83iHz6T1kn6S7HtWhwfgvUr1GbPRfVVXQVlPNK6m4OKVsjsr3k2abmwMYF+tVV9JUalOUEndr5eplQaZdgXELAgKQ0g1T101VUTRupcks0kjc0kgOV73ObcCM2Njyrt0dJUYU4xad0v5vK3Btmv95vEPn0nrJP0lb7VocH4L1MajNvimrPEZaWjpw+lDKZstwZJLGSSZ7yR8FtAZkHSXKinj6Eak5tP9VtyyS5mXF2NT7zWIfPpPWSfpK/2rQ4PwXqY1GTbVboBNQSzS1Rhc9zGxx8G5zrDMXSXzNba5bH6CtDHY2NeKjC/zuSjGxZC5xMICtdaOr6avnimpTC1wYY5OFc5twHZo7ZWOv3T/ALl0sDjYUIuM78VYhKNyF+81iHz6T1kn6S3vatDg/BepHUZuMD1Z4hDDWQufS5KmHg9kkh+Ea8OjJ+D3AF485UVsfRnKEkn+l33Zb95lRZp/eaxD59J6yX9JX+1aHB+C9TGozMwXVJXxVEEr30uSOWOR2WSQnKyRrjYGIbbDlVdXSdGVOUUntTW71Cg7l5Lhlpi4ph7KiGSGYZo5GljhzEW2HiPGCpQm4SUlmgUZJqZrwSGyUjm32EvkaSOIlvBmx5rld1aVo22p/T1KtRn57zWIfPo/WS/pLPtWhwfgvUajJPLoHiD8JFDI+mdJHOHxO4SQjgrOJaSY73DnG2zcQOJaixlFYnpUnZrbs3ktV2sRf3m8Q+dSesk/SW37VocH4L1I6jN9oJqzrKSvgqJnU5ijLy4Me9zu2ifGLAxgb3jjWvi9IUqtFwind28zMYNMuFccsCAIAgCAIAgCAIAgCAIAgCAIAgCAIAgCAIAgCAIAgCAIAgCAIAgCAIAgCAIAgCAIAgCAIAgCAIAgCAIAgCAIAgCAIAgCAIAgCAIAgCAIAgCAIAgCAIAgCAIAgCAIAgCA/9k=">
            <a:hlinkClick r:id="rId3"/>
          </p:cNvPr>
          <p:cNvSpPr>
            <a:spLocks noChangeAspect="1" noChangeArrowheads="1"/>
          </p:cNvSpPr>
          <p:nvPr/>
        </p:nvSpPr>
        <p:spPr bwMode="auto">
          <a:xfrm>
            <a:off x="57150" y="-1676400"/>
            <a:ext cx="541972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8182886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F6FD1-2720-EB85-3673-59BAFD881828}"/>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50A1B864-3068-9A01-1318-C538317D8141}"/>
              </a:ext>
            </a:extLst>
          </p:cNvPr>
          <p:cNvSpPr>
            <a:spLocks noGrp="1" noChangeArrowheads="1"/>
          </p:cNvSpPr>
          <p:nvPr>
            <p:ph type="title"/>
          </p:nvPr>
        </p:nvSpPr>
        <p:spPr>
          <a:xfrm>
            <a:off x="533400" y="381000"/>
            <a:ext cx="8229600" cy="549275"/>
          </a:xfrm>
        </p:spPr>
        <p:txBody>
          <a:bodyPr/>
          <a:lstStyle/>
          <a:p>
            <a:r>
              <a:rPr lang="en-US" altLang="en-US"/>
              <a:t>Consultative Services</a:t>
            </a:r>
          </a:p>
        </p:txBody>
      </p:sp>
      <p:sp>
        <p:nvSpPr>
          <p:cNvPr id="25603" name="Rectangle 3">
            <a:extLst>
              <a:ext uri="{FF2B5EF4-FFF2-40B4-BE49-F238E27FC236}">
                <a16:creationId xmlns:a16="http://schemas.microsoft.com/office/drawing/2014/main" id="{0980219F-8966-7A5B-7A31-0236A462ECCB}"/>
              </a:ext>
            </a:extLst>
          </p:cNvPr>
          <p:cNvSpPr>
            <a:spLocks noGrp="1" noChangeArrowheads="1"/>
          </p:cNvSpPr>
          <p:nvPr>
            <p:ph idx="1"/>
          </p:nvPr>
        </p:nvSpPr>
        <p:spPr>
          <a:xfrm>
            <a:off x="533400" y="1143000"/>
            <a:ext cx="8229600" cy="4525963"/>
          </a:xfrm>
        </p:spPr>
        <p:txBody>
          <a:bodyPr/>
          <a:lstStyle/>
          <a:p>
            <a:pPr lvl="1"/>
            <a:endParaRPr lang="en-US" altLang="en-US" sz="2000" dirty="0"/>
          </a:p>
          <a:p>
            <a:r>
              <a:rPr lang="en-US" altLang="en-US" dirty="0"/>
              <a:t>Safety and Health Achievement Recognition Program (SHARP)</a:t>
            </a:r>
          </a:p>
          <a:p>
            <a:endParaRPr lang="en-US" altLang="en-US" dirty="0"/>
          </a:p>
          <a:p>
            <a:r>
              <a:rPr lang="en-US" altLang="en-US" dirty="0"/>
              <a:t>Partnerships</a:t>
            </a:r>
          </a:p>
          <a:p>
            <a:pPr>
              <a:buFont typeface="Wingdings" panose="05000000000000000000" pitchFamily="2" charset="2"/>
              <a:buNone/>
            </a:pPr>
            <a:endParaRPr lang="en-US" altLang="en-US" dirty="0"/>
          </a:p>
        </p:txBody>
      </p:sp>
      <p:sp>
        <p:nvSpPr>
          <p:cNvPr id="5" name="Rectangle 4">
            <a:extLst>
              <a:ext uri="{FF2B5EF4-FFF2-40B4-BE49-F238E27FC236}">
                <a16:creationId xmlns:a16="http://schemas.microsoft.com/office/drawing/2014/main" id="{B15EC43B-F020-758B-0940-7BF6000E31C0}"/>
              </a:ext>
            </a:extLst>
          </p:cNvPr>
          <p:cNvSpPr/>
          <p:nvPr/>
        </p:nvSpPr>
        <p:spPr>
          <a:xfrm>
            <a:off x="7467600" y="5791200"/>
            <a:ext cx="936625" cy="184150"/>
          </a:xfrm>
          <a:prstGeom prst="rect">
            <a:avLst/>
          </a:prstGeom>
        </p:spPr>
        <p:txBody>
          <a:bodyPr wrap="none">
            <a:spAutoFit/>
          </a:bodyPr>
          <a:lstStyle/>
          <a:p>
            <a:pPr>
              <a:defRPr/>
            </a:pPr>
            <a:r>
              <a:rPr lang="en-US" sz="600" u="none" dirty="0">
                <a:solidFill>
                  <a:schemeClr val="bg1"/>
                </a:solidFill>
                <a:latin typeface="+mn-lt"/>
              </a:rPr>
              <a:t>NCDOL Photo Library</a:t>
            </a:r>
          </a:p>
        </p:txBody>
      </p:sp>
      <p:sp>
        <p:nvSpPr>
          <p:cNvPr id="7" name="Rectangle 6">
            <a:extLst>
              <a:ext uri="{FF2B5EF4-FFF2-40B4-BE49-F238E27FC236}">
                <a16:creationId xmlns:a16="http://schemas.microsoft.com/office/drawing/2014/main" id="{B960EBA0-2CC1-8215-241A-0D46D95F9396}"/>
              </a:ext>
            </a:extLst>
          </p:cNvPr>
          <p:cNvSpPr/>
          <p:nvPr/>
        </p:nvSpPr>
        <p:spPr bwMode="auto">
          <a:xfrm>
            <a:off x="7239000" y="5791200"/>
            <a:ext cx="1400175" cy="184150"/>
          </a:xfrm>
          <a:prstGeom prst="rect">
            <a:avLst/>
          </a:prstGeom>
        </p:spPr>
        <p:txBody>
          <a:bodyPr wrap="none">
            <a:spAutoFit/>
          </a:bodyPr>
          <a:lstStyle/>
          <a:p>
            <a:pPr>
              <a:defRPr/>
            </a:pPr>
            <a:r>
              <a:rPr lang="en-US" sz="600" u="none" dirty="0">
                <a:solidFill>
                  <a:schemeClr val="bg1"/>
                </a:solidFill>
                <a:latin typeface="+mn-lt"/>
              </a:rPr>
              <a:t>Photo courtesy of Rodgers Builders</a:t>
            </a:r>
          </a:p>
        </p:txBody>
      </p:sp>
      <p:sp>
        <p:nvSpPr>
          <p:cNvPr id="25606" name="AutoShape 10" descr="data:image/jpeg;base64,/9j/4AAQSkZJRgABAQAAAQABAAD/2wCEAAkGBxQTEhUUEBQTEBAWGBsUFRYVGBYVGhsWGhYYFhUeGhYbHCggGBwlGxQWITEiJSktOi4uGB80ODMuNyotLisBCgoKDg0OGxAQGiwkICQsLCwsLCwsLC8sLCwsNCwsLCwsLCw0LCw0LCwsLCwsLCwvLCwsLCwsLCwsLCwsLCwsLP/AABEIALABHgMBEQACEQEDEQH/xAAcAAEAAgMBAQEAAAAAAAAAAAAABgcEBQgDAgH/xABNEAABAwICBAYLDQYGAwEAAAABAAIDBBEFEgYHITETQVFhcYEUIjI1VHJzgpGTsxYXIzNCUnSDkqGy0tMVNGKxtMJDU2Oio8EkJdHD/8QAGwEBAAIDAQEAAAAAAAAAAAAAAAIDAQQFBgf/xAA6EQACAQICBgcGBQUAAwAAAAAAAQIDEQQxBRIhQVFxEzI0gZGx0RUzUmGhwQYUIuHwQnKCkvEjQ1P/2gAMAwEAAhEDEQA/ALxQBAEAQBAEAQBAEAQBAEAQBAEBoMf0zoqO4qKhjZB/ht7eT7DbkdJsr6WFq1epHv3GHJIrnHtdTjdtDThv+pUG56omH+bupdOlolZ1Jdy9SDnwNTq/0pq6vF6bsmokkbeQ5AckfxMhHwbbNNuUglW4vDUqWGlqRtlt35mIttmz0rx6ppsSqOx5nxjM3tb5m/Fs3sN2/cvKzk1N2Z7vR2Bw+IwNPpIJ57d+b3o2+D61HCwq4Q4fPi2H7Dj/ACPUpxr8TVxP4bWdCfdL1XoTjBtKKWpsIZml5+Q7tH/ZdtPUrozjLI8/idH4jD+8g7cc14m5UjTCAIAgCAIAgCAIAgCAIAgCAIAgCAIAgCAIAgCAIAgCAIDW4zj9NStzVU8cI4g5wzHxW907qCsp0alR2gmzDaRXWPa6Ym3bRQPmP+ZL8GzpDdrndByrpUtFTe2o7ctv7EHPgV3j2n9fVXEk7o4z/hwXib6QczhzFxXSpYKjTyjd/Pb+xFybIuAtsifqwCX6pO+1N9Z7CRaekOzy7vMlHM3WsDvjU+M32bF4yp12fR9Ddhp9/myPKB1AQgN/g+mdZT2DJjIwfIl+Eb6Scw6iFNVJI5mJ0RhK+1xs+K2ft9CcYPrTidYVUToT89nwjesd0OoFXRrrecHE/hyrHbRkpfJ7H6E2w3FoahuaCVko48pBI6RvHWrk08jg1sPVou1SLXMzVkpCAIAgCAIAgCAIAgCAIAgCAIAgCAIAgCAIAgCAIDk7SQ3rKonaeHlFztOyVwG3oAXrqGylHkvIoeZrlYYM3BMOdUVEMDO6lkay/ICe2PU256lCrUVODm9yC2nniVG6GaWF/dxPdGelri2/Xa/WswmpxUlvQZjKQJfqk77U31nsJFp6Q7PLu8yUcy1tKNXXZM8k8c+R7yCWuZmFw0N2OBBHc8hXkp0bu9z02A068NSVKULpb07PiRKt1bVzO4bFOP4HgG3Q8N/mq3Rkdml+IMJPrXjzXpfyNDW4BVRfG08zRy5CR9ptx96g4SWaOjSx+Fq9SpHxt5mtuom2EBMdVA/8/wCqf/Nqto9c4f4h7H/kvuXSts8MEAQBAEAQBAEAQBAEAQBAEAQBAEAQBAEAQBAEAQHJukX73VfSJvavXrqPu48l5FDNerDBZGozCOFrXzuHa08ezykl2j/YJPSFzNK1dWkocX9ETgttzG114TwOI8KBZlQwSee34N49AYfOUtGVdejqvc/59xNbSALokCX6pO+1N9Z7CRaekOzy7vMlHM6RDxuuLjevMl9mfSGAgMKtwmCb46GKXxmNcfSQsOKeZdSxNWlthNrk2R+u1dUMl8sb4SeON7h/tdcfcoOlFnRpadxkM5X5r+M89HNBGUdSJo5nvblczI9ovtttzC3JyLEKSi7ksbpmeLodFOKW1O6vu+X7kxVpxggCAIAgCAIAgCAIAgCAIAgCAIAgCAIAgCAIAgCA5miq6NmIVIxCnNRA6olu5j5GPZ8K/aA1wDxyg7eQ8R9Q41XRj0UrOy3LbsKdl9pbOF6vMFqI2y08XCxO3ObPUEc4PwmwjjB3LkTx2LhLVk7PkvQmoxZKtHdG6ahY5lJHwTHuzuu57yXWA3vJO4DYtOtXqVnebuSSSPjSPRalrgwVcXC8GSWWc9hGa2bawg2OUbOYLNHEVKLbg7XDSZFsY1f4LSxOmqYuCibvJnqN/EABJdzjxAbStunjsXUlqxd3yXoRcYogmg9XSyY3Tdg05poBwoGZ8kj3/ASbXZnkN5mjrJ4t/FRqLCy6SV3s4WzIq19h96f7MSqCNhzN2jf8WzjXkqnXZ9F0Ok8DTv8APzZqocUnZ3E87PFke3+RUbvib0sLQl1qcX3IzoNK61nc1U3nOz/iupdJLia89F4OedJd2zysZ0Gn9e3/ABw/xo4z/JoWellxNeWg8FL+i3JszodZ9YN7ad/Sxw/k9S6aRry/DmFeTku9ehKdDNO5KyoEMkTGdo5+ZpdxW4j08qsp1XKVrHJ0noaGEo9LGbe1KzRPFcefCAIAgCAIAgCAIAgCAIAgCAIAgCAIAgCAIAgCAIDk3SL97qvpE3tXr11H3ceS8jXZs9BMdqqaqjbRu2zSMjdE65jfmcGjM3iIv3Q2i3JcKrF0adSm3Pcs95KLaZ0+vLFx+FActaY47VVVS81ju3je6MRtuGRlri1wY3pHdHaeNeqw1GnTprU3797KG2zZ6pO+1N9Z7CRV6Q7PLu8zMczcawXD9o1PjN9mxeMqddn0fQ3Yqff5s0TY3Hc1x6AVCx0nOK3rxPVtHId0ch6GOP8A0s2ZB16SzkvFHq3CpzugnPRG8/8ASWfAh+boL/2R/wBkegwOq8GqfUyflRRb3EfzuG/+kf8AZepLtWeD1EVaHywTRM4N4zPY5oucthcjmV1KLUrtHF05i6FTC6sJpu6yfMtxbJ44IAgCAIAgCAIAgCAIAgCAIAgCAIAgCAIAgCAIAgOTdIv3uq+kTe1evXUfdx5LyKGTDUphHC15md8XTMMhJ3B7wWMv5vCHzVpaTq6tLUWcvL+WJQW0lOnmtlrM0OGFsj9zqjY5jfJjdIf4t3jcWphdGuX6quxcN/eZlPgeugWtdkuWDES2Kbc2fY2N54s/+W7n7k82wLGL0a4XnS2rhvRmM+JCtcmEcBiLntHwdQ0TDkzdxIB1tDvPW9o2rr0bb47CE1tMXVJ32pvrPYSKekOzy7vMRzOkcg5BdeZL7s/QEMH6gPwm2/YEFjW1ekNLF8ZUQMPIXtv6L3UXOKzZs08HiKnUpyfczHwzSylqJuBgk4SSxdsa8CwtftiADvWFUi3ZFtfRuJoU+kqRsuaN2pmiEAQBAEAQBAEAQBAEAQBAEAQBAEAQBAEAQBAEAQHJukX73VfSJvavXrqPu48l5FDPiHFZWQPp2PLIZHZ5A3YX2Fmhzt5aNpy7rk3vstl0ouam1tWQuYSmYCAzanFZZIY4ZHZ44STFm2lgcAHNa7fk7Vpy8VhayhGlGMnJLa8/5xM3JFqk77U31nsJFraQ7PLu8zMcy19JtYwpp5IGU5kewgFznho2tDtgDST3XMvJyrWdrHpcDoKWJpKq52T+V3w+RGKvWfVuvwbYYhxdq559JNvuVbrSOtT/AA5ho9aUn4L+eJaej1S6Wlp5JDme+GN7jYC7nMaXGw2DaVsQd4ps8li6cadecI5KTS5JkK1zfE0/Jwjvwqqvkjufhpf+af8Ab9yqgFrHsbkx1Ufv48k/+1W0escP8Qdj/wAl9y6VtnhggCAIAgCAIAgCAIAgCAIAgCAIAgCAIAgCAIAgCAp/SrU6+SSSajnaXSPdIY5hl2ucXOtI0HjJsC3rXYw+lFGKjUjlsuvQrcOBWuOaLVlJfsmnkjaPlgZ4/WNu0dZC6lLE0qvVl6kGmjTgq8wFgBAS/VJ32pvrPYSLT0h2eXd5ko5m61gd8anxm+yYvGVOuz6PobsNPv8ANkeUDqHQuif7jSfR4vZNW7T6i5I+a4/tVX+6XmyH65j8DT+Ud+FV18kdr8Ne+n/b9yvsI0eqan4iF72/PIys+26wPUqIwcsj0mIx+Gw/vJpPhm/BFmaDaCvpJeHmka6TKW5GAloBtvebEnZyLYp0tV3Z5XSumY4qHRU42V73efgTpXHACAIAgCAIAgCAIAgCAIAgCAIAgCAIAgCAIAgCAIAgPwhARPHtXGH1Vy6AQyG/wkHwRueMtHauPjNK26OOr0tid1we0i4pld45qXqGXNHMyobxMk+Df0Zhdrj05V0qWlYPZUjbkQcOBX2MYHUUptVQSQcQLx2p6Hi7XdRXRp1qdTqNMi00b/VJ32pvrPYSLX0h2eXd5mY5m61gd8anxm+zYvGVOuz6PobsNPv82anDsMmnNqeJ8x3HKCQOl24dZUVFvI3a+Jo0FerJLn6Zl/6PU7o6WnjkGWRkMbHC4NnNY0OFxsO0Hct2CtFJnznFzjUrznHJybXJs9q3DopS0zRslyHMzOA6x5QDsustJ5ldOtUp31JNXzsZICyVn6gCAIAgCAIAgCAIAgCAIAgCAIAgCAIAgCAIAgCAIAgCAIAgCA+JYw4FrgHNOwggEEc4O9E7ZAj9LoNRRVLKqCEQTMvbgiWMOZrmG8Y7Xc47gOJbMsXVlB05Suvn6mNVZn3LobSPnfUSx8NI8gkPN2izQ3YzcdjeO60+jje50Y6UxMKKowlZLhn4m9iia0BrAGtG4NAAHQApmhKTk7t3PtDAQBAEAQBAEAQBAEAQBAEAQBAEAQBAEAQBAEAQBAEAQBAEAQBAEAQBAEAQBAEAQBAEAQBAEAQBAEAQBAEAQBAEAQBALoDR12l9DCS2Wrp2OG9vCMLh5oN1dHDVpbYxfgYujDGsPDPDIfSf/in+SxHwPwGsjaYZpFS1BtT1MEzt+VkjHO62g3HoVU6NSHWi13C6NoqzJ4VlXHE0vmeyKMWu57gxoubC7ibC5ICzGLk7JXBr/dRReGUvrovzKfQ1fhfgzF0ekGkVI9wYyqpnvcbNa2WNxJO4AB1yUdKoldxfgLo2arMhAaubSOka4tfVUzHtJa5rpowQQbEEF1wQeJWKjUauovwMXR8e6ii8MpfXRfmToavwvwYujY0lUyVgfE9ksZvZzHBzTYkGzhsO0EdSg007NGT2WAfE0zWNLnuDGNBc5ziAABtJJOwBEruyBrfdLR+F0vrovzKzoanwvwMXQ90tH4XS+ui/MnQ1PhfgLo2NPO17Q+NzXscLtc0hwI5QRsKg007MyeiwDyqahsbS+RzY2N2lziGgDnJ2BZSbdkDX+6Wj8LpfXRfmU+hqfC/AxdD3S0fhdL66L8ydDU+F+Auh7paPwul9dF+ZOhqfC/AXR6x45TOF21EDhzSsP8isdHNZp+Bm5mxStcLtIcOUEEekKDVswfaAx66uihbnnkjhZe2aRzWC53C7iBfYVKMZSdoq4MD3U0XhlJ6+L8yn0FX4X4GLoe6mi8MpPXxfmToKvwvwF0PdTReGUnr4vzJ0FX4X4MXRl02KwSW4OaGS+7K9jr9FjtUHCSzTMmYogIAgCAwcaxWOlgknndlijF3Hj5AAOMkkADlIU6dOVSShHNmG7HOWmGnNTXuIe4w03yYGEhtuLOR8Y7p2cgC9JhsHTorK74+hU5NkX2DmC3MyIDwdxBSzB+24+MbRzFYBZmrjWVLDIynrpDLTOIa2V5u6I7m3dvcy9gb7t97Cy5eNwEZRc6as+HEnGXEn2uXvTP40Pt2LnaN7Qu/yZOeRzrZemKTeaCD/ANlR+Xj/ABLWxfuJ8jMczqYLypeCgOVNMh/7Cs+kze1cvWYX3MOSKJZmosrzB0hqf70U31v9RKvMaQ7RLu8kXRyJktMkVzrwxvgaIQNNpKl2U8vBMs6T0nI3ocV0dGUderrvKPnuITewoKy9FcqFkuC89RGN56WSlce2gdmYP9KQk/c/P9oLgaVpatRTW/zRbB7LFoLlkyLa0O9VZ5L+4LZwXaIc0Ylkcy2XqrlAslwLJcH4WDkHoS7B7UdQ+J2eF74X/Ojc5jvtNIKjKKkrSV+YLq1VaxH1LxSVrg6cgmGWwGewu5rgNmcAEgjeAeMbeHj8Cqa6SnlvXAtjK+xmw1697W+Xj/C9V6L9/wBzE8igbL0RULIBZAfJjHIPQl2CWaI6e1dC9tnunp/lQyOLhbjyE7WHkts5QtPEYKnWWVnxX3JKTR0ZhGJR1MMc8JzRSNDmnds5COIg3BHKCvNThKEnGWaLk7mYogICrNf1S4UtPGDZr5iXc+SM5QeUXdfpAXV0TFOrJ8EQqZFILulRY+pKjpJKmXsoRvna1hp2yWIO13CFrTsLhZnOATbjXM0pKpGC1Mt/2JwtcubF9HqWpjMc8EUjT/CARztcNrTzghcSnWnTleD2llkznbHdCquGplhip6mdjHkMkbFI4OYbFhzNblJsRe3HdekpYylOmpSkk+FypxdzyZoPiLtgoqjrbl/EQpPGUF/WjGqy1tOeG9zoFU1zagNp2yB1r52zRtJNtm21+tcfCav539GW23gyyXVKKXoCo3ugnfKj8vH+Ja+L9xPkZjmdSLypeEBytpl3wrPpM3tXL1eF9zDkiiWZp1eYOkNT/eim+t/qJV5nSHaJd3ki6ORMlpkjm/W1jfZOIyBpvHB8Azku03kP2y4eaF6XR9Lo6C4vb6FM3dkRp4XPe1jBd73BjRyucQ1o9JC3JNRTb3ET8niLHOY4Wc1xY4cjmkgj0gommk0CTas8a7FxGF5No5DwEniyEBp6nhh6AVq46l0lFretq7v2JRdmdMrzBcRbWh3qrPJf3BbOC7RDmjEsjmZepKDOwKnbJU08bxmY+aJjxci7XSNa4XG0XBO0KutJxpyazSZlZnQB1V4X4MfX1P6i877QxPxfRFuqiJawtV9NBSyVNFnidC3O5jnue1zB3Vi67g4DaNvFbjuNzB6QqTqKFTbcjKKtsKeXaKzYaO1Bjq6Z7TZzZ4iOL/EbcdBFx0FV10nSknwfkZWZd2vXva3y8f4XrhaL9/3MsnkUCvQlRItXuFxVOI08FQ3hIXmTO3M5t8sMjx2zSCO2aDsPEtbGVJU6MpRe1W80ZjtZc9Rqnwxws2F8Z5WzTEj7TyPuXDWksQv6voi3URS2nWjRw+rdBmMkZaJInHeWOJAzW2ZgWuGzfYHZew7uExHT09e1nkyuSsyPrYIl7ahawuoZYybiOc5eZr2Nfb7RcetcDSsUqqfFfsWwyLMXMJhAQnW3o4+soTwILp4XcMxo3uAaWvaOctcSBxloHGt3AV1Sq/qyewjJXRzmvSlIIQG7w3TCug+Jq52gfJc7hG/ZkzAKieFoz60F5eRlNkywfXPVMIFVDFUN5WXhfzn5TXdFm9K0amiab2wbXPaSU3vLR0U03pK/ZA8tmAuYZLNkA4yBchw52k247Ll4jC1aHWWzjuLFJM1muXvTP40Pt2KzRvaV3+TMTyOdF6UpPegrHwyMliOWWNwex1gbOG0GxBB61GcFOLjLJglPvoYp4V/wwfprU9nYf4fqyWux76GKeFf8MH6aezsP8P1Y12RWsqnSyPlkOaSRzpHmwF3OJc42GwbSdy3IRUIqKyRE8VkHSGp/vRTfW/1Eq8zpDtEu7yRdHI3Wl+Mijo56g2uxhyA8ch7WMdbi1UUKXS1Iw4mW7I5WJJ2klzjtJO8k7STz3XreRQTHVJhXZGJxEi7IQ6d3S2zWf73tPmrS0jU1KD+ewlBbT51s4V2Pic1hZk1qhvn3D/8Aka89aaPqa9BfLYJKzIcQt0idR6B432ZQwTE3kLcknlGdo/0kX6CF5TFUuiquHhyL4u6MbWh3qrPJf3BSwXaIc0JZHMy9SUGZg1UIqiCV9yyOaOR1tpyska42HLYFQqxcoSit6aCLv9+eg/y6v1cf6i4Xsuv8vEt10RHTvWqKuB9PSwvijk2SPlLcxZxta1pIF+M3Oy+zbcbmF0b0c1Obu1kkRlO5WS6hAk2rjA3VeIQNAJjje2eV3EGMOYA+M4BvWeQrVxtZU6L4vYu8lFXZbGvXva3y8f4XrkaL9/3MnPIoFehKiRavMTipsRp5qh3BwsMmZ1nOtmhkYNjQT3TgN3GtbGU5VKMoxV3s80Zi7Muyo1p4W0XFQXnkbFMSf9lvSVw1o7EP+n6ot10Unp7pN+0KszhhjjDRFG02zZGlzrutszFz3HZu2Dba67mEw/QU9TfmyqTuyOrZMF86h6EsoJJHCwmmcW87WNbH+Jr/AELz+lZp1kuC/cthkWSuaTCAICBaY6r6asc6WI9i1LtrnNALHnlfHs284I57rew2kKlFar2r+ZEXFMq3GdV+IwXIhFSwfKgcHbPEdZ9+YArrU9I0J5u3MrcGRGrpnxOyzMfC/wCbI1zD6HAFbsZRkrxd+RE8lkHpTzuje18bnMkaQ5rmmxBG4grEoqSs8gXDpHpJ2fo5JM6wma+KKYDdwjZ47kDizNLXW/iXFoYfocaorLbbwZY3eJTS7ZWfcUTnENY1z3E2DWguJPEABtJRtJXYM39g1XgtV6iX8qq6el8a8UZsx+warwWq9RL+VOnpfGvFCzMGSMtJa4FrgSCHAggjYQQdoI5FammrowfKA6Q1P96Kb63+olXmdIdol3eSLo5EQ1+Y38RRtO//AMiQcwuyIHluc580Lc0TS61R8l9yM3uKeXaKy7dQeE5aeepcNsrxEzxIxtI6XvcPMXC0tUvOMOCv4lsEfGvzCc0NPUtG2N5if4sgu0nocwDz00TVtOUOO3wE1vKVXdKi2dQmNZZJ6Rx2PHZEfjNsyT0t4M+aVyNLUrqNRcn9vuWQe4sDWh3qrPJf3Bc3BdohzROWRzMvUlB9MYSQGgucSAABcknYAAN5J4kbttYPqogfG7LIx8b9+V7XMNuhwBWIyUldO4PNZBIdDdGmV0wjfVw0pJsGvDjI7mYCAxx86/MtbE4h0Y3UW/LvJRVzofRXRmCgh4KmaRfa97tr3u5XH/obBxLzlevOtLWn/wALUrEV1697W+Xj/C9bei/f9zIzyKBXoSoIAgPwuA3myzYEs0L0Dqa97TkdDSbC6ZwsC3/TB7skbiNg4zxHSxONp0Va95cPUkotnRuGUDIIo4YhlijaGMG+zWiw28Z515uc3OTlLNlxlKICAq/WFrIqaCrMEcML2ZGyNc/Pch2YHYCPlNPoXTwmAhXp67k87EJSsyISa5MQO5lI3ojkP85VurRVDi/FehHXZZuq/Sp+IUrnzlnZEchZIGjKLEBzDlubAgkdLSuVjsMqFS0cmTi7olVbRRzMLJmMljO9r2hwPUVqxlKLvF2JHO2tTRyKhrclP2sUkYlDL3yEuc0gX25e0uOkjiXpMBXlWpXlmna/EpkrMhy3SJNsFB/YGIb8vZMFuS+aG/3Fq0KvbKf9r+5JdVkJW+RN7oJ3yo/Lx/iWvi/cT5GY5nUi8oXgoDlbTLvhWfSZvauXrML7mHJFEszTq8wdH6oXWwimJ2D4X+olXmdIdol3eSLo5FE6Y4z2ZWz1F7se+0fk29pH0XaAelxXfw1LoqUYePMqbuzTK8wZVPic7G5Y5po2Dc1kkjQLm5s0Gw2m6hKnCTu4p9yFxUYlM9uWSaaRh3tfI9w2bRsJtvSNOEXdRS7kLmKpg2ejOLmkq4Kgbongu52HtZB1sc5VV6XS05Q4+e4ynZnQesuQOwirc0hzTFcEbiCWkFebwStiIc0XSyOaV6koNlox++0n0mD2zFViPdT5PyMrM6W0s0cirqd0MwFyCY32u6N/yXNPTvHGLjjXmKFeVGalH/pc1c5er6N8Mj4pW5ZY3Fjxzg2NuUHeDxgheqhNTipRyZQeCkDoLVHpka2Aw1Dr1UAFyTtkj3NeeVwPau6j8ped0hhVRnrRyf0fAtjK5569e9rfLx/hes6L9/3MTyKBXoSok+rOjjmxOmjmYyWJxkzMeA5ptBK4XadhsQD1LVx0pRoScXZ7PNEo5l++4vD/AAGk9TH+Vee/NV/jfiy3VRk0WjdHCbw0tNE7lZFG0+kC/EoSrVJdaTfeLI2qrMhAEAQFY67tGHTwsqoWl0lOCJGjaTCdpI5chF+hzjxLp6MxChNwlk/MhNFFrvlRs9H8enopeFpX5H7nAi7XN32e3jH3jiIVVahCtHVmjKdidHXVV5bdj0wfburyWvy5M33ZloeyaV+s/oS12V/jGKy1Uzpqh5klfvO4ADcGj5LRxBdGnSjTjqxWwi3cxoIXPc1kbS+R5DWtbtJcTYADlUpSUVd5GC5NJtHewNHHwutwpdFJMRuMjp4823jAADQeRoXEoV+mxutu225WZY1aJS67hWb3QTvlR+Xj/EtfF+4nyMxzOpQvKl4KA5V0y74Vn0mb2rl6vC+5hyRRLM06vMFvQ432NovFlNpZuFgZxHt55s5HQwPPTZcV0ekx7vkrN9yRZe0SoQu2Vm40TwB9dVMpo3CMuDnOeRmDWtaSSW3F9thv3uCoxFdUabmzKV2WH7x8nhrPUH9Vc32uvg+v7E+jHvHyeGs9Qf1U9rr4Pr+w6MrrSrAn0VVJTPdnLMpDwMoc1zQ4EC5tvI37wV0sPWVampog1ZmpVxguDDMa7I0ZqWON5Kdhgd4oLTEfsEDzSuLUo9HjotZNp+pYn+kp9dorNlox++0n0mD2zFViPdT5PyMrM6wXki8pvXpozYsrohyRT29ETz+A+YuzorEZ0nzX3K5reVCuyVm30Ux11FVRVDLkMNntHyozse3pttHOAqcRRVam4Pu5mU7MuLXXUNkwqOSNwfG+aJ7HDaC1zHlpHMQQuJoxOOIaeaTLJ5FDL0JUS7VN33pOmX+mmWnpDs8u7zRKOZ0ovMlwQBAEAQBAfhCArDSrU9DM4yUUgpHHaYy3NFf+ECxj6rjkAXToaUnBatRX+e8g4cCC1mqfEmdzHFN5OVv/AOmVdCOk8O97Xd6ENRmGNWmKeCO9bT/qKz8/h/j+j9Bqs22G6n6+QjhTBTN48zzI4DmawWJ84KielKK6qb/n83GdRlo6F6vabD+3beeptYzPA2XFiI2jYwHrO3euVicbUr7HsXAmopGXrBwKStoZKeAsEriwtLyWt7WRrzcgE7mniUMJWjRqqcstpmSurFSe83iHz6T1kn6S7HtWhwfgvUr1GbPRfVVXQVlPNK6m4OKVsjsr3k2abmwMYF+tVV9JUalOUEndr5eplQaZdgXELAgKQ0g1T101VUTRupcks0kjc0kgOV73ObcCM2Njyrt0dJUYU4xad0v5vK3Btmv95vEPn0nrJP0lb7VocH4L1MajNvimrPEZaWjpw+lDKZstwZJLGSSZ7yR8FtAZkHSXKinj6Eak5tP9VtyyS5mXF2NT7zWIfPpPWSfpK/2rQ4PwXqY1GTbVboBNQSzS1Rhc9zGxx8G5zrDMXSXzNba5bH6CtDHY2NeKjC/zuSjGxZC5xMICtdaOr6avnimpTC1wYY5OFc5twHZo7ZWOv3T/ALl0sDjYUIuM78VYhKNyF+81iHz6T1kn6S3vatDg/BepHUZuMD1Z4hDDWQufS5KmHg9kkh+Ea8OjJ+D3AF485UVsfRnKEkn+l33Zb95lRZp/eaxD59J6yX9JX+1aHB+C9TGozMwXVJXxVEEr30uSOWOR2WSQnKyRrjYGIbbDlVdXSdGVOUUntTW71Cg7l5Lhlpi4ph7KiGSGYZo5GljhzEW2HiPGCpQm4SUlmgUZJqZrwSGyUjm32EvkaSOIlvBmx5rld1aVo22p/T1KtRn57zWIfPo/WS/pLPtWhwfgvUajJPLoHiD8JFDI+mdJHOHxO4SQjgrOJaSY73DnG2zcQOJaixlFYnpUnZrbs3ktV2sRf3m8Q+dSesk/SW37VocH4L1I6jN9oJqzrKSvgqJnU5ijLy4Me9zu2ifGLAxgb3jjWvi9IUqtFwind28zMYNMuFccsCAIAgCAIAgCAIAgCAIAgCAIAgCAIAgCAIAgCAIAgCAIAgCAIAgCAIAgCAIAgCAIAgCAIAgCAIAgCAIAgCAIAgCAIAgCAIAgCAIAgCAIAgCAIAgCAIAgCAIAgCAIAgCA/9k=">
            <a:hlinkClick r:id="rId3"/>
            <a:extLst>
              <a:ext uri="{FF2B5EF4-FFF2-40B4-BE49-F238E27FC236}">
                <a16:creationId xmlns:a16="http://schemas.microsoft.com/office/drawing/2014/main" id="{611ADE81-F125-4CA6-4479-A3451F4B7341}"/>
              </a:ext>
            </a:extLst>
          </p:cNvPr>
          <p:cNvSpPr>
            <a:spLocks noChangeAspect="1" noChangeArrowheads="1"/>
          </p:cNvSpPr>
          <p:nvPr/>
        </p:nvSpPr>
        <p:spPr bwMode="auto">
          <a:xfrm>
            <a:off x="57150" y="-1676400"/>
            <a:ext cx="541972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a:p>
        </p:txBody>
      </p:sp>
      <p:pic>
        <p:nvPicPr>
          <p:cNvPr id="2" name="Picture 1" descr="A group of people wearing hard hats&#10;&#10;Description automatically generated">
            <a:extLst>
              <a:ext uri="{FF2B5EF4-FFF2-40B4-BE49-F238E27FC236}">
                <a16:creationId xmlns:a16="http://schemas.microsoft.com/office/drawing/2014/main" id="{009ED78D-F756-A64D-CDA4-E607A1A7A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6625" y="2987675"/>
            <a:ext cx="3657600" cy="2438836"/>
          </a:xfrm>
          <a:prstGeom prst="rect">
            <a:avLst/>
          </a:prstGeom>
        </p:spPr>
      </p:pic>
    </p:spTree>
    <p:extLst>
      <p:ext uri="{BB962C8B-B14F-4D97-AF65-F5344CB8AC3E}">
        <p14:creationId xmlns:p14="http://schemas.microsoft.com/office/powerpoint/2010/main" val="102519199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533400" y="1219200"/>
            <a:ext cx="5105400" cy="4449763"/>
          </a:xfrm>
        </p:spPr>
        <p:txBody>
          <a:bodyPr/>
          <a:lstStyle/>
          <a:p>
            <a:r>
              <a:rPr lang="en-US" altLang="en-US" dirty="0"/>
              <a:t>Recognition Programs</a:t>
            </a:r>
          </a:p>
          <a:p>
            <a:pPr lvl="1">
              <a:lnSpc>
                <a:spcPct val="120000"/>
              </a:lnSpc>
            </a:pPr>
            <a:r>
              <a:rPr lang="en-US" altLang="en-US" sz="2400" dirty="0"/>
              <a:t>Safety Awards</a:t>
            </a:r>
          </a:p>
          <a:p>
            <a:pPr lvl="1">
              <a:lnSpc>
                <a:spcPct val="120000"/>
              </a:lnSpc>
            </a:pPr>
            <a:r>
              <a:rPr lang="en-US" altLang="en-US" sz="2400" dirty="0"/>
              <a:t>Carolina Star Programs</a:t>
            </a:r>
          </a:p>
          <a:p>
            <a:pPr lvl="2">
              <a:spcBef>
                <a:spcPts val="600"/>
              </a:spcBef>
              <a:spcAft>
                <a:spcPts val="600"/>
              </a:spcAft>
            </a:pPr>
            <a:r>
              <a:rPr lang="en-US" altLang="en-US" sz="2000" i="0" dirty="0"/>
              <a:t>Carolina Star</a:t>
            </a:r>
          </a:p>
          <a:p>
            <a:pPr lvl="2">
              <a:spcBef>
                <a:spcPts val="600"/>
              </a:spcBef>
              <a:spcAft>
                <a:spcPts val="600"/>
              </a:spcAft>
            </a:pPr>
            <a:r>
              <a:rPr lang="en-US" altLang="en-US" sz="2000" i="0" dirty="0"/>
              <a:t>Rising Star</a:t>
            </a:r>
          </a:p>
          <a:p>
            <a:pPr lvl="2">
              <a:spcBef>
                <a:spcPts val="600"/>
              </a:spcBef>
              <a:spcAft>
                <a:spcPts val="600"/>
              </a:spcAft>
            </a:pPr>
            <a:r>
              <a:rPr lang="en-US" altLang="en-US" sz="2000" i="0" dirty="0"/>
              <a:t>Building Star</a:t>
            </a:r>
          </a:p>
          <a:p>
            <a:pPr lvl="2">
              <a:spcBef>
                <a:spcPts val="600"/>
              </a:spcBef>
              <a:spcAft>
                <a:spcPts val="600"/>
              </a:spcAft>
            </a:pPr>
            <a:r>
              <a:rPr lang="en-US" altLang="en-US" sz="2000" i="0" dirty="0"/>
              <a:t>Public Sector</a:t>
            </a:r>
          </a:p>
          <a:p>
            <a:pPr>
              <a:lnSpc>
                <a:spcPct val="120000"/>
              </a:lnSpc>
            </a:pPr>
            <a:r>
              <a:rPr lang="en-US" altLang="en-US" dirty="0"/>
              <a:t>Alliances</a:t>
            </a:r>
          </a:p>
        </p:txBody>
      </p:sp>
      <p:sp>
        <p:nvSpPr>
          <p:cNvPr id="9" name="Rectangle 3"/>
          <p:cNvSpPr txBox="1">
            <a:spLocks noChangeArrowheads="1"/>
          </p:cNvSpPr>
          <p:nvPr/>
        </p:nvSpPr>
        <p:spPr bwMode="gray">
          <a:xfrm>
            <a:off x="533400" y="533400"/>
            <a:ext cx="8534400" cy="457200"/>
          </a:xfrm>
          <a:prstGeom prst="rect">
            <a:avLst/>
          </a:prstGeom>
          <a:noFill/>
          <a:ln w="9525">
            <a:noFill/>
            <a:miter lim="800000"/>
            <a:headEnd/>
            <a:tailEnd/>
          </a:ln>
        </p:spPr>
        <p:txBody>
          <a:bodyPr lIns="46038" tIns="0" rIns="46038" bIns="0">
            <a:spAutoFit/>
          </a:bodyPr>
          <a:lstStyle/>
          <a:p>
            <a:pPr>
              <a:defRPr/>
            </a:pPr>
            <a:r>
              <a:rPr lang="en-US" sz="3000" b="1" u="none" kern="0" dirty="0">
                <a:solidFill>
                  <a:srgbClr val="102447"/>
                </a:solidFill>
                <a:latin typeface="Avenir Next LT Pro Demi" panose="020B0704020202020204" pitchFamily="34" charset="0"/>
                <a:ea typeface="+mj-ea"/>
                <a:cs typeface="+mj-cs"/>
              </a:rPr>
              <a:t>Education, Training and Technical Assistance</a:t>
            </a:r>
          </a:p>
        </p:txBody>
      </p:sp>
      <p:sp>
        <p:nvSpPr>
          <p:cNvPr id="26629" name="AutoShape 12" descr="Image result for carolina star"/>
          <p:cNvSpPr>
            <a:spLocks noChangeAspect="1" noChangeArrowheads="1"/>
          </p:cNvSpPr>
          <p:nvPr/>
        </p:nvSpPr>
        <p:spPr bwMode="auto">
          <a:xfrm>
            <a:off x="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a:p>
        </p:txBody>
      </p:sp>
      <p:sp>
        <p:nvSpPr>
          <p:cNvPr id="26630" name="AutoShape 14" descr="Image result for carolina star"/>
          <p:cNvSpPr>
            <a:spLocks noChangeAspect="1" noChangeArrowheads="1"/>
          </p:cNvSpPr>
          <p:nvPr/>
        </p:nvSpPr>
        <p:spPr bwMode="auto">
          <a:xfrm>
            <a:off x="0" y="-152400"/>
            <a:ext cx="1266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a:p>
        </p:txBody>
      </p:sp>
      <p:sp>
        <p:nvSpPr>
          <p:cNvPr id="26631" name="AutoShape 16" descr="Image result for carolina star"/>
          <p:cNvSpPr>
            <a:spLocks noChangeAspect="1" noChangeArrowheads="1"/>
          </p:cNvSpPr>
          <p:nvPr/>
        </p:nvSpPr>
        <p:spPr bwMode="auto">
          <a:xfrm>
            <a:off x="0" y="-152400"/>
            <a:ext cx="1266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a:p>
        </p:txBody>
      </p:sp>
      <p:pic>
        <p:nvPicPr>
          <p:cNvPr id="13" name="Picture 12">
            <a:extLst>
              <a:ext uri="{FF2B5EF4-FFF2-40B4-BE49-F238E27FC236}">
                <a16:creationId xmlns:a16="http://schemas.microsoft.com/office/drawing/2014/main" id="{E1BCAA03-1D0B-4DAA-9B42-FC01ADC0FEF2}"/>
              </a:ext>
            </a:extLst>
          </p:cNvPr>
          <p:cNvPicPr>
            <a:picLocks noChangeAspect="1"/>
          </p:cNvPicPr>
          <p:nvPr/>
        </p:nvPicPr>
        <p:blipFill>
          <a:blip r:embed="rId3"/>
          <a:stretch>
            <a:fillRect/>
          </a:stretch>
        </p:blipFill>
        <p:spPr>
          <a:xfrm>
            <a:off x="5943600" y="1724818"/>
            <a:ext cx="2476500" cy="3438525"/>
          </a:xfrm>
          <a:prstGeom prst="rect">
            <a:avLst/>
          </a:prstGeom>
        </p:spPr>
      </p:pic>
    </p:spTree>
    <p:extLst>
      <p:ext uri="{BB962C8B-B14F-4D97-AF65-F5344CB8AC3E}">
        <p14:creationId xmlns:p14="http://schemas.microsoft.com/office/powerpoint/2010/main" val="51916693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8D6E9-876B-E4EA-262C-ED8CBC0F0D60}"/>
              </a:ext>
            </a:extLst>
          </p:cNvPr>
          <p:cNvPicPr>
            <a:picLocks noChangeAspect="1"/>
          </p:cNvPicPr>
          <p:nvPr/>
        </p:nvPicPr>
        <p:blipFill>
          <a:blip r:embed="rId3"/>
          <a:stretch>
            <a:fillRect/>
          </a:stretch>
        </p:blipFill>
        <p:spPr>
          <a:xfrm>
            <a:off x="4291497" y="2605451"/>
            <a:ext cx="4194412" cy="3139712"/>
          </a:xfrm>
          <a:prstGeom prst="rect">
            <a:avLst/>
          </a:prstGeom>
          <a:ln>
            <a:noFill/>
          </a:ln>
          <a:effectLst>
            <a:outerShdw blurRad="292100" dist="139700" dir="2700000" algn="tl" rotWithShape="0">
              <a:srgbClr val="333333">
                <a:alpha val="65000"/>
              </a:srgbClr>
            </a:outerShdw>
          </a:effectLst>
        </p:spPr>
      </p:pic>
      <p:sp>
        <p:nvSpPr>
          <p:cNvPr id="27651" name="Rectangle 3"/>
          <p:cNvSpPr>
            <a:spLocks noGrp="1" noChangeArrowheads="1"/>
          </p:cNvSpPr>
          <p:nvPr>
            <p:ph type="title"/>
          </p:nvPr>
        </p:nvSpPr>
        <p:spPr>
          <a:xfrm>
            <a:off x="533400" y="579437"/>
            <a:ext cx="8534400" cy="457200"/>
          </a:xfrm>
          <a:noFill/>
        </p:spPr>
        <p:txBody>
          <a:bodyPr>
            <a:normAutofit fontScale="90000"/>
          </a:bodyPr>
          <a:lstStyle/>
          <a:p>
            <a:r>
              <a:rPr lang="en-US" altLang="en-US" sz="3000" dirty="0"/>
              <a:t>Education, Training and Technical Assistance</a:t>
            </a:r>
          </a:p>
        </p:txBody>
      </p:sp>
      <p:sp>
        <p:nvSpPr>
          <p:cNvPr id="27650" name="Rectangle 2"/>
          <p:cNvSpPr>
            <a:spLocks noGrp="1" noChangeArrowheads="1"/>
          </p:cNvSpPr>
          <p:nvPr>
            <p:ph idx="1"/>
          </p:nvPr>
        </p:nvSpPr>
        <p:spPr>
          <a:xfrm>
            <a:off x="533400" y="1219200"/>
            <a:ext cx="7924800" cy="4525963"/>
          </a:xfrm>
        </p:spPr>
        <p:txBody>
          <a:bodyPr/>
          <a:lstStyle/>
          <a:p>
            <a:r>
              <a:rPr lang="en-US" altLang="en-US" dirty="0"/>
              <a:t>Education and Training</a:t>
            </a:r>
          </a:p>
          <a:p>
            <a:endParaRPr lang="en-US" altLang="en-US" sz="800" dirty="0"/>
          </a:p>
          <a:p>
            <a:pPr lvl="1"/>
            <a:r>
              <a:rPr lang="en-US" altLang="en-US" sz="2400" dirty="0"/>
              <a:t>Safety and health workshops</a:t>
            </a:r>
          </a:p>
          <a:p>
            <a:pPr lvl="1"/>
            <a:endParaRPr lang="en-US" altLang="en-US" sz="1000" dirty="0"/>
          </a:p>
          <a:p>
            <a:pPr lvl="1"/>
            <a:r>
              <a:rPr lang="en-US" altLang="en-US" sz="2400" dirty="0"/>
              <a:t>Speaker’s bureau</a:t>
            </a:r>
          </a:p>
          <a:p>
            <a:pPr lvl="1"/>
            <a:endParaRPr lang="en-US" altLang="en-US" sz="1000" dirty="0"/>
          </a:p>
          <a:p>
            <a:pPr lvl="1"/>
            <a:r>
              <a:rPr lang="en-US" altLang="en-US" sz="2400" dirty="0"/>
              <a:t>Webinars</a:t>
            </a:r>
          </a:p>
          <a:p>
            <a:pPr lvl="1"/>
            <a:endParaRPr lang="en-US" altLang="en-US" sz="1000" dirty="0"/>
          </a:p>
          <a:p>
            <a:pPr lvl="1"/>
            <a:r>
              <a:rPr lang="en-US" altLang="en-US" sz="2400" dirty="0"/>
              <a:t>Display booths</a:t>
            </a:r>
          </a:p>
          <a:p>
            <a:pPr lvl="1"/>
            <a:endParaRPr lang="en-US" altLang="en-US" sz="1000" dirty="0"/>
          </a:p>
          <a:p>
            <a:pPr lvl="1"/>
            <a:r>
              <a:rPr lang="en-US" altLang="en-US" sz="2400" dirty="0"/>
              <a:t>Training calendar</a:t>
            </a:r>
          </a:p>
        </p:txBody>
      </p:sp>
      <p:sp>
        <p:nvSpPr>
          <p:cNvPr id="11" name="TextBox 10"/>
          <p:cNvSpPr txBox="1"/>
          <p:nvPr/>
        </p:nvSpPr>
        <p:spPr>
          <a:xfrm>
            <a:off x="4724400" y="5378450"/>
            <a:ext cx="1066800" cy="184150"/>
          </a:xfrm>
          <a:prstGeom prst="rect">
            <a:avLst/>
          </a:prstGeom>
          <a:noFill/>
        </p:spPr>
        <p:txBody>
          <a:bodyPr>
            <a:spAutoFit/>
          </a:bodyPr>
          <a:lstStyle/>
          <a:p>
            <a:pPr>
              <a:defRPr/>
            </a:pPr>
            <a:r>
              <a:rPr lang="en-US" sz="600" u="none" dirty="0">
                <a:solidFill>
                  <a:schemeClr val="bg1"/>
                </a:solidFill>
                <a:latin typeface="+mn-lt"/>
              </a:rPr>
              <a:t>NCDOL Photo Library</a:t>
            </a:r>
          </a:p>
        </p:txBody>
      </p:sp>
      <p:sp>
        <p:nvSpPr>
          <p:cNvPr id="7" name="TextBox 6">
            <a:extLst>
              <a:ext uri="{FF2B5EF4-FFF2-40B4-BE49-F238E27FC236}">
                <a16:creationId xmlns:a16="http://schemas.microsoft.com/office/drawing/2014/main" id="{9D5407B3-05A2-66E4-D521-DE3FFA374921}"/>
              </a:ext>
            </a:extLst>
          </p:cNvPr>
          <p:cNvSpPr txBox="1"/>
          <p:nvPr/>
        </p:nvSpPr>
        <p:spPr>
          <a:xfrm rot="16200000">
            <a:off x="7706067" y="4893824"/>
            <a:ext cx="1288822" cy="218493"/>
          </a:xfrm>
          <a:prstGeom prst="rect">
            <a:avLst/>
          </a:prstGeom>
          <a:noFill/>
        </p:spPr>
        <p:txBody>
          <a:bodyPr wrap="square" rtlCol="0">
            <a:spAutoFit/>
          </a:bodyPr>
          <a:lstStyle/>
          <a:p>
            <a:r>
              <a:rPr lang="en-US" sz="800" u="none" dirty="0">
                <a:solidFill>
                  <a:schemeClr val="bg1">
                    <a:lumMod val="50000"/>
                  </a:schemeClr>
                </a:solidFill>
                <a:latin typeface="+mn-lt"/>
              </a:rPr>
              <a:t>NCDOL Photo Library</a:t>
            </a:r>
          </a:p>
        </p:txBody>
      </p:sp>
    </p:spTree>
    <p:extLst>
      <p:ext uri="{BB962C8B-B14F-4D97-AF65-F5344CB8AC3E}">
        <p14:creationId xmlns:p14="http://schemas.microsoft.com/office/powerpoint/2010/main" val="14662255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96731"/>
            <a:ext cx="8458200" cy="923330"/>
          </a:xfrm>
          <a:noFill/>
        </p:spPr>
        <p:txBody>
          <a:bodyPr/>
          <a:lstStyle/>
          <a:p>
            <a:r>
              <a:rPr lang="en-US" altLang="en-US" sz="3000" dirty="0"/>
              <a:t>Education, Training and Technical Assistance</a:t>
            </a:r>
          </a:p>
        </p:txBody>
      </p:sp>
      <p:sp>
        <p:nvSpPr>
          <p:cNvPr id="28675" name="Rectangle 3"/>
          <p:cNvSpPr>
            <a:spLocks noGrp="1" noChangeArrowheads="1"/>
          </p:cNvSpPr>
          <p:nvPr>
            <p:ph idx="1"/>
          </p:nvPr>
        </p:nvSpPr>
        <p:spPr>
          <a:xfrm>
            <a:off x="533400" y="1189037"/>
            <a:ext cx="8153400" cy="4525963"/>
          </a:xfrm>
          <a:noFill/>
        </p:spPr>
        <p:txBody>
          <a:bodyPr/>
          <a:lstStyle/>
          <a:p>
            <a:r>
              <a:rPr lang="en-US" altLang="en-US" dirty="0"/>
              <a:t>Technical Assistance</a:t>
            </a:r>
          </a:p>
          <a:p>
            <a:pPr lvl="1">
              <a:lnSpc>
                <a:spcPct val="150000"/>
              </a:lnSpc>
            </a:pPr>
            <a:r>
              <a:rPr lang="en-US" altLang="en-US" sz="2400" dirty="0"/>
              <a:t>Federal standards review for state adoption</a:t>
            </a:r>
          </a:p>
          <a:p>
            <a:pPr lvl="1">
              <a:lnSpc>
                <a:spcPct val="150000"/>
              </a:lnSpc>
            </a:pPr>
            <a:r>
              <a:rPr lang="en-US" altLang="en-US" sz="2400" dirty="0"/>
              <a:t>Coordinate State - specific rulemaking activities</a:t>
            </a:r>
          </a:p>
          <a:p>
            <a:pPr lvl="1">
              <a:lnSpc>
                <a:spcPct val="150000"/>
              </a:lnSpc>
            </a:pPr>
            <a:r>
              <a:rPr lang="en-US" altLang="en-US" sz="2400" dirty="0"/>
              <a:t>Interpretation assistance</a:t>
            </a:r>
          </a:p>
          <a:p>
            <a:pPr lvl="1">
              <a:lnSpc>
                <a:spcPct val="150000"/>
              </a:lnSpc>
            </a:pPr>
            <a:r>
              <a:rPr lang="en-US" altLang="en-US" sz="2400" dirty="0"/>
              <a:t>Variance applications</a:t>
            </a:r>
          </a:p>
          <a:p>
            <a:pPr lvl="1">
              <a:lnSpc>
                <a:spcPct val="150000"/>
              </a:lnSpc>
            </a:pPr>
            <a:r>
              <a:rPr lang="en-US" altLang="en-US" sz="2400" dirty="0"/>
              <a:t>Publications (English and Spanish)</a:t>
            </a:r>
          </a:p>
          <a:p>
            <a:pPr marL="457200" lvl="1" indent="0">
              <a:buNone/>
            </a:pPr>
            <a:endParaRPr lang="en-US" altLang="en-US" sz="2800" dirty="0"/>
          </a:p>
        </p:txBody>
      </p:sp>
      <p:sp>
        <p:nvSpPr>
          <p:cNvPr id="5" name="Rectangle 4">
            <a:extLst>
              <a:ext uri="{FF2B5EF4-FFF2-40B4-BE49-F238E27FC236}">
                <a16:creationId xmlns:a16="http://schemas.microsoft.com/office/drawing/2014/main" id="{BB51E68A-3968-47B8-23FF-B1B797E46700}"/>
              </a:ext>
            </a:extLst>
          </p:cNvPr>
          <p:cNvSpPr/>
          <p:nvPr/>
        </p:nvSpPr>
        <p:spPr bwMode="auto">
          <a:xfrm>
            <a:off x="6248399" y="3746498"/>
            <a:ext cx="228600" cy="20574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pic>
        <p:nvPicPr>
          <p:cNvPr id="7" name="Picture 6">
            <a:extLst>
              <a:ext uri="{FF2B5EF4-FFF2-40B4-BE49-F238E27FC236}">
                <a16:creationId xmlns:a16="http://schemas.microsoft.com/office/drawing/2014/main" id="{7E763328-F761-808F-91D6-3E2B2E679D40}"/>
              </a:ext>
            </a:extLst>
          </p:cNvPr>
          <p:cNvPicPr>
            <a:picLocks noChangeAspect="1"/>
          </p:cNvPicPr>
          <p:nvPr/>
        </p:nvPicPr>
        <p:blipFill>
          <a:blip r:embed="rId3"/>
          <a:stretch>
            <a:fillRect/>
          </a:stretch>
        </p:blipFill>
        <p:spPr>
          <a:xfrm>
            <a:off x="6236207" y="2895600"/>
            <a:ext cx="2148926" cy="3104004"/>
          </a:xfrm>
          <a:prstGeom prst="rect">
            <a:avLst/>
          </a:prstGeom>
        </p:spPr>
      </p:pic>
    </p:spTree>
    <p:extLst>
      <p:ext uri="{BB962C8B-B14F-4D97-AF65-F5344CB8AC3E}">
        <p14:creationId xmlns:p14="http://schemas.microsoft.com/office/powerpoint/2010/main" val="8474614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533400" y="433137"/>
            <a:ext cx="8534400" cy="732881"/>
          </a:xfrm>
          <a:noFill/>
        </p:spPr>
        <p:txBody>
          <a:bodyPr>
            <a:normAutofit/>
          </a:bodyPr>
          <a:lstStyle/>
          <a:p>
            <a:r>
              <a:rPr lang="en-US" altLang="en-US" sz="3000" dirty="0"/>
              <a:t>Education, Training and Technical Assistance</a:t>
            </a:r>
          </a:p>
        </p:txBody>
      </p:sp>
      <p:sp>
        <p:nvSpPr>
          <p:cNvPr id="29698" name="Rectangle 3"/>
          <p:cNvSpPr>
            <a:spLocks noGrp="1" noChangeArrowheads="1"/>
          </p:cNvSpPr>
          <p:nvPr>
            <p:ph idx="1"/>
          </p:nvPr>
        </p:nvSpPr>
        <p:spPr>
          <a:xfrm>
            <a:off x="533400" y="1166018"/>
            <a:ext cx="8077200" cy="4525963"/>
          </a:xfrm>
        </p:spPr>
        <p:txBody>
          <a:bodyPr/>
          <a:lstStyle/>
          <a:p>
            <a:pPr>
              <a:lnSpc>
                <a:spcPct val="130000"/>
              </a:lnSpc>
            </a:pPr>
            <a:r>
              <a:rPr lang="en-US" altLang="en-US" dirty="0"/>
              <a:t>Library</a:t>
            </a:r>
          </a:p>
          <a:p>
            <a:pPr lvl="1"/>
            <a:r>
              <a:rPr lang="en-US" altLang="en-US" sz="2400" dirty="0"/>
              <a:t>Provide research assistance (e.g., consensus standards)</a:t>
            </a:r>
          </a:p>
          <a:p>
            <a:pPr lvl="1"/>
            <a:endParaRPr lang="en-US" altLang="en-US" sz="800" dirty="0"/>
          </a:p>
          <a:p>
            <a:pPr lvl="1"/>
            <a:r>
              <a:rPr lang="en-US" altLang="en-US" sz="2400" dirty="0"/>
              <a:t>Loan videos, DVDs and publications</a:t>
            </a:r>
          </a:p>
          <a:p>
            <a:pPr lvl="1"/>
            <a:endParaRPr lang="en-US" altLang="en-US" sz="800" dirty="0"/>
          </a:p>
          <a:p>
            <a:pPr lvl="1"/>
            <a:r>
              <a:rPr lang="en-US" altLang="en-US" sz="2400" dirty="0"/>
              <a:t>On-line catalog</a:t>
            </a:r>
          </a:p>
          <a:p>
            <a:pPr lvl="1"/>
            <a:endParaRPr lang="en-US" altLang="en-US" sz="800" dirty="0"/>
          </a:p>
          <a:p>
            <a:pPr lvl="1"/>
            <a:r>
              <a:rPr lang="en-US" altLang="en-US" dirty="0"/>
              <a:t>Streaming video service</a:t>
            </a:r>
            <a:endParaRPr lang="en-US" altLang="en-US" sz="2400" dirty="0"/>
          </a:p>
          <a:p>
            <a:pPr>
              <a:lnSpc>
                <a:spcPct val="130000"/>
              </a:lnSpc>
            </a:pPr>
            <a:endParaRPr lang="en-US" altLang="en-US" sz="1000" dirty="0"/>
          </a:p>
        </p:txBody>
      </p:sp>
      <p:pic>
        <p:nvPicPr>
          <p:cNvPr id="2" name="Picture 1">
            <a:extLst>
              <a:ext uri="{FF2B5EF4-FFF2-40B4-BE49-F238E27FC236}">
                <a16:creationId xmlns:a16="http://schemas.microsoft.com/office/drawing/2014/main" id="{A820CB1A-1293-43C7-B0F3-502738062A54}"/>
              </a:ext>
            </a:extLst>
          </p:cNvPr>
          <p:cNvPicPr>
            <a:picLocks noChangeAspect="1"/>
          </p:cNvPicPr>
          <p:nvPr/>
        </p:nvPicPr>
        <p:blipFill>
          <a:blip r:embed="rId3"/>
          <a:stretch>
            <a:fillRect/>
          </a:stretch>
        </p:blipFill>
        <p:spPr>
          <a:xfrm>
            <a:off x="4787900" y="3084386"/>
            <a:ext cx="3800849" cy="2791248"/>
          </a:xfrm>
          <a:prstGeom prst="rect">
            <a:avLst/>
          </a:prstGeom>
        </p:spPr>
      </p:pic>
    </p:spTree>
    <p:extLst>
      <p:ext uri="{BB962C8B-B14F-4D97-AF65-F5344CB8AC3E}">
        <p14:creationId xmlns:p14="http://schemas.microsoft.com/office/powerpoint/2010/main" val="349842288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229600" cy="549275"/>
          </a:xfrm>
        </p:spPr>
        <p:txBody>
          <a:bodyPr/>
          <a:lstStyle/>
          <a:p>
            <a:r>
              <a:rPr lang="en-US" altLang="en-US" dirty="0"/>
              <a:t>Agricultural Safety and Health</a:t>
            </a:r>
          </a:p>
        </p:txBody>
      </p:sp>
      <p:sp>
        <p:nvSpPr>
          <p:cNvPr id="30723" name="Rectangle 3"/>
          <p:cNvSpPr>
            <a:spLocks noGrp="1" noChangeArrowheads="1"/>
          </p:cNvSpPr>
          <p:nvPr>
            <p:ph idx="1"/>
          </p:nvPr>
        </p:nvSpPr>
        <p:spPr>
          <a:xfrm>
            <a:off x="533400" y="1295405"/>
            <a:ext cx="8229600" cy="4572000"/>
          </a:xfrm>
        </p:spPr>
        <p:txBody>
          <a:bodyPr/>
          <a:lstStyle/>
          <a:p>
            <a:r>
              <a:rPr lang="en-US" altLang="en-US" dirty="0"/>
              <a:t>Conduct inspections in agricultural workplaces</a:t>
            </a:r>
            <a:endParaRPr lang="en-US" altLang="en-US" sz="3200" dirty="0"/>
          </a:p>
          <a:p>
            <a:pPr lvl="1"/>
            <a:r>
              <a:rPr lang="en-US" altLang="en-US" sz="2400" dirty="0"/>
              <a:t>Complaint, fatality, and referral</a:t>
            </a:r>
          </a:p>
          <a:p>
            <a:pPr lvl="1"/>
            <a:endParaRPr lang="en-US" altLang="en-US" sz="1000" dirty="0"/>
          </a:p>
          <a:p>
            <a:pPr lvl="1"/>
            <a:r>
              <a:rPr lang="en-US" altLang="en-US" sz="2400" dirty="0"/>
              <a:t>Conduct pre-occupancy inspections of migrant housing</a:t>
            </a:r>
          </a:p>
          <a:p>
            <a:pPr lvl="1"/>
            <a:endParaRPr lang="en-US" altLang="en-US" sz="1000" dirty="0"/>
          </a:p>
          <a:p>
            <a:pPr lvl="1"/>
            <a:endParaRPr lang="en-US" altLang="en-US" sz="1000" dirty="0"/>
          </a:p>
          <a:p>
            <a:r>
              <a:rPr lang="en-US" altLang="en-US" dirty="0"/>
              <a:t>Bilingual outreach program</a:t>
            </a:r>
          </a:p>
          <a:p>
            <a:endParaRPr lang="en-US" altLang="en-US" sz="2000" dirty="0"/>
          </a:p>
          <a:p>
            <a:r>
              <a:rPr lang="en-US" altLang="en-US" dirty="0"/>
              <a:t>ASH publications</a:t>
            </a:r>
          </a:p>
          <a:p>
            <a:endParaRPr lang="en-US" altLang="en-US" sz="2000" dirty="0"/>
          </a:p>
          <a:p>
            <a:r>
              <a:rPr lang="en-US" altLang="en-US" dirty="0"/>
              <a:t>Gold Star Grower Housing Program</a:t>
            </a:r>
          </a:p>
        </p:txBody>
      </p:sp>
      <p:pic>
        <p:nvPicPr>
          <p:cNvPr id="3" name="Picture 2">
            <a:extLst>
              <a:ext uri="{FF2B5EF4-FFF2-40B4-BE49-F238E27FC236}">
                <a16:creationId xmlns:a16="http://schemas.microsoft.com/office/drawing/2014/main" id="{F3E7ADCA-CE78-4731-BB68-F5B9D3DDAB44}"/>
              </a:ext>
            </a:extLst>
          </p:cNvPr>
          <p:cNvPicPr>
            <a:picLocks noChangeAspect="1"/>
          </p:cNvPicPr>
          <p:nvPr/>
        </p:nvPicPr>
        <p:blipFill>
          <a:blip r:embed="rId3"/>
          <a:stretch>
            <a:fillRect/>
          </a:stretch>
        </p:blipFill>
        <p:spPr>
          <a:xfrm>
            <a:off x="6736327" y="2743200"/>
            <a:ext cx="1909763" cy="2160008"/>
          </a:xfrm>
          <a:prstGeom prst="rect">
            <a:avLst/>
          </a:prstGeom>
        </p:spPr>
      </p:pic>
    </p:spTree>
    <p:extLst>
      <p:ext uri="{BB962C8B-B14F-4D97-AF65-F5344CB8AC3E}">
        <p14:creationId xmlns:p14="http://schemas.microsoft.com/office/powerpoint/2010/main" val="3443145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457200"/>
            <a:ext cx="8077200" cy="553998"/>
          </a:xfrm>
        </p:spPr>
        <p:txBody>
          <a:bodyPr/>
          <a:lstStyle/>
          <a:p>
            <a:r>
              <a:rPr lang="en-US" altLang="en-US" dirty="0"/>
              <a:t>Occupational Safety and Health Act</a:t>
            </a:r>
          </a:p>
        </p:txBody>
      </p:sp>
      <p:sp>
        <p:nvSpPr>
          <p:cNvPr id="5123" name="Rectangle 3"/>
          <p:cNvSpPr>
            <a:spLocks noGrp="1" noChangeArrowheads="1"/>
          </p:cNvSpPr>
          <p:nvPr>
            <p:ph idx="1"/>
          </p:nvPr>
        </p:nvSpPr>
        <p:spPr>
          <a:xfrm>
            <a:off x="533400" y="1265237"/>
            <a:ext cx="8077200" cy="4525963"/>
          </a:xfrm>
        </p:spPr>
        <p:txBody>
          <a:bodyPr/>
          <a:lstStyle/>
          <a:p>
            <a:pPr marL="282575" indent="-282575"/>
            <a:r>
              <a:rPr lang="en-US" altLang="en-US" dirty="0"/>
              <a:t>Williams - </a:t>
            </a:r>
            <a:r>
              <a:rPr lang="en-US" altLang="en-US" dirty="0" err="1"/>
              <a:t>Steiger</a:t>
            </a:r>
            <a:r>
              <a:rPr lang="en-US" altLang="en-US" dirty="0"/>
              <a:t>  Occupational Safety and Health Act of 1970 (OSHA) is a federal law enacted to </a:t>
            </a:r>
            <a:r>
              <a:rPr lang="en-US" altLang="en-US"/>
              <a:t>protect workers.</a:t>
            </a:r>
            <a:endParaRPr lang="en-US" altLang="en-US" dirty="0"/>
          </a:p>
          <a:p>
            <a:pPr marL="282575" indent="-282575">
              <a:buFont typeface="Wingdings" panose="05000000000000000000" pitchFamily="2" charset="2"/>
              <a:buNone/>
            </a:pPr>
            <a:endParaRPr lang="en-US" altLang="en-US" sz="800" dirty="0"/>
          </a:p>
          <a:p>
            <a:pPr marL="282575" indent="-282575">
              <a:buFont typeface="Wingdings" panose="05000000000000000000" pitchFamily="2" charset="2"/>
              <a:buNone/>
            </a:pPr>
            <a:endParaRPr lang="en-US" altLang="en-US" sz="800" dirty="0"/>
          </a:p>
          <a:p>
            <a:pPr lvl="1"/>
            <a:r>
              <a:rPr lang="en-US" altLang="en-US" sz="2400" dirty="0"/>
              <a:t>Enacted into law on December 29, 1970 </a:t>
            </a:r>
          </a:p>
          <a:p>
            <a:pPr lvl="1"/>
            <a:endParaRPr lang="en-US" altLang="en-US" sz="1200" dirty="0"/>
          </a:p>
          <a:p>
            <a:pPr lvl="1"/>
            <a:endParaRPr lang="en-US" altLang="en-US" sz="1200" dirty="0"/>
          </a:p>
          <a:p>
            <a:pPr lvl="1"/>
            <a:r>
              <a:rPr lang="en-US" altLang="en-US" sz="2400" dirty="0"/>
              <a:t>Also referred to as Public Law </a:t>
            </a:r>
            <a:r>
              <a:rPr lang="en-US" altLang="en-US" sz="2400" dirty="0">
                <a:cs typeface="Arial" panose="020B0604020202020204" pitchFamily="34" charset="0"/>
              </a:rPr>
              <a:t>§</a:t>
            </a:r>
            <a:r>
              <a:rPr lang="en-US" altLang="en-US" sz="2400" dirty="0"/>
              <a:t>91-596</a:t>
            </a:r>
          </a:p>
          <a:p>
            <a:pPr lvl="1"/>
            <a:endParaRPr lang="en-US" altLang="en-US" sz="800" dirty="0"/>
          </a:p>
          <a:p>
            <a:pPr lvl="2"/>
            <a:r>
              <a:rPr lang="en-US" altLang="en-US" sz="2000" i="0" dirty="0"/>
              <a:t>Passed by 91</a:t>
            </a:r>
            <a:r>
              <a:rPr lang="en-US" altLang="en-US" sz="2000" i="0" baseline="30000" dirty="0"/>
              <a:t>st</a:t>
            </a:r>
            <a:r>
              <a:rPr lang="en-US" altLang="en-US" sz="2000" i="0" dirty="0"/>
              <a:t> Congress and signed by President Nixon</a:t>
            </a:r>
          </a:p>
        </p:txBody>
      </p:sp>
    </p:spTree>
    <p:extLst>
      <p:ext uri="{BB962C8B-B14F-4D97-AF65-F5344CB8AC3E}">
        <p14:creationId xmlns:p14="http://schemas.microsoft.com/office/powerpoint/2010/main" val="30454397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458200" cy="762000"/>
          </a:xfrm>
        </p:spPr>
        <p:txBody>
          <a:bodyPr>
            <a:noAutofit/>
          </a:bodyPr>
          <a:lstStyle/>
          <a:p>
            <a:r>
              <a:rPr lang="en-US" altLang="en-US" sz="2800" dirty="0"/>
              <a:t>Planning, Statistics and Information Management</a:t>
            </a:r>
          </a:p>
        </p:txBody>
      </p:sp>
      <p:sp>
        <p:nvSpPr>
          <p:cNvPr id="31747" name="Rectangle 3"/>
          <p:cNvSpPr>
            <a:spLocks noGrp="1" noChangeArrowheads="1"/>
          </p:cNvSpPr>
          <p:nvPr>
            <p:ph idx="1"/>
          </p:nvPr>
        </p:nvSpPr>
        <p:spPr>
          <a:xfrm>
            <a:off x="457200" y="1295400"/>
            <a:ext cx="8001000" cy="4525963"/>
          </a:xfrm>
        </p:spPr>
        <p:txBody>
          <a:bodyPr/>
          <a:lstStyle/>
          <a:p>
            <a:r>
              <a:rPr lang="en-US" altLang="en-US" dirty="0"/>
              <a:t>OSH Compliance inspection targeting system </a:t>
            </a:r>
          </a:p>
          <a:p>
            <a:pPr>
              <a:lnSpc>
                <a:spcPct val="110000"/>
              </a:lnSpc>
            </a:pPr>
            <a:endParaRPr lang="en-US" altLang="en-US" sz="1000" dirty="0"/>
          </a:p>
          <a:p>
            <a:pPr>
              <a:lnSpc>
                <a:spcPct val="110000"/>
              </a:lnSpc>
            </a:pPr>
            <a:r>
              <a:rPr lang="en-US" dirty="0"/>
              <a:t>Coordinate OSH Division strategic planning</a:t>
            </a:r>
          </a:p>
          <a:p>
            <a:pPr>
              <a:lnSpc>
                <a:spcPct val="110000"/>
              </a:lnSpc>
            </a:pPr>
            <a:endParaRPr lang="en-US" altLang="en-US" sz="1000" dirty="0"/>
          </a:p>
          <a:p>
            <a:r>
              <a:rPr lang="en-US" dirty="0"/>
              <a:t>Manage OSH Compliance and ASH inspection targeting system</a:t>
            </a:r>
          </a:p>
          <a:p>
            <a:endParaRPr lang="en-US" sz="1000" dirty="0"/>
          </a:p>
          <a:p>
            <a:r>
              <a:rPr lang="en-US" dirty="0"/>
              <a:t>Case file management (disclose Compliance, ASH, and Employment Discrimination files, archive Compliance/ASH files)</a:t>
            </a:r>
          </a:p>
          <a:p>
            <a:endParaRPr lang="en-US" sz="1000" dirty="0"/>
          </a:p>
          <a:p>
            <a:r>
              <a:rPr lang="en-US" dirty="0"/>
              <a:t>Compile/analyze OSH Division statistical data</a:t>
            </a:r>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32355538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57200"/>
            <a:ext cx="8229600" cy="549275"/>
          </a:xfrm>
        </p:spPr>
        <p:txBody>
          <a:bodyPr/>
          <a:lstStyle/>
          <a:p>
            <a:r>
              <a:rPr lang="en-US" altLang="en-US"/>
              <a:t>East and West Compliance</a:t>
            </a:r>
          </a:p>
        </p:txBody>
      </p:sp>
      <p:sp>
        <p:nvSpPr>
          <p:cNvPr id="32771" name="Rectangle 3"/>
          <p:cNvSpPr>
            <a:spLocks noGrp="1" noChangeArrowheads="1"/>
          </p:cNvSpPr>
          <p:nvPr>
            <p:ph idx="1"/>
          </p:nvPr>
        </p:nvSpPr>
        <p:spPr>
          <a:xfrm>
            <a:off x="533400" y="1219200"/>
            <a:ext cx="8077200" cy="4648200"/>
          </a:xfrm>
        </p:spPr>
        <p:txBody>
          <a:bodyPr/>
          <a:lstStyle/>
          <a:p>
            <a:r>
              <a:rPr lang="en-US" altLang="en-US" dirty="0"/>
              <a:t>Enforcement of the OSH standards</a:t>
            </a:r>
          </a:p>
          <a:p>
            <a:endParaRPr lang="en-US" altLang="en-US" sz="800" dirty="0"/>
          </a:p>
          <a:p>
            <a:pPr lvl="1"/>
            <a:r>
              <a:rPr lang="en-US" altLang="en-US" sz="2400" dirty="0"/>
              <a:t>Conduct safety and health compliance inspections</a:t>
            </a:r>
          </a:p>
          <a:p>
            <a:pPr lvl="1"/>
            <a:endParaRPr lang="en-US" altLang="en-US" sz="1000" dirty="0"/>
          </a:p>
          <a:p>
            <a:pPr lvl="1"/>
            <a:r>
              <a:rPr lang="en-US" altLang="en-US" sz="2400" dirty="0"/>
              <a:t>Recommend the issuance of citations and penalties</a:t>
            </a:r>
          </a:p>
          <a:p>
            <a:pPr lvl="1"/>
            <a:endParaRPr lang="en-US" altLang="en-US" sz="1000" dirty="0"/>
          </a:p>
          <a:p>
            <a:pPr lvl="1"/>
            <a:r>
              <a:rPr lang="en-US" altLang="en-US" sz="2400" dirty="0"/>
              <a:t>Ensure the completion of abatements and/or corrective actions</a:t>
            </a:r>
          </a:p>
          <a:p>
            <a:pPr lvl="1"/>
            <a:endParaRPr lang="en-US" altLang="en-US" sz="1000" dirty="0"/>
          </a:p>
          <a:p>
            <a:pPr lvl="1"/>
            <a:r>
              <a:rPr lang="en-US" altLang="en-US" sz="2400" dirty="0"/>
              <a:t>Manage the OSH Complaint Desk</a:t>
            </a:r>
          </a:p>
          <a:p>
            <a:pPr lvl="1"/>
            <a:endParaRPr lang="en-US" altLang="en-US" sz="1000" dirty="0"/>
          </a:p>
        </p:txBody>
      </p:sp>
    </p:spTree>
    <p:extLst>
      <p:ext uri="{BB962C8B-B14F-4D97-AF65-F5344CB8AC3E}">
        <p14:creationId xmlns:p14="http://schemas.microsoft.com/office/powerpoint/2010/main" val="28441850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441325"/>
            <a:ext cx="8229600" cy="549275"/>
          </a:xfrm>
        </p:spPr>
        <p:txBody>
          <a:bodyPr/>
          <a:lstStyle/>
          <a:p>
            <a:r>
              <a:rPr lang="en-US" altLang="en-US" dirty="0"/>
              <a:t>Contact Information and Resources</a:t>
            </a:r>
          </a:p>
        </p:txBody>
      </p:sp>
      <p:sp>
        <p:nvSpPr>
          <p:cNvPr id="33795" name="Rectangle 3"/>
          <p:cNvSpPr>
            <a:spLocks noGrp="1" noChangeArrowheads="1"/>
          </p:cNvSpPr>
          <p:nvPr>
            <p:ph idx="1"/>
          </p:nvPr>
        </p:nvSpPr>
        <p:spPr>
          <a:xfrm>
            <a:off x="533400" y="1219200"/>
            <a:ext cx="8001000" cy="4525963"/>
          </a:xfrm>
        </p:spPr>
        <p:txBody>
          <a:bodyPr/>
          <a:lstStyle/>
          <a:p>
            <a:pPr>
              <a:lnSpc>
                <a:spcPct val="80000"/>
              </a:lnSpc>
            </a:pPr>
            <a:r>
              <a:rPr lang="en-US" altLang="en-US" sz="2400" dirty="0">
                <a:latin typeface="+mj-lt"/>
              </a:rPr>
              <a:t>NCDOL web site:			</a:t>
            </a:r>
            <a:r>
              <a:rPr lang="en-US" altLang="en-US" sz="2400" dirty="0">
                <a:latin typeface="+mj-lt"/>
                <a:hlinkClick r:id="rId3"/>
              </a:rPr>
              <a:t>www</a:t>
            </a:r>
            <a:r>
              <a:rPr lang="en-US" altLang="en-US" sz="2400" u="sng" dirty="0">
                <a:latin typeface="+mj-lt"/>
                <a:hlinkClick r:id="rId3"/>
              </a:rPr>
              <a:t>.</a:t>
            </a:r>
            <a:r>
              <a:rPr lang="en-US" altLang="en-US" sz="2400" u="sng" dirty="0">
                <a:latin typeface="+mj-lt"/>
              </a:rPr>
              <a:t>labor.nc.gov</a:t>
            </a:r>
          </a:p>
          <a:p>
            <a:pPr>
              <a:lnSpc>
                <a:spcPct val="80000"/>
              </a:lnSpc>
            </a:pPr>
            <a:endParaRPr lang="en-US" altLang="en-US" sz="2400" dirty="0">
              <a:latin typeface="+mj-lt"/>
            </a:endParaRPr>
          </a:p>
          <a:p>
            <a:pPr>
              <a:lnSpc>
                <a:spcPct val="80000"/>
              </a:lnSpc>
            </a:pPr>
            <a:r>
              <a:rPr lang="en-US" altLang="en-US" sz="2400" dirty="0">
                <a:latin typeface="+mj-lt"/>
              </a:rPr>
              <a:t>Federal OSHA web site:		</a:t>
            </a:r>
            <a:r>
              <a:rPr lang="en-US" altLang="en-US" sz="2400" u="sng" dirty="0">
                <a:latin typeface="+mj-lt"/>
                <a:hlinkClick r:id="rId4"/>
              </a:rPr>
              <a:t>www.osha.gov </a:t>
            </a:r>
            <a:endParaRPr lang="en-US" altLang="en-US" sz="2400" u="sng" dirty="0">
              <a:latin typeface="+mj-lt"/>
            </a:endParaRPr>
          </a:p>
          <a:p>
            <a:pPr>
              <a:lnSpc>
                <a:spcPct val="80000"/>
              </a:lnSpc>
            </a:pPr>
            <a:endParaRPr lang="en-US" altLang="en-US" sz="2400" u="sng" dirty="0">
              <a:latin typeface="+mj-lt"/>
            </a:endParaRPr>
          </a:p>
          <a:p>
            <a:pPr>
              <a:lnSpc>
                <a:spcPct val="80000"/>
              </a:lnSpc>
            </a:pPr>
            <a:r>
              <a:rPr lang="en-US" altLang="en-US" sz="2400" dirty="0">
                <a:latin typeface="+mj-lt"/>
              </a:rPr>
              <a:t>ETTA: 				919-707-7876</a:t>
            </a:r>
          </a:p>
          <a:p>
            <a:pPr>
              <a:lnSpc>
                <a:spcPct val="80000"/>
              </a:lnSpc>
            </a:pPr>
            <a:endParaRPr lang="en-US" altLang="en-US" sz="2400" dirty="0">
              <a:latin typeface="+mj-lt"/>
            </a:endParaRPr>
          </a:p>
          <a:p>
            <a:pPr>
              <a:lnSpc>
                <a:spcPct val="80000"/>
              </a:lnSpc>
            </a:pPr>
            <a:r>
              <a:rPr lang="en-US" altLang="en-US" sz="2400" dirty="0">
                <a:latin typeface="+mj-lt"/>
              </a:rPr>
              <a:t>Consultative Services: 		919-707-7846</a:t>
            </a:r>
          </a:p>
          <a:p>
            <a:pPr>
              <a:lnSpc>
                <a:spcPct val="80000"/>
              </a:lnSpc>
            </a:pPr>
            <a:endParaRPr lang="en-US" altLang="en-US" sz="2400" dirty="0">
              <a:latin typeface="+mj-lt"/>
            </a:endParaRPr>
          </a:p>
          <a:p>
            <a:pPr>
              <a:spcBef>
                <a:spcPct val="0"/>
              </a:spcBef>
              <a:spcAft>
                <a:spcPct val="0"/>
              </a:spcAft>
            </a:pPr>
            <a:r>
              <a:rPr lang="en-US" altLang="en-US" sz="2400" dirty="0">
                <a:latin typeface="+mj-lt"/>
              </a:rPr>
              <a:t>NCDOL toll-free:  		1-800-NC-LABOR        					(1-800-625-2267)</a:t>
            </a:r>
          </a:p>
          <a:p>
            <a:pPr>
              <a:spcBef>
                <a:spcPct val="0"/>
              </a:spcBef>
              <a:spcAft>
                <a:spcPct val="0"/>
              </a:spcAft>
            </a:pPr>
            <a:endParaRPr lang="en-US" altLang="en-US" sz="2400" dirty="0">
              <a:latin typeface="+mj-lt"/>
            </a:endParaRPr>
          </a:p>
          <a:p>
            <a:pPr>
              <a:spcBef>
                <a:spcPct val="0"/>
              </a:spcBef>
              <a:spcAft>
                <a:spcPct val="0"/>
              </a:spcAft>
            </a:pPr>
            <a:r>
              <a:rPr lang="en-US" altLang="en-US" sz="2400" dirty="0">
                <a:latin typeface="+mj-lt"/>
              </a:rPr>
              <a:t>Complaint/Referral/Fatality:	919-779-8560 </a:t>
            </a:r>
          </a:p>
          <a:p>
            <a:pPr>
              <a:lnSpc>
                <a:spcPct val="80000"/>
              </a:lnSpc>
            </a:pPr>
            <a:endParaRPr lang="en-US" altLang="en-US" sz="2400" u="sng" dirty="0"/>
          </a:p>
        </p:txBody>
      </p:sp>
    </p:spTree>
    <p:extLst>
      <p:ext uri="{BB962C8B-B14F-4D97-AF65-F5344CB8AC3E}">
        <p14:creationId xmlns:p14="http://schemas.microsoft.com/office/powerpoint/2010/main" val="88745785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441325"/>
            <a:ext cx="8229600" cy="549275"/>
          </a:xfrm>
        </p:spPr>
        <p:txBody>
          <a:bodyPr/>
          <a:lstStyle/>
          <a:p>
            <a:r>
              <a:rPr lang="en-US" altLang="en-US" dirty="0"/>
              <a:t>Summary</a:t>
            </a:r>
          </a:p>
        </p:txBody>
      </p:sp>
      <p:sp>
        <p:nvSpPr>
          <p:cNvPr id="5" name="Rectangle 3"/>
          <p:cNvSpPr txBox="1">
            <a:spLocks noChangeArrowheads="1"/>
          </p:cNvSpPr>
          <p:nvPr/>
        </p:nvSpPr>
        <p:spPr bwMode="auto">
          <a:xfrm>
            <a:off x="533400" y="1066800"/>
            <a:ext cx="7924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endParaRPr lang="en-US" altLang="en-US" sz="1000" u="none" kern="0" dirty="0"/>
          </a:p>
          <a:p>
            <a:r>
              <a:rPr lang="en-US" altLang="en-US" u="none" kern="0" dirty="0"/>
              <a:t>In this course, we discussed the:</a:t>
            </a:r>
          </a:p>
          <a:p>
            <a:endParaRPr lang="en-US" altLang="en-US" sz="800" u="none" kern="0" dirty="0"/>
          </a:p>
          <a:p>
            <a:endParaRPr lang="en-US" altLang="en-US" sz="800" u="none" kern="0" dirty="0"/>
          </a:p>
          <a:p>
            <a:pPr lvl="1">
              <a:lnSpc>
                <a:spcPct val="110000"/>
              </a:lnSpc>
            </a:pPr>
            <a:r>
              <a:rPr lang="en-US" altLang="en-US" u="none" kern="0" dirty="0"/>
              <a:t>Occupational Safety and Health Act </a:t>
            </a:r>
          </a:p>
          <a:p>
            <a:pPr lvl="1">
              <a:lnSpc>
                <a:spcPct val="110000"/>
              </a:lnSpc>
            </a:pPr>
            <a:endParaRPr lang="en-US" altLang="en-US" sz="1200" u="none" kern="0" dirty="0"/>
          </a:p>
          <a:p>
            <a:pPr lvl="1">
              <a:lnSpc>
                <a:spcPct val="110000"/>
              </a:lnSpc>
            </a:pPr>
            <a:r>
              <a:rPr lang="en-US" altLang="en-US" u="none" kern="0" dirty="0"/>
              <a:t>OSH Division function and its various bureaus </a:t>
            </a:r>
          </a:p>
          <a:p>
            <a:pPr lvl="2">
              <a:lnSpc>
                <a:spcPct val="110000"/>
              </a:lnSpc>
            </a:pPr>
            <a:endParaRPr lang="en-US" altLang="en-US" sz="1200" u="none" kern="0" dirty="0"/>
          </a:p>
          <a:p>
            <a:pPr lvl="1"/>
            <a:r>
              <a:rPr lang="en-US" altLang="en-US" u="none" kern="0" dirty="0"/>
              <a:t>Standards that employers must follow in North Carolina and where to find them</a:t>
            </a:r>
          </a:p>
        </p:txBody>
      </p:sp>
    </p:spTree>
    <p:extLst>
      <p:ext uri="{BB962C8B-B14F-4D97-AF65-F5344CB8AC3E}">
        <p14:creationId xmlns:p14="http://schemas.microsoft.com/office/powerpoint/2010/main" val="312109376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sz="quarter"/>
          </p:nvPr>
        </p:nvSpPr>
        <p:spPr>
          <a:xfrm>
            <a:off x="762000" y="2438400"/>
            <a:ext cx="6235700" cy="752475"/>
          </a:xfrm>
        </p:spPr>
        <p:txBody>
          <a:bodyPr>
            <a:normAutofit fontScale="90000"/>
          </a:bodyPr>
          <a:lstStyle/>
          <a:p>
            <a:r>
              <a:rPr lang="en-US" altLang="en-US" sz="3600"/>
              <a:t>Understanding the Code of Federal Regulations (CFR)</a:t>
            </a:r>
            <a:r>
              <a:rPr lang="en-US" altLang="en-US" sz="4000"/>
              <a:t> </a:t>
            </a:r>
          </a:p>
        </p:txBody>
      </p:sp>
      <p:sp>
        <p:nvSpPr>
          <p:cNvPr id="36867" name="Subtitle 4"/>
          <p:cNvSpPr>
            <a:spLocks noGrp="1"/>
          </p:cNvSpPr>
          <p:nvPr>
            <p:ph type="subTitle" sz="quarter" idx="1"/>
          </p:nvPr>
        </p:nvSpPr>
        <p:spPr>
          <a:xfrm>
            <a:off x="2133600" y="3951288"/>
            <a:ext cx="6705600" cy="514350"/>
          </a:xfrm>
        </p:spPr>
        <p:txBody>
          <a:bodyPr/>
          <a:lstStyle/>
          <a:p>
            <a:r>
              <a:rPr lang="en-US" altLang="en-US" dirty="0"/>
              <a:t> </a:t>
            </a:r>
            <a:r>
              <a:rPr lang="en-US" altLang="en-US" i="1" dirty="0"/>
              <a:t>General Industry (29 CFR 1910)</a:t>
            </a:r>
          </a:p>
        </p:txBody>
      </p:sp>
      <p:sp>
        <p:nvSpPr>
          <p:cNvPr id="36868" name="Text Box 3"/>
          <p:cNvSpPr txBox="1">
            <a:spLocks noChangeArrowheads="1"/>
          </p:cNvSpPr>
          <p:nvPr/>
        </p:nvSpPr>
        <p:spPr bwMode="auto">
          <a:xfrm>
            <a:off x="1066800" y="457200"/>
            <a:ext cx="335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spcBef>
                <a:spcPct val="50000"/>
              </a:spcBef>
            </a:pPr>
            <a:endParaRPr lang="en-US" altLang="en-US" sz="3600">
              <a:latin typeface="Times New Roman" panose="02020603050405020304" pitchFamily="18" charset="0"/>
            </a:endParaRPr>
          </a:p>
        </p:txBody>
      </p:sp>
    </p:spTree>
    <p:extLst>
      <p:ext uri="{BB962C8B-B14F-4D97-AF65-F5344CB8AC3E}">
        <p14:creationId xmlns:p14="http://schemas.microsoft.com/office/powerpoint/2010/main" val="1626733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441325"/>
            <a:ext cx="8229600" cy="549275"/>
          </a:xfrm>
        </p:spPr>
        <p:txBody>
          <a:bodyPr/>
          <a:lstStyle/>
          <a:p>
            <a:r>
              <a:rPr lang="en-US" altLang="en-US" dirty="0"/>
              <a:t>Objectives</a:t>
            </a:r>
          </a:p>
        </p:txBody>
      </p:sp>
      <p:sp>
        <p:nvSpPr>
          <p:cNvPr id="37891" name="Rectangle 3"/>
          <p:cNvSpPr>
            <a:spLocks noGrp="1" noChangeArrowheads="1"/>
          </p:cNvSpPr>
          <p:nvPr>
            <p:ph idx="1"/>
          </p:nvPr>
        </p:nvSpPr>
        <p:spPr>
          <a:xfrm>
            <a:off x="609600" y="1066800"/>
            <a:ext cx="8077200" cy="4525963"/>
          </a:xfrm>
        </p:spPr>
        <p:txBody>
          <a:bodyPr/>
          <a:lstStyle/>
          <a:p>
            <a:pPr>
              <a:lnSpc>
                <a:spcPct val="200000"/>
              </a:lnSpc>
            </a:pPr>
            <a:r>
              <a:rPr lang="en-US" altLang="en-US" dirty="0"/>
              <a:t>Show how to read the standards</a:t>
            </a:r>
          </a:p>
          <a:p>
            <a:pPr>
              <a:lnSpc>
                <a:spcPct val="200000"/>
              </a:lnSpc>
            </a:pPr>
            <a:r>
              <a:rPr lang="en-US" altLang="en-US" dirty="0"/>
              <a:t>Define vertical and horizontal standards</a:t>
            </a:r>
          </a:p>
          <a:p>
            <a:pPr>
              <a:lnSpc>
                <a:spcPct val="200000"/>
              </a:lnSpc>
            </a:pPr>
            <a:r>
              <a:rPr lang="en-US" altLang="en-US" dirty="0"/>
              <a:t>Practice finding standards</a:t>
            </a:r>
          </a:p>
        </p:txBody>
      </p:sp>
    </p:spTree>
    <p:extLst>
      <p:ext uri="{BB962C8B-B14F-4D97-AF65-F5344CB8AC3E}">
        <p14:creationId xmlns:p14="http://schemas.microsoft.com/office/powerpoint/2010/main" val="158629944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609600" y="533400"/>
            <a:ext cx="8534400" cy="487363"/>
          </a:xfrm>
        </p:spPr>
        <p:txBody>
          <a:bodyPr>
            <a:normAutofit fontScale="90000"/>
          </a:bodyPr>
          <a:lstStyle/>
          <a:p>
            <a:r>
              <a:rPr lang="en-US" altLang="en-US" sz="3200" dirty="0"/>
              <a:t>Reading the Code of Federal Regulations</a:t>
            </a:r>
          </a:p>
        </p:txBody>
      </p:sp>
      <p:sp>
        <p:nvSpPr>
          <p:cNvPr id="1775618" name="Rectangle 2"/>
          <p:cNvSpPr>
            <a:spLocks noGrp="1" noChangeArrowheads="1"/>
          </p:cNvSpPr>
          <p:nvPr>
            <p:ph idx="1"/>
          </p:nvPr>
        </p:nvSpPr>
        <p:spPr>
          <a:xfrm>
            <a:off x="533400" y="1295400"/>
            <a:ext cx="8382000" cy="5257800"/>
          </a:xfrm>
        </p:spPr>
        <p:txBody>
          <a:bodyPr/>
          <a:lstStyle/>
          <a:p>
            <a:pPr marL="0" indent="0">
              <a:lnSpc>
                <a:spcPct val="80000"/>
              </a:lnSpc>
              <a:buFont typeface="Wingdings" panose="05000000000000000000" pitchFamily="2" charset="2"/>
              <a:buNone/>
              <a:defRPr/>
            </a:pPr>
            <a:r>
              <a:rPr lang="en-US" dirty="0"/>
              <a:t>Do you know what these numbers and letters represent?</a:t>
            </a:r>
          </a:p>
          <a:p>
            <a:pPr lvl="1">
              <a:lnSpc>
                <a:spcPct val="80000"/>
              </a:lnSpc>
              <a:defRPr/>
            </a:pPr>
            <a:endParaRPr lang="en-US" sz="2800" dirty="0"/>
          </a:p>
          <a:p>
            <a:pPr lvl="1">
              <a:lnSpc>
                <a:spcPct val="80000"/>
              </a:lnSpc>
              <a:buFont typeface="Symbol" panose="05050102010706020507" pitchFamily="18" charset="2"/>
              <a:buNone/>
              <a:defRPr/>
            </a:pPr>
            <a:r>
              <a:rPr lang="en-US" sz="2800" b="1" dirty="0"/>
              <a:t>29 CFR 1910.184(</a:t>
            </a:r>
            <a:r>
              <a:rPr lang="en-US" sz="2800" b="1" dirty="0" err="1"/>
              <a:t>i</a:t>
            </a:r>
            <a:r>
              <a:rPr lang="en-US" sz="2800" b="1" dirty="0"/>
              <a:t>)(3)(ii)</a:t>
            </a:r>
          </a:p>
          <a:p>
            <a:pPr>
              <a:lnSpc>
                <a:spcPct val="80000"/>
              </a:lnSpc>
              <a:buFont typeface="Wingdings" panose="05000000000000000000" pitchFamily="2" charset="2"/>
              <a:buNone/>
              <a:defRPr/>
            </a:pPr>
            <a:endParaRPr lang="en-US" dirty="0"/>
          </a:p>
          <a:p>
            <a:pPr lvl="1">
              <a:lnSpc>
                <a:spcPct val="80000"/>
              </a:lnSpc>
              <a:buFont typeface="Symbol" panose="05050102010706020507" pitchFamily="18" charset="2"/>
              <a:buNone/>
              <a:defRPr/>
            </a:pPr>
            <a:r>
              <a:rPr lang="en-US" sz="2800" b="1" dirty="0"/>
              <a:t>29  </a:t>
            </a:r>
            <a:r>
              <a:rPr lang="en-US" sz="2800" b="1" dirty="0">
                <a:solidFill>
                  <a:srgbClr val="CC0000"/>
                </a:solidFill>
              </a:rPr>
              <a:t>(Title)</a:t>
            </a:r>
          </a:p>
          <a:p>
            <a:pPr lvl="1">
              <a:lnSpc>
                <a:spcPct val="80000"/>
              </a:lnSpc>
              <a:buFont typeface="Symbol" panose="05050102010706020507" pitchFamily="18" charset="2"/>
              <a:buNone/>
              <a:defRPr/>
            </a:pPr>
            <a:endParaRPr lang="en-US" sz="1000" b="1" dirty="0">
              <a:solidFill>
                <a:srgbClr val="CC0000"/>
              </a:solidFill>
            </a:endParaRPr>
          </a:p>
          <a:p>
            <a:pPr lvl="2">
              <a:lnSpc>
                <a:spcPct val="80000"/>
              </a:lnSpc>
              <a:buFontTx/>
              <a:buNone/>
              <a:defRPr/>
            </a:pPr>
            <a:r>
              <a:rPr lang="en-US" sz="2800" b="1" i="0" dirty="0"/>
              <a:t>CFR  </a:t>
            </a:r>
            <a:r>
              <a:rPr lang="en-US" sz="2800" b="1" i="0" dirty="0">
                <a:solidFill>
                  <a:srgbClr val="CC0000"/>
                </a:solidFill>
              </a:rPr>
              <a:t>(Code of Federal Regulations)</a:t>
            </a:r>
          </a:p>
          <a:p>
            <a:pPr lvl="2">
              <a:lnSpc>
                <a:spcPct val="80000"/>
              </a:lnSpc>
              <a:buFontTx/>
              <a:buNone/>
              <a:defRPr/>
            </a:pPr>
            <a:endParaRPr lang="en-US" sz="1000" b="1" i="0" dirty="0">
              <a:solidFill>
                <a:srgbClr val="CC0000"/>
              </a:solidFill>
            </a:endParaRPr>
          </a:p>
          <a:p>
            <a:pPr lvl="3">
              <a:lnSpc>
                <a:spcPct val="80000"/>
              </a:lnSpc>
              <a:buFontTx/>
              <a:buNone/>
              <a:defRPr/>
            </a:pPr>
            <a:r>
              <a:rPr lang="en-US" sz="2800" b="1" dirty="0"/>
              <a:t>    1910  </a:t>
            </a:r>
            <a:r>
              <a:rPr lang="en-US" sz="2800" b="1" dirty="0">
                <a:solidFill>
                  <a:srgbClr val="CC0000"/>
                </a:solidFill>
              </a:rPr>
              <a:t>(Part)</a:t>
            </a:r>
          </a:p>
          <a:p>
            <a:pPr lvl="3">
              <a:lnSpc>
                <a:spcPct val="80000"/>
              </a:lnSpc>
              <a:buFontTx/>
              <a:buNone/>
              <a:defRPr/>
            </a:pPr>
            <a:endParaRPr lang="en-US" sz="1000" b="1" dirty="0">
              <a:solidFill>
                <a:srgbClr val="CC0000"/>
              </a:solidFill>
            </a:endParaRPr>
          </a:p>
          <a:p>
            <a:pPr lvl="4">
              <a:lnSpc>
                <a:spcPct val="80000"/>
              </a:lnSpc>
              <a:buFontTx/>
              <a:buNone/>
              <a:defRPr/>
            </a:pPr>
            <a:r>
              <a:rPr lang="en-US" sz="2800" b="1" dirty="0"/>
              <a:t>        184 (</a:t>
            </a:r>
            <a:r>
              <a:rPr lang="en-US" sz="2800" b="1" dirty="0" err="1"/>
              <a:t>i</a:t>
            </a:r>
            <a:r>
              <a:rPr lang="en-US" sz="2800" b="1" dirty="0"/>
              <a:t>)(3)(ii)  </a:t>
            </a:r>
            <a:r>
              <a:rPr lang="en-US" sz="2800" b="1" dirty="0">
                <a:solidFill>
                  <a:srgbClr val="CC0000"/>
                </a:solidFill>
              </a:rPr>
              <a:t>(Section)</a:t>
            </a:r>
          </a:p>
          <a:p>
            <a:pPr>
              <a:lnSpc>
                <a:spcPct val="80000"/>
              </a:lnSpc>
              <a:defRPr/>
            </a:pPr>
            <a:endParaRPr lang="en-US" sz="2000" dirty="0">
              <a:effectLst>
                <a:outerShdw blurRad="38100" dist="38100" dir="2700000" algn="tl">
                  <a:srgbClr val="C0C0C0"/>
                </a:outerShdw>
              </a:effectLst>
            </a:endParaRPr>
          </a:p>
          <a:p>
            <a:pPr>
              <a:lnSpc>
                <a:spcPct val="80000"/>
              </a:lnSpc>
              <a:buFont typeface="Wingdings" panose="05000000000000000000" pitchFamily="2" charset="2"/>
              <a:buNone/>
              <a:defRPr/>
            </a:pPr>
            <a:r>
              <a:rPr lang="en-US" sz="1600" b="1" dirty="0"/>
              <a:t>	</a:t>
            </a:r>
          </a:p>
        </p:txBody>
      </p:sp>
    </p:spTree>
    <p:extLst>
      <p:ext uri="{BB962C8B-B14F-4D97-AF65-F5344CB8AC3E}">
        <p14:creationId xmlns:p14="http://schemas.microsoft.com/office/powerpoint/2010/main" val="5864851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5618">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75618">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75618">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756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441325"/>
            <a:ext cx="8229600" cy="549275"/>
          </a:xfrm>
        </p:spPr>
        <p:txBody>
          <a:bodyPr/>
          <a:lstStyle/>
          <a:p>
            <a:r>
              <a:rPr lang="en-US" altLang="en-US" dirty="0"/>
              <a:t>Federal Government</a:t>
            </a:r>
          </a:p>
        </p:txBody>
      </p:sp>
      <p:sp>
        <p:nvSpPr>
          <p:cNvPr id="39939" name="Rectangle 3"/>
          <p:cNvSpPr>
            <a:spLocks noGrp="1" noChangeArrowheads="1"/>
          </p:cNvSpPr>
          <p:nvPr>
            <p:ph idx="1"/>
          </p:nvPr>
        </p:nvSpPr>
        <p:spPr>
          <a:xfrm>
            <a:off x="609600" y="1219200"/>
            <a:ext cx="3429000" cy="2819400"/>
          </a:xfrm>
        </p:spPr>
        <p:txBody>
          <a:bodyPr>
            <a:normAutofit fontScale="85000" lnSpcReduction="20000"/>
          </a:bodyPr>
          <a:lstStyle/>
          <a:p>
            <a:pPr>
              <a:lnSpc>
                <a:spcPct val="150000"/>
              </a:lnSpc>
            </a:pPr>
            <a:r>
              <a:rPr lang="en-US" altLang="en-US" dirty="0"/>
              <a:t>Statutes</a:t>
            </a:r>
          </a:p>
          <a:p>
            <a:pPr>
              <a:lnSpc>
                <a:spcPct val="150000"/>
              </a:lnSpc>
            </a:pPr>
            <a:endParaRPr lang="en-US" altLang="en-US" sz="1000" dirty="0"/>
          </a:p>
          <a:p>
            <a:pPr>
              <a:lnSpc>
                <a:spcPct val="150000"/>
              </a:lnSpc>
            </a:pPr>
            <a:r>
              <a:rPr lang="en-US" altLang="en-US" dirty="0"/>
              <a:t>Code</a:t>
            </a:r>
          </a:p>
          <a:p>
            <a:pPr>
              <a:lnSpc>
                <a:spcPct val="150000"/>
              </a:lnSpc>
            </a:pPr>
            <a:endParaRPr lang="en-US" altLang="en-US" sz="1000" dirty="0"/>
          </a:p>
          <a:p>
            <a:pPr>
              <a:lnSpc>
                <a:spcPct val="150000"/>
              </a:lnSpc>
            </a:pPr>
            <a:r>
              <a:rPr lang="en-US" altLang="en-US" dirty="0"/>
              <a:t>Title</a:t>
            </a:r>
          </a:p>
          <a:p>
            <a:pPr>
              <a:lnSpc>
                <a:spcPct val="150000"/>
              </a:lnSpc>
            </a:pPr>
            <a:endParaRPr lang="en-US" altLang="en-US" sz="1000" dirty="0"/>
          </a:p>
          <a:p>
            <a:pPr>
              <a:lnSpc>
                <a:spcPct val="150000"/>
              </a:lnSpc>
            </a:pPr>
            <a:r>
              <a:rPr lang="en-US" altLang="en-US" dirty="0"/>
              <a:t>Subtitle</a:t>
            </a:r>
          </a:p>
        </p:txBody>
      </p:sp>
      <p:sp>
        <p:nvSpPr>
          <p:cNvPr id="39940" name="Rectangle 5"/>
          <p:cNvSpPr>
            <a:spLocks noChangeArrowheads="1"/>
          </p:cNvSpPr>
          <p:nvPr/>
        </p:nvSpPr>
        <p:spPr bwMode="auto">
          <a:xfrm>
            <a:off x="5105400" y="1219200"/>
            <a:ext cx="350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nSpc>
                <a:spcPct val="150000"/>
              </a:lnSpc>
              <a:spcBef>
                <a:spcPts val="0"/>
              </a:spcBef>
              <a:spcAft>
                <a:spcPts val="0"/>
              </a:spcAft>
              <a:buClr>
                <a:srgbClr val="910046"/>
              </a:buClr>
              <a:buSzPct val="84000"/>
              <a:buFont typeface="Wingdings" panose="05000000000000000000" pitchFamily="2" charset="2"/>
              <a:buChar char="l"/>
            </a:pPr>
            <a:r>
              <a:rPr lang="en-US" altLang="en-US" sz="2800" u="none" dirty="0"/>
              <a:t>Chapter</a:t>
            </a:r>
          </a:p>
          <a:p>
            <a:pPr>
              <a:lnSpc>
                <a:spcPct val="150000"/>
              </a:lnSpc>
              <a:spcBef>
                <a:spcPts val="0"/>
              </a:spcBef>
              <a:spcAft>
                <a:spcPts val="0"/>
              </a:spcAft>
              <a:buClr>
                <a:srgbClr val="910046"/>
              </a:buClr>
              <a:buSzPct val="84000"/>
              <a:buFont typeface="Wingdings" panose="05000000000000000000" pitchFamily="2" charset="2"/>
              <a:buChar char="l"/>
            </a:pPr>
            <a:endParaRPr lang="en-US" altLang="en-US" sz="1000" u="none" dirty="0"/>
          </a:p>
          <a:p>
            <a:pPr>
              <a:lnSpc>
                <a:spcPct val="150000"/>
              </a:lnSpc>
              <a:spcBef>
                <a:spcPts val="0"/>
              </a:spcBef>
              <a:spcAft>
                <a:spcPts val="0"/>
              </a:spcAft>
              <a:buClr>
                <a:srgbClr val="910046"/>
              </a:buClr>
              <a:buSzPct val="84000"/>
              <a:buFont typeface="Wingdings" panose="05000000000000000000" pitchFamily="2" charset="2"/>
              <a:buChar char="l"/>
            </a:pPr>
            <a:r>
              <a:rPr lang="en-US" altLang="en-US" sz="2800" u="none" dirty="0"/>
              <a:t>Part</a:t>
            </a:r>
          </a:p>
          <a:p>
            <a:pPr>
              <a:lnSpc>
                <a:spcPct val="150000"/>
              </a:lnSpc>
              <a:spcBef>
                <a:spcPts val="0"/>
              </a:spcBef>
              <a:spcAft>
                <a:spcPts val="0"/>
              </a:spcAft>
              <a:buClr>
                <a:srgbClr val="910046"/>
              </a:buClr>
              <a:buSzPct val="84000"/>
              <a:buFont typeface="Wingdings" panose="05000000000000000000" pitchFamily="2" charset="2"/>
              <a:buChar char="l"/>
            </a:pPr>
            <a:endParaRPr lang="en-US" altLang="en-US" sz="1000" u="none" dirty="0"/>
          </a:p>
          <a:p>
            <a:pPr>
              <a:lnSpc>
                <a:spcPct val="150000"/>
              </a:lnSpc>
              <a:spcBef>
                <a:spcPts val="0"/>
              </a:spcBef>
              <a:spcAft>
                <a:spcPts val="0"/>
              </a:spcAft>
              <a:buClr>
                <a:srgbClr val="910046"/>
              </a:buClr>
              <a:buSzPct val="84000"/>
              <a:buFont typeface="Wingdings" panose="05000000000000000000" pitchFamily="2" charset="2"/>
              <a:buChar char="l"/>
            </a:pPr>
            <a:r>
              <a:rPr lang="en-US" altLang="en-US" sz="2800" u="none" dirty="0"/>
              <a:t>Subpart</a:t>
            </a:r>
          </a:p>
          <a:p>
            <a:pPr>
              <a:lnSpc>
                <a:spcPct val="150000"/>
              </a:lnSpc>
              <a:spcBef>
                <a:spcPts val="0"/>
              </a:spcBef>
              <a:spcAft>
                <a:spcPts val="0"/>
              </a:spcAft>
              <a:buClr>
                <a:srgbClr val="910046"/>
              </a:buClr>
              <a:buSzPct val="84000"/>
              <a:buFont typeface="Wingdings" panose="05000000000000000000" pitchFamily="2" charset="2"/>
              <a:buChar char="l"/>
            </a:pPr>
            <a:endParaRPr lang="en-US" altLang="en-US" sz="1000" u="none" dirty="0"/>
          </a:p>
          <a:p>
            <a:pPr>
              <a:lnSpc>
                <a:spcPct val="150000"/>
              </a:lnSpc>
              <a:spcBef>
                <a:spcPts val="0"/>
              </a:spcBef>
              <a:spcAft>
                <a:spcPts val="0"/>
              </a:spcAft>
              <a:buClr>
                <a:srgbClr val="910046"/>
              </a:buClr>
              <a:buSzPct val="84000"/>
              <a:buFont typeface="Wingdings" panose="05000000000000000000" pitchFamily="2" charset="2"/>
              <a:buChar char="l"/>
            </a:pPr>
            <a:r>
              <a:rPr lang="en-US" altLang="en-US" sz="2800" u="none" dirty="0"/>
              <a:t>Section (standard)</a:t>
            </a:r>
          </a:p>
        </p:txBody>
      </p:sp>
      <p:pic>
        <p:nvPicPr>
          <p:cNvPr id="2" name="Picture 1">
            <a:extLst>
              <a:ext uri="{FF2B5EF4-FFF2-40B4-BE49-F238E27FC236}">
                <a16:creationId xmlns:a16="http://schemas.microsoft.com/office/drawing/2014/main" id="{B2A6D629-2437-4D53-8CB6-BBBA269A1E28}"/>
              </a:ext>
            </a:extLst>
          </p:cNvPr>
          <p:cNvPicPr>
            <a:picLocks noChangeAspect="1"/>
          </p:cNvPicPr>
          <p:nvPr/>
        </p:nvPicPr>
        <p:blipFill>
          <a:blip r:embed="rId3"/>
          <a:stretch>
            <a:fillRect/>
          </a:stretch>
        </p:blipFill>
        <p:spPr>
          <a:xfrm>
            <a:off x="2413754" y="4191000"/>
            <a:ext cx="2675988" cy="1743075"/>
          </a:xfrm>
          <a:prstGeom prst="rect">
            <a:avLst/>
          </a:prstGeom>
        </p:spPr>
      </p:pic>
    </p:spTree>
    <p:extLst>
      <p:ext uri="{BB962C8B-B14F-4D97-AF65-F5344CB8AC3E}">
        <p14:creationId xmlns:p14="http://schemas.microsoft.com/office/powerpoint/2010/main" val="7629618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441325"/>
            <a:ext cx="8229600" cy="549275"/>
          </a:xfrm>
        </p:spPr>
        <p:txBody>
          <a:bodyPr/>
          <a:lstStyle/>
          <a:p>
            <a:r>
              <a:rPr lang="en-US" altLang="en-US" dirty="0"/>
              <a:t>Code of Federal Regulations</a:t>
            </a:r>
            <a:endParaRPr lang="en-US" altLang="en-US" b="0" dirty="0">
              <a:solidFill>
                <a:schemeClr val="tx2"/>
              </a:solidFill>
            </a:endParaRPr>
          </a:p>
        </p:txBody>
      </p:sp>
      <p:sp>
        <p:nvSpPr>
          <p:cNvPr id="40963" name="Rectangle 3"/>
          <p:cNvSpPr>
            <a:spLocks noGrp="1" noChangeArrowheads="1"/>
          </p:cNvSpPr>
          <p:nvPr>
            <p:ph idx="1"/>
          </p:nvPr>
        </p:nvSpPr>
        <p:spPr>
          <a:xfrm>
            <a:off x="533400" y="1219200"/>
            <a:ext cx="8077200" cy="4525963"/>
          </a:xfrm>
        </p:spPr>
        <p:txBody>
          <a:bodyPr/>
          <a:lstStyle/>
          <a:p>
            <a:r>
              <a:rPr lang="en-US" altLang="en-US" dirty="0"/>
              <a:t>Occupational Safety and Health</a:t>
            </a:r>
          </a:p>
          <a:p>
            <a:pPr lvl="1">
              <a:lnSpc>
                <a:spcPct val="150000"/>
              </a:lnSpc>
            </a:pPr>
            <a:r>
              <a:rPr lang="en-US" altLang="en-US" sz="2400" dirty="0"/>
              <a:t>29 CFR 1904 – Recordkeeping</a:t>
            </a:r>
          </a:p>
          <a:p>
            <a:pPr lvl="1">
              <a:lnSpc>
                <a:spcPct val="150000"/>
              </a:lnSpc>
            </a:pPr>
            <a:r>
              <a:rPr lang="en-US" altLang="en-US" sz="2400" dirty="0"/>
              <a:t>29 CFR 1910 </a:t>
            </a:r>
            <a:r>
              <a:rPr lang="en-US" altLang="en-US" dirty="0"/>
              <a:t>–  </a:t>
            </a:r>
            <a:r>
              <a:rPr lang="en-US" altLang="en-US" sz="2400" dirty="0"/>
              <a:t>General Industry</a:t>
            </a:r>
          </a:p>
          <a:p>
            <a:pPr lvl="1">
              <a:lnSpc>
                <a:spcPct val="150000"/>
              </a:lnSpc>
            </a:pPr>
            <a:r>
              <a:rPr lang="en-US" altLang="en-US" sz="2400" dirty="0"/>
              <a:t>29 CFR 1915 – Shipyards</a:t>
            </a:r>
          </a:p>
          <a:p>
            <a:pPr lvl="1">
              <a:lnSpc>
                <a:spcPct val="150000"/>
              </a:lnSpc>
            </a:pPr>
            <a:r>
              <a:rPr lang="en-US" altLang="en-US" sz="2400" dirty="0"/>
              <a:t>29 CFR 1917 </a:t>
            </a:r>
            <a:r>
              <a:rPr lang="en-US" altLang="en-US" dirty="0"/>
              <a:t>– </a:t>
            </a:r>
            <a:r>
              <a:rPr lang="en-US" altLang="en-US" sz="2400" dirty="0"/>
              <a:t>Marine Terminals</a:t>
            </a:r>
          </a:p>
          <a:p>
            <a:pPr lvl="1">
              <a:lnSpc>
                <a:spcPct val="150000"/>
              </a:lnSpc>
            </a:pPr>
            <a:r>
              <a:rPr lang="en-US" altLang="en-US" sz="2400" dirty="0"/>
              <a:t>29 CFR 1926 – Construction</a:t>
            </a:r>
          </a:p>
          <a:p>
            <a:pPr lvl="1">
              <a:lnSpc>
                <a:spcPct val="150000"/>
              </a:lnSpc>
            </a:pPr>
            <a:r>
              <a:rPr lang="en-US" altLang="en-US" sz="2400" dirty="0"/>
              <a:t>29 CFR 1928 – Agriculture</a:t>
            </a:r>
          </a:p>
        </p:txBody>
      </p:sp>
      <p:pic>
        <p:nvPicPr>
          <p:cNvPr id="7" name="Picture 6">
            <a:extLst>
              <a:ext uri="{FF2B5EF4-FFF2-40B4-BE49-F238E27FC236}">
                <a16:creationId xmlns:a16="http://schemas.microsoft.com/office/drawing/2014/main" id="{69ABA33C-9EED-46CE-827A-949F87324FE6}"/>
              </a:ext>
            </a:extLst>
          </p:cNvPr>
          <p:cNvPicPr>
            <a:picLocks noChangeAspect="1"/>
          </p:cNvPicPr>
          <p:nvPr/>
        </p:nvPicPr>
        <p:blipFill>
          <a:blip r:embed="rId3"/>
          <a:stretch>
            <a:fillRect/>
          </a:stretch>
        </p:blipFill>
        <p:spPr>
          <a:xfrm>
            <a:off x="5867400" y="4230688"/>
            <a:ext cx="2675988" cy="1743075"/>
          </a:xfrm>
          <a:prstGeom prst="rect">
            <a:avLst/>
          </a:prstGeom>
        </p:spPr>
      </p:pic>
    </p:spTree>
    <p:extLst>
      <p:ext uri="{BB962C8B-B14F-4D97-AF65-F5344CB8AC3E}">
        <p14:creationId xmlns:p14="http://schemas.microsoft.com/office/powerpoint/2010/main" val="334255301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609600" y="441325"/>
            <a:ext cx="8229600" cy="549275"/>
          </a:xfrm>
          <a:noFill/>
        </p:spPr>
        <p:txBody>
          <a:bodyPr/>
          <a:lstStyle/>
          <a:p>
            <a:r>
              <a:rPr lang="en-US" altLang="en-US" dirty="0"/>
              <a:t>Types of Standards</a:t>
            </a:r>
          </a:p>
        </p:txBody>
      </p:sp>
      <p:sp>
        <p:nvSpPr>
          <p:cNvPr id="41986" name="Rectangle 2"/>
          <p:cNvSpPr>
            <a:spLocks noGrp="1" noChangeArrowheads="1"/>
          </p:cNvSpPr>
          <p:nvPr>
            <p:ph idx="1"/>
          </p:nvPr>
        </p:nvSpPr>
        <p:spPr>
          <a:xfrm>
            <a:off x="533400" y="1295400"/>
            <a:ext cx="8153400" cy="3916363"/>
          </a:xfrm>
        </p:spPr>
        <p:txBody>
          <a:bodyPr/>
          <a:lstStyle/>
          <a:p>
            <a:r>
              <a:rPr lang="en-US" altLang="en-US" dirty="0"/>
              <a:t>Standards can be described as being:</a:t>
            </a:r>
            <a:br>
              <a:rPr lang="en-US" altLang="en-US" dirty="0"/>
            </a:br>
            <a:endParaRPr lang="en-US" altLang="en-US" sz="2400" dirty="0"/>
          </a:p>
          <a:p>
            <a:pPr lvl="1"/>
            <a:r>
              <a:rPr lang="en-US" altLang="en-US" sz="2400" dirty="0"/>
              <a:t>Horizontal</a:t>
            </a:r>
          </a:p>
          <a:p>
            <a:pPr lvl="1">
              <a:buFont typeface="Symbol" panose="05050102010706020507" pitchFamily="18" charset="2"/>
              <a:buNone/>
            </a:pPr>
            <a:r>
              <a:rPr lang="en-US" altLang="en-US" sz="2400" b="1" i="1" dirty="0"/>
              <a:t>        </a:t>
            </a:r>
          </a:p>
          <a:p>
            <a:pPr lvl="1">
              <a:buFont typeface="Symbol" panose="05050102010706020507" pitchFamily="18" charset="2"/>
              <a:buNone/>
            </a:pPr>
            <a:r>
              <a:rPr lang="en-US" altLang="en-US" sz="2400" b="1" i="1" dirty="0"/>
              <a:t>		</a:t>
            </a:r>
            <a:r>
              <a:rPr lang="en-US" altLang="en-US" sz="3200" b="1" i="1" dirty="0"/>
              <a:t>or</a:t>
            </a:r>
            <a:endParaRPr lang="en-US" altLang="en-US" sz="2400" dirty="0"/>
          </a:p>
          <a:p>
            <a:pPr lvl="1"/>
            <a:endParaRPr lang="en-US" altLang="en-US" sz="2400" dirty="0"/>
          </a:p>
          <a:p>
            <a:pPr lvl="1"/>
            <a:r>
              <a:rPr lang="en-US" altLang="en-US" sz="2400" dirty="0"/>
              <a:t>Vertical </a:t>
            </a:r>
          </a:p>
          <a:p>
            <a:pPr lvl="1"/>
            <a:endParaRPr lang="en-US" altLang="en-US" sz="1000" dirty="0"/>
          </a:p>
          <a:p>
            <a:pPr lvl="2"/>
            <a:endParaRPr lang="en-US" altLang="en-US" sz="2000" i="0" dirty="0"/>
          </a:p>
        </p:txBody>
      </p:sp>
      <p:sp>
        <p:nvSpPr>
          <p:cNvPr id="41988" name="TextBox 10"/>
          <p:cNvSpPr txBox="1">
            <a:spLocks noChangeArrowheads="1"/>
          </p:cNvSpPr>
          <p:nvPr/>
        </p:nvSpPr>
        <p:spPr bwMode="auto">
          <a:xfrm>
            <a:off x="3962400" y="4038600"/>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u="none"/>
              <a:t>Relevant to only a </a:t>
            </a:r>
            <a:r>
              <a:rPr lang="en-US" altLang="en-US" b="1" i="1" u="none"/>
              <a:t>particular</a:t>
            </a:r>
            <a:r>
              <a:rPr lang="en-US" altLang="en-US" u="none"/>
              <a:t> industry</a:t>
            </a:r>
          </a:p>
        </p:txBody>
      </p:sp>
      <p:sp>
        <p:nvSpPr>
          <p:cNvPr id="41989" name="TextBox 11"/>
          <p:cNvSpPr txBox="1">
            <a:spLocks noChangeArrowheads="1"/>
          </p:cNvSpPr>
          <p:nvPr/>
        </p:nvSpPr>
        <p:spPr bwMode="auto">
          <a:xfrm>
            <a:off x="5410200" y="226695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u="none"/>
              <a:t>Relevant to </a:t>
            </a:r>
            <a:r>
              <a:rPr lang="en-US" altLang="en-US" b="1" i="1" u="none"/>
              <a:t>all</a:t>
            </a:r>
            <a:r>
              <a:rPr lang="en-US" altLang="en-US" u="none"/>
              <a:t> industries</a:t>
            </a:r>
          </a:p>
        </p:txBody>
      </p:sp>
      <p:sp>
        <p:nvSpPr>
          <p:cNvPr id="2" name="Left-Right Arrow 1"/>
          <p:cNvSpPr/>
          <p:nvPr/>
        </p:nvSpPr>
        <p:spPr bwMode="auto">
          <a:xfrm>
            <a:off x="2971800" y="2274443"/>
            <a:ext cx="2209800" cy="325305"/>
          </a:xfrm>
          <a:prstGeom prst="lef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sng" strike="noStrike" cap="none" normalizeH="0" baseline="0">
              <a:ln>
                <a:noFill/>
              </a:ln>
              <a:solidFill>
                <a:schemeClr val="tx1"/>
              </a:solidFill>
              <a:effectLst/>
              <a:latin typeface="Arial" pitchFamily="34" charset="0"/>
            </a:endParaRPr>
          </a:p>
        </p:txBody>
      </p:sp>
      <p:sp>
        <p:nvSpPr>
          <p:cNvPr id="3" name="Up-Down Arrow 2"/>
          <p:cNvSpPr/>
          <p:nvPr/>
        </p:nvSpPr>
        <p:spPr bwMode="auto">
          <a:xfrm>
            <a:off x="3124200" y="3567822"/>
            <a:ext cx="332232" cy="1537578"/>
          </a:xfrm>
          <a:prstGeom prst="up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sng" strike="noStrike" cap="none" normalizeH="0" baseline="0">
              <a:ln>
                <a:noFill/>
              </a:ln>
              <a:solidFill>
                <a:schemeClr val="tx1"/>
              </a:solidFill>
              <a:effectLst/>
              <a:latin typeface="Arial" pitchFamily="34" charset="0"/>
            </a:endParaRPr>
          </a:p>
        </p:txBody>
      </p:sp>
      <p:sp>
        <p:nvSpPr>
          <p:cNvPr id="4" name="TextBox 3"/>
          <p:cNvSpPr txBox="1"/>
          <p:nvPr/>
        </p:nvSpPr>
        <p:spPr>
          <a:xfrm>
            <a:off x="3290316" y="2329373"/>
            <a:ext cx="1245854" cy="215444"/>
          </a:xfrm>
          <a:prstGeom prst="rect">
            <a:avLst/>
          </a:prstGeom>
          <a:noFill/>
        </p:spPr>
        <p:txBody>
          <a:bodyPr wrap="none" rtlCol="0">
            <a:spAutoFit/>
          </a:bodyPr>
          <a:lstStyle/>
          <a:p>
            <a:r>
              <a:rPr lang="en-US" sz="800" b="1" u="none" dirty="0">
                <a:latin typeface="+mj-lt"/>
              </a:rPr>
              <a:t>NCDOL Photo Library</a:t>
            </a:r>
          </a:p>
        </p:txBody>
      </p:sp>
      <p:sp>
        <p:nvSpPr>
          <p:cNvPr id="5" name="TextBox 4"/>
          <p:cNvSpPr txBox="1"/>
          <p:nvPr/>
        </p:nvSpPr>
        <p:spPr>
          <a:xfrm rot="16200000">
            <a:off x="2667389" y="4228889"/>
            <a:ext cx="1245854" cy="215444"/>
          </a:xfrm>
          <a:prstGeom prst="rect">
            <a:avLst/>
          </a:prstGeom>
          <a:noFill/>
        </p:spPr>
        <p:txBody>
          <a:bodyPr wrap="none" rtlCol="0">
            <a:spAutoFit/>
          </a:bodyPr>
          <a:lstStyle/>
          <a:p>
            <a:r>
              <a:rPr lang="en-US" sz="800" b="1" u="none" dirty="0">
                <a:latin typeface="Arial" panose="020B0604020202020204" pitchFamily="34" charset="0"/>
                <a:cs typeface="Arial" panose="020B0604020202020204" pitchFamily="34" charset="0"/>
              </a:rPr>
              <a:t>NCDOL Photo Library</a:t>
            </a:r>
          </a:p>
        </p:txBody>
      </p:sp>
    </p:spTree>
    <p:extLst>
      <p:ext uri="{BB962C8B-B14F-4D97-AF65-F5344CB8AC3E}">
        <p14:creationId xmlns:p14="http://schemas.microsoft.com/office/powerpoint/2010/main" val="14977495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533400" y="441325"/>
            <a:ext cx="8229600" cy="549275"/>
          </a:xfrm>
          <a:noFill/>
        </p:spPr>
        <p:txBody>
          <a:bodyPr/>
          <a:lstStyle/>
          <a:p>
            <a:r>
              <a:rPr lang="en-US" altLang="en-US" dirty="0"/>
              <a:t>North Carolina is a State OSHA Plan</a:t>
            </a:r>
          </a:p>
        </p:txBody>
      </p:sp>
      <p:sp>
        <p:nvSpPr>
          <p:cNvPr id="6146" name="Rectangle 3"/>
          <p:cNvSpPr>
            <a:spLocks noGrp="1" noChangeArrowheads="1"/>
          </p:cNvSpPr>
          <p:nvPr>
            <p:ph idx="1"/>
          </p:nvPr>
        </p:nvSpPr>
        <p:spPr>
          <a:xfrm>
            <a:off x="533400" y="1219200"/>
            <a:ext cx="8001000" cy="4678362"/>
          </a:xfrm>
        </p:spPr>
        <p:txBody>
          <a:bodyPr/>
          <a:lstStyle/>
          <a:p>
            <a:r>
              <a:rPr lang="en-US" altLang="en-US" dirty="0"/>
              <a:t>Under Section 18 of the Occupational Safety and Health Act</a:t>
            </a:r>
          </a:p>
          <a:p>
            <a:endParaRPr lang="en-US" altLang="en-US" sz="800" dirty="0"/>
          </a:p>
          <a:p>
            <a:pPr lvl="1"/>
            <a:r>
              <a:rPr lang="en-US" altLang="en-US" sz="2400" dirty="0"/>
              <a:t>(b) Any State which, at any time, desires to assume responsibility for development and enforcement therein of occupational safety and health standards relating to any occupational safety or health issue with respect to which a Federal standard has been promulgated under section 6 shall submit a State plan for the development of such standards and their enforcement.</a:t>
            </a:r>
            <a:br>
              <a:rPr lang="en-US" altLang="en-US" sz="2200" dirty="0"/>
            </a:br>
            <a:endParaRPr lang="en-US" altLang="en-US" sz="2200" dirty="0"/>
          </a:p>
        </p:txBody>
      </p:sp>
    </p:spTree>
    <p:extLst>
      <p:ext uri="{BB962C8B-B14F-4D97-AF65-F5344CB8AC3E}">
        <p14:creationId xmlns:p14="http://schemas.microsoft.com/office/powerpoint/2010/main" val="180456920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441325"/>
            <a:ext cx="8229600" cy="549275"/>
          </a:xfrm>
        </p:spPr>
        <p:txBody>
          <a:bodyPr/>
          <a:lstStyle/>
          <a:p>
            <a:r>
              <a:rPr lang="en-US" altLang="en-US" dirty="0"/>
              <a:t>Consensus Standards</a:t>
            </a:r>
          </a:p>
        </p:txBody>
      </p:sp>
      <p:sp>
        <p:nvSpPr>
          <p:cNvPr id="43011" name="Rectangle 3"/>
          <p:cNvSpPr>
            <a:spLocks noGrp="1" noChangeArrowheads="1"/>
          </p:cNvSpPr>
          <p:nvPr>
            <p:ph idx="1"/>
          </p:nvPr>
        </p:nvSpPr>
        <p:spPr>
          <a:xfrm>
            <a:off x="533400" y="1143000"/>
            <a:ext cx="8001000" cy="5105400"/>
          </a:xfrm>
        </p:spPr>
        <p:txBody>
          <a:bodyPr/>
          <a:lstStyle/>
          <a:p>
            <a:pPr>
              <a:lnSpc>
                <a:spcPct val="130000"/>
              </a:lnSpc>
            </a:pPr>
            <a:r>
              <a:rPr lang="en-US" altLang="en-US" dirty="0"/>
              <a:t>Incorporated </a:t>
            </a:r>
            <a:r>
              <a:rPr lang="en-US" altLang="en-US"/>
              <a:t>by Reference</a:t>
            </a:r>
            <a:endParaRPr lang="en-US" altLang="en-US" dirty="0"/>
          </a:p>
          <a:p>
            <a:pPr lvl="1"/>
            <a:r>
              <a:rPr lang="en-US" altLang="en-US" sz="2400" dirty="0"/>
              <a:t>American Conference of Governmental Industrial Hygienists (ACGIH)</a:t>
            </a:r>
          </a:p>
          <a:p>
            <a:pPr lvl="1"/>
            <a:endParaRPr lang="en-US" altLang="en-US" sz="800" dirty="0"/>
          </a:p>
          <a:p>
            <a:pPr lvl="1"/>
            <a:r>
              <a:rPr lang="en-US" altLang="en-US" sz="2400" dirty="0"/>
              <a:t>American Society of Agricultural Engineers (ASAE)</a:t>
            </a:r>
          </a:p>
          <a:p>
            <a:pPr lvl="1"/>
            <a:endParaRPr lang="en-US" altLang="en-US" sz="800" dirty="0"/>
          </a:p>
          <a:p>
            <a:pPr lvl="1"/>
            <a:r>
              <a:rPr lang="en-US" altLang="en-US" sz="2400" dirty="0"/>
              <a:t>American National Standards Institute (ANSI)</a:t>
            </a:r>
          </a:p>
          <a:p>
            <a:pPr lvl="1"/>
            <a:endParaRPr lang="en-US" altLang="en-US" sz="800" dirty="0"/>
          </a:p>
          <a:p>
            <a:pPr lvl="1"/>
            <a:r>
              <a:rPr lang="en-US" altLang="en-US" sz="2400" dirty="0"/>
              <a:t>American Society of Mechanical Engineers (ASME)</a:t>
            </a:r>
          </a:p>
          <a:p>
            <a:pPr lvl="1"/>
            <a:endParaRPr lang="en-US" altLang="en-US" sz="800" dirty="0"/>
          </a:p>
          <a:p>
            <a:pPr lvl="1"/>
            <a:r>
              <a:rPr lang="en-US" altLang="en-US" sz="2400" dirty="0"/>
              <a:t>American Society for Testing and Materials (ASTM)</a:t>
            </a:r>
          </a:p>
          <a:p>
            <a:pPr lvl="1"/>
            <a:endParaRPr lang="en-US" altLang="en-US" sz="800" dirty="0"/>
          </a:p>
          <a:p>
            <a:pPr lvl="1"/>
            <a:r>
              <a:rPr lang="en-US" altLang="en-US" sz="2400" dirty="0"/>
              <a:t>American Welding Society (AWS)</a:t>
            </a:r>
          </a:p>
          <a:p>
            <a:pPr lvl="1"/>
            <a:endParaRPr lang="en-US" altLang="en-US" sz="800" dirty="0"/>
          </a:p>
          <a:p>
            <a:pPr lvl="1"/>
            <a:r>
              <a:rPr lang="en-US" altLang="en-US" sz="2400" dirty="0"/>
              <a:t>Department of Commerce (U.S. Government)</a:t>
            </a:r>
          </a:p>
          <a:p>
            <a:pPr lvl="1"/>
            <a:endParaRPr lang="en-US" altLang="en-US" sz="800" dirty="0"/>
          </a:p>
          <a:p>
            <a:pPr lvl="1"/>
            <a:r>
              <a:rPr lang="en-US" altLang="en-US" dirty="0"/>
              <a:t>National Fire Protection Association (NFPA)</a:t>
            </a:r>
            <a:endParaRPr lang="en-US" altLang="en-US" sz="2400" dirty="0"/>
          </a:p>
        </p:txBody>
      </p:sp>
      <p:sp>
        <p:nvSpPr>
          <p:cNvPr id="43012" name="Rectangle 4"/>
          <p:cNvSpPr>
            <a:spLocks noChangeArrowheads="1"/>
          </p:cNvSpPr>
          <p:nvPr/>
        </p:nvSpPr>
        <p:spPr bwMode="auto">
          <a:xfrm>
            <a:off x="7181850" y="576262"/>
            <a:ext cx="14287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nSpc>
                <a:spcPct val="130000"/>
              </a:lnSpc>
              <a:spcBef>
                <a:spcPct val="10000"/>
              </a:spcBef>
              <a:spcAft>
                <a:spcPct val="10000"/>
              </a:spcAft>
              <a:buClr>
                <a:srgbClr val="910046"/>
              </a:buClr>
              <a:buSzPct val="84000"/>
              <a:buFont typeface="Wingdings" panose="05000000000000000000" pitchFamily="2" charset="2"/>
              <a:buNone/>
            </a:pPr>
            <a:r>
              <a:rPr lang="en-US" altLang="en-US" sz="1800" u="none" dirty="0"/>
              <a:t>CFR 1910.6</a:t>
            </a:r>
          </a:p>
        </p:txBody>
      </p:sp>
    </p:spTree>
    <p:extLst>
      <p:ext uri="{BB962C8B-B14F-4D97-AF65-F5344CB8AC3E}">
        <p14:creationId xmlns:p14="http://schemas.microsoft.com/office/powerpoint/2010/main" val="132814564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441325"/>
            <a:ext cx="8229600" cy="549275"/>
          </a:xfrm>
        </p:spPr>
        <p:txBody>
          <a:bodyPr/>
          <a:lstStyle/>
          <a:p>
            <a:r>
              <a:rPr lang="en-US" altLang="en-US" dirty="0"/>
              <a:t>Other Useful Information</a:t>
            </a:r>
          </a:p>
        </p:txBody>
      </p:sp>
      <p:sp>
        <p:nvSpPr>
          <p:cNvPr id="44035" name="Rectangle 3"/>
          <p:cNvSpPr>
            <a:spLocks noGrp="1" noChangeArrowheads="1"/>
          </p:cNvSpPr>
          <p:nvPr>
            <p:ph idx="1"/>
          </p:nvPr>
        </p:nvSpPr>
        <p:spPr>
          <a:xfrm>
            <a:off x="609600" y="1295400"/>
            <a:ext cx="8077200" cy="4525963"/>
          </a:xfrm>
        </p:spPr>
        <p:txBody>
          <a:bodyPr/>
          <a:lstStyle/>
          <a:p>
            <a:r>
              <a:rPr lang="en-US" altLang="en-US" dirty="0"/>
              <a:t>North Carolina Administrative Code (NCAC)</a:t>
            </a:r>
          </a:p>
          <a:p>
            <a:pPr lvl="1"/>
            <a:endParaRPr lang="en-US" altLang="en-US" sz="2800" dirty="0"/>
          </a:p>
          <a:p>
            <a:r>
              <a:rPr lang="en-US" altLang="en-US" dirty="0"/>
              <a:t>Addendum</a:t>
            </a:r>
          </a:p>
          <a:p>
            <a:endParaRPr lang="en-US" altLang="en-US" dirty="0"/>
          </a:p>
          <a:p>
            <a:r>
              <a:rPr lang="en-US" altLang="en-US" dirty="0"/>
              <a:t>Letters of interpretation</a:t>
            </a:r>
          </a:p>
          <a:p>
            <a:pPr lvl="1"/>
            <a:endParaRPr lang="en-US" altLang="en-US" sz="2800" dirty="0"/>
          </a:p>
          <a:p>
            <a:r>
              <a:rPr lang="en-US" altLang="en-US" dirty="0"/>
              <a:t>Index</a:t>
            </a:r>
          </a:p>
          <a:p>
            <a:endParaRPr lang="en-US" altLang="en-US" dirty="0"/>
          </a:p>
        </p:txBody>
      </p:sp>
      <p:pic>
        <p:nvPicPr>
          <p:cNvPr id="7" name="Picture 6">
            <a:extLst>
              <a:ext uri="{FF2B5EF4-FFF2-40B4-BE49-F238E27FC236}">
                <a16:creationId xmlns:a16="http://schemas.microsoft.com/office/drawing/2014/main" id="{46ED3BC3-7CAC-45A8-82B5-115990D94EF4}"/>
              </a:ext>
            </a:extLst>
          </p:cNvPr>
          <p:cNvPicPr>
            <a:picLocks noChangeAspect="1"/>
          </p:cNvPicPr>
          <p:nvPr/>
        </p:nvPicPr>
        <p:blipFill>
          <a:blip r:embed="rId3"/>
          <a:stretch>
            <a:fillRect/>
          </a:stretch>
        </p:blipFill>
        <p:spPr>
          <a:xfrm>
            <a:off x="5715000" y="2573458"/>
            <a:ext cx="2783910" cy="3348050"/>
          </a:xfrm>
          <a:prstGeom prst="rect">
            <a:avLst/>
          </a:prstGeom>
        </p:spPr>
      </p:pic>
    </p:spTree>
    <p:extLst>
      <p:ext uri="{BB962C8B-B14F-4D97-AF65-F5344CB8AC3E}">
        <p14:creationId xmlns:p14="http://schemas.microsoft.com/office/powerpoint/2010/main" val="305768811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457200"/>
            <a:ext cx="8229600" cy="549275"/>
          </a:xfrm>
        </p:spPr>
        <p:txBody>
          <a:bodyPr/>
          <a:lstStyle/>
          <a:p>
            <a:r>
              <a:rPr lang="en-US" altLang="en-US"/>
              <a:t>Let’s Work On Examples</a:t>
            </a:r>
          </a:p>
        </p:txBody>
      </p:sp>
      <p:pic>
        <p:nvPicPr>
          <p:cNvPr id="9" name="Picture 8">
            <a:extLst>
              <a:ext uri="{FF2B5EF4-FFF2-40B4-BE49-F238E27FC236}">
                <a16:creationId xmlns:a16="http://schemas.microsoft.com/office/drawing/2014/main" id="{5022AEC1-966B-4BCE-8E67-F65DDEFB3C92}"/>
              </a:ext>
            </a:extLst>
          </p:cNvPr>
          <p:cNvPicPr>
            <a:picLocks noChangeAspect="1"/>
          </p:cNvPicPr>
          <p:nvPr/>
        </p:nvPicPr>
        <p:blipFill>
          <a:blip r:embed="rId3"/>
          <a:stretch>
            <a:fillRect/>
          </a:stretch>
        </p:blipFill>
        <p:spPr>
          <a:xfrm>
            <a:off x="1828800" y="2057400"/>
            <a:ext cx="5041864" cy="3161644"/>
          </a:xfrm>
          <a:prstGeom prst="rect">
            <a:avLst/>
          </a:prstGeom>
        </p:spPr>
      </p:pic>
    </p:spTree>
    <p:extLst>
      <p:ext uri="{BB962C8B-B14F-4D97-AF65-F5344CB8AC3E}">
        <p14:creationId xmlns:p14="http://schemas.microsoft.com/office/powerpoint/2010/main" val="26788794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09600" y="441325"/>
            <a:ext cx="8229600" cy="549275"/>
          </a:xfrm>
        </p:spPr>
        <p:txBody>
          <a:bodyPr/>
          <a:lstStyle/>
          <a:p>
            <a:r>
              <a:rPr lang="en-US" altLang="en-US" dirty="0"/>
              <a:t>Standards Look-up </a:t>
            </a:r>
          </a:p>
        </p:txBody>
      </p:sp>
      <p:sp>
        <p:nvSpPr>
          <p:cNvPr id="91139" name="Rectangle 3"/>
          <p:cNvSpPr>
            <a:spLocks noGrp="1" noChangeArrowheads="1"/>
          </p:cNvSpPr>
          <p:nvPr>
            <p:ph idx="1"/>
          </p:nvPr>
        </p:nvSpPr>
        <p:spPr>
          <a:xfrm>
            <a:off x="533400" y="1219200"/>
            <a:ext cx="8305800" cy="4800600"/>
          </a:xfrm>
        </p:spPr>
        <p:txBody>
          <a:bodyPr/>
          <a:lstStyle/>
          <a:p>
            <a:r>
              <a:rPr lang="en-US" altLang="en-US" sz="2400"/>
              <a:t>Practice finding the Communication Tower Standards specific to North Carolina: Section 13 NCAC 07F.0600</a:t>
            </a:r>
          </a:p>
          <a:p>
            <a:endParaRPr lang="en-US" altLang="en-US" sz="800"/>
          </a:p>
          <a:p>
            <a:pPr lvl="1"/>
            <a:r>
              <a:rPr lang="en-US" altLang="en-US" sz="2200"/>
              <a:t>On which page is this located in your standards book?</a:t>
            </a:r>
          </a:p>
        </p:txBody>
      </p:sp>
      <p:pic>
        <p:nvPicPr>
          <p:cNvPr id="3" name="Picture 2">
            <a:extLst>
              <a:ext uri="{FF2B5EF4-FFF2-40B4-BE49-F238E27FC236}">
                <a16:creationId xmlns:a16="http://schemas.microsoft.com/office/drawing/2014/main" id="{8AE71767-3C43-4C1A-A1A4-CB2BD60EFCB2}"/>
              </a:ext>
            </a:extLst>
          </p:cNvPr>
          <p:cNvPicPr>
            <a:picLocks noChangeAspect="1"/>
          </p:cNvPicPr>
          <p:nvPr/>
        </p:nvPicPr>
        <p:blipFill>
          <a:blip r:embed="rId3"/>
          <a:stretch>
            <a:fillRect/>
          </a:stretch>
        </p:blipFill>
        <p:spPr>
          <a:xfrm>
            <a:off x="966787" y="3810000"/>
            <a:ext cx="7210425" cy="2076450"/>
          </a:xfrm>
          <a:prstGeom prst="rect">
            <a:avLst/>
          </a:prstGeom>
        </p:spPr>
      </p:pic>
    </p:spTree>
    <p:extLst>
      <p:ext uri="{BB962C8B-B14F-4D97-AF65-F5344CB8AC3E}">
        <p14:creationId xmlns:p14="http://schemas.microsoft.com/office/powerpoint/2010/main" val="55366154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09600" y="441325"/>
            <a:ext cx="8229600" cy="549275"/>
          </a:xfrm>
        </p:spPr>
        <p:txBody>
          <a:bodyPr/>
          <a:lstStyle/>
          <a:p>
            <a:r>
              <a:rPr lang="en-US" altLang="en-US" dirty="0"/>
              <a:t>Standards Look-up </a:t>
            </a:r>
          </a:p>
        </p:txBody>
      </p:sp>
      <p:sp>
        <p:nvSpPr>
          <p:cNvPr id="46083" name="Rectangle 3"/>
          <p:cNvSpPr>
            <a:spLocks noGrp="1" noChangeArrowheads="1"/>
          </p:cNvSpPr>
          <p:nvPr>
            <p:ph idx="1"/>
          </p:nvPr>
        </p:nvSpPr>
        <p:spPr>
          <a:xfrm>
            <a:off x="533400" y="1219200"/>
            <a:ext cx="8305800" cy="4800600"/>
          </a:xfrm>
        </p:spPr>
        <p:txBody>
          <a:bodyPr/>
          <a:lstStyle/>
          <a:p>
            <a:pPr>
              <a:defRPr/>
            </a:pPr>
            <a:r>
              <a:rPr lang="en-US" sz="2400" dirty="0"/>
              <a:t>Practice finding the standard for Recording and Reporting Occupational Injuries and Illnesses: 29 CFR 1904 </a:t>
            </a:r>
          </a:p>
          <a:p>
            <a:pPr>
              <a:defRPr/>
            </a:pPr>
            <a:endParaRPr lang="en-US" sz="800" dirty="0"/>
          </a:p>
          <a:p>
            <a:pPr lvl="1">
              <a:defRPr/>
            </a:pPr>
            <a:r>
              <a:rPr lang="en-US" sz="2000" dirty="0">
                <a:ea typeface="+mn-ea"/>
                <a:cs typeface="+mn-cs"/>
              </a:rPr>
              <a:t>On which page is this located in your standards book?</a:t>
            </a:r>
          </a:p>
          <a:p>
            <a:pPr>
              <a:defRPr/>
            </a:pPr>
            <a:endParaRPr lang="en-US" sz="800" dirty="0"/>
          </a:p>
          <a:p>
            <a:pPr>
              <a:defRPr/>
            </a:pPr>
            <a:endParaRPr lang="en-US" sz="800" dirty="0"/>
          </a:p>
          <a:p>
            <a:pPr>
              <a:defRPr/>
            </a:pPr>
            <a:endParaRPr lang="en-US" sz="800" dirty="0"/>
          </a:p>
          <a:p>
            <a:pPr>
              <a:defRPr/>
            </a:pPr>
            <a:r>
              <a:rPr lang="en-US" sz="2400" dirty="0"/>
              <a:t>Which standard contains the </a:t>
            </a:r>
            <a:r>
              <a:rPr lang="en-US" sz="2400" dirty="0" err="1"/>
              <a:t>recordability</a:t>
            </a:r>
            <a:r>
              <a:rPr lang="en-US" sz="2400" dirty="0"/>
              <a:t> decision tree?</a:t>
            </a:r>
          </a:p>
          <a:p>
            <a:pPr>
              <a:defRPr/>
            </a:pPr>
            <a:endParaRPr lang="en-US" sz="800" dirty="0"/>
          </a:p>
          <a:p>
            <a:pPr>
              <a:defRPr/>
            </a:pPr>
            <a:endParaRPr lang="en-US" sz="800" dirty="0"/>
          </a:p>
          <a:p>
            <a:pPr>
              <a:defRPr/>
            </a:pPr>
            <a:endParaRPr lang="en-US" sz="800" dirty="0"/>
          </a:p>
          <a:p>
            <a:pPr>
              <a:defRPr/>
            </a:pPr>
            <a:endParaRPr lang="en-US" sz="800" dirty="0"/>
          </a:p>
          <a:p>
            <a:pPr>
              <a:defRPr/>
            </a:pPr>
            <a:r>
              <a:rPr lang="en-US" sz="2400" dirty="0"/>
              <a:t>Which standard outlines the requirements for reporting fatalities and multiple hospitalization incidents to OSHA?</a:t>
            </a:r>
          </a:p>
        </p:txBody>
      </p:sp>
      <p:sp>
        <p:nvSpPr>
          <p:cNvPr id="4" name="Text Box 4"/>
          <p:cNvSpPr txBox="1">
            <a:spLocks noChangeArrowheads="1"/>
          </p:cNvSpPr>
          <p:nvPr/>
        </p:nvSpPr>
        <p:spPr bwMode="auto">
          <a:xfrm>
            <a:off x="6858000" y="348615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10000"/>
              </a:spcBef>
              <a:spcAft>
                <a:spcPct val="10000"/>
              </a:spcAft>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rgbClr val="012D9A"/>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rgbClr val="012D9A"/>
              </a:buClr>
              <a:buChar char="»"/>
              <a:defRPr i="1">
                <a:solidFill>
                  <a:schemeClr val="tx1"/>
                </a:solidFill>
                <a:latin typeface="Arial" panose="020B0604020202020204" pitchFamily="34" charset="0"/>
              </a:defRPr>
            </a:lvl3pPr>
            <a:lvl4pPr marL="1600200" indent="-228600">
              <a:spcBef>
                <a:spcPct val="10000"/>
              </a:spcBef>
              <a:spcAft>
                <a:spcPct val="10000"/>
              </a:spcAft>
              <a:buClr>
                <a:srgbClr val="012D9A"/>
              </a:buClr>
              <a:buChar char="•"/>
              <a:defRPr>
                <a:solidFill>
                  <a:schemeClr val="tx1"/>
                </a:solidFill>
                <a:latin typeface="Arial" panose="020B0604020202020204" pitchFamily="34" charset="0"/>
              </a:defRPr>
            </a:lvl4pPr>
            <a:lvl5pPr marL="2057400" indent="-228600">
              <a:spcBef>
                <a:spcPct val="10000"/>
              </a:spcBef>
              <a:spcAft>
                <a:spcPct val="10000"/>
              </a:spcAft>
              <a:buClr>
                <a:srgbClr val="012D9A"/>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2000" b="1" u="none" dirty="0">
                <a:solidFill>
                  <a:schemeClr val="accent2"/>
                </a:solidFill>
              </a:rPr>
              <a:t>1904.4(b)(2)</a:t>
            </a:r>
          </a:p>
        </p:txBody>
      </p:sp>
      <p:sp>
        <p:nvSpPr>
          <p:cNvPr id="5" name="Text Box 4"/>
          <p:cNvSpPr txBox="1">
            <a:spLocks noChangeArrowheads="1"/>
          </p:cNvSpPr>
          <p:nvPr/>
        </p:nvSpPr>
        <p:spPr bwMode="auto">
          <a:xfrm>
            <a:off x="7391400" y="47053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10000"/>
              </a:spcBef>
              <a:spcAft>
                <a:spcPct val="10000"/>
              </a:spcAft>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rgbClr val="012D9A"/>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rgbClr val="012D9A"/>
              </a:buClr>
              <a:buChar char="»"/>
              <a:defRPr i="1">
                <a:solidFill>
                  <a:schemeClr val="tx1"/>
                </a:solidFill>
                <a:latin typeface="Arial" panose="020B0604020202020204" pitchFamily="34" charset="0"/>
              </a:defRPr>
            </a:lvl3pPr>
            <a:lvl4pPr marL="1600200" indent="-228600">
              <a:spcBef>
                <a:spcPct val="10000"/>
              </a:spcBef>
              <a:spcAft>
                <a:spcPct val="10000"/>
              </a:spcAft>
              <a:buClr>
                <a:srgbClr val="012D9A"/>
              </a:buClr>
              <a:buChar char="•"/>
              <a:defRPr>
                <a:solidFill>
                  <a:schemeClr val="tx1"/>
                </a:solidFill>
                <a:latin typeface="Arial" panose="020B0604020202020204" pitchFamily="34" charset="0"/>
              </a:defRPr>
            </a:lvl4pPr>
            <a:lvl5pPr marL="2057400" indent="-228600">
              <a:spcBef>
                <a:spcPct val="10000"/>
              </a:spcBef>
              <a:spcAft>
                <a:spcPct val="10000"/>
              </a:spcAft>
              <a:buClr>
                <a:srgbClr val="012D9A"/>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2000" b="1" u="none" dirty="0">
                <a:solidFill>
                  <a:schemeClr val="accent2"/>
                </a:solidFill>
              </a:rPr>
              <a:t>1904.39</a:t>
            </a:r>
          </a:p>
        </p:txBody>
      </p:sp>
    </p:spTree>
    <p:extLst>
      <p:ext uri="{BB962C8B-B14F-4D97-AF65-F5344CB8AC3E}">
        <p14:creationId xmlns:p14="http://schemas.microsoft.com/office/powerpoint/2010/main" val="777491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09600" y="441325"/>
            <a:ext cx="8229600" cy="549275"/>
          </a:xfrm>
        </p:spPr>
        <p:txBody>
          <a:bodyPr/>
          <a:lstStyle/>
          <a:p>
            <a:r>
              <a:rPr lang="en-US" altLang="en-US" dirty="0"/>
              <a:t>Questions </a:t>
            </a:r>
          </a:p>
        </p:txBody>
      </p:sp>
      <p:sp>
        <p:nvSpPr>
          <p:cNvPr id="95235" name="Rectangle 3"/>
          <p:cNvSpPr>
            <a:spLocks noGrp="1" noChangeArrowheads="1"/>
          </p:cNvSpPr>
          <p:nvPr>
            <p:ph idx="1"/>
          </p:nvPr>
        </p:nvSpPr>
        <p:spPr>
          <a:xfrm>
            <a:off x="533400" y="1219200"/>
            <a:ext cx="8305800" cy="4800600"/>
          </a:xfrm>
        </p:spPr>
        <p:txBody>
          <a:bodyPr>
            <a:normAutofit fontScale="92500"/>
          </a:bodyPr>
          <a:lstStyle/>
          <a:p>
            <a:r>
              <a:rPr lang="en-US" altLang="en-US" sz="2400" dirty="0"/>
              <a:t>Are headlights required on forklifts?</a:t>
            </a:r>
          </a:p>
          <a:p>
            <a:endParaRPr lang="en-US" altLang="en-US" sz="1000" dirty="0"/>
          </a:p>
          <a:p>
            <a:endParaRPr lang="en-US" altLang="en-US" sz="1000" dirty="0"/>
          </a:p>
          <a:p>
            <a:endParaRPr lang="en-US" altLang="en-US" sz="1000" dirty="0"/>
          </a:p>
          <a:p>
            <a:r>
              <a:rPr lang="en-US" altLang="en-US" sz="2400" dirty="0"/>
              <a:t>As part of the hazard communication training requirements:</a:t>
            </a:r>
          </a:p>
          <a:p>
            <a:pPr lvl="1"/>
            <a:endParaRPr lang="en-US" altLang="en-US" sz="800" dirty="0"/>
          </a:p>
          <a:p>
            <a:pPr lvl="1"/>
            <a:r>
              <a:rPr lang="en-US" altLang="en-US" sz="2200" dirty="0"/>
              <a:t>When must training be conducted?</a:t>
            </a:r>
          </a:p>
          <a:p>
            <a:pPr lvl="1"/>
            <a:endParaRPr lang="en-US" altLang="en-US" sz="800" dirty="0"/>
          </a:p>
          <a:p>
            <a:pPr lvl="1"/>
            <a:r>
              <a:rPr lang="en-US" altLang="en-US" sz="2200" dirty="0"/>
              <a:t>What topics must be covered?</a:t>
            </a:r>
          </a:p>
          <a:p>
            <a:endParaRPr lang="en-US" altLang="en-US" sz="800" dirty="0"/>
          </a:p>
          <a:p>
            <a:endParaRPr lang="en-US" altLang="en-US" sz="800" dirty="0"/>
          </a:p>
          <a:p>
            <a:endParaRPr lang="en-US" altLang="en-US" sz="800" dirty="0"/>
          </a:p>
          <a:p>
            <a:r>
              <a:rPr lang="en-US" altLang="en-US" sz="2400" dirty="0"/>
              <a:t>Who must review lockout/</a:t>
            </a:r>
            <a:r>
              <a:rPr lang="en-US" altLang="en-US" sz="2400" dirty="0" err="1"/>
              <a:t>tagout</a:t>
            </a:r>
            <a:r>
              <a:rPr lang="en-US" altLang="en-US" sz="2400" dirty="0"/>
              <a:t> procedures?</a:t>
            </a:r>
          </a:p>
          <a:p>
            <a:endParaRPr lang="en-US" altLang="en-US" sz="800" dirty="0"/>
          </a:p>
          <a:p>
            <a:endParaRPr lang="en-US" altLang="en-US" sz="800" dirty="0"/>
          </a:p>
          <a:p>
            <a:endParaRPr lang="en-US" altLang="en-US" sz="800" dirty="0"/>
          </a:p>
          <a:p>
            <a:r>
              <a:rPr lang="en-US" altLang="en-US" sz="2400" dirty="0"/>
              <a:t>Who is responsible for paying for personal protective equipment?</a:t>
            </a:r>
          </a:p>
        </p:txBody>
      </p:sp>
      <p:sp>
        <p:nvSpPr>
          <p:cNvPr id="1674244" name="Text Box 4"/>
          <p:cNvSpPr txBox="1">
            <a:spLocks noChangeArrowheads="1"/>
          </p:cNvSpPr>
          <p:nvPr/>
        </p:nvSpPr>
        <p:spPr bwMode="auto">
          <a:xfrm>
            <a:off x="6172200" y="12192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10000"/>
              </a:spcBef>
              <a:spcAft>
                <a:spcPct val="10000"/>
              </a:spcAft>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rgbClr val="012D9A"/>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rgbClr val="012D9A"/>
              </a:buClr>
              <a:buChar char="»"/>
              <a:defRPr i="1">
                <a:solidFill>
                  <a:schemeClr val="tx1"/>
                </a:solidFill>
                <a:latin typeface="Arial" panose="020B0604020202020204" pitchFamily="34" charset="0"/>
              </a:defRPr>
            </a:lvl3pPr>
            <a:lvl4pPr marL="1600200" indent="-228600">
              <a:spcBef>
                <a:spcPct val="10000"/>
              </a:spcBef>
              <a:spcAft>
                <a:spcPct val="10000"/>
              </a:spcAft>
              <a:buClr>
                <a:srgbClr val="012D9A"/>
              </a:buClr>
              <a:buChar char="•"/>
              <a:defRPr>
                <a:solidFill>
                  <a:schemeClr val="tx1"/>
                </a:solidFill>
                <a:latin typeface="Arial" panose="020B0604020202020204" pitchFamily="34" charset="0"/>
              </a:defRPr>
            </a:lvl4pPr>
            <a:lvl5pPr marL="2057400" indent="-228600">
              <a:spcBef>
                <a:spcPct val="10000"/>
              </a:spcBef>
              <a:spcAft>
                <a:spcPct val="10000"/>
              </a:spcAft>
              <a:buClr>
                <a:srgbClr val="012D9A"/>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2400" b="1" u="none" dirty="0">
                <a:solidFill>
                  <a:schemeClr val="accent2"/>
                </a:solidFill>
              </a:rPr>
              <a:t>1910.178(h)(2)</a:t>
            </a:r>
          </a:p>
        </p:txBody>
      </p:sp>
      <p:sp>
        <p:nvSpPr>
          <p:cNvPr id="1674245" name="Text Box 5"/>
          <p:cNvSpPr txBox="1">
            <a:spLocks noChangeArrowheads="1"/>
          </p:cNvSpPr>
          <p:nvPr/>
        </p:nvSpPr>
        <p:spPr bwMode="auto">
          <a:xfrm>
            <a:off x="6019800" y="2890838"/>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10000"/>
              </a:spcBef>
              <a:spcAft>
                <a:spcPct val="10000"/>
              </a:spcAft>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rgbClr val="012D9A"/>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rgbClr val="012D9A"/>
              </a:buClr>
              <a:buChar char="»"/>
              <a:defRPr i="1">
                <a:solidFill>
                  <a:schemeClr val="tx1"/>
                </a:solidFill>
                <a:latin typeface="Arial" panose="020B0604020202020204" pitchFamily="34" charset="0"/>
              </a:defRPr>
            </a:lvl3pPr>
            <a:lvl4pPr marL="1600200" indent="-228600">
              <a:spcBef>
                <a:spcPct val="10000"/>
              </a:spcBef>
              <a:spcAft>
                <a:spcPct val="10000"/>
              </a:spcAft>
              <a:buClr>
                <a:srgbClr val="012D9A"/>
              </a:buClr>
              <a:buChar char="•"/>
              <a:defRPr>
                <a:solidFill>
                  <a:schemeClr val="tx1"/>
                </a:solidFill>
                <a:latin typeface="Arial" panose="020B0604020202020204" pitchFamily="34" charset="0"/>
              </a:defRPr>
            </a:lvl4pPr>
            <a:lvl5pPr marL="2057400" indent="-228600">
              <a:spcBef>
                <a:spcPct val="10000"/>
              </a:spcBef>
              <a:spcAft>
                <a:spcPct val="10000"/>
              </a:spcAft>
              <a:buClr>
                <a:srgbClr val="012D9A"/>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2400" b="1" u="none" dirty="0">
                <a:solidFill>
                  <a:schemeClr val="accent2"/>
                </a:solidFill>
              </a:rPr>
              <a:t>1910.1200(h)(1)</a:t>
            </a:r>
          </a:p>
        </p:txBody>
      </p:sp>
      <p:sp>
        <p:nvSpPr>
          <p:cNvPr id="1674246" name="Text Box 6"/>
          <p:cNvSpPr txBox="1">
            <a:spLocks noChangeArrowheads="1"/>
          </p:cNvSpPr>
          <p:nvPr/>
        </p:nvSpPr>
        <p:spPr bwMode="auto">
          <a:xfrm>
            <a:off x="5791200" y="44148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10000"/>
              </a:spcBef>
              <a:spcAft>
                <a:spcPct val="10000"/>
              </a:spcAft>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rgbClr val="012D9A"/>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rgbClr val="012D9A"/>
              </a:buClr>
              <a:buChar char="»"/>
              <a:defRPr i="1">
                <a:solidFill>
                  <a:schemeClr val="tx1"/>
                </a:solidFill>
                <a:latin typeface="Arial" panose="020B0604020202020204" pitchFamily="34" charset="0"/>
              </a:defRPr>
            </a:lvl3pPr>
            <a:lvl4pPr marL="1600200" indent="-228600">
              <a:spcBef>
                <a:spcPct val="10000"/>
              </a:spcBef>
              <a:spcAft>
                <a:spcPct val="10000"/>
              </a:spcAft>
              <a:buClr>
                <a:srgbClr val="012D9A"/>
              </a:buClr>
              <a:buChar char="•"/>
              <a:defRPr>
                <a:solidFill>
                  <a:schemeClr val="tx1"/>
                </a:solidFill>
                <a:latin typeface="Arial" panose="020B0604020202020204" pitchFamily="34" charset="0"/>
              </a:defRPr>
            </a:lvl4pPr>
            <a:lvl5pPr marL="2057400" indent="-228600">
              <a:spcBef>
                <a:spcPct val="10000"/>
              </a:spcBef>
              <a:spcAft>
                <a:spcPct val="10000"/>
              </a:spcAft>
              <a:buClr>
                <a:srgbClr val="012D9A"/>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2400" b="1" u="none" dirty="0">
                <a:solidFill>
                  <a:schemeClr val="accent2"/>
                </a:solidFill>
              </a:rPr>
              <a:t>1910.147(c)(6)(</a:t>
            </a:r>
            <a:r>
              <a:rPr lang="en-US" altLang="en-US" sz="2400" b="1" u="none" dirty="0" err="1">
                <a:solidFill>
                  <a:schemeClr val="accent2"/>
                </a:solidFill>
              </a:rPr>
              <a:t>i</a:t>
            </a:r>
            <a:r>
              <a:rPr lang="en-US" altLang="en-US" sz="2400" b="1" u="none" dirty="0">
                <a:solidFill>
                  <a:schemeClr val="accent2"/>
                </a:solidFill>
              </a:rPr>
              <a:t>)</a:t>
            </a:r>
          </a:p>
        </p:txBody>
      </p:sp>
      <p:sp>
        <p:nvSpPr>
          <p:cNvPr id="1674247" name="Text Box 7"/>
          <p:cNvSpPr txBox="1">
            <a:spLocks noChangeArrowheads="1"/>
          </p:cNvSpPr>
          <p:nvPr/>
        </p:nvSpPr>
        <p:spPr bwMode="auto">
          <a:xfrm>
            <a:off x="6324600" y="5253038"/>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10000"/>
              </a:spcBef>
              <a:spcAft>
                <a:spcPct val="10000"/>
              </a:spcAft>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rgbClr val="012D9A"/>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rgbClr val="012D9A"/>
              </a:buClr>
              <a:buChar char="»"/>
              <a:defRPr i="1">
                <a:solidFill>
                  <a:schemeClr val="tx1"/>
                </a:solidFill>
                <a:latin typeface="Arial" panose="020B0604020202020204" pitchFamily="34" charset="0"/>
              </a:defRPr>
            </a:lvl3pPr>
            <a:lvl4pPr marL="1600200" indent="-228600">
              <a:spcBef>
                <a:spcPct val="10000"/>
              </a:spcBef>
              <a:spcAft>
                <a:spcPct val="10000"/>
              </a:spcAft>
              <a:buClr>
                <a:srgbClr val="012D9A"/>
              </a:buClr>
              <a:buChar char="•"/>
              <a:defRPr>
                <a:solidFill>
                  <a:schemeClr val="tx1"/>
                </a:solidFill>
                <a:latin typeface="Arial" panose="020B0604020202020204" pitchFamily="34" charset="0"/>
              </a:defRPr>
            </a:lvl4pPr>
            <a:lvl5pPr marL="2057400" indent="-228600">
              <a:spcBef>
                <a:spcPct val="10000"/>
              </a:spcBef>
              <a:spcAft>
                <a:spcPct val="10000"/>
              </a:spcAft>
              <a:buClr>
                <a:srgbClr val="012D9A"/>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2400" b="1" u="none" dirty="0">
                <a:solidFill>
                  <a:schemeClr val="accent2"/>
                </a:solidFill>
              </a:rPr>
              <a:t>1910.132(h)</a:t>
            </a:r>
          </a:p>
        </p:txBody>
      </p:sp>
      <p:sp>
        <p:nvSpPr>
          <p:cNvPr id="8" name="Text Box 5"/>
          <p:cNvSpPr txBox="1">
            <a:spLocks noChangeArrowheads="1"/>
          </p:cNvSpPr>
          <p:nvPr/>
        </p:nvSpPr>
        <p:spPr bwMode="auto">
          <a:xfrm>
            <a:off x="5305778" y="3348037"/>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10000"/>
              </a:spcBef>
              <a:spcAft>
                <a:spcPct val="10000"/>
              </a:spcAft>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rgbClr val="012D9A"/>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rgbClr val="012D9A"/>
              </a:buClr>
              <a:buChar char="»"/>
              <a:defRPr i="1">
                <a:solidFill>
                  <a:schemeClr val="tx1"/>
                </a:solidFill>
                <a:latin typeface="Arial" panose="020B0604020202020204" pitchFamily="34" charset="0"/>
              </a:defRPr>
            </a:lvl3pPr>
            <a:lvl4pPr marL="1600200" indent="-228600">
              <a:spcBef>
                <a:spcPct val="10000"/>
              </a:spcBef>
              <a:spcAft>
                <a:spcPct val="10000"/>
              </a:spcAft>
              <a:buClr>
                <a:srgbClr val="012D9A"/>
              </a:buClr>
              <a:buChar char="•"/>
              <a:defRPr>
                <a:solidFill>
                  <a:schemeClr val="tx1"/>
                </a:solidFill>
                <a:latin typeface="Arial" panose="020B0604020202020204" pitchFamily="34" charset="0"/>
              </a:defRPr>
            </a:lvl4pPr>
            <a:lvl5pPr marL="2057400" indent="-228600">
              <a:spcBef>
                <a:spcPct val="10000"/>
              </a:spcBef>
              <a:spcAft>
                <a:spcPct val="10000"/>
              </a:spcAft>
              <a:buClr>
                <a:srgbClr val="012D9A"/>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2400" b="1" u="none" dirty="0">
                <a:solidFill>
                  <a:schemeClr val="accent2"/>
                </a:solidFill>
              </a:rPr>
              <a:t>1910.1200(h)(2) - (3)</a:t>
            </a:r>
          </a:p>
        </p:txBody>
      </p:sp>
    </p:spTree>
    <p:extLst>
      <p:ext uri="{BB962C8B-B14F-4D97-AF65-F5344CB8AC3E}">
        <p14:creationId xmlns:p14="http://schemas.microsoft.com/office/powerpoint/2010/main" val="779159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74244"/>
                                        </p:tgtEl>
                                        <p:attrNameLst>
                                          <p:attrName>style.visibility</p:attrName>
                                        </p:attrNameLst>
                                      </p:cBhvr>
                                      <p:to>
                                        <p:strVal val="visible"/>
                                      </p:to>
                                    </p:set>
                                    <p:anim calcmode="lin" valueType="num">
                                      <p:cBhvr additive="base">
                                        <p:cTn id="7" dur="500" fill="hold"/>
                                        <p:tgtEl>
                                          <p:spTgt spid="1674244"/>
                                        </p:tgtEl>
                                        <p:attrNameLst>
                                          <p:attrName>ppt_x</p:attrName>
                                        </p:attrNameLst>
                                      </p:cBhvr>
                                      <p:tavLst>
                                        <p:tav tm="0">
                                          <p:val>
                                            <p:strVal val="1+#ppt_w/2"/>
                                          </p:val>
                                        </p:tav>
                                        <p:tav tm="100000">
                                          <p:val>
                                            <p:strVal val="#ppt_x"/>
                                          </p:val>
                                        </p:tav>
                                      </p:tavLst>
                                    </p:anim>
                                    <p:anim calcmode="lin" valueType="num">
                                      <p:cBhvr additive="base">
                                        <p:cTn id="8" dur="500" fill="hold"/>
                                        <p:tgtEl>
                                          <p:spTgt spid="16742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74245"/>
                                        </p:tgtEl>
                                        <p:attrNameLst>
                                          <p:attrName>style.visibility</p:attrName>
                                        </p:attrNameLst>
                                      </p:cBhvr>
                                      <p:to>
                                        <p:strVal val="visible"/>
                                      </p:to>
                                    </p:set>
                                    <p:anim calcmode="lin" valueType="num">
                                      <p:cBhvr additive="base">
                                        <p:cTn id="13" dur="500" fill="hold"/>
                                        <p:tgtEl>
                                          <p:spTgt spid="1674245"/>
                                        </p:tgtEl>
                                        <p:attrNameLst>
                                          <p:attrName>ppt_x</p:attrName>
                                        </p:attrNameLst>
                                      </p:cBhvr>
                                      <p:tavLst>
                                        <p:tav tm="0">
                                          <p:val>
                                            <p:strVal val="1+#ppt_w/2"/>
                                          </p:val>
                                        </p:tav>
                                        <p:tav tm="100000">
                                          <p:val>
                                            <p:strVal val="#ppt_x"/>
                                          </p:val>
                                        </p:tav>
                                      </p:tavLst>
                                    </p:anim>
                                    <p:anim calcmode="lin" valueType="num">
                                      <p:cBhvr additive="base">
                                        <p:cTn id="14" dur="500" fill="hold"/>
                                        <p:tgtEl>
                                          <p:spTgt spid="16742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74246"/>
                                        </p:tgtEl>
                                        <p:attrNameLst>
                                          <p:attrName>style.visibility</p:attrName>
                                        </p:attrNameLst>
                                      </p:cBhvr>
                                      <p:to>
                                        <p:strVal val="visible"/>
                                      </p:to>
                                    </p:set>
                                    <p:anim calcmode="lin" valueType="num">
                                      <p:cBhvr additive="base">
                                        <p:cTn id="25" dur="500" fill="hold"/>
                                        <p:tgtEl>
                                          <p:spTgt spid="1674246"/>
                                        </p:tgtEl>
                                        <p:attrNameLst>
                                          <p:attrName>ppt_x</p:attrName>
                                        </p:attrNameLst>
                                      </p:cBhvr>
                                      <p:tavLst>
                                        <p:tav tm="0">
                                          <p:val>
                                            <p:strVal val="1+#ppt_w/2"/>
                                          </p:val>
                                        </p:tav>
                                        <p:tav tm="100000">
                                          <p:val>
                                            <p:strVal val="#ppt_x"/>
                                          </p:val>
                                        </p:tav>
                                      </p:tavLst>
                                    </p:anim>
                                    <p:anim calcmode="lin" valueType="num">
                                      <p:cBhvr additive="base">
                                        <p:cTn id="26" dur="500" fill="hold"/>
                                        <p:tgtEl>
                                          <p:spTgt spid="167424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74247"/>
                                        </p:tgtEl>
                                        <p:attrNameLst>
                                          <p:attrName>style.visibility</p:attrName>
                                        </p:attrNameLst>
                                      </p:cBhvr>
                                      <p:to>
                                        <p:strVal val="visible"/>
                                      </p:to>
                                    </p:set>
                                    <p:anim calcmode="lin" valueType="num">
                                      <p:cBhvr additive="base">
                                        <p:cTn id="31" dur="500" fill="hold"/>
                                        <p:tgtEl>
                                          <p:spTgt spid="1674247"/>
                                        </p:tgtEl>
                                        <p:attrNameLst>
                                          <p:attrName>ppt_x</p:attrName>
                                        </p:attrNameLst>
                                      </p:cBhvr>
                                      <p:tavLst>
                                        <p:tav tm="0">
                                          <p:val>
                                            <p:strVal val="1+#ppt_w/2"/>
                                          </p:val>
                                        </p:tav>
                                        <p:tav tm="100000">
                                          <p:val>
                                            <p:strVal val="#ppt_x"/>
                                          </p:val>
                                        </p:tav>
                                      </p:tavLst>
                                    </p:anim>
                                    <p:anim calcmode="lin" valueType="num">
                                      <p:cBhvr additive="base">
                                        <p:cTn id="32" dur="500" fill="hold"/>
                                        <p:tgtEl>
                                          <p:spTgt spid="1674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4244" grpId="0"/>
      <p:bldP spid="1674245" grpId="0"/>
      <p:bldP spid="1674246" grpId="0"/>
      <p:bldP spid="167424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533400" y="1219200"/>
            <a:ext cx="4495800" cy="4038600"/>
          </a:xfrm>
        </p:spPr>
        <p:txBody>
          <a:bodyPr/>
          <a:lstStyle/>
          <a:p>
            <a:pPr>
              <a:lnSpc>
                <a:spcPct val="90000"/>
              </a:lnSpc>
            </a:pPr>
            <a:r>
              <a:rPr lang="en-US" altLang="en-US" sz="2400"/>
              <a:t>Standard violated:</a:t>
            </a:r>
          </a:p>
        </p:txBody>
      </p:sp>
      <p:sp>
        <p:nvSpPr>
          <p:cNvPr id="7" name="Rectangle 2"/>
          <p:cNvSpPr txBox="1">
            <a:spLocks noChangeArrowheads="1"/>
          </p:cNvSpPr>
          <p:nvPr/>
        </p:nvSpPr>
        <p:spPr bwMode="gray">
          <a:xfrm>
            <a:off x="609600" y="498475"/>
            <a:ext cx="8229600" cy="492125"/>
          </a:xfrm>
          <a:prstGeom prst="rect">
            <a:avLst/>
          </a:prstGeom>
          <a:noFill/>
          <a:ln w="9525">
            <a:noFill/>
            <a:miter lim="800000"/>
            <a:headEnd/>
            <a:tailEnd/>
          </a:ln>
        </p:spPr>
        <p:txBody>
          <a:bodyPr lIns="46038" tIns="0" rIns="46038" bIns="0">
            <a:spAutoFit/>
          </a:bodyPr>
          <a:lstStyle/>
          <a:p>
            <a:pPr>
              <a:defRPr/>
            </a:pPr>
            <a:r>
              <a:rPr lang="en-US" sz="3200" b="1" u="none" kern="0" dirty="0">
                <a:solidFill>
                  <a:srgbClr val="102447"/>
                </a:solidFill>
                <a:latin typeface="Avenir Next LT Pro Demi" panose="020B0704020202020204" pitchFamily="34" charset="0"/>
                <a:ea typeface="+mj-ea"/>
                <a:cs typeface="+mj-cs"/>
              </a:rPr>
              <a:t>Which standard addresses this hazard</a:t>
            </a:r>
            <a:r>
              <a:rPr lang="en-US" sz="3200" b="1" u="none" kern="0" dirty="0">
                <a:solidFill>
                  <a:srgbClr val="2D0C62"/>
                </a:solidFill>
                <a:latin typeface="+mj-lt"/>
                <a:ea typeface="+mj-ea"/>
                <a:cs typeface="+mj-cs"/>
              </a:rPr>
              <a:t>?</a:t>
            </a:r>
          </a:p>
        </p:txBody>
      </p:sp>
      <p:pic>
        <p:nvPicPr>
          <p:cNvPr id="3" name="Picture 2">
            <a:extLst>
              <a:ext uri="{FF2B5EF4-FFF2-40B4-BE49-F238E27FC236}">
                <a16:creationId xmlns:a16="http://schemas.microsoft.com/office/drawing/2014/main" id="{C9CCF918-7F27-4EF8-8787-1A93E75CACF1}"/>
              </a:ext>
            </a:extLst>
          </p:cNvPr>
          <p:cNvPicPr>
            <a:picLocks noChangeAspect="1"/>
          </p:cNvPicPr>
          <p:nvPr/>
        </p:nvPicPr>
        <p:blipFill>
          <a:blip r:embed="rId3"/>
          <a:stretch>
            <a:fillRect/>
          </a:stretch>
        </p:blipFill>
        <p:spPr>
          <a:xfrm>
            <a:off x="1705017" y="1752600"/>
            <a:ext cx="6038766" cy="4119563"/>
          </a:xfrm>
          <a:prstGeom prst="rect">
            <a:avLst/>
          </a:prstGeom>
        </p:spPr>
      </p:pic>
    </p:spTree>
    <p:extLst>
      <p:ext uri="{BB962C8B-B14F-4D97-AF65-F5344CB8AC3E}">
        <p14:creationId xmlns:p14="http://schemas.microsoft.com/office/powerpoint/2010/main" val="171884048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a:xfrm>
            <a:off x="533400" y="1219200"/>
            <a:ext cx="8077200" cy="4038600"/>
          </a:xfrm>
        </p:spPr>
        <p:txBody>
          <a:bodyPr/>
          <a:lstStyle/>
          <a:p>
            <a:pPr>
              <a:lnSpc>
                <a:spcPct val="90000"/>
              </a:lnSpc>
            </a:pPr>
            <a:r>
              <a:rPr lang="en-US" altLang="en-US" sz="2400" dirty="0"/>
              <a:t>Standard violated:</a:t>
            </a:r>
          </a:p>
          <a:p>
            <a:pPr>
              <a:lnSpc>
                <a:spcPct val="90000"/>
              </a:lnSpc>
            </a:pPr>
            <a:endParaRPr lang="en-US" altLang="en-US" sz="800" dirty="0"/>
          </a:p>
          <a:p>
            <a:pPr lvl="1">
              <a:lnSpc>
                <a:spcPct val="90000"/>
              </a:lnSpc>
            </a:pPr>
            <a:r>
              <a:rPr lang="en-US" altLang="en-US" sz="2000" b="1" dirty="0">
                <a:solidFill>
                  <a:srgbClr val="FF0000"/>
                </a:solidFill>
              </a:rPr>
              <a:t>1910.305(a)(2)(ii)</a:t>
            </a:r>
          </a:p>
          <a:p>
            <a:pPr lvl="1">
              <a:lnSpc>
                <a:spcPct val="90000"/>
              </a:lnSpc>
            </a:pPr>
            <a:endParaRPr lang="en-US" altLang="en-US" sz="800" dirty="0"/>
          </a:p>
          <a:p>
            <a:pPr lvl="2">
              <a:lnSpc>
                <a:spcPct val="90000"/>
              </a:lnSpc>
            </a:pPr>
            <a:r>
              <a:rPr lang="en-US" altLang="en-US" i="0" dirty="0"/>
              <a:t>Temporary wiring shall be removed immediately upon completion of the project or purpose for which the wiring was installed</a:t>
            </a:r>
          </a:p>
        </p:txBody>
      </p:sp>
      <p:sp>
        <p:nvSpPr>
          <p:cNvPr id="6" name="Rectangle 2"/>
          <p:cNvSpPr txBox="1">
            <a:spLocks noChangeArrowheads="1"/>
          </p:cNvSpPr>
          <p:nvPr/>
        </p:nvSpPr>
        <p:spPr bwMode="gray">
          <a:xfrm>
            <a:off x="609600" y="498475"/>
            <a:ext cx="8229600" cy="492125"/>
          </a:xfrm>
          <a:prstGeom prst="rect">
            <a:avLst/>
          </a:prstGeom>
          <a:noFill/>
          <a:ln w="9525">
            <a:noFill/>
            <a:miter lim="800000"/>
            <a:headEnd/>
            <a:tailEnd/>
          </a:ln>
        </p:spPr>
        <p:txBody>
          <a:bodyPr lIns="46038" tIns="0" rIns="46038" bIns="0">
            <a:spAutoFit/>
          </a:bodyPr>
          <a:lstStyle/>
          <a:p>
            <a:pPr>
              <a:defRPr/>
            </a:pPr>
            <a:r>
              <a:rPr lang="en-US" sz="3200" b="1" u="none" kern="0" dirty="0">
                <a:solidFill>
                  <a:srgbClr val="012447"/>
                </a:solidFill>
                <a:latin typeface="Avenir Next LT Pro Demi" panose="020B0704020202020204" pitchFamily="34" charset="0"/>
                <a:ea typeface="+mj-ea"/>
                <a:cs typeface="+mj-cs"/>
              </a:rPr>
              <a:t>Which standard addresses this hazard?</a:t>
            </a:r>
          </a:p>
        </p:txBody>
      </p:sp>
      <p:pic>
        <p:nvPicPr>
          <p:cNvPr id="2" name="Picture 1">
            <a:extLst>
              <a:ext uri="{FF2B5EF4-FFF2-40B4-BE49-F238E27FC236}">
                <a16:creationId xmlns:a16="http://schemas.microsoft.com/office/drawing/2014/main" id="{E976875A-F7C2-4229-BEBA-8D082F2BB03B}"/>
              </a:ext>
            </a:extLst>
          </p:cNvPr>
          <p:cNvPicPr>
            <a:picLocks noChangeAspect="1"/>
          </p:cNvPicPr>
          <p:nvPr/>
        </p:nvPicPr>
        <p:blipFill>
          <a:blip r:embed="rId3"/>
          <a:stretch>
            <a:fillRect/>
          </a:stretch>
        </p:blipFill>
        <p:spPr>
          <a:xfrm>
            <a:off x="1343925" y="3048000"/>
            <a:ext cx="6768465" cy="2895600"/>
          </a:xfrm>
          <a:prstGeom prst="rect">
            <a:avLst/>
          </a:prstGeom>
        </p:spPr>
      </p:pic>
    </p:spTree>
    <p:extLst>
      <p:ext uri="{BB962C8B-B14F-4D97-AF65-F5344CB8AC3E}">
        <p14:creationId xmlns:p14="http://schemas.microsoft.com/office/powerpoint/2010/main" val="218317588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609600" y="498475"/>
            <a:ext cx="8229600" cy="492125"/>
          </a:xfrm>
          <a:prstGeom prst="rect">
            <a:avLst/>
          </a:prstGeom>
          <a:noFill/>
          <a:ln w="9525">
            <a:noFill/>
            <a:miter lim="800000"/>
            <a:headEnd/>
            <a:tailEnd/>
          </a:ln>
        </p:spPr>
        <p:txBody>
          <a:bodyPr lIns="46038" tIns="0" rIns="46038" bIns="0">
            <a:spAutoFit/>
          </a:bodyPr>
          <a:lstStyle/>
          <a:p>
            <a:pPr>
              <a:defRPr/>
            </a:pPr>
            <a:r>
              <a:rPr lang="en-US" sz="3200" b="1" u="none" kern="0" dirty="0">
                <a:solidFill>
                  <a:srgbClr val="102447"/>
                </a:solidFill>
                <a:latin typeface="Avenir Next LT Pro Demi" panose="020B0704020202020204" pitchFamily="34" charset="0"/>
                <a:ea typeface="+mj-ea"/>
                <a:cs typeface="+mj-cs"/>
              </a:rPr>
              <a:t>Which standard addresses this hazard?</a:t>
            </a:r>
          </a:p>
        </p:txBody>
      </p:sp>
      <p:sp>
        <p:nvSpPr>
          <p:cNvPr id="7" name="Rectangle 3"/>
          <p:cNvSpPr txBox="1">
            <a:spLocks noChangeArrowheads="1"/>
          </p:cNvSpPr>
          <p:nvPr/>
        </p:nvSpPr>
        <p:spPr bwMode="auto">
          <a:xfrm>
            <a:off x="533400" y="1219200"/>
            <a:ext cx="7327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sz="2400" u="none" kern="0" dirty="0"/>
              <a:t>Standard violated:</a:t>
            </a:r>
          </a:p>
          <a:p>
            <a:endParaRPr lang="en-US" altLang="en-US" sz="1800" u="none" kern="0" dirty="0"/>
          </a:p>
        </p:txBody>
      </p:sp>
      <p:pic>
        <p:nvPicPr>
          <p:cNvPr id="3" name="Picture 2">
            <a:extLst>
              <a:ext uri="{FF2B5EF4-FFF2-40B4-BE49-F238E27FC236}">
                <a16:creationId xmlns:a16="http://schemas.microsoft.com/office/drawing/2014/main" id="{EE82E1B7-0E12-4345-8524-C98ACF19D41B}"/>
              </a:ext>
            </a:extLst>
          </p:cNvPr>
          <p:cNvPicPr>
            <a:picLocks noChangeAspect="1"/>
          </p:cNvPicPr>
          <p:nvPr/>
        </p:nvPicPr>
        <p:blipFill>
          <a:blip r:embed="rId3"/>
          <a:stretch>
            <a:fillRect/>
          </a:stretch>
        </p:blipFill>
        <p:spPr>
          <a:xfrm>
            <a:off x="3810000" y="1620646"/>
            <a:ext cx="4637386" cy="4364599"/>
          </a:xfrm>
          <a:prstGeom prst="rect">
            <a:avLst/>
          </a:prstGeom>
        </p:spPr>
      </p:pic>
    </p:spTree>
    <p:extLst>
      <p:ext uri="{BB962C8B-B14F-4D97-AF65-F5344CB8AC3E}">
        <p14:creationId xmlns:p14="http://schemas.microsoft.com/office/powerpoint/2010/main" val="408989986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609600" y="498475"/>
            <a:ext cx="8229600" cy="492125"/>
          </a:xfrm>
        </p:spPr>
        <p:txBody>
          <a:bodyPr>
            <a:normAutofit fontScale="90000"/>
          </a:bodyPr>
          <a:lstStyle/>
          <a:p>
            <a:r>
              <a:rPr lang="en-US" altLang="en-US" sz="3200"/>
              <a:t>Which standard addresses this hazard?</a:t>
            </a:r>
          </a:p>
        </p:txBody>
      </p:sp>
      <p:sp>
        <p:nvSpPr>
          <p:cNvPr id="103426" name="Rectangle 3"/>
          <p:cNvSpPr>
            <a:spLocks noGrp="1" noChangeArrowheads="1"/>
          </p:cNvSpPr>
          <p:nvPr>
            <p:ph idx="1"/>
          </p:nvPr>
        </p:nvSpPr>
        <p:spPr>
          <a:xfrm>
            <a:off x="533400" y="1219200"/>
            <a:ext cx="7924800" cy="4525963"/>
          </a:xfrm>
        </p:spPr>
        <p:txBody>
          <a:bodyPr/>
          <a:lstStyle/>
          <a:p>
            <a:r>
              <a:rPr lang="en-US" altLang="en-US" sz="2400" dirty="0"/>
              <a:t>Standard violated:</a:t>
            </a:r>
          </a:p>
          <a:p>
            <a:endParaRPr lang="en-US" altLang="en-US" sz="800" dirty="0"/>
          </a:p>
          <a:p>
            <a:pPr lvl="1"/>
            <a:r>
              <a:rPr lang="en-US" altLang="en-US" sz="2000" b="1" dirty="0">
                <a:solidFill>
                  <a:srgbClr val="FF0000"/>
                </a:solidFill>
              </a:rPr>
              <a:t>1910.22(a)(1)</a:t>
            </a:r>
          </a:p>
          <a:p>
            <a:pPr lvl="1"/>
            <a:endParaRPr lang="en-US" altLang="en-US" sz="800" b="1" dirty="0">
              <a:solidFill>
                <a:srgbClr val="FF0000"/>
              </a:solidFill>
            </a:endParaRPr>
          </a:p>
          <a:p>
            <a:pPr lvl="2"/>
            <a:r>
              <a:rPr lang="en-US" altLang="en-US" i="0" dirty="0"/>
              <a:t>All places of employment shall be kept clean and orderly</a:t>
            </a:r>
          </a:p>
          <a:p>
            <a:endParaRPr lang="en-US" altLang="en-US" sz="1800" dirty="0"/>
          </a:p>
        </p:txBody>
      </p:sp>
      <p:pic>
        <p:nvPicPr>
          <p:cNvPr id="6" name="Picture 5">
            <a:extLst>
              <a:ext uri="{FF2B5EF4-FFF2-40B4-BE49-F238E27FC236}">
                <a16:creationId xmlns:a16="http://schemas.microsoft.com/office/drawing/2014/main" id="{74D647C3-135A-4FEA-9830-5F11CEB7BAA8}"/>
              </a:ext>
            </a:extLst>
          </p:cNvPr>
          <p:cNvPicPr>
            <a:picLocks noChangeAspect="1"/>
          </p:cNvPicPr>
          <p:nvPr/>
        </p:nvPicPr>
        <p:blipFill>
          <a:blip r:embed="rId3"/>
          <a:stretch>
            <a:fillRect/>
          </a:stretch>
        </p:blipFill>
        <p:spPr>
          <a:xfrm>
            <a:off x="4953000" y="2696411"/>
            <a:ext cx="3494386" cy="3288834"/>
          </a:xfrm>
          <a:prstGeom prst="rect">
            <a:avLst/>
          </a:prstGeom>
        </p:spPr>
      </p:pic>
    </p:spTree>
    <p:extLst>
      <p:ext uri="{BB962C8B-B14F-4D97-AF65-F5344CB8AC3E}">
        <p14:creationId xmlns:p14="http://schemas.microsoft.com/office/powerpoint/2010/main" val="22336036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441325"/>
            <a:ext cx="8229600" cy="549275"/>
          </a:xfrm>
        </p:spPr>
        <p:txBody>
          <a:bodyPr/>
          <a:lstStyle/>
          <a:p>
            <a:r>
              <a:rPr lang="en-US" altLang="en-US" dirty="0"/>
              <a:t>North Carolina State Plan</a:t>
            </a:r>
          </a:p>
        </p:txBody>
      </p:sp>
      <p:sp>
        <p:nvSpPr>
          <p:cNvPr id="7171" name="Rectangle 3"/>
          <p:cNvSpPr>
            <a:spLocks noGrp="1" noChangeArrowheads="1"/>
          </p:cNvSpPr>
          <p:nvPr>
            <p:ph idx="1"/>
          </p:nvPr>
        </p:nvSpPr>
        <p:spPr>
          <a:xfrm>
            <a:off x="533400" y="1219200"/>
            <a:ext cx="8001000" cy="4525963"/>
          </a:xfrm>
        </p:spPr>
        <p:txBody>
          <a:bodyPr/>
          <a:lstStyle/>
          <a:p>
            <a:r>
              <a:rPr lang="en-US" altLang="en-US" sz="2400" dirty="0"/>
              <a:t>Occupational Safety and Health Act of North Carolina was signed into law in 1973.</a:t>
            </a:r>
          </a:p>
          <a:p>
            <a:pPr lvl="1">
              <a:lnSpc>
                <a:spcPct val="150000"/>
              </a:lnSpc>
            </a:pPr>
            <a:r>
              <a:rPr lang="en-US" altLang="en-US" sz="2000" dirty="0"/>
              <a:t>Must be “as effective as” Federal OSHA. </a:t>
            </a:r>
          </a:p>
          <a:p>
            <a:pPr lvl="1">
              <a:lnSpc>
                <a:spcPct val="150000"/>
              </a:lnSpc>
            </a:pPr>
            <a:r>
              <a:rPr lang="en-US" altLang="en-US" sz="2000" dirty="0"/>
              <a:t>Monitored by Federal OSHA.</a:t>
            </a:r>
          </a:p>
          <a:p>
            <a:endParaRPr lang="en-US" altLang="en-US" sz="2400" dirty="0"/>
          </a:p>
          <a:p>
            <a:r>
              <a:rPr lang="en-US" altLang="en-US" sz="2400" dirty="0"/>
              <a:t>Majority of the standards are adopted verbatim from Federal OSHA.</a:t>
            </a:r>
          </a:p>
          <a:p>
            <a:endParaRPr lang="en-US" altLang="en-US" sz="2400" dirty="0"/>
          </a:p>
          <a:p>
            <a:r>
              <a:rPr lang="en-US" altLang="en-US" sz="2400" dirty="0"/>
              <a:t>Any state desiring Federal OSHA approval for private sector occupational safety and health program must also cover its state and local government workers. </a:t>
            </a:r>
          </a:p>
        </p:txBody>
      </p:sp>
      <p:sp>
        <p:nvSpPr>
          <p:cNvPr id="4" name="Rectangle 4"/>
          <p:cNvSpPr>
            <a:spLocks noChangeArrowheads="1"/>
          </p:cNvSpPr>
          <p:nvPr/>
        </p:nvSpPr>
        <p:spPr bwMode="auto">
          <a:xfrm>
            <a:off x="6976819" y="5334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95-126</a:t>
            </a:r>
          </a:p>
        </p:txBody>
      </p:sp>
    </p:spTree>
    <p:extLst>
      <p:ext uri="{BB962C8B-B14F-4D97-AF65-F5344CB8AC3E}">
        <p14:creationId xmlns:p14="http://schemas.microsoft.com/office/powerpoint/2010/main" val="31389468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a:xfrm>
            <a:off x="609600" y="498475"/>
            <a:ext cx="8229600" cy="492125"/>
          </a:xfrm>
        </p:spPr>
        <p:txBody>
          <a:bodyPr>
            <a:normAutofit fontScale="90000"/>
          </a:bodyPr>
          <a:lstStyle/>
          <a:p>
            <a:r>
              <a:rPr lang="en-US" altLang="en-US" sz="3200" dirty="0"/>
              <a:t>Which standard addresses this hazard?</a:t>
            </a:r>
          </a:p>
        </p:txBody>
      </p:sp>
      <p:sp>
        <p:nvSpPr>
          <p:cNvPr id="105474" name="Rectangle 3"/>
          <p:cNvSpPr>
            <a:spLocks noGrp="1" noChangeArrowheads="1"/>
          </p:cNvSpPr>
          <p:nvPr>
            <p:ph idx="1"/>
          </p:nvPr>
        </p:nvSpPr>
        <p:spPr>
          <a:xfrm>
            <a:off x="533400" y="1295400"/>
            <a:ext cx="4267200" cy="4419600"/>
          </a:xfrm>
        </p:spPr>
        <p:txBody>
          <a:bodyPr/>
          <a:lstStyle/>
          <a:p>
            <a:pPr>
              <a:lnSpc>
                <a:spcPct val="80000"/>
              </a:lnSpc>
            </a:pPr>
            <a:r>
              <a:rPr lang="en-US" altLang="en-US" sz="2400" dirty="0"/>
              <a:t>Standard violated:</a:t>
            </a:r>
          </a:p>
          <a:p>
            <a:pPr>
              <a:lnSpc>
                <a:spcPct val="80000"/>
              </a:lnSpc>
            </a:pPr>
            <a:endParaRPr lang="en-US" altLang="en-US" sz="2400" dirty="0"/>
          </a:p>
        </p:txBody>
      </p:sp>
      <p:pic>
        <p:nvPicPr>
          <p:cNvPr id="3" name="Picture 2">
            <a:extLst>
              <a:ext uri="{FF2B5EF4-FFF2-40B4-BE49-F238E27FC236}">
                <a16:creationId xmlns:a16="http://schemas.microsoft.com/office/drawing/2014/main" id="{26DDD711-3A64-476D-A5A1-345A52AFABF1}"/>
              </a:ext>
            </a:extLst>
          </p:cNvPr>
          <p:cNvPicPr>
            <a:picLocks noChangeAspect="1"/>
          </p:cNvPicPr>
          <p:nvPr/>
        </p:nvPicPr>
        <p:blipFill>
          <a:blip r:embed="rId3"/>
          <a:stretch>
            <a:fillRect/>
          </a:stretch>
        </p:blipFill>
        <p:spPr>
          <a:xfrm>
            <a:off x="4114800" y="1828800"/>
            <a:ext cx="4267200" cy="4041359"/>
          </a:xfrm>
          <a:prstGeom prst="rect">
            <a:avLst/>
          </a:prstGeom>
        </p:spPr>
      </p:pic>
    </p:spTree>
    <p:extLst>
      <p:ext uri="{BB962C8B-B14F-4D97-AF65-F5344CB8AC3E}">
        <p14:creationId xmlns:p14="http://schemas.microsoft.com/office/powerpoint/2010/main" val="83529235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609600" y="498475"/>
            <a:ext cx="8229600" cy="492125"/>
          </a:xfrm>
        </p:spPr>
        <p:txBody>
          <a:bodyPr>
            <a:normAutofit fontScale="90000"/>
          </a:bodyPr>
          <a:lstStyle/>
          <a:p>
            <a:r>
              <a:rPr lang="en-US" altLang="en-US" sz="3200" dirty="0"/>
              <a:t>Which standard addresses this hazard?</a:t>
            </a:r>
          </a:p>
        </p:txBody>
      </p:sp>
      <p:sp>
        <p:nvSpPr>
          <p:cNvPr id="107522" name="Rectangle 3"/>
          <p:cNvSpPr>
            <a:spLocks noGrp="1" noChangeArrowheads="1"/>
          </p:cNvSpPr>
          <p:nvPr>
            <p:ph idx="1"/>
          </p:nvPr>
        </p:nvSpPr>
        <p:spPr>
          <a:xfrm>
            <a:off x="533400" y="1295400"/>
            <a:ext cx="7772400" cy="4419600"/>
          </a:xfrm>
        </p:spPr>
        <p:txBody>
          <a:bodyPr/>
          <a:lstStyle/>
          <a:p>
            <a:pPr>
              <a:lnSpc>
                <a:spcPct val="80000"/>
              </a:lnSpc>
            </a:pPr>
            <a:r>
              <a:rPr lang="en-US" altLang="en-US" sz="2400" dirty="0"/>
              <a:t>Standard violated:</a:t>
            </a:r>
          </a:p>
          <a:p>
            <a:pPr>
              <a:lnSpc>
                <a:spcPct val="80000"/>
              </a:lnSpc>
            </a:pPr>
            <a:endParaRPr lang="en-US" altLang="en-US" sz="800" dirty="0"/>
          </a:p>
          <a:p>
            <a:pPr lvl="1">
              <a:lnSpc>
                <a:spcPct val="80000"/>
              </a:lnSpc>
            </a:pPr>
            <a:r>
              <a:rPr lang="en-US" altLang="en-US" sz="2000" b="1" dirty="0">
                <a:solidFill>
                  <a:srgbClr val="FF0000"/>
                </a:solidFill>
              </a:rPr>
              <a:t>1910.213(h)(1) </a:t>
            </a:r>
          </a:p>
          <a:p>
            <a:pPr lvl="1">
              <a:lnSpc>
                <a:spcPct val="80000"/>
              </a:lnSpc>
            </a:pPr>
            <a:endParaRPr lang="en-US" altLang="en-US" sz="800" b="1" dirty="0">
              <a:solidFill>
                <a:srgbClr val="FF0000"/>
              </a:solidFill>
            </a:endParaRPr>
          </a:p>
          <a:p>
            <a:pPr lvl="2"/>
            <a:r>
              <a:rPr lang="en-US" altLang="en-US" i="0" dirty="0"/>
              <a:t>Lower portion of blade must be guarded on both sides</a:t>
            </a:r>
            <a:endParaRPr lang="en-US" altLang="en-US" dirty="0"/>
          </a:p>
        </p:txBody>
      </p:sp>
      <p:pic>
        <p:nvPicPr>
          <p:cNvPr id="3" name="Picture 2">
            <a:extLst>
              <a:ext uri="{FF2B5EF4-FFF2-40B4-BE49-F238E27FC236}">
                <a16:creationId xmlns:a16="http://schemas.microsoft.com/office/drawing/2014/main" id="{7770CD25-1CD6-4FD9-B616-359620D7CE5A}"/>
              </a:ext>
            </a:extLst>
          </p:cNvPr>
          <p:cNvPicPr>
            <a:picLocks noChangeAspect="1"/>
          </p:cNvPicPr>
          <p:nvPr/>
        </p:nvPicPr>
        <p:blipFill>
          <a:blip r:embed="rId3"/>
          <a:stretch>
            <a:fillRect/>
          </a:stretch>
        </p:blipFill>
        <p:spPr>
          <a:xfrm>
            <a:off x="5029200" y="2667000"/>
            <a:ext cx="3419475" cy="3238500"/>
          </a:xfrm>
          <a:prstGeom prst="rect">
            <a:avLst/>
          </a:prstGeom>
        </p:spPr>
      </p:pic>
    </p:spTree>
    <p:extLst>
      <p:ext uri="{BB962C8B-B14F-4D97-AF65-F5344CB8AC3E}">
        <p14:creationId xmlns:p14="http://schemas.microsoft.com/office/powerpoint/2010/main" val="315717462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441325"/>
            <a:ext cx="8229600" cy="549275"/>
          </a:xfrm>
        </p:spPr>
        <p:txBody>
          <a:bodyPr/>
          <a:lstStyle/>
          <a:p>
            <a:r>
              <a:rPr lang="en-US" altLang="en-US" dirty="0"/>
              <a:t>Summary</a:t>
            </a:r>
          </a:p>
        </p:txBody>
      </p:sp>
      <p:sp>
        <p:nvSpPr>
          <p:cNvPr id="4" name="Rectangle 3"/>
          <p:cNvSpPr txBox="1">
            <a:spLocks noChangeArrowheads="1"/>
          </p:cNvSpPr>
          <p:nvPr/>
        </p:nvSpPr>
        <p:spPr bwMode="auto">
          <a:xfrm>
            <a:off x="609600" y="10668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200000"/>
              </a:lnSpc>
            </a:pPr>
            <a:r>
              <a:rPr lang="en-US" altLang="en-US" u="none" kern="0" dirty="0"/>
              <a:t>In this course we discussed:</a:t>
            </a:r>
          </a:p>
          <a:p>
            <a:pPr>
              <a:lnSpc>
                <a:spcPct val="200000"/>
              </a:lnSpc>
            </a:pPr>
            <a:endParaRPr lang="en-US" altLang="en-US" sz="800" u="none" kern="0" dirty="0"/>
          </a:p>
          <a:p>
            <a:pPr lvl="1">
              <a:lnSpc>
                <a:spcPct val="110000"/>
              </a:lnSpc>
            </a:pPr>
            <a:r>
              <a:rPr lang="en-US" altLang="en-US" u="none" dirty="0"/>
              <a:t>How to read the standards</a:t>
            </a:r>
          </a:p>
          <a:p>
            <a:pPr lvl="1">
              <a:lnSpc>
                <a:spcPct val="110000"/>
              </a:lnSpc>
            </a:pPr>
            <a:endParaRPr lang="en-US" altLang="en-US" u="none" dirty="0"/>
          </a:p>
          <a:p>
            <a:pPr lvl="1">
              <a:lnSpc>
                <a:spcPct val="110000"/>
              </a:lnSpc>
            </a:pPr>
            <a:r>
              <a:rPr lang="en-US" altLang="en-US" u="none" dirty="0"/>
              <a:t>Vertical and horizontal standards definitions</a:t>
            </a:r>
          </a:p>
          <a:p>
            <a:pPr lvl="1">
              <a:lnSpc>
                <a:spcPct val="110000"/>
              </a:lnSpc>
            </a:pPr>
            <a:endParaRPr lang="en-US" altLang="en-US" u="none" dirty="0"/>
          </a:p>
          <a:p>
            <a:pPr lvl="1">
              <a:lnSpc>
                <a:spcPct val="110000"/>
              </a:lnSpc>
            </a:pPr>
            <a:r>
              <a:rPr lang="en-US" altLang="en-US" u="none" dirty="0"/>
              <a:t>Practice finding standards</a:t>
            </a:r>
          </a:p>
        </p:txBody>
      </p:sp>
    </p:spTree>
    <p:extLst>
      <p:ext uri="{BB962C8B-B14F-4D97-AF65-F5344CB8AC3E}">
        <p14:creationId xmlns:p14="http://schemas.microsoft.com/office/powerpoint/2010/main" val="300308896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idx="1"/>
          </p:nvPr>
        </p:nvSpPr>
        <p:spPr>
          <a:xfrm>
            <a:off x="1219200" y="3124200"/>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6669533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457200"/>
            <a:ext cx="7924800" cy="549275"/>
          </a:xfrm>
        </p:spPr>
        <p:txBody>
          <a:bodyPr/>
          <a:lstStyle/>
          <a:p>
            <a:r>
              <a:rPr lang="en-US" altLang="en-US" dirty="0"/>
              <a:t>Rules and Standards</a:t>
            </a:r>
          </a:p>
        </p:txBody>
      </p:sp>
      <p:sp>
        <p:nvSpPr>
          <p:cNvPr id="8195" name="Rectangle 3"/>
          <p:cNvSpPr>
            <a:spLocks noGrp="1" noChangeArrowheads="1"/>
          </p:cNvSpPr>
          <p:nvPr>
            <p:ph idx="1"/>
          </p:nvPr>
        </p:nvSpPr>
        <p:spPr>
          <a:xfrm>
            <a:off x="533400" y="1066800"/>
            <a:ext cx="7696200" cy="4525963"/>
          </a:xfrm>
        </p:spPr>
        <p:txBody>
          <a:bodyPr/>
          <a:lstStyle/>
          <a:p>
            <a:pPr>
              <a:lnSpc>
                <a:spcPct val="170000"/>
              </a:lnSpc>
            </a:pPr>
            <a:r>
              <a:rPr lang="en-US" altLang="en-US" dirty="0"/>
              <a:t>North Carolina General Statute (NCGS)</a:t>
            </a:r>
          </a:p>
          <a:p>
            <a:pPr>
              <a:lnSpc>
                <a:spcPct val="150000"/>
              </a:lnSpc>
            </a:pPr>
            <a:r>
              <a:rPr lang="en-US" altLang="en-US" dirty="0"/>
              <a:t>North Carolina Administrative Code (NCAC)</a:t>
            </a:r>
          </a:p>
          <a:p>
            <a:pPr>
              <a:lnSpc>
                <a:spcPct val="180000"/>
              </a:lnSpc>
            </a:pPr>
            <a:r>
              <a:rPr lang="en-US" altLang="en-US" dirty="0"/>
              <a:t>Code of </a:t>
            </a:r>
            <a:r>
              <a:rPr lang="en-US" altLang="en-US"/>
              <a:t>Federal Regulation </a:t>
            </a:r>
            <a:r>
              <a:rPr lang="en-US" altLang="en-US" dirty="0"/>
              <a:t>(CFR)</a:t>
            </a:r>
          </a:p>
        </p:txBody>
      </p:sp>
      <p:pic>
        <p:nvPicPr>
          <p:cNvPr id="2" name="Picture 1">
            <a:extLst>
              <a:ext uri="{FF2B5EF4-FFF2-40B4-BE49-F238E27FC236}">
                <a16:creationId xmlns:a16="http://schemas.microsoft.com/office/drawing/2014/main" id="{1854B7EC-D0B8-4292-A3BD-A94EBDC2AD8F}"/>
              </a:ext>
            </a:extLst>
          </p:cNvPr>
          <p:cNvPicPr>
            <a:picLocks noChangeAspect="1"/>
          </p:cNvPicPr>
          <p:nvPr/>
        </p:nvPicPr>
        <p:blipFill>
          <a:blip r:embed="rId3"/>
          <a:stretch>
            <a:fillRect/>
          </a:stretch>
        </p:blipFill>
        <p:spPr>
          <a:xfrm>
            <a:off x="2288394" y="3733801"/>
            <a:ext cx="3574243" cy="1919288"/>
          </a:xfrm>
          <a:prstGeom prst="rect">
            <a:avLst/>
          </a:prstGeom>
        </p:spPr>
      </p:pic>
    </p:spTree>
    <p:extLst>
      <p:ext uri="{BB962C8B-B14F-4D97-AF65-F5344CB8AC3E}">
        <p14:creationId xmlns:p14="http://schemas.microsoft.com/office/powerpoint/2010/main" val="2476349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4744" y="577516"/>
            <a:ext cx="7620000" cy="641684"/>
          </a:xfrm>
        </p:spPr>
        <p:txBody>
          <a:bodyPr anchor="ctr" anchorCtr="1">
            <a:normAutofit/>
          </a:bodyPr>
          <a:lstStyle/>
          <a:p>
            <a:pPr>
              <a:lnSpc>
                <a:spcPct val="90000"/>
              </a:lnSpc>
            </a:pPr>
            <a:r>
              <a:rPr lang="en-US" altLang="en-US" dirty="0"/>
              <a:t>North Carolina General Statutes</a:t>
            </a:r>
          </a:p>
        </p:txBody>
      </p:sp>
      <p:sp>
        <p:nvSpPr>
          <p:cNvPr id="9219" name="Rectangle 3"/>
          <p:cNvSpPr>
            <a:spLocks noGrp="1" noChangeArrowheads="1"/>
          </p:cNvSpPr>
          <p:nvPr>
            <p:ph idx="1"/>
          </p:nvPr>
        </p:nvSpPr>
        <p:spPr>
          <a:xfrm>
            <a:off x="533400" y="1295400"/>
            <a:ext cx="8077200" cy="4343400"/>
          </a:xfrm>
        </p:spPr>
        <p:txBody>
          <a:bodyPr>
            <a:normAutofit fontScale="92500" lnSpcReduction="20000"/>
          </a:bodyPr>
          <a:lstStyle/>
          <a:p>
            <a:pPr>
              <a:lnSpc>
                <a:spcPct val="80000"/>
              </a:lnSpc>
            </a:pPr>
            <a:r>
              <a:rPr lang="en-US" altLang="en-US" dirty="0"/>
              <a:t>North Carolina OSH Act </a:t>
            </a:r>
          </a:p>
          <a:p>
            <a:pPr lvl="1"/>
            <a:r>
              <a:rPr lang="en-US" altLang="en-US" sz="2400" dirty="0"/>
              <a:t>General Duty Clause</a:t>
            </a:r>
          </a:p>
          <a:p>
            <a:pPr lvl="1"/>
            <a:endParaRPr lang="en-US" altLang="en-US" sz="800" dirty="0"/>
          </a:p>
          <a:p>
            <a:pPr lvl="1"/>
            <a:r>
              <a:rPr lang="en-US" altLang="en-US" sz="2400" dirty="0"/>
              <a:t>Inspections (Right to enter/right to inspect)</a:t>
            </a:r>
          </a:p>
          <a:p>
            <a:pPr lvl="1"/>
            <a:endParaRPr lang="en-US" altLang="en-US" sz="800" dirty="0"/>
          </a:p>
          <a:p>
            <a:pPr lvl="1"/>
            <a:r>
              <a:rPr lang="en-US" altLang="en-US" sz="2400" dirty="0"/>
              <a:t>Employer/employee rights and responsibilities</a:t>
            </a:r>
          </a:p>
          <a:p>
            <a:pPr>
              <a:lnSpc>
                <a:spcPct val="80000"/>
              </a:lnSpc>
            </a:pPr>
            <a:endParaRPr lang="en-US" altLang="en-US" sz="2000" dirty="0"/>
          </a:p>
          <a:p>
            <a:pPr>
              <a:lnSpc>
                <a:spcPct val="80000"/>
              </a:lnSpc>
            </a:pPr>
            <a:endParaRPr lang="en-US" altLang="en-US" sz="2000" dirty="0"/>
          </a:p>
          <a:p>
            <a:pPr>
              <a:lnSpc>
                <a:spcPct val="80000"/>
              </a:lnSpc>
            </a:pPr>
            <a:r>
              <a:rPr lang="en-US" altLang="en-US" dirty="0"/>
              <a:t>Safety and Health Programs and Committees Act</a:t>
            </a:r>
          </a:p>
          <a:p>
            <a:pPr>
              <a:lnSpc>
                <a:spcPct val="80000"/>
              </a:lnSpc>
            </a:pPr>
            <a:endParaRPr lang="en-US" altLang="en-US" sz="2000" dirty="0"/>
          </a:p>
          <a:p>
            <a:pPr>
              <a:lnSpc>
                <a:spcPct val="80000"/>
              </a:lnSpc>
            </a:pPr>
            <a:endParaRPr lang="en-US" altLang="en-US" sz="2000" dirty="0"/>
          </a:p>
          <a:p>
            <a:pPr>
              <a:lnSpc>
                <a:spcPct val="80000"/>
              </a:lnSpc>
            </a:pPr>
            <a:r>
              <a:rPr lang="en-US" altLang="en-US" dirty="0"/>
              <a:t>Right to Know Act</a:t>
            </a:r>
          </a:p>
          <a:p>
            <a:pPr>
              <a:lnSpc>
                <a:spcPct val="80000"/>
              </a:lnSpc>
            </a:pPr>
            <a:endParaRPr lang="en-US" altLang="en-US" sz="2000" dirty="0"/>
          </a:p>
          <a:p>
            <a:pPr>
              <a:lnSpc>
                <a:spcPct val="80000"/>
              </a:lnSpc>
            </a:pPr>
            <a:endParaRPr lang="en-US" altLang="en-US" sz="2000" dirty="0"/>
          </a:p>
          <a:p>
            <a:pPr>
              <a:lnSpc>
                <a:spcPct val="80000"/>
              </a:lnSpc>
            </a:pPr>
            <a:r>
              <a:rPr lang="en-US" altLang="en-US" dirty="0"/>
              <a:t>Migrant Housing Act</a:t>
            </a:r>
          </a:p>
        </p:txBody>
      </p:sp>
    </p:spTree>
    <p:extLst>
      <p:ext uri="{BB962C8B-B14F-4D97-AF65-F5344CB8AC3E}">
        <p14:creationId xmlns:p14="http://schemas.microsoft.com/office/powerpoint/2010/main" val="14552527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
        <p:nvSpPr>
          <p:cNvPr id="10242" name="Rectangle 2"/>
          <p:cNvSpPr>
            <a:spLocks noGrp="1" noChangeArrowheads="1"/>
          </p:cNvSpPr>
          <p:nvPr>
            <p:ph idx="1"/>
          </p:nvPr>
        </p:nvSpPr>
        <p:spPr>
          <a:xfrm>
            <a:off x="533400" y="1189037"/>
            <a:ext cx="8077200" cy="4525963"/>
          </a:xfrm>
        </p:spPr>
        <p:txBody>
          <a:bodyPr/>
          <a:lstStyle/>
          <a:p>
            <a:pPr marL="398463" indent="-398463"/>
            <a:r>
              <a:rPr lang="en-US" altLang="en-US" dirty="0"/>
              <a:t>General Duty Clause</a:t>
            </a:r>
            <a:endParaRPr lang="en-US" altLang="en-US" sz="3200" u="sng" dirty="0"/>
          </a:p>
          <a:p>
            <a:pPr marL="798513" lvl="1"/>
            <a:endParaRPr lang="en-US" altLang="en-US" sz="800" dirty="0"/>
          </a:p>
          <a:p>
            <a:pPr marL="798513" lvl="1"/>
            <a:r>
              <a:rPr lang="en-US" altLang="en-US" sz="2400" dirty="0"/>
              <a:t>Each employer shall furnish to each of his employee's conditions of employment, </a:t>
            </a:r>
            <a:r>
              <a:rPr lang="en-US" altLang="en-US" sz="2400" b="1" i="1" dirty="0"/>
              <a:t>and</a:t>
            </a:r>
            <a:endParaRPr lang="en-US" altLang="en-US" sz="2400" dirty="0"/>
          </a:p>
          <a:p>
            <a:pPr marL="798513" lvl="1"/>
            <a:endParaRPr lang="en-US" altLang="en-US" sz="1000" dirty="0"/>
          </a:p>
          <a:p>
            <a:pPr marL="798513" lvl="1"/>
            <a:r>
              <a:rPr lang="en-US" altLang="en-US" sz="2400" dirty="0"/>
              <a:t>A place of employment which are free from recognized hazards that are causing or are likely to cause death or serious physical harm to his employees.</a:t>
            </a:r>
          </a:p>
          <a:p>
            <a:pPr marL="798513" lvl="1"/>
            <a:endParaRPr lang="en-US" altLang="en-US" sz="2400" dirty="0"/>
          </a:p>
        </p:txBody>
      </p:sp>
      <p:sp>
        <p:nvSpPr>
          <p:cNvPr id="5" name="Rectangle 4"/>
          <p:cNvSpPr>
            <a:spLocks noChangeArrowheads="1"/>
          </p:cNvSpPr>
          <p:nvPr/>
        </p:nvSpPr>
        <p:spPr bwMode="auto">
          <a:xfrm>
            <a:off x="6694691" y="533400"/>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95-129(1)</a:t>
            </a:r>
          </a:p>
        </p:txBody>
      </p:sp>
    </p:spTree>
    <p:extLst>
      <p:ext uri="{BB962C8B-B14F-4D97-AF65-F5344CB8AC3E}">
        <p14:creationId xmlns:p14="http://schemas.microsoft.com/office/powerpoint/2010/main" val="31303857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
        <p:nvSpPr>
          <p:cNvPr id="11266" name="Rectangle 2"/>
          <p:cNvSpPr>
            <a:spLocks noGrp="1" noChangeArrowheads="1"/>
          </p:cNvSpPr>
          <p:nvPr>
            <p:ph idx="1"/>
          </p:nvPr>
        </p:nvSpPr>
        <p:spPr>
          <a:xfrm>
            <a:off x="533400" y="1295400"/>
            <a:ext cx="8001000" cy="4525962"/>
          </a:xfrm>
        </p:spPr>
        <p:txBody>
          <a:bodyPr/>
          <a:lstStyle/>
          <a:p>
            <a:pPr marL="349250" indent="-349250">
              <a:lnSpc>
                <a:spcPct val="95000"/>
              </a:lnSpc>
            </a:pPr>
            <a:r>
              <a:rPr lang="en-US" altLang="en-US"/>
              <a:t>The employer failed to keep the workplace free of a hazard to which employees of that employer were exposed </a:t>
            </a:r>
            <a:r>
              <a:rPr lang="en-US" altLang="en-US" b="1" i="1"/>
              <a:t>and:</a:t>
            </a:r>
          </a:p>
          <a:p>
            <a:pPr marL="349250" indent="-349250">
              <a:lnSpc>
                <a:spcPct val="95000"/>
              </a:lnSpc>
            </a:pPr>
            <a:endParaRPr lang="en-US" altLang="en-US" sz="800"/>
          </a:p>
          <a:p>
            <a:pPr marL="865188" lvl="1" indent="-300038">
              <a:lnSpc>
                <a:spcPct val="95000"/>
              </a:lnSpc>
            </a:pPr>
            <a:r>
              <a:rPr lang="en-US" altLang="en-US" sz="2400"/>
              <a:t>The hazard was recognized in the industry,</a:t>
            </a:r>
          </a:p>
          <a:p>
            <a:pPr marL="865188" lvl="1" indent="-300038"/>
            <a:endParaRPr lang="en-US" altLang="en-US" sz="1000"/>
          </a:p>
          <a:p>
            <a:pPr marL="865188" lvl="1" indent="-300038"/>
            <a:r>
              <a:rPr lang="en-US" altLang="en-US" sz="2400"/>
              <a:t>The hazard was causing or likely to cause death or serious physical harm, </a:t>
            </a:r>
            <a:r>
              <a:rPr lang="en-US" altLang="en-US" sz="2400" b="1" i="1"/>
              <a:t>and</a:t>
            </a:r>
          </a:p>
          <a:p>
            <a:pPr marL="865188" lvl="1" indent="-300038"/>
            <a:endParaRPr lang="en-US" altLang="en-US" sz="1000"/>
          </a:p>
          <a:p>
            <a:pPr marL="865188" lvl="1" indent="-300038"/>
            <a:r>
              <a:rPr lang="en-US" altLang="en-US" sz="2400"/>
              <a:t>There was a feasible and useful method to correct the hazard.</a:t>
            </a:r>
          </a:p>
        </p:txBody>
      </p:sp>
      <p:sp>
        <p:nvSpPr>
          <p:cNvPr id="11268" name="Rectangle 4"/>
          <p:cNvSpPr>
            <a:spLocks noChangeArrowheads="1"/>
          </p:cNvSpPr>
          <p:nvPr/>
        </p:nvSpPr>
        <p:spPr bwMode="auto">
          <a:xfrm>
            <a:off x="6694691" y="533400"/>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95-129(1)</a:t>
            </a:r>
          </a:p>
        </p:txBody>
      </p:sp>
    </p:spTree>
    <p:extLst>
      <p:ext uri="{BB962C8B-B14F-4D97-AF65-F5344CB8AC3E}">
        <p14:creationId xmlns:p14="http://schemas.microsoft.com/office/powerpoint/2010/main" val="4285051157"/>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8</TotalTime>
  <Words>2538</Words>
  <Application>Microsoft Office PowerPoint</Application>
  <PresentationFormat>On-screen Show (4:3)</PresentationFormat>
  <Paragraphs>574</Paragraphs>
  <Slides>53</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Aptos</vt:lpstr>
      <vt:lpstr>Arial</vt:lpstr>
      <vt:lpstr>Arial Narrow</vt:lpstr>
      <vt:lpstr>Arial Unicode MS</vt:lpstr>
      <vt:lpstr>Avenir Next LT Pro</vt:lpstr>
      <vt:lpstr>Avenir Next LT Pro Demi</vt:lpstr>
      <vt:lpstr>Avenir Next LT Pro Light</vt:lpstr>
      <vt:lpstr>Symbol</vt:lpstr>
      <vt:lpstr>Times New Roman</vt:lpstr>
      <vt:lpstr>Wingdings</vt:lpstr>
      <vt:lpstr>Office Theme</vt:lpstr>
      <vt:lpstr>Introduction to the  N.C. Department of Labor  OSH Division </vt:lpstr>
      <vt:lpstr>Objectives</vt:lpstr>
      <vt:lpstr>Occupational Safety and Health Act</vt:lpstr>
      <vt:lpstr>North Carolina is a State OSHA Plan</vt:lpstr>
      <vt:lpstr>North Carolina State Plan</vt:lpstr>
      <vt:lpstr>Rules and Standards</vt:lpstr>
      <vt:lpstr>North Carolina General Statutes</vt:lpstr>
      <vt:lpstr>North Carolina OSH Act</vt:lpstr>
      <vt:lpstr>North Carolina OSH Act</vt:lpstr>
      <vt:lpstr>North Carolina OSH Act</vt:lpstr>
      <vt:lpstr>North Carolina OSH Act</vt:lpstr>
      <vt:lpstr>North Carolina OSH Act</vt:lpstr>
      <vt:lpstr>North Carolina OSH Act</vt:lpstr>
      <vt:lpstr>North Carolina OSH Act (cont.)</vt:lpstr>
      <vt:lpstr>Safety &amp; Health Programs &amp; Committees Act</vt:lpstr>
      <vt:lpstr>Right To Know Act</vt:lpstr>
      <vt:lpstr>Migrant Housing Act</vt:lpstr>
      <vt:lpstr>North Carolina Administrative Code</vt:lpstr>
      <vt:lpstr>Code of Federal Regulations</vt:lpstr>
      <vt:lpstr>State - Specific Standards</vt:lpstr>
      <vt:lpstr>State - Specific Standards</vt:lpstr>
      <vt:lpstr>North Carolina Department of Labor</vt:lpstr>
      <vt:lpstr>Consultative Services</vt:lpstr>
      <vt:lpstr>Consultative Services</vt:lpstr>
      <vt:lpstr>PowerPoint Presentation</vt:lpstr>
      <vt:lpstr>Education, Training and Technical Assistance</vt:lpstr>
      <vt:lpstr>Education, Training and Technical Assistance</vt:lpstr>
      <vt:lpstr>Education, Training and Technical Assistance</vt:lpstr>
      <vt:lpstr>Agricultural Safety and Health</vt:lpstr>
      <vt:lpstr>Planning, Statistics and Information Management</vt:lpstr>
      <vt:lpstr>East and West Compliance</vt:lpstr>
      <vt:lpstr>Contact Information and Resources</vt:lpstr>
      <vt:lpstr>Summary</vt:lpstr>
      <vt:lpstr>Understanding the Code of Federal Regulations (CFR) </vt:lpstr>
      <vt:lpstr>Objectives</vt:lpstr>
      <vt:lpstr>Reading the Code of Federal Regulations</vt:lpstr>
      <vt:lpstr>Federal Government</vt:lpstr>
      <vt:lpstr>Code of Federal Regulations</vt:lpstr>
      <vt:lpstr>Types of Standards</vt:lpstr>
      <vt:lpstr>Consensus Standards</vt:lpstr>
      <vt:lpstr>Other Useful Information</vt:lpstr>
      <vt:lpstr>Let’s Work On Examples</vt:lpstr>
      <vt:lpstr>Standards Look-up </vt:lpstr>
      <vt:lpstr>Standards Look-up </vt:lpstr>
      <vt:lpstr>Questions </vt:lpstr>
      <vt:lpstr>PowerPoint Presentation</vt:lpstr>
      <vt:lpstr>PowerPoint Presentation</vt:lpstr>
      <vt:lpstr>PowerPoint Presentation</vt:lpstr>
      <vt:lpstr>Which standard addresses this hazard?</vt:lpstr>
      <vt:lpstr>Which standard addresses this hazard?</vt:lpstr>
      <vt:lpstr>Which standard addresses this hazard?</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2025-07-08T12:40:12Z</dcterms:modified>
</cp:coreProperties>
</file>