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03" r:id="rId2"/>
    <p:sldId id="688" r:id="rId3"/>
    <p:sldId id="689" r:id="rId4"/>
    <p:sldId id="690" r:id="rId5"/>
    <p:sldId id="404" r:id="rId6"/>
    <p:sldId id="405" r:id="rId7"/>
    <p:sldId id="406" r:id="rId8"/>
    <p:sldId id="407" r:id="rId9"/>
    <p:sldId id="408" r:id="rId10"/>
    <p:sldId id="409" r:id="rId11"/>
    <p:sldId id="410" r:id="rId12"/>
    <p:sldId id="411" r:id="rId13"/>
    <p:sldId id="412" r:id="rId14"/>
    <p:sldId id="414" r:id="rId15"/>
    <p:sldId id="691" r:id="rId16"/>
    <p:sldId id="694" r:id="rId17"/>
    <p:sldId id="416" r:id="rId18"/>
    <p:sldId id="417" r:id="rId19"/>
    <p:sldId id="692" r:id="rId20"/>
    <p:sldId id="419" r:id="rId21"/>
    <p:sldId id="693" r:id="rId22"/>
    <p:sldId id="39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1438B7-4794-44DF-A04A-325434E9D7D9}" v="8" dt="2025-06-19T17:49:44.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3821" autoAdjust="0"/>
  </p:normalViewPr>
  <p:slideViewPr>
    <p:cSldViewPr snapToGrid="0">
      <p:cViewPr varScale="1">
        <p:scale>
          <a:sx n="66" d="100"/>
          <a:sy n="66" d="100"/>
        </p:scale>
        <p:origin x="1661"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821438B7-4794-44DF-A04A-325434E9D7D9}"/>
    <pc:docChg chg="custSel addSld delSld modSld">
      <pc:chgData name="Garcia, Elma" userId="f2cc6a70-af64-4323-8354-63fdb2cbddcb" providerId="ADAL" clId="{821438B7-4794-44DF-A04A-325434E9D7D9}" dt="2025-06-19T17:50:34.497" v="37" actId="207"/>
      <pc:docMkLst>
        <pc:docMk/>
      </pc:docMkLst>
      <pc:sldChg chg="del">
        <pc:chgData name="Garcia, Elma" userId="f2cc6a70-af64-4323-8354-63fdb2cbddcb" providerId="ADAL" clId="{821438B7-4794-44DF-A04A-325434E9D7D9}" dt="2025-06-19T17:45:46.667" v="4" actId="2696"/>
        <pc:sldMkLst>
          <pc:docMk/>
          <pc:sldMk cId="4224782898" sldId="256"/>
        </pc:sldMkLst>
      </pc:sldChg>
      <pc:sldChg chg="del">
        <pc:chgData name="Garcia, Elma" userId="f2cc6a70-af64-4323-8354-63fdb2cbddcb" providerId="ADAL" clId="{821438B7-4794-44DF-A04A-325434E9D7D9}" dt="2025-06-19T17:49:01.411" v="32" actId="47"/>
        <pc:sldMkLst>
          <pc:docMk/>
          <pc:sldMk cId="1447532766" sldId="257"/>
        </pc:sldMkLst>
      </pc:sldChg>
      <pc:sldChg chg="del">
        <pc:chgData name="Garcia, Elma" userId="f2cc6a70-af64-4323-8354-63fdb2cbddcb" providerId="ADAL" clId="{821438B7-4794-44DF-A04A-325434E9D7D9}" dt="2025-06-19T17:49:02.119" v="33" actId="47"/>
        <pc:sldMkLst>
          <pc:docMk/>
          <pc:sldMk cId="3648550839" sldId="258"/>
        </pc:sldMkLst>
      </pc:sldChg>
      <pc:sldChg chg="del">
        <pc:chgData name="Garcia, Elma" userId="f2cc6a70-af64-4323-8354-63fdb2cbddcb" providerId="ADAL" clId="{821438B7-4794-44DF-A04A-325434E9D7D9}" dt="2025-06-19T17:49:03.766" v="34" actId="47"/>
        <pc:sldMkLst>
          <pc:docMk/>
          <pc:sldMk cId="2852384745" sldId="259"/>
        </pc:sldMkLst>
      </pc:sldChg>
      <pc:sldChg chg="modSp add mod">
        <pc:chgData name="Garcia, Elma" userId="f2cc6a70-af64-4323-8354-63fdb2cbddcb" providerId="ADAL" clId="{821438B7-4794-44DF-A04A-325434E9D7D9}" dt="2025-06-19T17:45:41.459" v="3" actId="27636"/>
        <pc:sldMkLst>
          <pc:docMk/>
          <pc:sldMk cId="2103241237" sldId="391"/>
        </pc:sldMkLst>
        <pc:spChg chg="mod">
          <ac:chgData name="Garcia, Elma" userId="f2cc6a70-af64-4323-8354-63fdb2cbddcb" providerId="ADAL" clId="{821438B7-4794-44DF-A04A-325434E9D7D9}" dt="2025-06-19T17:45:41.459" v="3" actId="27636"/>
          <ac:spMkLst>
            <pc:docMk/>
            <pc:sldMk cId="2103241237" sldId="391"/>
            <ac:spMk id="87043" creationId="{00000000-0000-0000-0000-000000000000}"/>
          </ac:spMkLst>
        </pc:spChg>
      </pc:sldChg>
      <pc:sldChg chg="modSp add mod modTransition">
        <pc:chgData name="Garcia, Elma" userId="f2cc6a70-af64-4323-8354-63fdb2cbddcb" providerId="ADAL" clId="{821438B7-4794-44DF-A04A-325434E9D7D9}" dt="2025-06-19T17:45:41.428" v="1" actId="27636"/>
        <pc:sldMkLst>
          <pc:docMk/>
          <pc:sldMk cId="1576065713" sldId="403"/>
        </pc:sldMkLst>
        <pc:spChg chg="mod">
          <ac:chgData name="Garcia, Elma" userId="f2cc6a70-af64-4323-8354-63fdb2cbddcb" providerId="ADAL" clId="{821438B7-4794-44DF-A04A-325434E9D7D9}" dt="2025-06-19T17:45:41.428" v="1" actId="27636"/>
          <ac:spMkLst>
            <pc:docMk/>
            <pc:sldMk cId="1576065713" sldId="403"/>
            <ac:spMk id="5122" creationId="{00000000-0000-0000-0000-000000000000}"/>
          </ac:spMkLst>
        </pc:spChg>
      </pc:sldChg>
      <pc:sldChg chg="modSp add mod">
        <pc:chgData name="Garcia, Elma" userId="f2cc6a70-af64-4323-8354-63fdb2cbddcb" providerId="ADAL" clId="{821438B7-4794-44DF-A04A-325434E9D7D9}" dt="2025-06-19T17:45:41.450" v="2" actId="27636"/>
        <pc:sldMkLst>
          <pc:docMk/>
          <pc:sldMk cId="2144273717" sldId="404"/>
        </pc:sldMkLst>
        <pc:spChg chg="mod">
          <ac:chgData name="Garcia, Elma" userId="f2cc6a70-af64-4323-8354-63fdb2cbddcb" providerId="ADAL" clId="{821438B7-4794-44DF-A04A-325434E9D7D9}" dt="2025-06-19T17:45:41.450" v="2" actId="27636"/>
          <ac:spMkLst>
            <pc:docMk/>
            <pc:sldMk cId="2144273717" sldId="404"/>
            <ac:spMk id="13315" creationId="{00000000-0000-0000-0000-000000000000}"/>
          </ac:spMkLst>
        </pc:spChg>
      </pc:sldChg>
      <pc:sldChg chg="add">
        <pc:chgData name="Garcia, Elma" userId="f2cc6a70-af64-4323-8354-63fdb2cbddcb" providerId="ADAL" clId="{821438B7-4794-44DF-A04A-325434E9D7D9}" dt="2025-06-19T17:45:41.359" v="0"/>
        <pc:sldMkLst>
          <pc:docMk/>
          <pc:sldMk cId="3019147139" sldId="405"/>
        </pc:sldMkLst>
      </pc:sldChg>
      <pc:sldChg chg="modSp add mod">
        <pc:chgData name="Garcia, Elma" userId="f2cc6a70-af64-4323-8354-63fdb2cbddcb" providerId="ADAL" clId="{821438B7-4794-44DF-A04A-325434E9D7D9}" dt="2025-06-19T17:46:19.873" v="9" actId="207"/>
        <pc:sldMkLst>
          <pc:docMk/>
          <pc:sldMk cId="3918705964" sldId="406"/>
        </pc:sldMkLst>
        <pc:spChg chg="mod">
          <ac:chgData name="Garcia, Elma" userId="f2cc6a70-af64-4323-8354-63fdb2cbddcb" providerId="ADAL" clId="{821438B7-4794-44DF-A04A-325434E9D7D9}" dt="2025-06-19T17:46:19.873" v="9" actId="207"/>
          <ac:spMkLst>
            <pc:docMk/>
            <pc:sldMk cId="3918705964" sldId="406"/>
            <ac:spMk id="17410" creationId="{00000000-0000-0000-0000-000000000000}"/>
          </ac:spMkLst>
        </pc:spChg>
      </pc:sldChg>
      <pc:sldChg chg="modSp add mod">
        <pc:chgData name="Garcia, Elma" userId="f2cc6a70-af64-4323-8354-63fdb2cbddcb" providerId="ADAL" clId="{821438B7-4794-44DF-A04A-325434E9D7D9}" dt="2025-06-19T17:46:29.687" v="11" actId="207"/>
        <pc:sldMkLst>
          <pc:docMk/>
          <pc:sldMk cId="2045163164" sldId="407"/>
        </pc:sldMkLst>
        <pc:spChg chg="mod">
          <ac:chgData name="Garcia, Elma" userId="f2cc6a70-af64-4323-8354-63fdb2cbddcb" providerId="ADAL" clId="{821438B7-4794-44DF-A04A-325434E9D7D9}" dt="2025-06-19T17:46:29.687" v="11" actId="207"/>
          <ac:spMkLst>
            <pc:docMk/>
            <pc:sldMk cId="2045163164" sldId="407"/>
            <ac:spMk id="19458" creationId="{00000000-0000-0000-0000-000000000000}"/>
          </ac:spMkLst>
        </pc:spChg>
      </pc:sldChg>
      <pc:sldChg chg="modSp add mod">
        <pc:chgData name="Garcia, Elma" userId="f2cc6a70-af64-4323-8354-63fdb2cbddcb" providerId="ADAL" clId="{821438B7-4794-44DF-A04A-325434E9D7D9}" dt="2025-06-19T17:46:43.179" v="13" actId="207"/>
        <pc:sldMkLst>
          <pc:docMk/>
          <pc:sldMk cId="2777853578" sldId="408"/>
        </pc:sldMkLst>
        <pc:spChg chg="mod">
          <ac:chgData name="Garcia, Elma" userId="f2cc6a70-af64-4323-8354-63fdb2cbddcb" providerId="ADAL" clId="{821438B7-4794-44DF-A04A-325434E9D7D9}" dt="2025-06-19T17:46:43.179" v="13" actId="207"/>
          <ac:spMkLst>
            <pc:docMk/>
            <pc:sldMk cId="2777853578" sldId="408"/>
            <ac:spMk id="21506" creationId="{00000000-0000-0000-0000-000000000000}"/>
          </ac:spMkLst>
        </pc:spChg>
      </pc:sldChg>
      <pc:sldChg chg="modSp add mod">
        <pc:chgData name="Garcia, Elma" userId="f2cc6a70-af64-4323-8354-63fdb2cbddcb" providerId="ADAL" clId="{821438B7-4794-44DF-A04A-325434E9D7D9}" dt="2025-06-19T17:46:50.974" v="14" actId="207"/>
        <pc:sldMkLst>
          <pc:docMk/>
          <pc:sldMk cId="1381932791" sldId="409"/>
        </pc:sldMkLst>
        <pc:spChg chg="mod">
          <ac:chgData name="Garcia, Elma" userId="f2cc6a70-af64-4323-8354-63fdb2cbddcb" providerId="ADAL" clId="{821438B7-4794-44DF-A04A-325434E9D7D9}" dt="2025-06-19T17:46:50.974" v="14" actId="207"/>
          <ac:spMkLst>
            <pc:docMk/>
            <pc:sldMk cId="1381932791" sldId="409"/>
            <ac:spMk id="23554" creationId="{00000000-0000-0000-0000-000000000000}"/>
          </ac:spMkLst>
        </pc:spChg>
      </pc:sldChg>
      <pc:sldChg chg="modSp add mod">
        <pc:chgData name="Garcia, Elma" userId="f2cc6a70-af64-4323-8354-63fdb2cbddcb" providerId="ADAL" clId="{821438B7-4794-44DF-A04A-325434E9D7D9}" dt="2025-06-19T17:47:22.197" v="18" actId="207"/>
        <pc:sldMkLst>
          <pc:docMk/>
          <pc:sldMk cId="1837232883" sldId="410"/>
        </pc:sldMkLst>
        <pc:spChg chg="mod">
          <ac:chgData name="Garcia, Elma" userId="f2cc6a70-af64-4323-8354-63fdb2cbddcb" providerId="ADAL" clId="{821438B7-4794-44DF-A04A-325434E9D7D9}" dt="2025-06-19T17:47:22.197" v="18" actId="207"/>
          <ac:spMkLst>
            <pc:docMk/>
            <pc:sldMk cId="1837232883" sldId="410"/>
            <ac:spMk id="25602" creationId="{00000000-0000-0000-0000-000000000000}"/>
          </ac:spMkLst>
        </pc:spChg>
        <pc:spChg chg="mod">
          <ac:chgData name="Garcia, Elma" userId="f2cc6a70-af64-4323-8354-63fdb2cbddcb" providerId="ADAL" clId="{821438B7-4794-44DF-A04A-325434E9D7D9}" dt="2025-06-19T17:47:16.784" v="17" actId="1076"/>
          <ac:spMkLst>
            <pc:docMk/>
            <pc:sldMk cId="1837232883" sldId="410"/>
            <ac:spMk id="25603" creationId="{00000000-0000-0000-0000-000000000000}"/>
          </ac:spMkLst>
        </pc:spChg>
      </pc:sldChg>
      <pc:sldChg chg="modSp add mod">
        <pc:chgData name="Garcia, Elma" userId="f2cc6a70-af64-4323-8354-63fdb2cbddcb" providerId="ADAL" clId="{821438B7-4794-44DF-A04A-325434E9D7D9}" dt="2025-06-19T17:47:32.174" v="19" actId="14100"/>
        <pc:sldMkLst>
          <pc:docMk/>
          <pc:sldMk cId="677886116" sldId="411"/>
        </pc:sldMkLst>
        <pc:spChg chg="mod">
          <ac:chgData name="Garcia, Elma" userId="f2cc6a70-af64-4323-8354-63fdb2cbddcb" providerId="ADAL" clId="{821438B7-4794-44DF-A04A-325434E9D7D9}" dt="2025-06-19T17:47:32.174" v="19" actId="14100"/>
          <ac:spMkLst>
            <pc:docMk/>
            <pc:sldMk cId="677886116" sldId="411"/>
            <ac:spMk id="27650" creationId="{00000000-0000-0000-0000-000000000000}"/>
          </ac:spMkLst>
        </pc:spChg>
      </pc:sldChg>
      <pc:sldChg chg="modSp add mod">
        <pc:chgData name="Garcia, Elma" userId="f2cc6a70-af64-4323-8354-63fdb2cbddcb" providerId="ADAL" clId="{821438B7-4794-44DF-A04A-325434E9D7D9}" dt="2025-06-19T17:50:12.002" v="36" actId="14100"/>
        <pc:sldMkLst>
          <pc:docMk/>
          <pc:sldMk cId="2105978711" sldId="412"/>
        </pc:sldMkLst>
        <pc:spChg chg="mod">
          <ac:chgData name="Garcia, Elma" userId="f2cc6a70-af64-4323-8354-63fdb2cbddcb" providerId="ADAL" clId="{821438B7-4794-44DF-A04A-325434E9D7D9}" dt="2025-06-19T17:50:12.002" v="36" actId="14100"/>
          <ac:spMkLst>
            <pc:docMk/>
            <pc:sldMk cId="2105978711" sldId="412"/>
            <ac:spMk id="29698" creationId="{00000000-0000-0000-0000-000000000000}"/>
          </ac:spMkLst>
        </pc:spChg>
      </pc:sldChg>
      <pc:sldChg chg="modSp add mod">
        <pc:chgData name="Garcia, Elma" userId="f2cc6a70-af64-4323-8354-63fdb2cbddcb" providerId="ADAL" clId="{821438B7-4794-44DF-A04A-325434E9D7D9}" dt="2025-06-19T17:50:05.742" v="35" actId="14100"/>
        <pc:sldMkLst>
          <pc:docMk/>
          <pc:sldMk cId="2824601312" sldId="414"/>
        </pc:sldMkLst>
        <pc:spChg chg="mod">
          <ac:chgData name="Garcia, Elma" userId="f2cc6a70-af64-4323-8354-63fdb2cbddcb" providerId="ADAL" clId="{821438B7-4794-44DF-A04A-325434E9D7D9}" dt="2025-06-19T17:47:55.547" v="22" actId="1076"/>
          <ac:spMkLst>
            <pc:docMk/>
            <pc:sldMk cId="2824601312" sldId="414"/>
            <ac:spMk id="2" creationId="{3FA59252-AD61-4F04-92B2-7C17289A863C}"/>
          </ac:spMkLst>
        </pc:spChg>
        <pc:spChg chg="mod">
          <ac:chgData name="Garcia, Elma" userId="f2cc6a70-af64-4323-8354-63fdb2cbddcb" providerId="ADAL" clId="{821438B7-4794-44DF-A04A-325434E9D7D9}" dt="2025-06-19T17:50:05.742" v="35" actId="14100"/>
          <ac:spMkLst>
            <pc:docMk/>
            <pc:sldMk cId="2824601312" sldId="414"/>
            <ac:spMk id="6" creationId="{30083EDC-3965-46CD-A8CB-4C2A607560C6}"/>
          </ac:spMkLst>
        </pc:spChg>
      </pc:sldChg>
      <pc:sldChg chg="modSp add mod">
        <pc:chgData name="Garcia, Elma" userId="f2cc6a70-af64-4323-8354-63fdb2cbddcb" providerId="ADAL" clId="{821438B7-4794-44DF-A04A-325434E9D7D9}" dt="2025-06-19T17:48:43.299" v="28" actId="207"/>
        <pc:sldMkLst>
          <pc:docMk/>
          <pc:sldMk cId="2415131994" sldId="416"/>
        </pc:sldMkLst>
        <pc:spChg chg="mod">
          <ac:chgData name="Garcia, Elma" userId="f2cc6a70-af64-4323-8354-63fdb2cbddcb" providerId="ADAL" clId="{821438B7-4794-44DF-A04A-325434E9D7D9}" dt="2025-06-19T17:48:43.299" v="28" actId="207"/>
          <ac:spMkLst>
            <pc:docMk/>
            <pc:sldMk cId="2415131994" sldId="416"/>
            <ac:spMk id="37890" creationId="{00000000-0000-0000-0000-000000000000}"/>
          </ac:spMkLst>
        </pc:spChg>
      </pc:sldChg>
      <pc:sldChg chg="modSp add mod">
        <pc:chgData name="Garcia, Elma" userId="f2cc6a70-af64-4323-8354-63fdb2cbddcb" providerId="ADAL" clId="{821438B7-4794-44DF-A04A-325434E9D7D9}" dt="2025-06-19T17:48:48.625" v="29" actId="207"/>
        <pc:sldMkLst>
          <pc:docMk/>
          <pc:sldMk cId="3618201395" sldId="417"/>
        </pc:sldMkLst>
        <pc:spChg chg="mod">
          <ac:chgData name="Garcia, Elma" userId="f2cc6a70-af64-4323-8354-63fdb2cbddcb" providerId="ADAL" clId="{821438B7-4794-44DF-A04A-325434E9D7D9}" dt="2025-06-19T17:48:48.625" v="29" actId="207"/>
          <ac:spMkLst>
            <pc:docMk/>
            <pc:sldMk cId="3618201395" sldId="417"/>
            <ac:spMk id="39938" creationId="{00000000-0000-0000-0000-000000000000}"/>
          </ac:spMkLst>
        </pc:spChg>
      </pc:sldChg>
      <pc:sldChg chg="add modTransition">
        <pc:chgData name="Garcia, Elma" userId="f2cc6a70-af64-4323-8354-63fdb2cbddcb" providerId="ADAL" clId="{821438B7-4794-44DF-A04A-325434E9D7D9}" dt="2025-06-19T17:45:41.359" v="0"/>
        <pc:sldMkLst>
          <pc:docMk/>
          <pc:sldMk cId="2527591593" sldId="419"/>
        </pc:sldMkLst>
      </pc:sldChg>
      <pc:sldChg chg="modSp add mod">
        <pc:chgData name="Garcia, Elma" userId="f2cc6a70-af64-4323-8354-63fdb2cbddcb" providerId="ADAL" clId="{821438B7-4794-44DF-A04A-325434E9D7D9}" dt="2025-06-19T17:50:34.497" v="37" actId="207"/>
        <pc:sldMkLst>
          <pc:docMk/>
          <pc:sldMk cId="981891425" sldId="688"/>
        </pc:sldMkLst>
        <pc:spChg chg="mod">
          <ac:chgData name="Garcia, Elma" userId="f2cc6a70-af64-4323-8354-63fdb2cbddcb" providerId="ADAL" clId="{821438B7-4794-44DF-A04A-325434E9D7D9}" dt="2025-06-19T17:45:55.848" v="6" actId="14100"/>
          <ac:spMkLst>
            <pc:docMk/>
            <pc:sldMk cId="981891425" sldId="688"/>
            <ac:spMk id="3" creationId="{1E5F69C8-4FC3-4DAF-9A5B-E1CE58FB9C4B}"/>
          </ac:spMkLst>
        </pc:spChg>
        <pc:spChg chg="mod">
          <ac:chgData name="Garcia, Elma" userId="f2cc6a70-af64-4323-8354-63fdb2cbddcb" providerId="ADAL" clId="{821438B7-4794-44DF-A04A-325434E9D7D9}" dt="2025-06-19T17:50:34.497" v="37" actId="207"/>
          <ac:spMkLst>
            <pc:docMk/>
            <pc:sldMk cId="981891425" sldId="688"/>
            <ac:spMk id="4" creationId="{18DC3F04-57E4-D2BB-5F36-A2BF75A883D2}"/>
          </ac:spMkLst>
        </pc:spChg>
      </pc:sldChg>
      <pc:sldChg chg="add">
        <pc:chgData name="Garcia, Elma" userId="f2cc6a70-af64-4323-8354-63fdb2cbddcb" providerId="ADAL" clId="{821438B7-4794-44DF-A04A-325434E9D7D9}" dt="2025-06-19T17:45:41.359" v="0"/>
        <pc:sldMkLst>
          <pc:docMk/>
          <pc:sldMk cId="3077573763" sldId="689"/>
        </pc:sldMkLst>
      </pc:sldChg>
      <pc:sldChg chg="modSp add mod">
        <pc:chgData name="Garcia, Elma" userId="f2cc6a70-af64-4323-8354-63fdb2cbddcb" providerId="ADAL" clId="{821438B7-4794-44DF-A04A-325434E9D7D9}" dt="2025-06-19T17:46:06.118" v="8" actId="14100"/>
        <pc:sldMkLst>
          <pc:docMk/>
          <pc:sldMk cId="2775388856" sldId="690"/>
        </pc:sldMkLst>
        <pc:spChg chg="mod">
          <ac:chgData name="Garcia, Elma" userId="f2cc6a70-af64-4323-8354-63fdb2cbddcb" providerId="ADAL" clId="{821438B7-4794-44DF-A04A-325434E9D7D9}" dt="2025-06-19T17:46:06.118" v="8" actId="14100"/>
          <ac:spMkLst>
            <pc:docMk/>
            <pc:sldMk cId="2775388856" sldId="690"/>
            <ac:spMk id="11267" creationId="{00000000-0000-0000-0000-000000000000}"/>
          </ac:spMkLst>
        </pc:spChg>
      </pc:sldChg>
      <pc:sldChg chg="modSp add mod">
        <pc:chgData name="Garcia, Elma" userId="f2cc6a70-af64-4323-8354-63fdb2cbddcb" providerId="ADAL" clId="{821438B7-4794-44DF-A04A-325434E9D7D9}" dt="2025-06-19T17:48:14.018" v="24" actId="1076"/>
        <pc:sldMkLst>
          <pc:docMk/>
          <pc:sldMk cId="3092871724" sldId="691"/>
        </pc:sldMkLst>
        <pc:spChg chg="mod">
          <ac:chgData name="Garcia, Elma" userId="f2cc6a70-af64-4323-8354-63fdb2cbddcb" providerId="ADAL" clId="{821438B7-4794-44DF-A04A-325434E9D7D9}" dt="2025-06-19T17:48:14.018" v="24" actId="1076"/>
          <ac:spMkLst>
            <pc:docMk/>
            <pc:sldMk cId="3092871724" sldId="691"/>
            <ac:spMk id="33794" creationId="{00000000-0000-0000-0000-000000000000}"/>
          </ac:spMkLst>
        </pc:spChg>
      </pc:sldChg>
      <pc:sldChg chg="modSp add mod">
        <pc:chgData name="Garcia, Elma" userId="f2cc6a70-af64-4323-8354-63fdb2cbddcb" providerId="ADAL" clId="{821438B7-4794-44DF-A04A-325434E9D7D9}" dt="2025-06-19T17:48:53.711" v="30" actId="207"/>
        <pc:sldMkLst>
          <pc:docMk/>
          <pc:sldMk cId="3727478601" sldId="692"/>
        </pc:sldMkLst>
        <pc:spChg chg="mod">
          <ac:chgData name="Garcia, Elma" userId="f2cc6a70-af64-4323-8354-63fdb2cbddcb" providerId="ADAL" clId="{821438B7-4794-44DF-A04A-325434E9D7D9}" dt="2025-06-19T17:48:53.711" v="30" actId="207"/>
          <ac:spMkLst>
            <pc:docMk/>
            <pc:sldMk cId="3727478601" sldId="692"/>
            <ac:spMk id="39938" creationId="{00000000-0000-0000-0000-000000000000}"/>
          </ac:spMkLst>
        </pc:spChg>
      </pc:sldChg>
      <pc:sldChg chg="modSp add mod modTransition">
        <pc:chgData name="Garcia, Elma" userId="f2cc6a70-af64-4323-8354-63fdb2cbddcb" providerId="ADAL" clId="{821438B7-4794-44DF-A04A-325434E9D7D9}" dt="2025-06-19T17:48:58.186" v="31" actId="207"/>
        <pc:sldMkLst>
          <pc:docMk/>
          <pc:sldMk cId="4259756089" sldId="693"/>
        </pc:sldMkLst>
        <pc:spChg chg="mod">
          <ac:chgData name="Garcia, Elma" userId="f2cc6a70-af64-4323-8354-63fdb2cbddcb" providerId="ADAL" clId="{821438B7-4794-44DF-A04A-325434E9D7D9}" dt="2025-06-19T17:48:58.186" v="31" actId="207"/>
          <ac:spMkLst>
            <pc:docMk/>
            <pc:sldMk cId="4259756089" sldId="693"/>
            <ac:spMk id="44034" creationId="{00000000-0000-0000-0000-000000000000}"/>
          </ac:spMkLst>
        </pc:spChg>
      </pc:sldChg>
      <pc:sldChg chg="add modTransition">
        <pc:chgData name="Garcia, Elma" userId="f2cc6a70-af64-4323-8354-63fdb2cbddcb" providerId="ADAL" clId="{821438B7-4794-44DF-A04A-325434E9D7D9}" dt="2025-06-19T17:45:41.359" v="0"/>
        <pc:sldMkLst>
          <pc:docMk/>
          <pc:sldMk cId="1612627647" sldId="694"/>
        </pc:sldMkLst>
      </pc:sldChg>
      <pc:sldChg chg="modSp add mod">
        <pc:chgData name="Garcia, Elma" userId="f2cc6a70-af64-4323-8354-63fdb2cbddcb" providerId="ADAL" clId="{821438B7-4794-44DF-A04A-325434E9D7D9}" dt="2025-06-19T17:48:30.091" v="27" actId="1076"/>
        <pc:sldMkLst>
          <pc:docMk/>
          <pc:sldMk cId="4109185048" sldId="695"/>
        </pc:sldMkLst>
        <pc:spChg chg="mod">
          <ac:chgData name="Garcia, Elma" userId="f2cc6a70-af64-4323-8354-63fdb2cbddcb" providerId="ADAL" clId="{821438B7-4794-44DF-A04A-325434E9D7D9}" dt="2025-06-19T17:48:30.091" v="27" actId="1076"/>
          <ac:spMkLst>
            <pc:docMk/>
            <pc:sldMk cId="4109185048" sldId="695"/>
            <ac:spMk id="3379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143A8E54-D7DD-498D-8291-6856AAA8E735}" type="slidenum">
              <a:rPr lang="en-US" altLang="en-US" sz="1000" u="none" smtClean="0">
                <a:latin typeface="Times New Roman" panose="02020603050405020304" pitchFamily="18" charset="0"/>
              </a:rPr>
              <a:pPr/>
              <a:t>1</a:t>
            </a:fld>
            <a:endParaRPr lang="en-US" altLang="en-US" sz="1000" u="none">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b="1" dirty="0">
                <a:latin typeface="Avenir Next LT Pro Demi" panose="020B0704020202020204" pitchFamily="34" charset="0"/>
              </a:rPr>
              <a:t>Revised 06/25</a:t>
            </a:r>
          </a:p>
          <a:p>
            <a:endParaRPr lang="en-US" altLang="en-US" sz="900" dirty="0">
              <a:latin typeface="Avenir Next LT Pro Demi" panose="020B0704020202020204" pitchFamily="34" charset="0"/>
            </a:endParaRPr>
          </a:p>
          <a:p>
            <a:r>
              <a:rPr lang="en-US" altLang="en-US" sz="900" dirty="0">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sz="900" dirty="0">
              <a:latin typeface="Avenir Next LT Pro Demi" panose="020B0704020202020204" pitchFamily="34" charset="0"/>
            </a:endParaRPr>
          </a:p>
          <a:p>
            <a:r>
              <a:rPr lang="en-US" altLang="en-US" sz="900" dirty="0">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sz="900" dirty="0">
              <a:latin typeface="Avenir Next LT Pro Demi" panose="020B0704020202020204" pitchFamily="34" charset="0"/>
            </a:endParaRPr>
          </a:p>
          <a:p>
            <a:r>
              <a:rPr lang="en-US" altLang="en-US" sz="900" dirty="0">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altLang="en-US" sz="900" dirty="0">
              <a:latin typeface="Avenir Next LT Pro Demi" panose="020B0704020202020204" pitchFamily="34" charset="0"/>
            </a:endParaRPr>
          </a:p>
          <a:p>
            <a:endParaRPr lang="en-US" altLang="en-US" sz="900" b="1" dirty="0">
              <a:latin typeface="Avenir Next LT Pro Demi" panose="020B0704020202020204" pitchFamily="34" charset="0"/>
            </a:endParaRPr>
          </a:p>
          <a:p>
            <a:endParaRPr lang="en-US" altLang="en-US" sz="900" b="1" dirty="0">
              <a:latin typeface="Avenir Next LT Pro Demi" panose="020B0704020202020204" pitchFamily="34" charset="0"/>
            </a:endParaRPr>
          </a:p>
          <a:p>
            <a:endParaRPr lang="en-US" altLang="en-US" sz="900" b="1" dirty="0">
              <a:latin typeface="Avenir Next LT Pro Demi" panose="020B0704020202020204" pitchFamily="34" charset="0"/>
            </a:endParaRPr>
          </a:p>
          <a:p>
            <a:r>
              <a:rPr lang="en-US" altLang="en-US" sz="900" dirty="0">
                <a:latin typeface="Avenir Next LT Pro Demi" panose="020B0704020202020204" pitchFamily="34" charset="0"/>
              </a:rPr>
              <a:t> </a:t>
            </a:r>
          </a:p>
          <a:p>
            <a:endParaRPr lang="en-US" altLang="en-US" sz="900" dirty="0">
              <a:latin typeface="Avenir Next LT Pro Demi" panose="020B0704020202020204" pitchFamily="34" charset="0"/>
            </a:endParaRPr>
          </a:p>
          <a:p>
            <a:pPr eaLnBrk="1" hangingPunct="1"/>
            <a:endParaRPr lang="en-US" altLang="en-US" sz="900" dirty="0">
              <a:latin typeface="Avenir Next LT Pro Demi" panose="020B0704020202020204" pitchFamily="34" charset="0"/>
            </a:endParaRPr>
          </a:p>
          <a:p>
            <a:pPr eaLnBrk="1" hangingPunct="1"/>
            <a:r>
              <a:rPr lang="en-US" altLang="en-US" sz="900" dirty="0">
                <a:latin typeface="Avenir Next LT Pro Demi" panose="020B0704020202020204" pitchFamily="34" charset="0"/>
              </a:rPr>
              <a:t> </a:t>
            </a:r>
          </a:p>
        </p:txBody>
      </p:sp>
    </p:spTree>
    <p:extLst>
      <p:ext uri="{BB962C8B-B14F-4D97-AF65-F5344CB8AC3E}">
        <p14:creationId xmlns:p14="http://schemas.microsoft.com/office/powerpoint/2010/main" val="528877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1362A8F1-82DE-4E96-87BC-995341B92192}" type="slidenum">
              <a:rPr lang="en-US" altLang="en-US" sz="1000" u="none" smtClean="0">
                <a:latin typeface="Times New Roman" panose="02020603050405020304" pitchFamily="18" charset="0"/>
              </a:rPr>
              <a:pPr/>
              <a:t>10</a:t>
            </a:fld>
            <a:endParaRPr lang="en-US" altLang="en-US" sz="1000" u="none">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xfrm>
            <a:off x="1174750" y="700088"/>
            <a:ext cx="4605338" cy="3454400"/>
          </a:xfrm>
          <a:ln/>
        </p:spPr>
      </p:sp>
      <p:sp>
        <p:nvSpPr>
          <p:cNvPr id="2458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60535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75E2BEE3-CB01-4A69-9BAE-1D28570FC3A5}" type="slidenum">
              <a:rPr lang="en-US" altLang="en-US" sz="1000" u="none" smtClean="0">
                <a:latin typeface="Times New Roman" panose="02020603050405020304" pitchFamily="18" charset="0"/>
              </a:rPr>
              <a:pPr/>
              <a:t>11</a:t>
            </a:fld>
            <a:endParaRPr lang="en-US" altLang="en-US" sz="1000" u="none">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1174750" y="700088"/>
            <a:ext cx="4605338" cy="3454400"/>
          </a:xfrm>
          <a:ln/>
        </p:spPr>
      </p:sp>
      <p:sp>
        <p:nvSpPr>
          <p:cNvPr id="26628"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60614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3F1C7E54-2A18-473E-A56D-A47D53ED882B}" type="slidenum">
              <a:rPr lang="en-US" altLang="en-US" sz="1000" u="none" smtClean="0">
                <a:latin typeface="Times New Roman" panose="02020603050405020304" pitchFamily="18" charset="0"/>
              </a:rPr>
              <a:pPr/>
              <a:t>12</a:t>
            </a:fld>
            <a:endParaRPr lang="en-US" altLang="en-US" sz="1000" u="none">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1166813" y="692150"/>
            <a:ext cx="4622800" cy="3467100"/>
          </a:xfrm>
          <a:ln/>
        </p:spPr>
      </p:sp>
      <p:sp>
        <p:nvSpPr>
          <p:cNvPr id="28676" name="Rectangle 3"/>
          <p:cNvSpPr>
            <a:spLocks noGrp="1" noChangeArrowheads="1"/>
          </p:cNvSpPr>
          <p:nvPr>
            <p:ph type="body" idx="1"/>
          </p:nvPr>
        </p:nvSpPr>
        <p:spPr>
          <a:xfrm>
            <a:off x="695325" y="4389438"/>
            <a:ext cx="556418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54075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900" dirty="0">
              <a:latin typeface="Avenir Next LT Pro Demi" panose="020B07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CFEE1ABF-EFD6-42E0-ADE6-D21E84DE9B1A}" type="slidenum">
              <a:rPr lang="en-US" altLang="en-US" sz="1000" u="none" smtClean="0">
                <a:latin typeface="Times New Roman" panose="02020603050405020304" pitchFamily="18" charset="0"/>
              </a:rPr>
              <a:pPr/>
              <a:t>13</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72984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592A7A6F-FBC0-4CF4-B3C2-0A6866D61811}" type="slidenum">
              <a:rPr lang="en-US" altLang="en-US" sz="1000" u="none" smtClean="0">
                <a:latin typeface="Times New Roman" panose="02020603050405020304" pitchFamily="18" charset="0"/>
              </a:rPr>
              <a:pPr/>
              <a:t>14</a:t>
            </a:fld>
            <a:endParaRPr lang="en-US" altLang="en-US" sz="1000" u="none">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174750" y="700088"/>
            <a:ext cx="4605338" cy="3454400"/>
          </a:xfrm>
          <a:ln/>
        </p:spPr>
      </p:sp>
      <p:sp>
        <p:nvSpPr>
          <p:cNvPr id="3482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842216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592A7A6F-FBC0-4CF4-B3C2-0A6866D61811}" type="slidenum">
              <a:rPr lang="en-US" altLang="en-US" sz="1000" u="none" smtClean="0">
                <a:latin typeface="Times New Roman" panose="02020603050405020304" pitchFamily="18" charset="0"/>
              </a:rPr>
              <a:pPr/>
              <a:t>15</a:t>
            </a:fld>
            <a:endParaRPr lang="en-US" altLang="en-US" sz="1000" u="none">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174750" y="700088"/>
            <a:ext cx="4605338" cy="3454400"/>
          </a:xfrm>
          <a:ln/>
        </p:spPr>
      </p:sp>
      <p:sp>
        <p:nvSpPr>
          <p:cNvPr id="3482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2119405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p:txBody>
      </p:sp>
      <p:sp>
        <p:nvSpPr>
          <p:cNvPr id="36868" name="Slide Number Placeholder 3"/>
          <p:cNvSpPr txBox="1">
            <a:spLocks noGrp="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pPr algn="r"/>
            <a:fld id="{30EB3917-AE0A-4537-961C-1E86EA96D708}" type="slidenum">
              <a:rPr lang="en-US" altLang="en-US" sz="1000" i="1" u="none">
                <a:latin typeface="Times New Roman" panose="02020603050405020304" pitchFamily="18" charset="0"/>
              </a:rPr>
              <a:pPr algn="r"/>
              <a:t>16</a:t>
            </a:fld>
            <a:endParaRPr lang="en-US" altLang="en-US" sz="1000" i="1" u="none">
              <a:latin typeface="Times New Roman" panose="02020603050405020304" pitchFamily="18" charset="0"/>
            </a:endParaRPr>
          </a:p>
        </p:txBody>
      </p:sp>
    </p:spTree>
    <p:extLst>
      <p:ext uri="{BB962C8B-B14F-4D97-AF65-F5344CB8AC3E}">
        <p14:creationId xmlns:p14="http://schemas.microsoft.com/office/powerpoint/2010/main" val="1860448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9C3866A2-0ECF-461E-9118-8397F6EE67FF}" type="slidenum">
              <a:rPr lang="en-US" altLang="en-US" sz="1000" u="none" smtClean="0">
                <a:latin typeface="Times New Roman" panose="02020603050405020304" pitchFamily="18" charset="0"/>
              </a:rPr>
              <a:pPr/>
              <a:t>17</a:t>
            </a:fld>
            <a:endParaRPr lang="en-US" altLang="en-US" sz="1000" u="none">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xfrm>
            <a:off x="1174750" y="700088"/>
            <a:ext cx="4605338" cy="3454400"/>
          </a:xfrm>
          <a:ln/>
        </p:spPr>
      </p:sp>
      <p:sp>
        <p:nvSpPr>
          <p:cNvPr id="38916"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088" indent="-192088" eaLnBrk="1" hangingPunct="1">
              <a:lnSpc>
                <a:spcPct val="80000"/>
              </a:lnSpc>
            </a:pPr>
            <a:endParaRPr lang="en-US" altLang="en-US" sz="900" dirty="0">
              <a:latin typeface="Avenir Next LT Pro Demi" panose="020B0704020202020204" pitchFamily="34" charset="0"/>
            </a:endParaRPr>
          </a:p>
        </p:txBody>
      </p:sp>
    </p:spTree>
    <p:extLst>
      <p:ext uri="{BB962C8B-B14F-4D97-AF65-F5344CB8AC3E}">
        <p14:creationId xmlns:p14="http://schemas.microsoft.com/office/powerpoint/2010/main" val="2561926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A50C9E37-8BBA-4060-8AA6-B38CA1EBF483}" type="slidenum">
              <a:rPr lang="en-US" altLang="en-US" sz="1000" u="none" smtClean="0">
                <a:latin typeface="Times New Roman" panose="02020603050405020304" pitchFamily="18" charset="0"/>
              </a:rPr>
              <a:pPr/>
              <a:t>18</a:t>
            </a:fld>
            <a:endParaRPr lang="en-US" altLang="en-US" sz="1000" u="none">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74750" y="700088"/>
            <a:ext cx="4605338" cy="3454400"/>
          </a:xfrm>
          <a:ln/>
        </p:spPr>
      </p:sp>
      <p:sp>
        <p:nvSpPr>
          <p:cNvPr id="40964" name="Rectangle 3"/>
          <p:cNvSpPr>
            <a:spLocks noGrp="1" noChangeArrowheads="1"/>
          </p:cNvSpPr>
          <p:nvPr>
            <p:ph type="body" idx="1"/>
          </p:nvPr>
        </p:nvSpPr>
        <p:spPr>
          <a:xfrm>
            <a:off x="658813" y="4391025"/>
            <a:ext cx="56388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553410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A50C9E37-8BBA-4060-8AA6-B38CA1EBF483}" type="slidenum">
              <a:rPr lang="en-US" altLang="en-US" sz="1000" u="none" smtClean="0">
                <a:latin typeface="Times New Roman" panose="02020603050405020304" pitchFamily="18" charset="0"/>
              </a:rPr>
              <a:pPr/>
              <a:t>19</a:t>
            </a:fld>
            <a:endParaRPr lang="en-US" altLang="en-US" sz="1000" u="none">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74750" y="700088"/>
            <a:ext cx="4605338" cy="3454400"/>
          </a:xfrm>
          <a:ln/>
        </p:spPr>
      </p:sp>
      <p:sp>
        <p:nvSpPr>
          <p:cNvPr id="40964" name="Rectangle 3"/>
          <p:cNvSpPr>
            <a:spLocks noGrp="1" noChangeArrowheads="1"/>
          </p:cNvSpPr>
          <p:nvPr>
            <p:ph type="body" idx="1"/>
          </p:nvPr>
        </p:nvSpPr>
        <p:spPr>
          <a:xfrm>
            <a:off x="658813" y="4391025"/>
            <a:ext cx="56388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69073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B337375-915F-4E82-9241-7E45B79DDE17}"/>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5D8CD0F2-75A3-4144-9E16-4157C0818A1E}"/>
              </a:ext>
            </a:extLst>
          </p:cNvPr>
          <p:cNvSpPr>
            <a:spLocks noGrp="1" noChangeArrowheads="1"/>
          </p:cNvSpPr>
          <p:nvPr>
            <p:ph type="body" idx="1"/>
          </p:nvPr>
        </p:nvSpPr>
        <p:spPr>
          <a:xfrm>
            <a:off x="203200" y="4414838"/>
            <a:ext cx="66040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200" dirty="0">
              <a:latin typeface="Avenir Next LT Pro Demi" panose="020B0704020202020204" pitchFamily="34" charset="0"/>
            </a:endParaRPr>
          </a:p>
        </p:txBody>
      </p:sp>
      <p:sp>
        <p:nvSpPr>
          <p:cNvPr id="4" name="Slide Number Placeholder 3">
            <a:extLst>
              <a:ext uri="{FF2B5EF4-FFF2-40B4-BE49-F238E27FC236}">
                <a16:creationId xmlns:a16="http://schemas.microsoft.com/office/drawing/2014/main" id="{6BF28968-3403-428E-87CC-EEE5B20DA0C0}"/>
              </a:ext>
            </a:extLst>
          </p:cNvPr>
          <p:cNvSpPr>
            <a:spLocks noGrp="1"/>
          </p:cNvSpPr>
          <p:nvPr>
            <p:ph type="sldNum" sz="quarter" idx="5"/>
          </p:nvPr>
        </p:nvSpPr>
        <p:spPr/>
        <p:txBody>
          <a:bodyPr/>
          <a:lstStyle/>
          <a:p>
            <a:pPr>
              <a:defRPr/>
            </a:pPr>
            <a:fld id="{39A9C1D0-EB6E-4AEF-9C41-7E0C3FC71E8C}" type="slidenum">
              <a:rPr lang="en-US" smtClean="0"/>
              <a:pPr>
                <a:defRPr/>
              </a:pPr>
              <a:t>2</a:t>
            </a:fld>
            <a:endParaRPr lang="en-US" dirty="0"/>
          </a:p>
        </p:txBody>
      </p:sp>
    </p:spTree>
    <p:extLst>
      <p:ext uri="{BB962C8B-B14F-4D97-AF65-F5344CB8AC3E}">
        <p14:creationId xmlns:p14="http://schemas.microsoft.com/office/powerpoint/2010/main" val="375900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pPr algn="r"/>
            <a:fld id="{D33A9616-C319-4FAD-80BF-FEB5BF743F52}" type="slidenum">
              <a:rPr lang="en-US" altLang="en-US" sz="1000" i="1" u="none">
                <a:latin typeface="Times New Roman" panose="02020603050405020304" pitchFamily="18" charset="0"/>
              </a:rPr>
              <a:pPr algn="r"/>
              <a:t>20</a:t>
            </a:fld>
            <a:endParaRPr lang="en-US" altLang="en-US" sz="1000" i="1" u="none">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174750" y="700088"/>
            <a:ext cx="4605338" cy="3454400"/>
          </a:xfrm>
          <a:ln/>
        </p:spPr>
      </p:sp>
      <p:sp>
        <p:nvSpPr>
          <p:cNvPr id="4506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692101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pPr algn="r"/>
            <a:fld id="{D33A9616-C319-4FAD-80BF-FEB5BF743F52}" type="slidenum">
              <a:rPr lang="en-US" altLang="en-US" sz="1000" i="1" u="none">
                <a:latin typeface="Times New Roman" panose="02020603050405020304" pitchFamily="18" charset="0"/>
              </a:rPr>
              <a:pPr algn="r"/>
              <a:t>21</a:t>
            </a:fld>
            <a:endParaRPr lang="en-US" altLang="en-US" sz="1000" i="1" u="none">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174750" y="700088"/>
            <a:ext cx="4605338" cy="3454400"/>
          </a:xfrm>
          <a:ln/>
        </p:spPr>
      </p:sp>
      <p:sp>
        <p:nvSpPr>
          <p:cNvPr id="4506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venir Next LT Pro Demi" panose="020B0704020202020204" pitchFamily="34" charset="0"/>
            </a:endParaRPr>
          </a:p>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725899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22</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66E00FAD-81BE-4B40-8F8E-604EF43FA9E0}" type="slidenum">
              <a:rPr lang="en-US" altLang="en-US" sz="1000" u="none" smtClean="0">
                <a:latin typeface="Times New Roman" panose="02020603050405020304" pitchFamily="18" charset="0"/>
              </a:rPr>
              <a:pPr/>
              <a:t>3</a:t>
            </a:fld>
            <a:endParaRPr lang="en-US" altLang="en-US" sz="1000" u="none">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xfrm>
            <a:off x="1166813" y="692150"/>
            <a:ext cx="4622800" cy="3467100"/>
          </a:xfrm>
          <a:ln/>
        </p:spPr>
      </p:sp>
      <p:sp>
        <p:nvSpPr>
          <p:cNvPr id="10244" name="Rectangle 3"/>
          <p:cNvSpPr>
            <a:spLocks noGrp="1" noChangeArrowheads="1"/>
          </p:cNvSpPr>
          <p:nvPr>
            <p:ph type="body" idx="1"/>
          </p:nvPr>
        </p:nvSpPr>
        <p:spPr>
          <a:xfrm>
            <a:off x="430213" y="4316413"/>
            <a:ext cx="601980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latin typeface="Avenir Next LT Pro Demi" panose="020B0704020202020204" pitchFamily="34" charset="0"/>
            </a:endParaRPr>
          </a:p>
        </p:txBody>
      </p:sp>
    </p:spTree>
    <p:extLst>
      <p:ext uri="{BB962C8B-B14F-4D97-AF65-F5344CB8AC3E}">
        <p14:creationId xmlns:p14="http://schemas.microsoft.com/office/powerpoint/2010/main" val="189413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ln/>
        </p:spPr>
        <p:txBody>
          <a:bodyPr/>
          <a:lstStyle/>
          <a:p>
            <a:pPr marL="153711" indent="-153711">
              <a:lnSpc>
                <a:spcPct val="80000"/>
              </a:lnSpc>
              <a:defRPr/>
            </a:pPr>
            <a:endParaRPr lang="en-US" sz="800" dirty="0"/>
          </a:p>
        </p:txBody>
      </p:sp>
    </p:spTree>
    <p:extLst>
      <p:ext uri="{BB962C8B-B14F-4D97-AF65-F5344CB8AC3E}">
        <p14:creationId xmlns:p14="http://schemas.microsoft.com/office/powerpoint/2010/main" val="236768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FAB7DDD6-DE62-4EEB-BFED-E392CF07A313}" type="slidenum">
              <a:rPr lang="en-US" altLang="en-US" sz="1000" u="none" smtClean="0">
                <a:latin typeface="Times New Roman" panose="02020603050405020304" pitchFamily="18" charset="0"/>
              </a:rPr>
              <a:pPr/>
              <a:t>5</a:t>
            </a:fld>
            <a:endParaRPr lang="en-US" altLang="en-US" sz="1000" u="none">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66813" y="692150"/>
            <a:ext cx="4622800" cy="3467100"/>
          </a:xfrm>
          <a:ln/>
        </p:spPr>
      </p:sp>
      <p:sp>
        <p:nvSpPr>
          <p:cNvPr id="14340" name="Rectangle 3"/>
          <p:cNvSpPr>
            <a:spLocks noGrp="1" noChangeArrowheads="1"/>
          </p:cNvSpPr>
          <p:nvPr>
            <p:ph type="body" idx="1"/>
          </p:nvPr>
        </p:nvSpPr>
        <p:spPr>
          <a:xfrm>
            <a:off x="695325" y="4389438"/>
            <a:ext cx="556418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53260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302949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74F8B292-1653-4C48-8040-9BFB184E9AC0}" type="slidenum">
              <a:rPr lang="en-US" altLang="en-US" sz="1000" u="none" smtClean="0">
                <a:latin typeface="Times New Roman" panose="02020603050405020304" pitchFamily="18" charset="0"/>
              </a:rPr>
              <a:pPr/>
              <a:t>7</a:t>
            </a:fld>
            <a:endParaRPr lang="en-US" altLang="en-US" sz="1000" u="none">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174750" y="700088"/>
            <a:ext cx="4605338" cy="3454400"/>
          </a:xfrm>
          <a:ln/>
        </p:spPr>
      </p:sp>
      <p:sp>
        <p:nvSpPr>
          <p:cNvPr id="18436"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436605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74A20294-99DB-4C57-9555-AB6C87517286}" type="slidenum">
              <a:rPr lang="en-US" altLang="en-US" sz="1000" u="none" smtClean="0">
                <a:latin typeface="Times New Roman" panose="02020603050405020304" pitchFamily="18" charset="0"/>
              </a:rPr>
              <a:pPr/>
              <a:t>8</a:t>
            </a:fld>
            <a:endParaRPr lang="en-US" altLang="en-US" sz="1000" u="none">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1174750" y="700088"/>
            <a:ext cx="4605338" cy="3454400"/>
          </a:xfrm>
          <a:ln/>
        </p:spPr>
      </p:sp>
      <p:sp>
        <p:nvSpPr>
          <p:cNvPr id="20484"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1465895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1EB1503B-A2E5-4D86-9D31-654EFC415BE4}" type="slidenum">
              <a:rPr lang="en-US" altLang="en-US" sz="1000" u="none" smtClean="0">
                <a:latin typeface="Times New Roman" panose="02020603050405020304" pitchFamily="18" charset="0"/>
              </a:rPr>
              <a:pPr/>
              <a:t>9</a:t>
            </a:fld>
            <a:endParaRPr lang="en-US" altLang="en-US" sz="1000" u="none">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1174750" y="700088"/>
            <a:ext cx="4605338" cy="3454400"/>
          </a:xfrm>
          <a:ln/>
        </p:spPr>
      </p:sp>
      <p:sp>
        <p:nvSpPr>
          <p:cNvPr id="22532"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088" indent="-192088" eaLnBrk="1" hangingPunct="1"/>
            <a:endParaRPr lang="en-US" altLang="en-US" dirty="0">
              <a:latin typeface="Avenir Next LT Pro Demi" panose="020B0704020202020204" pitchFamily="34" charset="0"/>
            </a:endParaRPr>
          </a:p>
        </p:txBody>
      </p:sp>
    </p:spTree>
    <p:extLst>
      <p:ext uri="{BB962C8B-B14F-4D97-AF65-F5344CB8AC3E}">
        <p14:creationId xmlns:p14="http://schemas.microsoft.com/office/powerpoint/2010/main" val="400464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6910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00867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77953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lvl5pPr>
              <a:defRPr>
                <a:latin typeface="Avenir Next LT Pro Demi" panose="020B07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venir Next LT Pro Demi" panose="020B0704020202020204" pitchFamily="34" charset="0"/>
                <a:cs typeface="Arial" panose="020B0604020202020204" pitchFamily="34" charset="0"/>
              </a:rPr>
              <a:t>This</a:t>
            </a:r>
            <a:r>
              <a:rPr lang="en-US" sz="800" u="none" baseline="0" dirty="0">
                <a:solidFill>
                  <a:schemeClr val="accent1"/>
                </a:solidFill>
                <a:latin typeface="Avenir Next LT Pro Demi" panose="020B0704020202020204" pitchFamily="34" charset="0"/>
                <a:cs typeface="Arial" panose="020B0604020202020204" pitchFamily="34" charset="0"/>
              </a:rPr>
              <a:t> presentation was created by</a:t>
            </a:r>
            <a:r>
              <a:rPr lang="en-US" sz="800" u="none" dirty="0">
                <a:solidFill>
                  <a:schemeClr val="accent1"/>
                </a:solidFill>
                <a:latin typeface="Avenir Next LT Pro Demi" panose="020B0704020202020204" pitchFamily="34" charset="0"/>
                <a:cs typeface="Arial" panose="020B0604020202020204" pitchFamily="34" charset="0"/>
              </a:rPr>
              <a:t> the N.C. Department of Labor</a:t>
            </a:r>
            <a:r>
              <a:rPr lang="en-US" sz="800" u="none" baseline="0" dirty="0">
                <a:solidFill>
                  <a:schemeClr val="accent1"/>
                </a:solidFill>
                <a:latin typeface="Avenir Next LT Pro Demi" panose="020B0704020202020204" pitchFamily="34" charset="0"/>
                <a:cs typeface="Arial" panose="020B0604020202020204" pitchFamily="34" charset="0"/>
              </a:rPr>
              <a:t> for safety and health training</a:t>
            </a:r>
            <a:r>
              <a:rPr lang="en-US" sz="800" u="none" baseline="0" dirty="0">
                <a:solidFill>
                  <a:srgbClr val="2B0E62"/>
                </a:solidFill>
                <a:latin typeface="Avenir Next LT Pro Demi" panose="020B0704020202020204" pitchFamily="34" charset="0"/>
                <a:cs typeface="Arial" panose="020B0604020202020204" pitchFamily="34" charset="0"/>
              </a:rPr>
              <a:t>.</a:t>
            </a:r>
            <a:endParaRPr lang="en-US" sz="800" u="none" dirty="0">
              <a:solidFill>
                <a:srgbClr val="2B0E62"/>
              </a:solidFill>
              <a:latin typeface="Avenir Next LT Pro Demi" panose="020B07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6"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Demi" panose="020B07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09600" y="2630488"/>
            <a:ext cx="7924800" cy="1181100"/>
          </a:xfrm>
        </p:spPr>
        <p:txBody>
          <a:bodyPr>
            <a:normAutofit fontScale="90000"/>
          </a:bodyPr>
          <a:lstStyle/>
          <a:p>
            <a:r>
              <a:rPr lang="en-US" altLang="en-US" dirty="0"/>
              <a:t>Understanding the OSHA Inspection Process</a:t>
            </a:r>
          </a:p>
        </p:txBody>
      </p:sp>
    </p:spTree>
    <p:extLst>
      <p:ext uri="{BB962C8B-B14F-4D97-AF65-F5344CB8AC3E}">
        <p14:creationId xmlns:p14="http://schemas.microsoft.com/office/powerpoint/2010/main" val="1576065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352425"/>
            <a:ext cx="8001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447"/>
                </a:solidFill>
                <a:latin typeface="Avenir Next LT Pro Demi" panose="020B0704020202020204" pitchFamily="34" charset="0"/>
              </a:rPr>
              <a:t>Citations</a:t>
            </a:r>
          </a:p>
        </p:txBody>
      </p:sp>
      <p:sp>
        <p:nvSpPr>
          <p:cNvPr id="23555" name="Rectangle 3"/>
          <p:cNvSpPr>
            <a:spLocks noChangeArrowheads="1"/>
          </p:cNvSpPr>
          <p:nvPr/>
        </p:nvSpPr>
        <p:spPr bwMode="auto">
          <a:xfrm>
            <a:off x="533400" y="1295400"/>
            <a:ext cx="7924800" cy="276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38138" indent="-33813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690563" indent="-233363">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SzPct val="90000"/>
            </a:pPr>
            <a:r>
              <a:rPr lang="en-US" altLang="en-US" u="none" dirty="0">
                <a:latin typeface="Avenir Next LT Pro" panose="020B0504020202020204" pitchFamily="34" charset="0"/>
              </a:rPr>
              <a:t>Issuance</a:t>
            </a:r>
          </a:p>
          <a:p>
            <a:pPr>
              <a:buSzPct val="90000"/>
            </a:pPr>
            <a:endParaRPr lang="en-US" altLang="en-US" sz="800" u="none" dirty="0">
              <a:latin typeface="Avenir Next LT Pro" panose="020B0504020202020204" pitchFamily="34" charset="0"/>
            </a:endParaRPr>
          </a:p>
          <a:p>
            <a:pPr lvl="1">
              <a:buClr>
                <a:schemeClr val="bg2"/>
              </a:buClr>
              <a:buSzPct val="90000"/>
            </a:pPr>
            <a:r>
              <a:rPr lang="en-US" altLang="en-US" u="none" dirty="0">
                <a:latin typeface="Avenir Next LT Pro" panose="020B0504020202020204" pitchFamily="34" charset="0"/>
              </a:rPr>
              <a:t>Received by certified mail</a:t>
            </a:r>
          </a:p>
          <a:p>
            <a:pPr lvl="1">
              <a:buClr>
                <a:schemeClr val="bg2"/>
              </a:buClr>
              <a:buSzPct val="90000"/>
            </a:pPr>
            <a:endParaRPr lang="en-US" altLang="en-US" sz="1000" u="none" dirty="0">
              <a:latin typeface="Avenir Next LT Pro" panose="020B0504020202020204" pitchFamily="34" charset="0"/>
            </a:endParaRPr>
          </a:p>
          <a:p>
            <a:pPr lvl="1">
              <a:buClr>
                <a:schemeClr val="bg2"/>
              </a:buClr>
              <a:buSzPct val="90000"/>
            </a:pPr>
            <a:endParaRPr lang="en-US" altLang="en-US" sz="1000" u="none" dirty="0">
              <a:latin typeface="Avenir Next LT Pro" panose="020B0504020202020204" pitchFamily="34" charset="0"/>
            </a:endParaRPr>
          </a:p>
          <a:p>
            <a:pPr lvl="1">
              <a:buClr>
                <a:schemeClr val="bg2"/>
              </a:buClr>
              <a:buSzPct val="90000"/>
            </a:pPr>
            <a:endParaRPr lang="en-US" altLang="en-US" sz="1000" u="none" dirty="0">
              <a:latin typeface="Avenir Next LT Pro" panose="020B0504020202020204" pitchFamily="34" charset="0"/>
            </a:endParaRPr>
          </a:p>
          <a:p>
            <a:pPr>
              <a:buSzPct val="90000"/>
            </a:pPr>
            <a:r>
              <a:rPr lang="en-US" altLang="en-US" u="none" dirty="0">
                <a:latin typeface="Avenir Next LT Pro" panose="020B0504020202020204" pitchFamily="34" charset="0"/>
              </a:rPr>
              <a:t>Posting</a:t>
            </a:r>
          </a:p>
          <a:p>
            <a:pPr>
              <a:buSzPct val="90000"/>
            </a:pPr>
            <a:endParaRPr lang="en-US" altLang="en-US" sz="800" u="none" dirty="0">
              <a:latin typeface="Avenir Next LT Pro" panose="020B0504020202020204" pitchFamily="34" charset="0"/>
            </a:endParaRPr>
          </a:p>
          <a:p>
            <a:pPr lvl="1">
              <a:buClr>
                <a:schemeClr val="bg2"/>
              </a:buClr>
              <a:buSzPct val="90000"/>
            </a:pPr>
            <a:r>
              <a:rPr lang="en-US" altLang="en-US" u="none" dirty="0">
                <a:latin typeface="Avenir Next LT Pro" panose="020B0504020202020204" pitchFamily="34" charset="0"/>
              </a:rPr>
              <a:t>Three days or until the hazards are abated, whichever is longer</a:t>
            </a:r>
          </a:p>
        </p:txBody>
      </p:sp>
      <p:pic>
        <p:nvPicPr>
          <p:cNvPr id="4" name="Picture 3" descr="Text, letter&#10;&#10;Description automatically generated">
            <a:extLst>
              <a:ext uri="{FF2B5EF4-FFF2-40B4-BE49-F238E27FC236}">
                <a16:creationId xmlns:a16="http://schemas.microsoft.com/office/drawing/2014/main" id="{6C8867C4-C08A-4854-96A1-DED7670EA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626" y="4038600"/>
            <a:ext cx="3132574" cy="1808376"/>
          </a:xfrm>
          <a:prstGeom prst="rect">
            <a:avLst/>
          </a:prstGeom>
        </p:spPr>
      </p:pic>
    </p:spTree>
    <p:extLst>
      <p:ext uri="{BB962C8B-B14F-4D97-AF65-F5344CB8AC3E}">
        <p14:creationId xmlns:p14="http://schemas.microsoft.com/office/powerpoint/2010/main" val="138193279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66738" y="352425"/>
            <a:ext cx="56816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447"/>
                </a:solidFill>
                <a:latin typeface="Avenir Next LT Pro Demi" panose="020B0704020202020204" pitchFamily="34" charset="0"/>
              </a:rPr>
              <a:t>Abatement</a:t>
            </a:r>
          </a:p>
        </p:txBody>
      </p:sp>
      <p:sp>
        <p:nvSpPr>
          <p:cNvPr id="25603" name="Rectangle 3"/>
          <p:cNvSpPr>
            <a:spLocks noChangeArrowheads="1"/>
          </p:cNvSpPr>
          <p:nvPr/>
        </p:nvSpPr>
        <p:spPr bwMode="auto">
          <a:xfrm>
            <a:off x="566738" y="1295400"/>
            <a:ext cx="8001000" cy="372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96875" indent="-396875">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300000"/>
              </a:lnSpc>
              <a:buSzPct val="85000"/>
            </a:pPr>
            <a:r>
              <a:rPr lang="en-US" altLang="en-US" u="none" dirty="0">
                <a:latin typeface="Avenir Next LT Pro" panose="020B0504020202020204" pitchFamily="34" charset="0"/>
              </a:rPr>
              <a:t>Date - extension</a:t>
            </a:r>
          </a:p>
          <a:p>
            <a:pPr>
              <a:lnSpc>
                <a:spcPct val="300000"/>
              </a:lnSpc>
              <a:buSzPct val="85000"/>
            </a:pPr>
            <a:r>
              <a:rPr lang="en-US" altLang="en-US" u="none" dirty="0">
                <a:latin typeface="Avenir Next LT Pro" panose="020B0504020202020204" pitchFamily="34" charset="0"/>
              </a:rPr>
              <a:t>OSHA Form 2D</a:t>
            </a:r>
          </a:p>
          <a:p>
            <a:pPr>
              <a:lnSpc>
                <a:spcPct val="300000"/>
              </a:lnSpc>
              <a:buSzPct val="85000"/>
            </a:pPr>
            <a:r>
              <a:rPr lang="en-US" altLang="en-US" u="none" dirty="0">
                <a:latin typeface="Avenir Next LT Pro" panose="020B0504020202020204" pitchFamily="34" charset="0"/>
              </a:rPr>
              <a:t>Follow-up inspection</a:t>
            </a:r>
          </a:p>
        </p:txBody>
      </p:sp>
      <p:grpSp>
        <p:nvGrpSpPr>
          <p:cNvPr id="25604" name="Group 4"/>
          <p:cNvGrpSpPr>
            <a:grpSpLocks/>
          </p:cNvGrpSpPr>
          <p:nvPr/>
        </p:nvGrpSpPr>
        <p:grpSpPr bwMode="auto">
          <a:xfrm>
            <a:off x="4953000" y="1295400"/>
            <a:ext cx="3505200" cy="4530220"/>
            <a:chOff x="4953000" y="1295400"/>
            <a:chExt cx="3505200" cy="4530725"/>
          </a:xfrm>
        </p:grpSpPr>
        <p:pic>
          <p:nvPicPr>
            <p:cNvPr id="256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3505200" cy="453072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29200" y="5563076"/>
              <a:ext cx="1427163" cy="247678"/>
            </a:xfrm>
            <a:prstGeom prst="rect">
              <a:avLst/>
            </a:prstGeom>
            <a:noFill/>
          </p:spPr>
          <p:txBody>
            <a:bodyPr wrap="none">
              <a:spAutoFit/>
            </a:bodyPr>
            <a:lstStyle/>
            <a:p>
              <a:pPr>
                <a:defRPr/>
              </a:pPr>
              <a:r>
                <a:rPr lang="en-US" sz="1000" u="none" dirty="0">
                  <a:latin typeface="+mn-lt"/>
                </a:rPr>
                <a:t>NCDOL Photo Library</a:t>
              </a:r>
            </a:p>
          </p:txBody>
        </p:sp>
      </p:grpSp>
    </p:spTree>
    <p:extLst>
      <p:ext uri="{BB962C8B-B14F-4D97-AF65-F5344CB8AC3E}">
        <p14:creationId xmlns:p14="http://schemas.microsoft.com/office/powerpoint/2010/main" val="18372328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381000"/>
            <a:ext cx="8153400" cy="762000"/>
          </a:xfrm>
        </p:spPr>
        <p:txBody>
          <a:bodyPr/>
          <a:lstStyle/>
          <a:p>
            <a:r>
              <a:rPr lang="en-US" altLang="en-US" dirty="0"/>
              <a:t>Violations</a:t>
            </a:r>
          </a:p>
        </p:txBody>
      </p:sp>
      <p:sp>
        <p:nvSpPr>
          <p:cNvPr id="27651" name="Rectangle 3"/>
          <p:cNvSpPr>
            <a:spLocks noGrp="1" noChangeArrowheads="1"/>
          </p:cNvSpPr>
          <p:nvPr>
            <p:ph idx="1"/>
          </p:nvPr>
        </p:nvSpPr>
        <p:spPr>
          <a:xfrm>
            <a:off x="533400" y="1143000"/>
            <a:ext cx="7924800" cy="4495800"/>
          </a:xfrm>
        </p:spPr>
        <p:txBody>
          <a:bodyPr/>
          <a:lstStyle/>
          <a:p>
            <a:pPr>
              <a:lnSpc>
                <a:spcPct val="110000"/>
              </a:lnSpc>
            </a:pPr>
            <a:r>
              <a:rPr lang="en-US" altLang="en-US" dirty="0"/>
              <a:t>Types of violations</a:t>
            </a:r>
          </a:p>
          <a:p>
            <a:pPr lvl="1">
              <a:lnSpc>
                <a:spcPct val="110000"/>
              </a:lnSpc>
            </a:pPr>
            <a:endParaRPr lang="en-US" altLang="en-US" sz="800" dirty="0"/>
          </a:p>
          <a:p>
            <a:pPr lvl="1">
              <a:lnSpc>
                <a:spcPct val="110000"/>
              </a:lnSpc>
            </a:pPr>
            <a:r>
              <a:rPr lang="en-US" altLang="en-US" b="1" dirty="0"/>
              <a:t>Serious</a:t>
            </a:r>
          </a:p>
          <a:p>
            <a:pPr marL="1093788" lvl="2" indent="-236538">
              <a:lnSpc>
                <a:spcPct val="110000"/>
              </a:lnSpc>
            </a:pPr>
            <a:r>
              <a:rPr lang="en-US" altLang="en-US" dirty="0"/>
              <a:t>“Deemed to exist in the place of employment if there is substantial probability that death or serious physical harm could result.…”</a:t>
            </a:r>
          </a:p>
          <a:p>
            <a:pPr lvl="1">
              <a:lnSpc>
                <a:spcPct val="110000"/>
              </a:lnSpc>
            </a:pPr>
            <a:endParaRPr lang="en-US" altLang="en-US" sz="1200" dirty="0"/>
          </a:p>
          <a:p>
            <a:pPr lvl="1">
              <a:lnSpc>
                <a:spcPct val="110000"/>
              </a:lnSpc>
            </a:pPr>
            <a:endParaRPr lang="en-US" altLang="en-US" sz="1200" dirty="0"/>
          </a:p>
          <a:p>
            <a:pPr lvl="1">
              <a:lnSpc>
                <a:spcPct val="110000"/>
              </a:lnSpc>
            </a:pPr>
            <a:r>
              <a:rPr lang="en-US" altLang="en-US" b="1" dirty="0"/>
              <a:t>Non-serious</a:t>
            </a:r>
          </a:p>
          <a:p>
            <a:pPr marL="1093788" lvl="2" indent="-236538">
              <a:lnSpc>
                <a:spcPct val="110000"/>
              </a:lnSpc>
            </a:pPr>
            <a:r>
              <a:rPr lang="en-US" altLang="en-US" dirty="0"/>
              <a:t>“Situations where the accident or illness that would be most likely to result from a hazardous condition would probably not cause death or serious physical harm....”</a:t>
            </a:r>
          </a:p>
        </p:txBody>
      </p:sp>
    </p:spTree>
    <p:extLst>
      <p:ext uri="{BB962C8B-B14F-4D97-AF65-F5344CB8AC3E}">
        <p14:creationId xmlns:p14="http://schemas.microsoft.com/office/powerpoint/2010/main" val="6778861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81000"/>
            <a:ext cx="8153400" cy="725487"/>
          </a:xfrm>
        </p:spPr>
        <p:txBody>
          <a:bodyPr/>
          <a:lstStyle/>
          <a:p>
            <a:r>
              <a:rPr lang="en-US" altLang="en-US" dirty="0"/>
              <a:t>Violations</a:t>
            </a:r>
          </a:p>
        </p:txBody>
      </p:sp>
      <p:sp>
        <p:nvSpPr>
          <p:cNvPr id="29699" name="Rectangle 3"/>
          <p:cNvSpPr>
            <a:spLocks noGrp="1" noChangeArrowheads="1"/>
          </p:cNvSpPr>
          <p:nvPr>
            <p:ph idx="1"/>
          </p:nvPr>
        </p:nvSpPr>
        <p:spPr>
          <a:xfrm>
            <a:off x="457200" y="1219200"/>
            <a:ext cx="8077200" cy="4532313"/>
          </a:xfrm>
        </p:spPr>
        <p:txBody>
          <a:bodyPr/>
          <a:lstStyle/>
          <a:p>
            <a:pPr marL="465138" lvl="1" indent="-350838">
              <a:buClr>
                <a:srgbClr val="910046"/>
              </a:buClr>
              <a:buSzPct val="84000"/>
              <a:buFont typeface="Wingdings" panose="05000000000000000000" pitchFamily="2" charset="2"/>
              <a:buChar char="l"/>
            </a:pPr>
            <a:r>
              <a:rPr lang="en-US" altLang="en-US" b="1" dirty="0"/>
              <a:t>Willful</a:t>
            </a:r>
            <a:r>
              <a:rPr lang="en-US" altLang="en-US" sz="2000" dirty="0"/>
              <a:t>	</a:t>
            </a:r>
          </a:p>
          <a:p>
            <a:pPr marL="862013" lvl="2" indent="-241300">
              <a:buSzPct val="84000"/>
              <a:buFont typeface="Arial" panose="020B0604020202020204" pitchFamily="34" charset="0"/>
              <a:buChar char="–"/>
            </a:pPr>
            <a:r>
              <a:rPr lang="en-US" altLang="en-US" dirty="0"/>
              <a:t>When evidence shows either an intentional violation of the act or plain indifference to its requirements.</a:t>
            </a:r>
          </a:p>
          <a:p>
            <a:pPr marL="862013" lvl="2" indent="-241300">
              <a:buSzPct val="84000"/>
              <a:buFontTx/>
              <a:buNone/>
            </a:pPr>
            <a:endParaRPr lang="en-US" altLang="en-US" sz="800" dirty="0"/>
          </a:p>
          <a:p>
            <a:pPr marL="862013" lvl="2" indent="-241300">
              <a:buSzPct val="84000"/>
              <a:buFontTx/>
              <a:buNone/>
            </a:pPr>
            <a:endParaRPr lang="en-US" altLang="en-US" sz="800" dirty="0"/>
          </a:p>
          <a:p>
            <a:pPr marL="465138" lvl="1" indent="-350838">
              <a:buClr>
                <a:srgbClr val="910046"/>
              </a:buClr>
              <a:buSzPct val="84000"/>
              <a:buFont typeface="Wingdings" panose="05000000000000000000" pitchFamily="2" charset="2"/>
              <a:buChar char="l"/>
            </a:pPr>
            <a:r>
              <a:rPr lang="en-US" altLang="en-US" b="1" dirty="0"/>
              <a:t>Criminal-Willful</a:t>
            </a:r>
          </a:p>
          <a:p>
            <a:pPr marL="862013" lvl="2" indent="-241300">
              <a:buSzPct val="84000"/>
              <a:buFont typeface="Arial" panose="020B0604020202020204" pitchFamily="34" charset="0"/>
              <a:buChar char="–"/>
            </a:pPr>
            <a:r>
              <a:rPr lang="en-US" altLang="en-US" dirty="0"/>
              <a:t>Employer willfully violates any standard which causes death of an employee and is found guilty.</a:t>
            </a:r>
          </a:p>
          <a:p>
            <a:pPr marL="862013" lvl="2" indent="-241300">
              <a:buSzPct val="84000"/>
              <a:buFontTx/>
              <a:buNone/>
            </a:pPr>
            <a:endParaRPr lang="en-US" altLang="en-US" sz="800" dirty="0"/>
          </a:p>
          <a:p>
            <a:pPr marL="862013" lvl="2" indent="-241300">
              <a:buSzPct val="84000"/>
              <a:buFontTx/>
              <a:buNone/>
            </a:pPr>
            <a:endParaRPr lang="en-US" altLang="en-US" sz="800" dirty="0"/>
          </a:p>
          <a:p>
            <a:pPr marL="465138" lvl="1" indent="-350838">
              <a:buClr>
                <a:srgbClr val="910046"/>
              </a:buClr>
              <a:buSzPct val="84000"/>
              <a:buFont typeface="Wingdings" panose="05000000000000000000" pitchFamily="2" charset="2"/>
              <a:buChar char="l"/>
            </a:pPr>
            <a:r>
              <a:rPr lang="en-US" altLang="en-US" b="1" dirty="0"/>
              <a:t>Repeat</a:t>
            </a:r>
          </a:p>
          <a:p>
            <a:pPr marL="862013" lvl="2" indent="-241300">
              <a:buSzPct val="84000"/>
              <a:buFont typeface="Arial" panose="020B0604020202020204" pitchFamily="34" charset="0"/>
              <a:buChar char="–"/>
            </a:pPr>
            <a:r>
              <a:rPr lang="en-US" altLang="en-US" dirty="0"/>
              <a:t>Employer has been cited previously for a substantially similar condition.</a:t>
            </a:r>
          </a:p>
          <a:p>
            <a:pPr marL="862013" lvl="2" indent="-241300">
              <a:buSzPct val="84000"/>
              <a:buFontTx/>
              <a:buNone/>
            </a:pPr>
            <a:endParaRPr lang="en-US" altLang="en-US" sz="800" dirty="0"/>
          </a:p>
          <a:p>
            <a:pPr marL="862013" lvl="2" indent="-241300">
              <a:buSzPct val="84000"/>
              <a:buFontTx/>
              <a:buNone/>
            </a:pPr>
            <a:endParaRPr lang="en-US" altLang="en-US" sz="800" dirty="0"/>
          </a:p>
          <a:p>
            <a:pPr marL="465138" lvl="1" indent="-350838">
              <a:buClr>
                <a:srgbClr val="910046"/>
              </a:buClr>
              <a:buSzPct val="84000"/>
              <a:buFont typeface="Wingdings" panose="05000000000000000000" pitchFamily="2" charset="2"/>
              <a:buChar char="l"/>
            </a:pPr>
            <a:r>
              <a:rPr lang="en-US" altLang="en-US" b="1" dirty="0"/>
              <a:t>Failure to Abate</a:t>
            </a:r>
          </a:p>
          <a:p>
            <a:pPr marL="862013" lvl="2" indent="-241300">
              <a:buSzPct val="84000"/>
              <a:buFont typeface="Arial" panose="020B0604020202020204" pitchFamily="34" charset="0"/>
              <a:buChar char="–"/>
            </a:pPr>
            <a:r>
              <a:rPr lang="en-US" altLang="en-US" dirty="0"/>
              <a:t>Employer has not corrected a previously cited violation which has become final order.</a:t>
            </a:r>
          </a:p>
        </p:txBody>
      </p:sp>
    </p:spTree>
    <p:extLst>
      <p:ext uri="{BB962C8B-B14F-4D97-AF65-F5344CB8AC3E}">
        <p14:creationId xmlns:p14="http://schemas.microsoft.com/office/powerpoint/2010/main" val="21059787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30083EDC-3965-46CD-A8CB-4C2A607560C6}"/>
              </a:ext>
            </a:extLst>
          </p:cNvPr>
          <p:cNvSpPr txBox="1">
            <a:spLocks noChangeArrowheads="1"/>
          </p:cNvSpPr>
          <p:nvPr/>
        </p:nvSpPr>
        <p:spPr>
          <a:xfrm>
            <a:off x="533400" y="1313410"/>
            <a:ext cx="8077200" cy="4477789"/>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b="1" u="none" kern="0" dirty="0"/>
              <a:t>Severity</a:t>
            </a:r>
          </a:p>
          <a:p>
            <a:endParaRPr lang="en-US" altLang="en-US" sz="800" u="none" kern="0" dirty="0"/>
          </a:p>
          <a:p>
            <a:pPr lvl="1"/>
            <a:r>
              <a:rPr lang="en-US" altLang="en-US" u="none" kern="0" dirty="0"/>
              <a:t>Most likely an injury or illness resulting from exposure</a:t>
            </a:r>
          </a:p>
          <a:p>
            <a:pPr lvl="1"/>
            <a:endParaRPr lang="en-US" altLang="en-US" sz="800" u="none" kern="0" dirty="0"/>
          </a:p>
          <a:p>
            <a:pPr lvl="1">
              <a:buFont typeface="Symbol" panose="05050102010706020507" pitchFamily="18" charset="2"/>
              <a:buNone/>
            </a:pPr>
            <a:endParaRPr lang="en-US" altLang="en-US" sz="2800" u="none" kern="0" dirty="0"/>
          </a:p>
          <a:p>
            <a:r>
              <a:rPr lang="en-US" altLang="en-US" b="1" u="none" kern="0" dirty="0"/>
              <a:t>Probability </a:t>
            </a:r>
          </a:p>
          <a:p>
            <a:pPr lvl="1"/>
            <a:endParaRPr lang="en-US" altLang="en-US" sz="800" u="none" kern="0" dirty="0"/>
          </a:p>
          <a:p>
            <a:pPr marL="1033463" lvl="2" indent="-282575">
              <a:lnSpc>
                <a:spcPct val="120000"/>
              </a:lnSpc>
            </a:pPr>
            <a:r>
              <a:rPr lang="en-US" altLang="en-US" sz="2400" u="none" kern="0" dirty="0"/>
              <a:t>Number of employees exposed</a:t>
            </a:r>
          </a:p>
          <a:p>
            <a:pPr marL="1033463" lvl="2" indent="-282575">
              <a:lnSpc>
                <a:spcPct val="120000"/>
              </a:lnSpc>
            </a:pPr>
            <a:r>
              <a:rPr lang="en-US" altLang="en-US" sz="2400" u="none" kern="0" dirty="0"/>
              <a:t>Frequency and duration of exposure</a:t>
            </a:r>
          </a:p>
          <a:p>
            <a:pPr marL="1033463" lvl="2" indent="-282575">
              <a:lnSpc>
                <a:spcPct val="120000"/>
              </a:lnSpc>
            </a:pPr>
            <a:r>
              <a:rPr lang="en-US" altLang="en-US" sz="2400" u="none" kern="0" dirty="0"/>
              <a:t>Employee distance from the hazard</a:t>
            </a:r>
          </a:p>
          <a:p>
            <a:pPr marL="1033463" lvl="2" indent="-282575">
              <a:lnSpc>
                <a:spcPct val="120000"/>
              </a:lnSpc>
            </a:pPr>
            <a:r>
              <a:rPr lang="en-US" altLang="en-US" sz="2400" u="none" kern="0" dirty="0"/>
              <a:t>Other factors</a:t>
            </a:r>
          </a:p>
          <a:p>
            <a:pPr lvl="1">
              <a:buFont typeface="Arial" panose="020B0604020202020204" pitchFamily="34" charset="0"/>
              <a:buNone/>
            </a:pPr>
            <a:endParaRPr lang="en-US" altLang="en-US" sz="2200" u="none" kern="0" dirty="0"/>
          </a:p>
        </p:txBody>
      </p:sp>
      <p:sp>
        <p:nvSpPr>
          <p:cNvPr id="2" name="TextBox 1">
            <a:extLst>
              <a:ext uri="{FF2B5EF4-FFF2-40B4-BE49-F238E27FC236}">
                <a16:creationId xmlns:a16="http://schemas.microsoft.com/office/drawing/2014/main" id="{3FA59252-AD61-4F04-92B2-7C17289A863C}"/>
              </a:ext>
            </a:extLst>
          </p:cNvPr>
          <p:cNvSpPr txBox="1"/>
          <p:nvPr/>
        </p:nvSpPr>
        <p:spPr>
          <a:xfrm>
            <a:off x="533400" y="482025"/>
            <a:ext cx="7772400" cy="584775"/>
          </a:xfrm>
          <a:prstGeom prst="rect">
            <a:avLst/>
          </a:prstGeom>
          <a:noFill/>
        </p:spPr>
        <p:txBody>
          <a:bodyPr wrap="square" rtlCol="0">
            <a:spAutoFit/>
          </a:bodyPr>
          <a:lstStyle/>
          <a:p>
            <a:r>
              <a:rPr lang="en-US" altLang="en-US" sz="3200" b="1" u="none" dirty="0">
                <a:solidFill>
                  <a:srgbClr val="012447"/>
                </a:solidFill>
                <a:latin typeface="+mj-lt"/>
              </a:rPr>
              <a:t>Hazard Assessments</a:t>
            </a:r>
            <a:endParaRPr lang="en-US" sz="3200" b="1" u="none" dirty="0">
              <a:solidFill>
                <a:srgbClr val="012447"/>
              </a:solidFill>
              <a:latin typeface="+mj-lt"/>
            </a:endParaRPr>
          </a:p>
        </p:txBody>
      </p:sp>
    </p:spTree>
    <p:extLst>
      <p:ext uri="{BB962C8B-B14F-4D97-AF65-F5344CB8AC3E}">
        <p14:creationId xmlns:p14="http://schemas.microsoft.com/office/powerpoint/2010/main" val="28246013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09600" y="458241"/>
            <a:ext cx="72294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447"/>
                </a:solidFill>
                <a:latin typeface="Avenir Next LT Pro Demi" panose="020B0704020202020204" pitchFamily="34" charset="0"/>
              </a:rPr>
              <a:t>Maximum Penalties</a:t>
            </a:r>
          </a:p>
        </p:txBody>
      </p:sp>
      <p:sp>
        <p:nvSpPr>
          <p:cNvPr id="33795" name="Rectangle 3"/>
          <p:cNvSpPr>
            <a:spLocks noChangeArrowheads="1"/>
          </p:cNvSpPr>
          <p:nvPr/>
        </p:nvSpPr>
        <p:spPr bwMode="auto">
          <a:xfrm>
            <a:off x="609600" y="1219200"/>
            <a:ext cx="7924800" cy="426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38138" indent="-33813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200000"/>
              </a:lnSpc>
              <a:buSzPct val="85000"/>
            </a:pPr>
            <a:r>
              <a:rPr lang="en-US" altLang="en-US" b="1" u="none" dirty="0">
                <a:latin typeface="Avenir Next LT Pro" panose="020B0504020202020204" pitchFamily="34" charset="0"/>
              </a:rPr>
              <a:t>Willful </a:t>
            </a:r>
            <a:r>
              <a:rPr lang="en-US" altLang="en-US" u="none" dirty="0">
                <a:latin typeface="Avenir Next LT Pro" panose="020B0504020202020204" pitchFamily="34" charset="0"/>
              </a:rPr>
              <a:t>– $165,514</a:t>
            </a:r>
          </a:p>
          <a:p>
            <a:pPr>
              <a:lnSpc>
                <a:spcPct val="200000"/>
              </a:lnSpc>
              <a:buSzPct val="85000"/>
            </a:pPr>
            <a:r>
              <a:rPr lang="en-US" altLang="en-US" b="1" u="none" dirty="0">
                <a:latin typeface="Avenir Next LT Pro" panose="020B0504020202020204" pitchFamily="34" charset="0"/>
              </a:rPr>
              <a:t>Repeat</a:t>
            </a:r>
            <a:r>
              <a:rPr lang="en-US" altLang="en-US" u="none" dirty="0">
                <a:latin typeface="Avenir Next LT Pro" panose="020B0504020202020204" pitchFamily="34" charset="0"/>
              </a:rPr>
              <a:t> – $165,514 (x2, x5, x10)</a:t>
            </a:r>
          </a:p>
          <a:p>
            <a:pPr>
              <a:lnSpc>
                <a:spcPct val="200000"/>
              </a:lnSpc>
              <a:buSzPct val="85000"/>
            </a:pPr>
            <a:r>
              <a:rPr lang="en-US" altLang="en-US" b="1" u="none" dirty="0">
                <a:latin typeface="Avenir Next LT Pro" panose="020B0504020202020204" pitchFamily="34" charset="0"/>
              </a:rPr>
              <a:t>Serious</a:t>
            </a:r>
            <a:r>
              <a:rPr lang="en-US" altLang="en-US" u="none" dirty="0">
                <a:latin typeface="Avenir Next LT Pro" panose="020B0504020202020204" pitchFamily="34" charset="0"/>
              </a:rPr>
              <a:t> – $16,550 (*exception)</a:t>
            </a:r>
          </a:p>
          <a:p>
            <a:pPr>
              <a:lnSpc>
                <a:spcPct val="200000"/>
              </a:lnSpc>
              <a:buSzPct val="85000"/>
            </a:pPr>
            <a:r>
              <a:rPr lang="en-US" altLang="en-US" b="1" u="none" dirty="0">
                <a:latin typeface="Avenir Next LT Pro" panose="020B0504020202020204" pitchFamily="34" charset="0"/>
              </a:rPr>
              <a:t>Failure to Abate </a:t>
            </a:r>
            <a:r>
              <a:rPr lang="en-US" altLang="en-US" u="none" dirty="0">
                <a:latin typeface="Avenir Next LT Pro" panose="020B0504020202020204" pitchFamily="34" charset="0"/>
              </a:rPr>
              <a:t>– $16,550/day</a:t>
            </a:r>
          </a:p>
          <a:p>
            <a:pPr>
              <a:lnSpc>
                <a:spcPct val="200000"/>
              </a:lnSpc>
              <a:buSzPct val="85000"/>
            </a:pPr>
            <a:r>
              <a:rPr lang="en-US" altLang="en-US" b="1" u="none" dirty="0">
                <a:latin typeface="Avenir Next LT Pro" panose="020B0504020202020204" pitchFamily="34" charset="0"/>
              </a:rPr>
              <a:t>Non-serious</a:t>
            </a:r>
            <a:r>
              <a:rPr lang="en-US" altLang="en-US" u="none" dirty="0">
                <a:latin typeface="Avenir Next LT Pro" panose="020B0504020202020204" pitchFamily="34" charset="0"/>
              </a:rPr>
              <a:t> – May have monetary value</a:t>
            </a:r>
          </a:p>
        </p:txBody>
      </p:sp>
      <p:pic>
        <p:nvPicPr>
          <p:cNvPr id="7" name="Picture 6">
            <a:extLst>
              <a:ext uri="{FF2B5EF4-FFF2-40B4-BE49-F238E27FC236}">
                <a16:creationId xmlns:a16="http://schemas.microsoft.com/office/drawing/2014/main" id="{FE6CE495-2C78-4BBA-8AD6-96EA5A947A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600200"/>
            <a:ext cx="2133600" cy="3122991"/>
          </a:xfrm>
          <a:prstGeom prst="rect">
            <a:avLst/>
          </a:prstGeom>
        </p:spPr>
      </p:pic>
    </p:spTree>
    <p:extLst>
      <p:ext uri="{BB962C8B-B14F-4D97-AF65-F5344CB8AC3E}">
        <p14:creationId xmlns:p14="http://schemas.microsoft.com/office/powerpoint/2010/main" val="30928717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533400" y="485175"/>
            <a:ext cx="8229600" cy="549275"/>
          </a:xfrm>
        </p:spPr>
        <p:txBody>
          <a:bodyPr/>
          <a:lstStyle/>
          <a:p>
            <a:r>
              <a:rPr lang="en-US" altLang="en-US" dirty="0"/>
              <a:t>Penalty Adjustment Factors</a:t>
            </a:r>
          </a:p>
        </p:txBody>
      </p:sp>
      <p:graphicFrame>
        <p:nvGraphicFramePr>
          <p:cNvPr id="71867" name="Group 187"/>
          <p:cNvGraphicFramePr>
            <a:graphicFrameLocks noGrp="1"/>
          </p:cNvGraphicFramePr>
          <p:nvPr/>
        </p:nvGraphicFramePr>
        <p:xfrm>
          <a:off x="304800" y="1763702"/>
          <a:ext cx="8610601" cy="3791426"/>
        </p:xfrm>
        <a:graphic>
          <a:graphicData uri="http://schemas.openxmlformats.org/drawingml/2006/table">
            <a:tbl>
              <a:tblPr lastCol="1"/>
              <a:tblGrid>
                <a:gridCol w="1905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762001">
                  <a:extLst>
                    <a:ext uri="{9D8B030D-6E8A-4147-A177-3AD203B41FA5}">
                      <a16:colId xmlns:a16="http://schemas.microsoft.com/office/drawing/2014/main" val="20007"/>
                    </a:ext>
                  </a:extLst>
                </a:gridCol>
              </a:tblGrid>
              <a:tr h="980345">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Size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Narrow" pitchFamily="34" charset="0"/>
                          <a:cs typeface="Times New Roman" pitchFamily="18" charset="0"/>
                        </a:rPr>
                        <a:t>(# of Employees)</a:t>
                      </a:r>
                      <a:endParaRPr kumimoji="0" lang="en-US" sz="2000" b="1" i="0" u="none" strike="noStrike" cap="none" normalizeH="0" baseline="0" dirty="0">
                        <a:ln>
                          <a:noFill/>
                        </a:ln>
                        <a:solidFill>
                          <a:schemeClr val="tx1"/>
                        </a:solidFill>
                        <a:effectLst/>
                        <a:latin typeface="Arial Narrow" pitchFamily="34"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251+</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176-250</a:t>
                      </a:r>
                      <a:endParaRPr kumimoji="0" lang="en-US" sz="1800" b="1" i="0" u="none" strike="noStrike" cap="none" normalizeH="0" baseline="0" dirty="0">
                        <a:ln>
                          <a:noFill/>
                        </a:ln>
                        <a:solidFill>
                          <a:schemeClr val="tx1"/>
                        </a:solidFill>
                        <a:effectLst/>
                        <a:latin typeface="Avenir Next LT Pro Demi" panose="020B07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venir Next LT Pro Demi" panose="020B0704020202020204" pitchFamily="34" charset="0"/>
                        <a:cs typeface="Times New Roman" pitchFamily="18"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131-175	</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91-130</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56-90</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rPr>
                        <a:t>26-55</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rPr>
                        <a:t>1-25</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no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577131">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0%</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20%</a:t>
                      </a:r>
                      <a:endParaRPr kumimoji="0" lang="en-US" sz="2000" b="1" i="0" u="none" strike="noStrike" cap="none" normalizeH="0" baseline="0" dirty="0">
                        <a:ln>
                          <a:noFill/>
                        </a:ln>
                        <a:solidFill>
                          <a:schemeClr val="tx1"/>
                        </a:solidFill>
                        <a:effectLst/>
                        <a:latin typeface="Avenir Next LT Pro Demi" panose="020B0704020202020204" pitchFamily="34"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30%</a:t>
                      </a:r>
                      <a:endParaRPr kumimoji="0" lang="en-US" sz="2000" b="1" i="0" u="none" strike="noStrike" cap="none" normalizeH="0" baseline="0" dirty="0">
                        <a:ln>
                          <a:noFill/>
                        </a:ln>
                        <a:solidFill>
                          <a:schemeClr val="tx1"/>
                        </a:solidFill>
                        <a:effectLst/>
                        <a:latin typeface="Avenir Next LT Pro Demi" panose="020B0704020202020204" pitchFamily="34"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40%</a:t>
                      </a:r>
                      <a:endParaRPr kumimoji="0" lang="en-US" sz="2000" b="1" i="0" u="none" strike="noStrike" cap="none" normalizeH="0" baseline="0" dirty="0">
                        <a:ln>
                          <a:noFill/>
                        </a:ln>
                        <a:solidFill>
                          <a:schemeClr val="tx1"/>
                        </a:solidFill>
                        <a:effectLst/>
                        <a:latin typeface="Avenir Next LT Pro Demi" panose="020B0704020202020204" pitchFamily="34"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50%</a:t>
                      </a:r>
                      <a:endParaRPr kumimoji="0" lang="en-US" sz="1800" b="1" i="0" u="none" strike="noStrike" cap="none" normalizeH="0" baseline="0" dirty="0">
                        <a:ln>
                          <a:noFill/>
                        </a:ln>
                        <a:solidFill>
                          <a:schemeClr val="tx1"/>
                        </a:solidFill>
                        <a:effectLst/>
                        <a:latin typeface="Avenir Next LT Pro Demi" panose="020B0704020202020204" pitchFamily="34"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60%</a:t>
                      </a:r>
                      <a:endParaRPr kumimoji="0" lang="en-US" sz="1800" b="1" i="0" u="none" strike="noStrike" cap="none" normalizeH="0" baseline="0" dirty="0">
                        <a:ln>
                          <a:noFill/>
                        </a:ln>
                        <a:solidFill>
                          <a:schemeClr val="tx1"/>
                        </a:solidFill>
                        <a:effectLst/>
                        <a:latin typeface="Avenir Next LT Pro Demi" panose="020B0704020202020204" pitchFamily="34"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rPr>
                        <a:t>70%</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80872">
                <a:tc gridSpan="8">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venir Next LT Pro Demi" panose="020B0704020202020204" pitchFamily="34" charset="0"/>
                        <a:cs typeface="Times New Roman" pitchFamily="18"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846150">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History</a:t>
                      </a: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  10%</a:t>
                      </a:r>
                      <a:endParaRPr kumimoji="0" lang="en-US" sz="2000" b="1" i="0" u="none" strike="noStrike" cap="none" normalizeH="0" baseline="0" dirty="0">
                        <a:ln>
                          <a:noFill/>
                        </a:ln>
                        <a:solidFill>
                          <a:schemeClr val="tx1"/>
                        </a:solidFill>
                        <a:effectLst/>
                        <a:latin typeface="Avenir Next LT Pro Demi" panose="020B0704020202020204" pitchFamily="34"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906928">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Safety and Health Programs</a:t>
                      </a:r>
                      <a:endParaRPr kumimoji="0" lang="en-US" sz="2000" b="1" i="0" u="none" strike="noStrike" cap="none" normalizeH="0" baseline="0" dirty="0">
                        <a:ln>
                          <a:noFill/>
                        </a:ln>
                        <a:solidFill>
                          <a:schemeClr val="tx1"/>
                        </a:solidFill>
                        <a:effectLst/>
                        <a:latin typeface="Avenir Next LT Pro Demi" panose="020B0704020202020204" pitchFamily="34"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EC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Demi" panose="020B0704020202020204" pitchFamily="34" charset="0"/>
                          <a:cs typeface="Times New Roman" pitchFamily="18" charset="0"/>
                        </a:rPr>
                        <a:t> 0%, 10%, 25%, 40%</a:t>
                      </a:r>
                      <a:endParaRPr kumimoji="0" lang="en-US" sz="2000" b="1" i="0" u="none" strike="noStrike" cap="none" normalizeH="0" baseline="0" dirty="0">
                        <a:ln>
                          <a:noFill/>
                        </a:ln>
                        <a:solidFill>
                          <a:schemeClr val="tx1"/>
                        </a:solidFill>
                        <a:effectLst/>
                        <a:latin typeface="Avenir Next LT Pro Demi" panose="020B0704020202020204" pitchFamily="34" charset="0"/>
                      </a:endParaRPr>
                    </a:p>
                  </a:txBody>
                  <a:tcPr marT="45712" marB="4571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1262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04838" y="352425"/>
            <a:ext cx="66341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447"/>
                </a:solidFill>
                <a:latin typeface="Avenir Next LT Pro Demi" panose="020B0704020202020204" pitchFamily="34" charset="0"/>
              </a:rPr>
              <a:t>Informal Conference</a:t>
            </a:r>
          </a:p>
        </p:txBody>
      </p:sp>
      <p:sp>
        <p:nvSpPr>
          <p:cNvPr id="37891" name="Rectangle 3"/>
          <p:cNvSpPr>
            <a:spLocks noChangeArrowheads="1"/>
          </p:cNvSpPr>
          <p:nvPr/>
        </p:nvSpPr>
        <p:spPr bwMode="auto">
          <a:xfrm>
            <a:off x="609600" y="1219200"/>
            <a:ext cx="69342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38138" indent="-33813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200000"/>
              </a:lnSpc>
              <a:buSzPct val="85000"/>
            </a:pPr>
            <a:r>
              <a:rPr lang="en-US" altLang="en-US" u="none" dirty="0">
                <a:latin typeface="Avenir Next LT Pro" panose="020B0504020202020204" pitchFamily="34" charset="0"/>
              </a:rPr>
              <a:t>Time frame</a:t>
            </a:r>
          </a:p>
          <a:p>
            <a:pPr>
              <a:lnSpc>
                <a:spcPct val="200000"/>
              </a:lnSpc>
              <a:buSzPct val="85000"/>
            </a:pPr>
            <a:r>
              <a:rPr lang="en-US" altLang="en-US" u="none" dirty="0">
                <a:latin typeface="Avenir Next LT Pro" panose="020B0504020202020204" pitchFamily="34" charset="0"/>
              </a:rPr>
              <a:t>Post request</a:t>
            </a:r>
          </a:p>
          <a:p>
            <a:pPr>
              <a:lnSpc>
                <a:spcPct val="200000"/>
              </a:lnSpc>
              <a:buSzPct val="85000"/>
            </a:pPr>
            <a:r>
              <a:rPr lang="en-US" altLang="en-US" u="none" dirty="0">
                <a:latin typeface="Avenir Next LT Pro" panose="020B0504020202020204" pitchFamily="34" charset="0"/>
              </a:rPr>
              <a:t>Settlement agreement - posted</a:t>
            </a:r>
          </a:p>
          <a:p>
            <a:pPr>
              <a:lnSpc>
                <a:spcPct val="200000"/>
              </a:lnSpc>
              <a:buSzPct val="85000"/>
            </a:pPr>
            <a:r>
              <a:rPr lang="en-US" altLang="en-US" u="none" dirty="0">
                <a:latin typeface="Avenir Next LT Pro" panose="020B0504020202020204" pitchFamily="34" charset="0"/>
              </a:rPr>
              <a:t>Notice of amended citations</a:t>
            </a:r>
          </a:p>
          <a:p>
            <a:pPr>
              <a:lnSpc>
                <a:spcPct val="200000"/>
              </a:lnSpc>
              <a:buSzPct val="85000"/>
            </a:pPr>
            <a:r>
              <a:rPr lang="en-US" altLang="en-US" u="none" dirty="0">
                <a:latin typeface="Avenir Next LT Pro" panose="020B0504020202020204" pitchFamily="34" charset="0"/>
              </a:rPr>
              <a:t>Notice of no change</a:t>
            </a:r>
          </a:p>
        </p:txBody>
      </p:sp>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19200"/>
            <a:ext cx="3527425" cy="2000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3" name="Oval 12"/>
          <p:cNvSpPr>
            <a:spLocks noChangeArrowheads="1"/>
          </p:cNvSpPr>
          <p:nvPr/>
        </p:nvSpPr>
        <p:spPr bwMode="auto">
          <a:xfrm>
            <a:off x="5562600" y="1905000"/>
            <a:ext cx="228600" cy="158750"/>
          </a:xfrm>
          <a:prstGeom prst="ellipse">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3600" u="sng">
                <a:solidFill>
                  <a:schemeClr val="tx1"/>
                </a:solidFill>
                <a:latin typeface="Arial" panose="020B0604020202020204" pitchFamily="34" charset="0"/>
              </a:defRPr>
            </a:lvl1pPr>
            <a:lvl2pPr marL="742950" indent="-285750">
              <a:defRPr sz="3600" u="sng">
                <a:solidFill>
                  <a:schemeClr val="tx1"/>
                </a:solidFill>
                <a:latin typeface="Arial" panose="020B0604020202020204" pitchFamily="34" charset="0"/>
              </a:defRPr>
            </a:lvl2pPr>
            <a:lvl3pPr marL="1143000" indent="-228600">
              <a:defRPr sz="3600" u="sng">
                <a:solidFill>
                  <a:schemeClr val="tx1"/>
                </a:solidFill>
                <a:latin typeface="Arial" panose="020B0604020202020204" pitchFamily="34" charset="0"/>
              </a:defRPr>
            </a:lvl3pPr>
            <a:lvl4pPr marL="1600200" indent="-228600">
              <a:defRPr sz="3600" u="sng">
                <a:solidFill>
                  <a:schemeClr val="tx1"/>
                </a:solidFill>
                <a:latin typeface="Arial" panose="020B0604020202020204" pitchFamily="34" charset="0"/>
              </a:defRPr>
            </a:lvl4pPr>
            <a:lvl5pPr marL="2057400" indent="-228600">
              <a:defRPr sz="3600" u="sng">
                <a:solidFill>
                  <a:schemeClr val="tx1"/>
                </a:solidFill>
                <a:latin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Arial" panose="020B0604020202020204" pitchFamily="34" charset="0"/>
              </a:defRPr>
            </a:lvl9pPr>
          </a:lstStyle>
          <a:p>
            <a:endParaRPr lang="en-US" altLang="en-US" dirty="0">
              <a:latin typeface="Avenir Next LT Pro Demi" panose="020B0704020202020204" pitchFamily="34" charset="0"/>
            </a:endParaRPr>
          </a:p>
        </p:txBody>
      </p:sp>
      <p:sp>
        <p:nvSpPr>
          <p:cNvPr id="37894" name="Oval 13"/>
          <p:cNvSpPr>
            <a:spLocks noChangeArrowheads="1"/>
          </p:cNvSpPr>
          <p:nvPr/>
        </p:nvSpPr>
        <p:spPr bwMode="auto">
          <a:xfrm>
            <a:off x="7358063" y="2519363"/>
            <a:ext cx="228600" cy="152400"/>
          </a:xfrm>
          <a:prstGeom prst="ellipse">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3600" u="sng">
                <a:solidFill>
                  <a:schemeClr val="tx1"/>
                </a:solidFill>
                <a:latin typeface="Arial" panose="020B0604020202020204" pitchFamily="34" charset="0"/>
              </a:defRPr>
            </a:lvl1pPr>
            <a:lvl2pPr marL="742950" indent="-285750">
              <a:defRPr sz="3600" u="sng">
                <a:solidFill>
                  <a:schemeClr val="tx1"/>
                </a:solidFill>
                <a:latin typeface="Arial" panose="020B0604020202020204" pitchFamily="34" charset="0"/>
              </a:defRPr>
            </a:lvl2pPr>
            <a:lvl3pPr marL="1143000" indent="-228600">
              <a:defRPr sz="3600" u="sng">
                <a:solidFill>
                  <a:schemeClr val="tx1"/>
                </a:solidFill>
                <a:latin typeface="Arial" panose="020B0604020202020204" pitchFamily="34" charset="0"/>
              </a:defRPr>
            </a:lvl3pPr>
            <a:lvl4pPr marL="1600200" indent="-228600">
              <a:defRPr sz="3600" u="sng">
                <a:solidFill>
                  <a:schemeClr val="tx1"/>
                </a:solidFill>
                <a:latin typeface="Arial" panose="020B0604020202020204" pitchFamily="34" charset="0"/>
              </a:defRPr>
            </a:lvl4pPr>
            <a:lvl5pPr marL="2057400" indent="-228600">
              <a:defRPr sz="3600" u="sng">
                <a:solidFill>
                  <a:schemeClr val="tx1"/>
                </a:solidFill>
                <a:latin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Arial" panose="020B0604020202020204" pitchFamily="34" charset="0"/>
              </a:defRPr>
            </a:lvl9pPr>
          </a:lstStyle>
          <a:p>
            <a:endParaRPr lang="en-US" altLang="en-US" dirty="0">
              <a:latin typeface="Avenir Next LT Pro Demi" panose="020B0704020202020204" pitchFamily="34" charset="0"/>
            </a:endParaRPr>
          </a:p>
        </p:txBody>
      </p:sp>
      <p:sp>
        <p:nvSpPr>
          <p:cNvPr id="37895" name="TextBox 14"/>
          <p:cNvSpPr txBox="1">
            <a:spLocks noChangeArrowheads="1"/>
          </p:cNvSpPr>
          <p:nvPr/>
        </p:nvSpPr>
        <p:spPr bwMode="auto">
          <a:xfrm>
            <a:off x="7316788" y="3003550"/>
            <a:ext cx="1217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Arial" panose="020B0604020202020204" pitchFamily="34" charset="0"/>
              </a:defRPr>
            </a:lvl1pPr>
            <a:lvl2pPr marL="742950" indent="-285750">
              <a:defRPr sz="3600" u="sng">
                <a:solidFill>
                  <a:schemeClr val="tx1"/>
                </a:solidFill>
                <a:latin typeface="Arial" panose="020B0604020202020204" pitchFamily="34" charset="0"/>
              </a:defRPr>
            </a:lvl2pPr>
            <a:lvl3pPr marL="1143000" indent="-228600">
              <a:defRPr sz="3600" u="sng">
                <a:solidFill>
                  <a:schemeClr val="tx1"/>
                </a:solidFill>
                <a:latin typeface="Arial" panose="020B0604020202020204" pitchFamily="34" charset="0"/>
              </a:defRPr>
            </a:lvl3pPr>
            <a:lvl4pPr marL="1600200" indent="-228600">
              <a:defRPr sz="3600" u="sng">
                <a:solidFill>
                  <a:schemeClr val="tx1"/>
                </a:solidFill>
                <a:latin typeface="Arial" panose="020B0604020202020204" pitchFamily="34" charset="0"/>
              </a:defRPr>
            </a:lvl4pPr>
            <a:lvl5pPr marL="2057400" indent="-228600">
              <a:defRPr sz="3600" u="sng">
                <a:solidFill>
                  <a:schemeClr val="tx1"/>
                </a:solidFill>
                <a:latin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Arial" panose="020B0604020202020204" pitchFamily="34" charset="0"/>
              </a:defRPr>
            </a:lvl9pPr>
          </a:lstStyle>
          <a:p>
            <a:r>
              <a:rPr lang="en-US" altLang="en-US" sz="800" u="none" dirty="0">
                <a:latin typeface="Avenir Next LT Pro Demi" panose="020B0704020202020204" pitchFamily="34" charset="0"/>
              </a:rPr>
              <a:t>NCDOL Photo Library</a:t>
            </a:r>
          </a:p>
        </p:txBody>
      </p:sp>
    </p:spTree>
    <p:extLst>
      <p:ext uri="{BB962C8B-B14F-4D97-AF65-F5344CB8AC3E}">
        <p14:creationId xmlns:p14="http://schemas.microsoft.com/office/powerpoint/2010/main" val="24151319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66738" y="352425"/>
            <a:ext cx="62150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447"/>
                </a:solidFill>
                <a:latin typeface="Avenir Next LT Pro Demi" panose="020B0704020202020204" pitchFamily="34" charset="0"/>
              </a:rPr>
              <a:t>Contestment</a:t>
            </a:r>
          </a:p>
        </p:txBody>
      </p:sp>
      <p:sp>
        <p:nvSpPr>
          <p:cNvPr id="39939" name="Rectangle 3"/>
          <p:cNvSpPr>
            <a:spLocks noChangeArrowheads="1"/>
          </p:cNvSpPr>
          <p:nvPr/>
        </p:nvSpPr>
        <p:spPr bwMode="auto">
          <a:xfrm>
            <a:off x="457200" y="1143000"/>
            <a:ext cx="83820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38138" indent="-33813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200000"/>
              </a:lnSpc>
              <a:buSzPct val="90000"/>
            </a:pPr>
            <a:r>
              <a:rPr lang="en-US" altLang="en-US" u="none" dirty="0">
                <a:latin typeface="Avenir Next LT Pro" panose="020B0504020202020204" pitchFamily="34" charset="0"/>
              </a:rPr>
              <a:t>Any part of citation</a:t>
            </a:r>
          </a:p>
          <a:p>
            <a:pPr>
              <a:lnSpc>
                <a:spcPct val="200000"/>
              </a:lnSpc>
              <a:buSzPct val="90000"/>
            </a:pPr>
            <a:r>
              <a:rPr lang="en-US" altLang="en-US" u="none" dirty="0">
                <a:latin typeface="Avenir Next LT Pro" panose="020B0504020202020204" pitchFamily="34" charset="0"/>
              </a:rPr>
              <a:t>Written</a:t>
            </a:r>
          </a:p>
          <a:p>
            <a:pPr>
              <a:lnSpc>
                <a:spcPct val="200000"/>
              </a:lnSpc>
              <a:buSzPct val="90000"/>
            </a:pPr>
            <a:r>
              <a:rPr lang="en-US" altLang="en-US" u="none" dirty="0">
                <a:latin typeface="Avenir Next LT Pro" panose="020B0504020202020204" pitchFamily="34" charset="0"/>
              </a:rPr>
              <a:t>Time frame</a:t>
            </a:r>
          </a:p>
          <a:p>
            <a:pPr>
              <a:lnSpc>
                <a:spcPct val="200000"/>
              </a:lnSpc>
              <a:buSzPct val="90000"/>
            </a:pPr>
            <a:r>
              <a:rPr lang="en-US" altLang="en-US" u="none" dirty="0">
                <a:latin typeface="Avenir Next LT Pro" panose="020B0504020202020204" pitchFamily="34" charset="0"/>
              </a:rPr>
              <a:t>Administrative Law Judge</a:t>
            </a:r>
          </a:p>
          <a:p>
            <a:pPr>
              <a:lnSpc>
                <a:spcPct val="200000"/>
              </a:lnSpc>
              <a:buSzPct val="90000"/>
            </a:pPr>
            <a:r>
              <a:rPr lang="en-US" altLang="en-US" u="none" dirty="0">
                <a:latin typeface="Avenir Next LT Pro" panose="020B0504020202020204" pitchFamily="34" charset="0"/>
              </a:rPr>
              <a:t>OSH Review Commission</a:t>
            </a: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638" y="1371600"/>
            <a:ext cx="2743200" cy="2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4"/>
          <p:cNvSpPr txBox="1">
            <a:spLocks noChangeArrowheads="1"/>
          </p:cNvSpPr>
          <p:nvPr/>
        </p:nvSpPr>
        <p:spPr bwMode="auto">
          <a:xfrm>
            <a:off x="7238206" y="3441700"/>
            <a:ext cx="1217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Arial" panose="020B0604020202020204" pitchFamily="34" charset="0"/>
              </a:defRPr>
            </a:lvl1pPr>
            <a:lvl2pPr marL="742950" indent="-285750">
              <a:defRPr sz="3600" u="sng">
                <a:solidFill>
                  <a:schemeClr val="tx1"/>
                </a:solidFill>
                <a:latin typeface="Arial" panose="020B0604020202020204" pitchFamily="34" charset="0"/>
              </a:defRPr>
            </a:lvl2pPr>
            <a:lvl3pPr marL="1143000" indent="-228600">
              <a:defRPr sz="3600" u="sng">
                <a:solidFill>
                  <a:schemeClr val="tx1"/>
                </a:solidFill>
                <a:latin typeface="Arial" panose="020B0604020202020204" pitchFamily="34" charset="0"/>
              </a:defRPr>
            </a:lvl3pPr>
            <a:lvl4pPr marL="1600200" indent="-228600">
              <a:defRPr sz="3600" u="sng">
                <a:solidFill>
                  <a:schemeClr val="tx1"/>
                </a:solidFill>
                <a:latin typeface="Arial" panose="020B0604020202020204" pitchFamily="34" charset="0"/>
              </a:defRPr>
            </a:lvl4pPr>
            <a:lvl5pPr marL="2057400" indent="-228600">
              <a:defRPr sz="3600" u="sng">
                <a:solidFill>
                  <a:schemeClr val="tx1"/>
                </a:solidFill>
                <a:latin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Arial" panose="020B0604020202020204" pitchFamily="34" charset="0"/>
              </a:defRPr>
            </a:lvl9pPr>
          </a:lstStyle>
          <a:p>
            <a:r>
              <a:rPr lang="en-US" altLang="en-US" sz="800" u="none" dirty="0">
                <a:solidFill>
                  <a:schemeClr val="bg1"/>
                </a:solidFill>
                <a:latin typeface="Avenir Next LT Pro Demi" panose="020B0704020202020204" pitchFamily="34" charset="0"/>
              </a:rPr>
              <a:t>NCDOL Photo Library</a:t>
            </a:r>
          </a:p>
        </p:txBody>
      </p:sp>
    </p:spTree>
    <p:extLst>
      <p:ext uri="{BB962C8B-B14F-4D97-AF65-F5344CB8AC3E}">
        <p14:creationId xmlns:p14="http://schemas.microsoft.com/office/powerpoint/2010/main" val="36182013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66738" y="352425"/>
            <a:ext cx="62150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447"/>
                </a:solidFill>
                <a:latin typeface="Avenir Next LT Pro Demi" panose="020B0704020202020204" pitchFamily="34" charset="0"/>
              </a:rPr>
              <a:t>Discrimination</a:t>
            </a:r>
          </a:p>
        </p:txBody>
      </p:sp>
      <p:sp>
        <p:nvSpPr>
          <p:cNvPr id="5" name="TextBox 14"/>
          <p:cNvSpPr txBox="1">
            <a:spLocks noChangeArrowheads="1"/>
          </p:cNvSpPr>
          <p:nvPr/>
        </p:nvSpPr>
        <p:spPr bwMode="auto">
          <a:xfrm>
            <a:off x="7238206" y="3441700"/>
            <a:ext cx="1217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Arial" panose="020B0604020202020204" pitchFamily="34" charset="0"/>
              </a:defRPr>
            </a:lvl1pPr>
            <a:lvl2pPr marL="742950" indent="-285750">
              <a:defRPr sz="3600" u="sng">
                <a:solidFill>
                  <a:schemeClr val="tx1"/>
                </a:solidFill>
                <a:latin typeface="Arial" panose="020B0604020202020204" pitchFamily="34" charset="0"/>
              </a:defRPr>
            </a:lvl2pPr>
            <a:lvl3pPr marL="1143000" indent="-228600">
              <a:defRPr sz="3600" u="sng">
                <a:solidFill>
                  <a:schemeClr val="tx1"/>
                </a:solidFill>
                <a:latin typeface="Arial" panose="020B0604020202020204" pitchFamily="34" charset="0"/>
              </a:defRPr>
            </a:lvl3pPr>
            <a:lvl4pPr marL="1600200" indent="-228600">
              <a:defRPr sz="3600" u="sng">
                <a:solidFill>
                  <a:schemeClr val="tx1"/>
                </a:solidFill>
                <a:latin typeface="Arial" panose="020B0604020202020204" pitchFamily="34" charset="0"/>
              </a:defRPr>
            </a:lvl4pPr>
            <a:lvl5pPr marL="2057400" indent="-228600">
              <a:defRPr sz="3600" u="sng">
                <a:solidFill>
                  <a:schemeClr val="tx1"/>
                </a:solidFill>
                <a:latin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Arial" panose="020B0604020202020204" pitchFamily="34" charset="0"/>
              </a:defRPr>
            </a:lvl9pPr>
          </a:lstStyle>
          <a:p>
            <a:r>
              <a:rPr lang="en-US" altLang="en-US" sz="800" u="none" dirty="0">
                <a:solidFill>
                  <a:schemeClr val="bg1"/>
                </a:solidFill>
                <a:latin typeface="Avenir Next LT Pro Demi" panose="020B0704020202020204" pitchFamily="34" charset="0"/>
              </a:rPr>
              <a:t>NCDOL Photo Library</a:t>
            </a:r>
          </a:p>
        </p:txBody>
      </p:sp>
      <p:pic>
        <p:nvPicPr>
          <p:cNvPr id="2" name="Picture 1">
            <a:extLst>
              <a:ext uri="{FF2B5EF4-FFF2-40B4-BE49-F238E27FC236}">
                <a16:creationId xmlns:a16="http://schemas.microsoft.com/office/drawing/2014/main" id="{C3682F67-AC6F-413E-A284-36147322B732}"/>
              </a:ext>
            </a:extLst>
          </p:cNvPr>
          <p:cNvPicPr>
            <a:picLocks noChangeAspect="1"/>
          </p:cNvPicPr>
          <p:nvPr/>
        </p:nvPicPr>
        <p:blipFill>
          <a:blip r:embed="rId3"/>
          <a:stretch>
            <a:fillRect/>
          </a:stretch>
        </p:blipFill>
        <p:spPr>
          <a:xfrm>
            <a:off x="1048206" y="3124200"/>
            <a:ext cx="7047587" cy="2676376"/>
          </a:xfrm>
          <a:prstGeom prst="rect">
            <a:avLst/>
          </a:prstGeom>
        </p:spPr>
      </p:pic>
      <p:sp>
        <p:nvSpPr>
          <p:cNvPr id="7" name="TextBox 6">
            <a:extLst>
              <a:ext uri="{FF2B5EF4-FFF2-40B4-BE49-F238E27FC236}">
                <a16:creationId xmlns:a16="http://schemas.microsoft.com/office/drawing/2014/main" id="{B57C5092-2EA6-43E6-9CDD-19BA03631DF6}"/>
              </a:ext>
            </a:extLst>
          </p:cNvPr>
          <p:cNvSpPr txBox="1"/>
          <p:nvPr/>
        </p:nvSpPr>
        <p:spPr>
          <a:xfrm>
            <a:off x="566738" y="1192948"/>
            <a:ext cx="7858918" cy="1384995"/>
          </a:xfrm>
          <a:prstGeom prst="rect">
            <a:avLst/>
          </a:prstGeom>
          <a:noFill/>
        </p:spPr>
        <p:txBody>
          <a:bodyPr wrap="square" rtlCol="0">
            <a:spAutoFit/>
          </a:bodyPr>
          <a:lstStyle/>
          <a:p>
            <a:pPr marL="342900" lvl="0" indent="-342900">
              <a:buClr>
                <a:srgbClr val="910046"/>
              </a:buClr>
              <a:buSzPct val="84000"/>
              <a:buFont typeface="Wingdings" panose="05000000000000000000" pitchFamily="2" charset="2"/>
              <a:buChar char="l"/>
            </a:pPr>
            <a:r>
              <a:rPr lang="en-US" altLang="en-US" sz="2800" u="none" kern="0" dirty="0">
                <a:solidFill>
                  <a:srgbClr val="000000"/>
                </a:solidFill>
                <a:latin typeface="Avenir Next LT Pro" panose="020B0504020202020204" pitchFamily="34" charset="0"/>
              </a:rPr>
              <a:t>It is unlawful to discriminate against employees who file safety or health complaints or request an OSHA inspection.</a:t>
            </a:r>
          </a:p>
        </p:txBody>
      </p:sp>
    </p:spTree>
    <p:extLst>
      <p:ext uri="{BB962C8B-B14F-4D97-AF65-F5344CB8AC3E}">
        <p14:creationId xmlns:p14="http://schemas.microsoft.com/office/powerpoint/2010/main" val="37274786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F69C8-4FC3-4DAF-9A5B-E1CE58FB9C4B}"/>
              </a:ext>
            </a:extLst>
          </p:cNvPr>
          <p:cNvSpPr>
            <a:spLocks noGrp="1"/>
          </p:cNvSpPr>
          <p:nvPr>
            <p:ph idx="1"/>
          </p:nvPr>
        </p:nvSpPr>
        <p:spPr>
          <a:xfrm>
            <a:off x="533400" y="1246908"/>
            <a:ext cx="7772400" cy="5054139"/>
          </a:xfrm>
        </p:spPr>
        <p:txBody>
          <a:bodyPr/>
          <a:lstStyle/>
          <a:p>
            <a:pPr>
              <a:defRPr/>
            </a:pPr>
            <a:r>
              <a:rPr lang="en-US" altLang="en-US" dirty="0"/>
              <a:t>At the end of this course, students will be able to:</a:t>
            </a:r>
          </a:p>
          <a:p>
            <a:pPr>
              <a:defRPr/>
            </a:pPr>
            <a:endParaRPr lang="en-US" altLang="en-US" sz="800" dirty="0"/>
          </a:p>
          <a:p>
            <a:pPr lvl="1">
              <a:defRPr/>
            </a:pPr>
            <a:r>
              <a:rPr lang="en-US" dirty="0"/>
              <a:t>Understand different inspection types</a:t>
            </a:r>
          </a:p>
          <a:p>
            <a:pPr lvl="1">
              <a:defRPr/>
            </a:pPr>
            <a:endParaRPr lang="en-US" sz="800" dirty="0"/>
          </a:p>
          <a:p>
            <a:pPr lvl="1">
              <a:defRPr/>
            </a:pPr>
            <a:r>
              <a:rPr lang="en-US" dirty="0"/>
              <a:t>Identify what generates an inspection</a:t>
            </a:r>
          </a:p>
          <a:p>
            <a:pPr lvl="1">
              <a:defRPr/>
            </a:pPr>
            <a:endParaRPr lang="en-US" sz="800" dirty="0"/>
          </a:p>
          <a:p>
            <a:pPr lvl="1">
              <a:defRPr/>
            </a:pPr>
            <a:r>
              <a:rPr lang="en-US" dirty="0"/>
              <a:t>Understand the procedures involved as a compliance inspection</a:t>
            </a:r>
          </a:p>
          <a:p>
            <a:pPr lvl="1">
              <a:defRPr/>
            </a:pPr>
            <a:endParaRPr lang="en-US" sz="800" dirty="0"/>
          </a:p>
          <a:p>
            <a:pPr lvl="1">
              <a:defRPr/>
            </a:pPr>
            <a:r>
              <a:rPr lang="en-US" dirty="0"/>
              <a:t>Describe the rights and responsibilities of employers and employees</a:t>
            </a:r>
          </a:p>
          <a:p>
            <a:pPr lvl="1">
              <a:defRPr/>
            </a:pPr>
            <a:endParaRPr lang="en-US" sz="800" dirty="0"/>
          </a:p>
          <a:p>
            <a:pPr lvl="1">
              <a:defRPr/>
            </a:pPr>
            <a:r>
              <a:rPr lang="en-US" dirty="0"/>
              <a:t>Understand the post-inspection process</a:t>
            </a:r>
          </a:p>
          <a:p>
            <a:pPr>
              <a:defRPr/>
            </a:pPr>
            <a:endParaRPr lang="en-US" sz="1000" dirty="0"/>
          </a:p>
          <a:p>
            <a:pPr marL="0" indent="0">
              <a:buFont typeface="Wingdings" panose="05000000000000000000" pitchFamily="2" charset="2"/>
              <a:buNone/>
              <a:defRPr/>
            </a:pPr>
            <a:endParaRPr lang="en-US" dirty="0"/>
          </a:p>
          <a:p>
            <a:pPr>
              <a:defRPr/>
            </a:pPr>
            <a:endParaRPr lang="en-US" dirty="0"/>
          </a:p>
          <a:p>
            <a:pPr>
              <a:defRPr/>
            </a:pPr>
            <a:endParaRPr lang="en-US" dirty="0"/>
          </a:p>
          <a:p>
            <a:pPr marL="0" indent="0">
              <a:buNone/>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4" name="Text Box 3">
            <a:extLst>
              <a:ext uri="{FF2B5EF4-FFF2-40B4-BE49-F238E27FC236}">
                <a16:creationId xmlns:a16="http://schemas.microsoft.com/office/drawing/2014/main" id="{18DC3F04-57E4-D2BB-5F36-A2BF75A883D2}"/>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rgbClr val="012447"/>
                </a:solidFill>
                <a:latin typeface="Avenir Next LT Pro Demi" panose="020B0704020202020204" pitchFamily="34" charset="0"/>
              </a:rPr>
              <a:t>Objectives</a:t>
            </a:r>
          </a:p>
        </p:txBody>
      </p:sp>
    </p:spTree>
    <p:extLst>
      <p:ext uri="{BB962C8B-B14F-4D97-AF65-F5344CB8AC3E}">
        <p14:creationId xmlns:p14="http://schemas.microsoft.com/office/powerpoint/2010/main" val="981891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66738" y="352425"/>
            <a:ext cx="62150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D9A"/>
                </a:solidFill>
                <a:latin typeface="Avenir Next LT Pro Demi" panose="020B0704020202020204" pitchFamily="34" charset="0"/>
              </a:rPr>
              <a:t>Other Issues</a:t>
            </a:r>
          </a:p>
        </p:txBody>
      </p:sp>
      <p:sp>
        <p:nvSpPr>
          <p:cNvPr id="44035" name="Rectangle 3"/>
          <p:cNvSpPr>
            <a:spLocks noChangeArrowheads="1"/>
          </p:cNvSpPr>
          <p:nvPr/>
        </p:nvSpPr>
        <p:spPr bwMode="auto">
          <a:xfrm>
            <a:off x="609600" y="1219200"/>
            <a:ext cx="6996113" cy="128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38138" indent="-33813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65000"/>
              </a:lnSpc>
              <a:buSzPct val="90000"/>
            </a:pPr>
            <a:r>
              <a:rPr lang="en-US" altLang="en-US" u="none" dirty="0">
                <a:latin typeface="Avenir Next LT Pro" panose="020B0504020202020204" pitchFamily="34" charset="0"/>
              </a:rPr>
              <a:t>Criminal penalties</a:t>
            </a:r>
          </a:p>
          <a:p>
            <a:pPr>
              <a:lnSpc>
                <a:spcPct val="125000"/>
              </a:lnSpc>
              <a:buSzPct val="90000"/>
              <a:buFont typeface="Wingdings" panose="05000000000000000000" pitchFamily="2" charset="2"/>
              <a:buNone/>
            </a:pPr>
            <a:endParaRPr lang="en-US" altLang="en-US" u="none" dirty="0">
              <a:latin typeface="Avenir Next LT Pro Demi" panose="020B0704020202020204" pitchFamily="34" charset="0"/>
            </a:endParaRPr>
          </a:p>
        </p:txBody>
      </p:sp>
      <p:pic>
        <p:nvPicPr>
          <p:cNvPr id="4403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82812"/>
            <a:ext cx="502920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075232" y="5484168"/>
            <a:ext cx="1306768" cy="230832"/>
          </a:xfrm>
          <a:prstGeom prst="rect">
            <a:avLst/>
          </a:prstGeom>
          <a:noFill/>
        </p:spPr>
        <p:txBody>
          <a:bodyPr wrap="none">
            <a:spAutoFit/>
          </a:bodyPr>
          <a:lstStyle/>
          <a:p>
            <a:pPr>
              <a:defRPr/>
            </a:pPr>
            <a:r>
              <a:rPr lang="en-US" sz="900" u="none" dirty="0">
                <a:solidFill>
                  <a:schemeClr val="accent3"/>
                </a:solidFill>
                <a:latin typeface="+mj-lt"/>
              </a:rPr>
              <a:t>NCDOL Photo Library</a:t>
            </a:r>
          </a:p>
        </p:txBody>
      </p:sp>
      <p:sp>
        <p:nvSpPr>
          <p:cNvPr id="44038" name="TextBox 1"/>
          <p:cNvSpPr txBox="1">
            <a:spLocks noChangeArrowheads="1"/>
          </p:cNvSpPr>
          <p:nvPr/>
        </p:nvSpPr>
        <p:spPr bwMode="auto">
          <a:xfrm>
            <a:off x="3352800" y="5483225"/>
            <a:ext cx="335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Arial" panose="020B0604020202020204" pitchFamily="34" charset="0"/>
              </a:defRPr>
            </a:lvl1pPr>
            <a:lvl2pPr marL="742950" indent="-285750">
              <a:defRPr sz="3600" u="sng">
                <a:solidFill>
                  <a:schemeClr val="tx1"/>
                </a:solidFill>
                <a:latin typeface="Arial" panose="020B0604020202020204" pitchFamily="34" charset="0"/>
              </a:defRPr>
            </a:lvl2pPr>
            <a:lvl3pPr marL="1143000" indent="-228600">
              <a:defRPr sz="3600" u="sng">
                <a:solidFill>
                  <a:schemeClr val="tx1"/>
                </a:solidFill>
                <a:latin typeface="Arial" panose="020B0604020202020204" pitchFamily="34" charset="0"/>
              </a:defRPr>
            </a:lvl3pPr>
            <a:lvl4pPr marL="1600200" indent="-228600">
              <a:defRPr sz="3600" u="sng">
                <a:solidFill>
                  <a:schemeClr val="tx1"/>
                </a:solidFill>
                <a:latin typeface="Arial" panose="020B0604020202020204" pitchFamily="34" charset="0"/>
              </a:defRPr>
            </a:lvl4pPr>
            <a:lvl5pPr marL="2057400" indent="-228600">
              <a:defRPr sz="3600" u="sng">
                <a:solidFill>
                  <a:schemeClr val="tx1"/>
                </a:solidFill>
                <a:latin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Arial" panose="020B0604020202020204" pitchFamily="34" charset="0"/>
              </a:defRPr>
            </a:lvl9pPr>
          </a:lstStyle>
          <a:p>
            <a:r>
              <a:rPr lang="en-US" altLang="en-US" sz="1400" u="none" dirty="0">
                <a:solidFill>
                  <a:schemeClr val="bg1"/>
                </a:solidFill>
                <a:latin typeface="Aharoni" panose="02010803020104030203" pitchFamily="2" charset="-79"/>
                <a:cs typeface="Aharoni" panose="02010803020104030203" pitchFamily="2" charset="-79"/>
              </a:rPr>
              <a:t>Wake Co. Justice Center</a:t>
            </a:r>
          </a:p>
        </p:txBody>
      </p:sp>
    </p:spTree>
    <p:extLst>
      <p:ext uri="{BB962C8B-B14F-4D97-AF65-F5344CB8AC3E}">
        <p14:creationId xmlns:p14="http://schemas.microsoft.com/office/powerpoint/2010/main" val="2527591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66738" y="352425"/>
            <a:ext cx="62150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447"/>
                </a:solidFill>
                <a:latin typeface="Avenir Next LT Pro Demi" panose="020B0704020202020204" pitchFamily="34" charset="0"/>
              </a:rPr>
              <a:t>Summary</a:t>
            </a:r>
          </a:p>
        </p:txBody>
      </p:sp>
      <p:sp>
        <p:nvSpPr>
          <p:cNvPr id="44035" name="Rectangle 3"/>
          <p:cNvSpPr>
            <a:spLocks noChangeArrowheads="1"/>
          </p:cNvSpPr>
          <p:nvPr/>
        </p:nvSpPr>
        <p:spPr bwMode="auto">
          <a:xfrm>
            <a:off x="609600" y="1219200"/>
            <a:ext cx="7924800" cy="545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38138" indent="-33813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65000"/>
              </a:lnSpc>
              <a:buSzPct val="90000"/>
            </a:pPr>
            <a:r>
              <a:rPr lang="en-US" altLang="en-US" u="none" dirty="0">
                <a:latin typeface="Avenir Next LT Pro" panose="020B0504020202020204" pitchFamily="34" charset="0"/>
              </a:rPr>
              <a:t>In this course, we discussed:</a:t>
            </a:r>
          </a:p>
          <a:p>
            <a:pPr marL="0" indent="0">
              <a:lnSpc>
                <a:spcPct val="165000"/>
              </a:lnSpc>
              <a:buSzPct val="90000"/>
              <a:buNone/>
            </a:pPr>
            <a:endParaRPr lang="en-US" altLang="en-US" sz="800" u="none" dirty="0">
              <a:latin typeface="Avenir Next LT Pro" panose="020B0504020202020204" pitchFamily="34" charset="0"/>
            </a:endParaRPr>
          </a:p>
          <a:p>
            <a:pPr lvl="1">
              <a:lnSpc>
                <a:spcPct val="165000"/>
              </a:lnSpc>
              <a:buSzPct val="90000"/>
            </a:pPr>
            <a:r>
              <a:rPr lang="en-US" altLang="en-US" sz="2000" u="none" dirty="0">
                <a:latin typeface="Avenir Next LT Pro" panose="020B0504020202020204" pitchFamily="34" charset="0"/>
              </a:rPr>
              <a:t>Inspection types</a:t>
            </a:r>
          </a:p>
          <a:p>
            <a:pPr marL="457200" lvl="1" indent="0">
              <a:lnSpc>
                <a:spcPct val="165000"/>
              </a:lnSpc>
              <a:buSzPct val="90000"/>
              <a:buNone/>
            </a:pPr>
            <a:endParaRPr lang="en-US" altLang="en-US" sz="800" u="none" dirty="0">
              <a:latin typeface="Avenir Next LT Pro" panose="020B0504020202020204" pitchFamily="34" charset="0"/>
            </a:endParaRPr>
          </a:p>
          <a:p>
            <a:pPr lvl="1">
              <a:lnSpc>
                <a:spcPct val="165000"/>
              </a:lnSpc>
              <a:buSzPct val="90000"/>
            </a:pPr>
            <a:r>
              <a:rPr lang="en-US" altLang="en-US" sz="2000" u="none" dirty="0">
                <a:latin typeface="Avenir Next LT Pro" panose="020B0504020202020204" pitchFamily="34" charset="0"/>
              </a:rPr>
              <a:t>What generates an inspection</a:t>
            </a:r>
          </a:p>
          <a:p>
            <a:pPr lvl="1">
              <a:lnSpc>
                <a:spcPct val="165000"/>
              </a:lnSpc>
              <a:buSzPct val="90000"/>
            </a:pPr>
            <a:endParaRPr lang="en-US" altLang="en-US" sz="800" u="none" dirty="0">
              <a:latin typeface="Avenir Next LT Pro" panose="020B0504020202020204" pitchFamily="34" charset="0"/>
            </a:endParaRPr>
          </a:p>
          <a:p>
            <a:pPr lvl="1">
              <a:lnSpc>
                <a:spcPct val="165000"/>
              </a:lnSpc>
              <a:buSzPct val="90000"/>
            </a:pPr>
            <a:r>
              <a:rPr lang="en-US" altLang="en-US" sz="2000" u="none" dirty="0">
                <a:latin typeface="Avenir Next LT Pro" panose="020B0504020202020204" pitchFamily="34" charset="0"/>
              </a:rPr>
              <a:t>Procedures of a compliance inspection</a:t>
            </a:r>
          </a:p>
          <a:p>
            <a:pPr lvl="1">
              <a:lnSpc>
                <a:spcPct val="165000"/>
              </a:lnSpc>
              <a:buSzPct val="90000"/>
            </a:pPr>
            <a:endParaRPr lang="en-US" altLang="en-US" sz="800" u="none" dirty="0">
              <a:latin typeface="Avenir Next LT Pro" panose="020B0504020202020204" pitchFamily="34" charset="0"/>
            </a:endParaRPr>
          </a:p>
          <a:p>
            <a:pPr lvl="1">
              <a:lnSpc>
                <a:spcPct val="165000"/>
              </a:lnSpc>
              <a:buSzPct val="90000"/>
            </a:pPr>
            <a:r>
              <a:rPr lang="en-US" altLang="en-US" sz="2000" u="none" dirty="0">
                <a:latin typeface="Avenir Next LT Pro" panose="020B0504020202020204" pitchFamily="34" charset="0"/>
              </a:rPr>
              <a:t>Rights and responsibilities of employers and employees</a:t>
            </a:r>
          </a:p>
          <a:p>
            <a:pPr marL="457200" lvl="1" indent="0">
              <a:lnSpc>
                <a:spcPct val="165000"/>
              </a:lnSpc>
              <a:buSzPct val="90000"/>
              <a:buNone/>
            </a:pPr>
            <a:endParaRPr lang="en-US" altLang="en-US" sz="800" u="none" dirty="0">
              <a:latin typeface="Avenir Next LT Pro" panose="020B0504020202020204" pitchFamily="34" charset="0"/>
            </a:endParaRPr>
          </a:p>
          <a:p>
            <a:pPr lvl="1">
              <a:lnSpc>
                <a:spcPct val="165000"/>
              </a:lnSpc>
              <a:buSzPct val="90000"/>
            </a:pPr>
            <a:r>
              <a:rPr lang="en-US" altLang="en-US" sz="2000" u="none" dirty="0">
                <a:latin typeface="Avenir Next LT Pro" panose="020B0504020202020204" pitchFamily="34" charset="0"/>
              </a:rPr>
              <a:t>What happens after an inspection</a:t>
            </a:r>
          </a:p>
          <a:p>
            <a:pPr lvl="1">
              <a:lnSpc>
                <a:spcPct val="165000"/>
              </a:lnSpc>
              <a:buSzPct val="90000"/>
            </a:pPr>
            <a:endParaRPr lang="en-US" altLang="en-US" u="none" dirty="0">
              <a:latin typeface="Avenir Next LT Pro Demi" panose="020B0704020202020204" pitchFamily="34" charset="0"/>
            </a:endParaRPr>
          </a:p>
          <a:p>
            <a:pPr>
              <a:lnSpc>
                <a:spcPct val="125000"/>
              </a:lnSpc>
              <a:buSzPct val="90000"/>
              <a:buFont typeface="Wingdings" panose="05000000000000000000" pitchFamily="2" charset="2"/>
              <a:buNone/>
            </a:pPr>
            <a:endParaRPr lang="en-US" altLang="en-US" u="none" dirty="0">
              <a:latin typeface="Avenir Next LT Pro Demi" panose="020B0704020202020204" pitchFamily="34" charset="0"/>
            </a:endParaRPr>
          </a:p>
        </p:txBody>
      </p:sp>
      <p:sp>
        <p:nvSpPr>
          <p:cNvPr id="4" name="TextBox 3"/>
          <p:cNvSpPr txBox="1"/>
          <p:nvPr/>
        </p:nvSpPr>
        <p:spPr>
          <a:xfrm>
            <a:off x="7075232" y="5484168"/>
            <a:ext cx="1306768" cy="230832"/>
          </a:xfrm>
          <a:prstGeom prst="rect">
            <a:avLst/>
          </a:prstGeom>
          <a:noFill/>
        </p:spPr>
        <p:txBody>
          <a:bodyPr wrap="none">
            <a:spAutoFit/>
          </a:bodyPr>
          <a:lstStyle/>
          <a:p>
            <a:pPr>
              <a:defRPr/>
            </a:pPr>
            <a:r>
              <a:rPr lang="en-US" sz="900" u="none" dirty="0">
                <a:solidFill>
                  <a:schemeClr val="accent3"/>
                </a:solidFill>
                <a:latin typeface="+mj-lt"/>
              </a:rPr>
              <a:t>NCDOL Photo Library</a:t>
            </a:r>
          </a:p>
        </p:txBody>
      </p:sp>
      <p:sp>
        <p:nvSpPr>
          <p:cNvPr id="44038" name="TextBox 1"/>
          <p:cNvSpPr txBox="1">
            <a:spLocks noChangeArrowheads="1"/>
          </p:cNvSpPr>
          <p:nvPr/>
        </p:nvSpPr>
        <p:spPr bwMode="auto">
          <a:xfrm>
            <a:off x="3352800" y="5483225"/>
            <a:ext cx="3352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Arial" panose="020B0604020202020204" pitchFamily="34" charset="0"/>
              </a:defRPr>
            </a:lvl1pPr>
            <a:lvl2pPr marL="742950" indent="-285750">
              <a:defRPr sz="3600" u="sng">
                <a:solidFill>
                  <a:schemeClr val="tx1"/>
                </a:solidFill>
                <a:latin typeface="Arial" panose="020B0604020202020204" pitchFamily="34" charset="0"/>
              </a:defRPr>
            </a:lvl2pPr>
            <a:lvl3pPr marL="1143000" indent="-228600">
              <a:defRPr sz="3600" u="sng">
                <a:solidFill>
                  <a:schemeClr val="tx1"/>
                </a:solidFill>
                <a:latin typeface="Arial" panose="020B0604020202020204" pitchFamily="34" charset="0"/>
              </a:defRPr>
            </a:lvl3pPr>
            <a:lvl4pPr marL="1600200" indent="-228600">
              <a:defRPr sz="3600" u="sng">
                <a:solidFill>
                  <a:schemeClr val="tx1"/>
                </a:solidFill>
                <a:latin typeface="Arial" panose="020B0604020202020204" pitchFamily="34" charset="0"/>
              </a:defRPr>
            </a:lvl4pPr>
            <a:lvl5pPr marL="2057400" indent="-228600">
              <a:defRPr sz="3600" u="sng">
                <a:solidFill>
                  <a:schemeClr val="tx1"/>
                </a:solidFill>
                <a:latin typeface="Arial" panose="020B0604020202020204" pitchFamily="34" charset="0"/>
              </a:defRPr>
            </a:lvl5pPr>
            <a:lvl6pPr marL="2514600" indent="-228600" eaLnBrk="0" fontAlgn="base" hangingPunct="0">
              <a:spcBef>
                <a:spcPct val="0"/>
              </a:spcBef>
              <a:spcAft>
                <a:spcPct val="0"/>
              </a:spcAft>
              <a:defRPr sz="3600" u="sng">
                <a:solidFill>
                  <a:schemeClr val="tx1"/>
                </a:solidFill>
                <a:latin typeface="Arial" panose="020B0604020202020204" pitchFamily="34" charset="0"/>
              </a:defRPr>
            </a:lvl6pPr>
            <a:lvl7pPr marL="2971800" indent="-228600" eaLnBrk="0" fontAlgn="base" hangingPunct="0">
              <a:spcBef>
                <a:spcPct val="0"/>
              </a:spcBef>
              <a:spcAft>
                <a:spcPct val="0"/>
              </a:spcAft>
              <a:defRPr sz="3600" u="sng">
                <a:solidFill>
                  <a:schemeClr val="tx1"/>
                </a:solidFill>
                <a:latin typeface="Arial" panose="020B0604020202020204" pitchFamily="34" charset="0"/>
              </a:defRPr>
            </a:lvl7pPr>
            <a:lvl8pPr marL="3429000" indent="-228600" eaLnBrk="0" fontAlgn="base" hangingPunct="0">
              <a:spcBef>
                <a:spcPct val="0"/>
              </a:spcBef>
              <a:spcAft>
                <a:spcPct val="0"/>
              </a:spcAft>
              <a:defRPr sz="3600" u="sng">
                <a:solidFill>
                  <a:schemeClr val="tx1"/>
                </a:solidFill>
                <a:latin typeface="Arial" panose="020B0604020202020204" pitchFamily="34" charset="0"/>
              </a:defRPr>
            </a:lvl8pPr>
            <a:lvl9pPr marL="3886200" indent="-228600" eaLnBrk="0" fontAlgn="base" hangingPunct="0">
              <a:spcBef>
                <a:spcPct val="0"/>
              </a:spcBef>
              <a:spcAft>
                <a:spcPct val="0"/>
              </a:spcAft>
              <a:defRPr sz="3600" u="sng">
                <a:solidFill>
                  <a:schemeClr val="tx1"/>
                </a:solidFill>
                <a:latin typeface="Arial" panose="020B0604020202020204" pitchFamily="34" charset="0"/>
              </a:defRPr>
            </a:lvl9pPr>
          </a:lstStyle>
          <a:p>
            <a:r>
              <a:rPr lang="en-US" altLang="en-US" sz="1400" u="none" dirty="0">
                <a:solidFill>
                  <a:schemeClr val="bg1"/>
                </a:solidFill>
                <a:latin typeface="Aharoni" panose="02010803020104030203" pitchFamily="2" charset="-79"/>
                <a:cs typeface="Aharoni" panose="02010803020104030203" pitchFamily="2" charset="-79"/>
              </a:rPr>
              <a:t>Wake Co. Justice Center</a:t>
            </a:r>
          </a:p>
        </p:txBody>
      </p:sp>
    </p:spTree>
    <p:extLst>
      <p:ext uri="{BB962C8B-B14F-4D97-AF65-F5344CB8AC3E}">
        <p14:creationId xmlns:p14="http://schemas.microsoft.com/office/powerpoint/2010/main" val="4259756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81000"/>
            <a:ext cx="8229600" cy="549275"/>
          </a:xfrm>
        </p:spPr>
        <p:txBody>
          <a:bodyPr/>
          <a:lstStyle/>
          <a:p>
            <a:r>
              <a:rPr lang="en-US" altLang="en-US"/>
              <a:t>Inspection Types/Priorities</a:t>
            </a:r>
          </a:p>
        </p:txBody>
      </p:sp>
      <p:sp>
        <p:nvSpPr>
          <p:cNvPr id="9219" name="Rectangle 3"/>
          <p:cNvSpPr>
            <a:spLocks noGrp="1" noChangeArrowheads="1"/>
          </p:cNvSpPr>
          <p:nvPr>
            <p:ph idx="1"/>
          </p:nvPr>
        </p:nvSpPr>
        <p:spPr>
          <a:xfrm>
            <a:off x="609600" y="1143000"/>
            <a:ext cx="7848600" cy="4724400"/>
          </a:xfrm>
        </p:spPr>
        <p:txBody>
          <a:bodyPr/>
          <a:lstStyle/>
          <a:p>
            <a:pPr>
              <a:lnSpc>
                <a:spcPct val="155000"/>
              </a:lnSpc>
              <a:buSzPct val="85000"/>
            </a:pPr>
            <a:r>
              <a:rPr lang="en-US" altLang="en-US"/>
              <a:t>Imminent danger</a:t>
            </a:r>
          </a:p>
          <a:p>
            <a:pPr>
              <a:lnSpc>
                <a:spcPct val="155000"/>
              </a:lnSpc>
              <a:buSzPct val="85000"/>
            </a:pPr>
            <a:r>
              <a:rPr lang="en-US" altLang="en-US"/>
              <a:t>Fatality/catastrophe</a:t>
            </a:r>
          </a:p>
          <a:p>
            <a:pPr>
              <a:lnSpc>
                <a:spcPct val="155000"/>
              </a:lnSpc>
              <a:buSzPct val="85000"/>
            </a:pPr>
            <a:r>
              <a:rPr lang="en-US" altLang="en-US"/>
              <a:t>Complaints</a:t>
            </a:r>
          </a:p>
          <a:p>
            <a:pPr>
              <a:lnSpc>
                <a:spcPct val="155000"/>
              </a:lnSpc>
              <a:buSzPct val="85000"/>
            </a:pPr>
            <a:r>
              <a:rPr lang="en-US" altLang="en-US"/>
              <a:t>Referrals</a:t>
            </a:r>
          </a:p>
          <a:p>
            <a:pPr>
              <a:lnSpc>
                <a:spcPct val="155000"/>
              </a:lnSpc>
              <a:buSzPct val="85000"/>
            </a:pPr>
            <a:r>
              <a:rPr lang="en-US" altLang="en-US"/>
              <a:t>Follow-up</a:t>
            </a:r>
          </a:p>
          <a:p>
            <a:pPr>
              <a:lnSpc>
                <a:spcPct val="155000"/>
              </a:lnSpc>
              <a:buSzPct val="85000"/>
            </a:pPr>
            <a:r>
              <a:rPr lang="en-US" altLang="en-US"/>
              <a:t>Programmed</a:t>
            </a: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647950"/>
            <a:ext cx="35115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5737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81000"/>
            <a:ext cx="7924800" cy="549275"/>
          </a:xfrm>
        </p:spPr>
        <p:txBody>
          <a:bodyPr/>
          <a:lstStyle/>
          <a:p>
            <a:r>
              <a:rPr lang="en-US" altLang="en-US" dirty="0"/>
              <a:t>Programmed</a:t>
            </a:r>
          </a:p>
        </p:txBody>
      </p:sp>
      <p:sp>
        <p:nvSpPr>
          <p:cNvPr id="11267" name="Rectangle 3"/>
          <p:cNvSpPr>
            <a:spLocks noGrp="1" noChangeArrowheads="1"/>
          </p:cNvSpPr>
          <p:nvPr>
            <p:ph idx="1"/>
          </p:nvPr>
        </p:nvSpPr>
        <p:spPr>
          <a:xfrm>
            <a:off x="609600" y="1296784"/>
            <a:ext cx="7848600" cy="4771507"/>
          </a:xfrm>
        </p:spPr>
        <p:txBody>
          <a:bodyPr/>
          <a:lstStyle/>
          <a:p>
            <a:pPr marL="344488" indent="-344488"/>
            <a:r>
              <a:rPr lang="en-US" altLang="en-US" dirty="0"/>
              <a:t>Special Emphasis Programs (SEP)</a:t>
            </a:r>
          </a:p>
          <a:p>
            <a:pPr marL="622300" lvl="1" indent="-220663"/>
            <a:r>
              <a:rPr lang="en-US" altLang="en-US" dirty="0"/>
              <a:t>Amputations</a:t>
            </a:r>
          </a:p>
          <a:p>
            <a:pPr marL="622300" lvl="1" indent="-220663"/>
            <a:endParaRPr lang="en-US" altLang="en-US" sz="1000" dirty="0"/>
          </a:p>
          <a:p>
            <a:pPr marL="622300" lvl="1" indent="-220663"/>
            <a:r>
              <a:rPr lang="en-US" altLang="en-US" dirty="0"/>
              <a:t>Construction</a:t>
            </a:r>
          </a:p>
          <a:p>
            <a:pPr marL="622300" lvl="1" indent="-220663"/>
            <a:endParaRPr lang="en-US" altLang="en-US" sz="1000" dirty="0"/>
          </a:p>
          <a:p>
            <a:pPr marL="622300" lvl="1" indent="-220663"/>
            <a:r>
              <a:rPr lang="en-US" altLang="en-US" dirty="0"/>
              <a:t>Logging/Arboriculture </a:t>
            </a:r>
          </a:p>
          <a:p>
            <a:pPr marL="622300" lvl="1" indent="-220663"/>
            <a:endParaRPr lang="en-US" altLang="en-US" sz="1000" dirty="0"/>
          </a:p>
          <a:p>
            <a:pPr marL="622300" lvl="1" indent="-220663"/>
            <a:r>
              <a:rPr lang="en-US" altLang="en-US" dirty="0"/>
              <a:t>Long Term Care</a:t>
            </a:r>
          </a:p>
          <a:p>
            <a:pPr marL="622300" lvl="1" indent="-220663"/>
            <a:endParaRPr lang="en-US" altLang="en-US" sz="1000" dirty="0"/>
          </a:p>
          <a:p>
            <a:pPr marL="622300" lvl="1" indent="-220663"/>
            <a:r>
              <a:rPr lang="en-US" altLang="en-US" dirty="0"/>
              <a:t>Health Hazards (e.g., lead, beryllium, silica, hexavalent chromium, isocyanates)</a:t>
            </a:r>
          </a:p>
          <a:p>
            <a:pPr marL="622300" lvl="1" indent="-220663">
              <a:buFont typeface="Symbol" panose="05050102010706020507" pitchFamily="18" charset="2"/>
              <a:buNone/>
            </a:pPr>
            <a:endParaRPr lang="en-US" altLang="en-US" sz="1000" dirty="0"/>
          </a:p>
          <a:p>
            <a:pPr marL="622300" lvl="1" indent="-220663"/>
            <a:r>
              <a:rPr lang="en-US" altLang="en-US" dirty="0"/>
              <a:t>Food Manufacturing</a:t>
            </a:r>
          </a:p>
          <a:p>
            <a:pPr marL="622300" lvl="1" indent="-220663"/>
            <a:endParaRPr lang="en-US" altLang="en-US" sz="1000" dirty="0"/>
          </a:p>
          <a:p>
            <a:pPr marL="622300" lvl="1" indent="-220663"/>
            <a:r>
              <a:rPr lang="en-US" altLang="en-US" dirty="0"/>
              <a:t>Warehousing, Storage, and Related Product Distribution Industries</a:t>
            </a:r>
          </a:p>
          <a:p>
            <a:pPr marL="622300" lvl="1" indent="-220663"/>
            <a:endParaRPr lang="en-US" altLang="en-US" dirty="0"/>
          </a:p>
          <a:p>
            <a:pPr marL="622300" lvl="1" indent="-220663">
              <a:buFont typeface="Symbol" panose="05050102010706020507" pitchFamily="18" charset="2"/>
              <a:buNone/>
            </a:pPr>
            <a:endParaRPr lang="en-US" altLang="en-US" dirty="0"/>
          </a:p>
        </p:txBody>
      </p:sp>
    </p:spTree>
    <p:extLst>
      <p:ext uri="{BB962C8B-B14F-4D97-AF65-F5344CB8AC3E}">
        <p14:creationId xmlns:p14="http://schemas.microsoft.com/office/powerpoint/2010/main" val="27753888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381000"/>
            <a:ext cx="8229600" cy="549275"/>
          </a:xfrm>
        </p:spPr>
        <p:txBody>
          <a:bodyPr/>
          <a:lstStyle/>
          <a:p>
            <a:r>
              <a:rPr lang="en-US" altLang="en-US"/>
              <a:t>Workplace Entry</a:t>
            </a:r>
          </a:p>
        </p:txBody>
      </p:sp>
      <p:sp>
        <p:nvSpPr>
          <p:cNvPr id="13315" name="Rectangle 3"/>
          <p:cNvSpPr>
            <a:spLocks noGrp="1" noChangeArrowheads="1"/>
          </p:cNvSpPr>
          <p:nvPr>
            <p:ph idx="1"/>
          </p:nvPr>
        </p:nvSpPr>
        <p:spPr>
          <a:xfrm>
            <a:off x="609600" y="1219200"/>
            <a:ext cx="7467600" cy="4267200"/>
          </a:xfrm>
        </p:spPr>
        <p:txBody>
          <a:bodyPr>
            <a:normAutofit lnSpcReduction="10000"/>
          </a:bodyPr>
          <a:lstStyle/>
          <a:p>
            <a:pPr>
              <a:lnSpc>
                <a:spcPct val="135000"/>
              </a:lnSpc>
            </a:pPr>
            <a:r>
              <a:rPr lang="en-US" altLang="en-US"/>
              <a:t>Normal working hours</a:t>
            </a:r>
          </a:p>
          <a:p>
            <a:pPr>
              <a:lnSpc>
                <a:spcPct val="135000"/>
              </a:lnSpc>
            </a:pPr>
            <a:r>
              <a:rPr lang="en-US" altLang="en-US"/>
              <a:t>Credentials</a:t>
            </a:r>
            <a:endParaRPr lang="en-US" altLang="en-US" sz="1200"/>
          </a:p>
          <a:p>
            <a:pPr>
              <a:lnSpc>
                <a:spcPct val="135000"/>
              </a:lnSpc>
            </a:pPr>
            <a:r>
              <a:rPr lang="en-US" altLang="en-US"/>
              <a:t>Refusal</a:t>
            </a:r>
            <a:endParaRPr lang="en-US" altLang="en-US" sz="1200"/>
          </a:p>
          <a:p>
            <a:pPr>
              <a:lnSpc>
                <a:spcPct val="135000"/>
              </a:lnSpc>
            </a:pPr>
            <a:r>
              <a:rPr lang="en-US" altLang="en-US"/>
              <a:t>Interference</a:t>
            </a:r>
            <a:endParaRPr lang="en-US" altLang="en-US" sz="1200"/>
          </a:p>
          <a:p>
            <a:pPr>
              <a:lnSpc>
                <a:spcPct val="135000"/>
              </a:lnSpc>
            </a:pPr>
            <a:r>
              <a:rPr lang="en-US" altLang="en-US"/>
              <a:t>Special situations</a:t>
            </a:r>
          </a:p>
          <a:p>
            <a:pPr lvl="1">
              <a:lnSpc>
                <a:spcPct val="135000"/>
              </a:lnSpc>
            </a:pPr>
            <a:r>
              <a:rPr lang="en-US" altLang="en-US"/>
              <a:t>Inspect on 2</a:t>
            </a:r>
            <a:r>
              <a:rPr lang="en-US" altLang="en-US" baseline="30000"/>
              <a:t>nd</a:t>
            </a:r>
            <a:r>
              <a:rPr lang="en-US" altLang="en-US"/>
              <a:t>/3</a:t>
            </a:r>
            <a:r>
              <a:rPr lang="en-US" altLang="en-US" baseline="30000"/>
              <a:t>rd</a:t>
            </a:r>
            <a:r>
              <a:rPr lang="en-US" altLang="en-US"/>
              <a:t> shift</a:t>
            </a:r>
          </a:p>
          <a:p>
            <a:pPr lvl="1">
              <a:lnSpc>
                <a:spcPct val="135000"/>
              </a:lnSpc>
            </a:pPr>
            <a:r>
              <a:rPr lang="en-US" altLang="en-US"/>
              <a:t>Security clearance</a:t>
            </a:r>
          </a:p>
          <a:p>
            <a:pPr lvl="1">
              <a:lnSpc>
                <a:spcPct val="135000"/>
              </a:lnSpc>
            </a:pPr>
            <a:r>
              <a:rPr lang="en-US" altLang="en-US"/>
              <a:t>Sampling</a:t>
            </a:r>
          </a:p>
        </p:txBody>
      </p:sp>
      <p:pic>
        <p:nvPicPr>
          <p:cNvPr id="133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6"/>
          <p:cNvSpPr txBox="1">
            <a:spLocks noChangeArrowheads="1"/>
          </p:cNvSpPr>
          <p:nvPr/>
        </p:nvSpPr>
        <p:spPr bwMode="auto">
          <a:xfrm rot="-5400000">
            <a:off x="7740650" y="446405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800" u="none" dirty="0">
                <a:latin typeface="Avenir Next LT Pro Demi" panose="020B0704020202020204" pitchFamily="34" charset="0"/>
              </a:rPr>
              <a:t>NCDOL Photo Library</a:t>
            </a:r>
          </a:p>
        </p:txBody>
      </p:sp>
    </p:spTree>
    <p:extLst>
      <p:ext uri="{BB962C8B-B14F-4D97-AF65-F5344CB8AC3E}">
        <p14:creationId xmlns:p14="http://schemas.microsoft.com/office/powerpoint/2010/main" val="21442737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bwMode="auto">
          <a:xfrm>
            <a:off x="609600" y="381000"/>
            <a:ext cx="7924800" cy="549275"/>
          </a:xfrm>
        </p:spPr>
        <p:txBody>
          <a:bodyPr/>
          <a:lstStyle/>
          <a:p>
            <a:r>
              <a:rPr lang="en-US" altLang="en-US" dirty="0"/>
              <a:t>Opening Conference</a:t>
            </a:r>
          </a:p>
        </p:txBody>
      </p:sp>
      <p:sp>
        <p:nvSpPr>
          <p:cNvPr id="15362" name="Rectangle 3"/>
          <p:cNvSpPr>
            <a:spLocks noGrp="1" noChangeArrowheads="1"/>
          </p:cNvSpPr>
          <p:nvPr>
            <p:ph idx="1"/>
          </p:nvPr>
        </p:nvSpPr>
        <p:spPr>
          <a:xfrm>
            <a:off x="533400" y="1143000"/>
            <a:ext cx="5257800" cy="4525963"/>
          </a:xfrm>
        </p:spPr>
        <p:txBody>
          <a:bodyPr/>
          <a:lstStyle/>
          <a:p>
            <a:pPr>
              <a:lnSpc>
                <a:spcPct val="250000"/>
              </a:lnSpc>
            </a:pPr>
            <a:r>
              <a:rPr lang="en-US" altLang="en-US" dirty="0">
                <a:latin typeface="+mj-lt"/>
              </a:rPr>
              <a:t>Purpose and scope</a:t>
            </a:r>
          </a:p>
          <a:p>
            <a:pPr>
              <a:lnSpc>
                <a:spcPct val="250000"/>
              </a:lnSpc>
            </a:pPr>
            <a:r>
              <a:rPr lang="en-US" altLang="en-US" dirty="0">
                <a:latin typeface="+mj-lt"/>
              </a:rPr>
              <a:t>Records inspection</a:t>
            </a:r>
          </a:p>
          <a:p>
            <a:pPr>
              <a:lnSpc>
                <a:spcPct val="250000"/>
              </a:lnSpc>
            </a:pPr>
            <a:r>
              <a:rPr lang="en-US" altLang="en-US" dirty="0">
                <a:latin typeface="+mj-lt"/>
              </a:rPr>
              <a:t>Walk around representatives</a:t>
            </a:r>
          </a:p>
          <a:p>
            <a:pPr>
              <a:lnSpc>
                <a:spcPct val="250000"/>
              </a:lnSpc>
            </a:pPr>
            <a:r>
              <a:rPr lang="en-US" altLang="en-US" dirty="0">
                <a:latin typeface="+mj-lt"/>
              </a:rPr>
              <a:t>Trade secrets</a:t>
            </a:r>
          </a:p>
          <a:p>
            <a:pPr>
              <a:lnSpc>
                <a:spcPct val="130000"/>
              </a:lnSpc>
            </a:pPr>
            <a:endParaRPr lang="en-US" altLang="en-US" dirty="0"/>
          </a:p>
        </p:txBody>
      </p:sp>
      <p:pic>
        <p:nvPicPr>
          <p:cNvPr id="1536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638" y="1371600"/>
            <a:ext cx="2743200" cy="2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50603" y="3419851"/>
            <a:ext cx="1427162" cy="246062"/>
          </a:xfrm>
          <a:prstGeom prst="rect">
            <a:avLst/>
          </a:prstGeom>
          <a:noFill/>
        </p:spPr>
        <p:txBody>
          <a:bodyPr wrap="none">
            <a:spAutoFit/>
          </a:bodyPr>
          <a:lstStyle/>
          <a:p>
            <a:pPr>
              <a:defRPr/>
            </a:pPr>
            <a:r>
              <a:rPr lang="en-US" sz="1000" u="none" dirty="0">
                <a:solidFill>
                  <a:schemeClr val="accent3"/>
                </a:solidFill>
                <a:latin typeface="+mj-lt"/>
              </a:rPr>
              <a:t>NCDOL Photo Library</a:t>
            </a:r>
          </a:p>
        </p:txBody>
      </p:sp>
    </p:spTree>
    <p:extLst>
      <p:ext uri="{BB962C8B-B14F-4D97-AF65-F5344CB8AC3E}">
        <p14:creationId xmlns:p14="http://schemas.microsoft.com/office/powerpoint/2010/main" val="30191471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09600" y="352425"/>
            <a:ext cx="6924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447"/>
                </a:solidFill>
                <a:latin typeface="Avenir Next LT Pro Demi" panose="020B0704020202020204" pitchFamily="34" charset="0"/>
              </a:rPr>
              <a:t>Walk Around Inspection</a:t>
            </a:r>
          </a:p>
        </p:txBody>
      </p:sp>
      <p:sp>
        <p:nvSpPr>
          <p:cNvPr id="17411" name="Rectangle 3"/>
          <p:cNvSpPr>
            <a:spLocks noChangeArrowheads="1"/>
          </p:cNvSpPr>
          <p:nvPr/>
        </p:nvSpPr>
        <p:spPr bwMode="auto">
          <a:xfrm>
            <a:off x="609600" y="1219200"/>
            <a:ext cx="78486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47663" indent="-347663">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200000"/>
              </a:lnSpc>
            </a:pPr>
            <a:r>
              <a:rPr lang="en-US" altLang="en-US" u="none" dirty="0">
                <a:latin typeface="Avenir Next LT Pro" panose="020B0504020202020204" pitchFamily="34" charset="0"/>
              </a:rPr>
              <a:t>Plain view hazards</a:t>
            </a:r>
            <a:r>
              <a:rPr lang="en-US" altLang="en-US" sz="1200" u="none" dirty="0">
                <a:latin typeface="Avenir Next LT Pro" panose="020B0504020202020204" pitchFamily="34" charset="0"/>
              </a:rPr>
              <a:t> </a:t>
            </a:r>
          </a:p>
          <a:p>
            <a:pPr>
              <a:lnSpc>
                <a:spcPct val="200000"/>
              </a:lnSpc>
            </a:pPr>
            <a:r>
              <a:rPr lang="en-US" altLang="en-US" u="none" dirty="0">
                <a:latin typeface="Avenir Next LT Pro" panose="020B0504020202020204" pitchFamily="34" charset="0"/>
              </a:rPr>
              <a:t>Program evaluation</a:t>
            </a:r>
            <a:endParaRPr lang="en-US" altLang="en-US" sz="1000" u="none" dirty="0">
              <a:latin typeface="Avenir Next LT Pro" panose="020B0504020202020204" pitchFamily="34" charset="0"/>
            </a:endParaRPr>
          </a:p>
          <a:p>
            <a:pPr>
              <a:lnSpc>
                <a:spcPct val="200000"/>
              </a:lnSpc>
            </a:pPr>
            <a:r>
              <a:rPr lang="en-US" altLang="en-US" u="none" dirty="0">
                <a:latin typeface="Avenir Next LT Pro" panose="020B0504020202020204" pitchFamily="34" charset="0"/>
              </a:rPr>
              <a:t>Safety/health inspection</a:t>
            </a:r>
            <a:endParaRPr lang="en-US" altLang="en-US" sz="1000" u="none" dirty="0">
              <a:latin typeface="Avenir Next LT Pro" panose="020B0504020202020204" pitchFamily="34" charset="0"/>
            </a:endParaRPr>
          </a:p>
          <a:p>
            <a:pPr>
              <a:lnSpc>
                <a:spcPct val="200000"/>
              </a:lnSpc>
            </a:pPr>
            <a:r>
              <a:rPr lang="en-US" altLang="en-US" u="none" dirty="0">
                <a:latin typeface="Avenir Next LT Pro" panose="020B0504020202020204" pitchFamily="34" charset="0"/>
              </a:rPr>
              <a:t>Interviews</a:t>
            </a:r>
            <a:endParaRPr lang="en-US" altLang="en-US" sz="1000" u="none" dirty="0">
              <a:latin typeface="Avenir Next LT Pro" panose="020B0504020202020204" pitchFamily="34" charset="0"/>
            </a:endParaRPr>
          </a:p>
          <a:p>
            <a:pPr>
              <a:lnSpc>
                <a:spcPct val="200000"/>
              </a:lnSpc>
            </a:pPr>
            <a:r>
              <a:rPr lang="en-US" altLang="en-US" u="none" dirty="0">
                <a:latin typeface="Avenir Next LT Pro" panose="020B0504020202020204" pitchFamily="34" charset="0"/>
              </a:rPr>
              <a:t>Photographs</a:t>
            </a:r>
          </a:p>
        </p:txBody>
      </p:sp>
      <p:sp>
        <p:nvSpPr>
          <p:cNvPr id="5" name="Rectangle 4"/>
          <p:cNvSpPr/>
          <p:nvPr/>
        </p:nvSpPr>
        <p:spPr>
          <a:xfrm>
            <a:off x="7543800" y="5638800"/>
            <a:ext cx="842963" cy="184150"/>
          </a:xfrm>
          <a:prstGeom prst="rect">
            <a:avLst/>
          </a:prstGeom>
        </p:spPr>
        <p:txBody>
          <a:bodyPr wrap="none">
            <a:spAutoFit/>
          </a:bodyPr>
          <a:lstStyle/>
          <a:p>
            <a:pPr>
              <a:defRPr/>
            </a:pPr>
            <a:r>
              <a:rPr lang="en-US" sz="600" u="none" dirty="0">
                <a:solidFill>
                  <a:schemeClr val="bg1"/>
                </a:solidFill>
                <a:latin typeface="+mn-lt"/>
              </a:rPr>
              <a:t>Nova Development</a:t>
            </a:r>
          </a:p>
        </p:txBody>
      </p:sp>
      <p:pic>
        <p:nvPicPr>
          <p:cNvPr id="1741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1478" y="3447245"/>
            <a:ext cx="318452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7059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09600" y="352425"/>
            <a:ext cx="7620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447"/>
                </a:solidFill>
                <a:latin typeface="Avenir Next LT Pro Demi" panose="020B0704020202020204" pitchFamily="34" charset="0"/>
              </a:rPr>
              <a:t>Closing</a:t>
            </a:r>
            <a:r>
              <a:rPr lang="en-US" altLang="en-US" sz="3600" b="1" u="none" dirty="0">
                <a:solidFill>
                  <a:srgbClr val="012D9A"/>
                </a:solidFill>
                <a:latin typeface="Avenir Next LT Pro Demi" panose="020B0704020202020204" pitchFamily="34" charset="0"/>
              </a:rPr>
              <a:t> </a:t>
            </a:r>
            <a:r>
              <a:rPr lang="en-US" altLang="en-US" sz="3600" b="1" u="none" dirty="0">
                <a:solidFill>
                  <a:srgbClr val="012447"/>
                </a:solidFill>
                <a:latin typeface="Avenir Next LT Pro Demi" panose="020B0704020202020204" pitchFamily="34" charset="0"/>
              </a:rPr>
              <a:t>Conference</a:t>
            </a:r>
          </a:p>
        </p:txBody>
      </p:sp>
      <p:sp>
        <p:nvSpPr>
          <p:cNvPr id="19459" name="Rectangle 3"/>
          <p:cNvSpPr>
            <a:spLocks noChangeArrowheads="1"/>
          </p:cNvSpPr>
          <p:nvPr/>
        </p:nvSpPr>
        <p:spPr bwMode="auto">
          <a:xfrm>
            <a:off x="533400" y="1238166"/>
            <a:ext cx="4191000" cy="383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7663" indent="-347663">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r>
              <a:rPr lang="en-US" altLang="en-US" u="none" dirty="0">
                <a:latin typeface="Avenir Next LT Pro" panose="020B0504020202020204" pitchFamily="34" charset="0"/>
              </a:rPr>
              <a:t>Discuss findings and potential alleged violations</a:t>
            </a:r>
            <a:endParaRPr lang="en-US" altLang="en-US" sz="1200" u="none" dirty="0">
              <a:latin typeface="Avenir Next LT Pro" panose="020B0504020202020204" pitchFamily="34" charset="0"/>
            </a:endParaRPr>
          </a:p>
          <a:p>
            <a:pPr>
              <a:lnSpc>
                <a:spcPct val="125000"/>
              </a:lnSpc>
            </a:pPr>
            <a:endParaRPr lang="en-US" altLang="en-US" u="none" dirty="0">
              <a:latin typeface="Avenir Next LT Pro" panose="020B0504020202020204" pitchFamily="34" charset="0"/>
            </a:endParaRPr>
          </a:p>
          <a:p>
            <a:r>
              <a:rPr lang="en-US" altLang="en-US" u="none" dirty="0">
                <a:latin typeface="Avenir Next LT Pro" panose="020B0504020202020204" pitchFamily="34" charset="0"/>
              </a:rPr>
              <a:t>Employer and employee rights and responsibilities</a:t>
            </a:r>
          </a:p>
          <a:p>
            <a:endParaRPr lang="en-US" altLang="en-US" sz="900" u="none" dirty="0">
              <a:latin typeface="Avenir Next LT Pro" panose="020B0504020202020204" pitchFamily="34" charset="0"/>
            </a:endParaRPr>
          </a:p>
          <a:p>
            <a:pPr lvl="1">
              <a:lnSpc>
                <a:spcPct val="125000"/>
              </a:lnSpc>
              <a:buClr>
                <a:schemeClr val="bg2"/>
              </a:buClr>
              <a:buSzPct val="84000"/>
            </a:pPr>
            <a:r>
              <a:rPr lang="en-US" altLang="en-US" sz="2800" u="none" dirty="0">
                <a:latin typeface="Avenir Next LT Pro" panose="020B0504020202020204" pitchFamily="34" charset="0"/>
              </a:rPr>
              <a:t>Form 59 </a:t>
            </a:r>
          </a:p>
        </p:txBody>
      </p:sp>
      <p:sp>
        <p:nvSpPr>
          <p:cNvPr id="5" name="Rectangle 4"/>
          <p:cNvSpPr/>
          <p:nvPr/>
        </p:nvSpPr>
        <p:spPr>
          <a:xfrm>
            <a:off x="6858000" y="5715000"/>
            <a:ext cx="842963" cy="184150"/>
          </a:xfrm>
          <a:prstGeom prst="rect">
            <a:avLst/>
          </a:prstGeom>
        </p:spPr>
        <p:txBody>
          <a:bodyPr wrap="none">
            <a:spAutoFit/>
          </a:bodyPr>
          <a:lstStyle/>
          <a:p>
            <a:pPr>
              <a:defRPr/>
            </a:pPr>
            <a:r>
              <a:rPr lang="en-US" sz="600" u="none" dirty="0">
                <a:solidFill>
                  <a:schemeClr val="bg1"/>
                </a:solidFill>
                <a:latin typeface="+mn-lt"/>
              </a:rPr>
              <a:t>Nova Development</a:t>
            </a:r>
          </a:p>
        </p:txBody>
      </p:sp>
      <p:grpSp>
        <p:nvGrpSpPr>
          <p:cNvPr id="19461" name="Group 1"/>
          <p:cNvGrpSpPr>
            <a:grpSpLocks/>
          </p:cNvGrpSpPr>
          <p:nvPr/>
        </p:nvGrpSpPr>
        <p:grpSpPr bwMode="auto">
          <a:xfrm>
            <a:off x="4876800" y="1371600"/>
            <a:ext cx="3509781" cy="4388162"/>
            <a:chOff x="5562600" y="1295400"/>
            <a:chExt cx="2916238" cy="4624418"/>
          </a:xfrm>
        </p:grpSpPr>
        <p:pic>
          <p:nvPicPr>
            <p:cNvPr id="19462" name="Picture 3" descr="Form 5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2916238" cy="4397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3" name="TextBox 4"/>
            <p:cNvSpPr txBox="1">
              <a:spLocks noChangeArrowheads="1"/>
            </p:cNvSpPr>
            <p:nvPr/>
          </p:nvSpPr>
          <p:spPr bwMode="auto">
            <a:xfrm>
              <a:off x="5562600" y="5692775"/>
              <a:ext cx="2916238" cy="22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800" u="none" dirty="0">
                  <a:latin typeface="Avenir Next LT Pro Demi" panose="020B0704020202020204" pitchFamily="34" charset="0"/>
                </a:rPr>
                <a:t>NCDOL Photo Library</a:t>
              </a:r>
            </a:p>
          </p:txBody>
        </p:sp>
      </p:grpSp>
    </p:spTree>
    <p:extLst>
      <p:ext uri="{BB962C8B-B14F-4D97-AF65-F5344CB8AC3E}">
        <p14:creationId xmlns:p14="http://schemas.microsoft.com/office/powerpoint/2010/main" val="20451631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09600" y="352425"/>
            <a:ext cx="9144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447"/>
                </a:solidFill>
                <a:latin typeface="Avenir Next LT Pro Demi" panose="020B0704020202020204" pitchFamily="34" charset="0"/>
              </a:rPr>
              <a:t>After the Inspection</a:t>
            </a:r>
          </a:p>
        </p:txBody>
      </p:sp>
      <p:sp>
        <p:nvSpPr>
          <p:cNvPr id="21507" name="Rectangle 3"/>
          <p:cNvSpPr>
            <a:spLocks noChangeArrowheads="1"/>
          </p:cNvSpPr>
          <p:nvPr/>
        </p:nvSpPr>
        <p:spPr bwMode="auto">
          <a:xfrm>
            <a:off x="533400" y="1143000"/>
            <a:ext cx="7772400"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338138" indent="-338138">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45000"/>
              </a:lnSpc>
              <a:buSzPct val="90000"/>
            </a:pPr>
            <a:r>
              <a:rPr lang="en-US" altLang="en-US" u="none" dirty="0">
                <a:latin typeface="Avenir Next LT Pro" panose="020B0504020202020204" pitchFamily="34" charset="0"/>
              </a:rPr>
              <a:t>Citations or in-compliance</a:t>
            </a:r>
            <a:endParaRPr lang="en-US" altLang="en-US" sz="1200" u="none" dirty="0">
              <a:latin typeface="Avenir Next LT Pro" panose="020B0504020202020204" pitchFamily="34" charset="0"/>
            </a:endParaRPr>
          </a:p>
          <a:p>
            <a:pPr>
              <a:lnSpc>
                <a:spcPct val="145000"/>
              </a:lnSpc>
              <a:buSzPct val="90000"/>
            </a:pPr>
            <a:r>
              <a:rPr lang="en-US" altLang="en-US" u="none" dirty="0">
                <a:latin typeface="Avenir Next LT Pro" panose="020B0504020202020204" pitchFamily="34" charset="0"/>
              </a:rPr>
              <a:t>Abatement</a:t>
            </a:r>
            <a:endParaRPr lang="en-US" altLang="en-US" sz="1200" u="none" dirty="0">
              <a:latin typeface="Avenir Next LT Pro" panose="020B0504020202020204" pitchFamily="34" charset="0"/>
            </a:endParaRPr>
          </a:p>
          <a:p>
            <a:pPr>
              <a:lnSpc>
                <a:spcPct val="145000"/>
              </a:lnSpc>
              <a:buSzPct val="90000"/>
            </a:pPr>
            <a:r>
              <a:rPr lang="en-US" altLang="en-US" u="none" dirty="0">
                <a:latin typeface="Avenir Next LT Pro" panose="020B0504020202020204" pitchFamily="34" charset="0"/>
              </a:rPr>
              <a:t>Violation types</a:t>
            </a:r>
            <a:endParaRPr lang="en-US" altLang="en-US" sz="1200" u="none" dirty="0">
              <a:latin typeface="Avenir Next LT Pro" panose="020B0504020202020204" pitchFamily="34" charset="0"/>
            </a:endParaRPr>
          </a:p>
          <a:p>
            <a:pPr>
              <a:lnSpc>
                <a:spcPct val="145000"/>
              </a:lnSpc>
              <a:buSzPct val="90000"/>
            </a:pPr>
            <a:r>
              <a:rPr lang="en-US" altLang="en-US" u="none" dirty="0">
                <a:latin typeface="Avenir Next LT Pro" panose="020B0504020202020204" pitchFamily="34" charset="0"/>
              </a:rPr>
              <a:t>Penalties</a:t>
            </a:r>
          </a:p>
          <a:p>
            <a:pPr>
              <a:lnSpc>
                <a:spcPct val="145000"/>
              </a:lnSpc>
              <a:buSzPct val="90000"/>
            </a:pPr>
            <a:r>
              <a:rPr lang="en-US" altLang="en-US" u="none" dirty="0">
                <a:latin typeface="Avenir Next LT Pro" panose="020B0504020202020204" pitchFamily="34" charset="0"/>
              </a:rPr>
              <a:t>Informal conference</a:t>
            </a:r>
            <a:endParaRPr lang="en-US" altLang="en-US" sz="1200" u="none" dirty="0">
              <a:latin typeface="Avenir Next LT Pro" panose="020B0504020202020204" pitchFamily="34" charset="0"/>
            </a:endParaRPr>
          </a:p>
          <a:p>
            <a:pPr>
              <a:lnSpc>
                <a:spcPct val="145000"/>
              </a:lnSpc>
              <a:buSzPct val="90000"/>
            </a:pPr>
            <a:r>
              <a:rPr lang="en-US" altLang="en-US" u="none" dirty="0">
                <a:latin typeface="Avenir Next LT Pro" panose="020B0504020202020204" pitchFamily="34" charset="0"/>
              </a:rPr>
              <a:t>Contestment</a:t>
            </a:r>
          </a:p>
          <a:p>
            <a:pPr>
              <a:lnSpc>
                <a:spcPct val="145000"/>
              </a:lnSpc>
              <a:buSzPct val="90000"/>
            </a:pPr>
            <a:r>
              <a:rPr lang="en-US" altLang="en-US" u="none" dirty="0">
                <a:latin typeface="Avenir Next LT Pro" panose="020B0504020202020204" pitchFamily="34" charset="0"/>
              </a:rPr>
              <a:t>Discrimination</a:t>
            </a:r>
          </a:p>
        </p:txBody>
      </p:sp>
      <p:grpSp>
        <p:nvGrpSpPr>
          <p:cNvPr id="21508" name="Group 1"/>
          <p:cNvGrpSpPr>
            <a:grpSpLocks/>
          </p:cNvGrpSpPr>
          <p:nvPr/>
        </p:nvGrpSpPr>
        <p:grpSpPr bwMode="auto">
          <a:xfrm>
            <a:off x="5562600" y="1295400"/>
            <a:ext cx="2916238" cy="4406465"/>
            <a:chOff x="5562600" y="1295400"/>
            <a:chExt cx="2916238" cy="4406030"/>
          </a:xfrm>
        </p:grpSpPr>
        <p:pic>
          <p:nvPicPr>
            <p:cNvPr id="21509" name="Picture 3" descr="Form 5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2916238" cy="4397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10" name="TextBox 4"/>
            <p:cNvSpPr txBox="1">
              <a:spLocks noChangeArrowheads="1"/>
            </p:cNvSpPr>
            <p:nvPr/>
          </p:nvSpPr>
          <p:spPr bwMode="auto">
            <a:xfrm>
              <a:off x="6629400" y="5485986"/>
              <a:ext cx="1219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800" u="none" dirty="0">
                  <a:latin typeface="Avenir Next LT Pro Demi" panose="020B0704020202020204" pitchFamily="34" charset="0"/>
                </a:rPr>
                <a:t>NCDOL Photo Library</a:t>
              </a:r>
            </a:p>
          </p:txBody>
        </p:sp>
      </p:grpSp>
    </p:spTree>
    <p:extLst>
      <p:ext uri="{BB962C8B-B14F-4D97-AF65-F5344CB8AC3E}">
        <p14:creationId xmlns:p14="http://schemas.microsoft.com/office/powerpoint/2010/main" val="2777853578"/>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10</TotalTime>
  <Words>816</Words>
  <Application>Microsoft Office PowerPoint</Application>
  <PresentationFormat>On-screen Show (4:3)</PresentationFormat>
  <Paragraphs>232</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Aharoni</vt:lpstr>
      <vt:lpstr>Aptos</vt:lpstr>
      <vt:lpstr>Arial</vt:lpstr>
      <vt:lpstr>Arial Narrow</vt:lpstr>
      <vt:lpstr>Avenir Next LT Pro</vt:lpstr>
      <vt:lpstr>Avenir Next LT Pro Demi</vt:lpstr>
      <vt:lpstr>Avenir Next LT Pro Light</vt:lpstr>
      <vt:lpstr>Symbol</vt:lpstr>
      <vt:lpstr>Times New Roman</vt:lpstr>
      <vt:lpstr>Wingdings</vt:lpstr>
      <vt:lpstr>Office Theme</vt:lpstr>
      <vt:lpstr>Understanding the OSHA Inspection Process</vt:lpstr>
      <vt:lpstr>PowerPoint Presentation</vt:lpstr>
      <vt:lpstr>Inspection Types/Priorities</vt:lpstr>
      <vt:lpstr>Programmed</vt:lpstr>
      <vt:lpstr>Workplace Entry</vt:lpstr>
      <vt:lpstr>Opening Conference</vt:lpstr>
      <vt:lpstr>PowerPoint Presentation</vt:lpstr>
      <vt:lpstr>PowerPoint Presentation</vt:lpstr>
      <vt:lpstr>PowerPoint Presentation</vt:lpstr>
      <vt:lpstr>PowerPoint Presentation</vt:lpstr>
      <vt:lpstr>PowerPoint Presentation</vt:lpstr>
      <vt:lpstr>Violations</vt:lpstr>
      <vt:lpstr>Violations</vt:lpstr>
      <vt:lpstr>PowerPoint Presentation</vt:lpstr>
      <vt:lpstr>PowerPoint Presentation</vt:lpstr>
      <vt:lpstr>Penalty Adjustment Factors</vt:lpstr>
      <vt:lpstr>PowerPoint Presentation</vt:lpstr>
      <vt:lpstr>PowerPoint Presentation</vt:lpstr>
      <vt:lpstr>PowerPoint Presentation</vt:lpstr>
      <vt:lpstr>PowerPoint Presentation</vt:lpstr>
      <vt:lpstr>PowerPoint Presentation</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2025-06-24T12:07:45Z</dcterms:modified>
</cp:coreProperties>
</file>