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401" r:id="rId2"/>
    <p:sldId id="436" r:id="rId3"/>
    <p:sldId id="403" r:id="rId4"/>
    <p:sldId id="404" r:id="rId5"/>
    <p:sldId id="405" r:id="rId6"/>
    <p:sldId id="406" r:id="rId7"/>
    <p:sldId id="407" r:id="rId8"/>
    <p:sldId id="408" r:id="rId9"/>
    <p:sldId id="409" r:id="rId10"/>
    <p:sldId id="410" r:id="rId11"/>
    <p:sldId id="411" r:id="rId12"/>
    <p:sldId id="412" r:id="rId13"/>
    <p:sldId id="413" r:id="rId14"/>
    <p:sldId id="414" r:id="rId15"/>
    <p:sldId id="415" r:id="rId16"/>
    <p:sldId id="416" r:id="rId17"/>
    <p:sldId id="417" r:id="rId18"/>
    <p:sldId id="418" r:id="rId19"/>
    <p:sldId id="419" r:id="rId20"/>
    <p:sldId id="420" r:id="rId21"/>
    <p:sldId id="421" r:id="rId22"/>
    <p:sldId id="422" r:id="rId23"/>
    <p:sldId id="423" r:id="rId24"/>
    <p:sldId id="424" r:id="rId25"/>
    <p:sldId id="425" r:id="rId26"/>
    <p:sldId id="442" r:id="rId27"/>
    <p:sldId id="427" r:id="rId28"/>
    <p:sldId id="428" r:id="rId29"/>
    <p:sldId id="429" r:id="rId30"/>
    <p:sldId id="430" r:id="rId31"/>
    <p:sldId id="431" r:id="rId32"/>
    <p:sldId id="432" r:id="rId33"/>
    <p:sldId id="433" r:id="rId34"/>
    <p:sldId id="434" r:id="rId35"/>
    <p:sldId id="435" r:id="rId36"/>
    <p:sldId id="389" r:id="rId37"/>
    <p:sldId id="34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447"/>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71EE15-2B97-4683-90A7-1AEC64725475}" v="4" dt="2025-06-19T17:42:58.2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3821" autoAdjust="0"/>
  </p:normalViewPr>
  <p:slideViewPr>
    <p:cSldViewPr snapToGrid="0">
      <p:cViewPr varScale="1">
        <p:scale>
          <a:sx n="62" d="100"/>
          <a:sy n="62" d="100"/>
        </p:scale>
        <p:origin x="926" y="58"/>
      </p:cViewPr>
      <p:guideLst/>
    </p:cSldViewPr>
  </p:slideViewPr>
  <p:notesTextViewPr>
    <p:cViewPr>
      <p:scale>
        <a:sx n="1" d="1"/>
        <a:sy n="1" d="1"/>
      </p:scale>
      <p:origin x="0" y="0"/>
    </p:cViewPr>
  </p:notesTextViewPr>
  <p:notesViewPr>
    <p:cSldViewPr snapToGrid="0">
      <p:cViewPr varScale="1">
        <p:scale>
          <a:sx n="86" d="100"/>
          <a:sy n="86" d="100"/>
        </p:scale>
        <p:origin x="4166"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venir Next LT Pro" panose="020B0504020202020204" pitchFamily="34" charset="0"/>
            </a:endParaRPr>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latin typeface="Avenir Next LT Pro" panose="020B0504020202020204" pitchFamily="34" charset="0"/>
              </a:rPr>
              <a:t>4/1/2026</a:t>
            </a:fld>
            <a:endParaRPr lang="en-US" dirty="0">
              <a:latin typeface="Avenir Next LT Pro" panose="020B0504020202020204" pitchFamily="34" charset="0"/>
            </a:endParaRPr>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venir Next LT Pro" panose="020B0504020202020204" pitchFamily="34" charset="0"/>
            </a:endParaRPr>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latin typeface="Avenir Next LT Pro" panose="020B0504020202020204" pitchFamily="34" charset="0"/>
              </a:rPr>
              <a:t>‹#›</a:t>
            </a:fld>
            <a:endParaRPr lang="en-US" dirty="0">
              <a:latin typeface="Avenir Next LT Pro" panose="020B0504020202020204" pitchFamily="34" charset="0"/>
            </a:endParaRPr>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venir Next LT Pro"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venir Next LT Pro" panose="020B0504020202020204" pitchFamily="34" charset="0"/>
              </a:defRPr>
            </a:lvl1pPr>
          </a:lstStyle>
          <a:p>
            <a:fld id="{B79AF244-278D-4D90-87E2-1C6B081D7DB0}" type="datetimeFigureOut">
              <a:rPr lang="en-US" smtClean="0"/>
              <a:pPr/>
              <a:t>4/1/2026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venir Next LT Pro"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venir Next LT Pro" panose="020B0504020202020204" pitchFamily="34" charset="0"/>
              </a:defRPr>
            </a:lvl1pPr>
          </a:lstStyle>
          <a:p>
            <a:fld id="{ADB7853E-902C-4E95-A8FD-67F57F357270}" type="slidenum">
              <a:rPr lang="en-US" smtClean="0"/>
              <a:pPr/>
              <a:t>‹#›</a:t>
            </a:fld>
            <a:endParaRPr lang="en-US" dirty="0"/>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venir Next LT Pro" panose="020B0504020202020204" pitchFamily="34" charset="0"/>
        <a:ea typeface="+mn-ea"/>
        <a:cs typeface="+mn-cs"/>
      </a:defRPr>
    </a:lvl1pPr>
    <a:lvl2pPr marL="457200" algn="l" defTabSz="914400" rtl="0" eaLnBrk="1" latinLnBrk="0" hangingPunct="1">
      <a:defRPr sz="1200" kern="1200">
        <a:solidFill>
          <a:schemeClr val="tx1"/>
        </a:solidFill>
        <a:latin typeface="Avenir Next LT Pro" panose="020B0504020202020204" pitchFamily="34" charset="0"/>
        <a:ea typeface="+mn-ea"/>
        <a:cs typeface="+mn-cs"/>
      </a:defRPr>
    </a:lvl2pPr>
    <a:lvl3pPr marL="914400" algn="l" defTabSz="914400" rtl="0" eaLnBrk="1" latinLnBrk="0" hangingPunct="1">
      <a:defRPr sz="1200" kern="1200">
        <a:solidFill>
          <a:schemeClr val="tx1"/>
        </a:solidFill>
        <a:latin typeface="Avenir Next LT Pro" panose="020B0504020202020204" pitchFamily="34" charset="0"/>
        <a:ea typeface="+mn-ea"/>
        <a:cs typeface="+mn-cs"/>
      </a:defRPr>
    </a:lvl3pPr>
    <a:lvl4pPr marL="1371600" algn="l" defTabSz="914400" rtl="0" eaLnBrk="1" latinLnBrk="0" hangingPunct="1">
      <a:defRPr sz="1200" kern="1200">
        <a:solidFill>
          <a:schemeClr val="tx1"/>
        </a:solidFill>
        <a:latin typeface="Avenir Next LT Pro" panose="020B0504020202020204" pitchFamily="34" charset="0"/>
        <a:ea typeface="+mn-ea"/>
        <a:cs typeface="+mn-cs"/>
      </a:defRPr>
    </a:lvl4pPr>
    <a:lvl5pPr marL="1828800" algn="l" defTabSz="914400" rtl="0" eaLnBrk="1" latinLnBrk="0" hangingPunct="1">
      <a:defRPr sz="1200" kern="1200">
        <a:solidFill>
          <a:schemeClr val="tx1"/>
        </a:solidFill>
        <a:latin typeface="Avenir Next LT Pro"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D35FAC7C-57C8-4877-800E-9829DF8AF5CA}" type="slidenum">
              <a:rPr lang="en-US" altLang="en-US" smtClean="0">
                <a:latin typeface="Times New Roman" panose="02020603050405020304" pitchFamily="18" charset="0"/>
              </a:rPr>
              <a:pPr>
                <a:spcBef>
                  <a:spcPct val="0"/>
                </a:spcBef>
              </a:pPr>
              <a:t>1</a:t>
            </a:fld>
            <a:endParaRPr lang="en-US" altLang="en-US" dirty="0">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566737" y="4431420"/>
            <a:ext cx="5791200" cy="421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venir Next LT Pro" panose="020B0504020202020204" pitchFamily="34" charset="0"/>
              </a:rPr>
              <a:t>Revised 06/16/25</a:t>
            </a:r>
          </a:p>
          <a:p>
            <a:endParaRPr lang="en-US" altLang="en-US" dirty="0">
              <a:latin typeface="Avenir Next LT Pro" panose="020B0504020202020204" pitchFamily="34" charset="0"/>
            </a:endParaRPr>
          </a:p>
          <a:p>
            <a:r>
              <a:rPr lang="en-US" altLang="en-US" dirty="0">
                <a:latin typeface="Avenir Next LT Pro Demi" panose="020B07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dirty="0">
              <a:latin typeface="Avenir Next LT Pro Demi" panose="020B0704020202020204" pitchFamily="34" charset="0"/>
            </a:endParaRPr>
          </a:p>
          <a:p>
            <a:r>
              <a:rPr lang="en-US" altLang="en-US" dirty="0">
                <a:latin typeface="Avenir Next LT Pro Demi" panose="020B0704020202020204" pitchFamily="34" charset="0"/>
              </a:rPr>
              <a:t>The information and advice provided on this Site and on Linked Sites is to provided solely on the basis that users will be responsible for making their own assessment of the matters discussed herein and are advised to verify all relevant representations, statements, and information.</a:t>
            </a:r>
          </a:p>
          <a:p>
            <a:endParaRPr lang="en-US" altLang="en-US" dirty="0">
              <a:latin typeface="Avenir Next LT Pro Demi" panose="020B0704020202020204" pitchFamily="34" charset="0"/>
            </a:endParaRPr>
          </a:p>
          <a:p>
            <a:r>
              <a:rPr lang="en-US" altLang="en-US" dirty="0">
                <a:latin typeface="Avenir Next LT Pro Demi" panose="020B07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endParaRPr lang="en-US" altLang="en-US" dirty="0">
              <a:latin typeface="Avenir Next LT Pro Demi" panose="020B0704020202020204" pitchFamily="34" charset="0"/>
            </a:endParaRPr>
          </a:p>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234249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1206500" y="4448067"/>
            <a:ext cx="4664075" cy="421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0" dirty="0">
              <a:latin typeface="Avenir Next LT Pro" panose="020B0504020202020204" pitchFamily="34" charset="0"/>
            </a:endParaRPr>
          </a:p>
        </p:txBody>
      </p:sp>
    </p:spTree>
    <p:extLst>
      <p:ext uri="{BB962C8B-B14F-4D97-AF65-F5344CB8AC3E}">
        <p14:creationId xmlns:p14="http://schemas.microsoft.com/office/powerpoint/2010/main" val="3526784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26F05D78-D67B-4F39-922A-D9163B20DC59}" type="slidenum">
              <a:rPr lang="en-US" altLang="en-US" i="1" u="none">
                <a:latin typeface="Times New Roman" panose="02020603050405020304" pitchFamily="18" charset="0"/>
              </a:rPr>
              <a:pPr algn="r">
                <a:spcBef>
                  <a:spcPct val="0"/>
                </a:spcBef>
              </a:pPr>
              <a:t>11</a:t>
            </a:fld>
            <a:endParaRPr lang="en-US" altLang="en-US" i="1" u="none">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1206500" y="4448067"/>
            <a:ext cx="4664075" cy="421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279701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26F05D78-D67B-4F39-922A-D9163B20DC59}" type="slidenum">
              <a:rPr lang="en-US" altLang="en-US" i="1" u="none">
                <a:latin typeface="Times New Roman" panose="02020603050405020304" pitchFamily="18" charset="0"/>
              </a:rPr>
              <a:pPr algn="r">
                <a:spcBef>
                  <a:spcPct val="0"/>
                </a:spcBef>
              </a:pPr>
              <a:t>12</a:t>
            </a:fld>
            <a:endParaRPr lang="en-US" altLang="en-US" i="1" u="none">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1206500" y="4448067"/>
            <a:ext cx="4664075" cy="421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1650332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770C5A65-6B9F-4EF9-9CCA-1CFB2C37AF03}" type="slidenum">
              <a:rPr lang="en-US" altLang="en-US" i="1" u="none">
                <a:latin typeface="Times New Roman" panose="02020603050405020304" pitchFamily="18" charset="0"/>
              </a:rPr>
              <a:pPr algn="r">
                <a:spcBef>
                  <a:spcPct val="0"/>
                </a:spcBef>
              </a:pPr>
              <a:t>13</a:t>
            </a:fld>
            <a:endParaRPr lang="en-US" altLang="en-US" i="1" u="none">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1206500" y="4448067"/>
            <a:ext cx="4664075" cy="421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3403005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7002C771-5757-44A6-AD17-3F523DA7C54C}" type="slidenum">
              <a:rPr lang="en-US" altLang="en-US" i="1" u="none">
                <a:latin typeface="Times New Roman" panose="02020603050405020304" pitchFamily="18" charset="0"/>
              </a:rPr>
              <a:pPr algn="r">
                <a:spcBef>
                  <a:spcPct val="0"/>
                </a:spcBef>
              </a:pPr>
              <a:t>14</a:t>
            </a:fld>
            <a:endParaRPr lang="en-US" altLang="en-US" i="1" u="none">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1206500" y="4448067"/>
            <a:ext cx="4664075" cy="421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latin typeface="Avenir Next LT Pro" panose="020B0504020202020204" pitchFamily="34" charset="0"/>
            </a:endParaRPr>
          </a:p>
        </p:txBody>
      </p:sp>
    </p:spTree>
    <p:extLst>
      <p:ext uri="{BB962C8B-B14F-4D97-AF65-F5344CB8AC3E}">
        <p14:creationId xmlns:p14="http://schemas.microsoft.com/office/powerpoint/2010/main" val="3529942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78372BE7-569A-477B-B45D-80F494D28896}" type="slidenum">
              <a:rPr lang="en-US" altLang="en-US" i="1" u="none">
                <a:latin typeface="Times New Roman" panose="02020603050405020304" pitchFamily="18" charset="0"/>
              </a:rPr>
              <a:pPr algn="r">
                <a:spcBef>
                  <a:spcPct val="0"/>
                </a:spcBef>
              </a:pPr>
              <a:t>15</a:t>
            </a:fld>
            <a:endParaRPr lang="en-US" altLang="en-US" i="1" u="none">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1206500" y="4448067"/>
            <a:ext cx="4664075" cy="421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2692823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92B85D12-1656-4DA9-9A76-8F44360D0810}" type="slidenum">
              <a:rPr lang="en-US" altLang="en-US" i="1" u="none">
                <a:latin typeface="Times New Roman" panose="02020603050405020304" pitchFamily="18" charset="0"/>
              </a:rPr>
              <a:pPr algn="r">
                <a:spcBef>
                  <a:spcPct val="0"/>
                </a:spcBef>
              </a:pPr>
              <a:t>16</a:t>
            </a:fld>
            <a:endParaRPr lang="en-US" altLang="en-US" i="1" u="none">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1206500" y="4448067"/>
            <a:ext cx="4664075" cy="421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3683606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55B375B7-458E-4B97-8FE3-3D4EC06C9899}" type="slidenum">
              <a:rPr lang="en-US" altLang="en-US" i="1" u="none">
                <a:latin typeface="Times New Roman" panose="02020603050405020304" pitchFamily="18" charset="0"/>
              </a:rPr>
              <a:pPr algn="r">
                <a:spcBef>
                  <a:spcPct val="0"/>
                </a:spcBef>
              </a:pPr>
              <a:t>17</a:t>
            </a:fld>
            <a:endParaRPr lang="en-US" altLang="en-US" i="1" u="none">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1206500" y="4448067"/>
            <a:ext cx="4664075" cy="421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889461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D08B6297-D4B3-4653-9A9A-D86E03B607B3}" type="slidenum">
              <a:rPr lang="en-US" altLang="en-US" i="1" u="none">
                <a:latin typeface="Times New Roman" panose="02020603050405020304" pitchFamily="18" charset="0"/>
              </a:rPr>
              <a:pPr algn="r">
                <a:spcBef>
                  <a:spcPct val="0"/>
                </a:spcBef>
              </a:pPr>
              <a:t>18</a:t>
            </a:fld>
            <a:endParaRPr lang="en-US" altLang="en-US" i="1" u="none">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1206500" y="4448067"/>
            <a:ext cx="4664075" cy="421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69254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9F034C33-C69E-474E-BA48-76A06CCEADAD}" type="slidenum">
              <a:rPr lang="en-US" altLang="en-US" i="1" u="none">
                <a:latin typeface="Times New Roman" panose="02020603050405020304" pitchFamily="18" charset="0"/>
              </a:rPr>
              <a:pPr algn="r">
                <a:spcBef>
                  <a:spcPct val="0"/>
                </a:spcBef>
              </a:pPr>
              <a:t>19</a:t>
            </a:fld>
            <a:endParaRPr lang="en-US" altLang="en-US" i="1" u="none">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1206500" y="4448067"/>
            <a:ext cx="4664075" cy="421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3859470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4F14A948-D099-451E-A3CC-3F193E13E084}" type="slidenum">
              <a:rPr lang="en-US" altLang="en-US" i="1" u="none">
                <a:latin typeface="Times New Roman" panose="02020603050405020304" pitchFamily="18" charset="0"/>
              </a:rPr>
              <a:pPr algn="r">
                <a:spcBef>
                  <a:spcPct val="0"/>
                </a:spcBef>
              </a:pPr>
              <a:t>2</a:t>
            </a:fld>
            <a:endParaRPr lang="en-US" altLang="en-US" i="1" u="none">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787571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8684862F-02AE-45F1-B555-60D45985F679}" type="slidenum">
              <a:rPr lang="en-US" altLang="en-US" i="1" u="none">
                <a:latin typeface="Times New Roman" panose="02020603050405020304" pitchFamily="18" charset="0"/>
              </a:rPr>
              <a:pPr algn="r">
                <a:spcBef>
                  <a:spcPct val="0"/>
                </a:spcBef>
              </a:pPr>
              <a:t>20</a:t>
            </a:fld>
            <a:endParaRPr lang="en-US" altLang="en-US" i="1" u="none">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1206500" y="4448067"/>
            <a:ext cx="4664075" cy="421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b="1" dirty="0">
              <a:latin typeface="Avenir Next LT Pro" panose="020B05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b="1" dirty="0">
              <a:latin typeface="Avenir Next LT Pro" panose="020B0504020202020204" pitchFamily="34" charset="0"/>
            </a:endParaRPr>
          </a:p>
        </p:txBody>
      </p:sp>
    </p:spTree>
    <p:extLst>
      <p:ext uri="{BB962C8B-B14F-4D97-AF65-F5344CB8AC3E}">
        <p14:creationId xmlns:p14="http://schemas.microsoft.com/office/powerpoint/2010/main" val="4068809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8684862F-02AE-45F1-B555-60D45985F679}" type="slidenum">
              <a:rPr lang="en-US" altLang="en-US" i="1" u="none">
                <a:latin typeface="Times New Roman" panose="02020603050405020304" pitchFamily="18" charset="0"/>
              </a:rPr>
              <a:pPr algn="r">
                <a:spcBef>
                  <a:spcPct val="0"/>
                </a:spcBef>
              </a:pPr>
              <a:t>21</a:t>
            </a:fld>
            <a:endParaRPr lang="en-US" altLang="en-US" i="1" u="none">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1206500" y="4448067"/>
            <a:ext cx="4664075" cy="421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876777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8684862F-02AE-45F1-B555-60D45985F679}" type="slidenum">
              <a:rPr lang="en-US" altLang="en-US" i="1" u="none">
                <a:latin typeface="Times New Roman" panose="02020603050405020304" pitchFamily="18" charset="0"/>
              </a:rPr>
              <a:pPr algn="r">
                <a:spcBef>
                  <a:spcPct val="0"/>
                </a:spcBef>
              </a:pPr>
              <a:t>22</a:t>
            </a:fld>
            <a:endParaRPr lang="en-US" altLang="en-US" i="1" u="none">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1206500" y="4448067"/>
            <a:ext cx="4664075" cy="421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latin typeface="Avenir Next LT Pro" panose="020B0504020202020204" pitchFamily="34" charset="0"/>
            </a:endParaRPr>
          </a:p>
        </p:txBody>
      </p:sp>
    </p:spTree>
    <p:extLst>
      <p:ext uri="{BB962C8B-B14F-4D97-AF65-F5344CB8AC3E}">
        <p14:creationId xmlns:p14="http://schemas.microsoft.com/office/powerpoint/2010/main" val="3094713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8684862F-02AE-45F1-B555-60D45985F679}" type="slidenum">
              <a:rPr lang="en-US" altLang="en-US" i="1" u="none">
                <a:latin typeface="Times New Roman" panose="02020603050405020304" pitchFamily="18" charset="0"/>
              </a:rPr>
              <a:pPr algn="r">
                <a:spcBef>
                  <a:spcPct val="0"/>
                </a:spcBef>
              </a:pPr>
              <a:t>23</a:t>
            </a:fld>
            <a:endParaRPr lang="en-US" altLang="en-US" i="1" u="none">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1206500" y="4448067"/>
            <a:ext cx="4664075" cy="421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latin typeface="Avenir Next LT Pro" panose="020B0504020202020204" pitchFamily="34" charset="0"/>
            </a:endParaRPr>
          </a:p>
        </p:txBody>
      </p:sp>
    </p:spTree>
    <p:extLst>
      <p:ext uri="{BB962C8B-B14F-4D97-AF65-F5344CB8AC3E}">
        <p14:creationId xmlns:p14="http://schemas.microsoft.com/office/powerpoint/2010/main" val="2015896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776418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39825" y="695325"/>
            <a:ext cx="4581525" cy="3436938"/>
          </a:xfrm>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1949856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614">
              <a:defRPr sz="2000" u="sng">
                <a:solidFill>
                  <a:schemeClr val="tx1"/>
                </a:solidFill>
                <a:latin typeface="Arial" panose="020B0604020202020204" pitchFamily="34" charset="0"/>
              </a:defRPr>
            </a:lvl1pPr>
            <a:lvl2pPr marL="724823" indent="-278778" defTabSz="924614">
              <a:defRPr sz="2000" u="sng">
                <a:solidFill>
                  <a:schemeClr val="tx1"/>
                </a:solidFill>
                <a:latin typeface="Arial" panose="020B0604020202020204" pitchFamily="34" charset="0"/>
              </a:defRPr>
            </a:lvl2pPr>
            <a:lvl3pPr marL="1115111" indent="-223022" defTabSz="924614">
              <a:defRPr sz="2000" u="sng">
                <a:solidFill>
                  <a:schemeClr val="tx1"/>
                </a:solidFill>
                <a:latin typeface="Arial" panose="020B0604020202020204" pitchFamily="34" charset="0"/>
              </a:defRPr>
            </a:lvl3pPr>
            <a:lvl4pPr marL="1561157" indent="-223022" defTabSz="924614">
              <a:defRPr sz="2000" u="sng">
                <a:solidFill>
                  <a:schemeClr val="tx1"/>
                </a:solidFill>
                <a:latin typeface="Arial" panose="020B0604020202020204" pitchFamily="34" charset="0"/>
              </a:defRPr>
            </a:lvl4pPr>
            <a:lvl5pPr marL="2007202" indent="-223022" defTabSz="924614">
              <a:defRPr sz="2000" u="sng">
                <a:solidFill>
                  <a:schemeClr val="tx1"/>
                </a:solidFill>
                <a:latin typeface="Arial" panose="020B0604020202020204" pitchFamily="34" charset="0"/>
              </a:defRPr>
            </a:lvl5pPr>
            <a:lvl6pPr marL="2453246" indent="-223022" defTabSz="924614" eaLnBrk="0" fontAlgn="base" hangingPunct="0">
              <a:spcBef>
                <a:spcPct val="0"/>
              </a:spcBef>
              <a:spcAft>
                <a:spcPct val="0"/>
              </a:spcAft>
              <a:defRPr sz="2000" u="sng">
                <a:solidFill>
                  <a:schemeClr val="tx1"/>
                </a:solidFill>
                <a:latin typeface="Arial" panose="020B0604020202020204" pitchFamily="34" charset="0"/>
              </a:defRPr>
            </a:lvl6pPr>
            <a:lvl7pPr marL="2899291" indent="-223022" defTabSz="924614" eaLnBrk="0" fontAlgn="base" hangingPunct="0">
              <a:spcBef>
                <a:spcPct val="0"/>
              </a:spcBef>
              <a:spcAft>
                <a:spcPct val="0"/>
              </a:spcAft>
              <a:defRPr sz="2000" u="sng">
                <a:solidFill>
                  <a:schemeClr val="tx1"/>
                </a:solidFill>
                <a:latin typeface="Arial" panose="020B0604020202020204" pitchFamily="34" charset="0"/>
              </a:defRPr>
            </a:lvl7pPr>
            <a:lvl8pPr marL="3345336" indent="-223022" defTabSz="924614" eaLnBrk="0" fontAlgn="base" hangingPunct="0">
              <a:spcBef>
                <a:spcPct val="0"/>
              </a:spcBef>
              <a:spcAft>
                <a:spcPct val="0"/>
              </a:spcAft>
              <a:defRPr sz="2000" u="sng">
                <a:solidFill>
                  <a:schemeClr val="tx1"/>
                </a:solidFill>
                <a:latin typeface="Arial" panose="020B0604020202020204" pitchFamily="34" charset="0"/>
              </a:defRPr>
            </a:lvl8pPr>
            <a:lvl9pPr marL="3791381" indent="-223022" defTabSz="924614" eaLnBrk="0" fontAlgn="base" hangingPunct="0">
              <a:spcBef>
                <a:spcPct val="0"/>
              </a:spcBef>
              <a:spcAft>
                <a:spcPct val="0"/>
              </a:spcAft>
              <a:defRPr sz="2000" u="sng">
                <a:solidFill>
                  <a:schemeClr val="tx1"/>
                </a:solidFill>
                <a:latin typeface="Arial" panose="020B0604020202020204" pitchFamily="34" charset="0"/>
              </a:defRPr>
            </a:lvl9pPr>
          </a:lstStyle>
          <a:p>
            <a:fld id="{7076FE1F-94C4-42C7-8FB0-97F578199640}" type="slidenum">
              <a:rPr lang="en-US" altLang="en-US" sz="1000" u="none">
                <a:latin typeface="Times New Roman" panose="02020603050405020304" pitchFamily="18" charset="0"/>
              </a:rPr>
              <a:pPr/>
              <a:t>26</a:t>
            </a:fld>
            <a:endParaRPr lang="en-US" altLang="en-US" sz="1000" u="none">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xfrm>
            <a:off x="1158875" y="693738"/>
            <a:ext cx="4560888" cy="3422650"/>
          </a:xfrm>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90082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lgn="r" eaLnBrk="1" hangingPunct="1">
              <a:spcBef>
                <a:spcPct val="0"/>
              </a:spcBef>
            </a:pPr>
            <a:fld id="{B83794A8-67E6-4145-82D7-1F4FB1F49599}" type="slidenum">
              <a:rPr lang="en-US" altLang="en-US" i="1" u="none">
                <a:latin typeface="Times New Roman" panose="02020603050405020304" pitchFamily="18" charset="0"/>
              </a:rPr>
              <a:pPr algn="r" eaLnBrk="1" hangingPunct="1">
                <a:spcBef>
                  <a:spcPct val="0"/>
                </a:spcBef>
              </a:pPr>
              <a:t>27</a:t>
            </a:fld>
            <a:endParaRPr lang="en-US" altLang="en-US" i="1" u="none">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1206500" y="4448067"/>
            <a:ext cx="4664075" cy="421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endParaRPr lang="en-US" altLang="en-US" dirty="0">
              <a:latin typeface="Avenir Next LT Pro" panose="020B0504020202020204" pitchFamily="34" charset="0"/>
            </a:endParaRPr>
          </a:p>
          <a:p>
            <a:pPr marL="0" indent="0">
              <a:buFont typeface="Arial" panose="020B0604020202020204" pitchFamily="34" charset="0"/>
              <a:buNone/>
            </a:pPr>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3599132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lgn="r" eaLnBrk="1" hangingPunct="1">
              <a:spcBef>
                <a:spcPct val="0"/>
              </a:spcBef>
            </a:pPr>
            <a:fld id="{C118C4D2-ADDD-491E-93E2-8D3B2AFCDEA8}" type="slidenum">
              <a:rPr lang="en-US" altLang="en-US" i="1" u="none">
                <a:latin typeface="Times New Roman" panose="02020603050405020304" pitchFamily="18" charset="0"/>
              </a:rPr>
              <a:pPr algn="r" eaLnBrk="1" hangingPunct="1">
                <a:spcBef>
                  <a:spcPct val="0"/>
                </a:spcBef>
              </a:pPr>
              <a:t>28</a:t>
            </a:fld>
            <a:endParaRPr lang="en-US" altLang="en-US" i="1" u="none">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0500" indent="-190500"/>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2944886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lgn="r" eaLnBrk="1" hangingPunct="1">
              <a:spcBef>
                <a:spcPct val="0"/>
              </a:spcBef>
            </a:pPr>
            <a:fld id="{C637C7CE-3129-471B-BB69-C9B1120DCD52}" type="slidenum">
              <a:rPr lang="en-US" altLang="en-US" i="1" u="none">
                <a:latin typeface="Times New Roman" panose="02020603050405020304" pitchFamily="18" charset="0"/>
              </a:rPr>
              <a:pPr algn="r" eaLnBrk="1" hangingPunct="1">
                <a:spcBef>
                  <a:spcPct val="0"/>
                </a:spcBef>
              </a:pPr>
              <a:t>29</a:t>
            </a:fld>
            <a:endParaRPr lang="en-US" altLang="en-US" i="1" u="none">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1206500" y="4448067"/>
            <a:ext cx="4664075" cy="421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panose="020B0504020202020204" pitchFamily="34" charset="0"/>
            </a:endParaRPr>
          </a:p>
          <a:p>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1999977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4F14A948-D099-451E-A3CC-3F193E13E084}" type="slidenum">
              <a:rPr lang="en-US" altLang="en-US" i="1" u="none">
                <a:latin typeface="Times New Roman" panose="02020603050405020304" pitchFamily="18" charset="0"/>
              </a:rPr>
              <a:pPr algn="r">
                <a:spcBef>
                  <a:spcPct val="0"/>
                </a:spcBef>
              </a:pPr>
              <a:t>3</a:t>
            </a:fld>
            <a:endParaRPr lang="en-US" altLang="en-US" i="1" u="none">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xfrm>
            <a:off x="1206500" y="4525401"/>
            <a:ext cx="4664075" cy="421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40123860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E5584FC3-8DA3-43E5-BFE1-A0DB16EE952F}" type="slidenum">
              <a:rPr lang="en-US" altLang="en-US" i="1" u="none">
                <a:latin typeface="Times New Roman" panose="02020603050405020304" pitchFamily="18" charset="0"/>
              </a:rPr>
              <a:pPr algn="r">
                <a:spcBef>
                  <a:spcPct val="0"/>
                </a:spcBef>
              </a:pPr>
              <a:t>30</a:t>
            </a:fld>
            <a:endParaRPr lang="en-US" altLang="en-US" i="1" u="none">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1206500" y="4448067"/>
            <a:ext cx="4926965" cy="421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0500" indent="-190500"/>
            <a:endParaRPr lang="en-US" altLang="en-US" b="1" dirty="0">
              <a:latin typeface="Avenir Next LT Pro" panose="020B0504020202020204" pitchFamily="34" charset="0"/>
            </a:endParaRPr>
          </a:p>
        </p:txBody>
      </p:sp>
    </p:spTree>
    <p:extLst>
      <p:ext uri="{BB962C8B-B14F-4D97-AF65-F5344CB8AC3E}">
        <p14:creationId xmlns:p14="http://schemas.microsoft.com/office/powerpoint/2010/main" val="41631948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E5584FC3-8DA3-43E5-BFE1-A0DB16EE952F}" type="slidenum">
              <a:rPr lang="en-US" altLang="en-US" i="1" u="none">
                <a:latin typeface="Times New Roman" panose="02020603050405020304" pitchFamily="18" charset="0"/>
              </a:rPr>
              <a:pPr algn="r">
                <a:spcBef>
                  <a:spcPct val="0"/>
                </a:spcBef>
              </a:pPr>
              <a:t>31</a:t>
            </a:fld>
            <a:endParaRPr lang="en-US" altLang="en-US" i="1" u="none">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1206500" y="4448067"/>
            <a:ext cx="4926965" cy="421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0500" indent="-190500"/>
            <a:endParaRPr lang="en-US" altLang="en-US" b="1" dirty="0">
              <a:latin typeface="Avenir Next LT Pro" panose="020B0504020202020204" pitchFamily="34" charset="0"/>
            </a:endParaRPr>
          </a:p>
        </p:txBody>
      </p:sp>
    </p:spTree>
    <p:extLst>
      <p:ext uri="{BB962C8B-B14F-4D97-AF65-F5344CB8AC3E}">
        <p14:creationId xmlns:p14="http://schemas.microsoft.com/office/powerpoint/2010/main" val="29612939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DD9518EE-8403-4804-8607-9BA7EF29DB4C}" type="slidenum">
              <a:rPr lang="en-US" altLang="en-US" i="1" u="none">
                <a:latin typeface="Times New Roman" panose="02020603050405020304" pitchFamily="18" charset="0"/>
              </a:rPr>
              <a:pPr algn="r">
                <a:spcBef>
                  <a:spcPct val="0"/>
                </a:spcBef>
              </a:pPr>
              <a:t>32</a:t>
            </a:fld>
            <a:endParaRPr lang="en-US" altLang="en-US" i="1" u="none">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1206500" y="4448067"/>
            <a:ext cx="4664075" cy="421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0500" indent="-190500"/>
            <a:r>
              <a:rPr lang="en-US" altLang="en-US" b="1" dirty="0">
                <a:latin typeface="Avenir Next LT Pro" panose="020B0504020202020204" pitchFamily="34" charset="0"/>
              </a:rPr>
              <a:t>	</a:t>
            </a:r>
          </a:p>
        </p:txBody>
      </p:sp>
    </p:spTree>
    <p:extLst>
      <p:ext uri="{BB962C8B-B14F-4D97-AF65-F5344CB8AC3E}">
        <p14:creationId xmlns:p14="http://schemas.microsoft.com/office/powerpoint/2010/main" val="4106958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772DA95B-1677-4092-9D1B-E0A1C72F698F}" type="slidenum">
              <a:rPr lang="en-US" altLang="en-US" i="1" u="none">
                <a:latin typeface="Times New Roman" panose="02020603050405020304" pitchFamily="18" charset="0"/>
              </a:rPr>
              <a:pPr algn="r">
                <a:spcBef>
                  <a:spcPct val="0"/>
                </a:spcBef>
              </a:pPr>
              <a:t>33</a:t>
            </a:fld>
            <a:endParaRPr lang="en-US" altLang="en-US" i="1" u="none">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1206500" y="4448067"/>
            <a:ext cx="4664075" cy="421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0500" indent="-190500"/>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42439523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646F88E3-BF15-4439-A95D-F511F67F5279}" type="slidenum">
              <a:rPr lang="en-US" altLang="en-US" i="1" u="none">
                <a:latin typeface="Times New Roman" panose="02020603050405020304" pitchFamily="18" charset="0"/>
              </a:rPr>
              <a:pPr algn="r">
                <a:spcBef>
                  <a:spcPct val="0"/>
                </a:spcBef>
              </a:pPr>
              <a:t>34</a:t>
            </a:fld>
            <a:endParaRPr lang="en-US" altLang="en-US" i="1" u="none">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1206500" y="4448067"/>
            <a:ext cx="4664075" cy="421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72761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365391D-1F2A-4991-AF37-DD061AA13C86}" type="slidenum">
              <a:rPr lang="en-US" altLang="en-US" smtClean="0">
                <a:latin typeface="Times New Roman" panose="02020603050405020304" pitchFamily="18" charset="0"/>
              </a:rPr>
              <a:pPr>
                <a:spcBef>
                  <a:spcPct val="0"/>
                </a:spcBef>
              </a:pPr>
              <a:t>35</a:t>
            </a:fld>
            <a:endParaRPr lang="en-US" altLang="en-US">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latin typeface="Avenir Next LT Pro" panose="020B0504020202020204" pitchFamily="34" charset="0"/>
            </a:endParaRPr>
          </a:p>
        </p:txBody>
      </p:sp>
    </p:spTree>
    <p:extLst>
      <p:ext uri="{BB962C8B-B14F-4D97-AF65-F5344CB8AC3E}">
        <p14:creationId xmlns:p14="http://schemas.microsoft.com/office/powerpoint/2010/main" val="18375382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EBE79544-D9E6-4F3E-B88C-524332BF12AE}" type="slidenum">
              <a:rPr lang="en-US" altLang="en-US" sz="1000" u="none"/>
              <a:pPr/>
              <a:t>36</a:t>
            </a:fld>
            <a:endParaRPr lang="en-US" altLang="en-US" sz="1000" u="none"/>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40135997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41">
              <a:defRPr sz="3700" u="sng">
                <a:solidFill>
                  <a:schemeClr val="tx1"/>
                </a:solidFill>
                <a:latin typeface="Times New Roman" panose="02020603050405020304" pitchFamily="18" charset="0"/>
              </a:defRPr>
            </a:lvl1pPr>
            <a:lvl2pPr marL="760632" indent="-292551" defTabSz="954041">
              <a:defRPr sz="3700" u="sng">
                <a:solidFill>
                  <a:schemeClr val="tx1"/>
                </a:solidFill>
                <a:latin typeface="Times New Roman" panose="02020603050405020304" pitchFamily="18" charset="0"/>
              </a:defRPr>
            </a:lvl2pPr>
            <a:lvl3pPr marL="1170203" indent="-234041" defTabSz="954041">
              <a:defRPr sz="3700" u="sng">
                <a:solidFill>
                  <a:schemeClr val="tx1"/>
                </a:solidFill>
                <a:latin typeface="Times New Roman" panose="02020603050405020304" pitchFamily="18" charset="0"/>
              </a:defRPr>
            </a:lvl3pPr>
            <a:lvl4pPr marL="1638285" indent="-234041" defTabSz="954041">
              <a:defRPr sz="3700" u="sng">
                <a:solidFill>
                  <a:schemeClr val="tx1"/>
                </a:solidFill>
                <a:latin typeface="Times New Roman" panose="02020603050405020304" pitchFamily="18" charset="0"/>
              </a:defRPr>
            </a:lvl4pPr>
            <a:lvl5pPr marL="2106366" indent="-234041" defTabSz="954041">
              <a:defRPr sz="3700" u="sng">
                <a:solidFill>
                  <a:schemeClr val="tx1"/>
                </a:solidFill>
                <a:latin typeface="Times New Roman" panose="02020603050405020304" pitchFamily="18" charset="0"/>
              </a:defRPr>
            </a:lvl5pPr>
            <a:lvl6pPr marL="2574447" indent="-234041" defTabSz="954041" eaLnBrk="0" fontAlgn="base" hangingPunct="0">
              <a:spcBef>
                <a:spcPct val="0"/>
              </a:spcBef>
              <a:spcAft>
                <a:spcPct val="0"/>
              </a:spcAft>
              <a:defRPr sz="3700" u="sng">
                <a:solidFill>
                  <a:schemeClr val="tx1"/>
                </a:solidFill>
                <a:latin typeface="Times New Roman" panose="02020603050405020304" pitchFamily="18" charset="0"/>
              </a:defRPr>
            </a:lvl6pPr>
            <a:lvl7pPr marL="3042529" indent="-234041" defTabSz="954041" eaLnBrk="0" fontAlgn="base" hangingPunct="0">
              <a:spcBef>
                <a:spcPct val="0"/>
              </a:spcBef>
              <a:spcAft>
                <a:spcPct val="0"/>
              </a:spcAft>
              <a:defRPr sz="3700" u="sng">
                <a:solidFill>
                  <a:schemeClr val="tx1"/>
                </a:solidFill>
                <a:latin typeface="Times New Roman" panose="02020603050405020304" pitchFamily="18" charset="0"/>
              </a:defRPr>
            </a:lvl7pPr>
            <a:lvl8pPr marL="3510610" indent="-234041" defTabSz="954041" eaLnBrk="0" fontAlgn="base" hangingPunct="0">
              <a:spcBef>
                <a:spcPct val="0"/>
              </a:spcBef>
              <a:spcAft>
                <a:spcPct val="0"/>
              </a:spcAft>
              <a:defRPr sz="3700" u="sng">
                <a:solidFill>
                  <a:schemeClr val="tx1"/>
                </a:solidFill>
                <a:latin typeface="Times New Roman" panose="02020603050405020304" pitchFamily="18" charset="0"/>
              </a:defRPr>
            </a:lvl8pPr>
            <a:lvl9pPr marL="3978692" indent="-234041" defTabSz="954041"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37</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1801130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4F14A948-D099-451E-A3CC-3F193E13E084}" type="slidenum">
              <a:rPr lang="en-US" altLang="en-US" i="1" u="none">
                <a:latin typeface="Times New Roman" panose="02020603050405020304" pitchFamily="18" charset="0"/>
              </a:rPr>
              <a:pPr algn="r">
                <a:spcBef>
                  <a:spcPct val="0"/>
                </a:spcBef>
              </a:pPr>
              <a:t>4</a:t>
            </a:fld>
            <a:endParaRPr lang="en-US" altLang="en-US" i="1" u="none">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xfrm>
            <a:off x="1206500" y="4448067"/>
            <a:ext cx="4664075" cy="421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1600391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4F14A948-D099-451E-A3CC-3F193E13E084}" type="slidenum">
              <a:rPr lang="en-US" altLang="en-US" i="1" u="none">
                <a:latin typeface="Times New Roman" panose="02020603050405020304" pitchFamily="18" charset="0"/>
              </a:rPr>
              <a:pPr algn="r">
                <a:spcBef>
                  <a:spcPct val="0"/>
                </a:spcBef>
              </a:pPr>
              <a:t>5</a:t>
            </a:fld>
            <a:endParaRPr lang="en-US" altLang="en-US" i="1" u="none">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xfrm>
            <a:off x="1206500" y="4448067"/>
            <a:ext cx="4664075" cy="421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latin typeface="Avenir Next LT Pro" panose="020B0504020202020204" pitchFamily="34" charset="0"/>
            </a:endParaRPr>
          </a:p>
        </p:txBody>
      </p:sp>
    </p:spTree>
    <p:extLst>
      <p:ext uri="{BB962C8B-B14F-4D97-AF65-F5344CB8AC3E}">
        <p14:creationId xmlns:p14="http://schemas.microsoft.com/office/powerpoint/2010/main" val="2875145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FA5A2A7B-6727-4987-A936-1F83CA8E6217}" type="slidenum">
              <a:rPr lang="en-US" altLang="en-US" i="1" u="none">
                <a:latin typeface="Times New Roman" panose="02020603050405020304" pitchFamily="18" charset="0"/>
              </a:rPr>
              <a:pPr algn="r">
                <a:spcBef>
                  <a:spcPct val="0"/>
                </a:spcBef>
              </a:pPr>
              <a:t>6</a:t>
            </a:fld>
            <a:endParaRPr lang="en-US" altLang="en-US" i="1" u="none">
              <a:latin typeface="Times New Roman" panose="02020603050405020304" pitchFamily="18"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1206500" y="4448067"/>
            <a:ext cx="4664075" cy="421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latin typeface="Avenir Next LT Pro" panose="020B0504020202020204" pitchFamily="34" charset="0"/>
            </a:endParaRPr>
          </a:p>
        </p:txBody>
      </p:sp>
    </p:spTree>
    <p:extLst>
      <p:ext uri="{BB962C8B-B14F-4D97-AF65-F5344CB8AC3E}">
        <p14:creationId xmlns:p14="http://schemas.microsoft.com/office/powerpoint/2010/main" val="403831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xfrm>
            <a:off x="1206500" y="4448067"/>
            <a:ext cx="4664075" cy="421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3923378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2381ED00-E94F-48BC-AFB5-3A80E93832C5}" type="slidenum">
              <a:rPr lang="en-US" altLang="en-US" i="1" u="none">
                <a:latin typeface="Times New Roman" panose="02020603050405020304" pitchFamily="18" charset="0"/>
              </a:rPr>
              <a:pPr algn="r">
                <a:spcBef>
                  <a:spcPct val="0"/>
                </a:spcBef>
              </a:pPr>
              <a:t>8</a:t>
            </a:fld>
            <a:endParaRPr lang="en-US" altLang="en-US" i="1" u="none">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1206500" y="4448067"/>
            <a:ext cx="4664075" cy="421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3486182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FF42AFC4-AC4F-4E7C-AEDA-4B8D981ED572}" type="slidenum">
              <a:rPr lang="en-US" altLang="en-US" i="1" u="none">
                <a:latin typeface="Times New Roman" panose="02020603050405020304" pitchFamily="18" charset="0"/>
              </a:rPr>
              <a:pPr algn="r">
                <a:spcBef>
                  <a:spcPct val="0"/>
                </a:spcBef>
              </a:pPr>
              <a:t>9</a:t>
            </a:fld>
            <a:endParaRPr lang="en-US" altLang="en-US" i="1" u="none">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1206500" y="4448067"/>
            <a:ext cx="4664075" cy="421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500365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0035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17346241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379"/>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38975646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lvl5pPr>
              <a:defRPr>
                <a:latin typeface="Avenir Next LT Pro"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venir Next LT Pro" panose="020B0504020202020204" pitchFamily="34" charset="0"/>
                <a:cs typeface="Arial" panose="020B0604020202020204" pitchFamily="34" charset="0"/>
              </a:rPr>
              <a:t>This</a:t>
            </a:r>
            <a:r>
              <a:rPr lang="en-US" sz="800" u="none" baseline="0" dirty="0">
                <a:solidFill>
                  <a:schemeClr val="accent1"/>
                </a:solidFill>
                <a:latin typeface="Avenir Next LT Pro" panose="020B0504020202020204" pitchFamily="34" charset="0"/>
                <a:cs typeface="Arial" panose="020B0604020202020204" pitchFamily="34" charset="0"/>
              </a:rPr>
              <a:t> presentation was created by</a:t>
            </a:r>
            <a:r>
              <a:rPr lang="en-US" sz="800" u="none" dirty="0">
                <a:solidFill>
                  <a:schemeClr val="accent1"/>
                </a:solidFill>
                <a:latin typeface="Avenir Next LT Pro" panose="020B0504020202020204" pitchFamily="34" charset="0"/>
                <a:cs typeface="Arial" panose="020B0604020202020204" pitchFamily="34" charset="0"/>
              </a:rPr>
              <a:t> the N.C. Department of Labor</a:t>
            </a:r>
            <a:r>
              <a:rPr lang="en-US" sz="800" u="none" baseline="0" dirty="0">
                <a:solidFill>
                  <a:schemeClr val="accent1"/>
                </a:solidFill>
                <a:latin typeface="Avenir Next LT Pro" panose="020B0504020202020204" pitchFamily="34" charset="0"/>
                <a:cs typeface="Arial" panose="020B0604020202020204" pitchFamily="34" charset="0"/>
              </a:rPr>
              <a:t> for safety and health training</a:t>
            </a:r>
            <a:r>
              <a:rPr lang="en-US" sz="800" u="none" baseline="0" dirty="0">
                <a:solidFill>
                  <a:srgbClr val="2B0E62"/>
                </a:solidFill>
                <a:latin typeface="Avenir Next LT Pro" panose="020B0504020202020204" pitchFamily="34" charset="0"/>
                <a:cs typeface="Arial" panose="020B0604020202020204" pitchFamily="34" charset="0"/>
              </a:rPr>
              <a:t>.</a:t>
            </a:r>
            <a:endParaRPr lang="en-US" sz="800" u="none" dirty="0">
              <a:solidFill>
                <a:srgbClr val="2B0E62"/>
              </a:solidFill>
              <a:latin typeface="Avenir Next LT Pro" panose="020B05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6"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dir.ca.gov/DOSH/heatillnessinvestigations-2005.pdf"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971800" y="2740991"/>
            <a:ext cx="3733800" cy="1376018"/>
          </a:xfrm>
        </p:spPr>
        <p:txBody>
          <a:bodyPr/>
          <a:lstStyle/>
          <a:p>
            <a:r>
              <a:rPr lang="en-US" altLang="en-US" dirty="0"/>
              <a:t>Heat Stress</a:t>
            </a:r>
            <a:br>
              <a:rPr lang="en-US" altLang="en-US" sz="4000" dirty="0"/>
            </a:br>
            <a:endParaRPr lang="en-US" altLang="en-US" sz="4000" dirty="0"/>
          </a:p>
        </p:txBody>
      </p:sp>
    </p:spTree>
    <p:extLst>
      <p:ext uri="{BB962C8B-B14F-4D97-AF65-F5344CB8AC3E}">
        <p14:creationId xmlns:p14="http://schemas.microsoft.com/office/powerpoint/2010/main" val="1877259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533400" y="441325"/>
            <a:ext cx="8305800" cy="549275"/>
          </a:xfrm>
        </p:spPr>
        <p:txBody>
          <a:bodyPr/>
          <a:lstStyle/>
          <a:p>
            <a:r>
              <a:rPr lang="en-US" altLang="en-US" dirty="0"/>
              <a:t>The Heat Index</a:t>
            </a:r>
          </a:p>
        </p:txBody>
      </p:sp>
      <p:graphicFrame>
        <p:nvGraphicFramePr>
          <p:cNvPr id="3" name="Table 2"/>
          <p:cNvGraphicFramePr>
            <a:graphicFrameLocks noGrp="1"/>
          </p:cNvGraphicFramePr>
          <p:nvPr/>
        </p:nvGraphicFramePr>
        <p:xfrm>
          <a:off x="685800" y="1219201"/>
          <a:ext cx="7772400" cy="4711243"/>
        </p:xfrm>
        <a:graphic>
          <a:graphicData uri="http://schemas.openxmlformats.org/drawingml/2006/table">
            <a:tbl>
              <a:tblPr firstRow="1" bandRow="1">
                <a:tableStyleId>{F5AB1C69-6EDB-4FF4-983F-18BD219EF322}</a:tableStyleId>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544435">
                <a:tc>
                  <a:txBody>
                    <a:bodyPr/>
                    <a:lstStyle/>
                    <a:p>
                      <a:r>
                        <a:rPr lang="en-US" sz="2000" dirty="0">
                          <a:solidFill>
                            <a:schemeClr val="tx1"/>
                          </a:solidFill>
                        </a:rPr>
                        <a:t>Heat</a:t>
                      </a:r>
                      <a:r>
                        <a:rPr lang="en-US" sz="2000" baseline="0" dirty="0">
                          <a:solidFill>
                            <a:schemeClr val="tx1"/>
                          </a:solidFill>
                        </a:rPr>
                        <a:t> Index</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000" dirty="0">
                          <a:solidFill>
                            <a:schemeClr val="tx1"/>
                          </a:solidFill>
                        </a:rPr>
                        <a:t>Risk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000" dirty="0">
                          <a:solidFill>
                            <a:schemeClr val="tx1"/>
                          </a:solidFill>
                        </a:rPr>
                        <a:t>Protective Measures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878699">
                <a:tc>
                  <a:txBody>
                    <a:bodyPr/>
                    <a:lstStyle/>
                    <a:p>
                      <a:r>
                        <a:rPr lang="en-US" sz="1800" dirty="0">
                          <a:solidFill>
                            <a:schemeClr val="tx1"/>
                          </a:solidFill>
                        </a:rPr>
                        <a:t>Less than 91°</a:t>
                      </a:r>
                      <a:r>
                        <a:rPr lang="en-US" sz="1800" baseline="0" dirty="0">
                          <a:solidFill>
                            <a:schemeClr val="tx1"/>
                          </a:solidFill>
                        </a:rPr>
                        <a:t> F</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r>
                        <a:rPr lang="en-US" sz="1800" dirty="0">
                          <a:solidFill>
                            <a:schemeClr val="tx1"/>
                          </a:solidFill>
                        </a:rPr>
                        <a:t>Lower (caution)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r>
                        <a:rPr lang="en-US" sz="1800" dirty="0">
                          <a:solidFill>
                            <a:schemeClr val="tx1"/>
                          </a:solidFill>
                        </a:rPr>
                        <a:t>Basic heat safety </a:t>
                      </a:r>
                      <a:r>
                        <a:rPr lang="en-US" sz="1800" baseline="0" dirty="0">
                          <a:solidFill>
                            <a:schemeClr val="tx1"/>
                          </a:solidFill>
                        </a:rPr>
                        <a:t>and planning</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extLst>
                  <a:ext uri="{0D108BD9-81ED-4DB2-BD59-A6C34878D82A}">
                    <a16:rowId xmlns:a16="http://schemas.microsoft.com/office/drawing/2014/main" val="10001"/>
                  </a:ext>
                </a:extLst>
              </a:tr>
              <a:tr h="8901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91°</a:t>
                      </a:r>
                      <a:r>
                        <a:rPr lang="en-US" sz="1800" baseline="0" dirty="0">
                          <a:solidFill>
                            <a:schemeClr val="tx1"/>
                          </a:solidFill>
                        </a:rPr>
                        <a:t> F to 103</a:t>
                      </a:r>
                      <a:r>
                        <a:rPr lang="en-US" sz="1800" dirty="0">
                          <a:solidFill>
                            <a:schemeClr val="tx1"/>
                          </a:solidFill>
                        </a:rPr>
                        <a:t>°</a:t>
                      </a:r>
                      <a:r>
                        <a:rPr lang="en-US" sz="1800" baseline="0" dirty="0">
                          <a:solidFill>
                            <a:schemeClr val="tx1"/>
                          </a:solidFill>
                        </a:rPr>
                        <a:t> F </a:t>
                      </a:r>
                      <a:endParaRPr lang="en-US" sz="1800" dirty="0">
                        <a:solidFill>
                          <a:schemeClr val="tx1"/>
                        </a:solidFill>
                      </a:endParaRPr>
                    </a:p>
                    <a:p>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r>
                        <a:rPr lang="en-US" sz="1800" dirty="0">
                          <a:solidFill>
                            <a:schemeClr val="tx1"/>
                          </a:solidFill>
                        </a:rPr>
                        <a:t>Moderate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r>
                        <a:rPr lang="en-US" sz="1800" dirty="0">
                          <a:solidFill>
                            <a:schemeClr val="tx1"/>
                          </a:solidFill>
                        </a:rPr>
                        <a:t>Implement</a:t>
                      </a:r>
                      <a:r>
                        <a:rPr lang="en-US" sz="1800" baseline="0" dirty="0">
                          <a:solidFill>
                            <a:schemeClr val="tx1"/>
                          </a:solidFill>
                        </a:rPr>
                        <a:t> precautions and heighten awareness</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extLst>
                  <a:ext uri="{0D108BD9-81ED-4DB2-BD59-A6C34878D82A}">
                    <a16:rowId xmlns:a16="http://schemas.microsoft.com/office/drawing/2014/main" val="10002"/>
                  </a:ext>
                </a:extLst>
              </a:tr>
              <a:tr h="878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103°</a:t>
                      </a:r>
                      <a:r>
                        <a:rPr lang="en-US" sz="1800" baseline="0" dirty="0">
                          <a:solidFill>
                            <a:schemeClr val="tx1"/>
                          </a:solidFill>
                        </a:rPr>
                        <a:t> F to 115</a:t>
                      </a:r>
                      <a:r>
                        <a:rPr lang="en-US" sz="1800" dirty="0">
                          <a:solidFill>
                            <a:schemeClr val="tx1"/>
                          </a:solidFill>
                        </a:rPr>
                        <a:t>°</a:t>
                      </a:r>
                      <a:r>
                        <a:rPr lang="en-US" sz="1800" baseline="0" dirty="0">
                          <a:solidFill>
                            <a:schemeClr val="tx1"/>
                          </a:solidFill>
                        </a:rPr>
                        <a:t> F </a:t>
                      </a:r>
                      <a:endParaRPr lang="en-US" sz="1800" dirty="0">
                        <a:solidFill>
                          <a:schemeClr val="tx1"/>
                        </a:solidFill>
                      </a:endParaRPr>
                    </a:p>
                    <a:p>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r>
                        <a:rPr lang="en-US" sz="1800" dirty="0">
                          <a:solidFill>
                            <a:schemeClr val="tx1"/>
                          </a:solidFill>
                        </a:rPr>
                        <a:t>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r>
                        <a:rPr lang="en-US" sz="1800" dirty="0">
                          <a:solidFill>
                            <a:schemeClr val="tx1"/>
                          </a:solidFill>
                        </a:rPr>
                        <a:t>Additional precautions to </a:t>
                      </a:r>
                    </a:p>
                    <a:p>
                      <a:r>
                        <a:rPr lang="en-US" sz="1800" dirty="0">
                          <a:solidFill>
                            <a:schemeClr val="tx1"/>
                          </a:solidFill>
                        </a:rPr>
                        <a:t>protect workers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extLst>
                  <a:ext uri="{0D108BD9-81ED-4DB2-BD59-A6C34878D82A}">
                    <a16:rowId xmlns:a16="http://schemas.microsoft.com/office/drawing/2014/main" val="10003"/>
                  </a:ext>
                </a:extLst>
              </a:tr>
              <a:tr h="1519226">
                <a:tc>
                  <a:txBody>
                    <a:bodyPr/>
                    <a:lstStyle/>
                    <a:p>
                      <a:r>
                        <a:rPr lang="en-US" sz="1800" dirty="0">
                          <a:solidFill>
                            <a:schemeClr val="tx1"/>
                          </a:solidFill>
                        </a:rPr>
                        <a:t>Greater than 115°</a:t>
                      </a:r>
                      <a:r>
                        <a:rPr lang="en-US" sz="1800" baseline="0" dirty="0">
                          <a:solidFill>
                            <a:schemeClr val="tx1"/>
                          </a:solidFill>
                        </a:rPr>
                        <a:t> F </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sz="1800" dirty="0">
                          <a:solidFill>
                            <a:schemeClr val="tx1"/>
                          </a:solidFill>
                        </a:rPr>
                        <a:t>Very</a:t>
                      </a:r>
                      <a:r>
                        <a:rPr lang="en-US" sz="1800" baseline="0" dirty="0">
                          <a:solidFill>
                            <a:schemeClr val="tx1"/>
                          </a:solidFill>
                        </a:rPr>
                        <a:t> high to extreme</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sz="1800" dirty="0">
                          <a:solidFill>
                            <a:schemeClr val="tx1"/>
                          </a:solidFill>
                        </a:rPr>
                        <a:t>Triggers even</a:t>
                      </a:r>
                      <a:r>
                        <a:rPr lang="en-US" sz="1800" baseline="0" dirty="0">
                          <a:solidFill>
                            <a:schemeClr val="tx1"/>
                          </a:solidFill>
                        </a:rPr>
                        <a:t> more aggressive protective </a:t>
                      </a:r>
                    </a:p>
                    <a:p>
                      <a:r>
                        <a:rPr lang="en-US" sz="1800" baseline="0" dirty="0">
                          <a:solidFill>
                            <a:schemeClr val="tx1"/>
                          </a:solidFill>
                        </a:rPr>
                        <a:t>measures</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6781800" y="5715000"/>
            <a:ext cx="1186543" cy="215444"/>
          </a:xfrm>
          <a:prstGeom prst="rect">
            <a:avLst/>
          </a:prstGeom>
          <a:noFill/>
        </p:spPr>
        <p:txBody>
          <a:bodyPr wrap="none" rtlCol="0">
            <a:spAutoFit/>
          </a:bodyPr>
          <a:lstStyle/>
          <a:p>
            <a:r>
              <a:rPr lang="en-US" sz="800" u="none" dirty="0"/>
              <a:t>NCDOL Photo Library</a:t>
            </a:r>
          </a:p>
        </p:txBody>
      </p:sp>
    </p:spTree>
    <p:extLst>
      <p:ext uri="{BB962C8B-B14F-4D97-AF65-F5344CB8AC3E}">
        <p14:creationId xmlns:p14="http://schemas.microsoft.com/office/powerpoint/2010/main" val="3573076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lstStyle/>
          <a:p>
            <a:r>
              <a:rPr lang="en-US" altLang="en-US"/>
              <a:t>Heat Disorders and Health Effects</a:t>
            </a:r>
          </a:p>
        </p:txBody>
      </p:sp>
      <p:sp>
        <p:nvSpPr>
          <p:cNvPr id="21507" name="Rectangle 3"/>
          <p:cNvSpPr>
            <a:spLocks noGrp="1" noChangeArrowheads="1"/>
          </p:cNvSpPr>
          <p:nvPr>
            <p:ph type="body" idx="4294967295"/>
          </p:nvPr>
        </p:nvSpPr>
        <p:spPr>
          <a:xfrm>
            <a:off x="533400" y="1295400"/>
            <a:ext cx="8077200" cy="4525963"/>
          </a:xfrm>
        </p:spPr>
        <p:txBody>
          <a:bodyPr/>
          <a:lstStyle/>
          <a:p>
            <a:pPr>
              <a:lnSpc>
                <a:spcPct val="130000"/>
              </a:lnSpc>
            </a:pPr>
            <a:r>
              <a:rPr lang="en-US" altLang="en-US" b="1" dirty="0"/>
              <a:t>Heat rash</a:t>
            </a:r>
          </a:p>
          <a:p>
            <a:pPr>
              <a:lnSpc>
                <a:spcPct val="130000"/>
              </a:lnSpc>
            </a:pPr>
            <a:endParaRPr lang="en-US" altLang="en-US" b="1" dirty="0"/>
          </a:p>
          <a:p>
            <a:pPr>
              <a:lnSpc>
                <a:spcPct val="130000"/>
              </a:lnSpc>
            </a:pPr>
            <a:r>
              <a:rPr lang="en-US" altLang="en-US" b="1" dirty="0"/>
              <a:t>Heat cramps</a:t>
            </a:r>
          </a:p>
          <a:p>
            <a:pPr>
              <a:lnSpc>
                <a:spcPct val="130000"/>
              </a:lnSpc>
            </a:pPr>
            <a:endParaRPr lang="en-US" altLang="en-US" b="1" dirty="0"/>
          </a:p>
          <a:p>
            <a:pPr>
              <a:lnSpc>
                <a:spcPct val="130000"/>
              </a:lnSpc>
            </a:pPr>
            <a:r>
              <a:rPr lang="en-US" altLang="en-US" b="1" dirty="0"/>
              <a:t>Heat exhaustion</a:t>
            </a:r>
          </a:p>
          <a:p>
            <a:pPr>
              <a:lnSpc>
                <a:spcPct val="130000"/>
              </a:lnSpc>
            </a:pPr>
            <a:endParaRPr lang="en-US" altLang="en-US" b="1" dirty="0"/>
          </a:p>
          <a:p>
            <a:pPr>
              <a:lnSpc>
                <a:spcPct val="130000"/>
              </a:lnSpc>
            </a:pPr>
            <a:r>
              <a:rPr lang="en-US" altLang="en-US" b="1" dirty="0"/>
              <a:t>Heat stroke</a:t>
            </a:r>
          </a:p>
        </p:txBody>
      </p:sp>
      <p:grpSp>
        <p:nvGrpSpPr>
          <p:cNvPr id="7" name="Group 6"/>
          <p:cNvGrpSpPr/>
          <p:nvPr/>
        </p:nvGrpSpPr>
        <p:grpSpPr>
          <a:xfrm>
            <a:off x="5029200" y="1828800"/>
            <a:ext cx="3048001" cy="3505200"/>
            <a:chOff x="5638800" y="3124200"/>
            <a:chExt cx="1797539" cy="1847891"/>
          </a:xfrm>
        </p:grpSpPr>
        <p:sp>
          <p:nvSpPr>
            <p:cNvPr id="8" name="Sun 7"/>
            <p:cNvSpPr/>
            <p:nvPr/>
          </p:nvSpPr>
          <p:spPr bwMode="auto">
            <a:xfrm>
              <a:off x="5638800" y="3124200"/>
              <a:ext cx="1752600" cy="1552104"/>
            </a:xfrm>
            <a:prstGeom prst="sun">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9" name="TextBox 8"/>
            <p:cNvSpPr txBox="1"/>
            <p:nvPr/>
          </p:nvSpPr>
          <p:spPr>
            <a:xfrm>
              <a:off x="6161631" y="4756647"/>
              <a:ext cx="1274708" cy="215444"/>
            </a:xfrm>
            <a:prstGeom prst="rect">
              <a:avLst/>
            </a:prstGeom>
            <a:noFill/>
          </p:spPr>
          <p:txBody>
            <a:bodyPr wrap="none" rtlCol="0">
              <a:spAutoFit/>
            </a:bodyPr>
            <a:lstStyle/>
            <a:p>
              <a:r>
                <a:rPr lang="en-US" sz="800" b="1" u="none" dirty="0">
                  <a:latin typeface="+mj-lt"/>
                </a:rPr>
                <a:t>NCDOL Photo Library </a:t>
              </a:r>
            </a:p>
          </p:txBody>
        </p:sp>
      </p:grpSp>
    </p:spTree>
    <p:extLst>
      <p:ext uri="{BB962C8B-B14F-4D97-AF65-F5344CB8AC3E}">
        <p14:creationId xmlns:p14="http://schemas.microsoft.com/office/powerpoint/2010/main" val="3537864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609600" y="381000"/>
            <a:ext cx="8305800" cy="553998"/>
          </a:xfrm>
        </p:spPr>
        <p:txBody>
          <a:bodyPr/>
          <a:lstStyle/>
          <a:p>
            <a:r>
              <a:rPr lang="en-US" altLang="en-US" dirty="0"/>
              <a:t>Cal/OSHA Heat Illness Study</a:t>
            </a:r>
          </a:p>
        </p:txBody>
      </p:sp>
      <p:sp>
        <p:nvSpPr>
          <p:cNvPr id="21507" name="Rectangle 3"/>
          <p:cNvSpPr>
            <a:spLocks noGrp="1" noChangeArrowheads="1"/>
          </p:cNvSpPr>
          <p:nvPr>
            <p:ph type="body" idx="4294967295"/>
          </p:nvPr>
        </p:nvSpPr>
        <p:spPr>
          <a:xfrm>
            <a:off x="609600" y="1265237"/>
            <a:ext cx="3733800" cy="4525963"/>
          </a:xfrm>
        </p:spPr>
        <p:txBody>
          <a:bodyPr/>
          <a:lstStyle/>
          <a:p>
            <a:r>
              <a:rPr lang="en-US" altLang="en-US" dirty="0"/>
              <a:t>Half of the workers suffered heat illnesses on the first day of work.</a:t>
            </a:r>
          </a:p>
          <a:p>
            <a:pPr>
              <a:lnSpc>
                <a:spcPct val="130000"/>
              </a:lnSpc>
            </a:pPr>
            <a:endParaRPr lang="en-US" altLang="en-US" sz="1400" dirty="0"/>
          </a:p>
          <a:p>
            <a:pPr>
              <a:lnSpc>
                <a:spcPct val="130000"/>
              </a:lnSpc>
            </a:pPr>
            <a:endParaRPr lang="en-US" altLang="en-US" sz="1400" dirty="0"/>
          </a:p>
          <a:p>
            <a:pPr>
              <a:lnSpc>
                <a:spcPct val="130000"/>
              </a:lnSpc>
            </a:pPr>
            <a:endParaRPr lang="en-US" altLang="en-US" sz="1400" dirty="0"/>
          </a:p>
          <a:p>
            <a:r>
              <a:rPr lang="en-US" altLang="en-US" dirty="0"/>
              <a:t>80% of the workers had been on the job for four or fewer days.</a:t>
            </a:r>
          </a:p>
        </p:txBody>
      </p:sp>
      <p:grpSp>
        <p:nvGrpSpPr>
          <p:cNvPr id="10" name="Group 9"/>
          <p:cNvGrpSpPr/>
          <p:nvPr/>
        </p:nvGrpSpPr>
        <p:grpSpPr>
          <a:xfrm>
            <a:off x="5029200" y="1828800"/>
            <a:ext cx="3048001" cy="3505200"/>
            <a:chOff x="5638800" y="3124200"/>
            <a:chExt cx="1797539" cy="1847891"/>
          </a:xfrm>
        </p:grpSpPr>
        <p:sp>
          <p:nvSpPr>
            <p:cNvPr id="11" name="Sun 10"/>
            <p:cNvSpPr/>
            <p:nvPr/>
          </p:nvSpPr>
          <p:spPr bwMode="auto">
            <a:xfrm>
              <a:off x="5638800" y="3124200"/>
              <a:ext cx="1752600" cy="1552104"/>
            </a:xfrm>
            <a:prstGeom prst="sun">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12" name="TextBox 11"/>
            <p:cNvSpPr txBox="1"/>
            <p:nvPr/>
          </p:nvSpPr>
          <p:spPr>
            <a:xfrm>
              <a:off x="6161631" y="4756647"/>
              <a:ext cx="1274708" cy="215444"/>
            </a:xfrm>
            <a:prstGeom prst="rect">
              <a:avLst/>
            </a:prstGeom>
            <a:noFill/>
          </p:spPr>
          <p:txBody>
            <a:bodyPr wrap="none" rtlCol="0">
              <a:spAutoFit/>
            </a:bodyPr>
            <a:lstStyle/>
            <a:p>
              <a:r>
                <a:rPr lang="en-US" sz="800" b="1" u="none" dirty="0">
                  <a:latin typeface="+mj-lt"/>
                </a:rPr>
                <a:t>NCDOL Photo Library </a:t>
              </a:r>
            </a:p>
          </p:txBody>
        </p:sp>
      </p:grpSp>
      <p:sp>
        <p:nvSpPr>
          <p:cNvPr id="7" name="Rectangle 6">
            <a:extLst>
              <a:ext uri="{FF2B5EF4-FFF2-40B4-BE49-F238E27FC236}">
                <a16:creationId xmlns:a16="http://schemas.microsoft.com/office/drawing/2014/main" id="{1433EC71-A50E-4858-88EB-72303C5E345C}"/>
              </a:ext>
            </a:extLst>
          </p:cNvPr>
          <p:cNvSpPr/>
          <p:nvPr/>
        </p:nvSpPr>
        <p:spPr>
          <a:xfrm>
            <a:off x="3733800" y="5666734"/>
            <a:ext cx="6477000" cy="276999"/>
          </a:xfrm>
          <a:prstGeom prst="rect">
            <a:avLst/>
          </a:prstGeom>
        </p:spPr>
        <p:txBody>
          <a:bodyPr wrap="square">
            <a:spAutoFit/>
          </a:bodyPr>
          <a:lstStyle/>
          <a:p>
            <a:pPr eaLnBrk="1" hangingPunct="1"/>
            <a:r>
              <a:rPr lang="en-US" sz="1200" b="1" dirty="0">
                <a:latin typeface="+mj-lt"/>
                <a:cs typeface="Calibri" panose="020F0502020204030204" pitchFamily="34" charset="0"/>
                <a:hlinkClick r:id="rId3"/>
              </a:rPr>
              <a:t>https://www.dir.ca.gov/DOSH/heatillnessinvestigations-2005.pdf</a:t>
            </a:r>
            <a:endParaRPr lang="en-US" altLang="en-US" sz="1200" b="1" dirty="0">
              <a:latin typeface="+mj-lt"/>
              <a:cs typeface="Calibri" panose="020F0502020204030204" pitchFamily="34" charset="0"/>
            </a:endParaRPr>
          </a:p>
        </p:txBody>
      </p:sp>
    </p:spTree>
    <p:extLst>
      <p:ext uri="{BB962C8B-B14F-4D97-AF65-F5344CB8AC3E}">
        <p14:creationId xmlns:p14="http://schemas.microsoft.com/office/powerpoint/2010/main" val="256591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r>
              <a:rPr lang="en-US" altLang="en-US"/>
              <a:t>Heat Rash</a:t>
            </a:r>
          </a:p>
        </p:txBody>
      </p:sp>
      <p:sp>
        <p:nvSpPr>
          <p:cNvPr id="23555" name="Rectangle 3"/>
          <p:cNvSpPr>
            <a:spLocks noGrp="1" noChangeArrowheads="1"/>
          </p:cNvSpPr>
          <p:nvPr>
            <p:ph type="body" idx="4294967295"/>
          </p:nvPr>
        </p:nvSpPr>
        <p:spPr>
          <a:xfrm>
            <a:off x="533400" y="1295400"/>
            <a:ext cx="8001000" cy="4525963"/>
          </a:xfrm>
        </p:spPr>
        <p:txBody>
          <a:bodyPr/>
          <a:lstStyle/>
          <a:p>
            <a:r>
              <a:rPr lang="en-US" altLang="en-US" dirty="0"/>
              <a:t>Most common problem in hot work environments.</a:t>
            </a:r>
          </a:p>
          <a:p>
            <a:endParaRPr lang="en-US" altLang="en-US" sz="1200" dirty="0"/>
          </a:p>
          <a:p>
            <a:endParaRPr lang="en-US" altLang="en-US" sz="1200" dirty="0"/>
          </a:p>
          <a:p>
            <a:r>
              <a:rPr lang="en-US" altLang="en-US" b="1" dirty="0"/>
              <a:t>Symptoms</a:t>
            </a:r>
          </a:p>
          <a:p>
            <a:pPr lvl="1"/>
            <a:endParaRPr lang="en-US" altLang="en-US" sz="800" dirty="0"/>
          </a:p>
          <a:p>
            <a:pPr lvl="1"/>
            <a:r>
              <a:rPr lang="en-US" altLang="en-US" dirty="0"/>
              <a:t>Prickly heat is manifested as red papules and usually appears in areas where the clothing is restrictive.</a:t>
            </a:r>
          </a:p>
          <a:p>
            <a:pPr lvl="1"/>
            <a:endParaRPr lang="en-US" altLang="en-US" sz="1000" dirty="0"/>
          </a:p>
          <a:p>
            <a:pPr lvl="1"/>
            <a:r>
              <a:rPr lang="en-US" altLang="en-US" dirty="0"/>
              <a:t>Sweat cannot freely evaporate from the skin and sweat ducts become plugged.</a:t>
            </a:r>
          </a:p>
          <a:p>
            <a:endParaRPr lang="en-US" altLang="en-US" sz="1000" dirty="0"/>
          </a:p>
          <a:p>
            <a:endParaRPr lang="en-US" altLang="en-US" dirty="0">
              <a:solidFill>
                <a:srgbClr val="663300"/>
              </a:solidFill>
            </a:endParaRPr>
          </a:p>
          <a:p>
            <a:endParaRPr lang="en-US" altLang="en-US" dirty="0"/>
          </a:p>
        </p:txBody>
      </p:sp>
      <p:grpSp>
        <p:nvGrpSpPr>
          <p:cNvPr id="4" name="Group 3"/>
          <p:cNvGrpSpPr/>
          <p:nvPr/>
        </p:nvGrpSpPr>
        <p:grpSpPr>
          <a:xfrm>
            <a:off x="6977449" y="4413422"/>
            <a:ext cx="1066800" cy="1043417"/>
            <a:chOff x="5503985" y="3124200"/>
            <a:chExt cx="1887415" cy="1767548"/>
          </a:xfrm>
        </p:grpSpPr>
        <p:sp>
          <p:nvSpPr>
            <p:cNvPr id="5" name="Sun 4"/>
            <p:cNvSpPr/>
            <p:nvPr/>
          </p:nvSpPr>
          <p:spPr bwMode="auto">
            <a:xfrm>
              <a:off x="5638800" y="3124200"/>
              <a:ext cx="1752600" cy="1552104"/>
            </a:xfrm>
            <a:prstGeom prst="sun">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dirty="0">
                <a:ln>
                  <a:noFill/>
                </a:ln>
                <a:solidFill>
                  <a:schemeClr val="tx1"/>
                </a:solidFill>
                <a:effectLst/>
                <a:latin typeface="Times New Roman" pitchFamily="18" charset="0"/>
              </a:endParaRPr>
            </a:p>
          </p:txBody>
        </p:sp>
        <p:sp>
          <p:nvSpPr>
            <p:cNvPr id="6" name="TextBox 5"/>
            <p:cNvSpPr txBox="1"/>
            <p:nvPr/>
          </p:nvSpPr>
          <p:spPr>
            <a:xfrm>
              <a:off x="5503985" y="4676303"/>
              <a:ext cx="1274708" cy="215445"/>
            </a:xfrm>
            <a:prstGeom prst="rect">
              <a:avLst/>
            </a:prstGeom>
            <a:noFill/>
          </p:spPr>
          <p:txBody>
            <a:bodyPr wrap="none" rtlCol="0">
              <a:spAutoFit/>
            </a:bodyPr>
            <a:lstStyle/>
            <a:p>
              <a:r>
                <a:rPr lang="en-US" sz="800" b="1" u="none" dirty="0">
                  <a:latin typeface="+mj-lt"/>
                </a:rPr>
                <a:t>NCDOL Photo Library </a:t>
              </a:r>
            </a:p>
          </p:txBody>
        </p:sp>
      </p:grpSp>
    </p:spTree>
    <p:extLst>
      <p:ext uri="{BB962C8B-B14F-4D97-AF65-F5344CB8AC3E}">
        <p14:creationId xmlns:p14="http://schemas.microsoft.com/office/powerpoint/2010/main" val="3528513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r>
              <a:rPr lang="en-US" altLang="en-US"/>
              <a:t>Heat Rash</a:t>
            </a:r>
          </a:p>
        </p:txBody>
      </p:sp>
      <p:sp>
        <p:nvSpPr>
          <p:cNvPr id="25603" name="Rectangle 3"/>
          <p:cNvSpPr>
            <a:spLocks noGrp="1" noChangeArrowheads="1"/>
          </p:cNvSpPr>
          <p:nvPr>
            <p:ph type="body" idx="4294967295"/>
          </p:nvPr>
        </p:nvSpPr>
        <p:spPr>
          <a:xfrm>
            <a:off x="533400" y="1295400"/>
            <a:ext cx="8077200" cy="4525963"/>
          </a:xfrm>
        </p:spPr>
        <p:txBody>
          <a:bodyPr/>
          <a:lstStyle/>
          <a:p>
            <a:r>
              <a:rPr lang="en-US" altLang="en-US" b="1" dirty="0"/>
              <a:t>Prevention </a:t>
            </a:r>
          </a:p>
          <a:p>
            <a:pPr lvl="1"/>
            <a:r>
              <a:rPr lang="en-US" altLang="en-US" dirty="0"/>
              <a:t>Prevented by breathable clothing and thorough cleansing of the skin. </a:t>
            </a:r>
          </a:p>
          <a:p>
            <a:pPr>
              <a:buFont typeface="Wingdings" panose="05000000000000000000" pitchFamily="2" charset="2"/>
              <a:buNone/>
            </a:pPr>
            <a:endParaRPr lang="en-US" altLang="en-US" sz="1000" dirty="0"/>
          </a:p>
          <a:p>
            <a:pPr>
              <a:buFont typeface="Wingdings" panose="05000000000000000000" pitchFamily="2" charset="2"/>
              <a:buNone/>
            </a:pPr>
            <a:endParaRPr lang="en-US" altLang="en-US" sz="1000" dirty="0"/>
          </a:p>
          <a:p>
            <a:r>
              <a:rPr lang="en-US" altLang="en-US" b="1" dirty="0"/>
              <a:t>Treatment</a:t>
            </a:r>
          </a:p>
          <a:p>
            <a:pPr lvl="1"/>
            <a:r>
              <a:rPr lang="en-US" altLang="en-US" dirty="0"/>
              <a:t>Treated by keeping skin dry, use of cooled sleeping quarters, and calamine lotion.</a:t>
            </a:r>
            <a:r>
              <a:rPr lang="en-US" altLang="en-US" dirty="0">
                <a:solidFill>
                  <a:srgbClr val="663300"/>
                </a:solidFill>
              </a:rPr>
              <a:t> </a:t>
            </a:r>
          </a:p>
          <a:p>
            <a:endParaRPr lang="en-US" altLang="en-US" dirty="0"/>
          </a:p>
        </p:txBody>
      </p:sp>
      <p:grpSp>
        <p:nvGrpSpPr>
          <p:cNvPr id="7" name="Group 6"/>
          <p:cNvGrpSpPr/>
          <p:nvPr/>
        </p:nvGrpSpPr>
        <p:grpSpPr>
          <a:xfrm>
            <a:off x="6934200" y="4419600"/>
            <a:ext cx="1485902" cy="1376363"/>
            <a:chOff x="5638800" y="3124200"/>
            <a:chExt cx="1752600" cy="1767548"/>
          </a:xfrm>
        </p:grpSpPr>
        <p:sp>
          <p:nvSpPr>
            <p:cNvPr id="8" name="Sun 7"/>
            <p:cNvSpPr/>
            <p:nvPr/>
          </p:nvSpPr>
          <p:spPr bwMode="auto">
            <a:xfrm>
              <a:off x="5638800" y="3124200"/>
              <a:ext cx="1752600" cy="1552104"/>
            </a:xfrm>
            <a:prstGeom prst="sun">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9" name="TextBox 8"/>
            <p:cNvSpPr txBox="1"/>
            <p:nvPr/>
          </p:nvSpPr>
          <p:spPr>
            <a:xfrm>
              <a:off x="5847063" y="4676303"/>
              <a:ext cx="1274708" cy="215445"/>
            </a:xfrm>
            <a:prstGeom prst="rect">
              <a:avLst/>
            </a:prstGeom>
            <a:noFill/>
          </p:spPr>
          <p:txBody>
            <a:bodyPr wrap="none" rtlCol="0">
              <a:spAutoFit/>
            </a:bodyPr>
            <a:lstStyle/>
            <a:p>
              <a:r>
                <a:rPr lang="en-US" sz="800" b="1" u="none" dirty="0">
                  <a:latin typeface="+mj-lt"/>
                </a:rPr>
                <a:t>NCDOL Photo Library </a:t>
              </a:r>
            </a:p>
          </p:txBody>
        </p:sp>
      </p:grpSp>
    </p:spTree>
    <p:extLst>
      <p:ext uri="{BB962C8B-B14F-4D97-AF65-F5344CB8AC3E}">
        <p14:creationId xmlns:p14="http://schemas.microsoft.com/office/powerpoint/2010/main" val="3578216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r>
              <a:rPr lang="en-US" altLang="en-US"/>
              <a:t>Heat Cramps</a:t>
            </a:r>
          </a:p>
        </p:txBody>
      </p:sp>
      <p:sp>
        <p:nvSpPr>
          <p:cNvPr id="27651" name="Rectangle 3"/>
          <p:cNvSpPr>
            <a:spLocks noGrp="1" noChangeArrowheads="1"/>
          </p:cNvSpPr>
          <p:nvPr>
            <p:ph type="body" idx="4294967295"/>
          </p:nvPr>
        </p:nvSpPr>
        <p:spPr>
          <a:xfrm>
            <a:off x="533400" y="1066800"/>
            <a:ext cx="8305800" cy="4495800"/>
          </a:xfrm>
        </p:spPr>
        <p:txBody>
          <a:bodyPr/>
          <a:lstStyle/>
          <a:p>
            <a:endParaRPr lang="en-US" altLang="en-US" sz="1000" dirty="0"/>
          </a:p>
          <a:p>
            <a:r>
              <a:rPr lang="en-US" altLang="en-US" sz="2200" dirty="0"/>
              <a:t>May result after excessive water loss, sweating, and dehydration.</a:t>
            </a:r>
          </a:p>
          <a:p>
            <a:endParaRPr lang="en-US" altLang="en-US" sz="2000" dirty="0"/>
          </a:p>
          <a:p>
            <a:r>
              <a:rPr lang="en-US" altLang="en-US" sz="2200" b="1" dirty="0"/>
              <a:t>Symptoms</a:t>
            </a:r>
            <a:r>
              <a:rPr lang="en-US" altLang="en-US" sz="2000" dirty="0"/>
              <a:t> </a:t>
            </a:r>
          </a:p>
          <a:p>
            <a:pPr lvl="1"/>
            <a:r>
              <a:rPr lang="en-US" altLang="en-US" sz="2000" dirty="0"/>
              <a:t>Shriveled skin, sunken eyes, dry mouth, and tongue</a:t>
            </a:r>
          </a:p>
          <a:p>
            <a:pPr>
              <a:buFont typeface="Wingdings" panose="05000000000000000000" pitchFamily="2" charset="2"/>
              <a:buNone/>
            </a:pPr>
            <a:endParaRPr lang="en-US" altLang="en-US" sz="2000" dirty="0"/>
          </a:p>
          <a:p>
            <a:pPr lvl="1"/>
            <a:r>
              <a:rPr lang="en-US" altLang="en-US" sz="2000" dirty="0"/>
              <a:t>Severe pain and cramps in legs and abdomen, fainting or dizziness, weakness, profuse sweating, and headaches</a:t>
            </a:r>
          </a:p>
          <a:p>
            <a:pPr lvl="1">
              <a:buFont typeface="Symbol" panose="05050102010706020507" pitchFamily="18" charset="2"/>
              <a:buNone/>
            </a:pPr>
            <a:endParaRPr lang="en-US" altLang="en-US" sz="2000" dirty="0"/>
          </a:p>
          <a:p>
            <a:r>
              <a:rPr lang="en-US" altLang="en-US" sz="2200" b="1" dirty="0"/>
              <a:t>Treatment</a:t>
            </a:r>
            <a:r>
              <a:rPr lang="en-US" altLang="en-US" sz="2200" dirty="0"/>
              <a:t> </a:t>
            </a:r>
          </a:p>
          <a:p>
            <a:pPr lvl="1"/>
            <a:r>
              <a:rPr lang="en-US" altLang="en-US" sz="2000" dirty="0"/>
              <a:t>Increase fluid intake, provide rest, and move to a cool place.</a:t>
            </a:r>
          </a:p>
          <a:p>
            <a:pPr lvl="1"/>
            <a:endParaRPr lang="en-US" altLang="en-US" sz="1000" dirty="0"/>
          </a:p>
        </p:txBody>
      </p:sp>
      <p:grpSp>
        <p:nvGrpSpPr>
          <p:cNvPr id="4" name="Group 3"/>
          <p:cNvGrpSpPr/>
          <p:nvPr/>
        </p:nvGrpSpPr>
        <p:grpSpPr>
          <a:xfrm>
            <a:off x="7372350" y="1831228"/>
            <a:ext cx="1143000" cy="1043417"/>
            <a:chOff x="5638800" y="3124200"/>
            <a:chExt cx="1752600" cy="1767548"/>
          </a:xfrm>
        </p:grpSpPr>
        <p:sp>
          <p:nvSpPr>
            <p:cNvPr id="5" name="Sun 4"/>
            <p:cNvSpPr/>
            <p:nvPr/>
          </p:nvSpPr>
          <p:spPr bwMode="auto">
            <a:xfrm>
              <a:off x="5638800" y="3124200"/>
              <a:ext cx="1752600" cy="1552104"/>
            </a:xfrm>
            <a:prstGeom prst="sun">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6" name="TextBox 5"/>
            <p:cNvSpPr txBox="1"/>
            <p:nvPr/>
          </p:nvSpPr>
          <p:spPr>
            <a:xfrm>
              <a:off x="5638800" y="4676303"/>
              <a:ext cx="1274708" cy="215445"/>
            </a:xfrm>
            <a:prstGeom prst="rect">
              <a:avLst/>
            </a:prstGeom>
            <a:noFill/>
          </p:spPr>
          <p:txBody>
            <a:bodyPr wrap="none" rtlCol="0">
              <a:spAutoFit/>
            </a:bodyPr>
            <a:lstStyle/>
            <a:p>
              <a:r>
                <a:rPr lang="en-US" sz="800" b="1" u="none" dirty="0">
                  <a:latin typeface="+mj-lt"/>
                </a:rPr>
                <a:t>NCDOL Photo Library </a:t>
              </a:r>
            </a:p>
          </p:txBody>
        </p:sp>
      </p:grpSp>
    </p:spTree>
    <p:extLst>
      <p:ext uri="{BB962C8B-B14F-4D97-AF65-F5344CB8AC3E}">
        <p14:creationId xmlns:p14="http://schemas.microsoft.com/office/powerpoint/2010/main" val="1742732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r>
              <a:rPr lang="en-US" altLang="en-US"/>
              <a:t>Heat Exhaustion</a:t>
            </a:r>
          </a:p>
        </p:txBody>
      </p:sp>
      <p:sp>
        <p:nvSpPr>
          <p:cNvPr id="31747" name="Rectangle 3"/>
          <p:cNvSpPr>
            <a:spLocks noGrp="1" noChangeArrowheads="1"/>
          </p:cNvSpPr>
          <p:nvPr>
            <p:ph type="body" idx="4294967295"/>
          </p:nvPr>
        </p:nvSpPr>
        <p:spPr>
          <a:xfrm>
            <a:off x="533400" y="1143000"/>
            <a:ext cx="8077200" cy="4525963"/>
          </a:xfrm>
        </p:spPr>
        <p:txBody>
          <a:bodyPr/>
          <a:lstStyle/>
          <a:p>
            <a:pPr>
              <a:buFont typeface="Wingdings" panose="05000000000000000000" pitchFamily="2" charset="2"/>
              <a:buNone/>
            </a:pPr>
            <a:endParaRPr lang="en-US" altLang="en-US" sz="1200" dirty="0"/>
          </a:p>
          <a:p>
            <a:r>
              <a:rPr lang="en-US" altLang="en-US" dirty="0"/>
              <a:t>Blood moves toward outer body to remove heat.</a:t>
            </a:r>
          </a:p>
          <a:p>
            <a:endParaRPr lang="en-US" altLang="en-US" sz="800" dirty="0"/>
          </a:p>
          <a:p>
            <a:pPr lvl="1"/>
            <a:r>
              <a:rPr lang="en-US" altLang="en-US" dirty="0"/>
              <a:t>Blood pools in the skin leaving less for the brain.</a:t>
            </a:r>
            <a:endParaRPr lang="en-US" altLang="en-US" sz="900" dirty="0"/>
          </a:p>
          <a:p>
            <a:endParaRPr lang="en-US" altLang="en-US" sz="1000" dirty="0"/>
          </a:p>
          <a:p>
            <a:endParaRPr lang="en-US" altLang="en-US" sz="1000" dirty="0"/>
          </a:p>
          <a:p>
            <a:r>
              <a:rPr lang="en-US" altLang="en-US" b="1" dirty="0"/>
              <a:t>Symptoms</a:t>
            </a:r>
            <a:r>
              <a:rPr lang="en-US" altLang="en-US" dirty="0"/>
              <a:t> </a:t>
            </a:r>
          </a:p>
          <a:p>
            <a:endParaRPr lang="en-US" altLang="en-US" sz="800" dirty="0"/>
          </a:p>
          <a:p>
            <a:pPr lvl="1"/>
            <a:r>
              <a:rPr lang="en-US" altLang="en-US" dirty="0"/>
              <a:t>Fatigue, headache, dizziness, profuse sweating, rapid pulse, thirst, loss of appetite, nausea, vomiting, and fainting</a:t>
            </a:r>
          </a:p>
        </p:txBody>
      </p:sp>
      <p:grpSp>
        <p:nvGrpSpPr>
          <p:cNvPr id="7" name="Group 6"/>
          <p:cNvGrpSpPr/>
          <p:nvPr/>
        </p:nvGrpSpPr>
        <p:grpSpPr>
          <a:xfrm>
            <a:off x="6858000" y="4343400"/>
            <a:ext cx="1371600" cy="1348217"/>
            <a:chOff x="5638800" y="3124200"/>
            <a:chExt cx="1752600" cy="1767548"/>
          </a:xfrm>
        </p:grpSpPr>
        <p:sp>
          <p:nvSpPr>
            <p:cNvPr id="8" name="Sun 7"/>
            <p:cNvSpPr/>
            <p:nvPr/>
          </p:nvSpPr>
          <p:spPr bwMode="auto">
            <a:xfrm>
              <a:off x="5638800" y="3124200"/>
              <a:ext cx="1752600" cy="1552104"/>
            </a:xfrm>
            <a:prstGeom prst="sun">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9" name="TextBox 8"/>
            <p:cNvSpPr txBox="1"/>
            <p:nvPr/>
          </p:nvSpPr>
          <p:spPr>
            <a:xfrm>
              <a:off x="5847828" y="4676303"/>
              <a:ext cx="1274707" cy="215445"/>
            </a:xfrm>
            <a:prstGeom prst="rect">
              <a:avLst/>
            </a:prstGeom>
            <a:noFill/>
          </p:spPr>
          <p:txBody>
            <a:bodyPr wrap="none" rtlCol="0">
              <a:spAutoFit/>
            </a:bodyPr>
            <a:lstStyle/>
            <a:p>
              <a:r>
                <a:rPr lang="en-US" sz="800" b="1" u="none" dirty="0">
                  <a:latin typeface="+mj-lt"/>
                </a:rPr>
                <a:t>NCDOL Photo Library </a:t>
              </a:r>
            </a:p>
          </p:txBody>
        </p:sp>
      </p:grpSp>
    </p:spTree>
    <p:extLst>
      <p:ext uri="{BB962C8B-B14F-4D97-AF65-F5344CB8AC3E}">
        <p14:creationId xmlns:p14="http://schemas.microsoft.com/office/powerpoint/2010/main" val="2671624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r>
              <a:rPr lang="en-US" altLang="en-US"/>
              <a:t>Heat Exhaustion</a:t>
            </a:r>
          </a:p>
        </p:txBody>
      </p:sp>
      <p:sp>
        <p:nvSpPr>
          <p:cNvPr id="33795" name="Rectangle 3"/>
          <p:cNvSpPr>
            <a:spLocks noGrp="1" noChangeArrowheads="1"/>
          </p:cNvSpPr>
          <p:nvPr>
            <p:ph type="body" idx="4294967295"/>
          </p:nvPr>
        </p:nvSpPr>
        <p:spPr>
          <a:xfrm>
            <a:off x="533400" y="1143000"/>
            <a:ext cx="8077200" cy="4525963"/>
          </a:xfrm>
        </p:spPr>
        <p:txBody>
          <a:bodyPr/>
          <a:lstStyle/>
          <a:p>
            <a:pPr>
              <a:buFont typeface="Wingdings" panose="05000000000000000000" pitchFamily="2" charset="2"/>
              <a:buNone/>
            </a:pPr>
            <a:endParaRPr lang="en-US" altLang="en-US" sz="1200" dirty="0"/>
          </a:p>
          <a:p>
            <a:r>
              <a:rPr lang="en-US" altLang="en-US" b="1" dirty="0"/>
              <a:t>Treatment</a:t>
            </a:r>
            <a:r>
              <a:rPr lang="en-US" altLang="en-US" dirty="0"/>
              <a:t> </a:t>
            </a:r>
          </a:p>
          <a:p>
            <a:endParaRPr lang="en-US" altLang="en-US" sz="1000" dirty="0"/>
          </a:p>
          <a:p>
            <a:pPr lvl="1"/>
            <a:r>
              <a:rPr lang="en-US" altLang="en-US" dirty="0"/>
              <a:t>Get to the shade, cool off, increase fluids; use cold wet towels or ice; use a fan; elevate legs above heart; loosen clothing; don’t give any liquids containing alcohol or caffeine. </a:t>
            </a:r>
          </a:p>
          <a:p>
            <a:pPr lvl="1"/>
            <a:endParaRPr lang="en-US" altLang="en-US" sz="1000" dirty="0"/>
          </a:p>
          <a:p>
            <a:pPr lvl="1"/>
            <a:r>
              <a:rPr lang="en-US" altLang="en-US" dirty="0"/>
              <a:t>If condition worsens, seek medical attention immediately. </a:t>
            </a:r>
          </a:p>
          <a:p>
            <a:pPr lvl="1"/>
            <a:endParaRPr lang="en-US" altLang="en-US" sz="800" dirty="0"/>
          </a:p>
          <a:p>
            <a:pPr lvl="1"/>
            <a:r>
              <a:rPr lang="en-US" altLang="en-US" dirty="0"/>
              <a:t>If left untreated, heat exhaustion can </a:t>
            </a:r>
          </a:p>
          <a:p>
            <a:pPr lvl="1">
              <a:buFont typeface="Symbol" panose="05050102010706020507" pitchFamily="18" charset="2"/>
              <a:buNone/>
            </a:pPr>
            <a:r>
              <a:rPr lang="en-US" altLang="en-US" dirty="0"/>
              <a:t>   lead to </a:t>
            </a:r>
            <a:r>
              <a:rPr lang="en-US" altLang="en-US" b="1" dirty="0"/>
              <a:t>HEAT STROKE.</a:t>
            </a:r>
            <a:endParaRPr lang="en-US" altLang="en-US" dirty="0"/>
          </a:p>
        </p:txBody>
      </p:sp>
      <p:grpSp>
        <p:nvGrpSpPr>
          <p:cNvPr id="7" name="Group 6"/>
          <p:cNvGrpSpPr/>
          <p:nvPr/>
        </p:nvGrpSpPr>
        <p:grpSpPr>
          <a:xfrm>
            <a:off x="6968067" y="4290583"/>
            <a:ext cx="1490133" cy="1576817"/>
            <a:chOff x="5638800" y="3124200"/>
            <a:chExt cx="1752600" cy="1767548"/>
          </a:xfrm>
        </p:grpSpPr>
        <p:sp>
          <p:nvSpPr>
            <p:cNvPr id="8" name="Sun 7"/>
            <p:cNvSpPr/>
            <p:nvPr/>
          </p:nvSpPr>
          <p:spPr bwMode="auto">
            <a:xfrm>
              <a:off x="5638800" y="3124200"/>
              <a:ext cx="1752600" cy="1552104"/>
            </a:xfrm>
            <a:prstGeom prst="sun">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9" name="TextBox 8"/>
            <p:cNvSpPr txBox="1"/>
            <p:nvPr/>
          </p:nvSpPr>
          <p:spPr>
            <a:xfrm>
              <a:off x="5847828" y="4676303"/>
              <a:ext cx="1274707" cy="215445"/>
            </a:xfrm>
            <a:prstGeom prst="rect">
              <a:avLst/>
            </a:prstGeom>
            <a:noFill/>
          </p:spPr>
          <p:txBody>
            <a:bodyPr wrap="none" rtlCol="0">
              <a:spAutoFit/>
            </a:bodyPr>
            <a:lstStyle/>
            <a:p>
              <a:r>
                <a:rPr lang="en-US" sz="800" b="1" u="none" dirty="0">
                  <a:latin typeface="+mj-lt"/>
                </a:rPr>
                <a:t>NCDOL Photo Library </a:t>
              </a:r>
            </a:p>
          </p:txBody>
        </p:sp>
      </p:grpSp>
    </p:spTree>
    <p:extLst>
      <p:ext uri="{BB962C8B-B14F-4D97-AF65-F5344CB8AC3E}">
        <p14:creationId xmlns:p14="http://schemas.microsoft.com/office/powerpoint/2010/main" val="136237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r>
              <a:rPr lang="en-US" altLang="en-US"/>
              <a:t>Heat Stroke</a:t>
            </a:r>
          </a:p>
        </p:txBody>
      </p:sp>
      <p:sp>
        <p:nvSpPr>
          <p:cNvPr id="35843" name="Rectangle 3"/>
          <p:cNvSpPr>
            <a:spLocks noGrp="1" noChangeArrowheads="1"/>
          </p:cNvSpPr>
          <p:nvPr>
            <p:ph type="body" idx="4294967295"/>
          </p:nvPr>
        </p:nvSpPr>
        <p:spPr>
          <a:xfrm>
            <a:off x="533400" y="1036637"/>
            <a:ext cx="7924800" cy="4525963"/>
          </a:xfrm>
        </p:spPr>
        <p:txBody>
          <a:bodyPr/>
          <a:lstStyle/>
          <a:p>
            <a:pPr>
              <a:buFont typeface="Wingdings" panose="05000000000000000000" pitchFamily="2" charset="2"/>
              <a:buNone/>
            </a:pPr>
            <a:endParaRPr lang="en-US" altLang="en-US" sz="1200" dirty="0"/>
          </a:p>
          <a:p>
            <a:r>
              <a:rPr lang="en-US" altLang="en-US" dirty="0"/>
              <a:t>A medical emergency and a life-threatening condition caused by the failure of the heat-regulating mechanisms of the body due to high heat and humidity.</a:t>
            </a:r>
          </a:p>
          <a:p>
            <a:endParaRPr lang="en-US" altLang="en-US" dirty="0">
              <a:solidFill>
                <a:srgbClr val="663300"/>
              </a:solidFill>
            </a:endParaRPr>
          </a:p>
          <a:p>
            <a:r>
              <a:rPr lang="en-US" altLang="en-US" dirty="0"/>
              <a:t>Core temperature rises, and body stops sweating</a:t>
            </a:r>
            <a:endParaRPr lang="en-US" altLang="en-US" sz="900" dirty="0"/>
          </a:p>
          <a:p>
            <a:pPr>
              <a:buFont typeface="Wingdings" panose="05000000000000000000" pitchFamily="2" charset="2"/>
              <a:buNone/>
            </a:pPr>
            <a:r>
              <a:rPr lang="en-US" altLang="en-US" dirty="0">
                <a:solidFill>
                  <a:srgbClr val="663300"/>
                </a:solidFill>
              </a:rPr>
              <a:t> </a:t>
            </a:r>
          </a:p>
          <a:p>
            <a:endParaRPr lang="en-US" altLang="en-US" sz="1000" dirty="0"/>
          </a:p>
          <a:p>
            <a:endParaRPr lang="en-US" altLang="en-US" sz="1000" dirty="0"/>
          </a:p>
          <a:p>
            <a:endParaRPr lang="en-US" altLang="en-US" dirty="0"/>
          </a:p>
          <a:p>
            <a:endParaRPr lang="en-US" altLang="en-US" dirty="0"/>
          </a:p>
        </p:txBody>
      </p:sp>
      <p:grpSp>
        <p:nvGrpSpPr>
          <p:cNvPr id="10" name="Group 9"/>
          <p:cNvGrpSpPr/>
          <p:nvPr/>
        </p:nvGrpSpPr>
        <p:grpSpPr>
          <a:xfrm>
            <a:off x="6968067" y="4290583"/>
            <a:ext cx="1490133" cy="1576817"/>
            <a:chOff x="5638800" y="3124200"/>
            <a:chExt cx="1752600" cy="1767548"/>
          </a:xfrm>
        </p:grpSpPr>
        <p:sp>
          <p:nvSpPr>
            <p:cNvPr id="11" name="Sun 10"/>
            <p:cNvSpPr/>
            <p:nvPr/>
          </p:nvSpPr>
          <p:spPr bwMode="auto">
            <a:xfrm>
              <a:off x="5638800" y="3124200"/>
              <a:ext cx="1752600" cy="1552104"/>
            </a:xfrm>
            <a:prstGeom prst="sun">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12" name="TextBox 11"/>
            <p:cNvSpPr txBox="1"/>
            <p:nvPr/>
          </p:nvSpPr>
          <p:spPr>
            <a:xfrm>
              <a:off x="5847828" y="4676303"/>
              <a:ext cx="1274707" cy="215445"/>
            </a:xfrm>
            <a:prstGeom prst="rect">
              <a:avLst/>
            </a:prstGeom>
            <a:noFill/>
          </p:spPr>
          <p:txBody>
            <a:bodyPr wrap="none" rtlCol="0">
              <a:spAutoFit/>
            </a:bodyPr>
            <a:lstStyle/>
            <a:p>
              <a:r>
                <a:rPr lang="en-US" sz="800" b="1" u="none" dirty="0">
                  <a:latin typeface="+mj-lt"/>
                </a:rPr>
                <a:t>NCDOL Photo Library </a:t>
              </a:r>
            </a:p>
          </p:txBody>
        </p:sp>
      </p:grpSp>
    </p:spTree>
    <p:extLst>
      <p:ext uri="{BB962C8B-B14F-4D97-AF65-F5344CB8AC3E}">
        <p14:creationId xmlns:p14="http://schemas.microsoft.com/office/powerpoint/2010/main" val="4019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r>
              <a:rPr lang="en-US" altLang="en-US"/>
              <a:t>Heat Stroke</a:t>
            </a:r>
          </a:p>
        </p:txBody>
      </p:sp>
      <p:sp>
        <p:nvSpPr>
          <p:cNvPr id="37891" name="Rectangle 3"/>
          <p:cNvSpPr>
            <a:spLocks noGrp="1" noChangeArrowheads="1"/>
          </p:cNvSpPr>
          <p:nvPr>
            <p:ph type="body" idx="4294967295"/>
          </p:nvPr>
        </p:nvSpPr>
        <p:spPr>
          <a:xfrm>
            <a:off x="533400" y="503237"/>
            <a:ext cx="8077200" cy="4525963"/>
          </a:xfrm>
        </p:spPr>
        <p:txBody>
          <a:bodyPr>
            <a:normAutofit fontScale="92500" lnSpcReduction="10000"/>
          </a:bodyPr>
          <a:lstStyle/>
          <a:p>
            <a:pPr>
              <a:buFont typeface="Wingdings" panose="05000000000000000000" pitchFamily="2" charset="2"/>
              <a:buNone/>
            </a:pPr>
            <a:endParaRPr lang="en-US" altLang="en-US" sz="1200" dirty="0"/>
          </a:p>
          <a:p>
            <a:endParaRPr lang="en-US" altLang="en-US" sz="1000" dirty="0"/>
          </a:p>
          <a:p>
            <a:endParaRPr lang="en-US" altLang="en-US" b="1" dirty="0"/>
          </a:p>
          <a:p>
            <a:r>
              <a:rPr lang="en-US" altLang="en-US" b="1" dirty="0"/>
              <a:t>Symptoms</a:t>
            </a:r>
            <a:r>
              <a:rPr lang="en-US" altLang="en-US" dirty="0"/>
              <a:t> </a:t>
            </a:r>
          </a:p>
          <a:p>
            <a:endParaRPr lang="en-US" altLang="en-US" sz="800" dirty="0"/>
          </a:p>
          <a:p>
            <a:pPr lvl="1"/>
            <a:r>
              <a:rPr lang="en-US" altLang="en-US" sz="2200" dirty="0"/>
              <a:t>Skin is hot, dry, and flushed; rapid pulse; confusion; nausea; convulsions; abnormally high body temperature (e.g., rectal temp. </a:t>
            </a:r>
            <a:r>
              <a:rPr lang="en-US" altLang="en-US" sz="2200" u="sng" dirty="0"/>
              <a:t>&gt;</a:t>
            </a:r>
            <a:r>
              <a:rPr lang="en-US" altLang="en-US" sz="2200" dirty="0"/>
              <a:t> 105.8</a:t>
            </a:r>
            <a:r>
              <a:rPr lang="en-US" altLang="en-US" sz="2200" dirty="0">
                <a:cs typeface="Arial" panose="020B0604020202020204" pitchFamily="34" charset="0"/>
              </a:rPr>
              <a:t>°</a:t>
            </a:r>
            <a:r>
              <a:rPr lang="en-US" altLang="en-US" sz="2200" dirty="0"/>
              <a:t> F); unconsciousness.</a:t>
            </a:r>
          </a:p>
          <a:p>
            <a:pPr lvl="1"/>
            <a:endParaRPr lang="en-US" altLang="en-US" dirty="0"/>
          </a:p>
          <a:p>
            <a:r>
              <a:rPr lang="en-US" altLang="en-US" b="1" dirty="0"/>
              <a:t>Treatment</a:t>
            </a:r>
          </a:p>
          <a:p>
            <a:endParaRPr lang="en-US" altLang="en-US" sz="800" b="1" dirty="0"/>
          </a:p>
          <a:p>
            <a:pPr lvl="1"/>
            <a:r>
              <a:rPr lang="en-US" altLang="en-US" sz="2200" dirty="0"/>
              <a:t>Move to cooler location, loosen clothing, immerse in cool water, wrap in wet sheets, and apply cold compresses to the head, neck and groin. </a:t>
            </a:r>
          </a:p>
          <a:p>
            <a:pPr lvl="1"/>
            <a:endParaRPr lang="en-US" altLang="en-US" sz="2200" dirty="0"/>
          </a:p>
          <a:p>
            <a:pPr lvl="1"/>
            <a:r>
              <a:rPr lang="en-US" altLang="en-US" sz="2200" b="1" i="1" dirty="0"/>
              <a:t>SEEK MEDICAL ATTENTION IMMEDIATELY</a:t>
            </a:r>
          </a:p>
          <a:p>
            <a:endParaRPr lang="en-US" altLang="en-US" dirty="0"/>
          </a:p>
        </p:txBody>
      </p:sp>
      <p:grpSp>
        <p:nvGrpSpPr>
          <p:cNvPr id="7" name="Group 6"/>
          <p:cNvGrpSpPr/>
          <p:nvPr/>
        </p:nvGrpSpPr>
        <p:grpSpPr>
          <a:xfrm>
            <a:off x="7315200" y="4800600"/>
            <a:ext cx="1143000" cy="1139245"/>
            <a:chOff x="5638800" y="3124200"/>
            <a:chExt cx="1752600" cy="1767548"/>
          </a:xfrm>
        </p:grpSpPr>
        <p:sp>
          <p:nvSpPr>
            <p:cNvPr id="8" name="Sun 7"/>
            <p:cNvSpPr/>
            <p:nvPr/>
          </p:nvSpPr>
          <p:spPr bwMode="auto">
            <a:xfrm>
              <a:off x="5638800" y="3124200"/>
              <a:ext cx="1752600" cy="1552104"/>
            </a:xfrm>
            <a:prstGeom prst="sun">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9" name="TextBox 8"/>
            <p:cNvSpPr txBox="1"/>
            <p:nvPr/>
          </p:nvSpPr>
          <p:spPr>
            <a:xfrm>
              <a:off x="5638800" y="4676302"/>
              <a:ext cx="1274708" cy="215446"/>
            </a:xfrm>
            <a:prstGeom prst="rect">
              <a:avLst/>
            </a:prstGeom>
            <a:noFill/>
          </p:spPr>
          <p:txBody>
            <a:bodyPr wrap="none" rtlCol="0">
              <a:spAutoFit/>
            </a:bodyPr>
            <a:lstStyle/>
            <a:p>
              <a:r>
                <a:rPr lang="en-US" sz="800" b="1" u="none" dirty="0">
                  <a:latin typeface="+mj-lt"/>
                </a:rPr>
                <a:t>NCDOL Photo Library </a:t>
              </a:r>
            </a:p>
          </p:txBody>
        </p:sp>
      </p:grpSp>
    </p:spTree>
    <p:extLst>
      <p:ext uri="{BB962C8B-B14F-4D97-AF65-F5344CB8AC3E}">
        <p14:creationId xmlns:p14="http://schemas.microsoft.com/office/powerpoint/2010/main" val="99933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r>
              <a:rPr lang="en-US" altLang="en-US" dirty="0"/>
              <a:t>Objectives</a:t>
            </a:r>
          </a:p>
        </p:txBody>
      </p:sp>
      <p:sp>
        <p:nvSpPr>
          <p:cNvPr id="7171" name="Rectangle 3"/>
          <p:cNvSpPr>
            <a:spLocks noGrp="1" noChangeArrowheads="1"/>
          </p:cNvSpPr>
          <p:nvPr>
            <p:ph type="body" idx="4294967295"/>
          </p:nvPr>
        </p:nvSpPr>
        <p:spPr>
          <a:xfrm>
            <a:off x="533400" y="1371600"/>
            <a:ext cx="8153400" cy="4320381"/>
          </a:xfrm>
        </p:spPr>
        <p:txBody>
          <a:bodyPr/>
          <a:lstStyle/>
          <a:p>
            <a:r>
              <a:rPr lang="en-US" altLang="en-US" dirty="0"/>
              <a:t>At the end of this course, students will be able to:</a:t>
            </a:r>
          </a:p>
          <a:p>
            <a:pPr marL="0" indent="0">
              <a:buNone/>
            </a:pPr>
            <a:endParaRPr lang="en-US" altLang="en-US" sz="800" dirty="0"/>
          </a:p>
          <a:p>
            <a:pPr marL="0" indent="0">
              <a:buNone/>
            </a:pPr>
            <a:endParaRPr lang="en-US" altLang="en-US" sz="800" dirty="0"/>
          </a:p>
          <a:p>
            <a:pPr lvl="1"/>
            <a:r>
              <a:rPr kumimoji="1" lang="en-US" altLang="en-US" dirty="0"/>
              <a:t>Recognize heat stress hazards and how to prevent them.</a:t>
            </a:r>
          </a:p>
          <a:p>
            <a:pPr marL="457200" lvl="1" indent="0">
              <a:buNone/>
            </a:pPr>
            <a:endParaRPr kumimoji="1" lang="en-US" altLang="en-US" dirty="0"/>
          </a:p>
          <a:p>
            <a:pPr lvl="1"/>
            <a:r>
              <a:rPr kumimoji="1" lang="en-US" altLang="en-US" dirty="0"/>
              <a:t>Understand heat disorders and health effects.</a:t>
            </a:r>
          </a:p>
          <a:p>
            <a:pPr lvl="1"/>
            <a:endParaRPr kumimoji="1" lang="en-US" altLang="en-US" dirty="0"/>
          </a:p>
          <a:p>
            <a:pPr lvl="1"/>
            <a:r>
              <a:rPr kumimoji="1" lang="en-US" altLang="en-US" dirty="0"/>
              <a:t>Discuss the hierarchy of controls for heat stress hazards and heat environments.</a:t>
            </a:r>
          </a:p>
          <a:p>
            <a:endParaRPr kumimoji="1" lang="en-US" altLang="en-US" dirty="0"/>
          </a:p>
          <a:p>
            <a:endParaRPr kumimoji="1" lang="en-US" altLang="en-US" dirty="0"/>
          </a:p>
        </p:txBody>
      </p:sp>
    </p:spTree>
    <p:extLst>
      <p:ext uri="{BB962C8B-B14F-4D97-AF65-F5344CB8AC3E}">
        <p14:creationId xmlns:p14="http://schemas.microsoft.com/office/powerpoint/2010/main" val="1967415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09600" y="436602"/>
            <a:ext cx="8686800" cy="553998"/>
          </a:xfrm>
        </p:spPr>
        <p:txBody>
          <a:bodyPr/>
          <a:lstStyle/>
          <a:p>
            <a:r>
              <a:rPr lang="en-US" altLang="en-US" dirty="0"/>
              <a:t>Heat Fatalities – What were workers doing? </a:t>
            </a:r>
            <a:r>
              <a:rPr lang="en-US" altLang="en-US" sz="1600" baseline="-25000" dirty="0"/>
              <a:t>1</a:t>
            </a:r>
          </a:p>
        </p:txBody>
      </p:sp>
      <p:sp>
        <p:nvSpPr>
          <p:cNvPr id="39939" name="Rectangle 3"/>
          <p:cNvSpPr>
            <a:spLocks noGrp="1" noChangeArrowheads="1"/>
          </p:cNvSpPr>
          <p:nvPr>
            <p:ph type="body" idx="4294967295"/>
          </p:nvPr>
        </p:nvSpPr>
        <p:spPr>
          <a:xfrm>
            <a:off x="533400" y="1280985"/>
            <a:ext cx="8077200" cy="4419600"/>
          </a:xfrm>
        </p:spPr>
        <p:txBody>
          <a:bodyPr>
            <a:normAutofit lnSpcReduction="10000"/>
          </a:bodyPr>
          <a:lstStyle/>
          <a:p>
            <a:pPr>
              <a:spcAft>
                <a:spcPts val="200"/>
              </a:spcAft>
            </a:pPr>
            <a:r>
              <a:rPr lang="en-US" altLang="en-US" dirty="0"/>
              <a:t>Asbestos remediation</a:t>
            </a:r>
          </a:p>
          <a:p>
            <a:pPr>
              <a:spcAft>
                <a:spcPts val="200"/>
              </a:spcAft>
            </a:pPr>
            <a:r>
              <a:rPr lang="en-US" altLang="en-US" dirty="0"/>
              <a:t>Weed trimming</a:t>
            </a:r>
          </a:p>
          <a:p>
            <a:pPr>
              <a:spcAft>
                <a:spcPts val="200"/>
              </a:spcAft>
            </a:pPr>
            <a:r>
              <a:rPr lang="en-US" altLang="en-US" dirty="0"/>
              <a:t>Drywall finishing</a:t>
            </a:r>
          </a:p>
          <a:p>
            <a:pPr>
              <a:spcAft>
                <a:spcPts val="200"/>
              </a:spcAft>
            </a:pPr>
            <a:r>
              <a:rPr lang="en-US" altLang="en-US" dirty="0"/>
              <a:t>Steel connection</a:t>
            </a:r>
          </a:p>
          <a:p>
            <a:pPr>
              <a:spcAft>
                <a:spcPts val="200"/>
              </a:spcAft>
            </a:pPr>
            <a:r>
              <a:rPr lang="en-US" altLang="en-US" dirty="0"/>
              <a:t>General construction</a:t>
            </a:r>
          </a:p>
          <a:p>
            <a:pPr>
              <a:spcAft>
                <a:spcPts val="200"/>
              </a:spcAft>
            </a:pPr>
            <a:r>
              <a:rPr lang="en-US" altLang="en-US" dirty="0"/>
              <a:t>Recycling conveyor line</a:t>
            </a:r>
          </a:p>
          <a:p>
            <a:pPr>
              <a:spcAft>
                <a:spcPts val="200"/>
              </a:spcAft>
            </a:pPr>
            <a:r>
              <a:rPr lang="en-US" altLang="en-US" dirty="0"/>
              <a:t>Carrying mail</a:t>
            </a:r>
          </a:p>
          <a:p>
            <a:pPr>
              <a:spcAft>
                <a:spcPts val="200"/>
              </a:spcAft>
            </a:pPr>
            <a:r>
              <a:rPr lang="en-US" altLang="en-US" dirty="0"/>
              <a:t>Ship cleanup operation</a:t>
            </a:r>
          </a:p>
          <a:p>
            <a:pPr>
              <a:spcAft>
                <a:spcPts val="200"/>
              </a:spcAft>
            </a:pPr>
            <a:r>
              <a:rPr lang="en-US" altLang="en-US" dirty="0"/>
              <a:t>Bulldozer operation</a:t>
            </a:r>
          </a:p>
          <a:p>
            <a:pPr>
              <a:spcAft>
                <a:spcPts val="200"/>
              </a:spcAft>
            </a:pPr>
            <a:r>
              <a:rPr lang="en-US" altLang="en-US" dirty="0"/>
              <a:t>Oil and gas well drilling</a:t>
            </a:r>
          </a:p>
          <a:p>
            <a:endParaRPr lang="en-US" altLang="en-US" b="1" i="1" dirty="0"/>
          </a:p>
          <a:p>
            <a:endParaRPr lang="en-US" altLang="en-US" b="1" i="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590800"/>
            <a:ext cx="3149600" cy="2362200"/>
          </a:xfrm>
          <a:prstGeom prst="rect">
            <a:avLst/>
          </a:prstGeom>
        </p:spPr>
      </p:pic>
      <p:sp>
        <p:nvSpPr>
          <p:cNvPr id="6" name="TextBox 5"/>
          <p:cNvSpPr txBox="1"/>
          <p:nvPr/>
        </p:nvSpPr>
        <p:spPr>
          <a:xfrm>
            <a:off x="4883746" y="5667474"/>
            <a:ext cx="3726854" cy="276999"/>
          </a:xfrm>
          <a:prstGeom prst="rect">
            <a:avLst/>
          </a:prstGeom>
          <a:noFill/>
        </p:spPr>
        <p:txBody>
          <a:bodyPr wrap="none" rtlCol="0">
            <a:spAutoFit/>
          </a:bodyPr>
          <a:lstStyle/>
          <a:p>
            <a:r>
              <a:rPr lang="en-US" sz="1200" u="none" dirty="0">
                <a:latin typeface="+mj-lt"/>
              </a:rPr>
              <a:t>1 – Source: OSHA Heat Fatalities Map (2008-2014)</a:t>
            </a:r>
          </a:p>
        </p:txBody>
      </p:sp>
    </p:spTree>
    <p:extLst>
      <p:ext uri="{BB962C8B-B14F-4D97-AF65-F5344CB8AC3E}">
        <p14:creationId xmlns:p14="http://schemas.microsoft.com/office/powerpoint/2010/main" val="2495533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4294967295"/>
          </p:nvPr>
        </p:nvSpPr>
        <p:spPr>
          <a:xfrm>
            <a:off x="533400" y="1263535"/>
            <a:ext cx="8077200" cy="4451465"/>
          </a:xfrm>
        </p:spPr>
        <p:txBody>
          <a:bodyPr>
            <a:normAutofit lnSpcReduction="10000"/>
          </a:bodyPr>
          <a:lstStyle/>
          <a:p>
            <a:pPr>
              <a:spcAft>
                <a:spcPts val="200"/>
              </a:spcAft>
            </a:pPr>
            <a:r>
              <a:rPr lang="en-US" altLang="en-US" dirty="0"/>
              <a:t>Working on a roof</a:t>
            </a:r>
          </a:p>
          <a:p>
            <a:pPr>
              <a:spcAft>
                <a:spcPts val="200"/>
              </a:spcAft>
            </a:pPr>
            <a:r>
              <a:rPr lang="en-US" altLang="en-US" dirty="0"/>
              <a:t>Digging trenches</a:t>
            </a:r>
          </a:p>
          <a:p>
            <a:pPr>
              <a:spcAft>
                <a:spcPts val="200"/>
              </a:spcAft>
            </a:pPr>
            <a:r>
              <a:rPr lang="en-US" altLang="en-US" dirty="0"/>
              <a:t>Outside painting</a:t>
            </a:r>
          </a:p>
          <a:p>
            <a:pPr>
              <a:spcAft>
                <a:spcPts val="200"/>
              </a:spcAft>
            </a:pPr>
            <a:r>
              <a:rPr lang="en-US" altLang="en-US" dirty="0"/>
              <a:t>Residential framing</a:t>
            </a:r>
          </a:p>
          <a:p>
            <a:pPr>
              <a:spcAft>
                <a:spcPts val="200"/>
              </a:spcAft>
            </a:pPr>
            <a:r>
              <a:rPr lang="en-US" altLang="en-US" dirty="0"/>
              <a:t>Cutting down trees</a:t>
            </a:r>
          </a:p>
          <a:p>
            <a:pPr>
              <a:spcAft>
                <a:spcPts val="200"/>
              </a:spcAft>
            </a:pPr>
            <a:r>
              <a:rPr lang="en-US" altLang="en-US" dirty="0"/>
              <a:t>Installing synthetic turf</a:t>
            </a:r>
          </a:p>
          <a:p>
            <a:pPr>
              <a:spcAft>
                <a:spcPts val="200"/>
              </a:spcAft>
            </a:pPr>
            <a:r>
              <a:rPr lang="en-US" altLang="en-US" dirty="0"/>
              <a:t>Highway construction</a:t>
            </a:r>
          </a:p>
          <a:p>
            <a:pPr>
              <a:spcAft>
                <a:spcPts val="200"/>
              </a:spcAft>
            </a:pPr>
            <a:r>
              <a:rPr lang="en-US" altLang="en-US" dirty="0"/>
              <a:t>Repairing roof</a:t>
            </a:r>
          </a:p>
          <a:p>
            <a:pPr>
              <a:spcAft>
                <a:spcPts val="200"/>
              </a:spcAft>
            </a:pPr>
            <a:r>
              <a:rPr lang="en-US" altLang="en-US" dirty="0"/>
              <a:t>Collecting garbage</a:t>
            </a:r>
          </a:p>
          <a:p>
            <a:pPr>
              <a:spcAft>
                <a:spcPts val="200"/>
              </a:spcAft>
            </a:pPr>
            <a:r>
              <a:rPr lang="en-US" altLang="en-US" dirty="0"/>
              <a:t>Harvesting cantaloupes</a:t>
            </a:r>
          </a:p>
          <a:p>
            <a:endParaRPr lang="en-US" altLang="en-US" b="1" i="1" dirty="0"/>
          </a:p>
          <a:p>
            <a:endParaRPr lang="en-US" altLang="en-US" b="1" i="1" dirty="0"/>
          </a:p>
          <a:p>
            <a:endParaRPr lang="en-US" altLang="en-US" b="1" i="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2057400"/>
            <a:ext cx="3581400" cy="2686050"/>
          </a:xfrm>
          <a:prstGeom prst="rect">
            <a:avLst/>
          </a:prstGeom>
        </p:spPr>
      </p:pic>
      <p:sp>
        <p:nvSpPr>
          <p:cNvPr id="5" name="Rectangle 2"/>
          <p:cNvSpPr txBox="1">
            <a:spLocks noChangeArrowheads="1"/>
          </p:cNvSpPr>
          <p:nvPr/>
        </p:nvSpPr>
        <p:spPr bwMode="gray">
          <a:xfrm>
            <a:off x="609600" y="436602"/>
            <a:ext cx="86868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r>
              <a:rPr lang="en-US" altLang="en-US" sz="3300" u="none" kern="0" dirty="0">
                <a:solidFill>
                  <a:srgbClr val="012447"/>
                </a:solidFill>
                <a:latin typeface="Avenir Next LT Pro Demi" panose="020B0704020202020204" pitchFamily="34" charset="0"/>
              </a:rPr>
              <a:t>Heat Fatalities – What were workers doing?</a:t>
            </a:r>
            <a:endParaRPr lang="en-US" altLang="en-US" sz="3300" u="none" kern="0" baseline="-25000" dirty="0">
              <a:solidFill>
                <a:srgbClr val="012447"/>
              </a:solidFill>
              <a:latin typeface="Avenir Next LT Pro Demi" panose="020B0704020202020204" pitchFamily="34" charset="0"/>
            </a:endParaRPr>
          </a:p>
        </p:txBody>
      </p:sp>
      <p:sp>
        <p:nvSpPr>
          <p:cNvPr id="7" name="TextBox 6"/>
          <p:cNvSpPr txBox="1"/>
          <p:nvPr/>
        </p:nvSpPr>
        <p:spPr>
          <a:xfrm>
            <a:off x="4959946" y="5667474"/>
            <a:ext cx="3726854" cy="276999"/>
          </a:xfrm>
          <a:prstGeom prst="rect">
            <a:avLst/>
          </a:prstGeom>
          <a:noFill/>
        </p:spPr>
        <p:txBody>
          <a:bodyPr wrap="none" rtlCol="0">
            <a:spAutoFit/>
          </a:bodyPr>
          <a:lstStyle/>
          <a:p>
            <a:r>
              <a:rPr lang="en-US" sz="1200" u="none" dirty="0">
                <a:latin typeface="+mj-lt"/>
              </a:rPr>
              <a:t>1 – Source: OSHA Heat Fatalities Map (2008-2014)</a:t>
            </a:r>
          </a:p>
        </p:txBody>
      </p:sp>
    </p:spTree>
    <p:extLst>
      <p:ext uri="{BB962C8B-B14F-4D97-AF65-F5344CB8AC3E}">
        <p14:creationId xmlns:p14="http://schemas.microsoft.com/office/powerpoint/2010/main" val="2974417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4294967295"/>
          </p:nvPr>
        </p:nvSpPr>
        <p:spPr>
          <a:xfrm>
            <a:off x="533400" y="1189037"/>
            <a:ext cx="8077200" cy="4830763"/>
          </a:xfrm>
        </p:spPr>
        <p:txBody>
          <a:bodyPr>
            <a:normAutofit/>
          </a:bodyPr>
          <a:lstStyle/>
          <a:p>
            <a:pPr>
              <a:spcAft>
                <a:spcPts val="200"/>
              </a:spcAft>
            </a:pPr>
            <a:r>
              <a:rPr lang="en-US" altLang="en-US" dirty="0"/>
              <a:t>Catering an outdoor event</a:t>
            </a:r>
          </a:p>
          <a:p>
            <a:pPr>
              <a:spcAft>
                <a:spcPts val="200"/>
              </a:spcAft>
            </a:pPr>
            <a:r>
              <a:rPr lang="en-US" altLang="en-US" dirty="0"/>
              <a:t>Harvesting pistachios</a:t>
            </a:r>
          </a:p>
          <a:p>
            <a:pPr>
              <a:spcAft>
                <a:spcPts val="200"/>
              </a:spcAft>
            </a:pPr>
            <a:r>
              <a:rPr lang="en-US" altLang="en-US" dirty="0"/>
              <a:t>Working at a golf course</a:t>
            </a:r>
          </a:p>
          <a:p>
            <a:pPr>
              <a:spcAft>
                <a:spcPts val="200"/>
              </a:spcAft>
            </a:pPr>
            <a:r>
              <a:rPr lang="en-US" altLang="en-US" dirty="0"/>
              <a:t>Landscaper</a:t>
            </a:r>
          </a:p>
          <a:p>
            <a:pPr>
              <a:spcAft>
                <a:spcPts val="200"/>
              </a:spcAft>
            </a:pPr>
            <a:r>
              <a:rPr lang="en-US" altLang="en-US" dirty="0"/>
              <a:t>Changing a tractor tire</a:t>
            </a:r>
          </a:p>
          <a:p>
            <a:pPr>
              <a:spcAft>
                <a:spcPts val="200"/>
              </a:spcAft>
            </a:pPr>
            <a:r>
              <a:rPr lang="en-US" altLang="en-US" dirty="0"/>
              <a:t>Laying brick</a:t>
            </a:r>
          </a:p>
          <a:p>
            <a:pPr>
              <a:spcAft>
                <a:spcPts val="200"/>
              </a:spcAft>
            </a:pPr>
            <a:r>
              <a:rPr lang="en-US" altLang="en-US" dirty="0"/>
              <a:t>Fighting a fire</a:t>
            </a:r>
          </a:p>
          <a:p>
            <a:pPr>
              <a:spcAft>
                <a:spcPts val="200"/>
              </a:spcAft>
            </a:pPr>
            <a:r>
              <a:rPr lang="en-US" altLang="en-US" dirty="0"/>
              <a:t>Cutting trees</a:t>
            </a:r>
          </a:p>
          <a:p>
            <a:pPr>
              <a:spcAft>
                <a:spcPts val="200"/>
              </a:spcAft>
            </a:pPr>
            <a:r>
              <a:rPr lang="en-US" altLang="en-US" dirty="0"/>
              <a:t>Paving</a:t>
            </a:r>
          </a:p>
          <a:p>
            <a:pPr>
              <a:spcAft>
                <a:spcPts val="200"/>
              </a:spcAft>
            </a:pPr>
            <a:r>
              <a:rPr lang="en-US" altLang="en-US" dirty="0"/>
              <a:t>Repairing air conditioning units</a:t>
            </a:r>
          </a:p>
          <a:p>
            <a:pPr>
              <a:spcAft>
                <a:spcPts val="200"/>
              </a:spcAft>
            </a:pPr>
            <a:endParaRPr lang="en-US" altLang="en-US" b="1" i="1" dirty="0"/>
          </a:p>
          <a:p>
            <a:pPr>
              <a:spcAft>
                <a:spcPts val="200"/>
              </a:spcAft>
            </a:pPr>
            <a:endParaRPr lang="en-US" altLang="en-US" b="1" i="1" dirty="0"/>
          </a:p>
          <a:p>
            <a:pPr>
              <a:spcAft>
                <a:spcPts val="200"/>
              </a:spcAft>
            </a:pPr>
            <a:endParaRPr lang="en-US" altLang="en-US" b="1" i="1" dirty="0"/>
          </a:p>
          <a:p>
            <a:pPr>
              <a:spcAft>
                <a:spcPts val="200"/>
              </a:spcAft>
            </a:pPr>
            <a:endParaRPr lang="en-US" altLang="en-US" b="1" i="1" dirty="0"/>
          </a:p>
          <a:p>
            <a:pPr>
              <a:spcAft>
                <a:spcPts val="200"/>
              </a:spcAft>
            </a:pPr>
            <a:endParaRPr lang="en-US" altLang="en-US" b="1" i="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839612"/>
            <a:ext cx="3267947" cy="3113388"/>
          </a:xfrm>
          <a:prstGeom prst="rect">
            <a:avLst/>
          </a:prstGeom>
        </p:spPr>
      </p:pic>
      <p:sp>
        <p:nvSpPr>
          <p:cNvPr id="5" name="Rectangle 2"/>
          <p:cNvSpPr txBox="1">
            <a:spLocks noChangeArrowheads="1"/>
          </p:cNvSpPr>
          <p:nvPr/>
        </p:nvSpPr>
        <p:spPr bwMode="gray">
          <a:xfrm>
            <a:off x="609600" y="436602"/>
            <a:ext cx="86868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r>
              <a:rPr lang="en-US" altLang="en-US" sz="3300" kern="0" dirty="0">
                <a:solidFill>
                  <a:srgbClr val="012447"/>
                </a:solidFill>
                <a:latin typeface="Avenir Next LT Pro Demi" panose="020B0704020202020204" pitchFamily="34" charset="0"/>
              </a:rPr>
              <a:t>Heat Fatalities – What were workers doing? </a:t>
            </a:r>
            <a:endParaRPr lang="en-US" altLang="en-US" sz="3300" u="none" kern="0" baseline="-25000" dirty="0">
              <a:latin typeface="Avenir Next LT Pro Demi" panose="020B0704020202020204" pitchFamily="34" charset="0"/>
            </a:endParaRPr>
          </a:p>
        </p:txBody>
      </p:sp>
      <p:sp>
        <p:nvSpPr>
          <p:cNvPr id="7" name="TextBox 6"/>
          <p:cNvSpPr txBox="1"/>
          <p:nvPr/>
        </p:nvSpPr>
        <p:spPr>
          <a:xfrm>
            <a:off x="4883746" y="5742801"/>
            <a:ext cx="3726854" cy="276999"/>
          </a:xfrm>
          <a:prstGeom prst="rect">
            <a:avLst/>
          </a:prstGeom>
          <a:noFill/>
        </p:spPr>
        <p:txBody>
          <a:bodyPr wrap="none" rtlCol="0">
            <a:spAutoFit/>
          </a:bodyPr>
          <a:lstStyle/>
          <a:p>
            <a:r>
              <a:rPr lang="en-US" sz="1200" u="none" dirty="0">
                <a:latin typeface="+mj-lt"/>
              </a:rPr>
              <a:t>1 – Source: OSHA Heat Fatalities Map (2008-2014)</a:t>
            </a:r>
          </a:p>
        </p:txBody>
      </p:sp>
    </p:spTree>
    <p:extLst>
      <p:ext uri="{BB962C8B-B14F-4D97-AF65-F5344CB8AC3E}">
        <p14:creationId xmlns:p14="http://schemas.microsoft.com/office/powerpoint/2010/main" val="1682612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4294967295"/>
          </p:nvPr>
        </p:nvSpPr>
        <p:spPr>
          <a:xfrm>
            <a:off x="533400" y="1189037"/>
            <a:ext cx="8077200" cy="4525963"/>
          </a:xfrm>
        </p:spPr>
        <p:txBody>
          <a:bodyPr/>
          <a:lstStyle/>
          <a:p>
            <a:pPr>
              <a:spcAft>
                <a:spcPts val="400"/>
              </a:spcAft>
            </a:pPr>
            <a:r>
              <a:rPr lang="en-US" altLang="en-US" dirty="0"/>
              <a:t>Picking strawberries</a:t>
            </a:r>
          </a:p>
          <a:p>
            <a:pPr>
              <a:spcAft>
                <a:spcPts val="400"/>
              </a:spcAft>
            </a:pPr>
            <a:r>
              <a:rPr lang="en-US" altLang="en-US" dirty="0"/>
              <a:t>Cleaning up a construction jobsite</a:t>
            </a:r>
          </a:p>
          <a:p>
            <a:pPr>
              <a:spcAft>
                <a:spcPts val="400"/>
              </a:spcAft>
            </a:pPr>
            <a:r>
              <a:rPr lang="en-US" altLang="en-US" dirty="0"/>
              <a:t>Installing a swimming pool</a:t>
            </a:r>
          </a:p>
          <a:p>
            <a:pPr>
              <a:spcAft>
                <a:spcPts val="400"/>
              </a:spcAft>
            </a:pPr>
            <a:r>
              <a:rPr lang="en-US" altLang="en-US" dirty="0"/>
              <a:t>Mowing grass</a:t>
            </a:r>
          </a:p>
          <a:p>
            <a:pPr>
              <a:spcAft>
                <a:spcPts val="400"/>
              </a:spcAft>
            </a:pPr>
            <a:r>
              <a:rPr lang="en-US" altLang="en-US" dirty="0"/>
              <a:t>Pouring concrete</a:t>
            </a:r>
          </a:p>
          <a:p>
            <a:pPr>
              <a:spcAft>
                <a:spcPts val="400"/>
              </a:spcAft>
            </a:pPr>
            <a:r>
              <a:rPr lang="en-US" altLang="en-US" dirty="0"/>
              <a:t>Pruning trees</a:t>
            </a:r>
          </a:p>
          <a:p>
            <a:pPr>
              <a:spcAft>
                <a:spcPts val="400"/>
              </a:spcAft>
            </a:pPr>
            <a:r>
              <a:rPr lang="en-US" altLang="en-US" dirty="0"/>
              <a:t>Shoveling soil</a:t>
            </a:r>
          </a:p>
          <a:p>
            <a:pPr>
              <a:spcAft>
                <a:spcPts val="400"/>
              </a:spcAft>
            </a:pPr>
            <a:r>
              <a:rPr lang="en-US" altLang="en-US" dirty="0"/>
              <a:t>Priming tobacco</a:t>
            </a:r>
          </a:p>
          <a:p>
            <a:pPr>
              <a:spcAft>
                <a:spcPts val="400"/>
              </a:spcAft>
            </a:pPr>
            <a:r>
              <a:rPr lang="en-US" altLang="en-US" dirty="0"/>
              <a:t>Erecting rental tents</a:t>
            </a:r>
          </a:p>
          <a:p>
            <a:pPr marL="0" indent="0">
              <a:buNone/>
            </a:pPr>
            <a:endParaRPr lang="en-US" altLang="en-US" b="1" i="1" dirty="0"/>
          </a:p>
          <a:p>
            <a:endParaRPr lang="en-US" altLang="en-US" b="1" i="1" dirty="0"/>
          </a:p>
          <a:p>
            <a:endParaRPr lang="en-US" altLang="en-US" b="1" i="1" dirty="0"/>
          </a:p>
          <a:p>
            <a:endParaRPr lang="en-US" altLang="en-US" b="1" i="1" dirty="0"/>
          </a:p>
          <a:p>
            <a:endParaRPr lang="en-US" altLang="en-US" b="1" i="1" dirty="0"/>
          </a:p>
          <a:p>
            <a:endParaRPr lang="en-US" altLang="en-US" b="1" i="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2960172"/>
            <a:ext cx="3686383" cy="2526228"/>
          </a:xfrm>
          <a:prstGeom prst="rect">
            <a:avLst/>
          </a:prstGeom>
        </p:spPr>
      </p:pic>
      <p:sp>
        <p:nvSpPr>
          <p:cNvPr id="6" name="TextBox 5"/>
          <p:cNvSpPr txBox="1"/>
          <p:nvPr/>
        </p:nvSpPr>
        <p:spPr>
          <a:xfrm>
            <a:off x="4261844" y="5667474"/>
            <a:ext cx="4313745" cy="307777"/>
          </a:xfrm>
          <a:prstGeom prst="rect">
            <a:avLst/>
          </a:prstGeom>
          <a:noFill/>
        </p:spPr>
        <p:txBody>
          <a:bodyPr wrap="none" rtlCol="0">
            <a:spAutoFit/>
          </a:bodyPr>
          <a:lstStyle/>
          <a:p>
            <a:r>
              <a:rPr lang="en-US" sz="1400" u="none" dirty="0">
                <a:latin typeface="+mj-lt"/>
              </a:rPr>
              <a:t>1 – Source: OSHA Heat Fatalities Map (2008-2014)</a:t>
            </a:r>
          </a:p>
        </p:txBody>
      </p:sp>
      <p:sp>
        <p:nvSpPr>
          <p:cNvPr id="3" name="Rectangle 2">
            <a:extLst>
              <a:ext uri="{FF2B5EF4-FFF2-40B4-BE49-F238E27FC236}">
                <a16:creationId xmlns:a16="http://schemas.microsoft.com/office/drawing/2014/main" id="{4D8B51B3-68B2-DF82-E5D0-6C3DBA5A41A5}"/>
              </a:ext>
            </a:extLst>
          </p:cNvPr>
          <p:cNvSpPr txBox="1">
            <a:spLocks noChangeArrowheads="1"/>
          </p:cNvSpPr>
          <p:nvPr/>
        </p:nvSpPr>
        <p:spPr bwMode="gray">
          <a:xfrm>
            <a:off x="609600" y="436602"/>
            <a:ext cx="86868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r>
              <a:rPr lang="en-US" altLang="en-US" sz="3300" kern="0" dirty="0">
                <a:solidFill>
                  <a:srgbClr val="012447"/>
                </a:solidFill>
                <a:latin typeface="Avenir Next LT Pro Demi" panose="020B0704020202020204" pitchFamily="34" charset="0"/>
              </a:rPr>
              <a:t>Heat Fatalities – What were workers doing? </a:t>
            </a:r>
            <a:endParaRPr lang="en-US" altLang="en-US" sz="3300" u="none" kern="0" baseline="-25000" dirty="0">
              <a:latin typeface="Avenir Next LT Pro Demi" panose="020B0704020202020204" pitchFamily="34" charset="0"/>
            </a:endParaRPr>
          </a:p>
        </p:txBody>
      </p:sp>
    </p:spTree>
    <p:extLst>
      <p:ext uri="{BB962C8B-B14F-4D97-AF65-F5344CB8AC3E}">
        <p14:creationId xmlns:p14="http://schemas.microsoft.com/office/powerpoint/2010/main" val="3474019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441325"/>
            <a:ext cx="8305800" cy="549275"/>
          </a:xfrm>
        </p:spPr>
        <p:txBody>
          <a:bodyPr/>
          <a:lstStyle/>
          <a:p>
            <a:r>
              <a:rPr lang="en-US" altLang="en-US" dirty="0"/>
              <a:t>Citations for Heat Stress?</a:t>
            </a:r>
          </a:p>
        </p:txBody>
      </p:sp>
      <p:sp>
        <p:nvSpPr>
          <p:cNvPr id="41987" name="Rectangle 3"/>
          <p:cNvSpPr>
            <a:spLocks noGrp="1" noChangeArrowheads="1"/>
          </p:cNvSpPr>
          <p:nvPr>
            <p:ph type="body" idx="1"/>
          </p:nvPr>
        </p:nvSpPr>
        <p:spPr>
          <a:xfrm>
            <a:off x="533400" y="1295400"/>
            <a:ext cx="8001000" cy="4525963"/>
          </a:xfrm>
        </p:spPr>
        <p:txBody>
          <a:bodyPr/>
          <a:lstStyle/>
          <a:p>
            <a:r>
              <a:rPr lang="en-US" altLang="en-US" dirty="0"/>
              <a:t>Heat stress hazards are cited using the “General Duty Clause”.</a:t>
            </a:r>
          </a:p>
          <a:p>
            <a:endParaRPr lang="en-US" altLang="en-US" dirty="0"/>
          </a:p>
          <a:p>
            <a:r>
              <a:rPr lang="en-US" altLang="en-US" b="1" dirty="0"/>
              <a:t>General Duty Clause</a:t>
            </a:r>
          </a:p>
          <a:p>
            <a:endParaRPr lang="en-US" altLang="en-US" sz="500" b="1" u="sng" dirty="0"/>
          </a:p>
          <a:p>
            <a:pPr lvl="1"/>
            <a:r>
              <a:rPr lang="en-US" altLang="en-US" dirty="0"/>
              <a:t>Each employer will furnish to each of his employee’s conditions of employment </a:t>
            </a:r>
            <a:r>
              <a:rPr lang="en-US" altLang="en-US" b="1" i="1" dirty="0"/>
              <a:t>and</a:t>
            </a:r>
            <a:r>
              <a:rPr lang="en-US" altLang="en-US" dirty="0"/>
              <a:t> a place of employment that are free from recognized hazards that are causing or are likely to cause death or serious physical harm to his employees.</a:t>
            </a:r>
          </a:p>
          <a:p>
            <a:endParaRPr lang="en-US" altLang="en-US" dirty="0"/>
          </a:p>
          <a:p>
            <a:endParaRPr lang="en-US" altLang="en-US" dirty="0"/>
          </a:p>
        </p:txBody>
      </p:sp>
      <p:sp>
        <p:nvSpPr>
          <p:cNvPr id="2" name="Rectangle 1"/>
          <p:cNvSpPr/>
          <p:nvPr/>
        </p:nvSpPr>
        <p:spPr>
          <a:xfrm>
            <a:off x="5167773" y="5105400"/>
            <a:ext cx="3366627" cy="523220"/>
          </a:xfrm>
          <a:prstGeom prst="rect">
            <a:avLst/>
          </a:prstGeom>
          <a:noFill/>
        </p:spPr>
        <p:txBody>
          <a:bodyPr wrap="none" lIns="91440" tIns="45720" rIns="91440" bIns="45720">
            <a:spAutoFit/>
          </a:bodyPr>
          <a:lstStyle/>
          <a:p>
            <a:pPr algn="ctr"/>
            <a:r>
              <a:rPr lang="en-US" sz="2800" b="1" u="none" cap="none" spc="0" dirty="0">
                <a:ln w="0"/>
                <a:solidFill>
                  <a:srgbClr val="FF0000"/>
                </a:solidFill>
                <a:effectLst>
                  <a:outerShdw blurRad="38100" dist="25400" dir="5400000" algn="ctr" rotWithShape="0">
                    <a:srgbClr val="6E747A">
                      <a:alpha val="43000"/>
                    </a:srgbClr>
                  </a:outerShdw>
                </a:effectLst>
                <a:latin typeface="Stencil" panose="040409050D0802020404" pitchFamily="82" charset="0"/>
              </a:rPr>
              <a:t>OSHA Compliance</a:t>
            </a:r>
          </a:p>
        </p:txBody>
      </p:sp>
    </p:spTree>
    <p:extLst>
      <p:ext uri="{BB962C8B-B14F-4D97-AF65-F5344CB8AC3E}">
        <p14:creationId xmlns:p14="http://schemas.microsoft.com/office/powerpoint/2010/main" val="2561030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533400" y="1295400"/>
            <a:ext cx="7705725" cy="4525963"/>
          </a:xfrm>
        </p:spPr>
        <p:txBody>
          <a:bodyPr/>
          <a:lstStyle/>
          <a:p>
            <a:pPr marL="349250" indent="-349250">
              <a:lnSpc>
                <a:spcPct val="95000"/>
              </a:lnSpc>
            </a:pPr>
            <a:r>
              <a:rPr lang="en-US" altLang="en-US" dirty="0"/>
              <a:t>The employer failed to keep the workplace free of a hazard to which employees of that employer were exposed </a:t>
            </a:r>
            <a:r>
              <a:rPr lang="en-US" altLang="en-US" b="1" i="1" dirty="0"/>
              <a:t>and:</a:t>
            </a:r>
          </a:p>
          <a:p>
            <a:pPr marL="349250" indent="-349250">
              <a:lnSpc>
                <a:spcPct val="95000"/>
              </a:lnSpc>
            </a:pPr>
            <a:endParaRPr lang="en-US" altLang="en-US" sz="1200" dirty="0"/>
          </a:p>
          <a:p>
            <a:pPr marL="865188" lvl="1" indent="-300038">
              <a:lnSpc>
                <a:spcPct val="95000"/>
              </a:lnSpc>
            </a:pPr>
            <a:r>
              <a:rPr lang="en-US" altLang="en-US" dirty="0"/>
              <a:t>The hazard was recognized in the industry;</a:t>
            </a:r>
          </a:p>
          <a:p>
            <a:pPr marL="865188" lvl="1" indent="-300038"/>
            <a:endParaRPr lang="en-US" altLang="en-US" sz="900" dirty="0"/>
          </a:p>
          <a:p>
            <a:pPr marL="865188" lvl="1" indent="-300038"/>
            <a:r>
              <a:rPr lang="en-US" altLang="en-US" dirty="0"/>
              <a:t>The hazard was causing or likely to cause death or serious physical harm; </a:t>
            </a:r>
            <a:r>
              <a:rPr lang="en-US" altLang="en-US" b="1" i="1" dirty="0"/>
              <a:t>and</a:t>
            </a:r>
          </a:p>
          <a:p>
            <a:pPr marL="865188" lvl="1" indent="-300038"/>
            <a:endParaRPr lang="en-US" altLang="en-US" sz="900" dirty="0"/>
          </a:p>
          <a:p>
            <a:pPr marL="865188" lvl="1" indent="-300038"/>
            <a:r>
              <a:rPr lang="en-US" altLang="en-US" dirty="0"/>
              <a:t>There was a feasible and useful method to correct the hazard.</a:t>
            </a:r>
          </a:p>
        </p:txBody>
      </p:sp>
      <p:sp>
        <p:nvSpPr>
          <p:cNvPr id="44035" name="Rectangle 3"/>
          <p:cNvSpPr>
            <a:spLocks noGrp="1" noChangeArrowheads="1"/>
          </p:cNvSpPr>
          <p:nvPr>
            <p:ph type="title"/>
          </p:nvPr>
        </p:nvSpPr>
        <p:spPr>
          <a:xfrm>
            <a:off x="609600" y="457200"/>
            <a:ext cx="8229600" cy="549275"/>
          </a:xfrm>
        </p:spPr>
        <p:txBody>
          <a:bodyPr/>
          <a:lstStyle/>
          <a:p>
            <a:r>
              <a:rPr lang="en-US" altLang="en-US" dirty="0"/>
              <a:t>The “General Duty Clause”</a:t>
            </a:r>
          </a:p>
        </p:txBody>
      </p:sp>
      <p:sp>
        <p:nvSpPr>
          <p:cNvPr id="44036" name="Rectangle 4"/>
          <p:cNvSpPr>
            <a:spLocks noChangeArrowheads="1"/>
          </p:cNvSpPr>
          <p:nvPr/>
        </p:nvSpPr>
        <p:spPr bwMode="auto">
          <a:xfrm>
            <a:off x="6553200" y="609600"/>
            <a:ext cx="208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u="none" dirty="0">
                <a:latin typeface="Avenir Next LT Pro" panose="020B0504020202020204" pitchFamily="34" charset="0"/>
              </a:rPr>
              <a:t>NCGS 95-129(1)</a:t>
            </a:r>
          </a:p>
        </p:txBody>
      </p:sp>
      <p:sp>
        <p:nvSpPr>
          <p:cNvPr id="5" name="Rectangle 4"/>
          <p:cNvSpPr/>
          <p:nvPr/>
        </p:nvSpPr>
        <p:spPr>
          <a:xfrm>
            <a:off x="5181600" y="5105400"/>
            <a:ext cx="3366627" cy="523220"/>
          </a:xfrm>
          <a:prstGeom prst="rect">
            <a:avLst/>
          </a:prstGeom>
          <a:noFill/>
        </p:spPr>
        <p:txBody>
          <a:bodyPr wrap="none" lIns="91440" tIns="45720" rIns="91440" bIns="45720">
            <a:spAutoFit/>
          </a:bodyPr>
          <a:lstStyle/>
          <a:p>
            <a:pPr algn="ctr"/>
            <a:r>
              <a:rPr lang="en-US" sz="2800" b="1" u="none" cap="none" spc="0" dirty="0">
                <a:ln w="0"/>
                <a:solidFill>
                  <a:srgbClr val="FF0000"/>
                </a:solidFill>
                <a:effectLst>
                  <a:outerShdw blurRad="38100" dist="25400" dir="5400000" algn="ctr" rotWithShape="0">
                    <a:srgbClr val="6E747A">
                      <a:alpha val="43000"/>
                    </a:srgbClr>
                  </a:outerShdw>
                </a:effectLst>
                <a:latin typeface="Stencil" panose="040409050D0802020404" pitchFamily="82" charset="0"/>
              </a:rPr>
              <a:t>OSHA Compliance</a:t>
            </a:r>
          </a:p>
        </p:txBody>
      </p:sp>
    </p:spTree>
    <p:extLst>
      <p:ext uri="{BB962C8B-B14F-4D97-AF65-F5344CB8AC3E}">
        <p14:creationId xmlns:p14="http://schemas.microsoft.com/office/powerpoint/2010/main" val="3426206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09600" y="441325"/>
            <a:ext cx="8229600" cy="549275"/>
          </a:xfrm>
        </p:spPr>
        <p:txBody>
          <a:bodyPr/>
          <a:lstStyle/>
          <a:p>
            <a:r>
              <a:rPr lang="en-US" altLang="en-US" dirty="0"/>
              <a:t>Hierarchy of Controls</a:t>
            </a:r>
          </a:p>
        </p:txBody>
      </p:sp>
      <p:pic>
        <p:nvPicPr>
          <p:cNvPr id="2" name="Picture 1">
            <a:extLst>
              <a:ext uri="{FF2B5EF4-FFF2-40B4-BE49-F238E27FC236}">
                <a16:creationId xmlns:a16="http://schemas.microsoft.com/office/drawing/2014/main" id="{0C1F47D6-1842-419A-B7DD-124E6263E52C}"/>
              </a:ext>
            </a:extLst>
          </p:cNvPr>
          <p:cNvPicPr>
            <a:picLocks noChangeAspect="1"/>
          </p:cNvPicPr>
          <p:nvPr/>
        </p:nvPicPr>
        <p:blipFill>
          <a:blip r:embed="rId3"/>
          <a:stretch>
            <a:fillRect/>
          </a:stretch>
        </p:blipFill>
        <p:spPr>
          <a:xfrm>
            <a:off x="381000" y="1143000"/>
            <a:ext cx="920193" cy="4718548"/>
          </a:xfrm>
          <a:prstGeom prst="rect">
            <a:avLst/>
          </a:prstGeom>
        </p:spPr>
      </p:pic>
      <p:pic>
        <p:nvPicPr>
          <p:cNvPr id="4" name="Picture 3">
            <a:extLst>
              <a:ext uri="{FF2B5EF4-FFF2-40B4-BE49-F238E27FC236}">
                <a16:creationId xmlns:a16="http://schemas.microsoft.com/office/drawing/2014/main" id="{AE40900A-72D9-4B71-A6EF-681A75DE9620}"/>
              </a:ext>
            </a:extLst>
          </p:cNvPr>
          <p:cNvPicPr>
            <a:picLocks noChangeAspect="1"/>
          </p:cNvPicPr>
          <p:nvPr/>
        </p:nvPicPr>
        <p:blipFill>
          <a:blip r:embed="rId4"/>
          <a:stretch>
            <a:fillRect/>
          </a:stretch>
        </p:blipFill>
        <p:spPr>
          <a:xfrm>
            <a:off x="1301193" y="1371601"/>
            <a:ext cx="7888908" cy="4343400"/>
          </a:xfrm>
          <a:prstGeom prst="rect">
            <a:avLst/>
          </a:prstGeom>
        </p:spPr>
      </p:pic>
      <p:sp>
        <p:nvSpPr>
          <p:cNvPr id="5" name="TextBox 4">
            <a:extLst>
              <a:ext uri="{FF2B5EF4-FFF2-40B4-BE49-F238E27FC236}">
                <a16:creationId xmlns:a16="http://schemas.microsoft.com/office/drawing/2014/main" id="{A7642D2A-1781-4731-A38F-F9758859C2BA}"/>
              </a:ext>
            </a:extLst>
          </p:cNvPr>
          <p:cNvSpPr txBox="1"/>
          <p:nvPr/>
        </p:nvSpPr>
        <p:spPr>
          <a:xfrm>
            <a:off x="6858000" y="5715000"/>
            <a:ext cx="1671355" cy="276999"/>
          </a:xfrm>
          <a:prstGeom prst="rect">
            <a:avLst/>
          </a:prstGeom>
          <a:noFill/>
        </p:spPr>
        <p:txBody>
          <a:bodyPr wrap="none" rtlCol="0">
            <a:spAutoFit/>
          </a:bodyPr>
          <a:lstStyle/>
          <a:p>
            <a:r>
              <a:rPr lang="en-US" sz="1200" u="none" dirty="0">
                <a:latin typeface="+mn-lt"/>
              </a:rPr>
              <a:t>NCDOL Photo Library</a:t>
            </a:r>
          </a:p>
        </p:txBody>
      </p:sp>
    </p:spTree>
    <p:extLst>
      <p:ext uri="{BB962C8B-B14F-4D97-AF65-F5344CB8AC3E}">
        <p14:creationId xmlns:p14="http://schemas.microsoft.com/office/powerpoint/2010/main" val="3212911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r>
              <a:rPr lang="en-US" altLang="en-US" dirty="0"/>
              <a:t>Engineering Controls</a:t>
            </a:r>
          </a:p>
        </p:txBody>
      </p:sp>
      <p:sp>
        <p:nvSpPr>
          <p:cNvPr id="48131" name="Rectangle 3"/>
          <p:cNvSpPr>
            <a:spLocks noGrp="1" noChangeArrowheads="1"/>
          </p:cNvSpPr>
          <p:nvPr>
            <p:ph type="body" idx="4294967295"/>
          </p:nvPr>
        </p:nvSpPr>
        <p:spPr>
          <a:xfrm>
            <a:off x="515576" y="1263534"/>
            <a:ext cx="5199424" cy="4721629"/>
          </a:xfrm>
        </p:spPr>
        <p:txBody>
          <a:bodyPr>
            <a:normAutofit fontScale="85000" lnSpcReduction="20000"/>
          </a:bodyPr>
          <a:lstStyle/>
          <a:p>
            <a:pPr>
              <a:lnSpc>
                <a:spcPct val="90000"/>
              </a:lnSpc>
            </a:pPr>
            <a:r>
              <a:rPr lang="en-US" altLang="en-US" dirty="0"/>
              <a:t>General ventilation</a:t>
            </a:r>
            <a:endParaRPr lang="en-US" altLang="en-US" sz="1200" dirty="0"/>
          </a:p>
          <a:p>
            <a:pPr>
              <a:lnSpc>
                <a:spcPct val="90000"/>
              </a:lnSpc>
              <a:buFont typeface="Wingdings" panose="05000000000000000000" pitchFamily="2" charset="2"/>
              <a:buNone/>
            </a:pPr>
            <a:endParaRPr lang="en-US" altLang="en-US" sz="800" dirty="0"/>
          </a:p>
          <a:p>
            <a:pPr>
              <a:lnSpc>
                <a:spcPct val="90000"/>
              </a:lnSpc>
              <a:buFont typeface="Wingdings" panose="05000000000000000000" pitchFamily="2" charset="2"/>
              <a:buNone/>
            </a:pPr>
            <a:endParaRPr lang="en-US" altLang="en-US" sz="1200" dirty="0"/>
          </a:p>
          <a:p>
            <a:pPr>
              <a:lnSpc>
                <a:spcPct val="90000"/>
              </a:lnSpc>
            </a:pPr>
            <a:r>
              <a:rPr lang="en-US" altLang="en-US" dirty="0"/>
              <a:t>Air treatment</a:t>
            </a:r>
          </a:p>
          <a:p>
            <a:pPr lvl="1"/>
            <a:r>
              <a:rPr lang="en-US" altLang="en-US" sz="2000" dirty="0"/>
              <a:t>Air cooling</a:t>
            </a:r>
          </a:p>
          <a:p>
            <a:pPr lvl="1"/>
            <a:r>
              <a:rPr lang="en-US" altLang="en-US" sz="2000" dirty="0"/>
              <a:t>Air conditioning</a:t>
            </a:r>
          </a:p>
          <a:p>
            <a:pPr>
              <a:lnSpc>
                <a:spcPct val="90000"/>
              </a:lnSpc>
              <a:buFont typeface="Wingdings" panose="05000000000000000000" pitchFamily="2" charset="2"/>
              <a:buNone/>
            </a:pPr>
            <a:endParaRPr lang="en-US" altLang="en-US" sz="1200" dirty="0"/>
          </a:p>
          <a:p>
            <a:pPr>
              <a:lnSpc>
                <a:spcPct val="90000"/>
              </a:lnSpc>
            </a:pPr>
            <a:r>
              <a:rPr lang="en-US" altLang="en-US" dirty="0"/>
              <a:t>Local air cooling</a:t>
            </a:r>
          </a:p>
          <a:p>
            <a:pPr>
              <a:lnSpc>
                <a:spcPct val="90000"/>
              </a:lnSpc>
              <a:buFont typeface="Wingdings" panose="05000000000000000000" pitchFamily="2" charset="2"/>
              <a:buNone/>
            </a:pPr>
            <a:endParaRPr lang="en-US" altLang="en-US" sz="800" dirty="0"/>
          </a:p>
          <a:p>
            <a:pPr>
              <a:lnSpc>
                <a:spcPct val="90000"/>
              </a:lnSpc>
              <a:buFont typeface="Wingdings" panose="05000000000000000000" pitchFamily="2" charset="2"/>
              <a:buNone/>
            </a:pPr>
            <a:endParaRPr lang="en-US" altLang="en-US" sz="1200" dirty="0"/>
          </a:p>
          <a:p>
            <a:pPr>
              <a:lnSpc>
                <a:spcPct val="90000"/>
              </a:lnSpc>
            </a:pPr>
            <a:r>
              <a:rPr lang="en-US" altLang="en-US" dirty="0"/>
              <a:t>Convection</a:t>
            </a:r>
          </a:p>
          <a:p>
            <a:pPr>
              <a:lnSpc>
                <a:spcPct val="90000"/>
              </a:lnSpc>
              <a:buFont typeface="Wingdings" panose="05000000000000000000" pitchFamily="2" charset="2"/>
              <a:buNone/>
            </a:pPr>
            <a:endParaRPr lang="en-US" altLang="en-US" sz="800" dirty="0"/>
          </a:p>
          <a:p>
            <a:pPr>
              <a:lnSpc>
                <a:spcPct val="90000"/>
              </a:lnSpc>
              <a:buFont typeface="Wingdings" panose="05000000000000000000" pitchFamily="2" charset="2"/>
              <a:buNone/>
            </a:pPr>
            <a:endParaRPr lang="en-US" altLang="en-US" sz="1000" dirty="0"/>
          </a:p>
          <a:p>
            <a:pPr>
              <a:lnSpc>
                <a:spcPct val="90000"/>
              </a:lnSpc>
            </a:pPr>
            <a:r>
              <a:rPr lang="en-US" altLang="en-US" dirty="0"/>
              <a:t>Heat conduction</a:t>
            </a:r>
          </a:p>
          <a:p>
            <a:pPr>
              <a:lnSpc>
                <a:spcPct val="90000"/>
              </a:lnSpc>
            </a:pPr>
            <a:endParaRPr lang="en-US" altLang="en-US" sz="800" dirty="0"/>
          </a:p>
          <a:p>
            <a:pPr>
              <a:lnSpc>
                <a:spcPct val="90000"/>
              </a:lnSpc>
            </a:pPr>
            <a:endParaRPr lang="en-US" altLang="en-US" sz="1000" dirty="0"/>
          </a:p>
          <a:p>
            <a:pPr>
              <a:lnSpc>
                <a:spcPct val="90000"/>
              </a:lnSpc>
            </a:pPr>
            <a:r>
              <a:rPr lang="en-US" altLang="en-US" dirty="0"/>
              <a:t>Radiant heat sources</a:t>
            </a:r>
            <a:endParaRPr lang="en-US" altLang="en-US" sz="1000" dirty="0"/>
          </a:p>
          <a:p>
            <a:pPr lvl="1"/>
            <a:r>
              <a:rPr lang="en-US" altLang="en-US" sz="2000" dirty="0"/>
              <a:t>Shielding</a:t>
            </a:r>
          </a:p>
          <a:p>
            <a:pPr lvl="1"/>
            <a:r>
              <a:rPr lang="en-US" altLang="en-US" sz="2000" dirty="0"/>
              <a:t>Insulation and surface modification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2896" y="2286000"/>
            <a:ext cx="2458850" cy="2590800"/>
          </a:xfrm>
          <a:prstGeom prst="rect">
            <a:avLst/>
          </a:prstGeom>
        </p:spPr>
      </p:pic>
    </p:spTree>
    <p:extLst>
      <p:ext uri="{BB962C8B-B14F-4D97-AF65-F5344CB8AC3E}">
        <p14:creationId xmlns:p14="http://schemas.microsoft.com/office/powerpoint/2010/main" val="2967184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dirty="0"/>
              <a:t>Work Practice Controls</a:t>
            </a:r>
          </a:p>
        </p:txBody>
      </p:sp>
      <p:sp>
        <p:nvSpPr>
          <p:cNvPr id="5" name="Content Placeholder 4"/>
          <p:cNvSpPr>
            <a:spLocks noGrp="1"/>
          </p:cNvSpPr>
          <p:nvPr>
            <p:ph idx="1"/>
          </p:nvPr>
        </p:nvSpPr>
        <p:spPr/>
        <p:txBody>
          <a:bodyPr/>
          <a:lstStyle/>
          <a:p>
            <a:pPr marL="342900" lvl="1" indent="-342900">
              <a:lnSpc>
                <a:spcPct val="150000"/>
              </a:lnSpc>
              <a:buClr>
                <a:srgbClr val="910046"/>
              </a:buClr>
              <a:buSzPct val="84000"/>
              <a:buFont typeface="Wingdings" panose="05000000000000000000" pitchFamily="2" charset="2"/>
              <a:buChar char="l"/>
            </a:pPr>
            <a:r>
              <a:rPr lang="en-US" dirty="0"/>
              <a:t>Perform work activities during cooler periods of the day</a:t>
            </a:r>
          </a:p>
          <a:p>
            <a:pPr marL="342900" lvl="1" indent="-342900">
              <a:lnSpc>
                <a:spcPct val="150000"/>
              </a:lnSpc>
              <a:buClr>
                <a:srgbClr val="910046"/>
              </a:buClr>
              <a:buSzPct val="84000"/>
              <a:buFont typeface="Wingdings" panose="05000000000000000000" pitchFamily="2" charset="2"/>
              <a:buChar char="l"/>
            </a:pPr>
            <a:r>
              <a:rPr lang="en-US" dirty="0"/>
              <a:t>Minimize activity in hot area</a:t>
            </a:r>
          </a:p>
          <a:p>
            <a:pPr>
              <a:lnSpc>
                <a:spcPct val="150000"/>
              </a:lnSpc>
            </a:pPr>
            <a:r>
              <a:rPr lang="en-US" sz="2400" dirty="0"/>
              <a:t>Slow down the work pace</a:t>
            </a:r>
          </a:p>
          <a:p>
            <a:pPr marL="342900" lvl="1" indent="-342900">
              <a:lnSpc>
                <a:spcPct val="150000"/>
              </a:lnSpc>
              <a:buClr>
                <a:srgbClr val="910046"/>
              </a:buClr>
              <a:buSzPct val="84000"/>
              <a:buFont typeface="Wingdings" panose="05000000000000000000" pitchFamily="2" charset="2"/>
              <a:buChar char="l"/>
            </a:pPr>
            <a:r>
              <a:rPr lang="en-US" dirty="0"/>
              <a:t>Reduce the number and duration of exposures</a:t>
            </a:r>
          </a:p>
          <a:p>
            <a:pPr marL="342900" lvl="1" indent="-342900">
              <a:lnSpc>
                <a:spcPct val="150000"/>
              </a:lnSpc>
              <a:buClr>
                <a:srgbClr val="910046"/>
              </a:buClr>
              <a:buSzPct val="84000"/>
              <a:buFont typeface="Wingdings" panose="05000000000000000000" pitchFamily="2" charset="2"/>
              <a:buChar char="l"/>
            </a:pPr>
            <a:r>
              <a:rPr lang="en-US" dirty="0"/>
              <a:t>Wear proper clothing</a:t>
            </a:r>
          </a:p>
          <a:p>
            <a:pPr>
              <a:lnSpc>
                <a:spcPct val="150000"/>
              </a:lnSpc>
            </a:pPr>
            <a:r>
              <a:rPr lang="en-US" sz="2400" dirty="0"/>
              <a:t>Provide recovery areas</a:t>
            </a:r>
          </a:p>
          <a:p>
            <a:pPr>
              <a:lnSpc>
                <a:spcPct val="150000"/>
              </a:lnSpc>
            </a:pPr>
            <a:r>
              <a:rPr lang="en-US" sz="2400" dirty="0"/>
              <a:t>Work rate</a:t>
            </a:r>
          </a:p>
          <a:p>
            <a:pPr lvl="1"/>
            <a:r>
              <a:rPr lang="en-US" sz="2000" dirty="0"/>
              <a:t>The fastest way to decrease the rate of heat production is to decrease the work rate.</a:t>
            </a:r>
          </a:p>
        </p:txBody>
      </p:sp>
    </p:spTree>
    <p:extLst>
      <p:ext uri="{BB962C8B-B14F-4D97-AF65-F5344CB8AC3E}">
        <p14:creationId xmlns:p14="http://schemas.microsoft.com/office/powerpoint/2010/main" val="8334425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lstStyle/>
          <a:p>
            <a:r>
              <a:rPr lang="en-US" altLang="en-US"/>
              <a:t>Personal Protective Equipment</a:t>
            </a:r>
          </a:p>
        </p:txBody>
      </p:sp>
      <p:sp>
        <p:nvSpPr>
          <p:cNvPr id="50179" name="Rectangle 3"/>
          <p:cNvSpPr>
            <a:spLocks noGrp="1" noChangeArrowheads="1"/>
          </p:cNvSpPr>
          <p:nvPr>
            <p:ph type="body" idx="4294967295"/>
          </p:nvPr>
        </p:nvSpPr>
        <p:spPr>
          <a:xfrm>
            <a:off x="533400" y="1264510"/>
            <a:ext cx="8077200" cy="4525963"/>
          </a:xfrm>
        </p:spPr>
        <p:txBody>
          <a:bodyPr/>
          <a:lstStyle/>
          <a:p>
            <a:r>
              <a:rPr lang="en-US" altLang="en-US" dirty="0"/>
              <a:t>Reflective clothing</a:t>
            </a:r>
          </a:p>
          <a:p>
            <a:endParaRPr lang="en-US" altLang="en-US" sz="1000" dirty="0"/>
          </a:p>
          <a:p>
            <a:r>
              <a:rPr lang="en-US" altLang="en-US" dirty="0"/>
              <a:t>Auxiliary body cooling</a:t>
            </a:r>
          </a:p>
          <a:p>
            <a:endParaRPr lang="en-US" altLang="en-US" sz="500" dirty="0"/>
          </a:p>
          <a:p>
            <a:pPr lvl="1"/>
            <a:r>
              <a:rPr lang="en-US" altLang="en-US" dirty="0"/>
              <a:t>Ice vests</a:t>
            </a:r>
          </a:p>
          <a:p>
            <a:pPr lvl="1"/>
            <a:endParaRPr lang="en-US" altLang="en-US" sz="800" dirty="0"/>
          </a:p>
          <a:p>
            <a:pPr lvl="1"/>
            <a:r>
              <a:rPr lang="en-US" altLang="en-US" dirty="0"/>
              <a:t>Wetted clothing (low humidity)</a:t>
            </a:r>
          </a:p>
          <a:p>
            <a:pPr lvl="1"/>
            <a:endParaRPr lang="en-US" altLang="en-US" sz="800" dirty="0"/>
          </a:p>
          <a:p>
            <a:pPr lvl="1"/>
            <a:r>
              <a:rPr lang="en-US" altLang="en-US" dirty="0"/>
              <a:t>Water-cooled garments (hoods, vests and “long johns”)</a:t>
            </a:r>
          </a:p>
          <a:p>
            <a:pPr lvl="1"/>
            <a:endParaRPr lang="en-US" altLang="en-US" sz="800" dirty="0"/>
          </a:p>
          <a:p>
            <a:pPr lvl="1"/>
            <a:r>
              <a:rPr lang="en-US" altLang="en-US" dirty="0"/>
              <a:t>Circulating air (vortex tubes, compressed air)</a:t>
            </a:r>
          </a:p>
          <a:p>
            <a:pPr lvl="1"/>
            <a:endParaRPr lang="en-US" altLang="en-US" dirty="0"/>
          </a:p>
        </p:txBody>
      </p:sp>
      <p:grpSp>
        <p:nvGrpSpPr>
          <p:cNvPr id="4" name="Group 3"/>
          <p:cNvGrpSpPr/>
          <p:nvPr/>
        </p:nvGrpSpPr>
        <p:grpSpPr>
          <a:xfrm>
            <a:off x="7315199" y="4648200"/>
            <a:ext cx="1143000" cy="1043417"/>
            <a:chOff x="5503985" y="3124200"/>
            <a:chExt cx="2022231" cy="1767548"/>
          </a:xfrm>
        </p:grpSpPr>
        <p:sp>
          <p:nvSpPr>
            <p:cNvPr id="5" name="Sun 4"/>
            <p:cNvSpPr/>
            <p:nvPr/>
          </p:nvSpPr>
          <p:spPr bwMode="auto">
            <a:xfrm>
              <a:off x="5773616" y="3124200"/>
              <a:ext cx="1752600" cy="1552103"/>
            </a:xfrm>
            <a:prstGeom prst="sun">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6" name="TextBox 5"/>
            <p:cNvSpPr txBox="1"/>
            <p:nvPr/>
          </p:nvSpPr>
          <p:spPr>
            <a:xfrm>
              <a:off x="5503985" y="4676303"/>
              <a:ext cx="1274708" cy="215445"/>
            </a:xfrm>
            <a:prstGeom prst="rect">
              <a:avLst/>
            </a:prstGeom>
            <a:noFill/>
          </p:spPr>
          <p:txBody>
            <a:bodyPr wrap="none" rtlCol="0">
              <a:spAutoFit/>
            </a:bodyPr>
            <a:lstStyle/>
            <a:p>
              <a:r>
                <a:rPr lang="en-US" sz="800" b="1" u="none" dirty="0">
                  <a:latin typeface="+mj-lt"/>
                </a:rPr>
                <a:t>NCDOL Photo Library </a:t>
              </a:r>
            </a:p>
          </p:txBody>
        </p:sp>
      </p:grpSp>
    </p:spTree>
    <p:extLst>
      <p:ext uri="{BB962C8B-B14F-4D97-AF65-F5344CB8AC3E}">
        <p14:creationId xmlns:p14="http://schemas.microsoft.com/office/powerpoint/2010/main" val="3650064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r>
              <a:rPr lang="en-US" altLang="en-US" dirty="0"/>
              <a:t>Heat Stress Poll</a:t>
            </a:r>
          </a:p>
        </p:txBody>
      </p:sp>
      <p:sp>
        <p:nvSpPr>
          <p:cNvPr id="7171" name="Rectangle 3"/>
          <p:cNvSpPr>
            <a:spLocks noGrp="1" noChangeArrowheads="1"/>
          </p:cNvSpPr>
          <p:nvPr>
            <p:ph type="body" idx="4294967295"/>
          </p:nvPr>
        </p:nvSpPr>
        <p:spPr>
          <a:xfrm>
            <a:off x="533400" y="1295400"/>
            <a:ext cx="8077200" cy="4525963"/>
          </a:xfrm>
        </p:spPr>
        <p:txBody>
          <a:bodyPr/>
          <a:lstStyle/>
          <a:p>
            <a:r>
              <a:rPr lang="en-US" altLang="en-US" dirty="0"/>
              <a:t>How many of you work in extreme heat conditions </a:t>
            </a:r>
            <a:r>
              <a:rPr lang="en-US" altLang="en-US" b="1" i="1" u="sng" dirty="0"/>
              <a:t>or</a:t>
            </a:r>
            <a:r>
              <a:rPr lang="en-US" altLang="en-US" dirty="0"/>
              <a:t> supervise those that do?</a:t>
            </a:r>
          </a:p>
          <a:p>
            <a:endParaRPr kumimoji="1" lang="en-US" altLang="en-US" dirty="0"/>
          </a:p>
          <a:p>
            <a:r>
              <a:rPr kumimoji="1" lang="en-US" altLang="en-US" dirty="0"/>
              <a:t>How many of you have </a:t>
            </a:r>
            <a:r>
              <a:rPr kumimoji="1" lang="en-US" altLang="en-US" b="1" dirty="0"/>
              <a:t>ever</a:t>
            </a:r>
            <a:r>
              <a:rPr kumimoji="1" lang="en-US" altLang="en-US" dirty="0"/>
              <a:t> had a job working in extreme heat conditions?</a:t>
            </a:r>
          </a:p>
          <a:p>
            <a:endParaRPr kumimoji="1" lang="en-US" altLang="en-US" dirty="0"/>
          </a:p>
          <a:p>
            <a:r>
              <a:rPr kumimoji="1" lang="en-US" altLang="en-US" dirty="0"/>
              <a:t>Is heat stress only a concern for outdoor workers?</a:t>
            </a:r>
          </a:p>
          <a:p>
            <a:endParaRPr kumimoji="1" lang="en-US" altLang="en-US" dirty="0"/>
          </a:p>
          <a:p>
            <a:r>
              <a:rPr kumimoji="1" lang="en-US" altLang="en-US" dirty="0"/>
              <a:t>Can heat stress lead to a fatality?</a:t>
            </a:r>
          </a:p>
        </p:txBody>
      </p:sp>
    </p:spTree>
    <p:extLst>
      <p:ext uri="{BB962C8B-B14F-4D97-AF65-F5344CB8AC3E}">
        <p14:creationId xmlns:p14="http://schemas.microsoft.com/office/powerpoint/2010/main" val="850179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r>
              <a:rPr lang="en-US" altLang="en-US"/>
              <a:t>Acclimatization</a:t>
            </a:r>
          </a:p>
        </p:txBody>
      </p:sp>
      <p:sp>
        <p:nvSpPr>
          <p:cNvPr id="54275" name="Rectangle 3"/>
          <p:cNvSpPr>
            <a:spLocks noGrp="1" noChangeArrowheads="1"/>
          </p:cNvSpPr>
          <p:nvPr>
            <p:ph type="body" idx="4294967295"/>
          </p:nvPr>
        </p:nvSpPr>
        <p:spPr>
          <a:xfrm>
            <a:off x="609600" y="1219200"/>
            <a:ext cx="4343400" cy="4525963"/>
          </a:xfrm>
        </p:spPr>
        <p:txBody>
          <a:bodyPr/>
          <a:lstStyle/>
          <a:p>
            <a:endParaRPr lang="en-US" altLang="en-US" sz="1000" dirty="0"/>
          </a:p>
          <a:p>
            <a:r>
              <a:rPr lang="en-US" altLang="en-US" dirty="0"/>
              <a:t>Successive heat exposures of at least one hour per day.</a:t>
            </a:r>
          </a:p>
          <a:p>
            <a:endParaRPr lang="en-US" altLang="en-US" sz="1400" dirty="0"/>
          </a:p>
          <a:p>
            <a:endParaRPr lang="en-US" altLang="en-US" sz="1400" dirty="0"/>
          </a:p>
          <a:p>
            <a:r>
              <a:rPr lang="en-US" altLang="en-US" dirty="0"/>
              <a:t>Initially, 20% exposure for the first day, followed by 20% per day increase in exposure over the next four days.</a:t>
            </a:r>
          </a:p>
        </p:txBody>
      </p:sp>
      <p:pic>
        <p:nvPicPr>
          <p:cNvPr id="2" name="Picture 1"/>
          <p:cNvPicPr>
            <a:picLocks noChangeAspect="1"/>
          </p:cNvPicPr>
          <p:nvPr/>
        </p:nvPicPr>
        <p:blipFill>
          <a:blip r:embed="rId3"/>
          <a:stretch>
            <a:fillRect/>
          </a:stretch>
        </p:blipFill>
        <p:spPr>
          <a:xfrm>
            <a:off x="4800600" y="1447799"/>
            <a:ext cx="3819525" cy="4243917"/>
          </a:xfrm>
          <a:prstGeom prst="rect">
            <a:avLst/>
          </a:prstGeom>
        </p:spPr>
      </p:pic>
    </p:spTree>
    <p:extLst>
      <p:ext uri="{BB962C8B-B14F-4D97-AF65-F5344CB8AC3E}">
        <p14:creationId xmlns:p14="http://schemas.microsoft.com/office/powerpoint/2010/main" val="3936419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r>
              <a:rPr lang="en-US" altLang="en-US" dirty="0"/>
              <a:t>Re-Acclimating</a:t>
            </a:r>
          </a:p>
        </p:txBody>
      </p:sp>
      <p:sp>
        <p:nvSpPr>
          <p:cNvPr id="7" name="Rectangle 3"/>
          <p:cNvSpPr txBox="1">
            <a:spLocks noChangeArrowheads="1"/>
          </p:cNvSpPr>
          <p:nvPr/>
        </p:nvSpPr>
        <p:spPr bwMode="auto">
          <a:xfrm>
            <a:off x="533400" y="1295400"/>
            <a:ext cx="419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143000" indent="-228600" algn="l" rtl="0" eaLnBrk="0" fontAlgn="base" hangingPunct="0">
              <a:spcBef>
                <a:spcPct val="0"/>
              </a:spcBef>
              <a:spcAft>
                <a:spcPct val="0"/>
              </a:spcAft>
              <a:buClr>
                <a:srgbClr val="012D9A"/>
              </a:buClr>
              <a:buChar char="»"/>
              <a:defRPr sz="2000">
                <a:solidFill>
                  <a:schemeClr val="tx1"/>
                </a:solidFill>
                <a:latin typeface="+mn-lt"/>
              </a:defRPr>
            </a:lvl3pPr>
            <a:lvl4pPr marL="1600200" indent="-228600" algn="l" rtl="0" eaLnBrk="0" fontAlgn="base" hangingPunct="0">
              <a:spcBef>
                <a:spcPct val="0"/>
              </a:spcBef>
              <a:spcAft>
                <a:spcPct val="0"/>
              </a:spcAft>
              <a:buClr>
                <a:srgbClr val="012D9A"/>
              </a:buClr>
              <a:buChar char="•"/>
              <a:defRPr sz="2000">
                <a:solidFill>
                  <a:schemeClr val="tx1"/>
                </a:solidFill>
                <a:latin typeface="+mn-lt"/>
              </a:defRPr>
            </a:lvl4pPr>
            <a:lvl5pPr marL="2057400" indent="-22860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r>
              <a:rPr lang="en-US" altLang="en-US" b="1" u="none" kern="0" dirty="0"/>
              <a:t>After long absences</a:t>
            </a:r>
            <a:endParaRPr lang="en-US" altLang="en-US" sz="1000" b="1" u="none" kern="0" dirty="0"/>
          </a:p>
          <a:p>
            <a:endParaRPr lang="en-US" altLang="en-US" sz="1000" u="none" kern="0" dirty="0"/>
          </a:p>
          <a:p>
            <a:pPr lvl="1"/>
            <a:r>
              <a:rPr lang="en-US" altLang="en-US" u="none" kern="0" dirty="0"/>
              <a:t>50% exposure on day back</a:t>
            </a:r>
          </a:p>
          <a:p>
            <a:endParaRPr lang="en-US" altLang="en-US" sz="1000" u="none" kern="0" dirty="0"/>
          </a:p>
          <a:p>
            <a:pPr lvl="1"/>
            <a:r>
              <a:rPr lang="en-US" altLang="en-US" u="none" kern="0" dirty="0"/>
              <a:t>20% per day increase for the next 2 days</a:t>
            </a:r>
            <a:endParaRPr lang="en-US" altLang="en-US" sz="900" u="none" kern="0" dirty="0"/>
          </a:p>
          <a:p>
            <a:endParaRPr lang="en-US" altLang="en-US" sz="1000" u="none" kern="0" dirty="0"/>
          </a:p>
          <a:p>
            <a:pPr lvl="1"/>
            <a:r>
              <a:rPr lang="en-US" altLang="en-US" u="none" kern="0" dirty="0"/>
              <a:t>Final 10% on the 3</a:t>
            </a:r>
            <a:r>
              <a:rPr lang="en-US" altLang="en-US" u="none" kern="0" baseline="30000" dirty="0"/>
              <a:t>rd</a:t>
            </a:r>
            <a:r>
              <a:rPr lang="en-US" altLang="en-US" u="none" kern="0" dirty="0"/>
              <a:t> day</a:t>
            </a:r>
          </a:p>
        </p:txBody>
      </p:sp>
      <p:pic>
        <p:nvPicPr>
          <p:cNvPr id="5" name="Picture 4"/>
          <p:cNvPicPr>
            <a:picLocks noChangeAspect="1"/>
          </p:cNvPicPr>
          <p:nvPr/>
        </p:nvPicPr>
        <p:blipFill>
          <a:blip r:embed="rId3"/>
          <a:stretch>
            <a:fillRect/>
          </a:stretch>
        </p:blipFill>
        <p:spPr>
          <a:xfrm>
            <a:off x="4572000" y="1325880"/>
            <a:ext cx="4010140" cy="4160520"/>
          </a:xfrm>
          <a:prstGeom prst="rect">
            <a:avLst/>
          </a:prstGeom>
        </p:spPr>
      </p:pic>
    </p:spTree>
    <p:extLst>
      <p:ext uri="{BB962C8B-B14F-4D97-AF65-F5344CB8AC3E}">
        <p14:creationId xmlns:p14="http://schemas.microsoft.com/office/powerpoint/2010/main" val="3185765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r>
              <a:rPr lang="en-US" altLang="en-US"/>
              <a:t>Work Monitoring Programs</a:t>
            </a:r>
          </a:p>
        </p:txBody>
      </p:sp>
      <p:sp>
        <p:nvSpPr>
          <p:cNvPr id="58371" name="Rectangle 3"/>
          <p:cNvSpPr>
            <a:spLocks noGrp="1" noChangeArrowheads="1"/>
          </p:cNvSpPr>
          <p:nvPr>
            <p:ph type="body" idx="4294967295"/>
          </p:nvPr>
        </p:nvSpPr>
        <p:spPr>
          <a:xfrm>
            <a:off x="609600" y="1295400"/>
            <a:ext cx="8077200" cy="4525963"/>
          </a:xfrm>
        </p:spPr>
        <p:txBody>
          <a:bodyPr/>
          <a:lstStyle/>
          <a:p>
            <a:r>
              <a:rPr lang="en-US" altLang="en-US" b="1" dirty="0"/>
              <a:t>Personal monitoring</a:t>
            </a:r>
          </a:p>
          <a:p>
            <a:endParaRPr lang="en-US" altLang="en-US" sz="1000" dirty="0"/>
          </a:p>
          <a:p>
            <a:pPr lvl="1"/>
            <a:r>
              <a:rPr lang="en-US" altLang="en-US" dirty="0"/>
              <a:t>Heart rate</a:t>
            </a:r>
          </a:p>
          <a:p>
            <a:pPr lvl="1"/>
            <a:endParaRPr lang="en-US" altLang="en-US" sz="1000" dirty="0"/>
          </a:p>
          <a:p>
            <a:pPr lvl="1"/>
            <a:r>
              <a:rPr lang="en-US" altLang="en-US" dirty="0"/>
              <a:t>Recovery heart rate</a:t>
            </a:r>
            <a:endParaRPr lang="en-US" altLang="en-US" sz="1000" dirty="0"/>
          </a:p>
          <a:p>
            <a:pPr lvl="1"/>
            <a:endParaRPr lang="en-US" altLang="en-US" sz="1000" dirty="0"/>
          </a:p>
          <a:p>
            <a:pPr lvl="1"/>
            <a:r>
              <a:rPr lang="en-US" altLang="en-US" dirty="0"/>
              <a:t>Oral temperature</a:t>
            </a:r>
            <a:endParaRPr lang="en-US" altLang="en-US" sz="1000" dirty="0"/>
          </a:p>
          <a:p>
            <a:pPr lvl="1"/>
            <a:endParaRPr lang="en-US" altLang="en-US" sz="1000" dirty="0"/>
          </a:p>
          <a:p>
            <a:pPr lvl="1"/>
            <a:r>
              <a:rPr lang="en-US" altLang="en-US" dirty="0"/>
              <a:t>Extent of body water loss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286000"/>
            <a:ext cx="2627376" cy="2304288"/>
          </a:xfrm>
          <a:prstGeom prst="rect">
            <a:avLst/>
          </a:prstGeom>
        </p:spPr>
      </p:pic>
    </p:spTree>
    <p:extLst>
      <p:ext uri="{BB962C8B-B14F-4D97-AF65-F5344CB8AC3E}">
        <p14:creationId xmlns:p14="http://schemas.microsoft.com/office/powerpoint/2010/main" val="3865033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p:txBody>
          <a:bodyPr/>
          <a:lstStyle/>
          <a:p>
            <a:r>
              <a:rPr lang="en-US" altLang="en-US"/>
              <a:t>Training</a:t>
            </a:r>
          </a:p>
        </p:txBody>
      </p:sp>
      <p:sp>
        <p:nvSpPr>
          <p:cNvPr id="60419" name="Rectangle 3"/>
          <p:cNvSpPr>
            <a:spLocks noGrp="1" noChangeArrowheads="1"/>
          </p:cNvSpPr>
          <p:nvPr>
            <p:ph type="body" idx="4294967295"/>
          </p:nvPr>
        </p:nvSpPr>
        <p:spPr>
          <a:xfrm>
            <a:off x="533400" y="1295400"/>
            <a:ext cx="8077200" cy="4525963"/>
          </a:xfrm>
        </p:spPr>
        <p:txBody>
          <a:bodyPr>
            <a:normAutofit fontScale="92500" lnSpcReduction="10000"/>
          </a:bodyPr>
          <a:lstStyle/>
          <a:p>
            <a:r>
              <a:rPr lang="en-US" altLang="en-US" dirty="0"/>
              <a:t>Knowledge of hazards</a:t>
            </a:r>
          </a:p>
          <a:p>
            <a:endParaRPr lang="en-US" altLang="en-US" sz="1000" dirty="0"/>
          </a:p>
          <a:p>
            <a:endParaRPr lang="en-US" altLang="en-US" sz="1000" dirty="0"/>
          </a:p>
          <a:p>
            <a:r>
              <a:rPr lang="en-US" altLang="en-US" dirty="0"/>
              <a:t>Predisposing factors (e.g., age, medications)</a:t>
            </a:r>
          </a:p>
          <a:p>
            <a:endParaRPr lang="en-US" altLang="en-US" sz="1000" dirty="0"/>
          </a:p>
          <a:p>
            <a:endParaRPr lang="en-US" altLang="en-US" sz="1000" dirty="0"/>
          </a:p>
          <a:p>
            <a:r>
              <a:rPr lang="en-US" altLang="en-US" dirty="0"/>
              <a:t>Signs and symptoms</a:t>
            </a:r>
          </a:p>
          <a:p>
            <a:endParaRPr lang="en-US" altLang="en-US" sz="1000" dirty="0"/>
          </a:p>
          <a:p>
            <a:endParaRPr lang="en-US" altLang="en-US" sz="1000" dirty="0"/>
          </a:p>
          <a:p>
            <a:r>
              <a:rPr lang="en-US" altLang="en-US" dirty="0"/>
              <a:t>PPE</a:t>
            </a:r>
          </a:p>
          <a:p>
            <a:endParaRPr lang="en-US" altLang="en-US" sz="1000" dirty="0"/>
          </a:p>
          <a:p>
            <a:endParaRPr lang="en-US" altLang="en-US" sz="1000" dirty="0"/>
          </a:p>
          <a:p>
            <a:r>
              <a:rPr lang="en-US" altLang="en-US" dirty="0"/>
              <a:t>First-aid </a:t>
            </a:r>
          </a:p>
          <a:p>
            <a:endParaRPr lang="en-US" altLang="en-US" sz="1000" dirty="0"/>
          </a:p>
          <a:p>
            <a:endParaRPr lang="en-US" altLang="en-US" sz="1000" dirty="0"/>
          </a:p>
          <a:p>
            <a:r>
              <a:rPr lang="en-US" altLang="en-US" dirty="0"/>
              <a:t>Health effects of heat-related illness</a:t>
            </a:r>
          </a:p>
        </p:txBody>
      </p:sp>
      <p:grpSp>
        <p:nvGrpSpPr>
          <p:cNvPr id="4" name="Group 3"/>
          <p:cNvGrpSpPr/>
          <p:nvPr/>
        </p:nvGrpSpPr>
        <p:grpSpPr>
          <a:xfrm>
            <a:off x="7315199" y="4648200"/>
            <a:ext cx="1143000" cy="1043417"/>
            <a:chOff x="5503985" y="3124200"/>
            <a:chExt cx="2022231" cy="1767548"/>
          </a:xfrm>
        </p:grpSpPr>
        <p:sp>
          <p:nvSpPr>
            <p:cNvPr id="5" name="Sun 4"/>
            <p:cNvSpPr/>
            <p:nvPr/>
          </p:nvSpPr>
          <p:spPr bwMode="auto">
            <a:xfrm>
              <a:off x="5773616" y="3124200"/>
              <a:ext cx="1752600" cy="1552103"/>
            </a:xfrm>
            <a:prstGeom prst="sun">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6" name="TextBox 5"/>
            <p:cNvSpPr txBox="1"/>
            <p:nvPr/>
          </p:nvSpPr>
          <p:spPr>
            <a:xfrm>
              <a:off x="5503985" y="4676303"/>
              <a:ext cx="1274708" cy="215445"/>
            </a:xfrm>
            <a:prstGeom prst="rect">
              <a:avLst/>
            </a:prstGeom>
            <a:noFill/>
          </p:spPr>
          <p:txBody>
            <a:bodyPr wrap="none" rtlCol="0">
              <a:spAutoFit/>
            </a:bodyPr>
            <a:lstStyle/>
            <a:p>
              <a:r>
                <a:rPr lang="en-US" sz="800" b="1" u="none" dirty="0">
                  <a:latin typeface="+mj-lt"/>
                </a:rPr>
                <a:t>NCDOL Photo Library </a:t>
              </a:r>
            </a:p>
          </p:txBody>
        </p:sp>
      </p:grpSp>
    </p:spTree>
    <p:extLst>
      <p:ext uri="{BB962C8B-B14F-4D97-AF65-F5344CB8AC3E}">
        <p14:creationId xmlns:p14="http://schemas.microsoft.com/office/powerpoint/2010/main" val="3485075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p:txBody>
          <a:bodyPr/>
          <a:lstStyle/>
          <a:p>
            <a:r>
              <a:rPr lang="en-US" altLang="en-US"/>
              <a:t>Bottom Line</a:t>
            </a:r>
          </a:p>
        </p:txBody>
      </p:sp>
      <p:sp>
        <p:nvSpPr>
          <p:cNvPr id="62467" name="Rectangle 3"/>
          <p:cNvSpPr>
            <a:spLocks noGrp="1" noChangeArrowheads="1"/>
          </p:cNvSpPr>
          <p:nvPr>
            <p:ph type="body" idx="4294967295"/>
          </p:nvPr>
        </p:nvSpPr>
        <p:spPr>
          <a:xfrm>
            <a:off x="533400" y="1295400"/>
            <a:ext cx="8077200" cy="4525963"/>
          </a:xfrm>
        </p:spPr>
        <p:txBody>
          <a:bodyPr/>
          <a:lstStyle/>
          <a:p>
            <a:r>
              <a:rPr lang="en-US" altLang="en-US" dirty="0"/>
              <a:t>Excessive heat in the work environment can lead to:</a:t>
            </a:r>
          </a:p>
          <a:p>
            <a:endParaRPr lang="en-US" altLang="en-US" sz="800" dirty="0"/>
          </a:p>
          <a:p>
            <a:pPr lvl="1"/>
            <a:r>
              <a:rPr lang="en-US" altLang="en-US" dirty="0"/>
              <a:t>Serious physical harm </a:t>
            </a:r>
            <a:r>
              <a:rPr lang="en-US" altLang="en-US" b="1" i="1" dirty="0"/>
              <a:t>and/or death</a:t>
            </a:r>
            <a:r>
              <a:rPr lang="en-US" altLang="en-US" dirty="0"/>
              <a:t> </a:t>
            </a:r>
          </a:p>
          <a:p>
            <a:pPr lvl="1"/>
            <a:endParaRPr lang="en-US" altLang="en-US" sz="2000" dirty="0"/>
          </a:p>
          <a:p>
            <a:pPr lvl="1"/>
            <a:endParaRPr lang="en-US" altLang="en-US" sz="2000" dirty="0"/>
          </a:p>
          <a:p>
            <a:r>
              <a:rPr lang="en-US" altLang="en-US" dirty="0"/>
              <a:t>The keys are:</a:t>
            </a:r>
          </a:p>
          <a:p>
            <a:endParaRPr lang="en-US" altLang="en-US" sz="800" dirty="0"/>
          </a:p>
          <a:p>
            <a:pPr lvl="1"/>
            <a:r>
              <a:rPr lang="en-US" altLang="en-US" dirty="0"/>
              <a:t>Recognition of the hazards </a:t>
            </a:r>
          </a:p>
          <a:p>
            <a:pPr lvl="1"/>
            <a:endParaRPr lang="en-US" altLang="en-US" sz="1800" b="1" i="1" dirty="0"/>
          </a:p>
          <a:p>
            <a:pPr lvl="1"/>
            <a:r>
              <a:rPr lang="en-US" altLang="en-US" dirty="0"/>
              <a:t>Preventive measures</a:t>
            </a:r>
          </a:p>
          <a:p>
            <a:pPr lvl="1"/>
            <a:endParaRPr lang="en-US" altLang="en-US" sz="800" b="1" i="1" dirty="0"/>
          </a:p>
        </p:txBody>
      </p:sp>
      <p:grpSp>
        <p:nvGrpSpPr>
          <p:cNvPr id="4" name="Group 3"/>
          <p:cNvGrpSpPr/>
          <p:nvPr/>
        </p:nvGrpSpPr>
        <p:grpSpPr>
          <a:xfrm>
            <a:off x="7056806" y="4343400"/>
            <a:ext cx="1325196" cy="1348217"/>
            <a:chOff x="5638800" y="3124200"/>
            <a:chExt cx="1752600" cy="1767548"/>
          </a:xfrm>
        </p:grpSpPr>
        <p:sp>
          <p:nvSpPr>
            <p:cNvPr id="5" name="Sun 4"/>
            <p:cNvSpPr/>
            <p:nvPr/>
          </p:nvSpPr>
          <p:spPr bwMode="auto">
            <a:xfrm>
              <a:off x="5638800" y="3124200"/>
              <a:ext cx="1752600" cy="1552104"/>
            </a:xfrm>
            <a:prstGeom prst="sun">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6" name="TextBox 5"/>
            <p:cNvSpPr txBox="1"/>
            <p:nvPr/>
          </p:nvSpPr>
          <p:spPr>
            <a:xfrm>
              <a:off x="5713587" y="4676303"/>
              <a:ext cx="1274707" cy="215445"/>
            </a:xfrm>
            <a:prstGeom prst="rect">
              <a:avLst/>
            </a:prstGeom>
            <a:noFill/>
          </p:spPr>
          <p:txBody>
            <a:bodyPr wrap="none" rtlCol="0">
              <a:spAutoFit/>
            </a:bodyPr>
            <a:lstStyle/>
            <a:p>
              <a:r>
                <a:rPr lang="en-US" sz="800" b="1" u="none" dirty="0">
                  <a:latin typeface="+mj-lt"/>
                </a:rPr>
                <a:t>NCDOL Photo Library </a:t>
              </a:r>
            </a:p>
          </p:txBody>
        </p:sp>
      </p:grpSp>
    </p:spTree>
    <p:extLst>
      <p:ext uri="{BB962C8B-B14F-4D97-AF65-F5344CB8AC3E}">
        <p14:creationId xmlns:p14="http://schemas.microsoft.com/office/powerpoint/2010/main" val="3041459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79120" y="210063"/>
            <a:ext cx="8229600" cy="1107996"/>
          </a:xfrm>
        </p:spPr>
        <p:txBody>
          <a:bodyPr/>
          <a:lstStyle/>
          <a:p>
            <a:r>
              <a:rPr lang="en-US" altLang="en-US" dirty="0"/>
              <a:t>Action Items for Affected Employers</a:t>
            </a:r>
          </a:p>
        </p:txBody>
      </p:sp>
      <p:sp>
        <p:nvSpPr>
          <p:cNvPr id="5" name="Rectangle 3"/>
          <p:cNvSpPr txBox="1">
            <a:spLocks noChangeArrowheads="1"/>
          </p:cNvSpPr>
          <p:nvPr/>
        </p:nvSpPr>
        <p:spPr bwMode="auto">
          <a:xfrm>
            <a:off x="579120" y="1143000"/>
            <a:ext cx="794941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143000" indent="-228600" algn="l" rtl="0" eaLnBrk="0" fontAlgn="base" hangingPunct="0">
              <a:spcBef>
                <a:spcPct val="0"/>
              </a:spcBef>
              <a:spcAft>
                <a:spcPct val="0"/>
              </a:spcAft>
              <a:buClr>
                <a:srgbClr val="012D9A"/>
              </a:buClr>
              <a:buChar char="»"/>
              <a:defRPr sz="2000">
                <a:solidFill>
                  <a:schemeClr val="tx1"/>
                </a:solidFill>
                <a:latin typeface="+mn-lt"/>
              </a:defRPr>
            </a:lvl3pPr>
            <a:lvl4pPr marL="1600200" indent="-228600" algn="l" rtl="0" eaLnBrk="0" fontAlgn="base" hangingPunct="0">
              <a:spcBef>
                <a:spcPct val="0"/>
              </a:spcBef>
              <a:spcAft>
                <a:spcPct val="0"/>
              </a:spcAft>
              <a:buClr>
                <a:srgbClr val="012D9A"/>
              </a:buClr>
              <a:buChar char="•"/>
              <a:defRPr sz="2000">
                <a:solidFill>
                  <a:schemeClr val="tx1"/>
                </a:solidFill>
                <a:latin typeface="+mn-lt"/>
              </a:defRPr>
            </a:lvl4pPr>
            <a:lvl5pPr marL="2057400" indent="-22860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r>
              <a:rPr lang="en-US" sz="2400" u="none" dirty="0"/>
              <a:t>A heat illness prevention program</a:t>
            </a:r>
          </a:p>
          <a:p>
            <a:endParaRPr lang="en-US" sz="1000" u="none" dirty="0"/>
          </a:p>
          <a:p>
            <a:r>
              <a:rPr lang="en-US" sz="2400" u="none" dirty="0"/>
              <a:t>A heat acclimatization program </a:t>
            </a:r>
          </a:p>
          <a:p>
            <a:pPr marL="0" indent="0">
              <a:buNone/>
            </a:pPr>
            <a:endParaRPr lang="en-US" sz="1000" u="none" dirty="0"/>
          </a:p>
          <a:p>
            <a:r>
              <a:rPr lang="en-US" sz="2400" u="none" dirty="0"/>
              <a:t>Access to an adequate supply of potable water </a:t>
            </a:r>
          </a:p>
          <a:p>
            <a:pPr marL="0" indent="0">
              <a:buNone/>
            </a:pPr>
            <a:endParaRPr lang="en-US" sz="1000" u="none" dirty="0"/>
          </a:p>
          <a:p>
            <a:r>
              <a:rPr lang="en-US" sz="2400" u="none" dirty="0"/>
              <a:t>Means for employees to cool off (e.g., shaded areas, air-conditioned rooms, vehicles, fans) </a:t>
            </a:r>
          </a:p>
          <a:p>
            <a:pPr marL="0" indent="0">
              <a:buNone/>
            </a:pPr>
            <a:endParaRPr lang="en-US" sz="1000" u="none" dirty="0"/>
          </a:p>
          <a:p>
            <a:r>
              <a:rPr lang="en-US" sz="2400" u="none" dirty="0"/>
              <a:t>Adequate number of rest periods </a:t>
            </a:r>
          </a:p>
          <a:p>
            <a:pPr marL="0" indent="0">
              <a:buNone/>
            </a:pPr>
            <a:endParaRPr lang="en-US" sz="1000" u="none" dirty="0"/>
          </a:p>
          <a:p>
            <a:r>
              <a:rPr lang="en-US" sz="2400" u="none" dirty="0"/>
              <a:t>Appropriate protective clothing such as cooling vests</a:t>
            </a:r>
          </a:p>
          <a:p>
            <a:endParaRPr lang="en-US" sz="1000" u="none" dirty="0"/>
          </a:p>
          <a:p>
            <a:r>
              <a:rPr lang="en-US" sz="2400" u="none" dirty="0"/>
              <a:t>Heat stress training </a:t>
            </a:r>
          </a:p>
          <a:p>
            <a:pPr marL="0" indent="0">
              <a:buNone/>
            </a:pPr>
            <a:endParaRPr lang="en-US" sz="1000" u="none" dirty="0"/>
          </a:p>
          <a:p>
            <a:r>
              <a:rPr lang="en-US" sz="2400" u="none" dirty="0"/>
              <a:t>First aid training (e.g., recognition, treatment of heat illnesses</a:t>
            </a:r>
            <a:endParaRPr lang="en-US" altLang="en-US" sz="2400" u="none" kern="0" dirty="0"/>
          </a:p>
        </p:txBody>
      </p:sp>
    </p:spTree>
    <p:extLst>
      <p:ext uri="{BB962C8B-B14F-4D97-AF65-F5344CB8AC3E}">
        <p14:creationId xmlns:p14="http://schemas.microsoft.com/office/powerpoint/2010/main" val="371266557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381000"/>
            <a:ext cx="8458200" cy="549275"/>
          </a:xfrm>
        </p:spPr>
        <p:txBody>
          <a:bodyPr/>
          <a:lstStyle/>
          <a:p>
            <a:r>
              <a:rPr lang="en-US" altLang="en-US" dirty="0"/>
              <a:t>Summary</a:t>
            </a:r>
          </a:p>
        </p:txBody>
      </p:sp>
      <p:sp>
        <p:nvSpPr>
          <p:cNvPr id="4099" name="Rectangle 3"/>
          <p:cNvSpPr>
            <a:spLocks noGrp="1" noChangeArrowheads="1"/>
          </p:cNvSpPr>
          <p:nvPr>
            <p:ph type="body" idx="1"/>
          </p:nvPr>
        </p:nvSpPr>
        <p:spPr>
          <a:xfrm>
            <a:off x="533400" y="1295400"/>
            <a:ext cx="8077200" cy="4800600"/>
          </a:xfrm>
        </p:spPr>
        <p:txBody>
          <a:bodyPr/>
          <a:lstStyle/>
          <a:p>
            <a:r>
              <a:rPr lang="en-US" altLang="en-US" dirty="0"/>
              <a:t>In this course, we discussed the following:</a:t>
            </a:r>
          </a:p>
          <a:p>
            <a:endParaRPr lang="en-US" altLang="en-US" sz="800" dirty="0"/>
          </a:p>
          <a:p>
            <a:pPr lvl="1"/>
            <a:r>
              <a:rPr kumimoji="1" lang="en-US" altLang="en-US" dirty="0"/>
              <a:t>Heat stress hazards and how to prevent them</a:t>
            </a:r>
          </a:p>
          <a:p>
            <a:pPr lvl="1"/>
            <a:endParaRPr kumimoji="1" lang="en-US" altLang="en-US" dirty="0"/>
          </a:p>
          <a:p>
            <a:pPr lvl="1"/>
            <a:r>
              <a:rPr kumimoji="1" lang="en-US" altLang="en-US" dirty="0"/>
              <a:t>Heat disorders and health effects</a:t>
            </a:r>
          </a:p>
          <a:p>
            <a:pPr lvl="1"/>
            <a:endParaRPr kumimoji="1" lang="en-US" altLang="en-US" dirty="0"/>
          </a:p>
          <a:p>
            <a:pPr lvl="1"/>
            <a:r>
              <a:rPr kumimoji="1" lang="en-US" altLang="en-US" dirty="0"/>
              <a:t>Hierarchy of controls for heat stress hazards and heat environments</a:t>
            </a:r>
          </a:p>
          <a:p>
            <a:pPr>
              <a:buFont typeface="Wingdings" panose="05000000000000000000" pitchFamily="2" charset="2"/>
              <a:buNone/>
            </a:pPr>
            <a:endParaRPr lang="en-US" altLang="en-US" sz="800" dirty="0"/>
          </a:p>
        </p:txBody>
      </p:sp>
    </p:spTree>
    <p:extLst>
      <p:ext uri="{BB962C8B-B14F-4D97-AF65-F5344CB8AC3E}">
        <p14:creationId xmlns:p14="http://schemas.microsoft.com/office/powerpoint/2010/main" val="3424674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87043" name="Rectangle 3"/>
          <p:cNvSpPr>
            <a:spLocks noGrp="1" noChangeArrowheads="1"/>
          </p:cNvSpPr>
          <p:nvPr>
            <p:ph type="body" idx="1"/>
          </p:nvPr>
        </p:nvSpPr>
        <p:spPr>
          <a:xfrm>
            <a:off x="1428750" y="1531937"/>
            <a:ext cx="6705600" cy="838200"/>
          </a:xfrm>
        </p:spPr>
        <p:txBody>
          <a:bodyPr>
            <a:normAutofit lnSpcReduction="10000"/>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pic>
        <p:nvPicPr>
          <p:cNvPr id="2" name="Picture 1">
            <a:extLst>
              <a:ext uri="{FF2B5EF4-FFF2-40B4-BE49-F238E27FC236}">
                <a16:creationId xmlns:a16="http://schemas.microsoft.com/office/drawing/2014/main" id="{A237B0ED-09A5-47FD-1B99-C52A7CD3521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5463" y="2608854"/>
            <a:ext cx="4453355" cy="2543913"/>
          </a:xfrm>
          <a:prstGeom prst="rect">
            <a:avLst/>
          </a:prstGeom>
          <a:noFill/>
          <a:ln>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609600" y="436602"/>
            <a:ext cx="8305800" cy="553998"/>
          </a:xfrm>
        </p:spPr>
        <p:txBody>
          <a:bodyPr/>
          <a:lstStyle/>
          <a:p>
            <a:r>
              <a:rPr lang="en-US" altLang="en-US" dirty="0"/>
              <a:t>The “Perfect Storm” for Heat Stress</a:t>
            </a:r>
          </a:p>
        </p:txBody>
      </p:sp>
      <p:sp>
        <p:nvSpPr>
          <p:cNvPr id="7171" name="Rectangle 3"/>
          <p:cNvSpPr>
            <a:spLocks noGrp="1" noChangeArrowheads="1"/>
          </p:cNvSpPr>
          <p:nvPr>
            <p:ph type="body" idx="4294967295"/>
          </p:nvPr>
        </p:nvSpPr>
        <p:spPr>
          <a:xfrm>
            <a:off x="533400" y="1242583"/>
            <a:ext cx="7924800" cy="4775832"/>
          </a:xfrm>
        </p:spPr>
        <p:txBody>
          <a:bodyPr>
            <a:normAutofit fontScale="85000" lnSpcReduction="20000"/>
          </a:bodyPr>
          <a:lstStyle/>
          <a:p>
            <a:r>
              <a:rPr lang="en-US" altLang="en-US" sz="2400" dirty="0"/>
              <a:t>Dark heavy tight wool, nylon or polyester clothing</a:t>
            </a:r>
          </a:p>
          <a:p>
            <a:endParaRPr lang="en-US" altLang="en-US" sz="1200" dirty="0"/>
          </a:p>
          <a:p>
            <a:r>
              <a:rPr lang="en-US" altLang="en-US" sz="2400" dirty="0"/>
              <a:t>Working in direct sunlight</a:t>
            </a:r>
          </a:p>
          <a:p>
            <a:endParaRPr lang="en-US" altLang="en-US" sz="1200" dirty="0"/>
          </a:p>
          <a:p>
            <a:r>
              <a:rPr kumimoji="1" lang="en-US" altLang="en-US" sz="2400" dirty="0"/>
              <a:t>No water provided</a:t>
            </a:r>
          </a:p>
          <a:p>
            <a:endParaRPr kumimoji="1" lang="en-US" altLang="en-US" sz="1200" dirty="0"/>
          </a:p>
          <a:p>
            <a:r>
              <a:rPr kumimoji="1" lang="en-US" altLang="en-US" sz="2400" dirty="0"/>
              <a:t>Heavy physical work (such as using an ax or shovel)</a:t>
            </a:r>
          </a:p>
          <a:p>
            <a:endParaRPr kumimoji="1" lang="en-US" altLang="en-US" sz="1200" dirty="0"/>
          </a:p>
          <a:p>
            <a:r>
              <a:rPr kumimoji="1" lang="en-US" altLang="en-US" sz="2400" dirty="0"/>
              <a:t>High heat index (&gt;115º F)</a:t>
            </a:r>
          </a:p>
          <a:p>
            <a:endParaRPr kumimoji="1" lang="en-US" altLang="en-US" sz="1200" dirty="0"/>
          </a:p>
          <a:p>
            <a:r>
              <a:rPr kumimoji="1" lang="en-US" altLang="en-US" sz="2400" dirty="0"/>
              <a:t>No breaks</a:t>
            </a:r>
          </a:p>
          <a:p>
            <a:endParaRPr kumimoji="1" lang="en-US" altLang="en-US" sz="1200" dirty="0"/>
          </a:p>
          <a:p>
            <a:r>
              <a:rPr kumimoji="1" lang="en-US" altLang="en-US" sz="2400" dirty="0"/>
              <a:t>No hat</a:t>
            </a:r>
          </a:p>
          <a:p>
            <a:endParaRPr kumimoji="1" lang="en-US" altLang="en-US" sz="1200" dirty="0"/>
          </a:p>
          <a:p>
            <a:r>
              <a:rPr kumimoji="1" lang="en-US" altLang="en-US" sz="2400" dirty="0"/>
              <a:t>Long workday</a:t>
            </a:r>
          </a:p>
          <a:p>
            <a:endParaRPr kumimoji="1" lang="en-US" altLang="en-US" sz="1200" dirty="0"/>
          </a:p>
          <a:p>
            <a:r>
              <a:rPr kumimoji="1" lang="en-US" altLang="en-US" sz="2400" dirty="0"/>
              <a:t>Worker not acclimated</a:t>
            </a:r>
          </a:p>
          <a:p>
            <a:pPr marL="0" indent="0">
              <a:buNone/>
            </a:pPr>
            <a:endParaRPr kumimoji="1" lang="en-US" altLang="en-US" dirty="0"/>
          </a:p>
        </p:txBody>
      </p:sp>
      <p:grpSp>
        <p:nvGrpSpPr>
          <p:cNvPr id="4" name="Group 3"/>
          <p:cNvGrpSpPr/>
          <p:nvPr/>
        </p:nvGrpSpPr>
        <p:grpSpPr>
          <a:xfrm>
            <a:off x="6400800" y="3847869"/>
            <a:ext cx="1752600" cy="1767548"/>
            <a:chOff x="5638800" y="3124200"/>
            <a:chExt cx="1752600" cy="1767548"/>
          </a:xfrm>
        </p:grpSpPr>
        <p:sp>
          <p:nvSpPr>
            <p:cNvPr id="2" name="Sun 1"/>
            <p:cNvSpPr/>
            <p:nvPr/>
          </p:nvSpPr>
          <p:spPr bwMode="auto">
            <a:xfrm>
              <a:off x="5638800" y="3124200"/>
              <a:ext cx="1752600" cy="1552104"/>
            </a:xfrm>
            <a:prstGeom prst="sun">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3" name="TextBox 2"/>
            <p:cNvSpPr txBox="1"/>
            <p:nvPr/>
          </p:nvSpPr>
          <p:spPr>
            <a:xfrm>
              <a:off x="5943600" y="4676304"/>
              <a:ext cx="1274708" cy="215444"/>
            </a:xfrm>
            <a:prstGeom prst="rect">
              <a:avLst/>
            </a:prstGeom>
            <a:noFill/>
          </p:spPr>
          <p:txBody>
            <a:bodyPr wrap="none" rtlCol="0">
              <a:spAutoFit/>
            </a:bodyPr>
            <a:lstStyle/>
            <a:p>
              <a:r>
                <a:rPr lang="en-US" sz="800" b="1" u="none" dirty="0">
                  <a:latin typeface="+mj-lt"/>
                </a:rPr>
                <a:t>NCDOL Photo Library </a:t>
              </a:r>
            </a:p>
          </p:txBody>
        </p:sp>
      </p:grpSp>
    </p:spTree>
    <p:extLst>
      <p:ext uri="{BB962C8B-B14F-4D97-AF65-F5344CB8AC3E}">
        <p14:creationId xmlns:p14="http://schemas.microsoft.com/office/powerpoint/2010/main" val="4215655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609600" y="436602"/>
            <a:ext cx="8305800" cy="553998"/>
          </a:xfrm>
        </p:spPr>
        <p:txBody>
          <a:bodyPr/>
          <a:lstStyle/>
          <a:p>
            <a:r>
              <a:rPr lang="en-US" altLang="en-US" dirty="0"/>
              <a:t>Provide Water</a:t>
            </a:r>
          </a:p>
        </p:txBody>
      </p:sp>
      <p:sp>
        <p:nvSpPr>
          <p:cNvPr id="7171" name="Rectangle 3"/>
          <p:cNvSpPr>
            <a:spLocks noGrp="1" noChangeArrowheads="1"/>
          </p:cNvSpPr>
          <p:nvPr>
            <p:ph type="body" idx="4294967295"/>
          </p:nvPr>
        </p:nvSpPr>
        <p:spPr>
          <a:xfrm>
            <a:off x="554735" y="1219201"/>
            <a:ext cx="5160265" cy="4953000"/>
          </a:xfrm>
        </p:spPr>
        <p:txBody>
          <a:bodyPr>
            <a:normAutofit/>
          </a:bodyPr>
          <a:lstStyle/>
          <a:p>
            <a:r>
              <a:rPr lang="en-US" altLang="en-US" sz="2400" dirty="0"/>
              <a:t>Adequate supply of potable water</a:t>
            </a:r>
          </a:p>
          <a:p>
            <a:endParaRPr lang="en-US" altLang="en-US" sz="1000" dirty="0"/>
          </a:p>
          <a:p>
            <a:r>
              <a:rPr lang="en-US" altLang="en-US" sz="2400" dirty="0"/>
              <a:t>2 - 4 cups per hour per worker</a:t>
            </a:r>
          </a:p>
          <a:p>
            <a:endParaRPr lang="en-US" altLang="en-US" sz="1000" dirty="0"/>
          </a:p>
          <a:p>
            <a:r>
              <a:rPr kumimoji="1" lang="en-US" altLang="en-US" sz="2400" dirty="0"/>
              <a:t>50º - 60º F</a:t>
            </a:r>
          </a:p>
          <a:p>
            <a:endParaRPr kumimoji="1" lang="en-US" altLang="en-US" sz="1000" dirty="0"/>
          </a:p>
          <a:p>
            <a:r>
              <a:rPr kumimoji="1" lang="en-US" altLang="en-US" sz="2400" dirty="0"/>
              <a:t>Marked container (e.g., “Drinking Water”)</a:t>
            </a:r>
          </a:p>
          <a:p>
            <a:endParaRPr kumimoji="1" lang="en-US" altLang="en-US" sz="1000" dirty="0"/>
          </a:p>
          <a:p>
            <a:r>
              <a:rPr kumimoji="1" lang="en-US" altLang="en-US" sz="2400" dirty="0"/>
              <a:t>Closed container</a:t>
            </a:r>
          </a:p>
          <a:p>
            <a:endParaRPr kumimoji="1" lang="en-US" altLang="en-US" sz="1000" dirty="0"/>
          </a:p>
          <a:p>
            <a:r>
              <a:rPr kumimoji="1" lang="en-US" altLang="en-US" sz="2400" dirty="0"/>
              <a:t>No shared container (e.g., cup, dipper, bottle)</a:t>
            </a:r>
          </a:p>
          <a:p>
            <a:pPr marL="0" indent="0">
              <a:buNone/>
            </a:pPr>
            <a:endParaRPr kumimoji="1" lang="en-US" alt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578395"/>
            <a:ext cx="2780509" cy="3851165"/>
          </a:xfrm>
          <a:prstGeom prst="rect">
            <a:avLst/>
          </a:prstGeom>
        </p:spPr>
      </p:pic>
    </p:spTree>
    <p:extLst>
      <p:ext uri="{BB962C8B-B14F-4D97-AF65-F5344CB8AC3E}">
        <p14:creationId xmlns:p14="http://schemas.microsoft.com/office/powerpoint/2010/main" val="3636221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09600" y="457200"/>
            <a:ext cx="7924800" cy="549275"/>
          </a:xfrm>
        </p:spPr>
        <p:txBody>
          <a:bodyPr/>
          <a:lstStyle/>
          <a:p>
            <a:r>
              <a:rPr lang="en-US" altLang="en-US" dirty="0"/>
              <a:t>Definitions</a:t>
            </a:r>
          </a:p>
        </p:txBody>
      </p:sp>
      <p:sp>
        <p:nvSpPr>
          <p:cNvPr id="11267" name="Rectangle 3"/>
          <p:cNvSpPr>
            <a:spLocks noGrp="1" noChangeArrowheads="1"/>
          </p:cNvSpPr>
          <p:nvPr>
            <p:ph type="body" idx="4294967295"/>
          </p:nvPr>
        </p:nvSpPr>
        <p:spPr>
          <a:xfrm>
            <a:off x="533400" y="1219200"/>
            <a:ext cx="8077200" cy="4525963"/>
          </a:xfrm>
        </p:spPr>
        <p:txBody>
          <a:bodyPr/>
          <a:lstStyle/>
          <a:p>
            <a:r>
              <a:rPr lang="en-US" altLang="en-US" b="1" dirty="0"/>
              <a:t>Heat stress</a:t>
            </a:r>
            <a:r>
              <a:rPr lang="en-US" altLang="en-US" sz="2400" dirty="0"/>
              <a:t> </a:t>
            </a:r>
          </a:p>
          <a:p>
            <a:pPr lvl="1"/>
            <a:r>
              <a:rPr lang="en-US" altLang="en-US" dirty="0"/>
              <a:t>Sum of environmental and metabolic heat loads on an individual minus the heat loss to the environment, primarily through evaporation.</a:t>
            </a:r>
          </a:p>
          <a:p>
            <a:pPr lvl="1"/>
            <a:endParaRPr lang="en-US" altLang="en-US" dirty="0"/>
          </a:p>
          <a:p>
            <a:r>
              <a:rPr lang="en-US" altLang="en-US" b="1" dirty="0"/>
              <a:t>Heat strain</a:t>
            </a:r>
            <a:r>
              <a:rPr lang="en-US" altLang="en-US" sz="2400" dirty="0"/>
              <a:t> </a:t>
            </a:r>
          </a:p>
          <a:p>
            <a:pPr lvl="1"/>
            <a:r>
              <a:rPr lang="en-US" altLang="en-US" dirty="0"/>
              <a:t>Overall physiological response resulting from heat stress.</a:t>
            </a:r>
          </a:p>
          <a:p>
            <a:endParaRPr lang="en-US" altLang="en-US" sz="2400" dirty="0"/>
          </a:p>
          <a:p>
            <a:pPr>
              <a:buFont typeface="Wingdings" panose="05000000000000000000" pitchFamily="2" charset="2"/>
              <a:buNone/>
            </a:pPr>
            <a:endParaRPr lang="en-US" altLang="en-US" dirty="0"/>
          </a:p>
          <a:p>
            <a:endParaRPr lang="en-US" altLang="en-US" sz="1000" dirty="0"/>
          </a:p>
          <a:p>
            <a:pPr>
              <a:buFont typeface="Wingdings" panose="05000000000000000000" pitchFamily="2" charset="2"/>
              <a:buNone/>
            </a:pPr>
            <a:endParaRPr lang="en-US" altLang="en-US" sz="1000" dirty="0"/>
          </a:p>
        </p:txBody>
      </p:sp>
      <p:grpSp>
        <p:nvGrpSpPr>
          <p:cNvPr id="4" name="Group 3"/>
          <p:cNvGrpSpPr/>
          <p:nvPr/>
        </p:nvGrpSpPr>
        <p:grpSpPr>
          <a:xfrm>
            <a:off x="6858000" y="4114801"/>
            <a:ext cx="1524000" cy="1500616"/>
            <a:chOff x="5638800" y="3124200"/>
            <a:chExt cx="1752600" cy="1767548"/>
          </a:xfrm>
        </p:grpSpPr>
        <p:sp>
          <p:nvSpPr>
            <p:cNvPr id="5" name="Sun 4"/>
            <p:cNvSpPr/>
            <p:nvPr/>
          </p:nvSpPr>
          <p:spPr bwMode="auto">
            <a:xfrm>
              <a:off x="5638800" y="3124200"/>
              <a:ext cx="1752600" cy="1552104"/>
            </a:xfrm>
            <a:prstGeom prst="sun">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6" name="TextBox 5"/>
            <p:cNvSpPr txBox="1"/>
            <p:nvPr/>
          </p:nvSpPr>
          <p:spPr>
            <a:xfrm>
              <a:off x="5814060" y="4676304"/>
              <a:ext cx="1274708" cy="215444"/>
            </a:xfrm>
            <a:prstGeom prst="rect">
              <a:avLst/>
            </a:prstGeom>
            <a:noFill/>
          </p:spPr>
          <p:txBody>
            <a:bodyPr wrap="none" rtlCol="0">
              <a:spAutoFit/>
            </a:bodyPr>
            <a:lstStyle/>
            <a:p>
              <a:r>
                <a:rPr lang="en-US" sz="800" b="1" u="none" dirty="0">
                  <a:latin typeface="+mj-lt"/>
                </a:rPr>
                <a:t>NCDOL Photo Library </a:t>
              </a:r>
            </a:p>
          </p:txBody>
        </p:sp>
      </p:grpSp>
    </p:spTree>
    <p:extLst>
      <p:ext uri="{BB962C8B-B14F-4D97-AF65-F5344CB8AC3E}">
        <p14:creationId xmlns:p14="http://schemas.microsoft.com/office/powerpoint/2010/main" val="1612337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441325"/>
            <a:ext cx="8305800" cy="549275"/>
          </a:xfrm>
        </p:spPr>
        <p:txBody>
          <a:bodyPr/>
          <a:lstStyle/>
          <a:p>
            <a:r>
              <a:rPr lang="en-US" altLang="en-US" dirty="0"/>
              <a:t>The Four Environmental Factors</a:t>
            </a:r>
          </a:p>
        </p:txBody>
      </p:sp>
      <p:sp>
        <p:nvSpPr>
          <p:cNvPr id="13315" name="Rectangle 3"/>
          <p:cNvSpPr>
            <a:spLocks noGrp="1" noChangeArrowheads="1"/>
          </p:cNvSpPr>
          <p:nvPr>
            <p:ph type="body" idx="1"/>
          </p:nvPr>
        </p:nvSpPr>
        <p:spPr>
          <a:xfrm>
            <a:off x="533400" y="1189037"/>
            <a:ext cx="5486400" cy="4525963"/>
          </a:xfrm>
        </p:spPr>
        <p:txBody>
          <a:bodyPr/>
          <a:lstStyle/>
          <a:p>
            <a:r>
              <a:rPr lang="en-US" altLang="en-US" b="1" dirty="0"/>
              <a:t>Temperature</a:t>
            </a:r>
          </a:p>
          <a:p>
            <a:pPr lvl="1"/>
            <a:r>
              <a:rPr lang="en-US" altLang="en-US" dirty="0"/>
              <a:t>Ambient air temperature</a:t>
            </a:r>
          </a:p>
          <a:p>
            <a:pPr lvl="1"/>
            <a:endParaRPr lang="en-US" altLang="en-US" dirty="0"/>
          </a:p>
          <a:p>
            <a:r>
              <a:rPr lang="en-US" altLang="en-US" b="1" dirty="0"/>
              <a:t>Humidity</a:t>
            </a:r>
          </a:p>
          <a:p>
            <a:pPr lvl="1"/>
            <a:r>
              <a:rPr lang="en-US" altLang="en-US" dirty="0"/>
              <a:t>Amount of moisture in the air</a:t>
            </a:r>
          </a:p>
          <a:p>
            <a:pPr lvl="1"/>
            <a:endParaRPr lang="en-US" altLang="en-US" dirty="0"/>
          </a:p>
          <a:p>
            <a:r>
              <a:rPr lang="en-US" altLang="en-US" b="1" dirty="0"/>
              <a:t>Radiant heat</a:t>
            </a:r>
          </a:p>
          <a:p>
            <a:pPr lvl="1"/>
            <a:r>
              <a:rPr lang="en-US" altLang="en-US" dirty="0"/>
              <a:t>Such as from the sun or a furnace</a:t>
            </a:r>
          </a:p>
          <a:p>
            <a:pPr lvl="1"/>
            <a:endParaRPr lang="en-US" altLang="en-US" dirty="0"/>
          </a:p>
          <a:p>
            <a:r>
              <a:rPr lang="en-US" altLang="en-US" b="1" dirty="0"/>
              <a:t>Air velocity</a:t>
            </a:r>
          </a:p>
          <a:p>
            <a:pPr lvl="1"/>
            <a:r>
              <a:rPr lang="en-US" altLang="en-US" dirty="0"/>
              <a:t>Circulating air </a:t>
            </a:r>
          </a:p>
        </p:txBody>
      </p:sp>
      <p:grpSp>
        <p:nvGrpSpPr>
          <p:cNvPr id="4" name="Group 3"/>
          <p:cNvGrpSpPr/>
          <p:nvPr/>
        </p:nvGrpSpPr>
        <p:grpSpPr>
          <a:xfrm>
            <a:off x="6400800" y="3847869"/>
            <a:ext cx="1752600" cy="1767548"/>
            <a:chOff x="5638800" y="3124200"/>
            <a:chExt cx="1752600" cy="1767548"/>
          </a:xfrm>
        </p:grpSpPr>
        <p:sp>
          <p:nvSpPr>
            <p:cNvPr id="5" name="Sun 4"/>
            <p:cNvSpPr/>
            <p:nvPr/>
          </p:nvSpPr>
          <p:spPr bwMode="auto">
            <a:xfrm>
              <a:off x="5638800" y="3124200"/>
              <a:ext cx="1752600" cy="1552104"/>
            </a:xfrm>
            <a:prstGeom prst="sun">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6" name="TextBox 5"/>
            <p:cNvSpPr txBox="1"/>
            <p:nvPr/>
          </p:nvSpPr>
          <p:spPr>
            <a:xfrm>
              <a:off x="5943600" y="4676304"/>
              <a:ext cx="1274708" cy="215444"/>
            </a:xfrm>
            <a:prstGeom prst="rect">
              <a:avLst/>
            </a:prstGeom>
            <a:noFill/>
          </p:spPr>
          <p:txBody>
            <a:bodyPr wrap="none" rtlCol="0">
              <a:spAutoFit/>
            </a:bodyPr>
            <a:lstStyle/>
            <a:p>
              <a:r>
                <a:rPr lang="en-US" sz="800" b="1" u="none" dirty="0">
                  <a:latin typeface="+mj-lt"/>
                </a:rPr>
                <a:t>NCDOL Photo Library </a:t>
              </a:r>
            </a:p>
          </p:txBody>
        </p:sp>
      </p:grpSp>
    </p:spTree>
    <p:extLst>
      <p:ext uri="{BB962C8B-B14F-4D97-AF65-F5344CB8AC3E}">
        <p14:creationId xmlns:p14="http://schemas.microsoft.com/office/powerpoint/2010/main" val="3412548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r>
              <a:rPr lang="en-US" altLang="en-US"/>
              <a:t>Causal Factors</a:t>
            </a:r>
          </a:p>
        </p:txBody>
      </p:sp>
      <p:sp>
        <p:nvSpPr>
          <p:cNvPr id="15363" name="Rectangle 3"/>
          <p:cNvSpPr>
            <a:spLocks noGrp="1" noChangeArrowheads="1"/>
          </p:cNvSpPr>
          <p:nvPr>
            <p:ph type="body" idx="4294967295"/>
          </p:nvPr>
        </p:nvSpPr>
        <p:spPr>
          <a:xfrm>
            <a:off x="533400" y="1295400"/>
            <a:ext cx="8077200" cy="4525963"/>
          </a:xfrm>
        </p:spPr>
        <p:txBody>
          <a:bodyPr/>
          <a:lstStyle/>
          <a:p>
            <a:r>
              <a:rPr lang="en-US" altLang="en-US" dirty="0"/>
              <a:t>Age, weight, degree of physical fitness</a:t>
            </a:r>
            <a:endParaRPr lang="en-US" altLang="en-US" sz="1000" dirty="0"/>
          </a:p>
          <a:p>
            <a:endParaRPr lang="en-US" altLang="en-US" sz="1000" dirty="0"/>
          </a:p>
          <a:p>
            <a:r>
              <a:rPr lang="en-US" altLang="en-US" dirty="0"/>
              <a:t>Degree of acclimatization, metabolism</a:t>
            </a:r>
            <a:endParaRPr lang="en-US" altLang="en-US" sz="1000" dirty="0"/>
          </a:p>
          <a:p>
            <a:endParaRPr lang="en-US" altLang="en-US" sz="1000" dirty="0"/>
          </a:p>
          <a:p>
            <a:r>
              <a:rPr lang="en-US" altLang="en-US" dirty="0"/>
              <a:t>Use of alcohol or drugs</a:t>
            </a:r>
          </a:p>
          <a:p>
            <a:endParaRPr lang="en-US" altLang="en-US" sz="1000" dirty="0"/>
          </a:p>
          <a:p>
            <a:r>
              <a:rPr lang="en-US" altLang="en-US" dirty="0"/>
              <a:t>A variety of medical conditions such as hypertension all affect a person’s sensitivity to heat</a:t>
            </a:r>
          </a:p>
        </p:txBody>
      </p:sp>
      <p:grpSp>
        <p:nvGrpSpPr>
          <p:cNvPr id="4" name="Group 3"/>
          <p:cNvGrpSpPr/>
          <p:nvPr/>
        </p:nvGrpSpPr>
        <p:grpSpPr>
          <a:xfrm>
            <a:off x="6553200" y="4191000"/>
            <a:ext cx="1752600" cy="1739444"/>
            <a:chOff x="5638800" y="3291548"/>
            <a:chExt cx="1752600" cy="1739444"/>
          </a:xfrm>
        </p:grpSpPr>
        <p:sp>
          <p:nvSpPr>
            <p:cNvPr id="5" name="Sun 4"/>
            <p:cNvSpPr/>
            <p:nvPr/>
          </p:nvSpPr>
          <p:spPr bwMode="auto">
            <a:xfrm>
              <a:off x="5638800" y="3291548"/>
              <a:ext cx="1752600" cy="1552104"/>
            </a:xfrm>
            <a:prstGeom prst="sun">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6" name="TextBox 5"/>
            <p:cNvSpPr txBox="1"/>
            <p:nvPr/>
          </p:nvSpPr>
          <p:spPr>
            <a:xfrm>
              <a:off x="5943600" y="4815548"/>
              <a:ext cx="1274708" cy="215444"/>
            </a:xfrm>
            <a:prstGeom prst="rect">
              <a:avLst/>
            </a:prstGeom>
            <a:noFill/>
          </p:spPr>
          <p:txBody>
            <a:bodyPr wrap="none" rtlCol="0">
              <a:spAutoFit/>
            </a:bodyPr>
            <a:lstStyle/>
            <a:p>
              <a:r>
                <a:rPr lang="en-US" sz="800" b="1" u="none" dirty="0">
                  <a:latin typeface="+mj-lt"/>
                </a:rPr>
                <a:t>NCDOL Photo Library </a:t>
              </a:r>
            </a:p>
          </p:txBody>
        </p:sp>
      </p:grpSp>
    </p:spTree>
    <p:extLst>
      <p:ext uri="{BB962C8B-B14F-4D97-AF65-F5344CB8AC3E}">
        <p14:creationId xmlns:p14="http://schemas.microsoft.com/office/powerpoint/2010/main" val="624946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r>
              <a:rPr lang="en-US" altLang="en-US"/>
              <a:t>Causal Factors</a:t>
            </a:r>
          </a:p>
        </p:txBody>
      </p:sp>
      <p:sp>
        <p:nvSpPr>
          <p:cNvPr id="17411" name="Rectangle 3"/>
          <p:cNvSpPr>
            <a:spLocks noGrp="1" noChangeArrowheads="1"/>
          </p:cNvSpPr>
          <p:nvPr>
            <p:ph type="body" idx="4294967295"/>
          </p:nvPr>
        </p:nvSpPr>
        <p:spPr>
          <a:xfrm>
            <a:off x="533400" y="1295401"/>
            <a:ext cx="8077200" cy="1905000"/>
          </a:xfrm>
        </p:spPr>
        <p:txBody>
          <a:bodyPr/>
          <a:lstStyle/>
          <a:p>
            <a:r>
              <a:rPr lang="en-US" altLang="en-US" dirty="0"/>
              <a:t>Prior heat injury predisposes an individual to additional injury.</a:t>
            </a:r>
          </a:p>
          <a:p>
            <a:pPr marL="0" indent="0">
              <a:buNone/>
            </a:pPr>
            <a:endParaRPr lang="en-US" altLang="en-US" dirty="0"/>
          </a:p>
          <a:p>
            <a:endParaRPr lang="en-US" altLang="en-US" sz="1200" dirty="0"/>
          </a:p>
          <a:p>
            <a:r>
              <a:rPr lang="en-US" altLang="en-US" dirty="0"/>
              <a:t>Type of clothing worn must be considered.</a:t>
            </a:r>
          </a:p>
          <a:p>
            <a:endParaRPr lang="en-US" altLang="en-US" dirty="0"/>
          </a:p>
        </p:txBody>
      </p:sp>
      <p:sp>
        <p:nvSpPr>
          <p:cNvPr id="3" name="Rectangle 2"/>
          <p:cNvSpPr/>
          <p:nvPr/>
        </p:nvSpPr>
        <p:spPr>
          <a:xfrm rot="19791969">
            <a:off x="990600" y="4038600"/>
            <a:ext cx="3031599" cy="923330"/>
          </a:xfrm>
          <a:prstGeom prst="rect">
            <a:avLst/>
          </a:prstGeom>
          <a:solidFill>
            <a:schemeClr val="bg1"/>
          </a:solidFill>
        </p:spPr>
        <p:txBody>
          <a:bodyPr wrap="none" lIns="91440" tIns="45720" rIns="91440" bIns="45720">
            <a:spAutoFit/>
          </a:bodyPr>
          <a:lstStyle/>
          <a:p>
            <a:pPr algn="ctr"/>
            <a:r>
              <a:rPr lang="en-US" sz="5400" b="0" u="none" cap="none" spc="0" dirty="0">
                <a:ln w="0"/>
                <a:solidFill>
                  <a:schemeClr val="tx2"/>
                </a:solidFill>
                <a:effectLst>
                  <a:outerShdw blurRad="38100" dist="19050" dir="2700000" algn="tl" rotWithShape="0">
                    <a:schemeClr val="dk1">
                      <a:alpha val="40000"/>
                    </a:schemeClr>
                  </a:outerShdw>
                </a:effectLst>
                <a:latin typeface="+mj-lt"/>
              </a:rPr>
              <a:t>Fabrics ?</a:t>
            </a:r>
          </a:p>
        </p:txBody>
      </p:sp>
      <p:sp>
        <p:nvSpPr>
          <p:cNvPr id="7" name="Rectangle 6"/>
          <p:cNvSpPr/>
          <p:nvPr/>
        </p:nvSpPr>
        <p:spPr>
          <a:xfrm rot="19791969">
            <a:off x="4890010" y="4106199"/>
            <a:ext cx="2762295" cy="923330"/>
          </a:xfrm>
          <a:prstGeom prst="rect">
            <a:avLst/>
          </a:prstGeom>
          <a:solidFill>
            <a:schemeClr val="bg1"/>
          </a:solidFill>
        </p:spPr>
        <p:txBody>
          <a:bodyPr wrap="none" lIns="91440" tIns="45720" rIns="91440" bIns="45720">
            <a:spAutoFit/>
          </a:bodyPr>
          <a:lstStyle/>
          <a:p>
            <a:pPr algn="ctr"/>
            <a:r>
              <a:rPr lang="en-US" sz="5400" b="0" u="none" cap="none" spc="0" dirty="0">
                <a:ln w="0"/>
                <a:solidFill>
                  <a:schemeClr val="tx2"/>
                </a:solidFill>
                <a:effectLst>
                  <a:outerShdw blurRad="38100" dist="19050" dir="2700000" algn="tl" rotWithShape="0">
                    <a:schemeClr val="dk1">
                      <a:alpha val="40000"/>
                    </a:schemeClr>
                  </a:outerShdw>
                </a:effectLst>
                <a:latin typeface="Avenir Next LT Pro" panose="020B0504020202020204" pitchFamily="34" charset="0"/>
                <a:cs typeface="Arial" panose="020B0604020202020204" pitchFamily="34" charset="0"/>
              </a:rPr>
              <a:t>Colors ?</a:t>
            </a:r>
          </a:p>
        </p:txBody>
      </p:sp>
    </p:spTree>
    <p:extLst>
      <p:ext uri="{BB962C8B-B14F-4D97-AF65-F5344CB8AC3E}">
        <p14:creationId xmlns:p14="http://schemas.microsoft.com/office/powerpoint/2010/main" val="3128608847"/>
      </p:ext>
    </p:extLst>
  </p:cSld>
  <p:clrMapOvr>
    <a:masterClrMapping/>
  </p:clrMapOvr>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10</TotalTime>
  <Words>1773</Words>
  <Application>Microsoft Office PowerPoint</Application>
  <PresentationFormat>On-screen Show (4:3)</PresentationFormat>
  <Paragraphs>436</Paragraphs>
  <Slides>37</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Avenir Next LT Pro</vt:lpstr>
      <vt:lpstr>Avenir Next LT Pro Demi</vt:lpstr>
      <vt:lpstr>Avenir Next LT Pro Light</vt:lpstr>
      <vt:lpstr>Stencil</vt:lpstr>
      <vt:lpstr>Symbol</vt:lpstr>
      <vt:lpstr>Times New Roman</vt:lpstr>
      <vt:lpstr>Wingdings</vt:lpstr>
      <vt:lpstr>Office Theme</vt:lpstr>
      <vt:lpstr>Heat Stress </vt:lpstr>
      <vt:lpstr>Objectives</vt:lpstr>
      <vt:lpstr>Heat Stress Poll</vt:lpstr>
      <vt:lpstr>The “Perfect Storm” for Heat Stress</vt:lpstr>
      <vt:lpstr>Provide Water</vt:lpstr>
      <vt:lpstr>Definitions</vt:lpstr>
      <vt:lpstr>The Four Environmental Factors</vt:lpstr>
      <vt:lpstr>Causal Factors</vt:lpstr>
      <vt:lpstr>Causal Factors</vt:lpstr>
      <vt:lpstr>The Heat Index</vt:lpstr>
      <vt:lpstr>Heat Disorders and Health Effects</vt:lpstr>
      <vt:lpstr>Cal/OSHA Heat Illness Study</vt:lpstr>
      <vt:lpstr>Heat Rash</vt:lpstr>
      <vt:lpstr>Heat Rash</vt:lpstr>
      <vt:lpstr>Heat Cramps</vt:lpstr>
      <vt:lpstr>Heat Exhaustion</vt:lpstr>
      <vt:lpstr>Heat Exhaustion</vt:lpstr>
      <vt:lpstr>Heat Stroke</vt:lpstr>
      <vt:lpstr>Heat Stroke</vt:lpstr>
      <vt:lpstr>Heat Fatalities – What were workers doing? 1</vt:lpstr>
      <vt:lpstr>PowerPoint Presentation</vt:lpstr>
      <vt:lpstr>PowerPoint Presentation</vt:lpstr>
      <vt:lpstr>PowerPoint Presentation</vt:lpstr>
      <vt:lpstr>Citations for Heat Stress?</vt:lpstr>
      <vt:lpstr>The “General Duty Clause”</vt:lpstr>
      <vt:lpstr>Hierarchy of Controls</vt:lpstr>
      <vt:lpstr>Engineering Controls</vt:lpstr>
      <vt:lpstr>Work Practice Controls</vt:lpstr>
      <vt:lpstr>Personal Protective Equipment</vt:lpstr>
      <vt:lpstr>Acclimatization</vt:lpstr>
      <vt:lpstr>Re-Acclimating</vt:lpstr>
      <vt:lpstr>Work Monitoring Programs</vt:lpstr>
      <vt:lpstr>Training</vt:lpstr>
      <vt:lpstr>Bottom Line</vt:lpstr>
      <vt:lpstr>Action Items for Affected Employers</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3</cp:revision>
  <dcterms:created xsi:type="dcterms:W3CDTF">2025-06-17T12:32:10Z</dcterms:created>
  <dcterms:modified xsi:type="dcterms:W3CDTF">2026-04-01T16:26:49Z</dcterms:modified>
</cp:coreProperties>
</file>