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60" r:id="rId2"/>
    <p:sldId id="380" r:id="rId3"/>
    <p:sldId id="381" r:id="rId4"/>
    <p:sldId id="450" r:id="rId5"/>
    <p:sldId id="382" r:id="rId6"/>
    <p:sldId id="404" r:id="rId7"/>
    <p:sldId id="443" r:id="rId8"/>
    <p:sldId id="386" r:id="rId9"/>
    <p:sldId id="444" r:id="rId10"/>
    <p:sldId id="453" r:id="rId11"/>
    <p:sldId id="420" r:id="rId12"/>
    <p:sldId id="385" r:id="rId13"/>
    <p:sldId id="429" r:id="rId14"/>
    <p:sldId id="387" r:id="rId15"/>
    <p:sldId id="388" r:id="rId16"/>
    <p:sldId id="409" r:id="rId17"/>
    <p:sldId id="514" r:id="rId18"/>
    <p:sldId id="465" r:id="rId19"/>
    <p:sldId id="454" r:id="rId20"/>
    <p:sldId id="349" r:id="rId21"/>
    <p:sldId id="350" r:id="rId22"/>
    <p:sldId id="466" r:id="rId23"/>
    <p:sldId id="467" r:id="rId24"/>
    <p:sldId id="407" r:id="rId25"/>
    <p:sldId id="417" r:id="rId26"/>
    <p:sldId id="439" r:id="rId27"/>
    <p:sldId id="455" r:id="rId28"/>
    <p:sldId id="493" r:id="rId29"/>
    <p:sldId id="483" r:id="rId30"/>
    <p:sldId id="485" r:id="rId31"/>
    <p:sldId id="397" r:id="rId32"/>
    <p:sldId id="456" r:id="rId33"/>
    <p:sldId id="391" r:id="rId34"/>
    <p:sldId id="487" r:id="rId35"/>
    <p:sldId id="490" r:id="rId36"/>
    <p:sldId id="458" r:id="rId37"/>
    <p:sldId id="398" r:id="rId38"/>
    <p:sldId id="528" r:id="rId39"/>
    <p:sldId id="515" r:id="rId40"/>
    <p:sldId id="525" r:id="rId41"/>
    <p:sldId id="392" r:id="rId42"/>
    <p:sldId id="459" r:id="rId43"/>
    <p:sldId id="394" r:id="rId44"/>
    <p:sldId id="517" r:id="rId45"/>
    <p:sldId id="418" r:id="rId46"/>
    <p:sldId id="516" r:id="rId47"/>
    <p:sldId id="526" r:id="rId48"/>
    <p:sldId id="500" r:id="rId49"/>
    <p:sldId id="460" r:id="rId50"/>
    <p:sldId id="395" r:id="rId51"/>
    <p:sldId id="481" r:id="rId52"/>
    <p:sldId id="518" r:id="rId53"/>
    <p:sldId id="527" r:id="rId54"/>
    <p:sldId id="462" r:id="rId55"/>
    <p:sldId id="406" r:id="rId56"/>
    <p:sldId id="522" r:id="rId57"/>
    <p:sldId id="519" r:id="rId58"/>
    <p:sldId id="529" r:id="rId59"/>
    <p:sldId id="520" r:id="rId60"/>
    <p:sldId id="521" r:id="rId61"/>
    <p:sldId id="464" r:id="rId62"/>
    <p:sldId id="431" r:id="rId63"/>
    <p:sldId id="505" r:id="rId64"/>
    <p:sldId id="436" r:id="rId65"/>
    <p:sldId id="451" r:id="rId66"/>
    <p:sldId id="507" r:id="rId67"/>
    <p:sldId id="532" r:id="rId68"/>
    <p:sldId id="401" r:id="rId69"/>
    <p:sldId id="402" r:id="rId70"/>
    <p:sldId id="463" r:id="rId71"/>
    <p:sldId id="509" r:id="rId72"/>
    <p:sldId id="531" r:id="rId73"/>
    <p:sldId id="433" r:id="rId74"/>
    <p:sldId id="452" r:id="rId75"/>
    <p:sldId id="403" r:id="rId76"/>
    <p:sldId id="447" r:id="rId77"/>
    <p:sldId id="448" r:id="rId78"/>
    <p:sldId id="449" r:id="rId79"/>
    <p:sldId id="400" r:id="rId80"/>
    <p:sldId id="332" r:id="rId81"/>
    <p:sldId id="341"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0407" autoAdjust="0"/>
  </p:normalViewPr>
  <p:slideViewPr>
    <p:cSldViewPr snapToGrid="0">
      <p:cViewPr varScale="1">
        <p:scale>
          <a:sx n="89" d="100"/>
          <a:sy n="89" d="100"/>
        </p:scale>
        <p:origin x="1050" y="90"/>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3/31/2026</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3/31/2026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p:spPr>
        <p:txBody>
          <a:bodyPr/>
          <a:lstStyle/>
          <a:p>
            <a:pPr defTabSz="943052"/>
            <a:fld id="{86FEF6AD-B4BA-4C60-8856-02350EED7078}" type="slidenum">
              <a:rPr lang="en-US" smtClean="0"/>
              <a:pPr defTabSz="943052"/>
              <a:t>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900" b="1" dirty="0"/>
              <a:t>Revised: 06/23/2025</a:t>
            </a:r>
          </a:p>
          <a:p>
            <a:endParaRPr lang="en-US" sz="900" dirty="0"/>
          </a:p>
          <a:p>
            <a:r>
              <a:rPr lang="en-US" sz="900"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sz="900" dirty="0"/>
          </a:p>
          <a:p>
            <a:r>
              <a:rPr lang="en-US" sz="900"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sz="900" dirty="0"/>
          </a:p>
          <a:p>
            <a:r>
              <a:rPr lang="en-US" sz="900"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10</a:t>
            </a:fld>
            <a:endParaRPr lang="en-US" altLang="en-US"/>
          </a:p>
        </p:txBody>
      </p:sp>
    </p:spTree>
    <p:extLst>
      <p:ext uri="{BB962C8B-B14F-4D97-AF65-F5344CB8AC3E}">
        <p14:creationId xmlns:p14="http://schemas.microsoft.com/office/powerpoint/2010/main" val="2120847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AEB4D97F-3DDB-4FED-9522-0A5B3489364F}" type="slidenum">
              <a:rPr lang="en-US" altLang="en-US" sz="1000">
                <a:latin typeface="Times New Roman" panose="02020603050405020304" pitchFamily="18" charset="0"/>
              </a:rPr>
              <a:pPr/>
              <a:t>11</a:t>
            </a:fld>
            <a:endParaRPr lang="en-US" altLang="en-US" sz="10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332296" y="4245718"/>
            <a:ext cx="6525703" cy="4532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1165746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indent="0">
              <a:buFontTx/>
              <a:buNone/>
              <a:defRPr/>
            </a:pPr>
            <a:endParaRPr lang="en-US" dirty="0"/>
          </a:p>
        </p:txBody>
      </p:sp>
      <p:sp>
        <p:nvSpPr>
          <p:cNvPr id="31748" name="Slide Number Placeholder 3"/>
          <p:cNvSpPr>
            <a:spLocks noGrp="1"/>
          </p:cNvSpPr>
          <p:nvPr>
            <p:ph type="sldNum" sz="quarter" idx="5"/>
          </p:nvPr>
        </p:nvSpPr>
        <p:spPr>
          <a:noFill/>
        </p:spPr>
        <p:txBody>
          <a:bodyPr/>
          <a:lstStyle/>
          <a:p>
            <a:pPr defTabSz="943052"/>
            <a:fld id="{311602E8-75E4-4F07-AA05-891FD0DF20D9}" type="slidenum">
              <a:rPr lang="en-US" smtClean="0"/>
              <a:pPr defTabSz="943052"/>
              <a:t>12</a:t>
            </a:fld>
            <a:endParaRPr lang="en-US"/>
          </a:p>
        </p:txBody>
      </p:sp>
    </p:spTree>
    <p:extLst>
      <p:ext uri="{BB962C8B-B14F-4D97-AF65-F5344CB8AC3E}">
        <p14:creationId xmlns:p14="http://schemas.microsoft.com/office/powerpoint/2010/main" val="68799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FEA0AF41-9DE2-4559-9F46-1EB0AA0C0288}" type="slidenum">
              <a:rPr lang="en-US" altLang="en-US" sz="1000">
                <a:latin typeface="Times New Roman" panose="02020603050405020304" pitchFamily="18" charset="0"/>
              </a:rPr>
              <a:pPr/>
              <a:t>13</a:t>
            </a:fld>
            <a:endParaRPr lang="en-US" altLang="en-US" sz="10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xfrm>
            <a:off x="1138238" y="684213"/>
            <a:ext cx="4559300" cy="3421062"/>
          </a:xfrm>
          <a:ln/>
        </p:spPr>
      </p:sp>
      <p:sp>
        <p:nvSpPr>
          <p:cNvPr id="128004" name="Rectangle 3"/>
          <p:cNvSpPr>
            <a:spLocks noGrp="1" noChangeArrowheads="1"/>
          </p:cNvSpPr>
          <p:nvPr>
            <p:ph type="body" idx="1"/>
          </p:nvPr>
        </p:nvSpPr>
        <p:spPr>
          <a:xfrm>
            <a:off x="1148219" y="4332133"/>
            <a:ext cx="4539835" cy="41033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baseline="0" dirty="0">
              <a:solidFill>
                <a:schemeClr val="accent2"/>
              </a:solidFill>
            </a:endParaRPr>
          </a:p>
        </p:txBody>
      </p:sp>
    </p:spTree>
    <p:extLst>
      <p:ext uri="{BB962C8B-B14F-4D97-AF65-F5344CB8AC3E}">
        <p14:creationId xmlns:p14="http://schemas.microsoft.com/office/powerpoint/2010/main" val="155553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228600" y="4416393"/>
            <a:ext cx="6477000" cy="4183780"/>
          </a:xfrm>
          <a:ln/>
        </p:spPr>
        <p:txBody>
          <a:bodyPr/>
          <a:lstStyle/>
          <a:p>
            <a:pPr>
              <a:defRPr/>
            </a:pPr>
            <a:endParaRPr lang="en-US" dirty="0"/>
          </a:p>
        </p:txBody>
      </p:sp>
      <p:sp>
        <p:nvSpPr>
          <p:cNvPr id="33796" name="Slide Number Placeholder 3"/>
          <p:cNvSpPr>
            <a:spLocks noGrp="1"/>
          </p:cNvSpPr>
          <p:nvPr>
            <p:ph type="sldNum" sz="quarter" idx="5"/>
          </p:nvPr>
        </p:nvSpPr>
        <p:spPr>
          <a:noFill/>
        </p:spPr>
        <p:txBody>
          <a:bodyPr/>
          <a:lstStyle/>
          <a:p>
            <a:pPr defTabSz="943052"/>
            <a:fld id="{3E2C0659-9096-4583-BD29-21978FC08814}" type="slidenum">
              <a:rPr lang="en-US" smtClean="0"/>
              <a:pPr defTabSz="943052"/>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dirty="0"/>
          </a:p>
        </p:txBody>
      </p:sp>
      <p:sp>
        <p:nvSpPr>
          <p:cNvPr id="34820" name="Slide Number Placeholder 3"/>
          <p:cNvSpPr>
            <a:spLocks noGrp="1"/>
          </p:cNvSpPr>
          <p:nvPr>
            <p:ph type="sldNum" sz="quarter" idx="5"/>
          </p:nvPr>
        </p:nvSpPr>
        <p:spPr>
          <a:noFill/>
        </p:spPr>
        <p:txBody>
          <a:bodyPr/>
          <a:lstStyle/>
          <a:p>
            <a:pPr defTabSz="943052"/>
            <a:fld id="{F03AFE36-656A-46D8-9D8C-8FB77C91FC72}" type="slidenum">
              <a:rPr lang="en-US" smtClean="0"/>
              <a:pPr defTabSz="943052"/>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6393"/>
            <a:ext cx="6400800" cy="4183780"/>
          </a:xfrm>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16</a:t>
            </a:fld>
            <a:endParaRPr lang="en-US" altLang="en-US"/>
          </a:p>
        </p:txBody>
      </p:sp>
    </p:spTree>
    <p:extLst>
      <p:ext uri="{BB962C8B-B14F-4D97-AF65-F5344CB8AC3E}">
        <p14:creationId xmlns:p14="http://schemas.microsoft.com/office/powerpoint/2010/main" val="2935810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17</a:t>
            </a:fld>
            <a:endParaRPr lang="en-US" altLang="en-US"/>
          </a:p>
        </p:txBody>
      </p:sp>
    </p:spTree>
    <p:extLst>
      <p:ext uri="{BB962C8B-B14F-4D97-AF65-F5344CB8AC3E}">
        <p14:creationId xmlns:p14="http://schemas.microsoft.com/office/powerpoint/2010/main" val="3207937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18</a:t>
            </a:fld>
            <a:endParaRPr lang="en-US" altLang="en-US"/>
          </a:p>
        </p:txBody>
      </p:sp>
    </p:spTree>
    <p:extLst>
      <p:ext uri="{BB962C8B-B14F-4D97-AF65-F5344CB8AC3E}">
        <p14:creationId xmlns:p14="http://schemas.microsoft.com/office/powerpoint/2010/main" val="1708611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19</a:t>
            </a:fld>
            <a:endParaRPr lang="en-US" altLang="en-US"/>
          </a:p>
        </p:txBody>
      </p:sp>
    </p:spTree>
    <p:extLst>
      <p:ext uri="{BB962C8B-B14F-4D97-AF65-F5344CB8AC3E}">
        <p14:creationId xmlns:p14="http://schemas.microsoft.com/office/powerpoint/2010/main" val="252204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z="1200" dirty="0"/>
          </a:p>
        </p:txBody>
      </p:sp>
      <p:sp>
        <p:nvSpPr>
          <p:cNvPr id="26628" name="Slide Number Placeholder 3"/>
          <p:cNvSpPr>
            <a:spLocks noGrp="1"/>
          </p:cNvSpPr>
          <p:nvPr>
            <p:ph type="sldNum" sz="quarter" idx="5"/>
          </p:nvPr>
        </p:nvSpPr>
        <p:spPr>
          <a:noFill/>
        </p:spPr>
        <p:txBody>
          <a:bodyPr/>
          <a:lstStyle/>
          <a:p>
            <a:pPr defTabSz="943052"/>
            <a:fld id="{8D6A7CBB-68AE-41E6-A2F4-0AD51CA1B826}" type="slidenum">
              <a:rPr lang="en-US" smtClean="0"/>
              <a:pPr defTabSz="943052"/>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2C3D3501-CBEF-4644-9DFD-5EAE0D7B4720}" type="slidenum">
              <a:rPr lang="en-US" altLang="en-US" sz="1000" u="none"/>
              <a:pPr/>
              <a:t>20</a:t>
            </a:fld>
            <a:endParaRPr lang="en-US" altLang="en-US" sz="1000" u="none"/>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301929" y="4339267"/>
            <a:ext cx="5887604" cy="41107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21470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916A5842-3415-4E14-9ADA-661FE3CCF3C9}" type="slidenum">
              <a:rPr lang="en-US" altLang="en-US" sz="1000" u="none"/>
              <a:pPr/>
              <a:t>21</a:t>
            </a:fld>
            <a:endParaRPr lang="en-US" altLang="en-US" sz="1000" u="none"/>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76704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p:txBody>
          <a:bodyPr/>
          <a:lstStyle>
            <a:lvl1pPr defTabSz="918205" eaLnBrk="0" hangingPunct="0">
              <a:defRPr sz="3500">
                <a:solidFill>
                  <a:schemeClr val="tx1"/>
                </a:solidFill>
                <a:latin typeface="Times New Roman" panose="02020603050405020304" pitchFamily="18" charset="0"/>
                <a:cs typeface="Arial" panose="020B0604020202020204" pitchFamily="34" charset="0"/>
              </a:defRPr>
            </a:lvl1pPr>
            <a:lvl2pPr marL="725879" indent="-279184" defTabSz="918205" eaLnBrk="0" hangingPunct="0">
              <a:defRPr sz="3500">
                <a:solidFill>
                  <a:schemeClr val="tx1"/>
                </a:solidFill>
                <a:latin typeface="Times New Roman" panose="02020603050405020304" pitchFamily="18" charset="0"/>
                <a:cs typeface="Arial" panose="020B0604020202020204" pitchFamily="34" charset="0"/>
              </a:defRPr>
            </a:lvl2pPr>
            <a:lvl3pPr marL="1116736" indent="-223347" defTabSz="918205" eaLnBrk="0" hangingPunct="0">
              <a:defRPr sz="3500">
                <a:solidFill>
                  <a:schemeClr val="tx1"/>
                </a:solidFill>
                <a:latin typeface="Times New Roman" panose="02020603050405020304" pitchFamily="18" charset="0"/>
                <a:cs typeface="Arial" panose="020B0604020202020204" pitchFamily="34" charset="0"/>
              </a:defRPr>
            </a:lvl3pPr>
            <a:lvl4pPr marL="1563431" indent="-223347" defTabSz="918205" eaLnBrk="0" hangingPunct="0">
              <a:defRPr sz="3500">
                <a:solidFill>
                  <a:schemeClr val="tx1"/>
                </a:solidFill>
                <a:latin typeface="Times New Roman" panose="02020603050405020304" pitchFamily="18" charset="0"/>
                <a:cs typeface="Arial" panose="020B0604020202020204" pitchFamily="34" charset="0"/>
              </a:defRPr>
            </a:lvl4pPr>
            <a:lvl5pPr marL="2010126" indent="-223347" defTabSz="918205" eaLnBrk="0" hangingPunct="0">
              <a:defRPr sz="3500">
                <a:solidFill>
                  <a:schemeClr val="tx1"/>
                </a:solidFill>
                <a:latin typeface="Times New Roman" panose="02020603050405020304" pitchFamily="18" charset="0"/>
                <a:cs typeface="Arial" panose="020B0604020202020204" pitchFamily="34" charset="0"/>
              </a:defRPr>
            </a:lvl5pPr>
            <a:lvl6pPr marL="2456820" indent="-223347" defTabSz="918205"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03514" indent="-223347" defTabSz="918205"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50209" indent="-223347" defTabSz="918205"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796904" indent="-223347" defTabSz="918205"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5DDEBE1D-BA04-49BA-BFFD-9F4A2EFCD1FD}" type="slidenum">
              <a:rPr lang="en-US" altLang="en-US" sz="1000"/>
              <a:pPr/>
              <a:t>22</a:t>
            </a:fld>
            <a:endParaRPr lang="en-US" altLang="en-US" sz="10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1143584" y="4301284"/>
            <a:ext cx="4483154" cy="40757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92277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p:txBody>
          <a:bodyPr/>
          <a:lstStyle>
            <a:lvl1pPr defTabSz="918205" eaLnBrk="0" hangingPunct="0">
              <a:defRPr sz="3500">
                <a:solidFill>
                  <a:schemeClr val="tx1"/>
                </a:solidFill>
                <a:latin typeface="Times New Roman" panose="02020603050405020304" pitchFamily="18" charset="0"/>
                <a:cs typeface="Arial" panose="020B0604020202020204" pitchFamily="34" charset="0"/>
              </a:defRPr>
            </a:lvl1pPr>
            <a:lvl2pPr marL="725879" indent="-279184" defTabSz="918205" eaLnBrk="0" hangingPunct="0">
              <a:defRPr sz="3500">
                <a:solidFill>
                  <a:schemeClr val="tx1"/>
                </a:solidFill>
                <a:latin typeface="Times New Roman" panose="02020603050405020304" pitchFamily="18" charset="0"/>
                <a:cs typeface="Arial" panose="020B0604020202020204" pitchFamily="34" charset="0"/>
              </a:defRPr>
            </a:lvl2pPr>
            <a:lvl3pPr marL="1116736" indent="-223347" defTabSz="918205" eaLnBrk="0" hangingPunct="0">
              <a:defRPr sz="3500">
                <a:solidFill>
                  <a:schemeClr val="tx1"/>
                </a:solidFill>
                <a:latin typeface="Times New Roman" panose="02020603050405020304" pitchFamily="18" charset="0"/>
                <a:cs typeface="Arial" panose="020B0604020202020204" pitchFamily="34" charset="0"/>
              </a:defRPr>
            </a:lvl3pPr>
            <a:lvl4pPr marL="1563431" indent="-223347" defTabSz="918205" eaLnBrk="0" hangingPunct="0">
              <a:defRPr sz="3500">
                <a:solidFill>
                  <a:schemeClr val="tx1"/>
                </a:solidFill>
                <a:latin typeface="Times New Roman" panose="02020603050405020304" pitchFamily="18" charset="0"/>
                <a:cs typeface="Arial" panose="020B0604020202020204" pitchFamily="34" charset="0"/>
              </a:defRPr>
            </a:lvl4pPr>
            <a:lvl5pPr marL="2010126" indent="-223347" defTabSz="918205" eaLnBrk="0" hangingPunct="0">
              <a:defRPr sz="3500">
                <a:solidFill>
                  <a:schemeClr val="tx1"/>
                </a:solidFill>
                <a:latin typeface="Times New Roman" panose="02020603050405020304" pitchFamily="18" charset="0"/>
                <a:cs typeface="Arial" panose="020B0604020202020204" pitchFamily="34" charset="0"/>
              </a:defRPr>
            </a:lvl5pPr>
            <a:lvl6pPr marL="2456820" indent="-223347" defTabSz="918205"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03514" indent="-223347" defTabSz="918205"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50209" indent="-223347" defTabSz="918205"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796904" indent="-223347" defTabSz="918205"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41C05ECA-BEDA-4813-98E9-8E791BE4AE2A}" type="slidenum">
              <a:rPr lang="en-US" altLang="en-US" sz="1000"/>
              <a:pPr/>
              <a:t>23</a:t>
            </a:fld>
            <a:endParaRPr lang="en-US" altLang="en-US" sz="10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761999" y="4301284"/>
            <a:ext cx="5059363" cy="40757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51955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p:txBody>
          <a:bodyPr/>
          <a:lstStyle>
            <a:lvl1pPr defTabSz="918205" eaLnBrk="0" hangingPunct="0">
              <a:defRPr sz="3500">
                <a:solidFill>
                  <a:schemeClr val="tx1"/>
                </a:solidFill>
                <a:latin typeface="Times New Roman" panose="02020603050405020304" pitchFamily="18" charset="0"/>
                <a:cs typeface="Arial" panose="020B0604020202020204" pitchFamily="34" charset="0"/>
              </a:defRPr>
            </a:lvl1pPr>
            <a:lvl2pPr marL="725879" indent="-279184" defTabSz="918205" eaLnBrk="0" hangingPunct="0">
              <a:defRPr sz="3500">
                <a:solidFill>
                  <a:schemeClr val="tx1"/>
                </a:solidFill>
                <a:latin typeface="Times New Roman" panose="02020603050405020304" pitchFamily="18" charset="0"/>
                <a:cs typeface="Arial" panose="020B0604020202020204" pitchFamily="34" charset="0"/>
              </a:defRPr>
            </a:lvl2pPr>
            <a:lvl3pPr marL="1116736" indent="-223347" defTabSz="918205" eaLnBrk="0" hangingPunct="0">
              <a:defRPr sz="3500">
                <a:solidFill>
                  <a:schemeClr val="tx1"/>
                </a:solidFill>
                <a:latin typeface="Times New Roman" panose="02020603050405020304" pitchFamily="18" charset="0"/>
                <a:cs typeface="Arial" panose="020B0604020202020204" pitchFamily="34" charset="0"/>
              </a:defRPr>
            </a:lvl3pPr>
            <a:lvl4pPr marL="1563431" indent="-223347" defTabSz="918205" eaLnBrk="0" hangingPunct="0">
              <a:defRPr sz="3500">
                <a:solidFill>
                  <a:schemeClr val="tx1"/>
                </a:solidFill>
                <a:latin typeface="Times New Roman" panose="02020603050405020304" pitchFamily="18" charset="0"/>
                <a:cs typeface="Arial" panose="020B0604020202020204" pitchFamily="34" charset="0"/>
              </a:defRPr>
            </a:lvl4pPr>
            <a:lvl5pPr marL="2010126" indent="-223347" defTabSz="918205" eaLnBrk="0" hangingPunct="0">
              <a:defRPr sz="3500">
                <a:solidFill>
                  <a:schemeClr val="tx1"/>
                </a:solidFill>
                <a:latin typeface="Times New Roman" panose="02020603050405020304" pitchFamily="18" charset="0"/>
                <a:cs typeface="Arial" panose="020B0604020202020204" pitchFamily="34" charset="0"/>
              </a:defRPr>
            </a:lvl5pPr>
            <a:lvl6pPr marL="2456820" indent="-223347" defTabSz="918205"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03514" indent="-223347" defTabSz="918205"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50209" indent="-223347" defTabSz="918205"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796904" indent="-223347" defTabSz="918205"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535C404F-1C71-4604-A788-A55698231973}" type="slidenum">
              <a:rPr lang="en-US" altLang="en-US" sz="1000"/>
              <a:pPr/>
              <a:t>24</a:t>
            </a:fld>
            <a:endParaRPr lang="en-US" altLang="en-US" sz="10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533400" y="4301284"/>
            <a:ext cx="5791200" cy="40757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93570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BFB3C28E-A799-43C2-B818-E37507983596}" type="slidenum">
              <a:rPr lang="en-US" altLang="en-US" sz="1000"/>
              <a:pPr/>
              <a:t>25</a:t>
            </a:fld>
            <a:endParaRPr lang="en-US" altLang="en-US" sz="1000"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97021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6393"/>
            <a:ext cx="6019800" cy="4183780"/>
          </a:xfrm>
        </p:spPr>
        <p:txBody>
          <a:bodyPr/>
          <a:lstStyle/>
          <a:p>
            <a:pPr lvl="1"/>
            <a:endParaRPr lang="en-US" sz="1200"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26</a:t>
            </a:fld>
            <a:endParaRPr lang="en-US" altLang="en-US"/>
          </a:p>
        </p:txBody>
      </p:sp>
    </p:spTree>
    <p:extLst>
      <p:ext uri="{BB962C8B-B14F-4D97-AF65-F5344CB8AC3E}">
        <p14:creationId xmlns:p14="http://schemas.microsoft.com/office/powerpoint/2010/main" val="4109516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27</a:t>
            </a:fld>
            <a:endParaRPr lang="en-US" altLang="en-US"/>
          </a:p>
        </p:txBody>
      </p:sp>
    </p:spTree>
    <p:extLst>
      <p:ext uri="{BB962C8B-B14F-4D97-AF65-F5344CB8AC3E}">
        <p14:creationId xmlns:p14="http://schemas.microsoft.com/office/powerpoint/2010/main" val="3070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28</a:t>
            </a:fld>
            <a:endParaRPr lang="en-US" altLang="en-US"/>
          </a:p>
        </p:txBody>
      </p:sp>
    </p:spTree>
    <p:extLst>
      <p:ext uri="{BB962C8B-B14F-4D97-AF65-F5344CB8AC3E}">
        <p14:creationId xmlns:p14="http://schemas.microsoft.com/office/powerpoint/2010/main" val="1671747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38809" y="4415830"/>
            <a:ext cx="5057299" cy="41842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 name="Slide Number Placeholder 2"/>
          <p:cNvSpPr>
            <a:spLocks noGrp="1"/>
          </p:cNvSpPr>
          <p:nvPr>
            <p:ph type="sldNum" sz="quarter" idx="11"/>
          </p:nvPr>
        </p:nvSpPr>
        <p:spPr/>
        <p:txBody>
          <a:bodyPr/>
          <a:lstStyle/>
          <a:p>
            <a:fld id="{DB3F8F3D-5445-4B2D-8E34-6319E2745A18}" type="slidenum">
              <a:rPr lang="en-US" altLang="en-US" smtClean="0"/>
              <a:pPr/>
              <a:t>29</a:t>
            </a:fld>
            <a:endParaRPr lang="en-US" altLang="en-US" dirty="0"/>
          </a:p>
        </p:txBody>
      </p:sp>
    </p:spTree>
    <p:extLst>
      <p:ext uri="{BB962C8B-B14F-4D97-AF65-F5344CB8AC3E}">
        <p14:creationId xmlns:p14="http://schemas.microsoft.com/office/powerpoint/2010/main" val="159358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fontAlgn="t"/>
            <a:endParaRPr lang="en-US" dirty="0"/>
          </a:p>
        </p:txBody>
      </p:sp>
      <p:sp>
        <p:nvSpPr>
          <p:cNvPr id="27652" name="Slide Number Placeholder 3"/>
          <p:cNvSpPr>
            <a:spLocks noGrp="1"/>
          </p:cNvSpPr>
          <p:nvPr>
            <p:ph type="sldNum" sz="quarter" idx="5"/>
          </p:nvPr>
        </p:nvSpPr>
        <p:spPr>
          <a:noFill/>
        </p:spPr>
        <p:txBody>
          <a:bodyPr/>
          <a:lstStyle/>
          <a:p>
            <a:pPr defTabSz="943052"/>
            <a:fld id="{6FE7A4C8-C8B3-4F0C-B753-629E59B73747}" type="slidenum">
              <a:rPr lang="en-US" smtClean="0"/>
              <a:pPr defTabSz="943052"/>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787844" y="4415830"/>
            <a:ext cx="5359229" cy="4184258"/>
          </a:xfrm>
          <a:ln/>
        </p:spPr>
        <p:txBody>
          <a:bodyPr/>
          <a:lstStyle/>
          <a:p>
            <a:pPr marL="190174" indent="-190174">
              <a:defRPr/>
            </a:pPr>
            <a:r>
              <a:rPr lang="en-US" sz="1200" dirty="0"/>
              <a:t>	</a:t>
            </a:r>
            <a:endParaRPr lang="en-US" b="1" dirty="0"/>
          </a:p>
        </p:txBody>
      </p:sp>
      <p:sp>
        <p:nvSpPr>
          <p:cNvPr id="3" name="Slide Number Placeholder 2"/>
          <p:cNvSpPr>
            <a:spLocks noGrp="1"/>
          </p:cNvSpPr>
          <p:nvPr>
            <p:ph type="sldNum" sz="quarter" idx="11"/>
          </p:nvPr>
        </p:nvSpPr>
        <p:spPr/>
        <p:txBody>
          <a:bodyPr/>
          <a:lstStyle/>
          <a:p>
            <a:fld id="{DB3F8F3D-5445-4B2D-8E34-6319E2745A18}" type="slidenum">
              <a:rPr lang="en-US" altLang="en-US" smtClean="0"/>
              <a:pPr/>
              <a:t>30</a:t>
            </a:fld>
            <a:endParaRPr lang="en-US" altLang="en-US" dirty="0"/>
          </a:p>
        </p:txBody>
      </p:sp>
    </p:spTree>
    <p:extLst>
      <p:ext uri="{BB962C8B-B14F-4D97-AF65-F5344CB8AC3E}">
        <p14:creationId xmlns:p14="http://schemas.microsoft.com/office/powerpoint/2010/main" val="3095395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416393"/>
            <a:ext cx="6705600" cy="4183780"/>
          </a:xfrm>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31</a:t>
            </a:fld>
            <a:endParaRPr lang="en-US" altLang="en-US"/>
          </a:p>
        </p:txBody>
      </p:sp>
    </p:spTree>
    <p:extLst>
      <p:ext uri="{BB962C8B-B14F-4D97-AF65-F5344CB8AC3E}">
        <p14:creationId xmlns:p14="http://schemas.microsoft.com/office/powerpoint/2010/main" val="462051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32</a:t>
            </a:fld>
            <a:endParaRPr lang="en-US" altLang="en-US"/>
          </a:p>
        </p:txBody>
      </p:sp>
    </p:spTree>
    <p:extLst>
      <p:ext uri="{BB962C8B-B14F-4D97-AF65-F5344CB8AC3E}">
        <p14:creationId xmlns:p14="http://schemas.microsoft.com/office/powerpoint/2010/main" val="616709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ln/>
        </p:spPr>
        <p:txBody>
          <a:bodyPr/>
          <a:lstStyle/>
          <a:p>
            <a:pPr marL="0" indent="0">
              <a:buFontTx/>
              <a:buNone/>
              <a:defRPr/>
            </a:pPr>
            <a:endParaRPr lang="en-US" dirty="0"/>
          </a:p>
        </p:txBody>
      </p:sp>
      <p:sp>
        <p:nvSpPr>
          <p:cNvPr id="37892" name="Slide Number Placeholder 3"/>
          <p:cNvSpPr>
            <a:spLocks noGrp="1"/>
          </p:cNvSpPr>
          <p:nvPr>
            <p:ph type="sldNum" sz="quarter" idx="5"/>
          </p:nvPr>
        </p:nvSpPr>
        <p:spPr>
          <a:noFill/>
        </p:spPr>
        <p:txBody>
          <a:bodyPr/>
          <a:lstStyle/>
          <a:p>
            <a:pPr defTabSz="943052"/>
            <a:fld id="{BFF06B10-21AC-45F0-B057-38B3A994E159}" type="slidenum">
              <a:rPr lang="en-US" smtClean="0"/>
              <a:pPr defTabSz="943052"/>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3D3B5D5-0738-4DB1-B360-133B1417DFF2}"/>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B43C0821-0A52-4291-BFB5-1B2E20BAAE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0" name="Slide Number Placeholder 3">
            <a:extLst>
              <a:ext uri="{FF2B5EF4-FFF2-40B4-BE49-F238E27FC236}">
                <a16:creationId xmlns:a16="http://schemas.microsoft.com/office/drawing/2014/main" id="{223D6FFD-30BE-40A5-8468-492B564B79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D32C7F90-A7FF-442A-84E1-7D4D2F9A4A44}" type="slidenum">
              <a:rPr lang="en-US" altLang="en-US" sz="1000" u="none" smtClean="0"/>
              <a:pPr/>
              <a:t>34</a:t>
            </a:fld>
            <a:endParaRPr lang="en-US" altLang="en-US" sz="1000" u="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AC93F33-E885-4C4C-BF09-2DA6E32D104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BB32C4F-DCA8-4D9D-B48F-E15D2AB8E52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200" dirty="0"/>
          </a:p>
        </p:txBody>
      </p:sp>
      <p:sp>
        <p:nvSpPr>
          <p:cNvPr id="28676" name="Slide Number Placeholder 3">
            <a:extLst>
              <a:ext uri="{FF2B5EF4-FFF2-40B4-BE49-F238E27FC236}">
                <a16:creationId xmlns:a16="http://schemas.microsoft.com/office/drawing/2014/main" id="{65BD546C-1C90-4BD3-9280-341DAB94C7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E8187049-25B9-450B-B6EC-6808AACFD23F}" type="slidenum">
              <a:rPr lang="en-US" altLang="en-US" sz="1000" u="none" smtClean="0"/>
              <a:pPr/>
              <a:t>35</a:t>
            </a:fld>
            <a:endParaRPr lang="en-US" altLang="en-US" sz="1000" u="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36</a:t>
            </a:fld>
            <a:endParaRPr lang="en-US" altLang="en-US"/>
          </a:p>
        </p:txBody>
      </p:sp>
    </p:spTree>
    <p:extLst>
      <p:ext uri="{BB962C8B-B14F-4D97-AF65-F5344CB8AC3E}">
        <p14:creationId xmlns:p14="http://schemas.microsoft.com/office/powerpoint/2010/main" val="1867976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a:noFill/>
        </p:spPr>
        <p:txBody>
          <a:bodyPr/>
          <a:lstStyle/>
          <a:p>
            <a:pPr defTabSz="943052"/>
            <a:fld id="{C5A22248-B461-455B-A9F4-1BD4DFF9713D}" type="slidenum">
              <a:rPr lang="en-US" smtClean="0"/>
              <a:pPr defTabSz="943052"/>
              <a:t>37</a:t>
            </a:fld>
            <a:endParaRPr lang="en-US"/>
          </a:p>
        </p:txBody>
      </p:sp>
    </p:spTree>
    <p:extLst>
      <p:ext uri="{BB962C8B-B14F-4D97-AF65-F5344CB8AC3E}">
        <p14:creationId xmlns:p14="http://schemas.microsoft.com/office/powerpoint/2010/main" val="2872255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a:noFill/>
        </p:spPr>
        <p:txBody>
          <a:bodyPr/>
          <a:lstStyle/>
          <a:p>
            <a:pPr defTabSz="943052"/>
            <a:fld id="{C5A22248-B461-455B-A9F4-1BD4DFF9713D}" type="slidenum">
              <a:rPr lang="en-US" smtClean="0"/>
              <a:pPr defTabSz="943052"/>
              <a:t>38</a:t>
            </a:fld>
            <a:endParaRPr lang="en-US"/>
          </a:p>
        </p:txBody>
      </p:sp>
    </p:spTree>
    <p:extLst>
      <p:ext uri="{BB962C8B-B14F-4D97-AF65-F5344CB8AC3E}">
        <p14:creationId xmlns:p14="http://schemas.microsoft.com/office/powerpoint/2010/main" val="3965365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39</a:t>
            </a:fld>
            <a:endParaRPr lang="en-US" altLang="en-US"/>
          </a:p>
        </p:txBody>
      </p:sp>
    </p:spTree>
    <p:extLst>
      <p:ext uri="{BB962C8B-B14F-4D97-AF65-F5344CB8AC3E}">
        <p14:creationId xmlns:p14="http://schemas.microsoft.com/office/powerpoint/2010/main" val="159647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a:t>
            </a:fld>
            <a:endParaRPr lang="en-US" altLang="en-US"/>
          </a:p>
        </p:txBody>
      </p:sp>
    </p:spTree>
    <p:extLst>
      <p:ext uri="{BB962C8B-B14F-4D97-AF65-F5344CB8AC3E}">
        <p14:creationId xmlns:p14="http://schemas.microsoft.com/office/powerpoint/2010/main" val="2169303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40</a:t>
            </a:fld>
            <a:endParaRPr lang="en-US" altLang="en-US"/>
          </a:p>
        </p:txBody>
      </p:sp>
    </p:spTree>
    <p:extLst>
      <p:ext uri="{BB962C8B-B14F-4D97-AF65-F5344CB8AC3E}">
        <p14:creationId xmlns:p14="http://schemas.microsoft.com/office/powerpoint/2010/main" val="3789439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a:noFill/>
        </p:spPr>
        <p:txBody>
          <a:bodyPr/>
          <a:lstStyle/>
          <a:p>
            <a:pPr defTabSz="943052"/>
            <a:fld id="{C5A22248-B461-455B-A9F4-1BD4DFF9713D}" type="slidenum">
              <a:rPr lang="en-US" smtClean="0"/>
              <a:pPr defTabSz="943052"/>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42</a:t>
            </a:fld>
            <a:endParaRPr lang="en-US" altLang="en-US"/>
          </a:p>
        </p:txBody>
      </p:sp>
    </p:spTree>
    <p:extLst>
      <p:ext uri="{BB962C8B-B14F-4D97-AF65-F5344CB8AC3E}">
        <p14:creationId xmlns:p14="http://schemas.microsoft.com/office/powerpoint/2010/main" val="3914559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pPr defTabSz="943052"/>
            <a:fld id="{7047A6C8-DE4B-417A-8E45-293668B50E23}" type="slidenum">
              <a:rPr lang="en-US" smtClean="0"/>
              <a:pPr defTabSz="943052"/>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3A1478-36A4-4679-BA32-0344ADE84FE8}"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
        <p:nvSpPr>
          <p:cNvPr id="108547" name="Rectangle 2"/>
          <p:cNvSpPr>
            <a:spLocks noGrp="1" noRot="1" noChangeAspect="1" noChangeArrowheads="1" noTextEdit="1"/>
          </p:cNvSpPr>
          <p:nvPr>
            <p:ph type="sldImg"/>
          </p:nvPr>
        </p:nvSpPr>
        <p:spPr bwMode="auto">
          <a:xfrm>
            <a:off x="2411413" y="277813"/>
            <a:ext cx="2097087" cy="157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566737" y="1878013"/>
            <a:ext cx="5791200" cy="697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800" dirty="0"/>
          </a:p>
        </p:txBody>
      </p:sp>
    </p:spTree>
    <p:extLst>
      <p:ext uri="{BB962C8B-B14F-4D97-AF65-F5344CB8AC3E}">
        <p14:creationId xmlns:p14="http://schemas.microsoft.com/office/powerpoint/2010/main" val="42187879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056594-44F9-4F5C-AE24-2D9E23808B9D}" type="slidenum">
              <a:rPr lang="en-US" altLang="en-US">
                <a:solidFill>
                  <a:srgbClr val="000000"/>
                </a:solidFill>
                <a:latin typeface="Calibri" panose="020F0502020204030204" pitchFamily="34" charset="0"/>
              </a:rPr>
              <a:pPr eaLnBrk="1" hangingPunct="1"/>
              <a:t>45</a:t>
            </a:fld>
            <a:endParaRPr lang="en-US" altLang="en-US">
              <a:solidFill>
                <a:srgbClr val="000000"/>
              </a:solidFill>
              <a:latin typeface="Calibri" panose="020F0502020204030204" pitchFamily="34" charset="0"/>
            </a:endParaRPr>
          </a:p>
        </p:txBody>
      </p:sp>
      <p:sp>
        <p:nvSpPr>
          <p:cNvPr id="77827" name="Rectangle 2"/>
          <p:cNvSpPr>
            <a:spLocks noGrp="1" noRot="1" noChangeAspect="1" noChangeArrowheads="1" noTextEdit="1"/>
          </p:cNvSpPr>
          <p:nvPr>
            <p:ph type="sldImg"/>
          </p:nvPr>
        </p:nvSpPr>
        <p:spPr bwMode="auto">
          <a:xfrm>
            <a:off x="1474788" y="461963"/>
            <a:ext cx="3851275" cy="2887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695325" y="3465513"/>
            <a:ext cx="5564188" cy="5467350"/>
          </a:xfrm>
        </p:spPr>
        <p:txBody>
          <a:bodyPr wrap="square" numCol="1" anchor="t" anchorCtr="0" compatLnSpc="1">
            <a:prstTxWarp prst="textNoShape">
              <a:avLst/>
            </a:prstTxWarp>
            <a:normAutofit/>
          </a:bodyPr>
          <a:lstStyle/>
          <a:p>
            <a:pPr eaLnBrk="1" hangingPunct="1">
              <a:lnSpc>
                <a:spcPct val="90000"/>
              </a:lnSpc>
              <a:spcBef>
                <a:spcPct val="0"/>
              </a:spcBef>
              <a:defRPr/>
            </a:pPr>
            <a:endParaRPr lang="en-US" dirty="0"/>
          </a:p>
        </p:txBody>
      </p:sp>
    </p:spTree>
    <p:extLst>
      <p:ext uri="{BB962C8B-B14F-4D97-AF65-F5344CB8AC3E}">
        <p14:creationId xmlns:p14="http://schemas.microsoft.com/office/powerpoint/2010/main" val="1379294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1B1C1-2465-4C85-BC81-F79FFACC0077}" type="slidenum">
              <a:rPr lang="en-US" altLang="en-US">
                <a:solidFill>
                  <a:srgbClr val="000000"/>
                </a:solidFill>
                <a:latin typeface="Calibri" panose="020F0502020204030204" pitchFamily="34" charset="0"/>
              </a:rPr>
              <a:pPr eaLnBrk="1" hangingPunct="1"/>
              <a:t>46</a:t>
            </a:fld>
            <a:endParaRPr lang="en-US" altLang="en-US">
              <a:solidFill>
                <a:srgbClr val="000000"/>
              </a:solidFill>
              <a:latin typeface="Calibri" panose="020F0502020204030204" pitchFamily="34" charset="0"/>
            </a:endParaRPr>
          </a:p>
        </p:txBody>
      </p:sp>
      <p:sp>
        <p:nvSpPr>
          <p:cNvPr id="62467" name="Rectangle 2"/>
          <p:cNvSpPr>
            <a:spLocks noGrp="1" noRot="1" noChangeAspect="1" noChangeArrowheads="1" noTextEdit="1"/>
          </p:cNvSpPr>
          <p:nvPr>
            <p:ph type="sldImg"/>
          </p:nvPr>
        </p:nvSpPr>
        <p:spPr bwMode="auto">
          <a:xfrm>
            <a:off x="1552575" y="539750"/>
            <a:ext cx="3695700" cy="277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a:xfrm>
            <a:off x="463550" y="3465513"/>
            <a:ext cx="6105525" cy="5543550"/>
          </a:xfrm>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43134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1B1C1-2465-4C85-BC81-F79FFACC0077}" type="slidenum">
              <a:rPr lang="en-US" altLang="en-US">
                <a:solidFill>
                  <a:srgbClr val="000000"/>
                </a:solidFill>
                <a:latin typeface="Calibri" panose="020F0502020204030204" pitchFamily="34" charset="0"/>
              </a:rPr>
              <a:pPr eaLnBrk="1" hangingPunct="1"/>
              <a:t>47</a:t>
            </a:fld>
            <a:endParaRPr lang="en-US" altLang="en-US">
              <a:solidFill>
                <a:srgbClr val="000000"/>
              </a:solidFill>
              <a:latin typeface="Calibri" panose="020F0502020204030204" pitchFamily="34" charset="0"/>
            </a:endParaRPr>
          </a:p>
        </p:txBody>
      </p:sp>
      <p:sp>
        <p:nvSpPr>
          <p:cNvPr id="62467" name="Rectangle 2"/>
          <p:cNvSpPr>
            <a:spLocks noGrp="1" noRot="1" noChangeAspect="1" noChangeArrowheads="1" noTextEdit="1"/>
          </p:cNvSpPr>
          <p:nvPr>
            <p:ph type="sldImg"/>
          </p:nvPr>
        </p:nvSpPr>
        <p:spPr bwMode="auto">
          <a:xfrm>
            <a:off x="1552575" y="539750"/>
            <a:ext cx="3695700" cy="277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a:xfrm>
            <a:off x="463550" y="3465513"/>
            <a:ext cx="6105525" cy="5543550"/>
          </a:xfrm>
          <a:ln/>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43977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0E6E1C-70A4-4BE3-8299-CEA5B8C2AE26}" type="slidenum">
              <a:rPr lang="en-US" altLang="en-US">
                <a:latin typeface="Calibri" panose="020F0502020204030204" pitchFamily="34" charset="0"/>
              </a:rPr>
              <a:pPr eaLnBrk="1" hangingPunct="1"/>
              <a:t>48</a:t>
            </a:fld>
            <a:endParaRPr lang="en-US" altLang="en-US">
              <a:latin typeface="Calibri" panose="020F0502020204030204" pitchFamily="34" charset="0"/>
            </a:endParaRPr>
          </a:p>
        </p:txBody>
      </p:sp>
      <p:sp>
        <p:nvSpPr>
          <p:cNvPr id="106499" name="Rectangle 2"/>
          <p:cNvSpPr>
            <a:spLocks noGrp="1" noRot="1" noChangeAspect="1" noChangeArrowheads="1" noTextEdit="1"/>
          </p:cNvSpPr>
          <p:nvPr>
            <p:ph type="sldImg"/>
          </p:nvPr>
        </p:nvSpPr>
        <p:spPr bwMode="auto">
          <a:xfrm>
            <a:off x="1474788" y="461963"/>
            <a:ext cx="4006850" cy="3005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6419" name="Rectangle 3"/>
          <p:cNvSpPr>
            <a:spLocks noGrp="1" noChangeArrowheads="1"/>
          </p:cNvSpPr>
          <p:nvPr>
            <p:ph type="body" idx="1"/>
          </p:nvPr>
        </p:nvSpPr>
        <p:spPr>
          <a:xfrm>
            <a:off x="695325" y="3619500"/>
            <a:ext cx="5564188" cy="5235575"/>
          </a:xfrm>
        </p:spPr>
        <p:txBody>
          <a:bodyPr>
            <a:normAutofit/>
          </a:bodyPr>
          <a:lstStyle/>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453893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49</a:t>
            </a:fld>
            <a:endParaRPr lang="en-US" altLang="en-US"/>
          </a:p>
        </p:txBody>
      </p:sp>
    </p:spTree>
    <p:extLst>
      <p:ext uri="{BB962C8B-B14F-4D97-AF65-F5344CB8AC3E}">
        <p14:creationId xmlns:p14="http://schemas.microsoft.com/office/powerpoint/2010/main" val="310966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a:p>
        </p:txBody>
      </p:sp>
      <p:sp>
        <p:nvSpPr>
          <p:cNvPr id="28676" name="Slide Number Placeholder 3"/>
          <p:cNvSpPr>
            <a:spLocks noGrp="1"/>
          </p:cNvSpPr>
          <p:nvPr>
            <p:ph type="sldNum" sz="quarter" idx="5"/>
          </p:nvPr>
        </p:nvSpPr>
        <p:spPr>
          <a:noFill/>
        </p:spPr>
        <p:txBody>
          <a:bodyPr/>
          <a:lstStyle/>
          <a:p>
            <a:pPr defTabSz="943052"/>
            <a:fld id="{115BB173-F66C-4BE9-A571-F34109CAB8C8}" type="slidenum">
              <a:rPr lang="en-US" smtClean="0"/>
              <a:pPr defTabSz="943052"/>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31384" indent="-231384">
              <a:buFontTx/>
              <a:buAutoNum type="arabicPeriod"/>
              <a:defRPr/>
            </a:pPr>
            <a:endParaRPr lang="en-US" dirty="0"/>
          </a:p>
        </p:txBody>
      </p:sp>
      <p:sp>
        <p:nvSpPr>
          <p:cNvPr id="41988" name="Slide Number Placeholder 3"/>
          <p:cNvSpPr>
            <a:spLocks noGrp="1"/>
          </p:cNvSpPr>
          <p:nvPr>
            <p:ph type="sldNum" sz="quarter" idx="5"/>
          </p:nvPr>
        </p:nvSpPr>
        <p:spPr>
          <a:noFill/>
        </p:spPr>
        <p:txBody>
          <a:bodyPr/>
          <a:lstStyle/>
          <a:p>
            <a:pPr defTabSz="943052"/>
            <a:fld id="{72D93DDB-074F-4D22-98E7-405D021CD1CD}" type="slidenum">
              <a:rPr lang="en-US" smtClean="0"/>
              <a:pPr defTabSz="943052"/>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20F9DB19-A6DD-4D05-BD84-756874A99FFD}" type="slidenum">
              <a:rPr lang="en-US" altLang="en-US" sz="1000" u="none"/>
              <a:pPr/>
              <a:t>51</a:t>
            </a:fld>
            <a:endParaRPr lang="en-US" altLang="en-US" sz="1000" u="none"/>
          </a:p>
        </p:txBody>
      </p:sp>
      <p:sp>
        <p:nvSpPr>
          <p:cNvPr id="10243" name="Rectangle 2"/>
          <p:cNvSpPr>
            <a:spLocks noGrp="1" noRot="1" noChangeAspect="1" noChangeArrowheads="1" noTextEdit="1"/>
          </p:cNvSpPr>
          <p:nvPr>
            <p:ph type="sldImg"/>
          </p:nvPr>
        </p:nvSpPr>
        <p:spPr>
          <a:xfrm>
            <a:off x="1182688" y="698500"/>
            <a:ext cx="4646612" cy="3484563"/>
          </a:xfrm>
          <a:ln/>
        </p:spPr>
      </p:sp>
      <p:sp>
        <p:nvSpPr>
          <p:cNvPr id="10244" name="Rectangle 3"/>
          <p:cNvSpPr>
            <a:spLocks noGrp="1" noChangeArrowheads="1"/>
          </p:cNvSpPr>
          <p:nvPr>
            <p:ph type="body" idx="1"/>
          </p:nvPr>
        </p:nvSpPr>
        <p:spPr>
          <a:xfrm>
            <a:off x="544063" y="4391874"/>
            <a:ext cx="6077493" cy="42593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78883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D1CE5B3F-0C38-429B-929A-83005EA1E0D0}" type="slidenum">
              <a:rPr lang="en-US" altLang="en-US" sz="1000" u="none"/>
              <a:pPr/>
              <a:t>52</a:t>
            </a:fld>
            <a:endParaRPr lang="en-US" altLang="en-US" sz="1000" u="none"/>
          </a:p>
        </p:txBody>
      </p:sp>
      <p:sp>
        <p:nvSpPr>
          <p:cNvPr id="34819" name="Rectangle 2"/>
          <p:cNvSpPr>
            <a:spLocks noGrp="1" noRot="1" noChangeAspect="1" noChangeArrowheads="1" noTextEdit="1"/>
          </p:cNvSpPr>
          <p:nvPr>
            <p:ph type="sldImg"/>
          </p:nvPr>
        </p:nvSpPr>
        <p:spPr>
          <a:xfrm>
            <a:off x="1182688" y="698500"/>
            <a:ext cx="4646612" cy="3484563"/>
          </a:xfrm>
          <a:ln/>
        </p:spPr>
      </p:sp>
      <p:sp>
        <p:nvSpPr>
          <p:cNvPr id="34820"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573970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93">
              <a:defRPr sz="3600" u="sng">
                <a:solidFill>
                  <a:schemeClr val="tx1"/>
                </a:solidFill>
                <a:latin typeface="Times New Roman" panose="02020603050405020304" pitchFamily="18" charset="0"/>
                <a:ea typeface="ＭＳ Ｐゴシック" panose="020B0600070205080204" pitchFamily="34" charset="-128"/>
              </a:defRPr>
            </a:lvl1pPr>
            <a:lvl2pPr marL="38189661" indent="-37729352" defTabSz="944593">
              <a:defRPr sz="3600" u="sng">
                <a:solidFill>
                  <a:schemeClr val="tx1"/>
                </a:solidFill>
                <a:latin typeface="Times New Roman" panose="02020603050405020304" pitchFamily="18" charset="0"/>
                <a:ea typeface="ＭＳ Ｐゴシック" panose="020B0600070205080204" pitchFamily="34" charset="-128"/>
              </a:defRPr>
            </a:lvl2pPr>
            <a:lvl3pPr marL="1150772" indent="-230154" defTabSz="944593">
              <a:defRPr sz="3600" u="sng">
                <a:solidFill>
                  <a:schemeClr val="tx1"/>
                </a:solidFill>
                <a:latin typeface="Times New Roman" panose="02020603050405020304" pitchFamily="18" charset="0"/>
                <a:ea typeface="ＭＳ Ｐゴシック" panose="020B0600070205080204" pitchFamily="34" charset="-128"/>
              </a:defRPr>
            </a:lvl3pPr>
            <a:lvl4pPr marL="1611081" indent="-230154" defTabSz="944593">
              <a:defRPr sz="3600" u="sng">
                <a:solidFill>
                  <a:schemeClr val="tx1"/>
                </a:solidFill>
                <a:latin typeface="Times New Roman" panose="02020603050405020304" pitchFamily="18" charset="0"/>
                <a:ea typeface="ＭＳ Ｐゴシック" panose="020B0600070205080204" pitchFamily="34" charset="-128"/>
              </a:defRPr>
            </a:lvl4pPr>
            <a:lvl5pPr marL="2071390" indent="-230154" defTabSz="944593">
              <a:defRPr sz="3600" u="sng">
                <a:solidFill>
                  <a:schemeClr val="tx1"/>
                </a:solidFill>
                <a:latin typeface="Times New Roman" panose="02020603050405020304" pitchFamily="18" charset="0"/>
                <a:ea typeface="ＭＳ Ｐゴシック" panose="020B0600070205080204" pitchFamily="34" charset="-128"/>
              </a:defRPr>
            </a:lvl5pPr>
            <a:lvl6pPr marL="2531699"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2008"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2317"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2626" indent="-230154" defTabSz="94459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fld id="{D1CE5B3F-0C38-429B-929A-83005EA1E0D0}" type="slidenum">
              <a:rPr lang="en-US" altLang="en-US" sz="1000" u="none"/>
              <a:pPr/>
              <a:t>53</a:t>
            </a:fld>
            <a:endParaRPr lang="en-US" altLang="en-US" sz="1000" u="none"/>
          </a:p>
        </p:txBody>
      </p:sp>
      <p:sp>
        <p:nvSpPr>
          <p:cNvPr id="34819" name="Rectangle 2"/>
          <p:cNvSpPr>
            <a:spLocks noGrp="1" noRot="1" noChangeAspect="1" noChangeArrowheads="1" noTextEdit="1"/>
          </p:cNvSpPr>
          <p:nvPr>
            <p:ph type="sldImg"/>
          </p:nvPr>
        </p:nvSpPr>
        <p:spPr>
          <a:xfrm>
            <a:off x="1182688" y="698500"/>
            <a:ext cx="4646612" cy="3484563"/>
          </a:xfrm>
          <a:ln/>
        </p:spPr>
      </p:sp>
      <p:sp>
        <p:nvSpPr>
          <p:cNvPr id="34820" name="Rectangle 3"/>
          <p:cNvSpPr>
            <a:spLocks noGrp="1" noChangeArrowheads="1"/>
          </p:cNvSpPr>
          <p:nvPr>
            <p:ph type="body" idx="1"/>
          </p:nvPr>
        </p:nvSpPr>
        <p:spPr>
          <a:xfrm>
            <a:off x="934507" y="4415830"/>
            <a:ext cx="5141387" cy="4182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80973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54</a:t>
            </a:fld>
            <a:endParaRPr lang="en-US" altLang="en-US"/>
          </a:p>
        </p:txBody>
      </p:sp>
    </p:spTree>
    <p:extLst>
      <p:ext uri="{BB962C8B-B14F-4D97-AF65-F5344CB8AC3E}">
        <p14:creationId xmlns:p14="http://schemas.microsoft.com/office/powerpoint/2010/main" val="32036622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6393"/>
            <a:ext cx="6400800" cy="418378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800"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55</a:t>
            </a:fld>
            <a:endParaRPr lang="en-US" altLang="en-US"/>
          </a:p>
        </p:txBody>
      </p:sp>
    </p:spTree>
    <p:extLst>
      <p:ext uri="{BB962C8B-B14F-4D97-AF65-F5344CB8AC3E}">
        <p14:creationId xmlns:p14="http://schemas.microsoft.com/office/powerpoint/2010/main" val="291187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1200" b="0" dirty="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4">
              <a:spcBef>
                <a:spcPct val="30000"/>
              </a:spcBef>
              <a:defRPr sz="1000">
                <a:solidFill>
                  <a:schemeClr val="tx1"/>
                </a:solidFill>
                <a:latin typeface="Arial" panose="020B0604020202020204" pitchFamily="34" charset="0"/>
              </a:defRPr>
            </a:lvl1pPr>
            <a:lvl2pPr marL="731789" indent="-281457" defTabSz="930374">
              <a:spcBef>
                <a:spcPct val="30000"/>
              </a:spcBef>
              <a:defRPr sz="1000">
                <a:solidFill>
                  <a:schemeClr val="tx1"/>
                </a:solidFill>
                <a:latin typeface="Arial" panose="020B0604020202020204" pitchFamily="34" charset="0"/>
              </a:defRPr>
            </a:lvl2pPr>
            <a:lvl3pPr marL="1125830" indent="-225166" defTabSz="930374">
              <a:spcBef>
                <a:spcPct val="30000"/>
              </a:spcBef>
              <a:defRPr sz="1000">
                <a:solidFill>
                  <a:schemeClr val="tx1"/>
                </a:solidFill>
                <a:latin typeface="Arial" panose="020B0604020202020204" pitchFamily="34" charset="0"/>
              </a:defRPr>
            </a:lvl3pPr>
            <a:lvl4pPr marL="1576162" indent="-225166" defTabSz="930374">
              <a:spcBef>
                <a:spcPct val="30000"/>
              </a:spcBef>
              <a:defRPr sz="1000">
                <a:solidFill>
                  <a:schemeClr val="tx1"/>
                </a:solidFill>
                <a:latin typeface="Arial" panose="020B0604020202020204" pitchFamily="34" charset="0"/>
              </a:defRPr>
            </a:lvl4pPr>
            <a:lvl5pPr marL="2026495" indent="-225166" defTabSz="930374">
              <a:spcBef>
                <a:spcPct val="30000"/>
              </a:spcBef>
              <a:defRPr sz="1000">
                <a:solidFill>
                  <a:schemeClr val="tx1"/>
                </a:solidFill>
                <a:latin typeface="Arial" panose="020B0604020202020204" pitchFamily="34" charset="0"/>
              </a:defRPr>
            </a:lvl5pPr>
            <a:lvl6pPr marL="2476826" indent="-225166" defTabSz="930374" eaLnBrk="0" fontAlgn="base" hangingPunct="0">
              <a:spcBef>
                <a:spcPct val="30000"/>
              </a:spcBef>
              <a:spcAft>
                <a:spcPct val="0"/>
              </a:spcAft>
              <a:defRPr sz="1000">
                <a:solidFill>
                  <a:schemeClr val="tx1"/>
                </a:solidFill>
                <a:latin typeface="Arial" panose="020B0604020202020204" pitchFamily="34" charset="0"/>
              </a:defRPr>
            </a:lvl6pPr>
            <a:lvl7pPr marL="2927159" indent="-225166" defTabSz="930374" eaLnBrk="0" fontAlgn="base" hangingPunct="0">
              <a:spcBef>
                <a:spcPct val="30000"/>
              </a:spcBef>
              <a:spcAft>
                <a:spcPct val="0"/>
              </a:spcAft>
              <a:defRPr sz="1000">
                <a:solidFill>
                  <a:schemeClr val="tx1"/>
                </a:solidFill>
                <a:latin typeface="Arial" panose="020B0604020202020204" pitchFamily="34" charset="0"/>
              </a:defRPr>
            </a:lvl7pPr>
            <a:lvl8pPr marL="3377491" indent="-225166" defTabSz="930374" eaLnBrk="0" fontAlgn="base" hangingPunct="0">
              <a:spcBef>
                <a:spcPct val="30000"/>
              </a:spcBef>
              <a:spcAft>
                <a:spcPct val="0"/>
              </a:spcAft>
              <a:defRPr sz="1000">
                <a:solidFill>
                  <a:schemeClr val="tx1"/>
                </a:solidFill>
                <a:latin typeface="Arial" panose="020B0604020202020204" pitchFamily="34" charset="0"/>
              </a:defRPr>
            </a:lvl8pPr>
            <a:lvl9pPr marL="3827823" indent="-225166" defTabSz="93037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D94C14B-8BA9-4836-939D-47EBBF154AF7}" type="slidenum">
              <a:rPr lang="en-US" altLang="en-US" smtClean="0">
                <a:latin typeface="Times New Roman" panose="02020603050405020304" pitchFamily="18" charset="0"/>
              </a:rPr>
              <a:pPr>
                <a:spcBef>
                  <a:spcPct val="0"/>
                </a:spcBef>
              </a:pPr>
              <a:t>56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371709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4">
              <a:spcBef>
                <a:spcPct val="30000"/>
              </a:spcBef>
              <a:defRPr sz="1000">
                <a:solidFill>
                  <a:schemeClr val="tx1"/>
                </a:solidFill>
                <a:latin typeface="Arial" panose="020B0604020202020204" pitchFamily="34" charset="0"/>
              </a:defRPr>
            </a:lvl1pPr>
            <a:lvl2pPr marL="731789" indent="-281457" defTabSz="930374">
              <a:spcBef>
                <a:spcPct val="30000"/>
              </a:spcBef>
              <a:defRPr sz="1000">
                <a:solidFill>
                  <a:schemeClr val="tx1"/>
                </a:solidFill>
                <a:latin typeface="Arial" panose="020B0604020202020204" pitchFamily="34" charset="0"/>
              </a:defRPr>
            </a:lvl2pPr>
            <a:lvl3pPr marL="1125830" indent="-225166" defTabSz="930374">
              <a:spcBef>
                <a:spcPct val="30000"/>
              </a:spcBef>
              <a:defRPr sz="1000">
                <a:solidFill>
                  <a:schemeClr val="tx1"/>
                </a:solidFill>
                <a:latin typeface="Arial" panose="020B0604020202020204" pitchFamily="34" charset="0"/>
              </a:defRPr>
            </a:lvl3pPr>
            <a:lvl4pPr marL="1576162" indent="-225166" defTabSz="930374">
              <a:spcBef>
                <a:spcPct val="30000"/>
              </a:spcBef>
              <a:defRPr sz="1000">
                <a:solidFill>
                  <a:schemeClr val="tx1"/>
                </a:solidFill>
                <a:latin typeface="Arial" panose="020B0604020202020204" pitchFamily="34" charset="0"/>
              </a:defRPr>
            </a:lvl4pPr>
            <a:lvl5pPr marL="2026495" indent="-225166" defTabSz="930374">
              <a:spcBef>
                <a:spcPct val="30000"/>
              </a:spcBef>
              <a:defRPr sz="1000">
                <a:solidFill>
                  <a:schemeClr val="tx1"/>
                </a:solidFill>
                <a:latin typeface="Arial" panose="020B0604020202020204" pitchFamily="34" charset="0"/>
              </a:defRPr>
            </a:lvl5pPr>
            <a:lvl6pPr marL="2476826" indent="-225166" defTabSz="930374" eaLnBrk="0" fontAlgn="base" hangingPunct="0">
              <a:spcBef>
                <a:spcPct val="30000"/>
              </a:spcBef>
              <a:spcAft>
                <a:spcPct val="0"/>
              </a:spcAft>
              <a:defRPr sz="1000">
                <a:solidFill>
                  <a:schemeClr val="tx1"/>
                </a:solidFill>
                <a:latin typeface="Arial" panose="020B0604020202020204" pitchFamily="34" charset="0"/>
              </a:defRPr>
            </a:lvl6pPr>
            <a:lvl7pPr marL="2927159" indent="-225166" defTabSz="930374" eaLnBrk="0" fontAlgn="base" hangingPunct="0">
              <a:spcBef>
                <a:spcPct val="30000"/>
              </a:spcBef>
              <a:spcAft>
                <a:spcPct val="0"/>
              </a:spcAft>
              <a:defRPr sz="1000">
                <a:solidFill>
                  <a:schemeClr val="tx1"/>
                </a:solidFill>
                <a:latin typeface="Arial" panose="020B0604020202020204" pitchFamily="34" charset="0"/>
              </a:defRPr>
            </a:lvl7pPr>
            <a:lvl8pPr marL="3377491" indent="-225166" defTabSz="930374" eaLnBrk="0" fontAlgn="base" hangingPunct="0">
              <a:spcBef>
                <a:spcPct val="30000"/>
              </a:spcBef>
              <a:spcAft>
                <a:spcPct val="0"/>
              </a:spcAft>
              <a:defRPr sz="1000">
                <a:solidFill>
                  <a:schemeClr val="tx1"/>
                </a:solidFill>
                <a:latin typeface="Arial" panose="020B0604020202020204" pitchFamily="34" charset="0"/>
              </a:defRPr>
            </a:lvl8pPr>
            <a:lvl9pPr marL="3827823" indent="-225166" defTabSz="93037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18982B0-76D7-403D-BCFD-27AB7585D371}" type="slidenum">
              <a:rPr lang="en-US" altLang="en-US" smtClean="0">
                <a:latin typeface="Times New Roman" panose="02020603050405020304" pitchFamily="18" charset="0"/>
              </a:rPr>
              <a:pPr>
                <a:spcBef>
                  <a:spcPct val="0"/>
                </a:spcBef>
              </a:pPr>
              <a:t>57</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304800" y="4390105"/>
            <a:ext cx="6400800" cy="41582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178611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4">
              <a:spcBef>
                <a:spcPct val="30000"/>
              </a:spcBef>
              <a:defRPr sz="1000">
                <a:solidFill>
                  <a:schemeClr val="tx1"/>
                </a:solidFill>
                <a:latin typeface="Arial" panose="020B0604020202020204" pitchFamily="34" charset="0"/>
              </a:defRPr>
            </a:lvl1pPr>
            <a:lvl2pPr marL="731789" indent="-281457" defTabSz="930374">
              <a:spcBef>
                <a:spcPct val="30000"/>
              </a:spcBef>
              <a:defRPr sz="1000">
                <a:solidFill>
                  <a:schemeClr val="tx1"/>
                </a:solidFill>
                <a:latin typeface="Arial" panose="020B0604020202020204" pitchFamily="34" charset="0"/>
              </a:defRPr>
            </a:lvl2pPr>
            <a:lvl3pPr marL="1125830" indent="-225166" defTabSz="930374">
              <a:spcBef>
                <a:spcPct val="30000"/>
              </a:spcBef>
              <a:defRPr sz="1000">
                <a:solidFill>
                  <a:schemeClr val="tx1"/>
                </a:solidFill>
                <a:latin typeface="Arial" panose="020B0604020202020204" pitchFamily="34" charset="0"/>
              </a:defRPr>
            </a:lvl3pPr>
            <a:lvl4pPr marL="1576162" indent="-225166" defTabSz="930374">
              <a:spcBef>
                <a:spcPct val="30000"/>
              </a:spcBef>
              <a:defRPr sz="1000">
                <a:solidFill>
                  <a:schemeClr val="tx1"/>
                </a:solidFill>
                <a:latin typeface="Arial" panose="020B0604020202020204" pitchFamily="34" charset="0"/>
              </a:defRPr>
            </a:lvl4pPr>
            <a:lvl5pPr marL="2026495" indent="-225166" defTabSz="930374">
              <a:spcBef>
                <a:spcPct val="30000"/>
              </a:spcBef>
              <a:defRPr sz="1000">
                <a:solidFill>
                  <a:schemeClr val="tx1"/>
                </a:solidFill>
                <a:latin typeface="Arial" panose="020B0604020202020204" pitchFamily="34" charset="0"/>
              </a:defRPr>
            </a:lvl5pPr>
            <a:lvl6pPr marL="2476826" indent="-225166" defTabSz="930374" eaLnBrk="0" fontAlgn="base" hangingPunct="0">
              <a:spcBef>
                <a:spcPct val="30000"/>
              </a:spcBef>
              <a:spcAft>
                <a:spcPct val="0"/>
              </a:spcAft>
              <a:defRPr sz="1000">
                <a:solidFill>
                  <a:schemeClr val="tx1"/>
                </a:solidFill>
                <a:latin typeface="Arial" panose="020B0604020202020204" pitchFamily="34" charset="0"/>
              </a:defRPr>
            </a:lvl6pPr>
            <a:lvl7pPr marL="2927159" indent="-225166" defTabSz="930374" eaLnBrk="0" fontAlgn="base" hangingPunct="0">
              <a:spcBef>
                <a:spcPct val="30000"/>
              </a:spcBef>
              <a:spcAft>
                <a:spcPct val="0"/>
              </a:spcAft>
              <a:defRPr sz="1000">
                <a:solidFill>
                  <a:schemeClr val="tx1"/>
                </a:solidFill>
                <a:latin typeface="Arial" panose="020B0604020202020204" pitchFamily="34" charset="0"/>
              </a:defRPr>
            </a:lvl7pPr>
            <a:lvl8pPr marL="3377491" indent="-225166" defTabSz="930374" eaLnBrk="0" fontAlgn="base" hangingPunct="0">
              <a:spcBef>
                <a:spcPct val="30000"/>
              </a:spcBef>
              <a:spcAft>
                <a:spcPct val="0"/>
              </a:spcAft>
              <a:defRPr sz="1000">
                <a:solidFill>
                  <a:schemeClr val="tx1"/>
                </a:solidFill>
                <a:latin typeface="Arial" panose="020B0604020202020204" pitchFamily="34" charset="0"/>
              </a:defRPr>
            </a:lvl8pPr>
            <a:lvl9pPr marL="3827823" indent="-225166" defTabSz="93037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6649EAE-29E1-4E6F-99E0-44E1763EB786}" type="slidenum">
              <a:rPr lang="en-US" altLang="en-US" smtClean="0">
                <a:latin typeface="Times New Roman" panose="02020603050405020304" pitchFamily="18" charset="0"/>
              </a:rPr>
              <a:pPr>
                <a:spcBef>
                  <a:spcPct val="0"/>
                </a:spcBef>
              </a:pPr>
              <a:t>58</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754002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4">
              <a:spcBef>
                <a:spcPct val="30000"/>
              </a:spcBef>
              <a:defRPr sz="1000">
                <a:solidFill>
                  <a:schemeClr val="tx1"/>
                </a:solidFill>
                <a:latin typeface="Arial" panose="020B0604020202020204" pitchFamily="34" charset="0"/>
              </a:defRPr>
            </a:lvl1pPr>
            <a:lvl2pPr marL="731789" indent="-281457" defTabSz="930374">
              <a:spcBef>
                <a:spcPct val="30000"/>
              </a:spcBef>
              <a:defRPr sz="1000">
                <a:solidFill>
                  <a:schemeClr val="tx1"/>
                </a:solidFill>
                <a:latin typeface="Arial" panose="020B0604020202020204" pitchFamily="34" charset="0"/>
              </a:defRPr>
            </a:lvl2pPr>
            <a:lvl3pPr marL="1125830" indent="-225166" defTabSz="930374">
              <a:spcBef>
                <a:spcPct val="30000"/>
              </a:spcBef>
              <a:defRPr sz="1000">
                <a:solidFill>
                  <a:schemeClr val="tx1"/>
                </a:solidFill>
                <a:latin typeface="Arial" panose="020B0604020202020204" pitchFamily="34" charset="0"/>
              </a:defRPr>
            </a:lvl3pPr>
            <a:lvl4pPr marL="1576162" indent="-225166" defTabSz="930374">
              <a:spcBef>
                <a:spcPct val="30000"/>
              </a:spcBef>
              <a:defRPr sz="1000">
                <a:solidFill>
                  <a:schemeClr val="tx1"/>
                </a:solidFill>
                <a:latin typeface="Arial" panose="020B0604020202020204" pitchFamily="34" charset="0"/>
              </a:defRPr>
            </a:lvl4pPr>
            <a:lvl5pPr marL="2026495" indent="-225166" defTabSz="930374">
              <a:spcBef>
                <a:spcPct val="30000"/>
              </a:spcBef>
              <a:defRPr sz="1000">
                <a:solidFill>
                  <a:schemeClr val="tx1"/>
                </a:solidFill>
                <a:latin typeface="Arial" panose="020B0604020202020204" pitchFamily="34" charset="0"/>
              </a:defRPr>
            </a:lvl5pPr>
            <a:lvl6pPr marL="2476826" indent="-225166" defTabSz="930374" eaLnBrk="0" fontAlgn="base" hangingPunct="0">
              <a:spcBef>
                <a:spcPct val="30000"/>
              </a:spcBef>
              <a:spcAft>
                <a:spcPct val="0"/>
              </a:spcAft>
              <a:defRPr sz="1000">
                <a:solidFill>
                  <a:schemeClr val="tx1"/>
                </a:solidFill>
                <a:latin typeface="Arial" panose="020B0604020202020204" pitchFamily="34" charset="0"/>
              </a:defRPr>
            </a:lvl6pPr>
            <a:lvl7pPr marL="2927159" indent="-225166" defTabSz="930374" eaLnBrk="0" fontAlgn="base" hangingPunct="0">
              <a:spcBef>
                <a:spcPct val="30000"/>
              </a:spcBef>
              <a:spcAft>
                <a:spcPct val="0"/>
              </a:spcAft>
              <a:defRPr sz="1000">
                <a:solidFill>
                  <a:schemeClr val="tx1"/>
                </a:solidFill>
                <a:latin typeface="Arial" panose="020B0604020202020204" pitchFamily="34" charset="0"/>
              </a:defRPr>
            </a:lvl7pPr>
            <a:lvl8pPr marL="3377491" indent="-225166" defTabSz="930374" eaLnBrk="0" fontAlgn="base" hangingPunct="0">
              <a:spcBef>
                <a:spcPct val="30000"/>
              </a:spcBef>
              <a:spcAft>
                <a:spcPct val="0"/>
              </a:spcAft>
              <a:defRPr sz="1000">
                <a:solidFill>
                  <a:schemeClr val="tx1"/>
                </a:solidFill>
                <a:latin typeface="Arial" panose="020B0604020202020204" pitchFamily="34" charset="0"/>
              </a:defRPr>
            </a:lvl8pPr>
            <a:lvl9pPr marL="3827823" indent="-225166" defTabSz="93037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6649EAE-29E1-4E6F-99E0-44E1763EB786}" type="slidenum">
              <a:rPr lang="en-US" altLang="en-US" smtClean="0">
                <a:latin typeface="Times New Roman" panose="02020603050405020304" pitchFamily="18" charset="0"/>
              </a:rPr>
              <a:pPr>
                <a:spcBef>
                  <a:spcPct val="0"/>
                </a:spcBef>
              </a:pPr>
              <a:t>59</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01112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a:t>
            </a:fld>
            <a:endParaRPr lang="en-US" altLang="en-US"/>
          </a:p>
        </p:txBody>
      </p:sp>
    </p:spTree>
    <p:extLst>
      <p:ext uri="{BB962C8B-B14F-4D97-AF65-F5344CB8AC3E}">
        <p14:creationId xmlns:p14="http://schemas.microsoft.com/office/powerpoint/2010/main" val="36601370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4">
              <a:spcBef>
                <a:spcPct val="30000"/>
              </a:spcBef>
              <a:defRPr sz="1000">
                <a:solidFill>
                  <a:schemeClr val="tx1"/>
                </a:solidFill>
                <a:latin typeface="Arial" panose="020B0604020202020204" pitchFamily="34" charset="0"/>
              </a:defRPr>
            </a:lvl1pPr>
            <a:lvl2pPr marL="731789" indent="-281457" defTabSz="930374">
              <a:spcBef>
                <a:spcPct val="30000"/>
              </a:spcBef>
              <a:defRPr sz="1000">
                <a:solidFill>
                  <a:schemeClr val="tx1"/>
                </a:solidFill>
                <a:latin typeface="Arial" panose="020B0604020202020204" pitchFamily="34" charset="0"/>
              </a:defRPr>
            </a:lvl2pPr>
            <a:lvl3pPr marL="1125830" indent="-225166" defTabSz="930374">
              <a:spcBef>
                <a:spcPct val="30000"/>
              </a:spcBef>
              <a:defRPr sz="1000">
                <a:solidFill>
                  <a:schemeClr val="tx1"/>
                </a:solidFill>
                <a:latin typeface="Arial" panose="020B0604020202020204" pitchFamily="34" charset="0"/>
              </a:defRPr>
            </a:lvl3pPr>
            <a:lvl4pPr marL="1576162" indent="-225166" defTabSz="930374">
              <a:spcBef>
                <a:spcPct val="30000"/>
              </a:spcBef>
              <a:defRPr sz="1000">
                <a:solidFill>
                  <a:schemeClr val="tx1"/>
                </a:solidFill>
                <a:latin typeface="Arial" panose="020B0604020202020204" pitchFamily="34" charset="0"/>
              </a:defRPr>
            </a:lvl4pPr>
            <a:lvl5pPr marL="2026495" indent="-225166" defTabSz="930374">
              <a:spcBef>
                <a:spcPct val="30000"/>
              </a:spcBef>
              <a:defRPr sz="1000">
                <a:solidFill>
                  <a:schemeClr val="tx1"/>
                </a:solidFill>
                <a:latin typeface="Arial" panose="020B0604020202020204" pitchFamily="34" charset="0"/>
              </a:defRPr>
            </a:lvl5pPr>
            <a:lvl6pPr marL="2476826" indent="-225166" defTabSz="930374" eaLnBrk="0" fontAlgn="base" hangingPunct="0">
              <a:spcBef>
                <a:spcPct val="30000"/>
              </a:spcBef>
              <a:spcAft>
                <a:spcPct val="0"/>
              </a:spcAft>
              <a:defRPr sz="1000">
                <a:solidFill>
                  <a:schemeClr val="tx1"/>
                </a:solidFill>
                <a:latin typeface="Arial" panose="020B0604020202020204" pitchFamily="34" charset="0"/>
              </a:defRPr>
            </a:lvl6pPr>
            <a:lvl7pPr marL="2927159" indent="-225166" defTabSz="930374" eaLnBrk="0" fontAlgn="base" hangingPunct="0">
              <a:spcBef>
                <a:spcPct val="30000"/>
              </a:spcBef>
              <a:spcAft>
                <a:spcPct val="0"/>
              </a:spcAft>
              <a:defRPr sz="1000">
                <a:solidFill>
                  <a:schemeClr val="tx1"/>
                </a:solidFill>
                <a:latin typeface="Arial" panose="020B0604020202020204" pitchFamily="34" charset="0"/>
              </a:defRPr>
            </a:lvl7pPr>
            <a:lvl8pPr marL="3377491" indent="-225166" defTabSz="930374" eaLnBrk="0" fontAlgn="base" hangingPunct="0">
              <a:spcBef>
                <a:spcPct val="30000"/>
              </a:spcBef>
              <a:spcAft>
                <a:spcPct val="0"/>
              </a:spcAft>
              <a:defRPr sz="1000">
                <a:solidFill>
                  <a:schemeClr val="tx1"/>
                </a:solidFill>
                <a:latin typeface="Arial" panose="020B0604020202020204" pitchFamily="34" charset="0"/>
              </a:defRPr>
            </a:lvl8pPr>
            <a:lvl9pPr marL="3827823" indent="-225166" defTabSz="93037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104E125-5CD6-46A1-BCBD-BC9922A4D6D3}" type="slidenum">
              <a:rPr lang="en-US" altLang="en-US" smtClean="0">
                <a:latin typeface="Times New Roman" panose="02020603050405020304" pitchFamily="18" charset="0"/>
              </a:rPr>
              <a:pPr>
                <a:spcBef>
                  <a:spcPct val="0"/>
                </a:spcBef>
              </a:pPr>
              <a:t>60</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381000" y="4416393"/>
            <a:ext cx="6248400"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975348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61</a:t>
            </a:fld>
            <a:endParaRPr lang="en-US" altLang="en-US"/>
          </a:p>
        </p:txBody>
      </p:sp>
    </p:spTree>
    <p:extLst>
      <p:ext uri="{BB962C8B-B14F-4D97-AF65-F5344CB8AC3E}">
        <p14:creationId xmlns:p14="http://schemas.microsoft.com/office/powerpoint/2010/main" val="6352117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0CBBB33-2B7F-42EC-98E2-66D036330A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094">
              <a:spcBef>
                <a:spcPct val="30000"/>
              </a:spcBef>
              <a:defRPr sz="1000">
                <a:solidFill>
                  <a:schemeClr val="tx1"/>
                </a:solidFill>
                <a:latin typeface="Arial" panose="020B0604020202020204" pitchFamily="34" charset="0"/>
              </a:defRPr>
            </a:lvl1pPr>
            <a:lvl2pPr marL="736858" indent="-283407" defTabSz="932094">
              <a:spcBef>
                <a:spcPct val="30000"/>
              </a:spcBef>
              <a:defRPr sz="1000">
                <a:solidFill>
                  <a:schemeClr val="tx1"/>
                </a:solidFill>
                <a:latin typeface="Arial" panose="020B0604020202020204" pitchFamily="34" charset="0"/>
              </a:defRPr>
            </a:lvl2pPr>
            <a:lvl3pPr marL="1133627" indent="-226725" defTabSz="932094">
              <a:spcBef>
                <a:spcPct val="30000"/>
              </a:spcBef>
              <a:defRPr sz="1000">
                <a:solidFill>
                  <a:schemeClr val="tx1"/>
                </a:solidFill>
                <a:latin typeface="Arial" panose="020B0604020202020204" pitchFamily="34" charset="0"/>
              </a:defRPr>
            </a:lvl3pPr>
            <a:lvl4pPr marL="1587078" indent="-226725" defTabSz="932094">
              <a:spcBef>
                <a:spcPct val="30000"/>
              </a:spcBef>
              <a:defRPr sz="1000">
                <a:solidFill>
                  <a:schemeClr val="tx1"/>
                </a:solidFill>
                <a:latin typeface="Arial" panose="020B0604020202020204" pitchFamily="34" charset="0"/>
              </a:defRPr>
            </a:lvl4pPr>
            <a:lvl5pPr marL="2040529" indent="-226725" defTabSz="932094">
              <a:spcBef>
                <a:spcPct val="30000"/>
              </a:spcBef>
              <a:defRPr sz="1000">
                <a:solidFill>
                  <a:schemeClr val="tx1"/>
                </a:solidFill>
                <a:latin typeface="Arial" panose="020B0604020202020204" pitchFamily="34" charset="0"/>
              </a:defRPr>
            </a:lvl5pPr>
            <a:lvl6pPr marL="2493980" indent="-226725" defTabSz="932094" eaLnBrk="0" fontAlgn="base" hangingPunct="0">
              <a:spcBef>
                <a:spcPct val="30000"/>
              </a:spcBef>
              <a:spcAft>
                <a:spcPct val="0"/>
              </a:spcAft>
              <a:defRPr sz="1000">
                <a:solidFill>
                  <a:schemeClr val="tx1"/>
                </a:solidFill>
                <a:latin typeface="Arial" panose="020B0604020202020204" pitchFamily="34" charset="0"/>
              </a:defRPr>
            </a:lvl6pPr>
            <a:lvl7pPr marL="2947431" indent="-226725" defTabSz="932094" eaLnBrk="0" fontAlgn="base" hangingPunct="0">
              <a:spcBef>
                <a:spcPct val="30000"/>
              </a:spcBef>
              <a:spcAft>
                <a:spcPct val="0"/>
              </a:spcAft>
              <a:defRPr sz="1000">
                <a:solidFill>
                  <a:schemeClr val="tx1"/>
                </a:solidFill>
                <a:latin typeface="Arial" panose="020B0604020202020204" pitchFamily="34" charset="0"/>
              </a:defRPr>
            </a:lvl7pPr>
            <a:lvl8pPr marL="3400882" indent="-226725" defTabSz="932094" eaLnBrk="0" fontAlgn="base" hangingPunct="0">
              <a:spcBef>
                <a:spcPct val="30000"/>
              </a:spcBef>
              <a:spcAft>
                <a:spcPct val="0"/>
              </a:spcAft>
              <a:defRPr sz="1000">
                <a:solidFill>
                  <a:schemeClr val="tx1"/>
                </a:solidFill>
                <a:latin typeface="Arial" panose="020B0604020202020204" pitchFamily="34" charset="0"/>
              </a:defRPr>
            </a:lvl8pPr>
            <a:lvl9pPr marL="3854333" indent="-226725" defTabSz="93209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9D938D4-D0BF-4155-931F-A2BFC4ABFD1D}" type="slidenum">
              <a:rPr lang="en-US" altLang="en-US">
                <a:latin typeface="Times New Roman" panose="02020603050405020304" pitchFamily="18" charset="0"/>
              </a:rPr>
              <a:pPr>
                <a:spcBef>
                  <a:spcPct val="0"/>
                </a:spcBef>
              </a:pPr>
              <a:t>62</a:t>
            </a:fld>
            <a:endParaRPr lang="en-US" altLang="en-US">
              <a:latin typeface="Times New Roman" panose="02020603050405020304" pitchFamily="18" charset="0"/>
            </a:endParaRPr>
          </a:p>
        </p:txBody>
      </p:sp>
      <p:sp>
        <p:nvSpPr>
          <p:cNvPr id="65539" name="Rectangle 2">
            <a:extLst>
              <a:ext uri="{FF2B5EF4-FFF2-40B4-BE49-F238E27FC236}">
                <a16:creationId xmlns:a16="http://schemas.microsoft.com/office/drawing/2014/main" id="{6F4E91D3-89F9-46A6-B497-80E8448E270F}"/>
              </a:ext>
            </a:extLst>
          </p:cNvPr>
          <p:cNvSpPr>
            <a:spLocks noGrp="1" noRot="1" noChangeAspect="1" noChangeArrowheads="1" noTextEdit="1"/>
          </p:cNvSpPr>
          <p:nvPr>
            <p:ph type="sldImg"/>
          </p:nvPr>
        </p:nvSpPr>
        <p:spPr>
          <a:xfrm>
            <a:off x="1165225" y="695325"/>
            <a:ext cx="4567238" cy="3427413"/>
          </a:xfrm>
          <a:ln/>
        </p:spPr>
      </p:sp>
      <p:sp>
        <p:nvSpPr>
          <p:cNvPr id="65540" name="Rectangle 3">
            <a:extLst>
              <a:ext uri="{FF2B5EF4-FFF2-40B4-BE49-F238E27FC236}">
                <a16:creationId xmlns:a16="http://schemas.microsoft.com/office/drawing/2014/main" id="{7A1D86C3-31F0-413F-82E7-84B456C5A0AE}"/>
              </a:ext>
            </a:extLst>
          </p:cNvPr>
          <p:cNvSpPr>
            <a:spLocks noGrp="1" noChangeArrowheads="1"/>
          </p:cNvSpPr>
          <p:nvPr>
            <p:ph type="body" idx="1"/>
          </p:nvPr>
        </p:nvSpPr>
        <p:spPr>
          <a:xfrm>
            <a:off x="228600" y="4358181"/>
            <a:ext cx="6477000" cy="41280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35150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7F6E62C-5FFB-4A55-AD22-508A602429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094">
              <a:spcBef>
                <a:spcPct val="30000"/>
              </a:spcBef>
              <a:defRPr sz="1000">
                <a:solidFill>
                  <a:schemeClr val="tx1"/>
                </a:solidFill>
                <a:latin typeface="Arial" panose="020B0604020202020204" pitchFamily="34" charset="0"/>
              </a:defRPr>
            </a:lvl1pPr>
            <a:lvl2pPr marL="736858" indent="-283407" defTabSz="932094">
              <a:spcBef>
                <a:spcPct val="30000"/>
              </a:spcBef>
              <a:defRPr sz="1000">
                <a:solidFill>
                  <a:schemeClr val="tx1"/>
                </a:solidFill>
                <a:latin typeface="Arial" panose="020B0604020202020204" pitchFamily="34" charset="0"/>
              </a:defRPr>
            </a:lvl2pPr>
            <a:lvl3pPr marL="1133627" indent="-226725" defTabSz="932094">
              <a:spcBef>
                <a:spcPct val="30000"/>
              </a:spcBef>
              <a:defRPr sz="1000">
                <a:solidFill>
                  <a:schemeClr val="tx1"/>
                </a:solidFill>
                <a:latin typeface="Arial" panose="020B0604020202020204" pitchFamily="34" charset="0"/>
              </a:defRPr>
            </a:lvl3pPr>
            <a:lvl4pPr marL="1587078" indent="-226725" defTabSz="932094">
              <a:spcBef>
                <a:spcPct val="30000"/>
              </a:spcBef>
              <a:defRPr sz="1000">
                <a:solidFill>
                  <a:schemeClr val="tx1"/>
                </a:solidFill>
                <a:latin typeface="Arial" panose="020B0604020202020204" pitchFamily="34" charset="0"/>
              </a:defRPr>
            </a:lvl4pPr>
            <a:lvl5pPr marL="2040529" indent="-226725" defTabSz="932094">
              <a:spcBef>
                <a:spcPct val="30000"/>
              </a:spcBef>
              <a:defRPr sz="1000">
                <a:solidFill>
                  <a:schemeClr val="tx1"/>
                </a:solidFill>
                <a:latin typeface="Arial" panose="020B0604020202020204" pitchFamily="34" charset="0"/>
              </a:defRPr>
            </a:lvl5pPr>
            <a:lvl6pPr marL="2493980" indent="-226725" defTabSz="932094" eaLnBrk="0" fontAlgn="base" hangingPunct="0">
              <a:spcBef>
                <a:spcPct val="30000"/>
              </a:spcBef>
              <a:spcAft>
                <a:spcPct val="0"/>
              </a:spcAft>
              <a:defRPr sz="1000">
                <a:solidFill>
                  <a:schemeClr val="tx1"/>
                </a:solidFill>
                <a:latin typeface="Arial" panose="020B0604020202020204" pitchFamily="34" charset="0"/>
              </a:defRPr>
            </a:lvl6pPr>
            <a:lvl7pPr marL="2947431" indent="-226725" defTabSz="932094" eaLnBrk="0" fontAlgn="base" hangingPunct="0">
              <a:spcBef>
                <a:spcPct val="30000"/>
              </a:spcBef>
              <a:spcAft>
                <a:spcPct val="0"/>
              </a:spcAft>
              <a:defRPr sz="1000">
                <a:solidFill>
                  <a:schemeClr val="tx1"/>
                </a:solidFill>
                <a:latin typeface="Arial" panose="020B0604020202020204" pitchFamily="34" charset="0"/>
              </a:defRPr>
            </a:lvl7pPr>
            <a:lvl8pPr marL="3400882" indent="-226725" defTabSz="932094" eaLnBrk="0" fontAlgn="base" hangingPunct="0">
              <a:spcBef>
                <a:spcPct val="30000"/>
              </a:spcBef>
              <a:spcAft>
                <a:spcPct val="0"/>
              </a:spcAft>
              <a:defRPr sz="1000">
                <a:solidFill>
                  <a:schemeClr val="tx1"/>
                </a:solidFill>
                <a:latin typeface="Arial" panose="020B0604020202020204" pitchFamily="34" charset="0"/>
              </a:defRPr>
            </a:lvl8pPr>
            <a:lvl9pPr marL="3854333" indent="-226725" defTabSz="93209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D0D9C9C-39CE-4F3B-A617-4D4335FD7287}" type="slidenum">
              <a:rPr lang="en-US" altLang="en-US">
                <a:latin typeface="Times New Roman" panose="02020603050405020304" pitchFamily="18" charset="0"/>
              </a:rPr>
              <a:pPr>
                <a:spcBef>
                  <a:spcPct val="0"/>
                </a:spcBef>
              </a:pPr>
              <a:t>63</a:t>
            </a:fld>
            <a:endParaRPr lang="en-US" altLang="en-US">
              <a:latin typeface="Times New Roman" panose="02020603050405020304" pitchFamily="18" charset="0"/>
            </a:endParaRPr>
          </a:p>
        </p:txBody>
      </p:sp>
      <p:sp>
        <p:nvSpPr>
          <p:cNvPr id="14339" name="Rectangle 2">
            <a:extLst>
              <a:ext uri="{FF2B5EF4-FFF2-40B4-BE49-F238E27FC236}">
                <a16:creationId xmlns:a16="http://schemas.microsoft.com/office/drawing/2014/main" id="{B329C57A-2337-4CEC-A3EF-B785D57443B0}"/>
              </a:ext>
            </a:extLst>
          </p:cNvPr>
          <p:cNvSpPr>
            <a:spLocks noGrp="1" noRot="1" noChangeAspect="1" noChangeArrowheads="1" noTextEdit="1"/>
          </p:cNvSpPr>
          <p:nvPr>
            <p:ph type="sldImg"/>
          </p:nvPr>
        </p:nvSpPr>
        <p:spPr>
          <a:xfrm>
            <a:off x="1165225" y="695325"/>
            <a:ext cx="4567238" cy="3427413"/>
          </a:xfrm>
          <a:ln/>
        </p:spPr>
      </p:sp>
      <p:sp>
        <p:nvSpPr>
          <p:cNvPr id="14340" name="Rectangle 3">
            <a:extLst>
              <a:ext uri="{FF2B5EF4-FFF2-40B4-BE49-F238E27FC236}">
                <a16:creationId xmlns:a16="http://schemas.microsoft.com/office/drawing/2014/main" id="{07CD5677-806E-437A-BBB3-153B729CEA2B}"/>
              </a:ext>
            </a:extLst>
          </p:cNvPr>
          <p:cNvSpPr>
            <a:spLocks noGrp="1" noChangeArrowheads="1"/>
          </p:cNvSpPr>
          <p:nvPr>
            <p:ph type="body" idx="1"/>
          </p:nvPr>
        </p:nvSpPr>
        <p:spPr>
          <a:xfrm>
            <a:off x="918365" y="4358181"/>
            <a:ext cx="5052584" cy="41280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703104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64</a:t>
            </a:fld>
            <a:endParaRPr lang="en-US" altLang="en-US"/>
          </a:p>
        </p:txBody>
      </p:sp>
    </p:spTree>
    <p:extLst>
      <p:ext uri="{BB962C8B-B14F-4D97-AF65-F5344CB8AC3E}">
        <p14:creationId xmlns:p14="http://schemas.microsoft.com/office/powerpoint/2010/main" val="30220434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65</a:t>
            </a:fld>
            <a:endParaRPr lang="en-US" altLang="en-US"/>
          </a:p>
        </p:txBody>
      </p:sp>
    </p:spTree>
    <p:extLst>
      <p:ext uri="{BB962C8B-B14F-4D97-AF65-F5344CB8AC3E}">
        <p14:creationId xmlns:p14="http://schemas.microsoft.com/office/powerpoint/2010/main" val="36307042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66</a:t>
            </a:fld>
            <a:endParaRPr lang="en-US" altLang="en-US"/>
          </a:p>
        </p:txBody>
      </p:sp>
    </p:spTree>
    <p:extLst>
      <p:ext uri="{BB962C8B-B14F-4D97-AF65-F5344CB8AC3E}">
        <p14:creationId xmlns:p14="http://schemas.microsoft.com/office/powerpoint/2010/main" val="23657888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67</a:t>
            </a:fld>
            <a:endParaRPr lang="en-US" altLang="en-US"/>
          </a:p>
        </p:txBody>
      </p:sp>
    </p:spTree>
    <p:extLst>
      <p:ext uri="{BB962C8B-B14F-4D97-AF65-F5344CB8AC3E}">
        <p14:creationId xmlns:p14="http://schemas.microsoft.com/office/powerpoint/2010/main" val="1626060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68</a:t>
            </a:fld>
            <a:endParaRPr lang="en-US" altLang="en-US"/>
          </a:p>
        </p:txBody>
      </p:sp>
    </p:spTree>
    <p:extLst>
      <p:ext uri="{BB962C8B-B14F-4D97-AF65-F5344CB8AC3E}">
        <p14:creationId xmlns:p14="http://schemas.microsoft.com/office/powerpoint/2010/main" val="12845411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70</a:t>
            </a:fld>
            <a:endParaRPr lang="en-US" altLang="en-US"/>
          </a:p>
        </p:txBody>
      </p:sp>
    </p:spTree>
    <p:extLst>
      <p:ext uri="{BB962C8B-B14F-4D97-AF65-F5344CB8AC3E}">
        <p14:creationId xmlns:p14="http://schemas.microsoft.com/office/powerpoint/2010/main" val="267455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7</a:t>
            </a:fld>
            <a:endParaRPr lang="en-US" altLang="en-US"/>
          </a:p>
        </p:txBody>
      </p:sp>
    </p:spTree>
    <p:extLst>
      <p:ext uri="{BB962C8B-B14F-4D97-AF65-F5344CB8AC3E}">
        <p14:creationId xmlns:p14="http://schemas.microsoft.com/office/powerpoint/2010/main" val="42136187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71</a:t>
            </a:fld>
            <a:endParaRPr lang="en-US" altLang="en-US"/>
          </a:p>
        </p:txBody>
      </p:sp>
    </p:spTree>
    <p:extLst>
      <p:ext uri="{BB962C8B-B14F-4D97-AF65-F5344CB8AC3E}">
        <p14:creationId xmlns:p14="http://schemas.microsoft.com/office/powerpoint/2010/main" val="18399677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72</a:t>
            </a:fld>
            <a:endParaRPr lang="en-US" altLang="en-US"/>
          </a:p>
        </p:txBody>
      </p:sp>
    </p:spTree>
    <p:extLst>
      <p:ext uri="{BB962C8B-B14F-4D97-AF65-F5344CB8AC3E}">
        <p14:creationId xmlns:p14="http://schemas.microsoft.com/office/powerpoint/2010/main" val="37068979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73</a:t>
            </a:fld>
            <a:endParaRPr lang="en-US" altLang="en-US"/>
          </a:p>
        </p:txBody>
      </p:sp>
    </p:spTree>
    <p:extLst>
      <p:ext uri="{BB962C8B-B14F-4D97-AF65-F5344CB8AC3E}">
        <p14:creationId xmlns:p14="http://schemas.microsoft.com/office/powerpoint/2010/main" val="24148977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74</a:t>
            </a:fld>
            <a:endParaRPr lang="en-US" altLang="en-US"/>
          </a:p>
        </p:txBody>
      </p:sp>
    </p:spTree>
    <p:extLst>
      <p:ext uri="{BB962C8B-B14F-4D97-AF65-F5344CB8AC3E}">
        <p14:creationId xmlns:p14="http://schemas.microsoft.com/office/powerpoint/2010/main" val="28339652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marL="0" indent="0">
              <a:buFontTx/>
              <a:buNone/>
            </a:pPr>
            <a:endParaRPr lang="en-US" dirty="0"/>
          </a:p>
        </p:txBody>
      </p:sp>
      <p:sp>
        <p:nvSpPr>
          <p:cNvPr id="43012" name="Slide Number Placeholder 3"/>
          <p:cNvSpPr>
            <a:spLocks noGrp="1"/>
          </p:cNvSpPr>
          <p:nvPr>
            <p:ph type="sldNum" sz="quarter" idx="5"/>
          </p:nvPr>
        </p:nvSpPr>
        <p:spPr>
          <a:noFill/>
        </p:spPr>
        <p:txBody>
          <a:bodyPr/>
          <a:lstStyle/>
          <a:p>
            <a:pPr defTabSz="943052"/>
            <a:fld id="{3CA7CE29-DDD5-43AF-B60B-6E293C495421}" type="slidenum">
              <a:rPr lang="en-US" smtClean="0"/>
              <a:pPr defTabSz="943052"/>
              <a:t>75</a:t>
            </a:fld>
            <a:endParaRPr lang="en-US"/>
          </a:p>
        </p:txBody>
      </p:sp>
    </p:spTree>
    <p:extLst>
      <p:ext uri="{BB962C8B-B14F-4D97-AF65-F5344CB8AC3E}">
        <p14:creationId xmlns:p14="http://schemas.microsoft.com/office/powerpoint/2010/main" val="10311224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10945"/>
            <a:ext cx="5140960" cy="4183780"/>
          </a:xfrm>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76</a:t>
            </a:fld>
            <a:endParaRPr lang="en-US" altLang="en-US"/>
          </a:p>
        </p:txBody>
      </p:sp>
    </p:spTree>
    <p:extLst>
      <p:ext uri="{BB962C8B-B14F-4D97-AF65-F5344CB8AC3E}">
        <p14:creationId xmlns:p14="http://schemas.microsoft.com/office/powerpoint/2010/main" val="4191671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77</a:t>
            </a:fld>
            <a:endParaRPr lang="en-US" altLang="en-US"/>
          </a:p>
        </p:txBody>
      </p:sp>
    </p:spTree>
    <p:extLst>
      <p:ext uri="{BB962C8B-B14F-4D97-AF65-F5344CB8AC3E}">
        <p14:creationId xmlns:p14="http://schemas.microsoft.com/office/powerpoint/2010/main" val="35443657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78</a:t>
            </a:fld>
            <a:endParaRPr lang="en-US" altLang="en-US"/>
          </a:p>
        </p:txBody>
      </p:sp>
    </p:spTree>
    <p:extLst>
      <p:ext uri="{BB962C8B-B14F-4D97-AF65-F5344CB8AC3E}">
        <p14:creationId xmlns:p14="http://schemas.microsoft.com/office/powerpoint/2010/main" val="21449134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marL="0" indent="0">
              <a:buFontTx/>
              <a:buNone/>
            </a:pPr>
            <a:endParaRPr lang="en-US" dirty="0"/>
          </a:p>
        </p:txBody>
      </p:sp>
      <p:sp>
        <p:nvSpPr>
          <p:cNvPr id="43012" name="Slide Number Placeholder 3"/>
          <p:cNvSpPr>
            <a:spLocks noGrp="1"/>
          </p:cNvSpPr>
          <p:nvPr>
            <p:ph type="sldNum" sz="quarter" idx="5"/>
          </p:nvPr>
        </p:nvSpPr>
        <p:spPr>
          <a:noFill/>
        </p:spPr>
        <p:txBody>
          <a:bodyPr/>
          <a:lstStyle/>
          <a:p>
            <a:pPr defTabSz="943052"/>
            <a:fld id="{3CA7CE29-DDD5-43AF-B60B-6E293C495421}" type="slidenum">
              <a:rPr lang="en-US" smtClean="0"/>
              <a:pPr defTabSz="943052"/>
              <a:t>79</a:t>
            </a:fld>
            <a:endParaRPr lang="en-US"/>
          </a:p>
        </p:txBody>
      </p:sp>
    </p:spTree>
    <p:extLst>
      <p:ext uri="{BB962C8B-B14F-4D97-AF65-F5344CB8AC3E}">
        <p14:creationId xmlns:p14="http://schemas.microsoft.com/office/powerpoint/2010/main" val="30121199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p>
            <a:pPr defTabSz="943052"/>
            <a:fld id="{C4FCECF9-DA85-4035-8174-E490742015A2}" type="slidenum">
              <a:rPr lang="en-US" smtClean="0"/>
              <a:pPr defTabSz="943052"/>
              <a:t>80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dirty="0"/>
          </a:p>
        </p:txBody>
      </p:sp>
      <p:sp>
        <p:nvSpPr>
          <p:cNvPr id="32772" name="Slide Number Placeholder 3"/>
          <p:cNvSpPr>
            <a:spLocks noGrp="1"/>
          </p:cNvSpPr>
          <p:nvPr>
            <p:ph type="sldNum" sz="quarter" idx="5"/>
          </p:nvPr>
        </p:nvSpPr>
        <p:spPr>
          <a:noFill/>
        </p:spPr>
        <p:txBody>
          <a:bodyPr/>
          <a:lstStyle/>
          <a:p>
            <a:pPr defTabSz="943052"/>
            <a:fld id="{73321768-09D0-4E1B-82A3-F022C865E67B}" type="slidenum">
              <a:rPr lang="en-US" smtClean="0"/>
              <a:pPr defTabSz="943052"/>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228">
              <a:defRPr sz="3700" u="sng">
                <a:solidFill>
                  <a:schemeClr val="tx1"/>
                </a:solidFill>
                <a:latin typeface="Times New Roman" panose="02020603050405020304" pitchFamily="18" charset="0"/>
              </a:defRPr>
            </a:lvl1pPr>
            <a:lvl2pPr marL="754403" indent="-290155" defTabSz="946228">
              <a:defRPr sz="3700" u="sng">
                <a:solidFill>
                  <a:schemeClr val="tx1"/>
                </a:solidFill>
                <a:latin typeface="Times New Roman" panose="02020603050405020304" pitchFamily="18" charset="0"/>
              </a:defRPr>
            </a:lvl2pPr>
            <a:lvl3pPr marL="1160620" indent="-232124" defTabSz="946228">
              <a:defRPr sz="3700" u="sng">
                <a:solidFill>
                  <a:schemeClr val="tx1"/>
                </a:solidFill>
                <a:latin typeface="Times New Roman" panose="02020603050405020304" pitchFamily="18" charset="0"/>
              </a:defRPr>
            </a:lvl3pPr>
            <a:lvl4pPr marL="1624868" indent="-232124" defTabSz="946228">
              <a:defRPr sz="3700" u="sng">
                <a:solidFill>
                  <a:schemeClr val="tx1"/>
                </a:solidFill>
                <a:latin typeface="Times New Roman" panose="02020603050405020304" pitchFamily="18" charset="0"/>
              </a:defRPr>
            </a:lvl4pPr>
            <a:lvl5pPr marL="2089116" indent="-232124" defTabSz="946228">
              <a:defRPr sz="3700" u="sng">
                <a:solidFill>
                  <a:schemeClr val="tx1"/>
                </a:solidFill>
                <a:latin typeface="Times New Roman" panose="02020603050405020304" pitchFamily="18" charset="0"/>
              </a:defRPr>
            </a:lvl5pPr>
            <a:lvl6pPr marL="2553364" indent="-232124" defTabSz="946228" eaLnBrk="0" fontAlgn="base" hangingPunct="0">
              <a:spcBef>
                <a:spcPct val="0"/>
              </a:spcBef>
              <a:spcAft>
                <a:spcPct val="0"/>
              </a:spcAft>
              <a:defRPr sz="3700" u="sng">
                <a:solidFill>
                  <a:schemeClr val="tx1"/>
                </a:solidFill>
                <a:latin typeface="Times New Roman" panose="02020603050405020304" pitchFamily="18" charset="0"/>
              </a:defRPr>
            </a:lvl6pPr>
            <a:lvl7pPr marL="3017612" indent="-232124" defTabSz="946228" eaLnBrk="0" fontAlgn="base" hangingPunct="0">
              <a:spcBef>
                <a:spcPct val="0"/>
              </a:spcBef>
              <a:spcAft>
                <a:spcPct val="0"/>
              </a:spcAft>
              <a:defRPr sz="3700" u="sng">
                <a:solidFill>
                  <a:schemeClr val="tx1"/>
                </a:solidFill>
                <a:latin typeface="Times New Roman" panose="02020603050405020304" pitchFamily="18" charset="0"/>
              </a:defRPr>
            </a:lvl7pPr>
            <a:lvl8pPr marL="3481860" indent="-232124" defTabSz="946228" eaLnBrk="0" fontAlgn="base" hangingPunct="0">
              <a:spcBef>
                <a:spcPct val="0"/>
              </a:spcBef>
              <a:spcAft>
                <a:spcPct val="0"/>
              </a:spcAft>
              <a:defRPr sz="3700" u="sng">
                <a:solidFill>
                  <a:schemeClr val="tx1"/>
                </a:solidFill>
                <a:latin typeface="Times New Roman" panose="02020603050405020304" pitchFamily="18" charset="0"/>
              </a:defRPr>
            </a:lvl8pPr>
            <a:lvl9pPr marL="3946109" indent="-232124" defTabSz="946228"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81</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0113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9</a:t>
            </a:fld>
            <a:endParaRPr lang="en-US" altLang="en-US"/>
          </a:p>
        </p:txBody>
      </p:sp>
    </p:spTree>
    <p:extLst>
      <p:ext uri="{BB962C8B-B14F-4D97-AF65-F5344CB8AC3E}">
        <p14:creationId xmlns:p14="http://schemas.microsoft.com/office/powerpoint/2010/main" val="324798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1749164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584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81025" y="381000"/>
            <a:ext cx="7953375" cy="549275"/>
          </a:xfrm>
        </p:spPr>
        <p:txBody>
          <a:bodyPr/>
          <a:lstStyle/>
          <a:p>
            <a:r>
              <a:rPr lang="en-US"/>
              <a:t>Click to edit Master title style</a:t>
            </a:r>
          </a:p>
        </p:txBody>
      </p:sp>
      <p:sp>
        <p:nvSpPr>
          <p:cNvPr id="3" name="Text Placeholder 2"/>
          <p:cNvSpPr>
            <a:spLocks noGrp="1"/>
          </p:cNvSpPr>
          <p:nvPr>
            <p:ph type="body" sz="half" idx="1"/>
          </p:nvPr>
        </p:nvSpPr>
        <p:spPr>
          <a:xfrm>
            <a:off x="557213" y="1555750"/>
            <a:ext cx="3911600" cy="431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21213" y="1555750"/>
            <a:ext cx="3913187" cy="20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21213" y="3787775"/>
            <a:ext cx="3913187" cy="20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99025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3/31/2026</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6"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27.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40A8270-53AB-49CE-8800-6BC7E354DEBC}"/>
              </a:ext>
            </a:extLst>
          </p:cNvPr>
          <p:cNvSpPr>
            <a:spLocks noGrp="1" noChangeArrowheads="1"/>
          </p:cNvSpPr>
          <p:nvPr>
            <p:ph type="ctrTitle" sz="quarter"/>
          </p:nvPr>
        </p:nvSpPr>
        <p:spPr>
          <a:xfrm>
            <a:off x="609600" y="1752600"/>
            <a:ext cx="8153400" cy="1930016"/>
          </a:xfrm>
        </p:spPr>
        <p:txBody>
          <a:bodyPr/>
          <a:lstStyle/>
          <a:p>
            <a:r>
              <a:rPr lang="en-US" sz="4000" dirty="0"/>
              <a:t>Food Manufacturing Special Emphasis Program</a:t>
            </a:r>
          </a:p>
        </p:txBody>
      </p:sp>
      <p:sp>
        <p:nvSpPr>
          <p:cNvPr id="5124" name="Subtitle 4"/>
          <p:cNvSpPr>
            <a:spLocks noGrp="1"/>
          </p:cNvSpPr>
          <p:nvPr>
            <p:ph type="subTitle" sz="quarter" idx="1"/>
          </p:nvPr>
        </p:nvSpPr>
        <p:spPr>
          <a:xfrm>
            <a:off x="1524000" y="3682616"/>
            <a:ext cx="3581400" cy="509588"/>
          </a:xfrm>
        </p:spPr>
        <p:txBody>
          <a:bodyPr/>
          <a:lstStyle/>
          <a:p>
            <a:r>
              <a:rPr lang="en-US" b="1" i="1" dirty="0">
                <a:solidFill>
                  <a:srgbClr val="102447"/>
                </a:solidFill>
              </a:rPr>
              <a:t>NAICS 311</a:t>
            </a:r>
          </a:p>
        </p:txBody>
      </p:sp>
      <p:sp>
        <p:nvSpPr>
          <p:cNvPr id="5123" name="Rectangle 4"/>
          <p:cNvSpPr>
            <a:spLocks noChangeArrowheads="1"/>
          </p:cNvSpPr>
          <p:nvPr/>
        </p:nvSpPr>
        <p:spPr bwMode="auto">
          <a:xfrm>
            <a:off x="685800" y="5571387"/>
            <a:ext cx="7924800" cy="336439"/>
          </a:xfrm>
          <a:prstGeom prst="rect">
            <a:avLst/>
          </a:prstGeom>
          <a:noFill/>
          <a:ln w="9525">
            <a:noFill/>
            <a:miter lim="800000"/>
            <a:headEnd/>
            <a:tailEnd/>
          </a:ln>
        </p:spPr>
        <p:txBody>
          <a:bodyPr lIns="82550" tIns="41275" rIns="82550" bIns="41275" anchor="ctr">
            <a:spAutoFit/>
          </a:bodyPr>
          <a:lstStyle/>
          <a:p>
            <a:pPr>
              <a:lnSpc>
                <a:spcPct val="110000"/>
              </a:lnSpc>
              <a:buClr>
                <a:srgbClr val="910046"/>
              </a:buClr>
              <a:buSzPct val="84000"/>
              <a:buFont typeface="Wingdings" pitchFamily="2" charset="2"/>
              <a:buNone/>
            </a:pPr>
            <a:r>
              <a:rPr lang="en-US" sz="1600" u="none" dirty="0">
                <a:solidFill>
                  <a:srgbClr val="102447"/>
                </a:solidFill>
                <a:latin typeface="Avenir Next LT Pro" panose="020B0504020202020204"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DA68-91AA-4428-BDFC-BF58D18ABE1F}"/>
              </a:ext>
            </a:extLst>
          </p:cNvPr>
          <p:cNvSpPr>
            <a:spLocks noGrp="1"/>
          </p:cNvSpPr>
          <p:nvPr>
            <p:ph type="ctrTitle" sz="quarter"/>
          </p:nvPr>
        </p:nvSpPr>
        <p:spPr>
          <a:xfrm>
            <a:off x="886691" y="3051911"/>
            <a:ext cx="8229600" cy="760465"/>
          </a:xfrm>
        </p:spPr>
        <p:txBody>
          <a:bodyPr/>
          <a:lstStyle/>
          <a:p>
            <a:r>
              <a:rPr lang="en-US" dirty="0"/>
              <a:t>Machine Guarding</a:t>
            </a:r>
          </a:p>
        </p:txBody>
      </p:sp>
      <p:sp>
        <p:nvSpPr>
          <p:cNvPr id="3" name="Subtitle 2">
            <a:extLst>
              <a:ext uri="{FF2B5EF4-FFF2-40B4-BE49-F238E27FC236}">
                <a16:creationId xmlns:a16="http://schemas.microsoft.com/office/drawing/2014/main" id="{08EE3D93-BC3B-47E7-B51C-6F5422E2C5C7}"/>
              </a:ext>
            </a:extLst>
          </p:cNvPr>
          <p:cNvSpPr>
            <a:spLocks noGrp="1"/>
          </p:cNvSpPr>
          <p:nvPr>
            <p:ph type="subTitle" sz="quarter" idx="1"/>
          </p:nvPr>
        </p:nvSpPr>
        <p:spPr>
          <a:xfrm>
            <a:off x="1704814" y="2069717"/>
            <a:ext cx="4930936" cy="637354"/>
          </a:xfrm>
        </p:spPr>
        <p:txBody>
          <a:bodyPr/>
          <a:lstStyle/>
          <a:p>
            <a:pPr marL="0" indent="0">
              <a:buNone/>
            </a:pPr>
            <a:r>
              <a:rPr lang="en-US" sz="3600" dirty="0"/>
              <a:t>         Focus Areas:</a:t>
            </a:r>
          </a:p>
        </p:txBody>
      </p:sp>
    </p:spTree>
    <p:extLst>
      <p:ext uri="{BB962C8B-B14F-4D97-AF65-F5344CB8AC3E}">
        <p14:creationId xmlns:p14="http://schemas.microsoft.com/office/powerpoint/2010/main" val="1008656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694" y="1905592"/>
            <a:ext cx="3675888" cy="2773680"/>
          </a:xfrm>
          <a:prstGeom prst="rect">
            <a:avLst/>
          </a:prstGeom>
        </p:spPr>
      </p:pic>
      <p:sp>
        <p:nvSpPr>
          <p:cNvPr id="24582" name="Rectangle 8"/>
          <p:cNvSpPr>
            <a:spLocks noGrp="1" noChangeArrowheads="1"/>
          </p:cNvSpPr>
          <p:nvPr>
            <p:ph type="title"/>
          </p:nvPr>
        </p:nvSpPr>
        <p:spPr>
          <a:xfrm>
            <a:off x="609599" y="457200"/>
            <a:ext cx="8077201" cy="549275"/>
          </a:xfrm>
        </p:spPr>
        <p:txBody>
          <a:bodyPr/>
          <a:lstStyle/>
          <a:p>
            <a:r>
              <a:rPr lang="en-US" altLang="en-US" dirty="0"/>
              <a:t>Machine Guarding                         </a:t>
            </a:r>
            <a:r>
              <a:rPr lang="en-US" altLang="en-US" sz="1800" b="0" dirty="0">
                <a:solidFill>
                  <a:schemeClr val="tx1"/>
                </a:solidFill>
              </a:rPr>
              <a:t>1910.212(a)(1)</a:t>
            </a:r>
            <a:r>
              <a:rPr lang="en-US" altLang="en-US" b="0" dirty="0">
                <a:solidFill>
                  <a:schemeClr val="tx1"/>
                </a:solidFill>
              </a:rPr>
              <a:t> </a:t>
            </a:r>
          </a:p>
        </p:txBody>
      </p:sp>
      <p:sp>
        <p:nvSpPr>
          <p:cNvPr id="24579" name="Rectangle 4"/>
          <p:cNvSpPr>
            <a:spLocks noGrp="1" noChangeArrowheads="1"/>
          </p:cNvSpPr>
          <p:nvPr>
            <p:ph idx="1"/>
          </p:nvPr>
        </p:nvSpPr>
        <p:spPr>
          <a:xfrm>
            <a:off x="533399" y="1348353"/>
            <a:ext cx="4305295" cy="4396810"/>
          </a:xfrm>
        </p:spPr>
        <p:txBody>
          <a:bodyPr/>
          <a:lstStyle/>
          <a:p>
            <a:r>
              <a:rPr lang="en-US" altLang="en-US" dirty="0"/>
              <a:t>Guarding provided to protect employees from hazards created by:</a:t>
            </a:r>
          </a:p>
          <a:p>
            <a:endParaRPr lang="en-US" altLang="en-US" sz="1200" dirty="0"/>
          </a:p>
          <a:p>
            <a:pPr lvl="1"/>
            <a:r>
              <a:rPr lang="en-US" altLang="en-US" i="1" dirty="0"/>
              <a:t>Point of operation</a:t>
            </a:r>
          </a:p>
          <a:p>
            <a:pPr lvl="1"/>
            <a:endParaRPr lang="en-US" altLang="en-US" sz="800" i="1" dirty="0"/>
          </a:p>
          <a:p>
            <a:pPr lvl="1"/>
            <a:r>
              <a:rPr lang="en-US" altLang="en-US" i="1" dirty="0"/>
              <a:t>Ingoing nip points</a:t>
            </a:r>
          </a:p>
          <a:p>
            <a:pPr lvl="1"/>
            <a:endParaRPr lang="en-US" altLang="en-US" sz="800" i="1" dirty="0"/>
          </a:p>
          <a:p>
            <a:pPr lvl="1"/>
            <a:r>
              <a:rPr lang="en-US" altLang="en-US" i="1" dirty="0"/>
              <a:t>Rotating parts</a:t>
            </a:r>
          </a:p>
          <a:p>
            <a:pPr lvl="1"/>
            <a:endParaRPr lang="en-US" altLang="en-US" sz="800" i="1" dirty="0"/>
          </a:p>
          <a:p>
            <a:pPr lvl="1"/>
            <a:r>
              <a:rPr lang="en-US" altLang="en-US" i="1" dirty="0"/>
              <a:t>Flying chips and sparks</a:t>
            </a:r>
          </a:p>
        </p:txBody>
      </p:sp>
      <p:sp>
        <p:nvSpPr>
          <p:cNvPr id="24580" name="Line 6"/>
          <p:cNvSpPr>
            <a:spLocks noChangeShapeType="1"/>
          </p:cNvSpPr>
          <p:nvPr/>
        </p:nvSpPr>
        <p:spPr bwMode="auto">
          <a:xfrm flipV="1">
            <a:off x="6172200" y="3429000"/>
            <a:ext cx="0" cy="762000"/>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81" name="Line 7"/>
          <p:cNvSpPr>
            <a:spLocks noChangeShapeType="1"/>
          </p:cNvSpPr>
          <p:nvPr/>
        </p:nvSpPr>
        <p:spPr bwMode="auto">
          <a:xfrm flipV="1">
            <a:off x="7467600" y="3124200"/>
            <a:ext cx="0" cy="762000"/>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7" name="Group 6"/>
          <p:cNvGrpSpPr/>
          <p:nvPr/>
        </p:nvGrpSpPr>
        <p:grpSpPr>
          <a:xfrm>
            <a:off x="5023663" y="4751662"/>
            <a:ext cx="3182321" cy="723618"/>
            <a:chOff x="5257855" y="4807089"/>
            <a:chExt cx="2916901" cy="544373"/>
          </a:xfrm>
        </p:grpSpPr>
        <p:sp>
          <p:nvSpPr>
            <p:cNvPr id="8" name="TextBox 7"/>
            <p:cNvSpPr txBox="1"/>
            <p:nvPr/>
          </p:nvSpPr>
          <p:spPr>
            <a:xfrm>
              <a:off x="5625100" y="4807089"/>
              <a:ext cx="2549656" cy="532538"/>
            </a:xfrm>
            <a:prstGeom prst="rect">
              <a:avLst/>
            </a:prstGeom>
            <a:noFill/>
          </p:spPr>
          <p:txBody>
            <a:bodyPr wrap="none" rtlCol="0">
              <a:spAutoFit/>
            </a:bodyPr>
            <a:lstStyle/>
            <a:p>
              <a:r>
                <a:rPr lang="en-US" sz="2000" u="none" dirty="0">
                  <a:latin typeface="Avenir Next LT Pro" panose="020B0504020202020204" pitchFamily="34" charset="0"/>
                </a:rPr>
                <a:t> </a:t>
              </a:r>
              <a:r>
                <a:rPr lang="en-US" sz="2000" i="1" u="none" dirty="0">
                  <a:latin typeface="Avenir Next LT Pro" panose="020B0504020202020204" pitchFamily="34" charset="0"/>
                </a:rPr>
                <a:t>Does this saw comply</a:t>
              </a:r>
            </a:p>
            <a:p>
              <a:r>
                <a:rPr lang="en-US" sz="2000" i="1" u="none" dirty="0">
                  <a:latin typeface="Avenir Next LT Pro" panose="020B0504020202020204" pitchFamily="34" charset="0"/>
                </a:rPr>
                <a:t> with the requirement?</a:t>
              </a:r>
            </a:p>
          </p:txBody>
        </p:sp>
        <p:sp>
          <p:nvSpPr>
            <p:cNvPr id="9" name="Right Arrow 8"/>
            <p:cNvSpPr/>
            <p:nvPr/>
          </p:nvSpPr>
          <p:spPr bwMode="auto">
            <a:xfrm rot="16200000">
              <a:off x="5123190" y="5005115"/>
              <a:ext cx="481012" cy="211682"/>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dirty="0">
                <a:ln>
                  <a:noFill/>
                </a:ln>
                <a:solidFill>
                  <a:schemeClr val="tx1"/>
                </a:solidFill>
                <a:effectLst/>
                <a:latin typeface="Avenir Next LT Pro" panose="020B0504020202020204" pitchFamily="34" charset="0"/>
              </a:endParaRPr>
            </a:p>
          </p:txBody>
        </p:sp>
      </p:grpSp>
    </p:spTree>
    <p:extLst>
      <p:ext uri="{BB962C8B-B14F-4D97-AF65-F5344CB8AC3E}">
        <p14:creationId xmlns:p14="http://schemas.microsoft.com/office/powerpoint/2010/main" val="33877712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Work Environment</a:t>
            </a:r>
          </a:p>
        </p:txBody>
      </p:sp>
      <p:sp>
        <p:nvSpPr>
          <p:cNvPr id="2" name="Content Placeholder 1">
            <a:extLst>
              <a:ext uri="{FF2B5EF4-FFF2-40B4-BE49-F238E27FC236}">
                <a16:creationId xmlns:a16="http://schemas.microsoft.com/office/drawing/2014/main" id="{5233D644-1955-B73A-3A1E-98A9CFFFB5DB}"/>
              </a:ext>
            </a:extLst>
          </p:cNvPr>
          <p:cNvSpPr>
            <a:spLocks noGrp="1"/>
          </p:cNvSpPr>
          <p:nvPr>
            <p:ph idx="1"/>
          </p:nvPr>
        </p:nvSpPr>
        <p:spPr>
          <a:xfrm>
            <a:off x="609600" y="1332853"/>
            <a:ext cx="4648200" cy="4580439"/>
          </a:xfrm>
        </p:spPr>
        <p:txBody>
          <a:bodyPr/>
          <a:lstStyle/>
          <a:p>
            <a:r>
              <a:rPr lang="en-US" sz="2400" u="none" kern="0" dirty="0"/>
              <a:t>Work often places employees </a:t>
            </a:r>
            <a:r>
              <a:rPr lang="en-US" sz="2400" i="1" u="none" kern="0" dirty="0"/>
              <a:t>in close proximity </a:t>
            </a:r>
            <a:r>
              <a:rPr lang="en-US" sz="2400" u="none" kern="0" dirty="0"/>
              <a:t>to moving equipment and systems.</a:t>
            </a:r>
          </a:p>
          <a:p>
            <a:endParaRPr lang="en-US" sz="1000" u="none" kern="0" dirty="0"/>
          </a:p>
          <a:p>
            <a:r>
              <a:rPr lang="en-US" sz="2400" u="none" kern="0" dirty="0"/>
              <a:t>Employee's access moving machinery to:</a:t>
            </a:r>
          </a:p>
          <a:p>
            <a:pPr lvl="1"/>
            <a:endParaRPr lang="en-US" sz="800" u="none" kern="0" dirty="0"/>
          </a:p>
          <a:p>
            <a:pPr lvl="1"/>
            <a:r>
              <a:rPr lang="en-US" sz="2000" u="none" kern="0" dirty="0"/>
              <a:t>Assist product flow, </a:t>
            </a:r>
          </a:p>
          <a:p>
            <a:pPr lvl="1"/>
            <a:r>
              <a:rPr lang="en-US" sz="2000" u="none" kern="0" dirty="0"/>
              <a:t>Clear blockages or spills, and </a:t>
            </a:r>
          </a:p>
          <a:p>
            <a:pPr lvl="1"/>
            <a:r>
              <a:rPr lang="en-US" sz="2000" u="none" kern="0" dirty="0"/>
              <a:t>Carry out cleaning duties.</a:t>
            </a:r>
          </a:p>
          <a:p>
            <a:pPr lvl="1"/>
            <a:endParaRPr lang="en-US" sz="1000" u="none" kern="0" dirty="0"/>
          </a:p>
          <a:p>
            <a:r>
              <a:rPr lang="en-US" altLang="en-US" sz="2400" dirty="0"/>
              <a:t>Machine guarding required at the </a:t>
            </a:r>
            <a:r>
              <a:rPr lang="en-US" altLang="en-US" sz="2400" b="1" i="1" dirty="0"/>
              <a:t>point of operation</a:t>
            </a:r>
            <a:endParaRPr lang="en-US" dirty="0"/>
          </a:p>
        </p:txBody>
      </p:sp>
      <p:sp>
        <p:nvSpPr>
          <p:cNvPr id="7" name="Content Placeholder 6">
            <a:extLst>
              <a:ext uri="{FF2B5EF4-FFF2-40B4-BE49-F238E27FC236}">
                <a16:creationId xmlns:a16="http://schemas.microsoft.com/office/drawing/2014/main" id="{3B83F0BC-0506-4710-BA26-7A9BC3EE80CB}"/>
              </a:ext>
            </a:extLst>
          </p:cNvPr>
          <p:cNvSpPr>
            <a:spLocks noGrp="1"/>
          </p:cNvSpPr>
          <p:nvPr>
            <p:ph sz="quarter" idx="10"/>
          </p:nvPr>
        </p:nvSpPr>
        <p:spPr/>
        <p:txBody>
          <a:bodyPr/>
          <a:lstStyle/>
          <a:p>
            <a:pPr algn="r"/>
            <a:r>
              <a:rPr lang="en-US" sz="1800" dirty="0"/>
              <a:t>1910 Subpart O</a:t>
            </a:r>
          </a:p>
        </p:txBody>
      </p:sp>
      <p:pic>
        <p:nvPicPr>
          <p:cNvPr id="6" name="Picture 5">
            <a:extLst>
              <a:ext uri="{FF2B5EF4-FFF2-40B4-BE49-F238E27FC236}">
                <a16:creationId xmlns:a16="http://schemas.microsoft.com/office/drawing/2014/main" id="{76B511A8-8725-4F27-9426-401F9424ADE0}"/>
              </a:ext>
            </a:extLst>
          </p:cNvPr>
          <p:cNvPicPr>
            <a:picLocks noChangeAspect="1"/>
          </p:cNvPicPr>
          <p:nvPr/>
        </p:nvPicPr>
        <p:blipFill>
          <a:blip r:embed="rId3" cstate="print">
            <a:extLst>
              <a:ext uri="{28A0092B-C50C-407E-A947-70E740481C1C}">
                <a14:useLocalDpi xmlns:a14="http://schemas.microsoft.com/office/drawing/2010/main" val="0"/>
              </a:ext>
            </a:extLst>
          </a:blip>
          <a:srcRect t="35" b="35"/>
          <a:stretch/>
        </p:blipFill>
        <p:spPr>
          <a:xfrm>
            <a:off x="5638800" y="3707689"/>
            <a:ext cx="2819400" cy="2205604"/>
          </a:xfrm>
          <a:prstGeom prst="rect">
            <a:avLst/>
          </a:prstGeom>
          <a:ln>
            <a:noFill/>
          </a:ln>
          <a:effectLst/>
        </p:spPr>
      </p:pic>
    </p:spTree>
    <p:extLst>
      <p:ext uri="{BB962C8B-B14F-4D97-AF65-F5344CB8AC3E}">
        <p14:creationId xmlns:p14="http://schemas.microsoft.com/office/powerpoint/2010/main" val="7624305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49275"/>
          </a:xfrm>
        </p:spPr>
        <p:txBody>
          <a:bodyPr/>
          <a:lstStyle/>
          <a:p>
            <a:r>
              <a:rPr lang="en-US" altLang="en-US" dirty="0"/>
              <a:t>General Requirements 	              </a:t>
            </a:r>
            <a:r>
              <a:rPr lang="en-US" altLang="en-US" sz="1800" b="0" dirty="0">
                <a:solidFill>
                  <a:schemeClr val="tx1"/>
                </a:solidFill>
              </a:rPr>
              <a:t>1910.212(a)(3)</a:t>
            </a:r>
            <a:r>
              <a:rPr lang="en-US" altLang="en-US" sz="1800" dirty="0"/>
              <a:t> </a:t>
            </a:r>
          </a:p>
        </p:txBody>
      </p:sp>
      <p:sp>
        <p:nvSpPr>
          <p:cNvPr id="34818" name="Rectangle 5"/>
          <p:cNvSpPr>
            <a:spLocks noGrp="1" noChangeArrowheads="1"/>
          </p:cNvSpPr>
          <p:nvPr>
            <p:ph idx="1"/>
          </p:nvPr>
        </p:nvSpPr>
        <p:spPr>
          <a:xfrm>
            <a:off x="533400" y="1295400"/>
            <a:ext cx="6858000" cy="1143000"/>
          </a:xfrm>
        </p:spPr>
        <p:txBody>
          <a:bodyPr/>
          <a:lstStyle/>
          <a:p>
            <a:r>
              <a:rPr lang="en-US" altLang="en-US" dirty="0"/>
              <a:t>Machine guarding required at the </a:t>
            </a:r>
            <a:r>
              <a:rPr lang="en-US" altLang="en-US" b="1" i="1" dirty="0"/>
              <a:t>point of operation.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0909"/>
          <a:stretch/>
        </p:blipFill>
        <p:spPr>
          <a:xfrm>
            <a:off x="5562600" y="2176850"/>
            <a:ext cx="3200400" cy="3474118"/>
          </a:xfrm>
          <a:prstGeom prst="rect">
            <a:avLst/>
          </a:prstGeom>
          <a:ln>
            <a:noFill/>
          </a:ln>
          <a:effectLst>
            <a:outerShdw blurRad="292100" dist="139700" dir="2700000" algn="tl" rotWithShape="0">
              <a:srgbClr val="333333">
                <a:alpha val="65000"/>
              </a:srgbClr>
            </a:outerShdw>
          </a:effectLst>
        </p:spPr>
      </p:pic>
      <p:sp>
        <p:nvSpPr>
          <p:cNvPr id="7" name="Rectangle 5">
            <a:extLst>
              <a:ext uri="{FF2B5EF4-FFF2-40B4-BE49-F238E27FC236}">
                <a16:creationId xmlns:a16="http://schemas.microsoft.com/office/drawing/2014/main" id="{43F9C329-9B1C-444D-8668-BA47B05F8F4B}"/>
              </a:ext>
            </a:extLst>
          </p:cNvPr>
          <p:cNvSpPr txBox="1">
            <a:spLocks noChangeArrowheads="1"/>
          </p:cNvSpPr>
          <p:nvPr/>
        </p:nvSpPr>
        <p:spPr bwMode="auto">
          <a:xfrm>
            <a:off x="533400" y="2466109"/>
            <a:ext cx="5410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1" fontAlgn="base" hangingPunct="1">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1" fontAlgn="base" hangingPunct="1">
              <a:spcBef>
                <a:spcPct val="0"/>
              </a:spcBef>
              <a:spcAft>
                <a:spcPct val="0"/>
              </a:spcAft>
              <a:buClr>
                <a:srgbClr val="012D9A"/>
              </a:buClr>
              <a:buChar char="»"/>
              <a:defRPr sz="2000">
                <a:solidFill>
                  <a:schemeClr val="tx1"/>
                </a:solidFill>
                <a:latin typeface="+mn-lt"/>
              </a:defRPr>
            </a:lvl3pPr>
            <a:lvl4pPr marL="1423988" indent="-169863" algn="l" rtl="0" eaLnBrk="1" fontAlgn="base" hangingPunct="1">
              <a:spcBef>
                <a:spcPct val="0"/>
              </a:spcBef>
              <a:spcAft>
                <a:spcPct val="0"/>
              </a:spcAft>
              <a:buClr>
                <a:srgbClr val="012D9A"/>
              </a:buClr>
              <a:buChar char="•"/>
              <a:defRPr sz="2000">
                <a:solidFill>
                  <a:schemeClr val="tx1"/>
                </a:solidFill>
                <a:latin typeface="+mn-lt"/>
              </a:defRPr>
            </a:lvl4pPr>
            <a:lvl5pPr marL="1776413" indent="-234950" algn="l" rtl="0" eaLnBrk="1" fontAlgn="base" hangingPunct="1">
              <a:spcBef>
                <a:spcPct val="0"/>
              </a:spcBef>
              <a:spcAft>
                <a:spcPct val="0"/>
              </a:spcAft>
              <a:buClr>
                <a:srgbClr val="012D9A"/>
              </a:buClr>
              <a:buChar char="–"/>
              <a:defRPr sz="1600">
                <a:solidFill>
                  <a:schemeClr val="tx1"/>
                </a:solidFill>
                <a:latin typeface="+mn-lt"/>
              </a:defRPr>
            </a:lvl5pPr>
            <a:lvl6pPr marL="2514600" indent="-228600" algn="l" rtl="0" eaLnBrk="1" fontAlgn="base" hangingPunct="1">
              <a:spcBef>
                <a:spcPct val="0"/>
              </a:spcBef>
              <a:spcAft>
                <a:spcPct val="0"/>
              </a:spcAft>
              <a:buClr>
                <a:srgbClr val="012D9A"/>
              </a:buClr>
              <a:buChar char="–"/>
              <a:defRPr sz="1600">
                <a:solidFill>
                  <a:schemeClr val="tx1"/>
                </a:solidFill>
                <a:latin typeface="+mn-lt"/>
              </a:defRPr>
            </a:lvl6pPr>
            <a:lvl7pPr marL="2971800" indent="-228600" algn="l" rtl="0" eaLnBrk="1" fontAlgn="base" hangingPunct="1">
              <a:spcBef>
                <a:spcPct val="0"/>
              </a:spcBef>
              <a:spcAft>
                <a:spcPct val="0"/>
              </a:spcAft>
              <a:buClr>
                <a:srgbClr val="012D9A"/>
              </a:buClr>
              <a:buChar char="–"/>
              <a:defRPr sz="1600">
                <a:solidFill>
                  <a:schemeClr val="tx1"/>
                </a:solidFill>
                <a:latin typeface="+mn-lt"/>
              </a:defRPr>
            </a:lvl7pPr>
            <a:lvl8pPr marL="3429000" indent="-228600" algn="l" rtl="0" eaLnBrk="1" fontAlgn="base" hangingPunct="1">
              <a:spcBef>
                <a:spcPct val="0"/>
              </a:spcBef>
              <a:spcAft>
                <a:spcPct val="0"/>
              </a:spcAft>
              <a:buClr>
                <a:srgbClr val="012D9A"/>
              </a:buClr>
              <a:buChar char="–"/>
              <a:defRPr sz="1600">
                <a:solidFill>
                  <a:schemeClr val="tx1"/>
                </a:solidFill>
                <a:latin typeface="+mn-lt"/>
              </a:defRPr>
            </a:lvl8pPr>
            <a:lvl9pPr marL="3886200" indent="-228600" algn="l" rtl="0" eaLnBrk="1" fontAlgn="base" hangingPunct="1">
              <a:spcBef>
                <a:spcPct val="0"/>
              </a:spcBef>
              <a:spcAft>
                <a:spcPct val="0"/>
              </a:spcAft>
              <a:buClr>
                <a:srgbClr val="012D9A"/>
              </a:buClr>
              <a:buChar char="–"/>
              <a:defRPr sz="1600">
                <a:solidFill>
                  <a:schemeClr val="tx1"/>
                </a:solidFill>
                <a:latin typeface="+mn-lt"/>
              </a:defRPr>
            </a:lvl9pPr>
          </a:lstStyle>
          <a:p>
            <a:r>
              <a:rPr lang="en-US" altLang="en-US" u="none" kern="0" dirty="0">
                <a:latin typeface="Avenir Next LT Pro" panose="020B0504020202020204" pitchFamily="34" charset="0"/>
              </a:rPr>
              <a:t>Special hand-tools must be used when entering danger zone.</a:t>
            </a:r>
          </a:p>
          <a:p>
            <a:endParaRPr lang="en-US" altLang="en-US" sz="800" u="none" kern="0" dirty="0">
              <a:latin typeface="Avenir Next LT Pro" panose="020B0504020202020204" pitchFamily="34" charset="0"/>
            </a:endParaRPr>
          </a:p>
          <a:p>
            <a:pPr lvl="1"/>
            <a:r>
              <a:rPr lang="en-US" altLang="en-US" u="none" kern="0" dirty="0">
                <a:latin typeface="Avenir Next LT Pro" panose="020B0504020202020204" pitchFamily="34" charset="0"/>
              </a:rPr>
              <a:t>Supplemental protection only</a:t>
            </a:r>
          </a:p>
        </p:txBody>
      </p:sp>
    </p:spTree>
    <p:extLst>
      <p:ext uri="{BB962C8B-B14F-4D97-AF65-F5344CB8AC3E}">
        <p14:creationId xmlns:p14="http://schemas.microsoft.com/office/powerpoint/2010/main" val="25840381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Potential Hazard</a:t>
            </a:r>
          </a:p>
        </p:txBody>
      </p:sp>
      <p:sp>
        <p:nvSpPr>
          <p:cNvPr id="13317" name="Content Placeholder 2"/>
          <p:cNvSpPr>
            <a:spLocks noGrp="1"/>
          </p:cNvSpPr>
          <p:nvPr>
            <p:ph idx="1"/>
          </p:nvPr>
        </p:nvSpPr>
        <p:spPr>
          <a:xfrm>
            <a:off x="609600" y="1348353"/>
            <a:ext cx="8001000" cy="4595247"/>
          </a:xfrm>
        </p:spPr>
        <p:txBody>
          <a:bodyPr/>
          <a:lstStyle/>
          <a:p>
            <a:r>
              <a:rPr lang="en-US" b="1" dirty="0"/>
              <a:t>Conveyors </a:t>
            </a:r>
            <a:r>
              <a:rPr lang="en-US" dirty="0"/>
              <a:t>-</a:t>
            </a:r>
            <a:r>
              <a:rPr lang="en-US" b="1" dirty="0"/>
              <a:t> </a:t>
            </a:r>
            <a:r>
              <a:rPr lang="en-US" dirty="0"/>
              <a:t>Dangerous and deadly if insufficient guarding and if safety procedures are not enforced.</a:t>
            </a:r>
          </a:p>
          <a:p>
            <a:pPr marL="0" indent="0">
              <a:buNone/>
            </a:pPr>
            <a:endParaRPr lang="en-US" sz="2400" dirty="0"/>
          </a:p>
        </p:txBody>
      </p:sp>
      <p:sp>
        <p:nvSpPr>
          <p:cNvPr id="13318" name="Content Placeholder 3"/>
          <p:cNvSpPr>
            <a:spLocks noGrp="1"/>
          </p:cNvSpPr>
          <p:nvPr>
            <p:ph sz="quarter" idx="10"/>
          </p:nvPr>
        </p:nvSpPr>
        <p:spPr>
          <a:xfrm>
            <a:off x="6629400" y="609600"/>
            <a:ext cx="2133600" cy="381000"/>
          </a:xfrm>
        </p:spPr>
        <p:txBody>
          <a:bodyPr/>
          <a:lstStyle/>
          <a:p>
            <a:pPr algn="ctr"/>
            <a:r>
              <a:rPr lang="en-US" sz="1800" dirty="0"/>
              <a:t> 1910 Subpart O</a:t>
            </a:r>
          </a:p>
        </p:txBody>
      </p:sp>
      <p:sp>
        <p:nvSpPr>
          <p:cNvPr id="8" name="Content Placeholder 2">
            <a:extLst>
              <a:ext uri="{FF2B5EF4-FFF2-40B4-BE49-F238E27FC236}">
                <a16:creationId xmlns:a16="http://schemas.microsoft.com/office/drawing/2014/main" id="{8DD20A3F-8B2D-4D06-87CD-A00CE309505C}"/>
              </a:ext>
            </a:extLst>
          </p:cNvPr>
          <p:cNvSpPr txBox="1">
            <a:spLocks/>
          </p:cNvSpPr>
          <p:nvPr/>
        </p:nvSpPr>
        <p:spPr bwMode="auto">
          <a:xfrm>
            <a:off x="609600" y="2133600"/>
            <a:ext cx="7239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1" fontAlgn="base" hangingPunct="1">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1" fontAlgn="base" hangingPunct="1">
              <a:spcBef>
                <a:spcPct val="0"/>
              </a:spcBef>
              <a:spcAft>
                <a:spcPct val="0"/>
              </a:spcAft>
              <a:buClr>
                <a:srgbClr val="012D9A"/>
              </a:buClr>
              <a:buChar char="»"/>
              <a:defRPr sz="2000">
                <a:solidFill>
                  <a:schemeClr val="tx1"/>
                </a:solidFill>
                <a:latin typeface="+mn-lt"/>
              </a:defRPr>
            </a:lvl3pPr>
            <a:lvl4pPr marL="1423988" indent="-169863" algn="l" rtl="0" eaLnBrk="1" fontAlgn="base" hangingPunct="1">
              <a:spcBef>
                <a:spcPct val="0"/>
              </a:spcBef>
              <a:spcAft>
                <a:spcPct val="0"/>
              </a:spcAft>
              <a:buClr>
                <a:srgbClr val="012D9A"/>
              </a:buClr>
              <a:buChar char="•"/>
              <a:defRPr sz="2000">
                <a:solidFill>
                  <a:schemeClr val="tx1"/>
                </a:solidFill>
                <a:latin typeface="+mn-lt"/>
              </a:defRPr>
            </a:lvl4pPr>
            <a:lvl5pPr marL="1776413" indent="-234950" algn="l" rtl="0" eaLnBrk="1" fontAlgn="base" hangingPunct="1">
              <a:spcBef>
                <a:spcPct val="0"/>
              </a:spcBef>
              <a:spcAft>
                <a:spcPct val="0"/>
              </a:spcAft>
              <a:buClr>
                <a:srgbClr val="012D9A"/>
              </a:buClr>
              <a:buChar char="–"/>
              <a:defRPr sz="1600">
                <a:solidFill>
                  <a:schemeClr val="tx1"/>
                </a:solidFill>
                <a:latin typeface="+mn-lt"/>
              </a:defRPr>
            </a:lvl5pPr>
            <a:lvl6pPr marL="2514600" indent="-228600" algn="l" rtl="0" eaLnBrk="1" fontAlgn="base" hangingPunct="1">
              <a:spcBef>
                <a:spcPct val="0"/>
              </a:spcBef>
              <a:spcAft>
                <a:spcPct val="0"/>
              </a:spcAft>
              <a:buClr>
                <a:srgbClr val="012D9A"/>
              </a:buClr>
              <a:buChar char="–"/>
              <a:defRPr sz="1600">
                <a:solidFill>
                  <a:schemeClr val="tx1"/>
                </a:solidFill>
                <a:latin typeface="+mn-lt"/>
              </a:defRPr>
            </a:lvl6pPr>
            <a:lvl7pPr marL="2971800" indent="-228600" algn="l" rtl="0" eaLnBrk="1" fontAlgn="base" hangingPunct="1">
              <a:spcBef>
                <a:spcPct val="0"/>
              </a:spcBef>
              <a:spcAft>
                <a:spcPct val="0"/>
              </a:spcAft>
              <a:buClr>
                <a:srgbClr val="012D9A"/>
              </a:buClr>
              <a:buChar char="–"/>
              <a:defRPr sz="1600">
                <a:solidFill>
                  <a:schemeClr val="tx1"/>
                </a:solidFill>
                <a:latin typeface="+mn-lt"/>
              </a:defRPr>
            </a:lvl7pPr>
            <a:lvl8pPr marL="3429000" indent="-228600" algn="l" rtl="0" eaLnBrk="1" fontAlgn="base" hangingPunct="1">
              <a:spcBef>
                <a:spcPct val="0"/>
              </a:spcBef>
              <a:spcAft>
                <a:spcPct val="0"/>
              </a:spcAft>
              <a:buClr>
                <a:srgbClr val="012D9A"/>
              </a:buClr>
              <a:buChar char="–"/>
              <a:defRPr sz="1600">
                <a:solidFill>
                  <a:schemeClr val="tx1"/>
                </a:solidFill>
                <a:latin typeface="+mn-lt"/>
              </a:defRPr>
            </a:lvl8pPr>
            <a:lvl9pPr marL="3886200" indent="-228600" algn="l" rtl="0" eaLnBrk="1" fontAlgn="base" hangingPunct="1">
              <a:spcBef>
                <a:spcPct val="0"/>
              </a:spcBef>
              <a:spcAft>
                <a:spcPct val="0"/>
              </a:spcAft>
              <a:buClr>
                <a:srgbClr val="012D9A"/>
              </a:buClr>
              <a:buChar char="–"/>
              <a:defRPr sz="1600">
                <a:solidFill>
                  <a:schemeClr val="tx1"/>
                </a:solidFill>
                <a:latin typeface="+mn-lt"/>
              </a:defRPr>
            </a:lvl9pPr>
          </a:lstStyle>
          <a:p>
            <a:pPr marL="0" indent="0">
              <a:buFont typeface="Wingdings" panose="05000000000000000000" pitchFamily="2" charset="2"/>
              <a:buNone/>
            </a:pPr>
            <a:endParaRPr lang="en-US" sz="2400" u="none" kern="0" dirty="0">
              <a:latin typeface="Avenir Next LT Pro" panose="020B0504020202020204" pitchFamily="34" charset="0"/>
            </a:endParaRPr>
          </a:p>
          <a:p>
            <a:pPr lvl="1"/>
            <a:r>
              <a:rPr lang="en-US" u="none" kern="0" dirty="0">
                <a:latin typeface="Avenir Next LT Pro" panose="020B0504020202020204" pitchFamily="34" charset="0"/>
              </a:rPr>
              <a:t>Examples:</a:t>
            </a:r>
          </a:p>
          <a:p>
            <a:pPr marL="0" indent="0">
              <a:buFont typeface="Wingdings" panose="05000000000000000000" pitchFamily="2" charset="2"/>
              <a:buNone/>
            </a:pPr>
            <a:endParaRPr lang="en-US" sz="800" u="none" kern="0" dirty="0">
              <a:latin typeface="Avenir Next LT Pro" panose="020B0504020202020204" pitchFamily="34" charset="0"/>
            </a:endParaRPr>
          </a:p>
          <a:p>
            <a:pPr lvl="2"/>
            <a:r>
              <a:rPr lang="en-US" sz="2400" u="none" kern="0" dirty="0">
                <a:latin typeface="Avenir Next LT Pro" panose="020B0504020202020204" pitchFamily="34" charset="0"/>
              </a:rPr>
              <a:t>Materials placed correctly on conveyor.</a:t>
            </a:r>
          </a:p>
          <a:p>
            <a:pPr lvl="1"/>
            <a:endParaRPr lang="en-US" sz="800" u="none" kern="0" dirty="0">
              <a:latin typeface="Avenir Next LT Pro" panose="020B0504020202020204" pitchFamily="34" charset="0"/>
            </a:endParaRPr>
          </a:p>
          <a:p>
            <a:pPr lvl="2"/>
            <a:r>
              <a:rPr lang="en-US" sz="2400" u="none" kern="0" dirty="0">
                <a:latin typeface="Avenir Next LT Pro" panose="020B0504020202020204" pitchFamily="34" charset="0"/>
              </a:rPr>
              <a:t>Employees trained to protect/safeguard hands.</a:t>
            </a:r>
          </a:p>
          <a:p>
            <a:pPr lvl="1"/>
            <a:endParaRPr lang="en-US" sz="800" b="1" u="none" kern="0" dirty="0">
              <a:latin typeface="Avenir Next LT Pro" panose="020B0504020202020204" pitchFamily="34" charset="0"/>
            </a:endParaRPr>
          </a:p>
          <a:p>
            <a:pPr lvl="2"/>
            <a:r>
              <a:rPr lang="en-US" sz="2400" u="none" kern="0" dirty="0">
                <a:latin typeface="Avenir Next LT Pro" panose="020B0504020202020204" pitchFamily="34" charset="0"/>
              </a:rPr>
              <a:t>No long or loose clothing, hair, jewelry.</a:t>
            </a:r>
            <a:endParaRPr lang="en-US" sz="2400" b="1" u="none" kern="0" dirty="0">
              <a:latin typeface="Avenir Next LT Pro" panose="020B05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Potential Hazard</a:t>
            </a:r>
          </a:p>
        </p:txBody>
      </p:sp>
      <p:sp>
        <p:nvSpPr>
          <p:cNvPr id="9" name="Content Placeholder 2">
            <a:extLst>
              <a:ext uri="{FF2B5EF4-FFF2-40B4-BE49-F238E27FC236}">
                <a16:creationId xmlns:a16="http://schemas.microsoft.com/office/drawing/2014/main" id="{658D285C-053C-49D3-B856-B1B5646E4347}"/>
              </a:ext>
            </a:extLst>
          </p:cNvPr>
          <p:cNvSpPr>
            <a:spLocks noGrp="1"/>
          </p:cNvSpPr>
          <p:nvPr>
            <p:ph idx="1"/>
          </p:nvPr>
        </p:nvSpPr>
        <p:spPr>
          <a:xfrm>
            <a:off x="609600" y="1219200"/>
            <a:ext cx="3962400" cy="4724400"/>
          </a:xfrm>
        </p:spPr>
        <p:txBody>
          <a:bodyPr/>
          <a:lstStyle/>
          <a:p>
            <a:r>
              <a:rPr lang="en-US" dirty="0"/>
              <a:t>Membrane skinners</a:t>
            </a:r>
          </a:p>
          <a:p>
            <a:pPr lvl="1">
              <a:lnSpc>
                <a:spcPct val="150000"/>
              </a:lnSpc>
              <a:spcBef>
                <a:spcPts val="600"/>
              </a:spcBef>
            </a:pPr>
            <a:r>
              <a:rPr lang="en-US" dirty="0"/>
              <a:t>No guarding</a:t>
            </a:r>
          </a:p>
          <a:p>
            <a:pPr lvl="1">
              <a:spcBef>
                <a:spcPts val="600"/>
              </a:spcBef>
            </a:pPr>
            <a:r>
              <a:rPr lang="en-US" dirty="0"/>
              <a:t>Severe damage and amputations can occur</a:t>
            </a:r>
          </a:p>
          <a:p>
            <a:endParaRPr lang="en-US" sz="2400" b="1" dirty="0"/>
          </a:p>
          <a:p>
            <a:endParaRPr lang="en-US" sz="800" b="1" dirty="0"/>
          </a:p>
        </p:txBody>
      </p:sp>
      <p:sp>
        <p:nvSpPr>
          <p:cNvPr id="14342" name="Content Placeholder 3"/>
          <p:cNvSpPr>
            <a:spLocks noGrp="1"/>
          </p:cNvSpPr>
          <p:nvPr>
            <p:ph sz="quarter" idx="10"/>
          </p:nvPr>
        </p:nvSpPr>
        <p:spPr>
          <a:xfrm>
            <a:off x="6629400" y="639935"/>
            <a:ext cx="2133600" cy="381000"/>
          </a:xfrm>
        </p:spPr>
        <p:txBody>
          <a:bodyPr/>
          <a:lstStyle/>
          <a:p>
            <a:pPr algn="ctr"/>
            <a:r>
              <a:rPr lang="en-US" sz="1800" dirty="0"/>
              <a:t>1910 Subpart O</a:t>
            </a:r>
          </a:p>
        </p:txBody>
      </p:sp>
      <p:grpSp>
        <p:nvGrpSpPr>
          <p:cNvPr id="4" name="Group 3">
            <a:extLst>
              <a:ext uri="{FF2B5EF4-FFF2-40B4-BE49-F238E27FC236}">
                <a16:creationId xmlns:a16="http://schemas.microsoft.com/office/drawing/2014/main" id="{62FF2BC4-9ECD-4772-A4A8-B467D6DFF4D9}"/>
              </a:ext>
            </a:extLst>
          </p:cNvPr>
          <p:cNvGrpSpPr/>
          <p:nvPr/>
        </p:nvGrpSpPr>
        <p:grpSpPr>
          <a:xfrm>
            <a:off x="4724400" y="2133600"/>
            <a:ext cx="3657600" cy="3637006"/>
            <a:chOff x="4195798" y="1828800"/>
            <a:chExt cx="4681502" cy="3941806"/>
          </a:xfrm>
        </p:grpSpPr>
        <p:pic>
          <p:nvPicPr>
            <p:cNvPr id="3" name="Picture 2">
              <a:extLst>
                <a:ext uri="{FF2B5EF4-FFF2-40B4-BE49-F238E27FC236}">
                  <a16:creationId xmlns:a16="http://schemas.microsoft.com/office/drawing/2014/main" id="{DD92A76D-F8F9-4CB7-9EDB-5DA2DBB5D9B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7500" t="1112" r="18272" b="15555"/>
            <a:stretch/>
          </p:blipFill>
          <p:spPr>
            <a:xfrm>
              <a:off x="4195798" y="1828800"/>
              <a:ext cx="4681502" cy="394180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D3A950D-38A9-462F-A2D4-B004280BBD6D}"/>
                </a:ext>
              </a:extLst>
            </p:cNvPr>
            <p:cNvSpPr txBox="1"/>
            <p:nvPr/>
          </p:nvSpPr>
          <p:spPr>
            <a:xfrm>
              <a:off x="5894294" y="5510855"/>
              <a:ext cx="1600200" cy="230832"/>
            </a:xfrm>
            <a:prstGeom prst="rect">
              <a:avLst/>
            </a:prstGeom>
            <a:noFill/>
          </p:spPr>
          <p:txBody>
            <a:bodyPr wrap="square" rtlCol="0">
              <a:spAutoFit/>
            </a:bodyPr>
            <a:lstStyle/>
            <a:p>
              <a:r>
                <a:rPr lang="en-US" sz="900" u="none" dirty="0">
                  <a:solidFill>
                    <a:schemeClr val="bg1"/>
                  </a:solidFill>
                </a:rPr>
                <a:t>NCDOL Photo Library</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389B-2F12-4EEE-9735-948918D8FBAA}"/>
              </a:ext>
            </a:extLst>
          </p:cNvPr>
          <p:cNvSpPr>
            <a:spLocks noGrp="1"/>
          </p:cNvSpPr>
          <p:nvPr>
            <p:ph type="title"/>
          </p:nvPr>
        </p:nvSpPr>
        <p:spPr/>
        <p:txBody>
          <a:bodyPr/>
          <a:lstStyle/>
          <a:p>
            <a:r>
              <a:rPr lang="en-US" dirty="0"/>
              <a:t>Potential Hazard</a:t>
            </a:r>
            <a:endParaRPr lang="en-US" sz="1600" dirty="0"/>
          </a:p>
        </p:txBody>
      </p:sp>
      <p:sp>
        <p:nvSpPr>
          <p:cNvPr id="3" name="Content Placeholder 2">
            <a:extLst>
              <a:ext uri="{FF2B5EF4-FFF2-40B4-BE49-F238E27FC236}">
                <a16:creationId xmlns:a16="http://schemas.microsoft.com/office/drawing/2014/main" id="{7F6FF091-2D3B-4927-8FAC-89B766B9868D}"/>
              </a:ext>
            </a:extLst>
          </p:cNvPr>
          <p:cNvSpPr>
            <a:spLocks noGrp="1"/>
          </p:cNvSpPr>
          <p:nvPr>
            <p:ph idx="1"/>
          </p:nvPr>
        </p:nvSpPr>
        <p:spPr/>
        <p:txBody>
          <a:bodyPr/>
          <a:lstStyle/>
          <a:p>
            <a:r>
              <a:rPr lang="en-US" dirty="0"/>
              <a:t>Overriding or circumventing guards</a:t>
            </a:r>
          </a:p>
          <a:p>
            <a:pPr lvl="1"/>
            <a:endParaRPr lang="en-US" sz="800" dirty="0"/>
          </a:p>
          <a:p>
            <a:pPr lvl="1"/>
            <a:r>
              <a:rPr lang="en-US" dirty="0"/>
              <a:t>Ensure guarding doesn’t hinder production.</a:t>
            </a:r>
          </a:p>
          <a:p>
            <a:pPr lvl="1"/>
            <a:endParaRPr lang="en-US" sz="1000" dirty="0"/>
          </a:p>
          <a:p>
            <a:pPr lvl="1"/>
            <a:r>
              <a:rPr lang="en-US" dirty="0"/>
              <a:t>Ensure guarding can’t be circumvented.</a:t>
            </a:r>
          </a:p>
          <a:p>
            <a:pPr marL="0" indent="0">
              <a:buNone/>
            </a:pPr>
            <a:endParaRPr lang="en-US" sz="3200" dirty="0"/>
          </a:p>
        </p:txBody>
      </p:sp>
      <p:sp>
        <p:nvSpPr>
          <p:cNvPr id="4" name="Content Placeholder 3">
            <a:extLst>
              <a:ext uri="{FF2B5EF4-FFF2-40B4-BE49-F238E27FC236}">
                <a16:creationId xmlns:a16="http://schemas.microsoft.com/office/drawing/2014/main" id="{BC604D46-BF93-4642-8FDE-DAF0082767E4}"/>
              </a:ext>
            </a:extLst>
          </p:cNvPr>
          <p:cNvSpPr>
            <a:spLocks noGrp="1"/>
          </p:cNvSpPr>
          <p:nvPr>
            <p:ph sz="quarter" idx="10"/>
          </p:nvPr>
        </p:nvSpPr>
        <p:spPr>
          <a:xfrm>
            <a:off x="6477000" y="609600"/>
            <a:ext cx="2133600" cy="381000"/>
          </a:xfrm>
        </p:spPr>
        <p:txBody>
          <a:bodyPr/>
          <a:lstStyle/>
          <a:p>
            <a:pPr algn="r"/>
            <a:r>
              <a:rPr lang="en-US" sz="1800" dirty="0"/>
              <a:t>1910.212(a)(3)(ii)</a:t>
            </a:r>
          </a:p>
        </p:txBody>
      </p:sp>
      <p:sp>
        <p:nvSpPr>
          <p:cNvPr id="5" name="Rectangle 4">
            <a:extLst>
              <a:ext uri="{FF2B5EF4-FFF2-40B4-BE49-F238E27FC236}">
                <a16:creationId xmlns:a16="http://schemas.microsoft.com/office/drawing/2014/main" id="{447B06BE-1DAE-404A-A65D-47FDCDBE691B}"/>
              </a:ext>
            </a:extLst>
          </p:cNvPr>
          <p:cNvSpPr/>
          <p:nvPr/>
        </p:nvSpPr>
        <p:spPr>
          <a:xfrm>
            <a:off x="800100" y="3345120"/>
            <a:ext cx="7543800" cy="2369880"/>
          </a:xfrm>
          <a:prstGeom prst="rect">
            <a:avLst/>
          </a:prstGeom>
        </p:spPr>
        <p:txBody>
          <a:bodyPr wrap="square">
            <a:spAutoFit/>
          </a:bodyPr>
          <a:lstStyle/>
          <a:p>
            <a:pPr>
              <a:buClr>
                <a:srgbClr val="A50021"/>
              </a:buClr>
            </a:pPr>
            <a:r>
              <a:rPr lang="en-US" altLang="en-US" sz="2400" i="1" u="none" dirty="0">
                <a:solidFill>
                  <a:srgbClr val="A50021"/>
                </a:solidFill>
                <a:latin typeface="Avenir Next LT Pro" panose="020B0504020202020204" pitchFamily="34" charset="0"/>
              </a:rPr>
              <a:t>1910.212(a)(3)(ii)</a:t>
            </a:r>
            <a:r>
              <a:rPr lang="en-US" altLang="en-US" sz="2400" i="1" u="none" dirty="0">
                <a:latin typeface="Avenir Next LT Pro" panose="020B0504020202020204" pitchFamily="34" charset="0"/>
              </a:rPr>
              <a:t> …Th</a:t>
            </a:r>
            <a:r>
              <a:rPr lang="en-US" sz="2400" i="1" u="none" dirty="0">
                <a:latin typeface="Avenir Next LT Pro" panose="020B0504020202020204" pitchFamily="34" charset="0"/>
              </a:rPr>
              <a:t>e guarding device shall be in conformity with any appropriate standards therefor, or, in the absence of applicable specific standards, shall be so designed and constructed as to prevent the operator from having any part of his body in the danger zone during the operating cycle.</a:t>
            </a:r>
            <a:r>
              <a:rPr lang="en-US" altLang="en-US" sz="2400" i="1" u="none" dirty="0">
                <a:solidFill>
                  <a:srgbClr val="A50021"/>
                </a:solidFill>
                <a:latin typeface="Avenir Next LT Pro" panose="020B0504020202020204" pitchFamily="34" charset="0"/>
              </a:rPr>
              <a:t> </a:t>
            </a:r>
          </a:p>
        </p:txBody>
      </p:sp>
    </p:spTree>
    <p:extLst>
      <p:ext uri="{BB962C8B-B14F-4D97-AF65-F5344CB8AC3E}">
        <p14:creationId xmlns:p14="http://schemas.microsoft.com/office/powerpoint/2010/main" val="3811835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389B-2F12-4EEE-9735-948918D8FBAA}"/>
              </a:ext>
            </a:extLst>
          </p:cNvPr>
          <p:cNvSpPr>
            <a:spLocks noGrp="1"/>
          </p:cNvSpPr>
          <p:nvPr>
            <p:ph type="title"/>
          </p:nvPr>
        </p:nvSpPr>
        <p:spPr/>
        <p:txBody>
          <a:bodyPr/>
          <a:lstStyle/>
          <a:p>
            <a:r>
              <a:rPr lang="en-US" dirty="0"/>
              <a:t>Example Violation</a:t>
            </a:r>
            <a:endParaRPr lang="en-US" sz="1600" dirty="0"/>
          </a:p>
        </p:txBody>
      </p:sp>
      <p:sp>
        <p:nvSpPr>
          <p:cNvPr id="3" name="Content Placeholder 2">
            <a:extLst>
              <a:ext uri="{FF2B5EF4-FFF2-40B4-BE49-F238E27FC236}">
                <a16:creationId xmlns:a16="http://schemas.microsoft.com/office/drawing/2014/main" id="{7F6FF091-2D3B-4927-8FAC-89B766B9868D}"/>
              </a:ext>
            </a:extLst>
          </p:cNvPr>
          <p:cNvSpPr>
            <a:spLocks noGrp="1"/>
          </p:cNvSpPr>
          <p:nvPr>
            <p:ph idx="1"/>
          </p:nvPr>
        </p:nvSpPr>
        <p:spPr/>
        <p:txBody>
          <a:bodyPr/>
          <a:lstStyle/>
          <a:p>
            <a:r>
              <a:rPr lang="en-US" sz="2800" dirty="0"/>
              <a:t>Insuffi</a:t>
            </a:r>
            <a:r>
              <a:rPr lang="en-US" dirty="0"/>
              <a:t>cient guarding/guarding not properly adjusted to cover the open blade.</a:t>
            </a:r>
          </a:p>
          <a:p>
            <a:pPr marL="0" indent="0">
              <a:buNone/>
            </a:pPr>
            <a:endParaRPr lang="en-US" sz="900" dirty="0"/>
          </a:p>
          <a:p>
            <a:pPr lvl="1"/>
            <a:r>
              <a:rPr lang="en-US" dirty="0"/>
              <a:t>Exposing employees' hands to hazard</a:t>
            </a:r>
          </a:p>
          <a:p>
            <a:endParaRPr lang="en-US" sz="2800" b="1" dirty="0"/>
          </a:p>
          <a:p>
            <a:endParaRPr lang="en-US" sz="2800" dirty="0"/>
          </a:p>
        </p:txBody>
      </p:sp>
      <p:sp>
        <p:nvSpPr>
          <p:cNvPr id="4" name="Content Placeholder 3">
            <a:extLst>
              <a:ext uri="{FF2B5EF4-FFF2-40B4-BE49-F238E27FC236}">
                <a16:creationId xmlns:a16="http://schemas.microsoft.com/office/drawing/2014/main" id="{BC604D46-BF93-4642-8FDE-DAF0082767E4}"/>
              </a:ext>
            </a:extLst>
          </p:cNvPr>
          <p:cNvSpPr>
            <a:spLocks noGrp="1"/>
          </p:cNvSpPr>
          <p:nvPr>
            <p:ph sz="quarter" idx="10"/>
          </p:nvPr>
        </p:nvSpPr>
        <p:spPr>
          <a:xfrm>
            <a:off x="6172200" y="609600"/>
            <a:ext cx="2438400" cy="381000"/>
          </a:xfrm>
        </p:spPr>
        <p:txBody>
          <a:bodyPr/>
          <a:lstStyle/>
          <a:p>
            <a:pPr algn="r"/>
            <a:r>
              <a:rPr lang="en-US" sz="1800" dirty="0"/>
              <a:t>1910.212(a)(3)(ii)</a:t>
            </a:r>
          </a:p>
        </p:txBody>
      </p:sp>
      <p:pic>
        <p:nvPicPr>
          <p:cNvPr id="5" name="Picture 4">
            <a:extLst>
              <a:ext uri="{FF2B5EF4-FFF2-40B4-BE49-F238E27FC236}">
                <a16:creationId xmlns:a16="http://schemas.microsoft.com/office/drawing/2014/main" id="{22A350F5-7340-4C5E-8DF3-27D866B9D99B}"/>
              </a:ext>
            </a:extLst>
          </p:cNvPr>
          <p:cNvPicPr>
            <a:picLocks noChangeAspect="1"/>
          </p:cNvPicPr>
          <p:nvPr/>
        </p:nvPicPr>
        <p:blipFill rotWithShape="1">
          <a:blip r:embed="rId3"/>
          <a:srcRect l="9000" t="3622" r="23000" b="20626"/>
          <a:stretch/>
        </p:blipFill>
        <p:spPr>
          <a:xfrm>
            <a:off x="4953000" y="2948761"/>
            <a:ext cx="3581400" cy="299221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9437FFB-2972-41CA-9408-3A794666EF54}"/>
              </a:ext>
            </a:extLst>
          </p:cNvPr>
          <p:cNvSpPr txBox="1"/>
          <p:nvPr/>
        </p:nvSpPr>
        <p:spPr>
          <a:xfrm>
            <a:off x="5894294" y="5510855"/>
            <a:ext cx="1600200" cy="230832"/>
          </a:xfrm>
          <a:prstGeom prst="rect">
            <a:avLst/>
          </a:prstGeom>
          <a:noFill/>
        </p:spPr>
        <p:txBody>
          <a:bodyPr wrap="square" rtlCol="0">
            <a:spAutoFit/>
          </a:bodyPr>
          <a:lstStyle/>
          <a:p>
            <a:r>
              <a:rPr lang="en-US" sz="900" u="none" dirty="0">
                <a:solidFill>
                  <a:schemeClr val="bg1"/>
                </a:solidFill>
              </a:rPr>
              <a:t>NCDOL Photo Library</a:t>
            </a:r>
          </a:p>
        </p:txBody>
      </p:sp>
    </p:spTree>
    <p:extLst>
      <p:ext uri="{BB962C8B-B14F-4D97-AF65-F5344CB8AC3E}">
        <p14:creationId xmlns:p14="http://schemas.microsoft.com/office/powerpoint/2010/main" val="24083254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FAD5-40A7-4B9C-B2E0-2F56413C89FF}"/>
              </a:ext>
            </a:extLst>
          </p:cNvPr>
          <p:cNvSpPr>
            <a:spLocks noGrp="1"/>
          </p:cNvSpPr>
          <p:nvPr>
            <p:ph type="title"/>
          </p:nvPr>
        </p:nvSpPr>
        <p:spPr/>
        <p:txBody>
          <a:bodyPr/>
          <a:lstStyle/>
          <a:p>
            <a:r>
              <a:rPr lang="en-US" dirty="0"/>
              <a:t>Machine Guarding – Big Picture</a:t>
            </a:r>
          </a:p>
        </p:txBody>
      </p:sp>
      <p:sp>
        <p:nvSpPr>
          <p:cNvPr id="3" name="Content Placeholder 2">
            <a:extLst>
              <a:ext uri="{FF2B5EF4-FFF2-40B4-BE49-F238E27FC236}">
                <a16:creationId xmlns:a16="http://schemas.microsoft.com/office/drawing/2014/main" id="{0ECA03C3-BF71-4CAE-8B96-93697CE6A1D0}"/>
              </a:ext>
            </a:extLst>
          </p:cNvPr>
          <p:cNvSpPr>
            <a:spLocks noGrp="1"/>
          </p:cNvSpPr>
          <p:nvPr>
            <p:ph idx="1"/>
          </p:nvPr>
        </p:nvSpPr>
        <p:spPr>
          <a:xfrm>
            <a:off x="609600" y="1348352"/>
            <a:ext cx="8001000" cy="4595247"/>
          </a:xfrm>
        </p:spPr>
        <p:txBody>
          <a:bodyPr/>
          <a:lstStyle/>
          <a:p>
            <a:pPr>
              <a:spcBef>
                <a:spcPts val="1200"/>
              </a:spcBef>
            </a:pPr>
            <a:r>
              <a:rPr lang="en-US" dirty="0"/>
              <a:t>Ensure effective barriers, covers, etc. are in place where needed.</a:t>
            </a:r>
          </a:p>
          <a:p>
            <a:pPr>
              <a:spcBef>
                <a:spcPts val="1200"/>
              </a:spcBef>
            </a:pPr>
            <a:endParaRPr lang="en-US" sz="900" dirty="0"/>
          </a:p>
          <a:p>
            <a:pPr>
              <a:spcBef>
                <a:spcPts val="1200"/>
              </a:spcBef>
            </a:pPr>
            <a:r>
              <a:rPr lang="en-US" dirty="0"/>
              <a:t>Use LOTO when guarding must be circumvented.</a:t>
            </a:r>
          </a:p>
          <a:p>
            <a:pPr>
              <a:spcBef>
                <a:spcPts val="1200"/>
              </a:spcBef>
            </a:pPr>
            <a:endParaRPr lang="en-US" sz="900" dirty="0"/>
          </a:p>
          <a:p>
            <a:pPr>
              <a:spcBef>
                <a:spcPts val="1200"/>
              </a:spcBef>
            </a:pPr>
            <a:r>
              <a:rPr lang="en-US" dirty="0"/>
              <a:t>Ensuring machine guarding reduces injuries.</a:t>
            </a:r>
          </a:p>
          <a:p>
            <a:pPr>
              <a:spcBef>
                <a:spcPts val="1200"/>
              </a:spcBef>
            </a:pPr>
            <a:endParaRPr lang="en-US" sz="900" dirty="0"/>
          </a:p>
          <a:p>
            <a:pPr>
              <a:spcBef>
                <a:spcPts val="1200"/>
              </a:spcBef>
            </a:pPr>
            <a:r>
              <a:rPr lang="en-US" dirty="0"/>
              <a:t>Effective employee training.</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40577499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DA68-91AA-4428-BDFC-BF58D18ABE1F}"/>
              </a:ext>
            </a:extLst>
          </p:cNvPr>
          <p:cNvSpPr>
            <a:spLocks noGrp="1"/>
          </p:cNvSpPr>
          <p:nvPr>
            <p:ph type="ctrTitle" sz="quarter"/>
          </p:nvPr>
        </p:nvSpPr>
        <p:spPr>
          <a:xfrm>
            <a:off x="609600" y="3051911"/>
            <a:ext cx="8229600" cy="760465"/>
          </a:xfrm>
        </p:spPr>
        <p:txBody>
          <a:bodyPr/>
          <a:lstStyle/>
          <a:p>
            <a:r>
              <a:rPr lang="en-US" dirty="0"/>
              <a:t>Electrical and Lockout/Tagout</a:t>
            </a:r>
          </a:p>
        </p:txBody>
      </p:sp>
      <p:sp>
        <p:nvSpPr>
          <p:cNvPr id="3" name="Subtitle 2">
            <a:extLst>
              <a:ext uri="{FF2B5EF4-FFF2-40B4-BE49-F238E27FC236}">
                <a16:creationId xmlns:a16="http://schemas.microsoft.com/office/drawing/2014/main" id="{08EE3D93-BC3B-47E7-B51C-6F5422E2C5C7}"/>
              </a:ext>
            </a:extLst>
          </p:cNvPr>
          <p:cNvSpPr>
            <a:spLocks noGrp="1"/>
          </p:cNvSpPr>
          <p:nvPr>
            <p:ph type="subTitle" sz="quarter" idx="1"/>
          </p:nvPr>
        </p:nvSpPr>
        <p:spPr>
          <a:xfrm>
            <a:off x="3006670" y="2069717"/>
            <a:ext cx="3324279" cy="637354"/>
          </a:xfrm>
        </p:spPr>
        <p:txBody>
          <a:bodyPr/>
          <a:lstStyle/>
          <a:p>
            <a:pPr marL="0" indent="0">
              <a:buNone/>
            </a:pPr>
            <a:r>
              <a:rPr lang="en-US" sz="3600" dirty="0">
                <a:solidFill>
                  <a:srgbClr val="102447"/>
                </a:solidFill>
              </a:rPr>
              <a:t>Focus Areas:</a:t>
            </a:r>
          </a:p>
        </p:txBody>
      </p:sp>
    </p:spTree>
    <p:extLst>
      <p:ext uri="{BB962C8B-B14F-4D97-AF65-F5344CB8AC3E}">
        <p14:creationId xmlns:p14="http://schemas.microsoft.com/office/powerpoint/2010/main" val="338335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t>Objectives</a:t>
            </a:r>
          </a:p>
        </p:txBody>
      </p:sp>
      <p:sp>
        <p:nvSpPr>
          <p:cNvPr id="5" name="Content Placeholder 2">
            <a:extLst>
              <a:ext uri="{FF2B5EF4-FFF2-40B4-BE49-F238E27FC236}">
                <a16:creationId xmlns:a16="http://schemas.microsoft.com/office/drawing/2014/main" id="{5B56B971-D6DB-4841-8F0F-6D635BD8AD6A}"/>
              </a:ext>
            </a:extLst>
          </p:cNvPr>
          <p:cNvSpPr>
            <a:spLocks noGrp="1"/>
          </p:cNvSpPr>
          <p:nvPr>
            <p:ph idx="1"/>
          </p:nvPr>
        </p:nvSpPr>
        <p:spPr>
          <a:xfrm>
            <a:off x="609600" y="1348352"/>
            <a:ext cx="8153400" cy="4671447"/>
          </a:xfrm>
        </p:spPr>
        <p:txBody>
          <a:bodyPr/>
          <a:lstStyle/>
          <a:p>
            <a:r>
              <a:rPr lang="en-US" dirty="0"/>
              <a:t>At the end of this course, students will understand:</a:t>
            </a:r>
          </a:p>
          <a:p>
            <a:endParaRPr lang="en-US" dirty="0"/>
          </a:p>
          <a:p>
            <a:pPr lvl="1"/>
            <a:r>
              <a:rPr lang="en-US" dirty="0"/>
              <a:t>Purpose of a Food Manufacturing Special Emphasis Program (SEP).</a:t>
            </a:r>
          </a:p>
          <a:p>
            <a:pPr lvl="1"/>
            <a:endParaRPr lang="en-US" dirty="0"/>
          </a:p>
          <a:p>
            <a:pPr lvl="1"/>
            <a:r>
              <a:rPr lang="en-US" dirty="0"/>
              <a:t>What this program means for North Carolina  employers.</a:t>
            </a:r>
          </a:p>
          <a:p>
            <a:pPr marL="457200" lvl="1" indent="0">
              <a:buNone/>
            </a:pPr>
            <a:endParaRPr lang="en-US" dirty="0"/>
          </a:p>
          <a:p>
            <a:pPr lvl="1"/>
            <a:r>
              <a:rPr lang="en-US" dirty="0"/>
              <a:t>Areas of focus when an inspection occurs.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0"/>
            <a:ext cx="8001000" cy="984885"/>
          </a:xfrm>
        </p:spPr>
        <p:txBody>
          <a:bodyPr/>
          <a:lstStyle/>
          <a:p>
            <a:r>
              <a:rPr lang="en-US" altLang="en-US" dirty="0"/>
              <a:t>Electrical </a:t>
            </a:r>
            <a:br>
              <a:rPr lang="en-US" altLang="en-US" dirty="0"/>
            </a:br>
            <a:r>
              <a:rPr lang="en-US" altLang="en-US" sz="2800" i="1" dirty="0"/>
              <a:t>General Requirements</a:t>
            </a:r>
            <a:endParaRPr lang="en-US" altLang="en-US" sz="2800" b="0" i="1" dirty="0"/>
          </a:p>
        </p:txBody>
      </p:sp>
      <p:sp>
        <p:nvSpPr>
          <p:cNvPr id="10243" name="Rectangle 3"/>
          <p:cNvSpPr>
            <a:spLocks noGrp="1" noChangeArrowheads="1"/>
          </p:cNvSpPr>
          <p:nvPr>
            <p:ph idx="1"/>
          </p:nvPr>
        </p:nvSpPr>
        <p:spPr>
          <a:xfrm>
            <a:off x="533400" y="1317356"/>
            <a:ext cx="7696200" cy="4397644"/>
          </a:xfrm>
        </p:spPr>
        <p:txBody>
          <a:bodyPr/>
          <a:lstStyle/>
          <a:p>
            <a:r>
              <a:rPr lang="en-US" altLang="en-US" dirty="0"/>
              <a:t>Examination installation, and use of equipment</a:t>
            </a:r>
          </a:p>
          <a:p>
            <a:endParaRPr lang="en-US" altLang="en-US" sz="800" dirty="0"/>
          </a:p>
          <a:p>
            <a:pPr lvl="1"/>
            <a:r>
              <a:rPr lang="en-US" altLang="en-US" dirty="0"/>
              <a:t>Electrical equipment must be free from recognized hazards:</a:t>
            </a:r>
          </a:p>
          <a:p>
            <a:pPr lvl="1"/>
            <a:endParaRPr lang="en-US" altLang="en-US" sz="800" dirty="0"/>
          </a:p>
          <a:p>
            <a:pPr lvl="2"/>
            <a:r>
              <a:rPr lang="en-US" altLang="en-US" i="0" dirty="0"/>
              <a:t>Cables exposed to sharp edges </a:t>
            </a:r>
          </a:p>
          <a:p>
            <a:pPr lvl="2">
              <a:buFontTx/>
              <a:buNone/>
            </a:pPr>
            <a:endParaRPr lang="en-US" altLang="en-US" sz="800" i="0" dirty="0"/>
          </a:p>
          <a:p>
            <a:pPr lvl="2"/>
            <a:r>
              <a:rPr lang="en-US" altLang="en-US" i="0" dirty="0"/>
              <a:t>Splices</a:t>
            </a:r>
          </a:p>
          <a:p>
            <a:pPr lvl="2"/>
            <a:endParaRPr lang="en-US" altLang="en-US" sz="800" i="0" dirty="0"/>
          </a:p>
          <a:p>
            <a:pPr lvl="2"/>
            <a:r>
              <a:rPr lang="en-US" altLang="en-US" i="0" dirty="0"/>
              <a:t>Bare conductors</a:t>
            </a:r>
          </a:p>
        </p:txBody>
      </p:sp>
      <p:sp>
        <p:nvSpPr>
          <p:cNvPr id="10248" name="Text Box 8"/>
          <p:cNvSpPr txBox="1">
            <a:spLocks noChangeArrowheads="1"/>
          </p:cNvSpPr>
          <p:nvPr/>
        </p:nvSpPr>
        <p:spPr bwMode="auto">
          <a:xfrm>
            <a:off x="6934200" y="609600"/>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eaLnBrk="1" hangingPunct="1">
              <a:spcBef>
                <a:spcPct val="50000"/>
              </a:spcBef>
            </a:pPr>
            <a:r>
              <a:rPr lang="en-US" altLang="en-US" sz="1800" u="none" dirty="0">
                <a:latin typeface="Avenir Next LT Pro" panose="020B0504020202020204" pitchFamily="34" charset="0"/>
              </a:rPr>
              <a:t>1910.303(b)(1)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14800" y="3543301"/>
            <a:ext cx="4267199" cy="2400299"/>
          </a:xfrm>
          <a:prstGeom prst="rect">
            <a:avLst/>
          </a:prstGeom>
        </p:spPr>
      </p:pic>
    </p:spTree>
    <p:extLst>
      <p:ext uri="{BB962C8B-B14F-4D97-AF65-F5344CB8AC3E}">
        <p14:creationId xmlns:p14="http://schemas.microsoft.com/office/powerpoint/2010/main" val="316038207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619AC68-F46E-41CB-AA3B-948F4473D6CA}"/>
              </a:ext>
            </a:extLst>
          </p:cNvPr>
          <p:cNvSpPr>
            <a:spLocks noGrp="1" noChangeArrowheads="1"/>
          </p:cNvSpPr>
          <p:nvPr>
            <p:ph type="title"/>
          </p:nvPr>
        </p:nvSpPr>
        <p:spPr>
          <a:xfrm>
            <a:off x="609600" y="0"/>
            <a:ext cx="8001000" cy="1600438"/>
          </a:xfrm>
        </p:spPr>
        <p:txBody>
          <a:bodyPr/>
          <a:lstStyle/>
          <a:p>
            <a:r>
              <a:rPr lang="en-US" altLang="en-US" dirty="0"/>
              <a:t>Electrical </a:t>
            </a:r>
            <a:br>
              <a:rPr lang="en-US" altLang="en-US" dirty="0"/>
            </a:br>
            <a:r>
              <a:rPr lang="en-US" altLang="en-US" sz="2800" i="1" dirty="0"/>
              <a:t>General Requirements</a:t>
            </a:r>
            <a:br>
              <a:rPr lang="en-US" altLang="en-US" dirty="0"/>
            </a:br>
            <a:endParaRPr lang="en-US" altLang="en-US" sz="4000" b="0" dirty="0"/>
          </a:p>
        </p:txBody>
      </p:sp>
      <p:sp>
        <p:nvSpPr>
          <p:cNvPr id="11267" name="Rectangle 3"/>
          <p:cNvSpPr>
            <a:spLocks noGrp="1" noChangeArrowheads="1"/>
          </p:cNvSpPr>
          <p:nvPr>
            <p:ph idx="1"/>
          </p:nvPr>
        </p:nvSpPr>
        <p:spPr>
          <a:xfrm>
            <a:off x="533400" y="1371600"/>
            <a:ext cx="5029200" cy="4144963"/>
          </a:xfrm>
        </p:spPr>
        <p:txBody>
          <a:bodyPr/>
          <a:lstStyle/>
          <a:p>
            <a:r>
              <a:rPr lang="en-US" altLang="en-US" dirty="0"/>
              <a:t>Installation and use</a:t>
            </a:r>
          </a:p>
          <a:p>
            <a:endParaRPr lang="en-US" altLang="en-US" sz="800" dirty="0"/>
          </a:p>
          <a:p>
            <a:pPr lvl="1"/>
            <a:r>
              <a:rPr lang="en-US" altLang="en-US" dirty="0"/>
              <a:t>Listed or labeled equipment shall be installed and used in accordance with its listing and labeling.</a:t>
            </a:r>
          </a:p>
        </p:txBody>
      </p:sp>
      <p:sp>
        <p:nvSpPr>
          <p:cNvPr id="11270" name="Text Box 9"/>
          <p:cNvSpPr txBox="1">
            <a:spLocks noChangeArrowheads="1"/>
          </p:cNvSpPr>
          <p:nvPr/>
        </p:nvSpPr>
        <p:spPr bwMode="auto">
          <a:xfrm>
            <a:off x="6697134" y="641159"/>
            <a:ext cx="19438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b">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eaLnBrk="1" hangingPunct="1">
              <a:spcBef>
                <a:spcPct val="50000"/>
              </a:spcBef>
            </a:pPr>
            <a:r>
              <a:rPr lang="en-US" altLang="en-US" sz="1800" u="none" dirty="0">
                <a:latin typeface="Avenir Next LT Pro" panose="020B0504020202020204" pitchFamily="34" charset="0"/>
              </a:rPr>
              <a:t>1910.303(b)(2)</a:t>
            </a:r>
          </a:p>
        </p:txBody>
      </p:sp>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791200" y="1371600"/>
            <a:ext cx="2528888" cy="4495800"/>
          </a:xfrm>
          <a:prstGeom prst="rect">
            <a:avLst/>
          </a:prstGeom>
        </p:spPr>
      </p:pic>
    </p:spTree>
    <p:extLst>
      <p:ext uri="{BB962C8B-B14F-4D97-AF65-F5344CB8AC3E}">
        <p14:creationId xmlns:p14="http://schemas.microsoft.com/office/powerpoint/2010/main" val="36110426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LOTO - Scope	</a:t>
            </a:r>
          </a:p>
        </p:txBody>
      </p:sp>
      <p:sp>
        <p:nvSpPr>
          <p:cNvPr id="6147" name="Rectangle 3"/>
          <p:cNvSpPr>
            <a:spLocks noGrp="1" noChangeArrowheads="1"/>
          </p:cNvSpPr>
          <p:nvPr>
            <p:ph idx="1"/>
          </p:nvPr>
        </p:nvSpPr>
        <p:spPr>
          <a:xfrm>
            <a:off x="533400" y="1374028"/>
            <a:ext cx="8001000" cy="4371304"/>
          </a:xfrm>
        </p:spPr>
        <p:txBody>
          <a:bodyPr/>
          <a:lstStyle/>
          <a:p>
            <a:r>
              <a:rPr lang="en-US" altLang="en-US" dirty="0"/>
              <a:t>Covers the </a:t>
            </a:r>
            <a:r>
              <a:rPr lang="en-US" altLang="en-US" b="1" dirty="0"/>
              <a:t>servicing</a:t>
            </a:r>
            <a:r>
              <a:rPr lang="en-US" altLang="en-US" dirty="0"/>
              <a:t> and/or </a:t>
            </a:r>
            <a:r>
              <a:rPr lang="en-US" altLang="en-US" b="1" dirty="0"/>
              <a:t>maintenance</a:t>
            </a:r>
            <a:r>
              <a:rPr lang="en-US" altLang="en-US" dirty="0"/>
              <a:t> of machines or equipment where the unexpected start-up or release of stored energy could cause injury.</a:t>
            </a:r>
          </a:p>
          <a:p>
            <a:pPr lvl="1"/>
            <a:endParaRPr lang="en-US" altLang="en-US" sz="800" dirty="0"/>
          </a:p>
          <a:p>
            <a:pPr lvl="1">
              <a:lnSpc>
                <a:spcPct val="120000"/>
              </a:lnSpc>
            </a:pPr>
            <a:r>
              <a:rPr lang="en-US" altLang="en-US" i="1" dirty="0"/>
              <a:t>Installation and set-up</a:t>
            </a:r>
          </a:p>
          <a:p>
            <a:pPr lvl="1">
              <a:lnSpc>
                <a:spcPct val="120000"/>
              </a:lnSpc>
            </a:pPr>
            <a:endParaRPr lang="en-US" altLang="en-US" sz="800" i="1" dirty="0"/>
          </a:p>
          <a:p>
            <a:pPr lvl="1">
              <a:lnSpc>
                <a:spcPct val="120000"/>
              </a:lnSpc>
            </a:pPr>
            <a:r>
              <a:rPr lang="en-US" altLang="en-US" i="1" dirty="0"/>
              <a:t>Adjustment or maintenance</a:t>
            </a:r>
          </a:p>
          <a:p>
            <a:pPr lvl="1">
              <a:lnSpc>
                <a:spcPct val="120000"/>
              </a:lnSpc>
            </a:pPr>
            <a:endParaRPr lang="en-US" altLang="en-US" sz="800" i="1" dirty="0"/>
          </a:p>
          <a:p>
            <a:pPr lvl="1">
              <a:lnSpc>
                <a:spcPct val="120000"/>
              </a:lnSpc>
            </a:pPr>
            <a:r>
              <a:rPr lang="en-US" altLang="en-US" i="1" dirty="0"/>
              <a:t>Inspection</a:t>
            </a:r>
          </a:p>
          <a:p>
            <a:pPr lvl="1">
              <a:lnSpc>
                <a:spcPct val="120000"/>
              </a:lnSpc>
            </a:pPr>
            <a:endParaRPr lang="en-US" altLang="en-US" sz="800" i="1" dirty="0"/>
          </a:p>
          <a:p>
            <a:pPr lvl="1">
              <a:lnSpc>
                <a:spcPct val="120000"/>
              </a:lnSpc>
            </a:pPr>
            <a:r>
              <a:rPr lang="en-US" altLang="en-US" i="1" dirty="0"/>
              <a:t>Modification</a:t>
            </a:r>
          </a:p>
          <a:p>
            <a:pPr lvl="1">
              <a:lnSpc>
                <a:spcPct val="120000"/>
              </a:lnSpc>
            </a:pPr>
            <a:endParaRPr lang="en-US" altLang="en-US" sz="800" i="1" dirty="0"/>
          </a:p>
          <a:p>
            <a:pPr lvl="1">
              <a:lnSpc>
                <a:spcPct val="120000"/>
              </a:lnSpc>
            </a:pPr>
            <a:r>
              <a:rPr lang="en-US" altLang="en-US" i="1" dirty="0"/>
              <a:t>Routine service</a:t>
            </a:r>
            <a:endParaRPr lang="en-US" altLang="en-US" sz="2000" i="1" dirty="0"/>
          </a:p>
          <a:p>
            <a:endParaRPr lang="en-US" altLang="en-US" dirty="0"/>
          </a:p>
        </p:txBody>
      </p:sp>
      <p:sp>
        <p:nvSpPr>
          <p:cNvPr id="6149" name="Text Box 5"/>
          <p:cNvSpPr txBox="1">
            <a:spLocks noChangeArrowheads="1"/>
          </p:cNvSpPr>
          <p:nvPr/>
        </p:nvSpPr>
        <p:spPr bwMode="auto">
          <a:xfrm>
            <a:off x="6899875" y="6096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1910.147(a)(1)</a:t>
            </a:r>
          </a:p>
        </p:txBody>
      </p:sp>
      <p:grpSp>
        <p:nvGrpSpPr>
          <p:cNvPr id="5" name="Group 4">
            <a:extLst>
              <a:ext uri="{FF2B5EF4-FFF2-40B4-BE49-F238E27FC236}">
                <a16:creationId xmlns:a16="http://schemas.microsoft.com/office/drawing/2014/main" id="{24A8EF02-8DCA-4E00-8CAC-A9235D0CD5B6}"/>
              </a:ext>
            </a:extLst>
          </p:cNvPr>
          <p:cNvGrpSpPr/>
          <p:nvPr/>
        </p:nvGrpSpPr>
        <p:grpSpPr>
          <a:xfrm>
            <a:off x="5867400" y="2701814"/>
            <a:ext cx="2779059" cy="3048000"/>
            <a:chOff x="5867400" y="2701814"/>
            <a:chExt cx="2779059" cy="3048000"/>
          </a:xfrm>
        </p:grpSpPr>
        <p:pic>
          <p:nvPicPr>
            <p:cNvPr id="3" name="Picture 2">
              <a:extLst>
                <a:ext uri="{FF2B5EF4-FFF2-40B4-BE49-F238E27FC236}">
                  <a16:creationId xmlns:a16="http://schemas.microsoft.com/office/drawing/2014/main" id="{8373569D-30DA-4F8B-B896-A530E8151BBE}"/>
                </a:ext>
              </a:extLst>
            </p:cNvPr>
            <p:cNvPicPr>
              <a:picLocks noChangeAspect="1"/>
            </p:cNvPicPr>
            <p:nvPr/>
          </p:nvPicPr>
          <p:blipFill rotWithShape="1">
            <a:blip r:embed="rId3"/>
            <a:srcRect l="25334" t="18666" r="17778" b="28000"/>
            <a:stretch/>
          </p:blipFill>
          <p:spPr>
            <a:xfrm>
              <a:off x="5867400" y="2701814"/>
              <a:ext cx="2438400" cy="304800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2ADD3E8B-D6D0-4B15-ACC7-3A5FF38D2494}"/>
                </a:ext>
              </a:extLst>
            </p:cNvPr>
            <p:cNvSpPr txBox="1"/>
            <p:nvPr/>
          </p:nvSpPr>
          <p:spPr>
            <a:xfrm>
              <a:off x="7274859" y="5530909"/>
              <a:ext cx="1371600" cy="215444"/>
            </a:xfrm>
            <a:prstGeom prst="rect">
              <a:avLst/>
            </a:prstGeom>
            <a:noFill/>
          </p:spPr>
          <p:txBody>
            <a:bodyPr wrap="square" rtlCol="0">
              <a:spAutoFit/>
            </a:bodyPr>
            <a:lstStyle/>
            <a:p>
              <a:r>
                <a:rPr lang="en-US" sz="800" i="1" u="none" dirty="0">
                  <a:solidFill>
                    <a:schemeClr val="bg1"/>
                  </a:solidFill>
                </a:rPr>
                <a:t>NCDOL Photo Library</a:t>
              </a:r>
            </a:p>
          </p:txBody>
        </p:sp>
      </p:grpSp>
    </p:spTree>
    <p:extLst>
      <p:ext uri="{BB962C8B-B14F-4D97-AF65-F5344CB8AC3E}">
        <p14:creationId xmlns:p14="http://schemas.microsoft.com/office/powerpoint/2010/main" val="304542629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r>
              <a:rPr lang="en-US" altLang="en-US" dirty="0"/>
              <a:t>LOTO - Application	</a:t>
            </a:r>
          </a:p>
        </p:txBody>
      </p:sp>
      <p:sp>
        <p:nvSpPr>
          <p:cNvPr id="8194" name="Rectangle 3"/>
          <p:cNvSpPr>
            <a:spLocks noGrp="1" noChangeArrowheads="1"/>
          </p:cNvSpPr>
          <p:nvPr>
            <p:ph idx="1"/>
          </p:nvPr>
        </p:nvSpPr>
        <p:spPr>
          <a:xfrm>
            <a:off x="533400" y="1295400"/>
            <a:ext cx="8001000" cy="4953000"/>
          </a:xfrm>
        </p:spPr>
        <p:txBody>
          <a:bodyPr/>
          <a:lstStyle/>
          <a:p>
            <a:pPr>
              <a:lnSpc>
                <a:spcPct val="90000"/>
              </a:lnSpc>
            </a:pPr>
            <a:r>
              <a:rPr lang="en-US" altLang="en-US" dirty="0"/>
              <a:t>Normal production operations are not covered.</a:t>
            </a:r>
          </a:p>
          <a:p>
            <a:pPr>
              <a:lnSpc>
                <a:spcPct val="90000"/>
              </a:lnSpc>
            </a:pPr>
            <a:endParaRPr lang="en-US" altLang="en-US" dirty="0"/>
          </a:p>
          <a:p>
            <a:pPr>
              <a:lnSpc>
                <a:spcPct val="90000"/>
              </a:lnSpc>
            </a:pPr>
            <a:r>
              <a:rPr lang="en-US" altLang="en-US" dirty="0"/>
              <a:t>HOWEVER, servicing and/or maintenance tasks during production are covered if:</a:t>
            </a:r>
          </a:p>
          <a:p>
            <a:pPr>
              <a:lnSpc>
                <a:spcPct val="90000"/>
              </a:lnSpc>
            </a:pPr>
            <a:endParaRPr lang="en-US" altLang="en-US" sz="800" dirty="0"/>
          </a:p>
          <a:p>
            <a:pPr lvl="1">
              <a:lnSpc>
                <a:spcPct val="110000"/>
              </a:lnSpc>
              <a:spcBef>
                <a:spcPts val="600"/>
              </a:spcBef>
            </a:pPr>
            <a:r>
              <a:rPr lang="en-US" altLang="en-US" dirty="0"/>
              <a:t>Employee removes/bypasses guard or other safety device</a:t>
            </a:r>
            <a:endParaRPr lang="en-US" altLang="en-US" sz="900" b="1" dirty="0"/>
          </a:p>
          <a:p>
            <a:pPr lvl="1">
              <a:lnSpc>
                <a:spcPct val="110000"/>
              </a:lnSpc>
              <a:spcBef>
                <a:spcPts val="600"/>
              </a:spcBef>
            </a:pPr>
            <a:r>
              <a:rPr lang="en-US" altLang="en-US" dirty="0"/>
              <a:t>Employee is required to place any part of his/her body into the point of operation, or</a:t>
            </a:r>
          </a:p>
          <a:p>
            <a:pPr lvl="1">
              <a:lnSpc>
                <a:spcPct val="110000"/>
              </a:lnSpc>
              <a:spcBef>
                <a:spcPts val="600"/>
              </a:spcBef>
            </a:pPr>
            <a:r>
              <a:rPr lang="en-US" altLang="en-US" dirty="0"/>
              <a:t>Where an associated danger zone exists during a machine operation.</a:t>
            </a:r>
          </a:p>
          <a:p>
            <a:endParaRPr lang="en-US" altLang="en-US" dirty="0"/>
          </a:p>
        </p:txBody>
      </p:sp>
      <p:sp>
        <p:nvSpPr>
          <p:cNvPr id="8196" name="Text Box 5"/>
          <p:cNvSpPr txBox="1">
            <a:spLocks noChangeArrowheads="1"/>
          </p:cNvSpPr>
          <p:nvPr/>
        </p:nvSpPr>
        <p:spPr bwMode="auto">
          <a:xfrm>
            <a:off x="6899875" y="6096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1910.147(a)(2)</a:t>
            </a:r>
          </a:p>
        </p:txBody>
      </p:sp>
    </p:spTree>
    <p:extLst>
      <p:ext uri="{BB962C8B-B14F-4D97-AF65-F5344CB8AC3E}">
        <p14:creationId xmlns:p14="http://schemas.microsoft.com/office/powerpoint/2010/main" val="321634311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p:txBody>
          <a:bodyPr/>
          <a:lstStyle/>
          <a:p>
            <a:r>
              <a:rPr lang="en-US" altLang="en-US" dirty="0"/>
              <a:t>LOTO - Application	</a:t>
            </a:r>
          </a:p>
        </p:txBody>
      </p:sp>
      <p:sp>
        <p:nvSpPr>
          <p:cNvPr id="9218" name="Rectangle 2"/>
          <p:cNvSpPr>
            <a:spLocks noGrp="1" noChangeArrowheads="1"/>
          </p:cNvSpPr>
          <p:nvPr>
            <p:ph idx="1"/>
          </p:nvPr>
        </p:nvSpPr>
        <p:spPr>
          <a:xfrm>
            <a:off x="533400" y="1374028"/>
            <a:ext cx="8153400" cy="4798172"/>
          </a:xfrm>
        </p:spPr>
        <p:txBody>
          <a:bodyPr/>
          <a:lstStyle/>
          <a:p>
            <a:pPr>
              <a:lnSpc>
                <a:spcPct val="90000"/>
              </a:lnSpc>
            </a:pPr>
            <a:r>
              <a:rPr lang="en-US" altLang="en-US" b="1" dirty="0"/>
              <a:t>Exception</a:t>
            </a:r>
          </a:p>
          <a:p>
            <a:pPr>
              <a:lnSpc>
                <a:spcPct val="90000"/>
              </a:lnSpc>
            </a:pPr>
            <a:endParaRPr lang="en-US" altLang="en-US" sz="800" dirty="0"/>
          </a:p>
          <a:p>
            <a:pPr lvl="1"/>
            <a:r>
              <a:rPr lang="en-US" altLang="en-US" dirty="0"/>
              <a:t>Minor tool changes and adjustments, </a:t>
            </a:r>
            <a:r>
              <a:rPr lang="en-US" altLang="en-US" b="1" dirty="0"/>
              <a:t>and </a:t>
            </a:r>
            <a:r>
              <a:rPr lang="en-US" altLang="en-US" dirty="0"/>
              <a:t>other minor servicing activities, which take place during normal production operations, are </a:t>
            </a:r>
            <a:r>
              <a:rPr lang="en-US" altLang="en-US" b="1" dirty="0"/>
              <a:t>not covered</a:t>
            </a:r>
            <a:r>
              <a:rPr lang="en-US" altLang="en-US" dirty="0"/>
              <a:t> if they are:</a:t>
            </a:r>
          </a:p>
          <a:p>
            <a:pPr lvl="1">
              <a:buFont typeface="Symbol" panose="05050102010706020507" pitchFamily="18" charset="2"/>
              <a:buNone/>
            </a:pPr>
            <a:endParaRPr lang="en-US" altLang="en-US" sz="1200" dirty="0"/>
          </a:p>
          <a:p>
            <a:pPr lvl="2">
              <a:buFont typeface="Wingdings" panose="05000000000000000000" pitchFamily="2" charset="2"/>
              <a:buChar char="Ø"/>
            </a:pPr>
            <a:r>
              <a:rPr lang="en-US" altLang="en-US" dirty="0"/>
              <a:t>Routine, </a:t>
            </a:r>
          </a:p>
          <a:p>
            <a:pPr lvl="2">
              <a:buFont typeface="Wingdings" panose="05000000000000000000" pitchFamily="2" charset="2"/>
              <a:buChar char="Ø"/>
            </a:pPr>
            <a:endParaRPr lang="en-US" altLang="en-US" dirty="0"/>
          </a:p>
          <a:p>
            <a:pPr lvl="2">
              <a:buFont typeface="Wingdings" panose="05000000000000000000" pitchFamily="2" charset="2"/>
              <a:buChar char="Ø"/>
            </a:pPr>
            <a:r>
              <a:rPr lang="en-US" altLang="en-US" dirty="0"/>
              <a:t>Repetitive, </a:t>
            </a:r>
            <a:r>
              <a:rPr lang="en-US" altLang="en-US" b="1" dirty="0"/>
              <a:t>and</a:t>
            </a:r>
            <a:r>
              <a:rPr lang="en-US" altLang="en-US" dirty="0"/>
              <a:t> </a:t>
            </a:r>
          </a:p>
          <a:p>
            <a:pPr lvl="2">
              <a:buFont typeface="Wingdings" panose="05000000000000000000" pitchFamily="2" charset="2"/>
              <a:buChar char="Ø"/>
            </a:pPr>
            <a:endParaRPr lang="en-US" altLang="en-US" dirty="0"/>
          </a:p>
          <a:p>
            <a:pPr lvl="2">
              <a:buFont typeface="Wingdings" panose="05000000000000000000" pitchFamily="2" charset="2"/>
              <a:buChar char="Ø"/>
            </a:pPr>
            <a:r>
              <a:rPr lang="en-US" altLang="en-US" dirty="0"/>
              <a:t>Integral to the use of the equipment for production</a:t>
            </a:r>
          </a:p>
          <a:p>
            <a:pPr lvl="2">
              <a:buFont typeface="Wingdings" panose="05000000000000000000" pitchFamily="2" charset="2"/>
              <a:buChar char="Ø"/>
            </a:pPr>
            <a:endParaRPr lang="en-US" altLang="en-US" dirty="0"/>
          </a:p>
          <a:p>
            <a:pPr marL="0" indent="0">
              <a:buNone/>
            </a:pPr>
            <a:r>
              <a:rPr lang="en-US" altLang="en-US" sz="2400" b="1" i="1" dirty="0">
                <a:solidFill>
                  <a:srgbClr val="FF0000"/>
                </a:solidFill>
              </a:rPr>
              <a:t>Provided that the work is performed using alternative measures which provide effective protection.</a:t>
            </a:r>
          </a:p>
          <a:p>
            <a:pPr>
              <a:lnSpc>
                <a:spcPct val="90000"/>
              </a:lnSpc>
            </a:pPr>
            <a:endParaRPr lang="en-US" altLang="en-US" dirty="0"/>
          </a:p>
          <a:p>
            <a:endParaRPr lang="en-US" altLang="en-US" dirty="0"/>
          </a:p>
        </p:txBody>
      </p:sp>
      <p:sp>
        <p:nvSpPr>
          <p:cNvPr id="9220" name="Text Box 4"/>
          <p:cNvSpPr txBox="1">
            <a:spLocks noChangeArrowheads="1"/>
          </p:cNvSpPr>
          <p:nvPr/>
        </p:nvSpPr>
        <p:spPr bwMode="auto">
          <a:xfrm>
            <a:off x="6899875" y="6096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1910.147(a)(2)</a:t>
            </a:r>
          </a:p>
        </p:txBody>
      </p:sp>
    </p:spTree>
    <p:extLst>
      <p:ext uri="{BB962C8B-B14F-4D97-AF65-F5344CB8AC3E}">
        <p14:creationId xmlns:p14="http://schemas.microsoft.com/office/powerpoint/2010/main" val="3126192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xEl>
                                              <p:pRg st="10" end="10"/>
                                            </p:txEl>
                                          </p:spTgt>
                                        </p:tgtEl>
                                        <p:attrNameLst>
                                          <p:attrName>style.visibility</p:attrName>
                                        </p:attrNameLst>
                                      </p:cBhvr>
                                      <p:to>
                                        <p:strVal val="visible"/>
                                      </p:to>
                                    </p:set>
                                    <p:animEffect transition="in" filter="fade">
                                      <p:cBhvr>
                                        <p:cTn id="7" dur="500"/>
                                        <p:tgtEl>
                                          <p:spTgt spid="92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Energy Control Procedure</a:t>
            </a:r>
          </a:p>
        </p:txBody>
      </p:sp>
      <p:sp>
        <p:nvSpPr>
          <p:cNvPr id="19459" name="Rectangle 3"/>
          <p:cNvSpPr>
            <a:spLocks noGrp="1" noChangeArrowheads="1"/>
          </p:cNvSpPr>
          <p:nvPr>
            <p:ph idx="1"/>
          </p:nvPr>
        </p:nvSpPr>
        <p:spPr>
          <a:xfrm>
            <a:off x="533400" y="1503336"/>
            <a:ext cx="8001000" cy="4592664"/>
          </a:xfrm>
        </p:spPr>
        <p:txBody>
          <a:bodyPr/>
          <a:lstStyle/>
          <a:p>
            <a:r>
              <a:rPr lang="en-US" altLang="en-US" dirty="0"/>
              <a:t>Energy control (LOTO) procedure</a:t>
            </a:r>
          </a:p>
          <a:p>
            <a:endParaRPr lang="en-US" altLang="en-US" sz="900" dirty="0"/>
          </a:p>
          <a:p>
            <a:pPr lvl="1"/>
            <a:r>
              <a:rPr lang="en-US" altLang="en-US" dirty="0"/>
              <a:t>Statement of intended use of procedure. </a:t>
            </a:r>
          </a:p>
          <a:p>
            <a:pPr lvl="1"/>
            <a:endParaRPr lang="en-US" altLang="en-US" sz="800" dirty="0"/>
          </a:p>
          <a:p>
            <a:pPr lvl="1"/>
            <a:r>
              <a:rPr lang="en-US" altLang="en-US" dirty="0"/>
              <a:t>Steps for shutting down, isolating, blocking and securing machines or equipment to control hazardous energy.</a:t>
            </a:r>
          </a:p>
          <a:p>
            <a:pPr lvl="1"/>
            <a:endParaRPr lang="en-US" altLang="en-US" sz="800" dirty="0"/>
          </a:p>
          <a:p>
            <a:pPr lvl="1"/>
            <a:r>
              <a:rPr lang="en-US" altLang="en-US" dirty="0"/>
              <a:t>Steps for the placement, removal and transfer of lockout devices or </a:t>
            </a:r>
            <a:r>
              <a:rPr lang="en-US" altLang="en-US" dirty="0" err="1"/>
              <a:t>tagout</a:t>
            </a:r>
            <a:r>
              <a:rPr lang="en-US" altLang="en-US" dirty="0"/>
              <a:t> devices and the responsibility for them, </a:t>
            </a:r>
            <a:r>
              <a:rPr lang="en-US" altLang="en-US" b="1" dirty="0"/>
              <a:t>and</a:t>
            </a:r>
          </a:p>
          <a:p>
            <a:pPr lvl="1"/>
            <a:endParaRPr lang="en-US" altLang="en-US" sz="800" b="1" dirty="0"/>
          </a:p>
          <a:p>
            <a:pPr lvl="1"/>
            <a:r>
              <a:rPr lang="en-US" altLang="en-US" dirty="0"/>
              <a:t>Requirements for testing machine/equipment to determine and verify effectiveness of LOTO devices and other energy control measures.</a:t>
            </a:r>
          </a:p>
        </p:txBody>
      </p:sp>
      <p:sp>
        <p:nvSpPr>
          <p:cNvPr id="19460" name="Rectangle 5"/>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1910.147(c)(4)</a:t>
            </a:r>
          </a:p>
        </p:txBody>
      </p:sp>
    </p:spTree>
    <p:extLst>
      <p:ext uri="{BB962C8B-B14F-4D97-AF65-F5344CB8AC3E}">
        <p14:creationId xmlns:p14="http://schemas.microsoft.com/office/powerpoint/2010/main" val="118890996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FA7B-6595-4846-B85C-4369991AA6D3}"/>
              </a:ext>
            </a:extLst>
          </p:cNvPr>
          <p:cNvSpPr>
            <a:spLocks noGrp="1"/>
          </p:cNvSpPr>
          <p:nvPr>
            <p:ph type="title"/>
          </p:nvPr>
        </p:nvSpPr>
        <p:spPr/>
        <p:txBody>
          <a:bodyPr/>
          <a:lstStyle/>
          <a:p>
            <a:r>
              <a:rPr lang="en-US" dirty="0"/>
              <a:t>Example Violation</a:t>
            </a:r>
          </a:p>
        </p:txBody>
      </p:sp>
      <p:sp>
        <p:nvSpPr>
          <p:cNvPr id="3" name="Content Placeholder 2">
            <a:extLst>
              <a:ext uri="{FF2B5EF4-FFF2-40B4-BE49-F238E27FC236}">
                <a16:creationId xmlns:a16="http://schemas.microsoft.com/office/drawing/2014/main" id="{C35D66B4-CE70-4091-8734-8ADDC596E5DE}"/>
              </a:ext>
            </a:extLst>
          </p:cNvPr>
          <p:cNvSpPr>
            <a:spLocks noGrp="1"/>
          </p:cNvSpPr>
          <p:nvPr>
            <p:ph idx="1"/>
          </p:nvPr>
        </p:nvSpPr>
        <p:spPr>
          <a:xfrm>
            <a:off x="609600" y="1348352"/>
            <a:ext cx="8001000" cy="4595247"/>
          </a:xfrm>
        </p:spPr>
        <p:txBody>
          <a:bodyPr/>
          <a:lstStyle/>
          <a:p>
            <a:r>
              <a:rPr lang="en-US" dirty="0"/>
              <a:t>Lack of effective training </a:t>
            </a:r>
          </a:p>
          <a:p>
            <a:pPr marL="0" indent="0">
              <a:buNone/>
            </a:pPr>
            <a:endParaRPr lang="en-US" sz="1000" dirty="0"/>
          </a:p>
          <a:p>
            <a:pPr lvl="1"/>
            <a:r>
              <a:rPr lang="en-US" dirty="0"/>
              <a:t>Common violation</a:t>
            </a:r>
          </a:p>
          <a:p>
            <a:endParaRPr lang="en-US" sz="800" dirty="0"/>
          </a:p>
          <a:p>
            <a:pPr lvl="1"/>
            <a:r>
              <a:rPr lang="en-US" dirty="0"/>
              <a:t>Examples: </a:t>
            </a:r>
          </a:p>
          <a:p>
            <a:pPr lvl="2">
              <a:spcBef>
                <a:spcPts val="600"/>
              </a:spcBef>
            </a:pPr>
            <a:r>
              <a:rPr lang="en-US" dirty="0"/>
              <a:t>Employees, who were not qualified persons, were not trained in and familiar with any electrically related safety practices not specifically addressed by 29 CFR 1910.331 through 29 CFR 1910.335, but which were necessary for their safety.</a:t>
            </a:r>
          </a:p>
          <a:p>
            <a:pPr lvl="1">
              <a:spcBef>
                <a:spcPts val="600"/>
              </a:spcBef>
            </a:pPr>
            <a:endParaRPr lang="en-US" sz="800" dirty="0"/>
          </a:p>
          <a:p>
            <a:pPr lvl="2">
              <a:spcBef>
                <a:spcPts val="600"/>
              </a:spcBef>
            </a:pPr>
            <a:r>
              <a:rPr lang="en-US" dirty="0"/>
              <a:t>Employee was working from a ladder on a light fixture and experienced an electrical shock.</a:t>
            </a:r>
          </a:p>
          <a:p>
            <a:pPr lvl="1"/>
            <a:endParaRPr lang="en-US" sz="800" dirty="0"/>
          </a:p>
        </p:txBody>
      </p:sp>
      <p:sp>
        <p:nvSpPr>
          <p:cNvPr id="4" name="Content Placeholder 3">
            <a:extLst>
              <a:ext uri="{FF2B5EF4-FFF2-40B4-BE49-F238E27FC236}">
                <a16:creationId xmlns:a16="http://schemas.microsoft.com/office/drawing/2014/main" id="{502F5B10-F536-4048-BE57-7556043D3881}"/>
              </a:ext>
            </a:extLst>
          </p:cNvPr>
          <p:cNvSpPr>
            <a:spLocks noGrp="1"/>
          </p:cNvSpPr>
          <p:nvPr>
            <p:ph sz="quarter" idx="10"/>
          </p:nvPr>
        </p:nvSpPr>
        <p:spPr>
          <a:xfrm>
            <a:off x="6934200" y="625475"/>
            <a:ext cx="2133600" cy="381000"/>
          </a:xfrm>
        </p:spPr>
        <p:txBody>
          <a:bodyPr/>
          <a:lstStyle/>
          <a:p>
            <a:r>
              <a:rPr lang="en-US" sz="1800" dirty="0"/>
              <a:t>1910.332(b)(2)</a:t>
            </a:r>
          </a:p>
        </p:txBody>
      </p:sp>
    </p:spTree>
    <p:extLst>
      <p:ext uri="{BB962C8B-B14F-4D97-AF65-F5344CB8AC3E}">
        <p14:creationId xmlns:p14="http://schemas.microsoft.com/office/powerpoint/2010/main" val="184202661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DA68-91AA-4428-BDFC-BF58D18ABE1F}"/>
              </a:ext>
            </a:extLst>
          </p:cNvPr>
          <p:cNvSpPr>
            <a:spLocks noGrp="1"/>
          </p:cNvSpPr>
          <p:nvPr>
            <p:ph type="ctrTitle" sz="quarter"/>
          </p:nvPr>
        </p:nvSpPr>
        <p:spPr>
          <a:xfrm>
            <a:off x="886691" y="3051911"/>
            <a:ext cx="8229600" cy="760465"/>
          </a:xfrm>
        </p:spPr>
        <p:txBody>
          <a:bodyPr/>
          <a:lstStyle/>
          <a:p>
            <a:r>
              <a:rPr lang="en-US" dirty="0"/>
              <a:t>Hazard Communication</a:t>
            </a:r>
          </a:p>
        </p:txBody>
      </p:sp>
      <p:sp>
        <p:nvSpPr>
          <p:cNvPr id="3" name="Subtitle 2">
            <a:extLst>
              <a:ext uri="{FF2B5EF4-FFF2-40B4-BE49-F238E27FC236}">
                <a16:creationId xmlns:a16="http://schemas.microsoft.com/office/drawing/2014/main" id="{08EE3D93-BC3B-47E7-B51C-6F5422E2C5C7}"/>
              </a:ext>
            </a:extLst>
          </p:cNvPr>
          <p:cNvSpPr>
            <a:spLocks noGrp="1"/>
          </p:cNvSpPr>
          <p:nvPr>
            <p:ph type="subTitle" sz="quarter" idx="1"/>
          </p:nvPr>
        </p:nvSpPr>
        <p:spPr>
          <a:xfrm>
            <a:off x="2789695" y="2069717"/>
            <a:ext cx="3846055" cy="637354"/>
          </a:xfrm>
        </p:spPr>
        <p:txBody>
          <a:bodyPr/>
          <a:lstStyle/>
          <a:p>
            <a:pPr marL="0" indent="0">
              <a:buNone/>
            </a:pPr>
            <a:r>
              <a:rPr lang="en-US" sz="3600" dirty="0">
                <a:solidFill>
                  <a:srgbClr val="102447"/>
                </a:solidFill>
              </a:rPr>
              <a:t>Focus Areas:</a:t>
            </a:r>
          </a:p>
        </p:txBody>
      </p:sp>
    </p:spTree>
    <p:extLst>
      <p:ext uri="{BB962C8B-B14F-4D97-AF65-F5344CB8AC3E}">
        <p14:creationId xmlns:p14="http://schemas.microsoft.com/office/powerpoint/2010/main" val="1347896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9A45-A6B1-4F21-BAE0-FD4EBA8FCB3C}"/>
              </a:ext>
            </a:extLst>
          </p:cNvPr>
          <p:cNvSpPr>
            <a:spLocks noGrp="1"/>
          </p:cNvSpPr>
          <p:nvPr>
            <p:ph type="title"/>
          </p:nvPr>
        </p:nvSpPr>
        <p:spPr/>
        <p:txBody>
          <a:bodyPr/>
          <a:lstStyle/>
          <a:p>
            <a:r>
              <a:rPr lang="en-US" dirty="0"/>
              <a:t>Hazard Communication</a:t>
            </a:r>
          </a:p>
        </p:txBody>
      </p:sp>
      <p:sp>
        <p:nvSpPr>
          <p:cNvPr id="3" name="Content Placeholder 2">
            <a:extLst>
              <a:ext uri="{FF2B5EF4-FFF2-40B4-BE49-F238E27FC236}">
                <a16:creationId xmlns:a16="http://schemas.microsoft.com/office/drawing/2014/main" id="{EDFEB710-5A4F-47E1-A4A3-C1696B951B8A}"/>
              </a:ext>
            </a:extLst>
          </p:cNvPr>
          <p:cNvSpPr>
            <a:spLocks noGrp="1"/>
          </p:cNvSpPr>
          <p:nvPr>
            <p:ph idx="1"/>
          </p:nvPr>
        </p:nvSpPr>
        <p:spPr>
          <a:xfrm>
            <a:off x="628650" y="1371309"/>
            <a:ext cx="7886700" cy="4632804"/>
          </a:xfrm>
        </p:spPr>
        <p:txBody>
          <a:bodyPr/>
          <a:lstStyle/>
          <a:p>
            <a:r>
              <a:rPr lang="en-US" dirty="0"/>
              <a:t>Specific chemical hazards can include:</a:t>
            </a:r>
          </a:p>
          <a:p>
            <a:pPr lvl="1">
              <a:spcBef>
                <a:spcPts val="600"/>
              </a:spcBef>
            </a:pPr>
            <a:r>
              <a:rPr lang="en-US" sz="2800" dirty="0"/>
              <a:t>Ammonia</a:t>
            </a:r>
          </a:p>
          <a:p>
            <a:pPr lvl="1">
              <a:spcBef>
                <a:spcPts val="600"/>
              </a:spcBef>
            </a:pPr>
            <a:r>
              <a:rPr lang="en-US" sz="2800" dirty="0"/>
              <a:t>Chlorine</a:t>
            </a:r>
          </a:p>
          <a:p>
            <a:pPr lvl="1">
              <a:spcBef>
                <a:spcPts val="600"/>
              </a:spcBef>
            </a:pPr>
            <a:r>
              <a:rPr lang="en-US" sz="2800" dirty="0"/>
              <a:t>Carbon dioxide</a:t>
            </a:r>
          </a:p>
          <a:p>
            <a:pPr lvl="1">
              <a:spcBef>
                <a:spcPts val="600"/>
              </a:spcBef>
            </a:pPr>
            <a:r>
              <a:rPr lang="en-US" sz="2800" dirty="0"/>
              <a:t>Hydrogen peroxide</a:t>
            </a:r>
          </a:p>
          <a:p>
            <a:pPr lvl="1">
              <a:spcBef>
                <a:spcPts val="600"/>
              </a:spcBef>
            </a:pPr>
            <a:r>
              <a:rPr lang="en-US" sz="2800" dirty="0"/>
              <a:t>Peracetic acid</a:t>
            </a:r>
          </a:p>
        </p:txBody>
      </p:sp>
      <p:grpSp>
        <p:nvGrpSpPr>
          <p:cNvPr id="8" name="Group 7">
            <a:extLst>
              <a:ext uri="{FF2B5EF4-FFF2-40B4-BE49-F238E27FC236}">
                <a16:creationId xmlns:a16="http://schemas.microsoft.com/office/drawing/2014/main" id="{A1F8F642-D73F-4B80-9DEA-F3046E8AEE89}"/>
              </a:ext>
            </a:extLst>
          </p:cNvPr>
          <p:cNvGrpSpPr/>
          <p:nvPr/>
        </p:nvGrpSpPr>
        <p:grpSpPr>
          <a:xfrm>
            <a:off x="5562600" y="2133600"/>
            <a:ext cx="2779885" cy="3388950"/>
            <a:chOff x="5562600" y="2133600"/>
            <a:chExt cx="2779885" cy="3388950"/>
          </a:xfrm>
        </p:grpSpPr>
        <p:pic>
          <p:nvPicPr>
            <p:cNvPr id="6" name="Picture 5">
              <a:extLst>
                <a:ext uri="{FF2B5EF4-FFF2-40B4-BE49-F238E27FC236}">
                  <a16:creationId xmlns:a16="http://schemas.microsoft.com/office/drawing/2014/main" id="{F218C353-E238-4116-A060-B776290AFC81}"/>
                </a:ext>
              </a:extLst>
            </p:cNvPr>
            <p:cNvPicPr>
              <a:picLocks noChangeAspect="1"/>
            </p:cNvPicPr>
            <p:nvPr/>
          </p:nvPicPr>
          <p:blipFill>
            <a:blip r:embed="rId3"/>
            <a:stretch>
              <a:fillRect/>
            </a:stretch>
          </p:blipFill>
          <p:spPr>
            <a:xfrm>
              <a:off x="5562600" y="2133600"/>
              <a:ext cx="2511770" cy="335309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DD105C6-BE10-474D-9759-001764BD6BFC}"/>
                </a:ext>
              </a:extLst>
            </p:cNvPr>
            <p:cNvSpPr txBox="1"/>
            <p:nvPr/>
          </p:nvSpPr>
          <p:spPr>
            <a:xfrm>
              <a:off x="6891855" y="5291718"/>
              <a:ext cx="1450630" cy="230832"/>
            </a:xfrm>
            <a:prstGeom prst="rect">
              <a:avLst/>
            </a:prstGeom>
            <a:noFill/>
          </p:spPr>
          <p:txBody>
            <a:bodyPr wrap="square" rtlCol="0">
              <a:spAutoFit/>
            </a:bodyPr>
            <a:lstStyle/>
            <a:p>
              <a:r>
                <a:rPr lang="en-US" sz="900" i="1" u="none" dirty="0">
                  <a:solidFill>
                    <a:schemeClr val="bg1"/>
                  </a:solidFill>
                </a:rPr>
                <a:t>NCDOL Photo Library</a:t>
              </a:r>
            </a:p>
          </p:txBody>
        </p:sp>
      </p:grpSp>
    </p:spTree>
    <p:extLst>
      <p:ext uri="{BB962C8B-B14F-4D97-AF65-F5344CB8AC3E}">
        <p14:creationId xmlns:p14="http://schemas.microsoft.com/office/powerpoint/2010/main" val="23723810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Key Elements of HazCom</a:t>
            </a:r>
          </a:p>
        </p:txBody>
      </p:sp>
      <p:sp>
        <p:nvSpPr>
          <p:cNvPr id="17411" name="Rectangle 3"/>
          <p:cNvSpPr>
            <a:spLocks noGrp="1" noChangeArrowheads="1"/>
          </p:cNvSpPr>
          <p:nvPr>
            <p:ph idx="1"/>
          </p:nvPr>
        </p:nvSpPr>
        <p:spPr/>
        <p:txBody>
          <a:bodyPr/>
          <a:lstStyle/>
          <a:p>
            <a:pPr>
              <a:lnSpc>
                <a:spcPct val="150000"/>
              </a:lnSpc>
            </a:pPr>
            <a:r>
              <a:rPr lang="en-US" altLang="en-US" dirty="0"/>
              <a:t>Hazard classification</a:t>
            </a:r>
            <a:br>
              <a:rPr lang="en-US" altLang="en-US" sz="1000" b="1" dirty="0"/>
            </a:br>
            <a:endParaRPr lang="en-US" altLang="en-US" sz="1000" b="1" dirty="0"/>
          </a:p>
          <a:p>
            <a:pPr>
              <a:lnSpc>
                <a:spcPct val="150000"/>
              </a:lnSpc>
            </a:pPr>
            <a:r>
              <a:rPr lang="en-US" altLang="en-US" dirty="0"/>
              <a:t>Written program</a:t>
            </a:r>
          </a:p>
          <a:p>
            <a:pPr>
              <a:lnSpc>
                <a:spcPct val="150000"/>
              </a:lnSpc>
            </a:pPr>
            <a:endParaRPr lang="en-US" altLang="en-US" sz="1000" b="1" dirty="0"/>
          </a:p>
          <a:p>
            <a:pPr>
              <a:lnSpc>
                <a:spcPct val="150000"/>
              </a:lnSpc>
            </a:pPr>
            <a:r>
              <a:rPr lang="en-US" altLang="en-US" dirty="0"/>
              <a:t>Labeling</a:t>
            </a:r>
          </a:p>
          <a:p>
            <a:pPr>
              <a:lnSpc>
                <a:spcPct val="150000"/>
              </a:lnSpc>
            </a:pPr>
            <a:endParaRPr lang="en-US" altLang="en-US" sz="1000" b="1" dirty="0"/>
          </a:p>
          <a:p>
            <a:pPr>
              <a:lnSpc>
                <a:spcPct val="150000"/>
              </a:lnSpc>
            </a:pPr>
            <a:r>
              <a:rPr lang="en-US" altLang="en-US" dirty="0"/>
              <a:t>Safety data sheets (SDS)</a:t>
            </a:r>
          </a:p>
          <a:p>
            <a:pPr>
              <a:lnSpc>
                <a:spcPct val="150000"/>
              </a:lnSpc>
            </a:pPr>
            <a:endParaRPr lang="en-US" altLang="en-US" sz="1000" b="1" dirty="0"/>
          </a:p>
          <a:p>
            <a:pPr>
              <a:lnSpc>
                <a:spcPct val="150000"/>
              </a:lnSpc>
            </a:pPr>
            <a:r>
              <a:rPr lang="en-US" altLang="en-US" dirty="0"/>
              <a:t>Employee training</a:t>
            </a:r>
          </a:p>
        </p:txBody>
      </p:sp>
      <p:sp>
        <p:nvSpPr>
          <p:cNvPr id="17412" name="Content Placeholder 3"/>
          <p:cNvSpPr>
            <a:spLocks/>
          </p:cNvSpPr>
          <p:nvPr/>
        </p:nvSpPr>
        <p:spPr bwMode="auto">
          <a:xfrm>
            <a:off x="7230533" y="609600"/>
            <a:ext cx="138006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u="sng">
                <a:solidFill>
                  <a:schemeClr val="tx1"/>
                </a:solidFill>
                <a:latin typeface="Times New Roman" panose="02020603050405020304" pitchFamily="18" charset="0"/>
                <a:cs typeface="Arial" panose="020B0604020202020204" pitchFamily="34" charset="0"/>
              </a:defRPr>
            </a:lvl1pPr>
            <a:lvl2pPr marL="742950" indent="-285750" eaLnBrk="0" hangingPunct="0">
              <a:defRPr sz="3600" u="sng">
                <a:solidFill>
                  <a:schemeClr val="tx1"/>
                </a:solidFill>
                <a:latin typeface="Times New Roman" panose="02020603050405020304" pitchFamily="18" charset="0"/>
                <a:cs typeface="Arial" panose="020B0604020202020204" pitchFamily="34" charset="0"/>
              </a:defRPr>
            </a:lvl2pPr>
            <a:lvl3pPr marL="1143000" indent="-228600" eaLnBrk="0" hangingPunct="0">
              <a:defRPr sz="3600" u="sng">
                <a:solidFill>
                  <a:schemeClr val="tx1"/>
                </a:solidFill>
                <a:latin typeface="Times New Roman" panose="02020603050405020304" pitchFamily="18" charset="0"/>
                <a:cs typeface="Arial" panose="020B0604020202020204" pitchFamily="34" charset="0"/>
              </a:defRPr>
            </a:lvl3pPr>
            <a:lvl4pPr marL="1600200" indent="-228600" eaLnBrk="0" hangingPunct="0">
              <a:defRPr sz="3600" u="sng">
                <a:solidFill>
                  <a:schemeClr val="tx1"/>
                </a:solidFill>
                <a:latin typeface="Times New Roman" panose="02020603050405020304" pitchFamily="18" charset="0"/>
                <a:cs typeface="Arial" panose="020B0604020202020204" pitchFamily="34" charset="0"/>
              </a:defRPr>
            </a:lvl4pPr>
            <a:lvl5pPr marL="2057400" indent="-228600" eaLnBrk="0" hangingPunct="0">
              <a:defRPr sz="3600"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9pPr>
          </a:lstStyle>
          <a:p>
            <a:pP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1910.1200</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100" y="1219200"/>
            <a:ext cx="4017533" cy="270542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98B0C9C6-BB0A-4416-8AB9-A5C2EAA6B9C8}"/>
              </a:ext>
            </a:extLst>
          </p:cNvPr>
          <p:cNvPicPr>
            <a:picLocks noChangeAspect="1"/>
          </p:cNvPicPr>
          <p:nvPr/>
        </p:nvPicPr>
        <p:blipFill>
          <a:blip r:embed="rId4"/>
          <a:stretch>
            <a:fillRect/>
          </a:stretch>
        </p:blipFill>
        <p:spPr>
          <a:xfrm>
            <a:off x="5693523" y="2737029"/>
            <a:ext cx="3243353" cy="3200677"/>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81D6D0B7-9A1C-45EF-99B5-73C0B0CD37F9}"/>
              </a:ext>
            </a:extLst>
          </p:cNvPr>
          <p:cNvCxnSpPr>
            <a:cxnSpLocks/>
          </p:cNvCxnSpPr>
          <p:nvPr/>
        </p:nvCxnSpPr>
        <p:spPr bwMode="auto">
          <a:xfrm flipV="1">
            <a:off x="2640703" y="2737029"/>
            <a:ext cx="1797266" cy="743234"/>
          </a:xfrm>
          <a:prstGeom prst="straightConnector1">
            <a:avLst/>
          </a:prstGeom>
          <a:solidFill>
            <a:schemeClr val="accent1"/>
          </a:solidFill>
          <a:ln w="38100" cap="flat" cmpd="sng" algn="ctr">
            <a:solidFill>
              <a:srgbClr val="C00000"/>
            </a:solidFill>
            <a:prstDash val="solid"/>
            <a:round/>
            <a:headEnd type="none" w="sm" len="sm"/>
            <a:tailEnd type="triangle"/>
          </a:ln>
          <a:effectLst/>
        </p:spPr>
      </p:cxnSp>
      <p:cxnSp>
        <p:nvCxnSpPr>
          <p:cNvPr id="9" name="Straight Arrow Connector 8">
            <a:extLst>
              <a:ext uri="{FF2B5EF4-FFF2-40B4-BE49-F238E27FC236}">
                <a16:creationId xmlns:a16="http://schemas.microsoft.com/office/drawing/2014/main" id="{C340BB01-997C-4C26-8F22-417F580F1E53}"/>
              </a:ext>
            </a:extLst>
          </p:cNvPr>
          <p:cNvCxnSpPr>
            <a:cxnSpLocks/>
          </p:cNvCxnSpPr>
          <p:nvPr/>
        </p:nvCxnSpPr>
        <p:spPr bwMode="auto">
          <a:xfrm>
            <a:off x="3581400" y="4648200"/>
            <a:ext cx="1905000" cy="381000"/>
          </a:xfrm>
          <a:prstGeom prst="straightConnector1">
            <a:avLst/>
          </a:prstGeom>
          <a:solidFill>
            <a:schemeClr val="accent1"/>
          </a:solidFill>
          <a:ln w="38100" cap="flat" cmpd="sng" algn="ctr">
            <a:solidFill>
              <a:srgbClr val="C00000"/>
            </a:solidFill>
            <a:prstDash val="solid"/>
            <a:round/>
            <a:headEnd type="none" w="sm" len="sm"/>
            <a:tailEnd type="triangle"/>
          </a:ln>
          <a:effectLst/>
        </p:spPr>
      </p:cxnSp>
    </p:spTree>
    <p:extLst>
      <p:ext uri="{BB962C8B-B14F-4D97-AF65-F5344CB8AC3E}">
        <p14:creationId xmlns:p14="http://schemas.microsoft.com/office/powerpoint/2010/main" val="4356352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Why a Food Manufacturing SEP?</a:t>
            </a:r>
          </a:p>
        </p:txBody>
      </p:sp>
      <p:sp>
        <p:nvSpPr>
          <p:cNvPr id="7171" name="Content Placeholder 2"/>
          <p:cNvSpPr>
            <a:spLocks noGrp="1"/>
          </p:cNvSpPr>
          <p:nvPr>
            <p:ph idx="1"/>
          </p:nvPr>
        </p:nvSpPr>
        <p:spPr>
          <a:xfrm>
            <a:off x="533400" y="1295400"/>
            <a:ext cx="8001000" cy="4343400"/>
          </a:xfrm>
        </p:spPr>
        <p:txBody>
          <a:bodyPr/>
          <a:lstStyle/>
          <a:p>
            <a:pPr fontAlgn="t"/>
            <a:r>
              <a:rPr lang="en-US" dirty="0"/>
              <a:t>Employees exposed to production machinery.</a:t>
            </a:r>
          </a:p>
          <a:p>
            <a:pPr marL="0" indent="0" fontAlgn="t">
              <a:buNone/>
            </a:pPr>
            <a:r>
              <a:rPr lang="en-US" dirty="0"/>
              <a:t> </a:t>
            </a:r>
          </a:p>
          <a:p>
            <a:pPr fontAlgn="t"/>
            <a:r>
              <a:rPr lang="en-US" dirty="0"/>
              <a:t>Production jobs typically require no prior training and education.</a:t>
            </a:r>
          </a:p>
          <a:p>
            <a:pPr marL="0" indent="0" fontAlgn="t">
              <a:buNone/>
            </a:pPr>
            <a:endParaRPr lang="en-US" dirty="0"/>
          </a:p>
          <a:p>
            <a:pPr fontAlgn="t"/>
            <a:r>
              <a:rPr lang="en-US" dirty="0"/>
              <a:t>Production levels are not sensitive to economic conditions.</a:t>
            </a:r>
          </a:p>
          <a:p>
            <a:pPr fontAlgn="t"/>
            <a:endParaRPr lang="en-US" dirty="0"/>
          </a:p>
          <a:p>
            <a:pPr fontAlgn="t"/>
            <a:r>
              <a:rPr lang="en-US" dirty="0"/>
              <a:t>Injury/illness rates higher than other sectors.</a:t>
            </a:r>
          </a:p>
          <a:p>
            <a:pPr>
              <a:buFont typeface="Wingdings" pitchFamily="2" charset="2"/>
              <a:buNone/>
            </a:pPr>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r>
              <a:rPr lang="en-US" altLang="en-US" dirty="0"/>
              <a:t>Information and Training</a:t>
            </a:r>
          </a:p>
        </p:txBody>
      </p:sp>
      <p:sp>
        <p:nvSpPr>
          <p:cNvPr id="63490" name="Rectangle 3"/>
          <p:cNvSpPr>
            <a:spLocks noGrp="1" noChangeArrowheads="1"/>
          </p:cNvSpPr>
          <p:nvPr>
            <p:ph idx="1"/>
          </p:nvPr>
        </p:nvSpPr>
        <p:spPr>
          <a:xfrm>
            <a:off x="533400" y="1374028"/>
            <a:ext cx="7924800" cy="4493372"/>
          </a:xfrm>
          <a:noFill/>
        </p:spPr>
        <p:txBody>
          <a:bodyPr/>
          <a:lstStyle/>
          <a:p>
            <a:pPr>
              <a:lnSpc>
                <a:spcPct val="120000"/>
              </a:lnSpc>
            </a:pPr>
            <a:r>
              <a:rPr kumimoji="1" lang="en-US" altLang="en-US" dirty="0"/>
              <a:t>Training topic requirements</a:t>
            </a:r>
          </a:p>
          <a:p>
            <a:pPr marL="742950" lvl="1" indent="-285750">
              <a:spcBef>
                <a:spcPts val="600"/>
              </a:spcBef>
            </a:pPr>
            <a:r>
              <a:rPr kumimoji="1" lang="en-US" altLang="en-US" dirty="0"/>
              <a:t>How to recognize a chemical presence or release</a:t>
            </a:r>
          </a:p>
          <a:p>
            <a:pPr marL="742950" lvl="1" indent="-285750">
              <a:spcBef>
                <a:spcPts val="600"/>
              </a:spcBef>
              <a:spcAft>
                <a:spcPct val="5000"/>
              </a:spcAft>
            </a:pPr>
            <a:r>
              <a:rPr kumimoji="1" lang="en-US" altLang="en-US" dirty="0"/>
              <a:t>Types of hazards chemicals present</a:t>
            </a:r>
          </a:p>
          <a:p>
            <a:pPr marL="742950" lvl="1" indent="-285750">
              <a:spcBef>
                <a:spcPts val="600"/>
              </a:spcBef>
              <a:spcAft>
                <a:spcPct val="5000"/>
              </a:spcAft>
            </a:pPr>
            <a:r>
              <a:rPr kumimoji="1" lang="en-US" altLang="en-US" dirty="0"/>
              <a:t>Hazards not otherwise classified (HNOC)</a:t>
            </a:r>
          </a:p>
          <a:p>
            <a:pPr marL="742950" lvl="1" indent="-285750">
              <a:spcBef>
                <a:spcPts val="600"/>
              </a:spcBef>
              <a:spcAft>
                <a:spcPct val="5000"/>
              </a:spcAft>
            </a:pPr>
            <a:r>
              <a:rPr kumimoji="1" lang="en-US" altLang="en-US" dirty="0"/>
              <a:t>How to protect themselves</a:t>
            </a:r>
          </a:p>
          <a:p>
            <a:pPr marL="742950" lvl="1" indent="-285750">
              <a:spcBef>
                <a:spcPts val="600"/>
              </a:spcBef>
              <a:spcAft>
                <a:spcPct val="5000"/>
              </a:spcAft>
            </a:pPr>
            <a:r>
              <a:rPr lang="en-US" altLang="en-US" dirty="0"/>
              <a:t>Parts hazard communication program: </a:t>
            </a:r>
          </a:p>
          <a:p>
            <a:pPr marL="395287" indent="-285750"/>
            <a:endParaRPr lang="en-US" altLang="en-US" sz="800" dirty="0"/>
          </a:p>
          <a:p>
            <a:pPr marL="1143000" lvl="2" indent="-228600">
              <a:spcBef>
                <a:spcPts val="600"/>
              </a:spcBef>
            </a:pPr>
            <a:r>
              <a:rPr lang="en-US" altLang="en-US" dirty="0"/>
              <a:t>An explanation of the labeling system</a:t>
            </a:r>
          </a:p>
          <a:p>
            <a:pPr marL="1143000" lvl="2" indent="-228600">
              <a:spcBef>
                <a:spcPts val="600"/>
              </a:spcBef>
            </a:pPr>
            <a:r>
              <a:rPr lang="en-US" altLang="en-US" dirty="0"/>
              <a:t>Safety data sheets</a:t>
            </a:r>
          </a:p>
          <a:p>
            <a:pPr marL="1143000" lvl="2" indent="-228600">
              <a:spcBef>
                <a:spcPts val="600"/>
              </a:spcBef>
            </a:pPr>
            <a:r>
              <a:rPr lang="en-US" altLang="en-US" dirty="0"/>
              <a:t>How employees can obtain/use the appropriate hazard information</a:t>
            </a:r>
          </a:p>
          <a:p>
            <a:pPr marL="1600200" lvl="3" indent="-228600">
              <a:lnSpc>
                <a:spcPct val="120000"/>
              </a:lnSpc>
              <a:spcBef>
                <a:spcPct val="5000"/>
              </a:spcBef>
              <a:spcAft>
                <a:spcPct val="5000"/>
              </a:spcAft>
            </a:pPr>
            <a:endParaRPr kumimoji="1" lang="en-US" altLang="en-US" sz="2800" dirty="0"/>
          </a:p>
          <a:p>
            <a:pPr marL="1143000" lvl="2" indent="-228600">
              <a:lnSpc>
                <a:spcPct val="120000"/>
              </a:lnSpc>
              <a:spcBef>
                <a:spcPct val="5000"/>
              </a:spcBef>
              <a:spcAft>
                <a:spcPct val="5000"/>
              </a:spcAft>
            </a:pPr>
            <a:endParaRPr kumimoji="1" lang="en-US" altLang="en-US" dirty="0"/>
          </a:p>
          <a:p>
            <a:pPr>
              <a:buClr>
                <a:srgbClr val="76B749"/>
              </a:buClr>
              <a:buSzPct val="60000"/>
              <a:buFont typeface="Wingdings" panose="05000000000000000000" pitchFamily="2" charset="2"/>
              <a:buNone/>
            </a:pPr>
            <a:endParaRPr lang="en-US" altLang="en-US" dirty="0"/>
          </a:p>
        </p:txBody>
      </p:sp>
      <p:sp>
        <p:nvSpPr>
          <p:cNvPr id="63492" name="Content Placeholder 3"/>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u="sng">
                <a:solidFill>
                  <a:schemeClr val="tx1"/>
                </a:solidFill>
                <a:latin typeface="Times New Roman" panose="02020603050405020304" pitchFamily="18" charset="0"/>
                <a:cs typeface="Arial" panose="020B0604020202020204" pitchFamily="34" charset="0"/>
              </a:defRPr>
            </a:lvl1pPr>
            <a:lvl2pPr marL="742950" indent="-285750" eaLnBrk="0" hangingPunct="0">
              <a:defRPr sz="3600" u="sng">
                <a:solidFill>
                  <a:schemeClr val="tx1"/>
                </a:solidFill>
                <a:latin typeface="Times New Roman" panose="02020603050405020304" pitchFamily="18" charset="0"/>
                <a:cs typeface="Arial" panose="020B0604020202020204" pitchFamily="34" charset="0"/>
              </a:defRPr>
            </a:lvl2pPr>
            <a:lvl3pPr marL="1143000" indent="-228600" eaLnBrk="0" hangingPunct="0">
              <a:defRPr sz="3600" u="sng">
                <a:solidFill>
                  <a:schemeClr val="tx1"/>
                </a:solidFill>
                <a:latin typeface="Times New Roman" panose="02020603050405020304" pitchFamily="18" charset="0"/>
                <a:cs typeface="Arial" panose="020B0604020202020204" pitchFamily="34" charset="0"/>
              </a:defRPr>
            </a:lvl3pPr>
            <a:lvl4pPr marL="1600200" indent="-228600" eaLnBrk="0" hangingPunct="0">
              <a:defRPr sz="3600" u="sng">
                <a:solidFill>
                  <a:schemeClr val="tx1"/>
                </a:solidFill>
                <a:latin typeface="Times New Roman" panose="02020603050405020304" pitchFamily="18" charset="0"/>
                <a:cs typeface="Arial" panose="020B0604020202020204" pitchFamily="34" charset="0"/>
              </a:defRPr>
            </a:lvl4pPr>
            <a:lvl5pPr marL="2057400" indent="-228600" eaLnBrk="0" hangingPunct="0">
              <a:defRPr sz="3600"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9pPr>
          </a:lstStyle>
          <a:p>
            <a:pP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1910.1200(h)</a:t>
            </a:r>
          </a:p>
        </p:txBody>
      </p:sp>
    </p:spTree>
    <p:extLst>
      <p:ext uri="{BB962C8B-B14F-4D97-AF65-F5344CB8AC3E}">
        <p14:creationId xmlns:p14="http://schemas.microsoft.com/office/powerpoint/2010/main" val="71219331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AD7B-5E10-4BC7-B6DE-2324A625D5C0}"/>
              </a:ext>
            </a:extLst>
          </p:cNvPr>
          <p:cNvSpPr>
            <a:spLocks noGrp="1"/>
          </p:cNvSpPr>
          <p:nvPr>
            <p:ph type="title"/>
          </p:nvPr>
        </p:nvSpPr>
        <p:spPr/>
        <p:txBody>
          <a:bodyPr/>
          <a:lstStyle/>
          <a:p>
            <a:r>
              <a:rPr lang="en-US" dirty="0"/>
              <a:t>Hazard Example</a:t>
            </a:r>
          </a:p>
        </p:txBody>
      </p:sp>
      <p:sp>
        <p:nvSpPr>
          <p:cNvPr id="3" name="Content Placeholder 2">
            <a:extLst>
              <a:ext uri="{FF2B5EF4-FFF2-40B4-BE49-F238E27FC236}">
                <a16:creationId xmlns:a16="http://schemas.microsoft.com/office/drawing/2014/main" id="{69CD8762-1409-49A7-96FA-8F0CBC912E96}"/>
              </a:ext>
            </a:extLst>
          </p:cNvPr>
          <p:cNvSpPr>
            <a:spLocks noGrp="1"/>
          </p:cNvSpPr>
          <p:nvPr>
            <p:ph idx="1"/>
          </p:nvPr>
        </p:nvSpPr>
        <p:spPr>
          <a:xfrm>
            <a:off x="609600" y="1348352"/>
            <a:ext cx="7924800" cy="4595247"/>
          </a:xfrm>
        </p:spPr>
        <p:txBody>
          <a:bodyPr/>
          <a:lstStyle/>
          <a:p>
            <a:r>
              <a:rPr lang="en-US" dirty="0"/>
              <a:t>Peracetic acid (PAA)</a:t>
            </a:r>
          </a:p>
          <a:p>
            <a:pPr lvl="1">
              <a:spcBef>
                <a:spcPts val="600"/>
              </a:spcBef>
            </a:pPr>
            <a:r>
              <a:rPr lang="en-US" dirty="0"/>
              <a:t>Strong vinegar smell</a:t>
            </a:r>
          </a:p>
          <a:p>
            <a:pPr lvl="1">
              <a:spcBef>
                <a:spcPts val="1200"/>
              </a:spcBef>
            </a:pPr>
            <a:r>
              <a:rPr lang="en-US" dirty="0"/>
              <a:t>Irritating above 1 part per million (ppm)</a:t>
            </a:r>
          </a:p>
          <a:p>
            <a:pPr lvl="1">
              <a:spcBef>
                <a:spcPts val="1200"/>
              </a:spcBef>
            </a:pPr>
            <a:r>
              <a:rPr lang="en-US" dirty="0"/>
              <a:t>Corrosive and damaging to eyes and skin</a:t>
            </a:r>
          </a:p>
          <a:p>
            <a:pPr lvl="1">
              <a:spcBef>
                <a:spcPts val="1200"/>
              </a:spcBef>
            </a:pPr>
            <a:r>
              <a:rPr lang="en-US" dirty="0"/>
              <a:t>Respiratory irritant </a:t>
            </a:r>
          </a:p>
          <a:p>
            <a:pPr lvl="1">
              <a:spcBef>
                <a:spcPts val="1200"/>
              </a:spcBef>
            </a:pPr>
            <a:r>
              <a:rPr lang="en-US" dirty="0"/>
              <a:t>Level of hazard dependent on concentration</a:t>
            </a:r>
          </a:p>
          <a:p>
            <a:pPr lvl="1"/>
            <a:endParaRPr lang="en-US" sz="2800" b="1" dirty="0"/>
          </a:p>
          <a:p>
            <a:pPr lvl="1"/>
            <a:endParaRPr lang="en-US" sz="2800" b="1" dirty="0"/>
          </a:p>
          <a:p>
            <a:pPr marL="457200" lvl="1" indent="0">
              <a:buNone/>
            </a:pPr>
            <a:endParaRPr lang="en-US" sz="2800" dirty="0"/>
          </a:p>
          <a:p>
            <a:pPr lvl="1"/>
            <a:endParaRPr lang="en-US" sz="800" dirty="0"/>
          </a:p>
        </p:txBody>
      </p:sp>
      <p:pic>
        <p:nvPicPr>
          <p:cNvPr id="5" name="Picture 4">
            <a:extLst>
              <a:ext uri="{FF2B5EF4-FFF2-40B4-BE49-F238E27FC236}">
                <a16:creationId xmlns:a16="http://schemas.microsoft.com/office/drawing/2014/main" id="{78C32F32-98A4-4714-B59D-5C77F3A375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62600" y="4237165"/>
            <a:ext cx="2515918" cy="1544985"/>
          </a:xfrm>
          <a:prstGeom prst="rect">
            <a:avLst/>
          </a:prstGeom>
        </p:spPr>
      </p:pic>
    </p:spTree>
    <p:extLst>
      <p:ext uri="{BB962C8B-B14F-4D97-AF65-F5344CB8AC3E}">
        <p14:creationId xmlns:p14="http://schemas.microsoft.com/office/powerpoint/2010/main" val="4202897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DA68-91AA-4428-BDFC-BF58D18ABE1F}"/>
              </a:ext>
            </a:extLst>
          </p:cNvPr>
          <p:cNvSpPr>
            <a:spLocks noGrp="1"/>
          </p:cNvSpPr>
          <p:nvPr>
            <p:ph type="ctrTitle" sz="quarter"/>
          </p:nvPr>
        </p:nvSpPr>
        <p:spPr>
          <a:xfrm>
            <a:off x="886691" y="3051911"/>
            <a:ext cx="8229600" cy="760465"/>
          </a:xfrm>
        </p:spPr>
        <p:txBody>
          <a:bodyPr/>
          <a:lstStyle/>
          <a:p>
            <a:r>
              <a:rPr lang="en-US" dirty="0"/>
              <a:t>Confined Space</a:t>
            </a:r>
          </a:p>
        </p:txBody>
      </p:sp>
      <p:sp>
        <p:nvSpPr>
          <p:cNvPr id="3" name="Subtitle 2">
            <a:extLst>
              <a:ext uri="{FF2B5EF4-FFF2-40B4-BE49-F238E27FC236}">
                <a16:creationId xmlns:a16="http://schemas.microsoft.com/office/drawing/2014/main" id="{08EE3D93-BC3B-47E7-B51C-6F5422E2C5C7}"/>
              </a:ext>
            </a:extLst>
          </p:cNvPr>
          <p:cNvSpPr>
            <a:spLocks noGrp="1"/>
          </p:cNvSpPr>
          <p:nvPr>
            <p:ph type="subTitle" sz="quarter" idx="1"/>
          </p:nvPr>
        </p:nvSpPr>
        <p:spPr>
          <a:xfrm>
            <a:off x="3394128" y="2069717"/>
            <a:ext cx="3241621" cy="637354"/>
          </a:xfrm>
        </p:spPr>
        <p:txBody>
          <a:bodyPr/>
          <a:lstStyle/>
          <a:p>
            <a:pPr marL="0" indent="0">
              <a:buNone/>
            </a:pPr>
            <a:r>
              <a:rPr lang="en-US" sz="3600" dirty="0">
                <a:solidFill>
                  <a:srgbClr val="102447"/>
                </a:solidFill>
              </a:rPr>
              <a:t>Focus Areas:</a:t>
            </a:r>
          </a:p>
        </p:txBody>
      </p:sp>
    </p:spTree>
    <p:extLst>
      <p:ext uri="{BB962C8B-B14F-4D97-AF65-F5344CB8AC3E}">
        <p14:creationId xmlns:p14="http://schemas.microsoft.com/office/powerpoint/2010/main" val="3184953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
          <p:cNvSpPr>
            <a:spLocks noGrp="1"/>
          </p:cNvSpPr>
          <p:nvPr>
            <p:ph type="title"/>
          </p:nvPr>
        </p:nvSpPr>
        <p:spPr/>
        <p:txBody>
          <a:bodyPr/>
          <a:lstStyle/>
          <a:p>
            <a:r>
              <a:rPr lang="en-US"/>
              <a:t>Confined Space</a:t>
            </a:r>
          </a:p>
        </p:txBody>
      </p:sp>
      <p:sp>
        <p:nvSpPr>
          <p:cNvPr id="1030" name="Content Placeholder 2"/>
          <p:cNvSpPr>
            <a:spLocks noGrp="1"/>
          </p:cNvSpPr>
          <p:nvPr>
            <p:ph idx="1"/>
          </p:nvPr>
        </p:nvSpPr>
        <p:spPr>
          <a:xfrm>
            <a:off x="609600" y="1332854"/>
            <a:ext cx="7848600" cy="4610746"/>
          </a:xfrm>
        </p:spPr>
        <p:txBody>
          <a:bodyPr/>
          <a:lstStyle/>
          <a:p>
            <a:r>
              <a:rPr lang="en-US" dirty="0"/>
              <a:t>Many manufacturing sites contain permit-required confined spaces.</a:t>
            </a:r>
          </a:p>
          <a:p>
            <a:pPr lvl="1"/>
            <a:endParaRPr lang="en-US" sz="800" dirty="0"/>
          </a:p>
          <a:p>
            <a:pPr lvl="1"/>
            <a:r>
              <a:rPr lang="en-US" dirty="0"/>
              <a:t>Food manufacturing facilities often have a large number of confined spaces, such as silos, tanks, mixing vats and storage bins, which creates risks when maintenance is needed.</a:t>
            </a:r>
          </a:p>
        </p:txBody>
      </p:sp>
      <p:sp>
        <p:nvSpPr>
          <p:cNvPr id="1031" name="Content Placeholder 3"/>
          <p:cNvSpPr>
            <a:spLocks noGrp="1"/>
          </p:cNvSpPr>
          <p:nvPr>
            <p:ph sz="quarter" idx="10"/>
          </p:nvPr>
        </p:nvSpPr>
        <p:spPr>
          <a:xfrm>
            <a:off x="6934200" y="609600"/>
            <a:ext cx="2133600" cy="381000"/>
          </a:xfrm>
        </p:spPr>
        <p:txBody>
          <a:bodyPr/>
          <a:lstStyle/>
          <a:p>
            <a:pPr algn="ctr"/>
            <a:r>
              <a:rPr lang="en-US" sz="1800" dirty="0"/>
              <a:t>1910.146</a:t>
            </a:r>
          </a:p>
        </p:txBody>
      </p:sp>
      <p:grpSp>
        <p:nvGrpSpPr>
          <p:cNvPr id="6" name="Group 5">
            <a:extLst>
              <a:ext uri="{FF2B5EF4-FFF2-40B4-BE49-F238E27FC236}">
                <a16:creationId xmlns:a16="http://schemas.microsoft.com/office/drawing/2014/main" id="{DBF9C9B6-59F8-45EC-9A09-B3909E0DAB8B}"/>
              </a:ext>
            </a:extLst>
          </p:cNvPr>
          <p:cNvGrpSpPr/>
          <p:nvPr/>
        </p:nvGrpSpPr>
        <p:grpSpPr>
          <a:xfrm>
            <a:off x="5607419" y="3810000"/>
            <a:ext cx="2996618" cy="2016678"/>
            <a:chOff x="2692042" y="2438400"/>
            <a:chExt cx="3656748" cy="2486203"/>
          </a:xfrm>
        </p:grpSpPr>
        <p:pic>
          <p:nvPicPr>
            <p:cNvPr id="7" name="Picture 1">
              <a:extLst>
                <a:ext uri="{FF2B5EF4-FFF2-40B4-BE49-F238E27FC236}">
                  <a16:creationId xmlns:a16="http://schemas.microsoft.com/office/drawing/2014/main" id="{5B17ABB3-624C-47C3-B1A3-51FCB77019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2042" y="2438400"/>
              <a:ext cx="3227388" cy="2420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546AC580-527B-45FF-A925-FD26217864E1}"/>
                </a:ext>
              </a:extLst>
            </p:cNvPr>
            <p:cNvSpPr/>
            <p:nvPr/>
          </p:nvSpPr>
          <p:spPr>
            <a:xfrm>
              <a:off x="4260112" y="4583113"/>
              <a:ext cx="2088678" cy="341490"/>
            </a:xfrm>
            <a:prstGeom prst="rect">
              <a:avLst/>
            </a:prstGeom>
          </p:spPr>
          <p:txBody>
            <a:bodyPr wrap="none">
              <a:spAutoFit/>
            </a:bodyPr>
            <a:lstStyle/>
            <a:p>
              <a:pPr>
                <a:defRPr/>
              </a:pPr>
              <a:r>
                <a:rPr lang="en-US" sz="1200" u="none" dirty="0">
                  <a:latin typeface="Avenir Next LT Pro" panose="020B0504020202020204" pitchFamily="34" charset="0"/>
                </a:rPr>
                <a:t>NCDOL Photo Library</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2F6C64A-A4D8-40D1-97FF-9B5921A598CD}"/>
              </a:ext>
            </a:extLst>
          </p:cNvPr>
          <p:cNvSpPr>
            <a:spLocks noGrp="1" noChangeArrowheads="1"/>
          </p:cNvSpPr>
          <p:nvPr>
            <p:ph type="title"/>
          </p:nvPr>
        </p:nvSpPr>
        <p:spPr>
          <a:xfrm>
            <a:off x="609600" y="457200"/>
            <a:ext cx="7924800" cy="554038"/>
          </a:xfrm>
        </p:spPr>
        <p:txBody>
          <a:bodyPr/>
          <a:lstStyle/>
          <a:p>
            <a:r>
              <a:rPr lang="en-US" altLang="en-US" dirty="0"/>
              <a:t>Example Confined Spaces</a:t>
            </a:r>
          </a:p>
        </p:txBody>
      </p:sp>
      <p:sp>
        <p:nvSpPr>
          <p:cNvPr id="13315" name="Content Placeholder 2">
            <a:extLst>
              <a:ext uri="{FF2B5EF4-FFF2-40B4-BE49-F238E27FC236}">
                <a16:creationId xmlns:a16="http://schemas.microsoft.com/office/drawing/2014/main" id="{7741A390-78CA-4412-8F24-04A675FA695D}"/>
              </a:ext>
            </a:extLst>
          </p:cNvPr>
          <p:cNvSpPr>
            <a:spLocks noGrp="1" noChangeArrowheads="1"/>
          </p:cNvSpPr>
          <p:nvPr>
            <p:ph idx="1"/>
          </p:nvPr>
        </p:nvSpPr>
        <p:spPr>
          <a:xfrm>
            <a:off x="533400" y="1236662"/>
            <a:ext cx="4724400" cy="4652694"/>
          </a:xfrm>
        </p:spPr>
        <p:txBody>
          <a:bodyPr>
            <a:normAutofit fontScale="92500" lnSpcReduction="10000"/>
          </a:bodyPr>
          <a:lstStyle/>
          <a:p>
            <a:pPr>
              <a:lnSpc>
                <a:spcPct val="150000"/>
              </a:lnSpc>
            </a:pPr>
            <a:r>
              <a:rPr lang="en-US" altLang="en-US" sz="2400" dirty="0"/>
              <a:t>Storage tanks</a:t>
            </a:r>
          </a:p>
          <a:p>
            <a:pPr>
              <a:lnSpc>
                <a:spcPct val="150000"/>
              </a:lnSpc>
            </a:pPr>
            <a:r>
              <a:rPr lang="en-US" altLang="en-US" sz="2400" dirty="0"/>
              <a:t>Process vessels</a:t>
            </a:r>
          </a:p>
          <a:p>
            <a:pPr>
              <a:lnSpc>
                <a:spcPct val="150000"/>
              </a:lnSpc>
            </a:pPr>
            <a:r>
              <a:rPr lang="en-US" altLang="en-US" sz="2400" dirty="0"/>
              <a:t>Boilers</a:t>
            </a:r>
          </a:p>
          <a:p>
            <a:pPr>
              <a:lnSpc>
                <a:spcPct val="150000"/>
              </a:lnSpc>
            </a:pPr>
            <a:r>
              <a:rPr lang="en-US" altLang="en-US" sz="2400" dirty="0"/>
              <a:t>Ducts</a:t>
            </a:r>
          </a:p>
          <a:p>
            <a:pPr>
              <a:lnSpc>
                <a:spcPct val="150000"/>
              </a:lnSpc>
            </a:pPr>
            <a:r>
              <a:rPr lang="en-US" altLang="en-US" sz="2400" dirty="0"/>
              <a:t>Utility vaults</a:t>
            </a:r>
          </a:p>
          <a:p>
            <a:pPr>
              <a:lnSpc>
                <a:spcPct val="150000"/>
              </a:lnSpc>
            </a:pPr>
            <a:r>
              <a:rPr lang="en-US" altLang="en-US" sz="2400" dirty="0"/>
              <a:t>Pipelines</a:t>
            </a:r>
          </a:p>
          <a:p>
            <a:pPr>
              <a:lnSpc>
                <a:spcPct val="150000"/>
              </a:lnSpc>
            </a:pPr>
            <a:r>
              <a:rPr lang="en-US" altLang="en-US" sz="2400" dirty="0"/>
              <a:t>Equipment and machinery</a:t>
            </a:r>
          </a:p>
          <a:p>
            <a:pPr>
              <a:lnSpc>
                <a:spcPct val="150000"/>
              </a:lnSpc>
            </a:pPr>
            <a:r>
              <a:rPr lang="en-US" altLang="en-US" sz="2400" dirty="0"/>
              <a:t>Open top spaces (&gt;4 feet)</a:t>
            </a:r>
          </a:p>
          <a:p>
            <a:pPr>
              <a:lnSpc>
                <a:spcPct val="150000"/>
              </a:lnSpc>
            </a:pPr>
            <a:endParaRPr lang="en-US" altLang="en-US" dirty="0"/>
          </a:p>
          <a:p>
            <a:pPr>
              <a:lnSpc>
                <a:spcPct val="150000"/>
              </a:lnSpc>
            </a:pPr>
            <a:endParaRPr lang="en-US" altLang="en-US" sz="800" dirty="0"/>
          </a:p>
          <a:p>
            <a:pPr>
              <a:lnSpc>
                <a:spcPct val="150000"/>
              </a:lnSpc>
            </a:pPr>
            <a:endParaRPr lang="en-US" altLang="en-US" sz="800" dirty="0"/>
          </a:p>
          <a:p>
            <a:pPr>
              <a:lnSpc>
                <a:spcPct val="150000"/>
              </a:lnSpc>
            </a:pPr>
            <a:endParaRPr lang="en-US" altLang="en-US" dirty="0"/>
          </a:p>
          <a:p>
            <a:endParaRPr lang="en-US" altLang="en-US" dirty="0"/>
          </a:p>
        </p:txBody>
      </p:sp>
      <p:sp>
        <p:nvSpPr>
          <p:cNvPr id="13316" name="Content Placeholder 4">
            <a:extLst>
              <a:ext uri="{FF2B5EF4-FFF2-40B4-BE49-F238E27FC236}">
                <a16:creationId xmlns:a16="http://schemas.microsoft.com/office/drawing/2014/main" id="{4789CD88-480E-4635-B505-1A0D5A0CA612}"/>
              </a:ext>
            </a:extLst>
          </p:cNvPr>
          <p:cNvSpPr>
            <a:spLocks noGrp="1" noChangeArrowheads="1"/>
          </p:cNvSpPr>
          <p:nvPr>
            <p:ph sz="quarter" idx="10"/>
          </p:nvPr>
        </p:nvSpPr>
        <p:spPr>
          <a:xfrm>
            <a:off x="7391400" y="609600"/>
            <a:ext cx="3048000" cy="304800"/>
          </a:xfrm>
        </p:spPr>
        <p:txBody>
          <a:bodyPr>
            <a:noAutofit/>
          </a:bodyPr>
          <a:lstStyle/>
          <a:p>
            <a:r>
              <a:rPr lang="en-US" altLang="en-US" sz="1800" dirty="0"/>
              <a:t>1910.146 </a:t>
            </a:r>
          </a:p>
        </p:txBody>
      </p:sp>
      <p:grpSp>
        <p:nvGrpSpPr>
          <p:cNvPr id="5" name="Group 4">
            <a:extLst>
              <a:ext uri="{FF2B5EF4-FFF2-40B4-BE49-F238E27FC236}">
                <a16:creationId xmlns:a16="http://schemas.microsoft.com/office/drawing/2014/main" id="{A9070FC9-648A-43EE-842C-62859025B1B2}"/>
              </a:ext>
            </a:extLst>
          </p:cNvPr>
          <p:cNvGrpSpPr/>
          <p:nvPr/>
        </p:nvGrpSpPr>
        <p:grpSpPr>
          <a:xfrm>
            <a:off x="5286703" y="1981200"/>
            <a:ext cx="3048000" cy="3339662"/>
            <a:chOff x="6044210" y="1828800"/>
            <a:chExt cx="2908044" cy="3519616"/>
          </a:xfrm>
        </p:grpSpPr>
        <p:pic>
          <p:nvPicPr>
            <p:cNvPr id="4" name="Picture 3">
              <a:extLst>
                <a:ext uri="{FF2B5EF4-FFF2-40B4-BE49-F238E27FC236}">
                  <a16:creationId xmlns:a16="http://schemas.microsoft.com/office/drawing/2014/main" id="{E6C454F3-BB24-449B-989F-B108F703FB13}"/>
                </a:ext>
              </a:extLst>
            </p:cNvPr>
            <p:cNvPicPr>
              <a:picLocks noChangeAspect="1"/>
            </p:cNvPicPr>
            <p:nvPr/>
          </p:nvPicPr>
          <p:blipFill>
            <a:blip r:embed="rId3"/>
            <a:stretch>
              <a:fillRect/>
            </a:stretch>
          </p:blipFill>
          <p:spPr>
            <a:xfrm>
              <a:off x="6044210" y="1828800"/>
              <a:ext cx="2908044" cy="350550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19B9B66D-F7F4-4E87-9FBA-D1CBC38F3D3D}"/>
                </a:ext>
              </a:extLst>
            </p:cNvPr>
            <p:cNvSpPr/>
            <p:nvPr/>
          </p:nvSpPr>
          <p:spPr>
            <a:xfrm>
              <a:off x="6663207" y="5056491"/>
              <a:ext cx="1633029" cy="291925"/>
            </a:xfrm>
            <a:prstGeom prst="rect">
              <a:avLst/>
            </a:prstGeom>
          </p:spPr>
          <p:txBody>
            <a:bodyPr wrap="none">
              <a:spAutoFit/>
            </a:bodyPr>
            <a:lstStyle/>
            <a:p>
              <a:pPr>
                <a:defRPr/>
              </a:pPr>
              <a:r>
                <a:rPr lang="en-US" sz="1200" u="none" dirty="0">
                  <a:latin typeface="Avenir Next LT Pro" panose="020B0504020202020204" pitchFamily="34" charset="0"/>
                </a:rPr>
                <a:t>NCDOL Photo Library</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24F7E4C-6238-4B57-8BA3-7FA73253D5A3}"/>
              </a:ext>
            </a:extLst>
          </p:cNvPr>
          <p:cNvSpPr>
            <a:spLocks noGrp="1" noChangeArrowheads="1"/>
          </p:cNvSpPr>
          <p:nvPr>
            <p:ph type="title"/>
          </p:nvPr>
        </p:nvSpPr>
        <p:spPr>
          <a:xfrm>
            <a:off x="609600" y="498475"/>
            <a:ext cx="7924800" cy="492125"/>
          </a:xfrm>
        </p:spPr>
        <p:txBody>
          <a:bodyPr>
            <a:normAutofit fontScale="90000"/>
          </a:bodyPr>
          <a:lstStyle/>
          <a:p>
            <a:r>
              <a:rPr lang="en-US" altLang="en-US" sz="3200"/>
              <a:t>Written Permit Space Program</a:t>
            </a:r>
          </a:p>
        </p:txBody>
      </p:sp>
      <p:sp>
        <p:nvSpPr>
          <p:cNvPr id="27651" name="Content Placeholder 2">
            <a:extLst>
              <a:ext uri="{FF2B5EF4-FFF2-40B4-BE49-F238E27FC236}">
                <a16:creationId xmlns:a16="http://schemas.microsoft.com/office/drawing/2014/main" id="{062ACCD3-AF3C-4029-B8A7-EDBB674BD5A3}"/>
              </a:ext>
            </a:extLst>
          </p:cNvPr>
          <p:cNvSpPr>
            <a:spLocks noGrp="1" noChangeArrowheads="1"/>
          </p:cNvSpPr>
          <p:nvPr>
            <p:ph idx="1"/>
          </p:nvPr>
        </p:nvSpPr>
        <p:spPr>
          <a:xfrm>
            <a:off x="533400" y="1219200"/>
            <a:ext cx="8001000" cy="4724400"/>
          </a:xfrm>
        </p:spPr>
        <p:txBody>
          <a:bodyPr/>
          <a:lstStyle/>
          <a:p>
            <a:r>
              <a:rPr lang="en-US" altLang="en-US" dirty="0"/>
              <a:t>If employees enter permit spaces, employer shall develop and implement a written permit space program.</a:t>
            </a:r>
          </a:p>
          <a:p>
            <a:pPr lvl="1"/>
            <a:endParaRPr lang="en-US" altLang="en-US" dirty="0"/>
          </a:p>
        </p:txBody>
      </p:sp>
      <p:sp>
        <p:nvSpPr>
          <p:cNvPr id="27652" name="Content Placeholder 3">
            <a:extLst>
              <a:ext uri="{FF2B5EF4-FFF2-40B4-BE49-F238E27FC236}">
                <a16:creationId xmlns:a16="http://schemas.microsoft.com/office/drawing/2014/main" id="{1EF6B643-4E41-4C8B-A76B-F0DF0283AF91}"/>
              </a:ext>
            </a:extLst>
          </p:cNvPr>
          <p:cNvSpPr>
            <a:spLocks noGrp="1" noChangeArrowheads="1"/>
          </p:cNvSpPr>
          <p:nvPr>
            <p:ph sz="quarter" idx="10"/>
          </p:nvPr>
        </p:nvSpPr>
        <p:spPr>
          <a:xfrm>
            <a:off x="6934200" y="609600"/>
            <a:ext cx="2133600" cy="381000"/>
          </a:xfrm>
        </p:spPr>
        <p:txBody>
          <a:bodyPr/>
          <a:lstStyle/>
          <a:p>
            <a:r>
              <a:rPr lang="en-US" altLang="en-US" sz="1800" dirty="0"/>
              <a:t>1910.146(c)(4)</a:t>
            </a:r>
          </a:p>
        </p:txBody>
      </p:sp>
      <p:grpSp>
        <p:nvGrpSpPr>
          <p:cNvPr id="2" name="Group 1">
            <a:extLst>
              <a:ext uri="{FF2B5EF4-FFF2-40B4-BE49-F238E27FC236}">
                <a16:creationId xmlns:a16="http://schemas.microsoft.com/office/drawing/2014/main" id="{998B8119-6DDA-4AE2-B49F-65B1D3FF9FE2}"/>
              </a:ext>
            </a:extLst>
          </p:cNvPr>
          <p:cNvGrpSpPr/>
          <p:nvPr/>
        </p:nvGrpSpPr>
        <p:grpSpPr>
          <a:xfrm>
            <a:off x="5410200" y="2298618"/>
            <a:ext cx="2874963" cy="3648198"/>
            <a:chOff x="5410200" y="2298618"/>
            <a:chExt cx="2874963" cy="3648198"/>
          </a:xfrm>
        </p:grpSpPr>
        <p:pic>
          <p:nvPicPr>
            <p:cNvPr id="119811" name="Picture 3">
              <a:extLst>
                <a:ext uri="{FF2B5EF4-FFF2-40B4-BE49-F238E27FC236}">
                  <a16:creationId xmlns:a16="http://schemas.microsoft.com/office/drawing/2014/main" id="{A56D4E16-7F8E-4C5E-8BBB-263EDE587490}"/>
                </a:ext>
              </a:extLst>
            </p:cNvPr>
            <p:cNvPicPr>
              <a:picLocks noChangeAspect="1" noChangeArrowheads="1"/>
            </p:cNvPicPr>
            <p:nvPr/>
          </p:nvPicPr>
          <p:blipFill>
            <a:blip r:embed="rId3"/>
            <a:srcRect/>
            <a:stretch>
              <a:fillRect/>
            </a:stretch>
          </p:blipFill>
          <p:spPr bwMode="auto">
            <a:xfrm>
              <a:off x="5410200" y="2298618"/>
              <a:ext cx="2874963" cy="3638550"/>
            </a:xfrm>
            <a:prstGeom prst="rect">
              <a:avLst/>
            </a:prstGeom>
            <a:noFill/>
            <a:ln w="12700" cap="flat" cmpd="sng">
              <a:solidFill>
                <a:schemeClr val="bg1">
                  <a:lumMod val="85000"/>
                </a:schemeClr>
              </a:solidFill>
              <a:prstDash val="solid"/>
              <a:miter lim="800000"/>
              <a:headEnd type="none" w="sm" len="sm"/>
              <a:tailEnd type="none" w="sm" len="sm"/>
            </a:ln>
          </p:spPr>
        </p:pic>
        <p:sp>
          <p:nvSpPr>
            <p:cNvPr id="6" name="Rectangle 5">
              <a:extLst>
                <a:ext uri="{FF2B5EF4-FFF2-40B4-BE49-F238E27FC236}">
                  <a16:creationId xmlns:a16="http://schemas.microsoft.com/office/drawing/2014/main" id="{7376C95C-85FC-405C-AD27-7D3D121881AB}"/>
                </a:ext>
              </a:extLst>
            </p:cNvPr>
            <p:cNvSpPr/>
            <p:nvPr/>
          </p:nvSpPr>
          <p:spPr>
            <a:xfrm>
              <a:off x="6847681" y="5731372"/>
              <a:ext cx="1202573" cy="215444"/>
            </a:xfrm>
            <a:prstGeom prst="rect">
              <a:avLst/>
            </a:prstGeom>
          </p:spPr>
          <p:txBody>
            <a:bodyPr wrap="none">
              <a:spAutoFit/>
            </a:bodyPr>
            <a:lstStyle/>
            <a:p>
              <a:pPr>
                <a:defRPr/>
              </a:pPr>
              <a:r>
                <a:rPr lang="en-US" sz="800" u="none" dirty="0">
                  <a:latin typeface="Avenir Next LT Pro" panose="020B0504020202020204" pitchFamily="34" charset="0"/>
                </a:rPr>
                <a:t>NCDOL Photo Library</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DA68-91AA-4428-BDFC-BF58D18ABE1F}"/>
              </a:ext>
            </a:extLst>
          </p:cNvPr>
          <p:cNvSpPr>
            <a:spLocks noGrp="1"/>
          </p:cNvSpPr>
          <p:nvPr>
            <p:ph type="ctrTitle" sz="quarter"/>
          </p:nvPr>
        </p:nvSpPr>
        <p:spPr>
          <a:xfrm>
            <a:off x="886691" y="3051911"/>
            <a:ext cx="8229600" cy="760465"/>
          </a:xfrm>
        </p:spPr>
        <p:txBody>
          <a:bodyPr/>
          <a:lstStyle/>
          <a:p>
            <a:r>
              <a:rPr lang="en-US" dirty="0"/>
              <a:t>Combustible Dust</a:t>
            </a:r>
          </a:p>
        </p:txBody>
      </p:sp>
      <p:sp>
        <p:nvSpPr>
          <p:cNvPr id="3" name="Subtitle 2">
            <a:extLst>
              <a:ext uri="{FF2B5EF4-FFF2-40B4-BE49-F238E27FC236}">
                <a16:creationId xmlns:a16="http://schemas.microsoft.com/office/drawing/2014/main" id="{08EE3D93-BC3B-47E7-B51C-6F5422E2C5C7}"/>
              </a:ext>
            </a:extLst>
          </p:cNvPr>
          <p:cNvSpPr>
            <a:spLocks noGrp="1"/>
          </p:cNvSpPr>
          <p:nvPr>
            <p:ph type="subTitle" sz="quarter" idx="1"/>
          </p:nvPr>
        </p:nvSpPr>
        <p:spPr>
          <a:xfrm>
            <a:off x="3161654" y="2069717"/>
            <a:ext cx="3474096" cy="637354"/>
          </a:xfrm>
        </p:spPr>
        <p:txBody>
          <a:bodyPr/>
          <a:lstStyle/>
          <a:p>
            <a:pPr marL="0" indent="0">
              <a:buNone/>
            </a:pPr>
            <a:r>
              <a:rPr lang="en-US" sz="3600" dirty="0">
                <a:solidFill>
                  <a:srgbClr val="102447"/>
                </a:solidFill>
              </a:rPr>
              <a:t>Focus Areas:</a:t>
            </a:r>
          </a:p>
        </p:txBody>
      </p:sp>
    </p:spTree>
    <p:extLst>
      <p:ext uri="{BB962C8B-B14F-4D97-AF65-F5344CB8AC3E}">
        <p14:creationId xmlns:p14="http://schemas.microsoft.com/office/powerpoint/2010/main" val="2887443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92015" y="476494"/>
            <a:ext cx="7924800" cy="549275"/>
          </a:xfrm>
        </p:spPr>
        <p:txBody>
          <a:bodyPr/>
          <a:lstStyle/>
          <a:p>
            <a:r>
              <a:rPr lang="en-US" dirty="0"/>
              <a:t>Combustible Dust</a:t>
            </a:r>
          </a:p>
        </p:txBody>
      </p:sp>
      <p:sp>
        <p:nvSpPr>
          <p:cNvPr id="17411" name="Content Placeholder 2"/>
          <p:cNvSpPr>
            <a:spLocks noGrp="1"/>
          </p:cNvSpPr>
          <p:nvPr>
            <p:ph idx="1"/>
          </p:nvPr>
        </p:nvSpPr>
        <p:spPr>
          <a:xfrm>
            <a:off x="609600" y="1410346"/>
            <a:ext cx="7924800" cy="4533254"/>
          </a:xfrm>
        </p:spPr>
        <p:txBody>
          <a:bodyPr/>
          <a:lstStyle/>
          <a:p>
            <a:r>
              <a:rPr lang="en-US" dirty="0"/>
              <a:t>Combustible dust is a risk factor in the manufacturing of numerous food product segments, such as:</a:t>
            </a:r>
          </a:p>
          <a:p>
            <a:pPr lvl="2">
              <a:spcBef>
                <a:spcPts val="600"/>
              </a:spcBef>
            </a:pPr>
            <a:r>
              <a:rPr lang="en-US" sz="2400" dirty="0"/>
              <a:t>Bakery</a:t>
            </a:r>
          </a:p>
          <a:p>
            <a:pPr lvl="2">
              <a:spcBef>
                <a:spcPts val="600"/>
              </a:spcBef>
            </a:pPr>
            <a:r>
              <a:rPr lang="en-US" sz="2400" dirty="0"/>
              <a:t>Cookie and cracker</a:t>
            </a:r>
          </a:p>
          <a:p>
            <a:pPr lvl="2">
              <a:spcBef>
                <a:spcPts val="600"/>
              </a:spcBef>
            </a:pPr>
            <a:r>
              <a:rPr lang="en-US" sz="2400" dirty="0"/>
              <a:t>Snack food</a:t>
            </a:r>
          </a:p>
          <a:p>
            <a:pPr lvl="2">
              <a:spcBef>
                <a:spcPts val="600"/>
              </a:spcBef>
            </a:pPr>
            <a:r>
              <a:rPr lang="en-US" sz="2400" dirty="0"/>
              <a:t>Blends/mixes </a:t>
            </a:r>
          </a:p>
          <a:p>
            <a:pPr lvl="2">
              <a:spcBef>
                <a:spcPts val="600"/>
              </a:spcBef>
            </a:pPr>
            <a:r>
              <a:rPr lang="en-US" sz="2400" dirty="0"/>
              <a:t>Cereal</a:t>
            </a:r>
          </a:p>
          <a:p>
            <a:pPr lvl="2">
              <a:spcBef>
                <a:spcPts val="600"/>
              </a:spcBef>
            </a:pPr>
            <a:r>
              <a:rPr lang="en-US" sz="2400" dirty="0"/>
              <a:t>Spices</a:t>
            </a:r>
          </a:p>
          <a:p>
            <a:endParaRPr lang="en-US" sz="2000" dirty="0"/>
          </a:p>
        </p:txBody>
      </p:sp>
      <p:sp>
        <p:nvSpPr>
          <p:cNvPr id="17415" name="Content Placeholder 3"/>
          <p:cNvSpPr>
            <a:spLocks/>
          </p:cNvSpPr>
          <p:nvPr/>
        </p:nvSpPr>
        <p:spPr bwMode="auto">
          <a:xfrm>
            <a:off x="6629400" y="609600"/>
            <a:ext cx="2133600" cy="381000"/>
          </a:xfrm>
          <a:prstGeom prst="rect">
            <a:avLst/>
          </a:prstGeom>
          <a:noFill/>
          <a:ln w="9525">
            <a:noFill/>
            <a:miter lim="800000"/>
            <a:headEnd/>
            <a:tailEnd/>
          </a:ln>
        </p:spPr>
        <p:txBody>
          <a:bodyPr/>
          <a:lstStyle/>
          <a:p>
            <a:pPr marL="342900" indent="-342900" algn="ctr">
              <a:buClr>
                <a:srgbClr val="910046"/>
              </a:buClr>
              <a:buSzPct val="84000"/>
              <a:buFont typeface="Wingdings" pitchFamily="2" charset="2"/>
              <a:buNone/>
            </a:pPr>
            <a:r>
              <a:rPr lang="en-US" sz="1800" u="none" dirty="0">
                <a:latin typeface="Avenir Next LT Pro" panose="020B0504020202020204" pitchFamily="34" charset="0"/>
              </a:rPr>
              <a:t>CPL 03-00-008</a:t>
            </a:r>
          </a:p>
        </p:txBody>
      </p:sp>
      <p:pic>
        <p:nvPicPr>
          <p:cNvPr id="2" name="Picture 1">
            <a:extLst>
              <a:ext uri="{FF2B5EF4-FFF2-40B4-BE49-F238E27FC236}">
                <a16:creationId xmlns:a16="http://schemas.microsoft.com/office/drawing/2014/main" id="{09C12DF9-596E-4FAE-BA6A-27D442170E92}"/>
              </a:ext>
            </a:extLst>
          </p:cNvPr>
          <p:cNvPicPr>
            <a:picLocks noChangeAspect="1"/>
          </p:cNvPicPr>
          <p:nvPr/>
        </p:nvPicPr>
        <p:blipFill>
          <a:blip r:embed="rId3"/>
          <a:stretch>
            <a:fillRect/>
          </a:stretch>
        </p:blipFill>
        <p:spPr>
          <a:xfrm>
            <a:off x="4953000" y="2156085"/>
            <a:ext cx="4429545" cy="3787515"/>
          </a:xfrm>
          <a:prstGeom prst="rect">
            <a:avLst/>
          </a:prstGeom>
        </p:spPr>
      </p:pic>
    </p:spTree>
    <p:extLst>
      <p:ext uri="{BB962C8B-B14F-4D97-AF65-F5344CB8AC3E}">
        <p14:creationId xmlns:p14="http://schemas.microsoft.com/office/powerpoint/2010/main" val="234410693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517525"/>
            <a:ext cx="7924800" cy="549275"/>
          </a:xfrm>
        </p:spPr>
        <p:txBody>
          <a:bodyPr/>
          <a:lstStyle/>
          <a:p>
            <a:r>
              <a:rPr lang="en-US" dirty="0"/>
              <a:t>Combustible Dust</a:t>
            </a:r>
          </a:p>
        </p:txBody>
      </p:sp>
      <p:sp>
        <p:nvSpPr>
          <p:cNvPr id="17415" name="Content Placeholder 3"/>
          <p:cNvSpPr>
            <a:spLocks/>
          </p:cNvSpPr>
          <p:nvPr/>
        </p:nvSpPr>
        <p:spPr bwMode="auto">
          <a:xfrm>
            <a:off x="6629400" y="609600"/>
            <a:ext cx="2133600" cy="381000"/>
          </a:xfrm>
          <a:prstGeom prst="rect">
            <a:avLst/>
          </a:prstGeom>
          <a:noFill/>
          <a:ln w="9525">
            <a:noFill/>
            <a:miter lim="800000"/>
            <a:headEnd/>
            <a:tailEnd/>
          </a:ln>
        </p:spPr>
        <p:txBody>
          <a:bodyPr/>
          <a:lstStyle/>
          <a:p>
            <a:pPr marL="342900" indent="-342900" algn="ctr">
              <a:buClr>
                <a:srgbClr val="910046"/>
              </a:buClr>
              <a:buSzPct val="84000"/>
              <a:buFont typeface="Wingdings" pitchFamily="2" charset="2"/>
              <a:buNone/>
            </a:pPr>
            <a:r>
              <a:rPr lang="en-US" sz="1800" u="none" dirty="0">
                <a:latin typeface="Avenir Next LT Pro" panose="020B0504020202020204" pitchFamily="34" charset="0"/>
              </a:rPr>
              <a:t>CPL 03-00-008</a:t>
            </a:r>
          </a:p>
        </p:txBody>
      </p:sp>
      <p:sp>
        <p:nvSpPr>
          <p:cNvPr id="9" name="Text Placeholder 2">
            <a:extLst>
              <a:ext uri="{FF2B5EF4-FFF2-40B4-BE49-F238E27FC236}">
                <a16:creationId xmlns:a16="http://schemas.microsoft.com/office/drawing/2014/main" id="{A275AB6E-46F1-4E82-862F-EA12F3B97323}"/>
              </a:ext>
            </a:extLst>
          </p:cNvPr>
          <p:cNvSpPr txBox="1">
            <a:spLocks/>
          </p:cNvSpPr>
          <p:nvPr/>
        </p:nvSpPr>
        <p:spPr bwMode="auto">
          <a:xfrm>
            <a:off x="654050" y="1295400"/>
            <a:ext cx="7880350" cy="465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1" fontAlgn="base" hangingPunct="1">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1" fontAlgn="base" hangingPunct="1">
              <a:spcBef>
                <a:spcPct val="0"/>
              </a:spcBef>
              <a:spcAft>
                <a:spcPct val="0"/>
              </a:spcAft>
              <a:buClr>
                <a:srgbClr val="012D9A"/>
              </a:buClr>
              <a:buChar char="»"/>
              <a:defRPr sz="2000">
                <a:solidFill>
                  <a:schemeClr val="tx1"/>
                </a:solidFill>
                <a:latin typeface="+mn-lt"/>
              </a:defRPr>
            </a:lvl3pPr>
            <a:lvl4pPr marL="1423988" indent="-169863" algn="l" rtl="0" eaLnBrk="1" fontAlgn="base" hangingPunct="1">
              <a:spcBef>
                <a:spcPct val="0"/>
              </a:spcBef>
              <a:spcAft>
                <a:spcPct val="0"/>
              </a:spcAft>
              <a:buClr>
                <a:srgbClr val="012D9A"/>
              </a:buClr>
              <a:buChar char="•"/>
              <a:defRPr sz="2000">
                <a:solidFill>
                  <a:schemeClr val="tx1"/>
                </a:solidFill>
                <a:latin typeface="+mn-lt"/>
              </a:defRPr>
            </a:lvl4pPr>
            <a:lvl5pPr marL="1776413" indent="-234950" algn="l" rtl="0" eaLnBrk="1" fontAlgn="base" hangingPunct="1">
              <a:spcBef>
                <a:spcPct val="0"/>
              </a:spcBef>
              <a:spcAft>
                <a:spcPct val="0"/>
              </a:spcAft>
              <a:buClr>
                <a:srgbClr val="012D9A"/>
              </a:buClr>
              <a:buChar char="–"/>
              <a:defRPr sz="1600">
                <a:solidFill>
                  <a:schemeClr val="tx1"/>
                </a:solidFill>
                <a:latin typeface="+mn-lt"/>
              </a:defRPr>
            </a:lvl5pPr>
            <a:lvl6pPr marL="2514600" indent="-228600" algn="l" rtl="0" eaLnBrk="1" fontAlgn="base" hangingPunct="1">
              <a:spcBef>
                <a:spcPct val="0"/>
              </a:spcBef>
              <a:spcAft>
                <a:spcPct val="0"/>
              </a:spcAft>
              <a:buClr>
                <a:srgbClr val="012D9A"/>
              </a:buClr>
              <a:buChar char="–"/>
              <a:defRPr sz="1600">
                <a:solidFill>
                  <a:schemeClr val="tx1"/>
                </a:solidFill>
                <a:latin typeface="+mn-lt"/>
              </a:defRPr>
            </a:lvl6pPr>
            <a:lvl7pPr marL="2971800" indent="-228600" algn="l" rtl="0" eaLnBrk="1" fontAlgn="base" hangingPunct="1">
              <a:spcBef>
                <a:spcPct val="0"/>
              </a:spcBef>
              <a:spcAft>
                <a:spcPct val="0"/>
              </a:spcAft>
              <a:buClr>
                <a:srgbClr val="012D9A"/>
              </a:buClr>
              <a:buChar char="–"/>
              <a:defRPr sz="1600">
                <a:solidFill>
                  <a:schemeClr val="tx1"/>
                </a:solidFill>
                <a:latin typeface="+mn-lt"/>
              </a:defRPr>
            </a:lvl7pPr>
            <a:lvl8pPr marL="3429000" indent="-228600" algn="l" rtl="0" eaLnBrk="1" fontAlgn="base" hangingPunct="1">
              <a:spcBef>
                <a:spcPct val="0"/>
              </a:spcBef>
              <a:spcAft>
                <a:spcPct val="0"/>
              </a:spcAft>
              <a:buClr>
                <a:srgbClr val="012D9A"/>
              </a:buClr>
              <a:buChar char="–"/>
              <a:defRPr sz="1600">
                <a:solidFill>
                  <a:schemeClr val="tx1"/>
                </a:solidFill>
                <a:latin typeface="+mn-lt"/>
              </a:defRPr>
            </a:lvl8pPr>
            <a:lvl9pPr marL="3886200" indent="-228600" algn="l" rtl="0" eaLnBrk="1" fontAlgn="base" hangingPunct="1">
              <a:spcBef>
                <a:spcPct val="0"/>
              </a:spcBef>
              <a:spcAft>
                <a:spcPct val="0"/>
              </a:spcAft>
              <a:buClr>
                <a:srgbClr val="012D9A"/>
              </a:buClr>
              <a:buChar char="–"/>
              <a:defRPr sz="1600">
                <a:solidFill>
                  <a:schemeClr val="tx1"/>
                </a:solidFill>
                <a:latin typeface="+mn-lt"/>
              </a:defRPr>
            </a:lvl9pPr>
          </a:lstStyle>
          <a:p>
            <a:r>
              <a:rPr lang="en-US" u="none" kern="0" dirty="0">
                <a:latin typeface="Avenir Next LT Pro" panose="020B0504020202020204" pitchFamily="34" charset="0"/>
              </a:rPr>
              <a:t>Any fine material that can catch fire and explode when mixed with air. Can be from:</a:t>
            </a:r>
          </a:p>
          <a:p>
            <a:pPr lvl="1">
              <a:spcBef>
                <a:spcPts val="1200"/>
              </a:spcBef>
            </a:pPr>
            <a:r>
              <a:rPr lang="en-US" u="none" kern="0" dirty="0">
                <a:latin typeface="Avenir Next LT Pro" panose="020B0504020202020204" pitchFamily="34" charset="0"/>
              </a:rPr>
              <a:t>Most solid organic materials…</a:t>
            </a:r>
          </a:p>
          <a:p>
            <a:pPr lvl="1">
              <a:spcBef>
                <a:spcPts val="1200"/>
              </a:spcBef>
            </a:pPr>
            <a:r>
              <a:rPr lang="en-US" u="none" kern="0" dirty="0">
                <a:latin typeface="Avenir Next LT Pro" panose="020B0504020202020204" pitchFamily="34" charset="0"/>
              </a:rPr>
              <a:t>Examples include sugar, starch, spices, flour</a:t>
            </a:r>
          </a:p>
          <a:p>
            <a:pPr lvl="1"/>
            <a:endParaRPr lang="en-US" sz="1000" u="none" kern="0" dirty="0">
              <a:latin typeface="Avenir Next LT Pro" panose="020B0504020202020204" pitchFamily="34" charset="0"/>
            </a:endParaRPr>
          </a:p>
          <a:p>
            <a:pPr lvl="1"/>
            <a:endParaRPr lang="en-US" sz="1000" u="none" kern="0" dirty="0">
              <a:latin typeface="Avenir Next LT Pro" panose="020B0504020202020204" pitchFamily="34" charset="0"/>
            </a:endParaRPr>
          </a:p>
          <a:p>
            <a:pPr lvl="1"/>
            <a:endParaRPr lang="en-US" sz="1000" u="none" kern="0" dirty="0">
              <a:latin typeface="Avenir Next LT Pro" panose="020B0504020202020204" pitchFamily="34" charset="0"/>
            </a:endParaRPr>
          </a:p>
          <a:p>
            <a:r>
              <a:rPr lang="en-US" u="none" kern="0" dirty="0">
                <a:latin typeface="Avenir Next LT Pro" panose="020B0504020202020204" pitchFamily="34" charset="0"/>
              </a:rPr>
              <a:t>Can pass through a U.S. No. 40 Standard Sieve</a:t>
            </a:r>
          </a:p>
          <a:p>
            <a:pPr lvl="1">
              <a:spcBef>
                <a:spcPts val="1200"/>
              </a:spcBef>
            </a:pPr>
            <a:r>
              <a:rPr lang="en-US" u="none" kern="0" dirty="0">
                <a:latin typeface="Avenir Next LT Pro" panose="020B0504020202020204" pitchFamily="34" charset="0"/>
              </a:rPr>
              <a:t> 420 µm or smaller in diameter</a:t>
            </a:r>
          </a:p>
        </p:txBody>
      </p:sp>
    </p:spTree>
    <p:extLst>
      <p:ext uri="{BB962C8B-B14F-4D97-AF65-F5344CB8AC3E}">
        <p14:creationId xmlns:p14="http://schemas.microsoft.com/office/powerpoint/2010/main" val="379132220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779B-DEB6-4601-8B61-5B59ACCA2E96}"/>
              </a:ext>
            </a:extLst>
          </p:cNvPr>
          <p:cNvSpPr>
            <a:spLocks noGrp="1"/>
          </p:cNvSpPr>
          <p:nvPr>
            <p:ph type="title"/>
          </p:nvPr>
        </p:nvSpPr>
        <p:spPr>
          <a:xfrm>
            <a:off x="609600" y="517525"/>
            <a:ext cx="7924800" cy="549275"/>
          </a:xfrm>
        </p:spPr>
        <p:txBody>
          <a:bodyPr/>
          <a:lstStyle/>
          <a:p>
            <a:r>
              <a:rPr lang="en-US" dirty="0"/>
              <a:t>Combustible Dust</a:t>
            </a:r>
          </a:p>
        </p:txBody>
      </p:sp>
      <p:sp>
        <p:nvSpPr>
          <p:cNvPr id="3" name="Content Placeholder 2">
            <a:extLst>
              <a:ext uri="{FF2B5EF4-FFF2-40B4-BE49-F238E27FC236}">
                <a16:creationId xmlns:a16="http://schemas.microsoft.com/office/drawing/2014/main" id="{604897A4-5E42-45E1-9539-62B3C6C5260A}"/>
              </a:ext>
            </a:extLst>
          </p:cNvPr>
          <p:cNvSpPr>
            <a:spLocks noGrp="1"/>
          </p:cNvSpPr>
          <p:nvPr>
            <p:ph idx="1"/>
          </p:nvPr>
        </p:nvSpPr>
        <p:spPr/>
        <p:txBody>
          <a:bodyPr/>
          <a:lstStyle/>
          <a:p>
            <a:r>
              <a:rPr lang="en-US" dirty="0"/>
              <a:t>Multiple standards can apply:</a:t>
            </a:r>
          </a:p>
          <a:p>
            <a:endParaRPr lang="en-US" sz="800" dirty="0"/>
          </a:p>
          <a:p>
            <a:pPr lvl="1"/>
            <a:r>
              <a:rPr lang="en-US" dirty="0"/>
              <a:t>1910.22, Walking - Working Surfaces</a:t>
            </a:r>
          </a:p>
          <a:p>
            <a:pPr lvl="2">
              <a:spcBef>
                <a:spcPts val="600"/>
              </a:spcBef>
            </a:pPr>
            <a:r>
              <a:rPr lang="en-US" dirty="0"/>
              <a:t>Must maintain sanitary conditions</a:t>
            </a:r>
          </a:p>
          <a:p>
            <a:pPr lvl="2"/>
            <a:endParaRPr lang="en-US" sz="800" dirty="0"/>
          </a:p>
          <a:p>
            <a:pPr lvl="1"/>
            <a:r>
              <a:rPr lang="en-US" dirty="0"/>
              <a:t>1910.38, Emergency Action Plans</a:t>
            </a:r>
          </a:p>
          <a:p>
            <a:pPr lvl="1"/>
            <a:endParaRPr lang="en-US" sz="800" dirty="0"/>
          </a:p>
          <a:p>
            <a:pPr lvl="1"/>
            <a:r>
              <a:rPr lang="en-US" dirty="0"/>
              <a:t>1910.94, Ventilation</a:t>
            </a:r>
          </a:p>
          <a:p>
            <a:pPr lvl="1"/>
            <a:endParaRPr lang="en-US" sz="800" dirty="0"/>
          </a:p>
          <a:p>
            <a:pPr lvl="1"/>
            <a:r>
              <a:rPr lang="en-US" dirty="0"/>
              <a:t>1910.146, Permit - Required Confined Spaces</a:t>
            </a:r>
          </a:p>
          <a:p>
            <a:pPr lvl="1"/>
            <a:endParaRPr lang="en-US" sz="800" dirty="0"/>
          </a:p>
          <a:p>
            <a:pPr lvl="1"/>
            <a:r>
              <a:rPr lang="en-US" dirty="0"/>
              <a:t>1910 Subpart L – Fire Protection</a:t>
            </a:r>
          </a:p>
          <a:p>
            <a:pPr lvl="2">
              <a:spcBef>
                <a:spcPts val="600"/>
              </a:spcBef>
            </a:pPr>
            <a:r>
              <a:rPr lang="en-US" dirty="0"/>
              <a:t>For example:  1910.157, Portable Fire Extinguishers</a:t>
            </a:r>
          </a:p>
          <a:p>
            <a:pPr lvl="2"/>
            <a:endParaRPr lang="en-US" sz="800" dirty="0"/>
          </a:p>
          <a:p>
            <a:pPr lvl="1"/>
            <a:r>
              <a:rPr lang="en-US" dirty="0"/>
              <a:t>1910.307, Hazardous (classified) Locations</a:t>
            </a:r>
          </a:p>
          <a:p>
            <a:pPr lvl="1"/>
            <a:endParaRPr lang="en-US" sz="800" dirty="0"/>
          </a:p>
          <a:p>
            <a:pPr lvl="1"/>
            <a:r>
              <a:rPr lang="en-US" dirty="0"/>
              <a:t>1910.1200, Hazard Communication</a:t>
            </a:r>
          </a:p>
        </p:txBody>
      </p:sp>
      <p:sp>
        <p:nvSpPr>
          <p:cNvPr id="4" name="Content Placeholder 3">
            <a:extLst>
              <a:ext uri="{FF2B5EF4-FFF2-40B4-BE49-F238E27FC236}">
                <a16:creationId xmlns:a16="http://schemas.microsoft.com/office/drawing/2014/main" id="{7B7064C8-3DAB-4B2F-9072-98DC5C489635}"/>
              </a:ext>
            </a:extLst>
          </p:cNvPr>
          <p:cNvSpPr>
            <a:spLocks noGrp="1"/>
          </p:cNvSpPr>
          <p:nvPr>
            <p:ph sz="quarter" idx="10"/>
          </p:nvPr>
        </p:nvSpPr>
        <p:spPr>
          <a:xfrm>
            <a:off x="6427076" y="625475"/>
            <a:ext cx="2133600" cy="381000"/>
          </a:xfrm>
        </p:spPr>
        <p:txBody>
          <a:bodyPr/>
          <a:lstStyle/>
          <a:p>
            <a:pPr algn="r"/>
            <a:r>
              <a:rPr lang="en-US" sz="1800" dirty="0"/>
              <a:t>CPL 03-00-008</a:t>
            </a:r>
          </a:p>
          <a:p>
            <a:endParaRPr lang="en-US" dirty="0"/>
          </a:p>
        </p:txBody>
      </p:sp>
    </p:spTree>
    <p:extLst>
      <p:ext uri="{BB962C8B-B14F-4D97-AF65-F5344CB8AC3E}">
        <p14:creationId xmlns:p14="http://schemas.microsoft.com/office/powerpoint/2010/main" val="31544370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E01C-C3AC-4532-80BC-ACC418A0F664}"/>
              </a:ext>
            </a:extLst>
          </p:cNvPr>
          <p:cNvSpPr>
            <a:spLocks noGrp="1"/>
          </p:cNvSpPr>
          <p:nvPr>
            <p:ph type="title"/>
          </p:nvPr>
        </p:nvSpPr>
        <p:spPr/>
        <p:txBody>
          <a:bodyPr/>
          <a:lstStyle/>
          <a:p>
            <a:r>
              <a:rPr lang="en-US" dirty="0"/>
              <a:t>Food Manufacturing</a:t>
            </a:r>
          </a:p>
        </p:txBody>
      </p:sp>
      <p:sp>
        <p:nvSpPr>
          <p:cNvPr id="3" name="Content Placeholder 2">
            <a:extLst>
              <a:ext uri="{FF2B5EF4-FFF2-40B4-BE49-F238E27FC236}">
                <a16:creationId xmlns:a16="http://schemas.microsoft.com/office/drawing/2014/main" id="{31307B12-E051-4874-8869-9B7653F66C09}"/>
              </a:ext>
            </a:extLst>
          </p:cNvPr>
          <p:cNvSpPr>
            <a:spLocks noGrp="1"/>
          </p:cNvSpPr>
          <p:nvPr>
            <p:ph idx="1"/>
          </p:nvPr>
        </p:nvSpPr>
        <p:spPr>
          <a:xfrm>
            <a:off x="609600" y="1219200"/>
            <a:ext cx="8229600" cy="5638800"/>
          </a:xfrm>
        </p:spPr>
        <p:txBody>
          <a:bodyPr/>
          <a:lstStyle/>
          <a:p>
            <a:r>
              <a:rPr lang="en-US" dirty="0"/>
              <a:t>Industry groups:</a:t>
            </a:r>
          </a:p>
          <a:p>
            <a:pPr lvl="1"/>
            <a:endParaRPr lang="en-US" sz="800" dirty="0"/>
          </a:p>
          <a:p>
            <a:pPr marL="457200" lvl="1" indent="0">
              <a:buNone/>
            </a:pPr>
            <a:endParaRPr lang="en-US" sz="2200" dirty="0"/>
          </a:p>
        </p:txBody>
      </p:sp>
      <p:graphicFrame>
        <p:nvGraphicFramePr>
          <p:cNvPr id="5" name="Table 8">
            <a:extLst>
              <a:ext uri="{FF2B5EF4-FFF2-40B4-BE49-F238E27FC236}">
                <a16:creationId xmlns:a16="http://schemas.microsoft.com/office/drawing/2014/main" id="{8E264EA3-58F9-4FE2-9671-0AF4489BBDBB}"/>
              </a:ext>
            </a:extLst>
          </p:cNvPr>
          <p:cNvGraphicFramePr>
            <a:graphicFrameLocks noGrp="1"/>
          </p:cNvGraphicFramePr>
          <p:nvPr/>
        </p:nvGraphicFramePr>
        <p:xfrm>
          <a:off x="685799" y="1954578"/>
          <a:ext cx="7848600" cy="3227022"/>
        </p:xfrm>
        <a:graphic>
          <a:graphicData uri="http://schemas.openxmlformats.org/drawingml/2006/table">
            <a:tbl>
              <a:tblPr bandRow="1">
                <a:tableStyleId>{5C22544A-7EE6-4342-B048-85BDC9FD1C3A}</a:tableStyleId>
              </a:tblPr>
              <a:tblGrid>
                <a:gridCol w="1660281">
                  <a:extLst>
                    <a:ext uri="{9D8B030D-6E8A-4147-A177-3AD203B41FA5}">
                      <a16:colId xmlns:a16="http://schemas.microsoft.com/office/drawing/2014/main" val="1463058710"/>
                    </a:ext>
                  </a:extLst>
                </a:gridCol>
                <a:gridCol w="1844920">
                  <a:extLst>
                    <a:ext uri="{9D8B030D-6E8A-4147-A177-3AD203B41FA5}">
                      <a16:colId xmlns:a16="http://schemas.microsoft.com/office/drawing/2014/main" val="2115249186"/>
                    </a:ext>
                  </a:extLst>
                </a:gridCol>
                <a:gridCol w="2133600">
                  <a:extLst>
                    <a:ext uri="{9D8B030D-6E8A-4147-A177-3AD203B41FA5}">
                      <a16:colId xmlns:a16="http://schemas.microsoft.com/office/drawing/2014/main" val="4289814576"/>
                    </a:ext>
                  </a:extLst>
                </a:gridCol>
                <a:gridCol w="2209799">
                  <a:extLst>
                    <a:ext uri="{9D8B030D-6E8A-4147-A177-3AD203B41FA5}">
                      <a16:colId xmlns:a16="http://schemas.microsoft.com/office/drawing/2014/main" val="3096793177"/>
                    </a:ext>
                  </a:extLst>
                </a:gridCol>
              </a:tblGrid>
              <a:tr h="1901254">
                <a:tc>
                  <a:txBody>
                    <a:bodyPr/>
                    <a:lstStyle/>
                    <a:p>
                      <a:pPr algn="ctr"/>
                      <a:r>
                        <a:rPr lang="en-US" b="1" dirty="0">
                          <a:solidFill>
                            <a:schemeClr val="tx1"/>
                          </a:solidFill>
                          <a:latin typeface="Avenir Next LT Pro" panose="020B0504020202020204" pitchFamily="34" charset="0"/>
                        </a:rPr>
                        <a:t>NAICS 3111</a:t>
                      </a:r>
                    </a:p>
                    <a:p>
                      <a:pPr algn="ctr"/>
                      <a:r>
                        <a:rPr lang="en-US" b="0" dirty="0">
                          <a:solidFill>
                            <a:schemeClr val="tx1"/>
                          </a:solidFill>
                        </a:rPr>
                        <a:t>Animal Food Mfg.</a:t>
                      </a:r>
                    </a:p>
                  </a:txBody>
                  <a:tcPr anchor="ctr">
                    <a:solidFill>
                      <a:schemeClr val="bg1">
                        <a:lumMod val="85000"/>
                      </a:schemeClr>
                    </a:solidFill>
                  </a:tcPr>
                </a:tc>
                <a:tc>
                  <a:txBody>
                    <a:bodyPr/>
                    <a:lstStyle/>
                    <a:p>
                      <a:pPr algn="ctr"/>
                      <a:r>
                        <a:rPr lang="en-US" b="1" dirty="0">
                          <a:solidFill>
                            <a:schemeClr val="tx1"/>
                          </a:solidFill>
                          <a:latin typeface="Avenir Next LT Pro" panose="020B0504020202020204" pitchFamily="34" charset="0"/>
                        </a:rPr>
                        <a:t>NAICS 3112 </a:t>
                      </a:r>
                    </a:p>
                    <a:p>
                      <a:pPr algn="ctr"/>
                      <a:r>
                        <a:rPr lang="en-US" b="0" dirty="0">
                          <a:solidFill>
                            <a:schemeClr val="tx1"/>
                          </a:solidFill>
                        </a:rPr>
                        <a:t>Grain and Oilseed Milling</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venir Next LT Pro" panose="020B0504020202020204" pitchFamily="34" charset="0"/>
                        </a:rPr>
                        <a:t>NAICS 3113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a:t>
                      </a:r>
                      <a:r>
                        <a:rPr lang="en-US" b="0" dirty="0">
                          <a:solidFill>
                            <a:schemeClr val="tx1"/>
                          </a:solidFill>
                        </a:rPr>
                        <a:t>Sugar and Confectionery Mfg.</a:t>
                      </a:r>
                    </a:p>
                  </a:txBody>
                  <a:tcPr anchor="ctr">
                    <a:solidFill>
                      <a:schemeClr val="bg1">
                        <a:lumMod val="85000"/>
                      </a:schemeClr>
                    </a:solidFill>
                  </a:tcPr>
                </a:tc>
                <a:tc>
                  <a:txBody>
                    <a:bodyPr/>
                    <a:lstStyle/>
                    <a:p>
                      <a:pPr algn="ctr"/>
                      <a:r>
                        <a:rPr lang="en-US" b="1" dirty="0">
                          <a:solidFill>
                            <a:schemeClr val="tx1"/>
                          </a:solidFill>
                          <a:latin typeface="Avenir Next LT Pro" panose="020B0504020202020204" pitchFamily="34" charset="0"/>
                        </a:rPr>
                        <a:t>NAICS 3114 </a:t>
                      </a:r>
                    </a:p>
                    <a:p>
                      <a:pPr algn="ctr"/>
                      <a:r>
                        <a:rPr lang="en-US" b="0" dirty="0">
                          <a:solidFill>
                            <a:schemeClr val="tx1"/>
                          </a:solidFill>
                        </a:rPr>
                        <a:t>Fruit and Vegetable Preserving and Specialty Food Mfg.</a:t>
                      </a:r>
                    </a:p>
                  </a:txBody>
                  <a:tcPr anchor="ctr">
                    <a:solidFill>
                      <a:schemeClr val="bg1">
                        <a:lumMod val="85000"/>
                      </a:schemeClr>
                    </a:solidFill>
                  </a:tcPr>
                </a:tc>
                <a:extLst>
                  <a:ext uri="{0D108BD9-81ED-4DB2-BD59-A6C34878D82A}">
                    <a16:rowId xmlns:a16="http://schemas.microsoft.com/office/drawing/2014/main" val="2967379452"/>
                  </a:ext>
                </a:extLst>
              </a:tr>
              <a:tr h="13257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venir Next LT Pro" panose="020B0504020202020204" pitchFamily="34" charset="0"/>
                        </a:rPr>
                        <a:t>NAICS 3115 </a:t>
                      </a:r>
                      <a:r>
                        <a:rPr lang="en-US" b="0" dirty="0">
                          <a:solidFill>
                            <a:schemeClr val="tx1"/>
                          </a:solidFill>
                        </a:rPr>
                        <a:t>Dairy Product Mfg.</a:t>
                      </a:r>
                    </a:p>
                  </a:txBody>
                  <a:tcPr anchor="ctr">
                    <a:solidFill>
                      <a:schemeClr val="bg1">
                        <a:lumMod val="85000"/>
                      </a:schemeClr>
                    </a:solidFill>
                  </a:tcPr>
                </a:tc>
                <a:tc>
                  <a:txBody>
                    <a:bodyPr/>
                    <a:lstStyle/>
                    <a:p>
                      <a:pPr algn="ctr"/>
                      <a:r>
                        <a:rPr lang="en-US" b="1" dirty="0">
                          <a:solidFill>
                            <a:schemeClr val="tx1"/>
                          </a:solidFill>
                          <a:latin typeface="Avenir Next LT Pro" panose="020B0504020202020204" pitchFamily="34" charset="0"/>
                        </a:rPr>
                        <a:t>NAICS 3116</a:t>
                      </a:r>
                    </a:p>
                    <a:p>
                      <a:pPr algn="ctr"/>
                      <a:r>
                        <a:rPr lang="en-US" b="0" dirty="0">
                          <a:solidFill>
                            <a:schemeClr val="tx1"/>
                          </a:solidFill>
                        </a:rPr>
                        <a:t>Animal Slaughtering and Processing</a:t>
                      </a:r>
                    </a:p>
                  </a:txBody>
                  <a:tcPr anchor="ctr">
                    <a:solidFill>
                      <a:schemeClr val="bg1">
                        <a:lumMod val="85000"/>
                      </a:schemeClr>
                    </a:solidFill>
                  </a:tcPr>
                </a:tc>
                <a:tc>
                  <a:txBody>
                    <a:bodyPr/>
                    <a:lstStyle/>
                    <a:p>
                      <a:pPr algn="ctr"/>
                      <a:r>
                        <a:rPr lang="en-US" b="1" dirty="0">
                          <a:solidFill>
                            <a:schemeClr val="tx1"/>
                          </a:solidFill>
                          <a:latin typeface="Avenir Next LT Pro" panose="020B0504020202020204" pitchFamily="34" charset="0"/>
                        </a:rPr>
                        <a:t>NAICS 3117</a:t>
                      </a:r>
                    </a:p>
                    <a:p>
                      <a:pPr algn="ctr"/>
                      <a:r>
                        <a:rPr lang="en-US" b="0" dirty="0">
                          <a:solidFill>
                            <a:schemeClr val="tx1"/>
                          </a:solidFill>
                        </a:rPr>
                        <a:t>Seafood Product Prep and Packaging</a:t>
                      </a:r>
                    </a:p>
                  </a:txBody>
                  <a:tcPr anchor="ctr">
                    <a:solidFill>
                      <a:schemeClr val="bg1">
                        <a:lumMod val="85000"/>
                      </a:schemeClr>
                    </a:solidFill>
                  </a:tcPr>
                </a:tc>
                <a:tc>
                  <a:txBody>
                    <a:bodyPr/>
                    <a:lstStyle/>
                    <a:p>
                      <a:pPr algn="ctr"/>
                      <a:r>
                        <a:rPr lang="en-US" b="1" dirty="0">
                          <a:solidFill>
                            <a:schemeClr val="tx1"/>
                          </a:solidFill>
                          <a:latin typeface="Avenir Next LT Pro" panose="020B0504020202020204" pitchFamily="34" charset="0"/>
                        </a:rPr>
                        <a:t>NAICS 3118</a:t>
                      </a:r>
                    </a:p>
                    <a:p>
                      <a:pPr algn="ctr"/>
                      <a:r>
                        <a:rPr lang="en-US" b="0" dirty="0">
                          <a:solidFill>
                            <a:schemeClr val="tx1"/>
                          </a:solidFill>
                        </a:rPr>
                        <a:t>Bakeries and Tortilla Mfg.</a:t>
                      </a:r>
                    </a:p>
                  </a:txBody>
                  <a:tcPr anchor="ctr">
                    <a:solidFill>
                      <a:schemeClr val="bg1">
                        <a:lumMod val="85000"/>
                      </a:schemeClr>
                    </a:solidFill>
                  </a:tcPr>
                </a:tc>
                <a:extLst>
                  <a:ext uri="{0D108BD9-81ED-4DB2-BD59-A6C34878D82A}">
                    <a16:rowId xmlns:a16="http://schemas.microsoft.com/office/drawing/2014/main" val="561985142"/>
                  </a:ext>
                </a:extLst>
              </a:tr>
            </a:tbl>
          </a:graphicData>
        </a:graphic>
      </p:graphicFrame>
      <p:sp>
        <p:nvSpPr>
          <p:cNvPr id="6" name="TextBox 5">
            <a:extLst>
              <a:ext uri="{FF2B5EF4-FFF2-40B4-BE49-F238E27FC236}">
                <a16:creationId xmlns:a16="http://schemas.microsoft.com/office/drawing/2014/main" id="{1168406B-3FEF-4C1F-B1B1-D0C2338B914F}"/>
              </a:ext>
            </a:extLst>
          </p:cNvPr>
          <p:cNvSpPr txBox="1"/>
          <p:nvPr/>
        </p:nvSpPr>
        <p:spPr>
          <a:xfrm>
            <a:off x="609600" y="5355559"/>
            <a:ext cx="5259645" cy="892552"/>
          </a:xfrm>
          <a:prstGeom prst="rect">
            <a:avLst/>
          </a:prstGeom>
          <a:noFill/>
        </p:spPr>
        <p:txBody>
          <a:bodyPr wrap="none" rtlCol="0">
            <a:spAutoFit/>
          </a:bodyPr>
          <a:lstStyle/>
          <a:p>
            <a:r>
              <a:rPr lang="en-US" sz="1600" i="1" u="none" dirty="0">
                <a:latin typeface="Avenir Next LT Pro" panose="020B0504020202020204" pitchFamily="34" charset="0"/>
              </a:rPr>
              <a:t>NAICS - North American Industry Classification System </a:t>
            </a:r>
          </a:p>
          <a:p>
            <a:endParaRPr lang="en-US" dirty="0"/>
          </a:p>
        </p:txBody>
      </p:sp>
    </p:spTree>
    <p:extLst>
      <p:ext uri="{BB962C8B-B14F-4D97-AF65-F5344CB8AC3E}">
        <p14:creationId xmlns:p14="http://schemas.microsoft.com/office/powerpoint/2010/main" val="172112037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2C04-D62F-4EEF-B951-2A8FFF92CDBE}"/>
              </a:ext>
            </a:extLst>
          </p:cNvPr>
          <p:cNvSpPr>
            <a:spLocks noGrp="1"/>
          </p:cNvSpPr>
          <p:nvPr>
            <p:ph type="title"/>
          </p:nvPr>
        </p:nvSpPr>
        <p:spPr>
          <a:xfrm>
            <a:off x="609600" y="517525"/>
            <a:ext cx="7924800" cy="549275"/>
          </a:xfrm>
        </p:spPr>
        <p:txBody>
          <a:bodyPr/>
          <a:lstStyle/>
          <a:p>
            <a:r>
              <a:rPr lang="en-US" dirty="0"/>
              <a:t>Elements of a Dust Explosion</a:t>
            </a:r>
          </a:p>
        </p:txBody>
      </p:sp>
      <p:sp>
        <p:nvSpPr>
          <p:cNvPr id="16" name="Content Placeholder 2">
            <a:extLst>
              <a:ext uri="{FF2B5EF4-FFF2-40B4-BE49-F238E27FC236}">
                <a16:creationId xmlns:a16="http://schemas.microsoft.com/office/drawing/2014/main" id="{9ACAE4B3-181A-4A0A-9791-191C2EEFDA20}"/>
              </a:ext>
            </a:extLst>
          </p:cNvPr>
          <p:cNvSpPr txBox="1">
            <a:spLocks/>
          </p:cNvSpPr>
          <p:nvPr/>
        </p:nvSpPr>
        <p:spPr>
          <a:xfrm>
            <a:off x="571500" y="992766"/>
            <a:ext cx="8001000" cy="4834597"/>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buNone/>
            </a:pPr>
            <a:endParaRPr lang="en-US" u="none" kern="0" dirty="0">
              <a:latin typeface="Avenir Next LT Pro" panose="020B0504020202020204" pitchFamily="34" charset="0"/>
            </a:endParaRPr>
          </a:p>
        </p:txBody>
      </p:sp>
      <p:pic>
        <p:nvPicPr>
          <p:cNvPr id="14" name="Picture 13" descr="Shape, polygon&#10;&#10;Description automatically generated">
            <a:extLst>
              <a:ext uri="{FF2B5EF4-FFF2-40B4-BE49-F238E27FC236}">
                <a16:creationId xmlns:a16="http://schemas.microsoft.com/office/drawing/2014/main" id="{4DFC46ED-8713-BF1C-6BF0-EE898FB39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265254"/>
            <a:ext cx="8001000" cy="4363654"/>
          </a:xfrm>
          <a:prstGeom prst="rect">
            <a:avLst/>
          </a:prstGeom>
        </p:spPr>
      </p:pic>
    </p:spTree>
    <p:extLst>
      <p:ext uri="{BB962C8B-B14F-4D97-AF65-F5344CB8AC3E}">
        <p14:creationId xmlns:p14="http://schemas.microsoft.com/office/powerpoint/2010/main" val="430418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517525"/>
            <a:ext cx="7924800" cy="549275"/>
          </a:xfrm>
        </p:spPr>
        <p:txBody>
          <a:bodyPr/>
          <a:lstStyle/>
          <a:p>
            <a:r>
              <a:rPr lang="en-US" dirty="0"/>
              <a:t>Combustible Dust</a:t>
            </a:r>
          </a:p>
        </p:txBody>
      </p:sp>
      <p:sp>
        <p:nvSpPr>
          <p:cNvPr id="17411" name="Content Placeholder 2"/>
          <p:cNvSpPr>
            <a:spLocks noGrp="1"/>
          </p:cNvSpPr>
          <p:nvPr>
            <p:ph idx="1"/>
          </p:nvPr>
        </p:nvSpPr>
        <p:spPr>
          <a:xfrm>
            <a:off x="609600" y="1348352"/>
            <a:ext cx="8153400" cy="4595247"/>
          </a:xfrm>
        </p:spPr>
        <p:txBody>
          <a:bodyPr/>
          <a:lstStyle/>
          <a:p>
            <a:pPr marL="0" indent="0">
              <a:buNone/>
            </a:pPr>
            <a:r>
              <a:rPr lang="en-US" dirty="0"/>
              <a:t>If combustible dust hazard are not controlled the results can be disastrous:</a:t>
            </a:r>
          </a:p>
          <a:p>
            <a:pPr marL="0" indent="0">
              <a:buNone/>
            </a:pPr>
            <a:endParaRPr lang="en-US" sz="800" dirty="0"/>
          </a:p>
          <a:p>
            <a:r>
              <a:rPr lang="en-US" sz="2400" dirty="0"/>
              <a:t>Dust explosions have been linked to numerous fatal accidents. </a:t>
            </a:r>
          </a:p>
          <a:p>
            <a:endParaRPr lang="en-US" sz="800" dirty="0"/>
          </a:p>
          <a:p>
            <a:r>
              <a:rPr lang="en-US" sz="2400" dirty="0"/>
              <a:t>Between 1980 and 2005, the U.S. Chemical Safety Board investigated 281 combustible dust incidents that killed 119 workers and injured 718 others.</a:t>
            </a:r>
          </a:p>
          <a:p>
            <a:endParaRPr lang="en-US" sz="800" dirty="0"/>
          </a:p>
          <a:p>
            <a:r>
              <a:rPr lang="en-US" sz="2400" dirty="0"/>
              <a:t>Example:  2/7/2008 - Imperial Sugar Refinery</a:t>
            </a:r>
          </a:p>
          <a:p>
            <a:pPr lvl="1">
              <a:spcBef>
                <a:spcPts val="600"/>
              </a:spcBef>
            </a:pPr>
            <a:r>
              <a:rPr lang="en-US" sz="2000" dirty="0"/>
              <a:t>Large accumulations of sugar dust</a:t>
            </a:r>
          </a:p>
          <a:p>
            <a:pPr lvl="1">
              <a:spcBef>
                <a:spcPts val="600"/>
              </a:spcBef>
            </a:pPr>
            <a:r>
              <a:rPr lang="en-US" sz="2000" dirty="0"/>
              <a:t>14 deaths, 38 injured</a:t>
            </a:r>
          </a:p>
          <a:p>
            <a:endParaRPr lang="en-US" sz="2400" dirty="0"/>
          </a:p>
          <a:p>
            <a:endParaRPr lang="en-US" sz="2000" dirty="0"/>
          </a:p>
        </p:txBody>
      </p:sp>
      <p:sp>
        <p:nvSpPr>
          <p:cNvPr id="17415" name="Content Placeholder 3"/>
          <p:cNvSpPr>
            <a:spLocks/>
          </p:cNvSpPr>
          <p:nvPr/>
        </p:nvSpPr>
        <p:spPr bwMode="auto">
          <a:xfrm>
            <a:off x="6629400" y="609600"/>
            <a:ext cx="2133600" cy="381000"/>
          </a:xfrm>
          <a:prstGeom prst="rect">
            <a:avLst/>
          </a:prstGeom>
          <a:noFill/>
          <a:ln w="9525">
            <a:noFill/>
            <a:miter lim="800000"/>
            <a:headEnd/>
            <a:tailEnd/>
          </a:ln>
        </p:spPr>
        <p:txBody>
          <a:bodyPr/>
          <a:lstStyle/>
          <a:p>
            <a:pPr marL="342900" indent="-342900" algn="ctr">
              <a:buClr>
                <a:srgbClr val="910046"/>
              </a:buClr>
              <a:buSzPct val="84000"/>
              <a:buFont typeface="Wingdings" pitchFamily="2" charset="2"/>
              <a:buNone/>
            </a:pPr>
            <a:r>
              <a:rPr lang="en-US" sz="1800" u="none" dirty="0">
                <a:latin typeface="Avenir Next LT Pro" panose="020B0504020202020204" pitchFamily="34" charset="0"/>
              </a:rPr>
              <a:t>CPL 03-00-008</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DA68-91AA-4428-BDFC-BF58D18ABE1F}"/>
              </a:ext>
            </a:extLst>
          </p:cNvPr>
          <p:cNvSpPr>
            <a:spLocks noGrp="1"/>
          </p:cNvSpPr>
          <p:nvPr>
            <p:ph type="ctrTitle" sz="quarter"/>
          </p:nvPr>
        </p:nvSpPr>
        <p:spPr>
          <a:xfrm>
            <a:off x="886691" y="3051911"/>
            <a:ext cx="8229600" cy="760465"/>
          </a:xfrm>
        </p:spPr>
        <p:txBody>
          <a:bodyPr/>
          <a:lstStyle/>
          <a:p>
            <a:r>
              <a:rPr lang="en-US" dirty="0"/>
              <a:t>Ergonomics</a:t>
            </a:r>
          </a:p>
        </p:txBody>
      </p:sp>
      <p:sp>
        <p:nvSpPr>
          <p:cNvPr id="3" name="Subtitle 2">
            <a:extLst>
              <a:ext uri="{FF2B5EF4-FFF2-40B4-BE49-F238E27FC236}">
                <a16:creationId xmlns:a16="http://schemas.microsoft.com/office/drawing/2014/main" id="{08EE3D93-BC3B-47E7-B51C-6F5422E2C5C7}"/>
              </a:ext>
            </a:extLst>
          </p:cNvPr>
          <p:cNvSpPr>
            <a:spLocks noGrp="1"/>
          </p:cNvSpPr>
          <p:nvPr>
            <p:ph type="subTitle" sz="quarter" idx="1"/>
          </p:nvPr>
        </p:nvSpPr>
        <p:spPr>
          <a:xfrm>
            <a:off x="3347634" y="2069717"/>
            <a:ext cx="3288116" cy="637354"/>
          </a:xfrm>
        </p:spPr>
        <p:txBody>
          <a:bodyPr/>
          <a:lstStyle/>
          <a:p>
            <a:pPr marL="0" indent="0">
              <a:buNone/>
            </a:pPr>
            <a:r>
              <a:rPr lang="en-US" sz="3600" dirty="0">
                <a:solidFill>
                  <a:srgbClr val="102447"/>
                </a:solidFill>
              </a:rPr>
              <a:t>Focus Areas:</a:t>
            </a:r>
          </a:p>
        </p:txBody>
      </p:sp>
    </p:spTree>
    <p:extLst>
      <p:ext uri="{BB962C8B-B14F-4D97-AF65-F5344CB8AC3E}">
        <p14:creationId xmlns:p14="http://schemas.microsoft.com/office/powerpoint/2010/main" val="1309108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Ergonomics</a:t>
            </a:r>
          </a:p>
        </p:txBody>
      </p:sp>
      <p:sp>
        <p:nvSpPr>
          <p:cNvPr id="3" name="Content Placeholder 2"/>
          <p:cNvSpPr>
            <a:spLocks noGrp="1"/>
          </p:cNvSpPr>
          <p:nvPr>
            <p:ph idx="1"/>
          </p:nvPr>
        </p:nvSpPr>
        <p:spPr>
          <a:xfrm>
            <a:off x="533400" y="1363851"/>
            <a:ext cx="8001000" cy="4549112"/>
          </a:xfrm>
        </p:spPr>
        <p:txBody>
          <a:bodyPr>
            <a:normAutofit fontScale="92500"/>
          </a:bodyPr>
          <a:lstStyle/>
          <a:p>
            <a:r>
              <a:rPr lang="en-US" sz="2600" dirty="0"/>
              <a:t>Definition</a:t>
            </a:r>
          </a:p>
          <a:p>
            <a:pPr lvl="1"/>
            <a:endParaRPr lang="en-US" sz="800" b="1" dirty="0"/>
          </a:p>
          <a:p>
            <a:pPr lvl="1"/>
            <a:r>
              <a:rPr lang="en-US" sz="2200" dirty="0"/>
              <a:t>Ergonomics is defined as the science related to man and his work, embodying the anatomic, physiologic, and mechanical principles affecting the efficient use of human energy.</a:t>
            </a:r>
          </a:p>
          <a:p>
            <a:pPr lvl="1"/>
            <a:endParaRPr lang="en-US" sz="800" dirty="0"/>
          </a:p>
          <a:p>
            <a:pPr>
              <a:spcBef>
                <a:spcPts val="600"/>
              </a:spcBef>
            </a:pPr>
            <a:r>
              <a:rPr lang="en-US" sz="2600" dirty="0"/>
              <a:t>Injury examples</a:t>
            </a:r>
          </a:p>
          <a:p>
            <a:endParaRPr lang="en-US" sz="800" b="1" dirty="0"/>
          </a:p>
          <a:p>
            <a:pPr lvl="1"/>
            <a:r>
              <a:rPr lang="en-US" sz="2200" dirty="0"/>
              <a:t>Carpal tunnel syndrome; tendinitis; rotator </a:t>
            </a:r>
          </a:p>
          <a:p>
            <a:pPr marL="457200" lvl="1" indent="0">
              <a:buNone/>
            </a:pPr>
            <a:r>
              <a:rPr lang="en-US" sz="2200" dirty="0"/>
              <a:t>   cuff injuries (a shoulder problem); epicondylitis </a:t>
            </a:r>
          </a:p>
          <a:p>
            <a:pPr marL="457200" lvl="1" indent="0">
              <a:buNone/>
            </a:pPr>
            <a:r>
              <a:rPr lang="en-US" sz="2200" dirty="0"/>
              <a:t>   (an elbow problem); trigger finger; muscle </a:t>
            </a:r>
          </a:p>
          <a:p>
            <a:pPr marL="457200" lvl="1" indent="0">
              <a:buNone/>
            </a:pPr>
            <a:r>
              <a:rPr lang="en-US" sz="2200" dirty="0"/>
              <a:t>   strains and lower back injuries.</a:t>
            </a:r>
          </a:p>
          <a:p>
            <a:endParaRPr lang="en-US" sz="1000" dirty="0"/>
          </a:p>
          <a:p>
            <a:endParaRPr lang="en-US" dirty="0"/>
          </a:p>
          <a:p>
            <a:pPr lvl="1">
              <a:buFont typeface="Symbol" pitchFamily="18" charset="2"/>
              <a:buNone/>
            </a:pPr>
            <a:r>
              <a:rPr lang="en-US" sz="1800" dirty="0"/>
              <a:t> </a:t>
            </a:r>
          </a:p>
          <a:p>
            <a:pPr lvl="1"/>
            <a:endParaRPr lang="en-US" sz="1800" dirty="0"/>
          </a:p>
          <a:p>
            <a:pPr lvl="1"/>
            <a:endParaRPr lang="en-US" dirty="0"/>
          </a:p>
        </p:txBody>
      </p:sp>
      <p:sp>
        <p:nvSpPr>
          <p:cNvPr id="2" name="Content Placeholder 1">
            <a:extLst>
              <a:ext uri="{FF2B5EF4-FFF2-40B4-BE49-F238E27FC236}">
                <a16:creationId xmlns:a16="http://schemas.microsoft.com/office/drawing/2014/main" id="{78824EB7-36FE-425D-AF1D-B237CD5314C0}"/>
              </a:ext>
            </a:extLst>
          </p:cNvPr>
          <p:cNvSpPr>
            <a:spLocks noGrp="1"/>
          </p:cNvSpPr>
          <p:nvPr>
            <p:ph sz="quarter" idx="10"/>
          </p:nvPr>
        </p:nvSpPr>
        <p:spPr>
          <a:xfrm>
            <a:off x="6705600" y="609600"/>
            <a:ext cx="2133600" cy="381000"/>
          </a:xfrm>
        </p:spPr>
        <p:txBody>
          <a:bodyPr/>
          <a:lstStyle/>
          <a:p>
            <a:r>
              <a:rPr lang="en-US" sz="1800" dirty="0"/>
              <a:t>NCGS 95-129(1)</a:t>
            </a:r>
          </a:p>
          <a:p>
            <a:endParaRPr lang="en-US" dirty="0"/>
          </a:p>
        </p:txBody>
      </p:sp>
      <p:pic>
        <p:nvPicPr>
          <p:cNvPr id="5" name="Picture 4" descr="A picture containing text, handwear&#10;&#10;Description automatically generated">
            <a:extLst>
              <a:ext uri="{FF2B5EF4-FFF2-40B4-BE49-F238E27FC236}">
                <a16:creationId xmlns:a16="http://schemas.microsoft.com/office/drawing/2014/main" id="{1B7E4F18-7067-EE02-5978-346D5C5D7F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4264" y="4114800"/>
            <a:ext cx="1223319" cy="1676400"/>
          </a:xfrm>
          <a:prstGeom prst="rect">
            <a:avLst/>
          </a:prstGeo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609600" y="457200"/>
            <a:ext cx="8458200" cy="549275"/>
          </a:xfrm>
        </p:spPr>
        <p:txBody>
          <a:bodyPr/>
          <a:lstStyle/>
          <a:p>
            <a:r>
              <a:rPr lang="en-US" altLang="en-US" dirty="0"/>
              <a:t>Ergonomic Program Elements</a:t>
            </a:r>
          </a:p>
        </p:txBody>
      </p:sp>
      <p:sp>
        <p:nvSpPr>
          <p:cNvPr id="53251" name="Rectangle 3"/>
          <p:cNvSpPr>
            <a:spLocks noGrp="1" noChangeArrowheads="1"/>
          </p:cNvSpPr>
          <p:nvPr>
            <p:ph idx="1"/>
          </p:nvPr>
        </p:nvSpPr>
        <p:spPr>
          <a:xfrm>
            <a:off x="533400" y="1219200"/>
            <a:ext cx="7050088" cy="4114800"/>
          </a:xfrm>
        </p:spPr>
        <p:txBody>
          <a:bodyPr>
            <a:normAutofit fontScale="92500" lnSpcReduction="10000"/>
          </a:bodyPr>
          <a:lstStyle/>
          <a:p>
            <a:pPr>
              <a:lnSpc>
                <a:spcPct val="150000"/>
              </a:lnSpc>
              <a:buSzPct val="90000"/>
            </a:pPr>
            <a:r>
              <a:rPr lang="en-US" altLang="en-US" dirty="0"/>
              <a:t>Management commitment</a:t>
            </a:r>
          </a:p>
          <a:p>
            <a:pPr>
              <a:lnSpc>
                <a:spcPct val="150000"/>
              </a:lnSpc>
              <a:buSzPct val="90000"/>
            </a:pPr>
            <a:r>
              <a:rPr lang="en-US" altLang="en-US" dirty="0"/>
              <a:t>Employee involvement</a:t>
            </a:r>
          </a:p>
          <a:p>
            <a:pPr>
              <a:lnSpc>
                <a:spcPct val="150000"/>
              </a:lnSpc>
              <a:buSzPct val="90000"/>
            </a:pPr>
            <a:r>
              <a:rPr lang="en-US" altLang="en-US" dirty="0"/>
              <a:t>Training</a:t>
            </a:r>
          </a:p>
          <a:p>
            <a:pPr>
              <a:lnSpc>
                <a:spcPct val="150000"/>
              </a:lnSpc>
              <a:buSzPct val="90000"/>
            </a:pPr>
            <a:r>
              <a:rPr lang="en-US" altLang="en-US" dirty="0"/>
              <a:t>Workplace analysis</a:t>
            </a:r>
          </a:p>
          <a:p>
            <a:pPr>
              <a:lnSpc>
                <a:spcPct val="150000"/>
              </a:lnSpc>
              <a:buSzPct val="90000"/>
            </a:pPr>
            <a:r>
              <a:rPr lang="en-US" altLang="en-US" dirty="0"/>
              <a:t>Prevention and control measures</a:t>
            </a:r>
          </a:p>
          <a:p>
            <a:pPr>
              <a:lnSpc>
                <a:spcPct val="150000"/>
              </a:lnSpc>
              <a:buSzPct val="90000"/>
            </a:pPr>
            <a:r>
              <a:rPr lang="en-US" altLang="en-US" dirty="0"/>
              <a:t>Medical management</a:t>
            </a:r>
          </a:p>
          <a:p>
            <a:pPr>
              <a:lnSpc>
                <a:spcPct val="150000"/>
              </a:lnSpc>
              <a:buSzPct val="90000"/>
            </a:pPr>
            <a:r>
              <a:rPr lang="en-US" altLang="en-US" dirty="0"/>
              <a:t>Program evaluation</a:t>
            </a:r>
          </a:p>
        </p:txBody>
      </p:sp>
      <p:pic>
        <p:nvPicPr>
          <p:cNvPr id="2" name="Picture 1">
            <a:extLst>
              <a:ext uri="{FF2B5EF4-FFF2-40B4-BE49-F238E27FC236}">
                <a16:creationId xmlns:a16="http://schemas.microsoft.com/office/drawing/2014/main" id="{27DF8DD6-B36E-A7C0-633A-5B7005208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219200"/>
            <a:ext cx="1716584" cy="4709874"/>
          </a:xfrm>
          <a:prstGeom prst="rect">
            <a:avLst/>
          </a:prstGeom>
        </p:spPr>
      </p:pic>
    </p:spTree>
    <p:extLst>
      <p:ext uri="{BB962C8B-B14F-4D97-AF65-F5344CB8AC3E}">
        <p14:creationId xmlns:p14="http://schemas.microsoft.com/office/powerpoint/2010/main" val="78806824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456426"/>
            <a:ext cx="8534400" cy="553998"/>
          </a:xfrm>
        </p:spPr>
        <p:txBody>
          <a:bodyPr anchor="ctr"/>
          <a:lstStyle/>
          <a:p>
            <a:pPr eaLnBrk="1" hangingPunct="1"/>
            <a:r>
              <a:rPr lang="en-US" altLang="en-US" dirty="0"/>
              <a:t>Movement/Environmental Stressors</a:t>
            </a:r>
          </a:p>
        </p:txBody>
      </p:sp>
      <p:sp>
        <p:nvSpPr>
          <p:cNvPr id="6" name="Rectangle 3">
            <a:extLst>
              <a:ext uri="{FF2B5EF4-FFF2-40B4-BE49-F238E27FC236}">
                <a16:creationId xmlns:a16="http://schemas.microsoft.com/office/drawing/2014/main" id="{592DE8D4-1CDC-410A-AC60-4F9CD7681B19}"/>
              </a:ext>
            </a:extLst>
          </p:cNvPr>
          <p:cNvSpPr>
            <a:spLocks noGrp="1" noChangeArrowheads="1"/>
          </p:cNvSpPr>
          <p:nvPr>
            <p:ph idx="1"/>
          </p:nvPr>
        </p:nvSpPr>
        <p:spPr>
          <a:xfrm>
            <a:off x="533400" y="1425844"/>
            <a:ext cx="6588126" cy="4593956"/>
          </a:xfrm>
        </p:spPr>
        <p:txBody>
          <a:bodyPr/>
          <a:lstStyle/>
          <a:p>
            <a:pPr eaLnBrk="1" hangingPunct="1">
              <a:spcBef>
                <a:spcPts val="600"/>
              </a:spcBef>
            </a:pPr>
            <a:r>
              <a:rPr lang="en-US" altLang="en-US" dirty="0"/>
              <a:t>Repetitive motions: </a:t>
            </a:r>
            <a:r>
              <a:rPr lang="en-US" altLang="en-US" sz="2000" i="1" dirty="0"/>
              <a:t>Frequent and rapid muscular contractions</a:t>
            </a:r>
          </a:p>
          <a:p>
            <a:pPr eaLnBrk="1" hangingPunct="1">
              <a:spcBef>
                <a:spcPts val="600"/>
              </a:spcBef>
            </a:pPr>
            <a:endParaRPr lang="en-US" altLang="en-US" sz="800" dirty="0"/>
          </a:p>
          <a:p>
            <a:pPr eaLnBrk="1" hangingPunct="1">
              <a:spcBef>
                <a:spcPts val="600"/>
              </a:spcBef>
            </a:pPr>
            <a:r>
              <a:rPr lang="en-US" altLang="en-US" dirty="0"/>
              <a:t>Static postures: </a:t>
            </a:r>
            <a:r>
              <a:rPr lang="en-US" altLang="en-US" sz="2000" i="1" dirty="0"/>
              <a:t>In one position for long periods, reduces blood flow</a:t>
            </a:r>
          </a:p>
          <a:p>
            <a:pPr eaLnBrk="1" hangingPunct="1">
              <a:spcBef>
                <a:spcPts val="600"/>
              </a:spcBef>
            </a:pPr>
            <a:endParaRPr lang="en-US" altLang="en-US" sz="800" i="1" dirty="0"/>
          </a:p>
          <a:p>
            <a:pPr>
              <a:spcBef>
                <a:spcPts val="600"/>
              </a:spcBef>
            </a:pPr>
            <a:r>
              <a:rPr lang="en-US" altLang="en-US" dirty="0"/>
              <a:t>Movement: </a:t>
            </a:r>
            <a:r>
              <a:rPr lang="en-US" altLang="en-US" sz="2000" i="1" dirty="0"/>
              <a:t>Affected by work pace and task variety</a:t>
            </a:r>
          </a:p>
          <a:p>
            <a:pPr marL="457200" lvl="1" indent="0" eaLnBrk="1" hangingPunct="1">
              <a:spcBef>
                <a:spcPts val="600"/>
              </a:spcBef>
              <a:buNone/>
            </a:pPr>
            <a:endParaRPr lang="en-US" altLang="en-US" sz="800" dirty="0"/>
          </a:p>
          <a:p>
            <a:pPr eaLnBrk="1" hangingPunct="1">
              <a:spcBef>
                <a:spcPts val="600"/>
              </a:spcBef>
            </a:pPr>
            <a:r>
              <a:rPr lang="en-US" altLang="en-US" dirty="0"/>
              <a:t>Temperature: </a:t>
            </a:r>
            <a:r>
              <a:rPr lang="en-US" altLang="en-US" sz="2000" i="1" dirty="0"/>
              <a:t>Psychological effects, hot, cold</a:t>
            </a:r>
          </a:p>
          <a:p>
            <a:pPr marL="0" indent="0" eaLnBrk="1" hangingPunct="1">
              <a:spcBef>
                <a:spcPts val="600"/>
              </a:spcBef>
              <a:buNone/>
            </a:pPr>
            <a:endParaRPr lang="en-US" altLang="en-US" sz="800" i="1" dirty="0"/>
          </a:p>
          <a:p>
            <a:pPr eaLnBrk="1" hangingPunct="1">
              <a:spcBef>
                <a:spcPts val="600"/>
              </a:spcBef>
            </a:pPr>
            <a:r>
              <a:rPr lang="en-US" altLang="en-US" dirty="0"/>
              <a:t>Vibration:</a:t>
            </a:r>
            <a:r>
              <a:rPr lang="en-US" altLang="en-US" i="1" dirty="0"/>
              <a:t> </a:t>
            </a:r>
            <a:r>
              <a:rPr lang="en-US" altLang="en-US" sz="2000" i="1" dirty="0"/>
              <a:t>Damage small blood vessels and nerves</a:t>
            </a:r>
          </a:p>
          <a:p>
            <a:pPr eaLnBrk="1" hangingPunct="1"/>
            <a:endParaRPr lang="en-US" altLang="en-US" sz="800" dirty="0"/>
          </a:p>
          <a:p>
            <a:pPr eaLnBrk="1" hangingPunct="1"/>
            <a:endParaRPr lang="en-US" altLang="en-US" sz="2000" dirty="0"/>
          </a:p>
          <a:p>
            <a:pPr eaLnBrk="1" hangingPunct="1"/>
            <a:endParaRPr lang="en-US" altLang="en-US" dirty="0"/>
          </a:p>
        </p:txBody>
      </p:sp>
      <p:pic>
        <p:nvPicPr>
          <p:cNvPr id="2" name="Picture 1">
            <a:extLst>
              <a:ext uri="{FF2B5EF4-FFF2-40B4-BE49-F238E27FC236}">
                <a16:creationId xmlns:a16="http://schemas.microsoft.com/office/drawing/2014/main" id="{FCAAC3D8-1079-4A15-8C57-6A367A2B1EDF}"/>
              </a:ext>
            </a:extLst>
          </p:cNvPr>
          <p:cNvPicPr>
            <a:picLocks noChangeAspect="1"/>
          </p:cNvPicPr>
          <p:nvPr/>
        </p:nvPicPr>
        <p:blipFill>
          <a:blip r:embed="rId3"/>
          <a:stretch>
            <a:fillRect/>
          </a:stretch>
        </p:blipFill>
        <p:spPr>
          <a:xfrm>
            <a:off x="7159626" y="2057400"/>
            <a:ext cx="1450974" cy="3353091"/>
          </a:xfrm>
          <a:prstGeom prst="rect">
            <a:avLst/>
          </a:prstGeom>
        </p:spPr>
      </p:pic>
    </p:spTree>
    <p:extLst>
      <p:ext uri="{BB962C8B-B14F-4D97-AF65-F5344CB8AC3E}">
        <p14:creationId xmlns:p14="http://schemas.microsoft.com/office/powerpoint/2010/main" val="56382653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609600" y="457200"/>
            <a:ext cx="7620000" cy="554038"/>
          </a:xfrm>
        </p:spPr>
        <p:txBody>
          <a:bodyPr anchor="ctr"/>
          <a:lstStyle/>
          <a:p>
            <a:pPr eaLnBrk="1" hangingPunct="1"/>
            <a:r>
              <a:rPr lang="en-US" altLang="en-US" dirty="0"/>
              <a:t>Workplace Problems and Losses</a:t>
            </a:r>
          </a:p>
        </p:txBody>
      </p:sp>
      <p:sp>
        <p:nvSpPr>
          <p:cNvPr id="8195" name="Rectangle 1027"/>
          <p:cNvSpPr>
            <a:spLocks noGrp="1" noChangeArrowheads="1"/>
          </p:cNvSpPr>
          <p:nvPr>
            <p:ph sz="half" idx="1"/>
          </p:nvPr>
        </p:nvSpPr>
        <p:spPr>
          <a:xfrm>
            <a:off x="609600" y="1295400"/>
            <a:ext cx="8229600" cy="5135563"/>
          </a:xfrm>
        </p:spPr>
        <p:txBody>
          <a:bodyPr/>
          <a:lstStyle/>
          <a:p>
            <a:pPr eaLnBrk="1" hangingPunct="1">
              <a:spcBef>
                <a:spcPts val="600"/>
              </a:spcBef>
            </a:pPr>
            <a:r>
              <a:rPr lang="en-US" altLang="en-US" dirty="0"/>
              <a:t>Increased discomfort, pain, injury or illness</a:t>
            </a:r>
          </a:p>
          <a:p>
            <a:pPr eaLnBrk="1" hangingPunct="1">
              <a:spcBef>
                <a:spcPts val="600"/>
              </a:spcBef>
            </a:pPr>
            <a:endParaRPr lang="en-US" altLang="en-US" sz="800" dirty="0"/>
          </a:p>
          <a:p>
            <a:pPr eaLnBrk="1" hangingPunct="1">
              <a:spcBef>
                <a:spcPts val="600"/>
              </a:spcBef>
            </a:pPr>
            <a:r>
              <a:rPr lang="en-US" altLang="en-US" dirty="0"/>
              <a:t>Workers’ compensation costs</a:t>
            </a:r>
          </a:p>
          <a:p>
            <a:pPr eaLnBrk="1" hangingPunct="1">
              <a:spcBef>
                <a:spcPts val="600"/>
              </a:spcBef>
            </a:pPr>
            <a:endParaRPr lang="en-US" altLang="en-US" sz="800" dirty="0"/>
          </a:p>
          <a:p>
            <a:pPr eaLnBrk="1" hangingPunct="1">
              <a:spcBef>
                <a:spcPts val="600"/>
              </a:spcBef>
            </a:pPr>
            <a:r>
              <a:rPr lang="en-US" altLang="en-US" dirty="0"/>
              <a:t>Lost or restricted work time</a:t>
            </a:r>
          </a:p>
          <a:p>
            <a:pPr eaLnBrk="1" hangingPunct="1">
              <a:spcBef>
                <a:spcPts val="600"/>
              </a:spcBef>
            </a:pPr>
            <a:endParaRPr lang="en-US" altLang="en-US" sz="800" dirty="0"/>
          </a:p>
          <a:p>
            <a:pPr eaLnBrk="1" hangingPunct="1">
              <a:spcBef>
                <a:spcPts val="600"/>
              </a:spcBef>
            </a:pPr>
            <a:r>
              <a:rPr lang="en-US" altLang="en-US" dirty="0"/>
              <a:t>Short- or long-term disability</a:t>
            </a:r>
          </a:p>
          <a:p>
            <a:pPr eaLnBrk="1" hangingPunct="1">
              <a:spcBef>
                <a:spcPts val="600"/>
              </a:spcBef>
            </a:pPr>
            <a:endParaRPr lang="en-US" altLang="en-US" sz="800" dirty="0"/>
          </a:p>
          <a:p>
            <a:pPr eaLnBrk="1" hangingPunct="1">
              <a:spcBef>
                <a:spcPts val="600"/>
              </a:spcBef>
            </a:pPr>
            <a:r>
              <a:rPr lang="en-US" altLang="en-US" dirty="0"/>
              <a:t>Increased absenteeism</a:t>
            </a:r>
          </a:p>
          <a:p>
            <a:pPr eaLnBrk="1" hangingPunct="1">
              <a:spcBef>
                <a:spcPts val="600"/>
              </a:spcBef>
            </a:pPr>
            <a:endParaRPr lang="en-US" altLang="en-US" sz="800" dirty="0"/>
          </a:p>
          <a:p>
            <a:pPr eaLnBrk="1" hangingPunct="1">
              <a:spcBef>
                <a:spcPts val="600"/>
              </a:spcBef>
            </a:pPr>
            <a:r>
              <a:rPr lang="en-US" altLang="en-US" dirty="0"/>
              <a:t>Greater turnover</a:t>
            </a:r>
          </a:p>
          <a:p>
            <a:pPr eaLnBrk="1" hangingPunct="1">
              <a:spcBef>
                <a:spcPts val="600"/>
              </a:spcBef>
            </a:pPr>
            <a:endParaRPr lang="en-US" altLang="en-US" sz="800" dirty="0"/>
          </a:p>
          <a:p>
            <a:pPr eaLnBrk="1" hangingPunct="1">
              <a:spcBef>
                <a:spcPts val="600"/>
              </a:spcBef>
            </a:pPr>
            <a:r>
              <a:rPr lang="en-US" altLang="en-US" dirty="0"/>
              <a:t>Low morale</a:t>
            </a:r>
          </a:p>
          <a:p>
            <a:pPr eaLnBrk="1" hangingPunct="1">
              <a:spcBef>
                <a:spcPts val="600"/>
              </a:spcBef>
            </a:pPr>
            <a:endParaRPr lang="en-US" altLang="en-US" sz="800" dirty="0"/>
          </a:p>
          <a:p>
            <a:pPr eaLnBrk="1" hangingPunct="1">
              <a:spcBef>
                <a:spcPts val="600"/>
              </a:spcBef>
            </a:pPr>
            <a:r>
              <a:rPr lang="en-US" altLang="en-US" dirty="0"/>
              <a:t>Decreased productivity and/or quality</a:t>
            </a:r>
          </a:p>
          <a:p>
            <a:pPr eaLnBrk="1" hangingPunct="1">
              <a:lnSpc>
                <a:spcPct val="150000"/>
              </a:lnSpc>
            </a:pPr>
            <a:endParaRPr lang="en-US" altLang="en-US" dirty="0"/>
          </a:p>
          <a:p>
            <a:pPr eaLnBrk="1" hangingPunct="1">
              <a:lnSpc>
                <a:spcPct val="150000"/>
              </a:lnSpc>
            </a:pPr>
            <a:endParaRPr lang="en-US" alt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438400"/>
            <a:ext cx="2781115" cy="2428875"/>
          </a:xfrm>
          <a:prstGeom prst="rect">
            <a:avLst/>
          </a:prstGeom>
        </p:spPr>
      </p:pic>
    </p:spTree>
    <p:extLst>
      <p:ext uri="{BB962C8B-B14F-4D97-AF65-F5344CB8AC3E}">
        <p14:creationId xmlns:p14="http://schemas.microsoft.com/office/powerpoint/2010/main" val="414146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9B04A3-626C-4ECD-B37B-949100578347}"/>
              </a:ext>
            </a:extLst>
          </p:cNvPr>
          <p:cNvPicPr>
            <a:picLocks noChangeAspect="1"/>
          </p:cNvPicPr>
          <p:nvPr/>
        </p:nvPicPr>
        <p:blipFill>
          <a:blip r:embed="rId3">
            <a:extLst>
              <a:ext uri="{28A0092B-C50C-407E-A947-70E740481C1C}">
                <a14:useLocalDpi xmlns:a14="http://schemas.microsoft.com/office/drawing/2010/main" val="0"/>
              </a:ext>
            </a:extLst>
          </a:blip>
          <a:srcRect t="54" b="54"/>
          <a:stretch/>
        </p:blipFill>
        <p:spPr>
          <a:xfrm>
            <a:off x="753035" y="1219200"/>
            <a:ext cx="7696200" cy="4662121"/>
          </a:xfrm>
          <a:prstGeom prst="rect">
            <a:avLst/>
          </a:prstGeom>
        </p:spPr>
      </p:pic>
      <p:sp>
        <p:nvSpPr>
          <p:cNvPr id="8194" name="Rectangle 1026"/>
          <p:cNvSpPr>
            <a:spLocks noGrp="1" noChangeArrowheads="1"/>
          </p:cNvSpPr>
          <p:nvPr>
            <p:ph type="title"/>
          </p:nvPr>
        </p:nvSpPr>
        <p:spPr>
          <a:xfrm>
            <a:off x="609600" y="457200"/>
            <a:ext cx="7620000" cy="554038"/>
          </a:xfrm>
        </p:spPr>
        <p:txBody>
          <a:bodyPr anchor="ctr"/>
          <a:lstStyle/>
          <a:p>
            <a:pPr eaLnBrk="1" hangingPunct="1"/>
            <a:r>
              <a:rPr lang="en-US" altLang="en-US" dirty="0"/>
              <a:t>Hierarchy of Controls</a:t>
            </a:r>
          </a:p>
        </p:txBody>
      </p:sp>
      <p:sp>
        <p:nvSpPr>
          <p:cNvPr id="8195" name="Rectangle 1027"/>
          <p:cNvSpPr>
            <a:spLocks noGrp="1" noChangeArrowheads="1"/>
          </p:cNvSpPr>
          <p:nvPr>
            <p:ph sz="half" idx="1"/>
          </p:nvPr>
        </p:nvSpPr>
        <p:spPr>
          <a:xfrm>
            <a:off x="694765" y="1371600"/>
            <a:ext cx="8229600" cy="5135563"/>
          </a:xfrm>
        </p:spPr>
        <p:txBody>
          <a:bodyPr/>
          <a:lstStyle/>
          <a:p>
            <a:pPr eaLnBrk="1" hangingPunct="1">
              <a:lnSpc>
                <a:spcPct val="150000"/>
              </a:lnSpc>
            </a:pPr>
            <a:endParaRPr lang="en-US" altLang="en-US" dirty="0"/>
          </a:p>
          <a:p>
            <a:pPr eaLnBrk="1" hangingPunct="1">
              <a:lnSpc>
                <a:spcPct val="150000"/>
              </a:lnSpc>
            </a:pPr>
            <a:endParaRPr lang="en-US" altLang="en-US" sz="1800" dirty="0"/>
          </a:p>
        </p:txBody>
      </p:sp>
    </p:spTree>
    <p:extLst>
      <p:ext uri="{BB962C8B-B14F-4D97-AF65-F5344CB8AC3E}">
        <p14:creationId xmlns:p14="http://schemas.microsoft.com/office/powerpoint/2010/main" val="2053861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457200"/>
            <a:ext cx="7848600" cy="549275"/>
          </a:xfrm>
        </p:spPr>
        <p:txBody>
          <a:bodyPr/>
          <a:lstStyle/>
          <a:p>
            <a:r>
              <a:rPr lang="en-US" altLang="en-US"/>
              <a:t>NCDOL OSH Division Perspective</a:t>
            </a:r>
          </a:p>
        </p:txBody>
      </p:sp>
      <p:sp>
        <p:nvSpPr>
          <p:cNvPr id="52227" name="Rectangle 3"/>
          <p:cNvSpPr>
            <a:spLocks noGrp="1" noChangeArrowheads="1"/>
          </p:cNvSpPr>
          <p:nvPr>
            <p:ph idx="1"/>
          </p:nvPr>
        </p:nvSpPr>
        <p:spPr>
          <a:xfrm>
            <a:off x="609600" y="1295400"/>
            <a:ext cx="7848600" cy="4262438"/>
          </a:xfrm>
        </p:spPr>
        <p:txBody>
          <a:bodyPr/>
          <a:lstStyle/>
          <a:p>
            <a:r>
              <a:rPr lang="en-US" altLang="en-US" sz="2400" dirty="0"/>
              <a:t>North Carolina employers can be cited for ergonomic violations without an OSHA ergonomic standard.</a:t>
            </a:r>
          </a:p>
          <a:p>
            <a:endParaRPr lang="en-US" altLang="en-US" sz="2400" dirty="0"/>
          </a:p>
          <a:p>
            <a:r>
              <a:rPr lang="en-US" altLang="en-US" sz="2400" dirty="0"/>
              <a:t>Field Operations Manual (FOM) Chapter XVII</a:t>
            </a:r>
          </a:p>
          <a:p>
            <a:pPr lvl="1"/>
            <a:r>
              <a:rPr lang="en-US" altLang="en-US" i="1" dirty="0"/>
              <a:t>Phase 1</a:t>
            </a:r>
          </a:p>
          <a:p>
            <a:pPr lvl="1"/>
            <a:r>
              <a:rPr lang="en-US" altLang="en-US" i="1" dirty="0"/>
              <a:t>Phase 2</a:t>
            </a:r>
          </a:p>
          <a:p>
            <a:pPr lvl="1"/>
            <a:r>
              <a:rPr lang="en-US" altLang="en-US" i="1" dirty="0"/>
              <a:t>Phase 3</a:t>
            </a:r>
          </a:p>
          <a:p>
            <a:pPr lvl="1"/>
            <a:endParaRPr lang="en-US" altLang="en-US" dirty="0"/>
          </a:p>
          <a:p>
            <a:r>
              <a:rPr lang="en-US" altLang="en-US" sz="2400" dirty="0"/>
              <a:t>Current citations are issued under the </a:t>
            </a:r>
          </a:p>
          <a:p>
            <a:pPr marL="0" indent="0">
              <a:buNone/>
            </a:pPr>
            <a:r>
              <a:rPr lang="en-US" altLang="en-US" sz="2400" dirty="0"/>
              <a:t>  General Duty Clause.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752" y="3657599"/>
            <a:ext cx="1702682" cy="2189163"/>
          </a:xfrm>
          <a:prstGeom prst="rect">
            <a:avLst/>
          </a:prstGeom>
          <a:solidFill>
            <a:schemeClr val="bg1">
              <a:lumMod val="95000"/>
            </a:schemeClr>
          </a:solidFill>
          <a:ln>
            <a:solidFill>
              <a:schemeClr val="bg1">
                <a:lumMod val="75000"/>
              </a:schemeClr>
            </a:solidFill>
          </a:ln>
        </p:spPr>
      </p:pic>
    </p:spTree>
    <p:extLst>
      <p:ext uri="{BB962C8B-B14F-4D97-AF65-F5344CB8AC3E}">
        <p14:creationId xmlns:p14="http://schemas.microsoft.com/office/powerpoint/2010/main" val="337674277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DA68-91AA-4428-BDFC-BF58D18ABE1F}"/>
              </a:ext>
            </a:extLst>
          </p:cNvPr>
          <p:cNvSpPr>
            <a:spLocks noGrp="1"/>
          </p:cNvSpPr>
          <p:nvPr>
            <p:ph type="ctrTitle" sz="quarter"/>
          </p:nvPr>
        </p:nvSpPr>
        <p:spPr>
          <a:xfrm>
            <a:off x="886691" y="3051911"/>
            <a:ext cx="8229600" cy="760465"/>
          </a:xfrm>
        </p:spPr>
        <p:txBody>
          <a:bodyPr/>
          <a:lstStyle/>
          <a:p>
            <a:r>
              <a:rPr lang="en-US" dirty="0"/>
              <a:t>Recordkeeping</a:t>
            </a:r>
          </a:p>
        </p:txBody>
      </p:sp>
      <p:sp>
        <p:nvSpPr>
          <p:cNvPr id="3" name="Subtitle 2">
            <a:extLst>
              <a:ext uri="{FF2B5EF4-FFF2-40B4-BE49-F238E27FC236}">
                <a16:creationId xmlns:a16="http://schemas.microsoft.com/office/drawing/2014/main" id="{08EE3D93-BC3B-47E7-B51C-6F5422E2C5C7}"/>
              </a:ext>
            </a:extLst>
          </p:cNvPr>
          <p:cNvSpPr>
            <a:spLocks noGrp="1"/>
          </p:cNvSpPr>
          <p:nvPr>
            <p:ph type="subTitle" sz="quarter" idx="1"/>
          </p:nvPr>
        </p:nvSpPr>
        <p:spPr>
          <a:xfrm>
            <a:off x="3130658" y="2069717"/>
            <a:ext cx="3505092" cy="637354"/>
          </a:xfrm>
        </p:spPr>
        <p:txBody>
          <a:bodyPr/>
          <a:lstStyle/>
          <a:p>
            <a:pPr marL="0" indent="0">
              <a:buNone/>
            </a:pPr>
            <a:r>
              <a:rPr lang="en-US" sz="3600" dirty="0">
                <a:solidFill>
                  <a:srgbClr val="102447"/>
                </a:solidFill>
              </a:rPr>
              <a:t>Focus Areas:</a:t>
            </a:r>
          </a:p>
        </p:txBody>
      </p:sp>
    </p:spTree>
    <p:extLst>
      <p:ext uri="{BB962C8B-B14F-4D97-AF65-F5344CB8AC3E}">
        <p14:creationId xmlns:p14="http://schemas.microsoft.com/office/powerpoint/2010/main" val="185088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FC1EC8A-08DB-4A05-AFDD-34A75A9A8B04}"/>
              </a:ext>
            </a:extLst>
          </p:cNvPr>
          <p:cNvSpPr>
            <a:spLocks noGrp="1" noChangeArrowheads="1"/>
          </p:cNvSpPr>
          <p:nvPr>
            <p:ph type="title"/>
          </p:nvPr>
        </p:nvSpPr>
        <p:spPr>
          <a:xfrm>
            <a:off x="609600" y="0"/>
            <a:ext cx="8001000" cy="1600438"/>
          </a:xfrm>
        </p:spPr>
        <p:txBody>
          <a:bodyPr/>
          <a:lstStyle/>
          <a:p>
            <a:r>
              <a:rPr lang="en-US" altLang="en-US" dirty="0"/>
              <a:t>Bureau of Labor Statistics (BLS)</a:t>
            </a:r>
            <a:br>
              <a:rPr lang="en-US" altLang="en-US" dirty="0"/>
            </a:br>
            <a:r>
              <a:rPr lang="en-US" altLang="en-US" sz="2800" i="1" dirty="0"/>
              <a:t>Non-Fatal Incidence Rates</a:t>
            </a:r>
            <a:br>
              <a:rPr lang="en-US" altLang="en-US" dirty="0"/>
            </a:br>
            <a:endParaRPr lang="en-US" altLang="en-US" sz="4000" b="0" dirty="0"/>
          </a:p>
        </p:txBody>
      </p:sp>
      <p:graphicFrame>
        <p:nvGraphicFramePr>
          <p:cNvPr id="9" name="Group 34">
            <a:extLst>
              <a:ext uri="{FF2B5EF4-FFF2-40B4-BE49-F238E27FC236}">
                <a16:creationId xmlns:a16="http://schemas.microsoft.com/office/drawing/2014/main" id="{4121D66A-F8A3-4412-B7FD-6C90C25C34C4}"/>
              </a:ext>
            </a:extLst>
          </p:cNvPr>
          <p:cNvGraphicFramePr>
            <a:graphicFrameLocks noGrp="1"/>
          </p:cNvGraphicFramePr>
          <p:nvPr>
            <p:ph idx="1"/>
            <p:extLst>
              <p:ext uri="{D42A27DB-BD31-4B8C-83A1-F6EECF244321}">
                <p14:modId xmlns:p14="http://schemas.microsoft.com/office/powerpoint/2010/main" val="601964898"/>
              </p:ext>
            </p:extLst>
          </p:nvPr>
        </p:nvGraphicFramePr>
        <p:xfrm>
          <a:off x="609600" y="1290320"/>
          <a:ext cx="7924800" cy="3815080"/>
        </p:xfrm>
        <a:graphic>
          <a:graphicData uri="http://schemas.openxmlformats.org/drawingml/2006/table">
            <a:tbl>
              <a:tblPr/>
              <a:tblGrid>
                <a:gridCol w="3693111">
                  <a:extLst>
                    <a:ext uri="{9D8B030D-6E8A-4147-A177-3AD203B41FA5}">
                      <a16:colId xmlns:a16="http://schemas.microsoft.com/office/drawing/2014/main" val="20000"/>
                    </a:ext>
                  </a:extLst>
                </a:gridCol>
                <a:gridCol w="2231254">
                  <a:extLst>
                    <a:ext uri="{9D8B030D-6E8A-4147-A177-3AD203B41FA5}">
                      <a16:colId xmlns:a16="http://schemas.microsoft.com/office/drawing/2014/main" val="20001"/>
                    </a:ext>
                  </a:extLst>
                </a:gridCol>
                <a:gridCol w="2000435">
                  <a:extLst>
                    <a:ext uri="{9D8B030D-6E8A-4147-A177-3AD203B41FA5}">
                      <a16:colId xmlns:a16="http://schemas.microsoft.com/office/drawing/2014/main" val="20002"/>
                    </a:ext>
                  </a:extLst>
                </a:gridCol>
              </a:tblGrid>
              <a:tr h="921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venir Next LT Pro" panose="020B0504020202020204" pitchFamily="34" charset="0"/>
                        </a:rPr>
                        <a:t>2020 BLS Data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C2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venir Next LT Pro" panose="020B0504020202020204" pitchFamily="34" charset="0"/>
                        </a:rPr>
                        <a:t>TRC Rate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C2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venir Next LT Pro" panose="020B0504020202020204" pitchFamily="34" charset="0"/>
                        </a:rPr>
                        <a:t>DART Rate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C2ED"/>
                    </a:solidFill>
                  </a:tcPr>
                </a:tc>
                <a:extLst>
                  <a:ext uri="{0D108BD9-81ED-4DB2-BD59-A6C34878D82A}">
                    <a16:rowId xmlns:a16="http://schemas.microsoft.com/office/drawing/2014/main" val="10001"/>
                  </a:ext>
                </a:extLst>
              </a:tr>
              <a:tr h="716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venir Next LT Pro" panose="020B0504020202020204" pitchFamily="34" charset="0"/>
                        </a:rPr>
                        <a:t>NC - All Private Industry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D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venir Next LT Pro" panose="020B0504020202020204" pitchFamily="34" charset="0"/>
                        </a:rPr>
                        <a:t>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D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venir Next LT Pro" panose="020B0504020202020204" pitchFamily="34"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DFA"/>
                    </a:solidFill>
                  </a:tcPr>
                </a:tc>
                <a:extLst>
                  <a:ext uri="{0D108BD9-81ED-4DB2-BD59-A6C34878D82A}">
                    <a16:rowId xmlns:a16="http://schemas.microsoft.com/office/drawing/2014/main" val="10002"/>
                  </a:ext>
                </a:extLst>
              </a:tr>
              <a:tr h="7436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venir Next LT Pro" panose="020B0504020202020204" pitchFamily="34" charset="0"/>
                        </a:rPr>
                        <a:t>National - All Private Industry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D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venir Next LT Pro" panose="020B0504020202020204" pitchFamily="34" charset="0"/>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D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venir Next LT Pro" panose="020B0504020202020204" pitchFamily="34" charset="0"/>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DFA"/>
                    </a:solidFill>
                  </a:tcPr>
                </a:tc>
                <a:extLst>
                  <a:ext uri="{0D108BD9-81ED-4DB2-BD59-A6C34878D82A}">
                    <a16:rowId xmlns:a16="http://schemas.microsoft.com/office/drawing/2014/main" val="10003"/>
                  </a:ext>
                </a:extLst>
              </a:tr>
              <a:tr h="716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venir Next LT Pro" panose="020B0504020202020204" pitchFamily="34" charset="0"/>
                        </a:rPr>
                        <a:t>NC - Food Manufacturing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venir Next LT Pro" panose="020B0504020202020204" pitchFamily="34" charset="0"/>
                        </a:rPr>
                        <a:t>NAICS 311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D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venir Next LT Pro" panose="020B0504020202020204" pitchFamily="34" charset="0"/>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D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venir Next LT Pro" panose="020B0504020202020204" pitchFamily="34"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DFA"/>
                    </a:solidFill>
                  </a:tcPr>
                </a:tc>
                <a:extLst>
                  <a:ext uri="{0D108BD9-81ED-4DB2-BD59-A6C34878D82A}">
                    <a16:rowId xmlns:a16="http://schemas.microsoft.com/office/drawing/2014/main" val="697718398"/>
                  </a:ext>
                </a:extLst>
              </a:tr>
              <a:tr h="716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venir Next LT Pro" panose="020B0504020202020204" pitchFamily="34" charset="0"/>
                        </a:rPr>
                        <a:t>National - Food Manufacturing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venir Next LT Pro" panose="020B0504020202020204" pitchFamily="34" charset="0"/>
                        </a:rPr>
                        <a:t>NAICS 311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D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venir Next LT Pro" panose="020B0504020202020204" pitchFamily="34" charset="0"/>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D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venir Next LT Pro" panose="020B0504020202020204" pitchFamily="34"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DFA"/>
                    </a:solid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93DAD48A-9684-4D69-B9AF-527179C862BB}"/>
              </a:ext>
            </a:extLst>
          </p:cNvPr>
          <p:cNvSpPr txBox="1"/>
          <p:nvPr/>
        </p:nvSpPr>
        <p:spPr>
          <a:xfrm>
            <a:off x="609600" y="5355559"/>
            <a:ext cx="4347152" cy="1138773"/>
          </a:xfrm>
          <a:prstGeom prst="rect">
            <a:avLst/>
          </a:prstGeom>
          <a:noFill/>
        </p:spPr>
        <p:txBody>
          <a:bodyPr wrap="none" rtlCol="0">
            <a:spAutoFit/>
          </a:bodyPr>
          <a:lstStyle/>
          <a:p>
            <a:r>
              <a:rPr lang="en-US" sz="1600" i="1" u="none" dirty="0">
                <a:latin typeface="Avenir Next LT Pro" panose="020B0504020202020204" pitchFamily="34" charset="0"/>
              </a:rPr>
              <a:t>Total Recordable Case – TRC</a:t>
            </a:r>
          </a:p>
          <a:p>
            <a:r>
              <a:rPr lang="en-US" sz="1600" i="1" u="none" dirty="0">
                <a:latin typeface="Avenir Next LT Pro" panose="020B0504020202020204" pitchFamily="34" charset="0"/>
              </a:rPr>
              <a:t>Days Away, Restricted or Transferred – DART</a:t>
            </a:r>
          </a:p>
          <a:p>
            <a:endParaRPr lang="en-U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dirty="0"/>
              <a:t>Recordkeeping – OPN 140</a:t>
            </a:r>
          </a:p>
        </p:txBody>
      </p:sp>
      <p:sp>
        <p:nvSpPr>
          <p:cNvPr id="2052" name="Content Placeholder 2"/>
          <p:cNvSpPr>
            <a:spLocks noGrp="1"/>
          </p:cNvSpPr>
          <p:nvPr>
            <p:ph idx="1"/>
          </p:nvPr>
        </p:nvSpPr>
        <p:spPr/>
        <p:txBody>
          <a:bodyPr/>
          <a:lstStyle/>
          <a:p>
            <a:endParaRPr lang="en-US"/>
          </a:p>
          <a:p>
            <a:endParaRPr lang="en-US"/>
          </a:p>
        </p:txBody>
      </p:sp>
      <p:sp>
        <p:nvSpPr>
          <p:cNvPr id="2053" name="Content Placeholder 3"/>
          <p:cNvSpPr>
            <a:spLocks noGrp="1"/>
          </p:cNvSpPr>
          <p:nvPr>
            <p:ph sz="quarter" idx="10"/>
          </p:nvPr>
        </p:nvSpPr>
        <p:spPr>
          <a:xfrm>
            <a:off x="7010400" y="609600"/>
            <a:ext cx="2133600" cy="381000"/>
          </a:xfrm>
        </p:spPr>
        <p:txBody>
          <a:bodyPr/>
          <a:lstStyle/>
          <a:p>
            <a:r>
              <a:rPr lang="en-US" sz="1800" dirty="0"/>
              <a:t>29 CFR 1904</a:t>
            </a:r>
          </a:p>
        </p:txBody>
      </p:sp>
      <p:graphicFrame>
        <p:nvGraphicFramePr>
          <p:cNvPr id="2050" name="Object 8"/>
          <p:cNvGraphicFramePr>
            <a:graphicFrameLocks noChangeAspect="1"/>
          </p:cNvGraphicFramePr>
          <p:nvPr/>
        </p:nvGraphicFramePr>
        <p:xfrm>
          <a:off x="685800" y="1096962"/>
          <a:ext cx="7772400" cy="4664075"/>
        </p:xfrm>
        <a:graphic>
          <a:graphicData uri="http://schemas.openxmlformats.org/presentationml/2006/ole">
            <mc:AlternateContent xmlns:mc="http://schemas.openxmlformats.org/markup-compatibility/2006">
              <mc:Choice xmlns:v="urn:schemas-microsoft-com:vml" Requires="v">
                <p:oleObj name="Acrobat Document" r:id="rId3" imgW="9355320" imgH="5673240" progId="AcroExch.Document.DC">
                  <p:embed/>
                </p:oleObj>
              </mc:Choice>
              <mc:Fallback>
                <p:oleObj name="Acrobat Document" r:id="rId3" imgW="9355320" imgH="5673240" progId="AcroExch.Document.DC">
                  <p:embed/>
                  <p:pic>
                    <p:nvPicPr>
                      <p:cNvPr id="205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96962"/>
                        <a:ext cx="7772400" cy="4664075"/>
                      </a:xfrm>
                      <a:prstGeom prst="rect">
                        <a:avLst/>
                      </a:prstGeom>
                      <a:noFill/>
                      <a:ln w="12700">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50AD82CD-60A1-43B7-9E73-CF68546BD76D}"/>
              </a:ext>
            </a:extLst>
          </p:cNvPr>
          <p:cNvSpPr txBox="1"/>
          <p:nvPr/>
        </p:nvSpPr>
        <p:spPr>
          <a:xfrm>
            <a:off x="457200" y="2590800"/>
            <a:ext cx="8534400" cy="1569660"/>
          </a:xfrm>
          <a:prstGeom prst="rect">
            <a:avLst/>
          </a:prstGeom>
          <a:noFill/>
        </p:spPr>
        <p:txBody>
          <a:bodyPr wrap="square" rtlCol="0">
            <a:spAutoFit/>
          </a:bodyPr>
          <a:lstStyle/>
          <a:p>
            <a:pPr algn="ctr"/>
            <a:r>
              <a:rPr lang="en-US" sz="3200" i="1" u="none" dirty="0">
                <a:solidFill>
                  <a:schemeClr val="accent2"/>
                </a:solidFill>
                <a:highlight>
                  <a:srgbClr val="C0C0C0"/>
                </a:highlight>
                <a:latin typeface="Avenir Next LT Pro" panose="020B0504020202020204" pitchFamily="34" charset="0"/>
              </a:rPr>
              <a:t>Federal OSHA statistics have identified under-reporting of recordable cases in Food Manufacturing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517525"/>
            <a:ext cx="8229600" cy="549275"/>
          </a:xfrm>
        </p:spPr>
        <p:txBody>
          <a:bodyPr/>
          <a:lstStyle/>
          <a:p>
            <a:r>
              <a:rPr lang="en-US" altLang="en-US" dirty="0"/>
              <a:t>Who Must Record?</a:t>
            </a:r>
          </a:p>
        </p:txBody>
      </p:sp>
      <p:sp>
        <p:nvSpPr>
          <p:cNvPr id="9219" name="Rectangle 3"/>
          <p:cNvSpPr>
            <a:spLocks noGrp="1" noChangeArrowheads="1"/>
          </p:cNvSpPr>
          <p:nvPr>
            <p:ph idx="1"/>
          </p:nvPr>
        </p:nvSpPr>
        <p:spPr>
          <a:xfrm>
            <a:off x="533400" y="1208642"/>
            <a:ext cx="8077200" cy="4506357"/>
          </a:xfrm>
        </p:spPr>
        <p:txBody>
          <a:bodyPr/>
          <a:lstStyle/>
          <a:p>
            <a:pPr>
              <a:lnSpc>
                <a:spcPct val="180000"/>
              </a:lnSpc>
            </a:pPr>
            <a:r>
              <a:rPr lang="en-US" altLang="en-US" dirty="0"/>
              <a:t>All employers in North Carolina </a:t>
            </a:r>
            <a:r>
              <a:rPr lang="en-US" altLang="en-US" b="1" i="1" dirty="0"/>
              <a:t>except</a:t>
            </a:r>
            <a:r>
              <a:rPr lang="en-US" altLang="en-US" dirty="0"/>
              <a:t>:</a:t>
            </a:r>
          </a:p>
          <a:p>
            <a:pPr lvl="1"/>
            <a:r>
              <a:rPr lang="en-US" altLang="en-US" dirty="0">
                <a:ea typeface="ＭＳ Ｐゴシック" panose="020B0600070205080204" pitchFamily="34" charset="-128"/>
              </a:rPr>
              <a:t>Any employer with 10 or fewer employees for the previous calendar year.</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Any employer who is listed in the </a:t>
            </a:r>
            <a:r>
              <a:rPr lang="en-US" altLang="en-US" i="1" dirty="0">
                <a:ea typeface="ＭＳ Ｐゴシック" panose="020B0600070205080204" pitchFamily="34" charset="-128"/>
              </a:rPr>
              <a:t>updated</a:t>
            </a:r>
            <a:r>
              <a:rPr lang="en-US" altLang="en-US" dirty="0">
                <a:ea typeface="ＭＳ Ｐゴシック" panose="020B0600070205080204" pitchFamily="34" charset="-128"/>
              </a:rPr>
              <a:t> </a:t>
            </a:r>
            <a:r>
              <a:rPr lang="en-US" altLang="en-US" b="1" dirty="0">
                <a:solidFill>
                  <a:srgbClr val="000000"/>
                </a:solidFill>
                <a:ea typeface="ＭＳ Ｐゴシック" panose="020B0600070205080204" pitchFamily="34" charset="-128"/>
              </a:rPr>
              <a:t>NAICS</a:t>
            </a:r>
            <a:r>
              <a:rPr lang="en-US" altLang="en-US" dirty="0">
                <a:solidFill>
                  <a:srgbClr val="000000"/>
                </a:solidFill>
                <a:ea typeface="ＭＳ Ｐゴシック" panose="020B0600070205080204" pitchFamily="34" charset="-128"/>
              </a:rPr>
              <a:t> industry code list.</a:t>
            </a:r>
          </a:p>
          <a:p>
            <a:pPr lvl="2">
              <a:buFontTx/>
              <a:buNone/>
            </a:pPr>
            <a:endParaRPr lang="en-US" altLang="en-US" dirty="0">
              <a:solidFill>
                <a:srgbClr val="000000"/>
              </a:solidFill>
              <a:ea typeface="ＭＳ Ｐゴシック" panose="020B0600070205080204" pitchFamily="34" charset="-128"/>
            </a:endParaRPr>
          </a:p>
          <a:p>
            <a:pPr lvl="2">
              <a:buFontTx/>
              <a:buNone/>
            </a:pPr>
            <a:endParaRPr lang="en-US" altLang="en-US" dirty="0">
              <a:solidFill>
                <a:srgbClr val="000000"/>
              </a:solidFill>
              <a:ea typeface="ＭＳ Ｐゴシック" panose="020B0600070205080204" pitchFamily="34" charset="-128"/>
            </a:endParaRPr>
          </a:p>
          <a:p>
            <a:r>
              <a:rPr lang="en-US" altLang="en-US" dirty="0">
                <a:solidFill>
                  <a:srgbClr val="000000"/>
                </a:solidFill>
              </a:rPr>
              <a:t>Exemptions above </a:t>
            </a:r>
            <a:r>
              <a:rPr lang="en-US" altLang="en-US" b="1" dirty="0">
                <a:solidFill>
                  <a:srgbClr val="000000"/>
                </a:solidFill>
              </a:rPr>
              <a:t>do not </a:t>
            </a:r>
            <a:r>
              <a:rPr lang="en-US" altLang="en-US" dirty="0">
                <a:solidFill>
                  <a:srgbClr val="000000"/>
                </a:solidFill>
              </a:rPr>
              <a:t>change employers’ reporting requirements.</a:t>
            </a:r>
          </a:p>
          <a:p>
            <a:pPr lvl="1">
              <a:buFont typeface="Symbol" panose="05050102010706020507" pitchFamily="18" charset="2"/>
              <a:buNone/>
            </a:pPr>
            <a:endParaRPr lang="en-US" altLang="en-US" dirty="0">
              <a:ea typeface="ＭＳ Ｐゴシック" panose="020B0600070205080204" pitchFamily="34" charset="-128"/>
            </a:endParaRPr>
          </a:p>
        </p:txBody>
      </p:sp>
      <p:sp>
        <p:nvSpPr>
          <p:cNvPr id="9220" name="Rectangle 5"/>
          <p:cNvSpPr>
            <a:spLocks noChangeArrowheads="1"/>
          </p:cNvSpPr>
          <p:nvPr/>
        </p:nvSpPr>
        <p:spPr bwMode="auto">
          <a:xfrm>
            <a:off x="7675944" y="659368"/>
            <a:ext cx="917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1904.1</a:t>
            </a:r>
          </a:p>
        </p:txBody>
      </p:sp>
    </p:spTree>
    <p:extLst>
      <p:ext uri="{BB962C8B-B14F-4D97-AF65-F5344CB8AC3E}">
        <p14:creationId xmlns:p14="http://schemas.microsoft.com/office/powerpoint/2010/main" val="4039664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609600" y="441325"/>
            <a:ext cx="6858000" cy="549275"/>
          </a:xfrm>
        </p:spPr>
        <p:txBody>
          <a:bodyPr/>
          <a:lstStyle/>
          <a:p>
            <a:r>
              <a:rPr lang="en-US" altLang="en-US"/>
              <a:t>General Recording Criteria</a:t>
            </a:r>
          </a:p>
        </p:txBody>
      </p:sp>
      <p:sp>
        <p:nvSpPr>
          <p:cNvPr id="33795" name="Rectangle 3"/>
          <p:cNvSpPr>
            <a:spLocks noGrp="1" noChangeArrowheads="1"/>
          </p:cNvSpPr>
          <p:nvPr>
            <p:ph idx="1"/>
          </p:nvPr>
        </p:nvSpPr>
        <p:spPr>
          <a:xfrm>
            <a:off x="533400" y="1295400"/>
            <a:ext cx="7315200" cy="4648200"/>
          </a:xfrm>
        </p:spPr>
        <p:txBody>
          <a:bodyPr/>
          <a:lstStyle/>
          <a:p>
            <a:pPr>
              <a:lnSpc>
                <a:spcPct val="90000"/>
              </a:lnSpc>
            </a:pPr>
            <a:r>
              <a:rPr lang="en-US" altLang="en-US"/>
              <a:t>Death</a:t>
            </a:r>
            <a:br>
              <a:rPr lang="en-US" altLang="en-US"/>
            </a:br>
            <a:endParaRPr lang="en-US" altLang="en-US"/>
          </a:p>
          <a:p>
            <a:pPr>
              <a:lnSpc>
                <a:spcPct val="90000"/>
              </a:lnSpc>
            </a:pPr>
            <a:r>
              <a:rPr lang="en-US" altLang="en-US"/>
              <a:t>Days away from work</a:t>
            </a:r>
            <a:br>
              <a:rPr lang="en-US" altLang="en-US"/>
            </a:br>
            <a:endParaRPr lang="en-US" altLang="en-US"/>
          </a:p>
          <a:p>
            <a:pPr>
              <a:lnSpc>
                <a:spcPct val="90000"/>
              </a:lnSpc>
            </a:pPr>
            <a:r>
              <a:rPr lang="en-US" altLang="en-US"/>
              <a:t>Restricted work or transfer to another job</a:t>
            </a:r>
            <a:br>
              <a:rPr lang="en-US" altLang="en-US"/>
            </a:br>
            <a:endParaRPr lang="en-US" altLang="en-US"/>
          </a:p>
          <a:p>
            <a:pPr>
              <a:lnSpc>
                <a:spcPct val="90000"/>
              </a:lnSpc>
            </a:pPr>
            <a:r>
              <a:rPr lang="en-US" altLang="en-US"/>
              <a:t>Medical treatment beyond first aid</a:t>
            </a:r>
            <a:br>
              <a:rPr lang="en-US" altLang="en-US"/>
            </a:br>
            <a:endParaRPr lang="en-US" altLang="en-US"/>
          </a:p>
          <a:p>
            <a:pPr>
              <a:lnSpc>
                <a:spcPct val="90000"/>
              </a:lnSpc>
            </a:pPr>
            <a:r>
              <a:rPr lang="en-US" altLang="en-US"/>
              <a:t>Loss of consciousness</a:t>
            </a:r>
            <a:br>
              <a:rPr lang="en-US" altLang="en-US"/>
            </a:br>
            <a:endParaRPr lang="en-US" altLang="en-US"/>
          </a:p>
          <a:p>
            <a:pPr>
              <a:lnSpc>
                <a:spcPct val="90000"/>
              </a:lnSpc>
            </a:pPr>
            <a:r>
              <a:rPr lang="en-US" altLang="en-US"/>
              <a:t>Diagnosed as a significant injury or illness</a:t>
            </a:r>
          </a:p>
        </p:txBody>
      </p:sp>
      <p:sp>
        <p:nvSpPr>
          <p:cNvPr id="33796" name="Rectangle 9"/>
          <p:cNvSpPr>
            <a:spLocks noChangeArrowheads="1"/>
          </p:cNvSpPr>
          <p:nvPr/>
        </p:nvSpPr>
        <p:spPr bwMode="auto">
          <a:xfrm>
            <a:off x="7441324" y="621268"/>
            <a:ext cx="117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1904.7(a)</a:t>
            </a:r>
          </a:p>
        </p:txBody>
      </p:sp>
    </p:spTree>
    <p:extLst>
      <p:ext uri="{BB962C8B-B14F-4D97-AF65-F5344CB8AC3E}">
        <p14:creationId xmlns:p14="http://schemas.microsoft.com/office/powerpoint/2010/main" val="1757459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609600" y="441325"/>
            <a:ext cx="6858000" cy="549275"/>
          </a:xfrm>
        </p:spPr>
        <p:txBody>
          <a:bodyPr/>
          <a:lstStyle/>
          <a:p>
            <a:r>
              <a:rPr lang="en-US" altLang="en-US" dirty="0"/>
              <a:t>Reporting Requirements</a:t>
            </a:r>
          </a:p>
        </p:txBody>
      </p:sp>
      <p:sp>
        <p:nvSpPr>
          <p:cNvPr id="33795" name="Rectangle 3"/>
          <p:cNvSpPr>
            <a:spLocks noGrp="1" noChangeArrowheads="1"/>
          </p:cNvSpPr>
          <p:nvPr>
            <p:ph idx="1"/>
          </p:nvPr>
        </p:nvSpPr>
        <p:spPr>
          <a:xfrm>
            <a:off x="533400" y="1295400"/>
            <a:ext cx="4343401" cy="4648200"/>
          </a:xfrm>
        </p:spPr>
        <p:txBody>
          <a:bodyPr/>
          <a:lstStyle/>
          <a:p>
            <a:pPr>
              <a:lnSpc>
                <a:spcPct val="90000"/>
              </a:lnSpc>
              <a:spcBef>
                <a:spcPts val="600"/>
              </a:spcBef>
            </a:pPr>
            <a:r>
              <a:rPr lang="en-US" altLang="en-US" dirty="0"/>
              <a:t>Fatalities</a:t>
            </a:r>
          </a:p>
          <a:p>
            <a:pPr lvl="1">
              <a:lnSpc>
                <a:spcPct val="90000"/>
              </a:lnSpc>
              <a:spcBef>
                <a:spcPts val="600"/>
              </a:spcBef>
            </a:pPr>
            <a:r>
              <a:rPr lang="en-US" altLang="en-US" dirty="0"/>
              <a:t>8 hours</a:t>
            </a:r>
          </a:p>
          <a:p>
            <a:pPr>
              <a:lnSpc>
                <a:spcPct val="90000"/>
              </a:lnSpc>
              <a:spcBef>
                <a:spcPts val="600"/>
              </a:spcBef>
            </a:pPr>
            <a:endParaRPr lang="en-US" altLang="en-US" sz="1000" dirty="0"/>
          </a:p>
          <a:p>
            <a:pPr>
              <a:lnSpc>
                <a:spcPct val="90000"/>
              </a:lnSpc>
              <a:spcBef>
                <a:spcPts val="600"/>
              </a:spcBef>
            </a:pPr>
            <a:r>
              <a:rPr lang="en-US" altLang="en-US" dirty="0"/>
              <a:t>Hospitalizations</a:t>
            </a:r>
          </a:p>
          <a:p>
            <a:pPr lvl="1">
              <a:lnSpc>
                <a:spcPct val="90000"/>
              </a:lnSpc>
              <a:spcBef>
                <a:spcPts val="600"/>
              </a:spcBef>
            </a:pPr>
            <a:r>
              <a:rPr lang="en-US" altLang="en-US" dirty="0"/>
              <a:t>24 hours</a:t>
            </a:r>
          </a:p>
          <a:p>
            <a:pPr lvl="1">
              <a:lnSpc>
                <a:spcPct val="90000"/>
              </a:lnSpc>
              <a:spcBef>
                <a:spcPts val="600"/>
              </a:spcBef>
            </a:pPr>
            <a:endParaRPr lang="en-US" altLang="en-US" sz="1000" dirty="0"/>
          </a:p>
          <a:p>
            <a:pPr>
              <a:lnSpc>
                <a:spcPct val="90000"/>
              </a:lnSpc>
              <a:spcBef>
                <a:spcPts val="600"/>
              </a:spcBef>
            </a:pPr>
            <a:r>
              <a:rPr lang="en-US" altLang="en-US" dirty="0"/>
              <a:t>Amputations</a:t>
            </a:r>
          </a:p>
          <a:p>
            <a:pPr lvl="1">
              <a:lnSpc>
                <a:spcPct val="90000"/>
              </a:lnSpc>
              <a:spcBef>
                <a:spcPts val="600"/>
              </a:spcBef>
            </a:pPr>
            <a:r>
              <a:rPr lang="en-US" altLang="en-US" dirty="0"/>
              <a:t>24 hours</a:t>
            </a:r>
          </a:p>
          <a:p>
            <a:pPr lvl="1">
              <a:lnSpc>
                <a:spcPct val="90000"/>
              </a:lnSpc>
              <a:spcBef>
                <a:spcPts val="600"/>
              </a:spcBef>
            </a:pPr>
            <a:endParaRPr lang="en-US" altLang="en-US" sz="1000" dirty="0"/>
          </a:p>
          <a:p>
            <a:pPr>
              <a:lnSpc>
                <a:spcPct val="90000"/>
              </a:lnSpc>
              <a:spcBef>
                <a:spcPts val="600"/>
              </a:spcBef>
            </a:pPr>
            <a:r>
              <a:rPr lang="en-US" altLang="en-US" dirty="0"/>
              <a:t>Loss of eye</a:t>
            </a:r>
          </a:p>
          <a:p>
            <a:pPr lvl="1">
              <a:lnSpc>
                <a:spcPct val="90000"/>
              </a:lnSpc>
              <a:spcBef>
                <a:spcPts val="600"/>
              </a:spcBef>
            </a:pPr>
            <a:r>
              <a:rPr lang="en-US" altLang="en-US" dirty="0"/>
              <a:t>24 hours</a:t>
            </a:r>
          </a:p>
          <a:p>
            <a:pPr lvl="1">
              <a:lnSpc>
                <a:spcPct val="90000"/>
              </a:lnSpc>
            </a:pPr>
            <a:endParaRPr lang="en-US" altLang="en-US" sz="1000" dirty="0"/>
          </a:p>
          <a:p>
            <a:pPr marL="0" indent="0">
              <a:lnSpc>
                <a:spcPct val="90000"/>
              </a:lnSpc>
              <a:buNone/>
            </a:pPr>
            <a:r>
              <a:rPr lang="en-US" altLang="en-US" dirty="0"/>
              <a:t> </a:t>
            </a:r>
          </a:p>
          <a:p>
            <a:pPr lvl="1">
              <a:lnSpc>
                <a:spcPct val="90000"/>
              </a:lnSpc>
            </a:pPr>
            <a:endParaRPr lang="en-US" altLang="en-US" dirty="0"/>
          </a:p>
          <a:p>
            <a:pPr lvl="1">
              <a:lnSpc>
                <a:spcPct val="90000"/>
              </a:lnSpc>
            </a:pPr>
            <a:endParaRPr lang="en-US" altLang="en-US" dirty="0"/>
          </a:p>
          <a:p>
            <a:pPr>
              <a:lnSpc>
                <a:spcPct val="90000"/>
              </a:lnSpc>
            </a:pPr>
            <a:endParaRPr lang="en-US" altLang="en-US" dirty="0"/>
          </a:p>
          <a:p>
            <a:pPr lvl="1">
              <a:lnSpc>
                <a:spcPct val="90000"/>
              </a:lnSpc>
            </a:pPr>
            <a:endParaRPr lang="en-US" altLang="en-US" dirty="0"/>
          </a:p>
          <a:p>
            <a:pPr>
              <a:lnSpc>
                <a:spcPct val="90000"/>
              </a:lnSpc>
            </a:pPr>
            <a:endParaRPr lang="en-US" altLang="en-US" sz="800" dirty="0"/>
          </a:p>
        </p:txBody>
      </p:sp>
      <p:sp>
        <p:nvSpPr>
          <p:cNvPr id="33796" name="Rectangle 9"/>
          <p:cNvSpPr>
            <a:spLocks noChangeArrowheads="1"/>
          </p:cNvSpPr>
          <p:nvPr/>
        </p:nvSpPr>
        <p:spPr bwMode="auto">
          <a:xfrm>
            <a:off x="7516173" y="647544"/>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a:buClrTx/>
              <a:buSzTx/>
              <a:buFontTx/>
              <a:buNone/>
            </a:pPr>
            <a:r>
              <a:rPr lang="en-US" altLang="en-US" sz="1800" u="none" dirty="0">
                <a:latin typeface="Avenir Next LT Pro" panose="020B0504020202020204" pitchFamily="34" charset="0"/>
              </a:rPr>
              <a:t>1904.39</a:t>
            </a:r>
          </a:p>
        </p:txBody>
      </p:sp>
      <p:pic>
        <p:nvPicPr>
          <p:cNvPr id="3" name="Picture 2">
            <a:extLst>
              <a:ext uri="{FF2B5EF4-FFF2-40B4-BE49-F238E27FC236}">
                <a16:creationId xmlns:a16="http://schemas.microsoft.com/office/drawing/2014/main" id="{D5599D11-F4BE-4DCC-91F3-4F01EE148AFD}"/>
              </a:ext>
            </a:extLst>
          </p:cNvPr>
          <p:cNvPicPr>
            <a:picLocks noChangeAspect="1"/>
          </p:cNvPicPr>
          <p:nvPr/>
        </p:nvPicPr>
        <p:blipFill rotWithShape="1">
          <a:blip r:embed="rId3"/>
          <a:srcRect l="18626"/>
          <a:stretch/>
        </p:blipFill>
        <p:spPr>
          <a:xfrm rot="5400000">
            <a:off x="4209487" y="1770880"/>
            <a:ext cx="4545391" cy="3800047"/>
          </a:xfrm>
          <a:prstGeom prst="rect">
            <a:avLst/>
          </a:prstGeom>
        </p:spPr>
      </p:pic>
    </p:spTree>
    <p:extLst>
      <p:ext uri="{BB962C8B-B14F-4D97-AF65-F5344CB8AC3E}">
        <p14:creationId xmlns:p14="http://schemas.microsoft.com/office/powerpoint/2010/main" val="675577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DA68-91AA-4428-BDFC-BF58D18ABE1F}"/>
              </a:ext>
            </a:extLst>
          </p:cNvPr>
          <p:cNvSpPr>
            <a:spLocks noGrp="1"/>
          </p:cNvSpPr>
          <p:nvPr>
            <p:ph type="ctrTitle" sz="quarter"/>
          </p:nvPr>
        </p:nvSpPr>
        <p:spPr>
          <a:xfrm>
            <a:off x="886691" y="3051911"/>
            <a:ext cx="8229600" cy="760465"/>
          </a:xfrm>
        </p:spPr>
        <p:txBody>
          <a:bodyPr/>
          <a:lstStyle/>
          <a:p>
            <a:r>
              <a:rPr lang="en-US" dirty="0"/>
              <a:t>Respiratory Protection</a:t>
            </a:r>
          </a:p>
        </p:txBody>
      </p:sp>
      <p:sp>
        <p:nvSpPr>
          <p:cNvPr id="3" name="Subtitle 2">
            <a:extLst>
              <a:ext uri="{FF2B5EF4-FFF2-40B4-BE49-F238E27FC236}">
                <a16:creationId xmlns:a16="http://schemas.microsoft.com/office/drawing/2014/main" id="{08EE3D93-BC3B-47E7-B51C-6F5422E2C5C7}"/>
              </a:ext>
            </a:extLst>
          </p:cNvPr>
          <p:cNvSpPr>
            <a:spLocks noGrp="1"/>
          </p:cNvSpPr>
          <p:nvPr>
            <p:ph type="subTitle" sz="quarter" idx="1"/>
          </p:nvPr>
        </p:nvSpPr>
        <p:spPr>
          <a:xfrm>
            <a:off x="3378631" y="2069717"/>
            <a:ext cx="3257119" cy="637354"/>
          </a:xfrm>
        </p:spPr>
        <p:txBody>
          <a:bodyPr/>
          <a:lstStyle/>
          <a:p>
            <a:pPr marL="0" indent="0">
              <a:buNone/>
            </a:pPr>
            <a:r>
              <a:rPr lang="en-US" sz="3600" dirty="0">
                <a:solidFill>
                  <a:srgbClr val="102447"/>
                </a:solidFill>
              </a:rPr>
              <a:t>Focus Areas:</a:t>
            </a:r>
          </a:p>
        </p:txBody>
      </p:sp>
    </p:spTree>
    <p:extLst>
      <p:ext uri="{BB962C8B-B14F-4D97-AF65-F5344CB8AC3E}">
        <p14:creationId xmlns:p14="http://schemas.microsoft.com/office/powerpoint/2010/main" val="1258882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9D60-85ED-4222-9B19-E2B59F3D7060}"/>
              </a:ext>
            </a:extLst>
          </p:cNvPr>
          <p:cNvSpPr>
            <a:spLocks noGrp="1"/>
          </p:cNvSpPr>
          <p:nvPr>
            <p:ph type="title"/>
          </p:nvPr>
        </p:nvSpPr>
        <p:spPr>
          <a:xfrm>
            <a:off x="609600" y="457200"/>
            <a:ext cx="7924800" cy="553998"/>
          </a:xfrm>
        </p:spPr>
        <p:txBody>
          <a:bodyPr/>
          <a:lstStyle/>
          <a:p>
            <a:r>
              <a:rPr lang="en-US" dirty="0"/>
              <a:t>Respirators</a:t>
            </a:r>
          </a:p>
        </p:txBody>
      </p:sp>
      <p:sp>
        <p:nvSpPr>
          <p:cNvPr id="3" name="Content Placeholder 2">
            <a:extLst>
              <a:ext uri="{FF2B5EF4-FFF2-40B4-BE49-F238E27FC236}">
                <a16:creationId xmlns:a16="http://schemas.microsoft.com/office/drawing/2014/main" id="{D5D197AC-6F4A-4419-B120-18DA2CEFC1D0}"/>
              </a:ext>
            </a:extLst>
          </p:cNvPr>
          <p:cNvSpPr>
            <a:spLocks noGrp="1"/>
          </p:cNvSpPr>
          <p:nvPr>
            <p:ph idx="1"/>
          </p:nvPr>
        </p:nvSpPr>
        <p:spPr/>
        <p:txBody>
          <a:bodyPr/>
          <a:lstStyle/>
          <a:p>
            <a:r>
              <a:rPr lang="en-US" dirty="0"/>
              <a:t>Food manufacturing industry employees can be exposed to a variety of respiratory irritants and hazards.</a:t>
            </a:r>
          </a:p>
          <a:p>
            <a:pPr lvl="1"/>
            <a:endParaRPr lang="en-US" sz="800" dirty="0"/>
          </a:p>
          <a:p>
            <a:pPr lvl="1"/>
            <a:endParaRPr lang="en-US" sz="800" dirty="0"/>
          </a:p>
          <a:p>
            <a:pPr lvl="2"/>
            <a:endParaRPr lang="en-US" sz="1600" dirty="0"/>
          </a:p>
        </p:txBody>
      </p:sp>
      <p:sp>
        <p:nvSpPr>
          <p:cNvPr id="4" name="Content Placeholder 3">
            <a:extLst>
              <a:ext uri="{FF2B5EF4-FFF2-40B4-BE49-F238E27FC236}">
                <a16:creationId xmlns:a16="http://schemas.microsoft.com/office/drawing/2014/main" id="{0BBCD0CC-4D25-4004-A1AC-D335A1AB400C}"/>
              </a:ext>
            </a:extLst>
          </p:cNvPr>
          <p:cNvSpPr>
            <a:spLocks noGrp="1"/>
          </p:cNvSpPr>
          <p:nvPr>
            <p:ph sz="quarter" idx="10"/>
          </p:nvPr>
        </p:nvSpPr>
        <p:spPr>
          <a:xfrm>
            <a:off x="7345045" y="630199"/>
            <a:ext cx="2133600" cy="381000"/>
          </a:xfrm>
        </p:spPr>
        <p:txBody>
          <a:bodyPr>
            <a:normAutofit/>
          </a:bodyPr>
          <a:lstStyle/>
          <a:p>
            <a:r>
              <a:rPr lang="en-US" sz="1800" dirty="0"/>
              <a:t>1910.134</a:t>
            </a:r>
          </a:p>
        </p:txBody>
      </p:sp>
      <p:grpSp>
        <p:nvGrpSpPr>
          <p:cNvPr id="6" name="Group 9">
            <a:extLst>
              <a:ext uri="{FF2B5EF4-FFF2-40B4-BE49-F238E27FC236}">
                <a16:creationId xmlns:a16="http://schemas.microsoft.com/office/drawing/2014/main" id="{93295369-70F2-B5C4-27D8-875AA70B4B29}"/>
              </a:ext>
            </a:extLst>
          </p:cNvPr>
          <p:cNvGrpSpPr>
            <a:grpSpLocks/>
          </p:cNvGrpSpPr>
          <p:nvPr/>
        </p:nvGrpSpPr>
        <p:grpSpPr bwMode="auto">
          <a:xfrm>
            <a:off x="914400" y="2743199"/>
            <a:ext cx="1959420" cy="2184191"/>
            <a:chOff x="5253038" y="2655888"/>
            <a:chExt cx="995362" cy="1001712"/>
          </a:xfrm>
        </p:grpSpPr>
        <p:pic>
          <p:nvPicPr>
            <p:cNvPr id="7" name="Picture 6" descr="C:\Users\cthunter1.EADS\Documents\000 PROJECTS\PPT REVIEW\2015\02 Gen Ind\17 RESPIRATORY\Respiratory Protection Pics 001.JPG">
              <a:extLst>
                <a:ext uri="{FF2B5EF4-FFF2-40B4-BE49-F238E27FC236}">
                  <a16:creationId xmlns:a16="http://schemas.microsoft.com/office/drawing/2014/main" id="{41BAF6D2-2D3E-6E21-B609-04ED79A87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29" t="1213" r="13348"/>
            <a:stretch>
              <a:fillRect/>
            </a:stretch>
          </p:blipFill>
          <p:spPr bwMode="auto">
            <a:xfrm>
              <a:off x="5253038" y="2655888"/>
              <a:ext cx="9953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C0EF97B-D100-A8A3-BB8A-BF69701946DC}"/>
                </a:ext>
              </a:extLst>
            </p:cNvPr>
            <p:cNvSpPr txBox="1"/>
            <p:nvPr/>
          </p:nvSpPr>
          <p:spPr>
            <a:xfrm>
              <a:off x="5257800" y="3505200"/>
              <a:ext cx="990600" cy="84691"/>
            </a:xfrm>
            <a:prstGeom prst="rect">
              <a:avLst/>
            </a:prstGeom>
            <a:noFill/>
          </p:spPr>
          <p:txBody>
            <a:bodyPr>
              <a:spAutoFit/>
            </a:bodyPr>
            <a:lstStyle/>
            <a:p>
              <a:pPr eaLnBrk="1" hangingPunct="1">
                <a:defRPr/>
              </a:pPr>
              <a:r>
                <a:rPr lang="en-US" sz="600" u="none" dirty="0">
                  <a:latin typeface="Avenir Next LT Pro" panose="020B0504020202020204" pitchFamily="34" charset="0"/>
                </a:rPr>
                <a:t>NCDOL Photo Library</a:t>
              </a:r>
            </a:p>
          </p:txBody>
        </p:sp>
      </p:grpSp>
      <p:grpSp>
        <p:nvGrpSpPr>
          <p:cNvPr id="9" name="Group 10">
            <a:extLst>
              <a:ext uri="{FF2B5EF4-FFF2-40B4-BE49-F238E27FC236}">
                <a16:creationId xmlns:a16="http://schemas.microsoft.com/office/drawing/2014/main" id="{B1387935-95CC-68E5-9BBA-6E28F07FEFE0}"/>
              </a:ext>
            </a:extLst>
          </p:cNvPr>
          <p:cNvGrpSpPr>
            <a:grpSpLocks/>
          </p:cNvGrpSpPr>
          <p:nvPr/>
        </p:nvGrpSpPr>
        <p:grpSpPr bwMode="auto">
          <a:xfrm>
            <a:off x="3550351" y="2362201"/>
            <a:ext cx="2119498" cy="1854020"/>
            <a:chOff x="5784850" y="4876800"/>
            <a:chExt cx="1035050" cy="1066800"/>
          </a:xfrm>
        </p:grpSpPr>
        <p:pic>
          <p:nvPicPr>
            <p:cNvPr id="10" name="Picture 7" descr="C:\Users\cthunter1.EADS\Documents\000 PROJECTS\PPT REVIEW\2015\02 Gen Ind\17 RESPIRATORY\Respiratory Protection Pics 002.JPG">
              <a:extLst>
                <a:ext uri="{FF2B5EF4-FFF2-40B4-BE49-F238E27FC236}">
                  <a16:creationId xmlns:a16="http://schemas.microsoft.com/office/drawing/2014/main" id="{D7722E76-F069-822C-6D29-510811528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261" t="5914" r="15297" b="5534"/>
            <a:stretch>
              <a:fillRect/>
            </a:stretch>
          </p:blipFill>
          <p:spPr bwMode="auto">
            <a:xfrm>
              <a:off x="5784850" y="4876800"/>
              <a:ext cx="1035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181D4F71-D5A0-F9A1-6967-9DB643110239}"/>
                </a:ext>
              </a:extLst>
            </p:cNvPr>
            <p:cNvSpPr/>
            <p:nvPr/>
          </p:nvSpPr>
          <p:spPr>
            <a:xfrm>
              <a:off x="5867400" y="5791200"/>
              <a:ext cx="462804" cy="106257"/>
            </a:xfrm>
            <a:prstGeom prst="rect">
              <a:avLst/>
            </a:prstGeom>
          </p:spPr>
          <p:txBody>
            <a:bodyPr wrap="none">
              <a:spAutoFit/>
            </a:bodyPr>
            <a:lstStyle/>
            <a:p>
              <a:pPr eaLnBrk="1" hangingPunct="1">
                <a:defRPr/>
              </a:pPr>
              <a:r>
                <a:rPr lang="en-US" sz="600" u="none" dirty="0">
                  <a:solidFill>
                    <a:schemeClr val="bg1"/>
                  </a:solidFill>
                  <a:latin typeface="Avenir Next LT Pro" panose="020B0504020202020204" pitchFamily="34" charset="0"/>
                </a:rPr>
                <a:t>NCDOL Photo Library</a:t>
              </a:r>
            </a:p>
          </p:txBody>
        </p:sp>
      </p:grpSp>
      <p:pic>
        <p:nvPicPr>
          <p:cNvPr id="12" name="Picture 3" descr="A person wearing a hat&#10;&#10;Description automatically generated">
            <a:extLst>
              <a:ext uri="{FF2B5EF4-FFF2-40B4-BE49-F238E27FC236}">
                <a16:creationId xmlns:a16="http://schemas.microsoft.com/office/drawing/2014/main" id="{927921B0-D702-2F3D-EB8B-D297BA13C4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8888" y="3272021"/>
            <a:ext cx="2567219" cy="262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17615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5"/>
          <p:cNvSpPr>
            <a:spLocks noGrp="1"/>
          </p:cNvSpPr>
          <p:nvPr>
            <p:ph type="title"/>
          </p:nvPr>
        </p:nvSpPr>
        <p:spPr/>
        <p:txBody>
          <a:bodyPr/>
          <a:lstStyle/>
          <a:p>
            <a:r>
              <a:rPr lang="en-US" altLang="en-US" dirty="0"/>
              <a:t>Written Program</a:t>
            </a:r>
          </a:p>
        </p:txBody>
      </p:sp>
      <p:sp>
        <p:nvSpPr>
          <p:cNvPr id="115715" name="Content Placeholder 6"/>
          <p:cNvSpPr>
            <a:spLocks noGrp="1"/>
          </p:cNvSpPr>
          <p:nvPr>
            <p:ph idx="1"/>
          </p:nvPr>
        </p:nvSpPr>
        <p:spPr>
          <a:xfrm>
            <a:off x="609600" y="1394846"/>
            <a:ext cx="8001000" cy="4472553"/>
          </a:xfrm>
        </p:spPr>
        <p:txBody>
          <a:bodyPr>
            <a:normAutofit lnSpcReduction="10000"/>
          </a:bodyPr>
          <a:lstStyle/>
          <a:p>
            <a:r>
              <a:rPr lang="en-US" altLang="en-US" dirty="0"/>
              <a:t>Written program must contain procedures for:</a:t>
            </a:r>
          </a:p>
          <a:p>
            <a:endParaRPr lang="en-US" altLang="en-US" sz="500" dirty="0"/>
          </a:p>
          <a:p>
            <a:pPr lvl="1"/>
            <a:r>
              <a:rPr lang="en-US" altLang="en-US" dirty="0"/>
              <a:t>Selecting respirators</a:t>
            </a:r>
          </a:p>
          <a:p>
            <a:pPr lvl="1"/>
            <a:endParaRPr lang="en-US" altLang="en-US" sz="300" dirty="0"/>
          </a:p>
          <a:p>
            <a:pPr lvl="1"/>
            <a:r>
              <a:rPr lang="en-US" altLang="en-US" dirty="0"/>
              <a:t>Medical evaluations</a:t>
            </a:r>
          </a:p>
          <a:p>
            <a:pPr lvl="1"/>
            <a:endParaRPr lang="en-US" altLang="en-US" sz="300" dirty="0"/>
          </a:p>
          <a:p>
            <a:pPr lvl="1"/>
            <a:r>
              <a:rPr lang="en-US" altLang="en-US" dirty="0"/>
              <a:t>Fit testing</a:t>
            </a:r>
          </a:p>
          <a:p>
            <a:pPr lvl="1"/>
            <a:endParaRPr lang="en-US" altLang="en-US" sz="300" dirty="0"/>
          </a:p>
          <a:p>
            <a:pPr lvl="1"/>
            <a:r>
              <a:rPr lang="en-US" altLang="en-US" dirty="0"/>
              <a:t>Respirator use</a:t>
            </a:r>
          </a:p>
          <a:p>
            <a:pPr lvl="1"/>
            <a:endParaRPr lang="en-US" altLang="en-US" sz="300" dirty="0"/>
          </a:p>
          <a:p>
            <a:pPr lvl="1"/>
            <a:r>
              <a:rPr lang="en-US" altLang="en-US" dirty="0"/>
              <a:t>Respirator maintenance</a:t>
            </a:r>
          </a:p>
          <a:p>
            <a:pPr lvl="1"/>
            <a:endParaRPr lang="en-US" altLang="en-US" sz="300" dirty="0"/>
          </a:p>
          <a:p>
            <a:pPr lvl="1"/>
            <a:r>
              <a:rPr lang="en-US" altLang="en-US" dirty="0"/>
              <a:t>Ensuring adequate breathing air for supplied air respirator (SAR)</a:t>
            </a:r>
          </a:p>
          <a:p>
            <a:pPr lvl="1"/>
            <a:endParaRPr lang="en-US" altLang="en-US" sz="300" dirty="0"/>
          </a:p>
          <a:p>
            <a:pPr lvl="1"/>
            <a:r>
              <a:rPr lang="en-US" altLang="en-US" dirty="0"/>
              <a:t>Employee training</a:t>
            </a:r>
          </a:p>
          <a:p>
            <a:pPr lvl="1"/>
            <a:endParaRPr lang="en-US" altLang="en-US" sz="300" dirty="0"/>
          </a:p>
          <a:p>
            <a:pPr lvl="1"/>
            <a:r>
              <a:rPr lang="en-US" altLang="en-US" dirty="0"/>
              <a:t>Program evaluation</a:t>
            </a:r>
          </a:p>
          <a:p>
            <a:pPr lvl="1">
              <a:buFont typeface="Symbol" panose="05050102010706020507" pitchFamily="18" charset="2"/>
              <a:buNone/>
            </a:pPr>
            <a:endParaRPr lang="en-US" altLang="en-US" sz="1400" dirty="0"/>
          </a:p>
          <a:p>
            <a:r>
              <a:rPr lang="en-US" altLang="en-US" dirty="0"/>
              <a:t>Program must be worksite-specific.</a:t>
            </a:r>
          </a:p>
        </p:txBody>
      </p:sp>
      <p:sp>
        <p:nvSpPr>
          <p:cNvPr id="115716" name="Content Placeholder 7"/>
          <p:cNvSpPr>
            <a:spLocks noGrp="1"/>
          </p:cNvSpPr>
          <p:nvPr>
            <p:ph sz="quarter" idx="10"/>
          </p:nvPr>
        </p:nvSpPr>
        <p:spPr>
          <a:xfrm>
            <a:off x="6934200" y="609600"/>
            <a:ext cx="2133600" cy="381000"/>
          </a:xfrm>
        </p:spPr>
        <p:txBody>
          <a:bodyPr/>
          <a:lstStyle/>
          <a:p>
            <a:r>
              <a:rPr lang="en-US" altLang="en-US" sz="1800" dirty="0"/>
              <a:t>1910.134(c)(1)</a:t>
            </a:r>
          </a:p>
        </p:txBody>
      </p:sp>
      <p:sp>
        <p:nvSpPr>
          <p:cNvPr id="6" name="TextBox 5"/>
          <p:cNvSpPr txBox="1"/>
          <p:nvPr/>
        </p:nvSpPr>
        <p:spPr>
          <a:xfrm>
            <a:off x="5638800" y="2465278"/>
            <a:ext cx="2286000" cy="646331"/>
          </a:xfrm>
          <a:prstGeom prst="rect">
            <a:avLst/>
          </a:prstGeom>
          <a:noFill/>
        </p:spPr>
        <p:txBody>
          <a:bodyPr wrap="square" rtlCol="0">
            <a:spAutoFit/>
          </a:bodyPr>
          <a:lstStyle/>
          <a:p>
            <a:endParaRPr lang="en-US" u="none" dirty="0">
              <a:solidFill>
                <a:srgbClr val="FF0000"/>
              </a:solidFill>
              <a:latin typeface="Avenir Next LT Pro" panose="020B0504020202020204" pitchFamily="34" charset="0"/>
              <a:cs typeface="Sakkal Majalla" panose="02000000000000000000" pitchFamily="2" charset="-78"/>
            </a:endParaRPr>
          </a:p>
        </p:txBody>
      </p:sp>
    </p:spTree>
    <p:extLst>
      <p:ext uri="{BB962C8B-B14F-4D97-AF65-F5344CB8AC3E}">
        <p14:creationId xmlns:p14="http://schemas.microsoft.com/office/powerpoint/2010/main" val="226035580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4"/>
          <p:cNvSpPr>
            <a:spLocks noGrp="1" noChangeArrowheads="1"/>
          </p:cNvSpPr>
          <p:nvPr>
            <p:ph type="title"/>
          </p:nvPr>
        </p:nvSpPr>
        <p:spPr/>
        <p:txBody>
          <a:bodyPr lIns="92075" tIns="46038" rIns="92075" bIns="46038" anchor="ctr"/>
          <a:lstStyle/>
          <a:p>
            <a:r>
              <a:rPr lang="en-US" altLang="en-US"/>
              <a:t>Training and Information</a:t>
            </a:r>
          </a:p>
        </p:txBody>
      </p:sp>
      <p:sp>
        <p:nvSpPr>
          <p:cNvPr id="72706" name="Rectangle 2"/>
          <p:cNvSpPr>
            <a:spLocks noGrp="1" noChangeArrowheads="1"/>
          </p:cNvSpPr>
          <p:nvPr>
            <p:ph sz="half" idx="1"/>
          </p:nvPr>
        </p:nvSpPr>
        <p:spPr>
          <a:xfrm>
            <a:off x="586854" y="1374028"/>
            <a:ext cx="7924800" cy="4310810"/>
          </a:xfrm>
        </p:spPr>
        <p:txBody>
          <a:bodyPr/>
          <a:lstStyle/>
          <a:p>
            <a:r>
              <a:rPr lang="en-US" altLang="en-US" dirty="0"/>
              <a:t>Required:</a:t>
            </a:r>
          </a:p>
          <a:p>
            <a:endParaRPr lang="en-US" altLang="en-US" sz="800" dirty="0"/>
          </a:p>
          <a:p>
            <a:pPr lvl="1"/>
            <a:r>
              <a:rPr lang="en-US" altLang="en-US" dirty="0"/>
              <a:t>Prior to requiring the employee to use a respirator</a:t>
            </a:r>
          </a:p>
          <a:p>
            <a:pPr lvl="1"/>
            <a:endParaRPr lang="en-US" altLang="en-US" sz="1000" dirty="0"/>
          </a:p>
          <a:p>
            <a:pPr lvl="1"/>
            <a:r>
              <a:rPr lang="en-US" altLang="en-US" dirty="0"/>
              <a:t>Annually</a:t>
            </a:r>
          </a:p>
          <a:p>
            <a:pPr lvl="1"/>
            <a:endParaRPr lang="en-US" altLang="en-US" sz="1000" dirty="0"/>
          </a:p>
          <a:p>
            <a:pPr lvl="1"/>
            <a:r>
              <a:rPr lang="en-US" altLang="en-US" dirty="0"/>
              <a:t>When changes in workplace render previous training obsolete</a:t>
            </a:r>
          </a:p>
          <a:p>
            <a:pPr lvl="1"/>
            <a:endParaRPr lang="en-US" altLang="en-US" sz="1000" dirty="0"/>
          </a:p>
          <a:p>
            <a:pPr lvl="1"/>
            <a:r>
              <a:rPr lang="en-US" altLang="en-US" dirty="0"/>
              <a:t>Employee use demonstrates</a:t>
            </a:r>
            <a:br>
              <a:rPr lang="en-US" altLang="en-US" dirty="0"/>
            </a:br>
            <a:r>
              <a:rPr lang="en-US" altLang="en-US" dirty="0"/>
              <a:t>inadequate training</a:t>
            </a:r>
          </a:p>
          <a:p>
            <a:pPr lvl="1"/>
            <a:endParaRPr lang="en-US" altLang="en-US" sz="1000" dirty="0"/>
          </a:p>
          <a:p>
            <a:pPr lvl="1"/>
            <a:r>
              <a:rPr lang="en-US" altLang="en-US" dirty="0"/>
              <a:t>Any other situation arises in which</a:t>
            </a:r>
            <a:br>
              <a:rPr lang="en-US" altLang="en-US" dirty="0"/>
            </a:br>
            <a:r>
              <a:rPr lang="en-US" altLang="en-US" dirty="0"/>
              <a:t>retraining appears necessary</a:t>
            </a:r>
          </a:p>
          <a:p>
            <a:pPr lvl="1"/>
            <a:endParaRPr lang="en-US" altLang="en-US" dirty="0"/>
          </a:p>
        </p:txBody>
      </p:sp>
      <p:sp>
        <p:nvSpPr>
          <p:cNvPr id="4101" name="Text Box 5"/>
          <p:cNvSpPr txBox="1">
            <a:spLocks noChangeArrowheads="1"/>
          </p:cNvSpPr>
          <p:nvPr/>
        </p:nvSpPr>
        <p:spPr bwMode="auto">
          <a:xfrm>
            <a:off x="65532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1910.134(k)(3)-(5)</a:t>
            </a:r>
          </a:p>
        </p:txBody>
      </p:sp>
      <p:sp>
        <p:nvSpPr>
          <p:cNvPr id="2" name="TextBox 1"/>
          <p:cNvSpPr txBox="1"/>
          <p:nvPr/>
        </p:nvSpPr>
        <p:spPr>
          <a:xfrm>
            <a:off x="7243383" y="5729516"/>
            <a:ext cx="184731" cy="215444"/>
          </a:xfrm>
          <a:prstGeom prst="rect">
            <a:avLst/>
          </a:prstGeom>
          <a:noFill/>
        </p:spPr>
        <p:txBody>
          <a:bodyPr wrap="none" rtlCol="0">
            <a:spAutoFit/>
          </a:bodyPr>
          <a:lstStyle/>
          <a:p>
            <a:endParaRPr lang="en-US" sz="800" b="1" u="none" dirty="0"/>
          </a:p>
        </p:txBody>
      </p:sp>
    </p:spTree>
    <p:extLst>
      <p:ext uri="{BB962C8B-B14F-4D97-AF65-F5344CB8AC3E}">
        <p14:creationId xmlns:p14="http://schemas.microsoft.com/office/powerpoint/2010/main" val="3221038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title"/>
          </p:nvPr>
        </p:nvSpPr>
        <p:spPr>
          <a:xfrm>
            <a:off x="609600" y="438513"/>
            <a:ext cx="8077200" cy="646973"/>
          </a:xfrm>
        </p:spPr>
        <p:txBody>
          <a:bodyPr lIns="92075" tIns="46038" rIns="92075" bIns="46038" anchor="ctr"/>
          <a:lstStyle/>
          <a:p>
            <a:r>
              <a:rPr lang="en-US" altLang="en-US" dirty="0"/>
              <a:t>Training Topics</a:t>
            </a:r>
          </a:p>
        </p:txBody>
      </p:sp>
      <p:sp>
        <p:nvSpPr>
          <p:cNvPr id="5" name="Text Box 5"/>
          <p:cNvSpPr txBox="1">
            <a:spLocks noChangeArrowheads="1"/>
          </p:cNvSpPr>
          <p:nvPr/>
        </p:nvSpPr>
        <p:spPr bwMode="auto">
          <a:xfrm>
            <a:off x="6934200" y="640289"/>
            <a:ext cx="1981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1910.134(k)(1)</a:t>
            </a:r>
          </a:p>
        </p:txBody>
      </p:sp>
      <p:sp>
        <p:nvSpPr>
          <p:cNvPr id="7" name="Rectangle 3">
            <a:extLst>
              <a:ext uri="{FF2B5EF4-FFF2-40B4-BE49-F238E27FC236}">
                <a16:creationId xmlns:a16="http://schemas.microsoft.com/office/drawing/2014/main" id="{AC0C8018-9782-43BF-923D-063A262C1FAA}"/>
              </a:ext>
            </a:extLst>
          </p:cNvPr>
          <p:cNvSpPr txBox="1">
            <a:spLocks noChangeArrowheads="1"/>
          </p:cNvSpPr>
          <p:nvPr/>
        </p:nvSpPr>
        <p:spPr bwMode="auto">
          <a:xfrm>
            <a:off x="533400" y="1252204"/>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1800">
                <a:solidFill>
                  <a:schemeClr val="tx1"/>
                </a:solidFill>
                <a:latin typeface="+mn-lt"/>
              </a:defRPr>
            </a:lvl4pPr>
            <a:lvl5pPr marL="1776413" indent="-234950" algn="l" rtl="0" eaLnBrk="0" fontAlgn="base" hangingPunct="0">
              <a:spcBef>
                <a:spcPct val="0"/>
              </a:spcBef>
              <a:spcAft>
                <a:spcPct val="0"/>
              </a:spcAft>
              <a:buClr>
                <a:srgbClr val="012D9A"/>
              </a:buClr>
              <a:buChar char="–"/>
              <a:defRPr sz="1800">
                <a:solidFill>
                  <a:schemeClr val="tx1"/>
                </a:solidFill>
                <a:latin typeface="+mn-lt"/>
              </a:defRPr>
            </a:lvl5pPr>
            <a:lvl6pPr marL="2514600" indent="-228600" algn="l" rtl="0" eaLnBrk="0" fontAlgn="base" hangingPunct="0">
              <a:spcBef>
                <a:spcPct val="0"/>
              </a:spcBef>
              <a:spcAft>
                <a:spcPct val="0"/>
              </a:spcAft>
              <a:buClr>
                <a:srgbClr val="012D9A"/>
              </a:buClr>
              <a:buChar char="–"/>
              <a:defRPr sz="1800">
                <a:solidFill>
                  <a:schemeClr val="tx1"/>
                </a:solidFill>
                <a:latin typeface="+mn-lt"/>
              </a:defRPr>
            </a:lvl6pPr>
            <a:lvl7pPr marL="2971800" indent="-228600" algn="l" rtl="0" eaLnBrk="0" fontAlgn="base" hangingPunct="0">
              <a:spcBef>
                <a:spcPct val="0"/>
              </a:spcBef>
              <a:spcAft>
                <a:spcPct val="0"/>
              </a:spcAft>
              <a:buClr>
                <a:srgbClr val="012D9A"/>
              </a:buClr>
              <a:buChar char="–"/>
              <a:defRPr sz="1800">
                <a:solidFill>
                  <a:schemeClr val="tx1"/>
                </a:solidFill>
                <a:latin typeface="+mn-lt"/>
              </a:defRPr>
            </a:lvl7pPr>
            <a:lvl8pPr marL="3429000" indent="-228600" algn="l" rtl="0" eaLnBrk="0" fontAlgn="base" hangingPunct="0">
              <a:spcBef>
                <a:spcPct val="0"/>
              </a:spcBef>
              <a:spcAft>
                <a:spcPct val="0"/>
              </a:spcAft>
              <a:buClr>
                <a:srgbClr val="012D9A"/>
              </a:buClr>
              <a:buChar char="–"/>
              <a:defRPr sz="1800">
                <a:solidFill>
                  <a:schemeClr val="tx1"/>
                </a:solidFill>
                <a:latin typeface="+mn-lt"/>
              </a:defRPr>
            </a:lvl8pPr>
            <a:lvl9pPr marL="3886200" indent="-228600" algn="l" rtl="0" eaLnBrk="0" fontAlgn="base" hangingPunct="0">
              <a:spcBef>
                <a:spcPct val="0"/>
              </a:spcBef>
              <a:spcAft>
                <a:spcPct val="0"/>
              </a:spcAft>
              <a:buClr>
                <a:srgbClr val="012D9A"/>
              </a:buClr>
              <a:buChar char="–"/>
              <a:defRPr sz="1800">
                <a:solidFill>
                  <a:schemeClr val="tx1"/>
                </a:solidFill>
                <a:latin typeface="+mn-lt"/>
              </a:defRPr>
            </a:lvl9pPr>
          </a:lstStyle>
          <a:p>
            <a:pPr>
              <a:spcBef>
                <a:spcPts val="1800"/>
              </a:spcBef>
            </a:pPr>
            <a:r>
              <a:rPr lang="en-US" altLang="en-US" u="none" dirty="0">
                <a:latin typeface="Avenir Next LT Pro" panose="020B0504020202020204" pitchFamily="34" charset="0"/>
              </a:rPr>
              <a:t>Why the respirator is necessary and how improper fit, usage, or maintenance can compromise the protective effect of the respirator.</a:t>
            </a:r>
          </a:p>
          <a:p>
            <a:pPr>
              <a:spcBef>
                <a:spcPts val="1800"/>
              </a:spcBef>
            </a:pPr>
            <a:r>
              <a:rPr lang="en-US" altLang="en-US" u="none" dirty="0">
                <a:latin typeface="Avenir Next LT Pro" panose="020B0504020202020204" pitchFamily="34" charset="0"/>
              </a:rPr>
              <a:t>Limitations and capabilities of the respirator.</a:t>
            </a:r>
          </a:p>
          <a:p>
            <a:pPr>
              <a:spcBef>
                <a:spcPts val="1800"/>
              </a:spcBef>
            </a:pPr>
            <a:r>
              <a:rPr lang="en-US" altLang="en-US" u="none" dirty="0">
                <a:latin typeface="Avenir Next LT Pro" panose="020B0504020202020204" pitchFamily="34" charset="0"/>
              </a:rPr>
              <a:t>How to effectively use the respirator in emergencies.</a:t>
            </a:r>
          </a:p>
          <a:p>
            <a:endParaRPr lang="en-US" altLang="en-US" u="none" kern="0" dirty="0">
              <a:latin typeface="Arial Narrow" panose="020B0606020202030204" pitchFamily="34" charset="0"/>
            </a:endParaRPr>
          </a:p>
        </p:txBody>
      </p:sp>
    </p:spTree>
    <p:extLst>
      <p:ext uri="{BB962C8B-B14F-4D97-AF65-F5344CB8AC3E}">
        <p14:creationId xmlns:p14="http://schemas.microsoft.com/office/powerpoint/2010/main" val="7796521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title"/>
          </p:nvPr>
        </p:nvSpPr>
        <p:spPr>
          <a:xfrm>
            <a:off x="609600" y="438513"/>
            <a:ext cx="8077200" cy="646973"/>
          </a:xfrm>
        </p:spPr>
        <p:txBody>
          <a:bodyPr lIns="92075" tIns="46038" rIns="92075" bIns="46038" anchor="ctr"/>
          <a:lstStyle/>
          <a:p>
            <a:r>
              <a:rPr lang="en-US" altLang="en-US" dirty="0"/>
              <a:t>Training Topics</a:t>
            </a:r>
          </a:p>
        </p:txBody>
      </p:sp>
      <p:sp>
        <p:nvSpPr>
          <p:cNvPr id="5" name="Text Box 5"/>
          <p:cNvSpPr txBox="1">
            <a:spLocks noChangeArrowheads="1"/>
          </p:cNvSpPr>
          <p:nvPr/>
        </p:nvSpPr>
        <p:spPr bwMode="auto">
          <a:xfrm>
            <a:off x="6934200" y="640289"/>
            <a:ext cx="1981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1910.134(k)(1)</a:t>
            </a:r>
          </a:p>
        </p:txBody>
      </p:sp>
      <p:sp>
        <p:nvSpPr>
          <p:cNvPr id="7" name="Rectangle 3">
            <a:extLst>
              <a:ext uri="{FF2B5EF4-FFF2-40B4-BE49-F238E27FC236}">
                <a16:creationId xmlns:a16="http://schemas.microsoft.com/office/drawing/2014/main" id="{AC0C8018-9782-43BF-923D-063A262C1FAA}"/>
              </a:ext>
            </a:extLst>
          </p:cNvPr>
          <p:cNvSpPr txBox="1">
            <a:spLocks noChangeArrowheads="1"/>
          </p:cNvSpPr>
          <p:nvPr/>
        </p:nvSpPr>
        <p:spPr bwMode="auto">
          <a:xfrm>
            <a:off x="533400" y="1252204"/>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1800">
                <a:solidFill>
                  <a:schemeClr val="tx1"/>
                </a:solidFill>
                <a:latin typeface="+mn-lt"/>
              </a:defRPr>
            </a:lvl4pPr>
            <a:lvl5pPr marL="1776413" indent="-234950" algn="l" rtl="0" eaLnBrk="0" fontAlgn="base" hangingPunct="0">
              <a:spcBef>
                <a:spcPct val="0"/>
              </a:spcBef>
              <a:spcAft>
                <a:spcPct val="0"/>
              </a:spcAft>
              <a:buClr>
                <a:srgbClr val="012D9A"/>
              </a:buClr>
              <a:buChar char="–"/>
              <a:defRPr sz="1800">
                <a:solidFill>
                  <a:schemeClr val="tx1"/>
                </a:solidFill>
                <a:latin typeface="+mn-lt"/>
              </a:defRPr>
            </a:lvl5pPr>
            <a:lvl6pPr marL="2514600" indent="-228600" algn="l" rtl="0" eaLnBrk="0" fontAlgn="base" hangingPunct="0">
              <a:spcBef>
                <a:spcPct val="0"/>
              </a:spcBef>
              <a:spcAft>
                <a:spcPct val="0"/>
              </a:spcAft>
              <a:buClr>
                <a:srgbClr val="012D9A"/>
              </a:buClr>
              <a:buChar char="–"/>
              <a:defRPr sz="1800">
                <a:solidFill>
                  <a:schemeClr val="tx1"/>
                </a:solidFill>
                <a:latin typeface="+mn-lt"/>
              </a:defRPr>
            </a:lvl6pPr>
            <a:lvl7pPr marL="2971800" indent="-228600" algn="l" rtl="0" eaLnBrk="0" fontAlgn="base" hangingPunct="0">
              <a:spcBef>
                <a:spcPct val="0"/>
              </a:spcBef>
              <a:spcAft>
                <a:spcPct val="0"/>
              </a:spcAft>
              <a:buClr>
                <a:srgbClr val="012D9A"/>
              </a:buClr>
              <a:buChar char="–"/>
              <a:defRPr sz="1800">
                <a:solidFill>
                  <a:schemeClr val="tx1"/>
                </a:solidFill>
                <a:latin typeface="+mn-lt"/>
              </a:defRPr>
            </a:lvl7pPr>
            <a:lvl8pPr marL="3429000" indent="-228600" algn="l" rtl="0" eaLnBrk="0" fontAlgn="base" hangingPunct="0">
              <a:spcBef>
                <a:spcPct val="0"/>
              </a:spcBef>
              <a:spcAft>
                <a:spcPct val="0"/>
              </a:spcAft>
              <a:buClr>
                <a:srgbClr val="012D9A"/>
              </a:buClr>
              <a:buChar char="–"/>
              <a:defRPr sz="1800">
                <a:solidFill>
                  <a:schemeClr val="tx1"/>
                </a:solidFill>
                <a:latin typeface="+mn-lt"/>
              </a:defRPr>
            </a:lvl8pPr>
            <a:lvl9pPr marL="3886200" indent="-228600" algn="l" rtl="0" eaLnBrk="0" fontAlgn="base" hangingPunct="0">
              <a:spcBef>
                <a:spcPct val="0"/>
              </a:spcBef>
              <a:spcAft>
                <a:spcPct val="0"/>
              </a:spcAft>
              <a:buClr>
                <a:srgbClr val="012D9A"/>
              </a:buClr>
              <a:buChar char="–"/>
              <a:defRPr sz="1800">
                <a:solidFill>
                  <a:schemeClr val="tx1"/>
                </a:solidFill>
                <a:latin typeface="+mn-lt"/>
              </a:defRPr>
            </a:lvl9pPr>
          </a:lstStyle>
          <a:p>
            <a:pPr>
              <a:spcBef>
                <a:spcPts val="1800"/>
              </a:spcBef>
            </a:pPr>
            <a:r>
              <a:rPr lang="en-US" altLang="en-US" u="none" dirty="0">
                <a:latin typeface="Avenir Next LT Pro" panose="020B0504020202020204" pitchFamily="34" charset="0"/>
              </a:rPr>
              <a:t>How to inspect, don, doff, use, perform seal checks.</a:t>
            </a:r>
          </a:p>
          <a:p>
            <a:pPr>
              <a:spcBef>
                <a:spcPts val="1800"/>
              </a:spcBef>
            </a:pPr>
            <a:r>
              <a:rPr lang="en-US" altLang="en-US" u="none" dirty="0">
                <a:latin typeface="Avenir Next LT Pro" panose="020B0504020202020204" pitchFamily="34" charset="0"/>
              </a:rPr>
              <a:t>Maintenance and storage procedures.</a:t>
            </a:r>
          </a:p>
          <a:p>
            <a:pPr>
              <a:spcBef>
                <a:spcPts val="1800"/>
              </a:spcBef>
            </a:pPr>
            <a:r>
              <a:rPr lang="en-US" altLang="en-US" u="none" dirty="0">
                <a:latin typeface="Avenir Next LT Pro" panose="020B0504020202020204" pitchFamily="34" charset="0"/>
              </a:rPr>
              <a:t>How to recognize medical signs and symptoms that may limit or prevent the effective use of respirators.</a:t>
            </a:r>
          </a:p>
          <a:p>
            <a:pPr>
              <a:spcBef>
                <a:spcPts val="1800"/>
              </a:spcBef>
            </a:pPr>
            <a:r>
              <a:rPr lang="en-US" altLang="en-US" u="none" dirty="0">
                <a:latin typeface="Avenir Next LT Pro" panose="020B0504020202020204" pitchFamily="34" charset="0"/>
              </a:rPr>
              <a:t>General requirements of the standard.</a:t>
            </a:r>
          </a:p>
          <a:p>
            <a:endParaRPr lang="en-US" altLang="en-US" u="none" kern="0" dirty="0">
              <a:latin typeface="Arial Narrow" panose="020B0606020202030204" pitchFamily="34" charset="0"/>
            </a:endParaRPr>
          </a:p>
        </p:txBody>
      </p:sp>
    </p:spTree>
    <p:extLst>
      <p:ext uri="{BB962C8B-B14F-4D97-AF65-F5344CB8AC3E}">
        <p14:creationId xmlns:p14="http://schemas.microsoft.com/office/powerpoint/2010/main" val="217676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A75B-705E-4729-ABAB-1423BDF5E12B}"/>
              </a:ext>
            </a:extLst>
          </p:cNvPr>
          <p:cNvSpPr>
            <a:spLocks noGrp="1"/>
          </p:cNvSpPr>
          <p:nvPr>
            <p:ph type="title"/>
          </p:nvPr>
        </p:nvSpPr>
        <p:spPr/>
        <p:txBody>
          <a:bodyPr/>
          <a:lstStyle/>
          <a:p>
            <a:r>
              <a:rPr lang="en-US" dirty="0"/>
              <a:t>Inspection Types</a:t>
            </a:r>
          </a:p>
        </p:txBody>
      </p:sp>
      <p:sp>
        <p:nvSpPr>
          <p:cNvPr id="5" name="Content Placeholder 2">
            <a:extLst>
              <a:ext uri="{FF2B5EF4-FFF2-40B4-BE49-F238E27FC236}">
                <a16:creationId xmlns:a16="http://schemas.microsoft.com/office/drawing/2014/main" id="{3904970D-3B17-4BB8-BDB5-9FB6E7FABFA3}"/>
              </a:ext>
            </a:extLst>
          </p:cNvPr>
          <p:cNvSpPr>
            <a:spLocks noGrp="1"/>
          </p:cNvSpPr>
          <p:nvPr>
            <p:ph idx="1"/>
          </p:nvPr>
        </p:nvSpPr>
        <p:spPr>
          <a:xfrm>
            <a:off x="609600" y="1503336"/>
            <a:ext cx="8001000" cy="4440264"/>
          </a:xfrm>
        </p:spPr>
        <p:txBody>
          <a:bodyPr/>
          <a:lstStyle/>
          <a:p>
            <a:r>
              <a:rPr lang="en-US" dirty="0"/>
              <a:t>Inspection assignments generated through:</a:t>
            </a:r>
          </a:p>
          <a:p>
            <a:pPr lvl="1">
              <a:lnSpc>
                <a:spcPct val="150000"/>
              </a:lnSpc>
            </a:pPr>
            <a:r>
              <a:rPr lang="en-US" dirty="0"/>
              <a:t>Fatalities </a:t>
            </a:r>
          </a:p>
          <a:p>
            <a:pPr lvl="1">
              <a:lnSpc>
                <a:spcPct val="150000"/>
              </a:lnSpc>
            </a:pPr>
            <a:r>
              <a:rPr lang="en-US" dirty="0"/>
              <a:t>Accidents </a:t>
            </a:r>
          </a:p>
          <a:p>
            <a:pPr lvl="1">
              <a:lnSpc>
                <a:spcPct val="150000"/>
              </a:lnSpc>
            </a:pPr>
            <a:r>
              <a:rPr lang="en-US" dirty="0"/>
              <a:t>Complaints and referrals </a:t>
            </a:r>
          </a:p>
          <a:p>
            <a:pPr lvl="1">
              <a:lnSpc>
                <a:spcPct val="150000"/>
              </a:lnSpc>
            </a:pPr>
            <a:r>
              <a:rPr lang="en-US" dirty="0"/>
              <a:t>General industry schedule criteria</a:t>
            </a:r>
          </a:p>
          <a:p>
            <a:pPr lvl="1"/>
            <a:endParaRPr lang="en-US" sz="800" dirty="0"/>
          </a:p>
          <a:p>
            <a:pPr marL="0" indent="0">
              <a:buNone/>
            </a:pPr>
            <a:endParaRPr lang="en-US" dirty="0"/>
          </a:p>
        </p:txBody>
      </p:sp>
      <p:pic>
        <p:nvPicPr>
          <p:cNvPr id="6" name="Picture 5">
            <a:extLst>
              <a:ext uri="{FF2B5EF4-FFF2-40B4-BE49-F238E27FC236}">
                <a16:creationId xmlns:a16="http://schemas.microsoft.com/office/drawing/2014/main" id="{F163DDD2-9E92-42DA-A8BA-026F2DD43978}"/>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5943600" y="4123592"/>
            <a:ext cx="2514600" cy="1582615"/>
          </a:xfrm>
          <a:prstGeom prst="rect">
            <a:avLst/>
          </a:prstGeom>
          <a:noFill/>
          <a:ln w="9525">
            <a:noFill/>
            <a:miter lim="800000"/>
            <a:headEnd/>
            <a:tailEnd/>
          </a:ln>
        </p:spPr>
      </p:pic>
    </p:spTree>
    <p:extLst>
      <p:ext uri="{BB962C8B-B14F-4D97-AF65-F5344CB8AC3E}">
        <p14:creationId xmlns:p14="http://schemas.microsoft.com/office/powerpoint/2010/main" val="4275612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4"/>
          <p:cNvSpPr>
            <a:spLocks noGrp="1" noChangeArrowheads="1"/>
          </p:cNvSpPr>
          <p:nvPr>
            <p:ph type="title"/>
          </p:nvPr>
        </p:nvSpPr>
        <p:spPr>
          <a:xfrm>
            <a:off x="609600" y="123415"/>
            <a:ext cx="7010400" cy="1200971"/>
          </a:xfrm>
        </p:spPr>
        <p:txBody>
          <a:bodyPr lIns="92075" tIns="46038" rIns="92075" bIns="46038" anchor="ctr"/>
          <a:lstStyle/>
          <a:p>
            <a:r>
              <a:rPr lang="en-US" altLang="en-US" dirty="0"/>
              <a:t>When is Fit Testing Required?</a:t>
            </a:r>
          </a:p>
        </p:txBody>
      </p:sp>
      <p:sp>
        <p:nvSpPr>
          <p:cNvPr id="44034" name="Rectangle 3"/>
          <p:cNvSpPr>
            <a:spLocks noGrp="1" noChangeArrowheads="1"/>
          </p:cNvSpPr>
          <p:nvPr>
            <p:ph sz="half" idx="1"/>
          </p:nvPr>
        </p:nvSpPr>
        <p:spPr>
          <a:xfrm>
            <a:off x="609600" y="1219200"/>
            <a:ext cx="7848600" cy="4525963"/>
          </a:xfrm>
        </p:spPr>
        <p:txBody>
          <a:bodyPr/>
          <a:lstStyle/>
          <a:p>
            <a:pPr>
              <a:defRPr/>
            </a:pPr>
            <a:endParaRPr lang="en-US" sz="500" dirty="0"/>
          </a:p>
          <a:p>
            <a:pPr>
              <a:defRPr/>
            </a:pPr>
            <a:r>
              <a:rPr lang="en-US" dirty="0"/>
              <a:t>Before initial use</a:t>
            </a:r>
          </a:p>
          <a:p>
            <a:pPr>
              <a:defRPr/>
            </a:pPr>
            <a:endParaRPr lang="en-US" dirty="0"/>
          </a:p>
          <a:p>
            <a:pPr>
              <a:defRPr/>
            </a:pPr>
            <a:r>
              <a:rPr lang="en-US" dirty="0"/>
              <a:t>Annually, thereafter</a:t>
            </a:r>
          </a:p>
          <a:p>
            <a:pPr>
              <a:defRPr/>
            </a:pPr>
            <a:endParaRPr lang="en-US" dirty="0"/>
          </a:p>
          <a:p>
            <a:pPr>
              <a:defRPr/>
            </a:pPr>
            <a:r>
              <a:rPr lang="en-US" dirty="0"/>
              <a:t>When facial features change, such as with weight gain or loss, use of dentures</a:t>
            </a:r>
          </a:p>
          <a:p>
            <a:pPr>
              <a:buFont typeface="Wingdings" panose="05000000000000000000" pitchFamily="2" charset="2"/>
              <a:buNone/>
              <a:defRPr/>
            </a:pPr>
            <a:endParaRPr lang="en-US" sz="1800" dirty="0"/>
          </a:p>
          <a:p>
            <a:pPr marL="0" indent="0">
              <a:buFont typeface="Wingdings" panose="05000000000000000000" pitchFamily="2" charset="2"/>
              <a:buNone/>
              <a:defRPr/>
            </a:pPr>
            <a:r>
              <a:rPr lang="en-US" sz="2000" b="1" i="1" dirty="0"/>
              <a:t>Note: </a:t>
            </a:r>
            <a:r>
              <a:rPr lang="en-US" sz="2000" i="1" dirty="0"/>
              <a:t>Employees wearing tight-fitting face-pieces must not be fit tested if they have facial hair. </a:t>
            </a:r>
            <a:r>
              <a:rPr lang="en-US" sz="2000" b="1" i="1" dirty="0"/>
              <a:t>*</a:t>
            </a:r>
            <a:endParaRPr lang="en-US" sz="2000" i="1" dirty="0"/>
          </a:p>
          <a:p>
            <a:pPr>
              <a:buFont typeface="Wingdings" panose="05000000000000000000" pitchFamily="2" charset="2"/>
              <a:buNone/>
              <a:defRPr/>
            </a:pPr>
            <a:endParaRPr lang="en-US" sz="2000" dirty="0"/>
          </a:p>
          <a:p>
            <a:pPr>
              <a:buFont typeface="Symbol" pitchFamily="18" charset="2"/>
              <a:buNone/>
              <a:defRPr/>
            </a:pPr>
            <a:endParaRPr lang="en-US" sz="1200" dirty="0"/>
          </a:p>
        </p:txBody>
      </p:sp>
      <p:sp>
        <p:nvSpPr>
          <p:cNvPr id="5" name="Text Box 5"/>
          <p:cNvSpPr txBox="1">
            <a:spLocks noChangeArrowheads="1"/>
          </p:cNvSpPr>
          <p:nvPr/>
        </p:nvSpPr>
        <p:spPr bwMode="auto">
          <a:xfrm>
            <a:off x="72390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1910.134(f)</a:t>
            </a:r>
          </a:p>
        </p:txBody>
      </p:sp>
    </p:spTree>
    <p:extLst>
      <p:ext uri="{BB962C8B-B14F-4D97-AF65-F5344CB8AC3E}">
        <p14:creationId xmlns:p14="http://schemas.microsoft.com/office/powerpoint/2010/main" val="31641473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DA68-91AA-4428-BDFC-BF58D18ABE1F}"/>
              </a:ext>
            </a:extLst>
          </p:cNvPr>
          <p:cNvSpPr>
            <a:spLocks noGrp="1"/>
          </p:cNvSpPr>
          <p:nvPr>
            <p:ph type="ctrTitle" sz="quarter"/>
          </p:nvPr>
        </p:nvSpPr>
        <p:spPr>
          <a:xfrm>
            <a:off x="886691" y="3051911"/>
            <a:ext cx="8229600" cy="760465"/>
          </a:xfrm>
        </p:spPr>
        <p:txBody>
          <a:bodyPr/>
          <a:lstStyle/>
          <a:p>
            <a:r>
              <a:rPr lang="en-US" dirty="0"/>
              <a:t>Bloodborne Pathogens</a:t>
            </a:r>
          </a:p>
        </p:txBody>
      </p:sp>
      <p:sp>
        <p:nvSpPr>
          <p:cNvPr id="3" name="Subtitle 2">
            <a:extLst>
              <a:ext uri="{FF2B5EF4-FFF2-40B4-BE49-F238E27FC236}">
                <a16:creationId xmlns:a16="http://schemas.microsoft.com/office/drawing/2014/main" id="{08EE3D93-BC3B-47E7-B51C-6F5422E2C5C7}"/>
              </a:ext>
            </a:extLst>
          </p:cNvPr>
          <p:cNvSpPr>
            <a:spLocks noGrp="1"/>
          </p:cNvSpPr>
          <p:nvPr>
            <p:ph type="subTitle" sz="quarter" idx="1"/>
          </p:nvPr>
        </p:nvSpPr>
        <p:spPr>
          <a:xfrm>
            <a:off x="2944678" y="2069717"/>
            <a:ext cx="3691071" cy="637354"/>
          </a:xfrm>
        </p:spPr>
        <p:txBody>
          <a:bodyPr/>
          <a:lstStyle/>
          <a:p>
            <a:pPr marL="0" indent="0">
              <a:buNone/>
            </a:pPr>
            <a:r>
              <a:rPr lang="en-US" sz="3600" dirty="0">
                <a:solidFill>
                  <a:srgbClr val="102447"/>
                </a:solidFill>
              </a:rPr>
              <a:t>Focus Areas:</a:t>
            </a:r>
          </a:p>
        </p:txBody>
      </p:sp>
    </p:spTree>
    <p:extLst>
      <p:ext uri="{BB962C8B-B14F-4D97-AF65-F5344CB8AC3E}">
        <p14:creationId xmlns:p14="http://schemas.microsoft.com/office/powerpoint/2010/main" val="38039994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F6DDFC-7A51-4483-8EEF-ED4E40812A88}"/>
              </a:ext>
            </a:extLst>
          </p:cNvPr>
          <p:cNvSpPr>
            <a:spLocks noGrp="1" noChangeArrowheads="1"/>
          </p:cNvSpPr>
          <p:nvPr>
            <p:ph type="title"/>
          </p:nvPr>
        </p:nvSpPr>
        <p:spPr>
          <a:xfrm>
            <a:off x="533400" y="457200"/>
            <a:ext cx="6400800" cy="549275"/>
          </a:xfrm>
        </p:spPr>
        <p:txBody>
          <a:bodyPr/>
          <a:lstStyle/>
          <a:p>
            <a:r>
              <a:rPr lang="en-US" altLang="en-US" dirty="0"/>
              <a:t>Exposure Control Plan</a:t>
            </a:r>
          </a:p>
        </p:txBody>
      </p:sp>
      <p:sp>
        <p:nvSpPr>
          <p:cNvPr id="64515" name="Rectangle 50">
            <a:extLst>
              <a:ext uri="{FF2B5EF4-FFF2-40B4-BE49-F238E27FC236}">
                <a16:creationId xmlns:a16="http://schemas.microsoft.com/office/drawing/2014/main" id="{3763728A-2829-4639-95BC-7C2E2C7ED463}"/>
              </a:ext>
            </a:extLst>
          </p:cNvPr>
          <p:cNvSpPr>
            <a:spLocks noGrp="1" noChangeArrowheads="1"/>
          </p:cNvSpPr>
          <p:nvPr>
            <p:ph idx="1"/>
          </p:nvPr>
        </p:nvSpPr>
        <p:spPr>
          <a:xfrm>
            <a:off x="533400" y="1410346"/>
            <a:ext cx="8001000" cy="4685654"/>
          </a:xfrm>
        </p:spPr>
        <p:txBody>
          <a:bodyPr/>
          <a:lstStyle/>
          <a:p>
            <a:pPr>
              <a:lnSpc>
                <a:spcPct val="90000"/>
              </a:lnSpc>
              <a:spcAft>
                <a:spcPct val="10000"/>
              </a:spcAft>
            </a:pPr>
            <a:r>
              <a:rPr lang="en-US" altLang="en-US" dirty="0"/>
              <a:t>Written plan designed to eliminate or minimize employee exposure that contains:</a:t>
            </a:r>
          </a:p>
          <a:p>
            <a:pPr lvl="1">
              <a:lnSpc>
                <a:spcPct val="90000"/>
              </a:lnSpc>
              <a:spcAft>
                <a:spcPct val="10000"/>
              </a:spcAft>
            </a:pPr>
            <a:endParaRPr lang="en-US" altLang="en-US" sz="1000" dirty="0"/>
          </a:p>
          <a:p>
            <a:pPr lvl="1">
              <a:spcAft>
                <a:spcPct val="10000"/>
              </a:spcAft>
            </a:pPr>
            <a:r>
              <a:rPr lang="en-US" altLang="en-US" dirty="0"/>
              <a:t>Exposure determination</a:t>
            </a:r>
          </a:p>
          <a:p>
            <a:pPr lvl="1">
              <a:spcAft>
                <a:spcPct val="10000"/>
              </a:spcAft>
            </a:pPr>
            <a:endParaRPr lang="en-US" altLang="en-US" sz="1000" dirty="0"/>
          </a:p>
          <a:p>
            <a:pPr lvl="1">
              <a:spcAft>
                <a:spcPct val="10000"/>
              </a:spcAft>
            </a:pPr>
            <a:r>
              <a:rPr lang="en-US" altLang="en-US" dirty="0"/>
              <a:t>Schedule and method of implementing paragraphs </a:t>
            </a:r>
          </a:p>
          <a:p>
            <a:pPr lvl="1">
              <a:spcAft>
                <a:spcPct val="10000"/>
              </a:spcAft>
              <a:buFont typeface="Symbol" panose="05050102010706020507" pitchFamily="18" charset="2"/>
              <a:buNone/>
            </a:pPr>
            <a:r>
              <a:rPr lang="en-US" altLang="en-US" dirty="0"/>
              <a:t>    (d) through (h) of the standard</a:t>
            </a:r>
          </a:p>
          <a:p>
            <a:pPr lvl="1">
              <a:spcAft>
                <a:spcPct val="10000"/>
              </a:spcAft>
            </a:pPr>
            <a:endParaRPr lang="en-US" altLang="en-US" sz="1000" dirty="0"/>
          </a:p>
          <a:p>
            <a:pPr lvl="1">
              <a:spcAft>
                <a:spcPct val="10000"/>
              </a:spcAft>
            </a:pPr>
            <a:r>
              <a:rPr lang="en-US" altLang="en-US" dirty="0"/>
              <a:t>Procedures for evaluating circumstances surrounding an exposure incident</a:t>
            </a:r>
          </a:p>
          <a:p>
            <a:pPr lvl="1">
              <a:spcAft>
                <a:spcPct val="10000"/>
              </a:spcAft>
            </a:pPr>
            <a:endParaRPr lang="en-US" altLang="en-US" sz="800" dirty="0"/>
          </a:p>
          <a:p>
            <a:pPr lvl="1">
              <a:spcAft>
                <a:spcPct val="10000"/>
              </a:spcAft>
            </a:pPr>
            <a:r>
              <a:rPr lang="en-US" altLang="en-US" dirty="0"/>
              <a:t>Must be reviewed at least annually</a:t>
            </a:r>
          </a:p>
        </p:txBody>
      </p:sp>
      <p:sp>
        <p:nvSpPr>
          <p:cNvPr id="64516" name="Rectangle 19">
            <a:extLst>
              <a:ext uri="{FF2B5EF4-FFF2-40B4-BE49-F238E27FC236}">
                <a16:creationId xmlns:a16="http://schemas.microsoft.com/office/drawing/2014/main" id="{219D8862-5129-4FDE-ACFB-D53C9FF2A6C9}"/>
              </a:ext>
            </a:extLst>
          </p:cNvPr>
          <p:cNvSpPr>
            <a:spLocks noChangeArrowheads="1"/>
          </p:cNvSpPr>
          <p:nvPr/>
        </p:nvSpPr>
        <p:spPr bwMode="auto">
          <a:xfrm>
            <a:off x="6553200" y="623887"/>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1910.1030(c)(1)(ii)</a:t>
            </a:r>
          </a:p>
        </p:txBody>
      </p:sp>
    </p:spTree>
    <p:extLst>
      <p:ext uri="{BB962C8B-B14F-4D97-AF65-F5344CB8AC3E}">
        <p14:creationId xmlns:p14="http://schemas.microsoft.com/office/powerpoint/2010/main" val="244033579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E856B581-4544-427F-9E5F-AEAE2367AB4B}"/>
              </a:ext>
            </a:extLst>
          </p:cNvPr>
          <p:cNvSpPr>
            <a:spLocks noGrp="1" noChangeArrowheads="1"/>
          </p:cNvSpPr>
          <p:nvPr>
            <p:ph type="title"/>
          </p:nvPr>
        </p:nvSpPr>
        <p:spPr>
          <a:xfrm>
            <a:off x="533400" y="441325"/>
            <a:ext cx="7953375" cy="553998"/>
          </a:xfrm>
        </p:spPr>
        <p:txBody>
          <a:bodyPr/>
          <a:lstStyle/>
          <a:p>
            <a:r>
              <a:rPr lang="en-US" altLang="en-US" dirty="0"/>
              <a:t>Potential Occupational Exposure </a:t>
            </a:r>
          </a:p>
        </p:txBody>
      </p:sp>
      <p:sp>
        <p:nvSpPr>
          <p:cNvPr id="13314" name="Rectangle 6">
            <a:extLst>
              <a:ext uri="{FF2B5EF4-FFF2-40B4-BE49-F238E27FC236}">
                <a16:creationId xmlns:a16="http://schemas.microsoft.com/office/drawing/2014/main" id="{67F5E8C6-E546-4650-AAAC-9D11B42F462C}"/>
              </a:ext>
            </a:extLst>
          </p:cNvPr>
          <p:cNvSpPr>
            <a:spLocks noGrp="1" noChangeArrowheads="1"/>
          </p:cNvSpPr>
          <p:nvPr>
            <p:ph type="body" sz="half" idx="1"/>
          </p:nvPr>
        </p:nvSpPr>
        <p:spPr>
          <a:xfrm>
            <a:off x="533400" y="1472338"/>
            <a:ext cx="8077200" cy="4471261"/>
          </a:xfrm>
        </p:spPr>
        <p:txBody>
          <a:bodyPr/>
          <a:lstStyle/>
          <a:p>
            <a:pPr marL="344488" indent="-344488">
              <a:spcAft>
                <a:spcPct val="25000"/>
              </a:spcAft>
            </a:pPr>
            <a:r>
              <a:rPr lang="en-US" altLang="en-US" dirty="0"/>
              <a:t>In food manufacturing potential exposures typically occur through:</a:t>
            </a:r>
          </a:p>
          <a:p>
            <a:pPr marL="692151" lvl="1" indent="-344488">
              <a:spcAft>
                <a:spcPct val="25000"/>
              </a:spcAft>
            </a:pPr>
            <a:r>
              <a:rPr lang="en-US" altLang="en-US" dirty="0"/>
              <a:t>Onsite nurse/medical staff</a:t>
            </a:r>
          </a:p>
          <a:p>
            <a:pPr marL="692151" lvl="1" indent="-344488">
              <a:spcAft>
                <a:spcPct val="25000"/>
              </a:spcAft>
            </a:pPr>
            <a:r>
              <a:rPr lang="en-US" altLang="en-US" dirty="0"/>
              <a:t>Employees required to perform collateral 1</a:t>
            </a:r>
            <a:r>
              <a:rPr lang="en-US" altLang="en-US" baseline="30000" dirty="0"/>
              <a:t>st</a:t>
            </a:r>
            <a:r>
              <a:rPr lang="en-US" altLang="en-US" dirty="0"/>
              <a:t> aid duties</a:t>
            </a:r>
          </a:p>
          <a:p>
            <a:pPr marL="0" indent="0">
              <a:spcAft>
                <a:spcPct val="25000"/>
              </a:spcAft>
              <a:buNone/>
            </a:pPr>
            <a:endParaRPr lang="en-US" altLang="en-US" dirty="0"/>
          </a:p>
          <a:p>
            <a:pPr marL="344488" indent="-344488">
              <a:spcAft>
                <a:spcPct val="25000"/>
              </a:spcAft>
            </a:pPr>
            <a:endParaRPr lang="en-US" altLang="en-US" dirty="0"/>
          </a:p>
        </p:txBody>
      </p:sp>
      <p:pic>
        <p:nvPicPr>
          <p:cNvPr id="3" name="Picture 2">
            <a:extLst>
              <a:ext uri="{FF2B5EF4-FFF2-40B4-BE49-F238E27FC236}">
                <a16:creationId xmlns:a16="http://schemas.microsoft.com/office/drawing/2014/main" id="{5703DFDB-18AC-49CB-9166-89327B90FD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6376" y="3200400"/>
            <a:ext cx="4470399" cy="2514600"/>
          </a:xfrm>
          <a:prstGeom prst="rect">
            <a:avLst/>
          </a:prstGeom>
        </p:spPr>
      </p:pic>
    </p:spTree>
    <p:extLst>
      <p:ext uri="{BB962C8B-B14F-4D97-AF65-F5344CB8AC3E}">
        <p14:creationId xmlns:p14="http://schemas.microsoft.com/office/powerpoint/2010/main" val="366063812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3E79-FA4A-4644-99B9-43B95C1560DF}"/>
              </a:ext>
            </a:extLst>
          </p:cNvPr>
          <p:cNvSpPr>
            <a:spLocks noGrp="1"/>
          </p:cNvSpPr>
          <p:nvPr>
            <p:ph type="title"/>
          </p:nvPr>
        </p:nvSpPr>
        <p:spPr/>
        <p:txBody>
          <a:bodyPr/>
          <a:lstStyle/>
          <a:p>
            <a:r>
              <a:rPr lang="en-US" dirty="0"/>
              <a:t>Example Violations</a:t>
            </a:r>
          </a:p>
        </p:txBody>
      </p:sp>
      <p:sp>
        <p:nvSpPr>
          <p:cNvPr id="3" name="Content Placeholder 2">
            <a:extLst>
              <a:ext uri="{FF2B5EF4-FFF2-40B4-BE49-F238E27FC236}">
                <a16:creationId xmlns:a16="http://schemas.microsoft.com/office/drawing/2014/main" id="{BBDBDCCE-0CAD-4241-806D-5591F28B3C6F}"/>
              </a:ext>
            </a:extLst>
          </p:cNvPr>
          <p:cNvSpPr>
            <a:spLocks noGrp="1"/>
          </p:cNvSpPr>
          <p:nvPr>
            <p:ph idx="1"/>
          </p:nvPr>
        </p:nvSpPr>
        <p:spPr>
          <a:xfrm>
            <a:off x="609599" y="1219200"/>
            <a:ext cx="5334001" cy="4724400"/>
          </a:xfrm>
        </p:spPr>
        <p:txBody>
          <a:bodyPr/>
          <a:lstStyle/>
          <a:p>
            <a:r>
              <a:rPr lang="en-US" dirty="0"/>
              <a:t>Serious: 1910.1030(c)(2)(</a:t>
            </a:r>
            <a:r>
              <a:rPr lang="en-US" dirty="0" err="1"/>
              <a:t>i</a:t>
            </a:r>
            <a:r>
              <a:rPr lang="en-US" dirty="0"/>
              <a:t>)(A)</a:t>
            </a:r>
          </a:p>
          <a:p>
            <a:pPr marL="0" indent="0">
              <a:buNone/>
            </a:pPr>
            <a:endParaRPr lang="en-US" sz="800" b="1" dirty="0"/>
          </a:p>
          <a:p>
            <a:pPr lvl="1"/>
            <a:r>
              <a:rPr lang="en-US" dirty="0"/>
              <a:t>Bloodborne pathogens exposure determination did not include a list of all job classifications in which all employees in those job classifications had occupational exposure.</a:t>
            </a:r>
          </a:p>
          <a:p>
            <a:pPr lvl="1"/>
            <a:endParaRPr lang="en-US" sz="800" dirty="0"/>
          </a:p>
          <a:p>
            <a:pPr lvl="1"/>
            <a:endParaRPr lang="en-US" sz="800" dirty="0"/>
          </a:p>
        </p:txBody>
      </p:sp>
      <p:grpSp>
        <p:nvGrpSpPr>
          <p:cNvPr id="8" name="Group 7">
            <a:extLst>
              <a:ext uri="{FF2B5EF4-FFF2-40B4-BE49-F238E27FC236}">
                <a16:creationId xmlns:a16="http://schemas.microsoft.com/office/drawing/2014/main" id="{13DA99E4-CEE6-46AF-9648-7F971A5CF15B}"/>
              </a:ext>
            </a:extLst>
          </p:cNvPr>
          <p:cNvGrpSpPr/>
          <p:nvPr/>
        </p:nvGrpSpPr>
        <p:grpSpPr>
          <a:xfrm>
            <a:off x="5943600" y="2570655"/>
            <a:ext cx="2590800" cy="3302000"/>
            <a:chOff x="5715000" y="1498600"/>
            <a:chExt cx="3124200" cy="4165600"/>
          </a:xfrm>
        </p:grpSpPr>
        <p:pic>
          <p:nvPicPr>
            <p:cNvPr id="4" name="Picture 3">
              <a:extLst>
                <a:ext uri="{FF2B5EF4-FFF2-40B4-BE49-F238E27FC236}">
                  <a16:creationId xmlns:a16="http://schemas.microsoft.com/office/drawing/2014/main" id="{4EE5AA86-CEE4-40BF-AAC5-71107E58738C}"/>
                </a:ext>
              </a:extLst>
            </p:cNvPr>
            <p:cNvPicPr>
              <a:picLocks noChangeAspect="1"/>
            </p:cNvPicPr>
            <p:nvPr/>
          </p:nvPicPr>
          <p:blipFill rotWithShape="1">
            <a:blip r:embed="rId3"/>
            <a:srcRect l="37115" t="21151" r="33723" b="9738"/>
            <a:stretch/>
          </p:blipFill>
          <p:spPr>
            <a:xfrm>
              <a:off x="5715000" y="1498600"/>
              <a:ext cx="3124200" cy="4165600"/>
            </a:xfrm>
            <a:prstGeom prst="rect">
              <a:avLst/>
            </a:prstGeom>
          </p:spPr>
        </p:pic>
        <p:sp>
          <p:nvSpPr>
            <p:cNvPr id="7" name="TextBox 6">
              <a:extLst>
                <a:ext uri="{FF2B5EF4-FFF2-40B4-BE49-F238E27FC236}">
                  <a16:creationId xmlns:a16="http://schemas.microsoft.com/office/drawing/2014/main" id="{820F51F4-4484-4578-ACD0-B0684D46A1E2}"/>
                </a:ext>
              </a:extLst>
            </p:cNvPr>
            <p:cNvSpPr txBox="1"/>
            <p:nvPr/>
          </p:nvSpPr>
          <p:spPr>
            <a:xfrm>
              <a:off x="6958486" y="5433368"/>
              <a:ext cx="1018227" cy="230832"/>
            </a:xfrm>
            <a:prstGeom prst="rect">
              <a:avLst/>
            </a:prstGeom>
            <a:noFill/>
          </p:spPr>
          <p:txBody>
            <a:bodyPr wrap="none" rtlCol="0">
              <a:spAutoFit/>
            </a:bodyPr>
            <a:lstStyle/>
            <a:p>
              <a:r>
                <a:rPr lang="en-US" sz="900" dirty="0"/>
                <a:t>NC Photo Library</a:t>
              </a:r>
            </a:p>
          </p:txBody>
        </p:sp>
      </p:grpSp>
    </p:spTree>
    <p:extLst>
      <p:ext uri="{BB962C8B-B14F-4D97-AF65-F5344CB8AC3E}">
        <p14:creationId xmlns:p14="http://schemas.microsoft.com/office/powerpoint/2010/main" val="224564526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DA68-91AA-4428-BDFC-BF58D18ABE1F}"/>
              </a:ext>
            </a:extLst>
          </p:cNvPr>
          <p:cNvSpPr>
            <a:spLocks noGrp="1"/>
          </p:cNvSpPr>
          <p:nvPr>
            <p:ph type="ctrTitle" sz="quarter"/>
          </p:nvPr>
        </p:nvSpPr>
        <p:spPr>
          <a:xfrm>
            <a:off x="886691" y="2713357"/>
            <a:ext cx="8229600" cy="1437573"/>
          </a:xfrm>
        </p:spPr>
        <p:txBody>
          <a:bodyPr/>
          <a:lstStyle/>
          <a:p>
            <a:r>
              <a:rPr lang="en-US" dirty="0"/>
              <a:t>Process Safety Management</a:t>
            </a:r>
          </a:p>
        </p:txBody>
      </p:sp>
      <p:sp>
        <p:nvSpPr>
          <p:cNvPr id="3" name="Subtitle 2">
            <a:extLst>
              <a:ext uri="{FF2B5EF4-FFF2-40B4-BE49-F238E27FC236}">
                <a16:creationId xmlns:a16="http://schemas.microsoft.com/office/drawing/2014/main" id="{08EE3D93-BC3B-47E7-B51C-6F5422E2C5C7}"/>
              </a:ext>
            </a:extLst>
          </p:cNvPr>
          <p:cNvSpPr>
            <a:spLocks noGrp="1"/>
          </p:cNvSpPr>
          <p:nvPr>
            <p:ph type="subTitle" sz="quarter" idx="1"/>
          </p:nvPr>
        </p:nvSpPr>
        <p:spPr>
          <a:xfrm>
            <a:off x="2836190" y="2069717"/>
            <a:ext cx="3799559" cy="637354"/>
          </a:xfrm>
        </p:spPr>
        <p:txBody>
          <a:bodyPr/>
          <a:lstStyle/>
          <a:p>
            <a:pPr marL="0" indent="0">
              <a:buNone/>
            </a:pPr>
            <a:r>
              <a:rPr lang="en-US" sz="3600" dirty="0">
                <a:solidFill>
                  <a:srgbClr val="102447"/>
                </a:solidFill>
              </a:rPr>
              <a:t>Focus Areas:</a:t>
            </a:r>
          </a:p>
        </p:txBody>
      </p:sp>
    </p:spTree>
    <p:extLst>
      <p:ext uri="{BB962C8B-B14F-4D97-AF65-F5344CB8AC3E}">
        <p14:creationId xmlns:p14="http://schemas.microsoft.com/office/powerpoint/2010/main" val="22917780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6ACF-4E56-4A61-855A-2B10B26145D8}"/>
              </a:ext>
            </a:extLst>
          </p:cNvPr>
          <p:cNvSpPr>
            <a:spLocks noGrp="1"/>
          </p:cNvSpPr>
          <p:nvPr>
            <p:ph type="title"/>
          </p:nvPr>
        </p:nvSpPr>
        <p:spPr/>
        <p:txBody>
          <a:bodyPr/>
          <a:lstStyle/>
          <a:p>
            <a:r>
              <a:rPr lang="en-US" dirty="0"/>
              <a:t>Process Safety Management</a:t>
            </a:r>
          </a:p>
        </p:txBody>
      </p:sp>
      <p:sp>
        <p:nvSpPr>
          <p:cNvPr id="3" name="Content Placeholder 2">
            <a:extLst>
              <a:ext uri="{FF2B5EF4-FFF2-40B4-BE49-F238E27FC236}">
                <a16:creationId xmlns:a16="http://schemas.microsoft.com/office/drawing/2014/main" id="{016902EA-EFB3-43E5-8815-4FE190F7E4CA}"/>
              </a:ext>
            </a:extLst>
          </p:cNvPr>
          <p:cNvSpPr>
            <a:spLocks noGrp="1"/>
          </p:cNvSpPr>
          <p:nvPr>
            <p:ph idx="1"/>
          </p:nvPr>
        </p:nvSpPr>
        <p:spPr>
          <a:xfrm>
            <a:off x="609600" y="1363850"/>
            <a:ext cx="8001000" cy="4579749"/>
          </a:xfrm>
        </p:spPr>
        <p:txBody>
          <a:bodyPr/>
          <a:lstStyle/>
          <a:p>
            <a:r>
              <a:rPr lang="en-US" sz="2400" dirty="0"/>
              <a:t>1910.119 – Process Safety Management</a:t>
            </a:r>
          </a:p>
          <a:p>
            <a:pPr lvl="1">
              <a:spcBef>
                <a:spcPts val="600"/>
              </a:spcBef>
            </a:pPr>
            <a:r>
              <a:rPr lang="en-US" sz="2000" dirty="0"/>
              <a:t>Applies to facilities with large refrigeration units or freezer processes.</a:t>
            </a:r>
          </a:p>
          <a:p>
            <a:pPr lvl="1">
              <a:spcBef>
                <a:spcPts val="600"/>
              </a:spcBef>
            </a:pPr>
            <a:r>
              <a:rPr lang="en-US" sz="2000" dirty="0"/>
              <a:t>Processes which involves chemicals at or above specified Threshold Quantities (TQ), </a:t>
            </a:r>
            <a:r>
              <a:rPr lang="en-US" sz="2000" i="1" dirty="0"/>
              <a:t>Appendix A.</a:t>
            </a:r>
          </a:p>
          <a:p>
            <a:pPr lvl="1"/>
            <a:endParaRPr lang="en-US" sz="800" dirty="0"/>
          </a:p>
          <a:p>
            <a:pPr lvl="1"/>
            <a:endParaRPr lang="en-US" sz="800" dirty="0"/>
          </a:p>
          <a:p>
            <a:pPr lvl="1"/>
            <a:endParaRPr lang="en-US" sz="800" dirty="0"/>
          </a:p>
          <a:p>
            <a:r>
              <a:rPr lang="en-US" sz="2400" dirty="0"/>
              <a:t>Main purpose:</a:t>
            </a:r>
          </a:p>
          <a:p>
            <a:pPr lvl="1">
              <a:spcBef>
                <a:spcPts val="600"/>
              </a:spcBef>
            </a:pPr>
            <a:r>
              <a:rPr lang="en-US" sz="2000" dirty="0"/>
              <a:t>To proactively identify, evaluate, and mitigate or prevent highly hazardous chemical releases.</a:t>
            </a:r>
          </a:p>
          <a:p>
            <a:pPr lvl="1"/>
            <a:endParaRPr lang="en-US" sz="800" dirty="0"/>
          </a:p>
          <a:p>
            <a:pPr lvl="1"/>
            <a:endParaRPr lang="en-US" sz="800" dirty="0"/>
          </a:p>
          <a:p>
            <a:pPr lvl="1"/>
            <a:endParaRPr lang="en-US" sz="800" dirty="0"/>
          </a:p>
          <a:p>
            <a:r>
              <a:rPr lang="en-US" sz="2400" dirty="0"/>
              <a:t>Requires a written plan of action/program and employee consultation.</a:t>
            </a:r>
          </a:p>
        </p:txBody>
      </p:sp>
      <p:sp>
        <p:nvSpPr>
          <p:cNvPr id="4" name="Content Placeholder 3">
            <a:extLst>
              <a:ext uri="{FF2B5EF4-FFF2-40B4-BE49-F238E27FC236}">
                <a16:creationId xmlns:a16="http://schemas.microsoft.com/office/drawing/2014/main" id="{90CE0D3B-2904-4F94-84E2-3B336D45DC10}"/>
              </a:ext>
            </a:extLst>
          </p:cNvPr>
          <p:cNvSpPr>
            <a:spLocks noGrp="1"/>
          </p:cNvSpPr>
          <p:nvPr>
            <p:ph sz="quarter" idx="10"/>
          </p:nvPr>
        </p:nvSpPr>
        <p:spPr/>
        <p:txBody>
          <a:bodyPr/>
          <a:lstStyle/>
          <a:p>
            <a:pPr algn="r"/>
            <a:r>
              <a:rPr lang="en-US" sz="1800" dirty="0"/>
              <a:t>1910.119</a:t>
            </a:r>
          </a:p>
        </p:txBody>
      </p:sp>
    </p:spTree>
    <p:extLst>
      <p:ext uri="{BB962C8B-B14F-4D97-AF65-F5344CB8AC3E}">
        <p14:creationId xmlns:p14="http://schemas.microsoft.com/office/powerpoint/2010/main" val="48375182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7B54C22-FFB7-87C9-72E4-CC49438520AE}"/>
              </a:ext>
            </a:extLst>
          </p:cNvPr>
          <p:cNvSpPr>
            <a:spLocks noGrp="1" noChangeArrowheads="1"/>
          </p:cNvSpPr>
          <p:nvPr>
            <p:ph type="title"/>
          </p:nvPr>
        </p:nvSpPr>
        <p:spPr>
          <a:xfrm>
            <a:off x="609600" y="436562"/>
            <a:ext cx="8458200" cy="554038"/>
          </a:xfrm>
        </p:spPr>
        <p:txBody>
          <a:bodyPr/>
          <a:lstStyle/>
          <a:p>
            <a:r>
              <a:rPr lang="en-US" altLang="en-US" dirty="0"/>
              <a:t>List of Hazardous Chemicals              </a:t>
            </a:r>
            <a:r>
              <a:rPr lang="en-US" altLang="en-US" sz="1200" b="0" dirty="0">
                <a:solidFill>
                  <a:schemeClr val="tx1"/>
                </a:solidFill>
              </a:rPr>
              <a:t>Appendix A</a:t>
            </a:r>
            <a:r>
              <a:rPr lang="en-US" altLang="en-US" dirty="0"/>
              <a:t> </a:t>
            </a:r>
          </a:p>
        </p:txBody>
      </p:sp>
      <p:sp>
        <p:nvSpPr>
          <p:cNvPr id="3" name="Content Placeholder 2">
            <a:extLst>
              <a:ext uri="{FF2B5EF4-FFF2-40B4-BE49-F238E27FC236}">
                <a16:creationId xmlns:a16="http://schemas.microsoft.com/office/drawing/2014/main" id="{27DD50DA-DFA6-0B24-9869-0AB54F7E6361}"/>
              </a:ext>
            </a:extLst>
          </p:cNvPr>
          <p:cNvSpPr>
            <a:spLocks noGrp="1"/>
          </p:cNvSpPr>
          <p:nvPr>
            <p:ph idx="1"/>
          </p:nvPr>
        </p:nvSpPr>
        <p:spPr>
          <a:xfrm>
            <a:off x="597598" y="1270861"/>
            <a:ext cx="8001000" cy="4599714"/>
          </a:xfrm>
        </p:spPr>
        <p:txBody>
          <a:bodyPr/>
          <a:lstStyle/>
          <a:p>
            <a:r>
              <a:rPr lang="en-US" sz="2400" dirty="0"/>
              <a:t>Most common products above threshold quantities:</a:t>
            </a:r>
          </a:p>
          <a:p>
            <a:pPr lvl="1">
              <a:spcBef>
                <a:spcPts val="1200"/>
              </a:spcBef>
            </a:pPr>
            <a:r>
              <a:rPr lang="en-US" sz="2000" dirty="0"/>
              <a:t>Anhydrous ammonia (10,000 </a:t>
            </a:r>
            <a:r>
              <a:rPr lang="en-US" sz="2000" dirty="0" err="1"/>
              <a:t>Ibs</a:t>
            </a:r>
            <a:r>
              <a:rPr lang="en-US" sz="2000" dirty="0"/>
              <a:t>. TQ)</a:t>
            </a:r>
          </a:p>
          <a:p>
            <a:pPr lvl="1">
              <a:spcBef>
                <a:spcPts val="1200"/>
              </a:spcBef>
            </a:pPr>
            <a:r>
              <a:rPr lang="en-US" sz="2000" dirty="0"/>
              <a:t>Chlorine (1,500 </a:t>
            </a:r>
            <a:r>
              <a:rPr lang="en-US" sz="2000" dirty="0" err="1"/>
              <a:t>Ibs</a:t>
            </a:r>
            <a:r>
              <a:rPr lang="en-US" sz="2000" dirty="0"/>
              <a:t>. TQ)</a:t>
            </a:r>
          </a:p>
          <a:p>
            <a:endParaRPr lang="en-US" dirty="0"/>
          </a:p>
        </p:txBody>
      </p:sp>
      <p:pic>
        <p:nvPicPr>
          <p:cNvPr id="6" name="Picture 5">
            <a:extLst>
              <a:ext uri="{FF2B5EF4-FFF2-40B4-BE49-F238E27FC236}">
                <a16:creationId xmlns:a16="http://schemas.microsoft.com/office/drawing/2014/main" id="{3A3E0E3E-C596-7FB8-C721-5EC9CE4E68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549887"/>
            <a:ext cx="4833938" cy="338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10328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A631566-C24F-8CB4-D500-376959F17150}"/>
              </a:ext>
            </a:extLst>
          </p:cNvPr>
          <p:cNvSpPr>
            <a:spLocks noGrp="1" noChangeArrowheads="1"/>
          </p:cNvSpPr>
          <p:nvPr>
            <p:ph type="title"/>
          </p:nvPr>
        </p:nvSpPr>
        <p:spPr/>
        <p:txBody>
          <a:bodyPr/>
          <a:lstStyle/>
          <a:p>
            <a:r>
              <a:rPr lang="en-US" altLang="en-US" dirty="0"/>
              <a:t>PSM: 14 Elements of Compliance</a:t>
            </a:r>
          </a:p>
        </p:txBody>
      </p:sp>
      <p:sp>
        <p:nvSpPr>
          <p:cNvPr id="26627" name="Content Placeholder 2">
            <a:extLst>
              <a:ext uri="{FF2B5EF4-FFF2-40B4-BE49-F238E27FC236}">
                <a16:creationId xmlns:a16="http://schemas.microsoft.com/office/drawing/2014/main" id="{C499CE52-16E3-C79F-FDE9-5236C952957E}"/>
              </a:ext>
            </a:extLst>
          </p:cNvPr>
          <p:cNvSpPr>
            <a:spLocks noGrp="1" noChangeArrowheads="1"/>
          </p:cNvSpPr>
          <p:nvPr>
            <p:ph idx="1"/>
          </p:nvPr>
        </p:nvSpPr>
        <p:spPr/>
        <p:txBody>
          <a:bodyPr/>
          <a:lstStyle/>
          <a:p>
            <a:pPr marL="514350" indent="-514350">
              <a:buFont typeface="Arial" panose="020B0604020202020204" pitchFamily="34" charset="0"/>
              <a:buAutoNum type="arabicPeriod"/>
            </a:pPr>
            <a:r>
              <a:rPr lang="en-US" altLang="en-US" sz="3600"/>
              <a:t>Employee Participation</a:t>
            </a:r>
          </a:p>
          <a:p>
            <a:pPr marL="514350" indent="-514350">
              <a:buFont typeface="Arial" panose="020B0604020202020204" pitchFamily="34" charset="0"/>
              <a:buAutoNum type="arabicPeriod"/>
            </a:pPr>
            <a:r>
              <a:rPr lang="en-US" altLang="en-US" sz="3600"/>
              <a:t>Process Safety Information</a:t>
            </a:r>
          </a:p>
          <a:p>
            <a:pPr marL="514350" indent="-514350">
              <a:buFont typeface="Arial" panose="020B0604020202020204" pitchFamily="34" charset="0"/>
              <a:buAutoNum type="arabicPeriod"/>
            </a:pPr>
            <a:r>
              <a:rPr lang="en-US" altLang="en-US" sz="3600"/>
              <a:t>Process Hazard Analysis</a:t>
            </a:r>
          </a:p>
          <a:p>
            <a:pPr marL="514350" indent="-514350">
              <a:buFont typeface="Arial" panose="020B0604020202020204" pitchFamily="34" charset="0"/>
              <a:buAutoNum type="arabicPeriod"/>
            </a:pPr>
            <a:r>
              <a:rPr lang="en-US" altLang="en-US" sz="3600"/>
              <a:t>Operating Procedures</a:t>
            </a:r>
          </a:p>
          <a:p>
            <a:pPr marL="514350" indent="-514350">
              <a:buFont typeface="Arial" panose="020B0604020202020204" pitchFamily="34" charset="0"/>
              <a:buAutoNum type="arabicPeriod"/>
            </a:pPr>
            <a:r>
              <a:rPr lang="en-US" altLang="en-US" sz="3600"/>
              <a:t>Training</a:t>
            </a:r>
          </a:p>
          <a:p>
            <a:pPr marL="514350" indent="-514350">
              <a:buFont typeface="Arial" panose="020B0604020202020204" pitchFamily="34" charset="0"/>
              <a:buAutoNum type="arabicPeriod"/>
            </a:pPr>
            <a:r>
              <a:rPr lang="en-US" altLang="en-US" sz="3600"/>
              <a:t>Contractors</a:t>
            </a:r>
          </a:p>
          <a:p>
            <a:pPr marL="514350" indent="-514350">
              <a:buFont typeface="Arial" panose="020B0604020202020204" pitchFamily="34" charset="0"/>
              <a:buAutoNum type="arabicPeriod"/>
            </a:pPr>
            <a:r>
              <a:rPr lang="en-US" altLang="en-US" sz="3600"/>
              <a:t>Pre-Startup Safety Review</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3FF84B7-5066-1E84-D96F-5D185A251B53}"/>
              </a:ext>
            </a:extLst>
          </p:cNvPr>
          <p:cNvSpPr>
            <a:spLocks noGrp="1" noChangeArrowheads="1"/>
          </p:cNvSpPr>
          <p:nvPr>
            <p:ph type="title"/>
          </p:nvPr>
        </p:nvSpPr>
        <p:spPr>
          <a:xfrm>
            <a:off x="609600" y="441325"/>
            <a:ext cx="7924800" cy="549275"/>
          </a:xfrm>
        </p:spPr>
        <p:txBody>
          <a:bodyPr/>
          <a:lstStyle/>
          <a:p>
            <a:r>
              <a:rPr lang="en-US" altLang="en-US" dirty="0"/>
              <a:t>PSM: 14 Elements of Compliance</a:t>
            </a:r>
          </a:p>
        </p:txBody>
      </p:sp>
      <p:sp>
        <p:nvSpPr>
          <p:cNvPr id="27651" name="Content Placeholder 2">
            <a:extLst>
              <a:ext uri="{FF2B5EF4-FFF2-40B4-BE49-F238E27FC236}">
                <a16:creationId xmlns:a16="http://schemas.microsoft.com/office/drawing/2014/main" id="{69A74ABA-E4A6-9CF8-0CD1-15CE59A3FA17}"/>
              </a:ext>
            </a:extLst>
          </p:cNvPr>
          <p:cNvSpPr>
            <a:spLocks noGrp="1" noChangeArrowheads="1"/>
          </p:cNvSpPr>
          <p:nvPr>
            <p:ph idx="1"/>
          </p:nvPr>
        </p:nvSpPr>
        <p:spPr/>
        <p:txBody>
          <a:bodyPr/>
          <a:lstStyle/>
          <a:p>
            <a:pPr marL="514350" indent="-514350">
              <a:buFont typeface="Arial" panose="020B0604020202020204" pitchFamily="34" charset="0"/>
              <a:buAutoNum type="arabicPeriod" startAt="8"/>
            </a:pPr>
            <a:r>
              <a:rPr lang="en-US" altLang="en-US" sz="3600"/>
              <a:t>Mechanical integrity</a:t>
            </a:r>
          </a:p>
          <a:p>
            <a:pPr marL="514350" indent="-514350">
              <a:buFont typeface="Arial" panose="020B0604020202020204" pitchFamily="34" charset="0"/>
              <a:buAutoNum type="arabicPeriod" startAt="8"/>
            </a:pPr>
            <a:r>
              <a:rPr lang="en-US" altLang="en-US" sz="3600"/>
              <a:t>Hot Work Permit</a:t>
            </a:r>
          </a:p>
          <a:p>
            <a:pPr marL="514350" indent="-514350">
              <a:buFont typeface="Arial" panose="020B0604020202020204" pitchFamily="34" charset="0"/>
              <a:buAutoNum type="arabicPeriod" startAt="8"/>
            </a:pPr>
            <a:r>
              <a:rPr lang="en-US" altLang="en-US" sz="3600"/>
              <a:t>Management of Change</a:t>
            </a:r>
          </a:p>
          <a:p>
            <a:pPr marL="514350" indent="-514350">
              <a:buFont typeface="Arial" panose="020B0604020202020204" pitchFamily="34" charset="0"/>
              <a:buAutoNum type="arabicPeriod" startAt="8"/>
            </a:pPr>
            <a:r>
              <a:rPr lang="en-US" altLang="en-US" sz="3600"/>
              <a:t>Incident Investigation</a:t>
            </a:r>
          </a:p>
          <a:p>
            <a:pPr marL="514350" indent="-514350">
              <a:buFont typeface="Arial" panose="020B0604020202020204" pitchFamily="34" charset="0"/>
              <a:buAutoNum type="arabicPeriod" startAt="8"/>
            </a:pPr>
            <a:r>
              <a:rPr lang="en-US" altLang="en-US" sz="3600"/>
              <a:t>Emergency Planning and Audits</a:t>
            </a:r>
          </a:p>
          <a:p>
            <a:pPr marL="514350" indent="-514350">
              <a:buFont typeface="Arial" panose="020B0604020202020204" pitchFamily="34" charset="0"/>
              <a:buAutoNum type="arabicPeriod" startAt="8"/>
            </a:pPr>
            <a:r>
              <a:rPr lang="en-US" altLang="en-US" sz="3600"/>
              <a:t>Compliance Audits</a:t>
            </a:r>
          </a:p>
          <a:p>
            <a:pPr marL="514350" indent="-514350">
              <a:buFont typeface="Arial" panose="020B0604020202020204" pitchFamily="34" charset="0"/>
              <a:buAutoNum type="arabicPeriod" startAt="8"/>
            </a:pPr>
            <a:r>
              <a:rPr lang="en-US" altLang="en-US" sz="3600"/>
              <a:t>Trade Secrets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A75B-705E-4729-ABAB-1423BDF5E12B}"/>
              </a:ext>
            </a:extLst>
          </p:cNvPr>
          <p:cNvSpPr>
            <a:spLocks noGrp="1"/>
          </p:cNvSpPr>
          <p:nvPr>
            <p:ph type="title"/>
          </p:nvPr>
        </p:nvSpPr>
        <p:spPr/>
        <p:txBody>
          <a:bodyPr/>
          <a:lstStyle/>
          <a:p>
            <a:r>
              <a:rPr lang="en-US" dirty="0"/>
              <a:t>Inspection Priority</a:t>
            </a:r>
          </a:p>
        </p:txBody>
      </p:sp>
      <p:sp>
        <p:nvSpPr>
          <p:cNvPr id="5" name="Content Placeholder 2">
            <a:extLst>
              <a:ext uri="{FF2B5EF4-FFF2-40B4-BE49-F238E27FC236}">
                <a16:creationId xmlns:a16="http://schemas.microsoft.com/office/drawing/2014/main" id="{0C4D4E24-5A51-4DAE-8821-C9FD90C00A58}"/>
              </a:ext>
            </a:extLst>
          </p:cNvPr>
          <p:cNvSpPr>
            <a:spLocks noGrp="1"/>
          </p:cNvSpPr>
          <p:nvPr>
            <p:ph idx="1"/>
          </p:nvPr>
        </p:nvSpPr>
        <p:spPr>
          <a:xfrm>
            <a:off x="609600" y="1348352"/>
            <a:ext cx="8001000" cy="4595247"/>
          </a:xfrm>
        </p:spPr>
        <p:txBody>
          <a:bodyPr/>
          <a:lstStyle/>
          <a:p>
            <a:r>
              <a:rPr lang="en-US" dirty="0"/>
              <a:t>Inspections are generated and assigned according to priority.</a:t>
            </a:r>
          </a:p>
          <a:p>
            <a:endParaRPr lang="en-US" sz="1600" dirty="0"/>
          </a:p>
          <a:p>
            <a:pPr lvl="1"/>
            <a:r>
              <a:rPr lang="en-US" dirty="0"/>
              <a:t>Imminent Danger &gt; Fatality/Catastrophe &gt; Complaints/Referrals &gt; Follow-up/Monitoring &gt; SEP Programmed</a:t>
            </a:r>
          </a:p>
          <a:p>
            <a:pPr lvl="1"/>
            <a:endParaRPr lang="en-US" sz="2800" dirty="0"/>
          </a:p>
          <a:p>
            <a:pPr lvl="1"/>
            <a:endParaRPr lang="en-US" sz="2800" dirty="0"/>
          </a:p>
          <a:p>
            <a:r>
              <a:rPr lang="en-US" dirty="0"/>
              <a:t>Unprogrammed inspections can be expanded to cover the SEP.</a:t>
            </a:r>
          </a:p>
          <a:p>
            <a:pPr marL="0" indent="0">
              <a:buNone/>
            </a:pPr>
            <a:endParaRPr lang="en-US" dirty="0"/>
          </a:p>
          <a:p>
            <a:pPr lvl="1"/>
            <a:endParaRPr lang="en-US" sz="800" dirty="0"/>
          </a:p>
        </p:txBody>
      </p:sp>
    </p:spTree>
    <p:extLst>
      <p:ext uri="{BB962C8B-B14F-4D97-AF65-F5344CB8AC3E}">
        <p14:creationId xmlns:p14="http://schemas.microsoft.com/office/powerpoint/2010/main" val="128577846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DA68-91AA-4428-BDFC-BF58D18ABE1F}"/>
              </a:ext>
            </a:extLst>
          </p:cNvPr>
          <p:cNvSpPr>
            <a:spLocks noGrp="1"/>
          </p:cNvSpPr>
          <p:nvPr>
            <p:ph type="ctrTitle" sz="quarter"/>
          </p:nvPr>
        </p:nvSpPr>
        <p:spPr>
          <a:xfrm>
            <a:off x="886691" y="3051911"/>
            <a:ext cx="8229600" cy="760465"/>
          </a:xfrm>
        </p:spPr>
        <p:txBody>
          <a:bodyPr/>
          <a:lstStyle/>
          <a:p>
            <a:r>
              <a:rPr lang="en-US" dirty="0"/>
              <a:t>Occupational Noise</a:t>
            </a:r>
          </a:p>
        </p:txBody>
      </p:sp>
      <p:sp>
        <p:nvSpPr>
          <p:cNvPr id="3" name="Subtitle 2">
            <a:extLst>
              <a:ext uri="{FF2B5EF4-FFF2-40B4-BE49-F238E27FC236}">
                <a16:creationId xmlns:a16="http://schemas.microsoft.com/office/drawing/2014/main" id="{08EE3D93-BC3B-47E7-B51C-6F5422E2C5C7}"/>
              </a:ext>
            </a:extLst>
          </p:cNvPr>
          <p:cNvSpPr>
            <a:spLocks noGrp="1"/>
          </p:cNvSpPr>
          <p:nvPr>
            <p:ph type="subTitle" sz="quarter" idx="1"/>
          </p:nvPr>
        </p:nvSpPr>
        <p:spPr>
          <a:xfrm>
            <a:off x="3347634" y="2069717"/>
            <a:ext cx="3288116" cy="637354"/>
          </a:xfrm>
        </p:spPr>
        <p:txBody>
          <a:bodyPr/>
          <a:lstStyle/>
          <a:p>
            <a:pPr marL="0" indent="0">
              <a:buNone/>
            </a:pPr>
            <a:r>
              <a:rPr lang="en-US" sz="3600" dirty="0">
                <a:solidFill>
                  <a:srgbClr val="102447"/>
                </a:solidFill>
              </a:rPr>
              <a:t>Focus Areas:</a:t>
            </a:r>
          </a:p>
        </p:txBody>
      </p:sp>
    </p:spTree>
    <p:extLst>
      <p:ext uri="{BB962C8B-B14F-4D97-AF65-F5344CB8AC3E}">
        <p14:creationId xmlns:p14="http://schemas.microsoft.com/office/powerpoint/2010/main" val="30764655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1C6F-79F4-4916-92FB-B4404D86A2A3}"/>
              </a:ext>
            </a:extLst>
          </p:cNvPr>
          <p:cNvSpPr>
            <a:spLocks noGrp="1"/>
          </p:cNvSpPr>
          <p:nvPr>
            <p:ph type="title"/>
          </p:nvPr>
        </p:nvSpPr>
        <p:spPr/>
        <p:txBody>
          <a:bodyPr/>
          <a:lstStyle/>
          <a:p>
            <a:r>
              <a:rPr lang="en-US" dirty="0">
                <a:solidFill>
                  <a:srgbClr val="102447"/>
                </a:solidFill>
              </a:rPr>
              <a:t>Occupational</a:t>
            </a:r>
            <a:r>
              <a:rPr lang="en-US" dirty="0"/>
              <a:t> Noise</a:t>
            </a:r>
          </a:p>
        </p:txBody>
      </p:sp>
      <p:sp>
        <p:nvSpPr>
          <p:cNvPr id="3" name="Content Placeholder 2">
            <a:extLst>
              <a:ext uri="{FF2B5EF4-FFF2-40B4-BE49-F238E27FC236}">
                <a16:creationId xmlns:a16="http://schemas.microsoft.com/office/drawing/2014/main" id="{81C9C5E6-3191-4F5A-AC8C-D2DD24324481}"/>
              </a:ext>
            </a:extLst>
          </p:cNvPr>
          <p:cNvSpPr>
            <a:spLocks noGrp="1"/>
          </p:cNvSpPr>
          <p:nvPr>
            <p:ph idx="1"/>
          </p:nvPr>
        </p:nvSpPr>
        <p:spPr>
          <a:xfrm>
            <a:off x="609600" y="1317356"/>
            <a:ext cx="8001000" cy="4626244"/>
          </a:xfrm>
        </p:spPr>
        <p:txBody>
          <a:bodyPr/>
          <a:lstStyle/>
          <a:p>
            <a:pPr>
              <a:spcBef>
                <a:spcPts val="600"/>
              </a:spcBef>
            </a:pPr>
            <a:r>
              <a:rPr lang="en-US" dirty="0"/>
              <a:t>Noise hazards in food manufacturing</a:t>
            </a:r>
          </a:p>
          <a:p>
            <a:pPr lvl="1">
              <a:spcBef>
                <a:spcPts val="600"/>
              </a:spcBef>
            </a:pPr>
            <a:r>
              <a:rPr lang="en-US" dirty="0"/>
              <a:t>Machinery, processes, and equipment produce high noise levels</a:t>
            </a:r>
          </a:p>
          <a:p>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86656F55-DFD2-480B-95B7-74A097EC898A}"/>
              </a:ext>
            </a:extLst>
          </p:cNvPr>
          <p:cNvPicPr>
            <a:picLocks noChangeAspect="1"/>
          </p:cNvPicPr>
          <p:nvPr/>
        </p:nvPicPr>
        <p:blipFill>
          <a:blip r:embed="rId3"/>
          <a:stretch>
            <a:fillRect/>
          </a:stretch>
        </p:blipFill>
        <p:spPr>
          <a:xfrm>
            <a:off x="3657600" y="2315384"/>
            <a:ext cx="5087401" cy="3599313"/>
          </a:xfrm>
          <a:prstGeom prst="rect">
            <a:avLst/>
          </a:prstGeom>
        </p:spPr>
      </p:pic>
    </p:spTree>
    <p:extLst>
      <p:ext uri="{BB962C8B-B14F-4D97-AF65-F5344CB8AC3E}">
        <p14:creationId xmlns:p14="http://schemas.microsoft.com/office/powerpoint/2010/main" val="65530418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B017E-FA9E-489A-AA7F-5DBBAB2FD9FE}"/>
              </a:ext>
            </a:extLst>
          </p:cNvPr>
          <p:cNvSpPr>
            <a:spLocks noGrp="1"/>
          </p:cNvSpPr>
          <p:nvPr>
            <p:ph idx="1"/>
          </p:nvPr>
        </p:nvSpPr>
        <p:spPr>
          <a:xfrm>
            <a:off x="533400" y="1295400"/>
            <a:ext cx="8001000" cy="4724400"/>
          </a:xfrm>
        </p:spPr>
        <p:txBody>
          <a:bodyPr/>
          <a:lstStyle/>
          <a:p>
            <a:pPr>
              <a:lnSpc>
                <a:spcPct val="90000"/>
              </a:lnSpc>
            </a:pPr>
            <a:r>
              <a:rPr lang="en-US" altLang="en-US" dirty="0"/>
              <a:t>No employee shall be exposed above the permissible exposure level (PEL)</a:t>
            </a:r>
          </a:p>
          <a:p>
            <a:pPr>
              <a:lnSpc>
                <a:spcPct val="90000"/>
              </a:lnSpc>
            </a:pPr>
            <a:endParaRPr lang="en-US" altLang="en-US" sz="900" dirty="0"/>
          </a:p>
          <a:p>
            <a:pPr lvl="1">
              <a:lnSpc>
                <a:spcPct val="90000"/>
              </a:lnSpc>
              <a:spcBef>
                <a:spcPts val="1200"/>
              </a:spcBef>
            </a:pPr>
            <a:r>
              <a:rPr lang="en-US" altLang="en-US" dirty="0"/>
              <a:t>PEL</a:t>
            </a:r>
            <a:r>
              <a:rPr lang="en-US" altLang="en-US" b="1" dirty="0"/>
              <a:t> </a:t>
            </a:r>
            <a:r>
              <a:rPr lang="en-US" altLang="en-US" dirty="0"/>
              <a:t>= 90 decibels on the A scale (dBA) for 8-hour time-weighted average (TWA)</a:t>
            </a:r>
          </a:p>
          <a:p>
            <a:pPr lvl="1">
              <a:lnSpc>
                <a:spcPct val="90000"/>
              </a:lnSpc>
              <a:spcBef>
                <a:spcPts val="1200"/>
              </a:spcBef>
            </a:pPr>
            <a:r>
              <a:rPr lang="en-US" altLang="en-US" dirty="0"/>
              <a:t>Action level (AL) – 85 dBA – 8-hour TWA </a:t>
            </a:r>
          </a:p>
          <a:p>
            <a:pPr>
              <a:lnSpc>
                <a:spcPct val="90000"/>
              </a:lnSpc>
            </a:pPr>
            <a:endParaRPr lang="en-US" altLang="en-US" sz="900" dirty="0"/>
          </a:p>
          <a:p>
            <a:pPr>
              <a:lnSpc>
                <a:spcPct val="90000"/>
              </a:lnSpc>
            </a:pPr>
            <a:endParaRPr lang="en-US" altLang="en-US" sz="2400" dirty="0"/>
          </a:p>
          <a:p>
            <a:pPr>
              <a:lnSpc>
                <a:spcPct val="90000"/>
              </a:lnSpc>
            </a:pPr>
            <a:r>
              <a:rPr lang="en-US" altLang="en-US" dirty="0"/>
              <a:t>Feasible engineering and administrative controls are required </a:t>
            </a:r>
            <a:r>
              <a:rPr lang="en-US" altLang="en-US" b="1" dirty="0"/>
              <a:t>before </a:t>
            </a:r>
            <a:r>
              <a:rPr lang="en-US" altLang="en-US" u="none" dirty="0"/>
              <a:t>personal protective equipment </a:t>
            </a:r>
            <a:r>
              <a:rPr lang="en-US" altLang="en-US" b="1" u="none" dirty="0"/>
              <a:t>(</a:t>
            </a:r>
            <a:r>
              <a:rPr lang="en-US" altLang="en-US" u="none" dirty="0"/>
              <a:t>PPE) </a:t>
            </a:r>
            <a:r>
              <a:rPr lang="en-US" altLang="en-US" dirty="0"/>
              <a:t>can be used.</a:t>
            </a:r>
          </a:p>
          <a:p>
            <a:endParaRPr lang="en-US" dirty="0"/>
          </a:p>
        </p:txBody>
      </p:sp>
      <p:sp>
        <p:nvSpPr>
          <p:cNvPr id="7" name="Rectangle 2">
            <a:extLst>
              <a:ext uri="{FF2B5EF4-FFF2-40B4-BE49-F238E27FC236}">
                <a16:creationId xmlns:a16="http://schemas.microsoft.com/office/drawing/2014/main" id="{9B419603-29AF-4D2E-9AD0-5FEA829FACE7}"/>
              </a:ext>
            </a:extLst>
          </p:cNvPr>
          <p:cNvSpPr txBox="1">
            <a:spLocks noChangeArrowheads="1"/>
          </p:cNvSpPr>
          <p:nvPr/>
        </p:nvSpPr>
        <p:spPr bwMode="gray">
          <a:xfrm>
            <a:off x="609600" y="457200"/>
            <a:ext cx="7391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1" fontAlgn="base" hangingPunct="1">
              <a:spcBef>
                <a:spcPct val="0"/>
              </a:spcBef>
              <a:spcAft>
                <a:spcPct val="0"/>
              </a:spcAft>
              <a:defRPr sz="3600" b="1">
                <a:solidFill>
                  <a:srgbClr val="012D9A"/>
                </a:solidFill>
                <a:latin typeface="+mj-lt"/>
                <a:ea typeface="+mj-ea"/>
                <a:cs typeface="+mj-cs"/>
              </a:defRPr>
            </a:lvl1pPr>
            <a:lvl2pPr algn="l" rtl="0" eaLnBrk="1" fontAlgn="base" hangingPunct="1">
              <a:spcBef>
                <a:spcPct val="0"/>
              </a:spcBef>
              <a:spcAft>
                <a:spcPct val="0"/>
              </a:spcAft>
              <a:defRPr sz="3600" b="1">
                <a:solidFill>
                  <a:srgbClr val="012D9A"/>
                </a:solidFill>
                <a:latin typeface="Arial" charset="0"/>
              </a:defRPr>
            </a:lvl2pPr>
            <a:lvl3pPr algn="l" rtl="0" eaLnBrk="1" fontAlgn="base" hangingPunct="1">
              <a:spcBef>
                <a:spcPct val="0"/>
              </a:spcBef>
              <a:spcAft>
                <a:spcPct val="0"/>
              </a:spcAft>
              <a:defRPr sz="3600" b="1">
                <a:solidFill>
                  <a:srgbClr val="012D9A"/>
                </a:solidFill>
                <a:latin typeface="Arial" charset="0"/>
              </a:defRPr>
            </a:lvl3pPr>
            <a:lvl4pPr algn="l" rtl="0" eaLnBrk="1" fontAlgn="base" hangingPunct="1">
              <a:spcBef>
                <a:spcPct val="0"/>
              </a:spcBef>
              <a:spcAft>
                <a:spcPct val="0"/>
              </a:spcAft>
              <a:defRPr sz="3600" b="1">
                <a:solidFill>
                  <a:srgbClr val="012D9A"/>
                </a:solidFill>
                <a:latin typeface="Arial" charset="0"/>
              </a:defRPr>
            </a:lvl4pPr>
            <a:lvl5pPr algn="l" rtl="0" eaLnBrk="1" fontAlgn="base" hangingPunct="1">
              <a:spcBef>
                <a:spcPct val="0"/>
              </a:spcBef>
              <a:spcAft>
                <a:spcPct val="0"/>
              </a:spcAft>
              <a:defRPr sz="3600" b="1">
                <a:solidFill>
                  <a:srgbClr val="012D9A"/>
                </a:solidFill>
                <a:latin typeface="Arial" charset="0"/>
              </a:defRPr>
            </a:lvl5pPr>
            <a:lvl6pPr marL="457200" algn="l" rtl="0" eaLnBrk="1" fontAlgn="base" hangingPunct="1">
              <a:spcBef>
                <a:spcPct val="0"/>
              </a:spcBef>
              <a:spcAft>
                <a:spcPct val="0"/>
              </a:spcAft>
              <a:defRPr sz="3600" b="1">
                <a:solidFill>
                  <a:srgbClr val="012D9A"/>
                </a:solidFill>
                <a:latin typeface="Arial" charset="0"/>
              </a:defRPr>
            </a:lvl6pPr>
            <a:lvl7pPr marL="914400" algn="l" rtl="0" eaLnBrk="1" fontAlgn="base" hangingPunct="1">
              <a:spcBef>
                <a:spcPct val="0"/>
              </a:spcBef>
              <a:spcAft>
                <a:spcPct val="0"/>
              </a:spcAft>
              <a:defRPr sz="3600" b="1">
                <a:solidFill>
                  <a:srgbClr val="012D9A"/>
                </a:solidFill>
                <a:latin typeface="Arial" charset="0"/>
              </a:defRPr>
            </a:lvl7pPr>
            <a:lvl8pPr marL="1371600" algn="l" rtl="0" eaLnBrk="1" fontAlgn="base" hangingPunct="1">
              <a:spcBef>
                <a:spcPct val="0"/>
              </a:spcBef>
              <a:spcAft>
                <a:spcPct val="0"/>
              </a:spcAft>
              <a:defRPr sz="3600" b="1">
                <a:solidFill>
                  <a:srgbClr val="012D9A"/>
                </a:solidFill>
                <a:latin typeface="Arial" charset="0"/>
              </a:defRPr>
            </a:lvl8pPr>
            <a:lvl9pPr marL="1828800" algn="l" rtl="0" eaLnBrk="1" fontAlgn="base" hangingPunct="1">
              <a:spcBef>
                <a:spcPct val="0"/>
              </a:spcBef>
              <a:spcAft>
                <a:spcPct val="0"/>
              </a:spcAft>
              <a:defRPr sz="3600" b="1">
                <a:solidFill>
                  <a:srgbClr val="012D9A"/>
                </a:solidFill>
                <a:latin typeface="Arial" charset="0"/>
              </a:defRPr>
            </a:lvl9pPr>
          </a:lstStyle>
          <a:p>
            <a:r>
              <a:rPr lang="en-US" altLang="en-US" b="0" u="none" kern="0" dirty="0">
                <a:solidFill>
                  <a:srgbClr val="102447"/>
                </a:solidFill>
              </a:rPr>
              <a:t>Permissible Exposure Level</a:t>
            </a:r>
          </a:p>
        </p:txBody>
      </p:sp>
      <p:sp>
        <p:nvSpPr>
          <p:cNvPr id="8" name="Content Placeholder 3">
            <a:extLst>
              <a:ext uri="{FF2B5EF4-FFF2-40B4-BE49-F238E27FC236}">
                <a16:creationId xmlns:a16="http://schemas.microsoft.com/office/drawing/2014/main" id="{A9BFAA5B-3648-4F76-9F1C-3C8953D7F888}"/>
              </a:ext>
            </a:extLst>
          </p:cNvPr>
          <p:cNvSpPr>
            <a:spLocks/>
          </p:cNvSpPr>
          <p:nvPr/>
        </p:nvSpPr>
        <p:spPr bwMode="auto">
          <a:xfrm>
            <a:off x="7391400"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1800" b="0" u="none" dirty="0">
                <a:latin typeface="Avenir Next LT Pro" panose="020B0504020202020204" pitchFamily="34" charset="0"/>
              </a:rPr>
              <a:t>1910.95(b)</a:t>
            </a:r>
          </a:p>
        </p:txBody>
      </p:sp>
    </p:spTree>
    <p:extLst>
      <p:ext uri="{BB962C8B-B14F-4D97-AF65-F5344CB8AC3E}">
        <p14:creationId xmlns:p14="http://schemas.microsoft.com/office/powerpoint/2010/main" val="133965809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FA7B-6595-4846-B85C-4369991AA6D3}"/>
              </a:ext>
            </a:extLst>
          </p:cNvPr>
          <p:cNvSpPr>
            <a:spLocks noGrp="1"/>
          </p:cNvSpPr>
          <p:nvPr>
            <p:ph type="title"/>
          </p:nvPr>
        </p:nvSpPr>
        <p:spPr/>
        <p:txBody>
          <a:bodyPr/>
          <a:lstStyle/>
          <a:p>
            <a:r>
              <a:rPr lang="en-US" dirty="0"/>
              <a:t>Example Noise Hazard</a:t>
            </a:r>
          </a:p>
        </p:txBody>
      </p:sp>
      <p:sp>
        <p:nvSpPr>
          <p:cNvPr id="3" name="Content Placeholder 2">
            <a:extLst>
              <a:ext uri="{FF2B5EF4-FFF2-40B4-BE49-F238E27FC236}">
                <a16:creationId xmlns:a16="http://schemas.microsoft.com/office/drawing/2014/main" id="{C35D66B4-CE70-4091-8734-8ADDC596E5DE}"/>
              </a:ext>
            </a:extLst>
          </p:cNvPr>
          <p:cNvSpPr>
            <a:spLocks noGrp="1"/>
          </p:cNvSpPr>
          <p:nvPr>
            <p:ph idx="1"/>
          </p:nvPr>
        </p:nvSpPr>
        <p:spPr>
          <a:xfrm>
            <a:off x="533400" y="982717"/>
            <a:ext cx="8001000" cy="4724400"/>
          </a:xfrm>
        </p:spPr>
        <p:txBody>
          <a:bodyPr/>
          <a:lstStyle/>
          <a:p>
            <a:pPr marL="457200" lvl="1" indent="0">
              <a:buNone/>
            </a:pPr>
            <a:endParaRPr lang="en-US" dirty="0"/>
          </a:p>
          <a:p>
            <a:r>
              <a:rPr lang="en-US" dirty="0"/>
              <a:t>When employees are exposed to high noise serious/permanent hearing loss can result.</a:t>
            </a:r>
          </a:p>
          <a:p>
            <a:endParaRPr lang="en-US" dirty="0"/>
          </a:p>
          <a:p>
            <a:pPr marL="457200" lvl="1" indent="0">
              <a:buNone/>
            </a:pPr>
            <a:r>
              <a:rPr lang="en-US" i="1" dirty="0">
                <a:solidFill>
                  <a:schemeClr val="accent2"/>
                </a:solidFill>
              </a:rPr>
              <a:t>1910.95(d)(1)</a:t>
            </a:r>
          </a:p>
          <a:p>
            <a:pPr lvl="1"/>
            <a:r>
              <a:rPr lang="en-US" dirty="0"/>
              <a:t>When information indicates that any employee's exposure may equal or exceed an 8-hour time-weighted average of 85 decibels, the employer shall develop and implement a monitoring program.</a:t>
            </a:r>
          </a:p>
          <a:p>
            <a:pPr marL="0" indent="0">
              <a:buNone/>
            </a:pPr>
            <a:endParaRPr lang="en-US"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502F5B10-F536-4048-BE57-7556043D3881}"/>
              </a:ext>
            </a:extLst>
          </p:cNvPr>
          <p:cNvSpPr>
            <a:spLocks noGrp="1"/>
          </p:cNvSpPr>
          <p:nvPr>
            <p:ph sz="quarter" idx="10"/>
          </p:nvPr>
        </p:nvSpPr>
        <p:spPr>
          <a:xfrm>
            <a:off x="6477000" y="609600"/>
            <a:ext cx="2133600" cy="381000"/>
          </a:xfrm>
        </p:spPr>
        <p:txBody>
          <a:bodyPr/>
          <a:lstStyle/>
          <a:p>
            <a:pPr algn="r"/>
            <a:r>
              <a:rPr lang="en-US" sz="1800" dirty="0"/>
              <a:t>1910.95(d)(1)</a:t>
            </a:r>
          </a:p>
        </p:txBody>
      </p:sp>
    </p:spTree>
    <p:extLst>
      <p:ext uri="{BB962C8B-B14F-4D97-AF65-F5344CB8AC3E}">
        <p14:creationId xmlns:p14="http://schemas.microsoft.com/office/powerpoint/2010/main" val="26224328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DA68-91AA-4428-BDFC-BF58D18ABE1F}"/>
              </a:ext>
            </a:extLst>
          </p:cNvPr>
          <p:cNvSpPr>
            <a:spLocks noGrp="1"/>
          </p:cNvSpPr>
          <p:nvPr>
            <p:ph type="ctrTitle" sz="quarter"/>
          </p:nvPr>
        </p:nvSpPr>
        <p:spPr>
          <a:xfrm>
            <a:off x="886691" y="3051911"/>
            <a:ext cx="8229600" cy="760465"/>
          </a:xfrm>
        </p:spPr>
        <p:txBody>
          <a:bodyPr/>
          <a:lstStyle/>
          <a:p>
            <a:r>
              <a:rPr lang="en-US" dirty="0"/>
              <a:t>Other Hazards</a:t>
            </a:r>
          </a:p>
        </p:txBody>
      </p:sp>
      <p:sp>
        <p:nvSpPr>
          <p:cNvPr id="3" name="Subtitle 2">
            <a:extLst>
              <a:ext uri="{FF2B5EF4-FFF2-40B4-BE49-F238E27FC236}">
                <a16:creationId xmlns:a16="http://schemas.microsoft.com/office/drawing/2014/main" id="{08EE3D93-BC3B-47E7-B51C-6F5422E2C5C7}"/>
              </a:ext>
            </a:extLst>
          </p:cNvPr>
          <p:cNvSpPr>
            <a:spLocks noGrp="1"/>
          </p:cNvSpPr>
          <p:nvPr>
            <p:ph type="subTitle" sz="quarter" idx="1"/>
          </p:nvPr>
        </p:nvSpPr>
        <p:spPr>
          <a:xfrm>
            <a:off x="3099660" y="2069717"/>
            <a:ext cx="3536089" cy="637354"/>
          </a:xfrm>
        </p:spPr>
        <p:txBody>
          <a:bodyPr/>
          <a:lstStyle/>
          <a:p>
            <a:pPr marL="0" indent="0">
              <a:buNone/>
            </a:pPr>
            <a:r>
              <a:rPr lang="en-US" sz="3600" dirty="0">
                <a:solidFill>
                  <a:srgbClr val="102447"/>
                </a:solidFill>
              </a:rPr>
              <a:t>Focus Areas:</a:t>
            </a:r>
          </a:p>
        </p:txBody>
      </p:sp>
    </p:spTree>
    <p:extLst>
      <p:ext uri="{BB962C8B-B14F-4D97-AF65-F5344CB8AC3E}">
        <p14:creationId xmlns:p14="http://schemas.microsoft.com/office/powerpoint/2010/main" val="19617821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Other Hazards</a:t>
            </a:r>
          </a:p>
        </p:txBody>
      </p:sp>
      <p:sp>
        <p:nvSpPr>
          <p:cNvPr id="20483" name="Content Placeholder 2"/>
          <p:cNvSpPr>
            <a:spLocks noGrp="1"/>
          </p:cNvSpPr>
          <p:nvPr>
            <p:ph idx="1"/>
          </p:nvPr>
        </p:nvSpPr>
        <p:spPr>
          <a:xfrm>
            <a:off x="609600" y="1295400"/>
            <a:ext cx="8077200" cy="4724400"/>
          </a:xfrm>
        </p:spPr>
        <p:txBody>
          <a:bodyPr/>
          <a:lstStyle/>
          <a:p>
            <a:r>
              <a:rPr lang="en-US" dirty="0"/>
              <a:t>Personal protective equipment</a:t>
            </a:r>
          </a:p>
          <a:p>
            <a:endParaRPr lang="en-US" sz="800" i="1" dirty="0"/>
          </a:p>
          <a:p>
            <a:pPr lvl="1"/>
            <a:r>
              <a:rPr lang="en-US" i="1" dirty="0"/>
              <a:t>1910.132 - Hazard assessment and training</a:t>
            </a:r>
          </a:p>
          <a:p>
            <a:pPr lvl="1"/>
            <a:endParaRPr lang="en-US" sz="800" b="1" i="1" dirty="0"/>
          </a:p>
          <a:p>
            <a:pPr lvl="2">
              <a:spcBef>
                <a:spcPct val="20000"/>
              </a:spcBef>
              <a:spcAft>
                <a:spcPct val="20000"/>
              </a:spcAft>
            </a:pPr>
            <a:r>
              <a:rPr lang="en-US" altLang="en-US" sz="2400" dirty="0"/>
              <a:t>Involve managers and workers</a:t>
            </a:r>
          </a:p>
          <a:p>
            <a:pPr lvl="2">
              <a:spcBef>
                <a:spcPct val="20000"/>
              </a:spcBef>
              <a:spcAft>
                <a:spcPct val="20000"/>
              </a:spcAft>
            </a:pPr>
            <a:endParaRPr lang="en-US" altLang="en-US" sz="800" dirty="0"/>
          </a:p>
          <a:p>
            <a:pPr>
              <a:spcBef>
                <a:spcPct val="20000"/>
              </a:spcBef>
              <a:spcAft>
                <a:spcPct val="20000"/>
              </a:spcAft>
            </a:pPr>
            <a:r>
              <a:rPr lang="en-US" altLang="en-US" dirty="0"/>
              <a:t>Example PPE in Food Manufacturing</a:t>
            </a:r>
          </a:p>
          <a:p>
            <a:pPr lvl="1">
              <a:spcBef>
                <a:spcPct val="20000"/>
              </a:spcBef>
              <a:spcAft>
                <a:spcPct val="20000"/>
              </a:spcAft>
            </a:pPr>
            <a:r>
              <a:rPr lang="en-US" altLang="en-US" dirty="0"/>
              <a:t>Cut resistant gloves/arm guards</a:t>
            </a:r>
          </a:p>
          <a:p>
            <a:pPr lvl="1">
              <a:lnSpc>
                <a:spcPct val="150000"/>
              </a:lnSpc>
              <a:spcBef>
                <a:spcPct val="20000"/>
              </a:spcBef>
              <a:spcAft>
                <a:spcPct val="20000"/>
              </a:spcAft>
            </a:pPr>
            <a:r>
              <a:rPr lang="en-US" altLang="en-US" dirty="0"/>
              <a:t>Chemical gloves </a:t>
            </a:r>
          </a:p>
          <a:p>
            <a:pPr lvl="1">
              <a:lnSpc>
                <a:spcPct val="150000"/>
              </a:lnSpc>
            </a:pPr>
            <a:r>
              <a:rPr lang="en-US" dirty="0"/>
              <a:t>Protective clothing and boots (slip resistant shoes)</a:t>
            </a:r>
          </a:p>
          <a:p>
            <a:pPr lvl="1"/>
            <a:endParaRPr lang="en-US" sz="2000" dirty="0"/>
          </a:p>
          <a:p>
            <a:pPr lvl="1"/>
            <a:endParaRPr lang="en-US" sz="800" dirty="0"/>
          </a:p>
          <a:p>
            <a:pPr lvl="1">
              <a:buFont typeface="Symbol" pitchFamily="18" charset="2"/>
              <a:buNone/>
            </a:pPr>
            <a:r>
              <a:rPr lang="en-US" sz="2300" dirty="0"/>
              <a:t>	</a:t>
            </a:r>
          </a:p>
        </p:txBody>
      </p:sp>
      <p:sp>
        <p:nvSpPr>
          <p:cNvPr id="20486" name="Content Placeholder 3"/>
          <p:cNvSpPr>
            <a:spLocks/>
          </p:cNvSpPr>
          <p:nvPr/>
        </p:nvSpPr>
        <p:spPr bwMode="auto">
          <a:xfrm>
            <a:off x="6934200" y="609600"/>
            <a:ext cx="1828800" cy="381000"/>
          </a:xfrm>
          <a:prstGeom prst="rect">
            <a:avLst/>
          </a:prstGeom>
          <a:noFill/>
          <a:ln w="9525">
            <a:noFill/>
            <a:miter lim="800000"/>
            <a:headEnd/>
            <a:tailEnd/>
          </a:ln>
        </p:spPr>
        <p:txBody>
          <a:bodyPr/>
          <a:lstStyle/>
          <a:p>
            <a:pPr marL="342900" indent="-342900" algn="ctr">
              <a:buClr>
                <a:srgbClr val="910046"/>
              </a:buClr>
              <a:buSzPct val="84000"/>
              <a:buFont typeface="Wingdings" pitchFamily="2" charset="2"/>
              <a:buNone/>
            </a:pPr>
            <a:r>
              <a:rPr lang="en-US" sz="1800" u="none" dirty="0">
                <a:latin typeface="Avenir Next LT Pro" panose="020B0504020202020204" pitchFamily="34" charset="0"/>
              </a:rPr>
              <a:t>29 CFR 1910</a:t>
            </a:r>
          </a:p>
        </p:txBody>
      </p:sp>
    </p:spTree>
    <p:extLst>
      <p:ext uri="{BB962C8B-B14F-4D97-AF65-F5344CB8AC3E}">
        <p14:creationId xmlns:p14="http://schemas.microsoft.com/office/powerpoint/2010/main" val="140824326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9EB1-63D1-47E3-BB00-7EF14862BF91}"/>
              </a:ext>
            </a:extLst>
          </p:cNvPr>
          <p:cNvSpPr>
            <a:spLocks noGrp="1"/>
          </p:cNvSpPr>
          <p:nvPr>
            <p:ph type="title"/>
          </p:nvPr>
        </p:nvSpPr>
        <p:spPr/>
        <p:txBody>
          <a:bodyPr/>
          <a:lstStyle/>
          <a:p>
            <a:r>
              <a:rPr lang="en-US" dirty="0"/>
              <a:t>Other Hazards</a:t>
            </a:r>
            <a:endParaRPr lang="en-US" sz="1800" dirty="0"/>
          </a:p>
        </p:txBody>
      </p:sp>
      <p:sp>
        <p:nvSpPr>
          <p:cNvPr id="3" name="Content Placeholder 2">
            <a:extLst>
              <a:ext uri="{FF2B5EF4-FFF2-40B4-BE49-F238E27FC236}">
                <a16:creationId xmlns:a16="http://schemas.microsoft.com/office/drawing/2014/main" id="{9DBB6435-4ED5-47CB-A80A-20FE114ADA13}"/>
              </a:ext>
            </a:extLst>
          </p:cNvPr>
          <p:cNvSpPr>
            <a:spLocks noGrp="1"/>
          </p:cNvSpPr>
          <p:nvPr>
            <p:ph idx="1"/>
          </p:nvPr>
        </p:nvSpPr>
        <p:spPr/>
        <p:txBody>
          <a:bodyPr/>
          <a:lstStyle/>
          <a:p>
            <a:r>
              <a:rPr lang="en-US" dirty="0"/>
              <a:t>1910.141 – Sanitation </a:t>
            </a:r>
          </a:p>
          <a:p>
            <a:endParaRPr lang="en-US" sz="800" dirty="0"/>
          </a:p>
          <a:p>
            <a:pPr lvl="1"/>
            <a:r>
              <a:rPr lang="en-US" dirty="0"/>
              <a:t>Clean water to wash hands</a:t>
            </a:r>
          </a:p>
          <a:p>
            <a:pPr lvl="1"/>
            <a:endParaRPr lang="en-US" dirty="0"/>
          </a:p>
          <a:p>
            <a:pPr lvl="1"/>
            <a:r>
              <a:rPr lang="en-US" dirty="0"/>
              <a:t>Adequate number of toilets</a:t>
            </a:r>
          </a:p>
          <a:p>
            <a:pPr lvl="1"/>
            <a:endParaRPr lang="en-US" dirty="0"/>
          </a:p>
          <a:p>
            <a:pPr lvl="1"/>
            <a:r>
              <a:rPr lang="en-US" dirty="0"/>
              <a:t>Employees must have access to facilities in timely manner</a:t>
            </a:r>
          </a:p>
          <a:p>
            <a:pPr lvl="1"/>
            <a:endParaRPr lang="en-US" dirty="0"/>
          </a:p>
          <a:p>
            <a:pPr lvl="1"/>
            <a:endParaRPr lang="en-US" dirty="0"/>
          </a:p>
          <a:p>
            <a:endParaRPr lang="en-US" sz="800" dirty="0"/>
          </a:p>
        </p:txBody>
      </p:sp>
      <p:sp>
        <p:nvSpPr>
          <p:cNvPr id="4" name="Content Placeholder 3">
            <a:extLst>
              <a:ext uri="{FF2B5EF4-FFF2-40B4-BE49-F238E27FC236}">
                <a16:creationId xmlns:a16="http://schemas.microsoft.com/office/drawing/2014/main" id="{F8C88615-42EC-404B-AB3D-3A7EC8B093AB}"/>
              </a:ext>
            </a:extLst>
          </p:cNvPr>
          <p:cNvSpPr>
            <a:spLocks noGrp="1"/>
          </p:cNvSpPr>
          <p:nvPr>
            <p:ph sz="quarter" idx="10"/>
          </p:nvPr>
        </p:nvSpPr>
        <p:spPr/>
        <p:txBody>
          <a:bodyPr/>
          <a:lstStyle/>
          <a:p>
            <a:pPr algn="r"/>
            <a:r>
              <a:rPr lang="en-US" sz="1800" dirty="0"/>
              <a:t>1910.141</a:t>
            </a:r>
          </a:p>
        </p:txBody>
      </p:sp>
      <p:pic>
        <p:nvPicPr>
          <p:cNvPr id="6" name="Picture 5">
            <a:extLst>
              <a:ext uri="{FF2B5EF4-FFF2-40B4-BE49-F238E27FC236}">
                <a16:creationId xmlns:a16="http://schemas.microsoft.com/office/drawing/2014/main" id="{7DE3AC95-C265-3477-ED53-0AC18648D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53179"/>
            <a:ext cx="3673475" cy="206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935978"/>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9EB1-63D1-47E3-BB00-7EF14862BF91}"/>
              </a:ext>
            </a:extLst>
          </p:cNvPr>
          <p:cNvSpPr>
            <a:spLocks noGrp="1"/>
          </p:cNvSpPr>
          <p:nvPr>
            <p:ph type="title"/>
          </p:nvPr>
        </p:nvSpPr>
        <p:spPr/>
        <p:txBody>
          <a:bodyPr/>
          <a:lstStyle/>
          <a:p>
            <a:r>
              <a:rPr lang="en-US" dirty="0"/>
              <a:t>Other Hazards</a:t>
            </a:r>
            <a:endParaRPr lang="en-US" sz="1800" dirty="0"/>
          </a:p>
        </p:txBody>
      </p:sp>
      <p:sp>
        <p:nvSpPr>
          <p:cNvPr id="3" name="Content Placeholder 2">
            <a:extLst>
              <a:ext uri="{FF2B5EF4-FFF2-40B4-BE49-F238E27FC236}">
                <a16:creationId xmlns:a16="http://schemas.microsoft.com/office/drawing/2014/main" id="{9DBB6435-4ED5-47CB-A80A-20FE114ADA13}"/>
              </a:ext>
            </a:extLst>
          </p:cNvPr>
          <p:cNvSpPr>
            <a:spLocks noGrp="1"/>
          </p:cNvSpPr>
          <p:nvPr>
            <p:ph idx="1"/>
          </p:nvPr>
        </p:nvSpPr>
        <p:spPr>
          <a:xfrm>
            <a:off x="609600" y="1295400"/>
            <a:ext cx="8001000" cy="4724400"/>
          </a:xfrm>
        </p:spPr>
        <p:txBody>
          <a:bodyPr/>
          <a:lstStyle/>
          <a:p>
            <a:r>
              <a:rPr lang="en-US" dirty="0"/>
              <a:t>Thermal stressors:</a:t>
            </a:r>
          </a:p>
          <a:p>
            <a:endParaRPr lang="en-US" sz="800" dirty="0"/>
          </a:p>
          <a:p>
            <a:pPr lvl="1"/>
            <a:r>
              <a:rPr lang="en-US" dirty="0"/>
              <a:t>Can be found in various locations in the facility (Live-kill areas, boilers, etc.). </a:t>
            </a:r>
          </a:p>
          <a:p>
            <a:pPr lvl="1"/>
            <a:endParaRPr lang="en-US" sz="800" dirty="0"/>
          </a:p>
          <a:p>
            <a:pPr lvl="1"/>
            <a:r>
              <a:rPr lang="en-US" dirty="0"/>
              <a:t>Engineering/administrative controls in place, PPE assessed.</a:t>
            </a:r>
          </a:p>
          <a:p>
            <a:pPr lvl="1"/>
            <a:endParaRPr lang="en-US" sz="800" dirty="0"/>
          </a:p>
          <a:p>
            <a:pPr lvl="1"/>
            <a:r>
              <a:rPr lang="en-US" dirty="0"/>
              <a:t>Adequate supplies potable/drinkable water must be available for employees in a timely manner.</a:t>
            </a:r>
          </a:p>
          <a:p>
            <a:pPr lvl="2">
              <a:spcBef>
                <a:spcPts val="600"/>
              </a:spcBef>
            </a:pPr>
            <a:r>
              <a:rPr lang="en-US" dirty="0"/>
              <a:t>Avoid heat stress injuries.</a:t>
            </a:r>
          </a:p>
          <a:p>
            <a:pPr lvl="1"/>
            <a:endParaRPr lang="en-US" sz="800" dirty="0"/>
          </a:p>
        </p:txBody>
      </p:sp>
    </p:spTree>
    <p:extLst>
      <p:ext uri="{BB962C8B-B14F-4D97-AF65-F5344CB8AC3E}">
        <p14:creationId xmlns:p14="http://schemas.microsoft.com/office/powerpoint/2010/main" val="332989593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9EB1-63D1-47E3-BB00-7EF14862BF91}"/>
              </a:ext>
            </a:extLst>
          </p:cNvPr>
          <p:cNvSpPr>
            <a:spLocks noGrp="1"/>
          </p:cNvSpPr>
          <p:nvPr>
            <p:ph type="title"/>
          </p:nvPr>
        </p:nvSpPr>
        <p:spPr/>
        <p:txBody>
          <a:bodyPr/>
          <a:lstStyle/>
          <a:p>
            <a:r>
              <a:rPr lang="en-US" dirty="0"/>
              <a:t>Other Hazards</a:t>
            </a:r>
            <a:endParaRPr lang="en-US" sz="1800" dirty="0"/>
          </a:p>
        </p:txBody>
      </p:sp>
      <p:sp>
        <p:nvSpPr>
          <p:cNvPr id="3" name="Content Placeholder 2">
            <a:extLst>
              <a:ext uri="{FF2B5EF4-FFF2-40B4-BE49-F238E27FC236}">
                <a16:creationId xmlns:a16="http://schemas.microsoft.com/office/drawing/2014/main" id="{9DBB6435-4ED5-47CB-A80A-20FE114ADA13}"/>
              </a:ext>
            </a:extLst>
          </p:cNvPr>
          <p:cNvSpPr>
            <a:spLocks noGrp="1"/>
          </p:cNvSpPr>
          <p:nvPr>
            <p:ph idx="1"/>
          </p:nvPr>
        </p:nvSpPr>
        <p:spPr>
          <a:xfrm>
            <a:off x="609600" y="1425844"/>
            <a:ext cx="8001000" cy="4517756"/>
          </a:xfrm>
        </p:spPr>
        <p:txBody>
          <a:bodyPr/>
          <a:lstStyle/>
          <a:p>
            <a:r>
              <a:rPr lang="en-US" dirty="0"/>
              <a:t>Biological/zoonotic disease hazards:</a:t>
            </a:r>
          </a:p>
          <a:p>
            <a:pPr lvl="1">
              <a:spcBef>
                <a:spcPts val="600"/>
              </a:spcBef>
            </a:pPr>
            <a:r>
              <a:rPr lang="en-US" dirty="0"/>
              <a:t>Medical record/OSHA 300 log evaluations</a:t>
            </a:r>
          </a:p>
          <a:p>
            <a:pPr lvl="1">
              <a:spcBef>
                <a:spcPts val="600"/>
              </a:spcBef>
            </a:pPr>
            <a:r>
              <a:rPr lang="en-US" dirty="0"/>
              <a:t>Employer’s efforts to control hazards/prevent exposure will be assessed.</a:t>
            </a:r>
          </a:p>
          <a:p>
            <a:pPr lvl="1"/>
            <a:endParaRPr lang="en-US" dirty="0"/>
          </a:p>
          <a:p>
            <a:pPr marL="457200" lvl="1" indent="0">
              <a:buNone/>
            </a:pPr>
            <a:endParaRPr lang="en-US" dirty="0"/>
          </a:p>
          <a:p>
            <a:pPr lvl="1"/>
            <a:endParaRPr lang="en-US" dirty="0"/>
          </a:p>
          <a:p>
            <a:endParaRPr lang="en-US" sz="800" dirty="0"/>
          </a:p>
        </p:txBody>
      </p:sp>
      <p:sp>
        <p:nvSpPr>
          <p:cNvPr id="6" name="Content Placeholder 2">
            <a:extLst>
              <a:ext uri="{FF2B5EF4-FFF2-40B4-BE49-F238E27FC236}">
                <a16:creationId xmlns:a16="http://schemas.microsoft.com/office/drawing/2014/main" id="{14274E9E-71C6-42A3-A69C-82F733111EE3}"/>
              </a:ext>
            </a:extLst>
          </p:cNvPr>
          <p:cNvSpPr txBox="1">
            <a:spLocks/>
          </p:cNvSpPr>
          <p:nvPr/>
        </p:nvSpPr>
        <p:spPr bwMode="auto">
          <a:xfrm>
            <a:off x="609600" y="2819400"/>
            <a:ext cx="769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1" fontAlgn="base" hangingPunct="1">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1" fontAlgn="base" hangingPunct="1">
              <a:spcBef>
                <a:spcPct val="0"/>
              </a:spcBef>
              <a:spcAft>
                <a:spcPct val="0"/>
              </a:spcAft>
              <a:buClr>
                <a:srgbClr val="012D9A"/>
              </a:buClr>
              <a:buChar char="»"/>
              <a:defRPr sz="2000">
                <a:solidFill>
                  <a:schemeClr val="tx1"/>
                </a:solidFill>
                <a:latin typeface="+mn-lt"/>
              </a:defRPr>
            </a:lvl3pPr>
            <a:lvl4pPr marL="1423988" indent="-169863" algn="l" rtl="0" eaLnBrk="1" fontAlgn="base" hangingPunct="1">
              <a:spcBef>
                <a:spcPct val="0"/>
              </a:spcBef>
              <a:spcAft>
                <a:spcPct val="0"/>
              </a:spcAft>
              <a:buClr>
                <a:srgbClr val="012D9A"/>
              </a:buClr>
              <a:buChar char="•"/>
              <a:defRPr sz="2000">
                <a:solidFill>
                  <a:schemeClr val="tx1"/>
                </a:solidFill>
                <a:latin typeface="+mn-lt"/>
              </a:defRPr>
            </a:lvl4pPr>
            <a:lvl5pPr marL="1776413" indent="-234950" algn="l" rtl="0" eaLnBrk="1" fontAlgn="base" hangingPunct="1">
              <a:spcBef>
                <a:spcPct val="0"/>
              </a:spcBef>
              <a:spcAft>
                <a:spcPct val="0"/>
              </a:spcAft>
              <a:buClr>
                <a:srgbClr val="012D9A"/>
              </a:buClr>
              <a:buChar char="–"/>
              <a:defRPr sz="1600">
                <a:solidFill>
                  <a:schemeClr val="tx1"/>
                </a:solidFill>
                <a:latin typeface="+mn-lt"/>
              </a:defRPr>
            </a:lvl5pPr>
            <a:lvl6pPr marL="2514600" indent="-228600" algn="l" rtl="0" eaLnBrk="1" fontAlgn="base" hangingPunct="1">
              <a:spcBef>
                <a:spcPct val="0"/>
              </a:spcBef>
              <a:spcAft>
                <a:spcPct val="0"/>
              </a:spcAft>
              <a:buClr>
                <a:srgbClr val="012D9A"/>
              </a:buClr>
              <a:buChar char="–"/>
              <a:defRPr sz="1600">
                <a:solidFill>
                  <a:schemeClr val="tx1"/>
                </a:solidFill>
                <a:latin typeface="+mn-lt"/>
              </a:defRPr>
            </a:lvl6pPr>
            <a:lvl7pPr marL="2971800" indent="-228600" algn="l" rtl="0" eaLnBrk="1" fontAlgn="base" hangingPunct="1">
              <a:spcBef>
                <a:spcPct val="0"/>
              </a:spcBef>
              <a:spcAft>
                <a:spcPct val="0"/>
              </a:spcAft>
              <a:buClr>
                <a:srgbClr val="012D9A"/>
              </a:buClr>
              <a:buChar char="–"/>
              <a:defRPr sz="1600">
                <a:solidFill>
                  <a:schemeClr val="tx1"/>
                </a:solidFill>
                <a:latin typeface="+mn-lt"/>
              </a:defRPr>
            </a:lvl7pPr>
            <a:lvl8pPr marL="3429000" indent="-228600" algn="l" rtl="0" eaLnBrk="1" fontAlgn="base" hangingPunct="1">
              <a:spcBef>
                <a:spcPct val="0"/>
              </a:spcBef>
              <a:spcAft>
                <a:spcPct val="0"/>
              </a:spcAft>
              <a:buClr>
                <a:srgbClr val="012D9A"/>
              </a:buClr>
              <a:buChar char="–"/>
              <a:defRPr sz="1600">
                <a:solidFill>
                  <a:schemeClr val="tx1"/>
                </a:solidFill>
                <a:latin typeface="+mn-lt"/>
              </a:defRPr>
            </a:lvl8pPr>
            <a:lvl9pPr marL="3886200" indent="-228600" algn="l" rtl="0" eaLnBrk="1" fontAlgn="base" hangingPunct="1">
              <a:spcBef>
                <a:spcPct val="0"/>
              </a:spcBef>
              <a:spcAft>
                <a:spcPct val="0"/>
              </a:spcAft>
              <a:buClr>
                <a:srgbClr val="012D9A"/>
              </a:buClr>
              <a:buChar char="–"/>
              <a:defRPr sz="1600">
                <a:solidFill>
                  <a:schemeClr val="tx1"/>
                </a:solidFill>
                <a:latin typeface="+mn-lt"/>
              </a:defRPr>
            </a:lvl9pPr>
          </a:lstStyle>
          <a:p>
            <a:pPr lvl="1"/>
            <a:endParaRPr lang="en-US" u="none" kern="0" dirty="0">
              <a:latin typeface="Avenir Next LT Pro" panose="020B0504020202020204" pitchFamily="34" charset="0"/>
            </a:endParaRPr>
          </a:p>
          <a:p>
            <a:pPr>
              <a:buFont typeface="Arial" panose="020B0604020202020204" pitchFamily="34" charset="0"/>
              <a:buChar char="•"/>
            </a:pPr>
            <a:r>
              <a:rPr lang="en-US" sz="2400" u="none" kern="0" dirty="0">
                <a:latin typeface="Avenir Next LT Pro" panose="020B0504020202020204" pitchFamily="34" charset="0"/>
              </a:rPr>
              <a:t>Example: Brucellosis</a:t>
            </a:r>
          </a:p>
          <a:p>
            <a:pPr lvl="1">
              <a:spcBef>
                <a:spcPts val="600"/>
              </a:spcBef>
            </a:pPr>
            <a:r>
              <a:rPr lang="en-US" u="none" kern="0" dirty="0">
                <a:latin typeface="Avenir Next LT Pro" panose="020B0504020202020204" pitchFamily="34" charset="0"/>
              </a:rPr>
              <a:t>Bacterium found in infected cattle or swine.</a:t>
            </a:r>
          </a:p>
          <a:p>
            <a:pPr lvl="1">
              <a:spcBef>
                <a:spcPts val="600"/>
              </a:spcBef>
            </a:pPr>
            <a:r>
              <a:rPr lang="en-US" u="none" kern="0" dirty="0">
                <a:latin typeface="Avenir Next LT Pro" panose="020B0504020202020204" pitchFamily="34" charset="0"/>
              </a:rPr>
              <a:t>Workers can contract via inhalation or direct bodily contact with infected blood or tissue.</a:t>
            </a:r>
          </a:p>
          <a:p>
            <a:pPr lvl="1"/>
            <a:endParaRPr lang="en-US" u="none" kern="0" dirty="0">
              <a:latin typeface="Avenir Next LT Pro" panose="020B0504020202020204" pitchFamily="34" charset="0"/>
            </a:endParaRPr>
          </a:p>
          <a:p>
            <a:pPr lvl="1"/>
            <a:endParaRPr lang="en-US" u="none" kern="0" dirty="0">
              <a:latin typeface="Avenir Next LT Pro" panose="020B0504020202020204" pitchFamily="34" charset="0"/>
            </a:endParaRPr>
          </a:p>
          <a:p>
            <a:endParaRPr lang="en-US" sz="800" u="none" kern="0" dirty="0">
              <a:latin typeface="Avenir Next LT Pro" panose="020B0504020202020204" pitchFamily="34" charset="0"/>
            </a:endParaRPr>
          </a:p>
        </p:txBody>
      </p:sp>
    </p:spTree>
    <p:extLst>
      <p:ext uri="{BB962C8B-B14F-4D97-AF65-F5344CB8AC3E}">
        <p14:creationId xmlns:p14="http://schemas.microsoft.com/office/powerpoint/2010/main" val="258273250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Other Hazards</a:t>
            </a:r>
            <a:endParaRPr lang="en-US" sz="1600" dirty="0"/>
          </a:p>
        </p:txBody>
      </p:sp>
      <p:sp>
        <p:nvSpPr>
          <p:cNvPr id="20483" name="Content Placeholder 2"/>
          <p:cNvSpPr>
            <a:spLocks noGrp="1"/>
          </p:cNvSpPr>
          <p:nvPr>
            <p:ph idx="1"/>
          </p:nvPr>
        </p:nvSpPr>
        <p:spPr>
          <a:xfrm>
            <a:off x="609600" y="1394846"/>
            <a:ext cx="4419600" cy="4548753"/>
          </a:xfrm>
        </p:spPr>
        <p:txBody>
          <a:bodyPr/>
          <a:lstStyle/>
          <a:p>
            <a:r>
              <a:rPr lang="en-US" dirty="0"/>
              <a:t>Emergency Action Plan (EAP)</a:t>
            </a:r>
          </a:p>
          <a:p>
            <a:pPr lvl="1"/>
            <a:endParaRPr lang="en-US" sz="800" dirty="0"/>
          </a:p>
          <a:p>
            <a:pPr lvl="1"/>
            <a:r>
              <a:rPr lang="en-US" dirty="0"/>
              <a:t>1910.38 - Essential due to chemicals used in food manufacturing</a:t>
            </a:r>
          </a:p>
          <a:p>
            <a:pPr lvl="1"/>
            <a:endParaRPr lang="en-US" altLang="en-US" sz="800" dirty="0"/>
          </a:p>
        </p:txBody>
      </p:sp>
      <p:pic>
        <p:nvPicPr>
          <p:cNvPr id="5" name="Picture 7">
            <a:extLst>
              <a:ext uri="{FF2B5EF4-FFF2-40B4-BE49-F238E27FC236}">
                <a16:creationId xmlns:a16="http://schemas.microsoft.com/office/drawing/2014/main" id="{2BA21277-D7BA-4E7D-87D5-ABB1D18654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30" t="11748" r="7372" b="6020"/>
          <a:stretch/>
        </p:blipFill>
        <p:spPr bwMode="auto">
          <a:xfrm>
            <a:off x="5029200" y="1625714"/>
            <a:ext cx="3285529" cy="4210155"/>
          </a:xfrm>
          <a:prstGeom prst="rect">
            <a:avLst/>
          </a:prstGeom>
          <a:noFill/>
          <a:ln w="12700">
            <a:solidFill>
              <a:srgbClr val="BFBFB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132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Help">
            <a:extLst>
              <a:ext uri="{FF2B5EF4-FFF2-40B4-BE49-F238E27FC236}">
                <a16:creationId xmlns:a16="http://schemas.microsoft.com/office/drawing/2014/main" id="{32784620-2CD8-4B08-8415-34D580A6DE0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59566" y="1193761"/>
            <a:ext cx="4224867" cy="4224867"/>
          </a:xfrm>
          <a:prstGeom prst="rect">
            <a:avLst/>
          </a:prstGeom>
        </p:spPr>
      </p:pic>
      <p:sp>
        <p:nvSpPr>
          <p:cNvPr id="7" name="Rectangle 6"/>
          <p:cNvSpPr/>
          <p:nvPr/>
        </p:nvSpPr>
        <p:spPr bwMode="auto">
          <a:xfrm>
            <a:off x="609600" y="1319466"/>
            <a:ext cx="7924800" cy="4471733"/>
          </a:xfrm>
          <a:prstGeom prst="rect">
            <a:avLst/>
          </a:prstGeom>
          <a:solidFill>
            <a:schemeClr val="tx2">
              <a:lumMod val="20000"/>
              <a:lumOff val="80000"/>
            </a:schemeClr>
          </a:solidFill>
          <a:ln w="127000" cap="flat" cmpd="sng" algn="ctr">
            <a:solidFill>
              <a:schemeClr val="bg2">
                <a:lumMod val="50000"/>
              </a:schemeClr>
            </a:solidFill>
            <a:prstDash val="solid"/>
            <a:round/>
            <a:headEnd type="none" w="sm" len="sm"/>
            <a:tailEnd type="none" w="sm" len="sm"/>
          </a:ln>
          <a:effectLst/>
        </p:spPr>
        <p:txBody>
          <a:bodyPr/>
          <a:lstStyle/>
          <a:p>
            <a:pPr>
              <a:defRPr/>
            </a:pPr>
            <a:endParaRPr lang="en-US" dirty="0"/>
          </a:p>
        </p:txBody>
      </p:sp>
      <p:grpSp>
        <p:nvGrpSpPr>
          <p:cNvPr id="3" name="Group 2">
            <a:extLst>
              <a:ext uri="{FF2B5EF4-FFF2-40B4-BE49-F238E27FC236}">
                <a16:creationId xmlns:a16="http://schemas.microsoft.com/office/drawing/2014/main" id="{4775C52E-6E66-4425-8023-0CE0BF8B8543}"/>
              </a:ext>
            </a:extLst>
          </p:cNvPr>
          <p:cNvGrpSpPr/>
          <p:nvPr/>
        </p:nvGrpSpPr>
        <p:grpSpPr>
          <a:xfrm>
            <a:off x="719666" y="2145329"/>
            <a:ext cx="6366933" cy="3534785"/>
            <a:chOff x="719666" y="2145329"/>
            <a:chExt cx="6366933" cy="3553225"/>
          </a:xfrm>
        </p:grpSpPr>
        <p:sp>
          <p:nvSpPr>
            <p:cNvPr id="6" name="Rectangle 5"/>
            <p:cNvSpPr/>
            <p:nvPr/>
          </p:nvSpPr>
          <p:spPr bwMode="auto">
            <a:xfrm>
              <a:off x="719666" y="2145329"/>
              <a:ext cx="6366933" cy="3553225"/>
            </a:xfrm>
            <a:prstGeom prst="rect">
              <a:avLst/>
            </a:prstGeom>
            <a:solidFill>
              <a:schemeClr val="bg2">
                <a:lumMod val="40000"/>
                <a:lumOff val="60000"/>
              </a:schemeClr>
            </a:solidFill>
            <a:ln w="127000" cap="flat" cmpd="sng" algn="ctr">
              <a:solidFill>
                <a:schemeClr val="bg2">
                  <a:lumMod val="50000"/>
                </a:schemeClr>
              </a:solidFill>
              <a:prstDash val="solid"/>
              <a:round/>
              <a:headEnd type="none" w="sm" len="sm"/>
              <a:tailEnd type="none" w="sm" len="sm"/>
            </a:ln>
            <a:effectLst/>
          </p:spPr>
          <p:txBody>
            <a:bodyPr/>
            <a:lstStyle/>
            <a:p>
              <a:pPr>
                <a:defRPr/>
              </a:pPr>
              <a:endParaRPr lang="en-US" dirty="0"/>
            </a:p>
          </p:txBody>
        </p:sp>
        <p:sp>
          <p:nvSpPr>
            <p:cNvPr id="12295" name="TextBox 7"/>
            <p:cNvSpPr txBox="1">
              <a:spLocks noChangeArrowheads="1"/>
            </p:cNvSpPr>
            <p:nvPr/>
          </p:nvSpPr>
          <p:spPr bwMode="auto">
            <a:xfrm>
              <a:off x="889000" y="2352088"/>
              <a:ext cx="5511800" cy="959084"/>
            </a:xfrm>
            <a:prstGeom prst="rect">
              <a:avLst/>
            </a:prstGeom>
            <a:noFill/>
            <a:ln w="9525">
              <a:noFill/>
              <a:miter lim="800000"/>
              <a:headEnd/>
              <a:tailEnd/>
            </a:ln>
          </p:spPr>
          <p:txBody>
            <a:bodyPr wrap="square">
              <a:spAutoFit/>
            </a:bodyPr>
            <a:lstStyle/>
            <a:p>
              <a:r>
                <a:rPr lang="en-US" sz="2800" b="1" u="none" dirty="0">
                  <a:latin typeface="Calibri" pitchFamily="34" charset="0"/>
                </a:rPr>
                <a:t>Operational Procedure Notice 140 – Food Manufacturing SEP Inspection</a:t>
              </a:r>
            </a:p>
          </p:txBody>
        </p:sp>
      </p:grpSp>
      <p:sp>
        <p:nvSpPr>
          <p:cNvPr id="12291" name="Title 1"/>
          <p:cNvSpPr>
            <a:spLocks noGrp="1"/>
          </p:cNvSpPr>
          <p:nvPr>
            <p:ph type="title"/>
          </p:nvPr>
        </p:nvSpPr>
        <p:spPr/>
        <p:txBody>
          <a:bodyPr/>
          <a:lstStyle/>
          <a:p>
            <a:r>
              <a:rPr lang="en-US" dirty="0"/>
              <a:t>Inspection Scope</a:t>
            </a:r>
          </a:p>
        </p:txBody>
      </p:sp>
      <p:sp>
        <p:nvSpPr>
          <p:cNvPr id="12296" name="TextBox 8"/>
          <p:cNvSpPr txBox="1">
            <a:spLocks noChangeArrowheads="1"/>
          </p:cNvSpPr>
          <p:nvPr/>
        </p:nvSpPr>
        <p:spPr bwMode="auto">
          <a:xfrm>
            <a:off x="804333" y="1319467"/>
            <a:ext cx="5444067" cy="523221"/>
          </a:xfrm>
          <a:prstGeom prst="rect">
            <a:avLst/>
          </a:prstGeom>
          <a:noFill/>
          <a:ln w="9525">
            <a:noFill/>
            <a:miter lim="800000"/>
            <a:headEnd/>
            <a:tailEnd/>
          </a:ln>
        </p:spPr>
        <p:txBody>
          <a:bodyPr wrap="square">
            <a:spAutoFit/>
          </a:bodyPr>
          <a:lstStyle/>
          <a:p>
            <a:r>
              <a:rPr lang="en-US" sz="2800" b="1" u="none" dirty="0">
                <a:latin typeface="Calibri" pitchFamily="34" charset="0"/>
              </a:rPr>
              <a:t>Comprehensive Inspection</a:t>
            </a:r>
          </a:p>
        </p:txBody>
      </p:sp>
      <p:grpSp>
        <p:nvGrpSpPr>
          <p:cNvPr id="4" name="Group 3">
            <a:extLst>
              <a:ext uri="{FF2B5EF4-FFF2-40B4-BE49-F238E27FC236}">
                <a16:creationId xmlns:a16="http://schemas.microsoft.com/office/drawing/2014/main" id="{6FC82207-A6F0-46F4-8EDE-BF02B07D849F}"/>
              </a:ext>
            </a:extLst>
          </p:cNvPr>
          <p:cNvGrpSpPr/>
          <p:nvPr/>
        </p:nvGrpSpPr>
        <p:grpSpPr>
          <a:xfrm>
            <a:off x="804333" y="3660331"/>
            <a:ext cx="3217333" cy="1945577"/>
            <a:chOff x="804333" y="3660331"/>
            <a:chExt cx="3217333" cy="1945577"/>
          </a:xfrm>
        </p:grpSpPr>
        <p:sp>
          <p:nvSpPr>
            <p:cNvPr id="5" name="Rectangle 4"/>
            <p:cNvSpPr/>
            <p:nvPr/>
          </p:nvSpPr>
          <p:spPr bwMode="auto">
            <a:xfrm>
              <a:off x="804333" y="3660331"/>
              <a:ext cx="3217333" cy="1945577"/>
            </a:xfrm>
            <a:prstGeom prst="rect">
              <a:avLst/>
            </a:prstGeom>
            <a:solidFill>
              <a:schemeClr val="bg1">
                <a:lumMod val="85000"/>
              </a:schemeClr>
            </a:solidFill>
            <a:ln w="127000" cap="flat" cmpd="sng" algn="ctr">
              <a:solidFill>
                <a:schemeClr val="bg2">
                  <a:lumMod val="50000"/>
                </a:schemeClr>
              </a:solidFill>
              <a:prstDash val="solid"/>
              <a:round/>
              <a:headEnd type="none" w="sm" len="sm"/>
              <a:tailEnd type="none" w="sm" len="sm"/>
            </a:ln>
            <a:effectLst/>
          </p:spPr>
          <p:txBody>
            <a:bodyPr/>
            <a:lstStyle/>
            <a:p>
              <a:pPr>
                <a:defRPr/>
              </a:pPr>
              <a:endParaRPr lang="en-US" dirty="0"/>
            </a:p>
          </p:txBody>
        </p:sp>
        <p:sp>
          <p:nvSpPr>
            <p:cNvPr id="12297" name="TextBox 9"/>
            <p:cNvSpPr txBox="1">
              <a:spLocks noChangeArrowheads="1"/>
            </p:cNvSpPr>
            <p:nvPr/>
          </p:nvSpPr>
          <p:spPr bwMode="auto">
            <a:xfrm>
              <a:off x="1058333" y="4401503"/>
              <a:ext cx="2370667" cy="523221"/>
            </a:xfrm>
            <a:prstGeom prst="rect">
              <a:avLst/>
            </a:prstGeom>
            <a:noFill/>
            <a:ln w="9525">
              <a:noFill/>
              <a:miter lim="800000"/>
              <a:headEnd/>
              <a:tailEnd/>
            </a:ln>
          </p:spPr>
          <p:txBody>
            <a:bodyPr>
              <a:spAutoFit/>
            </a:bodyPr>
            <a:lstStyle/>
            <a:p>
              <a:r>
                <a:rPr lang="en-US" sz="2800" b="1" u="none" dirty="0">
                  <a:latin typeface="Calibri" pitchFamily="34" charset="0"/>
                </a:rPr>
                <a:t>Complaint</a:t>
              </a:r>
            </a:p>
          </p:txBody>
        </p:sp>
      </p:grpSp>
      <p:sp>
        <p:nvSpPr>
          <p:cNvPr id="12299" name="Content Placeholder 3"/>
          <p:cNvSpPr>
            <a:spLocks/>
          </p:cNvSpPr>
          <p:nvPr/>
        </p:nvSpPr>
        <p:spPr bwMode="auto">
          <a:xfrm>
            <a:off x="6858000" y="609600"/>
            <a:ext cx="2133600" cy="381000"/>
          </a:xfrm>
          <a:prstGeom prst="rect">
            <a:avLst/>
          </a:prstGeom>
          <a:noFill/>
          <a:ln w="9525">
            <a:noFill/>
            <a:miter lim="800000"/>
            <a:headEnd/>
            <a:tailEnd/>
          </a:ln>
        </p:spPr>
        <p:txBody>
          <a:bodyPr/>
          <a:lstStyle/>
          <a:p>
            <a:pPr marL="342900" indent="-342900" algn="ctr">
              <a:buClr>
                <a:srgbClr val="910046"/>
              </a:buClr>
              <a:buSzPct val="84000"/>
              <a:buFont typeface="Wingdings" pitchFamily="2" charset="2"/>
              <a:buNone/>
            </a:pPr>
            <a:r>
              <a:rPr lang="en-US" sz="1800" u="none" dirty="0">
                <a:latin typeface="Avenir Next LT Pro" panose="020B0504020202020204" pitchFamily="34" charset="0"/>
              </a:rPr>
              <a:t>OPN 140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6"/>
                                        </p:tgtEl>
                                        <p:attrNameLst>
                                          <p:attrName>style.visibility</p:attrName>
                                        </p:attrNameLst>
                                      </p:cBhvr>
                                      <p:to>
                                        <p:strVal val="visible"/>
                                      </p:to>
                                    </p:set>
                                    <p:animEffect transition="in" filter="fade">
                                      <p:cBhvr>
                                        <p:cTn id="17" dur="500"/>
                                        <p:tgtEl>
                                          <p:spTgt spid="1229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29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Summary</a:t>
            </a:r>
          </a:p>
        </p:txBody>
      </p:sp>
      <p:sp>
        <p:nvSpPr>
          <p:cNvPr id="21508" name="Content Placeholder 2"/>
          <p:cNvSpPr>
            <a:spLocks noGrp="1"/>
          </p:cNvSpPr>
          <p:nvPr>
            <p:ph idx="1"/>
          </p:nvPr>
        </p:nvSpPr>
        <p:spPr>
          <a:xfrm>
            <a:off x="533400" y="1503336"/>
            <a:ext cx="8001000" cy="4592664"/>
          </a:xfrm>
        </p:spPr>
        <p:txBody>
          <a:bodyPr/>
          <a:lstStyle/>
          <a:p>
            <a:r>
              <a:rPr lang="en-US" sz="2800" dirty="0"/>
              <a:t>During this course, we covered:</a:t>
            </a:r>
          </a:p>
          <a:p>
            <a:endParaRPr lang="en-US" dirty="0"/>
          </a:p>
          <a:p>
            <a:pPr lvl="1"/>
            <a:r>
              <a:rPr lang="en-US" sz="2400" dirty="0"/>
              <a:t>Food Manufacturing Special Emphasis Program </a:t>
            </a:r>
          </a:p>
          <a:p>
            <a:pPr marL="0" indent="0">
              <a:buNone/>
            </a:pPr>
            <a:endParaRPr lang="en-US" dirty="0"/>
          </a:p>
          <a:p>
            <a:pPr lvl="1"/>
            <a:r>
              <a:rPr lang="en-US" sz="2400" dirty="0"/>
              <a:t>Implications for N.C. employers</a:t>
            </a:r>
          </a:p>
          <a:p>
            <a:pPr marL="0" indent="0">
              <a:buNone/>
            </a:pPr>
            <a:endParaRPr lang="en-US" dirty="0"/>
          </a:p>
          <a:p>
            <a:pPr lvl="1"/>
            <a:r>
              <a:rPr lang="en-US" sz="2400" dirty="0"/>
              <a:t>Compliance focus areas during an inspection</a:t>
            </a:r>
          </a:p>
          <a:p>
            <a:pPr lvl="1"/>
            <a:endParaRPr lang="en-US" dirty="0"/>
          </a:p>
          <a:p>
            <a:pPr lvl="1"/>
            <a:endParaRPr lang="en-US" dirty="0"/>
          </a:p>
          <a:p>
            <a:pPr lvl="1"/>
            <a:endParaRPr lang="en-US" dirty="0"/>
          </a:p>
          <a:p>
            <a:endParaRPr lang="en-US" dirty="0"/>
          </a:p>
        </p:txBody>
      </p:sp>
      <p:sp>
        <p:nvSpPr>
          <p:cNvPr id="21507" name="Rectangle 3"/>
          <p:cNvSpPr>
            <a:spLocks noGrp="1" noChangeArrowheads="1"/>
          </p:cNvSpPr>
          <p:nvPr>
            <p:ph sz="quarter" idx="10"/>
          </p:nvPr>
        </p:nvSpPr>
        <p:spPr/>
        <p:txBody>
          <a:bodyPr/>
          <a:lstStyle/>
          <a:p>
            <a:endParaRPr lang="en-US"/>
          </a:p>
          <a:p>
            <a:endParaRPr lang="en-US"/>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pic>
        <p:nvPicPr>
          <p:cNvPr id="4" name="Picture 3" descr="A picture containing qr code&#10;&#10;AI-generated content may be incorrect.">
            <a:extLst>
              <a:ext uri="{FF2B5EF4-FFF2-40B4-BE49-F238E27FC236}">
                <a16:creationId xmlns:a16="http://schemas.microsoft.com/office/drawing/2014/main" id="{9CCD395C-7C36-36C6-C29B-E4D2458267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2435" y="2895599"/>
            <a:ext cx="4662286" cy="2663750"/>
          </a:xfrm>
          <a:prstGeom prst="rect">
            <a:avLst/>
          </a:prstGeom>
          <a:noFill/>
          <a:ln>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9EB1-63D1-47E3-BB00-7EF14862BF91}"/>
              </a:ext>
            </a:extLst>
          </p:cNvPr>
          <p:cNvSpPr>
            <a:spLocks noGrp="1"/>
          </p:cNvSpPr>
          <p:nvPr>
            <p:ph type="title"/>
          </p:nvPr>
        </p:nvSpPr>
        <p:spPr/>
        <p:txBody>
          <a:bodyPr/>
          <a:lstStyle/>
          <a:p>
            <a:r>
              <a:rPr lang="en-US" dirty="0"/>
              <a:t>Focus Areas of SEP Inspection</a:t>
            </a:r>
            <a:endParaRPr lang="en-US" sz="1800" dirty="0"/>
          </a:p>
        </p:txBody>
      </p:sp>
      <p:sp>
        <p:nvSpPr>
          <p:cNvPr id="3" name="Content Placeholder 2">
            <a:extLst>
              <a:ext uri="{FF2B5EF4-FFF2-40B4-BE49-F238E27FC236}">
                <a16:creationId xmlns:a16="http://schemas.microsoft.com/office/drawing/2014/main" id="{9DBB6435-4ED5-47CB-A80A-20FE114ADA13}"/>
              </a:ext>
            </a:extLst>
          </p:cNvPr>
          <p:cNvSpPr>
            <a:spLocks noGrp="1"/>
          </p:cNvSpPr>
          <p:nvPr>
            <p:ph idx="1"/>
          </p:nvPr>
        </p:nvSpPr>
        <p:spPr>
          <a:xfrm>
            <a:off x="609600" y="1425844"/>
            <a:ext cx="8001000" cy="4441556"/>
          </a:xfrm>
        </p:spPr>
        <p:txBody>
          <a:bodyPr>
            <a:normAutofit fontScale="77500" lnSpcReduction="20000"/>
          </a:bodyPr>
          <a:lstStyle/>
          <a:p>
            <a:pPr>
              <a:lnSpc>
                <a:spcPct val="150000"/>
              </a:lnSpc>
              <a:spcBef>
                <a:spcPts val="400"/>
              </a:spcBef>
            </a:pPr>
            <a:r>
              <a:rPr lang="en-US" dirty="0"/>
              <a:t>Process Safety Management (PSM)</a:t>
            </a:r>
          </a:p>
          <a:p>
            <a:pPr>
              <a:lnSpc>
                <a:spcPct val="150000"/>
              </a:lnSpc>
              <a:spcBef>
                <a:spcPts val="400"/>
              </a:spcBef>
            </a:pPr>
            <a:r>
              <a:rPr lang="en-US" dirty="0"/>
              <a:t>OSHA Recordkeeping/Medical Records</a:t>
            </a:r>
          </a:p>
          <a:p>
            <a:pPr>
              <a:lnSpc>
                <a:spcPct val="150000"/>
              </a:lnSpc>
              <a:spcBef>
                <a:spcPts val="400"/>
              </a:spcBef>
            </a:pPr>
            <a:r>
              <a:rPr lang="en-US" dirty="0"/>
              <a:t>Combustible Dust</a:t>
            </a:r>
          </a:p>
          <a:p>
            <a:pPr>
              <a:lnSpc>
                <a:spcPct val="150000"/>
              </a:lnSpc>
              <a:spcBef>
                <a:spcPts val="400"/>
              </a:spcBef>
            </a:pPr>
            <a:r>
              <a:rPr lang="en-US" dirty="0"/>
              <a:t>Confined Spaces</a:t>
            </a:r>
          </a:p>
          <a:p>
            <a:pPr>
              <a:lnSpc>
                <a:spcPct val="150000"/>
              </a:lnSpc>
              <a:spcBef>
                <a:spcPts val="400"/>
              </a:spcBef>
            </a:pPr>
            <a:r>
              <a:rPr lang="en-US" dirty="0"/>
              <a:t>Machine Guarding</a:t>
            </a:r>
          </a:p>
          <a:p>
            <a:pPr>
              <a:lnSpc>
                <a:spcPct val="150000"/>
              </a:lnSpc>
              <a:spcBef>
                <a:spcPts val="400"/>
              </a:spcBef>
            </a:pPr>
            <a:r>
              <a:rPr lang="en-US" dirty="0"/>
              <a:t>Electrical Hazards</a:t>
            </a:r>
          </a:p>
          <a:p>
            <a:pPr>
              <a:lnSpc>
                <a:spcPct val="150000"/>
              </a:lnSpc>
              <a:spcBef>
                <a:spcPts val="400"/>
              </a:spcBef>
            </a:pPr>
            <a:r>
              <a:rPr lang="en-US" dirty="0"/>
              <a:t>Lockout-Tagout (LOTO)</a:t>
            </a:r>
          </a:p>
          <a:p>
            <a:pPr>
              <a:lnSpc>
                <a:spcPct val="150000"/>
              </a:lnSpc>
              <a:spcBef>
                <a:spcPts val="400"/>
              </a:spcBef>
            </a:pPr>
            <a:r>
              <a:rPr lang="en-US" dirty="0"/>
              <a:t>Ergonomics</a:t>
            </a:r>
          </a:p>
          <a:p>
            <a:pPr>
              <a:lnSpc>
                <a:spcPct val="150000"/>
              </a:lnSpc>
              <a:spcBef>
                <a:spcPts val="400"/>
              </a:spcBef>
            </a:pPr>
            <a:r>
              <a:rPr lang="en-US" dirty="0"/>
              <a:t>Hazard Communication</a:t>
            </a:r>
          </a:p>
          <a:p>
            <a:pPr>
              <a:lnSpc>
                <a:spcPct val="150000"/>
              </a:lnSpc>
              <a:spcBef>
                <a:spcPts val="400"/>
              </a:spcBef>
            </a:pPr>
            <a:r>
              <a:rPr lang="en-US" dirty="0"/>
              <a:t>Other Hazards</a:t>
            </a:r>
          </a:p>
        </p:txBody>
      </p:sp>
    </p:spTree>
    <p:extLst>
      <p:ext uri="{BB962C8B-B14F-4D97-AF65-F5344CB8AC3E}">
        <p14:creationId xmlns:p14="http://schemas.microsoft.com/office/powerpoint/2010/main" val="1376818557"/>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22</TotalTime>
  <Words>3111</Words>
  <Application>Microsoft Office PowerPoint</Application>
  <PresentationFormat>On-screen Show (4:3)</PresentationFormat>
  <Paragraphs>750</Paragraphs>
  <Slides>81</Slides>
  <Notes>80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94" baseType="lpstr">
      <vt:lpstr>ＭＳ Ｐゴシック</vt:lpstr>
      <vt:lpstr>Aptos</vt:lpstr>
      <vt:lpstr>Arial</vt:lpstr>
      <vt:lpstr>Arial Narrow</vt:lpstr>
      <vt:lpstr>Avenir Next LT Pro</vt:lpstr>
      <vt:lpstr>Avenir Next LT Pro Demi</vt:lpstr>
      <vt:lpstr>Avenir Next LT Pro Light</vt:lpstr>
      <vt:lpstr>Calibri</vt:lpstr>
      <vt:lpstr>Symbol</vt:lpstr>
      <vt:lpstr>Times New Roman</vt:lpstr>
      <vt:lpstr>Wingdings</vt:lpstr>
      <vt:lpstr>Office Theme</vt:lpstr>
      <vt:lpstr>Acrobat Document</vt:lpstr>
      <vt:lpstr>Food Manufacturing Special Emphasis Program</vt:lpstr>
      <vt:lpstr>Objectives</vt:lpstr>
      <vt:lpstr>Why a Food Manufacturing SEP?</vt:lpstr>
      <vt:lpstr>Food Manufacturing</vt:lpstr>
      <vt:lpstr>Bureau of Labor Statistics (BLS) Non-Fatal Incidence Rates </vt:lpstr>
      <vt:lpstr>Inspection Types</vt:lpstr>
      <vt:lpstr>Inspection Priority</vt:lpstr>
      <vt:lpstr>Inspection Scope</vt:lpstr>
      <vt:lpstr>Focus Areas of SEP Inspection</vt:lpstr>
      <vt:lpstr>Machine Guarding</vt:lpstr>
      <vt:lpstr>Machine Guarding                         1910.212(a)(1) </vt:lpstr>
      <vt:lpstr>Work Environment</vt:lpstr>
      <vt:lpstr>General Requirements                1910.212(a)(3) </vt:lpstr>
      <vt:lpstr>Potential Hazard</vt:lpstr>
      <vt:lpstr>Potential Hazard</vt:lpstr>
      <vt:lpstr>Potential Hazard</vt:lpstr>
      <vt:lpstr>Example Violation</vt:lpstr>
      <vt:lpstr>Machine Guarding – Big Picture</vt:lpstr>
      <vt:lpstr>Electrical and Lockout/Tagout</vt:lpstr>
      <vt:lpstr>Electrical  General Requirements</vt:lpstr>
      <vt:lpstr>Electrical  General Requirements </vt:lpstr>
      <vt:lpstr>LOTO - Scope </vt:lpstr>
      <vt:lpstr>LOTO - Application </vt:lpstr>
      <vt:lpstr>LOTO - Application </vt:lpstr>
      <vt:lpstr>Energy Control Procedure</vt:lpstr>
      <vt:lpstr>Example Violation</vt:lpstr>
      <vt:lpstr>Hazard Communication</vt:lpstr>
      <vt:lpstr>Hazard Communication</vt:lpstr>
      <vt:lpstr>Key Elements of HazCom</vt:lpstr>
      <vt:lpstr>Information and Training</vt:lpstr>
      <vt:lpstr>Hazard Example</vt:lpstr>
      <vt:lpstr>Confined Space</vt:lpstr>
      <vt:lpstr>Confined Space</vt:lpstr>
      <vt:lpstr>Example Confined Spaces</vt:lpstr>
      <vt:lpstr>Written Permit Space Program</vt:lpstr>
      <vt:lpstr>Combustible Dust</vt:lpstr>
      <vt:lpstr>Combustible Dust</vt:lpstr>
      <vt:lpstr>Combustible Dust</vt:lpstr>
      <vt:lpstr>Combustible Dust</vt:lpstr>
      <vt:lpstr>Elements of a Dust Explosion</vt:lpstr>
      <vt:lpstr>Combustible Dust</vt:lpstr>
      <vt:lpstr>Ergonomics</vt:lpstr>
      <vt:lpstr>Ergonomics</vt:lpstr>
      <vt:lpstr>Ergonomic Program Elements</vt:lpstr>
      <vt:lpstr>Movement/Environmental Stressors</vt:lpstr>
      <vt:lpstr>Workplace Problems and Losses</vt:lpstr>
      <vt:lpstr>Hierarchy of Controls</vt:lpstr>
      <vt:lpstr>NCDOL OSH Division Perspective</vt:lpstr>
      <vt:lpstr>Recordkeeping</vt:lpstr>
      <vt:lpstr>Recordkeeping – OPN 140</vt:lpstr>
      <vt:lpstr>Who Must Record?</vt:lpstr>
      <vt:lpstr>General Recording Criteria</vt:lpstr>
      <vt:lpstr>Reporting Requirements</vt:lpstr>
      <vt:lpstr>Respiratory Protection</vt:lpstr>
      <vt:lpstr>Respirators</vt:lpstr>
      <vt:lpstr>Written Program</vt:lpstr>
      <vt:lpstr>Training and Information</vt:lpstr>
      <vt:lpstr>Training Topics</vt:lpstr>
      <vt:lpstr>Training Topics</vt:lpstr>
      <vt:lpstr>When is Fit Testing Required?</vt:lpstr>
      <vt:lpstr>Bloodborne Pathogens</vt:lpstr>
      <vt:lpstr>Exposure Control Plan</vt:lpstr>
      <vt:lpstr>Potential Occupational Exposure </vt:lpstr>
      <vt:lpstr>Example Violations</vt:lpstr>
      <vt:lpstr>Process Safety Management</vt:lpstr>
      <vt:lpstr>Process Safety Management</vt:lpstr>
      <vt:lpstr>List of Hazardous Chemicals              Appendix A </vt:lpstr>
      <vt:lpstr>PSM: 14 Elements of Compliance</vt:lpstr>
      <vt:lpstr>PSM: 14 Elements of Compliance</vt:lpstr>
      <vt:lpstr>Occupational Noise</vt:lpstr>
      <vt:lpstr>Occupational Noise</vt:lpstr>
      <vt:lpstr>PowerPoint Presentation</vt:lpstr>
      <vt:lpstr>Example Noise Hazard</vt:lpstr>
      <vt:lpstr>Other Hazards</vt:lpstr>
      <vt:lpstr>Other Hazards</vt:lpstr>
      <vt:lpstr>Other Hazards</vt:lpstr>
      <vt:lpstr>Other Hazards</vt:lpstr>
      <vt:lpstr>Other Hazards</vt:lpstr>
      <vt:lpstr>Other Hazards</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5</cp:revision>
  <dcterms:created xsi:type="dcterms:W3CDTF">2025-06-17T12:32:10Z</dcterms:created>
  <dcterms:modified xsi:type="dcterms:W3CDTF">2026-03-31T17:44:00Z</dcterms:modified>
</cp:coreProperties>
</file>