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02" r:id="rId2"/>
    <p:sldId id="403" r:id="rId3"/>
    <p:sldId id="404" r:id="rId4"/>
    <p:sldId id="406" r:id="rId5"/>
    <p:sldId id="407" r:id="rId6"/>
    <p:sldId id="409" r:id="rId7"/>
    <p:sldId id="410" r:id="rId8"/>
    <p:sldId id="411" r:id="rId9"/>
    <p:sldId id="412" r:id="rId10"/>
    <p:sldId id="414" r:id="rId11"/>
    <p:sldId id="415" r:id="rId12"/>
    <p:sldId id="416" r:id="rId13"/>
    <p:sldId id="417" r:id="rId14"/>
    <p:sldId id="418" r:id="rId15"/>
    <p:sldId id="419" r:id="rId16"/>
    <p:sldId id="420" r:id="rId17"/>
    <p:sldId id="421" r:id="rId18"/>
    <p:sldId id="424" r:id="rId19"/>
    <p:sldId id="425" r:id="rId20"/>
    <p:sldId id="422" r:id="rId21"/>
    <p:sldId id="423" r:id="rId22"/>
    <p:sldId id="429" r:id="rId23"/>
    <p:sldId id="430" r:id="rId24"/>
    <p:sldId id="426" r:id="rId25"/>
    <p:sldId id="427" r:id="rId26"/>
    <p:sldId id="391" r:id="rId27"/>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B144DE-511D-45FF-A39E-7148A2726181}" v="2" dt="2025-02-05T15:28:09.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0220" autoAdjust="0"/>
    <p:restoredTop sz="85556" autoAdjust="0"/>
  </p:normalViewPr>
  <p:slideViewPr>
    <p:cSldViewPr>
      <p:cViewPr varScale="1">
        <p:scale>
          <a:sx n="111" d="100"/>
          <a:sy n="111"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0" y="-1157"/>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18B144DE-511D-45FF-A39E-7148A2726181}"/>
    <pc:docChg chg="custSel modMainMaster">
      <pc:chgData name="Garcia, Elma" userId="f2cc6a70-af64-4323-8354-63fdb2cbddcb" providerId="ADAL" clId="{18B144DE-511D-45FF-A39E-7148A2726181}" dt="2025-02-05T15:28:09.974" v="4"/>
      <pc:docMkLst>
        <pc:docMk/>
      </pc:docMkLst>
      <pc:sldMasterChg chg="addSp delSp modSp mod modSldLayout">
        <pc:chgData name="Garcia, Elma" userId="f2cc6a70-af64-4323-8354-63fdb2cbddcb" providerId="ADAL" clId="{18B144DE-511D-45FF-A39E-7148A2726181}" dt="2025-02-05T15:28:09.974" v="4"/>
        <pc:sldMasterMkLst>
          <pc:docMk/>
          <pc:sldMasterMk cId="0" sldId="2147483648"/>
        </pc:sldMasterMkLst>
        <pc:picChg chg="add mod">
          <ac:chgData name="Garcia, Elma" userId="f2cc6a70-af64-4323-8354-63fdb2cbddcb" providerId="ADAL" clId="{18B144DE-511D-45FF-A39E-7148A2726181}" dt="2025-02-05T15:27:57.558" v="2" actId="1076"/>
          <ac:picMkLst>
            <pc:docMk/>
            <pc:sldMasterMk cId="0" sldId="2147483648"/>
            <ac:picMk id="2" creationId="{935F2C22-B525-9649-8DFD-8D5886C8A192}"/>
          </ac:picMkLst>
        </pc:picChg>
        <pc:picChg chg="del">
          <ac:chgData name="Garcia, Elma" userId="f2cc6a70-af64-4323-8354-63fdb2cbddcb" providerId="ADAL" clId="{18B144DE-511D-45FF-A39E-7148A2726181}" dt="2025-02-05T15:27:50.725" v="0" actId="478"/>
          <ac:picMkLst>
            <pc:docMk/>
            <pc:sldMasterMk cId="0" sldId="2147483648"/>
            <ac:picMk id="3" creationId="{B42BAEE4-B675-13F9-6375-5BFD58C657B6}"/>
          </ac:picMkLst>
        </pc:picChg>
        <pc:sldLayoutChg chg="addSp delSp modSp mod">
          <pc:chgData name="Garcia, Elma" userId="f2cc6a70-af64-4323-8354-63fdb2cbddcb" providerId="ADAL" clId="{18B144DE-511D-45FF-A39E-7148A2726181}" dt="2025-02-05T15:28:09.974" v="4"/>
          <pc:sldLayoutMkLst>
            <pc:docMk/>
            <pc:sldMasterMk cId="0" sldId="2147483648"/>
            <pc:sldLayoutMk cId="908753192" sldId="2147483975"/>
          </pc:sldLayoutMkLst>
          <pc:picChg chg="add mod">
            <ac:chgData name="Garcia, Elma" userId="f2cc6a70-af64-4323-8354-63fdb2cbddcb" providerId="ADAL" clId="{18B144DE-511D-45FF-A39E-7148A2726181}" dt="2025-02-05T15:28:09.974" v="4"/>
            <ac:picMkLst>
              <pc:docMk/>
              <pc:sldMasterMk cId="0" sldId="2147483648"/>
              <pc:sldLayoutMk cId="908753192" sldId="2147483975"/>
              <ac:picMk id="2" creationId="{BF371DB7-F617-8856-6BF4-29EC737C17D8}"/>
            </ac:picMkLst>
          </pc:picChg>
          <pc:picChg chg="del">
            <ac:chgData name="Garcia, Elma" userId="f2cc6a70-af64-4323-8354-63fdb2cbddcb" providerId="ADAL" clId="{18B144DE-511D-45FF-A39E-7148A2726181}" dt="2025-02-05T15:28:08.441" v="3" actId="478"/>
            <ac:picMkLst>
              <pc:docMk/>
              <pc:sldMasterMk cId="0" sldId="2147483648"/>
              <pc:sldLayoutMk cId="908753192" sldId="2147483975"/>
              <ac:picMk id="3" creationId="{B42BAEE4-B675-13F9-6375-5BFD58C657B6}"/>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49B73DDE-6724-42F7-8628-D62366F7784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2B5704F-6FC3-49D7-AEE2-F8F9D7C02AF9}" type="slidenum">
              <a:rPr lang="en-US" altLang="en-US" sz="1000" u="none"/>
              <a:pPr/>
              <a:t>1</a:t>
            </a:fld>
            <a:endParaRPr lang="en-US" altLang="en-US" sz="1000" u="none" dirty="0"/>
          </a:p>
        </p:txBody>
      </p:sp>
      <p:sp>
        <p:nvSpPr>
          <p:cNvPr id="32771" name="Rectangle 2">
            <a:extLst>
              <a:ext uri="{FF2B5EF4-FFF2-40B4-BE49-F238E27FC236}">
                <a16:creationId xmlns:a16="http://schemas.microsoft.com/office/drawing/2014/main" id="{87918BA5-2323-4551-B4B2-9F19844181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5FFBB44-577C-4ABB-8F08-4486AED95A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rPr>
              <a:t>Revised: </a:t>
            </a:r>
            <a:r>
              <a:rPr lang="en-US" altLang="en-US" b="1" dirty="0">
                <a:latin typeface="Arial" panose="020B0604020202020204" pitchFamily="34" charset="0"/>
              </a:rPr>
              <a:t>08/28/18</a:t>
            </a:r>
          </a:p>
          <a:p>
            <a:endParaRPr lang="en-US" altLang="en-US" dirty="0">
              <a:latin typeface="Arial" panose="020B0604020202020204" pitchFamily="34" charset="0"/>
            </a:endParaRPr>
          </a:p>
          <a:p>
            <a:r>
              <a:rPr lang="en-US" altLang="en-US" dirty="0">
                <a:latin typeface="Arial" panose="020B0604020202020204" pitchFamily="34" charset="0"/>
              </a:rPr>
              <a:t>The information in this presentation is provided voluntarily as a public service by the N.C. Department of Labor, Education Training and Technical Assistance Bureau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altLang="en-US" dirty="0">
              <a:latin typeface="Arial" panose="020B0604020202020204" pitchFamily="34" charset="0"/>
            </a:endParaRPr>
          </a:p>
          <a:p>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altLang="en-US" dirty="0">
              <a:latin typeface="Arial" panose="020B0604020202020204" pitchFamily="34" charset="0"/>
            </a:endParaRPr>
          </a:p>
          <a:p>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2379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76D2E3A-6F3A-4380-B0C2-CBF33BF1B440}"/>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A4545781-05DD-4A0B-8938-8C2B3B375B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4036" name="Slide Number Placeholder 3">
            <a:extLst>
              <a:ext uri="{FF2B5EF4-FFF2-40B4-BE49-F238E27FC236}">
                <a16:creationId xmlns:a16="http://schemas.microsoft.com/office/drawing/2014/main" id="{BBE91637-1567-46F9-9660-A99C73544293}"/>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3FBC387-02A5-4019-A2B0-D4AD3FC61B1A}" type="slidenum">
              <a:rPr lang="en-US" altLang="en-US" sz="1000" u="none"/>
              <a:pPr/>
              <a:t>10</a:t>
            </a:fld>
            <a:endParaRPr lang="en-US" altLang="en-US" sz="1000" u="none" dirty="0"/>
          </a:p>
        </p:txBody>
      </p:sp>
    </p:spTree>
    <p:extLst>
      <p:ext uri="{BB962C8B-B14F-4D97-AF65-F5344CB8AC3E}">
        <p14:creationId xmlns:p14="http://schemas.microsoft.com/office/powerpoint/2010/main" val="222584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B4E4CAF-E6F1-4E2D-9FC2-5DD0C07ED704}"/>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C591860E-F8C4-44D9-95C7-8DD69872F105}"/>
              </a:ext>
            </a:extLst>
          </p:cNvPr>
          <p:cNvSpPr>
            <a:spLocks noGrp="1"/>
          </p:cNvSpPr>
          <p:nvPr>
            <p:ph type="body" idx="1"/>
          </p:nvPr>
        </p:nvSpPr>
        <p:spPr/>
        <p:txBody>
          <a:bodyPr>
            <a:normAutofit/>
          </a:bodyPr>
          <a:lstStyle/>
          <a:p>
            <a:pPr>
              <a:defRPr/>
            </a:pPr>
            <a:endParaRPr lang="en-US" dirty="0"/>
          </a:p>
        </p:txBody>
      </p:sp>
      <p:sp>
        <p:nvSpPr>
          <p:cNvPr id="44036" name="Slide Number Placeholder 3">
            <a:extLst>
              <a:ext uri="{FF2B5EF4-FFF2-40B4-BE49-F238E27FC236}">
                <a16:creationId xmlns:a16="http://schemas.microsoft.com/office/drawing/2014/main" id="{53BE0898-BD81-4A03-894F-7716A6B9CE79}"/>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AFB7FB5-7E85-4151-BDA6-8FED97DDC722}" type="slidenum">
              <a:rPr lang="en-US" altLang="en-US" sz="1000" u="none"/>
              <a:pPr/>
              <a:t>11</a:t>
            </a:fld>
            <a:endParaRPr lang="en-US" altLang="en-US" sz="1000" u="none" dirty="0"/>
          </a:p>
        </p:txBody>
      </p:sp>
    </p:spTree>
    <p:extLst>
      <p:ext uri="{BB962C8B-B14F-4D97-AF65-F5344CB8AC3E}">
        <p14:creationId xmlns:p14="http://schemas.microsoft.com/office/powerpoint/2010/main" val="3017773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a:extLst>
              <a:ext uri="{FF2B5EF4-FFF2-40B4-BE49-F238E27FC236}">
                <a16:creationId xmlns:a16="http://schemas.microsoft.com/office/drawing/2014/main" id="{044A85E7-A3E5-4489-A9EE-18600C44C26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EB82509A-F62F-4F77-8D3A-F0CD212C80DC}" type="slidenum">
              <a:rPr lang="en-US" altLang="en-US" sz="1000" u="none"/>
              <a:pPr/>
              <a:t>12</a:t>
            </a:fld>
            <a:endParaRPr lang="en-US" altLang="en-US" sz="1000" u="none" dirty="0"/>
          </a:p>
        </p:txBody>
      </p:sp>
      <p:sp>
        <p:nvSpPr>
          <p:cNvPr id="47107" name="Rectangle 2">
            <a:extLst>
              <a:ext uri="{FF2B5EF4-FFF2-40B4-BE49-F238E27FC236}">
                <a16:creationId xmlns:a16="http://schemas.microsoft.com/office/drawing/2014/main" id="{F132CD7A-1EB6-4812-B6EA-58C10F2E81B4}"/>
              </a:ext>
            </a:extLst>
          </p:cNvPr>
          <p:cNvSpPr>
            <a:spLocks noGrp="1" noRot="1" noChangeAspect="1" noChangeArrowheads="1" noTextEdit="1"/>
          </p:cNvSpPr>
          <p:nvPr>
            <p:ph type="sldImg"/>
          </p:nvPr>
        </p:nvSpPr>
        <p:spPr>
          <a:xfrm>
            <a:off x="1154113" y="688975"/>
            <a:ext cx="4583112" cy="3438525"/>
          </a:xfrm>
          <a:ln/>
        </p:spPr>
      </p:sp>
      <p:sp>
        <p:nvSpPr>
          <p:cNvPr id="47108" name="Rectangle 3">
            <a:extLst>
              <a:ext uri="{FF2B5EF4-FFF2-40B4-BE49-F238E27FC236}">
                <a16:creationId xmlns:a16="http://schemas.microsoft.com/office/drawing/2014/main" id="{AF72EE7E-C53E-4CE8-85CD-1E7082B53FDD}"/>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5838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a:extLst>
              <a:ext uri="{FF2B5EF4-FFF2-40B4-BE49-F238E27FC236}">
                <a16:creationId xmlns:a16="http://schemas.microsoft.com/office/drawing/2014/main" id="{157BE7D2-9C90-4C5A-B707-F951E701CDFB}"/>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AD4C26F-3EFD-43BF-8782-D68C98EF8DD1}" type="slidenum">
              <a:rPr lang="en-US" altLang="en-US" sz="1000" u="none"/>
              <a:pPr/>
              <a:t>13</a:t>
            </a:fld>
            <a:endParaRPr lang="en-US" altLang="en-US" sz="1000" u="none" dirty="0"/>
          </a:p>
        </p:txBody>
      </p:sp>
      <p:sp>
        <p:nvSpPr>
          <p:cNvPr id="48131" name="Rectangle 2">
            <a:extLst>
              <a:ext uri="{FF2B5EF4-FFF2-40B4-BE49-F238E27FC236}">
                <a16:creationId xmlns:a16="http://schemas.microsoft.com/office/drawing/2014/main" id="{753947B5-D53C-4444-B2AE-29A1530FBF7E}"/>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50F6F7F8-99A5-4E16-BFF9-4A669EEB819A}"/>
              </a:ext>
            </a:extLst>
          </p:cNvPr>
          <p:cNvSpPr>
            <a:spLocks noGrp="1" noChangeArrowheads="1"/>
          </p:cNvSpPr>
          <p:nvPr>
            <p:ph type="body" idx="1"/>
          </p:nvPr>
        </p:nvSpPr>
        <p:spPr>
          <a:xfrm>
            <a:off x="688774" y="4358181"/>
            <a:ext cx="5511766" cy="4128055"/>
          </a:xfrm>
          <a:ln/>
        </p:spPr>
        <p:txBody>
          <a:bodyPr/>
          <a:lstStyle/>
          <a:p>
            <a:pPr marL="341663" indent="-341663">
              <a:defRPr/>
            </a:pPr>
            <a:endParaRPr lang="en-US" dirty="0"/>
          </a:p>
        </p:txBody>
      </p:sp>
    </p:spTree>
    <p:extLst>
      <p:ext uri="{BB962C8B-B14F-4D97-AF65-F5344CB8AC3E}">
        <p14:creationId xmlns:p14="http://schemas.microsoft.com/office/powerpoint/2010/main" val="2942173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995A606C-0890-4190-B52C-AD76534A4DA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971F198-D384-42B5-8896-0E8DFDE7DD26}" type="slidenum">
              <a:rPr lang="en-US" altLang="en-US" sz="1000" u="none"/>
              <a:pPr/>
              <a:t>14</a:t>
            </a:fld>
            <a:endParaRPr lang="en-US" altLang="en-US" sz="1000" u="none" dirty="0"/>
          </a:p>
        </p:txBody>
      </p:sp>
      <p:sp>
        <p:nvSpPr>
          <p:cNvPr id="49155" name="Rectangle 2">
            <a:extLst>
              <a:ext uri="{FF2B5EF4-FFF2-40B4-BE49-F238E27FC236}">
                <a16:creationId xmlns:a16="http://schemas.microsoft.com/office/drawing/2014/main" id="{C2132B8D-E2EA-40EA-827E-62E44D249DD6}"/>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1B031CAF-BDBB-4ED1-9A56-37CAD52818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6902"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44621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a:extLst>
              <a:ext uri="{FF2B5EF4-FFF2-40B4-BE49-F238E27FC236}">
                <a16:creationId xmlns:a16="http://schemas.microsoft.com/office/drawing/2014/main" id="{552E53BF-0377-41EA-87D5-F3C6C775FCF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1468E686-9847-48B3-95A5-F1FD83B821BF}" type="slidenum">
              <a:rPr lang="en-US" altLang="en-US" sz="1000" u="none"/>
              <a:pPr/>
              <a:t>15</a:t>
            </a:fld>
            <a:endParaRPr lang="en-US" altLang="en-US" sz="1000" u="none" dirty="0"/>
          </a:p>
        </p:txBody>
      </p:sp>
      <p:sp>
        <p:nvSpPr>
          <p:cNvPr id="50179" name="Rectangle 7">
            <a:extLst>
              <a:ext uri="{FF2B5EF4-FFF2-40B4-BE49-F238E27FC236}">
                <a16:creationId xmlns:a16="http://schemas.microsoft.com/office/drawing/2014/main" id="{D9B5AF0C-3EE9-49A0-80FA-4F067BF1492F}"/>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DC5DD39-1D6A-4F34-B067-7D4CEB092B8D}" type="slidenum">
              <a:rPr lang="en-US" altLang="en-US" sz="1000" i="1" u="none"/>
              <a:pPr algn="r"/>
              <a:t>15</a:t>
            </a:fld>
            <a:endParaRPr lang="en-US" altLang="en-US" sz="1000" i="1" u="none" dirty="0"/>
          </a:p>
        </p:txBody>
      </p:sp>
      <p:sp>
        <p:nvSpPr>
          <p:cNvPr id="50180" name="Rectangle 2">
            <a:extLst>
              <a:ext uri="{FF2B5EF4-FFF2-40B4-BE49-F238E27FC236}">
                <a16:creationId xmlns:a16="http://schemas.microsoft.com/office/drawing/2014/main" id="{43426606-A39D-4AB0-8B0B-89F7091721CE}"/>
              </a:ext>
            </a:extLst>
          </p:cNvPr>
          <p:cNvSpPr>
            <a:spLocks noGrp="1" noRot="1" noChangeAspect="1" noChangeArrowheads="1" noTextEdit="1"/>
          </p:cNvSpPr>
          <p:nvPr>
            <p:ph type="sldImg"/>
          </p:nvPr>
        </p:nvSpPr>
        <p:spPr>
          <a:xfrm>
            <a:off x="1166813" y="695325"/>
            <a:ext cx="4565650" cy="3425825"/>
          </a:xfrm>
          <a:ln/>
        </p:spPr>
      </p:sp>
      <p:sp>
        <p:nvSpPr>
          <p:cNvPr id="50181" name="Rectangle 3">
            <a:extLst>
              <a:ext uri="{FF2B5EF4-FFF2-40B4-BE49-F238E27FC236}">
                <a16:creationId xmlns:a16="http://schemas.microsoft.com/office/drawing/2014/main" id="{89AE5B7D-170B-4EED-B10D-6F7042EAACFE}"/>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4158579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a:extLst>
              <a:ext uri="{FF2B5EF4-FFF2-40B4-BE49-F238E27FC236}">
                <a16:creationId xmlns:a16="http://schemas.microsoft.com/office/drawing/2014/main" id="{20C2926B-3123-448E-846E-345329909A7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C4BCB4AE-E38D-4EAD-AF20-2171070D20A2}" type="slidenum">
              <a:rPr lang="en-US" altLang="en-US" sz="1000" u="none"/>
              <a:pPr/>
              <a:t>16</a:t>
            </a:fld>
            <a:endParaRPr lang="en-US" altLang="en-US" sz="1000" u="none" dirty="0"/>
          </a:p>
        </p:txBody>
      </p:sp>
      <p:sp>
        <p:nvSpPr>
          <p:cNvPr id="51203" name="Rectangle 7">
            <a:extLst>
              <a:ext uri="{FF2B5EF4-FFF2-40B4-BE49-F238E27FC236}">
                <a16:creationId xmlns:a16="http://schemas.microsoft.com/office/drawing/2014/main" id="{A24474DE-AA87-44E1-A738-046CBE1A101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FE4162B-3641-4747-8B36-85869A711263}" type="slidenum">
              <a:rPr lang="en-US" altLang="en-US" sz="1000" i="1" u="none"/>
              <a:pPr algn="r"/>
              <a:t>16</a:t>
            </a:fld>
            <a:endParaRPr lang="en-US" altLang="en-US" sz="1000" i="1" u="none" dirty="0"/>
          </a:p>
        </p:txBody>
      </p:sp>
      <p:sp>
        <p:nvSpPr>
          <p:cNvPr id="51204" name="Rectangle 2">
            <a:extLst>
              <a:ext uri="{FF2B5EF4-FFF2-40B4-BE49-F238E27FC236}">
                <a16:creationId xmlns:a16="http://schemas.microsoft.com/office/drawing/2014/main" id="{06E14A02-6538-4CD9-AB8C-ADFFA29C2830}"/>
              </a:ext>
            </a:extLst>
          </p:cNvPr>
          <p:cNvSpPr>
            <a:spLocks noGrp="1" noRot="1" noChangeAspect="1" noChangeArrowheads="1" noTextEdit="1"/>
          </p:cNvSpPr>
          <p:nvPr>
            <p:ph type="sldImg"/>
          </p:nvPr>
        </p:nvSpPr>
        <p:spPr>
          <a:xfrm>
            <a:off x="1166813" y="695325"/>
            <a:ext cx="4565650" cy="3425825"/>
          </a:xfrm>
          <a:ln/>
        </p:spPr>
      </p:sp>
      <p:sp>
        <p:nvSpPr>
          <p:cNvPr id="51205" name="Rectangle 3">
            <a:extLst>
              <a:ext uri="{FF2B5EF4-FFF2-40B4-BE49-F238E27FC236}">
                <a16:creationId xmlns:a16="http://schemas.microsoft.com/office/drawing/2014/main" id="{DE6814F4-2D7C-4886-BEAE-472FBD93E88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a:latin typeface="Arial" panose="020B0604020202020204" pitchFamily="34" charset="0"/>
            </a:endParaRPr>
          </a:p>
        </p:txBody>
      </p:sp>
    </p:spTree>
    <p:extLst>
      <p:ext uri="{BB962C8B-B14F-4D97-AF65-F5344CB8AC3E}">
        <p14:creationId xmlns:p14="http://schemas.microsoft.com/office/powerpoint/2010/main" val="3064851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a:extLst>
              <a:ext uri="{FF2B5EF4-FFF2-40B4-BE49-F238E27FC236}">
                <a16:creationId xmlns:a16="http://schemas.microsoft.com/office/drawing/2014/main" id="{74FFF455-1A53-4ECB-B301-AC413EE4F1A6}"/>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5198BCF-3D63-42C6-B621-8C26753FA84B}" type="slidenum">
              <a:rPr lang="en-US" altLang="en-US" sz="1000" u="none"/>
              <a:pPr/>
              <a:t>17</a:t>
            </a:fld>
            <a:endParaRPr lang="en-US" altLang="en-US" sz="1000" u="none" dirty="0"/>
          </a:p>
        </p:txBody>
      </p:sp>
      <p:sp>
        <p:nvSpPr>
          <p:cNvPr id="52227" name="Rectangle 7">
            <a:extLst>
              <a:ext uri="{FF2B5EF4-FFF2-40B4-BE49-F238E27FC236}">
                <a16:creationId xmlns:a16="http://schemas.microsoft.com/office/drawing/2014/main" id="{7E60731F-856B-41A1-9335-F0DDCF9D42E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4194D00B-6533-4B3C-9616-D24657F4DB80}" type="slidenum">
              <a:rPr lang="en-US" altLang="en-US" sz="1000" i="1" u="none"/>
              <a:pPr algn="r"/>
              <a:t>17</a:t>
            </a:fld>
            <a:endParaRPr lang="en-US" altLang="en-US" sz="1000" i="1" u="none" dirty="0"/>
          </a:p>
        </p:txBody>
      </p:sp>
      <p:sp>
        <p:nvSpPr>
          <p:cNvPr id="52228" name="Rectangle 2">
            <a:extLst>
              <a:ext uri="{FF2B5EF4-FFF2-40B4-BE49-F238E27FC236}">
                <a16:creationId xmlns:a16="http://schemas.microsoft.com/office/drawing/2014/main" id="{1679D4A3-05F9-4A2A-B425-B5B624502F0A}"/>
              </a:ext>
            </a:extLst>
          </p:cNvPr>
          <p:cNvSpPr>
            <a:spLocks noGrp="1" noRot="1" noChangeAspect="1" noChangeArrowheads="1" noTextEdit="1"/>
          </p:cNvSpPr>
          <p:nvPr>
            <p:ph type="sldImg"/>
          </p:nvPr>
        </p:nvSpPr>
        <p:spPr>
          <a:xfrm>
            <a:off x="1166813" y="695325"/>
            <a:ext cx="4565650" cy="3425825"/>
          </a:xfrm>
          <a:ln/>
        </p:spPr>
      </p:sp>
      <p:sp>
        <p:nvSpPr>
          <p:cNvPr id="52229" name="Rectangle 3">
            <a:extLst>
              <a:ext uri="{FF2B5EF4-FFF2-40B4-BE49-F238E27FC236}">
                <a16:creationId xmlns:a16="http://schemas.microsoft.com/office/drawing/2014/main" id="{46E00248-9A45-4E57-A2F4-E811CA7BE09A}"/>
              </a:ext>
            </a:extLst>
          </p:cNvPr>
          <p:cNvSpPr>
            <a:spLocks noGrp="1" noChangeArrowheads="1"/>
          </p:cNvSpPr>
          <p:nvPr>
            <p:ph type="body" idx="1"/>
          </p:nvPr>
        </p:nvSpPr>
        <p:spPr>
          <a:xfrm>
            <a:off x="152537" y="4361333"/>
            <a:ext cx="6584240" cy="4604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latin typeface="Arial" panose="020B0604020202020204" pitchFamily="34" charset="0"/>
              </a:rPr>
            </a:br>
            <a:br>
              <a:rPr lang="en-US" altLang="en-US" sz="900" dirty="0">
                <a:latin typeface="Arial" panose="020B0604020202020204" pitchFamily="34" charset="0"/>
              </a:rPr>
            </a:br>
            <a:br>
              <a:rPr lang="en-US" altLang="en-US" dirty="0">
                <a:latin typeface="Arial" panose="020B0604020202020204" pitchFamily="34" charset="0"/>
              </a:rPr>
            </a:br>
            <a:endParaRPr lang="en-US" altLang="en-US" sz="900"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75444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A37053C1-0421-4A3E-9B0D-3B9DD7EBDC5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208AA84-A14C-4002-9E15-06AEE5F90F74}" type="slidenum">
              <a:rPr lang="en-US" altLang="en-US" sz="1000" u="none"/>
              <a:pPr/>
              <a:t>18</a:t>
            </a:fld>
            <a:endParaRPr lang="en-US" altLang="en-US" sz="1000" u="none" dirty="0"/>
          </a:p>
        </p:txBody>
      </p:sp>
      <p:sp>
        <p:nvSpPr>
          <p:cNvPr id="55299" name="Rectangle 7">
            <a:extLst>
              <a:ext uri="{FF2B5EF4-FFF2-40B4-BE49-F238E27FC236}">
                <a16:creationId xmlns:a16="http://schemas.microsoft.com/office/drawing/2014/main" id="{84255133-183E-4144-A6DC-163A9807D070}"/>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2628CE0-16FA-41CF-9C32-7A1D79A8CF5C}" type="slidenum">
              <a:rPr lang="en-US" altLang="en-US" sz="1000" i="1" u="none"/>
              <a:pPr algn="r"/>
              <a:t>18</a:t>
            </a:fld>
            <a:endParaRPr lang="en-US" altLang="en-US" sz="1000" i="1" u="none" dirty="0"/>
          </a:p>
        </p:txBody>
      </p:sp>
      <p:sp>
        <p:nvSpPr>
          <p:cNvPr id="55300" name="Rectangle 2">
            <a:extLst>
              <a:ext uri="{FF2B5EF4-FFF2-40B4-BE49-F238E27FC236}">
                <a16:creationId xmlns:a16="http://schemas.microsoft.com/office/drawing/2014/main" id="{B879C689-6DFC-4E4C-941C-19501F663C22}"/>
              </a:ext>
            </a:extLst>
          </p:cNvPr>
          <p:cNvSpPr>
            <a:spLocks noGrp="1" noRot="1" noChangeAspect="1" noChangeArrowheads="1" noTextEdit="1"/>
          </p:cNvSpPr>
          <p:nvPr>
            <p:ph type="sldImg"/>
          </p:nvPr>
        </p:nvSpPr>
        <p:spPr>
          <a:xfrm>
            <a:off x="1166813" y="695325"/>
            <a:ext cx="4565650" cy="3425825"/>
          </a:xfrm>
          <a:ln/>
        </p:spPr>
      </p:sp>
      <p:sp>
        <p:nvSpPr>
          <p:cNvPr id="55301" name="Rectangle 3">
            <a:extLst>
              <a:ext uri="{FF2B5EF4-FFF2-40B4-BE49-F238E27FC236}">
                <a16:creationId xmlns:a16="http://schemas.microsoft.com/office/drawing/2014/main" id="{452379C5-0299-49A8-BB1B-E9EA7050EBE1}"/>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406014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a:extLst>
              <a:ext uri="{FF2B5EF4-FFF2-40B4-BE49-F238E27FC236}">
                <a16:creationId xmlns:a16="http://schemas.microsoft.com/office/drawing/2014/main" id="{98373A8C-D29C-478F-91EF-50E1C3ADB56D}"/>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42B7B46-800D-4C3E-B4DD-DC1718C692F8}" type="slidenum">
              <a:rPr lang="en-US" altLang="en-US" sz="1000" u="none"/>
              <a:pPr/>
              <a:t>19</a:t>
            </a:fld>
            <a:endParaRPr lang="en-US" altLang="en-US" sz="1000" u="none" dirty="0"/>
          </a:p>
        </p:txBody>
      </p:sp>
      <p:sp>
        <p:nvSpPr>
          <p:cNvPr id="56323" name="Rectangle 7">
            <a:extLst>
              <a:ext uri="{FF2B5EF4-FFF2-40B4-BE49-F238E27FC236}">
                <a16:creationId xmlns:a16="http://schemas.microsoft.com/office/drawing/2014/main" id="{CDC2041F-E14B-41C2-AC47-CDC7E138EBE4}"/>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31B021D-6A33-4DB9-9A06-6871450A4AA6}" type="slidenum">
              <a:rPr lang="en-US" altLang="en-US" sz="1000" i="1" u="none"/>
              <a:pPr algn="r"/>
              <a:t>19</a:t>
            </a:fld>
            <a:endParaRPr lang="en-US" altLang="en-US" sz="1000" i="1" u="none" dirty="0"/>
          </a:p>
        </p:txBody>
      </p:sp>
      <p:sp>
        <p:nvSpPr>
          <p:cNvPr id="56324" name="Rectangle 2">
            <a:extLst>
              <a:ext uri="{FF2B5EF4-FFF2-40B4-BE49-F238E27FC236}">
                <a16:creationId xmlns:a16="http://schemas.microsoft.com/office/drawing/2014/main" id="{707DDAD0-C7F8-4AD0-873D-9F99BCAEE8DC}"/>
              </a:ext>
            </a:extLst>
          </p:cNvPr>
          <p:cNvSpPr>
            <a:spLocks noGrp="1" noRot="1" noChangeAspect="1" noChangeArrowheads="1" noTextEdit="1"/>
          </p:cNvSpPr>
          <p:nvPr>
            <p:ph type="sldImg"/>
          </p:nvPr>
        </p:nvSpPr>
        <p:spPr>
          <a:xfrm>
            <a:off x="1166813" y="695325"/>
            <a:ext cx="4565650" cy="3425825"/>
          </a:xfrm>
          <a:ln/>
        </p:spPr>
      </p:sp>
      <p:sp>
        <p:nvSpPr>
          <p:cNvPr id="56325" name="Rectangle 3">
            <a:extLst>
              <a:ext uri="{FF2B5EF4-FFF2-40B4-BE49-F238E27FC236}">
                <a16:creationId xmlns:a16="http://schemas.microsoft.com/office/drawing/2014/main" id="{DF1FFBE2-A791-465E-80B5-17B0CB9A130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56987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DF545C34-2C51-4FDA-967D-0BE64E8FEF87}"/>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29EC185-6037-4C4E-A5C6-B0E2225C36D4}" type="slidenum">
              <a:rPr lang="en-US" altLang="en-US" sz="1000" u="none"/>
              <a:pPr/>
              <a:t>2</a:t>
            </a:fld>
            <a:endParaRPr lang="en-US" altLang="en-US" sz="1000" u="none" dirty="0"/>
          </a:p>
        </p:txBody>
      </p:sp>
      <p:sp>
        <p:nvSpPr>
          <p:cNvPr id="33795" name="Rectangle 2">
            <a:extLst>
              <a:ext uri="{FF2B5EF4-FFF2-40B4-BE49-F238E27FC236}">
                <a16:creationId xmlns:a16="http://schemas.microsoft.com/office/drawing/2014/main" id="{6BB81DE3-7FFF-46FB-B4FE-BB44B4E8772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42A81F8-3876-4AA5-AE1F-C42DD96BCF2C}"/>
              </a:ext>
            </a:extLst>
          </p:cNvPr>
          <p:cNvSpPr>
            <a:spLocks noGrp="1" noChangeArrowheads="1"/>
          </p:cNvSpPr>
          <p:nvPr>
            <p:ph type="body" idx="1"/>
          </p:nvPr>
        </p:nvSpPr>
        <p:spPr>
          <a:xfrm>
            <a:off x="1179408" y="4358180"/>
            <a:ext cx="4530499" cy="41296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43772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470202B-33D6-4B08-AC64-B97B541150A2}"/>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5AB4A4E7-A9D3-4CBC-944C-50477F1732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04" name="Slide Number Placeholder 3">
            <a:extLst>
              <a:ext uri="{FF2B5EF4-FFF2-40B4-BE49-F238E27FC236}">
                <a16:creationId xmlns:a16="http://schemas.microsoft.com/office/drawing/2014/main" id="{185161F3-17F4-4EF8-9ADA-812819EB20AD}"/>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51D02A3-E757-4339-8FCB-2FF86539C855}" type="slidenum">
              <a:rPr lang="en-US" altLang="en-US" sz="1000" u="none"/>
              <a:pPr/>
              <a:t>20</a:t>
            </a:fld>
            <a:endParaRPr lang="en-US" altLang="en-US" sz="1000" u="none" dirty="0"/>
          </a:p>
        </p:txBody>
      </p:sp>
    </p:spTree>
    <p:extLst>
      <p:ext uri="{BB962C8B-B14F-4D97-AF65-F5344CB8AC3E}">
        <p14:creationId xmlns:p14="http://schemas.microsoft.com/office/powerpoint/2010/main" val="163051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21</a:t>
            </a:fld>
            <a:endParaRPr lang="en-US" altLang="en-US" sz="1000" u="none" dirty="0"/>
          </a:p>
        </p:txBody>
      </p:sp>
    </p:spTree>
    <p:extLst>
      <p:ext uri="{BB962C8B-B14F-4D97-AF65-F5344CB8AC3E}">
        <p14:creationId xmlns:p14="http://schemas.microsoft.com/office/powerpoint/2010/main" val="4029118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22</a:t>
            </a:fld>
            <a:endParaRPr lang="en-US" altLang="en-US" sz="1000" u="none" dirty="0"/>
          </a:p>
        </p:txBody>
      </p:sp>
    </p:spTree>
    <p:extLst>
      <p:ext uri="{BB962C8B-B14F-4D97-AF65-F5344CB8AC3E}">
        <p14:creationId xmlns:p14="http://schemas.microsoft.com/office/powerpoint/2010/main" val="746410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b="0" i="0" kern="1200" dirty="0">
              <a:solidFill>
                <a:schemeClr val="tx1"/>
              </a:solidFill>
              <a:effectLst/>
              <a:latin typeface="Arial" charset="0"/>
              <a:ea typeface="+mn-ea"/>
              <a:cs typeface="+mn-cs"/>
            </a:endParaRPr>
          </a:p>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23</a:t>
            </a:fld>
            <a:endParaRPr lang="en-US" altLang="en-US" sz="1000" u="none" dirty="0"/>
          </a:p>
        </p:txBody>
      </p:sp>
    </p:spTree>
    <p:extLst>
      <p:ext uri="{BB962C8B-B14F-4D97-AF65-F5344CB8AC3E}">
        <p14:creationId xmlns:p14="http://schemas.microsoft.com/office/powerpoint/2010/main" val="2055917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a:extLst>
              <a:ext uri="{FF2B5EF4-FFF2-40B4-BE49-F238E27FC236}">
                <a16:creationId xmlns:a16="http://schemas.microsoft.com/office/drawing/2014/main" id="{D28116A7-AB9F-4CD1-818B-A27BBD56DCB0}"/>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A68BFA-7119-4D0A-836C-9F0A3AE9FFB9}" type="slidenum">
              <a:rPr lang="en-US" altLang="en-US" sz="1000" u="none"/>
              <a:pPr/>
              <a:t>24</a:t>
            </a:fld>
            <a:endParaRPr lang="en-US" altLang="en-US" sz="1000" u="none" dirty="0"/>
          </a:p>
        </p:txBody>
      </p:sp>
      <p:sp>
        <p:nvSpPr>
          <p:cNvPr id="57347" name="Rectangle 2">
            <a:extLst>
              <a:ext uri="{FF2B5EF4-FFF2-40B4-BE49-F238E27FC236}">
                <a16:creationId xmlns:a16="http://schemas.microsoft.com/office/drawing/2014/main" id="{19CB1E8C-4881-4A9F-9F2A-23670C1335EE}"/>
              </a:ext>
            </a:extLst>
          </p:cNvPr>
          <p:cNvSpPr>
            <a:spLocks noGrp="1" noRot="1" noChangeAspect="1" noChangeArrowheads="1" noTextEdit="1"/>
          </p:cNvSpPr>
          <p:nvPr>
            <p:ph type="sldImg"/>
          </p:nvPr>
        </p:nvSpPr>
        <p:spPr>
          <a:xfrm>
            <a:off x="1154113" y="688975"/>
            <a:ext cx="4583112" cy="3438525"/>
          </a:xfrm>
          <a:ln/>
        </p:spPr>
      </p:sp>
      <p:sp>
        <p:nvSpPr>
          <p:cNvPr id="57348" name="Rectangle 3">
            <a:extLst>
              <a:ext uri="{FF2B5EF4-FFF2-40B4-BE49-F238E27FC236}">
                <a16:creationId xmlns:a16="http://schemas.microsoft.com/office/drawing/2014/main" id="{A58562C4-DE8A-4523-9FD8-FFA30D1E9B2B}"/>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97862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a:extLst>
              <a:ext uri="{FF2B5EF4-FFF2-40B4-BE49-F238E27FC236}">
                <a16:creationId xmlns:a16="http://schemas.microsoft.com/office/drawing/2014/main" id="{E25B9CA2-8600-4A8A-88F0-D7428278FDB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5B10DC5D-8E2E-431B-947C-6FB7FF22CAF6}" type="slidenum">
              <a:rPr lang="en-US" altLang="en-US" sz="1000" u="none"/>
              <a:pPr/>
              <a:t>25</a:t>
            </a:fld>
            <a:endParaRPr lang="en-US" altLang="en-US" sz="1000" u="none" dirty="0"/>
          </a:p>
        </p:txBody>
      </p:sp>
      <p:sp>
        <p:nvSpPr>
          <p:cNvPr id="58371" name="Rectangle 2">
            <a:extLst>
              <a:ext uri="{FF2B5EF4-FFF2-40B4-BE49-F238E27FC236}">
                <a16:creationId xmlns:a16="http://schemas.microsoft.com/office/drawing/2014/main" id="{79CBFF85-1F6B-4C92-B596-03AB7B0457E8}"/>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41A5CA6-B1C4-497B-9652-913013A65E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 </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2066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0B61AF9-F3AF-4B28-9D9A-AC21BE268DF1}"/>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EFB805FA-2981-41EC-A801-82398841EC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3796" name="Slide Number Placeholder 3">
            <a:extLst>
              <a:ext uri="{FF2B5EF4-FFF2-40B4-BE49-F238E27FC236}">
                <a16:creationId xmlns:a16="http://schemas.microsoft.com/office/drawing/2014/main" id="{FF7C0A0C-2E3E-4B96-AF4C-806C60F8DB78}"/>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D911193-0B80-43E2-B49B-869CA4529AAC}" type="slidenum">
              <a:rPr lang="en-US" altLang="en-US" sz="1000" u="none"/>
              <a:pPr/>
              <a:t>3</a:t>
            </a:fld>
            <a:endParaRPr lang="en-US" altLang="en-US" sz="1000" u="none" dirty="0"/>
          </a:p>
        </p:txBody>
      </p:sp>
    </p:spTree>
    <p:extLst>
      <p:ext uri="{BB962C8B-B14F-4D97-AF65-F5344CB8AC3E}">
        <p14:creationId xmlns:p14="http://schemas.microsoft.com/office/powerpoint/2010/main" val="236593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a:extLst>
              <a:ext uri="{FF2B5EF4-FFF2-40B4-BE49-F238E27FC236}">
                <a16:creationId xmlns:a16="http://schemas.microsoft.com/office/drawing/2014/main" id="{5CA6E5A1-BD33-4F84-8533-6D86A959495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088812C-99DD-485C-8CC9-1226CC22C0A0}" type="slidenum">
              <a:rPr lang="en-US" altLang="en-US" sz="1000" u="none"/>
              <a:pPr/>
              <a:t>4</a:t>
            </a:fld>
            <a:endParaRPr lang="en-US" altLang="en-US" sz="1000" u="none" dirty="0"/>
          </a:p>
        </p:txBody>
      </p:sp>
      <p:sp>
        <p:nvSpPr>
          <p:cNvPr id="36867" name="Rectangle 2">
            <a:extLst>
              <a:ext uri="{FF2B5EF4-FFF2-40B4-BE49-F238E27FC236}">
                <a16:creationId xmlns:a16="http://schemas.microsoft.com/office/drawing/2014/main" id="{BBF7D506-A79B-4EFA-982A-CAD2171EE249}"/>
              </a:ext>
            </a:extLst>
          </p:cNvPr>
          <p:cNvSpPr>
            <a:spLocks noGrp="1" noRot="1" noChangeAspect="1" noChangeArrowheads="1" noTextEdit="1"/>
          </p:cNvSpPr>
          <p:nvPr>
            <p:ph type="sldImg"/>
          </p:nvPr>
        </p:nvSpPr>
        <p:spPr>
          <a:xfrm>
            <a:off x="1154113" y="688975"/>
            <a:ext cx="4583112" cy="3438525"/>
          </a:xfrm>
          <a:ln/>
        </p:spPr>
      </p:sp>
      <p:sp>
        <p:nvSpPr>
          <p:cNvPr id="36868" name="Rectangle 3">
            <a:extLst>
              <a:ext uri="{FF2B5EF4-FFF2-40B4-BE49-F238E27FC236}">
                <a16:creationId xmlns:a16="http://schemas.microsoft.com/office/drawing/2014/main" id="{E8DE78D2-FDA0-43DE-9E7A-D257300539C7}"/>
              </a:ext>
            </a:extLst>
          </p:cNvPr>
          <p:cNvSpPr>
            <a:spLocks noGrp="1" noChangeArrowheads="1"/>
          </p:cNvSpPr>
          <p:nvPr>
            <p:ph type="body" idx="1"/>
          </p:nvPr>
        </p:nvSpPr>
        <p:spPr>
          <a:xfrm>
            <a:off x="1180981" y="4358181"/>
            <a:ext cx="4604408"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221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a:extLst>
              <a:ext uri="{FF2B5EF4-FFF2-40B4-BE49-F238E27FC236}">
                <a16:creationId xmlns:a16="http://schemas.microsoft.com/office/drawing/2014/main" id="{55483247-B34B-4D48-B0A7-CFE46B6C4B6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1BF4349-FC27-4220-8F5A-A21BA039CC6D}" type="slidenum">
              <a:rPr lang="en-US" altLang="en-US" sz="1000" u="none"/>
              <a:pPr/>
              <a:t>5</a:t>
            </a:fld>
            <a:endParaRPr lang="en-US" altLang="en-US" sz="1000" u="none" dirty="0"/>
          </a:p>
        </p:txBody>
      </p:sp>
      <p:sp>
        <p:nvSpPr>
          <p:cNvPr id="37891" name="Rectangle 2">
            <a:extLst>
              <a:ext uri="{FF2B5EF4-FFF2-40B4-BE49-F238E27FC236}">
                <a16:creationId xmlns:a16="http://schemas.microsoft.com/office/drawing/2014/main" id="{0C60914C-2C8F-49CB-90AE-59C3AF1DBF55}"/>
              </a:ext>
            </a:extLst>
          </p:cNvPr>
          <p:cNvSpPr>
            <a:spLocks noGrp="1" noRot="1" noChangeAspect="1" noChangeArrowheads="1" noTextEdit="1"/>
          </p:cNvSpPr>
          <p:nvPr>
            <p:ph type="sldImg"/>
          </p:nvPr>
        </p:nvSpPr>
        <p:spPr>
          <a:xfrm>
            <a:off x="1154113" y="688975"/>
            <a:ext cx="4583112" cy="3438525"/>
          </a:xfrm>
          <a:ln/>
        </p:spPr>
      </p:sp>
      <p:sp>
        <p:nvSpPr>
          <p:cNvPr id="37892" name="Rectangle 3">
            <a:extLst>
              <a:ext uri="{FF2B5EF4-FFF2-40B4-BE49-F238E27FC236}">
                <a16:creationId xmlns:a16="http://schemas.microsoft.com/office/drawing/2014/main" id="{DED9A607-8B2B-46EF-9021-BBB9EC9DCEEA}"/>
              </a:ext>
            </a:extLst>
          </p:cNvPr>
          <p:cNvSpPr>
            <a:spLocks noGrp="1" noChangeArrowheads="1"/>
          </p:cNvSpPr>
          <p:nvPr>
            <p:ph type="body" idx="1"/>
          </p:nvPr>
        </p:nvSpPr>
        <p:spPr>
          <a:xfrm>
            <a:off x="1180981"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161348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C05254AF-4884-4B6A-A3F1-FCB8C912DB2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7F56D06-5535-49D8-AC3A-4E926CFD8934}" type="slidenum">
              <a:rPr lang="en-US" altLang="en-US" sz="1000" u="none"/>
              <a:pPr/>
              <a:t>6</a:t>
            </a:fld>
            <a:endParaRPr lang="en-US" altLang="en-US" sz="1000" u="none" dirty="0"/>
          </a:p>
        </p:txBody>
      </p:sp>
      <p:sp>
        <p:nvSpPr>
          <p:cNvPr id="39939" name="Rectangle 2">
            <a:extLst>
              <a:ext uri="{FF2B5EF4-FFF2-40B4-BE49-F238E27FC236}">
                <a16:creationId xmlns:a16="http://schemas.microsoft.com/office/drawing/2014/main" id="{F749C18D-63F0-4DF9-9B28-6FE8B869918A}"/>
              </a:ext>
            </a:extLst>
          </p:cNvPr>
          <p:cNvSpPr>
            <a:spLocks noGrp="1" noRot="1" noChangeAspect="1" noChangeArrowheads="1" noTextEdit="1"/>
          </p:cNvSpPr>
          <p:nvPr>
            <p:ph type="sldImg"/>
          </p:nvPr>
        </p:nvSpPr>
        <p:spPr>
          <a:xfrm>
            <a:off x="1154113" y="688975"/>
            <a:ext cx="4583112" cy="3438525"/>
          </a:xfrm>
          <a:ln/>
        </p:spPr>
      </p:sp>
      <p:sp>
        <p:nvSpPr>
          <p:cNvPr id="39940" name="Rectangle 3">
            <a:extLst>
              <a:ext uri="{FF2B5EF4-FFF2-40B4-BE49-F238E27FC236}">
                <a16:creationId xmlns:a16="http://schemas.microsoft.com/office/drawing/2014/main" id="{8C24883E-6597-42AF-AD44-6D7CA1BE86AC}"/>
              </a:ext>
            </a:extLst>
          </p:cNvPr>
          <p:cNvSpPr>
            <a:spLocks noGrp="1" noChangeArrowheads="1"/>
          </p:cNvSpPr>
          <p:nvPr>
            <p:ph type="body" idx="1"/>
          </p:nvPr>
        </p:nvSpPr>
        <p:spPr>
          <a:xfrm>
            <a:off x="1105499"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62322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37B77681-6BC9-4921-AD02-6C80A9E31ED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C80083-4DAD-41FA-AA37-98A304B862D0}" type="slidenum">
              <a:rPr lang="en-US" altLang="en-US" sz="1000" u="none"/>
              <a:pPr/>
              <a:t>7</a:t>
            </a:fld>
            <a:endParaRPr lang="en-US" altLang="en-US" sz="1000" u="none" dirty="0"/>
          </a:p>
        </p:txBody>
      </p:sp>
      <p:sp>
        <p:nvSpPr>
          <p:cNvPr id="40963" name="Rectangle 2">
            <a:extLst>
              <a:ext uri="{FF2B5EF4-FFF2-40B4-BE49-F238E27FC236}">
                <a16:creationId xmlns:a16="http://schemas.microsoft.com/office/drawing/2014/main" id="{6A985ED8-CB3B-4D71-A271-E1B30F43CD65}"/>
              </a:ext>
            </a:extLst>
          </p:cNvPr>
          <p:cNvSpPr>
            <a:spLocks noGrp="1" noRot="1" noChangeAspect="1" noChangeArrowheads="1" noTextEdit="1"/>
          </p:cNvSpPr>
          <p:nvPr>
            <p:ph type="sldImg"/>
          </p:nvPr>
        </p:nvSpPr>
        <p:spPr>
          <a:xfrm>
            <a:off x="1154113" y="688975"/>
            <a:ext cx="4583112" cy="3438525"/>
          </a:xfrm>
          <a:ln/>
        </p:spPr>
      </p:sp>
      <p:sp>
        <p:nvSpPr>
          <p:cNvPr id="40964" name="Rectangle 3">
            <a:extLst>
              <a:ext uri="{FF2B5EF4-FFF2-40B4-BE49-F238E27FC236}">
                <a16:creationId xmlns:a16="http://schemas.microsoft.com/office/drawing/2014/main" id="{C202AE26-445F-4A6C-A71E-D5058766FEB3}"/>
              </a:ext>
            </a:extLst>
          </p:cNvPr>
          <p:cNvSpPr>
            <a:spLocks noGrp="1" noChangeArrowheads="1"/>
          </p:cNvSpPr>
          <p:nvPr>
            <p:ph type="body" idx="1"/>
          </p:nvPr>
        </p:nvSpPr>
        <p:spPr>
          <a:xfrm>
            <a:off x="577124" y="4287252"/>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latin typeface="Arial" panose="020B0604020202020204" pitchFamily="34" charset="0"/>
              </a:rPr>
            </a:br>
            <a:endParaRPr lang="en-US" altLang="en-US" sz="900" dirty="0">
              <a:latin typeface="Arial" panose="020B0604020202020204" pitchFamily="34" charset="0"/>
            </a:endParaRPr>
          </a:p>
          <a:p>
            <a:pPr eaLnBrk="1" hangingPunct="1"/>
            <a:endParaRPr lang="en-US" altLang="en-US" sz="900" dirty="0">
              <a:latin typeface="Arial" panose="020B0604020202020204" pitchFamily="34" charset="0"/>
            </a:endParaRPr>
          </a:p>
        </p:txBody>
      </p:sp>
    </p:spTree>
    <p:extLst>
      <p:ext uri="{BB962C8B-B14F-4D97-AF65-F5344CB8AC3E}">
        <p14:creationId xmlns:p14="http://schemas.microsoft.com/office/powerpoint/2010/main" val="456346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3CFAFD9-3DC5-45DF-B884-863DAE0DCCBE}"/>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763B49D9-8A74-4854-B861-444C4F6ABE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latin typeface="Arial" panose="020B0604020202020204" pitchFamily="34" charset="0"/>
            </a:endParaRPr>
          </a:p>
        </p:txBody>
      </p:sp>
      <p:sp>
        <p:nvSpPr>
          <p:cNvPr id="40964" name="Slide Number Placeholder 3">
            <a:extLst>
              <a:ext uri="{FF2B5EF4-FFF2-40B4-BE49-F238E27FC236}">
                <a16:creationId xmlns:a16="http://schemas.microsoft.com/office/drawing/2014/main" id="{68B0090B-680E-4CED-B1BA-CA2FA7A9C81A}"/>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AA06F01-2E3E-4B1C-BA2E-B491784F94EA}" type="slidenum">
              <a:rPr lang="en-US" altLang="en-US" sz="1000" u="none"/>
              <a:pPr/>
              <a:t>8</a:t>
            </a:fld>
            <a:endParaRPr lang="en-US" altLang="en-US" sz="1000" u="none" dirty="0"/>
          </a:p>
        </p:txBody>
      </p:sp>
    </p:spTree>
    <p:extLst>
      <p:ext uri="{BB962C8B-B14F-4D97-AF65-F5344CB8AC3E}">
        <p14:creationId xmlns:p14="http://schemas.microsoft.com/office/powerpoint/2010/main" val="123228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22B7367A-7E7F-47C8-B4F7-991C19D1A76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D106BD18-4E16-46C1-BF3C-4BB9E037635F}" type="slidenum">
              <a:rPr lang="en-US" altLang="en-US" sz="1000" u="none"/>
              <a:pPr/>
              <a:t>9</a:t>
            </a:fld>
            <a:endParaRPr lang="en-US" altLang="en-US" sz="1000" u="none" dirty="0"/>
          </a:p>
        </p:txBody>
      </p:sp>
      <p:sp>
        <p:nvSpPr>
          <p:cNvPr id="43011" name="Rectangle 2">
            <a:extLst>
              <a:ext uri="{FF2B5EF4-FFF2-40B4-BE49-F238E27FC236}">
                <a16:creationId xmlns:a16="http://schemas.microsoft.com/office/drawing/2014/main" id="{50B5E6F2-D580-480C-868C-DAF08B6F38C0}"/>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AF4A0E34-15E5-436D-9B8D-19CFDF6021BE}"/>
              </a:ext>
            </a:extLst>
          </p:cNvPr>
          <p:cNvSpPr>
            <a:spLocks noGrp="1" noChangeArrowheads="1"/>
          </p:cNvSpPr>
          <p:nvPr>
            <p:ph type="body" idx="1"/>
          </p:nvPr>
        </p:nvSpPr>
        <p:spPr>
          <a:xfrm>
            <a:off x="426160" y="4211595"/>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latin typeface="Arial" panose="020B0604020202020204" pitchFamily="34" charset="0"/>
            </a:endParaRPr>
          </a:p>
          <a:p>
            <a:pPr eaLnBrk="1" hangingPunct="1"/>
            <a:endParaRPr lang="en-US" altLang="en-US" sz="800" dirty="0">
              <a:latin typeface="Arial" panose="020B0604020202020204" pitchFamily="34" charset="0"/>
            </a:endParaRPr>
          </a:p>
        </p:txBody>
      </p:sp>
    </p:spTree>
    <p:extLst>
      <p:ext uri="{BB962C8B-B14F-4D97-AF65-F5344CB8AC3E}">
        <p14:creationId xmlns:p14="http://schemas.microsoft.com/office/powerpoint/2010/main" val="3278039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2" name="Picture 1" descr="A picture containing text, clipart&#10;&#10;Description automatically generated">
            <a:extLst>
              <a:ext uri="{FF2B5EF4-FFF2-40B4-BE49-F238E27FC236}">
                <a16:creationId xmlns:a16="http://schemas.microsoft.com/office/drawing/2014/main" id="{BF371DB7-F617-8856-6BF4-29EC737C17D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4800" y="6110288"/>
            <a:ext cx="1905000" cy="590550"/>
          </a:xfrm>
          <a:prstGeom prst="rect">
            <a:avLst/>
          </a:prstGeom>
          <a:noFill/>
          <a:ln>
            <a:noFill/>
          </a:ln>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9776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2" name="Picture 1" descr="A picture containing text, clipart&#10;&#10;Description automatically generated">
            <a:extLst>
              <a:ext uri="{FF2B5EF4-FFF2-40B4-BE49-F238E27FC236}">
                <a16:creationId xmlns:a16="http://schemas.microsoft.com/office/drawing/2014/main" id="{935F2C22-B525-9649-8DFD-8D5886C8A192}"/>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04800" y="6110288"/>
            <a:ext cx="1905000" cy="59055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 id="2147483977" r:id="rId9"/>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hyperlink" Target="http://www.labor.nc.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osha.gov/pls/oshaweb/owadisp.show_document?p_table=INTERPRETATIONS&amp;p_id=25627"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http://www.osha.gov/pls/oshaweb/owadisp.show_document?p_table=INTERPRETATIONS&amp;p_id=257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4895E-8736-415A-B3E9-9391CED71059}"/>
              </a:ext>
            </a:extLst>
          </p:cNvPr>
          <p:cNvSpPr>
            <a:spLocks noGrp="1" noChangeArrowheads="1"/>
          </p:cNvSpPr>
          <p:nvPr>
            <p:ph type="ctrTitle"/>
          </p:nvPr>
        </p:nvSpPr>
        <p:spPr>
          <a:xfrm>
            <a:off x="152400" y="2850177"/>
            <a:ext cx="8686800" cy="637354"/>
          </a:xfrm>
        </p:spPr>
        <p:txBody>
          <a:bodyPr/>
          <a:lstStyle/>
          <a:p>
            <a:pPr algn="ctr"/>
            <a:r>
              <a:rPr lang="en-US" altLang="en-US" sz="3600" dirty="0"/>
              <a:t>Collateral First Aid Requirements</a:t>
            </a:r>
          </a:p>
        </p:txBody>
      </p:sp>
      <p:sp>
        <p:nvSpPr>
          <p:cNvPr id="3" name="Rectangle 4">
            <a:extLst>
              <a:ext uri="{FF2B5EF4-FFF2-40B4-BE49-F238E27FC236}">
                <a16:creationId xmlns:a16="http://schemas.microsoft.com/office/drawing/2014/main" id="{E1795ADD-866A-4A7D-A028-D3F46CEAC37E}"/>
              </a:ext>
            </a:extLst>
          </p:cNvPr>
          <p:cNvSpPr>
            <a:spLocks noChangeArrowheads="1"/>
          </p:cNvSpPr>
          <p:nvPr/>
        </p:nvSpPr>
        <p:spPr bwMode="auto">
          <a:xfrm>
            <a:off x="685800" y="5571435"/>
            <a:ext cx="80772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a:solidFill>
                  <a:schemeClr val="tx1"/>
                </a:solidFill>
                <a:latin typeface="Arial" panose="020B0604020202020204" pitchFamily="34" charset="0"/>
              </a:defRPr>
            </a:lvl3pPr>
            <a:lvl4pPr marL="1600200" indent="-228600">
              <a:buClr>
                <a:srgbClr val="012D9A"/>
              </a:buClr>
              <a:buChar char="•"/>
              <a:defRPr sz="2000">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buFont typeface="Wingdings" panose="05000000000000000000" pitchFamily="2" charset="2"/>
              <a:buNone/>
            </a:pPr>
            <a:r>
              <a:rPr lang="en-US" altLang="en-US" sz="1600" b="1" u="none" dirty="0">
                <a:solidFill>
                  <a:srgbClr val="012D9A"/>
                </a:solidFill>
              </a:rPr>
              <a:t>Presented by</a:t>
            </a:r>
            <a:r>
              <a:rPr lang="en-US" altLang="en-US" sz="1600" u="none" dirty="0">
                <a:solidFill>
                  <a:srgbClr val="777777"/>
                </a:solidFill>
              </a:rPr>
              <a:t>:</a:t>
            </a:r>
          </a:p>
        </p:txBody>
      </p:sp>
    </p:spTree>
    <p:extLst>
      <p:ext uri="{BB962C8B-B14F-4D97-AF65-F5344CB8AC3E}">
        <p14:creationId xmlns:p14="http://schemas.microsoft.com/office/powerpoint/2010/main" val="25380971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EF28EDF-52B1-42AF-A6D2-D8DE382C00F6}"/>
              </a:ext>
            </a:extLst>
          </p:cNvPr>
          <p:cNvSpPr>
            <a:spLocks noGrp="1"/>
          </p:cNvSpPr>
          <p:nvPr>
            <p:ph type="title"/>
          </p:nvPr>
        </p:nvSpPr>
        <p:spPr>
          <a:xfrm>
            <a:off x="533400" y="381000"/>
            <a:ext cx="8305800" cy="1107996"/>
          </a:xfrm>
        </p:spPr>
        <p:txBody>
          <a:bodyPr/>
          <a:lstStyle/>
          <a:p>
            <a:r>
              <a:rPr lang="en-US" altLang="en-US" dirty="0">
                <a:latin typeface="Arial Narrow" panose="020B0606020202030204" pitchFamily="34" charset="0"/>
              </a:rPr>
              <a:t>Other Standards With First Aid Requirements</a:t>
            </a:r>
          </a:p>
        </p:txBody>
      </p:sp>
      <p:sp>
        <p:nvSpPr>
          <p:cNvPr id="15363" name="Content Placeholder 2">
            <a:extLst>
              <a:ext uri="{FF2B5EF4-FFF2-40B4-BE49-F238E27FC236}">
                <a16:creationId xmlns:a16="http://schemas.microsoft.com/office/drawing/2014/main" id="{5D9D4169-673B-4069-8727-DC500711F014}"/>
              </a:ext>
            </a:extLst>
          </p:cNvPr>
          <p:cNvSpPr>
            <a:spLocks noGrp="1"/>
          </p:cNvSpPr>
          <p:nvPr>
            <p:ph idx="1"/>
          </p:nvPr>
        </p:nvSpPr>
        <p:spPr>
          <a:xfrm>
            <a:off x="533400" y="1219200"/>
            <a:ext cx="8153400" cy="4525963"/>
          </a:xfrm>
        </p:spPr>
        <p:txBody>
          <a:bodyPr/>
          <a:lstStyle/>
          <a:p>
            <a:r>
              <a:rPr lang="en-US" altLang="en-US" b="1" dirty="0"/>
              <a:t>General Industry</a:t>
            </a:r>
          </a:p>
          <a:p>
            <a:endParaRPr lang="en-US" altLang="en-US" sz="800" b="1" dirty="0"/>
          </a:p>
          <a:p>
            <a:pPr lvl="1"/>
            <a:r>
              <a:rPr lang="en-US" altLang="en-US" dirty="0"/>
              <a:t>1910.120 – HAZWOPER</a:t>
            </a:r>
          </a:p>
          <a:p>
            <a:pPr lvl="1"/>
            <a:endParaRPr lang="en-US" altLang="en-US" sz="1000" dirty="0"/>
          </a:p>
          <a:p>
            <a:pPr lvl="1"/>
            <a:r>
              <a:rPr lang="en-US" altLang="en-US" dirty="0"/>
              <a:t>1910.266 – Logging</a:t>
            </a:r>
          </a:p>
          <a:p>
            <a:pPr lvl="1"/>
            <a:endParaRPr lang="en-US" altLang="en-US" sz="1000" dirty="0"/>
          </a:p>
          <a:p>
            <a:pPr lvl="1"/>
            <a:r>
              <a:rPr lang="en-US" altLang="en-US" dirty="0"/>
              <a:t>1910.269 – Electrical Power Generation, Transmission and Distribution</a:t>
            </a:r>
          </a:p>
          <a:p>
            <a:pPr lvl="1"/>
            <a:endParaRPr lang="en-US" altLang="en-US" sz="1000" dirty="0"/>
          </a:p>
          <a:p>
            <a:pPr lvl="1"/>
            <a:r>
              <a:rPr lang="en-US" altLang="en-US" dirty="0"/>
              <a:t>1910.421 – Commercial Diving, Pre-dive Procedures</a:t>
            </a:r>
          </a:p>
          <a:p>
            <a:pPr lvl="1"/>
            <a:endParaRPr lang="en-US" altLang="en-US" b="1" dirty="0"/>
          </a:p>
          <a:p>
            <a:r>
              <a:rPr lang="en-US" altLang="en-US" b="1" dirty="0"/>
              <a:t>State-specific</a:t>
            </a:r>
          </a:p>
          <a:p>
            <a:endParaRPr lang="en-US" altLang="en-US" sz="800" b="1" dirty="0"/>
          </a:p>
          <a:p>
            <a:pPr lvl="1"/>
            <a:r>
              <a:rPr lang="en-US" altLang="en-US" dirty="0"/>
              <a:t>13 NCAC 7F.0605 – Communication Towers</a:t>
            </a:r>
          </a:p>
        </p:txBody>
      </p:sp>
    </p:spTree>
    <p:extLst>
      <p:ext uri="{BB962C8B-B14F-4D97-AF65-F5344CB8AC3E}">
        <p14:creationId xmlns:p14="http://schemas.microsoft.com/office/powerpoint/2010/main" val="194063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1D5910-D287-4827-B7C3-510E810544DE}"/>
              </a:ext>
            </a:extLst>
          </p:cNvPr>
          <p:cNvSpPr>
            <a:spLocks noGrp="1"/>
          </p:cNvSpPr>
          <p:nvPr>
            <p:ph type="title"/>
          </p:nvPr>
        </p:nvSpPr>
        <p:spPr>
          <a:xfrm>
            <a:off x="533400" y="422275"/>
            <a:ext cx="8153400" cy="554038"/>
          </a:xfrm>
        </p:spPr>
        <p:txBody>
          <a:bodyPr/>
          <a:lstStyle/>
          <a:p>
            <a:r>
              <a:rPr lang="en-US" altLang="en-US" dirty="0">
                <a:latin typeface="Arial Narrow" panose="020B0606020202030204" pitchFamily="34" charset="0"/>
              </a:rPr>
              <a:t>Bloodborne Pathogens (BBP) Standard</a:t>
            </a:r>
          </a:p>
        </p:txBody>
      </p:sp>
      <p:sp>
        <p:nvSpPr>
          <p:cNvPr id="3" name="Content Placeholder 2">
            <a:extLst>
              <a:ext uri="{FF2B5EF4-FFF2-40B4-BE49-F238E27FC236}">
                <a16:creationId xmlns:a16="http://schemas.microsoft.com/office/drawing/2014/main" id="{57AB7287-7E9E-44AF-9BB9-64E7C41B8175}"/>
              </a:ext>
            </a:extLst>
          </p:cNvPr>
          <p:cNvSpPr>
            <a:spLocks noGrp="1"/>
          </p:cNvSpPr>
          <p:nvPr>
            <p:ph idx="1"/>
          </p:nvPr>
        </p:nvSpPr>
        <p:spPr>
          <a:xfrm>
            <a:off x="533400" y="1219200"/>
            <a:ext cx="8001000" cy="4525963"/>
          </a:xfrm>
        </p:spPr>
        <p:txBody>
          <a:bodyPr/>
          <a:lstStyle/>
          <a:p>
            <a:pPr>
              <a:defRPr/>
            </a:pPr>
            <a:r>
              <a:rPr lang="en-US" b="1" dirty="0"/>
              <a:t>1910.1030 </a:t>
            </a:r>
            <a:r>
              <a:rPr lang="en-US" altLang="en-US" b="1" dirty="0"/>
              <a:t>–</a:t>
            </a:r>
            <a:r>
              <a:rPr lang="en-US" b="1" dirty="0"/>
              <a:t> Scope and Application</a:t>
            </a:r>
          </a:p>
          <a:p>
            <a:pPr>
              <a:defRPr/>
            </a:pPr>
            <a:endParaRPr lang="en-US" sz="800" dirty="0"/>
          </a:p>
          <a:p>
            <a:pPr lvl="2">
              <a:defRPr/>
            </a:pPr>
            <a:r>
              <a:rPr lang="en-US" i="0" dirty="0"/>
              <a:t>Applies to all occupational exposure to blood or other potentially infectious materials as defined by paragraph (b)</a:t>
            </a:r>
          </a:p>
          <a:p>
            <a:pPr lvl="2">
              <a:defRPr/>
            </a:pPr>
            <a:endParaRPr lang="en-US" sz="1000" dirty="0"/>
          </a:p>
          <a:p>
            <a:pPr lvl="1">
              <a:defRPr/>
            </a:pPr>
            <a:endParaRPr lang="en-US" sz="1000" dirty="0"/>
          </a:p>
          <a:p>
            <a:pPr>
              <a:defRPr/>
            </a:pPr>
            <a:r>
              <a:rPr lang="en-US" b="1" kern="1200" dirty="0"/>
              <a:t>13 NCAC 07F .0207 </a:t>
            </a:r>
            <a:r>
              <a:rPr lang="en-US" altLang="en-US" b="1" dirty="0"/>
              <a:t>–</a:t>
            </a:r>
            <a:r>
              <a:rPr lang="en-US" b="1" kern="1200" dirty="0"/>
              <a:t> </a:t>
            </a:r>
            <a:r>
              <a:rPr lang="en-US" b="1" kern="1200" dirty="0">
                <a:ea typeface="+mn-ea"/>
                <a:cs typeface="+mn-cs"/>
              </a:rPr>
              <a:t>Toxic and </a:t>
            </a:r>
            <a:r>
              <a:rPr lang="en-US" b="1" kern="1200" dirty="0"/>
              <a:t>H</a:t>
            </a:r>
            <a:r>
              <a:rPr lang="en-US" b="1" kern="1200" dirty="0">
                <a:ea typeface="+mn-ea"/>
                <a:cs typeface="+mn-cs"/>
              </a:rPr>
              <a:t>azardous Substances </a:t>
            </a:r>
          </a:p>
          <a:p>
            <a:pPr>
              <a:defRPr/>
            </a:pPr>
            <a:endParaRPr lang="en-US" sz="800" b="1" kern="1200" dirty="0"/>
          </a:p>
          <a:p>
            <a:pPr lvl="2">
              <a:defRPr/>
            </a:pPr>
            <a:r>
              <a:rPr lang="en-US" i="0" kern="1200" dirty="0">
                <a:ea typeface="+mn-ea"/>
                <a:cs typeface="+mn-cs"/>
              </a:rPr>
              <a:t>Subpart Z </a:t>
            </a:r>
            <a:r>
              <a:rPr lang="en-US" altLang="en-US" dirty="0"/>
              <a:t>–</a:t>
            </a:r>
            <a:r>
              <a:rPr lang="en-US" i="0" kern="1200" dirty="0">
                <a:ea typeface="+mn-ea"/>
                <a:cs typeface="+mn-cs"/>
              </a:rPr>
              <a:t> Toxi</a:t>
            </a:r>
            <a:r>
              <a:rPr lang="en-US" kern="1200" dirty="0">
                <a:ea typeface="+mn-ea"/>
                <a:cs typeface="+mn-cs"/>
              </a:rPr>
              <a:t>c and Hazardous Substances </a:t>
            </a:r>
            <a:r>
              <a:rPr lang="en-US" altLang="en-US" dirty="0"/>
              <a:t>–</a:t>
            </a:r>
            <a:r>
              <a:rPr lang="en-US" altLang="en-US" b="1" dirty="0"/>
              <a:t> </a:t>
            </a:r>
            <a:r>
              <a:rPr lang="en-US" kern="1200" dirty="0">
                <a:ea typeface="+mn-ea"/>
                <a:cs typeface="+mn-cs"/>
              </a:rPr>
              <a:t>I</a:t>
            </a:r>
            <a:r>
              <a:rPr lang="en-US" i="0" kern="1200" dirty="0">
                <a:ea typeface="+mn-ea"/>
                <a:cs typeface="+mn-cs"/>
              </a:rPr>
              <a:t>ncorporation of the existing standard for Bloodborne Pathogens, 29 CFR 1910.1030, excluding subparagraph (e) </a:t>
            </a:r>
            <a:r>
              <a:rPr lang="en-US" altLang="en-US" dirty="0"/>
              <a:t>–</a:t>
            </a:r>
            <a:r>
              <a:rPr lang="en-US" i="0" kern="1200" dirty="0">
                <a:ea typeface="+mn-ea"/>
                <a:cs typeface="+mn-cs"/>
              </a:rPr>
              <a:t> HIV and HBV Research Laboratories and Production Facilities, into the Safety &amp; Health Regulations for Construction (29 CFR 1926)</a:t>
            </a:r>
            <a:endParaRPr lang="en-US" i="0" dirty="0"/>
          </a:p>
        </p:txBody>
      </p:sp>
    </p:spTree>
    <p:extLst>
      <p:ext uri="{BB962C8B-B14F-4D97-AF65-F5344CB8AC3E}">
        <p14:creationId xmlns:p14="http://schemas.microsoft.com/office/powerpoint/2010/main" val="140379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2A54BCE-28F8-45F0-BB4D-85D136A14157}"/>
              </a:ext>
            </a:extLst>
          </p:cNvPr>
          <p:cNvSpPr>
            <a:spLocks noGrp="1" noChangeArrowheads="1"/>
          </p:cNvSpPr>
          <p:nvPr>
            <p:ph type="title"/>
          </p:nvPr>
        </p:nvSpPr>
        <p:spPr>
          <a:xfrm>
            <a:off x="381000" y="381000"/>
            <a:ext cx="8458200" cy="549275"/>
          </a:xfrm>
        </p:spPr>
        <p:txBody>
          <a:bodyPr/>
          <a:lstStyle/>
          <a:p>
            <a:r>
              <a:rPr lang="en-US" altLang="en-US" dirty="0"/>
              <a:t> </a:t>
            </a:r>
            <a:r>
              <a:rPr lang="en-US" altLang="en-US" dirty="0">
                <a:latin typeface="Arial Narrow" panose="020B0606020202030204" pitchFamily="34" charset="0"/>
              </a:rPr>
              <a:t>“Occupational Exposure”</a:t>
            </a:r>
          </a:p>
        </p:txBody>
      </p:sp>
      <p:sp>
        <p:nvSpPr>
          <p:cNvPr id="17411" name="Rectangle 3">
            <a:extLst>
              <a:ext uri="{FF2B5EF4-FFF2-40B4-BE49-F238E27FC236}">
                <a16:creationId xmlns:a16="http://schemas.microsoft.com/office/drawing/2014/main" id="{40F108F2-2B5A-48FB-B3C8-87CC467735EB}"/>
              </a:ext>
            </a:extLst>
          </p:cNvPr>
          <p:cNvSpPr>
            <a:spLocks noGrp="1" noChangeArrowheads="1"/>
          </p:cNvSpPr>
          <p:nvPr>
            <p:ph type="body" idx="1"/>
          </p:nvPr>
        </p:nvSpPr>
        <p:spPr>
          <a:xfrm>
            <a:off x="533400" y="1219200"/>
            <a:ext cx="8001000" cy="4611688"/>
          </a:xfrm>
        </p:spPr>
        <p:txBody>
          <a:bodyPr/>
          <a:lstStyle/>
          <a:p>
            <a:pPr>
              <a:lnSpc>
                <a:spcPct val="90000"/>
              </a:lnSpc>
            </a:pPr>
            <a:r>
              <a:rPr lang="en-US" altLang="en-US" sz="2600" b="1" dirty="0"/>
              <a:t>General Industry </a:t>
            </a:r>
            <a:r>
              <a:rPr lang="en-US" altLang="en-US" sz="2400" b="1" dirty="0"/>
              <a:t>–</a:t>
            </a:r>
            <a:r>
              <a:rPr lang="en-US" altLang="en-US" sz="2600" b="1" dirty="0"/>
              <a:t> 1910.1030</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an employee's duties</a:t>
            </a:r>
            <a:br>
              <a:rPr lang="en-US" altLang="en-US" sz="2200" dirty="0"/>
            </a:br>
            <a:endParaRPr lang="en-US" altLang="en-US" sz="2200" dirty="0"/>
          </a:p>
          <a:p>
            <a:pPr>
              <a:lnSpc>
                <a:spcPct val="90000"/>
              </a:lnSpc>
            </a:pPr>
            <a:r>
              <a:rPr lang="en-US" altLang="en-US" sz="2600" b="1" dirty="0"/>
              <a:t>Construction </a:t>
            </a:r>
            <a:r>
              <a:rPr lang="en-US" altLang="en-US" sz="2400" b="1" dirty="0"/>
              <a:t>–</a:t>
            </a:r>
            <a:r>
              <a:rPr lang="en-US" altLang="en-US" sz="2600" b="1" dirty="0"/>
              <a:t> 13 NCAC 07F .0207</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collateral first aid duties by an employee in the areas of construction, alteration, or repair, including painting and decorating</a:t>
            </a:r>
          </a:p>
        </p:txBody>
      </p:sp>
      <p:sp>
        <p:nvSpPr>
          <p:cNvPr id="4" name="Rectangle 6">
            <a:extLst>
              <a:ext uri="{FF2B5EF4-FFF2-40B4-BE49-F238E27FC236}">
                <a16:creationId xmlns:a16="http://schemas.microsoft.com/office/drawing/2014/main" id="{8156E972-1D70-417F-A99E-E6A63D5573F1}"/>
              </a:ext>
            </a:extLst>
          </p:cNvPr>
          <p:cNvSpPr>
            <a:spLocks noChangeArrowheads="1"/>
          </p:cNvSpPr>
          <p:nvPr/>
        </p:nvSpPr>
        <p:spPr bwMode="auto">
          <a:xfrm>
            <a:off x="5181600" y="560388"/>
            <a:ext cx="3886200" cy="369887"/>
          </a:xfrm>
          <a:prstGeom prst="rect">
            <a:avLst/>
          </a:prstGeom>
          <a:noFill/>
          <a:ln w="12700">
            <a:noFill/>
            <a:miter lim="800000"/>
            <a:headEnd type="none" w="sm" len="sm"/>
            <a:tailEnd type="none" w="sm" len="sm"/>
          </a:ln>
        </p:spPr>
        <p:txBody>
          <a:bodyPr>
            <a:spAutoFit/>
          </a:bodyPr>
          <a:lstStyle/>
          <a:p>
            <a:pPr eaLnBrk="0" hangingPunct="0">
              <a:defRPr/>
            </a:pPr>
            <a:r>
              <a:rPr lang="en-US" sz="1800" u="none" dirty="0">
                <a:latin typeface="Arial" charset="0"/>
                <a:cs typeface="+mn-cs"/>
              </a:rPr>
              <a:t>1910.1030, </a:t>
            </a:r>
            <a:r>
              <a:rPr lang="en-US" sz="1800" u="none" dirty="0">
                <a:latin typeface="+mn-lt"/>
                <a:cs typeface="+mn-cs"/>
              </a:rPr>
              <a:t>13 NCAC 07F .0207</a:t>
            </a:r>
          </a:p>
        </p:txBody>
      </p:sp>
    </p:spTree>
    <p:extLst>
      <p:ext uri="{BB962C8B-B14F-4D97-AF65-F5344CB8AC3E}">
        <p14:creationId xmlns:p14="http://schemas.microsoft.com/office/powerpoint/2010/main" val="76068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AE63556-6ECC-40D0-9438-690D95E811D1}"/>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8435" name="Rectangle 3">
            <a:extLst>
              <a:ext uri="{FF2B5EF4-FFF2-40B4-BE49-F238E27FC236}">
                <a16:creationId xmlns:a16="http://schemas.microsoft.com/office/drawing/2014/main" id="{C9DA1EA8-562F-4178-BFCD-3F269DF5DA86}"/>
              </a:ext>
            </a:extLst>
          </p:cNvPr>
          <p:cNvSpPr>
            <a:spLocks noGrp="1" noChangeArrowheads="1"/>
          </p:cNvSpPr>
          <p:nvPr>
            <p:ph type="body" idx="1"/>
          </p:nvPr>
        </p:nvSpPr>
        <p:spPr>
          <a:xfrm>
            <a:off x="533400" y="1219200"/>
            <a:ext cx="7924800" cy="4611688"/>
          </a:xfrm>
        </p:spPr>
        <p:txBody>
          <a:bodyPr/>
          <a:lstStyle/>
          <a:p>
            <a:pPr>
              <a:lnSpc>
                <a:spcPct val="90000"/>
              </a:lnSpc>
            </a:pPr>
            <a:r>
              <a:rPr lang="en-US" altLang="en-US" dirty="0"/>
              <a:t>Use engineering controls </a:t>
            </a:r>
          </a:p>
          <a:p>
            <a:pPr>
              <a:lnSpc>
                <a:spcPct val="90000"/>
              </a:lnSpc>
            </a:pPr>
            <a:endParaRPr lang="en-US" altLang="en-US" sz="1000" dirty="0"/>
          </a:p>
          <a:p>
            <a:pPr>
              <a:lnSpc>
                <a:spcPct val="90000"/>
              </a:lnSpc>
            </a:pPr>
            <a:r>
              <a:rPr lang="en-US" altLang="en-US" dirty="0"/>
              <a:t>Enforce work practice controls</a:t>
            </a:r>
          </a:p>
          <a:p>
            <a:pPr>
              <a:lnSpc>
                <a:spcPct val="90000"/>
              </a:lnSpc>
              <a:buFont typeface="Wingdings" panose="05000000000000000000" pitchFamily="2" charset="2"/>
              <a:buNone/>
            </a:pPr>
            <a:r>
              <a:rPr lang="en-US" altLang="en-US" sz="1000" dirty="0"/>
              <a:t> </a:t>
            </a:r>
          </a:p>
          <a:p>
            <a:pPr>
              <a:lnSpc>
                <a:spcPct val="90000"/>
              </a:lnSpc>
            </a:pPr>
            <a:r>
              <a:rPr lang="en-US" altLang="en-US" dirty="0"/>
              <a:t>Provide personal protective equipment (PPE)</a:t>
            </a:r>
          </a:p>
          <a:p>
            <a:pPr>
              <a:lnSpc>
                <a:spcPct val="90000"/>
              </a:lnSpc>
            </a:pPr>
            <a:endParaRPr lang="en-US" altLang="en-US" sz="1000" dirty="0"/>
          </a:p>
          <a:p>
            <a:pPr>
              <a:lnSpc>
                <a:spcPct val="90000"/>
              </a:lnSpc>
            </a:pPr>
            <a:r>
              <a:rPr lang="en-US" altLang="en-US" dirty="0"/>
              <a:t>Offer Hepatitis B vaccination</a:t>
            </a:r>
            <a:br>
              <a:rPr lang="en-US" altLang="en-US" sz="2600" dirty="0"/>
            </a:br>
            <a:endParaRPr lang="en-US" altLang="en-US" sz="2600" dirty="0"/>
          </a:p>
        </p:txBody>
      </p:sp>
      <p:sp>
        <p:nvSpPr>
          <p:cNvPr id="18437" name="Rectangle 6">
            <a:extLst>
              <a:ext uri="{FF2B5EF4-FFF2-40B4-BE49-F238E27FC236}">
                <a16:creationId xmlns:a16="http://schemas.microsoft.com/office/drawing/2014/main" id="{8F316302-B564-46D1-9F04-40BDC5725D4F}"/>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a:t>
            </a:r>
            <a:endParaRPr lang="en-US" altLang="en-US" sz="1800" dirty="0">
              <a:latin typeface="Arial" panose="020B0604020202020204" pitchFamily="34" charset="0"/>
            </a:endParaRPr>
          </a:p>
        </p:txBody>
      </p:sp>
      <p:pic>
        <p:nvPicPr>
          <p:cNvPr id="5" name="Picture 4">
            <a:extLst>
              <a:ext uri="{FF2B5EF4-FFF2-40B4-BE49-F238E27FC236}">
                <a16:creationId xmlns:a16="http://schemas.microsoft.com/office/drawing/2014/main" id="{1B80702B-390E-4B63-BCAF-22AC58B1253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38140" y="3755102"/>
            <a:ext cx="3027063" cy="1702723"/>
          </a:xfrm>
          <a:prstGeom prst="rect">
            <a:avLst/>
          </a:prstGeom>
        </p:spPr>
      </p:pic>
      <p:pic>
        <p:nvPicPr>
          <p:cNvPr id="6" name="Picture 5">
            <a:extLst>
              <a:ext uri="{FF2B5EF4-FFF2-40B4-BE49-F238E27FC236}">
                <a16:creationId xmlns:a16="http://schemas.microsoft.com/office/drawing/2014/main" id="{E416FC6A-8092-4E9F-92CE-081701A5344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6800" y="3755102"/>
            <a:ext cx="3080913" cy="1731906"/>
          </a:xfrm>
          <a:prstGeom prst="rect">
            <a:avLst/>
          </a:prstGeom>
        </p:spPr>
      </p:pic>
    </p:spTree>
    <p:extLst>
      <p:ext uri="{BB962C8B-B14F-4D97-AF65-F5344CB8AC3E}">
        <p14:creationId xmlns:p14="http://schemas.microsoft.com/office/powerpoint/2010/main" val="800396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935CC0F4-FC21-4702-BF9C-D657FAC23020}"/>
              </a:ext>
            </a:extLst>
          </p:cNvPr>
          <p:cNvSpPr>
            <a:spLocks noGrp="1" noChangeArrowheads="1"/>
          </p:cNvSpPr>
          <p:nvPr>
            <p:ph type="body" idx="1"/>
          </p:nvPr>
        </p:nvSpPr>
        <p:spPr>
          <a:xfrm>
            <a:off x="533400" y="1219200"/>
            <a:ext cx="8153400" cy="4525963"/>
          </a:xfrm>
        </p:spPr>
        <p:txBody>
          <a:bodyPr/>
          <a:lstStyle/>
          <a:p>
            <a:pPr>
              <a:lnSpc>
                <a:spcPct val="90000"/>
              </a:lnSpc>
            </a:pPr>
            <a:r>
              <a:rPr lang="en-US" altLang="en-US" dirty="0"/>
              <a:t>Use labels and signs to communicate hazards</a:t>
            </a:r>
          </a:p>
          <a:p>
            <a:pPr>
              <a:lnSpc>
                <a:spcPct val="90000"/>
              </a:lnSpc>
            </a:pPr>
            <a:endParaRPr lang="en-US" altLang="en-US" sz="1200" dirty="0"/>
          </a:p>
          <a:p>
            <a:pPr>
              <a:lnSpc>
                <a:spcPct val="90000"/>
              </a:lnSpc>
            </a:pPr>
            <a:r>
              <a:rPr lang="en-US" altLang="en-US" dirty="0"/>
              <a:t>Provide information and training</a:t>
            </a:r>
          </a:p>
          <a:p>
            <a:pPr>
              <a:lnSpc>
                <a:spcPct val="90000"/>
              </a:lnSpc>
            </a:pPr>
            <a:endParaRPr lang="en-US" altLang="en-US" sz="1200" dirty="0"/>
          </a:p>
          <a:p>
            <a:pPr>
              <a:lnSpc>
                <a:spcPct val="90000"/>
              </a:lnSpc>
            </a:pPr>
            <a:r>
              <a:rPr lang="en-US" altLang="en-US" dirty="0"/>
              <a:t>Establish an exposure control plan (ECP) </a:t>
            </a:r>
          </a:p>
          <a:p>
            <a:pPr>
              <a:lnSpc>
                <a:spcPct val="90000"/>
              </a:lnSpc>
            </a:pPr>
            <a:endParaRPr lang="en-US" altLang="en-US" sz="1200" dirty="0"/>
          </a:p>
          <a:p>
            <a:pPr>
              <a:lnSpc>
                <a:spcPct val="90000"/>
              </a:lnSpc>
            </a:pPr>
            <a:r>
              <a:rPr lang="en-US" altLang="en-US" dirty="0"/>
              <a:t>Maintain employee medical and training records</a:t>
            </a:r>
          </a:p>
          <a:p>
            <a:pPr>
              <a:lnSpc>
                <a:spcPct val="90000"/>
              </a:lnSpc>
            </a:pPr>
            <a:endParaRPr lang="en-US" altLang="en-US" dirty="0"/>
          </a:p>
        </p:txBody>
      </p:sp>
      <p:pic>
        <p:nvPicPr>
          <p:cNvPr id="4" name="Picture 3">
            <a:extLst>
              <a:ext uri="{FF2B5EF4-FFF2-40B4-BE49-F238E27FC236}">
                <a16:creationId xmlns:a16="http://schemas.microsoft.com/office/drawing/2014/main" id="{4060BCDC-ED09-4DA2-BADA-825688E2CB8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48062" y="3708483"/>
            <a:ext cx="2047875" cy="2099255"/>
          </a:xfrm>
          <a:prstGeom prst="rect">
            <a:avLst/>
          </a:prstGeom>
        </p:spPr>
      </p:pic>
      <p:sp>
        <p:nvSpPr>
          <p:cNvPr id="12" name="Rectangle 2">
            <a:extLst>
              <a:ext uri="{FF2B5EF4-FFF2-40B4-BE49-F238E27FC236}">
                <a16:creationId xmlns:a16="http://schemas.microsoft.com/office/drawing/2014/main" id="{E353D737-B8E9-4BEE-A210-F67EFB629F50}"/>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3" name="Rectangle 6">
            <a:extLst>
              <a:ext uri="{FF2B5EF4-FFF2-40B4-BE49-F238E27FC236}">
                <a16:creationId xmlns:a16="http://schemas.microsoft.com/office/drawing/2014/main" id="{F6103E60-591F-4DEA-A348-1C4B6CC3012D}"/>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76664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0803436A-EA9F-4B12-A5FB-10F9B228C648}"/>
              </a:ext>
            </a:extLst>
          </p:cNvPr>
          <p:cNvSpPr>
            <a:spLocks noGrp="1" noChangeArrowheads="1"/>
          </p:cNvSpPr>
          <p:nvPr>
            <p:ph type="title" idx="4294967295"/>
          </p:nvPr>
        </p:nvSpPr>
        <p:spPr>
          <a:xfrm>
            <a:off x="533400" y="304800"/>
            <a:ext cx="6629400" cy="641350"/>
          </a:xfrm>
        </p:spPr>
        <p:txBody>
          <a:bodyPr lIns="91440" tIns="45720" rIns="91440" bIns="45720" anchor="b"/>
          <a:lstStyle/>
          <a:p>
            <a:r>
              <a:rPr lang="en-US" altLang="en-US" dirty="0"/>
              <a:t>Hepatitis B Vaccination</a:t>
            </a:r>
          </a:p>
        </p:txBody>
      </p:sp>
      <p:sp>
        <p:nvSpPr>
          <p:cNvPr id="20483" name="Rectangle 8">
            <a:extLst>
              <a:ext uri="{FF2B5EF4-FFF2-40B4-BE49-F238E27FC236}">
                <a16:creationId xmlns:a16="http://schemas.microsoft.com/office/drawing/2014/main" id="{A01052F5-EE94-4E5E-A85A-6EB3E84BABE6}"/>
              </a:ext>
            </a:extLst>
          </p:cNvPr>
          <p:cNvSpPr>
            <a:spLocks noGrp="1" noChangeArrowheads="1"/>
          </p:cNvSpPr>
          <p:nvPr>
            <p:ph type="body" idx="4294967295"/>
          </p:nvPr>
        </p:nvSpPr>
        <p:spPr>
          <a:xfrm>
            <a:off x="546847" y="1295400"/>
            <a:ext cx="8153400" cy="4525963"/>
          </a:xfrm>
        </p:spPr>
        <p:txBody>
          <a:bodyPr/>
          <a:lstStyle/>
          <a:p>
            <a:r>
              <a:rPr lang="en-US" altLang="en-US" b="1" dirty="0"/>
              <a:t>Hepatitis B vaccine, post-exposure evaluation and follow-up, including prophylaxis, shall be:</a:t>
            </a:r>
          </a:p>
          <a:p>
            <a:pPr>
              <a:buFont typeface="Wingdings" panose="05000000000000000000" pitchFamily="2" charset="2"/>
              <a:buNone/>
            </a:pPr>
            <a:endParaRPr lang="en-US" altLang="en-US" sz="800" dirty="0"/>
          </a:p>
          <a:p>
            <a:pPr lvl="1"/>
            <a:r>
              <a:rPr lang="en-US" altLang="en-US" dirty="0"/>
              <a:t>Available to employees at a reasonable time and place and without cost</a:t>
            </a:r>
          </a:p>
          <a:p>
            <a:pPr lvl="1">
              <a:buFont typeface="Symbol" panose="05050102010706020507" pitchFamily="18" charset="2"/>
              <a:buNone/>
            </a:pPr>
            <a:endParaRPr lang="en-US" altLang="en-US" sz="800" dirty="0"/>
          </a:p>
          <a:p>
            <a:pPr lvl="1"/>
            <a:r>
              <a:rPr lang="en-US" altLang="en-US" dirty="0"/>
              <a:t>Performed by or under the supervision of a licensed physician or healthcare professional</a:t>
            </a:r>
          </a:p>
          <a:p>
            <a:pPr lvl="1">
              <a:buFont typeface="Symbol" panose="05050102010706020507" pitchFamily="18" charset="2"/>
              <a:buNone/>
            </a:pPr>
            <a:endParaRPr lang="en-US" altLang="en-US" sz="800" dirty="0"/>
          </a:p>
          <a:p>
            <a:pPr lvl="1"/>
            <a:r>
              <a:rPr lang="en-US" altLang="en-US" dirty="0"/>
              <a:t>Prophylaxis will be provided when medically indicated, as recommended by the </a:t>
            </a:r>
            <a:r>
              <a:rPr lang="en-US" altLang="en-US" b="1" dirty="0"/>
              <a:t>U.S. Public Health Service (USPHS)</a:t>
            </a:r>
            <a:endParaRPr lang="en-US" altLang="en-US" dirty="0"/>
          </a:p>
        </p:txBody>
      </p:sp>
      <p:sp>
        <p:nvSpPr>
          <p:cNvPr id="20484" name="Rectangle 4">
            <a:extLst>
              <a:ext uri="{FF2B5EF4-FFF2-40B4-BE49-F238E27FC236}">
                <a16:creationId xmlns:a16="http://schemas.microsoft.com/office/drawing/2014/main" id="{CE81E776-8A58-4385-9719-0C55771AEEC0}"/>
              </a:ext>
            </a:extLst>
          </p:cNvPr>
          <p:cNvSpPr>
            <a:spLocks noChangeArrowheads="1"/>
          </p:cNvSpPr>
          <p:nvPr/>
        </p:nvSpPr>
        <p:spPr bwMode="auto">
          <a:xfrm>
            <a:off x="7162800" y="566224"/>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a:t>
            </a:r>
          </a:p>
        </p:txBody>
      </p:sp>
    </p:spTree>
    <p:extLst>
      <p:ext uri="{BB962C8B-B14F-4D97-AF65-F5344CB8AC3E}">
        <p14:creationId xmlns:p14="http://schemas.microsoft.com/office/powerpoint/2010/main" val="14224693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881F872-5C56-4ED0-BE79-1FDA4D50ED0D}"/>
              </a:ext>
            </a:extLst>
          </p:cNvPr>
          <p:cNvSpPr>
            <a:spLocks noGrp="1" noChangeArrowheads="1"/>
          </p:cNvSpPr>
          <p:nvPr>
            <p:ph type="body" idx="4294967295"/>
          </p:nvPr>
        </p:nvSpPr>
        <p:spPr>
          <a:xfrm>
            <a:off x="533400" y="1219200"/>
            <a:ext cx="8001000" cy="4525963"/>
          </a:xfrm>
        </p:spPr>
        <p:txBody>
          <a:bodyPr/>
          <a:lstStyle/>
          <a:p>
            <a:pPr>
              <a:spcAft>
                <a:spcPct val="25000"/>
              </a:spcAft>
            </a:pPr>
            <a:r>
              <a:rPr lang="en-US" altLang="en-US" dirty="0"/>
              <a:t>No out of pocket expense</a:t>
            </a:r>
          </a:p>
          <a:p>
            <a:pPr>
              <a:spcAft>
                <a:spcPct val="25000"/>
              </a:spcAft>
            </a:pPr>
            <a:endParaRPr lang="en-US" altLang="en-US" sz="1200" dirty="0"/>
          </a:p>
          <a:p>
            <a:pPr>
              <a:spcAft>
                <a:spcPct val="25000"/>
              </a:spcAft>
            </a:pPr>
            <a:r>
              <a:rPr lang="en-US" altLang="en-US" dirty="0"/>
              <a:t>Employer may not require employee to use his/her health care insurance to pay for series </a:t>
            </a:r>
            <a:r>
              <a:rPr lang="en-US" altLang="en-US" b="1" i="1" dirty="0"/>
              <a:t>unless:</a:t>
            </a:r>
            <a:r>
              <a:rPr lang="en-US" altLang="en-US" dirty="0"/>
              <a:t> </a:t>
            </a:r>
          </a:p>
          <a:p>
            <a:pPr lvl="1">
              <a:spcAft>
                <a:spcPts val="0"/>
              </a:spcAft>
            </a:pPr>
            <a:r>
              <a:rPr lang="en-US" altLang="en-US" dirty="0"/>
              <a:t>Employer pays all of the cost of health insurance, </a:t>
            </a:r>
          </a:p>
          <a:p>
            <a:pPr lvl="1">
              <a:spcAft>
                <a:spcPts val="0"/>
              </a:spcAft>
              <a:buFont typeface="Symbol" panose="05050102010706020507" pitchFamily="18" charset="2"/>
              <a:buNone/>
            </a:pPr>
            <a:r>
              <a:rPr lang="en-US" altLang="en-US" b="1" i="1" dirty="0"/>
              <a:t>	and</a:t>
            </a:r>
          </a:p>
          <a:p>
            <a:pPr lvl="1">
              <a:spcAft>
                <a:spcPct val="25000"/>
              </a:spcAft>
              <a:buFont typeface="Symbol" panose="05050102010706020507" pitchFamily="18" charset="2"/>
              <a:buNone/>
            </a:pPr>
            <a:endParaRPr lang="en-US" altLang="en-US" sz="1200" dirty="0"/>
          </a:p>
          <a:p>
            <a:pPr lvl="1">
              <a:spcAft>
                <a:spcPct val="25000"/>
              </a:spcAft>
            </a:pPr>
            <a:r>
              <a:rPr lang="en-US" altLang="en-US" dirty="0"/>
              <a:t>No cost to employee in form of deductibles, co-payments, or other expenses</a:t>
            </a:r>
          </a:p>
        </p:txBody>
      </p:sp>
      <p:sp>
        <p:nvSpPr>
          <p:cNvPr id="21507" name="Rectangle 2">
            <a:extLst>
              <a:ext uri="{FF2B5EF4-FFF2-40B4-BE49-F238E27FC236}">
                <a16:creationId xmlns:a16="http://schemas.microsoft.com/office/drawing/2014/main" id="{CD8F5A92-9565-4FBC-8B26-8FDEA49F8712}"/>
              </a:ext>
            </a:extLst>
          </p:cNvPr>
          <p:cNvSpPr>
            <a:spLocks noGrp="1" noChangeArrowheads="1"/>
          </p:cNvSpPr>
          <p:nvPr>
            <p:ph type="title" idx="4294967295"/>
          </p:nvPr>
        </p:nvSpPr>
        <p:spPr>
          <a:xfrm>
            <a:off x="609600" y="381000"/>
            <a:ext cx="6019800" cy="549275"/>
          </a:xfrm>
        </p:spPr>
        <p:txBody>
          <a:bodyPr/>
          <a:lstStyle/>
          <a:p>
            <a:r>
              <a:rPr lang="en-US" altLang="en-US" dirty="0"/>
              <a:t>No Cost to the Employee</a:t>
            </a:r>
          </a:p>
        </p:txBody>
      </p:sp>
      <p:sp>
        <p:nvSpPr>
          <p:cNvPr id="5" name="Rectangle 4">
            <a:extLst>
              <a:ext uri="{FF2B5EF4-FFF2-40B4-BE49-F238E27FC236}">
                <a16:creationId xmlns:a16="http://schemas.microsoft.com/office/drawing/2014/main" id="{BB8409F2-4865-4E72-B592-949F7C84FEBA}"/>
              </a:ext>
            </a:extLst>
          </p:cNvPr>
          <p:cNvSpPr>
            <a:spLocks noChangeArrowheads="1"/>
          </p:cNvSpPr>
          <p:nvPr/>
        </p:nvSpPr>
        <p:spPr bwMode="auto">
          <a:xfrm>
            <a:off x="7162800" y="566224"/>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a:t>
            </a:r>
          </a:p>
        </p:txBody>
      </p:sp>
    </p:spTree>
    <p:extLst>
      <p:ext uri="{BB962C8B-B14F-4D97-AF65-F5344CB8AC3E}">
        <p14:creationId xmlns:p14="http://schemas.microsoft.com/office/powerpoint/2010/main" val="29934947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C1B77BE7-7FE2-4907-BAC9-53F92953AFC2}"/>
              </a:ext>
            </a:extLst>
          </p:cNvPr>
          <p:cNvSpPr>
            <a:spLocks noGrp="1" noChangeArrowheads="1"/>
          </p:cNvSpPr>
          <p:nvPr>
            <p:ph idx="4294967295"/>
          </p:nvPr>
        </p:nvSpPr>
        <p:spPr>
          <a:xfrm>
            <a:off x="533400" y="1219200"/>
            <a:ext cx="7924800" cy="4419600"/>
          </a:xfrm>
        </p:spPr>
        <p:txBody>
          <a:bodyPr/>
          <a:lstStyle/>
          <a:p>
            <a:r>
              <a:rPr lang="en-US" altLang="en-US" dirty="0"/>
              <a:t>Hepatitis B vaccine shall be made available: </a:t>
            </a:r>
          </a:p>
          <a:p>
            <a:pPr lvl="1">
              <a:lnSpc>
                <a:spcPct val="130000"/>
              </a:lnSpc>
            </a:pPr>
            <a:r>
              <a:rPr lang="en-US" altLang="en-US" dirty="0"/>
              <a:t>After employee has received required training </a:t>
            </a:r>
          </a:p>
          <a:p>
            <a:pPr lvl="1">
              <a:lnSpc>
                <a:spcPct val="130000"/>
              </a:lnSpc>
            </a:pPr>
            <a:endParaRPr lang="en-US" altLang="en-US" sz="1000" dirty="0"/>
          </a:p>
          <a:p>
            <a:pPr lvl="1">
              <a:lnSpc>
                <a:spcPct val="130000"/>
              </a:lnSpc>
            </a:pPr>
            <a:r>
              <a:rPr lang="en-US" altLang="en-US" dirty="0"/>
              <a:t>Within 10 days of initial assignment to all employees with occupational exposure</a:t>
            </a:r>
          </a:p>
          <a:p>
            <a:pPr lvl="1">
              <a:lnSpc>
                <a:spcPct val="120000"/>
              </a:lnSpc>
            </a:pPr>
            <a:endParaRPr lang="en-US" altLang="en-US" sz="1000" dirty="0"/>
          </a:p>
          <a:p>
            <a:pPr lvl="1">
              <a:lnSpc>
                <a:spcPct val="120000"/>
              </a:lnSpc>
            </a:pPr>
            <a:r>
              <a:rPr lang="en-US" altLang="en-US" dirty="0"/>
              <a:t>Ensures employees receive appropriate medical follow-up after each specific exposure incident</a:t>
            </a:r>
          </a:p>
        </p:txBody>
      </p:sp>
      <p:sp>
        <p:nvSpPr>
          <p:cNvPr id="22531" name="Rectangle 6">
            <a:extLst>
              <a:ext uri="{FF2B5EF4-FFF2-40B4-BE49-F238E27FC236}">
                <a16:creationId xmlns:a16="http://schemas.microsoft.com/office/drawing/2014/main" id="{8C9D2A9A-449C-4FB7-845B-29AA7EABE229}"/>
              </a:ext>
            </a:extLst>
          </p:cNvPr>
          <p:cNvSpPr>
            <a:spLocks noGrp="1" noChangeArrowheads="1"/>
          </p:cNvSpPr>
          <p:nvPr>
            <p:ph type="title" idx="4294967295"/>
          </p:nvPr>
        </p:nvSpPr>
        <p:spPr>
          <a:xfrm>
            <a:off x="533400" y="304800"/>
            <a:ext cx="5334000" cy="641350"/>
          </a:xfrm>
        </p:spPr>
        <p:txBody>
          <a:bodyPr lIns="91440" tIns="45720" rIns="91440" bIns="45720" anchor="b"/>
          <a:lstStyle/>
          <a:p>
            <a:r>
              <a:rPr lang="en-US" altLang="en-US" dirty="0"/>
              <a:t>Hepatitis B Vaccination</a:t>
            </a:r>
          </a:p>
        </p:txBody>
      </p:sp>
      <p:sp>
        <p:nvSpPr>
          <p:cNvPr id="22533" name="Rectangle 5">
            <a:extLst>
              <a:ext uri="{FF2B5EF4-FFF2-40B4-BE49-F238E27FC236}">
                <a16:creationId xmlns:a16="http://schemas.microsoft.com/office/drawing/2014/main" id="{F0A97052-43A2-4EA9-8255-5157A7194635}"/>
              </a:ext>
            </a:extLst>
          </p:cNvPr>
          <p:cNvSpPr>
            <a:spLocks noChangeArrowheads="1"/>
          </p:cNvSpPr>
          <p:nvPr/>
        </p:nvSpPr>
        <p:spPr bwMode="auto">
          <a:xfrm>
            <a:off x="6705600" y="533400"/>
            <a:ext cx="196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1910.1030(f)(2)(i)</a:t>
            </a:r>
          </a:p>
        </p:txBody>
      </p:sp>
    </p:spTree>
    <p:extLst>
      <p:ext uri="{BB962C8B-B14F-4D97-AF65-F5344CB8AC3E}">
        <p14:creationId xmlns:p14="http://schemas.microsoft.com/office/powerpoint/2010/main" val="16678600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1364E298-FA78-4CE8-9F0E-9827AB525367}"/>
              </a:ext>
            </a:extLst>
          </p:cNvPr>
          <p:cNvSpPr>
            <a:spLocks noGrp="1" noChangeArrowheads="1"/>
          </p:cNvSpPr>
          <p:nvPr>
            <p:ph idx="4294967295"/>
          </p:nvPr>
        </p:nvSpPr>
        <p:spPr>
          <a:xfrm>
            <a:off x="533400" y="1189037"/>
            <a:ext cx="8382000" cy="4525963"/>
          </a:xfrm>
        </p:spPr>
        <p:txBody>
          <a:bodyPr/>
          <a:lstStyle/>
          <a:p>
            <a:pPr>
              <a:spcAft>
                <a:spcPct val="20000"/>
              </a:spcAft>
            </a:pPr>
            <a:r>
              <a:rPr lang="en-US" altLang="en-US" b="1" dirty="0"/>
              <a:t>Exceptions</a:t>
            </a:r>
          </a:p>
          <a:p>
            <a:pPr lvl="1">
              <a:spcAft>
                <a:spcPct val="20000"/>
              </a:spcAft>
            </a:pPr>
            <a:r>
              <a:rPr lang="en-US" altLang="en-US" dirty="0"/>
              <a:t>If the employee has previously completed the complete Hepatitis B vaccination series, </a:t>
            </a:r>
            <a:r>
              <a:rPr lang="en-US" altLang="en-US" b="1" i="1" dirty="0"/>
              <a:t>or</a:t>
            </a:r>
          </a:p>
          <a:p>
            <a:pPr lvl="1">
              <a:spcAft>
                <a:spcPct val="20000"/>
              </a:spcAft>
            </a:pPr>
            <a:endParaRPr lang="en-US" altLang="en-US" sz="1000" b="1" i="1" dirty="0"/>
          </a:p>
          <a:p>
            <a:pPr lvl="1">
              <a:spcAft>
                <a:spcPct val="20000"/>
              </a:spcAft>
            </a:pPr>
            <a:r>
              <a:rPr lang="en-US" altLang="en-US" dirty="0"/>
              <a:t>Immunity is confirmed through antibody testing, </a:t>
            </a:r>
            <a:r>
              <a:rPr lang="en-US" altLang="en-US" b="1" i="1" dirty="0"/>
              <a:t>or</a:t>
            </a:r>
          </a:p>
          <a:p>
            <a:pPr lvl="1">
              <a:spcAft>
                <a:spcPct val="20000"/>
              </a:spcAft>
            </a:pPr>
            <a:endParaRPr lang="en-US" altLang="en-US" sz="1000" b="1" i="1" dirty="0"/>
          </a:p>
          <a:p>
            <a:pPr lvl="1">
              <a:spcAft>
                <a:spcPct val="20000"/>
              </a:spcAft>
            </a:pPr>
            <a:r>
              <a:rPr lang="en-US" altLang="en-US" dirty="0"/>
              <a:t>The vaccine is contraindicated for medical reasons</a:t>
            </a:r>
          </a:p>
        </p:txBody>
      </p:sp>
      <p:sp>
        <p:nvSpPr>
          <p:cNvPr id="25604" name="Rectangle 4">
            <a:extLst>
              <a:ext uri="{FF2B5EF4-FFF2-40B4-BE49-F238E27FC236}">
                <a16:creationId xmlns:a16="http://schemas.microsoft.com/office/drawing/2014/main" id="{B911F9D0-775B-46BE-99DD-D038C7B89C8A}"/>
              </a:ext>
            </a:extLst>
          </p:cNvPr>
          <p:cNvSpPr>
            <a:spLocks noChangeArrowheads="1"/>
          </p:cNvSpPr>
          <p:nvPr/>
        </p:nvSpPr>
        <p:spPr bwMode="auto">
          <a:xfrm>
            <a:off x="6705600" y="533400"/>
            <a:ext cx="196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1910.1030(f)(2)(i)</a:t>
            </a:r>
          </a:p>
        </p:txBody>
      </p:sp>
      <p:sp>
        <p:nvSpPr>
          <p:cNvPr id="5" name="Rectangle 6">
            <a:extLst>
              <a:ext uri="{FF2B5EF4-FFF2-40B4-BE49-F238E27FC236}">
                <a16:creationId xmlns:a16="http://schemas.microsoft.com/office/drawing/2014/main" id="{406642D4-D1F7-41A0-9080-BD5BB8B0503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a:t>Hepatitis B Vaccination</a:t>
            </a:r>
            <a:endParaRPr lang="en-US" altLang="en-US" u="none" kern="0" dirty="0"/>
          </a:p>
        </p:txBody>
      </p:sp>
    </p:spTree>
    <p:extLst>
      <p:ext uri="{BB962C8B-B14F-4D97-AF65-F5344CB8AC3E}">
        <p14:creationId xmlns:p14="http://schemas.microsoft.com/office/powerpoint/2010/main" val="1779919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9">
            <a:extLst>
              <a:ext uri="{FF2B5EF4-FFF2-40B4-BE49-F238E27FC236}">
                <a16:creationId xmlns:a16="http://schemas.microsoft.com/office/drawing/2014/main" id="{DC46517C-2D6D-4761-AC5A-EDF76CAD2DAB}"/>
              </a:ext>
            </a:extLst>
          </p:cNvPr>
          <p:cNvSpPr>
            <a:spLocks noGrp="1" noChangeArrowheads="1"/>
          </p:cNvSpPr>
          <p:nvPr>
            <p:ph type="body" sz="half" idx="4294967295"/>
          </p:nvPr>
        </p:nvSpPr>
        <p:spPr>
          <a:xfrm>
            <a:off x="533400" y="1219200"/>
            <a:ext cx="8153400" cy="4311650"/>
          </a:xfrm>
        </p:spPr>
        <p:txBody>
          <a:bodyPr/>
          <a:lstStyle/>
          <a:p>
            <a:pPr marL="344488" indent="-344488">
              <a:spcAft>
                <a:spcPct val="25000"/>
              </a:spcAft>
            </a:pPr>
            <a:r>
              <a:rPr lang="en-US" altLang="en-US" dirty="0"/>
              <a:t>Participation in prescreening not prerequisite for receiving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Provided even if employee declines but later wants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Employee must sign statement when declining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Hepatitis B vaccination booster doses must be available to employees if recommended by the USPHS</a:t>
            </a:r>
          </a:p>
        </p:txBody>
      </p:sp>
      <p:sp>
        <p:nvSpPr>
          <p:cNvPr id="26628" name="Rectangle 4">
            <a:extLst>
              <a:ext uri="{FF2B5EF4-FFF2-40B4-BE49-F238E27FC236}">
                <a16:creationId xmlns:a16="http://schemas.microsoft.com/office/drawing/2014/main" id="{2A3EE166-2680-4645-B6A7-084236C608C7}"/>
              </a:ext>
            </a:extLst>
          </p:cNvPr>
          <p:cNvSpPr>
            <a:spLocks noChangeArrowheads="1"/>
          </p:cNvSpPr>
          <p:nvPr/>
        </p:nvSpPr>
        <p:spPr bwMode="auto">
          <a:xfrm>
            <a:off x="6858000" y="533400"/>
            <a:ext cx="182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 </a:t>
            </a:r>
          </a:p>
        </p:txBody>
      </p:sp>
      <p:sp>
        <p:nvSpPr>
          <p:cNvPr id="5" name="Rectangle 6">
            <a:extLst>
              <a:ext uri="{FF2B5EF4-FFF2-40B4-BE49-F238E27FC236}">
                <a16:creationId xmlns:a16="http://schemas.microsoft.com/office/drawing/2014/main" id="{FA5B9A4F-C5E4-4179-A21E-9FA6B04FA1A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a:t>Hepatitis B Vaccination</a:t>
            </a:r>
            <a:endParaRPr lang="en-US" altLang="en-US" u="none" kern="0" dirty="0"/>
          </a:p>
        </p:txBody>
      </p:sp>
    </p:spTree>
    <p:extLst>
      <p:ext uri="{BB962C8B-B14F-4D97-AF65-F5344CB8AC3E}">
        <p14:creationId xmlns:p14="http://schemas.microsoft.com/office/powerpoint/2010/main" val="3755134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9FAE2ED-521F-48C5-80C9-588EBC5441B9}"/>
              </a:ext>
            </a:extLst>
          </p:cNvPr>
          <p:cNvSpPr>
            <a:spLocks noGrp="1" noChangeArrowheads="1"/>
          </p:cNvSpPr>
          <p:nvPr>
            <p:ph type="title"/>
          </p:nvPr>
        </p:nvSpPr>
        <p:spPr>
          <a:xfrm>
            <a:off x="457200" y="381000"/>
            <a:ext cx="8458200" cy="549275"/>
          </a:xfrm>
        </p:spPr>
        <p:txBody>
          <a:bodyPr/>
          <a:lstStyle/>
          <a:p>
            <a:r>
              <a:rPr lang="en-US" altLang="en-US" dirty="0"/>
              <a:t> Objectives</a:t>
            </a:r>
          </a:p>
        </p:txBody>
      </p:sp>
      <p:sp>
        <p:nvSpPr>
          <p:cNvPr id="4099" name="Rectangle 3">
            <a:extLst>
              <a:ext uri="{FF2B5EF4-FFF2-40B4-BE49-F238E27FC236}">
                <a16:creationId xmlns:a16="http://schemas.microsoft.com/office/drawing/2014/main" id="{F9F8BA3C-053B-4532-A4BF-27FA74077A1A}"/>
              </a:ext>
            </a:extLst>
          </p:cNvPr>
          <p:cNvSpPr>
            <a:spLocks noGrp="1" noChangeArrowheads="1"/>
          </p:cNvSpPr>
          <p:nvPr>
            <p:ph type="body" idx="1"/>
          </p:nvPr>
        </p:nvSpPr>
        <p:spPr>
          <a:xfrm>
            <a:off x="571500" y="1143000"/>
            <a:ext cx="8229600" cy="4525963"/>
          </a:xfrm>
        </p:spPr>
        <p:txBody>
          <a:bodyPr/>
          <a:lstStyle/>
          <a:p>
            <a:pPr>
              <a:lnSpc>
                <a:spcPct val="150000"/>
              </a:lnSpc>
              <a:buFont typeface="Wingdings" panose="05000000000000000000" pitchFamily="2" charset="2"/>
              <a:buNone/>
            </a:pPr>
            <a:r>
              <a:rPr lang="en-US" altLang="en-US" dirty="0"/>
              <a:t>At the end of this course, students will:</a:t>
            </a:r>
          </a:p>
          <a:p>
            <a:pPr>
              <a:lnSpc>
                <a:spcPct val="150000"/>
              </a:lnSpc>
              <a:buFont typeface="Wingdings" panose="05000000000000000000" pitchFamily="2" charset="2"/>
              <a:buNone/>
            </a:pPr>
            <a:endParaRPr lang="en-US" altLang="en-US" sz="800" dirty="0"/>
          </a:p>
          <a:p>
            <a:r>
              <a:rPr lang="en-US" altLang="en-US" dirty="0"/>
              <a:t>Recognize the difference between collateral duty and primary duty</a:t>
            </a:r>
          </a:p>
          <a:p>
            <a:endParaRPr lang="en-US" altLang="en-US" dirty="0"/>
          </a:p>
          <a:p>
            <a:r>
              <a:rPr lang="en-US" altLang="en-US" dirty="0"/>
              <a:t>Be aware of requirements for first aid availability</a:t>
            </a:r>
          </a:p>
          <a:p>
            <a:endParaRPr lang="en-US" altLang="en-US" dirty="0"/>
          </a:p>
          <a:p>
            <a:r>
              <a:rPr lang="en-US" altLang="en-US" dirty="0"/>
              <a:t>Be able to explain how collateral and primary first aid duty relates to the bloodborne pathogens standard</a:t>
            </a:r>
          </a:p>
          <a:p>
            <a:pPr>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1010930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A9C2B16C-B994-4CA9-A9E4-E09E693686E0}"/>
              </a:ext>
            </a:extLst>
          </p:cNvPr>
          <p:cNvSpPr>
            <a:spLocks noGrp="1"/>
          </p:cNvSpPr>
          <p:nvPr>
            <p:ph idx="1"/>
          </p:nvPr>
        </p:nvSpPr>
        <p:spPr>
          <a:xfrm>
            <a:off x="533400" y="1219200"/>
            <a:ext cx="8077200" cy="4800600"/>
          </a:xfrm>
        </p:spPr>
        <p:txBody>
          <a:bodyPr/>
          <a:lstStyle/>
          <a:p>
            <a:r>
              <a:rPr lang="en-US" altLang="en-US" dirty="0"/>
              <a:t>Exemption only for collateral duty</a:t>
            </a:r>
          </a:p>
          <a:p>
            <a:endParaRPr lang="en-US" altLang="en-US" sz="800" dirty="0"/>
          </a:p>
          <a:p>
            <a:pPr lvl="1"/>
            <a:r>
              <a:rPr lang="en-US" altLang="en-US" dirty="0"/>
              <a:t>Vaccine series can be provided post-exposure </a:t>
            </a:r>
          </a:p>
          <a:p>
            <a:pPr lvl="1"/>
            <a:endParaRPr lang="en-US" altLang="en-US" sz="800" dirty="0"/>
          </a:p>
          <a:p>
            <a:pPr lvl="2"/>
            <a:r>
              <a:rPr lang="en-US" altLang="en-US" dirty="0"/>
              <a:t>Hepatitis B vaccine series must be made available within 24 hours of first aid incident</a:t>
            </a:r>
          </a:p>
          <a:p>
            <a:pPr lvl="2"/>
            <a:endParaRPr lang="en-US" altLang="en-US" sz="1200" dirty="0"/>
          </a:p>
          <a:p>
            <a:pPr lvl="2"/>
            <a:endParaRPr lang="en-US" altLang="en-US" sz="800" dirty="0"/>
          </a:p>
          <a:p>
            <a:pPr lvl="1"/>
            <a:r>
              <a:rPr lang="en-US" altLang="en-US" dirty="0"/>
              <a:t>The following conditions must be met for the exemption:</a:t>
            </a:r>
          </a:p>
          <a:p>
            <a:pPr lvl="1"/>
            <a:endParaRPr lang="en-US" altLang="en-US" sz="800" dirty="0"/>
          </a:p>
          <a:p>
            <a:pPr lvl="2"/>
            <a:r>
              <a:rPr lang="en-US" altLang="en-US" dirty="0"/>
              <a:t>Primary job assignment is not rendering first aid or other medical assistance, and </a:t>
            </a:r>
          </a:p>
          <a:p>
            <a:pPr lvl="2"/>
            <a:endParaRPr lang="en-US" altLang="en-US" sz="800" dirty="0"/>
          </a:p>
          <a:p>
            <a:pPr lvl="2"/>
            <a:r>
              <a:rPr lang="en-US" altLang="en-US" dirty="0"/>
              <a:t>Any first aid rendered is only as a collateral duty, responding solely to injuries resulting from workplace incidents, generally at the location where the incident occurred</a:t>
            </a:r>
          </a:p>
          <a:p>
            <a:pPr lvl="1"/>
            <a:endParaRPr lang="en-US" altLang="en-US" sz="1000" dirty="0"/>
          </a:p>
          <a:p>
            <a:pPr lvl="1"/>
            <a:endParaRPr lang="en-US" altLang="en-US" dirty="0"/>
          </a:p>
          <a:p>
            <a:pPr lvl="1"/>
            <a:endParaRPr lang="en-US" altLang="en-US" dirty="0"/>
          </a:p>
        </p:txBody>
      </p:sp>
      <p:sp>
        <p:nvSpPr>
          <p:cNvPr id="23555" name="Rectangle 6">
            <a:extLst>
              <a:ext uri="{FF2B5EF4-FFF2-40B4-BE49-F238E27FC236}">
                <a16:creationId xmlns:a16="http://schemas.microsoft.com/office/drawing/2014/main" id="{A4D3C380-7589-4060-971D-5D039459B6BB}"/>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178444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2"/>
            <a:r>
              <a:rPr lang="en-US" altLang="en-US" dirty="0"/>
              <a:t>Employer’s ECP must specifically contain the following:</a:t>
            </a:r>
          </a:p>
          <a:p>
            <a:pPr lvl="2"/>
            <a:endParaRPr lang="en-US" altLang="en-US" sz="1000" dirty="0"/>
          </a:p>
          <a:p>
            <a:pPr lvl="3"/>
            <a:r>
              <a:rPr lang="en-US" sz="1900" dirty="0"/>
              <a:t>Provision for a reporting procedure that ensures that all first aid incidents involving the presence of blood or OPIM will be reported to the employer before the end of the work shift during which the incident occurred</a:t>
            </a:r>
          </a:p>
          <a:p>
            <a:pPr lvl="3"/>
            <a:endParaRPr lang="en-US" sz="1000" dirty="0"/>
          </a:p>
          <a:p>
            <a:pPr lvl="4"/>
            <a:r>
              <a:rPr lang="en-US" sz="1800" dirty="0"/>
              <a:t>Report must include names of all first aid providers who rendered assistance, regardless of whether PPE was used and must describe the first aid incident, including time and date</a:t>
            </a:r>
          </a:p>
          <a:p>
            <a:pPr lvl="4"/>
            <a:endParaRPr lang="en-US" sz="1000" dirty="0"/>
          </a:p>
          <a:p>
            <a:pPr lvl="4"/>
            <a:r>
              <a:rPr lang="en-US" sz="1800" dirty="0"/>
              <a:t>Description must include a determination of whether or not, in addition to the presence of blood or OPIM, an "exposure incident,” as defined by the standard, occurred. </a:t>
            </a:r>
          </a:p>
        </p:txBody>
      </p:sp>
      <p:sp>
        <p:nvSpPr>
          <p:cNvPr id="6" name="Rectangle 6">
            <a:extLst>
              <a:ext uri="{FF2B5EF4-FFF2-40B4-BE49-F238E27FC236}">
                <a16:creationId xmlns:a16="http://schemas.microsoft.com/office/drawing/2014/main" id="{1497ECD2-8084-4FA0-AF9A-9E9C58D0CA2F}"/>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64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4"/>
            <a:r>
              <a:rPr lang="en-US" sz="1800" dirty="0"/>
              <a:t>This determination is necessary in order to ensure that the proper post-exposure evaluation, prophylaxis, and follow-up procedures required by paragraph (f)(3) – Post-exposure Evaluation and Follow-up – of the standard are made available immediately, whenever there has been an "exposure incident" as defined by the standard</a:t>
            </a:r>
          </a:p>
          <a:p>
            <a:pPr lvl="4"/>
            <a:endParaRPr lang="en-US" sz="1800" dirty="0"/>
          </a:p>
          <a:p>
            <a:pPr lvl="3"/>
            <a:r>
              <a:rPr lang="en-US" sz="1900" dirty="0"/>
              <a:t>A report that lists all such first aid incidents, that is readily available upon request, to all employees and to the Assistant Secretary</a:t>
            </a:r>
          </a:p>
          <a:p>
            <a:pPr lvl="3"/>
            <a:endParaRPr lang="en-US" sz="1900" dirty="0"/>
          </a:p>
          <a:p>
            <a:pPr lvl="3"/>
            <a:r>
              <a:rPr lang="en-US" sz="1900" dirty="0"/>
              <a:t>Provision for the bloodborne pathogens training program for designated first aiders to include the specifics of this reporting procedure</a:t>
            </a:r>
          </a:p>
          <a:p>
            <a:pPr lvl="3"/>
            <a:endParaRPr lang="en-US" altLang="en-US" dirty="0"/>
          </a:p>
        </p:txBody>
      </p:sp>
      <p:sp>
        <p:nvSpPr>
          <p:cNvPr id="6" name="Rectangle 6">
            <a:extLst>
              <a:ext uri="{FF2B5EF4-FFF2-40B4-BE49-F238E27FC236}">
                <a16:creationId xmlns:a16="http://schemas.microsoft.com/office/drawing/2014/main" id="{9BDEF3F6-AEF9-4B94-9CF6-B4453AE52089}"/>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9381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3"/>
            <a:r>
              <a:rPr lang="en-US" sz="1900" dirty="0"/>
              <a:t>Provision for the full hepatitis B vaccination series to be made available as soon as possible, but in no event later than 24 hours, to all unvaccinated first aid providers who have rendered assistance in any situation involving the presence of blood or OPIM, regardless of whether or not a specific "exposure incident," as defined by the standard, has occurred</a:t>
            </a:r>
          </a:p>
          <a:p>
            <a:pPr lvl="3"/>
            <a:endParaRPr lang="en-US" dirty="0"/>
          </a:p>
          <a:p>
            <a:r>
              <a:rPr lang="en-US" dirty="0"/>
              <a:t>All these requirements must be met, otherwise it is a violation of 1910.1030(f)(2)(</a:t>
            </a:r>
            <a:r>
              <a:rPr lang="en-US" dirty="0" err="1"/>
              <a:t>i</a:t>
            </a:r>
            <a:r>
              <a:rPr lang="en-US" dirty="0"/>
              <a:t>)</a:t>
            </a:r>
          </a:p>
          <a:p>
            <a:pPr lvl="3"/>
            <a:endParaRPr lang="en-US" altLang="en-US" dirty="0"/>
          </a:p>
        </p:txBody>
      </p:sp>
      <p:sp>
        <p:nvSpPr>
          <p:cNvPr id="6" name="Rectangle 6">
            <a:extLst>
              <a:ext uri="{FF2B5EF4-FFF2-40B4-BE49-F238E27FC236}">
                <a16:creationId xmlns:a16="http://schemas.microsoft.com/office/drawing/2014/main" id="{131D7FEE-577A-4081-A459-CF0323FD4862}"/>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pic>
        <p:nvPicPr>
          <p:cNvPr id="7" name="Picture 6">
            <a:extLst>
              <a:ext uri="{FF2B5EF4-FFF2-40B4-BE49-F238E27FC236}">
                <a16:creationId xmlns:a16="http://schemas.microsoft.com/office/drawing/2014/main" id="{76D61A60-4766-45DC-BB72-E1D76A68D47E}"/>
              </a:ext>
            </a:extLst>
          </p:cNvPr>
          <p:cNvPicPr/>
          <p:nvPr/>
        </p:nvPicPr>
        <p:blipFill rotWithShape="1">
          <a:blip r:embed="rId3">
            <a:extLst>
              <a:ext uri="{28A0092B-C50C-407E-A947-70E740481C1C}">
                <a14:useLocalDpi xmlns:a14="http://schemas.microsoft.com/office/drawing/2010/main" val="0"/>
              </a:ext>
            </a:extLst>
          </a:blip>
          <a:srcRect l="9136" t="16458" r="9276" b="52975"/>
          <a:stretch/>
        </p:blipFill>
        <p:spPr bwMode="auto">
          <a:xfrm>
            <a:off x="838200" y="4572635"/>
            <a:ext cx="7467600" cy="12185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5723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34C470BA-8FBA-4C3C-B6FC-56E7209306AE}"/>
              </a:ext>
            </a:extLst>
          </p:cNvPr>
          <p:cNvSpPr>
            <a:spLocks noGrp="1" noChangeArrowheads="1"/>
          </p:cNvSpPr>
          <p:nvPr>
            <p:ph type="body" idx="1"/>
          </p:nvPr>
        </p:nvSpPr>
        <p:spPr>
          <a:xfrm>
            <a:off x="533400" y="1219200"/>
            <a:ext cx="8077200" cy="4459288"/>
          </a:xfrm>
        </p:spPr>
        <p:txBody>
          <a:bodyPr/>
          <a:lstStyle/>
          <a:p>
            <a:r>
              <a:rPr lang="en-US" altLang="en-US" dirty="0"/>
              <a:t>Bloodborne Pathogens Standard - 29 CFR 1910.1030  </a:t>
            </a:r>
          </a:p>
          <a:p>
            <a:endParaRPr lang="en-US" altLang="en-US" sz="1200" dirty="0"/>
          </a:p>
          <a:p>
            <a:r>
              <a:rPr lang="en-US" altLang="en-US" dirty="0"/>
              <a:t>Compliance Directive - CPL 02-02-069 </a:t>
            </a:r>
          </a:p>
          <a:p>
            <a:endParaRPr lang="en-US" altLang="en-US" sz="1200" dirty="0"/>
          </a:p>
          <a:p>
            <a:r>
              <a:rPr lang="en-US" altLang="en-US" dirty="0"/>
              <a:t>Consultative Services - 919-707-7846</a:t>
            </a:r>
          </a:p>
          <a:p>
            <a:endParaRPr lang="en-US" altLang="en-US" sz="1200" dirty="0"/>
          </a:p>
          <a:p>
            <a:r>
              <a:rPr lang="en-US" altLang="en-US" dirty="0"/>
              <a:t>Education, Training and Technical Assistance -</a:t>
            </a:r>
            <a:br>
              <a:rPr lang="en-US" altLang="en-US" dirty="0"/>
            </a:br>
            <a:r>
              <a:rPr lang="en-US" altLang="en-US" dirty="0"/>
              <a:t>919-707-7876</a:t>
            </a:r>
          </a:p>
          <a:p>
            <a:endParaRPr lang="en-US" altLang="en-US" sz="1200" dirty="0"/>
          </a:p>
          <a:p>
            <a:r>
              <a:rPr lang="en-US" altLang="en-US" dirty="0"/>
              <a:t>Web Sites</a:t>
            </a:r>
          </a:p>
          <a:p>
            <a:pPr lvl="1"/>
            <a:r>
              <a:rPr lang="en-US" altLang="en-US" dirty="0">
                <a:hlinkClick r:id="rId3"/>
              </a:rPr>
              <a:t>www.osha.gov</a:t>
            </a:r>
            <a:endParaRPr lang="en-US" altLang="en-US" dirty="0"/>
          </a:p>
          <a:p>
            <a:pPr lvl="1"/>
            <a:r>
              <a:rPr lang="en-US" altLang="en-US" dirty="0">
                <a:hlinkClick r:id="rId4"/>
              </a:rPr>
              <a:t>www.labor.nc.gov</a:t>
            </a:r>
            <a:endParaRPr lang="en-US" altLang="en-US" dirty="0"/>
          </a:p>
        </p:txBody>
      </p:sp>
      <p:sp>
        <p:nvSpPr>
          <p:cNvPr id="27651" name="Rectangle 4">
            <a:extLst>
              <a:ext uri="{FF2B5EF4-FFF2-40B4-BE49-F238E27FC236}">
                <a16:creationId xmlns:a16="http://schemas.microsoft.com/office/drawing/2014/main" id="{00EB6E66-F11B-44CF-80E8-B7803DE444C2}"/>
              </a:ext>
            </a:extLst>
          </p:cNvPr>
          <p:cNvSpPr>
            <a:spLocks noGrp="1" noChangeArrowheads="1"/>
          </p:cNvSpPr>
          <p:nvPr>
            <p:ph type="title"/>
          </p:nvPr>
        </p:nvSpPr>
        <p:spPr>
          <a:xfrm>
            <a:off x="457200" y="381000"/>
            <a:ext cx="8458200" cy="554038"/>
          </a:xfrm>
        </p:spPr>
        <p:txBody>
          <a:bodyPr/>
          <a:lstStyle/>
          <a:p>
            <a:r>
              <a:rPr lang="en-US" altLang="en-US" dirty="0"/>
              <a:t> Resources</a:t>
            </a:r>
          </a:p>
        </p:txBody>
      </p:sp>
    </p:spTree>
    <p:extLst>
      <p:ext uri="{BB962C8B-B14F-4D97-AF65-F5344CB8AC3E}">
        <p14:creationId xmlns:p14="http://schemas.microsoft.com/office/powerpoint/2010/main" val="3938136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03BFC89-CB47-4CF5-BC43-00BE18A8D22F}"/>
              </a:ext>
            </a:extLst>
          </p:cNvPr>
          <p:cNvSpPr>
            <a:spLocks noGrp="1" noChangeArrowheads="1"/>
          </p:cNvSpPr>
          <p:nvPr>
            <p:ph type="title"/>
          </p:nvPr>
        </p:nvSpPr>
        <p:spPr>
          <a:xfrm>
            <a:off x="457200" y="381000"/>
            <a:ext cx="7924800" cy="549275"/>
          </a:xfrm>
        </p:spPr>
        <p:txBody>
          <a:bodyPr/>
          <a:lstStyle/>
          <a:p>
            <a:r>
              <a:rPr lang="en-US" altLang="en-US" dirty="0"/>
              <a:t> Summary</a:t>
            </a:r>
          </a:p>
        </p:txBody>
      </p:sp>
      <p:sp>
        <p:nvSpPr>
          <p:cNvPr id="28675" name="Rectangle 3">
            <a:extLst>
              <a:ext uri="{FF2B5EF4-FFF2-40B4-BE49-F238E27FC236}">
                <a16:creationId xmlns:a16="http://schemas.microsoft.com/office/drawing/2014/main" id="{2FD4E2E1-4B80-424C-A229-CB20670F747E}"/>
              </a:ext>
            </a:extLst>
          </p:cNvPr>
          <p:cNvSpPr>
            <a:spLocks noGrp="1" noChangeArrowheads="1"/>
          </p:cNvSpPr>
          <p:nvPr>
            <p:ph type="body" idx="1"/>
          </p:nvPr>
        </p:nvSpPr>
        <p:spPr>
          <a:xfrm>
            <a:off x="533400" y="1295400"/>
            <a:ext cx="7924800" cy="4525963"/>
          </a:xfrm>
        </p:spPr>
        <p:txBody>
          <a:bodyPr/>
          <a:lstStyle/>
          <a:p>
            <a:pPr>
              <a:spcBef>
                <a:spcPts val="1800"/>
              </a:spcBef>
              <a:spcAft>
                <a:spcPts val="1200"/>
              </a:spcAft>
              <a:buFont typeface="Wingdings" panose="05000000000000000000" pitchFamily="2" charset="2"/>
              <a:buNone/>
            </a:pPr>
            <a:r>
              <a:rPr lang="en-US" altLang="en-US" dirty="0"/>
              <a:t>In this course, we covered:</a:t>
            </a:r>
          </a:p>
          <a:p>
            <a:r>
              <a:rPr lang="en-US" altLang="en-US" dirty="0"/>
              <a:t>Difference between collateral duty and primary duty</a:t>
            </a:r>
          </a:p>
          <a:p>
            <a:endParaRPr lang="en-US" altLang="en-US" dirty="0"/>
          </a:p>
          <a:p>
            <a:r>
              <a:rPr lang="en-US" altLang="en-US" dirty="0"/>
              <a:t>Requirements for first aid availability</a:t>
            </a:r>
          </a:p>
          <a:p>
            <a:endParaRPr lang="en-US" altLang="en-US" dirty="0"/>
          </a:p>
          <a:p>
            <a:r>
              <a:rPr lang="en-US" altLang="en-US" dirty="0"/>
              <a:t>How collateral and primary first aid duty relates to the bloodborne pathogens standard</a:t>
            </a:r>
          </a:p>
          <a:p>
            <a:pPr>
              <a:spcAft>
                <a:spcPts val="1200"/>
              </a:spcAft>
            </a:pPr>
            <a:endParaRPr lang="en-US" altLang="en-US" dirty="0"/>
          </a:p>
          <a:p>
            <a:pPr>
              <a:lnSpc>
                <a:spcPct val="150000"/>
              </a:lnSpc>
              <a:buFont typeface="Wingdings" panose="05000000000000000000" pitchFamily="2" charset="2"/>
              <a:buNone/>
            </a:pPr>
            <a:endParaRPr lang="en-US" altLang="en-US" dirty="0"/>
          </a:p>
          <a:p>
            <a:pPr>
              <a:lnSpc>
                <a:spcPct val="150000"/>
              </a:lnSpc>
            </a:pPr>
            <a:endParaRPr lang="en-US" altLang="en-US" dirty="0"/>
          </a:p>
        </p:txBody>
      </p:sp>
    </p:spTree>
    <p:extLst>
      <p:ext uri="{BB962C8B-B14F-4D97-AF65-F5344CB8AC3E}">
        <p14:creationId xmlns:p14="http://schemas.microsoft.com/office/powerpoint/2010/main" val="48334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6E6AC13-A28E-4A5A-BD6C-B91298D9FEA5}"/>
              </a:ext>
            </a:extLst>
          </p:cNvPr>
          <p:cNvSpPr>
            <a:spLocks noGrp="1"/>
          </p:cNvSpPr>
          <p:nvPr>
            <p:ph type="title"/>
          </p:nvPr>
        </p:nvSpPr>
        <p:spPr>
          <a:xfrm>
            <a:off x="609600" y="381000"/>
            <a:ext cx="8305800" cy="554038"/>
          </a:xfrm>
        </p:spPr>
        <p:txBody>
          <a:bodyPr/>
          <a:lstStyle/>
          <a:p>
            <a:r>
              <a:rPr lang="en-US" altLang="en-US" dirty="0"/>
              <a:t>Collateral Duty Vs. Primary Duty</a:t>
            </a:r>
          </a:p>
        </p:txBody>
      </p:sp>
      <p:sp>
        <p:nvSpPr>
          <p:cNvPr id="5123" name="Content Placeholder 2">
            <a:extLst>
              <a:ext uri="{FF2B5EF4-FFF2-40B4-BE49-F238E27FC236}">
                <a16:creationId xmlns:a16="http://schemas.microsoft.com/office/drawing/2014/main" id="{8963A2D7-1056-4258-B46D-EDCCBB628016}"/>
              </a:ext>
            </a:extLst>
          </p:cNvPr>
          <p:cNvSpPr>
            <a:spLocks noGrp="1"/>
          </p:cNvSpPr>
          <p:nvPr>
            <p:ph idx="1"/>
          </p:nvPr>
        </p:nvSpPr>
        <p:spPr>
          <a:xfrm>
            <a:off x="533400" y="1219200"/>
            <a:ext cx="8229600" cy="4876800"/>
          </a:xfrm>
        </p:spPr>
        <p:txBody>
          <a:bodyPr/>
          <a:lstStyle/>
          <a:p>
            <a:r>
              <a:rPr lang="en-US" altLang="en-US" sz="2600" b="1" dirty="0"/>
              <a:t>Collateral duty</a:t>
            </a:r>
            <a:r>
              <a:rPr lang="en-US" altLang="en-US" sz="2600" dirty="0"/>
              <a:t>:</a:t>
            </a:r>
          </a:p>
          <a:p>
            <a:pPr lvl="1"/>
            <a:r>
              <a:rPr lang="en-US" altLang="en-US" sz="2200" dirty="0"/>
              <a:t>Not your primary job assignment</a:t>
            </a:r>
          </a:p>
          <a:p>
            <a:pPr lvl="1"/>
            <a:endParaRPr lang="en-US" altLang="en-US" sz="1000" dirty="0"/>
          </a:p>
          <a:p>
            <a:pPr lvl="1"/>
            <a:r>
              <a:rPr lang="en-US" altLang="en-US" sz="2200" dirty="0"/>
              <a:t>You provide first aid, responding solely to injuries resulting from workplace incidents, generally at the location where the incident occurred.</a:t>
            </a:r>
          </a:p>
          <a:p>
            <a:pPr lvl="2"/>
            <a:endParaRPr lang="en-US" altLang="en-US" sz="1000" dirty="0"/>
          </a:p>
          <a:p>
            <a:pPr lvl="1"/>
            <a:r>
              <a:rPr lang="en-US" altLang="en-US" sz="2200" dirty="0"/>
              <a:t>Examples: teacher, camp counselor</a:t>
            </a:r>
          </a:p>
          <a:p>
            <a:pPr lvl="1"/>
            <a:endParaRPr lang="en-US" altLang="en-US" dirty="0"/>
          </a:p>
          <a:p>
            <a:r>
              <a:rPr lang="en-US" altLang="en-US" sz="2600" b="1" dirty="0"/>
              <a:t>Primary duty</a:t>
            </a:r>
            <a:r>
              <a:rPr lang="en-US" altLang="en-US" sz="2600" dirty="0"/>
              <a:t>:</a:t>
            </a:r>
          </a:p>
          <a:p>
            <a:pPr lvl="1"/>
            <a:r>
              <a:rPr lang="en-US" altLang="en-US" sz="2200" dirty="0"/>
              <a:t>You are designated as a first aid provider and responsible to render first aid and medical assistance</a:t>
            </a:r>
          </a:p>
          <a:p>
            <a:endParaRPr lang="en-US" altLang="en-US" sz="1000" dirty="0"/>
          </a:p>
          <a:p>
            <a:pPr lvl="1"/>
            <a:r>
              <a:rPr lang="en-US" altLang="en-US" sz="2200" dirty="0"/>
              <a:t>Examples: emergency medical service personnel, lifeguard, plant nurse</a:t>
            </a:r>
          </a:p>
          <a:p>
            <a:pPr lvl="1"/>
            <a:endParaRPr lang="en-US" altLang="en-US" dirty="0"/>
          </a:p>
        </p:txBody>
      </p:sp>
    </p:spTree>
    <p:extLst>
      <p:ext uri="{BB962C8B-B14F-4D97-AF65-F5344CB8AC3E}">
        <p14:creationId xmlns:p14="http://schemas.microsoft.com/office/powerpoint/2010/main" val="137054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538D1A7-0A07-4941-B9A5-00E915D2214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7171" name="Rectangle 3">
            <a:extLst>
              <a:ext uri="{FF2B5EF4-FFF2-40B4-BE49-F238E27FC236}">
                <a16:creationId xmlns:a16="http://schemas.microsoft.com/office/drawing/2014/main" id="{67861E67-08D8-4E98-AE7E-9F862772B67A}"/>
              </a:ext>
            </a:extLst>
          </p:cNvPr>
          <p:cNvSpPr>
            <a:spLocks noGrp="1" noChangeArrowheads="1"/>
          </p:cNvSpPr>
          <p:nvPr>
            <p:ph type="body" idx="1"/>
          </p:nvPr>
        </p:nvSpPr>
        <p:spPr>
          <a:xfrm>
            <a:off x="533400" y="1295400"/>
            <a:ext cx="8382000" cy="4535488"/>
          </a:xfrm>
        </p:spPr>
        <p:txBody>
          <a:bodyPr/>
          <a:lstStyle/>
          <a:p>
            <a:pPr>
              <a:lnSpc>
                <a:spcPct val="90000"/>
              </a:lnSpc>
            </a:pPr>
            <a:r>
              <a:rPr lang="en-US" altLang="en-US" b="1" dirty="0"/>
              <a:t>General Industry</a:t>
            </a:r>
            <a:r>
              <a:rPr lang="en-US" altLang="en-US" dirty="0"/>
              <a:t> </a:t>
            </a:r>
            <a:r>
              <a:rPr lang="en-US" altLang="en-US" b="1" dirty="0"/>
              <a:t>–</a:t>
            </a:r>
            <a:r>
              <a:rPr lang="en-US" altLang="en-US" dirty="0"/>
              <a:t> 29 CFR 1910.151 </a:t>
            </a:r>
          </a:p>
          <a:p>
            <a:pPr>
              <a:lnSpc>
                <a:spcPct val="90000"/>
              </a:lnSpc>
            </a:pPr>
            <a:endParaRPr lang="en-US" altLang="en-US" dirty="0"/>
          </a:p>
          <a:p>
            <a:pPr>
              <a:lnSpc>
                <a:spcPct val="90000"/>
              </a:lnSpc>
            </a:pPr>
            <a:r>
              <a:rPr lang="en-US" altLang="en-US" b="1" dirty="0"/>
              <a:t>Construction – </a:t>
            </a:r>
            <a:r>
              <a:rPr lang="en-US" altLang="en-US" dirty="0"/>
              <a:t>29 CFR 1926.50</a:t>
            </a:r>
          </a:p>
        </p:txBody>
      </p:sp>
      <p:grpSp>
        <p:nvGrpSpPr>
          <p:cNvPr id="4" name="Group 5">
            <a:extLst>
              <a:ext uri="{FF2B5EF4-FFF2-40B4-BE49-F238E27FC236}">
                <a16:creationId xmlns:a16="http://schemas.microsoft.com/office/drawing/2014/main" id="{57B523C5-DFEA-4DD8-A010-A0F9E2764658}"/>
              </a:ext>
            </a:extLst>
          </p:cNvPr>
          <p:cNvGrpSpPr>
            <a:grpSpLocks/>
          </p:cNvGrpSpPr>
          <p:nvPr/>
        </p:nvGrpSpPr>
        <p:grpSpPr bwMode="auto">
          <a:xfrm>
            <a:off x="2133600" y="2702330"/>
            <a:ext cx="4686300" cy="3148013"/>
            <a:chOff x="5867400" y="4114800"/>
            <a:chExt cx="2667000" cy="1781175"/>
          </a:xfrm>
        </p:grpSpPr>
        <p:pic>
          <p:nvPicPr>
            <p:cNvPr id="5" name="Picture 4" descr="regbooks2.jpg">
              <a:extLst>
                <a:ext uri="{FF2B5EF4-FFF2-40B4-BE49-F238E27FC236}">
                  <a16:creationId xmlns:a16="http://schemas.microsoft.com/office/drawing/2014/main" id="{3698C4A6-80D6-47BD-9EA0-9967D9DC2A3F}"/>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7400" y="4114800"/>
              <a:ext cx="2667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D4D9D9A7-B96E-4916-9FC2-8E420694C2F1}"/>
                </a:ext>
              </a:extLst>
            </p:cNvPr>
            <p:cNvSpPr txBox="1">
              <a:spLocks noChangeArrowheads="1"/>
            </p:cNvSpPr>
            <p:nvPr/>
          </p:nvSpPr>
          <p:spPr bwMode="auto">
            <a:xfrm>
              <a:off x="6934200" y="55626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u="sng">
                  <a:solidFill>
                    <a:schemeClr val="tx1"/>
                  </a:solidFill>
                  <a:latin typeface="Arial" panose="020B0604020202020204" pitchFamily="34" charset="0"/>
                </a:defRPr>
              </a:lvl1pPr>
              <a:lvl2pPr marL="742950" indent="-285750">
                <a:defRPr sz="2000" u="sng">
                  <a:solidFill>
                    <a:schemeClr val="tx1"/>
                  </a:solidFill>
                  <a:latin typeface="Arial" panose="020B0604020202020204" pitchFamily="34" charset="0"/>
                </a:defRPr>
              </a:lvl2pPr>
              <a:lvl3pPr marL="1143000" indent="-228600">
                <a:defRPr sz="2000" u="sng">
                  <a:solidFill>
                    <a:schemeClr val="tx1"/>
                  </a:solidFill>
                  <a:latin typeface="Arial" panose="020B0604020202020204" pitchFamily="34" charset="0"/>
                </a:defRPr>
              </a:lvl3pPr>
              <a:lvl4pPr marL="1600200" indent="-228600">
                <a:defRPr sz="2000" u="sng">
                  <a:solidFill>
                    <a:schemeClr val="tx1"/>
                  </a:solidFill>
                  <a:latin typeface="Arial" panose="020B0604020202020204" pitchFamily="34" charset="0"/>
                </a:defRPr>
              </a:lvl4pPr>
              <a:lvl5pPr marL="2057400" indent="-228600">
                <a:defRPr sz="2000" u="sng">
                  <a:solidFill>
                    <a:schemeClr val="tx1"/>
                  </a:solidFill>
                  <a:latin typeface="Arial" panose="020B0604020202020204" pitchFamily="34" charset="0"/>
                </a:defRPr>
              </a:lvl5pPr>
              <a:lvl6pPr marL="2514600" indent="-228600" eaLnBrk="0" fontAlgn="base" hangingPunct="0">
                <a:spcBef>
                  <a:spcPct val="0"/>
                </a:spcBef>
                <a:spcAft>
                  <a:spcPct val="0"/>
                </a:spcAft>
                <a:defRPr sz="2000" u="sng">
                  <a:solidFill>
                    <a:schemeClr val="tx1"/>
                  </a:solidFill>
                  <a:latin typeface="Arial" panose="020B0604020202020204" pitchFamily="34" charset="0"/>
                </a:defRPr>
              </a:lvl6pPr>
              <a:lvl7pPr marL="2971800" indent="-228600" eaLnBrk="0" fontAlgn="base" hangingPunct="0">
                <a:spcBef>
                  <a:spcPct val="0"/>
                </a:spcBef>
                <a:spcAft>
                  <a:spcPct val="0"/>
                </a:spcAft>
                <a:defRPr sz="2000" u="sng">
                  <a:solidFill>
                    <a:schemeClr val="tx1"/>
                  </a:solidFill>
                  <a:latin typeface="Arial" panose="020B0604020202020204" pitchFamily="34" charset="0"/>
                </a:defRPr>
              </a:lvl7pPr>
              <a:lvl8pPr marL="3429000" indent="-228600" eaLnBrk="0" fontAlgn="base" hangingPunct="0">
                <a:spcBef>
                  <a:spcPct val="0"/>
                </a:spcBef>
                <a:spcAft>
                  <a:spcPct val="0"/>
                </a:spcAft>
                <a:defRPr sz="2000" u="sng">
                  <a:solidFill>
                    <a:schemeClr val="tx1"/>
                  </a:solidFill>
                  <a:latin typeface="Arial" panose="020B0604020202020204" pitchFamily="34" charset="0"/>
                </a:defRPr>
              </a:lvl8pPr>
              <a:lvl9pPr marL="3886200" indent="-228600" eaLnBrk="0" fontAlgn="base" hangingPunct="0">
                <a:spcBef>
                  <a:spcPct val="0"/>
                </a:spcBef>
                <a:spcAft>
                  <a:spcPct val="0"/>
                </a:spcAft>
                <a:defRPr sz="2000" u="sng">
                  <a:solidFill>
                    <a:schemeClr val="tx1"/>
                  </a:solidFill>
                  <a:latin typeface="Arial" panose="020B0604020202020204" pitchFamily="34" charset="0"/>
                </a:defRPr>
              </a:lvl9pPr>
            </a:lstStyle>
            <a:p>
              <a:r>
                <a:rPr lang="en-US" altLang="en-US" sz="600" u="none" dirty="0"/>
                <a:t>Mancomm ©</a:t>
              </a:r>
            </a:p>
          </p:txBody>
        </p:sp>
      </p:grpSp>
      <p:sp>
        <p:nvSpPr>
          <p:cNvPr id="2" name="TextBox 1">
            <a:extLst>
              <a:ext uri="{FF2B5EF4-FFF2-40B4-BE49-F238E27FC236}">
                <a16:creationId xmlns:a16="http://schemas.microsoft.com/office/drawing/2014/main" id="{F6A140F0-AFE4-477A-BAD8-FA32F5767747}"/>
              </a:ext>
            </a:extLst>
          </p:cNvPr>
          <p:cNvSpPr txBox="1"/>
          <p:nvPr/>
        </p:nvSpPr>
        <p:spPr>
          <a:xfrm>
            <a:off x="4008120" y="5471190"/>
            <a:ext cx="1326969" cy="230832"/>
          </a:xfrm>
          <a:prstGeom prst="rect">
            <a:avLst/>
          </a:prstGeom>
          <a:noFill/>
        </p:spPr>
        <p:txBody>
          <a:bodyPr wrap="square" rtlCol="0">
            <a:spAutoFit/>
          </a:bodyPr>
          <a:lstStyle/>
          <a:p>
            <a:r>
              <a:rPr lang="en-US" sz="900" u="none" dirty="0">
                <a:latin typeface="+mn-lt"/>
              </a:rPr>
              <a:t>NCDOL Photo Library</a:t>
            </a:r>
          </a:p>
        </p:txBody>
      </p:sp>
    </p:spTree>
    <p:extLst>
      <p:ext uri="{BB962C8B-B14F-4D97-AF65-F5344CB8AC3E}">
        <p14:creationId xmlns:p14="http://schemas.microsoft.com/office/powerpoint/2010/main" val="12416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17F3EF-6EAA-4E93-A014-D5D7EF6B9D52}"/>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195" name="Rectangle 3">
            <a:extLst>
              <a:ext uri="{FF2B5EF4-FFF2-40B4-BE49-F238E27FC236}">
                <a16:creationId xmlns:a16="http://schemas.microsoft.com/office/drawing/2014/main" id="{EB944576-0600-4EED-804F-79E0CCA8E288}"/>
              </a:ext>
            </a:extLst>
          </p:cNvPr>
          <p:cNvSpPr>
            <a:spLocks noGrp="1" noChangeArrowheads="1"/>
          </p:cNvSpPr>
          <p:nvPr>
            <p:ph type="body" idx="1"/>
          </p:nvPr>
        </p:nvSpPr>
        <p:spPr>
          <a:xfrm>
            <a:off x="533400" y="1179512"/>
            <a:ext cx="8001000" cy="4840288"/>
          </a:xfrm>
        </p:spPr>
        <p:txBody>
          <a:bodyPr/>
          <a:lstStyle/>
          <a:p>
            <a:r>
              <a:rPr lang="en-US" altLang="en-US" sz="2600" b="1" dirty="0"/>
              <a:t>General Industry</a:t>
            </a:r>
          </a:p>
          <a:p>
            <a:endParaRPr lang="en-US" altLang="en-US" sz="800" dirty="0"/>
          </a:p>
          <a:p>
            <a:pPr lvl="1"/>
            <a:r>
              <a:rPr lang="en-US" altLang="en-US" sz="2200" dirty="0"/>
              <a:t>Employer shall ensure the ready availability of medical personnel for advice and consultation on matters of plant health</a:t>
            </a:r>
          </a:p>
          <a:p>
            <a:endParaRPr lang="en-US" altLang="en-US" sz="2200" dirty="0"/>
          </a:p>
          <a:p>
            <a:pPr lvl="1"/>
            <a:r>
              <a:rPr lang="en-US" altLang="en-US" sz="2200" dirty="0"/>
              <a:t>In the absence of an infirmary, clinic, or hospital in </a:t>
            </a:r>
            <a:r>
              <a:rPr lang="en-US" altLang="en-US" sz="2200" b="1" i="1" dirty="0"/>
              <a:t>near proximity </a:t>
            </a:r>
            <a:r>
              <a:rPr lang="en-US" altLang="en-US" sz="2200" dirty="0"/>
              <a:t>to the workplace which is used for the treatment of all injured employees, a person or persons shall be adequately trained to render first aid</a:t>
            </a:r>
          </a:p>
          <a:p>
            <a:endParaRPr lang="en-US" altLang="en-US" sz="2200" dirty="0"/>
          </a:p>
          <a:p>
            <a:pPr lvl="1"/>
            <a:r>
              <a:rPr lang="en-US" altLang="en-US" sz="2200" dirty="0"/>
              <a:t>When required to have a person adequately trained to render first aid then </a:t>
            </a:r>
            <a:r>
              <a:rPr lang="en-US" altLang="en-US" sz="2200" b="1" i="1" dirty="0"/>
              <a:t>adequate first aid supplies </a:t>
            </a:r>
            <a:r>
              <a:rPr lang="en-US" altLang="en-US" sz="2200" dirty="0"/>
              <a:t>shall be readily available</a:t>
            </a:r>
          </a:p>
        </p:txBody>
      </p:sp>
      <p:sp>
        <p:nvSpPr>
          <p:cNvPr id="8196" name="Rectangle 6">
            <a:extLst>
              <a:ext uri="{FF2B5EF4-FFF2-40B4-BE49-F238E27FC236}">
                <a16:creationId xmlns:a16="http://schemas.microsoft.com/office/drawing/2014/main" id="{38C94073-B557-4FFB-84EB-40B92EFDA7CE}"/>
              </a:ext>
            </a:extLst>
          </p:cNvPr>
          <p:cNvSpPr>
            <a:spLocks noChangeArrowheads="1"/>
          </p:cNvSpPr>
          <p:nvPr/>
        </p:nvSpPr>
        <p:spPr bwMode="auto">
          <a:xfrm>
            <a:off x="7467600" y="5334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1910.151</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398666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CE3DB25-BBCA-429F-AE28-7931A415CCC8}"/>
              </a:ext>
            </a:extLst>
          </p:cNvPr>
          <p:cNvSpPr>
            <a:spLocks noGrp="1" noChangeArrowheads="1"/>
          </p:cNvSpPr>
          <p:nvPr>
            <p:ph type="body" idx="1"/>
          </p:nvPr>
        </p:nvSpPr>
        <p:spPr>
          <a:xfrm>
            <a:off x="533400" y="914400"/>
            <a:ext cx="8077200" cy="5029200"/>
          </a:xfrm>
        </p:spPr>
        <p:txBody>
          <a:bodyPr/>
          <a:lstStyle/>
          <a:p>
            <a:pPr>
              <a:lnSpc>
                <a:spcPct val="80000"/>
              </a:lnSpc>
              <a:buFont typeface="Wingdings" panose="05000000000000000000" pitchFamily="2" charset="2"/>
              <a:buNone/>
            </a:pPr>
            <a:r>
              <a:rPr lang="en-US" altLang="en-US" sz="2000" b="1" dirty="0"/>
              <a:t>	</a:t>
            </a:r>
            <a:endParaRPr lang="en-US" altLang="en-US" dirty="0"/>
          </a:p>
          <a:p>
            <a:pPr>
              <a:spcAft>
                <a:spcPct val="10000"/>
              </a:spcAft>
            </a:pPr>
            <a:r>
              <a:rPr lang="en-US" altLang="en-US" b="1" dirty="0"/>
              <a:t>Construction Industry</a:t>
            </a:r>
          </a:p>
          <a:p>
            <a:pPr>
              <a:spcAft>
                <a:spcPct val="10000"/>
              </a:spcAft>
            </a:pPr>
            <a:endParaRPr lang="en-US" altLang="en-US" sz="800" dirty="0"/>
          </a:p>
          <a:p>
            <a:pPr lvl="1">
              <a:spcAft>
                <a:spcPct val="10000"/>
              </a:spcAft>
            </a:pPr>
            <a:r>
              <a:rPr lang="en-US" altLang="en-US" dirty="0"/>
              <a:t>Provisions shall be made prior to commencement of the project for prompt medical attention in case of serious injury</a:t>
            </a:r>
          </a:p>
          <a:p>
            <a:pPr lvl="1">
              <a:spcAft>
                <a:spcPct val="10000"/>
              </a:spcAft>
            </a:pPr>
            <a:endParaRPr lang="en-US" altLang="en-US" dirty="0"/>
          </a:p>
          <a:p>
            <a:pPr lvl="1">
              <a:spcAft>
                <a:spcPct val="10000"/>
              </a:spcAft>
            </a:pPr>
            <a:endParaRPr lang="en-US" altLang="en-US" sz="600" dirty="0"/>
          </a:p>
          <a:p>
            <a:pPr lvl="1"/>
            <a:r>
              <a:rPr lang="en-US" altLang="en-US" dirty="0"/>
              <a:t>Proper equipment for prompt transportation of the injured person to a physician or hospital, or a communication system for contacting necessary ambulance service, shall be provided</a:t>
            </a:r>
          </a:p>
        </p:txBody>
      </p:sp>
      <p:sp>
        <p:nvSpPr>
          <p:cNvPr id="10245" name="Rectangle 6">
            <a:extLst>
              <a:ext uri="{FF2B5EF4-FFF2-40B4-BE49-F238E27FC236}">
                <a16:creationId xmlns:a16="http://schemas.microsoft.com/office/drawing/2014/main" id="{90CD0DF5-CCAE-495E-AA62-DDFC9FDB1741}"/>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sp>
        <p:nvSpPr>
          <p:cNvPr id="7" name="Rectangle 2">
            <a:extLst>
              <a:ext uri="{FF2B5EF4-FFF2-40B4-BE49-F238E27FC236}">
                <a16:creationId xmlns:a16="http://schemas.microsoft.com/office/drawing/2014/main" id="{AA6ED140-EDFF-4FAB-9367-067BFFD3E73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50879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61BC5EA-E9FA-48A2-AFBB-66B595F0D9AE}"/>
              </a:ext>
            </a:extLst>
          </p:cNvPr>
          <p:cNvSpPr>
            <a:spLocks noGrp="1" noChangeArrowheads="1"/>
          </p:cNvSpPr>
          <p:nvPr>
            <p:ph type="body" idx="1"/>
          </p:nvPr>
        </p:nvSpPr>
        <p:spPr>
          <a:xfrm>
            <a:off x="457200" y="1143000"/>
            <a:ext cx="7696200" cy="5029200"/>
          </a:xfrm>
        </p:spPr>
        <p:txBody>
          <a:bodyPr/>
          <a:lstStyle/>
          <a:p>
            <a:pPr>
              <a:lnSpc>
                <a:spcPct val="90000"/>
              </a:lnSpc>
              <a:buFont typeface="Wingdings" panose="05000000000000000000" pitchFamily="2" charset="2"/>
              <a:buNone/>
            </a:pPr>
            <a:endParaRPr lang="en-US" altLang="en-US" sz="1200" dirty="0"/>
          </a:p>
          <a:p>
            <a:pPr lvl="1"/>
            <a:r>
              <a:rPr lang="en-US" altLang="en-US" dirty="0"/>
              <a:t>In the absence of an infirmary, clinic, hospital, or physician, that is </a:t>
            </a:r>
            <a:r>
              <a:rPr lang="en-US" altLang="en-US" b="1" i="1" dirty="0"/>
              <a:t>reasonably accessible </a:t>
            </a:r>
            <a:r>
              <a:rPr lang="en-US" altLang="en-US" dirty="0"/>
              <a:t>in terms of time and distance to the worksite, which is available for the treatment of injured employees, a person who has a </a:t>
            </a:r>
            <a:r>
              <a:rPr lang="en-US" altLang="en-US" b="1" i="1" dirty="0"/>
              <a:t>valid certificate </a:t>
            </a:r>
            <a:r>
              <a:rPr lang="en-US" altLang="en-US" dirty="0"/>
              <a:t>in first-aid training that can be verified by documentary evidence, shall be available at the worksite to render first aid</a:t>
            </a:r>
          </a:p>
          <a:p>
            <a:pPr lvl="1"/>
            <a:endParaRPr lang="en-US" altLang="en-US" dirty="0"/>
          </a:p>
          <a:p>
            <a:pPr lvl="1"/>
            <a:endParaRPr lang="en-US" altLang="en-US" sz="600" dirty="0"/>
          </a:p>
          <a:p>
            <a:pPr lvl="1"/>
            <a:r>
              <a:rPr lang="en-US" altLang="en-US" dirty="0"/>
              <a:t>First aid supplies shall be </a:t>
            </a:r>
            <a:r>
              <a:rPr lang="en-US" altLang="en-US" b="1" i="1" dirty="0"/>
              <a:t>easily accessible </a:t>
            </a:r>
            <a:r>
              <a:rPr lang="en-US" altLang="en-US" dirty="0"/>
              <a:t>when required</a:t>
            </a:r>
          </a:p>
        </p:txBody>
      </p:sp>
      <p:sp>
        <p:nvSpPr>
          <p:cNvPr id="11269" name="Rectangle 6">
            <a:extLst>
              <a:ext uri="{FF2B5EF4-FFF2-40B4-BE49-F238E27FC236}">
                <a16:creationId xmlns:a16="http://schemas.microsoft.com/office/drawing/2014/main" id="{02B5C20B-FE0E-48C7-947C-A38FD32A7632}"/>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sp>
        <p:nvSpPr>
          <p:cNvPr id="7" name="Rectangle 2">
            <a:extLst>
              <a:ext uri="{FF2B5EF4-FFF2-40B4-BE49-F238E27FC236}">
                <a16:creationId xmlns:a16="http://schemas.microsoft.com/office/drawing/2014/main" id="{B6586935-695D-454E-B13D-5DD367087F8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33493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B2A6C4A7-CA1C-458E-B86B-294218286888}"/>
              </a:ext>
            </a:extLst>
          </p:cNvPr>
          <p:cNvSpPr>
            <a:spLocks noGrp="1"/>
          </p:cNvSpPr>
          <p:nvPr>
            <p:ph idx="1"/>
          </p:nvPr>
        </p:nvSpPr>
        <p:spPr>
          <a:xfrm>
            <a:off x="457200" y="1295400"/>
            <a:ext cx="8001000" cy="4525963"/>
          </a:xfrm>
        </p:spPr>
        <p:txBody>
          <a:bodyPr/>
          <a:lstStyle/>
          <a:p>
            <a:pPr lvl="1"/>
            <a:r>
              <a:rPr lang="en-US" altLang="en-US" dirty="0"/>
              <a:t>In areas where 911 is not available, the telephone numbers of the physicians, hospitals, or ambulances shall be conspicuously posted</a:t>
            </a:r>
          </a:p>
          <a:p>
            <a:pPr lvl="1"/>
            <a:endParaRPr lang="en-US" altLang="en-US" sz="600" dirty="0"/>
          </a:p>
          <a:p>
            <a:pPr>
              <a:buFont typeface="Wingdings" panose="05000000000000000000" pitchFamily="2" charset="2"/>
              <a:buNone/>
            </a:pPr>
            <a:endParaRPr lang="en-US" altLang="en-US" sz="2400" dirty="0"/>
          </a:p>
        </p:txBody>
      </p:sp>
      <p:sp>
        <p:nvSpPr>
          <p:cNvPr id="7" name="Rectangle 2">
            <a:extLst>
              <a:ext uri="{FF2B5EF4-FFF2-40B4-BE49-F238E27FC236}">
                <a16:creationId xmlns:a16="http://schemas.microsoft.com/office/drawing/2014/main" id="{3E56C16F-CFF6-4E49-83F3-2DC2514D129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 name="Rectangle 6">
            <a:extLst>
              <a:ext uri="{FF2B5EF4-FFF2-40B4-BE49-F238E27FC236}">
                <a16:creationId xmlns:a16="http://schemas.microsoft.com/office/drawing/2014/main" id="{D499D049-AC10-483D-AF44-EB8635B254F7}"/>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pic>
        <p:nvPicPr>
          <p:cNvPr id="10" name="Picture 9">
            <a:extLst>
              <a:ext uri="{FF2B5EF4-FFF2-40B4-BE49-F238E27FC236}">
                <a16:creationId xmlns:a16="http://schemas.microsoft.com/office/drawing/2014/main" id="{1354F54C-E849-4E48-A1C2-15AB87B9E56B}"/>
              </a:ext>
            </a:extLst>
          </p:cNvPr>
          <p:cNvPicPr/>
          <p:nvPr/>
        </p:nvPicPr>
        <p:blipFill rotWithShape="1">
          <a:blip r:embed="rId3">
            <a:extLst>
              <a:ext uri="{28A0092B-C50C-407E-A947-70E740481C1C}">
                <a14:useLocalDpi xmlns:a14="http://schemas.microsoft.com/office/drawing/2010/main" val="0"/>
              </a:ext>
            </a:extLst>
          </a:blip>
          <a:srcRect l="5448" t="10580" r="54647" b="27997"/>
          <a:stretch/>
        </p:blipFill>
        <p:spPr bwMode="auto">
          <a:xfrm>
            <a:off x="5562600" y="2895600"/>
            <a:ext cx="2676525" cy="2828925"/>
          </a:xfrm>
          <a:prstGeom prst="rect">
            <a:avLst/>
          </a:prstGeom>
          <a:noFill/>
          <a:ln>
            <a:solidFill>
              <a:schemeClr val="bg1">
                <a:lumMod val="85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0788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0169AB-E517-4565-B2FA-60AC803336D1}"/>
              </a:ext>
            </a:extLst>
          </p:cNvPr>
          <p:cNvSpPr>
            <a:spLocks noGrp="1" noChangeArrowheads="1"/>
          </p:cNvSpPr>
          <p:nvPr>
            <p:ph type="title"/>
          </p:nvPr>
        </p:nvSpPr>
        <p:spPr>
          <a:xfrm>
            <a:off x="533400" y="0"/>
            <a:ext cx="7924800" cy="1046440"/>
          </a:xfrm>
        </p:spPr>
        <p:txBody>
          <a:bodyPr/>
          <a:lstStyle/>
          <a:p>
            <a:r>
              <a:rPr lang="en-US" altLang="en-US" sz="3400" dirty="0"/>
              <a:t>“In Near Proximity”</a:t>
            </a:r>
            <a:br>
              <a:rPr lang="en-US" altLang="en-US" sz="3400" dirty="0"/>
            </a:br>
            <a:r>
              <a:rPr lang="en-US" altLang="en-US" sz="3400" dirty="0"/>
              <a:t>“Reasonably Accessible”</a:t>
            </a:r>
          </a:p>
        </p:txBody>
      </p:sp>
      <p:sp>
        <p:nvSpPr>
          <p:cNvPr id="13315" name="Rectangle 3">
            <a:extLst>
              <a:ext uri="{FF2B5EF4-FFF2-40B4-BE49-F238E27FC236}">
                <a16:creationId xmlns:a16="http://schemas.microsoft.com/office/drawing/2014/main" id="{A6F37038-865F-40EA-953E-FDA661E3011B}"/>
              </a:ext>
            </a:extLst>
          </p:cNvPr>
          <p:cNvSpPr>
            <a:spLocks noGrp="1" noChangeArrowheads="1"/>
          </p:cNvSpPr>
          <p:nvPr>
            <p:ph type="body" idx="1"/>
          </p:nvPr>
        </p:nvSpPr>
        <p:spPr>
          <a:xfrm>
            <a:off x="533400" y="1157287"/>
            <a:ext cx="7772400" cy="4862513"/>
          </a:xfrm>
        </p:spPr>
        <p:txBody>
          <a:bodyPr/>
          <a:lstStyle/>
          <a:p>
            <a:pPr>
              <a:lnSpc>
                <a:spcPct val="90000"/>
              </a:lnSpc>
            </a:pPr>
            <a:r>
              <a:rPr lang="en-US" altLang="en-US" sz="2600" dirty="0"/>
              <a:t>Interpretation letters </a:t>
            </a:r>
          </a:p>
          <a:p>
            <a:pPr lvl="1"/>
            <a:r>
              <a:rPr lang="en-US" altLang="en-US" sz="2200" dirty="0">
                <a:hlinkClick r:id="rId3"/>
              </a:rPr>
              <a:t>1/16/2007</a:t>
            </a:r>
            <a:endParaRPr lang="en-US" altLang="en-US" sz="2200" dirty="0"/>
          </a:p>
          <a:p>
            <a:pPr lvl="1"/>
            <a:endParaRPr lang="en-US" altLang="en-US" sz="1000" dirty="0"/>
          </a:p>
          <a:p>
            <a:pPr lvl="1"/>
            <a:r>
              <a:rPr lang="en-US" altLang="en-US" sz="2200" dirty="0">
                <a:hlinkClick r:id="rId4"/>
              </a:rPr>
              <a:t>3/23/2007</a:t>
            </a:r>
            <a:endParaRPr lang="en-US" altLang="en-US" sz="2200" dirty="0"/>
          </a:p>
          <a:p>
            <a:pPr lvl="1"/>
            <a:endParaRPr lang="en-US" altLang="en-US" sz="800" dirty="0"/>
          </a:p>
          <a:p>
            <a:pPr lvl="1"/>
            <a:endParaRPr lang="en-US" altLang="en-US" sz="800" dirty="0"/>
          </a:p>
          <a:p>
            <a:pPr>
              <a:lnSpc>
                <a:spcPct val="90000"/>
              </a:lnSpc>
            </a:pPr>
            <a:r>
              <a:rPr lang="en-US" altLang="en-US" sz="2600" dirty="0"/>
              <a:t>OSHA has long interpreted the term “in near proximity” and “reasonably accessible” to mean that emergency care must be available within no more than 3-4 minutes from the workplace</a:t>
            </a:r>
          </a:p>
          <a:p>
            <a:pPr>
              <a:lnSpc>
                <a:spcPct val="90000"/>
              </a:lnSpc>
            </a:pPr>
            <a:endParaRPr lang="en-US" altLang="en-US" sz="800" dirty="0"/>
          </a:p>
          <a:p>
            <a:pPr>
              <a:lnSpc>
                <a:spcPct val="90000"/>
              </a:lnSpc>
            </a:pPr>
            <a:endParaRPr lang="en-US" altLang="en-US" sz="800" dirty="0"/>
          </a:p>
          <a:p>
            <a:pPr>
              <a:lnSpc>
                <a:spcPct val="90000"/>
              </a:lnSpc>
            </a:pPr>
            <a:r>
              <a:rPr lang="en-US" altLang="en-US" sz="2600" dirty="0"/>
              <a:t>OSHA does exercise discretion for particular cases</a:t>
            </a:r>
          </a:p>
          <a:p>
            <a:pPr>
              <a:lnSpc>
                <a:spcPct val="90000"/>
              </a:lnSpc>
            </a:pPr>
            <a:endParaRPr lang="en-US" altLang="en-US" sz="800" dirty="0"/>
          </a:p>
          <a:p>
            <a:pPr lvl="1">
              <a:lnSpc>
                <a:spcPct val="90000"/>
              </a:lnSpc>
            </a:pPr>
            <a:r>
              <a:rPr lang="en-US" altLang="en-US" sz="2200" dirty="0"/>
              <a:t>Possibility of serious work-related injuries is less likely</a:t>
            </a:r>
          </a:p>
          <a:p>
            <a:pPr lvl="2">
              <a:lnSpc>
                <a:spcPct val="90000"/>
              </a:lnSpc>
            </a:pPr>
            <a:endParaRPr lang="en-US" altLang="en-US" sz="1000" dirty="0"/>
          </a:p>
          <a:p>
            <a:pPr lvl="2">
              <a:lnSpc>
                <a:spcPct val="90000"/>
              </a:lnSpc>
            </a:pPr>
            <a:r>
              <a:rPr lang="en-US" altLang="en-US" dirty="0"/>
              <a:t>Up to 15 minutes may be reasonable</a:t>
            </a:r>
          </a:p>
        </p:txBody>
      </p:sp>
      <p:sp>
        <p:nvSpPr>
          <p:cNvPr id="13316" name="Rectangle 6">
            <a:extLst>
              <a:ext uri="{FF2B5EF4-FFF2-40B4-BE49-F238E27FC236}">
                <a16:creationId xmlns:a16="http://schemas.microsoft.com/office/drawing/2014/main" id="{1DBDFD2F-FF7C-4483-A0C2-F2FCA2C8A887}"/>
              </a:ext>
            </a:extLst>
          </p:cNvPr>
          <p:cNvSpPr>
            <a:spLocks noChangeArrowheads="1"/>
          </p:cNvSpPr>
          <p:nvPr/>
        </p:nvSpPr>
        <p:spPr bwMode="auto">
          <a:xfrm>
            <a:off x="6629400" y="531812"/>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1910.151/1926.50</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651701992"/>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27489</TotalTime>
  <Pages>1</Pages>
  <Words>1758</Words>
  <Application>Microsoft Office PowerPoint</Application>
  <PresentationFormat>Letter Paper (8.5x11 in)</PresentationFormat>
  <Paragraphs>263</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Symbol</vt:lpstr>
      <vt:lpstr>Times New Roman</vt:lpstr>
      <vt:lpstr>Wingdings</vt:lpstr>
      <vt:lpstr>NCDOL  Standard</vt:lpstr>
      <vt:lpstr>Collateral First Aid Requirements</vt:lpstr>
      <vt:lpstr> Objectives</vt:lpstr>
      <vt:lpstr>Collateral Duty Vs. Primary Duty</vt:lpstr>
      <vt:lpstr> Medical Services and First Aid</vt:lpstr>
      <vt:lpstr> Medical Services and First Aid</vt:lpstr>
      <vt:lpstr> Medical Services and First Aid</vt:lpstr>
      <vt:lpstr> Medical Services and First Aid</vt:lpstr>
      <vt:lpstr> Medical Services and First Aid</vt:lpstr>
      <vt:lpstr>“In Near Proximity” “Reasonably Accessible”</vt:lpstr>
      <vt:lpstr>Other Standards With First Aid Requirements</vt:lpstr>
      <vt:lpstr>Bloodborne Pathogens (BBP) Standard</vt:lpstr>
      <vt:lpstr> “Occupational Exposure”</vt:lpstr>
      <vt:lpstr> Highlights of BBP Standard</vt:lpstr>
      <vt:lpstr> Highlights of BBP Standard</vt:lpstr>
      <vt:lpstr>Hepatitis B Vaccination</vt:lpstr>
      <vt:lpstr>No Cost to the Employee</vt:lpstr>
      <vt:lpstr>Hepatitis B Vaccination</vt:lpstr>
      <vt:lpstr>PowerPoint Presentation</vt:lpstr>
      <vt:lpstr>PowerPoint Presentation</vt:lpstr>
      <vt:lpstr>Hepatitis B Vaccine Delay Option</vt:lpstr>
      <vt:lpstr>Hepatitis B Vaccine Delay Option</vt:lpstr>
      <vt:lpstr>Hepatitis B Vaccine Delay Option</vt:lpstr>
      <vt:lpstr>Hepatitis B Vaccine Delay Option</vt:lpstr>
      <vt:lpstr> Resources</vt:lpstr>
      <vt:lpstr> 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Wilder, Tom</dc:creator>
  <cp:lastModifiedBy>Garcia, Elma</cp:lastModifiedBy>
  <cp:revision>11</cp:revision>
  <cp:lastPrinted>2015-07-13T17:43:25Z</cp:lastPrinted>
  <dcterms:created xsi:type="dcterms:W3CDTF">2001-05-15T12:53:32Z</dcterms:created>
  <dcterms:modified xsi:type="dcterms:W3CDTF">2025-02-05T15:28:10Z</dcterms:modified>
</cp:coreProperties>
</file>