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391" r:id="rId27"/>
  </p:sldIdLst>
  <p:sldSz cx="9144000" cy="6858000" type="letter"/>
  <p:notesSz cx="7077075" cy="9363075"/>
  <p:defaultTextStyle>
    <a:defPPr>
      <a:defRPr lang="en-US"/>
    </a:defPPr>
    <a:lvl1pPr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36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36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36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36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2D9A"/>
    <a:srgbClr val="FF9900"/>
    <a:srgbClr val="008000"/>
    <a:srgbClr val="33CC33"/>
    <a:srgbClr val="000000"/>
    <a:srgbClr val="FFFFFF"/>
    <a:srgbClr val="FF5050"/>
    <a:srgbClr val="FF00FF"/>
    <a:srgbClr val="FFFF66"/>
    <a:srgbClr val="910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51832-37AC-4249-A00C-38D67C6A6257}" v="2" dt="2025-02-05T15:29:43.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20" autoAdjust="0"/>
    <p:restoredTop sz="73827" autoAdjust="0"/>
  </p:normalViewPr>
  <p:slideViewPr>
    <p:cSldViewPr>
      <p:cViewPr varScale="1">
        <p:scale>
          <a:sx n="111" d="100"/>
          <a:sy n="111"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0" y="-1157"/>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Elma" userId="f2cc6a70-af64-4323-8354-63fdb2cbddcb" providerId="ADAL" clId="{0C051832-37AC-4249-A00C-38D67C6A6257}"/>
    <pc:docChg chg="custSel modMainMaster">
      <pc:chgData name="Garcia, Elma" userId="f2cc6a70-af64-4323-8354-63fdb2cbddcb" providerId="ADAL" clId="{0C051832-37AC-4249-A00C-38D67C6A6257}" dt="2025-02-05T15:29:43.944" v="4"/>
      <pc:docMkLst>
        <pc:docMk/>
      </pc:docMkLst>
      <pc:sldMasterChg chg="addSp delSp modSp mod modSldLayout">
        <pc:chgData name="Garcia, Elma" userId="f2cc6a70-af64-4323-8354-63fdb2cbddcb" providerId="ADAL" clId="{0C051832-37AC-4249-A00C-38D67C6A6257}" dt="2025-02-05T15:29:43.944" v="4"/>
        <pc:sldMasterMkLst>
          <pc:docMk/>
          <pc:sldMasterMk cId="0" sldId="2147483648"/>
        </pc:sldMasterMkLst>
        <pc:picChg chg="add mod">
          <ac:chgData name="Garcia, Elma" userId="f2cc6a70-af64-4323-8354-63fdb2cbddcb" providerId="ADAL" clId="{0C051832-37AC-4249-A00C-38D67C6A6257}" dt="2025-02-05T15:29:36.580" v="2" actId="1076"/>
          <ac:picMkLst>
            <pc:docMk/>
            <pc:sldMasterMk cId="0" sldId="2147483648"/>
            <ac:picMk id="2" creationId="{935F2C22-B525-9649-8DFD-8D5886C8A192}"/>
          </ac:picMkLst>
        </pc:picChg>
        <pc:picChg chg="del">
          <ac:chgData name="Garcia, Elma" userId="f2cc6a70-af64-4323-8354-63fdb2cbddcb" providerId="ADAL" clId="{0C051832-37AC-4249-A00C-38D67C6A6257}" dt="2025-02-05T15:29:29.866" v="0" actId="478"/>
          <ac:picMkLst>
            <pc:docMk/>
            <pc:sldMasterMk cId="0" sldId="2147483648"/>
            <ac:picMk id="3" creationId="{B42BAEE4-B675-13F9-6375-5BFD58C657B6}"/>
          </ac:picMkLst>
        </pc:picChg>
        <pc:sldLayoutChg chg="addSp delSp modSp mod">
          <pc:chgData name="Garcia, Elma" userId="f2cc6a70-af64-4323-8354-63fdb2cbddcb" providerId="ADAL" clId="{0C051832-37AC-4249-A00C-38D67C6A6257}" dt="2025-02-05T15:29:43.944" v="4"/>
          <pc:sldLayoutMkLst>
            <pc:docMk/>
            <pc:sldMasterMk cId="0" sldId="2147483648"/>
            <pc:sldLayoutMk cId="908753192" sldId="2147483975"/>
          </pc:sldLayoutMkLst>
          <pc:picChg chg="add mod">
            <ac:chgData name="Garcia, Elma" userId="f2cc6a70-af64-4323-8354-63fdb2cbddcb" providerId="ADAL" clId="{0C051832-37AC-4249-A00C-38D67C6A6257}" dt="2025-02-05T15:29:43.944" v="4"/>
            <ac:picMkLst>
              <pc:docMk/>
              <pc:sldMasterMk cId="0" sldId="2147483648"/>
              <pc:sldLayoutMk cId="908753192" sldId="2147483975"/>
              <ac:picMk id="2" creationId="{AEB671D9-907C-EF81-2F3B-380F477687A4}"/>
            </ac:picMkLst>
          </pc:picChg>
          <pc:picChg chg="del">
            <ac:chgData name="Garcia, Elma" userId="f2cc6a70-af64-4323-8354-63fdb2cbddcb" providerId="ADAL" clId="{0C051832-37AC-4249-A00C-38D67C6A6257}" dt="2025-02-05T15:29:42.362" v="3" actId="478"/>
            <ac:picMkLst>
              <pc:docMk/>
              <pc:sldMasterMk cId="0" sldId="2147483648"/>
              <pc:sldLayoutMk cId="908753192" sldId="2147483975"/>
              <ac:picMk id="3" creationId="{B42BAEE4-B675-13F9-6375-5BFD58C657B6}"/>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3075" name="Rectangle 3"/>
          <p:cNvSpPr>
            <a:spLocks noGrp="1" noChangeArrowheads="1"/>
          </p:cNvSpPr>
          <p:nvPr>
            <p:ph type="dt" sz="quarter"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3076"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3077"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DAC06DB-EFDA-4CD5-821B-BDAACBD20BA2}" type="slidenum">
              <a:rPr lang="en-US" altLang="en-US"/>
              <a:pPr/>
              <a:t>‹#›</a:t>
            </a:fld>
            <a:endParaRPr lang="en-US" altLang="en-US"/>
          </a:p>
        </p:txBody>
      </p:sp>
    </p:spTree>
    <p:extLst>
      <p:ext uri="{BB962C8B-B14F-4D97-AF65-F5344CB8AC3E}">
        <p14:creationId xmlns:p14="http://schemas.microsoft.com/office/powerpoint/2010/main" val="334473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2051" name="Rectangle 3"/>
          <p:cNvSpPr>
            <a:spLocks noGrp="1" noChangeArrowheads="1"/>
          </p:cNvSpPr>
          <p:nvPr>
            <p:ph type="dt"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2052" name="Rectangle 4"/>
          <p:cNvSpPr>
            <a:spLocks noGrp="1" noChangeArrowheads="1"/>
          </p:cNvSpPr>
          <p:nvPr>
            <p:ph type="ftr" sz="quarter" idx="4"/>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2053" name="Rectangle 5"/>
          <p:cNvSpPr>
            <a:spLocks noGrp="1" noChangeArrowheads="1"/>
          </p:cNvSpPr>
          <p:nvPr>
            <p:ph type="sldNum" sz="quarter" idx="5"/>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B3F8F3D-5445-4B2D-8E34-6319E2745A18}" type="slidenum">
              <a:rPr lang="en-US" altLang="en-US"/>
              <a:pPr/>
              <a:t>‹#›</a:t>
            </a:fld>
            <a:endParaRPr lang="en-US" altLang="en-US"/>
          </a:p>
        </p:txBody>
      </p:sp>
      <p:sp>
        <p:nvSpPr>
          <p:cNvPr id="2054" name="Rectangle 6"/>
          <p:cNvSpPr>
            <a:spLocks noGrp="1" noChangeArrowheads="1"/>
          </p:cNvSpPr>
          <p:nvPr>
            <p:ph type="body" sz="quarter" idx="3"/>
          </p:nvPr>
        </p:nvSpPr>
        <p:spPr bwMode="auto">
          <a:xfrm>
            <a:off x="943610" y="4448067"/>
            <a:ext cx="5189855" cy="4213787"/>
          </a:xfrm>
          <a:prstGeom prst="rect">
            <a:avLst/>
          </a:prstGeom>
          <a:noFill/>
          <a:ln w="9525">
            <a:noFill/>
            <a:miter lim="800000"/>
            <a:headEnd/>
            <a:tailEnd/>
          </a:ln>
          <a:effectLst/>
        </p:spPr>
        <p:txBody>
          <a:bodyPr vert="horz" wrap="square" lIns="96049" tIns="48024" rIns="96049" bIns="4802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5" name="Rectangle 7"/>
          <p:cNvSpPr>
            <a:spLocks noGrp="1" noRot="1" noChangeAspect="1" noChangeArrowheads="1" noTextEdit="1"/>
          </p:cNvSpPr>
          <p:nvPr>
            <p:ph type="sldImg" idx="2"/>
          </p:nvPr>
        </p:nvSpPr>
        <p:spPr bwMode="auto">
          <a:xfrm>
            <a:off x="1206500" y="708025"/>
            <a:ext cx="4664075" cy="349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00009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21109D93-2342-46C4-ACD9-92AB44B501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45A2541-1060-4CCE-9ABE-524276AE8BF1}" type="slidenum">
              <a:rPr lang="en-US" altLang="en-US" sz="1000" u="none"/>
              <a:pPr/>
              <a:t>1</a:t>
            </a:fld>
            <a:endParaRPr lang="en-US" altLang="en-US" sz="1000" u="none"/>
          </a:p>
        </p:txBody>
      </p:sp>
      <p:sp>
        <p:nvSpPr>
          <p:cNvPr id="6147" name="Rectangle 2">
            <a:extLst>
              <a:ext uri="{FF2B5EF4-FFF2-40B4-BE49-F238E27FC236}">
                <a16:creationId xmlns:a16="http://schemas.microsoft.com/office/drawing/2014/main" id="{E74C39F4-3AB5-45F5-BF87-3FCBD8E69BC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3F52AEA-0235-409D-AE1C-C0044DEB12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Revised: 01/23/2018</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information in this presentation is provided voluntarily by the N.C. Department of Labor, Education Training and Technical Assistance Bureau as a public service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2527289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49777616-4B7F-4B98-848E-1C38F9627C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331CA7F-F35C-40BF-A39A-CA0D49044A7E}" type="slidenum">
              <a:rPr lang="en-US" altLang="en-US" sz="1000" u="none"/>
              <a:pPr/>
              <a:t>10</a:t>
            </a:fld>
            <a:endParaRPr lang="en-US" altLang="en-US" sz="1000" u="none"/>
          </a:p>
        </p:txBody>
      </p:sp>
      <p:sp>
        <p:nvSpPr>
          <p:cNvPr id="24579" name="Rectangle 2">
            <a:extLst>
              <a:ext uri="{FF2B5EF4-FFF2-40B4-BE49-F238E27FC236}">
                <a16:creationId xmlns:a16="http://schemas.microsoft.com/office/drawing/2014/main" id="{0D85EE06-C066-494B-A87F-03F2FBAE3965}"/>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4F453678-FD7F-45DD-AD17-31FAB8F342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r>
              <a:rPr lang="en-US" altLang="en-US" dirty="0">
                <a:latin typeface="Arial" panose="020B0604020202020204" pitchFamily="34" charset="0"/>
              </a:rPr>
            </a:br>
            <a:br>
              <a:rPr lang="en-US" altLang="en-US" dirty="0">
                <a:latin typeface="Arial" panose="020B0604020202020204" pitchFamily="34" charset="0"/>
              </a:rPr>
            </a:b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259736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A72BAFCE-33BA-47DE-A989-CE9F09435B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6CA426C-1993-4DD6-A548-6F6DE59795D4}" type="slidenum">
              <a:rPr lang="en-US" altLang="en-US" sz="1000" u="none"/>
              <a:pPr/>
              <a:t>11</a:t>
            </a:fld>
            <a:endParaRPr lang="en-US" altLang="en-US" sz="1000" u="none"/>
          </a:p>
        </p:txBody>
      </p:sp>
      <p:sp>
        <p:nvSpPr>
          <p:cNvPr id="26627" name="Rectangle 2">
            <a:extLst>
              <a:ext uri="{FF2B5EF4-FFF2-40B4-BE49-F238E27FC236}">
                <a16:creationId xmlns:a16="http://schemas.microsoft.com/office/drawing/2014/main" id="{2DD55C37-890F-4516-9ED4-C7C93657A6D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DB0926DD-BBA8-47F1-9D38-0A7D948DBE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20418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9F698E7-0EBD-4346-83CC-1CA9CF9F9D8F}"/>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085E679-76C5-4D3B-B459-50917D47C5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248"/>
            <a:endParaRPr lang="en-US" altLang="en-US" dirty="0">
              <a:latin typeface="Arial" panose="020B0604020202020204" pitchFamily="34" charset="0"/>
            </a:endParaRPr>
          </a:p>
        </p:txBody>
      </p:sp>
      <p:sp>
        <p:nvSpPr>
          <p:cNvPr id="28676" name="Slide Number Placeholder 3">
            <a:extLst>
              <a:ext uri="{FF2B5EF4-FFF2-40B4-BE49-F238E27FC236}">
                <a16:creationId xmlns:a16="http://schemas.microsoft.com/office/drawing/2014/main" id="{8644AAAD-47C7-4695-85E8-F49BA2DA18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DCFA1850-D1A6-4D25-9F5B-4C664F3F1D13}" type="slidenum">
              <a:rPr lang="en-US" altLang="en-US" sz="1000" u="none"/>
              <a:pPr/>
              <a:t>12</a:t>
            </a:fld>
            <a:endParaRPr lang="en-US" altLang="en-US" sz="1000" u="none"/>
          </a:p>
        </p:txBody>
      </p:sp>
    </p:spTree>
    <p:extLst>
      <p:ext uri="{BB962C8B-B14F-4D97-AF65-F5344CB8AC3E}">
        <p14:creationId xmlns:p14="http://schemas.microsoft.com/office/powerpoint/2010/main" val="736921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F9F2A71-5028-4AB4-A338-667D5AB7B1C8}"/>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30C1EC88-97A2-46AA-A7BE-361038D042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0724" name="Slide Number Placeholder 3">
            <a:extLst>
              <a:ext uri="{FF2B5EF4-FFF2-40B4-BE49-F238E27FC236}">
                <a16:creationId xmlns:a16="http://schemas.microsoft.com/office/drawing/2014/main" id="{8E59BF5A-C466-498B-BB65-09C468BF71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18CF43F-E7F7-4307-8DB7-8952E4341790}" type="slidenum">
              <a:rPr lang="en-US" altLang="en-US" sz="1000" u="none"/>
              <a:pPr/>
              <a:t>13</a:t>
            </a:fld>
            <a:endParaRPr lang="en-US" altLang="en-US" sz="1000" u="none"/>
          </a:p>
        </p:txBody>
      </p:sp>
    </p:spTree>
    <p:extLst>
      <p:ext uri="{BB962C8B-B14F-4D97-AF65-F5344CB8AC3E}">
        <p14:creationId xmlns:p14="http://schemas.microsoft.com/office/powerpoint/2010/main" val="1472858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E552244-F30A-48BC-BFCD-D050A3025F3B}"/>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A4ADE295-8A0F-4433-9C9B-ADCA5A42BB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2772" name="Slide Number Placeholder 3">
            <a:extLst>
              <a:ext uri="{FF2B5EF4-FFF2-40B4-BE49-F238E27FC236}">
                <a16:creationId xmlns:a16="http://schemas.microsoft.com/office/drawing/2014/main" id="{3ED46A79-8C01-490C-9581-3B75F05BEC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EF0CE3CB-BEDF-4AD2-ADAB-1B478E274D8A}" type="slidenum">
              <a:rPr lang="en-US" altLang="en-US" sz="1000" u="none"/>
              <a:pPr/>
              <a:t>14</a:t>
            </a:fld>
            <a:endParaRPr lang="en-US" altLang="en-US" sz="1000" u="none"/>
          </a:p>
        </p:txBody>
      </p:sp>
    </p:spTree>
    <p:extLst>
      <p:ext uri="{BB962C8B-B14F-4D97-AF65-F5344CB8AC3E}">
        <p14:creationId xmlns:p14="http://schemas.microsoft.com/office/powerpoint/2010/main" val="1998321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B5E2E1DB-90B1-4937-A4EB-3013BE011E59}"/>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7980D928-0F08-4625-B531-87DD138878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4820" name="Slide Number Placeholder 3">
            <a:extLst>
              <a:ext uri="{FF2B5EF4-FFF2-40B4-BE49-F238E27FC236}">
                <a16:creationId xmlns:a16="http://schemas.microsoft.com/office/drawing/2014/main" id="{61BA4B48-7020-4460-83AE-51EF2EF4ED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742BE9BE-012E-4B9A-BA0D-1529F7452B30}" type="slidenum">
              <a:rPr lang="en-US" altLang="en-US" sz="1000" u="none"/>
              <a:pPr/>
              <a:t>15</a:t>
            </a:fld>
            <a:endParaRPr lang="en-US" altLang="en-US" sz="1000" u="none"/>
          </a:p>
        </p:txBody>
      </p:sp>
    </p:spTree>
    <p:extLst>
      <p:ext uri="{BB962C8B-B14F-4D97-AF65-F5344CB8AC3E}">
        <p14:creationId xmlns:p14="http://schemas.microsoft.com/office/powerpoint/2010/main" val="3977365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4CE30A3-D564-4DEA-B445-9217E197A7D5}"/>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0882036B-3DE9-411F-BA10-E763B87C69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6868" name="Slide Number Placeholder 3">
            <a:extLst>
              <a:ext uri="{FF2B5EF4-FFF2-40B4-BE49-F238E27FC236}">
                <a16:creationId xmlns:a16="http://schemas.microsoft.com/office/drawing/2014/main" id="{F5AB77DE-835E-454F-8FE1-318BD7DE18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D514D94B-7421-4BFA-8BA9-7C14DC1BD777}" type="slidenum">
              <a:rPr lang="en-US" altLang="en-US" sz="1000" u="none"/>
              <a:pPr/>
              <a:t>16</a:t>
            </a:fld>
            <a:endParaRPr lang="en-US" altLang="en-US" sz="1000" u="none"/>
          </a:p>
        </p:txBody>
      </p:sp>
    </p:spTree>
    <p:extLst>
      <p:ext uri="{BB962C8B-B14F-4D97-AF65-F5344CB8AC3E}">
        <p14:creationId xmlns:p14="http://schemas.microsoft.com/office/powerpoint/2010/main" val="2485876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17199716-C1C3-4A14-B488-9BEE534376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3BCF91C-9D5F-444B-AB98-BA3AF2A71A9C}" type="slidenum">
              <a:rPr lang="en-US" altLang="en-US" sz="1000" u="none"/>
              <a:pPr/>
              <a:t>17</a:t>
            </a:fld>
            <a:endParaRPr lang="en-US" altLang="en-US" sz="1000" u="none"/>
          </a:p>
        </p:txBody>
      </p:sp>
      <p:sp>
        <p:nvSpPr>
          <p:cNvPr id="38915" name="Rectangle 2">
            <a:extLst>
              <a:ext uri="{FF2B5EF4-FFF2-40B4-BE49-F238E27FC236}">
                <a16:creationId xmlns:a16="http://schemas.microsoft.com/office/drawing/2014/main" id="{A64BE65C-F900-4B6B-B70E-69FCB09AF23B}"/>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FC2CC150-7EC5-4B64-8AB8-C6771FE91D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64127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a:extLst>
              <a:ext uri="{FF2B5EF4-FFF2-40B4-BE49-F238E27FC236}">
                <a16:creationId xmlns:a16="http://schemas.microsoft.com/office/drawing/2014/main" id="{4B167580-4C71-4EB9-8A07-AEEE8B23D2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407BA11D-78F6-4FD4-AD8A-174B6046F40C}" type="slidenum">
              <a:rPr lang="en-US" altLang="en-US" sz="1000" u="none"/>
              <a:pPr/>
              <a:t>18</a:t>
            </a:fld>
            <a:endParaRPr lang="en-US" altLang="en-US" sz="1000" u="none"/>
          </a:p>
        </p:txBody>
      </p:sp>
      <p:sp>
        <p:nvSpPr>
          <p:cNvPr id="40963" name="Rectangle 2">
            <a:extLst>
              <a:ext uri="{FF2B5EF4-FFF2-40B4-BE49-F238E27FC236}">
                <a16:creationId xmlns:a16="http://schemas.microsoft.com/office/drawing/2014/main" id="{976FF609-9132-45C1-8EB3-F83D0E25CD5F}"/>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F02AE54-6F0A-4753-A4C4-846B490DEE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97509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a:extLst>
              <a:ext uri="{FF2B5EF4-FFF2-40B4-BE49-F238E27FC236}">
                <a16:creationId xmlns:a16="http://schemas.microsoft.com/office/drawing/2014/main" id="{95DC4BBC-D1D8-4D3F-A45E-24275E2DD7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C2E8D85-B3AF-4D42-8624-22975E29A50E}" type="slidenum">
              <a:rPr lang="en-US" altLang="en-US" sz="1000" u="none"/>
              <a:pPr/>
              <a:t>19</a:t>
            </a:fld>
            <a:endParaRPr lang="en-US" altLang="en-US" sz="1000" u="none"/>
          </a:p>
        </p:txBody>
      </p:sp>
      <p:sp>
        <p:nvSpPr>
          <p:cNvPr id="43011" name="Rectangle 2">
            <a:extLst>
              <a:ext uri="{FF2B5EF4-FFF2-40B4-BE49-F238E27FC236}">
                <a16:creationId xmlns:a16="http://schemas.microsoft.com/office/drawing/2014/main" id="{6E7E0BD9-9A1E-44E0-9E65-9A6602DF293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218F360-BC3C-4861-9E4B-9AA0E11292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6279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7519B0FC-BD93-4CCD-9243-F60C9D7281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5CF37BC1-B381-491C-8457-B1EEB810BADA}" type="slidenum">
              <a:rPr lang="en-US" altLang="en-US" sz="1000" u="none"/>
              <a:pPr/>
              <a:t>2</a:t>
            </a:fld>
            <a:endParaRPr lang="en-US" altLang="en-US" sz="1000" u="none"/>
          </a:p>
        </p:txBody>
      </p:sp>
      <p:sp>
        <p:nvSpPr>
          <p:cNvPr id="8195" name="Rectangle 2">
            <a:extLst>
              <a:ext uri="{FF2B5EF4-FFF2-40B4-BE49-F238E27FC236}">
                <a16:creationId xmlns:a16="http://schemas.microsoft.com/office/drawing/2014/main" id="{D5B8C2D9-10A6-4356-9F6D-26F5717FF8CD}"/>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5A0BB23-27A2-4111-BC91-DEF403DB43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68613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BB00B0C-D715-4102-B506-0DEF52A0F5DD}"/>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D5D03A17-645A-400D-B37A-E69B3D2781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5060" name="Slide Number Placeholder 3">
            <a:extLst>
              <a:ext uri="{FF2B5EF4-FFF2-40B4-BE49-F238E27FC236}">
                <a16:creationId xmlns:a16="http://schemas.microsoft.com/office/drawing/2014/main" id="{A6458170-1416-4357-B93F-5CA8AA463BC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5EDAC459-EF2D-42D9-9D53-2ECC5B8EFE04}" type="slidenum">
              <a:rPr lang="en-US" altLang="en-US" sz="1000" u="none"/>
              <a:pPr/>
              <a:t>20</a:t>
            </a:fld>
            <a:endParaRPr lang="en-US" altLang="en-US" sz="1000" u="none"/>
          </a:p>
        </p:txBody>
      </p:sp>
    </p:spTree>
    <p:extLst>
      <p:ext uri="{BB962C8B-B14F-4D97-AF65-F5344CB8AC3E}">
        <p14:creationId xmlns:p14="http://schemas.microsoft.com/office/powerpoint/2010/main" val="1599595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AC2B835A-14BE-4E69-A023-1023C41B34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5904E85-9D52-4481-8B24-9B438A26E33A}" type="slidenum">
              <a:rPr lang="en-US" altLang="en-US" sz="1000" u="none"/>
              <a:pPr/>
              <a:t>21</a:t>
            </a:fld>
            <a:endParaRPr lang="en-US" altLang="en-US" sz="1000" u="none"/>
          </a:p>
        </p:txBody>
      </p:sp>
      <p:sp>
        <p:nvSpPr>
          <p:cNvPr id="47107" name="Rectangle 2">
            <a:extLst>
              <a:ext uri="{FF2B5EF4-FFF2-40B4-BE49-F238E27FC236}">
                <a16:creationId xmlns:a16="http://schemas.microsoft.com/office/drawing/2014/main" id="{38F75D7B-1631-40C8-96FA-2A1EDCF28AE1}"/>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5B4FE99E-1434-4FE7-AAE9-16CAFA8B6B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231826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C0221F1-8A96-48BE-94A9-EB6E31644097}"/>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191F3E75-2AC7-4A04-A54B-9ED0A335A9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9156" name="Slide Number Placeholder 3">
            <a:extLst>
              <a:ext uri="{FF2B5EF4-FFF2-40B4-BE49-F238E27FC236}">
                <a16:creationId xmlns:a16="http://schemas.microsoft.com/office/drawing/2014/main" id="{9CA883B1-5C2E-4AA2-8596-3793CD2053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2486D9EC-12B5-4106-964C-4A4C7282039E}" type="slidenum">
              <a:rPr lang="en-US" altLang="en-US" sz="1000" u="none"/>
              <a:pPr/>
              <a:t>22</a:t>
            </a:fld>
            <a:endParaRPr lang="en-US" altLang="en-US" sz="1000" u="none"/>
          </a:p>
        </p:txBody>
      </p:sp>
    </p:spTree>
    <p:extLst>
      <p:ext uri="{BB962C8B-B14F-4D97-AF65-F5344CB8AC3E}">
        <p14:creationId xmlns:p14="http://schemas.microsoft.com/office/powerpoint/2010/main" val="2571685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a:extLst>
              <a:ext uri="{FF2B5EF4-FFF2-40B4-BE49-F238E27FC236}">
                <a16:creationId xmlns:a16="http://schemas.microsoft.com/office/drawing/2014/main" id="{2C148414-3754-4A81-8D34-E684322FC9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8C7CD056-FB38-4B58-B14A-7BE4DDF79F7B}" type="slidenum">
              <a:rPr lang="en-US" altLang="en-US" sz="1000" u="none"/>
              <a:pPr/>
              <a:t>23</a:t>
            </a:fld>
            <a:endParaRPr lang="en-US" altLang="en-US" sz="1000" u="none"/>
          </a:p>
        </p:txBody>
      </p:sp>
      <p:sp>
        <p:nvSpPr>
          <p:cNvPr id="51203" name="Rectangle 2">
            <a:extLst>
              <a:ext uri="{FF2B5EF4-FFF2-40B4-BE49-F238E27FC236}">
                <a16:creationId xmlns:a16="http://schemas.microsoft.com/office/drawing/2014/main" id="{D7FD9200-5468-4106-8EBC-F7C45F607F96}"/>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E734BA37-1876-42A6-9A82-CB59427B76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3628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19B94518-45FD-4EF7-A2EA-CFCA3A2B9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F10EDEAE-E732-412D-8CE6-C14DD9660151}" type="slidenum">
              <a:rPr lang="en-US" altLang="en-US" sz="1000" u="none"/>
              <a:pPr/>
              <a:t>24</a:t>
            </a:fld>
            <a:endParaRPr lang="en-US" altLang="en-US" sz="1000" u="none"/>
          </a:p>
        </p:txBody>
      </p:sp>
      <p:sp>
        <p:nvSpPr>
          <p:cNvPr id="53251" name="Rectangle 2">
            <a:extLst>
              <a:ext uri="{FF2B5EF4-FFF2-40B4-BE49-F238E27FC236}">
                <a16:creationId xmlns:a16="http://schemas.microsoft.com/office/drawing/2014/main" id="{99AAE7BB-54A1-4B07-A67A-A2730C6ECF68}"/>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43912AC2-15B3-4F0C-B798-BD7677E931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807"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2122419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a:extLst>
              <a:ext uri="{FF2B5EF4-FFF2-40B4-BE49-F238E27FC236}">
                <a16:creationId xmlns:a16="http://schemas.microsoft.com/office/drawing/2014/main" id="{DE63E518-59DE-4400-8FE8-C96E9F34FB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0D6E240-8428-4BA0-A513-B70E1F46A034}" type="slidenum">
              <a:rPr lang="en-US" altLang="en-US" sz="1000" u="none"/>
              <a:pPr/>
              <a:t>25</a:t>
            </a:fld>
            <a:endParaRPr lang="en-US" altLang="en-US" sz="1000" u="none"/>
          </a:p>
        </p:txBody>
      </p:sp>
      <p:sp>
        <p:nvSpPr>
          <p:cNvPr id="57347" name="Rectangle 2">
            <a:extLst>
              <a:ext uri="{FF2B5EF4-FFF2-40B4-BE49-F238E27FC236}">
                <a16:creationId xmlns:a16="http://schemas.microsoft.com/office/drawing/2014/main" id="{73502EAC-D1F3-4119-A24A-EB3817A0D981}"/>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F42DCE35-A0F3-4B85-B22B-61E06C6DF2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82981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26</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521313CD-C368-4A5A-8AB4-38EA5422B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DEC9F55-027E-4B8C-B8AF-92AA0A4E3B4E}" type="slidenum">
              <a:rPr lang="en-US" altLang="en-US" sz="1000" u="none"/>
              <a:pPr/>
              <a:t>3</a:t>
            </a:fld>
            <a:endParaRPr lang="en-US" altLang="en-US" sz="1000" u="none"/>
          </a:p>
        </p:txBody>
      </p:sp>
      <p:sp>
        <p:nvSpPr>
          <p:cNvPr id="10243" name="Rectangle 2">
            <a:extLst>
              <a:ext uri="{FF2B5EF4-FFF2-40B4-BE49-F238E27FC236}">
                <a16:creationId xmlns:a16="http://schemas.microsoft.com/office/drawing/2014/main" id="{F63DB631-7D69-40C6-BB3A-DFB0BE5CA326}"/>
              </a:ext>
            </a:extLst>
          </p:cNvPr>
          <p:cNvSpPr>
            <a:spLocks noGrp="1" noRot="1" noChangeAspect="1" noChangeArrowheads="1" noTextEdit="1"/>
          </p:cNvSpPr>
          <p:nvPr>
            <p:ph type="sldImg"/>
          </p:nvPr>
        </p:nvSpPr>
        <p:spPr>
          <a:xfrm>
            <a:off x="1709738" y="566738"/>
            <a:ext cx="3367087" cy="2525712"/>
          </a:xfrm>
          <a:ln/>
        </p:spPr>
      </p:sp>
      <p:sp>
        <p:nvSpPr>
          <p:cNvPr id="10244" name="Rectangle 3">
            <a:extLst>
              <a:ext uri="{FF2B5EF4-FFF2-40B4-BE49-F238E27FC236}">
                <a16:creationId xmlns:a16="http://schemas.microsoft.com/office/drawing/2014/main" id="{1C0D1802-C32C-4804-BF75-A66BE25FDFF1}"/>
              </a:ext>
            </a:extLst>
          </p:cNvPr>
          <p:cNvSpPr>
            <a:spLocks noGrp="1" noChangeArrowheads="1"/>
          </p:cNvSpPr>
          <p:nvPr>
            <p:ph type="body" idx="1"/>
          </p:nvPr>
        </p:nvSpPr>
        <p:spPr>
          <a:xfrm>
            <a:off x="943610" y="3309938"/>
            <a:ext cx="5189855" cy="53519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br>
              <a:rPr lang="en-US" altLang="en-US" sz="800" dirty="0">
                <a:latin typeface="Arial" panose="020B0604020202020204" pitchFamily="34" charset="0"/>
              </a:rPr>
            </a:br>
            <a:endParaRPr lang="en-US" altLang="en-US" sz="800" dirty="0">
              <a:latin typeface="Arial" panose="020B0604020202020204" pitchFamily="34" charset="0"/>
            </a:endParaRPr>
          </a:p>
        </p:txBody>
      </p:sp>
    </p:spTree>
    <p:extLst>
      <p:ext uri="{BB962C8B-B14F-4D97-AF65-F5344CB8AC3E}">
        <p14:creationId xmlns:p14="http://schemas.microsoft.com/office/powerpoint/2010/main" val="178934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AC275907-3735-4ED2-9965-F5FE676428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7B118B64-58B5-43A1-8BA3-BCA03E0D9D10}" type="slidenum">
              <a:rPr lang="en-US" altLang="en-US" sz="1000" u="none"/>
              <a:pPr/>
              <a:t>4</a:t>
            </a:fld>
            <a:endParaRPr lang="en-US" altLang="en-US" sz="1000" u="none"/>
          </a:p>
        </p:txBody>
      </p:sp>
      <p:sp>
        <p:nvSpPr>
          <p:cNvPr id="12291" name="Rectangle 2">
            <a:extLst>
              <a:ext uri="{FF2B5EF4-FFF2-40B4-BE49-F238E27FC236}">
                <a16:creationId xmlns:a16="http://schemas.microsoft.com/office/drawing/2014/main" id="{68BC4980-8B12-479F-9F5E-906277EA3F21}"/>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C6C7C92A-E5DF-42B4-BA34-7F85B1BB7F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defTabSz="921807"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1027488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1880D3F2-0054-46AE-897B-6846D802B1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662BAC4-9880-4F93-AA85-DE7C329E8A6E}" type="slidenum">
              <a:rPr lang="en-US" altLang="en-US" sz="1000" u="none"/>
              <a:pPr/>
              <a:t>5</a:t>
            </a:fld>
            <a:endParaRPr lang="en-US" altLang="en-US" sz="1000" u="none"/>
          </a:p>
        </p:txBody>
      </p:sp>
      <p:sp>
        <p:nvSpPr>
          <p:cNvPr id="14339" name="Rectangle 2">
            <a:extLst>
              <a:ext uri="{FF2B5EF4-FFF2-40B4-BE49-F238E27FC236}">
                <a16:creationId xmlns:a16="http://schemas.microsoft.com/office/drawing/2014/main" id="{AA1A2C4B-1EEC-4443-9774-5FAB5E40C8E1}"/>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3F8BBFF7-9E03-4B9B-A9D2-14534A8BA0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50839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0A793505-D805-4E7E-BCD5-4E752BA805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BB57949-738E-4071-93F9-B7942ED8A2FA}" type="slidenum">
              <a:rPr lang="en-US" altLang="en-US" sz="1000" u="none"/>
              <a:pPr/>
              <a:t>6</a:t>
            </a:fld>
            <a:endParaRPr lang="en-US" altLang="en-US" sz="1000" u="none"/>
          </a:p>
        </p:txBody>
      </p:sp>
      <p:sp>
        <p:nvSpPr>
          <p:cNvPr id="16387" name="Rectangle 2">
            <a:extLst>
              <a:ext uri="{FF2B5EF4-FFF2-40B4-BE49-F238E27FC236}">
                <a16:creationId xmlns:a16="http://schemas.microsoft.com/office/drawing/2014/main" id="{109C5AFF-2F9E-4FD2-9766-2AB86FFAD24B}"/>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FBBA454-22CE-4D64-9750-7F7F0FDA5F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9320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35DC81F1-596A-469A-8597-42CB1111C9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3F25CC2B-445A-4464-8339-12C0D7327645}" type="slidenum">
              <a:rPr lang="en-US" altLang="en-US" sz="1000" u="none"/>
              <a:pPr/>
              <a:t>7</a:t>
            </a:fld>
            <a:endParaRPr lang="en-US" altLang="en-US" sz="1000" u="none"/>
          </a:p>
        </p:txBody>
      </p:sp>
      <p:sp>
        <p:nvSpPr>
          <p:cNvPr id="18435" name="Rectangle 2">
            <a:extLst>
              <a:ext uri="{FF2B5EF4-FFF2-40B4-BE49-F238E27FC236}">
                <a16:creationId xmlns:a16="http://schemas.microsoft.com/office/drawing/2014/main" id="{563B2229-0CA1-4A3A-8391-59E4FF7D9245}"/>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9A4F1B0-BEA1-41E7-BC38-4739CBE262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60356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a:extLst>
              <a:ext uri="{FF2B5EF4-FFF2-40B4-BE49-F238E27FC236}">
                <a16:creationId xmlns:a16="http://schemas.microsoft.com/office/drawing/2014/main" id="{193FDB6B-F528-489C-B1F8-78540F1563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CAF8D7DC-260C-4BA1-A73A-73847A585891}" type="slidenum">
              <a:rPr lang="en-US" altLang="en-US" sz="1000" u="none"/>
              <a:pPr/>
              <a:t>8</a:t>
            </a:fld>
            <a:endParaRPr lang="en-US" altLang="en-US" sz="1000" u="none"/>
          </a:p>
        </p:txBody>
      </p:sp>
      <p:sp>
        <p:nvSpPr>
          <p:cNvPr id="20483" name="Rectangle 2">
            <a:extLst>
              <a:ext uri="{FF2B5EF4-FFF2-40B4-BE49-F238E27FC236}">
                <a16:creationId xmlns:a16="http://schemas.microsoft.com/office/drawing/2014/main" id="{62B69FE5-92A4-44D8-ADB2-02FCF2457C35}"/>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3221BFCB-523E-4075-86BC-4281F58E6B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195160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BF0D0429-DB4A-469D-8A06-F4CD55BEE7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A65FB6FD-4E52-4553-BABF-6AFDEA9A583B}" type="slidenum">
              <a:rPr lang="en-US" altLang="en-US" sz="1000" u="none"/>
              <a:pPr/>
              <a:t>9</a:t>
            </a:fld>
            <a:endParaRPr lang="en-US" altLang="en-US" sz="1000" u="none"/>
          </a:p>
        </p:txBody>
      </p:sp>
      <p:sp>
        <p:nvSpPr>
          <p:cNvPr id="22531" name="Rectangle 2">
            <a:extLst>
              <a:ext uri="{FF2B5EF4-FFF2-40B4-BE49-F238E27FC236}">
                <a16:creationId xmlns:a16="http://schemas.microsoft.com/office/drawing/2014/main" id="{DBD76827-7C2B-495F-8E57-FFD79074D0AA}"/>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4221476A-1EE8-487E-B6EA-FD5E4D8D45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34870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6"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
        <p:nvSpPr>
          <p:cNvPr id="7" name="TextBox 6"/>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2" name="Picture 1" descr="A picture containing text, clipart&#10;&#10;Description automatically generated">
            <a:extLst>
              <a:ext uri="{FF2B5EF4-FFF2-40B4-BE49-F238E27FC236}">
                <a16:creationId xmlns:a16="http://schemas.microsoft.com/office/drawing/2014/main" id="{AEB671D9-907C-EF81-2F3B-380F477687A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800" y="6072966"/>
            <a:ext cx="1905000" cy="590550"/>
          </a:xfrm>
          <a:prstGeom prst="rect">
            <a:avLst/>
          </a:prstGeom>
          <a:noFill/>
          <a:ln>
            <a:noFill/>
          </a:ln>
        </p:spPr>
      </p:pic>
    </p:spTree>
    <p:extLst>
      <p:ext uri="{BB962C8B-B14F-4D97-AF65-F5344CB8AC3E}">
        <p14:creationId xmlns:p14="http://schemas.microsoft.com/office/powerpoint/2010/main" val="908753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388483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9821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1902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00252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476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561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89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458200" cy="549275"/>
          </a:xfrm>
        </p:spPr>
        <p:txBody>
          <a:bodyPr/>
          <a:lstStyle/>
          <a:p>
            <a:r>
              <a:rPr lang="en-US"/>
              <a:t>Click to edit Master title style</a:t>
            </a:r>
          </a:p>
        </p:txBody>
      </p:sp>
      <p:sp>
        <p:nvSpPr>
          <p:cNvPr id="3" name="Table Placeholder 2"/>
          <p:cNvSpPr>
            <a:spLocks noGrp="1"/>
          </p:cNvSpPr>
          <p:nvPr>
            <p:ph type="tbl" idx="1"/>
          </p:nvPr>
        </p:nvSpPr>
        <p:spPr>
          <a:xfrm>
            <a:off x="457200" y="1295400"/>
            <a:ext cx="8229600" cy="4525963"/>
          </a:xfrm>
        </p:spPr>
        <p:txBody>
          <a:bodyPr/>
          <a:lstStyle/>
          <a:p>
            <a:pPr lvl="0"/>
            <a:endParaRPr lang="en-US" noProof="0"/>
          </a:p>
        </p:txBody>
      </p:sp>
    </p:spTree>
    <p:extLst>
      <p:ext uri="{BB962C8B-B14F-4D97-AF65-F5344CB8AC3E}">
        <p14:creationId xmlns:p14="http://schemas.microsoft.com/office/powerpoint/2010/main" val="1758151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1049"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2" name="Picture 1" descr="A picture containing text, clipart&#10;&#10;Description automatically generated">
            <a:extLst>
              <a:ext uri="{FF2B5EF4-FFF2-40B4-BE49-F238E27FC236}">
                <a16:creationId xmlns:a16="http://schemas.microsoft.com/office/drawing/2014/main" id="{935F2C22-B525-9649-8DFD-8D5886C8A192}"/>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04800" y="6072966"/>
            <a:ext cx="1905000" cy="59055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75" r:id="rId1"/>
    <p:sldLayoutId id="2147483967" r:id="rId2"/>
    <p:sldLayoutId id="2147483968" r:id="rId3"/>
    <p:sldLayoutId id="2147483969" r:id="rId4"/>
    <p:sldLayoutId id="2147483970" r:id="rId5"/>
    <p:sldLayoutId id="2147483971" r:id="rId6"/>
    <p:sldLayoutId id="2147483972" r:id="rId7"/>
    <p:sldLayoutId id="2147483976" r:id="rId8"/>
    <p:sldLayoutId id="2147483977" r:id="rId9"/>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B246947-C5BA-43A6-8C96-7AB20FE7BFCC}"/>
              </a:ext>
            </a:extLst>
          </p:cNvPr>
          <p:cNvSpPr>
            <a:spLocks noGrp="1" noChangeArrowheads="1"/>
          </p:cNvSpPr>
          <p:nvPr>
            <p:ph type="ctrTitle"/>
          </p:nvPr>
        </p:nvSpPr>
        <p:spPr>
          <a:xfrm>
            <a:off x="699247" y="1995961"/>
            <a:ext cx="7848600" cy="1930016"/>
          </a:xfrm>
        </p:spPr>
        <p:txBody>
          <a:bodyPr/>
          <a:lstStyle/>
          <a:p>
            <a:r>
              <a:rPr lang="en-US" altLang="en-US" sz="4000" dirty="0"/>
              <a:t>Fire Protection – Portable Fire Extinguishers</a:t>
            </a:r>
            <a:br>
              <a:rPr lang="en-US" altLang="en-US" sz="4000" dirty="0"/>
            </a:br>
            <a:endParaRPr lang="en-US" altLang="en-US" sz="4000" dirty="0"/>
          </a:p>
        </p:txBody>
      </p:sp>
      <p:sp>
        <p:nvSpPr>
          <p:cNvPr id="5123" name="Rectangle 4">
            <a:extLst>
              <a:ext uri="{FF2B5EF4-FFF2-40B4-BE49-F238E27FC236}">
                <a16:creationId xmlns:a16="http://schemas.microsoft.com/office/drawing/2014/main" id="{3718EFC1-54FD-45F3-9B0F-9627E3054B84}"/>
              </a:ext>
            </a:extLst>
          </p:cNvPr>
          <p:cNvSpPr>
            <a:spLocks noChangeArrowheads="1"/>
          </p:cNvSpPr>
          <p:nvPr/>
        </p:nvSpPr>
        <p:spPr bwMode="auto">
          <a:xfrm>
            <a:off x="685800" y="5571435"/>
            <a:ext cx="8077200" cy="33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i="1">
                <a:solidFill>
                  <a:schemeClr val="tx1"/>
                </a:solidFill>
                <a:latin typeface="Arial" panose="020B0604020202020204" pitchFamily="34" charset="0"/>
              </a:defRPr>
            </a:lvl3pPr>
            <a:lvl4pPr marL="1600200" indent="-228600">
              <a:buClr>
                <a:srgbClr val="012D9A"/>
              </a:buClr>
              <a:buChar char="•"/>
              <a:defRPr>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buSzPct val="90000"/>
              <a:buFont typeface="Wingdings" panose="05000000000000000000" pitchFamily="2" charset="2"/>
              <a:buNone/>
            </a:pPr>
            <a:r>
              <a:rPr lang="en-US" altLang="en-US" sz="1600" b="1" u="none" dirty="0">
                <a:solidFill>
                  <a:srgbClr val="012D9A"/>
                </a:solidFill>
              </a:rPr>
              <a:t>Presented by</a:t>
            </a:r>
            <a:r>
              <a:rPr lang="en-US" altLang="en-US" sz="1600" u="none" dirty="0">
                <a:solidFill>
                  <a:srgbClr val="777777"/>
                </a:solidFill>
              </a:rPr>
              <a:t>:</a:t>
            </a:r>
          </a:p>
        </p:txBody>
      </p:sp>
      <p:sp>
        <p:nvSpPr>
          <p:cNvPr id="5124" name="Rectangle 3">
            <a:extLst>
              <a:ext uri="{FF2B5EF4-FFF2-40B4-BE49-F238E27FC236}">
                <a16:creationId xmlns:a16="http://schemas.microsoft.com/office/drawing/2014/main" id="{5812DBA6-F177-42C5-B76B-1DEB5A54F196}"/>
              </a:ext>
            </a:extLst>
          </p:cNvPr>
          <p:cNvSpPr>
            <a:spLocks noGrp="1" noChangeArrowheads="1"/>
          </p:cNvSpPr>
          <p:nvPr>
            <p:ph type="subTitle" idx="1"/>
          </p:nvPr>
        </p:nvSpPr>
        <p:spPr>
          <a:xfrm>
            <a:off x="990599" y="3516028"/>
            <a:ext cx="7557247" cy="945131"/>
          </a:xfrm>
        </p:spPr>
        <p:txBody>
          <a:bodyPr/>
          <a:lstStyle/>
          <a:p>
            <a:r>
              <a:rPr lang="en-US" altLang="en-US" b="1" i="1" dirty="0">
                <a:cs typeface="Arial" panose="020B0604020202020204" pitchFamily="34" charset="0"/>
              </a:rPr>
              <a:t>29 CFR </a:t>
            </a:r>
            <a:r>
              <a:rPr lang="en-US" altLang="en-US" b="1" i="1" dirty="0"/>
              <a:t>1910.157</a:t>
            </a:r>
            <a:r>
              <a:rPr lang="en-US" altLang="en-US" b="1" i="1" dirty="0">
                <a:cs typeface="Arial" panose="020B0604020202020204" pitchFamily="34" charset="0"/>
              </a:rPr>
              <a:t> </a:t>
            </a:r>
          </a:p>
          <a:p>
            <a:pPr marL="282575" indent="-282575">
              <a:buNone/>
            </a:pPr>
            <a:r>
              <a:rPr lang="en-US" altLang="en-US" b="1" i="1" dirty="0">
                <a:cs typeface="Arial" panose="020B0604020202020204" pitchFamily="34" charset="0"/>
              </a:rPr>
              <a:t>	</a:t>
            </a:r>
            <a:endParaRPr lang="en-US" altLang="en-US" b="1" i="1" dirty="0"/>
          </a:p>
        </p:txBody>
      </p:sp>
    </p:spTree>
    <p:extLst>
      <p:ext uri="{BB962C8B-B14F-4D97-AF65-F5344CB8AC3E}">
        <p14:creationId xmlns:p14="http://schemas.microsoft.com/office/powerpoint/2010/main" val="6544877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E89EE55-4706-4260-B761-1DF65FAB7E81}"/>
              </a:ext>
            </a:extLst>
          </p:cNvPr>
          <p:cNvSpPr>
            <a:spLocks noGrp="1" noChangeArrowheads="1"/>
          </p:cNvSpPr>
          <p:nvPr>
            <p:ph type="title"/>
          </p:nvPr>
        </p:nvSpPr>
        <p:spPr>
          <a:xfrm>
            <a:off x="533400" y="441325"/>
            <a:ext cx="5334000" cy="549275"/>
          </a:xfrm>
        </p:spPr>
        <p:txBody>
          <a:bodyPr/>
          <a:lstStyle/>
          <a:p>
            <a:r>
              <a:rPr lang="en-US" altLang="en-US" dirty="0"/>
              <a:t>General Requirements</a:t>
            </a:r>
            <a:endParaRPr lang="en-US" altLang="en-US" sz="1200" dirty="0">
              <a:solidFill>
                <a:schemeClr val="tx1"/>
              </a:solidFill>
            </a:endParaRPr>
          </a:p>
        </p:txBody>
      </p:sp>
      <p:sp>
        <p:nvSpPr>
          <p:cNvPr id="23555" name="Rectangle 3">
            <a:extLst>
              <a:ext uri="{FF2B5EF4-FFF2-40B4-BE49-F238E27FC236}">
                <a16:creationId xmlns:a16="http://schemas.microsoft.com/office/drawing/2014/main" id="{976D6367-4BE8-4426-9297-80FC5953B49D}"/>
              </a:ext>
            </a:extLst>
          </p:cNvPr>
          <p:cNvSpPr>
            <a:spLocks noGrp="1" noChangeArrowheads="1"/>
          </p:cNvSpPr>
          <p:nvPr>
            <p:ph type="body" idx="1"/>
          </p:nvPr>
        </p:nvSpPr>
        <p:spPr>
          <a:xfrm>
            <a:off x="533400" y="1219200"/>
            <a:ext cx="8077200" cy="4525963"/>
          </a:xfrm>
        </p:spPr>
        <p:txBody>
          <a:bodyPr/>
          <a:lstStyle/>
          <a:p>
            <a:r>
              <a:rPr lang="en-US" altLang="en-US"/>
              <a:t>Employer shall remove the following fire extinguishers from service (delisted by Underwriters Laboratories in 1969):</a:t>
            </a:r>
          </a:p>
          <a:p>
            <a:pPr lvl="1">
              <a:lnSpc>
                <a:spcPct val="90000"/>
              </a:lnSpc>
            </a:pPr>
            <a:endParaRPr lang="en-US" altLang="en-US" sz="800"/>
          </a:p>
          <a:p>
            <a:pPr lvl="1">
              <a:lnSpc>
                <a:spcPct val="90000"/>
              </a:lnSpc>
            </a:pPr>
            <a:r>
              <a:rPr lang="en-US" altLang="en-US"/>
              <a:t>Soldered or riveted shell self-generating soda acid</a:t>
            </a:r>
          </a:p>
          <a:p>
            <a:pPr lvl="1">
              <a:lnSpc>
                <a:spcPct val="90000"/>
              </a:lnSpc>
            </a:pPr>
            <a:endParaRPr lang="en-US" altLang="en-US" sz="1200"/>
          </a:p>
          <a:p>
            <a:pPr lvl="1">
              <a:lnSpc>
                <a:spcPct val="90000"/>
              </a:lnSpc>
            </a:pPr>
            <a:r>
              <a:rPr lang="en-US" altLang="en-US"/>
              <a:t>Self-generating foam</a:t>
            </a:r>
          </a:p>
          <a:p>
            <a:pPr lvl="1">
              <a:lnSpc>
                <a:spcPct val="90000"/>
              </a:lnSpc>
            </a:pPr>
            <a:endParaRPr lang="en-US" altLang="en-US" sz="1200"/>
          </a:p>
          <a:p>
            <a:pPr lvl="1">
              <a:lnSpc>
                <a:spcPct val="90000"/>
              </a:lnSpc>
            </a:pPr>
            <a:r>
              <a:rPr lang="en-US" altLang="en-US"/>
              <a:t>Gas cartridge water type portable fire </a:t>
            </a:r>
          </a:p>
          <a:p>
            <a:pPr lvl="1">
              <a:lnSpc>
                <a:spcPct val="90000"/>
              </a:lnSpc>
              <a:buFont typeface="Symbol" panose="05050102010706020507" pitchFamily="18" charset="2"/>
              <a:buNone/>
            </a:pPr>
            <a:r>
              <a:rPr lang="en-US" altLang="en-US"/>
              <a:t>    extinguishers which operate by being </a:t>
            </a:r>
          </a:p>
          <a:p>
            <a:pPr lvl="1">
              <a:lnSpc>
                <a:spcPct val="90000"/>
              </a:lnSpc>
              <a:buFont typeface="Symbol" panose="05050102010706020507" pitchFamily="18" charset="2"/>
              <a:buNone/>
            </a:pPr>
            <a:r>
              <a:rPr lang="en-US" altLang="en-US"/>
              <a:t>    inverted</a:t>
            </a:r>
          </a:p>
          <a:p>
            <a:pPr lvl="1">
              <a:lnSpc>
                <a:spcPct val="90000"/>
              </a:lnSpc>
            </a:pPr>
            <a:endParaRPr lang="en-US" altLang="en-US"/>
          </a:p>
        </p:txBody>
      </p:sp>
      <p:sp>
        <p:nvSpPr>
          <p:cNvPr id="4" name="TextBox 3">
            <a:extLst>
              <a:ext uri="{FF2B5EF4-FFF2-40B4-BE49-F238E27FC236}">
                <a16:creationId xmlns:a16="http://schemas.microsoft.com/office/drawing/2014/main" id="{BD9251B1-3BCF-4610-88B1-78831130175D}"/>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1910.157(c)(5)</a:t>
            </a:r>
          </a:p>
        </p:txBody>
      </p:sp>
    </p:spTree>
    <p:extLst>
      <p:ext uri="{BB962C8B-B14F-4D97-AF65-F5344CB8AC3E}">
        <p14:creationId xmlns:p14="http://schemas.microsoft.com/office/powerpoint/2010/main" val="110529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2CACC9C-F847-401A-B3A3-5518A723C6A3}"/>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5603" name="Rectangle 3">
            <a:extLst>
              <a:ext uri="{FF2B5EF4-FFF2-40B4-BE49-F238E27FC236}">
                <a16:creationId xmlns:a16="http://schemas.microsoft.com/office/drawing/2014/main" id="{580F6A0B-EF9F-4E5E-A97E-855A5E6F287E}"/>
              </a:ext>
            </a:extLst>
          </p:cNvPr>
          <p:cNvSpPr>
            <a:spLocks noGrp="1" noChangeArrowheads="1"/>
          </p:cNvSpPr>
          <p:nvPr>
            <p:ph type="body" idx="1"/>
          </p:nvPr>
        </p:nvSpPr>
        <p:spPr>
          <a:xfrm>
            <a:off x="533400" y="1219200"/>
            <a:ext cx="8077200" cy="4525963"/>
          </a:xfrm>
          <a:noFill/>
        </p:spPr>
        <p:txBody>
          <a:bodyPr/>
          <a:lstStyle/>
          <a:p>
            <a:r>
              <a:rPr lang="en-US" altLang="en-US" dirty="0"/>
              <a:t>Portable fire extinguishers shall be provided for employee use</a:t>
            </a:r>
          </a:p>
          <a:p>
            <a:endParaRPr lang="en-US" altLang="en-US" dirty="0"/>
          </a:p>
          <a:p>
            <a:r>
              <a:rPr lang="en-US" altLang="en-US" dirty="0"/>
              <a:t>Selected and distributed based on the classes of anticipated workplace fires, size and degree of hazard </a:t>
            </a:r>
          </a:p>
          <a:p>
            <a:endParaRPr lang="en-US" altLang="en-US" dirty="0"/>
          </a:p>
          <a:p>
            <a:pPr>
              <a:buFont typeface="Wingdings" panose="05000000000000000000" pitchFamily="2" charset="2"/>
              <a:buNone/>
            </a:pPr>
            <a:r>
              <a:rPr lang="en-US" altLang="en-US" dirty="0"/>
              <a:t>	</a:t>
            </a:r>
          </a:p>
        </p:txBody>
      </p:sp>
      <p:sp>
        <p:nvSpPr>
          <p:cNvPr id="4" name="TextBox 3">
            <a:extLst>
              <a:ext uri="{FF2B5EF4-FFF2-40B4-BE49-F238E27FC236}">
                <a16:creationId xmlns:a16="http://schemas.microsoft.com/office/drawing/2014/main" id="{39CA449B-8971-43E0-9BC1-98FC18E91148}"/>
              </a:ext>
            </a:extLst>
          </p:cNvPr>
          <p:cNvSpPr txBox="1"/>
          <p:nvPr/>
        </p:nvSpPr>
        <p:spPr>
          <a:xfrm>
            <a:off x="6975475" y="533400"/>
            <a:ext cx="1711325" cy="369887"/>
          </a:xfrm>
          <a:prstGeom prst="rect">
            <a:avLst/>
          </a:prstGeom>
          <a:noFill/>
        </p:spPr>
        <p:txBody>
          <a:bodyPr wrap="none">
            <a:spAutoFit/>
          </a:bodyPr>
          <a:lstStyle/>
          <a:p>
            <a:pPr>
              <a:defRPr/>
            </a:pPr>
            <a:r>
              <a:rPr lang="en-US" sz="1800" u="none" dirty="0">
                <a:latin typeface="+mj-lt"/>
              </a:rPr>
              <a:t>1910.157(d)(1)</a:t>
            </a:r>
          </a:p>
        </p:txBody>
      </p:sp>
      <p:pic>
        <p:nvPicPr>
          <p:cNvPr id="5" name="Picture 4">
            <a:extLst>
              <a:ext uri="{FF2B5EF4-FFF2-40B4-BE49-F238E27FC236}">
                <a16:creationId xmlns:a16="http://schemas.microsoft.com/office/drawing/2014/main" id="{4E155DF7-5639-4629-A6C0-CA2DFD7879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6200000">
            <a:off x="4622881" y="2306877"/>
            <a:ext cx="2260437" cy="4800600"/>
          </a:xfrm>
          <a:prstGeom prst="rect">
            <a:avLst/>
          </a:prstGeom>
        </p:spPr>
      </p:pic>
    </p:spTree>
    <p:extLst>
      <p:ext uri="{BB962C8B-B14F-4D97-AF65-F5344CB8AC3E}">
        <p14:creationId xmlns:p14="http://schemas.microsoft.com/office/powerpoint/2010/main" val="343893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625C8AC-A56C-4D4B-9D70-175E68726762}"/>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7651" name="Rectangle 3">
            <a:extLst>
              <a:ext uri="{FF2B5EF4-FFF2-40B4-BE49-F238E27FC236}">
                <a16:creationId xmlns:a16="http://schemas.microsoft.com/office/drawing/2014/main" id="{1A4BFA66-C41B-4620-81AE-69CC826F4CF7}"/>
              </a:ext>
            </a:extLst>
          </p:cNvPr>
          <p:cNvSpPr>
            <a:spLocks noGrp="1" noChangeArrowheads="1"/>
          </p:cNvSpPr>
          <p:nvPr>
            <p:ph type="body" idx="1"/>
          </p:nvPr>
        </p:nvSpPr>
        <p:spPr>
          <a:xfrm>
            <a:off x="533400" y="1219200"/>
            <a:ext cx="5562600" cy="4525963"/>
          </a:xfrm>
        </p:spPr>
        <p:txBody>
          <a:bodyPr/>
          <a:lstStyle/>
          <a:p>
            <a:r>
              <a:rPr lang="en-US" altLang="en-US" dirty="0"/>
              <a:t>Employer shall distribute:</a:t>
            </a:r>
          </a:p>
          <a:p>
            <a:endParaRPr lang="en-US" altLang="en-US" sz="800" dirty="0"/>
          </a:p>
          <a:p>
            <a:pPr lvl="1"/>
            <a:r>
              <a:rPr lang="en-US" altLang="en-US" dirty="0"/>
              <a:t>Class A fire extinguishers within a travel distance of 75 feet or less</a:t>
            </a:r>
          </a:p>
          <a:p>
            <a:pPr lvl="1"/>
            <a:endParaRPr lang="en-US" altLang="en-US" sz="1000" dirty="0"/>
          </a:p>
          <a:p>
            <a:pPr lvl="1"/>
            <a:r>
              <a:rPr lang="en-US" altLang="en-US" b="1" dirty="0"/>
              <a:t>Class A—Ordinary combustibles</a:t>
            </a:r>
          </a:p>
          <a:p>
            <a:pPr lvl="1"/>
            <a:endParaRPr lang="en-US" altLang="en-US" sz="1000" dirty="0"/>
          </a:p>
          <a:p>
            <a:pPr lvl="2"/>
            <a:r>
              <a:rPr lang="en-US" altLang="en-US" dirty="0"/>
              <a:t> </a:t>
            </a:r>
            <a:r>
              <a:rPr lang="en-US" altLang="en-US" i="0" dirty="0"/>
              <a:t>Wood</a:t>
            </a:r>
          </a:p>
          <a:p>
            <a:pPr lvl="2"/>
            <a:endParaRPr lang="en-US" altLang="en-US" sz="1000" i="0" dirty="0"/>
          </a:p>
          <a:p>
            <a:pPr lvl="2"/>
            <a:r>
              <a:rPr lang="en-US" altLang="en-US" i="0" dirty="0"/>
              <a:t> Paper</a:t>
            </a:r>
          </a:p>
          <a:p>
            <a:pPr lvl="2"/>
            <a:endParaRPr lang="en-US" altLang="en-US" sz="1000" i="0" dirty="0"/>
          </a:p>
          <a:p>
            <a:pPr lvl="2"/>
            <a:r>
              <a:rPr lang="en-US" altLang="en-US" i="0" dirty="0"/>
              <a:t> Plastic</a:t>
            </a:r>
          </a:p>
          <a:p>
            <a:pPr lvl="2"/>
            <a:endParaRPr lang="en-US" altLang="en-US" sz="1000" i="0" dirty="0"/>
          </a:p>
          <a:p>
            <a:pPr lvl="2"/>
            <a:r>
              <a:rPr lang="en-US" altLang="en-US" i="0" dirty="0"/>
              <a:t> Cloth</a:t>
            </a:r>
          </a:p>
          <a:p>
            <a:pPr lvl="2"/>
            <a:endParaRPr lang="en-US" altLang="en-US" sz="1000" i="0" dirty="0"/>
          </a:p>
          <a:p>
            <a:pPr lvl="2"/>
            <a:r>
              <a:rPr lang="en-US" altLang="en-US" i="0" dirty="0"/>
              <a:t> Rubber</a:t>
            </a:r>
          </a:p>
        </p:txBody>
      </p:sp>
      <p:sp>
        <p:nvSpPr>
          <p:cNvPr id="5" name="TextBox 4">
            <a:extLst>
              <a:ext uri="{FF2B5EF4-FFF2-40B4-BE49-F238E27FC236}">
                <a16:creationId xmlns:a16="http://schemas.microsoft.com/office/drawing/2014/main" id="{E1D8550E-64FF-4A43-B14B-B5F350E08B54}"/>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1910.157(d)(2)</a:t>
            </a:r>
          </a:p>
        </p:txBody>
      </p:sp>
      <p:pic>
        <p:nvPicPr>
          <p:cNvPr id="6" name="Picture 1">
            <a:extLst>
              <a:ext uri="{FF2B5EF4-FFF2-40B4-BE49-F238E27FC236}">
                <a16:creationId xmlns:a16="http://schemas.microsoft.com/office/drawing/2014/main" id="{3E811563-E2FE-46E4-A5F9-C87643C62D90}"/>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96000" y="1317625"/>
            <a:ext cx="2035175"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09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9699" name="Rectangle 3">
            <a:extLst>
              <a:ext uri="{FF2B5EF4-FFF2-40B4-BE49-F238E27FC236}">
                <a16:creationId xmlns:a16="http://schemas.microsoft.com/office/drawing/2014/main" id="{F89FC204-0A77-44D1-B0E6-A939AFC7996F}"/>
              </a:ext>
            </a:extLst>
          </p:cNvPr>
          <p:cNvSpPr>
            <a:spLocks noGrp="1" noChangeArrowheads="1"/>
          </p:cNvSpPr>
          <p:nvPr>
            <p:ph type="body" idx="1"/>
          </p:nvPr>
        </p:nvSpPr>
        <p:spPr>
          <a:xfrm>
            <a:off x="533400" y="1219200"/>
            <a:ext cx="8001000" cy="4525963"/>
          </a:xfrm>
        </p:spPr>
        <p:txBody>
          <a:bodyPr/>
          <a:lstStyle/>
          <a:p>
            <a:r>
              <a:rPr lang="en-US" altLang="en-US" dirty="0"/>
              <a:t>Employer may use:</a:t>
            </a:r>
          </a:p>
          <a:p>
            <a:endParaRPr lang="en-US" altLang="en-US" sz="800" dirty="0"/>
          </a:p>
          <a:p>
            <a:pPr lvl="1"/>
            <a:r>
              <a:rPr lang="en-US" altLang="en-US" dirty="0"/>
              <a:t>Uniformly spaced standpipe systems or hose stations connected to a sprinkler system instead of Class A fire extinguishers</a:t>
            </a:r>
          </a:p>
          <a:p>
            <a:endParaRPr lang="en-US" altLang="en-US" sz="800" dirty="0"/>
          </a:p>
          <a:p>
            <a:pPr lvl="2"/>
            <a:r>
              <a:rPr lang="en-US" altLang="en-US" i="0" dirty="0"/>
              <a:t>Systems must provide total coverage of area to be protected and employees must be trained annually in use </a:t>
            </a:r>
          </a:p>
        </p:txBody>
      </p:sp>
      <p:sp>
        <p:nvSpPr>
          <p:cNvPr id="5" name="TextBox 4">
            <a:extLst>
              <a:ext uri="{FF2B5EF4-FFF2-40B4-BE49-F238E27FC236}">
                <a16:creationId xmlns:a16="http://schemas.microsoft.com/office/drawing/2014/main" id="{FE373D6F-A159-4944-B4C3-A5951138C3B4}"/>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1910.157(d)(3)</a:t>
            </a:r>
          </a:p>
        </p:txBody>
      </p:sp>
      <p:pic>
        <p:nvPicPr>
          <p:cNvPr id="6" name="Picture 1">
            <a:extLst>
              <a:ext uri="{FF2B5EF4-FFF2-40B4-BE49-F238E27FC236}">
                <a16:creationId xmlns:a16="http://schemas.microsoft.com/office/drawing/2014/main" id="{598691F6-3A7D-4F61-8F69-CCF0C443117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96000" y="3861326"/>
            <a:ext cx="2222500" cy="198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4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a:extLst>
              <a:ext uri="{FF2B5EF4-FFF2-40B4-BE49-F238E27FC236}">
                <a16:creationId xmlns:a16="http://schemas.microsoft.com/office/drawing/2014/main" id="{261E9CEE-E79D-4C7D-A05C-532AFA0B8E8E}"/>
              </a:ext>
            </a:extLst>
          </p:cNvPr>
          <p:cNvSpPr>
            <a:spLocks noGrp="1" noChangeArrowheads="1"/>
          </p:cNvSpPr>
          <p:nvPr>
            <p:ph type="body" idx="1"/>
          </p:nvPr>
        </p:nvSpPr>
        <p:spPr>
          <a:xfrm>
            <a:off x="533400" y="1219200"/>
            <a:ext cx="8001000" cy="4525963"/>
          </a:xfrm>
          <a:noFill/>
        </p:spPr>
        <p:txBody>
          <a:bodyPr/>
          <a:lstStyle/>
          <a:p>
            <a:r>
              <a:rPr lang="en-US" altLang="en-US" dirty="0"/>
              <a:t>Employer shall distribute:</a:t>
            </a:r>
          </a:p>
          <a:p>
            <a:endParaRPr lang="en-US" altLang="en-US" sz="800" dirty="0"/>
          </a:p>
          <a:p>
            <a:pPr lvl="1"/>
            <a:r>
              <a:rPr lang="en-US" altLang="en-US" dirty="0"/>
              <a:t>Class B fire extinguishers within a travel distance of 50 feet or less </a:t>
            </a:r>
          </a:p>
          <a:p>
            <a:pPr lvl="1"/>
            <a:endParaRPr lang="en-US" altLang="en-US" sz="800" dirty="0"/>
          </a:p>
          <a:p>
            <a:pPr lvl="2"/>
            <a:r>
              <a:rPr lang="en-US" altLang="en-US" b="1" i="0" dirty="0"/>
              <a:t>Class B</a:t>
            </a:r>
            <a:r>
              <a:rPr lang="en-US" altLang="en-US" b="1" dirty="0"/>
              <a:t>—</a:t>
            </a:r>
            <a:r>
              <a:rPr lang="en-US" altLang="en-US" b="1" i="0" dirty="0"/>
              <a:t>Flammable liquids</a:t>
            </a:r>
            <a:endParaRPr lang="en-US" altLang="en-US" sz="3600" b="1" i="0" dirty="0"/>
          </a:p>
          <a:p>
            <a:pPr lvl="1"/>
            <a:endParaRPr lang="en-US" altLang="en-US" sz="2800" dirty="0"/>
          </a:p>
        </p:txBody>
      </p:sp>
      <p:sp>
        <p:nvSpPr>
          <p:cNvPr id="5" name="TextBox 4">
            <a:extLst>
              <a:ext uri="{FF2B5EF4-FFF2-40B4-BE49-F238E27FC236}">
                <a16:creationId xmlns:a16="http://schemas.microsoft.com/office/drawing/2014/main" id="{64D67E06-FB7A-401B-A551-69B1311D775D}"/>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1910.157(d)(4)</a:t>
            </a:r>
          </a:p>
        </p:txBody>
      </p:sp>
      <p:pic>
        <p:nvPicPr>
          <p:cNvPr id="6" name="Picture 1">
            <a:extLst>
              <a:ext uri="{FF2B5EF4-FFF2-40B4-BE49-F238E27FC236}">
                <a16:creationId xmlns:a16="http://schemas.microsoft.com/office/drawing/2014/main" id="{712B80D1-77C7-4435-BB65-48C92063BC5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32258" y="2971799"/>
            <a:ext cx="3070367"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8245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5">
            <a:extLst>
              <a:ext uri="{FF2B5EF4-FFF2-40B4-BE49-F238E27FC236}">
                <a16:creationId xmlns:a16="http://schemas.microsoft.com/office/drawing/2014/main" id="{D61C931D-547C-4FC6-BF9F-5730BDB25E17}"/>
              </a:ext>
            </a:extLst>
          </p:cNvPr>
          <p:cNvSpPr>
            <a:spLocks noGrp="1" noChangeArrowheads="1"/>
          </p:cNvSpPr>
          <p:nvPr>
            <p:ph type="body" idx="1"/>
          </p:nvPr>
        </p:nvSpPr>
        <p:spPr>
          <a:xfrm>
            <a:off x="533400" y="1219200"/>
            <a:ext cx="5029200" cy="4525963"/>
          </a:xfrm>
          <a:noFill/>
        </p:spPr>
        <p:txBody>
          <a:bodyPr/>
          <a:lstStyle/>
          <a:p>
            <a:r>
              <a:rPr lang="en-US" altLang="en-US" dirty="0"/>
              <a:t>Employer shall distribute:</a:t>
            </a:r>
          </a:p>
          <a:p>
            <a:endParaRPr lang="en-US" altLang="en-US" sz="800" dirty="0"/>
          </a:p>
          <a:p>
            <a:pPr lvl="1"/>
            <a:r>
              <a:rPr lang="en-US" altLang="en-US" dirty="0"/>
              <a:t>Class C fire extinguishers on the basis of the appropriate pattern for existing Class A or Class B hazards</a:t>
            </a:r>
          </a:p>
          <a:p>
            <a:pPr lvl="1"/>
            <a:endParaRPr lang="en-US" altLang="en-US" sz="800" dirty="0"/>
          </a:p>
          <a:p>
            <a:pPr lvl="2"/>
            <a:r>
              <a:rPr lang="en-US" altLang="en-US" b="1" i="0" dirty="0"/>
              <a:t>Class C</a:t>
            </a:r>
            <a:r>
              <a:rPr lang="en-US" altLang="en-US" b="1" dirty="0"/>
              <a:t>—</a:t>
            </a:r>
            <a:r>
              <a:rPr lang="en-US" altLang="en-US" b="1" i="0" dirty="0"/>
              <a:t>Electrical fires</a:t>
            </a:r>
            <a:endParaRPr lang="en-US" altLang="en-US" sz="3600" b="1" i="0" dirty="0"/>
          </a:p>
          <a:p>
            <a:pPr lvl="1">
              <a:buFont typeface="Symbol" panose="05050102010706020507" pitchFamily="18" charset="2"/>
              <a:buNone/>
            </a:pPr>
            <a:endParaRPr lang="en-US" altLang="en-US" sz="2800" dirty="0"/>
          </a:p>
        </p:txBody>
      </p:sp>
      <p:sp>
        <p:nvSpPr>
          <p:cNvPr id="5" name="TextBox 4">
            <a:extLst>
              <a:ext uri="{FF2B5EF4-FFF2-40B4-BE49-F238E27FC236}">
                <a16:creationId xmlns:a16="http://schemas.microsoft.com/office/drawing/2014/main" id="{B6A953A7-E237-430C-B879-19ADD99D13BA}"/>
              </a:ext>
            </a:extLst>
          </p:cNvPr>
          <p:cNvSpPr txBox="1"/>
          <p:nvPr/>
        </p:nvSpPr>
        <p:spPr>
          <a:xfrm>
            <a:off x="6975475" y="544513"/>
            <a:ext cx="1711325" cy="369887"/>
          </a:xfrm>
          <a:prstGeom prst="rect">
            <a:avLst/>
          </a:prstGeom>
          <a:noFill/>
        </p:spPr>
        <p:txBody>
          <a:bodyPr wrap="none">
            <a:spAutoFit/>
          </a:bodyPr>
          <a:lstStyle/>
          <a:p>
            <a:pPr>
              <a:defRPr/>
            </a:pPr>
            <a:r>
              <a:rPr lang="en-US" sz="1800" u="none" dirty="0">
                <a:latin typeface="+mj-lt"/>
              </a:rPr>
              <a:t>1910.157(d)(5)</a:t>
            </a:r>
          </a:p>
        </p:txBody>
      </p:sp>
      <p:pic>
        <p:nvPicPr>
          <p:cNvPr id="6" name="Picture 5">
            <a:extLst>
              <a:ext uri="{FF2B5EF4-FFF2-40B4-BE49-F238E27FC236}">
                <a16:creationId xmlns:a16="http://schemas.microsoft.com/office/drawing/2014/main" id="{41F6998E-6F37-4895-B672-F93ACCEC194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91200" y="1253067"/>
            <a:ext cx="2595563" cy="4614333"/>
          </a:xfrm>
          <a:prstGeom prst="rect">
            <a:avLst/>
          </a:prstGeom>
        </p:spPr>
      </p:pic>
      <p:sp>
        <p:nvSpPr>
          <p:cNvPr id="7"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93092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6">
            <a:extLst>
              <a:ext uri="{FF2B5EF4-FFF2-40B4-BE49-F238E27FC236}">
                <a16:creationId xmlns:a16="http://schemas.microsoft.com/office/drawing/2014/main" id="{731CD058-DA05-4639-9F07-CF4E0A9CA01C}"/>
              </a:ext>
            </a:extLst>
          </p:cNvPr>
          <p:cNvSpPr>
            <a:spLocks noGrp="1" noChangeArrowheads="1"/>
          </p:cNvSpPr>
          <p:nvPr>
            <p:ph type="body" idx="1"/>
          </p:nvPr>
        </p:nvSpPr>
        <p:spPr>
          <a:xfrm>
            <a:off x="533400" y="1219200"/>
            <a:ext cx="7924800" cy="4525963"/>
          </a:xfrm>
          <a:noFill/>
        </p:spPr>
        <p:txBody>
          <a:bodyPr/>
          <a:lstStyle/>
          <a:p>
            <a:r>
              <a:rPr lang="en-US" altLang="en-US" dirty="0"/>
              <a:t>Employer shall distribute:</a:t>
            </a:r>
          </a:p>
          <a:p>
            <a:endParaRPr lang="en-US" altLang="en-US" sz="800" dirty="0"/>
          </a:p>
          <a:p>
            <a:pPr lvl="1"/>
            <a:r>
              <a:rPr lang="en-US" altLang="en-US" dirty="0"/>
              <a:t>Class D fire extinguishers within a travel distance of 75 feet or less </a:t>
            </a:r>
          </a:p>
          <a:p>
            <a:pPr lvl="1">
              <a:buFont typeface="Symbol" panose="05050102010706020507" pitchFamily="18" charset="2"/>
              <a:buNone/>
            </a:pPr>
            <a:endParaRPr lang="en-US" altLang="en-US" sz="1600" dirty="0"/>
          </a:p>
          <a:p>
            <a:pPr lvl="1"/>
            <a:r>
              <a:rPr lang="en-US" altLang="en-US" dirty="0"/>
              <a:t>Required in combustible metal areas where metal powders, flakes, and shavings are generated at least once every two weeks</a:t>
            </a:r>
          </a:p>
          <a:p>
            <a:pPr lvl="1"/>
            <a:endParaRPr lang="en-US" altLang="en-US" sz="800" dirty="0"/>
          </a:p>
          <a:p>
            <a:pPr lvl="2"/>
            <a:r>
              <a:rPr lang="en-US" altLang="en-US" b="1" i="0" dirty="0"/>
              <a:t>Class D</a:t>
            </a:r>
            <a:r>
              <a:rPr lang="en-US" altLang="en-US" b="1" dirty="0"/>
              <a:t>—</a:t>
            </a:r>
            <a:r>
              <a:rPr lang="en-US" altLang="en-US" b="1" i="0" dirty="0"/>
              <a:t>Metals</a:t>
            </a:r>
          </a:p>
          <a:p>
            <a:pPr lvl="1"/>
            <a:endParaRPr lang="en-US" altLang="en-US" sz="800" dirty="0"/>
          </a:p>
          <a:p>
            <a:pPr lvl="2"/>
            <a:endParaRPr lang="en-US" altLang="en-US" dirty="0"/>
          </a:p>
          <a:p>
            <a:pPr lvl="1"/>
            <a:endParaRPr lang="en-US" altLang="en-US" dirty="0"/>
          </a:p>
          <a:p>
            <a:pPr lvl="1"/>
            <a:endParaRPr lang="en-US" altLang="en-US" dirty="0"/>
          </a:p>
          <a:p>
            <a:endParaRPr lang="en-US" altLang="en-US" dirty="0"/>
          </a:p>
        </p:txBody>
      </p:sp>
      <p:sp>
        <p:nvSpPr>
          <p:cNvPr id="5" name="TextBox 4">
            <a:extLst>
              <a:ext uri="{FF2B5EF4-FFF2-40B4-BE49-F238E27FC236}">
                <a16:creationId xmlns:a16="http://schemas.microsoft.com/office/drawing/2014/main" id="{E090F292-3D58-4F32-922C-D0EB20B70E0B}"/>
              </a:ext>
            </a:extLst>
          </p:cNvPr>
          <p:cNvSpPr txBox="1"/>
          <p:nvPr/>
        </p:nvSpPr>
        <p:spPr>
          <a:xfrm>
            <a:off x="6975475" y="544513"/>
            <a:ext cx="1711325" cy="369887"/>
          </a:xfrm>
          <a:prstGeom prst="rect">
            <a:avLst/>
          </a:prstGeom>
          <a:noFill/>
        </p:spPr>
        <p:txBody>
          <a:bodyPr wrap="none">
            <a:spAutoFit/>
          </a:bodyPr>
          <a:lstStyle/>
          <a:p>
            <a:pPr>
              <a:defRPr/>
            </a:pPr>
            <a:r>
              <a:rPr lang="en-US" sz="1800" u="none" dirty="0">
                <a:latin typeface="+mj-lt"/>
              </a:rPr>
              <a:t>1910.157(d)(6)</a:t>
            </a:r>
          </a:p>
        </p:txBody>
      </p:sp>
      <p:sp>
        <p:nvSpPr>
          <p:cNvPr id="6"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73348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
        <p:nvSpPr>
          <p:cNvPr id="37891" name="Rectangle 3">
            <a:extLst>
              <a:ext uri="{FF2B5EF4-FFF2-40B4-BE49-F238E27FC236}">
                <a16:creationId xmlns:a16="http://schemas.microsoft.com/office/drawing/2014/main" id="{40D22F93-3D1A-4133-9F8C-E3F23797FB5B}"/>
              </a:ext>
            </a:extLst>
          </p:cNvPr>
          <p:cNvSpPr>
            <a:spLocks noGrp="1" noChangeArrowheads="1"/>
          </p:cNvSpPr>
          <p:nvPr>
            <p:ph type="body" idx="1"/>
          </p:nvPr>
        </p:nvSpPr>
        <p:spPr>
          <a:xfrm>
            <a:off x="533400" y="990600"/>
            <a:ext cx="8077200" cy="4525963"/>
          </a:xfrm>
        </p:spPr>
        <p:txBody>
          <a:bodyPr/>
          <a:lstStyle/>
          <a:p>
            <a:endParaRPr lang="en-US" altLang="en-US" sz="1200" dirty="0"/>
          </a:p>
          <a:p>
            <a:r>
              <a:rPr lang="en-US" altLang="en-US" dirty="0"/>
              <a:t>Employer shall be responsible for the inspection, maintenance and testing of all portable fire extinguishers in the workplace</a:t>
            </a:r>
          </a:p>
          <a:p>
            <a:endParaRPr lang="en-US" altLang="en-US" dirty="0"/>
          </a:p>
          <a:p>
            <a:r>
              <a:rPr lang="en-US" altLang="en-US" dirty="0"/>
              <a:t>Fire extinguishers or hose shall be visually inspected </a:t>
            </a:r>
            <a:r>
              <a:rPr lang="en-US" altLang="en-US" b="1" dirty="0"/>
              <a:t>monthly</a:t>
            </a:r>
            <a:r>
              <a:rPr lang="en-US" altLang="en-US" dirty="0"/>
              <a:t> </a:t>
            </a:r>
          </a:p>
          <a:p>
            <a:endParaRPr lang="en-US" altLang="en-US" dirty="0"/>
          </a:p>
        </p:txBody>
      </p:sp>
      <p:sp>
        <p:nvSpPr>
          <p:cNvPr id="5" name="TextBox 4">
            <a:extLst>
              <a:ext uri="{FF2B5EF4-FFF2-40B4-BE49-F238E27FC236}">
                <a16:creationId xmlns:a16="http://schemas.microsoft.com/office/drawing/2014/main" id="{9AD38A0B-226F-43DA-8353-B1D61D78E212}"/>
              </a:ext>
            </a:extLst>
          </p:cNvPr>
          <p:cNvSpPr txBox="1"/>
          <p:nvPr/>
        </p:nvSpPr>
        <p:spPr>
          <a:xfrm>
            <a:off x="6823075" y="533400"/>
            <a:ext cx="2168525" cy="369888"/>
          </a:xfrm>
          <a:prstGeom prst="rect">
            <a:avLst/>
          </a:prstGeom>
          <a:noFill/>
        </p:spPr>
        <p:txBody>
          <a:bodyPr>
            <a:spAutoFit/>
          </a:bodyPr>
          <a:lstStyle/>
          <a:p>
            <a:pPr>
              <a:defRPr/>
            </a:pPr>
            <a:r>
              <a:rPr lang="en-US" sz="1800" u="none" dirty="0">
                <a:latin typeface="+mj-lt"/>
              </a:rPr>
              <a:t>1910.157(e)(1)-(2)</a:t>
            </a:r>
          </a:p>
        </p:txBody>
      </p:sp>
      <p:pic>
        <p:nvPicPr>
          <p:cNvPr id="6" name="Picture 1">
            <a:extLst>
              <a:ext uri="{FF2B5EF4-FFF2-40B4-BE49-F238E27FC236}">
                <a16:creationId xmlns:a16="http://schemas.microsoft.com/office/drawing/2014/main" id="{D4D3BA21-A986-47C5-93B8-70D66829371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57800" y="3423398"/>
            <a:ext cx="3160713" cy="24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4866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D3AACF0A-A265-4B23-9CF3-0B87759DA529}"/>
              </a:ext>
            </a:extLst>
          </p:cNvPr>
          <p:cNvSpPr>
            <a:spLocks noGrp="1" noChangeArrowheads="1"/>
          </p:cNvSpPr>
          <p:nvPr>
            <p:ph type="body" idx="1"/>
          </p:nvPr>
        </p:nvSpPr>
        <p:spPr>
          <a:xfrm>
            <a:off x="533400" y="1219200"/>
            <a:ext cx="7924800" cy="4525963"/>
          </a:xfrm>
        </p:spPr>
        <p:txBody>
          <a:bodyPr/>
          <a:lstStyle/>
          <a:p>
            <a:r>
              <a:rPr lang="en-US" altLang="en-US" dirty="0"/>
              <a:t>Employer shall:</a:t>
            </a:r>
          </a:p>
          <a:p>
            <a:endParaRPr lang="en-US" altLang="en-US" sz="800" dirty="0"/>
          </a:p>
          <a:p>
            <a:pPr lvl="1"/>
            <a:r>
              <a:rPr lang="en-US" altLang="en-US" dirty="0"/>
              <a:t>Assure that fire extinguishers are subjected to an </a:t>
            </a:r>
            <a:r>
              <a:rPr lang="en-US" altLang="en-US" b="1" dirty="0"/>
              <a:t>annual </a:t>
            </a:r>
            <a:r>
              <a:rPr lang="en-US" altLang="en-US" dirty="0"/>
              <a:t>maintenance check</a:t>
            </a:r>
          </a:p>
          <a:p>
            <a:endParaRPr lang="en-US" altLang="en-US" sz="2000" dirty="0"/>
          </a:p>
          <a:p>
            <a:pPr lvl="1"/>
            <a:r>
              <a:rPr lang="en-US" altLang="en-US" dirty="0"/>
              <a:t>Record the annual maintenance date and retain record for one year</a:t>
            </a:r>
          </a:p>
          <a:p>
            <a:endParaRPr lang="en-US" altLang="en-US" sz="2000" dirty="0"/>
          </a:p>
          <a:p>
            <a:pPr lvl="1"/>
            <a:r>
              <a:rPr lang="en-US" altLang="en-US" dirty="0"/>
              <a:t>Record available to the Assistant</a:t>
            </a:r>
          </a:p>
          <a:p>
            <a:pPr lvl="1">
              <a:buFont typeface="Symbol" panose="05050102010706020507" pitchFamily="18" charset="2"/>
              <a:buNone/>
            </a:pPr>
            <a:r>
              <a:rPr lang="en-US" altLang="en-US" dirty="0"/>
              <a:t>   Secretary upon request </a:t>
            </a:r>
          </a:p>
        </p:txBody>
      </p:sp>
      <p:sp>
        <p:nvSpPr>
          <p:cNvPr id="5" name="TextBox 4">
            <a:extLst>
              <a:ext uri="{FF2B5EF4-FFF2-40B4-BE49-F238E27FC236}">
                <a16:creationId xmlns:a16="http://schemas.microsoft.com/office/drawing/2014/main" id="{95893336-172E-417C-9DA2-A91C3B1762C8}"/>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1910.157(e)(3)</a:t>
            </a:r>
          </a:p>
        </p:txBody>
      </p:sp>
      <p:pic>
        <p:nvPicPr>
          <p:cNvPr id="6" name="Picture 1">
            <a:extLst>
              <a:ext uri="{FF2B5EF4-FFF2-40B4-BE49-F238E27FC236}">
                <a16:creationId xmlns:a16="http://schemas.microsoft.com/office/drawing/2014/main" id="{72648172-80A2-4FA2-B961-8E9EE5527EB7}"/>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47133" y="3886200"/>
            <a:ext cx="2571380" cy="201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3840854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FFFB2810-D0D5-491A-AB02-B1B8EE7CFA39}"/>
              </a:ext>
            </a:extLst>
          </p:cNvPr>
          <p:cNvSpPr>
            <a:spLocks noGrp="1" noChangeArrowheads="1"/>
          </p:cNvSpPr>
          <p:nvPr>
            <p:ph type="body" idx="1"/>
          </p:nvPr>
        </p:nvSpPr>
        <p:spPr>
          <a:xfrm>
            <a:off x="533400" y="1295400"/>
            <a:ext cx="8001000" cy="4525963"/>
          </a:xfrm>
        </p:spPr>
        <p:txBody>
          <a:bodyPr/>
          <a:lstStyle/>
          <a:p>
            <a:r>
              <a:rPr lang="en-US" altLang="en-US" sz="2400"/>
              <a:t>Dry chemical extinguishers require a 12-year hydrostatic test </a:t>
            </a:r>
          </a:p>
          <a:p>
            <a:endParaRPr lang="en-US" altLang="en-US" sz="800"/>
          </a:p>
          <a:p>
            <a:pPr lvl="1"/>
            <a:r>
              <a:rPr lang="en-US" altLang="en-US" sz="2000"/>
              <a:t>Subjected to applicable maintenance procedures every 6 years</a:t>
            </a:r>
          </a:p>
          <a:p>
            <a:endParaRPr lang="en-US" altLang="en-US" sz="1400"/>
          </a:p>
          <a:p>
            <a:endParaRPr lang="en-US" altLang="en-US" sz="1400"/>
          </a:p>
          <a:p>
            <a:r>
              <a:rPr lang="en-US" altLang="en-US" sz="2400"/>
              <a:t>Exempted</a:t>
            </a:r>
          </a:p>
          <a:p>
            <a:endParaRPr lang="en-US" altLang="en-US" sz="800"/>
          </a:p>
          <a:p>
            <a:pPr lvl="1"/>
            <a:r>
              <a:rPr lang="en-US" altLang="en-US" sz="2000"/>
              <a:t>Dry chemical extinguishers having non-refillable </a:t>
            </a:r>
          </a:p>
          <a:p>
            <a:pPr lvl="1">
              <a:buFont typeface="Symbol" panose="05050102010706020507" pitchFamily="18" charset="2"/>
              <a:buNone/>
            </a:pPr>
            <a:r>
              <a:rPr lang="en-US" altLang="en-US" sz="2000"/>
              <a:t>    disposable containers</a:t>
            </a:r>
          </a:p>
          <a:p>
            <a:endParaRPr lang="en-US" altLang="en-US" sz="1400"/>
          </a:p>
        </p:txBody>
      </p:sp>
      <p:sp>
        <p:nvSpPr>
          <p:cNvPr id="5" name="TextBox 4">
            <a:extLst>
              <a:ext uri="{FF2B5EF4-FFF2-40B4-BE49-F238E27FC236}">
                <a16:creationId xmlns:a16="http://schemas.microsoft.com/office/drawing/2014/main" id="{08199DE4-616E-4094-956F-7BAE0DBDEEA6}"/>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1910.157(e)(4)</a:t>
            </a:r>
          </a:p>
        </p:txBody>
      </p:sp>
      <p:sp>
        <p:nvSpPr>
          <p:cNvPr id="6"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322392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A036A7-EE48-4DE9-88E7-8180932B9F41}"/>
              </a:ext>
            </a:extLst>
          </p:cNvPr>
          <p:cNvSpPr>
            <a:spLocks noGrp="1" noChangeArrowheads="1"/>
          </p:cNvSpPr>
          <p:nvPr>
            <p:ph type="title"/>
          </p:nvPr>
        </p:nvSpPr>
        <p:spPr>
          <a:xfrm>
            <a:off x="533400" y="457200"/>
            <a:ext cx="7924800" cy="549275"/>
          </a:xfrm>
        </p:spPr>
        <p:txBody>
          <a:bodyPr/>
          <a:lstStyle/>
          <a:p>
            <a:r>
              <a:rPr lang="en-US" altLang="en-US" dirty="0"/>
              <a:t>Objectives</a:t>
            </a:r>
          </a:p>
        </p:txBody>
      </p:sp>
      <p:sp>
        <p:nvSpPr>
          <p:cNvPr id="7171" name="Rectangle 3">
            <a:extLst>
              <a:ext uri="{FF2B5EF4-FFF2-40B4-BE49-F238E27FC236}">
                <a16:creationId xmlns:a16="http://schemas.microsoft.com/office/drawing/2014/main" id="{E5DEA0C8-21D2-4577-8049-19D480981A29}"/>
              </a:ext>
            </a:extLst>
          </p:cNvPr>
          <p:cNvSpPr>
            <a:spLocks noGrp="1" noChangeArrowheads="1"/>
          </p:cNvSpPr>
          <p:nvPr>
            <p:ph type="body" idx="1"/>
          </p:nvPr>
        </p:nvSpPr>
        <p:spPr>
          <a:xfrm>
            <a:off x="609600" y="1219200"/>
            <a:ext cx="8229600" cy="4525963"/>
          </a:xfrm>
        </p:spPr>
        <p:txBody>
          <a:bodyPr/>
          <a:lstStyle/>
          <a:p>
            <a:pPr>
              <a:lnSpc>
                <a:spcPct val="90000"/>
              </a:lnSpc>
              <a:buFont typeface="Wingdings" panose="05000000000000000000" pitchFamily="2" charset="2"/>
              <a:buNone/>
            </a:pPr>
            <a:r>
              <a:rPr lang="en-US" altLang="en-US"/>
              <a:t>In this course, we will discuss the following:</a:t>
            </a:r>
          </a:p>
          <a:p>
            <a:pPr>
              <a:lnSpc>
                <a:spcPct val="90000"/>
              </a:lnSpc>
              <a:buFont typeface="Wingdings" panose="05000000000000000000" pitchFamily="2" charset="2"/>
              <a:buNone/>
            </a:pPr>
            <a:endParaRPr lang="en-US" altLang="en-US" sz="2400"/>
          </a:p>
          <a:p>
            <a:pPr>
              <a:lnSpc>
                <a:spcPct val="90000"/>
              </a:lnSpc>
            </a:pPr>
            <a:r>
              <a:rPr lang="en-US" altLang="en-US" sz="2400"/>
              <a:t>Scope and application</a:t>
            </a:r>
          </a:p>
          <a:p>
            <a:pPr>
              <a:lnSpc>
                <a:spcPct val="90000"/>
              </a:lnSpc>
            </a:pPr>
            <a:endParaRPr lang="en-US" altLang="en-US" sz="2400"/>
          </a:p>
          <a:p>
            <a:pPr>
              <a:lnSpc>
                <a:spcPct val="90000"/>
              </a:lnSpc>
            </a:pPr>
            <a:r>
              <a:rPr lang="en-US" altLang="en-US" sz="2400"/>
              <a:t>Exemptions</a:t>
            </a:r>
          </a:p>
          <a:p>
            <a:pPr>
              <a:lnSpc>
                <a:spcPct val="90000"/>
              </a:lnSpc>
            </a:pPr>
            <a:endParaRPr lang="en-US" altLang="en-US" sz="2400"/>
          </a:p>
          <a:p>
            <a:pPr>
              <a:lnSpc>
                <a:spcPct val="90000"/>
              </a:lnSpc>
            </a:pPr>
            <a:r>
              <a:rPr lang="en-US" altLang="en-US" sz="2400"/>
              <a:t>General requirements</a:t>
            </a:r>
          </a:p>
          <a:p>
            <a:pPr>
              <a:lnSpc>
                <a:spcPct val="90000"/>
              </a:lnSpc>
            </a:pPr>
            <a:endParaRPr lang="en-US" altLang="en-US" sz="2400"/>
          </a:p>
          <a:p>
            <a:pPr>
              <a:lnSpc>
                <a:spcPct val="90000"/>
              </a:lnSpc>
            </a:pPr>
            <a:r>
              <a:rPr lang="en-US" altLang="en-US" sz="2400"/>
              <a:t>Selection</a:t>
            </a:r>
          </a:p>
          <a:p>
            <a:pPr>
              <a:lnSpc>
                <a:spcPct val="90000"/>
              </a:lnSpc>
            </a:pPr>
            <a:endParaRPr lang="en-US" altLang="en-US" sz="2400"/>
          </a:p>
          <a:p>
            <a:pPr>
              <a:lnSpc>
                <a:spcPct val="90000"/>
              </a:lnSpc>
            </a:pPr>
            <a:r>
              <a:rPr lang="en-US" altLang="en-US" sz="2400"/>
              <a:t>Inspection and maintenance</a:t>
            </a:r>
          </a:p>
          <a:p>
            <a:pPr>
              <a:lnSpc>
                <a:spcPct val="90000"/>
              </a:lnSpc>
            </a:pPr>
            <a:endParaRPr lang="en-US" altLang="en-US" sz="2400"/>
          </a:p>
          <a:p>
            <a:pPr>
              <a:lnSpc>
                <a:spcPct val="90000"/>
              </a:lnSpc>
            </a:pPr>
            <a:r>
              <a:rPr lang="en-US" altLang="en-US" sz="2400"/>
              <a:t>Training</a:t>
            </a:r>
          </a:p>
        </p:txBody>
      </p:sp>
      <p:sp>
        <p:nvSpPr>
          <p:cNvPr id="4" name="TextBox 3">
            <a:extLst>
              <a:ext uri="{FF2B5EF4-FFF2-40B4-BE49-F238E27FC236}">
                <a16:creationId xmlns:a16="http://schemas.microsoft.com/office/drawing/2014/main" id="{91A99A9A-B124-466D-A8F7-1A655C322689}"/>
              </a:ext>
            </a:extLst>
          </p:cNvPr>
          <p:cNvSpPr txBox="1"/>
          <p:nvPr/>
        </p:nvSpPr>
        <p:spPr>
          <a:xfrm>
            <a:off x="7464132" y="533400"/>
            <a:ext cx="1146468" cy="369332"/>
          </a:xfrm>
          <a:prstGeom prst="rect">
            <a:avLst/>
          </a:prstGeom>
          <a:noFill/>
        </p:spPr>
        <p:txBody>
          <a:bodyPr wrap="none">
            <a:spAutoFit/>
          </a:bodyPr>
          <a:lstStyle/>
          <a:p>
            <a:pPr>
              <a:defRPr/>
            </a:pPr>
            <a:r>
              <a:rPr lang="en-US" sz="1800" u="none" dirty="0">
                <a:latin typeface="+mj-lt"/>
              </a:rPr>
              <a:t>1910.157</a:t>
            </a:r>
          </a:p>
        </p:txBody>
      </p:sp>
    </p:spTree>
    <p:extLst>
      <p:ext uri="{BB962C8B-B14F-4D97-AF65-F5344CB8AC3E}">
        <p14:creationId xmlns:p14="http://schemas.microsoft.com/office/powerpoint/2010/main" val="3307800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1B0C5F6F-02A7-40C8-9E3C-C3E22E5E4E0E}"/>
              </a:ext>
            </a:extLst>
          </p:cNvPr>
          <p:cNvSpPr>
            <a:spLocks noGrp="1" noChangeArrowheads="1"/>
          </p:cNvSpPr>
          <p:nvPr>
            <p:ph type="body" idx="1"/>
          </p:nvPr>
        </p:nvSpPr>
        <p:spPr>
          <a:xfrm>
            <a:off x="533400" y="1219200"/>
            <a:ext cx="4724400" cy="4525963"/>
          </a:xfrm>
        </p:spPr>
        <p:txBody>
          <a:bodyPr/>
          <a:lstStyle/>
          <a:p>
            <a:r>
              <a:rPr lang="en-US" altLang="en-US" dirty="0"/>
              <a:t>Employer shall assure that alternate equivalent protection is provided when portable fire extinguishers are removed from service for maintenance and recharging </a:t>
            </a:r>
          </a:p>
        </p:txBody>
      </p:sp>
      <p:sp>
        <p:nvSpPr>
          <p:cNvPr id="5" name="TextBox 4">
            <a:extLst>
              <a:ext uri="{FF2B5EF4-FFF2-40B4-BE49-F238E27FC236}">
                <a16:creationId xmlns:a16="http://schemas.microsoft.com/office/drawing/2014/main" id="{55BA0703-0283-4E26-9D4E-36F63F0DC436}"/>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1910.157(e)(5)</a:t>
            </a:r>
          </a:p>
        </p:txBody>
      </p:sp>
      <p:pic>
        <p:nvPicPr>
          <p:cNvPr id="6" name="Picture 1">
            <a:extLst>
              <a:ext uri="{FF2B5EF4-FFF2-40B4-BE49-F238E27FC236}">
                <a16:creationId xmlns:a16="http://schemas.microsoft.com/office/drawing/2014/main" id="{EB373039-633A-4845-9D94-178B247A261B}"/>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48275" y="2057400"/>
            <a:ext cx="32543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29998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1F97D2F-7EAB-459B-ACD1-055FF581F521}"/>
              </a:ext>
            </a:extLst>
          </p:cNvPr>
          <p:cNvSpPr>
            <a:spLocks noGrp="1" noChangeArrowheads="1"/>
          </p:cNvSpPr>
          <p:nvPr>
            <p:ph type="title"/>
          </p:nvPr>
        </p:nvSpPr>
        <p:spPr>
          <a:xfrm>
            <a:off x="533400" y="381000"/>
            <a:ext cx="4800600" cy="549275"/>
          </a:xfrm>
        </p:spPr>
        <p:txBody>
          <a:bodyPr/>
          <a:lstStyle/>
          <a:p>
            <a:r>
              <a:rPr lang="en-US" altLang="en-US"/>
              <a:t>Hydrostatic Testing</a:t>
            </a:r>
            <a:endParaRPr lang="en-US" altLang="en-US" sz="1200">
              <a:solidFill>
                <a:schemeClr val="tx1"/>
              </a:solidFill>
            </a:endParaRPr>
          </a:p>
        </p:txBody>
      </p:sp>
      <p:sp>
        <p:nvSpPr>
          <p:cNvPr id="46083" name="Rectangle 3">
            <a:extLst>
              <a:ext uri="{FF2B5EF4-FFF2-40B4-BE49-F238E27FC236}">
                <a16:creationId xmlns:a16="http://schemas.microsoft.com/office/drawing/2014/main" id="{8D422245-0302-4CD6-8233-8BAAE0C28C66}"/>
              </a:ext>
            </a:extLst>
          </p:cNvPr>
          <p:cNvSpPr>
            <a:spLocks noGrp="1" noChangeArrowheads="1"/>
          </p:cNvSpPr>
          <p:nvPr>
            <p:ph type="body" idx="1"/>
          </p:nvPr>
        </p:nvSpPr>
        <p:spPr>
          <a:xfrm>
            <a:off x="533400" y="1219200"/>
            <a:ext cx="8229600" cy="4525963"/>
          </a:xfrm>
        </p:spPr>
        <p:txBody>
          <a:bodyPr/>
          <a:lstStyle/>
          <a:p>
            <a:r>
              <a:rPr lang="en-US" altLang="en-US" dirty="0"/>
              <a:t>Employer shall assure that hydrostatic testing is performed by trained persons with suitable testing equipment and facilities </a:t>
            </a:r>
          </a:p>
        </p:txBody>
      </p:sp>
      <p:sp>
        <p:nvSpPr>
          <p:cNvPr id="5" name="TextBox 4">
            <a:extLst>
              <a:ext uri="{FF2B5EF4-FFF2-40B4-BE49-F238E27FC236}">
                <a16:creationId xmlns:a16="http://schemas.microsoft.com/office/drawing/2014/main" id="{B7C6BBC2-0FD2-43B1-8D69-D6A28A08511C}"/>
              </a:ext>
            </a:extLst>
          </p:cNvPr>
          <p:cNvSpPr txBox="1"/>
          <p:nvPr/>
        </p:nvSpPr>
        <p:spPr>
          <a:xfrm>
            <a:off x="7010400" y="533400"/>
            <a:ext cx="1646238" cy="369888"/>
          </a:xfrm>
          <a:prstGeom prst="rect">
            <a:avLst/>
          </a:prstGeom>
          <a:noFill/>
        </p:spPr>
        <p:txBody>
          <a:bodyPr wrap="none">
            <a:spAutoFit/>
          </a:bodyPr>
          <a:lstStyle/>
          <a:p>
            <a:pPr>
              <a:defRPr/>
            </a:pPr>
            <a:r>
              <a:rPr lang="en-US" sz="1800" u="none" dirty="0">
                <a:latin typeface="+mj-lt"/>
              </a:rPr>
              <a:t>1910.157(f)(1)</a:t>
            </a:r>
          </a:p>
        </p:txBody>
      </p:sp>
    </p:spTree>
    <p:extLst>
      <p:ext uri="{BB962C8B-B14F-4D97-AF65-F5344CB8AC3E}">
        <p14:creationId xmlns:p14="http://schemas.microsoft.com/office/powerpoint/2010/main" val="338982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CC1C0AA-2332-4804-9F7A-C906CC8D294A}"/>
              </a:ext>
            </a:extLst>
          </p:cNvPr>
          <p:cNvSpPr>
            <a:spLocks noGrp="1" noChangeArrowheads="1"/>
          </p:cNvSpPr>
          <p:nvPr>
            <p:ph type="title"/>
          </p:nvPr>
        </p:nvSpPr>
        <p:spPr>
          <a:xfrm>
            <a:off x="533400" y="381000"/>
            <a:ext cx="4876800" cy="549275"/>
          </a:xfrm>
        </p:spPr>
        <p:txBody>
          <a:bodyPr/>
          <a:lstStyle/>
          <a:p>
            <a:r>
              <a:rPr lang="en-US" altLang="en-US"/>
              <a:t>Hydrostatic Testing  </a:t>
            </a:r>
            <a:endParaRPr lang="en-US" altLang="en-US" sz="1200">
              <a:solidFill>
                <a:schemeClr val="tx1"/>
              </a:solidFill>
            </a:endParaRPr>
          </a:p>
        </p:txBody>
      </p:sp>
      <p:sp>
        <p:nvSpPr>
          <p:cNvPr id="48187" name="Rectangle 447">
            <a:extLst>
              <a:ext uri="{FF2B5EF4-FFF2-40B4-BE49-F238E27FC236}">
                <a16:creationId xmlns:a16="http://schemas.microsoft.com/office/drawing/2014/main" id="{5098C1B0-B4D9-473A-8522-BCB908A5FF71}"/>
              </a:ext>
            </a:extLst>
          </p:cNvPr>
          <p:cNvSpPr>
            <a:spLocks noChangeArrowheads="1"/>
          </p:cNvSpPr>
          <p:nvPr/>
        </p:nvSpPr>
        <p:spPr bwMode="auto">
          <a:xfrm>
            <a:off x="533400" y="1219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i="1">
                <a:solidFill>
                  <a:schemeClr val="tx1"/>
                </a:solidFill>
                <a:latin typeface="Arial" panose="020B0604020202020204" pitchFamily="34" charset="0"/>
              </a:defRPr>
            </a:lvl3pPr>
            <a:lvl4pPr marL="1600200" indent="-228600">
              <a:buClr>
                <a:srgbClr val="012D9A"/>
              </a:buClr>
              <a:buChar char="•"/>
              <a:defRPr>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r>
              <a:rPr lang="en-US" altLang="en-US" u="none" dirty="0"/>
              <a:t>Employer shall assure that portable extinguishers are hydrostatically tested at the intervals listed in </a:t>
            </a:r>
            <a:r>
              <a:rPr lang="en-US" altLang="en-US" b="1" u="none" dirty="0"/>
              <a:t>Table L-1</a:t>
            </a:r>
          </a:p>
          <a:p>
            <a:endParaRPr lang="en-US" altLang="en-US" b="1" u="none" dirty="0"/>
          </a:p>
          <a:p>
            <a:r>
              <a:rPr lang="en-US" altLang="en-US" u="none" dirty="0"/>
              <a:t>Take this time to look up </a:t>
            </a:r>
            <a:r>
              <a:rPr lang="en-US" altLang="en-US" b="1" u="none" dirty="0"/>
              <a:t>Table L-1</a:t>
            </a:r>
          </a:p>
          <a:p>
            <a:pPr lvl="1">
              <a:lnSpc>
                <a:spcPct val="80000"/>
              </a:lnSpc>
              <a:buNone/>
              <a:defRPr/>
            </a:pPr>
            <a:endParaRPr lang="en-US" sz="1600" b="1" dirty="0"/>
          </a:p>
          <a:p>
            <a:pPr lvl="1">
              <a:lnSpc>
                <a:spcPct val="80000"/>
              </a:lnSpc>
              <a:buNone/>
              <a:defRPr/>
            </a:pPr>
            <a:r>
              <a:rPr lang="en-US" sz="1600" b="1" u="none" dirty="0"/>
              <a:t>29 CFR 1910.157(f)(2) Table L-1</a:t>
            </a:r>
          </a:p>
          <a:p>
            <a:pPr>
              <a:lnSpc>
                <a:spcPct val="80000"/>
              </a:lnSpc>
              <a:buNone/>
              <a:defRPr/>
            </a:pPr>
            <a:endParaRPr lang="en-US" sz="1600" u="none" dirty="0"/>
          </a:p>
          <a:p>
            <a:pPr lvl="1">
              <a:lnSpc>
                <a:spcPct val="80000"/>
              </a:lnSpc>
              <a:buNone/>
              <a:defRPr/>
            </a:pPr>
            <a:r>
              <a:rPr lang="en-US" sz="1600" b="1" u="none" dirty="0"/>
              <a:t>29  </a:t>
            </a:r>
            <a:r>
              <a:rPr lang="en-US" sz="1600" b="1" u="none" dirty="0">
                <a:solidFill>
                  <a:srgbClr val="CC0000"/>
                </a:solidFill>
              </a:rPr>
              <a:t>(Title)</a:t>
            </a:r>
          </a:p>
          <a:p>
            <a:pPr lvl="1">
              <a:lnSpc>
                <a:spcPct val="80000"/>
              </a:lnSpc>
              <a:buNone/>
              <a:defRPr/>
            </a:pPr>
            <a:endParaRPr lang="en-US" sz="1600" b="1" u="none" dirty="0">
              <a:solidFill>
                <a:srgbClr val="CC0000"/>
              </a:solidFill>
            </a:endParaRPr>
          </a:p>
          <a:p>
            <a:pPr lvl="2">
              <a:lnSpc>
                <a:spcPct val="80000"/>
              </a:lnSpc>
              <a:buFontTx/>
              <a:buNone/>
              <a:defRPr/>
            </a:pPr>
            <a:r>
              <a:rPr lang="en-US" sz="1600" b="1" i="0" u="none" dirty="0"/>
              <a:t>CFR  </a:t>
            </a:r>
            <a:r>
              <a:rPr lang="en-US" sz="1600" b="1" i="0" u="none" dirty="0">
                <a:solidFill>
                  <a:srgbClr val="CC0000"/>
                </a:solidFill>
              </a:rPr>
              <a:t>(Code of Federal Regulations)</a:t>
            </a:r>
          </a:p>
          <a:p>
            <a:pPr lvl="2">
              <a:lnSpc>
                <a:spcPct val="80000"/>
              </a:lnSpc>
              <a:buFontTx/>
              <a:buNone/>
              <a:defRPr/>
            </a:pPr>
            <a:endParaRPr lang="en-US" sz="1600" b="1" i="0" u="none" dirty="0">
              <a:solidFill>
                <a:srgbClr val="CC0000"/>
              </a:solidFill>
            </a:endParaRPr>
          </a:p>
          <a:p>
            <a:pPr lvl="3">
              <a:lnSpc>
                <a:spcPct val="80000"/>
              </a:lnSpc>
              <a:buFontTx/>
              <a:buNone/>
              <a:defRPr/>
            </a:pPr>
            <a:r>
              <a:rPr lang="en-US" sz="1600" b="1" u="none" dirty="0"/>
              <a:t>    1910  </a:t>
            </a:r>
            <a:r>
              <a:rPr lang="en-US" sz="1600" b="1" u="none" dirty="0">
                <a:solidFill>
                  <a:srgbClr val="CC0000"/>
                </a:solidFill>
              </a:rPr>
              <a:t>(Part)</a:t>
            </a:r>
          </a:p>
          <a:p>
            <a:pPr lvl="3">
              <a:lnSpc>
                <a:spcPct val="80000"/>
              </a:lnSpc>
              <a:buFontTx/>
              <a:buNone/>
              <a:defRPr/>
            </a:pPr>
            <a:endParaRPr lang="en-US" sz="1600" b="1" u="none" dirty="0">
              <a:solidFill>
                <a:srgbClr val="CC0000"/>
              </a:solidFill>
            </a:endParaRPr>
          </a:p>
          <a:p>
            <a:pPr lvl="4">
              <a:lnSpc>
                <a:spcPct val="80000"/>
              </a:lnSpc>
              <a:buFontTx/>
              <a:buNone/>
              <a:defRPr/>
            </a:pPr>
            <a:r>
              <a:rPr lang="en-US" b="1" u="none" dirty="0"/>
              <a:t>        157 (f)(2) Table L-1  </a:t>
            </a:r>
            <a:r>
              <a:rPr lang="en-US" b="1" u="none" dirty="0">
                <a:solidFill>
                  <a:srgbClr val="CC0000"/>
                </a:solidFill>
              </a:rPr>
              <a:t>(Section)</a:t>
            </a:r>
          </a:p>
          <a:p>
            <a:endParaRPr lang="en-US" altLang="en-US" b="1" u="none" dirty="0"/>
          </a:p>
        </p:txBody>
      </p:sp>
      <p:sp>
        <p:nvSpPr>
          <p:cNvPr id="23612" name="Rectangle 448">
            <a:extLst>
              <a:ext uri="{FF2B5EF4-FFF2-40B4-BE49-F238E27FC236}">
                <a16:creationId xmlns:a16="http://schemas.microsoft.com/office/drawing/2014/main" id="{9C8F86C6-33DE-45E1-91FF-E0EDD7C8B29C}"/>
              </a:ext>
            </a:extLst>
          </p:cNvPr>
          <p:cNvSpPr>
            <a:spLocks noChangeArrowheads="1"/>
          </p:cNvSpPr>
          <p:nvPr/>
        </p:nvSpPr>
        <p:spPr bwMode="auto">
          <a:xfrm>
            <a:off x="6629400" y="5715000"/>
            <a:ext cx="849313" cy="276225"/>
          </a:xfrm>
          <a:prstGeom prst="rect">
            <a:avLst/>
          </a:prstGeom>
          <a:noFill/>
          <a:ln w="12700">
            <a:noFill/>
            <a:miter lim="800000"/>
            <a:headEnd type="none" w="sm" len="sm"/>
            <a:tailEnd type="none" w="sm" len="sm"/>
          </a:ln>
        </p:spPr>
        <p:txBody>
          <a:bodyPr wrap="none">
            <a:spAutoFit/>
          </a:bodyPr>
          <a:lstStyle/>
          <a:p>
            <a:pPr>
              <a:defRPr/>
            </a:pPr>
            <a:r>
              <a:rPr lang="en-US" sz="1200" b="1" u="none" dirty="0">
                <a:latin typeface="+mn-lt"/>
              </a:rPr>
              <a:t>Table L-1</a:t>
            </a:r>
          </a:p>
        </p:txBody>
      </p:sp>
      <p:sp>
        <p:nvSpPr>
          <p:cNvPr id="61" name="TextBox 60">
            <a:extLst>
              <a:ext uri="{FF2B5EF4-FFF2-40B4-BE49-F238E27FC236}">
                <a16:creationId xmlns:a16="http://schemas.microsoft.com/office/drawing/2014/main" id="{6584CF2D-90D1-46B0-9F18-11BC820CD959}"/>
              </a:ext>
            </a:extLst>
          </p:cNvPr>
          <p:cNvSpPr txBox="1"/>
          <p:nvPr/>
        </p:nvSpPr>
        <p:spPr>
          <a:xfrm>
            <a:off x="7010400" y="533400"/>
            <a:ext cx="1646237" cy="369888"/>
          </a:xfrm>
          <a:prstGeom prst="rect">
            <a:avLst/>
          </a:prstGeom>
          <a:noFill/>
        </p:spPr>
        <p:txBody>
          <a:bodyPr wrap="none">
            <a:spAutoFit/>
          </a:bodyPr>
          <a:lstStyle/>
          <a:p>
            <a:pPr>
              <a:defRPr/>
            </a:pPr>
            <a:r>
              <a:rPr lang="en-US" sz="1800" u="none" dirty="0">
                <a:latin typeface="+mj-lt"/>
              </a:rPr>
              <a:t>1910.157(f)(2)</a:t>
            </a:r>
          </a:p>
        </p:txBody>
      </p:sp>
    </p:spTree>
    <p:extLst>
      <p:ext uri="{BB962C8B-B14F-4D97-AF65-F5344CB8AC3E}">
        <p14:creationId xmlns:p14="http://schemas.microsoft.com/office/powerpoint/2010/main" val="245343982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DD633AD-0E71-4A67-9B8E-0E7D28617704}"/>
              </a:ext>
            </a:extLst>
          </p:cNvPr>
          <p:cNvSpPr>
            <a:spLocks noGrp="1" noChangeArrowheads="1"/>
          </p:cNvSpPr>
          <p:nvPr>
            <p:ph type="title"/>
          </p:nvPr>
        </p:nvSpPr>
        <p:spPr>
          <a:xfrm>
            <a:off x="533400" y="381000"/>
            <a:ext cx="5410200" cy="549275"/>
          </a:xfrm>
        </p:spPr>
        <p:txBody>
          <a:bodyPr/>
          <a:lstStyle/>
          <a:p>
            <a:r>
              <a:rPr lang="en-US" altLang="en-US"/>
              <a:t>Training and Education</a:t>
            </a:r>
            <a:endParaRPr lang="en-US" altLang="en-US" sz="1200">
              <a:solidFill>
                <a:schemeClr val="tx1"/>
              </a:solidFill>
            </a:endParaRPr>
          </a:p>
        </p:txBody>
      </p:sp>
      <p:sp>
        <p:nvSpPr>
          <p:cNvPr id="50179" name="Rectangle 3">
            <a:extLst>
              <a:ext uri="{FF2B5EF4-FFF2-40B4-BE49-F238E27FC236}">
                <a16:creationId xmlns:a16="http://schemas.microsoft.com/office/drawing/2014/main" id="{EA7A90ED-84AB-49D1-A634-7AC9309EC4B5}"/>
              </a:ext>
            </a:extLst>
          </p:cNvPr>
          <p:cNvSpPr>
            <a:spLocks noGrp="1" noChangeArrowheads="1"/>
          </p:cNvSpPr>
          <p:nvPr>
            <p:ph type="body" idx="1"/>
          </p:nvPr>
        </p:nvSpPr>
        <p:spPr>
          <a:xfrm>
            <a:off x="533400" y="1219200"/>
            <a:ext cx="8077200" cy="4525963"/>
          </a:xfrm>
        </p:spPr>
        <p:txBody>
          <a:bodyPr/>
          <a:lstStyle/>
          <a:p>
            <a:r>
              <a:rPr lang="en-US" altLang="en-US" dirty="0"/>
              <a:t>Where employer has provided portable fire extinguishers for employee use</a:t>
            </a:r>
          </a:p>
          <a:p>
            <a:endParaRPr lang="en-US" altLang="en-US" sz="1200" dirty="0"/>
          </a:p>
          <a:p>
            <a:pPr lvl="1"/>
            <a:r>
              <a:rPr lang="en-US" altLang="en-US" dirty="0"/>
              <a:t>Employer shall provide </a:t>
            </a:r>
          </a:p>
          <a:p>
            <a:pPr marL="685800" lvl="1" indent="-228600">
              <a:buNone/>
            </a:pPr>
            <a:r>
              <a:rPr lang="en-US" altLang="en-US" dirty="0"/>
              <a:t>	training on fire extinguisher</a:t>
            </a:r>
          </a:p>
          <a:p>
            <a:pPr marL="685800" lvl="1" indent="-228600">
              <a:buNone/>
            </a:pPr>
            <a:r>
              <a:rPr lang="en-US" altLang="en-US" dirty="0"/>
              <a:t>  	use and hazards involved </a:t>
            </a:r>
          </a:p>
          <a:p>
            <a:pPr marL="685800" lvl="1" indent="-228600">
              <a:buNone/>
            </a:pPr>
            <a:r>
              <a:rPr lang="en-US" altLang="en-US" dirty="0"/>
              <a:t>	with incipient stage fire fighting</a:t>
            </a:r>
          </a:p>
          <a:p>
            <a:pPr lvl="1"/>
            <a:endParaRPr lang="en-US" altLang="en-US" sz="800" dirty="0"/>
          </a:p>
          <a:p>
            <a:pPr lvl="2"/>
            <a:r>
              <a:rPr lang="en-US" altLang="en-US" i="0" dirty="0"/>
              <a:t>Initially and annually thereafter</a:t>
            </a:r>
          </a:p>
          <a:p>
            <a:pPr lvl="1"/>
            <a:endParaRPr lang="en-US" altLang="en-US" dirty="0"/>
          </a:p>
          <a:p>
            <a:pPr lvl="1"/>
            <a:endParaRPr lang="en-US" altLang="en-US" dirty="0"/>
          </a:p>
          <a:p>
            <a:pPr lvl="1"/>
            <a:endParaRPr lang="en-US" altLang="en-US" dirty="0"/>
          </a:p>
          <a:p>
            <a:pPr lvl="1"/>
            <a:endParaRPr lang="en-US" altLang="en-US" dirty="0"/>
          </a:p>
          <a:p>
            <a:endParaRPr lang="en-US" altLang="en-US" sz="1200" dirty="0"/>
          </a:p>
        </p:txBody>
      </p:sp>
      <p:sp>
        <p:nvSpPr>
          <p:cNvPr id="5" name="TextBox 4">
            <a:extLst>
              <a:ext uri="{FF2B5EF4-FFF2-40B4-BE49-F238E27FC236}">
                <a16:creationId xmlns:a16="http://schemas.microsoft.com/office/drawing/2014/main" id="{D38F848B-D516-49A7-8130-D62F718149BD}"/>
              </a:ext>
            </a:extLst>
          </p:cNvPr>
          <p:cNvSpPr txBox="1"/>
          <p:nvPr/>
        </p:nvSpPr>
        <p:spPr>
          <a:xfrm>
            <a:off x="6616700" y="533400"/>
            <a:ext cx="2222500" cy="369888"/>
          </a:xfrm>
          <a:prstGeom prst="rect">
            <a:avLst/>
          </a:prstGeom>
          <a:noFill/>
        </p:spPr>
        <p:txBody>
          <a:bodyPr>
            <a:spAutoFit/>
          </a:bodyPr>
          <a:lstStyle/>
          <a:p>
            <a:pPr>
              <a:defRPr/>
            </a:pPr>
            <a:r>
              <a:rPr lang="en-US" sz="1800" u="none" dirty="0">
                <a:latin typeface="+mj-lt"/>
              </a:rPr>
              <a:t>1910.157(g)(1)-(2)</a:t>
            </a:r>
          </a:p>
        </p:txBody>
      </p:sp>
      <p:pic>
        <p:nvPicPr>
          <p:cNvPr id="6" name="Picture 1">
            <a:extLst>
              <a:ext uri="{FF2B5EF4-FFF2-40B4-BE49-F238E27FC236}">
                <a16:creationId xmlns:a16="http://schemas.microsoft.com/office/drawing/2014/main" id="{C1B84C01-0DEF-4F61-B76E-7707DEC4CF85}"/>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15000" y="2595282"/>
            <a:ext cx="2706589" cy="312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12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7BE399B-4A06-48CD-95A7-ECDCF0860E37}"/>
              </a:ext>
            </a:extLst>
          </p:cNvPr>
          <p:cNvSpPr>
            <a:spLocks noGrp="1" noChangeArrowheads="1"/>
          </p:cNvSpPr>
          <p:nvPr>
            <p:ph type="title"/>
          </p:nvPr>
        </p:nvSpPr>
        <p:spPr>
          <a:xfrm>
            <a:off x="533400" y="381000"/>
            <a:ext cx="5562600" cy="549275"/>
          </a:xfrm>
        </p:spPr>
        <p:txBody>
          <a:bodyPr/>
          <a:lstStyle/>
          <a:p>
            <a:r>
              <a:rPr lang="en-US" altLang="en-US"/>
              <a:t>Training and Education</a:t>
            </a:r>
            <a:endParaRPr lang="en-US" altLang="en-US" sz="1200">
              <a:solidFill>
                <a:schemeClr val="tx1"/>
              </a:solidFill>
            </a:endParaRPr>
          </a:p>
        </p:txBody>
      </p:sp>
      <p:sp>
        <p:nvSpPr>
          <p:cNvPr id="52227" name="Rectangle 3">
            <a:extLst>
              <a:ext uri="{FF2B5EF4-FFF2-40B4-BE49-F238E27FC236}">
                <a16:creationId xmlns:a16="http://schemas.microsoft.com/office/drawing/2014/main" id="{75B3026D-ECB7-4C3A-BEE5-7DFCD10EACA3}"/>
              </a:ext>
            </a:extLst>
          </p:cNvPr>
          <p:cNvSpPr>
            <a:spLocks noGrp="1" noChangeArrowheads="1"/>
          </p:cNvSpPr>
          <p:nvPr>
            <p:ph type="body" idx="1"/>
          </p:nvPr>
        </p:nvSpPr>
        <p:spPr>
          <a:xfrm>
            <a:off x="533400" y="1143000"/>
            <a:ext cx="8153400" cy="4525963"/>
          </a:xfrm>
        </p:spPr>
        <p:txBody>
          <a:bodyPr/>
          <a:lstStyle/>
          <a:p>
            <a:r>
              <a:rPr lang="en-US" altLang="en-US" dirty="0"/>
              <a:t>Employees who have been designated to use fire fighting equipment as part of an emergency action plan</a:t>
            </a:r>
          </a:p>
          <a:p>
            <a:endParaRPr lang="en-US" altLang="en-US" sz="800" dirty="0"/>
          </a:p>
          <a:p>
            <a:pPr lvl="1"/>
            <a:r>
              <a:rPr lang="en-US" altLang="en-US" dirty="0"/>
              <a:t>Employer shall provide training in use of appropriate equipment to designated group</a:t>
            </a:r>
          </a:p>
          <a:p>
            <a:endParaRPr lang="en-US" altLang="en-US" sz="800" dirty="0"/>
          </a:p>
          <a:p>
            <a:pPr lvl="2"/>
            <a:r>
              <a:rPr lang="en-US" altLang="en-US" i="0" dirty="0"/>
              <a:t>Initially and annually thereafter </a:t>
            </a:r>
          </a:p>
        </p:txBody>
      </p:sp>
      <p:sp>
        <p:nvSpPr>
          <p:cNvPr id="5" name="TextBox 4">
            <a:extLst>
              <a:ext uri="{FF2B5EF4-FFF2-40B4-BE49-F238E27FC236}">
                <a16:creationId xmlns:a16="http://schemas.microsoft.com/office/drawing/2014/main" id="{6FA19442-F75B-4B2F-9B6B-CD6041546F89}"/>
              </a:ext>
            </a:extLst>
          </p:cNvPr>
          <p:cNvSpPr txBox="1"/>
          <p:nvPr/>
        </p:nvSpPr>
        <p:spPr>
          <a:xfrm>
            <a:off x="6616700" y="533400"/>
            <a:ext cx="2070100" cy="369888"/>
          </a:xfrm>
          <a:prstGeom prst="rect">
            <a:avLst/>
          </a:prstGeom>
          <a:noFill/>
        </p:spPr>
        <p:txBody>
          <a:bodyPr wrap="none">
            <a:spAutoFit/>
          </a:bodyPr>
          <a:lstStyle/>
          <a:p>
            <a:pPr>
              <a:defRPr/>
            </a:pPr>
            <a:r>
              <a:rPr lang="en-US" sz="1800" u="none" dirty="0">
                <a:latin typeface="+mj-lt"/>
              </a:rPr>
              <a:t>1910.157(g)(3)-(4)</a:t>
            </a:r>
          </a:p>
        </p:txBody>
      </p:sp>
      <p:sp>
        <p:nvSpPr>
          <p:cNvPr id="6" name="TextBox 5">
            <a:extLst>
              <a:ext uri="{FF2B5EF4-FFF2-40B4-BE49-F238E27FC236}">
                <a16:creationId xmlns:a16="http://schemas.microsoft.com/office/drawing/2014/main" id="{774B1F6C-D783-4822-A7AC-AF24C76D696B}"/>
              </a:ext>
            </a:extLst>
          </p:cNvPr>
          <p:cNvSpPr txBox="1"/>
          <p:nvPr/>
        </p:nvSpPr>
        <p:spPr>
          <a:xfrm>
            <a:off x="4902200" y="4114800"/>
            <a:ext cx="3429000" cy="1752600"/>
          </a:xfrm>
          <a:prstGeom prst="rect">
            <a:avLst/>
          </a:prstGeom>
          <a:noFill/>
        </p:spPr>
        <p:txBody>
          <a:bodyPr wrap="square" rtlCol="0">
            <a:spAutoFit/>
          </a:bodyPr>
          <a:lstStyle/>
          <a:p>
            <a:endParaRPr lang="en-US" dirty="0"/>
          </a:p>
        </p:txBody>
      </p:sp>
      <p:pic>
        <p:nvPicPr>
          <p:cNvPr id="7" name="Picture 1">
            <a:extLst>
              <a:ext uri="{FF2B5EF4-FFF2-40B4-BE49-F238E27FC236}">
                <a16:creationId xmlns:a16="http://schemas.microsoft.com/office/drawing/2014/main" id="{79B93DCF-008F-4BC1-9BFB-2B86ED77790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14900" y="3810000"/>
            <a:ext cx="34163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57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C670B48-8F5B-4499-A5E6-8B799A0C1DA9}"/>
              </a:ext>
            </a:extLst>
          </p:cNvPr>
          <p:cNvSpPr>
            <a:spLocks noGrp="1" noChangeArrowheads="1"/>
          </p:cNvSpPr>
          <p:nvPr>
            <p:ph type="title"/>
          </p:nvPr>
        </p:nvSpPr>
        <p:spPr/>
        <p:txBody>
          <a:bodyPr/>
          <a:lstStyle/>
          <a:p>
            <a:r>
              <a:rPr lang="en-US" altLang="en-US"/>
              <a:t>Summary</a:t>
            </a:r>
          </a:p>
        </p:txBody>
      </p:sp>
      <p:sp>
        <p:nvSpPr>
          <p:cNvPr id="56323" name="Rectangle 3">
            <a:extLst>
              <a:ext uri="{FF2B5EF4-FFF2-40B4-BE49-F238E27FC236}">
                <a16:creationId xmlns:a16="http://schemas.microsoft.com/office/drawing/2014/main" id="{26E13290-B733-4EAA-B696-E742FBCF3AE9}"/>
              </a:ext>
            </a:extLst>
          </p:cNvPr>
          <p:cNvSpPr>
            <a:spLocks noGrp="1" noChangeArrowheads="1"/>
          </p:cNvSpPr>
          <p:nvPr>
            <p:ph type="body" idx="1"/>
          </p:nvPr>
        </p:nvSpPr>
        <p:spPr>
          <a:xfrm>
            <a:off x="685800" y="1295400"/>
            <a:ext cx="8229600" cy="4525963"/>
          </a:xfrm>
        </p:spPr>
        <p:txBody>
          <a:bodyPr/>
          <a:lstStyle/>
          <a:p>
            <a:pPr>
              <a:lnSpc>
                <a:spcPct val="90000"/>
              </a:lnSpc>
              <a:buFont typeface="Wingdings" panose="05000000000000000000" pitchFamily="2" charset="2"/>
              <a:buNone/>
            </a:pPr>
            <a:r>
              <a:rPr lang="en-US" altLang="en-US"/>
              <a:t>In this course, we discussed:</a:t>
            </a:r>
          </a:p>
          <a:p>
            <a:pPr>
              <a:lnSpc>
                <a:spcPct val="90000"/>
              </a:lnSpc>
              <a:buFont typeface="Wingdings" panose="05000000000000000000" pitchFamily="2" charset="2"/>
              <a:buNone/>
            </a:pPr>
            <a:endParaRPr lang="en-US" altLang="en-US" sz="2400"/>
          </a:p>
          <a:p>
            <a:pPr>
              <a:lnSpc>
                <a:spcPct val="90000"/>
              </a:lnSpc>
            </a:pPr>
            <a:r>
              <a:rPr lang="en-US" altLang="en-US" sz="2400"/>
              <a:t>Scope and application</a:t>
            </a:r>
          </a:p>
          <a:p>
            <a:pPr>
              <a:lnSpc>
                <a:spcPct val="90000"/>
              </a:lnSpc>
            </a:pPr>
            <a:endParaRPr lang="en-US" altLang="en-US" sz="2400"/>
          </a:p>
          <a:p>
            <a:pPr>
              <a:lnSpc>
                <a:spcPct val="90000"/>
              </a:lnSpc>
            </a:pPr>
            <a:r>
              <a:rPr lang="en-US" altLang="en-US" sz="2400"/>
              <a:t>Exemptions</a:t>
            </a:r>
          </a:p>
          <a:p>
            <a:pPr>
              <a:lnSpc>
                <a:spcPct val="90000"/>
              </a:lnSpc>
            </a:pPr>
            <a:endParaRPr lang="en-US" altLang="en-US" sz="2400"/>
          </a:p>
          <a:p>
            <a:pPr>
              <a:lnSpc>
                <a:spcPct val="90000"/>
              </a:lnSpc>
            </a:pPr>
            <a:r>
              <a:rPr lang="en-US" altLang="en-US" sz="2400"/>
              <a:t>General requirements</a:t>
            </a:r>
          </a:p>
          <a:p>
            <a:pPr>
              <a:lnSpc>
                <a:spcPct val="90000"/>
              </a:lnSpc>
            </a:pPr>
            <a:endParaRPr lang="en-US" altLang="en-US" sz="2400"/>
          </a:p>
          <a:p>
            <a:pPr>
              <a:lnSpc>
                <a:spcPct val="90000"/>
              </a:lnSpc>
            </a:pPr>
            <a:r>
              <a:rPr lang="en-US" altLang="en-US" sz="2400"/>
              <a:t>Selection</a:t>
            </a:r>
          </a:p>
          <a:p>
            <a:pPr>
              <a:lnSpc>
                <a:spcPct val="90000"/>
              </a:lnSpc>
            </a:pPr>
            <a:endParaRPr lang="en-US" altLang="en-US" sz="2400"/>
          </a:p>
          <a:p>
            <a:pPr>
              <a:lnSpc>
                <a:spcPct val="90000"/>
              </a:lnSpc>
            </a:pPr>
            <a:r>
              <a:rPr lang="en-US" altLang="en-US" sz="2400"/>
              <a:t>Inspection and maintenance</a:t>
            </a:r>
          </a:p>
          <a:p>
            <a:pPr>
              <a:lnSpc>
                <a:spcPct val="90000"/>
              </a:lnSpc>
            </a:pPr>
            <a:endParaRPr lang="en-US" altLang="en-US" sz="2400"/>
          </a:p>
          <a:p>
            <a:pPr>
              <a:lnSpc>
                <a:spcPct val="90000"/>
              </a:lnSpc>
            </a:pPr>
            <a:r>
              <a:rPr lang="en-US" altLang="en-US" sz="2400"/>
              <a:t>Training</a:t>
            </a:r>
          </a:p>
          <a:p>
            <a:pPr>
              <a:lnSpc>
                <a:spcPct val="90000"/>
              </a:lnSpc>
            </a:pPr>
            <a:endParaRPr lang="en-US" altLang="en-US" sz="2400"/>
          </a:p>
        </p:txBody>
      </p:sp>
      <p:sp>
        <p:nvSpPr>
          <p:cNvPr id="4" name="TextBox 3">
            <a:extLst>
              <a:ext uri="{FF2B5EF4-FFF2-40B4-BE49-F238E27FC236}">
                <a16:creationId xmlns:a16="http://schemas.microsoft.com/office/drawing/2014/main" id="{9E6CF1DE-826C-47D9-8434-A172981F0A34}"/>
              </a:ext>
            </a:extLst>
          </p:cNvPr>
          <p:cNvSpPr txBox="1"/>
          <p:nvPr/>
        </p:nvSpPr>
        <p:spPr>
          <a:xfrm>
            <a:off x="7464425" y="533400"/>
            <a:ext cx="1146175" cy="369888"/>
          </a:xfrm>
          <a:prstGeom prst="rect">
            <a:avLst/>
          </a:prstGeom>
          <a:noFill/>
        </p:spPr>
        <p:txBody>
          <a:bodyPr wrap="none">
            <a:spAutoFit/>
          </a:bodyPr>
          <a:lstStyle/>
          <a:p>
            <a:pPr>
              <a:defRPr/>
            </a:pPr>
            <a:r>
              <a:rPr lang="en-US" sz="1800" u="none" dirty="0">
                <a:latin typeface="+mj-lt"/>
              </a:rPr>
              <a:t>1910.157</a:t>
            </a:r>
          </a:p>
        </p:txBody>
      </p:sp>
    </p:spTree>
    <p:extLst>
      <p:ext uri="{BB962C8B-B14F-4D97-AF65-F5344CB8AC3E}">
        <p14:creationId xmlns:p14="http://schemas.microsoft.com/office/powerpoint/2010/main" val="1450386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D705CB4-ECF2-448E-B969-8BA999F2A6F9}"/>
              </a:ext>
            </a:extLst>
          </p:cNvPr>
          <p:cNvSpPr>
            <a:spLocks noGrp="1" noChangeArrowheads="1"/>
          </p:cNvSpPr>
          <p:nvPr>
            <p:ph type="title"/>
          </p:nvPr>
        </p:nvSpPr>
        <p:spPr>
          <a:xfrm>
            <a:off x="533400" y="441325"/>
            <a:ext cx="5181600" cy="549275"/>
          </a:xfrm>
        </p:spPr>
        <p:txBody>
          <a:bodyPr/>
          <a:lstStyle/>
          <a:p>
            <a:r>
              <a:rPr lang="en-US" altLang="en-US" dirty="0"/>
              <a:t>Scope and Application</a:t>
            </a:r>
            <a:endParaRPr lang="en-US" altLang="en-US" dirty="0">
              <a:solidFill>
                <a:schemeClr val="tx1"/>
              </a:solidFill>
            </a:endParaRPr>
          </a:p>
        </p:txBody>
      </p:sp>
      <p:sp>
        <p:nvSpPr>
          <p:cNvPr id="9219" name="Rectangle 3">
            <a:extLst>
              <a:ext uri="{FF2B5EF4-FFF2-40B4-BE49-F238E27FC236}">
                <a16:creationId xmlns:a16="http://schemas.microsoft.com/office/drawing/2014/main" id="{F82B5E37-F6B5-4FF8-A1C6-2EFA66FD5EFD}"/>
              </a:ext>
            </a:extLst>
          </p:cNvPr>
          <p:cNvSpPr>
            <a:spLocks noGrp="1" noChangeArrowheads="1"/>
          </p:cNvSpPr>
          <p:nvPr>
            <p:ph type="body" idx="1"/>
          </p:nvPr>
        </p:nvSpPr>
        <p:spPr>
          <a:xfrm>
            <a:off x="533400" y="1295400"/>
            <a:ext cx="4876800" cy="4525963"/>
          </a:xfrm>
        </p:spPr>
        <p:txBody>
          <a:bodyPr/>
          <a:lstStyle/>
          <a:p>
            <a:r>
              <a:rPr lang="en-US" altLang="en-US" dirty="0"/>
              <a:t>Applies to the placement, use, maintenance, and testing of portable fire extinguishers provided for the use of employees </a:t>
            </a:r>
          </a:p>
        </p:txBody>
      </p:sp>
      <p:sp>
        <p:nvSpPr>
          <p:cNvPr id="5" name="TextBox 4">
            <a:extLst>
              <a:ext uri="{FF2B5EF4-FFF2-40B4-BE49-F238E27FC236}">
                <a16:creationId xmlns:a16="http://schemas.microsoft.com/office/drawing/2014/main" id="{91A99A9A-B124-466D-A8F7-1A655C322689}"/>
              </a:ext>
            </a:extLst>
          </p:cNvPr>
          <p:cNvSpPr txBox="1"/>
          <p:nvPr/>
        </p:nvSpPr>
        <p:spPr>
          <a:xfrm>
            <a:off x="7258050" y="533400"/>
            <a:ext cx="1428750" cy="369888"/>
          </a:xfrm>
          <a:prstGeom prst="rect">
            <a:avLst/>
          </a:prstGeom>
          <a:noFill/>
        </p:spPr>
        <p:txBody>
          <a:bodyPr wrap="none">
            <a:spAutoFit/>
          </a:bodyPr>
          <a:lstStyle/>
          <a:p>
            <a:pPr>
              <a:defRPr/>
            </a:pPr>
            <a:r>
              <a:rPr lang="en-US" sz="1800" u="none" dirty="0">
                <a:latin typeface="+mj-lt"/>
              </a:rPr>
              <a:t>1910.157(a)</a:t>
            </a:r>
          </a:p>
        </p:txBody>
      </p:sp>
      <p:pic>
        <p:nvPicPr>
          <p:cNvPr id="3" name="Picture 2">
            <a:extLst>
              <a:ext uri="{FF2B5EF4-FFF2-40B4-BE49-F238E27FC236}">
                <a16:creationId xmlns:a16="http://schemas.microsoft.com/office/drawing/2014/main" id="{A4E76375-9E0E-4493-8B40-C102BE86C7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Tree>
    <p:extLst>
      <p:ext uri="{BB962C8B-B14F-4D97-AF65-F5344CB8AC3E}">
        <p14:creationId xmlns:p14="http://schemas.microsoft.com/office/powerpoint/2010/main" val="419438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78D93A6-FD6B-433E-8828-2C95BEF334E7}"/>
              </a:ext>
            </a:extLst>
          </p:cNvPr>
          <p:cNvSpPr>
            <a:spLocks noGrp="1" noChangeArrowheads="1"/>
          </p:cNvSpPr>
          <p:nvPr>
            <p:ph type="title"/>
          </p:nvPr>
        </p:nvSpPr>
        <p:spPr>
          <a:xfrm>
            <a:off x="533400" y="441325"/>
            <a:ext cx="4343400" cy="549275"/>
          </a:xfrm>
        </p:spPr>
        <p:txBody>
          <a:bodyPr/>
          <a:lstStyle/>
          <a:p>
            <a:r>
              <a:rPr lang="en-US" altLang="en-US" dirty="0"/>
              <a:t>Exemptions</a:t>
            </a:r>
            <a:endParaRPr lang="en-US" altLang="en-US" sz="1200" dirty="0">
              <a:solidFill>
                <a:schemeClr val="tx1"/>
              </a:solidFill>
            </a:endParaRPr>
          </a:p>
        </p:txBody>
      </p:sp>
      <p:sp>
        <p:nvSpPr>
          <p:cNvPr id="11267" name="Rectangle 3">
            <a:extLst>
              <a:ext uri="{FF2B5EF4-FFF2-40B4-BE49-F238E27FC236}">
                <a16:creationId xmlns:a16="http://schemas.microsoft.com/office/drawing/2014/main" id="{BDD183A3-BC01-4FB3-9163-D3ADA5CDE951}"/>
              </a:ext>
            </a:extLst>
          </p:cNvPr>
          <p:cNvSpPr>
            <a:spLocks noGrp="1" noChangeArrowheads="1"/>
          </p:cNvSpPr>
          <p:nvPr>
            <p:ph type="body" idx="1"/>
          </p:nvPr>
        </p:nvSpPr>
        <p:spPr>
          <a:xfrm>
            <a:off x="533400" y="1295400"/>
            <a:ext cx="8153400" cy="4525963"/>
          </a:xfrm>
        </p:spPr>
        <p:txBody>
          <a:bodyPr/>
          <a:lstStyle/>
          <a:p>
            <a:r>
              <a:rPr lang="en-US" altLang="en-US" dirty="0"/>
              <a:t>Employer has established and implemented:</a:t>
            </a:r>
          </a:p>
          <a:p>
            <a:pPr lvl="1"/>
            <a:endParaRPr lang="en-US" altLang="en-US" sz="800" dirty="0"/>
          </a:p>
          <a:p>
            <a:pPr lvl="1"/>
            <a:r>
              <a:rPr lang="en-US" altLang="en-US" dirty="0"/>
              <a:t>Written fire safety policy</a:t>
            </a:r>
          </a:p>
          <a:p>
            <a:pPr lvl="1"/>
            <a:endParaRPr lang="en-US" altLang="en-US" sz="1000" dirty="0"/>
          </a:p>
          <a:p>
            <a:pPr lvl="1"/>
            <a:r>
              <a:rPr lang="en-US" altLang="en-US" dirty="0"/>
              <a:t>Requires the immediate and total evacuation of employees</a:t>
            </a:r>
          </a:p>
          <a:p>
            <a:endParaRPr lang="en-US" altLang="en-US" sz="1200" dirty="0"/>
          </a:p>
          <a:p>
            <a:endParaRPr lang="en-US" altLang="en-US" sz="1200" dirty="0"/>
          </a:p>
          <a:p>
            <a:r>
              <a:rPr lang="en-US" altLang="en-US" dirty="0"/>
              <a:t>When extinguishers are not available</a:t>
            </a:r>
          </a:p>
          <a:p>
            <a:pPr>
              <a:buFont typeface="Wingdings" panose="05000000000000000000" pitchFamily="2" charset="2"/>
              <a:buNone/>
            </a:pPr>
            <a:r>
              <a:rPr lang="en-US" altLang="en-US" dirty="0"/>
              <a:t>    in the workplace, unless a specific </a:t>
            </a:r>
          </a:p>
          <a:p>
            <a:pPr>
              <a:buFont typeface="Wingdings" panose="05000000000000000000" pitchFamily="2" charset="2"/>
              <a:buNone/>
            </a:pPr>
            <a:r>
              <a:rPr lang="en-US" altLang="en-US" dirty="0"/>
              <a:t>    standard requires that a portable</a:t>
            </a:r>
          </a:p>
          <a:p>
            <a:pPr>
              <a:buFont typeface="Wingdings" panose="05000000000000000000" pitchFamily="2" charset="2"/>
              <a:buNone/>
            </a:pPr>
            <a:r>
              <a:rPr lang="en-US" altLang="en-US" dirty="0"/>
              <a:t>    fire extinguisher be provided </a:t>
            </a:r>
          </a:p>
          <a:p>
            <a:endParaRPr lang="en-US" altLang="en-US" dirty="0"/>
          </a:p>
        </p:txBody>
      </p:sp>
      <p:sp>
        <p:nvSpPr>
          <p:cNvPr id="5" name="TextBox 4">
            <a:extLst>
              <a:ext uri="{FF2B5EF4-FFF2-40B4-BE49-F238E27FC236}">
                <a16:creationId xmlns:a16="http://schemas.microsoft.com/office/drawing/2014/main" id="{70D6B9EB-05E5-4D78-B3D9-4A0B7A911F7F}"/>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1910.157(b)(1)</a:t>
            </a:r>
          </a:p>
        </p:txBody>
      </p:sp>
      <p:pic>
        <p:nvPicPr>
          <p:cNvPr id="3" name="Picture 2">
            <a:extLst>
              <a:ext uri="{FF2B5EF4-FFF2-40B4-BE49-F238E27FC236}">
                <a16:creationId xmlns:a16="http://schemas.microsoft.com/office/drawing/2014/main" id="{B1C00B06-A90B-41D5-A188-17270167FE0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86600" y="3075062"/>
            <a:ext cx="1285283" cy="2771701"/>
          </a:xfrm>
          <a:prstGeom prst="rect">
            <a:avLst/>
          </a:prstGeom>
        </p:spPr>
      </p:pic>
    </p:spTree>
    <p:extLst>
      <p:ext uri="{BB962C8B-B14F-4D97-AF65-F5344CB8AC3E}">
        <p14:creationId xmlns:p14="http://schemas.microsoft.com/office/powerpoint/2010/main" val="266601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364832E-F7F1-4F8C-89A8-8E6907679DD5}"/>
              </a:ext>
            </a:extLst>
          </p:cNvPr>
          <p:cNvSpPr>
            <a:spLocks noGrp="1" noChangeArrowheads="1"/>
          </p:cNvSpPr>
          <p:nvPr>
            <p:ph type="title"/>
          </p:nvPr>
        </p:nvSpPr>
        <p:spPr>
          <a:xfrm>
            <a:off x="533400" y="441325"/>
            <a:ext cx="4343400" cy="549275"/>
          </a:xfrm>
        </p:spPr>
        <p:txBody>
          <a:bodyPr/>
          <a:lstStyle/>
          <a:p>
            <a:r>
              <a:rPr lang="en-US" altLang="en-US" dirty="0"/>
              <a:t>Exemptions</a:t>
            </a:r>
            <a:endParaRPr lang="en-US" altLang="en-US" sz="1200" dirty="0">
              <a:solidFill>
                <a:schemeClr val="tx1"/>
              </a:solidFill>
            </a:endParaRPr>
          </a:p>
        </p:txBody>
      </p:sp>
      <p:sp>
        <p:nvSpPr>
          <p:cNvPr id="13315" name="Rectangle 3">
            <a:extLst>
              <a:ext uri="{FF2B5EF4-FFF2-40B4-BE49-F238E27FC236}">
                <a16:creationId xmlns:a16="http://schemas.microsoft.com/office/drawing/2014/main" id="{4520691E-52A9-410F-BA07-0131DEBE8B1F}"/>
              </a:ext>
            </a:extLst>
          </p:cNvPr>
          <p:cNvSpPr>
            <a:spLocks noGrp="1" noChangeArrowheads="1"/>
          </p:cNvSpPr>
          <p:nvPr>
            <p:ph type="body" idx="1"/>
          </p:nvPr>
        </p:nvSpPr>
        <p:spPr>
          <a:xfrm>
            <a:off x="533400" y="1219200"/>
            <a:ext cx="8153400" cy="4525963"/>
          </a:xfrm>
        </p:spPr>
        <p:txBody>
          <a:bodyPr/>
          <a:lstStyle/>
          <a:p>
            <a:pPr eaLnBrk="1" hangingPunct="1"/>
            <a:r>
              <a:rPr lang="en-US" altLang="en-US"/>
              <a:t>Employer exempt from the distribution requirements in paragraph (d) if employer has established and implemented:</a:t>
            </a:r>
          </a:p>
          <a:p>
            <a:pPr eaLnBrk="1" hangingPunct="1"/>
            <a:endParaRPr lang="en-US" altLang="en-US" sz="800"/>
          </a:p>
          <a:p>
            <a:pPr lvl="1" eaLnBrk="1" hangingPunct="1"/>
            <a:r>
              <a:rPr lang="en-US" altLang="en-US"/>
              <a:t>Emergency action plan that authorizes certain employees to use portable fire extinguishers</a:t>
            </a:r>
          </a:p>
          <a:p>
            <a:pPr lvl="1" eaLnBrk="1" hangingPunct="1"/>
            <a:endParaRPr lang="en-US" altLang="en-US" sz="2000"/>
          </a:p>
          <a:p>
            <a:pPr lvl="1" eaLnBrk="1" hangingPunct="1"/>
            <a:r>
              <a:rPr lang="en-US" altLang="en-US"/>
              <a:t>Requires the immediate evacuation of all other employees</a:t>
            </a:r>
          </a:p>
          <a:p>
            <a:endParaRPr lang="en-US" altLang="en-US"/>
          </a:p>
        </p:txBody>
      </p:sp>
      <p:sp>
        <p:nvSpPr>
          <p:cNvPr id="5" name="TextBox 4">
            <a:extLst>
              <a:ext uri="{FF2B5EF4-FFF2-40B4-BE49-F238E27FC236}">
                <a16:creationId xmlns:a16="http://schemas.microsoft.com/office/drawing/2014/main" id="{D305DD86-431C-4587-9592-F2521A5E6F8D}"/>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1910.157(b)(2)</a:t>
            </a:r>
          </a:p>
        </p:txBody>
      </p:sp>
    </p:spTree>
    <p:extLst>
      <p:ext uri="{BB962C8B-B14F-4D97-AF65-F5344CB8AC3E}">
        <p14:creationId xmlns:p14="http://schemas.microsoft.com/office/powerpoint/2010/main" val="54566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653A288-F674-4CCF-B536-3FB62F0E5AB0}"/>
              </a:ext>
            </a:extLst>
          </p:cNvPr>
          <p:cNvSpPr>
            <a:spLocks noGrp="1" noChangeArrowheads="1"/>
          </p:cNvSpPr>
          <p:nvPr>
            <p:ph type="title"/>
          </p:nvPr>
        </p:nvSpPr>
        <p:spPr>
          <a:xfrm>
            <a:off x="533400" y="441325"/>
            <a:ext cx="5638800" cy="549275"/>
          </a:xfrm>
        </p:spPr>
        <p:txBody>
          <a:bodyPr/>
          <a:lstStyle/>
          <a:p>
            <a:r>
              <a:rPr lang="en-US" altLang="en-US" dirty="0"/>
              <a:t>General Requirements</a:t>
            </a:r>
            <a:endParaRPr lang="en-US" altLang="en-US" sz="1200" dirty="0">
              <a:solidFill>
                <a:schemeClr val="tx1"/>
              </a:solidFill>
            </a:endParaRPr>
          </a:p>
        </p:txBody>
      </p:sp>
      <p:sp>
        <p:nvSpPr>
          <p:cNvPr id="15364" name="Rectangle 3">
            <a:extLst>
              <a:ext uri="{FF2B5EF4-FFF2-40B4-BE49-F238E27FC236}">
                <a16:creationId xmlns:a16="http://schemas.microsoft.com/office/drawing/2014/main" id="{51F93106-B414-43B4-BDF3-A92A6F237C60}"/>
              </a:ext>
            </a:extLst>
          </p:cNvPr>
          <p:cNvSpPr>
            <a:spLocks noGrp="1" noChangeArrowheads="1"/>
          </p:cNvSpPr>
          <p:nvPr>
            <p:ph type="body" idx="1"/>
          </p:nvPr>
        </p:nvSpPr>
        <p:spPr>
          <a:xfrm>
            <a:off x="533400" y="1189037"/>
            <a:ext cx="4953000" cy="4525963"/>
          </a:xfrm>
        </p:spPr>
        <p:txBody>
          <a:bodyPr/>
          <a:lstStyle/>
          <a:p>
            <a:r>
              <a:rPr lang="en-US" altLang="en-US" dirty="0"/>
              <a:t>Employer shall:</a:t>
            </a:r>
          </a:p>
          <a:p>
            <a:pPr>
              <a:buFont typeface="Wingdings" panose="05000000000000000000" pitchFamily="2" charset="2"/>
              <a:buNone/>
            </a:pPr>
            <a:endParaRPr lang="en-US" altLang="en-US" sz="800" dirty="0"/>
          </a:p>
          <a:p>
            <a:pPr lvl="1"/>
            <a:r>
              <a:rPr lang="en-US" altLang="en-US" dirty="0"/>
              <a:t>Provide portable fire extinguishers</a:t>
            </a:r>
          </a:p>
          <a:p>
            <a:pPr lvl="1"/>
            <a:endParaRPr lang="en-US" altLang="en-US" sz="1000" dirty="0"/>
          </a:p>
          <a:p>
            <a:pPr lvl="1"/>
            <a:r>
              <a:rPr lang="en-US" altLang="en-US" dirty="0"/>
              <a:t>Mount, locate and identify them so they are readily accessible to employees without subjecting employees to possible injury</a:t>
            </a:r>
          </a:p>
        </p:txBody>
      </p:sp>
      <p:sp>
        <p:nvSpPr>
          <p:cNvPr id="6" name="TextBox 5">
            <a:extLst>
              <a:ext uri="{FF2B5EF4-FFF2-40B4-BE49-F238E27FC236}">
                <a16:creationId xmlns:a16="http://schemas.microsoft.com/office/drawing/2014/main" id="{5BF6C044-9D70-46B6-B8BB-0EC04A0383DC}"/>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1910.157(c)(1)</a:t>
            </a:r>
          </a:p>
        </p:txBody>
      </p:sp>
      <p:pic>
        <p:nvPicPr>
          <p:cNvPr id="5" name="Picture 4">
            <a:extLst>
              <a:ext uri="{FF2B5EF4-FFF2-40B4-BE49-F238E27FC236}">
                <a16:creationId xmlns:a16="http://schemas.microsoft.com/office/drawing/2014/main" id="{23D4EBB5-8269-4A2F-97EF-E52D05CC0F2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Tree>
    <p:extLst>
      <p:ext uri="{BB962C8B-B14F-4D97-AF65-F5344CB8AC3E}">
        <p14:creationId xmlns:p14="http://schemas.microsoft.com/office/powerpoint/2010/main" val="260644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78673AE-8027-4B80-B611-464BEAE6A6A6}"/>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
        <p:nvSpPr>
          <p:cNvPr id="17411" name="Rectangle 3">
            <a:extLst>
              <a:ext uri="{FF2B5EF4-FFF2-40B4-BE49-F238E27FC236}">
                <a16:creationId xmlns:a16="http://schemas.microsoft.com/office/drawing/2014/main" id="{4DBC8514-1685-4493-AF6B-11E7F2A0FC70}"/>
              </a:ext>
            </a:extLst>
          </p:cNvPr>
          <p:cNvSpPr>
            <a:spLocks noGrp="1" noChangeArrowheads="1"/>
          </p:cNvSpPr>
          <p:nvPr>
            <p:ph type="body" idx="1"/>
          </p:nvPr>
        </p:nvSpPr>
        <p:spPr>
          <a:xfrm>
            <a:off x="533400" y="1219200"/>
            <a:ext cx="8077200" cy="4525963"/>
          </a:xfrm>
        </p:spPr>
        <p:txBody>
          <a:bodyPr/>
          <a:lstStyle/>
          <a:p>
            <a:r>
              <a:rPr lang="en-US" altLang="en-US" dirty="0"/>
              <a:t>Only approved portable fire extinguishers shall be used </a:t>
            </a:r>
          </a:p>
        </p:txBody>
      </p:sp>
      <p:sp>
        <p:nvSpPr>
          <p:cNvPr id="6" name="TextBox 5">
            <a:extLst>
              <a:ext uri="{FF2B5EF4-FFF2-40B4-BE49-F238E27FC236}">
                <a16:creationId xmlns:a16="http://schemas.microsoft.com/office/drawing/2014/main" id="{39DB5063-01B8-42DA-A2B0-9ED2A278B768}"/>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1910.157(c)(2)</a:t>
            </a:r>
          </a:p>
        </p:txBody>
      </p:sp>
      <p:pic>
        <p:nvPicPr>
          <p:cNvPr id="7" name="Picture 2">
            <a:extLst>
              <a:ext uri="{FF2B5EF4-FFF2-40B4-BE49-F238E27FC236}">
                <a16:creationId xmlns:a16="http://schemas.microsoft.com/office/drawing/2014/main" id="{6381A16B-0FFB-4C69-92E8-9FED464E9AD2}"/>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85800" y="2286000"/>
            <a:ext cx="7620000" cy="3587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56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FE1847F-8869-45D5-B4F5-251D2294EEC4}"/>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
        <p:nvSpPr>
          <p:cNvPr id="19459" name="Rectangle 3">
            <a:extLst>
              <a:ext uri="{FF2B5EF4-FFF2-40B4-BE49-F238E27FC236}">
                <a16:creationId xmlns:a16="http://schemas.microsoft.com/office/drawing/2014/main" id="{992B28EA-4F07-423F-9898-04AC75E24D3B}"/>
              </a:ext>
            </a:extLst>
          </p:cNvPr>
          <p:cNvSpPr>
            <a:spLocks noGrp="1" noChangeArrowheads="1"/>
          </p:cNvSpPr>
          <p:nvPr>
            <p:ph type="body" idx="1"/>
          </p:nvPr>
        </p:nvSpPr>
        <p:spPr>
          <a:xfrm>
            <a:off x="533400" y="1219200"/>
            <a:ext cx="8077200" cy="4525963"/>
          </a:xfrm>
        </p:spPr>
        <p:txBody>
          <a:bodyPr/>
          <a:lstStyle/>
          <a:p>
            <a:r>
              <a:rPr lang="en-US" altLang="en-US"/>
              <a:t>Employer shall not provide or make available in the workplace portable fire extinguishers using: </a:t>
            </a:r>
          </a:p>
          <a:p>
            <a:endParaRPr lang="en-US" altLang="en-US" sz="800"/>
          </a:p>
          <a:p>
            <a:pPr lvl="1"/>
            <a:r>
              <a:rPr lang="en-US" altLang="en-US"/>
              <a:t>Carbon tetrachloride,</a:t>
            </a:r>
            <a:r>
              <a:rPr lang="en-US" altLang="en-US" b="1" i="1"/>
              <a:t> or</a:t>
            </a:r>
          </a:p>
          <a:p>
            <a:pPr lvl="1">
              <a:buFont typeface="Symbol" panose="05050102010706020507" pitchFamily="18" charset="2"/>
              <a:buNone/>
            </a:pPr>
            <a:endParaRPr lang="en-US" altLang="en-US" sz="1800"/>
          </a:p>
          <a:p>
            <a:pPr lvl="1"/>
            <a:r>
              <a:rPr lang="en-US" altLang="en-US"/>
              <a:t>Chlorobromomethane extinguishing agents</a:t>
            </a:r>
          </a:p>
        </p:txBody>
      </p:sp>
      <p:sp>
        <p:nvSpPr>
          <p:cNvPr id="6" name="TextBox 5">
            <a:extLst>
              <a:ext uri="{FF2B5EF4-FFF2-40B4-BE49-F238E27FC236}">
                <a16:creationId xmlns:a16="http://schemas.microsoft.com/office/drawing/2014/main" id="{12127ADB-F02E-4306-9309-69EFD54D1F56}"/>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1910.157(c)(3)</a:t>
            </a:r>
          </a:p>
        </p:txBody>
      </p:sp>
      <p:pic>
        <p:nvPicPr>
          <p:cNvPr id="5" name="Picture 1">
            <a:extLst>
              <a:ext uri="{FF2B5EF4-FFF2-40B4-BE49-F238E27FC236}">
                <a16:creationId xmlns:a16="http://schemas.microsoft.com/office/drawing/2014/main" id="{5FE4001A-458B-4AE6-B75D-C10970994EB7}"/>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rot="5400000">
            <a:off x="3660848" y="1736165"/>
            <a:ext cx="2114065" cy="56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96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0A6F150-9A04-4B47-9D72-6413E3BE8871}"/>
              </a:ext>
            </a:extLst>
          </p:cNvPr>
          <p:cNvSpPr>
            <a:spLocks noGrp="1" noChangeArrowheads="1"/>
          </p:cNvSpPr>
          <p:nvPr>
            <p:ph type="body" idx="1"/>
          </p:nvPr>
        </p:nvSpPr>
        <p:spPr>
          <a:xfrm>
            <a:off x="533400" y="1219200"/>
            <a:ext cx="4724400" cy="4525963"/>
          </a:xfrm>
        </p:spPr>
        <p:txBody>
          <a:bodyPr/>
          <a:lstStyle/>
          <a:p>
            <a:r>
              <a:rPr lang="en-US" altLang="en-US" dirty="0"/>
              <a:t>Employer shall assure:</a:t>
            </a:r>
          </a:p>
          <a:p>
            <a:endParaRPr lang="en-US" altLang="en-US" sz="800" dirty="0"/>
          </a:p>
          <a:p>
            <a:pPr lvl="1"/>
            <a:r>
              <a:rPr lang="en-US" altLang="en-US" dirty="0"/>
              <a:t>Fire extinguishers are maintained in a fully charged and operable condition</a:t>
            </a:r>
          </a:p>
          <a:p>
            <a:pPr lvl="1"/>
            <a:endParaRPr lang="en-US" altLang="en-US" sz="2000" dirty="0"/>
          </a:p>
          <a:p>
            <a:pPr lvl="1"/>
            <a:r>
              <a:rPr lang="en-US" altLang="en-US" dirty="0"/>
              <a:t>Kept in their designated places at all times except during use</a:t>
            </a:r>
          </a:p>
        </p:txBody>
      </p:sp>
      <p:sp>
        <p:nvSpPr>
          <p:cNvPr id="5" name="TextBox 4">
            <a:extLst>
              <a:ext uri="{FF2B5EF4-FFF2-40B4-BE49-F238E27FC236}">
                <a16:creationId xmlns:a16="http://schemas.microsoft.com/office/drawing/2014/main" id="{7302F422-EE3B-4100-ADFD-A3AAB8941FD5}"/>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1910.157(c)(4)</a:t>
            </a:r>
          </a:p>
        </p:txBody>
      </p:sp>
      <p:pic>
        <p:nvPicPr>
          <p:cNvPr id="6" name="Picture 5">
            <a:extLst>
              <a:ext uri="{FF2B5EF4-FFF2-40B4-BE49-F238E27FC236}">
                <a16:creationId xmlns:a16="http://schemas.microsoft.com/office/drawing/2014/main" id="{05743E20-0C14-463B-B6FE-8B6D4F9808C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
        <p:nvSpPr>
          <p:cNvPr id="7" name="Rectangle 2">
            <a:extLst>
              <a:ext uri="{FF2B5EF4-FFF2-40B4-BE49-F238E27FC236}">
                <a16:creationId xmlns:a16="http://schemas.microsoft.com/office/drawing/2014/main" id="{5FE1847F-8869-45D5-B4F5-251D2294EEC4}"/>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Tree>
    <p:extLst>
      <p:ext uri="{BB962C8B-B14F-4D97-AF65-F5344CB8AC3E}">
        <p14:creationId xmlns:p14="http://schemas.microsoft.com/office/powerpoint/2010/main" val="69696281"/>
      </p:ext>
    </p:extLst>
  </p:cSld>
  <p:clrMapOvr>
    <a:masterClrMapping/>
  </p:clrMapOvr>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27477</TotalTime>
  <Pages>1</Pages>
  <Words>1174</Words>
  <Application>Microsoft Office PowerPoint</Application>
  <PresentationFormat>Letter Paper (8.5x11 in)</PresentationFormat>
  <Paragraphs>261</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Symbol</vt:lpstr>
      <vt:lpstr>Times New Roman</vt:lpstr>
      <vt:lpstr>Wingdings</vt:lpstr>
      <vt:lpstr>NCDOL  Standard</vt:lpstr>
      <vt:lpstr>Fire Protection – Portable Fire Extinguishers </vt:lpstr>
      <vt:lpstr>Objectives</vt:lpstr>
      <vt:lpstr>Scope and Application</vt:lpstr>
      <vt:lpstr>Exemptions</vt:lpstr>
      <vt:lpstr>Exemptions</vt:lpstr>
      <vt:lpstr>General Requirements</vt:lpstr>
      <vt:lpstr>General Requirements</vt:lpstr>
      <vt:lpstr>General Requirements</vt:lpstr>
      <vt:lpstr>General Requirements</vt:lpstr>
      <vt:lpstr>General Requirements</vt:lpstr>
      <vt:lpstr>Selection and Distribution  </vt:lpstr>
      <vt:lpstr>Selection and Distribution         </vt:lpstr>
      <vt:lpstr>Selection and Distribution          </vt:lpstr>
      <vt:lpstr>Selection and Distribution          </vt:lpstr>
      <vt:lpstr>Selection and Distribution          </vt:lpstr>
      <vt:lpstr>Selection and Distribution          </vt:lpstr>
      <vt:lpstr>Inspection, Maintenance and Testing</vt:lpstr>
      <vt:lpstr>Inspection, Maintenance and Testing</vt:lpstr>
      <vt:lpstr>Inspection, Maintenance and Testing</vt:lpstr>
      <vt:lpstr>Inspection, Maintenance and Testing</vt:lpstr>
      <vt:lpstr>Hydrostatic Testing</vt:lpstr>
      <vt:lpstr>Hydrostatic Testing  </vt:lpstr>
      <vt:lpstr>Training and Education</vt:lpstr>
      <vt:lpstr>Training and Education</vt:lpstr>
      <vt:lpstr>Summary</vt:lpstr>
      <vt:lpstr>Thank You For Attending!</vt:lpstr>
    </vt:vector>
  </TitlesOfParts>
  <Company>NC OSH/ETTA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N.C. Department of Labor OSH Division</dc:title>
  <dc:creator>Collyer, Marcy</dc:creator>
  <cp:lastModifiedBy>Garcia, Elma</cp:lastModifiedBy>
  <cp:revision>6</cp:revision>
  <cp:lastPrinted>2015-07-13T17:43:25Z</cp:lastPrinted>
  <dcterms:created xsi:type="dcterms:W3CDTF">2001-05-15T12:53:32Z</dcterms:created>
  <dcterms:modified xsi:type="dcterms:W3CDTF">2025-02-05T15:29:50Z</dcterms:modified>
</cp:coreProperties>
</file>