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342" r:id="rId2"/>
    <p:sldId id="343" r:id="rId3"/>
    <p:sldId id="445"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7" r:id="rId26"/>
    <p:sldId id="366" r:id="rId27"/>
    <p:sldId id="368" r:id="rId28"/>
    <p:sldId id="369" r:id="rId29"/>
    <p:sldId id="370" r:id="rId30"/>
    <p:sldId id="372" r:id="rId31"/>
    <p:sldId id="395" r:id="rId32"/>
    <p:sldId id="374" r:id="rId33"/>
    <p:sldId id="375" r:id="rId34"/>
    <p:sldId id="376" r:id="rId35"/>
    <p:sldId id="377" r:id="rId36"/>
    <p:sldId id="378" r:id="rId37"/>
    <p:sldId id="379" r:id="rId38"/>
    <p:sldId id="444" r:id="rId39"/>
    <p:sldId id="381" r:id="rId40"/>
    <p:sldId id="382" r:id="rId41"/>
    <p:sldId id="383" r:id="rId42"/>
    <p:sldId id="384" r:id="rId43"/>
    <p:sldId id="385" r:id="rId44"/>
    <p:sldId id="386" r:id="rId45"/>
    <p:sldId id="387" r:id="rId46"/>
    <p:sldId id="388" r:id="rId47"/>
    <p:sldId id="389" r:id="rId48"/>
    <p:sldId id="391" r:id="rId49"/>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7698" autoAdjust="0"/>
  </p:normalViewPr>
  <p:slideViewPr>
    <p:cSldViewPr>
      <p:cViewPr varScale="1">
        <p:scale>
          <a:sx n="87" d="100"/>
          <a:sy n="87" d="100"/>
        </p:scale>
        <p:origin x="19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720" y="-1157"/>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144F3D0-DFC0-4FC4-AE0B-A29E976828A6}"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i="1" dirty="0"/>
              <a:t>Revised: May 2023</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86055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7459953-BD2A-4F93-9EC7-78C1DA95ED37}"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87095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C55673D-64D3-432D-9917-8E5ACCB9617F}"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4174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98E47C-FA85-401D-BB52-880FD59B41B3}"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xfrm>
            <a:off x="1168400" y="688975"/>
            <a:ext cx="4594225" cy="3446463"/>
          </a:xfrm>
          <a:ln/>
        </p:spPr>
      </p:sp>
      <p:sp>
        <p:nvSpPr>
          <p:cNvPr id="30724"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6771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E2ABC71-A59C-4FE4-ACCD-60F993052791}"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68400" y="688975"/>
            <a:ext cx="4594225" cy="3446463"/>
          </a:xfrm>
          <a:ln/>
        </p:spPr>
      </p:sp>
      <p:sp>
        <p:nvSpPr>
          <p:cNvPr id="32772"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0389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16ED8E-8757-4AA6-9BAB-BB22BBDB4F94}"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3547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FFE17F7-6EC1-4539-96F7-E1AA2CD32EF8}"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68400" y="688975"/>
            <a:ext cx="4594225" cy="3446463"/>
          </a:xfrm>
          <a:ln/>
        </p:spPr>
      </p:sp>
      <p:sp>
        <p:nvSpPr>
          <p:cNvPr id="36868"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64592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4682F4A-DF56-4A56-850E-B76F32684AD1}"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90914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A4FAB98-DA56-41E3-99E2-37168BF0A26E}"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1" dirty="0"/>
          </a:p>
        </p:txBody>
      </p:sp>
    </p:spTree>
    <p:extLst>
      <p:ext uri="{BB962C8B-B14F-4D97-AF65-F5344CB8AC3E}">
        <p14:creationId xmlns:p14="http://schemas.microsoft.com/office/powerpoint/2010/main" val="64705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282B33C-F138-4AE7-A079-D35A5CE0CE29}"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8400" y="688975"/>
            <a:ext cx="4594225" cy="3446463"/>
          </a:xfrm>
          <a:ln/>
        </p:spPr>
      </p:sp>
      <p:sp>
        <p:nvSpPr>
          <p:cNvPr id="43012"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69717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A9D1EB-8EBD-4192-87A5-4E9F0E28FE77}"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68400" y="688975"/>
            <a:ext cx="4594225" cy="3446463"/>
          </a:xfrm>
          <a:ln/>
        </p:spPr>
      </p:sp>
      <p:sp>
        <p:nvSpPr>
          <p:cNvPr id="45060"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98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CA7A42-0E01-46FE-A897-CC1AD459796D}"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93282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9E9053D-6A6D-4256-9B58-5D9C182BD0E6}"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xfrm>
            <a:off x="1168400" y="688975"/>
            <a:ext cx="4594225" cy="3446463"/>
          </a:xfrm>
          <a:ln/>
        </p:spPr>
      </p:sp>
      <p:sp>
        <p:nvSpPr>
          <p:cNvPr id="47108"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95250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FEA4643-A0CB-4EA0-B537-C39F3FB0B01D}"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77925" y="693738"/>
            <a:ext cx="4581525" cy="3435350"/>
          </a:xfrm>
          <a:ln cap="flat"/>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endParaRPr lang="en-US" altLang="en-US" dirty="0"/>
          </a:p>
        </p:txBody>
      </p:sp>
    </p:spTree>
    <p:extLst>
      <p:ext uri="{BB962C8B-B14F-4D97-AF65-F5344CB8AC3E}">
        <p14:creationId xmlns:p14="http://schemas.microsoft.com/office/powerpoint/2010/main" val="2669664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B1C0D76-7D12-4CFA-974A-6E337C2602F0}"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656597" y="4364135"/>
            <a:ext cx="5542301"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9009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DC0A889-4A96-4BB6-98A5-6BF92B320B27}"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111007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797BF07-2CEF-4E35-B000-7EB9B736EFD5}"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xfrm>
            <a:off x="1166813" y="687388"/>
            <a:ext cx="4598987" cy="344805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lstStyle/>
          <a:p>
            <a:pPr eaLnBrk="1" hangingPunct="1"/>
            <a:endParaRPr lang="en-US" altLang="en-US" sz="900" dirty="0"/>
          </a:p>
        </p:txBody>
      </p:sp>
    </p:spTree>
    <p:extLst>
      <p:ext uri="{BB962C8B-B14F-4D97-AF65-F5344CB8AC3E}">
        <p14:creationId xmlns:p14="http://schemas.microsoft.com/office/powerpoint/2010/main" val="1146358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6EB513B-5549-4A3A-8A8C-D91A09D7D2DD}"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xfrm>
            <a:off x="1177925" y="693738"/>
            <a:ext cx="4581525" cy="3435350"/>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179" rIns="90360" bIns="45179"/>
          <a:lstStyle/>
          <a:p>
            <a:pPr eaLnBrk="1" hangingPunct="1"/>
            <a:endParaRPr lang="en-US" altLang="en-US" dirty="0"/>
          </a:p>
        </p:txBody>
      </p:sp>
    </p:spTree>
    <p:extLst>
      <p:ext uri="{BB962C8B-B14F-4D97-AF65-F5344CB8AC3E}">
        <p14:creationId xmlns:p14="http://schemas.microsoft.com/office/powerpoint/2010/main" val="386131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7EC63D2-01E6-4930-BB54-033CAD104F63}"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5377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344BCAC-D78B-4459-BCCE-2E284C7FD91D}"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82228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CD6681B-8F4D-414E-A05B-850BF11AF860}"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56597" y="4364135"/>
            <a:ext cx="5695771"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2891200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B14ECBC-8A0A-4B59-87E4-EAE576412952}"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136663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FA6EFAA-6516-4BE8-A989-51F196D67DB2}"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xfrm>
            <a:off x="1177925" y="693738"/>
            <a:ext cx="4581525" cy="3435350"/>
          </a:xfrm>
          <a:ln cap="flat"/>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3285031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31</a:t>
            </a:fld>
            <a:endParaRPr lang="en-US" altLang="en-US"/>
          </a:p>
        </p:txBody>
      </p:sp>
    </p:spTree>
    <p:extLst>
      <p:ext uri="{BB962C8B-B14F-4D97-AF65-F5344CB8AC3E}">
        <p14:creationId xmlns:p14="http://schemas.microsoft.com/office/powerpoint/2010/main" val="3618144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3CC8B34-A424-41C1-B340-D6E4D837FE10}"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xfrm>
            <a:off x="1177925" y="693738"/>
            <a:ext cx="4581525" cy="343535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645819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58D9FF-1BDE-48A9-A036-D8BF818B18F6}"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xfrm>
            <a:off x="1176338" y="693738"/>
            <a:ext cx="4581525" cy="3435350"/>
          </a:xfrm>
          <a:ln cap="flat"/>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sz="900" dirty="0"/>
          </a:p>
        </p:txBody>
      </p:sp>
    </p:spTree>
    <p:extLst>
      <p:ext uri="{BB962C8B-B14F-4D97-AF65-F5344CB8AC3E}">
        <p14:creationId xmlns:p14="http://schemas.microsoft.com/office/powerpoint/2010/main" val="1562612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C9FA24F-139A-4EA3-87C4-72756D5F09AE}"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1177925" y="693738"/>
            <a:ext cx="4581525" cy="34353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2717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37C24EF-5CAA-4D99-B358-3EE1A1FDD128}"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1177925" y="693738"/>
            <a:ext cx="4581525" cy="3435350"/>
          </a:xfrm>
          <a:ln/>
        </p:spPr>
      </p:sp>
      <p:sp>
        <p:nvSpPr>
          <p:cNvPr id="77828" name="Rectangle 3"/>
          <p:cNvSpPr>
            <a:spLocks noGrp="1" noChangeArrowheads="1"/>
          </p:cNvSpPr>
          <p:nvPr>
            <p:ph type="body" idx="1"/>
          </p:nvPr>
        </p:nvSpPr>
        <p:spPr>
          <a:xfrm>
            <a:off x="656597" y="4364135"/>
            <a:ext cx="5619827"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842423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F37889-E424-48EA-A99F-38F750D58639}"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76338" y="693738"/>
            <a:ext cx="4581525" cy="3435350"/>
          </a:xfrm>
          <a:ln cap="flat"/>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lvl="2" eaLnBrk="1" hangingPunct="1">
              <a:buFontTx/>
              <a:buChar char="•"/>
            </a:pPr>
            <a:endParaRPr lang="en-US" altLang="en-US" dirty="0"/>
          </a:p>
        </p:txBody>
      </p:sp>
    </p:spTree>
    <p:extLst>
      <p:ext uri="{BB962C8B-B14F-4D97-AF65-F5344CB8AC3E}">
        <p14:creationId xmlns:p14="http://schemas.microsoft.com/office/powerpoint/2010/main" val="40724663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0973E64-CB51-41A4-9CC8-27C8865CC2BD}"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1177925" y="693738"/>
            <a:ext cx="4581525" cy="3435350"/>
          </a:xfrm>
          <a:ln/>
        </p:spPr>
      </p:sp>
      <p:sp>
        <p:nvSpPr>
          <p:cNvPr id="81924" name="Rectangle 3"/>
          <p:cNvSpPr>
            <a:spLocks noGrp="1" noChangeArrowheads="1"/>
          </p:cNvSpPr>
          <p:nvPr>
            <p:ph type="body" idx="1"/>
          </p:nvPr>
        </p:nvSpPr>
        <p:spPr>
          <a:xfrm>
            <a:off x="958789" y="4364135"/>
            <a:ext cx="5165749"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1156" indent="-191156" eaLnBrk="1" hangingPunct="1"/>
            <a:endParaRPr lang="en-US" altLang="en-US" dirty="0"/>
          </a:p>
        </p:txBody>
      </p:sp>
    </p:spTree>
    <p:extLst>
      <p:ext uri="{BB962C8B-B14F-4D97-AF65-F5344CB8AC3E}">
        <p14:creationId xmlns:p14="http://schemas.microsoft.com/office/powerpoint/2010/main" val="97907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36">
              <a:spcBef>
                <a:spcPct val="30000"/>
              </a:spcBef>
              <a:defRPr sz="1000">
                <a:solidFill>
                  <a:schemeClr val="tx1"/>
                </a:solidFill>
                <a:latin typeface="Arial" panose="020B0604020202020204" pitchFamily="34" charset="0"/>
              </a:defRPr>
            </a:lvl1pPr>
            <a:lvl2pPr marL="742820" indent="-285700" defTabSz="939636">
              <a:spcBef>
                <a:spcPct val="30000"/>
              </a:spcBef>
              <a:defRPr sz="1000">
                <a:solidFill>
                  <a:schemeClr val="tx1"/>
                </a:solidFill>
                <a:latin typeface="Arial" panose="020B0604020202020204" pitchFamily="34" charset="0"/>
              </a:defRPr>
            </a:lvl2pPr>
            <a:lvl3pPr marL="1142800" indent="-228560" defTabSz="939636">
              <a:spcBef>
                <a:spcPct val="30000"/>
              </a:spcBef>
              <a:defRPr sz="1000">
                <a:solidFill>
                  <a:schemeClr val="tx1"/>
                </a:solidFill>
                <a:latin typeface="Arial" panose="020B0604020202020204" pitchFamily="34" charset="0"/>
              </a:defRPr>
            </a:lvl3pPr>
            <a:lvl4pPr marL="1599920" indent="-228560" defTabSz="939636">
              <a:spcBef>
                <a:spcPct val="30000"/>
              </a:spcBef>
              <a:defRPr sz="1000">
                <a:solidFill>
                  <a:schemeClr val="tx1"/>
                </a:solidFill>
                <a:latin typeface="Arial" panose="020B0604020202020204" pitchFamily="34" charset="0"/>
              </a:defRPr>
            </a:lvl4pPr>
            <a:lvl5pPr marL="2057041" indent="-228560" defTabSz="939636">
              <a:spcBef>
                <a:spcPct val="30000"/>
              </a:spcBef>
              <a:defRPr sz="1000">
                <a:solidFill>
                  <a:schemeClr val="tx1"/>
                </a:solidFill>
                <a:latin typeface="Arial" panose="020B0604020202020204" pitchFamily="34" charset="0"/>
              </a:defRPr>
            </a:lvl5pPr>
            <a:lvl6pPr marL="2514160" indent="-228560" defTabSz="939636" eaLnBrk="0" fontAlgn="base" hangingPunct="0">
              <a:spcBef>
                <a:spcPct val="30000"/>
              </a:spcBef>
              <a:spcAft>
                <a:spcPct val="0"/>
              </a:spcAft>
              <a:defRPr sz="1000">
                <a:solidFill>
                  <a:schemeClr val="tx1"/>
                </a:solidFill>
                <a:latin typeface="Arial" panose="020B0604020202020204" pitchFamily="34" charset="0"/>
              </a:defRPr>
            </a:lvl6pPr>
            <a:lvl7pPr marL="2971281" indent="-228560" defTabSz="939636" eaLnBrk="0" fontAlgn="base" hangingPunct="0">
              <a:spcBef>
                <a:spcPct val="30000"/>
              </a:spcBef>
              <a:spcAft>
                <a:spcPct val="0"/>
              </a:spcAft>
              <a:defRPr sz="1000">
                <a:solidFill>
                  <a:schemeClr val="tx1"/>
                </a:solidFill>
                <a:latin typeface="Arial" panose="020B0604020202020204" pitchFamily="34" charset="0"/>
              </a:defRPr>
            </a:lvl7pPr>
            <a:lvl8pPr marL="3428401" indent="-228560" defTabSz="939636" eaLnBrk="0" fontAlgn="base" hangingPunct="0">
              <a:spcBef>
                <a:spcPct val="30000"/>
              </a:spcBef>
              <a:spcAft>
                <a:spcPct val="0"/>
              </a:spcAft>
              <a:defRPr sz="1000">
                <a:solidFill>
                  <a:schemeClr val="tx1"/>
                </a:solidFill>
                <a:latin typeface="Arial" panose="020B0604020202020204" pitchFamily="34" charset="0"/>
              </a:defRPr>
            </a:lvl8pPr>
            <a:lvl9pPr marL="3885522" indent="-228560" defTabSz="93963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75128E5-2AAE-4F00-8139-FB6486446AA1}"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xfrm>
            <a:off x="1166813" y="692150"/>
            <a:ext cx="4622800" cy="34671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9" tIns="45394" rIns="90789" bIns="45394"/>
          <a:lstStyle/>
          <a:p>
            <a:pPr eaLnBrk="1" hangingPunct="1"/>
            <a:endParaRPr lang="en-US" altLang="en-US" dirty="0"/>
          </a:p>
        </p:txBody>
      </p:sp>
    </p:spTree>
    <p:extLst>
      <p:ext uri="{BB962C8B-B14F-4D97-AF65-F5344CB8AC3E}">
        <p14:creationId xmlns:p14="http://schemas.microsoft.com/office/powerpoint/2010/main" val="2779887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27C012A-ECFA-48A4-BCDF-5AA7B84B8E15}"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
        <p:nvSpPr>
          <p:cNvPr id="86019" name="Rectangle 2"/>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4" tIns="45632" rIns="92894" bIns="45632"/>
          <a:lstStyle/>
          <a:p>
            <a:pPr eaLnBrk="1" hangingPunct="1"/>
            <a:endParaRPr lang="en-US" altLang="en-US" dirty="0"/>
          </a:p>
        </p:txBody>
      </p:sp>
      <p:sp>
        <p:nvSpPr>
          <p:cNvPr id="86020" name="Rectangle 3"/>
          <p:cNvSpPr>
            <a:spLocks noGrp="1" noRot="1" noChangeAspect="1" noChangeArrowheads="1" noTextEdit="1"/>
          </p:cNvSpPr>
          <p:nvPr>
            <p:ph type="sldImg"/>
          </p:nvPr>
        </p:nvSpPr>
        <p:spPr>
          <a:xfrm>
            <a:off x="1176338" y="693738"/>
            <a:ext cx="4581525" cy="3435350"/>
          </a:xfrm>
          <a:ln cap="flat"/>
        </p:spPr>
      </p:sp>
    </p:spTree>
    <p:extLst>
      <p:ext uri="{BB962C8B-B14F-4D97-AF65-F5344CB8AC3E}">
        <p14:creationId xmlns:p14="http://schemas.microsoft.com/office/powerpoint/2010/main" val="3359524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F6C3D69-839B-4DB2-9467-E5D3C8B6A738}"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1169988" y="688975"/>
            <a:ext cx="4594225" cy="3444875"/>
          </a:xfrm>
          <a:ln/>
        </p:spPr>
      </p:sp>
      <p:sp>
        <p:nvSpPr>
          <p:cNvPr id="88068" name="Rectangle 3"/>
          <p:cNvSpPr>
            <a:spLocks noGrp="1" noChangeArrowheads="1"/>
          </p:cNvSpPr>
          <p:nvPr>
            <p:ph type="body" idx="1"/>
          </p:nvPr>
        </p:nvSpPr>
        <p:spPr>
          <a:xfrm>
            <a:off x="923981" y="4364135"/>
            <a:ext cx="508347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80" tIns="46039" rIns="92080" bIns="46039"/>
          <a:lstStyle/>
          <a:p>
            <a:pPr eaLnBrk="1" hangingPunct="1"/>
            <a:endParaRPr lang="en-US" altLang="en-US" dirty="0"/>
          </a:p>
        </p:txBody>
      </p:sp>
    </p:spTree>
    <p:extLst>
      <p:ext uri="{BB962C8B-B14F-4D97-AF65-F5344CB8AC3E}">
        <p14:creationId xmlns:p14="http://schemas.microsoft.com/office/powerpoint/2010/main" val="30961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341EAD-F00C-4D29-8355-347D250E39EC}"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46684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CBAEBE-81B8-4A41-A524-CB5DC88B573C}"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57102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0096C8B-AFDC-45BB-8B7E-276FCA5DD7B2}"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631616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D075899-4490-4085-8809-EC60EF2C0299}"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27220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6035BF5-6434-450A-A714-F3C1D185957B}"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0813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33FFC6D-6D2B-4D9B-98FD-D1C2EB892B35}"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77925" y="693738"/>
            <a:ext cx="4581525" cy="343535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77167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855F2A9-5A83-4CB6-BB0B-BE038AC48AF1}"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77925" y="693738"/>
            <a:ext cx="4581525" cy="3435350"/>
          </a:xfrm>
          <a:ln/>
        </p:spPr>
      </p:sp>
      <p:sp>
        <p:nvSpPr>
          <p:cNvPr id="100356" name="Rectangle 3"/>
          <p:cNvSpPr>
            <a:spLocks noGrp="1" noChangeArrowheads="1"/>
          </p:cNvSpPr>
          <p:nvPr>
            <p:ph type="body" idx="1"/>
          </p:nvPr>
        </p:nvSpPr>
        <p:spPr>
          <a:xfrm>
            <a:off x="940436" y="4422426"/>
            <a:ext cx="5557995" cy="4189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p>
        </p:txBody>
      </p:sp>
    </p:spTree>
    <p:extLst>
      <p:ext uri="{BB962C8B-B14F-4D97-AF65-F5344CB8AC3E}">
        <p14:creationId xmlns:p14="http://schemas.microsoft.com/office/powerpoint/2010/main" val="2839074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44048A7-9EDA-4A5D-9509-796F7B79781B}"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9838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48</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EA424AD-54D0-4BD3-AED7-6FB66709FFAE}"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656597" y="4364135"/>
            <a:ext cx="5618245"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900" dirty="0"/>
          </a:p>
          <a:p>
            <a:pPr eaLnBrk="1" hangingPunct="1">
              <a:lnSpc>
                <a:spcPct val="80000"/>
              </a:lnSpc>
            </a:pPr>
            <a:endParaRPr lang="es-MX" altLang="en-US" sz="800" dirty="0"/>
          </a:p>
        </p:txBody>
      </p:sp>
    </p:spTree>
    <p:extLst>
      <p:ext uri="{BB962C8B-B14F-4D97-AF65-F5344CB8AC3E}">
        <p14:creationId xmlns:p14="http://schemas.microsoft.com/office/powerpoint/2010/main" val="286752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330ED2D-6540-4B5C-9AB5-22ECDCDD43EA}"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66813" y="687388"/>
            <a:ext cx="4598987" cy="344805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6" tIns="46038" rIns="92076" bIns="46038"/>
          <a:lstStyle/>
          <a:p>
            <a:pPr eaLnBrk="1" hangingPunct="1"/>
            <a:endParaRPr lang="en-US" altLang="en-US" sz="900" dirty="0"/>
          </a:p>
        </p:txBody>
      </p:sp>
    </p:spTree>
    <p:extLst>
      <p:ext uri="{BB962C8B-B14F-4D97-AF65-F5344CB8AC3E}">
        <p14:creationId xmlns:p14="http://schemas.microsoft.com/office/powerpoint/2010/main" val="367850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9EAC180-B260-4819-B3E6-E3F2C86BA5D6}"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77925" y="693738"/>
            <a:ext cx="4581525" cy="3435350"/>
          </a:xfrm>
          <a:ln cap="flat"/>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206628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836A72B-0863-438D-BB52-7E3714DC4BB1}"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6338" y="693738"/>
            <a:ext cx="4581525" cy="3435350"/>
          </a:xfrm>
          <a:ln cap="flat"/>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0" tIns="44754" rIns="91110" bIns="44754"/>
          <a:lstStyle/>
          <a:p>
            <a:pPr eaLnBrk="1" hangingPunct="1"/>
            <a:endParaRPr lang="en-US" altLang="en-US" dirty="0"/>
          </a:p>
        </p:txBody>
      </p:sp>
    </p:spTree>
    <p:extLst>
      <p:ext uri="{BB962C8B-B14F-4D97-AF65-F5344CB8AC3E}">
        <p14:creationId xmlns:p14="http://schemas.microsoft.com/office/powerpoint/2010/main" val="4112571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240">
              <a:spcBef>
                <a:spcPct val="30000"/>
              </a:spcBef>
              <a:defRPr sz="1000">
                <a:solidFill>
                  <a:schemeClr val="tx1"/>
                </a:solidFill>
                <a:latin typeface="Arial" panose="020B0604020202020204" pitchFamily="34" charset="0"/>
              </a:defRPr>
            </a:lvl1pPr>
            <a:lvl2pPr marL="739345" indent="-284363" defTabSz="935240">
              <a:spcBef>
                <a:spcPct val="30000"/>
              </a:spcBef>
              <a:defRPr sz="1000">
                <a:solidFill>
                  <a:schemeClr val="tx1"/>
                </a:solidFill>
                <a:latin typeface="Arial" panose="020B0604020202020204" pitchFamily="34" charset="0"/>
              </a:defRPr>
            </a:lvl2pPr>
            <a:lvl3pPr marL="1137454" indent="-227491" defTabSz="935240">
              <a:spcBef>
                <a:spcPct val="30000"/>
              </a:spcBef>
              <a:defRPr sz="1000">
                <a:solidFill>
                  <a:schemeClr val="tx1"/>
                </a:solidFill>
                <a:latin typeface="Arial" panose="020B0604020202020204" pitchFamily="34" charset="0"/>
              </a:defRPr>
            </a:lvl3pPr>
            <a:lvl4pPr marL="1592436" indent="-227491" defTabSz="935240">
              <a:spcBef>
                <a:spcPct val="30000"/>
              </a:spcBef>
              <a:defRPr sz="1000">
                <a:solidFill>
                  <a:schemeClr val="tx1"/>
                </a:solidFill>
                <a:latin typeface="Arial" panose="020B0604020202020204" pitchFamily="34" charset="0"/>
              </a:defRPr>
            </a:lvl4pPr>
            <a:lvl5pPr marL="2047418" indent="-227491" defTabSz="935240">
              <a:spcBef>
                <a:spcPct val="30000"/>
              </a:spcBef>
              <a:defRPr sz="1000">
                <a:solidFill>
                  <a:schemeClr val="tx1"/>
                </a:solidFill>
                <a:latin typeface="Arial" panose="020B0604020202020204" pitchFamily="34" charset="0"/>
              </a:defRPr>
            </a:lvl5pPr>
            <a:lvl6pPr marL="2502399" indent="-227491" defTabSz="935240" eaLnBrk="0" fontAlgn="base" hangingPunct="0">
              <a:spcBef>
                <a:spcPct val="30000"/>
              </a:spcBef>
              <a:spcAft>
                <a:spcPct val="0"/>
              </a:spcAft>
              <a:defRPr sz="1000">
                <a:solidFill>
                  <a:schemeClr val="tx1"/>
                </a:solidFill>
                <a:latin typeface="Arial" panose="020B0604020202020204" pitchFamily="34" charset="0"/>
              </a:defRPr>
            </a:lvl6pPr>
            <a:lvl7pPr marL="2957381" indent="-227491" defTabSz="935240" eaLnBrk="0" fontAlgn="base" hangingPunct="0">
              <a:spcBef>
                <a:spcPct val="30000"/>
              </a:spcBef>
              <a:spcAft>
                <a:spcPct val="0"/>
              </a:spcAft>
              <a:defRPr sz="1000">
                <a:solidFill>
                  <a:schemeClr val="tx1"/>
                </a:solidFill>
                <a:latin typeface="Arial" panose="020B0604020202020204" pitchFamily="34" charset="0"/>
              </a:defRPr>
            </a:lvl7pPr>
            <a:lvl8pPr marL="3412363" indent="-227491" defTabSz="935240" eaLnBrk="0" fontAlgn="base" hangingPunct="0">
              <a:spcBef>
                <a:spcPct val="30000"/>
              </a:spcBef>
              <a:spcAft>
                <a:spcPct val="0"/>
              </a:spcAft>
              <a:defRPr sz="1000">
                <a:solidFill>
                  <a:schemeClr val="tx1"/>
                </a:solidFill>
                <a:latin typeface="Arial" panose="020B0604020202020204" pitchFamily="34" charset="0"/>
              </a:defRPr>
            </a:lvl8pPr>
            <a:lvl9pPr marL="3867345" indent="-227491" defTabSz="93524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11BF00F-E5EF-4CEF-ADE0-31EB77B4D550}"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51984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3" name="Picture 2" descr="A picture containing company name&#10;&#10;Description automatically generated">
            <a:extLst>
              <a:ext uri="{FF2B5EF4-FFF2-40B4-BE49-F238E27FC236}">
                <a16:creationId xmlns:a16="http://schemas.microsoft.com/office/drawing/2014/main" id="{35EF665B-98F7-490B-BE75-CBE9802707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800" y="6083575"/>
            <a:ext cx="1695450" cy="774425"/>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94239" y="1295401"/>
            <a:ext cx="4038600" cy="4525963"/>
          </a:xfrm>
        </p:spPr>
        <p:txBody>
          <a:bodyPr/>
          <a:lstStyle/>
          <a:p>
            <a:pPr lvl="0"/>
            <a:endParaRPr lang="en-US" noProof="0"/>
          </a:p>
        </p:txBody>
      </p:sp>
    </p:spTree>
    <p:extLst>
      <p:ext uri="{BB962C8B-B14F-4D97-AF65-F5344CB8AC3E}">
        <p14:creationId xmlns:p14="http://schemas.microsoft.com/office/powerpoint/2010/main" val="6650036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94239" y="12954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4239" y="36337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7425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9" y="12954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94239" y="12954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72538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3025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913" y="381001"/>
            <a:ext cx="8458200" cy="553998"/>
          </a:xfrm>
        </p:spPr>
        <p:txBody>
          <a:bodyPr/>
          <a:lstStyle/>
          <a:p>
            <a:r>
              <a:rPr lang="en-US"/>
              <a:t>Click to edit Master title style</a:t>
            </a:r>
          </a:p>
        </p:txBody>
      </p:sp>
      <p:sp>
        <p:nvSpPr>
          <p:cNvPr id="3" name="Text Placeholder 2"/>
          <p:cNvSpPr>
            <a:spLocks noGrp="1"/>
          </p:cNvSpPr>
          <p:nvPr>
            <p:ph type="body" sz="half" idx="1"/>
          </p:nvPr>
        </p:nvSpPr>
        <p:spPr>
          <a:xfrm>
            <a:off x="503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4239" y="12954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2927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descr="A picture containing company name&#10;&#10;Description automatically generated">
            <a:extLst>
              <a:ext uri="{FF2B5EF4-FFF2-40B4-BE49-F238E27FC236}">
                <a16:creationId xmlns:a16="http://schemas.microsoft.com/office/drawing/2014/main" id="{78ED3703-692A-41DE-8F56-EADAD7DCAC0D}"/>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04800" y="6083575"/>
            <a:ext cx="1695450" cy="774425"/>
          </a:xfrm>
          <a:prstGeom prst="rect">
            <a:avLst/>
          </a:prstGeom>
        </p:spPr>
      </p:pic>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 id="2147483977" r:id="rId9"/>
    <p:sldLayoutId id="2147483978" r:id="rId10"/>
    <p:sldLayoutId id="2147483979" r:id="rId11"/>
    <p:sldLayoutId id="2147483980" r:id="rId12"/>
    <p:sldLayoutId id="2147483981" r:id="rId13"/>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microsoft.com/office/2007/relationships/hdphoto" Target="../media/hdphoto7.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microsoft.com/office/2007/relationships/hdphoto" Target="../media/hdphoto9.wdp"/></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microsoft.com/office/2007/relationships/hdphoto" Target="../media/hdphoto11.wdp"/></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microsoft.com/office/2007/relationships/hdphoto" Target="../media/hdphoto12.wdp"/></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microsoft.com/office/2007/relationships/hdphoto" Target="../media/hdphoto13.wdp"/></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microsoft.com/office/2007/relationships/hdphoto" Target="../media/hdphoto14.wdp"/></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microsoft.com/office/2007/relationships/hdphoto" Target="../media/hdphoto15.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990600" y="3275013"/>
            <a:ext cx="5715000" cy="512762"/>
          </a:xfrm>
        </p:spPr>
        <p:txBody>
          <a:bodyPr/>
          <a:lstStyle/>
          <a:p>
            <a:r>
              <a:rPr lang="en-US" altLang="en-US" b="1" i="1" dirty="0">
                <a:cs typeface="Arial" panose="020B0604020202020204" pitchFamily="34" charset="0"/>
              </a:rPr>
              <a:t> §</a:t>
            </a:r>
            <a:r>
              <a:rPr lang="en-US" altLang="en-US" b="1" i="1" dirty="0"/>
              <a:t>1926 Subpart M </a:t>
            </a:r>
          </a:p>
        </p:txBody>
      </p:sp>
      <p:sp>
        <p:nvSpPr>
          <p:cNvPr id="5123" name="Rectangle 4"/>
          <p:cNvSpPr>
            <a:spLocks noChangeArrowheads="1"/>
          </p:cNvSpPr>
          <p:nvPr/>
        </p:nvSpPr>
        <p:spPr bwMode="auto">
          <a:xfrm>
            <a:off x="685800" y="5571435"/>
            <a:ext cx="8077200"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p>
        </p:txBody>
      </p:sp>
      <p:sp>
        <p:nvSpPr>
          <p:cNvPr id="5124" name="Rectangle 8"/>
          <p:cNvSpPr>
            <a:spLocks noGrp="1" noChangeArrowheads="1"/>
          </p:cNvSpPr>
          <p:nvPr>
            <p:ph type="ctrTitle"/>
          </p:nvPr>
        </p:nvSpPr>
        <p:spPr>
          <a:xfrm>
            <a:off x="685800" y="2359025"/>
            <a:ext cx="7924800" cy="698500"/>
          </a:xfrm>
        </p:spPr>
        <p:txBody>
          <a:bodyPr/>
          <a:lstStyle/>
          <a:p>
            <a:r>
              <a:rPr lang="en-US" altLang="en-US" sz="4000"/>
              <a:t>Fall Protection in Construction</a:t>
            </a:r>
          </a:p>
        </p:txBody>
      </p:sp>
    </p:spTree>
    <p:extLst>
      <p:ext uri="{BB962C8B-B14F-4D97-AF65-F5344CB8AC3E}">
        <p14:creationId xmlns:p14="http://schemas.microsoft.com/office/powerpoint/2010/main" val="163408075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7924800" cy="549275"/>
          </a:xfrm>
        </p:spPr>
        <p:txBody>
          <a:bodyPr/>
          <a:lstStyle/>
          <a:p>
            <a:r>
              <a:rPr lang="en-US" altLang="en-US" dirty="0"/>
              <a:t> Fall Protection Required </a:t>
            </a:r>
          </a:p>
        </p:txBody>
      </p:sp>
      <p:sp>
        <p:nvSpPr>
          <p:cNvPr id="23555" name="Rectangle 7"/>
          <p:cNvSpPr>
            <a:spLocks noGrp="1" noChangeArrowheads="1"/>
          </p:cNvSpPr>
          <p:nvPr>
            <p:ph type="body" sz="half" idx="2"/>
          </p:nvPr>
        </p:nvSpPr>
        <p:spPr>
          <a:xfrm>
            <a:off x="533400" y="1143000"/>
            <a:ext cx="6553200" cy="685800"/>
          </a:xfrm>
        </p:spPr>
        <p:txBody>
          <a:bodyPr/>
          <a:lstStyle/>
          <a:p>
            <a:pPr marL="0" indent="0"/>
            <a:r>
              <a:rPr lang="en-US" altLang="en-US" sz="3200" dirty="0"/>
              <a:t> </a:t>
            </a:r>
            <a:r>
              <a:rPr lang="en-US" altLang="en-US" dirty="0"/>
              <a:t>Unprotected sides and edges</a:t>
            </a:r>
          </a:p>
          <a:p>
            <a:pPr marL="0" indent="0">
              <a:buFont typeface="Wingdings" panose="05000000000000000000" pitchFamily="2" charset="2"/>
              <a:buNone/>
            </a:pPr>
            <a:r>
              <a:rPr lang="en-US" altLang="en-US" sz="3200" dirty="0"/>
              <a:t>   </a:t>
            </a:r>
            <a:endParaRPr lang="en-US" altLang="en-US" dirty="0"/>
          </a:p>
        </p:txBody>
      </p:sp>
      <p:sp>
        <p:nvSpPr>
          <p:cNvPr id="23556" name="Text Box 9"/>
          <p:cNvSpPr txBox="1">
            <a:spLocks noChangeArrowheads="1"/>
          </p:cNvSpPr>
          <p:nvPr/>
        </p:nvSpPr>
        <p:spPr bwMode="auto">
          <a:xfrm>
            <a:off x="6918325" y="533400"/>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1926.501(b)(1)</a:t>
            </a:r>
          </a:p>
        </p:txBody>
      </p:sp>
      <p:pic>
        <p:nvPicPr>
          <p:cNvPr id="2355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212" y="1828800"/>
            <a:ext cx="7226388" cy="40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9552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81000"/>
            <a:ext cx="7924800" cy="549275"/>
          </a:xfrm>
        </p:spPr>
        <p:txBody>
          <a:bodyPr/>
          <a:lstStyle/>
          <a:p>
            <a:r>
              <a:rPr lang="en-US" altLang="en-US" dirty="0"/>
              <a:t> Fall Protection Required </a:t>
            </a:r>
          </a:p>
        </p:txBody>
      </p:sp>
      <p:sp>
        <p:nvSpPr>
          <p:cNvPr id="25603" name="Rectangle 3"/>
          <p:cNvSpPr>
            <a:spLocks noGrp="1" noChangeArrowheads="1"/>
          </p:cNvSpPr>
          <p:nvPr>
            <p:ph type="body" sz="half" idx="2"/>
          </p:nvPr>
        </p:nvSpPr>
        <p:spPr>
          <a:xfrm>
            <a:off x="533400" y="1143000"/>
            <a:ext cx="4038600" cy="4525963"/>
          </a:xfrm>
        </p:spPr>
        <p:txBody>
          <a:bodyPr/>
          <a:lstStyle/>
          <a:p>
            <a:pPr marL="0" indent="0"/>
            <a:r>
              <a:rPr lang="en-US" altLang="en-US" sz="3200" dirty="0"/>
              <a:t> </a:t>
            </a:r>
            <a:r>
              <a:rPr lang="en-US" altLang="en-US" dirty="0"/>
              <a:t>Leading edges</a:t>
            </a:r>
          </a:p>
          <a:p>
            <a:pPr marL="0" indent="0"/>
            <a:endParaRPr lang="en-US" altLang="en-US" dirty="0"/>
          </a:p>
        </p:txBody>
      </p:sp>
      <p:sp>
        <p:nvSpPr>
          <p:cNvPr id="25604" name="Text Box 5"/>
          <p:cNvSpPr txBox="1">
            <a:spLocks noChangeArrowheads="1"/>
          </p:cNvSpPr>
          <p:nvPr/>
        </p:nvSpPr>
        <p:spPr bwMode="auto">
          <a:xfrm>
            <a:off x="6918325" y="533400"/>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1926.501(b)(2)</a:t>
            </a:r>
          </a:p>
        </p:txBody>
      </p:sp>
      <p:pic>
        <p:nvPicPr>
          <p:cNvPr id="2560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6316" y="1828801"/>
            <a:ext cx="7329484" cy="40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3038" y="5383213"/>
            <a:ext cx="1377950" cy="231775"/>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2037754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7924800" cy="549275"/>
          </a:xfrm>
        </p:spPr>
        <p:txBody>
          <a:bodyPr/>
          <a:lstStyle/>
          <a:p>
            <a:r>
              <a:rPr lang="en-US" altLang="en-US" dirty="0"/>
              <a:t> Fall Protection Required </a:t>
            </a:r>
          </a:p>
        </p:txBody>
      </p:sp>
      <p:sp>
        <p:nvSpPr>
          <p:cNvPr id="27651" name="Rectangle 3"/>
          <p:cNvSpPr>
            <a:spLocks noGrp="1" noChangeArrowheads="1"/>
          </p:cNvSpPr>
          <p:nvPr>
            <p:ph type="body" sz="half" idx="2"/>
          </p:nvPr>
        </p:nvSpPr>
        <p:spPr>
          <a:xfrm>
            <a:off x="533400" y="1219200"/>
            <a:ext cx="3810000" cy="4525963"/>
          </a:xfrm>
        </p:spPr>
        <p:txBody>
          <a:bodyPr/>
          <a:lstStyle/>
          <a:p>
            <a:pPr marL="0" indent="0"/>
            <a:r>
              <a:rPr lang="en-US" altLang="en-US" sz="3200" dirty="0"/>
              <a:t> </a:t>
            </a:r>
            <a:r>
              <a:rPr lang="en-US" altLang="en-US" dirty="0"/>
              <a:t>Hoist areas</a:t>
            </a:r>
          </a:p>
          <a:p>
            <a:pPr marL="0" indent="0"/>
            <a:endParaRPr lang="en-US" altLang="en-US" dirty="0"/>
          </a:p>
        </p:txBody>
      </p:sp>
      <p:sp>
        <p:nvSpPr>
          <p:cNvPr id="27652" name="Text Box 4"/>
          <p:cNvSpPr txBox="1">
            <a:spLocks noChangeArrowheads="1"/>
          </p:cNvSpPr>
          <p:nvPr/>
        </p:nvSpPr>
        <p:spPr bwMode="auto">
          <a:xfrm>
            <a:off x="6918325" y="533400"/>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1926.501(b)(3)</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1180359"/>
            <a:ext cx="3124200" cy="4783497"/>
          </a:xfrm>
          <a:prstGeom prst="rect">
            <a:avLst/>
          </a:prstGeom>
        </p:spPr>
      </p:pic>
      <p:sp>
        <p:nvSpPr>
          <p:cNvPr id="3" name="TextBox 2"/>
          <p:cNvSpPr txBox="1"/>
          <p:nvPr/>
        </p:nvSpPr>
        <p:spPr>
          <a:xfrm>
            <a:off x="6091237" y="1312817"/>
            <a:ext cx="1376363" cy="231775"/>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24201202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
          <p:cNvSpPr>
            <a:spLocks noGrp="1" noChangeArrowheads="1"/>
          </p:cNvSpPr>
          <p:nvPr>
            <p:ph type="body" sz="half" idx="1"/>
          </p:nvPr>
        </p:nvSpPr>
        <p:spPr>
          <a:xfrm>
            <a:off x="533400" y="1255712"/>
            <a:ext cx="8112125" cy="1792288"/>
          </a:xfrm>
        </p:spPr>
        <p:txBody>
          <a:bodyPr/>
          <a:lstStyle/>
          <a:p>
            <a:pPr marL="341313" indent="-341313">
              <a:defRPr/>
            </a:pPr>
            <a:r>
              <a:rPr lang="en-US" altLang="en-US" dirty="0"/>
              <a:t>Holes</a:t>
            </a:r>
          </a:p>
          <a:p>
            <a:pPr marL="341313" indent="-341313">
              <a:defRPr/>
            </a:pPr>
            <a:endParaRPr lang="en-US" altLang="en-US" sz="1000" dirty="0"/>
          </a:p>
          <a:p>
            <a:pPr marL="866775" lvl="1">
              <a:lnSpc>
                <a:spcPct val="150000"/>
              </a:lnSpc>
              <a:defRPr/>
            </a:pPr>
            <a:r>
              <a:rPr lang="en-US" altLang="en-US" sz="2000" dirty="0"/>
              <a:t>More than 6 feet above lower level</a:t>
            </a:r>
          </a:p>
          <a:p>
            <a:pPr marL="866775" lvl="1">
              <a:lnSpc>
                <a:spcPct val="150000"/>
              </a:lnSpc>
              <a:defRPr/>
            </a:pPr>
            <a:r>
              <a:rPr lang="en-US" altLang="en-US" sz="2000" dirty="0"/>
              <a:t>Includes skylights</a:t>
            </a:r>
          </a:p>
          <a:p>
            <a:pPr marL="581025" lvl="1" indent="0">
              <a:buFont typeface="Symbol" panose="05050102010706020507" pitchFamily="18" charset="2"/>
              <a:buNone/>
              <a:defRPr/>
            </a:pPr>
            <a:endParaRPr lang="en-US" altLang="en-US" sz="2600" dirty="0"/>
          </a:p>
        </p:txBody>
      </p:sp>
      <p:sp>
        <p:nvSpPr>
          <p:cNvPr id="29699"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sp>
        <p:nvSpPr>
          <p:cNvPr id="29700" name="Text Box 15"/>
          <p:cNvSpPr txBox="1">
            <a:spLocks noChangeArrowheads="1"/>
          </p:cNvSpPr>
          <p:nvPr/>
        </p:nvSpPr>
        <p:spPr bwMode="auto">
          <a:xfrm>
            <a:off x="6934200" y="5334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1926.501(b)(4)</a:t>
            </a:r>
          </a:p>
        </p:txBody>
      </p:sp>
      <p:pic>
        <p:nvPicPr>
          <p:cNvPr id="29701" name="Content Placeholder 1"/>
          <p:cNvPicPr>
            <a:picLocks noGrp="1" noChangeAspect="1"/>
          </p:cNvPicPr>
          <p:nvPr>
            <p:ph sz="quarter" idx="3"/>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702714" y="3505200"/>
            <a:ext cx="3830332" cy="2154238"/>
          </a:xfrm>
        </p:spPr>
      </p:pic>
      <p:pic>
        <p:nvPicPr>
          <p:cNvPr id="29702" name="Picture 2"/>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591050" y="3505200"/>
            <a:ext cx="381952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3425" y="5372101"/>
            <a:ext cx="1377950" cy="230187"/>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
        <p:nvSpPr>
          <p:cNvPr id="3" name="TextBox 2"/>
          <p:cNvSpPr txBox="1"/>
          <p:nvPr/>
        </p:nvSpPr>
        <p:spPr>
          <a:xfrm>
            <a:off x="5029200" y="5429250"/>
            <a:ext cx="1377950" cy="230188"/>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Tree>
    <p:extLst>
      <p:ext uri="{BB962C8B-B14F-4D97-AF65-F5344CB8AC3E}">
        <p14:creationId xmlns:p14="http://schemas.microsoft.com/office/powerpoint/2010/main" val="39664721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6"/>
          <p:cNvSpPr>
            <a:spLocks noGrp="1" noChangeArrowheads="1"/>
          </p:cNvSpPr>
          <p:nvPr>
            <p:ph type="body" sz="half" idx="1"/>
          </p:nvPr>
        </p:nvSpPr>
        <p:spPr>
          <a:xfrm>
            <a:off x="533400" y="1143000"/>
            <a:ext cx="6735762" cy="4525963"/>
          </a:xfrm>
        </p:spPr>
        <p:txBody>
          <a:bodyPr/>
          <a:lstStyle/>
          <a:p>
            <a:pPr marL="0" indent="0"/>
            <a:r>
              <a:rPr lang="en-US" altLang="en-US" sz="3200" dirty="0"/>
              <a:t> </a:t>
            </a:r>
            <a:r>
              <a:rPr lang="en-US" altLang="en-US" dirty="0"/>
              <a:t>Formwork and reinforcing steel</a:t>
            </a:r>
          </a:p>
        </p:txBody>
      </p:sp>
      <p:sp>
        <p:nvSpPr>
          <p:cNvPr id="31748" name="Rectangle 8"/>
          <p:cNvSpPr>
            <a:spLocks noChangeArrowheads="1"/>
          </p:cNvSpPr>
          <p:nvPr/>
        </p:nvSpPr>
        <p:spPr bwMode="auto">
          <a:xfrm>
            <a:off x="6934200" y="5334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a:t>1926.501(b)(5)</a:t>
            </a:r>
          </a:p>
        </p:txBody>
      </p:sp>
      <p:pic>
        <p:nvPicPr>
          <p:cNvPr id="31749" name="Picture 2"/>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676400" y="2057400"/>
            <a:ext cx="6707923"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74838" y="5657057"/>
            <a:ext cx="1377950" cy="230187"/>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
        <p:nvSpPr>
          <p:cNvPr id="8"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spTree>
    <p:extLst>
      <p:ext uri="{BB962C8B-B14F-4D97-AF65-F5344CB8AC3E}">
        <p14:creationId xmlns:p14="http://schemas.microsoft.com/office/powerpoint/2010/main" val="3766755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2"/>
          </p:nvPr>
        </p:nvSpPr>
        <p:spPr>
          <a:xfrm>
            <a:off x="533400" y="1265237"/>
            <a:ext cx="8001000" cy="4525963"/>
          </a:xfrm>
        </p:spPr>
        <p:txBody>
          <a:bodyPr/>
          <a:lstStyle/>
          <a:p>
            <a:pPr marL="0" indent="0"/>
            <a:r>
              <a:rPr lang="en-US" altLang="en-US" sz="3200" dirty="0"/>
              <a:t> </a:t>
            </a:r>
            <a:r>
              <a:rPr lang="en-US" altLang="en-US" dirty="0"/>
              <a:t>Ramps, runways, other walkways</a:t>
            </a:r>
          </a:p>
          <a:p>
            <a:pPr marL="0" indent="0"/>
            <a:endParaRPr lang="en-US" altLang="en-US" dirty="0"/>
          </a:p>
        </p:txBody>
      </p:sp>
      <p:sp>
        <p:nvSpPr>
          <p:cNvPr id="33796" name="Text Box 4"/>
          <p:cNvSpPr txBox="1">
            <a:spLocks noChangeArrowheads="1"/>
          </p:cNvSpPr>
          <p:nvPr/>
        </p:nvSpPr>
        <p:spPr bwMode="auto">
          <a:xfrm>
            <a:off x="6918325" y="533400"/>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1926.501(b)(6)</a:t>
            </a:r>
          </a:p>
        </p:txBody>
      </p:sp>
      <p:pic>
        <p:nvPicPr>
          <p:cNvPr id="33797" name="Picture 7"/>
          <p:cNvPicPr>
            <a:picLocks noChangeAspect="1"/>
          </p:cNvPicPr>
          <p:nvPr/>
        </p:nvPicPr>
        <p:blipFill>
          <a:blip r:embed="rId3" cstate="email">
            <a:extLst>
              <a:ext uri="{28A0092B-C50C-407E-A947-70E740481C1C}">
                <a14:useLocalDpi xmlns:a14="http://schemas.microsoft.com/office/drawing/2010/main"/>
              </a:ext>
            </a:extLst>
          </a:blip>
          <a:srcRect r="618" b="50000"/>
          <a:stretch>
            <a:fillRect/>
          </a:stretch>
        </p:blipFill>
        <p:spPr bwMode="auto">
          <a:xfrm>
            <a:off x="2438400" y="2286000"/>
            <a:ext cx="5946423"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38400" y="5720557"/>
            <a:ext cx="1377950" cy="231775"/>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
        <p:nvSpPr>
          <p:cNvPr id="8"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spTree>
    <p:extLst>
      <p:ext uri="{BB962C8B-B14F-4D97-AF65-F5344CB8AC3E}">
        <p14:creationId xmlns:p14="http://schemas.microsoft.com/office/powerpoint/2010/main" val="7660824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4"/>
          <p:cNvSpPr>
            <a:spLocks noGrp="1" noChangeArrowheads="1"/>
          </p:cNvSpPr>
          <p:nvPr>
            <p:ph type="body" sz="half" idx="1"/>
          </p:nvPr>
        </p:nvSpPr>
        <p:spPr>
          <a:xfrm>
            <a:off x="533400" y="1143000"/>
            <a:ext cx="4038600" cy="4525963"/>
          </a:xfrm>
        </p:spPr>
        <p:txBody>
          <a:bodyPr/>
          <a:lstStyle/>
          <a:p>
            <a:pPr marL="0" indent="0"/>
            <a:r>
              <a:rPr lang="en-US" altLang="en-US" sz="3200" dirty="0"/>
              <a:t> </a:t>
            </a:r>
            <a:r>
              <a:rPr lang="en-US" altLang="en-US" dirty="0"/>
              <a:t>Excavations</a:t>
            </a:r>
          </a:p>
        </p:txBody>
      </p:sp>
      <p:sp>
        <p:nvSpPr>
          <p:cNvPr id="35844" name="Rectangle 5"/>
          <p:cNvSpPr>
            <a:spLocks noChangeArrowheads="1"/>
          </p:cNvSpPr>
          <p:nvPr/>
        </p:nvSpPr>
        <p:spPr bwMode="auto">
          <a:xfrm>
            <a:off x="6934200" y="5334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a:t>1926.501(b)(7)</a:t>
            </a:r>
          </a:p>
        </p:txBody>
      </p:sp>
      <p:sp>
        <p:nvSpPr>
          <p:cNvPr id="8"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pic>
        <p:nvPicPr>
          <p:cNvPr id="4" name="Picture 3">
            <a:extLst>
              <a:ext uri="{FF2B5EF4-FFF2-40B4-BE49-F238E27FC236}">
                <a16:creationId xmlns:a16="http://schemas.microsoft.com/office/drawing/2014/main" id="{F7AC1101-044D-463C-8DDD-76543F8E9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1965686"/>
            <a:ext cx="6400800" cy="3894306"/>
          </a:xfrm>
          <a:prstGeom prst="rect">
            <a:avLst/>
          </a:prstGeom>
        </p:spPr>
      </p:pic>
      <p:sp>
        <p:nvSpPr>
          <p:cNvPr id="9" name="TextBox 8">
            <a:extLst>
              <a:ext uri="{FF2B5EF4-FFF2-40B4-BE49-F238E27FC236}">
                <a16:creationId xmlns:a16="http://schemas.microsoft.com/office/drawing/2014/main" id="{0CBDC51F-918B-4BE6-B50E-D7D0E0EF88D0}"/>
              </a:ext>
            </a:extLst>
          </p:cNvPr>
          <p:cNvSpPr txBox="1"/>
          <p:nvPr/>
        </p:nvSpPr>
        <p:spPr>
          <a:xfrm>
            <a:off x="6411912" y="5553869"/>
            <a:ext cx="1377950" cy="230187"/>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35188815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3973" y="1905000"/>
            <a:ext cx="5158304" cy="4066230"/>
          </a:xfrm>
          <a:prstGeom prst="rect">
            <a:avLst/>
          </a:prstGeom>
          <a:ln>
            <a:noFill/>
          </a:ln>
          <a:effectLst>
            <a:softEdge rad="112500"/>
          </a:effectLst>
        </p:spPr>
      </p:pic>
      <p:sp>
        <p:nvSpPr>
          <p:cNvPr id="37891" name="Rectangle 3"/>
          <p:cNvSpPr>
            <a:spLocks noGrp="1" noChangeArrowheads="1"/>
          </p:cNvSpPr>
          <p:nvPr>
            <p:ph type="body" sz="half" idx="2"/>
          </p:nvPr>
        </p:nvSpPr>
        <p:spPr>
          <a:xfrm>
            <a:off x="533400" y="1143000"/>
            <a:ext cx="6019800" cy="4525963"/>
          </a:xfrm>
        </p:spPr>
        <p:txBody>
          <a:bodyPr/>
          <a:lstStyle/>
          <a:p>
            <a:pPr marL="0" indent="0"/>
            <a:r>
              <a:rPr lang="en-US" altLang="en-US" sz="3200" dirty="0"/>
              <a:t> </a:t>
            </a:r>
            <a:r>
              <a:rPr lang="en-US" altLang="en-US" dirty="0"/>
              <a:t>Dangerous equipment</a:t>
            </a:r>
          </a:p>
          <a:p>
            <a:pPr marL="0" indent="0"/>
            <a:endParaRPr lang="en-US" altLang="en-US" dirty="0"/>
          </a:p>
        </p:txBody>
      </p:sp>
      <p:sp>
        <p:nvSpPr>
          <p:cNvPr id="37892" name="Text Box 4"/>
          <p:cNvSpPr txBox="1">
            <a:spLocks noChangeArrowheads="1"/>
          </p:cNvSpPr>
          <p:nvPr/>
        </p:nvSpPr>
        <p:spPr bwMode="auto">
          <a:xfrm>
            <a:off x="6918325" y="533400"/>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1926.501(b)(8)</a:t>
            </a:r>
          </a:p>
        </p:txBody>
      </p:sp>
      <p:sp>
        <p:nvSpPr>
          <p:cNvPr id="2" name="TextBox 1"/>
          <p:cNvSpPr txBox="1"/>
          <p:nvPr/>
        </p:nvSpPr>
        <p:spPr>
          <a:xfrm>
            <a:off x="6553200" y="5591176"/>
            <a:ext cx="1377950" cy="230187"/>
          </a:xfrm>
          <a:prstGeom prst="rect">
            <a:avLst/>
          </a:prstGeom>
          <a:noFill/>
        </p:spPr>
        <p:txBody>
          <a:bodyPr wrap="none">
            <a:spAutoFit/>
          </a:bodyPr>
          <a:lstStyle/>
          <a:p>
            <a:pPr>
              <a:defRPr/>
            </a:pPr>
            <a:r>
              <a:rPr lang="en-US" sz="900" b="1" u="none" dirty="0">
                <a:latin typeface="+mn-lt"/>
              </a:rPr>
              <a:t>NCDOL Photo Library</a:t>
            </a:r>
          </a:p>
        </p:txBody>
      </p:sp>
      <p:sp>
        <p:nvSpPr>
          <p:cNvPr id="8" name="Rectangle 12"/>
          <p:cNvSpPr>
            <a:spLocks noGrp="1" noChangeArrowheads="1"/>
          </p:cNvSpPr>
          <p:nvPr>
            <p:ph type="title"/>
          </p:nvPr>
        </p:nvSpPr>
        <p:spPr>
          <a:xfrm>
            <a:off x="457200" y="381000"/>
            <a:ext cx="7239000" cy="554038"/>
          </a:xfrm>
        </p:spPr>
        <p:txBody>
          <a:bodyPr/>
          <a:lstStyle/>
          <a:p>
            <a:r>
              <a:rPr lang="en-US" altLang="en-US" dirty="0"/>
              <a:t> Fall Protection Required 		</a:t>
            </a:r>
          </a:p>
        </p:txBody>
      </p:sp>
    </p:spTree>
    <p:extLst>
      <p:ext uri="{BB962C8B-B14F-4D97-AF65-F5344CB8AC3E}">
        <p14:creationId xmlns:p14="http://schemas.microsoft.com/office/powerpoint/2010/main" val="8093557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2"/>
          </p:nvPr>
        </p:nvSpPr>
        <p:spPr>
          <a:xfrm>
            <a:off x="533400" y="1143000"/>
            <a:ext cx="5105400" cy="4525963"/>
          </a:xfrm>
        </p:spPr>
        <p:txBody>
          <a:bodyPr/>
          <a:lstStyle/>
          <a:p>
            <a:pPr marL="0" indent="0"/>
            <a:r>
              <a:rPr lang="en-US" altLang="en-US" sz="3200" dirty="0"/>
              <a:t> </a:t>
            </a:r>
            <a:r>
              <a:rPr lang="en-US" altLang="en-US" dirty="0"/>
              <a:t>Overhand bricklaying</a:t>
            </a:r>
          </a:p>
          <a:p>
            <a:pPr marL="0" indent="0"/>
            <a:endParaRPr lang="en-US" altLang="en-US" dirty="0"/>
          </a:p>
        </p:txBody>
      </p:sp>
      <p:sp>
        <p:nvSpPr>
          <p:cNvPr id="39940" name="Text Box 4"/>
          <p:cNvSpPr txBox="1">
            <a:spLocks noChangeArrowheads="1"/>
          </p:cNvSpPr>
          <p:nvPr/>
        </p:nvSpPr>
        <p:spPr bwMode="auto">
          <a:xfrm>
            <a:off x="6918325" y="533400"/>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1926.501(b)(9)</a:t>
            </a:r>
          </a:p>
        </p:txBody>
      </p:sp>
      <p:pic>
        <p:nvPicPr>
          <p:cNvPr id="3994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828800"/>
            <a:ext cx="7224887" cy="406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
          <p:cNvSpPr txBox="1">
            <a:spLocks noChangeArrowheads="1"/>
          </p:cNvSpPr>
          <p:nvPr/>
        </p:nvSpPr>
        <p:spPr bwMode="auto">
          <a:xfrm>
            <a:off x="7085337" y="5484168"/>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solidFill>
                  <a:schemeClr val="bg1"/>
                </a:solidFill>
                <a:latin typeface="+mj-lt"/>
              </a:rPr>
              <a:t>NCDOL Photo Library</a:t>
            </a:r>
          </a:p>
        </p:txBody>
      </p:sp>
      <p:sp>
        <p:nvSpPr>
          <p:cNvPr id="8" name="Rectangle 12"/>
          <p:cNvSpPr>
            <a:spLocks noGrp="1" noChangeArrowheads="1"/>
          </p:cNvSpPr>
          <p:nvPr>
            <p:ph type="title"/>
          </p:nvPr>
        </p:nvSpPr>
        <p:spPr>
          <a:xfrm>
            <a:off x="457200" y="381000"/>
            <a:ext cx="7086600" cy="554038"/>
          </a:xfrm>
        </p:spPr>
        <p:txBody>
          <a:bodyPr/>
          <a:lstStyle/>
          <a:p>
            <a:r>
              <a:rPr lang="en-US" altLang="en-US" dirty="0"/>
              <a:t> Fall Protection Required 		</a:t>
            </a:r>
          </a:p>
        </p:txBody>
      </p:sp>
    </p:spTree>
    <p:extLst>
      <p:ext uri="{BB962C8B-B14F-4D97-AF65-F5344CB8AC3E}">
        <p14:creationId xmlns:p14="http://schemas.microsoft.com/office/powerpoint/2010/main" val="3989434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9365EF-2AE5-498D-B2C7-9C685C31A8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802" b="10000"/>
          <a:stretch/>
        </p:blipFill>
        <p:spPr>
          <a:xfrm>
            <a:off x="5029995" y="3506105"/>
            <a:ext cx="3315482" cy="2454719"/>
          </a:xfrm>
          <a:prstGeom prst="rect">
            <a:avLst/>
          </a:prstGeom>
          <a:ln w="3175">
            <a:solidFill>
              <a:schemeClr val="bg1">
                <a:lumMod val="75000"/>
              </a:schemeClr>
            </a:solidFill>
          </a:ln>
        </p:spPr>
      </p:pic>
      <p:sp>
        <p:nvSpPr>
          <p:cNvPr id="41987" name="Rectangle 11"/>
          <p:cNvSpPr>
            <a:spLocks noGrp="1" noChangeArrowheads="1"/>
          </p:cNvSpPr>
          <p:nvPr>
            <p:ph type="body" sz="half" idx="1"/>
          </p:nvPr>
        </p:nvSpPr>
        <p:spPr>
          <a:xfrm>
            <a:off x="533400" y="1265237"/>
            <a:ext cx="3657600" cy="4525963"/>
          </a:xfrm>
        </p:spPr>
        <p:txBody>
          <a:bodyPr/>
          <a:lstStyle/>
          <a:p>
            <a:pPr marL="0" indent="0"/>
            <a:r>
              <a:rPr lang="en-US" altLang="en-US" sz="3200" dirty="0"/>
              <a:t> </a:t>
            </a:r>
            <a:r>
              <a:rPr lang="en-US" altLang="en-US" dirty="0"/>
              <a:t>Low-slope roof</a:t>
            </a:r>
          </a:p>
          <a:p>
            <a:pPr marL="0" indent="0"/>
            <a:endParaRPr lang="en-US" altLang="en-US" sz="800" dirty="0"/>
          </a:p>
          <a:p>
            <a:pPr lvl="1"/>
            <a:r>
              <a:rPr lang="en-US" altLang="en-US" u="sng" dirty="0"/>
              <a:t>&lt;</a:t>
            </a:r>
            <a:r>
              <a:rPr lang="en-US" altLang="en-US" dirty="0"/>
              <a:t> 4/12 pitch</a:t>
            </a:r>
          </a:p>
          <a:p>
            <a:pPr marL="0" indent="0"/>
            <a:endParaRPr lang="en-US" altLang="en-US" sz="3200" dirty="0"/>
          </a:p>
          <a:p>
            <a:pPr marL="0" indent="0"/>
            <a:endParaRPr lang="en-US" altLang="en-US" sz="3200" dirty="0"/>
          </a:p>
          <a:p>
            <a:pPr marL="0" indent="0"/>
            <a:r>
              <a:rPr lang="en-US" altLang="en-US" sz="3200" dirty="0"/>
              <a:t> </a:t>
            </a:r>
            <a:r>
              <a:rPr lang="en-US" altLang="en-US" dirty="0"/>
              <a:t>Steep roof</a:t>
            </a:r>
          </a:p>
          <a:p>
            <a:pPr marL="0" indent="0"/>
            <a:endParaRPr lang="en-US" altLang="en-US" sz="800" dirty="0"/>
          </a:p>
          <a:p>
            <a:pPr lvl="1"/>
            <a:r>
              <a:rPr lang="en-US" altLang="en-US" dirty="0"/>
              <a:t>&gt; 4/12 pitch</a:t>
            </a:r>
          </a:p>
          <a:p>
            <a:pPr marL="0" indent="0">
              <a:buFont typeface="Wingdings" panose="05000000000000000000" pitchFamily="2" charset="2"/>
              <a:buNone/>
            </a:pPr>
            <a:endParaRPr lang="en-US" altLang="en-US" sz="3200" dirty="0"/>
          </a:p>
        </p:txBody>
      </p:sp>
      <p:sp>
        <p:nvSpPr>
          <p:cNvPr id="41988" name="Text Box 13"/>
          <p:cNvSpPr txBox="1">
            <a:spLocks noChangeArrowheads="1"/>
          </p:cNvSpPr>
          <p:nvPr/>
        </p:nvSpPr>
        <p:spPr bwMode="auto">
          <a:xfrm>
            <a:off x="6324600" y="544512"/>
            <a:ext cx="2309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1926.501(b)(10)-(11)</a:t>
            </a:r>
          </a:p>
        </p:txBody>
      </p:sp>
      <p:sp>
        <p:nvSpPr>
          <p:cNvPr id="4" name="TextBox 3"/>
          <p:cNvSpPr txBox="1"/>
          <p:nvPr/>
        </p:nvSpPr>
        <p:spPr>
          <a:xfrm>
            <a:off x="6961618" y="3528218"/>
            <a:ext cx="1376363" cy="231775"/>
          </a:xfrm>
          <a:prstGeom prst="rect">
            <a:avLst/>
          </a:prstGeom>
          <a:noFill/>
        </p:spPr>
        <p:txBody>
          <a:bodyPr wrap="none">
            <a:spAutoFit/>
          </a:bodyPr>
          <a:lstStyle/>
          <a:p>
            <a:pPr>
              <a:defRPr/>
            </a:pPr>
            <a:r>
              <a:rPr lang="en-US" sz="900" b="1" u="none" dirty="0">
                <a:latin typeface="+mn-lt"/>
              </a:rPr>
              <a:t>NCDOL Photo Library</a:t>
            </a:r>
          </a:p>
        </p:txBody>
      </p:sp>
      <p:sp>
        <p:nvSpPr>
          <p:cNvPr id="10" name="Rectangle 12"/>
          <p:cNvSpPr>
            <a:spLocks noGrp="1" noChangeArrowheads="1"/>
          </p:cNvSpPr>
          <p:nvPr>
            <p:ph type="title"/>
          </p:nvPr>
        </p:nvSpPr>
        <p:spPr>
          <a:xfrm>
            <a:off x="457200" y="381000"/>
            <a:ext cx="7315200" cy="554038"/>
          </a:xfrm>
        </p:spPr>
        <p:txBody>
          <a:bodyPr/>
          <a:lstStyle/>
          <a:p>
            <a:r>
              <a:rPr lang="en-US" altLang="en-US" dirty="0"/>
              <a:t> Fall Protection Required 		</a:t>
            </a:r>
          </a:p>
        </p:txBody>
      </p:sp>
      <p:pic>
        <p:nvPicPr>
          <p:cNvPr id="11" name="Picture 10">
            <a:extLst>
              <a:ext uri="{FF2B5EF4-FFF2-40B4-BE49-F238E27FC236}">
                <a16:creationId xmlns:a16="http://schemas.microsoft.com/office/drawing/2014/main" id="{24269D2C-142D-4B3E-AD6E-F11F7A48295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l="9622" t="36248" r="13133" b="1529"/>
          <a:stretch/>
        </p:blipFill>
        <p:spPr>
          <a:xfrm>
            <a:off x="5018563" y="1295400"/>
            <a:ext cx="3319418" cy="2112357"/>
          </a:xfrm>
          <a:prstGeom prst="rect">
            <a:avLst/>
          </a:prstGeom>
          <a:ln w="3175">
            <a:solidFill>
              <a:schemeClr val="bg1">
                <a:lumMod val="75000"/>
              </a:schemeClr>
            </a:solidFill>
          </a:ln>
        </p:spPr>
      </p:pic>
      <p:sp>
        <p:nvSpPr>
          <p:cNvPr id="3" name="TextBox 2"/>
          <p:cNvSpPr txBox="1"/>
          <p:nvPr/>
        </p:nvSpPr>
        <p:spPr>
          <a:xfrm>
            <a:off x="6961618" y="1364862"/>
            <a:ext cx="1376362" cy="231775"/>
          </a:xfrm>
          <a:prstGeom prst="rect">
            <a:avLst/>
          </a:prstGeom>
          <a:noFill/>
        </p:spPr>
        <p:txBody>
          <a:bodyPr wrap="none">
            <a:spAutoFit/>
          </a:bodyPr>
          <a:lstStyle/>
          <a:p>
            <a:pPr>
              <a:defRPr/>
            </a:pPr>
            <a:r>
              <a:rPr lang="en-US" sz="900" b="1" u="none" dirty="0">
                <a:latin typeface="+mn-lt"/>
              </a:rPr>
              <a:t>NCDOL Photo Library</a:t>
            </a:r>
          </a:p>
        </p:txBody>
      </p:sp>
    </p:spTree>
    <p:extLst>
      <p:ext uri="{BB962C8B-B14F-4D97-AF65-F5344CB8AC3E}">
        <p14:creationId xmlns:p14="http://schemas.microsoft.com/office/powerpoint/2010/main" val="42365988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8458200" cy="554038"/>
          </a:xfrm>
        </p:spPr>
        <p:txBody>
          <a:bodyPr/>
          <a:lstStyle/>
          <a:p>
            <a:r>
              <a:rPr lang="en-US" altLang="en-US" dirty="0"/>
              <a:t>Objectives</a:t>
            </a:r>
          </a:p>
        </p:txBody>
      </p:sp>
      <p:sp>
        <p:nvSpPr>
          <p:cNvPr id="7171" name="Rectangle 3"/>
          <p:cNvSpPr>
            <a:spLocks noGrp="1" noChangeArrowheads="1"/>
          </p:cNvSpPr>
          <p:nvPr>
            <p:ph type="body" sz="half" idx="1"/>
          </p:nvPr>
        </p:nvSpPr>
        <p:spPr>
          <a:xfrm>
            <a:off x="609600" y="1341437"/>
            <a:ext cx="8153400" cy="4525963"/>
          </a:xfrm>
        </p:spPr>
        <p:txBody>
          <a:bodyPr/>
          <a:lstStyle/>
          <a:p>
            <a:pPr marL="0" indent="0">
              <a:buFont typeface="Wingdings" panose="05000000000000000000" pitchFamily="2" charset="2"/>
              <a:buNone/>
            </a:pPr>
            <a:r>
              <a:rPr lang="en-US" altLang="en-US" dirty="0"/>
              <a:t>After this course, students will:</a:t>
            </a:r>
          </a:p>
          <a:p>
            <a:pPr marL="0" indent="0">
              <a:buFont typeface="Wingdings" panose="05000000000000000000" pitchFamily="2" charset="2"/>
              <a:buNone/>
            </a:pPr>
            <a:endParaRPr lang="en-US" altLang="en-US" sz="1000" dirty="0"/>
          </a:p>
          <a:p>
            <a:pPr marL="0" indent="0"/>
            <a:r>
              <a:rPr lang="en-US" altLang="en-US" sz="2400" dirty="0"/>
              <a:t>  Recognize fall hazards in construction</a:t>
            </a:r>
          </a:p>
          <a:p>
            <a:pPr marL="0" indent="0"/>
            <a:endParaRPr lang="en-US" altLang="en-US" sz="2400" dirty="0"/>
          </a:p>
          <a:p>
            <a:pPr marL="0" indent="0"/>
            <a:r>
              <a:rPr lang="en-US" altLang="en-US" sz="2400" dirty="0"/>
              <a:t>  Understand Subpart M requirements </a:t>
            </a:r>
          </a:p>
          <a:p>
            <a:pPr marL="0" indent="0"/>
            <a:endParaRPr lang="en-US" altLang="en-US" sz="2400" dirty="0"/>
          </a:p>
          <a:p>
            <a:pPr marL="0" indent="0"/>
            <a:r>
              <a:rPr lang="en-US" altLang="en-US" sz="2400" dirty="0"/>
              <a:t>  Be able to apply fall protection standards to construction</a:t>
            </a:r>
          </a:p>
          <a:p>
            <a:pPr marL="0" indent="0">
              <a:buNone/>
            </a:pPr>
            <a:r>
              <a:rPr lang="en-US" altLang="en-US" sz="2400" dirty="0"/>
              <a:t>    work sites          	</a:t>
            </a:r>
          </a:p>
        </p:txBody>
      </p:sp>
    </p:spTree>
    <p:extLst>
      <p:ext uri="{BB962C8B-B14F-4D97-AF65-F5344CB8AC3E}">
        <p14:creationId xmlns:p14="http://schemas.microsoft.com/office/powerpoint/2010/main" val="171338853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descr="C:\Users\tmwilder\Desktop\April 06 Photos\FallCons314870627.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t="9901" r="7921"/>
          <a:stretch/>
        </p:blipFill>
        <p:spPr bwMode="auto">
          <a:xfrm>
            <a:off x="3429000" y="2270636"/>
            <a:ext cx="4953000" cy="363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Grp="1" noChangeArrowheads="1"/>
          </p:cNvSpPr>
          <p:nvPr>
            <p:ph type="body" sz="half" idx="1"/>
          </p:nvPr>
        </p:nvSpPr>
        <p:spPr>
          <a:xfrm>
            <a:off x="503237" y="1219200"/>
            <a:ext cx="6964363" cy="4525963"/>
          </a:xfrm>
        </p:spPr>
        <p:txBody>
          <a:bodyPr/>
          <a:lstStyle/>
          <a:p>
            <a:pPr marL="0" indent="0"/>
            <a:r>
              <a:rPr lang="en-US" altLang="en-US" dirty="0"/>
              <a:t> </a:t>
            </a:r>
            <a:r>
              <a:rPr lang="en-US" altLang="en-US" sz="2400" dirty="0"/>
              <a:t>Residential construction</a:t>
            </a:r>
          </a:p>
          <a:p>
            <a:pPr marL="0" indent="0"/>
            <a:endParaRPr lang="en-US" altLang="en-US" sz="800" dirty="0"/>
          </a:p>
          <a:p>
            <a:pPr marL="347663" lvl="1" indent="0"/>
            <a:r>
              <a:rPr lang="en-US" altLang="en-US" sz="2000" dirty="0"/>
              <a:t>STD 03-11-002 for citation guidance</a:t>
            </a:r>
          </a:p>
        </p:txBody>
      </p:sp>
      <p:sp>
        <p:nvSpPr>
          <p:cNvPr id="44036" name="Text Box 7"/>
          <p:cNvSpPr txBox="1">
            <a:spLocks noChangeArrowheads="1"/>
          </p:cNvSpPr>
          <p:nvPr/>
        </p:nvSpPr>
        <p:spPr bwMode="auto">
          <a:xfrm>
            <a:off x="6781800" y="533400"/>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1926.501(b)(13)</a:t>
            </a:r>
          </a:p>
        </p:txBody>
      </p:sp>
      <p:sp>
        <p:nvSpPr>
          <p:cNvPr id="7" name="Rectangle 12"/>
          <p:cNvSpPr>
            <a:spLocks noGrp="1" noChangeArrowheads="1"/>
          </p:cNvSpPr>
          <p:nvPr>
            <p:ph type="title"/>
          </p:nvPr>
        </p:nvSpPr>
        <p:spPr>
          <a:xfrm>
            <a:off x="457200" y="381000"/>
            <a:ext cx="7696200" cy="554038"/>
          </a:xfrm>
        </p:spPr>
        <p:txBody>
          <a:bodyPr/>
          <a:lstStyle/>
          <a:p>
            <a:r>
              <a:rPr lang="en-US" altLang="en-US" dirty="0"/>
              <a:t> Fall Protection Required 		</a:t>
            </a:r>
          </a:p>
        </p:txBody>
      </p:sp>
    </p:spTree>
    <p:extLst>
      <p:ext uri="{BB962C8B-B14F-4D97-AF65-F5344CB8AC3E}">
        <p14:creationId xmlns:p14="http://schemas.microsoft.com/office/powerpoint/2010/main" val="268447839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533400" y="1219200"/>
            <a:ext cx="4038600" cy="4525963"/>
          </a:xfrm>
        </p:spPr>
        <p:txBody>
          <a:bodyPr/>
          <a:lstStyle/>
          <a:p>
            <a:pPr marL="0" indent="0"/>
            <a:r>
              <a:rPr lang="en-US" altLang="en-US" sz="3200" dirty="0"/>
              <a:t> </a:t>
            </a:r>
            <a:r>
              <a:rPr lang="en-US" altLang="en-US" dirty="0"/>
              <a:t>Wall openings</a:t>
            </a:r>
          </a:p>
        </p:txBody>
      </p:sp>
      <p:sp>
        <p:nvSpPr>
          <p:cNvPr id="46084" name="Text Box 4"/>
          <p:cNvSpPr txBox="1">
            <a:spLocks noChangeArrowheads="1"/>
          </p:cNvSpPr>
          <p:nvPr/>
        </p:nvSpPr>
        <p:spPr bwMode="auto">
          <a:xfrm>
            <a:off x="6781800" y="533400"/>
            <a:ext cx="1838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1926.501(b)(14)</a:t>
            </a:r>
          </a:p>
        </p:txBody>
      </p:sp>
      <p:sp>
        <p:nvSpPr>
          <p:cNvPr id="11" name="Rectangle 12"/>
          <p:cNvSpPr>
            <a:spLocks noGrp="1" noChangeArrowheads="1"/>
          </p:cNvSpPr>
          <p:nvPr>
            <p:ph type="title"/>
          </p:nvPr>
        </p:nvSpPr>
        <p:spPr>
          <a:xfrm>
            <a:off x="457200" y="381000"/>
            <a:ext cx="8458200" cy="554038"/>
          </a:xfrm>
        </p:spPr>
        <p:txBody>
          <a:bodyPr/>
          <a:lstStyle/>
          <a:p>
            <a:r>
              <a:rPr lang="en-US" altLang="en-US" dirty="0"/>
              <a:t> Fall Protection Required 		</a:t>
            </a:r>
          </a:p>
        </p:txBody>
      </p:sp>
      <p:pic>
        <p:nvPicPr>
          <p:cNvPr id="9" name="Picture 8">
            <a:extLst>
              <a:ext uri="{FF2B5EF4-FFF2-40B4-BE49-F238E27FC236}">
                <a16:creationId xmlns:a16="http://schemas.microsoft.com/office/drawing/2014/main" id="{B05F7CC1-DF1B-4D44-ACB1-5E7A31F151B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43400" y="1905000"/>
            <a:ext cx="4095798" cy="4038600"/>
          </a:xfrm>
          <a:prstGeom prst="rect">
            <a:avLst/>
          </a:prstGeom>
        </p:spPr>
      </p:pic>
      <p:cxnSp>
        <p:nvCxnSpPr>
          <p:cNvPr id="12" name="Straight Arrow Connector 11">
            <a:extLst>
              <a:ext uri="{FF2B5EF4-FFF2-40B4-BE49-F238E27FC236}">
                <a16:creationId xmlns:a16="http://schemas.microsoft.com/office/drawing/2014/main" id="{18123297-A727-4079-959D-5C9B08ACED5E}"/>
              </a:ext>
            </a:extLst>
          </p:cNvPr>
          <p:cNvCxnSpPr/>
          <p:nvPr/>
        </p:nvCxnSpPr>
        <p:spPr bwMode="auto">
          <a:xfrm>
            <a:off x="3200400" y="2057400"/>
            <a:ext cx="1981200" cy="1371600"/>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cxnSp>
        <p:nvCxnSpPr>
          <p:cNvPr id="15" name="Straight Arrow Connector 14">
            <a:extLst>
              <a:ext uri="{FF2B5EF4-FFF2-40B4-BE49-F238E27FC236}">
                <a16:creationId xmlns:a16="http://schemas.microsoft.com/office/drawing/2014/main" id="{2B90BE7F-7BF6-45A7-BB74-5B6DAF4F4FDD}"/>
              </a:ext>
            </a:extLst>
          </p:cNvPr>
          <p:cNvCxnSpPr>
            <a:cxnSpLocks/>
          </p:cNvCxnSpPr>
          <p:nvPr/>
        </p:nvCxnSpPr>
        <p:spPr bwMode="auto">
          <a:xfrm>
            <a:off x="3200400" y="2057400"/>
            <a:ext cx="3124200" cy="1470818"/>
          </a:xfrm>
          <a:prstGeom prst="straightConnector1">
            <a:avLst/>
          </a:prstGeom>
          <a:solidFill>
            <a:schemeClr val="accent1"/>
          </a:solidFill>
          <a:ln w="57150" cap="flat" cmpd="sng" algn="ctr">
            <a:solidFill>
              <a:srgbClr val="C00000"/>
            </a:solidFill>
            <a:prstDash val="solid"/>
            <a:round/>
            <a:headEnd type="none" w="sm" len="sm"/>
            <a:tailEnd type="triangle"/>
          </a:ln>
          <a:effectLst/>
        </p:spPr>
      </p:cxnSp>
    </p:spTree>
    <p:extLst>
      <p:ext uri="{BB962C8B-B14F-4D97-AF65-F5344CB8AC3E}">
        <p14:creationId xmlns:p14="http://schemas.microsoft.com/office/powerpoint/2010/main" val="26584895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10"/>
          <p:cNvSpPr>
            <a:spLocks noGrp="1" noChangeArrowheads="1"/>
          </p:cNvSpPr>
          <p:nvPr>
            <p:ph idx="1"/>
          </p:nvPr>
        </p:nvSpPr>
        <p:spPr>
          <a:xfrm>
            <a:off x="533400" y="1219200"/>
            <a:ext cx="8001000" cy="4724400"/>
          </a:xfrm>
          <a:solidFill>
            <a:schemeClr val="bg1"/>
          </a:solidFill>
        </p:spPr>
        <p:txBody>
          <a:bodyPr/>
          <a:lstStyle/>
          <a:p>
            <a:r>
              <a:rPr lang="en-US" altLang="en-US" dirty="0"/>
              <a:t>Each exposed employee must wear a hard hat</a:t>
            </a:r>
          </a:p>
          <a:p>
            <a:endParaRPr lang="en-US" altLang="en-US" dirty="0"/>
          </a:p>
          <a:p>
            <a:r>
              <a:rPr lang="en-US" altLang="en-US" dirty="0"/>
              <a:t>Employer must take steps to prevent employees from being hit by falling objects</a:t>
            </a:r>
          </a:p>
          <a:p>
            <a:endParaRPr lang="en-US" altLang="en-US" sz="800" dirty="0"/>
          </a:p>
          <a:p>
            <a:pPr lvl="1"/>
            <a:r>
              <a:rPr lang="en-US" altLang="en-US" dirty="0"/>
              <a:t>Erect toe boards, screens, or guardrail systems</a:t>
            </a:r>
          </a:p>
          <a:p>
            <a:pPr lvl="1"/>
            <a:endParaRPr lang="en-US" altLang="en-US" dirty="0"/>
          </a:p>
          <a:p>
            <a:pPr lvl="1"/>
            <a:r>
              <a:rPr lang="en-US" altLang="en-US" dirty="0"/>
              <a:t>Erect a canopy structure</a:t>
            </a:r>
          </a:p>
          <a:p>
            <a:pPr lvl="1"/>
            <a:endParaRPr lang="en-US" altLang="en-US" dirty="0"/>
          </a:p>
          <a:p>
            <a:pPr lvl="1"/>
            <a:r>
              <a:rPr lang="en-US" altLang="en-US" dirty="0"/>
              <a:t>Barricade the area</a:t>
            </a:r>
          </a:p>
        </p:txBody>
      </p:sp>
      <p:sp>
        <p:nvSpPr>
          <p:cNvPr id="3" name="Content Placeholder 2">
            <a:extLst>
              <a:ext uri="{FF2B5EF4-FFF2-40B4-BE49-F238E27FC236}">
                <a16:creationId xmlns:a16="http://schemas.microsoft.com/office/drawing/2014/main" id="{1BA8068A-1615-4351-BCD1-2CF9F043EAE1}"/>
              </a:ext>
            </a:extLst>
          </p:cNvPr>
          <p:cNvSpPr>
            <a:spLocks noGrp="1"/>
          </p:cNvSpPr>
          <p:nvPr>
            <p:ph sz="quarter" idx="10"/>
          </p:nvPr>
        </p:nvSpPr>
        <p:spPr>
          <a:xfrm>
            <a:off x="6477000" y="609600"/>
            <a:ext cx="2133600" cy="381000"/>
          </a:xfrm>
        </p:spPr>
        <p:txBody>
          <a:bodyPr/>
          <a:lstStyle/>
          <a:p>
            <a:pPr algn="r"/>
            <a:r>
              <a:rPr lang="en-US" altLang="en-US" dirty="0"/>
              <a:t>1926.501(c) </a:t>
            </a:r>
            <a:endParaRPr lang="en-US" dirty="0"/>
          </a:p>
        </p:txBody>
      </p:sp>
      <p:sp>
        <p:nvSpPr>
          <p:cNvPr id="6" name="Rectangle 12">
            <a:extLst>
              <a:ext uri="{FF2B5EF4-FFF2-40B4-BE49-F238E27FC236}">
                <a16:creationId xmlns:a16="http://schemas.microsoft.com/office/drawing/2014/main" id="{EE835495-E268-4892-9077-A46A8CDA7D17}"/>
              </a:ext>
            </a:extLst>
          </p:cNvPr>
          <p:cNvSpPr>
            <a:spLocks noGrp="1" noChangeArrowheads="1"/>
          </p:cNvSpPr>
          <p:nvPr>
            <p:ph type="title"/>
          </p:nvPr>
        </p:nvSpPr>
        <p:spPr>
          <a:xfrm>
            <a:off x="457200" y="381000"/>
            <a:ext cx="8458200" cy="554038"/>
          </a:xfrm>
        </p:spPr>
        <p:txBody>
          <a:bodyPr/>
          <a:lstStyle/>
          <a:p>
            <a:r>
              <a:rPr lang="en-US" altLang="en-US" dirty="0"/>
              <a:t> Falling Object		</a:t>
            </a:r>
          </a:p>
        </p:txBody>
      </p:sp>
    </p:spTree>
    <p:extLst>
      <p:ext uri="{BB962C8B-B14F-4D97-AF65-F5344CB8AC3E}">
        <p14:creationId xmlns:p14="http://schemas.microsoft.com/office/powerpoint/2010/main" val="13921116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4800600"/>
            <a:ext cx="5829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a:xfrm>
            <a:off x="457200" y="466725"/>
            <a:ext cx="8382000" cy="523875"/>
          </a:xfrm>
        </p:spPr>
        <p:txBody>
          <a:bodyPr/>
          <a:lstStyle/>
          <a:p>
            <a:r>
              <a:rPr lang="en-US" altLang="en-US" sz="3400" dirty="0"/>
              <a:t> Protection from Falling Objects</a:t>
            </a:r>
          </a:p>
        </p:txBody>
      </p:sp>
      <p:sp>
        <p:nvSpPr>
          <p:cNvPr id="50180" name="Rectangle 3"/>
          <p:cNvSpPr>
            <a:spLocks noGrp="1" noChangeArrowheads="1"/>
          </p:cNvSpPr>
          <p:nvPr>
            <p:ph type="body" idx="1"/>
          </p:nvPr>
        </p:nvSpPr>
        <p:spPr>
          <a:xfrm>
            <a:off x="533400" y="1219200"/>
            <a:ext cx="5105400" cy="3810000"/>
          </a:xfrm>
          <a:solidFill>
            <a:schemeClr val="bg1"/>
          </a:solidFill>
        </p:spPr>
        <p:txBody>
          <a:bodyPr/>
          <a:lstStyle/>
          <a:p>
            <a:r>
              <a:rPr lang="en-US" altLang="en-US" sz="2400" dirty="0" err="1"/>
              <a:t>Toeboards</a:t>
            </a:r>
            <a:r>
              <a:rPr lang="en-US" altLang="en-US" sz="2400" dirty="0"/>
              <a:t> </a:t>
            </a:r>
          </a:p>
          <a:p>
            <a:endParaRPr lang="en-US" altLang="en-US" sz="800" dirty="0"/>
          </a:p>
          <a:p>
            <a:pPr lvl="1"/>
            <a:r>
              <a:rPr lang="en-US" altLang="en-US" sz="2000" dirty="0"/>
              <a:t>When used as falling object protection, must be erected along the edge of the overhead walking/working surface</a:t>
            </a:r>
          </a:p>
          <a:p>
            <a:pPr lvl="1"/>
            <a:endParaRPr lang="en-US" altLang="en-US" sz="800" dirty="0"/>
          </a:p>
          <a:p>
            <a:pPr lvl="1"/>
            <a:endParaRPr lang="en-US" altLang="en-US" sz="800" dirty="0"/>
          </a:p>
          <a:p>
            <a:pPr lvl="1"/>
            <a:r>
              <a:rPr lang="en-US" altLang="en-US" sz="2000" dirty="0"/>
              <a:t>Withstand force of at least 50 pounds </a:t>
            </a:r>
          </a:p>
          <a:p>
            <a:pPr lvl="1"/>
            <a:endParaRPr lang="en-US" altLang="en-US" sz="800" dirty="0"/>
          </a:p>
          <a:p>
            <a:pPr lvl="1"/>
            <a:endParaRPr lang="en-US" altLang="en-US" sz="800" dirty="0"/>
          </a:p>
          <a:p>
            <a:pPr lvl="1"/>
            <a:r>
              <a:rPr lang="en-US" altLang="en-US" sz="2000" dirty="0" err="1"/>
              <a:t>Toeboards</a:t>
            </a:r>
            <a:r>
              <a:rPr lang="en-US" altLang="en-US" sz="2000" dirty="0"/>
              <a:t> must be a minimum of 3½ inches in vertical height</a:t>
            </a:r>
          </a:p>
        </p:txBody>
      </p:sp>
      <p:sp>
        <p:nvSpPr>
          <p:cNvPr id="50181" name="Text Box 4"/>
          <p:cNvSpPr txBox="1">
            <a:spLocks noChangeArrowheads="1"/>
          </p:cNvSpPr>
          <p:nvPr/>
        </p:nvSpPr>
        <p:spPr bwMode="auto">
          <a:xfrm>
            <a:off x="7275513" y="620712"/>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1926.502(j)</a:t>
            </a:r>
          </a:p>
        </p:txBody>
      </p:sp>
      <p:grpSp>
        <p:nvGrpSpPr>
          <p:cNvPr id="50182" name="Group 7"/>
          <p:cNvGrpSpPr>
            <a:grpSpLocks/>
          </p:cNvGrpSpPr>
          <p:nvPr/>
        </p:nvGrpSpPr>
        <p:grpSpPr bwMode="auto">
          <a:xfrm>
            <a:off x="5562600" y="1447800"/>
            <a:ext cx="3048000" cy="2438400"/>
            <a:chOff x="609600" y="1143000"/>
            <a:chExt cx="7696200" cy="4419600"/>
          </a:xfrm>
        </p:grpSpPr>
        <p:pic>
          <p:nvPicPr>
            <p:cNvPr id="50184" name="Picture 45" descr="Guardrail Graphic Tom Wilder NCDOL 04-16-15.jpg"/>
            <p:cNvPicPr>
              <a:picLocks noChangeAspect="1"/>
            </p:cNvPicPr>
            <p:nvPr/>
          </p:nvPicPr>
          <p:blipFill>
            <a:blip r:embed="rId4" cstate="email">
              <a:extLst>
                <a:ext uri="{28A0092B-C50C-407E-A947-70E740481C1C}">
                  <a14:useLocalDpi xmlns:a14="http://schemas.microsoft.com/office/drawing/2010/main"/>
                </a:ext>
              </a:extLst>
            </a:blip>
            <a:srcRect b="8211"/>
            <a:stretch>
              <a:fillRect/>
            </a:stretch>
          </p:blipFill>
          <p:spPr bwMode="auto">
            <a:xfrm>
              <a:off x="609600" y="11430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341457" y="5335291"/>
              <a:ext cx="1186498" cy="212923"/>
            </a:xfrm>
            <a:prstGeom prst="rect">
              <a:avLst/>
            </a:prstGeom>
            <a:noFill/>
          </p:spPr>
          <p:txBody>
            <a:bodyPr wrap="none">
              <a:spAutoFit/>
            </a:bodyPr>
            <a:lstStyle/>
            <a:p>
              <a:pPr eaLnBrk="1" hangingPunct="1">
                <a:defRPr/>
              </a:pPr>
              <a:r>
                <a:rPr lang="en-US" sz="800" u="none" dirty="0">
                  <a:latin typeface="+mj-lt"/>
                </a:rPr>
                <a:t>NCDOL Photo Library</a:t>
              </a:r>
            </a:p>
          </p:txBody>
        </p:sp>
      </p:grpSp>
      <p:sp>
        <p:nvSpPr>
          <p:cNvPr id="50183" name="Up-Down Arrow 15"/>
          <p:cNvSpPr>
            <a:spLocks noChangeArrowheads="1"/>
          </p:cNvSpPr>
          <p:nvPr/>
        </p:nvSpPr>
        <p:spPr bwMode="auto">
          <a:xfrm>
            <a:off x="6477000" y="3733800"/>
            <a:ext cx="152400" cy="1524000"/>
          </a:xfrm>
          <a:prstGeom prst="upDownArrow">
            <a:avLst>
              <a:gd name="adj1" fmla="val 50000"/>
              <a:gd name="adj2" fmla="val 50000"/>
            </a:avLst>
          </a:prstGeom>
          <a:solidFill>
            <a:srgbClr val="339966"/>
          </a:solidFill>
          <a:ln w="12700" algn="ctr">
            <a:solidFill>
              <a:schemeClr val="tx1"/>
            </a:solidFill>
            <a:round/>
            <a:headEnd type="none" w="sm" len="sm"/>
            <a:tailEnd type="none" w="sm" len="sm"/>
          </a:ln>
        </p:spPr>
        <p:txBody>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Tree>
    <p:extLst>
      <p:ext uri="{BB962C8B-B14F-4D97-AF65-F5344CB8AC3E}">
        <p14:creationId xmlns:p14="http://schemas.microsoft.com/office/powerpoint/2010/main" val="391980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4313" y="1828800"/>
            <a:ext cx="3163887" cy="4068632"/>
          </a:xfrm>
          <a:prstGeom prst="rect">
            <a:avLst/>
          </a:prstGeom>
        </p:spPr>
      </p:pic>
      <p:sp>
        <p:nvSpPr>
          <p:cNvPr id="52226" name="Rectangle 4"/>
          <p:cNvSpPr>
            <a:spLocks noGrp="1" noChangeArrowheads="1"/>
          </p:cNvSpPr>
          <p:nvPr>
            <p:ph type="title"/>
          </p:nvPr>
        </p:nvSpPr>
        <p:spPr>
          <a:xfrm>
            <a:off x="533400" y="381000"/>
            <a:ext cx="8458200" cy="554038"/>
          </a:xfrm>
        </p:spPr>
        <p:txBody>
          <a:bodyPr/>
          <a:lstStyle/>
          <a:p>
            <a:r>
              <a:rPr lang="en-US" altLang="en-US" dirty="0"/>
              <a:t>Methods of Fall Protection</a:t>
            </a:r>
          </a:p>
        </p:txBody>
      </p:sp>
      <p:sp>
        <p:nvSpPr>
          <p:cNvPr id="52227" name="Text Box 5"/>
          <p:cNvSpPr>
            <a:spLocks noGrp="1" noChangeArrowheads="1"/>
          </p:cNvSpPr>
          <p:nvPr>
            <p:ph type="body" idx="1"/>
          </p:nvPr>
        </p:nvSpPr>
        <p:spPr>
          <a:xfrm>
            <a:off x="533400" y="1189037"/>
            <a:ext cx="8229600" cy="4525963"/>
          </a:xfrm>
        </p:spPr>
        <p:txBody>
          <a:bodyPr/>
          <a:lstStyle/>
          <a:p>
            <a:pPr>
              <a:lnSpc>
                <a:spcPct val="120000"/>
              </a:lnSpc>
            </a:pPr>
            <a:r>
              <a:rPr lang="en-US" altLang="en-US" b="1" dirty="0"/>
              <a:t>Conventional methods</a:t>
            </a:r>
            <a:r>
              <a:rPr lang="en-US" altLang="en-US" b="1" u="sng" dirty="0"/>
              <a:t> </a:t>
            </a:r>
          </a:p>
          <a:p>
            <a:pPr lvl="1">
              <a:lnSpc>
                <a:spcPct val="150000"/>
              </a:lnSpc>
            </a:pPr>
            <a:r>
              <a:rPr lang="en-US" altLang="en-US" dirty="0"/>
              <a:t>Safety nets</a:t>
            </a:r>
          </a:p>
          <a:p>
            <a:pPr lvl="1">
              <a:lnSpc>
                <a:spcPct val="150000"/>
              </a:lnSpc>
            </a:pPr>
            <a:r>
              <a:rPr lang="en-US" altLang="en-US" dirty="0"/>
              <a:t>Guardrails</a:t>
            </a:r>
          </a:p>
          <a:p>
            <a:pPr lvl="1">
              <a:lnSpc>
                <a:spcPct val="150000"/>
              </a:lnSpc>
            </a:pPr>
            <a:r>
              <a:rPr lang="en-US" altLang="en-US" dirty="0"/>
              <a:t>Personal fall arrest systems </a:t>
            </a:r>
          </a:p>
        </p:txBody>
      </p:sp>
      <p:sp>
        <p:nvSpPr>
          <p:cNvPr id="52228" name="Text Box 8"/>
          <p:cNvSpPr txBox="1">
            <a:spLocks noChangeArrowheads="1"/>
          </p:cNvSpPr>
          <p:nvPr/>
        </p:nvSpPr>
        <p:spPr bwMode="auto">
          <a:xfrm>
            <a:off x="6975475" y="620713"/>
            <a:ext cx="171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1926.502(a)(1)</a:t>
            </a:r>
          </a:p>
        </p:txBody>
      </p:sp>
      <p:sp>
        <p:nvSpPr>
          <p:cNvPr id="50183" name="TextBox 3"/>
          <p:cNvSpPr txBox="1">
            <a:spLocks noChangeArrowheads="1"/>
          </p:cNvSpPr>
          <p:nvPr/>
        </p:nvSpPr>
        <p:spPr bwMode="auto">
          <a:xfrm>
            <a:off x="5257800" y="5715000"/>
            <a:ext cx="12458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b="1" u="none" dirty="0">
                <a:latin typeface="+mn-lt"/>
              </a:rPr>
              <a:t>NCDOL Photo Library</a:t>
            </a:r>
          </a:p>
        </p:txBody>
      </p:sp>
    </p:spTree>
    <p:extLst>
      <p:ext uri="{BB962C8B-B14F-4D97-AF65-F5344CB8AC3E}">
        <p14:creationId xmlns:p14="http://schemas.microsoft.com/office/powerpoint/2010/main" val="360956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6"/>
          <p:cNvSpPr>
            <a:spLocks noGrp="1" noChangeArrowheads="1"/>
          </p:cNvSpPr>
          <p:nvPr>
            <p:ph type="title"/>
          </p:nvPr>
        </p:nvSpPr>
        <p:spPr>
          <a:xfrm>
            <a:off x="533400" y="381000"/>
            <a:ext cx="8458200" cy="554038"/>
          </a:xfrm>
        </p:spPr>
        <p:txBody>
          <a:bodyPr/>
          <a:lstStyle/>
          <a:p>
            <a:r>
              <a:rPr lang="en-US" altLang="en-US" dirty="0"/>
              <a:t>Guardrail System</a:t>
            </a:r>
            <a:endParaRPr lang="en-US" altLang="en-US" b="0" dirty="0">
              <a:solidFill>
                <a:schemeClr val="tx1"/>
              </a:solidFill>
            </a:endParaRPr>
          </a:p>
        </p:txBody>
      </p:sp>
      <p:sp>
        <p:nvSpPr>
          <p:cNvPr id="56323" name="Double Brace 19"/>
          <p:cNvSpPr>
            <a:spLocks noChangeArrowheads="1"/>
          </p:cNvSpPr>
          <p:nvPr/>
        </p:nvSpPr>
        <p:spPr bwMode="auto">
          <a:xfrm>
            <a:off x="7315200" y="4572000"/>
            <a:ext cx="1069975" cy="914400"/>
          </a:xfrm>
          <a:prstGeom prst="bracePair">
            <a:avLst>
              <a:gd name="adj" fmla="val 8333"/>
            </a:avLst>
          </a:prstGeom>
          <a:noFill/>
          <a:ln w="12700" algn="ctr">
            <a:solidFill>
              <a:schemeClr val="bg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pSp>
        <p:nvGrpSpPr>
          <p:cNvPr id="56324" name="Group 5"/>
          <p:cNvGrpSpPr>
            <a:grpSpLocks/>
          </p:cNvGrpSpPr>
          <p:nvPr/>
        </p:nvGrpSpPr>
        <p:grpSpPr bwMode="auto">
          <a:xfrm>
            <a:off x="609600" y="1143000"/>
            <a:ext cx="7961586" cy="4406900"/>
            <a:chOff x="609600" y="1143000"/>
            <a:chExt cx="7961586" cy="4406900"/>
          </a:xfrm>
        </p:grpSpPr>
        <p:pic>
          <p:nvPicPr>
            <p:cNvPr id="56325" name="Picture 45" descr="Guardrail Graphic Tom Wilder NCDOL 04-16-15.jpg"/>
            <p:cNvPicPr>
              <a:picLocks noChangeAspect="1"/>
            </p:cNvPicPr>
            <p:nvPr/>
          </p:nvPicPr>
          <p:blipFill>
            <a:blip r:embed="rId3" cstate="email">
              <a:extLst>
                <a:ext uri="{28A0092B-C50C-407E-A947-70E740481C1C}">
                  <a14:useLocalDpi xmlns:a14="http://schemas.microsoft.com/office/drawing/2010/main"/>
                </a:ext>
              </a:extLst>
            </a:blip>
            <a:srcRect b="8211"/>
            <a:stretch>
              <a:fillRect/>
            </a:stretch>
          </p:blipFill>
          <p:spPr bwMode="auto">
            <a:xfrm>
              <a:off x="609600" y="1143000"/>
              <a:ext cx="7961586"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43400" y="5334000"/>
              <a:ext cx="1185863" cy="215900"/>
            </a:xfrm>
            <a:prstGeom prst="rect">
              <a:avLst/>
            </a:prstGeom>
            <a:noFill/>
          </p:spPr>
          <p:txBody>
            <a:bodyPr wrap="none">
              <a:spAutoFit/>
            </a:bodyPr>
            <a:lstStyle/>
            <a:p>
              <a:pPr eaLnBrk="1" hangingPunct="1">
                <a:defRPr/>
              </a:pPr>
              <a:r>
                <a:rPr lang="en-US" sz="800" u="none" dirty="0">
                  <a:latin typeface="+mj-lt"/>
                </a:rPr>
                <a:t>NCDOL Photo Library</a:t>
              </a:r>
            </a:p>
          </p:txBody>
        </p:sp>
      </p:grpSp>
      <p:sp>
        <p:nvSpPr>
          <p:cNvPr id="7" name="Text Box 8">
            <a:extLst>
              <a:ext uri="{FF2B5EF4-FFF2-40B4-BE49-F238E27FC236}">
                <a16:creationId xmlns:a16="http://schemas.microsoft.com/office/drawing/2014/main" id="{1286AD76-C94A-4B5E-86C2-5077DDFA8312}"/>
              </a:ext>
            </a:extLst>
          </p:cNvPr>
          <p:cNvSpPr txBox="1">
            <a:spLocks noChangeArrowheads="1"/>
          </p:cNvSpPr>
          <p:nvPr/>
        </p:nvSpPr>
        <p:spPr bwMode="auto">
          <a:xfrm>
            <a:off x="7239000" y="620713"/>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1926.502(b)</a:t>
            </a:r>
          </a:p>
        </p:txBody>
      </p:sp>
    </p:spTree>
    <p:extLst>
      <p:ext uri="{BB962C8B-B14F-4D97-AF65-F5344CB8AC3E}">
        <p14:creationId xmlns:p14="http://schemas.microsoft.com/office/powerpoint/2010/main" val="557734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body" idx="1"/>
          </p:nvPr>
        </p:nvSpPr>
        <p:spPr>
          <a:xfrm>
            <a:off x="579438" y="1295400"/>
            <a:ext cx="7878762" cy="4525963"/>
          </a:xfrm>
        </p:spPr>
        <p:txBody>
          <a:bodyPr/>
          <a:lstStyle/>
          <a:p>
            <a:r>
              <a:rPr lang="en-US" altLang="en-US" dirty="0"/>
              <a:t>Used for:</a:t>
            </a:r>
          </a:p>
          <a:p>
            <a:endParaRPr lang="en-US" altLang="en-US" sz="800" dirty="0"/>
          </a:p>
          <a:p>
            <a:pPr lvl="1">
              <a:lnSpc>
                <a:spcPct val="150000"/>
              </a:lnSpc>
            </a:pPr>
            <a:r>
              <a:rPr lang="en-US" altLang="en-US" sz="2000" dirty="0"/>
              <a:t>Bridges</a:t>
            </a:r>
          </a:p>
          <a:p>
            <a:pPr lvl="1">
              <a:lnSpc>
                <a:spcPct val="150000"/>
              </a:lnSpc>
            </a:pPr>
            <a:r>
              <a:rPr lang="en-US" altLang="en-US" sz="2000" dirty="0"/>
              <a:t>Demolition of multi-story buildings</a:t>
            </a:r>
          </a:p>
          <a:p>
            <a:endParaRPr lang="en-US" altLang="en-US" sz="800" dirty="0"/>
          </a:p>
          <a:p>
            <a:endParaRPr lang="en-US" altLang="en-US" sz="800" dirty="0"/>
          </a:p>
          <a:p>
            <a:endParaRPr lang="en-US" altLang="en-US" sz="800" dirty="0"/>
          </a:p>
          <a:p>
            <a:r>
              <a:rPr lang="en-US" altLang="en-US" sz="2400" dirty="0"/>
              <a:t>Rarely used in residential construction</a:t>
            </a:r>
          </a:p>
          <a:p>
            <a:pPr>
              <a:lnSpc>
                <a:spcPct val="90000"/>
              </a:lnSpc>
              <a:buFont typeface="Wingdings" panose="05000000000000000000" pitchFamily="2" charset="2"/>
              <a:buNone/>
            </a:pPr>
            <a:endParaRPr lang="en-US" altLang="en-US" dirty="0"/>
          </a:p>
        </p:txBody>
      </p:sp>
      <p:sp>
        <p:nvSpPr>
          <p:cNvPr id="54275" name="Rectangle 9"/>
          <p:cNvSpPr>
            <a:spLocks noGrp="1" noChangeArrowheads="1"/>
          </p:cNvSpPr>
          <p:nvPr>
            <p:ph type="title"/>
          </p:nvPr>
        </p:nvSpPr>
        <p:spPr>
          <a:xfrm>
            <a:off x="533400" y="381000"/>
            <a:ext cx="8153400" cy="554038"/>
          </a:xfrm>
        </p:spPr>
        <p:txBody>
          <a:bodyPr/>
          <a:lstStyle/>
          <a:p>
            <a:r>
              <a:rPr lang="en-US" altLang="en-US" dirty="0"/>
              <a:t>Safety Nets</a:t>
            </a:r>
            <a:endParaRPr lang="en-US" altLang="en-US" sz="1800" b="0" dirty="0">
              <a:solidFill>
                <a:schemeClr val="tx1"/>
              </a:solidFill>
            </a:endParaRPr>
          </a:p>
        </p:txBody>
      </p:sp>
      <p:sp>
        <p:nvSpPr>
          <p:cNvPr id="4" name="Text Box 8">
            <a:extLst>
              <a:ext uri="{FF2B5EF4-FFF2-40B4-BE49-F238E27FC236}">
                <a16:creationId xmlns:a16="http://schemas.microsoft.com/office/drawing/2014/main" id="{286C4495-5D37-4309-8015-DD6F668FB300}"/>
              </a:ext>
            </a:extLst>
          </p:cNvPr>
          <p:cNvSpPr txBox="1">
            <a:spLocks noChangeArrowheads="1"/>
          </p:cNvSpPr>
          <p:nvPr/>
        </p:nvSpPr>
        <p:spPr bwMode="auto">
          <a:xfrm>
            <a:off x="7239000" y="620713"/>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1926.502(c)</a:t>
            </a:r>
          </a:p>
        </p:txBody>
      </p:sp>
    </p:spTree>
    <p:extLst>
      <p:ext uri="{BB962C8B-B14F-4D97-AF65-F5344CB8AC3E}">
        <p14:creationId xmlns:p14="http://schemas.microsoft.com/office/powerpoint/2010/main" val="108993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12"/>
          <p:cNvSpPr>
            <a:spLocks noGrp="1" noChangeArrowheads="1"/>
          </p:cNvSpPr>
          <p:nvPr>
            <p:ph type="title"/>
          </p:nvPr>
        </p:nvSpPr>
        <p:spPr bwMode="auto">
          <a:xfrm>
            <a:off x="533400" y="381000"/>
            <a:ext cx="8458200" cy="554038"/>
          </a:xfrm>
        </p:spPr>
        <p:txBody>
          <a:bodyPr/>
          <a:lstStyle/>
          <a:p>
            <a:pPr>
              <a:spcBef>
                <a:spcPct val="50000"/>
              </a:spcBef>
            </a:pPr>
            <a:r>
              <a:rPr lang="en-US" altLang="en-US" dirty="0"/>
              <a:t>Personal Fall Arrest System (PFAS)</a:t>
            </a:r>
          </a:p>
        </p:txBody>
      </p:sp>
      <p:pic>
        <p:nvPicPr>
          <p:cNvPr id="58371" name="Picture 3" descr="E:\Photos (TOM)\Pic00006 Good harness-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7200" y="1371600"/>
            <a:ext cx="589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5943600" y="5621338"/>
            <a:ext cx="1600200" cy="246062"/>
          </a:xfrm>
          <a:prstGeom prst="rect">
            <a:avLst/>
          </a:prstGeom>
          <a:solidFill>
            <a:srgbClr val="617DCB"/>
          </a:solidFill>
        </p:spPr>
        <p:txBody>
          <a:bodyPr>
            <a:spAutoFit/>
          </a:bodyPr>
          <a:lstStyle/>
          <a:p>
            <a:pPr eaLnBrk="1" hangingPunct="1">
              <a:defRPr/>
            </a:pPr>
            <a:r>
              <a:rPr lang="en-US" sz="1000" u="none" dirty="0">
                <a:solidFill>
                  <a:schemeClr val="bg1"/>
                </a:solidFill>
                <a:latin typeface="+mn-lt"/>
              </a:rPr>
              <a:t>NCDOL Photo  Library</a:t>
            </a:r>
          </a:p>
        </p:txBody>
      </p:sp>
    </p:spTree>
    <p:extLst>
      <p:ext uri="{BB962C8B-B14F-4D97-AF65-F5344CB8AC3E}">
        <p14:creationId xmlns:p14="http://schemas.microsoft.com/office/powerpoint/2010/main" val="1258503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10"/>
          <p:cNvSpPr txBox="1">
            <a:spLocks noChangeArrowheads="1"/>
          </p:cNvSpPr>
          <p:nvPr/>
        </p:nvSpPr>
        <p:spPr bwMode="auto">
          <a:xfrm>
            <a:off x="3413125" y="1154113"/>
            <a:ext cx="276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b="1" u="none"/>
              <a:t>Is this correct?</a:t>
            </a:r>
          </a:p>
        </p:txBody>
      </p:sp>
      <p:pic>
        <p:nvPicPr>
          <p:cNvPr id="60420" name="Picture 5" descr="C:\Users\tmwilder\Desktop\April 06 Photos\ConFallLadder3168493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437" y="1677988"/>
            <a:ext cx="74771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533400" y="381000"/>
            <a:ext cx="8534400" cy="554038"/>
          </a:xfrm>
        </p:spPr>
        <p:txBody>
          <a:bodyPr/>
          <a:lstStyle/>
          <a:p>
            <a:r>
              <a:rPr lang="en-US" altLang="en-US" dirty="0"/>
              <a:t>Personal Fall Arrest System</a:t>
            </a:r>
            <a:endParaRPr lang="en-US" altLang="en-US" sz="1800" b="0" dirty="0">
              <a:solidFill>
                <a:schemeClr val="tx1"/>
              </a:solidFill>
            </a:endParaRPr>
          </a:p>
        </p:txBody>
      </p:sp>
    </p:spTree>
    <p:extLst>
      <p:ext uri="{BB962C8B-B14F-4D97-AF65-F5344CB8AC3E}">
        <p14:creationId xmlns:p14="http://schemas.microsoft.com/office/powerpoint/2010/main" val="1383615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33400" y="1295400"/>
            <a:ext cx="8001000" cy="4525963"/>
          </a:xfrm>
        </p:spPr>
        <p:txBody>
          <a:bodyPr/>
          <a:lstStyle/>
          <a:p>
            <a:r>
              <a:rPr lang="en-US" altLang="en-US" sz="2400" dirty="0"/>
              <a:t>D-Rings, </a:t>
            </a:r>
            <a:r>
              <a:rPr lang="en-US" altLang="en-US" sz="2400" dirty="0" err="1"/>
              <a:t>snaphooks</a:t>
            </a:r>
            <a:r>
              <a:rPr lang="en-US" altLang="en-US" sz="2400" dirty="0"/>
              <a:t>, lanyards, lifelines, anchorages rated @ 5,000 pounds</a:t>
            </a:r>
          </a:p>
          <a:p>
            <a:endParaRPr lang="en-US" altLang="en-US" sz="2400" dirty="0"/>
          </a:p>
          <a:p>
            <a:endParaRPr lang="en-US" altLang="en-US" sz="800" dirty="0"/>
          </a:p>
          <a:p>
            <a:r>
              <a:rPr lang="en-US" altLang="en-US" sz="2400" dirty="0"/>
              <a:t>No free fall more than 6 feet; nor contact any lower level; 3.5 feet maximum deceleration</a:t>
            </a:r>
          </a:p>
          <a:p>
            <a:endParaRPr lang="en-US" altLang="en-US" sz="2400" dirty="0"/>
          </a:p>
          <a:p>
            <a:endParaRPr lang="en-US" altLang="en-US" sz="800" dirty="0"/>
          </a:p>
          <a:p>
            <a:r>
              <a:rPr lang="en-US" altLang="en-US" sz="2400" dirty="0"/>
              <a:t>Provide for prompt rescue</a:t>
            </a:r>
          </a:p>
          <a:p>
            <a:endParaRPr lang="en-US" altLang="en-US" sz="2400" dirty="0"/>
          </a:p>
          <a:p>
            <a:endParaRPr lang="en-US" altLang="en-US" sz="800" dirty="0"/>
          </a:p>
          <a:p>
            <a:r>
              <a:rPr lang="en-US" altLang="en-US" sz="2400" dirty="0"/>
              <a:t>Inspect prior to each use</a:t>
            </a:r>
            <a:endParaRPr lang="es-MX" altLang="en-US" sz="2400" dirty="0"/>
          </a:p>
          <a:p>
            <a:endParaRPr lang="es-MX" altLang="en-US" sz="3200" b="1" dirty="0"/>
          </a:p>
        </p:txBody>
      </p:sp>
      <p:sp>
        <p:nvSpPr>
          <p:cNvPr id="62467" name="Rectangle 6"/>
          <p:cNvSpPr>
            <a:spLocks noGrp="1" noChangeArrowheads="1"/>
          </p:cNvSpPr>
          <p:nvPr>
            <p:ph type="title"/>
          </p:nvPr>
        </p:nvSpPr>
        <p:spPr>
          <a:xfrm>
            <a:off x="533400" y="381000"/>
            <a:ext cx="8534400" cy="554038"/>
          </a:xfrm>
        </p:spPr>
        <p:txBody>
          <a:bodyPr/>
          <a:lstStyle/>
          <a:p>
            <a:r>
              <a:rPr lang="en-US" altLang="en-US" dirty="0"/>
              <a:t>Personal Fall Arrest System</a:t>
            </a:r>
            <a:endParaRPr lang="en-US" altLang="en-US" sz="1800" b="0" dirty="0">
              <a:solidFill>
                <a:schemeClr val="tx1"/>
              </a:solidFill>
            </a:endParaRPr>
          </a:p>
        </p:txBody>
      </p:sp>
      <p:sp>
        <p:nvSpPr>
          <p:cNvPr id="5" name="Text Box 8">
            <a:extLst>
              <a:ext uri="{FF2B5EF4-FFF2-40B4-BE49-F238E27FC236}">
                <a16:creationId xmlns:a16="http://schemas.microsoft.com/office/drawing/2014/main" id="{868ED311-E671-4BDD-8CCF-D5A12326E6DB}"/>
              </a:ext>
            </a:extLst>
          </p:cNvPr>
          <p:cNvSpPr txBox="1">
            <a:spLocks noChangeArrowheads="1"/>
          </p:cNvSpPr>
          <p:nvPr/>
        </p:nvSpPr>
        <p:spPr bwMode="auto">
          <a:xfrm>
            <a:off x="7239000" y="620713"/>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1926.502(d)</a:t>
            </a:r>
          </a:p>
        </p:txBody>
      </p:sp>
    </p:spTree>
    <p:extLst>
      <p:ext uri="{BB962C8B-B14F-4D97-AF65-F5344CB8AC3E}">
        <p14:creationId xmlns:p14="http://schemas.microsoft.com/office/powerpoint/2010/main" val="220912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EB7B87-9C5A-FC25-F90A-7093E49F0ED2}"/>
              </a:ext>
            </a:extLst>
          </p:cNvPr>
          <p:cNvSpPr>
            <a:spLocks noGrp="1"/>
          </p:cNvSpPr>
          <p:nvPr>
            <p:ph type="title"/>
          </p:nvPr>
        </p:nvSpPr>
        <p:spPr>
          <a:xfrm>
            <a:off x="503238" y="76200"/>
            <a:ext cx="8458200" cy="1415772"/>
          </a:xfrm>
        </p:spPr>
        <p:txBody>
          <a:bodyPr/>
          <a:lstStyle/>
          <a:p>
            <a:r>
              <a:rPr lang="en-US" sz="2800" b="1" dirty="0">
                <a:solidFill>
                  <a:srgbClr val="032A93"/>
                </a:solidFill>
                <a:effectLst/>
                <a:latin typeface="Arial" panose="020B0604020202020204" pitchFamily="34" charset="0"/>
                <a:ea typeface="Arial" panose="020B0604020202020204" pitchFamily="34" charset="0"/>
              </a:rPr>
              <a:t>Falls= 46% of CY 2018-2022 Construction Fatalities in</a:t>
            </a:r>
            <a:r>
              <a:rPr lang="en-US" sz="2800" b="1" spc="400" dirty="0">
                <a:solidFill>
                  <a:srgbClr val="032A93"/>
                </a:solidFill>
                <a:effectLst/>
                <a:latin typeface="Arial" panose="020B0604020202020204" pitchFamily="34" charset="0"/>
                <a:ea typeface="Arial" panose="020B0604020202020204" pitchFamily="34" charset="0"/>
              </a:rPr>
              <a:t> </a:t>
            </a:r>
            <a:r>
              <a:rPr lang="en-US" sz="2800" b="1" dirty="0">
                <a:solidFill>
                  <a:srgbClr val="032A93"/>
                </a:solidFill>
                <a:effectLst/>
                <a:latin typeface="Arial" panose="020B0604020202020204" pitchFamily="34" charset="0"/>
                <a:ea typeface="Arial" panose="020B0604020202020204" pitchFamily="34" charset="0"/>
              </a:rPr>
              <a:t>North Carolina</a:t>
            </a:r>
            <a:br>
              <a:rPr lang="en-US" sz="1800" dirty="0">
                <a:effectLst/>
                <a:latin typeface="Arial" panose="020B0604020202020204" pitchFamily="34" charset="0"/>
                <a:ea typeface="Arial" panose="020B0604020202020204" pitchFamily="34" charset="0"/>
              </a:rPr>
            </a:br>
            <a:endParaRPr lang="en-US" dirty="0"/>
          </a:p>
        </p:txBody>
      </p:sp>
      <p:pic>
        <p:nvPicPr>
          <p:cNvPr id="10" name="Picture 9">
            <a:extLst>
              <a:ext uri="{FF2B5EF4-FFF2-40B4-BE49-F238E27FC236}">
                <a16:creationId xmlns:a16="http://schemas.microsoft.com/office/drawing/2014/main" id="{CC27A683-E6B9-2D5E-2DA9-6DCE3A9B7B0F}"/>
              </a:ext>
            </a:extLst>
          </p:cNvPr>
          <p:cNvPicPr>
            <a:picLocks noChangeAspect="1"/>
          </p:cNvPicPr>
          <p:nvPr/>
        </p:nvPicPr>
        <p:blipFill>
          <a:blip r:embed="rId2"/>
          <a:stretch>
            <a:fillRect/>
          </a:stretch>
        </p:blipFill>
        <p:spPr>
          <a:xfrm>
            <a:off x="762000" y="1295400"/>
            <a:ext cx="7334250" cy="4467225"/>
          </a:xfrm>
          <a:prstGeom prst="rect">
            <a:avLst/>
          </a:prstGeom>
        </p:spPr>
      </p:pic>
    </p:spTree>
    <p:extLst>
      <p:ext uri="{BB962C8B-B14F-4D97-AF65-F5344CB8AC3E}">
        <p14:creationId xmlns:p14="http://schemas.microsoft.com/office/powerpoint/2010/main" val="8088183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body" idx="1"/>
          </p:nvPr>
        </p:nvSpPr>
        <p:spPr>
          <a:xfrm>
            <a:off x="533400" y="1265238"/>
            <a:ext cx="8001000" cy="4525962"/>
          </a:xfrm>
        </p:spPr>
        <p:txBody>
          <a:bodyPr/>
          <a:lstStyle/>
          <a:p>
            <a:pPr marL="341313" indent="-341313"/>
            <a:r>
              <a:rPr lang="en-US" altLang="en-US" sz="2400" dirty="0"/>
              <a:t>Body belts </a:t>
            </a:r>
            <a:r>
              <a:rPr lang="en-US" altLang="en-US" sz="2400" b="1" u="sng" dirty="0"/>
              <a:t>not</a:t>
            </a:r>
            <a:r>
              <a:rPr lang="en-US" altLang="en-US" sz="2400" dirty="0"/>
              <a:t> allowed for fall arrest but may be used as a positioning device</a:t>
            </a:r>
          </a:p>
          <a:p>
            <a:pPr marL="341313" indent="-341313"/>
            <a:endParaRPr lang="en-US" altLang="en-US" sz="800" dirty="0"/>
          </a:p>
          <a:p>
            <a:pPr marL="341313" indent="-341313"/>
            <a:endParaRPr lang="en-US" altLang="en-US" sz="800" dirty="0"/>
          </a:p>
          <a:p>
            <a:pPr marL="341313" indent="-341313"/>
            <a:endParaRPr lang="en-US" altLang="en-US" sz="800" dirty="0"/>
          </a:p>
          <a:p>
            <a:pPr marL="341313" indent="-341313"/>
            <a:r>
              <a:rPr lang="en-US" altLang="en-US" sz="2400" dirty="0"/>
              <a:t>Only locking type of </a:t>
            </a:r>
            <a:r>
              <a:rPr lang="en-US" altLang="en-US" sz="2400" dirty="0" err="1"/>
              <a:t>snaphook</a:t>
            </a:r>
            <a:r>
              <a:rPr lang="en-US" altLang="en-US" sz="2400" dirty="0"/>
              <a:t> can be used</a:t>
            </a:r>
          </a:p>
          <a:p>
            <a:pPr marL="341313" indent="-341313"/>
            <a:endParaRPr lang="en-US" altLang="en-US" dirty="0"/>
          </a:p>
          <a:p>
            <a:pPr marL="341313" indent="-341313"/>
            <a:endParaRPr lang="en-US" altLang="en-US" dirty="0"/>
          </a:p>
          <a:p>
            <a:pPr marL="341313" indent="-341313"/>
            <a:endParaRPr lang="en-US" altLang="en-US" dirty="0"/>
          </a:p>
          <a:p>
            <a:pPr marL="341313" indent="-341313" algn="ctr">
              <a:spcBef>
                <a:spcPct val="20000"/>
              </a:spcBef>
              <a:buClrTx/>
              <a:buSzTx/>
              <a:buFontTx/>
              <a:buNone/>
            </a:pPr>
            <a:endParaRPr lang="en-US" altLang="en-US" dirty="0">
              <a:solidFill>
                <a:schemeClr val="bg2"/>
              </a:solidFill>
              <a:latin typeface="Tahoma" panose="020B0604030504040204" pitchFamily="34" charset="0"/>
            </a:endParaRPr>
          </a:p>
        </p:txBody>
      </p:sp>
      <p:pic>
        <p:nvPicPr>
          <p:cNvPr id="66564" name="Picture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114800" y="3543300"/>
            <a:ext cx="4267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Grp="1" noChangeArrowheads="1"/>
          </p:cNvSpPr>
          <p:nvPr>
            <p:ph type="title"/>
          </p:nvPr>
        </p:nvSpPr>
        <p:spPr>
          <a:xfrm>
            <a:off x="533400" y="381000"/>
            <a:ext cx="8534400" cy="554038"/>
          </a:xfrm>
        </p:spPr>
        <p:txBody>
          <a:bodyPr/>
          <a:lstStyle/>
          <a:p>
            <a:r>
              <a:rPr lang="en-US" altLang="en-US" dirty="0"/>
              <a:t>Personal Fall Arrest System</a:t>
            </a:r>
            <a:endParaRPr lang="en-US" altLang="en-US" sz="1800" b="0" dirty="0">
              <a:solidFill>
                <a:schemeClr val="tx1"/>
              </a:solidFill>
            </a:endParaRPr>
          </a:p>
        </p:txBody>
      </p:sp>
      <p:sp>
        <p:nvSpPr>
          <p:cNvPr id="5" name="Text Box 8">
            <a:extLst>
              <a:ext uri="{FF2B5EF4-FFF2-40B4-BE49-F238E27FC236}">
                <a16:creationId xmlns:a16="http://schemas.microsoft.com/office/drawing/2014/main" id="{FF0ABB48-06CE-4029-95A5-CED898170E75}"/>
              </a:ext>
            </a:extLst>
          </p:cNvPr>
          <p:cNvSpPr txBox="1">
            <a:spLocks noChangeArrowheads="1"/>
          </p:cNvSpPr>
          <p:nvPr/>
        </p:nvSpPr>
        <p:spPr bwMode="auto">
          <a:xfrm>
            <a:off x="7239000" y="620713"/>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1926.502(d)</a:t>
            </a:r>
          </a:p>
        </p:txBody>
      </p:sp>
    </p:spTree>
    <p:extLst>
      <p:ext uri="{BB962C8B-B14F-4D97-AF65-F5344CB8AC3E}">
        <p14:creationId xmlns:p14="http://schemas.microsoft.com/office/powerpoint/2010/main" val="2064446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DBF31-9B59-45F5-922D-CB662C413493}"/>
              </a:ext>
            </a:extLst>
          </p:cNvPr>
          <p:cNvSpPr>
            <a:spLocks noGrp="1"/>
          </p:cNvSpPr>
          <p:nvPr>
            <p:ph type="title"/>
          </p:nvPr>
        </p:nvSpPr>
        <p:spPr>
          <a:xfrm>
            <a:off x="609600" y="457200"/>
            <a:ext cx="7924800" cy="492443"/>
          </a:xfrm>
        </p:spPr>
        <p:txBody>
          <a:bodyPr/>
          <a:lstStyle/>
          <a:p>
            <a:r>
              <a:rPr lang="en-US" altLang="en-US" sz="3200" dirty="0"/>
              <a:t>Methods of Fall Protection </a:t>
            </a:r>
            <a:endParaRPr lang="en-US" sz="3200" dirty="0"/>
          </a:p>
        </p:txBody>
      </p:sp>
      <p:sp>
        <p:nvSpPr>
          <p:cNvPr id="5" name="Content Placeholder 4">
            <a:extLst>
              <a:ext uri="{FF2B5EF4-FFF2-40B4-BE49-F238E27FC236}">
                <a16:creationId xmlns:a16="http://schemas.microsoft.com/office/drawing/2014/main" id="{08FDFDB6-F861-4B62-9737-9B536E77DF2C}"/>
              </a:ext>
            </a:extLst>
          </p:cNvPr>
          <p:cNvSpPr>
            <a:spLocks noGrp="1"/>
          </p:cNvSpPr>
          <p:nvPr>
            <p:ph idx="1"/>
          </p:nvPr>
        </p:nvSpPr>
        <p:spPr>
          <a:xfrm>
            <a:off x="533400" y="1219200"/>
            <a:ext cx="8001000" cy="4724400"/>
          </a:xfrm>
        </p:spPr>
        <p:txBody>
          <a:bodyPr/>
          <a:lstStyle/>
          <a:p>
            <a:r>
              <a:rPr lang="en-US" dirty="0"/>
              <a:t>Other acceptable methods</a:t>
            </a:r>
          </a:p>
          <a:p>
            <a:pPr lvl="1"/>
            <a:endParaRPr lang="en-US" sz="800" dirty="0"/>
          </a:p>
          <a:p>
            <a:pPr lvl="1"/>
            <a:r>
              <a:rPr lang="en-US" dirty="0"/>
              <a:t>Used under certain circumstances</a:t>
            </a:r>
          </a:p>
          <a:p>
            <a:pPr lvl="2"/>
            <a:endParaRPr lang="en-US" sz="800" dirty="0"/>
          </a:p>
          <a:p>
            <a:pPr lvl="2">
              <a:lnSpc>
                <a:spcPct val="150000"/>
              </a:lnSpc>
            </a:pPr>
            <a:r>
              <a:rPr lang="en-US" dirty="0"/>
              <a:t>Warning lines</a:t>
            </a:r>
          </a:p>
          <a:p>
            <a:pPr lvl="2">
              <a:lnSpc>
                <a:spcPct val="150000"/>
              </a:lnSpc>
            </a:pPr>
            <a:endParaRPr lang="en-US" sz="800" dirty="0"/>
          </a:p>
          <a:p>
            <a:pPr lvl="2">
              <a:lnSpc>
                <a:spcPct val="150000"/>
              </a:lnSpc>
            </a:pPr>
            <a:r>
              <a:rPr lang="en-US" dirty="0"/>
              <a:t>Control access zones (CAZ)</a:t>
            </a:r>
          </a:p>
          <a:p>
            <a:pPr lvl="2">
              <a:lnSpc>
                <a:spcPct val="150000"/>
              </a:lnSpc>
            </a:pPr>
            <a:endParaRPr lang="en-US" sz="800" dirty="0"/>
          </a:p>
          <a:p>
            <a:pPr lvl="2">
              <a:lnSpc>
                <a:spcPct val="150000"/>
              </a:lnSpc>
            </a:pPr>
            <a:r>
              <a:rPr lang="en-US" dirty="0"/>
              <a:t>Safety monitor</a:t>
            </a:r>
          </a:p>
          <a:p>
            <a:pPr lvl="2">
              <a:lnSpc>
                <a:spcPct val="150000"/>
              </a:lnSpc>
            </a:pPr>
            <a:endParaRPr lang="en-US" sz="800" dirty="0"/>
          </a:p>
          <a:p>
            <a:pPr lvl="2">
              <a:lnSpc>
                <a:spcPct val="150000"/>
              </a:lnSpc>
            </a:pPr>
            <a:r>
              <a:rPr lang="en-US" dirty="0"/>
              <a:t>Fall protection plan</a:t>
            </a:r>
          </a:p>
        </p:txBody>
      </p:sp>
      <p:sp>
        <p:nvSpPr>
          <p:cNvPr id="6" name="Content Placeholder 5">
            <a:extLst>
              <a:ext uri="{FF2B5EF4-FFF2-40B4-BE49-F238E27FC236}">
                <a16:creationId xmlns:a16="http://schemas.microsoft.com/office/drawing/2014/main" id="{E609651E-60C4-46CC-A741-03DAB9DC40F4}"/>
              </a:ext>
            </a:extLst>
          </p:cNvPr>
          <p:cNvSpPr>
            <a:spLocks noGrp="1"/>
          </p:cNvSpPr>
          <p:nvPr>
            <p:ph sz="quarter" idx="10"/>
          </p:nvPr>
        </p:nvSpPr>
        <p:spPr>
          <a:xfrm>
            <a:off x="5791200" y="533400"/>
            <a:ext cx="2895600" cy="381000"/>
          </a:xfrm>
        </p:spPr>
        <p:txBody>
          <a:bodyPr/>
          <a:lstStyle/>
          <a:p>
            <a:r>
              <a:rPr lang="en-US" altLang="en-US" dirty="0"/>
              <a:t>1926.502(f), (g), (h), (k)</a:t>
            </a:r>
          </a:p>
          <a:p>
            <a:endParaRPr lang="en-US" dirty="0"/>
          </a:p>
        </p:txBody>
      </p:sp>
    </p:spTree>
    <p:extLst>
      <p:ext uri="{BB962C8B-B14F-4D97-AF65-F5344CB8AC3E}">
        <p14:creationId xmlns:p14="http://schemas.microsoft.com/office/powerpoint/2010/main" val="214993067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1"/>
          <p:cNvSpPr>
            <a:spLocks noGrp="1" noChangeArrowheads="1"/>
          </p:cNvSpPr>
          <p:nvPr>
            <p:ph type="title"/>
          </p:nvPr>
        </p:nvSpPr>
        <p:spPr>
          <a:xfrm>
            <a:off x="609600" y="381000"/>
            <a:ext cx="5638800" cy="549275"/>
          </a:xfrm>
        </p:spPr>
        <p:txBody>
          <a:bodyPr/>
          <a:lstStyle/>
          <a:p>
            <a:r>
              <a:rPr lang="en-US" altLang="en-US" dirty="0"/>
              <a:t>Warning Lines</a:t>
            </a:r>
            <a:endParaRPr lang="en-US" altLang="en-US" sz="2000" b="0" dirty="0">
              <a:solidFill>
                <a:schemeClr val="tx1"/>
              </a:solidFill>
            </a:endParaRPr>
          </a:p>
        </p:txBody>
      </p:sp>
      <p:sp>
        <p:nvSpPr>
          <p:cNvPr id="70658" name="Rectangle 7"/>
          <p:cNvSpPr>
            <a:spLocks noGrp="1" noChangeArrowheads="1"/>
          </p:cNvSpPr>
          <p:nvPr>
            <p:ph idx="1"/>
          </p:nvPr>
        </p:nvSpPr>
        <p:spPr/>
        <p:txBody>
          <a:bodyPr/>
          <a:lstStyle/>
          <a:p>
            <a:pPr>
              <a:lnSpc>
                <a:spcPct val="200000"/>
              </a:lnSpc>
            </a:pPr>
            <a:r>
              <a:rPr lang="en-US" altLang="en-US" sz="2400" dirty="0"/>
              <a:t>Used on low-sloped roofs </a:t>
            </a:r>
            <a:r>
              <a:rPr lang="en-US" altLang="en-US" sz="2400" u="sng" dirty="0"/>
              <a:t>&lt;</a:t>
            </a:r>
            <a:r>
              <a:rPr lang="en-US" altLang="en-US" sz="2400" dirty="0"/>
              <a:t> 4/12</a:t>
            </a:r>
            <a:endParaRPr lang="en-US" altLang="en-US" sz="2400" u="sng" dirty="0"/>
          </a:p>
          <a:p>
            <a:pPr>
              <a:lnSpc>
                <a:spcPct val="200000"/>
              </a:lnSpc>
            </a:pPr>
            <a:r>
              <a:rPr lang="en-US" altLang="en-US" sz="2400" dirty="0"/>
              <a:t>Erect 6 feet from </a:t>
            </a:r>
            <a:r>
              <a:rPr lang="en-US" altLang="en-US" sz="2400" b="1" u="sng" dirty="0"/>
              <a:t>all</a:t>
            </a:r>
            <a:r>
              <a:rPr lang="en-US" altLang="en-US" sz="2400" b="1" dirty="0"/>
              <a:t> </a:t>
            </a:r>
            <a:r>
              <a:rPr lang="en-US" altLang="en-US" sz="2400" dirty="0"/>
              <a:t>edges</a:t>
            </a:r>
          </a:p>
          <a:p>
            <a:pPr>
              <a:lnSpc>
                <a:spcPct val="200000"/>
              </a:lnSpc>
            </a:pPr>
            <a:r>
              <a:rPr lang="en-US" altLang="en-US" sz="2400" dirty="0"/>
              <a:t>Need fall protection for last 6 feet</a:t>
            </a:r>
          </a:p>
          <a:p>
            <a:pPr>
              <a:lnSpc>
                <a:spcPct val="200000"/>
              </a:lnSpc>
            </a:pPr>
            <a:r>
              <a:rPr lang="en-US" altLang="en-US" sz="2400" dirty="0"/>
              <a:t>Used in combination with other systems</a:t>
            </a:r>
          </a:p>
          <a:p>
            <a:pPr>
              <a:lnSpc>
                <a:spcPct val="200000"/>
              </a:lnSpc>
            </a:pPr>
            <a:r>
              <a:rPr lang="en-US" altLang="en-US" sz="2400" dirty="0"/>
              <a:t>Developed by competent person</a:t>
            </a:r>
          </a:p>
          <a:p>
            <a:pPr>
              <a:lnSpc>
                <a:spcPct val="90000"/>
              </a:lnSpc>
              <a:buFont typeface="Wingdings" panose="05000000000000000000" pitchFamily="2" charset="2"/>
              <a:buNone/>
            </a:pPr>
            <a:endParaRPr lang="en-US" altLang="en-US" sz="2400" dirty="0"/>
          </a:p>
        </p:txBody>
      </p:sp>
      <p:sp>
        <p:nvSpPr>
          <p:cNvPr id="2" name="Content Placeholder 1">
            <a:extLst>
              <a:ext uri="{FF2B5EF4-FFF2-40B4-BE49-F238E27FC236}">
                <a16:creationId xmlns:a16="http://schemas.microsoft.com/office/drawing/2014/main" id="{2C600FAE-10AB-4F4F-8CAC-8C809D6CCD92}"/>
              </a:ext>
            </a:extLst>
          </p:cNvPr>
          <p:cNvSpPr>
            <a:spLocks noGrp="1"/>
          </p:cNvSpPr>
          <p:nvPr>
            <p:ph sz="quarter" idx="10"/>
          </p:nvPr>
        </p:nvSpPr>
        <p:spPr>
          <a:xfrm>
            <a:off x="5257800" y="533400"/>
            <a:ext cx="3429000" cy="381000"/>
          </a:xfrm>
        </p:spPr>
        <p:txBody>
          <a:bodyPr/>
          <a:lstStyle/>
          <a:p>
            <a:r>
              <a:rPr lang="en-US" altLang="en-US" dirty="0"/>
              <a:t>1926.502(f),1926.501(b)(10)</a:t>
            </a:r>
            <a:endParaRPr lang="en-US" dirty="0"/>
          </a:p>
        </p:txBody>
      </p:sp>
    </p:spTree>
    <p:extLst>
      <p:ext uri="{BB962C8B-B14F-4D97-AF65-F5344CB8AC3E}">
        <p14:creationId xmlns:p14="http://schemas.microsoft.com/office/powerpoint/2010/main" val="19557951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body" idx="1"/>
          </p:nvPr>
        </p:nvSpPr>
        <p:spPr>
          <a:xfrm>
            <a:off x="533400" y="1265237"/>
            <a:ext cx="5364162" cy="4525963"/>
          </a:xfrm>
        </p:spPr>
        <p:txBody>
          <a:bodyPr/>
          <a:lstStyle/>
          <a:p>
            <a:r>
              <a:rPr lang="en-US" altLang="en-US" sz="2400" dirty="0"/>
              <a:t>Used in:</a:t>
            </a:r>
          </a:p>
          <a:p>
            <a:pPr lvl="1">
              <a:lnSpc>
                <a:spcPct val="150000"/>
              </a:lnSpc>
            </a:pPr>
            <a:r>
              <a:rPr lang="en-US" altLang="en-US" sz="2000" dirty="0"/>
              <a:t>Leading edge work</a:t>
            </a:r>
          </a:p>
          <a:p>
            <a:pPr lvl="1">
              <a:lnSpc>
                <a:spcPct val="150000"/>
              </a:lnSpc>
            </a:pPr>
            <a:r>
              <a:rPr lang="en-US" altLang="en-US" sz="2000" dirty="0"/>
              <a:t>Overhand bricklaying</a:t>
            </a:r>
          </a:p>
          <a:p>
            <a:pPr lvl="1">
              <a:lnSpc>
                <a:spcPct val="150000"/>
              </a:lnSpc>
            </a:pPr>
            <a:r>
              <a:rPr lang="en-US" altLang="en-US" sz="2000" dirty="0"/>
              <a:t>Pre-cast concrete</a:t>
            </a:r>
          </a:p>
          <a:p>
            <a:pPr lvl="1"/>
            <a:endParaRPr lang="en-US" altLang="en-US" dirty="0"/>
          </a:p>
          <a:p>
            <a:r>
              <a:rPr lang="en-US" altLang="en-US" sz="2400" dirty="0"/>
              <a:t>Only authorized persons</a:t>
            </a:r>
          </a:p>
        </p:txBody>
      </p:sp>
      <p:sp>
        <p:nvSpPr>
          <p:cNvPr id="72707" name="Rectangle 9"/>
          <p:cNvSpPr>
            <a:spLocks noGrp="1" noChangeArrowheads="1"/>
          </p:cNvSpPr>
          <p:nvPr>
            <p:ph type="title"/>
          </p:nvPr>
        </p:nvSpPr>
        <p:spPr>
          <a:xfrm>
            <a:off x="533400" y="381000"/>
            <a:ext cx="8458200" cy="554038"/>
          </a:xfrm>
        </p:spPr>
        <p:txBody>
          <a:bodyPr/>
          <a:lstStyle/>
          <a:p>
            <a:r>
              <a:rPr lang="en-US" altLang="en-US" dirty="0"/>
              <a:t>Controlled Access Zones</a:t>
            </a:r>
            <a:endParaRPr lang="en-US" altLang="en-US" sz="1800" b="0" dirty="0">
              <a:solidFill>
                <a:schemeClr val="tx1"/>
              </a:solidFill>
            </a:endParaRPr>
          </a:p>
        </p:txBody>
      </p:sp>
      <p:pic>
        <p:nvPicPr>
          <p:cNvPr id="72708"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683555" y="3200400"/>
            <a:ext cx="3733799" cy="271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Box 1"/>
          <p:cNvSpPr txBox="1">
            <a:spLocks noChangeArrowheads="1"/>
          </p:cNvSpPr>
          <p:nvPr/>
        </p:nvSpPr>
        <p:spPr bwMode="auto">
          <a:xfrm>
            <a:off x="1311275" y="5316538"/>
            <a:ext cx="1371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a:solidFill>
                  <a:schemeClr val="bg1"/>
                </a:solidFill>
                <a:latin typeface="Times New Roman" panose="02020603050405020304" pitchFamily="18" charset="0"/>
              </a:rPr>
              <a:t>NCDOL Photo Library</a:t>
            </a:r>
          </a:p>
        </p:txBody>
      </p:sp>
      <p:sp>
        <p:nvSpPr>
          <p:cNvPr id="2" name="TextBox 1"/>
          <p:cNvSpPr txBox="1"/>
          <p:nvPr/>
        </p:nvSpPr>
        <p:spPr>
          <a:xfrm>
            <a:off x="4683555" y="5664819"/>
            <a:ext cx="1508746" cy="246221"/>
          </a:xfrm>
          <a:prstGeom prst="rect">
            <a:avLst/>
          </a:prstGeom>
          <a:noFill/>
        </p:spPr>
        <p:txBody>
          <a:bodyPr wrap="none" rtlCol="0">
            <a:spAutoFit/>
          </a:bodyPr>
          <a:lstStyle/>
          <a:p>
            <a:r>
              <a:rPr lang="en-US" sz="1000" b="1" u="none" dirty="0">
                <a:solidFill>
                  <a:schemeClr val="bg1"/>
                </a:solidFill>
                <a:latin typeface="+mj-lt"/>
              </a:rPr>
              <a:t>NCDOL Photo Library</a:t>
            </a:r>
          </a:p>
        </p:txBody>
      </p:sp>
      <p:sp>
        <p:nvSpPr>
          <p:cNvPr id="7" name="Text Box 8">
            <a:extLst>
              <a:ext uri="{FF2B5EF4-FFF2-40B4-BE49-F238E27FC236}">
                <a16:creationId xmlns:a16="http://schemas.microsoft.com/office/drawing/2014/main" id="{00A6A0A9-D0AE-429E-9483-0A2A97E64896}"/>
              </a:ext>
            </a:extLst>
          </p:cNvPr>
          <p:cNvSpPr txBox="1">
            <a:spLocks noChangeArrowheads="1"/>
          </p:cNvSpPr>
          <p:nvPr/>
        </p:nvSpPr>
        <p:spPr bwMode="auto">
          <a:xfrm>
            <a:off x="7239000" y="533400"/>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1926.502(g)</a:t>
            </a:r>
          </a:p>
        </p:txBody>
      </p:sp>
    </p:spTree>
    <p:extLst>
      <p:ext uri="{BB962C8B-B14F-4D97-AF65-F5344CB8AC3E}">
        <p14:creationId xmlns:p14="http://schemas.microsoft.com/office/powerpoint/2010/main" val="648569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body" idx="1"/>
          </p:nvPr>
        </p:nvSpPr>
        <p:spPr>
          <a:xfrm>
            <a:off x="533400" y="1295400"/>
            <a:ext cx="8001000" cy="4525963"/>
          </a:xfrm>
        </p:spPr>
        <p:txBody>
          <a:bodyPr/>
          <a:lstStyle/>
          <a:p>
            <a:r>
              <a:rPr lang="en-US" altLang="en-US" sz="2400" dirty="0"/>
              <a:t>Used on low-sloped roofs </a:t>
            </a:r>
            <a:r>
              <a:rPr lang="en-US" altLang="en-US" sz="2400" u="sng" dirty="0"/>
              <a:t>&lt;</a:t>
            </a:r>
            <a:r>
              <a:rPr lang="en-US" altLang="en-US" sz="2400" dirty="0"/>
              <a:t> 4/12</a:t>
            </a:r>
          </a:p>
          <a:p>
            <a:endParaRPr lang="en-US" altLang="en-US" sz="800" dirty="0"/>
          </a:p>
          <a:p>
            <a:endParaRPr lang="en-US" altLang="en-US" sz="800" dirty="0"/>
          </a:p>
          <a:p>
            <a:r>
              <a:rPr lang="en-US" altLang="en-US" sz="2400" dirty="0"/>
              <a:t>With roof widths </a:t>
            </a:r>
            <a:r>
              <a:rPr lang="en-US" altLang="en-US" sz="2400" u="sng" dirty="0"/>
              <a:t>&lt;</a:t>
            </a:r>
            <a:r>
              <a:rPr lang="en-US" altLang="en-US" sz="2400" dirty="0"/>
              <a:t> 50 feet, can use alone</a:t>
            </a:r>
          </a:p>
          <a:p>
            <a:endParaRPr lang="en-US" altLang="en-US" sz="800" dirty="0"/>
          </a:p>
          <a:p>
            <a:endParaRPr lang="en-US" altLang="en-US" sz="800" dirty="0"/>
          </a:p>
          <a:p>
            <a:r>
              <a:rPr lang="en-US" altLang="en-US" sz="2400" dirty="0"/>
              <a:t>Monitor must be competent person</a:t>
            </a:r>
          </a:p>
          <a:p>
            <a:endParaRPr lang="en-US" altLang="en-US" sz="800" dirty="0"/>
          </a:p>
          <a:p>
            <a:pPr lvl="1"/>
            <a:r>
              <a:rPr lang="en-US" altLang="en-US" sz="2000" dirty="0"/>
              <a:t>No other responsibilities</a:t>
            </a:r>
          </a:p>
          <a:p>
            <a:endParaRPr lang="en-US" altLang="en-US" sz="2400" dirty="0"/>
          </a:p>
        </p:txBody>
      </p:sp>
      <p:sp>
        <p:nvSpPr>
          <p:cNvPr id="74755" name="Rectangle 9"/>
          <p:cNvSpPr>
            <a:spLocks noGrp="1" noChangeArrowheads="1"/>
          </p:cNvSpPr>
          <p:nvPr>
            <p:ph type="title"/>
          </p:nvPr>
        </p:nvSpPr>
        <p:spPr>
          <a:xfrm>
            <a:off x="533400" y="381000"/>
            <a:ext cx="8458200" cy="554038"/>
          </a:xfrm>
        </p:spPr>
        <p:txBody>
          <a:bodyPr/>
          <a:lstStyle/>
          <a:p>
            <a:r>
              <a:rPr lang="en-US" altLang="en-US" dirty="0"/>
              <a:t>Safety Monitor System              </a:t>
            </a:r>
            <a:r>
              <a:rPr lang="en-US" altLang="en-US" sz="1800" b="0" dirty="0">
                <a:solidFill>
                  <a:schemeClr val="tx1"/>
                </a:solidFill>
              </a:rPr>
              <a:t>1926.502(h)</a:t>
            </a:r>
            <a:endParaRPr lang="en-US" altLang="en-US" sz="2000" b="0" dirty="0">
              <a:solidFill>
                <a:schemeClr val="tx1"/>
              </a:solidFill>
            </a:endParaRPr>
          </a:p>
        </p:txBody>
      </p:sp>
      <p:pic>
        <p:nvPicPr>
          <p:cNvPr id="7475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3733800"/>
            <a:ext cx="36020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66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body" idx="1"/>
          </p:nvPr>
        </p:nvSpPr>
        <p:spPr>
          <a:xfrm>
            <a:off x="609600" y="1295400"/>
            <a:ext cx="7772400" cy="5029200"/>
          </a:xfrm>
        </p:spPr>
        <p:txBody>
          <a:bodyPr/>
          <a:lstStyle/>
          <a:p>
            <a:pPr>
              <a:lnSpc>
                <a:spcPct val="110000"/>
              </a:lnSpc>
            </a:pPr>
            <a:r>
              <a:rPr lang="en-US" altLang="en-US" sz="2400" dirty="0"/>
              <a:t>Only for specific area or jobs</a:t>
            </a:r>
          </a:p>
          <a:p>
            <a:pPr lvl="1">
              <a:lnSpc>
                <a:spcPct val="150000"/>
              </a:lnSpc>
            </a:pPr>
            <a:r>
              <a:rPr lang="en-US" altLang="en-US" sz="2000" dirty="0"/>
              <a:t>Leading edge work</a:t>
            </a:r>
            <a:endParaRPr lang="en-US" altLang="en-US" sz="700" dirty="0"/>
          </a:p>
          <a:p>
            <a:pPr lvl="1">
              <a:lnSpc>
                <a:spcPct val="150000"/>
              </a:lnSpc>
            </a:pPr>
            <a:r>
              <a:rPr lang="en-US" altLang="en-US" sz="2000" dirty="0"/>
              <a:t>Precast concrete erection work</a:t>
            </a:r>
            <a:endParaRPr lang="en-US" altLang="en-US" sz="700" dirty="0"/>
          </a:p>
          <a:p>
            <a:pPr lvl="1">
              <a:lnSpc>
                <a:spcPct val="150000"/>
              </a:lnSpc>
            </a:pPr>
            <a:r>
              <a:rPr lang="en-US" altLang="en-US" sz="2000" dirty="0"/>
              <a:t>Residential construction work</a:t>
            </a:r>
          </a:p>
          <a:p>
            <a:pPr lvl="1">
              <a:lnSpc>
                <a:spcPct val="110000"/>
              </a:lnSpc>
            </a:pPr>
            <a:endParaRPr lang="en-US" altLang="en-US" sz="800" dirty="0"/>
          </a:p>
          <a:p>
            <a:pPr lvl="1">
              <a:lnSpc>
                <a:spcPct val="110000"/>
              </a:lnSpc>
            </a:pPr>
            <a:endParaRPr lang="en-US" altLang="en-US" sz="800" dirty="0"/>
          </a:p>
          <a:p>
            <a:pPr>
              <a:lnSpc>
                <a:spcPct val="110000"/>
              </a:lnSpc>
            </a:pPr>
            <a:r>
              <a:rPr lang="en-US" altLang="en-US" sz="2400" dirty="0"/>
              <a:t>Used when conventional fall protection equipment is infeasible or creates a greater hazard</a:t>
            </a:r>
          </a:p>
          <a:p>
            <a:pPr>
              <a:lnSpc>
                <a:spcPct val="110000"/>
              </a:lnSpc>
            </a:pPr>
            <a:endParaRPr lang="en-US" altLang="en-US" sz="800" dirty="0"/>
          </a:p>
          <a:p>
            <a:pPr>
              <a:lnSpc>
                <a:spcPct val="110000"/>
              </a:lnSpc>
            </a:pPr>
            <a:endParaRPr lang="en-US" altLang="en-US" sz="800" dirty="0"/>
          </a:p>
          <a:p>
            <a:pPr>
              <a:lnSpc>
                <a:spcPct val="110000"/>
              </a:lnSpc>
            </a:pPr>
            <a:r>
              <a:rPr lang="en-US" altLang="en-US" sz="2400" dirty="0"/>
              <a:t>Designed by qualified person</a:t>
            </a:r>
          </a:p>
          <a:p>
            <a:pPr>
              <a:lnSpc>
                <a:spcPct val="110000"/>
              </a:lnSpc>
            </a:pPr>
            <a:endParaRPr lang="en-US" altLang="en-US" sz="800" dirty="0"/>
          </a:p>
          <a:p>
            <a:pPr>
              <a:lnSpc>
                <a:spcPct val="110000"/>
              </a:lnSpc>
            </a:pPr>
            <a:endParaRPr lang="en-US" altLang="en-US" sz="800" dirty="0"/>
          </a:p>
          <a:p>
            <a:pPr>
              <a:lnSpc>
                <a:spcPct val="110000"/>
              </a:lnSpc>
            </a:pPr>
            <a:r>
              <a:rPr lang="en-US" altLang="en-US" sz="2400" dirty="0"/>
              <a:t>Supervised by competent person</a:t>
            </a:r>
          </a:p>
          <a:p>
            <a:pPr>
              <a:lnSpc>
                <a:spcPct val="110000"/>
              </a:lnSpc>
              <a:buFont typeface="Wingdings" panose="05000000000000000000" pitchFamily="2" charset="2"/>
              <a:buNone/>
            </a:pPr>
            <a:endParaRPr lang="en-US" altLang="en-US" sz="800" dirty="0"/>
          </a:p>
        </p:txBody>
      </p:sp>
      <p:sp>
        <p:nvSpPr>
          <p:cNvPr id="76803" name="Rectangle 9"/>
          <p:cNvSpPr>
            <a:spLocks noGrp="1" noChangeArrowheads="1"/>
          </p:cNvSpPr>
          <p:nvPr>
            <p:ph type="title"/>
          </p:nvPr>
        </p:nvSpPr>
        <p:spPr>
          <a:xfrm>
            <a:off x="533400" y="360362"/>
            <a:ext cx="8458200" cy="554038"/>
          </a:xfrm>
        </p:spPr>
        <p:txBody>
          <a:bodyPr/>
          <a:lstStyle/>
          <a:p>
            <a:r>
              <a:rPr lang="en-US" altLang="en-US" dirty="0"/>
              <a:t>Fall Protection Plan</a:t>
            </a:r>
            <a:endParaRPr lang="en-US" altLang="en-US" b="0" dirty="0">
              <a:solidFill>
                <a:schemeClr val="tx1"/>
              </a:solidFill>
            </a:endParaRPr>
          </a:p>
        </p:txBody>
      </p:sp>
      <p:sp>
        <p:nvSpPr>
          <p:cNvPr id="4" name="Text Box 8">
            <a:extLst>
              <a:ext uri="{FF2B5EF4-FFF2-40B4-BE49-F238E27FC236}">
                <a16:creationId xmlns:a16="http://schemas.microsoft.com/office/drawing/2014/main" id="{29B81AE0-1C17-4130-A24B-E3A59EE5D17F}"/>
              </a:ext>
            </a:extLst>
          </p:cNvPr>
          <p:cNvSpPr txBox="1">
            <a:spLocks noChangeArrowheads="1"/>
          </p:cNvSpPr>
          <p:nvPr/>
        </p:nvSpPr>
        <p:spPr bwMode="auto">
          <a:xfrm>
            <a:off x="7239000" y="533400"/>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1926.502(k)</a:t>
            </a:r>
          </a:p>
        </p:txBody>
      </p:sp>
    </p:spTree>
    <p:extLst>
      <p:ext uri="{BB962C8B-B14F-4D97-AF65-F5344CB8AC3E}">
        <p14:creationId xmlns:p14="http://schemas.microsoft.com/office/powerpoint/2010/main" val="484731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body" idx="1"/>
          </p:nvPr>
        </p:nvSpPr>
        <p:spPr>
          <a:xfrm>
            <a:off x="579438" y="1219200"/>
            <a:ext cx="7116762" cy="4724400"/>
          </a:xfrm>
        </p:spPr>
        <p:txBody>
          <a:bodyPr/>
          <a:lstStyle/>
          <a:p>
            <a:r>
              <a:rPr lang="en-US" altLang="en-US" dirty="0"/>
              <a:t>Covers must:</a:t>
            </a:r>
          </a:p>
          <a:p>
            <a:pPr lvl="1"/>
            <a:endParaRPr lang="en-US" altLang="en-US" sz="800" dirty="0"/>
          </a:p>
          <a:p>
            <a:pPr lvl="1"/>
            <a:r>
              <a:rPr lang="en-US" altLang="en-US" dirty="0"/>
              <a:t>Withstand two times weight of expected load</a:t>
            </a:r>
          </a:p>
          <a:p>
            <a:pPr lvl="1"/>
            <a:endParaRPr lang="en-US" altLang="en-US" sz="800" dirty="0"/>
          </a:p>
          <a:p>
            <a:pPr lvl="1"/>
            <a:r>
              <a:rPr lang="en-US" altLang="en-US" dirty="0"/>
              <a:t>Secured to prevent displacement</a:t>
            </a:r>
          </a:p>
          <a:p>
            <a:pPr lvl="1"/>
            <a:endParaRPr lang="en-US" altLang="en-US" sz="800" dirty="0"/>
          </a:p>
          <a:p>
            <a:pPr lvl="1"/>
            <a:r>
              <a:rPr lang="en-US" altLang="en-US" dirty="0"/>
              <a:t>Marked “hole” or “cover” or color-coded</a:t>
            </a:r>
          </a:p>
        </p:txBody>
      </p:sp>
      <p:sp>
        <p:nvSpPr>
          <p:cNvPr id="78851" name="Rectangle 9"/>
          <p:cNvSpPr>
            <a:spLocks noGrp="1" noChangeArrowheads="1"/>
          </p:cNvSpPr>
          <p:nvPr>
            <p:ph type="title"/>
          </p:nvPr>
        </p:nvSpPr>
        <p:spPr>
          <a:xfrm>
            <a:off x="533400" y="381000"/>
            <a:ext cx="8534400" cy="554038"/>
          </a:xfrm>
        </p:spPr>
        <p:txBody>
          <a:bodyPr/>
          <a:lstStyle/>
          <a:p>
            <a:r>
              <a:rPr lang="en-US" altLang="en-US" dirty="0"/>
              <a:t>Covers for Holes</a:t>
            </a:r>
            <a:endParaRPr lang="en-US" altLang="en-US" sz="1800" b="0" dirty="0">
              <a:solidFill>
                <a:schemeClr val="tx1"/>
              </a:solidFill>
            </a:endParaRPr>
          </a:p>
        </p:txBody>
      </p:sp>
      <p:pic>
        <p:nvPicPr>
          <p:cNvPr id="78852" name="Picture 1"/>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209800" y="3308350"/>
            <a:ext cx="468471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Box 1"/>
          <p:cNvSpPr txBox="1">
            <a:spLocks noChangeArrowheads="1"/>
          </p:cNvSpPr>
          <p:nvPr/>
        </p:nvSpPr>
        <p:spPr bwMode="auto">
          <a:xfrm>
            <a:off x="3744121" y="5713413"/>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solidFill>
                  <a:schemeClr val="bg1"/>
                </a:solidFill>
                <a:latin typeface="+mn-lt"/>
              </a:rPr>
              <a:t>NCDOL Photo Library</a:t>
            </a:r>
          </a:p>
        </p:txBody>
      </p:sp>
      <p:sp>
        <p:nvSpPr>
          <p:cNvPr id="6" name="Text Box 8">
            <a:extLst>
              <a:ext uri="{FF2B5EF4-FFF2-40B4-BE49-F238E27FC236}">
                <a16:creationId xmlns:a16="http://schemas.microsoft.com/office/drawing/2014/main" id="{0F06570B-3B06-4E2B-9B18-A5AEBB0DB4AD}"/>
              </a:ext>
            </a:extLst>
          </p:cNvPr>
          <p:cNvSpPr txBox="1">
            <a:spLocks noChangeArrowheads="1"/>
          </p:cNvSpPr>
          <p:nvPr/>
        </p:nvSpPr>
        <p:spPr bwMode="auto">
          <a:xfrm>
            <a:off x="7239000" y="533400"/>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1926.502(</a:t>
            </a:r>
            <a:r>
              <a:rPr lang="en-US" altLang="en-US" sz="1800" u="none" dirty="0" err="1"/>
              <a:t>i</a:t>
            </a:r>
            <a:r>
              <a:rPr lang="en-US" altLang="en-US" sz="1800" u="none" dirty="0"/>
              <a:t>)</a:t>
            </a:r>
          </a:p>
        </p:txBody>
      </p:sp>
    </p:spTree>
    <p:extLst>
      <p:ext uri="{BB962C8B-B14F-4D97-AF65-F5344CB8AC3E}">
        <p14:creationId xmlns:p14="http://schemas.microsoft.com/office/powerpoint/2010/main" val="738897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1090" y="4001987"/>
            <a:ext cx="1195473" cy="1973262"/>
          </a:xfrm>
          <a:prstGeom prst="rect">
            <a:avLst/>
          </a:prstGeom>
        </p:spPr>
      </p:pic>
      <p:sp>
        <p:nvSpPr>
          <p:cNvPr id="38914" name="Rectangle 3"/>
          <p:cNvSpPr>
            <a:spLocks noChangeArrowheads="1"/>
          </p:cNvSpPr>
          <p:nvPr/>
        </p:nvSpPr>
        <p:spPr bwMode="auto">
          <a:xfrm>
            <a:off x="533400" y="1219200"/>
            <a:ext cx="7772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
                <a:schemeClr val="folHlink"/>
              </a:buClr>
              <a:buSzPct val="60000"/>
              <a:buFont typeface="Wingdings" panose="05000000000000000000" pitchFamily="2" charset="2"/>
              <a:buNone/>
            </a:pPr>
            <a:r>
              <a:rPr lang="en-US" altLang="en-US" u="none" dirty="0">
                <a:latin typeface="Tahoma" panose="020B0604030504040204" pitchFamily="34" charset="0"/>
              </a:rPr>
              <a:t>     </a:t>
            </a:r>
            <a:r>
              <a:rPr lang="en-US" altLang="en-US" u="none" dirty="0">
                <a:latin typeface="+mj-lt"/>
              </a:rPr>
              <a:t>Anchorage</a:t>
            </a:r>
            <a:r>
              <a:rPr lang="en-US" altLang="en-US" sz="3200" b="1" u="none" dirty="0">
                <a:latin typeface="+mj-lt"/>
              </a:rPr>
              <a:t>	</a:t>
            </a:r>
            <a:r>
              <a:rPr lang="en-US" altLang="en-US" sz="3200" u="none" dirty="0">
                <a:latin typeface="Tahoma" panose="020B0604030504040204" pitchFamily="34" charset="0"/>
              </a:rPr>
              <a:t>	              </a:t>
            </a:r>
            <a:r>
              <a:rPr lang="en-US" altLang="en-US" u="none" dirty="0">
                <a:latin typeface="+mj-lt"/>
              </a:rPr>
              <a:t>Connectors</a:t>
            </a:r>
            <a:r>
              <a:rPr lang="en-US" altLang="en-US" sz="3200" b="1" u="none" dirty="0">
                <a:latin typeface="+mj-lt"/>
              </a:rPr>
              <a:t>	</a:t>
            </a:r>
            <a:r>
              <a:rPr lang="en-US" altLang="en-US" sz="3200" b="1" u="none" dirty="0">
                <a:latin typeface="Tahoma" panose="020B0604030504040204" pitchFamily="34" charset="0"/>
              </a:rPr>
              <a:t>						</a:t>
            </a:r>
          </a:p>
          <a:p>
            <a:pPr lvl="1" eaLnBrk="1" hangingPunct="1">
              <a:spcBef>
                <a:spcPct val="50000"/>
              </a:spcBef>
              <a:buClr>
                <a:schemeClr val="hlink"/>
              </a:buClr>
              <a:buSzPct val="55000"/>
              <a:buFont typeface="Wingdings" panose="05000000000000000000" pitchFamily="2" charset="2"/>
              <a:buChar char="n"/>
            </a:pPr>
            <a:endParaRPr lang="en-US" altLang="en-US" sz="800" b="1" u="none" dirty="0">
              <a:latin typeface="Tahoma" panose="020B0604030504040204" pitchFamily="34" charset="0"/>
            </a:endParaRPr>
          </a:p>
          <a:p>
            <a:pPr eaLnBrk="1" hangingPunct="1">
              <a:spcBef>
                <a:spcPct val="50000"/>
              </a:spcBef>
              <a:buClr>
                <a:schemeClr val="folHlink"/>
              </a:buClr>
              <a:buSzPct val="60000"/>
              <a:buFont typeface="Wingdings" panose="05000000000000000000" pitchFamily="2" charset="2"/>
              <a:buNone/>
            </a:pPr>
            <a:endParaRPr lang="en-US" altLang="en-US" sz="3200" b="1" u="none" dirty="0">
              <a:latin typeface="Tahoma" panose="020B0604030504040204" pitchFamily="34" charset="0"/>
            </a:endParaRPr>
          </a:p>
          <a:p>
            <a:pPr eaLnBrk="1" hangingPunct="1">
              <a:spcBef>
                <a:spcPct val="50000"/>
              </a:spcBef>
              <a:buClr>
                <a:schemeClr val="folHlink"/>
              </a:buClr>
              <a:buSzPct val="60000"/>
              <a:buFont typeface="Wingdings" panose="05000000000000000000" pitchFamily="2" charset="2"/>
              <a:buNone/>
            </a:pPr>
            <a:endParaRPr lang="en-US" altLang="en-US" sz="3200" b="1" u="none" dirty="0">
              <a:latin typeface="Tahoma" panose="020B0604030504040204" pitchFamily="34" charset="0"/>
            </a:endParaRPr>
          </a:p>
          <a:p>
            <a:pPr eaLnBrk="1" hangingPunct="1">
              <a:spcBef>
                <a:spcPct val="50000"/>
              </a:spcBef>
              <a:buClr>
                <a:schemeClr val="folHlink"/>
              </a:buClr>
              <a:buSzPct val="60000"/>
              <a:buFont typeface="Wingdings" panose="05000000000000000000" pitchFamily="2" charset="2"/>
              <a:buNone/>
            </a:pPr>
            <a:r>
              <a:rPr lang="en-US" altLang="en-US" sz="3200" b="1" u="none" dirty="0">
                <a:latin typeface="Tahoma" panose="020B0604030504040204" pitchFamily="34" charset="0"/>
              </a:rPr>
              <a:t>            </a:t>
            </a:r>
          </a:p>
          <a:p>
            <a:pPr eaLnBrk="1" hangingPunct="1">
              <a:spcBef>
                <a:spcPct val="50000"/>
              </a:spcBef>
              <a:buClr>
                <a:schemeClr val="folHlink"/>
              </a:buClr>
              <a:buSzPct val="60000"/>
              <a:buFont typeface="Wingdings" panose="05000000000000000000" pitchFamily="2" charset="2"/>
              <a:buNone/>
            </a:pPr>
            <a:r>
              <a:rPr lang="en-US" altLang="en-US" sz="3200" b="1" u="none" dirty="0">
                <a:latin typeface="Tahoma" panose="020B0604030504040204" pitchFamily="34" charset="0"/>
              </a:rPr>
              <a:t>               </a:t>
            </a:r>
            <a:r>
              <a:rPr lang="en-US" altLang="en-US" u="none" dirty="0">
                <a:latin typeface="+mj-lt"/>
              </a:rPr>
              <a:t>Harness </a:t>
            </a:r>
          </a:p>
        </p:txBody>
      </p:sp>
      <p:sp>
        <p:nvSpPr>
          <p:cNvPr id="80899" name="Rectangle 13"/>
          <p:cNvSpPr>
            <a:spLocks noGrp="1" noChangeArrowheads="1"/>
          </p:cNvSpPr>
          <p:nvPr>
            <p:ph type="title"/>
          </p:nvPr>
        </p:nvSpPr>
        <p:spPr>
          <a:xfrm>
            <a:off x="533400" y="381000"/>
            <a:ext cx="8305800" cy="554038"/>
          </a:xfrm>
        </p:spPr>
        <p:txBody>
          <a:bodyPr/>
          <a:lstStyle/>
          <a:p>
            <a:r>
              <a:rPr lang="en-US" altLang="en-US" dirty="0"/>
              <a:t>Personal Fall Arrest System     </a:t>
            </a:r>
            <a:r>
              <a:rPr lang="en-US" altLang="en-US" sz="1800" b="0" dirty="0">
                <a:solidFill>
                  <a:schemeClr val="tx1"/>
                </a:solidFill>
              </a:rPr>
              <a:t>1926.502(d)</a:t>
            </a:r>
          </a:p>
        </p:txBody>
      </p:sp>
      <p:pic>
        <p:nvPicPr>
          <p:cNvPr id="80901"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862138"/>
            <a:ext cx="16764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Content Placeholder 5"/>
          <p:cNvPicPr>
            <a:picLocks noGrp="1" noChangeAspect="1"/>
          </p:cNvPicPr>
          <p:nvPr>
            <p:ph idx="1"/>
          </p:nvPr>
        </p:nvPicPr>
        <p:blipFill>
          <a:blip r:embed="rId5" cstate="email">
            <a:extLst>
              <a:ext uri="{28A0092B-C50C-407E-A947-70E740481C1C}">
                <a14:useLocalDpi xmlns:a14="http://schemas.microsoft.com/office/drawing/2010/main"/>
              </a:ext>
            </a:extLst>
          </a:blip>
          <a:srcRect/>
          <a:stretch>
            <a:fillRect/>
          </a:stretch>
        </p:blipFill>
        <p:spPr>
          <a:xfrm>
            <a:off x="6211888" y="1871663"/>
            <a:ext cx="1484312" cy="2098675"/>
          </a:xfrm>
        </p:spPr>
      </p:pic>
      <p:sp>
        <p:nvSpPr>
          <p:cNvPr id="80904" name="TextBox 7"/>
          <p:cNvSpPr txBox="1">
            <a:spLocks noChangeArrowheads="1"/>
          </p:cNvSpPr>
          <p:nvPr/>
        </p:nvSpPr>
        <p:spPr bwMode="auto">
          <a:xfrm>
            <a:off x="6281738" y="3738563"/>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latin typeface="+mn-lt"/>
              </a:rPr>
              <a:t>NCDOL Photo Library</a:t>
            </a:r>
          </a:p>
        </p:txBody>
      </p:sp>
      <p:sp>
        <p:nvSpPr>
          <p:cNvPr id="80905" name="TextBox 8"/>
          <p:cNvSpPr txBox="1">
            <a:spLocks noChangeArrowheads="1"/>
          </p:cNvSpPr>
          <p:nvPr/>
        </p:nvSpPr>
        <p:spPr bwMode="auto">
          <a:xfrm rot="16200000">
            <a:off x="4427863" y="4548659"/>
            <a:ext cx="1377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900" b="1" u="none" dirty="0">
                <a:latin typeface="+mj-lt"/>
              </a:rPr>
              <a:t>NCDOL Photo Library</a:t>
            </a:r>
          </a:p>
        </p:txBody>
      </p:sp>
      <p:sp>
        <p:nvSpPr>
          <p:cNvPr id="11" name="Rectangle 10">
            <a:extLst>
              <a:ext uri="{FF2B5EF4-FFF2-40B4-BE49-F238E27FC236}">
                <a16:creationId xmlns:a16="http://schemas.microsoft.com/office/drawing/2014/main" id="{C439C2E8-C835-4AE6-A698-5548AF02BDFB}"/>
              </a:ext>
            </a:extLst>
          </p:cNvPr>
          <p:cNvSpPr/>
          <p:nvPr/>
        </p:nvSpPr>
        <p:spPr>
          <a:xfrm>
            <a:off x="1289050" y="3624590"/>
            <a:ext cx="1676400" cy="261610"/>
          </a:xfrm>
          <a:prstGeom prst="rect">
            <a:avLst/>
          </a:prstGeom>
        </p:spPr>
        <p:txBody>
          <a:bodyPr wrap="square">
            <a:spAutoFit/>
          </a:bodyPr>
          <a:lstStyle/>
          <a:p>
            <a:pPr>
              <a:defRPr/>
            </a:pPr>
            <a:r>
              <a:rPr lang="en-US" sz="1100" b="1" u="none" dirty="0">
                <a:latin typeface="+mj-lt"/>
              </a:rPr>
              <a:t>NCDOL Photo Library</a:t>
            </a:r>
          </a:p>
        </p:txBody>
      </p:sp>
    </p:spTree>
    <p:extLst>
      <p:ext uri="{BB962C8B-B14F-4D97-AF65-F5344CB8AC3E}">
        <p14:creationId xmlns:p14="http://schemas.microsoft.com/office/powerpoint/2010/main" val="4124490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09304A-0E4B-4A3C-B01E-A2D3A2BFCC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8400" y="1148267"/>
            <a:ext cx="4495800" cy="4806570"/>
          </a:xfrm>
          <a:prstGeom prst="rect">
            <a:avLst/>
          </a:prstGeom>
        </p:spPr>
      </p:pic>
      <p:sp>
        <p:nvSpPr>
          <p:cNvPr id="2" name="Rectangle 1">
            <a:extLst>
              <a:ext uri="{FF2B5EF4-FFF2-40B4-BE49-F238E27FC236}">
                <a16:creationId xmlns:a16="http://schemas.microsoft.com/office/drawing/2014/main" id="{898CAC4A-CDE6-4614-B276-CCB67373F39F}"/>
              </a:ext>
            </a:extLst>
          </p:cNvPr>
          <p:cNvSpPr/>
          <p:nvPr/>
        </p:nvSpPr>
        <p:spPr>
          <a:xfrm>
            <a:off x="2590800" y="5334000"/>
            <a:ext cx="1676400" cy="261610"/>
          </a:xfrm>
          <a:prstGeom prst="rect">
            <a:avLst/>
          </a:prstGeom>
        </p:spPr>
        <p:txBody>
          <a:bodyPr wrap="square">
            <a:spAutoFit/>
          </a:bodyPr>
          <a:lstStyle/>
          <a:p>
            <a:pPr>
              <a:defRPr/>
            </a:pPr>
            <a:r>
              <a:rPr lang="en-US" sz="1100" b="1" u="none" dirty="0">
                <a:latin typeface="+mj-lt"/>
              </a:rPr>
              <a:t>NCDOL Photo Library</a:t>
            </a:r>
          </a:p>
        </p:txBody>
      </p:sp>
      <p:sp>
        <p:nvSpPr>
          <p:cNvPr id="8" name="Rectangle 7">
            <a:extLst>
              <a:ext uri="{FF2B5EF4-FFF2-40B4-BE49-F238E27FC236}">
                <a16:creationId xmlns:a16="http://schemas.microsoft.com/office/drawing/2014/main" id="{94096CE8-DC47-4251-83EA-2B3A9CAA481D}"/>
              </a:ext>
            </a:extLst>
          </p:cNvPr>
          <p:cNvSpPr txBox="1">
            <a:spLocks noChangeArrowheads="1"/>
          </p:cNvSpPr>
          <p:nvPr/>
        </p:nvSpPr>
        <p:spPr bwMode="auto">
          <a:xfrm>
            <a:off x="533400" y="381000"/>
            <a:ext cx="8458200" cy="554038"/>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a:spcBef>
                <a:spcPct val="50000"/>
              </a:spcBef>
            </a:pPr>
            <a:r>
              <a:rPr lang="en-US" altLang="en-US" u="none" kern="0"/>
              <a:t>Personal Fall Arrest Systems</a:t>
            </a:r>
            <a:endParaRPr lang="en-US" altLang="en-US" u="none" kern="0" dirty="0"/>
          </a:p>
        </p:txBody>
      </p:sp>
    </p:spTree>
    <p:extLst>
      <p:ext uri="{BB962C8B-B14F-4D97-AF65-F5344CB8AC3E}">
        <p14:creationId xmlns:p14="http://schemas.microsoft.com/office/powerpoint/2010/main" val="411136616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981200" y="13716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4996" name="Text Box 10"/>
          <p:cNvSpPr txBox="1">
            <a:spLocks noChangeArrowheads="1"/>
          </p:cNvSpPr>
          <p:nvPr/>
        </p:nvSpPr>
        <p:spPr bwMode="auto">
          <a:xfrm>
            <a:off x="3505200" y="1143000"/>
            <a:ext cx="202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a:t>Is this correct?</a:t>
            </a:r>
          </a:p>
        </p:txBody>
      </p:sp>
      <p:pic>
        <p:nvPicPr>
          <p:cNvPr id="84997" name="Picture 6" descr="C:\Users\tmwilder\Desktop\April 06 Photos\FallCons31771468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600200" y="1524000"/>
            <a:ext cx="589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384812302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body" sz="half" idx="1"/>
          </p:nvPr>
        </p:nvSpPr>
        <p:spPr>
          <a:xfrm>
            <a:off x="533400" y="1219200"/>
            <a:ext cx="8259762" cy="4953000"/>
          </a:xfrm>
        </p:spPr>
        <p:txBody>
          <a:bodyPr/>
          <a:lstStyle/>
          <a:p>
            <a:pPr marL="0" indent="0"/>
            <a:r>
              <a:rPr lang="en-US" altLang="en-US" dirty="0"/>
              <a:t> Exception</a:t>
            </a:r>
          </a:p>
          <a:p>
            <a:pPr marL="0" indent="0"/>
            <a:endParaRPr lang="en-US" altLang="en-US" sz="800" dirty="0"/>
          </a:p>
          <a:p>
            <a:pPr lvl="1"/>
            <a:r>
              <a:rPr lang="en-US" altLang="en-US" dirty="0"/>
              <a:t>Covers all fall hazards </a:t>
            </a:r>
            <a:r>
              <a:rPr lang="en-US" altLang="en-US" b="1" i="1" dirty="0"/>
              <a:t>except </a:t>
            </a:r>
            <a:r>
              <a:rPr lang="en-US" altLang="en-US" dirty="0"/>
              <a:t>specific requirements </a:t>
            </a:r>
          </a:p>
          <a:p>
            <a:pPr marL="0" indent="0">
              <a:buFont typeface="Wingdings" panose="05000000000000000000" pitchFamily="2" charset="2"/>
              <a:buNone/>
            </a:pPr>
            <a:r>
              <a:rPr lang="en-US" altLang="en-US" sz="2400" dirty="0"/>
              <a:t>         found in:</a:t>
            </a:r>
          </a:p>
          <a:p>
            <a:pPr lvl="1"/>
            <a:endParaRPr lang="en-US" altLang="en-US" sz="600" dirty="0"/>
          </a:p>
          <a:p>
            <a:pPr lvl="2">
              <a:lnSpc>
                <a:spcPct val="150000"/>
              </a:lnSpc>
            </a:pPr>
            <a:r>
              <a:rPr lang="en-US" altLang="en-US" i="0" dirty="0"/>
              <a:t>Subpart L – Scaffolds</a:t>
            </a:r>
          </a:p>
          <a:p>
            <a:pPr lvl="2">
              <a:lnSpc>
                <a:spcPct val="150000"/>
              </a:lnSpc>
            </a:pPr>
            <a:r>
              <a:rPr lang="en-US" altLang="en-US" i="0" dirty="0"/>
              <a:t>Subpart R – Steel erection</a:t>
            </a:r>
          </a:p>
          <a:p>
            <a:pPr lvl="2">
              <a:lnSpc>
                <a:spcPct val="150000"/>
              </a:lnSpc>
            </a:pPr>
            <a:r>
              <a:rPr lang="en-US" altLang="en-US" i="0" dirty="0"/>
              <a:t>Subpart S – Tunneling operations</a:t>
            </a:r>
          </a:p>
          <a:p>
            <a:pPr lvl="2">
              <a:lnSpc>
                <a:spcPct val="150000"/>
              </a:lnSpc>
            </a:pPr>
            <a:r>
              <a:rPr lang="en-US" altLang="en-US" i="0" dirty="0"/>
              <a:t>Subpart V – Power transmission and distribution</a:t>
            </a:r>
          </a:p>
          <a:p>
            <a:pPr lvl="2">
              <a:lnSpc>
                <a:spcPct val="150000"/>
              </a:lnSpc>
            </a:pPr>
            <a:r>
              <a:rPr lang="en-US" altLang="en-US" i="0" dirty="0"/>
              <a:t>Subpart X – Stairways and ladders</a:t>
            </a:r>
          </a:p>
          <a:p>
            <a:pPr lvl="2">
              <a:lnSpc>
                <a:spcPct val="150000"/>
              </a:lnSpc>
            </a:pPr>
            <a:r>
              <a:rPr lang="en-US" altLang="en-US" i="0" dirty="0"/>
              <a:t>Subpart CC – Cranes and derricks</a:t>
            </a:r>
          </a:p>
          <a:p>
            <a:pPr lvl="2">
              <a:lnSpc>
                <a:spcPct val="150000"/>
              </a:lnSpc>
            </a:pPr>
            <a:r>
              <a:rPr lang="en-US" altLang="en-US" dirty="0"/>
              <a:t>13 NCAC 07F .0605 – Communication towers</a:t>
            </a:r>
            <a:endParaRPr lang="en-US" altLang="en-US" i="0" dirty="0"/>
          </a:p>
          <a:p>
            <a:pPr lvl="2">
              <a:lnSpc>
                <a:spcPct val="150000"/>
              </a:lnSpc>
            </a:pPr>
            <a:endParaRPr lang="en-US" altLang="en-US" i="0" dirty="0"/>
          </a:p>
        </p:txBody>
      </p:sp>
      <p:sp>
        <p:nvSpPr>
          <p:cNvPr id="11268" name="Text Box 11"/>
          <p:cNvSpPr txBox="1">
            <a:spLocks noChangeArrowheads="1"/>
          </p:cNvSpPr>
          <p:nvPr/>
        </p:nvSpPr>
        <p:spPr bwMode="auto">
          <a:xfrm>
            <a:off x="7002462" y="620712"/>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t>1926.500-503</a:t>
            </a:r>
          </a:p>
        </p:txBody>
      </p:sp>
      <p:sp>
        <p:nvSpPr>
          <p:cNvPr id="7" name="Rectangle 6">
            <a:extLst>
              <a:ext uri="{FF2B5EF4-FFF2-40B4-BE49-F238E27FC236}">
                <a16:creationId xmlns:a16="http://schemas.microsoft.com/office/drawing/2014/main" id="{B1C16F73-A494-4D6B-AEBD-A164ADCA9FA3}"/>
              </a:ext>
            </a:extLst>
          </p:cNvPr>
          <p:cNvSpPr>
            <a:spLocks noGrp="1" noChangeArrowheads="1"/>
          </p:cNvSpPr>
          <p:nvPr>
            <p:ph type="title"/>
          </p:nvPr>
        </p:nvSpPr>
        <p:spPr>
          <a:xfrm>
            <a:off x="609600" y="457200"/>
            <a:ext cx="7924800" cy="549275"/>
          </a:xfrm>
        </p:spPr>
        <p:txBody>
          <a:bodyPr/>
          <a:lstStyle/>
          <a:p>
            <a:r>
              <a:rPr lang="en-US" altLang="en-US" dirty="0"/>
              <a:t>Subpart M – Fall Protection</a:t>
            </a:r>
            <a:endParaRPr lang="en-US" altLang="en-US" sz="2000" b="0" dirty="0">
              <a:solidFill>
                <a:schemeClr val="tx1"/>
              </a:solidFill>
            </a:endParaRPr>
          </a:p>
        </p:txBody>
      </p:sp>
    </p:spTree>
    <p:extLst>
      <p:ext uri="{BB962C8B-B14F-4D97-AF65-F5344CB8AC3E}">
        <p14:creationId xmlns:p14="http://schemas.microsoft.com/office/powerpoint/2010/main" val="172181404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7"/>
          <p:cNvSpPr txBox="1">
            <a:spLocks noChangeArrowheads="1"/>
          </p:cNvSpPr>
          <p:nvPr/>
        </p:nvSpPr>
        <p:spPr bwMode="auto">
          <a:xfrm>
            <a:off x="3505200" y="1143000"/>
            <a:ext cx="202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a:t>Is this correct?</a:t>
            </a:r>
          </a:p>
        </p:txBody>
      </p:sp>
      <p:pic>
        <p:nvPicPr>
          <p:cNvPr id="87045" name="Picture 6" descr="C:\Users\tmwilder\Desktop\April 06 Photos\FallConsNoAnchor31659565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676400" y="1600200"/>
            <a:ext cx="574992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653EC1C0-29B1-4A82-BAA4-913D77F89E12}"/>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18806481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10"/>
          <p:cNvSpPr txBox="1">
            <a:spLocks noChangeArrowheads="1"/>
          </p:cNvSpPr>
          <p:nvPr/>
        </p:nvSpPr>
        <p:spPr bwMode="auto">
          <a:xfrm>
            <a:off x="3505200" y="1143000"/>
            <a:ext cx="202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a:t>Is this correct?</a:t>
            </a:r>
          </a:p>
        </p:txBody>
      </p:sp>
      <p:pic>
        <p:nvPicPr>
          <p:cNvPr id="89092" name="Picture 5" descr="C:\Users\tmwilder\Desktop\April 06 Photos\FallConsNotConn31659565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752600" y="1676400"/>
            <a:ext cx="564832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89030923-FF63-4B98-B9B7-2D1128E90231}"/>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3527300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8"/>
          <p:cNvSpPr txBox="1">
            <a:spLocks noChangeArrowheads="1"/>
          </p:cNvSpPr>
          <p:nvPr/>
        </p:nvSpPr>
        <p:spPr bwMode="auto">
          <a:xfrm>
            <a:off x="3505200" y="1143000"/>
            <a:ext cx="202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a:t>Is this correct?</a:t>
            </a:r>
          </a:p>
        </p:txBody>
      </p:sp>
      <p:pic>
        <p:nvPicPr>
          <p:cNvPr id="91140" name="Picture 6" descr="C:\Users\tmwilder\Desktop\April 06 Photos\FallConsSlack316595651.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600200" y="1676400"/>
            <a:ext cx="574992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2B10EFC8-F0E1-443F-B600-BAAD16C99701}"/>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2566139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8"/>
          <p:cNvSpPr txBox="1">
            <a:spLocks noChangeArrowheads="1"/>
          </p:cNvSpPr>
          <p:nvPr/>
        </p:nvSpPr>
        <p:spPr bwMode="auto">
          <a:xfrm>
            <a:off x="3505200" y="1143000"/>
            <a:ext cx="202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a:t>Is this correct?</a:t>
            </a:r>
          </a:p>
        </p:txBody>
      </p:sp>
      <p:pic>
        <p:nvPicPr>
          <p:cNvPr id="93188" name="Picture 5" descr="C:\Users\tmwilder\Desktop\April 06 Photos\FallConstructionFreeRing31659574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1600200" y="1600200"/>
            <a:ext cx="5715000" cy="4286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5AB81723-3C73-48FE-97A9-B65610C621A5}"/>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1334782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8"/>
          <p:cNvSpPr txBox="1">
            <a:spLocks noChangeArrowheads="1"/>
          </p:cNvSpPr>
          <p:nvPr/>
        </p:nvSpPr>
        <p:spPr bwMode="auto">
          <a:xfrm>
            <a:off x="3505200" y="1143000"/>
            <a:ext cx="202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2000" b="1" u="none"/>
              <a:t>Is this correct?</a:t>
            </a:r>
          </a:p>
        </p:txBody>
      </p:sp>
      <p:pic>
        <p:nvPicPr>
          <p:cNvPr id="95236" name="Picture 5" descr="C:\Users\tmwilder\Desktop\April 06 Photos\FallConstructionNotConnected316595743.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600200" y="16002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019401BC-93F2-4B46-B6E4-5ADC12D4DF20}"/>
              </a:ext>
            </a:extLst>
          </p:cNvPr>
          <p:cNvSpPr>
            <a:spLocks noGrp="1" noChangeArrowheads="1"/>
          </p:cNvSpPr>
          <p:nvPr>
            <p:ph type="title"/>
          </p:nvPr>
        </p:nvSpPr>
        <p:spPr bwMode="auto">
          <a:xfrm>
            <a:off x="533400" y="436562"/>
            <a:ext cx="8458200" cy="554038"/>
          </a:xfrm>
        </p:spPr>
        <p:txBody>
          <a:bodyPr/>
          <a:lstStyle/>
          <a:p>
            <a:pPr>
              <a:spcBef>
                <a:spcPct val="50000"/>
              </a:spcBef>
            </a:pPr>
            <a:r>
              <a:rPr lang="en-US" altLang="en-US" dirty="0"/>
              <a:t>Personal Fall Arrest Systems</a:t>
            </a:r>
          </a:p>
        </p:txBody>
      </p:sp>
    </p:spTree>
    <p:extLst>
      <p:ext uri="{BB962C8B-B14F-4D97-AF65-F5344CB8AC3E}">
        <p14:creationId xmlns:p14="http://schemas.microsoft.com/office/powerpoint/2010/main" val="1088001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body" idx="1"/>
          </p:nvPr>
        </p:nvSpPr>
        <p:spPr>
          <a:xfrm>
            <a:off x="609600" y="1295400"/>
            <a:ext cx="7924800" cy="4525963"/>
          </a:xfrm>
        </p:spPr>
        <p:txBody>
          <a:bodyPr/>
          <a:lstStyle/>
          <a:p>
            <a:r>
              <a:rPr lang="en-US" altLang="en-US" sz="2400" dirty="0"/>
              <a:t>Allows an employee to be supported on an elevated vertical surface</a:t>
            </a:r>
          </a:p>
          <a:p>
            <a:endParaRPr lang="en-US" altLang="en-US" sz="800" dirty="0"/>
          </a:p>
          <a:p>
            <a:endParaRPr lang="en-US" altLang="en-US" sz="800" dirty="0"/>
          </a:p>
          <a:p>
            <a:r>
              <a:rPr lang="en-US" altLang="en-US" sz="2400" dirty="0"/>
              <a:t>No more than 2 feet freefall</a:t>
            </a:r>
          </a:p>
          <a:p>
            <a:endParaRPr lang="en-US" altLang="en-US" sz="800" dirty="0"/>
          </a:p>
          <a:p>
            <a:endParaRPr lang="en-US" altLang="en-US" sz="800" dirty="0"/>
          </a:p>
          <a:p>
            <a:r>
              <a:rPr lang="en-US" altLang="en-US" sz="2400" dirty="0"/>
              <a:t>Inspected before each use</a:t>
            </a:r>
          </a:p>
          <a:p>
            <a:endParaRPr lang="en-US" altLang="en-US" sz="800" dirty="0"/>
          </a:p>
          <a:p>
            <a:endParaRPr lang="en-US" altLang="en-US" sz="800" dirty="0"/>
          </a:p>
          <a:p>
            <a:r>
              <a:rPr lang="en-US" altLang="en-US" sz="2400" dirty="0"/>
              <a:t>Safety belts okay for use</a:t>
            </a:r>
          </a:p>
          <a:p>
            <a:pPr>
              <a:buFont typeface="Wingdings" panose="05000000000000000000" pitchFamily="2" charset="2"/>
              <a:buNone/>
            </a:pPr>
            <a:endParaRPr lang="en-US" altLang="en-US" sz="2600" dirty="0"/>
          </a:p>
        </p:txBody>
      </p:sp>
      <p:sp>
        <p:nvSpPr>
          <p:cNvPr id="97283" name="Rectangle 10"/>
          <p:cNvSpPr>
            <a:spLocks noGrp="1" noChangeArrowheads="1"/>
          </p:cNvSpPr>
          <p:nvPr>
            <p:ph type="title"/>
          </p:nvPr>
        </p:nvSpPr>
        <p:spPr>
          <a:xfrm>
            <a:off x="533400" y="457200"/>
            <a:ext cx="8458200" cy="554038"/>
          </a:xfrm>
        </p:spPr>
        <p:txBody>
          <a:bodyPr/>
          <a:lstStyle/>
          <a:p>
            <a:r>
              <a:rPr lang="en-US" altLang="en-US" dirty="0"/>
              <a:t>Positioning Device System       </a:t>
            </a:r>
            <a:r>
              <a:rPr lang="en-US" altLang="en-US" sz="1800" b="0" dirty="0">
                <a:solidFill>
                  <a:schemeClr val="tx1"/>
                </a:solidFill>
              </a:rPr>
              <a:t>1926.502(e)</a:t>
            </a:r>
          </a:p>
        </p:txBody>
      </p:sp>
    </p:spTree>
    <p:extLst>
      <p:ext uri="{BB962C8B-B14F-4D97-AF65-F5344CB8AC3E}">
        <p14:creationId xmlns:p14="http://schemas.microsoft.com/office/powerpoint/2010/main" val="3800156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body" idx="1"/>
          </p:nvPr>
        </p:nvSpPr>
        <p:spPr>
          <a:xfrm>
            <a:off x="533400" y="1265237"/>
            <a:ext cx="6888163" cy="4525963"/>
          </a:xfrm>
        </p:spPr>
        <p:txBody>
          <a:bodyPr/>
          <a:lstStyle/>
          <a:p>
            <a:r>
              <a:rPr lang="en-US" altLang="en-US" dirty="0"/>
              <a:t>Employer must:</a:t>
            </a:r>
          </a:p>
          <a:p>
            <a:endParaRPr lang="en-US" altLang="en-US" sz="1200" dirty="0"/>
          </a:p>
          <a:p>
            <a:pPr lvl="1">
              <a:lnSpc>
                <a:spcPct val="150000"/>
              </a:lnSpc>
            </a:pPr>
            <a:r>
              <a:rPr lang="en-US" altLang="en-US" sz="2000" dirty="0"/>
              <a:t>Provide a training program</a:t>
            </a:r>
          </a:p>
          <a:p>
            <a:pPr lvl="1">
              <a:lnSpc>
                <a:spcPct val="150000"/>
              </a:lnSpc>
            </a:pPr>
            <a:endParaRPr lang="en-US" altLang="en-US" sz="800" dirty="0"/>
          </a:p>
          <a:p>
            <a:pPr lvl="1">
              <a:lnSpc>
                <a:spcPct val="150000"/>
              </a:lnSpc>
            </a:pPr>
            <a:r>
              <a:rPr lang="en-US" altLang="en-US" sz="2000" dirty="0"/>
              <a:t>Ensure each employee has been trained</a:t>
            </a:r>
          </a:p>
          <a:p>
            <a:pPr lvl="1">
              <a:lnSpc>
                <a:spcPct val="150000"/>
              </a:lnSpc>
            </a:pPr>
            <a:endParaRPr lang="en-US" altLang="en-US" sz="800" dirty="0"/>
          </a:p>
          <a:p>
            <a:pPr lvl="1">
              <a:lnSpc>
                <a:spcPct val="150000"/>
              </a:lnSpc>
            </a:pPr>
            <a:r>
              <a:rPr lang="en-US" altLang="en-US" sz="2000" dirty="0"/>
              <a:t>Provide written certification of training</a:t>
            </a:r>
          </a:p>
          <a:p>
            <a:pPr lvl="1">
              <a:lnSpc>
                <a:spcPct val="150000"/>
              </a:lnSpc>
            </a:pPr>
            <a:endParaRPr lang="en-US" altLang="en-US" sz="800" dirty="0"/>
          </a:p>
          <a:p>
            <a:pPr lvl="1">
              <a:lnSpc>
                <a:spcPct val="150000"/>
              </a:lnSpc>
            </a:pPr>
            <a:r>
              <a:rPr lang="en-US" altLang="en-US" sz="2000" dirty="0"/>
              <a:t>Retrain where necessary	</a:t>
            </a:r>
          </a:p>
        </p:txBody>
      </p:sp>
      <p:sp>
        <p:nvSpPr>
          <p:cNvPr id="99331" name="Rectangle 9"/>
          <p:cNvSpPr>
            <a:spLocks noGrp="1" noChangeArrowheads="1"/>
          </p:cNvSpPr>
          <p:nvPr>
            <p:ph type="title"/>
          </p:nvPr>
        </p:nvSpPr>
        <p:spPr>
          <a:xfrm>
            <a:off x="533400" y="457200"/>
            <a:ext cx="8458200" cy="554038"/>
          </a:xfrm>
        </p:spPr>
        <p:txBody>
          <a:bodyPr/>
          <a:lstStyle/>
          <a:p>
            <a:r>
              <a:rPr lang="en-US" altLang="en-US"/>
              <a:t>Training Requirements                </a:t>
            </a:r>
            <a:r>
              <a:rPr lang="en-US" altLang="en-US" sz="1800" b="0">
                <a:solidFill>
                  <a:schemeClr val="tx1"/>
                </a:solidFill>
              </a:rPr>
              <a:t>1926.503</a:t>
            </a:r>
          </a:p>
        </p:txBody>
      </p:sp>
      <p:pic>
        <p:nvPicPr>
          <p:cNvPr id="3" name="Picture 2">
            <a:extLst>
              <a:ext uri="{FF2B5EF4-FFF2-40B4-BE49-F238E27FC236}">
                <a16:creationId xmlns:a16="http://schemas.microsoft.com/office/drawing/2014/main" id="{254A69BF-7CA2-4AD2-B91B-EE2DC2BF5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688" y="3378200"/>
            <a:ext cx="1809750" cy="2413000"/>
          </a:xfrm>
          <a:prstGeom prst="rect">
            <a:avLst/>
          </a:prstGeom>
        </p:spPr>
      </p:pic>
      <p:sp>
        <p:nvSpPr>
          <p:cNvPr id="6" name="Rectangle 5">
            <a:extLst>
              <a:ext uri="{FF2B5EF4-FFF2-40B4-BE49-F238E27FC236}">
                <a16:creationId xmlns:a16="http://schemas.microsoft.com/office/drawing/2014/main" id="{85C198F6-91AF-42E6-B96A-C7B8FA1EA62E}"/>
              </a:ext>
            </a:extLst>
          </p:cNvPr>
          <p:cNvSpPr/>
          <p:nvPr/>
        </p:nvSpPr>
        <p:spPr>
          <a:xfrm>
            <a:off x="6583363" y="5715000"/>
            <a:ext cx="1676400" cy="261610"/>
          </a:xfrm>
          <a:prstGeom prst="rect">
            <a:avLst/>
          </a:prstGeom>
        </p:spPr>
        <p:txBody>
          <a:bodyPr wrap="square">
            <a:spAutoFit/>
          </a:bodyPr>
          <a:lstStyle/>
          <a:p>
            <a:pPr>
              <a:defRPr/>
            </a:pPr>
            <a:r>
              <a:rPr lang="en-US" sz="1100" b="1" u="none" dirty="0">
                <a:latin typeface="+mj-lt"/>
              </a:rPr>
              <a:t>NCDOL Photo Library</a:t>
            </a:r>
          </a:p>
        </p:txBody>
      </p:sp>
    </p:spTree>
    <p:extLst>
      <p:ext uri="{BB962C8B-B14F-4D97-AF65-F5344CB8AC3E}">
        <p14:creationId xmlns:p14="http://schemas.microsoft.com/office/powerpoint/2010/main" val="1073654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533400" y="457200"/>
            <a:ext cx="8610600" cy="554038"/>
          </a:xfrm>
        </p:spPr>
        <p:txBody>
          <a:bodyPr/>
          <a:lstStyle/>
          <a:p>
            <a:r>
              <a:rPr lang="en-US" altLang="en-US"/>
              <a:t>Summary</a:t>
            </a:r>
          </a:p>
        </p:txBody>
      </p:sp>
      <p:sp>
        <p:nvSpPr>
          <p:cNvPr id="101379" name="Rectangle 3"/>
          <p:cNvSpPr>
            <a:spLocks noGrp="1" noChangeArrowheads="1"/>
          </p:cNvSpPr>
          <p:nvPr>
            <p:ph type="body" idx="1"/>
          </p:nvPr>
        </p:nvSpPr>
        <p:spPr>
          <a:xfrm>
            <a:off x="579438" y="1295400"/>
            <a:ext cx="8094662" cy="4525963"/>
          </a:xfrm>
        </p:spPr>
        <p:txBody>
          <a:bodyPr/>
          <a:lstStyle/>
          <a:p>
            <a:pPr>
              <a:lnSpc>
                <a:spcPct val="90000"/>
              </a:lnSpc>
              <a:buFont typeface="Wingdings" panose="05000000000000000000" pitchFamily="2" charset="2"/>
              <a:buNone/>
            </a:pPr>
            <a:r>
              <a:rPr lang="en-US" altLang="en-US" dirty="0"/>
              <a:t>In this course, we discussed:</a:t>
            </a:r>
          </a:p>
          <a:p>
            <a:pPr>
              <a:lnSpc>
                <a:spcPct val="90000"/>
              </a:lnSpc>
              <a:buFont typeface="Wingdings" panose="05000000000000000000" pitchFamily="2" charset="2"/>
              <a:buNone/>
            </a:pPr>
            <a:endParaRPr lang="en-US" altLang="en-US" sz="1200" dirty="0"/>
          </a:p>
          <a:p>
            <a:pPr>
              <a:lnSpc>
                <a:spcPct val="250000"/>
              </a:lnSpc>
            </a:pPr>
            <a:r>
              <a:rPr lang="en-US" altLang="en-US" sz="2400" dirty="0"/>
              <a:t>Fall hazards in construction</a:t>
            </a:r>
          </a:p>
          <a:p>
            <a:pPr>
              <a:lnSpc>
                <a:spcPct val="250000"/>
              </a:lnSpc>
            </a:pPr>
            <a:r>
              <a:rPr lang="en-US" altLang="en-US" sz="2400" dirty="0"/>
              <a:t>Subpart M requirements </a:t>
            </a:r>
          </a:p>
          <a:p>
            <a:pPr>
              <a:lnSpc>
                <a:spcPct val="250000"/>
              </a:lnSpc>
            </a:pPr>
            <a:r>
              <a:rPr lang="en-US" altLang="en-US" sz="2400" dirty="0"/>
              <a:t>Applying fall protection standards to construction sites</a:t>
            </a:r>
          </a:p>
          <a:p>
            <a:pPr>
              <a:lnSpc>
                <a:spcPct val="90000"/>
              </a:lnSpc>
            </a:pPr>
            <a:endParaRPr lang="en-US" altLang="en-US" dirty="0"/>
          </a:p>
        </p:txBody>
      </p:sp>
    </p:spTree>
    <p:extLst>
      <p:ext uri="{BB962C8B-B14F-4D97-AF65-F5344CB8AC3E}">
        <p14:creationId xmlns:p14="http://schemas.microsoft.com/office/powerpoint/2010/main" val="424141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a:xfrm>
            <a:off x="609600" y="441325"/>
            <a:ext cx="7924800" cy="549275"/>
          </a:xfrm>
        </p:spPr>
        <p:txBody>
          <a:bodyPr/>
          <a:lstStyle/>
          <a:p>
            <a:r>
              <a:rPr lang="en-US" altLang="en-US" dirty="0"/>
              <a:t>Subpart M – Fall Protection</a:t>
            </a:r>
            <a:endParaRPr lang="en-US" altLang="en-US" sz="2000" b="0" dirty="0">
              <a:solidFill>
                <a:schemeClr val="tx1"/>
              </a:solidFill>
            </a:endParaRPr>
          </a:p>
        </p:txBody>
      </p:sp>
      <p:sp>
        <p:nvSpPr>
          <p:cNvPr id="13315" name="Rectangle 3"/>
          <p:cNvSpPr>
            <a:spLocks noGrp="1" noChangeArrowheads="1"/>
          </p:cNvSpPr>
          <p:nvPr>
            <p:ph idx="1"/>
          </p:nvPr>
        </p:nvSpPr>
        <p:spPr>
          <a:xfrm>
            <a:off x="533400" y="1219200"/>
            <a:ext cx="8001000" cy="4724400"/>
          </a:xfrm>
        </p:spPr>
        <p:txBody>
          <a:bodyPr/>
          <a:lstStyle/>
          <a:p>
            <a:r>
              <a:rPr lang="en-US" altLang="en-US" dirty="0"/>
              <a:t>Exception</a:t>
            </a:r>
          </a:p>
          <a:p>
            <a:endParaRPr lang="en-US" altLang="en-US" sz="1000" dirty="0"/>
          </a:p>
          <a:p>
            <a:pPr lvl="1"/>
            <a:r>
              <a:rPr lang="en-US" altLang="en-US" dirty="0"/>
              <a:t>The provisions of this subpart do not apply when employees are making an inspection, investigation, or assessment of workplace conditions prior to the actual start of construction work or after all construction work has been completed </a:t>
            </a:r>
          </a:p>
        </p:txBody>
      </p:sp>
      <p:sp>
        <p:nvSpPr>
          <p:cNvPr id="2" name="Content Placeholder 1">
            <a:extLst>
              <a:ext uri="{FF2B5EF4-FFF2-40B4-BE49-F238E27FC236}">
                <a16:creationId xmlns:a16="http://schemas.microsoft.com/office/drawing/2014/main" id="{2C5EB61A-558F-4E4E-9830-472289437BA3}"/>
              </a:ext>
            </a:extLst>
          </p:cNvPr>
          <p:cNvSpPr>
            <a:spLocks noGrp="1"/>
          </p:cNvSpPr>
          <p:nvPr>
            <p:ph sz="quarter" idx="10"/>
          </p:nvPr>
        </p:nvSpPr>
        <p:spPr>
          <a:xfrm>
            <a:off x="6477000" y="609600"/>
            <a:ext cx="2133600" cy="381000"/>
          </a:xfrm>
        </p:spPr>
        <p:txBody>
          <a:bodyPr/>
          <a:lstStyle/>
          <a:p>
            <a:pPr algn="r"/>
            <a:r>
              <a:rPr lang="en-US" altLang="en-US" sz="1800" dirty="0"/>
              <a:t>1926.500(a)(1)</a:t>
            </a:r>
          </a:p>
          <a:p>
            <a:endParaRPr lang="en-US" dirty="0"/>
          </a:p>
        </p:txBody>
      </p:sp>
    </p:spTree>
    <p:extLst>
      <p:ext uri="{BB962C8B-B14F-4D97-AF65-F5344CB8AC3E}">
        <p14:creationId xmlns:p14="http://schemas.microsoft.com/office/powerpoint/2010/main" val="22684113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bwMode="auto">
          <a:xfrm>
            <a:off x="533400" y="381000"/>
            <a:ext cx="8458200" cy="554038"/>
          </a:xfrm>
        </p:spPr>
        <p:txBody>
          <a:bodyPr/>
          <a:lstStyle/>
          <a:p>
            <a:pPr>
              <a:spcBef>
                <a:spcPct val="50000"/>
              </a:spcBef>
            </a:pPr>
            <a:r>
              <a:rPr lang="en-US" altLang="en-US" dirty="0"/>
              <a:t>Fall Exposure: Then and now...</a:t>
            </a:r>
          </a:p>
        </p:txBody>
      </p:sp>
      <p:sp>
        <p:nvSpPr>
          <p:cNvPr id="15363" name="Rectangle 5"/>
          <p:cNvSpPr>
            <a:spLocks noGrp="1" noChangeArrowheads="1"/>
          </p:cNvSpPr>
          <p:nvPr>
            <p:ph type="body" sz="half" idx="1"/>
          </p:nvPr>
        </p:nvSpPr>
        <p:spPr>
          <a:xfrm>
            <a:off x="533400" y="1143000"/>
            <a:ext cx="4413250" cy="4572000"/>
          </a:xfrm>
        </p:spPr>
        <p:txBody>
          <a:bodyPr/>
          <a:lstStyle/>
          <a:p>
            <a:pPr marL="341313" indent="-341313">
              <a:lnSpc>
                <a:spcPct val="150000"/>
              </a:lnSpc>
            </a:pPr>
            <a:r>
              <a:rPr lang="en-US" altLang="en-US" sz="2400" b="1" dirty="0"/>
              <a:t>1969 Construction</a:t>
            </a:r>
          </a:p>
          <a:p>
            <a:pPr marL="341313" indent="-341313">
              <a:lnSpc>
                <a:spcPct val="150000"/>
              </a:lnSpc>
              <a:buFont typeface="Wingdings" panose="05000000000000000000" pitchFamily="2" charset="2"/>
              <a:buNone/>
            </a:pPr>
            <a:r>
              <a:rPr lang="en-US" altLang="en-US" sz="2400" dirty="0"/>
              <a:t>     </a:t>
            </a:r>
            <a:r>
              <a:rPr lang="en-US" altLang="en-US" sz="2000" dirty="0"/>
              <a:t>Est. fall exposure</a:t>
            </a:r>
          </a:p>
          <a:p>
            <a:pPr marL="735013" lvl="1" indent="71438">
              <a:lnSpc>
                <a:spcPct val="150000"/>
              </a:lnSpc>
            </a:pPr>
            <a:r>
              <a:rPr lang="en-US" altLang="en-US" sz="2200" dirty="0"/>
              <a:t>  </a:t>
            </a:r>
            <a:r>
              <a:rPr lang="en-US" altLang="en-US" sz="1800" dirty="0"/>
              <a:t>Drip edge = 11 feet</a:t>
            </a:r>
            <a:endParaRPr lang="en-US" altLang="en-US" sz="2200" dirty="0"/>
          </a:p>
          <a:p>
            <a:pPr marL="735013" lvl="1" indent="71438">
              <a:lnSpc>
                <a:spcPct val="150000"/>
              </a:lnSpc>
            </a:pPr>
            <a:r>
              <a:rPr lang="en-US" altLang="en-US" sz="2200" dirty="0"/>
              <a:t> </a:t>
            </a:r>
            <a:r>
              <a:rPr lang="en-US" altLang="en-US" sz="1800" dirty="0"/>
              <a:t> Roof peak = 16 feet</a:t>
            </a:r>
          </a:p>
          <a:p>
            <a:pPr marL="920750" lvl="2" indent="6350"/>
            <a:endParaRPr lang="en-US" altLang="en-US" sz="1800" b="1" i="0" dirty="0"/>
          </a:p>
          <a:p>
            <a:pPr marL="341313" indent="-341313">
              <a:lnSpc>
                <a:spcPct val="150000"/>
              </a:lnSpc>
            </a:pPr>
            <a:r>
              <a:rPr lang="en-US" altLang="en-US" sz="2400" b="1" dirty="0"/>
              <a:t>2008 Construction</a:t>
            </a:r>
          </a:p>
          <a:p>
            <a:pPr marL="341313" indent="-341313">
              <a:lnSpc>
                <a:spcPct val="150000"/>
              </a:lnSpc>
              <a:buFont typeface="Wingdings" panose="05000000000000000000" pitchFamily="2" charset="2"/>
              <a:buNone/>
            </a:pPr>
            <a:r>
              <a:rPr lang="en-US" altLang="en-US" sz="2400" dirty="0"/>
              <a:t>    </a:t>
            </a:r>
            <a:r>
              <a:rPr lang="en-US" altLang="en-US" sz="2000" dirty="0"/>
              <a:t>Est. fall exposure</a:t>
            </a:r>
          </a:p>
          <a:p>
            <a:pPr marL="735013" lvl="1" indent="71438">
              <a:lnSpc>
                <a:spcPct val="150000"/>
              </a:lnSpc>
            </a:pPr>
            <a:r>
              <a:rPr lang="en-US" altLang="en-US" sz="2200" dirty="0"/>
              <a:t>   </a:t>
            </a:r>
            <a:r>
              <a:rPr lang="en-US" altLang="en-US" sz="1800" dirty="0"/>
              <a:t>Drip edge = 23 feet</a:t>
            </a:r>
            <a:endParaRPr lang="en-US" altLang="en-US" sz="2200" dirty="0"/>
          </a:p>
          <a:p>
            <a:pPr marL="735013" lvl="1" indent="71438">
              <a:lnSpc>
                <a:spcPct val="150000"/>
              </a:lnSpc>
            </a:pPr>
            <a:r>
              <a:rPr lang="en-US" altLang="en-US" sz="2200" dirty="0"/>
              <a:t>  </a:t>
            </a:r>
            <a:r>
              <a:rPr lang="en-US" altLang="en-US" sz="1800" dirty="0"/>
              <a:t> Roof peak = 38 feet</a:t>
            </a:r>
          </a:p>
          <a:p>
            <a:pPr marL="735013" lvl="1" indent="71438">
              <a:lnSpc>
                <a:spcPct val="150000"/>
              </a:lnSpc>
            </a:pPr>
            <a:endParaRPr lang="en-US" altLang="en-US" sz="1800" dirty="0">
              <a:latin typeface="Times New Roman" panose="02020603050405020304" pitchFamily="18" charset="0"/>
            </a:endParaRPr>
          </a:p>
        </p:txBody>
      </p:sp>
      <p:pic>
        <p:nvPicPr>
          <p:cNvPr id="15364" name="Picture 2"/>
          <p:cNvPicPr>
            <a:picLocks noChangeAspect="1"/>
          </p:cNvPicPr>
          <p:nvPr/>
        </p:nvPicPr>
        <p:blipFill>
          <a:blip r:embed="rId3" cstate="email">
            <a:extLst>
              <a:ext uri="{28A0092B-C50C-407E-A947-70E740481C1C}">
                <a14:useLocalDpi xmlns:a14="http://schemas.microsoft.com/office/drawing/2010/main"/>
              </a:ext>
            </a:extLst>
          </a:blip>
          <a:srcRect l="2" r="-14568" b="38889"/>
          <a:stretch>
            <a:fillRect/>
          </a:stretch>
        </p:blipFill>
        <p:spPr bwMode="auto">
          <a:xfrm>
            <a:off x="5638800" y="4103483"/>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1968500"/>
            <a:ext cx="2362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05600" y="3198813"/>
            <a:ext cx="1306512" cy="230187"/>
          </a:xfrm>
          <a:prstGeom prst="rect">
            <a:avLst/>
          </a:prstGeom>
          <a:noFill/>
        </p:spPr>
        <p:txBody>
          <a:bodyPr wrap="none">
            <a:spAutoFit/>
          </a:bodyPr>
          <a:lstStyle/>
          <a:p>
            <a:pPr>
              <a:defRPr/>
            </a:pPr>
            <a:r>
              <a:rPr lang="en-US" sz="900" u="none" dirty="0">
                <a:latin typeface="+mn-lt"/>
              </a:rPr>
              <a:t>NCDOL Photo Library</a:t>
            </a:r>
          </a:p>
        </p:txBody>
      </p:sp>
      <p:sp>
        <p:nvSpPr>
          <p:cNvPr id="3" name="TextBox 2"/>
          <p:cNvSpPr txBox="1"/>
          <p:nvPr/>
        </p:nvSpPr>
        <p:spPr>
          <a:xfrm>
            <a:off x="6705600" y="5599906"/>
            <a:ext cx="1376362" cy="230187"/>
          </a:xfrm>
          <a:prstGeom prst="rect">
            <a:avLst/>
          </a:prstGeom>
          <a:noFill/>
        </p:spPr>
        <p:txBody>
          <a:bodyPr wrap="none">
            <a:spAutoFit/>
          </a:bodyPr>
          <a:lstStyle/>
          <a:p>
            <a:pPr>
              <a:defRPr/>
            </a:pPr>
            <a:r>
              <a:rPr lang="en-US" sz="900" b="1" u="none" dirty="0">
                <a:solidFill>
                  <a:schemeClr val="bg1"/>
                </a:solidFill>
                <a:latin typeface="+mn-lt"/>
              </a:rPr>
              <a:t>NCDOL Photo Library</a:t>
            </a:r>
          </a:p>
        </p:txBody>
      </p:sp>
    </p:spTree>
    <p:extLst>
      <p:ext uri="{BB962C8B-B14F-4D97-AF65-F5344CB8AC3E}">
        <p14:creationId xmlns:p14="http://schemas.microsoft.com/office/powerpoint/2010/main" val="410182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609600" y="47244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u="none"/>
              <a:t>General Industry</a:t>
            </a:r>
          </a:p>
        </p:txBody>
      </p:sp>
      <p:sp>
        <p:nvSpPr>
          <p:cNvPr id="17411" name="Text Box 4"/>
          <p:cNvSpPr txBox="1">
            <a:spLocks noChangeArrowheads="1"/>
          </p:cNvSpPr>
          <p:nvPr/>
        </p:nvSpPr>
        <p:spPr bwMode="auto">
          <a:xfrm>
            <a:off x="1676400" y="358140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u="none" dirty="0"/>
              <a:t>            Construction </a:t>
            </a:r>
          </a:p>
        </p:txBody>
      </p:sp>
      <p:sp>
        <p:nvSpPr>
          <p:cNvPr id="17412" name="Text Box 5"/>
          <p:cNvSpPr txBox="1">
            <a:spLocks noChangeArrowheads="1"/>
          </p:cNvSpPr>
          <p:nvPr/>
        </p:nvSpPr>
        <p:spPr bwMode="auto">
          <a:xfrm>
            <a:off x="4419600" y="22860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000" b="1" u="none" dirty="0"/>
              <a:t>Scaffolds</a:t>
            </a:r>
          </a:p>
        </p:txBody>
      </p:sp>
      <p:sp>
        <p:nvSpPr>
          <p:cNvPr id="9221" name="Text Box 6"/>
          <p:cNvSpPr txBox="1">
            <a:spLocks noChangeArrowheads="1"/>
          </p:cNvSpPr>
          <p:nvPr/>
        </p:nvSpPr>
        <p:spPr bwMode="auto">
          <a:xfrm>
            <a:off x="5562600" y="1371600"/>
            <a:ext cx="3124200" cy="400050"/>
          </a:xfrm>
          <a:prstGeom prst="rect">
            <a:avLst/>
          </a:prstGeom>
          <a:noFill/>
          <a:ln w="9525">
            <a:noFill/>
            <a:miter lim="800000"/>
            <a:headEnd/>
            <a:tailEnd/>
          </a:ln>
        </p:spPr>
        <p:txBody>
          <a:bodyPr>
            <a:spAutoFit/>
          </a:bodyPr>
          <a:lstStyle/>
          <a:p>
            <a:pPr eaLnBrk="1" hangingPunct="1">
              <a:spcBef>
                <a:spcPct val="50000"/>
              </a:spcBef>
              <a:defRPr/>
            </a:pPr>
            <a:r>
              <a:rPr lang="en-US" sz="2000" b="1" u="none" dirty="0">
                <a:latin typeface="+mn-lt"/>
              </a:rPr>
              <a:t>Steel Erection</a:t>
            </a:r>
          </a:p>
        </p:txBody>
      </p:sp>
      <p:sp>
        <p:nvSpPr>
          <p:cNvPr id="17414" name="AutoShape 7"/>
          <p:cNvSpPr>
            <a:spLocks/>
          </p:cNvSpPr>
          <p:nvPr/>
        </p:nvSpPr>
        <p:spPr bwMode="auto">
          <a:xfrm>
            <a:off x="2895600" y="4953000"/>
            <a:ext cx="609600" cy="990600"/>
          </a:xfrm>
          <a:prstGeom prst="rightBrace">
            <a:avLst>
              <a:gd name="adj1" fmla="val 13542"/>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15" name="Text Box 8"/>
          <p:cNvSpPr txBox="1">
            <a:spLocks noChangeArrowheads="1"/>
          </p:cNvSpPr>
          <p:nvPr/>
        </p:nvSpPr>
        <p:spPr bwMode="auto">
          <a:xfrm>
            <a:off x="2362200" y="5181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t>4′</a:t>
            </a:r>
          </a:p>
        </p:txBody>
      </p:sp>
      <p:sp>
        <p:nvSpPr>
          <p:cNvPr id="17416" name="Text Box 9"/>
          <p:cNvSpPr txBox="1">
            <a:spLocks noChangeArrowheads="1"/>
          </p:cNvSpPr>
          <p:nvPr/>
        </p:nvSpPr>
        <p:spPr bwMode="auto">
          <a:xfrm>
            <a:off x="3886200" y="40386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t>6′</a:t>
            </a:r>
          </a:p>
        </p:txBody>
      </p:sp>
      <p:sp>
        <p:nvSpPr>
          <p:cNvPr id="17417" name="Text Box 10"/>
          <p:cNvSpPr txBox="1">
            <a:spLocks noChangeArrowheads="1"/>
          </p:cNvSpPr>
          <p:nvPr/>
        </p:nvSpPr>
        <p:spPr bwMode="auto">
          <a:xfrm>
            <a:off x="5029200" y="27432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t>10′ </a:t>
            </a:r>
          </a:p>
        </p:txBody>
      </p:sp>
      <p:sp>
        <p:nvSpPr>
          <p:cNvPr id="17418" name="Text Box 11"/>
          <p:cNvSpPr txBox="1">
            <a:spLocks noChangeArrowheads="1"/>
          </p:cNvSpPr>
          <p:nvPr/>
        </p:nvSpPr>
        <p:spPr bwMode="auto">
          <a:xfrm>
            <a:off x="6934200" y="18288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u="none" dirty="0"/>
              <a:t>15′</a:t>
            </a:r>
            <a:endParaRPr lang="en-US" altLang="en-US" sz="2400" u="none" dirty="0"/>
          </a:p>
        </p:txBody>
      </p:sp>
      <p:sp>
        <p:nvSpPr>
          <p:cNvPr id="17419" name="AutoShape 13"/>
          <p:cNvSpPr>
            <a:spLocks/>
          </p:cNvSpPr>
          <p:nvPr/>
        </p:nvSpPr>
        <p:spPr bwMode="auto">
          <a:xfrm>
            <a:off x="4495800" y="3810000"/>
            <a:ext cx="609600" cy="2133600"/>
          </a:xfrm>
          <a:prstGeom prst="rightBrace">
            <a:avLst>
              <a:gd name="adj1" fmla="val 29167"/>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20" name="AutoShape 14"/>
          <p:cNvSpPr>
            <a:spLocks/>
          </p:cNvSpPr>
          <p:nvPr/>
        </p:nvSpPr>
        <p:spPr bwMode="auto">
          <a:xfrm>
            <a:off x="5943600" y="2514600"/>
            <a:ext cx="609600" cy="3429000"/>
          </a:xfrm>
          <a:prstGeom prst="rightBrace">
            <a:avLst>
              <a:gd name="adj1" fmla="val 46875"/>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21" name="AutoShape 15"/>
          <p:cNvSpPr>
            <a:spLocks/>
          </p:cNvSpPr>
          <p:nvPr/>
        </p:nvSpPr>
        <p:spPr bwMode="auto">
          <a:xfrm>
            <a:off x="7543800" y="1600200"/>
            <a:ext cx="609600" cy="4343400"/>
          </a:xfrm>
          <a:prstGeom prst="rightBrace">
            <a:avLst>
              <a:gd name="adj1" fmla="val 59375"/>
              <a:gd name="adj2" fmla="val 50000"/>
            </a:avLst>
          </a:prstGeom>
          <a:noFill/>
          <a:ln w="76200">
            <a:solidFill>
              <a:srgbClr val="740C2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7422" name="Rectangle 17"/>
          <p:cNvSpPr>
            <a:spLocks noGrp="1" noChangeArrowheads="1"/>
          </p:cNvSpPr>
          <p:nvPr>
            <p:ph type="title"/>
          </p:nvPr>
        </p:nvSpPr>
        <p:spPr>
          <a:xfrm>
            <a:off x="533400" y="381000"/>
            <a:ext cx="8458200" cy="554038"/>
          </a:xfrm>
        </p:spPr>
        <p:txBody>
          <a:bodyPr/>
          <a:lstStyle/>
          <a:p>
            <a:r>
              <a:rPr lang="en-US" altLang="en-US" dirty="0"/>
              <a:t>Fall Protection Requirements</a:t>
            </a:r>
          </a:p>
        </p:txBody>
      </p:sp>
    </p:spTree>
    <p:extLst>
      <p:ext uri="{BB962C8B-B14F-4D97-AF65-F5344CB8AC3E}">
        <p14:creationId xmlns:p14="http://schemas.microsoft.com/office/powerpoint/2010/main" val="32872821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533400" y="381000"/>
            <a:ext cx="8458200" cy="554038"/>
          </a:xfrm>
        </p:spPr>
        <p:txBody>
          <a:bodyPr/>
          <a:lstStyle/>
          <a:p>
            <a:r>
              <a:rPr lang="en-US" altLang="en-US" dirty="0"/>
              <a:t>Duty to Have Fall Protection     </a:t>
            </a:r>
            <a:r>
              <a:rPr lang="en-US" altLang="en-US" sz="1800" b="0" dirty="0">
                <a:solidFill>
                  <a:schemeClr val="tx1"/>
                </a:solidFill>
              </a:rPr>
              <a:t>1926.501(a)</a:t>
            </a:r>
            <a:endParaRPr lang="en-US" altLang="en-US" dirty="0"/>
          </a:p>
        </p:txBody>
      </p:sp>
      <p:sp>
        <p:nvSpPr>
          <p:cNvPr id="19459" name="Rectangle 9"/>
          <p:cNvSpPr>
            <a:spLocks noGrp="1" noChangeArrowheads="1"/>
          </p:cNvSpPr>
          <p:nvPr>
            <p:ph type="body" idx="1"/>
          </p:nvPr>
        </p:nvSpPr>
        <p:spPr>
          <a:xfrm>
            <a:off x="533400" y="1295400"/>
            <a:ext cx="8229600" cy="4525963"/>
          </a:xfrm>
        </p:spPr>
        <p:txBody>
          <a:bodyPr/>
          <a:lstStyle/>
          <a:p>
            <a:r>
              <a:rPr lang="en-US" altLang="en-US" sz="2400" dirty="0"/>
              <a:t>Employer required to provide fall protection systems</a:t>
            </a:r>
          </a:p>
          <a:p>
            <a:endParaRPr lang="en-US" altLang="en-US" sz="2400" dirty="0"/>
          </a:p>
          <a:p>
            <a:endParaRPr lang="en-US" altLang="en-US" sz="800" dirty="0"/>
          </a:p>
          <a:p>
            <a:r>
              <a:rPr lang="en-US" altLang="en-US" sz="2400" dirty="0"/>
              <a:t>Employer must determine if the walking/working surfaces on which its employees are to work have the strength and structural integrity to support employees safely</a:t>
            </a:r>
          </a:p>
        </p:txBody>
      </p:sp>
    </p:spTree>
    <p:extLst>
      <p:ext uri="{BB962C8B-B14F-4D97-AF65-F5344CB8AC3E}">
        <p14:creationId xmlns:p14="http://schemas.microsoft.com/office/powerpoint/2010/main" val="19945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203325" y="6324600"/>
            <a:ext cx="2149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90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i="1">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buClrTx/>
              <a:buSzTx/>
              <a:buFontTx/>
              <a:buNone/>
            </a:pPr>
            <a:endParaRPr lang="es-MX" altLang="en-US" sz="1800" u="none">
              <a:latin typeface="Tahoma" panose="020B0604030504040204" pitchFamily="34" charset="0"/>
            </a:endParaRPr>
          </a:p>
        </p:txBody>
      </p:sp>
      <p:sp>
        <p:nvSpPr>
          <p:cNvPr id="21507" name="Rectangle 6"/>
          <p:cNvSpPr>
            <a:spLocks noGrp="1" noChangeArrowheads="1"/>
          </p:cNvSpPr>
          <p:nvPr>
            <p:ph type="body" sz="half" idx="2"/>
          </p:nvPr>
        </p:nvSpPr>
        <p:spPr>
          <a:xfrm>
            <a:off x="4694238" y="1295400"/>
            <a:ext cx="4038600" cy="4876800"/>
          </a:xfrm>
        </p:spPr>
        <p:txBody>
          <a:bodyPr/>
          <a:lstStyle/>
          <a:p>
            <a:pPr marL="341313" indent="-341313">
              <a:lnSpc>
                <a:spcPct val="110000"/>
              </a:lnSpc>
            </a:pPr>
            <a:r>
              <a:rPr lang="en-US" altLang="en-US" sz="2400" dirty="0"/>
              <a:t>Overhand bricklaying</a:t>
            </a:r>
          </a:p>
          <a:p>
            <a:pPr marL="341313" indent="-341313">
              <a:lnSpc>
                <a:spcPct val="110000"/>
              </a:lnSpc>
            </a:pPr>
            <a:endParaRPr lang="en-US" altLang="en-US" sz="800" dirty="0"/>
          </a:p>
          <a:p>
            <a:pPr marL="341313" indent="-341313">
              <a:lnSpc>
                <a:spcPct val="110000"/>
              </a:lnSpc>
            </a:pPr>
            <a:r>
              <a:rPr lang="en-US" altLang="en-US" sz="2400" dirty="0"/>
              <a:t>Low-slope roofs</a:t>
            </a:r>
          </a:p>
          <a:p>
            <a:pPr marL="341313" indent="-341313">
              <a:lnSpc>
                <a:spcPct val="110000"/>
              </a:lnSpc>
            </a:pPr>
            <a:endParaRPr lang="en-US" altLang="en-US" sz="800" dirty="0"/>
          </a:p>
          <a:p>
            <a:pPr marL="341313" indent="-341313">
              <a:lnSpc>
                <a:spcPct val="110000"/>
              </a:lnSpc>
            </a:pPr>
            <a:r>
              <a:rPr lang="en-US" altLang="en-US" sz="2400" dirty="0"/>
              <a:t>Steep roofs</a:t>
            </a:r>
          </a:p>
          <a:p>
            <a:pPr marL="341313" indent="-341313">
              <a:lnSpc>
                <a:spcPct val="110000"/>
              </a:lnSpc>
            </a:pPr>
            <a:endParaRPr lang="en-US" altLang="en-US" sz="800" dirty="0"/>
          </a:p>
          <a:p>
            <a:pPr marL="341313" indent="-341313">
              <a:lnSpc>
                <a:spcPct val="110000"/>
              </a:lnSpc>
            </a:pPr>
            <a:r>
              <a:rPr lang="en-US" altLang="en-US" sz="2400" dirty="0"/>
              <a:t>Pre-cast concrete erection</a:t>
            </a:r>
          </a:p>
          <a:p>
            <a:pPr marL="341313" indent="-341313">
              <a:lnSpc>
                <a:spcPct val="110000"/>
              </a:lnSpc>
            </a:pPr>
            <a:endParaRPr lang="en-US" altLang="en-US" sz="800" dirty="0"/>
          </a:p>
          <a:p>
            <a:pPr marL="341313" indent="-341313">
              <a:lnSpc>
                <a:spcPct val="110000"/>
              </a:lnSpc>
            </a:pPr>
            <a:r>
              <a:rPr lang="en-US" altLang="en-US" sz="2400" dirty="0"/>
              <a:t>Residential construction</a:t>
            </a:r>
          </a:p>
          <a:p>
            <a:pPr marL="341313" indent="-341313">
              <a:lnSpc>
                <a:spcPct val="110000"/>
              </a:lnSpc>
            </a:pPr>
            <a:endParaRPr lang="en-US" altLang="en-US" sz="800" dirty="0"/>
          </a:p>
          <a:p>
            <a:pPr marL="341313" indent="-341313">
              <a:lnSpc>
                <a:spcPct val="110000"/>
              </a:lnSpc>
            </a:pPr>
            <a:r>
              <a:rPr lang="en-US" altLang="en-US" sz="2400" dirty="0"/>
              <a:t>Wall openings</a:t>
            </a:r>
          </a:p>
          <a:p>
            <a:pPr marL="341313" indent="-341313">
              <a:lnSpc>
                <a:spcPct val="110000"/>
              </a:lnSpc>
            </a:pPr>
            <a:endParaRPr lang="en-US" altLang="en-US" sz="800" dirty="0"/>
          </a:p>
          <a:p>
            <a:pPr marL="341313" indent="-341313">
              <a:lnSpc>
                <a:spcPct val="110000"/>
              </a:lnSpc>
            </a:pPr>
            <a:r>
              <a:rPr lang="en-US" altLang="en-US" sz="2400" dirty="0"/>
              <a:t>Other walking and working surfaces</a:t>
            </a:r>
          </a:p>
        </p:txBody>
      </p:sp>
      <p:sp>
        <p:nvSpPr>
          <p:cNvPr id="21508" name="Rectangle 8"/>
          <p:cNvSpPr>
            <a:spLocks noGrp="1" noChangeArrowheads="1"/>
          </p:cNvSpPr>
          <p:nvPr>
            <p:ph type="title"/>
          </p:nvPr>
        </p:nvSpPr>
        <p:spPr>
          <a:xfrm>
            <a:off x="457200" y="381000"/>
            <a:ext cx="8458200" cy="554038"/>
          </a:xfrm>
        </p:spPr>
        <p:txBody>
          <a:bodyPr/>
          <a:lstStyle/>
          <a:p>
            <a:r>
              <a:rPr lang="en-US" altLang="en-US" dirty="0"/>
              <a:t> Fall Protection Required     </a:t>
            </a:r>
            <a:r>
              <a:rPr lang="en-US" altLang="en-US" sz="1800" b="0" dirty="0">
                <a:solidFill>
                  <a:schemeClr val="tx1"/>
                </a:solidFill>
              </a:rPr>
              <a:t>1926.501(b)(1)-(15)</a:t>
            </a:r>
            <a:r>
              <a:rPr lang="en-US" altLang="en-US" dirty="0"/>
              <a:t> </a:t>
            </a:r>
          </a:p>
        </p:txBody>
      </p:sp>
      <p:sp>
        <p:nvSpPr>
          <p:cNvPr id="21509" name="Rectangle 10"/>
          <p:cNvSpPr>
            <a:spLocks noGrp="1" noChangeArrowheads="1"/>
          </p:cNvSpPr>
          <p:nvPr>
            <p:ph type="body" sz="half" idx="1"/>
          </p:nvPr>
        </p:nvSpPr>
        <p:spPr>
          <a:xfrm>
            <a:off x="503238" y="1295400"/>
            <a:ext cx="4068762" cy="4800600"/>
          </a:xfrm>
        </p:spPr>
        <p:txBody>
          <a:bodyPr/>
          <a:lstStyle/>
          <a:p>
            <a:pPr marL="341313" indent="-341313">
              <a:lnSpc>
                <a:spcPct val="110000"/>
              </a:lnSpc>
            </a:pPr>
            <a:r>
              <a:rPr lang="en-US" altLang="en-US" sz="2400"/>
              <a:t>Unprotected sides, edges</a:t>
            </a:r>
          </a:p>
          <a:p>
            <a:pPr marL="341313" indent="-341313">
              <a:lnSpc>
                <a:spcPct val="110000"/>
              </a:lnSpc>
            </a:pPr>
            <a:endParaRPr lang="en-US" altLang="en-US" sz="800"/>
          </a:p>
          <a:p>
            <a:pPr marL="341313" indent="-341313">
              <a:lnSpc>
                <a:spcPct val="110000"/>
              </a:lnSpc>
            </a:pPr>
            <a:r>
              <a:rPr lang="en-US" altLang="en-US" sz="2400"/>
              <a:t>Leading edges</a:t>
            </a:r>
          </a:p>
          <a:p>
            <a:pPr marL="341313" indent="-341313">
              <a:lnSpc>
                <a:spcPct val="110000"/>
              </a:lnSpc>
            </a:pPr>
            <a:endParaRPr lang="en-US" altLang="en-US" sz="800"/>
          </a:p>
          <a:p>
            <a:pPr marL="341313" indent="-341313">
              <a:lnSpc>
                <a:spcPct val="110000"/>
              </a:lnSpc>
            </a:pPr>
            <a:r>
              <a:rPr lang="en-US" altLang="en-US" sz="2400"/>
              <a:t>Hoist areas</a:t>
            </a:r>
          </a:p>
          <a:p>
            <a:pPr marL="341313" indent="-341313">
              <a:lnSpc>
                <a:spcPct val="110000"/>
              </a:lnSpc>
            </a:pPr>
            <a:endParaRPr lang="en-US" altLang="en-US" sz="800"/>
          </a:p>
          <a:p>
            <a:pPr marL="341313" indent="-341313">
              <a:lnSpc>
                <a:spcPct val="110000"/>
              </a:lnSpc>
            </a:pPr>
            <a:r>
              <a:rPr lang="en-US" altLang="en-US" sz="2400"/>
              <a:t>Holes</a:t>
            </a:r>
          </a:p>
          <a:p>
            <a:pPr marL="341313" indent="-341313">
              <a:lnSpc>
                <a:spcPct val="110000"/>
              </a:lnSpc>
            </a:pPr>
            <a:endParaRPr lang="en-US" altLang="en-US" sz="800"/>
          </a:p>
          <a:p>
            <a:pPr marL="341313" indent="-341313">
              <a:lnSpc>
                <a:spcPct val="110000"/>
              </a:lnSpc>
            </a:pPr>
            <a:r>
              <a:rPr lang="en-US" altLang="en-US" sz="2400"/>
              <a:t>Formwork, reinforcing steel</a:t>
            </a:r>
          </a:p>
          <a:p>
            <a:pPr marL="341313" indent="-341313">
              <a:lnSpc>
                <a:spcPct val="110000"/>
              </a:lnSpc>
            </a:pPr>
            <a:endParaRPr lang="en-US" altLang="en-US" sz="800"/>
          </a:p>
          <a:p>
            <a:pPr marL="341313" indent="-341313">
              <a:lnSpc>
                <a:spcPct val="110000"/>
              </a:lnSpc>
            </a:pPr>
            <a:r>
              <a:rPr lang="en-US" altLang="en-US" sz="2400"/>
              <a:t>Ramps, runways</a:t>
            </a:r>
          </a:p>
          <a:p>
            <a:pPr marL="341313" indent="-341313">
              <a:lnSpc>
                <a:spcPct val="110000"/>
              </a:lnSpc>
            </a:pPr>
            <a:endParaRPr lang="en-US" altLang="en-US" sz="800"/>
          </a:p>
          <a:p>
            <a:pPr marL="341313" indent="-341313">
              <a:lnSpc>
                <a:spcPct val="110000"/>
              </a:lnSpc>
            </a:pPr>
            <a:r>
              <a:rPr lang="en-US" altLang="en-US" sz="2400"/>
              <a:t>Excavations</a:t>
            </a:r>
          </a:p>
          <a:p>
            <a:pPr marL="341313" indent="-341313">
              <a:lnSpc>
                <a:spcPct val="110000"/>
              </a:lnSpc>
            </a:pPr>
            <a:endParaRPr lang="en-US" altLang="en-US" sz="800"/>
          </a:p>
          <a:p>
            <a:pPr marL="341313" indent="-341313">
              <a:lnSpc>
                <a:spcPct val="110000"/>
              </a:lnSpc>
            </a:pPr>
            <a:r>
              <a:rPr lang="en-US" altLang="en-US" sz="2400"/>
              <a:t>Dangerous equipment</a:t>
            </a:r>
          </a:p>
          <a:p>
            <a:pPr marL="341313" indent="-341313"/>
            <a:endParaRPr lang="en-US" altLang="en-US" sz="2400"/>
          </a:p>
          <a:p>
            <a:pPr marL="341313" indent="-341313">
              <a:lnSpc>
                <a:spcPct val="90000"/>
              </a:lnSpc>
              <a:buFont typeface="Wingdings" panose="05000000000000000000" pitchFamily="2" charset="2"/>
              <a:buNone/>
            </a:pPr>
            <a:endParaRPr lang="en-US" altLang="en-US" sz="2400"/>
          </a:p>
        </p:txBody>
      </p:sp>
    </p:spTree>
    <p:extLst>
      <p:ext uri="{BB962C8B-B14F-4D97-AF65-F5344CB8AC3E}">
        <p14:creationId xmlns:p14="http://schemas.microsoft.com/office/powerpoint/2010/main" val="267771230"/>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27492</TotalTime>
  <Pages>1</Pages>
  <Words>1460</Words>
  <Application>Microsoft Office PowerPoint</Application>
  <PresentationFormat>Letter Paper (8.5x11 in)</PresentationFormat>
  <Paragraphs>388</Paragraphs>
  <Slides>48</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Symbol</vt:lpstr>
      <vt:lpstr>Tahoma</vt:lpstr>
      <vt:lpstr>Times New Roman</vt:lpstr>
      <vt:lpstr>Wingdings</vt:lpstr>
      <vt:lpstr>NCDOL  Standard</vt:lpstr>
      <vt:lpstr>Fall Protection in Construction</vt:lpstr>
      <vt:lpstr>Objectives</vt:lpstr>
      <vt:lpstr>Falls= 46% of CY 2018-2022 Construction Fatalities in North Carolina </vt:lpstr>
      <vt:lpstr>Subpart M – Fall Protection</vt:lpstr>
      <vt:lpstr>Subpart M – Fall Protection</vt:lpstr>
      <vt:lpstr>Fall Exposure: Then and now...</vt:lpstr>
      <vt:lpstr>Fall Protection Requirements</vt:lpstr>
      <vt:lpstr>Duty to Have Fall Protection     1926.501(a)</vt:lpstr>
      <vt:lpstr> Fall Protection Required     1926.501(b)(1)-(15)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 Protection Required   </vt:lpstr>
      <vt:lpstr> Falling Object  </vt:lpstr>
      <vt:lpstr> Protection from Falling Objects</vt:lpstr>
      <vt:lpstr>Methods of Fall Protection</vt:lpstr>
      <vt:lpstr>Guardrail System</vt:lpstr>
      <vt:lpstr>Safety Nets</vt:lpstr>
      <vt:lpstr>Personal Fall Arrest System (PFAS)</vt:lpstr>
      <vt:lpstr>Personal Fall Arrest System</vt:lpstr>
      <vt:lpstr>Personal Fall Arrest System</vt:lpstr>
      <vt:lpstr>Personal Fall Arrest System</vt:lpstr>
      <vt:lpstr>Methods of Fall Protection </vt:lpstr>
      <vt:lpstr>Warning Lines</vt:lpstr>
      <vt:lpstr>Controlled Access Zones</vt:lpstr>
      <vt:lpstr>Safety Monitor System              1926.502(h)</vt:lpstr>
      <vt:lpstr>Fall Protection Plan</vt:lpstr>
      <vt:lpstr>Covers for Holes</vt:lpstr>
      <vt:lpstr>Personal Fall Arrest System     1926.502(d)</vt:lpstr>
      <vt:lpstr>PowerPoint Presentation</vt:lpstr>
      <vt:lpstr>Personal Fall Arrest Systems</vt:lpstr>
      <vt:lpstr>Personal Fall Arrest Systems</vt:lpstr>
      <vt:lpstr>Personal Fall Arrest Systems</vt:lpstr>
      <vt:lpstr>Personal Fall Arrest Systems</vt:lpstr>
      <vt:lpstr>Personal Fall Arrest Systems</vt:lpstr>
      <vt:lpstr>Personal Fall Arrest Systems</vt:lpstr>
      <vt:lpstr>Positioning Device System       1926.502(e)</vt:lpstr>
      <vt:lpstr>Training Requirements                1926.503</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Collyer, Marcy</dc:creator>
  <cp:lastModifiedBy>Collyer, Marcy</cp:lastModifiedBy>
  <cp:revision>10</cp:revision>
  <cp:lastPrinted>2015-07-13T17:43:25Z</cp:lastPrinted>
  <dcterms:created xsi:type="dcterms:W3CDTF">2001-05-15T12:53:32Z</dcterms:created>
  <dcterms:modified xsi:type="dcterms:W3CDTF">2023-06-20T18:04:09Z</dcterms:modified>
</cp:coreProperties>
</file>