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443" r:id="rId2"/>
    <p:sldId id="444" r:id="rId3"/>
    <p:sldId id="445" r:id="rId4"/>
    <p:sldId id="446" r:id="rId5"/>
    <p:sldId id="447"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60" r:id="rId19"/>
    <p:sldId id="461" r:id="rId20"/>
    <p:sldId id="462" r:id="rId21"/>
    <p:sldId id="463" r:id="rId22"/>
    <p:sldId id="464" r:id="rId23"/>
    <p:sldId id="465" r:id="rId24"/>
    <p:sldId id="466" r:id="rId25"/>
    <p:sldId id="467" r:id="rId26"/>
    <p:sldId id="468" r:id="rId27"/>
    <p:sldId id="469" r:id="rId28"/>
    <p:sldId id="470" r:id="rId29"/>
    <p:sldId id="471" r:id="rId30"/>
    <p:sldId id="472" r:id="rId31"/>
    <p:sldId id="473" r:id="rId32"/>
    <p:sldId id="474" r:id="rId33"/>
    <p:sldId id="475" r:id="rId34"/>
    <p:sldId id="476" r:id="rId35"/>
    <p:sldId id="477" r:id="rId36"/>
    <p:sldId id="478" r:id="rId37"/>
    <p:sldId id="479" r:id="rId38"/>
    <p:sldId id="480" r:id="rId39"/>
    <p:sldId id="39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FD7549-F7F4-4B72-85A7-A25631EF5BC9}" v="2" dt="2025-06-19T15:09:33.6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4065" autoAdjust="0"/>
  </p:normalViewPr>
  <p:slideViewPr>
    <p:cSldViewPr snapToGrid="0">
      <p:cViewPr varScale="1">
        <p:scale>
          <a:sx n="55" d="100"/>
          <a:sy n="55" d="100"/>
        </p:scale>
        <p:origin x="1954" y="53"/>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B2FD7549-F7F4-4B72-85A7-A25631EF5BC9}"/>
    <pc:docChg chg="custSel addSld delSld modSld">
      <pc:chgData name="Garcia, Elma" userId="f2cc6a70-af64-4323-8354-63fdb2cbddcb" providerId="ADAL" clId="{B2FD7549-F7F4-4B72-85A7-A25631EF5BC9}" dt="2025-06-19T15:13:19.339" v="57" actId="47"/>
      <pc:docMkLst>
        <pc:docMk/>
      </pc:docMkLst>
      <pc:sldChg chg="del">
        <pc:chgData name="Garcia, Elma" userId="f2cc6a70-af64-4323-8354-63fdb2cbddcb" providerId="ADAL" clId="{B2FD7549-F7F4-4B72-85A7-A25631EF5BC9}" dt="2025-06-19T15:13:16.615" v="55" actId="47"/>
        <pc:sldMkLst>
          <pc:docMk/>
          <pc:sldMk cId="1447532766" sldId="257"/>
        </pc:sldMkLst>
      </pc:sldChg>
      <pc:sldChg chg="del">
        <pc:chgData name="Garcia, Elma" userId="f2cc6a70-af64-4323-8354-63fdb2cbddcb" providerId="ADAL" clId="{B2FD7549-F7F4-4B72-85A7-A25631EF5BC9}" dt="2025-06-19T15:13:17.760" v="56" actId="47"/>
        <pc:sldMkLst>
          <pc:docMk/>
          <pc:sldMk cId="3648550839" sldId="258"/>
        </pc:sldMkLst>
      </pc:sldChg>
      <pc:sldChg chg="del">
        <pc:chgData name="Garcia, Elma" userId="f2cc6a70-af64-4323-8354-63fdb2cbddcb" providerId="ADAL" clId="{B2FD7549-F7F4-4B72-85A7-A25631EF5BC9}" dt="2025-06-19T15:13:19.339" v="57" actId="47"/>
        <pc:sldMkLst>
          <pc:docMk/>
          <pc:sldMk cId="2852384745" sldId="259"/>
        </pc:sldMkLst>
      </pc:sldChg>
      <pc:sldChg chg="modSp add mod">
        <pc:chgData name="Garcia, Elma" userId="f2cc6a70-af64-4323-8354-63fdb2cbddcb" providerId="ADAL" clId="{B2FD7549-F7F4-4B72-85A7-A25631EF5BC9}" dt="2025-06-19T15:08:26.375" v="12" actId="27636"/>
        <pc:sldMkLst>
          <pc:docMk/>
          <pc:sldMk cId="2103241237" sldId="391"/>
        </pc:sldMkLst>
        <pc:spChg chg="mod">
          <ac:chgData name="Garcia, Elma" userId="f2cc6a70-af64-4323-8354-63fdb2cbddcb" providerId="ADAL" clId="{B2FD7549-F7F4-4B72-85A7-A25631EF5BC9}" dt="2025-06-19T15:08:26.375" v="12" actId="27636"/>
          <ac:spMkLst>
            <pc:docMk/>
            <pc:sldMk cId="2103241237" sldId="391"/>
            <ac:spMk id="87043" creationId="{00000000-0000-0000-0000-000000000000}"/>
          </ac:spMkLst>
        </pc:spChg>
      </pc:sldChg>
      <pc:sldChg chg="delSp modSp add mod modTransition">
        <pc:chgData name="Garcia, Elma" userId="f2cc6a70-af64-4323-8354-63fdb2cbddcb" providerId="ADAL" clId="{B2FD7549-F7F4-4B72-85A7-A25631EF5BC9}" dt="2025-06-19T15:09:10.726" v="31" actId="1076"/>
        <pc:sldMkLst>
          <pc:docMk/>
          <pc:sldMk cId="1944674178" sldId="443"/>
        </pc:sldMkLst>
        <pc:spChg chg="mod">
          <ac:chgData name="Garcia, Elma" userId="f2cc6a70-af64-4323-8354-63fdb2cbddcb" providerId="ADAL" clId="{B2FD7549-F7F4-4B72-85A7-A25631EF5BC9}" dt="2025-06-19T15:09:10.726" v="31" actId="1076"/>
          <ac:spMkLst>
            <pc:docMk/>
            <pc:sldMk cId="1944674178" sldId="443"/>
            <ac:spMk id="5123" creationId="{00000000-0000-0000-0000-000000000000}"/>
          </ac:spMkLst>
        </pc:spChg>
        <pc:spChg chg="del mod">
          <ac:chgData name="Garcia, Elma" userId="f2cc6a70-af64-4323-8354-63fdb2cbddcb" providerId="ADAL" clId="{B2FD7549-F7F4-4B72-85A7-A25631EF5BC9}" dt="2025-06-19T15:08:37.368" v="27"/>
          <ac:spMkLst>
            <pc:docMk/>
            <pc:sldMk cId="1944674178" sldId="443"/>
            <ac:spMk id="5124" creationId="{00000000-0000-0000-0000-000000000000}"/>
          </ac:spMkLst>
        </pc:spChg>
      </pc:sldChg>
      <pc:sldChg chg="modSp add mod">
        <pc:chgData name="Garcia, Elma" userId="f2cc6a70-af64-4323-8354-63fdb2cbddcb" providerId="ADAL" clId="{B2FD7549-F7F4-4B72-85A7-A25631EF5BC9}" dt="2025-06-19T15:08:26.248" v="1" actId="27636"/>
        <pc:sldMkLst>
          <pc:docMk/>
          <pc:sldMk cId="1400526621" sldId="444"/>
        </pc:sldMkLst>
        <pc:spChg chg="mod">
          <ac:chgData name="Garcia, Elma" userId="f2cc6a70-af64-4323-8354-63fdb2cbddcb" providerId="ADAL" clId="{B2FD7549-F7F4-4B72-85A7-A25631EF5BC9}" dt="2025-06-19T15:08:26.248" v="1" actId="27636"/>
          <ac:spMkLst>
            <pc:docMk/>
            <pc:sldMk cId="1400526621" sldId="444"/>
            <ac:spMk id="7171" creationId="{00000000-0000-0000-0000-000000000000}"/>
          </ac:spMkLst>
        </pc:spChg>
      </pc:sldChg>
      <pc:sldChg chg="add">
        <pc:chgData name="Garcia, Elma" userId="f2cc6a70-af64-4323-8354-63fdb2cbddcb" providerId="ADAL" clId="{B2FD7549-F7F4-4B72-85A7-A25631EF5BC9}" dt="2025-06-19T15:08:26.156" v="0"/>
        <pc:sldMkLst>
          <pc:docMk/>
          <pc:sldMk cId="4078997368" sldId="445"/>
        </pc:sldMkLst>
      </pc:sldChg>
      <pc:sldChg chg="modSp add mod">
        <pc:chgData name="Garcia, Elma" userId="f2cc6a70-af64-4323-8354-63fdb2cbddcb" providerId="ADAL" clId="{B2FD7549-F7F4-4B72-85A7-A25631EF5BC9}" dt="2025-06-19T15:09:43.423" v="33" actId="14100"/>
        <pc:sldMkLst>
          <pc:docMk/>
          <pc:sldMk cId="3932885816" sldId="446"/>
        </pc:sldMkLst>
        <pc:spChg chg="mod">
          <ac:chgData name="Garcia, Elma" userId="f2cc6a70-af64-4323-8354-63fdb2cbddcb" providerId="ADAL" clId="{B2FD7549-F7F4-4B72-85A7-A25631EF5BC9}" dt="2025-06-19T15:09:33.689" v="32" actId="14100"/>
          <ac:spMkLst>
            <pc:docMk/>
            <pc:sldMk cId="3932885816" sldId="446"/>
            <ac:spMk id="5" creationId="{00000000-0000-0000-0000-000000000000}"/>
          </ac:spMkLst>
        </pc:spChg>
        <pc:spChg chg="mod">
          <ac:chgData name="Garcia, Elma" userId="f2cc6a70-af64-4323-8354-63fdb2cbddcb" providerId="ADAL" clId="{B2FD7549-F7F4-4B72-85A7-A25631EF5BC9}" dt="2025-06-19T15:09:43.423" v="33" actId="14100"/>
          <ac:spMkLst>
            <pc:docMk/>
            <pc:sldMk cId="3932885816" sldId="446"/>
            <ac:spMk id="11266" creationId="{00000000-0000-0000-0000-000000000000}"/>
          </ac:spMkLst>
        </pc:spChg>
        <pc:grpChg chg="mod">
          <ac:chgData name="Garcia, Elma" userId="f2cc6a70-af64-4323-8354-63fdb2cbddcb" providerId="ADAL" clId="{B2FD7549-F7F4-4B72-85A7-A25631EF5BC9}" dt="2025-06-19T15:09:33.689" v="32" actId="14100"/>
          <ac:grpSpMkLst>
            <pc:docMk/>
            <pc:sldMk cId="3932885816" sldId="446"/>
            <ac:grpSpMk id="11268" creationId="{00000000-0000-0000-0000-000000000000}"/>
          </ac:grpSpMkLst>
        </pc:grpChg>
        <pc:picChg chg="mod">
          <ac:chgData name="Garcia, Elma" userId="f2cc6a70-af64-4323-8354-63fdb2cbddcb" providerId="ADAL" clId="{B2FD7549-F7F4-4B72-85A7-A25631EF5BC9}" dt="2025-06-19T15:09:33.689" v="32" actId="14100"/>
          <ac:picMkLst>
            <pc:docMk/>
            <pc:sldMk cId="3932885816" sldId="446"/>
            <ac:picMk id="11269" creationId="{00000000-0000-0000-0000-000000000000}"/>
          </ac:picMkLst>
        </pc:picChg>
      </pc:sldChg>
      <pc:sldChg chg="modSp add mod">
        <pc:chgData name="Garcia, Elma" userId="f2cc6a70-af64-4323-8354-63fdb2cbddcb" providerId="ADAL" clId="{B2FD7549-F7F4-4B72-85A7-A25631EF5BC9}" dt="2025-06-19T15:09:49.144" v="34" actId="14100"/>
        <pc:sldMkLst>
          <pc:docMk/>
          <pc:sldMk cId="3939696597" sldId="447"/>
        </pc:sldMkLst>
        <pc:spChg chg="mod">
          <ac:chgData name="Garcia, Elma" userId="f2cc6a70-af64-4323-8354-63fdb2cbddcb" providerId="ADAL" clId="{B2FD7549-F7F4-4B72-85A7-A25631EF5BC9}" dt="2025-06-19T15:09:49.144" v="34" actId="14100"/>
          <ac:spMkLst>
            <pc:docMk/>
            <pc:sldMk cId="3939696597" sldId="447"/>
            <ac:spMk id="13314" creationId="{00000000-0000-0000-0000-000000000000}"/>
          </ac:spMkLst>
        </pc:spChg>
      </pc:sldChg>
      <pc:sldChg chg="modSp add mod">
        <pc:chgData name="Garcia, Elma" userId="f2cc6a70-af64-4323-8354-63fdb2cbddcb" providerId="ADAL" clId="{B2FD7549-F7F4-4B72-85A7-A25631EF5BC9}" dt="2025-06-19T15:09:57.932" v="35" actId="14100"/>
        <pc:sldMkLst>
          <pc:docMk/>
          <pc:sldMk cId="414880769" sldId="448"/>
        </pc:sldMkLst>
        <pc:spChg chg="mod">
          <ac:chgData name="Garcia, Elma" userId="f2cc6a70-af64-4323-8354-63fdb2cbddcb" providerId="ADAL" clId="{B2FD7549-F7F4-4B72-85A7-A25631EF5BC9}" dt="2025-06-19T15:09:57.932" v="35" actId="14100"/>
          <ac:spMkLst>
            <pc:docMk/>
            <pc:sldMk cId="414880769" sldId="448"/>
            <ac:spMk id="15363" creationId="{00000000-0000-0000-0000-000000000000}"/>
          </ac:spMkLst>
        </pc:spChg>
      </pc:sldChg>
      <pc:sldChg chg="modSp add mod">
        <pc:chgData name="Garcia, Elma" userId="f2cc6a70-af64-4323-8354-63fdb2cbddcb" providerId="ADAL" clId="{B2FD7549-F7F4-4B72-85A7-A25631EF5BC9}" dt="2025-06-19T15:10:07.431" v="36" actId="14100"/>
        <pc:sldMkLst>
          <pc:docMk/>
          <pc:sldMk cId="1897748663" sldId="449"/>
        </pc:sldMkLst>
        <pc:spChg chg="mod">
          <ac:chgData name="Garcia, Elma" userId="f2cc6a70-af64-4323-8354-63fdb2cbddcb" providerId="ADAL" clId="{B2FD7549-F7F4-4B72-85A7-A25631EF5BC9}" dt="2025-06-19T15:10:07.431" v="36" actId="14100"/>
          <ac:spMkLst>
            <pc:docMk/>
            <pc:sldMk cId="1897748663" sldId="449"/>
            <ac:spMk id="17410" creationId="{00000000-0000-0000-0000-000000000000}"/>
          </ac:spMkLst>
        </pc:spChg>
      </pc:sldChg>
      <pc:sldChg chg="modSp add mod">
        <pc:chgData name="Garcia, Elma" userId="f2cc6a70-af64-4323-8354-63fdb2cbddcb" providerId="ADAL" clId="{B2FD7549-F7F4-4B72-85A7-A25631EF5BC9}" dt="2025-06-19T15:10:16.211" v="37" actId="14100"/>
        <pc:sldMkLst>
          <pc:docMk/>
          <pc:sldMk cId="1070324044" sldId="450"/>
        </pc:sldMkLst>
        <pc:spChg chg="mod">
          <ac:chgData name="Garcia, Elma" userId="f2cc6a70-af64-4323-8354-63fdb2cbddcb" providerId="ADAL" clId="{B2FD7549-F7F4-4B72-85A7-A25631EF5BC9}" dt="2025-06-19T15:10:16.211" v="37" actId="14100"/>
          <ac:spMkLst>
            <pc:docMk/>
            <pc:sldMk cId="1070324044" sldId="450"/>
            <ac:spMk id="19458" creationId="{00000000-0000-0000-0000-000000000000}"/>
          </ac:spMkLst>
        </pc:spChg>
      </pc:sldChg>
      <pc:sldChg chg="add">
        <pc:chgData name="Garcia, Elma" userId="f2cc6a70-af64-4323-8354-63fdb2cbddcb" providerId="ADAL" clId="{B2FD7549-F7F4-4B72-85A7-A25631EF5BC9}" dt="2025-06-19T15:08:26.156" v="0"/>
        <pc:sldMkLst>
          <pc:docMk/>
          <pc:sldMk cId="1849523790" sldId="451"/>
        </pc:sldMkLst>
      </pc:sldChg>
      <pc:sldChg chg="modSp add mod">
        <pc:chgData name="Garcia, Elma" userId="f2cc6a70-af64-4323-8354-63fdb2cbddcb" providerId="ADAL" clId="{B2FD7549-F7F4-4B72-85A7-A25631EF5BC9}" dt="2025-06-19T15:10:29.347" v="39" actId="27636"/>
        <pc:sldMkLst>
          <pc:docMk/>
          <pc:sldMk cId="932805830" sldId="452"/>
        </pc:sldMkLst>
        <pc:spChg chg="mod">
          <ac:chgData name="Garcia, Elma" userId="f2cc6a70-af64-4323-8354-63fdb2cbddcb" providerId="ADAL" clId="{B2FD7549-F7F4-4B72-85A7-A25631EF5BC9}" dt="2025-06-19T15:08:26.297" v="3" actId="27636"/>
          <ac:spMkLst>
            <pc:docMk/>
            <pc:sldMk cId="932805830" sldId="452"/>
            <ac:spMk id="23554" creationId="{00000000-0000-0000-0000-000000000000}"/>
          </ac:spMkLst>
        </pc:spChg>
        <pc:spChg chg="mod">
          <ac:chgData name="Garcia, Elma" userId="f2cc6a70-af64-4323-8354-63fdb2cbddcb" providerId="ADAL" clId="{B2FD7549-F7F4-4B72-85A7-A25631EF5BC9}" dt="2025-06-19T15:10:29.347" v="39" actId="27636"/>
          <ac:spMkLst>
            <pc:docMk/>
            <pc:sldMk cId="932805830" sldId="452"/>
            <ac:spMk id="23555" creationId="{00000000-0000-0000-0000-000000000000}"/>
          </ac:spMkLst>
        </pc:spChg>
      </pc:sldChg>
      <pc:sldChg chg="add">
        <pc:chgData name="Garcia, Elma" userId="f2cc6a70-af64-4323-8354-63fdb2cbddcb" providerId="ADAL" clId="{B2FD7549-F7F4-4B72-85A7-A25631EF5BC9}" dt="2025-06-19T15:08:26.156" v="0"/>
        <pc:sldMkLst>
          <pc:docMk/>
          <pc:sldMk cId="3132629705" sldId="453"/>
        </pc:sldMkLst>
      </pc:sldChg>
      <pc:sldChg chg="add">
        <pc:chgData name="Garcia, Elma" userId="f2cc6a70-af64-4323-8354-63fdb2cbddcb" providerId="ADAL" clId="{B2FD7549-F7F4-4B72-85A7-A25631EF5BC9}" dt="2025-06-19T15:08:26.156" v="0"/>
        <pc:sldMkLst>
          <pc:docMk/>
          <pc:sldMk cId="1805114916" sldId="454"/>
        </pc:sldMkLst>
      </pc:sldChg>
      <pc:sldChg chg="add">
        <pc:chgData name="Garcia, Elma" userId="f2cc6a70-af64-4323-8354-63fdb2cbddcb" providerId="ADAL" clId="{B2FD7549-F7F4-4B72-85A7-A25631EF5BC9}" dt="2025-06-19T15:08:26.156" v="0"/>
        <pc:sldMkLst>
          <pc:docMk/>
          <pc:sldMk cId="1735252623" sldId="455"/>
        </pc:sldMkLst>
      </pc:sldChg>
      <pc:sldChg chg="add">
        <pc:chgData name="Garcia, Elma" userId="f2cc6a70-af64-4323-8354-63fdb2cbddcb" providerId="ADAL" clId="{B2FD7549-F7F4-4B72-85A7-A25631EF5BC9}" dt="2025-06-19T15:08:26.156" v="0"/>
        <pc:sldMkLst>
          <pc:docMk/>
          <pc:sldMk cId="1336942388" sldId="456"/>
        </pc:sldMkLst>
      </pc:sldChg>
      <pc:sldChg chg="modSp add mod">
        <pc:chgData name="Garcia, Elma" userId="f2cc6a70-af64-4323-8354-63fdb2cbddcb" providerId="ADAL" clId="{B2FD7549-F7F4-4B72-85A7-A25631EF5BC9}" dt="2025-06-19T15:10:49.292" v="41" actId="14100"/>
        <pc:sldMkLst>
          <pc:docMk/>
          <pc:sldMk cId="2744994734" sldId="457"/>
        </pc:sldMkLst>
        <pc:spChg chg="mod">
          <ac:chgData name="Garcia, Elma" userId="f2cc6a70-af64-4323-8354-63fdb2cbddcb" providerId="ADAL" clId="{B2FD7549-F7F4-4B72-85A7-A25631EF5BC9}" dt="2025-06-19T15:10:49.292" v="41" actId="14100"/>
          <ac:spMkLst>
            <pc:docMk/>
            <pc:sldMk cId="2744994734" sldId="457"/>
            <ac:spMk id="31747" creationId="{00000000-0000-0000-0000-000000000000}"/>
          </ac:spMkLst>
        </pc:spChg>
      </pc:sldChg>
      <pc:sldChg chg="add">
        <pc:chgData name="Garcia, Elma" userId="f2cc6a70-af64-4323-8354-63fdb2cbddcb" providerId="ADAL" clId="{B2FD7549-F7F4-4B72-85A7-A25631EF5BC9}" dt="2025-06-19T15:08:26.156" v="0"/>
        <pc:sldMkLst>
          <pc:docMk/>
          <pc:sldMk cId="927019254" sldId="458"/>
        </pc:sldMkLst>
      </pc:sldChg>
      <pc:sldChg chg="add">
        <pc:chgData name="Garcia, Elma" userId="f2cc6a70-af64-4323-8354-63fdb2cbddcb" providerId="ADAL" clId="{B2FD7549-F7F4-4B72-85A7-A25631EF5BC9}" dt="2025-06-19T15:08:26.156" v="0"/>
        <pc:sldMkLst>
          <pc:docMk/>
          <pc:sldMk cId="3972148905" sldId="459"/>
        </pc:sldMkLst>
      </pc:sldChg>
      <pc:sldChg chg="modSp add mod">
        <pc:chgData name="Garcia, Elma" userId="f2cc6a70-af64-4323-8354-63fdb2cbddcb" providerId="ADAL" clId="{B2FD7549-F7F4-4B72-85A7-A25631EF5BC9}" dt="2025-06-19T15:08:26.312" v="4" actId="27636"/>
        <pc:sldMkLst>
          <pc:docMk/>
          <pc:sldMk cId="3347246210" sldId="460"/>
        </pc:sldMkLst>
        <pc:spChg chg="mod">
          <ac:chgData name="Garcia, Elma" userId="f2cc6a70-af64-4323-8354-63fdb2cbddcb" providerId="ADAL" clId="{B2FD7549-F7F4-4B72-85A7-A25631EF5BC9}" dt="2025-06-19T15:08:26.312" v="4" actId="27636"/>
          <ac:spMkLst>
            <pc:docMk/>
            <pc:sldMk cId="3347246210" sldId="460"/>
            <ac:spMk id="37891" creationId="{00000000-0000-0000-0000-000000000000}"/>
          </ac:spMkLst>
        </pc:spChg>
      </pc:sldChg>
      <pc:sldChg chg="add">
        <pc:chgData name="Garcia, Elma" userId="f2cc6a70-af64-4323-8354-63fdb2cbddcb" providerId="ADAL" clId="{B2FD7549-F7F4-4B72-85A7-A25631EF5BC9}" dt="2025-06-19T15:08:26.156" v="0"/>
        <pc:sldMkLst>
          <pc:docMk/>
          <pc:sldMk cId="2541857747" sldId="461"/>
        </pc:sldMkLst>
      </pc:sldChg>
      <pc:sldChg chg="modSp add mod">
        <pc:chgData name="Garcia, Elma" userId="f2cc6a70-af64-4323-8354-63fdb2cbddcb" providerId="ADAL" clId="{B2FD7549-F7F4-4B72-85A7-A25631EF5BC9}" dt="2025-06-19T15:08:26.312" v="5" actId="27636"/>
        <pc:sldMkLst>
          <pc:docMk/>
          <pc:sldMk cId="2157790973" sldId="462"/>
        </pc:sldMkLst>
        <pc:spChg chg="mod">
          <ac:chgData name="Garcia, Elma" userId="f2cc6a70-af64-4323-8354-63fdb2cbddcb" providerId="ADAL" clId="{B2FD7549-F7F4-4B72-85A7-A25631EF5BC9}" dt="2025-06-19T15:08:26.312" v="5" actId="27636"/>
          <ac:spMkLst>
            <pc:docMk/>
            <pc:sldMk cId="2157790973" sldId="462"/>
            <ac:spMk id="41987" creationId="{00000000-0000-0000-0000-000000000000}"/>
          </ac:spMkLst>
        </pc:spChg>
      </pc:sldChg>
      <pc:sldChg chg="modSp add mod">
        <pc:chgData name="Garcia, Elma" userId="f2cc6a70-af64-4323-8354-63fdb2cbddcb" providerId="ADAL" clId="{B2FD7549-F7F4-4B72-85A7-A25631EF5BC9}" dt="2025-06-19T15:08:26.332" v="6" actId="27636"/>
        <pc:sldMkLst>
          <pc:docMk/>
          <pc:sldMk cId="301401988" sldId="463"/>
        </pc:sldMkLst>
        <pc:spChg chg="mod">
          <ac:chgData name="Garcia, Elma" userId="f2cc6a70-af64-4323-8354-63fdb2cbddcb" providerId="ADAL" clId="{B2FD7549-F7F4-4B72-85A7-A25631EF5BC9}" dt="2025-06-19T15:08:26.332" v="6" actId="27636"/>
          <ac:spMkLst>
            <pc:docMk/>
            <pc:sldMk cId="301401988" sldId="463"/>
            <ac:spMk id="44034" creationId="{00000000-0000-0000-0000-000000000000}"/>
          </ac:spMkLst>
        </pc:spChg>
      </pc:sldChg>
      <pc:sldChg chg="add">
        <pc:chgData name="Garcia, Elma" userId="f2cc6a70-af64-4323-8354-63fdb2cbddcb" providerId="ADAL" clId="{B2FD7549-F7F4-4B72-85A7-A25631EF5BC9}" dt="2025-06-19T15:08:26.156" v="0"/>
        <pc:sldMkLst>
          <pc:docMk/>
          <pc:sldMk cId="1531401148" sldId="464"/>
        </pc:sldMkLst>
      </pc:sldChg>
      <pc:sldChg chg="add">
        <pc:chgData name="Garcia, Elma" userId="f2cc6a70-af64-4323-8354-63fdb2cbddcb" providerId="ADAL" clId="{B2FD7549-F7F4-4B72-85A7-A25631EF5BC9}" dt="2025-06-19T15:08:26.156" v="0"/>
        <pc:sldMkLst>
          <pc:docMk/>
          <pc:sldMk cId="17056135" sldId="465"/>
        </pc:sldMkLst>
      </pc:sldChg>
      <pc:sldChg chg="add">
        <pc:chgData name="Garcia, Elma" userId="f2cc6a70-af64-4323-8354-63fdb2cbddcb" providerId="ADAL" clId="{B2FD7549-F7F4-4B72-85A7-A25631EF5BC9}" dt="2025-06-19T15:08:26.156" v="0"/>
        <pc:sldMkLst>
          <pc:docMk/>
          <pc:sldMk cId="2813236839" sldId="466"/>
        </pc:sldMkLst>
      </pc:sldChg>
      <pc:sldChg chg="add">
        <pc:chgData name="Garcia, Elma" userId="f2cc6a70-af64-4323-8354-63fdb2cbddcb" providerId="ADAL" clId="{B2FD7549-F7F4-4B72-85A7-A25631EF5BC9}" dt="2025-06-19T15:08:26.156" v="0"/>
        <pc:sldMkLst>
          <pc:docMk/>
          <pc:sldMk cId="2021931910" sldId="467"/>
        </pc:sldMkLst>
      </pc:sldChg>
      <pc:sldChg chg="add">
        <pc:chgData name="Garcia, Elma" userId="f2cc6a70-af64-4323-8354-63fdb2cbddcb" providerId="ADAL" clId="{B2FD7549-F7F4-4B72-85A7-A25631EF5BC9}" dt="2025-06-19T15:08:26.156" v="0"/>
        <pc:sldMkLst>
          <pc:docMk/>
          <pc:sldMk cId="663394662" sldId="468"/>
        </pc:sldMkLst>
      </pc:sldChg>
      <pc:sldChg chg="add">
        <pc:chgData name="Garcia, Elma" userId="f2cc6a70-af64-4323-8354-63fdb2cbddcb" providerId="ADAL" clId="{B2FD7549-F7F4-4B72-85A7-A25631EF5BC9}" dt="2025-06-19T15:08:26.156" v="0"/>
        <pc:sldMkLst>
          <pc:docMk/>
          <pc:sldMk cId="2655125248" sldId="469"/>
        </pc:sldMkLst>
      </pc:sldChg>
      <pc:sldChg chg="add">
        <pc:chgData name="Garcia, Elma" userId="f2cc6a70-af64-4323-8354-63fdb2cbddcb" providerId="ADAL" clId="{B2FD7549-F7F4-4B72-85A7-A25631EF5BC9}" dt="2025-06-19T15:08:26.156" v="0"/>
        <pc:sldMkLst>
          <pc:docMk/>
          <pc:sldMk cId="1802837185" sldId="470"/>
        </pc:sldMkLst>
      </pc:sldChg>
      <pc:sldChg chg="add modTransition">
        <pc:chgData name="Garcia, Elma" userId="f2cc6a70-af64-4323-8354-63fdb2cbddcb" providerId="ADAL" clId="{B2FD7549-F7F4-4B72-85A7-A25631EF5BC9}" dt="2025-06-19T15:08:26.156" v="0"/>
        <pc:sldMkLst>
          <pc:docMk/>
          <pc:sldMk cId="2583714892" sldId="471"/>
        </pc:sldMkLst>
      </pc:sldChg>
      <pc:sldChg chg="modSp add mod">
        <pc:chgData name="Garcia, Elma" userId="f2cc6a70-af64-4323-8354-63fdb2cbddcb" providerId="ADAL" clId="{B2FD7549-F7F4-4B72-85A7-A25631EF5BC9}" dt="2025-06-19T15:11:17.291" v="42" actId="14100"/>
        <pc:sldMkLst>
          <pc:docMk/>
          <pc:sldMk cId="1757386864" sldId="472"/>
        </pc:sldMkLst>
        <pc:spChg chg="mod">
          <ac:chgData name="Garcia, Elma" userId="f2cc6a70-af64-4323-8354-63fdb2cbddcb" providerId="ADAL" clId="{B2FD7549-F7F4-4B72-85A7-A25631EF5BC9}" dt="2025-06-19T15:11:17.291" v="42" actId="14100"/>
          <ac:spMkLst>
            <pc:docMk/>
            <pc:sldMk cId="1757386864" sldId="472"/>
            <ac:spMk id="62466" creationId="{00000000-0000-0000-0000-000000000000}"/>
          </ac:spMkLst>
        </pc:spChg>
        <pc:spChg chg="mod">
          <ac:chgData name="Garcia, Elma" userId="f2cc6a70-af64-4323-8354-63fdb2cbddcb" providerId="ADAL" clId="{B2FD7549-F7F4-4B72-85A7-A25631EF5BC9}" dt="2025-06-19T15:08:26.344" v="7" actId="27636"/>
          <ac:spMkLst>
            <pc:docMk/>
            <pc:sldMk cId="1757386864" sldId="472"/>
            <ac:spMk id="62468" creationId="{00000000-0000-0000-0000-000000000000}"/>
          </ac:spMkLst>
        </pc:spChg>
      </pc:sldChg>
      <pc:sldChg chg="modSp add mod">
        <pc:chgData name="Garcia, Elma" userId="f2cc6a70-af64-4323-8354-63fdb2cbddcb" providerId="ADAL" clId="{B2FD7549-F7F4-4B72-85A7-A25631EF5BC9}" dt="2025-06-19T15:11:23.622" v="43" actId="14100"/>
        <pc:sldMkLst>
          <pc:docMk/>
          <pc:sldMk cId="3157708382" sldId="473"/>
        </pc:sldMkLst>
        <pc:spChg chg="mod">
          <ac:chgData name="Garcia, Elma" userId="f2cc6a70-af64-4323-8354-63fdb2cbddcb" providerId="ADAL" clId="{B2FD7549-F7F4-4B72-85A7-A25631EF5BC9}" dt="2025-06-19T15:11:23.622" v="43" actId="14100"/>
          <ac:spMkLst>
            <pc:docMk/>
            <pc:sldMk cId="3157708382" sldId="473"/>
            <ac:spMk id="64514" creationId="{00000000-0000-0000-0000-000000000000}"/>
          </ac:spMkLst>
        </pc:spChg>
        <pc:spChg chg="mod">
          <ac:chgData name="Garcia, Elma" userId="f2cc6a70-af64-4323-8354-63fdb2cbddcb" providerId="ADAL" clId="{B2FD7549-F7F4-4B72-85A7-A25631EF5BC9}" dt="2025-06-19T15:08:26.350" v="8" actId="27636"/>
          <ac:spMkLst>
            <pc:docMk/>
            <pc:sldMk cId="3157708382" sldId="473"/>
            <ac:spMk id="64516" creationId="{00000000-0000-0000-0000-000000000000}"/>
          </ac:spMkLst>
        </pc:spChg>
      </pc:sldChg>
      <pc:sldChg chg="modSp add mod">
        <pc:chgData name="Garcia, Elma" userId="f2cc6a70-af64-4323-8354-63fdb2cbddcb" providerId="ADAL" clId="{B2FD7549-F7F4-4B72-85A7-A25631EF5BC9}" dt="2025-06-19T15:11:28.609" v="44" actId="14100"/>
        <pc:sldMkLst>
          <pc:docMk/>
          <pc:sldMk cId="3101866939" sldId="474"/>
        </pc:sldMkLst>
        <pc:spChg chg="mod">
          <ac:chgData name="Garcia, Elma" userId="f2cc6a70-af64-4323-8354-63fdb2cbddcb" providerId="ADAL" clId="{B2FD7549-F7F4-4B72-85A7-A25631EF5BC9}" dt="2025-06-19T15:11:28.609" v="44" actId="14100"/>
          <ac:spMkLst>
            <pc:docMk/>
            <pc:sldMk cId="3101866939" sldId="474"/>
            <ac:spMk id="66562" creationId="{00000000-0000-0000-0000-000000000000}"/>
          </ac:spMkLst>
        </pc:spChg>
      </pc:sldChg>
      <pc:sldChg chg="modSp add mod">
        <pc:chgData name="Garcia, Elma" userId="f2cc6a70-af64-4323-8354-63fdb2cbddcb" providerId="ADAL" clId="{B2FD7549-F7F4-4B72-85A7-A25631EF5BC9}" dt="2025-06-19T15:11:33.458" v="45" actId="14100"/>
        <pc:sldMkLst>
          <pc:docMk/>
          <pc:sldMk cId="1004631013" sldId="475"/>
        </pc:sldMkLst>
        <pc:spChg chg="mod">
          <ac:chgData name="Garcia, Elma" userId="f2cc6a70-af64-4323-8354-63fdb2cbddcb" providerId="ADAL" clId="{B2FD7549-F7F4-4B72-85A7-A25631EF5BC9}" dt="2025-06-19T15:11:33.458" v="45" actId="14100"/>
          <ac:spMkLst>
            <pc:docMk/>
            <pc:sldMk cId="1004631013" sldId="475"/>
            <ac:spMk id="68610" creationId="{00000000-0000-0000-0000-000000000000}"/>
          </ac:spMkLst>
        </pc:spChg>
        <pc:spChg chg="mod">
          <ac:chgData name="Garcia, Elma" userId="f2cc6a70-af64-4323-8354-63fdb2cbddcb" providerId="ADAL" clId="{B2FD7549-F7F4-4B72-85A7-A25631EF5BC9}" dt="2025-06-19T15:08:26.357" v="9" actId="27636"/>
          <ac:spMkLst>
            <pc:docMk/>
            <pc:sldMk cId="1004631013" sldId="475"/>
            <ac:spMk id="68612" creationId="{00000000-0000-0000-0000-000000000000}"/>
          </ac:spMkLst>
        </pc:spChg>
      </pc:sldChg>
      <pc:sldChg chg="modSp add mod">
        <pc:chgData name="Garcia, Elma" userId="f2cc6a70-af64-4323-8354-63fdb2cbddcb" providerId="ADAL" clId="{B2FD7549-F7F4-4B72-85A7-A25631EF5BC9}" dt="2025-06-19T15:08:26.361" v="10" actId="27636"/>
        <pc:sldMkLst>
          <pc:docMk/>
          <pc:sldMk cId="2480376812" sldId="476"/>
        </pc:sldMkLst>
        <pc:spChg chg="mod">
          <ac:chgData name="Garcia, Elma" userId="f2cc6a70-af64-4323-8354-63fdb2cbddcb" providerId="ADAL" clId="{B2FD7549-F7F4-4B72-85A7-A25631EF5BC9}" dt="2025-06-19T15:08:26.361" v="10" actId="27636"/>
          <ac:spMkLst>
            <pc:docMk/>
            <pc:sldMk cId="2480376812" sldId="476"/>
            <ac:spMk id="70660" creationId="{00000000-0000-0000-0000-000000000000}"/>
          </ac:spMkLst>
        </pc:spChg>
      </pc:sldChg>
      <pc:sldChg chg="add">
        <pc:chgData name="Garcia, Elma" userId="f2cc6a70-af64-4323-8354-63fdb2cbddcb" providerId="ADAL" clId="{B2FD7549-F7F4-4B72-85A7-A25631EF5BC9}" dt="2025-06-19T15:08:26.156" v="0"/>
        <pc:sldMkLst>
          <pc:docMk/>
          <pc:sldMk cId="850878304" sldId="477"/>
        </pc:sldMkLst>
      </pc:sldChg>
      <pc:sldChg chg="modSp add mod">
        <pc:chgData name="Garcia, Elma" userId="f2cc6a70-af64-4323-8354-63fdb2cbddcb" providerId="ADAL" clId="{B2FD7549-F7F4-4B72-85A7-A25631EF5BC9}" dt="2025-06-19T15:13:02.959" v="54" actId="14100"/>
        <pc:sldMkLst>
          <pc:docMk/>
          <pc:sldMk cId="375535202" sldId="478"/>
        </pc:sldMkLst>
        <pc:spChg chg="mod">
          <ac:chgData name="Garcia, Elma" userId="f2cc6a70-af64-4323-8354-63fdb2cbddcb" providerId="ADAL" clId="{B2FD7549-F7F4-4B72-85A7-A25631EF5BC9}" dt="2025-06-19T15:13:02.959" v="54" actId="14100"/>
          <ac:spMkLst>
            <pc:docMk/>
            <pc:sldMk cId="375535202" sldId="478"/>
            <ac:spMk id="3" creationId="{00000000-0000-0000-0000-000000000000}"/>
          </ac:spMkLst>
        </pc:spChg>
        <pc:spChg chg="mod">
          <ac:chgData name="Garcia, Elma" userId="f2cc6a70-af64-4323-8354-63fdb2cbddcb" providerId="ADAL" clId="{B2FD7549-F7F4-4B72-85A7-A25631EF5BC9}" dt="2025-06-19T15:11:54.538" v="48" actId="14100"/>
          <ac:spMkLst>
            <pc:docMk/>
            <pc:sldMk cId="375535202" sldId="478"/>
            <ac:spMk id="74754" creationId="{00000000-0000-0000-0000-000000000000}"/>
          </ac:spMkLst>
        </pc:spChg>
        <pc:spChg chg="mod">
          <ac:chgData name="Garcia, Elma" userId="f2cc6a70-af64-4323-8354-63fdb2cbddcb" providerId="ADAL" clId="{B2FD7549-F7F4-4B72-85A7-A25631EF5BC9}" dt="2025-06-19T15:12:15.909" v="51" actId="14100"/>
          <ac:spMkLst>
            <pc:docMk/>
            <pc:sldMk cId="375535202" sldId="478"/>
            <ac:spMk id="74755" creationId="{00000000-0000-0000-0000-000000000000}"/>
          </ac:spMkLst>
        </pc:spChg>
        <pc:spChg chg="mod">
          <ac:chgData name="Garcia, Elma" userId="f2cc6a70-af64-4323-8354-63fdb2cbddcb" providerId="ADAL" clId="{B2FD7549-F7F4-4B72-85A7-A25631EF5BC9}" dt="2025-06-19T15:11:50.517" v="47" actId="14100"/>
          <ac:spMkLst>
            <pc:docMk/>
            <pc:sldMk cId="375535202" sldId="478"/>
            <ac:spMk id="74756" creationId="{00000000-0000-0000-0000-000000000000}"/>
          </ac:spMkLst>
        </pc:spChg>
      </pc:sldChg>
      <pc:sldChg chg="add">
        <pc:chgData name="Garcia, Elma" userId="f2cc6a70-af64-4323-8354-63fdb2cbddcb" providerId="ADAL" clId="{B2FD7549-F7F4-4B72-85A7-A25631EF5BC9}" dt="2025-06-19T15:08:26.156" v="0"/>
        <pc:sldMkLst>
          <pc:docMk/>
          <pc:sldMk cId="2909212274" sldId="479"/>
        </pc:sldMkLst>
      </pc:sldChg>
      <pc:sldChg chg="add">
        <pc:chgData name="Garcia, Elma" userId="f2cc6a70-af64-4323-8354-63fdb2cbddcb" providerId="ADAL" clId="{B2FD7549-F7F4-4B72-85A7-A25631EF5BC9}" dt="2025-06-19T15:08:26.156" v="0"/>
        <pc:sldMkLst>
          <pc:docMk/>
          <pc:sldMk cId="587420248" sldId="4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6/24/2025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10_0037&amp;src_anchor_name=1910.37(b)(6)"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840FA418-0375-4CBB-8535-617788748973}" type="slidenum">
              <a:rPr lang="en-US" altLang="en-US" smtClean="0">
                <a:latin typeface="Times New Roman" panose="02020603050405020304" pitchFamily="18" charset="0"/>
              </a:rPr>
              <a:pPr>
                <a:spcBef>
                  <a:spcPct val="0"/>
                </a:spcBef>
              </a:pPr>
              <a:t>1</a:t>
            </a:fld>
            <a:endParaRPr lang="en-US"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Revision: 01/02/18</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34974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xfrm>
            <a:off x="426932" y="4364135"/>
            <a:ext cx="5898270" cy="4479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altLang="en-US" dirty="0">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33BABA5-0900-4F77-A60D-D522FD12D618}" type="slidenum">
              <a:rPr lang="en-US" altLang="en-US" smtClean="0">
                <a:latin typeface="Times New Roman" panose="02020603050405020304" pitchFamily="18" charset="0"/>
              </a:rPr>
              <a:pPr>
                <a:spcBef>
                  <a:spcPct val="0"/>
                </a:spcBef>
              </a:pPr>
              <a:t>10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047691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8C885A5-084A-4243-A3B2-634780F893F6}" type="slidenum">
              <a:rPr lang="en-US" altLang="en-US" smtClean="0">
                <a:latin typeface="Times New Roman" panose="02020603050405020304" pitchFamily="18" charset="0"/>
              </a:rPr>
              <a:pPr>
                <a:spcBef>
                  <a:spcPct val="0"/>
                </a:spcBef>
              </a:pPr>
              <a:t>11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22402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1D10BB3-6E12-4F67-A73C-777EEE572C65}" type="slidenum">
              <a:rPr lang="en-US" altLang="en-US" smtClean="0">
                <a:latin typeface="Times New Roman" panose="02020603050405020304" pitchFamily="18" charset="0"/>
              </a:rPr>
              <a:pPr>
                <a:spcBef>
                  <a:spcPct val="0"/>
                </a:spcBef>
              </a:pPr>
              <a:t>12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387066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1D10BB3-6E12-4F67-A73C-777EEE572C65}" type="slidenum">
              <a:rPr lang="en-US" altLang="en-US" smtClean="0">
                <a:latin typeface="Times New Roman" panose="02020603050405020304" pitchFamily="18" charset="0"/>
              </a:rPr>
              <a:pPr>
                <a:spcBef>
                  <a:spcPct val="0"/>
                </a:spcBef>
              </a:pPr>
              <a:t>13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945524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xfrm>
            <a:off x="805026" y="4291530"/>
            <a:ext cx="5217700" cy="413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52BF552-76EF-49F6-9F9C-B576D513B7E5}" type="slidenum">
              <a:rPr lang="en-US" altLang="en-US" smtClean="0">
                <a:latin typeface="Times New Roman" panose="02020603050405020304" pitchFamily="18" charset="0"/>
              </a:rPr>
              <a:pPr>
                <a:spcBef>
                  <a:spcPct val="0"/>
                </a:spcBef>
              </a:pPr>
              <a:t>14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822682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xfrm>
            <a:off x="653788" y="4291530"/>
            <a:ext cx="5293319" cy="413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dirty="0">
              <a:latin typeface="Arial" panose="020B0604020202020204" pitchFamily="34" charset="0"/>
            </a:endParaRPr>
          </a:p>
          <a:p>
            <a:endParaRPr lang="en-US" altLang="en-US" sz="800" dirty="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0CF8C3F-2A0A-4BB2-B8EE-FD42A2E49A1E}" type="slidenum">
              <a:rPr lang="en-US" altLang="en-US" smtClean="0">
                <a:latin typeface="Times New Roman" panose="02020603050405020304" pitchFamily="18" charset="0"/>
              </a:rPr>
              <a:pPr>
                <a:spcBef>
                  <a:spcPct val="0"/>
                </a:spcBef>
              </a:pPr>
              <a:t>15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16828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1493A32-3D05-4553-9A1C-DFDAC94DFA6C}" type="slidenum">
              <a:rPr lang="en-US" altLang="en-US" smtClean="0">
                <a:latin typeface="Times New Roman" panose="02020603050405020304" pitchFamily="18" charset="0"/>
              </a:rPr>
              <a:pPr>
                <a:spcBef>
                  <a:spcPct val="0"/>
                </a:spcBef>
              </a:pPr>
              <a:t>16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236651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A6DA007-2C19-48EF-B13C-D935DB3712F1}" type="slidenum">
              <a:rPr lang="en-US" altLang="en-US" smtClean="0">
                <a:latin typeface="Times New Roman" panose="02020603050405020304" pitchFamily="18" charset="0"/>
              </a:rPr>
              <a:pPr>
                <a:spcBef>
                  <a:spcPct val="0"/>
                </a:spcBef>
              </a:pPr>
              <a:t>17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576412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A09B7EC-84BA-41FE-9DC3-1DFECC6883E7}" type="slidenum">
              <a:rPr lang="en-US" altLang="en-US" smtClean="0">
                <a:latin typeface="Times New Roman" panose="02020603050405020304" pitchFamily="18" charset="0"/>
              </a:rPr>
              <a:pPr>
                <a:spcBef>
                  <a:spcPct val="0"/>
                </a:spcBef>
              </a:pPr>
              <a:t>18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707561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8F4C16D-F1DA-4495-AAB5-9359BE614639}" type="slidenum">
              <a:rPr lang="en-US" altLang="en-US" smtClean="0">
                <a:latin typeface="Times New Roman" panose="02020603050405020304" pitchFamily="18" charset="0"/>
              </a:rPr>
              <a:pPr>
                <a:spcBef>
                  <a:spcPct val="0"/>
                </a:spcBef>
              </a:pPr>
              <a:t>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08353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6733E67-3553-437D-8898-D3ADDAF13761}" type="slidenum">
              <a:rPr lang="en-US" altLang="en-US" smtClean="0">
                <a:latin typeface="Times New Roman" panose="02020603050405020304" pitchFamily="18" charset="0"/>
              </a:rPr>
              <a:pPr>
                <a:spcBef>
                  <a:spcPct val="0"/>
                </a:spcBef>
              </a:pPr>
              <a:t>2</a:t>
            </a:fld>
            <a:endParaRPr lang="en-US" altLang="en-US">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653789" y="4291530"/>
            <a:ext cx="5595794" cy="44016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108815" indent="-108815"/>
            <a:endParaRPr lang="en-US" altLang="en-US" dirty="0">
              <a:latin typeface="Arial" panose="020B0604020202020204" pitchFamily="34" charset="0"/>
            </a:endParaRPr>
          </a:p>
        </p:txBody>
      </p:sp>
    </p:spTree>
    <p:extLst>
      <p:ext uri="{BB962C8B-B14F-4D97-AF65-F5344CB8AC3E}">
        <p14:creationId xmlns:p14="http://schemas.microsoft.com/office/powerpoint/2010/main" val="2841243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latin typeface="Arial" panose="020B0604020202020204" pitchFamily="34" charset="0"/>
            </a:endParaRPr>
          </a:p>
          <a:p>
            <a:endParaRPr lang="en-US" altLang="en-US" dirty="0">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7A67957-7F1A-4027-871E-B25F9DB17BC8}" type="slidenum">
              <a:rPr lang="en-US" altLang="en-US" smtClean="0">
                <a:latin typeface="Times New Roman" panose="02020603050405020304" pitchFamily="18" charset="0"/>
              </a:rPr>
              <a:pPr>
                <a:spcBef>
                  <a:spcPct val="0"/>
                </a:spcBef>
              </a:pPr>
              <a:t>20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958326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D440908-5535-48F7-9D3A-A9910DE5A764}" type="slidenum">
              <a:rPr lang="en-US" altLang="en-US" smtClean="0">
                <a:latin typeface="Times New Roman" panose="02020603050405020304" pitchFamily="18" charset="0"/>
              </a:rPr>
              <a:pPr>
                <a:spcBef>
                  <a:spcPct val="0"/>
                </a:spcBef>
              </a:pPr>
              <a:t>21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88153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b="1" dirty="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70769D30-8FF1-4778-94D0-F35BA3E87D2C}" type="slidenum">
              <a:rPr lang="en-US" altLang="en-US" smtClean="0">
                <a:latin typeface="Times New Roman" panose="02020603050405020304" pitchFamily="18" charset="0"/>
              </a:rPr>
              <a:pPr>
                <a:spcBef>
                  <a:spcPct val="0"/>
                </a:spcBef>
              </a:pPr>
              <a:t>22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118557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latin typeface="Arial" panose="020B0604020202020204" pitchFamily="34" charset="0"/>
              <a:hlinkClick r:id="rId3" action="ppaction://hlinkfile"/>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556A7EA-EFD8-4E78-9109-219AD18D7BFB}" type="slidenum">
              <a:rPr lang="en-US" altLang="en-US" smtClean="0">
                <a:latin typeface="Times New Roman" panose="02020603050405020304" pitchFamily="18" charset="0"/>
              </a:rPr>
              <a:pPr>
                <a:spcBef>
                  <a:spcPct val="0"/>
                </a:spcBef>
              </a:pPr>
              <a:t>23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415775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2E35425-AB1A-4B1D-8CD6-CC19E8A1FC1E}" type="slidenum">
              <a:rPr lang="en-US" altLang="en-US" smtClean="0">
                <a:latin typeface="Times New Roman" panose="02020603050405020304" pitchFamily="18" charset="0"/>
              </a:rPr>
              <a:pPr>
                <a:spcBef>
                  <a:spcPct val="0"/>
                </a:spcBef>
              </a:pPr>
              <a:t>24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367217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615D05D-5989-437D-AE77-4D2B7FBFC1EA}" type="slidenum">
              <a:rPr lang="en-US" altLang="en-US" smtClean="0">
                <a:latin typeface="Times New Roman" panose="02020603050405020304" pitchFamily="18" charset="0"/>
              </a:rPr>
              <a:pPr>
                <a:spcBef>
                  <a:spcPct val="0"/>
                </a:spcBef>
              </a:pPr>
              <a:t>25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856551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9BDE5F64-55D1-4AE9-B578-D5A45EDA1753}" type="slidenum">
              <a:rPr lang="en-US" altLang="en-US" smtClean="0">
                <a:latin typeface="Times New Roman" panose="02020603050405020304" pitchFamily="18" charset="0"/>
              </a:rPr>
              <a:pPr>
                <a:spcBef>
                  <a:spcPct val="0"/>
                </a:spcBef>
              </a:pPr>
              <a:t>26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690827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44A219C-EE88-42A5-A6A4-0E6CB039C4C2}" type="slidenum">
              <a:rPr lang="en-US" altLang="en-US" smtClean="0">
                <a:latin typeface="Times New Roman" panose="02020603050405020304" pitchFamily="18" charset="0"/>
              </a:rPr>
              <a:pPr>
                <a:spcBef>
                  <a:spcPct val="0"/>
                </a:spcBef>
              </a:pPr>
              <a:t>27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835262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1200" dirty="0">
              <a:latin typeface="Arial" panose="020B0604020202020204" pitchFamily="34" charset="0"/>
            </a:endParaRPr>
          </a:p>
          <a:p>
            <a:pPr>
              <a:lnSpc>
                <a:spcPct val="80000"/>
              </a:lnSpc>
            </a:pPr>
            <a:endParaRPr lang="en-US" altLang="en-US" sz="1200" dirty="0">
              <a:latin typeface="Arial" panose="020B0604020202020204" pitchFamily="34" charset="0"/>
            </a:endParaRPr>
          </a:p>
          <a:p>
            <a:pPr>
              <a:lnSpc>
                <a:spcPct val="80000"/>
              </a:lnSpc>
            </a:pPr>
            <a:endParaRPr lang="en-US" altLang="en-US" sz="1200" dirty="0">
              <a:latin typeface="Arial" panose="020B0604020202020204" pitchFamily="34" charset="0"/>
            </a:endParaRPr>
          </a:p>
          <a:p>
            <a:pPr>
              <a:lnSpc>
                <a:spcPct val="80000"/>
              </a:lnSpc>
            </a:pPr>
            <a:endParaRPr lang="en-US" altLang="en-US" sz="1200" dirty="0">
              <a:latin typeface="Arial" panose="020B0604020202020204" pitchFamily="34" charset="0"/>
            </a:endParaRPr>
          </a:p>
          <a:p>
            <a:pPr>
              <a:lnSpc>
                <a:spcPct val="80000"/>
              </a:lnSpc>
            </a:pPr>
            <a:endParaRPr lang="en-US" altLang="en-US" sz="800" dirty="0">
              <a:latin typeface="Arial" panose="020B0604020202020204" pitchFamily="34" charset="0"/>
            </a:endParaRPr>
          </a:p>
          <a:p>
            <a:pPr>
              <a:lnSpc>
                <a:spcPct val="80000"/>
              </a:lnSpc>
            </a:pPr>
            <a:endParaRPr lang="en-US" altLang="en-US" sz="800" dirty="0">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004A50E-4C97-46C9-B5A9-4DA008989925}" type="slidenum">
              <a:rPr lang="en-US" altLang="en-US" smtClean="0">
                <a:latin typeface="Times New Roman" panose="02020603050405020304" pitchFamily="18" charset="0"/>
              </a:rPr>
              <a:pPr>
                <a:spcBef>
                  <a:spcPct val="0"/>
                </a:spcBef>
              </a:pPr>
              <a:t>28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942050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t>
            </a:r>
            <a:endParaRPr lang="en-US" altLang="en-US" b="1" dirty="0">
              <a:solidFill>
                <a:schemeClr val="tx1"/>
              </a:solidFill>
              <a:latin typeface="Arial" panose="020B0604020202020204" pitchFamily="34" charset="0"/>
            </a:endParaRPr>
          </a:p>
        </p:txBody>
      </p:sp>
      <p:sp>
        <p:nvSpPr>
          <p:cNvPr id="61444" name="Slide Number Placeholder 3"/>
          <p:cNvSpPr txBox="1">
            <a:spLocks noGrp="1"/>
          </p:cNvSpPr>
          <p:nvPr/>
        </p:nvSpPr>
        <p:spPr bwMode="auto">
          <a:xfrm>
            <a:off x="3911701" y="8728268"/>
            <a:ext cx="2990095" cy="4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49" tIns="0" rIns="19449" bIns="0" anchor="b"/>
          <a:lstStyle>
            <a:lvl1pPr defTabSz="939800">
              <a:spcBef>
                <a:spcPct val="30000"/>
              </a:spcBef>
              <a:defRPr sz="1000">
                <a:solidFill>
                  <a:schemeClr val="tx1"/>
                </a:solidFill>
                <a:latin typeface="Arial" panose="020B0604020202020204" pitchFamily="34" charset="0"/>
              </a:defRPr>
            </a:lvl1pPr>
            <a:lvl2pPr marL="742950" indent="-285750" defTabSz="939800">
              <a:spcBef>
                <a:spcPct val="30000"/>
              </a:spcBef>
              <a:defRPr sz="1000">
                <a:solidFill>
                  <a:schemeClr val="tx1"/>
                </a:solidFill>
                <a:latin typeface="Arial" panose="020B0604020202020204" pitchFamily="34" charset="0"/>
              </a:defRPr>
            </a:lvl2pPr>
            <a:lvl3pPr marL="1143000" indent="-228600" defTabSz="939800">
              <a:spcBef>
                <a:spcPct val="30000"/>
              </a:spcBef>
              <a:defRPr sz="1000">
                <a:solidFill>
                  <a:schemeClr val="tx1"/>
                </a:solidFill>
                <a:latin typeface="Arial" panose="020B0604020202020204" pitchFamily="34" charset="0"/>
              </a:defRPr>
            </a:lvl3pPr>
            <a:lvl4pPr marL="1600200" indent="-228600" defTabSz="939800">
              <a:spcBef>
                <a:spcPct val="30000"/>
              </a:spcBef>
              <a:defRPr sz="1000">
                <a:solidFill>
                  <a:schemeClr val="tx1"/>
                </a:solidFill>
                <a:latin typeface="Arial" panose="020B0604020202020204" pitchFamily="34" charset="0"/>
              </a:defRPr>
            </a:lvl4pPr>
            <a:lvl5pPr marL="2057400" indent="-228600" defTabSz="939800">
              <a:spcBef>
                <a:spcPct val="30000"/>
              </a:spcBef>
              <a:defRPr sz="10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E5EA7CBA-14A2-4284-85E1-D480167594CA}" type="slidenum">
              <a:rPr lang="en-US" altLang="en-US" i="1" u="none">
                <a:latin typeface="Times New Roman" panose="02020603050405020304" pitchFamily="18" charset="0"/>
              </a:rPr>
              <a:pPr algn="r">
                <a:spcBef>
                  <a:spcPct val="0"/>
                </a:spcBef>
              </a:pPr>
              <a:t>29</a:t>
            </a:fld>
            <a:endParaRPr lang="en-US" altLang="en-US" i="1" u="none">
              <a:latin typeface="Times New Roman" panose="02020603050405020304" pitchFamily="18" charset="0"/>
            </a:endParaRPr>
          </a:p>
        </p:txBody>
      </p:sp>
    </p:spTree>
    <p:extLst>
      <p:ext uri="{BB962C8B-B14F-4D97-AF65-F5344CB8AC3E}">
        <p14:creationId xmlns:p14="http://schemas.microsoft.com/office/powerpoint/2010/main" val="4053473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8815" indent="-108815"/>
            <a:endParaRPr lang="en-US" altLang="en-US" dirty="0">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8C228E91-FF3A-4780-B84A-C3B2B31D5389}" type="slidenum">
              <a:rPr lang="en-US" altLang="en-US" smtClean="0">
                <a:latin typeface="Times New Roman" panose="02020603050405020304" pitchFamily="18" charset="0"/>
              </a:rPr>
              <a:pPr>
                <a:spcBef>
                  <a:spcPct val="0"/>
                </a:spcBef>
              </a:pPr>
              <a:t>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879375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30245" indent="-230245">
              <a:defRPr/>
            </a:pPr>
            <a:endParaRPr lang="en-US" dirty="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33CB4D5-D71F-4042-A2C1-E6ABC7F715E6}" type="slidenum">
              <a:rPr lang="en-US" altLang="en-US" smtClean="0">
                <a:latin typeface="Times New Roman" panose="02020603050405020304" pitchFamily="18" charset="0"/>
              </a:rPr>
              <a:pPr>
                <a:spcBef>
                  <a:spcPct val="0"/>
                </a:spcBef>
              </a:pPr>
              <a:t>30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60579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xfrm>
            <a:off x="502551" y="4364135"/>
            <a:ext cx="5745456" cy="413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30EC22E-4019-4787-AB89-5128836A1922}" type="slidenum">
              <a:rPr lang="en-US" altLang="en-US" smtClean="0">
                <a:latin typeface="Times New Roman" panose="02020603050405020304" pitchFamily="18" charset="0"/>
              </a:rPr>
              <a:pPr>
                <a:spcBef>
                  <a:spcPct val="0"/>
                </a:spcBef>
              </a:pPr>
              <a:t>31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844481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ln/>
        </p:spPr>
        <p:txBody>
          <a:bodyPr/>
          <a:lstStyle/>
          <a:p>
            <a:pPr>
              <a:defRPr/>
            </a:pPr>
            <a:endParaRPr lang="en-US" dirty="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F635CEC-2079-4C57-ADFA-682FD7A22ABB}" type="slidenum">
              <a:rPr lang="en-US" altLang="en-US" smtClean="0">
                <a:latin typeface="Times New Roman" panose="02020603050405020304" pitchFamily="18" charset="0"/>
              </a:rPr>
              <a:pPr>
                <a:spcBef>
                  <a:spcPct val="0"/>
                </a:spcBef>
              </a:pPr>
              <a:t>32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113780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b="1" dirty="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237464B-1443-4634-9839-E6319A230DB7}" type="slidenum">
              <a:rPr lang="en-US" altLang="en-US" smtClean="0">
                <a:latin typeface="Times New Roman" panose="02020603050405020304" pitchFamily="18" charset="0"/>
              </a:rPr>
              <a:pPr>
                <a:spcBef>
                  <a:spcPct val="0"/>
                </a:spcBef>
              </a:pPr>
              <a:t>33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463807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BCB75A9-04EA-4690-99A3-5C63050BB6A6}" type="slidenum">
              <a:rPr lang="en-US" altLang="en-US" smtClean="0">
                <a:latin typeface="Times New Roman" panose="02020603050405020304" pitchFamily="18" charset="0"/>
              </a:rPr>
              <a:pPr>
                <a:spcBef>
                  <a:spcPct val="0"/>
                </a:spcBef>
              </a:pPr>
              <a:t>34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087403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200" dirty="0">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79F5525-60D2-400C-9CA2-05785BE4BD1C}" type="slidenum">
              <a:rPr lang="en-US" altLang="en-US" smtClean="0">
                <a:latin typeface="Times New Roman" panose="02020603050405020304" pitchFamily="18" charset="0"/>
              </a:rPr>
              <a:pPr>
                <a:spcBef>
                  <a:spcPct val="0"/>
                </a:spcBef>
              </a:pPr>
              <a:t>35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12401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682750" y="311150"/>
            <a:ext cx="3235325" cy="2427288"/>
          </a:xfrm>
          <a:ln/>
        </p:spPr>
      </p:sp>
      <p:sp>
        <p:nvSpPr>
          <p:cNvPr id="75779" name="Notes Placeholder 2"/>
          <p:cNvSpPr>
            <a:spLocks noGrp="1"/>
          </p:cNvSpPr>
          <p:nvPr>
            <p:ph type="body" idx="1"/>
          </p:nvPr>
        </p:nvSpPr>
        <p:spPr>
          <a:xfrm>
            <a:off x="158750" y="2901950"/>
            <a:ext cx="6654458" cy="59412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altLang="en-US" sz="800" dirty="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8650BEC-2F58-4C4F-8AB4-7D433391CD63}" type="slidenum">
              <a:rPr lang="en-US" altLang="en-US" smtClean="0">
                <a:latin typeface="Times New Roman" panose="02020603050405020304" pitchFamily="18" charset="0"/>
              </a:rPr>
              <a:pPr>
                <a:spcBef>
                  <a:spcPct val="0"/>
                </a:spcBef>
              </a:pPr>
              <a:t>36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88934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xfrm>
            <a:off x="880645" y="4215770"/>
            <a:ext cx="4990844" cy="5379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800" dirty="0">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AE27E48-714C-4AFC-89A8-BA7EE59BE2DB}" type="slidenum">
              <a:rPr lang="en-US" altLang="en-US" smtClean="0">
                <a:latin typeface="Times New Roman" panose="02020603050405020304" pitchFamily="18" charset="0"/>
              </a:rPr>
              <a:pPr>
                <a:spcBef>
                  <a:spcPct val="0"/>
                </a:spcBef>
              </a:pPr>
              <a:t>37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311306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42D823D-341F-4385-9666-9BD625A3FDE7}" type="slidenum">
              <a:rPr lang="en-US" altLang="en-US" smtClean="0">
                <a:latin typeface="Times New Roman" panose="02020603050405020304" pitchFamily="18" charset="0"/>
              </a:rPr>
              <a:pPr>
                <a:spcBef>
                  <a:spcPct val="0"/>
                </a:spcBef>
              </a:pPr>
              <a:t>38</a:t>
            </a:fld>
            <a:endParaRPr lang="en-US" altLang="en-US">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ln/>
        </p:spPr>
        <p:txBody>
          <a:bodyPr/>
          <a:lstStyle/>
          <a:p>
            <a:pPr eaLnBrk="1" hangingPunct="1">
              <a:defRPr/>
            </a:pPr>
            <a:endParaRPr lang="en-US" dirty="0"/>
          </a:p>
          <a:p>
            <a:pPr marL="229044" indent="-229044" eaLnBrk="1" hangingPunct="1">
              <a:defRPr/>
            </a:pPr>
            <a:endParaRPr lang="en-US" dirty="0"/>
          </a:p>
        </p:txBody>
      </p:sp>
    </p:spTree>
    <p:extLst>
      <p:ext uri="{BB962C8B-B14F-4D97-AF65-F5344CB8AC3E}">
        <p14:creationId xmlns:p14="http://schemas.microsoft.com/office/powerpoint/2010/main" val="33229303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39</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06739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D338915-B9EC-4B1D-91B8-BC5F8402D9C2}" type="slidenum">
              <a:rPr lang="en-US" altLang="en-US" smtClean="0">
                <a:latin typeface="Times New Roman" panose="02020603050405020304" pitchFamily="18" charset="0"/>
              </a:rPr>
              <a:pPr>
                <a:spcBef>
                  <a:spcPct val="0"/>
                </a:spcBef>
              </a:pPr>
              <a:t>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705222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F607435-AB20-4B65-90FC-D5B67DFCEA6A}" type="slidenum">
              <a:rPr lang="en-US" altLang="en-US" smtClean="0">
                <a:latin typeface="Times New Roman" panose="02020603050405020304" pitchFamily="18" charset="0"/>
              </a:rPr>
              <a:pPr>
                <a:spcBef>
                  <a:spcPct val="0"/>
                </a:spcBef>
              </a:pPr>
              <a:t>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487012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xfrm>
            <a:off x="936414" y="4422426"/>
            <a:ext cx="5150273" cy="4420818"/>
          </a:xfrm>
          <a:ln/>
        </p:spPr>
        <p:txBody>
          <a:bodyPr>
            <a:normAutofit/>
          </a:bodyPr>
          <a:lstStyle/>
          <a:p>
            <a:pPr>
              <a:defRPr/>
            </a:pPr>
            <a:endParaRPr lang="en-US" dirty="0"/>
          </a:p>
          <a:p>
            <a:pPr>
              <a:defRPr/>
            </a:pPr>
            <a:endParaRPr lang="en-US" dirty="0"/>
          </a:p>
          <a:p>
            <a:pPr>
              <a:defRPr/>
            </a:pPr>
            <a:endParaRPr lang="en-US" dirty="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8AE7B527-6C46-4933-A4B3-E2A04ECF272A}" type="slidenum">
              <a:rPr lang="en-US" altLang="en-US" smtClean="0">
                <a:latin typeface="Times New Roman" panose="02020603050405020304" pitchFamily="18" charset="0"/>
              </a:rPr>
              <a:pPr>
                <a:spcBef>
                  <a:spcPct val="0"/>
                </a:spcBef>
              </a:pPr>
              <a:t>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584414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en-US" altLang="en-US" dirty="0">
                <a:latin typeface="Arial" panose="020B0604020202020204" pitchFamily="34" charset="0"/>
              </a:rPr>
            </a:br>
            <a:endParaRPr lang="en-US" altLang="en-US" dirty="0">
              <a:latin typeface="Arial" panose="020B0604020202020204" pitchFamily="34" charset="0"/>
            </a:endParaRPr>
          </a:p>
          <a:p>
            <a:endParaRPr lang="en-US" altLang="en-US" dirty="0">
              <a:latin typeface="Arial" panose="020B0604020202020204" pitchFamily="34" charset="0"/>
            </a:endParaRPr>
          </a:p>
          <a:p>
            <a:pPr>
              <a:buFontTx/>
              <a:buAutoNum type="arabicPeriod"/>
            </a:pPr>
            <a:endParaRPr lang="en-US" altLang="en-US" dirty="0">
              <a:latin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C502FC8-79AF-4927-8E45-94A5C8E1017F}" type="slidenum">
              <a:rPr lang="en-US" altLang="en-US" smtClean="0">
                <a:latin typeface="Times New Roman" panose="02020603050405020304" pitchFamily="18" charset="0"/>
              </a:rPr>
              <a:pPr>
                <a:spcBef>
                  <a:spcPct val="0"/>
                </a:spcBef>
              </a:pPr>
              <a:t>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392345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969C2D5-07C3-451E-95EA-5A68FE77EBD8}" type="slidenum">
              <a:rPr lang="en-US" altLang="en-US" smtClean="0">
                <a:latin typeface="Times New Roman" panose="02020603050405020304" pitchFamily="18" charset="0"/>
              </a:rPr>
              <a:pPr>
                <a:spcBef>
                  <a:spcPct val="0"/>
                </a:spcBef>
              </a:pPr>
              <a:t>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181974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587B5EE-9BF5-4A6E-B348-42F7334BF44D}" type="slidenum">
              <a:rPr lang="en-US" altLang="en-US" smtClean="0">
                <a:latin typeface="Times New Roman" panose="02020603050405020304" pitchFamily="18" charset="0"/>
              </a:rPr>
              <a:pPr>
                <a:spcBef>
                  <a:spcPct val="0"/>
                </a:spcBef>
              </a:pPr>
              <a:t>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865671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165803251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827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5"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10_0036&amp;src_anchor_name=1910.36(c)(2)"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33400" y="2584443"/>
            <a:ext cx="8077200" cy="1314462"/>
          </a:xfrm>
        </p:spPr>
        <p:txBody>
          <a:bodyPr/>
          <a:lstStyle/>
          <a:p>
            <a:r>
              <a:rPr lang="en-US" altLang="en-US" sz="4000" dirty="0"/>
              <a:t>Exit Routes, Emergency Action Plans, and Fire Prevention Plans</a:t>
            </a:r>
          </a:p>
        </p:txBody>
      </p:sp>
      <p:sp>
        <p:nvSpPr>
          <p:cNvPr id="5123" name="Rectangle 3"/>
          <p:cNvSpPr>
            <a:spLocks noGrp="1" noChangeArrowheads="1"/>
          </p:cNvSpPr>
          <p:nvPr>
            <p:ph type="subTitle" idx="1"/>
          </p:nvPr>
        </p:nvSpPr>
        <p:spPr>
          <a:xfrm>
            <a:off x="908858" y="4214737"/>
            <a:ext cx="6934200" cy="514243"/>
          </a:xfrm>
        </p:spPr>
        <p:txBody>
          <a:bodyPr/>
          <a:lstStyle/>
          <a:p>
            <a:r>
              <a:rPr lang="en-US" altLang="en-US" i="1" dirty="0"/>
              <a:t>1910 Subpart E </a:t>
            </a:r>
          </a:p>
        </p:txBody>
      </p:sp>
    </p:spTree>
    <p:extLst>
      <p:ext uri="{BB962C8B-B14F-4D97-AF65-F5344CB8AC3E}">
        <p14:creationId xmlns:p14="http://schemas.microsoft.com/office/powerpoint/2010/main" val="1944674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457200"/>
            <a:ext cx="7924800" cy="523875"/>
          </a:xfrm>
        </p:spPr>
        <p:txBody>
          <a:bodyPr>
            <a:normAutofit fontScale="90000"/>
          </a:bodyPr>
          <a:lstStyle/>
          <a:p>
            <a:r>
              <a:rPr lang="en-US" altLang="en-US" sz="3400"/>
              <a:t>Design Basic Requirements</a:t>
            </a:r>
          </a:p>
        </p:txBody>
      </p:sp>
      <p:sp>
        <p:nvSpPr>
          <p:cNvPr id="23555" name="Content Placeholder 2"/>
          <p:cNvSpPr>
            <a:spLocks noGrp="1"/>
          </p:cNvSpPr>
          <p:nvPr>
            <p:ph idx="1"/>
          </p:nvPr>
        </p:nvSpPr>
        <p:spPr>
          <a:xfrm>
            <a:off x="533400" y="1363286"/>
            <a:ext cx="4953000" cy="1608513"/>
          </a:xfrm>
        </p:spPr>
        <p:txBody>
          <a:bodyPr>
            <a:normAutofit fontScale="92500" lnSpcReduction="20000"/>
          </a:bodyPr>
          <a:lstStyle/>
          <a:p>
            <a:r>
              <a:rPr lang="en-US" altLang="en-US" dirty="0"/>
              <a:t>Exit routes must be:</a:t>
            </a:r>
          </a:p>
          <a:p>
            <a:endParaRPr lang="en-US" altLang="en-US" sz="800" dirty="0"/>
          </a:p>
          <a:p>
            <a:pPr lvl="1"/>
            <a:r>
              <a:rPr lang="en-US" altLang="en-US" dirty="0"/>
              <a:t>Permanent </a:t>
            </a:r>
          </a:p>
          <a:p>
            <a:pPr lvl="1"/>
            <a:endParaRPr lang="en-US" altLang="en-US" sz="1000" dirty="0"/>
          </a:p>
          <a:p>
            <a:pPr lvl="1"/>
            <a:r>
              <a:rPr lang="en-US" altLang="en-US" dirty="0"/>
              <a:t>Separated by fire resistant materials</a:t>
            </a:r>
          </a:p>
          <a:p>
            <a:pPr lvl="1"/>
            <a:endParaRPr lang="en-US" altLang="en-US" sz="1000" dirty="0"/>
          </a:p>
          <a:p>
            <a:pPr lvl="1"/>
            <a:r>
              <a:rPr lang="en-US" altLang="en-US" dirty="0"/>
              <a:t>Openings into an exit must be limited</a:t>
            </a:r>
          </a:p>
        </p:txBody>
      </p:sp>
      <p:sp>
        <p:nvSpPr>
          <p:cNvPr id="23556" name="Content Placeholder 3"/>
          <p:cNvSpPr>
            <a:spLocks noGrp="1"/>
          </p:cNvSpPr>
          <p:nvPr>
            <p:ph sz="quarter" idx="10"/>
          </p:nvPr>
        </p:nvSpPr>
        <p:spPr>
          <a:xfrm>
            <a:off x="6477000" y="609600"/>
            <a:ext cx="2362200" cy="381000"/>
          </a:xfrm>
        </p:spPr>
        <p:txBody>
          <a:bodyPr/>
          <a:lstStyle/>
          <a:p>
            <a:r>
              <a:rPr lang="en-US" altLang="en-US" dirty="0"/>
              <a:t>1910.36(a)(1)–(3)</a:t>
            </a:r>
          </a:p>
          <a:p>
            <a:endParaRPr lang="en-US" altLang="en-US" dirty="0"/>
          </a:p>
        </p:txBody>
      </p:sp>
      <p:pic>
        <p:nvPicPr>
          <p:cNvPr id="23557"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37238" y="2438400"/>
            <a:ext cx="2620962"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058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441325"/>
            <a:ext cx="7924800" cy="549275"/>
          </a:xfrm>
        </p:spPr>
        <p:txBody>
          <a:bodyPr/>
          <a:lstStyle/>
          <a:p>
            <a:r>
              <a:rPr lang="en-US" altLang="en-US"/>
              <a:t>Exit Routes</a:t>
            </a:r>
          </a:p>
        </p:txBody>
      </p:sp>
      <p:sp>
        <p:nvSpPr>
          <p:cNvPr id="25603" name="Content Placeholder 2"/>
          <p:cNvSpPr>
            <a:spLocks noGrp="1"/>
          </p:cNvSpPr>
          <p:nvPr>
            <p:ph idx="1"/>
          </p:nvPr>
        </p:nvSpPr>
        <p:spPr>
          <a:xfrm>
            <a:off x="533400" y="1219200"/>
            <a:ext cx="7848600" cy="3276600"/>
          </a:xfrm>
        </p:spPr>
        <p:txBody>
          <a:bodyPr/>
          <a:lstStyle/>
          <a:p>
            <a:r>
              <a:rPr lang="en-US" altLang="en-US" dirty="0"/>
              <a:t>The number of exit routes must be adequate.</a:t>
            </a:r>
          </a:p>
          <a:p>
            <a:pPr lvl="1">
              <a:lnSpc>
                <a:spcPct val="150000"/>
              </a:lnSpc>
            </a:pPr>
            <a:r>
              <a:rPr lang="en-US" altLang="en-US" dirty="0"/>
              <a:t>Two exit routes</a:t>
            </a:r>
          </a:p>
          <a:p>
            <a:pPr lvl="1">
              <a:lnSpc>
                <a:spcPct val="150000"/>
              </a:lnSpc>
            </a:pPr>
            <a:r>
              <a:rPr lang="en-US" altLang="en-US" dirty="0"/>
              <a:t>More than two exit routes</a:t>
            </a:r>
          </a:p>
          <a:p>
            <a:pPr lvl="1">
              <a:lnSpc>
                <a:spcPct val="150000"/>
              </a:lnSpc>
            </a:pPr>
            <a:r>
              <a:rPr lang="en-US" altLang="en-US" dirty="0"/>
              <a:t>A single exit route</a:t>
            </a:r>
          </a:p>
        </p:txBody>
      </p:sp>
      <p:sp>
        <p:nvSpPr>
          <p:cNvPr id="25604" name="Content Placeholder 3"/>
          <p:cNvSpPr>
            <a:spLocks noGrp="1"/>
          </p:cNvSpPr>
          <p:nvPr>
            <p:ph sz="quarter" idx="10"/>
          </p:nvPr>
        </p:nvSpPr>
        <p:spPr>
          <a:xfrm>
            <a:off x="7162800" y="609600"/>
            <a:ext cx="2514600" cy="381000"/>
          </a:xfrm>
        </p:spPr>
        <p:txBody>
          <a:bodyPr/>
          <a:lstStyle/>
          <a:p>
            <a:r>
              <a:rPr lang="en-US" altLang="en-US" dirty="0"/>
              <a:t> 1910.36(b)</a:t>
            </a:r>
          </a:p>
        </p:txBody>
      </p:sp>
      <p:pic>
        <p:nvPicPr>
          <p:cNvPr id="25605"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22800" y="3087688"/>
            <a:ext cx="37592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62970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09600" y="471494"/>
            <a:ext cx="7924800" cy="549275"/>
          </a:xfrm>
        </p:spPr>
        <p:txBody>
          <a:bodyPr/>
          <a:lstStyle/>
          <a:p>
            <a:r>
              <a:rPr lang="en-US" altLang="en-US" dirty="0"/>
              <a:t>Exit Discharge</a:t>
            </a:r>
          </a:p>
        </p:txBody>
      </p:sp>
      <p:sp>
        <p:nvSpPr>
          <p:cNvPr id="27651" name="Content Placeholder 2"/>
          <p:cNvSpPr>
            <a:spLocks noGrp="1"/>
          </p:cNvSpPr>
          <p:nvPr>
            <p:ph idx="1"/>
          </p:nvPr>
        </p:nvSpPr>
        <p:spPr>
          <a:xfrm>
            <a:off x="533400" y="1219200"/>
            <a:ext cx="8001000" cy="4724400"/>
          </a:xfrm>
        </p:spPr>
        <p:txBody>
          <a:bodyPr/>
          <a:lstStyle/>
          <a:p>
            <a:r>
              <a:rPr lang="en-US" altLang="en-US" sz="2400" dirty="0"/>
              <a:t>Each exit discharge must lead directly outside or to a street, walkway, refuge area, public way, or open space with access to the outside</a:t>
            </a:r>
          </a:p>
          <a:p>
            <a:endParaRPr lang="en-US" altLang="en-US" sz="2400" b="1" dirty="0">
              <a:hlinkClick r:id="rId3" action="ppaction://hlinkfile"/>
            </a:endParaRPr>
          </a:p>
          <a:p>
            <a:r>
              <a:rPr lang="en-US" altLang="en-US" sz="2400" dirty="0"/>
              <a:t>The street, walkway, refuge area, public way, or open space to which an exit discharge leads must be large enough to accommodate the building occupants likely to use the exit route</a:t>
            </a:r>
          </a:p>
          <a:p>
            <a:endParaRPr lang="en-US" altLang="en-US" sz="2400" dirty="0"/>
          </a:p>
          <a:p>
            <a:r>
              <a:rPr lang="en-US" altLang="en-US" sz="2400" dirty="0"/>
              <a:t>Exit stairs that continue beyond the level… clearly indicate the direction of travel…”</a:t>
            </a:r>
          </a:p>
          <a:p>
            <a:endParaRPr lang="en-US" altLang="en-US" sz="2400" dirty="0"/>
          </a:p>
        </p:txBody>
      </p:sp>
      <p:sp>
        <p:nvSpPr>
          <p:cNvPr id="27652" name="Content Placeholder 3"/>
          <p:cNvSpPr>
            <a:spLocks noGrp="1"/>
          </p:cNvSpPr>
          <p:nvPr>
            <p:ph sz="quarter" idx="10"/>
          </p:nvPr>
        </p:nvSpPr>
        <p:spPr>
          <a:xfrm>
            <a:off x="6477000" y="609600"/>
            <a:ext cx="2514600" cy="381000"/>
          </a:xfrm>
        </p:spPr>
        <p:txBody>
          <a:bodyPr/>
          <a:lstStyle/>
          <a:p>
            <a:r>
              <a:rPr lang="en-US" altLang="en-US" dirty="0"/>
              <a:t>1910.36(c)(1)–(3)</a:t>
            </a:r>
          </a:p>
        </p:txBody>
      </p:sp>
    </p:spTree>
    <p:extLst>
      <p:ext uri="{BB962C8B-B14F-4D97-AF65-F5344CB8AC3E}">
        <p14:creationId xmlns:p14="http://schemas.microsoft.com/office/powerpoint/2010/main" val="180511491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09600" y="471494"/>
            <a:ext cx="7924800" cy="549275"/>
          </a:xfrm>
        </p:spPr>
        <p:txBody>
          <a:bodyPr/>
          <a:lstStyle/>
          <a:p>
            <a:r>
              <a:rPr lang="en-US" altLang="en-US" dirty="0"/>
              <a:t>Exit Discharge</a:t>
            </a:r>
          </a:p>
        </p:txBody>
      </p:sp>
      <p:sp>
        <p:nvSpPr>
          <p:cNvPr id="27652" name="Content Placeholder 3"/>
          <p:cNvSpPr>
            <a:spLocks noGrp="1"/>
          </p:cNvSpPr>
          <p:nvPr>
            <p:ph sz="quarter" idx="10"/>
          </p:nvPr>
        </p:nvSpPr>
        <p:spPr>
          <a:xfrm>
            <a:off x="6878785" y="609600"/>
            <a:ext cx="2514600" cy="381000"/>
          </a:xfrm>
        </p:spPr>
        <p:txBody>
          <a:bodyPr/>
          <a:lstStyle/>
          <a:p>
            <a:r>
              <a:rPr lang="en-US" altLang="en-US" dirty="0"/>
              <a:t>1910.36(c)(1)</a:t>
            </a:r>
          </a:p>
        </p:txBody>
      </p:sp>
      <p:pic>
        <p:nvPicPr>
          <p:cNvPr id="5" name="Content Placeholder 4">
            <a:extLst>
              <a:ext uri="{FF2B5EF4-FFF2-40B4-BE49-F238E27FC236}">
                <a16:creationId xmlns:a16="http://schemas.microsoft.com/office/drawing/2014/main" id="{9C93EF8F-78EF-4958-A888-3832A795191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460500" y="1219200"/>
            <a:ext cx="6299200" cy="4724400"/>
          </a:xfrm>
        </p:spPr>
      </p:pic>
      <p:cxnSp>
        <p:nvCxnSpPr>
          <p:cNvPr id="7" name="Straight Arrow Connector 6">
            <a:extLst>
              <a:ext uri="{FF2B5EF4-FFF2-40B4-BE49-F238E27FC236}">
                <a16:creationId xmlns:a16="http://schemas.microsoft.com/office/drawing/2014/main" id="{258D86FB-9E6A-440C-908E-B82A06DAC380}"/>
              </a:ext>
            </a:extLst>
          </p:cNvPr>
          <p:cNvCxnSpPr>
            <a:cxnSpLocks/>
          </p:cNvCxnSpPr>
          <p:nvPr/>
        </p:nvCxnSpPr>
        <p:spPr bwMode="auto">
          <a:xfrm flipH="1">
            <a:off x="4603173" y="1524000"/>
            <a:ext cx="381000" cy="1219200"/>
          </a:xfrm>
          <a:prstGeom prst="straightConnector1">
            <a:avLst/>
          </a:prstGeom>
          <a:ln>
            <a:headEnd type="none" w="sm" len="sm"/>
            <a:tailEnd type="triangle"/>
          </a:ln>
        </p:spPr>
        <p:style>
          <a:lnRef idx="3">
            <a:schemeClr val="accent2"/>
          </a:lnRef>
          <a:fillRef idx="0">
            <a:schemeClr val="accent2"/>
          </a:fillRef>
          <a:effectRef idx="2">
            <a:schemeClr val="accent2"/>
          </a:effectRef>
          <a:fontRef idx="minor">
            <a:schemeClr val="tx1"/>
          </a:fontRef>
        </p:style>
      </p:cxnSp>
      <p:sp>
        <p:nvSpPr>
          <p:cNvPr id="10" name="TextBox 9">
            <a:extLst>
              <a:ext uri="{FF2B5EF4-FFF2-40B4-BE49-F238E27FC236}">
                <a16:creationId xmlns:a16="http://schemas.microsoft.com/office/drawing/2014/main" id="{7B222791-520E-46FE-939F-7D3B48DA4660}"/>
              </a:ext>
            </a:extLst>
          </p:cNvPr>
          <p:cNvSpPr txBox="1"/>
          <p:nvPr/>
        </p:nvSpPr>
        <p:spPr>
          <a:xfrm>
            <a:off x="4173952" y="1193163"/>
            <a:ext cx="1133644" cy="369332"/>
          </a:xfrm>
          <a:prstGeom prst="rect">
            <a:avLst/>
          </a:prstGeom>
          <a:noFill/>
        </p:spPr>
        <p:txBody>
          <a:bodyPr wrap="none" rtlCol="0">
            <a:spAutoFit/>
          </a:bodyPr>
          <a:lstStyle/>
          <a:p>
            <a:r>
              <a:rPr lang="en-US" sz="1800" u="none" dirty="0">
                <a:solidFill>
                  <a:schemeClr val="accent2"/>
                </a:solidFill>
                <a:latin typeface="+mn-lt"/>
              </a:rPr>
              <a:t>Exit Door</a:t>
            </a:r>
          </a:p>
        </p:txBody>
      </p:sp>
    </p:spTree>
    <p:extLst>
      <p:ext uri="{BB962C8B-B14F-4D97-AF65-F5344CB8AC3E}">
        <p14:creationId xmlns:p14="http://schemas.microsoft.com/office/powerpoint/2010/main" val="173525262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457200"/>
            <a:ext cx="7924800" cy="554038"/>
          </a:xfrm>
        </p:spPr>
        <p:txBody>
          <a:bodyPr/>
          <a:lstStyle/>
          <a:p>
            <a:r>
              <a:rPr lang="en-US" altLang="en-US"/>
              <a:t>Exit Route Design</a:t>
            </a:r>
          </a:p>
        </p:txBody>
      </p:sp>
      <p:sp>
        <p:nvSpPr>
          <p:cNvPr id="29699" name="Content Placeholder 2"/>
          <p:cNvSpPr>
            <a:spLocks noGrp="1"/>
          </p:cNvSpPr>
          <p:nvPr>
            <p:ph idx="1"/>
          </p:nvPr>
        </p:nvSpPr>
        <p:spPr>
          <a:xfrm>
            <a:off x="457200" y="1219200"/>
            <a:ext cx="5181600" cy="4724400"/>
          </a:xfrm>
        </p:spPr>
        <p:txBody>
          <a:bodyPr/>
          <a:lstStyle/>
          <a:p>
            <a:r>
              <a:rPr lang="en-US" altLang="en-US" b="1"/>
              <a:t>Must be:</a:t>
            </a:r>
          </a:p>
          <a:p>
            <a:endParaRPr lang="en-US" altLang="en-US" sz="800" b="1"/>
          </a:p>
          <a:p>
            <a:pPr lvl="1"/>
            <a:r>
              <a:rPr lang="en-US" altLang="en-US"/>
              <a:t>Unlocked and unrestricted</a:t>
            </a:r>
          </a:p>
          <a:p>
            <a:pPr lvl="1"/>
            <a:endParaRPr lang="en-US" altLang="en-US" sz="1000"/>
          </a:p>
          <a:p>
            <a:pPr lvl="1"/>
            <a:r>
              <a:rPr lang="en-US" altLang="en-US"/>
              <a:t>Side-hinged </a:t>
            </a:r>
          </a:p>
          <a:p>
            <a:pPr lvl="1"/>
            <a:endParaRPr lang="en-US" altLang="en-US" sz="1000"/>
          </a:p>
          <a:p>
            <a:pPr lvl="1"/>
            <a:r>
              <a:rPr lang="en-US" altLang="en-US"/>
              <a:t>Adequate capacity and height</a:t>
            </a:r>
          </a:p>
          <a:p>
            <a:pPr lvl="1"/>
            <a:endParaRPr lang="en-US" altLang="en-US" sz="1000"/>
          </a:p>
          <a:p>
            <a:pPr lvl="1"/>
            <a:r>
              <a:rPr lang="en-US" altLang="en-US"/>
              <a:t>Must meet height and width requirements</a:t>
            </a:r>
          </a:p>
          <a:p>
            <a:pPr lvl="1"/>
            <a:endParaRPr lang="en-US" altLang="en-US" sz="1000"/>
          </a:p>
          <a:p>
            <a:pPr lvl="1"/>
            <a:r>
              <a:rPr lang="en-US" altLang="en-US"/>
              <a:t>Outdoor exit route permitted</a:t>
            </a:r>
          </a:p>
        </p:txBody>
      </p:sp>
      <p:sp>
        <p:nvSpPr>
          <p:cNvPr id="29700" name="Content Placeholder 3"/>
          <p:cNvSpPr>
            <a:spLocks noGrp="1"/>
          </p:cNvSpPr>
          <p:nvPr>
            <p:ph sz="quarter" idx="10"/>
          </p:nvPr>
        </p:nvSpPr>
        <p:spPr>
          <a:xfrm>
            <a:off x="6705600" y="609600"/>
            <a:ext cx="2057400" cy="381000"/>
          </a:xfrm>
        </p:spPr>
        <p:txBody>
          <a:bodyPr/>
          <a:lstStyle/>
          <a:p>
            <a:r>
              <a:rPr lang="en-US" altLang="en-US" dirty="0"/>
              <a:t>1910.36(d)–(h)</a:t>
            </a:r>
          </a:p>
        </p:txBody>
      </p:sp>
      <p:pic>
        <p:nvPicPr>
          <p:cNvPr id="29701"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10200" y="1154113"/>
            <a:ext cx="29067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694238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09600" y="457200"/>
            <a:ext cx="7924800" cy="554038"/>
          </a:xfrm>
        </p:spPr>
        <p:txBody>
          <a:bodyPr/>
          <a:lstStyle/>
          <a:p>
            <a:r>
              <a:rPr lang="en-US" altLang="en-US"/>
              <a:t>Unlocked and Unrestricted</a:t>
            </a:r>
          </a:p>
        </p:txBody>
      </p:sp>
      <p:sp>
        <p:nvSpPr>
          <p:cNvPr id="31747" name="Content Placeholder 2"/>
          <p:cNvSpPr>
            <a:spLocks noGrp="1"/>
          </p:cNvSpPr>
          <p:nvPr>
            <p:ph idx="1"/>
          </p:nvPr>
        </p:nvSpPr>
        <p:spPr>
          <a:xfrm>
            <a:off x="609600" y="1296784"/>
            <a:ext cx="8077200" cy="4655129"/>
          </a:xfrm>
        </p:spPr>
        <p:txBody>
          <a:bodyPr/>
          <a:lstStyle/>
          <a:p>
            <a:r>
              <a:rPr lang="en-US" altLang="en-US" dirty="0"/>
              <a:t>Must be able to open door from inside without keys, tools, or special knowledge</a:t>
            </a:r>
          </a:p>
          <a:p>
            <a:endParaRPr lang="en-US" altLang="en-US" sz="800" dirty="0"/>
          </a:p>
          <a:p>
            <a:pPr lvl="1"/>
            <a:r>
              <a:rPr lang="en-US" altLang="en-US" dirty="0"/>
              <a:t>Panic bars that lock from the outside are permitted</a:t>
            </a:r>
          </a:p>
          <a:p>
            <a:pPr lvl="1"/>
            <a:endParaRPr lang="en-US" altLang="en-US" dirty="0"/>
          </a:p>
          <a:p>
            <a:r>
              <a:rPr lang="en-US" altLang="en-US" dirty="0"/>
              <a:t>Must be free of device or alarm that could restrict emergency use if device or alarm fails</a:t>
            </a:r>
          </a:p>
          <a:p>
            <a:endParaRPr lang="en-US" altLang="en-US" b="1" dirty="0"/>
          </a:p>
          <a:p>
            <a:r>
              <a:rPr lang="en-US" altLang="en-US" dirty="0"/>
              <a:t>May be locked from inside in mental, penal, or correctional facilities</a:t>
            </a:r>
          </a:p>
          <a:p>
            <a:endParaRPr lang="en-US" altLang="en-US" sz="800" dirty="0"/>
          </a:p>
          <a:p>
            <a:pPr lvl="1"/>
            <a:r>
              <a:rPr lang="en-US" altLang="en-US" dirty="0"/>
              <a:t>And only if supervisory personnel are continuously on duty and there is an emergency plan</a:t>
            </a:r>
          </a:p>
        </p:txBody>
      </p:sp>
      <p:sp>
        <p:nvSpPr>
          <p:cNvPr id="31748" name="Content Placeholder 3"/>
          <p:cNvSpPr>
            <a:spLocks noGrp="1"/>
          </p:cNvSpPr>
          <p:nvPr>
            <p:ph sz="quarter" idx="10"/>
          </p:nvPr>
        </p:nvSpPr>
        <p:spPr>
          <a:xfrm>
            <a:off x="7162800" y="609600"/>
            <a:ext cx="2057400" cy="381000"/>
          </a:xfrm>
        </p:spPr>
        <p:txBody>
          <a:bodyPr/>
          <a:lstStyle/>
          <a:p>
            <a:r>
              <a:rPr lang="en-US" altLang="en-US" dirty="0"/>
              <a:t> 1910.36(d) </a:t>
            </a:r>
          </a:p>
        </p:txBody>
      </p:sp>
    </p:spTree>
    <p:extLst>
      <p:ext uri="{BB962C8B-B14F-4D97-AF65-F5344CB8AC3E}">
        <p14:creationId xmlns:p14="http://schemas.microsoft.com/office/powerpoint/2010/main" val="27449947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9600" y="540765"/>
            <a:ext cx="7924800" cy="549275"/>
          </a:xfrm>
        </p:spPr>
        <p:txBody>
          <a:bodyPr/>
          <a:lstStyle/>
          <a:p>
            <a:r>
              <a:rPr lang="en-US" altLang="en-US" dirty="0"/>
              <a:t>Side-Hinged</a:t>
            </a:r>
          </a:p>
        </p:txBody>
      </p:sp>
      <p:sp>
        <p:nvSpPr>
          <p:cNvPr id="33795" name="Content Placeholder 2"/>
          <p:cNvSpPr>
            <a:spLocks noGrp="1"/>
          </p:cNvSpPr>
          <p:nvPr>
            <p:ph idx="1"/>
          </p:nvPr>
        </p:nvSpPr>
        <p:spPr>
          <a:xfrm>
            <a:off x="457200" y="1219200"/>
            <a:ext cx="5334000" cy="4724400"/>
          </a:xfrm>
        </p:spPr>
        <p:txBody>
          <a:bodyPr/>
          <a:lstStyle/>
          <a:p>
            <a:r>
              <a:rPr lang="en-US" altLang="en-US" dirty="0"/>
              <a:t>Must be used to connect any room to an exit route </a:t>
            </a:r>
          </a:p>
          <a:p>
            <a:endParaRPr lang="en-US" altLang="en-US" dirty="0"/>
          </a:p>
          <a:p>
            <a:r>
              <a:rPr lang="en-US" altLang="en-US" dirty="0"/>
              <a:t>Door that connects any room to an exit route must swing out in direction of exit travel if room is designed to be occupied by more than 50 people or if room is a high hazard area</a:t>
            </a:r>
          </a:p>
        </p:txBody>
      </p:sp>
      <p:sp>
        <p:nvSpPr>
          <p:cNvPr id="33796" name="Content Placeholder 3"/>
          <p:cNvSpPr>
            <a:spLocks noGrp="1"/>
          </p:cNvSpPr>
          <p:nvPr>
            <p:ph sz="quarter" idx="10"/>
          </p:nvPr>
        </p:nvSpPr>
        <p:spPr>
          <a:xfrm>
            <a:off x="7162800" y="609600"/>
            <a:ext cx="1828800" cy="381000"/>
          </a:xfrm>
        </p:spPr>
        <p:txBody>
          <a:bodyPr/>
          <a:lstStyle/>
          <a:p>
            <a:r>
              <a:rPr lang="en-US" altLang="en-US" dirty="0"/>
              <a:t> 1910.36(e)</a:t>
            </a:r>
          </a:p>
          <a:p>
            <a:endParaRPr lang="en-US" altLang="en-US" dirty="0"/>
          </a:p>
        </p:txBody>
      </p:sp>
      <p:pic>
        <p:nvPicPr>
          <p:cNvPr id="33797"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91200" y="1320800"/>
            <a:ext cx="2543175"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01925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33400" y="463550"/>
            <a:ext cx="7467600" cy="554038"/>
          </a:xfrm>
        </p:spPr>
        <p:txBody>
          <a:bodyPr/>
          <a:lstStyle/>
          <a:p>
            <a:r>
              <a:rPr lang="en-US" altLang="en-US"/>
              <a:t>Adequate Capacity</a:t>
            </a:r>
          </a:p>
        </p:txBody>
      </p:sp>
      <p:sp>
        <p:nvSpPr>
          <p:cNvPr id="35843" name="Content Placeholder 2"/>
          <p:cNvSpPr>
            <a:spLocks noGrp="1"/>
          </p:cNvSpPr>
          <p:nvPr>
            <p:ph idx="1"/>
          </p:nvPr>
        </p:nvSpPr>
        <p:spPr>
          <a:xfrm>
            <a:off x="533400" y="1219200"/>
            <a:ext cx="5638800" cy="4724400"/>
          </a:xfrm>
        </p:spPr>
        <p:txBody>
          <a:bodyPr/>
          <a:lstStyle/>
          <a:p>
            <a:r>
              <a:rPr lang="en-US" altLang="en-US" sz="2400" dirty="0"/>
              <a:t>Must support maximum permitted occupant load for each floor served</a:t>
            </a:r>
          </a:p>
          <a:p>
            <a:endParaRPr lang="en-US" altLang="en-US" sz="2400" dirty="0"/>
          </a:p>
          <a:p>
            <a:r>
              <a:rPr lang="en-US" altLang="en-US" sz="2400" dirty="0"/>
              <a:t>Capacity of exit route may not decrease in direction of exit route travel to exit discharge </a:t>
            </a:r>
          </a:p>
          <a:p>
            <a:endParaRPr lang="en-US" altLang="en-US" sz="800" b="1" dirty="0"/>
          </a:p>
          <a:p>
            <a:pPr lvl="1"/>
            <a:r>
              <a:rPr lang="en-US" altLang="en-US" sz="2000" b="1" i="1" dirty="0"/>
              <a:t>Note:</a:t>
            </a:r>
            <a:r>
              <a:rPr lang="en-US" altLang="en-US" sz="2000" i="1" dirty="0"/>
              <a:t> Information regarding “occupant load” is located in NFPA 101-2009, Life Safety Code and in IFC-2009, International Fire Code. </a:t>
            </a:r>
          </a:p>
        </p:txBody>
      </p:sp>
      <p:sp>
        <p:nvSpPr>
          <p:cNvPr id="35844" name="Content Placeholder 3"/>
          <p:cNvSpPr>
            <a:spLocks noGrp="1"/>
          </p:cNvSpPr>
          <p:nvPr>
            <p:ph sz="quarter" idx="10"/>
          </p:nvPr>
        </p:nvSpPr>
        <p:spPr>
          <a:xfrm>
            <a:off x="7162800" y="609600"/>
            <a:ext cx="1676400" cy="381000"/>
          </a:xfrm>
        </p:spPr>
        <p:txBody>
          <a:bodyPr/>
          <a:lstStyle/>
          <a:p>
            <a:r>
              <a:rPr lang="en-US" altLang="en-US" dirty="0"/>
              <a:t> 1910.36(f)</a:t>
            </a:r>
          </a:p>
        </p:txBody>
      </p:sp>
      <p:grpSp>
        <p:nvGrpSpPr>
          <p:cNvPr id="35845" name="Group 9"/>
          <p:cNvGrpSpPr>
            <a:grpSpLocks/>
          </p:cNvGrpSpPr>
          <p:nvPr/>
        </p:nvGrpSpPr>
        <p:grpSpPr bwMode="auto">
          <a:xfrm>
            <a:off x="6078415" y="2815004"/>
            <a:ext cx="2333625" cy="3105150"/>
            <a:chOff x="6019800" y="2133600"/>
            <a:chExt cx="2333625" cy="3105150"/>
          </a:xfrm>
        </p:grpSpPr>
        <p:pic>
          <p:nvPicPr>
            <p:cNvPr id="3584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2133600"/>
              <a:ext cx="233362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6" descr="C:\Users\cthunter1.EADS\Documents\000 PROJECTS\PPT REVIEW\2015\02 Gen Ind\10 EXIT ROUTES,EMER ACTION &amp; FIRE PREV PLANS\NCDOL Office.jpg"/>
            <p:cNvPicPr>
              <a:picLocks noChangeAspect="1" noChangeArrowheads="1"/>
            </p:cNvPicPr>
            <p:nvPr/>
          </p:nvPicPr>
          <p:blipFill>
            <a:blip r:embed="rId4" cstate="screen">
              <a:extLst>
                <a:ext uri="{28A0092B-C50C-407E-A947-70E740481C1C}">
                  <a14:useLocalDpi xmlns:a14="http://schemas.microsoft.com/office/drawing/2010/main"/>
                </a:ext>
              </a:extLst>
            </a:blip>
            <a:srcRect l="39507" t="15556" r="36790" b="74445"/>
            <a:stretch>
              <a:fillRect/>
            </a:stretch>
          </p:blipFill>
          <p:spPr bwMode="auto">
            <a:xfrm>
              <a:off x="7315200" y="3124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6019800" y="5029200"/>
              <a:ext cx="990600" cy="184150"/>
            </a:xfrm>
            <a:prstGeom prst="rect">
              <a:avLst/>
            </a:prstGeom>
          </p:spPr>
          <p:txBody>
            <a:bodyPr>
              <a:spAutoFit/>
            </a:bodyPr>
            <a:lstStyle/>
            <a:p>
              <a:pPr eaLnBrk="1" hangingPunct="1">
                <a:defRPr/>
              </a:pPr>
              <a:r>
                <a:rPr lang="en-US" sz="600" u="none" dirty="0">
                  <a:solidFill>
                    <a:schemeClr val="bg1"/>
                  </a:solidFill>
                  <a:latin typeface="+mn-lt"/>
                </a:rPr>
                <a:t>NCDOL Photo Library</a:t>
              </a:r>
            </a:p>
          </p:txBody>
        </p:sp>
      </p:grpSp>
    </p:spTree>
    <p:extLst>
      <p:ext uri="{BB962C8B-B14F-4D97-AF65-F5344CB8AC3E}">
        <p14:creationId xmlns:p14="http://schemas.microsoft.com/office/powerpoint/2010/main" val="397214890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09600" y="457200"/>
            <a:ext cx="7924800" cy="554038"/>
          </a:xfrm>
        </p:spPr>
        <p:txBody>
          <a:bodyPr/>
          <a:lstStyle/>
          <a:p>
            <a:r>
              <a:rPr lang="en-US" altLang="en-US"/>
              <a:t>Minimum Height and Width</a:t>
            </a:r>
          </a:p>
        </p:txBody>
      </p:sp>
      <p:sp>
        <p:nvSpPr>
          <p:cNvPr id="37891" name="Content Placeholder 2"/>
          <p:cNvSpPr>
            <a:spLocks noGrp="1"/>
          </p:cNvSpPr>
          <p:nvPr>
            <p:ph idx="1"/>
          </p:nvPr>
        </p:nvSpPr>
        <p:spPr>
          <a:xfrm>
            <a:off x="533400" y="1219200"/>
            <a:ext cx="4953000" cy="4711700"/>
          </a:xfrm>
        </p:spPr>
        <p:txBody>
          <a:bodyPr>
            <a:normAutofit lnSpcReduction="10000"/>
          </a:bodyPr>
          <a:lstStyle/>
          <a:p>
            <a:r>
              <a:rPr lang="en-US" altLang="en-US" sz="2400" dirty="0"/>
              <a:t>Ceiling of exit route must be at least seven feet six inches high</a:t>
            </a:r>
          </a:p>
          <a:p>
            <a:endParaRPr lang="en-US" altLang="en-US" sz="1200" dirty="0"/>
          </a:p>
          <a:p>
            <a:r>
              <a:rPr lang="en-US" altLang="en-US" sz="2400" dirty="0"/>
              <a:t>Exit access must be at least 28 inches wide at all points</a:t>
            </a:r>
          </a:p>
          <a:p>
            <a:endParaRPr lang="en-US" altLang="en-US" sz="1200" dirty="0"/>
          </a:p>
          <a:p>
            <a:r>
              <a:rPr lang="en-US" altLang="en-US" sz="2400" dirty="0"/>
              <a:t>Width must accommodate maximum permitted occupant load of each floor</a:t>
            </a:r>
          </a:p>
          <a:p>
            <a:endParaRPr lang="en-US" altLang="en-US" sz="1200" dirty="0"/>
          </a:p>
          <a:p>
            <a:r>
              <a:rPr lang="en-US" altLang="en-US" sz="2400" dirty="0"/>
              <a:t>Objects that project into exit route must not reduce width of exit route to less than </a:t>
            </a:r>
          </a:p>
          <a:p>
            <a:pPr>
              <a:buFont typeface="Wingdings" panose="05000000000000000000" pitchFamily="2" charset="2"/>
              <a:buNone/>
            </a:pPr>
            <a:r>
              <a:rPr lang="en-US" altLang="en-US" sz="2400" dirty="0"/>
              <a:t>    minimum width requirements</a:t>
            </a:r>
          </a:p>
        </p:txBody>
      </p:sp>
      <p:sp>
        <p:nvSpPr>
          <p:cNvPr id="4" name="Content Placeholder 3"/>
          <p:cNvSpPr txBox="1">
            <a:spLocks/>
          </p:cNvSpPr>
          <p:nvPr/>
        </p:nvSpPr>
        <p:spPr>
          <a:xfrm>
            <a:off x="7162800" y="609600"/>
            <a:ext cx="1676400" cy="381000"/>
          </a:xfrm>
          <a:prstGeom prst="rect">
            <a:avLst/>
          </a:prstGeom>
        </p:spPr>
        <p:txBody>
          <a:bodyPr/>
          <a:lstStyle/>
          <a:p>
            <a:pPr marL="342900" indent="-342900">
              <a:buClr>
                <a:srgbClr val="910046"/>
              </a:buClr>
              <a:buSzPct val="84000"/>
              <a:defRPr/>
            </a:pPr>
            <a:r>
              <a:rPr lang="en-US" sz="1800" u="none" kern="0" dirty="0">
                <a:latin typeface="+mn-lt"/>
              </a:rPr>
              <a:t> </a:t>
            </a:r>
            <a:r>
              <a:rPr lang="en-US" sz="2000" u="none" kern="0" dirty="0">
                <a:latin typeface="+mn-lt"/>
              </a:rPr>
              <a:t>1910.36(g)</a:t>
            </a:r>
          </a:p>
        </p:txBody>
      </p:sp>
      <p:pic>
        <p:nvPicPr>
          <p:cNvPr id="3789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86400" y="2044700"/>
            <a:ext cx="29146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246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a:t>Outdoor Exit Route</a:t>
            </a:r>
          </a:p>
        </p:txBody>
      </p:sp>
      <p:sp>
        <p:nvSpPr>
          <p:cNvPr id="39939" name="Content Placeholder 2"/>
          <p:cNvSpPr>
            <a:spLocks noGrp="1"/>
          </p:cNvSpPr>
          <p:nvPr>
            <p:ph idx="1"/>
          </p:nvPr>
        </p:nvSpPr>
        <p:spPr>
          <a:xfrm>
            <a:off x="533400" y="1219200"/>
            <a:ext cx="8001000" cy="4648200"/>
          </a:xfrm>
        </p:spPr>
        <p:txBody>
          <a:bodyPr/>
          <a:lstStyle/>
          <a:p>
            <a:r>
              <a:rPr lang="en-US" altLang="en-US" dirty="0"/>
              <a:t>Have guardrails to protect unenclosed sides if a fall hazard exists </a:t>
            </a:r>
          </a:p>
          <a:p>
            <a:endParaRPr lang="en-US" altLang="en-US" dirty="0"/>
          </a:p>
          <a:p>
            <a:r>
              <a:rPr lang="en-US" altLang="en-US" dirty="0"/>
              <a:t>Covered if snow or ice is likely to accumulate along route</a:t>
            </a:r>
          </a:p>
          <a:p>
            <a:endParaRPr lang="en-US" altLang="en-US" dirty="0"/>
          </a:p>
          <a:p>
            <a:r>
              <a:rPr lang="en-US" altLang="en-US" dirty="0"/>
              <a:t>Reasonably straight and have smooth, solid, substantially level walkways</a:t>
            </a:r>
          </a:p>
          <a:p>
            <a:endParaRPr lang="en-US" altLang="en-US" dirty="0"/>
          </a:p>
          <a:p>
            <a:r>
              <a:rPr lang="en-US" altLang="en-US" dirty="0"/>
              <a:t>Must not have a dead-end that is longer than 20 feet</a:t>
            </a:r>
          </a:p>
        </p:txBody>
      </p:sp>
      <p:sp>
        <p:nvSpPr>
          <p:cNvPr id="4" name="Content Placeholder 3"/>
          <p:cNvSpPr txBox="1">
            <a:spLocks/>
          </p:cNvSpPr>
          <p:nvPr/>
        </p:nvSpPr>
        <p:spPr>
          <a:xfrm>
            <a:off x="7086600" y="609600"/>
            <a:ext cx="1676400" cy="381000"/>
          </a:xfrm>
          <a:prstGeom prst="rect">
            <a:avLst/>
          </a:prstGeom>
        </p:spPr>
        <p:txBody>
          <a:bodyPr/>
          <a:lstStyle/>
          <a:p>
            <a:pPr marL="342900" indent="-342900">
              <a:buClr>
                <a:srgbClr val="910046"/>
              </a:buClr>
              <a:buSzPct val="84000"/>
              <a:defRPr/>
            </a:pPr>
            <a:r>
              <a:rPr lang="en-US" sz="2000" u="none" kern="0" dirty="0">
                <a:latin typeface="+mn-lt"/>
              </a:rPr>
              <a:t>  1910.36(h)</a:t>
            </a:r>
          </a:p>
        </p:txBody>
      </p:sp>
    </p:spTree>
    <p:extLst>
      <p:ext uri="{BB962C8B-B14F-4D97-AF65-F5344CB8AC3E}">
        <p14:creationId xmlns:p14="http://schemas.microsoft.com/office/powerpoint/2010/main" val="2541857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Objectives</a:t>
            </a:r>
          </a:p>
        </p:txBody>
      </p:sp>
      <p:sp>
        <p:nvSpPr>
          <p:cNvPr id="7171" name="Rectangle 3"/>
          <p:cNvSpPr>
            <a:spLocks noGrp="1" noChangeArrowheads="1"/>
          </p:cNvSpPr>
          <p:nvPr>
            <p:ph type="body" idx="1"/>
          </p:nvPr>
        </p:nvSpPr>
        <p:spPr>
          <a:xfrm>
            <a:off x="609600" y="1143000"/>
            <a:ext cx="8077200" cy="4525963"/>
          </a:xfrm>
        </p:spPr>
        <p:txBody>
          <a:bodyPr>
            <a:normAutofit fontScale="92500" lnSpcReduction="10000"/>
          </a:bodyPr>
          <a:lstStyle/>
          <a:p>
            <a:pPr>
              <a:lnSpc>
                <a:spcPct val="150000"/>
              </a:lnSpc>
              <a:buFont typeface="Wingdings" panose="05000000000000000000" pitchFamily="2" charset="2"/>
              <a:buNone/>
            </a:pPr>
            <a:r>
              <a:rPr lang="en-US" altLang="en-US" dirty="0"/>
              <a:t>In this course, we will discuss the following:</a:t>
            </a:r>
          </a:p>
          <a:p>
            <a:pPr>
              <a:lnSpc>
                <a:spcPct val="150000"/>
              </a:lnSpc>
            </a:pPr>
            <a:r>
              <a:rPr lang="en-US" altLang="en-US" sz="2400" dirty="0"/>
              <a:t>Exit routes (means of egress)</a:t>
            </a:r>
          </a:p>
          <a:p>
            <a:pPr>
              <a:lnSpc>
                <a:spcPct val="150000"/>
              </a:lnSpc>
            </a:pPr>
            <a:r>
              <a:rPr lang="en-US" altLang="en-US" sz="2400" dirty="0"/>
              <a:t>Coverage and definitions</a:t>
            </a:r>
          </a:p>
          <a:p>
            <a:pPr>
              <a:lnSpc>
                <a:spcPct val="150000"/>
              </a:lnSpc>
            </a:pPr>
            <a:r>
              <a:rPr lang="en-US" altLang="en-US" sz="2400" dirty="0"/>
              <a:t>Design requirements</a:t>
            </a:r>
          </a:p>
          <a:p>
            <a:pPr>
              <a:lnSpc>
                <a:spcPct val="150000"/>
              </a:lnSpc>
            </a:pPr>
            <a:r>
              <a:rPr lang="en-US" altLang="en-US" sz="2400" dirty="0"/>
              <a:t>Operational features</a:t>
            </a:r>
          </a:p>
          <a:p>
            <a:pPr>
              <a:lnSpc>
                <a:spcPct val="150000"/>
              </a:lnSpc>
            </a:pPr>
            <a:r>
              <a:rPr lang="en-US" altLang="en-US" sz="2400" dirty="0"/>
              <a:t>Emergency action plan</a:t>
            </a:r>
          </a:p>
          <a:p>
            <a:pPr>
              <a:lnSpc>
                <a:spcPct val="150000"/>
              </a:lnSpc>
            </a:pPr>
            <a:r>
              <a:rPr lang="en-US" altLang="en-US" sz="2400" dirty="0"/>
              <a:t>Fire prevention plan</a:t>
            </a:r>
          </a:p>
          <a:p>
            <a:pPr>
              <a:lnSpc>
                <a:spcPct val="150000"/>
              </a:lnSpc>
            </a:pPr>
            <a:r>
              <a:rPr lang="en-US" altLang="en-US" sz="2400" dirty="0"/>
              <a:t>National Fire Protection Association (NFPA) 101</a:t>
            </a:r>
            <a:endParaRPr lang="en-US" altLang="en-US" dirty="0"/>
          </a:p>
        </p:txBody>
      </p:sp>
      <p:pic>
        <p:nvPicPr>
          <p:cNvPr id="7172"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21704" y="2438400"/>
            <a:ext cx="2889250" cy="236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3"/>
          <p:cNvSpPr>
            <a:spLocks noGrp="1"/>
          </p:cNvSpPr>
          <p:nvPr>
            <p:ph sz="quarter" idx="10"/>
          </p:nvPr>
        </p:nvSpPr>
        <p:spPr>
          <a:xfrm>
            <a:off x="6629400" y="609600"/>
            <a:ext cx="2133600" cy="381000"/>
          </a:xfrm>
        </p:spPr>
        <p:txBody>
          <a:bodyPr/>
          <a:lstStyle/>
          <a:p>
            <a:r>
              <a:rPr lang="en-US" altLang="en-US" dirty="0"/>
              <a:t>1910 Subpart E </a:t>
            </a:r>
          </a:p>
        </p:txBody>
      </p:sp>
    </p:spTree>
    <p:extLst>
      <p:ext uri="{BB962C8B-B14F-4D97-AF65-F5344CB8AC3E}">
        <p14:creationId xmlns:p14="http://schemas.microsoft.com/office/powerpoint/2010/main" val="140052662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33400" y="0"/>
            <a:ext cx="7924800" cy="1046163"/>
          </a:xfrm>
        </p:spPr>
        <p:txBody>
          <a:bodyPr/>
          <a:lstStyle/>
          <a:p>
            <a:r>
              <a:rPr lang="en-US" altLang="en-US" sz="3400" dirty="0"/>
              <a:t>Exit Route Maintenance and Safeguards</a:t>
            </a:r>
          </a:p>
        </p:txBody>
      </p:sp>
      <p:sp>
        <p:nvSpPr>
          <p:cNvPr id="41987" name="Content Placeholder 2"/>
          <p:cNvSpPr>
            <a:spLocks noGrp="1"/>
          </p:cNvSpPr>
          <p:nvPr>
            <p:ph idx="1"/>
          </p:nvPr>
        </p:nvSpPr>
        <p:spPr>
          <a:xfrm>
            <a:off x="533400" y="1295400"/>
            <a:ext cx="5867400" cy="4525963"/>
          </a:xfrm>
        </p:spPr>
        <p:txBody>
          <a:bodyPr>
            <a:normAutofit lnSpcReduction="10000"/>
          </a:bodyPr>
          <a:lstStyle/>
          <a:p>
            <a:r>
              <a:rPr lang="en-US" altLang="en-US" sz="2400" dirty="0"/>
              <a:t>Danger to employees minimized</a:t>
            </a:r>
          </a:p>
          <a:p>
            <a:endParaRPr lang="en-US" altLang="en-US" sz="2400" dirty="0"/>
          </a:p>
          <a:p>
            <a:r>
              <a:rPr lang="en-US" altLang="en-US" sz="2400" dirty="0"/>
              <a:t>Adequate and appropriate lighting and marking</a:t>
            </a:r>
          </a:p>
          <a:p>
            <a:endParaRPr lang="en-US" altLang="en-US" sz="2400" dirty="0"/>
          </a:p>
          <a:p>
            <a:r>
              <a:rPr lang="en-US" altLang="en-US" sz="2400" dirty="0"/>
              <a:t>Fire retardant properties maintained</a:t>
            </a:r>
          </a:p>
          <a:p>
            <a:endParaRPr lang="en-US" altLang="en-US" sz="2400" dirty="0"/>
          </a:p>
          <a:p>
            <a:r>
              <a:rPr lang="en-US" altLang="en-US" sz="2400" dirty="0"/>
              <a:t>Exit routes maintained during construction and repairs</a:t>
            </a:r>
          </a:p>
          <a:p>
            <a:endParaRPr lang="en-US" altLang="en-US" sz="2400" dirty="0"/>
          </a:p>
          <a:p>
            <a:r>
              <a:rPr lang="en-US" altLang="en-US" sz="2400" dirty="0"/>
              <a:t>Employee alarm system must be operable</a:t>
            </a:r>
          </a:p>
        </p:txBody>
      </p:sp>
      <p:sp>
        <p:nvSpPr>
          <p:cNvPr id="4" name="Content Placeholder 3"/>
          <p:cNvSpPr txBox="1">
            <a:spLocks/>
          </p:cNvSpPr>
          <p:nvPr/>
        </p:nvSpPr>
        <p:spPr>
          <a:xfrm>
            <a:off x="6629400" y="609600"/>
            <a:ext cx="2362200" cy="381000"/>
          </a:xfrm>
          <a:prstGeom prst="rect">
            <a:avLst/>
          </a:prstGeom>
        </p:spPr>
        <p:txBody>
          <a:bodyPr/>
          <a:lstStyle/>
          <a:p>
            <a:pPr marL="342900" indent="-342900">
              <a:buClr>
                <a:srgbClr val="910046"/>
              </a:buClr>
              <a:buSzPct val="84000"/>
              <a:defRPr/>
            </a:pPr>
            <a:r>
              <a:rPr lang="en-US" sz="2000" u="none" kern="0" dirty="0">
                <a:latin typeface="+mn-lt"/>
              </a:rPr>
              <a:t>  1910.37(a)–(e)</a:t>
            </a:r>
          </a:p>
          <a:p>
            <a:pPr marL="342900" indent="-342900">
              <a:buClr>
                <a:srgbClr val="910046"/>
              </a:buClr>
              <a:buSzPct val="84000"/>
              <a:buFont typeface="Wingdings" pitchFamily="2" charset="2"/>
              <a:buChar char="l"/>
              <a:defRPr/>
            </a:pPr>
            <a:endParaRPr lang="en-US" sz="2800" u="none" kern="0" dirty="0">
              <a:latin typeface="+mn-lt"/>
            </a:endParaRPr>
          </a:p>
        </p:txBody>
      </p:sp>
      <p:pic>
        <p:nvPicPr>
          <p:cNvPr id="41989"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800" y="3459163"/>
            <a:ext cx="2057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790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33400" y="498475"/>
            <a:ext cx="7924800" cy="523220"/>
          </a:xfrm>
        </p:spPr>
        <p:txBody>
          <a:bodyPr>
            <a:normAutofit fontScale="90000"/>
          </a:bodyPr>
          <a:lstStyle/>
          <a:p>
            <a:r>
              <a:rPr lang="en-US" altLang="en-US" sz="3400" dirty="0"/>
              <a:t>Danger to Employees Minimized</a:t>
            </a:r>
          </a:p>
        </p:txBody>
      </p:sp>
      <p:sp>
        <p:nvSpPr>
          <p:cNvPr id="44035" name="Content Placeholder 2"/>
          <p:cNvSpPr>
            <a:spLocks noGrp="1"/>
          </p:cNvSpPr>
          <p:nvPr>
            <p:ph idx="1"/>
          </p:nvPr>
        </p:nvSpPr>
        <p:spPr>
          <a:xfrm>
            <a:off x="533400" y="1143000"/>
            <a:ext cx="4953000" cy="4724400"/>
          </a:xfrm>
        </p:spPr>
        <p:txBody>
          <a:bodyPr/>
          <a:lstStyle/>
          <a:p>
            <a:r>
              <a:rPr lang="en-US" altLang="en-US" sz="2400" dirty="0"/>
              <a:t>Kept free of explosive or highly flammable furnishings or other decorations</a:t>
            </a:r>
          </a:p>
          <a:p>
            <a:endParaRPr lang="en-US" altLang="en-US" sz="1000" dirty="0"/>
          </a:p>
          <a:p>
            <a:r>
              <a:rPr lang="en-US" altLang="en-US" sz="2400" dirty="0"/>
              <a:t>Arranged so employees will not travel toward a high hazard area</a:t>
            </a:r>
          </a:p>
          <a:p>
            <a:endParaRPr lang="en-US" altLang="en-US" sz="1000" dirty="0"/>
          </a:p>
          <a:p>
            <a:r>
              <a:rPr lang="en-US" altLang="en-US" sz="2400" dirty="0"/>
              <a:t>Must be free and unobstructed</a:t>
            </a:r>
          </a:p>
          <a:p>
            <a:endParaRPr lang="en-US" altLang="en-US" sz="1000" dirty="0"/>
          </a:p>
          <a:p>
            <a:r>
              <a:rPr lang="en-US" altLang="en-US" sz="2400" dirty="0"/>
              <a:t>Safeguards designed to protect employees during an emergency must be in proper working order at all times</a:t>
            </a:r>
          </a:p>
        </p:txBody>
      </p:sp>
      <p:sp>
        <p:nvSpPr>
          <p:cNvPr id="4" name="Content Placeholder 3"/>
          <p:cNvSpPr txBox="1">
            <a:spLocks/>
          </p:cNvSpPr>
          <p:nvPr/>
        </p:nvSpPr>
        <p:spPr>
          <a:xfrm>
            <a:off x="7086600" y="609600"/>
            <a:ext cx="1676400" cy="492125"/>
          </a:xfrm>
          <a:prstGeom prst="rect">
            <a:avLst/>
          </a:prstGeom>
        </p:spPr>
        <p:txBody>
          <a:bodyPr/>
          <a:lstStyle/>
          <a:p>
            <a:pPr marL="342900" indent="-342900">
              <a:buClr>
                <a:srgbClr val="910046"/>
              </a:buClr>
              <a:buSzPct val="84000"/>
              <a:defRPr/>
            </a:pPr>
            <a:r>
              <a:rPr lang="en-US" sz="2000" u="none" kern="0" dirty="0">
                <a:latin typeface="+mn-lt"/>
              </a:rPr>
              <a:t>  1910.37(a) </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3276600"/>
            <a:ext cx="2988050" cy="2590800"/>
          </a:xfrm>
          <a:prstGeom prst="rect">
            <a:avLst/>
          </a:prstGeom>
        </p:spPr>
      </p:pic>
    </p:spTree>
    <p:extLst>
      <p:ext uri="{BB962C8B-B14F-4D97-AF65-F5344CB8AC3E}">
        <p14:creationId xmlns:p14="http://schemas.microsoft.com/office/powerpoint/2010/main" val="301401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a:t>Lighting and Marking</a:t>
            </a:r>
          </a:p>
        </p:txBody>
      </p:sp>
      <p:sp>
        <p:nvSpPr>
          <p:cNvPr id="46083" name="Content Placeholder 2"/>
          <p:cNvSpPr>
            <a:spLocks noGrp="1"/>
          </p:cNvSpPr>
          <p:nvPr>
            <p:ph idx="1"/>
          </p:nvPr>
        </p:nvSpPr>
        <p:spPr>
          <a:xfrm>
            <a:off x="533400" y="1295400"/>
            <a:ext cx="8001000" cy="4525963"/>
          </a:xfrm>
        </p:spPr>
        <p:txBody>
          <a:bodyPr/>
          <a:lstStyle/>
          <a:p>
            <a:r>
              <a:rPr lang="en-US" altLang="en-US" dirty="0"/>
              <a:t>Adequately lighted </a:t>
            </a:r>
          </a:p>
          <a:p>
            <a:endParaRPr lang="en-US" altLang="en-US" sz="1800" dirty="0"/>
          </a:p>
          <a:p>
            <a:r>
              <a:rPr lang="en-US" altLang="en-US" dirty="0"/>
              <a:t>Clearly visible and marked by a </a:t>
            </a:r>
          </a:p>
          <a:p>
            <a:pPr>
              <a:buFont typeface="Wingdings" panose="05000000000000000000" pitchFamily="2" charset="2"/>
              <a:buNone/>
            </a:pPr>
            <a:r>
              <a:rPr lang="en-US" altLang="en-US" dirty="0"/>
              <a:t>    sign reading </a:t>
            </a:r>
            <a:r>
              <a:rPr lang="en-US" altLang="en-US" b="1" dirty="0"/>
              <a:t>“Exit”</a:t>
            </a:r>
          </a:p>
          <a:p>
            <a:endParaRPr lang="en-US" altLang="en-US" sz="1800" dirty="0"/>
          </a:p>
          <a:p>
            <a:r>
              <a:rPr lang="en-US" altLang="en-US" dirty="0"/>
              <a:t>Free of decorations or signs that obscure visibility of exit</a:t>
            </a:r>
          </a:p>
          <a:p>
            <a:endParaRPr lang="en-US" altLang="en-US" sz="1800" dirty="0"/>
          </a:p>
          <a:p>
            <a:r>
              <a:rPr lang="en-US" altLang="en-US" dirty="0"/>
              <a:t>If direction of travel to exit is not apparent, signs must be posted along exit access indicating direction of travel to nearest exit</a:t>
            </a:r>
            <a:endParaRPr lang="en-US" altLang="en-US" sz="2400" dirty="0"/>
          </a:p>
        </p:txBody>
      </p:sp>
      <p:sp>
        <p:nvSpPr>
          <p:cNvPr id="4" name="Content Placeholder 3"/>
          <p:cNvSpPr txBox="1">
            <a:spLocks/>
          </p:cNvSpPr>
          <p:nvPr/>
        </p:nvSpPr>
        <p:spPr>
          <a:xfrm>
            <a:off x="6392862" y="609600"/>
            <a:ext cx="2293938" cy="381000"/>
          </a:xfrm>
          <a:prstGeom prst="rect">
            <a:avLst/>
          </a:prstGeom>
        </p:spPr>
        <p:txBody>
          <a:bodyPr/>
          <a:lstStyle/>
          <a:p>
            <a:pPr marL="342900" indent="-342900">
              <a:buClr>
                <a:srgbClr val="910046"/>
              </a:buClr>
              <a:buSzPct val="84000"/>
              <a:defRPr/>
            </a:pPr>
            <a:r>
              <a:rPr lang="en-US" sz="2000" u="none" kern="0" dirty="0">
                <a:latin typeface="+mn-lt"/>
              </a:rPr>
              <a:t>  1910.37(b)(1)-(4) </a:t>
            </a:r>
          </a:p>
        </p:txBody>
      </p:sp>
      <p:pic>
        <p:nvPicPr>
          <p:cNvPr id="46085"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77000" y="1298575"/>
            <a:ext cx="2141538"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401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a:t>Lighting and Marking</a:t>
            </a:r>
          </a:p>
        </p:txBody>
      </p:sp>
      <p:sp>
        <p:nvSpPr>
          <p:cNvPr id="48131" name="Content Placeholder 2"/>
          <p:cNvSpPr>
            <a:spLocks noGrp="1"/>
          </p:cNvSpPr>
          <p:nvPr>
            <p:ph idx="1"/>
          </p:nvPr>
        </p:nvSpPr>
        <p:spPr>
          <a:xfrm>
            <a:off x="533400" y="1295400"/>
            <a:ext cx="5105400" cy="4525963"/>
          </a:xfrm>
        </p:spPr>
        <p:txBody>
          <a:bodyPr/>
          <a:lstStyle/>
          <a:p>
            <a:r>
              <a:rPr lang="en-US" altLang="en-US" dirty="0"/>
              <a:t>Each doorway or passage along exit access that could be mistaken for an exit must be marked </a:t>
            </a:r>
            <a:r>
              <a:rPr lang="en-US" altLang="en-US" b="1" dirty="0"/>
              <a:t>“Not an Exit” </a:t>
            </a:r>
            <a:r>
              <a:rPr lang="en-US" altLang="en-US" dirty="0"/>
              <a:t>or be identified by a sign indicating its actual use</a:t>
            </a:r>
          </a:p>
          <a:p>
            <a:endParaRPr lang="en-US" altLang="en-US" sz="2400" dirty="0"/>
          </a:p>
        </p:txBody>
      </p:sp>
      <p:sp>
        <p:nvSpPr>
          <p:cNvPr id="4" name="Content Placeholder 3"/>
          <p:cNvSpPr txBox="1">
            <a:spLocks/>
          </p:cNvSpPr>
          <p:nvPr/>
        </p:nvSpPr>
        <p:spPr>
          <a:xfrm>
            <a:off x="6781800" y="609600"/>
            <a:ext cx="2209800" cy="381000"/>
          </a:xfrm>
          <a:prstGeom prst="rect">
            <a:avLst/>
          </a:prstGeom>
        </p:spPr>
        <p:txBody>
          <a:bodyPr/>
          <a:lstStyle/>
          <a:p>
            <a:pPr marL="342900" indent="-342900">
              <a:buClr>
                <a:srgbClr val="910046"/>
              </a:buClr>
              <a:buSzPct val="84000"/>
              <a:defRPr/>
            </a:pPr>
            <a:r>
              <a:rPr lang="en-US" sz="2000" u="none" kern="0" dirty="0">
                <a:latin typeface="+mn-lt"/>
              </a:rPr>
              <a:t>  1910.37(b)(5) </a:t>
            </a:r>
          </a:p>
        </p:txBody>
      </p:sp>
      <p:pic>
        <p:nvPicPr>
          <p:cNvPr id="4813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91200" y="1258888"/>
            <a:ext cx="2582863" cy="459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6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a:t>Lighting and Marking</a:t>
            </a:r>
          </a:p>
        </p:txBody>
      </p:sp>
      <p:sp>
        <p:nvSpPr>
          <p:cNvPr id="50179" name="Content Placeholder 2"/>
          <p:cNvSpPr>
            <a:spLocks noGrp="1"/>
          </p:cNvSpPr>
          <p:nvPr>
            <p:ph idx="1"/>
          </p:nvPr>
        </p:nvSpPr>
        <p:spPr>
          <a:xfrm>
            <a:off x="533400" y="1219200"/>
            <a:ext cx="5181600" cy="4525963"/>
          </a:xfrm>
        </p:spPr>
        <p:txBody>
          <a:bodyPr/>
          <a:lstStyle/>
          <a:p>
            <a:r>
              <a:rPr lang="en-US" altLang="en-US" dirty="0"/>
              <a:t>Each exit sign must be illuminated by a reliable light source and be a distinct color</a:t>
            </a:r>
          </a:p>
          <a:p>
            <a:endParaRPr lang="en-US" altLang="en-US" dirty="0"/>
          </a:p>
          <a:p>
            <a:r>
              <a:rPr lang="en-US" altLang="en-US" dirty="0"/>
              <a:t>Must have the word </a:t>
            </a:r>
            <a:r>
              <a:rPr lang="en-US" altLang="en-US" b="1" dirty="0"/>
              <a:t>“Exit” </a:t>
            </a:r>
            <a:r>
              <a:rPr lang="en-US" altLang="en-US" dirty="0"/>
              <a:t>in plainly legible letters not less than six inches high, with the principal strokes of the letters in the word </a:t>
            </a:r>
            <a:r>
              <a:rPr lang="en-US" altLang="en-US" b="1" dirty="0"/>
              <a:t>“Exit” </a:t>
            </a:r>
            <a:r>
              <a:rPr lang="en-US" altLang="en-US" dirty="0"/>
              <a:t>not less than three-fourths of an inch wide</a:t>
            </a:r>
          </a:p>
          <a:p>
            <a:endParaRPr lang="en-US" altLang="en-US" sz="2400" dirty="0"/>
          </a:p>
        </p:txBody>
      </p:sp>
      <p:sp>
        <p:nvSpPr>
          <p:cNvPr id="4" name="Content Placeholder 3"/>
          <p:cNvSpPr txBox="1">
            <a:spLocks/>
          </p:cNvSpPr>
          <p:nvPr/>
        </p:nvSpPr>
        <p:spPr>
          <a:xfrm>
            <a:off x="6400800" y="609600"/>
            <a:ext cx="2362200" cy="533400"/>
          </a:xfrm>
          <a:prstGeom prst="rect">
            <a:avLst/>
          </a:prstGeom>
        </p:spPr>
        <p:txBody>
          <a:bodyPr/>
          <a:lstStyle/>
          <a:p>
            <a:pPr marL="342900" indent="-342900">
              <a:buClr>
                <a:srgbClr val="910046"/>
              </a:buClr>
              <a:buSzPct val="84000"/>
              <a:defRPr/>
            </a:pPr>
            <a:r>
              <a:rPr lang="en-US" sz="1800" u="none" kern="0" dirty="0">
                <a:latin typeface="+mn-lt"/>
              </a:rPr>
              <a:t>  </a:t>
            </a:r>
            <a:r>
              <a:rPr lang="en-US" sz="2000" u="none" kern="0" dirty="0">
                <a:latin typeface="+mn-lt"/>
              </a:rPr>
              <a:t>1910.37(b)(6)-(7) </a:t>
            </a:r>
          </a:p>
        </p:txBody>
      </p:sp>
      <p:pic>
        <p:nvPicPr>
          <p:cNvPr id="50181"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53113" y="1230313"/>
            <a:ext cx="2681287" cy="476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236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a:t>Fire Retardant Properties</a:t>
            </a:r>
          </a:p>
        </p:txBody>
      </p:sp>
      <p:sp>
        <p:nvSpPr>
          <p:cNvPr id="52227" name="Content Placeholder 2"/>
          <p:cNvSpPr>
            <a:spLocks noGrp="1"/>
          </p:cNvSpPr>
          <p:nvPr>
            <p:ph idx="1"/>
          </p:nvPr>
        </p:nvSpPr>
        <p:spPr>
          <a:xfrm>
            <a:off x="533400" y="1295400"/>
            <a:ext cx="4416425" cy="4525963"/>
          </a:xfrm>
        </p:spPr>
        <p:txBody>
          <a:bodyPr/>
          <a:lstStyle/>
          <a:p>
            <a:r>
              <a:rPr lang="en-US" altLang="en-US" dirty="0"/>
              <a:t>Fire retardant paints or solutions must be renewed as often as necessary to maintain their fire retardant properties</a:t>
            </a:r>
          </a:p>
        </p:txBody>
      </p:sp>
      <p:sp>
        <p:nvSpPr>
          <p:cNvPr id="4" name="Content Placeholder 3"/>
          <p:cNvSpPr txBox="1">
            <a:spLocks/>
          </p:cNvSpPr>
          <p:nvPr/>
        </p:nvSpPr>
        <p:spPr>
          <a:xfrm>
            <a:off x="7086600" y="609600"/>
            <a:ext cx="2362200" cy="381000"/>
          </a:xfrm>
          <a:prstGeom prst="rect">
            <a:avLst/>
          </a:prstGeom>
        </p:spPr>
        <p:txBody>
          <a:bodyPr/>
          <a:lstStyle/>
          <a:p>
            <a:pPr marL="342900" indent="-342900">
              <a:buClr>
                <a:srgbClr val="910046"/>
              </a:buClr>
              <a:buSzPct val="84000"/>
              <a:defRPr/>
            </a:pPr>
            <a:r>
              <a:rPr lang="en-US" sz="2000" u="none" kern="0" dirty="0">
                <a:latin typeface="+mn-lt"/>
              </a:rPr>
              <a:t>  1910.37(c) </a:t>
            </a:r>
          </a:p>
        </p:txBody>
      </p:sp>
      <p:pic>
        <p:nvPicPr>
          <p:cNvPr id="52229"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49825" y="1295400"/>
            <a:ext cx="33940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1931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a:t>Construction and Repairs</a:t>
            </a:r>
          </a:p>
        </p:txBody>
      </p:sp>
      <p:sp>
        <p:nvSpPr>
          <p:cNvPr id="54275" name="Content Placeholder 2"/>
          <p:cNvSpPr>
            <a:spLocks noGrp="1"/>
          </p:cNvSpPr>
          <p:nvPr>
            <p:ph idx="1"/>
          </p:nvPr>
        </p:nvSpPr>
        <p:spPr>
          <a:xfrm>
            <a:off x="533400" y="1235075"/>
            <a:ext cx="8153400" cy="5013325"/>
          </a:xfrm>
        </p:spPr>
        <p:txBody>
          <a:bodyPr/>
          <a:lstStyle/>
          <a:p>
            <a:r>
              <a:rPr lang="en-US" altLang="en-US" sz="2400" dirty="0"/>
              <a:t>During new construction, employees must not occupy a workplace until exit routes are completed and ready for employee use</a:t>
            </a:r>
          </a:p>
          <a:p>
            <a:endParaRPr lang="en-US" altLang="en-US" sz="2400" dirty="0"/>
          </a:p>
          <a:p>
            <a:r>
              <a:rPr lang="en-US" altLang="en-US" sz="2400" dirty="0"/>
              <a:t>During repairs or alterations, employees must not occupy a workplace unless exit routes are available and existing fire protections are maintained, or until alternate fire protection is furnished</a:t>
            </a:r>
          </a:p>
          <a:p>
            <a:endParaRPr lang="en-US" altLang="en-US" sz="2400" dirty="0"/>
          </a:p>
          <a:p>
            <a:r>
              <a:rPr lang="en-US" altLang="en-US" sz="2400" dirty="0"/>
              <a:t>Employees must not be exposed to hazards of flammable or explosive substances or equipment used during construction, repairs, or alterations</a:t>
            </a:r>
          </a:p>
        </p:txBody>
      </p:sp>
      <p:sp>
        <p:nvSpPr>
          <p:cNvPr id="4" name="Content Placeholder 3"/>
          <p:cNvSpPr txBox="1">
            <a:spLocks/>
          </p:cNvSpPr>
          <p:nvPr/>
        </p:nvSpPr>
        <p:spPr>
          <a:xfrm>
            <a:off x="7086600" y="609600"/>
            <a:ext cx="2362200" cy="381000"/>
          </a:xfrm>
          <a:prstGeom prst="rect">
            <a:avLst/>
          </a:prstGeom>
        </p:spPr>
        <p:txBody>
          <a:bodyPr/>
          <a:lstStyle/>
          <a:p>
            <a:pPr marL="342900" indent="-342900">
              <a:buClr>
                <a:srgbClr val="910046"/>
              </a:buClr>
              <a:buSzPct val="84000"/>
              <a:defRPr/>
            </a:pPr>
            <a:r>
              <a:rPr lang="en-US" sz="2000" u="none" kern="0" dirty="0">
                <a:latin typeface="+mn-lt"/>
              </a:rPr>
              <a:t>  1910.37(d) </a:t>
            </a:r>
          </a:p>
        </p:txBody>
      </p:sp>
    </p:spTree>
    <p:extLst>
      <p:ext uri="{BB962C8B-B14F-4D97-AF65-F5344CB8AC3E}">
        <p14:creationId xmlns:p14="http://schemas.microsoft.com/office/powerpoint/2010/main" val="663394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a:t>Operable Alarm System</a:t>
            </a:r>
          </a:p>
        </p:txBody>
      </p:sp>
      <p:sp>
        <p:nvSpPr>
          <p:cNvPr id="56323" name="Content Placeholder 2"/>
          <p:cNvSpPr>
            <a:spLocks noGrp="1"/>
          </p:cNvSpPr>
          <p:nvPr>
            <p:ph idx="1"/>
          </p:nvPr>
        </p:nvSpPr>
        <p:spPr>
          <a:xfrm>
            <a:off x="533400" y="1295400"/>
            <a:ext cx="7847013" cy="4525963"/>
          </a:xfrm>
        </p:spPr>
        <p:txBody>
          <a:bodyPr/>
          <a:lstStyle/>
          <a:p>
            <a:r>
              <a:rPr lang="en-US" altLang="en-US" dirty="0"/>
              <a:t>Install and maintain an operable employee alarm system that has a distinctive signal to warn employees of fire or other emergencies, unless employees can promptly see or smell a fire or other hazard in time to provide adequate warning to them </a:t>
            </a:r>
          </a:p>
          <a:p>
            <a:endParaRPr lang="en-US" altLang="en-US" dirty="0"/>
          </a:p>
          <a:p>
            <a:r>
              <a:rPr lang="en-US" altLang="en-US" dirty="0"/>
              <a:t>Employee alarm system must</a:t>
            </a:r>
          </a:p>
          <a:p>
            <a:pPr>
              <a:buFont typeface="Wingdings" panose="05000000000000000000" pitchFamily="2" charset="2"/>
              <a:buNone/>
            </a:pPr>
            <a:r>
              <a:rPr lang="en-US" altLang="en-US" dirty="0"/>
              <a:t>    comply with § 1910.165</a:t>
            </a:r>
          </a:p>
        </p:txBody>
      </p:sp>
      <p:sp>
        <p:nvSpPr>
          <p:cNvPr id="5" name="Content Placeholder 3"/>
          <p:cNvSpPr txBox="1">
            <a:spLocks/>
          </p:cNvSpPr>
          <p:nvPr/>
        </p:nvSpPr>
        <p:spPr>
          <a:xfrm>
            <a:off x="7086600" y="609600"/>
            <a:ext cx="2362200" cy="381000"/>
          </a:xfrm>
          <a:prstGeom prst="rect">
            <a:avLst/>
          </a:prstGeom>
        </p:spPr>
        <p:txBody>
          <a:bodyPr/>
          <a:lstStyle/>
          <a:p>
            <a:pPr marL="342900" indent="-342900">
              <a:buClr>
                <a:srgbClr val="910046"/>
              </a:buClr>
              <a:buSzPct val="84000"/>
              <a:defRPr/>
            </a:pPr>
            <a:r>
              <a:rPr lang="en-US" sz="1800" u="none" kern="0" dirty="0">
                <a:latin typeface="+mn-lt"/>
              </a:rPr>
              <a:t>  </a:t>
            </a:r>
            <a:r>
              <a:rPr lang="en-US" sz="2000" u="none" kern="0" dirty="0">
                <a:latin typeface="+mn-lt"/>
              </a:rPr>
              <a:t>1910.37(e) </a:t>
            </a:r>
          </a:p>
        </p:txBody>
      </p:sp>
      <p:pic>
        <p:nvPicPr>
          <p:cNvPr id="56325"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3975" y="3575050"/>
            <a:ext cx="197802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125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09600" y="457634"/>
            <a:ext cx="7924800" cy="549275"/>
          </a:xfrm>
        </p:spPr>
        <p:txBody>
          <a:bodyPr/>
          <a:lstStyle/>
          <a:p>
            <a:r>
              <a:rPr lang="en-US" altLang="en-US" dirty="0"/>
              <a:t>Psychological Hazards</a:t>
            </a:r>
          </a:p>
        </p:txBody>
      </p:sp>
      <p:sp>
        <p:nvSpPr>
          <p:cNvPr id="58371" name="Content Placeholder 2"/>
          <p:cNvSpPr>
            <a:spLocks noGrp="1"/>
          </p:cNvSpPr>
          <p:nvPr>
            <p:ph idx="1"/>
          </p:nvPr>
        </p:nvSpPr>
        <p:spPr>
          <a:xfrm>
            <a:off x="533400" y="1295400"/>
            <a:ext cx="4876800" cy="4724400"/>
          </a:xfrm>
        </p:spPr>
        <p:txBody>
          <a:bodyPr>
            <a:normAutofit/>
          </a:bodyPr>
          <a:lstStyle/>
          <a:p>
            <a:r>
              <a:rPr lang="en-US" altLang="en-US" sz="2800" dirty="0"/>
              <a:t>Lack of information</a:t>
            </a:r>
          </a:p>
          <a:p>
            <a:endParaRPr lang="en-US" altLang="en-US" sz="2800" dirty="0"/>
          </a:p>
          <a:p>
            <a:r>
              <a:rPr lang="en-US" altLang="en-US" sz="2800" dirty="0"/>
              <a:t>Panic</a:t>
            </a:r>
          </a:p>
          <a:p>
            <a:endParaRPr lang="en-US" altLang="en-US" sz="2800" dirty="0"/>
          </a:p>
          <a:p>
            <a:r>
              <a:rPr lang="en-US" altLang="en-US" sz="2800" dirty="0"/>
              <a:t>Confusion</a:t>
            </a:r>
          </a:p>
        </p:txBody>
      </p:sp>
    </p:spTree>
    <p:extLst>
      <p:ext uri="{BB962C8B-B14F-4D97-AF65-F5344CB8AC3E}">
        <p14:creationId xmlns:p14="http://schemas.microsoft.com/office/powerpoint/2010/main" val="180283718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p:txBody>
          <a:bodyPr/>
          <a:lstStyle/>
          <a:p>
            <a:r>
              <a:rPr lang="en-US" altLang="en-US"/>
              <a:t>Physical Hazards</a:t>
            </a:r>
          </a:p>
        </p:txBody>
      </p:sp>
      <p:sp>
        <p:nvSpPr>
          <p:cNvPr id="60419" name="Content Placeholder 2"/>
          <p:cNvSpPr>
            <a:spLocks noGrp="1"/>
          </p:cNvSpPr>
          <p:nvPr>
            <p:ph idx="4294967295"/>
          </p:nvPr>
        </p:nvSpPr>
        <p:spPr>
          <a:xfrm>
            <a:off x="533400" y="1219200"/>
            <a:ext cx="7924800" cy="4724400"/>
          </a:xfrm>
        </p:spPr>
        <p:txBody>
          <a:bodyPr>
            <a:normAutofit/>
          </a:bodyPr>
          <a:lstStyle/>
          <a:p>
            <a:r>
              <a:rPr lang="en-US" altLang="en-US" sz="2800" dirty="0"/>
              <a:t>Fire</a:t>
            </a:r>
          </a:p>
          <a:p>
            <a:endParaRPr lang="en-US" altLang="en-US" sz="2800" dirty="0"/>
          </a:p>
          <a:p>
            <a:r>
              <a:rPr lang="en-US" altLang="en-US" sz="2800" dirty="0"/>
              <a:t>Toxic vapors</a:t>
            </a:r>
          </a:p>
          <a:p>
            <a:endParaRPr lang="en-US" altLang="en-US" sz="2800" dirty="0"/>
          </a:p>
          <a:p>
            <a:r>
              <a:rPr lang="en-US" altLang="en-US" sz="2800" dirty="0"/>
              <a:t>Threats</a:t>
            </a:r>
          </a:p>
          <a:p>
            <a:endParaRPr lang="en-US" altLang="en-US" sz="2800" dirty="0"/>
          </a:p>
          <a:p>
            <a:r>
              <a:rPr lang="en-US" altLang="en-US" sz="2800" dirty="0"/>
              <a:t>Storms</a:t>
            </a:r>
          </a:p>
          <a:p>
            <a:endParaRPr lang="en-US" altLang="en-US" sz="2800" dirty="0"/>
          </a:p>
          <a:p>
            <a:r>
              <a:rPr lang="en-US" altLang="en-US" sz="2800" dirty="0"/>
              <a:t>Other </a:t>
            </a:r>
          </a:p>
        </p:txBody>
      </p:sp>
      <p:sp>
        <p:nvSpPr>
          <p:cNvPr id="60420" name="TextBox 4"/>
          <p:cNvSpPr txBox="1">
            <a:spLocks noChangeArrowheads="1"/>
          </p:cNvSpPr>
          <p:nvPr/>
        </p:nvSpPr>
        <p:spPr bwMode="auto">
          <a:xfrm>
            <a:off x="1676400" y="2438400"/>
            <a:ext cx="6019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690563" indent="-233363">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lvl="1"/>
            <a:endParaRPr lang="en-US" altLang="en-US" u="none"/>
          </a:p>
          <a:p>
            <a:pPr lvl="1"/>
            <a:endParaRPr lang="en-US" altLang="en-US" sz="3600">
              <a:latin typeface="Times New Roman" panose="02020603050405020304" pitchFamily="18" charset="0"/>
            </a:endParaRPr>
          </a:p>
        </p:txBody>
      </p:sp>
      <p:pic>
        <p:nvPicPr>
          <p:cNvPr id="60421"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97475" y="1362075"/>
            <a:ext cx="31845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714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429929"/>
            <a:ext cx="7924800" cy="549275"/>
          </a:xfrm>
        </p:spPr>
        <p:txBody>
          <a:bodyPr/>
          <a:lstStyle/>
          <a:p>
            <a:r>
              <a:rPr lang="en-US" altLang="en-US"/>
              <a:t>Means of Egress</a:t>
            </a:r>
          </a:p>
        </p:txBody>
      </p:sp>
      <p:sp>
        <p:nvSpPr>
          <p:cNvPr id="9219" name="Content Placeholder 2"/>
          <p:cNvSpPr>
            <a:spLocks noGrp="1"/>
          </p:cNvSpPr>
          <p:nvPr>
            <p:ph idx="1"/>
          </p:nvPr>
        </p:nvSpPr>
        <p:spPr>
          <a:xfrm>
            <a:off x="609600" y="1219200"/>
            <a:ext cx="5562600" cy="4724400"/>
          </a:xfrm>
        </p:spPr>
        <p:txBody>
          <a:bodyPr/>
          <a:lstStyle/>
          <a:p>
            <a:r>
              <a:rPr lang="en-US" altLang="en-US" dirty="0"/>
              <a:t>Every employer is covered</a:t>
            </a:r>
          </a:p>
          <a:p>
            <a:endParaRPr lang="en-US" altLang="en-US" sz="1400" dirty="0"/>
          </a:p>
          <a:p>
            <a:r>
              <a:rPr lang="en-US" altLang="en-US" dirty="0"/>
              <a:t>Exit routes are covered </a:t>
            </a:r>
          </a:p>
          <a:p>
            <a:endParaRPr lang="en-US" altLang="en-US" sz="800" dirty="0"/>
          </a:p>
          <a:p>
            <a:pPr lvl="1"/>
            <a:r>
              <a:rPr lang="en-US" altLang="en-US" dirty="0"/>
              <a:t>Minimum requirements for exit routes to allow for the safe evacuation of employees during an emergency</a:t>
            </a:r>
          </a:p>
          <a:p>
            <a:pPr lvl="1"/>
            <a:endParaRPr lang="en-US" altLang="en-US" dirty="0"/>
          </a:p>
          <a:p>
            <a:pPr lvl="1"/>
            <a:r>
              <a:rPr lang="en-US" altLang="en-US" dirty="0"/>
              <a:t>Also covers the minimum requirements for emergency action plans and fire prevention plans.</a:t>
            </a:r>
          </a:p>
        </p:txBody>
      </p:sp>
      <p:sp>
        <p:nvSpPr>
          <p:cNvPr id="9220" name="Content Placeholder 3"/>
          <p:cNvSpPr>
            <a:spLocks noGrp="1"/>
          </p:cNvSpPr>
          <p:nvPr>
            <p:ph sz="quarter" idx="10"/>
          </p:nvPr>
        </p:nvSpPr>
        <p:spPr>
          <a:xfrm>
            <a:off x="6781800" y="609600"/>
            <a:ext cx="2133600" cy="381000"/>
          </a:xfrm>
        </p:spPr>
        <p:txBody>
          <a:bodyPr/>
          <a:lstStyle/>
          <a:p>
            <a:r>
              <a:rPr lang="en-US" altLang="en-US" dirty="0"/>
              <a:t>1910.34(a)–(b) </a:t>
            </a:r>
          </a:p>
        </p:txBody>
      </p:sp>
      <p:pic>
        <p:nvPicPr>
          <p:cNvPr id="9221" name="Pictur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23269" y="3886200"/>
            <a:ext cx="2334931"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99736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09600" y="416074"/>
            <a:ext cx="7924800" cy="742084"/>
          </a:xfrm>
        </p:spPr>
        <p:txBody>
          <a:bodyPr/>
          <a:lstStyle/>
          <a:p>
            <a:r>
              <a:rPr lang="en-US" altLang="en-US" dirty="0"/>
              <a:t>Emergency Action Plan</a:t>
            </a:r>
          </a:p>
        </p:txBody>
      </p:sp>
      <p:sp>
        <p:nvSpPr>
          <p:cNvPr id="62467" name="Content Placeholder 2"/>
          <p:cNvSpPr>
            <a:spLocks noGrp="1"/>
          </p:cNvSpPr>
          <p:nvPr>
            <p:ph idx="1"/>
          </p:nvPr>
        </p:nvSpPr>
        <p:spPr>
          <a:xfrm>
            <a:off x="533400" y="1219200"/>
            <a:ext cx="7924800" cy="4724400"/>
          </a:xfrm>
        </p:spPr>
        <p:txBody>
          <a:bodyPr/>
          <a:lstStyle/>
          <a:p>
            <a:r>
              <a:rPr lang="en-US" altLang="en-US" sz="2400" dirty="0"/>
              <a:t>An employer must have an emergency action plan whenever an OSHA standard in this part requires one </a:t>
            </a:r>
          </a:p>
          <a:p>
            <a:endParaRPr lang="en-US" altLang="en-US" sz="2400" dirty="0"/>
          </a:p>
          <a:p>
            <a:r>
              <a:rPr lang="en-US" altLang="en-US" sz="2400" dirty="0"/>
              <a:t>An emergency action plan (EAP) </a:t>
            </a:r>
          </a:p>
          <a:p>
            <a:pPr>
              <a:buFont typeface="Wingdings" panose="05000000000000000000" pitchFamily="2" charset="2"/>
              <a:buNone/>
            </a:pPr>
            <a:r>
              <a:rPr lang="en-US" altLang="en-US" sz="2400" dirty="0"/>
              <a:t>    must be in writing kept at the </a:t>
            </a:r>
          </a:p>
          <a:p>
            <a:pPr>
              <a:buFont typeface="Wingdings" panose="05000000000000000000" pitchFamily="2" charset="2"/>
              <a:buNone/>
            </a:pPr>
            <a:r>
              <a:rPr lang="en-US" altLang="en-US" sz="2400" dirty="0"/>
              <a:t>    workplace and available to </a:t>
            </a:r>
          </a:p>
          <a:p>
            <a:pPr>
              <a:buFont typeface="Wingdings" panose="05000000000000000000" pitchFamily="2" charset="2"/>
              <a:buNone/>
            </a:pPr>
            <a:r>
              <a:rPr lang="en-US" altLang="en-US" sz="2400" dirty="0"/>
              <a:t>    employees when required</a:t>
            </a:r>
          </a:p>
          <a:p>
            <a:endParaRPr lang="en-US" altLang="en-US" sz="2400" dirty="0"/>
          </a:p>
          <a:p>
            <a:r>
              <a:rPr lang="en-US" altLang="en-US" sz="2400" dirty="0"/>
              <a:t>If an employer has 10 or fewer</a:t>
            </a:r>
          </a:p>
          <a:p>
            <a:pPr>
              <a:buFont typeface="Wingdings" panose="05000000000000000000" pitchFamily="2" charset="2"/>
              <a:buNone/>
            </a:pPr>
            <a:r>
              <a:rPr lang="en-US" altLang="en-US" sz="2400" dirty="0"/>
              <a:t>    employees, it may be communicated</a:t>
            </a:r>
          </a:p>
          <a:p>
            <a:pPr>
              <a:buFont typeface="Wingdings" panose="05000000000000000000" pitchFamily="2" charset="2"/>
              <a:buNone/>
            </a:pPr>
            <a:r>
              <a:rPr lang="en-US" altLang="en-US" sz="2400" dirty="0"/>
              <a:t>    verbally</a:t>
            </a:r>
            <a:endParaRPr lang="en-US" altLang="en-US" dirty="0"/>
          </a:p>
        </p:txBody>
      </p:sp>
      <p:sp>
        <p:nvSpPr>
          <p:cNvPr id="62468" name="Content Placeholder 3"/>
          <p:cNvSpPr>
            <a:spLocks noGrp="1"/>
          </p:cNvSpPr>
          <p:nvPr>
            <p:ph sz="quarter" idx="10"/>
          </p:nvPr>
        </p:nvSpPr>
        <p:spPr>
          <a:xfrm>
            <a:off x="6781800" y="609600"/>
            <a:ext cx="2590800" cy="304800"/>
          </a:xfrm>
        </p:spPr>
        <p:txBody>
          <a:bodyPr>
            <a:normAutofit fontScale="92500" lnSpcReduction="20000"/>
          </a:bodyPr>
          <a:lstStyle/>
          <a:p>
            <a:r>
              <a:rPr lang="en-US" altLang="en-US" dirty="0"/>
              <a:t>1910.38(a)–(b)</a:t>
            </a:r>
          </a:p>
          <a:p>
            <a:endParaRPr lang="en-US" altLang="en-US" dirty="0"/>
          </a:p>
        </p:txBody>
      </p:sp>
      <p:pic>
        <p:nvPicPr>
          <p:cNvPr id="62470"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61088" y="2362200"/>
            <a:ext cx="2373869" cy="3395663"/>
          </a:xfrm>
          <a:prstGeom prst="rect">
            <a:avLst/>
          </a:prstGeom>
          <a:noFill/>
          <a:ln w="12700">
            <a:solidFill>
              <a:schemeClr val="bg1">
                <a:lumMod val="85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8" name="Content Placeholder 3"/>
          <p:cNvSpPr txBox="1">
            <a:spLocks/>
          </p:cNvSpPr>
          <p:nvPr/>
        </p:nvSpPr>
        <p:spPr bwMode="auto">
          <a:xfrm>
            <a:off x="6705600" y="2430829"/>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None/>
              <a:defRPr sz="20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None/>
              <a:defRPr sz="2000">
                <a:solidFill>
                  <a:schemeClr val="tx1"/>
                </a:solidFill>
                <a:latin typeface="+mn-lt"/>
              </a:defRPr>
            </a:lvl2pPr>
            <a:lvl3pPr marL="1084263" indent="-169863" algn="l" rtl="0" eaLnBrk="0" fontAlgn="base" hangingPunct="0">
              <a:spcBef>
                <a:spcPct val="0"/>
              </a:spcBef>
              <a:spcAft>
                <a:spcPct val="0"/>
              </a:spcAft>
              <a:buClr>
                <a:srgbClr val="012D9A"/>
              </a:buClr>
              <a:buNone/>
              <a:defRPr sz="2000">
                <a:solidFill>
                  <a:schemeClr val="tx1"/>
                </a:solidFill>
                <a:latin typeface="+mn-lt"/>
              </a:defRPr>
            </a:lvl3pPr>
            <a:lvl4pPr marL="1423988" indent="-169863" algn="l" rtl="0" eaLnBrk="0" fontAlgn="base" hangingPunct="0">
              <a:spcBef>
                <a:spcPct val="0"/>
              </a:spcBef>
              <a:spcAft>
                <a:spcPct val="0"/>
              </a:spcAft>
              <a:buClr>
                <a:srgbClr val="012D9A"/>
              </a:buClr>
              <a:buNone/>
              <a:defRPr sz="2000">
                <a:solidFill>
                  <a:schemeClr val="tx1"/>
                </a:solidFill>
                <a:latin typeface="+mn-lt"/>
              </a:defRPr>
            </a:lvl4pPr>
            <a:lvl5pPr marL="1776413" indent="-234950" algn="l" rtl="0" eaLnBrk="0" fontAlgn="base" hangingPunct="0">
              <a:spcBef>
                <a:spcPct val="0"/>
              </a:spcBef>
              <a:spcAft>
                <a:spcPct val="0"/>
              </a:spcAft>
              <a:buClr>
                <a:srgbClr val="012D9A"/>
              </a:buClr>
              <a:buNone/>
              <a:defRPr sz="20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r>
              <a:rPr lang="en-US" altLang="en-US" sz="800" u="none" kern="0" dirty="0"/>
              <a:t>NCDOL Photo Library</a:t>
            </a:r>
          </a:p>
        </p:txBody>
      </p:sp>
    </p:spTree>
    <p:extLst>
      <p:ext uri="{BB962C8B-B14F-4D97-AF65-F5344CB8AC3E}">
        <p14:creationId xmlns:p14="http://schemas.microsoft.com/office/powerpoint/2010/main" val="175738686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609600" y="443779"/>
            <a:ext cx="7924800" cy="623021"/>
          </a:xfrm>
        </p:spPr>
        <p:txBody>
          <a:bodyPr/>
          <a:lstStyle/>
          <a:p>
            <a:r>
              <a:rPr lang="en-US" altLang="en-US" dirty="0"/>
              <a:t>EAP Elements</a:t>
            </a:r>
          </a:p>
        </p:txBody>
      </p:sp>
      <p:sp>
        <p:nvSpPr>
          <p:cNvPr id="64515" name="Content Placeholder 2"/>
          <p:cNvSpPr>
            <a:spLocks noGrp="1"/>
          </p:cNvSpPr>
          <p:nvPr>
            <p:ph idx="1"/>
          </p:nvPr>
        </p:nvSpPr>
        <p:spPr>
          <a:xfrm>
            <a:off x="533400" y="1219200"/>
            <a:ext cx="7924800" cy="4876800"/>
          </a:xfrm>
        </p:spPr>
        <p:txBody>
          <a:bodyPr/>
          <a:lstStyle/>
          <a:p>
            <a:r>
              <a:rPr lang="en-US" altLang="en-US"/>
              <a:t>Must have procedures for:</a:t>
            </a:r>
          </a:p>
          <a:p>
            <a:pPr lvl="1"/>
            <a:endParaRPr lang="en-US" altLang="en-US" sz="800"/>
          </a:p>
          <a:p>
            <a:pPr lvl="2"/>
            <a:r>
              <a:rPr lang="en-US" altLang="en-US" sz="2400"/>
              <a:t>Reporting a fire or other emergency</a:t>
            </a:r>
          </a:p>
          <a:p>
            <a:pPr lvl="1"/>
            <a:endParaRPr lang="en-US" altLang="en-US" sz="1200"/>
          </a:p>
          <a:p>
            <a:pPr lvl="2"/>
            <a:r>
              <a:rPr lang="en-US" altLang="en-US" sz="2400"/>
              <a:t>Emergency evacuation</a:t>
            </a:r>
          </a:p>
          <a:p>
            <a:pPr lvl="1"/>
            <a:endParaRPr lang="en-US" altLang="en-US" sz="1200"/>
          </a:p>
          <a:p>
            <a:pPr lvl="2"/>
            <a:r>
              <a:rPr lang="en-US" altLang="en-US" sz="2400"/>
              <a:t>Employees who operate critical operations</a:t>
            </a:r>
          </a:p>
          <a:p>
            <a:pPr lvl="1"/>
            <a:endParaRPr lang="en-US" altLang="en-US" sz="1200"/>
          </a:p>
          <a:p>
            <a:pPr lvl="2"/>
            <a:r>
              <a:rPr lang="en-US" altLang="en-US" sz="2400"/>
              <a:t>Account for employee post evacuation</a:t>
            </a:r>
          </a:p>
          <a:p>
            <a:pPr lvl="2"/>
            <a:endParaRPr lang="en-US" altLang="en-US" sz="1200"/>
          </a:p>
          <a:p>
            <a:pPr lvl="2"/>
            <a:r>
              <a:rPr lang="en-US" altLang="en-US" sz="2400"/>
              <a:t>Employees performing rescue or medical duties</a:t>
            </a:r>
          </a:p>
          <a:p>
            <a:pPr lvl="1"/>
            <a:endParaRPr lang="en-US" altLang="en-US" sz="1200"/>
          </a:p>
          <a:p>
            <a:pPr lvl="2"/>
            <a:r>
              <a:rPr lang="en-US" altLang="en-US" sz="2400"/>
              <a:t>Name or job title of every employee who may be contacted about the EAP</a:t>
            </a:r>
            <a:endParaRPr lang="en-US" altLang="en-US"/>
          </a:p>
        </p:txBody>
      </p:sp>
      <p:sp>
        <p:nvSpPr>
          <p:cNvPr id="64516" name="Content Placeholder 3"/>
          <p:cNvSpPr>
            <a:spLocks noGrp="1"/>
          </p:cNvSpPr>
          <p:nvPr>
            <p:ph sz="quarter" idx="10"/>
          </p:nvPr>
        </p:nvSpPr>
        <p:spPr>
          <a:xfrm>
            <a:off x="7162800" y="609600"/>
            <a:ext cx="1600200" cy="304800"/>
          </a:xfrm>
        </p:spPr>
        <p:txBody>
          <a:bodyPr>
            <a:normAutofit fontScale="92500" lnSpcReduction="20000"/>
          </a:bodyPr>
          <a:lstStyle/>
          <a:p>
            <a:r>
              <a:rPr lang="en-US" altLang="en-US" dirty="0"/>
              <a:t> 1910.38(c)</a:t>
            </a:r>
          </a:p>
          <a:p>
            <a:endParaRPr lang="en-US" altLang="en-US" dirty="0"/>
          </a:p>
        </p:txBody>
      </p:sp>
    </p:spTree>
    <p:extLst>
      <p:ext uri="{BB962C8B-B14F-4D97-AF65-F5344CB8AC3E}">
        <p14:creationId xmlns:p14="http://schemas.microsoft.com/office/powerpoint/2010/main" val="315770838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09600" y="412389"/>
            <a:ext cx="7924800" cy="699221"/>
          </a:xfrm>
        </p:spPr>
        <p:txBody>
          <a:bodyPr/>
          <a:lstStyle/>
          <a:p>
            <a:r>
              <a:rPr lang="en-US" altLang="en-US" dirty="0"/>
              <a:t>Alarm System and Training</a:t>
            </a:r>
          </a:p>
        </p:txBody>
      </p:sp>
      <p:sp>
        <p:nvSpPr>
          <p:cNvPr id="66563" name="Content Placeholder 2"/>
          <p:cNvSpPr>
            <a:spLocks noGrp="1"/>
          </p:cNvSpPr>
          <p:nvPr>
            <p:ph idx="1"/>
          </p:nvPr>
        </p:nvSpPr>
        <p:spPr>
          <a:xfrm>
            <a:off x="533400" y="1295400"/>
            <a:ext cx="7886700" cy="4800600"/>
          </a:xfrm>
        </p:spPr>
        <p:txBody>
          <a:bodyPr/>
          <a:lstStyle/>
          <a:p>
            <a:r>
              <a:rPr lang="en-US" altLang="en-US" sz="2400" dirty="0"/>
              <a:t>Maintained and distinctive sounds based on an emergency</a:t>
            </a:r>
          </a:p>
          <a:p>
            <a:endParaRPr lang="en-US" altLang="en-US" sz="2400" dirty="0"/>
          </a:p>
          <a:p>
            <a:endParaRPr lang="en-US" altLang="en-US" sz="800" dirty="0"/>
          </a:p>
          <a:p>
            <a:r>
              <a:rPr lang="en-US" altLang="en-US" sz="2400" dirty="0"/>
              <a:t>Employer must designate and train employees for a safe and orderly evacuation</a:t>
            </a:r>
          </a:p>
          <a:p>
            <a:endParaRPr lang="en-US" altLang="en-US" sz="2400" dirty="0"/>
          </a:p>
          <a:p>
            <a:endParaRPr lang="en-US" altLang="en-US" sz="800" dirty="0"/>
          </a:p>
          <a:p>
            <a:r>
              <a:rPr lang="en-US" altLang="en-US" sz="2400" dirty="0"/>
              <a:t>Employer must review EAP with employees:</a:t>
            </a:r>
          </a:p>
          <a:p>
            <a:endParaRPr lang="en-US" altLang="en-US" sz="800" dirty="0"/>
          </a:p>
          <a:p>
            <a:pPr lvl="1"/>
            <a:r>
              <a:rPr lang="en-US" altLang="en-US" dirty="0"/>
              <a:t>Development and/or initial hiring</a:t>
            </a:r>
          </a:p>
          <a:p>
            <a:pPr lvl="1"/>
            <a:endParaRPr lang="en-US" altLang="en-US" sz="800" dirty="0"/>
          </a:p>
          <a:p>
            <a:pPr lvl="1"/>
            <a:r>
              <a:rPr lang="en-US" altLang="en-US" dirty="0"/>
              <a:t>Job change</a:t>
            </a:r>
          </a:p>
          <a:p>
            <a:pPr lvl="1"/>
            <a:endParaRPr lang="en-US" altLang="en-US" sz="800" dirty="0"/>
          </a:p>
          <a:p>
            <a:pPr lvl="1"/>
            <a:r>
              <a:rPr lang="en-US" altLang="en-US" dirty="0"/>
              <a:t>Plan change</a:t>
            </a:r>
          </a:p>
        </p:txBody>
      </p:sp>
      <p:sp>
        <p:nvSpPr>
          <p:cNvPr id="66564" name="Content Placeholder 3"/>
          <p:cNvSpPr>
            <a:spLocks noGrp="1"/>
          </p:cNvSpPr>
          <p:nvPr>
            <p:ph sz="quarter" idx="10"/>
          </p:nvPr>
        </p:nvSpPr>
        <p:spPr>
          <a:xfrm>
            <a:off x="6858000" y="609600"/>
            <a:ext cx="1905000" cy="381000"/>
          </a:xfrm>
        </p:spPr>
        <p:txBody>
          <a:bodyPr/>
          <a:lstStyle/>
          <a:p>
            <a:r>
              <a:rPr lang="en-US" altLang="en-US" dirty="0"/>
              <a:t>1910.38(d)–(f) </a:t>
            </a:r>
          </a:p>
          <a:p>
            <a:endParaRPr lang="en-US" altLang="en-US" dirty="0"/>
          </a:p>
        </p:txBody>
      </p:sp>
      <p:pic>
        <p:nvPicPr>
          <p:cNvPr id="66565"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10400" y="4258456"/>
            <a:ext cx="1409700" cy="16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86693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09600" y="401422"/>
            <a:ext cx="7924800" cy="699221"/>
          </a:xfrm>
        </p:spPr>
        <p:txBody>
          <a:bodyPr/>
          <a:lstStyle/>
          <a:p>
            <a:r>
              <a:rPr lang="en-US" altLang="en-US" dirty="0"/>
              <a:t>Fire Prevention Plan</a:t>
            </a:r>
          </a:p>
        </p:txBody>
      </p:sp>
      <p:sp>
        <p:nvSpPr>
          <p:cNvPr id="68611" name="Content Placeholder 2"/>
          <p:cNvSpPr>
            <a:spLocks noGrp="1"/>
          </p:cNvSpPr>
          <p:nvPr>
            <p:ph idx="1"/>
          </p:nvPr>
        </p:nvSpPr>
        <p:spPr>
          <a:xfrm>
            <a:off x="533400" y="1219200"/>
            <a:ext cx="7924800" cy="4724400"/>
          </a:xfrm>
        </p:spPr>
        <p:txBody>
          <a:bodyPr/>
          <a:lstStyle/>
          <a:p>
            <a:r>
              <a:rPr lang="en-US" altLang="en-US" sz="2400" dirty="0"/>
              <a:t>An employer must have a fire prevention plan when an OSHA standard in this part requires one</a:t>
            </a:r>
          </a:p>
          <a:p>
            <a:endParaRPr lang="en-US" altLang="en-US" sz="2400" dirty="0"/>
          </a:p>
          <a:p>
            <a:r>
              <a:rPr lang="en-US" altLang="en-US" sz="2400" dirty="0"/>
              <a:t>A fire prevention plan must be</a:t>
            </a:r>
          </a:p>
          <a:p>
            <a:pPr>
              <a:buFont typeface="Wingdings" panose="05000000000000000000" pitchFamily="2" charset="2"/>
              <a:buNone/>
            </a:pPr>
            <a:r>
              <a:rPr lang="en-US" altLang="en-US" sz="2400" dirty="0"/>
              <a:t>    in writing, kept at the </a:t>
            </a:r>
          </a:p>
          <a:p>
            <a:pPr>
              <a:buFont typeface="Wingdings" panose="05000000000000000000" pitchFamily="2" charset="2"/>
              <a:buNone/>
            </a:pPr>
            <a:r>
              <a:rPr lang="en-US" altLang="en-US" sz="2400" dirty="0"/>
              <a:t>    workplace, and available to</a:t>
            </a:r>
          </a:p>
          <a:p>
            <a:pPr>
              <a:buFont typeface="Wingdings" panose="05000000000000000000" pitchFamily="2" charset="2"/>
              <a:buNone/>
            </a:pPr>
            <a:r>
              <a:rPr lang="en-US" altLang="en-US" sz="2400" dirty="0"/>
              <a:t>    employees for review</a:t>
            </a:r>
          </a:p>
          <a:p>
            <a:endParaRPr lang="en-US" altLang="en-US" sz="2400" dirty="0"/>
          </a:p>
          <a:p>
            <a:r>
              <a:rPr lang="en-US" altLang="en-US" sz="2400" dirty="0"/>
              <a:t>If an employer has 10 or </a:t>
            </a:r>
          </a:p>
          <a:p>
            <a:pPr>
              <a:buFont typeface="Wingdings" panose="05000000000000000000" pitchFamily="2" charset="2"/>
              <a:buNone/>
            </a:pPr>
            <a:r>
              <a:rPr lang="en-US" altLang="en-US" sz="2400" dirty="0"/>
              <a:t>    fewer employees, it may be</a:t>
            </a:r>
          </a:p>
          <a:p>
            <a:pPr>
              <a:buFont typeface="Wingdings" panose="05000000000000000000" pitchFamily="2" charset="2"/>
              <a:buNone/>
            </a:pPr>
            <a:r>
              <a:rPr lang="en-US" altLang="en-US" sz="2400" dirty="0"/>
              <a:t>    communicated verbally</a:t>
            </a:r>
            <a:endParaRPr lang="en-US" altLang="en-US" dirty="0"/>
          </a:p>
        </p:txBody>
      </p:sp>
      <p:sp>
        <p:nvSpPr>
          <p:cNvPr id="68612" name="Content Placeholder 3"/>
          <p:cNvSpPr>
            <a:spLocks noGrp="1"/>
          </p:cNvSpPr>
          <p:nvPr>
            <p:ph sz="quarter" idx="10"/>
          </p:nvPr>
        </p:nvSpPr>
        <p:spPr>
          <a:xfrm>
            <a:off x="6781800" y="609600"/>
            <a:ext cx="2362200" cy="304800"/>
          </a:xfrm>
        </p:spPr>
        <p:txBody>
          <a:bodyPr>
            <a:normAutofit fontScale="92500" lnSpcReduction="20000"/>
          </a:bodyPr>
          <a:lstStyle/>
          <a:p>
            <a:r>
              <a:rPr lang="en-US" altLang="en-US" dirty="0"/>
              <a:t>1910.39(a)–(b)</a:t>
            </a:r>
          </a:p>
          <a:p>
            <a:endParaRPr lang="en-US" altLang="en-US" dirty="0"/>
          </a:p>
        </p:txBody>
      </p:sp>
      <p:pic>
        <p:nvPicPr>
          <p:cNvPr id="68614"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000" y="2362200"/>
            <a:ext cx="2679700" cy="3471357"/>
          </a:xfrm>
          <a:prstGeom prst="rect">
            <a:avLst/>
          </a:prstGeom>
          <a:noFill/>
          <a:ln w="12700">
            <a:solidFill>
              <a:schemeClr val="bg1">
                <a:lumMod val="85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8" name="Content Placeholder 3"/>
          <p:cNvSpPr txBox="1">
            <a:spLocks/>
          </p:cNvSpPr>
          <p:nvPr/>
        </p:nvSpPr>
        <p:spPr bwMode="auto">
          <a:xfrm>
            <a:off x="6705600" y="53340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None/>
              <a:defRPr sz="20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None/>
              <a:defRPr sz="2000">
                <a:solidFill>
                  <a:schemeClr val="tx1"/>
                </a:solidFill>
                <a:latin typeface="+mn-lt"/>
              </a:defRPr>
            </a:lvl2pPr>
            <a:lvl3pPr marL="1084263" indent="-169863" algn="l" rtl="0" eaLnBrk="0" fontAlgn="base" hangingPunct="0">
              <a:spcBef>
                <a:spcPct val="0"/>
              </a:spcBef>
              <a:spcAft>
                <a:spcPct val="0"/>
              </a:spcAft>
              <a:buClr>
                <a:srgbClr val="012D9A"/>
              </a:buClr>
              <a:buNone/>
              <a:defRPr sz="2000">
                <a:solidFill>
                  <a:schemeClr val="tx1"/>
                </a:solidFill>
                <a:latin typeface="+mn-lt"/>
              </a:defRPr>
            </a:lvl3pPr>
            <a:lvl4pPr marL="1423988" indent="-169863" algn="l" rtl="0" eaLnBrk="0" fontAlgn="base" hangingPunct="0">
              <a:spcBef>
                <a:spcPct val="0"/>
              </a:spcBef>
              <a:spcAft>
                <a:spcPct val="0"/>
              </a:spcAft>
              <a:buClr>
                <a:srgbClr val="012D9A"/>
              </a:buClr>
              <a:buNone/>
              <a:defRPr sz="2000">
                <a:solidFill>
                  <a:schemeClr val="tx1"/>
                </a:solidFill>
                <a:latin typeface="+mn-lt"/>
              </a:defRPr>
            </a:lvl4pPr>
            <a:lvl5pPr marL="1776413" indent="-234950" algn="l" rtl="0" eaLnBrk="0" fontAlgn="base" hangingPunct="0">
              <a:spcBef>
                <a:spcPct val="0"/>
              </a:spcBef>
              <a:spcAft>
                <a:spcPct val="0"/>
              </a:spcAft>
              <a:buClr>
                <a:srgbClr val="012D9A"/>
              </a:buClr>
              <a:buNone/>
              <a:defRPr sz="20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r>
              <a:rPr lang="en-US" altLang="en-US" sz="800" u="none" kern="0" dirty="0"/>
              <a:t>NCDOL Photo Library</a:t>
            </a:r>
          </a:p>
        </p:txBody>
      </p:sp>
    </p:spTree>
    <p:extLst>
      <p:ext uri="{BB962C8B-B14F-4D97-AF65-F5344CB8AC3E}">
        <p14:creationId xmlns:p14="http://schemas.microsoft.com/office/powerpoint/2010/main" val="100463101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09600" y="487362"/>
            <a:ext cx="7924800" cy="549275"/>
          </a:xfrm>
        </p:spPr>
        <p:txBody>
          <a:bodyPr/>
          <a:lstStyle/>
          <a:p>
            <a:r>
              <a:rPr lang="en-US" altLang="en-US"/>
              <a:t>Fire Plan Elements</a:t>
            </a:r>
          </a:p>
        </p:txBody>
      </p:sp>
      <p:sp>
        <p:nvSpPr>
          <p:cNvPr id="70659" name="Content Placeholder 2"/>
          <p:cNvSpPr>
            <a:spLocks noGrp="1"/>
          </p:cNvSpPr>
          <p:nvPr>
            <p:ph idx="1"/>
          </p:nvPr>
        </p:nvSpPr>
        <p:spPr>
          <a:xfrm>
            <a:off x="503238" y="1238250"/>
            <a:ext cx="7848600" cy="4724400"/>
          </a:xfrm>
        </p:spPr>
        <p:txBody>
          <a:bodyPr/>
          <a:lstStyle/>
          <a:p>
            <a:r>
              <a:rPr lang="en-US" altLang="en-US" sz="2400" dirty="0"/>
              <a:t>Must have procedures for:</a:t>
            </a:r>
          </a:p>
          <a:p>
            <a:endParaRPr lang="en-US" altLang="en-US" sz="800" dirty="0"/>
          </a:p>
          <a:p>
            <a:pPr lvl="1"/>
            <a:r>
              <a:rPr lang="en-US" altLang="en-US" sz="2000" dirty="0"/>
              <a:t>A list of all major fire hazards, proper handling and storage</a:t>
            </a:r>
          </a:p>
          <a:p>
            <a:pPr lvl="1"/>
            <a:endParaRPr lang="en-US" altLang="en-US" sz="800" dirty="0"/>
          </a:p>
          <a:p>
            <a:pPr lvl="1"/>
            <a:r>
              <a:rPr lang="en-US" altLang="en-US" sz="2000" dirty="0"/>
              <a:t>Accumulation controls for flammable and combustible waste materials</a:t>
            </a:r>
          </a:p>
          <a:p>
            <a:pPr lvl="1"/>
            <a:endParaRPr lang="en-US" altLang="en-US" sz="800" dirty="0"/>
          </a:p>
          <a:p>
            <a:pPr lvl="1"/>
            <a:r>
              <a:rPr lang="en-US" altLang="en-US" sz="2000" dirty="0"/>
              <a:t>Procedures for regular maintenance</a:t>
            </a:r>
          </a:p>
          <a:p>
            <a:pPr lvl="1"/>
            <a:endParaRPr lang="en-US" altLang="en-US" sz="800" dirty="0"/>
          </a:p>
          <a:p>
            <a:pPr lvl="1"/>
            <a:r>
              <a:rPr lang="en-US" altLang="en-US" sz="2000" dirty="0"/>
              <a:t>Name or job title of employees responsible maintaining equipment</a:t>
            </a:r>
          </a:p>
          <a:p>
            <a:pPr lvl="1"/>
            <a:endParaRPr lang="en-US" altLang="en-US" sz="800" dirty="0"/>
          </a:p>
          <a:p>
            <a:pPr lvl="1"/>
            <a:r>
              <a:rPr lang="en-US" altLang="en-US" sz="2000" dirty="0"/>
              <a:t>Name or job title of employees responsible</a:t>
            </a:r>
          </a:p>
          <a:p>
            <a:pPr lvl="1">
              <a:buFont typeface="Symbol" panose="05050102010706020507" pitchFamily="18" charset="2"/>
              <a:buNone/>
            </a:pPr>
            <a:r>
              <a:rPr lang="en-US" altLang="en-US" sz="2000" dirty="0"/>
              <a:t>   for control of fuel source</a:t>
            </a:r>
          </a:p>
        </p:txBody>
      </p:sp>
      <p:sp>
        <p:nvSpPr>
          <p:cNvPr id="70660" name="Content Placeholder 3"/>
          <p:cNvSpPr>
            <a:spLocks noGrp="1"/>
          </p:cNvSpPr>
          <p:nvPr>
            <p:ph sz="quarter" idx="10"/>
          </p:nvPr>
        </p:nvSpPr>
        <p:spPr>
          <a:xfrm>
            <a:off x="7162800" y="609600"/>
            <a:ext cx="1828800" cy="304800"/>
          </a:xfrm>
        </p:spPr>
        <p:txBody>
          <a:bodyPr>
            <a:normAutofit fontScale="92500" lnSpcReduction="20000"/>
          </a:bodyPr>
          <a:lstStyle/>
          <a:p>
            <a:r>
              <a:rPr lang="en-US" altLang="en-US" dirty="0"/>
              <a:t> 1910.39(c)</a:t>
            </a:r>
          </a:p>
          <a:p>
            <a:endParaRPr lang="en-US" alt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0510" y="4038600"/>
            <a:ext cx="2021328" cy="1752600"/>
          </a:xfrm>
          <a:prstGeom prst="rect">
            <a:avLst/>
          </a:prstGeom>
        </p:spPr>
      </p:pic>
    </p:spTree>
    <p:extLst>
      <p:ext uri="{BB962C8B-B14F-4D97-AF65-F5344CB8AC3E}">
        <p14:creationId xmlns:p14="http://schemas.microsoft.com/office/powerpoint/2010/main" val="248037681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a:t>Employee Information</a:t>
            </a:r>
          </a:p>
        </p:txBody>
      </p:sp>
      <p:sp>
        <p:nvSpPr>
          <p:cNvPr id="72707" name="Content Placeholder 2"/>
          <p:cNvSpPr>
            <a:spLocks noGrp="1"/>
          </p:cNvSpPr>
          <p:nvPr>
            <p:ph idx="1"/>
          </p:nvPr>
        </p:nvSpPr>
        <p:spPr>
          <a:xfrm>
            <a:off x="533400" y="1295400"/>
            <a:ext cx="8001000" cy="4525963"/>
          </a:xfrm>
        </p:spPr>
        <p:txBody>
          <a:bodyPr/>
          <a:lstStyle/>
          <a:p>
            <a:r>
              <a:rPr lang="en-US" altLang="en-US" dirty="0"/>
              <a:t>An employer must inform employees upon initial assignment to a job of the fire hazards to which they are exposed</a:t>
            </a:r>
          </a:p>
          <a:p>
            <a:endParaRPr lang="en-US" altLang="en-US" dirty="0"/>
          </a:p>
          <a:p>
            <a:r>
              <a:rPr lang="en-US" altLang="en-US" dirty="0"/>
              <a:t>An employer must also review with each employee those parts of the fire prevention plan necessary for self-protection</a:t>
            </a:r>
          </a:p>
        </p:txBody>
      </p:sp>
      <p:sp>
        <p:nvSpPr>
          <p:cNvPr id="4" name="Content Placeholder 3"/>
          <p:cNvSpPr txBox="1">
            <a:spLocks/>
          </p:cNvSpPr>
          <p:nvPr/>
        </p:nvSpPr>
        <p:spPr>
          <a:xfrm>
            <a:off x="7086600" y="609600"/>
            <a:ext cx="1828800" cy="304800"/>
          </a:xfrm>
          <a:prstGeom prst="rect">
            <a:avLst/>
          </a:prstGeom>
        </p:spPr>
        <p:txBody>
          <a:bodyPr/>
          <a:lstStyle/>
          <a:p>
            <a:pPr marL="342900" indent="-342900">
              <a:buClr>
                <a:srgbClr val="910046"/>
              </a:buClr>
              <a:buSzPct val="84000"/>
              <a:defRPr/>
            </a:pPr>
            <a:r>
              <a:rPr lang="en-US" sz="2000" u="none" kern="0" dirty="0">
                <a:latin typeface="+mn-lt"/>
              </a:rPr>
              <a:t>  </a:t>
            </a:r>
            <a:r>
              <a:rPr lang="en-US" sz="1900" u="none" kern="0" dirty="0">
                <a:latin typeface="+mn-lt"/>
              </a:rPr>
              <a:t>1910.39(d)</a:t>
            </a:r>
          </a:p>
          <a:p>
            <a:pPr marL="342900" indent="-342900">
              <a:buClr>
                <a:srgbClr val="910046"/>
              </a:buClr>
              <a:buSzPct val="84000"/>
              <a:buFont typeface="Wingdings" pitchFamily="2" charset="2"/>
              <a:buChar char="l"/>
              <a:defRPr/>
            </a:pPr>
            <a:endParaRPr lang="en-US" sz="2800" u="none" kern="0" dirty="0">
              <a:latin typeface="+mn-lt"/>
            </a:endParaRPr>
          </a:p>
        </p:txBody>
      </p:sp>
    </p:spTree>
    <p:extLst>
      <p:ext uri="{BB962C8B-B14F-4D97-AF65-F5344CB8AC3E}">
        <p14:creationId xmlns:p14="http://schemas.microsoft.com/office/powerpoint/2010/main" val="850878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533400" y="152400"/>
            <a:ext cx="7848600" cy="1066800"/>
          </a:xfrm>
        </p:spPr>
        <p:txBody>
          <a:bodyPr/>
          <a:lstStyle/>
          <a:p>
            <a:r>
              <a:rPr lang="en-US" altLang="en-US" sz="2800" dirty="0"/>
              <a:t>Exit Routes, Emergency Action Plans, and Fire Prevention Plans</a:t>
            </a:r>
          </a:p>
        </p:txBody>
      </p:sp>
      <p:sp>
        <p:nvSpPr>
          <p:cNvPr id="74755" name="Content Placeholder 2"/>
          <p:cNvSpPr>
            <a:spLocks noGrp="1"/>
          </p:cNvSpPr>
          <p:nvPr>
            <p:ph idx="1"/>
          </p:nvPr>
        </p:nvSpPr>
        <p:spPr>
          <a:xfrm>
            <a:off x="533400" y="1295401"/>
            <a:ext cx="7772400" cy="1066799"/>
          </a:xfrm>
        </p:spPr>
        <p:txBody>
          <a:bodyPr/>
          <a:lstStyle/>
          <a:p>
            <a:r>
              <a:rPr lang="en-US" altLang="en-US" dirty="0"/>
              <a:t>Non-mandatory guideline to assist employers in complying with the appropriate requirements</a:t>
            </a:r>
          </a:p>
          <a:p>
            <a:endParaRPr lang="en-US" altLang="en-US" sz="800" dirty="0"/>
          </a:p>
        </p:txBody>
      </p:sp>
      <p:sp>
        <p:nvSpPr>
          <p:cNvPr id="74756" name="Content Placeholder 3"/>
          <p:cNvSpPr>
            <a:spLocks noGrp="1"/>
          </p:cNvSpPr>
          <p:nvPr>
            <p:ph sz="quarter" idx="10"/>
          </p:nvPr>
        </p:nvSpPr>
        <p:spPr>
          <a:xfrm>
            <a:off x="5467350" y="751224"/>
            <a:ext cx="3219450" cy="362564"/>
          </a:xfrm>
        </p:spPr>
        <p:txBody>
          <a:bodyPr>
            <a:normAutofit fontScale="92500"/>
          </a:bodyPr>
          <a:lstStyle/>
          <a:p>
            <a:r>
              <a:rPr lang="en-US" altLang="en-US" dirty="0"/>
              <a:t> 1910 Subpart E Appendix</a:t>
            </a:r>
          </a:p>
          <a:p>
            <a:endParaRPr lang="en-US" altLang="en-US" dirty="0"/>
          </a:p>
        </p:txBody>
      </p:sp>
      <p:sp>
        <p:nvSpPr>
          <p:cNvPr id="3" name="TextBox 2"/>
          <p:cNvSpPr txBox="1"/>
          <p:nvPr/>
        </p:nvSpPr>
        <p:spPr>
          <a:xfrm>
            <a:off x="457201" y="2844800"/>
            <a:ext cx="7848600" cy="2431435"/>
          </a:xfrm>
          <a:prstGeom prst="rect">
            <a:avLst/>
          </a:prstGeom>
          <a:noFill/>
        </p:spPr>
        <p:txBody>
          <a:bodyPr wrap="square">
            <a:spAutoFit/>
          </a:bodyPr>
          <a:lstStyle/>
          <a:p>
            <a:pPr marL="862013" lvl="1" indent="-514350" eaLnBrk="1" hangingPunct="1">
              <a:buFont typeface="Arial" panose="020B0604020202020204" pitchFamily="34" charset="0"/>
              <a:buAutoNum type="arabicPeriod"/>
              <a:defRPr/>
            </a:pPr>
            <a:r>
              <a:rPr lang="en-US" altLang="en-US" sz="2000" u="none" dirty="0">
                <a:latin typeface="+mn-lt"/>
              </a:rPr>
              <a:t>Emergency action plan elements</a:t>
            </a:r>
          </a:p>
          <a:p>
            <a:pPr marL="862013" lvl="1" indent="-514350" eaLnBrk="1" hangingPunct="1">
              <a:buFont typeface="Arial" panose="020B0604020202020204" pitchFamily="34" charset="0"/>
              <a:buAutoNum type="arabicPeriod"/>
              <a:defRPr/>
            </a:pPr>
            <a:endParaRPr lang="en-US" altLang="en-US" sz="800" u="none" dirty="0">
              <a:latin typeface="+mn-lt"/>
            </a:endParaRPr>
          </a:p>
          <a:p>
            <a:pPr marL="862013" lvl="1" indent="-514350" eaLnBrk="1" hangingPunct="1">
              <a:buFont typeface="Arial" panose="020B0604020202020204" pitchFamily="34" charset="0"/>
              <a:buAutoNum type="arabicPeriod"/>
              <a:defRPr/>
            </a:pPr>
            <a:r>
              <a:rPr lang="en-US" altLang="en-US" sz="2000" u="none" dirty="0">
                <a:latin typeface="+mn-lt"/>
              </a:rPr>
              <a:t>Emergency evacuation</a:t>
            </a:r>
          </a:p>
          <a:p>
            <a:pPr marL="862013" lvl="1" indent="-514350" eaLnBrk="1" hangingPunct="1">
              <a:buFont typeface="Arial" panose="020B0604020202020204" pitchFamily="34" charset="0"/>
              <a:buAutoNum type="arabicPeriod"/>
              <a:defRPr/>
            </a:pPr>
            <a:endParaRPr lang="en-US" altLang="en-US" sz="800" u="none" dirty="0">
              <a:latin typeface="+mn-lt"/>
            </a:endParaRPr>
          </a:p>
          <a:p>
            <a:pPr marL="862013" lvl="1" indent="-514350" eaLnBrk="1" hangingPunct="1">
              <a:buFont typeface="Arial" panose="020B0604020202020204" pitchFamily="34" charset="0"/>
              <a:buAutoNum type="arabicPeriod"/>
              <a:defRPr/>
            </a:pPr>
            <a:r>
              <a:rPr lang="en-US" altLang="en-US" sz="2000" u="none" dirty="0">
                <a:latin typeface="+mn-lt"/>
              </a:rPr>
              <a:t>Emergency action plan training</a:t>
            </a:r>
          </a:p>
          <a:p>
            <a:pPr marL="862013" lvl="1" indent="-514350" eaLnBrk="1" hangingPunct="1">
              <a:buFont typeface="Arial" panose="020B0604020202020204" pitchFamily="34" charset="0"/>
              <a:buAutoNum type="arabicPeriod"/>
              <a:defRPr/>
            </a:pPr>
            <a:endParaRPr lang="en-US" altLang="en-US" sz="800" u="none" dirty="0">
              <a:latin typeface="+mn-lt"/>
            </a:endParaRPr>
          </a:p>
          <a:p>
            <a:pPr marL="862013" lvl="1" indent="-514350" eaLnBrk="1" hangingPunct="1">
              <a:buFont typeface="Arial" panose="020B0604020202020204" pitchFamily="34" charset="0"/>
              <a:buAutoNum type="arabicPeriod"/>
              <a:defRPr/>
            </a:pPr>
            <a:r>
              <a:rPr lang="en-US" altLang="en-US" sz="2000" u="none" dirty="0">
                <a:latin typeface="+mn-lt"/>
              </a:rPr>
              <a:t>Fire prevention housekeeping</a:t>
            </a:r>
          </a:p>
          <a:p>
            <a:pPr marL="862013" lvl="1" indent="-514350" eaLnBrk="1" hangingPunct="1">
              <a:buFont typeface="Arial" panose="020B0604020202020204" pitchFamily="34" charset="0"/>
              <a:buAutoNum type="arabicPeriod"/>
              <a:defRPr/>
            </a:pPr>
            <a:endParaRPr lang="en-US" altLang="en-US" sz="800" u="none" dirty="0">
              <a:latin typeface="+mn-lt"/>
            </a:endParaRPr>
          </a:p>
          <a:p>
            <a:pPr marL="862013" lvl="1" indent="-514350" eaLnBrk="1" hangingPunct="1">
              <a:buFont typeface="Arial" panose="020B0604020202020204" pitchFamily="34" charset="0"/>
              <a:buAutoNum type="arabicPeriod"/>
              <a:defRPr/>
            </a:pPr>
            <a:r>
              <a:rPr lang="en-US" altLang="en-US" sz="2000" u="none" dirty="0">
                <a:latin typeface="+mn-lt"/>
              </a:rPr>
              <a:t>Maintenance of equipment under </a:t>
            </a:r>
          </a:p>
          <a:p>
            <a:pPr marL="347663" lvl="1" eaLnBrk="1" hangingPunct="1">
              <a:defRPr/>
            </a:pPr>
            <a:r>
              <a:rPr lang="en-US" altLang="en-US" sz="2000" u="none" dirty="0">
                <a:latin typeface="+mn-lt"/>
              </a:rPr>
              <a:t>       fire prevention plan</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1584" y="2362200"/>
            <a:ext cx="2930416" cy="3382011"/>
          </a:xfrm>
          <a:prstGeom prst="rect">
            <a:avLst/>
          </a:prstGeom>
        </p:spPr>
      </p:pic>
    </p:spTree>
    <p:extLst>
      <p:ext uri="{BB962C8B-B14F-4D97-AF65-F5344CB8AC3E}">
        <p14:creationId xmlns:p14="http://schemas.microsoft.com/office/powerpoint/2010/main" val="37553520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609600" y="457200"/>
            <a:ext cx="7848600" cy="553998"/>
          </a:xfrm>
        </p:spPr>
        <p:txBody>
          <a:bodyPr/>
          <a:lstStyle/>
          <a:p>
            <a:r>
              <a:rPr lang="en-US" altLang="en-US" dirty="0"/>
              <a:t>Alternate Exit-Route Codes</a:t>
            </a:r>
          </a:p>
        </p:txBody>
      </p:sp>
      <p:sp>
        <p:nvSpPr>
          <p:cNvPr id="76803" name="Content Placeholder 2"/>
          <p:cNvSpPr>
            <a:spLocks noGrp="1"/>
          </p:cNvSpPr>
          <p:nvPr>
            <p:ph idx="1"/>
          </p:nvPr>
        </p:nvSpPr>
        <p:spPr>
          <a:xfrm>
            <a:off x="533400" y="1219200"/>
            <a:ext cx="7924800" cy="4724400"/>
          </a:xfrm>
        </p:spPr>
        <p:txBody>
          <a:bodyPr/>
          <a:lstStyle/>
          <a:p>
            <a:r>
              <a:rPr lang="en-US" altLang="en-US" dirty="0"/>
              <a:t>If an employer complies with the exit-route provisions of:</a:t>
            </a:r>
          </a:p>
          <a:p>
            <a:endParaRPr lang="en-US" altLang="en-US" dirty="0"/>
          </a:p>
          <a:p>
            <a:pPr lvl="1">
              <a:buFont typeface="Arial" panose="020B0604020202020204" pitchFamily="34" charset="0"/>
              <a:buChar char="–"/>
            </a:pPr>
            <a:r>
              <a:rPr lang="en-US" altLang="en-US" b="1" dirty="0"/>
              <a:t>NFPA 101, Life Safety Code, 2009 </a:t>
            </a:r>
          </a:p>
          <a:p>
            <a:pPr algn="ctr">
              <a:buFont typeface="Wingdings" panose="05000000000000000000" pitchFamily="2" charset="2"/>
              <a:buNone/>
            </a:pPr>
            <a:endParaRPr lang="en-US" altLang="en-US" u="sng" dirty="0"/>
          </a:p>
          <a:p>
            <a:pPr algn="ctr">
              <a:buFont typeface="Wingdings" panose="05000000000000000000" pitchFamily="2" charset="2"/>
              <a:buNone/>
            </a:pPr>
            <a:r>
              <a:rPr lang="en-US" altLang="en-US" b="1" i="1" dirty="0"/>
              <a:t>or </a:t>
            </a:r>
          </a:p>
          <a:p>
            <a:pPr>
              <a:buFont typeface="Wingdings" panose="05000000000000000000" pitchFamily="2" charset="2"/>
              <a:buNone/>
            </a:pPr>
            <a:r>
              <a:rPr lang="en-US" altLang="en-US" dirty="0"/>
              <a:t>   </a:t>
            </a:r>
          </a:p>
          <a:p>
            <a:pPr lvl="1">
              <a:buFont typeface="Arial" panose="020B0604020202020204" pitchFamily="34" charset="0"/>
              <a:buChar char="–"/>
            </a:pPr>
            <a:r>
              <a:rPr lang="en-US" altLang="en-US" b="1" dirty="0"/>
              <a:t>International Fire Code, 2009</a:t>
            </a:r>
          </a:p>
          <a:p>
            <a:pPr lvl="1">
              <a:buFont typeface="Symbol" panose="05050102010706020507" pitchFamily="18" charset="2"/>
              <a:buNone/>
            </a:pPr>
            <a:r>
              <a:rPr lang="en-US" altLang="en-US" dirty="0"/>
              <a:t> </a:t>
            </a:r>
          </a:p>
          <a:p>
            <a:pPr>
              <a:buFont typeface="Wingdings" panose="05000000000000000000" pitchFamily="2" charset="2"/>
              <a:buNone/>
            </a:pPr>
            <a:r>
              <a:rPr lang="en-US" altLang="en-US" dirty="0"/>
              <a:t>	….then OSHA will deem in compliance with the OSHA standards</a:t>
            </a:r>
          </a:p>
        </p:txBody>
      </p:sp>
      <p:sp>
        <p:nvSpPr>
          <p:cNvPr id="76804" name="Content Placeholder 3"/>
          <p:cNvSpPr>
            <a:spLocks noGrp="1"/>
          </p:cNvSpPr>
          <p:nvPr>
            <p:ph sz="quarter" idx="10"/>
          </p:nvPr>
        </p:nvSpPr>
        <p:spPr>
          <a:xfrm>
            <a:off x="6324600" y="609600"/>
            <a:ext cx="2286000" cy="381000"/>
          </a:xfrm>
        </p:spPr>
        <p:txBody>
          <a:bodyPr/>
          <a:lstStyle/>
          <a:p>
            <a:pPr algn="r"/>
            <a:r>
              <a:rPr lang="en-US" altLang="en-US" dirty="0"/>
              <a:t> 1910.35</a:t>
            </a:r>
          </a:p>
        </p:txBody>
      </p:sp>
    </p:spTree>
    <p:extLst>
      <p:ext uri="{BB962C8B-B14F-4D97-AF65-F5344CB8AC3E}">
        <p14:creationId xmlns:p14="http://schemas.microsoft.com/office/powerpoint/2010/main" val="290921227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09600" y="441325"/>
            <a:ext cx="7924800" cy="549275"/>
          </a:xfrm>
        </p:spPr>
        <p:txBody>
          <a:bodyPr/>
          <a:lstStyle/>
          <a:p>
            <a:r>
              <a:rPr lang="en-US" altLang="en-US"/>
              <a:t>Summary</a:t>
            </a:r>
          </a:p>
        </p:txBody>
      </p:sp>
      <p:sp>
        <p:nvSpPr>
          <p:cNvPr id="78851" name="Rectangle 3"/>
          <p:cNvSpPr>
            <a:spLocks noGrp="1" noChangeArrowheads="1"/>
          </p:cNvSpPr>
          <p:nvPr>
            <p:ph type="body" idx="1"/>
          </p:nvPr>
        </p:nvSpPr>
        <p:spPr>
          <a:xfrm>
            <a:off x="609600" y="1006475"/>
            <a:ext cx="8001000" cy="4724400"/>
          </a:xfrm>
        </p:spPr>
        <p:txBody>
          <a:bodyPr/>
          <a:lstStyle/>
          <a:p>
            <a:pPr>
              <a:lnSpc>
                <a:spcPct val="150000"/>
              </a:lnSpc>
            </a:pPr>
            <a:r>
              <a:rPr lang="en-US" altLang="en-US" dirty="0"/>
              <a:t>Exit routes (means of egress)</a:t>
            </a:r>
          </a:p>
          <a:p>
            <a:pPr>
              <a:lnSpc>
                <a:spcPct val="150000"/>
              </a:lnSpc>
            </a:pPr>
            <a:r>
              <a:rPr lang="en-US" altLang="en-US" dirty="0"/>
              <a:t>Coverage and definitions</a:t>
            </a:r>
          </a:p>
          <a:p>
            <a:pPr>
              <a:lnSpc>
                <a:spcPct val="150000"/>
              </a:lnSpc>
            </a:pPr>
            <a:r>
              <a:rPr lang="en-US" altLang="en-US" dirty="0"/>
              <a:t>Design requirements</a:t>
            </a:r>
          </a:p>
          <a:p>
            <a:pPr>
              <a:lnSpc>
                <a:spcPct val="150000"/>
              </a:lnSpc>
            </a:pPr>
            <a:r>
              <a:rPr lang="en-US" altLang="en-US" dirty="0"/>
              <a:t>Operational features</a:t>
            </a:r>
          </a:p>
          <a:p>
            <a:pPr>
              <a:lnSpc>
                <a:spcPct val="150000"/>
              </a:lnSpc>
            </a:pPr>
            <a:r>
              <a:rPr lang="en-US" altLang="en-US" dirty="0"/>
              <a:t>Emergency action plan</a:t>
            </a:r>
          </a:p>
          <a:p>
            <a:pPr>
              <a:lnSpc>
                <a:spcPct val="150000"/>
              </a:lnSpc>
            </a:pPr>
            <a:r>
              <a:rPr lang="en-US" altLang="en-US" dirty="0"/>
              <a:t>Fire prevention plan</a:t>
            </a:r>
          </a:p>
          <a:p>
            <a:pPr>
              <a:lnSpc>
                <a:spcPct val="150000"/>
              </a:lnSpc>
            </a:pPr>
            <a:r>
              <a:rPr lang="en-US" altLang="en-US" dirty="0"/>
              <a:t>NFPA 101</a:t>
            </a:r>
          </a:p>
        </p:txBody>
      </p:sp>
      <p:sp>
        <p:nvSpPr>
          <p:cNvPr id="5" name="Content Placeholder 3"/>
          <p:cNvSpPr>
            <a:spLocks noGrp="1"/>
          </p:cNvSpPr>
          <p:nvPr>
            <p:ph sz="quarter" idx="10"/>
          </p:nvPr>
        </p:nvSpPr>
        <p:spPr>
          <a:xfrm>
            <a:off x="6324600" y="609600"/>
            <a:ext cx="2286000" cy="381000"/>
          </a:xfrm>
        </p:spPr>
        <p:txBody>
          <a:bodyPr/>
          <a:lstStyle/>
          <a:p>
            <a:pPr algn="r"/>
            <a:r>
              <a:rPr lang="en-US" altLang="en-US" dirty="0"/>
              <a:t> 1910 Subpart E</a:t>
            </a:r>
          </a:p>
        </p:txBody>
      </p:sp>
    </p:spTree>
    <p:extLst>
      <p:ext uri="{BB962C8B-B14F-4D97-AF65-F5344CB8AC3E}">
        <p14:creationId xmlns:p14="http://schemas.microsoft.com/office/powerpoint/2010/main" val="58742024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nvPr>
        </p:nvSpPr>
        <p:spPr>
          <a:xfrm>
            <a:off x="1428750" y="1531937"/>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291379"/>
            <a:ext cx="7924800" cy="699221"/>
          </a:xfrm>
        </p:spPr>
        <p:txBody>
          <a:bodyPr/>
          <a:lstStyle/>
          <a:p>
            <a:r>
              <a:rPr lang="en-US" altLang="en-US" dirty="0"/>
              <a:t>Means of Egress</a:t>
            </a:r>
          </a:p>
        </p:txBody>
      </p:sp>
      <p:sp>
        <p:nvSpPr>
          <p:cNvPr id="11267" name="Content Placeholder 3"/>
          <p:cNvSpPr>
            <a:spLocks noGrp="1"/>
          </p:cNvSpPr>
          <p:nvPr>
            <p:ph sz="quarter" idx="10"/>
          </p:nvPr>
        </p:nvSpPr>
        <p:spPr>
          <a:xfrm>
            <a:off x="7086600" y="609600"/>
            <a:ext cx="2133600" cy="381000"/>
          </a:xfrm>
        </p:spPr>
        <p:txBody>
          <a:bodyPr/>
          <a:lstStyle/>
          <a:p>
            <a:r>
              <a:rPr lang="en-US" altLang="en-US" dirty="0"/>
              <a:t>      1910.34</a:t>
            </a:r>
          </a:p>
        </p:txBody>
      </p:sp>
      <p:grpSp>
        <p:nvGrpSpPr>
          <p:cNvPr id="11268" name="Group 5"/>
          <p:cNvGrpSpPr>
            <a:grpSpLocks/>
          </p:cNvGrpSpPr>
          <p:nvPr/>
        </p:nvGrpSpPr>
        <p:grpSpPr bwMode="auto">
          <a:xfrm>
            <a:off x="1371600" y="1308820"/>
            <a:ext cx="6400800" cy="4634779"/>
            <a:chOff x="1371600" y="1143000"/>
            <a:chExt cx="6400800" cy="4800600"/>
          </a:xfrm>
        </p:grpSpPr>
        <p:pic>
          <p:nvPicPr>
            <p:cNvPr id="11269" name="Picture 5" descr="C:\Users\cthunter1.EADS\Documents\000 PROJECTS\PPT REVIEW\2015\02 Gen Ind\10 EXIT ROUTES,EMER ACTION &amp; FIRE PREV PLANS\(Asheville 317719888) Funeral Home 1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1600" y="11430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6781800" y="1143000"/>
              <a:ext cx="990600" cy="184150"/>
            </a:xfrm>
            <a:prstGeom prst="rect">
              <a:avLst/>
            </a:prstGeom>
          </p:spPr>
          <p:txBody>
            <a:bodyPr>
              <a:spAutoFit/>
            </a:bodyPr>
            <a:lstStyle/>
            <a:p>
              <a:pPr eaLnBrk="1" hangingPunct="1">
                <a:defRPr/>
              </a:pPr>
              <a:r>
                <a:rPr lang="en-US" sz="600" u="none" dirty="0">
                  <a:solidFill>
                    <a:schemeClr val="bg1"/>
                  </a:solidFill>
                  <a:latin typeface="+mn-lt"/>
                </a:rPr>
                <a:t>NCDOL Photo Library</a:t>
              </a:r>
            </a:p>
          </p:txBody>
        </p:sp>
      </p:grpSp>
    </p:spTree>
    <p:extLst>
      <p:ext uri="{BB962C8B-B14F-4D97-AF65-F5344CB8AC3E}">
        <p14:creationId xmlns:p14="http://schemas.microsoft.com/office/powerpoint/2010/main" val="393288581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09600" y="291379"/>
            <a:ext cx="7924800" cy="775421"/>
          </a:xfrm>
        </p:spPr>
        <p:txBody>
          <a:bodyPr/>
          <a:lstStyle/>
          <a:p>
            <a:r>
              <a:rPr lang="en-US" altLang="en-US" dirty="0"/>
              <a:t>Definitions</a:t>
            </a:r>
          </a:p>
        </p:txBody>
      </p:sp>
      <p:sp>
        <p:nvSpPr>
          <p:cNvPr id="13315" name="Content Placeholder 2"/>
          <p:cNvSpPr>
            <a:spLocks noGrp="1"/>
          </p:cNvSpPr>
          <p:nvPr>
            <p:ph idx="1"/>
          </p:nvPr>
        </p:nvSpPr>
        <p:spPr>
          <a:xfrm>
            <a:off x="533400" y="1219200"/>
            <a:ext cx="4629150" cy="4724400"/>
          </a:xfrm>
        </p:spPr>
        <p:txBody>
          <a:bodyPr/>
          <a:lstStyle/>
          <a:p>
            <a:r>
              <a:rPr lang="en-US" altLang="en-US" b="1" dirty="0"/>
              <a:t>Egress</a:t>
            </a:r>
          </a:p>
          <a:p>
            <a:endParaRPr lang="en-US" altLang="en-US" sz="800" dirty="0"/>
          </a:p>
          <a:p>
            <a:pPr lvl="1"/>
            <a:r>
              <a:rPr lang="en-US" altLang="en-US" dirty="0"/>
              <a:t>Act or an instance of going from an enclosed place</a:t>
            </a:r>
          </a:p>
          <a:p>
            <a:pPr lvl="1"/>
            <a:endParaRPr lang="en-US" altLang="en-US" sz="1200" dirty="0"/>
          </a:p>
          <a:p>
            <a:pPr lvl="1"/>
            <a:r>
              <a:rPr lang="en-US" altLang="en-US" dirty="0"/>
              <a:t>A means or place of going out; an exit</a:t>
            </a:r>
          </a:p>
          <a:p>
            <a:pPr lvl="1"/>
            <a:endParaRPr lang="en-US" altLang="en-US" sz="1200" dirty="0"/>
          </a:p>
          <a:p>
            <a:pPr lvl="1"/>
            <a:r>
              <a:rPr lang="en-US" altLang="en-US" dirty="0"/>
              <a:t>Right or permission</a:t>
            </a:r>
          </a:p>
          <a:p>
            <a:pPr lvl="1">
              <a:buFont typeface="Symbol" panose="05050102010706020507" pitchFamily="18" charset="2"/>
              <a:buNone/>
            </a:pPr>
            <a:r>
              <a:rPr lang="en-US" altLang="en-US" dirty="0"/>
              <a:t>   to go </a:t>
            </a:r>
          </a:p>
        </p:txBody>
      </p:sp>
      <p:sp>
        <p:nvSpPr>
          <p:cNvPr id="13316" name="Content Placeholder 3"/>
          <p:cNvSpPr>
            <a:spLocks noGrp="1"/>
          </p:cNvSpPr>
          <p:nvPr>
            <p:ph sz="quarter" idx="10"/>
          </p:nvPr>
        </p:nvSpPr>
        <p:spPr>
          <a:xfrm>
            <a:off x="6781800" y="609600"/>
            <a:ext cx="1981200" cy="457200"/>
          </a:xfrm>
        </p:spPr>
        <p:txBody>
          <a:bodyPr/>
          <a:lstStyle/>
          <a:p>
            <a:r>
              <a:rPr lang="en-US" altLang="en-US" dirty="0"/>
              <a:t> NFPA 3.3.172</a:t>
            </a:r>
          </a:p>
        </p:txBody>
      </p:sp>
      <p:sp>
        <p:nvSpPr>
          <p:cNvPr id="6" name="Rectangle 5"/>
          <p:cNvSpPr/>
          <p:nvPr/>
        </p:nvSpPr>
        <p:spPr bwMode="auto">
          <a:xfrm>
            <a:off x="7315200" y="1524000"/>
            <a:ext cx="990600" cy="184150"/>
          </a:xfrm>
          <a:prstGeom prst="rect">
            <a:avLst/>
          </a:prstGeom>
        </p:spPr>
        <p:txBody>
          <a:bodyPr>
            <a:spAutoFit/>
          </a:bodyPr>
          <a:lstStyle/>
          <a:p>
            <a:pPr eaLnBrk="1" hangingPunct="1">
              <a:defRPr/>
            </a:pPr>
            <a:r>
              <a:rPr lang="en-US" sz="600" u="none" dirty="0">
                <a:solidFill>
                  <a:schemeClr val="bg1"/>
                </a:solidFill>
                <a:latin typeface="+mn-lt"/>
              </a:rPr>
              <a:t>NCDOL Photo Library</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14950" y="1616075"/>
            <a:ext cx="3143250" cy="4114800"/>
          </a:xfrm>
          <a:prstGeom prst="rect">
            <a:avLst/>
          </a:prstGeom>
        </p:spPr>
      </p:pic>
    </p:spTree>
    <p:extLst>
      <p:ext uri="{BB962C8B-B14F-4D97-AF65-F5344CB8AC3E}">
        <p14:creationId xmlns:p14="http://schemas.microsoft.com/office/powerpoint/2010/main" val="393969659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443784"/>
            <a:ext cx="7924800" cy="549275"/>
          </a:xfrm>
        </p:spPr>
        <p:txBody>
          <a:bodyPr/>
          <a:lstStyle/>
          <a:p>
            <a:r>
              <a:rPr lang="en-US" altLang="en-US" dirty="0"/>
              <a:t>Definitions	</a:t>
            </a:r>
          </a:p>
        </p:txBody>
      </p:sp>
      <p:sp>
        <p:nvSpPr>
          <p:cNvPr id="15363" name="Content Placeholder 2"/>
          <p:cNvSpPr>
            <a:spLocks noGrp="1"/>
          </p:cNvSpPr>
          <p:nvPr>
            <p:ph idx="1"/>
          </p:nvPr>
        </p:nvSpPr>
        <p:spPr>
          <a:xfrm>
            <a:off x="533400" y="1280160"/>
            <a:ext cx="8001000" cy="4465003"/>
          </a:xfrm>
        </p:spPr>
        <p:txBody>
          <a:bodyPr/>
          <a:lstStyle/>
          <a:p>
            <a:r>
              <a:rPr lang="en-US" altLang="en-US" b="1" dirty="0"/>
              <a:t>Exit route</a:t>
            </a:r>
          </a:p>
          <a:p>
            <a:endParaRPr lang="en-US" altLang="en-US" sz="800" dirty="0"/>
          </a:p>
          <a:p>
            <a:pPr lvl="1"/>
            <a:r>
              <a:rPr lang="en-US" altLang="en-US" dirty="0"/>
              <a:t>A continuous and unobstructed path of exit travel from any point within a workplace to a place of safety (including refuge areas)</a:t>
            </a:r>
          </a:p>
        </p:txBody>
      </p:sp>
      <p:sp>
        <p:nvSpPr>
          <p:cNvPr id="15364" name="Content Placeholder 3"/>
          <p:cNvSpPr>
            <a:spLocks noGrp="1"/>
          </p:cNvSpPr>
          <p:nvPr>
            <p:ph sz="quarter" idx="10"/>
          </p:nvPr>
        </p:nvSpPr>
        <p:spPr>
          <a:xfrm>
            <a:off x="7162800" y="609600"/>
            <a:ext cx="1524000" cy="381000"/>
          </a:xfrm>
        </p:spPr>
        <p:txBody>
          <a:bodyPr/>
          <a:lstStyle/>
          <a:p>
            <a:r>
              <a:rPr lang="en-US" altLang="en-US" dirty="0"/>
              <a:t>1910.34(c)</a:t>
            </a:r>
          </a:p>
        </p:txBody>
      </p:sp>
      <p:pic>
        <p:nvPicPr>
          <p:cNvPr id="15365"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99000" y="3030537"/>
            <a:ext cx="3683000"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807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291379"/>
            <a:ext cx="7924800" cy="851621"/>
          </a:xfrm>
        </p:spPr>
        <p:txBody>
          <a:bodyPr/>
          <a:lstStyle/>
          <a:p>
            <a:r>
              <a:rPr lang="en-US" altLang="en-US" dirty="0"/>
              <a:t>Definitions</a:t>
            </a:r>
          </a:p>
        </p:txBody>
      </p:sp>
      <p:sp>
        <p:nvSpPr>
          <p:cNvPr id="17411" name="Content Placeholder 2"/>
          <p:cNvSpPr>
            <a:spLocks noGrp="1"/>
          </p:cNvSpPr>
          <p:nvPr>
            <p:ph idx="1"/>
          </p:nvPr>
        </p:nvSpPr>
        <p:spPr>
          <a:xfrm>
            <a:off x="533400" y="1219200"/>
            <a:ext cx="8153400" cy="1295400"/>
          </a:xfrm>
        </p:spPr>
        <p:txBody>
          <a:bodyPr/>
          <a:lstStyle/>
          <a:p>
            <a:r>
              <a:rPr lang="en-US" altLang="en-US" b="1" dirty="0"/>
              <a:t>Exit access</a:t>
            </a:r>
            <a:r>
              <a:rPr lang="en-US" altLang="en-US" dirty="0"/>
              <a:t> </a:t>
            </a:r>
          </a:p>
          <a:p>
            <a:endParaRPr lang="en-US" altLang="en-US" sz="800" dirty="0"/>
          </a:p>
          <a:p>
            <a:pPr lvl="1"/>
            <a:r>
              <a:rPr lang="en-US" altLang="en-US" dirty="0"/>
              <a:t>That portion of a means of egress that leads to an exit</a:t>
            </a:r>
          </a:p>
        </p:txBody>
      </p:sp>
      <p:sp>
        <p:nvSpPr>
          <p:cNvPr id="17412" name="Content Placeholder 3"/>
          <p:cNvSpPr>
            <a:spLocks noGrp="1"/>
          </p:cNvSpPr>
          <p:nvPr>
            <p:ph sz="quarter" idx="10"/>
          </p:nvPr>
        </p:nvSpPr>
        <p:spPr>
          <a:xfrm>
            <a:off x="7162800" y="609600"/>
            <a:ext cx="1752600" cy="381000"/>
          </a:xfrm>
        </p:spPr>
        <p:txBody>
          <a:bodyPr/>
          <a:lstStyle/>
          <a:p>
            <a:r>
              <a:rPr lang="en-US" altLang="en-US" dirty="0"/>
              <a:t>1910.34(c)</a:t>
            </a:r>
          </a:p>
        </p:txBody>
      </p:sp>
      <p:pic>
        <p:nvPicPr>
          <p:cNvPr id="1741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62262" y="2590800"/>
            <a:ext cx="5519738"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74866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388364"/>
            <a:ext cx="7924800" cy="699221"/>
          </a:xfrm>
        </p:spPr>
        <p:txBody>
          <a:bodyPr/>
          <a:lstStyle/>
          <a:p>
            <a:r>
              <a:rPr lang="en-US" altLang="en-US" dirty="0"/>
              <a:t>Definitions</a:t>
            </a:r>
          </a:p>
        </p:txBody>
      </p:sp>
      <p:sp>
        <p:nvSpPr>
          <p:cNvPr id="19459" name="Content Placeholder 2"/>
          <p:cNvSpPr>
            <a:spLocks noGrp="1"/>
          </p:cNvSpPr>
          <p:nvPr>
            <p:ph idx="1"/>
          </p:nvPr>
        </p:nvSpPr>
        <p:spPr>
          <a:xfrm>
            <a:off x="533400" y="1219200"/>
            <a:ext cx="4953000" cy="3962400"/>
          </a:xfrm>
        </p:spPr>
        <p:txBody>
          <a:bodyPr/>
          <a:lstStyle/>
          <a:p>
            <a:r>
              <a:rPr lang="en-US" altLang="en-US" b="1" dirty="0"/>
              <a:t>Exit</a:t>
            </a:r>
          </a:p>
          <a:p>
            <a:endParaRPr lang="en-US" altLang="en-US" sz="800" dirty="0"/>
          </a:p>
          <a:p>
            <a:pPr lvl="1"/>
            <a:r>
              <a:rPr lang="en-US" altLang="en-US" dirty="0"/>
              <a:t>That portion of an exit route that is generally separated from other areas to provide a protected way of travel to the exit discharge</a:t>
            </a:r>
          </a:p>
        </p:txBody>
      </p:sp>
      <p:pic>
        <p:nvPicPr>
          <p:cNvPr id="19461"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62625" y="1219200"/>
            <a:ext cx="2619375"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3"/>
          <p:cNvSpPr>
            <a:spLocks noGrp="1"/>
          </p:cNvSpPr>
          <p:nvPr>
            <p:ph sz="quarter" idx="10"/>
          </p:nvPr>
        </p:nvSpPr>
        <p:spPr>
          <a:xfrm>
            <a:off x="7162800" y="609600"/>
            <a:ext cx="1752600" cy="381000"/>
          </a:xfrm>
        </p:spPr>
        <p:txBody>
          <a:bodyPr/>
          <a:lstStyle/>
          <a:p>
            <a:r>
              <a:rPr lang="en-US" altLang="en-US" dirty="0"/>
              <a:t>1910.34(c)</a:t>
            </a:r>
          </a:p>
        </p:txBody>
      </p:sp>
    </p:spTree>
    <p:extLst>
      <p:ext uri="{BB962C8B-B14F-4D97-AF65-F5344CB8AC3E}">
        <p14:creationId xmlns:p14="http://schemas.microsoft.com/office/powerpoint/2010/main" val="107032404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457200"/>
            <a:ext cx="7924800" cy="554038"/>
          </a:xfrm>
        </p:spPr>
        <p:txBody>
          <a:bodyPr/>
          <a:lstStyle/>
          <a:p>
            <a:r>
              <a:rPr lang="en-US" altLang="en-US"/>
              <a:t>Definitions</a:t>
            </a:r>
          </a:p>
        </p:txBody>
      </p:sp>
      <p:sp>
        <p:nvSpPr>
          <p:cNvPr id="21507" name="Content Placeholder 2"/>
          <p:cNvSpPr>
            <a:spLocks noGrp="1"/>
          </p:cNvSpPr>
          <p:nvPr>
            <p:ph idx="1"/>
          </p:nvPr>
        </p:nvSpPr>
        <p:spPr>
          <a:xfrm>
            <a:off x="533400" y="1219200"/>
            <a:ext cx="4572000" cy="4419600"/>
          </a:xfrm>
        </p:spPr>
        <p:txBody>
          <a:bodyPr/>
          <a:lstStyle/>
          <a:p>
            <a:r>
              <a:rPr lang="en-US" altLang="en-US" b="1" dirty="0"/>
              <a:t>Exit discharge</a:t>
            </a:r>
          </a:p>
          <a:p>
            <a:endParaRPr lang="en-US" altLang="en-US" sz="800" b="1" dirty="0"/>
          </a:p>
          <a:p>
            <a:pPr lvl="1"/>
            <a:r>
              <a:rPr lang="en-US" altLang="en-US" dirty="0"/>
              <a:t>Part of the exit route that leads directly outside or to a street, walkway, refuge area, public way, or open space with access to the outside</a:t>
            </a:r>
          </a:p>
        </p:txBody>
      </p:sp>
      <p:sp>
        <p:nvSpPr>
          <p:cNvPr id="6" name="Content Placeholder 3"/>
          <p:cNvSpPr>
            <a:spLocks noGrp="1"/>
          </p:cNvSpPr>
          <p:nvPr>
            <p:ph sz="quarter" idx="10"/>
          </p:nvPr>
        </p:nvSpPr>
        <p:spPr>
          <a:xfrm>
            <a:off x="7162800" y="609600"/>
            <a:ext cx="1752600" cy="381000"/>
          </a:xfrm>
        </p:spPr>
        <p:txBody>
          <a:bodyPr/>
          <a:lstStyle/>
          <a:p>
            <a:r>
              <a:rPr lang="en-US" altLang="en-US" dirty="0"/>
              <a:t>1910.34(c)</a:t>
            </a:r>
          </a:p>
        </p:txBody>
      </p:sp>
      <p:pic>
        <p:nvPicPr>
          <p:cNvPr id="7" name="Picture 1">
            <a:extLst>
              <a:ext uri="{FF2B5EF4-FFF2-40B4-BE49-F238E27FC236}">
                <a16:creationId xmlns:a16="http://schemas.microsoft.com/office/drawing/2014/main" id="{D07B8484-761F-43AF-BCAA-C99AB484A0E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8800" y="1371600"/>
            <a:ext cx="2543175"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523790"/>
      </p:ext>
    </p:extLst>
  </p:cSld>
  <p:clrMapOvr>
    <a:masterClrMapping/>
  </p:clrMapOvr>
  <p:transition/>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11</TotalTime>
  <Words>1912</Words>
  <Application>Microsoft Office PowerPoint</Application>
  <PresentationFormat>On-screen Show (4:3)</PresentationFormat>
  <Paragraphs>371</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Aptos</vt:lpstr>
      <vt:lpstr>Arial</vt:lpstr>
      <vt:lpstr>Avenir Next LT Pro</vt:lpstr>
      <vt:lpstr>Avenir Next LT Pro Demi</vt:lpstr>
      <vt:lpstr>Avenir Next LT Pro Light</vt:lpstr>
      <vt:lpstr>Symbol</vt:lpstr>
      <vt:lpstr>Times New Roman</vt:lpstr>
      <vt:lpstr>Wingdings</vt:lpstr>
      <vt:lpstr>Office Theme</vt:lpstr>
      <vt:lpstr>Exit Routes, Emergency Action Plans, and Fire Prevention Plans</vt:lpstr>
      <vt:lpstr>Objectives</vt:lpstr>
      <vt:lpstr>Means of Egress</vt:lpstr>
      <vt:lpstr>Means of Egress</vt:lpstr>
      <vt:lpstr>Definitions</vt:lpstr>
      <vt:lpstr>Definitions </vt:lpstr>
      <vt:lpstr>Definitions</vt:lpstr>
      <vt:lpstr>Definitions</vt:lpstr>
      <vt:lpstr>Definitions</vt:lpstr>
      <vt:lpstr>Design Basic Requirements</vt:lpstr>
      <vt:lpstr>Exit Routes</vt:lpstr>
      <vt:lpstr>Exit Discharge</vt:lpstr>
      <vt:lpstr>Exit Discharge</vt:lpstr>
      <vt:lpstr>Exit Route Design</vt:lpstr>
      <vt:lpstr>Unlocked and Unrestricted</vt:lpstr>
      <vt:lpstr>Side-Hinged</vt:lpstr>
      <vt:lpstr>Adequate Capacity</vt:lpstr>
      <vt:lpstr>Minimum Height and Width</vt:lpstr>
      <vt:lpstr>Outdoor Exit Route</vt:lpstr>
      <vt:lpstr>Exit Route Maintenance and Safeguards</vt:lpstr>
      <vt:lpstr>Danger to Employees Minimized</vt:lpstr>
      <vt:lpstr>Lighting and Marking</vt:lpstr>
      <vt:lpstr>Lighting and Marking</vt:lpstr>
      <vt:lpstr>Lighting and Marking</vt:lpstr>
      <vt:lpstr>Fire Retardant Properties</vt:lpstr>
      <vt:lpstr>Construction and Repairs</vt:lpstr>
      <vt:lpstr>Operable Alarm System</vt:lpstr>
      <vt:lpstr>Psychological Hazards</vt:lpstr>
      <vt:lpstr>Physical Hazards</vt:lpstr>
      <vt:lpstr>Emergency Action Plan</vt:lpstr>
      <vt:lpstr>EAP Elements</vt:lpstr>
      <vt:lpstr>Alarm System and Training</vt:lpstr>
      <vt:lpstr>Fire Prevention Plan</vt:lpstr>
      <vt:lpstr>Fire Plan Elements</vt:lpstr>
      <vt:lpstr>Employee Information</vt:lpstr>
      <vt:lpstr>Exit Routes, Emergency Action Plans, and Fire Prevention Plans</vt:lpstr>
      <vt:lpstr>Alternate Exit-Route Codes</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2</cp:revision>
  <dcterms:created xsi:type="dcterms:W3CDTF">2025-06-17T12:32:10Z</dcterms:created>
  <dcterms:modified xsi:type="dcterms:W3CDTF">2025-06-24T13:01:10Z</dcterms:modified>
</cp:coreProperties>
</file>