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00"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55" r:id="rId27"/>
    <p:sldId id="426" r:id="rId28"/>
    <p:sldId id="427" r:id="rId29"/>
    <p:sldId id="454" r:id="rId30"/>
    <p:sldId id="456" r:id="rId31"/>
    <p:sldId id="432" r:id="rId32"/>
    <p:sldId id="433" r:id="rId33"/>
    <p:sldId id="434" r:id="rId34"/>
    <p:sldId id="435" r:id="rId35"/>
    <p:sldId id="436" r:id="rId36"/>
    <p:sldId id="437" r:id="rId37"/>
    <p:sldId id="438" r:id="rId38"/>
    <p:sldId id="439" r:id="rId39"/>
    <p:sldId id="440" r:id="rId40"/>
    <p:sldId id="441" r:id="rId41"/>
    <p:sldId id="445" r:id="rId42"/>
    <p:sldId id="446" r:id="rId43"/>
    <p:sldId id="452" r:id="rId44"/>
    <p:sldId id="453" r:id="rId45"/>
    <p:sldId id="447" r:id="rId46"/>
    <p:sldId id="448" r:id="rId47"/>
    <p:sldId id="449" r:id="rId48"/>
    <p:sldId id="450" r:id="rId49"/>
    <p:sldId id="451" r:id="rId50"/>
    <p:sldId id="34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012447"/>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A32B8-2BB6-47D9-9758-90EBFCA7245A}" v="2" dt="2025-06-19T14:29:54.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756" autoAdjust="0"/>
  </p:normalViewPr>
  <p:slideViewPr>
    <p:cSldViewPr snapToGrid="0">
      <p:cViewPr varScale="1">
        <p:scale>
          <a:sx n="59" d="100"/>
          <a:sy n="59" d="100"/>
        </p:scale>
        <p:origin x="1858" y="67"/>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045A32B8-2BB6-47D9-9758-90EBFCA7245A}"/>
    <pc:docChg chg="undo custSel addSld delSld modSld">
      <pc:chgData name="Garcia, Elma" userId="f2cc6a70-af64-4323-8354-63fdb2cbddcb" providerId="ADAL" clId="{045A32B8-2BB6-47D9-9758-90EBFCA7245A}" dt="2025-06-19T15:03:37.419" v="76" actId="14100"/>
      <pc:docMkLst>
        <pc:docMk/>
      </pc:docMkLst>
      <pc:sldChg chg="del">
        <pc:chgData name="Garcia, Elma" userId="f2cc6a70-af64-4323-8354-63fdb2cbddcb" providerId="ADAL" clId="{045A32B8-2BB6-47D9-9758-90EBFCA7245A}" dt="2025-06-19T14:29:37.041" v="16" actId="2696"/>
        <pc:sldMkLst>
          <pc:docMk/>
          <pc:sldMk cId="4224782898" sldId="256"/>
        </pc:sldMkLst>
      </pc:sldChg>
      <pc:sldChg chg="del">
        <pc:chgData name="Garcia, Elma" userId="f2cc6a70-af64-4323-8354-63fdb2cbddcb" providerId="ADAL" clId="{045A32B8-2BB6-47D9-9758-90EBFCA7245A}" dt="2025-06-19T14:34:35.809" v="62" actId="47"/>
        <pc:sldMkLst>
          <pc:docMk/>
          <pc:sldMk cId="1447532766" sldId="257"/>
        </pc:sldMkLst>
      </pc:sldChg>
      <pc:sldChg chg="del">
        <pc:chgData name="Garcia, Elma" userId="f2cc6a70-af64-4323-8354-63fdb2cbddcb" providerId="ADAL" clId="{045A32B8-2BB6-47D9-9758-90EBFCA7245A}" dt="2025-06-19T14:34:37.159" v="63" actId="47"/>
        <pc:sldMkLst>
          <pc:docMk/>
          <pc:sldMk cId="3648550839" sldId="258"/>
        </pc:sldMkLst>
      </pc:sldChg>
      <pc:sldChg chg="del">
        <pc:chgData name="Garcia, Elma" userId="f2cc6a70-af64-4323-8354-63fdb2cbddcb" providerId="ADAL" clId="{045A32B8-2BB6-47D9-9758-90EBFCA7245A}" dt="2025-06-19T14:34:38.735" v="64" actId="47"/>
        <pc:sldMkLst>
          <pc:docMk/>
          <pc:sldMk cId="2852384745" sldId="259"/>
        </pc:sldMkLst>
      </pc:sldChg>
      <pc:sldChg chg="modSp add mod">
        <pc:chgData name="Garcia, Elma" userId="f2cc6a70-af64-4323-8354-63fdb2cbddcb" providerId="ADAL" clId="{045A32B8-2BB6-47D9-9758-90EBFCA7245A}" dt="2025-06-19T14:29:31.866" v="15" actId="27636"/>
        <pc:sldMkLst>
          <pc:docMk/>
          <pc:sldMk cId="0" sldId="341"/>
        </pc:sldMkLst>
        <pc:spChg chg="mod">
          <ac:chgData name="Garcia, Elma" userId="f2cc6a70-af64-4323-8354-63fdb2cbddcb" providerId="ADAL" clId="{045A32B8-2BB6-47D9-9758-90EBFCA7245A}" dt="2025-06-19T14:29:31.866" v="15" actId="27636"/>
          <ac:spMkLst>
            <pc:docMk/>
            <pc:sldMk cId="0" sldId="341"/>
            <ac:spMk id="87043" creationId="{00000000-0000-0000-0000-000000000000}"/>
          </ac:spMkLst>
        </pc:spChg>
      </pc:sldChg>
      <pc:sldChg chg="delSp add mod modTransition modNotesTx">
        <pc:chgData name="Garcia, Elma" userId="f2cc6a70-af64-4323-8354-63fdb2cbddcb" providerId="ADAL" clId="{045A32B8-2BB6-47D9-9758-90EBFCA7245A}" dt="2025-06-19T14:30:16.344" v="25" actId="478"/>
        <pc:sldMkLst>
          <pc:docMk/>
          <pc:sldMk cId="293655928" sldId="400"/>
        </pc:sldMkLst>
        <pc:spChg chg="del">
          <ac:chgData name="Garcia, Elma" userId="f2cc6a70-af64-4323-8354-63fdb2cbddcb" providerId="ADAL" clId="{045A32B8-2BB6-47D9-9758-90EBFCA7245A}" dt="2025-06-19T14:30:16.344" v="25" actId="478"/>
          <ac:spMkLst>
            <pc:docMk/>
            <pc:sldMk cId="293655928" sldId="400"/>
            <ac:spMk id="4099" creationId="{00000000-0000-0000-0000-000000000000}"/>
          </ac:spMkLst>
        </pc:spChg>
      </pc:sldChg>
      <pc:sldChg chg="add">
        <pc:chgData name="Garcia, Elma" userId="f2cc6a70-af64-4323-8354-63fdb2cbddcb" providerId="ADAL" clId="{045A32B8-2BB6-47D9-9758-90EBFCA7245A}" dt="2025-06-19T14:29:31.401" v="0"/>
        <pc:sldMkLst>
          <pc:docMk/>
          <pc:sldMk cId="225960517" sldId="401"/>
        </pc:sldMkLst>
      </pc:sldChg>
      <pc:sldChg chg="modSp add mod">
        <pc:chgData name="Garcia, Elma" userId="f2cc6a70-af64-4323-8354-63fdb2cbddcb" providerId="ADAL" clId="{045A32B8-2BB6-47D9-9758-90EBFCA7245A}" dt="2025-06-19T14:30:31.313" v="27" actId="14100"/>
        <pc:sldMkLst>
          <pc:docMk/>
          <pc:sldMk cId="3569900322" sldId="402"/>
        </pc:sldMkLst>
        <pc:spChg chg="mod">
          <ac:chgData name="Garcia, Elma" userId="f2cc6a70-af64-4323-8354-63fdb2cbddcb" providerId="ADAL" clId="{045A32B8-2BB6-47D9-9758-90EBFCA7245A}" dt="2025-06-19T14:30:31.313" v="27" actId="14100"/>
          <ac:spMkLst>
            <pc:docMk/>
            <pc:sldMk cId="3569900322" sldId="402"/>
            <ac:spMk id="6147" creationId="{00000000-0000-0000-0000-000000000000}"/>
          </ac:spMkLst>
        </pc:spChg>
      </pc:sldChg>
      <pc:sldChg chg="modSp add mod">
        <pc:chgData name="Garcia, Elma" userId="f2cc6a70-af64-4323-8354-63fdb2cbddcb" providerId="ADAL" clId="{045A32B8-2BB6-47D9-9758-90EBFCA7245A}" dt="2025-06-19T14:30:53.727" v="32" actId="27636"/>
        <pc:sldMkLst>
          <pc:docMk/>
          <pc:sldMk cId="414146937" sldId="403"/>
        </pc:sldMkLst>
        <pc:spChg chg="mod">
          <ac:chgData name="Garcia, Elma" userId="f2cc6a70-af64-4323-8354-63fdb2cbddcb" providerId="ADAL" clId="{045A32B8-2BB6-47D9-9758-90EBFCA7245A}" dt="2025-06-19T14:30:53.727" v="32" actId="27636"/>
          <ac:spMkLst>
            <pc:docMk/>
            <pc:sldMk cId="414146937" sldId="403"/>
            <ac:spMk id="8195" creationId="{00000000-0000-0000-0000-000000000000}"/>
          </ac:spMkLst>
        </pc:spChg>
      </pc:sldChg>
      <pc:sldChg chg="modSp add mod">
        <pc:chgData name="Garcia, Elma" userId="f2cc6a70-af64-4323-8354-63fdb2cbddcb" providerId="ADAL" clId="{045A32B8-2BB6-47D9-9758-90EBFCA7245A}" dt="2025-06-19T14:31:08.616" v="34" actId="14100"/>
        <pc:sldMkLst>
          <pc:docMk/>
          <pc:sldMk cId="3132748343" sldId="404"/>
        </pc:sldMkLst>
        <pc:spChg chg="mod">
          <ac:chgData name="Garcia, Elma" userId="f2cc6a70-af64-4323-8354-63fdb2cbddcb" providerId="ADAL" clId="{045A32B8-2BB6-47D9-9758-90EBFCA7245A}" dt="2025-06-19T14:31:08.616" v="34" actId="14100"/>
          <ac:spMkLst>
            <pc:docMk/>
            <pc:sldMk cId="3132748343" sldId="404"/>
            <ac:spMk id="9218" creationId="{00000000-0000-0000-0000-000000000000}"/>
          </ac:spMkLst>
        </pc:spChg>
      </pc:sldChg>
      <pc:sldChg chg="add">
        <pc:chgData name="Garcia, Elma" userId="f2cc6a70-af64-4323-8354-63fdb2cbddcb" providerId="ADAL" clId="{045A32B8-2BB6-47D9-9758-90EBFCA7245A}" dt="2025-06-19T14:29:31.401" v="0"/>
        <pc:sldMkLst>
          <pc:docMk/>
          <pc:sldMk cId="929672616" sldId="405"/>
        </pc:sldMkLst>
      </pc:sldChg>
      <pc:sldChg chg="modSp add mod">
        <pc:chgData name="Garcia, Elma" userId="f2cc6a70-af64-4323-8354-63fdb2cbddcb" providerId="ADAL" clId="{045A32B8-2BB6-47D9-9758-90EBFCA7245A}" dt="2025-06-19T14:29:31.636" v="1" actId="27636"/>
        <pc:sldMkLst>
          <pc:docMk/>
          <pc:sldMk cId="2444645700" sldId="406"/>
        </pc:sldMkLst>
        <pc:spChg chg="mod">
          <ac:chgData name="Garcia, Elma" userId="f2cc6a70-af64-4323-8354-63fdb2cbddcb" providerId="ADAL" clId="{045A32B8-2BB6-47D9-9758-90EBFCA7245A}" dt="2025-06-19T14:29:31.636" v="1" actId="27636"/>
          <ac:spMkLst>
            <pc:docMk/>
            <pc:sldMk cId="2444645700" sldId="406"/>
            <ac:spMk id="11267" creationId="{00000000-0000-0000-0000-000000000000}"/>
          </ac:spMkLst>
        </pc:spChg>
      </pc:sldChg>
      <pc:sldChg chg="add">
        <pc:chgData name="Garcia, Elma" userId="f2cc6a70-af64-4323-8354-63fdb2cbddcb" providerId="ADAL" clId="{045A32B8-2BB6-47D9-9758-90EBFCA7245A}" dt="2025-06-19T14:29:31.401" v="0"/>
        <pc:sldMkLst>
          <pc:docMk/>
          <pc:sldMk cId="3458070963" sldId="407"/>
        </pc:sldMkLst>
      </pc:sldChg>
      <pc:sldChg chg="add">
        <pc:chgData name="Garcia, Elma" userId="f2cc6a70-af64-4323-8354-63fdb2cbddcb" providerId="ADAL" clId="{045A32B8-2BB6-47D9-9758-90EBFCA7245A}" dt="2025-06-19T14:29:31.401" v="0"/>
        <pc:sldMkLst>
          <pc:docMk/>
          <pc:sldMk cId="281672592" sldId="408"/>
        </pc:sldMkLst>
      </pc:sldChg>
      <pc:sldChg chg="modSp add mod">
        <pc:chgData name="Garcia, Elma" userId="f2cc6a70-af64-4323-8354-63fdb2cbddcb" providerId="ADAL" clId="{045A32B8-2BB6-47D9-9758-90EBFCA7245A}" dt="2025-06-19T14:29:31.647" v="2" actId="27636"/>
        <pc:sldMkLst>
          <pc:docMk/>
          <pc:sldMk cId="3325073064" sldId="409"/>
        </pc:sldMkLst>
        <pc:spChg chg="mod">
          <ac:chgData name="Garcia, Elma" userId="f2cc6a70-af64-4323-8354-63fdb2cbddcb" providerId="ADAL" clId="{045A32B8-2BB6-47D9-9758-90EBFCA7245A}" dt="2025-06-19T14:29:31.647" v="2" actId="27636"/>
          <ac:spMkLst>
            <pc:docMk/>
            <pc:sldMk cId="3325073064" sldId="409"/>
            <ac:spMk id="14339" creationId="{00000000-0000-0000-0000-000000000000}"/>
          </ac:spMkLst>
        </pc:spChg>
      </pc:sldChg>
      <pc:sldChg chg="modSp add mod">
        <pc:chgData name="Garcia, Elma" userId="f2cc6a70-af64-4323-8354-63fdb2cbddcb" providerId="ADAL" clId="{045A32B8-2BB6-47D9-9758-90EBFCA7245A}" dt="2025-06-19T14:29:31.654" v="3" actId="27636"/>
        <pc:sldMkLst>
          <pc:docMk/>
          <pc:sldMk cId="930413216" sldId="410"/>
        </pc:sldMkLst>
        <pc:spChg chg="mod">
          <ac:chgData name="Garcia, Elma" userId="f2cc6a70-af64-4323-8354-63fdb2cbddcb" providerId="ADAL" clId="{045A32B8-2BB6-47D9-9758-90EBFCA7245A}" dt="2025-06-19T14:29:31.654" v="3" actId="27636"/>
          <ac:spMkLst>
            <pc:docMk/>
            <pc:sldMk cId="930413216" sldId="410"/>
            <ac:spMk id="15363" creationId="{00000000-0000-0000-0000-000000000000}"/>
          </ac:spMkLst>
        </pc:spChg>
      </pc:sldChg>
      <pc:sldChg chg="add">
        <pc:chgData name="Garcia, Elma" userId="f2cc6a70-af64-4323-8354-63fdb2cbddcb" providerId="ADAL" clId="{045A32B8-2BB6-47D9-9758-90EBFCA7245A}" dt="2025-06-19T14:29:31.401" v="0"/>
        <pc:sldMkLst>
          <pc:docMk/>
          <pc:sldMk cId="479054810" sldId="411"/>
        </pc:sldMkLst>
      </pc:sldChg>
      <pc:sldChg chg="modSp add mod">
        <pc:chgData name="Garcia, Elma" userId="f2cc6a70-af64-4323-8354-63fdb2cbddcb" providerId="ADAL" clId="{045A32B8-2BB6-47D9-9758-90EBFCA7245A}" dt="2025-06-19T14:29:31.678" v="4" actId="27636"/>
        <pc:sldMkLst>
          <pc:docMk/>
          <pc:sldMk cId="2884235327" sldId="412"/>
        </pc:sldMkLst>
        <pc:spChg chg="mod">
          <ac:chgData name="Garcia, Elma" userId="f2cc6a70-af64-4323-8354-63fdb2cbddcb" providerId="ADAL" clId="{045A32B8-2BB6-47D9-9758-90EBFCA7245A}" dt="2025-06-19T14:29:31.678" v="4" actId="27636"/>
          <ac:spMkLst>
            <pc:docMk/>
            <pc:sldMk cId="2884235327" sldId="412"/>
            <ac:spMk id="17411" creationId="{00000000-0000-0000-0000-000000000000}"/>
          </ac:spMkLst>
        </pc:spChg>
      </pc:sldChg>
      <pc:sldChg chg="modSp add mod">
        <pc:chgData name="Garcia, Elma" userId="f2cc6a70-af64-4323-8354-63fdb2cbddcb" providerId="ADAL" clId="{045A32B8-2BB6-47D9-9758-90EBFCA7245A}" dt="2025-06-19T14:29:31.685" v="5" actId="27636"/>
        <pc:sldMkLst>
          <pc:docMk/>
          <pc:sldMk cId="2724578586" sldId="413"/>
        </pc:sldMkLst>
        <pc:spChg chg="mod">
          <ac:chgData name="Garcia, Elma" userId="f2cc6a70-af64-4323-8354-63fdb2cbddcb" providerId="ADAL" clId="{045A32B8-2BB6-47D9-9758-90EBFCA7245A}" dt="2025-06-19T14:29:31.685" v="5" actId="27636"/>
          <ac:spMkLst>
            <pc:docMk/>
            <pc:sldMk cId="2724578586" sldId="413"/>
            <ac:spMk id="18435" creationId="{00000000-0000-0000-0000-000000000000}"/>
          </ac:spMkLst>
        </pc:spChg>
      </pc:sldChg>
      <pc:sldChg chg="modSp add mod">
        <pc:chgData name="Garcia, Elma" userId="f2cc6a70-af64-4323-8354-63fdb2cbddcb" providerId="ADAL" clId="{045A32B8-2BB6-47D9-9758-90EBFCA7245A}" dt="2025-06-19T14:31:37.860" v="35" actId="14100"/>
        <pc:sldMkLst>
          <pc:docMk/>
          <pc:sldMk cId="17292300" sldId="414"/>
        </pc:sldMkLst>
        <pc:spChg chg="mod">
          <ac:chgData name="Garcia, Elma" userId="f2cc6a70-af64-4323-8354-63fdb2cbddcb" providerId="ADAL" clId="{045A32B8-2BB6-47D9-9758-90EBFCA7245A}" dt="2025-06-19T14:31:37.860" v="35" actId="14100"/>
          <ac:spMkLst>
            <pc:docMk/>
            <pc:sldMk cId="17292300" sldId="414"/>
            <ac:spMk id="19459" creationId="{00000000-0000-0000-0000-000000000000}"/>
          </ac:spMkLst>
        </pc:spChg>
      </pc:sldChg>
      <pc:sldChg chg="add">
        <pc:chgData name="Garcia, Elma" userId="f2cc6a70-af64-4323-8354-63fdb2cbddcb" providerId="ADAL" clId="{045A32B8-2BB6-47D9-9758-90EBFCA7245A}" dt="2025-06-19T14:29:31.401" v="0"/>
        <pc:sldMkLst>
          <pc:docMk/>
          <pc:sldMk cId="143612223" sldId="415"/>
        </pc:sldMkLst>
      </pc:sldChg>
      <pc:sldChg chg="add">
        <pc:chgData name="Garcia, Elma" userId="f2cc6a70-af64-4323-8354-63fdb2cbddcb" providerId="ADAL" clId="{045A32B8-2BB6-47D9-9758-90EBFCA7245A}" dt="2025-06-19T14:29:31.401" v="0"/>
        <pc:sldMkLst>
          <pc:docMk/>
          <pc:sldMk cId="765083388" sldId="416"/>
        </pc:sldMkLst>
      </pc:sldChg>
      <pc:sldChg chg="modSp add mod">
        <pc:chgData name="Garcia, Elma" userId="f2cc6a70-af64-4323-8354-63fdb2cbddcb" providerId="ADAL" clId="{045A32B8-2BB6-47D9-9758-90EBFCA7245A}" dt="2025-06-19T14:31:54.754" v="36" actId="14100"/>
        <pc:sldMkLst>
          <pc:docMk/>
          <pc:sldMk cId="767574387" sldId="417"/>
        </pc:sldMkLst>
        <pc:spChg chg="mod">
          <ac:chgData name="Garcia, Elma" userId="f2cc6a70-af64-4323-8354-63fdb2cbddcb" providerId="ADAL" clId="{045A32B8-2BB6-47D9-9758-90EBFCA7245A}" dt="2025-06-19T14:31:54.754" v="36" actId="14100"/>
          <ac:spMkLst>
            <pc:docMk/>
            <pc:sldMk cId="767574387" sldId="417"/>
            <ac:spMk id="14338" creationId="{00000000-0000-0000-0000-000000000000}"/>
          </ac:spMkLst>
        </pc:spChg>
      </pc:sldChg>
      <pc:sldChg chg="modSp add mod">
        <pc:chgData name="Garcia, Elma" userId="f2cc6a70-af64-4323-8354-63fdb2cbddcb" providerId="ADAL" clId="{045A32B8-2BB6-47D9-9758-90EBFCA7245A}" dt="2025-06-19T14:32:10.136" v="41" actId="27636"/>
        <pc:sldMkLst>
          <pc:docMk/>
          <pc:sldMk cId="563826534" sldId="418"/>
        </pc:sldMkLst>
        <pc:spChg chg="mod">
          <ac:chgData name="Garcia, Elma" userId="f2cc6a70-af64-4323-8354-63fdb2cbddcb" providerId="ADAL" clId="{045A32B8-2BB6-47D9-9758-90EBFCA7245A}" dt="2025-06-19T14:32:10.136" v="41" actId="27636"/>
          <ac:spMkLst>
            <pc:docMk/>
            <pc:sldMk cId="563826534" sldId="418"/>
            <ac:spMk id="23555" creationId="{00000000-0000-0000-0000-000000000000}"/>
          </ac:spMkLst>
        </pc:spChg>
      </pc:sldChg>
      <pc:sldChg chg="modSp add mod">
        <pc:chgData name="Garcia, Elma" userId="f2cc6a70-af64-4323-8354-63fdb2cbddcb" providerId="ADAL" clId="{045A32B8-2BB6-47D9-9758-90EBFCA7245A}" dt="2025-06-19T15:01:44.025" v="67" actId="14100"/>
        <pc:sldMkLst>
          <pc:docMk/>
          <pc:sldMk cId="304920646" sldId="419"/>
        </pc:sldMkLst>
        <pc:spChg chg="mod">
          <ac:chgData name="Garcia, Elma" userId="f2cc6a70-af64-4323-8354-63fdb2cbddcb" providerId="ADAL" clId="{045A32B8-2BB6-47D9-9758-90EBFCA7245A}" dt="2025-06-19T15:01:44.025" v="67" actId="14100"/>
          <ac:spMkLst>
            <pc:docMk/>
            <pc:sldMk cId="304920646" sldId="419"/>
            <ac:spMk id="24578" creationId="{00000000-0000-0000-0000-000000000000}"/>
          </ac:spMkLst>
        </pc:spChg>
      </pc:sldChg>
      <pc:sldChg chg="modSp add mod">
        <pc:chgData name="Garcia, Elma" userId="f2cc6a70-af64-4323-8354-63fdb2cbddcb" providerId="ADAL" clId="{045A32B8-2BB6-47D9-9758-90EBFCA7245A}" dt="2025-06-19T15:03:00.136" v="74" actId="2711"/>
        <pc:sldMkLst>
          <pc:docMk/>
          <pc:sldMk cId="3824003252" sldId="420"/>
        </pc:sldMkLst>
        <pc:spChg chg="mod">
          <ac:chgData name="Garcia, Elma" userId="f2cc6a70-af64-4323-8354-63fdb2cbddcb" providerId="ADAL" clId="{045A32B8-2BB6-47D9-9758-90EBFCA7245A}" dt="2025-06-19T15:03:00.136" v="74" actId="2711"/>
          <ac:spMkLst>
            <pc:docMk/>
            <pc:sldMk cId="3824003252" sldId="420"/>
            <ac:spMk id="8" creationId="{00000000-0000-0000-0000-000000000000}"/>
          </ac:spMkLst>
        </pc:spChg>
        <pc:spChg chg="mod">
          <ac:chgData name="Garcia, Elma" userId="f2cc6a70-af64-4323-8354-63fdb2cbddcb" providerId="ADAL" clId="{045A32B8-2BB6-47D9-9758-90EBFCA7245A}" dt="2025-06-19T14:32:19.288" v="43" actId="27636"/>
          <ac:spMkLst>
            <pc:docMk/>
            <pc:sldMk cId="3824003252" sldId="420"/>
            <ac:spMk id="25602" creationId="{00000000-0000-0000-0000-000000000000}"/>
          </ac:spMkLst>
        </pc:spChg>
      </pc:sldChg>
      <pc:sldChg chg="add">
        <pc:chgData name="Garcia, Elma" userId="f2cc6a70-af64-4323-8354-63fdb2cbddcb" providerId="ADAL" clId="{045A32B8-2BB6-47D9-9758-90EBFCA7245A}" dt="2025-06-19T14:29:31.401" v="0"/>
        <pc:sldMkLst>
          <pc:docMk/>
          <pc:sldMk cId="3605730751" sldId="421"/>
        </pc:sldMkLst>
      </pc:sldChg>
      <pc:sldChg chg="add">
        <pc:chgData name="Garcia, Elma" userId="f2cc6a70-af64-4323-8354-63fdb2cbddcb" providerId="ADAL" clId="{045A32B8-2BB6-47D9-9758-90EBFCA7245A}" dt="2025-06-19T14:29:31.401" v="0"/>
        <pc:sldMkLst>
          <pc:docMk/>
          <pc:sldMk cId="1198038244" sldId="422"/>
        </pc:sldMkLst>
      </pc:sldChg>
      <pc:sldChg chg="modSp add mod">
        <pc:chgData name="Garcia, Elma" userId="f2cc6a70-af64-4323-8354-63fdb2cbddcb" providerId="ADAL" clId="{045A32B8-2BB6-47D9-9758-90EBFCA7245A}" dt="2025-06-19T14:32:34.880" v="45" actId="14100"/>
        <pc:sldMkLst>
          <pc:docMk/>
          <pc:sldMk cId="3952386814" sldId="423"/>
        </pc:sldMkLst>
        <pc:spChg chg="mod">
          <ac:chgData name="Garcia, Elma" userId="f2cc6a70-af64-4323-8354-63fdb2cbddcb" providerId="ADAL" clId="{045A32B8-2BB6-47D9-9758-90EBFCA7245A}" dt="2025-06-19T14:32:34.880" v="45" actId="14100"/>
          <ac:spMkLst>
            <pc:docMk/>
            <pc:sldMk cId="3952386814" sldId="423"/>
            <ac:spMk id="28674" creationId="{00000000-0000-0000-0000-000000000000}"/>
          </ac:spMkLst>
        </pc:spChg>
      </pc:sldChg>
      <pc:sldChg chg="add">
        <pc:chgData name="Garcia, Elma" userId="f2cc6a70-af64-4323-8354-63fdb2cbddcb" providerId="ADAL" clId="{045A32B8-2BB6-47D9-9758-90EBFCA7245A}" dt="2025-06-19T14:29:31.401" v="0"/>
        <pc:sldMkLst>
          <pc:docMk/>
          <pc:sldMk cId="2104564959" sldId="424"/>
        </pc:sldMkLst>
      </pc:sldChg>
      <pc:sldChg chg="add">
        <pc:chgData name="Garcia, Elma" userId="f2cc6a70-af64-4323-8354-63fdb2cbddcb" providerId="ADAL" clId="{045A32B8-2BB6-47D9-9758-90EBFCA7245A}" dt="2025-06-19T14:29:31.401" v="0"/>
        <pc:sldMkLst>
          <pc:docMk/>
          <pc:sldMk cId="1422897889" sldId="426"/>
        </pc:sldMkLst>
      </pc:sldChg>
      <pc:sldChg chg="add">
        <pc:chgData name="Garcia, Elma" userId="f2cc6a70-af64-4323-8354-63fdb2cbddcb" providerId="ADAL" clId="{045A32B8-2BB6-47D9-9758-90EBFCA7245A}" dt="2025-06-19T14:29:31.401" v="0"/>
        <pc:sldMkLst>
          <pc:docMk/>
          <pc:sldMk cId="3636080841" sldId="427"/>
        </pc:sldMkLst>
      </pc:sldChg>
      <pc:sldChg chg="add">
        <pc:chgData name="Garcia, Elma" userId="f2cc6a70-af64-4323-8354-63fdb2cbddcb" providerId="ADAL" clId="{045A32B8-2BB6-47D9-9758-90EBFCA7245A}" dt="2025-06-19T14:29:31.401" v="0"/>
        <pc:sldMkLst>
          <pc:docMk/>
          <pc:sldMk cId="685689357" sldId="432"/>
        </pc:sldMkLst>
      </pc:sldChg>
      <pc:sldChg chg="add">
        <pc:chgData name="Garcia, Elma" userId="f2cc6a70-af64-4323-8354-63fdb2cbddcb" providerId="ADAL" clId="{045A32B8-2BB6-47D9-9758-90EBFCA7245A}" dt="2025-06-19T14:29:31.401" v="0"/>
        <pc:sldMkLst>
          <pc:docMk/>
          <pc:sldMk cId="1220699035" sldId="433"/>
        </pc:sldMkLst>
      </pc:sldChg>
      <pc:sldChg chg="add">
        <pc:chgData name="Garcia, Elma" userId="f2cc6a70-af64-4323-8354-63fdb2cbddcb" providerId="ADAL" clId="{045A32B8-2BB6-47D9-9758-90EBFCA7245A}" dt="2025-06-19T14:29:31.401" v="0"/>
        <pc:sldMkLst>
          <pc:docMk/>
          <pc:sldMk cId="3535304326" sldId="434"/>
        </pc:sldMkLst>
      </pc:sldChg>
      <pc:sldChg chg="add">
        <pc:chgData name="Garcia, Elma" userId="f2cc6a70-af64-4323-8354-63fdb2cbddcb" providerId="ADAL" clId="{045A32B8-2BB6-47D9-9758-90EBFCA7245A}" dt="2025-06-19T14:29:31.401" v="0"/>
        <pc:sldMkLst>
          <pc:docMk/>
          <pc:sldMk cId="2455397751" sldId="435"/>
        </pc:sldMkLst>
      </pc:sldChg>
      <pc:sldChg chg="add">
        <pc:chgData name="Garcia, Elma" userId="f2cc6a70-af64-4323-8354-63fdb2cbddcb" providerId="ADAL" clId="{045A32B8-2BB6-47D9-9758-90EBFCA7245A}" dt="2025-06-19T14:29:31.401" v="0"/>
        <pc:sldMkLst>
          <pc:docMk/>
          <pc:sldMk cId="305689153" sldId="436"/>
        </pc:sldMkLst>
      </pc:sldChg>
      <pc:sldChg chg="add">
        <pc:chgData name="Garcia, Elma" userId="f2cc6a70-af64-4323-8354-63fdb2cbddcb" providerId="ADAL" clId="{045A32B8-2BB6-47D9-9758-90EBFCA7245A}" dt="2025-06-19T14:29:31.401" v="0"/>
        <pc:sldMkLst>
          <pc:docMk/>
          <pc:sldMk cId="2730293023" sldId="437"/>
        </pc:sldMkLst>
      </pc:sldChg>
      <pc:sldChg chg="add">
        <pc:chgData name="Garcia, Elma" userId="f2cc6a70-af64-4323-8354-63fdb2cbddcb" providerId="ADAL" clId="{045A32B8-2BB6-47D9-9758-90EBFCA7245A}" dt="2025-06-19T14:29:31.401" v="0"/>
        <pc:sldMkLst>
          <pc:docMk/>
          <pc:sldMk cId="997044976" sldId="438"/>
        </pc:sldMkLst>
      </pc:sldChg>
      <pc:sldChg chg="add">
        <pc:chgData name="Garcia, Elma" userId="f2cc6a70-af64-4323-8354-63fdb2cbddcb" providerId="ADAL" clId="{045A32B8-2BB6-47D9-9758-90EBFCA7245A}" dt="2025-06-19T14:29:31.401" v="0"/>
        <pc:sldMkLst>
          <pc:docMk/>
          <pc:sldMk cId="1016761449" sldId="439"/>
        </pc:sldMkLst>
      </pc:sldChg>
      <pc:sldChg chg="modSp add mod">
        <pc:chgData name="Garcia, Elma" userId="f2cc6a70-af64-4323-8354-63fdb2cbddcb" providerId="ADAL" clId="{045A32B8-2BB6-47D9-9758-90EBFCA7245A}" dt="2025-06-19T15:03:37.419" v="76" actId="14100"/>
        <pc:sldMkLst>
          <pc:docMk/>
          <pc:sldMk cId="1822701568" sldId="440"/>
        </pc:sldMkLst>
        <pc:spChg chg="mod">
          <ac:chgData name="Garcia, Elma" userId="f2cc6a70-af64-4323-8354-63fdb2cbddcb" providerId="ADAL" clId="{045A32B8-2BB6-47D9-9758-90EBFCA7245A}" dt="2025-06-19T15:03:37.419" v="76" actId="14100"/>
          <ac:spMkLst>
            <pc:docMk/>
            <pc:sldMk cId="1822701568" sldId="440"/>
            <ac:spMk id="46084" creationId="{00000000-0000-0000-0000-000000000000}"/>
          </ac:spMkLst>
        </pc:spChg>
      </pc:sldChg>
      <pc:sldChg chg="add">
        <pc:chgData name="Garcia, Elma" userId="f2cc6a70-af64-4323-8354-63fdb2cbddcb" providerId="ADAL" clId="{045A32B8-2BB6-47D9-9758-90EBFCA7245A}" dt="2025-06-19T14:29:31.401" v="0"/>
        <pc:sldMkLst>
          <pc:docMk/>
          <pc:sldMk cId="3674201051" sldId="441"/>
        </pc:sldMkLst>
      </pc:sldChg>
      <pc:sldChg chg="add">
        <pc:chgData name="Garcia, Elma" userId="f2cc6a70-af64-4323-8354-63fdb2cbddcb" providerId="ADAL" clId="{045A32B8-2BB6-47D9-9758-90EBFCA7245A}" dt="2025-06-19T14:29:31.401" v="0"/>
        <pc:sldMkLst>
          <pc:docMk/>
          <pc:sldMk cId="2566291268" sldId="445"/>
        </pc:sldMkLst>
      </pc:sldChg>
      <pc:sldChg chg="modSp add mod">
        <pc:chgData name="Garcia, Elma" userId="f2cc6a70-af64-4323-8354-63fdb2cbddcb" providerId="ADAL" clId="{045A32B8-2BB6-47D9-9758-90EBFCA7245A}" dt="2025-06-19T14:29:31.770" v="10" actId="27636"/>
        <pc:sldMkLst>
          <pc:docMk/>
          <pc:sldMk cId="3376742771" sldId="446"/>
        </pc:sldMkLst>
        <pc:spChg chg="mod">
          <ac:chgData name="Garcia, Elma" userId="f2cc6a70-af64-4323-8354-63fdb2cbddcb" providerId="ADAL" clId="{045A32B8-2BB6-47D9-9758-90EBFCA7245A}" dt="2025-06-19T14:29:31.770" v="10" actId="27636"/>
          <ac:spMkLst>
            <pc:docMk/>
            <pc:sldMk cId="3376742771" sldId="446"/>
            <ac:spMk id="52227" creationId="{00000000-0000-0000-0000-000000000000}"/>
          </ac:spMkLst>
        </pc:spChg>
      </pc:sldChg>
      <pc:sldChg chg="modSp add mod">
        <pc:chgData name="Garcia, Elma" userId="f2cc6a70-af64-4323-8354-63fdb2cbddcb" providerId="ADAL" clId="{045A32B8-2BB6-47D9-9758-90EBFCA7245A}" dt="2025-06-19T14:33:58.708" v="54" actId="14100"/>
        <pc:sldMkLst>
          <pc:docMk/>
          <pc:sldMk cId="3310454267" sldId="447"/>
        </pc:sldMkLst>
        <pc:spChg chg="mod">
          <ac:chgData name="Garcia, Elma" userId="f2cc6a70-af64-4323-8354-63fdb2cbddcb" providerId="ADAL" clId="{045A32B8-2BB6-47D9-9758-90EBFCA7245A}" dt="2025-06-19T14:33:58.708" v="54" actId="14100"/>
          <ac:spMkLst>
            <pc:docMk/>
            <pc:sldMk cId="3310454267" sldId="447"/>
            <ac:spMk id="1028" creationId="{00000000-0000-0000-0000-000000000000}"/>
          </ac:spMkLst>
        </pc:spChg>
      </pc:sldChg>
      <pc:sldChg chg="modSp add mod">
        <pc:chgData name="Garcia, Elma" userId="f2cc6a70-af64-4323-8354-63fdb2cbddcb" providerId="ADAL" clId="{045A32B8-2BB6-47D9-9758-90EBFCA7245A}" dt="2025-06-19T14:34:10.646" v="56" actId="27636"/>
        <pc:sldMkLst>
          <pc:docMk/>
          <pc:sldMk cId="788068247" sldId="448"/>
        </pc:sldMkLst>
        <pc:spChg chg="mod">
          <ac:chgData name="Garcia, Elma" userId="f2cc6a70-af64-4323-8354-63fdb2cbddcb" providerId="ADAL" clId="{045A32B8-2BB6-47D9-9758-90EBFCA7245A}" dt="2025-06-19T14:34:10.646" v="56" actId="27636"/>
          <ac:spMkLst>
            <pc:docMk/>
            <pc:sldMk cId="788068247" sldId="448"/>
            <ac:spMk id="53251" creationId="{00000000-0000-0000-0000-000000000000}"/>
          </ac:spMkLst>
        </pc:spChg>
      </pc:sldChg>
      <pc:sldChg chg="modSp add mod">
        <pc:chgData name="Garcia, Elma" userId="f2cc6a70-af64-4323-8354-63fdb2cbddcb" providerId="ADAL" clId="{045A32B8-2BB6-47D9-9758-90EBFCA7245A}" dt="2025-06-19T14:34:25.512" v="61" actId="27636"/>
        <pc:sldMkLst>
          <pc:docMk/>
          <pc:sldMk cId="4272806155" sldId="449"/>
        </pc:sldMkLst>
        <pc:spChg chg="mod">
          <ac:chgData name="Garcia, Elma" userId="f2cc6a70-af64-4323-8354-63fdb2cbddcb" providerId="ADAL" clId="{045A32B8-2BB6-47D9-9758-90EBFCA7245A}" dt="2025-06-19T14:34:25.512" v="61" actId="27636"/>
          <ac:spMkLst>
            <pc:docMk/>
            <pc:sldMk cId="4272806155" sldId="449"/>
            <ac:spMk id="54275" creationId="{00000000-0000-0000-0000-000000000000}"/>
          </ac:spMkLst>
        </pc:spChg>
      </pc:sldChg>
      <pc:sldChg chg="add">
        <pc:chgData name="Garcia, Elma" userId="f2cc6a70-af64-4323-8354-63fdb2cbddcb" providerId="ADAL" clId="{045A32B8-2BB6-47D9-9758-90EBFCA7245A}" dt="2025-06-19T14:29:31.401" v="0"/>
        <pc:sldMkLst>
          <pc:docMk/>
          <pc:sldMk cId="3879311726" sldId="450"/>
        </pc:sldMkLst>
      </pc:sldChg>
      <pc:sldChg chg="modSp add mod">
        <pc:chgData name="Garcia, Elma" userId="f2cc6a70-af64-4323-8354-63fdb2cbddcb" providerId="ADAL" clId="{045A32B8-2BB6-47D9-9758-90EBFCA7245A}" dt="2025-06-19T14:29:31.861" v="14" actId="27636"/>
        <pc:sldMkLst>
          <pc:docMk/>
          <pc:sldMk cId="3700246801" sldId="451"/>
        </pc:sldMkLst>
        <pc:spChg chg="mod">
          <ac:chgData name="Garcia, Elma" userId="f2cc6a70-af64-4323-8354-63fdb2cbddcb" providerId="ADAL" clId="{045A32B8-2BB6-47D9-9758-90EBFCA7245A}" dt="2025-06-19T14:29:31.861" v="14" actId="27636"/>
          <ac:spMkLst>
            <pc:docMk/>
            <pc:sldMk cId="3700246801" sldId="451"/>
            <ac:spMk id="56323" creationId="{00000000-0000-0000-0000-000000000000}"/>
          </ac:spMkLst>
        </pc:spChg>
      </pc:sldChg>
      <pc:sldChg chg="add">
        <pc:chgData name="Garcia, Elma" userId="f2cc6a70-af64-4323-8354-63fdb2cbddcb" providerId="ADAL" clId="{045A32B8-2BB6-47D9-9758-90EBFCA7245A}" dt="2025-06-19T14:29:31.401" v="0"/>
        <pc:sldMkLst>
          <pc:docMk/>
          <pc:sldMk cId="3665068116" sldId="452"/>
        </pc:sldMkLst>
      </pc:sldChg>
      <pc:sldChg chg="add">
        <pc:chgData name="Garcia, Elma" userId="f2cc6a70-af64-4323-8354-63fdb2cbddcb" providerId="ADAL" clId="{045A32B8-2BB6-47D9-9758-90EBFCA7245A}" dt="2025-06-19T14:29:31.401" v="0"/>
        <pc:sldMkLst>
          <pc:docMk/>
          <pc:sldMk cId="2084014169" sldId="453"/>
        </pc:sldMkLst>
      </pc:sldChg>
      <pc:sldChg chg="add">
        <pc:chgData name="Garcia, Elma" userId="f2cc6a70-af64-4323-8354-63fdb2cbddcb" providerId="ADAL" clId="{045A32B8-2BB6-47D9-9758-90EBFCA7245A}" dt="2025-06-19T14:29:31.401" v="0"/>
        <pc:sldMkLst>
          <pc:docMk/>
          <pc:sldMk cId="2955270694" sldId="454"/>
        </pc:sldMkLst>
      </pc:sldChg>
      <pc:sldChg chg="modSp add mod">
        <pc:chgData name="Garcia, Elma" userId="f2cc6a70-af64-4323-8354-63fdb2cbddcb" providerId="ADAL" clId="{045A32B8-2BB6-47D9-9758-90EBFCA7245A}" dt="2025-06-19T15:03:16.613" v="75" actId="207"/>
        <pc:sldMkLst>
          <pc:docMk/>
          <pc:sldMk cId="522927150" sldId="455"/>
        </pc:sldMkLst>
        <pc:spChg chg="mod">
          <ac:chgData name="Garcia, Elma" userId="f2cc6a70-af64-4323-8354-63fdb2cbddcb" providerId="ADAL" clId="{045A32B8-2BB6-47D9-9758-90EBFCA7245A}" dt="2025-06-19T15:03:16.613" v="75" actId="207"/>
          <ac:spMkLst>
            <pc:docMk/>
            <pc:sldMk cId="522927150" sldId="455"/>
            <ac:spMk id="5" creationId="{00000000-0000-0000-0000-000000000000}"/>
          </ac:spMkLst>
        </pc:spChg>
      </pc:sldChg>
      <pc:sldChg chg="modSp add mod">
        <pc:chgData name="Garcia, Elma" userId="f2cc6a70-af64-4323-8354-63fdb2cbddcb" providerId="ADAL" clId="{045A32B8-2BB6-47D9-9758-90EBFCA7245A}" dt="2025-06-19T14:33:21.550" v="49" actId="255"/>
        <pc:sldMkLst>
          <pc:docMk/>
          <pc:sldMk cId="2967937528" sldId="456"/>
        </pc:sldMkLst>
        <pc:spChg chg="mod">
          <ac:chgData name="Garcia, Elma" userId="f2cc6a70-af64-4323-8354-63fdb2cbddcb" providerId="ADAL" clId="{045A32B8-2BB6-47D9-9758-90EBFCA7245A}" dt="2025-06-19T14:33:21.550" v="49" actId="255"/>
          <ac:spMkLst>
            <pc:docMk/>
            <pc:sldMk cId="2967937528" sldId="4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6B49EE-6068-495C-9FB3-40602466EC07}" type="slidenum">
              <a:rPr lang="en-US" altLang="en-US">
                <a:solidFill>
                  <a:srgbClr val="000000"/>
                </a:solidFill>
                <a:latin typeface="Calibri" panose="020F0502020204030204" pitchFamily="34" charset="0"/>
              </a:rPr>
              <a:pPr eaLnBrk="1" hangingPunct="1"/>
              <a:t>1</a:t>
            </a:fld>
            <a:endParaRPr lang="en-US" altLang="en-US">
              <a:solidFill>
                <a:srgbClr val="000000"/>
              </a:solidFill>
              <a:latin typeface="Calibri" panose="020F050202020403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642937" y="4443803"/>
            <a:ext cx="5867400" cy="421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venir Next LT Pro Demi" panose="020B0704020202020204" pitchFamily="34" charset="0"/>
              </a:rPr>
              <a:t>Revised: 6/16/25</a:t>
            </a:r>
          </a:p>
          <a:p>
            <a:pPr eaLnBrk="1" hangingPunct="1">
              <a:spcBef>
                <a:spcPct val="0"/>
              </a:spcBef>
            </a:pPr>
            <a:endParaRPr lang="en-US" altLang="en-US" dirty="0">
              <a:latin typeface="Avenir Next LT Pro Demi" panose="020B0704020202020204" pitchFamily="34" charset="0"/>
            </a:endParaRPr>
          </a:p>
          <a:p>
            <a:pPr eaLnBrk="1" hangingPunct="1">
              <a:spcBef>
                <a:spcPct val="0"/>
              </a:spcBef>
            </a:pPr>
            <a:r>
              <a:rPr lang="en-US" altLang="en-US" dirty="0">
                <a:latin typeface="Avenir Next LT Pro Demi" panose="020B0704020202020204" pitchFamily="34" charset="0"/>
              </a:rPr>
              <a:t>The information in this presentation is provided voluntarily by the N.C. Department of Labor’s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spcBef>
                <a:spcPct val="0"/>
              </a:spcBef>
            </a:pPr>
            <a:endParaRPr lang="en-US" altLang="en-US" dirty="0">
              <a:latin typeface="Avenir Next LT Pro Demi" panose="020B0704020202020204" pitchFamily="34" charset="0"/>
            </a:endParaRPr>
          </a:p>
          <a:p>
            <a:pPr eaLnBrk="1" hangingPunct="1">
              <a:spcBef>
                <a:spcPct val="0"/>
              </a:spcBef>
            </a:pPr>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spcBef>
                <a:spcPct val="0"/>
              </a:spcBef>
            </a:pPr>
            <a:endParaRPr lang="en-US" altLang="en-US" dirty="0">
              <a:latin typeface="Avenir Next LT Pro Demi" panose="020B0704020202020204" pitchFamily="34" charset="0"/>
            </a:endParaRPr>
          </a:p>
          <a:p>
            <a:pPr eaLnBrk="1" hangingPunct="1">
              <a:spcBef>
                <a:spcPct val="0"/>
              </a:spcBef>
            </a:pPr>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spcBef>
                <a:spcPct val="0"/>
              </a:spcBef>
            </a:pPr>
            <a:endParaRPr lang="en-US" altLang="en-US" dirty="0">
              <a:latin typeface="Avenir Next LT Pro Demi" panose="020B0704020202020204" pitchFamily="34" charset="0"/>
            </a:endParaRPr>
          </a:p>
          <a:p>
            <a:pPr eaLnBrk="1" hangingPunct="1">
              <a:spcBef>
                <a:spcPct val="0"/>
              </a:spcBef>
            </a:pPr>
            <a:r>
              <a:rPr lang="en-US" altLang="en-US" dirty="0">
                <a:latin typeface="Avenir Next LT Pro Demi" panose="020B0704020202020204" pitchFamily="34" charset="0"/>
              </a:rPr>
              <a:t>NCDOL Resources:</a:t>
            </a:r>
          </a:p>
          <a:p>
            <a:r>
              <a:rPr lang="en-US" sz="1000" b="1" i="0" u="none" strike="noStrike" kern="1200" baseline="0" dirty="0">
                <a:solidFill>
                  <a:schemeClr val="tx1"/>
                </a:solidFill>
                <a:latin typeface="Avenir Next LT Pro Demi" panose="020B0704020202020204" pitchFamily="34" charset="0"/>
                <a:ea typeface="+mn-ea"/>
                <a:cs typeface="+mn-cs"/>
              </a:rPr>
              <a:t>ERGONOMICS </a:t>
            </a:r>
            <a:endParaRPr lang="en-US" sz="1000" b="0" i="0" u="none" strike="noStrike" kern="1200" baseline="0" dirty="0">
              <a:solidFill>
                <a:schemeClr val="tx1"/>
              </a:solidFill>
              <a:latin typeface="Avenir Next LT Pro Demi" panose="020B0704020202020204" pitchFamily="34" charset="0"/>
              <a:ea typeface="+mn-ea"/>
              <a:cs typeface="+mn-cs"/>
            </a:endParaRPr>
          </a:p>
          <a:p>
            <a:r>
              <a:rPr lang="en-US" sz="1000" b="0" i="0" u="none" strike="noStrike" kern="1200" baseline="0" dirty="0">
                <a:solidFill>
                  <a:schemeClr val="tx1"/>
                </a:solidFill>
                <a:latin typeface="Avenir Next LT Pro Demi" panose="020B0704020202020204" pitchFamily="34" charset="0"/>
                <a:ea typeface="+mn-ea"/>
                <a:cs typeface="+mn-cs"/>
              </a:rPr>
              <a:t>CPL 02-00-078 Regional Ergonomic Program </a:t>
            </a:r>
          </a:p>
          <a:p>
            <a:r>
              <a:rPr lang="en-US" sz="1000" b="0" i="0" u="none" strike="noStrike" kern="1200" baseline="0" dirty="0">
                <a:solidFill>
                  <a:schemeClr val="tx1"/>
                </a:solidFill>
                <a:latin typeface="Avenir Next LT Pro Demi" panose="020B0704020202020204" pitchFamily="34" charset="0"/>
                <a:ea typeface="+mn-ea"/>
                <a:cs typeface="+mn-cs"/>
              </a:rPr>
              <a:t>CPL 02-00-098 Case File Documentation for Videotapes and Audiotapes (Ergonomic inspections) </a:t>
            </a:r>
          </a:p>
          <a:p>
            <a:r>
              <a:rPr lang="en-US" sz="1000" b="0" i="0" u="none" strike="noStrike" kern="1200" baseline="0" dirty="0">
                <a:solidFill>
                  <a:schemeClr val="tx1"/>
                </a:solidFill>
                <a:latin typeface="Avenir Next LT Pro Demi" panose="020B0704020202020204" pitchFamily="34" charset="0"/>
                <a:ea typeface="+mn-ea"/>
                <a:cs typeface="+mn-cs"/>
              </a:rPr>
              <a:t>FOM Chapter 17 Ergonomic Inspection Procedures </a:t>
            </a:r>
          </a:p>
          <a:p>
            <a:r>
              <a:rPr lang="en-US" sz="1000" b="0" i="0" u="none" strike="noStrike" kern="1200" baseline="0" dirty="0">
                <a:solidFill>
                  <a:schemeClr val="tx1"/>
                </a:solidFill>
                <a:latin typeface="Avenir Next LT Pro Demi" panose="020B0704020202020204" pitchFamily="34" charset="0"/>
                <a:ea typeface="+mn-ea"/>
                <a:cs typeface="+mn-cs"/>
              </a:rPr>
              <a:t>MOU NCSU – Ergonomics Letter </a:t>
            </a:r>
          </a:p>
          <a:p>
            <a:r>
              <a:rPr lang="en-US" sz="1000" b="0" i="0" u="none" strike="noStrike" kern="1200" baseline="0" dirty="0">
                <a:solidFill>
                  <a:schemeClr val="tx1"/>
                </a:solidFill>
                <a:latin typeface="Avenir Next LT Pro Demi" panose="020B0704020202020204" pitchFamily="34" charset="0"/>
                <a:ea typeface="+mn-ea"/>
                <a:cs typeface="+mn-cs"/>
              </a:rPr>
              <a:t>OPN 132 – SEP: Long Term Care Facilities</a:t>
            </a:r>
          </a:p>
          <a:p>
            <a:r>
              <a:rPr lang="en-US" sz="1000" b="0" i="0" u="none" strike="noStrike" kern="1200" baseline="0" dirty="0">
                <a:solidFill>
                  <a:schemeClr val="tx1"/>
                </a:solidFill>
                <a:latin typeface="Avenir Next LT Pro Demi" panose="020B0704020202020204" pitchFamily="34" charset="0"/>
                <a:ea typeface="+mn-ea"/>
                <a:cs typeface="+mn-cs"/>
              </a:rPr>
              <a:t>OPN 140 – SEP: Food Manufacturing</a:t>
            </a:r>
          </a:p>
        </p:txBody>
      </p:sp>
    </p:spTree>
    <p:extLst>
      <p:ext uri="{BB962C8B-B14F-4D97-AF65-F5344CB8AC3E}">
        <p14:creationId xmlns:p14="http://schemas.microsoft.com/office/powerpoint/2010/main" val="387410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901C5-80F4-46A1-85C8-AA74D510BB27}"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
        <p:nvSpPr>
          <p:cNvPr id="68611" name="Rectangle 2"/>
          <p:cNvSpPr>
            <a:spLocks noGrp="1" noRot="1" noChangeAspect="1" noChangeArrowheads="1" noTextEdit="1"/>
          </p:cNvSpPr>
          <p:nvPr>
            <p:ph type="sldImg"/>
          </p:nvPr>
        </p:nvSpPr>
        <p:spPr bwMode="auto">
          <a:xfrm>
            <a:off x="1552575" y="693738"/>
            <a:ext cx="3995738" cy="2995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a:xfrm>
            <a:off x="927100" y="3849688"/>
            <a:ext cx="5100638" cy="4929187"/>
          </a:xfrm>
          <a:ln/>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9753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7FD703-FE69-4D94-A77C-50F046177EA8}"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
        <p:nvSpPr>
          <p:cNvPr id="696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759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29F78E-5720-4B2E-B095-3B77FDC94720}"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769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8BEBC8-6E8F-4917-AC6D-A4E97DF6BD2F}" type="slidenum">
              <a:rPr lang="en-US" altLang="en-US">
                <a:solidFill>
                  <a:srgbClr val="000000"/>
                </a:solidFill>
                <a:latin typeface="Calibri" panose="020F0502020204030204" pitchFamily="34" charset="0"/>
              </a:rPr>
              <a:pPr eaLnBrk="1" hangingPunct="1"/>
              <a:t>13</a:t>
            </a:fld>
            <a:endParaRPr lang="en-US" altLang="en-US">
              <a:solidFill>
                <a:srgbClr val="000000"/>
              </a:solidFill>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6815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7AD97F-C6AF-4A03-806B-DE96796E3681}" type="slidenum">
              <a:rPr lang="en-US" altLang="en-US">
                <a:solidFill>
                  <a:srgbClr val="000000"/>
                </a:solidFill>
                <a:latin typeface="Calibri" panose="020F0502020204030204" pitchFamily="34" charset="0"/>
              </a:rPr>
              <a:pPr eaLnBrk="1" hangingPunct="1"/>
              <a:t>14</a:t>
            </a:fld>
            <a:endParaRPr lang="en-US" altLang="en-US">
              <a:solidFill>
                <a:srgbClr val="000000"/>
              </a:solidFill>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661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B6B686-494F-4620-B4AB-5F102BCF36B3}" type="slidenum">
              <a:rPr lang="en-US" altLang="en-US">
                <a:solidFill>
                  <a:srgbClr val="000000"/>
                </a:solidFill>
                <a:latin typeface="Calibri" panose="020F0502020204030204" pitchFamily="34" charset="0"/>
              </a:rPr>
              <a:pPr eaLnBrk="1" hangingPunct="1"/>
              <a:t>15</a:t>
            </a:fld>
            <a:endParaRPr lang="en-US" altLang="en-US">
              <a:solidFill>
                <a:srgbClr val="000000"/>
              </a:solidFill>
              <a:latin typeface="Calibri" panose="020F0502020204030204" pitchFamily="34" charset="0"/>
            </a:endParaRPr>
          </a:p>
        </p:txBody>
      </p:sp>
      <p:sp>
        <p:nvSpPr>
          <p:cNvPr id="73731" name="Rectangle 2"/>
          <p:cNvSpPr>
            <a:spLocks noGrp="1" noRot="1" noChangeAspect="1" noChangeArrowheads="1" noTextEdit="1"/>
          </p:cNvSpPr>
          <p:nvPr>
            <p:ph type="sldImg"/>
          </p:nvPr>
        </p:nvSpPr>
        <p:spPr bwMode="auto">
          <a:xfrm>
            <a:off x="1552575" y="539750"/>
            <a:ext cx="3695700"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695325" y="3541713"/>
            <a:ext cx="5564188" cy="500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a:p>
        </p:txBody>
      </p:sp>
    </p:spTree>
    <p:extLst>
      <p:ext uri="{BB962C8B-B14F-4D97-AF65-F5344CB8AC3E}">
        <p14:creationId xmlns:p14="http://schemas.microsoft.com/office/powerpoint/2010/main" val="3928181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31351-8AA2-4215-87DB-2CC942639D37}" type="slidenum">
              <a:rPr lang="en-US" altLang="en-US">
                <a:solidFill>
                  <a:srgbClr val="000000"/>
                </a:solidFill>
                <a:latin typeface="Calibri" panose="020F0502020204030204" pitchFamily="34" charset="0"/>
              </a:rPr>
              <a:pPr eaLnBrk="1" hangingPunct="1"/>
              <a:t>16</a:t>
            </a:fld>
            <a:endParaRPr lang="en-US" altLang="en-US">
              <a:solidFill>
                <a:srgbClr val="000000"/>
              </a:solidFill>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1801813" y="506413"/>
            <a:ext cx="3424237" cy="256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a:xfrm>
            <a:off x="695325" y="3173413"/>
            <a:ext cx="5564188" cy="5451475"/>
          </a:xfrm>
          <a:ln/>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1507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5E6D2C-9A7D-4097-8130-90AE41BE574F}" type="slidenum">
              <a:rPr lang="en-US" altLang="en-US">
                <a:solidFill>
                  <a:srgbClr val="000000"/>
                </a:solidFill>
                <a:latin typeface="Calibri" panose="020F0502020204030204" pitchFamily="34" charset="0"/>
              </a:rPr>
              <a:pPr eaLnBrk="1" hangingPunct="1"/>
              <a:t>17</a:t>
            </a:fld>
            <a:endParaRPr lang="en-US" altLang="en-US">
              <a:solidFill>
                <a:srgbClr val="000000"/>
              </a:solidFill>
              <a:latin typeface="Calibri" panose="020F0502020204030204"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2609008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6DF73E-350E-4C9D-96A0-D691CE1BFE0F}" type="slidenum">
              <a:rPr lang="en-US" altLang="en-US">
                <a:solidFill>
                  <a:srgbClr val="000000"/>
                </a:solidFill>
                <a:latin typeface="Calibri" panose="020F0502020204030204" pitchFamily="34" charset="0"/>
              </a:rPr>
              <a:pPr eaLnBrk="1" hangingPunct="1"/>
              <a:t>18</a:t>
            </a:fld>
            <a:endParaRPr lang="en-US" altLang="en-US">
              <a:solidFill>
                <a:srgbClr val="000000"/>
              </a:solidFill>
              <a:latin typeface="Calibri" panose="020F0502020204030204" pitchFamily="34" charset="0"/>
            </a:endParaRPr>
          </a:p>
        </p:txBody>
      </p:sp>
      <p:sp>
        <p:nvSpPr>
          <p:cNvPr id="76803"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62821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056594-44F9-4F5C-AE24-2D9E23808B9D}" type="slidenum">
              <a:rPr lang="en-US" altLang="en-US">
                <a:solidFill>
                  <a:srgbClr val="000000"/>
                </a:solidFill>
                <a:latin typeface="Calibri" panose="020F0502020204030204" pitchFamily="34" charset="0"/>
              </a:rPr>
              <a:pPr eaLnBrk="1" hangingPunct="1"/>
              <a:t>19</a:t>
            </a:fld>
            <a:endParaRPr lang="en-US" altLang="en-US">
              <a:solidFill>
                <a:srgbClr val="000000"/>
              </a:solidFill>
              <a:latin typeface="Calibri" panose="020F0502020204030204" pitchFamily="34" charset="0"/>
            </a:endParaRPr>
          </a:p>
        </p:txBody>
      </p:sp>
      <p:sp>
        <p:nvSpPr>
          <p:cNvPr id="77827" name="Rectangle 2"/>
          <p:cNvSpPr>
            <a:spLocks noGrp="1" noRot="1" noChangeAspect="1" noChangeArrowheads="1" noTextEdit="1"/>
          </p:cNvSpPr>
          <p:nvPr>
            <p:ph type="sldImg"/>
          </p:nvPr>
        </p:nvSpPr>
        <p:spPr bwMode="auto">
          <a:xfrm>
            <a:off x="1474788" y="461963"/>
            <a:ext cx="3851275" cy="2887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695325" y="3465513"/>
            <a:ext cx="5564188" cy="5467350"/>
          </a:xfrm>
        </p:spPr>
        <p:txBody>
          <a:bodyPr wrap="square" numCol="1" anchor="t" anchorCtr="0" compatLnSpc="1">
            <a:prstTxWarp prst="textNoShape">
              <a:avLst/>
            </a:prstTxWarp>
            <a:normAutofit/>
          </a:bodyPr>
          <a:lstStyle/>
          <a:p>
            <a:pPr eaLnBrk="1" hangingPunct="1">
              <a:lnSpc>
                <a:spcPct val="90000"/>
              </a:lnSpc>
              <a:spcBef>
                <a:spcPct val="0"/>
              </a:spcBef>
              <a:defRPr/>
            </a:pPr>
            <a:endParaRPr lang="en-US" dirty="0"/>
          </a:p>
        </p:txBody>
      </p:sp>
    </p:spTree>
    <p:extLst>
      <p:ext uri="{BB962C8B-B14F-4D97-AF65-F5344CB8AC3E}">
        <p14:creationId xmlns:p14="http://schemas.microsoft.com/office/powerpoint/2010/main" val="137929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32D4A6-7905-4CEA-9DA7-39E64B5B2600}"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01620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0AE44B-699F-4C28-9F16-83C11AAD8FFF}"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100966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C35C92-DD48-459A-9357-068C7102375C}" type="slidenum">
              <a:rPr lang="en-US" altLang="en-US">
                <a:solidFill>
                  <a:srgbClr val="000000"/>
                </a:solidFill>
                <a:latin typeface="Calibri" panose="020F0502020204030204" pitchFamily="34" charset="0"/>
              </a:rPr>
              <a:pPr eaLnBrk="1" hangingPunct="1"/>
              <a:t>21</a:t>
            </a:fld>
            <a:endParaRPr lang="en-US" altLang="en-US">
              <a:solidFill>
                <a:srgbClr val="000000"/>
              </a:solidFill>
              <a:latin typeface="Calibri" panose="020F0502020204030204" pitchFamily="34" charset="0"/>
            </a:endParaRPr>
          </a:p>
        </p:txBody>
      </p:sp>
      <p:sp>
        <p:nvSpPr>
          <p:cNvPr id="79875" name="Rectangle 2"/>
          <p:cNvSpPr>
            <a:spLocks noGrp="1" noRot="1" noChangeAspect="1" noChangeArrowheads="1" noTextEdit="1"/>
          </p:cNvSpPr>
          <p:nvPr>
            <p:ph type="sldImg"/>
          </p:nvPr>
        </p:nvSpPr>
        <p:spPr bwMode="auto">
          <a:xfrm>
            <a:off x="1552575" y="461963"/>
            <a:ext cx="3927475" cy="2944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a:xfrm>
            <a:off x="695325" y="3541713"/>
            <a:ext cx="5564188" cy="5391150"/>
          </a:xfrm>
          <a:ln/>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935781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B5637C-D639-4641-BFFF-889943330736}" type="slidenum">
              <a:rPr lang="en-US" altLang="en-US">
                <a:solidFill>
                  <a:srgbClr val="000000"/>
                </a:solidFill>
                <a:latin typeface="Calibri" panose="020F0502020204030204" pitchFamily="34" charset="0"/>
              </a:rPr>
              <a:pPr eaLnBrk="1" hangingPunct="1"/>
              <a:t>22</a:t>
            </a:fld>
            <a:endParaRPr lang="en-US" altLang="en-US">
              <a:solidFill>
                <a:srgbClr val="000000"/>
              </a:solidFill>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1397000" y="539750"/>
            <a:ext cx="4237038" cy="3176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695325" y="3849688"/>
            <a:ext cx="5564188" cy="500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1235930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3FF4B9-D6BA-490C-B845-35A73FE61742}"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xfrm>
            <a:off x="1397000" y="539750"/>
            <a:ext cx="4237038" cy="3176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695325" y="3849688"/>
            <a:ext cx="5564188" cy="500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302278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00A140-386A-4D6C-85E5-EFB9B0B45362}"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61559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8DC4E0-A688-42B5-BBCB-B1158285F044}"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xfrm>
            <a:off x="1649413" y="506413"/>
            <a:ext cx="3746500" cy="2809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xfrm>
            <a:off x="927100" y="3554413"/>
            <a:ext cx="5100638" cy="4992687"/>
          </a:xfrm>
          <a:ln/>
        </p:spPr>
        <p:txBody>
          <a:bodyPr>
            <a:normAutofit/>
          </a:bodyPr>
          <a:lstStyle/>
          <a:p>
            <a:pPr eaLnBrk="1" fontAlgn="auto" hangingPunct="1">
              <a:spcBef>
                <a:spcPts val="0"/>
              </a:spcBef>
              <a:spcAft>
                <a:spcPts val="0"/>
              </a:spcAft>
              <a:defRPr/>
            </a:pPr>
            <a:endParaRPr lang="en-US" dirty="0">
              <a:cs typeface="Times New Roman" pitchFamily="18" charset="0"/>
            </a:endParaRPr>
          </a:p>
        </p:txBody>
      </p:sp>
    </p:spTree>
    <p:extLst>
      <p:ext uri="{BB962C8B-B14F-4D97-AF65-F5344CB8AC3E}">
        <p14:creationId xmlns:p14="http://schemas.microsoft.com/office/powerpoint/2010/main" val="2818510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26</a:t>
            </a:fld>
            <a:endParaRPr lang="en-US" altLang="en-US"/>
          </a:p>
        </p:txBody>
      </p:sp>
    </p:spTree>
    <p:extLst>
      <p:ext uri="{BB962C8B-B14F-4D97-AF65-F5344CB8AC3E}">
        <p14:creationId xmlns:p14="http://schemas.microsoft.com/office/powerpoint/2010/main" val="235357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207D28-1820-4EC1-995A-3EC4F67A3791}"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2439474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C6F080-4156-4383-B9AD-D3219BE2C1CF}"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05640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C249BA-6AEF-43B0-99FD-EF6D5D194701}"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Times New Roman" panose="02020603050405020304" pitchFamily="18" charset="0"/>
              </a:rPr>
              <a:t>Photo by NCDOL Tom Wilder</a:t>
            </a:r>
            <a:r>
              <a:rPr lang="en-US" altLang="en-US" b="1" baseline="0" dirty="0">
                <a:cs typeface="Times New Roman" panose="02020603050405020304" pitchFamily="18" charset="0"/>
              </a:rPr>
              <a:t> – Sara Steward 08-25-15</a:t>
            </a:r>
          </a:p>
          <a:p>
            <a:pPr eaLnBrk="1" hangingPunct="1">
              <a:spcBef>
                <a:spcPct val="0"/>
              </a:spcBef>
            </a:pPr>
            <a:endParaRPr lang="en-US" altLang="en-US" b="1" baseline="0" dirty="0">
              <a:cs typeface="Times New Roman" panose="02020603050405020304" pitchFamily="18" charset="0"/>
            </a:endParaRPr>
          </a:p>
          <a:p>
            <a:pPr eaLnBrk="1" hangingPunct="1">
              <a:spcBef>
                <a:spcPct val="0"/>
              </a:spcBef>
            </a:pPr>
            <a:r>
              <a:rPr lang="en-US" altLang="en-US" baseline="0" dirty="0">
                <a:cs typeface="Times New Roman" panose="02020603050405020304" pitchFamily="18" charset="0"/>
              </a:rPr>
              <a:t>The worker is working at a workstation with an adjustable chair and footrest.</a:t>
            </a:r>
            <a:endParaRPr lang="en-US" altLang="en-US" dirty="0">
              <a:cs typeface="Times New Roman" panose="02020603050405020304" pitchFamily="18" charset="0"/>
            </a:endParaRPr>
          </a:p>
          <a:p>
            <a:pPr eaLnBrk="1" hangingPunct="1">
              <a:spcBef>
                <a:spcPct val="0"/>
              </a:spcBef>
            </a:pPr>
            <a:endParaRPr lang="en-US" altLang="en-US" dirty="0">
              <a:cs typeface="Times New Roman" panose="02020603050405020304" pitchFamily="18" charset="0"/>
            </a:endParaRPr>
          </a:p>
          <a:p>
            <a:pPr eaLnBrk="1" hangingPunct="1">
              <a:spcBef>
                <a:spcPct val="0"/>
              </a:spcBef>
            </a:pPr>
            <a:r>
              <a:rPr lang="en-US" altLang="en-US" dirty="0">
                <a:cs typeface="Times New Roman" panose="02020603050405020304" pitchFamily="18" charset="0"/>
              </a:rPr>
              <a:t>Many products, including office chairs, are advertised as being “ergonomic.”   However, based on what we’ve covered so far, an item is really only ergonomic if it fits the specific worker and the specific task.   When selecting an “ergonomic” office chair, it’s best to look for a chair that has adjustable features, so that it can fit many different users.  Whenever possible, it’s always best to have the specific employee test the chair to make sure the adjustable features can adjust to fit that employee.</a:t>
            </a:r>
          </a:p>
          <a:p>
            <a:pPr eaLnBrk="1" hangingPunct="1">
              <a:spcBef>
                <a:spcPct val="0"/>
              </a:spcBef>
            </a:pPr>
            <a:endParaRPr lang="en-US" altLang="en-US" dirty="0">
              <a:cs typeface="Times New Roman" panose="02020603050405020304" pitchFamily="18" charset="0"/>
            </a:endParaRPr>
          </a:p>
          <a:p>
            <a:pPr eaLnBrk="1" hangingPunct="1">
              <a:spcBef>
                <a:spcPct val="0"/>
              </a:spcBef>
            </a:pPr>
            <a:r>
              <a:rPr lang="en-US" altLang="en-US" dirty="0">
                <a:cs typeface="Times New Roman" panose="02020603050405020304" pitchFamily="18" charset="0"/>
              </a:rPr>
              <a:t>Look for the following adjustable features:</a:t>
            </a:r>
          </a:p>
          <a:p>
            <a:pPr eaLnBrk="1" hangingPunct="1">
              <a:spcBef>
                <a:spcPct val="0"/>
              </a:spcBef>
              <a:buFontTx/>
              <a:buChar char="•"/>
            </a:pPr>
            <a:r>
              <a:rPr lang="en-US" altLang="en-US" dirty="0">
                <a:cs typeface="Times New Roman" panose="02020603050405020304" pitchFamily="18" charset="0"/>
              </a:rPr>
              <a:t>Seat pan height</a:t>
            </a:r>
          </a:p>
          <a:p>
            <a:pPr eaLnBrk="1" hangingPunct="1">
              <a:spcBef>
                <a:spcPct val="0"/>
              </a:spcBef>
              <a:buFontTx/>
              <a:buChar char="•"/>
            </a:pPr>
            <a:r>
              <a:rPr lang="en-US" altLang="en-US" dirty="0">
                <a:cs typeface="Times New Roman" panose="02020603050405020304" pitchFamily="18" charset="0"/>
              </a:rPr>
              <a:t>Seat pan depth</a:t>
            </a:r>
          </a:p>
          <a:p>
            <a:pPr eaLnBrk="1" hangingPunct="1">
              <a:spcBef>
                <a:spcPct val="0"/>
              </a:spcBef>
              <a:buFontTx/>
              <a:buChar char="•"/>
            </a:pPr>
            <a:r>
              <a:rPr lang="en-US" altLang="en-US" dirty="0">
                <a:cs typeface="Times New Roman" panose="02020603050405020304" pitchFamily="18" charset="0"/>
              </a:rPr>
              <a:t>Backrest height</a:t>
            </a:r>
          </a:p>
          <a:p>
            <a:pPr eaLnBrk="1" hangingPunct="1">
              <a:spcBef>
                <a:spcPct val="0"/>
              </a:spcBef>
              <a:buFontTx/>
              <a:buChar char="•"/>
            </a:pPr>
            <a:r>
              <a:rPr lang="en-US" altLang="en-US" dirty="0">
                <a:cs typeface="Times New Roman" panose="02020603050405020304" pitchFamily="18" charset="0"/>
              </a:rPr>
              <a:t>Backrest angle</a:t>
            </a:r>
          </a:p>
          <a:p>
            <a:pPr eaLnBrk="1" hangingPunct="1">
              <a:spcBef>
                <a:spcPct val="0"/>
              </a:spcBef>
              <a:buFontTx/>
              <a:buChar char="•"/>
            </a:pPr>
            <a:r>
              <a:rPr lang="en-US" altLang="en-US" dirty="0">
                <a:cs typeface="Times New Roman" panose="02020603050405020304" pitchFamily="18" charset="0"/>
              </a:rPr>
              <a:t>Backrest tension control</a:t>
            </a:r>
          </a:p>
          <a:p>
            <a:pPr eaLnBrk="1" hangingPunct="1">
              <a:spcBef>
                <a:spcPct val="0"/>
              </a:spcBef>
              <a:buFontTx/>
              <a:buChar char="•"/>
            </a:pPr>
            <a:r>
              <a:rPr lang="en-US" altLang="en-US" dirty="0">
                <a:cs typeface="Times New Roman" panose="02020603050405020304" pitchFamily="18" charset="0"/>
              </a:rPr>
              <a:t>Arm rest height (angle and in/out positioning are also available)</a:t>
            </a:r>
          </a:p>
          <a:p>
            <a:pPr eaLnBrk="1" hangingPunct="1">
              <a:spcBef>
                <a:spcPct val="0"/>
              </a:spcBef>
            </a:pPr>
            <a:endParaRPr lang="en-US" altLang="en-US" dirty="0">
              <a:cs typeface="Times New Roman" panose="02020603050405020304" pitchFamily="18" charset="0"/>
            </a:endParaRPr>
          </a:p>
          <a:p>
            <a:pPr eaLnBrk="1" hangingPunct="1">
              <a:spcBef>
                <a:spcPct val="0"/>
              </a:spcBef>
            </a:pPr>
            <a:r>
              <a:rPr lang="en-US" altLang="en-US" dirty="0">
                <a:cs typeface="Times New Roman" panose="02020603050405020304" pitchFamily="18" charset="0"/>
              </a:rPr>
              <a:t>The ultimate goal when setting up a computer workstation or adjusting a chair is to make sure that the worker can maintain neutral postures.  The tips on the slide can help to remind employees about some of these concepts.</a:t>
            </a:r>
          </a:p>
        </p:txBody>
      </p:sp>
    </p:spTree>
    <p:extLst>
      <p:ext uri="{BB962C8B-B14F-4D97-AF65-F5344CB8AC3E}">
        <p14:creationId xmlns:p14="http://schemas.microsoft.com/office/powerpoint/2010/main" val="10939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87DA4A-973C-4576-B3D8-FFF9E21E8CD0}" type="slidenum">
              <a:rPr lang="en-US" altLang="en-US">
                <a:solidFill>
                  <a:srgbClr val="000000"/>
                </a:solidFill>
                <a:latin typeface="Calibri" panose="020F0502020204030204" pitchFamily="34" charset="0"/>
              </a:rPr>
              <a:pPr eaLnBrk="1" hangingPunct="1"/>
              <a:t>3</a:t>
            </a:fld>
            <a:endParaRPr lang="en-US" altLang="en-US">
              <a:solidFill>
                <a:srgbClr val="000000"/>
              </a:solidFill>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71680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C249BA-6AEF-43B0-99FD-EF6D5D194701}"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499645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B4CD9-F949-4AB1-9E41-2A9B03C49D5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283781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8634C8-BD01-43F4-B7F6-79016ADCBFF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xfrm>
            <a:off x="1176338" y="700088"/>
            <a:ext cx="4602162"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4012365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EDACD8-55C2-4AC2-B4DD-C0EB3B84D899}"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xfrm>
            <a:off x="1176338" y="700088"/>
            <a:ext cx="4602162"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46374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FD103-9DB9-45BF-9563-4538F5470376}"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25164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E55189-C460-430F-96E1-EA1971072BE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968787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FA8704-002D-4BB3-B627-AFBFB58EB342}"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xfrm>
            <a:off x="1177925" y="701675"/>
            <a:ext cx="4598988"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870238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943609" y="4443803"/>
            <a:ext cx="5189855" cy="421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22A624-DE0E-43E1-9E01-D290733DD391}"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2379196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a:t>.</a:t>
            </a:r>
            <a:endParaRPr lang="en-US" altLang="en-US" dirty="0"/>
          </a:p>
        </p:txBody>
      </p:sp>
      <p:sp>
        <p:nvSpPr>
          <p:cNvPr id="942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5C2831-49A1-437D-89C0-FF0D1EFE5FE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2439729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C5A17A-A1B1-40C9-A2A3-CD8534C4118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1422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1B1C1-2465-4C85-BC81-F79FFACC0077}"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552575" y="539750"/>
            <a:ext cx="3695700"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xfrm>
            <a:off x="463550" y="3465513"/>
            <a:ext cx="6105525" cy="5543550"/>
          </a:xfrm>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43134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B60BAF-3584-48BB-8BD0-BE575A0B491D}"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xfrm>
            <a:off x="1176338" y="700088"/>
            <a:ext cx="4602162"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927100" y="4389438"/>
            <a:ext cx="5100638" cy="4157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165625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6FD691-E388-4733-844C-CE5C6F05AEF9}"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2801815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0E6E1C-70A4-4BE3-8299-CEA5B8C2AE26}"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1474788" y="461963"/>
            <a:ext cx="4006850" cy="3005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6419" name="Rectangle 3"/>
          <p:cNvSpPr>
            <a:spLocks noGrp="1" noChangeArrowheads="1"/>
          </p:cNvSpPr>
          <p:nvPr>
            <p:ph type="body" idx="1"/>
          </p:nvPr>
        </p:nvSpPr>
        <p:spPr>
          <a:xfrm>
            <a:off x="695325" y="3619500"/>
            <a:ext cx="5564188" cy="5235575"/>
          </a:xfrm>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453893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43</a:t>
            </a:fld>
            <a:endParaRPr lang="en-US" altLang="en-US"/>
          </a:p>
        </p:txBody>
      </p:sp>
    </p:spTree>
    <p:extLst>
      <p:ext uri="{BB962C8B-B14F-4D97-AF65-F5344CB8AC3E}">
        <p14:creationId xmlns:p14="http://schemas.microsoft.com/office/powerpoint/2010/main" val="3629323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44</a:t>
            </a:fld>
            <a:endParaRPr lang="en-US" altLang="en-US"/>
          </a:p>
        </p:txBody>
      </p:sp>
    </p:spTree>
    <p:extLst>
      <p:ext uri="{BB962C8B-B14F-4D97-AF65-F5344CB8AC3E}">
        <p14:creationId xmlns:p14="http://schemas.microsoft.com/office/powerpoint/2010/main" val="426611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E825E7-922F-4448-9288-2C13044B5156}"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xfrm>
            <a:off x="1474788" y="461963"/>
            <a:ext cx="4006850" cy="3005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695325" y="3619500"/>
            <a:ext cx="5564188" cy="523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z="1100" dirty="0"/>
          </a:p>
        </p:txBody>
      </p:sp>
    </p:spTree>
    <p:extLst>
      <p:ext uri="{BB962C8B-B14F-4D97-AF65-F5344CB8AC3E}">
        <p14:creationId xmlns:p14="http://schemas.microsoft.com/office/powerpoint/2010/main" val="3992870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3A1478-36A4-4679-BA32-0344ADE84FE8}"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2411413" y="277813"/>
            <a:ext cx="2097087" cy="157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566737" y="1878013"/>
            <a:ext cx="5791200" cy="697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800" dirty="0"/>
          </a:p>
        </p:txBody>
      </p:sp>
    </p:spTree>
    <p:extLst>
      <p:ext uri="{BB962C8B-B14F-4D97-AF65-F5344CB8AC3E}">
        <p14:creationId xmlns:p14="http://schemas.microsoft.com/office/powerpoint/2010/main" val="421878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4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4BA263-D3A4-45B2-BEBD-B13DA115867E}"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extLst>
      <p:ext uri="{BB962C8B-B14F-4D97-AF65-F5344CB8AC3E}">
        <p14:creationId xmlns:p14="http://schemas.microsoft.com/office/powerpoint/2010/main" val="2847671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endParaRPr lang="en-US" altLang="en-US" dirty="0"/>
          </a:p>
        </p:txBody>
      </p:sp>
      <p:sp>
        <p:nvSpPr>
          <p:cNvPr id="1054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15BCD9-4206-480F-83CD-6AB4064F24FD}"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extLst>
      <p:ext uri="{BB962C8B-B14F-4D97-AF65-F5344CB8AC3E}">
        <p14:creationId xmlns:p14="http://schemas.microsoft.com/office/powerpoint/2010/main" val="199746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F930A-0C8D-472D-9761-41DCF0D86C48}" type="slidenum">
              <a:rPr lang="en-US" altLang="en-US">
                <a:solidFill>
                  <a:srgbClr val="000000"/>
                </a:solidFill>
                <a:latin typeface="Calibri" panose="020F0502020204030204" pitchFamily="34" charset="0"/>
              </a:rPr>
              <a:pPr eaLnBrk="1" hangingPunct="1"/>
              <a:t>49</a:t>
            </a:fld>
            <a:endParaRPr lang="en-US" altLang="en-US">
              <a:solidFill>
                <a:srgbClr val="000000"/>
              </a:solidFill>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03274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FD96F8-0107-4ABF-B452-0D75D7F23F5E}"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695325" y="4235450"/>
            <a:ext cx="5641975" cy="454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64279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50</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A5672C-7550-412F-A053-A8D21F1E9B92}"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695325" y="4235450"/>
            <a:ext cx="5641975" cy="454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7529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CCF997-8C0C-4AED-ABF0-C6595182438A}"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a:ln/>
        </p:spPr>
        <p:txBody>
          <a:bodyPr>
            <a:normAutofit/>
          </a:bodyPr>
          <a:lstStyle/>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5772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A53F96-3B5C-4C82-BDDD-9F90CBC1B8E4}"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1047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9DAE3D-B18C-414A-A122-F806AB1B8F7B}"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
        <p:nvSpPr>
          <p:cNvPr id="67587" name="Rectangle 1026"/>
          <p:cNvSpPr>
            <a:spLocks noGrp="1" noRot="1" noChangeAspect="1" noChangeArrowheads="1" noTextEdit="1"/>
          </p:cNvSpPr>
          <p:nvPr>
            <p:ph type="sldImg"/>
          </p:nvPr>
        </p:nvSpPr>
        <p:spPr bwMode="auto">
          <a:xfrm>
            <a:off x="1550988" y="539750"/>
            <a:ext cx="4086225" cy="3063875"/>
          </a:xfrm>
          <a:solidFill>
            <a:srgbClr val="FFFFFF"/>
          </a:solidFill>
          <a:ln>
            <a:solidFill>
              <a:srgbClr val="000000"/>
            </a:solidFill>
            <a:miter lim="800000"/>
            <a:headEnd/>
            <a:tailEnd/>
          </a:ln>
        </p:spPr>
      </p:sp>
      <p:sp>
        <p:nvSpPr>
          <p:cNvPr id="52228" name="Rectangle 1027"/>
          <p:cNvSpPr>
            <a:spLocks noGrp="1" noChangeArrowheads="1"/>
          </p:cNvSpPr>
          <p:nvPr>
            <p:ph type="body" idx="1"/>
          </p:nvPr>
        </p:nvSpPr>
        <p:spPr>
          <a:xfrm>
            <a:off x="695325" y="3695700"/>
            <a:ext cx="5564188" cy="5083175"/>
          </a:xfrm>
          <a:solidFill>
            <a:srgbClr val="FFFFFF"/>
          </a:solidFill>
          <a:ln/>
        </p:spPr>
        <p:txBody>
          <a:bodyPr lIns="90793" tIns="45396" rIns="90793" bIns="45396">
            <a:normAutofit/>
          </a:bodyPr>
          <a:lstStyle/>
          <a:p>
            <a:pPr marL="171450" indent="-171450" eaLnBrk="1" fontAlgn="auto" hangingPunct="1">
              <a:spcBef>
                <a:spcPts val="0"/>
              </a:spcBef>
              <a:spcAft>
                <a:spcPts val="0"/>
              </a:spcAft>
              <a:buFont typeface="Arial" panose="020B0604020202020204" pitchFamily="34" charset="0"/>
              <a:buChar char="•"/>
              <a:defRPr/>
            </a:pPr>
            <a:endParaRPr lang="en-US" b="1" dirty="0"/>
          </a:p>
          <a:p>
            <a:pPr marL="171450" indent="-171450" eaLnBrk="1" fontAlgn="auto" hangingPunct="1">
              <a:spcBef>
                <a:spcPts val="0"/>
              </a:spcBef>
              <a:spcAft>
                <a:spcPts val="0"/>
              </a:spcAft>
              <a:buFont typeface="Arial" panose="020B0604020202020204" pitchFamily="34" charset="0"/>
              <a:buChar char="•"/>
              <a:defRPr/>
            </a:pPr>
            <a:endParaRPr lang="en-US" b="1" dirty="0"/>
          </a:p>
          <a:p>
            <a:pPr eaLnBrk="1" fontAlgn="auto" hangingPunct="1">
              <a:spcBef>
                <a:spcPts val="0"/>
              </a:spcBef>
              <a:spcAft>
                <a:spcPts val="0"/>
              </a:spcAft>
              <a:buFont typeface="Wingdings" pitchFamily="2" charset="2"/>
              <a:buNone/>
              <a:defRPr/>
            </a:pPr>
            <a:endParaRPr lang="en-US" dirty="0"/>
          </a:p>
        </p:txBody>
      </p:sp>
    </p:spTree>
    <p:extLst>
      <p:ext uri="{BB962C8B-B14F-4D97-AF65-F5344CB8AC3E}">
        <p14:creationId xmlns:p14="http://schemas.microsoft.com/office/powerpoint/2010/main" val="137980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21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2917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0239485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c.gov/niosh/topics/ergonomics/"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sz="quarter" idx="1"/>
          </p:nvPr>
        </p:nvSpPr>
        <p:spPr>
          <a:xfrm>
            <a:off x="381000" y="2819400"/>
            <a:ext cx="8382000" cy="698500"/>
          </a:xfrm>
        </p:spPr>
        <p:txBody>
          <a:bodyPr/>
          <a:lstStyle/>
          <a:p>
            <a:pPr algn="ctr">
              <a:buFont typeface="Wingdings" panose="05000000000000000000" pitchFamily="2" charset="2"/>
              <a:buNone/>
              <a:defRPr/>
            </a:pPr>
            <a:r>
              <a:rPr lang="en-US" sz="4000" b="1" dirty="0">
                <a:latin typeface="Avenir Next LT Pro Demi" panose="020B0704020202020204" pitchFamily="34" charset="0"/>
                <a:ea typeface="+mj-ea"/>
                <a:cs typeface="+mj-cs"/>
              </a:rPr>
              <a:t>Ergonomics Awareness</a:t>
            </a:r>
          </a:p>
        </p:txBody>
      </p:sp>
    </p:spTree>
    <p:extLst>
      <p:ext uri="{BB962C8B-B14F-4D97-AF65-F5344CB8AC3E}">
        <p14:creationId xmlns:p14="http://schemas.microsoft.com/office/powerpoint/2010/main" val="29365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457200"/>
            <a:ext cx="7239000" cy="549275"/>
          </a:xfrm>
        </p:spPr>
        <p:txBody>
          <a:bodyPr anchor="ctr"/>
          <a:lstStyle/>
          <a:p>
            <a:r>
              <a:rPr lang="en-US" altLang="en-US"/>
              <a:t>Types of Back Injuries</a:t>
            </a:r>
          </a:p>
        </p:txBody>
      </p:sp>
      <p:sp>
        <p:nvSpPr>
          <p:cNvPr id="14339" name="Rectangle 3"/>
          <p:cNvSpPr>
            <a:spLocks noGrp="1" noChangeArrowheads="1"/>
          </p:cNvSpPr>
          <p:nvPr>
            <p:ph idx="1"/>
          </p:nvPr>
        </p:nvSpPr>
        <p:spPr>
          <a:xfrm>
            <a:off x="609600" y="1447800"/>
            <a:ext cx="4800600" cy="4191000"/>
          </a:xfrm>
        </p:spPr>
        <p:txBody>
          <a:bodyPr>
            <a:noAutofit/>
          </a:bodyPr>
          <a:lstStyle/>
          <a:p>
            <a:r>
              <a:rPr lang="en-US" altLang="en-US" sz="2800" dirty="0"/>
              <a:t>Ligament sprains</a:t>
            </a:r>
          </a:p>
          <a:p>
            <a:endParaRPr lang="en-US" altLang="en-US" sz="2800" dirty="0"/>
          </a:p>
          <a:p>
            <a:r>
              <a:rPr lang="en-US" altLang="en-US" sz="2800" dirty="0"/>
              <a:t>Muscle or tendon strains</a:t>
            </a:r>
          </a:p>
          <a:p>
            <a:endParaRPr lang="en-US" altLang="en-US" sz="2800" dirty="0"/>
          </a:p>
          <a:p>
            <a:r>
              <a:rPr lang="en-US" altLang="en-US" sz="2800" dirty="0">
                <a:solidFill>
                  <a:srgbClr val="000000"/>
                </a:solidFill>
              </a:rPr>
              <a:t>Lumbar strain/sprain</a:t>
            </a:r>
          </a:p>
          <a:p>
            <a:endParaRPr lang="en-US" altLang="en-US" sz="2800" dirty="0">
              <a:solidFill>
                <a:srgbClr val="000000"/>
              </a:solidFill>
            </a:endParaRPr>
          </a:p>
          <a:p>
            <a:r>
              <a:rPr lang="en-US" altLang="en-US" sz="2800" dirty="0">
                <a:solidFill>
                  <a:srgbClr val="000000"/>
                </a:solidFill>
              </a:rPr>
              <a:t>Low back pain</a:t>
            </a:r>
          </a:p>
          <a:p>
            <a:endParaRPr lang="en-US" altLang="en-US" sz="2800" dirty="0">
              <a:solidFill>
                <a:srgbClr val="000000"/>
              </a:solidFill>
            </a:endParaRPr>
          </a:p>
          <a:p>
            <a:r>
              <a:rPr lang="en-US" altLang="en-US" sz="2800" dirty="0"/>
              <a:t>Disc disorders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934" y="1447800"/>
            <a:ext cx="1212266" cy="4295775"/>
          </a:xfrm>
          <a:prstGeom prst="rect">
            <a:avLst/>
          </a:prstGeom>
        </p:spPr>
      </p:pic>
    </p:spTree>
    <p:extLst>
      <p:ext uri="{BB962C8B-B14F-4D97-AF65-F5344CB8AC3E}">
        <p14:creationId xmlns:p14="http://schemas.microsoft.com/office/powerpoint/2010/main" val="332507306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57200"/>
            <a:ext cx="7543800" cy="554038"/>
          </a:xfrm>
        </p:spPr>
        <p:txBody>
          <a:bodyPr anchor="ctr"/>
          <a:lstStyle/>
          <a:p>
            <a:pPr eaLnBrk="1" hangingPunct="1"/>
            <a:r>
              <a:rPr lang="en-US" altLang="en-US" dirty="0"/>
              <a:t>Signs and Symptoms of MSDs</a:t>
            </a:r>
          </a:p>
        </p:txBody>
      </p:sp>
      <p:sp>
        <p:nvSpPr>
          <p:cNvPr id="15363" name="Rectangle 3"/>
          <p:cNvSpPr>
            <a:spLocks noGrp="1" noChangeArrowheads="1"/>
          </p:cNvSpPr>
          <p:nvPr>
            <p:ph idx="1"/>
          </p:nvPr>
        </p:nvSpPr>
        <p:spPr>
          <a:xfrm>
            <a:off x="570124" y="1295400"/>
            <a:ext cx="6136747" cy="4329906"/>
          </a:xfrm>
          <a:solidFill>
            <a:schemeClr val="bg1"/>
          </a:solidFill>
        </p:spPr>
        <p:txBody>
          <a:bodyPr>
            <a:normAutofit fontScale="92500" lnSpcReduction="10000"/>
          </a:bodyPr>
          <a:lstStyle/>
          <a:p>
            <a:pPr eaLnBrk="1" hangingPunct="1"/>
            <a:r>
              <a:rPr lang="en-US" altLang="en-US" dirty="0"/>
              <a:t>Discomfort or pain</a:t>
            </a:r>
          </a:p>
          <a:p>
            <a:pPr eaLnBrk="1" hangingPunct="1"/>
            <a:endParaRPr lang="en-US" altLang="en-US" sz="800" dirty="0"/>
          </a:p>
          <a:p>
            <a:pPr eaLnBrk="1" hangingPunct="1"/>
            <a:endParaRPr lang="en-US" altLang="en-US" sz="800" dirty="0"/>
          </a:p>
          <a:p>
            <a:pPr eaLnBrk="1" hangingPunct="1"/>
            <a:r>
              <a:rPr lang="en-US" altLang="en-US" dirty="0"/>
              <a:t>Numbness or tingling</a:t>
            </a:r>
          </a:p>
          <a:p>
            <a:pPr eaLnBrk="1" hangingPunct="1"/>
            <a:endParaRPr lang="en-US" altLang="en-US" sz="800" dirty="0"/>
          </a:p>
          <a:p>
            <a:pPr eaLnBrk="1" hangingPunct="1"/>
            <a:endParaRPr lang="en-US" altLang="en-US" sz="800" dirty="0"/>
          </a:p>
          <a:p>
            <a:pPr eaLnBrk="1" hangingPunct="1"/>
            <a:r>
              <a:rPr lang="en-US" altLang="en-US" dirty="0"/>
              <a:t>Redness</a:t>
            </a:r>
          </a:p>
          <a:p>
            <a:pPr eaLnBrk="1" hangingPunct="1"/>
            <a:endParaRPr lang="en-US" altLang="en-US" sz="800" dirty="0"/>
          </a:p>
          <a:p>
            <a:pPr eaLnBrk="1" hangingPunct="1"/>
            <a:endParaRPr lang="en-US" altLang="en-US" sz="800" dirty="0"/>
          </a:p>
          <a:p>
            <a:pPr eaLnBrk="1" hangingPunct="1"/>
            <a:r>
              <a:rPr lang="en-US" altLang="en-US" dirty="0"/>
              <a:t>Limited range of motion</a:t>
            </a:r>
          </a:p>
          <a:p>
            <a:pPr eaLnBrk="1" hangingPunct="1"/>
            <a:endParaRPr lang="en-US" altLang="en-US" sz="800" dirty="0"/>
          </a:p>
          <a:p>
            <a:pPr eaLnBrk="1" hangingPunct="1"/>
            <a:endParaRPr lang="en-US" altLang="en-US" sz="800" dirty="0"/>
          </a:p>
          <a:p>
            <a:pPr eaLnBrk="1" hangingPunct="1"/>
            <a:r>
              <a:rPr lang="en-US" altLang="en-US" dirty="0"/>
              <a:t>Fullness, tightness or swelling</a:t>
            </a:r>
          </a:p>
          <a:p>
            <a:pPr eaLnBrk="1" hangingPunct="1"/>
            <a:endParaRPr lang="en-US" altLang="en-US" sz="800" dirty="0"/>
          </a:p>
          <a:p>
            <a:pPr eaLnBrk="1" hangingPunct="1"/>
            <a:endParaRPr lang="en-US" altLang="en-US" sz="800" dirty="0"/>
          </a:p>
          <a:p>
            <a:pPr eaLnBrk="1" hangingPunct="1"/>
            <a:r>
              <a:rPr lang="en-US" altLang="en-US" dirty="0"/>
              <a:t>Weakness (trouble holding objects)</a:t>
            </a:r>
          </a:p>
          <a:p>
            <a:pPr eaLnBrk="1" hangingPunct="1">
              <a:lnSpc>
                <a:spcPct val="150000"/>
              </a:lnSpc>
            </a:pPr>
            <a:endParaRPr lang="en-US" altLang="en-US" sz="2400" dirty="0"/>
          </a:p>
          <a:p>
            <a:pPr eaLnBrk="1" hangingPunct="1">
              <a:lnSpc>
                <a:spcPct val="150000"/>
              </a:lnSpc>
            </a:pPr>
            <a:endParaRPr lang="en-US" altLang="en-US" sz="2400" dirty="0"/>
          </a:p>
        </p:txBody>
      </p:sp>
      <p:sp>
        <p:nvSpPr>
          <p:cNvPr id="15364" name="Rectangle 8"/>
          <p:cNvSpPr>
            <a:spLocks noChangeArrowheads="1"/>
          </p:cNvSpPr>
          <p:nvPr/>
        </p:nvSpPr>
        <p:spPr bwMode="auto">
          <a:xfrm>
            <a:off x="609600" y="5334000"/>
            <a:ext cx="8041747" cy="53296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800" i="1" u="none" dirty="0">
                <a:solidFill>
                  <a:srgbClr val="990033"/>
                </a:solidFill>
              </a:rPr>
              <a:t>Early reporting of symptoms and early treatment</a:t>
            </a:r>
            <a:r>
              <a:rPr lang="en-US" altLang="en-US" sz="1800" b="1" i="1" u="none" dirty="0">
                <a:solidFill>
                  <a:srgbClr val="990033"/>
                </a:solidFill>
              </a:rPr>
              <a:t> </a:t>
            </a:r>
            <a:r>
              <a:rPr lang="en-US" altLang="en-US" sz="1800" i="1" u="none" dirty="0">
                <a:solidFill>
                  <a:srgbClr val="990033"/>
                </a:solidFill>
              </a:rPr>
              <a:t>may resolve problems without lost work time, restricted activity or surgery.</a:t>
            </a:r>
          </a:p>
        </p:txBody>
      </p:sp>
      <p:grpSp>
        <p:nvGrpSpPr>
          <p:cNvPr id="3" name="Group 2"/>
          <p:cNvGrpSpPr/>
          <p:nvPr/>
        </p:nvGrpSpPr>
        <p:grpSpPr>
          <a:xfrm>
            <a:off x="5369453" y="1540796"/>
            <a:ext cx="3088747" cy="2345404"/>
            <a:chOff x="5409325" y="2087812"/>
            <a:chExt cx="3545947" cy="272183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325" y="2087812"/>
              <a:ext cx="3545947" cy="2633408"/>
            </a:xfrm>
            <a:prstGeom prst="rect">
              <a:avLst/>
            </a:prstGeom>
          </p:spPr>
        </p:pic>
        <p:sp>
          <p:nvSpPr>
            <p:cNvPr id="2" name="TextBox 1"/>
            <p:cNvSpPr txBox="1"/>
            <p:nvPr/>
          </p:nvSpPr>
          <p:spPr>
            <a:xfrm>
              <a:off x="7162800" y="4563429"/>
              <a:ext cx="1382110" cy="246221"/>
            </a:xfrm>
            <a:prstGeom prst="rect">
              <a:avLst/>
            </a:prstGeom>
            <a:noFill/>
          </p:spPr>
          <p:txBody>
            <a:bodyPr wrap="none" rtlCol="0">
              <a:spAutoFit/>
            </a:bodyPr>
            <a:lstStyle/>
            <a:p>
              <a:r>
                <a:rPr lang="en-US" sz="1000" u="none" dirty="0">
                  <a:latin typeface="+mn-lt"/>
                </a:rPr>
                <a:t>NCDOL</a:t>
              </a:r>
              <a:r>
                <a:rPr lang="en-US" sz="1000" u="none" dirty="0"/>
                <a:t> Photo Library</a:t>
              </a:r>
            </a:p>
          </p:txBody>
        </p:sp>
      </p:grpSp>
    </p:spTree>
    <p:extLst>
      <p:ext uri="{BB962C8B-B14F-4D97-AF65-F5344CB8AC3E}">
        <p14:creationId xmlns:p14="http://schemas.microsoft.com/office/powerpoint/2010/main" val="93041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57200"/>
            <a:ext cx="5638800" cy="554038"/>
          </a:xfrm>
        </p:spPr>
        <p:txBody>
          <a:bodyPr/>
          <a:lstStyle/>
          <a:p>
            <a:pPr eaLnBrk="1" hangingPunct="1"/>
            <a:r>
              <a:rPr lang="en-US" altLang="en-US"/>
              <a:t>Conservative Treatment</a:t>
            </a:r>
          </a:p>
        </p:txBody>
      </p:sp>
      <p:sp>
        <p:nvSpPr>
          <p:cNvPr id="16387" name="Rectangle 5"/>
          <p:cNvSpPr>
            <a:spLocks noChangeArrowheads="1"/>
          </p:cNvSpPr>
          <p:nvPr/>
        </p:nvSpPr>
        <p:spPr bwMode="auto">
          <a:xfrm>
            <a:off x="609600" y="12192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Anti-inflammatory medication (e.g., Ibuprofen)</a:t>
            </a:r>
          </a:p>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Rest affected body part</a:t>
            </a:r>
          </a:p>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Ice</a:t>
            </a:r>
          </a:p>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Heat</a:t>
            </a:r>
          </a:p>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Work accommodations</a:t>
            </a:r>
          </a:p>
          <a:p>
            <a:pPr eaLnBrk="1" hangingPunct="1">
              <a:lnSpc>
                <a:spcPct val="150000"/>
              </a:lnSpc>
              <a:spcBef>
                <a:spcPct val="20000"/>
              </a:spcBef>
              <a:buClr>
                <a:srgbClr val="910046"/>
              </a:buClr>
              <a:buSzPct val="84000"/>
              <a:buFont typeface="Wingdings" panose="05000000000000000000" pitchFamily="2" charset="2"/>
              <a:buChar char="l"/>
            </a:pPr>
            <a:r>
              <a:rPr lang="en-US" altLang="en-US" sz="2800" u="none" dirty="0">
                <a:solidFill>
                  <a:srgbClr val="000000"/>
                </a:solidFill>
              </a:rPr>
              <a:t>Physical therapy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2209800"/>
            <a:ext cx="2952750" cy="3420380"/>
          </a:xfrm>
          <a:prstGeom prst="rect">
            <a:avLst/>
          </a:prstGeom>
        </p:spPr>
      </p:pic>
    </p:spTree>
    <p:extLst>
      <p:ext uri="{BB962C8B-B14F-4D97-AF65-F5344CB8AC3E}">
        <p14:creationId xmlns:p14="http://schemas.microsoft.com/office/powerpoint/2010/main" val="47905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47675"/>
            <a:ext cx="5257800" cy="552450"/>
          </a:xfrm>
        </p:spPr>
        <p:txBody>
          <a:bodyPr anchor="ctr"/>
          <a:lstStyle/>
          <a:p>
            <a:pPr eaLnBrk="1" hangingPunct="1"/>
            <a:r>
              <a:rPr lang="en-US" altLang="en-US"/>
              <a:t>Ergonomic Stressors</a:t>
            </a:r>
          </a:p>
        </p:txBody>
      </p:sp>
      <p:sp>
        <p:nvSpPr>
          <p:cNvPr id="17411" name="Rectangle 3"/>
          <p:cNvSpPr>
            <a:spLocks noGrp="1" noChangeArrowheads="1"/>
          </p:cNvSpPr>
          <p:nvPr>
            <p:ph idx="1"/>
          </p:nvPr>
        </p:nvSpPr>
        <p:spPr>
          <a:xfrm>
            <a:off x="609600" y="1271452"/>
            <a:ext cx="4171620" cy="3886200"/>
          </a:xfrm>
        </p:spPr>
        <p:txBody>
          <a:bodyPr>
            <a:noAutofit/>
          </a:bodyPr>
          <a:lstStyle/>
          <a:p>
            <a:pPr eaLnBrk="1" hangingPunct="1"/>
            <a:r>
              <a:rPr lang="en-US" altLang="en-US" sz="2800" dirty="0"/>
              <a:t>Personal stressors</a:t>
            </a:r>
          </a:p>
          <a:p>
            <a:pPr eaLnBrk="1" hangingPunct="1"/>
            <a:endParaRPr lang="en-US" altLang="en-US" sz="1200" dirty="0"/>
          </a:p>
          <a:p>
            <a:pPr eaLnBrk="1" hangingPunct="1"/>
            <a:r>
              <a:rPr lang="en-US" altLang="en-US" sz="2800" dirty="0"/>
              <a:t>Force </a:t>
            </a:r>
          </a:p>
          <a:p>
            <a:pPr eaLnBrk="1" hangingPunct="1"/>
            <a:endParaRPr lang="en-US" altLang="en-US" sz="1200" dirty="0"/>
          </a:p>
          <a:p>
            <a:pPr eaLnBrk="1" hangingPunct="1"/>
            <a:r>
              <a:rPr lang="en-US" altLang="en-US" sz="2800" dirty="0"/>
              <a:t>Posture</a:t>
            </a:r>
          </a:p>
          <a:p>
            <a:pPr eaLnBrk="1" hangingPunct="1"/>
            <a:endParaRPr lang="en-US" altLang="en-US" sz="1200" dirty="0"/>
          </a:p>
          <a:p>
            <a:pPr eaLnBrk="1" hangingPunct="1"/>
            <a:r>
              <a:rPr lang="en-US" altLang="en-US" sz="2800" dirty="0"/>
              <a:t>Movement</a:t>
            </a:r>
          </a:p>
          <a:p>
            <a:pPr lvl="1" eaLnBrk="1" hangingPunct="1"/>
            <a:r>
              <a:rPr lang="en-US" altLang="en-US" sz="2800" dirty="0"/>
              <a:t> </a:t>
            </a:r>
            <a:r>
              <a:rPr lang="en-US" altLang="en-US" sz="2800" i="1" dirty="0"/>
              <a:t>Repetitive </a:t>
            </a:r>
          </a:p>
          <a:p>
            <a:pPr lvl="1" eaLnBrk="1" hangingPunct="1"/>
            <a:r>
              <a:rPr lang="en-US" altLang="en-US" sz="2800" i="1" dirty="0"/>
              <a:t> Static</a:t>
            </a:r>
          </a:p>
          <a:p>
            <a:pPr lvl="1" eaLnBrk="1" hangingPunct="1"/>
            <a:endParaRPr lang="en-US" altLang="en-US" sz="1200" dirty="0"/>
          </a:p>
          <a:p>
            <a:pPr eaLnBrk="1" hangingPunct="1"/>
            <a:r>
              <a:rPr lang="en-US" altLang="en-US" sz="2800" dirty="0"/>
              <a:t>Environmental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723" y="2020490"/>
            <a:ext cx="4710677" cy="2588419"/>
          </a:xfrm>
          <a:prstGeom prst="rect">
            <a:avLst/>
          </a:prstGeom>
          <a:ln>
            <a:solidFill>
              <a:schemeClr val="bg1">
                <a:lumMod val="85000"/>
              </a:schemeClr>
            </a:solidFill>
          </a:ln>
        </p:spPr>
      </p:pic>
      <p:sp>
        <p:nvSpPr>
          <p:cNvPr id="3" name="TextBox 2"/>
          <p:cNvSpPr txBox="1"/>
          <p:nvPr/>
        </p:nvSpPr>
        <p:spPr>
          <a:xfrm>
            <a:off x="4781220" y="4717045"/>
            <a:ext cx="3448380" cy="400110"/>
          </a:xfrm>
          <a:prstGeom prst="rect">
            <a:avLst/>
          </a:prstGeom>
          <a:noFill/>
        </p:spPr>
        <p:txBody>
          <a:bodyPr wrap="none" rtlCol="0">
            <a:spAutoFit/>
          </a:bodyPr>
          <a:lstStyle/>
          <a:p>
            <a:r>
              <a:rPr lang="en-US" sz="2000" b="1" i="1" u="none" dirty="0">
                <a:solidFill>
                  <a:srgbClr val="003399"/>
                </a:solidFill>
                <a:latin typeface="+mj-lt"/>
                <a:cs typeface="Sakkal Majalla" panose="02000000000000000000" pitchFamily="2" charset="-78"/>
              </a:rPr>
              <a:t>Good or Bad Ergonomics?</a:t>
            </a:r>
          </a:p>
        </p:txBody>
      </p:sp>
    </p:spTree>
    <p:extLst>
      <p:ext uri="{BB962C8B-B14F-4D97-AF65-F5344CB8AC3E}">
        <p14:creationId xmlns:p14="http://schemas.microsoft.com/office/powerpoint/2010/main" val="288423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447675"/>
            <a:ext cx="4572000" cy="552450"/>
          </a:xfrm>
        </p:spPr>
        <p:txBody>
          <a:bodyPr anchor="ctr"/>
          <a:lstStyle/>
          <a:p>
            <a:pPr eaLnBrk="1" hangingPunct="1"/>
            <a:r>
              <a:rPr lang="en-US" altLang="en-US"/>
              <a:t>Personal Stressors</a:t>
            </a:r>
          </a:p>
        </p:txBody>
      </p:sp>
      <p:sp>
        <p:nvSpPr>
          <p:cNvPr id="18435" name="Rectangle 3"/>
          <p:cNvSpPr>
            <a:spLocks noGrp="1" noChangeArrowheads="1"/>
          </p:cNvSpPr>
          <p:nvPr>
            <p:ph idx="1"/>
          </p:nvPr>
        </p:nvSpPr>
        <p:spPr>
          <a:xfrm>
            <a:off x="533400" y="1143000"/>
            <a:ext cx="3276600" cy="3352800"/>
          </a:xfrm>
        </p:spPr>
        <p:txBody>
          <a:bodyPr>
            <a:noAutofit/>
          </a:bodyPr>
          <a:lstStyle/>
          <a:p>
            <a:pPr eaLnBrk="1" hangingPunct="1">
              <a:lnSpc>
                <a:spcPct val="150000"/>
              </a:lnSpc>
              <a:spcBef>
                <a:spcPts val="1200"/>
              </a:spcBef>
            </a:pPr>
            <a:r>
              <a:rPr lang="en-US" altLang="en-US" dirty="0"/>
              <a:t>Gender</a:t>
            </a:r>
          </a:p>
          <a:p>
            <a:pPr eaLnBrk="1" hangingPunct="1">
              <a:lnSpc>
                <a:spcPct val="150000"/>
              </a:lnSpc>
              <a:spcBef>
                <a:spcPts val="1200"/>
              </a:spcBef>
            </a:pPr>
            <a:r>
              <a:rPr lang="en-US" altLang="en-US" dirty="0"/>
              <a:t>Age</a:t>
            </a:r>
          </a:p>
          <a:p>
            <a:pPr eaLnBrk="1" hangingPunct="1">
              <a:lnSpc>
                <a:spcPct val="150000"/>
              </a:lnSpc>
              <a:spcBef>
                <a:spcPts val="1200"/>
              </a:spcBef>
            </a:pPr>
            <a:r>
              <a:rPr lang="en-US" altLang="en-US" dirty="0"/>
              <a:t>Smoking</a:t>
            </a:r>
          </a:p>
          <a:p>
            <a:pPr eaLnBrk="1" hangingPunct="1">
              <a:lnSpc>
                <a:spcPct val="150000"/>
              </a:lnSpc>
              <a:spcBef>
                <a:spcPts val="1200"/>
              </a:spcBef>
            </a:pPr>
            <a:r>
              <a:rPr lang="en-US" altLang="en-US" dirty="0"/>
              <a:t>Strength</a:t>
            </a:r>
          </a:p>
          <a:p>
            <a:pPr eaLnBrk="1" hangingPunct="1">
              <a:lnSpc>
                <a:spcPct val="150000"/>
              </a:lnSpc>
              <a:spcBef>
                <a:spcPts val="1200"/>
              </a:spcBef>
            </a:pPr>
            <a:r>
              <a:rPr lang="en-US" altLang="en-US" dirty="0"/>
              <a:t>Flexibility</a:t>
            </a:r>
          </a:p>
          <a:p>
            <a:pPr eaLnBrk="1" hangingPunct="1">
              <a:lnSpc>
                <a:spcPct val="150000"/>
              </a:lnSpc>
              <a:spcBef>
                <a:spcPts val="1200"/>
              </a:spcBef>
            </a:pPr>
            <a:r>
              <a:rPr lang="en-US" altLang="en-US" dirty="0"/>
              <a:t>Obesity</a:t>
            </a:r>
          </a:p>
          <a:p>
            <a:pPr eaLnBrk="1" hangingPunct="1">
              <a:lnSpc>
                <a:spcPct val="150000"/>
              </a:lnSpc>
              <a:spcBef>
                <a:spcPts val="1200"/>
              </a:spcBef>
            </a:pPr>
            <a:r>
              <a:rPr lang="en-US" altLang="en-US" dirty="0"/>
              <a:t>Diabetes</a:t>
            </a:r>
          </a:p>
        </p:txBody>
      </p:sp>
      <p:sp>
        <p:nvSpPr>
          <p:cNvPr id="6" name="Rectangle 3"/>
          <p:cNvSpPr txBox="1">
            <a:spLocks noChangeArrowheads="1"/>
          </p:cNvSpPr>
          <p:nvPr/>
        </p:nvSpPr>
        <p:spPr bwMode="auto">
          <a:xfrm>
            <a:off x="4267200" y="1142999"/>
            <a:ext cx="5638800" cy="4813663"/>
          </a:xfrm>
          <a:prstGeom prst="rect">
            <a:avLst/>
          </a:prstGeom>
          <a:noFill/>
          <a:ln w="9525">
            <a:noFill/>
            <a:miter lim="800000"/>
            <a:headEnd/>
            <a:tailEnd/>
          </a:ln>
        </p:spPr>
        <p:txBody>
          <a:bodyPr/>
          <a:lstStyle/>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Lack of fitness</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Body size and shape</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Alcoholism</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Recreational activities</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Insufficient sleep</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Insufficient recovery</a:t>
            </a:r>
          </a:p>
          <a:p>
            <a:pPr marL="342900" indent="-342900">
              <a:lnSpc>
                <a:spcPct val="150000"/>
              </a:lnSpc>
              <a:spcBef>
                <a:spcPts val="1200"/>
              </a:spcBef>
              <a:buClr>
                <a:srgbClr val="910046"/>
              </a:buClr>
              <a:buSzPct val="84000"/>
              <a:buFont typeface="Arial" panose="020B0604020202020204" pitchFamily="34" charset="0"/>
              <a:buChar char="•"/>
              <a:defRPr/>
            </a:pPr>
            <a:r>
              <a:rPr lang="en-US" sz="2400" u="none" kern="0" dirty="0">
                <a:latin typeface="+mn-lt"/>
              </a:rPr>
              <a:t>Prior episode</a:t>
            </a:r>
          </a:p>
        </p:txBody>
      </p:sp>
    </p:spTree>
    <p:extLst>
      <p:ext uri="{BB962C8B-B14F-4D97-AF65-F5344CB8AC3E}">
        <p14:creationId xmlns:p14="http://schemas.microsoft.com/office/powerpoint/2010/main" val="272457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457200"/>
            <a:ext cx="2743200" cy="554038"/>
          </a:xfrm>
        </p:spPr>
        <p:txBody>
          <a:bodyPr anchor="ctr"/>
          <a:lstStyle/>
          <a:p>
            <a:pPr eaLnBrk="1" hangingPunct="1"/>
            <a:r>
              <a:rPr lang="en-US" altLang="en-US"/>
              <a:t>Force</a:t>
            </a:r>
          </a:p>
        </p:txBody>
      </p:sp>
      <p:sp>
        <p:nvSpPr>
          <p:cNvPr id="19459" name="Rectangle 3"/>
          <p:cNvSpPr>
            <a:spLocks noGrp="1" noChangeArrowheads="1"/>
          </p:cNvSpPr>
          <p:nvPr>
            <p:ph type="body" idx="1"/>
          </p:nvPr>
        </p:nvSpPr>
        <p:spPr>
          <a:xfrm>
            <a:off x="533400" y="1180406"/>
            <a:ext cx="5038354" cy="4496493"/>
          </a:xfrm>
        </p:spPr>
        <p:txBody>
          <a:bodyPr>
            <a:normAutofit lnSpcReduction="10000"/>
          </a:bodyPr>
          <a:lstStyle/>
          <a:p>
            <a:pPr eaLnBrk="1" hangingPunct="1">
              <a:lnSpc>
                <a:spcPct val="120000"/>
              </a:lnSpc>
            </a:pPr>
            <a:r>
              <a:rPr lang="en-US" altLang="en-US" dirty="0"/>
              <a:t>Forces</a:t>
            </a:r>
          </a:p>
          <a:p>
            <a:pPr lvl="1" eaLnBrk="1" hangingPunct="1"/>
            <a:r>
              <a:rPr lang="en-US" altLang="en-US" i="1" dirty="0"/>
              <a:t>Lifting</a:t>
            </a:r>
          </a:p>
          <a:p>
            <a:pPr lvl="1" eaLnBrk="1" hangingPunct="1"/>
            <a:endParaRPr lang="en-US" altLang="en-US" sz="600" i="1" dirty="0"/>
          </a:p>
          <a:p>
            <a:pPr lvl="1" eaLnBrk="1" hangingPunct="1"/>
            <a:r>
              <a:rPr lang="en-US" altLang="en-US" i="1" dirty="0"/>
              <a:t>Lowering</a:t>
            </a:r>
          </a:p>
          <a:p>
            <a:pPr lvl="1" eaLnBrk="1" hangingPunct="1"/>
            <a:endParaRPr lang="en-US" altLang="en-US" sz="600" i="1" dirty="0"/>
          </a:p>
          <a:p>
            <a:pPr lvl="1" eaLnBrk="1" hangingPunct="1"/>
            <a:r>
              <a:rPr lang="en-US" altLang="en-US" i="1" dirty="0"/>
              <a:t>Pushing</a:t>
            </a:r>
          </a:p>
          <a:p>
            <a:pPr lvl="1" eaLnBrk="1" hangingPunct="1"/>
            <a:endParaRPr lang="en-US" altLang="en-US" sz="600" i="1" dirty="0"/>
          </a:p>
          <a:p>
            <a:pPr lvl="1" eaLnBrk="1" hangingPunct="1"/>
            <a:r>
              <a:rPr lang="en-US" altLang="en-US" i="1" dirty="0"/>
              <a:t>Pulling</a:t>
            </a:r>
          </a:p>
          <a:p>
            <a:pPr lvl="1" eaLnBrk="1" hangingPunct="1"/>
            <a:endParaRPr lang="en-US" altLang="en-US" sz="600" i="1" dirty="0"/>
          </a:p>
          <a:p>
            <a:pPr lvl="1" eaLnBrk="1" hangingPunct="1"/>
            <a:r>
              <a:rPr lang="en-US" altLang="en-US" i="1" dirty="0"/>
              <a:t>Contact force</a:t>
            </a:r>
          </a:p>
          <a:p>
            <a:pPr lvl="1" eaLnBrk="1" hangingPunct="1"/>
            <a:endParaRPr lang="en-US" altLang="en-US" sz="2000" dirty="0"/>
          </a:p>
          <a:p>
            <a:pPr eaLnBrk="1" hangingPunct="1">
              <a:lnSpc>
                <a:spcPct val="120000"/>
              </a:lnSpc>
            </a:pPr>
            <a:r>
              <a:rPr lang="en-US" altLang="en-US" dirty="0"/>
              <a:t>Force is affected by:</a:t>
            </a:r>
          </a:p>
          <a:p>
            <a:pPr lvl="1" eaLnBrk="1" hangingPunct="1"/>
            <a:r>
              <a:rPr lang="en-US" altLang="en-US" i="1" dirty="0"/>
              <a:t>Object weight</a:t>
            </a:r>
          </a:p>
          <a:p>
            <a:pPr lvl="1" eaLnBrk="1" hangingPunct="1"/>
            <a:endParaRPr lang="en-US" altLang="en-US" sz="600" i="1" dirty="0"/>
          </a:p>
          <a:p>
            <a:pPr lvl="1" eaLnBrk="1" hangingPunct="1"/>
            <a:r>
              <a:rPr lang="en-US" altLang="en-US" i="1" dirty="0"/>
              <a:t>Friction (pushing and pulling)</a:t>
            </a:r>
          </a:p>
          <a:p>
            <a:pPr lvl="1" eaLnBrk="1" hangingPunct="1"/>
            <a:endParaRPr lang="en-US" altLang="en-US" sz="600" i="1" dirty="0"/>
          </a:p>
          <a:p>
            <a:pPr lvl="1" eaLnBrk="1" hangingPunct="1"/>
            <a:r>
              <a:rPr lang="en-US" altLang="en-US" i="1" dirty="0"/>
              <a:t>Tool shape and size</a:t>
            </a:r>
          </a:p>
          <a:p>
            <a:pPr lvl="1" eaLnBrk="1" hangingPunct="1">
              <a:lnSpc>
                <a:spcPct val="120000"/>
              </a:lnSpc>
            </a:pPr>
            <a:endParaRPr lang="en-US" altLang="en-US" dirty="0"/>
          </a:p>
          <a:p>
            <a:pPr eaLnBrk="1" hangingPunct="1">
              <a:lnSpc>
                <a:spcPct val="110000"/>
              </a:lnSpc>
            </a:pPr>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128" y="3733800"/>
            <a:ext cx="2444072" cy="2019300"/>
          </a:xfrm>
          <a:prstGeom prst="rect">
            <a:avLst/>
          </a:prstGeom>
        </p:spPr>
      </p:pic>
      <p:pic>
        <p:nvPicPr>
          <p:cNvPr id="4" name="Picture 3"/>
          <p:cNvPicPr>
            <a:picLocks noChangeAspect="1"/>
          </p:cNvPicPr>
          <p:nvPr/>
        </p:nvPicPr>
        <p:blipFill>
          <a:blip r:embed="rId4"/>
          <a:stretch>
            <a:fillRect/>
          </a:stretch>
        </p:blipFill>
        <p:spPr>
          <a:xfrm>
            <a:off x="3342904" y="1369002"/>
            <a:ext cx="2228850" cy="1990725"/>
          </a:xfrm>
          <a:prstGeom prst="rect">
            <a:avLst/>
          </a:prstGeom>
        </p:spPr>
      </p:pic>
      <p:pic>
        <p:nvPicPr>
          <p:cNvPr id="5" name="Picture 4"/>
          <p:cNvPicPr>
            <a:picLocks noChangeAspect="1"/>
          </p:cNvPicPr>
          <p:nvPr/>
        </p:nvPicPr>
        <p:blipFill>
          <a:blip r:embed="rId5"/>
          <a:stretch>
            <a:fillRect/>
          </a:stretch>
        </p:blipFill>
        <p:spPr>
          <a:xfrm>
            <a:off x="6314005" y="1608797"/>
            <a:ext cx="2009775" cy="1714500"/>
          </a:xfrm>
          <a:prstGeom prst="rect">
            <a:avLst/>
          </a:prstGeom>
        </p:spPr>
      </p:pic>
    </p:spTree>
    <p:extLst>
      <p:ext uri="{BB962C8B-B14F-4D97-AF65-F5344CB8AC3E}">
        <p14:creationId xmlns:p14="http://schemas.microsoft.com/office/powerpoint/2010/main" val="1729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3048000" cy="554038"/>
          </a:xfrm>
        </p:spPr>
        <p:txBody>
          <a:bodyPr anchor="ctr"/>
          <a:lstStyle/>
          <a:p>
            <a:pPr eaLnBrk="1" hangingPunct="1"/>
            <a:r>
              <a:rPr lang="en-US" altLang="en-US"/>
              <a:t>Posture</a:t>
            </a:r>
          </a:p>
        </p:txBody>
      </p:sp>
      <p:sp>
        <p:nvSpPr>
          <p:cNvPr id="20483" name="Rectangle 3"/>
          <p:cNvSpPr>
            <a:spLocks noGrp="1" noChangeArrowheads="1"/>
          </p:cNvSpPr>
          <p:nvPr>
            <p:ph idx="1"/>
          </p:nvPr>
        </p:nvSpPr>
        <p:spPr>
          <a:xfrm>
            <a:off x="533400" y="1143000"/>
            <a:ext cx="7239000" cy="4953000"/>
          </a:xfrm>
        </p:spPr>
        <p:txBody>
          <a:bodyPr/>
          <a:lstStyle/>
          <a:p>
            <a:pPr eaLnBrk="1" hangingPunct="1">
              <a:lnSpc>
                <a:spcPct val="120000"/>
              </a:lnSpc>
            </a:pPr>
            <a:r>
              <a:rPr lang="en-US" altLang="en-US" dirty="0"/>
              <a:t>Neutral postures</a:t>
            </a:r>
          </a:p>
          <a:p>
            <a:pPr lvl="1" eaLnBrk="1" hangingPunct="1">
              <a:lnSpc>
                <a:spcPct val="120000"/>
              </a:lnSpc>
            </a:pPr>
            <a:r>
              <a:rPr lang="en-US" altLang="en-US" i="1" dirty="0"/>
              <a:t>Strongest mechanical advantage</a:t>
            </a:r>
          </a:p>
          <a:p>
            <a:pPr eaLnBrk="1" hangingPunct="1">
              <a:lnSpc>
                <a:spcPct val="120000"/>
              </a:lnSpc>
            </a:pPr>
            <a:endParaRPr lang="en-US" altLang="en-US" sz="1200" dirty="0"/>
          </a:p>
          <a:p>
            <a:pPr eaLnBrk="1" hangingPunct="1">
              <a:lnSpc>
                <a:spcPct val="120000"/>
              </a:lnSpc>
            </a:pPr>
            <a:r>
              <a:rPr lang="en-US" altLang="en-US" dirty="0"/>
              <a:t>Awkward postures</a:t>
            </a:r>
          </a:p>
          <a:p>
            <a:pPr lvl="1" eaLnBrk="1" hangingPunct="1">
              <a:lnSpc>
                <a:spcPct val="120000"/>
              </a:lnSpc>
            </a:pPr>
            <a:r>
              <a:rPr lang="en-US" altLang="en-US" i="1" dirty="0"/>
              <a:t>More prone to injury</a:t>
            </a:r>
          </a:p>
          <a:p>
            <a:pPr eaLnBrk="1" hangingPunct="1">
              <a:lnSpc>
                <a:spcPct val="120000"/>
              </a:lnSpc>
            </a:pPr>
            <a:endParaRPr lang="en-US" altLang="en-US" sz="1200" dirty="0"/>
          </a:p>
          <a:p>
            <a:pPr eaLnBrk="1" hangingPunct="1">
              <a:lnSpc>
                <a:spcPct val="120000"/>
              </a:lnSpc>
            </a:pPr>
            <a:r>
              <a:rPr lang="en-US" altLang="en-US" dirty="0"/>
              <a:t>Posture is affected by:</a:t>
            </a:r>
          </a:p>
          <a:p>
            <a:pPr lvl="1" eaLnBrk="1" hangingPunct="1"/>
            <a:r>
              <a:rPr lang="en-US" altLang="en-US" i="1" dirty="0"/>
              <a:t>Object shape and size</a:t>
            </a:r>
          </a:p>
          <a:p>
            <a:pPr lvl="1" eaLnBrk="1" hangingPunct="1"/>
            <a:endParaRPr lang="en-US" altLang="en-US" sz="800" i="1" dirty="0"/>
          </a:p>
          <a:p>
            <a:pPr lvl="1" eaLnBrk="1" hangingPunct="1"/>
            <a:r>
              <a:rPr lang="en-US" altLang="en-US" i="1" dirty="0"/>
              <a:t>Object placement and location</a:t>
            </a:r>
          </a:p>
          <a:p>
            <a:pPr lvl="1" eaLnBrk="1" hangingPunct="1"/>
            <a:endParaRPr lang="en-US" altLang="en-US" sz="800" i="1" dirty="0"/>
          </a:p>
          <a:p>
            <a:pPr lvl="1" eaLnBrk="1" hangingPunct="1"/>
            <a:r>
              <a:rPr lang="en-US" altLang="en-US" i="1" dirty="0"/>
              <a:t>Placement of workstation/equipment</a:t>
            </a:r>
          </a:p>
          <a:p>
            <a:pPr lvl="1" eaLnBrk="1" hangingPunct="1"/>
            <a:endParaRPr lang="en-US" altLang="en-US" sz="800" i="1" dirty="0"/>
          </a:p>
          <a:p>
            <a:pPr lvl="1" eaLnBrk="1" hangingPunct="1"/>
            <a:r>
              <a:rPr lang="en-US" altLang="en-US" i="1" dirty="0"/>
              <a:t>Tool shape</a:t>
            </a:r>
          </a:p>
          <a:p>
            <a:pPr lvl="1" eaLnBrk="1" hangingPunct="1">
              <a:lnSpc>
                <a:spcPct val="110000"/>
              </a:lnSpc>
              <a:buFont typeface="Symbol" panose="05050102010706020507" pitchFamily="18" charset="2"/>
              <a:buNone/>
            </a:pPr>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52600"/>
            <a:ext cx="2037966" cy="26793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61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80221"/>
            <a:ext cx="6705600" cy="1107996"/>
          </a:xfrm>
        </p:spPr>
        <p:txBody>
          <a:bodyPr anchor="ctr"/>
          <a:lstStyle/>
          <a:p>
            <a:pPr eaLnBrk="1" hangingPunct="1"/>
            <a:r>
              <a:rPr lang="en-US" altLang="en-US" dirty="0"/>
              <a:t>Neutral Posture </a:t>
            </a:r>
          </a:p>
        </p:txBody>
      </p:sp>
      <p:sp>
        <p:nvSpPr>
          <p:cNvPr id="21507" name="Rectangle 3"/>
          <p:cNvSpPr>
            <a:spLocks noGrp="1" noChangeArrowheads="1"/>
          </p:cNvSpPr>
          <p:nvPr>
            <p:ph idx="1"/>
          </p:nvPr>
        </p:nvSpPr>
        <p:spPr>
          <a:xfrm>
            <a:off x="533400" y="1143000"/>
            <a:ext cx="7239000" cy="4572000"/>
          </a:xfrm>
        </p:spPr>
        <p:txBody>
          <a:bodyPr/>
          <a:lstStyle/>
          <a:p>
            <a:pPr eaLnBrk="1" hangingPunct="1">
              <a:lnSpc>
                <a:spcPct val="150000"/>
              </a:lnSpc>
            </a:pPr>
            <a:r>
              <a:rPr lang="en-US" altLang="en-US" dirty="0"/>
              <a:t>Standing with back straight</a:t>
            </a:r>
          </a:p>
          <a:p>
            <a:pPr eaLnBrk="1" hangingPunct="1">
              <a:lnSpc>
                <a:spcPct val="150000"/>
              </a:lnSpc>
            </a:pPr>
            <a:r>
              <a:rPr lang="en-US" altLang="en-US" dirty="0"/>
              <a:t>Sitting up straight</a:t>
            </a:r>
          </a:p>
          <a:p>
            <a:pPr eaLnBrk="1" hangingPunct="1">
              <a:lnSpc>
                <a:spcPct val="150000"/>
              </a:lnSpc>
            </a:pPr>
            <a:r>
              <a:rPr lang="en-US" altLang="en-US" dirty="0"/>
              <a:t>Arms to the side</a:t>
            </a:r>
          </a:p>
          <a:p>
            <a:pPr eaLnBrk="1" hangingPunct="1">
              <a:lnSpc>
                <a:spcPct val="150000"/>
              </a:lnSpc>
            </a:pPr>
            <a:r>
              <a:rPr lang="en-US" altLang="en-US" dirty="0"/>
              <a:t>Shoulders relaxed</a:t>
            </a:r>
          </a:p>
          <a:p>
            <a:pPr eaLnBrk="1" hangingPunct="1">
              <a:lnSpc>
                <a:spcPct val="150000"/>
              </a:lnSpc>
            </a:pPr>
            <a:r>
              <a:rPr lang="en-US" altLang="en-US" dirty="0"/>
              <a:t>Elbows in 90-degree bend</a:t>
            </a:r>
          </a:p>
          <a:p>
            <a:pPr eaLnBrk="1" hangingPunct="1">
              <a:lnSpc>
                <a:spcPct val="150000"/>
              </a:lnSpc>
            </a:pPr>
            <a:r>
              <a:rPr lang="en-US" altLang="en-US" dirty="0"/>
              <a:t>Wrists straight (“handshake” position)</a:t>
            </a:r>
          </a:p>
          <a:p>
            <a:pPr eaLnBrk="1" hangingPunct="1">
              <a:lnSpc>
                <a:spcPct val="150000"/>
              </a:lnSpc>
            </a:pPr>
            <a:r>
              <a:rPr lang="en-US" altLang="en-US" dirty="0"/>
              <a:t>Head facing straight forward</a:t>
            </a:r>
          </a:p>
          <a:p>
            <a:pPr eaLnBrk="1" hangingPunct="1">
              <a:lnSpc>
                <a:spcPct val="150000"/>
              </a:lnSpc>
            </a:pPr>
            <a:endParaRPr lang="en-US" alt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524000"/>
            <a:ext cx="2037966" cy="26793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6508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altLang="en-US" dirty="0"/>
              <a:t>Proper Lifting Technique</a:t>
            </a:r>
          </a:p>
        </p:txBody>
      </p:sp>
      <p:sp>
        <p:nvSpPr>
          <p:cNvPr id="14338" name="Rectangle 3"/>
          <p:cNvSpPr>
            <a:spLocks noGrp="1" noChangeArrowheads="1"/>
          </p:cNvSpPr>
          <p:nvPr>
            <p:ph idx="1"/>
          </p:nvPr>
        </p:nvSpPr>
        <p:spPr>
          <a:xfrm>
            <a:off x="533400" y="1512917"/>
            <a:ext cx="8153400" cy="4354484"/>
          </a:xfrm>
        </p:spPr>
        <p:txBody>
          <a:bodyPr/>
          <a:lstStyle/>
          <a:p>
            <a:pPr>
              <a:lnSpc>
                <a:spcPct val="150000"/>
              </a:lnSpc>
              <a:defRPr/>
            </a:pPr>
            <a:r>
              <a:rPr lang="en-US" dirty="0">
                <a:ea typeface="+mn-ea"/>
                <a:cs typeface="+mn-cs"/>
              </a:rPr>
              <a:t>Plan the lift and path</a:t>
            </a:r>
          </a:p>
          <a:p>
            <a:pPr>
              <a:lnSpc>
                <a:spcPct val="150000"/>
              </a:lnSpc>
              <a:defRPr/>
            </a:pPr>
            <a:r>
              <a:rPr lang="en-US" dirty="0">
                <a:ea typeface="+mn-ea"/>
                <a:cs typeface="+mn-cs"/>
              </a:rPr>
              <a:t>Check the weight of the load</a:t>
            </a:r>
          </a:p>
          <a:p>
            <a:pPr>
              <a:lnSpc>
                <a:spcPct val="150000"/>
              </a:lnSpc>
              <a:defRPr/>
            </a:pPr>
            <a:r>
              <a:rPr lang="en-US" dirty="0">
                <a:ea typeface="+mn-ea"/>
                <a:cs typeface="+mn-cs"/>
              </a:rPr>
              <a:t>Keep the load close to your body</a:t>
            </a:r>
          </a:p>
          <a:p>
            <a:pPr>
              <a:lnSpc>
                <a:spcPct val="150000"/>
              </a:lnSpc>
              <a:defRPr/>
            </a:pPr>
            <a:r>
              <a:rPr lang="en-US" dirty="0">
                <a:ea typeface="+mn-ea"/>
                <a:cs typeface="+mn-cs"/>
              </a:rPr>
              <a:t>Face the load, do not twist</a:t>
            </a:r>
          </a:p>
          <a:p>
            <a:pPr>
              <a:lnSpc>
                <a:spcPct val="150000"/>
              </a:lnSpc>
              <a:defRPr/>
            </a:pPr>
            <a:r>
              <a:rPr lang="en-US" dirty="0"/>
              <a:t>Bend using your knees, not your back</a:t>
            </a:r>
          </a:p>
          <a:p>
            <a:pPr>
              <a:lnSpc>
                <a:spcPct val="150000"/>
              </a:lnSpc>
              <a:defRPr/>
            </a:pPr>
            <a:r>
              <a:rPr lang="en-US" dirty="0"/>
              <a:t>Lift with your legs, not your back</a:t>
            </a:r>
          </a:p>
          <a:p>
            <a:pPr>
              <a:lnSpc>
                <a:spcPct val="150000"/>
              </a:lnSpc>
              <a:defRPr/>
            </a:pPr>
            <a:endParaRPr lang="en-US" dirty="0">
              <a:ea typeface="+mn-ea"/>
              <a:cs typeface="+mn-cs"/>
            </a:endParaRPr>
          </a:p>
          <a:p>
            <a:pPr>
              <a:buFont typeface="Wingdings" panose="05000000000000000000" pitchFamily="2" charset="2"/>
              <a:buNone/>
              <a:defRP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247955"/>
            <a:ext cx="1584756" cy="3056761"/>
          </a:xfrm>
          <a:prstGeom prst="rect">
            <a:avLst/>
          </a:prstGeom>
        </p:spPr>
      </p:pic>
    </p:spTree>
    <p:extLst>
      <p:ext uri="{BB962C8B-B14F-4D97-AF65-F5344CB8AC3E}">
        <p14:creationId xmlns:p14="http://schemas.microsoft.com/office/powerpoint/2010/main" val="7675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457200"/>
            <a:ext cx="2514600" cy="552450"/>
          </a:xfrm>
        </p:spPr>
        <p:txBody>
          <a:bodyPr anchor="ctr"/>
          <a:lstStyle/>
          <a:p>
            <a:pPr eaLnBrk="1" hangingPunct="1"/>
            <a:r>
              <a:rPr lang="en-US" altLang="en-US"/>
              <a:t>Movement</a:t>
            </a:r>
          </a:p>
        </p:txBody>
      </p:sp>
      <p:sp>
        <p:nvSpPr>
          <p:cNvPr id="23555" name="Rectangle 3"/>
          <p:cNvSpPr>
            <a:spLocks noGrp="1" noChangeArrowheads="1"/>
          </p:cNvSpPr>
          <p:nvPr>
            <p:ph idx="1"/>
          </p:nvPr>
        </p:nvSpPr>
        <p:spPr>
          <a:xfrm>
            <a:off x="685800" y="1219200"/>
            <a:ext cx="7239000" cy="4699462"/>
          </a:xfrm>
        </p:spPr>
        <p:txBody>
          <a:bodyPr>
            <a:normAutofit lnSpcReduction="10000"/>
          </a:bodyPr>
          <a:lstStyle/>
          <a:p>
            <a:pPr eaLnBrk="1" hangingPunct="1"/>
            <a:r>
              <a:rPr lang="en-US" altLang="en-US" dirty="0"/>
              <a:t>Repetitive motions</a:t>
            </a:r>
          </a:p>
          <a:p>
            <a:pPr eaLnBrk="1" hangingPunct="1"/>
            <a:endParaRPr lang="en-US" altLang="en-US" sz="800" dirty="0"/>
          </a:p>
          <a:p>
            <a:pPr lvl="1" eaLnBrk="1" hangingPunct="1"/>
            <a:r>
              <a:rPr lang="en-US" altLang="en-US" i="1" dirty="0"/>
              <a:t>Frequent and rapid muscular contractions</a:t>
            </a:r>
          </a:p>
          <a:p>
            <a:pPr lvl="1" eaLnBrk="1" hangingPunct="1"/>
            <a:endParaRPr lang="en-US" altLang="en-US" sz="400" i="1" dirty="0"/>
          </a:p>
          <a:p>
            <a:pPr lvl="1" eaLnBrk="1" hangingPunct="1"/>
            <a:r>
              <a:rPr lang="en-US" altLang="en-US" i="1" dirty="0"/>
              <a:t>Limited recovery time</a:t>
            </a:r>
          </a:p>
          <a:p>
            <a:pPr lvl="1" eaLnBrk="1" hangingPunct="1"/>
            <a:endParaRPr lang="en-US" altLang="en-US" sz="2000" dirty="0"/>
          </a:p>
          <a:p>
            <a:pPr eaLnBrk="1" hangingPunct="1"/>
            <a:r>
              <a:rPr lang="en-US" altLang="en-US" dirty="0"/>
              <a:t>Static postures</a:t>
            </a:r>
          </a:p>
          <a:p>
            <a:pPr eaLnBrk="1" hangingPunct="1"/>
            <a:endParaRPr lang="en-US" altLang="en-US" sz="800" dirty="0"/>
          </a:p>
          <a:p>
            <a:pPr lvl="1" eaLnBrk="1" hangingPunct="1"/>
            <a:r>
              <a:rPr lang="en-US" altLang="en-US" i="1" dirty="0"/>
              <a:t>Holding one position for long periods of time</a:t>
            </a:r>
          </a:p>
          <a:p>
            <a:pPr lvl="1" eaLnBrk="1" hangingPunct="1"/>
            <a:endParaRPr lang="en-US" altLang="en-US" sz="400" i="1" dirty="0"/>
          </a:p>
          <a:p>
            <a:pPr lvl="1" eaLnBrk="1" hangingPunct="1"/>
            <a:r>
              <a:rPr lang="en-US" altLang="en-US" i="1" dirty="0"/>
              <a:t>Reduces blood flow</a:t>
            </a:r>
          </a:p>
          <a:p>
            <a:pPr lvl="1" eaLnBrk="1" hangingPunct="1"/>
            <a:endParaRPr lang="en-US" altLang="en-US" sz="2000" dirty="0"/>
          </a:p>
          <a:p>
            <a:pPr eaLnBrk="1" hangingPunct="1"/>
            <a:r>
              <a:rPr lang="en-US" altLang="en-US" dirty="0"/>
              <a:t>Movement is affected by:</a:t>
            </a:r>
          </a:p>
          <a:p>
            <a:pPr eaLnBrk="1" hangingPunct="1"/>
            <a:endParaRPr lang="en-US" altLang="en-US" sz="800" dirty="0"/>
          </a:p>
          <a:p>
            <a:pPr lvl="1" eaLnBrk="1" hangingPunct="1"/>
            <a:r>
              <a:rPr lang="en-US" altLang="en-US" i="1" dirty="0"/>
              <a:t>Work pace</a:t>
            </a:r>
          </a:p>
          <a:p>
            <a:pPr lvl="1" eaLnBrk="1" hangingPunct="1"/>
            <a:endParaRPr lang="en-US" altLang="en-US" sz="400" i="1" dirty="0"/>
          </a:p>
          <a:p>
            <a:pPr lvl="1" eaLnBrk="1" hangingPunct="1"/>
            <a:r>
              <a:rPr lang="en-US" altLang="en-US" i="1" dirty="0"/>
              <a:t>Task variety</a:t>
            </a:r>
          </a:p>
          <a:p>
            <a:pPr eaLnBrk="1" hangingPunct="1"/>
            <a:endParaRPr lang="en-US" altLang="en-US" sz="2000" dirty="0"/>
          </a:p>
          <a:p>
            <a:pPr eaLnBrk="1" hangingPunct="1"/>
            <a:endParaRPr lang="en-US" altLang="en-US" dirty="0"/>
          </a:p>
        </p:txBody>
      </p:sp>
    </p:spTree>
    <p:extLst>
      <p:ext uri="{BB962C8B-B14F-4D97-AF65-F5344CB8AC3E}">
        <p14:creationId xmlns:p14="http://schemas.microsoft.com/office/powerpoint/2010/main" val="56382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09600" y="457200"/>
            <a:ext cx="4191000" cy="554038"/>
          </a:xfrm>
        </p:spPr>
        <p:txBody>
          <a:bodyPr/>
          <a:lstStyle/>
          <a:p>
            <a:pPr eaLnBrk="1" hangingPunct="1"/>
            <a:r>
              <a:rPr lang="en-US" altLang="en-US" dirty="0"/>
              <a:t>Objectives</a:t>
            </a:r>
          </a:p>
        </p:txBody>
      </p:sp>
      <p:sp>
        <p:nvSpPr>
          <p:cNvPr id="6147" name="Rectangle 1027"/>
          <p:cNvSpPr>
            <a:spLocks noGrp="1" noChangeArrowheads="1"/>
          </p:cNvSpPr>
          <p:nvPr>
            <p:ph idx="1"/>
          </p:nvPr>
        </p:nvSpPr>
        <p:spPr>
          <a:xfrm>
            <a:off x="609600" y="914400"/>
            <a:ext cx="8001000" cy="4970462"/>
          </a:xfrm>
        </p:spPr>
        <p:txBody>
          <a:bodyPr/>
          <a:lstStyle/>
          <a:p>
            <a:pPr eaLnBrk="1" hangingPunct="1">
              <a:lnSpc>
                <a:spcPct val="80000"/>
              </a:lnSpc>
            </a:pPr>
            <a:endParaRPr lang="en-US" altLang="en-US" dirty="0"/>
          </a:p>
          <a:p>
            <a:pPr eaLnBrk="1" hangingPunct="1">
              <a:lnSpc>
                <a:spcPct val="80000"/>
              </a:lnSpc>
            </a:pPr>
            <a:r>
              <a:rPr lang="en-US" altLang="en-US" dirty="0"/>
              <a:t>In this course, we will discuss the following: </a:t>
            </a:r>
          </a:p>
          <a:p>
            <a:pPr lvl="1" eaLnBrk="1" hangingPunct="1">
              <a:lnSpc>
                <a:spcPct val="80000"/>
              </a:lnSpc>
              <a:buFont typeface="Symbol" panose="05050102010706020507" pitchFamily="18" charset="2"/>
              <a:buNone/>
            </a:pPr>
            <a:endParaRPr lang="en-US" altLang="en-US" sz="800" dirty="0"/>
          </a:p>
          <a:p>
            <a:pPr lvl="1" eaLnBrk="1" hangingPunct="1">
              <a:lnSpc>
                <a:spcPct val="80000"/>
              </a:lnSpc>
            </a:pPr>
            <a:r>
              <a:rPr lang="en-US" altLang="en-US" dirty="0"/>
              <a:t>Definition of ergonomics</a:t>
            </a:r>
          </a:p>
          <a:p>
            <a:pPr lvl="1" eaLnBrk="1" hangingPunct="1">
              <a:lnSpc>
                <a:spcPct val="80000"/>
              </a:lnSpc>
              <a:buFont typeface="Wingdings" panose="05000000000000000000" pitchFamily="2" charset="2"/>
              <a:buNone/>
            </a:pPr>
            <a:endParaRPr lang="en-US" altLang="en-US" dirty="0"/>
          </a:p>
          <a:p>
            <a:pPr lvl="1" eaLnBrk="1" hangingPunct="1"/>
            <a:r>
              <a:rPr lang="en-US" altLang="en-US" dirty="0"/>
              <a:t>Workplace problems, injuries and losses due to ergonomic issues</a:t>
            </a:r>
          </a:p>
          <a:p>
            <a:pPr lvl="1" eaLnBrk="1" hangingPunct="1">
              <a:lnSpc>
                <a:spcPct val="80000"/>
              </a:lnSpc>
            </a:pPr>
            <a:endParaRPr lang="en-US" altLang="en-US" dirty="0"/>
          </a:p>
          <a:p>
            <a:pPr lvl="1" eaLnBrk="1" hangingPunct="1"/>
            <a:r>
              <a:rPr lang="en-US" altLang="en-US" dirty="0"/>
              <a:t>Types, signs and symptoms, and risk factors of musculoskeletal disorders (MSDs)</a:t>
            </a:r>
          </a:p>
          <a:p>
            <a:pPr lvl="1" eaLnBrk="1" hangingPunct="1">
              <a:lnSpc>
                <a:spcPct val="80000"/>
              </a:lnSpc>
            </a:pPr>
            <a:endParaRPr lang="en-US" altLang="en-US" dirty="0"/>
          </a:p>
          <a:p>
            <a:pPr lvl="1" eaLnBrk="1" hangingPunct="1">
              <a:lnSpc>
                <a:spcPct val="80000"/>
              </a:lnSpc>
            </a:pPr>
            <a:r>
              <a:rPr lang="en-US" altLang="en-US" dirty="0"/>
              <a:t>Common ergonomic stressors</a:t>
            </a:r>
          </a:p>
          <a:p>
            <a:pPr lvl="1" eaLnBrk="1" hangingPunct="1">
              <a:lnSpc>
                <a:spcPct val="80000"/>
              </a:lnSpc>
            </a:pPr>
            <a:endParaRPr lang="en-US" altLang="en-US" dirty="0"/>
          </a:p>
          <a:p>
            <a:pPr lvl="1" eaLnBrk="1" hangingPunct="1">
              <a:lnSpc>
                <a:spcPct val="80000"/>
              </a:lnSpc>
            </a:pPr>
            <a:r>
              <a:rPr lang="en-US" altLang="en-US" dirty="0"/>
              <a:t>Techniques to combat these stressors</a:t>
            </a:r>
          </a:p>
          <a:p>
            <a:pPr lvl="1" eaLnBrk="1" hangingPunct="1">
              <a:lnSpc>
                <a:spcPct val="80000"/>
              </a:lnSpc>
              <a:buFont typeface="Symbol" panose="05050102010706020507" pitchFamily="18" charset="2"/>
              <a:buNone/>
            </a:pPr>
            <a:endParaRPr lang="en-US" altLang="en-US" dirty="0"/>
          </a:p>
          <a:p>
            <a:pPr lvl="1" eaLnBrk="1" hangingPunct="1">
              <a:lnSpc>
                <a:spcPct val="80000"/>
              </a:lnSpc>
            </a:pPr>
            <a:r>
              <a:rPr lang="en-US" altLang="en-US" dirty="0"/>
              <a:t>NCDOL OSH Division perspective on ergonomics</a:t>
            </a:r>
          </a:p>
          <a:p>
            <a:pPr lvl="1" eaLnBrk="1" hangingPunct="1">
              <a:lnSpc>
                <a:spcPct val="80000"/>
              </a:lnSpc>
            </a:pPr>
            <a:endParaRPr lang="en-US" altLang="en-US" dirty="0"/>
          </a:p>
          <a:p>
            <a:pPr eaLnBrk="1" hangingPunct="1">
              <a:lnSpc>
                <a:spcPct val="8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22596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09600" y="457200"/>
            <a:ext cx="7924800" cy="762000"/>
          </a:xfrm>
        </p:spPr>
        <p:txBody>
          <a:bodyPr/>
          <a:lstStyle/>
          <a:p>
            <a:r>
              <a:rPr lang="en-US" altLang="en-US" dirty="0"/>
              <a:t>Environmental Stressors</a:t>
            </a:r>
          </a:p>
        </p:txBody>
      </p:sp>
      <p:sp>
        <p:nvSpPr>
          <p:cNvPr id="24579" name="Content Placeholder 4"/>
          <p:cNvSpPr>
            <a:spLocks noGrp="1"/>
          </p:cNvSpPr>
          <p:nvPr>
            <p:ph idx="1"/>
          </p:nvPr>
        </p:nvSpPr>
        <p:spPr>
          <a:xfrm>
            <a:off x="609600" y="1371600"/>
            <a:ext cx="7086600" cy="4724400"/>
          </a:xfrm>
        </p:spPr>
        <p:txBody>
          <a:bodyPr/>
          <a:lstStyle/>
          <a:p>
            <a:r>
              <a:rPr lang="en-US" altLang="en-US" dirty="0"/>
              <a:t>Temperature</a:t>
            </a:r>
          </a:p>
          <a:p>
            <a:endParaRPr lang="en-US" altLang="en-US" sz="800" dirty="0"/>
          </a:p>
          <a:p>
            <a:pPr lvl="1"/>
            <a:r>
              <a:rPr lang="en-US" altLang="en-US" i="1" dirty="0"/>
              <a:t>Physiological effects</a:t>
            </a:r>
          </a:p>
          <a:p>
            <a:pPr lvl="1"/>
            <a:endParaRPr lang="en-US" altLang="en-US" sz="800" i="1" dirty="0"/>
          </a:p>
          <a:p>
            <a:pPr lvl="1"/>
            <a:r>
              <a:rPr lang="en-US" altLang="en-US" i="1" dirty="0"/>
              <a:t>Heat</a:t>
            </a:r>
          </a:p>
          <a:p>
            <a:pPr lvl="1"/>
            <a:endParaRPr lang="en-US" altLang="en-US" sz="800" i="1" dirty="0"/>
          </a:p>
          <a:p>
            <a:pPr lvl="1"/>
            <a:r>
              <a:rPr lang="en-US" altLang="en-US" i="1" dirty="0"/>
              <a:t>Cold</a:t>
            </a:r>
          </a:p>
          <a:p>
            <a:pPr lvl="1"/>
            <a:endParaRPr lang="en-US" altLang="en-US" dirty="0"/>
          </a:p>
          <a:p>
            <a:pPr lvl="1"/>
            <a:endParaRPr lang="en-US" altLang="en-US" dirty="0"/>
          </a:p>
          <a:p>
            <a:r>
              <a:rPr lang="en-US" altLang="en-US" dirty="0"/>
              <a:t>Vibration</a:t>
            </a:r>
          </a:p>
          <a:p>
            <a:endParaRPr lang="en-US" altLang="en-US" sz="800" b="1" dirty="0"/>
          </a:p>
          <a:p>
            <a:pPr lvl="1"/>
            <a:r>
              <a:rPr lang="en-US" altLang="en-US" i="1" dirty="0"/>
              <a:t>Can damage small blood vessels and nerves</a:t>
            </a:r>
          </a:p>
          <a:p>
            <a:pPr lvl="1"/>
            <a:endParaRPr lang="en-US" altLang="en-US" dirty="0"/>
          </a:p>
          <a:p>
            <a:pPr lvl="1"/>
            <a:endParaRPr lang="en-US" altLang="en-US" dirty="0"/>
          </a:p>
        </p:txBody>
      </p:sp>
      <p:pic>
        <p:nvPicPr>
          <p:cNvPr id="2" name="Picture 1"/>
          <p:cNvPicPr>
            <a:picLocks noChangeAspect="1"/>
          </p:cNvPicPr>
          <p:nvPr/>
        </p:nvPicPr>
        <p:blipFill>
          <a:blip r:embed="rId3"/>
          <a:stretch>
            <a:fillRect/>
          </a:stretch>
        </p:blipFill>
        <p:spPr>
          <a:xfrm>
            <a:off x="7080530" y="1219200"/>
            <a:ext cx="1453869" cy="3352800"/>
          </a:xfrm>
          <a:prstGeom prst="rect">
            <a:avLst/>
          </a:prstGeom>
        </p:spPr>
      </p:pic>
    </p:spTree>
    <p:extLst>
      <p:ext uri="{BB962C8B-B14F-4D97-AF65-F5344CB8AC3E}">
        <p14:creationId xmlns:p14="http://schemas.microsoft.com/office/powerpoint/2010/main" val="3049206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idx="1"/>
          </p:nvPr>
        </p:nvSpPr>
        <p:spPr>
          <a:xfrm>
            <a:off x="609599" y="1371600"/>
            <a:ext cx="6705601" cy="4800600"/>
          </a:xfrm>
        </p:spPr>
        <p:txBody>
          <a:bodyPr>
            <a:normAutofit fontScale="92500" lnSpcReduction="10000"/>
          </a:bodyPr>
          <a:lstStyle/>
          <a:p>
            <a:pPr eaLnBrk="1" hangingPunct="1"/>
            <a:r>
              <a:rPr lang="en-US" altLang="en-US" b="1" dirty="0"/>
              <a:t>Hierarchy of Controls</a:t>
            </a:r>
          </a:p>
          <a:p>
            <a:pPr eaLnBrk="1" hangingPunct="1"/>
            <a:endParaRPr lang="en-US" altLang="en-US" sz="1000" b="1" dirty="0"/>
          </a:p>
          <a:p>
            <a:pPr lvl="1" eaLnBrk="1" hangingPunct="1"/>
            <a:r>
              <a:rPr lang="en-US" altLang="en-US" dirty="0"/>
              <a:t>Engineering Controls</a:t>
            </a:r>
          </a:p>
          <a:p>
            <a:pPr lvl="1" eaLnBrk="1" hangingPunct="1"/>
            <a:endParaRPr lang="en-US" altLang="en-US" sz="800" b="1" i="1" dirty="0"/>
          </a:p>
          <a:p>
            <a:pPr lvl="2" eaLnBrk="1" hangingPunct="1">
              <a:buFont typeface="Arial" panose="020B0604020202020204" pitchFamily="34" charset="0"/>
              <a:buChar char="•"/>
            </a:pPr>
            <a:r>
              <a:rPr lang="en-US" altLang="en-US" i="1" dirty="0"/>
              <a:t>Eliminate hazard</a:t>
            </a:r>
          </a:p>
          <a:p>
            <a:pPr lvl="2" eaLnBrk="1" hangingPunct="1">
              <a:buFont typeface="Arial" panose="020B0604020202020204" pitchFamily="34" charset="0"/>
              <a:buChar char="•"/>
            </a:pPr>
            <a:r>
              <a:rPr lang="en-US" altLang="en-US" i="1" dirty="0"/>
              <a:t>Physically change workstation</a:t>
            </a:r>
          </a:p>
          <a:p>
            <a:pPr lvl="2" eaLnBrk="1" hangingPunct="1">
              <a:buFont typeface="Arial" panose="020B0604020202020204" pitchFamily="34" charset="0"/>
              <a:buChar char="•"/>
            </a:pPr>
            <a:r>
              <a:rPr lang="en-US" altLang="en-US" i="1" dirty="0"/>
              <a:t>Add equipment and tools</a:t>
            </a:r>
          </a:p>
          <a:p>
            <a:pPr lvl="2" eaLnBrk="1" hangingPunct="1">
              <a:buFont typeface="Arial" panose="020B0604020202020204" pitchFamily="34" charset="0"/>
              <a:buChar char="•"/>
            </a:pPr>
            <a:r>
              <a:rPr lang="en-US" altLang="en-US" i="1" dirty="0"/>
              <a:t>Redesign products</a:t>
            </a:r>
          </a:p>
          <a:p>
            <a:pPr lvl="2" eaLnBrk="1" hangingPunct="1"/>
            <a:endParaRPr lang="en-US" altLang="en-US" sz="1400" dirty="0"/>
          </a:p>
          <a:p>
            <a:pPr lvl="1" eaLnBrk="1" hangingPunct="1"/>
            <a:r>
              <a:rPr lang="en-US" altLang="en-US" dirty="0"/>
              <a:t>Administrative Controls</a:t>
            </a:r>
          </a:p>
          <a:p>
            <a:pPr lvl="1" eaLnBrk="1" hangingPunct="1"/>
            <a:endParaRPr lang="en-US" altLang="en-US" sz="800" i="1" dirty="0"/>
          </a:p>
          <a:p>
            <a:pPr lvl="2" eaLnBrk="1" hangingPunct="1">
              <a:buFont typeface="Arial" panose="020B0604020202020204" pitchFamily="34" charset="0"/>
              <a:buChar char="•"/>
            </a:pPr>
            <a:r>
              <a:rPr lang="en-US" altLang="en-US" i="1" dirty="0"/>
              <a:t>Procedures to limit exposures to hazards</a:t>
            </a:r>
          </a:p>
          <a:p>
            <a:pPr lvl="2" eaLnBrk="1" hangingPunct="1">
              <a:buFont typeface="Arial" panose="020B0604020202020204" pitchFamily="34" charset="0"/>
              <a:buChar char="•"/>
            </a:pPr>
            <a:r>
              <a:rPr lang="en-US" altLang="en-US" i="1" dirty="0"/>
              <a:t>Work rules and techniques</a:t>
            </a:r>
          </a:p>
          <a:p>
            <a:pPr lvl="1" eaLnBrk="1" hangingPunct="1"/>
            <a:endParaRPr lang="en-US" altLang="en-US" sz="1400" i="1" dirty="0"/>
          </a:p>
          <a:p>
            <a:pPr lvl="1" eaLnBrk="1" hangingPunct="1"/>
            <a:r>
              <a:rPr lang="en-US" altLang="en-US" dirty="0"/>
              <a:t>Personal Protective Equipment (PPE)</a:t>
            </a:r>
          </a:p>
          <a:p>
            <a:pPr lvl="1" eaLnBrk="1" hangingPunct="1"/>
            <a:endParaRPr lang="en-US" altLang="en-US" sz="800" b="1" i="1" dirty="0"/>
          </a:p>
          <a:p>
            <a:pPr lvl="2" eaLnBrk="1" hangingPunct="1">
              <a:buFont typeface="Arial" panose="020B0604020202020204" pitchFamily="34" charset="0"/>
              <a:buChar char="•"/>
            </a:pPr>
            <a:r>
              <a:rPr lang="en-US" altLang="en-US" i="1" dirty="0"/>
              <a:t>Are back belts and wrist braces PPE?</a:t>
            </a:r>
          </a:p>
          <a:p>
            <a:pPr lvl="2" eaLnBrk="1" hangingPunct="1">
              <a:buFont typeface="Arial" panose="020B0604020202020204" pitchFamily="34" charset="0"/>
              <a:buChar char="•"/>
            </a:pPr>
            <a:endParaRPr lang="en-US" altLang="en-US" i="1" dirty="0"/>
          </a:p>
          <a:p>
            <a:pPr lvl="1" eaLnBrk="1" hangingPunct="1">
              <a:buFont typeface="Symbol" panose="05050102010706020507" pitchFamily="18" charset="2"/>
              <a:buNone/>
            </a:pPr>
            <a:r>
              <a:rPr lang="en-US" altLang="en-US" dirty="0"/>
              <a:t> </a:t>
            </a:r>
          </a:p>
          <a:p>
            <a:pPr lvl="1" eaLnBrk="1" hangingPunct="1">
              <a:buFont typeface="Arial" panose="020B0604020202020204" pitchFamily="34" charset="0"/>
              <a:buChar char="•"/>
            </a:pPr>
            <a:endParaRPr lang="en-US" altLang="en-US" dirty="0"/>
          </a:p>
          <a:p>
            <a:pPr lvl="2" eaLnBrk="1" hangingPunct="1">
              <a:buFont typeface="Arial" panose="020B0604020202020204" pitchFamily="34" charset="0"/>
              <a:buChar char="•"/>
            </a:pPr>
            <a:endParaRPr lang="en-US" altLang="en-US" dirty="0"/>
          </a:p>
          <a:p>
            <a:pPr lvl="1" eaLnBrk="1" hangingPunct="1">
              <a:buFont typeface="Arial" panose="020B0604020202020204" pitchFamily="34" charset="0"/>
              <a:buChar char="•"/>
            </a:pPr>
            <a:endParaRPr lang="en-US" altLang="en-US" dirty="0"/>
          </a:p>
          <a:p>
            <a:pPr lvl="1" eaLnBrk="1" hangingPunct="1"/>
            <a:endParaRPr lang="en-US" altLang="en-US" dirty="0"/>
          </a:p>
          <a:p>
            <a:pPr lvl="1" eaLnBrk="1" hangingPunct="1">
              <a:buFont typeface="Symbol" panose="05050102010706020507" pitchFamily="18" charset="2"/>
              <a:buNone/>
            </a:pPr>
            <a:endParaRPr lang="en-US" altLang="en-US" dirty="0"/>
          </a:p>
        </p:txBody>
      </p:sp>
      <p:sp>
        <p:nvSpPr>
          <p:cNvPr id="8" name="Rectangle 2"/>
          <p:cNvSpPr txBox="1">
            <a:spLocks noChangeArrowheads="1"/>
          </p:cNvSpPr>
          <p:nvPr/>
        </p:nvSpPr>
        <p:spPr bwMode="gray">
          <a:xfrm>
            <a:off x="609600" y="457200"/>
            <a:ext cx="5715000" cy="554038"/>
          </a:xfrm>
          <a:prstGeom prst="rect">
            <a:avLst/>
          </a:prstGeom>
          <a:noFill/>
          <a:ln w="9525">
            <a:noFill/>
            <a:miter lim="800000"/>
            <a:headEnd/>
            <a:tailEnd/>
          </a:ln>
        </p:spPr>
        <p:txBody>
          <a:bodyPr lIns="46038" tIns="0" rIns="46038" bIns="0" anchor="ctr">
            <a:spAutoFit/>
          </a:bodyPr>
          <a:lstStyle/>
          <a:p>
            <a:pPr>
              <a:defRPr/>
            </a:pPr>
            <a:r>
              <a:rPr lang="en-US" sz="3600" b="1" u="none" kern="0" dirty="0">
                <a:solidFill>
                  <a:srgbClr val="012447"/>
                </a:solidFill>
                <a:latin typeface="Avenir Next LT Pro Demi" panose="020B0704020202020204" pitchFamily="34" charset="0"/>
              </a:rPr>
              <a:t>Controlling</a:t>
            </a:r>
            <a:r>
              <a:rPr lang="en-US" sz="3600" b="1" u="none" kern="0" dirty="0">
                <a:solidFill>
                  <a:srgbClr val="012D9A"/>
                </a:solidFill>
                <a:latin typeface="Avenir Next LT Pro Demi" panose="020B0704020202020204" pitchFamily="34" charset="0"/>
              </a:rPr>
              <a:t> </a:t>
            </a:r>
            <a:r>
              <a:rPr lang="en-US" sz="3600" b="1" u="none" kern="0" dirty="0">
                <a:solidFill>
                  <a:srgbClr val="102447"/>
                </a:solidFill>
                <a:latin typeface="Avenir Next LT Pro Demi" panose="020B0704020202020204" pitchFamily="34" charset="0"/>
              </a:rPr>
              <a:t>Stressors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1371600"/>
            <a:ext cx="1143000" cy="4453131"/>
          </a:xfrm>
          <a:prstGeom prst="rect">
            <a:avLst/>
          </a:prstGeom>
        </p:spPr>
      </p:pic>
    </p:spTree>
    <p:extLst>
      <p:ext uri="{BB962C8B-B14F-4D97-AF65-F5344CB8AC3E}">
        <p14:creationId xmlns:p14="http://schemas.microsoft.com/office/powerpoint/2010/main" val="382400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457200"/>
            <a:ext cx="5715000" cy="554038"/>
          </a:xfrm>
        </p:spPr>
        <p:txBody>
          <a:bodyPr anchor="ctr">
            <a:noAutofit/>
          </a:bodyPr>
          <a:lstStyle/>
          <a:p>
            <a:pPr eaLnBrk="1" hangingPunct="1"/>
            <a:r>
              <a:rPr lang="en-US" altLang="en-US" sz="3600" dirty="0"/>
              <a:t>Controlling Stressors</a:t>
            </a:r>
          </a:p>
        </p:txBody>
      </p:sp>
      <p:sp>
        <p:nvSpPr>
          <p:cNvPr id="26627" name="Rectangle 3"/>
          <p:cNvSpPr>
            <a:spLocks noGrp="1" noChangeArrowheads="1"/>
          </p:cNvSpPr>
          <p:nvPr>
            <p:ph idx="1"/>
          </p:nvPr>
        </p:nvSpPr>
        <p:spPr>
          <a:xfrm>
            <a:off x="609600" y="1295400"/>
            <a:ext cx="7620000" cy="5105400"/>
          </a:xfrm>
        </p:spPr>
        <p:txBody>
          <a:bodyPr/>
          <a:lstStyle/>
          <a:p>
            <a:pPr eaLnBrk="1" hangingPunct="1"/>
            <a:r>
              <a:rPr lang="en-US" altLang="en-US" dirty="0"/>
              <a:t>Principles to consider when designing controls</a:t>
            </a:r>
          </a:p>
          <a:p>
            <a:pPr eaLnBrk="1" hangingPunct="1"/>
            <a:endParaRPr lang="en-US" altLang="en-US" sz="800" dirty="0"/>
          </a:p>
          <a:p>
            <a:pPr lvl="1" eaLnBrk="1" hangingPunct="1">
              <a:lnSpc>
                <a:spcPct val="120000"/>
              </a:lnSpc>
            </a:pPr>
            <a:r>
              <a:rPr lang="en-US" altLang="en-US" i="1" dirty="0"/>
              <a:t>Reduce force</a:t>
            </a:r>
          </a:p>
          <a:p>
            <a:pPr lvl="2" eaLnBrk="1" hangingPunct="1">
              <a:lnSpc>
                <a:spcPct val="150000"/>
              </a:lnSpc>
              <a:buFont typeface="Arial" panose="020B0604020202020204" pitchFamily="34" charset="0"/>
              <a:buChar char="•"/>
            </a:pPr>
            <a:r>
              <a:rPr lang="en-US" altLang="en-US" dirty="0"/>
              <a:t>Minimize weight that the employee must lift</a:t>
            </a:r>
          </a:p>
          <a:p>
            <a:pPr lvl="2" eaLnBrk="1" hangingPunct="1">
              <a:lnSpc>
                <a:spcPct val="150000"/>
              </a:lnSpc>
              <a:buFont typeface="Arial" panose="020B0604020202020204" pitchFamily="34" charset="0"/>
              <a:buChar char="•"/>
            </a:pPr>
            <a:r>
              <a:rPr lang="en-US" altLang="en-US" dirty="0"/>
              <a:t>Reduce friction when pushing/pulling</a:t>
            </a:r>
          </a:p>
          <a:p>
            <a:pPr lvl="1" eaLnBrk="1" hangingPunct="1">
              <a:lnSpc>
                <a:spcPct val="120000"/>
              </a:lnSpc>
            </a:pPr>
            <a:endParaRPr lang="en-US" altLang="en-US" dirty="0"/>
          </a:p>
          <a:p>
            <a:pPr eaLnBrk="1" hangingPunct="1">
              <a:lnSpc>
                <a:spcPct val="110000"/>
              </a:lnSpc>
            </a:pP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01" y="3200401"/>
            <a:ext cx="2194499" cy="2666999"/>
          </a:xfrm>
          <a:prstGeom prst="rect">
            <a:avLst/>
          </a:prstGeom>
        </p:spPr>
      </p:pic>
    </p:spTree>
    <p:extLst>
      <p:ext uri="{BB962C8B-B14F-4D97-AF65-F5344CB8AC3E}">
        <p14:creationId xmlns:p14="http://schemas.microsoft.com/office/powerpoint/2010/main" val="360573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50" y="2286000"/>
            <a:ext cx="4210050" cy="2724150"/>
          </a:xfrm>
          <a:prstGeom prst="rect">
            <a:avLst/>
          </a:prstGeom>
        </p:spPr>
      </p:pic>
      <p:sp>
        <p:nvSpPr>
          <p:cNvPr id="27650" name="Rectangle 2"/>
          <p:cNvSpPr>
            <a:spLocks noGrp="1" noChangeArrowheads="1"/>
          </p:cNvSpPr>
          <p:nvPr>
            <p:ph type="title"/>
          </p:nvPr>
        </p:nvSpPr>
        <p:spPr>
          <a:xfrm>
            <a:off x="609600" y="457200"/>
            <a:ext cx="5715000" cy="554038"/>
          </a:xfrm>
        </p:spPr>
        <p:txBody>
          <a:bodyPr anchor="ctr">
            <a:noAutofit/>
          </a:bodyPr>
          <a:lstStyle/>
          <a:p>
            <a:pPr eaLnBrk="1" hangingPunct="1"/>
            <a:r>
              <a:rPr lang="en-US" altLang="en-US" sz="3600" dirty="0"/>
              <a:t>Controlling Stressors</a:t>
            </a:r>
          </a:p>
        </p:txBody>
      </p:sp>
      <p:sp>
        <p:nvSpPr>
          <p:cNvPr id="27651" name="Rectangle 3"/>
          <p:cNvSpPr>
            <a:spLocks noGrp="1" noChangeArrowheads="1"/>
          </p:cNvSpPr>
          <p:nvPr>
            <p:ph idx="1"/>
          </p:nvPr>
        </p:nvSpPr>
        <p:spPr>
          <a:xfrm>
            <a:off x="609600" y="1143000"/>
            <a:ext cx="8077200" cy="5105400"/>
          </a:xfrm>
        </p:spPr>
        <p:txBody>
          <a:bodyPr/>
          <a:lstStyle/>
          <a:p>
            <a:pPr eaLnBrk="1" hangingPunct="1">
              <a:lnSpc>
                <a:spcPct val="120000"/>
              </a:lnSpc>
            </a:pPr>
            <a:r>
              <a:rPr lang="en-US" altLang="en-US" dirty="0"/>
              <a:t>Improve posture</a:t>
            </a:r>
          </a:p>
          <a:p>
            <a:pPr lvl="1" eaLnBrk="1" hangingPunct="1">
              <a:lnSpc>
                <a:spcPct val="150000"/>
              </a:lnSpc>
              <a:buFont typeface="Arial" panose="020B0604020202020204" pitchFamily="34" charset="0"/>
              <a:buChar char="-"/>
            </a:pPr>
            <a:r>
              <a:rPr lang="en-US" altLang="en-US" i="1" dirty="0"/>
              <a:t>Reduce reach distances</a:t>
            </a:r>
          </a:p>
          <a:p>
            <a:pPr lvl="1" eaLnBrk="1" hangingPunct="1">
              <a:lnSpc>
                <a:spcPct val="150000"/>
              </a:lnSpc>
              <a:buFont typeface="Arial" panose="020B0604020202020204" pitchFamily="34" charset="0"/>
              <a:buChar char="-"/>
            </a:pPr>
            <a:r>
              <a:rPr lang="en-US" altLang="en-US" i="1" dirty="0"/>
              <a:t>Choose appropriate tools</a:t>
            </a:r>
          </a:p>
          <a:p>
            <a:pPr eaLnBrk="1" hangingPunct="1">
              <a:lnSpc>
                <a:spcPct val="120000"/>
              </a:lnSpc>
            </a:pPr>
            <a:endParaRPr lang="en-US" altLang="en-US" sz="2400" i="1" dirty="0"/>
          </a:p>
          <a:p>
            <a:pPr eaLnBrk="1" hangingPunct="1">
              <a:lnSpc>
                <a:spcPct val="120000"/>
              </a:lnSpc>
            </a:pPr>
            <a:r>
              <a:rPr lang="en-US" altLang="en-US" dirty="0"/>
              <a:t>Vary motion</a:t>
            </a:r>
          </a:p>
          <a:p>
            <a:pPr lvl="1" eaLnBrk="1" hangingPunct="1">
              <a:lnSpc>
                <a:spcPct val="150000"/>
              </a:lnSpc>
              <a:buFont typeface="Arial" panose="020B0604020202020204" pitchFamily="34" charset="0"/>
              <a:buChar char="-"/>
            </a:pPr>
            <a:r>
              <a:rPr lang="en-US" altLang="en-US" i="1" dirty="0"/>
              <a:t>Avoid long-term static postures</a:t>
            </a:r>
          </a:p>
          <a:p>
            <a:pPr lvl="1" eaLnBrk="1" hangingPunct="1">
              <a:lnSpc>
                <a:spcPct val="150000"/>
              </a:lnSpc>
              <a:buFont typeface="Arial" panose="020B0604020202020204" pitchFamily="34" charset="0"/>
              <a:buChar char="-"/>
            </a:pPr>
            <a:r>
              <a:rPr lang="en-US" altLang="en-US" i="1" dirty="0"/>
              <a:t>Add variety to tasks</a:t>
            </a:r>
          </a:p>
          <a:p>
            <a:pPr lvl="1" eaLnBrk="1" hangingPunct="1">
              <a:lnSpc>
                <a:spcPct val="150000"/>
              </a:lnSpc>
              <a:buFont typeface="Arial" panose="020B0604020202020204" pitchFamily="34" charset="0"/>
              <a:buChar char="-"/>
            </a:pPr>
            <a:r>
              <a:rPr lang="en-US" altLang="en-US" i="1" dirty="0"/>
              <a:t>Avoid repetitive motions</a:t>
            </a:r>
          </a:p>
          <a:p>
            <a:pPr lvl="1" eaLnBrk="1" hangingPunct="1">
              <a:lnSpc>
                <a:spcPct val="150000"/>
              </a:lnSpc>
              <a:buFont typeface="Arial" panose="020B0604020202020204" pitchFamily="34" charset="0"/>
              <a:buChar char="-"/>
            </a:pPr>
            <a:r>
              <a:rPr lang="en-US" altLang="en-US" i="1" dirty="0"/>
              <a:t>Consider job rotation</a:t>
            </a:r>
          </a:p>
        </p:txBody>
      </p:sp>
    </p:spTree>
    <p:extLst>
      <p:ext uri="{BB962C8B-B14F-4D97-AF65-F5344CB8AC3E}">
        <p14:creationId xmlns:p14="http://schemas.microsoft.com/office/powerpoint/2010/main" val="119803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ctrTitle" sz="quarter"/>
          </p:nvPr>
        </p:nvSpPr>
        <p:spPr>
          <a:xfrm>
            <a:off x="980903" y="2917825"/>
            <a:ext cx="7401098" cy="700088"/>
          </a:xfrm>
        </p:spPr>
        <p:txBody>
          <a:bodyPr/>
          <a:lstStyle/>
          <a:p>
            <a:pPr algn="ctr"/>
            <a:r>
              <a:rPr lang="en-US" altLang="en-US" sz="4000" dirty="0"/>
              <a:t>Examples of Controls</a:t>
            </a:r>
          </a:p>
        </p:txBody>
      </p:sp>
    </p:spTree>
    <p:extLst>
      <p:ext uri="{BB962C8B-B14F-4D97-AF65-F5344CB8AC3E}">
        <p14:creationId xmlns:p14="http://schemas.microsoft.com/office/powerpoint/2010/main" val="395238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r>
              <a:rPr lang="en-US" altLang="en-US"/>
              <a:t>Workstation Design</a:t>
            </a:r>
          </a:p>
        </p:txBody>
      </p:sp>
      <p:sp>
        <p:nvSpPr>
          <p:cNvPr id="3" name="Content Placeholder 2"/>
          <p:cNvSpPr>
            <a:spLocks noGrp="1"/>
          </p:cNvSpPr>
          <p:nvPr>
            <p:ph idx="1"/>
          </p:nvPr>
        </p:nvSpPr>
        <p:spPr>
          <a:xfrm>
            <a:off x="609600" y="1219200"/>
            <a:ext cx="8001000" cy="4525963"/>
          </a:xfrm>
        </p:spPr>
        <p:txBody>
          <a:bodyPr/>
          <a:lstStyle/>
          <a:p>
            <a:pPr>
              <a:defRPr/>
            </a:pPr>
            <a:r>
              <a:rPr lang="en-US" dirty="0"/>
              <a:t>Work within preferred work zones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57375"/>
            <a:ext cx="3437792" cy="3724275"/>
          </a:xfrm>
          <a:prstGeom prst="rect">
            <a:avLst/>
          </a:prstGeom>
        </p:spPr>
      </p:pic>
      <p:pic>
        <p:nvPicPr>
          <p:cNvPr id="17" name="Picture 16"/>
          <p:cNvPicPr>
            <a:picLocks noChangeAspect="1"/>
          </p:cNvPicPr>
          <p:nvPr/>
        </p:nvPicPr>
        <p:blipFill>
          <a:blip r:embed="rId4"/>
          <a:stretch>
            <a:fillRect/>
          </a:stretch>
        </p:blipFill>
        <p:spPr>
          <a:xfrm>
            <a:off x="4419600" y="1704468"/>
            <a:ext cx="4029139" cy="3846990"/>
          </a:xfrm>
          <a:prstGeom prst="rect">
            <a:avLst/>
          </a:prstGeom>
        </p:spPr>
      </p:pic>
    </p:spTree>
    <p:extLst>
      <p:ext uri="{BB962C8B-B14F-4D97-AF65-F5344CB8AC3E}">
        <p14:creationId xmlns:p14="http://schemas.microsoft.com/office/powerpoint/2010/main" val="2104564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Reposition the work height</a:t>
            </a:r>
          </a:p>
        </p:txBody>
      </p:sp>
      <p:sp>
        <p:nvSpPr>
          <p:cNvPr id="5" name="Title 3"/>
          <p:cNvSpPr txBox="1">
            <a:spLocks/>
          </p:cNvSpPr>
          <p:nvPr/>
        </p:nvSpPr>
        <p:spPr bwMode="gray">
          <a:xfrm>
            <a:off x="609600" y="457200"/>
            <a:ext cx="6705600" cy="549275"/>
          </a:xfrm>
          <a:prstGeom prst="rect">
            <a:avLst/>
          </a:prstGeom>
          <a:noFill/>
          <a:ln w="9525">
            <a:noFill/>
            <a:miter lim="800000"/>
            <a:headEnd/>
            <a:tailEnd/>
          </a:ln>
        </p:spPr>
        <p:txBody>
          <a:bodyPr wrap="square" lIns="46038" tIns="0" rIns="46038" bIns="0">
            <a:spAutoFit/>
          </a:bodyPr>
          <a:lstStyle/>
          <a:p>
            <a:pPr eaLnBrk="0" hangingPunct="0">
              <a:defRPr/>
            </a:pPr>
            <a:r>
              <a:rPr lang="en-US" sz="3600" b="1" u="none" kern="0" dirty="0">
                <a:solidFill>
                  <a:srgbClr val="102447"/>
                </a:solidFill>
                <a:latin typeface="Avenir Next LT Pro Demi" panose="020B0704020202020204" pitchFamily="34" charset="0"/>
                <a:ea typeface="+mj-ea"/>
                <a:cs typeface="+mj-cs"/>
              </a:rPr>
              <a:t>Workstation Design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8800"/>
            <a:ext cx="2303867" cy="40927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52600"/>
            <a:ext cx="2286000" cy="4066033"/>
          </a:xfrm>
          <a:prstGeom prst="rect">
            <a:avLst/>
          </a:prstGeom>
        </p:spPr>
      </p:pic>
    </p:spTree>
    <p:extLst>
      <p:ext uri="{BB962C8B-B14F-4D97-AF65-F5344CB8AC3E}">
        <p14:creationId xmlns:p14="http://schemas.microsoft.com/office/powerpoint/2010/main" val="5229271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609600" y="457200"/>
            <a:ext cx="8229600" cy="554038"/>
          </a:xfrm>
        </p:spPr>
        <p:txBody>
          <a:bodyPr>
            <a:noAutofit/>
          </a:bodyPr>
          <a:lstStyle/>
          <a:p>
            <a:r>
              <a:rPr lang="en-US" altLang="en-US" sz="3600" dirty="0"/>
              <a:t>Workstation Design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614" y="2438400"/>
            <a:ext cx="4808186" cy="27046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9798" y="1801011"/>
            <a:ext cx="2238402" cy="3979382"/>
          </a:xfrm>
          <a:prstGeom prst="rect">
            <a:avLst/>
          </a:prstGeom>
        </p:spPr>
      </p:pic>
      <p:sp>
        <p:nvSpPr>
          <p:cNvPr id="6" name="Content Placeholder 2"/>
          <p:cNvSpPr>
            <a:spLocks noGrp="1"/>
          </p:cNvSpPr>
          <p:nvPr>
            <p:ph idx="1"/>
          </p:nvPr>
        </p:nvSpPr>
        <p:spPr>
          <a:xfrm>
            <a:off x="583873" y="1219200"/>
            <a:ext cx="8001000" cy="4724400"/>
          </a:xfrm>
        </p:spPr>
        <p:txBody>
          <a:bodyPr/>
          <a:lstStyle/>
          <a:p>
            <a:pPr>
              <a:defRPr/>
            </a:pPr>
            <a:r>
              <a:rPr lang="en-US" dirty="0"/>
              <a:t>Store heavier items within close reach</a:t>
            </a:r>
          </a:p>
        </p:txBody>
      </p:sp>
    </p:spTree>
    <p:extLst>
      <p:ext uri="{BB962C8B-B14F-4D97-AF65-F5344CB8AC3E}">
        <p14:creationId xmlns:p14="http://schemas.microsoft.com/office/powerpoint/2010/main" val="1422897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normAutofit/>
          </a:bodyPr>
          <a:lstStyle/>
          <a:p>
            <a:r>
              <a:rPr lang="en-US" altLang="en-US" sz="3600" dirty="0"/>
              <a:t>Workstation Design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342" y="1295400"/>
            <a:ext cx="2469058" cy="4389437"/>
          </a:xfrm>
          <a:prstGeom prst="rect">
            <a:avLst/>
          </a:prstGeom>
        </p:spPr>
      </p:pic>
      <p:sp>
        <p:nvSpPr>
          <p:cNvPr id="5" name="Content Placeholder 2"/>
          <p:cNvSpPr>
            <a:spLocks noGrp="1"/>
          </p:cNvSpPr>
          <p:nvPr>
            <p:ph idx="1"/>
          </p:nvPr>
        </p:nvSpPr>
        <p:spPr>
          <a:xfrm>
            <a:off x="621102" y="1295400"/>
            <a:ext cx="8001000" cy="4724400"/>
          </a:xfrm>
        </p:spPr>
        <p:txBody>
          <a:bodyPr/>
          <a:lstStyle/>
          <a:p>
            <a:pPr>
              <a:defRPr/>
            </a:pPr>
            <a:r>
              <a:rPr lang="en-US" dirty="0"/>
              <a:t>Use anti-fatigue mats</a:t>
            </a:r>
          </a:p>
        </p:txBody>
      </p:sp>
    </p:spTree>
    <p:extLst>
      <p:ext uri="{BB962C8B-B14F-4D97-AF65-F5344CB8AC3E}">
        <p14:creationId xmlns:p14="http://schemas.microsoft.com/office/powerpoint/2010/main" val="3636080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noAutofit/>
          </a:bodyPr>
          <a:lstStyle/>
          <a:p>
            <a:r>
              <a:rPr lang="en-US" altLang="en-US" sz="3600" dirty="0"/>
              <a:t>Workstation Design</a:t>
            </a:r>
          </a:p>
        </p:txBody>
      </p:sp>
      <p:sp>
        <p:nvSpPr>
          <p:cNvPr id="3" name="Content Placeholder 2"/>
          <p:cNvSpPr>
            <a:spLocks noGrp="1"/>
          </p:cNvSpPr>
          <p:nvPr>
            <p:ph idx="1"/>
          </p:nvPr>
        </p:nvSpPr>
        <p:spPr/>
        <p:txBody>
          <a:bodyPr/>
          <a:lstStyle/>
          <a:p>
            <a:r>
              <a:rPr lang="en-US" sz="2800" dirty="0"/>
              <a:t>Computer workstation and adjustable chair</a:t>
            </a:r>
          </a:p>
          <a:p>
            <a:pPr lvl="1">
              <a:lnSpc>
                <a:spcPct val="150000"/>
              </a:lnSpc>
            </a:pPr>
            <a:r>
              <a:rPr lang="en-US" sz="2400" dirty="0"/>
              <a:t>Position top of monitor at or just below eye level</a:t>
            </a:r>
          </a:p>
          <a:p>
            <a:pPr lvl="1">
              <a:lnSpc>
                <a:spcPct val="150000"/>
              </a:lnSpc>
            </a:pPr>
            <a:r>
              <a:rPr lang="en-US" sz="2400" dirty="0"/>
              <a:t>Keep head and neck balanced and in-line with torso</a:t>
            </a:r>
          </a:p>
          <a:p>
            <a:pPr lvl="1">
              <a:lnSpc>
                <a:spcPct val="150000"/>
              </a:lnSpc>
            </a:pPr>
            <a:r>
              <a:rPr lang="en-US" sz="2400" dirty="0"/>
              <a:t>Keep shoulders relaxed and lower back supported</a:t>
            </a:r>
          </a:p>
          <a:p>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546075"/>
            <a:ext cx="1676400" cy="2132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552706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57200"/>
            <a:ext cx="3124200" cy="554038"/>
          </a:xfrm>
        </p:spPr>
        <p:txBody>
          <a:bodyPr anchor="ctr"/>
          <a:lstStyle/>
          <a:p>
            <a:pPr eaLnBrk="1" hangingPunct="1"/>
            <a:r>
              <a:rPr lang="en-US" altLang="en-US" dirty="0"/>
              <a:t>Definitions</a:t>
            </a:r>
          </a:p>
        </p:txBody>
      </p:sp>
      <p:sp>
        <p:nvSpPr>
          <p:cNvPr id="6147" name="Rectangle 3"/>
          <p:cNvSpPr>
            <a:spLocks noGrp="1" noChangeArrowheads="1"/>
          </p:cNvSpPr>
          <p:nvPr>
            <p:ph idx="1"/>
          </p:nvPr>
        </p:nvSpPr>
        <p:spPr>
          <a:xfrm>
            <a:off x="609600" y="1346662"/>
            <a:ext cx="8001000" cy="3311718"/>
          </a:xfrm>
        </p:spPr>
        <p:txBody>
          <a:bodyPr/>
          <a:lstStyle/>
          <a:p>
            <a:pPr eaLnBrk="1" hangingPunct="1">
              <a:defRPr/>
            </a:pPr>
            <a:r>
              <a:rPr lang="en-US" b="1" dirty="0"/>
              <a:t>Ergonomics</a:t>
            </a:r>
          </a:p>
          <a:p>
            <a:pPr eaLnBrk="1" hangingPunct="1">
              <a:defRPr/>
            </a:pPr>
            <a:endParaRPr lang="en-US" sz="1000" dirty="0"/>
          </a:p>
          <a:p>
            <a:pPr lvl="1" eaLnBrk="1" hangingPunct="1">
              <a:defRPr/>
            </a:pPr>
            <a:r>
              <a:rPr lang="en-US" dirty="0"/>
              <a:t>Greek derivation</a:t>
            </a:r>
          </a:p>
          <a:p>
            <a:pPr lvl="1" eaLnBrk="1" hangingPunct="1">
              <a:defRPr/>
            </a:pPr>
            <a:endParaRPr lang="en-US" sz="800" dirty="0"/>
          </a:p>
          <a:p>
            <a:pPr lvl="2" eaLnBrk="1" hangingPunct="1">
              <a:buFont typeface="Arial" charset="0"/>
              <a:buChar char="•"/>
              <a:defRPr/>
            </a:pPr>
            <a:r>
              <a:rPr lang="en-US" i="1" dirty="0"/>
              <a:t>Ergo (work)</a:t>
            </a:r>
          </a:p>
          <a:p>
            <a:pPr lvl="2" eaLnBrk="1" hangingPunct="1">
              <a:buFont typeface="Arial" charset="0"/>
              <a:buChar char="•"/>
              <a:defRPr/>
            </a:pPr>
            <a:endParaRPr lang="en-US" sz="1000" i="1" dirty="0"/>
          </a:p>
          <a:p>
            <a:pPr lvl="2" eaLnBrk="1" hangingPunct="1">
              <a:buFont typeface="Arial" charset="0"/>
              <a:buChar char="•"/>
              <a:defRPr/>
            </a:pPr>
            <a:r>
              <a:rPr lang="en-US" i="1" dirty="0" err="1"/>
              <a:t>Nomos</a:t>
            </a:r>
            <a:r>
              <a:rPr lang="en-US" i="1" dirty="0"/>
              <a:t> (law)</a:t>
            </a:r>
          </a:p>
          <a:p>
            <a:pPr lvl="2" eaLnBrk="1" hangingPunct="1">
              <a:defRPr/>
            </a:pPr>
            <a:endParaRPr lang="en-US" sz="1000" dirty="0"/>
          </a:p>
          <a:p>
            <a:pPr lvl="2" eaLnBrk="1" hangingPunct="1">
              <a:defRPr/>
            </a:pPr>
            <a:endParaRPr lang="en-US" sz="1000" dirty="0"/>
          </a:p>
          <a:p>
            <a:pPr lvl="1" eaLnBrk="1" hangingPunct="1">
              <a:defRPr/>
            </a:pPr>
            <a:r>
              <a:rPr lang="en-US" dirty="0"/>
              <a:t>Interfacing man, machine and environment to optimize safety, productivity and comfort</a:t>
            </a:r>
          </a:p>
          <a:p>
            <a:pPr lvl="1" eaLnBrk="1" hangingPunct="1">
              <a:defRPr/>
            </a:pPr>
            <a:endParaRPr lang="en-US" dirty="0"/>
          </a:p>
        </p:txBody>
      </p:sp>
      <p:sp>
        <p:nvSpPr>
          <p:cNvPr id="10" name="TextBox 9"/>
          <p:cNvSpPr txBox="1"/>
          <p:nvPr/>
        </p:nvSpPr>
        <p:spPr>
          <a:xfrm>
            <a:off x="1371600" y="4658380"/>
            <a:ext cx="6324600" cy="523220"/>
          </a:xfrm>
          <a:prstGeom prst="rect">
            <a:avLst/>
          </a:prstGeom>
          <a:noFill/>
        </p:spPr>
        <p:txBody>
          <a:bodyPr wrap="square" rtlCol="0">
            <a:spAutoFit/>
          </a:bodyPr>
          <a:lstStyle/>
          <a:p>
            <a:pPr lvl="1" algn="ctr" eaLnBrk="1" hangingPunct="1">
              <a:defRPr/>
            </a:pPr>
            <a:r>
              <a:rPr lang="en-US" sz="2800" i="1" u="none" dirty="0">
                <a:solidFill>
                  <a:srgbClr val="990033"/>
                </a:solidFill>
                <a:latin typeface="Arial" panose="020B0604020202020204" pitchFamily="34" charset="0"/>
                <a:cs typeface="Arial" panose="020B0604020202020204" pitchFamily="34" charset="0"/>
              </a:rPr>
              <a:t>“</a:t>
            </a:r>
            <a:r>
              <a:rPr lang="en-US" sz="2800" b="1" i="1" u="none" dirty="0">
                <a:solidFill>
                  <a:srgbClr val="990033"/>
                </a:solidFill>
                <a:latin typeface="Arial" panose="020B0604020202020204" pitchFamily="34" charset="0"/>
                <a:cs typeface="Arial" panose="020B0604020202020204" pitchFamily="34" charset="0"/>
              </a:rPr>
              <a:t>Fitting the task to the human”</a:t>
            </a:r>
          </a:p>
        </p:txBody>
      </p:sp>
    </p:spTree>
    <p:extLst>
      <p:ext uri="{BB962C8B-B14F-4D97-AF65-F5344CB8AC3E}">
        <p14:creationId xmlns:p14="http://schemas.microsoft.com/office/powerpoint/2010/main" val="3569900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noAutofit/>
          </a:bodyPr>
          <a:lstStyle/>
          <a:p>
            <a:r>
              <a:rPr lang="en-US" altLang="en-US" sz="3600" dirty="0"/>
              <a:t>Workstation Design</a:t>
            </a:r>
          </a:p>
        </p:txBody>
      </p:sp>
      <p:sp>
        <p:nvSpPr>
          <p:cNvPr id="3" name="Content Placeholder 2"/>
          <p:cNvSpPr>
            <a:spLocks noGrp="1"/>
          </p:cNvSpPr>
          <p:nvPr>
            <p:ph idx="1"/>
          </p:nvPr>
        </p:nvSpPr>
        <p:spPr>
          <a:xfrm>
            <a:off x="609600" y="1396538"/>
            <a:ext cx="8001000" cy="5004262"/>
          </a:xfrm>
        </p:spPr>
        <p:txBody>
          <a:bodyPr/>
          <a:lstStyle/>
          <a:p>
            <a:pPr lvl="1">
              <a:lnSpc>
                <a:spcPct val="150000"/>
              </a:lnSpc>
            </a:pPr>
            <a:r>
              <a:rPr lang="en-US" sz="2400" dirty="0"/>
              <a:t>Keep elbows close to body </a:t>
            </a:r>
          </a:p>
          <a:p>
            <a:pPr lvl="1">
              <a:lnSpc>
                <a:spcPct val="150000"/>
              </a:lnSpc>
            </a:pPr>
            <a:r>
              <a:rPr lang="en-US" sz="2400" dirty="0"/>
              <a:t>Maintain wrists and hands in line with forearms</a:t>
            </a:r>
          </a:p>
          <a:p>
            <a:pPr lvl="1">
              <a:lnSpc>
                <a:spcPct val="150000"/>
              </a:lnSpc>
            </a:pPr>
            <a:r>
              <a:rPr lang="en-US" sz="2400" dirty="0"/>
              <a:t>Allow adequate room for keyboard and mouse</a:t>
            </a:r>
          </a:p>
          <a:p>
            <a:pPr lvl="1">
              <a:lnSpc>
                <a:spcPct val="150000"/>
              </a:lnSpc>
            </a:pPr>
            <a:r>
              <a:rPr lang="en-US" sz="2400" dirty="0"/>
              <a:t>Keep feet flat on the floor or use footrest</a:t>
            </a:r>
          </a:p>
          <a:p>
            <a:pPr lvl="1">
              <a:lnSpc>
                <a:spcPct val="150000"/>
              </a:lnSpc>
            </a:pPr>
            <a:endParaRPr lang="en-US" dirty="0"/>
          </a:p>
          <a:p>
            <a:pPr marL="0" indent="0">
              <a:buNone/>
              <a:defRPr/>
            </a:pPr>
            <a:endParaRPr lang="en-US" sz="2400" dirty="0"/>
          </a:p>
          <a:p>
            <a:pPr lvl="1">
              <a:lnSpc>
                <a:spcPct val="150000"/>
              </a:lnSpc>
            </a:pPr>
            <a:endParaRPr lang="en-US" dirty="0"/>
          </a:p>
          <a:p>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61503"/>
            <a:ext cx="1752600" cy="22296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79375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noAutofit/>
          </a:bodyPr>
          <a:lstStyle/>
          <a:p>
            <a:r>
              <a:rPr lang="en-US" altLang="en-US" sz="3600" dirty="0"/>
              <a:t>Manual Material Handling</a:t>
            </a:r>
          </a:p>
        </p:txBody>
      </p:sp>
      <p:sp>
        <p:nvSpPr>
          <p:cNvPr id="3" name="Content Placeholder 2"/>
          <p:cNvSpPr>
            <a:spLocks noGrp="1"/>
          </p:cNvSpPr>
          <p:nvPr>
            <p:ph idx="1"/>
          </p:nvPr>
        </p:nvSpPr>
        <p:spPr/>
        <p:txBody>
          <a:bodyPr/>
          <a:lstStyle/>
          <a:p>
            <a:r>
              <a:rPr lang="en-US" sz="2800" dirty="0"/>
              <a:t>Use vacuum lift assist</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905000"/>
            <a:ext cx="4953000" cy="3989376"/>
          </a:xfrm>
          <a:prstGeom prst="rect">
            <a:avLst/>
          </a:prstGeom>
        </p:spPr>
      </p:pic>
    </p:spTree>
    <p:extLst>
      <p:ext uri="{BB962C8B-B14F-4D97-AF65-F5344CB8AC3E}">
        <p14:creationId xmlns:p14="http://schemas.microsoft.com/office/powerpoint/2010/main" val="6856893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noAutofit/>
          </a:bodyPr>
          <a:lstStyle/>
          <a:p>
            <a:r>
              <a:rPr lang="en-US" altLang="en-US" sz="3600" dirty="0"/>
              <a:t>Manual Material Handling</a:t>
            </a:r>
          </a:p>
        </p:txBody>
      </p:sp>
      <p:sp>
        <p:nvSpPr>
          <p:cNvPr id="3" name="Content Placeholder 2"/>
          <p:cNvSpPr>
            <a:spLocks noGrp="1"/>
          </p:cNvSpPr>
          <p:nvPr>
            <p:ph idx="1"/>
          </p:nvPr>
        </p:nvSpPr>
        <p:spPr/>
        <p:txBody>
          <a:bodyPr/>
          <a:lstStyle/>
          <a:p>
            <a:r>
              <a:rPr lang="en-US" sz="2800" dirty="0"/>
              <a:t>Utilize two-person lift</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015212"/>
            <a:ext cx="4616760" cy="3669444"/>
          </a:xfrm>
          <a:prstGeom prst="rect">
            <a:avLst/>
          </a:prstGeom>
        </p:spPr>
      </p:pic>
    </p:spTree>
    <p:extLst>
      <p:ext uri="{BB962C8B-B14F-4D97-AF65-F5344CB8AC3E}">
        <p14:creationId xmlns:p14="http://schemas.microsoft.com/office/powerpoint/2010/main" val="12206990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noAutofit/>
          </a:bodyPr>
          <a:lstStyle/>
          <a:p>
            <a:r>
              <a:rPr lang="en-US" altLang="en-US" sz="3600" dirty="0"/>
              <a:t>Manual Material Handling</a:t>
            </a:r>
          </a:p>
        </p:txBody>
      </p:sp>
      <p:sp>
        <p:nvSpPr>
          <p:cNvPr id="6" name="Content Placeholder 5"/>
          <p:cNvSpPr>
            <a:spLocks noGrp="1"/>
          </p:cNvSpPr>
          <p:nvPr>
            <p:ph idx="1"/>
          </p:nvPr>
        </p:nvSpPr>
        <p:spPr>
          <a:xfrm>
            <a:off x="609600" y="1371600"/>
            <a:ext cx="8001000" cy="4724400"/>
          </a:xfrm>
        </p:spPr>
        <p:txBody>
          <a:bodyPr/>
          <a:lstStyle/>
          <a:p>
            <a:r>
              <a:rPr lang="en-US" sz="2800" dirty="0"/>
              <a:t>Use carts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380980"/>
            <a:ext cx="3593042" cy="2667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173" y="2380980"/>
            <a:ext cx="2873227" cy="2667270"/>
          </a:xfrm>
          <a:prstGeom prst="rect">
            <a:avLst/>
          </a:prstGeom>
        </p:spPr>
      </p:pic>
      <p:sp>
        <p:nvSpPr>
          <p:cNvPr id="5" name="Rectangle 4"/>
          <p:cNvSpPr/>
          <p:nvPr/>
        </p:nvSpPr>
        <p:spPr>
          <a:xfrm>
            <a:off x="1283282" y="5314890"/>
            <a:ext cx="6577442" cy="400110"/>
          </a:xfrm>
          <a:prstGeom prst="rect">
            <a:avLst/>
          </a:prstGeom>
          <a:noFill/>
        </p:spPr>
        <p:txBody>
          <a:bodyPr wrap="none" lIns="91440" tIns="45720" rIns="91440" bIns="45720">
            <a:spAutoFit/>
          </a:bodyPr>
          <a:lstStyle/>
          <a:p>
            <a:pPr algn="ctr"/>
            <a:r>
              <a:rPr lang="en-US" sz="2000" i="1" u="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Move, reposition and lift up to 1750 pounds with this cart</a:t>
            </a:r>
            <a:endParaRPr lang="en-US" sz="2000" i="1" u="none"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ight Arrow 8"/>
          <p:cNvSpPr/>
          <p:nvPr/>
        </p:nvSpPr>
        <p:spPr bwMode="auto">
          <a:xfrm>
            <a:off x="3886200" y="3962400"/>
            <a:ext cx="2057400" cy="238395"/>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353043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noAutofit/>
          </a:bodyPr>
          <a:lstStyle/>
          <a:p>
            <a:r>
              <a:rPr lang="en-US" altLang="en-US" sz="3600" dirty="0"/>
              <a:t>Manual Material Handling</a:t>
            </a:r>
          </a:p>
        </p:txBody>
      </p:sp>
      <p:sp>
        <p:nvSpPr>
          <p:cNvPr id="3" name="Content Placeholder 2"/>
          <p:cNvSpPr>
            <a:spLocks noGrp="1"/>
          </p:cNvSpPr>
          <p:nvPr>
            <p:ph idx="1"/>
          </p:nvPr>
        </p:nvSpPr>
        <p:spPr/>
        <p:txBody>
          <a:bodyPr/>
          <a:lstStyle/>
          <a:p>
            <a:r>
              <a:rPr lang="en-US" sz="2800" dirty="0"/>
              <a:t>Keep wheels well maintained</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621" y="1960961"/>
            <a:ext cx="2841882" cy="3677839"/>
          </a:xfrm>
          <a:prstGeom prst="rect">
            <a:avLst/>
          </a:prstGeom>
        </p:spPr>
      </p:pic>
    </p:spTree>
    <p:extLst>
      <p:ext uri="{BB962C8B-B14F-4D97-AF65-F5344CB8AC3E}">
        <p14:creationId xmlns:p14="http://schemas.microsoft.com/office/powerpoint/2010/main" val="24553977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en-US" altLang="en-US" dirty="0"/>
              <a:t>Hand Tools</a:t>
            </a:r>
          </a:p>
        </p:txBody>
      </p:sp>
      <p:sp>
        <p:nvSpPr>
          <p:cNvPr id="3" name="Content Placeholder 2"/>
          <p:cNvSpPr>
            <a:spLocks noGrp="1"/>
          </p:cNvSpPr>
          <p:nvPr>
            <p:ph idx="1"/>
          </p:nvPr>
        </p:nvSpPr>
        <p:spPr/>
        <p:txBody>
          <a:bodyPr/>
          <a:lstStyle/>
          <a:p>
            <a:r>
              <a:rPr lang="en-US" sz="2800" dirty="0"/>
              <a:t>Use power tools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295400"/>
            <a:ext cx="4343400" cy="4343400"/>
          </a:xfrm>
          <a:prstGeom prst="rect">
            <a:avLst/>
          </a:prstGeom>
        </p:spPr>
      </p:pic>
    </p:spTree>
    <p:extLst>
      <p:ext uri="{BB962C8B-B14F-4D97-AF65-F5344CB8AC3E}">
        <p14:creationId xmlns:p14="http://schemas.microsoft.com/office/powerpoint/2010/main" val="3056891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r>
              <a:rPr lang="en-US" altLang="en-US" dirty="0"/>
              <a:t>Hand Tools</a:t>
            </a:r>
          </a:p>
        </p:txBody>
      </p:sp>
      <p:sp>
        <p:nvSpPr>
          <p:cNvPr id="3" name="Content Placeholder 2"/>
          <p:cNvSpPr>
            <a:spLocks noGrp="1"/>
          </p:cNvSpPr>
          <p:nvPr>
            <p:ph idx="1"/>
          </p:nvPr>
        </p:nvSpPr>
        <p:spPr/>
        <p:txBody>
          <a:bodyPr/>
          <a:lstStyle/>
          <a:p>
            <a:r>
              <a:rPr lang="en-US" sz="2800" dirty="0"/>
              <a:t>Use tool balancers</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376887"/>
            <a:ext cx="2286000" cy="4409026"/>
          </a:xfrm>
          <a:prstGeom prst="rect">
            <a:avLst/>
          </a:prstGeom>
        </p:spPr>
      </p:pic>
    </p:spTree>
    <p:extLst>
      <p:ext uri="{BB962C8B-B14F-4D97-AF65-F5344CB8AC3E}">
        <p14:creationId xmlns:p14="http://schemas.microsoft.com/office/powerpoint/2010/main" val="27302930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altLang="en-US" dirty="0"/>
              <a:t>Hand Tools</a:t>
            </a:r>
          </a:p>
        </p:txBody>
      </p:sp>
      <p:sp>
        <p:nvSpPr>
          <p:cNvPr id="44036" name="Content Placeholder 5"/>
          <p:cNvSpPr>
            <a:spLocks noGrp="1"/>
          </p:cNvSpPr>
          <p:nvPr>
            <p:ph idx="1"/>
          </p:nvPr>
        </p:nvSpPr>
        <p:spPr/>
        <p:txBody>
          <a:bodyPr/>
          <a:lstStyle/>
          <a:p>
            <a:r>
              <a:rPr lang="en-US" sz="2800" dirty="0"/>
              <a:t>Use power grip rather than pinch</a:t>
            </a:r>
          </a:p>
          <a:p>
            <a:endParaRPr lang="en-US" altLang="en-US" dirty="0"/>
          </a:p>
          <a:p>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82870"/>
            <a:ext cx="4361766" cy="15809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80073" y="2456373"/>
            <a:ext cx="3860217" cy="2895163"/>
          </a:xfrm>
          <a:prstGeom prst="rect">
            <a:avLst/>
          </a:prstGeom>
        </p:spPr>
      </p:pic>
      <p:sp>
        <p:nvSpPr>
          <p:cNvPr id="5" name="TextBox 4"/>
          <p:cNvSpPr txBox="1"/>
          <p:nvPr/>
        </p:nvSpPr>
        <p:spPr>
          <a:xfrm>
            <a:off x="1202911" y="3903954"/>
            <a:ext cx="3292889" cy="400110"/>
          </a:xfrm>
          <a:prstGeom prst="rect">
            <a:avLst/>
          </a:prstGeom>
          <a:noFill/>
        </p:spPr>
        <p:txBody>
          <a:bodyPr wrap="none" rtlCol="0">
            <a:spAutoFit/>
          </a:bodyPr>
          <a:lstStyle/>
          <a:p>
            <a:r>
              <a:rPr lang="en-US" sz="2000" u="none" dirty="0">
                <a:latin typeface="+mn-lt"/>
              </a:rPr>
              <a:t>Longer Screwdriver Handle</a:t>
            </a:r>
          </a:p>
        </p:txBody>
      </p:sp>
      <p:sp>
        <p:nvSpPr>
          <p:cNvPr id="8" name="Up Arrow 7"/>
          <p:cNvSpPr/>
          <p:nvPr/>
        </p:nvSpPr>
        <p:spPr bwMode="auto">
          <a:xfrm>
            <a:off x="2590800" y="3393742"/>
            <a:ext cx="228600" cy="510212"/>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3" name="TextBox 12"/>
          <p:cNvSpPr txBox="1"/>
          <p:nvPr/>
        </p:nvSpPr>
        <p:spPr>
          <a:xfrm>
            <a:off x="1194954" y="5410367"/>
            <a:ext cx="4443845" cy="400110"/>
          </a:xfrm>
          <a:prstGeom prst="rect">
            <a:avLst/>
          </a:prstGeom>
          <a:noFill/>
        </p:spPr>
        <p:txBody>
          <a:bodyPr wrap="none" rtlCol="0">
            <a:spAutoFit/>
          </a:bodyPr>
          <a:lstStyle/>
          <a:p>
            <a:r>
              <a:rPr lang="en-US" sz="2000" u="none" dirty="0">
                <a:latin typeface="+mn-lt"/>
              </a:rPr>
              <a:t>Shorter “Stubby” Screwdriver Handle</a:t>
            </a:r>
          </a:p>
        </p:txBody>
      </p:sp>
      <p:sp>
        <p:nvSpPr>
          <p:cNvPr id="14" name="Up Arrow 13"/>
          <p:cNvSpPr/>
          <p:nvPr/>
        </p:nvSpPr>
        <p:spPr bwMode="auto">
          <a:xfrm rot="3108654" flipH="1">
            <a:off x="5418512" y="3603447"/>
            <a:ext cx="172038" cy="2120458"/>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p:cNvSpPr txBox="1"/>
          <p:nvPr/>
        </p:nvSpPr>
        <p:spPr>
          <a:xfrm>
            <a:off x="7162800" y="5562600"/>
            <a:ext cx="1294963"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9970449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US" altLang="en-US" dirty="0"/>
              <a:t>Hand Tools</a:t>
            </a:r>
          </a:p>
        </p:txBody>
      </p:sp>
      <p:sp>
        <p:nvSpPr>
          <p:cNvPr id="4" name="Content Placeholder 3"/>
          <p:cNvSpPr>
            <a:spLocks noGrp="1"/>
          </p:cNvSpPr>
          <p:nvPr>
            <p:ph idx="1"/>
          </p:nvPr>
        </p:nvSpPr>
        <p:spPr/>
        <p:txBody>
          <a:bodyPr/>
          <a:lstStyle/>
          <a:p>
            <a:r>
              <a:rPr lang="en-US" sz="2800" dirty="0"/>
              <a:t>Choose tool to maintain neutral postures</a:t>
            </a:r>
          </a:p>
          <a:p>
            <a:endParaRPr lang="en-US" dirty="0"/>
          </a:p>
        </p:txBody>
      </p:sp>
      <p:grpSp>
        <p:nvGrpSpPr>
          <p:cNvPr id="23" name="Group 22"/>
          <p:cNvGrpSpPr/>
          <p:nvPr/>
        </p:nvGrpSpPr>
        <p:grpSpPr>
          <a:xfrm>
            <a:off x="505170" y="1769740"/>
            <a:ext cx="2542830" cy="2464438"/>
            <a:chOff x="1219200" y="1769740"/>
            <a:chExt cx="2542830" cy="246443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69740"/>
              <a:ext cx="2542830" cy="2464438"/>
            </a:xfrm>
            <a:prstGeom prst="rect">
              <a:avLst/>
            </a:prstGeom>
          </p:spPr>
        </p:pic>
        <p:cxnSp>
          <p:nvCxnSpPr>
            <p:cNvPr id="9" name="Straight Connector 8"/>
            <p:cNvCxnSpPr/>
            <p:nvPr/>
          </p:nvCxnSpPr>
          <p:spPr bwMode="auto">
            <a:xfrm>
              <a:off x="1905000" y="3429000"/>
              <a:ext cx="1600200" cy="228600"/>
            </a:xfrm>
            <a:prstGeom prst="line">
              <a:avLst/>
            </a:prstGeom>
            <a:solidFill>
              <a:schemeClr val="accent1"/>
            </a:solidFill>
            <a:ln w="76200" cap="flat" cmpd="sng" algn="ctr">
              <a:solidFill>
                <a:srgbClr val="003399"/>
              </a:solidFill>
              <a:prstDash val="solid"/>
              <a:round/>
              <a:headEnd type="none" w="sm" len="sm"/>
              <a:tailEnd type="none" w="sm" len="sm"/>
            </a:ln>
            <a:effectLst/>
          </p:spPr>
        </p:cxnSp>
      </p:grpSp>
      <p:grpSp>
        <p:nvGrpSpPr>
          <p:cNvPr id="25" name="Group 24"/>
          <p:cNvGrpSpPr/>
          <p:nvPr/>
        </p:nvGrpSpPr>
        <p:grpSpPr>
          <a:xfrm>
            <a:off x="5045322" y="4646353"/>
            <a:ext cx="3412878" cy="1324768"/>
            <a:chOff x="4648200" y="4646353"/>
            <a:chExt cx="3412878" cy="1324768"/>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646353"/>
              <a:ext cx="3412878" cy="1324768"/>
            </a:xfrm>
            <a:prstGeom prst="rect">
              <a:avLst/>
            </a:prstGeom>
          </p:spPr>
        </p:pic>
        <p:cxnSp>
          <p:nvCxnSpPr>
            <p:cNvPr id="12" name="Straight Connector 11"/>
            <p:cNvCxnSpPr/>
            <p:nvPr/>
          </p:nvCxnSpPr>
          <p:spPr bwMode="auto">
            <a:xfrm>
              <a:off x="6314729" y="5236997"/>
              <a:ext cx="1600200" cy="114300"/>
            </a:xfrm>
            <a:prstGeom prst="line">
              <a:avLst/>
            </a:prstGeom>
            <a:solidFill>
              <a:schemeClr val="accent1"/>
            </a:solidFill>
            <a:ln w="76200" cap="flat" cmpd="sng" algn="ctr">
              <a:solidFill>
                <a:srgbClr val="003399"/>
              </a:solidFill>
              <a:prstDash val="solid"/>
              <a:round/>
              <a:headEnd type="none" w="sm" len="sm"/>
              <a:tailEnd type="none" w="sm" len="sm"/>
            </a:ln>
            <a:effectLst/>
          </p:spPr>
        </p:cxnSp>
      </p:grpSp>
      <p:grpSp>
        <p:nvGrpSpPr>
          <p:cNvPr id="26" name="Group 25"/>
          <p:cNvGrpSpPr/>
          <p:nvPr/>
        </p:nvGrpSpPr>
        <p:grpSpPr>
          <a:xfrm>
            <a:off x="609600" y="4646353"/>
            <a:ext cx="3227446" cy="1295589"/>
            <a:chOff x="694029" y="4646353"/>
            <a:chExt cx="3227446" cy="1295589"/>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29" y="4646353"/>
              <a:ext cx="3227446" cy="1295589"/>
            </a:xfrm>
            <a:prstGeom prst="rect">
              <a:avLst/>
            </a:prstGeom>
          </p:spPr>
        </p:pic>
        <p:cxnSp>
          <p:nvCxnSpPr>
            <p:cNvPr id="14" name="Straight Connector 13"/>
            <p:cNvCxnSpPr/>
            <p:nvPr/>
          </p:nvCxnSpPr>
          <p:spPr bwMode="auto">
            <a:xfrm>
              <a:off x="2953258" y="5088260"/>
              <a:ext cx="808772" cy="205887"/>
            </a:xfrm>
            <a:prstGeom prst="line">
              <a:avLst/>
            </a:prstGeom>
            <a:solidFill>
              <a:schemeClr val="accent1"/>
            </a:solidFill>
            <a:ln w="76200" cap="flat" cmpd="sng" algn="ctr">
              <a:solidFill>
                <a:srgbClr val="003399"/>
              </a:solidFill>
              <a:prstDash val="solid"/>
              <a:round/>
              <a:headEnd type="none" w="sm" len="sm"/>
              <a:tailEnd type="none" w="sm" len="sm"/>
            </a:ln>
            <a:effectLst/>
          </p:spPr>
        </p:cxnSp>
        <p:cxnSp>
          <p:nvCxnSpPr>
            <p:cNvPr id="16" name="Straight Connector 15"/>
            <p:cNvCxnSpPr/>
            <p:nvPr/>
          </p:nvCxnSpPr>
          <p:spPr bwMode="auto">
            <a:xfrm flipV="1">
              <a:off x="2307752" y="5088261"/>
              <a:ext cx="678163" cy="163326"/>
            </a:xfrm>
            <a:prstGeom prst="line">
              <a:avLst/>
            </a:prstGeom>
            <a:solidFill>
              <a:schemeClr val="accent1"/>
            </a:solidFill>
            <a:ln w="76200" cap="flat" cmpd="sng" algn="ctr">
              <a:solidFill>
                <a:srgbClr val="003399"/>
              </a:solidFill>
              <a:prstDash val="solid"/>
              <a:round/>
              <a:headEnd type="none" w="sm" len="sm"/>
              <a:tailEnd type="none" w="sm" len="sm"/>
            </a:ln>
            <a:effectLst/>
          </p:spPr>
        </p:cxnSp>
      </p:grpSp>
      <p:grpSp>
        <p:nvGrpSpPr>
          <p:cNvPr id="24" name="Group 23"/>
          <p:cNvGrpSpPr/>
          <p:nvPr/>
        </p:nvGrpSpPr>
        <p:grpSpPr>
          <a:xfrm>
            <a:off x="6247385" y="1666456"/>
            <a:ext cx="2210815" cy="2671006"/>
            <a:chOff x="5715000" y="1666456"/>
            <a:chExt cx="2210815" cy="2671006"/>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1666456"/>
              <a:ext cx="2210815" cy="2671006"/>
            </a:xfrm>
            <a:prstGeom prst="rect">
              <a:avLst/>
            </a:prstGeom>
          </p:spPr>
        </p:pic>
        <p:cxnSp>
          <p:nvCxnSpPr>
            <p:cNvPr id="19" name="Straight Connector 18"/>
            <p:cNvCxnSpPr/>
            <p:nvPr/>
          </p:nvCxnSpPr>
          <p:spPr bwMode="auto">
            <a:xfrm>
              <a:off x="6738166" y="3532414"/>
              <a:ext cx="808772" cy="205887"/>
            </a:xfrm>
            <a:prstGeom prst="line">
              <a:avLst/>
            </a:prstGeom>
            <a:solidFill>
              <a:schemeClr val="accent1"/>
            </a:solidFill>
            <a:ln w="76200" cap="flat" cmpd="sng" algn="ctr">
              <a:solidFill>
                <a:srgbClr val="003399"/>
              </a:solidFill>
              <a:prstDash val="solid"/>
              <a:round/>
              <a:headEnd type="none" w="sm" len="sm"/>
              <a:tailEnd type="none" w="sm" len="sm"/>
            </a:ln>
            <a:effectLst/>
          </p:spPr>
        </p:cxnSp>
        <p:cxnSp>
          <p:nvCxnSpPr>
            <p:cNvPr id="20" name="Straight Connector 19"/>
            <p:cNvCxnSpPr/>
            <p:nvPr/>
          </p:nvCxnSpPr>
          <p:spPr bwMode="auto">
            <a:xfrm>
              <a:off x="6354639" y="3196039"/>
              <a:ext cx="383527" cy="347261"/>
            </a:xfrm>
            <a:prstGeom prst="line">
              <a:avLst/>
            </a:prstGeom>
            <a:solidFill>
              <a:schemeClr val="accent1"/>
            </a:solidFill>
            <a:ln w="76200" cap="flat" cmpd="sng" algn="ctr">
              <a:solidFill>
                <a:srgbClr val="003399"/>
              </a:solidFill>
              <a:prstDash val="solid"/>
              <a:round/>
              <a:headEnd type="none" w="sm" len="sm"/>
              <a:tailEnd type="none" w="sm" len="sm"/>
            </a:ln>
            <a:effectLst/>
          </p:spPr>
        </p:cxnSp>
      </p:grpSp>
    </p:spTree>
    <p:extLst>
      <p:ext uri="{BB962C8B-B14F-4D97-AF65-F5344CB8AC3E}">
        <p14:creationId xmlns:p14="http://schemas.microsoft.com/office/powerpoint/2010/main" val="10167614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4"/>
          <p:cNvSpPr>
            <a:spLocks noGrp="1"/>
          </p:cNvSpPr>
          <p:nvPr>
            <p:ph type="title"/>
          </p:nvPr>
        </p:nvSpPr>
        <p:spPr>
          <a:xfrm>
            <a:off x="609600" y="457200"/>
            <a:ext cx="7924800" cy="970832"/>
          </a:xfrm>
        </p:spPr>
        <p:txBody>
          <a:bodyPr>
            <a:normAutofit fontScale="90000"/>
          </a:bodyPr>
          <a:lstStyle/>
          <a:p>
            <a:r>
              <a:rPr lang="en-US" altLang="en-US" dirty="0"/>
              <a:t>Hand Tools</a:t>
            </a:r>
            <a:br>
              <a:rPr lang="en-US" altLang="en-US" dirty="0"/>
            </a:br>
            <a:endParaRPr lang="en-US" altLang="en-US" dirty="0"/>
          </a:p>
        </p:txBody>
      </p:sp>
      <p:sp>
        <p:nvSpPr>
          <p:cNvPr id="2" name="Content Placeholder 1"/>
          <p:cNvSpPr>
            <a:spLocks noGrp="1"/>
          </p:cNvSpPr>
          <p:nvPr>
            <p:ph idx="1"/>
          </p:nvPr>
        </p:nvSpPr>
        <p:spPr/>
        <p:txBody>
          <a:bodyPr/>
          <a:lstStyle/>
          <a:p>
            <a:r>
              <a:rPr lang="en-US" sz="2800" dirty="0"/>
              <a:t>Consider curved hammer with power grip hold</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14600"/>
            <a:ext cx="6629400" cy="2915368"/>
          </a:xfrm>
          <a:prstGeom prst="rect">
            <a:avLst/>
          </a:prstGeom>
        </p:spPr>
      </p:pic>
    </p:spTree>
    <p:extLst>
      <p:ext uri="{BB962C8B-B14F-4D97-AF65-F5344CB8AC3E}">
        <p14:creationId xmlns:p14="http://schemas.microsoft.com/office/powerpoint/2010/main" val="18227015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09600" y="457200"/>
            <a:ext cx="7620000" cy="554038"/>
          </a:xfrm>
        </p:spPr>
        <p:txBody>
          <a:bodyPr anchor="ctr"/>
          <a:lstStyle/>
          <a:p>
            <a:pPr eaLnBrk="1" hangingPunct="1"/>
            <a:r>
              <a:rPr lang="en-US" altLang="en-US" dirty="0"/>
              <a:t>Workplace Problems and Losses</a:t>
            </a:r>
          </a:p>
        </p:txBody>
      </p:sp>
      <p:sp>
        <p:nvSpPr>
          <p:cNvPr id="8195" name="Rectangle 1027"/>
          <p:cNvSpPr>
            <a:spLocks noGrp="1" noChangeArrowheads="1"/>
          </p:cNvSpPr>
          <p:nvPr>
            <p:ph sz="half" idx="1"/>
          </p:nvPr>
        </p:nvSpPr>
        <p:spPr>
          <a:xfrm>
            <a:off x="694765" y="1313411"/>
            <a:ext cx="8229600" cy="4688378"/>
          </a:xfrm>
        </p:spPr>
        <p:txBody>
          <a:bodyPr>
            <a:normAutofit lnSpcReduction="10000"/>
          </a:bodyPr>
          <a:lstStyle/>
          <a:p>
            <a:pPr eaLnBrk="1" hangingPunct="1"/>
            <a:r>
              <a:rPr lang="en-US" altLang="en-US" dirty="0"/>
              <a:t>Increased discomfort, pain, injury or illness</a:t>
            </a:r>
          </a:p>
          <a:p>
            <a:pPr eaLnBrk="1" hangingPunct="1"/>
            <a:endParaRPr lang="en-US" altLang="en-US" sz="800" dirty="0"/>
          </a:p>
          <a:p>
            <a:pPr eaLnBrk="1" hangingPunct="1"/>
            <a:r>
              <a:rPr lang="en-US" altLang="en-US" dirty="0"/>
              <a:t>Workers’ compensation costs</a:t>
            </a:r>
          </a:p>
          <a:p>
            <a:pPr eaLnBrk="1" hangingPunct="1"/>
            <a:endParaRPr lang="en-US" altLang="en-US" sz="800" dirty="0"/>
          </a:p>
          <a:p>
            <a:pPr eaLnBrk="1" hangingPunct="1"/>
            <a:r>
              <a:rPr lang="en-US" altLang="en-US" dirty="0"/>
              <a:t>Lost or restricted work time</a:t>
            </a:r>
          </a:p>
          <a:p>
            <a:pPr eaLnBrk="1" hangingPunct="1"/>
            <a:endParaRPr lang="en-US" altLang="en-US" sz="800" dirty="0"/>
          </a:p>
          <a:p>
            <a:pPr eaLnBrk="1" hangingPunct="1"/>
            <a:r>
              <a:rPr lang="en-US" altLang="en-US" dirty="0"/>
              <a:t>Short- or long-term disability</a:t>
            </a:r>
          </a:p>
          <a:p>
            <a:pPr eaLnBrk="1" hangingPunct="1"/>
            <a:endParaRPr lang="en-US" altLang="en-US" sz="800" dirty="0"/>
          </a:p>
          <a:p>
            <a:pPr eaLnBrk="1" hangingPunct="1"/>
            <a:r>
              <a:rPr lang="en-US" altLang="en-US" dirty="0"/>
              <a:t>Increased absenteeism</a:t>
            </a:r>
          </a:p>
          <a:p>
            <a:pPr eaLnBrk="1" hangingPunct="1"/>
            <a:endParaRPr lang="en-US" altLang="en-US" sz="800" dirty="0"/>
          </a:p>
          <a:p>
            <a:pPr eaLnBrk="1" hangingPunct="1"/>
            <a:r>
              <a:rPr lang="en-US" altLang="en-US" dirty="0"/>
              <a:t>Greater turnover</a:t>
            </a:r>
          </a:p>
          <a:p>
            <a:pPr eaLnBrk="1" hangingPunct="1"/>
            <a:endParaRPr lang="en-US" altLang="en-US" sz="800" dirty="0"/>
          </a:p>
          <a:p>
            <a:pPr eaLnBrk="1" hangingPunct="1"/>
            <a:r>
              <a:rPr lang="en-US" altLang="en-US" dirty="0"/>
              <a:t>Low morale</a:t>
            </a:r>
          </a:p>
          <a:p>
            <a:pPr eaLnBrk="1" hangingPunct="1"/>
            <a:endParaRPr lang="en-US" altLang="en-US" sz="800" dirty="0"/>
          </a:p>
          <a:p>
            <a:pPr eaLnBrk="1" hangingPunct="1"/>
            <a:r>
              <a:rPr lang="en-US" altLang="en-US" dirty="0"/>
              <a:t>Decreased productivity and/or quality</a:t>
            </a:r>
          </a:p>
          <a:p>
            <a:pPr eaLnBrk="1" hangingPunct="1">
              <a:lnSpc>
                <a:spcPct val="150000"/>
              </a:lnSpc>
            </a:pPr>
            <a:endParaRPr lang="en-US" altLang="en-US" dirty="0"/>
          </a:p>
          <a:p>
            <a:pPr eaLnBrk="1" hangingPunct="1">
              <a:lnSpc>
                <a:spcPct val="150000"/>
              </a:lnSpc>
            </a:pPr>
            <a:endParaRPr lang="en-US" alt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38400"/>
            <a:ext cx="2781115" cy="2428875"/>
          </a:xfrm>
          <a:prstGeom prst="rect">
            <a:avLst/>
          </a:prstGeom>
        </p:spPr>
      </p:pic>
    </p:spTree>
    <p:extLst>
      <p:ext uri="{BB962C8B-B14F-4D97-AF65-F5344CB8AC3E}">
        <p14:creationId xmlns:p14="http://schemas.microsoft.com/office/powerpoint/2010/main" val="41414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en-US" altLang="en-US" dirty="0"/>
              <a:t>Hand Tools</a:t>
            </a:r>
          </a:p>
        </p:txBody>
      </p:sp>
      <p:sp>
        <p:nvSpPr>
          <p:cNvPr id="2" name="Content Placeholder 1"/>
          <p:cNvSpPr>
            <a:spLocks noGrp="1"/>
          </p:cNvSpPr>
          <p:nvPr>
            <p:ph idx="1"/>
          </p:nvPr>
        </p:nvSpPr>
        <p:spPr/>
        <p:txBody>
          <a:bodyPr/>
          <a:lstStyle/>
          <a:p>
            <a:r>
              <a:rPr lang="en-US" dirty="0"/>
              <a:t>Choose hand tools with longer handles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133600"/>
            <a:ext cx="5181600" cy="3551385"/>
          </a:xfrm>
          <a:prstGeom prst="rect">
            <a:avLst/>
          </a:prstGeom>
        </p:spPr>
      </p:pic>
    </p:spTree>
    <p:extLst>
      <p:ext uri="{BB962C8B-B14F-4D97-AF65-F5344CB8AC3E}">
        <p14:creationId xmlns:p14="http://schemas.microsoft.com/office/powerpoint/2010/main" val="36742010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595489" y="1246224"/>
            <a:ext cx="3276600" cy="4724400"/>
          </a:xfrm>
        </p:spPr>
        <p:txBody>
          <a:bodyPr/>
          <a:lstStyle/>
          <a:p>
            <a:r>
              <a:rPr lang="en-US" altLang="en-US" dirty="0"/>
              <a:t>Implement job rotation</a:t>
            </a:r>
          </a:p>
          <a:p>
            <a:pPr>
              <a:lnSpc>
                <a:spcPct val="150000"/>
              </a:lnSpc>
            </a:pPr>
            <a:endParaRPr lang="en-US" altLang="en-US" dirty="0"/>
          </a:p>
          <a:p>
            <a:r>
              <a:rPr lang="en-US" altLang="en-US" dirty="0"/>
              <a:t>Implement work hardening</a:t>
            </a:r>
          </a:p>
        </p:txBody>
      </p:sp>
      <p:sp>
        <p:nvSpPr>
          <p:cNvPr id="51205" name="Rectangle 5"/>
          <p:cNvSpPr>
            <a:spLocks noGrp="1" noChangeArrowheads="1"/>
          </p:cNvSpPr>
          <p:nvPr>
            <p:ph type="title"/>
          </p:nvPr>
        </p:nvSpPr>
        <p:spPr>
          <a:xfrm>
            <a:off x="609600" y="457200"/>
            <a:ext cx="5562600" cy="549275"/>
          </a:xfrm>
        </p:spPr>
        <p:txBody>
          <a:bodyPr/>
          <a:lstStyle/>
          <a:p>
            <a:r>
              <a:rPr lang="en-US" altLang="en-US"/>
              <a:t>Administrative Controls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00200"/>
            <a:ext cx="4527685" cy="3711649"/>
          </a:xfrm>
          <a:prstGeom prst="rect">
            <a:avLst/>
          </a:prstGeom>
        </p:spPr>
      </p:pic>
    </p:spTree>
    <p:extLst>
      <p:ext uri="{BB962C8B-B14F-4D97-AF65-F5344CB8AC3E}">
        <p14:creationId xmlns:p14="http://schemas.microsoft.com/office/powerpoint/2010/main" val="25662912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57200"/>
            <a:ext cx="7848600" cy="549275"/>
          </a:xfrm>
        </p:spPr>
        <p:txBody>
          <a:bodyPr/>
          <a:lstStyle/>
          <a:p>
            <a:r>
              <a:rPr lang="en-US" altLang="en-US"/>
              <a:t>NCDOL OSH Division Perspective</a:t>
            </a:r>
          </a:p>
        </p:txBody>
      </p:sp>
      <p:sp>
        <p:nvSpPr>
          <p:cNvPr id="52227" name="Rectangle 3"/>
          <p:cNvSpPr>
            <a:spLocks noGrp="1" noChangeArrowheads="1"/>
          </p:cNvSpPr>
          <p:nvPr>
            <p:ph idx="1"/>
          </p:nvPr>
        </p:nvSpPr>
        <p:spPr>
          <a:xfrm>
            <a:off x="609600" y="1295400"/>
            <a:ext cx="5791200" cy="4262438"/>
          </a:xfrm>
        </p:spPr>
        <p:txBody>
          <a:bodyPr>
            <a:normAutofit lnSpcReduction="10000"/>
          </a:bodyPr>
          <a:lstStyle/>
          <a:p>
            <a:r>
              <a:rPr lang="en-US" altLang="en-US" sz="2400" dirty="0"/>
              <a:t>North Carolina employers can be cited for ergonomic violations without an OSHA ergonomic standard</a:t>
            </a:r>
          </a:p>
          <a:p>
            <a:endParaRPr lang="en-US" altLang="en-US" sz="2400" dirty="0"/>
          </a:p>
          <a:p>
            <a:r>
              <a:rPr lang="en-US" altLang="en-US" sz="2400" dirty="0"/>
              <a:t>Field Operations Manual (FOM) Chapter XVII</a:t>
            </a:r>
          </a:p>
          <a:p>
            <a:pPr lvl="1"/>
            <a:r>
              <a:rPr lang="en-US" altLang="en-US" i="1" dirty="0"/>
              <a:t>Phase 1</a:t>
            </a:r>
          </a:p>
          <a:p>
            <a:pPr lvl="1"/>
            <a:r>
              <a:rPr lang="en-US" altLang="en-US" i="1" dirty="0"/>
              <a:t>Phase 2</a:t>
            </a:r>
          </a:p>
          <a:p>
            <a:pPr lvl="1"/>
            <a:r>
              <a:rPr lang="en-US" altLang="en-US" i="1" dirty="0"/>
              <a:t>Phase 3</a:t>
            </a:r>
          </a:p>
          <a:p>
            <a:pPr lvl="1"/>
            <a:endParaRPr lang="en-US" altLang="en-US" dirty="0"/>
          </a:p>
          <a:p>
            <a:r>
              <a:rPr lang="en-US" altLang="en-US" sz="2400" dirty="0"/>
              <a:t>Current citations are issued under the General Duty Clause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921" y="2133600"/>
            <a:ext cx="2083279" cy="2678502"/>
          </a:xfrm>
          <a:prstGeom prst="rect">
            <a:avLst/>
          </a:prstGeom>
          <a:solidFill>
            <a:schemeClr val="bg1">
              <a:lumMod val="95000"/>
            </a:schemeClr>
          </a:solidFill>
          <a:ln>
            <a:solidFill>
              <a:schemeClr val="bg1">
                <a:lumMod val="85000"/>
              </a:schemeClr>
            </a:solidFill>
          </a:ln>
        </p:spPr>
      </p:pic>
    </p:spTree>
    <p:extLst>
      <p:ext uri="{BB962C8B-B14F-4D97-AF65-F5344CB8AC3E}">
        <p14:creationId xmlns:p14="http://schemas.microsoft.com/office/powerpoint/2010/main" val="3376742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Duty Clause</a:t>
            </a:r>
          </a:p>
        </p:txBody>
      </p:sp>
      <p:sp>
        <p:nvSpPr>
          <p:cNvPr id="3" name="Content Placeholder 2"/>
          <p:cNvSpPr>
            <a:spLocks noGrp="1"/>
          </p:cNvSpPr>
          <p:nvPr>
            <p:ph idx="1"/>
          </p:nvPr>
        </p:nvSpPr>
        <p:spPr>
          <a:xfrm>
            <a:off x="609600" y="1143000"/>
            <a:ext cx="8001000" cy="4525963"/>
          </a:xfrm>
        </p:spPr>
        <p:txBody>
          <a:bodyPr/>
          <a:lstStyle/>
          <a:p>
            <a:pPr>
              <a:lnSpc>
                <a:spcPct val="150000"/>
              </a:lnSpc>
            </a:pPr>
            <a:r>
              <a:rPr lang="en-US" dirty="0"/>
              <a:t>The following criteria must be met:</a:t>
            </a:r>
          </a:p>
          <a:p>
            <a:pPr>
              <a:lnSpc>
                <a:spcPct val="150000"/>
              </a:lnSpc>
            </a:pPr>
            <a:endParaRPr lang="en-US" sz="800" dirty="0"/>
          </a:p>
          <a:p>
            <a:pPr marL="805632" lvl="1" indent="-342900" eaLnBrk="1" fontAlgn="auto" hangingPunct="1">
              <a:spcBef>
                <a:spcPts val="0"/>
              </a:spcBef>
              <a:spcAft>
                <a:spcPts val="600"/>
              </a:spcAft>
              <a:defRPr/>
            </a:pPr>
            <a:r>
              <a:rPr lang="en-US" dirty="0"/>
              <a:t>Employees must be exposed to a hazard</a:t>
            </a:r>
          </a:p>
          <a:p>
            <a:pPr marL="805632" lvl="1" indent="-342900" eaLnBrk="1" fontAlgn="auto" hangingPunct="1">
              <a:spcBef>
                <a:spcPts val="0"/>
              </a:spcBef>
              <a:spcAft>
                <a:spcPts val="600"/>
              </a:spcAft>
              <a:defRPr/>
            </a:pPr>
            <a:endParaRPr lang="en-US" sz="800" dirty="0"/>
          </a:p>
          <a:p>
            <a:pPr marL="805632" lvl="1" indent="-342900" eaLnBrk="1" fontAlgn="auto" hangingPunct="1">
              <a:spcBef>
                <a:spcPts val="0"/>
              </a:spcBef>
              <a:spcAft>
                <a:spcPts val="0"/>
              </a:spcAft>
              <a:defRPr/>
            </a:pPr>
            <a:r>
              <a:rPr lang="en-US" dirty="0"/>
              <a:t>Hazard must be likely to cause death or serious physical harm</a:t>
            </a:r>
          </a:p>
          <a:p>
            <a:pPr marL="805632" lvl="1" indent="-342900" eaLnBrk="1" fontAlgn="auto" hangingPunct="1">
              <a:spcBef>
                <a:spcPts val="0"/>
              </a:spcBef>
              <a:spcAft>
                <a:spcPts val="0"/>
              </a:spcAft>
              <a:defRPr/>
            </a:pPr>
            <a:endParaRPr lang="en-US" sz="800" dirty="0"/>
          </a:p>
          <a:p>
            <a:pPr marL="805632" lvl="1" indent="-342900" eaLnBrk="1" fontAlgn="auto" hangingPunct="1">
              <a:spcBef>
                <a:spcPts val="0"/>
              </a:spcBef>
              <a:spcAft>
                <a:spcPts val="0"/>
              </a:spcAft>
              <a:defRPr/>
            </a:pPr>
            <a:endParaRPr lang="en-US" sz="800" dirty="0"/>
          </a:p>
          <a:p>
            <a:pPr marL="805632" lvl="1" indent="-342900" eaLnBrk="1" fontAlgn="auto" hangingPunct="1">
              <a:lnSpc>
                <a:spcPct val="150000"/>
              </a:lnSpc>
              <a:spcBef>
                <a:spcPts val="0"/>
              </a:spcBef>
              <a:spcAft>
                <a:spcPts val="0"/>
              </a:spcAft>
              <a:defRPr/>
            </a:pPr>
            <a:r>
              <a:rPr lang="en-US" dirty="0"/>
              <a:t>Hazard must be recognized in industry</a:t>
            </a:r>
          </a:p>
          <a:p>
            <a:pPr marL="805632" lvl="1" indent="-342900" eaLnBrk="1" fontAlgn="auto" hangingPunct="1">
              <a:lnSpc>
                <a:spcPct val="150000"/>
              </a:lnSpc>
              <a:spcBef>
                <a:spcPts val="0"/>
              </a:spcBef>
              <a:spcAft>
                <a:spcPts val="0"/>
              </a:spcAft>
              <a:defRPr/>
            </a:pPr>
            <a:endParaRPr lang="en-US" sz="800" dirty="0"/>
          </a:p>
          <a:p>
            <a:pPr marL="805632" lvl="1" indent="-342900" eaLnBrk="1" fontAlgn="auto" hangingPunct="1">
              <a:lnSpc>
                <a:spcPct val="150000"/>
              </a:lnSpc>
              <a:spcBef>
                <a:spcPts val="0"/>
              </a:spcBef>
              <a:spcAft>
                <a:spcPts val="0"/>
              </a:spcAft>
              <a:defRPr/>
            </a:pPr>
            <a:r>
              <a:rPr lang="en-US" dirty="0"/>
              <a:t>Must be a feasible way to abate the hazard</a:t>
            </a:r>
          </a:p>
          <a:p>
            <a:pPr lvl="1"/>
            <a:endParaRPr lang="en-US" dirty="0"/>
          </a:p>
        </p:txBody>
      </p:sp>
    </p:spTree>
    <p:extLst>
      <p:ext uri="{BB962C8B-B14F-4D97-AF65-F5344CB8AC3E}">
        <p14:creationId xmlns:p14="http://schemas.microsoft.com/office/powerpoint/2010/main" val="3665068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Emphasis Programs</a:t>
            </a:r>
          </a:p>
        </p:txBody>
      </p:sp>
      <p:sp>
        <p:nvSpPr>
          <p:cNvPr id="3" name="Content Placeholder 2"/>
          <p:cNvSpPr>
            <a:spLocks noGrp="1"/>
          </p:cNvSpPr>
          <p:nvPr>
            <p:ph idx="1"/>
          </p:nvPr>
        </p:nvSpPr>
        <p:spPr/>
        <p:txBody>
          <a:bodyPr/>
          <a:lstStyle/>
          <a:p>
            <a:r>
              <a:rPr lang="en-US" b="1" dirty="0"/>
              <a:t>Special Emphasis Programs </a:t>
            </a:r>
            <a:r>
              <a:rPr lang="en-US" dirty="0"/>
              <a:t>in North Carolina with a focus on ergonomics:</a:t>
            </a:r>
          </a:p>
          <a:p>
            <a:pPr lvl="1">
              <a:lnSpc>
                <a:spcPct val="200000"/>
              </a:lnSpc>
            </a:pPr>
            <a:r>
              <a:rPr lang="en-US" i="1" dirty="0"/>
              <a:t>Long Term Care Facilities</a:t>
            </a:r>
          </a:p>
          <a:p>
            <a:pPr lvl="1">
              <a:lnSpc>
                <a:spcPct val="200000"/>
              </a:lnSpc>
            </a:pPr>
            <a:r>
              <a:rPr lang="en-US" i="1" dirty="0"/>
              <a:t>Food Manufacturing</a:t>
            </a:r>
          </a:p>
        </p:txBody>
      </p:sp>
    </p:spTree>
    <p:extLst>
      <p:ext uri="{BB962C8B-B14F-4D97-AF65-F5344CB8AC3E}">
        <p14:creationId xmlns:p14="http://schemas.microsoft.com/office/powerpoint/2010/main" val="208401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457200"/>
            <a:ext cx="8077200" cy="549275"/>
          </a:xfrm>
        </p:spPr>
        <p:txBody>
          <a:bodyPr/>
          <a:lstStyle/>
          <a:p>
            <a:r>
              <a:rPr lang="en-US" altLang="en-US"/>
              <a:t>Voluntary Guidelines</a:t>
            </a:r>
          </a:p>
        </p:txBody>
      </p:sp>
      <p:sp>
        <p:nvSpPr>
          <p:cNvPr id="1028" name="Rectangle 3"/>
          <p:cNvSpPr>
            <a:spLocks noGrp="1" noChangeArrowheads="1"/>
          </p:cNvSpPr>
          <p:nvPr>
            <p:ph idx="1"/>
          </p:nvPr>
        </p:nvSpPr>
        <p:spPr>
          <a:xfrm>
            <a:off x="609600" y="1147157"/>
            <a:ext cx="8534400" cy="4638502"/>
          </a:xfrm>
        </p:spPr>
        <p:txBody>
          <a:bodyPr>
            <a:normAutofit/>
          </a:bodyPr>
          <a:lstStyle/>
          <a:p>
            <a:pPr>
              <a:lnSpc>
                <a:spcPct val="200000"/>
              </a:lnSpc>
            </a:pPr>
            <a:r>
              <a:rPr lang="en-US" altLang="en-US" dirty="0"/>
              <a:t>Utilize voluntary ergonomic guidelines</a:t>
            </a:r>
          </a:p>
          <a:p>
            <a:pPr lvl="1">
              <a:lnSpc>
                <a:spcPct val="150000"/>
              </a:lnSpc>
            </a:pPr>
            <a:r>
              <a:rPr lang="en-US" altLang="en-US" dirty="0"/>
              <a:t>Nursing homes</a:t>
            </a:r>
          </a:p>
          <a:p>
            <a:pPr lvl="1">
              <a:lnSpc>
                <a:spcPct val="150000"/>
              </a:lnSpc>
            </a:pPr>
            <a:r>
              <a:rPr lang="en-US" altLang="en-US" dirty="0"/>
              <a:t>Foundries</a:t>
            </a:r>
          </a:p>
          <a:p>
            <a:pPr lvl="1">
              <a:lnSpc>
                <a:spcPct val="150000"/>
              </a:lnSpc>
            </a:pPr>
            <a:r>
              <a:rPr lang="en-US" altLang="en-US" dirty="0"/>
              <a:t>Retail grocery stores</a:t>
            </a:r>
          </a:p>
          <a:p>
            <a:pPr lvl="1">
              <a:lnSpc>
                <a:spcPct val="150000"/>
              </a:lnSpc>
            </a:pPr>
            <a:r>
              <a:rPr lang="en-US" altLang="en-US" dirty="0"/>
              <a:t>Poultry processing</a:t>
            </a:r>
          </a:p>
          <a:p>
            <a:pPr lvl="1">
              <a:lnSpc>
                <a:spcPct val="150000"/>
              </a:lnSpc>
            </a:pPr>
            <a:r>
              <a:rPr lang="en-US" altLang="en-US" dirty="0"/>
              <a:t>Shipyards</a:t>
            </a:r>
          </a:p>
          <a:p>
            <a:pPr lvl="1">
              <a:lnSpc>
                <a:spcPct val="150000"/>
              </a:lnSpc>
            </a:pPr>
            <a:r>
              <a:rPr lang="en-US" altLang="en-US" dirty="0"/>
              <a:t>Meat packing</a:t>
            </a:r>
          </a:p>
          <a:p>
            <a:pPr lvl="1">
              <a:lnSpc>
                <a:spcPct val="150000"/>
              </a:lnSpc>
            </a:pPr>
            <a:r>
              <a:rPr lang="en-US" altLang="en-US" dirty="0"/>
              <a:t>Furniture industry (NCDOL)</a:t>
            </a:r>
          </a:p>
          <a:p>
            <a:pPr>
              <a:lnSpc>
                <a:spcPct val="90000"/>
              </a:lnSpc>
            </a:pPr>
            <a:endParaRPr lang="en-US" altLang="en-US" dirty="0"/>
          </a:p>
        </p:txBody>
      </p:sp>
    </p:spTree>
    <p:extLst>
      <p:ext uri="{BB962C8B-B14F-4D97-AF65-F5344CB8AC3E}">
        <p14:creationId xmlns:p14="http://schemas.microsoft.com/office/powerpoint/2010/main" val="3310454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609600" y="457200"/>
            <a:ext cx="8458200" cy="549275"/>
          </a:xfrm>
        </p:spPr>
        <p:txBody>
          <a:bodyPr/>
          <a:lstStyle/>
          <a:p>
            <a:r>
              <a:rPr lang="en-US" altLang="en-US"/>
              <a:t>Ergonomics Program Elements</a:t>
            </a:r>
          </a:p>
        </p:txBody>
      </p:sp>
      <p:sp>
        <p:nvSpPr>
          <p:cNvPr id="53251" name="Rectangle 3"/>
          <p:cNvSpPr>
            <a:spLocks noGrp="1" noChangeArrowheads="1"/>
          </p:cNvSpPr>
          <p:nvPr>
            <p:ph idx="1"/>
          </p:nvPr>
        </p:nvSpPr>
        <p:spPr>
          <a:xfrm>
            <a:off x="533400" y="1219199"/>
            <a:ext cx="7050088" cy="4533207"/>
          </a:xfrm>
        </p:spPr>
        <p:txBody>
          <a:bodyPr>
            <a:normAutofit/>
          </a:bodyPr>
          <a:lstStyle/>
          <a:p>
            <a:pPr>
              <a:lnSpc>
                <a:spcPct val="150000"/>
              </a:lnSpc>
              <a:buSzPct val="90000"/>
            </a:pPr>
            <a:r>
              <a:rPr lang="en-US" altLang="en-US" dirty="0"/>
              <a:t>Management commitment</a:t>
            </a:r>
          </a:p>
          <a:p>
            <a:pPr>
              <a:lnSpc>
                <a:spcPct val="150000"/>
              </a:lnSpc>
              <a:buSzPct val="90000"/>
            </a:pPr>
            <a:r>
              <a:rPr lang="en-US" altLang="en-US" dirty="0"/>
              <a:t>Employee involvement</a:t>
            </a:r>
          </a:p>
          <a:p>
            <a:pPr>
              <a:lnSpc>
                <a:spcPct val="150000"/>
              </a:lnSpc>
              <a:buSzPct val="90000"/>
            </a:pPr>
            <a:r>
              <a:rPr lang="en-US" altLang="en-US" dirty="0"/>
              <a:t>Training</a:t>
            </a:r>
          </a:p>
          <a:p>
            <a:pPr>
              <a:lnSpc>
                <a:spcPct val="150000"/>
              </a:lnSpc>
              <a:buSzPct val="90000"/>
            </a:pPr>
            <a:r>
              <a:rPr lang="en-US" altLang="en-US" dirty="0"/>
              <a:t>Workplace analysis</a:t>
            </a:r>
          </a:p>
          <a:p>
            <a:pPr>
              <a:lnSpc>
                <a:spcPct val="150000"/>
              </a:lnSpc>
              <a:buSzPct val="90000"/>
            </a:pPr>
            <a:r>
              <a:rPr lang="en-US" altLang="en-US" dirty="0"/>
              <a:t>Prevention and control measures</a:t>
            </a:r>
          </a:p>
          <a:p>
            <a:pPr>
              <a:lnSpc>
                <a:spcPct val="150000"/>
              </a:lnSpc>
              <a:buSzPct val="90000"/>
            </a:pPr>
            <a:r>
              <a:rPr lang="en-US" altLang="en-US" dirty="0"/>
              <a:t>Medical management</a:t>
            </a:r>
          </a:p>
          <a:p>
            <a:pPr>
              <a:lnSpc>
                <a:spcPct val="150000"/>
              </a:lnSpc>
              <a:buSzPct val="90000"/>
            </a:pPr>
            <a:r>
              <a:rPr lang="en-US" altLang="en-US" dirty="0"/>
              <a:t>Program evaluation</a:t>
            </a:r>
          </a:p>
        </p:txBody>
      </p:sp>
    </p:spTree>
    <p:extLst>
      <p:ext uri="{BB962C8B-B14F-4D97-AF65-F5344CB8AC3E}">
        <p14:creationId xmlns:p14="http://schemas.microsoft.com/office/powerpoint/2010/main" val="788068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609600" y="457200"/>
            <a:ext cx="7924800" cy="554038"/>
          </a:xfrm>
        </p:spPr>
        <p:txBody>
          <a:bodyPr/>
          <a:lstStyle/>
          <a:p>
            <a:r>
              <a:rPr lang="en-US" altLang="en-US" dirty="0"/>
              <a:t>Available Industry-Specific </a:t>
            </a:r>
            <a:r>
              <a:rPr lang="en-US" altLang="en-US" dirty="0" err="1"/>
              <a:t>eTools</a:t>
            </a:r>
            <a:endParaRPr lang="en-US" altLang="en-US" sz="2400" dirty="0"/>
          </a:p>
        </p:txBody>
      </p:sp>
      <p:sp>
        <p:nvSpPr>
          <p:cNvPr id="54275" name="Content Placeholder 4"/>
          <p:cNvSpPr>
            <a:spLocks noGrp="1"/>
          </p:cNvSpPr>
          <p:nvPr>
            <p:ph idx="1"/>
          </p:nvPr>
        </p:nvSpPr>
        <p:spPr>
          <a:xfrm>
            <a:off x="609600" y="1230284"/>
            <a:ext cx="7467600" cy="4921134"/>
          </a:xfrm>
        </p:spPr>
        <p:txBody>
          <a:bodyPr>
            <a:normAutofit/>
          </a:bodyPr>
          <a:lstStyle/>
          <a:p>
            <a:pPr>
              <a:spcAft>
                <a:spcPts val="400"/>
              </a:spcAft>
            </a:pPr>
            <a:r>
              <a:rPr lang="en-US" altLang="en-US" dirty="0"/>
              <a:t>Electrical contractors </a:t>
            </a:r>
          </a:p>
          <a:p>
            <a:pPr>
              <a:spcAft>
                <a:spcPts val="400"/>
              </a:spcAft>
            </a:pPr>
            <a:r>
              <a:rPr lang="en-US" altLang="en-US" dirty="0"/>
              <a:t>Baggage handling </a:t>
            </a:r>
          </a:p>
          <a:p>
            <a:pPr>
              <a:spcAft>
                <a:spcPts val="400"/>
              </a:spcAft>
            </a:pPr>
            <a:r>
              <a:rPr lang="en-US" altLang="en-US" dirty="0"/>
              <a:t>Beverage delivery </a:t>
            </a:r>
          </a:p>
          <a:p>
            <a:pPr>
              <a:spcAft>
                <a:spcPts val="400"/>
              </a:spcAft>
            </a:pPr>
            <a:r>
              <a:rPr lang="en-US" altLang="en-US" dirty="0"/>
              <a:t>Computer workstations </a:t>
            </a:r>
          </a:p>
          <a:p>
            <a:pPr>
              <a:spcAft>
                <a:spcPts val="400"/>
              </a:spcAft>
            </a:pPr>
            <a:r>
              <a:rPr lang="en-US" altLang="en-US" dirty="0"/>
              <a:t>Grocery warehousing </a:t>
            </a:r>
          </a:p>
          <a:p>
            <a:pPr>
              <a:spcAft>
                <a:spcPts val="400"/>
              </a:spcAft>
            </a:pPr>
            <a:r>
              <a:rPr lang="en-US" altLang="en-US" dirty="0"/>
              <a:t>Hospitals</a:t>
            </a:r>
          </a:p>
          <a:p>
            <a:pPr>
              <a:spcAft>
                <a:spcPts val="400"/>
              </a:spcAft>
            </a:pPr>
            <a:r>
              <a:rPr lang="en-US" altLang="en-US" dirty="0"/>
              <a:t>Nursing homes </a:t>
            </a:r>
          </a:p>
          <a:p>
            <a:pPr>
              <a:spcAft>
                <a:spcPts val="400"/>
              </a:spcAft>
            </a:pPr>
            <a:r>
              <a:rPr lang="en-US" altLang="en-US" dirty="0"/>
              <a:t>Poultry processing</a:t>
            </a:r>
          </a:p>
          <a:p>
            <a:pPr>
              <a:spcAft>
                <a:spcPts val="400"/>
              </a:spcAft>
            </a:pPr>
            <a:r>
              <a:rPr lang="en-US" altLang="en-US" dirty="0"/>
              <a:t>Printing </a:t>
            </a:r>
          </a:p>
          <a:p>
            <a:pPr>
              <a:spcAft>
                <a:spcPts val="400"/>
              </a:spcAft>
            </a:pPr>
            <a:r>
              <a:rPr lang="en-US" altLang="en-US" dirty="0"/>
              <a:t>Sewing</a:t>
            </a:r>
          </a:p>
          <a:p>
            <a:pPr marL="0" indent="0">
              <a:spcAft>
                <a:spcPts val="200"/>
              </a:spcAft>
              <a:buNone/>
            </a:pPr>
            <a:endParaRPr lang="en-US" altLang="en-US" sz="4400" dirty="0"/>
          </a:p>
        </p:txBody>
      </p:sp>
    </p:spTree>
    <p:extLst>
      <p:ext uri="{BB962C8B-B14F-4D97-AF65-F5344CB8AC3E}">
        <p14:creationId xmlns:p14="http://schemas.microsoft.com/office/powerpoint/2010/main" val="427280615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altLang="en-US"/>
              <a:t>Additional Resources</a:t>
            </a:r>
          </a:p>
        </p:txBody>
      </p:sp>
      <p:sp>
        <p:nvSpPr>
          <p:cNvPr id="5" name="Content Placeholder 4"/>
          <p:cNvSpPr>
            <a:spLocks noGrp="1"/>
          </p:cNvSpPr>
          <p:nvPr>
            <p:ph idx="1"/>
          </p:nvPr>
        </p:nvSpPr>
        <p:spPr>
          <a:xfrm>
            <a:off x="609600" y="1219200"/>
            <a:ext cx="8382000" cy="4068763"/>
          </a:xfrm>
        </p:spPr>
        <p:txBody>
          <a:bodyPr/>
          <a:lstStyle/>
          <a:p>
            <a:pPr>
              <a:lnSpc>
                <a:spcPct val="150000"/>
              </a:lnSpc>
              <a:defRPr/>
            </a:pPr>
            <a:r>
              <a:rPr lang="en-US" dirty="0"/>
              <a:t>NCDOL</a:t>
            </a:r>
          </a:p>
          <a:p>
            <a:pPr marL="0" indent="0">
              <a:lnSpc>
                <a:spcPct val="150000"/>
              </a:lnSpc>
              <a:buFont typeface="Wingdings" panose="05000000000000000000" pitchFamily="2" charset="2"/>
              <a:buNone/>
              <a:defRPr/>
            </a:pPr>
            <a:r>
              <a:rPr lang="en-US" sz="2200" dirty="0"/>
              <a:t>https://www.labor.nc.gov/ergonomics</a:t>
            </a:r>
            <a:endParaRPr lang="en-US" dirty="0"/>
          </a:p>
          <a:p>
            <a:pPr>
              <a:lnSpc>
                <a:spcPct val="150000"/>
              </a:lnSpc>
              <a:defRPr/>
            </a:pPr>
            <a:r>
              <a:rPr lang="en-US" dirty="0"/>
              <a:t>Federal OSHA</a:t>
            </a:r>
          </a:p>
          <a:p>
            <a:pPr>
              <a:lnSpc>
                <a:spcPct val="150000"/>
              </a:lnSpc>
              <a:buFont typeface="Wingdings" panose="05000000000000000000" pitchFamily="2" charset="2"/>
              <a:buNone/>
              <a:defRPr/>
            </a:pPr>
            <a:r>
              <a:rPr lang="en-US" sz="2200" dirty="0"/>
              <a:t>http://www.osha.gov/SLTC/ergonomics/</a:t>
            </a:r>
            <a:endParaRPr lang="en-US" dirty="0">
              <a:hlinkClick r:id="rId3"/>
            </a:endParaRPr>
          </a:p>
          <a:p>
            <a:pPr>
              <a:lnSpc>
                <a:spcPct val="150000"/>
              </a:lnSpc>
              <a:defRPr/>
            </a:pPr>
            <a:r>
              <a:rPr lang="en-US" dirty="0"/>
              <a:t>NIOSH</a:t>
            </a:r>
            <a:endParaRPr lang="en-US" dirty="0">
              <a:hlinkClick r:id="rId3"/>
            </a:endParaRPr>
          </a:p>
          <a:p>
            <a:pPr>
              <a:lnSpc>
                <a:spcPct val="150000"/>
              </a:lnSpc>
              <a:buFont typeface="Wingdings" panose="05000000000000000000" pitchFamily="2" charset="2"/>
              <a:buNone/>
              <a:defRPr/>
            </a:pPr>
            <a:r>
              <a:rPr lang="en-US" sz="2200" dirty="0"/>
              <a:t>http://www.cdc.gov/niosh/topics/ergonomics/</a:t>
            </a:r>
          </a:p>
          <a:p>
            <a:pPr>
              <a:defRPr/>
            </a:pPr>
            <a:endParaRPr lang="en-US" dirty="0"/>
          </a:p>
        </p:txBody>
      </p:sp>
    </p:spTree>
    <p:extLst>
      <p:ext uri="{BB962C8B-B14F-4D97-AF65-F5344CB8AC3E}">
        <p14:creationId xmlns:p14="http://schemas.microsoft.com/office/powerpoint/2010/main" val="38793117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09600" y="457200"/>
            <a:ext cx="4191000" cy="553998"/>
          </a:xfrm>
        </p:spPr>
        <p:txBody>
          <a:bodyPr/>
          <a:lstStyle/>
          <a:p>
            <a:pPr eaLnBrk="1" hangingPunct="1"/>
            <a:r>
              <a:rPr lang="en-US" altLang="en-US" dirty="0"/>
              <a:t>Summary</a:t>
            </a:r>
          </a:p>
        </p:txBody>
      </p:sp>
      <p:sp>
        <p:nvSpPr>
          <p:cNvPr id="56323" name="Rectangle 1027"/>
          <p:cNvSpPr>
            <a:spLocks noGrp="1" noChangeArrowheads="1"/>
          </p:cNvSpPr>
          <p:nvPr>
            <p:ph idx="1"/>
          </p:nvPr>
        </p:nvSpPr>
        <p:spPr>
          <a:xfrm>
            <a:off x="609600" y="896938"/>
            <a:ext cx="8001000" cy="4970462"/>
          </a:xfrm>
        </p:spPr>
        <p:txBody>
          <a:bodyPr>
            <a:normAutofit lnSpcReduction="10000"/>
          </a:bodyPr>
          <a:lstStyle/>
          <a:p>
            <a:pPr eaLnBrk="1" hangingPunct="1">
              <a:lnSpc>
                <a:spcPct val="80000"/>
              </a:lnSpc>
            </a:pPr>
            <a:endParaRPr lang="en-US" altLang="en-US" dirty="0"/>
          </a:p>
          <a:p>
            <a:pPr eaLnBrk="1" hangingPunct="1">
              <a:lnSpc>
                <a:spcPct val="80000"/>
              </a:lnSpc>
            </a:pPr>
            <a:r>
              <a:rPr lang="en-US" altLang="en-US" dirty="0"/>
              <a:t>In this course, we discussed the following: </a:t>
            </a:r>
          </a:p>
          <a:p>
            <a:pPr eaLnBrk="1" hangingPunct="1">
              <a:lnSpc>
                <a:spcPct val="80000"/>
              </a:lnSpc>
            </a:pPr>
            <a:endParaRPr lang="en-US" altLang="en-US" sz="800" dirty="0"/>
          </a:p>
          <a:p>
            <a:pPr lvl="1" eaLnBrk="1" hangingPunct="1">
              <a:lnSpc>
                <a:spcPct val="80000"/>
              </a:lnSpc>
              <a:buFont typeface="Symbol" panose="05050102010706020507" pitchFamily="18" charset="2"/>
              <a:buNone/>
            </a:pPr>
            <a:endParaRPr lang="en-US" altLang="en-US" sz="800" dirty="0"/>
          </a:p>
          <a:p>
            <a:pPr lvl="1" eaLnBrk="1" hangingPunct="1">
              <a:lnSpc>
                <a:spcPct val="80000"/>
              </a:lnSpc>
            </a:pPr>
            <a:r>
              <a:rPr lang="en-US" altLang="en-US" dirty="0"/>
              <a:t>Definition of ergonomics</a:t>
            </a:r>
          </a:p>
          <a:p>
            <a:pPr lvl="1" eaLnBrk="1" hangingPunct="1">
              <a:lnSpc>
                <a:spcPct val="80000"/>
              </a:lnSpc>
              <a:buFont typeface="Wingdings" panose="05000000000000000000" pitchFamily="2" charset="2"/>
              <a:buNone/>
            </a:pPr>
            <a:endParaRPr lang="en-US" altLang="en-US" dirty="0"/>
          </a:p>
          <a:p>
            <a:pPr lvl="1" eaLnBrk="1" hangingPunct="1"/>
            <a:r>
              <a:rPr lang="en-US" altLang="en-US" dirty="0"/>
              <a:t>Workplace problems, injuries and losses due to ergonomic issues</a:t>
            </a:r>
          </a:p>
          <a:p>
            <a:pPr lvl="1" eaLnBrk="1" hangingPunct="1">
              <a:lnSpc>
                <a:spcPct val="80000"/>
              </a:lnSpc>
            </a:pPr>
            <a:endParaRPr lang="en-US" altLang="en-US" dirty="0"/>
          </a:p>
          <a:p>
            <a:pPr lvl="1" eaLnBrk="1" hangingPunct="1"/>
            <a:r>
              <a:rPr lang="en-US" altLang="en-US" dirty="0"/>
              <a:t>Types, signs and symptoms, and risk factors of musculoskeletal disorders)</a:t>
            </a:r>
          </a:p>
          <a:p>
            <a:pPr lvl="1" eaLnBrk="1" hangingPunct="1">
              <a:lnSpc>
                <a:spcPct val="80000"/>
              </a:lnSpc>
            </a:pPr>
            <a:endParaRPr lang="en-US" altLang="en-US" dirty="0"/>
          </a:p>
          <a:p>
            <a:pPr lvl="1" eaLnBrk="1" hangingPunct="1">
              <a:lnSpc>
                <a:spcPct val="80000"/>
              </a:lnSpc>
            </a:pPr>
            <a:r>
              <a:rPr lang="en-US" altLang="en-US" dirty="0"/>
              <a:t>Common ergonomic stressors</a:t>
            </a:r>
          </a:p>
          <a:p>
            <a:pPr lvl="1" eaLnBrk="1" hangingPunct="1">
              <a:lnSpc>
                <a:spcPct val="80000"/>
              </a:lnSpc>
            </a:pPr>
            <a:endParaRPr lang="en-US" altLang="en-US" dirty="0"/>
          </a:p>
          <a:p>
            <a:pPr lvl="1" eaLnBrk="1" hangingPunct="1">
              <a:lnSpc>
                <a:spcPct val="80000"/>
              </a:lnSpc>
            </a:pPr>
            <a:r>
              <a:rPr lang="en-US" altLang="en-US" dirty="0"/>
              <a:t>Techniques to combat these stressors</a:t>
            </a:r>
          </a:p>
          <a:p>
            <a:pPr lvl="1" eaLnBrk="1" hangingPunct="1">
              <a:lnSpc>
                <a:spcPct val="80000"/>
              </a:lnSpc>
              <a:buFont typeface="Symbol" panose="05050102010706020507" pitchFamily="18" charset="2"/>
              <a:buNone/>
            </a:pPr>
            <a:endParaRPr lang="en-US" altLang="en-US" dirty="0"/>
          </a:p>
          <a:p>
            <a:pPr lvl="1" eaLnBrk="1" hangingPunct="1">
              <a:lnSpc>
                <a:spcPct val="80000"/>
              </a:lnSpc>
            </a:pPr>
            <a:r>
              <a:rPr lang="en-US" altLang="en-US" dirty="0"/>
              <a:t>NCDOL OSH Division perspective on ergonomics</a:t>
            </a:r>
          </a:p>
          <a:p>
            <a:pPr lvl="1" eaLnBrk="1" hangingPunct="1">
              <a:lnSpc>
                <a:spcPct val="80000"/>
              </a:lnSpc>
            </a:pPr>
            <a:endParaRPr lang="en-US" altLang="en-US" dirty="0"/>
          </a:p>
          <a:p>
            <a:pPr eaLnBrk="1" hangingPunct="1">
              <a:lnSpc>
                <a:spcPct val="8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370024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body" sz="half" idx="1"/>
          </p:nvPr>
        </p:nvSpPr>
        <p:spPr>
          <a:xfrm>
            <a:off x="533400" y="1447800"/>
            <a:ext cx="8153400" cy="4354484"/>
          </a:xfrm>
        </p:spPr>
        <p:txBody>
          <a:bodyPr/>
          <a:lstStyle/>
          <a:p>
            <a:pPr eaLnBrk="1" hangingPunct="1"/>
            <a:r>
              <a:rPr lang="en-US" altLang="en-US" b="1" dirty="0"/>
              <a:t>Bones</a:t>
            </a:r>
            <a:r>
              <a:rPr lang="en-US" altLang="en-US" dirty="0"/>
              <a:t> - Provide structure, support and protection</a:t>
            </a:r>
          </a:p>
          <a:p>
            <a:pPr eaLnBrk="1" hangingPunct="1"/>
            <a:endParaRPr lang="en-US" altLang="en-US" sz="3600" dirty="0"/>
          </a:p>
          <a:p>
            <a:pPr eaLnBrk="1" hangingPunct="1"/>
            <a:r>
              <a:rPr lang="en-US" altLang="en-US" b="1" dirty="0"/>
              <a:t>Muscles</a:t>
            </a:r>
            <a:r>
              <a:rPr lang="en-US" altLang="en-US" dirty="0"/>
              <a:t> - Expand and contract to move bones</a:t>
            </a:r>
          </a:p>
          <a:p>
            <a:pPr eaLnBrk="1" hangingPunct="1"/>
            <a:endParaRPr lang="en-US" altLang="en-US" sz="3600" dirty="0"/>
          </a:p>
          <a:p>
            <a:pPr eaLnBrk="1" hangingPunct="1"/>
            <a:r>
              <a:rPr lang="en-US" altLang="en-US" b="1" dirty="0"/>
              <a:t>Tendons </a:t>
            </a:r>
            <a:r>
              <a:rPr lang="en-US" altLang="en-US" dirty="0"/>
              <a:t>- Connect muscle to bone</a:t>
            </a:r>
          </a:p>
          <a:p>
            <a:pPr eaLnBrk="1" hangingPunct="1"/>
            <a:endParaRPr lang="en-US" altLang="en-US" sz="3600" dirty="0"/>
          </a:p>
          <a:p>
            <a:pPr eaLnBrk="1" hangingPunct="1"/>
            <a:r>
              <a:rPr lang="en-US" altLang="en-US" b="1" dirty="0"/>
              <a:t>Ligaments</a:t>
            </a:r>
            <a:r>
              <a:rPr lang="en-US" altLang="en-US" dirty="0"/>
              <a:t> - Connect bone to bone</a:t>
            </a:r>
          </a:p>
          <a:p>
            <a:pPr eaLnBrk="1" hangingPunct="1">
              <a:lnSpc>
                <a:spcPct val="140000"/>
              </a:lnSpc>
              <a:buFont typeface="Wingdings" panose="05000000000000000000" pitchFamily="2" charset="2"/>
              <a:buNone/>
            </a:pPr>
            <a:endParaRPr lang="en-US" altLang="en-US" sz="2400" dirty="0"/>
          </a:p>
        </p:txBody>
      </p:sp>
      <p:sp>
        <p:nvSpPr>
          <p:cNvPr id="2052" name="Rectangle 4"/>
          <p:cNvSpPr>
            <a:spLocks noChangeArrowheads="1"/>
          </p:cNvSpPr>
          <p:nvPr/>
        </p:nvSpPr>
        <p:spPr bwMode="auto">
          <a:xfrm>
            <a:off x="533400" y="381000"/>
            <a:ext cx="8610600" cy="685800"/>
          </a:xfrm>
          <a:prstGeom prst="rect">
            <a:avLst/>
          </a:prstGeom>
          <a:noFill/>
          <a:ln w="9525">
            <a:noFill/>
            <a:miter lim="800000"/>
            <a:headEnd/>
            <a:tailEnd/>
          </a:ln>
        </p:spPr>
        <p:txBody>
          <a:bodyPr anchor="ctr"/>
          <a:lstStyle/>
          <a:p>
            <a:pPr>
              <a:defRPr/>
            </a:pPr>
            <a:r>
              <a:rPr lang="en-US" sz="3600" b="1" dirty="0">
                <a:solidFill>
                  <a:srgbClr val="102447"/>
                </a:solidFill>
                <a:latin typeface="Avenir Next LT Pro Demi" panose="020B0704020202020204" pitchFamily="34" charset="0"/>
              </a:rPr>
              <a:t>Musculoskeletal System</a:t>
            </a:r>
          </a:p>
        </p:txBody>
      </p:sp>
    </p:spTree>
    <p:extLst>
      <p:ext uri="{BB962C8B-B14F-4D97-AF65-F5344CB8AC3E}">
        <p14:creationId xmlns:p14="http://schemas.microsoft.com/office/powerpoint/2010/main" val="3132748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609600" y="3009900"/>
            <a:ext cx="7848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body" sz="half" idx="1"/>
          </p:nvPr>
        </p:nvSpPr>
        <p:spPr>
          <a:xfrm>
            <a:off x="547511" y="1447800"/>
            <a:ext cx="6386689" cy="4572000"/>
          </a:xfrm>
        </p:spPr>
        <p:txBody>
          <a:bodyPr/>
          <a:lstStyle/>
          <a:p>
            <a:pPr eaLnBrk="1" hangingPunct="1"/>
            <a:r>
              <a:rPr lang="en-US" altLang="en-US" sz="2400" b="1" dirty="0"/>
              <a:t>Cartilage</a:t>
            </a:r>
            <a:r>
              <a:rPr lang="en-US" altLang="en-US" sz="2400" dirty="0"/>
              <a:t> - Provides cushioning and lubrication</a:t>
            </a:r>
          </a:p>
          <a:p>
            <a:pPr eaLnBrk="1" hangingPunct="1"/>
            <a:endParaRPr lang="en-US" altLang="en-US" sz="1000" dirty="0"/>
          </a:p>
          <a:p>
            <a:pPr eaLnBrk="1" hangingPunct="1"/>
            <a:endParaRPr lang="en-US" altLang="en-US" sz="1000" dirty="0"/>
          </a:p>
          <a:p>
            <a:pPr eaLnBrk="1" hangingPunct="1"/>
            <a:endParaRPr lang="en-US" altLang="en-US" sz="1000" dirty="0"/>
          </a:p>
          <a:p>
            <a:pPr eaLnBrk="1" hangingPunct="1"/>
            <a:r>
              <a:rPr lang="en-US" altLang="en-US" sz="2400" b="1" dirty="0"/>
              <a:t>Bursa</a:t>
            </a:r>
            <a:r>
              <a:rPr lang="en-US" altLang="en-US" sz="2400" dirty="0"/>
              <a:t> - Fluid-filled sac that lubricates and cushions between points of friction</a:t>
            </a:r>
          </a:p>
          <a:p>
            <a:pPr eaLnBrk="1" hangingPunct="1"/>
            <a:endParaRPr lang="en-US" altLang="en-US" sz="1000" dirty="0"/>
          </a:p>
          <a:p>
            <a:pPr eaLnBrk="1" hangingPunct="1"/>
            <a:endParaRPr lang="en-US" altLang="en-US" sz="1000" dirty="0"/>
          </a:p>
          <a:p>
            <a:pPr eaLnBrk="1" hangingPunct="1"/>
            <a:endParaRPr lang="en-US" altLang="en-US" sz="1000" dirty="0"/>
          </a:p>
          <a:p>
            <a:r>
              <a:rPr lang="en-US" altLang="en-US" sz="2400" b="1" dirty="0"/>
              <a:t>Vertebrae</a:t>
            </a:r>
            <a:r>
              <a:rPr lang="en-US" altLang="en-US" sz="2400" dirty="0"/>
              <a:t> - Bones that make up the spine</a:t>
            </a:r>
          </a:p>
          <a:p>
            <a:endParaRPr lang="en-US" altLang="en-US" sz="1000" dirty="0"/>
          </a:p>
          <a:p>
            <a:endParaRPr lang="en-US" altLang="en-US" sz="1000" dirty="0"/>
          </a:p>
          <a:p>
            <a:endParaRPr lang="en-US" altLang="en-US" sz="1000" dirty="0"/>
          </a:p>
          <a:p>
            <a:r>
              <a:rPr lang="en-US" altLang="en-US" sz="2400" b="1" dirty="0"/>
              <a:t>Discs </a:t>
            </a:r>
            <a:r>
              <a:rPr lang="en-US" altLang="en-US" sz="2400" dirty="0"/>
              <a:t>- Shock absorbers for the spine</a:t>
            </a:r>
            <a:endParaRPr lang="en-US" altLang="en-US" sz="2400" b="1" dirty="0"/>
          </a:p>
          <a:p>
            <a:pPr eaLnBrk="1" hangingPunct="1">
              <a:buFont typeface="Wingdings" panose="05000000000000000000" pitchFamily="2" charset="2"/>
              <a:buNone/>
            </a:pPr>
            <a:endParaRPr lang="en-US" altLang="en-US" sz="2400" dirty="0"/>
          </a:p>
        </p:txBody>
      </p:sp>
      <p:sp>
        <p:nvSpPr>
          <p:cNvPr id="2052" name="Rectangle 4"/>
          <p:cNvSpPr>
            <a:spLocks noChangeArrowheads="1"/>
          </p:cNvSpPr>
          <p:nvPr/>
        </p:nvSpPr>
        <p:spPr bwMode="auto">
          <a:xfrm>
            <a:off x="533400" y="381000"/>
            <a:ext cx="8610600" cy="685800"/>
          </a:xfrm>
          <a:prstGeom prst="rect">
            <a:avLst/>
          </a:prstGeom>
          <a:noFill/>
          <a:ln w="9525">
            <a:noFill/>
            <a:miter lim="800000"/>
            <a:headEnd/>
            <a:tailEnd/>
          </a:ln>
        </p:spPr>
        <p:txBody>
          <a:bodyPr anchor="ctr"/>
          <a:lstStyle/>
          <a:p>
            <a:pPr>
              <a:defRPr/>
            </a:pPr>
            <a:r>
              <a:rPr lang="en-US" sz="3600" b="1" u="none" dirty="0">
                <a:solidFill>
                  <a:srgbClr val="102447"/>
                </a:solidFill>
                <a:latin typeface="Avenir Next LT Pro Demi" panose="020B0704020202020204" pitchFamily="34" charset="0"/>
                <a:ea typeface="+mj-ea"/>
                <a:cs typeface="+mj-cs"/>
              </a:rPr>
              <a:t>Musculoskeletal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338262"/>
            <a:ext cx="1524000" cy="4181475"/>
          </a:xfrm>
          <a:prstGeom prst="rect">
            <a:avLst/>
          </a:prstGeom>
        </p:spPr>
      </p:pic>
    </p:spTree>
    <p:extLst>
      <p:ext uri="{BB962C8B-B14F-4D97-AF65-F5344CB8AC3E}">
        <p14:creationId xmlns:p14="http://schemas.microsoft.com/office/powerpoint/2010/main" val="92967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Other Important Components</a:t>
            </a:r>
          </a:p>
        </p:txBody>
      </p:sp>
      <p:sp>
        <p:nvSpPr>
          <p:cNvPr id="11267" name="Rectangle 3"/>
          <p:cNvSpPr>
            <a:spLocks noGrp="1" noChangeArrowheads="1"/>
          </p:cNvSpPr>
          <p:nvPr>
            <p:ph idx="1"/>
          </p:nvPr>
        </p:nvSpPr>
        <p:spPr>
          <a:xfrm>
            <a:off x="681318" y="1371600"/>
            <a:ext cx="8001000" cy="4495800"/>
          </a:xfrm>
        </p:spPr>
        <p:txBody>
          <a:bodyPr>
            <a:normAutofit lnSpcReduction="10000"/>
          </a:bodyPr>
          <a:lstStyle/>
          <a:p>
            <a:pPr eaLnBrk="1" hangingPunct="1">
              <a:lnSpc>
                <a:spcPct val="90000"/>
              </a:lnSpc>
            </a:pPr>
            <a:r>
              <a:rPr lang="en-US" altLang="en-US" dirty="0"/>
              <a:t>Arteries and veins</a:t>
            </a:r>
          </a:p>
          <a:p>
            <a:pPr eaLnBrk="1" hangingPunct="1">
              <a:lnSpc>
                <a:spcPct val="90000"/>
              </a:lnSpc>
            </a:pPr>
            <a:endParaRPr lang="en-US" altLang="en-US" sz="800" dirty="0"/>
          </a:p>
          <a:p>
            <a:pPr lvl="1" eaLnBrk="1" hangingPunct="1">
              <a:lnSpc>
                <a:spcPct val="90000"/>
              </a:lnSpc>
            </a:pPr>
            <a:r>
              <a:rPr lang="en-US" altLang="en-US" i="1" dirty="0"/>
              <a:t>Transport blood</a:t>
            </a:r>
          </a:p>
          <a:p>
            <a:pPr lvl="1" eaLnBrk="1" hangingPunct="1">
              <a:lnSpc>
                <a:spcPct val="90000"/>
              </a:lnSpc>
            </a:pPr>
            <a:endParaRPr lang="en-US" altLang="en-US" sz="800" dirty="0"/>
          </a:p>
          <a:p>
            <a:pPr lvl="2" eaLnBrk="1" hangingPunct="1">
              <a:lnSpc>
                <a:spcPct val="90000"/>
              </a:lnSpc>
              <a:buFont typeface="Arial" panose="020B0604020202020204" pitchFamily="34" charset="0"/>
              <a:buChar char="•"/>
            </a:pPr>
            <a:r>
              <a:rPr lang="en-US" altLang="en-US" dirty="0"/>
              <a:t>Deliver oxygen</a:t>
            </a:r>
          </a:p>
          <a:p>
            <a:pPr lvl="2" eaLnBrk="1" hangingPunct="1">
              <a:lnSpc>
                <a:spcPct val="90000"/>
              </a:lnSpc>
              <a:buFont typeface="Arial" panose="020B0604020202020204" pitchFamily="34" charset="0"/>
              <a:buChar char="•"/>
            </a:pPr>
            <a:endParaRPr lang="en-US" altLang="en-US" sz="800" dirty="0"/>
          </a:p>
          <a:p>
            <a:pPr lvl="2" eaLnBrk="1" hangingPunct="1">
              <a:lnSpc>
                <a:spcPct val="90000"/>
              </a:lnSpc>
              <a:buFont typeface="Arial" panose="020B0604020202020204" pitchFamily="34" charset="0"/>
              <a:buChar char="•"/>
            </a:pPr>
            <a:r>
              <a:rPr lang="en-US" altLang="en-US" dirty="0"/>
              <a:t>Remove waste</a:t>
            </a:r>
          </a:p>
          <a:p>
            <a:pPr lvl="2" eaLnBrk="1" hangingPunct="1">
              <a:lnSpc>
                <a:spcPct val="90000"/>
              </a:lnSpc>
            </a:pPr>
            <a:endParaRPr lang="en-US" altLang="en-US" sz="1100" dirty="0"/>
          </a:p>
          <a:p>
            <a:pPr lvl="2" eaLnBrk="1" hangingPunct="1">
              <a:lnSpc>
                <a:spcPct val="90000"/>
              </a:lnSpc>
            </a:pPr>
            <a:endParaRPr lang="en-US" altLang="en-US" sz="1100" dirty="0"/>
          </a:p>
          <a:p>
            <a:pPr lvl="2" eaLnBrk="1" hangingPunct="1">
              <a:lnSpc>
                <a:spcPct val="90000"/>
              </a:lnSpc>
            </a:pPr>
            <a:endParaRPr lang="en-US" altLang="en-US" sz="1100" dirty="0"/>
          </a:p>
          <a:p>
            <a:pPr eaLnBrk="1" hangingPunct="1">
              <a:lnSpc>
                <a:spcPct val="90000"/>
              </a:lnSpc>
            </a:pPr>
            <a:r>
              <a:rPr lang="en-US" altLang="en-US" dirty="0"/>
              <a:t>Nerves</a:t>
            </a:r>
          </a:p>
          <a:p>
            <a:pPr eaLnBrk="1" hangingPunct="1">
              <a:lnSpc>
                <a:spcPct val="90000"/>
              </a:lnSpc>
            </a:pPr>
            <a:endParaRPr lang="en-US" altLang="en-US" sz="800" dirty="0"/>
          </a:p>
          <a:p>
            <a:pPr lvl="1" eaLnBrk="1" hangingPunct="1">
              <a:lnSpc>
                <a:spcPct val="90000"/>
              </a:lnSpc>
            </a:pPr>
            <a:r>
              <a:rPr lang="en-US" altLang="en-US" i="1" dirty="0"/>
              <a:t>Provide tactility, sensation</a:t>
            </a:r>
          </a:p>
          <a:p>
            <a:pPr lvl="1" eaLnBrk="1" hangingPunct="1">
              <a:lnSpc>
                <a:spcPct val="90000"/>
              </a:lnSpc>
            </a:pPr>
            <a:endParaRPr lang="en-US" altLang="en-US" sz="800" i="1" dirty="0"/>
          </a:p>
          <a:p>
            <a:pPr lvl="1" eaLnBrk="1" hangingPunct="1">
              <a:lnSpc>
                <a:spcPct val="90000"/>
              </a:lnSpc>
            </a:pPr>
            <a:r>
              <a:rPr lang="en-US" altLang="en-US" i="1" dirty="0"/>
              <a:t>Provide feedback on pain and discomfort</a:t>
            </a:r>
          </a:p>
          <a:p>
            <a:pPr lvl="1" eaLnBrk="1" hangingPunct="1">
              <a:lnSpc>
                <a:spcPct val="90000"/>
              </a:lnSpc>
            </a:pPr>
            <a:endParaRPr lang="en-US" altLang="en-US" sz="800" i="1" dirty="0"/>
          </a:p>
          <a:p>
            <a:pPr lvl="1" eaLnBrk="1" hangingPunct="1">
              <a:lnSpc>
                <a:spcPct val="90000"/>
              </a:lnSpc>
            </a:pPr>
            <a:r>
              <a:rPr lang="en-US" altLang="en-US" i="1" dirty="0"/>
              <a:t>Determine which muscles to use</a:t>
            </a:r>
          </a:p>
          <a:p>
            <a:pPr lvl="1" eaLnBrk="1" hangingPunct="1">
              <a:lnSpc>
                <a:spcPct val="90000"/>
              </a:lnSpc>
            </a:pPr>
            <a:endParaRPr lang="en-US" altLang="en-US" sz="800" i="1" dirty="0"/>
          </a:p>
          <a:p>
            <a:pPr lvl="1" eaLnBrk="1" hangingPunct="1">
              <a:lnSpc>
                <a:spcPct val="90000"/>
              </a:lnSpc>
            </a:pPr>
            <a:r>
              <a:rPr lang="en-US" altLang="en-US" i="1" dirty="0"/>
              <a:t>Coordinate activities</a:t>
            </a:r>
          </a:p>
          <a:p>
            <a:pPr lvl="1" eaLnBrk="1" hangingPunct="1">
              <a:lnSpc>
                <a:spcPct val="90000"/>
              </a:lnSpc>
            </a:pPr>
            <a:endParaRPr lang="en-US" altLang="en-US" dirty="0"/>
          </a:p>
        </p:txBody>
      </p:sp>
      <p:sp>
        <p:nvSpPr>
          <p:cNvPr id="2" name="TextBox 1"/>
          <p:cNvSpPr txBox="1"/>
          <p:nvPr/>
        </p:nvSpPr>
        <p:spPr>
          <a:xfrm rot="19911099">
            <a:off x="6549970" y="1974938"/>
            <a:ext cx="2074286" cy="1754326"/>
          </a:xfrm>
          <a:prstGeom prst="rect">
            <a:avLst/>
          </a:prstGeom>
          <a:noFill/>
          <a:ln>
            <a:noFill/>
          </a:ln>
          <a:scene3d>
            <a:camera prst="isometricRightUp"/>
            <a:lightRig rig="threePt" dir="t"/>
          </a:scene3d>
        </p:spPr>
        <p:txBody>
          <a:bodyPr wrap="none" rtlCol="0">
            <a:spAutoFit/>
          </a:bodyPr>
          <a:lstStyle/>
          <a:p>
            <a:r>
              <a:rPr lang="en-US" u="none" dirty="0">
                <a:solidFill>
                  <a:srgbClr val="003399"/>
                </a:solidFill>
                <a:effectLst>
                  <a:outerShdw blurRad="38100" dist="38100" dir="2700000" algn="tl">
                    <a:srgbClr val="000000">
                      <a:alpha val="43137"/>
                    </a:srgbClr>
                  </a:outerShdw>
                </a:effectLst>
                <a:latin typeface="+mj-lt"/>
                <a:cs typeface="Rod" panose="02030509050101010101" pitchFamily="49" charset="-79"/>
              </a:rPr>
              <a:t>NERVES</a:t>
            </a:r>
          </a:p>
          <a:p>
            <a:r>
              <a:rPr lang="en-US" u="none" dirty="0">
                <a:solidFill>
                  <a:srgbClr val="003399"/>
                </a:solidFill>
                <a:effectLst>
                  <a:outerShdw blurRad="38100" dist="38100" dir="2700000" algn="tl">
                    <a:srgbClr val="000000">
                      <a:alpha val="43137"/>
                    </a:srgbClr>
                  </a:outerShdw>
                </a:effectLst>
                <a:latin typeface="+mj-lt"/>
                <a:cs typeface="Rod" panose="02030509050101010101" pitchFamily="49" charset="-79"/>
              </a:rPr>
              <a:t>Arteries </a:t>
            </a:r>
          </a:p>
          <a:p>
            <a:r>
              <a:rPr lang="en-US" u="none" dirty="0">
                <a:solidFill>
                  <a:srgbClr val="003399"/>
                </a:solidFill>
                <a:effectLst>
                  <a:outerShdw blurRad="38100" dist="38100" dir="2700000" algn="tl">
                    <a:srgbClr val="000000">
                      <a:alpha val="43137"/>
                    </a:srgbClr>
                  </a:outerShdw>
                </a:effectLst>
                <a:latin typeface="+mj-lt"/>
                <a:cs typeface="Rod" panose="02030509050101010101" pitchFamily="49" charset="-79"/>
              </a:rPr>
              <a:t>Veins</a:t>
            </a:r>
          </a:p>
        </p:txBody>
      </p:sp>
    </p:spTree>
    <p:extLst>
      <p:ext uri="{BB962C8B-B14F-4D97-AF65-F5344CB8AC3E}">
        <p14:creationId xmlns:p14="http://schemas.microsoft.com/office/powerpoint/2010/main" val="244464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447675"/>
            <a:ext cx="7772400" cy="552450"/>
          </a:xfrm>
        </p:spPr>
        <p:txBody>
          <a:bodyPr anchor="ctr"/>
          <a:lstStyle/>
          <a:p>
            <a:pPr eaLnBrk="1" hangingPunct="1"/>
            <a:r>
              <a:rPr lang="en-US" altLang="en-US"/>
              <a:t>Musculoskeletal Disorders (MSDs)</a:t>
            </a:r>
          </a:p>
        </p:txBody>
      </p:sp>
      <p:sp>
        <p:nvSpPr>
          <p:cNvPr id="12291" name="Rectangle 3"/>
          <p:cNvSpPr>
            <a:spLocks noGrp="1" noChangeArrowheads="1"/>
          </p:cNvSpPr>
          <p:nvPr>
            <p:ph idx="1"/>
          </p:nvPr>
        </p:nvSpPr>
        <p:spPr>
          <a:xfrm>
            <a:off x="632012" y="1524000"/>
            <a:ext cx="8153400" cy="4013200"/>
          </a:xfrm>
        </p:spPr>
        <p:txBody>
          <a:bodyPr>
            <a:noAutofit/>
          </a:bodyPr>
          <a:lstStyle/>
          <a:p>
            <a:pPr eaLnBrk="1" hangingPunct="1">
              <a:lnSpc>
                <a:spcPct val="90000"/>
              </a:lnSpc>
            </a:pPr>
            <a:r>
              <a:rPr lang="en-US" altLang="en-US" sz="2800" dirty="0"/>
              <a:t>Damage or weakening of the musculoskeletal system </a:t>
            </a:r>
          </a:p>
          <a:p>
            <a:pPr eaLnBrk="1" hangingPunct="1">
              <a:lnSpc>
                <a:spcPct val="90000"/>
              </a:lnSpc>
            </a:pPr>
            <a:endParaRPr lang="en-US" altLang="en-US" sz="2800" dirty="0"/>
          </a:p>
          <a:p>
            <a:pPr eaLnBrk="1" hangingPunct="1">
              <a:lnSpc>
                <a:spcPct val="90000"/>
              </a:lnSpc>
            </a:pPr>
            <a:r>
              <a:rPr lang="en-US" altLang="en-US" sz="2800" dirty="0"/>
              <a:t>MSDs occur as an acute trauma or a cumulative trauma</a:t>
            </a:r>
          </a:p>
          <a:p>
            <a:pPr eaLnBrk="1" hangingPunct="1">
              <a:lnSpc>
                <a:spcPct val="90000"/>
              </a:lnSpc>
            </a:pPr>
            <a:endParaRPr lang="en-US" altLang="en-US" sz="2800" dirty="0"/>
          </a:p>
          <a:p>
            <a:pPr eaLnBrk="1" hangingPunct="1">
              <a:lnSpc>
                <a:spcPct val="90000"/>
              </a:lnSpc>
            </a:pPr>
            <a:r>
              <a:rPr lang="en-US" altLang="en-US" sz="2800" dirty="0"/>
              <a:t>Most common occupational problems include back strain and tendon disorders</a:t>
            </a:r>
          </a:p>
        </p:txBody>
      </p:sp>
    </p:spTree>
    <p:extLst>
      <p:ext uri="{BB962C8B-B14F-4D97-AF65-F5344CB8AC3E}">
        <p14:creationId xmlns:p14="http://schemas.microsoft.com/office/powerpoint/2010/main" val="345807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09600" y="484188"/>
            <a:ext cx="8229600" cy="552450"/>
          </a:xfrm>
        </p:spPr>
        <p:txBody>
          <a:bodyPr anchor="ctr"/>
          <a:lstStyle/>
          <a:p>
            <a:pPr eaLnBrk="1" hangingPunct="1"/>
            <a:r>
              <a:rPr lang="en-US" altLang="en-US"/>
              <a:t>Common Musculoskeletal Disorders</a:t>
            </a:r>
          </a:p>
        </p:txBody>
      </p:sp>
      <p:sp>
        <p:nvSpPr>
          <p:cNvPr id="14343" name="Rectangle 1046"/>
          <p:cNvSpPr>
            <a:spLocks noChangeArrowheads="1"/>
          </p:cNvSpPr>
          <p:nvPr/>
        </p:nvSpPr>
        <p:spPr bwMode="auto">
          <a:xfrm>
            <a:off x="620486" y="1143000"/>
            <a:ext cx="6008914" cy="4770438"/>
          </a:xfrm>
          <a:prstGeom prst="rect">
            <a:avLst/>
          </a:prstGeom>
          <a:noFill/>
          <a:ln w="9525">
            <a:noFill/>
            <a:miter lim="800000"/>
            <a:headEnd/>
            <a:tailEnd/>
          </a:ln>
        </p:spPr>
        <p:txBody>
          <a:bodyPr/>
          <a:lstStyle/>
          <a:p>
            <a:pPr marL="342900" indent="-342900">
              <a:spcBef>
                <a:spcPct val="20000"/>
              </a:spcBef>
              <a:buClr>
                <a:srgbClr val="910046"/>
              </a:buClr>
              <a:buSzPct val="84000"/>
              <a:buFont typeface="Wingdings" pitchFamily="2" charset="2"/>
              <a:buChar char="l"/>
              <a:defRPr/>
            </a:pPr>
            <a:r>
              <a:rPr lang="en-US" sz="2800" u="none" dirty="0">
                <a:solidFill>
                  <a:srgbClr val="000000"/>
                </a:solidFill>
              </a:rPr>
              <a:t>Tendinitis</a:t>
            </a:r>
          </a:p>
          <a:p>
            <a:pPr>
              <a:spcBef>
                <a:spcPct val="20000"/>
              </a:spcBef>
              <a:buClr>
                <a:srgbClr val="910046"/>
              </a:buClr>
              <a:buSzPct val="84000"/>
              <a:defRPr/>
            </a:pPr>
            <a:r>
              <a:rPr lang="en-US" sz="800" u="none" dirty="0">
                <a:solidFill>
                  <a:srgbClr val="000000"/>
                </a:solidFill>
              </a:rPr>
              <a:t> </a:t>
            </a:r>
          </a:p>
          <a:p>
            <a:pPr marL="690563" lvl="1" indent="-233363">
              <a:buClr>
                <a:srgbClr val="012D9A"/>
              </a:buClr>
              <a:buSzPct val="84000"/>
              <a:buFont typeface="Symbol" pitchFamily="18" charset="2"/>
              <a:buChar char="-"/>
              <a:defRPr/>
            </a:pPr>
            <a:r>
              <a:rPr lang="en-US" sz="2400" i="1" u="none" dirty="0"/>
              <a:t>Epicondylitis (“Tennis Elbow”)</a:t>
            </a:r>
          </a:p>
          <a:p>
            <a:pPr lvl="1">
              <a:buClr>
                <a:srgbClr val="012D9A"/>
              </a:buClr>
              <a:buSzPct val="84000"/>
              <a:defRPr/>
            </a:pPr>
            <a:r>
              <a:rPr lang="en-US" sz="1000" i="1" u="none" dirty="0"/>
              <a:t> </a:t>
            </a:r>
            <a:endParaRPr lang="en-US" sz="800" i="1" u="none" dirty="0"/>
          </a:p>
          <a:p>
            <a:pPr marL="690563" lvl="1" indent="-233363">
              <a:buClr>
                <a:srgbClr val="012D9A"/>
              </a:buClr>
              <a:buSzPct val="84000"/>
              <a:buFont typeface="Symbol" pitchFamily="18" charset="2"/>
              <a:buChar char="-"/>
              <a:defRPr/>
            </a:pPr>
            <a:r>
              <a:rPr lang="en-US" sz="2400" i="1" u="none" dirty="0"/>
              <a:t>De </a:t>
            </a:r>
            <a:r>
              <a:rPr lang="en-US" sz="2400" i="1" u="none" dirty="0" err="1"/>
              <a:t>Quervain’s</a:t>
            </a:r>
            <a:r>
              <a:rPr lang="en-US" sz="2400" i="1" u="none" dirty="0"/>
              <a:t> t</a:t>
            </a:r>
            <a:r>
              <a:rPr lang="en-US" sz="2400" i="1" u="none" dirty="0">
                <a:solidFill>
                  <a:srgbClr val="000000"/>
                </a:solidFill>
              </a:rPr>
              <a:t>endinitis</a:t>
            </a:r>
          </a:p>
          <a:p>
            <a:pPr marL="690563" lvl="1" indent="-233363">
              <a:buClr>
                <a:srgbClr val="012D9A"/>
              </a:buClr>
              <a:buSzPct val="84000"/>
              <a:buFont typeface="Symbol" pitchFamily="18" charset="2"/>
              <a:buChar char="-"/>
              <a:defRPr/>
            </a:pPr>
            <a:endParaRPr lang="en-US" sz="800" u="none" dirty="0">
              <a:solidFill>
                <a:srgbClr val="000000"/>
              </a:solidFill>
            </a:endParaRPr>
          </a:p>
          <a:p>
            <a:pPr marL="342900" indent="-342900">
              <a:spcBef>
                <a:spcPct val="20000"/>
              </a:spcBef>
              <a:buClr>
                <a:srgbClr val="910046"/>
              </a:buClr>
              <a:buSzPct val="84000"/>
              <a:buFont typeface="Wingdings" pitchFamily="2" charset="2"/>
              <a:buChar char="l"/>
              <a:defRPr/>
            </a:pPr>
            <a:r>
              <a:rPr lang="en-US" sz="2800" u="none" dirty="0">
                <a:solidFill>
                  <a:srgbClr val="000000"/>
                </a:solidFill>
              </a:rPr>
              <a:t>Bursitis</a:t>
            </a:r>
          </a:p>
          <a:p>
            <a:pPr marL="342900" indent="-342900">
              <a:spcBef>
                <a:spcPct val="20000"/>
              </a:spcBef>
              <a:buClr>
                <a:srgbClr val="910046"/>
              </a:buClr>
              <a:buSzPct val="84000"/>
              <a:buFont typeface="Wingdings" pitchFamily="2" charset="2"/>
              <a:buChar char="l"/>
              <a:defRPr/>
            </a:pPr>
            <a:endParaRPr lang="en-US" sz="800" u="none" dirty="0">
              <a:solidFill>
                <a:srgbClr val="000000"/>
              </a:solidFill>
            </a:endParaRPr>
          </a:p>
          <a:p>
            <a:pPr marL="342900" indent="-342900">
              <a:spcBef>
                <a:spcPct val="20000"/>
              </a:spcBef>
              <a:buClr>
                <a:srgbClr val="910046"/>
              </a:buClr>
              <a:buSzPct val="84000"/>
              <a:buFont typeface="Wingdings" pitchFamily="2" charset="2"/>
              <a:buChar char="l"/>
              <a:defRPr/>
            </a:pPr>
            <a:r>
              <a:rPr lang="en-US" sz="2800" u="none" dirty="0">
                <a:solidFill>
                  <a:srgbClr val="000000"/>
                </a:solidFill>
              </a:rPr>
              <a:t>Carpal tunnel syndrome</a:t>
            </a:r>
          </a:p>
          <a:p>
            <a:pPr marL="342900" indent="-342900">
              <a:spcBef>
                <a:spcPct val="20000"/>
              </a:spcBef>
              <a:buClr>
                <a:srgbClr val="910046"/>
              </a:buClr>
              <a:buSzPct val="84000"/>
              <a:buFont typeface="Wingdings" pitchFamily="2" charset="2"/>
              <a:buChar char="l"/>
              <a:defRPr/>
            </a:pPr>
            <a:endParaRPr lang="en-US" sz="800" u="none" dirty="0">
              <a:solidFill>
                <a:srgbClr val="000000"/>
              </a:solidFill>
            </a:endParaRPr>
          </a:p>
          <a:p>
            <a:pPr marL="342900" indent="-342900">
              <a:spcBef>
                <a:spcPct val="20000"/>
              </a:spcBef>
              <a:buClr>
                <a:srgbClr val="910046"/>
              </a:buClr>
              <a:buSzPct val="84000"/>
              <a:buFont typeface="Wingdings" pitchFamily="2" charset="2"/>
              <a:buChar char="l"/>
              <a:defRPr/>
            </a:pPr>
            <a:r>
              <a:rPr lang="en-US" sz="2800" u="none" dirty="0">
                <a:solidFill>
                  <a:srgbClr val="000000"/>
                </a:solidFill>
              </a:rPr>
              <a:t>Tenosynovitis (“Trigger Finger”)</a:t>
            </a:r>
          </a:p>
          <a:p>
            <a:pPr marL="342900" indent="-342900">
              <a:spcBef>
                <a:spcPct val="20000"/>
              </a:spcBef>
              <a:buClr>
                <a:srgbClr val="910046"/>
              </a:buClr>
              <a:buSzPct val="84000"/>
              <a:buFont typeface="Wingdings" pitchFamily="2" charset="2"/>
              <a:buChar char="l"/>
              <a:defRPr/>
            </a:pPr>
            <a:endParaRPr lang="en-US" sz="800" u="none" dirty="0">
              <a:solidFill>
                <a:srgbClr val="000000"/>
              </a:solidFill>
            </a:endParaRPr>
          </a:p>
          <a:p>
            <a:pPr marL="342900" indent="-342900">
              <a:spcBef>
                <a:spcPct val="20000"/>
              </a:spcBef>
              <a:buClr>
                <a:srgbClr val="910046"/>
              </a:buClr>
              <a:buSzPct val="84000"/>
              <a:buFont typeface="Wingdings" pitchFamily="2" charset="2"/>
              <a:buChar char="l"/>
              <a:defRPr/>
            </a:pPr>
            <a:r>
              <a:rPr lang="en-US" sz="2800" u="none" dirty="0">
                <a:solidFill>
                  <a:srgbClr val="000000"/>
                </a:solidFill>
              </a:rPr>
              <a:t>Thoracic outlet syndrome</a:t>
            </a:r>
          </a:p>
          <a:p>
            <a:pPr marL="342900" indent="-342900">
              <a:spcBef>
                <a:spcPct val="20000"/>
              </a:spcBef>
              <a:buClr>
                <a:srgbClr val="910046"/>
              </a:buClr>
              <a:buSzPct val="84000"/>
              <a:buFont typeface="Wingdings" pitchFamily="2" charset="2"/>
              <a:buChar char="l"/>
              <a:defRPr/>
            </a:pPr>
            <a:endParaRPr lang="en-US" sz="800" u="none" dirty="0">
              <a:solidFill>
                <a:srgbClr val="000000"/>
              </a:solidFill>
            </a:endParaRPr>
          </a:p>
          <a:p>
            <a:pPr marL="342900" indent="-342900">
              <a:spcBef>
                <a:spcPct val="20000"/>
              </a:spcBef>
              <a:buClr>
                <a:srgbClr val="910046"/>
              </a:buClr>
              <a:buSzPct val="84000"/>
              <a:buFont typeface="Wingdings" pitchFamily="2" charset="2"/>
              <a:buChar char="l"/>
              <a:defRPr/>
            </a:pPr>
            <a:r>
              <a:rPr lang="en-US" sz="2800" u="none" dirty="0">
                <a:solidFill>
                  <a:srgbClr val="000000"/>
                </a:solidFill>
              </a:rPr>
              <a:t>Muscle strain</a:t>
            </a:r>
          </a:p>
          <a:p>
            <a:pPr marL="342900" indent="-342900">
              <a:spcBef>
                <a:spcPct val="20000"/>
              </a:spcBef>
              <a:buClr>
                <a:srgbClr val="910046"/>
              </a:buClr>
              <a:buSzPct val="84000"/>
              <a:buFont typeface="Wingdings" pitchFamily="2" charset="2"/>
              <a:buChar char="l"/>
              <a:defRPr/>
            </a:pPr>
            <a:endParaRPr lang="en-US" sz="2800" dirty="0">
              <a:solidFill>
                <a:srgbClr val="000000"/>
              </a:solidFill>
              <a:latin typeface="Arial" charset="0"/>
            </a:endParaRPr>
          </a:p>
          <a:p>
            <a:pPr marL="342900" indent="-342900">
              <a:spcBef>
                <a:spcPct val="20000"/>
              </a:spcBef>
              <a:buClr>
                <a:srgbClr val="910046"/>
              </a:buClr>
              <a:buSzPct val="84000"/>
              <a:buFont typeface="Wingdings" pitchFamily="2" charset="2"/>
              <a:buChar char="l"/>
              <a:defRPr/>
            </a:pPr>
            <a:endParaRPr lang="en-US" sz="2800" dirty="0">
              <a:solidFill>
                <a:srgbClr val="000000"/>
              </a:solidFill>
              <a:latin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339" y="1496767"/>
            <a:ext cx="1484078" cy="19132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017" y="3870193"/>
            <a:ext cx="1295400" cy="17611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672592"/>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56</TotalTime>
  <Words>1653</Words>
  <Application>Microsoft Office PowerPoint</Application>
  <PresentationFormat>On-screen Show (4:3)</PresentationFormat>
  <Paragraphs>503</Paragraphs>
  <Slides>50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Aptos</vt:lpstr>
      <vt:lpstr>Arial</vt:lpstr>
      <vt:lpstr>Avenir Next LT Pro</vt:lpstr>
      <vt:lpstr>Avenir Next LT Pro Demi</vt:lpstr>
      <vt:lpstr>Avenir Next LT Pro Light</vt:lpstr>
      <vt:lpstr>Calibri</vt:lpstr>
      <vt:lpstr>Symbol</vt:lpstr>
      <vt:lpstr>Times New Roman</vt:lpstr>
      <vt:lpstr>Wingdings</vt:lpstr>
      <vt:lpstr>Office Theme</vt:lpstr>
      <vt:lpstr>PowerPoint Presentation</vt:lpstr>
      <vt:lpstr>Objectives</vt:lpstr>
      <vt:lpstr>Definitions</vt:lpstr>
      <vt:lpstr>Workplace Problems and Losses</vt:lpstr>
      <vt:lpstr>PowerPoint Presentation</vt:lpstr>
      <vt:lpstr>PowerPoint Presentation</vt:lpstr>
      <vt:lpstr>Other Important Components</vt:lpstr>
      <vt:lpstr>Musculoskeletal Disorders (MSDs)</vt:lpstr>
      <vt:lpstr>Common Musculoskeletal Disorders</vt:lpstr>
      <vt:lpstr>Types of Back Injuries</vt:lpstr>
      <vt:lpstr>Signs and Symptoms of MSDs</vt:lpstr>
      <vt:lpstr>Conservative Treatment</vt:lpstr>
      <vt:lpstr>Ergonomic Stressors</vt:lpstr>
      <vt:lpstr>Personal Stressors</vt:lpstr>
      <vt:lpstr>Force</vt:lpstr>
      <vt:lpstr>Posture</vt:lpstr>
      <vt:lpstr>Neutral Posture </vt:lpstr>
      <vt:lpstr>Proper Lifting Technique</vt:lpstr>
      <vt:lpstr>Movement</vt:lpstr>
      <vt:lpstr>Environmental Stressors</vt:lpstr>
      <vt:lpstr>PowerPoint Presentation</vt:lpstr>
      <vt:lpstr>Controlling Stressors</vt:lpstr>
      <vt:lpstr>Controlling Stressors</vt:lpstr>
      <vt:lpstr>Examples of Controls</vt:lpstr>
      <vt:lpstr>Workstation Design</vt:lpstr>
      <vt:lpstr>PowerPoint Presentation</vt:lpstr>
      <vt:lpstr>Workstation Design</vt:lpstr>
      <vt:lpstr>Workstation Design</vt:lpstr>
      <vt:lpstr>Workstation Design</vt:lpstr>
      <vt:lpstr>Workstation Design</vt:lpstr>
      <vt:lpstr>Manual Material Handling</vt:lpstr>
      <vt:lpstr>Manual Material Handling</vt:lpstr>
      <vt:lpstr>Manual Material Handling</vt:lpstr>
      <vt:lpstr>Manual Material Handling</vt:lpstr>
      <vt:lpstr>Hand Tools</vt:lpstr>
      <vt:lpstr>Hand Tools</vt:lpstr>
      <vt:lpstr>Hand Tools</vt:lpstr>
      <vt:lpstr>Hand Tools</vt:lpstr>
      <vt:lpstr>Hand Tools </vt:lpstr>
      <vt:lpstr>Hand Tools</vt:lpstr>
      <vt:lpstr>Administrative Controls</vt:lpstr>
      <vt:lpstr>NCDOL OSH Division Perspective</vt:lpstr>
      <vt:lpstr>General Duty Clause</vt:lpstr>
      <vt:lpstr>Special Emphasis Programs</vt:lpstr>
      <vt:lpstr>Voluntary Guidelines</vt:lpstr>
      <vt:lpstr>Ergonomics Program Elements</vt:lpstr>
      <vt:lpstr>Available Industry-Specific eTools</vt:lpstr>
      <vt:lpstr>Additional Resources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2025-06-24T13:23:46Z</dcterms:modified>
</cp:coreProperties>
</file>