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handoutMasterIdLst>
    <p:handoutMasterId r:id="rId52"/>
  </p:handoutMasterIdLst>
  <p:sldIdLst>
    <p:sldId id="256" r:id="rId2"/>
    <p:sldId id="343" r:id="rId3"/>
    <p:sldId id="344" r:id="rId4"/>
    <p:sldId id="345" r:id="rId5"/>
    <p:sldId id="346" r:id="rId6"/>
    <p:sldId id="347" r:id="rId7"/>
    <p:sldId id="348" r:id="rId8"/>
    <p:sldId id="349" r:id="rId9"/>
    <p:sldId id="350" r:id="rId10"/>
    <p:sldId id="351" r:id="rId11"/>
    <p:sldId id="352" r:id="rId12"/>
    <p:sldId id="353" r:id="rId13"/>
    <p:sldId id="354" r:id="rId14"/>
    <p:sldId id="355" r:id="rId15"/>
    <p:sldId id="356" r:id="rId16"/>
    <p:sldId id="357" r:id="rId17"/>
    <p:sldId id="358" r:id="rId18"/>
    <p:sldId id="359" r:id="rId19"/>
    <p:sldId id="360" r:id="rId20"/>
    <p:sldId id="361" r:id="rId21"/>
    <p:sldId id="362" r:id="rId22"/>
    <p:sldId id="363" r:id="rId23"/>
    <p:sldId id="364" r:id="rId24"/>
    <p:sldId id="365" r:id="rId25"/>
    <p:sldId id="390" r:id="rId26"/>
    <p:sldId id="367" r:id="rId27"/>
    <p:sldId id="368" r:id="rId28"/>
    <p:sldId id="369" r:id="rId29"/>
    <p:sldId id="370" r:id="rId30"/>
    <p:sldId id="371" r:id="rId31"/>
    <p:sldId id="372" r:id="rId32"/>
    <p:sldId id="373" r:id="rId33"/>
    <p:sldId id="374" r:id="rId34"/>
    <p:sldId id="375" r:id="rId35"/>
    <p:sldId id="376" r:id="rId36"/>
    <p:sldId id="377" r:id="rId37"/>
    <p:sldId id="378" r:id="rId38"/>
    <p:sldId id="379" r:id="rId39"/>
    <p:sldId id="380" r:id="rId40"/>
    <p:sldId id="381" r:id="rId41"/>
    <p:sldId id="382" r:id="rId42"/>
    <p:sldId id="383" r:id="rId43"/>
    <p:sldId id="384" r:id="rId44"/>
    <p:sldId id="385" r:id="rId45"/>
    <p:sldId id="386" r:id="rId46"/>
    <p:sldId id="387" r:id="rId47"/>
    <p:sldId id="388" r:id="rId48"/>
    <p:sldId id="389" r:id="rId49"/>
    <p:sldId id="259" r:id="rId5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0C62"/>
    <a:srgbClr val="2B0E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EC2695-A48F-4609-BB6B-4D3E36EC1BD1}" v="24" dt="2026-03-12T19:24:10.2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56470" autoAdjust="0"/>
  </p:normalViewPr>
  <p:slideViewPr>
    <p:cSldViewPr snapToGrid="0">
      <p:cViewPr varScale="1">
        <p:scale>
          <a:sx n="37" d="100"/>
          <a:sy n="37" d="100"/>
        </p:scale>
        <p:origin x="2530" y="43"/>
      </p:cViewPr>
      <p:guideLst/>
    </p:cSldViewPr>
  </p:slideViewPr>
  <p:notesTextViewPr>
    <p:cViewPr>
      <p:scale>
        <a:sx n="1" d="1"/>
        <a:sy n="1" d="1"/>
      </p:scale>
      <p:origin x="0" y="0"/>
    </p:cViewPr>
  </p:notesTextViewPr>
  <p:sorterViewPr>
    <p:cViewPr>
      <p:scale>
        <a:sx n="100" d="100"/>
        <a:sy n="100" d="100"/>
      </p:scale>
      <p:origin x="0" y="-11096"/>
    </p:cViewPr>
  </p:sorterViewPr>
  <p:notesViewPr>
    <p:cSldViewPr snapToGrid="0">
      <p:cViewPr varScale="1">
        <p:scale>
          <a:sx n="86" d="100"/>
          <a:sy n="86" d="100"/>
        </p:scale>
        <p:origin x="4166" y="5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t>4/1/2026</a:t>
            </a:fld>
            <a:endParaRPr lang="en-US"/>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t>‹#›</a:t>
            </a:fld>
            <a:endParaRPr lang="en-US"/>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2T15:37:11.640"/>
    </inkml:context>
    <inkml:brush xml:id="br0">
      <inkml:brushProperty name="width" value="0.05" units="cm"/>
      <inkml:brushProperty name="height" value="0.05" units="cm"/>
      <inkml:brushProperty name="color" value="#E71224"/>
    </inkml:brush>
  </inkml:definitions>
  <inkml:trace contextRef="#ctx0" brushRef="#br0">1 1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2T15:37:15.074"/>
    </inkml:context>
    <inkml:brush xml:id="br0">
      <inkml:brushProperty name="width" value="0.05" units="cm"/>
      <inkml:brushProperty name="height" value="0.05" units="cm"/>
      <inkml:brushProperty name="color" value="#E71224"/>
    </inkml:brush>
  </inkml:definitions>
  <inkml:trace contextRef="#ctx0" brushRef="#br0">1 0 24575,'0'0'-8191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3-12T15:37:16.316"/>
    </inkml:context>
    <inkml:brush xml:id="br0">
      <inkml:brushProperty name="width" value="0.05" units="cm"/>
      <inkml:brushProperty name="height" value="0.05" units="cm"/>
      <inkml:brushProperty name="color" value="#E71224"/>
    </inkml:brush>
  </inkml:definitions>
  <inkml:trace contextRef="#ctx0" brushRef="#br0">0 0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9AF244-278D-4D90-87E2-1C6B081D7DB0}" type="datetimeFigureOut">
              <a:rPr lang="en-US" smtClean="0"/>
              <a:t>4/1/2026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B7853E-902C-4E95-A8FD-67F57F357270}" type="slidenum">
              <a:rPr lang="en-US" smtClean="0"/>
              <a:t>‹#›</a:t>
            </a:fld>
            <a:endParaRPr lang="en-US"/>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ea typeface="+mn-ea"/>
                <a:cs typeface="+mn-cs"/>
              </a:rPr>
              <a:t>Revised 3/12/26</a:t>
            </a:r>
          </a:p>
          <a:p>
            <a:endParaRPr lang="en-US" dirty="0">
              <a:latin typeface="Avenir Next LT Pro" panose="020B0504020202020204" pitchFamily="34" charset="0"/>
            </a:endParaRPr>
          </a:p>
          <a:p>
            <a:r>
              <a:rPr lang="en-US" dirty="0">
                <a:latin typeface="Avenir Next LT Pro" panose="020B0504020202020204" pitchFamily="34" charset="0"/>
              </a:rPr>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endParaRPr lang="en-US" dirty="0">
              <a:latin typeface="Avenir Next LT Pro" panose="020B0504020202020204" pitchFamily="34" charset="0"/>
            </a:endParaRPr>
          </a:p>
          <a:p>
            <a:r>
              <a:rPr lang="en-US" dirty="0">
                <a:latin typeface="Avenir Next LT Pro" panose="020B0504020202020204" pitchFamily="34" charset="0"/>
              </a:rPr>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endParaRPr lang="en-US" dirty="0">
              <a:latin typeface="Avenir Next LT Pro" panose="020B0504020202020204" pitchFamily="34" charset="0"/>
            </a:endParaRPr>
          </a:p>
          <a:p>
            <a:r>
              <a:rPr lang="en-US" dirty="0">
                <a:latin typeface="Avenir Next LT Pro" panose="020B0504020202020204" pitchFamily="34" charset="0"/>
              </a:rPr>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a:p>
            <a:endParaRPr lang="en-US" dirty="0"/>
          </a:p>
        </p:txBody>
      </p:sp>
      <p:sp>
        <p:nvSpPr>
          <p:cNvPr id="4" name="Slide Number Placeholder 3"/>
          <p:cNvSpPr>
            <a:spLocks noGrp="1"/>
          </p:cNvSpPr>
          <p:nvPr>
            <p:ph type="sldNum" sz="quarter" idx="5"/>
          </p:nvPr>
        </p:nvSpPr>
        <p:spPr/>
        <p:txBody>
          <a:bodyPr/>
          <a:lstStyle/>
          <a:p>
            <a:fld id="{ADB7853E-902C-4E95-A8FD-67F57F357270}" type="slidenum">
              <a:rPr lang="en-US" smtClean="0"/>
              <a:t>1</a:t>
            </a:fld>
            <a:endParaRPr lang="en-US"/>
          </a:p>
        </p:txBody>
      </p:sp>
    </p:spTree>
    <p:extLst>
      <p:ext uri="{BB962C8B-B14F-4D97-AF65-F5344CB8AC3E}">
        <p14:creationId xmlns:p14="http://schemas.microsoft.com/office/powerpoint/2010/main" val="19694122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798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3884BA31-F2B8-44C0-B66A-A356803A88AE}" type="slidenum">
              <a:rPr lang="en-US" altLang="en-US" sz="1000" u="none"/>
              <a:pPr/>
              <a:t>10</a:t>
            </a:fld>
            <a:endParaRPr lang="en-US" altLang="en-US" sz="1000" u="none"/>
          </a:p>
        </p:txBody>
      </p:sp>
    </p:spTree>
    <p:extLst>
      <p:ext uri="{BB962C8B-B14F-4D97-AF65-F5344CB8AC3E}">
        <p14:creationId xmlns:p14="http://schemas.microsoft.com/office/powerpoint/2010/main" val="23651165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AACDFEB8-4945-42D6-91CB-11A43B0E94CC}" type="slidenum">
              <a:rPr lang="en-US" altLang="en-US" sz="1000" u="none"/>
              <a:pPr/>
              <a:t>11</a:t>
            </a:fld>
            <a:endParaRPr lang="en-US" altLang="en-US" sz="1000" u="none"/>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5011762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63A55BAC-247A-4112-950F-7E16F0A7DD42}" type="slidenum">
              <a:rPr lang="en-US" altLang="en-US" sz="1000" u="none"/>
              <a:pPr/>
              <a:t>12</a:t>
            </a:fld>
            <a:endParaRPr lang="en-US" altLang="en-US" sz="1000" u="none"/>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2064033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a:ln/>
        </p:spPr>
      </p:sp>
      <p:sp>
        <p:nvSpPr>
          <p:cNvPr id="829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dirty="0"/>
          </a:p>
        </p:txBody>
      </p:sp>
      <p:sp>
        <p:nvSpPr>
          <p:cNvPr id="829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3D32CADB-F888-4117-9D17-3396B982CBAB}" type="slidenum">
              <a:rPr lang="en-US" altLang="en-US" sz="1000" u="none"/>
              <a:pPr/>
              <a:t>13</a:t>
            </a:fld>
            <a:endParaRPr lang="en-US" altLang="en-US" sz="1000" u="none"/>
          </a:p>
        </p:txBody>
      </p:sp>
    </p:spTree>
    <p:extLst>
      <p:ext uri="{BB962C8B-B14F-4D97-AF65-F5344CB8AC3E}">
        <p14:creationId xmlns:p14="http://schemas.microsoft.com/office/powerpoint/2010/main" val="40439523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BF212052-BFCB-4E7F-8DFD-225BC9CE3D56}" type="slidenum">
              <a:rPr lang="en-US" altLang="en-US" sz="1000" u="none"/>
              <a:pPr/>
              <a:t>14</a:t>
            </a:fld>
            <a:endParaRPr lang="en-US" altLang="en-US" sz="1000" u="none"/>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xfrm>
            <a:off x="452892" y="4339267"/>
            <a:ext cx="5434712" cy="411071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0259181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0F6760CA-3A52-4459-9531-0B9678FADFF8}" type="slidenum">
              <a:rPr lang="en-US" altLang="en-US" sz="1000" u="none"/>
              <a:pPr/>
              <a:t>15</a:t>
            </a:fld>
            <a:endParaRPr lang="en-US" altLang="en-US" sz="1000" u="none"/>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8754860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8C626438-1041-45FF-B879-BE59807DD0A8}" type="slidenum">
              <a:rPr lang="en-US" altLang="en-US" sz="1000" u="none"/>
              <a:pPr/>
              <a:t>16</a:t>
            </a:fld>
            <a:endParaRPr lang="en-US" altLang="en-US" sz="1000" u="none"/>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5747341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CA34C3A6-DF24-4D3F-B4DD-EFFD35CD292B}" type="slidenum">
              <a:rPr lang="en-US" altLang="en-US" sz="1000" u="none"/>
              <a:pPr/>
              <a:t>17</a:t>
            </a:fld>
            <a:endParaRPr lang="en-US" altLang="en-US" sz="1000" u="none"/>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4661689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5CB61AC5-73A8-409D-BF97-1C524575C58E}" type="slidenum">
              <a:rPr lang="en-US" altLang="en-US" sz="1000" u="none"/>
              <a:pPr/>
              <a:t>18</a:t>
            </a:fld>
            <a:endParaRPr lang="en-US" altLang="en-US" sz="1000" u="none"/>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41183632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F7EB71B6-723B-4C4A-8CB6-390770EE5E46}" type="slidenum">
              <a:rPr lang="en-US" altLang="en-US" sz="1000" u="none"/>
              <a:pPr/>
              <a:t>19</a:t>
            </a:fld>
            <a:endParaRPr lang="en-US" altLang="en-US" sz="1000" u="none"/>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3326253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EBE79544-D9E6-4F3E-B88C-524332BF12AE}" type="slidenum">
              <a:rPr lang="en-US" altLang="en-US" sz="1000" u="none"/>
              <a:pPr/>
              <a:t>2</a:t>
            </a:fld>
            <a:endParaRPr lang="en-US" altLang="en-US" sz="1000" u="none"/>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374487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B779FA88-E448-4AA5-8AEB-DE4820EFDA1C}" type="slidenum">
              <a:rPr lang="en-US" altLang="en-US" sz="1000" u="none"/>
              <a:pPr/>
              <a:t>20</a:t>
            </a:fld>
            <a:endParaRPr lang="en-US" altLang="en-US" sz="1000" u="none"/>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971317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C644AEA1-9672-40C7-BCB3-29EDA9404154}" type="slidenum">
              <a:rPr lang="en-US" altLang="en-US" sz="1000" u="none"/>
              <a:pPr/>
              <a:t>21</a:t>
            </a:fld>
            <a:endParaRPr lang="en-US" altLang="en-US" sz="1000" u="none"/>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8369688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16A96B24-2C66-43A4-9B7E-E19839454AF2}" type="slidenum">
              <a:rPr lang="en-US" altLang="en-US" sz="1000" u="none"/>
              <a:pPr/>
              <a:t>22</a:t>
            </a:fld>
            <a:endParaRPr lang="en-US" altLang="en-US" sz="1000" u="none"/>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2400799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4F39FC81-0959-4D48-8E5F-8215650022BE}" type="slidenum">
              <a:rPr lang="en-US" altLang="en-US" sz="1000" u="none"/>
              <a:pPr/>
              <a:t>23</a:t>
            </a:fld>
            <a:endParaRPr lang="en-US" altLang="en-US" sz="1000" u="none"/>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3648792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B409013F-55D1-4A10-9EF6-356A81E75690}" type="slidenum">
              <a:rPr lang="en-US" altLang="en-US" sz="1000" u="none"/>
              <a:pPr/>
              <a:t>24</a:t>
            </a:fld>
            <a:endParaRPr lang="en-US" altLang="en-US" sz="1000" u="none"/>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9019427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22395392-222F-426E-BF92-5416F6DA44CA}" type="slidenum">
              <a:rPr lang="en-US" altLang="en-US" sz="1000" u="none"/>
              <a:pPr/>
              <a:t>25</a:t>
            </a:fld>
            <a:endParaRPr lang="en-US" altLang="en-US" sz="1000" u="none"/>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16452853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5F83F6BA-627F-4C22-AB3C-01B1595DFC92}" type="slidenum">
              <a:rPr lang="en-US" altLang="en-US" sz="1000" u="none"/>
              <a:pPr/>
              <a:t>26</a:t>
            </a:fld>
            <a:endParaRPr lang="en-US" altLang="en-US" sz="1000" u="none"/>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dirty="0"/>
          </a:p>
        </p:txBody>
      </p:sp>
    </p:spTree>
    <p:extLst>
      <p:ext uri="{BB962C8B-B14F-4D97-AF65-F5344CB8AC3E}">
        <p14:creationId xmlns:p14="http://schemas.microsoft.com/office/powerpoint/2010/main" val="40329061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667C5B49-6BFB-43D2-9243-7C71BC17238B}" type="slidenum">
              <a:rPr lang="en-US" altLang="en-US" sz="1000" u="none"/>
              <a:pPr/>
              <a:t>27</a:t>
            </a:fld>
            <a:endParaRPr lang="en-US" altLang="en-US" sz="1000" u="none"/>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0461916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5D05A4AA-C499-4F4F-B3EE-BF14C1BA911C}" type="slidenum">
              <a:rPr lang="en-US" altLang="en-US" sz="1000" u="none"/>
              <a:pPr/>
              <a:t>28</a:t>
            </a:fld>
            <a:endParaRPr lang="en-US" altLang="en-US" sz="1000" u="none"/>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246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45854930-A408-4259-A2D0-FFEB745A06FC}" type="slidenum">
              <a:rPr lang="en-US" altLang="en-US" sz="1000" u="none"/>
              <a:pPr/>
              <a:t>29</a:t>
            </a:fld>
            <a:endParaRPr lang="en-US" altLang="en-US" sz="1000" u="none"/>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7550582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501072F5-58B3-4917-AF07-774BF215DAC0}" type="slidenum">
              <a:rPr lang="en-US" altLang="en-US" sz="1000" u="none"/>
              <a:pPr/>
              <a:t>3</a:t>
            </a:fld>
            <a:endParaRPr lang="en-US" altLang="en-US" sz="1000" u="none"/>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Tx/>
              <a:buChar char="•"/>
            </a:pPr>
            <a:endParaRPr lang="en-US" altLang="en-US" dirty="0"/>
          </a:p>
        </p:txBody>
      </p:sp>
    </p:spTree>
    <p:extLst>
      <p:ext uri="{BB962C8B-B14F-4D97-AF65-F5344CB8AC3E}">
        <p14:creationId xmlns:p14="http://schemas.microsoft.com/office/powerpoint/2010/main" val="36430356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D7FC0F16-AAD0-4D29-8D98-F65F4A320772}" type="slidenum">
              <a:rPr lang="en-US" altLang="en-US" sz="1000" u="none"/>
              <a:pPr/>
              <a:t>30</a:t>
            </a:fld>
            <a:endParaRPr lang="en-US" altLang="en-US" sz="1000" u="none"/>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xfrm>
            <a:off x="301928" y="4187952"/>
            <a:ext cx="6189532" cy="411071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en-US" altLang="en-US" dirty="0"/>
          </a:p>
        </p:txBody>
      </p:sp>
    </p:spTree>
    <p:extLst>
      <p:ext uri="{BB962C8B-B14F-4D97-AF65-F5344CB8AC3E}">
        <p14:creationId xmlns:p14="http://schemas.microsoft.com/office/powerpoint/2010/main" val="37274507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1457C4DC-55DA-48C6-8986-F9F101E1C094}" type="slidenum">
              <a:rPr lang="en-US" altLang="en-US" sz="1000" u="none"/>
              <a:pPr/>
              <a:t>31</a:t>
            </a:fld>
            <a:endParaRPr lang="en-US" altLang="en-US" sz="1000" u="none"/>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sz="800" dirty="0"/>
          </a:p>
        </p:txBody>
      </p:sp>
    </p:spTree>
    <p:extLst>
      <p:ext uri="{BB962C8B-B14F-4D97-AF65-F5344CB8AC3E}">
        <p14:creationId xmlns:p14="http://schemas.microsoft.com/office/powerpoint/2010/main" val="7773674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73B29ECD-D3C6-401A-9F24-6FE5D7C4B9A2}" type="slidenum">
              <a:rPr lang="en-US" altLang="en-US" sz="1000" u="none"/>
              <a:pPr/>
              <a:t>32</a:t>
            </a:fld>
            <a:endParaRPr lang="en-US" altLang="en-US" sz="1000" u="none"/>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20095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BD3B905D-2D9D-4451-A79B-63E5B616C98F}" type="slidenum">
              <a:rPr lang="en-US" altLang="en-US" sz="1000" u="none"/>
              <a:pPr/>
              <a:t>33</a:t>
            </a:fld>
            <a:endParaRPr lang="en-US" altLang="en-US" sz="1000" u="none"/>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42746510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47BCD0F9-FA82-4A09-888F-AC151F566B3E}" type="slidenum">
              <a:rPr lang="en-US" altLang="en-US" sz="1000" u="none"/>
              <a:pPr/>
              <a:t>34</a:t>
            </a:fld>
            <a:endParaRPr lang="en-US" altLang="en-US" sz="1000" u="none"/>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br>
              <a:rPr lang="en-US" altLang="en-US" dirty="0"/>
            </a:br>
            <a:endParaRPr lang="en-US" altLang="en-US" dirty="0"/>
          </a:p>
        </p:txBody>
      </p:sp>
    </p:spTree>
    <p:extLst>
      <p:ext uri="{BB962C8B-B14F-4D97-AF65-F5344CB8AC3E}">
        <p14:creationId xmlns:p14="http://schemas.microsoft.com/office/powerpoint/2010/main" val="6802474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A11F2676-D8CB-47D2-BECA-06AA4A637073}" type="slidenum">
              <a:rPr lang="en-US" altLang="en-US" sz="1000" u="none"/>
              <a:pPr/>
              <a:t>35</a:t>
            </a:fld>
            <a:endParaRPr lang="en-US" altLang="en-US" sz="1000" u="none"/>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dirty="0"/>
          </a:p>
        </p:txBody>
      </p:sp>
    </p:spTree>
    <p:extLst>
      <p:ext uri="{BB962C8B-B14F-4D97-AF65-F5344CB8AC3E}">
        <p14:creationId xmlns:p14="http://schemas.microsoft.com/office/powerpoint/2010/main" val="304126798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3D3F3236-3611-4FD2-91FC-0442F70AB877}" type="slidenum">
              <a:rPr lang="en-US" altLang="en-US" sz="1000" u="none"/>
              <a:pPr/>
              <a:t>36</a:t>
            </a:fld>
            <a:endParaRPr lang="en-US" altLang="en-US" sz="1000" u="none"/>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b="1" dirty="0"/>
              <a:t>NCDOL Photo Library – Photo by NCDOL Employee Andy Sterlen under his desk in the Old Revenue Building at 111 Hillsborough St. Raleigh NC Tuesday, ‎August ‎18, ‎2015 with my phone (image: zip</a:t>
            </a:r>
            <a:r>
              <a:rPr lang="en-US" altLang="en-US" b="1" baseline="0" dirty="0"/>
              <a:t> strip</a:t>
            </a:r>
            <a:r>
              <a:rPr lang="en-US" altLang="en-US" b="1" dirty="0"/>
              <a:t>.jpg)</a:t>
            </a:r>
          </a:p>
          <a:p>
            <a:pPr eaLnBrk="1" hangingPunct="1"/>
            <a:endParaRPr lang="en-US" altLang="en-US" b="1" dirty="0"/>
          </a:p>
          <a:p>
            <a:pPr eaLnBrk="1" hangingPunct="1"/>
            <a:r>
              <a:rPr lang="en-US" altLang="en-US" b="1" dirty="0"/>
              <a:t>1910.304(b)(4)</a:t>
            </a:r>
            <a:r>
              <a:rPr lang="en-US" altLang="en-US" dirty="0"/>
              <a:t> </a:t>
            </a:r>
            <a:r>
              <a:rPr lang="en-US" altLang="en-US" i="1" dirty="0"/>
              <a:t>Outlet devices</a:t>
            </a:r>
            <a:r>
              <a:rPr lang="en-US" altLang="en-US" dirty="0"/>
              <a:t>. Outlet devices shall have an ampere rating not less than the load to be served and shall comply with the following provisions:</a:t>
            </a:r>
            <a:r>
              <a:rPr lang="en-US" altLang="en-US" b="1" dirty="0"/>
              <a:t>1910.304(b)(4)(</a:t>
            </a:r>
            <a:r>
              <a:rPr lang="en-US" altLang="en-US" b="1" dirty="0" err="1"/>
              <a:t>i</a:t>
            </a:r>
            <a:r>
              <a:rPr lang="en-US" altLang="en-US" b="1" dirty="0"/>
              <a:t>)</a:t>
            </a:r>
            <a:r>
              <a:rPr lang="en-US" altLang="en-US" dirty="0"/>
              <a:t> Where connected to a branch circuit having a rating in excess of 20 amperes, lamp holders shall be of the heavy-duty type. A heavy-duty lamp holder shall have a rating of not less than 660 watts if of the </a:t>
            </a:r>
            <a:r>
              <a:rPr lang="en-US" altLang="en-US" dirty="0" err="1"/>
              <a:t>admedium</a:t>
            </a:r>
            <a:r>
              <a:rPr lang="en-US" altLang="en-US" dirty="0"/>
              <a:t> type and not less than 750 watts if of any other type; and</a:t>
            </a:r>
            <a:r>
              <a:rPr lang="en-US" altLang="en-US" b="1" dirty="0"/>
              <a:t>1910.304(b)(4)(ii)</a:t>
            </a:r>
            <a:r>
              <a:rPr lang="en-US" altLang="en-US" dirty="0"/>
              <a:t> Receptacle outlets shall comply with the following provisions:</a:t>
            </a:r>
            <a:r>
              <a:rPr lang="en-US" altLang="en-US" b="1" dirty="0"/>
              <a:t>1910.304(b)(4)(ii)(A)</a:t>
            </a:r>
            <a:r>
              <a:rPr lang="en-US" altLang="en-US" dirty="0"/>
              <a:t> A single receptacle installed on an individual branch circuit shall have an ampere rating of not less than that of the branch circuit;</a:t>
            </a:r>
            <a:r>
              <a:rPr lang="en-US" altLang="en-US" b="1" dirty="0"/>
              <a:t>1910.304(b)(4)(ii)(B)</a:t>
            </a:r>
            <a:r>
              <a:rPr lang="en-US" altLang="en-US" dirty="0"/>
              <a:t> Where connected to a branch circuit supplying two or more receptacles or outlets, a receptacle may not supply a total cord- and plug-connected load in excess of the maximum specified in Table S-4; and</a:t>
            </a:r>
            <a:r>
              <a:rPr lang="en-US" altLang="en-US" b="1" dirty="0"/>
              <a:t>1910.304(b)(4)(ii)(C)</a:t>
            </a:r>
            <a:r>
              <a:rPr lang="en-US" altLang="en-US" dirty="0"/>
              <a:t> Where connected to a branch circuit supplying two or more receptacles or outlets, receptacle ratings shall conform to the values listed in Table S-5; or, where larger than 50 amperes, the receptacle rating may not be less than the branch-circuit rating. However, receptacles of cord- and plug-connected arc welders may have ampere ratings not less than the minimum branch-circuit conductor ampacity.</a:t>
            </a:r>
            <a:r>
              <a:rPr lang="en-US" altLang="en-US" b="1" dirty="0"/>
              <a:t>1910.304(b)(5)</a:t>
            </a:r>
            <a:endParaRPr lang="en-US" altLang="en-US" dirty="0"/>
          </a:p>
          <a:p>
            <a:pPr eaLnBrk="1" hangingPunct="1"/>
            <a:endParaRPr lang="en-US" altLang="en-US" dirty="0"/>
          </a:p>
          <a:p>
            <a:pPr eaLnBrk="1" hangingPunct="1"/>
            <a:r>
              <a:rPr lang="en-US" altLang="en-US" dirty="0"/>
              <a:t>This picture depicts a power strip, 120 VAC, 15 amp that was connected to a 120 VAC, 15 amp receptacle. </a:t>
            </a:r>
          </a:p>
        </p:txBody>
      </p:sp>
    </p:spTree>
    <p:extLst>
      <p:ext uri="{BB962C8B-B14F-4D97-AF65-F5344CB8AC3E}">
        <p14:creationId xmlns:p14="http://schemas.microsoft.com/office/powerpoint/2010/main" val="41202509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B4FF1ED3-5971-4DF7-8FE9-6712D3CCF4B0}" type="slidenum">
              <a:rPr lang="en-US" altLang="en-US" sz="1000" u="none"/>
              <a:pPr/>
              <a:t>37</a:t>
            </a:fld>
            <a:endParaRPr lang="en-US" altLang="en-US" sz="1000" u="none"/>
          </a:p>
        </p:txBody>
      </p:sp>
      <p:sp>
        <p:nvSpPr>
          <p:cNvPr id="109571" name="Rectangle 2"/>
          <p:cNvSpPr>
            <a:spLocks noGrp="1" noRot="1" noChangeAspect="1" noChangeArrowheads="1" noTextEdit="1"/>
          </p:cNvSpPr>
          <p:nvPr>
            <p:ph type="sldImg"/>
          </p:nvPr>
        </p:nvSpPr>
        <p:spPr>
          <a:ln/>
        </p:spPr>
      </p:sp>
      <p:sp>
        <p:nvSpPr>
          <p:cNvPr id="1095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89305301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96CE7338-C03C-4148-B8CA-5C8441B90836}" type="slidenum">
              <a:rPr lang="en-US" altLang="en-US" sz="1000" u="none"/>
              <a:pPr/>
              <a:t>38</a:t>
            </a:fld>
            <a:endParaRPr lang="en-US" altLang="en-US" sz="1000" u="none"/>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en-US" altLang="en-US" dirty="0"/>
          </a:p>
        </p:txBody>
      </p:sp>
    </p:spTree>
    <p:extLst>
      <p:ext uri="{BB962C8B-B14F-4D97-AF65-F5344CB8AC3E}">
        <p14:creationId xmlns:p14="http://schemas.microsoft.com/office/powerpoint/2010/main" val="353534443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19DFF26C-B184-4BC5-8749-01AFA9CA9D47}" type="slidenum">
              <a:rPr lang="en-US" altLang="en-US" sz="1000" u="none"/>
              <a:pPr/>
              <a:t>39</a:t>
            </a:fld>
            <a:endParaRPr lang="en-US" altLang="en-US" sz="1000" u="none"/>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4626067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CC68C650-1B15-4066-802C-55424E58B1B6}" type="slidenum">
              <a:rPr lang="en-US" altLang="en-US" sz="1000" u="none"/>
              <a:pPr/>
              <a:t>4</a:t>
            </a:fld>
            <a:endParaRPr lang="en-US" altLang="en-US" sz="1000" u="none"/>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17326203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CEAC3139-F5B7-4C7E-A258-1D76A47D5A80}" type="slidenum">
              <a:rPr lang="en-US" altLang="en-US" sz="1000" u="none"/>
              <a:pPr/>
              <a:t>40</a:t>
            </a:fld>
            <a:endParaRPr lang="en-US" altLang="en-US" sz="1000" u="none"/>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42056180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FF37592B-D7E1-44D0-948B-23F1FEF26E5C}" type="slidenum">
              <a:rPr lang="en-US" altLang="en-US" sz="1000" u="none"/>
              <a:pPr/>
              <a:t>41</a:t>
            </a:fld>
            <a:endParaRPr lang="en-US" altLang="en-US" sz="1000" u="none"/>
          </a:p>
        </p:txBody>
      </p:sp>
      <p:sp>
        <p:nvSpPr>
          <p:cNvPr id="113667" name="Rectangle 2"/>
          <p:cNvSpPr>
            <a:spLocks noGrp="1" noRot="1" noChangeAspect="1" noChangeArrowheads="1" noTextEdit="1"/>
          </p:cNvSpPr>
          <p:nvPr>
            <p:ph type="sldImg"/>
          </p:nvPr>
        </p:nvSpPr>
        <p:spPr>
          <a:ln/>
        </p:spPr>
      </p:sp>
      <p:sp>
        <p:nvSpPr>
          <p:cNvPr id="1136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92033871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CAB7CF1A-4008-4560-BE2E-9C5473493B4A}" type="slidenum">
              <a:rPr lang="en-US" altLang="en-US" sz="1000" u="none"/>
              <a:pPr/>
              <a:t>42</a:t>
            </a:fld>
            <a:endParaRPr lang="en-US" altLang="en-US" sz="1000" u="none"/>
          </a:p>
        </p:txBody>
      </p:sp>
      <p:sp>
        <p:nvSpPr>
          <p:cNvPr id="114691" name="Rectangle 2"/>
          <p:cNvSpPr>
            <a:spLocks noGrp="1" noRot="1" noChangeAspect="1" noChangeArrowheads="1" noTextEdit="1"/>
          </p:cNvSpPr>
          <p:nvPr>
            <p:ph type="sldImg"/>
          </p:nvPr>
        </p:nvSpPr>
        <p:spPr>
          <a:ln/>
        </p:spPr>
      </p:sp>
      <p:sp>
        <p:nvSpPr>
          <p:cNvPr id="1146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dirty="0"/>
          </a:p>
        </p:txBody>
      </p:sp>
    </p:spTree>
    <p:extLst>
      <p:ext uri="{BB962C8B-B14F-4D97-AF65-F5344CB8AC3E}">
        <p14:creationId xmlns:p14="http://schemas.microsoft.com/office/powerpoint/2010/main" val="400376500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A9E57F7E-8039-4B18-B1A4-4C2D9574F59A}" type="slidenum">
              <a:rPr lang="en-US" altLang="en-US" sz="1000" u="none"/>
              <a:pPr/>
              <a:t>43</a:t>
            </a:fld>
            <a:endParaRPr lang="en-US" altLang="en-US" sz="1000" u="none"/>
          </a:p>
        </p:txBody>
      </p:sp>
      <p:sp>
        <p:nvSpPr>
          <p:cNvPr id="115715" name="Rectangle 2"/>
          <p:cNvSpPr>
            <a:spLocks noGrp="1" noRot="1" noChangeAspect="1" noChangeArrowheads="1" noTextEdit="1"/>
          </p:cNvSpPr>
          <p:nvPr>
            <p:ph type="sldImg"/>
          </p:nvPr>
        </p:nvSpPr>
        <p:spPr>
          <a:ln/>
        </p:spPr>
      </p:sp>
      <p:sp>
        <p:nvSpPr>
          <p:cNvPr id="1157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70470441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A9E57F7E-8039-4B18-B1A4-4C2D9574F59A}" type="slidenum">
              <a:rPr lang="en-US" altLang="en-US" sz="1000" u="none"/>
              <a:pPr/>
              <a:t>44</a:t>
            </a:fld>
            <a:endParaRPr lang="en-US" altLang="en-US" sz="1000" u="none"/>
          </a:p>
        </p:txBody>
      </p:sp>
      <p:sp>
        <p:nvSpPr>
          <p:cNvPr id="115715" name="Rectangle 2"/>
          <p:cNvSpPr>
            <a:spLocks noGrp="1" noRot="1" noChangeAspect="1" noChangeArrowheads="1" noTextEdit="1"/>
          </p:cNvSpPr>
          <p:nvPr>
            <p:ph type="sldImg"/>
          </p:nvPr>
        </p:nvSpPr>
        <p:spPr>
          <a:ln/>
        </p:spPr>
      </p:sp>
      <p:sp>
        <p:nvSpPr>
          <p:cNvPr id="1157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83215382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B55B758E-DA26-4098-948E-0142CC921086}" type="slidenum">
              <a:rPr lang="en-US" altLang="en-US" sz="1000" u="none"/>
              <a:pPr/>
              <a:t>45</a:t>
            </a:fld>
            <a:endParaRPr lang="en-US" altLang="en-US" sz="1000" u="none"/>
          </a:p>
        </p:txBody>
      </p:sp>
      <p:sp>
        <p:nvSpPr>
          <p:cNvPr id="116739" name="Rectangle 2"/>
          <p:cNvSpPr>
            <a:spLocks noGrp="1" noRot="1" noChangeAspect="1" noChangeArrowheads="1" noTextEdit="1"/>
          </p:cNvSpPr>
          <p:nvPr>
            <p:ph type="sldImg"/>
          </p:nvPr>
        </p:nvSpPr>
        <p:spPr>
          <a:ln/>
        </p:spPr>
      </p:sp>
      <p:sp>
        <p:nvSpPr>
          <p:cNvPr id="116740" name="Rectangle 3"/>
          <p:cNvSpPr>
            <a:spLocks noGrp="1" noChangeArrowheads="1"/>
          </p:cNvSpPr>
          <p:nvPr>
            <p:ph type="body" idx="1"/>
          </p:nvPr>
        </p:nvSpPr>
        <p:spPr>
          <a:xfrm>
            <a:off x="943610" y="4448067"/>
            <a:ext cx="5338127" cy="4213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63334881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C0D6F6AA-47B0-44EF-A0D2-B1A29771EF04}" type="slidenum">
              <a:rPr lang="en-US" altLang="en-US" sz="1000" u="none"/>
              <a:pPr/>
              <a:t>46</a:t>
            </a:fld>
            <a:endParaRPr lang="en-US" altLang="en-US" sz="1000" u="none"/>
          </a:p>
        </p:txBody>
      </p:sp>
      <p:sp>
        <p:nvSpPr>
          <p:cNvPr id="117763" name="Rectangle 2"/>
          <p:cNvSpPr>
            <a:spLocks noGrp="1" noRot="1" noChangeAspect="1" noChangeArrowheads="1" noTextEdit="1"/>
          </p:cNvSpPr>
          <p:nvPr>
            <p:ph type="sldImg"/>
          </p:nvPr>
        </p:nvSpPr>
        <p:spPr>
          <a:ln/>
        </p:spPr>
      </p:sp>
      <p:sp>
        <p:nvSpPr>
          <p:cNvPr id="1177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418682129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F006804F-AFA1-4E81-AD7A-0E8340F10EEF}" type="slidenum">
              <a:rPr lang="en-US" altLang="en-US" sz="1000" u="none"/>
              <a:pPr/>
              <a:t>47</a:t>
            </a:fld>
            <a:endParaRPr lang="en-US" altLang="en-US" sz="1000" u="none"/>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6557823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EBE79544-D9E6-4F3E-B88C-524332BF12AE}" type="slidenum">
              <a:rPr lang="en-US" altLang="en-US" sz="1000" u="none"/>
              <a:pPr/>
              <a:t>48</a:t>
            </a:fld>
            <a:endParaRPr lang="en-US" altLang="en-US" sz="1000" u="none"/>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08227354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Avenir Next LT Pro" panose="020B0504020202020204" pitchFamily="34" charset="0"/>
            </a:endParaRPr>
          </a:p>
        </p:txBody>
      </p:sp>
      <p:sp>
        <p:nvSpPr>
          <p:cNvPr id="4" name="Slide Number Placeholder 3"/>
          <p:cNvSpPr>
            <a:spLocks noGrp="1"/>
          </p:cNvSpPr>
          <p:nvPr>
            <p:ph type="sldNum" sz="quarter" idx="5"/>
          </p:nvPr>
        </p:nvSpPr>
        <p:spPr/>
        <p:txBody>
          <a:bodyPr/>
          <a:lstStyle/>
          <a:p>
            <a:fld id="{ADB7853E-902C-4E95-A8FD-67F57F357270}" type="slidenum">
              <a:rPr lang="en-US" smtClean="0"/>
              <a:t>49</a:t>
            </a:fld>
            <a:endParaRPr lang="en-US"/>
          </a:p>
        </p:txBody>
      </p:sp>
    </p:spTree>
    <p:extLst>
      <p:ext uri="{BB962C8B-B14F-4D97-AF65-F5344CB8AC3E}">
        <p14:creationId xmlns:p14="http://schemas.microsoft.com/office/powerpoint/2010/main" val="15870648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C9F9700D-7123-429A-B05E-6746B1D0C616}" type="slidenum">
              <a:rPr lang="en-US" altLang="en-US" sz="1000" u="none"/>
              <a:pPr/>
              <a:t>5</a:t>
            </a:fld>
            <a:endParaRPr lang="en-US" altLang="en-US" sz="1000" u="none"/>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2536193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308E14CF-D2D6-4F48-9EC1-E3BC50F9990D}" type="slidenum">
              <a:rPr lang="en-US" altLang="en-US" sz="1000" u="none"/>
              <a:pPr/>
              <a:t>6</a:t>
            </a:fld>
            <a:endParaRPr lang="en-US" altLang="en-US" sz="1000" u="none"/>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4215761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5A4A8FAD-0630-481D-B281-716A5516876A}" type="slidenum">
              <a:rPr lang="en-US" altLang="en-US" sz="1000" u="none"/>
              <a:pPr/>
              <a:t>7</a:t>
            </a:fld>
            <a:endParaRPr lang="en-US" altLang="en-US" sz="1000" u="none"/>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4907452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2C3D3501-CBEF-4644-9DFD-5EAE0D7B4720}" type="slidenum">
              <a:rPr lang="en-US" altLang="en-US" sz="1000" u="none"/>
              <a:pPr/>
              <a:t>8</a:t>
            </a:fld>
            <a:endParaRPr lang="en-US" altLang="en-US" sz="1000" u="none"/>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xfrm>
            <a:off x="301929" y="4339267"/>
            <a:ext cx="5887604" cy="411071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9214707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916A5842-3415-4E14-9ADA-661FE3CCF3C9}" type="slidenum">
              <a:rPr lang="en-US" altLang="en-US" sz="1000" u="none"/>
              <a:pPr/>
              <a:t>9</a:t>
            </a:fld>
            <a:endParaRPr lang="en-US" altLang="en-US" sz="1000" u="none"/>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6767041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7" name="Rectangle 4">
            <a:extLst>
              <a:ext uri="{FF2B5EF4-FFF2-40B4-BE49-F238E27FC236}">
                <a16:creationId xmlns:a16="http://schemas.microsoft.com/office/drawing/2014/main" id="{DD2C8904-B17A-7541-6E11-B0E6E5B2A3CA}"/>
              </a:ext>
            </a:extLst>
          </p:cNvPr>
          <p:cNvSpPr>
            <a:spLocks noChangeArrowheads="1"/>
          </p:cNvSpPr>
          <p:nvPr userDrawn="1"/>
        </p:nvSpPr>
        <p:spPr bwMode="auto">
          <a:xfrm>
            <a:off x="685800" y="5561446"/>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chemeClr val="accent1"/>
                </a:solidFill>
                <a:latin typeface="Avenir Next LT Pro Light" panose="020B0304020202020204" pitchFamily="34" charset="0"/>
              </a:rPr>
              <a:t>Presented by</a:t>
            </a:r>
            <a:r>
              <a:rPr lang="en-US" altLang="en-US" sz="1600" u="none" dirty="0">
                <a:solidFill>
                  <a:schemeClr val="accent1"/>
                </a:solidFill>
                <a:latin typeface="Avenir Next LT Pro Light" panose="020B0304020202020204" pitchFamily="34" charset="0"/>
              </a:rPr>
              <a:t>:</a:t>
            </a:r>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93538243"/>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lstStyle/>
          <a:p>
            <a:r>
              <a:rPr lang="en-US" dirty="0"/>
              <a:t>Click to edit Master title style</a:t>
            </a:r>
          </a:p>
        </p:txBody>
      </p:sp>
      <p:sp>
        <p:nvSpPr>
          <p:cNvPr id="3" name="Content Placeholder 2"/>
          <p:cNvSpPr>
            <a:spLocks noGrp="1"/>
          </p:cNvSpPr>
          <p:nvPr>
            <p:ph idx="1"/>
          </p:nvPr>
        </p:nvSpPr>
        <p:spPr>
          <a:xfrm>
            <a:off x="609600" y="1219200"/>
            <a:ext cx="8001000" cy="472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6400800" y="609600"/>
            <a:ext cx="2133600" cy="381000"/>
          </a:xfrm>
        </p:spPr>
        <p:txBody>
          <a:bodyPr/>
          <a:lstStyle>
            <a:lvl1pPr>
              <a:buNone/>
              <a:defRPr sz="20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Tree>
    <p:extLst>
      <p:ext uri="{BB962C8B-B14F-4D97-AF65-F5344CB8AC3E}">
        <p14:creationId xmlns:p14="http://schemas.microsoft.com/office/powerpoint/2010/main" val="2937237787"/>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458200" cy="549275"/>
          </a:xfrm>
        </p:spPr>
        <p:txBody>
          <a:bodyPr/>
          <a:lstStyle/>
          <a:p>
            <a:r>
              <a:rPr lang="en-US"/>
              <a:t>Click to edit Master title style</a:t>
            </a:r>
          </a:p>
        </p:txBody>
      </p:sp>
      <p:sp>
        <p:nvSpPr>
          <p:cNvPr id="3" name="Table Placeholder 2"/>
          <p:cNvSpPr>
            <a:spLocks noGrp="1"/>
          </p:cNvSpPr>
          <p:nvPr>
            <p:ph type="tbl" idx="1"/>
          </p:nvPr>
        </p:nvSpPr>
        <p:spPr>
          <a:xfrm>
            <a:off x="457200" y="1295400"/>
            <a:ext cx="8229600" cy="4525963"/>
          </a:xfrm>
        </p:spPr>
        <p:txBody>
          <a:bodyPr/>
          <a:lstStyle/>
          <a:p>
            <a:pPr lvl="0"/>
            <a:endParaRPr lang="en-US" noProof="0"/>
          </a:p>
        </p:txBody>
      </p:sp>
    </p:spTree>
    <p:extLst>
      <p:ext uri="{BB962C8B-B14F-4D97-AF65-F5344CB8AC3E}">
        <p14:creationId xmlns:p14="http://schemas.microsoft.com/office/powerpoint/2010/main" val="3813601956"/>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458200" cy="549275"/>
          </a:xfrm>
        </p:spPr>
        <p:txBody>
          <a:bodyPr/>
          <a:lstStyle/>
          <a:p>
            <a:r>
              <a:rPr lang="en-US"/>
              <a:t>Click to edit Master title style</a:t>
            </a:r>
          </a:p>
        </p:txBody>
      </p:sp>
      <p:sp>
        <p:nvSpPr>
          <p:cNvPr id="3" name="Text Placeholder 2"/>
          <p:cNvSpPr>
            <a:spLocks noGrp="1"/>
          </p:cNvSpPr>
          <p:nvPr>
            <p:ph type="body" sz="half" idx="1"/>
          </p:nvPr>
        </p:nvSpPr>
        <p:spPr>
          <a:xfrm>
            <a:off x="457200" y="12954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2954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6337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65967149"/>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458200" cy="549275"/>
          </a:xfrm>
        </p:spPr>
        <p:txBody>
          <a:bodyPr/>
          <a:lstStyle/>
          <a:p>
            <a:r>
              <a:rPr lang="en-US"/>
              <a:t>Click to edit Master title style</a:t>
            </a:r>
          </a:p>
        </p:txBody>
      </p:sp>
      <p:sp>
        <p:nvSpPr>
          <p:cNvPr id="3" name="Text Placeholder 2"/>
          <p:cNvSpPr>
            <a:spLocks noGrp="1"/>
          </p:cNvSpPr>
          <p:nvPr>
            <p:ph type="body" sz="half" idx="1"/>
          </p:nvPr>
        </p:nvSpPr>
        <p:spPr>
          <a:xfrm>
            <a:off x="457200" y="12954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954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9219210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rial" panose="020B0604020202020204" pitchFamily="34" charset="0"/>
                <a:cs typeface="Arial" panose="020B0604020202020204" pitchFamily="34" charset="0"/>
              </a:rPr>
              <a:t>This</a:t>
            </a:r>
            <a:r>
              <a:rPr lang="en-US" sz="800" u="none" baseline="0" dirty="0">
                <a:solidFill>
                  <a:schemeClr val="accent1"/>
                </a:solidFill>
                <a:latin typeface="Arial" panose="020B0604020202020204" pitchFamily="34" charset="0"/>
                <a:cs typeface="Arial" panose="020B0604020202020204" pitchFamily="34" charset="0"/>
              </a:rPr>
              <a:t> presentation was created by</a:t>
            </a:r>
            <a:r>
              <a:rPr lang="en-US" sz="800" u="none" dirty="0">
                <a:solidFill>
                  <a:schemeClr val="accent1"/>
                </a:solidFill>
                <a:latin typeface="Arial" panose="020B0604020202020204" pitchFamily="34" charset="0"/>
                <a:cs typeface="Arial" panose="020B0604020202020204" pitchFamily="34" charset="0"/>
              </a:rPr>
              <a:t> the N.C. Department of Labor</a:t>
            </a:r>
            <a:r>
              <a:rPr lang="en-US" sz="800" u="none" baseline="0" dirty="0">
                <a:solidFill>
                  <a:schemeClr val="accent1"/>
                </a:solidFill>
                <a:latin typeface="Arial" panose="020B0604020202020204" pitchFamily="34" charset="0"/>
                <a:cs typeface="Arial" panose="020B0604020202020204" pitchFamily="34" charset="0"/>
              </a:rPr>
              <a:t> for safety and health training</a:t>
            </a:r>
            <a:r>
              <a:rPr lang="en-US" sz="800" u="none" baseline="0" dirty="0">
                <a:solidFill>
                  <a:srgbClr val="2B0E62"/>
                </a:solidFill>
                <a:latin typeface="Arial" panose="020B0604020202020204" pitchFamily="34" charset="0"/>
                <a:cs typeface="Arial" panose="020B0604020202020204" pitchFamily="34" charset="0"/>
              </a:rPr>
              <a:t>.</a:t>
            </a:r>
            <a:endParaRPr lang="en-US" sz="800" u="none" dirty="0">
              <a:solidFill>
                <a:srgbClr val="2B0E62"/>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18"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panose="020B05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microsoft.com/office/2007/relationships/hdphoto" Target="../media/hdphoto3.wdp"/></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microsoft.com/office/2007/relationships/hdphoto" Target="../media/hdphoto4.wdp"/></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microsoft.com/office/2007/relationships/hdphoto" Target="../media/hdphoto5.wdp"/></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microsoft.com/office/2007/relationships/hdphoto" Target="../media/hdphoto6.wdp"/></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microsoft.com/office/2007/relationships/hdphoto" Target="../media/hdphoto7.wdp"/></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microsoft.com/office/2007/relationships/hdphoto" Target="../media/hdphoto8.wdp"/></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microsoft.com/office/2007/relationships/hdphoto" Target="../media/hdphoto9.wdp"/></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microsoft.com/office/2007/relationships/hdphoto" Target="../media/hdphoto10.wdp"/></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microsoft.com/office/2007/relationships/hdphoto" Target="../media/hdphoto11.wdp"/></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15.xml"/><Relationship Id="rId4" Type="http://schemas.microsoft.com/office/2007/relationships/hdphoto" Target="../media/hdphoto12.wdp"/></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microsoft.com/office/2007/relationships/hdphoto" Target="../media/hdphoto13.wdp"/></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microsoft.com/office/2007/relationships/hdphoto" Target="../media/hdphoto14.wdp"/></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microsoft.com/office/2007/relationships/hdphoto" Target="../media/hdphoto15.wdp"/></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9.xml"/><Relationship Id="rId1" Type="http://schemas.openxmlformats.org/officeDocument/2006/relationships/slideLayout" Target="../slideLayouts/slideLayout12.xml"/><Relationship Id="rId4" Type="http://schemas.openxmlformats.org/officeDocument/2006/relationships/image" Target="../media/image26.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2.xml"/><Relationship Id="rId1" Type="http://schemas.openxmlformats.org/officeDocument/2006/relationships/slideLayout" Target="../slideLayouts/slideLayout12.xml"/><Relationship Id="rId4" Type="http://schemas.microsoft.com/office/2007/relationships/hdphoto" Target="../media/hdphoto16.wdp"/></Relationships>
</file>

<file path=ppt/slides/_rels/slide3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5.xml"/><Relationship Id="rId1" Type="http://schemas.openxmlformats.org/officeDocument/2006/relationships/slideLayout" Target="../slideLayouts/slideLayout12.xml"/><Relationship Id="rId4" Type="http://schemas.microsoft.com/office/2007/relationships/hdphoto" Target="../media/hdphoto17.wdp"/></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6.xml"/><Relationship Id="rId1" Type="http://schemas.openxmlformats.org/officeDocument/2006/relationships/slideLayout" Target="../slideLayouts/slideLayout12.xml"/><Relationship Id="rId4" Type="http://schemas.microsoft.com/office/2007/relationships/hdphoto" Target="../media/hdphoto18.wdp"/></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8.xml"/><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9.xml"/><Relationship Id="rId1" Type="http://schemas.openxmlformats.org/officeDocument/2006/relationships/slideLayout" Target="../slideLayouts/slideLayout12.xml"/><Relationship Id="rId4" Type="http://schemas.microsoft.com/office/2007/relationships/hdphoto" Target="../media/hdphoto19.wdp"/></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0.xml"/><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4.xml"/><Relationship Id="rId1" Type="http://schemas.openxmlformats.org/officeDocument/2006/relationships/slideLayout" Target="../slideLayouts/slideLayout12.xml"/><Relationship Id="rId4" Type="http://schemas.microsoft.com/office/2007/relationships/hdphoto" Target="../media/hdphoto20.wdp"/></Relationships>
</file>

<file path=ppt/slides/_rels/slide4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5.xml"/><Relationship Id="rId1" Type="http://schemas.openxmlformats.org/officeDocument/2006/relationships/slideLayout" Target="../slideLayouts/slideLayout12.xml"/><Relationship Id="rId4" Type="http://schemas.microsoft.com/office/2007/relationships/hdphoto" Target="../media/hdphoto21.wdp"/></Relationships>
</file>

<file path=ppt/slides/_rels/slide4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6.xml"/><Relationship Id="rId1" Type="http://schemas.openxmlformats.org/officeDocument/2006/relationships/slideLayout" Target="../slideLayouts/slideLayout12.xml"/><Relationship Id="rId4" Type="http://schemas.microsoft.com/office/2007/relationships/hdphoto" Target="../media/hdphoto22.wdp"/></Relationships>
</file>

<file path=ppt/slides/_rels/slide4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7.xml"/><Relationship Id="rId1" Type="http://schemas.openxmlformats.org/officeDocument/2006/relationships/slideLayout" Target="../slideLayouts/slideLayout12.xml"/><Relationship Id="rId4" Type="http://schemas.microsoft.com/office/2007/relationships/hdphoto" Target="../media/hdphoto23.wdp"/></Relationships>
</file>

<file path=ppt/slides/_rels/slide4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customXml" Target="../ink/ink1.xml"/><Relationship Id="rId7"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customXml" Target="../ink/ink3.xml"/><Relationship Id="rId5" Type="http://schemas.openxmlformats.org/officeDocument/2006/relationships/customXml" Target="../ink/ink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6C7FE-7487-3C71-7753-28E4F3C5F63E}"/>
              </a:ext>
            </a:extLst>
          </p:cNvPr>
          <p:cNvSpPr>
            <a:spLocks noGrp="1"/>
          </p:cNvSpPr>
          <p:nvPr>
            <p:ph type="ctrTitle"/>
          </p:nvPr>
        </p:nvSpPr>
        <p:spPr>
          <a:xfrm>
            <a:off x="1143000" y="1784152"/>
            <a:ext cx="6858000" cy="1705571"/>
          </a:xfrm>
        </p:spPr>
        <p:txBody>
          <a:bodyPr/>
          <a:lstStyle/>
          <a:p>
            <a:r>
              <a:rPr lang="en-US" dirty="0"/>
              <a:t>Electrical Safety in General Industry</a:t>
            </a:r>
          </a:p>
        </p:txBody>
      </p:sp>
      <p:sp>
        <p:nvSpPr>
          <p:cNvPr id="3" name="Subtitle 2">
            <a:extLst>
              <a:ext uri="{FF2B5EF4-FFF2-40B4-BE49-F238E27FC236}">
                <a16:creationId xmlns:a16="http://schemas.microsoft.com/office/drawing/2014/main" id="{41146223-ED24-79F5-01B6-03D59FE58380}"/>
              </a:ext>
            </a:extLst>
          </p:cNvPr>
          <p:cNvSpPr>
            <a:spLocks noGrp="1"/>
          </p:cNvSpPr>
          <p:nvPr>
            <p:ph type="subTitle" idx="1"/>
          </p:nvPr>
        </p:nvSpPr>
        <p:spPr/>
        <p:txBody>
          <a:bodyPr/>
          <a:lstStyle/>
          <a:p>
            <a:r>
              <a:rPr lang="en-US" dirty="0"/>
              <a:t>§1910 Subpart “S“</a:t>
            </a:r>
          </a:p>
        </p:txBody>
      </p:sp>
      <p:sp>
        <p:nvSpPr>
          <p:cNvPr id="4" name="Rectangle 4">
            <a:extLst>
              <a:ext uri="{FF2B5EF4-FFF2-40B4-BE49-F238E27FC236}">
                <a16:creationId xmlns:a16="http://schemas.microsoft.com/office/drawing/2014/main" id="{CAEED5EA-DA38-4752-101C-E11FEB9E54E6}"/>
              </a:ext>
            </a:extLst>
          </p:cNvPr>
          <p:cNvSpPr>
            <a:spLocks noChangeArrowheads="1"/>
          </p:cNvSpPr>
          <p:nvPr/>
        </p:nvSpPr>
        <p:spPr bwMode="auto">
          <a:xfrm>
            <a:off x="659219" y="5579040"/>
            <a:ext cx="627321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2550" tIns="41275" rIns="82550" bIns="41275" anchor="ct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nSpc>
                <a:spcPct val="110000"/>
              </a:lnSpc>
              <a:buClr>
                <a:srgbClr val="910046"/>
              </a:buClr>
              <a:buSzPct val="84000"/>
              <a:buFont typeface="Wingdings" panose="05000000000000000000" pitchFamily="2" charset="2"/>
              <a:buNone/>
            </a:pPr>
            <a:r>
              <a:rPr lang="en-US" altLang="en-US" sz="1600" u="none" dirty="0">
                <a:solidFill>
                  <a:srgbClr val="777777"/>
                </a:solidFill>
                <a:latin typeface="Avenir Next LT Pro" panose="020B0504020202020204" pitchFamily="34" charset="0"/>
              </a:rPr>
              <a:t>                        : ETTA, OSH Division, (919) 707-7876</a:t>
            </a:r>
          </a:p>
        </p:txBody>
      </p:sp>
    </p:spTree>
    <p:extLst>
      <p:ext uri="{BB962C8B-B14F-4D97-AF65-F5344CB8AC3E}">
        <p14:creationId xmlns:p14="http://schemas.microsoft.com/office/powerpoint/2010/main" val="42247828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533400" y="452438"/>
            <a:ext cx="8458200" cy="736600"/>
          </a:xfrm>
        </p:spPr>
        <p:txBody>
          <a:bodyPr>
            <a:normAutofit/>
          </a:bodyPr>
          <a:lstStyle/>
          <a:p>
            <a:r>
              <a:rPr lang="en-US" altLang="en-US" sz="3000" dirty="0"/>
              <a:t>Nationally Recognized Testing Laboratories</a:t>
            </a:r>
          </a:p>
        </p:txBody>
      </p:sp>
      <p:sp>
        <p:nvSpPr>
          <p:cNvPr id="12291" name="Content Placeholder 2"/>
          <p:cNvSpPr>
            <a:spLocks noGrp="1"/>
          </p:cNvSpPr>
          <p:nvPr>
            <p:ph idx="1"/>
          </p:nvPr>
        </p:nvSpPr>
        <p:spPr>
          <a:xfrm>
            <a:off x="533400" y="1395516"/>
            <a:ext cx="8229600" cy="4525962"/>
          </a:xfrm>
        </p:spPr>
        <p:txBody>
          <a:bodyPr/>
          <a:lstStyle/>
          <a:p>
            <a:pPr>
              <a:spcBef>
                <a:spcPts val="200"/>
              </a:spcBef>
            </a:pPr>
            <a:r>
              <a:rPr lang="en-US" altLang="en-US" sz="2000" dirty="0"/>
              <a:t>Canadian Standards Association (CSA International)</a:t>
            </a:r>
          </a:p>
          <a:p>
            <a:pPr>
              <a:spcBef>
                <a:spcPts val="200"/>
              </a:spcBef>
            </a:pPr>
            <a:r>
              <a:rPr lang="en-US" altLang="en-US" sz="2000" dirty="0"/>
              <a:t>Curtis-Straus LLC (CSL)</a:t>
            </a:r>
          </a:p>
          <a:p>
            <a:pPr>
              <a:spcBef>
                <a:spcPts val="200"/>
              </a:spcBef>
            </a:pPr>
            <a:r>
              <a:rPr lang="en-US" altLang="en-US" sz="2000" dirty="0"/>
              <a:t>FM Approvals LLC (FM) </a:t>
            </a:r>
          </a:p>
          <a:p>
            <a:pPr>
              <a:spcBef>
                <a:spcPts val="200"/>
              </a:spcBef>
            </a:pPr>
            <a:r>
              <a:rPr lang="en-US" altLang="en-US" sz="2000" dirty="0"/>
              <a:t>Intertek Testing Services NA, Inc. (ITSNA)</a:t>
            </a:r>
          </a:p>
          <a:p>
            <a:pPr>
              <a:spcBef>
                <a:spcPts val="200"/>
              </a:spcBef>
            </a:pPr>
            <a:r>
              <a:rPr lang="en-US" altLang="en-US" sz="2000" dirty="0"/>
              <a:t>MET Laboratories, Inc. (MET)</a:t>
            </a:r>
          </a:p>
          <a:p>
            <a:pPr>
              <a:spcBef>
                <a:spcPts val="200"/>
              </a:spcBef>
            </a:pPr>
            <a:r>
              <a:rPr lang="en-US" altLang="en-US" sz="2000" dirty="0" err="1"/>
              <a:t>Nemko</a:t>
            </a:r>
            <a:r>
              <a:rPr lang="en-US" altLang="en-US" sz="2000" dirty="0"/>
              <a:t> North America, Inc. (NNA)</a:t>
            </a:r>
          </a:p>
          <a:p>
            <a:pPr>
              <a:spcBef>
                <a:spcPts val="200"/>
              </a:spcBef>
            </a:pPr>
            <a:r>
              <a:rPr lang="en-US" altLang="en-US" sz="2000" dirty="0"/>
              <a:t>NSF International (NSF)</a:t>
            </a:r>
          </a:p>
          <a:p>
            <a:pPr>
              <a:spcBef>
                <a:spcPts val="200"/>
              </a:spcBef>
            </a:pPr>
            <a:r>
              <a:rPr lang="en-US" altLang="en-US" sz="2000" dirty="0"/>
              <a:t>QPS Evaluation Services Inc. </a:t>
            </a:r>
          </a:p>
          <a:p>
            <a:pPr>
              <a:spcBef>
                <a:spcPts val="200"/>
              </a:spcBef>
            </a:pPr>
            <a:r>
              <a:rPr lang="en-US" altLang="en-US" sz="2000" dirty="0"/>
              <a:t>SGS U.S. Testing Company, Inc. (SGSUS) </a:t>
            </a:r>
          </a:p>
          <a:p>
            <a:pPr>
              <a:spcBef>
                <a:spcPts val="200"/>
              </a:spcBef>
            </a:pPr>
            <a:r>
              <a:rPr lang="en-US" altLang="en-US" sz="2000" dirty="0"/>
              <a:t>Southwest Research Institute (SWRI)</a:t>
            </a:r>
          </a:p>
          <a:p>
            <a:pPr>
              <a:spcBef>
                <a:spcPts val="200"/>
              </a:spcBef>
            </a:pPr>
            <a:r>
              <a:rPr lang="en-US" altLang="en-US" sz="2000" dirty="0"/>
              <a:t>TUV SUD America, Inc. (TUVAM)</a:t>
            </a:r>
          </a:p>
          <a:p>
            <a:pPr>
              <a:spcBef>
                <a:spcPts val="200"/>
              </a:spcBef>
            </a:pPr>
            <a:r>
              <a:rPr lang="en-US" altLang="en-US" sz="2000" dirty="0"/>
              <a:t>TUV SUD Product Services GmbH (TUVPSG)</a:t>
            </a:r>
          </a:p>
          <a:p>
            <a:pPr>
              <a:spcBef>
                <a:spcPts val="200"/>
              </a:spcBef>
            </a:pPr>
            <a:r>
              <a:rPr lang="en-US" altLang="en-US" sz="2000" dirty="0"/>
              <a:t>TUV </a:t>
            </a:r>
            <a:r>
              <a:rPr lang="en-US" altLang="en-US" sz="2000" dirty="0" err="1"/>
              <a:t>Rheinland</a:t>
            </a:r>
            <a:r>
              <a:rPr lang="en-US" altLang="en-US" sz="2000" dirty="0"/>
              <a:t> of North America, Inc. (TUV)</a:t>
            </a:r>
          </a:p>
          <a:p>
            <a:pPr>
              <a:spcBef>
                <a:spcPts val="200"/>
              </a:spcBef>
            </a:pPr>
            <a:r>
              <a:rPr lang="en-US" altLang="en-US" sz="2000" dirty="0"/>
              <a:t>Underwriters Laboratory Inc. (UL)</a:t>
            </a:r>
          </a:p>
        </p:txBody>
      </p:sp>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6400800" y="2015068"/>
            <a:ext cx="2081212" cy="3699932"/>
          </a:xfrm>
          <a:prstGeom prst="rect">
            <a:avLst/>
          </a:prstGeom>
        </p:spPr>
      </p:pic>
      <p:sp>
        <p:nvSpPr>
          <p:cNvPr id="3" name="Oval 2"/>
          <p:cNvSpPr/>
          <p:nvPr/>
        </p:nvSpPr>
        <p:spPr bwMode="auto">
          <a:xfrm>
            <a:off x="6629400" y="2362200"/>
            <a:ext cx="914400" cy="914400"/>
          </a:xfrm>
          <a:prstGeom prst="ellipse">
            <a:avLst/>
          </a:prstGeom>
          <a:noFill/>
          <a:ln w="38100" cap="flat" cmpd="sng" algn="ctr">
            <a:solidFill>
              <a:schemeClr val="accent6"/>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616307617"/>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5785690" y="2548351"/>
            <a:ext cx="1738753" cy="3091116"/>
          </a:xfrm>
          <a:prstGeom prst="rect">
            <a:avLst/>
          </a:prstGeom>
        </p:spPr>
      </p:pic>
      <p:sp>
        <p:nvSpPr>
          <p:cNvPr id="13314" name="Rectangle 3"/>
          <p:cNvSpPr>
            <a:spLocks noGrp="1" noChangeArrowheads="1"/>
          </p:cNvSpPr>
          <p:nvPr>
            <p:ph type="body" idx="1"/>
          </p:nvPr>
        </p:nvSpPr>
        <p:spPr>
          <a:xfrm>
            <a:off x="533400" y="1218533"/>
            <a:ext cx="8001000" cy="3840163"/>
          </a:xfrm>
        </p:spPr>
        <p:txBody>
          <a:bodyPr/>
          <a:lstStyle/>
          <a:p>
            <a:r>
              <a:rPr lang="en-US" altLang="en-US" sz="2800" dirty="0"/>
              <a:t>Insulation integrity</a:t>
            </a:r>
          </a:p>
          <a:p>
            <a:endParaRPr lang="en-US" altLang="en-US" sz="800" dirty="0"/>
          </a:p>
          <a:p>
            <a:pPr lvl="1"/>
            <a:r>
              <a:rPr lang="en-US" altLang="en-US" sz="2400" dirty="0"/>
              <a:t>Completed wiring installations must be free from short circuits</a:t>
            </a:r>
          </a:p>
          <a:p>
            <a:pPr lvl="1"/>
            <a:endParaRPr lang="en-US" altLang="en-US" dirty="0"/>
          </a:p>
        </p:txBody>
      </p:sp>
      <p:sp>
        <p:nvSpPr>
          <p:cNvPr id="13315" name="Rectangle 4"/>
          <p:cNvSpPr>
            <a:spLocks noGrp="1" noChangeArrowheads="1"/>
          </p:cNvSpPr>
          <p:nvPr>
            <p:ph type="title"/>
          </p:nvPr>
        </p:nvSpPr>
        <p:spPr>
          <a:xfrm>
            <a:off x="609600" y="381000"/>
            <a:ext cx="5257800" cy="808037"/>
          </a:xfrm>
          <a:noFill/>
        </p:spPr>
        <p:txBody>
          <a:bodyPr/>
          <a:lstStyle/>
          <a:p>
            <a:r>
              <a:rPr lang="en-US" altLang="en-US" dirty="0"/>
              <a:t>General Requirements</a:t>
            </a:r>
            <a:endParaRPr lang="en-US" altLang="en-US" sz="1600" b="0" dirty="0"/>
          </a:p>
        </p:txBody>
      </p:sp>
      <p:sp>
        <p:nvSpPr>
          <p:cNvPr id="13317" name="Oval 7"/>
          <p:cNvSpPr>
            <a:spLocks noChangeArrowheads="1"/>
          </p:cNvSpPr>
          <p:nvPr/>
        </p:nvSpPr>
        <p:spPr bwMode="auto">
          <a:xfrm>
            <a:off x="5672137" y="3101182"/>
            <a:ext cx="1752600" cy="1524000"/>
          </a:xfrm>
          <a:prstGeom prst="ellipse">
            <a:avLst/>
          </a:prstGeom>
          <a:noFill/>
          <a:ln w="38100">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dirty="0"/>
          </a:p>
        </p:txBody>
      </p:sp>
      <p:sp>
        <p:nvSpPr>
          <p:cNvPr id="13318" name="Rectangle 8"/>
          <p:cNvSpPr>
            <a:spLocks noChangeArrowheads="1"/>
          </p:cNvSpPr>
          <p:nvPr/>
        </p:nvSpPr>
        <p:spPr bwMode="auto">
          <a:xfrm>
            <a:off x="6858000" y="533400"/>
            <a:ext cx="17443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1800" u="none" dirty="0">
                <a:latin typeface="Avenir Next LT Pro" panose="020B0504020202020204" pitchFamily="34" charset="0"/>
              </a:rPr>
              <a:t>1910.303(b)(3)</a:t>
            </a:r>
          </a:p>
        </p:txBody>
      </p:sp>
    </p:spTree>
    <p:extLst>
      <p:ext uri="{BB962C8B-B14F-4D97-AF65-F5344CB8AC3E}">
        <p14:creationId xmlns:p14="http://schemas.microsoft.com/office/powerpoint/2010/main" val="1659195478"/>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8"/>
          <p:cNvSpPr>
            <a:spLocks noGrp="1" noChangeArrowheads="1"/>
          </p:cNvSpPr>
          <p:nvPr>
            <p:ph type="title"/>
          </p:nvPr>
        </p:nvSpPr>
        <p:spPr>
          <a:xfrm>
            <a:off x="609600" y="381000"/>
            <a:ext cx="5029200" cy="808037"/>
          </a:xfrm>
          <a:noFill/>
        </p:spPr>
        <p:txBody>
          <a:bodyPr/>
          <a:lstStyle/>
          <a:p>
            <a:r>
              <a:rPr lang="en-US" altLang="en-US" dirty="0"/>
              <a:t>General Requirements</a:t>
            </a:r>
            <a:endParaRPr lang="en-US" altLang="en-US" sz="1600" b="0" dirty="0"/>
          </a:p>
        </p:txBody>
      </p:sp>
      <p:sp>
        <p:nvSpPr>
          <p:cNvPr id="14340" name="Rectangle 9"/>
          <p:cNvSpPr>
            <a:spLocks noChangeArrowheads="1"/>
          </p:cNvSpPr>
          <p:nvPr/>
        </p:nvSpPr>
        <p:spPr bwMode="auto">
          <a:xfrm>
            <a:off x="533400" y="1189037"/>
            <a:ext cx="80010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buClr>
                <a:srgbClr val="910046"/>
              </a:buClr>
              <a:buSzPct val="84000"/>
              <a:buFont typeface="Wingdings" panose="05000000000000000000" pitchFamily="2" charset="2"/>
              <a:buChar char="l"/>
            </a:pPr>
            <a:r>
              <a:rPr lang="en-US" altLang="en-US" sz="2800" u="none" dirty="0">
                <a:latin typeface="Avenir Next LT Pro" panose="020B0504020202020204" pitchFamily="34" charset="0"/>
              </a:rPr>
              <a:t>Interrupting rating</a:t>
            </a:r>
          </a:p>
          <a:p>
            <a:pPr>
              <a:buClr>
                <a:srgbClr val="910046"/>
              </a:buClr>
              <a:buSzPct val="84000"/>
              <a:buFont typeface="Wingdings" panose="05000000000000000000" pitchFamily="2" charset="2"/>
              <a:buChar char="l"/>
            </a:pPr>
            <a:endParaRPr lang="en-US" altLang="en-US" sz="800" u="none" dirty="0">
              <a:latin typeface="Avenir Next LT Pro" panose="020B0504020202020204" pitchFamily="34" charset="0"/>
            </a:endParaRPr>
          </a:p>
          <a:p>
            <a:pPr lvl="1">
              <a:buClr>
                <a:srgbClr val="012D9A"/>
              </a:buClr>
              <a:buFont typeface="Symbol" panose="05050102010706020507" pitchFamily="18" charset="2"/>
              <a:buChar char="-"/>
            </a:pPr>
            <a:r>
              <a:rPr lang="en-US" altLang="en-US" sz="2400" u="none" dirty="0">
                <a:latin typeface="Avenir Next LT Pro" panose="020B0504020202020204" pitchFamily="34" charset="0"/>
              </a:rPr>
              <a:t>Sufficient for the nominal circuit voltage and current available </a:t>
            </a:r>
          </a:p>
          <a:p>
            <a:pPr lvl="1">
              <a:buClr>
                <a:srgbClr val="012D9A"/>
              </a:buClr>
              <a:buFont typeface="Symbol" panose="05050102010706020507" pitchFamily="18" charset="2"/>
              <a:buChar char="-"/>
            </a:pPr>
            <a:endParaRPr lang="en-US" altLang="en-US" sz="2400" u="none" dirty="0">
              <a:latin typeface="Avenir Next LT Pro" panose="020B0504020202020204" pitchFamily="34" charset="0"/>
            </a:endParaRPr>
          </a:p>
        </p:txBody>
      </p:sp>
      <p:sp>
        <p:nvSpPr>
          <p:cNvPr id="14341" name="Rectangle 11"/>
          <p:cNvSpPr>
            <a:spLocks noChangeArrowheads="1"/>
          </p:cNvSpPr>
          <p:nvPr/>
        </p:nvSpPr>
        <p:spPr bwMode="auto">
          <a:xfrm>
            <a:off x="6858000" y="533400"/>
            <a:ext cx="17443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1800" u="none" dirty="0">
                <a:latin typeface="Avenir Next LT Pro" panose="020B0504020202020204" pitchFamily="34" charset="0"/>
              </a:rPr>
              <a:t>1910.303(b)(4)</a:t>
            </a:r>
          </a:p>
        </p:txBody>
      </p:sp>
      <p:sp>
        <p:nvSpPr>
          <p:cNvPr id="6" name="TextBox 5"/>
          <p:cNvSpPr txBox="1"/>
          <p:nvPr/>
        </p:nvSpPr>
        <p:spPr>
          <a:xfrm>
            <a:off x="4810125" y="2666999"/>
            <a:ext cx="2895600" cy="646331"/>
          </a:xfrm>
          <a:prstGeom prst="rect">
            <a:avLst/>
          </a:prstGeom>
          <a:noFill/>
        </p:spPr>
        <p:txBody>
          <a:bodyPr wrap="square">
            <a:spAutoFit/>
          </a:bodyPr>
          <a:lstStyle/>
          <a:p>
            <a:pPr>
              <a:defRPr/>
            </a:pPr>
            <a:r>
              <a:rPr lang="en-US" sz="1800" b="1" u="none" dirty="0">
                <a:latin typeface="+mj-lt"/>
              </a:rPr>
              <a:t>Note: </a:t>
            </a:r>
            <a:r>
              <a:rPr lang="en-US" sz="1800" u="none" dirty="0">
                <a:latin typeface="+mj-lt"/>
              </a:rPr>
              <a:t> 6.3 AMP, 240 VOLT</a:t>
            </a:r>
          </a:p>
          <a:p>
            <a:pPr>
              <a:defRPr/>
            </a:pPr>
            <a:r>
              <a:rPr lang="en-US" sz="1800" u="none" dirty="0">
                <a:latin typeface="+mj-lt"/>
              </a:rPr>
              <a:t>TIME LAG FUSE</a:t>
            </a:r>
          </a:p>
        </p:txBody>
      </p:sp>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3657600" y="3313330"/>
            <a:ext cx="4729657" cy="2660432"/>
          </a:xfrm>
          <a:prstGeom prst="rect">
            <a:avLst/>
          </a:prstGeom>
        </p:spPr>
      </p:pic>
    </p:spTree>
    <p:extLst>
      <p:ext uri="{BB962C8B-B14F-4D97-AF65-F5344CB8AC3E}">
        <p14:creationId xmlns:p14="http://schemas.microsoft.com/office/powerpoint/2010/main" val="338556828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14399" y="1447800"/>
            <a:ext cx="7336465" cy="3643313"/>
          </a:xfrm>
          <a:prstGeom prst="rect">
            <a:avLst/>
          </a:prstGeom>
        </p:spPr>
      </p:pic>
      <p:sp>
        <p:nvSpPr>
          <p:cNvPr id="15362" name="Title 1"/>
          <p:cNvSpPr>
            <a:spLocks noGrp="1"/>
          </p:cNvSpPr>
          <p:nvPr>
            <p:ph type="title"/>
          </p:nvPr>
        </p:nvSpPr>
        <p:spPr>
          <a:xfrm>
            <a:off x="609600" y="415925"/>
            <a:ext cx="8458200" cy="1108075"/>
          </a:xfrm>
        </p:spPr>
        <p:txBody>
          <a:bodyPr/>
          <a:lstStyle/>
          <a:p>
            <a:r>
              <a:rPr lang="en-US" altLang="en-US" dirty="0"/>
              <a:t>American Wire Gauge (AWG) </a:t>
            </a:r>
            <a:br>
              <a:rPr lang="en-US" altLang="en-US" dirty="0"/>
            </a:br>
            <a:endParaRPr lang="en-US" altLang="en-US" dirty="0"/>
          </a:p>
        </p:txBody>
      </p:sp>
      <p:sp>
        <p:nvSpPr>
          <p:cNvPr id="22532" name="Rectangle 7"/>
          <p:cNvSpPr>
            <a:spLocks noChangeArrowheads="1"/>
          </p:cNvSpPr>
          <p:nvPr/>
        </p:nvSpPr>
        <p:spPr bwMode="auto">
          <a:xfrm>
            <a:off x="912989" y="5356102"/>
            <a:ext cx="7088011" cy="400110"/>
          </a:xfrm>
          <a:prstGeom prst="rect">
            <a:avLst/>
          </a:prstGeom>
          <a:noFill/>
          <a:ln w="9525">
            <a:noFill/>
            <a:miter lim="800000"/>
            <a:headEnd/>
            <a:tailEnd/>
          </a:ln>
        </p:spPr>
        <p:txBody>
          <a:bodyPr wrap="square">
            <a:spAutoFit/>
          </a:bodyPr>
          <a:lstStyle/>
          <a:p>
            <a:pPr>
              <a:defRPr/>
            </a:pPr>
            <a:r>
              <a:rPr lang="en-US" sz="2000" b="1" u="none" dirty="0">
                <a:latin typeface="+mn-lt"/>
              </a:rPr>
              <a:t>Note: </a:t>
            </a:r>
            <a:r>
              <a:rPr lang="en-US" sz="2000" u="none" dirty="0">
                <a:latin typeface="+mn-lt"/>
              </a:rPr>
              <a:t>A larger gauge number indicates a smaller size wire </a:t>
            </a:r>
          </a:p>
        </p:txBody>
      </p:sp>
      <p:sp>
        <p:nvSpPr>
          <p:cNvPr id="4" name="TextBox 3"/>
          <p:cNvSpPr txBox="1"/>
          <p:nvPr/>
        </p:nvSpPr>
        <p:spPr>
          <a:xfrm>
            <a:off x="1524000" y="2217321"/>
            <a:ext cx="1665521" cy="338554"/>
          </a:xfrm>
          <a:prstGeom prst="rect">
            <a:avLst/>
          </a:prstGeom>
          <a:noFill/>
        </p:spPr>
        <p:txBody>
          <a:bodyPr wrap="none" rtlCol="0">
            <a:spAutoFit/>
          </a:bodyPr>
          <a:lstStyle/>
          <a:p>
            <a:r>
              <a:rPr lang="en-US" sz="1600" u="none" dirty="0">
                <a:latin typeface="Arial Black" panose="020B0A04020102020204" pitchFamily="34" charset="0"/>
              </a:rPr>
              <a:t>18 AWG solid</a:t>
            </a:r>
          </a:p>
        </p:txBody>
      </p:sp>
      <p:sp>
        <p:nvSpPr>
          <p:cNvPr id="8" name="TextBox 7"/>
          <p:cNvSpPr txBox="1"/>
          <p:nvPr/>
        </p:nvSpPr>
        <p:spPr>
          <a:xfrm>
            <a:off x="5007455" y="2217321"/>
            <a:ext cx="2122697" cy="338554"/>
          </a:xfrm>
          <a:prstGeom prst="rect">
            <a:avLst/>
          </a:prstGeom>
          <a:noFill/>
        </p:spPr>
        <p:txBody>
          <a:bodyPr wrap="none" rtlCol="0">
            <a:spAutoFit/>
          </a:bodyPr>
          <a:lstStyle/>
          <a:p>
            <a:r>
              <a:rPr lang="en-US" sz="1600" u="none" dirty="0">
                <a:latin typeface="Arial Black" panose="020B0A04020102020204" pitchFamily="34" charset="0"/>
              </a:rPr>
              <a:t>14 AWG stranded</a:t>
            </a:r>
          </a:p>
        </p:txBody>
      </p:sp>
    </p:spTree>
    <p:extLst>
      <p:ext uri="{BB962C8B-B14F-4D97-AF65-F5344CB8AC3E}">
        <p14:creationId xmlns:p14="http://schemas.microsoft.com/office/powerpoint/2010/main" val="2186208925"/>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533400" y="381000"/>
            <a:ext cx="5029200" cy="731837"/>
          </a:xfrm>
        </p:spPr>
        <p:txBody>
          <a:bodyPr/>
          <a:lstStyle/>
          <a:p>
            <a:r>
              <a:rPr lang="en-US" altLang="en-US" dirty="0"/>
              <a:t>General Requirements</a:t>
            </a:r>
            <a:endParaRPr lang="en-US" altLang="en-US" sz="1600" b="0" dirty="0"/>
          </a:p>
        </p:txBody>
      </p:sp>
      <p:sp>
        <p:nvSpPr>
          <p:cNvPr id="16387" name="Rectangle 3"/>
          <p:cNvSpPr>
            <a:spLocks noGrp="1" noChangeArrowheads="1"/>
          </p:cNvSpPr>
          <p:nvPr>
            <p:ph type="body" idx="1"/>
          </p:nvPr>
        </p:nvSpPr>
        <p:spPr>
          <a:xfrm>
            <a:off x="533400" y="1219200"/>
            <a:ext cx="5129548" cy="4525963"/>
          </a:xfrm>
        </p:spPr>
        <p:txBody>
          <a:bodyPr>
            <a:normAutofit lnSpcReduction="10000"/>
          </a:bodyPr>
          <a:lstStyle/>
          <a:p>
            <a:pPr>
              <a:lnSpc>
                <a:spcPct val="90000"/>
              </a:lnSpc>
            </a:pPr>
            <a:r>
              <a:rPr lang="en-US" altLang="en-US" sz="2800" dirty="0"/>
              <a:t>Deteriorating agents</a:t>
            </a:r>
          </a:p>
          <a:p>
            <a:pPr>
              <a:lnSpc>
                <a:spcPct val="90000"/>
              </a:lnSpc>
            </a:pPr>
            <a:endParaRPr lang="en-US" altLang="en-US" sz="800" dirty="0"/>
          </a:p>
          <a:p>
            <a:pPr lvl="1">
              <a:lnSpc>
                <a:spcPct val="90000"/>
              </a:lnSpc>
            </a:pPr>
            <a:r>
              <a:rPr lang="en-US" altLang="en-US" sz="2400" dirty="0"/>
              <a:t>Unless identified for use in the operating environment, no conductors or equipment shall be: </a:t>
            </a:r>
          </a:p>
          <a:p>
            <a:pPr lvl="1">
              <a:lnSpc>
                <a:spcPct val="90000"/>
              </a:lnSpc>
            </a:pPr>
            <a:endParaRPr lang="en-US" altLang="en-US" sz="1000" dirty="0"/>
          </a:p>
          <a:p>
            <a:pPr lvl="2">
              <a:lnSpc>
                <a:spcPct val="90000"/>
              </a:lnSpc>
            </a:pPr>
            <a:r>
              <a:rPr lang="en-US" altLang="en-US" sz="2000" i="0" dirty="0"/>
              <a:t>Located in damp or wet locations</a:t>
            </a:r>
          </a:p>
          <a:p>
            <a:pPr lvl="2">
              <a:lnSpc>
                <a:spcPct val="90000"/>
              </a:lnSpc>
            </a:pPr>
            <a:endParaRPr lang="en-US" altLang="en-US" sz="2000" i="0" dirty="0"/>
          </a:p>
          <a:p>
            <a:pPr lvl="2">
              <a:lnSpc>
                <a:spcPct val="90000"/>
              </a:lnSpc>
            </a:pPr>
            <a:r>
              <a:rPr lang="en-US" altLang="en-US" sz="2000" i="0" dirty="0"/>
              <a:t>Exposed to agents that have a deteriorating effect on the conductors or equipment</a:t>
            </a:r>
          </a:p>
          <a:p>
            <a:pPr lvl="2">
              <a:lnSpc>
                <a:spcPct val="90000"/>
              </a:lnSpc>
            </a:pPr>
            <a:endParaRPr lang="en-US" altLang="en-US" sz="2000" i="0" dirty="0"/>
          </a:p>
          <a:p>
            <a:pPr lvl="2">
              <a:lnSpc>
                <a:spcPct val="90000"/>
              </a:lnSpc>
            </a:pPr>
            <a:r>
              <a:rPr lang="en-US" altLang="en-US" sz="2000" i="0" dirty="0"/>
              <a:t>Exposed to excessive temperatures</a:t>
            </a:r>
          </a:p>
        </p:txBody>
      </p:sp>
      <p:sp>
        <p:nvSpPr>
          <p:cNvPr id="16389" name="Rectangle 5"/>
          <p:cNvSpPr>
            <a:spLocks noChangeArrowheads="1"/>
          </p:cNvSpPr>
          <p:nvPr/>
        </p:nvSpPr>
        <p:spPr bwMode="auto">
          <a:xfrm>
            <a:off x="6915150" y="533400"/>
            <a:ext cx="17443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1800" u="none" dirty="0">
                <a:latin typeface="Avenir Next LT Pro" panose="020B0504020202020204" pitchFamily="34" charset="0"/>
              </a:rPr>
              <a:t>1910.303(b)(6)</a:t>
            </a:r>
          </a:p>
        </p:txBody>
      </p:sp>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5739148" y="1905000"/>
            <a:ext cx="2719052" cy="3962400"/>
          </a:xfrm>
          <a:prstGeom prst="rect">
            <a:avLst/>
          </a:prstGeom>
        </p:spPr>
      </p:pic>
    </p:spTree>
    <p:extLst>
      <p:ext uri="{BB962C8B-B14F-4D97-AF65-F5344CB8AC3E}">
        <p14:creationId xmlns:p14="http://schemas.microsoft.com/office/powerpoint/2010/main" val="1286526205"/>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type="body" idx="1"/>
          </p:nvPr>
        </p:nvSpPr>
        <p:spPr>
          <a:xfrm>
            <a:off x="533400" y="1297251"/>
            <a:ext cx="5029200" cy="4525963"/>
          </a:xfrm>
        </p:spPr>
        <p:txBody>
          <a:bodyPr/>
          <a:lstStyle/>
          <a:p>
            <a:r>
              <a:rPr lang="en-US" altLang="en-US" sz="2800" dirty="0"/>
              <a:t>Mechanical execution of work</a:t>
            </a:r>
          </a:p>
          <a:p>
            <a:endParaRPr lang="en-US" altLang="en-US" sz="800" dirty="0"/>
          </a:p>
          <a:p>
            <a:pPr lvl="1"/>
            <a:r>
              <a:rPr lang="en-US" altLang="en-US" sz="2400" dirty="0"/>
              <a:t>Equipment shall be installed in a neat workmanlike manner</a:t>
            </a:r>
          </a:p>
        </p:txBody>
      </p:sp>
      <p:sp>
        <p:nvSpPr>
          <p:cNvPr id="17411" name="Rectangle 5"/>
          <p:cNvSpPr>
            <a:spLocks noGrp="1" noChangeArrowheads="1"/>
          </p:cNvSpPr>
          <p:nvPr>
            <p:ph type="title"/>
          </p:nvPr>
        </p:nvSpPr>
        <p:spPr>
          <a:xfrm>
            <a:off x="533400" y="381000"/>
            <a:ext cx="5029200" cy="762000"/>
          </a:xfrm>
          <a:noFill/>
        </p:spPr>
        <p:txBody>
          <a:bodyPr/>
          <a:lstStyle/>
          <a:p>
            <a:r>
              <a:rPr lang="en-US" altLang="en-US" dirty="0"/>
              <a:t>General Requirements</a:t>
            </a:r>
            <a:endParaRPr lang="en-US" altLang="en-US" sz="1600" b="0" dirty="0"/>
          </a:p>
        </p:txBody>
      </p:sp>
      <p:sp>
        <p:nvSpPr>
          <p:cNvPr id="17414" name="Rectangle 8"/>
          <p:cNvSpPr>
            <a:spLocks noChangeArrowheads="1"/>
          </p:cNvSpPr>
          <p:nvPr/>
        </p:nvSpPr>
        <p:spPr bwMode="auto">
          <a:xfrm>
            <a:off x="6915150" y="533400"/>
            <a:ext cx="17443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1800" u="none" dirty="0">
                <a:latin typeface="Avenir Next LT Pro" panose="020B0504020202020204" pitchFamily="34" charset="0"/>
              </a:rPr>
              <a:t>1910.303(b)(7)</a:t>
            </a:r>
          </a:p>
        </p:txBody>
      </p:sp>
      <p:pic>
        <p:nvPicPr>
          <p:cNvPr id="3" name="Picture 2"/>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5791200" y="1253067"/>
            <a:ext cx="2595563" cy="4614333"/>
          </a:xfrm>
          <a:prstGeom prst="rect">
            <a:avLst/>
          </a:prstGeom>
        </p:spPr>
      </p:pic>
    </p:spTree>
    <p:extLst>
      <p:ext uri="{BB962C8B-B14F-4D97-AF65-F5344CB8AC3E}">
        <p14:creationId xmlns:p14="http://schemas.microsoft.com/office/powerpoint/2010/main" val="1768203557"/>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6390738" y="2209800"/>
            <a:ext cx="2065437" cy="3671888"/>
          </a:xfrm>
          <a:prstGeom prst="rect">
            <a:avLst/>
          </a:prstGeom>
        </p:spPr>
      </p:pic>
      <p:sp>
        <p:nvSpPr>
          <p:cNvPr id="18434" name="Rectangle 3"/>
          <p:cNvSpPr>
            <a:spLocks noGrp="1" noChangeArrowheads="1"/>
          </p:cNvSpPr>
          <p:nvPr>
            <p:ph type="body" idx="1"/>
          </p:nvPr>
        </p:nvSpPr>
        <p:spPr>
          <a:xfrm>
            <a:off x="533400" y="1280648"/>
            <a:ext cx="8077200" cy="4525963"/>
          </a:xfrm>
        </p:spPr>
        <p:txBody>
          <a:bodyPr/>
          <a:lstStyle/>
          <a:p>
            <a:r>
              <a:rPr lang="en-US" altLang="en-US" sz="2600" dirty="0"/>
              <a:t>Unused openings shall be effectively closed to afford protection substantially equivalent to the wall of the equipment</a:t>
            </a:r>
          </a:p>
        </p:txBody>
      </p:sp>
      <p:sp>
        <p:nvSpPr>
          <p:cNvPr id="18435" name="Rectangle 4"/>
          <p:cNvSpPr>
            <a:spLocks noGrp="1" noChangeArrowheads="1"/>
          </p:cNvSpPr>
          <p:nvPr>
            <p:ph type="title"/>
          </p:nvPr>
        </p:nvSpPr>
        <p:spPr>
          <a:xfrm>
            <a:off x="533400" y="381000"/>
            <a:ext cx="5257800" cy="808037"/>
          </a:xfrm>
          <a:noFill/>
        </p:spPr>
        <p:txBody>
          <a:bodyPr/>
          <a:lstStyle/>
          <a:p>
            <a:r>
              <a:rPr lang="en-US" altLang="en-US" dirty="0"/>
              <a:t>General Requirements</a:t>
            </a:r>
            <a:endParaRPr lang="en-US" altLang="en-US" sz="1600" b="0" dirty="0"/>
          </a:p>
        </p:txBody>
      </p:sp>
      <p:sp>
        <p:nvSpPr>
          <p:cNvPr id="18437" name="Rectangle 9"/>
          <p:cNvSpPr>
            <a:spLocks noChangeArrowheads="1"/>
          </p:cNvSpPr>
          <p:nvPr/>
        </p:nvSpPr>
        <p:spPr bwMode="auto">
          <a:xfrm>
            <a:off x="6711950" y="533400"/>
            <a:ext cx="193995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1800" u="none" dirty="0">
                <a:latin typeface="Avenir Next LT Pro" panose="020B0504020202020204" pitchFamily="34" charset="0"/>
              </a:rPr>
              <a:t>1910.303(b)(7)(</a:t>
            </a:r>
            <a:r>
              <a:rPr lang="en-US" altLang="en-US" sz="1800" u="none" dirty="0" err="1">
                <a:latin typeface="Avenir Next LT Pro" panose="020B0504020202020204" pitchFamily="34" charset="0"/>
              </a:rPr>
              <a:t>i</a:t>
            </a:r>
            <a:r>
              <a:rPr lang="en-US" altLang="en-US" sz="1800" u="none" dirty="0">
                <a:latin typeface="Avenir Next LT Pro" panose="020B0504020202020204" pitchFamily="34" charset="0"/>
              </a:rPr>
              <a:t>)</a:t>
            </a:r>
          </a:p>
        </p:txBody>
      </p:sp>
      <p:cxnSp>
        <p:nvCxnSpPr>
          <p:cNvPr id="4" name="Straight Arrow Connector 3"/>
          <p:cNvCxnSpPr>
            <a:cxnSpLocks/>
          </p:cNvCxnSpPr>
          <p:nvPr/>
        </p:nvCxnSpPr>
        <p:spPr bwMode="auto">
          <a:xfrm>
            <a:off x="4800600" y="3405981"/>
            <a:ext cx="2133600" cy="2121422"/>
          </a:xfrm>
          <a:prstGeom prst="straightConnector1">
            <a:avLst/>
          </a:prstGeom>
          <a:ln w="57150">
            <a:headEnd type="none" w="sm" len="sm"/>
            <a:tailEnd type="triangle"/>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1744479575"/>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rot="5400000">
            <a:off x="5003901" y="2616099"/>
            <a:ext cx="4542350" cy="1900952"/>
          </a:xfrm>
          <a:prstGeom prst="rect">
            <a:avLst/>
          </a:prstGeom>
        </p:spPr>
      </p:pic>
      <p:sp>
        <p:nvSpPr>
          <p:cNvPr id="19459" name="Rectangle 5"/>
          <p:cNvSpPr>
            <a:spLocks noGrp="1" noChangeArrowheads="1"/>
          </p:cNvSpPr>
          <p:nvPr>
            <p:ph type="title"/>
          </p:nvPr>
        </p:nvSpPr>
        <p:spPr>
          <a:xfrm>
            <a:off x="533400" y="381000"/>
            <a:ext cx="5181600" cy="914400"/>
          </a:xfrm>
          <a:noFill/>
        </p:spPr>
        <p:txBody>
          <a:bodyPr/>
          <a:lstStyle/>
          <a:p>
            <a:r>
              <a:rPr lang="en-US" altLang="en-US" dirty="0"/>
              <a:t>General Requirements</a:t>
            </a:r>
            <a:endParaRPr lang="en-US" altLang="en-US" sz="1600" b="0" dirty="0"/>
          </a:p>
        </p:txBody>
      </p:sp>
      <p:sp>
        <p:nvSpPr>
          <p:cNvPr id="19460" name="Rectangle 7"/>
          <p:cNvSpPr>
            <a:spLocks noGrp="1" noChangeArrowheads="1"/>
          </p:cNvSpPr>
          <p:nvPr>
            <p:ph type="body" idx="1"/>
          </p:nvPr>
        </p:nvSpPr>
        <p:spPr>
          <a:xfrm>
            <a:off x="533399" y="1251152"/>
            <a:ext cx="5791201" cy="2057400"/>
          </a:xfrm>
          <a:noFill/>
        </p:spPr>
        <p:txBody>
          <a:bodyPr/>
          <a:lstStyle/>
          <a:p>
            <a:r>
              <a:rPr lang="en-US" altLang="en-US" dirty="0"/>
              <a:t>Conductors shall be racked to provide ready and safe access in underground and subsurface for installation and maintenance</a:t>
            </a:r>
          </a:p>
        </p:txBody>
      </p:sp>
      <p:sp>
        <p:nvSpPr>
          <p:cNvPr id="19463" name="Line 10"/>
          <p:cNvSpPr>
            <a:spLocks noChangeShapeType="1"/>
          </p:cNvSpPr>
          <p:nvPr/>
        </p:nvSpPr>
        <p:spPr bwMode="auto">
          <a:xfrm flipV="1">
            <a:off x="5116688" y="3060539"/>
            <a:ext cx="1893712" cy="1088189"/>
          </a:xfrm>
          <a:prstGeom prst="line">
            <a:avLst/>
          </a:prstGeom>
          <a:noFill/>
          <a:ln w="38100">
            <a:solidFill>
              <a:schemeClr val="accent2"/>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en-US"/>
          </a:p>
        </p:txBody>
      </p:sp>
      <p:sp>
        <p:nvSpPr>
          <p:cNvPr id="19464" name="Rectangle 11"/>
          <p:cNvSpPr>
            <a:spLocks noChangeArrowheads="1"/>
          </p:cNvSpPr>
          <p:nvPr/>
        </p:nvSpPr>
        <p:spPr bwMode="auto">
          <a:xfrm>
            <a:off x="6661150" y="533400"/>
            <a:ext cx="19976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1800" u="none" dirty="0">
                <a:latin typeface="Avenir Next LT Pro" panose="020B0504020202020204" pitchFamily="34" charset="0"/>
              </a:rPr>
              <a:t>1910.303(b)(7)(ii)</a:t>
            </a:r>
          </a:p>
        </p:txBody>
      </p:sp>
      <p:sp>
        <p:nvSpPr>
          <p:cNvPr id="3" name="TextBox 2"/>
          <p:cNvSpPr txBox="1"/>
          <p:nvPr/>
        </p:nvSpPr>
        <p:spPr>
          <a:xfrm>
            <a:off x="4343400" y="4178891"/>
            <a:ext cx="1107996" cy="646331"/>
          </a:xfrm>
          <a:prstGeom prst="rect">
            <a:avLst/>
          </a:prstGeom>
          <a:noFill/>
        </p:spPr>
        <p:txBody>
          <a:bodyPr wrap="none" rtlCol="0">
            <a:spAutoFit/>
          </a:bodyPr>
          <a:lstStyle/>
          <a:p>
            <a:r>
              <a:rPr lang="en-US" b="1" u="none" dirty="0">
                <a:solidFill>
                  <a:srgbClr val="FF0000"/>
                </a:solidFill>
                <a:latin typeface="Arial Black" panose="020B0A04020102020204" pitchFamily="34" charset="0"/>
              </a:rPr>
              <a:t>NO!</a:t>
            </a:r>
          </a:p>
        </p:txBody>
      </p:sp>
    </p:spTree>
    <p:extLst>
      <p:ext uri="{BB962C8B-B14F-4D97-AF65-F5344CB8AC3E}">
        <p14:creationId xmlns:p14="http://schemas.microsoft.com/office/powerpoint/2010/main" val="3188046083"/>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4"/>
          <p:cNvSpPr>
            <a:spLocks noGrp="1" noChangeArrowheads="1"/>
          </p:cNvSpPr>
          <p:nvPr>
            <p:ph type="body" idx="1"/>
          </p:nvPr>
        </p:nvSpPr>
        <p:spPr>
          <a:xfrm>
            <a:off x="533399" y="1270861"/>
            <a:ext cx="8001001" cy="4398102"/>
          </a:xfrm>
          <a:noFill/>
        </p:spPr>
        <p:txBody>
          <a:bodyPr/>
          <a:lstStyle/>
          <a:p>
            <a:r>
              <a:rPr lang="en-US" altLang="en-US" sz="2800" dirty="0"/>
              <a:t>Splices</a:t>
            </a:r>
          </a:p>
          <a:p>
            <a:pPr>
              <a:buFont typeface="Wingdings" panose="05000000000000000000" pitchFamily="2" charset="2"/>
              <a:buNone/>
            </a:pPr>
            <a:endParaRPr lang="en-US" altLang="en-US" sz="800" dirty="0"/>
          </a:p>
          <a:p>
            <a:pPr lvl="1"/>
            <a:r>
              <a:rPr lang="en-US" altLang="en-US" sz="2400" dirty="0"/>
              <a:t>Splices must be joined mechanically and </a:t>
            </a:r>
          </a:p>
          <a:p>
            <a:pPr marL="457200" lvl="1" indent="0">
              <a:buNone/>
            </a:pPr>
            <a:r>
              <a:rPr lang="en-US" altLang="en-US" sz="2400" dirty="0"/>
              <a:t> electrically secure before soldering</a:t>
            </a:r>
          </a:p>
          <a:p>
            <a:pPr lvl="1"/>
            <a:endParaRPr lang="en-US" altLang="en-US" sz="2400" dirty="0"/>
          </a:p>
          <a:p>
            <a:pPr lvl="1"/>
            <a:r>
              <a:rPr lang="en-US" altLang="en-US" sz="2400" dirty="0"/>
              <a:t>Splicing devices suitable for use</a:t>
            </a:r>
          </a:p>
          <a:p>
            <a:pPr lvl="1"/>
            <a:endParaRPr lang="en-US" altLang="en-US" sz="2400" dirty="0"/>
          </a:p>
          <a:p>
            <a:pPr lvl="1"/>
            <a:r>
              <a:rPr lang="en-US" altLang="en-US" sz="2400" dirty="0"/>
              <a:t>Brazing, welding, or soldering</a:t>
            </a:r>
          </a:p>
          <a:p>
            <a:pPr lvl="1"/>
            <a:endParaRPr lang="en-US" altLang="en-US" sz="2400" dirty="0"/>
          </a:p>
          <a:p>
            <a:pPr lvl="1"/>
            <a:endParaRPr lang="en-US" altLang="en-US" sz="2400" dirty="0"/>
          </a:p>
        </p:txBody>
      </p:sp>
      <p:sp>
        <p:nvSpPr>
          <p:cNvPr id="20483" name="Rectangle 5"/>
          <p:cNvSpPr>
            <a:spLocks noGrp="1" noChangeArrowheads="1"/>
          </p:cNvSpPr>
          <p:nvPr>
            <p:ph type="title"/>
          </p:nvPr>
        </p:nvSpPr>
        <p:spPr>
          <a:xfrm>
            <a:off x="533400" y="381000"/>
            <a:ext cx="5257800" cy="762000"/>
          </a:xfrm>
          <a:noFill/>
        </p:spPr>
        <p:txBody>
          <a:bodyPr/>
          <a:lstStyle/>
          <a:p>
            <a:r>
              <a:rPr lang="en-US" altLang="en-US" dirty="0"/>
              <a:t>General Requirements</a:t>
            </a:r>
            <a:endParaRPr lang="en-US" altLang="en-US" sz="1600" b="0" dirty="0"/>
          </a:p>
        </p:txBody>
      </p:sp>
      <p:sp>
        <p:nvSpPr>
          <p:cNvPr id="20486" name="Rectangle 11"/>
          <p:cNvSpPr>
            <a:spLocks noChangeArrowheads="1"/>
          </p:cNvSpPr>
          <p:nvPr/>
        </p:nvSpPr>
        <p:spPr bwMode="auto">
          <a:xfrm>
            <a:off x="6927850" y="533400"/>
            <a:ext cx="171232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1800" u="none" dirty="0">
                <a:latin typeface="Avenir Next LT Pro" panose="020B0504020202020204" pitchFamily="34" charset="0"/>
              </a:rPr>
              <a:t>1910.303(c)(3)</a:t>
            </a:r>
          </a:p>
        </p:txBody>
      </p:sp>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5466735" y="3613743"/>
            <a:ext cx="2934574" cy="2253657"/>
          </a:xfrm>
          <a:prstGeom prst="rect">
            <a:avLst/>
          </a:prstGeom>
        </p:spPr>
      </p:pic>
      <p:sp>
        <p:nvSpPr>
          <p:cNvPr id="3" name="TextBox 2"/>
          <p:cNvSpPr txBox="1"/>
          <p:nvPr/>
        </p:nvSpPr>
        <p:spPr>
          <a:xfrm>
            <a:off x="5638800" y="3276600"/>
            <a:ext cx="2590800" cy="338554"/>
          </a:xfrm>
          <a:prstGeom prst="rect">
            <a:avLst/>
          </a:prstGeom>
          <a:noFill/>
        </p:spPr>
        <p:txBody>
          <a:bodyPr wrap="square" rtlCol="0">
            <a:spAutoFit/>
          </a:bodyPr>
          <a:lstStyle/>
          <a:p>
            <a:r>
              <a:rPr lang="en-US" sz="1600" u="none" dirty="0">
                <a:solidFill>
                  <a:srgbClr val="FF0000"/>
                </a:solidFill>
                <a:latin typeface="Arial Black" panose="020B0A04020102020204" pitchFamily="34" charset="0"/>
              </a:rPr>
              <a:t>YES	            NO</a:t>
            </a:r>
          </a:p>
        </p:txBody>
      </p:sp>
    </p:spTree>
    <p:extLst>
      <p:ext uri="{BB962C8B-B14F-4D97-AF65-F5344CB8AC3E}">
        <p14:creationId xmlns:p14="http://schemas.microsoft.com/office/powerpoint/2010/main" val="2556005658"/>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type="body" idx="1"/>
          </p:nvPr>
        </p:nvSpPr>
        <p:spPr>
          <a:xfrm>
            <a:off x="533400" y="1219200"/>
            <a:ext cx="5181600" cy="3581400"/>
          </a:xfrm>
        </p:spPr>
        <p:txBody>
          <a:bodyPr/>
          <a:lstStyle/>
          <a:p>
            <a:r>
              <a:rPr lang="en-US" altLang="en-US" sz="2800" dirty="0"/>
              <a:t>Arcing parts</a:t>
            </a:r>
          </a:p>
          <a:p>
            <a:pPr lvl="1"/>
            <a:endParaRPr lang="en-US" altLang="en-US" sz="800" b="1" dirty="0"/>
          </a:p>
          <a:p>
            <a:pPr lvl="1"/>
            <a:r>
              <a:rPr lang="en-US" altLang="en-US" sz="2400" dirty="0"/>
              <a:t>Parts of electric equipment that produce arcs, sparks, flames, or molten metal shall be enclosed or separated and isolated from all combustible material</a:t>
            </a:r>
          </a:p>
        </p:txBody>
      </p:sp>
      <p:sp>
        <p:nvSpPr>
          <p:cNvPr id="21508" name="Rectangle 4"/>
          <p:cNvSpPr>
            <a:spLocks noGrp="1" noChangeArrowheads="1"/>
          </p:cNvSpPr>
          <p:nvPr>
            <p:ph type="title"/>
          </p:nvPr>
        </p:nvSpPr>
        <p:spPr>
          <a:xfrm>
            <a:off x="533400" y="381000"/>
            <a:ext cx="5181600" cy="549275"/>
          </a:xfrm>
          <a:noFill/>
        </p:spPr>
        <p:txBody>
          <a:bodyPr/>
          <a:lstStyle/>
          <a:p>
            <a:r>
              <a:rPr lang="en-US" altLang="en-US" dirty="0"/>
              <a:t>General Requirements</a:t>
            </a:r>
            <a:endParaRPr lang="en-US" altLang="en-US" sz="1600" b="0" dirty="0"/>
          </a:p>
        </p:txBody>
      </p:sp>
      <p:sp>
        <p:nvSpPr>
          <p:cNvPr id="21509" name="Rectangle 7"/>
          <p:cNvSpPr>
            <a:spLocks noChangeArrowheads="1"/>
          </p:cNvSpPr>
          <p:nvPr/>
        </p:nvSpPr>
        <p:spPr bwMode="auto">
          <a:xfrm>
            <a:off x="7194550" y="533400"/>
            <a:ext cx="147187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1800" u="none" dirty="0">
                <a:latin typeface="Avenir Next LT Pro" panose="020B0504020202020204" pitchFamily="34" charset="0"/>
              </a:rPr>
              <a:t>1910.303(d)</a:t>
            </a:r>
          </a:p>
        </p:txBody>
      </p:sp>
      <p:pic>
        <p:nvPicPr>
          <p:cNvPr id="3" name="Picture 2"/>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5791200" y="1336324"/>
            <a:ext cx="2548731" cy="4531076"/>
          </a:xfrm>
          <a:prstGeom prst="rect">
            <a:avLst/>
          </a:prstGeom>
        </p:spPr>
      </p:pic>
    </p:spTree>
    <p:extLst>
      <p:ext uri="{BB962C8B-B14F-4D97-AF65-F5344CB8AC3E}">
        <p14:creationId xmlns:p14="http://schemas.microsoft.com/office/powerpoint/2010/main" val="56114767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533400" y="381000"/>
            <a:ext cx="8458200" cy="549275"/>
          </a:xfrm>
        </p:spPr>
        <p:txBody>
          <a:bodyPr/>
          <a:lstStyle/>
          <a:p>
            <a:r>
              <a:rPr lang="en-US" altLang="en-US" dirty="0"/>
              <a:t>Objectives</a:t>
            </a:r>
          </a:p>
        </p:txBody>
      </p:sp>
      <p:sp>
        <p:nvSpPr>
          <p:cNvPr id="4099" name="Rectangle 3"/>
          <p:cNvSpPr>
            <a:spLocks noGrp="1" noChangeArrowheads="1"/>
          </p:cNvSpPr>
          <p:nvPr>
            <p:ph type="body" idx="1"/>
          </p:nvPr>
        </p:nvSpPr>
        <p:spPr>
          <a:xfrm>
            <a:off x="609600" y="1300316"/>
            <a:ext cx="8077200" cy="4572000"/>
          </a:xfrm>
        </p:spPr>
        <p:txBody>
          <a:bodyPr/>
          <a:lstStyle/>
          <a:p>
            <a:pPr>
              <a:buFont typeface="Wingdings" panose="05000000000000000000" pitchFamily="2" charset="2"/>
              <a:buNone/>
            </a:pPr>
            <a:r>
              <a:rPr lang="en-US" altLang="en-US" dirty="0"/>
              <a:t>In this course, students will become familiar with:</a:t>
            </a:r>
          </a:p>
          <a:p>
            <a:pPr>
              <a:buFont typeface="Wingdings" panose="05000000000000000000" pitchFamily="2" charset="2"/>
              <a:buNone/>
            </a:pPr>
            <a:endParaRPr lang="en-US" altLang="en-US" sz="800" dirty="0"/>
          </a:p>
          <a:p>
            <a:r>
              <a:rPr lang="en-US" altLang="en-US" sz="2400" dirty="0"/>
              <a:t>Common electrical hazards</a:t>
            </a:r>
          </a:p>
          <a:p>
            <a:endParaRPr lang="en-US" altLang="en-US" sz="800" dirty="0"/>
          </a:p>
          <a:p>
            <a:r>
              <a:rPr lang="en-US" altLang="en-US" sz="2400" dirty="0"/>
              <a:t>Electrical utilization systems</a:t>
            </a:r>
          </a:p>
          <a:p>
            <a:endParaRPr lang="en-US" altLang="en-US" sz="800" dirty="0"/>
          </a:p>
          <a:p>
            <a:r>
              <a:rPr lang="en-US" altLang="en-US" sz="2400" dirty="0"/>
              <a:t>General requirements</a:t>
            </a:r>
          </a:p>
          <a:p>
            <a:endParaRPr lang="en-US" altLang="en-US" sz="800" dirty="0"/>
          </a:p>
          <a:p>
            <a:r>
              <a:rPr lang="en-US" altLang="en-US" sz="2400" dirty="0"/>
              <a:t>Wiring design and protection</a:t>
            </a:r>
          </a:p>
          <a:p>
            <a:endParaRPr lang="en-US" altLang="en-US" sz="800" dirty="0"/>
          </a:p>
          <a:p>
            <a:r>
              <a:rPr lang="en-US" altLang="en-US" sz="2400" dirty="0"/>
              <a:t>Wiring methods, components, and equipment for general use</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836229" y="2158181"/>
            <a:ext cx="1698171" cy="1836964"/>
          </a:xfrm>
          <a:prstGeom prst="rect">
            <a:avLst/>
          </a:prstGeom>
        </p:spPr>
      </p:pic>
    </p:spTree>
    <p:extLst>
      <p:ext uri="{BB962C8B-B14F-4D97-AF65-F5344CB8AC3E}">
        <p14:creationId xmlns:p14="http://schemas.microsoft.com/office/powerpoint/2010/main" val="525065055"/>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type="body" idx="1"/>
          </p:nvPr>
        </p:nvSpPr>
        <p:spPr>
          <a:xfrm>
            <a:off x="533400" y="1228365"/>
            <a:ext cx="5224463" cy="4525963"/>
          </a:xfrm>
          <a:noFill/>
        </p:spPr>
        <p:txBody>
          <a:bodyPr>
            <a:normAutofit lnSpcReduction="10000"/>
          </a:bodyPr>
          <a:lstStyle/>
          <a:p>
            <a:pPr>
              <a:lnSpc>
                <a:spcPct val="90000"/>
              </a:lnSpc>
            </a:pPr>
            <a:r>
              <a:rPr lang="en-US" altLang="en-US" sz="2800" dirty="0"/>
              <a:t>Markings</a:t>
            </a:r>
          </a:p>
          <a:p>
            <a:pPr>
              <a:lnSpc>
                <a:spcPct val="90000"/>
              </a:lnSpc>
            </a:pPr>
            <a:endParaRPr lang="en-US" altLang="en-US" sz="800" dirty="0"/>
          </a:p>
          <a:p>
            <a:pPr lvl="1">
              <a:lnSpc>
                <a:spcPct val="90000"/>
              </a:lnSpc>
            </a:pPr>
            <a:r>
              <a:rPr lang="en-US" altLang="en-US" sz="2400" dirty="0"/>
              <a:t>Electrical equipment must have the manufacturer's name, trademark, or other descriptive marking</a:t>
            </a:r>
          </a:p>
          <a:p>
            <a:pPr lvl="1">
              <a:lnSpc>
                <a:spcPct val="90000"/>
              </a:lnSpc>
            </a:pPr>
            <a:endParaRPr lang="en-US" altLang="en-US" sz="2400" dirty="0"/>
          </a:p>
          <a:p>
            <a:pPr lvl="1">
              <a:lnSpc>
                <a:spcPct val="90000"/>
              </a:lnSpc>
            </a:pPr>
            <a:r>
              <a:rPr lang="en-US" altLang="en-US" sz="2400" dirty="0"/>
              <a:t>Must provide voltage, current, wattage, or other ratings as necessary</a:t>
            </a:r>
          </a:p>
          <a:p>
            <a:pPr lvl="1">
              <a:lnSpc>
                <a:spcPct val="90000"/>
              </a:lnSpc>
            </a:pPr>
            <a:endParaRPr lang="en-US" altLang="en-US" sz="2400" dirty="0"/>
          </a:p>
          <a:p>
            <a:pPr lvl="1">
              <a:lnSpc>
                <a:spcPct val="90000"/>
              </a:lnSpc>
            </a:pPr>
            <a:r>
              <a:rPr lang="en-US" altLang="en-US" sz="2400" dirty="0"/>
              <a:t>Must have sufficient durability to withstand the environment involved</a:t>
            </a:r>
          </a:p>
        </p:txBody>
      </p:sp>
      <p:sp>
        <p:nvSpPr>
          <p:cNvPr id="22532" name="Rectangle 4"/>
          <p:cNvSpPr>
            <a:spLocks noGrp="1" noChangeArrowheads="1"/>
          </p:cNvSpPr>
          <p:nvPr>
            <p:ph type="title"/>
          </p:nvPr>
        </p:nvSpPr>
        <p:spPr>
          <a:xfrm>
            <a:off x="533400" y="381000"/>
            <a:ext cx="6096000" cy="549275"/>
          </a:xfrm>
          <a:noFill/>
        </p:spPr>
        <p:txBody>
          <a:bodyPr/>
          <a:lstStyle/>
          <a:p>
            <a:r>
              <a:rPr lang="en-US" altLang="en-US" dirty="0"/>
              <a:t>General Requirements</a:t>
            </a:r>
            <a:endParaRPr lang="en-US" altLang="en-US" sz="1800" b="0" dirty="0"/>
          </a:p>
        </p:txBody>
      </p:sp>
      <p:sp>
        <p:nvSpPr>
          <p:cNvPr id="22533" name="Rectangle 15"/>
          <p:cNvSpPr>
            <a:spLocks noChangeArrowheads="1"/>
          </p:cNvSpPr>
          <p:nvPr/>
        </p:nvSpPr>
        <p:spPr bwMode="auto">
          <a:xfrm>
            <a:off x="7194550" y="533400"/>
            <a:ext cx="145584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1800" u="none" dirty="0">
                <a:latin typeface="Avenir Next LT Pro" panose="020B0504020202020204" pitchFamily="34" charset="0"/>
              </a:rPr>
              <a:t>1910.303(e)</a:t>
            </a:r>
          </a:p>
        </p:txBody>
      </p:sp>
      <p:pic>
        <p:nvPicPr>
          <p:cNvPr id="3" name="Picture 2"/>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5912916" y="1324897"/>
            <a:ext cx="2563267" cy="4556918"/>
          </a:xfrm>
          <a:prstGeom prst="rect">
            <a:avLst/>
          </a:prstGeom>
        </p:spPr>
      </p:pic>
    </p:spTree>
    <p:extLst>
      <p:ext uri="{BB962C8B-B14F-4D97-AF65-F5344CB8AC3E}">
        <p14:creationId xmlns:p14="http://schemas.microsoft.com/office/powerpoint/2010/main" val="1666339143"/>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4"/>
          <p:cNvSpPr>
            <a:spLocks noGrp="1" noChangeArrowheads="1"/>
          </p:cNvSpPr>
          <p:nvPr>
            <p:ph type="title"/>
          </p:nvPr>
        </p:nvSpPr>
        <p:spPr>
          <a:xfrm>
            <a:off x="533400" y="381000"/>
            <a:ext cx="5638800" cy="549275"/>
          </a:xfrm>
          <a:noFill/>
        </p:spPr>
        <p:txBody>
          <a:bodyPr/>
          <a:lstStyle/>
          <a:p>
            <a:r>
              <a:rPr lang="en-US" altLang="en-US" dirty="0"/>
              <a:t>General Requirements</a:t>
            </a:r>
            <a:endParaRPr lang="en-US" altLang="en-US" sz="1800" b="0" dirty="0"/>
          </a:p>
        </p:txBody>
      </p:sp>
      <p:sp>
        <p:nvSpPr>
          <p:cNvPr id="23556" name="Rectangle 3"/>
          <p:cNvSpPr>
            <a:spLocks noGrp="1" noChangeArrowheads="1"/>
          </p:cNvSpPr>
          <p:nvPr>
            <p:ph type="body" sz="half" idx="1"/>
          </p:nvPr>
        </p:nvSpPr>
        <p:spPr>
          <a:xfrm>
            <a:off x="533400" y="1242164"/>
            <a:ext cx="5045990" cy="4502999"/>
          </a:xfrm>
          <a:noFill/>
        </p:spPr>
        <p:txBody>
          <a:bodyPr/>
          <a:lstStyle/>
          <a:p>
            <a:pPr>
              <a:lnSpc>
                <a:spcPct val="80000"/>
              </a:lnSpc>
            </a:pPr>
            <a:r>
              <a:rPr lang="en-US" altLang="en-US" sz="2800" dirty="0"/>
              <a:t>Disconnecting means and circuits</a:t>
            </a:r>
          </a:p>
          <a:p>
            <a:pPr>
              <a:lnSpc>
                <a:spcPct val="80000"/>
              </a:lnSpc>
            </a:pPr>
            <a:endParaRPr lang="en-US" altLang="en-US" sz="800" dirty="0"/>
          </a:p>
          <a:p>
            <a:pPr lvl="1"/>
            <a:r>
              <a:rPr lang="en-US" altLang="en-US" sz="2400" dirty="0"/>
              <a:t>Each service, feeder, and branch circuit, at its disconnecting means or over-current device, must be legibly marked to indicate its purpose</a:t>
            </a:r>
          </a:p>
          <a:p>
            <a:pPr lvl="1"/>
            <a:endParaRPr lang="en-US" altLang="en-US" sz="2400" dirty="0"/>
          </a:p>
          <a:p>
            <a:pPr lvl="1"/>
            <a:r>
              <a:rPr lang="en-US" altLang="en-US" sz="2400" dirty="0"/>
              <a:t>Markings required shall be durable and withstand the environment involved</a:t>
            </a:r>
          </a:p>
          <a:p>
            <a:pPr lvl="1">
              <a:lnSpc>
                <a:spcPct val="80000"/>
              </a:lnSpc>
            </a:pPr>
            <a:endParaRPr lang="en-US" altLang="en-US" dirty="0"/>
          </a:p>
          <a:p>
            <a:pPr lvl="1">
              <a:lnSpc>
                <a:spcPct val="80000"/>
              </a:lnSpc>
            </a:pPr>
            <a:endParaRPr lang="en-US" altLang="en-US" sz="2200" dirty="0"/>
          </a:p>
        </p:txBody>
      </p:sp>
      <p:sp>
        <p:nvSpPr>
          <p:cNvPr id="23558" name="Rectangle 18"/>
          <p:cNvSpPr>
            <a:spLocks noChangeArrowheads="1"/>
          </p:cNvSpPr>
          <p:nvPr/>
        </p:nvSpPr>
        <p:spPr bwMode="auto">
          <a:xfrm>
            <a:off x="6629400" y="533400"/>
            <a:ext cx="200567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1800" u="none" dirty="0">
                <a:latin typeface="Avenir Next LT Pro" panose="020B0504020202020204" pitchFamily="34" charset="0"/>
              </a:rPr>
              <a:t>1910.303(f)(2)-(3)</a:t>
            </a:r>
          </a:p>
        </p:txBody>
      </p:sp>
      <p:pic>
        <p:nvPicPr>
          <p:cNvPr id="3" name="Picture 2"/>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5715000" y="1242164"/>
            <a:ext cx="2590800" cy="4605867"/>
          </a:xfrm>
          <a:prstGeom prst="rect">
            <a:avLst/>
          </a:prstGeom>
        </p:spPr>
      </p:pic>
    </p:spTree>
    <p:extLst>
      <p:ext uri="{BB962C8B-B14F-4D97-AF65-F5344CB8AC3E}">
        <p14:creationId xmlns:p14="http://schemas.microsoft.com/office/powerpoint/2010/main" val="3614159246"/>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2"/>
          <p:cNvSpPr>
            <a:spLocks noGrp="1" noChangeArrowheads="1"/>
          </p:cNvSpPr>
          <p:nvPr>
            <p:ph type="body" idx="1"/>
          </p:nvPr>
        </p:nvSpPr>
        <p:spPr>
          <a:xfrm>
            <a:off x="533400" y="1524000"/>
            <a:ext cx="5321894" cy="3124200"/>
          </a:xfrm>
          <a:noFill/>
        </p:spPr>
        <p:txBody>
          <a:bodyPr/>
          <a:lstStyle/>
          <a:p>
            <a:r>
              <a:rPr lang="en-US" altLang="en-US" sz="2800" dirty="0"/>
              <a:t>Capable of accepting a lock</a:t>
            </a:r>
          </a:p>
          <a:p>
            <a:pPr>
              <a:buFont typeface="Wingdings" panose="05000000000000000000" pitchFamily="2" charset="2"/>
              <a:buNone/>
            </a:pPr>
            <a:endParaRPr lang="en-US" altLang="en-US" sz="800" dirty="0"/>
          </a:p>
          <a:p>
            <a:pPr lvl="1"/>
            <a:r>
              <a:rPr lang="en-US" altLang="en-US" sz="2400" dirty="0"/>
              <a:t>Disconnecting means shall be capable of being locked in the open position</a:t>
            </a:r>
          </a:p>
        </p:txBody>
      </p:sp>
      <p:sp>
        <p:nvSpPr>
          <p:cNvPr id="24580" name="Rectangle 23"/>
          <p:cNvSpPr>
            <a:spLocks noGrp="1" noChangeArrowheads="1"/>
          </p:cNvSpPr>
          <p:nvPr>
            <p:ph type="title"/>
          </p:nvPr>
        </p:nvSpPr>
        <p:spPr>
          <a:xfrm>
            <a:off x="533400" y="381000"/>
            <a:ext cx="5715000" cy="549275"/>
          </a:xfrm>
          <a:noFill/>
        </p:spPr>
        <p:txBody>
          <a:bodyPr/>
          <a:lstStyle/>
          <a:p>
            <a:r>
              <a:rPr lang="en-US" altLang="en-US" b="0" dirty="0"/>
              <a:t>General Requirements</a:t>
            </a:r>
            <a:endParaRPr lang="en-US" altLang="en-US" sz="1800" b="0" dirty="0"/>
          </a:p>
        </p:txBody>
      </p:sp>
      <p:sp>
        <p:nvSpPr>
          <p:cNvPr id="24581" name="Rectangle 25"/>
          <p:cNvSpPr>
            <a:spLocks noChangeArrowheads="1"/>
          </p:cNvSpPr>
          <p:nvPr/>
        </p:nvSpPr>
        <p:spPr bwMode="auto">
          <a:xfrm>
            <a:off x="6978650" y="533400"/>
            <a:ext cx="167526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1800" u="none" dirty="0">
                <a:latin typeface="Avenir Next LT Pro" panose="020B0504020202020204" pitchFamily="34" charset="0"/>
              </a:rPr>
              <a:t>1910.303(f)(4)</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80694" y="1524000"/>
            <a:ext cx="2494955" cy="4435475"/>
          </a:xfrm>
          <a:prstGeom prst="rect">
            <a:avLst/>
          </a:prstGeom>
        </p:spPr>
      </p:pic>
    </p:spTree>
    <p:extLst>
      <p:ext uri="{BB962C8B-B14F-4D97-AF65-F5344CB8AC3E}">
        <p14:creationId xmlns:p14="http://schemas.microsoft.com/office/powerpoint/2010/main" val="2217081514"/>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533400" y="457200"/>
            <a:ext cx="6858000" cy="762000"/>
          </a:xfrm>
        </p:spPr>
        <p:txBody>
          <a:bodyPr>
            <a:normAutofit/>
          </a:bodyPr>
          <a:lstStyle/>
          <a:p>
            <a:r>
              <a:rPr lang="en-US" altLang="en-US" sz="3000" dirty="0"/>
              <a:t>Space About Electrical Equipment</a:t>
            </a:r>
          </a:p>
        </p:txBody>
      </p:sp>
      <p:sp>
        <p:nvSpPr>
          <p:cNvPr id="25603" name="Rectangle 3"/>
          <p:cNvSpPr>
            <a:spLocks noGrp="1" noChangeArrowheads="1"/>
          </p:cNvSpPr>
          <p:nvPr>
            <p:ph type="body" idx="1"/>
          </p:nvPr>
        </p:nvSpPr>
        <p:spPr>
          <a:xfrm>
            <a:off x="533400" y="1219200"/>
            <a:ext cx="7848600" cy="3581400"/>
          </a:xfrm>
          <a:noFill/>
        </p:spPr>
        <p:txBody>
          <a:bodyPr/>
          <a:lstStyle/>
          <a:p>
            <a:pPr>
              <a:lnSpc>
                <a:spcPct val="90000"/>
              </a:lnSpc>
            </a:pPr>
            <a:r>
              <a:rPr lang="en-US" altLang="en-US" dirty="0"/>
              <a:t>Sufficient access and working space must be provided and maintained to permit ready and safe operation and maintenance of equipment</a:t>
            </a:r>
          </a:p>
        </p:txBody>
      </p:sp>
      <p:sp>
        <p:nvSpPr>
          <p:cNvPr id="25604" name="Rectangle 7"/>
          <p:cNvSpPr>
            <a:spLocks noChangeArrowheads="1"/>
          </p:cNvSpPr>
          <p:nvPr/>
        </p:nvSpPr>
        <p:spPr bwMode="auto">
          <a:xfrm>
            <a:off x="6934200" y="547687"/>
            <a:ext cx="174278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1800" u="none" dirty="0">
                <a:latin typeface="Avenir Next LT Pro" panose="020B0504020202020204" pitchFamily="34" charset="0"/>
              </a:rPr>
              <a:t>1910.303(g)(1)</a:t>
            </a:r>
          </a:p>
        </p:txBody>
      </p:sp>
      <p:pic>
        <p:nvPicPr>
          <p:cNvPr id="7" name="Picture 6">
            <a:extLst>
              <a:ext uri="{FF2B5EF4-FFF2-40B4-BE49-F238E27FC236}">
                <a16:creationId xmlns:a16="http://schemas.microsoft.com/office/drawing/2014/main" id="{9C40318C-FAA7-422B-8701-7CD938164B86}"/>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962400" y="2637515"/>
            <a:ext cx="4419600" cy="3314700"/>
          </a:xfrm>
          <a:prstGeom prst="rect">
            <a:avLst/>
          </a:prstGeom>
        </p:spPr>
      </p:pic>
      <p:sp>
        <p:nvSpPr>
          <p:cNvPr id="2" name="TextBox 1"/>
          <p:cNvSpPr txBox="1"/>
          <p:nvPr/>
        </p:nvSpPr>
        <p:spPr>
          <a:xfrm>
            <a:off x="3962400" y="5736771"/>
            <a:ext cx="1219200" cy="215444"/>
          </a:xfrm>
          <a:prstGeom prst="rect">
            <a:avLst/>
          </a:prstGeom>
          <a:solidFill>
            <a:schemeClr val="tx1"/>
          </a:solidFill>
        </p:spPr>
        <p:txBody>
          <a:bodyPr wrap="square" rtlCol="0">
            <a:spAutoFit/>
          </a:bodyPr>
          <a:lstStyle/>
          <a:p>
            <a:r>
              <a:rPr lang="en-US" sz="800" u="none" dirty="0">
                <a:solidFill>
                  <a:schemeClr val="bg1"/>
                </a:solidFill>
                <a:latin typeface="+mn-lt"/>
              </a:rPr>
              <a:t>NCDOL Photo Library</a:t>
            </a:r>
          </a:p>
        </p:txBody>
      </p:sp>
    </p:spTree>
    <p:extLst>
      <p:ext uri="{BB962C8B-B14F-4D97-AF65-F5344CB8AC3E}">
        <p14:creationId xmlns:p14="http://schemas.microsoft.com/office/powerpoint/2010/main" val="158750192"/>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4"/>
          <p:cNvSpPr>
            <a:spLocks noGrp="1" noChangeArrowheads="1"/>
          </p:cNvSpPr>
          <p:nvPr>
            <p:ph type="title"/>
          </p:nvPr>
        </p:nvSpPr>
        <p:spPr>
          <a:xfrm>
            <a:off x="609600" y="463550"/>
            <a:ext cx="7315200" cy="755650"/>
          </a:xfrm>
          <a:noFill/>
        </p:spPr>
        <p:txBody>
          <a:bodyPr>
            <a:normAutofit/>
          </a:bodyPr>
          <a:lstStyle/>
          <a:p>
            <a:r>
              <a:rPr lang="en-US" altLang="en-US" sz="2800" dirty="0"/>
              <a:t>Space About Electrical Equipment</a:t>
            </a:r>
            <a:endParaRPr lang="en-US" altLang="en-US" sz="2800" b="0" dirty="0"/>
          </a:p>
        </p:txBody>
      </p:sp>
      <p:sp>
        <p:nvSpPr>
          <p:cNvPr id="26627" name="Rectangle 5"/>
          <p:cNvSpPr>
            <a:spLocks noChangeArrowheads="1"/>
          </p:cNvSpPr>
          <p:nvPr/>
        </p:nvSpPr>
        <p:spPr bwMode="auto">
          <a:xfrm>
            <a:off x="609600" y="1219200"/>
            <a:ext cx="8305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nchor="ct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eaLnBrk="1" hangingPunct="1"/>
            <a:r>
              <a:rPr lang="en-US" altLang="en-US" sz="1200" b="1" u="none" dirty="0">
                <a:latin typeface="Avenir Next LT Pro" panose="020B0504020202020204" pitchFamily="34" charset="0"/>
              </a:rPr>
              <a:t>TABLE S–1.—</a:t>
            </a:r>
            <a:r>
              <a:rPr lang="en-US" altLang="en-US" sz="1200" u="none" dirty="0">
                <a:latin typeface="Avenir Next LT Pro" panose="020B0504020202020204" pitchFamily="34" charset="0"/>
              </a:rPr>
              <a:t> MINIMUM DEPTH OF CLEAR WORKING SPACE AT ELECTRIC EQUIPMENT, 600 V OR LESS</a:t>
            </a:r>
          </a:p>
        </p:txBody>
      </p:sp>
      <p:sp>
        <p:nvSpPr>
          <p:cNvPr id="26628" name="Line 77"/>
          <p:cNvSpPr>
            <a:spLocks noChangeShapeType="1"/>
          </p:cNvSpPr>
          <p:nvPr/>
        </p:nvSpPr>
        <p:spPr bwMode="auto">
          <a:xfrm>
            <a:off x="4549775" y="2233613"/>
            <a:ext cx="0" cy="0"/>
          </a:xfrm>
          <a:prstGeom prst="line">
            <a:avLst/>
          </a:prstGeom>
          <a:noFill/>
          <a:ln w="12700" cap="rnd">
            <a:solidFill>
              <a:srgbClr val="0000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graphicFrame>
        <p:nvGraphicFramePr>
          <p:cNvPr id="1601745" name="Group 209"/>
          <p:cNvGraphicFramePr>
            <a:graphicFrameLocks noGrp="1"/>
          </p:cNvGraphicFramePr>
          <p:nvPr/>
        </p:nvGraphicFramePr>
        <p:xfrm>
          <a:off x="609600" y="1676400"/>
          <a:ext cx="7772400" cy="2667000"/>
        </p:xfrm>
        <a:graphic>
          <a:graphicData uri="http://schemas.openxmlformats.org/drawingml/2006/table">
            <a:tbl>
              <a:tblPr/>
              <a:tblGrid>
                <a:gridCol w="3076575">
                  <a:extLst>
                    <a:ext uri="{9D8B030D-6E8A-4147-A177-3AD203B41FA5}">
                      <a16:colId xmlns:a16="http://schemas.microsoft.com/office/drawing/2014/main" val="20000"/>
                    </a:ext>
                  </a:extLst>
                </a:gridCol>
                <a:gridCol w="790575">
                  <a:extLst>
                    <a:ext uri="{9D8B030D-6E8A-4147-A177-3AD203B41FA5}">
                      <a16:colId xmlns:a16="http://schemas.microsoft.com/office/drawing/2014/main" val="20001"/>
                    </a:ext>
                  </a:extLst>
                </a:gridCol>
                <a:gridCol w="792163">
                  <a:extLst>
                    <a:ext uri="{9D8B030D-6E8A-4147-A177-3AD203B41FA5}">
                      <a16:colId xmlns:a16="http://schemas.microsoft.com/office/drawing/2014/main" val="20002"/>
                    </a:ext>
                  </a:extLst>
                </a:gridCol>
                <a:gridCol w="790575">
                  <a:extLst>
                    <a:ext uri="{9D8B030D-6E8A-4147-A177-3AD203B41FA5}">
                      <a16:colId xmlns:a16="http://schemas.microsoft.com/office/drawing/2014/main" val="20003"/>
                    </a:ext>
                  </a:extLst>
                </a:gridCol>
                <a:gridCol w="792162">
                  <a:extLst>
                    <a:ext uri="{9D8B030D-6E8A-4147-A177-3AD203B41FA5}">
                      <a16:colId xmlns:a16="http://schemas.microsoft.com/office/drawing/2014/main" val="20004"/>
                    </a:ext>
                  </a:extLst>
                </a:gridCol>
                <a:gridCol w="765175">
                  <a:extLst>
                    <a:ext uri="{9D8B030D-6E8A-4147-A177-3AD203B41FA5}">
                      <a16:colId xmlns:a16="http://schemas.microsoft.com/office/drawing/2014/main" val="20005"/>
                    </a:ext>
                  </a:extLst>
                </a:gridCol>
                <a:gridCol w="765175">
                  <a:extLst>
                    <a:ext uri="{9D8B030D-6E8A-4147-A177-3AD203B41FA5}">
                      <a16:colId xmlns:a16="http://schemas.microsoft.com/office/drawing/2014/main" val="20006"/>
                    </a:ext>
                  </a:extLst>
                </a:gridCol>
              </a:tblGrid>
              <a:tr h="533400">
                <a:tc rowSpan="3">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bg1"/>
                          </a:solidFill>
                          <a:effectLst/>
                          <a:latin typeface="Avenir Next LT Pro" panose="020B0504020202020204" pitchFamily="34" charset="0"/>
                        </a:rPr>
                        <a:t>Nominal voltage to ground </a:t>
                      </a:r>
                      <a:endParaRPr kumimoji="0" lang="en-US" sz="1800" b="0" i="0" u="none" strike="noStrike" cap="none" normalizeH="0" baseline="0" dirty="0">
                        <a:ln>
                          <a:noFill/>
                        </a:ln>
                        <a:solidFill>
                          <a:schemeClr val="bg1"/>
                        </a:solidFill>
                        <a:effectLst/>
                        <a:latin typeface="Avenir Next LT Pro" panose="020B0504020202020204" pitchFamily="34" charset="0"/>
                      </a:endParaRP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C00000"/>
                    </a:solidFill>
                  </a:tcPr>
                </a:tc>
                <a:tc gridSpan="6">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bg1"/>
                          </a:solidFill>
                          <a:effectLst/>
                          <a:latin typeface="Avenir Next LT Pro" panose="020B0504020202020204" pitchFamily="34" charset="0"/>
                        </a:rPr>
                        <a:t>Minimum clear distance for condition </a:t>
                      </a:r>
                      <a:r>
                        <a:rPr kumimoji="0" lang="en-US" sz="1800" b="1" i="0" u="none" strike="noStrike" cap="none" normalizeH="0" baseline="30000" dirty="0">
                          <a:ln>
                            <a:noFill/>
                          </a:ln>
                          <a:solidFill>
                            <a:schemeClr val="bg1"/>
                          </a:solidFill>
                          <a:effectLst/>
                          <a:latin typeface="Avenir Next LT Pro" panose="020B0504020202020204" pitchFamily="34" charset="0"/>
                        </a:rPr>
                        <a:t>2,3</a:t>
                      </a:r>
                      <a:r>
                        <a:rPr kumimoji="0" lang="en-US" sz="1800" b="1" i="0" u="none" strike="noStrike" cap="none" normalizeH="0" baseline="0" dirty="0">
                          <a:ln>
                            <a:noFill/>
                          </a:ln>
                          <a:solidFill>
                            <a:schemeClr val="bg1"/>
                          </a:solidFill>
                          <a:effectLst/>
                          <a:latin typeface="Avenir Next LT Pro" panose="020B0504020202020204" pitchFamily="34" charset="0"/>
                        </a:rPr>
                        <a:t> </a:t>
                      </a:r>
                      <a:endParaRPr kumimoji="0" lang="en-US" sz="1800" b="0" i="0" u="none" strike="noStrike" cap="none" normalizeH="0" baseline="0" dirty="0">
                        <a:ln>
                          <a:noFill/>
                        </a:ln>
                        <a:solidFill>
                          <a:schemeClr val="bg1"/>
                        </a:solidFill>
                        <a:effectLst/>
                        <a:latin typeface="Avenir Next LT Pro" panose="020B0504020202020204" pitchFamily="34" charset="0"/>
                      </a:endParaRP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CE1126"/>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33400">
                <a:tc vMerge="1">
                  <a:txBody>
                    <a:bodyPr/>
                    <a:lstStyle/>
                    <a:p>
                      <a:endParaRPr lang="en-US"/>
                    </a:p>
                  </a:txBody>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bg1"/>
                          </a:solidFill>
                          <a:effectLst/>
                          <a:latin typeface="Avenir Next LT Pro" panose="020B0504020202020204" pitchFamily="34" charset="0"/>
                        </a:rPr>
                        <a:t>Condition A </a:t>
                      </a:r>
                      <a:endParaRPr kumimoji="0" lang="en-US" sz="1800" b="0" i="0" u="none" strike="noStrike" cap="none" normalizeH="0" baseline="0" dirty="0">
                        <a:ln>
                          <a:noFill/>
                        </a:ln>
                        <a:solidFill>
                          <a:schemeClr val="bg1"/>
                        </a:solidFill>
                        <a:effectLst/>
                        <a:latin typeface="Avenir Next LT Pro" panose="020B0504020202020204" pitchFamily="34" charset="0"/>
                      </a:endParaRP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CE1126"/>
                    </a:solidFill>
                  </a:tcPr>
                </a:tc>
                <a:tc hMerge="1">
                  <a:txBody>
                    <a:bodyPr/>
                    <a:lstStyle/>
                    <a:p>
                      <a:endParaRPr lang="en-US"/>
                    </a:p>
                  </a:txBody>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bg1"/>
                          </a:solidFill>
                          <a:effectLst/>
                          <a:latin typeface="Avenir Next LT Pro" panose="020B0504020202020204" pitchFamily="34" charset="0"/>
                        </a:rPr>
                        <a:t>Condition B </a:t>
                      </a:r>
                      <a:endParaRPr kumimoji="0" lang="en-US" sz="1800" b="0" i="0" u="none" strike="noStrike" cap="none" normalizeH="0" baseline="0" dirty="0">
                        <a:ln>
                          <a:noFill/>
                        </a:ln>
                        <a:solidFill>
                          <a:schemeClr val="bg1"/>
                        </a:solidFill>
                        <a:effectLst/>
                        <a:latin typeface="Avenir Next LT Pro" panose="020B0504020202020204" pitchFamily="34" charset="0"/>
                      </a:endParaRP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CE1126"/>
                    </a:solidFill>
                  </a:tcPr>
                </a:tc>
                <a:tc hMerge="1">
                  <a:txBody>
                    <a:bodyPr/>
                    <a:lstStyle/>
                    <a:p>
                      <a:endParaRPr lang="en-US"/>
                    </a:p>
                  </a:txBody>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bg1"/>
                          </a:solidFill>
                          <a:effectLst/>
                          <a:latin typeface="Avenir Next LT Pro" panose="020B0504020202020204" pitchFamily="34" charset="0"/>
                        </a:rPr>
                        <a:t>Condition C </a:t>
                      </a:r>
                      <a:endParaRPr kumimoji="0" lang="en-US" sz="1800" b="0" i="0" u="none" strike="noStrike" cap="none" normalizeH="0" baseline="0" dirty="0">
                        <a:ln>
                          <a:noFill/>
                        </a:ln>
                        <a:solidFill>
                          <a:schemeClr val="bg1"/>
                        </a:solidFill>
                        <a:effectLst/>
                        <a:latin typeface="Avenir Next LT Pro" panose="020B0504020202020204" pitchFamily="34" charset="0"/>
                      </a:endParaRP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CE1126"/>
                    </a:solidFill>
                  </a:tcPr>
                </a:tc>
                <a:tc hMerge="1">
                  <a:txBody>
                    <a:bodyPr/>
                    <a:lstStyle/>
                    <a:p>
                      <a:endParaRPr lang="en-US"/>
                    </a:p>
                  </a:txBody>
                  <a:tcPr/>
                </a:tc>
                <a:extLst>
                  <a:ext uri="{0D108BD9-81ED-4DB2-BD59-A6C34878D82A}">
                    <a16:rowId xmlns:a16="http://schemas.microsoft.com/office/drawing/2014/main" val="10001"/>
                  </a:ext>
                </a:extLst>
              </a:tr>
              <a:tr h="533400">
                <a:tc v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bg1"/>
                          </a:solidFill>
                          <a:effectLst/>
                          <a:latin typeface="Avenir Next LT Pro" panose="020B0504020202020204" pitchFamily="34" charset="0"/>
                        </a:rPr>
                        <a:t>m </a:t>
                      </a:r>
                      <a:endParaRPr kumimoji="0" lang="en-US" sz="1800" b="0" i="0" u="none" strike="noStrike" cap="none" normalizeH="0" baseline="0">
                        <a:ln>
                          <a:noFill/>
                        </a:ln>
                        <a:solidFill>
                          <a:schemeClr val="bg1"/>
                        </a:solidFill>
                        <a:effectLst/>
                        <a:latin typeface="Avenir Next LT Pro" panose="020B0504020202020204" pitchFamily="34" charset="0"/>
                      </a:endParaRP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CE112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bg1"/>
                          </a:solidFill>
                          <a:effectLst/>
                          <a:latin typeface="Avenir Next LT Pro" panose="020B0504020202020204" pitchFamily="34" charset="0"/>
                        </a:rPr>
                        <a:t>ft </a:t>
                      </a:r>
                      <a:endParaRPr kumimoji="0" lang="en-US" sz="1800" b="0" i="0" u="none" strike="noStrike" cap="none" normalizeH="0" baseline="0">
                        <a:ln>
                          <a:noFill/>
                        </a:ln>
                        <a:solidFill>
                          <a:schemeClr val="bg1"/>
                        </a:solidFill>
                        <a:effectLst/>
                        <a:latin typeface="Avenir Next LT Pro" panose="020B0504020202020204" pitchFamily="34" charset="0"/>
                      </a:endParaRP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CE112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bg1"/>
                          </a:solidFill>
                          <a:effectLst/>
                          <a:latin typeface="Avenir Next LT Pro" panose="020B0504020202020204" pitchFamily="34" charset="0"/>
                        </a:rPr>
                        <a:t>m </a:t>
                      </a:r>
                      <a:endParaRPr kumimoji="0" lang="en-US" sz="1800" b="0" i="0" u="none" strike="noStrike" cap="none" normalizeH="0" baseline="0">
                        <a:ln>
                          <a:noFill/>
                        </a:ln>
                        <a:solidFill>
                          <a:schemeClr val="bg1"/>
                        </a:solidFill>
                        <a:effectLst/>
                        <a:latin typeface="Avenir Next LT Pro" panose="020B0504020202020204" pitchFamily="34" charset="0"/>
                      </a:endParaRP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CE112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bg1"/>
                          </a:solidFill>
                          <a:effectLst/>
                          <a:latin typeface="Avenir Next LT Pro" panose="020B0504020202020204" pitchFamily="34" charset="0"/>
                        </a:rPr>
                        <a:t>ft </a:t>
                      </a:r>
                      <a:endParaRPr kumimoji="0" lang="en-US" sz="1800" b="0" i="0" u="none" strike="noStrike" cap="none" normalizeH="0" baseline="0" dirty="0">
                        <a:ln>
                          <a:noFill/>
                        </a:ln>
                        <a:solidFill>
                          <a:schemeClr val="bg1"/>
                        </a:solidFill>
                        <a:effectLst/>
                        <a:latin typeface="Avenir Next LT Pro" panose="020B0504020202020204" pitchFamily="34" charset="0"/>
                      </a:endParaRP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CE112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bg1"/>
                          </a:solidFill>
                          <a:effectLst/>
                          <a:latin typeface="Avenir Next LT Pro" panose="020B0504020202020204" pitchFamily="34" charset="0"/>
                        </a:rPr>
                        <a:t>m </a:t>
                      </a:r>
                      <a:endParaRPr kumimoji="0" lang="en-US" sz="1800" b="0" i="0" u="none" strike="noStrike" cap="none" normalizeH="0" baseline="0" dirty="0">
                        <a:ln>
                          <a:noFill/>
                        </a:ln>
                        <a:solidFill>
                          <a:schemeClr val="bg1"/>
                        </a:solidFill>
                        <a:effectLst/>
                        <a:latin typeface="Avenir Next LT Pro" panose="020B0504020202020204" pitchFamily="34" charset="0"/>
                      </a:endParaRP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CE112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bg1"/>
                          </a:solidFill>
                          <a:effectLst/>
                          <a:latin typeface="Avenir Next LT Pro" panose="020B0504020202020204" pitchFamily="34" charset="0"/>
                        </a:rPr>
                        <a:t>ft </a:t>
                      </a:r>
                      <a:endParaRPr kumimoji="0" lang="en-US" sz="1800" b="0" i="0" u="none" strike="noStrike" cap="none" normalizeH="0" baseline="0" dirty="0">
                        <a:ln>
                          <a:noFill/>
                        </a:ln>
                        <a:solidFill>
                          <a:schemeClr val="bg1"/>
                        </a:solidFill>
                        <a:effectLst/>
                        <a:latin typeface="Avenir Next LT Pro" panose="020B0504020202020204" pitchFamily="34" charset="0"/>
                      </a:endParaRP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CE1126"/>
                    </a:solidFill>
                  </a:tcPr>
                </a:tc>
                <a:extLst>
                  <a:ext uri="{0D108BD9-81ED-4DB2-BD59-A6C34878D82A}">
                    <a16:rowId xmlns:a16="http://schemas.microsoft.com/office/drawing/2014/main" val="10002"/>
                  </a:ext>
                </a:extLst>
              </a:tr>
              <a:tr h="5334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Avenir Next LT Pro" panose="020B0504020202020204" pitchFamily="34" charset="0"/>
                        </a:rPr>
                        <a:t>0 - 150 </a:t>
                      </a: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30000">
                          <a:ln>
                            <a:noFill/>
                          </a:ln>
                          <a:solidFill>
                            <a:schemeClr val="tx1"/>
                          </a:solidFill>
                          <a:effectLst/>
                          <a:latin typeface="Avenir Next LT Pro" panose="020B0504020202020204" pitchFamily="34" charset="0"/>
                        </a:rPr>
                        <a:t>1</a:t>
                      </a:r>
                      <a:r>
                        <a:rPr kumimoji="0" lang="en-US" sz="1800" b="0" i="0" u="none" strike="noStrike" cap="none" normalizeH="0" baseline="0">
                          <a:ln>
                            <a:noFill/>
                          </a:ln>
                          <a:solidFill>
                            <a:schemeClr val="tx1"/>
                          </a:solidFill>
                          <a:effectLst/>
                          <a:latin typeface="Avenir Next LT Pro" panose="020B0504020202020204" pitchFamily="34" charset="0"/>
                        </a:rPr>
                        <a:t>0.9 </a:t>
                      </a: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30000">
                          <a:ln>
                            <a:noFill/>
                          </a:ln>
                          <a:solidFill>
                            <a:schemeClr val="tx1"/>
                          </a:solidFill>
                          <a:effectLst/>
                          <a:latin typeface="Avenir Next LT Pro" panose="020B0504020202020204" pitchFamily="34" charset="0"/>
                        </a:rPr>
                        <a:t>1</a:t>
                      </a:r>
                      <a:r>
                        <a:rPr kumimoji="0" lang="en-US" sz="1800" b="0" i="0" u="none" strike="noStrike" cap="none" normalizeH="0" baseline="0">
                          <a:ln>
                            <a:noFill/>
                          </a:ln>
                          <a:solidFill>
                            <a:schemeClr val="tx1"/>
                          </a:solidFill>
                          <a:effectLst/>
                          <a:latin typeface="Avenir Next LT Pro" panose="020B0504020202020204" pitchFamily="34" charset="0"/>
                        </a:rPr>
                        <a:t>3.0 </a:t>
                      </a: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30000">
                          <a:ln>
                            <a:noFill/>
                          </a:ln>
                          <a:solidFill>
                            <a:schemeClr val="tx1"/>
                          </a:solidFill>
                          <a:effectLst/>
                          <a:latin typeface="Avenir Next LT Pro" panose="020B0504020202020204" pitchFamily="34" charset="0"/>
                        </a:rPr>
                        <a:t>1</a:t>
                      </a:r>
                      <a:r>
                        <a:rPr kumimoji="0" lang="en-US" sz="1800" b="0" i="0" u="none" strike="noStrike" cap="none" normalizeH="0" baseline="0">
                          <a:ln>
                            <a:noFill/>
                          </a:ln>
                          <a:solidFill>
                            <a:schemeClr val="tx1"/>
                          </a:solidFill>
                          <a:effectLst/>
                          <a:latin typeface="Avenir Next LT Pro" panose="020B0504020202020204" pitchFamily="34" charset="0"/>
                        </a:rPr>
                        <a:t>0.9 </a:t>
                      </a: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30000" dirty="0">
                          <a:ln>
                            <a:noFill/>
                          </a:ln>
                          <a:solidFill>
                            <a:schemeClr val="tx1"/>
                          </a:solidFill>
                          <a:effectLst/>
                          <a:latin typeface="Avenir Next LT Pro" panose="020B0504020202020204" pitchFamily="34" charset="0"/>
                        </a:rPr>
                        <a:t>1</a:t>
                      </a:r>
                      <a:r>
                        <a:rPr kumimoji="0" lang="en-US" sz="1800" b="0" i="0" u="none" strike="noStrike" cap="none" normalizeH="0" baseline="0" dirty="0">
                          <a:ln>
                            <a:noFill/>
                          </a:ln>
                          <a:solidFill>
                            <a:schemeClr val="tx1"/>
                          </a:solidFill>
                          <a:effectLst/>
                          <a:latin typeface="Avenir Next LT Pro" panose="020B0504020202020204" pitchFamily="34" charset="0"/>
                        </a:rPr>
                        <a:t>3.0 </a:t>
                      </a: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venir Next LT Pro" panose="020B0504020202020204" pitchFamily="34" charset="0"/>
                        </a:rPr>
                        <a:t>0.9 </a:t>
                      </a: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venir Next LT Pro" panose="020B0504020202020204" pitchFamily="34" charset="0"/>
                        </a:rPr>
                        <a:t>3.0 </a:t>
                      </a: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FFFFFF"/>
                    </a:solidFill>
                  </a:tcPr>
                </a:tc>
                <a:extLst>
                  <a:ext uri="{0D108BD9-81ED-4DB2-BD59-A6C34878D82A}">
                    <a16:rowId xmlns:a16="http://schemas.microsoft.com/office/drawing/2014/main" val="10003"/>
                  </a:ext>
                </a:extLst>
              </a:tr>
              <a:tr h="5334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venir Next LT Pro" panose="020B0504020202020204" pitchFamily="34" charset="0"/>
                        </a:rPr>
                        <a:t>151 - 600 </a:t>
                      </a: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30000">
                          <a:ln>
                            <a:noFill/>
                          </a:ln>
                          <a:solidFill>
                            <a:schemeClr val="tx1"/>
                          </a:solidFill>
                          <a:effectLst/>
                          <a:latin typeface="Avenir Next LT Pro" panose="020B0504020202020204" pitchFamily="34" charset="0"/>
                        </a:rPr>
                        <a:t>1</a:t>
                      </a:r>
                      <a:r>
                        <a:rPr kumimoji="0" lang="en-US" sz="1800" b="0" i="0" u="none" strike="noStrike" cap="none" normalizeH="0" baseline="0">
                          <a:ln>
                            <a:noFill/>
                          </a:ln>
                          <a:solidFill>
                            <a:schemeClr val="tx1"/>
                          </a:solidFill>
                          <a:effectLst/>
                          <a:latin typeface="Avenir Next LT Pro" panose="020B0504020202020204" pitchFamily="34" charset="0"/>
                        </a:rPr>
                        <a:t>0.9 </a:t>
                      </a: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30000">
                          <a:ln>
                            <a:noFill/>
                          </a:ln>
                          <a:solidFill>
                            <a:schemeClr val="tx1"/>
                          </a:solidFill>
                          <a:effectLst/>
                          <a:latin typeface="Avenir Next LT Pro" panose="020B0504020202020204" pitchFamily="34" charset="0"/>
                        </a:rPr>
                        <a:t>1</a:t>
                      </a:r>
                      <a:r>
                        <a:rPr kumimoji="0" lang="en-US" sz="1800" b="0" i="0" u="none" strike="noStrike" cap="none" normalizeH="0" baseline="0">
                          <a:ln>
                            <a:noFill/>
                          </a:ln>
                          <a:solidFill>
                            <a:schemeClr val="tx1"/>
                          </a:solidFill>
                          <a:effectLst/>
                          <a:latin typeface="Avenir Next LT Pro" panose="020B0504020202020204" pitchFamily="34" charset="0"/>
                        </a:rPr>
                        <a:t>3.0 </a:t>
                      </a: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Avenir Next LT Pro" panose="020B0504020202020204" pitchFamily="34" charset="0"/>
                        </a:rPr>
                        <a:t>1.0 </a:t>
                      </a: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chemeClr val="tx1"/>
                          </a:solidFill>
                          <a:effectLst/>
                          <a:latin typeface="Avenir Next LT Pro" panose="020B0504020202020204" pitchFamily="34" charset="0"/>
                        </a:rPr>
                        <a:t>3.5 </a:t>
                      </a: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venir Next LT Pro" panose="020B0504020202020204" pitchFamily="34" charset="0"/>
                        </a:rPr>
                        <a:t>1.2 </a:t>
                      </a: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chemeClr val="tx1"/>
                          </a:solidFill>
                          <a:effectLst/>
                          <a:latin typeface="Avenir Next LT Pro" panose="020B0504020202020204" pitchFamily="34" charset="0"/>
                        </a:rPr>
                        <a:t>4.0 </a:t>
                      </a:r>
                    </a:p>
                  </a:txBody>
                  <a:tcPr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FFFFFF"/>
                    </a:solidFill>
                  </a:tcPr>
                </a:tc>
                <a:extLst>
                  <a:ext uri="{0D108BD9-81ED-4DB2-BD59-A6C34878D82A}">
                    <a16:rowId xmlns:a16="http://schemas.microsoft.com/office/drawing/2014/main" val="10004"/>
                  </a:ext>
                </a:extLst>
              </a:tr>
            </a:tbl>
          </a:graphicData>
        </a:graphic>
      </p:graphicFrame>
      <p:sp>
        <p:nvSpPr>
          <p:cNvPr id="26669" name="Rectangle 206"/>
          <p:cNvSpPr>
            <a:spLocks noChangeArrowheads="1"/>
          </p:cNvSpPr>
          <p:nvPr/>
        </p:nvSpPr>
        <p:spPr bwMode="auto">
          <a:xfrm>
            <a:off x="533400" y="4487515"/>
            <a:ext cx="79248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nchor="ct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eaLnBrk="1" hangingPunct="1"/>
            <a:r>
              <a:rPr lang="en-US" altLang="en-US" sz="1400" b="1" u="none" dirty="0">
                <a:latin typeface="Avenir Next LT Pro" panose="020B0504020202020204" pitchFamily="34" charset="0"/>
              </a:rPr>
              <a:t>Condition A </a:t>
            </a:r>
            <a:r>
              <a:rPr lang="en-US" altLang="en-US" sz="1400" u="none" dirty="0">
                <a:latin typeface="Avenir Next LT Pro" panose="020B0504020202020204" pitchFamily="34" charset="0"/>
              </a:rPr>
              <a:t>— Exposed live parts on one side and no live or grounded parts on the other side of the working space</a:t>
            </a:r>
          </a:p>
          <a:p>
            <a:pPr eaLnBrk="1" hangingPunct="1"/>
            <a:endParaRPr lang="en-US" altLang="en-US" sz="1400" u="none" dirty="0">
              <a:latin typeface="Avenir Next LT Pro" panose="020B0504020202020204" pitchFamily="34" charset="0"/>
            </a:endParaRPr>
          </a:p>
          <a:p>
            <a:pPr eaLnBrk="1" hangingPunct="1"/>
            <a:r>
              <a:rPr lang="en-US" altLang="en-US" sz="1400" b="1" u="none" dirty="0">
                <a:latin typeface="Avenir Next LT Pro" panose="020B0504020202020204" pitchFamily="34" charset="0"/>
              </a:rPr>
              <a:t>Condition B</a:t>
            </a:r>
            <a:r>
              <a:rPr lang="en-US" altLang="en-US" sz="1400" u="none" dirty="0">
                <a:latin typeface="Avenir Next LT Pro" panose="020B0504020202020204" pitchFamily="34" charset="0"/>
              </a:rPr>
              <a:t> — Exposed live parts on one side and grounded parts on the other side </a:t>
            </a:r>
          </a:p>
          <a:p>
            <a:pPr eaLnBrk="1" hangingPunct="1"/>
            <a:endParaRPr lang="en-US" altLang="en-US" sz="1400" u="none" dirty="0">
              <a:latin typeface="Avenir Next LT Pro" panose="020B0504020202020204" pitchFamily="34" charset="0"/>
            </a:endParaRPr>
          </a:p>
          <a:p>
            <a:pPr eaLnBrk="1" hangingPunct="1"/>
            <a:r>
              <a:rPr lang="en-US" altLang="en-US" sz="1400" b="1" u="none" dirty="0">
                <a:latin typeface="Avenir Next LT Pro" panose="020B0504020202020204" pitchFamily="34" charset="0"/>
              </a:rPr>
              <a:t>Condition C</a:t>
            </a:r>
            <a:r>
              <a:rPr lang="en-US" altLang="en-US" sz="1400" u="none" dirty="0">
                <a:latin typeface="Avenir Next LT Pro" panose="020B0504020202020204" pitchFamily="34" charset="0"/>
              </a:rPr>
              <a:t> — Exposed live parts on both sides of the work space with the operator between </a:t>
            </a:r>
          </a:p>
        </p:txBody>
      </p:sp>
      <p:sp>
        <p:nvSpPr>
          <p:cNvPr id="26670" name="Rectangle 207"/>
          <p:cNvSpPr>
            <a:spLocks noChangeArrowheads="1"/>
          </p:cNvSpPr>
          <p:nvPr/>
        </p:nvSpPr>
        <p:spPr bwMode="auto">
          <a:xfrm>
            <a:off x="6477000" y="623417"/>
            <a:ext cx="2247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1800" u="none" dirty="0">
                <a:latin typeface="Avenir Next LT Pro" panose="020B0504020202020204" pitchFamily="34" charset="0"/>
              </a:rPr>
              <a:t>1910.303(g)(1)(</a:t>
            </a:r>
            <a:r>
              <a:rPr lang="en-US" altLang="en-US" sz="1800" u="none" dirty="0" err="1">
                <a:latin typeface="Avenir Next LT Pro" panose="020B0504020202020204" pitchFamily="34" charset="0"/>
              </a:rPr>
              <a:t>i</a:t>
            </a:r>
            <a:r>
              <a:rPr lang="en-US" altLang="en-US" sz="1800" u="none" dirty="0">
                <a:latin typeface="Avenir Next LT Pro" panose="020B0504020202020204" pitchFamily="34" charset="0"/>
              </a:rPr>
              <a:t>)(A)</a:t>
            </a:r>
          </a:p>
        </p:txBody>
      </p:sp>
    </p:spTree>
    <p:extLst>
      <p:ext uri="{BB962C8B-B14F-4D97-AF65-F5344CB8AC3E}">
        <p14:creationId xmlns:p14="http://schemas.microsoft.com/office/powerpoint/2010/main" val="120719785"/>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5943600" y="1313105"/>
            <a:ext cx="2493033" cy="4432058"/>
          </a:xfrm>
          <a:prstGeom prst="rect">
            <a:avLst/>
          </a:prstGeom>
        </p:spPr>
      </p:pic>
      <p:sp>
        <p:nvSpPr>
          <p:cNvPr id="29700" name="Rectangle 3"/>
          <p:cNvSpPr>
            <a:spLocks noGrp="1" noChangeArrowheads="1"/>
          </p:cNvSpPr>
          <p:nvPr>
            <p:ph type="body" idx="1"/>
          </p:nvPr>
        </p:nvSpPr>
        <p:spPr>
          <a:xfrm>
            <a:off x="533400" y="1219201"/>
            <a:ext cx="5105400" cy="3505200"/>
          </a:xfrm>
        </p:spPr>
        <p:txBody>
          <a:bodyPr/>
          <a:lstStyle/>
          <a:p>
            <a:r>
              <a:rPr lang="en-US" altLang="en-US" sz="2400" dirty="0"/>
              <a:t>Width of working space in front of the electric equipment shall be the width of the equipment or 762 mm (30 inches), whichever is greater</a:t>
            </a:r>
          </a:p>
          <a:p>
            <a:endParaRPr lang="en-US" altLang="en-US" sz="2400" dirty="0"/>
          </a:p>
          <a:p>
            <a:r>
              <a:rPr lang="en-US" altLang="en-US" sz="2400" dirty="0"/>
              <a:t>Workspace shall be clear and extend from the grade, floor, or platform to the height required</a:t>
            </a:r>
          </a:p>
        </p:txBody>
      </p:sp>
      <p:sp>
        <p:nvSpPr>
          <p:cNvPr id="29701" name="Rectangle 5"/>
          <p:cNvSpPr>
            <a:spLocks noGrp="1" noChangeArrowheads="1"/>
          </p:cNvSpPr>
          <p:nvPr>
            <p:ph type="title"/>
          </p:nvPr>
        </p:nvSpPr>
        <p:spPr>
          <a:xfrm>
            <a:off x="609600" y="457200"/>
            <a:ext cx="7239000" cy="762001"/>
          </a:xfrm>
          <a:noFill/>
        </p:spPr>
        <p:txBody>
          <a:bodyPr>
            <a:normAutofit/>
          </a:bodyPr>
          <a:lstStyle/>
          <a:p>
            <a:r>
              <a:rPr lang="en-US" altLang="en-US" sz="2800" dirty="0"/>
              <a:t>Space About Electrical Equipment </a:t>
            </a:r>
            <a:endParaRPr lang="en-US" altLang="en-US" sz="2800" b="0" dirty="0"/>
          </a:p>
        </p:txBody>
      </p:sp>
      <p:sp>
        <p:nvSpPr>
          <p:cNvPr id="29702" name="AutoShape 10"/>
          <p:cNvSpPr>
            <a:spLocks/>
          </p:cNvSpPr>
          <p:nvPr/>
        </p:nvSpPr>
        <p:spPr bwMode="auto">
          <a:xfrm rot="5400000">
            <a:off x="6881860" y="2480459"/>
            <a:ext cx="515846" cy="1386428"/>
          </a:xfrm>
          <a:prstGeom prst="rightBrace">
            <a:avLst>
              <a:gd name="adj1" fmla="val 37500"/>
              <a:gd name="adj2" fmla="val 48903"/>
            </a:avLst>
          </a:prstGeom>
          <a:noFill/>
          <a:ln w="34925">
            <a:solidFill>
              <a:schemeClr val="accent2"/>
            </a:solidFill>
            <a:round/>
            <a:headEnd type="triangle" w="sm" len="sm"/>
            <a:tailEnd type="triangle" w="sm" len="sm"/>
          </a:ln>
          <a:extLst>
            <a:ext uri="{909E8E84-426E-40DD-AFC4-6F175D3DCCD1}">
              <a14:hiddenFill xmlns:a14="http://schemas.microsoft.com/office/drawing/2010/main">
                <a:solidFill>
                  <a:srgbClr val="FFFFFF"/>
                </a:solidFill>
              </a14:hiddenFill>
            </a:ext>
          </a:extLst>
        </p:spPr>
        <p:txBody>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endParaRPr lang="en-US" altLang="en-US"/>
          </a:p>
        </p:txBody>
      </p:sp>
      <p:sp>
        <p:nvSpPr>
          <p:cNvPr id="29706" name="Line 18"/>
          <p:cNvSpPr>
            <a:spLocks noChangeShapeType="1"/>
          </p:cNvSpPr>
          <p:nvPr/>
        </p:nvSpPr>
        <p:spPr bwMode="auto">
          <a:xfrm flipV="1">
            <a:off x="5168096" y="3428999"/>
            <a:ext cx="1979627" cy="1828800"/>
          </a:xfrm>
          <a:prstGeom prst="line">
            <a:avLst/>
          </a:prstGeom>
          <a:noFill/>
          <a:ln w="34925">
            <a:solidFill>
              <a:schemeClr val="accent2"/>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en-US"/>
          </a:p>
        </p:txBody>
      </p:sp>
      <p:sp>
        <p:nvSpPr>
          <p:cNvPr id="29707" name="Rectangle 19"/>
          <p:cNvSpPr>
            <a:spLocks noChangeArrowheads="1"/>
          </p:cNvSpPr>
          <p:nvPr/>
        </p:nvSpPr>
        <p:spPr bwMode="auto">
          <a:xfrm>
            <a:off x="6318751" y="679595"/>
            <a:ext cx="26516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1800" u="none" dirty="0">
                <a:latin typeface="Avenir Next LT Pro" panose="020B0504020202020204" pitchFamily="34" charset="0"/>
              </a:rPr>
              <a:t>1910.303(g)(1)(</a:t>
            </a:r>
            <a:r>
              <a:rPr lang="en-US" altLang="en-US" sz="1800" u="none" dirty="0" err="1">
                <a:latin typeface="Avenir Next LT Pro" panose="020B0504020202020204" pitchFamily="34" charset="0"/>
              </a:rPr>
              <a:t>i</a:t>
            </a:r>
            <a:r>
              <a:rPr lang="en-US" altLang="en-US" sz="1800" u="none" dirty="0">
                <a:latin typeface="Avenir Next LT Pro" panose="020B0504020202020204" pitchFamily="34" charset="0"/>
              </a:rPr>
              <a:t>)(B)-(C)</a:t>
            </a:r>
          </a:p>
        </p:txBody>
      </p:sp>
      <p:sp>
        <p:nvSpPr>
          <p:cNvPr id="3" name="TextBox 2"/>
          <p:cNvSpPr txBox="1"/>
          <p:nvPr/>
        </p:nvSpPr>
        <p:spPr>
          <a:xfrm>
            <a:off x="4162693" y="4876800"/>
            <a:ext cx="1133644" cy="1200329"/>
          </a:xfrm>
          <a:prstGeom prst="rect">
            <a:avLst/>
          </a:prstGeom>
          <a:noFill/>
        </p:spPr>
        <p:txBody>
          <a:bodyPr wrap="none" rtlCol="0">
            <a:spAutoFit/>
          </a:bodyPr>
          <a:lstStyle/>
          <a:p>
            <a:r>
              <a:rPr lang="en-US" b="1" u="none" dirty="0">
                <a:solidFill>
                  <a:srgbClr val="FF0000"/>
                </a:solidFill>
                <a:latin typeface="+mn-lt"/>
              </a:rPr>
              <a:t>30”</a:t>
            </a:r>
          </a:p>
          <a:p>
            <a:r>
              <a:rPr lang="en-US" b="1" u="none" dirty="0">
                <a:solidFill>
                  <a:srgbClr val="FF0000"/>
                </a:solidFill>
                <a:latin typeface="+mn-lt"/>
              </a:rPr>
              <a:t>min.</a:t>
            </a:r>
          </a:p>
        </p:txBody>
      </p:sp>
    </p:spTree>
    <p:extLst>
      <p:ext uri="{BB962C8B-B14F-4D97-AF65-F5344CB8AC3E}">
        <p14:creationId xmlns:p14="http://schemas.microsoft.com/office/powerpoint/2010/main" val="3101495732"/>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533400" y="457200"/>
            <a:ext cx="5105400" cy="549275"/>
          </a:xfrm>
        </p:spPr>
        <p:txBody>
          <a:bodyPr/>
          <a:lstStyle/>
          <a:p>
            <a:r>
              <a:rPr lang="en-US" altLang="en-US" dirty="0"/>
              <a:t>Guarding of Live Parts</a:t>
            </a:r>
          </a:p>
        </p:txBody>
      </p:sp>
      <p:sp>
        <p:nvSpPr>
          <p:cNvPr id="30723" name="Rectangle 3"/>
          <p:cNvSpPr>
            <a:spLocks noGrp="1" noChangeArrowheads="1"/>
          </p:cNvSpPr>
          <p:nvPr>
            <p:ph type="body" idx="1"/>
          </p:nvPr>
        </p:nvSpPr>
        <p:spPr>
          <a:xfrm>
            <a:off x="533400" y="1219200"/>
            <a:ext cx="4724400" cy="4525963"/>
          </a:xfrm>
        </p:spPr>
        <p:txBody>
          <a:bodyPr/>
          <a:lstStyle/>
          <a:p>
            <a:r>
              <a:rPr lang="en-US" altLang="en-US" dirty="0"/>
              <a:t>Live parts of electric equipment operating at 50 volts or more must be guarded</a:t>
            </a:r>
          </a:p>
        </p:txBody>
      </p:sp>
      <p:sp>
        <p:nvSpPr>
          <p:cNvPr id="30724" name="Rectangle 5"/>
          <p:cNvSpPr>
            <a:spLocks noChangeArrowheads="1"/>
          </p:cNvSpPr>
          <p:nvPr/>
        </p:nvSpPr>
        <p:spPr bwMode="auto">
          <a:xfrm>
            <a:off x="6711950" y="623887"/>
            <a:ext cx="193995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1800" u="none" dirty="0">
                <a:latin typeface="Avenir Next LT Pro" panose="020B0504020202020204" pitchFamily="34" charset="0"/>
              </a:rPr>
              <a:t>1910.303(g)(2)(</a:t>
            </a:r>
            <a:r>
              <a:rPr lang="en-US" altLang="en-US" sz="1800" u="none" dirty="0" err="1">
                <a:latin typeface="Avenir Next LT Pro" panose="020B0504020202020204" pitchFamily="34" charset="0"/>
              </a:rPr>
              <a:t>i</a:t>
            </a:r>
            <a:r>
              <a:rPr lang="en-US" altLang="en-US" sz="1800" u="none" dirty="0">
                <a:latin typeface="Avenir Next LT Pro" panose="020B0504020202020204" pitchFamily="34" charset="0"/>
              </a:rPr>
              <a:t>)</a:t>
            </a:r>
          </a:p>
        </p:txBody>
      </p:sp>
      <p:pic>
        <p:nvPicPr>
          <p:cNvPr id="3" name="Picture 2"/>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5715000" y="1219200"/>
            <a:ext cx="2657475" cy="4724400"/>
          </a:xfrm>
          <a:prstGeom prst="rect">
            <a:avLst/>
          </a:prstGeom>
        </p:spPr>
      </p:pic>
    </p:spTree>
    <p:extLst>
      <p:ext uri="{BB962C8B-B14F-4D97-AF65-F5344CB8AC3E}">
        <p14:creationId xmlns:p14="http://schemas.microsoft.com/office/powerpoint/2010/main" val="1406451147"/>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46359" y="2133600"/>
            <a:ext cx="3647100" cy="3686176"/>
          </a:xfrm>
          <a:prstGeom prst="rect">
            <a:avLst/>
          </a:prstGeom>
        </p:spPr>
      </p:pic>
      <p:sp>
        <p:nvSpPr>
          <p:cNvPr id="31746" name="Rectangle 2"/>
          <p:cNvSpPr>
            <a:spLocks noGrp="1" noChangeArrowheads="1"/>
          </p:cNvSpPr>
          <p:nvPr>
            <p:ph type="title"/>
          </p:nvPr>
        </p:nvSpPr>
        <p:spPr>
          <a:xfrm>
            <a:off x="533400" y="457200"/>
            <a:ext cx="8458200" cy="762000"/>
          </a:xfrm>
        </p:spPr>
        <p:txBody>
          <a:bodyPr>
            <a:normAutofit/>
          </a:bodyPr>
          <a:lstStyle/>
          <a:p>
            <a:r>
              <a:rPr lang="en-US" altLang="en-US" sz="3200" dirty="0"/>
              <a:t>Wiring Design and Protection</a:t>
            </a:r>
            <a:endParaRPr lang="en-US" altLang="en-US" dirty="0"/>
          </a:p>
        </p:txBody>
      </p:sp>
      <p:sp>
        <p:nvSpPr>
          <p:cNvPr id="31747" name="Rectangle 3"/>
          <p:cNvSpPr>
            <a:spLocks noGrp="1" noChangeArrowheads="1"/>
          </p:cNvSpPr>
          <p:nvPr>
            <p:ph type="body" idx="1"/>
          </p:nvPr>
        </p:nvSpPr>
        <p:spPr>
          <a:xfrm>
            <a:off x="533400" y="1219200"/>
            <a:ext cx="4800600" cy="3733800"/>
          </a:xfrm>
        </p:spPr>
        <p:txBody>
          <a:bodyPr/>
          <a:lstStyle/>
          <a:p>
            <a:pPr>
              <a:lnSpc>
                <a:spcPct val="90000"/>
              </a:lnSpc>
            </a:pPr>
            <a:r>
              <a:rPr lang="en-US" altLang="en-US" sz="2800" dirty="0"/>
              <a:t>Polarity of connections</a:t>
            </a:r>
          </a:p>
          <a:p>
            <a:pPr>
              <a:lnSpc>
                <a:spcPct val="90000"/>
              </a:lnSpc>
              <a:buFont typeface="Wingdings" panose="05000000000000000000" pitchFamily="2" charset="2"/>
              <a:buNone/>
            </a:pPr>
            <a:endParaRPr lang="en-US" altLang="en-US" sz="800" dirty="0"/>
          </a:p>
          <a:p>
            <a:pPr lvl="1">
              <a:lnSpc>
                <a:spcPct val="90000"/>
              </a:lnSpc>
            </a:pPr>
            <a:r>
              <a:rPr lang="en-US" altLang="en-US" sz="2400" dirty="0"/>
              <a:t>No grounded conductor may be attached to any terminal or lead so as to reverse designated polarity</a:t>
            </a:r>
          </a:p>
        </p:txBody>
      </p:sp>
      <p:sp>
        <p:nvSpPr>
          <p:cNvPr id="31748" name="Rectangle 45"/>
          <p:cNvSpPr>
            <a:spLocks noChangeArrowheads="1"/>
          </p:cNvSpPr>
          <p:nvPr/>
        </p:nvSpPr>
        <p:spPr bwMode="auto">
          <a:xfrm>
            <a:off x="6915150" y="533400"/>
            <a:ext cx="172034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1800" u="none" dirty="0">
                <a:latin typeface="Avenir Next LT Pro" panose="020B0504020202020204" pitchFamily="34" charset="0"/>
              </a:rPr>
              <a:t>1910.304(a)(2)</a:t>
            </a:r>
          </a:p>
        </p:txBody>
      </p:sp>
    </p:spTree>
    <p:extLst>
      <p:ext uri="{BB962C8B-B14F-4D97-AF65-F5344CB8AC3E}">
        <p14:creationId xmlns:p14="http://schemas.microsoft.com/office/powerpoint/2010/main" val="878156693"/>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5"/>
          <p:cNvSpPr>
            <a:spLocks noGrp="1" noChangeArrowheads="1"/>
          </p:cNvSpPr>
          <p:nvPr>
            <p:ph type="title"/>
          </p:nvPr>
        </p:nvSpPr>
        <p:spPr>
          <a:xfrm>
            <a:off x="533400" y="457200"/>
            <a:ext cx="6248400" cy="705173"/>
          </a:xfrm>
          <a:noFill/>
        </p:spPr>
        <p:txBody>
          <a:bodyPr>
            <a:normAutofit/>
          </a:bodyPr>
          <a:lstStyle/>
          <a:p>
            <a:r>
              <a:rPr lang="en-US" altLang="en-US" sz="3200" dirty="0"/>
              <a:t>Wiring Design and Protection</a:t>
            </a:r>
            <a:endParaRPr lang="en-US" altLang="en-US" dirty="0"/>
          </a:p>
        </p:txBody>
      </p:sp>
      <p:sp>
        <p:nvSpPr>
          <p:cNvPr id="32772" name="Rectangle 6"/>
          <p:cNvSpPr>
            <a:spLocks noChangeArrowheads="1"/>
          </p:cNvSpPr>
          <p:nvPr/>
        </p:nvSpPr>
        <p:spPr bwMode="auto">
          <a:xfrm>
            <a:off x="6934200" y="533400"/>
            <a:ext cx="172034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1800" u="none" dirty="0">
                <a:latin typeface="Avenir Next LT Pro" panose="020B0504020202020204" pitchFamily="34" charset="0"/>
              </a:rPr>
              <a:t>1910.304(a)(2)</a:t>
            </a:r>
          </a:p>
        </p:txBody>
      </p:sp>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66800" y="1295400"/>
            <a:ext cx="7000875" cy="4667250"/>
          </a:xfrm>
          <a:prstGeom prst="rect">
            <a:avLst/>
          </a:prstGeom>
        </p:spPr>
      </p:pic>
    </p:spTree>
    <p:extLst>
      <p:ext uri="{BB962C8B-B14F-4D97-AF65-F5344CB8AC3E}">
        <p14:creationId xmlns:p14="http://schemas.microsoft.com/office/powerpoint/2010/main" val="3545310504"/>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400000">
            <a:off x="910560" y="3625707"/>
            <a:ext cx="2842569" cy="1695622"/>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27834" y="3052232"/>
            <a:ext cx="1688445" cy="2842571"/>
          </a:xfrm>
          <a:prstGeom prst="rect">
            <a:avLst/>
          </a:prstGeom>
        </p:spPr>
      </p:pic>
      <p:sp>
        <p:nvSpPr>
          <p:cNvPr id="33794" name="Rectangle 2"/>
          <p:cNvSpPr>
            <a:spLocks noGrp="1" noChangeArrowheads="1"/>
          </p:cNvSpPr>
          <p:nvPr>
            <p:ph type="title"/>
          </p:nvPr>
        </p:nvSpPr>
        <p:spPr>
          <a:xfrm>
            <a:off x="609600" y="457200"/>
            <a:ext cx="6934200" cy="731838"/>
          </a:xfrm>
        </p:spPr>
        <p:txBody>
          <a:bodyPr>
            <a:normAutofit/>
          </a:bodyPr>
          <a:lstStyle/>
          <a:p>
            <a:r>
              <a:rPr lang="en-US" altLang="en-US" sz="2800" dirty="0"/>
              <a:t>Receptacles and Cord Connectors </a:t>
            </a:r>
            <a:r>
              <a:rPr lang="en-US" altLang="en-US" sz="3200" dirty="0"/>
              <a:t>                                          </a:t>
            </a:r>
            <a:endParaRPr lang="en-US" altLang="en-US" dirty="0"/>
          </a:p>
        </p:txBody>
      </p:sp>
      <p:sp>
        <p:nvSpPr>
          <p:cNvPr id="33795" name="Rectangle 3"/>
          <p:cNvSpPr>
            <a:spLocks noGrp="1" noChangeArrowheads="1"/>
          </p:cNvSpPr>
          <p:nvPr>
            <p:ph type="body" idx="1"/>
          </p:nvPr>
        </p:nvSpPr>
        <p:spPr>
          <a:xfrm>
            <a:off x="533400" y="1189038"/>
            <a:ext cx="7924800" cy="4525962"/>
          </a:xfrm>
        </p:spPr>
        <p:txBody>
          <a:bodyPr/>
          <a:lstStyle/>
          <a:p>
            <a:r>
              <a:rPr lang="en-US" altLang="en-US" dirty="0"/>
              <a:t>Receptacles installed on 15- and 20- ampere branch circuits shall be of the grounding type</a:t>
            </a:r>
          </a:p>
          <a:p>
            <a:endParaRPr lang="en-US" altLang="en-US" sz="800" dirty="0"/>
          </a:p>
          <a:p>
            <a:pPr lvl="1"/>
            <a:r>
              <a:rPr lang="en-US" altLang="en-US" dirty="0"/>
              <a:t>Except as permitted for replacement receptacles in paragraph (b)(2)(iv)</a:t>
            </a:r>
          </a:p>
        </p:txBody>
      </p:sp>
      <p:sp>
        <p:nvSpPr>
          <p:cNvPr id="33798" name="Rectangle 11"/>
          <p:cNvSpPr>
            <a:spLocks noChangeArrowheads="1"/>
          </p:cNvSpPr>
          <p:nvPr/>
        </p:nvSpPr>
        <p:spPr bwMode="auto">
          <a:xfrm>
            <a:off x="6752304" y="642522"/>
            <a:ext cx="193995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1800" u="none" dirty="0">
                <a:latin typeface="Avenir Next LT Pro" panose="020B0504020202020204" pitchFamily="34" charset="0"/>
              </a:rPr>
              <a:t>1910.304(b)(2)(</a:t>
            </a:r>
            <a:r>
              <a:rPr lang="en-US" altLang="en-US" sz="1800" u="none" dirty="0" err="1">
                <a:latin typeface="Avenir Next LT Pro" panose="020B0504020202020204" pitchFamily="34" charset="0"/>
              </a:rPr>
              <a:t>i</a:t>
            </a:r>
            <a:r>
              <a:rPr lang="en-US" altLang="en-US" sz="1800" u="none" dirty="0">
                <a:latin typeface="Avenir Next LT Pro" panose="020B0504020202020204" pitchFamily="34" charset="0"/>
              </a:rPr>
              <a:t>)</a:t>
            </a:r>
          </a:p>
        </p:txBody>
      </p:sp>
      <p:sp>
        <p:nvSpPr>
          <p:cNvPr id="2" name="TextBox 1"/>
          <p:cNvSpPr txBox="1"/>
          <p:nvPr/>
        </p:nvSpPr>
        <p:spPr>
          <a:xfrm>
            <a:off x="3662879" y="3086100"/>
            <a:ext cx="1665841" cy="523220"/>
          </a:xfrm>
          <a:prstGeom prst="rect">
            <a:avLst/>
          </a:prstGeom>
          <a:noFill/>
        </p:spPr>
        <p:txBody>
          <a:bodyPr wrap="none" rtlCol="0">
            <a:spAutoFit/>
          </a:bodyPr>
          <a:lstStyle/>
          <a:p>
            <a:r>
              <a:rPr lang="en-US" sz="2800" u="none" dirty="0">
                <a:solidFill>
                  <a:srgbClr val="FF0000"/>
                </a:solidFill>
                <a:latin typeface="+mj-lt"/>
              </a:rPr>
              <a:t>Pre-1959</a:t>
            </a:r>
          </a:p>
        </p:txBody>
      </p:sp>
      <p:sp>
        <p:nvSpPr>
          <p:cNvPr id="8" name="TextBox 7"/>
          <p:cNvSpPr txBox="1"/>
          <p:nvPr/>
        </p:nvSpPr>
        <p:spPr>
          <a:xfrm>
            <a:off x="3662879" y="4724400"/>
            <a:ext cx="1824538" cy="523220"/>
          </a:xfrm>
          <a:prstGeom prst="rect">
            <a:avLst/>
          </a:prstGeom>
          <a:noFill/>
        </p:spPr>
        <p:txBody>
          <a:bodyPr wrap="none" rtlCol="0">
            <a:spAutoFit/>
          </a:bodyPr>
          <a:lstStyle/>
          <a:p>
            <a:r>
              <a:rPr lang="en-US" sz="2800" u="none" dirty="0">
                <a:latin typeface="+mj-lt"/>
              </a:rPr>
              <a:t>Post-1959</a:t>
            </a:r>
          </a:p>
        </p:txBody>
      </p:sp>
      <p:sp>
        <p:nvSpPr>
          <p:cNvPr id="9" name="Line 18"/>
          <p:cNvSpPr>
            <a:spLocks noChangeShapeType="1"/>
          </p:cNvSpPr>
          <p:nvPr/>
        </p:nvSpPr>
        <p:spPr bwMode="auto">
          <a:xfrm flipH="1">
            <a:off x="2970783" y="3609320"/>
            <a:ext cx="692096" cy="459442"/>
          </a:xfrm>
          <a:prstGeom prst="line">
            <a:avLst/>
          </a:prstGeom>
          <a:noFill/>
          <a:ln w="57150">
            <a:solidFill>
              <a:schemeClr val="accent2"/>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en-US"/>
          </a:p>
        </p:txBody>
      </p:sp>
      <p:sp>
        <p:nvSpPr>
          <p:cNvPr id="10" name="Line 18"/>
          <p:cNvSpPr>
            <a:spLocks noChangeShapeType="1"/>
          </p:cNvSpPr>
          <p:nvPr/>
        </p:nvSpPr>
        <p:spPr bwMode="auto">
          <a:xfrm flipV="1">
            <a:off x="5473700" y="4419600"/>
            <a:ext cx="927100" cy="425728"/>
          </a:xfrm>
          <a:prstGeom prst="line">
            <a:avLst/>
          </a:prstGeom>
          <a:noFill/>
          <a:ln w="57150">
            <a:solidFill>
              <a:schemeClr val="accent4"/>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250519845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09600" y="381000"/>
            <a:ext cx="8458200" cy="1098550"/>
          </a:xfrm>
        </p:spPr>
        <p:txBody>
          <a:bodyPr/>
          <a:lstStyle/>
          <a:p>
            <a:r>
              <a:rPr lang="en-US" altLang="en-US" dirty="0"/>
              <a:t>Electrical Hazards </a:t>
            </a:r>
            <a:br>
              <a:rPr lang="en-US" altLang="en-US" dirty="0"/>
            </a:br>
            <a:endParaRPr lang="en-US" altLang="en-US" dirty="0"/>
          </a:p>
        </p:txBody>
      </p:sp>
      <p:sp>
        <p:nvSpPr>
          <p:cNvPr id="5123" name="Rectangle 3"/>
          <p:cNvSpPr>
            <a:spLocks noGrp="1" noChangeArrowheads="1"/>
          </p:cNvSpPr>
          <p:nvPr>
            <p:ph type="body" idx="1"/>
          </p:nvPr>
        </p:nvSpPr>
        <p:spPr>
          <a:xfrm>
            <a:off x="533400" y="1277526"/>
            <a:ext cx="8001000" cy="4525963"/>
          </a:xfrm>
        </p:spPr>
        <p:txBody>
          <a:bodyPr/>
          <a:lstStyle/>
          <a:p>
            <a:r>
              <a:rPr lang="en-US" altLang="en-US" sz="2400" dirty="0"/>
              <a:t>Electric shock/electrocution occurs when current flows through the body causing damage</a:t>
            </a:r>
          </a:p>
          <a:p>
            <a:pPr algn="just"/>
            <a:endParaRPr lang="en-US" altLang="en-US" sz="800" dirty="0"/>
          </a:p>
          <a:p>
            <a:pPr algn="just"/>
            <a:r>
              <a:rPr lang="en-US" altLang="en-US" sz="2400" dirty="0"/>
              <a:t>Burns are caused by arc blast or hot conductors:</a:t>
            </a:r>
          </a:p>
          <a:p>
            <a:pPr lvl="1" algn="just">
              <a:lnSpc>
                <a:spcPct val="150000"/>
              </a:lnSpc>
            </a:pPr>
            <a:r>
              <a:rPr lang="en-US" altLang="en-US" sz="2000" dirty="0"/>
              <a:t>Thermal</a:t>
            </a:r>
          </a:p>
          <a:p>
            <a:pPr lvl="1" algn="just">
              <a:lnSpc>
                <a:spcPct val="150000"/>
              </a:lnSpc>
            </a:pPr>
            <a:r>
              <a:rPr lang="en-US" altLang="en-US" sz="2000" dirty="0"/>
              <a:t>Electrical</a:t>
            </a:r>
          </a:p>
          <a:p>
            <a:pPr algn="just"/>
            <a:endParaRPr lang="en-US" altLang="en-US" sz="800" dirty="0"/>
          </a:p>
          <a:p>
            <a:r>
              <a:rPr lang="en-US" altLang="en-US" sz="2400" dirty="0"/>
              <a:t>Indirect falls from ladders, scaffolds </a:t>
            </a:r>
          </a:p>
          <a:p>
            <a:pPr>
              <a:buFont typeface="Wingdings" panose="05000000000000000000" pitchFamily="2" charset="2"/>
              <a:buNone/>
            </a:pPr>
            <a:r>
              <a:rPr lang="en-US" altLang="en-US" sz="2400" dirty="0"/>
              <a:t>    or other walking - working surfaces</a:t>
            </a:r>
          </a:p>
          <a:p>
            <a:pPr algn="just"/>
            <a:endParaRPr lang="en-US" altLang="en-US" sz="2400" dirty="0"/>
          </a:p>
          <a:p>
            <a:pPr algn="just"/>
            <a:endParaRPr lang="en-US" altLang="en-US" sz="2400" dirty="0"/>
          </a:p>
        </p:txBody>
      </p:sp>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19800" y="2743200"/>
            <a:ext cx="2256557" cy="2986087"/>
          </a:xfrm>
          <a:prstGeom prst="rect">
            <a:avLst/>
          </a:prstGeom>
        </p:spPr>
      </p:pic>
    </p:spTree>
    <p:extLst>
      <p:ext uri="{BB962C8B-B14F-4D97-AF65-F5344CB8AC3E}">
        <p14:creationId xmlns:p14="http://schemas.microsoft.com/office/powerpoint/2010/main" val="2295565224"/>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010400" y="3886200"/>
            <a:ext cx="1371600" cy="2095500"/>
          </a:xfrm>
          <a:prstGeom prst="rect">
            <a:avLst/>
          </a:prstGeom>
        </p:spPr>
      </p:pic>
      <p:sp>
        <p:nvSpPr>
          <p:cNvPr id="34818" name="Rectangle 3"/>
          <p:cNvSpPr>
            <a:spLocks noGrp="1" noChangeArrowheads="1"/>
          </p:cNvSpPr>
          <p:nvPr>
            <p:ph type="body" idx="1"/>
          </p:nvPr>
        </p:nvSpPr>
        <p:spPr>
          <a:xfrm>
            <a:off x="609600" y="1219200"/>
            <a:ext cx="7924800" cy="4525963"/>
          </a:xfrm>
        </p:spPr>
        <p:txBody>
          <a:bodyPr/>
          <a:lstStyle/>
          <a:p>
            <a:r>
              <a:rPr lang="en-US" altLang="en-US" sz="2400" dirty="0"/>
              <a:t>A nongrounding - type receptacle may be replaced with a ‘‘</a:t>
            </a:r>
            <a:r>
              <a:rPr lang="en-US" altLang="en-US" sz="2400" b="1" dirty="0"/>
              <a:t>GFCI Protected</a:t>
            </a:r>
            <a:r>
              <a:rPr lang="en-US" altLang="en-US" sz="2400" dirty="0"/>
              <a:t>’’ type receptacle and shall be marked ‘‘</a:t>
            </a:r>
            <a:r>
              <a:rPr lang="en-US" altLang="en-US" sz="2400" b="1" dirty="0"/>
              <a:t>GFCI Protected</a:t>
            </a:r>
            <a:r>
              <a:rPr lang="en-US" altLang="en-US" sz="2400" dirty="0"/>
              <a:t>’’ and ‘‘</a:t>
            </a:r>
            <a:r>
              <a:rPr lang="en-US" altLang="en-US" sz="2400" b="1" dirty="0"/>
              <a:t>No Equipment Ground</a:t>
            </a:r>
            <a:r>
              <a:rPr lang="en-US" altLang="en-US" sz="2400" dirty="0"/>
              <a:t>”</a:t>
            </a:r>
          </a:p>
          <a:p>
            <a:pPr>
              <a:buFont typeface="Wingdings" panose="05000000000000000000" pitchFamily="2" charset="2"/>
              <a:buNone/>
            </a:pPr>
            <a:endParaRPr lang="en-US" altLang="en-US" sz="2400" dirty="0"/>
          </a:p>
          <a:p>
            <a:r>
              <a:rPr lang="en-US" altLang="en-US" sz="2400" dirty="0"/>
              <a:t>Equipment grounding conductor may not be connected to such grounding-type receptacles</a:t>
            </a:r>
          </a:p>
        </p:txBody>
      </p:sp>
      <p:sp>
        <p:nvSpPr>
          <p:cNvPr id="34819" name="Rectangle 12"/>
          <p:cNvSpPr>
            <a:spLocks noGrp="1" noChangeArrowheads="1"/>
          </p:cNvSpPr>
          <p:nvPr>
            <p:ph type="title"/>
          </p:nvPr>
        </p:nvSpPr>
        <p:spPr>
          <a:xfrm>
            <a:off x="609600" y="457199"/>
            <a:ext cx="6096000" cy="655637"/>
          </a:xfrm>
          <a:noFill/>
        </p:spPr>
        <p:txBody>
          <a:bodyPr>
            <a:normAutofit/>
          </a:bodyPr>
          <a:lstStyle/>
          <a:p>
            <a:r>
              <a:rPr lang="en-US" altLang="en-US" sz="2800" dirty="0"/>
              <a:t>Receptacles and Cord Connectors</a:t>
            </a:r>
          </a:p>
        </p:txBody>
      </p:sp>
      <p:sp>
        <p:nvSpPr>
          <p:cNvPr id="34821" name="Text Box 17"/>
          <p:cNvSpPr txBox="1">
            <a:spLocks noChangeArrowheads="1"/>
          </p:cNvSpPr>
          <p:nvPr/>
        </p:nvSpPr>
        <p:spPr bwMode="auto">
          <a:xfrm>
            <a:off x="3581400" y="4495800"/>
            <a:ext cx="3581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ct val="50000"/>
              </a:spcBef>
            </a:pPr>
            <a:r>
              <a:rPr lang="en-US" altLang="en-US" sz="1800" b="1" u="none" dirty="0">
                <a:latin typeface="Avenir Next LT Pro" panose="020B0504020202020204" pitchFamily="34" charset="0"/>
              </a:rPr>
              <a:t>Note: </a:t>
            </a:r>
            <a:r>
              <a:rPr lang="en-US" altLang="en-US" sz="1800" u="none" dirty="0">
                <a:latin typeface="Avenir Next LT Pro" panose="020B0504020202020204" pitchFamily="34" charset="0"/>
              </a:rPr>
              <a:t>Marked “GFCI Protected’’ and ‘‘No Equipment Ground</a:t>
            </a:r>
            <a:r>
              <a:rPr lang="en-US" altLang="en-US" sz="1800" u="none" dirty="0">
                <a:latin typeface="Arial Unicode MS" panose="020B0604020202020204" pitchFamily="34" charset="-128"/>
              </a:rPr>
              <a:t>”</a:t>
            </a:r>
          </a:p>
        </p:txBody>
      </p:sp>
      <p:sp>
        <p:nvSpPr>
          <p:cNvPr id="34822" name="Rectangle 19"/>
          <p:cNvSpPr>
            <a:spLocks noChangeArrowheads="1"/>
          </p:cNvSpPr>
          <p:nvPr/>
        </p:nvSpPr>
        <p:spPr bwMode="auto">
          <a:xfrm>
            <a:off x="7086600" y="5537417"/>
            <a:ext cx="1219200" cy="177583"/>
          </a:xfrm>
          <a:prstGeom prst="rect">
            <a:avLst/>
          </a:prstGeom>
          <a:solidFill>
            <a:schemeClr val="bg1"/>
          </a:solidFill>
          <a:ln w="12700">
            <a:solidFill>
              <a:schemeClr val="tx1"/>
            </a:solidFill>
            <a:miter lim="800000"/>
            <a:headEnd type="none" w="sm" len="sm"/>
            <a:tailEnd type="none" w="sm" len="sm"/>
          </a:ln>
        </p:spPr>
        <p:txBody>
          <a:bodyPr wrap="none" anchor="ct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ctr"/>
            <a:r>
              <a:rPr lang="en-US" altLang="en-US" sz="800" u="none" dirty="0">
                <a:latin typeface="+mn-lt"/>
              </a:rPr>
              <a:t>No Equipment Ground</a:t>
            </a:r>
          </a:p>
        </p:txBody>
      </p:sp>
      <p:sp>
        <p:nvSpPr>
          <p:cNvPr id="34823" name="Rectangle 20"/>
          <p:cNvSpPr>
            <a:spLocks noChangeArrowheads="1"/>
          </p:cNvSpPr>
          <p:nvPr/>
        </p:nvSpPr>
        <p:spPr bwMode="auto">
          <a:xfrm>
            <a:off x="7239000" y="4076420"/>
            <a:ext cx="914400" cy="152400"/>
          </a:xfrm>
          <a:prstGeom prst="rect">
            <a:avLst/>
          </a:prstGeom>
          <a:solidFill>
            <a:schemeClr val="bg1"/>
          </a:solidFill>
          <a:ln w="12700">
            <a:solidFill>
              <a:schemeClr val="tx1"/>
            </a:solidFill>
            <a:miter lim="800000"/>
            <a:headEnd type="none" w="sm" len="sm"/>
            <a:tailEnd type="none" w="sm" len="sm"/>
          </a:ln>
        </p:spPr>
        <p:txBody>
          <a:bodyPr wrap="none" anchor="ct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ctr"/>
            <a:r>
              <a:rPr lang="en-US" altLang="en-US" sz="800" u="none" dirty="0">
                <a:latin typeface="+mj-lt"/>
              </a:rPr>
              <a:t>GFCI Protected</a:t>
            </a:r>
          </a:p>
        </p:txBody>
      </p:sp>
      <p:sp>
        <p:nvSpPr>
          <p:cNvPr id="34824" name="Rectangle 22"/>
          <p:cNvSpPr>
            <a:spLocks noChangeArrowheads="1"/>
          </p:cNvSpPr>
          <p:nvPr/>
        </p:nvSpPr>
        <p:spPr bwMode="auto">
          <a:xfrm>
            <a:off x="6236110" y="615949"/>
            <a:ext cx="26098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1800" u="none" dirty="0">
                <a:latin typeface="Avenir Next LT Pro" panose="020B0504020202020204" pitchFamily="34" charset="0"/>
              </a:rPr>
              <a:t>1910.304(b)(2)(iv)(C)(2)</a:t>
            </a:r>
          </a:p>
        </p:txBody>
      </p:sp>
      <p:sp>
        <p:nvSpPr>
          <p:cNvPr id="3" name="TextBox 2"/>
          <p:cNvSpPr txBox="1"/>
          <p:nvPr/>
        </p:nvSpPr>
        <p:spPr>
          <a:xfrm>
            <a:off x="565430" y="5638800"/>
            <a:ext cx="3770584" cy="338554"/>
          </a:xfrm>
          <a:prstGeom prst="rect">
            <a:avLst/>
          </a:prstGeom>
          <a:noFill/>
        </p:spPr>
        <p:txBody>
          <a:bodyPr wrap="none" rtlCol="0">
            <a:spAutoFit/>
          </a:bodyPr>
          <a:lstStyle/>
          <a:p>
            <a:r>
              <a:rPr lang="en-US" sz="1600" u="none" dirty="0">
                <a:latin typeface="+mn-lt"/>
              </a:rPr>
              <a:t>Ground Fault Circuit Interrupter (GFCI) </a:t>
            </a:r>
          </a:p>
        </p:txBody>
      </p:sp>
    </p:spTree>
    <p:extLst>
      <p:ext uri="{BB962C8B-B14F-4D97-AF65-F5344CB8AC3E}">
        <p14:creationId xmlns:p14="http://schemas.microsoft.com/office/powerpoint/2010/main" val="2516247730"/>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p:cNvSpPr>
            <a:spLocks noGrp="1" noChangeArrowheads="1"/>
          </p:cNvSpPr>
          <p:nvPr>
            <p:ph type="title"/>
          </p:nvPr>
        </p:nvSpPr>
        <p:spPr>
          <a:xfrm>
            <a:off x="533400" y="457200"/>
            <a:ext cx="6248400" cy="762000"/>
          </a:xfrm>
        </p:spPr>
        <p:txBody>
          <a:bodyPr>
            <a:normAutofit/>
          </a:bodyPr>
          <a:lstStyle/>
          <a:p>
            <a:r>
              <a:rPr lang="en-US" altLang="en-US" sz="3200" dirty="0"/>
              <a:t>GFCI Protection for Personnel</a:t>
            </a:r>
            <a:endParaRPr lang="en-US" altLang="en-US" sz="3200" b="0" dirty="0"/>
          </a:p>
        </p:txBody>
      </p:sp>
      <p:sp>
        <p:nvSpPr>
          <p:cNvPr id="35844" name="Rectangle 3"/>
          <p:cNvSpPr>
            <a:spLocks noGrp="1" noChangeArrowheads="1"/>
          </p:cNvSpPr>
          <p:nvPr>
            <p:ph type="body" idx="1"/>
          </p:nvPr>
        </p:nvSpPr>
        <p:spPr>
          <a:xfrm>
            <a:off x="533400" y="1219200"/>
            <a:ext cx="8001000" cy="3048000"/>
          </a:xfrm>
        </p:spPr>
        <p:txBody>
          <a:bodyPr/>
          <a:lstStyle/>
          <a:p>
            <a:r>
              <a:rPr lang="en-US" altLang="en-US" sz="2600" dirty="0"/>
              <a:t>All 125-volt receptacles installed in bathrooms or on rooftops shall have GFCI protection</a:t>
            </a:r>
            <a:endParaRPr lang="en-US" altLang="en-US" dirty="0"/>
          </a:p>
        </p:txBody>
      </p:sp>
      <p:sp>
        <p:nvSpPr>
          <p:cNvPr id="35845" name="Rectangle 9"/>
          <p:cNvSpPr>
            <a:spLocks noChangeArrowheads="1"/>
          </p:cNvSpPr>
          <p:nvPr/>
        </p:nvSpPr>
        <p:spPr bwMode="auto">
          <a:xfrm>
            <a:off x="6705600" y="533400"/>
            <a:ext cx="194155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1800" u="none" dirty="0">
                <a:latin typeface="Avenir Next LT Pro" panose="020B0504020202020204" pitchFamily="34" charset="0"/>
              </a:rPr>
              <a:t>1910.304(b)(3)(</a:t>
            </a:r>
            <a:r>
              <a:rPr lang="en-US" altLang="en-US" sz="1800" u="none" dirty="0" err="1">
                <a:latin typeface="Avenir Next LT Pro" panose="020B0504020202020204" pitchFamily="34" charset="0"/>
              </a:rPr>
              <a:t>i</a:t>
            </a:r>
            <a:r>
              <a:rPr lang="en-US" altLang="en-US" sz="1800" u="none" dirty="0">
                <a:latin typeface="Avenir Next LT Pro" panose="020B0504020202020204" pitchFamily="34" charset="0"/>
              </a:rPr>
              <a:t>)</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95400" y="2133600"/>
            <a:ext cx="6705600" cy="3771900"/>
          </a:xfrm>
          <a:prstGeom prst="rect">
            <a:avLst/>
          </a:prstGeom>
        </p:spPr>
      </p:pic>
    </p:spTree>
    <p:extLst>
      <p:ext uri="{BB962C8B-B14F-4D97-AF65-F5344CB8AC3E}">
        <p14:creationId xmlns:p14="http://schemas.microsoft.com/office/powerpoint/2010/main" val="3185110641"/>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
          <p:cNvSpPr>
            <a:spLocks noGrp="1" noChangeArrowheads="1"/>
          </p:cNvSpPr>
          <p:nvPr>
            <p:ph type="body" idx="1"/>
          </p:nvPr>
        </p:nvSpPr>
        <p:spPr>
          <a:xfrm>
            <a:off x="533400" y="1219200"/>
            <a:ext cx="6172200" cy="4525963"/>
          </a:xfrm>
        </p:spPr>
        <p:txBody>
          <a:bodyPr/>
          <a:lstStyle/>
          <a:p>
            <a:pPr>
              <a:lnSpc>
                <a:spcPct val="90000"/>
              </a:lnSpc>
            </a:pPr>
            <a:r>
              <a:rPr lang="en-US" altLang="en-US" sz="2800" dirty="0"/>
              <a:t>Temporary wiring installations</a:t>
            </a:r>
          </a:p>
          <a:p>
            <a:pPr>
              <a:lnSpc>
                <a:spcPct val="90000"/>
              </a:lnSpc>
            </a:pPr>
            <a:endParaRPr lang="en-US" altLang="en-US" sz="800" dirty="0"/>
          </a:p>
          <a:p>
            <a:pPr lvl="1">
              <a:lnSpc>
                <a:spcPct val="90000"/>
              </a:lnSpc>
            </a:pPr>
            <a:r>
              <a:rPr lang="en-US" altLang="en-US" sz="2400" dirty="0"/>
              <a:t>All 125-volt, single phase, 15 - 20 ampere, shall be GFCI protected during maintenance, remodeling or construction like activities</a:t>
            </a:r>
          </a:p>
          <a:p>
            <a:endParaRPr lang="en-US" altLang="en-US" dirty="0"/>
          </a:p>
          <a:p>
            <a:endParaRPr lang="en-US" altLang="en-US" dirty="0"/>
          </a:p>
        </p:txBody>
      </p:sp>
      <p:sp>
        <p:nvSpPr>
          <p:cNvPr id="36868" name="Rectangle 5"/>
          <p:cNvSpPr>
            <a:spLocks noGrp="1" noChangeArrowheads="1"/>
          </p:cNvSpPr>
          <p:nvPr>
            <p:ph type="title"/>
          </p:nvPr>
        </p:nvSpPr>
        <p:spPr>
          <a:xfrm>
            <a:off x="533400" y="457200"/>
            <a:ext cx="6172200" cy="655637"/>
          </a:xfrm>
          <a:noFill/>
        </p:spPr>
        <p:txBody>
          <a:bodyPr>
            <a:normAutofit/>
          </a:bodyPr>
          <a:lstStyle/>
          <a:p>
            <a:r>
              <a:rPr lang="en-US" altLang="en-US" sz="3200" dirty="0"/>
              <a:t>GFCI Protection for Personnel</a:t>
            </a:r>
            <a:endParaRPr lang="en-US" altLang="en-US" sz="3200" b="0" dirty="0"/>
          </a:p>
        </p:txBody>
      </p:sp>
      <p:sp>
        <p:nvSpPr>
          <p:cNvPr id="36870" name="Rectangle 7"/>
          <p:cNvSpPr>
            <a:spLocks noChangeArrowheads="1"/>
          </p:cNvSpPr>
          <p:nvPr/>
        </p:nvSpPr>
        <p:spPr bwMode="auto">
          <a:xfrm>
            <a:off x="6477000" y="533400"/>
            <a:ext cx="229742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1800" u="none" dirty="0">
                <a:latin typeface="Avenir Next LT Pro" panose="020B0504020202020204" pitchFamily="34" charset="0"/>
              </a:rPr>
              <a:t>1910.304(b)(3)(ii)(A)</a:t>
            </a:r>
          </a:p>
        </p:txBody>
      </p:sp>
      <p:pic>
        <p:nvPicPr>
          <p:cNvPr id="3" name="Picture 2"/>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6215062" y="1905000"/>
            <a:ext cx="2243138" cy="3987800"/>
          </a:xfrm>
          <a:prstGeom prst="rect">
            <a:avLst/>
          </a:prstGeom>
        </p:spPr>
      </p:pic>
    </p:spTree>
    <p:extLst>
      <p:ext uri="{BB962C8B-B14F-4D97-AF65-F5344CB8AC3E}">
        <p14:creationId xmlns:p14="http://schemas.microsoft.com/office/powerpoint/2010/main" val="272947850"/>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type="body" idx="1"/>
          </p:nvPr>
        </p:nvSpPr>
        <p:spPr>
          <a:xfrm>
            <a:off x="533400" y="1219200"/>
            <a:ext cx="8229600" cy="4525963"/>
          </a:xfrm>
        </p:spPr>
        <p:txBody>
          <a:bodyPr>
            <a:normAutofit/>
          </a:bodyPr>
          <a:lstStyle/>
          <a:p>
            <a:r>
              <a:rPr lang="en-US" altLang="en-US" sz="2800" dirty="0"/>
              <a:t>Portable GFCI</a:t>
            </a:r>
          </a:p>
        </p:txBody>
      </p:sp>
      <p:sp>
        <p:nvSpPr>
          <p:cNvPr id="37891" name="Rectangle 4"/>
          <p:cNvSpPr>
            <a:spLocks noGrp="1" noChangeArrowheads="1"/>
          </p:cNvSpPr>
          <p:nvPr>
            <p:ph type="title"/>
          </p:nvPr>
        </p:nvSpPr>
        <p:spPr>
          <a:xfrm>
            <a:off x="533400" y="457200"/>
            <a:ext cx="6248400" cy="762000"/>
          </a:xfrm>
          <a:noFill/>
        </p:spPr>
        <p:txBody>
          <a:bodyPr>
            <a:normAutofit/>
          </a:bodyPr>
          <a:lstStyle/>
          <a:p>
            <a:r>
              <a:rPr lang="en-US" altLang="en-US" sz="3200" dirty="0"/>
              <a:t>GFCI Protection for Personnel</a:t>
            </a:r>
            <a:endParaRPr lang="en-US" altLang="en-US" sz="3200" b="0" dirty="0"/>
          </a:p>
        </p:txBody>
      </p:sp>
      <p:sp>
        <p:nvSpPr>
          <p:cNvPr id="37892" name="Rectangle 6"/>
          <p:cNvSpPr>
            <a:spLocks noChangeArrowheads="1"/>
          </p:cNvSpPr>
          <p:nvPr/>
        </p:nvSpPr>
        <p:spPr bwMode="auto">
          <a:xfrm>
            <a:off x="6400800" y="533400"/>
            <a:ext cx="229742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1800" u="none" dirty="0">
                <a:latin typeface="Avenir Next LT Pro" panose="020B0504020202020204" pitchFamily="34" charset="0"/>
              </a:rPr>
              <a:t>1910.304(b)(3)(ii)(A)</a:t>
            </a:r>
          </a:p>
        </p:txBody>
      </p:sp>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95400" y="1971675"/>
            <a:ext cx="6485467" cy="3648075"/>
          </a:xfrm>
          <a:prstGeom prst="rect">
            <a:avLst/>
          </a:prstGeom>
        </p:spPr>
      </p:pic>
    </p:spTree>
    <p:extLst>
      <p:ext uri="{BB962C8B-B14F-4D97-AF65-F5344CB8AC3E}">
        <p14:creationId xmlns:p14="http://schemas.microsoft.com/office/powerpoint/2010/main" val="3335645806"/>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Grp="1" noChangeArrowheads="1"/>
          </p:cNvSpPr>
          <p:nvPr>
            <p:ph type="body" idx="1"/>
          </p:nvPr>
        </p:nvSpPr>
        <p:spPr>
          <a:xfrm>
            <a:off x="533400" y="1277526"/>
            <a:ext cx="8001000" cy="4754562"/>
          </a:xfrm>
        </p:spPr>
        <p:txBody>
          <a:bodyPr/>
          <a:lstStyle/>
          <a:p>
            <a:pPr>
              <a:lnSpc>
                <a:spcPct val="90000"/>
              </a:lnSpc>
            </a:pPr>
            <a:r>
              <a:rPr lang="en-US" altLang="en-US" sz="2400" dirty="0"/>
              <a:t>Note 2 to paragraph (b)(3)(ii)(A) of this section: </a:t>
            </a:r>
          </a:p>
          <a:p>
            <a:pPr>
              <a:lnSpc>
                <a:spcPct val="90000"/>
              </a:lnSpc>
            </a:pPr>
            <a:endParaRPr lang="en-US" altLang="en-US" sz="800" dirty="0"/>
          </a:p>
          <a:p>
            <a:pPr lvl="1"/>
            <a:r>
              <a:rPr lang="en-US" altLang="en-US" sz="2000" dirty="0"/>
              <a:t>Cord sets and devices incorporating the required GFCI that are connected to the receptacle closest to the source of power are acceptable forms of protection</a:t>
            </a:r>
          </a:p>
        </p:txBody>
      </p:sp>
      <p:sp>
        <p:nvSpPr>
          <p:cNvPr id="38915" name="Rectangle 5"/>
          <p:cNvSpPr>
            <a:spLocks noGrp="1" noChangeArrowheads="1"/>
          </p:cNvSpPr>
          <p:nvPr>
            <p:ph type="title"/>
          </p:nvPr>
        </p:nvSpPr>
        <p:spPr>
          <a:xfrm>
            <a:off x="533400" y="457200"/>
            <a:ext cx="6019800" cy="731838"/>
          </a:xfrm>
          <a:noFill/>
        </p:spPr>
        <p:txBody>
          <a:bodyPr>
            <a:normAutofit/>
          </a:bodyPr>
          <a:lstStyle/>
          <a:p>
            <a:r>
              <a:rPr lang="en-US" altLang="en-US" sz="3200" dirty="0"/>
              <a:t>GFCI Protection for Personnel</a:t>
            </a:r>
            <a:endParaRPr lang="en-US" altLang="en-US" sz="3200" b="0" dirty="0"/>
          </a:p>
        </p:txBody>
      </p:sp>
      <p:sp>
        <p:nvSpPr>
          <p:cNvPr id="38917" name="Rectangle 7"/>
          <p:cNvSpPr>
            <a:spLocks noChangeArrowheads="1"/>
          </p:cNvSpPr>
          <p:nvPr/>
        </p:nvSpPr>
        <p:spPr bwMode="auto">
          <a:xfrm>
            <a:off x="6400800" y="533400"/>
            <a:ext cx="229742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1800" u="none" dirty="0">
                <a:latin typeface="Avenir Next LT Pro" panose="020B0504020202020204" pitchFamily="34" charset="0"/>
              </a:rPr>
              <a:t>1910.304(b)(3)(ii)(A)</a:t>
            </a:r>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86000" y="2953103"/>
            <a:ext cx="5266267" cy="2962275"/>
          </a:xfrm>
          <a:prstGeom prst="rect">
            <a:avLst/>
          </a:prstGeom>
        </p:spPr>
      </p:pic>
    </p:spTree>
    <p:extLst>
      <p:ext uri="{BB962C8B-B14F-4D97-AF65-F5344CB8AC3E}">
        <p14:creationId xmlns:p14="http://schemas.microsoft.com/office/powerpoint/2010/main" val="148524121"/>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533400" y="457200"/>
            <a:ext cx="6019800" cy="792163"/>
          </a:xfrm>
        </p:spPr>
        <p:txBody>
          <a:bodyPr>
            <a:normAutofit/>
          </a:bodyPr>
          <a:lstStyle/>
          <a:p>
            <a:r>
              <a:rPr lang="en-US" altLang="en-US" sz="3200" dirty="0"/>
              <a:t>GFCI Protection for Personnel</a:t>
            </a:r>
            <a:endParaRPr lang="en-US" altLang="en-US" sz="3200" b="0" dirty="0"/>
          </a:p>
        </p:txBody>
      </p:sp>
      <p:sp>
        <p:nvSpPr>
          <p:cNvPr id="39939" name="Rectangle 3"/>
          <p:cNvSpPr>
            <a:spLocks noGrp="1" noChangeArrowheads="1"/>
          </p:cNvSpPr>
          <p:nvPr>
            <p:ph type="body" idx="1"/>
          </p:nvPr>
        </p:nvSpPr>
        <p:spPr>
          <a:xfrm>
            <a:off x="533400" y="1295400"/>
            <a:ext cx="5867400" cy="4525963"/>
          </a:xfrm>
        </p:spPr>
        <p:txBody>
          <a:bodyPr/>
          <a:lstStyle/>
          <a:p>
            <a:pPr>
              <a:lnSpc>
                <a:spcPct val="80000"/>
              </a:lnSpc>
            </a:pPr>
            <a:r>
              <a:rPr lang="en-US" altLang="en-US" sz="2800" dirty="0"/>
              <a:t>Temporary wiring installations</a:t>
            </a:r>
          </a:p>
          <a:p>
            <a:pPr>
              <a:lnSpc>
                <a:spcPct val="80000"/>
              </a:lnSpc>
            </a:pPr>
            <a:endParaRPr lang="en-US" altLang="en-US" sz="800" dirty="0"/>
          </a:p>
          <a:p>
            <a:pPr lvl="1"/>
            <a:r>
              <a:rPr lang="en-US" altLang="en-US" sz="2400" dirty="0"/>
              <a:t>Receptacles other than 125 volt, single phase, 15-20 ampere, shall be GFCI protected</a:t>
            </a:r>
          </a:p>
          <a:p>
            <a:endParaRPr lang="en-US" altLang="en-US" sz="2000" dirty="0"/>
          </a:p>
        </p:txBody>
      </p:sp>
      <p:sp>
        <p:nvSpPr>
          <p:cNvPr id="39943" name="Rectangle 7"/>
          <p:cNvSpPr>
            <a:spLocks noChangeArrowheads="1"/>
          </p:cNvSpPr>
          <p:nvPr/>
        </p:nvSpPr>
        <p:spPr bwMode="auto">
          <a:xfrm>
            <a:off x="6400800" y="533400"/>
            <a:ext cx="228299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1800" u="none" dirty="0">
                <a:latin typeface="Avenir Next LT Pro" panose="020B0504020202020204" pitchFamily="34" charset="0"/>
              </a:rPr>
              <a:t>1910.304(b)(3)(ii)(B)</a:t>
            </a:r>
          </a:p>
        </p:txBody>
      </p:sp>
      <p:pic>
        <p:nvPicPr>
          <p:cNvPr id="3" name="Picture 2"/>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6442126" y="2418734"/>
            <a:ext cx="1939874" cy="3448665"/>
          </a:xfrm>
          <a:prstGeom prst="rect">
            <a:avLst/>
          </a:prstGeom>
        </p:spPr>
      </p:pic>
    </p:spTree>
    <p:extLst>
      <p:ext uri="{BB962C8B-B14F-4D97-AF65-F5344CB8AC3E}">
        <p14:creationId xmlns:p14="http://schemas.microsoft.com/office/powerpoint/2010/main" val="3261567990"/>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2"/>
          <p:cNvSpPr>
            <a:spLocks noGrp="1" noChangeArrowheads="1"/>
          </p:cNvSpPr>
          <p:nvPr>
            <p:ph type="title"/>
          </p:nvPr>
        </p:nvSpPr>
        <p:spPr>
          <a:xfrm>
            <a:off x="533400" y="457200"/>
            <a:ext cx="4191000" cy="762000"/>
          </a:xfrm>
        </p:spPr>
        <p:txBody>
          <a:bodyPr/>
          <a:lstStyle/>
          <a:p>
            <a:r>
              <a:rPr lang="en-US" altLang="en-US" dirty="0"/>
              <a:t>Outlet Devices</a:t>
            </a:r>
            <a:endParaRPr lang="en-US" altLang="en-US" sz="1800" b="0" dirty="0"/>
          </a:p>
        </p:txBody>
      </p:sp>
      <p:sp>
        <p:nvSpPr>
          <p:cNvPr id="40964" name="Rectangle 3"/>
          <p:cNvSpPr>
            <a:spLocks noGrp="1" noChangeArrowheads="1"/>
          </p:cNvSpPr>
          <p:nvPr>
            <p:ph type="body" idx="1"/>
          </p:nvPr>
        </p:nvSpPr>
        <p:spPr>
          <a:xfrm>
            <a:off x="533400" y="1219200"/>
            <a:ext cx="7848600" cy="3048000"/>
          </a:xfrm>
        </p:spPr>
        <p:txBody>
          <a:bodyPr/>
          <a:lstStyle/>
          <a:p>
            <a:r>
              <a:rPr lang="en-US" altLang="en-US" dirty="0"/>
              <a:t>A receptacle shall not be overloaded:</a:t>
            </a:r>
          </a:p>
          <a:p>
            <a:endParaRPr lang="en-US" altLang="en-US" sz="800" dirty="0"/>
          </a:p>
          <a:p>
            <a:pPr lvl="1"/>
            <a:r>
              <a:rPr lang="en-US" altLang="en-US" dirty="0"/>
              <a:t>As specified in table S-4</a:t>
            </a:r>
          </a:p>
        </p:txBody>
      </p:sp>
      <p:sp>
        <p:nvSpPr>
          <p:cNvPr id="40966" name="Rectangle 87"/>
          <p:cNvSpPr>
            <a:spLocks noChangeArrowheads="1"/>
          </p:cNvSpPr>
          <p:nvPr/>
        </p:nvSpPr>
        <p:spPr bwMode="auto">
          <a:xfrm>
            <a:off x="6356350" y="609600"/>
            <a:ext cx="228299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1800" u="none" dirty="0">
                <a:latin typeface="Avenir Next LT Pro" panose="020B0504020202020204" pitchFamily="34" charset="0"/>
              </a:rPr>
              <a:t>1910.304(b)(4)(ii)(B)</a:t>
            </a:r>
          </a:p>
        </p:txBody>
      </p:sp>
      <p:pic>
        <p:nvPicPr>
          <p:cNvPr id="4" name="Picture 3"/>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2057400" y="2362200"/>
            <a:ext cx="6324600" cy="3557588"/>
          </a:xfrm>
          <a:prstGeom prst="rect">
            <a:avLst/>
          </a:prstGeom>
        </p:spPr>
      </p:pic>
      <p:sp>
        <p:nvSpPr>
          <p:cNvPr id="2" name="TextBox 1"/>
          <p:cNvSpPr txBox="1"/>
          <p:nvPr/>
        </p:nvSpPr>
        <p:spPr>
          <a:xfrm>
            <a:off x="6324600" y="5486400"/>
            <a:ext cx="1295400" cy="215444"/>
          </a:xfrm>
          <a:prstGeom prst="rect">
            <a:avLst/>
          </a:prstGeom>
          <a:noFill/>
        </p:spPr>
        <p:txBody>
          <a:bodyPr wrap="square" rtlCol="0">
            <a:spAutoFit/>
          </a:bodyPr>
          <a:lstStyle/>
          <a:p>
            <a:r>
              <a:rPr lang="en-US" sz="800" b="1" dirty="0">
                <a:latin typeface="+mn-lt"/>
              </a:rPr>
              <a:t>NCDOL Photo Library</a:t>
            </a:r>
          </a:p>
        </p:txBody>
      </p:sp>
    </p:spTree>
    <p:extLst>
      <p:ext uri="{BB962C8B-B14F-4D97-AF65-F5344CB8AC3E}">
        <p14:creationId xmlns:p14="http://schemas.microsoft.com/office/powerpoint/2010/main" val="3034687779"/>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p:cNvSpPr>
            <a:spLocks noGrp="1" noChangeArrowheads="1"/>
          </p:cNvSpPr>
          <p:nvPr>
            <p:ph type="body" idx="1"/>
          </p:nvPr>
        </p:nvSpPr>
        <p:spPr>
          <a:xfrm>
            <a:off x="533400" y="1219200"/>
            <a:ext cx="8229600" cy="4525963"/>
          </a:xfrm>
        </p:spPr>
        <p:txBody>
          <a:bodyPr>
            <a:normAutofit/>
          </a:bodyPr>
          <a:lstStyle/>
          <a:p>
            <a:r>
              <a:rPr lang="en-US" altLang="en-US" sz="2800" dirty="0"/>
              <a:t>Safety factor of 20%</a:t>
            </a:r>
          </a:p>
        </p:txBody>
      </p:sp>
      <p:sp>
        <p:nvSpPr>
          <p:cNvPr id="41987" name="Rectangle 4"/>
          <p:cNvSpPr>
            <a:spLocks noGrp="1" noChangeArrowheads="1"/>
          </p:cNvSpPr>
          <p:nvPr>
            <p:ph type="title"/>
          </p:nvPr>
        </p:nvSpPr>
        <p:spPr>
          <a:xfrm>
            <a:off x="533400" y="457200"/>
            <a:ext cx="4800600" cy="762000"/>
          </a:xfrm>
          <a:noFill/>
        </p:spPr>
        <p:txBody>
          <a:bodyPr/>
          <a:lstStyle/>
          <a:p>
            <a:r>
              <a:rPr lang="en-US" altLang="en-US" dirty="0"/>
              <a:t>Outlet Devices</a:t>
            </a:r>
            <a:endParaRPr lang="en-US" altLang="en-US" sz="1800" b="0" dirty="0"/>
          </a:p>
        </p:txBody>
      </p:sp>
      <p:sp>
        <p:nvSpPr>
          <p:cNvPr id="41988" name="Rectangle 5"/>
          <p:cNvSpPr>
            <a:spLocks noChangeArrowheads="1"/>
          </p:cNvSpPr>
          <p:nvPr/>
        </p:nvSpPr>
        <p:spPr bwMode="auto">
          <a:xfrm>
            <a:off x="609600" y="2117725"/>
            <a:ext cx="8001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nchor="ct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eaLnBrk="1" hangingPunct="1"/>
            <a:r>
              <a:rPr lang="en-US" altLang="en-US" sz="1800" b="1" u="none" dirty="0">
                <a:latin typeface="Avenir Next LT Pro" panose="020B0504020202020204" pitchFamily="34" charset="0"/>
              </a:rPr>
              <a:t>TABLE S–4 </a:t>
            </a:r>
            <a:r>
              <a:rPr lang="en-US" altLang="en-US" sz="1800" u="none" dirty="0">
                <a:latin typeface="Avenir Next LT Pro" panose="020B0504020202020204" pitchFamily="34" charset="0"/>
              </a:rPr>
              <a:t>— Maximum Cord- and Plug- Connected Load to Receptacle</a:t>
            </a:r>
            <a:r>
              <a:rPr lang="en-US" altLang="en-US" sz="2000" u="none" dirty="0">
                <a:latin typeface="Avenir Next LT Pro" panose="020B0504020202020204" pitchFamily="34" charset="0"/>
              </a:rPr>
              <a:t> </a:t>
            </a:r>
          </a:p>
        </p:txBody>
      </p:sp>
      <p:graphicFrame>
        <p:nvGraphicFramePr>
          <p:cNvPr id="1614929" name="Group 81"/>
          <p:cNvGraphicFramePr>
            <a:graphicFrameLocks noGrp="1"/>
          </p:cNvGraphicFramePr>
          <p:nvPr>
            <p:extLst>
              <p:ext uri="{D42A27DB-BD31-4B8C-83A1-F6EECF244321}">
                <p14:modId xmlns:p14="http://schemas.microsoft.com/office/powerpoint/2010/main" val="386408007"/>
              </p:ext>
            </p:extLst>
          </p:nvPr>
        </p:nvGraphicFramePr>
        <p:xfrm>
          <a:off x="609600" y="2743200"/>
          <a:ext cx="8001000" cy="2560639"/>
        </p:xfrm>
        <a:graphic>
          <a:graphicData uri="http://schemas.openxmlformats.org/drawingml/2006/table">
            <a:tbl>
              <a:tblPr/>
              <a:tblGrid>
                <a:gridCol w="2133600">
                  <a:extLst>
                    <a:ext uri="{9D8B030D-6E8A-4147-A177-3AD203B41FA5}">
                      <a16:colId xmlns:a16="http://schemas.microsoft.com/office/drawing/2014/main" val="20000"/>
                    </a:ext>
                  </a:extLst>
                </a:gridCol>
                <a:gridCol w="2971800">
                  <a:extLst>
                    <a:ext uri="{9D8B030D-6E8A-4147-A177-3AD203B41FA5}">
                      <a16:colId xmlns:a16="http://schemas.microsoft.com/office/drawing/2014/main" val="20001"/>
                    </a:ext>
                  </a:extLst>
                </a:gridCol>
                <a:gridCol w="2895600">
                  <a:extLst>
                    <a:ext uri="{9D8B030D-6E8A-4147-A177-3AD203B41FA5}">
                      <a16:colId xmlns:a16="http://schemas.microsoft.com/office/drawing/2014/main" val="20002"/>
                    </a:ext>
                  </a:extLst>
                </a:gridCol>
              </a:tblGrid>
              <a:tr h="118886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chemeClr val="bg1"/>
                          </a:solidFill>
                          <a:effectLst/>
                          <a:latin typeface="Avenir Next LT Pro" panose="020B0504020202020204" pitchFamily="34" charset="0"/>
                        </a:rPr>
                        <a:t>Circuit rating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a:ln>
                            <a:noFill/>
                          </a:ln>
                          <a:solidFill>
                            <a:schemeClr val="bg1"/>
                          </a:solidFill>
                          <a:effectLst/>
                          <a:latin typeface="Avenir Next LT Pro" panose="020B0504020202020204" pitchFamily="34" charset="0"/>
                        </a:rPr>
                        <a:t>(amperes) </a:t>
                      </a:r>
                      <a:endParaRPr kumimoji="0" lang="en-US" sz="2400" b="0" i="0" u="none" strike="noStrike" cap="none" normalizeH="0" baseline="0" dirty="0">
                        <a:ln>
                          <a:noFill/>
                        </a:ln>
                        <a:solidFill>
                          <a:schemeClr val="bg1"/>
                        </a:solidFill>
                        <a:effectLst/>
                        <a:latin typeface="Avenir Next LT Pro" panose="020B0504020202020204" pitchFamily="34" charset="0"/>
                      </a:endParaRPr>
                    </a:p>
                  </a:txBody>
                  <a:tcPr marT="45726" marB="45726"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C000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chemeClr val="bg1"/>
                          </a:solidFill>
                          <a:effectLst/>
                          <a:latin typeface="Avenir Next LT Pro" panose="020B0504020202020204" pitchFamily="34" charset="0"/>
                        </a:rPr>
                        <a:t>Receptacle rating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a:ln>
                            <a:noFill/>
                          </a:ln>
                          <a:solidFill>
                            <a:schemeClr val="bg1"/>
                          </a:solidFill>
                          <a:effectLst/>
                          <a:latin typeface="Avenir Next LT Pro" panose="020B0504020202020204" pitchFamily="34" charset="0"/>
                        </a:rPr>
                        <a:t>(amperes) </a:t>
                      </a:r>
                      <a:endParaRPr kumimoji="0" lang="en-US" sz="2400" b="0" i="0" u="none" strike="noStrike" cap="none" normalizeH="0" baseline="0" dirty="0">
                        <a:ln>
                          <a:noFill/>
                        </a:ln>
                        <a:solidFill>
                          <a:schemeClr val="bg1"/>
                        </a:solidFill>
                        <a:effectLst/>
                        <a:latin typeface="Avenir Next LT Pro" panose="020B0504020202020204" pitchFamily="34" charset="0"/>
                      </a:endParaRPr>
                    </a:p>
                  </a:txBody>
                  <a:tcPr marT="45726" marB="45726"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C000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chemeClr val="bg1"/>
                          </a:solidFill>
                          <a:effectLst/>
                          <a:latin typeface="Avenir Next LT Pro" panose="020B0504020202020204" pitchFamily="34" charset="0"/>
                        </a:rPr>
                        <a:t>Maximum load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a:ln>
                            <a:noFill/>
                          </a:ln>
                          <a:solidFill>
                            <a:schemeClr val="bg1"/>
                          </a:solidFill>
                          <a:effectLst/>
                          <a:latin typeface="Avenir Next LT Pro" panose="020B0504020202020204" pitchFamily="34" charset="0"/>
                        </a:rPr>
                        <a:t>(amperes) </a:t>
                      </a:r>
                      <a:endParaRPr kumimoji="0" lang="en-US" sz="2400" b="0" i="0" u="none" strike="noStrike" cap="none" normalizeH="0" baseline="0" dirty="0">
                        <a:ln>
                          <a:noFill/>
                        </a:ln>
                        <a:solidFill>
                          <a:schemeClr val="bg1"/>
                        </a:solidFill>
                        <a:effectLst/>
                        <a:latin typeface="Avenir Next LT Pro" panose="020B0504020202020204" pitchFamily="34" charset="0"/>
                      </a:endParaRPr>
                    </a:p>
                  </a:txBody>
                  <a:tcPr marT="45726" marB="45726"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C00000"/>
                    </a:solidFill>
                  </a:tcPr>
                </a:tc>
                <a:extLst>
                  <a:ext uri="{0D108BD9-81ED-4DB2-BD59-A6C34878D82A}">
                    <a16:rowId xmlns:a16="http://schemas.microsoft.com/office/drawing/2014/main" val="10000"/>
                  </a:ext>
                </a:extLst>
              </a:tr>
              <a:tr h="45725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venir Next LT Pro" panose="020B0504020202020204" pitchFamily="34" charset="0"/>
                        </a:rPr>
                        <a:t>15 or 20 </a:t>
                      </a:r>
                    </a:p>
                  </a:txBody>
                  <a:tcPr marT="45726" marB="45726"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Avenir Next LT Pro" panose="020B0504020202020204" pitchFamily="34" charset="0"/>
                        </a:rPr>
                        <a:t>15 </a:t>
                      </a:r>
                    </a:p>
                  </a:txBody>
                  <a:tcPr marT="45726" marB="45726"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venir Next LT Pro" panose="020B0504020202020204" pitchFamily="34" charset="0"/>
                        </a:rPr>
                        <a:t>12 </a:t>
                      </a:r>
                    </a:p>
                  </a:txBody>
                  <a:tcPr marT="45726" marB="45726"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FFFFFF"/>
                    </a:solidFill>
                  </a:tcPr>
                </a:tc>
                <a:extLst>
                  <a:ext uri="{0D108BD9-81ED-4DB2-BD59-A6C34878D82A}">
                    <a16:rowId xmlns:a16="http://schemas.microsoft.com/office/drawing/2014/main" val="10001"/>
                  </a:ext>
                </a:extLst>
              </a:tr>
              <a:tr h="45725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Avenir Next LT Pro" panose="020B0504020202020204" pitchFamily="34" charset="0"/>
                        </a:rPr>
                        <a:t>20 </a:t>
                      </a:r>
                    </a:p>
                  </a:txBody>
                  <a:tcPr marT="45726" marB="45726"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Avenir Next LT Pro" panose="020B0504020202020204" pitchFamily="34" charset="0"/>
                        </a:rPr>
                        <a:t>20 </a:t>
                      </a:r>
                    </a:p>
                  </a:txBody>
                  <a:tcPr marT="45726" marB="45726"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venir Next LT Pro" panose="020B0504020202020204" pitchFamily="34" charset="0"/>
                        </a:rPr>
                        <a:t>16 </a:t>
                      </a:r>
                    </a:p>
                  </a:txBody>
                  <a:tcPr marT="45726" marB="45726"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FFFFFF"/>
                    </a:solidFill>
                  </a:tcPr>
                </a:tc>
                <a:extLst>
                  <a:ext uri="{0D108BD9-81ED-4DB2-BD59-A6C34878D82A}">
                    <a16:rowId xmlns:a16="http://schemas.microsoft.com/office/drawing/2014/main" val="10002"/>
                  </a:ext>
                </a:extLst>
              </a:tr>
              <a:tr h="45725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Avenir Next LT Pro" panose="020B0504020202020204" pitchFamily="34" charset="0"/>
                        </a:rPr>
                        <a:t>30 </a:t>
                      </a:r>
                    </a:p>
                  </a:txBody>
                  <a:tcPr marT="45726" marB="45726"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Avenir Next LT Pro" panose="020B0504020202020204" pitchFamily="34" charset="0"/>
                        </a:rPr>
                        <a:t>30 </a:t>
                      </a:r>
                    </a:p>
                  </a:txBody>
                  <a:tcPr marT="45726" marB="45726"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venir Next LT Pro" panose="020B0504020202020204" pitchFamily="34" charset="0"/>
                        </a:rPr>
                        <a:t>24 </a:t>
                      </a:r>
                    </a:p>
                  </a:txBody>
                  <a:tcPr marT="45726" marB="45726" anchor="ct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FFFFFF"/>
                    </a:solidFill>
                  </a:tcPr>
                </a:tc>
                <a:extLst>
                  <a:ext uri="{0D108BD9-81ED-4DB2-BD59-A6C34878D82A}">
                    <a16:rowId xmlns:a16="http://schemas.microsoft.com/office/drawing/2014/main" val="10003"/>
                  </a:ext>
                </a:extLst>
              </a:tr>
            </a:tbl>
          </a:graphicData>
        </a:graphic>
      </p:graphicFrame>
      <p:sp>
        <p:nvSpPr>
          <p:cNvPr id="42011" name="Rectangle 82"/>
          <p:cNvSpPr>
            <a:spLocks noChangeArrowheads="1"/>
          </p:cNvSpPr>
          <p:nvPr/>
        </p:nvSpPr>
        <p:spPr bwMode="auto">
          <a:xfrm>
            <a:off x="6432550" y="609600"/>
            <a:ext cx="228299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1800" u="none" dirty="0">
                <a:latin typeface="Avenir Next LT Pro" panose="020B0504020202020204" pitchFamily="34" charset="0"/>
              </a:rPr>
              <a:t>1910.304(b)(4)(ii)(B)</a:t>
            </a:r>
          </a:p>
        </p:txBody>
      </p:sp>
    </p:spTree>
    <p:extLst>
      <p:ext uri="{BB962C8B-B14F-4D97-AF65-F5344CB8AC3E}">
        <p14:creationId xmlns:p14="http://schemas.microsoft.com/office/powerpoint/2010/main" val="2851207630"/>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533400" y="381000"/>
            <a:ext cx="6248400" cy="685800"/>
          </a:xfrm>
        </p:spPr>
        <p:txBody>
          <a:bodyPr/>
          <a:lstStyle/>
          <a:p>
            <a:r>
              <a:rPr lang="en-US" altLang="en-US" dirty="0"/>
              <a:t>Grounding Connections</a:t>
            </a:r>
            <a:endParaRPr lang="en-US" altLang="en-US" sz="1800" b="0" dirty="0"/>
          </a:p>
        </p:txBody>
      </p:sp>
      <p:sp>
        <p:nvSpPr>
          <p:cNvPr id="43011" name="Rectangle 11"/>
          <p:cNvSpPr>
            <a:spLocks noGrp="1" noChangeArrowheads="1"/>
          </p:cNvSpPr>
          <p:nvPr>
            <p:ph type="body" idx="1"/>
          </p:nvPr>
        </p:nvSpPr>
        <p:spPr>
          <a:xfrm>
            <a:off x="590550" y="1447800"/>
            <a:ext cx="8020050" cy="609600"/>
          </a:xfrm>
          <a:noFill/>
        </p:spPr>
        <p:txBody>
          <a:bodyPr/>
          <a:lstStyle/>
          <a:p>
            <a:r>
              <a:rPr lang="en-US" altLang="en-US" dirty="0"/>
              <a:t>A grounding electrode conductor shall be used</a:t>
            </a:r>
          </a:p>
        </p:txBody>
      </p:sp>
      <p:sp>
        <p:nvSpPr>
          <p:cNvPr id="43013" name="Rectangle 16"/>
          <p:cNvSpPr>
            <a:spLocks noChangeArrowheads="1"/>
          </p:cNvSpPr>
          <p:nvPr/>
        </p:nvSpPr>
        <p:spPr bwMode="auto">
          <a:xfrm>
            <a:off x="6915150" y="533400"/>
            <a:ext cx="174278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1800" u="none" dirty="0">
                <a:latin typeface="Avenir Next LT Pro" panose="020B0504020202020204" pitchFamily="34" charset="0"/>
              </a:rPr>
              <a:t>1910.304(g)(4)</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6200000">
            <a:off x="2859097" y="874704"/>
            <a:ext cx="3425807" cy="6553200"/>
          </a:xfrm>
          <a:prstGeom prst="rect">
            <a:avLst/>
          </a:prstGeom>
        </p:spPr>
      </p:pic>
    </p:spTree>
    <p:extLst>
      <p:ext uri="{BB962C8B-B14F-4D97-AF65-F5344CB8AC3E}">
        <p14:creationId xmlns:p14="http://schemas.microsoft.com/office/powerpoint/2010/main" val="3265190687"/>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8"/>
          <p:cNvSpPr>
            <a:spLocks noGrp="1" noChangeArrowheads="1"/>
          </p:cNvSpPr>
          <p:nvPr>
            <p:ph type="title"/>
          </p:nvPr>
        </p:nvSpPr>
        <p:spPr>
          <a:xfrm>
            <a:off x="681924" y="381000"/>
            <a:ext cx="4956875" cy="762000"/>
          </a:xfrm>
          <a:noFill/>
        </p:spPr>
        <p:txBody>
          <a:bodyPr/>
          <a:lstStyle/>
          <a:p>
            <a:r>
              <a:rPr lang="en-US" altLang="en-US" dirty="0"/>
              <a:t>Grounding Path</a:t>
            </a:r>
            <a:endParaRPr lang="en-US" altLang="en-US" sz="1800" b="0" dirty="0"/>
          </a:p>
        </p:txBody>
      </p:sp>
      <p:sp>
        <p:nvSpPr>
          <p:cNvPr id="44037" name="Rectangle 9"/>
          <p:cNvSpPr>
            <a:spLocks noGrp="1" noChangeArrowheads="1"/>
          </p:cNvSpPr>
          <p:nvPr>
            <p:ph type="body" sz="half" idx="1"/>
          </p:nvPr>
        </p:nvSpPr>
        <p:spPr>
          <a:xfrm>
            <a:off x="533400" y="1218533"/>
            <a:ext cx="5562600" cy="4525963"/>
          </a:xfrm>
          <a:noFill/>
        </p:spPr>
        <p:txBody>
          <a:bodyPr/>
          <a:lstStyle/>
          <a:p>
            <a:pPr marL="0" indent="0">
              <a:lnSpc>
                <a:spcPct val="90000"/>
              </a:lnSpc>
            </a:pPr>
            <a:r>
              <a:rPr lang="en-US" altLang="en-US" dirty="0"/>
              <a:t> Path to ground from circuits</a:t>
            </a:r>
          </a:p>
          <a:p>
            <a:pPr lvl="1">
              <a:lnSpc>
                <a:spcPct val="90000"/>
              </a:lnSpc>
            </a:pPr>
            <a:endParaRPr lang="en-US" altLang="en-US" sz="800" dirty="0"/>
          </a:p>
          <a:p>
            <a:pPr lvl="1">
              <a:lnSpc>
                <a:spcPct val="150000"/>
              </a:lnSpc>
            </a:pPr>
            <a:r>
              <a:rPr lang="en-US" altLang="en-US" dirty="0"/>
              <a:t>Permanent</a:t>
            </a:r>
          </a:p>
          <a:p>
            <a:pPr lvl="1">
              <a:lnSpc>
                <a:spcPct val="150000"/>
              </a:lnSpc>
            </a:pPr>
            <a:r>
              <a:rPr lang="en-US" altLang="en-US" dirty="0"/>
              <a:t>Continuous, </a:t>
            </a:r>
            <a:r>
              <a:rPr lang="en-US" altLang="en-US" b="1" i="1" dirty="0"/>
              <a:t>and</a:t>
            </a:r>
          </a:p>
          <a:p>
            <a:pPr lvl="1">
              <a:lnSpc>
                <a:spcPct val="150000"/>
              </a:lnSpc>
            </a:pPr>
            <a:r>
              <a:rPr lang="en-US" altLang="en-US" dirty="0"/>
              <a:t>Effective</a:t>
            </a:r>
          </a:p>
        </p:txBody>
      </p:sp>
      <p:sp>
        <p:nvSpPr>
          <p:cNvPr id="44038" name="Rectangle 18"/>
          <p:cNvSpPr>
            <a:spLocks noChangeArrowheads="1"/>
          </p:cNvSpPr>
          <p:nvPr/>
        </p:nvSpPr>
        <p:spPr bwMode="auto">
          <a:xfrm>
            <a:off x="6915150" y="533400"/>
            <a:ext cx="174278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1800" u="none" dirty="0">
                <a:latin typeface="Avenir Next LT Pro" panose="020B0504020202020204" pitchFamily="34" charset="0"/>
              </a:rPr>
              <a:t>1910.304(g)(5)</a:t>
            </a:r>
          </a:p>
        </p:txBody>
      </p:sp>
      <p:pic>
        <p:nvPicPr>
          <p:cNvPr id="6" name="Picture 6" descr="C:\Users\cthunter1.EADS\Documents\000 PROJECTS\PPT REVIEW\2015\01 Const Ind\06 ELECTRICAL\ELGrdPin314877697.jpg"/>
          <p:cNvPicPr>
            <a:picLocks noChangeAspect="1" noChangeArrowheads="1"/>
          </p:cNvPicPr>
          <p:nvPr/>
        </p:nvPicPr>
        <p:blipFill>
          <a:blip r:embed="rId3" cstate="email">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a:ext>
            </a:extLst>
          </a:blip>
          <a:srcRect/>
          <a:stretch>
            <a:fillRect/>
          </a:stretch>
        </p:blipFill>
        <p:spPr bwMode="auto">
          <a:xfrm>
            <a:off x="3759200" y="2450419"/>
            <a:ext cx="46736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0742287"/>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609600" y="381000"/>
            <a:ext cx="8458200" cy="1098550"/>
          </a:xfrm>
        </p:spPr>
        <p:txBody>
          <a:bodyPr/>
          <a:lstStyle/>
          <a:p>
            <a:r>
              <a:rPr lang="en-US" altLang="en-US" dirty="0"/>
              <a:t>Electrical Hazards </a:t>
            </a:r>
            <a:br>
              <a:rPr lang="en-US" altLang="en-US" dirty="0"/>
            </a:br>
            <a:endParaRPr lang="en-US" altLang="en-US" dirty="0"/>
          </a:p>
        </p:txBody>
      </p:sp>
      <p:sp>
        <p:nvSpPr>
          <p:cNvPr id="6147" name="Rectangle 3"/>
          <p:cNvSpPr>
            <a:spLocks noGrp="1" noChangeArrowheads="1"/>
          </p:cNvSpPr>
          <p:nvPr>
            <p:ph type="body" idx="1"/>
          </p:nvPr>
        </p:nvSpPr>
        <p:spPr>
          <a:xfrm>
            <a:off x="533400" y="1295401"/>
            <a:ext cx="5029200" cy="4191000"/>
          </a:xfrm>
        </p:spPr>
        <p:txBody>
          <a:bodyPr/>
          <a:lstStyle/>
          <a:p>
            <a:r>
              <a:rPr lang="en-US" altLang="en-US" sz="2400" dirty="0"/>
              <a:t>Explosions are caused when electricity provides a source of ignition for an explosive mixture in the atmosphere</a:t>
            </a:r>
          </a:p>
          <a:p>
            <a:endParaRPr lang="en-US" altLang="en-US" sz="800" dirty="0"/>
          </a:p>
          <a:p>
            <a:r>
              <a:rPr lang="en-US" altLang="en-US" sz="2400" dirty="0"/>
              <a:t>Fires are caused by overloading circuits or excessive current flowing through faulty wiring; setting fire to insulation and surrounding materials</a:t>
            </a:r>
          </a:p>
          <a:p>
            <a:endParaRPr lang="en-US" altLang="en-US" sz="2400" dirty="0"/>
          </a:p>
        </p:txBody>
      </p:sp>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84354" y="1295401"/>
            <a:ext cx="2606576" cy="4633912"/>
          </a:xfrm>
          <a:prstGeom prst="rect">
            <a:avLst/>
          </a:prstGeom>
        </p:spPr>
      </p:pic>
    </p:spTree>
    <p:extLst>
      <p:ext uri="{BB962C8B-B14F-4D97-AF65-F5344CB8AC3E}">
        <p14:creationId xmlns:p14="http://schemas.microsoft.com/office/powerpoint/2010/main" val="942064"/>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533400" y="381000"/>
            <a:ext cx="8229600" cy="609600"/>
          </a:xfrm>
        </p:spPr>
        <p:txBody>
          <a:bodyPr>
            <a:normAutofit fontScale="90000"/>
          </a:bodyPr>
          <a:lstStyle/>
          <a:p>
            <a:r>
              <a:rPr lang="en-US" altLang="en-US" dirty="0"/>
              <a:t>Grounding Path</a:t>
            </a:r>
            <a:r>
              <a:rPr lang="en-US" altLang="en-US" sz="4000" dirty="0"/>
              <a:t>                            </a:t>
            </a:r>
            <a:r>
              <a:rPr lang="en-US" altLang="en-US" sz="2000" b="0" dirty="0">
                <a:solidFill>
                  <a:schemeClr val="tx1"/>
                </a:solidFill>
                <a:latin typeface="Avenir Next LT Pro" panose="020B0504020202020204" pitchFamily="34" charset="0"/>
              </a:rPr>
              <a:t>1910.304(g)(6)(iii)</a:t>
            </a:r>
          </a:p>
        </p:txBody>
      </p:sp>
      <p:sp>
        <p:nvSpPr>
          <p:cNvPr id="45059" name="Rectangle 3"/>
          <p:cNvSpPr>
            <a:spLocks noGrp="1" noChangeArrowheads="1"/>
          </p:cNvSpPr>
          <p:nvPr>
            <p:ph type="body" sz="half" idx="1"/>
          </p:nvPr>
        </p:nvSpPr>
        <p:spPr>
          <a:xfrm>
            <a:off x="533400" y="1252551"/>
            <a:ext cx="5216338" cy="4745293"/>
          </a:xfrm>
        </p:spPr>
        <p:txBody>
          <a:bodyPr>
            <a:normAutofit fontScale="92500" lnSpcReduction="10000"/>
          </a:bodyPr>
          <a:lstStyle/>
          <a:p>
            <a:pPr marL="0" indent="0"/>
            <a:r>
              <a:rPr lang="en-US" altLang="en-US" sz="2400" dirty="0"/>
              <a:t> Frames of electric ranges</a:t>
            </a:r>
          </a:p>
          <a:p>
            <a:pPr marL="0" indent="0"/>
            <a:endParaRPr lang="en-US" altLang="en-US" sz="2000" dirty="0"/>
          </a:p>
          <a:p>
            <a:pPr marL="0" indent="0"/>
            <a:r>
              <a:rPr lang="en-US" altLang="en-US" sz="2400" dirty="0"/>
              <a:t> Wall-mounted ovens   </a:t>
            </a:r>
          </a:p>
          <a:p>
            <a:pPr marL="0" indent="0"/>
            <a:endParaRPr lang="en-US" altLang="en-US" sz="2000" dirty="0"/>
          </a:p>
          <a:p>
            <a:pPr marL="0" indent="0"/>
            <a:r>
              <a:rPr lang="en-US" altLang="en-US" sz="2400" dirty="0"/>
              <a:t> Counter-mounted cooking units</a:t>
            </a:r>
          </a:p>
          <a:p>
            <a:pPr marL="0" indent="0"/>
            <a:endParaRPr lang="en-US" altLang="en-US" sz="2000" dirty="0"/>
          </a:p>
          <a:p>
            <a:pPr marL="0" indent="0"/>
            <a:r>
              <a:rPr lang="en-US" altLang="en-US" sz="2400" dirty="0"/>
              <a:t> Clothes dryers</a:t>
            </a:r>
          </a:p>
          <a:p>
            <a:pPr marL="0" indent="0"/>
            <a:endParaRPr lang="en-US" altLang="en-US" sz="2000" dirty="0"/>
          </a:p>
          <a:p>
            <a:pPr marL="0" indent="0"/>
            <a:r>
              <a:rPr lang="en-US" altLang="en-US" sz="2400" dirty="0"/>
              <a:t> Metal outlet or junction boxes </a:t>
            </a:r>
          </a:p>
          <a:p>
            <a:pPr marL="0" indent="0">
              <a:buFont typeface="Wingdings" panose="05000000000000000000" pitchFamily="2" charset="2"/>
              <a:buNone/>
            </a:pPr>
            <a:r>
              <a:rPr lang="en-US" altLang="en-US" sz="2400" dirty="0"/>
              <a:t>   that are part of the circuit for  </a:t>
            </a:r>
          </a:p>
          <a:p>
            <a:pPr marL="0" indent="0">
              <a:buFont typeface="Wingdings" panose="05000000000000000000" pitchFamily="2" charset="2"/>
              <a:buNone/>
            </a:pPr>
            <a:r>
              <a:rPr lang="en-US" altLang="en-US" sz="2400" dirty="0"/>
              <a:t>   these appliances </a:t>
            </a:r>
          </a:p>
          <a:p>
            <a:pPr marL="0" indent="0">
              <a:buFont typeface="Wingdings" panose="05000000000000000000" pitchFamily="2" charset="2"/>
              <a:buNone/>
            </a:pPr>
            <a:endParaRPr lang="en-US" altLang="en-US" sz="2400" dirty="0"/>
          </a:p>
          <a:p>
            <a:pPr marL="0" indent="0">
              <a:buFont typeface="Wingdings" panose="05000000000000000000" pitchFamily="2" charset="2"/>
              <a:buNone/>
            </a:pPr>
            <a:r>
              <a:rPr lang="en-US" altLang="en-US" sz="2400" dirty="0"/>
              <a:t>……</a:t>
            </a:r>
            <a:r>
              <a:rPr lang="en-US" altLang="en-US" sz="2400" i="1" dirty="0"/>
              <a:t>shall be grounded</a:t>
            </a:r>
          </a:p>
        </p:txBody>
      </p:sp>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49738" y="1364558"/>
            <a:ext cx="2632262" cy="4462449"/>
          </a:xfrm>
          <a:prstGeom prst="rect">
            <a:avLst/>
          </a:prstGeom>
        </p:spPr>
      </p:pic>
    </p:spTree>
    <p:extLst>
      <p:ext uri="{BB962C8B-B14F-4D97-AF65-F5344CB8AC3E}">
        <p14:creationId xmlns:p14="http://schemas.microsoft.com/office/powerpoint/2010/main" val="2217624575"/>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73539" y="1381984"/>
            <a:ext cx="2456111" cy="4366419"/>
          </a:xfrm>
          <a:prstGeom prst="rect">
            <a:avLst/>
          </a:prstGeom>
        </p:spPr>
      </p:pic>
      <p:sp>
        <p:nvSpPr>
          <p:cNvPr id="46083" name="Rectangle 2"/>
          <p:cNvSpPr>
            <a:spLocks noGrp="1" noChangeArrowheads="1"/>
          </p:cNvSpPr>
          <p:nvPr>
            <p:ph type="title"/>
          </p:nvPr>
        </p:nvSpPr>
        <p:spPr>
          <a:xfrm>
            <a:off x="609600" y="152400"/>
            <a:ext cx="6248400" cy="1036638"/>
          </a:xfrm>
        </p:spPr>
        <p:txBody>
          <a:bodyPr>
            <a:normAutofit/>
          </a:bodyPr>
          <a:lstStyle/>
          <a:p>
            <a:r>
              <a:rPr lang="en-US" altLang="en-US" sz="2800" dirty="0"/>
              <a:t>Wiring Methods, Components, and Equipment</a:t>
            </a:r>
            <a:endParaRPr lang="en-US" altLang="en-US" sz="2800" b="0" dirty="0"/>
          </a:p>
        </p:txBody>
      </p:sp>
      <p:sp>
        <p:nvSpPr>
          <p:cNvPr id="46084" name="Rectangle 3"/>
          <p:cNvSpPr>
            <a:spLocks noGrp="1" noChangeArrowheads="1"/>
          </p:cNvSpPr>
          <p:nvPr>
            <p:ph type="body" idx="1"/>
          </p:nvPr>
        </p:nvSpPr>
        <p:spPr>
          <a:xfrm>
            <a:off x="533400" y="1189038"/>
            <a:ext cx="5486400" cy="4525962"/>
          </a:xfrm>
        </p:spPr>
        <p:txBody>
          <a:bodyPr/>
          <a:lstStyle/>
          <a:p>
            <a:r>
              <a:rPr lang="en-US" altLang="en-US" dirty="0"/>
              <a:t>Cabinets, boxes, and fittings</a:t>
            </a:r>
          </a:p>
          <a:p>
            <a:endParaRPr lang="en-US" altLang="en-US" sz="800" dirty="0"/>
          </a:p>
          <a:p>
            <a:pPr lvl="1"/>
            <a:r>
              <a:rPr lang="en-US" altLang="en-US" dirty="0"/>
              <a:t>Conductors entering boxes, cabinets, or fittings shall be protected from abrasion</a:t>
            </a:r>
          </a:p>
          <a:p>
            <a:pPr lvl="1"/>
            <a:endParaRPr lang="en-US" altLang="en-US" sz="2000" dirty="0"/>
          </a:p>
          <a:p>
            <a:pPr lvl="1"/>
            <a:r>
              <a:rPr lang="en-US" altLang="en-US" dirty="0"/>
              <a:t>Openings through which conductors enter shall be effectively closed</a:t>
            </a:r>
          </a:p>
          <a:p>
            <a:pPr lvl="1"/>
            <a:endParaRPr lang="en-US" altLang="en-US" dirty="0"/>
          </a:p>
          <a:p>
            <a:pPr lvl="1"/>
            <a:r>
              <a:rPr lang="en-US" altLang="en-US" dirty="0"/>
              <a:t>Each cable shall be secured</a:t>
            </a:r>
          </a:p>
        </p:txBody>
      </p:sp>
      <p:sp>
        <p:nvSpPr>
          <p:cNvPr id="46086" name="Rectangle 9"/>
          <p:cNvSpPr>
            <a:spLocks noChangeArrowheads="1"/>
          </p:cNvSpPr>
          <p:nvPr/>
        </p:nvSpPr>
        <p:spPr bwMode="auto">
          <a:xfrm>
            <a:off x="6934200" y="609600"/>
            <a:ext cx="17443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1800" u="none" dirty="0">
                <a:latin typeface="Avenir Next LT Pro" panose="020B0504020202020204" pitchFamily="34" charset="0"/>
              </a:rPr>
              <a:t>1910.305(b)(1)</a:t>
            </a:r>
          </a:p>
        </p:txBody>
      </p:sp>
      <p:cxnSp>
        <p:nvCxnSpPr>
          <p:cNvPr id="4" name="Straight Arrow Connector 3"/>
          <p:cNvCxnSpPr/>
          <p:nvPr/>
        </p:nvCxnSpPr>
        <p:spPr bwMode="auto">
          <a:xfrm flipV="1">
            <a:off x="5372100" y="5538592"/>
            <a:ext cx="1295400" cy="152400"/>
          </a:xfrm>
          <a:prstGeom prst="straightConnector1">
            <a:avLst/>
          </a:prstGeom>
          <a:solidFill>
            <a:schemeClr val="accent1"/>
          </a:solidFill>
          <a:ln w="57150" cap="flat" cmpd="sng" algn="ctr">
            <a:solidFill>
              <a:schemeClr val="accent6"/>
            </a:solidFill>
            <a:prstDash val="solid"/>
            <a:round/>
            <a:headEnd type="none" w="sm" len="sm"/>
            <a:tailEnd type="triangle"/>
          </a:ln>
          <a:effectLst/>
        </p:spPr>
      </p:cxnSp>
    </p:spTree>
    <p:extLst>
      <p:ext uri="{BB962C8B-B14F-4D97-AF65-F5344CB8AC3E}">
        <p14:creationId xmlns:p14="http://schemas.microsoft.com/office/powerpoint/2010/main" val="1257662470"/>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3"/>
          <p:cNvSpPr>
            <a:spLocks noGrp="1" noChangeArrowheads="1"/>
          </p:cNvSpPr>
          <p:nvPr>
            <p:ph type="body" idx="1"/>
          </p:nvPr>
        </p:nvSpPr>
        <p:spPr>
          <a:xfrm>
            <a:off x="533400" y="1224366"/>
            <a:ext cx="8153400" cy="4444597"/>
          </a:xfrm>
        </p:spPr>
        <p:txBody>
          <a:bodyPr/>
          <a:lstStyle/>
          <a:p>
            <a:r>
              <a:rPr lang="en-US" altLang="en-US" dirty="0"/>
              <a:t>Enclosures for damp locations shall be installed so as to prevent moisture or water from entering and accumulating</a:t>
            </a:r>
          </a:p>
          <a:p>
            <a:endParaRPr lang="en-US" altLang="en-US" dirty="0"/>
          </a:p>
        </p:txBody>
      </p:sp>
      <p:sp>
        <p:nvSpPr>
          <p:cNvPr id="47109" name="Rectangle 11"/>
          <p:cNvSpPr>
            <a:spLocks noGrp="1" noChangeArrowheads="1"/>
          </p:cNvSpPr>
          <p:nvPr>
            <p:ph type="title"/>
          </p:nvPr>
        </p:nvSpPr>
        <p:spPr>
          <a:xfrm>
            <a:off x="609600" y="152400"/>
            <a:ext cx="6400800" cy="1071966"/>
          </a:xfrm>
          <a:noFill/>
        </p:spPr>
        <p:txBody>
          <a:bodyPr>
            <a:normAutofit/>
          </a:bodyPr>
          <a:lstStyle/>
          <a:p>
            <a:r>
              <a:rPr lang="en-US" altLang="en-US" sz="2800" dirty="0"/>
              <a:t>Wiring Methods, Components, and Equipment</a:t>
            </a:r>
          </a:p>
        </p:txBody>
      </p:sp>
      <p:sp>
        <p:nvSpPr>
          <p:cNvPr id="47110" name="Rectangle 12"/>
          <p:cNvSpPr>
            <a:spLocks noChangeArrowheads="1"/>
          </p:cNvSpPr>
          <p:nvPr/>
        </p:nvSpPr>
        <p:spPr bwMode="auto">
          <a:xfrm>
            <a:off x="6915150" y="609600"/>
            <a:ext cx="172835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1800" u="none" dirty="0">
                <a:latin typeface="Avenir Next LT Pro" panose="020B0504020202020204" pitchFamily="34" charset="0"/>
              </a:rPr>
              <a:t>1910.305(e)(1)</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38300" y="2547938"/>
            <a:ext cx="5791200" cy="3257550"/>
          </a:xfrm>
          <a:prstGeom prst="rect">
            <a:avLst/>
          </a:prstGeom>
        </p:spPr>
      </p:pic>
    </p:spTree>
    <p:extLst>
      <p:ext uri="{BB962C8B-B14F-4D97-AF65-F5344CB8AC3E}">
        <p14:creationId xmlns:p14="http://schemas.microsoft.com/office/powerpoint/2010/main" val="3697860475"/>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p:cNvSpPr>
            <a:spLocks noGrp="1" noChangeArrowheads="1"/>
          </p:cNvSpPr>
          <p:nvPr>
            <p:ph type="body" idx="1"/>
          </p:nvPr>
        </p:nvSpPr>
        <p:spPr>
          <a:xfrm>
            <a:off x="533400" y="1272365"/>
            <a:ext cx="8610600" cy="4724400"/>
          </a:xfrm>
        </p:spPr>
        <p:txBody>
          <a:bodyPr>
            <a:normAutofit fontScale="92500" lnSpcReduction="20000"/>
          </a:bodyPr>
          <a:lstStyle/>
          <a:p>
            <a:pPr>
              <a:lnSpc>
                <a:spcPct val="90000"/>
              </a:lnSpc>
            </a:pPr>
            <a:r>
              <a:rPr lang="en-US" altLang="en-US" dirty="0"/>
              <a:t>Flexible cords and cables can be used for:</a:t>
            </a:r>
          </a:p>
          <a:p>
            <a:pPr>
              <a:lnSpc>
                <a:spcPct val="90000"/>
              </a:lnSpc>
            </a:pPr>
            <a:endParaRPr lang="en-US" altLang="en-US" sz="200" dirty="0"/>
          </a:p>
          <a:p>
            <a:pPr lvl="1">
              <a:lnSpc>
                <a:spcPct val="90000"/>
              </a:lnSpc>
            </a:pPr>
            <a:r>
              <a:rPr lang="en-US" altLang="en-US" sz="2200" i="0" dirty="0"/>
              <a:t>Pendants</a:t>
            </a:r>
          </a:p>
          <a:p>
            <a:pPr lvl="1">
              <a:lnSpc>
                <a:spcPct val="90000"/>
              </a:lnSpc>
            </a:pPr>
            <a:endParaRPr lang="en-US" altLang="en-US" sz="200" dirty="0"/>
          </a:p>
          <a:p>
            <a:pPr lvl="1">
              <a:lnSpc>
                <a:spcPct val="90000"/>
              </a:lnSpc>
            </a:pPr>
            <a:r>
              <a:rPr lang="en-US" altLang="en-US" sz="2200" i="0" dirty="0"/>
              <a:t>Wiring of fixtures</a:t>
            </a:r>
          </a:p>
          <a:p>
            <a:pPr lvl="1">
              <a:lnSpc>
                <a:spcPct val="90000"/>
              </a:lnSpc>
            </a:pPr>
            <a:endParaRPr lang="en-US" altLang="en-US" sz="200" i="0" dirty="0"/>
          </a:p>
          <a:p>
            <a:pPr lvl="1">
              <a:lnSpc>
                <a:spcPct val="90000"/>
              </a:lnSpc>
            </a:pPr>
            <a:r>
              <a:rPr lang="en-US" altLang="en-US" sz="2200" i="0" dirty="0"/>
              <a:t>Connection of portable lamps or appliances </a:t>
            </a:r>
          </a:p>
          <a:p>
            <a:pPr lvl="1">
              <a:lnSpc>
                <a:spcPct val="90000"/>
              </a:lnSpc>
            </a:pPr>
            <a:endParaRPr lang="en-US" altLang="en-US" sz="200" i="0" dirty="0"/>
          </a:p>
          <a:p>
            <a:pPr lvl="1">
              <a:lnSpc>
                <a:spcPct val="90000"/>
              </a:lnSpc>
            </a:pPr>
            <a:r>
              <a:rPr lang="en-US" altLang="en-US" sz="2200" i="0" dirty="0"/>
              <a:t>Portable and mobile signs </a:t>
            </a:r>
          </a:p>
          <a:p>
            <a:pPr lvl="1">
              <a:lnSpc>
                <a:spcPct val="90000"/>
              </a:lnSpc>
            </a:pPr>
            <a:endParaRPr lang="en-US" altLang="en-US" sz="200" i="0" dirty="0"/>
          </a:p>
          <a:p>
            <a:pPr lvl="1">
              <a:lnSpc>
                <a:spcPct val="90000"/>
              </a:lnSpc>
            </a:pPr>
            <a:r>
              <a:rPr lang="en-US" altLang="en-US" sz="2200" i="0" dirty="0"/>
              <a:t>Elevator cables </a:t>
            </a:r>
          </a:p>
          <a:p>
            <a:pPr lvl="1">
              <a:lnSpc>
                <a:spcPct val="90000"/>
              </a:lnSpc>
            </a:pPr>
            <a:endParaRPr lang="en-US" altLang="en-US" sz="200" i="0" dirty="0"/>
          </a:p>
          <a:p>
            <a:pPr lvl="1">
              <a:lnSpc>
                <a:spcPct val="90000"/>
              </a:lnSpc>
            </a:pPr>
            <a:r>
              <a:rPr lang="en-US" altLang="en-US" sz="2200" i="0" dirty="0"/>
              <a:t>Wiring of cranes and hoists</a:t>
            </a:r>
          </a:p>
          <a:p>
            <a:pPr lvl="1">
              <a:lnSpc>
                <a:spcPct val="90000"/>
              </a:lnSpc>
            </a:pPr>
            <a:endParaRPr lang="en-US" altLang="en-US" sz="200" i="0" dirty="0"/>
          </a:p>
          <a:p>
            <a:pPr lvl="1">
              <a:lnSpc>
                <a:spcPct val="90000"/>
              </a:lnSpc>
            </a:pPr>
            <a:r>
              <a:rPr lang="en-US" altLang="en-US" sz="2200" i="0" dirty="0"/>
              <a:t>Connection of stationary equipment</a:t>
            </a:r>
          </a:p>
          <a:p>
            <a:pPr lvl="1">
              <a:lnSpc>
                <a:spcPct val="90000"/>
              </a:lnSpc>
            </a:pPr>
            <a:endParaRPr lang="en-US" altLang="en-US" sz="200" i="0" dirty="0"/>
          </a:p>
          <a:p>
            <a:pPr lvl="1">
              <a:lnSpc>
                <a:spcPct val="90000"/>
              </a:lnSpc>
            </a:pPr>
            <a:r>
              <a:rPr lang="en-US" altLang="en-US" sz="2200" dirty="0"/>
              <a:t>Prevention of transmission of noise or vibration</a:t>
            </a:r>
          </a:p>
          <a:p>
            <a:pPr lvl="1">
              <a:lnSpc>
                <a:spcPct val="90000"/>
              </a:lnSpc>
            </a:pPr>
            <a:endParaRPr lang="en-US" altLang="en-US" sz="200" dirty="0"/>
          </a:p>
          <a:p>
            <a:pPr lvl="1">
              <a:lnSpc>
                <a:spcPct val="90000"/>
              </a:lnSpc>
            </a:pPr>
            <a:r>
              <a:rPr lang="en-US" altLang="en-US" sz="2200" i="0" dirty="0"/>
              <a:t>Appliances where the fastening means and mechanical connections are designe</a:t>
            </a:r>
            <a:r>
              <a:rPr lang="en-US" altLang="en-US" sz="2200" dirty="0"/>
              <a:t>d for maintenance or repair</a:t>
            </a:r>
          </a:p>
          <a:p>
            <a:pPr lvl="1">
              <a:lnSpc>
                <a:spcPct val="90000"/>
              </a:lnSpc>
            </a:pPr>
            <a:endParaRPr lang="en-US" altLang="en-US" sz="200" dirty="0"/>
          </a:p>
          <a:p>
            <a:pPr lvl="1">
              <a:lnSpc>
                <a:spcPct val="90000"/>
              </a:lnSpc>
            </a:pPr>
            <a:r>
              <a:rPr lang="en-US" altLang="en-US" sz="2200" i="0" dirty="0"/>
              <a:t>Data processing cables</a:t>
            </a:r>
          </a:p>
          <a:p>
            <a:pPr lvl="1">
              <a:lnSpc>
                <a:spcPct val="90000"/>
              </a:lnSpc>
            </a:pPr>
            <a:endParaRPr lang="en-US" altLang="en-US" sz="200" i="0" dirty="0"/>
          </a:p>
          <a:p>
            <a:pPr lvl="1">
              <a:lnSpc>
                <a:spcPct val="90000"/>
              </a:lnSpc>
            </a:pPr>
            <a:r>
              <a:rPr lang="en-US" altLang="en-US" sz="2200" dirty="0"/>
              <a:t>Connection of moving parts</a:t>
            </a:r>
          </a:p>
          <a:p>
            <a:pPr lvl="1">
              <a:lnSpc>
                <a:spcPct val="90000"/>
              </a:lnSpc>
            </a:pPr>
            <a:endParaRPr lang="en-US" altLang="en-US" sz="200" dirty="0"/>
          </a:p>
          <a:p>
            <a:pPr lvl="1">
              <a:lnSpc>
                <a:spcPct val="90000"/>
              </a:lnSpc>
            </a:pPr>
            <a:r>
              <a:rPr lang="en-US" altLang="en-US" sz="2200" i="0" dirty="0"/>
              <a:t>Temporary wiring</a:t>
            </a:r>
          </a:p>
        </p:txBody>
      </p:sp>
      <p:sp>
        <p:nvSpPr>
          <p:cNvPr id="48133" name="Rectangle 10"/>
          <p:cNvSpPr>
            <a:spLocks noChangeArrowheads="1"/>
          </p:cNvSpPr>
          <p:nvPr/>
        </p:nvSpPr>
        <p:spPr bwMode="auto">
          <a:xfrm>
            <a:off x="6584950" y="609600"/>
            <a:ext cx="199605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1800" u="none" dirty="0">
                <a:latin typeface="Avenir Next LT Pro" panose="020B0504020202020204" pitchFamily="34" charset="0"/>
              </a:rPr>
              <a:t>1910.305(g)(1)(ii)</a:t>
            </a:r>
          </a:p>
        </p:txBody>
      </p:sp>
      <p:sp>
        <p:nvSpPr>
          <p:cNvPr id="48134" name="Rectangle 12"/>
          <p:cNvSpPr>
            <a:spLocks noGrp="1" noChangeArrowheads="1"/>
          </p:cNvSpPr>
          <p:nvPr>
            <p:ph type="title"/>
          </p:nvPr>
        </p:nvSpPr>
        <p:spPr>
          <a:xfrm>
            <a:off x="609600" y="152400"/>
            <a:ext cx="6096000" cy="1066800"/>
          </a:xfrm>
          <a:noFill/>
        </p:spPr>
        <p:txBody>
          <a:bodyPr>
            <a:normAutofit/>
          </a:bodyPr>
          <a:lstStyle/>
          <a:p>
            <a:r>
              <a:rPr lang="en-US" altLang="en-US" sz="2800" dirty="0"/>
              <a:t>Wiring Methods, Components, and Equipment</a:t>
            </a:r>
          </a:p>
        </p:txBody>
      </p:sp>
    </p:spTree>
    <p:extLst>
      <p:ext uri="{BB962C8B-B14F-4D97-AF65-F5344CB8AC3E}">
        <p14:creationId xmlns:p14="http://schemas.microsoft.com/office/powerpoint/2010/main" val="552321540"/>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3" name="Rectangle 10"/>
          <p:cNvSpPr>
            <a:spLocks noChangeArrowheads="1"/>
          </p:cNvSpPr>
          <p:nvPr/>
        </p:nvSpPr>
        <p:spPr bwMode="auto">
          <a:xfrm>
            <a:off x="6661150" y="609600"/>
            <a:ext cx="199605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1800" u="none" dirty="0">
                <a:latin typeface="Avenir Next LT Pro" panose="020B0504020202020204" pitchFamily="34" charset="0"/>
              </a:rPr>
              <a:t>1910.305(g)(1)(ii)</a:t>
            </a:r>
          </a:p>
        </p:txBody>
      </p:sp>
      <p:sp>
        <p:nvSpPr>
          <p:cNvPr id="48134" name="Rectangle 12"/>
          <p:cNvSpPr>
            <a:spLocks noGrp="1" noChangeArrowheads="1"/>
          </p:cNvSpPr>
          <p:nvPr>
            <p:ph type="title"/>
          </p:nvPr>
        </p:nvSpPr>
        <p:spPr>
          <a:xfrm>
            <a:off x="609600" y="152400"/>
            <a:ext cx="6096000" cy="1040969"/>
          </a:xfrm>
          <a:noFill/>
        </p:spPr>
        <p:txBody>
          <a:bodyPr>
            <a:normAutofit/>
          </a:bodyPr>
          <a:lstStyle/>
          <a:p>
            <a:r>
              <a:rPr lang="en-US" altLang="en-US" sz="2800" dirty="0"/>
              <a:t>Wiring Methods, Components, and Equipment</a:t>
            </a:r>
          </a:p>
        </p:txBody>
      </p:sp>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2057400" y="2324099"/>
            <a:ext cx="6400800" cy="3600450"/>
          </a:xfrm>
          <a:prstGeom prst="rect">
            <a:avLst/>
          </a:prstGeom>
        </p:spPr>
      </p:pic>
      <p:sp>
        <p:nvSpPr>
          <p:cNvPr id="3" name="Content Placeholder 2"/>
          <p:cNvSpPr>
            <a:spLocks noGrp="1"/>
          </p:cNvSpPr>
          <p:nvPr>
            <p:ph idx="1"/>
          </p:nvPr>
        </p:nvSpPr>
        <p:spPr>
          <a:xfrm>
            <a:off x="526026" y="1436132"/>
            <a:ext cx="7696200" cy="319088"/>
          </a:xfrm>
        </p:spPr>
        <p:txBody>
          <a:bodyPr>
            <a:noAutofit/>
          </a:bodyPr>
          <a:lstStyle/>
          <a:p>
            <a:pPr marL="0" indent="0">
              <a:buNone/>
            </a:pPr>
            <a:r>
              <a:rPr lang="en-US" sz="2800" dirty="0"/>
              <a:t>Can you use an extension cord for this?</a:t>
            </a:r>
          </a:p>
        </p:txBody>
      </p:sp>
    </p:spTree>
    <p:extLst>
      <p:ext uri="{BB962C8B-B14F-4D97-AF65-F5344CB8AC3E}">
        <p14:creationId xmlns:p14="http://schemas.microsoft.com/office/powerpoint/2010/main" val="4120198443"/>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10"/>
          <p:cNvSpPr>
            <a:spLocks noGrp="1" noChangeArrowheads="1"/>
          </p:cNvSpPr>
          <p:nvPr>
            <p:ph type="body" idx="1"/>
          </p:nvPr>
        </p:nvSpPr>
        <p:spPr>
          <a:xfrm>
            <a:off x="533400" y="1228365"/>
            <a:ext cx="7924800" cy="4525963"/>
          </a:xfrm>
          <a:noFill/>
        </p:spPr>
        <p:txBody>
          <a:bodyPr/>
          <a:lstStyle/>
          <a:p>
            <a:r>
              <a:rPr lang="en-US" altLang="en-US" dirty="0"/>
              <a:t>Flexible cords and cables may not be used when run through holes</a:t>
            </a:r>
            <a:r>
              <a:rPr lang="en-US" altLang="en-US" sz="3200" dirty="0"/>
              <a:t> </a:t>
            </a:r>
            <a:r>
              <a:rPr lang="en-US" altLang="en-US" dirty="0"/>
              <a:t>in walls, ceilings or floors</a:t>
            </a:r>
          </a:p>
        </p:txBody>
      </p:sp>
      <p:sp>
        <p:nvSpPr>
          <p:cNvPr id="49156" name="Rectangle 11"/>
          <p:cNvSpPr>
            <a:spLocks noChangeArrowheads="1"/>
          </p:cNvSpPr>
          <p:nvPr/>
        </p:nvSpPr>
        <p:spPr bwMode="gray">
          <a:xfrm>
            <a:off x="609600" y="152400"/>
            <a:ext cx="6096000"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2800" b="1" u="none" dirty="0">
                <a:solidFill>
                  <a:srgbClr val="102447"/>
                </a:solidFill>
                <a:latin typeface="Avenir Next LT Pro Demi" panose="020B0704020202020204" pitchFamily="34" charset="0"/>
              </a:rPr>
              <a:t>Wiring Methods, Components, and Equipment</a:t>
            </a:r>
          </a:p>
        </p:txBody>
      </p:sp>
      <p:sp>
        <p:nvSpPr>
          <p:cNvPr id="49157" name="Rectangle 12"/>
          <p:cNvSpPr>
            <a:spLocks noChangeArrowheads="1"/>
          </p:cNvSpPr>
          <p:nvPr/>
        </p:nvSpPr>
        <p:spPr bwMode="auto">
          <a:xfrm>
            <a:off x="6264122" y="704844"/>
            <a:ext cx="233910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1800" u="none" dirty="0">
                <a:latin typeface="Avenir Next LT Pro" panose="020B0504020202020204" pitchFamily="34" charset="0"/>
              </a:rPr>
              <a:t>1910.305(g)(1)(iv)(B)</a:t>
            </a:r>
          </a:p>
        </p:txBody>
      </p:sp>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3124200" y="2529446"/>
            <a:ext cx="5334000" cy="3392030"/>
          </a:xfrm>
          <a:prstGeom prst="rect">
            <a:avLst/>
          </a:prstGeom>
        </p:spPr>
      </p:pic>
    </p:spTree>
    <p:extLst>
      <p:ext uri="{BB962C8B-B14F-4D97-AF65-F5344CB8AC3E}">
        <p14:creationId xmlns:p14="http://schemas.microsoft.com/office/powerpoint/2010/main" val="3466886508"/>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3"/>
          <p:cNvSpPr>
            <a:spLocks noGrp="1" noChangeArrowheads="1"/>
          </p:cNvSpPr>
          <p:nvPr>
            <p:ph type="body" idx="1"/>
          </p:nvPr>
        </p:nvSpPr>
        <p:spPr>
          <a:xfrm>
            <a:off x="533400" y="1219200"/>
            <a:ext cx="8001000" cy="2895600"/>
          </a:xfrm>
        </p:spPr>
        <p:txBody>
          <a:bodyPr/>
          <a:lstStyle/>
          <a:p>
            <a:r>
              <a:rPr lang="en-US" altLang="en-US" sz="2800" dirty="0"/>
              <a:t>Flexible cords and cables must be connected to devices and fittings</a:t>
            </a:r>
          </a:p>
          <a:p>
            <a:endParaRPr lang="en-US" altLang="en-US" sz="800" dirty="0"/>
          </a:p>
          <a:p>
            <a:pPr lvl="1"/>
            <a:r>
              <a:rPr lang="en-US" altLang="en-US" sz="2400" dirty="0"/>
              <a:t>Strain relief must be provided to prevent pull from being directly transmitted to joints or terminal screws</a:t>
            </a:r>
          </a:p>
        </p:txBody>
      </p:sp>
      <p:sp>
        <p:nvSpPr>
          <p:cNvPr id="50180" name="Rectangle 10"/>
          <p:cNvSpPr>
            <a:spLocks noChangeArrowheads="1"/>
          </p:cNvSpPr>
          <p:nvPr/>
        </p:nvSpPr>
        <p:spPr bwMode="auto">
          <a:xfrm>
            <a:off x="6534150" y="823118"/>
            <a:ext cx="205376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1800" u="none" dirty="0">
                <a:latin typeface="Avenir Next LT Pro" panose="020B0504020202020204" pitchFamily="34" charset="0"/>
              </a:rPr>
              <a:t>1910.305(g)(2)(iii)</a:t>
            </a:r>
          </a:p>
        </p:txBody>
      </p:sp>
      <p:sp>
        <p:nvSpPr>
          <p:cNvPr id="50181" name="Rectangle 11"/>
          <p:cNvSpPr>
            <a:spLocks noChangeArrowheads="1"/>
          </p:cNvSpPr>
          <p:nvPr/>
        </p:nvSpPr>
        <p:spPr bwMode="gray">
          <a:xfrm>
            <a:off x="609600" y="152400"/>
            <a:ext cx="6172200"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2800" b="1" u="none" dirty="0">
                <a:solidFill>
                  <a:srgbClr val="102447"/>
                </a:solidFill>
                <a:latin typeface="Avenir Next LT Pro Demi" panose="020B0704020202020204" pitchFamily="34" charset="0"/>
              </a:rPr>
              <a:t>Wiring Methods, Components, and Equipment</a:t>
            </a:r>
          </a:p>
        </p:txBody>
      </p:sp>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5292238" y="3276600"/>
            <a:ext cx="3004699" cy="2637377"/>
          </a:xfrm>
          <a:prstGeom prst="rect">
            <a:avLst/>
          </a:prstGeom>
        </p:spPr>
      </p:pic>
    </p:spTree>
    <p:extLst>
      <p:ext uri="{BB962C8B-B14F-4D97-AF65-F5344CB8AC3E}">
        <p14:creationId xmlns:p14="http://schemas.microsoft.com/office/powerpoint/2010/main" val="3072955043"/>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3"/>
          <p:cNvSpPr>
            <a:spLocks noGrp="1" noChangeArrowheads="1"/>
          </p:cNvSpPr>
          <p:nvPr>
            <p:ph type="body" idx="1"/>
          </p:nvPr>
        </p:nvSpPr>
        <p:spPr>
          <a:xfrm>
            <a:off x="533400" y="1219200"/>
            <a:ext cx="5105400" cy="4495800"/>
          </a:xfrm>
        </p:spPr>
        <p:txBody>
          <a:bodyPr/>
          <a:lstStyle/>
          <a:p>
            <a:r>
              <a:rPr lang="en-US" altLang="en-US" sz="2800" dirty="0"/>
              <a:t>Wet or damp locations </a:t>
            </a:r>
          </a:p>
          <a:p>
            <a:endParaRPr lang="en-US" altLang="en-US" sz="800" dirty="0"/>
          </a:p>
          <a:p>
            <a:pPr lvl="1"/>
            <a:r>
              <a:rPr lang="en-US" altLang="en-US" sz="2400" dirty="0"/>
              <a:t>A receptacle installed in a wet or damp location shall be suitable for the location</a:t>
            </a:r>
          </a:p>
          <a:p>
            <a:endParaRPr lang="en-US" altLang="en-US" dirty="0"/>
          </a:p>
        </p:txBody>
      </p:sp>
      <p:sp>
        <p:nvSpPr>
          <p:cNvPr id="51204" name="Rectangle 8"/>
          <p:cNvSpPr>
            <a:spLocks noChangeArrowheads="1"/>
          </p:cNvSpPr>
          <p:nvPr/>
        </p:nvSpPr>
        <p:spPr bwMode="auto">
          <a:xfrm>
            <a:off x="6629400" y="746124"/>
            <a:ext cx="197624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1800" u="none" dirty="0">
                <a:latin typeface="Avenir Next LT Pro" panose="020B0504020202020204" pitchFamily="34" charset="0"/>
              </a:rPr>
              <a:t>1910.305(j)(2)(iv)</a:t>
            </a:r>
          </a:p>
        </p:txBody>
      </p:sp>
      <p:sp>
        <p:nvSpPr>
          <p:cNvPr id="51205" name="Rectangle 10"/>
          <p:cNvSpPr>
            <a:spLocks noChangeArrowheads="1"/>
          </p:cNvSpPr>
          <p:nvPr/>
        </p:nvSpPr>
        <p:spPr bwMode="gray">
          <a:xfrm>
            <a:off x="609600" y="152400"/>
            <a:ext cx="6019800"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2800" b="1" u="none" dirty="0">
                <a:solidFill>
                  <a:srgbClr val="102447"/>
                </a:solidFill>
                <a:latin typeface="Avenir Next LT Pro Demi" panose="020B0704020202020204" pitchFamily="34" charset="0"/>
              </a:rPr>
              <a:t>Wiring Methods, Components, and Equipment</a:t>
            </a:r>
          </a:p>
        </p:txBody>
      </p:sp>
      <p:pic>
        <p:nvPicPr>
          <p:cNvPr id="2" name="Picture 1"/>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5893594" y="1308101"/>
            <a:ext cx="2564606" cy="4559299"/>
          </a:xfrm>
          <a:prstGeom prst="rect">
            <a:avLst/>
          </a:prstGeom>
        </p:spPr>
      </p:pic>
    </p:spTree>
    <p:extLst>
      <p:ext uri="{BB962C8B-B14F-4D97-AF65-F5344CB8AC3E}">
        <p14:creationId xmlns:p14="http://schemas.microsoft.com/office/powerpoint/2010/main" val="426382814"/>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533400" y="381000"/>
            <a:ext cx="8458200" cy="549275"/>
          </a:xfrm>
        </p:spPr>
        <p:txBody>
          <a:bodyPr/>
          <a:lstStyle/>
          <a:p>
            <a:r>
              <a:rPr lang="en-US" altLang="en-US" dirty="0"/>
              <a:t>Summary</a:t>
            </a:r>
          </a:p>
        </p:txBody>
      </p:sp>
      <p:sp>
        <p:nvSpPr>
          <p:cNvPr id="4099" name="Rectangle 3"/>
          <p:cNvSpPr>
            <a:spLocks noGrp="1" noChangeArrowheads="1"/>
          </p:cNvSpPr>
          <p:nvPr>
            <p:ph type="body" idx="1"/>
          </p:nvPr>
        </p:nvSpPr>
        <p:spPr>
          <a:xfrm>
            <a:off x="609600" y="1239864"/>
            <a:ext cx="8077200" cy="4475136"/>
          </a:xfrm>
        </p:spPr>
        <p:txBody>
          <a:bodyPr>
            <a:normAutofit fontScale="92500" lnSpcReduction="10000"/>
          </a:bodyPr>
          <a:lstStyle/>
          <a:p>
            <a:pPr>
              <a:buFont typeface="Wingdings" panose="05000000000000000000" pitchFamily="2" charset="2"/>
              <a:buNone/>
            </a:pPr>
            <a:r>
              <a:rPr lang="en-US" altLang="en-US" sz="3200" dirty="0"/>
              <a:t>In this course, we discussed the following</a:t>
            </a:r>
            <a:r>
              <a:rPr lang="en-US" altLang="en-US" dirty="0"/>
              <a:t>:</a:t>
            </a:r>
          </a:p>
          <a:p>
            <a:pPr>
              <a:buFont typeface="Wingdings" panose="05000000000000000000" pitchFamily="2" charset="2"/>
              <a:buNone/>
            </a:pPr>
            <a:endParaRPr lang="en-US" altLang="en-US" sz="800" dirty="0"/>
          </a:p>
          <a:p>
            <a:r>
              <a:rPr lang="en-US" altLang="en-US" sz="2400" dirty="0"/>
              <a:t>Common electrical hazards</a:t>
            </a:r>
          </a:p>
          <a:p>
            <a:endParaRPr lang="en-US" altLang="en-US" sz="2400" dirty="0"/>
          </a:p>
          <a:p>
            <a:r>
              <a:rPr lang="en-US" altLang="en-US" sz="2400" dirty="0"/>
              <a:t>Electrical utilization systems</a:t>
            </a:r>
          </a:p>
          <a:p>
            <a:endParaRPr lang="en-US" altLang="en-US" sz="2400" dirty="0"/>
          </a:p>
          <a:p>
            <a:r>
              <a:rPr lang="en-US" altLang="en-US" sz="2400" dirty="0"/>
              <a:t>General requirements</a:t>
            </a:r>
          </a:p>
          <a:p>
            <a:endParaRPr lang="en-US" altLang="en-US" sz="2400" dirty="0"/>
          </a:p>
          <a:p>
            <a:r>
              <a:rPr lang="en-US" altLang="en-US" sz="2400" dirty="0"/>
              <a:t>Wiring design and protection</a:t>
            </a:r>
          </a:p>
          <a:p>
            <a:endParaRPr lang="en-US" altLang="en-US" sz="2400" dirty="0"/>
          </a:p>
          <a:p>
            <a:r>
              <a:rPr lang="en-US" altLang="en-US" sz="2400" dirty="0"/>
              <a:t>Wiring methods, components, and equipment for general use</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24600" y="2286000"/>
            <a:ext cx="1698171" cy="1836964"/>
          </a:xfrm>
          <a:prstGeom prst="rect">
            <a:avLst/>
          </a:prstGeom>
        </p:spPr>
      </p:pic>
    </p:spTree>
    <p:extLst>
      <p:ext uri="{BB962C8B-B14F-4D97-AF65-F5344CB8AC3E}">
        <p14:creationId xmlns:p14="http://schemas.microsoft.com/office/powerpoint/2010/main" val="3424674298"/>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33992-5ECB-2E69-8E9A-663C83082EA1}"/>
              </a:ext>
            </a:extLst>
          </p:cNvPr>
          <p:cNvSpPr>
            <a:spLocks noGrp="1"/>
          </p:cNvSpPr>
          <p:nvPr>
            <p:ph type="title"/>
          </p:nvPr>
        </p:nvSpPr>
        <p:spPr/>
        <p:txBody>
          <a:bodyPr/>
          <a:lstStyle/>
          <a:p>
            <a:r>
              <a:rPr lang="en-US" dirty="0"/>
              <a:t>Thank You For Attending!</a:t>
            </a:r>
          </a:p>
        </p:txBody>
      </p:sp>
      <p:sp>
        <p:nvSpPr>
          <p:cNvPr id="3" name="Content Placeholder 2">
            <a:extLst>
              <a:ext uri="{FF2B5EF4-FFF2-40B4-BE49-F238E27FC236}">
                <a16:creationId xmlns:a16="http://schemas.microsoft.com/office/drawing/2014/main" id="{5818556A-4031-AC7E-8EBA-B2D311871266}"/>
              </a:ext>
            </a:extLst>
          </p:cNvPr>
          <p:cNvSpPr>
            <a:spLocks noGrp="1"/>
          </p:cNvSpPr>
          <p:nvPr>
            <p:ph idx="4294967295"/>
          </p:nvPr>
        </p:nvSpPr>
        <p:spPr>
          <a:xfrm>
            <a:off x="628650" y="2000754"/>
            <a:ext cx="7886700" cy="1073657"/>
          </a:xfrm>
        </p:spPr>
        <p:txBody>
          <a:bodyPr>
            <a:normAutofit/>
          </a:bodyPr>
          <a:lstStyle/>
          <a:p>
            <a:pPr marL="0" indent="0" algn="ctr">
              <a:buNone/>
            </a:pPr>
            <a:r>
              <a:rPr lang="en-US" sz="6000" dirty="0">
                <a:solidFill>
                  <a:schemeClr val="accent1"/>
                </a:solidFill>
              </a:rPr>
              <a:t>Final Questions?</a:t>
            </a:r>
          </a:p>
        </p:txBody>
      </p:sp>
      <p:pic>
        <p:nvPicPr>
          <p:cNvPr id="4" name="Picture 3" descr="Qr code&#10;&#10;AI-generated content may be incorrect.">
            <a:extLst>
              <a:ext uri="{FF2B5EF4-FFF2-40B4-BE49-F238E27FC236}">
                <a16:creationId xmlns:a16="http://schemas.microsoft.com/office/drawing/2014/main" id="{1B41496F-A811-FCEB-CCD4-3339081EAE8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22331" y="3074411"/>
            <a:ext cx="4696550" cy="2682153"/>
          </a:xfrm>
          <a:prstGeom prst="rect">
            <a:avLst/>
          </a:prstGeom>
          <a:noFill/>
          <a:ln>
            <a:noFill/>
          </a:ln>
        </p:spPr>
      </p:pic>
    </p:spTree>
    <p:extLst>
      <p:ext uri="{BB962C8B-B14F-4D97-AF65-F5344CB8AC3E}">
        <p14:creationId xmlns:p14="http://schemas.microsoft.com/office/powerpoint/2010/main" val="28523847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09600" y="381000"/>
            <a:ext cx="6477000" cy="641888"/>
          </a:xfrm>
        </p:spPr>
        <p:txBody>
          <a:bodyPr/>
          <a:lstStyle/>
          <a:p>
            <a:r>
              <a:rPr lang="en-US" altLang="en-US" dirty="0"/>
              <a:t>Electrical Utilization Systems</a:t>
            </a:r>
            <a:endParaRPr lang="en-US" altLang="en-US" sz="1800" b="0" dirty="0"/>
          </a:p>
        </p:txBody>
      </p:sp>
      <p:sp>
        <p:nvSpPr>
          <p:cNvPr id="7171" name="Rectangle 3"/>
          <p:cNvSpPr>
            <a:spLocks noGrp="1" noChangeArrowheads="1"/>
          </p:cNvSpPr>
          <p:nvPr>
            <p:ph type="body" idx="1"/>
          </p:nvPr>
        </p:nvSpPr>
        <p:spPr>
          <a:xfrm>
            <a:off x="533400" y="1239864"/>
            <a:ext cx="7848600" cy="5237136"/>
          </a:xfrm>
        </p:spPr>
        <p:txBody>
          <a:bodyPr/>
          <a:lstStyle/>
          <a:p>
            <a:r>
              <a:rPr lang="en-US" altLang="en-US" b="1" dirty="0"/>
              <a:t>Scope and application</a:t>
            </a:r>
          </a:p>
          <a:p>
            <a:endParaRPr lang="en-US" altLang="en-US" sz="800" dirty="0"/>
          </a:p>
          <a:p>
            <a:pPr lvl="1"/>
            <a:r>
              <a:rPr lang="en-US" altLang="en-US" dirty="0"/>
              <a:t>Electrical installations and utilization equipment installed or used within or on buildings, structures and other premises: </a:t>
            </a:r>
          </a:p>
          <a:p>
            <a:pPr lvl="1"/>
            <a:endParaRPr lang="en-US" altLang="en-US" sz="800" dirty="0"/>
          </a:p>
          <a:p>
            <a:pPr lvl="2"/>
            <a:r>
              <a:rPr lang="en-US" altLang="en-US" i="0" dirty="0"/>
              <a:t>Yards</a:t>
            </a:r>
          </a:p>
          <a:p>
            <a:pPr lvl="2"/>
            <a:endParaRPr lang="en-US" altLang="en-US" sz="200" i="0" dirty="0"/>
          </a:p>
          <a:p>
            <a:pPr lvl="2"/>
            <a:r>
              <a:rPr lang="en-US" altLang="en-US" i="0" dirty="0"/>
              <a:t>Carnivals</a:t>
            </a:r>
          </a:p>
          <a:p>
            <a:pPr lvl="2"/>
            <a:endParaRPr lang="en-US" altLang="en-US" sz="200" i="0" dirty="0"/>
          </a:p>
          <a:p>
            <a:pPr lvl="2"/>
            <a:r>
              <a:rPr lang="en-US" altLang="en-US" i="0" dirty="0"/>
              <a:t>Parking and other lots</a:t>
            </a:r>
          </a:p>
          <a:p>
            <a:pPr lvl="2"/>
            <a:endParaRPr lang="en-US" altLang="en-US" sz="200" i="0" dirty="0"/>
          </a:p>
          <a:p>
            <a:pPr lvl="2"/>
            <a:r>
              <a:rPr lang="en-US" altLang="en-US" i="0" dirty="0"/>
              <a:t>Mobile homes </a:t>
            </a:r>
          </a:p>
          <a:p>
            <a:pPr lvl="2"/>
            <a:endParaRPr lang="en-US" altLang="en-US" sz="200" i="0" dirty="0"/>
          </a:p>
          <a:p>
            <a:pPr lvl="2"/>
            <a:r>
              <a:rPr lang="en-US" altLang="en-US" i="0" dirty="0"/>
              <a:t>Recreational vehicles</a:t>
            </a:r>
          </a:p>
          <a:p>
            <a:pPr lvl="2"/>
            <a:endParaRPr lang="en-US" altLang="en-US" sz="200" i="0" dirty="0"/>
          </a:p>
          <a:p>
            <a:pPr lvl="2"/>
            <a:r>
              <a:rPr lang="en-US" altLang="en-US" i="0" dirty="0"/>
              <a:t>Industrial substations</a:t>
            </a:r>
          </a:p>
          <a:p>
            <a:pPr lvl="2"/>
            <a:endParaRPr lang="en-US" altLang="en-US" sz="200" i="0" dirty="0"/>
          </a:p>
          <a:p>
            <a:pPr lvl="2"/>
            <a:r>
              <a:rPr lang="en-US" altLang="en-US" i="0" dirty="0"/>
              <a:t>Conductors that connect the installations to a supply of electricity</a:t>
            </a:r>
          </a:p>
          <a:p>
            <a:pPr lvl="2"/>
            <a:endParaRPr lang="en-US" altLang="en-US" sz="200" i="0" dirty="0"/>
          </a:p>
          <a:p>
            <a:pPr lvl="2"/>
            <a:r>
              <a:rPr lang="en-US" altLang="en-US" i="0" dirty="0"/>
              <a:t>Other outside conductors on the premises</a:t>
            </a:r>
          </a:p>
          <a:p>
            <a:endParaRPr lang="en-US" altLang="en-US" sz="2000" dirty="0"/>
          </a:p>
          <a:p>
            <a:pPr>
              <a:buFont typeface="Wingdings" panose="05000000000000000000" pitchFamily="2" charset="2"/>
              <a:buNone/>
            </a:pPr>
            <a:r>
              <a:rPr lang="en-US" altLang="en-US" sz="1800" b="1" dirty="0"/>
              <a:t>	</a:t>
            </a:r>
          </a:p>
        </p:txBody>
      </p:sp>
      <p:sp>
        <p:nvSpPr>
          <p:cNvPr id="7172" name="Text Box 4"/>
          <p:cNvSpPr txBox="1">
            <a:spLocks noChangeArrowheads="1"/>
          </p:cNvSpPr>
          <p:nvPr/>
        </p:nvSpPr>
        <p:spPr bwMode="auto">
          <a:xfrm>
            <a:off x="7010400" y="533400"/>
            <a:ext cx="17107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1800" u="none" dirty="0">
                <a:latin typeface="Avenir Next LT Pro" panose="020B0504020202020204" pitchFamily="34" charset="0"/>
              </a:rPr>
              <a:t>1910.302(a)(1)</a:t>
            </a:r>
          </a:p>
        </p:txBody>
      </p:sp>
    </p:spTree>
    <p:extLst>
      <p:ext uri="{BB962C8B-B14F-4D97-AF65-F5344CB8AC3E}">
        <p14:creationId xmlns:p14="http://schemas.microsoft.com/office/powerpoint/2010/main" val="3819447763"/>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4"/>
          <p:cNvSpPr>
            <a:spLocks noGrp="1" noChangeArrowheads="1"/>
          </p:cNvSpPr>
          <p:nvPr>
            <p:ph type="title"/>
          </p:nvPr>
        </p:nvSpPr>
        <p:spPr>
          <a:noFill/>
        </p:spPr>
        <p:txBody>
          <a:bodyPr/>
          <a:lstStyle/>
          <a:p>
            <a:r>
              <a:rPr lang="en-US" altLang="en-US" dirty="0"/>
              <a:t>Electrical Utilization Systems</a:t>
            </a:r>
            <a:endParaRPr lang="en-US" altLang="en-US" sz="1800" b="0" dirty="0"/>
          </a:p>
        </p:txBody>
      </p:sp>
      <p:sp>
        <p:nvSpPr>
          <p:cNvPr id="8194" name="Rectangle 3"/>
          <p:cNvSpPr>
            <a:spLocks noGrp="1" noChangeArrowheads="1"/>
          </p:cNvSpPr>
          <p:nvPr>
            <p:ph idx="1"/>
          </p:nvPr>
        </p:nvSpPr>
        <p:spPr/>
        <p:txBody>
          <a:bodyPr/>
          <a:lstStyle/>
          <a:p>
            <a:r>
              <a:rPr lang="en-US" altLang="en-US" b="1"/>
              <a:t>Not covered</a:t>
            </a:r>
          </a:p>
          <a:p>
            <a:endParaRPr lang="en-US" altLang="en-US" sz="800"/>
          </a:p>
          <a:p>
            <a:pPr lvl="1"/>
            <a:r>
              <a:rPr lang="en-US" altLang="en-US"/>
              <a:t>Installations in ships</a:t>
            </a:r>
          </a:p>
          <a:p>
            <a:pPr lvl="1"/>
            <a:endParaRPr lang="en-US" altLang="en-US" sz="1000"/>
          </a:p>
          <a:p>
            <a:pPr lvl="1"/>
            <a:r>
              <a:rPr lang="en-US" altLang="en-US"/>
              <a:t>Installations underground in mines</a:t>
            </a:r>
          </a:p>
          <a:p>
            <a:pPr lvl="1"/>
            <a:endParaRPr lang="en-US" altLang="en-US" sz="1000"/>
          </a:p>
          <a:p>
            <a:pPr lvl="1"/>
            <a:r>
              <a:rPr lang="en-US" altLang="en-US"/>
              <a:t>Installations of railways for generation exclusively for signaling and communication purposes</a:t>
            </a:r>
          </a:p>
          <a:p>
            <a:pPr lvl="1"/>
            <a:endParaRPr lang="en-US" altLang="en-US" sz="1000"/>
          </a:p>
          <a:p>
            <a:pPr lvl="1"/>
            <a:r>
              <a:rPr lang="en-US" altLang="en-US"/>
              <a:t>Installations of communication equipment under the exclusive control of communication utilities</a:t>
            </a:r>
          </a:p>
          <a:p>
            <a:pPr lvl="1"/>
            <a:endParaRPr lang="en-US" altLang="en-US" sz="1000"/>
          </a:p>
          <a:p>
            <a:pPr lvl="1"/>
            <a:r>
              <a:rPr lang="en-US" altLang="en-US"/>
              <a:t>Installations under the exclusive control of electric utilities for the purpose of communication or metering</a:t>
            </a:r>
          </a:p>
        </p:txBody>
      </p:sp>
      <p:sp>
        <p:nvSpPr>
          <p:cNvPr id="8196" name="Text Box 5"/>
          <p:cNvSpPr txBox="1">
            <a:spLocks noChangeArrowheads="1"/>
          </p:cNvSpPr>
          <p:nvPr/>
        </p:nvSpPr>
        <p:spPr bwMode="auto">
          <a:xfrm>
            <a:off x="7010400" y="533400"/>
            <a:ext cx="17107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1800" u="none" dirty="0">
                <a:latin typeface="Avenir Next LT Pro" panose="020B0504020202020204" pitchFamily="34" charset="0"/>
              </a:rPr>
              <a:t>1910.302(a)(2)</a:t>
            </a:r>
          </a:p>
        </p:txBody>
      </p:sp>
    </p:spTree>
    <p:extLst>
      <p:ext uri="{BB962C8B-B14F-4D97-AF65-F5344CB8AC3E}">
        <p14:creationId xmlns:p14="http://schemas.microsoft.com/office/powerpoint/2010/main" val="104144821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09600" y="479320"/>
            <a:ext cx="8153400" cy="549275"/>
          </a:xfrm>
        </p:spPr>
        <p:txBody>
          <a:bodyPr/>
          <a:lstStyle/>
          <a:p>
            <a:r>
              <a:rPr lang="en-US" altLang="en-US" dirty="0"/>
              <a:t>Extent of Application</a:t>
            </a:r>
            <a:endParaRPr lang="en-US" altLang="en-US" sz="1800" b="0" dirty="0">
              <a:solidFill>
                <a:schemeClr val="tx1"/>
              </a:solidFill>
            </a:endParaRPr>
          </a:p>
        </p:txBody>
      </p:sp>
      <p:sp>
        <p:nvSpPr>
          <p:cNvPr id="9219" name="Rectangle 3"/>
          <p:cNvSpPr>
            <a:spLocks noChangeArrowheads="1"/>
          </p:cNvSpPr>
          <p:nvPr/>
        </p:nvSpPr>
        <p:spPr bwMode="auto">
          <a:xfrm>
            <a:off x="533400" y="1219200"/>
            <a:ext cx="82296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nSpc>
                <a:spcPct val="120000"/>
              </a:lnSpc>
              <a:buClr>
                <a:srgbClr val="910046"/>
              </a:buClr>
              <a:buSzPct val="84000"/>
              <a:buFont typeface="Wingdings" panose="05000000000000000000" pitchFamily="2" charset="2"/>
              <a:buChar char="l"/>
            </a:pPr>
            <a:r>
              <a:rPr lang="en-US" altLang="en-US" sz="2000" u="none" dirty="0">
                <a:latin typeface="Avenir Next LT Pro" panose="020B0504020202020204" pitchFamily="34" charset="0"/>
              </a:rPr>
              <a:t>Requirements are applicable to all installations, regardless of when they were designed or installed §§1910.302(b)(1)</a:t>
            </a:r>
          </a:p>
          <a:p>
            <a:pPr>
              <a:lnSpc>
                <a:spcPct val="120000"/>
              </a:lnSpc>
              <a:buClr>
                <a:srgbClr val="910046"/>
              </a:buClr>
              <a:buSzPct val="84000"/>
              <a:buFont typeface="Wingdings" panose="05000000000000000000" pitchFamily="2" charset="2"/>
              <a:buChar char="l"/>
            </a:pPr>
            <a:endParaRPr lang="en-US" altLang="en-US" sz="2000" u="none" dirty="0">
              <a:latin typeface="Avenir Next LT Pro" panose="020B0504020202020204" pitchFamily="34" charset="0"/>
            </a:endParaRPr>
          </a:p>
          <a:p>
            <a:pPr>
              <a:lnSpc>
                <a:spcPct val="120000"/>
              </a:lnSpc>
              <a:buClr>
                <a:srgbClr val="910046"/>
              </a:buClr>
              <a:buSzPct val="84000"/>
              <a:buFont typeface="Wingdings" panose="05000000000000000000" pitchFamily="2" charset="2"/>
              <a:buChar char="l"/>
            </a:pPr>
            <a:r>
              <a:rPr lang="en-US" altLang="en-US" sz="2000" u="none" dirty="0">
                <a:latin typeface="Avenir Next LT Pro" panose="020B0504020202020204" pitchFamily="34" charset="0"/>
              </a:rPr>
              <a:t>Installations made after March 15, 1972, shall comply with the provisions of §§1910.302 through 1910.308, except paragraphs (b)(3) and (b)(4) of this section</a:t>
            </a:r>
          </a:p>
          <a:p>
            <a:pPr>
              <a:lnSpc>
                <a:spcPct val="120000"/>
              </a:lnSpc>
              <a:buClr>
                <a:srgbClr val="910046"/>
              </a:buClr>
              <a:buSzPct val="84000"/>
              <a:buFont typeface="Wingdings" panose="05000000000000000000" pitchFamily="2" charset="2"/>
              <a:buChar char="l"/>
            </a:pPr>
            <a:endParaRPr lang="en-US" altLang="en-US" sz="2000" u="none" dirty="0">
              <a:latin typeface="Avenir Next LT Pro" panose="020B0504020202020204" pitchFamily="34" charset="0"/>
            </a:endParaRPr>
          </a:p>
          <a:p>
            <a:pPr>
              <a:lnSpc>
                <a:spcPct val="120000"/>
              </a:lnSpc>
              <a:buClr>
                <a:srgbClr val="910046"/>
              </a:buClr>
              <a:buSzPct val="84000"/>
              <a:buFont typeface="Wingdings" panose="05000000000000000000" pitchFamily="2" charset="2"/>
              <a:buChar char="l"/>
            </a:pPr>
            <a:r>
              <a:rPr lang="en-US" altLang="en-US" sz="2000" u="none" dirty="0">
                <a:latin typeface="Avenir Next LT Pro" panose="020B0504020202020204" pitchFamily="34" charset="0"/>
              </a:rPr>
              <a:t>Requirements applicable to installations made after April 16, 1981 §§1910.302(b)(1) and §§1910.302(b)(3)</a:t>
            </a:r>
          </a:p>
          <a:p>
            <a:pPr>
              <a:lnSpc>
                <a:spcPct val="120000"/>
              </a:lnSpc>
              <a:buClr>
                <a:srgbClr val="910046"/>
              </a:buClr>
              <a:buSzPct val="84000"/>
              <a:buFont typeface="Wingdings" panose="05000000000000000000" pitchFamily="2" charset="2"/>
              <a:buChar char="l"/>
            </a:pPr>
            <a:endParaRPr lang="en-US" altLang="en-US" sz="2000" u="none" dirty="0">
              <a:latin typeface="Avenir Next LT Pro" panose="020B0504020202020204" pitchFamily="34" charset="0"/>
            </a:endParaRPr>
          </a:p>
          <a:p>
            <a:pPr>
              <a:lnSpc>
                <a:spcPct val="120000"/>
              </a:lnSpc>
              <a:buClr>
                <a:srgbClr val="910046"/>
              </a:buClr>
              <a:buSzPct val="84000"/>
              <a:buFont typeface="Wingdings" panose="05000000000000000000" pitchFamily="2" charset="2"/>
              <a:buChar char="l"/>
            </a:pPr>
            <a:r>
              <a:rPr lang="en-US" altLang="en-US" sz="2000" u="none" dirty="0">
                <a:latin typeface="Avenir Next LT Pro" panose="020B0504020202020204" pitchFamily="34" charset="0"/>
              </a:rPr>
              <a:t>Requirements applicable to installations made after August 13, 2007 §§1910.302(b)(1), §§1910.302(b)(3) and §§1910.302(b)(4)</a:t>
            </a:r>
          </a:p>
          <a:p>
            <a:pPr>
              <a:buClr>
                <a:srgbClr val="910046"/>
              </a:buClr>
              <a:buSzPct val="84000"/>
              <a:buFont typeface="Wingdings" panose="05000000000000000000" pitchFamily="2" charset="2"/>
              <a:buChar char="l"/>
            </a:pPr>
            <a:endParaRPr lang="en-US" altLang="en-US" sz="2000" u="none" dirty="0">
              <a:latin typeface="Avenir Next LT Pro" panose="020B0504020202020204" pitchFamily="34" charset="0"/>
            </a:endParaRPr>
          </a:p>
          <a:p>
            <a:pPr>
              <a:buClr>
                <a:srgbClr val="910046"/>
              </a:buClr>
              <a:buSzPct val="84000"/>
              <a:buFont typeface="Wingdings" panose="05000000000000000000" pitchFamily="2" charset="2"/>
              <a:buChar char="l"/>
            </a:pPr>
            <a:endParaRPr lang="en-US" altLang="en-US" sz="2000" b="1" u="none" dirty="0">
              <a:latin typeface="Avenir Next LT Pro" panose="020B0504020202020204" pitchFamily="34" charset="0"/>
            </a:endParaRPr>
          </a:p>
          <a:p>
            <a:pPr>
              <a:buClr>
                <a:srgbClr val="910046"/>
              </a:buClr>
              <a:buSzPct val="84000"/>
              <a:buFont typeface="Wingdings" panose="05000000000000000000" pitchFamily="2" charset="2"/>
              <a:buChar char="l"/>
            </a:pPr>
            <a:endParaRPr lang="en-US" altLang="en-US" sz="2000" b="1" u="none" dirty="0">
              <a:latin typeface="Avenir Next LT Pro" panose="020B0504020202020204" pitchFamily="34" charset="0"/>
            </a:endParaRPr>
          </a:p>
        </p:txBody>
      </p:sp>
      <p:sp>
        <p:nvSpPr>
          <p:cNvPr id="9220" name="Text Box 4"/>
          <p:cNvSpPr txBox="1">
            <a:spLocks noChangeArrowheads="1"/>
          </p:cNvSpPr>
          <p:nvPr/>
        </p:nvSpPr>
        <p:spPr bwMode="auto">
          <a:xfrm>
            <a:off x="7162800" y="533400"/>
            <a:ext cx="147187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1800" u="none" dirty="0">
                <a:latin typeface="Avenir Next LT Pro" panose="020B0504020202020204" pitchFamily="34" charset="0"/>
              </a:rPr>
              <a:t>1910.302(b)</a:t>
            </a:r>
          </a:p>
        </p:txBody>
      </p:sp>
    </p:spTree>
    <p:extLst>
      <p:ext uri="{BB962C8B-B14F-4D97-AF65-F5344CB8AC3E}">
        <p14:creationId xmlns:p14="http://schemas.microsoft.com/office/powerpoint/2010/main" val="219594379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609600" y="381000"/>
            <a:ext cx="5486400" cy="843366"/>
          </a:xfrm>
        </p:spPr>
        <p:txBody>
          <a:bodyPr/>
          <a:lstStyle/>
          <a:p>
            <a:r>
              <a:rPr lang="en-US" altLang="en-US" dirty="0"/>
              <a:t>General Requirements</a:t>
            </a:r>
            <a:endParaRPr lang="en-US" altLang="en-US" sz="4000" b="0" dirty="0"/>
          </a:p>
        </p:txBody>
      </p:sp>
      <p:sp>
        <p:nvSpPr>
          <p:cNvPr id="10243" name="Rectangle 3"/>
          <p:cNvSpPr>
            <a:spLocks noGrp="1" noChangeArrowheads="1"/>
          </p:cNvSpPr>
          <p:nvPr>
            <p:ph type="body" idx="1"/>
          </p:nvPr>
        </p:nvSpPr>
        <p:spPr>
          <a:xfrm>
            <a:off x="533400" y="1224366"/>
            <a:ext cx="7696200" cy="4490634"/>
          </a:xfrm>
        </p:spPr>
        <p:txBody>
          <a:bodyPr/>
          <a:lstStyle/>
          <a:p>
            <a:r>
              <a:rPr lang="en-US" altLang="en-US" sz="2800" dirty="0"/>
              <a:t>Examination installation, and use of equipment</a:t>
            </a:r>
          </a:p>
          <a:p>
            <a:endParaRPr lang="en-US" altLang="en-US" sz="800" dirty="0"/>
          </a:p>
          <a:p>
            <a:pPr lvl="1"/>
            <a:r>
              <a:rPr lang="en-US" altLang="en-US" sz="2400" dirty="0"/>
              <a:t>Electrical equipment must be free from recognized hazards:</a:t>
            </a:r>
          </a:p>
          <a:p>
            <a:pPr lvl="1"/>
            <a:endParaRPr lang="en-US" altLang="en-US" sz="800" dirty="0"/>
          </a:p>
          <a:p>
            <a:pPr lvl="2"/>
            <a:r>
              <a:rPr lang="en-US" altLang="en-US" sz="2000" i="0" dirty="0"/>
              <a:t>Cables exposed to sharp edges </a:t>
            </a:r>
          </a:p>
          <a:p>
            <a:pPr lvl="2">
              <a:buFontTx/>
              <a:buNone/>
            </a:pPr>
            <a:endParaRPr lang="en-US" altLang="en-US" sz="2000" i="0" dirty="0"/>
          </a:p>
          <a:p>
            <a:pPr lvl="2"/>
            <a:r>
              <a:rPr lang="en-US" altLang="en-US" sz="2000" i="0" dirty="0"/>
              <a:t>Splices</a:t>
            </a:r>
          </a:p>
          <a:p>
            <a:pPr lvl="2"/>
            <a:endParaRPr lang="en-US" altLang="en-US" sz="2000" i="0" dirty="0"/>
          </a:p>
          <a:p>
            <a:pPr lvl="2"/>
            <a:r>
              <a:rPr lang="en-US" altLang="en-US" sz="2000" i="0" dirty="0"/>
              <a:t>Bare conductors</a:t>
            </a:r>
          </a:p>
        </p:txBody>
      </p:sp>
      <p:sp>
        <p:nvSpPr>
          <p:cNvPr id="10248" name="Text Box 8"/>
          <p:cNvSpPr txBox="1">
            <a:spLocks noChangeArrowheads="1"/>
          </p:cNvSpPr>
          <p:nvPr/>
        </p:nvSpPr>
        <p:spPr bwMode="auto">
          <a:xfrm>
            <a:off x="6934200" y="533400"/>
            <a:ext cx="1828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eaLnBrk="1" hangingPunct="1">
              <a:spcBef>
                <a:spcPct val="50000"/>
              </a:spcBef>
            </a:pPr>
            <a:r>
              <a:rPr lang="en-US" altLang="en-US" sz="1800" u="none" dirty="0">
                <a:latin typeface="Avenir Next LT Pro" panose="020B0504020202020204" pitchFamily="34" charset="0"/>
              </a:rPr>
              <a:t>1910.303(b)(1)</a:t>
            </a:r>
          </a:p>
        </p:txBody>
      </p:sp>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B7004867-EC8D-F6F5-D678-D8A44F80163F}"/>
                  </a:ext>
                </a:extLst>
              </p14:cNvPr>
              <p14:cNvContentPartPr/>
              <p14:nvPr/>
            </p14:nvContentPartPr>
            <p14:xfrm>
              <a:off x="6755083" y="4516979"/>
              <a:ext cx="360" cy="360"/>
            </p14:xfrm>
          </p:contentPart>
        </mc:Choice>
        <mc:Fallback xmlns="">
          <p:pic>
            <p:nvPicPr>
              <p:cNvPr id="4" name="Ink 3">
                <a:extLst>
                  <a:ext uri="{FF2B5EF4-FFF2-40B4-BE49-F238E27FC236}">
                    <a16:creationId xmlns:a16="http://schemas.microsoft.com/office/drawing/2014/main" id="{B7004867-EC8D-F6F5-D678-D8A44F80163F}"/>
                  </a:ext>
                </a:extLst>
              </p:cNvPr>
              <p:cNvPicPr/>
              <p:nvPr/>
            </p:nvPicPr>
            <p:blipFill>
              <a:blip r:embed="rId4"/>
              <a:stretch>
                <a:fillRect/>
              </a:stretch>
            </p:blipFill>
            <p:spPr>
              <a:xfrm>
                <a:off x="6746443" y="450833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 name="Ink 4">
                <a:extLst>
                  <a:ext uri="{FF2B5EF4-FFF2-40B4-BE49-F238E27FC236}">
                    <a16:creationId xmlns:a16="http://schemas.microsoft.com/office/drawing/2014/main" id="{A93EF6D0-16FB-E23B-FE1C-0395B5CBEFE0}"/>
                  </a:ext>
                </a:extLst>
              </p14:cNvPr>
              <p14:cNvContentPartPr/>
              <p14:nvPr/>
            </p14:nvContentPartPr>
            <p14:xfrm>
              <a:off x="7165123" y="3971579"/>
              <a:ext cx="360" cy="360"/>
            </p14:xfrm>
          </p:contentPart>
        </mc:Choice>
        <mc:Fallback xmlns="">
          <p:pic>
            <p:nvPicPr>
              <p:cNvPr id="5" name="Ink 4">
                <a:extLst>
                  <a:ext uri="{FF2B5EF4-FFF2-40B4-BE49-F238E27FC236}">
                    <a16:creationId xmlns:a16="http://schemas.microsoft.com/office/drawing/2014/main" id="{A93EF6D0-16FB-E23B-FE1C-0395B5CBEFE0}"/>
                  </a:ext>
                </a:extLst>
              </p:cNvPr>
              <p:cNvPicPr/>
              <p:nvPr/>
            </p:nvPicPr>
            <p:blipFill>
              <a:blip r:embed="rId4"/>
              <a:stretch>
                <a:fillRect/>
              </a:stretch>
            </p:blipFill>
            <p:spPr>
              <a:xfrm>
                <a:off x="7156483" y="3962579"/>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Ink 5">
                <a:extLst>
                  <a:ext uri="{FF2B5EF4-FFF2-40B4-BE49-F238E27FC236}">
                    <a16:creationId xmlns:a16="http://schemas.microsoft.com/office/drawing/2014/main" id="{87516E27-D759-D02F-7755-3541B208B885}"/>
                  </a:ext>
                </a:extLst>
              </p14:cNvPr>
              <p14:cNvContentPartPr/>
              <p14:nvPr/>
            </p14:nvContentPartPr>
            <p14:xfrm>
              <a:off x="5991523" y="4421939"/>
              <a:ext cx="360" cy="360"/>
            </p14:xfrm>
          </p:contentPart>
        </mc:Choice>
        <mc:Fallback xmlns="">
          <p:pic>
            <p:nvPicPr>
              <p:cNvPr id="6" name="Ink 5">
                <a:extLst>
                  <a:ext uri="{FF2B5EF4-FFF2-40B4-BE49-F238E27FC236}">
                    <a16:creationId xmlns:a16="http://schemas.microsoft.com/office/drawing/2014/main" id="{87516E27-D759-D02F-7755-3541B208B885}"/>
                  </a:ext>
                </a:extLst>
              </p:cNvPr>
              <p:cNvPicPr/>
              <p:nvPr/>
            </p:nvPicPr>
            <p:blipFill>
              <a:blip r:embed="rId4"/>
              <a:stretch>
                <a:fillRect/>
              </a:stretch>
            </p:blipFill>
            <p:spPr>
              <a:xfrm>
                <a:off x="5982523" y="4412939"/>
                <a:ext cx="18000" cy="18000"/>
              </a:xfrm>
              <a:prstGeom prst="rect">
                <a:avLst/>
              </a:prstGeom>
            </p:spPr>
          </p:pic>
        </mc:Fallback>
      </mc:AlternateContent>
      <p:pic>
        <p:nvPicPr>
          <p:cNvPr id="8" name="Picture 7">
            <a:extLst>
              <a:ext uri="{FF2B5EF4-FFF2-40B4-BE49-F238E27FC236}">
                <a16:creationId xmlns:a16="http://schemas.microsoft.com/office/drawing/2014/main" id="{15E83DA7-403B-22A4-B3BF-FFE52B65A26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67534" y="3523356"/>
            <a:ext cx="4094907" cy="2303385"/>
          </a:xfrm>
          <a:prstGeom prst="rect">
            <a:avLst/>
          </a:prstGeom>
        </p:spPr>
      </p:pic>
    </p:spTree>
    <p:extLst>
      <p:ext uri="{BB962C8B-B14F-4D97-AF65-F5344CB8AC3E}">
        <p14:creationId xmlns:p14="http://schemas.microsoft.com/office/powerpoint/2010/main" val="316038207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609600" y="381000"/>
            <a:ext cx="5791200" cy="838200"/>
          </a:xfrm>
        </p:spPr>
        <p:txBody>
          <a:bodyPr/>
          <a:lstStyle/>
          <a:p>
            <a:r>
              <a:rPr lang="en-US" altLang="en-US" dirty="0"/>
              <a:t>General Requirements</a:t>
            </a:r>
            <a:endParaRPr lang="en-US" altLang="en-US" sz="1800" b="0" dirty="0"/>
          </a:p>
        </p:txBody>
      </p:sp>
      <p:sp>
        <p:nvSpPr>
          <p:cNvPr id="11267" name="Rectangle 3"/>
          <p:cNvSpPr>
            <a:spLocks noGrp="1" noChangeArrowheads="1"/>
          </p:cNvSpPr>
          <p:nvPr>
            <p:ph type="body" idx="1"/>
          </p:nvPr>
        </p:nvSpPr>
        <p:spPr>
          <a:xfrm>
            <a:off x="533400" y="1219200"/>
            <a:ext cx="5029200" cy="4297363"/>
          </a:xfrm>
        </p:spPr>
        <p:txBody>
          <a:bodyPr/>
          <a:lstStyle/>
          <a:p>
            <a:r>
              <a:rPr lang="en-US" altLang="en-US" sz="2800" dirty="0"/>
              <a:t>Installation and use</a:t>
            </a:r>
          </a:p>
          <a:p>
            <a:endParaRPr lang="en-US" altLang="en-US" sz="800" dirty="0"/>
          </a:p>
          <a:p>
            <a:pPr lvl="1"/>
            <a:r>
              <a:rPr lang="en-US" altLang="en-US" sz="2400" dirty="0"/>
              <a:t>Listed or labeled equipment shall be installed and used in accordance with its listing and labeling</a:t>
            </a:r>
          </a:p>
        </p:txBody>
      </p:sp>
      <p:sp>
        <p:nvSpPr>
          <p:cNvPr id="11270" name="Text Box 9"/>
          <p:cNvSpPr txBox="1">
            <a:spLocks noChangeArrowheads="1"/>
          </p:cNvSpPr>
          <p:nvPr/>
        </p:nvSpPr>
        <p:spPr bwMode="auto">
          <a:xfrm>
            <a:off x="6934200" y="609600"/>
            <a:ext cx="1828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eaLnBrk="1" hangingPunct="1">
              <a:spcBef>
                <a:spcPct val="50000"/>
              </a:spcBef>
            </a:pPr>
            <a:r>
              <a:rPr lang="en-US" altLang="en-US" sz="1800" u="none" dirty="0">
                <a:latin typeface="Avenir Next LT Pro" panose="020B0504020202020204" pitchFamily="34" charset="0"/>
              </a:rPr>
              <a:t>1910.303(b)(2)</a:t>
            </a:r>
          </a:p>
        </p:txBody>
      </p:sp>
      <p:pic>
        <p:nvPicPr>
          <p:cNvPr id="3" name="Picture 2"/>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5791200" y="1371600"/>
            <a:ext cx="2528888" cy="4495800"/>
          </a:xfrm>
          <a:prstGeom prst="rect">
            <a:avLst/>
          </a:prstGeom>
        </p:spPr>
      </p:pic>
    </p:spTree>
    <p:extLst>
      <p:ext uri="{BB962C8B-B14F-4D97-AF65-F5344CB8AC3E}">
        <p14:creationId xmlns:p14="http://schemas.microsoft.com/office/powerpoint/2010/main" val="3611042632"/>
      </p:ext>
    </p:extLst>
  </p:cSld>
  <p:clrMapOvr>
    <a:masterClrMapping/>
  </p:clrMapOvr>
  <p:transition/>
</p:sld>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1">
      <a:majorFont>
        <a:latin typeface="Avenir Next LT Pro Demi"/>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25</TotalTime>
  <Words>2615</Words>
  <Application>Microsoft Office PowerPoint</Application>
  <PresentationFormat>On-screen Show (4:3)</PresentationFormat>
  <Paragraphs>452</Paragraphs>
  <Slides>49</Slides>
  <Notes>49</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49</vt:i4>
      </vt:variant>
    </vt:vector>
  </HeadingPairs>
  <TitlesOfParts>
    <vt:vector size="60" baseType="lpstr">
      <vt:lpstr>Aptos</vt:lpstr>
      <vt:lpstr>Arial</vt:lpstr>
      <vt:lpstr>Arial Black</vt:lpstr>
      <vt:lpstr>Arial Unicode MS</vt:lpstr>
      <vt:lpstr>Avenir Next LT Pro</vt:lpstr>
      <vt:lpstr>Avenir Next LT Pro Demi</vt:lpstr>
      <vt:lpstr>Avenir Next LT Pro Light</vt:lpstr>
      <vt:lpstr>Symbol</vt:lpstr>
      <vt:lpstr>Times New Roman</vt:lpstr>
      <vt:lpstr>Wingdings</vt:lpstr>
      <vt:lpstr>Office Theme</vt:lpstr>
      <vt:lpstr>Electrical Safety in General Industry</vt:lpstr>
      <vt:lpstr>Objectives</vt:lpstr>
      <vt:lpstr>Electrical Hazards  </vt:lpstr>
      <vt:lpstr>Electrical Hazards  </vt:lpstr>
      <vt:lpstr>Electrical Utilization Systems</vt:lpstr>
      <vt:lpstr>Electrical Utilization Systems</vt:lpstr>
      <vt:lpstr>Extent of Application</vt:lpstr>
      <vt:lpstr>General Requirements</vt:lpstr>
      <vt:lpstr>General Requirements</vt:lpstr>
      <vt:lpstr>Nationally Recognized Testing Laboratories</vt:lpstr>
      <vt:lpstr>General Requirements</vt:lpstr>
      <vt:lpstr>General Requirements</vt:lpstr>
      <vt:lpstr>American Wire Gauge (AWG)  </vt:lpstr>
      <vt:lpstr>General Requirements</vt:lpstr>
      <vt:lpstr>General Requirements</vt:lpstr>
      <vt:lpstr>General Requirements</vt:lpstr>
      <vt:lpstr>General Requirements</vt:lpstr>
      <vt:lpstr>General Requirements</vt:lpstr>
      <vt:lpstr>General Requirements</vt:lpstr>
      <vt:lpstr>General Requirements</vt:lpstr>
      <vt:lpstr>General Requirements</vt:lpstr>
      <vt:lpstr>General Requirements</vt:lpstr>
      <vt:lpstr>Space About Electrical Equipment</vt:lpstr>
      <vt:lpstr>Space About Electrical Equipment</vt:lpstr>
      <vt:lpstr>Space About Electrical Equipment </vt:lpstr>
      <vt:lpstr>Guarding of Live Parts</vt:lpstr>
      <vt:lpstr>Wiring Design and Protection</vt:lpstr>
      <vt:lpstr>Wiring Design and Protection</vt:lpstr>
      <vt:lpstr>Receptacles and Cord Connectors                                           </vt:lpstr>
      <vt:lpstr>Receptacles and Cord Connectors</vt:lpstr>
      <vt:lpstr>GFCI Protection for Personnel</vt:lpstr>
      <vt:lpstr>GFCI Protection for Personnel</vt:lpstr>
      <vt:lpstr>GFCI Protection for Personnel</vt:lpstr>
      <vt:lpstr>GFCI Protection for Personnel</vt:lpstr>
      <vt:lpstr>GFCI Protection for Personnel</vt:lpstr>
      <vt:lpstr>Outlet Devices</vt:lpstr>
      <vt:lpstr>Outlet Devices</vt:lpstr>
      <vt:lpstr>Grounding Connections</vt:lpstr>
      <vt:lpstr>Grounding Path</vt:lpstr>
      <vt:lpstr>Grounding Path                            1910.304(g)(6)(iii)</vt:lpstr>
      <vt:lpstr>Wiring Methods, Components, and Equipment</vt:lpstr>
      <vt:lpstr>Wiring Methods, Components, and Equipment</vt:lpstr>
      <vt:lpstr>Wiring Methods, Components, and Equipment</vt:lpstr>
      <vt:lpstr>Wiring Methods, Components, and Equipment</vt:lpstr>
      <vt:lpstr>PowerPoint Presentation</vt:lpstr>
      <vt:lpstr>PowerPoint Presentation</vt:lpstr>
      <vt:lpstr>PowerPoint Presentation</vt:lpstr>
      <vt:lpstr>Summary</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Lagoe, Wanda</cp:lastModifiedBy>
  <cp:revision>3</cp:revision>
  <dcterms:created xsi:type="dcterms:W3CDTF">2025-06-17T12:32:10Z</dcterms:created>
  <dcterms:modified xsi:type="dcterms:W3CDTF">2026-04-01T16:15:39Z</dcterms:modified>
</cp:coreProperties>
</file>