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90"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5" r:id="rId45"/>
    <p:sldId id="386" r:id="rId46"/>
    <p:sldId id="387" r:id="rId47"/>
    <p:sldId id="388" r:id="rId48"/>
    <p:sldId id="679" r:id="rId49"/>
    <p:sldId id="25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102447"/>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1354" y="53"/>
      </p:cViewPr>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FE95B2E7-5697-485D-8692-94013613A181}" type="slidenum">
              <a:rPr lang="en-US" altLang="en-US" sz="1000" u="none"/>
              <a:pPr/>
              <a:t>1</a:t>
            </a:fld>
            <a:endParaRPr lang="en-US" altLang="en-US" sz="1000" u="none"/>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venir Next LT Pro" panose="020B0504020202020204" pitchFamily="34" charset="0"/>
              </a:rPr>
              <a:t>Revised 06/2025</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latin typeface="Avenir Next LT Pro" panose="020B0504020202020204" pitchFamily="34" charset="0"/>
            </a:endParaRPr>
          </a:p>
          <a:p>
            <a:pPr eaLnBrk="1" hangingPunct="1"/>
            <a:r>
              <a:rPr lang="en-US" alt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30689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3884BA31-F2B8-44C0-B66A-A356803A88AE}" type="slidenum">
              <a:rPr lang="en-US" altLang="en-US" sz="1000" u="none"/>
              <a:pPr/>
              <a:t>10</a:t>
            </a:fld>
            <a:endParaRPr lang="en-US" altLang="en-US" sz="1000" u="none"/>
          </a:p>
        </p:txBody>
      </p:sp>
    </p:spTree>
    <p:extLst>
      <p:ext uri="{BB962C8B-B14F-4D97-AF65-F5344CB8AC3E}">
        <p14:creationId xmlns:p14="http://schemas.microsoft.com/office/powerpoint/2010/main" val="236511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AACDFEB8-4945-42D6-91CB-11A43B0E94CC}" type="slidenum">
              <a:rPr lang="en-US" altLang="en-US" sz="1000" u="none"/>
              <a:pPr/>
              <a:t>11</a:t>
            </a:fld>
            <a:endParaRPr lang="en-US" altLang="en-US" sz="1000" u="none"/>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50117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63A55BAC-247A-4112-950F-7E16F0A7DD42}" type="slidenum">
              <a:rPr lang="en-US" altLang="en-US" sz="1000" u="none"/>
              <a:pPr/>
              <a:t>12</a:t>
            </a:fld>
            <a:endParaRPr lang="en-US" altLang="en-US" sz="1000" u="none"/>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06403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3D32CADB-F888-4117-9D17-3396B982CBAB}" type="slidenum">
              <a:rPr lang="en-US" altLang="en-US" sz="1000" u="none"/>
              <a:pPr/>
              <a:t>13</a:t>
            </a:fld>
            <a:endParaRPr lang="en-US" altLang="en-US" sz="1000" u="none"/>
          </a:p>
        </p:txBody>
      </p:sp>
    </p:spTree>
    <p:extLst>
      <p:ext uri="{BB962C8B-B14F-4D97-AF65-F5344CB8AC3E}">
        <p14:creationId xmlns:p14="http://schemas.microsoft.com/office/powerpoint/2010/main" val="404395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F212052-BFCB-4E7F-8DFD-225BC9CE3D56}" type="slidenum">
              <a:rPr lang="en-US" altLang="en-US" sz="1000" u="none"/>
              <a:pPr/>
              <a:t>14</a:t>
            </a:fld>
            <a:endParaRPr lang="en-US" altLang="en-US" sz="1000" u="none"/>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452892" y="4339267"/>
            <a:ext cx="5434712" cy="4110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02591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0F6760CA-3A52-4459-9531-0B9678FADFF8}" type="slidenum">
              <a:rPr lang="en-US" altLang="en-US" sz="1000" u="none"/>
              <a:pPr/>
              <a:t>15</a:t>
            </a:fld>
            <a:endParaRPr lang="en-US" altLang="en-US" sz="1000" u="none"/>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87548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8C626438-1041-45FF-B879-BE59807DD0A8}" type="slidenum">
              <a:rPr lang="en-US" altLang="en-US" sz="1000" u="none"/>
              <a:pPr/>
              <a:t>16</a:t>
            </a:fld>
            <a:endParaRPr lang="en-US" altLang="en-US" sz="1000" u="none"/>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7473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A34C3A6-DF24-4D3F-B4DD-EFFD35CD292B}" type="slidenum">
              <a:rPr lang="en-US" altLang="en-US" sz="1000" u="none"/>
              <a:pPr/>
              <a:t>17</a:t>
            </a:fld>
            <a:endParaRPr lang="en-US" altLang="en-US" sz="1000" u="none"/>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6616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5CB61AC5-73A8-409D-BF97-1C524575C58E}" type="slidenum">
              <a:rPr lang="en-US" altLang="en-US" sz="1000" u="none"/>
              <a:pPr/>
              <a:t>18</a:t>
            </a:fld>
            <a:endParaRPr lang="en-US" altLang="en-US" sz="1000" u="none"/>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1836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F7EB71B6-723B-4C4A-8CB6-390770EE5E46}" type="slidenum">
              <a:rPr lang="en-US" altLang="en-US" sz="1000" u="none"/>
              <a:pPr/>
              <a:t>19</a:t>
            </a:fld>
            <a:endParaRPr lang="en-US" altLang="en-US" sz="1000" u="none"/>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33262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EBE79544-D9E6-4F3E-B88C-524332BF12AE}" type="slidenum">
              <a:rPr lang="en-US" altLang="en-US" sz="1000" u="none"/>
              <a:pPr/>
              <a:t>2</a:t>
            </a:fld>
            <a:endParaRPr lang="en-US" altLang="en-US" sz="1000" u="non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7448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779FA88-E448-4AA5-8AEB-DE4820EFDA1C}" type="slidenum">
              <a:rPr lang="en-US" altLang="en-US" sz="1000" u="none"/>
              <a:pPr/>
              <a:t>20</a:t>
            </a:fld>
            <a:endParaRPr lang="en-US" altLang="en-US" sz="100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713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644AEA1-9672-40C7-BCB3-29EDA9404154}" type="slidenum">
              <a:rPr lang="en-US" altLang="en-US" sz="1000" u="none"/>
              <a:pPr/>
              <a:t>21</a:t>
            </a:fld>
            <a:endParaRPr lang="en-US" altLang="en-US" sz="1000" u="none"/>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836968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16A96B24-2C66-43A4-9B7E-E19839454AF2}" type="slidenum">
              <a:rPr lang="en-US" altLang="en-US" sz="1000" u="none"/>
              <a:pPr/>
              <a:t>22</a:t>
            </a:fld>
            <a:endParaRPr lang="en-US" altLang="en-US" sz="1000" u="none"/>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0079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4F39FC81-0959-4D48-8E5F-8215650022BE}" type="slidenum">
              <a:rPr lang="en-US" altLang="en-US" sz="1000" u="none"/>
              <a:pPr/>
              <a:t>23</a:t>
            </a:fld>
            <a:endParaRPr lang="en-US" altLang="en-US" sz="1000" u="none"/>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364879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409013F-55D1-4A10-9EF6-356A81E75690}" type="slidenum">
              <a:rPr lang="en-US" altLang="en-US" sz="1000" u="none"/>
              <a:pPr/>
              <a:t>24</a:t>
            </a:fld>
            <a:endParaRPr lang="en-US" altLang="en-US" sz="1000" u="none"/>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901942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22395392-222F-426E-BF92-5416F6DA44CA}" type="slidenum">
              <a:rPr lang="en-US" altLang="en-US" sz="1000" u="none"/>
              <a:pPr/>
              <a:t>25</a:t>
            </a:fld>
            <a:endParaRPr lang="en-US" altLang="en-US" sz="1000" u="none"/>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4528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5F83F6BA-627F-4C22-AB3C-01B1595DFC92}" type="slidenum">
              <a:rPr lang="en-US" altLang="en-US" sz="1000" u="none"/>
              <a:pPr/>
              <a:t>26</a:t>
            </a:fld>
            <a:endParaRPr lang="en-US" altLang="en-US" sz="1000" u="none"/>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032906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667C5B49-6BFB-43D2-9243-7C71BC17238B}" type="slidenum">
              <a:rPr lang="en-US" altLang="en-US" sz="1000" u="none"/>
              <a:pPr/>
              <a:t>27</a:t>
            </a:fld>
            <a:endParaRPr lang="en-US" altLang="en-US" sz="1000" u="none"/>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046191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5D05A4AA-C499-4F4F-B3EE-BF14C1BA911C}" type="slidenum">
              <a:rPr lang="en-US" altLang="en-US" sz="1000" u="none"/>
              <a:pPr/>
              <a:t>28</a:t>
            </a:fld>
            <a:endParaRPr lang="en-US" altLang="en-US" sz="1000" u="none"/>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45854930-A408-4259-A2D0-FFEB745A06FC}" type="slidenum">
              <a:rPr lang="en-US" altLang="en-US" sz="1000" u="none"/>
              <a:pPr/>
              <a:t>29</a:t>
            </a:fld>
            <a:endParaRPr lang="en-US" altLang="en-US" sz="1000" u="none"/>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75505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501072F5-58B3-4917-AF07-774BF215DAC0}" type="slidenum">
              <a:rPr lang="en-US" altLang="en-US" sz="1000" u="none"/>
              <a:pPr/>
              <a:t>3</a:t>
            </a:fld>
            <a:endParaRPr lang="en-US" altLang="en-US" sz="1000" u="none"/>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buFontTx/>
              <a:buChar char="•"/>
            </a:pPr>
            <a:endParaRPr lang="en-US" altLang="en-US" dirty="0"/>
          </a:p>
        </p:txBody>
      </p:sp>
    </p:spTree>
    <p:extLst>
      <p:ext uri="{BB962C8B-B14F-4D97-AF65-F5344CB8AC3E}">
        <p14:creationId xmlns:p14="http://schemas.microsoft.com/office/powerpoint/2010/main" val="3643035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D7FC0F16-AAD0-4D29-8D98-F65F4A320772}" type="slidenum">
              <a:rPr lang="en-US" altLang="en-US" sz="1000" u="none"/>
              <a:pPr/>
              <a:t>30</a:t>
            </a:fld>
            <a:endParaRPr lang="en-US" altLang="en-US" sz="1000" u="none"/>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301928" y="4187952"/>
            <a:ext cx="6189532" cy="4110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br>
              <a:rPr lang="en-US" altLang="en-US" dirty="0"/>
            </a:br>
            <a:endParaRPr lang="en-US" altLang="en-US" dirty="0"/>
          </a:p>
        </p:txBody>
      </p:sp>
    </p:spTree>
    <p:extLst>
      <p:ext uri="{BB962C8B-B14F-4D97-AF65-F5344CB8AC3E}">
        <p14:creationId xmlns:p14="http://schemas.microsoft.com/office/powerpoint/2010/main" val="3727450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1457C4DC-55DA-48C6-8986-F9F101E1C094}" type="slidenum">
              <a:rPr lang="en-US" altLang="en-US" sz="1000" u="none"/>
              <a:pPr/>
              <a:t>31</a:t>
            </a:fld>
            <a:endParaRPr lang="en-US" altLang="en-US" sz="1000" u="none"/>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br>
              <a:rPr lang="en-US" altLang="en-US" sz="800" dirty="0"/>
            </a:br>
            <a:br>
              <a:rPr lang="en-US" altLang="en-US" sz="800" dirty="0"/>
            </a:br>
            <a:endParaRPr lang="en-US" altLang="en-US" sz="800" dirty="0"/>
          </a:p>
        </p:txBody>
      </p:sp>
    </p:spTree>
    <p:extLst>
      <p:ext uri="{BB962C8B-B14F-4D97-AF65-F5344CB8AC3E}">
        <p14:creationId xmlns:p14="http://schemas.microsoft.com/office/powerpoint/2010/main" val="777367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73B29ECD-D3C6-401A-9F24-6FE5D7C4B9A2}" type="slidenum">
              <a:rPr lang="en-US" altLang="en-US" sz="1000" u="none"/>
              <a:pPr/>
              <a:t>32</a:t>
            </a:fld>
            <a:endParaRPr lang="en-US" altLang="en-US" sz="1000" u="none"/>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009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D3B905D-2D9D-4451-A79B-63E5B616C98F}" type="slidenum">
              <a:rPr lang="en-US" altLang="en-US" sz="1000" u="none"/>
              <a:pPr/>
              <a:t>33</a:t>
            </a:fld>
            <a:endParaRPr lang="en-US" altLang="en-US" sz="1000" u="non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2746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47BCD0F9-FA82-4A09-888F-AC151F566B3E}" type="slidenum">
              <a:rPr lang="en-US" altLang="en-US" sz="1000" u="none"/>
              <a:pPr/>
              <a:t>34</a:t>
            </a:fld>
            <a:endParaRPr lang="en-US" altLang="en-US" sz="1000" u="none"/>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80247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A11F2676-D8CB-47D2-BECA-06AA4A637073}" type="slidenum">
              <a:rPr lang="en-US" altLang="en-US" sz="1000" u="none"/>
              <a:pPr/>
              <a:t>35</a:t>
            </a:fld>
            <a:endParaRPr lang="en-US" altLang="en-US" sz="1000" u="none"/>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041267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3D3F3236-3611-4FD2-91FC-0442F70AB877}" type="slidenum">
              <a:rPr lang="en-US" altLang="en-US" sz="1000" u="none"/>
              <a:pPr/>
              <a:t>36</a:t>
            </a:fld>
            <a:endParaRPr lang="en-US" altLang="en-US" sz="1000" u="none"/>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120250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4FF1ED3-5971-4DF7-8FE9-6712D3CCF4B0}" type="slidenum">
              <a:rPr lang="en-US" altLang="en-US" sz="1000" u="none"/>
              <a:pPr/>
              <a:t>37</a:t>
            </a:fld>
            <a:endParaRPr lang="en-US" altLang="en-US" sz="1000" u="none"/>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93053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96CE7338-C03C-4148-B8CA-5C8441B90836}" type="slidenum">
              <a:rPr lang="en-US" altLang="en-US" sz="1000" u="none"/>
              <a:pPr/>
              <a:t>38</a:t>
            </a:fld>
            <a:endParaRPr lang="en-US" altLang="en-US" sz="1000" u="none"/>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535344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19DFF26C-B184-4BC5-8749-01AFA9CA9D47}" type="slidenum">
              <a:rPr lang="en-US" altLang="en-US" sz="1000" u="none"/>
              <a:pPr/>
              <a:t>39</a:t>
            </a:fld>
            <a:endParaRPr lang="en-US" altLang="en-US" sz="1000" u="none"/>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6260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C68C650-1B15-4066-802C-55424E58B1B6}" type="slidenum">
              <a:rPr lang="en-US" altLang="en-US" sz="1000" u="none"/>
              <a:pPr/>
              <a:t>4</a:t>
            </a:fld>
            <a:endParaRPr lang="en-US" altLang="en-US" sz="1000" u="none"/>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173262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EAC3139-F5B7-4C7E-A258-1D76A47D5A80}" type="slidenum">
              <a:rPr lang="en-US" altLang="en-US" sz="1000" u="none"/>
              <a:pPr/>
              <a:t>40</a:t>
            </a:fld>
            <a:endParaRPr lang="en-US" altLang="en-US" sz="1000" u="none"/>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05618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FF37592B-D7E1-44D0-948B-23F1FEF26E5C}" type="slidenum">
              <a:rPr lang="en-US" altLang="en-US" sz="1000" u="none"/>
              <a:pPr/>
              <a:t>41</a:t>
            </a:fld>
            <a:endParaRPr lang="en-US" altLang="en-US" sz="1000" u="none"/>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20338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AB7CF1A-4008-4560-BE2E-9C5473493B4A}" type="slidenum">
              <a:rPr lang="en-US" altLang="en-US" sz="1000" u="none"/>
              <a:pPr/>
              <a:t>42</a:t>
            </a:fld>
            <a:endParaRPr lang="en-US" altLang="en-US" sz="1000" u="none"/>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03765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A9E57F7E-8039-4B18-B1A4-4C2D9574F59A}" type="slidenum">
              <a:rPr lang="en-US" altLang="en-US" sz="1000" u="none"/>
              <a:pPr/>
              <a:t>43</a:t>
            </a:fld>
            <a:endParaRPr lang="en-US" altLang="en-US" sz="1000" u="none"/>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04704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A9E57F7E-8039-4B18-B1A4-4C2D9574F59A}" type="slidenum">
              <a:rPr lang="en-US" altLang="en-US" sz="1000" u="none"/>
              <a:pPr/>
              <a:t>44</a:t>
            </a:fld>
            <a:endParaRPr lang="en-US" altLang="en-US" sz="1000" u="none"/>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832153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B55B758E-DA26-4098-948E-0142CC921086}" type="slidenum">
              <a:rPr lang="en-US" altLang="en-US" sz="1000" u="none"/>
              <a:pPr/>
              <a:t>45</a:t>
            </a:fld>
            <a:endParaRPr lang="en-US" altLang="en-US" sz="1000" u="none"/>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43610" y="4448067"/>
            <a:ext cx="5338127" cy="4213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1633348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0D6F6AA-47B0-44EF-A0D2-B1A29771EF04}" type="slidenum">
              <a:rPr lang="en-US" altLang="en-US" sz="1000" u="none"/>
              <a:pPr/>
              <a:t>46</a:t>
            </a:fld>
            <a:endParaRPr lang="en-US" altLang="en-US" sz="1000" u="none"/>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186821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F006804F-AFA1-4E81-AD7A-0E8340F10EEF}" type="slidenum">
              <a:rPr lang="en-US" altLang="en-US" sz="1000" u="none"/>
              <a:pPr/>
              <a:t>47</a:t>
            </a:fld>
            <a:endParaRPr lang="en-US" altLang="en-US" sz="1000" u="none"/>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578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EBE79544-D9E6-4F3E-B88C-524332BF12AE}" type="slidenum">
              <a:rPr lang="en-US" altLang="en-US" sz="1000" u="none"/>
              <a:pPr/>
              <a:t>48</a:t>
            </a:fld>
            <a:endParaRPr lang="en-US" altLang="en-US" sz="1000" u="none"/>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65891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ADB7853E-902C-4E95-A8FD-67F57F357270}" type="slidenum">
              <a:rPr lang="en-US" smtClean="0"/>
              <a:t>49</a:t>
            </a:fld>
            <a:endParaRPr lang="en-US"/>
          </a:p>
        </p:txBody>
      </p:sp>
    </p:spTree>
    <p:extLst>
      <p:ext uri="{BB962C8B-B14F-4D97-AF65-F5344CB8AC3E}">
        <p14:creationId xmlns:p14="http://schemas.microsoft.com/office/powerpoint/2010/main" val="158706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C9F9700D-7123-429A-B05E-6746B1D0C616}" type="slidenum">
              <a:rPr lang="en-US" altLang="en-US" sz="1000" u="none"/>
              <a:pPr/>
              <a:t>5</a:t>
            </a:fld>
            <a:endParaRPr lang="en-US" altLang="en-US" sz="1000" u="none"/>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5361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308E14CF-D2D6-4F48-9EC1-E3BC50F9990D}" type="slidenum">
              <a:rPr lang="en-US" altLang="en-US" sz="1000" u="none"/>
              <a:pPr/>
              <a:t>6</a:t>
            </a:fld>
            <a:endParaRPr lang="en-US" altLang="en-US" sz="1000" u="none"/>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2157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5A4A8FAD-0630-481D-B281-716A5516876A}" type="slidenum">
              <a:rPr lang="en-US" altLang="en-US" sz="1000" u="none"/>
              <a:pPr/>
              <a:t>7</a:t>
            </a:fld>
            <a:endParaRPr lang="en-US" altLang="en-US" sz="1000" u="none"/>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9074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2C3D3501-CBEF-4644-9DFD-5EAE0D7B4720}" type="slidenum">
              <a:rPr lang="en-US" altLang="en-US" sz="1000" u="none"/>
              <a:pPr/>
              <a:t>8</a:t>
            </a:fld>
            <a:endParaRPr lang="en-US" altLang="en-US" sz="1000" u="none"/>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301929" y="4339267"/>
            <a:ext cx="5887604" cy="41107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2147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0">
              <a:defRPr sz="3500" u="sng">
                <a:solidFill>
                  <a:schemeClr val="tx1"/>
                </a:solidFill>
                <a:latin typeface="Times New Roman" panose="02020603050405020304" pitchFamily="18" charset="0"/>
              </a:defRPr>
            </a:lvl1pPr>
            <a:lvl2pPr marL="736857" indent="-283406" defTabSz="924220">
              <a:defRPr sz="3500" u="sng">
                <a:solidFill>
                  <a:schemeClr val="tx1"/>
                </a:solidFill>
                <a:latin typeface="Times New Roman" panose="02020603050405020304" pitchFamily="18" charset="0"/>
              </a:defRPr>
            </a:lvl2pPr>
            <a:lvl3pPr marL="1133626" indent="-226725" defTabSz="924220">
              <a:defRPr sz="3500" u="sng">
                <a:solidFill>
                  <a:schemeClr val="tx1"/>
                </a:solidFill>
                <a:latin typeface="Times New Roman" panose="02020603050405020304" pitchFamily="18" charset="0"/>
              </a:defRPr>
            </a:lvl3pPr>
            <a:lvl4pPr marL="1587076" indent="-226725" defTabSz="924220">
              <a:defRPr sz="3500" u="sng">
                <a:solidFill>
                  <a:schemeClr val="tx1"/>
                </a:solidFill>
                <a:latin typeface="Times New Roman" panose="02020603050405020304" pitchFamily="18" charset="0"/>
              </a:defRPr>
            </a:lvl4pPr>
            <a:lvl5pPr marL="2040527" indent="-226725" defTabSz="924220">
              <a:defRPr sz="3500" u="sng">
                <a:solidFill>
                  <a:schemeClr val="tx1"/>
                </a:solidFill>
                <a:latin typeface="Times New Roman" panose="02020603050405020304" pitchFamily="18" charset="0"/>
              </a:defRPr>
            </a:lvl5pPr>
            <a:lvl6pPr marL="2493976" indent="-226725" defTabSz="924220" eaLnBrk="0" fontAlgn="base" hangingPunct="0">
              <a:spcBef>
                <a:spcPct val="0"/>
              </a:spcBef>
              <a:spcAft>
                <a:spcPct val="0"/>
              </a:spcAft>
              <a:defRPr sz="3500" u="sng">
                <a:solidFill>
                  <a:schemeClr val="tx1"/>
                </a:solidFill>
                <a:latin typeface="Times New Roman" panose="02020603050405020304" pitchFamily="18" charset="0"/>
              </a:defRPr>
            </a:lvl6pPr>
            <a:lvl7pPr marL="2947427" indent="-226725" defTabSz="924220" eaLnBrk="0" fontAlgn="base" hangingPunct="0">
              <a:spcBef>
                <a:spcPct val="0"/>
              </a:spcBef>
              <a:spcAft>
                <a:spcPct val="0"/>
              </a:spcAft>
              <a:defRPr sz="3500" u="sng">
                <a:solidFill>
                  <a:schemeClr val="tx1"/>
                </a:solidFill>
                <a:latin typeface="Times New Roman" panose="02020603050405020304" pitchFamily="18" charset="0"/>
              </a:defRPr>
            </a:lvl7pPr>
            <a:lvl8pPr marL="3400878" indent="-226725" defTabSz="924220" eaLnBrk="0" fontAlgn="base" hangingPunct="0">
              <a:spcBef>
                <a:spcPct val="0"/>
              </a:spcBef>
              <a:spcAft>
                <a:spcPct val="0"/>
              </a:spcAft>
              <a:defRPr sz="3500" u="sng">
                <a:solidFill>
                  <a:schemeClr val="tx1"/>
                </a:solidFill>
                <a:latin typeface="Times New Roman" panose="02020603050405020304" pitchFamily="18" charset="0"/>
              </a:defRPr>
            </a:lvl8pPr>
            <a:lvl9pPr marL="3854328" indent="-226725" defTabSz="924220" eaLnBrk="0" fontAlgn="base" hangingPunct="0">
              <a:spcBef>
                <a:spcPct val="0"/>
              </a:spcBef>
              <a:spcAft>
                <a:spcPct val="0"/>
              </a:spcAft>
              <a:defRPr sz="3500" u="sng">
                <a:solidFill>
                  <a:schemeClr val="tx1"/>
                </a:solidFill>
                <a:latin typeface="Times New Roman" panose="02020603050405020304" pitchFamily="18" charset="0"/>
              </a:defRPr>
            </a:lvl9pPr>
          </a:lstStyle>
          <a:p>
            <a:fld id="{916A5842-3415-4E14-9ADA-661FE3CCF3C9}" type="slidenum">
              <a:rPr lang="en-US" altLang="en-US" sz="1000" u="none"/>
              <a:pPr/>
              <a:t>9</a:t>
            </a:fld>
            <a:endParaRPr lang="en-US" altLang="en-US" sz="1000" u="none"/>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7670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3988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9753895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dirty="0"/>
              <a:t>Click to edit Master title style</a:t>
            </a:r>
          </a:p>
        </p:txBody>
      </p:sp>
      <p:sp>
        <p:nvSpPr>
          <p:cNvPr id="3" name="Table Placeholder 2"/>
          <p:cNvSpPr>
            <a:spLocks noGrp="1"/>
          </p:cNvSpPr>
          <p:nvPr>
            <p:ph type="tbl"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5549421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9802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878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07/relationships/hdphoto" Target="../media/hdphoto12.wdp"/></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microsoft.com/office/2007/relationships/hdphoto" Target="../media/hdphoto13.wdp"/></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microsoft.com/office/2007/relationships/hdphoto" Target="../media/hdphoto14.wdp"/></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15.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microsoft.com/office/2007/relationships/hdphoto" Target="../media/hdphoto16.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microsoft.com/office/2007/relationships/hdphoto" Target="../media/hdphoto17.wdp"/></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microsoft.com/office/2007/relationships/hdphoto" Target="../media/hdphoto18.wdp"/></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microsoft.com/office/2007/relationships/hdphoto" Target="../media/hdphoto19.wdp"/></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microsoft.com/office/2007/relationships/hdphoto" Target="../media/hdphoto20.wdp"/></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685800" y="1863917"/>
            <a:ext cx="7467600" cy="1930016"/>
          </a:xfrm>
        </p:spPr>
        <p:txBody>
          <a:bodyPr/>
          <a:lstStyle/>
          <a:p>
            <a:pPr algn="l"/>
            <a:r>
              <a:rPr lang="en-US" altLang="en-US" sz="4000" dirty="0"/>
              <a:t>Electrical Safety in General Industry </a:t>
            </a:r>
          </a:p>
        </p:txBody>
      </p:sp>
      <p:sp>
        <p:nvSpPr>
          <p:cNvPr id="3075" name="Rectangle 3"/>
          <p:cNvSpPr>
            <a:spLocks noGrp="1" noChangeArrowheads="1"/>
          </p:cNvSpPr>
          <p:nvPr>
            <p:ph type="subTitle" sz="quarter" idx="1"/>
          </p:nvPr>
        </p:nvSpPr>
        <p:spPr>
          <a:xfrm>
            <a:off x="2262754" y="3872422"/>
            <a:ext cx="3967566" cy="945131"/>
          </a:xfrm>
        </p:spPr>
        <p:txBody>
          <a:bodyPr/>
          <a:lstStyle/>
          <a:p>
            <a:r>
              <a:rPr lang="en-US" altLang="en-US" i="1" dirty="0">
                <a:solidFill>
                  <a:srgbClr val="102447"/>
                </a:solidFill>
              </a:rPr>
              <a:t>       </a:t>
            </a:r>
            <a:r>
              <a:rPr lang="en-US" altLang="en-US" b="1" i="1" dirty="0">
                <a:solidFill>
                  <a:srgbClr val="102447"/>
                </a:solidFill>
                <a:cs typeface="Arial" panose="020B0604020202020204" pitchFamily="34" charset="0"/>
              </a:rPr>
              <a:t>§1910 </a:t>
            </a:r>
            <a:r>
              <a:rPr lang="en-US" altLang="en-US" b="1" i="1" dirty="0">
                <a:solidFill>
                  <a:srgbClr val="102447"/>
                </a:solidFill>
              </a:rPr>
              <a:t>Subpart “S“</a:t>
            </a:r>
          </a:p>
          <a:p>
            <a:pPr>
              <a:buFont typeface="Wingdings" panose="05000000000000000000" pitchFamily="2" charset="2"/>
              <a:buNone/>
            </a:pPr>
            <a:r>
              <a:rPr lang="en-US" altLang="en-US" dirty="0"/>
              <a:t>	</a:t>
            </a:r>
          </a:p>
        </p:txBody>
      </p:sp>
    </p:spTree>
    <p:extLst>
      <p:ext uri="{BB962C8B-B14F-4D97-AF65-F5344CB8AC3E}">
        <p14:creationId xmlns:p14="http://schemas.microsoft.com/office/powerpoint/2010/main" val="215793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452438"/>
            <a:ext cx="8458200" cy="461962"/>
          </a:xfrm>
        </p:spPr>
        <p:txBody>
          <a:bodyPr>
            <a:noAutofit/>
          </a:bodyPr>
          <a:lstStyle/>
          <a:p>
            <a:r>
              <a:rPr lang="en-US" altLang="en-US" sz="3200" dirty="0"/>
              <a:t>Nationally Recognized Testing Laboratories</a:t>
            </a:r>
          </a:p>
        </p:txBody>
      </p:sp>
      <p:sp>
        <p:nvSpPr>
          <p:cNvPr id="12291" name="Content Placeholder 2"/>
          <p:cNvSpPr>
            <a:spLocks noGrp="1"/>
          </p:cNvSpPr>
          <p:nvPr>
            <p:ph idx="1"/>
          </p:nvPr>
        </p:nvSpPr>
        <p:spPr>
          <a:xfrm>
            <a:off x="533400" y="1348352"/>
            <a:ext cx="8229600" cy="4366647"/>
          </a:xfrm>
        </p:spPr>
        <p:txBody>
          <a:bodyPr/>
          <a:lstStyle/>
          <a:p>
            <a:pPr>
              <a:spcBef>
                <a:spcPts val="200"/>
              </a:spcBef>
            </a:pPr>
            <a:r>
              <a:rPr lang="en-US" altLang="en-US" sz="2000" dirty="0"/>
              <a:t>Canadian Standards Association (CSA International)</a:t>
            </a:r>
          </a:p>
          <a:p>
            <a:pPr>
              <a:spcBef>
                <a:spcPts val="200"/>
              </a:spcBef>
            </a:pPr>
            <a:r>
              <a:rPr lang="en-US" altLang="en-US" sz="2000" dirty="0"/>
              <a:t>Curtis-Straus LLC (CSL)</a:t>
            </a:r>
          </a:p>
          <a:p>
            <a:pPr>
              <a:spcBef>
                <a:spcPts val="200"/>
              </a:spcBef>
            </a:pPr>
            <a:r>
              <a:rPr lang="en-US" altLang="en-US" sz="2000" dirty="0"/>
              <a:t>FM Approvals LLC (FM) </a:t>
            </a:r>
          </a:p>
          <a:p>
            <a:pPr>
              <a:spcBef>
                <a:spcPts val="200"/>
              </a:spcBef>
            </a:pPr>
            <a:r>
              <a:rPr lang="en-US" altLang="en-US" sz="2000" dirty="0"/>
              <a:t>Intertek Testing Services NA, Inc. (ITSNA)</a:t>
            </a:r>
          </a:p>
          <a:p>
            <a:pPr>
              <a:spcBef>
                <a:spcPts val="200"/>
              </a:spcBef>
            </a:pPr>
            <a:r>
              <a:rPr lang="en-US" altLang="en-US" sz="2000" dirty="0"/>
              <a:t>MET Laboratories, Inc. (MET)</a:t>
            </a:r>
          </a:p>
          <a:p>
            <a:pPr>
              <a:spcBef>
                <a:spcPts val="200"/>
              </a:spcBef>
            </a:pPr>
            <a:r>
              <a:rPr lang="en-US" altLang="en-US" sz="2000" dirty="0" err="1"/>
              <a:t>Nemko</a:t>
            </a:r>
            <a:r>
              <a:rPr lang="en-US" altLang="en-US" sz="2000" dirty="0"/>
              <a:t> North America, Inc. (NNA)</a:t>
            </a:r>
          </a:p>
          <a:p>
            <a:pPr>
              <a:spcBef>
                <a:spcPts val="200"/>
              </a:spcBef>
            </a:pPr>
            <a:r>
              <a:rPr lang="en-US" altLang="en-US" sz="2000" dirty="0"/>
              <a:t>NSF International (NSF)</a:t>
            </a:r>
          </a:p>
          <a:p>
            <a:pPr>
              <a:spcBef>
                <a:spcPts val="200"/>
              </a:spcBef>
            </a:pPr>
            <a:r>
              <a:rPr lang="en-US" altLang="en-US" sz="2000" dirty="0"/>
              <a:t>QPS Evaluation Services Inc. </a:t>
            </a:r>
          </a:p>
          <a:p>
            <a:pPr>
              <a:spcBef>
                <a:spcPts val="200"/>
              </a:spcBef>
            </a:pPr>
            <a:r>
              <a:rPr lang="en-US" altLang="en-US" sz="2000" dirty="0"/>
              <a:t>SGS U.S. Testing Company, Inc. (SGSUS) </a:t>
            </a:r>
          </a:p>
          <a:p>
            <a:pPr>
              <a:spcBef>
                <a:spcPts val="200"/>
              </a:spcBef>
            </a:pPr>
            <a:r>
              <a:rPr lang="en-US" altLang="en-US" sz="2000" dirty="0"/>
              <a:t>Southwest Research Institute (SWRI)</a:t>
            </a:r>
          </a:p>
          <a:p>
            <a:pPr>
              <a:spcBef>
                <a:spcPts val="200"/>
              </a:spcBef>
            </a:pPr>
            <a:r>
              <a:rPr lang="en-US" altLang="en-US" sz="2000" dirty="0"/>
              <a:t>TUV SUD America, Inc. (TUVAM)</a:t>
            </a:r>
          </a:p>
          <a:p>
            <a:pPr>
              <a:spcBef>
                <a:spcPts val="200"/>
              </a:spcBef>
            </a:pPr>
            <a:r>
              <a:rPr lang="en-US" altLang="en-US" sz="2000" dirty="0"/>
              <a:t>TUV SUD Product Services GmbH (TUVPSG)</a:t>
            </a:r>
          </a:p>
          <a:p>
            <a:pPr>
              <a:spcBef>
                <a:spcPts val="200"/>
              </a:spcBef>
            </a:pPr>
            <a:r>
              <a:rPr lang="en-US" altLang="en-US" sz="2000" dirty="0"/>
              <a:t>TUV </a:t>
            </a:r>
            <a:r>
              <a:rPr lang="en-US" altLang="en-US" sz="2000" dirty="0" err="1"/>
              <a:t>Rheinland</a:t>
            </a:r>
            <a:r>
              <a:rPr lang="en-US" altLang="en-US" sz="2000" dirty="0"/>
              <a:t> of North America, Inc. (TUV)</a:t>
            </a:r>
          </a:p>
          <a:p>
            <a:pPr>
              <a:spcBef>
                <a:spcPts val="200"/>
              </a:spcBef>
            </a:pPr>
            <a:r>
              <a:rPr lang="en-US" altLang="en-US" sz="2000" dirty="0"/>
              <a:t>Underwriters Laboratory Inc. (UL)</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400800" y="2015068"/>
            <a:ext cx="2081212" cy="3699932"/>
          </a:xfrm>
          <a:prstGeom prst="rect">
            <a:avLst/>
          </a:prstGeom>
        </p:spPr>
      </p:pic>
      <p:sp>
        <p:nvSpPr>
          <p:cNvPr id="3" name="Oval 2"/>
          <p:cNvSpPr/>
          <p:nvPr/>
        </p:nvSpPr>
        <p:spPr bwMode="auto">
          <a:xfrm>
            <a:off x="6629400" y="2362200"/>
            <a:ext cx="914400" cy="914400"/>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163076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9189952-B3FE-4FAB-8E6C-89FD965E5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4022" y="1295400"/>
            <a:ext cx="4009743" cy="4554077"/>
          </a:xfrm>
          <a:prstGeom prst="rect">
            <a:avLst/>
          </a:prstGeom>
        </p:spPr>
      </p:pic>
      <p:sp>
        <p:nvSpPr>
          <p:cNvPr id="13315" name="Rectangle 4"/>
          <p:cNvSpPr>
            <a:spLocks noGrp="1" noChangeArrowheads="1"/>
          </p:cNvSpPr>
          <p:nvPr>
            <p:ph type="title"/>
          </p:nvPr>
        </p:nvSpPr>
        <p:spPr>
          <a:xfrm>
            <a:off x="609600" y="381000"/>
            <a:ext cx="5257800" cy="549275"/>
          </a:xfrm>
          <a:noFill/>
        </p:spPr>
        <p:txBody>
          <a:bodyPr/>
          <a:lstStyle/>
          <a:p>
            <a:r>
              <a:rPr lang="en-US" altLang="en-US" dirty="0"/>
              <a:t>General Requirements</a:t>
            </a:r>
            <a:endParaRPr lang="en-US" altLang="en-US" sz="1600" b="0" dirty="0"/>
          </a:p>
        </p:txBody>
      </p:sp>
      <p:sp>
        <p:nvSpPr>
          <p:cNvPr id="13314" name="Rectangle 3"/>
          <p:cNvSpPr>
            <a:spLocks noGrp="1" noChangeArrowheads="1"/>
          </p:cNvSpPr>
          <p:nvPr>
            <p:ph idx="1"/>
          </p:nvPr>
        </p:nvSpPr>
        <p:spPr>
          <a:xfrm>
            <a:off x="533400" y="1485900"/>
            <a:ext cx="3810000" cy="3733800"/>
          </a:xfrm>
        </p:spPr>
        <p:txBody>
          <a:bodyPr/>
          <a:lstStyle/>
          <a:p>
            <a:r>
              <a:rPr lang="en-US" altLang="en-US" sz="2800" dirty="0"/>
              <a:t>Insulation integrity</a:t>
            </a:r>
          </a:p>
          <a:p>
            <a:endParaRPr lang="en-US" altLang="en-US" sz="800" dirty="0"/>
          </a:p>
          <a:p>
            <a:pPr lvl="1"/>
            <a:r>
              <a:rPr lang="en-US" altLang="en-US" sz="2400" dirty="0"/>
              <a:t>Completed wiring installations must be free from short circuits.</a:t>
            </a:r>
          </a:p>
          <a:p>
            <a:pPr lvl="1"/>
            <a:endParaRPr lang="en-US" altLang="en-US" dirty="0"/>
          </a:p>
        </p:txBody>
      </p:sp>
      <p:sp>
        <p:nvSpPr>
          <p:cNvPr id="13318" name="Rectangle 8"/>
          <p:cNvSpPr>
            <a:spLocks noChangeArrowheads="1"/>
          </p:cNvSpPr>
          <p:nvPr/>
        </p:nvSpPr>
        <p:spPr bwMode="auto">
          <a:xfrm>
            <a:off x="685800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1910.303(b)(3)</a:t>
            </a:r>
          </a:p>
        </p:txBody>
      </p:sp>
      <p:sp>
        <p:nvSpPr>
          <p:cNvPr id="13317" name="Oval 7"/>
          <p:cNvSpPr>
            <a:spLocks noChangeArrowheads="1"/>
          </p:cNvSpPr>
          <p:nvPr/>
        </p:nvSpPr>
        <p:spPr bwMode="auto">
          <a:xfrm>
            <a:off x="4572000" y="2514600"/>
            <a:ext cx="3886200" cy="3301010"/>
          </a:xfrm>
          <a:prstGeom prst="ellipse">
            <a:avLst/>
          </a:prstGeom>
          <a:noFill/>
          <a:ln w="38100">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dirty="0"/>
          </a:p>
        </p:txBody>
      </p:sp>
    </p:spTree>
    <p:extLst>
      <p:ext uri="{BB962C8B-B14F-4D97-AF65-F5344CB8AC3E}">
        <p14:creationId xmlns:p14="http://schemas.microsoft.com/office/powerpoint/2010/main" val="16591954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a:xfrm>
            <a:off x="609600" y="381000"/>
            <a:ext cx="5867400" cy="549275"/>
          </a:xfrm>
          <a:noFill/>
        </p:spPr>
        <p:txBody>
          <a:bodyPr/>
          <a:lstStyle/>
          <a:p>
            <a:r>
              <a:rPr lang="en-US" altLang="en-US" dirty="0"/>
              <a:t>General Requirements</a:t>
            </a:r>
            <a:endParaRPr lang="en-US" altLang="en-US" sz="1600" b="0" dirty="0"/>
          </a:p>
        </p:txBody>
      </p:sp>
      <p:sp>
        <p:nvSpPr>
          <p:cNvPr id="14340" name="Rectangle 9"/>
          <p:cNvSpPr>
            <a:spLocks noChangeArrowheads="1"/>
          </p:cNvSpPr>
          <p:nvPr/>
        </p:nvSpPr>
        <p:spPr bwMode="auto">
          <a:xfrm>
            <a:off x="533400" y="1189037"/>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Interrupting rating</a:t>
            </a:r>
          </a:p>
          <a:p>
            <a:pPr>
              <a:buClr>
                <a:srgbClr val="910046"/>
              </a:buClr>
              <a:buSzPct val="84000"/>
              <a:buFont typeface="Wingdings" panose="05000000000000000000" pitchFamily="2" charset="2"/>
              <a:buChar char="l"/>
            </a:pPr>
            <a:endParaRPr lang="en-US" altLang="en-US" sz="800" u="none" dirty="0">
              <a:latin typeface="Avenir Next LT Pro" panose="020B0504020202020204" pitchFamily="34" charset="0"/>
            </a:endParaRPr>
          </a:p>
          <a:p>
            <a:pPr lvl="1">
              <a:buClr>
                <a:srgbClr val="012D9A"/>
              </a:buClr>
              <a:buFont typeface="Symbol" panose="05050102010706020507" pitchFamily="18" charset="2"/>
              <a:buChar char="-"/>
            </a:pPr>
            <a:r>
              <a:rPr lang="en-US" altLang="en-US" sz="2400" u="none" dirty="0">
                <a:latin typeface="Avenir Next LT Pro" panose="020B0504020202020204" pitchFamily="34" charset="0"/>
              </a:rPr>
              <a:t>Sufficient for the nominal circuit voltage and current available.</a:t>
            </a:r>
          </a:p>
          <a:p>
            <a:pPr lvl="1">
              <a:buClr>
                <a:srgbClr val="012D9A"/>
              </a:buClr>
              <a:buFont typeface="Symbol" panose="05050102010706020507" pitchFamily="18" charset="2"/>
              <a:buChar char="-"/>
            </a:pPr>
            <a:endParaRPr lang="en-US" altLang="en-US" sz="2400" u="none" dirty="0">
              <a:latin typeface="Avenir Next LT Pro Demi" panose="020B0704020202020204" pitchFamily="34" charset="0"/>
            </a:endParaRPr>
          </a:p>
        </p:txBody>
      </p:sp>
      <p:sp>
        <p:nvSpPr>
          <p:cNvPr id="14341" name="Rectangle 11"/>
          <p:cNvSpPr>
            <a:spLocks noChangeArrowheads="1"/>
          </p:cNvSpPr>
          <p:nvPr/>
        </p:nvSpPr>
        <p:spPr bwMode="auto">
          <a:xfrm>
            <a:off x="685800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1910.303(b)(4)</a:t>
            </a:r>
          </a:p>
        </p:txBody>
      </p:sp>
      <p:sp>
        <p:nvSpPr>
          <p:cNvPr id="6" name="TextBox 5"/>
          <p:cNvSpPr txBox="1"/>
          <p:nvPr/>
        </p:nvSpPr>
        <p:spPr>
          <a:xfrm>
            <a:off x="4810125" y="2666999"/>
            <a:ext cx="2895600" cy="646331"/>
          </a:xfrm>
          <a:prstGeom prst="rect">
            <a:avLst/>
          </a:prstGeom>
          <a:noFill/>
        </p:spPr>
        <p:txBody>
          <a:bodyPr wrap="square">
            <a:spAutoFit/>
          </a:bodyPr>
          <a:lstStyle/>
          <a:p>
            <a:pPr>
              <a:defRPr/>
            </a:pPr>
            <a:r>
              <a:rPr lang="en-US" sz="1800" b="1" u="none" dirty="0">
                <a:latin typeface="Avenir Next LT Pro Demi" panose="020B0704020202020204" pitchFamily="34" charset="0"/>
              </a:rPr>
              <a:t>Note: </a:t>
            </a:r>
            <a:r>
              <a:rPr lang="en-US" sz="1800" u="none" dirty="0">
                <a:latin typeface="Avenir Next LT Pro Demi" panose="020B0704020202020204" pitchFamily="34" charset="0"/>
              </a:rPr>
              <a:t> 6.3 AMP, 240 VOLT</a:t>
            </a:r>
          </a:p>
          <a:p>
            <a:pPr>
              <a:defRPr/>
            </a:pPr>
            <a:r>
              <a:rPr lang="en-US" sz="1800" u="none" dirty="0">
                <a:latin typeface="Avenir Next LT Pro Demi" panose="020B0704020202020204" pitchFamily="34" charset="0"/>
              </a:rPr>
              <a:t>TIME LAG FUSE</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657600" y="3313330"/>
            <a:ext cx="4729657" cy="2660432"/>
          </a:xfrm>
          <a:prstGeom prst="rect">
            <a:avLst/>
          </a:prstGeom>
        </p:spPr>
      </p:pic>
    </p:spTree>
    <p:extLst>
      <p:ext uri="{BB962C8B-B14F-4D97-AF65-F5344CB8AC3E}">
        <p14:creationId xmlns:p14="http://schemas.microsoft.com/office/powerpoint/2010/main" val="33855682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447800"/>
            <a:ext cx="6477000" cy="3643313"/>
          </a:xfrm>
          <a:prstGeom prst="rect">
            <a:avLst/>
          </a:prstGeom>
        </p:spPr>
      </p:pic>
      <p:sp>
        <p:nvSpPr>
          <p:cNvPr id="15362" name="Title 1"/>
          <p:cNvSpPr>
            <a:spLocks noGrp="1"/>
          </p:cNvSpPr>
          <p:nvPr>
            <p:ph type="title"/>
          </p:nvPr>
        </p:nvSpPr>
        <p:spPr>
          <a:xfrm>
            <a:off x="609600" y="415925"/>
            <a:ext cx="8458200" cy="1108075"/>
          </a:xfrm>
        </p:spPr>
        <p:txBody>
          <a:bodyPr/>
          <a:lstStyle/>
          <a:p>
            <a:r>
              <a:rPr lang="en-US" altLang="en-US" dirty="0"/>
              <a:t>American Wire Gauge (AWG) </a:t>
            </a:r>
            <a:br>
              <a:rPr lang="en-US" altLang="en-US" dirty="0"/>
            </a:br>
            <a:endParaRPr lang="en-US" altLang="en-US" dirty="0"/>
          </a:p>
        </p:txBody>
      </p:sp>
      <p:sp>
        <p:nvSpPr>
          <p:cNvPr id="22532" name="Rectangle 7"/>
          <p:cNvSpPr>
            <a:spLocks noChangeArrowheads="1"/>
          </p:cNvSpPr>
          <p:nvPr/>
        </p:nvSpPr>
        <p:spPr bwMode="auto">
          <a:xfrm>
            <a:off x="912989" y="5356102"/>
            <a:ext cx="7088011" cy="400110"/>
          </a:xfrm>
          <a:prstGeom prst="rect">
            <a:avLst/>
          </a:prstGeom>
          <a:noFill/>
          <a:ln w="9525">
            <a:noFill/>
            <a:miter lim="800000"/>
            <a:headEnd/>
            <a:tailEnd/>
          </a:ln>
        </p:spPr>
        <p:txBody>
          <a:bodyPr wrap="square">
            <a:spAutoFit/>
          </a:bodyPr>
          <a:lstStyle/>
          <a:p>
            <a:pPr>
              <a:defRPr/>
            </a:pPr>
            <a:r>
              <a:rPr lang="en-US" sz="2000" b="1" u="none" dirty="0">
                <a:latin typeface="Avenir Next LT Pro Demi" panose="020B0704020202020204" pitchFamily="34" charset="0"/>
              </a:rPr>
              <a:t>Note: </a:t>
            </a:r>
            <a:r>
              <a:rPr lang="en-US" sz="2000" u="none" dirty="0">
                <a:latin typeface="Avenir Next LT Pro Demi" panose="020B0704020202020204" pitchFamily="34" charset="0"/>
              </a:rPr>
              <a:t>A larger gauge number indicates a smaller size wire. </a:t>
            </a:r>
          </a:p>
        </p:txBody>
      </p:sp>
      <p:sp>
        <p:nvSpPr>
          <p:cNvPr id="4" name="TextBox 3"/>
          <p:cNvSpPr txBox="1"/>
          <p:nvPr/>
        </p:nvSpPr>
        <p:spPr>
          <a:xfrm>
            <a:off x="1524000" y="2217321"/>
            <a:ext cx="1665521" cy="338554"/>
          </a:xfrm>
          <a:prstGeom prst="rect">
            <a:avLst/>
          </a:prstGeom>
          <a:noFill/>
        </p:spPr>
        <p:txBody>
          <a:bodyPr wrap="none" rtlCol="0">
            <a:spAutoFit/>
          </a:bodyPr>
          <a:lstStyle/>
          <a:p>
            <a:r>
              <a:rPr lang="en-US" sz="1600" u="none" dirty="0">
                <a:latin typeface="Arial Black" panose="020B0A04020102020204" pitchFamily="34" charset="0"/>
              </a:rPr>
              <a:t>18 AWG solid</a:t>
            </a:r>
          </a:p>
        </p:txBody>
      </p:sp>
      <p:sp>
        <p:nvSpPr>
          <p:cNvPr id="8" name="TextBox 7"/>
          <p:cNvSpPr txBox="1"/>
          <p:nvPr/>
        </p:nvSpPr>
        <p:spPr>
          <a:xfrm>
            <a:off x="5007455" y="2217321"/>
            <a:ext cx="2122697" cy="338554"/>
          </a:xfrm>
          <a:prstGeom prst="rect">
            <a:avLst/>
          </a:prstGeom>
          <a:noFill/>
        </p:spPr>
        <p:txBody>
          <a:bodyPr wrap="none" rtlCol="0">
            <a:spAutoFit/>
          </a:bodyPr>
          <a:lstStyle/>
          <a:p>
            <a:r>
              <a:rPr lang="en-US" sz="1600" u="none" dirty="0">
                <a:latin typeface="Arial Black" panose="020B0A04020102020204" pitchFamily="34" charset="0"/>
              </a:rPr>
              <a:t>14 AWG stranded</a:t>
            </a:r>
          </a:p>
        </p:txBody>
      </p:sp>
    </p:spTree>
    <p:extLst>
      <p:ext uri="{BB962C8B-B14F-4D97-AF65-F5344CB8AC3E}">
        <p14:creationId xmlns:p14="http://schemas.microsoft.com/office/powerpoint/2010/main" val="21862089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5943600" cy="549275"/>
          </a:xfrm>
        </p:spPr>
        <p:txBody>
          <a:bodyPr/>
          <a:lstStyle/>
          <a:p>
            <a:r>
              <a:rPr lang="en-US" altLang="en-US" dirty="0"/>
              <a:t>General Requirements</a:t>
            </a:r>
            <a:endParaRPr lang="en-US" altLang="en-US" sz="1600" b="0" dirty="0"/>
          </a:p>
        </p:txBody>
      </p:sp>
      <p:sp>
        <p:nvSpPr>
          <p:cNvPr id="16387" name="Rectangle 3"/>
          <p:cNvSpPr>
            <a:spLocks noGrp="1" noChangeArrowheads="1"/>
          </p:cNvSpPr>
          <p:nvPr>
            <p:ph idx="1"/>
          </p:nvPr>
        </p:nvSpPr>
        <p:spPr>
          <a:xfrm>
            <a:off x="533400" y="1348353"/>
            <a:ext cx="5129548" cy="4396810"/>
          </a:xfrm>
        </p:spPr>
        <p:txBody>
          <a:bodyPr>
            <a:normAutofit lnSpcReduction="10000"/>
          </a:bodyPr>
          <a:lstStyle/>
          <a:p>
            <a:pPr>
              <a:lnSpc>
                <a:spcPct val="90000"/>
              </a:lnSpc>
            </a:pPr>
            <a:r>
              <a:rPr lang="en-US" altLang="en-US" sz="2800" dirty="0"/>
              <a:t>Deteriorating agents</a:t>
            </a:r>
          </a:p>
          <a:p>
            <a:pPr>
              <a:lnSpc>
                <a:spcPct val="90000"/>
              </a:lnSpc>
            </a:pPr>
            <a:endParaRPr lang="en-US" altLang="en-US" sz="800" dirty="0"/>
          </a:p>
          <a:p>
            <a:pPr lvl="1">
              <a:lnSpc>
                <a:spcPct val="90000"/>
              </a:lnSpc>
            </a:pPr>
            <a:r>
              <a:rPr lang="en-US" altLang="en-US" sz="2400" dirty="0"/>
              <a:t>Unless identified for use in the operating environment, no conductors or equipment shall be: </a:t>
            </a:r>
          </a:p>
          <a:p>
            <a:pPr lvl="1">
              <a:lnSpc>
                <a:spcPct val="90000"/>
              </a:lnSpc>
            </a:pPr>
            <a:endParaRPr lang="en-US" altLang="en-US" sz="1000" dirty="0"/>
          </a:p>
          <a:p>
            <a:pPr lvl="2">
              <a:lnSpc>
                <a:spcPct val="90000"/>
              </a:lnSpc>
            </a:pPr>
            <a:r>
              <a:rPr lang="en-US" altLang="en-US" sz="2000" i="0" dirty="0"/>
              <a:t>Located in damp or wet locations.</a:t>
            </a:r>
          </a:p>
          <a:p>
            <a:pPr lvl="2">
              <a:lnSpc>
                <a:spcPct val="90000"/>
              </a:lnSpc>
            </a:pPr>
            <a:endParaRPr lang="en-US" altLang="en-US" sz="2000" i="0" dirty="0"/>
          </a:p>
          <a:p>
            <a:pPr lvl="2">
              <a:lnSpc>
                <a:spcPct val="90000"/>
              </a:lnSpc>
            </a:pPr>
            <a:r>
              <a:rPr lang="en-US" altLang="en-US" sz="2000" i="0" dirty="0"/>
              <a:t>Exposed to agents that have a deteriorating effect on the conductors or equipment.</a:t>
            </a:r>
          </a:p>
          <a:p>
            <a:pPr lvl="2">
              <a:lnSpc>
                <a:spcPct val="90000"/>
              </a:lnSpc>
            </a:pPr>
            <a:endParaRPr lang="en-US" altLang="en-US" sz="2000" i="0" dirty="0"/>
          </a:p>
          <a:p>
            <a:pPr lvl="2">
              <a:lnSpc>
                <a:spcPct val="90000"/>
              </a:lnSpc>
            </a:pPr>
            <a:r>
              <a:rPr lang="en-US" altLang="en-US" sz="2000" i="0" dirty="0"/>
              <a:t>Exposed to excessive temperatures.</a:t>
            </a:r>
          </a:p>
        </p:txBody>
      </p:sp>
      <p:sp>
        <p:nvSpPr>
          <p:cNvPr id="16389" name="Rectangle 5"/>
          <p:cNvSpPr>
            <a:spLocks noChangeArrowheads="1"/>
          </p:cNvSpPr>
          <p:nvPr/>
        </p:nvSpPr>
        <p:spPr bwMode="auto">
          <a:xfrm>
            <a:off x="691515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1910.303(b)(6)</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39148" y="1905000"/>
            <a:ext cx="2719052" cy="3962400"/>
          </a:xfrm>
          <a:prstGeom prst="rect">
            <a:avLst/>
          </a:prstGeom>
        </p:spPr>
      </p:pic>
    </p:spTree>
    <p:extLst>
      <p:ext uri="{BB962C8B-B14F-4D97-AF65-F5344CB8AC3E}">
        <p14:creationId xmlns:p14="http://schemas.microsoft.com/office/powerpoint/2010/main" val="12865262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533400" y="381000"/>
            <a:ext cx="5867400" cy="549275"/>
          </a:xfrm>
          <a:noFill/>
        </p:spPr>
        <p:txBody>
          <a:bodyPr/>
          <a:lstStyle/>
          <a:p>
            <a:r>
              <a:rPr lang="en-US" altLang="en-US" dirty="0"/>
              <a:t>General Requirements</a:t>
            </a:r>
            <a:endParaRPr lang="en-US" altLang="en-US" sz="1600" b="0" dirty="0"/>
          </a:p>
        </p:txBody>
      </p:sp>
      <p:sp>
        <p:nvSpPr>
          <p:cNvPr id="17410" name="Rectangle 3"/>
          <p:cNvSpPr>
            <a:spLocks noGrp="1" noChangeArrowheads="1"/>
          </p:cNvSpPr>
          <p:nvPr>
            <p:ph idx="1"/>
          </p:nvPr>
        </p:nvSpPr>
        <p:spPr>
          <a:xfrm>
            <a:off x="533400" y="1317356"/>
            <a:ext cx="8229600" cy="4397644"/>
          </a:xfrm>
        </p:spPr>
        <p:txBody>
          <a:bodyPr/>
          <a:lstStyle/>
          <a:p>
            <a:r>
              <a:rPr lang="en-US" altLang="en-US" sz="2800" dirty="0"/>
              <a:t>Mechanical execution of work</a:t>
            </a:r>
          </a:p>
          <a:p>
            <a:endParaRPr lang="en-US" altLang="en-US" sz="800" b="1" dirty="0"/>
          </a:p>
          <a:p>
            <a:pPr lvl="1"/>
            <a:r>
              <a:rPr lang="en-US" altLang="en-US" sz="2400" dirty="0"/>
              <a:t>Equipment shall be installed in a neat workmanlike manner.</a:t>
            </a:r>
          </a:p>
        </p:txBody>
      </p:sp>
      <p:sp>
        <p:nvSpPr>
          <p:cNvPr id="17414" name="Rectangle 8"/>
          <p:cNvSpPr>
            <a:spLocks noChangeArrowheads="1"/>
          </p:cNvSpPr>
          <p:nvPr/>
        </p:nvSpPr>
        <p:spPr bwMode="auto">
          <a:xfrm>
            <a:off x="691515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1910.303(b)(7)</a:t>
            </a:r>
          </a:p>
        </p:txBody>
      </p:sp>
      <p:pic>
        <p:nvPicPr>
          <p:cNvPr id="4" name="Picture 3">
            <a:extLst>
              <a:ext uri="{FF2B5EF4-FFF2-40B4-BE49-F238E27FC236}">
                <a16:creationId xmlns:a16="http://schemas.microsoft.com/office/drawing/2014/main" id="{CBE0F1BE-C2DE-4E49-80BD-AE1451395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7950" y="2609850"/>
            <a:ext cx="5791200" cy="3257550"/>
          </a:xfrm>
          <a:prstGeom prst="rect">
            <a:avLst/>
          </a:prstGeom>
        </p:spPr>
      </p:pic>
    </p:spTree>
    <p:extLst>
      <p:ext uri="{BB962C8B-B14F-4D97-AF65-F5344CB8AC3E}">
        <p14:creationId xmlns:p14="http://schemas.microsoft.com/office/powerpoint/2010/main" val="17682035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90738" y="2209800"/>
            <a:ext cx="2065437" cy="3671888"/>
          </a:xfrm>
          <a:prstGeom prst="rect">
            <a:avLst/>
          </a:prstGeom>
        </p:spPr>
      </p:pic>
      <p:sp>
        <p:nvSpPr>
          <p:cNvPr id="18435" name="Rectangle 4"/>
          <p:cNvSpPr>
            <a:spLocks noGrp="1" noChangeArrowheads="1"/>
          </p:cNvSpPr>
          <p:nvPr>
            <p:ph type="title"/>
          </p:nvPr>
        </p:nvSpPr>
        <p:spPr>
          <a:xfrm>
            <a:off x="533400" y="381000"/>
            <a:ext cx="5257800" cy="549275"/>
          </a:xfrm>
          <a:noFill/>
        </p:spPr>
        <p:txBody>
          <a:bodyPr/>
          <a:lstStyle/>
          <a:p>
            <a:r>
              <a:rPr lang="en-US" altLang="en-US"/>
              <a:t>General Requirements</a:t>
            </a:r>
            <a:endParaRPr lang="en-US" altLang="en-US" sz="1600" b="0"/>
          </a:p>
        </p:txBody>
      </p:sp>
      <p:sp>
        <p:nvSpPr>
          <p:cNvPr id="18434" name="Rectangle 3"/>
          <p:cNvSpPr>
            <a:spLocks noGrp="1" noChangeArrowheads="1"/>
          </p:cNvSpPr>
          <p:nvPr>
            <p:ph idx="1"/>
          </p:nvPr>
        </p:nvSpPr>
        <p:spPr>
          <a:xfrm>
            <a:off x="533400" y="1330597"/>
            <a:ext cx="8077200" cy="4338366"/>
          </a:xfrm>
        </p:spPr>
        <p:txBody>
          <a:bodyPr/>
          <a:lstStyle/>
          <a:p>
            <a:r>
              <a:rPr lang="en-US" altLang="en-US" sz="2600" dirty="0"/>
              <a:t>Unused openings shall be effectively closed to afford protection substantially equivalent to the wall of the equipment.</a:t>
            </a:r>
          </a:p>
        </p:txBody>
      </p:sp>
      <p:sp>
        <p:nvSpPr>
          <p:cNvPr id="18437" name="Rectangle 9"/>
          <p:cNvSpPr>
            <a:spLocks noChangeArrowheads="1"/>
          </p:cNvSpPr>
          <p:nvPr/>
        </p:nvSpPr>
        <p:spPr bwMode="auto">
          <a:xfrm>
            <a:off x="6711950" y="533400"/>
            <a:ext cx="2042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1910.303(b)(7)(i)</a:t>
            </a:r>
          </a:p>
        </p:txBody>
      </p:sp>
      <p:cxnSp>
        <p:nvCxnSpPr>
          <p:cNvPr id="4" name="Straight Arrow Connector 3"/>
          <p:cNvCxnSpPr>
            <a:cxnSpLocks/>
          </p:cNvCxnSpPr>
          <p:nvPr/>
        </p:nvCxnSpPr>
        <p:spPr bwMode="auto">
          <a:xfrm>
            <a:off x="4800600" y="3405981"/>
            <a:ext cx="2133600" cy="2121422"/>
          </a:xfrm>
          <a:prstGeom prst="straightConnector1">
            <a:avLst/>
          </a:prstGeom>
          <a:ln w="57150">
            <a:headEnd type="none" w="sm" len="sm"/>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444795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5400000">
            <a:off x="5003901" y="2616099"/>
            <a:ext cx="4542350" cy="1900952"/>
          </a:xfrm>
          <a:prstGeom prst="rect">
            <a:avLst/>
          </a:prstGeom>
        </p:spPr>
      </p:pic>
      <p:sp>
        <p:nvSpPr>
          <p:cNvPr id="19459" name="Rectangle 5"/>
          <p:cNvSpPr>
            <a:spLocks noGrp="1" noChangeArrowheads="1"/>
          </p:cNvSpPr>
          <p:nvPr>
            <p:ph type="title"/>
          </p:nvPr>
        </p:nvSpPr>
        <p:spPr>
          <a:xfrm>
            <a:off x="533400" y="381000"/>
            <a:ext cx="5181600" cy="549275"/>
          </a:xfrm>
          <a:noFill/>
        </p:spPr>
        <p:txBody>
          <a:bodyPr/>
          <a:lstStyle/>
          <a:p>
            <a:r>
              <a:rPr lang="en-US" altLang="en-US"/>
              <a:t>General Requirements</a:t>
            </a:r>
            <a:endParaRPr lang="en-US" altLang="en-US" sz="1600" b="0"/>
          </a:p>
        </p:txBody>
      </p:sp>
      <p:sp>
        <p:nvSpPr>
          <p:cNvPr id="19460" name="Rectangle 7"/>
          <p:cNvSpPr>
            <a:spLocks noGrp="1" noChangeArrowheads="1"/>
          </p:cNvSpPr>
          <p:nvPr>
            <p:ph idx="1"/>
          </p:nvPr>
        </p:nvSpPr>
        <p:spPr>
          <a:xfrm>
            <a:off x="533399" y="1295400"/>
            <a:ext cx="5791201" cy="1905000"/>
          </a:xfrm>
          <a:noFill/>
        </p:spPr>
        <p:txBody>
          <a:bodyPr/>
          <a:lstStyle/>
          <a:p>
            <a:r>
              <a:rPr lang="en-US" altLang="en-US" dirty="0"/>
              <a:t>Conductors shall be racked to provide ready and safe access in underground and subsurface for installation and maintenance.</a:t>
            </a:r>
          </a:p>
        </p:txBody>
      </p:sp>
      <p:sp>
        <p:nvSpPr>
          <p:cNvPr id="19463" name="Line 10"/>
          <p:cNvSpPr>
            <a:spLocks noChangeShapeType="1"/>
          </p:cNvSpPr>
          <p:nvPr/>
        </p:nvSpPr>
        <p:spPr bwMode="auto">
          <a:xfrm flipV="1">
            <a:off x="5116688" y="3060539"/>
            <a:ext cx="1893712" cy="1088189"/>
          </a:xfrm>
          <a:prstGeom prst="line">
            <a:avLst/>
          </a:prstGeom>
          <a:noFill/>
          <a:ln w="3810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9464" name="Rectangle 11"/>
          <p:cNvSpPr>
            <a:spLocks noChangeArrowheads="1"/>
          </p:cNvSpPr>
          <p:nvPr/>
        </p:nvSpPr>
        <p:spPr bwMode="auto">
          <a:xfrm>
            <a:off x="6661150" y="533400"/>
            <a:ext cx="2105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1910.303(b)(7)(ii)</a:t>
            </a:r>
          </a:p>
        </p:txBody>
      </p:sp>
      <p:sp>
        <p:nvSpPr>
          <p:cNvPr id="3" name="TextBox 2"/>
          <p:cNvSpPr txBox="1"/>
          <p:nvPr/>
        </p:nvSpPr>
        <p:spPr>
          <a:xfrm>
            <a:off x="4343400" y="4178891"/>
            <a:ext cx="1107996" cy="646331"/>
          </a:xfrm>
          <a:prstGeom prst="rect">
            <a:avLst/>
          </a:prstGeom>
          <a:noFill/>
        </p:spPr>
        <p:txBody>
          <a:bodyPr wrap="none" rtlCol="0">
            <a:spAutoFit/>
          </a:bodyPr>
          <a:lstStyle/>
          <a:p>
            <a:r>
              <a:rPr lang="en-US" b="1" u="none" dirty="0">
                <a:solidFill>
                  <a:srgbClr val="FF0000"/>
                </a:solidFill>
                <a:latin typeface="Arial Black" panose="020B0A04020102020204" pitchFamily="34" charset="0"/>
              </a:rPr>
              <a:t>NO!</a:t>
            </a:r>
          </a:p>
        </p:txBody>
      </p:sp>
    </p:spTree>
    <p:extLst>
      <p:ext uri="{BB962C8B-B14F-4D97-AF65-F5344CB8AC3E}">
        <p14:creationId xmlns:p14="http://schemas.microsoft.com/office/powerpoint/2010/main" val="31880460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Grp="1" noChangeArrowheads="1"/>
          </p:cNvSpPr>
          <p:nvPr>
            <p:ph type="title"/>
          </p:nvPr>
        </p:nvSpPr>
        <p:spPr>
          <a:xfrm>
            <a:off x="533400" y="381000"/>
            <a:ext cx="5257800" cy="549275"/>
          </a:xfrm>
          <a:noFill/>
        </p:spPr>
        <p:txBody>
          <a:bodyPr/>
          <a:lstStyle/>
          <a:p>
            <a:r>
              <a:rPr lang="en-US" altLang="en-US" dirty="0"/>
              <a:t>General Requirements</a:t>
            </a:r>
            <a:endParaRPr lang="en-US" altLang="en-US" sz="1600" b="0" dirty="0"/>
          </a:p>
        </p:txBody>
      </p:sp>
      <p:sp>
        <p:nvSpPr>
          <p:cNvPr id="20482" name="Rectangle 4"/>
          <p:cNvSpPr>
            <a:spLocks noGrp="1" noChangeArrowheads="1"/>
          </p:cNvSpPr>
          <p:nvPr>
            <p:ph idx="1"/>
          </p:nvPr>
        </p:nvSpPr>
        <p:spPr>
          <a:xfrm>
            <a:off x="533400" y="1265237"/>
            <a:ext cx="6172200" cy="4525963"/>
          </a:xfrm>
          <a:noFill/>
        </p:spPr>
        <p:txBody>
          <a:bodyPr/>
          <a:lstStyle/>
          <a:p>
            <a:r>
              <a:rPr lang="en-US" altLang="en-US" sz="2800" dirty="0"/>
              <a:t>Splices</a:t>
            </a:r>
          </a:p>
          <a:p>
            <a:pPr>
              <a:buFont typeface="Wingdings" panose="05000000000000000000" pitchFamily="2" charset="2"/>
              <a:buNone/>
            </a:pPr>
            <a:endParaRPr lang="en-US" altLang="en-US" sz="800" dirty="0"/>
          </a:p>
          <a:p>
            <a:pPr lvl="1"/>
            <a:r>
              <a:rPr lang="en-US" altLang="en-US" sz="2400" dirty="0"/>
              <a:t>Splicing devices suitable for use</a:t>
            </a:r>
          </a:p>
          <a:p>
            <a:pPr lvl="1"/>
            <a:endParaRPr lang="en-US" altLang="en-US" sz="2400" dirty="0"/>
          </a:p>
          <a:p>
            <a:pPr lvl="1"/>
            <a:r>
              <a:rPr lang="en-US" altLang="en-US" sz="2400" dirty="0"/>
              <a:t>Brazing, welding, or soldering</a:t>
            </a:r>
          </a:p>
          <a:p>
            <a:pPr lvl="1"/>
            <a:endParaRPr lang="en-US" altLang="en-US" sz="2400" dirty="0"/>
          </a:p>
          <a:p>
            <a:pPr lvl="1"/>
            <a:r>
              <a:rPr lang="en-US" altLang="en-US" sz="2400" dirty="0"/>
              <a:t>Splices must be joined </a:t>
            </a:r>
          </a:p>
          <a:p>
            <a:pPr marL="342900" lvl="1" indent="0">
              <a:buNone/>
            </a:pPr>
            <a:r>
              <a:rPr lang="en-US" altLang="en-US" sz="2400" dirty="0"/>
              <a:t>   mechanically and electrically </a:t>
            </a:r>
          </a:p>
          <a:p>
            <a:pPr marL="342900" lvl="1" indent="0">
              <a:buNone/>
            </a:pPr>
            <a:r>
              <a:rPr lang="en-US" altLang="en-US" sz="2400" dirty="0"/>
              <a:t>   secure before soldering</a:t>
            </a:r>
          </a:p>
        </p:txBody>
      </p:sp>
      <p:sp>
        <p:nvSpPr>
          <p:cNvPr id="20486" name="Rectangle 11"/>
          <p:cNvSpPr>
            <a:spLocks noChangeArrowheads="1"/>
          </p:cNvSpPr>
          <p:nvPr/>
        </p:nvSpPr>
        <p:spPr bwMode="auto">
          <a:xfrm>
            <a:off x="6927850" y="533400"/>
            <a:ext cx="1792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1910.303(c)(3)</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469636" y="3615154"/>
            <a:ext cx="2929128" cy="2249475"/>
          </a:xfrm>
          <a:prstGeom prst="rect">
            <a:avLst/>
          </a:prstGeom>
        </p:spPr>
      </p:pic>
      <p:sp>
        <p:nvSpPr>
          <p:cNvPr id="3" name="TextBox 2"/>
          <p:cNvSpPr txBox="1"/>
          <p:nvPr/>
        </p:nvSpPr>
        <p:spPr>
          <a:xfrm>
            <a:off x="5638800" y="3276600"/>
            <a:ext cx="2590800" cy="338554"/>
          </a:xfrm>
          <a:prstGeom prst="rect">
            <a:avLst/>
          </a:prstGeom>
          <a:noFill/>
        </p:spPr>
        <p:txBody>
          <a:bodyPr wrap="square" rtlCol="0">
            <a:spAutoFit/>
          </a:bodyPr>
          <a:lstStyle/>
          <a:p>
            <a:r>
              <a:rPr lang="en-US" sz="1600" u="none" dirty="0">
                <a:solidFill>
                  <a:srgbClr val="FF0000"/>
                </a:solidFill>
                <a:latin typeface="Arial Black" panose="020B0A04020102020204" pitchFamily="34" charset="0"/>
              </a:rPr>
              <a:t>YES	            NO</a:t>
            </a:r>
          </a:p>
        </p:txBody>
      </p:sp>
    </p:spTree>
    <p:extLst>
      <p:ext uri="{BB962C8B-B14F-4D97-AF65-F5344CB8AC3E}">
        <p14:creationId xmlns:p14="http://schemas.microsoft.com/office/powerpoint/2010/main" val="25560056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533400" y="381000"/>
            <a:ext cx="5181600" cy="549275"/>
          </a:xfrm>
          <a:noFill/>
        </p:spPr>
        <p:txBody>
          <a:bodyPr/>
          <a:lstStyle/>
          <a:p>
            <a:r>
              <a:rPr lang="en-US" altLang="en-US" dirty="0"/>
              <a:t>General Requirements</a:t>
            </a:r>
            <a:endParaRPr lang="en-US" altLang="en-US" sz="1600" b="0" dirty="0"/>
          </a:p>
        </p:txBody>
      </p:sp>
      <p:sp>
        <p:nvSpPr>
          <p:cNvPr id="21507" name="Rectangle 3"/>
          <p:cNvSpPr>
            <a:spLocks noGrp="1" noChangeArrowheads="1"/>
          </p:cNvSpPr>
          <p:nvPr>
            <p:ph idx="1"/>
          </p:nvPr>
        </p:nvSpPr>
        <p:spPr>
          <a:xfrm>
            <a:off x="533400" y="1336324"/>
            <a:ext cx="5181600" cy="3464276"/>
          </a:xfrm>
        </p:spPr>
        <p:txBody>
          <a:bodyPr/>
          <a:lstStyle/>
          <a:p>
            <a:r>
              <a:rPr lang="en-US" altLang="en-US" sz="2800" dirty="0"/>
              <a:t>Arcing parts</a:t>
            </a:r>
          </a:p>
          <a:p>
            <a:pPr lvl="1"/>
            <a:endParaRPr lang="en-US" altLang="en-US" sz="800" b="1" dirty="0"/>
          </a:p>
          <a:p>
            <a:pPr lvl="1"/>
            <a:r>
              <a:rPr lang="en-US" altLang="en-US" sz="2400" dirty="0"/>
              <a:t>Parts of electric equipment that produce arcs, sparks, flames, or molten metal shall be enclosed or separated and isolated from all combustible material.</a:t>
            </a:r>
          </a:p>
        </p:txBody>
      </p:sp>
      <p:sp>
        <p:nvSpPr>
          <p:cNvPr id="21509" name="Rectangle 7"/>
          <p:cNvSpPr>
            <a:spLocks noChangeArrowheads="1"/>
          </p:cNvSpPr>
          <p:nvPr/>
        </p:nvSpPr>
        <p:spPr bwMode="auto">
          <a:xfrm>
            <a:off x="7194550" y="533400"/>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1910.303(d)</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91200" y="1336324"/>
            <a:ext cx="2548731" cy="4531076"/>
          </a:xfrm>
          <a:prstGeom prst="rect">
            <a:avLst/>
          </a:prstGeom>
        </p:spPr>
      </p:pic>
    </p:spTree>
    <p:extLst>
      <p:ext uri="{BB962C8B-B14F-4D97-AF65-F5344CB8AC3E}">
        <p14:creationId xmlns:p14="http://schemas.microsoft.com/office/powerpoint/2010/main" val="5611476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81000"/>
            <a:ext cx="8458200" cy="549275"/>
          </a:xfrm>
        </p:spPr>
        <p:txBody>
          <a:bodyPr/>
          <a:lstStyle/>
          <a:p>
            <a:r>
              <a:rPr lang="en-US" altLang="en-US" dirty="0"/>
              <a:t>Objectives</a:t>
            </a:r>
          </a:p>
        </p:txBody>
      </p:sp>
      <p:sp>
        <p:nvSpPr>
          <p:cNvPr id="4099" name="Rectangle 3"/>
          <p:cNvSpPr>
            <a:spLocks noGrp="1" noChangeArrowheads="1"/>
          </p:cNvSpPr>
          <p:nvPr>
            <p:ph idx="1"/>
          </p:nvPr>
        </p:nvSpPr>
        <p:spPr>
          <a:xfrm>
            <a:off x="609600" y="1332854"/>
            <a:ext cx="8077200" cy="4382146"/>
          </a:xfrm>
        </p:spPr>
        <p:txBody>
          <a:bodyPr/>
          <a:lstStyle/>
          <a:p>
            <a:r>
              <a:rPr lang="en-US" altLang="en-US" dirty="0"/>
              <a:t>At the end of this course, students will be able to: </a:t>
            </a:r>
          </a:p>
          <a:p>
            <a:pPr>
              <a:buFont typeface="Wingdings" panose="05000000000000000000" pitchFamily="2" charset="2"/>
              <a:buNone/>
            </a:pPr>
            <a:endParaRPr lang="en-US" altLang="en-US" sz="800" dirty="0"/>
          </a:p>
          <a:p>
            <a:pPr lvl="1"/>
            <a:r>
              <a:rPr lang="en-US" altLang="en-US" dirty="0"/>
              <a:t>Identify common electrical hazards.</a:t>
            </a:r>
          </a:p>
          <a:p>
            <a:endParaRPr lang="en-US" altLang="en-US" sz="1000" dirty="0"/>
          </a:p>
          <a:p>
            <a:pPr lvl="1"/>
            <a:r>
              <a:rPr lang="en-US" altLang="en-US" dirty="0"/>
              <a:t>Recognize electrical equipment defects/hazards.</a:t>
            </a:r>
          </a:p>
          <a:p>
            <a:endParaRPr lang="en-US" altLang="en-US" sz="1000" dirty="0"/>
          </a:p>
          <a:p>
            <a:pPr lvl="1"/>
            <a:r>
              <a:rPr lang="en-US" altLang="en-US" dirty="0"/>
              <a:t>Familiarize themselves with the general requirements of the standard.</a:t>
            </a:r>
          </a:p>
          <a:p>
            <a:endParaRPr lang="en-US" altLang="en-US" sz="1000" dirty="0"/>
          </a:p>
          <a:p>
            <a:pPr lvl="1"/>
            <a:r>
              <a:rPr lang="en-US" altLang="en-US" dirty="0"/>
              <a:t>Familiarize themselves wiring design and protection.</a:t>
            </a:r>
          </a:p>
          <a:p>
            <a:endParaRPr lang="en-US" altLang="en-US" sz="1000" dirty="0"/>
          </a:p>
          <a:p>
            <a:pPr lvl="1"/>
            <a:r>
              <a:rPr lang="en-US" altLang="en-US" dirty="0"/>
              <a:t>Identify wiring methods, components, and equipment for general use.</a:t>
            </a:r>
          </a:p>
        </p:txBody>
      </p:sp>
    </p:spTree>
    <p:extLst>
      <p:ext uri="{BB962C8B-B14F-4D97-AF65-F5344CB8AC3E}">
        <p14:creationId xmlns:p14="http://schemas.microsoft.com/office/powerpoint/2010/main" val="5250650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533400" y="381000"/>
            <a:ext cx="6096000" cy="549275"/>
          </a:xfrm>
          <a:noFill/>
        </p:spPr>
        <p:txBody>
          <a:bodyPr/>
          <a:lstStyle/>
          <a:p>
            <a:r>
              <a:rPr lang="en-US" altLang="en-US" dirty="0"/>
              <a:t>General Requirements</a:t>
            </a:r>
            <a:endParaRPr lang="en-US" altLang="en-US" sz="1800" b="0" dirty="0"/>
          </a:p>
        </p:txBody>
      </p:sp>
      <p:sp>
        <p:nvSpPr>
          <p:cNvPr id="22531" name="Rectangle 3"/>
          <p:cNvSpPr>
            <a:spLocks noGrp="1" noChangeArrowheads="1"/>
          </p:cNvSpPr>
          <p:nvPr>
            <p:ph idx="1"/>
          </p:nvPr>
        </p:nvSpPr>
        <p:spPr>
          <a:xfrm>
            <a:off x="533400" y="1265237"/>
            <a:ext cx="5224463" cy="4525963"/>
          </a:xfrm>
          <a:noFill/>
        </p:spPr>
        <p:txBody>
          <a:bodyPr>
            <a:normAutofit lnSpcReduction="10000"/>
          </a:bodyPr>
          <a:lstStyle/>
          <a:p>
            <a:pPr>
              <a:lnSpc>
                <a:spcPct val="90000"/>
              </a:lnSpc>
            </a:pPr>
            <a:r>
              <a:rPr lang="en-US" altLang="en-US" dirty="0"/>
              <a:t>Markings</a:t>
            </a:r>
          </a:p>
          <a:p>
            <a:pPr>
              <a:lnSpc>
                <a:spcPct val="90000"/>
              </a:lnSpc>
            </a:pPr>
            <a:endParaRPr lang="en-US" altLang="en-US" sz="800" dirty="0"/>
          </a:p>
          <a:p>
            <a:pPr lvl="1">
              <a:lnSpc>
                <a:spcPct val="90000"/>
              </a:lnSpc>
            </a:pPr>
            <a:r>
              <a:rPr lang="en-US" altLang="en-US" sz="2300" dirty="0"/>
              <a:t>Electrical equipment must have the manufacturer's name, trademark, or other descriptive marking.</a:t>
            </a:r>
          </a:p>
          <a:p>
            <a:pPr lvl="1">
              <a:lnSpc>
                <a:spcPct val="90000"/>
              </a:lnSpc>
            </a:pPr>
            <a:endParaRPr lang="en-US" altLang="en-US" sz="2300" dirty="0"/>
          </a:p>
          <a:p>
            <a:pPr lvl="1">
              <a:lnSpc>
                <a:spcPct val="90000"/>
              </a:lnSpc>
            </a:pPr>
            <a:r>
              <a:rPr lang="en-US" altLang="en-US" sz="2300" dirty="0"/>
              <a:t>Must provide voltage, current, wattage, or other ratings, as necessary.</a:t>
            </a:r>
          </a:p>
          <a:p>
            <a:pPr lvl="1">
              <a:lnSpc>
                <a:spcPct val="90000"/>
              </a:lnSpc>
            </a:pPr>
            <a:endParaRPr lang="en-US" altLang="en-US" sz="2300" dirty="0"/>
          </a:p>
          <a:p>
            <a:pPr lvl="1">
              <a:lnSpc>
                <a:spcPct val="90000"/>
              </a:lnSpc>
            </a:pPr>
            <a:r>
              <a:rPr lang="en-US" altLang="en-US" sz="2300" dirty="0"/>
              <a:t>Must have sufficient durability to withstand the environment involved.</a:t>
            </a:r>
          </a:p>
        </p:txBody>
      </p:sp>
      <p:sp>
        <p:nvSpPr>
          <p:cNvPr id="22533" name="Rectangle 15"/>
          <p:cNvSpPr>
            <a:spLocks noChangeArrowheads="1"/>
          </p:cNvSpPr>
          <p:nvPr/>
        </p:nvSpPr>
        <p:spPr bwMode="auto">
          <a:xfrm>
            <a:off x="7194550" y="533400"/>
            <a:ext cx="15183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1910.303(e)</a:t>
            </a:r>
          </a:p>
        </p:txBody>
      </p:sp>
      <p:pic>
        <p:nvPicPr>
          <p:cNvPr id="4" name="Picture 3">
            <a:extLst>
              <a:ext uri="{FF2B5EF4-FFF2-40B4-BE49-F238E27FC236}">
                <a16:creationId xmlns:a16="http://schemas.microsoft.com/office/drawing/2014/main" id="{F0C6E8E6-5E19-41B4-A48E-45A68BC23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348" y="1209848"/>
            <a:ext cx="2910662" cy="4525963"/>
          </a:xfrm>
          <a:prstGeom prst="rect">
            <a:avLst/>
          </a:prstGeom>
        </p:spPr>
      </p:pic>
    </p:spTree>
    <p:extLst>
      <p:ext uri="{BB962C8B-B14F-4D97-AF65-F5344CB8AC3E}">
        <p14:creationId xmlns:p14="http://schemas.microsoft.com/office/powerpoint/2010/main" val="16663391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xfrm>
            <a:off x="533400" y="381000"/>
            <a:ext cx="5638800" cy="549275"/>
          </a:xfrm>
          <a:noFill/>
        </p:spPr>
        <p:txBody>
          <a:bodyPr>
            <a:normAutofit/>
          </a:bodyPr>
          <a:lstStyle/>
          <a:p>
            <a:r>
              <a:rPr lang="en-US" altLang="en-US" dirty="0"/>
              <a:t>General Requirements</a:t>
            </a:r>
            <a:endParaRPr lang="en-US" altLang="en-US" b="0" dirty="0">
              <a:solidFill>
                <a:schemeClr val="tx1"/>
              </a:solidFill>
            </a:endParaRPr>
          </a:p>
        </p:txBody>
      </p:sp>
      <p:sp>
        <p:nvSpPr>
          <p:cNvPr id="23556" name="Rectangle 3"/>
          <p:cNvSpPr>
            <a:spLocks noGrp="1" noChangeArrowheads="1"/>
          </p:cNvSpPr>
          <p:nvPr>
            <p:ph type="body" sz="half" idx="1"/>
          </p:nvPr>
        </p:nvSpPr>
        <p:spPr>
          <a:xfrm>
            <a:off x="533400" y="1265237"/>
            <a:ext cx="4953000" cy="4525963"/>
          </a:xfrm>
          <a:noFill/>
        </p:spPr>
        <p:txBody>
          <a:bodyPr/>
          <a:lstStyle/>
          <a:p>
            <a:pPr>
              <a:lnSpc>
                <a:spcPct val="80000"/>
              </a:lnSpc>
            </a:pPr>
            <a:r>
              <a:rPr lang="en-US" altLang="en-US" sz="2800" dirty="0"/>
              <a:t>Disconnecting means and circuits</a:t>
            </a:r>
          </a:p>
          <a:p>
            <a:pPr>
              <a:lnSpc>
                <a:spcPct val="80000"/>
              </a:lnSpc>
            </a:pPr>
            <a:endParaRPr lang="en-US" altLang="en-US" sz="800" dirty="0"/>
          </a:p>
          <a:p>
            <a:pPr lvl="1"/>
            <a:r>
              <a:rPr lang="en-US" altLang="en-US" sz="2400" dirty="0"/>
              <a:t>Each service, feeder, and branch circuit, at its disconnecting means or over-current device, must be legibly marked to indicate its purpose.</a:t>
            </a:r>
          </a:p>
          <a:p>
            <a:pPr lvl="1"/>
            <a:endParaRPr lang="en-US" altLang="en-US" sz="2400" dirty="0"/>
          </a:p>
          <a:p>
            <a:pPr lvl="1"/>
            <a:r>
              <a:rPr lang="en-US" altLang="en-US" sz="2400" dirty="0"/>
              <a:t>Markings required shall be durable and withstand the environment involved.</a:t>
            </a:r>
          </a:p>
          <a:p>
            <a:pPr lvl="1">
              <a:lnSpc>
                <a:spcPct val="80000"/>
              </a:lnSpc>
            </a:pPr>
            <a:endParaRPr lang="en-US" altLang="en-US" dirty="0"/>
          </a:p>
          <a:p>
            <a:pPr lvl="1">
              <a:lnSpc>
                <a:spcPct val="80000"/>
              </a:lnSpc>
            </a:pPr>
            <a:endParaRPr lang="en-US" altLang="en-US" sz="2200" dirty="0"/>
          </a:p>
        </p:txBody>
      </p:sp>
      <p:sp>
        <p:nvSpPr>
          <p:cNvPr id="23558" name="Rectangle 18"/>
          <p:cNvSpPr>
            <a:spLocks noChangeArrowheads="1"/>
          </p:cNvSpPr>
          <p:nvPr/>
        </p:nvSpPr>
        <p:spPr bwMode="auto">
          <a:xfrm>
            <a:off x="6629400" y="533400"/>
            <a:ext cx="2144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1910.303(f)(2)-(3)</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15000" y="1242164"/>
            <a:ext cx="2590800" cy="4605867"/>
          </a:xfrm>
          <a:prstGeom prst="rect">
            <a:avLst/>
          </a:prstGeom>
        </p:spPr>
      </p:pic>
    </p:spTree>
    <p:extLst>
      <p:ext uri="{BB962C8B-B14F-4D97-AF65-F5344CB8AC3E}">
        <p14:creationId xmlns:p14="http://schemas.microsoft.com/office/powerpoint/2010/main" val="36141592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3"/>
          <p:cNvSpPr>
            <a:spLocks noGrp="1" noChangeArrowheads="1"/>
          </p:cNvSpPr>
          <p:nvPr>
            <p:ph type="title"/>
          </p:nvPr>
        </p:nvSpPr>
        <p:spPr>
          <a:xfrm>
            <a:off x="533400" y="381000"/>
            <a:ext cx="5715000" cy="549275"/>
          </a:xfrm>
          <a:noFill/>
        </p:spPr>
        <p:txBody>
          <a:bodyPr/>
          <a:lstStyle/>
          <a:p>
            <a:r>
              <a:rPr lang="en-US" altLang="en-US" dirty="0"/>
              <a:t>General Requirements</a:t>
            </a:r>
            <a:endParaRPr lang="en-US" altLang="en-US" sz="1800" b="0" dirty="0"/>
          </a:p>
        </p:txBody>
      </p:sp>
      <p:sp>
        <p:nvSpPr>
          <p:cNvPr id="24579" name="Rectangle 22"/>
          <p:cNvSpPr>
            <a:spLocks noGrp="1" noChangeArrowheads="1"/>
          </p:cNvSpPr>
          <p:nvPr>
            <p:ph type="body" sz="half" idx="1"/>
          </p:nvPr>
        </p:nvSpPr>
        <p:spPr>
          <a:xfrm>
            <a:off x="533400" y="1295400"/>
            <a:ext cx="5321894" cy="3505200"/>
          </a:xfrm>
          <a:noFill/>
        </p:spPr>
        <p:txBody>
          <a:bodyPr/>
          <a:lstStyle/>
          <a:p>
            <a:r>
              <a:rPr lang="en-US" altLang="en-US" sz="2800" dirty="0"/>
              <a:t>Capable of accepting a lock</a:t>
            </a:r>
          </a:p>
          <a:p>
            <a:pPr>
              <a:buFont typeface="Wingdings" panose="05000000000000000000" pitchFamily="2" charset="2"/>
              <a:buNone/>
            </a:pPr>
            <a:endParaRPr lang="en-US" altLang="en-US" sz="800" dirty="0"/>
          </a:p>
          <a:p>
            <a:pPr lvl="1"/>
            <a:r>
              <a:rPr lang="en-US" altLang="en-US" sz="2400" dirty="0"/>
              <a:t>Disconnecting means shall be capable of being locked in the open position.</a:t>
            </a:r>
          </a:p>
        </p:txBody>
      </p:sp>
      <p:sp>
        <p:nvSpPr>
          <p:cNvPr id="24581" name="Rectangle 25"/>
          <p:cNvSpPr>
            <a:spLocks noChangeArrowheads="1"/>
          </p:cNvSpPr>
          <p:nvPr/>
        </p:nvSpPr>
        <p:spPr bwMode="auto">
          <a:xfrm>
            <a:off x="6978650" y="533400"/>
            <a:ext cx="1775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1910.303(f)(4)</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0694" y="1524000"/>
            <a:ext cx="2494955" cy="4435475"/>
          </a:xfrm>
          <a:prstGeom prst="rect">
            <a:avLst/>
          </a:prstGeom>
        </p:spPr>
      </p:pic>
    </p:spTree>
    <p:extLst>
      <p:ext uri="{BB962C8B-B14F-4D97-AF65-F5344CB8AC3E}">
        <p14:creationId xmlns:p14="http://schemas.microsoft.com/office/powerpoint/2010/main" val="22170815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57200"/>
            <a:ext cx="6629400" cy="553998"/>
          </a:xfrm>
        </p:spPr>
        <p:txBody>
          <a:bodyPr/>
          <a:lstStyle/>
          <a:p>
            <a:r>
              <a:rPr lang="en-US" altLang="en-US" dirty="0"/>
              <a:t>Space</a:t>
            </a:r>
            <a:r>
              <a:rPr lang="en-US" altLang="en-US" sz="3000" dirty="0"/>
              <a:t> About </a:t>
            </a:r>
            <a:r>
              <a:rPr lang="en-US" altLang="en-US" sz="2800" dirty="0">
                <a:solidFill>
                  <a:srgbClr val="102447"/>
                </a:solidFill>
              </a:rPr>
              <a:t>Electrical</a:t>
            </a:r>
            <a:r>
              <a:rPr lang="en-US" altLang="en-US" sz="3000" dirty="0"/>
              <a:t> Equipment</a:t>
            </a:r>
          </a:p>
        </p:txBody>
      </p:sp>
      <p:sp>
        <p:nvSpPr>
          <p:cNvPr id="25603" name="Rectangle 3"/>
          <p:cNvSpPr>
            <a:spLocks noGrp="1" noChangeArrowheads="1"/>
          </p:cNvSpPr>
          <p:nvPr>
            <p:ph idx="1"/>
          </p:nvPr>
        </p:nvSpPr>
        <p:spPr>
          <a:xfrm>
            <a:off x="533400" y="1219200"/>
            <a:ext cx="7848600" cy="3581400"/>
          </a:xfrm>
          <a:noFill/>
        </p:spPr>
        <p:txBody>
          <a:bodyPr/>
          <a:lstStyle/>
          <a:p>
            <a:pPr>
              <a:lnSpc>
                <a:spcPct val="90000"/>
              </a:lnSpc>
            </a:pPr>
            <a:r>
              <a:rPr lang="en-US" altLang="en-US" dirty="0"/>
              <a:t>Sufficient access and working space must be provided and maintained to permit ready and safe operation and maintenance of equipment.</a:t>
            </a:r>
          </a:p>
        </p:txBody>
      </p:sp>
      <p:sp>
        <p:nvSpPr>
          <p:cNvPr id="25604" name="Rectangle 7"/>
          <p:cNvSpPr>
            <a:spLocks noChangeArrowheads="1"/>
          </p:cNvSpPr>
          <p:nvPr/>
        </p:nvSpPr>
        <p:spPr bwMode="auto">
          <a:xfrm>
            <a:off x="6934200" y="547687"/>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1910.303(g)(1)</a:t>
            </a:r>
          </a:p>
        </p:txBody>
      </p:sp>
      <p:pic>
        <p:nvPicPr>
          <p:cNvPr id="7" name="Picture 6">
            <a:extLst>
              <a:ext uri="{FF2B5EF4-FFF2-40B4-BE49-F238E27FC236}">
                <a16:creationId xmlns:a16="http://schemas.microsoft.com/office/drawing/2014/main" id="{9C40318C-FAA7-422B-8701-7CD938164B86}"/>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62400" y="2637515"/>
            <a:ext cx="4419600" cy="3314700"/>
          </a:xfrm>
          <a:prstGeom prst="rect">
            <a:avLst/>
          </a:prstGeom>
        </p:spPr>
      </p:pic>
      <p:sp>
        <p:nvSpPr>
          <p:cNvPr id="2" name="TextBox 1"/>
          <p:cNvSpPr txBox="1"/>
          <p:nvPr/>
        </p:nvSpPr>
        <p:spPr>
          <a:xfrm>
            <a:off x="3962400" y="5736771"/>
            <a:ext cx="1219200" cy="215444"/>
          </a:xfrm>
          <a:prstGeom prst="rect">
            <a:avLst/>
          </a:prstGeom>
          <a:solidFill>
            <a:schemeClr val="tx1"/>
          </a:solidFill>
        </p:spPr>
        <p:txBody>
          <a:bodyPr wrap="square" rtlCol="0">
            <a:spAutoFit/>
          </a:bodyPr>
          <a:lstStyle/>
          <a:p>
            <a:r>
              <a:rPr lang="en-US" sz="800" u="none" dirty="0">
                <a:solidFill>
                  <a:schemeClr val="bg1"/>
                </a:solidFill>
                <a:latin typeface="Avenir Next LT Pro Demi" panose="020B0704020202020204" pitchFamily="34" charset="0"/>
              </a:rPr>
              <a:t>NCDOL Photo Library</a:t>
            </a:r>
          </a:p>
        </p:txBody>
      </p:sp>
    </p:spTree>
    <p:extLst>
      <p:ext uri="{BB962C8B-B14F-4D97-AF65-F5344CB8AC3E}">
        <p14:creationId xmlns:p14="http://schemas.microsoft.com/office/powerpoint/2010/main" val="1587501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p:cNvSpPr>
            <a:spLocks noChangeArrowheads="1"/>
          </p:cNvSpPr>
          <p:nvPr/>
        </p:nvSpPr>
        <p:spPr bwMode="auto">
          <a:xfrm>
            <a:off x="609600" y="1219200"/>
            <a:ext cx="830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r>
              <a:rPr lang="en-US" altLang="en-US" sz="1200" b="1" u="none" dirty="0">
                <a:latin typeface="Avenir Next LT Pro Demi" panose="020B0704020202020204" pitchFamily="34" charset="0"/>
              </a:rPr>
              <a:t>TABLE S–1.—</a:t>
            </a:r>
            <a:r>
              <a:rPr lang="en-US" altLang="en-US" sz="1200" u="none" dirty="0">
                <a:latin typeface="Avenir Next LT Pro Demi" panose="020B0704020202020204" pitchFamily="34" charset="0"/>
              </a:rPr>
              <a:t> MINIMUM DEPTH OF CLEAR WORKING SPACE AT ELECTRIC EQUIPMENT, 600 V OR LESS</a:t>
            </a:r>
          </a:p>
        </p:txBody>
      </p:sp>
      <p:sp>
        <p:nvSpPr>
          <p:cNvPr id="26628" name="Line 77"/>
          <p:cNvSpPr>
            <a:spLocks noChangeShapeType="1"/>
          </p:cNvSpPr>
          <p:nvPr/>
        </p:nvSpPr>
        <p:spPr bwMode="auto">
          <a:xfrm>
            <a:off x="4549775" y="2233613"/>
            <a:ext cx="0" cy="0"/>
          </a:xfrm>
          <a:prstGeom prst="line">
            <a:avLst/>
          </a:prstGeom>
          <a:noFill/>
          <a:ln w="12700" cap="rnd">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aphicFrame>
        <p:nvGraphicFramePr>
          <p:cNvPr id="1601745" name="Group 209"/>
          <p:cNvGraphicFramePr>
            <a:graphicFrameLocks noGrp="1"/>
          </p:cNvGraphicFramePr>
          <p:nvPr/>
        </p:nvGraphicFramePr>
        <p:xfrm>
          <a:off x="609600" y="1676400"/>
          <a:ext cx="7772400" cy="2667000"/>
        </p:xfrm>
        <a:graphic>
          <a:graphicData uri="http://schemas.openxmlformats.org/drawingml/2006/table">
            <a:tbl>
              <a:tblPr/>
              <a:tblGrid>
                <a:gridCol w="3076575">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765175">
                  <a:extLst>
                    <a:ext uri="{9D8B030D-6E8A-4147-A177-3AD203B41FA5}">
                      <a16:colId xmlns:a16="http://schemas.microsoft.com/office/drawing/2014/main" val="20005"/>
                    </a:ext>
                  </a:extLst>
                </a:gridCol>
                <a:gridCol w="765175">
                  <a:extLst>
                    <a:ext uri="{9D8B030D-6E8A-4147-A177-3AD203B41FA5}">
                      <a16:colId xmlns:a16="http://schemas.microsoft.com/office/drawing/2014/main" val="20006"/>
                    </a:ext>
                  </a:extLst>
                </a:gridCol>
              </a:tblGrid>
              <a:tr h="5334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Nominal voltage to ground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Minimum clear distance for condition </a:t>
                      </a:r>
                      <a:r>
                        <a:rPr kumimoji="0" lang="en-US" sz="1800" b="1" i="0" u="none" strike="noStrike" cap="none" normalizeH="0" baseline="30000" dirty="0">
                          <a:ln>
                            <a:noFill/>
                          </a:ln>
                          <a:solidFill>
                            <a:schemeClr val="tx1"/>
                          </a:solidFill>
                          <a:effectLst/>
                          <a:latin typeface="Avenir Next LT Pro Demi" panose="020B0704020202020204" pitchFamily="34" charset="0"/>
                        </a:rPr>
                        <a:t>2,3</a:t>
                      </a:r>
                      <a:r>
                        <a:rPr kumimoji="0" lang="en-US" sz="1800" b="1" i="0" u="none" strike="noStrike" cap="none" normalizeH="0" baseline="0" dirty="0">
                          <a:ln>
                            <a:noFill/>
                          </a:ln>
                          <a:solidFill>
                            <a:schemeClr val="tx1"/>
                          </a:solidFill>
                          <a:effectLst/>
                          <a:latin typeface="Avenir Next LT Pro Demi" panose="020B0704020202020204" pitchFamily="34" charset="0"/>
                        </a:rPr>
                        <a:t>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400">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Condition A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Condition B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Condition C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hMerge="1">
                  <a:txBody>
                    <a:bodyPr/>
                    <a:lstStyle/>
                    <a:p>
                      <a:endParaRPr lang="en-US"/>
                    </a:p>
                  </a:txBody>
                  <a:tcPr/>
                </a:tc>
                <a:extLst>
                  <a:ext uri="{0D108BD9-81ED-4DB2-BD59-A6C34878D82A}">
                    <a16:rowId xmlns:a16="http://schemas.microsoft.com/office/drawing/2014/main" val="10001"/>
                  </a:ext>
                </a:extLst>
              </a:tr>
              <a:tr h="5334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m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ft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m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ft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m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venir Next LT Pro Demi" panose="020B0704020202020204" pitchFamily="34" charset="0"/>
                        </a:rPr>
                        <a:t>ft </a:t>
                      </a:r>
                      <a:endParaRPr kumimoji="0" lang="en-US" sz="1800" b="0" i="0" u="none" strike="noStrike" cap="none" normalizeH="0" baseline="0" dirty="0">
                        <a:ln>
                          <a:noFill/>
                        </a:ln>
                        <a:solidFill>
                          <a:schemeClr val="tx1"/>
                        </a:solidFill>
                        <a:effectLst/>
                        <a:latin typeface="Avenir Next LT Pro Demi" panose="020B0704020202020204"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126"/>
                    </a:solid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0 - 150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0.9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3.0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0.9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3.0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0.9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3.0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151 - 600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0.9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30000" dirty="0">
                          <a:ln>
                            <a:noFill/>
                          </a:ln>
                          <a:solidFill>
                            <a:schemeClr val="tx1"/>
                          </a:solidFill>
                          <a:effectLst/>
                          <a:latin typeface="Avenir Next LT Pro Demi" panose="020B0704020202020204" pitchFamily="34" charset="0"/>
                        </a:rPr>
                        <a:t>1</a:t>
                      </a:r>
                      <a:r>
                        <a:rPr kumimoji="0" lang="en-US" sz="1800" b="0" i="0" u="none" strike="noStrike" cap="none" normalizeH="0" baseline="0" dirty="0">
                          <a:ln>
                            <a:noFill/>
                          </a:ln>
                          <a:solidFill>
                            <a:schemeClr val="tx1"/>
                          </a:solidFill>
                          <a:effectLst/>
                          <a:latin typeface="Avenir Next LT Pro Demi" panose="020B0704020202020204" pitchFamily="34" charset="0"/>
                        </a:rPr>
                        <a:t>3.0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1.0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3.5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1.2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venir Next LT Pro Demi" panose="020B0704020202020204" pitchFamily="34" charset="0"/>
                        </a:rPr>
                        <a:t>4.0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6669" name="Rectangle 206"/>
          <p:cNvSpPr>
            <a:spLocks noChangeArrowheads="1"/>
          </p:cNvSpPr>
          <p:nvPr/>
        </p:nvSpPr>
        <p:spPr bwMode="auto">
          <a:xfrm>
            <a:off x="533400" y="4487515"/>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r>
              <a:rPr lang="en-US" altLang="en-US" sz="1400" b="1" u="none" dirty="0">
                <a:latin typeface="Avenir Next LT Pro Demi" panose="020B0704020202020204" pitchFamily="34" charset="0"/>
              </a:rPr>
              <a:t>Condition A </a:t>
            </a:r>
            <a:r>
              <a:rPr lang="en-US" altLang="en-US" sz="1400" u="none" dirty="0">
                <a:latin typeface="Avenir Next LT Pro Demi" panose="020B0704020202020204" pitchFamily="34" charset="0"/>
              </a:rPr>
              <a:t>— Exposed live parts on one side and no live or grounded parts on the other side of the working space.</a:t>
            </a:r>
          </a:p>
          <a:p>
            <a:pPr eaLnBrk="1" hangingPunct="1"/>
            <a:endParaRPr lang="en-US" altLang="en-US" sz="1400" u="none" dirty="0">
              <a:latin typeface="Avenir Next LT Pro Demi" panose="020B0704020202020204" pitchFamily="34" charset="0"/>
            </a:endParaRPr>
          </a:p>
          <a:p>
            <a:pPr eaLnBrk="1" hangingPunct="1"/>
            <a:r>
              <a:rPr lang="en-US" altLang="en-US" sz="1400" b="1" u="none" dirty="0">
                <a:latin typeface="Avenir Next LT Pro Demi" panose="020B0704020202020204" pitchFamily="34" charset="0"/>
              </a:rPr>
              <a:t>Condition B</a:t>
            </a:r>
            <a:r>
              <a:rPr lang="en-US" altLang="en-US" sz="1400" u="none" dirty="0">
                <a:latin typeface="Avenir Next LT Pro Demi" panose="020B0704020202020204" pitchFamily="34" charset="0"/>
              </a:rPr>
              <a:t> — Exposed live parts on one side and grounded parts on the other side. </a:t>
            </a:r>
          </a:p>
          <a:p>
            <a:pPr eaLnBrk="1" hangingPunct="1"/>
            <a:endParaRPr lang="en-US" altLang="en-US" sz="1400" u="none" dirty="0">
              <a:latin typeface="Avenir Next LT Pro Demi" panose="020B0704020202020204" pitchFamily="34" charset="0"/>
            </a:endParaRPr>
          </a:p>
          <a:p>
            <a:pPr eaLnBrk="1" hangingPunct="1"/>
            <a:r>
              <a:rPr lang="en-US" altLang="en-US" sz="1400" b="1" u="none" dirty="0">
                <a:latin typeface="Avenir Next LT Pro Demi" panose="020B0704020202020204" pitchFamily="34" charset="0"/>
              </a:rPr>
              <a:t>Condition C</a:t>
            </a:r>
            <a:r>
              <a:rPr lang="en-US" altLang="en-US" sz="1400" u="none" dirty="0">
                <a:latin typeface="Avenir Next LT Pro Demi" panose="020B0704020202020204" pitchFamily="34" charset="0"/>
              </a:rPr>
              <a:t> — Exposed live parts on both sides of the workspace with the operator between. </a:t>
            </a:r>
          </a:p>
        </p:txBody>
      </p:sp>
      <p:sp>
        <p:nvSpPr>
          <p:cNvPr id="26670" name="Rectangle 207"/>
          <p:cNvSpPr>
            <a:spLocks noChangeArrowheads="1"/>
          </p:cNvSpPr>
          <p:nvPr/>
        </p:nvSpPr>
        <p:spPr bwMode="auto">
          <a:xfrm>
            <a:off x="6477000" y="554593"/>
            <a:ext cx="2359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1910.303(g)(1)(</a:t>
            </a:r>
            <a:r>
              <a:rPr lang="en-US" altLang="en-US" sz="1800" u="none" dirty="0" err="1">
                <a:latin typeface="Avenir Next LT Pro Demi" panose="020B0704020202020204" pitchFamily="34" charset="0"/>
              </a:rPr>
              <a:t>i</a:t>
            </a:r>
            <a:r>
              <a:rPr lang="en-US" altLang="en-US" sz="1800" u="none" dirty="0">
                <a:latin typeface="Avenir Next LT Pro Demi" panose="020B0704020202020204" pitchFamily="34" charset="0"/>
              </a:rPr>
              <a:t>)(A)</a:t>
            </a:r>
          </a:p>
        </p:txBody>
      </p:sp>
      <p:sp>
        <p:nvSpPr>
          <p:cNvPr id="4" name="Rectangle 2">
            <a:extLst>
              <a:ext uri="{FF2B5EF4-FFF2-40B4-BE49-F238E27FC236}">
                <a16:creationId xmlns:a16="http://schemas.microsoft.com/office/drawing/2014/main" id="{35877C1A-AA03-6E61-2BF3-95A7FF60AF67}"/>
              </a:ext>
            </a:extLst>
          </p:cNvPr>
          <p:cNvSpPr>
            <a:spLocks noGrp="1" noChangeArrowheads="1"/>
          </p:cNvSpPr>
          <p:nvPr>
            <p:ph type="title"/>
          </p:nvPr>
        </p:nvSpPr>
        <p:spPr>
          <a:xfrm>
            <a:off x="533400" y="457200"/>
            <a:ext cx="6629400" cy="553998"/>
          </a:xfrm>
        </p:spPr>
        <p:txBody>
          <a:bodyPr>
            <a:normAutofit/>
          </a:bodyPr>
          <a:lstStyle/>
          <a:p>
            <a:r>
              <a:rPr lang="en-US" altLang="en-US" sz="2900" dirty="0"/>
              <a:t>Space About </a:t>
            </a:r>
            <a:r>
              <a:rPr lang="en-US" altLang="en-US" sz="2900" dirty="0">
                <a:solidFill>
                  <a:srgbClr val="102447"/>
                </a:solidFill>
              </a:rPr>
              <a:t>Electrical</a:t>
            </a:r>
            <a:r>
              <a:rPr lang="en-US" altLang="en-US" sz="2900" dirty="0"/>
              <a:t> Equipment</a:t>
            </a:r>
          </a:p>
        </p:txBody>
      </p:sp>
    </p:spTree>
    <p:extLst>
      <p:ext uri="{BB962C8B-B14F-4D97-AF65-F5344CB8AC3E}">
        <p14:creationId xmlns:p14="http://schemas.microsoft.com/office/powerpoint/2010/main" val="12071978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943600" y="1313105"/>
            <a:ext cx="2493033" cy="4432058"/>
          </a:xfrm>
          <a:prstGeom prst="rect">
            <a:avLst/>
          </a:prstGeom>
        </p:spPr>
      </p:pic>
      <p:sp>
        <p:nvSpPr>
          <p:cNvPr id="29701" name="Rectangle 5"/>
          <p:cNvSpPr>
            <a:spLocks noGrp="1" noChangeArrowheads="1"/>
          </p:cNvSpPr>
          <p:nvPr>
            <p:ph type="title"/>
          </p:nvPr>
        </p:nvSpPr>
        <p:spPr>
          <a:xfrm>
            <a:off x="609600" y="457200"/>
            <a:ext cx="7239000" cy="430887"/>
          </a:xfrm>
          <a:noFill/>
        </p:spPr>
        <p:txBody>
          <a:bodyPr>
            <a:noAutofit/>
          </a:bodyPr>
          <a:lstStyle/>
          <a:p>
            <a:r>
              <a:rPr lang="en-US" altLang="en-US" sz="2600" dirty="0"/>
              <a:t>Space About Electrical Equipment </a:t>
            </a:r>
            <a:endParaRPr lang="en-US" altLang="en-US" sz="2600" b="0" dirty="0"/>
          </a:p>
        </p:txBody>
      </p:sp>
      <p:sp>
        <p:nvSpPr>
          <p:cNvPr id="29700" name="Rectangle 3"/>
          <p:cNvSpPr>
            <a:spLocks noGrp="1" noChangeArrowheads="1"/>
          </p:cNvSpPr>
          <p:nvPr>
            <p:ph idx="1"/>
          </p:nvPr>
        </p:nvSpPr>
        <p:spPr>
          <a:xfrm>
            <a:off x="533400" y="1219201"/>
            <a:ext cx="5105400" cy="3505200"/>
          </a:xfrm>
        </p:spPr>
        <p:txBody>
          <a:bodyPr/>
          <a:lstStyle/>
          <a:p>
            <a:r>
              <a:rPr lang="en-US" altLang="en-US" sz="2400" dirty="0"/>
              <a:t>Width of working space in front of the electric equipment shall be the width of the equipment or 762 mm (30 inches), whichever is greater.</a:t>
            </a:r>
          </a:p>
          <a:p>
            <a:endParaRPr lang="en-US" altLang="en-US" sz="2400" dirty="0"/>
          </a:p>
          <a:p>
            <a:r>
              <a:rPr lang="en-US" altLang="en-US" sz="2400" dirty="0"/>
              <a:t>Workspace shall be clear and extend from the grade, floor, or platform to the height required.</a:t>
            </a:r>
          </a:p>
        </p:txBody>
      </p:sp>
      <p:sp>
        <p:nvSpPr>
          <p:cNvPr id="29702" name="AutoShape 10"/>
          <p:cNvSpPr>
            <a:spLocks/>
          </p:cNvSpPr>
          <p:nvPr/>
        </p:nvSpPr>
        <p:spPr bwMode="auto">
          <a:xfrm rot="5400000">
            <a:off x="6881860" y="2480459"/>
            <a:ext cx="515846" cy="1386428"/>
          </a:xfrm>
          <a:prstGeom prst="rightBrace">
            <a:avLst>
              <a:gd name="adj1" fmla="val 37500"/>
              <a:gd name="adj2" fmla="val 48903"/>
            </a:avLst>
          </a:prstGeom>
          <a:noFill/>
          <a:ln w="34925">
            <a:solidFill>
              <a:schemeClr val="accent2"/>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p>
        </p:txBody>
      </p:sp>
      <p:sp>
        <p:nvSpPr>
          <p:cNvPr id="29706" name="Line 18"/>
          <p:cNvSpPr>
            <a:spLocks noChangeShapeType="1"/>
          </p:cNvSpPr>
          <p:nvPr/>
        </p:nvSpPr>
        <p:spPr bwMode="auto">
          <a:xfrm flipV="1">
            <a:off x="5168096" y="3428999"/>
            <a:ext cx="1979627" cy="1828800"/>
          </a:xfrm>
          <a:prstGeom prst="line">
            <a:avLst/>
          </a:prstGeom>
          <a:noFill/>
          <a:ln w="34925">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9707" name="Rectangle 19"/>
          <p:cNvSpPr>
            <a:spLocks noChangeArrowheads="1"/>
          </p:cNvSpPr>
          <p:nvPr/>
        </p:nvSpPr>
        <p:spPr bwMode="auto">
          <a:xfrm>
            <a:off x="6008420" y="533400"/>
            <a:ext cx="27334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1910.303(g)(1)(</a:t>
            </a:r>
            <a:r>
              <a:rPr lang="en-US" altLang="en-US" sz="1800" u="none" dirty="0" err="1">
                <a:latin typeface="Avenir Next LT Pro Demi" panose="020B0704020202020204" pitchFamily="34" charset="0"/>
              </a:rPr>
              <a:t>i</a:t>
            </a:r>
            <a:r>
              <a:rPr lang="en-US" altLang="en-US" sz="1800" u="none" dirty="0">
                <a:latin typeface="Avenir Next LT Pro Demi" panose="020B0704020202020204" pitchFamily="34" charset="0"/>
              </a:rPr>
              <a:t>)(B)-(C)</a:t>
            </a:r>
          </a:p>
        </p:txBody>
      </p:sp>
      <p:sp>
        <p:nvSpPr>
          <p:cNvPr id="3" name="TextBox 2"/>
          <p:cNvSpPr txBox="1"/>
          <p:nvPr/>
        </p:nvSpPr>
        <p:spPr>
          <a:xfrm>
            <a:off x="3342952" y="5037595"/>
            <a:ext cx="1825144" cy="400110"/>
          </a:xfrm>
          <a:prstGeom prst="rect">
            <a:avLst/>
          </a:prstGeom>
          <a:noFill/>
        </p:spPr>
        <p:txBody>
          <a:bodyPr wrap="square" rtlCol="0">
            <a:spAutoFit/>
          </a:bodyPr>
          <a:lstStyle/>
          <a:p>
            <a:r>
              <a:rPr lang="en-US" sz="2000" b="1" u="none" dirty="0">
                <a:solidFill>
                  <a:srgbClr val="FF0000"/>
                </a:solidFill>
                <a:latin typeface="Avenir Next LT Pro Demi" panose="020B0704020202020204" pitchFamily="34" charset="0"/>
              </a:rPr>
              <a:t>30” minimum</a:t>
            </a:r>
          </a:p>
        </p:txBody>
      </p:sp>
    </p:spTree>
    <p:extLst>
      <p:ext uri="{BB962C8B-B14F-4D97-AF65-F5344CB8AC3E}">
        <p14:creationId xmlns:p14="http://schemas.microsoft.com/office/powerpoint/2010/main" val="31014957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57200"/>
            <a:ext cx="5105400" cy="549275"/>
          </a:xfrm>
        </p:spPr>
        <p:txBody>
          <a:bodyPr/>
          <a:lstStyle/>
          <a:p>
            <a:r>
              <a:rPr lang="en-US" altLang="en-US"/>
              <a:t>Guarding of Live Parts</a:t>
            </a:r>
          </a:p>
        </p:txBody>
      </p:sp>
      <p:sp>
        <p:nvSpPr>
          <p:cNvPr id="30723" name="Rectangle 3"/>
          <p:cNvSpPr>
            <a:spLocks noGrp="1" noChangeArrowheads="1"/>
          </p:cNvSpPr>
          <p:nvPr>
            <p:ph idx="1"/>
          </p:nvPr>
        </p:nvSpPr>
        <p:spPr>
          <a:xfrm>
            <a:off x="533400" y="1219200"/>
            <a:ext cx="4724400" cy="4525963"/>
          </a:xfrm>
        </p:spPr>
        <p:txBody>
          <a:bodyPr/>
          <a:lstStyle/>
          <a:p>
            <a:r>
              <a:rPr lang="en-US" altLang="en-US" dirty="0"/>
              <a:t>Live parts of electric equipment operating at 50 volts or more must be guarded.</a:t>
            </a:r>
          </a:p>
        </p:txBody>
      </p:sp>
      <p:sp>
        <p:nvSpPr>
          <p:cNvPr id="30724" name="Rectangle 5"/>
          <p:cNvSpPr>
            <a:spLocks noChangeArrowheads="1"/>
          </p:cNvSpPr>
          <p:nvPr/>
        </p:nvSpPr>
        <p:spPr bwMode="auto">
          <a:xfrm>
            <a:off x="6654800" y="623887"/>
            <a:ext cx="2029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1910.303(g)(2)(</a:t>
            </a:r>
            <a:r>
              <a:rPr lang="en-US" altLang="en-US" sz="1800" u="none" dirty="0" err="1">
                <a:latin typeface="Avenir Next LT Pro Demi" panose="020B0704020202020204" pitchFamily="34" charset="0"/>
              </a:rPr>
              <a:t>i</a:t>
            </a:r>
            <a:r>
              <a:rPr lang="en-US" altLang="en-US" sz="1800" u="none" dirty="0">
                <a:latin typeface="Avenir Next LT Pro Demi" panose="020B0704020202020204" pitchFamily="34" charset="0"/>
              </a:rPr>
              <a:t>)</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15000" y="1219200"/>
            <a:ext cx="2657475" cy="4724400"/>
          </a:xfrm>
          <a:prstGeom prst="rect">
            <a:avLst/>
          </a:prstGeom>
        </p:spPr>
      </p:pic>
    </p:spTree>
    <p:extLst>
      <p:ext uri="{BB962C8B-B14F-4D97-AF65-F5344CB8AC3E}">
        <p14:creationId xmlns:p14="http://schemas.microsoft.com/office/powerpoint/2010/main" val="14064511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6359" y="2133600"/>
            <a:ext cx="3647100" cy="3686176"/>
          </a:xfrm>
          <a:prstGeom prst="rect">
            <a:avLst/>
          </a:prstGeom>
        </p:spPr>
      </p:pic>
      <p:sp>
        <p:nvSpPr>
          <p:cNvPr id="31746" name="Rectangle 2"/>
          <p:cNvSpPr>
            <a:spLocks noGrp="1" noChangeArrowheads="1"/>
          </p:cNvSpPr>
          <p:nvPr>
            <p:ph type="title"/>
          </p:nvPr>
        </p:nvSpPr>
        <p:spPr>
          <a:xfrm>
            <a:off x="533400" y="457200"/>
            <a:ext cx="8458200" cy="487363"/>
          </a:xfrm>
        </p:spPr>
        <p:txBody>
          <a:bodyPr>
            <a:noAutofit/>
          </a:bodyPr>
          <a:lstStyle/>
          <a:p>
            <a:r>
              <a:rPr lang="en-US" altLang="en-US" sz="3200" dirty="0"/>
              <a:t>Wiring Design and Protection</a:t>
            </a:r>
          </a:p>
        </p:txBody>
      </p:sp>
      <p:sp>
        <p:nvSpPr>
          <p:cNvPr id="31747" name="Rectangle 3"/>
          <p:cNvSpPr>
            <a:spLocks noGrp="1" noChangeArrowheads="1"/>
          </p:cNvSpPr>
          <p:nvPr>
            <p:ph idx="1"/>
          </p:nvPr>
        </p:nvSpPr>
        <p:spPr>
          <a:xfrm>
            <a:off x="533400" y="1295400"/>
            <a:ext cx="4800600" cy="3733800"/>
          </a:xfrm>
        </p:spPr>
        <p:txBody>
          <a:bodyPr/>
          <a:lstStyle/>
          <a:p>
            <a:pPr>
              <a:lnSpc>
                <a:spcPct val="90000"/>
              </a:lnSpc>
            </a:pPr>
            <a:r>
              <a:rPr lang="en-US" altLang="en-US" sz="2800" dirty="0"/>
              <a:t>Polarity of connections</a:t>
            </a:r>
          </a:p>
          <a:p>
            <a:pPr>
              <a:lnSpc>
                <a:spcPct val="90000"/>
              </a:lnSpc>
              <a:buFont typeface="Wingdings" panose="05000000000000000000" pitchFamily="2" charset="2"/>
              <a:buNone/>
            </a:pPr>
            <a:endParaRPr lang="en-US" altLang="en-US" sz="800" dirty="0"/>
          </a:p>
          <a:p>
            <a:pPr lvl="1">
              <a:lnSpc>
                <a:spcPct val="90000"/>
              </a:lnSpc>
            </a:pPr>
            <a:r>
              <a:rPr lang="en-US" altLang="en-US" sz="2400" dirty="0"/>
              <a:t>No grounded conductor may be attached to any terminal or lead so as to reverse designated polarity.</a:t>
            </a:r>
          </a:p>
        </p:txBody>
      </p:sp>
      <p:sp>
        <p:nvSpPr>
          <p:cNvPr id="31748" name="Rectangle 45"/>
          <p:cNvSpPr>
            <a:spLocks noChangeArrowheads="1"/>
          </p:cNvSpPr>
          <p:nvPr/>
        </p:nvSpPr>
        <p:spPr bwMode="auto">
          <a:xfrm>
            <a:off x="6915150" y="533400"/>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1910.304(a)(2)</a:t>
            </a:r>
          </a:p>
        </p:txBody>
      </p:sp>
    </p:spTree>
    <p:extLst>
      <p:ext uri="{BB962C8B-B14F-4D97-AF65-F5344CB8AC3E}">
        <p14:creationId xmlns:p14="http://schemas.microsoft.com/office/powerpoint/2010/main" val="8781566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a:xfrm>
            <a:off x="533400" y="457200"/>
            <a:ext cx="6248400" cy="487363"/>
          </a:xfrm>
          <a:noFill/>
        </p:spPr>
        <p:txBody>
          <a:bodyPr>
            <a:noAutofit/>
          </a:bodyPr>
          <a:lstStyle/>
          <a:p>
            <a:r>
              <a:rPr lang="en-US" altLang="en-US" sz="3200" dirty="0"/>
              <a:t>Wiring Design and Protection</a:t>
            </a:r>
          </a:p>
        </p:txBody>
      </p:sp>
      <p:sp>
        <p:nvSpPr>
          <p:cNvPr id="32772" name="Rectangle 6"/>
          <p:cNvSpPr>
            <a:spLocks noChangeArrowheads="1"/>
          </p:cNvSpPr>
          <p:nvPr/>
        </p:nvSpPr>
        <p:spPr bwMode="auto">
          <a:xfrm>
            <a:off x="6934200" y="533400"/>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1910.304(a)(2)</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295400"/>
            <a:ext cx="7000875" cy="4667250"/>
          </a:xfrm>
          <a:prstGeom prst="rect">
            <a:avLst/>
          </a:prstGeom>
        </p:spPr>
      </p:pic>
    </p:spTree>
    <p:extLst>
      <p:ext uri="{BB962C8B-B14F-4D97-AF65-F5344CB8AC3E}">
        <p14:creationId xmlns:p14="http://schemas.microsoft.com/office/powerpoint/2010/main" val="35453105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10560" y="3625707"/>
            <a:ext cx="2842569" cy="169562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7834" y="3052232"/>
            <a:ext cx="1688445" cy="2842571"/>
          </a:xfrm>
          <a:prstGeom prst="rect">
            <a:avLst/>
          </a:prstGeom>
        </p:spPr>
      </p:pic>
      <p:sp>
        <p:nvSpPr>
          <p:cNvPr id="33794" name="Rectangle 2"/>
          <p:cNvSpPr>
            <a:spLocks noGrp="1" noChangeArrowheads="1"/>
          </p:cNvSpPr>
          <p:nvPr>
            <p:ph type="title"/>
          </p:nvPr>
        </p:nvSpPr>
        <p:spPr>
          <a:xfrm>
            <a:off x="609600" y="457200"/>
            <a:ext cx="6934200" cy="492125"/>
          </a:xfrm>
        </p:spPr>
        <p:txBody>
          <a:bodyPr>
            <a:noAutofit/>
          </a:bodyPr>
          <a:lstStyle/>
          <a:p>
            <a:r>
              <a:rPr lang="en-US" altLang="en-US" sz="2800" dirty="0"/>
              <a:t>Receptacles and Cord Connectors                                           </a:t>
            </a:r>
          </a:p>
        </p:txBody>
      </p:sp>
      <p:sp>
        <p:nvSpPr>
          <p:cNvPr id="33795" name="Rectangle 3"/>
          <p:cNvSpPr>
            <a:spLocks noGrp="1" noChangeArrowheads="1"/>
          </p:cNvSpPr>
          <p:nvPr>
            <p:ph idx="1"/>
          </p:nvPr>
        </p:nvSpPr>
        <p:spPr>
          <a:xfrm>
            <a:off x="533400" y="1189038"/>
            <a:ext cx="7924800" cy="4525962"/>
          </a:xfrm>
        </p:spPr>
        <p:txBody>
          <a:bodyPr/>
          <a:lstStyle/>
          <a:p>
            <a:r>
              <a:rPr lang="en-US" altLang="en-US" dirty="0"/>
              <a:t>Receptacles installed on 15- and 20- ampere branch circuits shall be of the grounding type.</a:t>
            </a:r>
          </a:p>
          <a:p>
            <a:endParaRPr lang="en-US" altLang="en-US" sz="800" dirty="0"/>
          </a:p>
          <a:p>
            <a:pPr lvl="1"/>
            <a:r>
              <a:rPr lang="en-US" altLang="en-US" dirty="0"/>
              <a:t>Except as permitted for replacement receptacles in paragraph (b)(2)(iv).</a:t>
            </a:r>
          </a:p>
        </p:txBody>
      </p:sp>
      <p:sp>
        <p:nvSpPr>
          <p:cNvPr id="33798" name="Rectangle 11"/>
          <p:cNvSpPr>
            <a:spLocks noChangeArrowheads="1"/>
          </p:cNvSpPr>
          <p:nvPr/>
        </p:nvSpPr>
        <p:spPr bwMode="auto">
          <a:xfrm>
            <a:off x="6781800" y="533400"/>
            <a:ext cx="2042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1910.304(b)(2)(i)</a:t>
            </a:r>
          </a:p>
        </p:txBody>
      </p:sp>
      <p:sp>
        <p:nvSpPr>
          <p:cNvPr id="2" name="TextBox 1"/>
          <p:cNvSpPr txBox="1"/>
          <p:nvPr/>
        </p:nvSpPr>
        <p:spPr>
          <a:xfrm>
            <a:off x="3662879" y="3086100"/>
            <a:ext cx="1687578" cy="523220"/>
          </a:xfrm>
          <a:prstGeom prst="rect">
            <a:avLst/>
          </a:prstGeom>
          <a:noFill/>
        </p:spPr>
        <p:txBody>
          <a:bodyPr wrap="none" rtlCol="0">
            <a:spAutoFit/>
          </a:bodyPr>
          <a:lstStyle/>
          <a:p>
            <a:r>
              <a:rPr lang="en-US" sz="2800" u="none" dirty="0">
                <a:solidFill>
                  <a:srgbClr val="FF0000"/>
                </a:solidFill>
                <a:latin typeface="Avenir Next LT Pro Demi" panose="020B0704020202020204" pitchFamily="34" charset="0"/>
              </a:rPr>
              <a:t>Pre-1959</a:t>
            </a:r>
          </a:p>
        </p:txBody>
      </p:sp>
      <p:sp>
        <p:nvSpPr>
          <p:cNvPr id="8" name="TextBox 7"/>
          <p:cNvSpPr txBox="1"/>
          <p:nvPr/>
        </p:nvSpPr>
        <p:spPr>
          <a:xfrm>
            <a:off x="3662879" y="4724400"/>
            <a:ext cx="1850571" cy="523220"/>
          </a:xfrm>
          <a:prstGeom prst="rect">
            <a:avLst/>
          </a:prstGeom>
          <a:noFill/>
        </p:spPr>
        <p:txBody>
          <a:bodyPr wrap="none" rtlCol="0">
            <a:spAutoFit/>
          </a:bodyPr>
          <a:lstStyle/>
          <a:p>
            <a:r>
              <a:rPr lang="en-US" sz="2800" u="none" dirty="0">
                <a:latin typeface="Avenir Next LT Pro Demi" panose="020B0704020202020204" pitchFamily="34" charset="0"/>
              </a:rPr>
              <a:t>Post-1959</a:t>
            </a:r>
          </a:p>
        </p:txBody>
      </p:sp>
      <p:sp>
        <p:nvSpPr>
          <p:cNvPr id="9" name="Line 18"/>
          <p:cNvSpPr>
            <a:spLocks noChangeShapeType="1"/>
          </p:cNvSpPr>
          <p:nvPr/>
        </p:nvSpPr>
        <p:spPr bwMode="auto">
          <a:xfrm flipH="1">
            <a:off x="2970783" y="3609320"/>
            <a:ext cx="692096" cy="459442"/>
          </a:xfrm>
          <a:prstGeom prst="line">
            <a:avLst/>
          </a:prstGeom>
          <a:noFill/>
          <a:ln w="571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0" name="Line 18"/>
          <p:cNvSpPr>
            <a:spLocks noChangeShapeType="1"/>
          </p:cNvSpPr>
          <p:nvPr/>
        </p:nvSpPr>
        <p:spPr bwMode="auto">
          <a:xfrm flipV="1">
            <a:off x="5473700" y="4419600"/>
            <a:ext cx="927100" cy="425728"/>
          </a:xfrm>
          <a:prstGeom prst="line">
            <a:avLst/>
          </a:prstGeom>
          <a:noFill/>
          <a:ln w="57150">
            <a:solidFill>
              <a:schemeClr val="accent4"/>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051984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381000"/>
            <a:ext cx="8458200" cy="1098550"/>
          </a:xfrm>
        </p:spPr>
        <p:txBody>
          <a:bodyPr/>
          <a:lstStyle/>
          <a:p>
            <a:r>
              <a:rPr lang="en-US" altLang="en-US" dirty="0"/>
              <a:t>Electrical Hazards </a:t>
            </a:r>
            <a:br>
              <a:rPr lang="en-US" altLang="en-US" dirty="0"/>
            </a:br>
            <a:endParaRPr lang="en-US" altLang="en-US" dirty="0"/>
          </a:p>
        </p:txBody>
      </p:sp>
      <p:sp>
        <p:nvSpPr>
          <p:cNvPr id="5123" name="Rectangle 3"/>
          <p:cNvSpPr>
            <a:spLocks noGrp="1" noChangeArrowheads="1"/>
          </p:cNvSpPr>
          <p:nvPr>
            <p:ph idx="1"/>
          </p:nvPr>
        </p:nvSpPr>
        <p:spPr>
          <a:xfrm>
            <a:off x="533400" y="1332854"/>
            <a:ext cx="8001000" cy="4382146"/>
          </a:xfrm>
        </p:spPr>
        <p:txBody>
          <a:bodyPr/>
          <a:lstStyle/>
          <a:p>
            <a:r>
              <a:rPr lang="en-US" altLang="en-US" sz="2400" dirty="0"/>
              <a:t>Electric shock/electrocution occurs when current flows through the body causing damage.</a:t>
            </a:r>
          </a:p>
          <a:p>
            <a:pPr algn="just"/>
            <a:endParaRPr lang="en-US" altLang="en-US" sz="800" dirty="0"/>
          </a:p>
          <a:p>
            <a:pPr algn="just"/>
            <a:r>
              <a:rPr lang="en-US" altLang="en-US" sz="2400" dirty="0"/>
              <a:t>Burns are caused by arc blast or hot conductors:</a:t>
            </a:r>
          </a:p>
          <a:p>
            <a:pPr lvl="1" algn="just">
              <a:lnSpc>
                <a:spcPct val="150000"/>
              </a:lnSpc>
            </a:pPr>
            <a:r>
              <a:rPr lang="en-US" altLang="en-US" sz="2000" dirty="0"/>
              <a:t>Thermal</a:t>
            </a:r>
          </a:p>
          <a:p>
            <a:pPr lvl="1" algn="just">
              <a:lnSpc>
                <a:spcPct val="150000"/>
              </a:lnSpc>
            </a:pPr>
            <a:r>
              <a:rPr lang="en-US" altLang="en-US" sz="2000" dirty="0"/>
              <a:t>Electrical</a:t>
            </a:r>
          </a:p>
          <a:p>
            <a:pPr algn="just"/>
            <a:endParaRPr lang="en-US" altLang="en-US" sz="800" dirty="0"/>
          </a:p>
          <a:p>
            <a:r>
              <a:rPr lang="en-US" altLang="en-US" sz="2400" dirty="0"/>
              <a:t>Indirect falls from ladders, scaffolds </a:t>
            </a:r>
          </a:p>
          <a:p>
            <a:pPr>
              <a:buFont typeface="Wingdings" panose="05000000000000000000" pitchFamily="2" charset="2"/>
              <a:buNone/>
            </a:pPr>
            <a:r>
              <a:rPr lang="en-US" altLang="en-US" sz="2400" dirty="0"/>
              <a:t>    or other walking - working surfaces.</a:t>
            </a:r>
          </a:p>
          <a:p>
            <a:pPr algn="just"/>
            <a:endParaRPr lang="en-US" altLang="en-US" sz="2400" dirty="0"/>
          </a:p>
          <a:p>
            <a:pPr algn="just"/>
            <a:endParaRPr lang="en-US" altLang="en-US" sz="2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2743200"/>
            <a:ext cx="2256557" cy="2986087"/>
          </a:xfrm>
          <a:prstGeom prst="rect">
            <a:avLst/>
          </a:prstGeom>
        </p:spPr>
      </p:pic>
    </p:spTree>
    <p:extLst>
      <p:ext uri="{BB962C8B-B14F-4D97-AF65-F5344CB8AC3E}">
        <p14:creationId xmlns:p14="http://schemas.microsoft.com/office/powerpoint/2010/main" val="22955652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0400" y="3886200"/>
            <a:ext cx="1371600" cy="2095500"/>
          </a:xfrm>
          <a:prstGeom prst="rect">
            <a:avLst/>
          </a:prstGeom>
        </p:spPr>
      </p:pic>
      <p:sp>
        <p:nvSpPr>
          <p:cNvPr id="34819" name="Rectangle 12"/>
          <p:cNvSpPr>
            <a:spLocks noGrp="1" noChangeArrowheads="1"/>
          </p:cNvSpPr>
          <p:nvPr>
            <p:ph type="title"/>
          </p:nvPr>
        </p:nvSpPr>
        <p:spPr>
          <a:xfrm>
            <a:off x="590550" y="476250"/>
            <a:ext cx="6248400" cy="427038"/>
          </a:xfrm>
          <a:noFill/>
        </p:spPr>
        <p:txBody>
          <a:bodyPr>
            <a:noAutofit/>
          </a:bodyPr>
          <a:lstStyle/>
          <a:p>
            <a:r>
              <a:rPr lang="en-US" altLang="en-US" sz="2700" dirty="0"/>
              <a:t>Receptacles and Cord Connectors</a:t>
            </a:r>
          </a:p>
        </p:txBody>
      </p:sp>
      <p:sp>
        <p:nvSpPr>
          <p:cNvPr id="34818" name="Rectangle 3"/>
          <p:cNvSpPr>
            <a:spLocks noGrp="1" noChangeArrowheads="1"/>
          </p:cNvSpPr>
          <p:nvPr>
            <p:ph idx="1"/>
          </p:nvPr>
        </p:nvSpPr>
        <p:spPr>
          <a:xfrm>
            <a:off x="609600" y="1219200"/>
            <a:ext cx="7924800" cy="4525963"/>
          </a:xfrm>
        </p:spPr>
        <p:txBody>
          <a:bodyPr/>
          <a:lstStyle/>
          <a:p>
            <a:r>
              <a:rPr lang="en-US" altLang="en-US" sz="2400" dirty="0"/>
              <a:t>A non-grounding - type receptacle may be replaced with a ‘‘</a:t>
            </a:r>
            <a:r>
              <a:rPr lang="en-US" altLang="en-US" sz="2400" b="1" dirty="0"/>
              <a:t>GFCI Protected</a:t>
            </a:r>
            <a:r>
              <a:rPr lang="en-US" altLang="en-US" sz="2400" dirty="0"/>
              <a:t>’’ type receptacle and shall be marked ‘‘</a:t>
            </a:r>
            <a:r>
              <a:rPr lang="en-US" altLang="en-US" sz="2400" b="1" dirty="0"/>
              <a:t>GFCI Protected</a:t>
            </a:r>
            <a:r>
              <a:rPr lang="en-US" altLang="en-US" sz="2400" dirty="0"/>
              <a:t>’’ and ‘‘</a:t>
            </a:r>
            <a:r>
              <a:rPr lang="en-US" altLang="en-US" sz="2400" b="1" dirty="0"/>
              <a:t>No Equipment Ground</a:t>
            </a:r>
            <a:r>
              <a:rPr lang="en-US" altLang="en-US" sz="2400" dirty="0"/>
              <a:t>”.</a:t>
            </a:r>
          </a:p>
          <a:p>
            <a:pPr>
              <a:buFont typeface="Wingdings" panose="05000000000000000000" pitchFamily="2" charset="2"/>
              <a:buNone/>
            </a:pPr>
            <a:endParaRPr lang="en-US" altLang="en-US" sz="2400" dirty="0"/>
          </a:p>
          <a:p>
            <a:r>
              <a:rPr lang="en-US" altLang="en-US" sz="2400" dirty="0"/>
              <a:t>Equipment grounding conductor may not be connected to such grounding-type receptacles.</a:t>
            </a:r>
          </a:p>
        </p:txBody>
      </p:sp>
      <p:sp>
        <p:nvSpPr>
          <p:cNvPr id="34821" name="Text Box 17"/>
          <p:cNvSpPr txBox="1">
            <a:spLocks noChangeArrowheads="1"/>
          </p:cNvSpPr>
          <p:nvPr/>
        </p:nvSpPr>
        <p:spPr bwMode="auto">
          <a:xfrm>
            <a:off x="3581400" y="4495800"/>
            <a:ext cx="358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spcBef>
                <a:spcPct val="50000"/>
              </a:spcBef>
            </a:pPr>
            <a:r>
              <a:rPr lang="en-US" altLang="en-US" sz="1800" b="1" u="none" dirty="0">
                <a:latin typeface="Arial Unicode MS" panose="020B0604020202020204" pitchFamily="34" charset="-128"/>
              </a:rPr>
              <a:t>Note: </a:t>
            </a:r>
            <a:r>
              <a:rPr lang="en-US" altLang="en-US" sz="1800" u="none" dirty="0">
                <a:latin typeface="Arial Unicode MS" panose="020B0604020202020204" pitchFamily="34" charset="-128"/>
              </a:rPr>
              <a:t>Marked “GFCI Protected’’ and ‘‘No Equipment Ground”</a:t>
            </a:r>
          </a:p>
        </p:txBody>
      </p:sp>
      <p:sp>
        <p:nvSpPr>
          <p:cNvPr id="34822" name="Rectangle 19"/>
          <p:cNvSpPr>
            <a:spLocks noChangeArrowheads="1"/>
          </p:cNvSpPr>
          <p:nvPr/>
        </p:nvSpPr>
        <p:spPr bwMode="auto">
          <a:xfrm>
            <a:off x="7086600" y="5537417"/>
            <a:ext cx="1219200" cy="177583"/>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r>
              <a:rPr lang="en-US" altLang="en-US" sz="800" u="none" dirty="0">
                <a:latin typeface="Avenir Next LT Pro Demi" panose="020B0704020202020204" pitchFamily="34" charset="0"/>
              </a:rPr>
              <a:t>No Equipment Ground</a:t>
            </a:r>
          </a:p>
        </p:txBody>
      </p:sp>
      <p:sp>
        <p:nvSpPr>
          <p:cNvPr id="34823" name="Rectangle 20"/>
          <p:cNvSpPr>
            <a:spLocks noChangeArrowheads="1"/>
          </p:cNvSpPr>
          <p:nvPr/>
        </p:nvSpPr>
        <p:spPr bwMode="auto">
          <a:xfrm>
            <a:off x="7239000" y="4076420"/>
            <a:ext cx="914400" cy="152400"/>
          </a:xfrm>
          <a:prstGeom prst="rect">
            <a:avLst/>
          </a:prstGeom>
          <a:solidFill>
            <a:schemeClr val="bg1"/>
          </a:solidFill>
          <a:ln w="12700">
            <a:solidFill>
              <a:schemeClr val="tx1"/>
            </a:solidFill>
            <a:miter lim="800000"/>
            <a:headEnd type="none" w="sm" len="sm"/>
            <a:tailEnd type="none" w="sm" len="sm"/>
          </a:ln>
        </p:spPr>
        <p:txBody>
          <a:bodyPr wrap="none" anchor="ct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r>
              <a:rPr lang="en-US" altLang="en-US" sz="800" u="none" dirty="0">
                <a:latin typeface="Avenir Next LT Pro Demi" panose="020B0704020202020204" pitchFamily="34" charset="0"/>
              </a:rPr>
              <a:t>GFCI Protected</a:t>
            </a:r>
          </a:p>
        </p:txBody>
      </p:sp>
      <p:sp>
        <p:nvSpPr>
          <p:cNvPr id="34824" name="Rectangle 22"/>
          <p:cNvSpPr>
            <a:spLocks noChangeArrowheads="1"/>
          </p:cNvSpPr>
          <p:nvPr/>
        </p:nvSpPr>
        <p:spPr bwMode="auto">
          <a:xfrm>
            <a:off x="6057900" y="533400"/>
            <a:ext cx="27703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1910.304(b)(2)(iv)(C)(2)</a:t>
            </a:r>
          </a:p>
        </p:txBody>
      </p:sp>
      <p:sp>
        <p:nvSpPr>
          <p:cNvPr id="3" name="TextBox 2"/>
          <p:cNvSpPr txBox="1"/>
          <p:nvPr/>
        </p:nvSpPr>
        <p:spPr>
          <a:xfrm>
            <a:off x="565430" y="5638800"/>
            <a:ext cx="3869842" cy="338554"/>
          </a:xfrm>
          <a:prstGeom prst="rect">
            <a:avLst/>
          </a:prstGeom>
          <a:noFill/>
        </p:spPr>
        <p:txBody>
          <a:bodyPr wrap="none" rtlCol="0">
            <a:spAutoFit/>
          </a:bodyPr>
          <a:lstStyle/>
          <a:p>
            <a:r>
              <a:rPr lang="en-US" sz="1600" u="none" dirty="0">
                <a:latin typeface="Avenir Next LT Pro Demi" panose="020B0704020202020204" pitchFamily="34" charset="0"/>
              </a:rPr>
              <a:t>Ground Fault Circuit Interrupter (GFCI) </a:t>
            </a:r>
          </a:p>
        </p:txBody>
      </p:sp>
    </p:spTree>
    <p:extLst>
      <p:ext uri="{BB962C8B-B14F-4D97-AF65-F5344CB8AC3E}">
        <p14:creationId xmlns:p14="http://schemas.microsoft.com/office/powerpoint/2010/main" val="25162477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533400" y="457200"/>
            <a:ext cx="6248400" cy="487363"/>
          </a:xfrm>
        </p:spPr>
        <p:txBody>
          <a:bodyPr>
            <a:noAutofit/>
          </a:bodyPr>
          <a:lstStyle/>
          <a:p>
            <a:r>
              <a:rPr lang="en-US" altLang="en-US" sz="3200" dirty="0"/>
              <a:t>GFCI Protection for Personnel</a:t>
            </a:r>
            <a:endParaRPr lang="en-US" altLang="en-US" sz="3200" b="0" dirty="0"/>
          </a:p>
        </p:txBody>
      </p:sp>
      <p:sp>
        <p:nvSpPr>
          <p:cNvPr id="35844" name="Rectangle 3"/>
          <p:cNvSpPr>
            <a:spLocks noGrp="1" noChangeArrowheads="1"/>
          </p:cNvSpPr>
          <p:nvPr>
            <p:ph idx="1"/>
          </p:nvPr>
        </p:nvSpPr>
        <p:spPr>
          <a:xfrm>
            <a:off x="533400" y="1219200"/>
            <a:ext cx="8001000" cy="3048000"/>
          </a:xfrm>
        </p:spPr>
        <p:txBody>
          <a:bodyPr/>
          <a:lstStyle/>
          <a:p>
            <a:r>
              <a:rPr lang="en-US" altLang="en-US" sz="2600" dirty="0"/>
              <a:t>All 125-volt receptacles installed in bathrooms or on rooftops shall have GFCI protection.</a:t>
            </a:r>
            <a:endParaRPr lang="en-US" altLang="en-US" dirty="0"/>
          </a:p>
        </p:txBody>
      </p:sp>
      <p:sp>
        <p:nvSpPr>
          <p:cNvPr id="35845" name="Rectangle 9"/>
          <p:cNvSpPr>
            <a:spLocks noChangeArrowheads="1"/>
          </p:cNvSpPr>
          <p:nvPr/>
        </p:nvSpPr>
        <p:spPr bwMode="auto">
          <a:xfrm>
            <a:off x="6705600" y="533400"/>
            <a:ext cx="20297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1910.304(b)(3)(</a:t>
            </a:r>
            <a:r>
              <a:rPr lang="en-US" altLang="en-US" sz="1800" u="none" dirty="0" err="1">
                <a:latin typeface="Avenir Next LT Pro Demi" panose="020B0704020202020204" pitchFamily="34" charset="0"/>
              </a:rPr>
              <a:t>i</a:t>
            </a:r>
            <a:r>
              <a:rPr lang="en-US" altLang="en-US" sz="1800" u="none" dirty="0">
                <a:latin typeface="Avenir Next LT Pro Demi" panose="020B070402020202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2133600"/>
            <a:ext cx="6705600" cy="3771900"/>
          </a:xfrm>
          <a:prstGeom prst="rect">
            <a:avLst/>
          </a:prstGeom>
        </p:spPr>
      </p:pic>
    </p:spTree>
    <p:extLst>
      <p:ext uri="{BB962C8B-B14F-4D97-AF65-F5344CB8AC3E}">
        <p14:creationId xmlns:p14="http://schemas.microsoft.com/office/powerpoint/2010/main" val="31851106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Grp="1" noChangeArrowheads="1"/>
          </p:cNvSpPr>
          <p:nvPr>
            <p:ph type="title"/>
          </p:nvPr>
        </p:nvSpPr>
        <p:spPr>
          <a:xfrm>
            <a:off x="533400" y="457200"/>
            <a:ext cx="6172200" cy="487363"/>
          </a:xfrm>
          <a:noFill/>
        </p:spPr>
        <p:txBody>
          <a:bodyPr>
            <a:noAutofit/>
          </a:bodyPr>
          <a:lstStyle/>
          <a:p>
            <a:r>
              <a:rPr lang="en-US" altLang="en-US" sz="3200" dirty="0"/>
              <a:t>GFCI Protection for Personnel</a:t>
            </a:r>
            <a:endParaRPr lang="en-US" altLang="en-US" sz="3200" b="0" dirty="0"/>
          </a:p>
        </p:txBody>
      </p:sp>
      <p:sp>
        <p:nvSpPr>
          <p:cNvPr id="36866" name="Rectangle 3"/>
          <p:cNvSpPr>
            <a:spLocks noGrp="1" noChangeArrowheads="1"/>
          </p:cNvSpPr>
          <p:nvPr>
            <p:ph idx="1"/>
          </p:nvPr>
        </p:nvSpPr>
        <p:spPr>
          <a:xfrm>
            <a:off x="533400" y="1219200"/>
            <a:ext cx="6172200" cy="4525963"/>
          </a:xfrm>
        </p:spPr>
        <p:txBody>
          <a:bodyPr/>
          <a:lstStyle/>
          <a:p>
            <a:pPr>
              <a:lnSpc>
                <a:spcPct val="90000"/>
              </a:lnSpc>
            </a:pPr>
            <a:r>
              <a:rPr lang="en-US" altLang="en-US" sz="2800" dirty="0"/>
              <a:t>Temporary wiring installations</a:t>
            </a:r>
          </a:p>
          <a:p>
            <a:pPr>
              <a:lnSpc>
                <a:spcPct val="90000"/>
              </a:lnSpc>
            </a:pPr>
            <a:endParaRPr lang="en-US" altLang="en-US" sz="800" dirty="0"/>
          </a:p>
          <a:p>
            <a:pPr lvl="1">
              <a:lnSpc>
                <a:spcPct val="90000"/>
              </a:lnSpc>
            </a:pPr>
            <a:r>
              <a:rPr lang="en-US" altLang="en-US" sz="2400" dirty="0"/>
              <a:t>All 125-volt, single phase, 15 - 20 ampere, shall be GFCI protected during maintenance, remodeling or construction like activities.</a:t>
            </a:r>
          </a:p>
          <a:p>
            <a:endParaRPr lang="en-US" altLang="en-US" dirty="0"/>
          </a:p>
          <a:p>
            <a:endParaRPr lang="en-US" altLang="en-US" dirty="0"/>
          </a:p>
        </p:txBody>
      </p:sp>
      <p:sp>
        <p:nvSpPr>
          <p:cNvPr id="36870" name="Rectangle 7"/>
          <p:cNvSpPr>
            <a:spLocks noChangeArrowheads="1"/>
          </p:cNvSpPr>
          <p:nvPr/>
        </p:nvSpPr>
        <p:spPr bwMode="auto">
          <a:xfrm>
            <a:off x="6305550" y="533400"/>
            <a:ext cx="2422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1910.304(b)(3)(ii)(A)</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215062" y="1905000"/>
            <a:ext cx="2243138" cy="3987800"/>
          </a:xfrm>
          <a:prstGeom prst="rect">
            <a:avLst/>
          </a:prstGeom>
        </p:spPr>
      </p:pic>
    </p:spTree>
    <p:extLst>
      <p:ext uri="{BB962C8B-B14F-4D97-AF65-F5344CB8AC3E}">
        <p14:creationId xmlns:p14="http://schemas.microsoft.com/office/powerpoint/2010/main" val="2729478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
          <p:cNvSpPr>
            <a:spLocks noGrp="1" noChangeArrowheads="1"/>
          </p:cNvSpPr>
          <p:nvPr>
            <p:ph type="title"/>
          </p:nvPr>
        </p:nvSpPr>
        <p:spPr>
          <a:xfrm>
            <a:off x="533400" y="457200"/>
            <a:ext cx="6248400" cy="487363"/>
          </a:xfrm>
          <a:noFill/>
        </p:spPr>
        <p:txBody>
          <a:bodyPr>
            <a:noAutofit/>
          </a:bodyPr>
          <a:lstStyle/>
          <a:p>
            <a:r>
              <a:rPr lang="en-US" altLang="en-US" sz="3200" dirty="0"/>
              <a:t>GFCI Protection for Personnel</a:t>
            </a:r>
            <a:endParaRPr lang="en-US" altLang="en-US" sz="3200" b="0" dirty="0"/>
          </a:p>
        </p:txBody>
      </p:sp>
      <p:sp>
        <p:nvSpPr>
          <p:cNvPr id="37890" name="Rectangle 3"/>
          <p:cNvSpPr>
            <a:spLocks noGrp="1" noChangeArrowheads="1"/>
          </p:cNvSpPr>
          <p:nvPr>
            <p:ph idx="1"/>
          </p:nvPr>
        </p:nvSpPr>
        <p:spPr>
          <a:xfrm>
            <a:off x="533400" y="1219200"/>
            <a:ext cx="8229600" cy="4525963"/>
          </a:xfrm>
        </p:spPr>
        <p:txBody>
          <a:bodyPr>
            <a:normAutofit/>
          </a:bodyPr>
          <a:lstStyle/>
          <a:p>
            <a:r>
              <a:rPr lang="en-US" altLang="en-US" sz="2800" dirty="0"/>
              <a:t>Portable GFCI</a:t>
            </a:r>
          </a:p>
        </p:txBody>
      </p:sp>
      <p:sp>
        <p:nvSpPr>
          <p:cNvPr id="37892" name="Rectangle 6"/>
          <p:cNvSpPr>
            <a:spLocks noChangeArrowheads="1"/>
          </p:cNvSpPr>
          <p:nvPr/>
        </p:nvSpPr>
        <p:spPr bwMode="auto">
          <a:xfrm>
            <a:off x="6286500" y="533400"/>
            <a:ext cx="2422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1910.304(b)(3)(ii)(A)</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1971675"/>
            <a:ext cx="6485467" cy="3648075"/>
          </a:xfrm>
          <a:prstGeom prst="rect">
            <a:avLst/>
          </a:prstGeom>
        </p:spPr>
      </p:pic>
    </p:spTree>
    <p:extLst>
      <p:ext uri="{BB962C8B-B14F-4D97-AF65-F5344CB8AC3E}">
        <p14:creationId xmlns:p14="http://schemas.microsoft.com/office/powerpoint/2010/main" val="33356458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type="title"/>
          </p:nvPr>
        </p:nvSpPr>
        <p:spPr>
          <a:xfrm>
            <a:off x="533400" y="457200"/>
            <a:ext cx="6019800" cy="487363"/>
          </a:xfrm>
          <a:noFill/>
        </p:spPr>
        <p:txBody>
          <a:bodyPr>
            <a:noAutofit/>
          </a:bodyPr>
          <a:lstStyle/>
          <a:p>
            <a:r>
              <a:rPr lang="en-US" altLang="en-US" sz="3200" dirty="0"/>
              <a:t>GFCI Protection for Personnel</a:t>
            </a:r>
            <a:endParaRPr lang="en-US" altLang="en-US" sz="3200" b="0" dirty="0"/>
          </a:p>
        </p:txBody>
      </p:sp>
      <p:sp>
        <p:nvSpPr>
          <p:cNvPr id="38914" name="Rectangle 3"/>
          <p:cNvSpPr>
            <a:spLocks noGrp="1" noChangeArrowheads="1"/>
          </p:cNvSpPr>
          <p:nvPr>
            <p:ph idx="1"/>
          </p:nvPr>
        </p:nvSpPr>
        <p:spPr>
          <a:xfrm>
            <a:off x="533400" y="1246188"/>
            <a:ext cx="8001000" cy="4754562"/>
          </a:xfrm>
        </p:spPr>
        <p:txBody>
          <a:bodyPr/>
          <a:lstStyle/>
          <a:p>
            <a:pPr>
              <a:lnSpc>
                <a:spcPct val="90000"/>
              </a:lnSpc>
            </a:pPr>
            <a:r>
              <a:rPr lang="en-US" altLang="en-US" sz="2400" dirty="0"/>
              <a:t>Note 2 to paragraph (b)(3)(ii)(A) of this section: </a:t>
            </a:r>
          </a:p>
          <a:p>
            <a:pPr>
              <a:lnSpc>
                <a:spcPct val="90000"/>
              </a:lnSpc>
            </a:pPr>
            <a:endParaRPr lang="en-US" altLang="en-US" sz="800" dirty="0"/>
          </a:p>
          <a:p>
            <a:pPr lvl="1"/>
            <a:r>
              <a:rPr lang="en-US" altLang="en-US" sz="2000" dirty="0"/>
              <a:t>Cord sets and devices incorporating the required GFCI that are connected to the receptacle closest to the source of power are acceptable forms of protection.</a:t>
            </a:r>
          </a:p>
        </p:txBody>
      </p:sp>
      <p:sp>
        <p:nvSpPr>
          <p:cNvPr id="38917" name="Rectangle 7"/>
          <p:cNvSpPr>
            <a:spLocks noChangeArrowheads="1"/>
          </p:cNvSpPr>
          <p:nvPr/>
        </p:nvSpPr>
        <p:spPr bwMode="auto">
          <a:xfrm>
            <a:off x="6286500" y="533400"/>
            <a:ext cx="2422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1910.304(b)(3)(ii)(A)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2953103"/>
            <a:ext cx="5266267" cy="2962275"/>
          </a:xfrm>
          <a:prstGeom prst="rect">
            <a:avLst/>
          </a:prstGeom>
        </p:spPr>
      </p:pic>
    </p:spTree>
    <p:extLst>
      <p:ext uri="{BB962C8B-B14F-4D97-AF65-F5344CB8AC3E}">
        <p14:creationId xmlns:p14="http://schemas.microsoft.com/office/powerpoint/2010/main" val="1485241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1295400"/>
            <a:ext cx="5867400" cy="4525963"/>
          </a:xfrm>
        </p:spPr>
        <p:txBody>
          <a:bodyPr/>
          <a:lstStyle/>
          <a:p>
            <a:pPr>
              <a:lnSpc>
                <a:spcPct val="80000"/>
              </a:lnSpc>
            </a:pPr>
            <a:r>
              <a:rPr lang="en-US" altLang="en-US" sz="2800" dirty="0"/>
              <a:t>Temporary wiring installations</a:t>
            </a:r>
          </a:p>
          <a:p>
            <a:pPr>
              <a:lnSpc>
                <a:spcPct val="80000"/>
              </a:lnSpc>
            </a:pPr>
            <a:endParaRPr lang="en-US" altLang="en-US" sz="800" dirty="0"/>
          </a:p>
          <a:p>
            <a:pPr lvl="1"/>
            <a:r>
              <a:rPr lang="en-US" altLang="en-US" sz="2400" dirty="0"/>
              <a:t>Receptacles other than 125-volt, single phase, 15-20 ampere, shall </a:t>
            </a:r>
          </a:p>
          <a:p>
            <a:pPr marL="342900" lvl="1" indent="0">
              <a:buNone/>
            </a:pPr>
            <a:r>
              <a:rPr lang="en-US" altLang="en-US" sz="2400" dirty="0"/>
              <a:t>  be GFCI protected.</a:t>
            </a:r>
          </a:p>
          <a:p>
            <a:endParaRPr lang="en-US" altLang="en-US" sz="2000" dirty="0"/>
          </a:p>
        </p:txBody>
      </p:sp>
      <p:sp>
        <p:nvSpPr>
          <p:cNvPr id="39943" name="Rectangle 7"/>
          <p:cNvSpPr>
            <a:spLocks noChangeArrowheads="1"/>
          </p:cNvSpPr>
          <p:nvPr/>
        </p:nvSpPr>
        <p:spPr bwMode="auto">
          <a:xfrm>
            <a:off x="6248400" y="533400"/>
            <a:ext cx="240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1910.304(b)(3)(ii)(B)</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153150" y="1905000"/>
            <a:ext cx="2228850" cy="3962400"/>
          </a:xfrm>
          <a:prstGeom prst="rect">
            <a:avLst/>
          </a:prstGeom>
        </p:spPr>
      </p:pic>
      <p:sp>
        <p:nvSpPr>
          <p:cNvPr id="6" name="Rectangle 5">
            <a:extLst>
              <a:ext uri="{FF2B5EF4-FFF2-40B4-BE49-F238E27FC236}">
                <a16:creationId xmlns:a16="http://schemas.microsoft.com/office/drawing/2014/main" id="{EA25DCBC-8097-99EF-09DD-5A1CD667F70A}"/>
              </a:ext>
            </a:extLst>
          </p:cNvPr>
          <p:cNvSpPr>
            <a:spLocks noGrp="1" noChangeArrowheads="1"/>
          </p:cNvSpPr>
          <p:nvPr>
            <p:ph type="title"/>
          </p:nvPr>
        </p:nvSpPr>
        <p:spPr>
          <a:xfrm>
            <a:off x="533400" y="457200"/>
            <a:ext cx="6019800" cy="487363"/>
          </a:xfrm>
          <a:noFill/>
        </p:spPr>
        <p:txBody>
          <a:bodyPr>
            <a:noAutofit/>
          </a:bodyPr>
          <a:lstStyle/>
          <a:p>
            <a:r>
              <a:rPr lang="en-US" altLang="en-US" sz="3200" dirty="0"/>
              <a:t>GFCI Protection for Personnel</a:t>
            </a:r>
            <a:endParaRPr lang="en-US" altLang="en-US" sz="3200" b="0" dirty="0"/>
          </a:p>
        </p:txBody>
      </p:sp>
    </p:spTree>
    <p:extLst>
      <p:ext uri="{BB962C8B-B14F-4D97-AF65-F5344CB8AC3E}">
        <p14:creationId xmlns:p14="http://schemas.microsoft.com/office/powerpoint/2010/main" val="32615679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33400" y="457200"/>
            <a:ext cx="4191000" cy="549275"/>
          </a:xfrm>
        </p:spPr>
        <p:txBody>
          <a:bodyPr/>
          <a:lstStyle/>
          <a:p>
            <a:r>
              <a:rPr lang="en-US" altLang="en-US" dirty="0"/>
              <a:t>Outlet Devices</a:t>
            </a:r>
            <a:endParaRPr lang="en-US" altLang="en-US" sz="1800" b="0" dirty="0"/>
          </a:p>
        </p:txBody>
      </p:sp>
      <p:sp>
        <p:nvSpPr>
          <p:cNvPr id="40964" name="Rectangle 3"/>
          <p:cNvSpPr>
            <a:spLocks noGrp="1" noChangeArrowheads="1"/>
          </p:cNvSpPr>
          <p:nvPr>
            <p:ph idx="1"/>
          </p:nvPr>
        </p:nvSpPr>
        <p:spPr>
          <a:xfrm>
            <a:off x="533400" y="1219200"/>
            <a:ext cx="7848600" cy="3048000"/>
          </a:xfrm>
        </p:spPr>
        <p:txBody>
          <a:bodyPr/>
          <a:lstStyle/>
          <a:p>
            <a:r>
              <a:rPr lang="en-US" altLang="en-US" dirty="0"/>
              <a:t>A receptacle shall not be overloaded:</a:t>
            </a:r>
          </a:p>
          <a:p>
            <a:endParaRPr lang="en-US" altLang="en-US" sz="800" dirty="0"/>
          </a:p>
          <a:p>
            <a:pPr lvl="1"/>
            <a:r>
              <a:rPr lang="en-US" altLang="en-US" dirty="0"/>
              <a:t>As specified in table S-4.</a:t>
            </a:r>
          </a:p>
        </p:txBody>
      </p:sp>
      <p:sp>
        <p:nvSpPr>
          <p:cNvPr id="40966" name="Rectangle 87"/>
          <p:cNvSpPr>
            <a:spLocks noChangeArrowheads="1"/>
          </p:cNvSpPr>
          <p:nvPr/>
        </p:nvSpPr>
        <p:spPr bwMode="auto">
          <a:xfrm>
            <a:off x="6261100" y="609600"/>
            <a:ext cx="240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1910.304(b)(4)(ii)(B)</a:t>
            </a:r>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057400" y="2362200"/>
            <a:ext cx="6324600" cy="3557588"/>
          </a:xfrm>
          <a:prstGeom prst="rect">
            <a:avLst/>
          </a:prstGeom>
        </p:spPr>
      </p:pic>
      <p:sp>
        <p:nvSpPr>
          <p:cNvPr id="2" name="TextBox 1"/>
          <p:cNvSpPr txBox="1"/>
          <p:nvPr/>
        </p:nvSpPr>
        <p:spPr>
          <a:xfrm>
            <a:off x="6324600" y="5486400"/>
            <a:ext cx="1295400" cy="215444"/>
          </a:xfrm>
          <a:prstGeom prst="rect">
            <a:avLst/>
          </a:prstGeom>
          <a:noFill/>
        </p:spPr>
        <p:txBody>
          <a:bodyPr wrap="square" rtlCol="0">
            <a:spAutoFit/>
          </a:bodyPr>
          <a:lstStyle/>
          <a:p>
            <a:r>
              <a:rPr lang="en-US" sz="800" b="1" dirty="0">
                <a:latin typeface="Avenir Next LT Pro Demi" panose="020B0704020202020204" pitchFamily="34" charset="0"/>
              </a:rPr>
              <a:t>NCDOL Photo Library</a:t>
            </a:r>
          </a:p>
        </p:txBody>
      </p:sp>
    </p:spTree>
    <p:extLst>
      <p:ext uri="{BB962C8B-B14F-4D97-AF65-F5344CB8AC3E}">
        <p14:creationId xmlns:p14="http://schemas.microsoft.com/office/powerpoint/2010/main" val="30346877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xfrm>
            <a:off x="533400" y="457200"/>
            <a:ext cx="4800600" cy="549275"/>
          </a:xfrm>
          <a:noFill/>
        </p:spPr>
        <p:txBody>
          <a:bodyPr/>
          <a:lstStyle/>
          <a:p>
            <a:r>
              <a:rPr lang="en-US" altLang="en-US"/>
              <a:t>Outlet Devices</a:t>
            </a:r>
            <a:endParaRPr lang="en-US" altLang="en-US" sz="1800" b="0"/>
          </a:p>
        </p:txBody>
      </p:sp>
      <p:sp>
        <p:nvSpPr>
          <p:cNvPr id="41986" name="Rectangle 3"/>
          <p:cNvSpPr>
            <a:spLocks noGrp="1" noChangeArrowheads="1"/>
          </p:cNvSpPr>
          <p:nvPr>
            <p:ph idx="1"/>
          </p:nvPr>
        </p:nvSpPr>
        <p:spPr>
          <a:xfrm>
            <a:off x="533400" y="1219200"/>
            <a:ext cx="8229600" cy="4525963"/>
          </a:xfrm>
        </p:spPr>
        <p:txBody>
          <a:bodyPr/>
          <a:lstStyle/>
          <a:p>
            <a:endParaRPr lang="en-US" altLang="en-US" sz="1000" b="1" dirty="0"/>
          </a:p>
          <a:p>
            <a:r>
              <a:rPr lang="en-US" altLang="en-US" dirty="0"/>
              <a:t>Safety factor of 20%</a:t>
            </a:r>
          </a:p>
        </p:txBody>
      </p:sp>
      <p:sp>
        <p:nvSpPr>
          <p:cNvPr id="41988" name="Rectangle 5"/>
          <p:cNvSpPr>
            <a:spLocks noChangeArrowheads="1"/>
          </p:cNvSpPr>
          <p:nvPr/>
        </p:nvSpPr>
        <p:spPr bwMode="auto">
          <a:xfrm>
            <a:off x="609600" y="2117725"/>
            <a:ext cx="800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r>
              <a:rPr lang="en-US" altLang="en-US" sz="1800" b="1" u="none" dirty="0">
                <a:latin typeface="Avenir Next LT Pro Demi" panose="020B0704020202020204" pitchFamily="34" charset="0"/>
              </a:rPr>
              <a:t>TABLE S–4 </a:t>
            </a:r>
            <a:r>
              <a:rPr lang="en-US" altLang="en-US" sz="1800" u="none" dirty="0">
                <a:latin typeface="Avenir Next LT Pro Demi" panose="020B0704020202020204" pitchFamily="34" charset="0"/>
              </a:rPr>
              <a:t>— Maximum Cord- and Plug- Connected Load to Receptacle</a:t>
            </a:r>
            <a:r>
              <a:rPr lang="en-US" altLang="en-US" sz="2000" u="none" dirty="0"/>
              <a:t> </a:t>
            </a:r>
          </a:p>
        </p:txBody>
      </p:sp>
      <p:graphicFrame>
        <p:nvGraphicFramePr>
          <p:cNvPr id="1614929" name="Group 81"/>
          <p:cNvGraphicFramePr>
            <a:graphicFrameLocks noGrp="1"/>
          </p:cNvGraphicFramePr>
          <p:nvPr/>
        </p:nvGraphicFramePr>
        <p:xfrm>
          <a:off x="609600" y="2743200"/>
          <a:ext cx="8001000" cy="2560639"/>
        </p:xfrm>
        <a:graphic>
          <a:graphicData uri="http://schemas.openxmlformats.org/drawingml/2006/table">
            <a:tbl>
              <a:tblPr/>
              <a:tblGrid>
                <a:gridCol w="21336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1888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Circuit rating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(amperes) </a:t>
                      </a:r>
                      <a:endParaRPr kumimoji="0" lang="en-US" sz="2400" b="0" i="0" u="none" strike="noStrike" cap="none" normalizeH="0" baseline="0" dirty="0">
                        <a:ln>
                          <a:noFill/>
                        </a:ln>
                        <a:solidFill>
                          <a:schemeClr val="tx1"/>
                        </a:solidFill>
                        <a:effectLst/>
                        <a:latin typeface="Avenir Next LT Pro Demi" panose="020B0704020202020204" pitchFamily="34" charset="0"/>
                      </a:endParaRP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21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Receptacle rating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(amperes) </a:t>
                      </a:r>
                      <a:endParaRPr kumimoji="0" lang="en-US" sz="2400" b="0" i="0" u="none" strike="noStrike" cap="none" normalizeH="0" baseline="0" dirty="0">
                        <a:ln>
                          <a:noFill/>
                        </a:ln>
                        <a:solidFill>
                          <a:schemeClr val="tx1"/>
                        </a:solidFill>
                        <a:effectLst/>
                        <a:latin typeface="Avenir Next LT Pro Demi" panose="020B0704020202020204" pitchFamily="34" charset="0"/>
                      </a:endParaRP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21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Maximum load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venir Next LT Pro Demi" panose="020B0704020202020204" pitchFamily="34" charset="0"/>
                        </a:rPr>
                        <a:t>(amperes) </a:t>
                      </a:r>
                      <a:endParaRPr kumimoji="0" lang="en-US" sz="2400" b="0" i="0" u="none" strike="noStrike" cap="none" normalizeH="0" baseline="0" dirty="0">
                        <a:ln>
                          <a:noFill/>
                        </a:ln>
                        <a:solidFill>
                          <a:schemeClr val="tx1"/>
                        </a:solidFill>
                        <a:effectLst/>
                        <a:latin typeface="Avenir Next LT Pro Demi" panose="020B0704020202020204" pitchFamily="34" charset="0"/>
                      </a:endParaRP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E1216"/>
                    </a:solidFill>
                  </a:tcPr>
                </a:tc>
                <a:extLst>
                  <a:ext uri="{0D108BD9-81ED-4DB2-BD59-A6C34878D82A}">
                    <a16:rowId xmlns:a16="http://schemas.microsoft.com/office/drawing/2014/main" val="10000"/>
                  </a:ext>
                </a:extLst>
              </a:tr>
              <a:tr h="457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15 or 20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15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12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1"/>
                  </a:ext>
                </a:extLst>
              </a:tr>
              <a:tr h="457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20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20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16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2"/>
                  </a:ext>
                </a:extLst>
              </a:tr>
              <a:tr h="457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30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30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Demi" panose="020B0704020202020204" pitchFamily="34" charset="0"/>
                        </a:rPr>
                        <a:t>24 </a:t>
                      </a:r>
                    </a:p>
                  </a:txBody>
                  <a:tcPr marT="45726" marB="45726"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42011" name="Rectangle 82"/>
          <p:cNvSpPr>
            <a:spLocks noChangeArrowheads="1"/>
          </p:cNvSpPr>
          <p:nvPr/>
        </p:nvSpPr>
        <p:spPr bwMode="auto">
          <a:xfrm>
            <a:off x="6318250" y="609600"/>
            <a:ext cx="2408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1910.304(b)(4)(ii)(B)</a:t>
            </a:r>
          </a:p>
        </p:txBody>
      </p:sp>
    </p:spTree>
    <p:extLst>
      <p:ext uri="{BB962C8B-B14F-4D97-AF65-F5344CB8AC3E}">
        <p14:creationId xmlns:p14="http://schemas.microsoft.com/office/powerpoint/2010/main" val="28512076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81000"/>
            <a:ext cx="6248400" cy="549275"/>
          </a:xfrm>
        </p:spPr>
        <p:txBody>
          <a:bodyPr/>
          <a:lstStyle/>
          <a:p>
            <a:r>
              <a:rPr lang="en-US" altLang="en-US"/>
              <a:t>Grounding Connections</a:t>
            </a:r>
            <a:endParaRPr lang="en-US" altLang="en-US" sz="1800" b="0"/>
          </a:p>
        </p:txBody>
      </p:sp>
      <p:sp>
        <p:nvSpPr>
          <p:cNvPr id="43011" name="Rectangle 11"/>
          <p:cNvSpPr>
            <a:spLocks noGrp="1" noChangeArrowheads="1"/>
          </p:cNvSpPr>
          <p:nvPr>
            <p:ph type="body" sz="half" idx="1"/>
          </p:nvPr>
        </p:nvSpPr>
        <p:spPr>
          <a:xfrm>
            <a:off x="590550" y="1447800"/>
            <a:ext cx="8020050" cy="609600"/>
          </a:xfrm>
          <a:noFill/>
        </p:spPr>
        <p:txBody>
          <a:bodyPr>
            <a:noAutofit/>
          </a:bodyPr>
          <a:lstStyle/>
          <a:p>
            <a:r>
              <a:rPr lang="en-US" altLang="en-US" sz="2800" dirty="0"/>
              <a:t>A grounding electrode conductor shall be used.</a:t>
            </a:r>
          </a:p>
        </p:txBody>
      </p:sp>
      <p:sp>
        <p:nvSpPr>
          <p:cNvPr id="43013" name="Rectangle 16"/>
          <p:cNvSpPr>
            <a:spLocks noChangeArrowheads="1"/>
          </p:cNvSpPr>
          <p:nvPr/>
        </p:nvSpPr>
        <p:spPr bwMode="auto">
          <a:xfrm>
            <a:off x="691515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1910.304(g)(4)</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2859097" y="874704"/>
            <a:ext cx="3425807" cy="6553200"/>
          </a:xfrm>
          <a:prstGeom prst="rect">
            <a:avLst/>
          </a:prstGeom>
        </p:spPr>
      </p:pic>
    </p:spTree>
    <p:extLst>
      <p:ext uri="{BB962C8B-B14F-4D97-AF65-F5344CB8AC3E}">
        <p14:creationId xmlns:p14="http://schemas.microsoft.com/office/powerpoint/2010/main" val="32651906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8"/>
          <p:cNvSpPr>
            <a:spLocks noGrp="1" noChangeArrowheads="1"/>
          </p:cNvSpPr>
          <p:nvPr>
            <p:ph type="title"/>
          </p:nvPr>
        </p:nvSpPr>
        <p:spPr>
          <a:xfrm>
            <a:off x="533400" y="381000"/>
            <a:ext cx="5105400" cy="549275"/>
          </a:xfrm>
          <a:noFill/>
        </p:spPr>
        <p:txBody>
          <a:bodyPr>
            <a:noAutofit/>
          </a:bodyPr>
          <a:lstStyle/>
          <a:p>
            <a:r>
              <a:rPr lang="en-US" altLang="en-US" sz="3400" dirty="0"/>
              <a:t>Grounding Path</a:t>
            </a:r>
            <a:endParaRPr lang="en-US" altLang="en-US" sz="3400" b="0" dirty="0"/>
          </a:p>
        </p:txBody>
      </p:sp>
      <p:sp>
        <p:nvSpPr>
          <p:cNvPr id="44037" name="Rectangle 9"/>
          <p:cNvSpPr>
            <a:spLocks noGrp="1" noChangeArrowheads="1"/>
          </p:cNvSpPr>
          <p:nvPr>
            <p:ph idx="1"/>
          </p:nvPr>
        </p:nvSpPr>
        <p:spPr>
          <a:xfrm>
            <a:off x="533400" y="1363851"/>
            <a:ext cx="5562600" cy="4351149"/>
          </a:xfrm>
          <a:noFill/>
        </p:spPr>
        <p:txBody>
          <a:bodyPr/>
          <a:lstStyle/>
          <a:p>
            <a:pPr marL="0" indent="0">
              <a:lnSpc>
                <a:spcPct val="90000"/>
              </a:lnSpc>
            </a:pPr>
            <a:r>
              <a:rPr lang="en-US" altLang="en-US" dirty="0"/>
              <a:t> </a:t>
            </a:r>
            <a:r>
              <a:rPr lang="en-US" altLang="en-US" sz="2800" dirty="0"/>
              <a:t>Path to ground from circuits</a:t>
            </a:r>
          </a:p>
          <a:p>
            <a:pPr lvl="1">
              <a:lnSpc>
                <a:spcPct val="150000"/>
              </a:lnSpc>
            </a:pPr>
            <a:r>
              <a:rPr lang="en-US" altLang="en-US" sz="2400" dirty="0"/>
              <a:t>Permanent,</a:t>
            </a:r>
          </a:p>
          <a:p>
            <a:pPr lvl="1">
              <a:lnSpc>
                <a:spcPct val="150000"/>
              </a:lnSpc>
            </a:pPr>
            <a:r>
              <a:rPr lang="en-US" altLang="en-US" sz="2400" dirty="0"/>
              <a:t>Continuous, </a:t>
            </a:r>
            <a:r>
              <a:rPr lang="en-US" altLang="en-US" sz="2400" b="1" i="1" dirty="0"/>
              <a:t>and</a:t>
            </a:r>
          </a:p>
          <a:p>
            <a:pPr lvl="1">
              <a:lnSpc>
                <a:spcPct val="150000"/>
              </a:lnSpc>
            </a:pPr>
            <a:r>
              <a:rPr lang="en-US" altLang="en-US" sz="2400" dirty="0"/>
              <a:t>Effective.</a:t>
            </a:r>
          </a:p>
        </p:txBody>
      </p:sp>
      <p:sp>
        <p:nvSpPr>
          <p:cNvPr id="44038" name="Rectangle 18"/>
          <p:cNvSpPr>
            <a:spLocks noChangeArrowheads="1"/>
          </p:cNvSpPr>
          <p:nvPr/>
        </p:nvSpPr>
        <p:spPr bwMode="auto">
          <a:xfrm>
            <a:off x="6915150" y="5334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1910.304(g)(5)</a:t>
            </a:r>
          </a:p>
        </p:txBody>
      </p:sp>
      <p:pic>
        <p:nvPicPr>
          <p:cNvPr id="6" name="Picture 6" descr="C:\Users\cthunter1.EADS\Documents\000 PROJECTS\PPT REVIEW\2015\01 Const Ind\06 ELECTRICAL\ELGrdPin314877697.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759200" y="2450419"/>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7422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81000"/>
            <a:ext cx="8458200" cy="1098550"/>
          </a:xfrm>
        </p:spPr>
        <p:txBody>
          <a:bodyPr/>
          <a:lstStyle/>
          <a:p>
            <a:r>
              <a:rPr lang="en-US" altLang="en-US" dirty="0"/>
              <a:t>Electrical Hazards </a:t>
            </a:r>
            <a:br>
              <a:rPr lang="en-US" altLang="en-US" dirty="0"/>
            </a:br>
            <a:endParaRPr lang="en-US" altLang="en-US" dirty="0"/>
          </a:p>
        </p:txBody>
      </p:sp>
      <p:sp>
        <p:nvSpPr>
          <p:cNvPr id="6147" name="Rectangle 3"/>
          <p:cNvSpPr>
            <a:spLocks noGrp="1" noChangeArrowheads="1"/>
          </p:cNvSpPr>
          <p:nvPr>
            <p:ph idx="1"/>
          </p:nvPr>
        </p:nvSpPr>
        <p:spPr>
          <a:xfrm>
            <a:off x="533400" y="1295401"/>
            <a:ext cx="5029200" cy="4191000"/>
          </a:xfrm>
        </p:spPr>
        <p:txBody>
          <a:bodyPr/>
          <a:lstStyle/>
          <a:p>
            <a:r>
              <a:rPr lang="en-US" altLang="en-US" sz="2400" dirty="0"/>
              <a:t>Explosions are caused when electricity provides a source of ignition for an explosive mixture in the atmosphere.</a:t>
            </a:r>
          </a:p>
          <a:p>
            <a:endParaRPr lang="en-US" altLang="en-US" sz="2400" dirty="0"/>
          </a:p>
          <a:p>
            <a:endParaRPr lang="en-US" altLang="en-US" sz="800" dirty="0"/>
          </a:p>
          <a:p>
            <a:r>
              <a:rPr lang="en-US" altLang="en-US" sz="2400" dirty="0"/>
              <a:t>Fires are caused by overloading circuits or excessive current flowing through faulty wiring; setting fire to insulation and surrounding materials.</a:t>
            </a:r>
          </a:p>
          <a:p>
            <a:endParaRPr lang="en-US" altLang="en-US" sz="2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4354" y="1295401"/>
            <a:ext cx="2606576" cy="4633912"/>
          </a:xfrm>
          <a:prstGeom prst="rect">
            <a:avLst/>
          </a:prstGeom>
        </p:spPr>
      </p:pic>
    </p:spTree>
    <p:extLst>
      <p:ext uri="{BB962C8B-B14F-4D97-AF65-F5344CB8AC3E}">
        <p14:creationId xmlns:p14="http://schemas.microsoft.com/office/powerpoint/2010/main" val="9420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81000"/>
            <a:ext cx="8229600" cy="609600"/>
          </a:xfrm>
        </p:spPr>
        <p:txBody>
          <a:bodyPr>
            <a:normAutofit fontScale="90000"/>
          </a:bodyPr>
          <a:lstStyle/>
          <a:p>
            <a:r>
              <a:rPr lang="en-US" altLang="en-US" sz="3800" dirty="0"/>
              <a:t>Grounding Path                         </a:t>
            </a:r>
            <a:r>
              <a:rPr lang="en-US" altLang="en-US" sz="2000" b="0" dirty="0">
                <a:solidFill>
                  <a:schemeClr val="tx1"/>
                </a:solidFill>
              </a:rPr>
              <a:t>1910.304(g)(6)(iii)</a:t>
            </a:r>
          </a:p>
        </p:txBody>
      </p:sp>
      <p:sp>
        <p:nvSpPr>
          <p:cNvPr id="45059" name="Rectangle 3"/>
          <p:cNvSpPr>
            <a:spLocks noGrp="1" noChangeArrowheads="1"/>
          </p:cNvSpPr>
          <p:nvPr>
            <p:ph type="body" sz="half" idx="1"/>
          </p:nvPr>
        </p:nvSpPr>
        <p:spPr>
          <a:xfrm>
            <a:off x="533400" y="1364558"/>
            <a:ext cx="5216338" cy="4350442"/>
          </a:xfrm>
        </p:spPr>
        <p:txBody>
          <a:bodyPr>
            <a:normAutofit fontScale="92500" lnSpcReduction="20000"/>
          </a:bodyPr>
          <a:lstStyle/>
          <a:p>
            <a:pPr marL="0" indent="0"/>
            <a:r>
              <a:rPr lang="en-US" altLang="en-US" sz="2400" dirty="0"/>
              <a:t> Frames of electric ranges</a:t>
            </a:r>
          </a:p>
          <a:p>
            <a:pPr marL="0" indent="0"/>
            <a:endParaRPr lang="en-US" altLang="en-US" sz="2000" dirty="0"/>
          </a:p>
          <a:p>
            <a:pPr marL="0" indent="0"/>
            <a:r>
              <a:rPr lang="en-US" altLang="en-US" sz="2400" dirty="0"/>
              <a:t> Wall-mounted ovens   </a:t>
            </a:r>
          </a:p>
          <a:p>
            <a:pPr marL="0" indent="0"/>
            <a:endParaRPr lang="en-US" altLang="en-US" sz="2000" dirty="0"/>
          </a:p>
          <a:p>
            <a:pPr marL="0" indent="0"/>
            <a:r>
              <a:rPr lang="en-US" altLang="en-US" sz="2400" dirty="0"/>
              <a:t> Counter-mounted cooking units</a:t>
            </a:r>
          </a:p>
          <a:p>
            <a:pPr marL="0" indent="0"/>
            <a:endParaRPr lang="en-US" altLang="en-US" sz="2000" dirty="0"/>
          </a:p>
          <a:p>
            <a:pPr marL="0" indent="0"/>
            <a:r>
              <a:rPr lang="en-US" altLang="en-US" sz="2400" dirty="0"/>
              <a:t> Clothes dryers</a:t>
            </a:r>
          </a:p>
          <a:p>
            <a:pPr marL="0" indent="0"/>
            <a:endParaRPr lang="en-US" altLang="en-US" sz="2000" dirty="0"/>
          </a:p>
          <a:p>
            <a:pPr marL="0" indent="0"/>
            <a:r>
              <a:rPr lang="en-US" altLang="en-US" sz="2400" dirty="0"/>
              <a:t> Metal outlet or junction boxes </a:t>
            </a:r>
          </a:p>
          <a:p>
            <a:pPr marL="0" indent="0">
              <a:buFont typeface="Wingdings" panose="05000000000000000000" pitchFamily="2" charset="2"/>
              <a:buNone/>
            </a:pPr>
            <a:r>
              <a:rPr lang="en-US" altLang="en-US" sz="2400" dirty="0"/>
              <a:t>   that are part of the circuit for  </a:t>
            </a:r>
          </a:p>
          <a:p>
            <a:pPr marL="0" indent="0">
              <a:buFont typeface="Wingdings" panose="05000000000000000000" pitchFamily="2" charset="2"/>
              <a:buNone/>
            </a:pPr>
            <a:r>
              <a:rPr lang="en-US" altLang="en-US" sz="2400" dirty="0"/>
              <a:t>   these appliances… </a:t>
            </a:r>
          </a:p>
          <a:p>
            <a:pPr marL="0" indent="0">
              <a:buFont typeface="Wingdings" panose="05000000000000000000" pitchFamily="2" charset="2"/>
              <a:buNone/>
            </a:pPr>
            <a:endParaRPr lang="en-US" altLang="en-US" sz="2400" dirty="0"/>
          </a:p>
          <a:p>
            <a:pPr marL="0" indent="0">
              <a:buFont typeface="Wingdings" panose="05000000000000000000" pitchFamily="2" charset="2"/>
              <a:buNone/>
            </a:pPr>
            <a:r>
              <a:rPr lang="en-US" altLang="en-US" sz="2400" dirty="0"/>
              <a:t>……</a:t>
            </a:r>
            <a:r>
              <a:rPr lang="en-US" altLang="en-US" sz="2400" i="1" dirty="0"/>
              <a:t>shall be grounded.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9738" y="1364558"/>
            <a:ext cx="2632262" cy="4462449"/>
          </a:xfrm>
          <a:prstGeom prst="rect">
            <a:avLst/>
          </a:prstGeom>
        </p:spPr>
      </p:pic>
    </p:spTree>
    <p:extLst>
      <p:ext uri="{BB962C8B-B14F-4D97-AF65-F5344CB8AC3E}">
        <p14:creationId xmlns:p14="http://schemas.microsoft.com/office/powerpoint/2010/main" val="22176245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609600" y="152400"/>
            <a:ext cx="6248400" cy="854075"/>
          </a:xfrm>
        </p:spPr>
        <p:txBody>
          <a:bodyPr>
            <a:noAutofit/>
          </a:bodyPr>
          <a:lstStyle/>
          <a:p>
            <a:r>
              <a:rPr lang="en-US" altLang="en-US" sz="2800" dirty="0"/>
              <a:t>Wiring Methods, Components, and Equipment</a:t>
            </a:r>
            <a:endParaRPr lang="en-US" altLang="en-US" sz="2800" b="0" dirty="0"/>
          </a:p>
        </p:txBody>
      </p:sp>
      <p:sp>
        <p:nvSpPr>
          <p:cNvPr id="46084" name="Rectangle 3"/>
          <p:cNvSpPr>
            <a:spLocks noGrp="1" noChangeArrowheads="1"/>
          </p:cNvSpPr>
          <p:nvPr>
            <p:ph idx="1"/>
          </p:nvPr>
        </p:nvSpPr>
        <p:spPr>
          <a:xfrm>
            <a:off x="533400" y="1442146"/>
            <a:ext cx="4953000" cy="4272854"/>
          </a:xfrm>
        </p:spPr>
        <p:txBody>
          <a:bodyPr/>
          <a:lstStyle/>
          <a:p>
            <a:r>
              <a:rPr lang="en-US" altLang="en-US" sz="2800" dirty="0"/>
              <a:t>Cabinets, boxes, and fittings</a:t>
            </a:r>
          </a:p>
          <a:p>
            <a:endParaRPr lang="en-US" altLang="en-US" sz="800" dirty="0"/>
          </a:p>
          <a:p>
            <a:pPr lvl="1"/>
            <a:r>
              <a:rPr lang="en-US" altLang="en-US" sz="2400" dirty="0"/>
              <a:t>Conductors entering boxes, cabinets, or fittings shall be protected from abrasion.</a:t>
            </a:r>
          </a:p>
          <a:p>
            <a:pPr lvl="1"/>
            <a:endParaRPr lang="en-US" altLang="en-US" sz="2400" dirty="0"/>
          </a:p>
          <a:p>
            <a:pPr lvl="1"/>
            <a:r>
              <a:rPr lang="en-US" altLang="en-US" sz="2400" dirty="0"/>
              <a:t>Openings through which conductors enter shall be </a:t>
            </a:r>
          </a:p>
          <a:p>
            <a:pPr marL="342900" lvl="1" indent="0">
              <a:buNone/>
            </a:pPr>
            <a:r>
              <a:rPr lang="en-US" altLang="en-US" sz="2400" dirty="0"/>
              <a:t>   effectively closed.</a:t>
            </a:r>
          </a:p>
          <a:p>
            <a:pPr lvl="1"/>
            <a:endParaRPr lang="en-US" altLang="en-US" sz="2400" dirty="0"/>
          </a:p>
          <a:p>
            <a:pPr lvl="1"/>
            <a:r>
              <a:rPr lang="en-US" altLang="en-US" sz="2400" dirty="0"/>
              <a:t>Each cable shall be secured.</a:t>
            </a:r>
          </a:p>
        </p:txBody>
      </p:sp>
      <p:sp>
        <p:nvSpPr>
          <p:cNvPr id="46086" name="Rectangle 9"/>
          <p:cNvSpPr>
            <a:spLocks noChangeArrowheads="1"/>
          </p:cNvSpPr>
          <p:nvPr/>
        </p:nvSpPr>
        <p:spPr bwMode="auto">
          <a:xfrm>
            <a:off x="6934200" y="609600"/>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1910.305(b)(1)</a:t>
            </a:r>
          </a:p>
        </p:txBody>
      </p:sp>
      <p:pic>
        <p:nvPicPr>
          <p:cNvPr id="7" name="Picture 6" descr="A picture containing text&#10;&#10;Description automatically generated">
            <a:extLst>
              <a:ext uri="{FF2B5EF4-FFF2-40B4-BE49-F238E27FC236}">
                <a16:creationId xmlns:a16="http://schemas.microsoft.com/office/drawing/2014/main" id="{72F2F684-631D-401B-896F-695F33FB2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6277" y="1442146"/>
            <a:ext cx="3383034" cy="3581400"/>
          </a:xfrm>
          <a:prstGeom prst="rect">
            <a:avLst/>
          </a:prstGeom>
        </p:spPr>
      </p:pic>
      <p:cxnSp>
        <p:nvCxnSpPr>
          <p:cNvPr id="4" name="Straight Arrow Connector 3"/>
          <p:cNvCxnSpPr>
            <a:cxnSpLocks/>
          </p:cNvCxnSpPr>
          <p:nvPr/>
        </p:nvCxnSpPr>
        <p:spPr bwMode="auto">
          <a:xfrm flipH="1" flipV="1">
            <a:off x="6858000" y="4343400"/>
            <a:ext cx="1447800" cy="1447800"/>
          </a:xfrm>
          <a:prstGeom prst="straightConnector1">
            <a:avLst/>
          </a:prstGeom>
          <a:solidFill>
            <a:schemeClr val="accent1"/>
          </a:solidFill>
          <a:ln w="5715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12576624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11"/>
          <p:cNvSpPr>
            <a:spLocks noGrp="1" noChangeArrowheads="1"/>
          </p:cNvSpPr>
          <p:nvPr>
            <p:ph type="title"/>
          </p:nvPr>
        </p:nvSpPr>
        <p:spPr>
          <a:xfrm>
            <a:off x="609600" y="152400"/>
            <a:ext cx="6400800" cy="854075"/>
          </a:xfrm>
          <a:noFill/>
        </p:spPr>
        <p:txBody>
          <a:bodyPr>
            <a:noAutofit/>
          </a:bodyPr>
          <a:lstStyle/>
          <a:p>
            <a:r>
              <a:rPr lang="en-US" altLang="en-US" sz="2800" dirty="0"/>
              <a:t>Wiring Methods, Components, and Equipment</a:t>
            </a:r>
          </a:p>
        </p:txBody>
      </p:sp>
      <p:sp>
        <p:nvSpPr>
          <p:cNvPr id="47106" name="Rectangle 3"/>
          <p:cNvSpPr>
            <a:spLocks noGrp="1" noChangeArrowheads="1"/>
          </p:cNvSpPr>
          <p:nvPr>
            <p:ph idx="1"/>
          </p:nvPr>
        </p:nvSpPr>
        <p:spPr>
          <a:xfrm>
            <a:off x="533400" y="1301858"/>
            <a:ext cx="8153400" cy="4367105"/>
          </a:xfrm>
        </p:spPr>
        <p:txBody>
          <a:bodyPr/>
          <a:lstStyle/>
          <a:p>
            <a:r>
              <a:rPr lang="en-US" altLang="en-US" dirty="0"/>
              <a:t>Enclosures for damp locations shall be installed so as to prevent moisture or water from entering and accumulating.</a:t>
            </a:r>
          </a:p>
          <a:p>
            <a:endParaRPr lang="en-US" altLang="en-US" dirty="0"/>
          </a:p>
        </p:txBody>
      </p:sp>
      <p:sp>
        <p:nvSpPr>
          <p:cNvPr id="47110" name="Rectangle 12"/>
          <p:cNvSpPr>
            <a:spLocks noChangeArrowheads="1"/>
          </p:cNvSpPr>
          <p:nvPr/>
        </p:nvSpPr>
        <p:spPr bwMode="auto">
          <a:xfrm>
            <a:off x="6915150" y="609600"/>
            <a:ext cx="181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1910.305(e)(1)</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8300" y="2547938"/>
            <a:ext cx="5791200" cy="3257550"/>
          </a:xfrm>
          <a:prstGeom prst="rect">
            <a:avLst/>
          </a:prstGeom>
        </p:spPr>
      </p:pic>
    </p:spTree>
    <p:extLst>
      <p:ext uri="{BB962C8B-B14F-4D97-AF65-F5344CB8AC3E}">
        <p14:creationId xmlns:p14="http://schemas.microsoft.com/office/powerpoint/2010/main" val="36978604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12"/>
          <p:cNvSpPr>
            <a:spLocks noGrp="1" noChangeArrowheads="1"/>
          </p:cNvSpPr>
          <p:nvPr>
            <p:ph type="title"/>
          </p:nvPr>
        </p:nvSpPr>
        <p:spPr>
          <a:xfrm>
            <a:off x="609600" y="152400"/>
            <a:ext cx="6096000" cy="854075"/>
          </a:xfrm>
          <a:noFill/>
        </p:spPr>
        <p:txBody>
          <a:bodyPr>
            <a:noAutofit/>
          </a:bodyPr>
          <a:lstStyle/>
          <a:p>
            <a:r>
              <a:rPr lang="en-US" altLang="en-US" sz="2800" dirty="0"/>
              <a:t>Wiring Methods, Components, and Equipment</a:t>
            </a:r>
          </a:p>
        </p:txBody>
      </p:sp>
      <p:sp>
        <p:nvSpPr>
          <p:cNvPr id="48130" name="Rectangle 3"/>
          <p:cNvSpPr>
            <a:spLocks noGrp="1" noChangeArrowheads="1"/>
          </p:cNvSpPr>
          <p:nvPr>
            <p:ph idx="1"/>
          </p:nvPr>
        </p:nvSpPr>
        <p:spPr>
          <a:xfrm>
            <a:off x="533400" y="1308960"/>
            <a:ext cx="8610600" cy="4672739"/>
          </a:xfrm>
        </p:spPr>
        <p:txBody>
          <a:bodyPr>
            <a:normAutofit fontScale="92500" lnSpcReduction="20000"/>
          </a:bodyPr>
          <a:lstStyle/>
          <a:p>
            <a:pPr>
              <a:lnSpc>
                <a:spcPct val="90000"/>
              </a:lnSpc>
            </a:pPr>
            <a:r>
              <a:rPr lang="en-US" altLang="en-US" dirty="0"/>
              <a:t>Flexible cords and cables can be used for:</a:t>
            </a:r>
          </a:p>
          <a:p>
            <a:pPr>
              <a:lnSpc>
                <a:spcPct val="90000"/>
              </a:lnSpc>
            </a:pPr>
            <a:endParaRPr lang="en-US" altLang="en-US" sz="200" dirty="0"/>
          </a:p>
          <a:p>
            <a:pPr lvl="1">
              <a:lnSpc>
                <a:spcPct val="90000"/>
              </a:lnSpc>
            </a:pPr>
            <a:r>
              <a:rPr lang="en-US" altLang="en-US" sz="2200" i="0" dirty="0"/>
              <a:t>Pendants</a:t>
            </a:r>
          </a:p>
          <a:p>
            <a:pPr lvl="1">
              <a:lnSpc>
                <a:spcPct val="90000"/>
              </a:lnSpc>
            </a:pPr>
            <a:endParaRPr lang="en-US" altLang="en-US" sz="200" dirty="0"/>
          </a:p>
          <a:p>
            <a:pPr lvl="1">
              <a:lnSpc>
                <a:spcPct val="90000"/>
              </a:lnSpc>
            </a:pPr>
            <a:r>
              <a:rPr lang="en-US" altLang="en-US" sz="2200" i="0" dirty="0"/>
              <a:t>Wiring of fixtures</a:t>
            </a:r>
          </a:p>
          <a:p>
            <a:pPr lvl="1">
              <a:lnSpc>
                <a:spcPct val="90000"/>
              </a:lnSpc>
            </a:pPr>
            <a:endParaRPr lang="en-US" altLang="en-US" sz="200" i="0" dirty="0"/>
          </a:p>
          <a:p>
            <a:pPr lvl="1">
              <a:lnSpc>
                <a:spcPct val="90000"/>
              </a:lnSpc>
            </a:pPr>
            <a:r>
              <a:rPr lang="en-US" altLang="en-US" sz="2200" i="0" dirty="0"/>
              <a:t>Connection of portable lamps or appliances </a:t>
            </a:r>
          </a:p>
          <a:p>
            <a:pPr lvl="1">
              <a:lnSpc>
                <a:spcPct val="90000"/>
              </a:lnSpc>
            </a:pPr>
            <a:endParaRPr lang="en-US" altLang="en-US" sz="200" i="0" dirty="0"/>
          </a:p>
          <a:p>
            <a:pPr lvl="1">
              <a:lnSpc>
                <a:spcPct val="90000"/>
              </a:lnSpc>
            </a:pPr>
            <a:r>
              <a:rPr lang="en-US" altLang="en-US" sz="2200" i="0" dirty="0"/>
              <a:t>Portable and mobile signs </a:t>
            </a:r>
          </a:p>
          <a:p>
            <a:pPr lvl="1">
              <a:lnSpc>
                <a:spcPct val="90000"/>
              </a:lnSpc>
            </a:pPr>
            <a:endParaRPr lang="en-US" altLang="en-US" sz="200" i="0" dirty="0"/>
          </a:p>
          <a:p>
            <a:pPr lvl="1">
              <a:lnSpc>
                <a:spcPct val="90000"/>
              </a:lnSpc>
            </a:pPr>
            <a:r>
              <a:rPr lang="en-US" altLang="en-US" sz="2200" i="0" dirty="0"/>
              <a:t>Elevator cables </a:t>
            </a:r>
          </a:p>
          <a:p>
            <a:pPr lvl="1">
              <a:lnSpc>
                <a:spcPct val="90000"/>
              </a:lnSpc>
            </a:pPr>
            <a:endParaRPr lang="en-US" altLang="en-US" sz="200" i="0" dirty="0"/>
          </a:p>
          <a:p>
            <a:pPr lvl="1">
              <a:lnSpc>
                <a:spcPct val="90000"/>
              </a:lnSpc>
            </a:pPr>
            <a:r>
              <a:rPr lang="en-US" altLang="en-US" sz="2200" i="0" dirty="0"/>
              <a:t>Wiring of cranes and hoists</a:t>
            </a:r>
          </a:p>
          <a:p>
            <a:pPr lvl="1">
              <a:lnSpc>
                <a:spcPct val="90000"/>
              </a:lnSpc>
            </a:pPr>
            <a:endParaRPr lang="en-US" altLang="en-US" sz="200" i="0" dirty="0"/>
          </a:p>
          <a:p>
            <a:pPr lvl="1">
              <a:lnSpc>
                <a:spcPct val="90000"/>
              </a:lnSpc>
            </a:pPr>
            <a:r>
              <a:rPr lang="en-US" altLang="en-US" sz="2200" i="0" dirty="0"/>
              <a:t>Connection of stationary equipment</a:t>
            </a:r>
          </a:p>
          <a:p>
            <a:pPr lvl="1">
              <a:lnSpc>
                <a:spcPct val="90000"/>
              </a:lnSpc>
            </a:pPr>
            <a:endParaRPr lang="en-US" altLang="en-US" sz="200" i="0" dirty="0"/>
          </a:p>
          <a:p>
            <a:pPr lvl="1">
              <a:lnSpc>
                <a:spcPct val="90000"/>
              </a:lnSpc>
            </a:pPr>
            <a:r>
              <a:rPr lang="en-US" altLang="en-US" sz="2200" dirty="0"/>
              <a:t>Prevention of transmission of noise or vibration</a:t>
            </a:r>
          </a:p>
          <a:p>
            <a:pPr lvl="1">
              <a:lnSpc>
                <a:spcPct val="90000"/>
              </a:lnSpc>
            </a:pPr>
            <a:endParaRPr lang="en-US" altLang="en-US" sz="200" dirty="0"/>
          </a:p>
          <a:p>
            <a:pPr lvl="1">
              <a:lnSpc>
                <a:spcPct val="90000"/>
              </a:lnSpc>
            </a:pPr>
            <a:r>
              <a:rPr lang="en-US" altLang="en-US" sz="2200" i="0" dirty="0"/>
              <a:t>Appliances where the fastening means and mechanical connections are designe</a:t>
            </a:r>
            <a:r>
              <a:rPr lang="en-US" altLang="en-US" sz="2200" dirty="0"/>
              <a:t>d for maintenance or repair</a:t>
            </a:r>
          </a:p>
          <a:p>
            <a:pPr lvl="1">
              <a:lnSpc>
                <a:spcPct val="90000"/>
              </a:lnSpc>
            </a:pPr>
            <a:endParaRPr lang="en-US" altLang="en-US" sz="200" dirty="0"/>
          </a:p>
          <a:p>
            <a:pPr lvl="1">
              <a:lnSpc>
                <a:spcPct val="90000"/>
              </a:lnSpc>
            </a:pPr>
            <a:r>
              <a:rPr lang="en-US" altLang="en-US" sz="2200" i="0" dirty="0"/>
              <a:t>Data processing cables</a:t>
            </a:r>
          </a:p>
          <a:p>
            <a:pPr lvl="1">
              <a:lnSpc>
                <a:spcPct val="90000"/>
              </a:lnSpc>
            </a:pPr>
            <a:endParaRPr lang="en-US" altLang="en-US" sz="200" i="0" dirty="0"/>
          </a:p>
          <a:p>
            <a:pPr lvl="1">
              <a:lnSpc>
                <a:spcPct val="90000"/>
              </a:lnSpc>
            </a:pPr>
            <a:r>
              <a:rPr lang="en-US" altLang="en-US" sz="2200" dirty="0"/>
              <a:t>Connection of moving parts</a:t>
            </a:r>
          </a:p>
          <a:p>
            <a:pPr lvl="1">
              <a:lnSpc>
                <a:spcPct val="90000"/>
              </a:lnSpc>
            </a:pPr>
            <a:endParaRPr lang="en-US" altLang="en-US" sz="200" dirty="0"/>
          </a:p>
          <a:p>
            <a:pPr lvl="1">
              <a:lnSpc>
                <a:spcPct val="90000"/>
              </a:lnSpc>
            </a:pPr>
            <a:r>
              <a:rPr lang="en-US" altLang="en-US" sz="2200" i="0" dirty="0"/>
              <a:t>Temporary wiring</a:t>
            </a:r>
          </a:p>
        </p:txBody>
      </p:sp>
      <p:sp>
        <p:nvSpPr>
          <p:cNvPr id="48133" name="Rectangle 10"/>
          <p:cNvSpPr>
            <a:spLocks noChangeArrowheads="1"/>
          </p:cNvSpPr>
          <p:nvPr/>
        </p:nvSpPr>
        <p:spPr bwMode="auto">
          <a:xfrm>
            <a:off x="6661150" y="609600"/>
            <a:ext cx="2105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1910.305(g)(1)(ii)</a:t>
            </a:r>
          </a:p>
        </p:txBody>
      </p:sp>
    </p:spTree>
    <p:extLst>
      <p:ext uri="{BB962C8B-B14F-4D97-AF65-F5344CB8AC3E}">
        <p14:creationId xmlns:p14="http://schemas.microsoft.com/office/powerpoint/2010/main" val="5523215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10"/>
          <p:cNvSpPr>
            <a:spLocks noChangeArrowheads="1"/>
          </p:cNvSpPr>
          <p:nvPr/>
        </p:nvSpPr>
        <p:spPr bwMode="auto">
          <a:xfrm>
            <a:off x="6661150" y="609600"/>
            <a:ext cx="2105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1910.305(g)(1)(ii)</a:t>
            </a:r>
          </a:p>
        </p:txBody>
      </p:sp>
      <p:sp>
        <p:nvSpPr>
          <p:cNvPr id="48134" name="Rectangle 12"/>
          <p:cNvSpPr>
            <a:spLocks noGrp="1" noChangeArrowheads="1"/>
          </p:cNvSpPr>
          <p:nvPr>
            <p:ph type="title"/>
          </p:nvPr>
        </p:nvSpPr>
        <p:spPr>
          <a:xfrm>
            <a:off x="609600" y="152400"/>
            <a:ext cx="6096000" cy="854075"/>
          </a:xfrm>
          <a:noFill/>
        </p:spPr>
        <p:txBody>
          <a:bodyPr>
            <a:noAutofit/>
          </a:bodyPr>
          <a:lstStyle/>
          <a:p>
            <a:r>
              <a:rPr lang="en-US" altLang="en-US" sz="2800" dirty="0"/>
              <a:t>Wiring Methods, Components, and Equipment</a:t>
            </a:r>
          </a:p>
        </p:txBody>
      </p:sp>
      <p:sp>
        <p:nvSpPr>
          <p:cNvPr id="3" name="Content Placeholder 2"/>
          <p:cNvSpPr>
            <a:spLocks noGrp="1"/>
          </p:cNvSpPr>
          <p:nvPr>
            <p:ph idx="1"/>
          </p:nvPr>
        </p:nvSpPr>
        <p:spPr>
          <a:xfrm>
            <a:off x="533400" y="1433513"/>
            <a:ext cx="7696200" cy="319088"/>
          </a:xfrm>
        </p:spPr>
        <p:txBody>
          <a:bodyPr>
            <a:noAutofit/>
          </a:bodyPr>
          <a:lstStyle/>
          <a:p>
            <a:pPr marL="0" indent="0">
              <a:buNone/>
            </a:pPr>
            <a:r>
              <a:rPr lang="en-US" sz="2800" dirty="0"/>
              <a:t>Can you use an extension cord for this?</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057400" y="2324099"/>
            <a:ext cx="6400800" cy="3600450"/>
          </a:xfrm>
          <a:prstGeom prst="rect">
            <a:avLst/>
          </a:prstGeom>
        </p:spPr>
      </p:pic>
    </p:spTree>
    <p:extLst>
      <p:ext uri="{BB962C8B-B14F-4D97-AF65-F5344CB8AC3E}">
        <p14:creationId xmlns:p14="http://schemas.microsoft.com/office/powerpoint/2010/main" val="412019844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
          <p:cNvSpPr>
            <a:spLocks noGrp="1" noChangeArrowheads="1"/>
          </p:cNvSpPr>
          <p:nvPr>
            <p:ph idx="1"/>
          </p:nvPr>
        </p:nvSpPr>
        <p:spPr>
          <a:xfrm>
            <a:off x="533400" y="1317356"/>
            <a:ext cx="7924800" cy="4397644"/>
          </a:xfrm>
          <a:noFill/>
        </p:spPr>
        <p:txBody>
          <a:bodyPr>
            <a:normAutofit/>
          </a:bodyPr>
          <a:lstStyle/>
          <a:p>
            <a:r>
              <a:rPr lang="en-US" altLang="en-US" sz="2800" dirty="0"/>
              <a:t>Flexible cords and cables may not be used when run through holes in walls, ceilings or floors.</a:t>
            </a:r>
          </a:p>
        </p:txBody>
      </p:sp>
      <p:sp>
        <p:nvSpPr>
          <p:cNvPr id="49156" name="Rectangle 11"/>
          <p:cNvSpPr>
            <a:spLocks noChangeArrowheads="1"/>
          </p:cNvSpPr>
          <p:nvPr/>
        </p:nvSpPr>
        <p:spPr bwMode="gray">
          <a:xfrm>
            <a:off x="609600" y="152400"/>
            <a:ext cx="6096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dirty="0">
                <a:solidFill>
                  <a:srgbClr val="102447"/>
                </a:solidFill>
                <a:latin typeface="Avenir Next LT Pro Demi" panose="020B0704020202020204" pitchFamily="34" charset="0"/>
              </a:rPr>
              <a:t>Wiring Methods, Components, and Equipment</a:t>
            </a:r>
          </a:p>
        </p:txBody>
      </p:sp>
      <p:sp>
        <p:nvSpPr>
          <p:cNvPr id="49157" name="Rectangle 12"/>
          <p:cNvSpPr>
            <a:spLocks noChangeArrowheads="1"/>
          </p:cNvSpPr>
          <p:nvPr/>
        </p:nvSpPr>
        <p:spPr bwMode="auto">
          <a:xfrm>
            <a:off x="6318250" y="609600"/>
            <a:ext cx="2464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1910.305(g)(1)(iv)(B)</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124200" y="2529446"/>
            <a:ext cx="5334000" cy="3392030"/>
          </a:xfrm>
          <a:prstGeom prst="rect">
            <a:avLst/>
          </a:prstGeom>
        </p:spPr>
      </p:pic>
    </p:spTree>
    <p:extLst>
      <p:ext uri="{BB962C8B-B14F-4D97-AF65-F5344CB8AC3E}">
        <p14:creationId xmlns:p14="http://schemas.microsoft.com/office/powerpoint/2010/main" val="34668865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533400" y="1219200"/>
            <a:ext cx="8001000" cy="2895600"/>
          </a:xfrm>
        </p:spPr>
        <p:txBody>
          <a:bodyPr/>
          <a:lstStyle/>
          <a:p>
            <a:r>
              <a:rPr lang="en-US" altLang="en-US" sz="2800" dirty="0"/>
              <a:t>Flexible cords and cables must be connected to devices and fittings.</a:t>
            </a:r>
          </a:p>
          <a:p>
            <a:endParaRPr lang="en-US" altLang="en-US" sz="800" dirty="0"/>
          </a:p>
          <a:p>
            <a:pPr lvl="1"/>
            <a:r>
              <a:rPr lang="en-US" altLang="en-US" sz="2400" dirty="0"/>
              <a:t>Strain relief must be provided to prevent pull from being directly transmitted to joints or terminal screws.</a:t>
            </a:r>
          </a:p>
        </p:txBody>
      </p:sp>
      <p:sp>
        <p:nvSpPr>
          <p:cNvPr id="50180" name="Rectangle 10"/>
          <p:cNvSpPr>
            <a:spLocks noChangeArrowheads="1"/>
          </p:cNvSpPr>
          <p:nvPr/>
        </p:nvSpPr>
        <p:spPr bwMode="auto">
          <a:xfrm>
            <a:off x="6610350" y="609600"/>
            <a:ext cx="2167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1910.305(g)(2)(iii)</a:t>
            </a:r>
          </a:p>
        </p:txBody>
      </p:sp>
      <p:sp>
        <p:nvSpPr>
          <p:cNvPr id="50181" name="Rectangle 11"/>
          <p:cNvSpPr>
            <a:spLocks noChangeArrowheads="1"/>
          </p:cNvSpPr>
          <p:nvPr/>
        </p:nvSpPr>
        <p:spPr bwMode="gray">
          <a:xfrm>
            <a:off x="609600" y="152400"/>
            <a:ext cx="6172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dirty="0">
                <a:solidFill>
                  <a:srgbClr val="102447"/>
                </a:solidFill>
                <a:latin typeface="Avenir Next LT Pro Demi" panose="020B0704020202020204" pitchFamily="34" charset="0"/>
              </a:rPr>
              <a:t>Wiring Methods, Components, and Equipment</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292238" y="3276600"/>
            <a:ext cx="3004699" cy="2637377"/>
          </a:xfrm>
          <a:prstGeom prst="rect">
            <a:avLst/>
          </a:prstGeom>
        </p:spPr>
      </p:pic>
    </p:spTree>
    <p:extLst>
      <p:ext uri="{BB962C8B-B14F-4D97-AF65-F5344CB8AC3E}">
        <p14:creationId xmlns:p14="http://schemas.microsoft.com/office/powerpoint/2010/main" val="307295504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400" y="1308100"/>
            <a:ext cx="5105400" cy="4406899"/>
          </a:xfrm>
        </p:spPr>
        <p:txBody>
          <a:bodyPr/>
          <a:lstStyle/>
          <a:p>
            <a:r>
              <a:rPr lang="en-US" altLang="en-US" sz="2800" dirty="0"/>
              <a:t>Wet or damp locations </a:t>
            </a:r>
          </a:p>
          <a:p>
            <a:endParaRPr lang="en-US" altLang="en-US" sz="800" dirty="0"/>
          </a:p>
          <a:p>
            <a:pPr lvl="1"/>
            <a:r>
              <a:rPr lang="en-US" altLang="en-US" sz="2400" dirty="0"/>
              <a:t>A receptacle installed in a wet or damp location shall be suitable for the location.</a:t>
            </a:r>
          </a:p>
          <a:p>
            <a:endParaRPr lang="en-US" altLang="en-US" dirty="0"/>
          </a:p>
        </p:txBody>
      </p:sp>
      <p:sp>
        <p:nvSpPr>
          <p:cNvPr id="51204" name="Rectangle 8"/>
          <p:cNvSpPr>
            <a:spLocks noChangeArrowheads="1"/>
          </p:cNvSpPr>
          <p:nvPr/>
        </p:nvSpPr>
        <p:spPr bwMode="auto">
          <a:xfrm>
            <a:off x="6629400" y="609600"/>
            <a:ext cx="2106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1910.305(j)(2)(iv)</a:t>
            </a:r>
          </a:p>
        </p:txBody>
      </p:sp>
      <p:sp>
        <p:nvSpPr>
          <p:cNvPr id="51205" name="Rectangle 10"/>
          <p:cNvSpPr>
            <a:spLocks noChangeArrowheads="1"/>
          </p:cNvSpPr>
          <p:nvPr/>
        </p:nvSpPr>
        <p:spPr bwMode="gray">
          <a:xfrm>
            <a:off x="609600" y="152400"/>
            <a:ext cx="6019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2800" b="1" u="none" dirty="0">
                <a:solidFill>
                  <a:srgbClr val="102447"/>
                </a:solidFill>
                <a:latin typeface="Avenir Next LT Pro Demi" panose="020B0704020202020204" pitchFamily="34" charset="0"/>
              </a:rPr>
              <a:t>Wiring Methods, Components, and Equipment</a:t>
            </a:r>
          </a:p>
        </p:txBody>
      </p:sp>
      <p:pic>
        <p:nvPicPr>
          <p:cNvPr id="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893594" y="1308101"/>
            <a:ext cx="2564606" cy="4559299"/>
          </a:xfrm>
          <a:prstGeom prst="rect">
            <a:avLst/>
          </a:prstGeom>
        </p:spPr>
      </p:pic>
    </p:spTree>
    <p:extLst>
      <p:ext uri="{BB962C8B-B14F-4D97-AF65-F5344CB8AC3E}">
        <p14:creationId xmlns:p14="http://schemas.microsoft.com/office/powerpoint/2010/main" val="42638281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81000"/>
            <a:ext cx="8458200" cy="549275"/>
          </a:xfrm>
        </p:spPr>
        <p:txBody>
          <a:bodyPr/>
          <a:lstStyle/>
          <a:p>
            <a:r>
              <a:rPr lang="en-US" altLang="en-US" dirty="0"/>
              <a:t>Summary</a:t>
            </a:r>
          </a:p>
        </p:txBody>
      </p:sp>
      <p:sp>
        <p:nvSpPr>
          <p:cNvPr id="4099" name="Rectangle 3"/>
          <p:cNvSpPr>
            <a:spLocks noGrp="1" noChangeArrowheads="1"/>
          </p:cNvSpPr>
          <p:nvPr>
            <p:ph idx="1"/>
          </p:nvPr>
        </p:nvSpPr>
        <p:spPr>
          <a:xfrm>
            <a:off x="533400" y="1255362"/>
            <a:ext cx="8077200" cy="4459637"/>
          </a:xfrm>
        </p:spPr>
        <p:txBody>
          <a:bodyPr>
            <a:normAutofit lnSpcReduction="10000"/>
          </a:bodyPr>
          <a:lstStyle/>
          <a:p>
            <a:r>
              <a:rPr lang="en-US" altLang="en-US" sz="2800" dirty="0"/>
              <a:t>In this course, we discussed the following: </a:t>
            </a:r>
          </a:p>
          <a:p>
            <a:pPr>
              <a:buFont typeface="Wingdings" panose="05000000000000000000" pitchFamily="2" charset="2"/>
              <a:buNone/>
            </a:pPr>
            <a:endParaRPr lang="en-US" altLang="en-US" dirty="0"/>
          </a:p>
          <a:p>
            <a:pPr lvl="1"/>
            <a:r>
              <a:rPr lang="en-US" altLang="en-US" sz="2400" dirty="0"/>
              <a:t>Common electrical hazards</a:t>
            </a:r>
          </a:p>
          <a:p>
            <a:endParaRPr lang="en-US" altLang="en-US" dirty="0"/>
          </a:p>
          <a:p>
            <a:pPr lvl="1"/>
            <a:r>
              <a:rPr lang="en-US" altLang="en-US" sz="2400" dirty="0"/>
              <a:t>Electrical equipment defects/hazards</a:t>
            </a:r>
          </a:p>
          <a:p>
            <a:endParaRPr lang="en-US" altLang="en-US" dirty="0"/>
          </a:p>
          <a:p>
            <a:pPr lvl="1"/>
            <a:r>
              <a:rPr lang="en-US" altLang="en-US" sz="2400" dirty="0"/>
              <a:t>General requirements of the standard</a:t>
            </a:r>
          </a:p>
          <a:p>
            <a:endParaRPr lang="en-US" altLang="en-US" dirty="0"/>
          </a:p>
          <a:p>
            <a:pPr lvl="1"/>
            <a:r>
              <a:rPr lang="en-US" altLang="en-US" sz="2400" dirty="0"/>
              <a:t>Wiring design and protection</a:t>
            </a:r>
          </a:p>
          <a:p>
            <a:endParaRPr lang="en-US" altLang="en-US" dirty="0"/>
          </a:p>
          <a:p>
            <a:pPr lvl="1"/>
            <a:r>
              <a:rPr lang="en-US" altLang="en-US" sz="2400" dirty="0"/>
              <a:t>Wiring methods, components, and equipment for general use</a:t>
            </a:r>
          </a:p>
        </p:txBody>
      </p:sp>
      <p:pic>
        <p:nvPicPr>
          <p:cNvPr id="4" name="Picture 3">
            <a:extLst>
              <a:ext uri="{FF2B5EF4-FFF2-40B4-BE49-F238E27FC236}">
                <a16:creationId xmlns:a16="http://schemas.microsoft.com/office/drawing/2014/main" id="{BF36D90F-3DD7-456A-A617-D41FA0FAC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5151" y="2260815"/>
            <a:ext cx="1524000" cy="1495210"/>
          </a:xfrm>
          <a:prstGeom prst="rect">
            <a:avLst/>
          </a:prstGeom>
        </p:spPr>
      </p:pic>
    </p:spTree>
    <p:extLst>
      <p:ext uri="{BB962C8B-B14F-4D97-AF65-F5344CB8AC3E}">
        <p14:creationId xmlns:p14="http://schemas.microsoft.com/office/powerpoint/2010/main" val="344561731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3992-5ECB-2E69-8E9A-663C83082EA1}"/>
              </a:ext>
            </a:extLst>
          </p:cNvPr>
          <p:cNvSpPr>
            <a:spLocks noGrp="1"/>
          </p:cNvSpPr>
          <p:nvPr>
            <p:ph type="title"/>
          </p:nvPr>
        </p:nvSpPr>
        <p:spPr/>
        <p:txBody>
          <a:bodyPr/>
          <a:lstStyle/>
          <a:p>
            <a:r>
              <a:rPr lang="en-US" dirty="0"/>
              <a:t>Thank You For Attending!</a:t>
            </a:r>
          </a:p>
        </p:txBody>
      </p:sp>
      <p:sp>
        <p:nvSpPr>
          <p:cNvPr id="3" name="Content Placeholder 2">
            <a:extLst>
              <a:ext uri="{FF2B5EF4-FFF2-40B4-BE49-F238E27FC236}">
                <a16:creationId xmlns:a16="http://schemas.microsoft.com/office/drawing/2014/main" id="{5818556A-4031-AC7E-8EBA-B2D311871266}"/>
              </a:ext>
            </a:extLst>
          </p:cNvPr>
          <p:cNvSpPr>
            <a:spLocks noGrp="1"/>
          </p:cNvSpPr>
          <p:nvPr>
            <p:ph idx="4294967295"/>
          </p:nvPr>
        </p:nvSpPr>
        <p:spPr>
          <a:xfrm>
            <a:off x="678656" y="2998281"/>
            <a:ext cx="7886700" cy="1073657"/>
          </a:xfrm>
        </p:spPr>
        <p:txBody>
          <a:bodyPr>
            <a:normAutofit/>
          </a:bodyPr>
          <a:lstStyle/>
          <a:p>
            <a:pPr marL="0" indent="0" algn="ctr">
              <a:buNone/>
            </a:pPr>
            <a:r>
              <a:rPr lang="en-US" sz="6000" dirty="0">
                <a:solidFill>
                  <a:schemeClr val="accent1"/>
                </a:solidFill>
              </a:rPr>
              <a:t>Final Questions?</a:t>
            </a:r>
          </a:p>
        </p:txBody>
      </p:sp>
    </p:spTree>
    <p:extLst>
      <p:ext uri="{BB962C8B-B14F-4D97-AF65-F5344CB8AC3E}">
        <p14:creationId xmlns:p14="http://schemas.microsoft.com/office/powerpoint/2010/main" val="285238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00050"/>
            <a:ext cx="6477000" cy="549275"/>
          </a:xfrm>
        </p:spPr>
        <p:txBody>
          <a:bodyPr/>
          <a:lstStyle/>
          <a:p>
            <a:r>
              <a:rPr lang="en-US" altLang="en-US" dirty="0"/>
              <a:t>Electrical Utilization Systems</a:t>
            </a:r>
            <a:endParaRPr lang="en-US" altLang="en-US" sz="1800" b="0" dirty="0"/>
          </a:p>
        </p:txBody>
      </p:sp>
      <p:sp>
        <p:nvSpPr>
          <p:cNvPr id="7171" name="Rectangle 3"/>
          <p:cNvSpPr>
            <a:spLocks noGrp="1" noChangeArrowheads="1"/>
          </p:cNvSpPr>
          <p:nvPr>
            <p:ph idx="1"/>
          </p:nvPr>
        </p:nvSpPr>
        <p:spPr>
          <a:xfrm>
            <a:off x="533400" y="1270860"/>
            <a:ext cx="7848600" cy="5206139"/>
          </a:xfrm>
        </p:spPr>
        <p:txBody>
          <a:bodyPr/>
          <a:lstStyle/>
          <a:p>
            <a:r>
              <a:rPr lang="en-US" altLang="en-US" dirty="0"/>
              <a:t>Scope and application</a:t>
            </a:r>
          </a:p>
          <a:p>
            <a:endParaRPr lang="en-US" altLang="en-US" sz="800" dirty="0"/>
          </a:p>
          <a:p>
            <a:pPr lvl="1"/>
            <a:r>
              <a:rPr lang="en-US" altLang="en-US" dirty="0"/>
              <a:t>Electrical installations and utilization equipment installed or used within or on buildings, structures and other premises: </a:t>
            </a:r>
          </a:p>
          <a:p>
            <a:pPr lvl="1"/>
            <a:endParaRPr lang="en-US" altLang="en-US" sz="800" dirty="0"/>
          </a:p>
          <a:p>
            <a:pPr lvl="2"/>
            <a:r>
              <a:rPr lang="en-US" altLang="en-US" i="0" dirty="0"/>
              <a:t>Yards</a:t>
            </a:r>
          </a:p>
          <a:p>
            <a:pPr lvl="2"/>
            <a:endParaRPr lang="en-US" altLang="en-US" sz="200" i="0" dirty="0"/>
          </a:p>
          <a:p>
            <a:pPr lvl="2"/>
            <a:r>
              <a:rPr lang="en-US" altLang="en-US" i="0" dirty="0"/>
              <a:t>Carnivals</a:t>
            </a:r>
          </a:p>
          <a:p>
            <a:pPr lvl="2"/>
            <a:endParaRPr lang="en-US" altLang="en-US" sz="200" i="0" dirty="0"/>
          </a:p>
          <a:p>
            <a:pPr lvl="2"/>
            <a:r>
              <a:rPr lang="en-US" altLang="en-US" i="0" dirty="0"/>
              <a:t>Parking and other lots</a:t>
            </a:r>
          </a:p>
          <a:p>
            <a:pPr lvl="2"/>
            <a:endParaRPr lang="en-US" altLang="en-US" sz="200" i="0" dirty="0"/>
          </a:p>
          <a:p>
            <a:pPr lvl="2"/>
            <a:r>
              <a:rPr lang="en-US" altLang="en-US" i="0" dirty="0"/>
              <a:t>Mobile homes </a:t>
            </a:r>
          </a:p>
          <a:p>
            <a:pPr lvl="2"/>
            <a:endParaRPr lang="en-US" altLang="en-US" sz="200" i="0" dirty="0"/>
          </a:p>
          <a:p>
            <a:pPr lvl="2"/>
            <a:r>
              <a:rPr lang="en-US" altLang="en-US" i="0" dirty="0"/>
              <a:t>Recreational vehicles</a:t>
            </a:r>
          </a:p>
          <a:p>
            <a:pPr lvl="2"/>
            <a:endParaRPr lang="en-US" altLang="en-US" sz="200" i="0" dirty="0"/>
          </a:p>
          <a:p>
            <a:pPr lvl="2"/>
            <a:r>
              <a:rPr lang="en-US" altLang="en-US" i="0" dirty="0"/>
              <a:t>Industrial substations</a:t>
            </a:r>
          </a:p>
          <a:p>
            <a:pPr lvl="2"/>
            <a:endParaRPr lang="en-US" altLang="en-US" sz="200" i="0" dirty="0"/>
          </a:p>
          <a:p>
            <a:pPr lvl="2"/>
            <a:r>
              <a:rPr lang="en-US" altLang="en-US" i="0" dirty="0"/>
              <a:t>Conductors that connect the installations to a supply of electricity</a:t>
            </a:r>
          </a:p>
          <a:p>
            <a:pPr lvl="2"/>
            <a:endParaRPr lang="en-US" altLang="en-US" sz="200" i="0" dirty="0"/>
          </a:p>
          <a:p>
            <a:pPr lvl="2"/>
            <a:r>
              <a:rPr lang="en-US" altLang="en-US" i="0" dirty="0"/>
              <a:t>Other outside conductors on the premises</a:t>
            </a:r>
          </a:p>
          <a:p>
            <a:endParaRPr lang="en-US" altLang="en-US" sz="2000" dirty="0"/>
          </a:p>
          <a:p>
            <a:pPr>
              <a:buFont typeface="Wingdings" panose="05000000000000000000" pitchFamily="2" charset="2"/>
              <a:buNone/>
            </a:pPr>
            <a:r>
              <a:rPr lang="en-US" altLang="en-US" sz="1800" b="1" dirty="0"/>
              <a:t>	</a:t>
            </a:r>
          </a:p>
        </p:txBody>
      </p:sp>
      <p:sp>
        <p:nvSpPr>
          <p:cNvPr id="7172" name="Text Box 4"/>
          <p:cNvSpPr txBox="1">
            <a:spLocks noChangeArrowheads="1"/>
          </p:cNvSpPr>
          <p:nvPr/>
        </p:nvSpPr>
        <p:spPr bwMode="auto">
          <a:xfrm>
            <a:off x="7010400" y="457200"/>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1910.302(a)(1)</a:t>
            </a:r>
          </a:p>
        </p:txBody>
      </p:sp>
    </p:spTree>
    <p:extLst>
      <p:ext uri="{BB962C8B-B14F-4D97-AF65-F5344CB8AC3E}">
        <p14:creationId xmlns:p14="http://schemas.microsoft.com/office/powerpoint/2010/main" val="38194477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609600" y="384175"/>
            <a:ext cx="7924800" cy="549275"/>
          </a:xfrm>
          <a:noFill/>
        </p:spPr>
        <p:txBody>
          <a:bodyPr/>
          <a:lstStyle/>
          <a:p>
            <a:r>
              <a:rPr lang="en-US" altLang="en-US" dirty="0"/>
              <a:t>Electrical Utilization Systems</a:t>
            </a:r>
            <a:endParaRPr lang="en-US" altLang="en-US" sz="1800" b="0" dirty="0"/>
          </a:p>
        </p:txBody>
      </p:sp>
      <p:sp>
        <p:nvSpPr>
          <p:cNvPr id="8194" name="Rectangle 3"/>
          <p:cNvSpPr>
            <a:spLocks noGrp="1" noChangeArrowheads="1"/>
          </p:cNvSpPr>
          <p:nvPr>
            <p:ph idx="1"/>
          </p:nvPr>
        </p:nvSpPr>
        <p:spPr>
          <a:xfrm>
            <a:off x="609600" y="1352550"/>
            <a:ext cx="8001000" cy="4724400"/>
          </a:xfrm>
        </p:spPr>
        <p:txBody>
          <a:bodyPr/>
          <a:lstStyle/>
          <a:p>
            <a:r>
              <a:rPr lang="en-US" altLang="en-US" sz="2800" dirty="0"/>
              <a:t>Not covered</a:t>
            </a:r>
          </a:p>
          <a:p>
            <a:endParaRPr lang="en-US" altLang="en-US" sz="800" dirty="0"/>
          </a:p>
          <a:p>
            <a:pPr lvl="1"/>
            <a:r>
              <a:rPr lang="en-US" altLang="en-US" sz="2200" dirty="0"/>
              <a:t>Installations in ships.</a:t>
            </a:r>
          </a:p>
          <a:p>
            <a:pPr lvl="1"/>
            <a:endParaRPr lang="en-US" altLang="en-US" sz="1000" dirty="0"/>
          </a:p>
          <a:p>
            <a:pPr lvl="1"/>
            <a:r>
              <a:rPr lang="en-US" altLang="en-US" sz="2200" dirty="0"/>
              <a:t>Installations underground in mines.</a:t>
            </a:r>
          </a:p>
          <a:p>
            <a:pPr lvl="1"/>
            <a:endParaRPr lang="en-US" altLang="en-US" sz="2200" dirty="0"/>
          </a:p>
          <a:p>
            <a:pPr lvl="1"/>
            <a:r>
              <a:rPr lang="en-US" altLang="en-US" sz="2200" dirty="0"/>
              <a:t>Installations of railways for generation exclusively for signaling and communication purposes.</a:t>
            </a:r>
          </a:p>
          <a:p>
            <a:pPr lvl="1"/>
            <a:endParaRPr lang="en-US" altLang="en-US" sz="2200" dirty="0"/>
          </a:p>
          <a:p>
            <a:pPr lvl="1"/>
            <a:r>
              <a:rPr lang="en-US" altLang="en-US" sz="2200" dirty="0"/>
              <a:t>Installations of communication equipment under the exclusive control of communication utilities.</a:t>
            </a:r>
          </a:p>
          <a:p>
            <a:pPr lvl="1"/>
            <a:endParaRPr lang="en-US" altLang="en-US" sz="2200" dirty="0"/>
          </a:p>
          <a:p>
            <a:pPr lvl="1"/>
            <a:r>
              <a:rPr lang="en-US" altLang="en-US" sz="2200" dirty="0"/>
              <a:t>Installations under the exclusive control of electric utilities for the purpose of communication or metering.</a:t>
            </a:r>
          </a:p>
        </p:txBody>
      </p:sp>
      <p:sp>
        <p:nvSpPr>
          <p:cNvPr id="8196" name="Text Box 5"/>
          <p:cNvSpPr txBox="1">
            <a:spLocks noChangeArrowheads="1"/>
          </p:cNvSpPr>
          <p:nvPr/>
        </p:nvSpPr>
        <p:spPr bwMode="auto">
          <a:xfrm>
            <a:off x="7010400" y="468868"/>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1910.302(a)(2)</a:t>
            </a:r>
          </a:p>
        </p:txBody>
      </p:sp>
    </p:spTree>
    <p:extLst>
      <p:ext uri="{BB962C8B-B14F-4D97-AF65-F5344CB8AC3E}">
        <p14:creationId xmlns:p14="http://schemas.microsoft.com/office/powerpoint/2010/main" val="10414482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8153400" cy="549275"/>
          </a:xfrm>
        </p:spPr>
        <p:txBody>
          <a:bodyPr/>
          <a:lstStyle/>
          <a:p>
            <a:r>
              <a:rPr lang="en-US" altLang="en-US" dirty="0"/>
              <a:t>Extent of Application</a:t>
            </a:r>
            <a:endParaRPr lang="en-US" altLang="en-US" sz="1800" b="0" dirty="0">
              <a:solidFill>
                <a:schemeClr val="tx1"/>
              </a:solidFill>
            </a:endParaRPr>
          </a:p>
        </p:txBody>
      </p:sp>
      <p:sp>
        <p:nvSpPr>
          <p:cNvPr id="9219" name="Rectangle 3"/>
          <p:cNvSpPr>
            <a:spLocks noChangeArrowheads="1"/>
          </p:cNvSpPr>
          <p:nvPr/>
        </p:nvSpPr>
        <p:spPr bwMode="auto">
          <a:xfrm>
            <a:off x="533400" y="12192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20000"/>
              </a:lnSpc>
              <a:buClr>
                <a:srgbClr val="910046"/>
              </a:buClr>
              <a:buSzPct val="84000"/>
              <a:buFont typeface="Wingdings" panose="05000000000000000000" pitchFamily="2" charset="2"/>
              <a:buChar char="l"/>
            </a:pPr>
            <a:r>
              <a:rPr lang="en-US" altLang="en-US" sz="2000" u="none" dirty="0">
                <a:latin typeface="Avenir Next LT Pro" panose="020B0504020202020204" pitchFamily="34" charset="0"/>
              </a:rPr>
              <a:t>Requirements are applicable to all installations, regardless of when they were designed or installed §§1910.302(b)(1).</a:t>
            </a:r>
          </a:p>
          <a:p>
            <a:pPr>
              <a:lnSpc>
                <a:spcPct val="120000"/>
              </a:lnSpc>
              <a:buClr>
                <a:srgbClr val="910046"/>
              </a:buClr>
              <a:buSzPct val="84000"/>
              <a:buFont typeface="Wingdings" panose="05000000000000000000" pitchFamily="2" charset="2"/>
              <a:buChar char="l"/>
            </a:pPr>
            <a:endParaRPr lang="en-US" altLang="en-US" sz="2000" u="none" dirty="0">
              <a:latin typeface="Avenir Next LT Pro" panose="020B0504020202020204" pitchFamily="34" charset="0"/>
            </a:endParaRPr>
          </a:p>
          <a:p>
            <a:pPr>
              <a:lnSpc>
                <a:spcPct val="120000"/>
              </a:lnSpc>
              <a:buClr>
                <a:srgbClr val="910046"/>
              </a:buClr>
              <a:buSzPct val="84000"/>
              <a:buFont typeface="Wingdings" panose="05000000000000000000" pitchFamily="2" charset="2"/>
              <a:buChar char="l"/>
            </a:pPr>
            <a:r>
              <a:rPr lang="en-US" altLang="en-US" sz="2000" u="none" dirty="0">
                <a:latin typeface="Avenir Next LT Pro" panose="020B0504020202020204" pitchFamily="34" charset="0"/>
              </a:rPr>
              <a:t>Installations made after March 15, 1972, shall comply with the provisions of §§1910.302 through 1910.308, except paragraphs (b)(3) and (b)(4) of this section.</a:t>
            </a:r>
          </a:p>
          <a:p>
            <a:pPr>
              <a:lnSpc>
                <a:spcPct val="120000"/>
              </a:lnSpc>
              <a:buClr>
                <a:srgbClr val="910046"/>
              </a:buClr>
              <a:buSzPct val="84000"/>
              <a:buFont typeface="Wingdings" panose="05000000000000000000" pitchFamily="2" charset="2"/>
              <a:buChar char="l"/>
            </a:pPr>
            <a:endParaRPr lang="en-US" altLang="en-US" sz="2000" u="none" dirty="0">
              <a:latin typeface="Avenir Next LT Pro" panose="020B0504020202020204" pitchFamily="34" charset="0"/>
            </a:endParaRPr>
          </a:p>
          <a:p>
            <a:pPr>
              <a:lnSpc>
                <a:spcPct val="120000"/>
              </a:lnSpc>
              <a:buClr>
                <a:srgbClr val="910046"/>
              </a:buClr>
              <a:buSzPct val="84000"/>
              <a:buFont typeface="Wingdings" panose="05000000000000000000" pitchFamily="2" charset="2"/>
              <a:buChar char="l"/>
            </a:pPr>
            <a:r>
              <a:rPr lang="en-US" altLang="en-US" sz="2000" u="none" dirty="0">
                <a:latin typeface="Avenir Next LT Pro" panose="020B0504020202020204" pitchFamily="34" charset="0"/>
              </a:rPr>
              <a:t>Requirements applicable to installations made after April 16, 1981, §§1910.302(b)(1) and §§1910.302(b)(3).</a:t>
            </a:r>
          </a:p>
          <a:p>
            <a:pPr>
              <a:lnSpc>
                <a:spcPct val="120000"/>
              </a:lnSpc>
              <a:buClr>
                <a:srgbClr val="910046"/>
              </a:buClr>
              <a:buSzPct val="84000"/>
              <a:buFont typeface="Wingdings" panose="05000000000000000000" pitchFamily="2" charset="2"/>
              <a:buChar char="l"/>
            </a:pPr>
            <a:endParaRPr lang="en-US" altLang="en-US" sz="2000" u="none" dirty="0">
              <a:latin typeface="Avenir Next LT Pro" panose="020B0504020202020204" pitchFamily="34" charset="0"/>
            </a:endParaRPr>
          </a:p>
          <a:p>
            <a:pPr>
              <a:lnSpc>
                <a:spcPct val="120000"/>
              </a:lnSpc>
              <a:buClr>
                <a:srgbClr val="910046"/>
              </a:buClr>
              <a:buSzPct val="84000"/>
              <a:buFont typeface="Wingdings" panose="05000000000000000000" pitchFamily="2" charset="2"/>
              <a:buChar char="l"/>
            </a:pPr>
            <a:r>
              <a:rPr lang="en-US" altLang="en-US" sz="2000" u="none" dirty="0">
                <a:latin typeface="Avenir Next LT Pro" panose="020B0504020202020204" pitchFamily="34" charset="0"/>
              </a:rPr>
              <a:t>Requirements applicable to installations made after August 13, 2007, §§1910.302(b)(1), §§1910.302(b)(3) and §§1910.302(b)(4).</a:t>
            </a:r>
          </a:p>
          <a:p>
            <a:pPr>
              <a:buClr>
                <a:srgbClr val="910046"/>
              </a:buClr>
              <a:buSzPct val="84000"/>
              <a:buFont typeface="Wingdings" panose="05000000000000000000" pitchFamily="2" charset="2"/>
              <a:buChar char="l"/>
            </a:pPr>
            <a:endParaRPr lang="en-US" altLang="en-US" sz="2000" u="none" dirty="0">
              <a:latin typeface="Avenir Next LT Pro Demi" panose="020B0704020202020204" pitchFamily="34" charset="0"/>
            </a:endParaRPr>
          </a:p>
          <a:p>
            <a:pPr>
              <a:buClr>
                <a:srgbClr val="910046"/>
              </a:buClr>
              <a:buSzPct val="84000"/>
              <a:buFont typeface="Wingdings" panose="05000000000000000000" pitchFamily="2" charset="2"/>
              <a:buChar char="l"/>
            </a:pPr>
            <a:endParaRPr lang="en-US" altLang="en-US" sz="2000" b="1" u="none" dirty="0">
              <a:latin typeface="Avenir Next LT Pro Demi" panose="020B0704020202020204" pitchFamily="34" charset="0"/>
            </a:endParaRPr>
          </a:p>
          <a:p>
            <a:pPr>
              <a:buClr>
                <a:srgbClr val="910046"/>
              </a:buClr>
              <a:buSzPct val="84000"/>
              <a:buFont typeface="Wingdings" panose="05000000000000000000" pitchFamily="2" charset="2"/>
              <a:buChar char="l"/>
            </a:pPr>
            <a:endParaRPr lang="en-US" altLang="en-US" sz="2000" b="1" u="none" dirty="0">
              <a:latin typeface="Avenir Next LT Pro Demi" panose="020B0704020202020204" pitchFamily="34" charset="0"/>
            </a:endParaRPr>
          </a:p>
        </p:txBody>
      </p:sp>
      <p:sp>
        <p:nvSpPr>
          <p:cNvPr id="9220" name="Text Box 4"/>
          <p:cNvSpPr txBox="1">
            <a:spLocks noChangeArrowheads="1"/>
          </p:cNvSpPr>
          <p:nvPr/>
        </p:nvSpPr>
        <p:spPr bwMode="auto">
          <a:xfrm>
            <a:off x="7162800" y="533400"/>
            <a:ext cx="1531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Demi" panose="020B0704020202020204" pitchFamily="34" charset="0"/>
              </a:rPr>
              <a:t>1910.302(b)</a:t>
            </a:r>
          </a:p>
        </p:txBody>
      </p:sp>
    </p:spTree>
    <p:extLst>
      <p:ext uri="{BB962C8B-B14F-4D97-AF65-F5344CB8AC3E}">
        <p14:creationId xmlns:p14="http://schemas.microsoft.com/office/powerpoint/2010/main" val="21959437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5486400" cy="549275"/>
          </a:xfrm>
        </p:spPr>
        <p:txBody>
          <a:bodyPr/>
          <a:lstStyle/>
          <a:p>
            <a:r>
              <a:rPr lang="en-US" altLang="en-US" dirty="0"/>
              <a:t>General Requirements</a:t>
            </a:r>
            <a:endParaRPr lang="en-US" altLang="en-US" sz="4000" b="0" dirty="0"/>
          </a:p>
        </p:txBody>
      </p:sp>
      <p:sp>
        <p:nvSpPr>
          <p:cNvPr id="10243" name="Rectangle 3"/>
          <p:cNvSpPr>
            <a:spLocks noGrp="1" noChangeArrowheads="1"/>
          </p:cNvSpPr>
          <p:nvPr>
            <p:ph idx="1"/>
          </p:nvPr>
        </p:nvSpPr>
        <p:spPr>
          <a:xfrm>
            <a:off x="533400" y="1447800"/>
            <a:ext cx="5105400" cy="4267200"/>
          </a:xfrm>
        </p:spPr>
        <p:txBody>
          <a:bodyPr/>
          <a:lstStyle/>
          <a:p>
            <a:r>
              <a:rPr lang="en-US" altLang="en-US" sz="2800" dirty="0"/>
              <a:t>Examination installation, and use of equipment</a:t>
            </a:r>
          </a:p>
          <a:p>
            <a:endParaRPr lang="en-US" altLang="en-US" sz="800" dirty="0"/>
          </a:p>
          <a:p>
            <a:pPr lvl="1"/>
            <a:r>
              <a:rPr lang="en-US" altLang="en-US" sz="2400" dirty="0"/>
              <a:t>Electrical equipment must be free from recognized hazards</a:t>
            </a:r>
            <a:r>
              <a:rPr lang="en-US" altLang="en-US" dirty="0"/>
              <a:t>:</a:t>
            </a:r>
          </a:p>
          <a:p>
            <a:pPr lvl="1"/>
            <a:endParaRPr lang="en-US" altLang="en-US" sz="800" dirty="0"/>
          </a:p>
          <a:p>
            <a:pPr lvl="2"/>
            <a:r>
              <a:rPr lang="en-US" altLang="en-US" sz="2000" i="0" dirty="0"/>
              <a:t>Cables exposed to sharp edges </a:t>
            </a:r>
          </a:p>
          <a:p>
            <a:pPr lvl="2">
              <a:buFontTx/>
              <a:buNone/>
            </a:pPr>
            <a:endParaRPr lang="en-US" altLang="en-US" sz="2000" i="0" dirty="0"/>
          </a:p>
          <a:p>
            <a:pPr lvl="2"/>
            <a:r>
              <a:rPr lang="en-US" altLang="en-US" sz="2000" i="0" dirty="0"/>
              <a:t>Splices</a:t>
            </a:r>
          </a:p>
          <a:p>
            <a:pPr lvl="2"/>
            <a:endParaRPr lang="en-US" altLang="en-US" sz="2000" i="0" dirty="0"/>
          </a:p>
          <a:p>
            <a:pPr lvl="2"/>
            <a:r>
              <a:rPr lang="en-US" altLang="en-US" sz="2000" i="0" dirty="0"/>
              <a:t>Bare conductors</a:t>
            </a:r>
          </a:p>
        </p:txBody>
      </p:sp>
      <p:sp>
        <p:nvSpPr>
          <p:cNvPr id="10248" name="Text Box 8"/>
          <p:cNvSpPr txBox="1">
            <a:spLocks noChangeArrowheads="1"/>
          </p:cNvSpPr>
          <p:nvPr/>
        </p:nvSpPr>
        <p:spPr bwMode="auto">
          <a:xfrm>
            <a:off x="6934200" y="533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ct val="50000"/>
              </a:spcBef>
            </a:pPr>
            <a:r>
              <a:rPr lang="en-US" altLang="en-US" sz="1800" u="none" dirty="0">
                <a:latin typeface="Avenir Next LT Pro Demi" panose="020B0704020202020204" pitchFamily="34" charset="0"/>
              </a:rPr>
              <a:t>1910.303(b)(1)</a:t>
            </a:r>
          </a:p>
        </p:txBody>
      </p:sp>
      <p:pic>
        <p:nvPicPr>
          <p:cNvPr id="4" name="Picture 3">
            <a:extLst>
              <a:ext uri="{FF2B5EF4-FFF2-40B4-BE49-F238E27FC236}">
                <a16:creationId xmlns:a16="http://schemas.microsoft.com/office/drawing/2014/main" id="{2650417E-354C-4036-BF30-FB4B6D5BD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720" y="1447800"/>
            <a:ext cx="2895600" cy="4440438"/>
          </a:xfrm>
          <a:prstGeom prst="rect">
            <a:avLst/>
          </a:prstGeom>
        </p:spPr>
      </p:pic>
    </p:spTree>
    <p:extLst>
      <p:ext uri="{BB962C8B-B14F-4D97-AF65-F5344CB8AC3E}">
        <p14:creationId xmlns:p14="http://schemas.microsoft.com/office/powerpoint/2010/main" val="31603820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5791200" cy="549275"/>
          </a:xfrm>
        </p:spPr>
        <p:txBody>
          <a:bodyPr/>
          <a:lstStyle/>
          <a:p>
            <a:r>
              <a:rPr lang="en-US" altLang="en-US" dirty="0"/>
              <a:t>General Requirements</a:t>
            </a:r>
            <a:endParaRPr lang="en-US" altLang="en-US" sz="1800" b="0" dirty="0"/>
          </a:p>
        </p:txBody>
      </p:sp>
      <p:sp>
        <p:nvSpPr>
          <p:cNvPr id="11267" name="Rectangle 3"/>
          <p:cNvSpPr>
            <a:spLocks noGrp="1" noChangeArrowheads="1"/>
          </p:cNvSpPr>
          <p:nvPr>
            <p:ph idx="1"/>
          </p:nvPr>
        </p:nvSpPr>
        <p:spPr>
          <a:xfrm>
            <a:off x="533400" y="1371600"/>
            <a:ext cx="5029200" cy="4144963"/>
          </a:xfrm>
        </p:spPr>
        <p:txBody>
          <a:bodyPr/>
          <a:lstStyle/>
          <a:p>
            <a:r>
              <a:rPr lang="en-US" altLang="en-US" sz="2800" dirty="0"/>
              <a:t>Installation and use</a:t>
            </a:r>
          </a:p>
          <a:p>
            <a:endParaRPr lang="en-US" altLang="en-US" sz="800" dirty="0"/>
          </a:p>
          <a:p>
            <a:pPr lvl="1"/>
            <a:r>
              <a:rPr lang="en-US" altLang="en-US" sz="2400" dirty="0"/>
              <a:t>Listed or labeled equipment shall be installed and used in accordance with its listing and labeling.</a:t>
            </a:r>
          </a:p>
        </p:txBody>
      </p:sp>
      <p:sp>
        <p:nvSpPr>
          <p:cNvPr id="11270" name="Text Box 9"/>
          <p:cNvSpPr txBox="1">
            <a:spLocks noChangeArrowheads="1"/>
          </p:cNvSpPr>
          <p:nvPr/>
        </p:nvSpPr>
        <p:spPr bwMode="auto">
          <a:xfrm>
            <a:off x="6934200" y="533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eaLnBrk="1" hangingPunct="1">
              <a:spcBef>
                <a:spcPct val="50000"/>
              </a:spcBef>
            </a:pPr>
            <a:r>
              <a:rPr lang="en-US" altLang="en-US" sz="1800" u="none" dirty="0">
                <a:latin typeface="Avenir Next LT Pro Demi" panose="020B0704020202020204" pitchFamily="34" charset="0"/>
              </a:rPr>
              <a:t>1910.303(b)(2)</a:t>
            </a:r>
          </a:p>
        </p:txBody>
      </p:sp>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791200" y="1371600"/>
            <a:ext cx="2528888" cy="4495800"/>
          </a:xfrm>
          <a:prstGeom prst="rect">
            <a:avLst/>
          </a:prstGeom>
        </p:spPr>
      </p:pic>
    </p:spTree>
    <p:extLst>
      <p:ext uri="{BB962C8B-B14F-4D97-AF65-F5344CB8AC3E}">
        <p14:creationId xmlns:p14="http://schemas.microsoft.com/office/powerpoint/2010/main" val="3611042632"/>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54</TotalTime>
  <Words>2350</Words>
  <Application>Microsoft Office PowerPoint</Application>
  <PresentationFormat>On-screen Show (4:3)</PresentationFormat>
  <Paragraphs>458</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Arial</vt:lpstr>
      <vt:lpstr>Arial Black</vt:lpstr>
      <vt:lpstr>Arial Unicode MS</vt:lpstr>
      <vt:lpstr>Avenir Next LT Pro</vt:lpstr>
      <vt:lpstr>Avenir Next LT Pro Demi</vt:lpstr>
      <vt:lpstr>Avenir Next LT Pro Light</vt:lpstr>
      <vt:lpstr>Symbol</vt:lpstr>
      <vt:lpstr>Times New Roman</vt:lpstr>
      <vt:lpstr>Wingdings</vt:lpstr>
      <vt:lpstr>Office Theme</vt:lpstr>
      <vt:lpstr>Electrical Safety in General Industry </vt:lpstr>
      <vt:lpstr>Objectives</vt:lpstr>
      <vt:lpstr>Electrical Hazards  </vt:lpstr>
      <vt:lpstr>Electrical Hazards  </vt:lpstr>
      <vt:lpstr>Electrical Utilization Systems</vt:lpstr>
      <vt:lpstr>Electrical Utilization Systems</vt:lpstr>
      <vt:lpstr>Extent of Application</vt:lpstr>
      <vt:lpstr>General Requirements</vt:lpstr>
      <vt:lpstr>General Requirements</vt:lpstr>
      <vt:lpstr>Nationally Recognized Testing Laboratories</vt:lpstr>
      <vt:lpstr>General Requirements</vt:lpstr>
      <vt:lpstr>General Requirements</vt:lpstr>
      <vt:lpstr>American Wire Gauge (AWG)  </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General Requirements</vt:lpstr>
      <vt:lpstr>Space About Electrical Equipment</vt:lpstr>
      <vt:lpstr>Space About Electrical Equipment</vt:lpstr>
      <vt:lpstr>Space About Electrical Equipment </vt:lpstr>
      <vt:lpstr>Guarding of Live Parts</vt:lpstr>
      <vt:lpstr>Wiring Design and Protection</vt:lpstr>
      <vt:lpstr>Wiring Design and Protection</vt:lpstr>
      <vt:lpstr>Receptacles and Cord Connectors                                           </vt:lpstr>
      <vt:lpstr>Receptacles and Cord Connectors</vt:lpstr>
      <vt:lpstr>GFCI Protection for Personnel</vt:lpstr>
      <vt:lpstr>GFCI Protection for Personnel</vt:lpstr>
      <vt:lpstr>GFCI Protection for Personnel</vt:lpstr>
      <vt:lpstr>GFCI Protection for Personnel</vt:lpstr>
      <vt:lpstr>GFCI Protection for Personnel</vt:lpstr>
      <vt:lpstr>Outlet Devices</vt:lpstr>
      <vt:lpstr>Outlet Devices</vt:lpstr>
      <vt:lpstr>Grounding Connections</vt:lpstr>
      <vt:lpstr>Grounding Path</vt:lpstr>
      <vt:lpstr>Grounding Path                         1910.304(g)(6)(iii)</vt:lpstr>
      <vt:lpstr>Wiring Methods, Components, and Equipment</vt:lpstr>
      <vt:lpstr>Wiring Methods, Components, and Equipment</vt:lpstr>
      <vt:lpstr>Wiring Methods, Components, and Equipment</vt:lpstr>
      <vt:lpstr>Wiring Methods, Components, and Equipment</vt:lpstr>
      <vt:lpstr>PowerPoint Presentation</vt:lpstr>
      <vt:lpstr>PowerPoint Presentation</vt:lpstr>
      <vt:lpstr>PowerPoint Presentation</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6</cp:revision>
  <dcterms:created xsi:type="dcterms:W3CDTF">2025-06-17T12:32:10Z</dcterms:created>
  <dcterms:modified xsi:type="dcterms:W3CDTF">2025-06-23T17:25:53Z</dcterms:modified>
</cp:coreProperties>
</file>