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342" r:id="rId2"/>
    <p:sldId id="343" r:id="rId3"/>
    <p:sldId id="344" r:id="rId4"/>
    <p:sldId id="345" r:id="rId5"/>
    <p:sldId id="346" r:id="rId6"/>
    <p:sldId id="347" r:id="rId7"/>
    <p:sldId id="348"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 id="376" r:id="rId36"/>
    <p:sldId id="378" r:id="rId37"/>
    <p:sldId id="379" r:id="rId38"/>
    <p:sldId id="380" r:id="rId39"/>
    <p:sldId id="381" r:id="rId40"/>
    <p:sldId id="382" r:id="rId41"/>
    <p:sldId id="383" r:id="rId42"/>
    <p:sldId id="384" r:id="rId43"/>
    <p:sldId id="385" r:id="rId44"/>
    <p:sldId id="386" r:id="rId45"/>
    <p:sldId id="387" r:id="rId46"/>
    <p:sldId id="388" r:id="rId47"/>
    <p:sldId id="341"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447"/>
    <a:srgbClr val="2D0C62"/>
    <a:srgbClr val="2B0E62"/>
    <a:srgbClr val="FFFBFF"/>
    <a:srgbClr val="0074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2520" autoAdjust="0"/>
  </p:normalViewPr>
  <p:slideViewPr>
    <p:cSldViewPr snapToGrid="0">
      <p:cViewPr varScale="1">
        <p:scale>
          <a:sx n="61" d="100"/>
          <a:sy n="61" d="100"/>
        </p:scale>
        <p:origin x="1834" y="58"/>
      </p:cViewPr>
      <p:guideLst/>
    </p:cSldViewPr>
  </p:slideViewPr>
  <p:notesTextViewPr>
    <p:cViewPr>
      <p:scale>
        <a:sx n="1" d="1"/>
        <a:sy n="1" d="1"/>
      </p:scale>
      <p:origin x="0" y="0"/>
    </p:cViewPr>
  </p:notesTextViewPr>
  <p:notesViewPr>
    <p:cSldViewPr snapToGrid="0">
      <p:cViewPr varScale="1">
        <p:scale>
          <a:sx n="86" d="100"/>
          <a:sy n="86" d="100"/>
        </p:scale>
        <p:origin x="4166"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EC8EC1-E77F-19CF-CF25-6911A1070B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825C3A-554A-392E-A082-F021FE5B5F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8DF95D-A3C3-4480-8172-56CF1B3AFB86}" type="datetimeFigureOut">
              <a:rPr lang="en-US" smtClean="0"/>
              <a:t>4/1/2026</a:t>
            </a:fld>
            <a:endParaRPr lang="en-US"/>
          </a:p>
        </p:txBody>
      </p:sp>
      <p:sp>
        <p:nvSpPr>
          <p:cNvPr id="4" name="Footer Placeholder 3">
            <a:extLst>
              <a:ext uri="{FF2B5EF4-FFF2-40B4-BE49-F238E27FC236}">
                <a16:creationId xmlns:a16="http://schemas.microsoft.com/office/drawing/2014/main" id="{568CD11B-A496-1118-5503-B75C60610B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B923E-AF13-A62C-318A-BB274BAF65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748DD6-383E-469A-BDF4-48A0E9F505E5}" type="slidenum">
              <a:rPr lang="en-US" smtClean="0"/>
              <a:t>‹#›</a:t>
            </a:fld>
            <a:endParaRPr lang="en-US"/>
          </a:p>
        </p:txBody>
      </p:sp>
    </p:spTree>
    <p:extLst>
      <p:ext uri="{BB962C8B-B14F-4D97-AF65-F5344CB8AC3E}">
        <p14:creationId xmlns:p14="http://schemas.microsoft.com/office/powerpoint/2010/main" val="176790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AF244-278D-4D90-87E2-1C6B081D7DB0}" type="datetimeFigureOut">
              <a:rPr lang="en-US" smtClean="0"/>
              <a:t>4/1/2026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7853E-902C-4E95-A8FD-67F57F357270}" type="slidenum">
              <a:rPr lang="en-US" smtClean="0"/>
              <a:t>‹#›</a:t>
            </a:fld>
            <a:endParaRPr lang="en-US"/>
          </a:p>
        </p:txBody>
      </p:sp>
    </p:spTree>
    <p:extLst>
      <p:ext uri="{BB962C8B-B14F-4D97-AF65-F5344CB8AC3E}">
        <p14:creationId xmlns:p14="http://schemas.microsoft.com/office/powerpoint/2010/main" val="80694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2A24D1A2-7053-475A-AF51-67374EB87950}" type="slidenum">
              <a:rPr lang="en-US" altLang="en-US" sz="1000" u="none" smtClean="0"/>
              <a:pPr/>
              <a:t>1</a:t>
            </a:fld>
            <a:endParaRPr lang="en-US" altLang="en-US" sz="1000" u="none"/>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venir Next LT Pro Demi" panose="020B0704020202020204" pitchFamily="34" charset="0"/>
              </a:rPr>
              <a:t>Revised 06/16/25</a:t>
            </a:r>
          </a:p>
          <a:p>
            <a:endParaRPr lang="en-US" altLang="en-US" dirty="0">
              <a:latin typeface="Avenir Next LT Pro Demi" panose="020B0704020202020204" pitchFamily="34" charset="0"/>
            </a:endParaRPr>
          </a:p>
          <a:p>
            <a:r>
              <a:rPr lang="en-US" altLang="en-US" dirty="0">
                <a:latin typeface="Avenir Next LT Pro Demi" panose="020B07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altLang="en-US" dirty="0">
              <a:latin typeface="Avenir Next LT Pro Demi" panose="020B0704020202020204" pitchFamily="34" charset="0"/>
            </a:endParaRPr>
          </a:p>
          <a:p>
            <a:r>
              <a:rPr lang="en-US" altLang="en-US" dirty="0">
                <a:latin typeface="Avenir Next LT Pro Demi" panose="020B07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altLang="en-US" dirty="0">
              <a:latin typeface="Avenir Next LT Pro Demi" panose="020B0704020202020204" pitchFamily="34" charset="0"/>
            </a:endParaRPr>
          </a:p>
          <a:p>
            <a:r>
              <a:rPr lang="en-US" altLang="en-US" dirty="0">
                <a:latin typeface="Avenir Next LT Pro Demi" panose="020B07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91933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D2ED9072-F952-4A66-9A69-AB7152E15CCD}" type="slidenum">
              <a:rPr lang="en-US" altLang="en-US" sz="1000" u="none" smtClean="0"/>
              <a:pPr/>
              <a:t>10</a:t>
            </a:fld>
            <a:endParaRPr lang="en-US" altLang="en-US" sz="1000" u="none"/>
          </a:p>
        </p:txBody>
      </p:sp>
    </p:spTree>
    <p:extLst>
      <p:ext uri="{BB962C8B-B14F-4D97-AF65-F5344CB8AC3E}">
        <p14:creationId xmlns:p14="http://schemas.microsoft.com/office/powerpoint/2010/main" val="3375886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xfrm>
            <a:off x="125413" y="4240213"/>
            <a:ext cx="6553200" cy="4799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019BE073-0349-46AB-8FCE-B7A9AFCBC1F9}" type="slidenum">
              <a:rPr lang="en-US" altLang="en-US" sz="1000" u="none" smtClean="0"/>
              <a:pPr/>
              <a:t>11</a:t>
            </a:fld>
            <a:endParaRPr lang="en-US" altLang="en-US" sz="1000" u="none"/>
          </a:p>
        </p:txBody>
      </p:sp>
    </p:spTree>
    <p:extLst>
      <p:ext uri="{BB962C8B-B14F-4D97-AF65-F5344CB8AC3E}">
        <p14:creationId xmlns:p14="http://schemas.microsoft.com/office/powerpoint/2010/main" val="3387606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7793D37-A80C-461B-8F9B-EA7FDE8EC346}" type="slidenum">
              <a:rPr lang="en-US" altLang="en-US" sz="1000" u="none" smtClean="0"/>
              <a:pPr/>
              <a:t>12</a:t>
            </a:fld>
            <a:endParaRPr lang="en-US" altLang="en-US" sz="1000" u="none"/>
          </a:p>
        </p:txBody>
      </p:sp>
    </p:spTree>
    <p:extLst>
      <p:ext uri="{BB962C8B-B14F-4D97-AF65-F5344CB8AC3E}">
        <p14:creationId xmlns:p14="http://schemas.microsoft.com/office/powerpoint/2010/main" val="749439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2B3AEDD5-F601-4352-90D5-CF759FE439E2}" type="slidenum">
              <a:rPr lang="en-US" altLang="en-US" sz="1000" u="none" smtClean="0"/>
              <a:pPr/>
              <a:t>13</a:t>
            </a:fld>
            <a:endParaRPr lang="en-US" altLang="en-US" sz="1000" u="none"/>
          </a:p>
        </p:txBody>
      </p:sp>
    </p:spTree>
    <p:extLst>
      <p:ext uri="{BB962C8B-B14F-4D97-AF65-F5344CB8AC3E}">
        <p14:creationId xmlns:p14="http://schemas.microsoft.com/office/powerpoint/2010/main" val="2099028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194C7A4F-D4D7-4BE0-AFD9-A9CA8B2B6EB7}" type="slidenum">
              <a:rPr lang="en-US" altLang="en-US" sz="1000" u="none" smtClean="0"/>
              <a:pPr/>
              <a:t>14</a:t>
            </a:fld>
            <a:endParaRPr lang="en-US" altLang="en-US" sz="1000" u="none"/>
          </a:p>
        </p:txBody>
      </p:sp>
    </p:spTree>
    <p:extLst>
      <p:ext uri="{BB962C8B-B14F-4D97-AF65-F5344CB8AC3E}">
        <p14:creationId xmlns:p14="http://schemas.microsoft.com/office/powerpoint/2010/main" val="767939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201613" y="4389438"/>
            <a:ext cx="6477000" cy="4649787"/>
          </a:xfrm>
        </p:spPr>
        <p:txBody>
          <a:bodyPr>
            <a:normAutofit/>
          </a:bodyPr>
          <a:lstStyle/>
          <a:p>
            <a:pPr>
              <a:defRPr/>
            </a:pPr>
            <a:endParaRPr lang="en-US" dirty="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B461B0E8-AECA-41FB-868A-D1644C5D404F}" type="slidenum">
              <a:rPr lang="en-US" altLang="en-US" sz="1000" u="none" smtClean="0"/>
              <a:pPr/>
              <a:t>15</a:t>
            </a:fld>
            <a:endParaRPr lang="en-US" altLang="en-US" sz="1000" u="none"/>
          </a:p>
        </p:txBody>
      </p:sp>
    </p:spTree>
    <p:extLst>
      <p:ext uri="{BB962C8B-B14F-4D97-AF65-F5344CB8AC3E}">
        <p14:creationId xmlns:p14="http://schemas.microsoft.com/office/powerpoint/2010/main" val="674111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927100" y="4386263"/>
            <a:ext cx="5100638" cy="4159250"/>
          </a:xfrm>
        </p:spPr>
        <p:txBody>
          <a:bodyPr>
            <a:normAutofit/>
          </a:bodyPr>
          <a:lstStyle/>
          <a:p>
            <a:pPr>
              <a:defRPr/>
            </a:pPr>
            <a:endParaRPr lang="en-US" dirty="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BC5C3ECD-DD51-4FBC-B933-6899271FCC7F}" type="slidenum">
              <a:rPr lang="en-US" altLang="en-US" sz="1000" u="none" smtClean="0"/>
              <a:pPr/>
              <a:t>16</a:t>
            </a:fld>
            <a:endParaRPr lang="en-US" altLang="en-US" sz="1000" u="none"/>
          </a:p>
        </p:txBody>
      </p:sp>
    </p:spTree>
    <p:extLst>
      <p:ext uri="{BB962C8B-B14F-4D97-AF65-F5344CB8AC3E}">
        <p14:creationId xmlns:p14="http://schemas.microsoft.com/office/powerpoint/2010/main" val="620546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xfrm>
            <a:off x="582613" y="4389438"/>
            <a:ext cx="5943600"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F69EA61A-6922-4354-8F1D-71AFEB7905FD}" type="slidenum">
              <a:rPr lang="en-US" altLang="en-US" sz="1000" u="none" smtClean="0"/>
              <a:pPr/>
              <a:t>17</a:t>
            </a:fld>
            <a:endParaRPr lang="en-US" altLang="en-US" sz="1000" u="none"/>
          </a:p>
        </p:txBody>
      </p:sp>
    </p:spTree>
    <p:extLst>
      <p:ext uri="{BB962C8B-B14F-4D97-AF65-F5344CB8AC3E}">
        <p14:creationId xmlns:p14="http://schemas.microsoft.com/office/powerpoint/2010/main" val="907679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dirty="0">
              <a:latin typeface="Arial" panose="020B0604020202020204" pitchFamily="34"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CC9A79A2-2403-4D0C-858E-470373FB5587}" type="slidenum">
              <a:rPr lang="en-US" altLang="en-US" sz="1000" u="none" smtClean="0"/>
              <a:pPr/>
              <a:t>18</a:t>
            </a:fld>
            <a:endParaRPr lang="en-US" altLang="en-US" sz="1000" u="none"/>
          </a:p>
        </p:txBody>
      </p:sp>
    </p:spTree>
    <p:extLst>
      <p:ext uri="{BB962C8B-B14F-4D97-AF65-F5344CB8AC3E}">
        <p14:creationId xmlns:p14="http://schemas.microsoft.com/office/powerpoint/2010/main" val="1647539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lvl="1">
              <a:defRPr/>
            </a:pPr>
            <a:endParaRPr 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C667BE39-358C-4A78-B937-B9FF1C11BE9B}" type="slidenum">
              <a:rPr lang="en-US" altLang="en-US" sz="1000" u="none" smtClean="0"/>
              <a:pPr/>
              <a:t>19</a:t>
            </a:fld>
            <a:endParaRPr lang="en-US" altLang="en-US" sz="1000" u="none"/>
          </a:p>
        </p:txBody>
      </p:sp>
    </p:spTree>
    <p:extLst>
      <p:ext uri="{BB962C8B-B14F-4D97-AF65-F5344CB8AC3E}">
        <p14:creationId xmlns:p14="http://schemas.microsoft.com/office/powerpoint/2010/main" val="422850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A0C84D09-28CF-4FE0-8290-79729306C0F1}" type="slidenum">
              <a:rPr lang="en-US" altLang="en-US" sz="1000" u="none" smtClean="0"/>
              <a:pPr/>
              <a:t>2</a:t>
            </a:fld>
            <a:endParaRPr lang="en-US" altLang="en-US" sz="1000" u="none"/>
          </a:p>
        </p:txBody>
      </p:sp>
    </p:spTree>
    <p:extLst>
      <p:ext uri="{BB962C8B-B14F-4D97-AF65-F5344CB8AC3E}">
        <p14:creationId xmlns:p14="http://schemas.microsoft.com/office/powerpoint/2010/main" val="1012554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ACA224E6-499A-4E53-81D8-B2637EC97B2A}" type="slidenum">
              <a:rPr lang="en-US" altLang="en-US" sz="1000" u="none" smtClean="0"/>
              <a:pPr/>
              <a:t>20</a:t>
            </a:fld>
            <a:endParaRPr lang="en-US" altLang="en-US" sz="1000" u="none"/>
          </a:p>
        </p:txBody>
      </p:sp>
    </p:spTree>
    <p:extLst>
      <p:ext uri="{BB962C8B-B14F-4D97-AF65-F5344CB8AC3E}">
        <p14:creationId xmlns:p14="http://schemas.microsoft.com/office/powerpoint/2010/main" val="1767437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4BD57C2F-A1F0-4F9A-9D8A-EAE38A25ED15}" type="slidenum">
              <a:rPr lang="en-US" altLang="en-US" sz="1000" u="none" smtClean="0"/>
              <a:pPr/>
              <a:t>21</a:t>
            </a:fld>
            <a:endParaRPr lang="en-US" altLang="en-US" sz="1000" u="none"/>
          </a:p>
        </p:txBody>
      </p:sp>
    </p:spTree>
    <p:extLst>
      <p:ext uri="{BB962C8B-B14F-4D97-AF65-F5344CB8AC3E}">
        <p14:creationId xmlns:p14="http://schemas.microsoft.com/office/powerpoint/2010/main" val="2938604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xfrm>
            <a:off x="582613" y="4389438"/>
            <a:ext cx="5867400"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dirty="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C30ED02E-3B0A-404B-A93C-125BBEA4BFB8}" type="slidenum">
              <a:rPr lang="en-US" altLang="en-US" sz="1000" u="none" smtClean="0"/>
              <a:pPr/>
              <a:t>22</a:t>
            </a:fld>
            <a:endParaRPr lang="en-US" altLang="en-US" sz="1000" u="none"/>
          </a:p>
        </p:txBody>
      </p:sp>
    </p:spTree>
    <p:extLst>
      <p:ext uri="{BB962C8B-B14F-4D97-AF65-F5344CB8AC3E}">
        <p14:creationId xmlns:p14="http://schemas.microsoft.com/office/powerpoint/2010/main" val="2969320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xfrm>
            <a:off x="582613" y="4389438"/>
            <a:ext cx="5867400"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dirty="0">
              <a:latin typeface="Arial" panose="020B0604020202020204" pitchFamily="34" charset="0"/>
              <a:cs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2FA3D64-4D34-44E8-8F45-258888AC68A5}" type="slidenum">
              <a:rPr lang="en-US" altLang="en-US" sz="1000" u="none" smtClean="0"/>
              <a:pPr/>
              <a:t>23</a:t>
            </a:fld>
            <a:endParaRPr lang="en-US" altLang="en-US" sz="1000" u="none"/>
          </a:p>
        </p:txBody>
      </p:sp>
    </p:spTree>
    <p:extLst>
      <p:ext uri="{BB962C8B-B14F-4D97-AF65-F5344CB8AC3E}">
        <p14:creationId xmlns:p14="http://schemas.microsoft.com/office/powerpoint/2010/main" val="2629178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xfrm>
            <a:off x="582613" y="4389438"/>
            <a:ext cx="5867400"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B8C37CDA-B208-4011-982A-93997E863361}" type="slidenum">
              <a:rPr lang="en-US" altLang="en-US" sz="1000" u="none" smtClean="0"/>
              <a:pPr/>
              <a:t>24</a:t>
            </a:fld>
            <a:endParaRPr lang="en-US" altLang="en-US" sz="1000" u="none"/>
          </a:p>
        </p:txBody>
      </p:sp>
    </p:spTree>
    <p:extLst>
      <p:ext uri="{BB962C8B-B14F-4D97-AF65-F5344CB8AC3E}">
        <p14:creationId xmlns:p14="http://schemas.microsoft.com/office/powerpoint/2010/main" val="2984193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xfrm>
            <a:off x="582613" y="4389438"/>
            <a:ext cx="5867400"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CF03ED07-9427-4700-9B31-CECB742456BB}" type="slidenum">
              <a:rPr lang="en-US" altLang="en-US" sz="1000" u="none" smtClean="0"/>
              <a:pPr/>
              <a:t>25</a:t>
            </a:fld>
            <a:endParaRPr lang="en-US" altLang="en-US" sz="1000" u="none"/>
          </a:p>
        </p:txBody>
      </p:sp>
    </p:spTree>
    <p:extLst>
      <p:ext uri="{BB962C8B-B14F-4D97-AF65-F5344CB8AC3E}">
        <p14:creationId xmlns:p14="http://schemas.microsoft.com/office/powerpoint/2010/main" val="3686398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xfrm>
            <a:off x="582613" y="4389438"/>
            <a:ext cx="5867400" cy="41592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defRPr/>
            </a:pPr>
            <a:endParaRPr lang="en-US" altLang="en-US" dirty="0">
              <a:latin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DEF08F79-A31B-4E93-BA5D-297D8FEA88B2}" type="slidenum">
              <a:rPr lang="en-US" altLang="en-US" sz="1000" u="none" smtClean="0"/>
              <a:pPr/>
              <a:t>26</a:t>
            </a:fld>
            <a:endParaRPr lang="en-US" altLang="en-US" sz="1000" u="none"/>
          </a:p>
        </p:txBody>
      </p:sp>
    </p:spTree>
    <p:extLst>
      <p:ext uri="{BB962C8B-B14F-4D97-AF65-F5344CB8AC3E}">
        <p14:creationId xmlns:p14="http://schemas.microsoft.com/office/powerpoint/2010/main" val="3624568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495B2A98-11C1-437A-AA21-743F96BE68FB}" type="slidenum">
              <a:rPr lang="en-US" altLang="en-US" sz="1000" u="none" smtClean="0"/>
              <a:pPr/>
              <a:t>27</a:t>
            </a:fld>
            <a:endParaRPr lang="en-US" altLang="en-US" sz="1000" u="none"/>
          </a:p>
        </p:txBody>
      </p:sp>
    </p:spTree>
    <p:extLst>
      <p:ext uri="{BB962C8B-B14F-4D97-AF65-F5344CB8AC3E}">
        <p14:creationId xmlns:p14="http://schemas.microsoft.com/office/powerpoint/2010/main" val="2213522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xfrm>
            <a:off x="277813" y="4468813"/>
            <a:ext cx="655320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098532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E2312CED-7987-4AFD-B979-6EF35480E4F0}" type="slidenum">
              <a:rPr lang="en-US" altLang="en-US" sz="1000" u="none" smtClean="0"/>
              <a:pPr/>
              <a:t>29</a:t>
            </a:fld>
            <a:endParaRPr lang="en-US" altLang="en-US" sz="1000" u="none"/>
          </a:p>
        </p:txBody>
      </p:sp>
    </p:spTree>
    <p:extLst>
      <p:ext uri="{BB962C8B-B14F-4D97-AF65-F5344CB8AC3E}">
        <p14:creationId xmlns:p14="http://schemas.microsoft.com/office/powerpoint/2010/main" val="4102781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944A283F-FCA5-4F2A-9701-B7AA8EAB23B1}" type="slidenum">
              <a:rPr lang="en-US" altLang="en-US" sz="1000" u="none" smtClean="0"/>
              <a:pPr/>
              <a:t>3</a:t>
            </a:fld>
            <a:endParaRPr lang="en-US" altLang="en-US" sz="1000" u="none"/>
          </a:p>
        </p:txBody>
      </p:sp>
    </p:spTree>
    <p:extLst>
      <p:ext uri="{BB962C8B-B14F-4D97-AF65-F5344CB8AC3E}">
        <p14:creationId xmlns:p14="http://schemas.microsoft.com/office/powerpoint/2010/main" val="3531484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C57A1C8-A65E-42EE-9D1D-C6B65A7A1A7B}" type="slidenum">
              <a:rPr lang="en-US" altLang="en-US" sz="1000" u="none" smtClean="0"/>
              <a:pPr/>
              <a:t>30</a:t>
            </a:fld>
            <a:endParaRPr lang="en-US" altLang="en-US" sz="1000" u="none"/>
          </a:p>
        </p:txBody>
      </p:sp>
    </p:spTree>
    <p:extLst>
      <p:ext uri="{BB962C8B-B14F-4D97-AF65-F5344CB8AC3E}">
        <p14:creationId xmlns:p14="http://schemas.microsoft.com/office/powerpoint/2010/main" val="2650812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885B05A-AA67-40E7-A3F8-835BFBE6FE1A}" type="slidenum">
              <a:rPr lang="en-US" altLang="en-US" sz="1000" u="none" smtClean="0"/>
              <a:pPr/>
              <a:t>31</a:t>
            </a:fld>
            <a:endParaRPr lang="en-US" altLang="en-US" sz="1000" u="none"/>
          </a:p>
        </p:txBody>
      </p:sp>
    </p:spTree>
    <p:extLst>
      <p:ext uri="{BB962C8B-B14F-4D97-AF65-F5344CB8AC3E}">
        <p14:creationId xmlns:p14="http://schemas.microsoft.com/office/powerpoint/2010/main" val="70298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D2E00579-8BFA-4AFB-817D-D6360DC2EFB8}" type="slidenum">
              <a:rPr lang="en-US" altLang="en-US" sz="1000" u="none" smtClean="0"/>
              <a:pPr/>
              <a:t>32</a:t>
            </a:fld>
            <a:endParaRPr lang="en-US" altLang="en-US" sz="1000" u="none"/>
          </a:p>
        </p:txBody>
      </p:sp>
    </p:spTree>
    <p:extLst>
      <p:ext uri="{BB962C8B-B14F-4D97-AF65-F5344CB8AC3E}">
        <p14:creationId xmlns:p14="http://schemas.microsoft.com/office/powerpoint/2010/main" val="1306297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96A68404-3E42-46CD-B0C7-E61EA3F6B5D6}" type="slidenum">
              <a:rPr lang="en-US" altLang="en-US" sz="1000" u="none" smtClean="0"/>
              <a:pPr/>
              <a:t>33</a:t>
            </a:fld>
            <a:endParaRPr lang="en-US" altLang="en-US" sz="1000" u="none"/>
          </a:p>
        </p:txBody>
      </p:sp>
    </p:spTree>
    <p:extLst>
      <p:ext uri="{BB962C8B-B14F-4D97-AF65-F5344CB8AC3E}">
        <p14:creationId xmlns:p14="http://schemas.microsoft.com/office/powerpoint/2010/main" val="193448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7BDC0F7E-0C05-4367-BCDE-3C19F7193CD6}" type="slidenum">
              <a:rPr lang="en-US" altLang="en-US" sz="1000" u="none" smtClean="0"/>
              <a:pPr/>
              <a:t>34</a:t>
            </a:fld>
            <a:endParaRPr lang="en-US" altLang="en-US" sz="1000" u="none"/>
          </a:p>
        </p:txBody>
      </p:sp>
    </p:spTree>
    <p:extLst>
      <p:ext uri="{BB962C8B-B14F-4D97-AF65-F5344CB8AC3E}">
        <p14:creationId xmlns:p14="http://schemas.microsoft.com/office/powerpoint/2010/main" val="3981223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ln/>
        </p:spPr>
        <p:txBody>
          <a:bodyPr/>
          <a:lstStyle/>
          <a:p>
            <a:pPr>
              <a:defRPr/>
            </a:pPr>
            <a:endParaRPr lang="en-US" dirty="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10E8F604-64AD-40C6-BE8F-9B80169DD6A4}" type="slidenum">
              <a:rPr lang="en-US" altLang="en-US" sz="1000" u="none" smtClean="0"/>
              <a:pPr/>
              <a:t>35</a:t>
            </a:fld>
            <a:endParaRPr lang="en-US" altLang="en-US" sz="1000" u="none"/>
          </a:p>
        </p:txBody>
      </p:sp>
    </p:spTree>
    <p:extLst>
      <p:ext uri="{BB962C8B-B14F-4D97-AF65-F5344CB8AC3E}">
        <p14:creationId xmlns:p14="http://schemas.microsoft.com/office/powerpoint/2010/main" val="3287331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CEFB6101-AAF3-4E7E-9D94-D75617DA45B0}" type="slidenum">
              <a:rPr lang="en-US" altLang="en-US" sz="1000" u="none" smtClean="0"/>
              <a:pPr/>
              <a:t>36</a:t>
            </a:fld>
            <a:endParaRPr lang="en-US" altLang="en-US" sz="1000" u="none"/>
          </a:p>
        </p:txBody>
      </p:sp>
    </p:spTree>
    <p:extLst>
      <p:ext uri="{BB962C8B-B14F-4D97-AF65-F5344CB8AC3E}">
        <p14:creationId xmlns:p14="http://schemas.microsoft.com/office/powerpoint/2010/main" val="2605876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ln/>
        </p:spPr>
        <p:txBody>
          <a:bodyPr/>
          <a:lstStyle/>
          <a:p>
            <a:pPr>
              <a:defRPr/>
            </a:pPr>
            <a:endParaRPr lang="en-US" dirty="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3D455B41-A3ED-47AC-95A9-C78F2951B6B9}" type="slidenum">
              <a:rPr lang="en-US" altLang="en-US" sz="1000" u="none" smtClean="0"/>
              <a:pPr/>
              <a:t>37</a:t>
            </a:fld>
            <a:endParaRPr lang="en-US" altLang="en-US" sz="1000" u="none"/>
          </a:p>
        </p:txBody>
      </p:sp>
    </p:spTree>
    <p:extLst>
      <p:ext uri="{BB962C8B-B14F-4D97-AF65-F5344CB8AC3E}">
        <p14:creationId xmlns:p14="http://schemas.microsoft.com/office/powerpoint/2010/main" val="3261677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ln/>
        </p:spPr>
        <p:txBody>
          <a:bodyPr/>
          <a:lstStyle/>
          <a:p>
            <a:pPr>
              <a:defRPr/>
            </a:pPr>
            <a:endParaRPr lang="en-US" dirty="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B3900EDC-8873-4800-B8A2-2BFDF8FAB4EA}" type="slidenum">
              <a:rPr lang="en-US" altLang="en-US" sz="1000" u="none" smtClean="0"/>
              <a:pPr/>
              <a:t>38</a:t>
            </a:fld>
            <a:endParaRPr lang="en-US" altLang="en-US" sz="1000" u="none"/>
          </a:p>
        </p:txBody>
      </p:sp>
    </p:spTree>
    <p:extLst>
      <p:ext uri="{BB962C8B-B14F-4D97-AF65-F5344CB8AC3E}">
        <p14:creationId xmlns:p14="http://schemas.microsoft.com/office/powerpoint/2010/main" val="399079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4525B0CF-223E-4C5B-BF8E-AFE12F0D5A9F}" type="slidenum">
              <a:rPr lang="en-US" altLang="en-US" sz="1000" u="none" smtClean="0"/>
              <a:pPr/>
              <a:t>39</a:t>
            </a:fld>
            <a:endParaRPr lang="en-US" altLang="en-US" sz="1000" u="none"/>
          </a:p>
        </p:txBody>
      </p:sp>
    </p:spTree>
    <p:extLst>
      <p:ext uri="{BB962C8B-B14F-4D97-AF65-F5344CB8AC3E}">
        <p14:creationId xmlns:p14="http://schemas.microsoft.com/office/powerpoint/2010/main" val="385876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200" dirty="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A8AF978A-CF72-4CFD-BF8A-BBE71F083450}" type="slidenum">
              <a:rPr lang="en-US" altLang="en-US" sz="1000" u="none" smtClean="0"/>
              <a:pPr/>
              <a:t>4</a:t>
            </a:fld>
            <a:endParaRPr lang="en-US" altLang="en-US" sz="1000" u="none"/>
          </a:p>
        </p:txBody>
      </p:sp>
    </p:spTree>
    <p:extLst>
      <p:ext uri="{BB962C8B-B14F-4D97-AF65-F5344CB8AC3E}">
        <p14:creationId xmlns:p14="http://schemas.microsoft.com/office/powerpoint/2010/main" val="4054728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ln/>
        </p:spPr>
        <p:txBody>
          <a:bodyPr/>
          <a:lstStyle/>
          <a:p>
            <a:pPr>
              <a:defRPr/>
            </a:pPr>
            <a:endParaRPr lang="en-US" dirty="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F7B5325D-4DAD-458E-A9C4-A5A887980031}" type="slidenum">
              <a:rPr lang="en-US" altLang="en-US" sz="1000" u="none" smtClean="0"/>
              <a:pPr/>
              <a:t>40</a:t>
            </a:fld>
            <a:endParaRPr lang="en-US" altLang="en-US" sz="1000" u="none"/>
          </a:p>
        </p:txBody>
      </p:sp>
    </p:spTree>
    <p:extLst>
      <p:ext uri="{BB962C8B-B14F-4D97-AF65-F5344CB8AC3E}">
        <p14:creationId xmlns:p14="http://schemas.microsoft.com/office/powerpoint/2010/main" val="3287385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692EB1B-33D5-4A10-BE94-FA6BAD8D12A5}" type="slidenum">
              <a:rPr lang="en-US" altLang="en-US" sz="1000" u="none" smtClean="0"/>
              <a:pPr/>
              <a:t>41</a:t>
            </a:fld>
            <a:endParaRPr lang="en-US" altLang="en-US" sz="1000" u="none"/>
          </a:p>
        </p:txBody>
      </p:sp>
    </p:spTree>
    <p:extLst>
      <p:ext uri="{BB962C8B-B14F-4D97-AF65-F5344CB8AC3E}">
        <p14:creationId xmlns:p14="http://schemas.microsoft.com/office/powerpoint/2010/main" val="2019330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en-US" altLang="en-US" dirty="0">
              <a:latin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A8AD3176-0389-4A7F-883F-42CD181B8909}" type="slidenum">
              <a:rPr lang="en-US" altLang="en-US" sz="1000" u="none" smtClean="0"/>
              <a:pPr/>
              <a:t>42</a:t>
            </a:fld>
            <a:endParaRPr lang="en-US" altLang="en-US" sz="1000" u="none"/>
          </a:p>
        </p:txBody>
      </p:sp>
    </p:spTree>
    <p:extLst>
      <p:ext uri="{BB962C8B-B14F-4D97-AF65-F5344CB8AC3E}">
        <p14:creationId xmlns:p14="http://schemas.microsoft.com/office/powerpoint/2010/main" val="446616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eaLnBrk="1" hangingPunct="1">
              <a:spcBef>
                <a:spcPct val="0"/>
              </a:spcBef>
            </a:pPr>
            <a:endParaRPr lang="en-US" altLang="en-US" sz="800" dirty="0">
              <a:latin typeface="Arial" panose="020B0604020202020204" pitchFamily="34" charset="0"/>
            </a:endParaRP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FA77D83B-8C96-4ED3-8584-8510D2B917DA}" type="slidenum">
              <a:rPr lang="en-US" altLang="en-US" sz="1000" u="none" smtClean="0"/>
              <a:pPr/>
              <a:t>43</a:t>
            </a:fld>
            <a:endParaRPr lang="en-US" altLang="en-US" sz="1000" u="none"/>
          </a:p>
        </p:txBody>
      </p:sp>
    </p:spTree>
    <p:extLst>
      <p:ext uri="{BB962C8B-B14F-4D97-AF65-F5344CB8AC3E}">
        <p14:creationId xmlns:p14="http://schemas.microsoft.com/office/powerpoint/2010/main" val="632790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eaLnBrk="1" hangingPunct="1">
              <a:spcBef>
                <a:spcPct val="0"/>
              </a:spcBef>
            </a:pPr>
            <a:endParaRPr lang="en-US" altLang="en-US" dirty="0">
              <a:latin typeface="Arial" panose="020B0604020202020204" pitchFamily="34" charset="0"/>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DAE1B40C-7E3C-4F1F-97C8-042EDC2FE043}" type="slidenum">
              <a:rPr lang="en-US" altLang="en-US" sz="1000" u="none" smtClean="0"/>
              <a:pPr/>
              <a:t>44</a:t>
            </a:fld>
            <a:endParaRPr lang="en-US" altLang="en-US" sz="1000" u="none"/>
          </a:p>
        </p:txBody>
      </p:sp>
    </p:spTree>
    <p:extLst>
      <p:ext uri="{BB962C8B-B14F-4D97-AF65-F5344CB8AC3E}">
        <p14:creationId xmlns:p14="http://schemas.microsoft.com/office/powerpoint/2010/main" val="4213910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eaLnBrk="1" hangingPunct="1">
              <a:spcBef>
                <a:spcPct val="0"/>
              </a:spcBef>
            </a:pPr>
            <a:endParaRPr lang="en-US" altLang="en-US" dirty="0">
              <a:latin typeface="Arial" panose="020B0604020202020204"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FB915849-F600-4336-A3F0-97478567AEF9}" type="slidenum">
              <a:rPr lang="en-US" altLang="en-US" sz="1000" u="none" smtClean="0"/>
              <a:pPr/>
              <a:t>45</a:t>
            </a:fld>
            <a:endParaRPr lang="en-US" altLang="en-US" sz="1000" u="none"/>
          </a:p>
        </p:txBody>
      </p:sp>
    </p:spTree>
    <p:extLst>
      <p:ext uri="{BB962C8B-B14F-4D97-AF65-F5344CB8AC3E}">
        <p14:creationId xmlns:p14="http://schemas.microsoft.com/office/powerpoint/2010/main" val="2198890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2FB00E4C-98C7-4127-96B9-18F1308C0FFD}" type="slidenum">
              <a:rPr lang="en-US" altLang="en-US" sz="1000" u="none" smtClean="0"/>
              <a:pPr/>
              <a:t>46</a:t>
            </a:fld>
            <a:endParaRPr lang="en-US" altLang="en-US" sz="1000" u="none"/>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60926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41">
              <a:defRPr sz="3700" u="sng">
                <a:solidFill>
                  <a:schemeClr val="tx1"/>
                </a:solidFill>
                <a:latin typeface="Times New Roman" panose="02020603050405020304" pitchFamily="18" charset="0"/>
              </a:defRPr>
            </a:lvl1pPr>
            <a:lvl2pPr marL="760632" indent="-292551" defTabSz="954041">
              <a:defRPr sz="3700" u="sng">
                <a:solidFill>
                  <a:schemeClr val="tx1"/>
                </a:solidFill>
                <a:latin typeface="Times New Roman" panose="02020603050405020304" pitchFamily="18" charset="0"/>
              </a:defRPr>
            </a:lvl2pPr>
            <a:lvl3pPr marL="1170203" indent="-234041" defTabSz="954041">
              <a:defRPr sz="3700" u="sng">
                <a:solidFill>
                  <a:schemeClr val="tx1"/>
                </a:solidFill>
                <a:latin typeface="Times New Roman" panose="02020603050405020304" pitchFamily="18" charset="0"/>
              </a:defRPr>
            </a:lvl3pPr>
            <a:lvl4pPr marL="1638285" indent="-234041" defTabSz="954041">
              <a:defRPr sz="3700" u="sng">
                <a:solidFill>
                  <a:schemeClr val="tx1"/>
                </a:solidFill>
                <a:latin typeface="Times New Roman" panose="02020603050405020304" pitchFamily="18" charset="0"/>
              </a:defRPr>
            </a:lvl4pPr>
            <a:lvl5pPr marL="2106366" indent="-234041" defTabSz="954041">
              <a:defRPr sz="3700" u="sng">
                <a:solidFill>
                  <a:schemeClr val="tx1"/>
                </a:solidFill>
                <a:latin typeface="Times New Roman" panose="02020603050405020304" pitchFamily="18" charset="0"/>
              </a:defRPr>
            </a:lvl5pPr>
            <a:lvl6pPr marL="2574447" indent="-234041" defTabSz="954041" eaLnBrk="0" fontAlgn="base" hangingPunct="0">
              <a:spcBef>
                <a:spcPct val="0"/>
              </a:spcBef>
              <a:spcAft>
                <a:spcPct val="0"/>
              </a:spcAft>
              <a:defRPr sz="3700" u="sng">
                <a:solidFill>
                  <a:schemeClr val="tx1"/>
                </a:solidFill>
                <a:latin typeface="Times New Roman" panose="02020603050405020304" pitchFamily="18" charset="0"/>
              </a:defRPr>
            </a:lvl6pPr>
            <a:lvl7pPr marL="3042529" indent="-234041" defTabSz="954041" eaLnBrk="0" fontAlgn="base" hangingPunct="0">
              <a:spcBef>
                <a:spcPct val="0"/>
              </a:spcBef>
              <a:spcAft>
                <a:spcPct val="0"/>
              </a:spcAft>
              <a:defRPr sz="3700" u="sng">
                <a:solidFill>
                  <a:schemeClr val="tx1"/>
                </a:solidFill>
                <a:latin typeface="Times New Roman" panose="02020603050405020304" pitchFamily="18" charset="0"/>
              </a:defRPr>
            </a:lvl7pPr>
            <a:lvl8pPr marL="3510610" indent="-234041" defTabSz="954041" eaLnBrk="0" fontAlgn="base" hangingPunct="0">
              <a:spcBef>
                <a:spcPct val="0"/>
              </a:spcBef>
              <a:spcAft>
                <a:spcPct val="0"/>
              </a:spcAft>
              <a:defRPr sz="3700" u="sng">
                <a:solidFill>
                  <a:schemeClr val="tx1"/>
                </a:solidFill>
                <a:latin typeface="Times New Roman" panose="02020603050405020304" pitchFamily="18" charset="0"/>
              </a:defRPr>
            </a:lvl8pPr>
            <a:lvl9pPr marL="3978692" indent="-234041" defTabSz="954041" eaLnBrk="0" fontAlgn="base" hangingPunct="0">
              <a:spcBef>
                <a:spcPct val="0"/>
              </a:spcBef>
              <a:spcAft>
                <a:spcPct val="0"/>
              </a:spcAft>
              <a:defRPr sz="3700" u="sng">
                <a:solidFill>
                  <a:schemeClr val="tx1"/>
                </a:solidFill>
                <a:latin typeface="Times New Roman" panose="02020603050405020304" pitchFamily="18" charset="0"/>
              </a:defRPr>
            </a:lvl9pPr>
          </a:lstStyle>
          <a:p>
            <a:fld id="{2F3C2436-C4E8-4546-A4FE-45BE9A2A79F2}" type="slidenum">
              <a:rPr lang="en-US" altLang="en-US" sz="1000" u="none"/>
              <a:pPr/>
              <a:t>47</a:t>
            </a:fld>
            <a:endParaRPr lang="en-US" altLang="en-US" sz="1000" u="non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01130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dirty="0">
              <a:latin typeface="Arial" panose="020B0604020202020204" pitchFamily="34"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B60F97D4-C08A-4299-A589-AF15DECEB569}" type="slidenum">
              <a:rPr lang="en-US" altLang="en-US" sz="1000" u="none" smtClean="0"/>
              <a:pPr/>
              <a:t>5</a:t>
            </a:fld>
            <a:endParaRPr lang="en-US" altLang="en-US" sz="1000" u="none"/>
          </a:p>
        </p:txBody>
      </p:sp>
    </p:spTree>
    <p:extLst>
      <p:ext uri="{BB962C8B-B14F-4D97-AF65-F5344CB8AC3E}">
        <p14:creationId xmlns:p14="http://schemas.microsoft.com/office/powerpoint/2010/main" val="319697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BD2402CF-DCF5-4D60-8F79-42CEEA3A5BAD}" type="slidenum">
              <a:rPr lang="en-US" altLang="en-US" sz="1000" u="none" smtClean="0"/>
              <a:pPr/>
              <a:t>6</a:t>
            </a:fld>
            <a:endParaRPr lang="en-US" altLang="en-US" sz="1000" u="none"/>
          </a:p>
        </p:txBody>
      </p:sp>
    </p:spTree>
    <p:extLst>
      <p:ext uri="{BB962C8B-B14F-4D97-AF65-F5344CB8AC3E}">
        <p14:creationId xmlns:p14="http://schemas.microsoft.com/office/powerpoint/2010/main" val="3677970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E25859BA-202F-446C-94FD-8430255A84F8}" type="slidenum">
              <a:rPr lang="en-US" altLang="en-US" sz="1000" u="none" smtClean="0"/>
              <a:pPr/>
              <a:t>7</a:t>
            </a:fld>
            <a:endParaRPr lang="en-US" altLang="en-US" sz="1000" u="none"/>
          </a:p>
        </p:txBody>
      </p:sp>
    </p:spTree>
    <p:extLst>
      <p:ext uri="{BB962C8B-B14F-4D97-AF65-F5344CB8AC3E}">
        <p14:creationId xmlns:p14="http://schemas.microsoft.com/office/powerpoint/2010/main" val="2106238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B9ABAF5-A838-4CC2-81A9-84FFF45F5E27}" type="slidenum">
              <a:rPr lang="en-US" altLang="en-US" sz="1000" u="none" smtClean="0"/>
              <a:pPr/>
              <a:t>8</a:t>
            </a:fld>
            <a:endParaRPr lang="en-US" altLang="en-US" sz="1000" u="none"/>
          </a:p>
        </p:txBody>
      </p:sp>
    </p:spTree>
    <p:extLst>
      <p:ext uri="{BB962C8B-B14F-4D97-AF65-F5344CB8AC3E}">
        <p14:creationId xmlns:p14="http://schemas.microsoft.com/office/powerpoint/2010/main" val="2371003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E01A53F5-A79C-4C1F-B694-46D06DD56B8E}" type="slidenum">
              <a:rPr lang="en-US" altLang="en-US" sz="1000" u="none" smtClean="0"/>
              <a:pPr/>
              <a:t>9</a:t>
            </a:fld>
            <a:endParaRPr lang="en-US" altLang="en-US" sz="1000" u="none"/>
          </a:p>
        </p:txBody>
      </p:sp>
    </p:spTree>
    <p:extLst>
      <p:ext uri="{BB962C8B-B14F-4D97-AF65-F5344CB8AC3E}">
        <p14:creationId xmlns:p14="http://schemas.microsoft.com/office/powerpoint/2010/main" val="2986514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F8D3-6444-74EE-9A09-04726976FC18}"/>
              </a:ext>
            </a:extLst>
          </p:cNvPr>
          <p:cNvSpPr>
            <a:spLocks noGrp="1"/>
          </p:cNvSpPr>
          <p:nvPr>
            <p:ph type="ctrTitle"/>
          </p:nvPr>
        </p:nvSpPr>
        <p:spPr>
          <a:xfrm>
            <a:off x="1143000" y="1284193"/>
            <a:ext cx="6858000" cy="2225769"/>
          </a:xfrm>
        </p:spPr>
        <p:txBody>
          <a:bodyPr anchor="b"/>
          <a:lstStyle>
            <a:lvl1pPr algn="ctr">
              <a:defRPr sz="4500" b="1">
                <a:solidFill>
                  <a:schemeClr val="accent1"/>
                </a:solidFill>
                <a:latin typeface="Avenir Next LT Pro Demi" panose="020B07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51CF3CC-AC80-C645-8B6A-A6B813E117B4}"/>
              </a:ext>
            </a:extLst>
          </p:cNvPr>
          <p:cNvSpPr>
            <a:spLocks noGrp="1"/>
          </p:cNvSpPr>
          <p:nvPr>
            <p:ph type="subTitle" idx="1"/>
          </p:nvPr>
        </p:nvSpPr>
        <p:spPr>
          <a:xfrm>
            <a:off x="1143000" y="3602038"/>
            <a:ext cx="6858000" cy="1655762"/>
          </a:xfrm>
        </p:spPr>
        <p:txBody>
          <a:bodyPr>
            <a:normAutofit/>
          </a:bodyPr>
          <a:lstStyle>
            <a:lvl1pPr marL="0" indent="0" algn="ctr">
              <a:buNone/>
              <a:defRPr sz="24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F1FE64B-7FFD-315B-2008-67D8D77455C8}"/>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B9ADF4E3-3248-1647-8715-C70639E9BFE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5F911F-E6D7-7F52-6D88-02142AD8322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7" name="Rectangle 4">
            <a:extLst>
              <a:ext uri="{FF2B5EF4-FFF2-40B4-BE49-F238E27FC236}">
                <a16:creationId xmlns:a16="http://schemas.microsoft.com/office/drawing/2014/main" id="{DD2C8904-B17A-7541-6E11-B0E6E5B2A3CA}"/>
              </a:ext>
            </a:extLst>
          </p:cNvPr>
          <p:cNvSpPr>
            <a:spLocks noChangeArrowheads="1"/>
          </p:cNvSpPr>
          <p:nvPr userDrawn="1"/>
        </p:nvSpPr>
        <p:spPr bwMode="auto">
          <a:xfrm>
            <a:off x="685800" y="5561446"/>
            <a:ext cx="8077200" cy="3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nSpc>
                <a:spcPct val="110000"/>
              </a:lnSpc>
              <a:spcBef>
                <a:spcPct val="10000"/>
              </a:spcBef>
              <a:spcAft>
                <a:spcPct val="10000"/>
              </a:spcAft>
              <a:buClr>
                <a:srgbClr val="A50021"/>
              </a:buClr>
              <a:buSzPct val="90000"/>
              <a:buFont typeface="Wingdings" panose="05000000000000000000" pitchFamily="2" charset="2"/>
              <a:buNone/>
            </a:pPr>
            <a:r>
              <a:rPr lang="en-US" altLang="en-US" sz="1600" b="1" u="none" dirty="0">
                <a:solidFill>
                  <a:schemeClr val="accent1"/>
                </a:solidFill>
                <a:latin typeface="Avenir Next LT Pro Light" panose="020B0304020202020204" pitchFamily="34" charset="0"/>
              </a:rPr>
              <a:t>Presented by</a:t>
            </a:r>
            <a:r>
              <a:rPr lang="en-US" altLang="en-US" sz="1600" u="none" dirty="0">
                <a:solidFill>
                  <a:schemeClr val="accent1"/>
                </a:solidFill>
                <a:latin typeface="Avenir Next LT Pro Light" panose="020B0304020202020204" pitchFamily="34" charset="0"/>
              </a:rPr>
              <a:t>:</a:t>
            </a:r>
          </a:p>
        </p:txBody>
      </p:sp>
    </p:spTree>
    <p:extLst>
      <p:ext uri="{BB962C8B-B14F-4D97-AF65-F5344CB8AC3E}">
        <p14:creationId xmlns:p14="http://schemas.microsoft.com/office/powerpoint/2010/main" val="252668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FF91-2747-1FB6-C081-C57B8B348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4121F5-09C1-AAB7-EF55-B44846E1DD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EFE2C-5131-A5F1-50DE-6E8A726A38EC}"/>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FF53D48F-6378-E27B-04A2-D2878F7F10E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964D17-AA0B-B27A-A094-574AF12D40A4}"/>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48762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FD853-1EB5-FD6B-D881-B3583C5CDDD8}"/>
              </a:ext>
            </a:extLst>
          </p:cNvPr>
          <p:cNvSpPr>
            <a:spLocks noGrp="1"/>
          </p:cNvSpPr>
          <p:nvPr>
            <p:ph type="title" orient="vert"/>
          </p:nvPr>
        </p:nvSpPr>
        <p:spPr>
          <a:xfrm>
            <a:off x="6543675" y="1223681"/>
            <a:ext cx="1971675" cy="475353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8CD302D-F236-2961-5383-C4F6860C74B5}"/>
              </a:ext>
            </a:extLst>
          </p:cNvPr>
          <p:cNvSpPr>
            <a:spLocks noGrp="1"/>
          </p:cNvSpPr>
          <p:nvPr>
            <p:ph type="body" orient="vert" idx="1"/>
          </p:nvPr>
        </p:nvSpPr>
        <p:spPr>
          <a:xfrm>
            <a:off x="628650" y="1223681"/>
            <a:ext cx="5800725" cy="4753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23135-B24A-1429-049A-9A8BDF116896}"/>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E98CBCEB-E16E-64C0-5AB6-307D36E6219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EBD1D-AF81-5928-A43B-72CBB34D7FA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118391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333820099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E045-A4F0-68FF-2482-119AE7F5ADD6}"/>
              </a:ext>
            </a:extLst>
          </p:cNvPr>
          <p:cNvSpPr>
            <a:spLocks noGrp="1"/>
          </p:cNvSpPr>
          <p:nvPr>
            <p:ph type="title"/>
          </p:nvPr>
        </p:nvSpPr>
        <p:spPr/>
        <p:txBody>
          <a:bodyPr/>
          <a:lstStyle>
            <a:lvl1pPr>
              <a:defRPr b="1">
                <a:solidFill>
                  <a:schemeClr val="accent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BB38F74-DC81-5D7F-9AC0-39A29CAA25D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FA390DD9-672E-488B-51A3-027EFEE7AB5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4825D-DF6C-4BDB-6835-9F362BF98289}"/>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9" name="Text Placeholder 2">
            <a:extLst>
              <a:ext uri="{FF2B5EF4-FFF2-40B4-BE49-F238E27FC236}">
                <a16:creationId xmlns:a16="http://schemas.microsoft.com/office/drawing/2014/main" id="{3CEE2EDA-13E9-F6B4-98FF-F7B6ECB47A51}"/>
              </a:ext>
            </a:extLst>
          </p:cNvPr>
          <p:cNvSpPr>
            <a:spLocks noGrp="1"/>
          </p:cNvSpPr>
          <p:nvPr>
            <p:ph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AEBD02D5-02AC-BC9E-2B65-4F435DDDC6CE}"/>
              </a:ext>
            </a:extLst>
          </p:cNvPr>
          <p:cNvSpPr>
            <a:spLocks noGrp="1"/>
          </p:cNvSpPr>
          <p:nvPr>
            <p:ph type="body" sz="quarter" idx="13" hasCustomPrompt="1"/>
          </p:nvPr>
        </p:nvSpPr>
        <p:spPr>
          <a:xfrm>
            <a:off x="6886575" y="765175"/>
            <a:ext cx="1628775" cy="365125"/>
          </a:xfrm>
        </p:spPr>
        <p:txBody>
          <a:bodyPr>
            <a:normAutofit/>
          </a:bodyPr>
          <a:lstStyle>
            <a:lvl1pPr marL="0" indent="0" algn="r">
              <a:buNone/>
              <a:defRPr sz="1400">
                <a:latin typeface="Avenir Next LT Pro Light" panose="020B0304020202020204" pitchFamily="34" charset="0"/>
              </a:defRPr>
            </a:lvl1pPr>
          </a:lstStyle>
          <a:p>
            <a:pPr lvl="0"/>
            <a:r>
              <a:rPr lang="en-US" dirty="0"/>
              <a:t>Standard #</a:t>
            </a:r>
          </a:p>
        </p:txBody>
      </p:sp>
    </p:spTree>
    <p:extLst>
      <p:ext uri="{BB962C8B-B14F-4D97-AF65-F5344CB8AC3E}">
        <p14:creationId xmlns:p14="http://schemas.microsoft.com/office/powerpoint/2010/main" val="223678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B382-250F-08DD-8384-A832A85461DF}"/>
              </a:ext>
            </a:extLst>
          </p:cNvPr>
          <p:cNvSpPr>
            <a:spLocks noGrp="1"/>
          </p:cNvSpPr>
          <p:nvPr>
            <p:ph type="title"/>
          </p:nvPr>
        </p:nvSpPr>
        <p:spPr>
          <a:xfrm>
            <a:off x="623888" y="1393481"/>
            <a:ext cx="7886700" cy="2852737"/>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0E0377-0A7B-06C7-FCF9-39B31F9AB815}"/>
              </a:ext>
            </a:extLst>
          </p:cNvPr>
          <p:cNvSpPr>
            <a:spLocks noGrp="1"/>
          </p:cNvSpPr>
          <p:nvPr>
            <p:ph type="body" idx="1"/>
          </p:nvPr>
        </p:nvSpPr>
        <p:spPr>
          <a:xfrm>
            <a:off x="623888" y="4246218"/>
            <a:ext cx="7886700" cy="1707696"/>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904B3-6537-1F41-D1A7-AB49A7D4C4C5}"/>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0CE3D81A-8D19-DD81-BA8E-AD0418D7919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0AE2A-1808-C60E-78F1-FB61C23635E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405943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8652-1557-7A82-17A8-B2C67394B8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06861A8-0EBE-9579-3F47-5DF1194A060E}"/>
              </a:ext>
            </a:extLst>
          </p:cNvPr>
          <p:cNvSpPr>
            <a:spLocks noGrp="1"/>
          </p:cNvSpPr>
          <p:nvPr>
            <p:ph sz="half" idx="1"/>
          </p:nvPr>
        </p:nvSpPr>
        <p:spPr>
          <a:xfrm>
            <a:off x="6286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CAB1BE-749B-BA09-C6F5-8FA3258A8163}"/>
              </a:ext>
            </a:extLst>
          </p:cNvPr>
          <p:cNvSpPr>
            <a:spLocks noGrp="1"/>
          </p:cNvSpPr>
          <p:nvPr>
            <p:ph sz="half" idx="2"/>
          </p:nvPr>
        </p:nvSpPr>
        <p:spPr>
          <a:xfrm>
            <a:off x="46291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B380E-0423-5E42-F1EA-B9909018FF64}"/>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CFBB1B29-28A9-E5B9-BFF6-2C751CA7F56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7A053D-138E-33BA-9B2C-D8393B1DE748}"/>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46328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37E5-AC04-8CD2-C391-2928AB1D92B2}"/>
              </a:ext>
            </a:extLst>
          </p:cNvPr>
          <p:cNvSpPr>
            <a:spLocks noGrp="1"/>
          </p:cNvSpPr>
          <p:nvPr>
            <p:ph type="title"/>
          </p:nvPr>
        </p:nvSpPr>
        <p:spPr>
          <a:xfrm>
            <a:off x="629841" y="365126"/>
            <a:ext cx="7886700" cy="74865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5FFAD-2D44-B067-E6A5-9908468DF907}"/>
              </a:ext>
            </a:extLst>
          </p:cNvPr>
          <p:cNvSpPr>
            <a:spLocks noGrp="1"/>
          </p:cNvSpPr>
          <p:nvPr>
            <p:ph type="body" idx="1"/>
          </p:nvPr>
        </p:nvSpPr>
        <p:spPr>
          <a:xfrm>
            <a:off x="629842" y="1280466"/>
            <a:ext cx="3868340" cy="803825"/>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41B3A-767A-9A4A-0B8A-772BED469FA7}"/>
              </a:ext>
            </a:extLst>
          </p:cNvPr>
          <p:cNvSpPr>
            <a:spLocks noGrp="1"/>
          </p:cNvSpPr>
          <p:nvPr>
            <p:ph sz="half" idx="2"/>
          </p:nvPr>
        </p:nvSpPr>
        <p:spPr>
          <a:xfrm>
            <a:off x="629842" y="2174313"/>
            <a:ext cx="3868340" cy="3796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60D8AA6-CE6A-D288-D368-26826379604D}"/>
              </a:ext>
            </a:extLst>
          </p:cNvPr>
          <p:cNvSpPr>
            <a:spLocks noGrp="1"/>
          </p:cNvSpPr>
          <p:nvPr>
            <p:ph type="body" sz="quarter" idx="3"/>
          </p:nvPr>
        </p:nvSpPr>
        <p:spPr>
          <a:xfrm>
            <a:off x="4629150" y="1280468"/>
            <a:ext cx="3887391" cy="803826"/>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5C531-4234-79A7-61C1-E1BC9AA6881B}"/>
              </a:ext>
            </a:extLst>
          </p:cNvPr>
          <p:cNvSpPr>
            <a:spLocks noGrp="1"/>
          </p:cNvSpPr>
          <p:nvPr>
            <p:ph sz="quarter" idx="4"/>
          </p:nvPr>
        </p:nvSpPr>
        <p:spPr>
          <a:xfrm>
            <a:off x="4629150" y="2174315"/>
            <a:ext cx="3887391" cy="3796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1080686-BBF0-EE53-3B50-4E12CEDEF14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8" name="Footer Placeholder 7">
            <a:extLst>
              <a:ext uri="{FF2B5EF4-FFF2-40B4-BE49-F238E27FC236}">
                <a16:creationId xmlns:a16="http://schemas.microsoft.com/office/drawing/2014/main" id="{54FB29C8-BE45-98AA-EBBA-E01ED7F6AB1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092F0C-89FA-D661-5097-1CC4749B5CE2}"/>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55799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136C-F4D2-7903-A6EC-265A56C97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98AB4F-9B16-926C-9013-A33F437ACAA3}"/>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4" name="Footer Placeholder 3">
            <a:extLst>
              <a:ext uri="{FF2B5EF4-FFF2-40B4-BE49-F238E27FC236}">
                <a16:creationId xmlns:a16="http://schemas.microsoft.com/office/drawing/2014/main" id="{622D755C-F9FE-6F90-EB7E-1D7B8497944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277539-7B11-3FA2-3ED0-2EC1EA65187F}"/>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73528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6612A-13EF-AD25-A15C-2EADCDA51D8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3" name="Footer Placeholder 2">
            <a:extLst>
              <a:ext uri="{FF2B5EF4-FFF2-40B4-BE49-F238E27FC236}">
                <a16:creationId xmlns:a16="http://schemas.microsoft.com/office/drawing/2014/main" id="{D984F336-775C-94F6-42CB-FC2BEE45D5B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3B1501-06DE-46A0-E7A1-46E9A2D08A7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37442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2003-6817-D090-4A4D-F5D5F642E24B}"/>
              </a:ext>
            </a:extLst>
          </p:cNvPr>
          <p:cNvSpPr>
            <a:spLocks noGrp="1"/>
          </p:cNvSpPr>
          <p:nvPr>
            <p:ph type="title"/>
          </p:nvPr>
        </p:nvSpPr>
        <p:spPr>
          <a:xfrm>
            <a:off x="629841" y="1290918"/>
            <a:ext cx="2949178" cy="766482"/>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2D82F9C-0495-E6FF-4ABF-E88102FD1FD2}"/>
              </a:ext>
            </a:extLst>
          </p:cNvPr>
          <p:cNvSpPr>
            <a:spLocks noGrp="1"/>
          </p:cNvSpPr>
          <p:nvPr>
            <p:ph idx="1"/>
          </p:nvPr>
        </p:nvSpPr>
        <p:spPr>
          <a:xfrm>
            <a:off x="3887391" y="1290918"/>
            <a:ext cx="4629150" cy="457013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F6D7BE0-CAFE-1D7A-F8F6-E9B3A5C3A4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821D26-D682-EE1D-FA90-F620EF6EC3A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4E9630B9-6136-DA11-2E68-3D308CCBC99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6E3CDC-3C7C-3937-5217-278378297F51}"/>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2392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7BC1-D176-7893-903F-79E7D6FF7D44}"/>
              </a:ext>
            </a:extLst>
          </p:cNvPr>
          <p:cNvSpPr>
            <a:spLocks noGrp="1"/>
          </p:cNvSpPr>
          <p:nvPr>
            <p:ph type="title"/>
          </p:nvPr>
        </p:nvSpPr>
        <p:spPr>
          <a:xfrm>
            <a:off x="629841" y="1277470"/>
            <a:ext cx="2949178" cy="779929"/>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901ED6-8752-8CD3-FAB8-62040819CA2A}"/>
              </a:ext>
            </a:extLst>
          </p:cNvPr>
          <p:cNvSpPr>
            <a:spLocks noGrp="1"/>
          </p:cNvSpPr>
          <p:nvPr>
            <p:ph type="pic" idx="1"/>
          </p:nvPr>
        </p:nvSpPr>
        <p:spPr>
          <a:xfrm>
            <a:off x="3887391" y="1277471"/>
            <a:ext cx="4629150" cy="458358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56452B5-68F8-57B2-4207-491A27391F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B52EE5-58B1-3C27-07F4-AC1E809363CE}"/>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AA10209E-F5A6-812C-B492-9E8219BEC0B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41C061-24FE-CEAF-A796-D65754CD9747}"/>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83997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FD1C6-66B0-5E7B-EE8F-467BFDDD8B9F}"/>
              </a:ext>
            </a:extLst>
          </p:cNvPr>
          <p:cNvSpPr>
            <a:spLocks noGrp="1"/>
          </p:cNvSpPr>
          <p:nvPr>
            <p:ph type="title"/>
          </p:nvPr>
        </p:nvSpPr>
        <p:spPr>
          <a:xfrm>
            <a:off x="628650" y="365126"/>
            <a:ext cx="7886700" cy="7644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2BC8463-DDAF-9D3C-8BBC-7922A2EE56C5}"/>
              </a:ext>
            </a:extLst>
          </p:cNvPr>
          <p:cNvSpPr>
            <a:spLocks noGrp="1"/>
          </p:cNvSpPr>
          <p:nvPr>
            <p:ph type="body"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EE3F6DF2-3B63-F3D6-98C7-B2F7D0D0C4A3}"/>
              </a:ext>
            </a:extLst>
          </p:cNvPr>
          <p:cNvCxnSpPr/>
          <p:nvPr userDrawn="1"/>
        </p:nvCxnSpPr>
        <p:spPr>
          <a:xfrm>
            <a:off x="628650" y="1183341"/>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2B8EA42-D432-73E6-CE8F-03A782FDAF6F}"/>
              </a:ext>
            </a:extLst>
          </p:cNvPr>
          <p:cNvCxnSpPr/>
          <p:nvPr userDrawn="1"/>
        </p:nvCxnSpPr>
        <p:spPr>
          <a:xfrm>
            <a:off x="628650" y="6019818"/>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922C017-4874-4962-2A36-D0F35E344F3C}"/>
              </a:ext>
            </a:extLst>
          </p:cNvPr>
          <p:cNvSpPr txBox="1"/>
          <p:nvPr userDrawn="1"/>
        </p:nvSpPr>
        <p:spPr>
          <a:xfrm>
            <a:off x="5631024" y="6254911"/>
            <a:ext cx="2971800" cy="338554"/>
          </a:xfrm>
          <a:prstGeom prst="rect">
            <a:avLst/>
          </a:prstGeom>
          <a:noFill/>
        </p:spPr>
        <p:txBody>
          <a:bodyPr wrap="square">
            <a:spAutoFit/>
          </a:bodyPr>
          <a:lstStyle/>
          <a:p>
            <a:pPr algn="r">
              <a:defRPr/>
            </a:pPr>
            <a:r>
              <a:rPr lang="en-US" sz="800" u="none" dirty="0">
                <a:solidFill>
                  <a:schemeClr val="accent1"/>
                </a:solidFill>
                <a:latin typeface="Arial" panose="020B0604020202020204" pitchFamily="34" charset="0"/>
                <a:cs typeface="Arial" panose="020B0604020202020204" pitchFamily="34" charset="0"/>
              </a:rPr>
              <a:t>This</a:t>
            </a:r>
            <a:r>
              <a:rPr lang="en-US" sz="800" u="none" baseline="0" dirty="0">
                <a:solidFill>
                  <a:schemeClr val="accent1"/>
                </a:solidFill>
                <a:latin typeface="Arial" panose="020B0604020202020204" pitchFamily="34" charset="0"/>
                <a:cs typeface="Arial" panose="020B0604020202020204" pitchFamily="34" charset="0"/>
              </a:rPr>
              <a:t> presentation was created by</a:t>
            </a:r>
            <a:r>
              <a:rPr lang="en-US" sz="800" u="none" dirty="0">
                <a:solidFill>
                  <a:schemeClr val="accent1"/>
                </a:solidFill>
                <a:latin typeface="Arial" panose="020B0604020202020204" pitchFamily="34" charset="0"/>
                <a:cs typeface="Arial" panose="020B0604020202020204" pitchFamily="34" charset="0"/>
              </a:rPr>
              <a:t> the N.C. Department of Labor</a:t>
            </a:r>
            <a:r>
              <a:rPr lang="en-US" sz="800" u="none" baseline="0" dirty="0">
                <a:solidFill>
                  <a:schemeClr val="accent1"/>
                </a:solidFill>
                <a:latin typeface="Arial" panose="020B0604020202020204" pitchFamily="34" charset="0"/>
                <a:cs typeface="Arial" panose="020B0604020202020204" pitchFamily="34" charset="0"/>
              </a:rPr>
              <a:t> for safety and health training</a:t>
            </a:r>
            <a:r>
              <a:rPr lang="en-US" sz="800" u="none" baseline="0" dirty="0">
                <a:solidFill>
                  <a:srgbClr val="2B0E62"/>
                </a:solidFill>
                <a:latin typeface="Arial" panose="020B0604020202020204" pitchFamily="34" charset="0"/>
                <a:cs typeface="Arial" panose="020B0604020202020204" pitchFamily="34" charset="0"/>
              </a:rPr>
              <a:t>.</a:t>
            </a:r>
            <a:endParaRPr lang="en-US" sz="800" u="none" dirty="0">
              <a:solidFill>
                <a:srgbClr val="2B0E6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76B97E-1997-A29B-34BC-406537262DBC}"/>
              </a:ext>
            </a:extLst>
          </p:cNvPr>
          <p:cNvPicPr>
            <a:picLocks noChangeAspect="1"/>
          </p:cNvPicPr>
          <p:nvPr userDrawn="1"/>
        </p:nvPicPr>
        <p:blipFill>
          <a:blip r:embed="rId14" cstate="print">
            <a:alphaModFix/>
            <a:extLst>
              <a:ext uri="{28A0092B-C50C-407E-A947-70E740481C1C}">
                <a14:useLocalDpi xmlns:a14="http://schemas.microsoft.com/office/drawing/2010/main" val="0"/>
              </a:ext>
            </a:extLst>
          </a:blip>
          <a:srcRect l="7929" t="37778" r="7929" b="37778"/>
          <a:stretch/>
        </p:blipFill>
        <p:spPr>
          <a:xfrm>
            <a:off x="628650" y="6154558"/>
            <a:ext cx="1955130" cy="438907"/>
          </a:xfrm>
          <a:prstGeom prst="rect">
            <a:avLst/>
          </a:prstGeom>
        </p:spPr>
      </p:pic>
    </p:spTree>
    <p:extLst>
      <p:ext uri="{BB962C8B-B14F-4D97-AF65-F5344CB8AC3E}">
        <p14:creationId xmlns:p14="http://schemas.microsoft.com/office/powerpoint/2010/main" val="39051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b="1" kern="1200">
          <a:solidFill>
            <a:schemeClr val="accent1"/>
          </a:solidFill>
          <a:latin typeface="Avenir Next LT Pro Demi" panose="020B0704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venir Next LT Pro Light" panose="020B0304020202020204" pitchFamily="34" charset="0"/>
        <a:buChar char="–"/>
        <a:defRPr sz="2000" kern="1200">
          <a:solidFill>
            <a:schemeClr val="tx1"/>
          </a:solidFill>
          <a:latin typeface="Avenir Next LT Pro" panose="020B0504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Wingdings" panose="05000000000000000000" pitchFamily="2" charset="2"/>
        <a:buChar char="Ø"/>
        <a:defRPr sz="1800" kern="1200">
          <a:solidFill>
            <a:schemeClr val="tx1"/>
          </a:solidFill>
          <a:latin typeface="Avenir Next LT Pro" panose="020B0504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1543050" indent="-171450" algn="l" defTabSz="685800" rtl="0" eaLnBrk="1" latinLnBrk="0" hangingPunct="1">
        <a:lnSpc>
          <a:spcPct val="90000"/>
        </a:lnSpc>
        <a:spcBef>
          <a:spcPts val="375"/>
        </a:spcBef>
        <a:buClr>
          <a:schemeClr val="accent3"/>
        </a:buClr>
        <a:buFont typeface="Avenir Next LT Pro" panose="020B0504020202020204" pitchFamily="34" charset="0"/>
        <a:buChar char="–"/>
        <a:defRPr sz="14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761999" y="2895600"/>
            <a:ext cx="7529593" cy="698500"/>
          </a:xfrm>
        </p:spPr>
        <p:txBody>
          <a:bodyPr/>
          <a:lstStyle/>
          <a:p>
            <a:r>
              <a:rPr lang="en-US" altLang="en-US" sz="4000" dirty="0"/>
              <a:t>Confined Spaces</a:t>
            </a:r>
          </a:p>
        </p:txBody>
      </p:sp>
      <p:sp>
        <p:nvSpPr>
          <p:cNvPr id="5123" name="Rectangle 3"/>
          <p:cNvSpPr>
            <a:spLocks noGrp="1" noChangeArrowheads="1"/>
          </p:cNvSpPr>
          <p:nvPr>
            <p:ph type="subTitle" sz="quarter" idx="1"/>
          </p:nvPr>
        </p:nvSpPr>
        <p:spPr>
          <a:xfrm>
            <a:off x="1069383" y="3963989"/>
            <a:ext cx="7007817" cy="698500"/>
          </a:xfrm>
        </p:spPr>
        <p:txBody>
          <a:bodyPr/>
          <a:lstStyle/>
          <a:p>
            <a:r>
              <a:rPr lang="en-US" altLang="en-US" i="1" dirty="0">
                <a:latin typeface="Avenir Next LT Pro Demi" panose="020B0704020202020204" pitchFamily="34" charset="0"/>
              </a:rPr>
              <a:t>29 CFR 1910.146</a:t>
            </a:r>
          </a:p>
        </p:txBody>
      </p:sp>
    </p:spTree>
    <p:extLst>
      <p:ext uri="{BB962C8B-B14F-4D97-AF65-F5344CB8AC3E}">
        <p14:creationId xmlns:p14="http://schemas.microsoft.com/office/powerpoint/2010/main" val="1357803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09600" y="371959"/>
            <a:ext cx="7924800" cy="742466"/>
          </a:xfrm>
        </p:spPr>
        <p:txBody>
          <a:bodyPr/>
          <a:lstStyle/>
          <a:p>
            <a:r>
              <a:rPr lang="en-US" altLang="en-US" dirty="0"/>
              <a:t>Permit Space Entry</a:t>
            </a:r>
          </a:p>
        </p:txBody>
      </p:sp>
      <p:sp>
        <p:nvSpPr>
          <p:cNvPr id="23555" name="Content Placeholder 2"/>
          <p:cNvSpPr>
            <a:spLocks noGrp="1"/>
          </p:cNvSpPr>
          <p:nvPr>
            <p:ph idx="1"/>
          </p:nvPr>
        </p:nvSpPr>
        <p:spPr>
          <a:xfrm>
            <a:off x="533400" y="1219200"/>
            <a:ext cx="8001000" cy="4724400"/>
          </a:xfrm>
        </p:spPr>
        <p:txBody>
          <a:bodyPr/>
          <a:lstStyle/>
          <a:p>
            <a:r>
              <a:rPr lang="en-US" altLang="en-US"/>
              <a:t>If workplace contains permit spaces, employer shall inform exposed employees by posting signs or other equally effective means</a:t>
            </a:r>
          </a:p>
        </p:txBody>
      </p:sp>
      <p:sp>
        <p:nvSpPr>
          <p:cNvPr id="23556" name="Content Placeholder 3"/>
          <p:cNvSpPr>
            <a:spLocks noGrp="1"/>
          </p:cNvSpPr>
          <p:nvPr>
            <p:ph sz="quarter" idx="10"/>
          </p:nvPr>
        </p:nvSpPr>
        <p:spPr>
          <a:xfrm>
            <a:off x="6477000" y="609600"/>
            <a:ext cx="2133600" cy="381000"/>
          </a:xfrm>
        </p:spPr>
        <p:txBody>
          <a:bodyPr/>
          <a:lstStyle/>
          <a:p>
            <a:r>
              <a:rPr lang="en-US" altLang="en-US" dirty="0"/>
              <a:t>    1910.146(c)(2)</a:t>
            </a:r>
          </a:p>
        </p:txBody>
      </p:sp>
      <p:pic>
        <p:nvPicPr>
          <p:cNvPr id="235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3200400"/>
            <a:ext cx="3257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19800" y="5562600"/>
            <a:ext cx="1671638"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391912420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09600" y="291379"/>
            <a:ext cx="7924800" cy="848446"/>
          </a:xfrm>
        </p:spPr>
        <p:txBody>
          <a:bodyPr/>
          <a:lstStyle/>
          <a:p>
            <a:r>
              <a:rPr lang="en-US" altLang="en-US" dirty="0"/>
              <a:t>Permit Space Non-Entry</a:t>
            </a:r>
          </a:p>
        </p:txBody>
      </p:sp>
      <p:sp>
        <p:nvSpPr>
          <p:cNvPr id="25603" name="Content Placeholder 2"/>
          <p:cNvSpPr>
            <a:spLocks noGrp="1"/>
          </p:cNvSpPr>
          <p:nvPr>
            <p:ph idx="1"/>
          </p:nvPr>
        </p:nvSpPr>
        <p:spPr>
          <a:xfrm>
            <a:off x="533400" y="1219200"/>
            <a:ext cx="8001000" cy="4724400"/>
          </a:xfrm>
        </p:spPr>
        <p:txBody>
          <a:bodyPr/>
          <a:lstStyle/>
          <a:p>
            <a:r>
              <a:rPr lang="en-US" altLang="en-US" dirty="0"/>
              <a:t>If employer decides its employees will not enter permit spaces, employer shall take effective measures to prevent employees from entering permit spaces</a:t>
            </a:r>
          </a:p>
        </p:txBody>
      </p:sp>
      <p:sp>
        <p:nvSpPr>
          <p:cNvPr id="25604" name="Content Placeholder 3"/>
          <p:cNvSpPr>
            <a:spLocks noGrp="1"/>
          </p:cNvSpPr>
          <p:nvPr>
            <p:ph sz="quarter" idx="10"/>
          </p:nvPr>
        </p:nvSpPr>
        <p:spPr>
          <a:xfrm>
            <a:off x="6477000" y="609600"/>
            <a:ext cx="2133600" cy="381000"/>
          </a:xfrm>
        </p:spPr>
        <p:txBody>
          <a:bodyPr/>
          <a:lstStyle/>
          <a:p>
            <a:r>
              <a:rPr lang="en-US" altLang="en-US" dirty="0"/>
              <a:t>    1910.146(c)(3)</a:t>
            </a:r>
          </a:p>
        </p:txBody>
      </p:sp>
      <p:pic>
        <p:nvPicPr>
          <p:cNvPr id="256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8288" y="3276600"/>
            <a:ext cx="3186112"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96000" y="5586413"/>
            <a:ext cx="1671638" cy="277812"/>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25398899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09600" y="498475"/>
            <a:ext cx="7924800" cy="701675"/>
          </a:xfrm>
        </p:spPr>
        <p:txBody>
          <a:bodyPr>
            <a:noAutofit/>
          </a:bodyPr>
          <a:lstStyle/>
          <a:p>
            <a:r>
              <a:rPr lang="en-US" altLang="en-US" sz="3200" dirty="0"/>
              <a:t>Written Permit Space Program</a:t>
            </a:r>
          </a:p>
        </p:txBody>
      </p:sp>
      <p:sp>
        <p:nvSpPr>
          <p:cNvPr id="27651" name="Content Placeholder 2"/>
          <p:cNvSpPr>
            <a:spLocks noGrp="1"/>
          </p:cNvSpPr>
          <p:nvPr>
            <p:ph idx="1"/>
          </p:nvPr>
        </p:nvSpPr>
        <p:spPr>
          <a:xfrm>
            <a:off x="533400" y="1219200"/>
            <a:ext cx="8001000" cy="4724400"/>
          </a:xfrm>
        </p:spPr>
        <p:txBody>
          <a:bodyPr/>
          <a:lstStyle/>
          <a:p>
            <a:r>
              <a:rPr lang="en-US" altLang="en-US"/>
              <a:t>If employees enter permit spaces, employer shall develop and implement a written permit space program</a:t>
            </a:r>
          </a:p>
          <a:p>
            <a:pPr lvl="1"/>
            <a:endParaRPr lang="en-US" altLang="en-US"/>
          </a:p>
        </p:txBody>
      </p:sp>
      <p:sp>
        <p:nvSpPr>
          <p:cNvPr id="27652" name="Content Placeholder 3"/>
          <p:cNvSpPr>
            <a:spLocks noGrp="1"/>
          </p:cNvSpPr>
          <p:nvPr>
            <p:ph sz="quarter" idx="10"/>
          </p:nvPr>
        </p:nvSpPr>
        <p:spPr>
          <a:xfrm>
            <a:off x="6477000" y="609600"/>
            <a:ext cx="2133600" cy="381000"/>
          </a:xfrm>
        </p:spPr>
        <p:txBody>
          <a:bodyPr/>
          <a:lstStyle/>
          <a:p>
            <a:r>
              <a:rPr lang="en-US" altLang="en-US" dirty="0"/>
              <a:t>    1910.146(c)(4)</a:t>
            </a:r>
          </a:p>
        </p:txBody>
      </p:sp>
      <p:pic>
        <p:nvPicPr>
          <p:cNvPr id="119811" name="Picture 3"/>
          <p:cNvPicPr>
            <a:picLocks noChangeAspect="1" noChangeArrowheads="1"/>
          </p:cNvPicPr>
          <p:nvPr/>
        </p:nvPicPr>
        <p:blipFill>
          <a:blip r:embed="rId3"/>
          <a:srcRect/>
          <a:stretch>
            <a:fillRect/>
          </a:stretch>
        </p:blipFill>
        <p:spPr bwMode="auto">
          <a:xfrm>
            <a:off x="5410200" y="2286000"/>
            <a:ext cx="2874963" cy="3638550"/>
          </a:xfrm>
          <a:prstGeom prst="rect">
            <a:avLst/>
          </a:prstGeom>
          <a:noFill/>
          <a:ln w="12700" cap="flat" cmpd="sng">
            <a:solidFill>
              <a:schemeClr val="bg1">
                <a:lumMod val="85000"/>
              </a:schemeClr>
            </a:solidFill>
            <a:prstDash val="solid"/>
            <a:miter lim="800000"/>
            <a:headEnd type="none" w="sm" len="sm"/>
            <a:tailEnd type="none" w="sm" len="sm"/>
          </a:ln>
        </p:spPr>
      </p:pic>
      <p:sp>
        <p:nvSpPr>
          <p:cNvPr id="6" name="Rectangle 5"/>
          <p:cNvSpPr/>
          <p:nvPr/>
        </p:nvSpPr>
        <p:spPr>
          <a:xfrm>
            <a:off x="6172200" y="5676900"/>
            <a:ext cx="1671638"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41322216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533400" y="1066800"/>
            <a:ext cx="8001000" cy="4724400"/>
          </a:xfrm>
        </p:spPr>
        <p:txBody>
          <a:bodyPr/>
          <a:lstStyle/>
          <a:p>
            <a:pPr lvl="1"/>
            <a:endParaRPr lang="en-US" altLang="en-US" sz="900"/>
          </a:p>
          <a:p>
            <a:r>
              <a:rPr lang="en-US" altLang="en-US"/>
              <a:t>Provide measures and procedures:</a:t>
            </a:r>
          </a:p>
          <a:p>
            <a:endParaRPr lang="en-US" altLang="en-US" sz="800"/>
          </a:p>
          <a:p>
            <a:pPr lvl="1"/>
            <a:r>
              <a:rPr lang="en-US" altLang="en-US"/>
              <a:t>Prevent unauthorized entry</a:t>
            </a:r>
          </a:p>
          <a:p>
            <a:pPr lvl="1"/>
            <a:endParaRPr lang="en-US" altLang="en-US" sz="1200"/>
          </a:p>
          <a:p>
            <a:pPr lvl="1"/>
            <a:r>
              <a:rPr lang="en-US" altLang="en-US"/>
              <a:t>Identify permit space hazards</a:t>
            </a:r>
          </a:p>
          <a:p>
            <a:pPr lvl="1"/>
            <a:endParaRPr lang="en-US" altLang="en-US" sz="1200"/>
          </a:p>
          <a:p>
            <a:pPr lvl="1"/>
            <a:r>
              <a:rPr lang="en-US" altLang="en-US"/>
              <a:t>Ensure implementation for safe entry </a:t>
            </a:r>
          </a:p>
          <a:p>
            <a:pPr lvl="1"/>
            <a:endParaRPr lang="en-US" altLang="en-US" sz="1200"/>
          </a:p>
          <a:p>
            <a:pPr lvl="1"/>
            <a:r>
              <a:rPr lang="en-US" altLang="en-US"/>
              <a:t>Provide, maintain and ensure proper use of equipment</a:t>
            </a:r>
          </a:p>
          <a:p>
            <a:pPr lvl="1"/>
            <a:endParaRPr lang="en-US" altLang="en-US" sz="1200"/>
          </a:p>
          <a:p>
            <a:pPr lvl="1"/>
            <a:r>
              <a:rPr lang="en-US" altLang="en-US"/>
              <a:t>Evaluate permit space conditions</a:t>
            </a:r>
          </a:p>
          <a:p>
            <a:pPr lvl="1"/>
            <a:endParaRPr lang="en-US" altLang="en-US" sz="1200"/>
          </a:p>
          <a:p>
            <a:pPr lvl="1"/>
            <a:r>
              <a:rPr lang="en-US" altLang="en-US"/>
              <a:t>Provide for at least one attendant</a:t>
            </a:r>
          </a:p>
          <a:p>
            <a:pPr lvl="1"/>
            <a:endParaRPr lang="en-US" altLang="en-US" sz="1200"/>
          </a:p>
          <a:p>
            <a:pPr lvl="1"/>
            <a:r>
              <a:rPr lang="en-US" altLang="en-US"/>
              <a:t>Monitoring multiple spaces</a:t>
            </a:r>
          </a:p>
          <a:p>
            <a:pPr lvl="1"/>
            <a:endParaRPr lang="en-US" altLang="en-US" sz="900"/>
          </a:p>
          <a:p>
            <a:pPr lvl="1"/>
            <a:endParaRPr lang="en-US" altLang="en-US"/>
          </a:p>
          <a:p>
            <a:pPr lvl="1"/>
            <a:endParaRPr lang="en-US" altLang="en-US" sz="900"/>
          </a:p>
        </p:txBody>
      </p:sp>
      <p:sp>
        <p:nvSpPr>
          <p:cNvPr id="29699" name="Content Placeholder 4"/>
          <p:cNvSpPr>
            <a:spLocks noGrp="1"/>
          </p:cNvSpPr>
          <p:nvPr>
            <p:ph sz="quarter" idx="10"/>
          </p:nvPr>
        </p:nvSpPr>
        <p:spPr>
          <a:xfrm>
            <a:off x="6477000" y="609600"/>
            <a:ext cx="2133600" cy="381000"/>
          </a:xfrm>
        </p:spPr>
        <p:txBody>
          <a:bodyPr/>
          <a:lstStyle/>
          <a:p>
            <a:r>
              <a:rPr lang="en-US" altLang="en-US" dirty="0"/>
              <a:t>        1910.146(d)</a:t>
            </a:r>
          </a:p>
        </p:txBody>
      </p:sp>
      <p:pic>
        <p:nvPicPr>
          <p:cNvPr id="297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419600"/>
            <a:ext cx="17637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9701" name="Picture 3"/>
          <p:cNvPicPr>
            <a:picLocks noChangeAspect="1"/>
          </p:cNvPicPr>
          <p:nvPr/>
        </p:nvPicPr>
        <p:blipFill>
          <a:blip r:embed="rId4">
            <a:extLst>
              <a:ext uri="{28A0092B-C50C-407E-A947-70E740481C1C}">
                <a14:useLocalDpi xmlns:a14="http://schemas.microsoft.com/office/drawing/2010/main" val="0"/>
              </a:ext>
            </a:extLst>
          </a:blip>
          <a:srcRect l="47614" t="46301" r="5070"/>
          <a:stretch>
            <a:fillRect/>
          </a:stretch>
        </p:blipFill>
        <p:spPr bwMode="auto">
          <a:xfrm>
            <a:off x="5991225" y="4210050"/>
            <a:ext cx="24780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400800" y="5729288"/>
            <a:ext cx="1671638" cy="276225"/>
          </a:xfrm>
          <a:prstGeom prst="rect">
            <a:avLst/>
          </a:prstGeom>
        </p:spPr>
        <p:txBody>
          <a:bodyPr wrap="none">
            <a:spAutoFit/>
          </a:bodyPr>
          <a:lstStyle/>
          <a:p>
            <a:pPr>
              <a:defRPr/>
            </a:pPr>
            <a:r>
              <a:rPr lang="en-US" sz="1200" u="none" dirty="0">
                <a:latin typeface="+mj-lt"/>
              </a:rPr>
              <a:t>NCDOL Photo Library</a:t>
            </a:r>
          </a:p>
        </p:txBody>
      </p:sp>
      <p:sp>
        <p:nvSpPr>
          <p:cNvPr id="29703" name="Title 1"/>
          <p:cNvSpPr>
            <a:spLocks noGrp="1"/>
          </p:cNvSpPr>
          <p:nvPr>
            <p:ph type="title"/>
          </p:nvPr>
        </p:nvSpPr>
        <p:spPr>
          <a:xfrm>
            <a:off x="609600" y="498475"/>
            <a:ext cx="7924800" cy="492125"/>
          </a:xfrm>
        </p:spPr>
        <p:txBody>
          <a:bodyPr>
            <a:noAutofit/>
          </a:bodyPr>
          <a:lstStyle/>
          <a:p>
            <a:r>
              <a:rPr lang="en-US" altLang="en-US" sz="3200" dirty="0"/>
              <a:t>Written Permit Space Program</a:t>
            </a:r>
          </a:p>
        </p:txBody>
      </p:sp>
    </p:spTree>
    <p:extLst>
      <p:ext uri="{BB962C8B-B14F-4D97-AF65-F5344CB8AC3E}">
        <p14:creationId xmlns:p14="http://schemas.microsoft.com/office/powerpoint/2010/main" val="74960062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533400" y="1066800"/>
            <a:ext cx="8001000" cy="4724400"/>
          </a:xfrm>
        </p:spPr>
        <p:txBody>
          <a:bodyPr>
            <a:normAutofit fontScale="92500" lnSpcReduction="10000"/>
          </a:bodyPr>
          <a:lstStyle/>
          <a:p>
            <a:endParaRPr lang="en-US" altLang="en-US" sz="900" dirty="0"/>
          </a:p>
          <a:p>
            <a:r>
              <a:rPr lang="en-US" altLang="en-US" sz="2400" dirty="0"/>
              <a:t>Method of designating the role(s) of each </a:t>
            </a:r>
            <a:r>
              <a:rPr lang="en-US" altLang="en-US" sz="2400" b="1" i="1" dirty="0"/>
              <a:t>active </a:t>
            </a:r>
            <a:r>
              <a:rPr lang="en-US" altLang="en-US" sz="2400" dirty="0"/>
              <a:t>person (attendants, entry supervisors, entrants)</a:t>
            </a:r>
          </a:p>
          <a:p>
            <a:endParaRPr lang="en-US" altLang="en-US" sz="1200" dirty="0"/>
          </a:p>
          <a:p>
            <a:r>
              <a:rPr lang="en-US" altLang="en-US" sz="2400" dirty="0"/>
              <a:t>For summoning rescue and other emergency operations</a:t>
            </a:r>
          </a:p>
          <a:p>
            <a:endParaRPr lang="en-US" altLang="en-US" sz="1200" dirty="0"/>
          </a:p>
          <a:p>
            <a:r>
              <a:rPr lang="en-US" altLang="en-US" sz="2400" dirty="0"/>
              <a:t>System for preparation, issuance, use and cancellation entry permit</a:t>
            </a:r>
          </a:p>
          <a:p>
            <a:endParaRPr lang="en-US" altLang="en-US" sz="1200" dirty="0"/>
          </a:p>
          <a:p>
            <a:r>
              <a:rPr lang="en-US" altLang="en-US" sz="2400" dirty="0"/>
              <a:t>System for concluding entry after entry completion</a:t>
            </a:r>
          </a:p>
          <a:p>
            <a:endParaRPr lang="en-US" altLang="en-US" sz="1200" dirty="0"/>
          </a:p>
          <a:p>
            <a:r>
              <a:rPr lang="en-US" altLang="en-US" sz="2400" dirty="0"/>
              <a:t>Coordination with multiple employers</a:t>
            </a:r>
          </a:p>
          <a:p>
            <a:endParaRPr lang="en-US" altLang="en-US" sz="1200" dirty="0"/>
          </a:p>
          <a:p>
            <a:r>
              <a:rPr lang="en-US" altLang="en-US" sz="2400" dirty="0"/>
              <a:t>System to review entry operations and permit space program</a:t>
            </a:r>
          </a:p>
          <a:p>
            <a:pPr lvl="1"/>
            <a:endParaRPr lang="en-US" altLang="en-US" dirty="0"/>
          </a:p>
        </p:txBody>
      </p:sp>
      <p:sp>
        <p:nvSpPr>
          <p:cNvPr id="31747" name="Content Placeholder 4"/>
          <p:cNvSpPr>
            <a:spLocks noGrp="1"/>
          </p:cNvSpPr>
          <p:nvPr>
            <p:ph sz="quarter" idx="10"/>
          </p:nvPr>
        </p:nvSpPr>
        <p:spPr>
          <a:xfrm>
            <a:off x="7010400" y="609600"/>
            <a:ext cx="1600200" cy="381000"/>
          </a:xfrm>
        </p:spPr>
        <p:txBody>
          <a:bodyPr/>
          <a:lstStyle/>
          <a:p>
            <a:r>
              <a:rPr lang="en-US" altLang="en-US" dirty="0"/>
              <a:t>1910.146(d)</a:t>
            </a:r>
          </a:p>
        </p:txBody>
      </p:sp>
      <p:sp>
        <p:nvSpPr>
          <p:cNvPr id="31748" name="Title 1"/>
          <p:cNvSpPr>
            <a:spLocks noGrp="1"/>
          </p:cNvSpPr>
          <p:nvPr>
            <p:ph type="title"/>
          </p:nvPr>
        </p:nvSpPr>
        <p:spPr>
          <a:xfrm>
            <a:off x="609600" y="498475"/>
            <a:ext cx="7924800" cy="492125"/>
          </a:xfrm>
        </p:spPr>
        <p:txBody>
          <a:bodyPr>
            <a:noAutofit/>
          </a:bodyPr>
          <a:lstStyle/>
          <a:p>
            <a:r>
              <a:rPr lang="en-US" altLang="en-US" sz="3200" dirty="0"/>
              <a:t>Written Permit Space Program      </a:t>
            </a:r>
          </a:p>
        </p:txBody>
      </p:sp>
    </p:spTree>
    <p:extLst>
      <p:ext uri="{BB962C8B-B14F-4D97-AF65-F5344CB8AC3E}">
        <p14:creationId xmlns:p14="http://schemas.microsoft.com/office/powerpoint/2010/main" val="94405816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600" y="542441"/>
            <a:ext cx="7924800" cy="676759"/>
          </a:xfrm>
        </p:spPr>
        <p:txBody>
          <a:bodyPr/>
          <a:lstStyle/>
          <a:p>
            <a:r>
              <a:rPr lang="en-US" altLang="en-US" dirty="0"/>
              <a:t>Confined Space Entry Hierarchy</a:t>
            </a:r>
          </a:p>
        </p:txBody>
      </p:sp>
      <p:sp>
        <p:nvSpPr>
          <p:cNvPr id="33795" name="Content Placeholder 2"/>
          <p:cNvSpPr>
            <a:spLocks noGrp="1"/>
          </p:cNvSpPr>
          <p:nvPr>
            <p:ph idx="1"/>
          </p:nvPr>
        </p:nvSpPr>
        <p:spPr>
          <a:xfrm>
            <a:off x="533400" y="1219200"/>
            <a:ext cx="7620000" cy="4724400"/>
          </a:xfrm>
        </p:spPr>
        <p:txBody>
          <a:bodyPr>
            <a:normAutofit lnSpcReduction="10000"/>
          </a:bodyPr>
          <a:lstStyle/>
          <a:p>
            <a:r>
              <a:rPr lang="en-US" altLang="en-US"/>
              <a:t>No “permit” space</a:t>
            </a:r>
          </a:p>
          <a:p>
            <a:endParaRPr lang="en-US" altLang="en-US" sz="400"/>
          </a:p>
          <a:p>
            <a:pPr lvl="1"/>
            <a:r>
              <a:rPr lang="en-US" altLang="en-US"/>
              <a:t>Entry permitted only if no hazards exist or </a:t>
            </a:r>
            <a:r>
              <a:rPr lang="en-US" altLang="en-US" i="1"/>
              <a:t>all </a:t>
            </a:r>
            <a:r>
              <a:rPr lang="en-US" altLang="en-US"/>
              <a:t>hazards are eliminated without entry</a:t>
            </a:r>
            <a:endParaRPr lang="en-US" altLang="en-US" b="1" i="1" u="sng"/>
          </a:p>
          <a:p>
            <a:pPr lvl="1"/>
            <a:endParaRPr lang="en-US" altLang="en-US" sz="1000"/>
          </a:p>
          <a:p>
            <a:pPr lvl="1"/>
            <a:endParaRPr lang="en-US" altLang="en-US" sz="1000"/>
          </a:p>
          <a:p>
            <a:r>
              <a:rPr lang="en-US" altLang="en-US"/>
              <a:t>Alternate entry procedures</a:t>
            </a:r>
          </a:p>
          <a:p>
            <a:endParaRPr lang="en-US" altLang="en-US" sz="400"/>
          </a:p>
          <a:p>
            <a:pPr lvl="1"/>
            <a:r>
              <a:rPr lang="en-US" altLang="en-US"/>
              <a:t>Only in spaces with </a:t>
            </a:r>
            <a:br>
              <a:rPr lang="en-US" altLang="en-US"/>
            </a:br>
            <a:r>
              <a:rPr lang="en-US" altLang="en-US"/>
              <a:t>controlled atmospheric hazards</a:t>
            </a:r>
          </a:p>
          <a:p>
            <a:endParaRPr lang="en-US" altLang="en-US" sz="1000"/>
          </a:p>
          <a:p>
            <a:endParaRPr lang="en-US" altLang="en-US" sz="1000"/>
          </a:p>
          <a:p>
            <a:r>
              <a:rPr lang="en-US" altLang="en-US"/>
              <a:t>Written </a:t>
            </a:r>
            <a:r>
              <a:rPr lang="en-US" altLang="en-US" b="1"/>
              <a:t>permit system</a:t>
            </a:r>
          </a:p>
          <a:p>
            <a:endParaRPr lang="en-US" altLang="en-US" sz="400" b="1"/>
          </a:p>
          <a:p>
            <a:pPr lvl="1"/>
            <a:r>
              <a:rPr lang="en-US" altLang="en-US"/>
              <a:t>Required for </a:t>
            </a:r>
            <a:r>
              <a:rPr lang="en-US" altLang="en-US" i="1"/>
              <a:t>any</a:t>
            </a:r>
            <a:r>
              <a:rPr lang="en-US" altLang="en-US" b="1" i="1"/>
              <a:t> </a:t>
            </a:r>
            <a:r>
              <a:rPr lang="en-US" altLang="en-US"/>
              <a:t>high hazard space</a:t>
            </a:r>
          </a:p>
          <a:p>
            <a:endParaRPr lang="en-US" altLang="en-US" sz="1000"/>
          </a:p>
          <a:p>
            <a:pPr lvl="1">
              <a:buFont typeface="Symbol" panose="05050102010706020507" pitchFamily="18" charset="2"/>
              <a:buNone/>
            </a:pPr>
            <a:endParaRPr lang="en-US" altLang="en-US" b="1" i="1"/>
          </a:p>
          <a:p>
            <a:pPr>
              <a:buFont typeface="Wingdings" panose="05000000000000000000" pitchFamily="2" charset="2"/>
              <a:buNone/>
            </a:pPr>
            <a:r>
              <a:rPr lang="en-US" altLang="en-US"/>
              <a:t>	</a:t>
            </a:r>
          </a:p>
          <a:p>
            <a:endParaRPr lang="en-US" altLang="en-US"/>
          </a:p>
        </p:txBody>
      </p:sp>
      <p:pic>
        <p:nvPicPr>
          <p:cNvPr id="37892" name="Picture 1"/>
          <p:cNvPicPr>
            <a:picLocks noChangeAspect="1"/>
          </p:cNvPicPr>
          <p:nvPr/>
        </p:nvPicPr>
        <p:blipFill>
          <a:blip r:embed="rId3"/>
          <a:srcRect b="528"/>
          <a:stretch>
            <a:fillRect/>
          </a:stretch>
        </p:blipFill>
        <p:spPr bwMode="auto">
          <a:xfrm>
            <a:off x="6346825" y="3352800"/>
            <a:ext cx="2187575" cy="25908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605588" y="5743575"/>
            <a:ext cx="1670050"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59222006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09600" y="482600"/>
            <a:ext cx="7924800" cy="736600"/>
          </a:xfrm>
        </p:spPr>
        <p:txBody>
          <a:bodyPr>
            <a:normAutofit/>
          </a:bodyPr>
          <a:lstStyle/>
          <a:p>
            <a:r>
              <a:rPr lang="en-US" altLang="en-US" sz="3200" dirty="0"/>
              <a:t>Alternate Entry Requirements</a:t>
            </a:r>
          </a:p>
        </p:txBody>
      </p:sp>
      <p:sp>
        <p:nvSpPr>
          <p:cNvPr id="37891" name="Content Placeholder 2"/>
          <p:cNvSpPr>
            <a:spLocks noGrp="1"/>
          </p:cNvSpPr>
          <p:nvPr>
            <p:ph idx="1"/>
          </p:nvPr>
        </p:nvSpPr>
        <p:spPr>
          <a:xfrm>
            <a:off x="533400" y="1219200"/>
            <a:ext cx="7848600" cy="4724400"/>
          </a:xfrm>
        </p:spPr>
        <p:txBody>
          <a:bodyPr/>
          <a:lstStyle/>
          <a:p>
            <a:pPr>
              <a:defRPr/>
            </a:pPr>
            <a:r>
              <a:rPr lang="en-US" dirty="0"/>
              <a:t>Employees must be trained</a:t>
            </a:r>
          </a:p>
          <a:p>
            <a:pPr>
              <a:defRPr/>
            </a:pPr>
            <a:endParaRPr lang="en-US" sz="800" dirty="0"/>
          </a:p>
          <a:p>
            <a:pPr>
              <a:defRPr/>
            </a:pPr>
            <a:r>
              <a:rPr lang="en-US" dirty="0"/>
              <a:t>Atmosphere tested before and during entry</a:t>
            </a:r>
          </a:p>
          <a:p>
            <a:pPr>
              <a:defRPr/>
            </a:pPr>
            <a:endParaRPr lang="en-US" sz="800" dirty="0"/>
          </a:p>
          <a:p>
            <a:pPr>
              <a:defRPr/>
            </a:pPr>
            <a:r>
              <a:rPr lang="en-US" dirty="0"/>
              <a:t>Continuous forced air ventilation </a:t>
            </a:r>
          </a:p>
          <a:p>
            <a:pPr>
              <a:defRPr/>
            </a:pPr>
            <a:endParaRPr lang="en-US" sz="800" dirty="0"/>
          </a:p>
          <a:p>
            <a:pPr>
              <a:defRPr/>
            </a:pPr>
            <a:r>
              <a:rPr lang="en-US" dirty="0"/>
              <a:t>If a hazardous atmosphere is detected, or ventilation stops, the space</a:t>
            </a:r>
          </a:p>
          <a:p>
            <a:pPr marL="0" indent="0">
              <a:buFont typeface="Wingdings" panose="05000000000000000000" pitchFamily="2" charset="2"/>
              <a:buNone/>
              <a:defRPr/>
            </a:pPr>
            <a:r>
              <a:rPr lang="en-US" dirty="0"/>
              <a:t>    must be promptly exited</a:t>
            </a:r>
          </a:p>
        </p:txBody>
      </p:sp>
      <p:sp>
        <p:nvSpPr>
          <p:cNvPr id="35844" name="Content Placeholder 6"/>
          <p:cNvSpPr>
            <a:spLocks noGrp="1"/>
          </p:cNvSpPr>
          <p:nvPr>
            <p:ph sz="quarter" idx="10"/>
          </p:nvPr>
        </p:nvSpPr>
        <p:spPr>
          <a:xfrm>
            <a:off x="6477000" y="609600"/>
            <a:ext cx="2133600" cy="381000"/>
          </a:xfrm>
        </p:spPr>
        <p:txBody>
          <a:bodyPr/>
          <a:lstStyle/>
          <a:p>
            <a:r>
              <a:rPr lang="en-US" altLang="en-US" dirty="0"/>
              <a:t>   1910.146(c)(5)</a:t>
            </a:r>
          </a:p>
        </p:txBody>
      </p:sp>
      <p:pic>
        <p:nvPicPr>
          <p:cNvPr id="35845" name="Picture 1"/>
          <p:cNvPicPr>
            <a:picLocks noChangeAspect="1"/>
          </p:cNvPicPr>
          <p:nvPr/>
        </p:nvPicPr>
        <p:blipFill>
          <a:blip r:embed="rId3">
            <a:extLst>
              <a:ext uri="{28A0092B-C50C-407E-A947-70E740481C1C}">
                <a14:useLocalDpi xmlns:a14="http://schemas.microsoft.com/office/drawing/2010/main" val="0"/>
              </a:ext>
            </a:extLst>
          </a:blip>
          <a:srcRect l="38333" t="15556" r="833" b="16666"/>
          <a:stretch>
            <a:fillRect/>
          </a:stretch>
        </p:blipFill>
        <p:spPr bwMode="auto">
          <a:xfrm>
            <a:off x="5480050" y="3429000"/>
            <a:ext cx="297815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260850"/>
            <a:ext cx="423703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133600" y="5486400"/>
            <a:ext cx="1671638" cy="276225"/>
          </a:xfrm>
          <a:prstGeom prst="rect">
            <a:avLst/>
          </a:prstGeom>
        </p:spPr>
        <p:txBody>
          <a:bodyPr wrap="none">
            <a:spAutoFit/>
          </a:bodyPr>
          <a:lstStyle/>
          <a:p>
            <a:pPr>
              <a:defRPr/>
            </a:pPr>
            <a:r>
              <a:rPr lang="en-US" sz="1200" u="none" dirty="0">
                <a:latin typeface="+mj-lt"/>
              </a:rPr>
              <a:t>NCDOL Photo Library</a:t>
            </a:r>
          </a:p>
        </p:txBody>
      </p:sp>
      <p:sp>
        <p:nvSpPr>
          <p:cNvPr id="8" name="Rectangle 7"/>
          <p:cNvSpPr/>
          <p:nvPr/>
        </p:nvSpPr>
        <p:spPr>
          <a:xfrm>
            <a:off x="6176963" y="5667375"/>
            <a:ext cx="1671637"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65507497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457200"/>
            <a:ext cx="7924800" cy="762000"/>
          </a:xfrm>
        </p:spPr>
        <p:txBody>
          <a:bodyPr/>
          <a:lstStyle/>
          <a:p>
            <a:r>
              <a:rPr lang="en-US" altLang="en-US" dirty="0"/>
              <a:t>Permit System </a:t>
            </a:r>
          </a:p>
        </p:txBody>
      </p:sp>
      <p:sp>
        <p:nvSpPr>
          <p:cNvPr id="37891" name="Content Placeholder 2"/>
          <p:cNvSpPr>
            <a:spLocks noGrp="1"/>
          </p:cNvSpPr>
          <p:nvPr>
            <p:ph idx="1"/>
          </p:nvPr>
        </p:nvSpPr>
        <p:spPr>
          <a:xfrm>
            <a:off x="533400" y="1219200"/>
            <a:ext cx="7924800" cy="4724400"/>
          </a:xfrm>
        </p:spPr>
        <p:txBody>
          <a:bodyPr/>
          <a:lstStyle/>
          <a:p>
            <a:r>
              <a:rPr lang="en-US" altLang="en-US"/>
              <a:t>Written procedure for preparing and issuing permits for entry and returning permit space to service</a:t>
            </a:r>
          </a:p>
          <a:p>
            <a:endParaRPr lang="en-US" altLang="en-US" sz="800"/>
          </a:p>
          <a:p>
            <a:endParaRPr lang="en-US" altLang="en-US" sz="800"/>
          </a:p>
          <a:p>
            <a:r>
              <a:rPr lang="en-US" altLang="en-US"/>
              <a:t>Requirements:</a:t>
            </a:r>
          </a:p>
          <a:p>
            <a:endParaRPr lang="en-US" altLang="en-US" sz="400"/>
          </a:p>
          <a:p>
            <a:pPr lvl="1"/>
            <a:r>
              <a:rPr lang="en-US" altLang="en-US"/>
              <a:t>Document completion of required measures</a:t>
            </a:r>
          </a:p>
          <a:p>
            <a:pPr lvl="1"/>
            <a:endParaRPr lang="en-US" altLang="en-US" sz="900"/>
          </a:p>
          <a:p>
            <a:pPr lvl="1"/>
            <a:r>
              <a:rPr lang="en-US" altLang="en-US"/>
              <a:t>Permit availability</a:t>
            </a:r>
          </a:p>
          <a:p>
            <a:pPr lvl="1"/>
            <a:endParaRPr lang="en-US" altLang="en-US" sz="900"/>
          </a:p>
          <a:p>
            <a:pPr lvl="1"/>
            <a:r>
              <a:rPr lang="en-US" altLang="en-US"/>
              <a:t>Supervisor signature</a:t>
            </a:r>
          </a:p>
          <a:p>
            <a:pPr lvl="1"/>
            <a:endParaRPr lang="en-US" altLang="en-US" sz="900"/>
          </a:p>
          <a:p>
            <a:pPr lvl="1"/>
            <a:r>
              <a:rPr lang="en-US" altLang="en-US"/>
              <a:t>Activity (job) duration</a:t>
            </a:r>
          </a:p>
          <a:p>
            <a:pPr lvl="1"/>
            <a:endParaRPr lang="en-US" altLang="en-US" sz="900"/>
          </a:p>
          <a:p>
            <a:pPr lvl="1"/>
            <a:r>
              <a:rPr lang="en-US" altLang="en-US"/>
              <a:t>Permit termination/cancellation (1 year)</a:t>
            </a:r>
            <a:endParaRPr lang="en-US" altLang="en-US" i="1"/>
          </a:p>
        </p:txBody>
      </p:sp>
      <p:sp>
        <p:nvSpPr>
          <p:cNvPr id="37892" name="Content Placeholder 6"/>
          <p:cNvSpPr>
            <a:spLocks noGrp="1"/>
          </p:cNvSpPr>
          <p:nvPr>
            <p:ph sz="quarter" idx="10"/>
          </p:nvPr>
        </p:nvSpPr>
        <p:spPr>
          <a:xfrm>
            <a:off x="6477000" y="609600"/>
            <a:ext cx="2133600" cy="381000"/>
          </a:xfrm>
        </p:spPr>
        <p:txBody>
          <a:bodyPr/>
          <a:lstStyle/>
          <a:p>
            <a:r>
              <a:rPr lang="en-US" altLang="en-US" dirty="0"/>
              <a:t>        1910.146(e)</a:t>
            </a:r>
          </a:p>
        </p:txBody>
      </p:sp>
      <p:pic>
        <p:nvPicPr>
          <p:cNvPr id="41989" name="Picture 1"/>
          <p:cNvPicPr>
            <a:picLocks noChangeAspect="1"/>
          </p:cNvPicPr>
          <p:nvPr/>
        </p:nvPicPr>
        <p:blipFill>
          <a:blip r:embed="rId3"/>
          <a:srcRect/>
          <a:stretch>
            <a:fillRect/>
          </a:stretch>
        </p:blipFill>
        <p:spPr bwMode="auto">
          <a:xfrm>
            <a:off x="6678613" y="3733800"/>
            <a:ext cx="1855787" cy="22098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6786563" y="5743575"/>
            <a:ext cx="1671637"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14541868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533400" y="1230682"/>
            <a:ext cx="7315200" cy="4800600"/>
          </a:xfrm>
        </p:spPr>
        <p:txBody>
          <a:bodyPr/>
          <a:lstStyle/>
          <a:p>
            <a:r>
              <a:rPr lang="en-US" altLang="en-US" dirty="0"/>
              <a:t>Entry permit shall identify:</a:t>
            </a:r>
          </a:p>
          <a:p>
            <a:endParaRPr lang="en-US" altLang="en-US" sz="900" dirty="0"/>
          </a:p>
          <a:p>
            <a:pPr lvl="1"/>
            <a:r>
              <a:rPr lang="en-US" altLang="en-US" dirty="0"/>
              <a:t>Space to be entered</a:t>
            </a:r>
          </a:p>
          <a:p>
            <a:pPr lvl="1"/>
            <a:endParaRPr lang="en-US" altLang="en-US" sz="900" dirty="0"/>
          </a:p>
          <a:p>
            <a:pPr lvl="1"/>
            <a:r>
              <a:rPr lang="en-US" altLang="en-US" dirty="0"/>
              <a:t>Purpose of entry</a:t>
            </a:r>
          </a:p>
          <a:p>
            <a:pPr lvl="1"/>
            <a:endParaRPr lang="en-US" altLang="en-US" sz="900" dirty="0"/>
          </a:p>
          <a:p>
            <a:pPr lvl="1"/>
            <a:r>
              <a:rPr lang="en-US" altLang="en-US" dirty="0"/>
              <a:t>Date and duration</a:t>
            </a:r>
          </a:p>
          <a:p>
            <a:pPr lvl="1"/>
            <a:endParaRPr lang="en-US" altLang="en-US" sz="900" dirty="0"/>
          </a:p>
          <a:p>
            <a:pPr lvl="1"/>
            <a:r>
              <a:rPr lang="en-US" altLang="en-US" dirty="0"/>
              <a:t>Authorized entrants</a:t>
            </a:r>
          </a:p>
          <a:p>
            <a:pPr lvl="1"/>
            <a:endParaRPr lang="en-US" altLang="en-US" sz="900" dirty="0"/>
          </a:p>
          <a:p>
            <a:pPr lvl="1"/>
            <a:r>
              <a:rPr lang="en-US" altLang="en-US" dirty="0"/>
              <a:t>Personnel (attendant and supervisor)</a:t>
            </a:r>
          </a:p>
          <a:p>
            <a:pPr lvl="1"/>
            <a:endParaRPr lang="en-US" altLang="en-US" sz="900" dirty="0"/>
          </a:p>
          <a:p>
            <a:pPr lvl="1"/>
            <a:r>
              <a:rPr lang="en-US" altLang="en-US" dirty="0"/>
              <a:t>Hazards within the space</a:t>
            </a:r>
          </a:p>
          <a:p>
            <a:pPr lvl="1"/>
            <a:endParaRPr lang="en-US" altLang="en-US" sz="900" dirty="0"/>
          </a:p>
          <a:p>
            <a:pPr lvl="1"/>
            <a:r>
              <a:rPr lang="en-US" altLang="en-US" dirty="0"/>
              <a:t>Isolation of space</a:t>
            </a:r>
          </a:p>
          <a:p>
            <a:pPr lvl="1"/>
            <a:endParaRPr lang="en-US" altLang="en-US" sz="900" dirty="0"/>
          </a:p>
          <a:p>
            <a:pPr lvl="1"/>
            <a:r>
              <a:rPr lang="en-US" altLang="en-US" dirty="0"/>
              <a:t>Acceptable entry conditions</a:t>
            </a:r>
          </a:p>
        </p:txBody>
      </p:sp>
      <p:sp>
        <p:nvSpPr>
          <p:cNvPr id="39939" name="Content Placeholder 6"/>
          <p:cNvSpPr>
            <a:spLocks noGrp="1"/>
          </p:cNvSpPr>
          <p:nvPr>
            <p:ph sz="quarter" idx="10"/>
          </p:nvPr>
        </p:nvSpPr>
        <p:spPr>
          <a:xfrm>
            <a:off x="6477000" y="609600"/>
            <a:ext cx="2133600" cy="381000"/>
          </a:xfrm>
        </p:spPr>
        <p:txBody>
          <a:bodyPr/>
          <a:lstStyle/>
          <a:p>
            <a:r>
              <a:rPr lang="en-US" altLang="en-US" dirty="0"/>
              <a:t>         1910.146(f)</a:t>
            </a:r>
          </a:p>
        </p:txBody>
      </p:sp>
      <p:pic>
        <p:nvPicPr>
          <p:cNvPr id="39940" name="Picture 1"/>
          <p:cNvPicPr>
            <a:picLocks noChangeAspect="1"/>
          </p:cNvPicPr>
          <p:nvPr/>
        </p:nvPicPr>
        <p:blipFill>
          <a:blip r:embed="rId3">
            <a:extLst>
              <a:ext uri="{28A0092B-C50C-407E-A947-70E740481C1C}">
                <a14:useLocalDpi xmlns:a14="http://schemas.microsoft.com/office/drawing/2010/main" val="0"/>
              </a:ext>
            </a:extLst>
          </a:blip>
          <a:srcRect l="21875"/>
          <a:stretch>
            <a:fillRect/>
          </a:stretch>
        </p:blipFill>
        <p:spPr bwMode="auto">
          <a:xfrm>
            <a:off x="5791200" y="1371600"/>
            <a:ext cx="26289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400800" y="2971800"/>
            <a:ext cx="1670050" cy="277813"/>
          </a:xfrm>
          <a:prstGeom prst="rect">
            <a:avLst/>
          </a:prstGeom>
        </p:spPr>
        <p:txBody>
          <a:bodyPr wrap="none">
            <a:spAutoFit/>
          </a:bodyPr>
          <a:lstStyle/>
          <a:p>
            <a:pPr>
              <a:defRPr/>
            </a:pPr>
            <a:r>
              <a:rPr lang="en-US" sz="1200" u="none" dirty="0">
                <a:latin typeface="+mj-lt"/>
              </a:rPr>
              <a:t>NCDOL Photo Library</a:t>
            </a:r>
          </a:p>
        </p:txBody>
      </p:sp>
      <p:sp>
        <p:nvSpPr>
          <p:cNvPr id="39942" name="Title 1"/>
          <p:cNvSpPr>
            <a:spLocks noGrp="1"/>
          </p:cNvSpPr>
          <p:nvPr>
            <p:ph type="title"/>
          </p:nvPr>
        </p:nvSpPr>
        <p:spPr>
          <a:xfrm>
            <a:off x="609600" y="291379"/>
            <a:ext cx="7924800" cy="1065934"/>
          </a:xfrm>
        </p:spPr>
        <p:txBody>
          <a:bodyPr/>
          <a:lstStyle/>
          <a:p>
            <a:r>
              <a:rPr lang="en-US" altLang="en-US" dirty="0"/>
              <a:t>Entry Permit 				</a:t>
            </a:r>
          </a:p>
        </p:txBody>
      </p:sp>
    </p:spTree>
    <p:extLst>
      <p:ext uri="{BB962C8B-B14F-4D97-AF65-F5344CB8AC3E}">
        <p14:creationId xmlns:p14="http://schemas.microsoft.com/office/powerpoint/2010/main" val="32481086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09600" y="291379"/>
            <a:ext cx="7924800" cy="1059584"/>
          </a:xfrm>
        </p:spPr>
        <p:txBody>
          <a:bodyPr/>
          <a:lstStyle/>
          <a:p>
            <a:r>
              <a:rPr lang="en-US" altLang="en-US" dirty="0"/>
              <a:t>Entry Permit 				</a:t>
            </a:r>
          </a:p>
        </p:txBody>
      </p:sp>
      <p:sp>
        <p:nvSpPr>
          <p:cNvPr id="46083" name="Content Placeholder 2"/>
          <p:cNvSpPr>
            <a:spLocks noGrp="1"/>
          </p:cNvSpPr>
          <p:nvPr>
            <p:ph idx="1"/>
          </p:nvPr>
        </p:nvSpPr>
        <p:spPr>
          <a:xfrm>
            <a:off x="533400" y="1219200"/>
            <a:ext cx="7848600" cy="4800600"/>
          </a:xfrm>
        </p:spPr>
        <p:txBody>
          <a:bodyPr/>
          <a:lstStyle/>
          <a:p>
            <a:pPr>
              <a:defRPr/>
            </a:pPr>
            <a:r>
              <a:rPr lang="en-US" altLang="en-US" dirty="0"/>
              <a:t>Additional requirements</a:t>
            </a:r>
          </a:p>
          <a:p>
            <a:pPr>
              <a:defRPr/>
            </a:pPr>
            <a:endParaRPr lang="en-US" altLang="en-US" sz="800" dirty="0"/>
          </a:p>
          <a:p>
            <a:pPr lvl="1">
              <a:defRPr/>
            </a:pPr>
            <a:r>
              <a:rPr lang="en-US" altLang="en-US" dirty="0"/>
              <a:t>Air monitoring test results</a:t>
            </a:r>
          </a:p>
          <a:p>
            <a:pPr lvl="1">
              <a:defRPr/>
            </a:pPr>
            <a:endParaRPr lang="en-US" altLang="en-US" sz="900" dirty="0"/>
          </a:p>
          <a:p>
            <a:pPr lvl="1">
              <a:defRPr/>
            </a:pPr>
            <a:r>
              <a:rPr lang="en-US" altLang="en-US" dirty="0"/>
              <a:t>Specifies safety equipment/PPE</a:t>
            </a:r>
          </a:p>
          <a:p>
            <a:pPr lvl="1">
              <a:defRPr/>
            </a:pPr>
            <a:endParaRPr lang="en-US" altLang="en-US" sz="900" dirty="0"/>
          </a:p>
          <a:p>
            <a:pPr lvl="1">
              <a:defRPr/>
            </a:pPr>
            <a:r>
              <a:rPr lang="en-US" altLang="en-US" dirty="0"/>
              <a:t>Methods used to control the hazards</a:t>
            </a:r>
          </a:p>
          <a:p>
            <a:pPr lvl="1">
              <a:defRPr/>
            </a:pPr>
            <a:endParaRPr lang="en-US" altLang="en-US" sz="900" dirty="0"/>
          </a:p>
          <a:p>
            <a:pPr lvl="1">
              <a:defRPr/>
            </a:pPr>
            <a:r>
              <a:rPr lang="en-US" altLang="en-US" dirty="0"/>
              <a:t>Communication procedures</a:t>
            </a:r>
          </a:p>
          <a:p>
            <a:pPr lvl="1">
              <a:defRPr/>
            </a:pPr>
            <a:endParaRPr lang="en-US" altLang="en-US" sz="900" dirty="0"/>
          </a:p>
          <a:p>
            <a:pPr lvl="1">
              <a:defRPr/>
            </a:pPr>
            <a:r>
              <a:rPr lang="en-US" altLang="en-US" dirty="0"/>
              <a:t>Rescue and emergency services</a:t>
            </a:r>
          </a:p>
          <a:p>
            <a:pPr lvl="2">
              <a:defRPr/>
            </a:pPr>
            <a:endParaRPr lang="en-US" altLang="en-US" sz="900" dirty="0"/>
          </a:p>
          <a:p>
            <a:pPr lvl="2">
              <a:defRPr/>
            </a:pPr>
            <a:r>
              <a:rPr lang="en-US" altLang="en-US" i="1" dirty="0"/>
              <a:t>Name and telephone number of the rescue service</a:t>
            </a:r>
          </a:p>
          <a:p>
            <a:pPr marL="457200" lvl="1" indent="0">
              <a:buFont typeface="Symbol" panose="05050102010706020507" pitchFamily="18" charset="2"/>
              <a:buNone/>
              <a:defRPr/>
            </a:pPr>
            <a:endParaRPr lang="en-US" altLang="en-US" i="1" dirty="0"/>
          </a:p>
        </p:txBody>
      </p:sp>
      <p:sp>
        <p:nvSpPr>
          <p:cNvPr id="41988" name="Content Placeholder 6"/>
          <p:cNvSpPr>
            <a:spLocks noGrp="1"/>
          </p:cNvSpPr>
          <p:nvPr>
            <p:ph sz="quarter" idx="10"/>
          </p:nvPr>
        </p:nvSpPr>
        <p:spPr>
          <a:xfrm>
            <a:off x="6477000" y="609600"/>
            <a:ext cx="2133600" cy="381000"/>
          </a:xfrm>
        </p:spPr>
        <p:txBody>
          <a:bodyPr/>
          <a:lstStyle/>
          <a:p>
            <a:r>
              <a:rPr lang="en-US" altLang="en-US" dirty="0"/>
              <a:t>         1910.146(f)</a:t>
            </a:r>
          </a:p>
        </p:txBody>
      </p:sp>
      <p:sp>
        <p:nvSpPr>
          <p:cNvPr id="41989" name="Picture 1"/>
          <p:cNvSpPr>
            <a:spLocks noChangeAspect="1"/>
          </p:cNvSpPr>
          <p:nvPr/>
        </p:nvSpPr>
        <p:spPr bwMode="auto">
          <a:xfrm>
            <a:off x="6096000" y="4237038"/>
            <a:ext cx="23368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endParaRPr lang="en-US" altLang="en-US"/>
          </a:p>
        </p:txBody>
      </p:sp>
      <p:pic>
        <p:nvPicPr>
          <p:cNvPr id="41990" name="Picture 2"/>
          <p:cNvPicPr>
            <a:picLocks noChangeAspect="1"/>
          </p:cNvPicPr>
          <p:nvPr/>
        </p:nvPicPr>
        <p:blipFill>
          <a:blip r:embed="rId3">
            <a:extLst>
              <a:ext uri="{28A0092B-C50C-407E-A947-70E740481C1C}">
                <a14:useLocalDpi xmlns:a14="http://schemas.microsoft.com/office/drawing/2010/main" val="0"/>
              </a:ext>
            </a:extLst>
          </a:blip>
          <a:srcRect l="35460" t="39439" r="31180" b="-1294"/>
          <a:stretch>
            <a:fillRect/>
          </a:stretch>
        </p:blipFill>
        <p:spPr bwMode="auto">
          <a:xfrm>
            <a:off x="6705600" y="1447800"/>
            <a:ext cx="16764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761163" y="3124200"/>
            <a:ext cx="1671637"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21865307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a:xfrm>
            <a:off x="571500" y="491795"/>
            <a:ext cx="7924800" cy="549275"/>
          </a:xfrm>
        </p:spPr>
        <p:txBody>
          <a:bodyPr/>
          <a:lstStyle/>
          <a:p>
            <a:r>
              <a:rPr lang="en-US" altLang="en-US" dirty="0"/>
              <a:t>Objectives</a:t>
            </a:r>
          </a:p>
        </p:txBody>
      </p:sp>
      <p:sp>
        <p:nvSpPr>
          <p:cNvPr id="7171" name="Content Placeholder 5"/>
          <p:cNvSpPr>
            <a:spLocks noGrp="1"/>
          </p:cNvSpPr>
          <p:nvPr>
            <p:ph idx="1"/>
          </p:nvPr>
        </p:nvSpPr>
        <p:spPr>
          <a:xfrm>
            <a:off x="533400" y="1363850"/>
            <a:ext cx="8001000" cy="4579749"/>
          </a:xfrm>
        </p:spPr>
        <p:txBody>
          <a:bodyPr/>
          <a:lstStyle/>
          <a:p>
            <a:r>
              <a:rPr lang="en-US" altLang="en-US" dirty="0"/>
              <a:t>In this course, we will:</a:t>
            </a:r>
          </a:p>
          <a:p>
            <a:pPr lvl="1">
              <a:lnSpc>
                <a:spcPct val="90000"/>
              </a:lnSpc>
            </a:pPr>
            <a:endParaRPr lang="en-US" altLang="en-US" sz="800" dirty="0"/>
          </a:p>
          <a:p>
            <a:pPr lvl="1">
              <a:lnSpc>
                <a:spcPct val="90000"/>
              </a:lnSpc>
            </a:pPr>
            <a:endParaRPr lang="en-US" altLang="en-US" sz="800" dirty="0"/>
          </a:p>
          <a:p>
            <a:pPr lvl="1">
              <a:lnSpc>
                <a:spcPct val="90000"/>
              </a:lnSpc>
            </a:pPr>
            <a:r>
              <a:rPr lang="en-US" altLang="en-US" dirty="0"/>
              <a:t>Identify confined spaces in general industry</a:t>
            </a:r>
          </a:p>
          <a:p>
            <a:pPr lvl="1">
              <a:lnSpc>
                <a:spcPct val="90000"/>
              </a:lnSpc>
            </a:pPr>
            <a:endParaRPr lang="en-US" altLang="en-US" sz="800" dirty="0"/>
          </a:p>
          <a:p>
            <a:pPr lvl="1">
              <a:lnSpc>
                <a:spcPct val="90000"/>
              </a:lnSpc>
            </a:pPr>
            <a:endParaRPr lang="en-US" altLang="en-US" sz="800" dirty="0"/>
          </a:p>
          <a:p>
            <a:pPr lvl="1">
              <a:lnSpc>
                <a:spcPct val="90000"/>
              </a:lnSpc>
            </a:pPr>
            <a:r>
              <a:rPr lang="en-US" altLang="en-US" dirty="0"/>
              <a:t>Identify the difference between a confined space and a permit-required confined space</a:t>
            </a:r>
          </a:p>
          <a:p>
            <a:pPr lvl="1">
              <a:lnSpc>
                <a:spcPct val="90000"/>
              </a:lnSpc>
            </a:pPr>
            <a:endParaRPr lang="en-US" altLang="en-US" sz="800" dirty="0"/>
          </a:p>
          <a:p>
            <a:pPr lvl="1">
              <a:lnSpc>
                <a:spcPct val="90000"/>
              </a:lnSpc>
            </a:pPr>
            <a:endParaRPr lang="en-US" altLang="en-US" sz="800" dirty="0"/>
          </a:p>
          <a:p>
            <a:pPr lvl="1">
              <a:lnSpc>
                <a:spcPct val="90000"/>
              </a:lnSpc>
            </a:pPr>
            <a:r>
              <a:rPr lang="en-US" altLang="en-US" dirty="0"/>
              <a:t>Determine if a hazard exists within the confined space</a:t>
            </a:r>
          </a:p>
          <a:p>
            <a:pPr lvl="1">
              <a:lnSpc>
                <a:spcPct val="90000"/>
              </a:lnSpc>
            </a:pPr>
            <a:endParaRPr lang="en-US" altLang="en-US" sz="800" dirty="0"/>
          </a:p>
          <a:p>
            <a:pPr lvl="1">
              <a:lnSpc>
                <a:spcPct val="90000"/>
              </a:lnSpc>
            </a:pPr>
            <a:endParaRPr lang="en-US" altLang="en-US" sz="800" dirty="0"/>
          </a:p>
          <a:p>
            <a:pPr lvl="1">
              <a:lnSpc>
                <a:spcPct val="90000"/>
              </a:lnSpc>
            </a:pPr>
            <a:r>
              <a:rPr lang="en-US" altLang="en-US" dirty="0"/>
              <a:t>Discuss responsibilities for the entrant, attendant and entry supervisor</a:t>
            </a:r>
          </a:p>
          <a:p>
            <a:pPr lvl="1">
              <a:lnSpc>
                <a:spcPct val="90000"/>
              </a:lnSpc>
            </a:pPr>
            <a:endParaRPr lang="en-US" altLang="en-US" sz="800" dirty="0"/>
          </a:p>
          <a:p>
            <a:pPr lvl="1">
              <a:lnSpc>
                <a:spcPct val="90000"/>
              </a:lnSpc>
            </a:pPr>
            <a:endParaRPr lang="en-US" altLang="en-US" sz="800" dirty="0"/>
          </a:p>
          <a:p>
            <a:pPr lvl="1">
              <a:lnSpc>
                <a:spcPct val="90000"/>
              </a:lnSpc>
            </a:pPr>
            <a:r>
              <a:rPr lang="en-US" altLang="en-US" dirty="0"/>
              <a:t>Identify rescue options</a:t>
            </a:r>
          </a:p>
          <a:p>
            <a:endParaRPr lang="en-US" altLang="en-US" dirty="0"/>
          </a:p>
          <a:p>
            <a:endParaRPr lang="en-US" altLang="en-US" dirty="0"/>
          </a:p>
        </p:txBody>
      </p:sp>
    </p:spTree>
    <p:extLst>
      <p:ext uri="{BB962C8B-B14F-4D97-AF65-F5344CB8AC3E}">
        <p14:creationId xmlns:p14="http://schemas.microsoft.com/office/powerpoint/2010/main" val="95807253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86000"/>
            <a:ext cx="3441700"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a:xfrm>
            <a:off x="609600" y="519830"/>
            <a:ext cx="7924800" cy="554038"/>
          </a:xfrm>
        </p:spPr>
        <p:txBody>
          <a:bodyPr/>
          <a:lstStyle/>
          <a:p>
            <a:r>
              <a:rPr lang="en-US" altLang="en-US" dirty="0"/>
              <a:t>Air Monitoring and Ventilation</a:t>
            </a:r>
          </a:p>
        </p:txBody>
      </p:sp>
      <p:sp>
        <p:nvSpPr>
          <p:cNvPr id="44036" name="Content Placeholder 2"/>
          <p:cNvSpPr>
            <a:spLocks noGrp="1"/>
          </p:cNvSpPr>
          <p:nvPr>
            <p:ph idx="1"/>
          </p:nvPr>
        </p:nvSpPr>
        <p:spPr>
          <a:xfrm>
            <a:off x="533400" y="1222374"/>
            <a:ext cx="8001000" cy="682625"/>
          </a:xfrm>
        </p:spPr>
        <p:txBody>
          <a:bodyPr/>
          <a:lstStyle/>
          <a:p>
            <a:r>
              <a:rPr lang="en-US" altLang="en-US" b="1" dirty="0"/>
              <a:t>Before and during entry</a:t>
            </a:r>
          </a:p>
        </p:txBody>
      </p:sp>
      <p:sp>
        <p:nvSpPr>
          <p:cNvPr id="44037" name="Up-Down Arrow 9"/>
          <p:cNvSpPr>
            <a:spLocks noChangeArrowheads="1"/>
          </p:cNvSpPr>
          <p:nvPr/>
        </p:nvSpPr>
        <p:spPr bwMode="auto">
          <a:xfrm flipH="1">
            <a:off x="4648200" y="2743200"/>
            <a:ext cx="152400" cy="1371600"/>
          </a:xfrm>
          <a:prstGeom prst="upDownArrow">
            <a:avLst>
              <a:gd name="adj1" fmla="val 50000"/>
              <a:gd name="adj2" fmla="val 50000"/>
            </a:avLst>
          </a:prstGeom>
          <a:solidFill>
            <a:schemeClr val="tx1"/>
          </a:solidFill>
          <a:ln w="9525" algn="ctr">
            <a:solidFill>
              <a:schemeClr val="tx1"/>
            </a:solidFill>
            <a:round/>
            <a:headEnd type="none" w="sm" len="sm"/>
            <a:tailEnd type="none" w="sm" len="sm"/>
          </a:ln>
        </p:spPr>
        <p:txBody>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endParaRPr lang="en-US" altLang="en-US"/>
          </a:p>
        </p:txBody>
      </p:sp>
      <p:cxnSp>
        <p:nvCxnSpPr>
          <p:cNvPr id="44038" name="Straight Connector 7"/>
          <p:cNvCxnSpPr>
            <a:cxnSpLocks noChangeShapeType="1"/>
          </p:cNvCxnSpPr>
          <p:nvPr/>
        </p:nvCxnSpPr>
        <p:spPr bwMode="auto">
          <a:xfrm>
            <a:off x="1828800" y="3505200"/>
            <a:ext cx="3962400" cy="0"/>
          </a:xfrm>
          <a:prstGeom prst="line">
            <a:avLst/>
          </a:prstGeom>
          <a:noFill/>
          <a:ln w="38100" cap="sq" algn="ctr">
            <a:solidFill>
              <a:schemeClr val="tx1"/>
            </a:solidFill>
            <a:bevel/>
            <a:headEnd type="none" w="lg" len="lg"/>
            <a:tailEnd type="none" w="sm" len="sm"/>
          </a:ln>
          <a:extLst>
            <a:ext uri="{909E8E84-426E-40DD-AFC4-6F175D3DCCD1}">
              <a14:hiddenFill xmlns:a14="http://schemas.microsoft.com/office/drawing/2010/main">
                <a:noFill/>
              </a14:hiddenFill>
            </a:ext>
          </a:extLst>
        </p:spPr>
      </p:cxnSp>
      <p:graphicFrame>
        <p:nvGraphicFramePr>
          <p:cNvPr id="39" name="Table 38"/>
          <p:cNvGraphicFramePr>
            <a:graphicFrameLocks noGrp="1"/>
          </p:cNvGraphicFramePr>
          <p:nvPr/>
        </p:nvGraphicFramePr>
        <p:xfrm>
          <a:off x="609600" y="1752600"/>
          <a:ext cx="3657600" cy="3648078"/>
        </p:xfrm>
        <a:graphic>
          <a:graphicData uri="http://schemas.openxmlformats.org/drawingml/2006/table">
            <a:tbl>
              <a:tblPr firstRow="1" bandRow="1">
                <a:tableStyleId>{5C22544A-7EE6-4342-B048-85BDC9FD1C3A}</a:tableStyleId>
              </a:tblPr>
              <a:tblGrid>
                <a:gridCol w="2295027">
                  <a:extLst>
                    <a:ext uri="{9D8B030D-6E8A-4147-A177-3AD203B41FA5}">
                      <a16:colId xmlns:a16="http://schemas.microsoft.com/office/drawing/2014/main" val="20000"/>
                    </a:ext>
                  </a:extLst>
                </a:gridCol>
                <a:gridCol w="1362573">
                  <a:extLst>
                    <a:ext uri="{9D8B030D-6E8A-4147-A177-3AD203B41FA5}">
                      <a16:colId xmlns:a16="http://schemas.microsoft.com/office/drawing/2014/main" val="20001"/>
                    </a:ext>
                  </a:extLst>
                </a:gridCol>
              </a:tblGrid>
              <a:tr h="396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u="none" dirty="0">
                          <a:solidFill>
                            <a:schemeClr val="tx1"/>
                          </a:solidFill>
                          <a:latin typeface="+mn-lt"/>
                        </a:rPr>
                        <a:t>Methane</a:t>
                      </a:r>
                    </a:p>
                  </a:txBody>
                  <a:tcPr marT="45716" marB="45716" anchor="ctr">
                    <a:noFill/>
                  </a:tcPr>
                </a:tc>
                <a:tc>
                  <a:txBody>
                    <a:bodyPr/>
                    <a:lstStyle/>
                    <a:p>
                      <a:r>
                        <a:rPr lang="en-US" sz="1800" b="1" dirty="0">
                          <a:solidFill>
                            <a:schemeClr val="tx1"/>
                          </a:solidFill>
                        </a:rPr>
                        <a:t>0.55</a:t>
                      </a:r>
                    </a:p>
                  </a:txBody>
                  <a:tcPr marT="45716" marB="45716" anchor="b">
                    <a:noFill/>
                  </a:tcPr>
                </a:tc>
                <a:extLst>
                  <a:ext uri="{0D108BD9-81ED-4DB2-BD59-A6C34878D82A}">
                    <a16:rowId xmlns:a16="http://schemas.microsoft.com/office/drawing/2014/main" val="10000"/>
                  </a:ext>
                </a:extLst>
              </a:tr>
              <a:tr h="396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dirty="0">
                          <a:solidFill>
                            <a:schemeClr val="tx1"/>
                          </a:solidFill>
                          <a:latin typeface="+mn-lt"/>
                        </a:rPr>
                        <a:t>Ammonia</a:t>
                      </a:r>
                    </a:p>
                  </a:txBody>
                  <a:tcPr marT="45716" marB="45716" anchor="ctr">
                    <a:noFill/>
                  </a:tcPr>
                </a:tc>
                <a:tc>
                  <a:txBody>
                    <a:bodyPr/>
                    <a:lstStyle/>
                    <a:p>
                      <a:r>
                        <a:rPr lang="en-US" sz="1800" b="1" dirty="0">
                          <a:solidFill>
                            <a:schemeClr val="tx1"/>
                          </a:solidFill>
                        </a:rPr>
                        <a:t>0.59</a:t>
                      </a:r>
                    </a:p>
                  </a:txBody>
                  <a:tcPr marT="45716" marB="45716" anchor="b">
                    <a:noFill/>
                  </a:tcPr>
                </a:tc>
                <a:extLst>
                  <a:ext uri="{0D108BD9-81ED-4DB2-BD59-A6C34878D82A}">
                    <a16:rowId xmlns:a16="http://schemas.microsoft.com/office/drawing/2014/main" val="10001"/>
                  </a:ext>
                </a:extLst>
              </a:tr>
              <a:tr h="396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dirty="0">
                          <a:solidFill>
                            <a:schemeClr val="tx1"/>
                          </a:solidFill>
                          <a:latin typeface="+mn-lt"/>
                        </a:rPr>
                        <a:t>Carbon Monoxide</a:t>
                      </a:r>
                    </a:p>
                  </a:txBody>
                  <a:tcPr marT="45716" marB="45716" anchor="ctr">
                    <a:noFill/>
                  </a:tcPr>
                </a:tc>
                <a:tc>
                  <a:txBody>
                    <a:bodyPr/>
                    <a:lstStyle/>
                    <a:p>
                      <a:r>
                        <a:rPr lang="en-US" sz="1800" b="1" dirty="0">
                          <a:solidFill>
                            <a:schemeClr val="tx1"/>
                          </a:solidFill>
                        </a:rPr>
                        <a:t>0.96</a:t>
                      </a:r>
                    </a:p>
                  </a:txBody>
                  <a:tcPr marT="45716" marB="45716" anchor="b">
                    <a:noFill/>
                  </a:tcPr>
                </a:tc>
                <a:extLst>
                  <a:ext uri="{0D108BD9-81ED-4DB2-BD59-A6C34878D82A}">
                    <a16:rowId xmlns:a16="http://schemas.microsoft.com/office/drawing/2014/main" val="10002"/>
                  </a:ext>
                </a:extLst>
              </a:tr>
              <a:tr h="396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dirty="0">
                          <a:solidFill>
                            <a:schemeClr val="tx1"/>
                          </a:solidFill>
                          <a:latin typeface="+mn-lt"/>
                        </a:rPr>
                        <a:t>Nitrogen</a:t>
                      </a:r>
                    </a:p>
                  </a:txBody>
                  <a:tcPr marT="45716" marB="45716" anchor="ctr">
                    <a:noFill/>
                  </a:tcPr>
                </a:tc>
                <a:tc>
                  <a:txBody>
                    <a:bodyPr/>
                    <a:lstStyle/>
                    <a:p>
                      <a:r>
                        <a:rPr lang="en-US" sz="1800" b="1" dirty="0">
                          <a:solidFill>
                            <a:schemeClr val="tx1"/>
                          </a:solidFill>
                        </a:rPr>
                        <a:t>0.97</a:t>
                      </a:r>
                    </a:p>
                  </a:txBody>
                  <a:tcPr marT="45716" marB="45716" anchor="b">
                    <a:noFill/>
                  </a:tcPr>
                </a:tc>
                <a:extLst>
                  <a:ext uri="{0D108BD9-81ED-4DB2-BD59-A6C34878D82A}">
                    <a16:rowId xmlns:a16="http://schemas.microsoft.com/office/drawing/2014/main" val="10003"/>
                  </a:ext>
                </a:extLst>
              </a:tr>
              <a:tr h="396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u="none" dirty="0">
                          <a:solidFill>
                            <a:schemeClr val="tx1"/>
                          </a:solidFill>
                          <a:latin typeface="+mn-lt"/>
                        </a:rPr>
                        <a:t>AIR  1.0</a:t>
                      </a:r>
                      <a:endParaRPr lang="en-US" sz="2000" u="none" dirty="0">
                        <a:solidFill>
                          <a:schemeClr val="tx1"/>
                        </a:solidFill>
                        <a:latin typeface="+mn-lt"/>
                      </a:endParaRPr>
                    </a:p>
                  </a:txBody>
                  <a:tcPr marT="45716" marB="45716" anchor="ctr">
                    <a:noFill/>
                  </a:tcPr>
                </a:tc>
                <a:tc>
                  <a:txBody>
                    <a:bodyPr/>
                    <a:lstStyle/>
                    <a:p>
                      <a:endParaRPr lang="en-US" sz="1800" b="1" dirty="0">
                        <a:solidFill>
                          <a:schemeClr val="tx1"/>
                        </a:solidFill>
                      </a:endParaRPr>
                    </a:p>
                  </a:txBody>
                  <a:tcPr marT="45716" marB="45716" anchor="b">
                    <a:noFill/>
                  </a:tcPr>
                </a:tc>
                <a:extLst>
                  <a:ext uri="{0D108BD9-81ED-4DB2-BD59-A6C34878D82A}">
                    <a16:rowId xmlns:a16="http://schemas.microsoft.com/office/drawing/2014/main" val="10004"/>
                  </a:ext>
                </a:extLst>
              </a:tr>
              <a:tr h="4172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dirty="0">
                          <a:solidFill>
                            <a:schemeClr val="tx1"/>
                          </a:solidFill>
                          <a:latin typeface="+mn-lt"/>
                        </a:rPr>
                        <a:t>Hydrogen Sulfide</a:t>
                      </a:r>
                    </a:p>
                  </a:txBody>
                  <a:tcPr marT="45716" marB="45716" anchor="ctr">
                    <a:noFill/>
                  </a:tcPr>
                </a:tc>
                <a:tc>
                  <a:txBody>
                    <a:bodyPr/>
                    <a:lstStyle/>
                    <a:p>
                      <a:r>
                        <a:rPr lang="en-US" sz="1800" b="1" dirty="0">
                          <a:solidFill>
                            <a:schemeClr val="tx1"/>
                          </a:solidFill>
                        </a:rPr>
                        <a:t>1.2</a:t>
                      </a:r>
                    </a:p>
                  </a:txBody>
                  <a:tcPr marT="45716" marB="45716" anchor="b">
                    <a:noFill/>
                  </a:tcPr>
                </a:tc>
                <a:extLst>
                  <a:ext uri="{0D108BD9-81ED-4DB2-BD59-A6C34878D82A}">
                    <a16:rowId xmlns:a16="http://schemas.microsoft.com/office/drawing/2014/main" val="10005"/>
                  </a:ext>
                </a:extLst>
              </a:tr>
              <a:tr h="4571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dirty="0">
                          <a:solidFill>
                            <a:schemeClr val="tx1"/>
                          </a:solidFill>
                          <a:latin typeface="+mn-lt"/>
                        </a:rPr>
                        <a:t>Carbon Dioxide</a:t>
                      </a:r>
                    </a:p>
                  </a:txBody>
                  <a:tcPr marT="45716" marB="45716" anchor="ctr">
                    <a:noFill/>
                  </a:tcPr>
                </a:tc>
                <a:tc>
                  <a:txBody>
                    <a:bodyPr/>
                    <a:lstStyle/>
                    <a:p>
                      <a:r>
                        <a:rPr lang="en-US" sz="1800" b="1" dirty="0">
                          <a:solidFill>
                            <a:schemeClr val="tx1"/>
                          </a:solidFill>
                        </a:rPr>
                        <a:t>1.5</a:t>
                      </a:r>
                    </a:p>
                  </a:txBody>
                  <a:tcPr marT="45716" marB="45716" anchor="b">
                    <a:noFill/>
                  </a:tcPr>
                </a:tc>
                <a:extLst>
                  <a:ext uri="{0D108BD9-81ED-4DB2-BD59-A6C34878D82A}">
                    <a16:rowId xmlns:a16="http://schemas.microsoft.com/office/drawing/2014/main" val="10006"/>
                  </a:ext>
                </a:extLst>
              </a:tr>
              <a:tr h="396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dirty="0">
                          <a:solidFill>
                            <a:schemeClr val="tx1"/>
                          </a:solidFill>
                          <a:latin typeface="+mn-lt"/>
                        </a:rPr>
                        <a:t>Gasoline</a:t>
                      </a:r>
                    </a:p>
                  </a:txBody>
                  <a:tcPr marT="45716" marB="45716" anchor="ctr">
                    <a:noFill/>
                  </a:tcPr>
                </a:tc>
                <a:tc>
                  <a:txBody>
                    <a:bodyPr/>
                    <a:lstStyle/>
                    <a:p>
                      <a:r>
                        <a:rPr lang="en-US" sz="1800" b="1" dirty="0">
                          <a:solidFill>
                            <a:schemeClr val="tx1"/>
                          </a:solidFill>
                        </a:rPr>
                        <a:t>3-4</a:t>
                      </a:r>
                    </a:p>
                  </a:txBody>
                  <a:tcPr marT="45716" marB="45716" anchor="b">
                    <a:noFill/>
                  </a:tcPr>
                </a:tc>
                <a:extLst>
                  <a:ext uri="{0D108BD9-81ED-4DB2-BD59-A6C34878D82A}">
                    <a16:rowId xmlns:a16="http://schemas.microsoft.com/office/drawing/2014/main" val="10007"/>
                  </a:ext>
                </a:extLst>
              </a:tr>
              <a:tr h="396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dirty="0">
                          <a:solidFill>
                            <a:schemeClr val="tx1"/>
                          </a:solidFill>
                          <a:latin typeface="+mn-lt"/>
                        </a:rPr>
                        <a:t>Jet Fuel</a:t>
                      </a:r>
                      <a:endParaRPr lang="en-US" sz="2000" dirty="0">
                        <a:solidFill>
                          <a:schemeClr val="tx1"/>
                        </a:solidFill>
                      </a:endParaRPr>
                    </a:p>
                  </a:txBody>
                  <a:tcPr marT="45716" marB="45716" anchor="ctr">
                    <a:noFill/>
                  </a:tcPr>
                </a:tc>
                <a:tc>
                  <a:txBody>
                    <a:bodyPr/>
                    <a:lstStyle/>
                    <a:p>
                      <a:r>
                        <a:rPr lang="en-US" sz="1800" b="1" dirty="0">
                          <a:solidFill>
                            <a:schemeClr val="tx1"/>
                          </a:solidFill>
                        </a:rPr>
                        <a:t>4.7</a:t>
                      </a:r>
                    </a:p>
                  </a:txBody>
                  <a:tcPr marT="45716" marB="45716" anchor="b">
                    <a:noFill/>
                  </a:tcPr>
                </a:tc>
                <a:extLst>
                  <a:ext uri="{0D108BD9-81ED-4DB2-BD59-A6C34878D82A}">
                    <a16:rowId xmlns:a16="http://schemas.microsoft.com/office/drawing/2014/main" val="10008"/>
                  </a:ext>
                </a:extLst>
              </a:tr>
            </a:tbl>
          </a:graphicData>
        </a:graphic>
      </p:graphicFrame>
      <p:sp>
        <p:nvSpPr>
          <p:cNvPr id="45" name="TextBox 44"/>
          <p:cNvSpPr txBox="1"/>
          <p:nvPr/>
        </p:nvSpPr>
        <p:spPr>
          <a:xfrm>
            <a:off x="3886200" y="1905000"/>
            <a:ext cx="1828800" cy="708025"/>
          </a:xfrm>
          <a:prstGeom prst="rect">
            <a:avLst/>
          </a:prstGeom>
          <a:noFill/>
        </p:spPr>
        <p:txBody>
          <a:bodyPr>
            <a:spAutoFit/>
          </a:bodyPr>
          <a:lstStyle/>
          <a:p>
            <a:pPr>
              <a:defRPr/>
            </a:pPr>
            <a:r>
              <a:rPr lang="en-US" sz="2000" b="1" u="none" dirty="0">
                <a:solidFill>
                  <a:schemeClr val="tx2">
                    <a:lumMod val="50000"/>
                  </a:schemeClr>
                </a:solidFill>
                <a:latin typeface="+mn-lt"/>
              </a:rPr>
              <a:t>Lighter than </a:t>
            </a:r>
          </a:p>
          <a:p>
            <a:pPr>
              <a:defRPr/>
            </a:pPr>
            <a:r>
              <a:rPr lang="en-US" sz="2000" b="1" u="none" dirty="0">
                <a:solidFill>
                  <a:schemeClr val="tx2">
                    <a:lumMod val="50000"/>
                  </a:schemeClr>
                </a:solidFill>
                <a:latin typeface="+mn-lt"/>
              </a:rPr>
              <a:t>air gases</a:t>
            </a:r>
            <a:r>
              <a:rPr lang="en-US" sz="2000" b="1" dirty="0">
                <a:solidFill>
                  <a:schemeClr val="tx2">
                    <a:lumMod val="50000"/>
                  </a:schemeClr>
                </a:solidFill>
                <a:latin typeface="+mn-lt"/>
              </a:rPr>
              <a:t> </a:t>
            </a:r>
          </a:p>
        </p:txBody>
      </p:sp>
      <p:sp>
        <p:nvSpPr>
          <p:cNvPr id="46" name="TextBox 45"/>
          <p:cNvSpPr txBox="1"/>
          <p:nvPr/>
        </p:nvSpPr>
        <p:spPr>
          <a:xfrm>
            <a:off x="3886200" y="4419600"/>
            <a:ext cx="1828800" cy="708025"/>
          </a:xfrm>
          <a:prstGeom prst="rect">
            <a:avLst/>
          </a:prstGeom>
          <a:noFill/>
        </p:spPr>
        <p:txBody>
          <a:bodyPr>
            <a:spAutoFit/>
          </a:bodyPr>
          <a:lstStyle/>
          <a:p>
            <a:pPr>
              <a:defRPr/>
            </a:pPr>
            <a:r>
              <a:rPr lang="en-US" sz="2000" b="1" u="none" dirty="0">
                <a:solidFill>
                  <a:schemeClr val="tx2">
                    <a:lumMod val="50000"/>
                  </a:schemeClr>
                </a:solidFill>
                <a:latin typeface="+mn-lt"/>
              </a:rPr>
              <a:t>Heavier than </a:t>
            </a:r>
          </a:p>
          <a:p>
            <a:pPr>
              <a:defRPr/>
            </a:pPr>
            <a:r>
              <a:rPr lang="en-US" sz="2000" b="1" u="none" dirty="0">
                <a:solidFill>
                  <a:schemeClr val="tx2">
                    <a:lumMod val="50000"/>
                  </a:schemeClr>
                </a:solidFill>
                <a:latin typeface="+mn-lt"/>
              </a:rPr>
              <a:t>air gases</a:t>
            </a:r>
            <a:r>
              <a:rPr lang="en-US" sz="2000" b="1" dirty="0">
                <a:solidFill>
                  <a:schemeClr val="tx2">
                    <a:lumMod val="50000"/>
                  </a:schemeClr>
                </a:solidFill>
                <a:latin typeface="+mn-lt"/>
              </a:rPr>
              <a:t> </a:t>
            </a:r>
          </a:p>
        </p:txBody>
      </p:sp>
      <p:pic>
        <p:nvPicPr>
          <p:cNvPr id="4407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5445125"/>
            <a:ext cx="1524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175375" y="2062163"/>
            <a:ext cx="1670050"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355895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09600" y="291379"/>
            <a:ext cx="7924800" cy="1072472"/>
          </a:xfrm>
        </p:spPr>
        <p:txBody>
          <a:bodyPr/>
          <a:lstStyle/>
          <a:p>
            <a:r>
              <a:rPr lang="en-US" altLang="en-US" dirty="0"/>
              <a:t>Air Monitoring and Ventilation</a:t>
            </a:r>
          </a:p>
        </p:txBody>
      </p:sp>
      <p:pic>
        <p:nvPicPr>
          <p:cNvPr id="4608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t="6291" b="-6291"/>
          <a:stretch>
            <a:fillRect/>
          </a:stretch>
        </p:blipFill>
        <p:spPr>
          <a:xfrm>
            <a:off x="5410200" y="3575050"/>
            <a:ext cx="2792413" cy="2508250"/>
          </a:xfrm>
        </p:spPr>
      </p:pic>
      <p:pic>
        <p:nvPicPr>
          <p:cNvPr id="4608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6025"/>
            <a:ext cx="27924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
          <p:cNvPicPr>
            <a:picLocks noChangeAspect="1"/>
          </p:cNvPicPr>
          <p:nvPr/>
        </p:nvPicPr>
        <p:blipFill>
          <a:blip r:embed="rId5">
            <a:extLst>
              <a:ext uri="{28A0092B-C50C-407E-A947-70E740481C1C}">
                <a14:useLocalDpi xmlns:a14="http://schemas.microsoft.com/office/drawing/2010/main" val="0"/>
              </a:ext>
            </a:extLst>
          </a:blip>
          <a:srcRect l="32500" t="12962" r="32500"/>
          <a:stretch>
            <a:fillRect/>
          </a:stretch>
        </p:blipFill>
        <p:spPr bwMode="auto">
          <a:xfrm>
            <a:off x="1362075" y="1216025"/>
            <a:ext cx="3362325"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86000" y="5608638"/>
            <a:ext cx="1671638" cy="277812"/>
          </a:xfrm>
          <a:prstGeom prst="rect">
            <a:avLst/>
          </a:prstGeom>
        </p:spPr>
        <p:txBody>
          <a:bodyPr wrap="none">
            <a:spAutoFit/>
          </a:bodyPr>
          <a:lstStyle/>
          <a:p>
            <a:pPr>
              <a:defRPr/>
            </a:pPr>
            <a:r>
              <a:rPr lang="en-US" sz="1200" u="none" dirty="0">
                <a:solidFill>
                  <a:schemeClr val="bg1"/>
                </a:solidFill>
                <a:latin typeface="+mj-lt"/>
              </a:rPr>
              <a:t>NCDOL Photo Library</a:t>
            </a:r>
          </a:p>
        </p:txBody>
      </p:sp>
      <p:sp>
        <p:nvSpPr>
          <p:cNvPr id="7" name="Rectangle 6"/>
          <p:cNvSpPr/>
          <p:nvPr/>
        </p:nvSpPr>
        <p:spPr>
          <a:xfrm>
            <a:off x="6096000" y="3060700"/>
            <a:ext cx="1671638" cy="276225"/>
          </a:xfrm>
          <a:prstGeom prst="rect">
            <a:avLst/>
          </a:prstGeom>
        </p:spPr>
        <p:txBody>
          <a:bodyPr wrap="none">
            <a:spAutoFit/>
          </a:bodyPr>
          <a:lstStyle/>
          <a:p>
            <a:pPr>
              <a:defRPr/>
            </a:pPr>
            <a:r>
              <a:rPr lang="en-US" sz="1200" u="none" dirty="0">
                <a:latin typeface="+mj-lt"/>
              </a:rPr>
              <a:t>NCDOL Photo Library</a:t>
            </a:r>
          </a:p>
        </p:txBody>
      </p:sp>
      <p:sp>
        <p:nvSpPr>
          <p:cNvPr id="8" name="Rectangle 7"/>
          <p:cNvSpPr/>
          <p:nvPr/>
        </p:nvSpPr>
        <p:spPr>
          <a:xfrm>
            <a:off x="6172200" y="5643563"/>
            <a:ext cx="1671638"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206445339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a:t>Duties Assigned</a:t>
            </a:r>
          </a:p>
        </p:txBody>
      </p:sp>
      <p:sp>
        <p:nvSpPr>
          <p:cNvPr id="48131" name="Content Placeholder 2"/>
          <p:cNvSpPr>
            <a:spLocks noGrp="1"/>
          </p:cNvSpPr>
          <p:nvPr>
            <p:ph idx="1"/>
          </p:nvPr>
        </p:nvSpPr>
        <p:spPr>
          <a:xfrm>
            <a:off x="533400" y="1308820"/>
            <a:ext cx="8001000" cy="4482379"/>
          </a:xfrm>
        </p:spPr>
        <p:txBody>
          <a:bodyPr/>
          <a:lstStyle/>
          <a:p>
            <a:r>
              <a:rPr lang="en-US" altLang="en-US" b="1" dirty="0"/>
              <a:t>Authorized entrant:</a:t>
            </a:r>
            <a:r>
              <a:rPr lang="en-US" altLang="en-US" dirty="0"/>
              <a:t> Employee(s) who enter into the permit space</a:t>
            </a:r>
          </a:p>
          <a:p>
            <a:endParaRPr lang="en-US" altLang="en-US" sz="800" dirty="0"/>
          </a:p>
          <a:p>
            <a:endParaRPr lang="en-US" altLang="en-US" sz="800" dirty="0"/>
          </a:p>
          <a:p>
            <a:r>
              <a:rPr lang="en-US" altLang="en-US" b="1" dirty="0"/>
              <a:t>Attendant:</a:t>
            </a:r>
            <a:r>
              <a:rPr lang="en-US" altLang="en-US" dirty="0"/>
              <a:t> Individual stationed outside space who monitors entrant(s)</a:t>
            </a:r>
          </a:p>
          <a:p>
            <a:endParaRPr lang="en-US" altLang="en-US" sz="800" dirty="0"/>
          </a:p>
          <a:p>
            <a:endParaRPr lang="en-US" altLang="en-US" sz="800" dirty="0"/>
          </a:p>
          <a:p>
            <a:r>
              <a:rPr lang="en-US" altLang="en-US" b="1" dirty="0"/>
              <a:t>Entry supervisor: </a:t>
            </a:r>
            <a:r>
              <a:rPr lang="en-US" altLang="en-US" dirty="0"/>
              <a:t>Person responsible for planning, authorizing, and terminating entry</a:t>
            </a:r>
          </a:p>
        </p:txBody>
      </p:sp>
      <p:sp>
        <p:nvSpPr>
          <p:cNvPr id="48132" name="Content Placeholder 3"/>
          <p:cNvSpPr>
            <a:spLocks noGrp="1"/>
          </p:cNvSpPr>
          <p:nvPr>
            <p:ph sz="quarter" idx="10"/>
          </p:nvPr>
        </p:nvSpPr>
        <p:spPr>
          <a:xfrm>
            <a:off x="6477000" y="609600"/>
            <a:ext cx="2133600" cy="381000"/>
          </a:xfrm>
        </p:spPr>
        <p:txBody>
          <a:bodyPr/>
          <a:lstStyle/>
          <a:p>
            <a:r>
              <a:rPr lang="en-US" altLang="en-US" dirty="0"/>
              <a:t>   1910.146(h)-(j)</a:t>
            </a:r>
          </a:p>
        </p:txBody>
      </p:sp>
      <p:pic>
        <p:nvPicPr>
          <p:cNvPr id="481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375150"/>
            <a:ext cx="28194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72200" y="5719763"/>
            <a:ext cx="1671638" cy="277812"/>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205309604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09600" y="391587"/>
            <a:ext cx="7924800" cy="699221"/>
          </a:xfrm>
        </p:spPr>
        <p:txBody>
          <a:bodyPr/>
          <a:lstStyle/>
          <a:p>
            <a:r>
              <a:rPr lang="en-US" altLang="en-US" dirty="0"/>
              <a:t>Authorized Entrant</a:t>
            </a:r>
          </a:p>
        </p:txBody>
      </p:sp>
      <p:sp>
        <p:nvSpPr>
          <p:cNvPr id="50179" name="Content Placeholder 2"/>
          <p:cNvSpPr>
            <a:spLocks noGrp="1"/>
          </p:cNvSpPr>
          <p:nvPr>
            <p:ph idx="1"/>
          </p:nvPr>
        </p:nvSpPr>
        <p:spPr>
          <a:xfrm>
            <a:off x="533400" y="1143000"/>
            <a:ext cx="8001000" cy="4953000"/>
          </a:xfrm>
        </p:spPr>
        <p:txBody>
          <a:bodyPr/>
          <a:lstStyle/>
          <a:p>
            <a:pPr>
              <a:lnSpc>
                <a:spcPct val="150000"/>
              </a:lnSpc>
            </a:pPr>
            <a:r>
              <a:rPr lang="en-US" altLang="en-US"/>
              <a:t>Knowledge of hazards in permit space</a:t>
            </a:r>
          </a:p>
          <a:p>
            <a:pPr>
              <a:lnSpc>
                <a:spcPct val="150000"/>
              </a:lnSpc>
            </a:pPr>
            <a:r>
              <a:rPr lang="en-US" altLang="en-US"/>
              <a:t>Proper use of equipment</a:t>
            </a:r>
          </a:p>
          <a:p>
            <a:pPr>
              <a:lnSpc>
                <a:spcPct val="150000"/>
              </a:lnSpc>
            </a:pPr>
            <a:r>
              <a:rPr lang="en-US" altLang="en-US"/>
              <a:t>Communication methods</a:t>
            </a:r>
          </a:p>
          <a:p>
            <a:pPr>
              <a:lnSpc>
                <a:spcPct val="150000"/>
              </a:lnSpc>
            </a:pPr>
            <a:r>
              <a:rPr lang="en-US" altLang="en-US"/>
              <a:t>When to alert attendant</a:t>
            </a:r>
          </a:p>
          <a:p>
            <a:pPr>
              <a:lnSpc>
                <a:spcPct val="150000"/>
              </a:lnSpc>
            </a:pPr>
            <a:r>
              <a:rPr lang="en-US" altLang="en-US"/>
              <a:t>When to exit</a:t>
            </a:r>
          </a:p>
        </p:txBody>
      </p:sp>
      <p:sp>
        <p:nvSpPr>
          <p:cNvPr id="50180" name="Content Placeholder 3"/>
          <p:cNvSpPr>
            <a:spLocks noGrp="1"/>
          </p:cNvSpPr>
          <p:nvPr>
            <p:ph sz="quarter" idx="10"/>
          </p:nvPr>
        </p:nvSpPr>
        <p:spPr>
          <a:xfrm>
            <a:off x="6477000" y="609600"/>
            <a:ext cx="2133600" cy="381000"/>
          </a:xfrm>
        </p:spPr>
        <p:txBody>
          <a:bodyPr/>
          <a:lstStyle/>
          <a:p>
            <a:r>
              <a:rPr lang="en-US" altLang="en-US" dirty="0"/>
              <a:t>       1910.146(h)</a:t>
            </a:r>
          </a:p>
        </p:txBody>
      </p:sp>
      <p:pic>
        <p:nvPicPr>
          <p:cNvPr id="501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794000"/>
            <a:ext cx="29987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791200" y="5614988"/>
            <a:ext cx="1671638"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383824826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09600" y="291379"/>
            <a:ext cx="7924800" cy="851621"/>
          </a:xfrm>
        </p:spPr>
        <p:txBody>
          <a:bodyPr/>
          <a:lstStyle/>
          <a:p>
            <a:r>
              <a:rPr lang="en-US" altLang="en-US" dirty="0"/>
              <a:t>Attendants</a:t>
            </a:r>
          </a:p>
        </p:txBody>
      </p:sp>
      <p:sp>
        <p:nvSpPr>
          <p:cNvPr id="52227" name="Content Placeholder 2"/>
          <p:cNvSpPr>
            <a:spLocks noGrp="1"/>
          </p:cNvSpPr>
          <p:nvPr>
            <p:ph idx="1"/>
          </p:nvPr>
        </p:nvSpPr>
        <p:spPr>
          <a:xfrm>
            <a:off x="533400" y="1143000"/>
            <a:ext cx="8305800" cy="4953000"/>
          </a:xfrm>
        </p:spPr>
        <p:txBody>
          <a:bodyPr/>
          <a:lstStyle/>
          <a:p>
            <a:pPr>
              <a:lnSpc>
                <a:spcPct val="150000"/>
              </a:lnSpc>
            </a:pPr>
            <a:r>
              <a:rPr lang="en-US" altLang="en-US"/>
              <a:t>Knowledge of hazards in permit space</a:t>
            </a:r>
          </a:p>
          <a:p>
            <a:pPr>
              <a:lnSpc>
                <a:spcPct val="150000"/>
              </a:lnSpc>
            </a:pPr>
            <a:r>
              <a:rPr lang="en-US" altLang="en-US"/>
              <a:t>Aware of behavioral effects of exposure</a:t>
            </a:r>
          </a:p>
          <a:p>
            <a:pPr>
              <a:lnSpc>
                <a:spcPct val="150000"/>
              </a:lnSpc>
            </a:pPr>
            <a:r>
              <a:rPr lang="en-US" altLang="en-US"/>
              <a:t>Maintains an accurate count of entrants</a:t>
            </a:r>
          </a:p>
          <a:p>
            <a:pPr>
              <a:lnSpc>
                <a:spcPct val="150000"/>
              </a:lnSpc>
            </a:pPr>
            <a:r>
              <a:rPr lang="en-US" altLang="en-US"/>
              <a:t>Remains outside permit space during operations</a:t>
            </a:r>
          </a:p>
          <a:p>
            <a:pPr>
              <a:lnSpc>
                <a:spcPct val="150000"/>
              </a:lnSpc>
            </a:pPr>
            <a:r>
              <a:rPr lang="en-US" altLang="en-US"/>
              <a:t>Communicates with entrants</a:t>
            </a:r>
          </a:p>
          <a:p>
            <a:pPr>
              <a:lnSpc>
                <a:spcPct val="150000"/>
              </a:lnSpc>
            </a:pPr>
            <a:r>
              <a:rPr lang="en-US" altLang="en-US"/>
              <a:t>Monitors activities inside and outside space</a:t>
            </a:r>
          </a:p>
          <a:p>
            <a:pPr>
              <a:lnSpc>
                <a:spcPct val="150000"/>
              </a:lnSpc>
            </a:pPr>
            <a:r>
              <a:rPr lang="en-US" altLang="en-US"/>
              <a:t>Summons rescue and emergency services</a:t>
            </a:r>
          </a:p>
          <a:p>
            <a:pPr>
              <a:lnSpc>
                <a:spcPct val="150000"/>
              </a:lnSpc>
            </a:pPr>
            <a:endParaRPr lang="en-US" altLang="en-US"/>
          </a:p>
        </p:txBody>
      </p:sp>
      <p:sp>
        <p:nvSpPr>
          <p:cNvPr id="52228" name="Content Placeholder 3"/>
          <p:cNvSpPr>
            <a:spLocks noGrp="1"/>
          </p:cNvSpPr>
          <p:nvPr>
            <p:ph sz="quarter" idx="10"/>
          </p:nvPr>
        </p:nvSpPr>
        <p:spPr>
          <a:xfrm>
            <a:off x="6477000" y="609600"/>
            <a:ext cx="2133600" cy="381000"/>
          </a:xfrm>
        </p:spPr>
        <p:txBody>
          <a:bodyPr/>
          <a:lstStyle/>
          <a:p>
            <a:r>
              <a:rPr lang="en-US" altLang="en-US" dirty="0"/>
              <a:t>         1910.146(i)</a:t>
            </a:r>
          </a:p>
        </p:txBody>
      </p:sp>
    </p:spTree>
    <p:extLst>
      <p:ext uri="{BB962C8B-B14F-4D97-AF65-F5344CB8AC3E}">
        <p14:creationId xmlns:p14="http://schemas.microsoft.com/office/powerpoint/2010/main" val="242733659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609600" y="291379"/>
            <a:ext cx="7924800" cy="775421"/>
          </a:xfrm>
        </p:spPr>
        <p:txBody>
          <a:bodyPr/>
          <a:lstStyle/>
          <a:p>
            <a:r>
              <a:rPr lang="en-US" altLang="en-US" dirty="0"/>
              <a:t>Attendants</a:t>
            </a:r>
          </a:p>
        </p:txBody>
      </p:sp>
      <p:sp>
        <p:nvSpPr>
          <p:cNvPr id="54275" name="Content Placeholder 2"/>
          <p:cNvSpPr>
            <a:spLocks noGrp="1"/>
          </p:cNvSpPr>
          <p:nvPr>
            <p:ph idx="1"/>
          </p:nvPr>
        </p:nvSpPr>
        <p:spPr>
          <a:xfrm>
            <a:off x="533400" y="1219200"/>
            <a:ext cx="8305800" cy="4953000"/>
          </a:xfrm>
        </p:spPr>
        <p:txBody>
          <a:bodyPr/>
          <a:lstStyle/>
          <a:p>
            <a:r>
              <a:rPr lang="en-US" altLang="en-US"/>
              <a:t>Takes action when unauthorized persons approach permit space</a:t>
            </a:r>
          </a:p>
          <a:p>
            <a:endParaRPr lang="en-US" altLang="en-US" sz="800"/>
          </a:p>
          <a:p>
            <a:endParaRPr lang="en-US" altLang="en-US" sz="800"/>
          </a:p>
          <a:p>
            <a:r>
              <a:rPr lang="en-US" altLang="en-US"/>
              <a:t>Performs non-entry rescues</a:t>
            </a:r>
          </a:p>
          <a:p>
            <a:endParaRPr lang="en-US" altLang="en-US" sz="800"/>
          </a:p>
          <a:p>
            <a:endParaRPr lang="en-US" altLang="en-US" sz="800"/>
          </a:p>
          <a:p>
            <a:r>
              <a:rPr lang="en-US" altLang="en-US"/>
              <a:t>Performs no other duties that </a:t>
            </a:r>
          </a:p>
          <a:p>
            <a:pPr>
              <a:buFont typeface="Wingdings" panose="05000000000000000000" pitchFamily="2" charset="2"/>
              <a:buNone/>
            </a:pPr>
            <a:r>
              <a:rPr lang="en-US" altLang="en-US"/>
              <a:t>    might interfere with primary</a:t>
            </a:r>
          </a:p>
          <a:p>
            <a:pPr>
              <a:buFont typeface="Wingdings" panose="05000000000000000000" pitchFamily="2" charset="2"/>
              <a:buNone/>
            </a:pPr>
            <a:r>
              <a:rPr lang="en-US" altLang="en-US"/>
              <a:t>    duty  </a:t>
            </a:r>
          </a:p>
          <a:p>
            <a:pPr>
              <a:buFont typeface="Wingdings" panose="05000000000000000000" pitchFamily="2" charset="2"/>
              <a:buNone/>
            </a:pPr>
            <a:endParaRPr lang="en-US" altLang="en-US" sz="400"/>
          </a:p>
          <a:p>
            <a:pPr lvl="1"/>
            <a:r>
              <a:rPr lang="en-US" altLang="en-US"/>
              <a:t>To monitor and protect entrants</a:t>
            </a:r>
          </a:p>
        </p:txBody>
      </p:sp>
      <p:sp>
        <p:nvSpPr>
          <p:cNvPr id="54276" name="Content Placeholder 3"/>
          <p:cNvSpPr>
            <a:spLocks noGrp="1"/>
          </p:cNvSpPr>
          <p:nvPr>
            <p:ph sz="quarter" idx="10"/>
          </p:nvPr>
        </p:nvSpPr>
        <p:spPr>
          <a:xfrm>
            <a:off x="6477000" y="609600"/>
            <a:ext cx="2133600" cy="381000"/>
          </a:xfrm>
        </p:spPr>
        <p:txBody>
          <a:bodyPr/>
          <a:lstStyle/>
          <a:p>
            <a:r>
              <a:rPr lang="en-US" altLang="en-US" dirty="0"/>
              <a:t>         1910.146(i)</a:t>
            </a:r>
          </a:p>
        </p:txBody>
      </p:sp>
      <p:sp>
        <p:nvSpPr>
          <p:cNvPr id="54277" name="Rectangle 6"/>
          <p:cNvSpPr>
            <a:spLocks noChangeArrowheads="1"/>
          </p:cNvSpPr>
          <p:nvPr/>
        </p:nvSpPr>
        <p:spPr bwMode="auto">
          <a:xfrm>
            <a:off x="5867400" y="5334000"/>
            <a:ext cx="2895600" cy="68580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endParaRPr lang="en-US" altLang="en-US"/>
          </a:p>
        </p:txBody>
      </p:sp>
      <p:pic>
        <p:nvPicPr>
          <p:cNvPr id="54278" name="Picture 1"/>
          <p:cNvPicPr>
            <a:picLocks noChangeAspect="1"/>
          </p:cNvPicPr>
          <p:nvPr/>
        </p:nvPicPr>
        <p:blipFill>
          <a:blip r:embed="rId3">
            <a:extLst>
              <a:ext uri="{28A0092B-C50C-407E-A947-70E740481C1C}">
                <a14:useLocalDpi xmlns:a14="http://schemas.microsoft.com/office/drawing/2010/main" val="0"/>
              </a:ext>
            </a:extLst>
          </a:blip>
          <a:srcRect l="12737" t="2750" r="36026"/>
          <a:stretch>
            <a:fillRect/>
          </a:stretch>
        </p:blipFill>
        <p:spPr bwMode="auto">
          <a:xfrm>
            <a:off x="5778500" y="2438400"/>
            <a:ext cx="26035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324600" y="5676900"/>
            <a:ext cx="1670050"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181985364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09600" y="291379"/>
            <a:ext cx="7924800" cy="927821"/>
          </a:xfrm>
        </p:spPr>
        <p:txBody>
          <a:bodyPr/>
          <a:lstStyle/>
          <a:p>
            <a:r>
              <a:rPr lang="en-US" altLang="en-US" dirty="0"/>
              <a:t>Entry Supervisors</a:t>
            </a:r>
          </a:p>
        </p:txBody>
      </p:sp>
      <p:sp>
        <p:nvSpPr>
          <p:cNvPr id="56323" name="Content Placeholder 2"/>
          <p:cNvSpPr>
            <a:spLocks noGrp="1"/>
          </p:cNvSpPr>
          <p:nvPr>
            <p:ph idx="1"/>
          </p:nvPr>
        </p:nvSpPr>
        <p:spPr>
          <a:xfrm>
            <a:off x="533400" y="1219200"/>
            <a:ext cx="8077200" cy="4953000"/>
          </a:xfrm>
        </p:spPr>
        <p:txBody>
          <a:bodyPr>
            <a:normAutofit lnSpcReduction="10000"/>
          </a:bodyPr>
          <a:lstStyle/>
          <a:p>
            <a:r>
              <a:rPr lang="en-US" altLang="en-US"/>
              <a:t>Knowledge of hazards in permit space</a:t>
            </a:r>
          </a:p>
          <a:p>
            <a:endParaRPr lang="en-US" altLang="en-US" sz="1000"/>
          </a:p>
          <a:p>
            <a:endParaRPr lang="en-US" altLang="en-US" sz="400"/>
          </a:p>
          <a:p>
            <a:r>
              <a:rPr lang="en-US" altLang="en-US"/>
              <a:t>Verifies completion of all tests; procedures and equipment in place as specified by permit </a:t>
            </a:r>
          </a:p>
          <a:p>
            <a:endParaRPr lang="en-US" altLang="en-US" sz="1000"/>
          </a:p>
          <a:p>
            <a:endParaRPr lang="en-US" altLang="en-US" sz="400"/>
          </a:p>
          <a:p>
            <a:r>
              <a:rPr lang="en-US" altLang="en-US"/>
              <a:t>Terminates and cancels permit as required</a:t>
            </a:r>
          </a:p>
          <a:p>
            <a:endParaRPr lang="en-US" altLang="en-US" sz="1000"/>
          </a:p>
          <a:p>
            <a:endParaRPr lang="en-US" altLang="en-US" sz="400"/>
          </a:p>
          <a:p>
            <a:r>
              <a:rPr lang="en-US" altLang="en-US"/>
              <a:t>Verifies rescue services availability and operable summons capability</a:t>
            </a:r>
          </a:p>
          <a:p>
            <a:endParaRPr lang="en-US" altLang="en-US" sz="1000"/>
          </a:p>
          <a:p>
            <a:endParaRPr lang="en-US" altLang="en-US" sz="400"/>
          </a:p>
          <a:p>
            <a:r>
              <a:rPr lang="en-US" altLang="en-US"/>
              <a:t>Removes unauthorized individuals</a:t>
            </a:r>
          </a:p>
          <a:p>
            <a:endParaRPr lang="en-US" altLang="en-US" sz="1000"/>
          </a:p>
          <a:p>
            <a:endParaRPr lang="en-US" altLang="en-US" sz="400"/>
          </a:p>
          <a:p>
            <a:r>
              <a:rPr lang="en-US" altLang="en-US"/>
              <a:t>Ensures entry operations remain intact </a:t>
            </a:r>
          </a:p>
        </p:txBody>
      </p:sp>
      <p:sp>
        <p:nvSpPr>
          <p:cNvPr id="56324" name="Content Placeholder 3"/>
          <p:cNvSpPr>
            <a:spLocks noGrp="1"/>
          </p:cNvSpPr>
          <p:nvPr>
            <p:ph sz="quarter" idx="10"/>
          </p:nvPr>
        </p:nvSpPr>
        <p:spPr>
          <a:xfrm>
            <a:off x="6477000" y="609600"/>
            <a:ext cx="2133600" cy="381000"/>
          </a:xfrm>
        </p:spPr>
        <p:txBody>
          <a:bodyPr/>
          <a:lstStyle/>
          <a:p>
            <a:r>
              <a:rPr lang="en-US" altLang="en-US" dirty="0"/>
              <a:t>         1910.146(j)</a:t>
            </a:r>
          </a:p>
        </p:txBody>
      </p:sp>
    </p:spTree>
    <p:extLst>
      <p:ext uri="{BB962C8B-B14F-4D97-AF65-F5344CB8AC3E}">
        <p14:creationId xmlns:p14="http://schemas.microsoft.com/office/powerpoint/2010/main" val="401207861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09600" y="291379"/>
            <a:ext cx="7924800" cy="927821"/>
          </a:xfrm>
        </p:spPr>
        <p:txBody>
          <a:bodyPr/>
          <a:lstStyle/>
          <a:p>
            <a:r>
              <a:rPr lang="en-US" altLang="en-US" dirty="0"/>
              <a:t>Training</a:t>
            </a:r>
          </a:p>
        </p:txBody>
      </p:sp>
      <p:sp>
        <p:nvSpPr>
          <p:cNvPr id="58371" name="Content Placeholder 2"/>
          <p:cNvSpPr>
            <a:spLocks noGrp="1"/>
          </p:cNvSpPr>
          <p:nvPr>
            <p:ph idx="1"/>
          </p:nvPr>
        </p:nvSpPr>
        <p:spPr>
          <a:xfrm>
            <a:off x="533400" y="1219200"/>
            <a:ext cx="8077200" cy="4724400"/>
          </a:xfrm>
        </p:spPr>
        <p:txBody>
          <a:bodyPr/>
          <a:lstStyle/>
          <a:p>
            <a:r>
              <a:rPr lang="en-US" altLang="en-US" dirty="0"/>
              <a:t>Training provided so all employees acquire the understanding, knowledge, and skills necessary for the safe performance of duties assigned</a:t>
            </a:r>
          </a:p>
          <a:p>
            <a:pPr lvl="1">
              <a:lnSpc>
                <a:spcPct val="150000"/>
              </a:lnSpc>
            </a:pPr>
            <a:r>
              <a:rPr lang="en-US" altLang="en-US" dirty="0"/>
              <a:t>Before first assigned to duties</a:t>
            </a:r>
          </a:p>
          <a:p>
            <a:pPr lvl="1">
              <a:lnSpc>
                <a:spcPct val="150000"/>
              </a:lnSpc>
            </a:pPr>
            <a:r>
              <a:rPr lang="en-US" altLang="en-US" dirty="0"/>
              <a:t>Before change in assigned duties</a:t>
            </a:r>
          </a:p>
          <a:p>
            <a:pPr lvl="1">
              <a:lnSpc>
                <a:spcPct val="150000"/>
              </a:lnSpc>
            </a:pPr>
            <a:r>
              <a:rPr lang="en-US" altLang="en-US" dirty="0"/>
              <a:t>When change in operations</a:t>
            </a:r>
          </a:p>
          <a:p>
            <a:pPr lvl="1">
              <a:lnSpc>
                <a:spcPct val="150000"/>
              </a:lnSpc>
            </a:pPr>
            <a:r>
              <a:rPr lang="en-US" altLang="en-US" dirty="0"/>
              <a:t>Employee proficiency</a:t>
            </a:r>
          </a:p>
          <a:p>
            <a:pPr lvl="1">
              <a:lnSpc>
                <a:spcPct val="150000"/>
              </a:lnSpc>
            </a:pPr>
            <a:r>
              <a:rPr lang="en-US" altLang="en-US" dirty="0"/>
              <a:t>Certification of training</a:t>
            </a:r>
          </a:p>
        </p:txBody>
      </p:sp>
      <p:sp>
        <p:nvSpPr>
          <p:cNvPr id="58372" name="Content Placeholder 3"/>
          <p:cNvSpPr>
            <a:spLocks noGrp="1"/>
          </p:cNvSpPr>
          <p:nvPr>
            <p:ph sz="quarter" idx="10"/>
          </p:nvPr>
        </p:nvSpPr>
        <p:spPr>
          <a:xfrm>
            <a:off x="6477000" y="609600"/>
            <a:ext cx="2133600" cy="381000"/>
          </a:xfrm>
        </p:spPr>
        <p:txBody>
          <a:bodyPr/>
          <a:lstStyle/>
          <a:p>
            <a:r>
              <a:rPr lang="en-US" altLang="en-US" dirty="0"/>
              <a:t>        1910.146(g)</a:t>
            </a:r>
          </a:p>
        </p:txBody>
      </p:sp>
    </p:spTree>
    <p:extLst>
      <p:ext uri="{BB962C8B-B14F-4D97-AF65-F5344CB8AC3E}">
        <p14:creationId xmlns:p14="http://schemas.microsoft.com/office/powerpoint/2010/main" val="242942575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a:spLocks noGrp="1"/>
          </p:cNvSpPr>
          <p:nvPr>
            <p:ph idx="1"/>
          </p:nvPr>
        </p:nvSpPr>
        <p:spPr>
          <a:xfrm>
            <a:off x="533400" y="1066800"/>
            <a:ext cx="8001000" cy="4495800"/>
          </a:xfrm>
        </p:spPr>
        <p:txBody>
          <a:bodyPr/>
          <a:lstStyle/>
          <a:p>
            <a:pPr>
              <a:buFont typeface="Wingdings" panose="05000000000000000000" pitchFamily="2" charset="2"/>
              <a:buNone/>
            </a:pPr>
            <a:endParaRPr lang="en-US" altLang="en-US" sz="900" dirty="0"/>
          </a:p>
          <a:p>
            <a:r>
              <a:rPr lang="en-US" altLang="en-US" dirty="0"/>
              <a:t>Entry rescue</a:t>
            </a:r>
          </a:p>
          <a:p>
            <a:endParaRPr lang="en-US" altLang="en-US" sz="800" dirty="0"/>
          </a:p>
          <a:p>
            <a:pPr lvl="1"/>
            <a:r>
              <a:rPr lang="en-US" altLang="en-US" dirty="0"/>
              <a:t>Use rescue and emergency services</a:t>
            </a:r>
          </a:p>
          <a:p>
            <a:pPr lvl="1"/>
            <a:endParaRPr lang="en-US" altLang="en-US" sz="1000" dirty="0"/>
          </a:p>
          <a:p>
            <a:pPr lvl="1"/>
            <a:r>
              <a:rPr lang="en-US" altLang="en-US" dirty="0"/>
              <a:t>Use own employees </a:t>
            </a:r>
          </a:p>
          <a:p>
            <a:endParaRPr lang="en-US" altLang="en-US" sz="900" dirty="0"/>
          </a:p>
          <a:p>
            <a:endParaRPr lang="en-US" altLang="en-US" sz="900" dirty="0"/>
          </a:p>
          <a:p>
            <a:endParaRPr lang="en-US" altLang="en-US" sz="900" dirty="0"/>
          </a:p>
          <a:p>
            <a:r>
              <a:rPr lang="en-US" altLang="en-US" dirty="0"/>
              <a:t>Non-entry rescue</a:t>
            </a:r>
          </a:p>
          <a:p>
            <a:endParaRPr lang="en-US" altLang="en-US" sz="800" dirty="0"/>
          </a:p>
          <a:p>
            <a:pPr lvl="1"/>
            <a:r>
              <a:rPr lang="en-US" altLang="en-US" dirty="0"/>
              <a:t>Entrants use retrieval systems or methods</a:t>
            </a:r>
          </a:p>
          <a:p>
            <a:endParaRPr lang="en-US" altLang="en-US" dirty="0"/>
          </a:p>
        </p:txBody>
      </p:sp>
      <p:sp>
        <p:nvSpPr>
          <p:cNvPr id="60419" name="Content Placeholder 3"/>
          <p:cNvSpPr>
            <a:spLocks noGrp="1"/>
          </p:cNvSpPr>
          <p:nvPr>
            <p:ph sz="quarter" idx="10"/>
          </p:nvPr>
        </p:nvSpPr>
        <p:spPr>
          <a:xfrm>
            <a:off x="6781800" y="609600"/>
            <a:ext cx="1828800" cy="304800"/>
          </a:xfrm>
        </p:spPr>
        <p:txBody>
          <a:bodyPr>
            <a:normAutofit fontScale="92500" lnSpcReduction="20000"/>
          </a:bodyPr>
          <a:lstStyle/>
          <a:p>
            <a:r>
              <a:rPr lang="en-US" altLang="en-US" dirty="0"/>
              <a:t>    1910.146(k)</a:t>
            </a:r>
          </a:p>
        </p:txBody>
      </p:sp>
      <p:pic>
        <p:nvPicPr>
          <p:cNvPr id="60420" name="Picture 1"/>
          <p:cNvPicPr>
            <a:picLocks noChangeAspect="1"/>
          </p:cNvPicPr>
          <p:nvPr/>
        </p:nvPicPr>
        <p:blipFill>
          <a:blip r:embed="rId3">
            <a:extLst>
              <a:ext uri="{28A0092B-C50C-407E-A947-70E740481C1C}">
                <a14:useLocalDpi xmlns:a14="http://schemas.microsoft.com/office/drawing/2010/main" val="0"/>
              </a:ext>
            </a:extLst>
          </a:blip>
          <a:srcRect r="12659"/>
          <a:stretch>
            <a:fillRect/>
          </a:stretch>
        </p:blipFill>
        <p:spPr bwMode="auto">
          <a:xfrm>
            <a:off x="6691313" y="4114800"/>
            <a:ext cx="1751012"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781800" y="5710238"/>
            <a:ext cx="1671638" cy="276225"/>
          </a:xfrm>
          <a:prstGeom prst="rect">
            <a:avLst/>
          </a:prstGeom>
        </p:spPr>
        <p:txBody>
          <a:bodyPr wrap="none">
            <a:spAutoFit/>
          </a:bodyPr>
          <a:lstStyle/>
          <a:p>
            <a:pPr>
              <a:defRPr/>
            </a:pPr>
            <a:r>
              <a:rPr lang="en-US" sz="1200" u="none" dirty="0">
                <a:latin typeface="+mj-lt"/>
              </a:rPr>
              <a:t>NCDOL Photo Library</a:t>
            </a:r>
          </a:p>
        </p:txBody>
      </p:sp>
      <p:sp>
        <p:nvSpPr>
          <p:cNvPr id="60422" name="Title 1"/>
          <p:cNvSpPr>
            <a:spLocks noGrp="1"/>
          </p:cNvSpPr>
          <p:nvPr>
            <p:ph type="title"/>
          </p:nvPr>
        </p:nvSpPr>
        <p:spPr>
          <a:xfrm>
            <a:off x="609600" y="528638"/>
            <a:ext cx="7924800" cy="461962"/>
          </a:xfrm>
        </p:spPr>
        <p:txBody>
          <a:bodyPr>
            <a:noAutofit/>
          </a:bodyPr>
          <a:lstStyle/>
          <a:p>
            <a:r>
              <a:rPr lang="en-US" altLang="en-US" sz="3200" dirty="0"/>
              <a:t>Rescue and Emergency Services    </a:t>
            </a:r>
          </a:p>
        </p:txBody>
      </p:sp>
    </p:spTree>
    <p:extLst>
      <p:ext uri="{BB962C8B-B14F-4D97-AF65-F5344CB8AC3E}">
        <p14:creationId xmlns:p14="http://schemas.microsoft.com/office/powerpoint/2010/main" val="363911002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533400" y="1066800"/>
            <a:ext cx="7848600" cy="2286000"/>
          </a:xfrm>
        </p:spPr>
        <p:txBody>
          <a:bodyPr>
            <a:normAutofit lnSpcReduction="10000"/>
          </a:bodyPr>
          <a:lstStyle/>
          <a:p>
            <a:endParaRPr lang="en-US" altLang="en-US" sz="800"/>
          </a:p>
          <a:p>
            <a:r>
              <a:rPr lang="en-US" altLang="en-US"/>
              <a:t>Using rescue and emergency services</a:t>
            </a:r>
          </a:p>
          <a:p>
            <a:endParaRPr lang="en-US" altLang="en-US" sz="800"/>
          </a:p>
          <a:p>
            <a:pPr lvl="1"/>
            <a:r>
              <a:rPr lang="en-US" altLang="en-US"/>
              <a:t>Evaluate prospective services ability to perform the summons in a timely and proficient manner </a:t>
            </a:r>
          </a:p>
          <a:p>
            <a:pPr lvl="1"/>
            <a:endParaRPr lang="en-US" altLang="en-US" sz="800"/>
          </a:p>
          <a:p>
            <a:pPr lvl="1"/>
            <a:r>
              <a:rPr lang="en-US" altLang="en-US"/>
              <a:t>Identify the hazards in the space</a:t>
            </a:r>
          </a:p>
          <a:p>
            <a:pPr lvl="1"/>
            <a:endParaRPr lang="en-US" altLang="en-US" sz="800"/>
          </a:p>
          <a:p>
            <a:pPr lvl="1"/>
            <a:r>
              <a:rPr lang="en-US" altLang="en-US"/>
              <a:t>Practice mock rescues</a:t>
            </a:r>
          </a:p>
          <a:p>
            <a:pPr lvl="1"/>
            <a:endParaRPr lang="en-US" altLang="en-US"/>
          </a:p>
          <a:p>
            <a:endParaRPr lang="en-US" altLang="en-US"/>
          </a:p>
        </p:txBody>
      </p:sp>
      <p:sp>
        <p:nvSpPr>
          <p:cNvPr id="62467" name="Content Placeholder 3"/>
          <p:cNvSpPr>
            <a:spLocks noGrp="1"/>
          </p:cNvSpPr>
          <p:nvPr>
            <p:ph sz="quarter" idx="10"/>
          </p:nvPr>
        </p:nvSpPr>
        <p:spPr>
          <a:xfrm>
            <a:off x="6705600" y="609600"/>
            <a:ext cx="1981200" cy="381000"/>
          </a:xfrm>
        </p:spPr>
        <p:txBody>
          <a:bodyPr/>
          <a:lstStyle/>
          <a:p>
            <a:r>
              <a:rPr lang="en-US" altLang="en-US" dirty="0"/>
              <a:t>1910.146(k)(1)</a:t>
            </a:r>
          </a:p>
        </p:txBody>
      </p:sp>
      <p:pic>
        <p:nvPicPr>
          <p:cNvPr id="624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578225"/>
            <a:ext cx="32766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033963" y="5667375"/>
            <a:ext cx="1671637" cy="276225"/>
          </a:xfrm>
          <a:prstGeom prst="rect">
            <a:avLst/>
          </a:prstGeom>
        </p:spPr>
        <p:txBody>
          <a:bodyPr wrap="none">
            <a:spAutoFit/>
          </a:bodyPr>
          <a:lstStyle/>
          <a:p>
            <a:pPr>
              <a:defRPr/>
            </a:pPr>
            <a:r>
              <a:rPr lang="en-US" sz="1200" u="none" dirty="0">
                <a:latin typeface="+mj-lt"/>
              </a:rPr>
              <a:t>NCDOL Photo Library</a:t>
            </a:r>
          </a:p>
        </p:txBody>
      </p:sp>
      <p:sp>
        <p:nvSpPr>
          <p:cNvPr id="62470" name="Title 1"/>
          <p:cNvSpPr>
            <a:spLocks noGrp="1"/>
          </p:cNvSpPr>
          <p:nvPr>
            <p:ph type="title"/>
          </p:nvPr>
        </p:nvSpPr>
        <p:spPr>
          <a:xfrm>
            <a:off x="609600" y="528638"/>
            <a:ext cx="7924800" cy="538162"/>
          </a:xfrm>
        </p:spPr>
        <p:txBody>
          <a:bodyPr>
            <a:noAutofit/>
          </a:bodyPr>
          <a:lstStyle/>
          <a:p>
            <a:r>
              <a:rPr lang="en-US" altLang="en-US" sz="3200" dirty="0"/>
              <a:t>Rescue and Emergency Services </a:t>
            </a:r>
          </a:p>
        </p:txBody>
      </p:sp>
    </p:spTree>
    <p:extLst>
      <p:ext uri="{BB962C8B-B14F-4D97-AF65-F5344CB8AC3E}">
        <p14:creationId xmlns:p14="http://schemas.microsoft.com/office/powerpoint/2010/main" val="102984452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09600" y="457200"/>
            <a:ext cx="7924800" cy="554038"/>
          </a:xfrm>
        </p:spPr>
        <p:txBody>
          <a:bodyPr/>
          <a:lstStyle/>
          <a:p>
            <a:r>
              <a:rPr lang="en-US" altLang="en-US" dirty="0"/>
              <a:t>Confined Spaces</a:t>
            </a:r>
          </a:p>
        </p:txBody>
      </p:sp>
      <p:sp>
        <p:nvSpPr>
          <p:cNvPr id="9219" name="Content Placeholder 2"/>
          <p:cNvSpPr>
            <a:spLocks noGrp="1"/>
          </p:cNvSpPr>
          <p:nvPr>
            <p:ph idx="1"/>
          </p:nvPr>
        </p:nvSpPr>
        <p:spPr>
          <a:xfrm>
            <a:off x="533400" y="1219200"/>
            <a:ext cx="8001000" cy="4724400"/>
          </a:xfrm>
        </p:spPr>
        <p:txBody>
          <a:bodyPr/>
          <a:lstStyle/>
          <a:p>
            <a:r>
              <a:rPr lang="en-US" altLang="en-US" dirty="0"/>
              <a:t>Permit-Required Confined Spaces Standard</a:t>
            </a:r>
          </a:p>
          <a:p>
            <a:endParaRPr lang="en-US" altLang="en-US" sz="800" dirty="0"/>
          </a:p>
          <a:p>
            <a:pPr lvl="1"/>
            <a:r>
              <a:rPr lang="en-US" altLang="en-US" dirty="0"/>
              <a:t>Contains requirements for practices and procedures to protect employees in general industry from the hazards of entry into permit-required confined spaces</a:t>
            </a:r>
          </a:p>
          <a:p>
            <a:pPr lvl="1"/>
            <a:endParaRPr lang="en-US" altLang="en-US" sz="800" dirty="0"/>
          </a:p>
          <a:p>
            <a:pPr lvl="2"/>
            <a:r>
              <a:rPr lang="en-US" altLang="en-US" i="1" dirty="0"/>
              <a:t>Does not apply to agriculture, construction, or shipyard employment</a:t>
            </a:r>
          </a:p>
        </p:txBody>
      </p:sp>
      <p:sp>
        <p:nvSpPr>
          <p:cNvPr id="9220" name="Content Placeholder 3"/>
          <p:cNvSpPr>
            <a:spLocks noGrp="1"/>
          </p:cNvSpPr>
          <p:nvPr>
            <p:ph sz="quarter" idx="10"/>
          </p:nvPr>
        </p:nvSpPr>
        <p:spPr>
          <a:xfrm>
            <a:off x="6477000" y="609600"/>
            <a:ext cx="2133600" cy="381000"/>
          </a:xfrm>
        </p:spPr>
        <p:txBody>
          <a:bodyPr/>
          <a:lstStyle/>
          <a:p>
            <a:r>
              <a:rPr lang="en-US" altLang="en-US" dirty="0"/>
              <a:t>        1910.146(a)</a:t>
            </a:r>
          </a:p>
        </p:txBody>
      </p:sp>
      <p:pic>
        <p:nvPicPr>
          <p:cNvPr id="9221" name="Picture 1"/>
          <p:cNvPicPr>
            <a:picLocks noChangeAspect="1"/>
          </p:cNvPicPr>
          <p:nvPr/>
        </p:nvPicPr>
        <p:blipFill>
          <a:blip r:embed="rId3">
            <a:extLst>
              <a:ext uri="{28A0092B-C50C-407E-A947-70E740481C1C}">
                <a14:useLocalDpi xmlns:a14="http://schemas.microsoft.com/office/drawing/2010/main" val="0"/>
              </a:ext>
            </a:extLst>
          </a:blip>
          <a:srcRect l="15385" t="19176" r="16666" b="3027"/>
          <a:stretch>
            <a:fillRect/>
          </a:stretch>
        </p:blipFill>
        <p:spPr bwMode="auto">
          <a:xfrm>
            <a:off x="6400800" y="3778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553200" y="5705475"/>
            <a:ext cx="1671638"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10367755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p:cNvSpPr>
            <a:spLocks noGrp="1"/>
          </p:cNvSpPr>
          <p:nvPr>
            <p:ph idx="1"/>
          </p:nvPr>
        </p:nvSpPr>
        <p:spPr>
          <a:xfrm>
            <a:off x="533400" y="1219200"/>
            <a:ext cx="8001000" cy="4724400"/>
          </a:xfrm>
        </p:spPr>
        <p:txBody>
          <a:bodyPr/>
          <a:lstStyle/>
          <a:p>
            <a:r>
              <a:rPr lang="en-US" altLang="en-US"/>
              <a:t>Rescue using in-house employees</a:t>
            </a:r>
          </a:p>
          <a:p>
            <a:pPr lvl="1"/>
            <a:endParaRPr lang="en-US" altLang="en-US" sz="500"/>
          </a:p>
          <a:p>
            <a:pPr lvl="1"/>
            <a:r>
              <a:rPr lang="en-US" altLang="en-US"/>
              <a:t>Trained to perform assigned rescue duties</a:t>
            </a:r>
          </a:p>
          <a:p>
            <a:pPr lvl="2"/>
            <a:endParaRPr lang="en-US" altLang="en-US" sz="900"/>
          </a:p>
          <a:p>
            <a:pPr lvl="1"/>
            <a:r>
              <a:rPr lang="en-US" altLang="en-US"/>
              <a:t>Trained in basic first aid and CPR</a:t>
            </a:r>
          </a:p>
          <a:p>
            <a:pPr lvl="2"/>
            <a:endParaRPr lang="en-US" altLang="en-US" sz="900"/>
          </a:p>
          <a:p>
            <a:pPr lvl="1"/>
            <a:r>
              <a:rPr lang="en-US" altLang="en-US"/>
              <a:t>Practice rescue at least annually </a:t>
            </a:r>
          </a:p>
          <a:p>
            <a:pPr lvl="1"/>
            <a:endParaRPr lang="en-US" altLang="en-US" sz="900"/>
          </a:p>
          <a:p>
            <a:pPr lvl="2"/>
            <a:r>
              <a:rPr lang="en-US" altLang="en-US" b="1" i="1"/>
              <a:t>Note: </a:t>
            </a:r>
            <a:r>
              <a:rPr lang="en-US" altLang="en-US" i="1"/>
              <a:t>If using air-supplying respirators, additional training is required per 29 CFR 1910.134 (Respiratory Protection)</a:t>
            </a:r>
          </a:p>
        </p:txBody>
      </p:sp>
      <p:sp>
        <p:nvSpPr>
          <p:cNvPr id="64515" name="Content Placeholder 3"/>
          <p:cNvSpPr>
            <a:spLocks noGrp="1"/>
          </p:cNvSpPr>
          <p:nvPr>
            <p:ph sz="quarter" idx="10"/>
          </p:nvPr>
        </p:nvSpPr>
        <p:spPr>
          <a:xfrm>
            <a:off x="6781800" y="609600"/>
            <a:ext cx="1905000" cy="381000"/>
          </a:xfrm>
        </p:spPr>
        <p:txBody>
          <a:bodyPr/>
          <a:lstStyle/>
          <a:p>
            <a:r>
              <a:rPr lang="en-US" altLang="en-US"/>
              <a:t>1910.146(k)(2)</a:t>
            </a:r>
          </a:p>
          <a:p>
            <a:endParaRPr lang="en-US" altLang="en-US"/>
          </a:p>
        </p:txBody>
      </p:sp>
      <p:pic>
        <p:nvPicPr>
          <p:cNvPr id="64516" name="Picture 1"/>
          <p:cNvPicPr>
            <a:picLocks noChangeAspect="1"/>
          </p:cNvPicPr>
          <p:nvPr/>
        </p:nvPicPr>
        <p:blipFill>
          <a:blip r:embed="rId3">
            <a:extLst>
              <a:ext uri="{28A0092B-C50C-407E-A947-70E740481C1C}">
                <a14:useLocalDpi xmlns:a14="http://schemas.microsoft.com/office/drawing/2010/main" val="0"/>
              </a:ext>
            </a:extLst>
          </a:blip>
          <a:srcRect t="32222"/>
          <a:stretch>
            <a:fillRect/>
          </a:stretch>
        </p:blipFill>
        <p:spPr bwMode="auto">
          <a:xfrm>
            <a:off x="4557713" y="3962400"/>
            <a:ext cx="38973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itle 1"/>
          <p:cNvSpPr>
            <a:spLocks noGrp="1"/>
          </p:cNvSpPr>
          <p:nvPr>
            <p:ph type="title"/>
          </p:nvPr>
        </p:nvSpPr>
        <p:spPr>
          <a:xfrm>
            <a:off x="609600" y="528638"/>
            <a:ext cx="7924800" cy="461962"/>
          </a:xfrm>
        </p:spPr>
        <p:txBody>
          <a:bodyPr>
            <a:noAutofit/>
          </a:bodyPr>
          <a:lstStyle/>
          <a:p>
            <a:r>
              <a:rPr lang="en-US" altLang="en-US" sz="3200" dirty="0"/>
              <a:t>Rescue and Emergency Services </a:t>
            </a:r>
          </a:p>
        </p:txBody>
      </p:sp>
    </p:spTree>
    <p:extLst>
      <p:ext uri="{BB962C8B-B14F-4D97-AF65-F5344CB8AC3E}">
        <p14:creationId xmlns:p14="http://schemas.microsoft.com/office/powerpoint/2010/main" val="206285148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533400" y="1219200"/>
            <a:ext cx="7772400" cy="4724400"/>
          </a:xfrm>
        </p:spPr>
        <p:txBody>
          <a:bodyPr/>
          <a:lstStyle/>
          <a:p>
            <a:r>
              <a:rPr lang="en-US" altLang="en-US"/>
              <a:t>Non-entry rescue </a:t>
            </a:r>
          </a:p>
          <a:p>
            <a:endParaRPr lang="en-US" altLang="en-US" sz="800"/>
          </a:p>
          <a:p>
            <a:pPr lvl="1"/>
            <a:r>
              <a:rPr lang="en-US" altLang="en-US"/>
              <a:t>Retrieving an entrant from a confined space without going into the space</a:t>
            </a:r>
          </a:p>
          <a:p>
            <a:endParaRPr lang="en-US" altLang="en-US" sz="900"/>
          </a:p>
          <a:p>
            <a:pPr lvl="1"/>
            <a:r>
              <a:rPr lang="en-US" altLang="en-US"/>
              <a:t>Entrants must wear a chest or full body harness with retrieval line attached</a:t>
            </a:r>
          </a:p>
          <a:p>
            <a:endParaRPr lang="en-US" altLang="en-US"/>
          </a:p>
          <a:p>
            <a:endParaRPr lang="en-US" altLang="en-US"/>
          </a:p>
          <a:p>
            <a:endParaRPr lang="en-US" altLang="en-US"/>
          </a:p>
          <a:p>
            <a:endParaRPr lang="en-US" altLang="en-US"/>
          </a:p>
        </p:txBody>
      </p:sp>
      <p:sp>
        <p:nvSpPr>
          <p:cNvPr id="66563" name="Content Placeholder 3"/>
          <p:cNvSpPr>
            <a:spLocks noGrp="1"/>
          </p:cNvSpPr>
          <p:nvPr>
            <p:ph sz="quarter" idx="10"/>
          </p:nvPr>
        </p:nvSpPr>
        <p:spPr>
          <a:xfrm>
            <a:off x="6781800" y="609600"/>
            <a:ext cx="1905000" cy="381000"/>
          </a:xfrm>
        </p:spPr>
        <p:txBody>
          <a:bodyPr/>
          <a:lstStyle/>
          <a:p>
            <a:r>
              <a:rPr lang="en-US" altLang="en-US"/>
              <a:t>1910.146(k)(3)</a:t>
            </a:r>
          </a:p>
          <a:p>
            <a:endParaRPr lang="en-US" altLang="en-US"/>
          </a:p>
        </p:txBody>
      </p:sp>
      <p:pic>
        <p:nvPicPr>
          <p:cNvPr id="6656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03575"/>
            <a:ext cx="25908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76963" y="3203575"/>
            <a:ext cx="1671637"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
        <p:nvSpPr>
          <p:cNvPr id="66566" name="Title 1"/>
          <p:cNvSpPr>
            <a:spLocks noGrp="1"/>
          </p:cNvSpPr>
          <p:nvPr>
            <p:ph type="title"/>
          </p:nvPr>
        </p:nvSpPr>
        <p:spPr>
          <a:xfrm>
            <a:off x="609600" y="528638"/>
            <a:ext cx="7924800" cy="461962"/>
          </a:xfrm>
        </p:spPr>
        <p:txBody>
          <a:bodyPr>
            <a:noAutofit/>
          </a:bodyPr>
          <a:lstStyle/>
          <a:p>
            <a:r>
              <a:rPr lang="en-US" altLang="en-US" sz="3200" dirty="0"/>
              <a:t>Rescue and Emergency Services </a:t>
            </a:r>
          </a:p>
        </p:txBody>
      </p:sp>
    </p:spTree>
    <p:extLst>
      <p:ext uri="{BB962C8B-B14F-4D97-AF65-F5344CB8AC3E}">
        <p14:creationId xmlns:p14="http://schemas.microsoft.com/office/powerpoint/2010/main" val="329657284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609600" y="504321"/>
            <a:ext cx="7924800" cy="549275"/>
          </a:xfrm>
        </p:spPr>
        <p:txBody>
          <a:bodyPr/>
          <a:lstStyle/>
          <a:p>
            <a:r>
              <a:rPr lang="en-US" altLang="en-US" dirty="0"/>
              <a:t>Additional Information</a:t>
            </a:r>
          </a:p>
        </p:txBody>
      </p:sp>
      <p:sp>
        <p:nvSpPr>
          <p:cNvPr id="68611" name="Content Placeholder 2"/>
          <p:cNvSpPr>
            <a:spLocks noGrp="1"/>
          </p:cNvSpPr>
          <p:nvPr>
            <p:ph idx="1"/>
          </p:nvPr>
        </p:nvSpPr>
        <p:spPr>
          <a:xfrm>
            <a:off x="533399" y="1308820"/>
            <a:ext cx="8145651" cy="4704521"/>
          </a:xfrm>
        </p:spPr>
        <p:txBody>
          <a:bodyPr>
            <a:normAutofit fontScale="32500" lnSpcReduction="20000"/>
          </a:bodyPr>
          <a:lstStyle/>
          <a:p>
            <a:pPr algn="ctr">
              <a:buFont typeface="Wingdings" panose="05000000000000000000" pitchFamily="2" charset="2"/>
              <a:buNone/>
            </a:pPr>
            <a:endParaRPr lang="en-US" altLang="en-US" sz="1200" dirty="0"/>
          </a:p>
          <a:p>
            <a:r>
              <a:rPr lang="en-US" altLang="en-US" sz="7200" b="1" dirty="0"/>
              <a:t>A: </a:t>
            </a:r>
            <a:r>
              <a:rPr lang="en-US" altLang="en-US" sz="7200" dirty="0"/>
              <a:t>Permit-required Confined Space Decision Flow Chart</a:t>
            </a:r>
          </a:p>
          <a:p>
            <a:endParaRPr lang="en-US" altLang="en-US" sz="7200" dirty="0"/>
          </a:p>
          <a:p>
            <a:r>
              <a:rPr lang="en-US" altLang="en-US" sz="7200" b="1" dirty="0"/>
              <a:t>B:</a:t>
            </a:r>
            <a:r>
              <a:rPr lang="en-US" altLang="en-US" sz="7200" dirty="0"/>
              <a:t> Procedures for Atmospheric Testing</a:t>
            </a:r>
          </a:p>
          <a:p>
            <a:pPr>
              <a:buFont typeface="Wingdings" panose="05000000000000000000" pitchFamily="2" charset="2"/>
              <a:buNone/>
            </a:pPr>
            <a:endParaRPr lang="en-US" altLang="en-US" sz="7200" dirty="0"/>
          </a:p>
          <a:p>
            <a:r>
              <a:rPr lang="en-US" altLang="en-US" sz="7200" b="1" dirty="0"/>
              <a:t>C: </a:t>
            </a:r>
            <a:r>
              <a:rPr lang="en-US" altLang="en-US" sz="7200" dirty="0"/>
              <a:t>Examples of Permit-required Confined Space Programs</a:t>
            </a:r>
          </a:p>
          <a:p>
            <a:pPr marL="0" indent="0">
              <a:buNone/>
            </a:pPr>
            <a:endParaRPr lang="en-US" altLang="en-US" sz="7200" dirty="0"/>
          </a:p>
          <a:p>
            <a:r>
              <a:rPr lang="en-US" altLang="en-US" sz="7200" b="1" dirty="0"/>
              <a:t>D: </a:t>
            </a:r>
            <a:r>
              <a:rPr lang="en-US" altLang="en-US" sz="7200" dirty="0"/>
              <a:t>Sample Permits</a:t>
            </a:r>
            <a:endParaRPr lang="en-US" altLang="en-US" sz="7200" b="1" dirty="0"/>
          </a:p>
          <a:p>
            <a:pPr marL="0" indent="0">
              <a:buNone/>
            </a:pPr>
            <a:endParaRPr lang="en-US" altLang="en-US" sz="7200" b="1" dirty="0"/>
          </a:p>
          <a:p>
            <a:r>
              <a:rPr lang="en-US" altLang="en-US" sz="7200" b="1" dirty="0"/>
              <a:t>E: </a:t>
            </a:r>
            <a:r>
              <a:rPr lang="en-US" altLang="en-US" sz="7200" dirty="0"/>
              <a:t>Sewer System Entry</a:t>
            </a:r>
          </a:p>
          <a:p>
            <a:pPr marL="0" indent="0">
              <a:buNone/>
            </a:pPr>
            <a:endParaRPr lang="en-US" altLang="en-US" sz="7200" b="1" dirty="0"/>
          </a:p>
          <a:p>
            <a:r>
              <a:rPr lang="en-US" altLang="en-US" sz="7200" b="1" dirty="0"/>
              <a:t>F: </a:t>
            </a:r>
            <a:r>
              <a:rPr lang="en-US" altLang="en-US" sz="7200" dirty="0"/>
              <a:t>Non-Mandatory - Rescue Team or Rescue Service</a:t>
            </a:r>
          </a:p>
          <a:p>
            <a:pPr>
              <a:buFont typeface="Wingdings" panose="05000000000000000000" pitchFamily="2" charset="2"/>
              <a:buNone/>
            </a:pPr>
            <a:r>
              <a:rPr lang="en-US" altLang="en-US" sz="7200" dirty="0"/>
              <a:t>          Evaluation Criteria</a:t>
            </a:r>
            <a:endParaRPr lang="en-US" altLang="en-US" sz="7200" b="1" dirty="0"/>
          </a:p>
          <a:p>
            <a:endParaRPr lang="en-US" altLang="en-US" dirty="0"/>
          </a:p>
        </p:txBody>
      </p:sp>
      <p:sp>
        <p:nvSpPr>
          <p:cNvPr id="68612" name="Content Placeholder 3"/>
          <p:cNvSpPr>
            <a:spLocks noGrp="1"/>
          </p:cNvSpPr>
          <p:nvPr>
            <p:ph sz="quarter" idx="10"/>
          </p:nvPr>
        </p:nvSpPr>
        <p:spPr>
          <a:xfrm>
            <a:off x="6629400" y="609600"/>
            <a:ext cx="1905000" cy="381000"/>
          </a:xfrm>
        </p:spPr>
        <p:txBody>
          <a:bodyPr/>
          <a:lstStyle/>
          <a:p>
            <a:r>
              <a:rPr lang="en-US" altLang="en-US" dirty="0"/>
              <a:t>    Appendices</a:t>
            </a:r>
          </a:p>
        </p:txBody>
      </p:sp>
    </p:spTree>
    <p:extLst>
      <p:ext uri="{BB962C8B-B14F-4D97-AF65-F5344CB8AC3E}">
        <p14:creationId xmlns:p14="http://schemas.microsoft.com/office/powerpoint/2010/main" val="64473056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09600" y="491795"/>
            <a:ext cx="7924800" cy="549275"/>
          </a:xfrm>
        </p:spPr>
        <p:txBody>
          <a:bodyPr/>
          <a:lstStyle/>
          <a:p>
            <a:r>
              <a:rPr lang="en-US" altLang="en-US" dirty="0"/>
              <a:t>Permit Space Decision Making Tool</a:t>
            </a:r>
          </a:p>
        </p:txBody>
      </p:sp>
      <p:pic>
        <p:nvPicPr>
          <p:cNvPr id="74757" name="Content Placeholder 2"/>
          <p:cNvPicPr>
            <a:picLocks noGrp="1" noChangeAspect="1"/>
          </p:cNvPicPr>
          <p:nvPr>
            <p:ph idx="1"/>
          </p:nvPr>
        </p:nvPicPr>
        <p:blipFill>
          <a:blip r:embed="rId3"/>
          <a:srcRect b="3226"/>
          <a:stretch>
            <a:fillRect/>
          </a:stretch>
        </p:blipFill>
        <p:spPr>
          <a:xfrm>
            <a:off x="2663825" y="1219200"/>
            <a:ext cx="4041775" cy="4746625"/>
          </a:xfrm>
          <a:ln>
            <a:solidFill>
              <a:schemeClr val="bg1">
                <a:lumMod val="85000"/>
              </a:schemeClr>
            </a:solidFill>
          </a:ln>
        </p:spPr>
      </p:pic>
      <p:sp>
        <p:nvSpPr>
          <p:cNvPr id="6" name="Rectangle 5"/>
          <p:cNvSpPr/>
          <p:nvPr/>
        </p:nvSpPr>
        <p:spPr>
          <a:xfrm>
            <a:off x="5181600" y="5697538"/>
            <a:ext cx="1671638"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308302515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09600" y="457200"/>
            <a:ext cx="7924800" cy="554038"/>
          </a:xfrm>
        </p:spPr>
        <p:txBody>
          <a:bodyPr/>
          <a:lstStyle/>
          <a:p>
            <a:r>
              <a:rPr lang="en-US" altLang="en-US"/>
              <a:t>Confined Spaces</a:t>
            </a:r>
          </a:p>
        </p:txBody>
      </p:sp>
      <p:sp>
        <p:nvSpPr>
          <p:cNvPr id="72707" name="Content Placeholder 2"/>
          <p:cNvSpPr>
            <a:spLocks noGrp="1"/>
          </p:cNvSpPr>
          <p:nvPr>
            <p:ph idx="1"/>
          </p:nvPr>
        </p:nvSpPr>
        <p:spPr>
          <a:xfrm>
            <a:off x="533400" y="1295400"/>
            <a:ext cx="4191000" cy="4724400"/>
          </a:xfrm>
        </p:spPr>
        <p:txBody>
          <a:bodyPr>
            <a:normAutofit/>
          </a:bodyPr>
          <a:lstStyle/>
          <a:p>
            <a:r>
              <a:rPr lang="en-US" altLang="en-US" dirty="0"/>
              <a:t>Storage tanks</a:t>
            </a:r>
          </a:p>
          <a:p>
            <a:endParaRPr lang="en-US" altLang="en-US" sz="800" dirty="0"/>
          </a:p>
          <a:p>
            <a:r>
              <a:rPr lang="en-US" altLang="en-US" dirty="0"/>
              <a:t>Manholes and sewers</a:t>
            </a:r>
          </a:p>
          <a:p>
            <a:endParaRPr lang="en-US" altLang="en-US" sz="800" dirty="0"/>
          </a:p>
          <a:p>
            <a:r>
              <a:rPr lang="en-US" altLang="en-US" dirty="0"/>
              <a:t>Grain storage bins</a:t>
            </a:r>
          </a:p>
          <a:p>
            <a:endParaRPr lang="en-US" altLang="en-US" sz="800" dirty="0"/>
          </a:p>
          <a:p>
            <a:r>
              <a:rPr lang="en-US" altLang="en-US" dirty="0"/>
              <a:t>Boilers</a:t>
            </a:r>
          </a:p>
          <a:p>
            <a:endParaRPr lang="en-US" altLang="en-US" sz="800" dirty="0"/>
          </a:p>
          <a:p>
            <a:r>
              <a:rPr lang="en-US" altLang="en-US" dirty="0"/>
              <a:t>Ducts</a:t>
            </a:r>
          </a:p>
          <a:p>
            <a:endParaRPr lang="en-US" altLang="en-US" sz="800" dirty="0"/>
          </a:p>
          <a:p>
            <a:r>
              <a:rPr lang="en-US" altLang="en-US" dirty="0"/>
              <a:t>Tank cars</a:t>
            </a:r>
          </a:p>
          <a:p>
            <a:endParaRPr lang="en-US" altLang="en-US" sz="800" dirty="0"/>
          </a:p>
          <a:p>
            <a:endParaRPr lang="en-US" altLang="en-US" sz="800" dirty="0"/>
          </a:p>
          <a:p>
            <a:endParaRPr lang="en-US" altLang="en-US" dirty="0"/>
          </a:p>
          <a:p>
            <a:endParaRPr lang="en-US" altLang="en-US" dirty="0"/>
          </a:p>
          <a:p>
            <a:endParaRPr lang="en-US" altLang="en-US" dirty="0"/>
          </a:p>
          <a:p>
            <a:endParaRPr lang="en-US" altLang="en-US" dirty="0"/>
          </a:p>
        </p:txBody>
      </p:sp>
      <p:sp>
        <p:nvSpPr>
          <p:cNvPr id="7" name="Content Placeholder 2"/>
          <p:cNvSpPr txBox="1">
            <a:spLocks/>
          </p:cNvSpPr>
          <p:nvPr/>
        </p:nvSpPr>
        <p:spPr bwMode="auto">
          <a:xfrm>
            <a:off x="4121063" y="1219200"/>
            <a:ext cx="471813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defRPr/>
            </a:pPr>
            <a:endParaRPr lang="en-US" altLang="en-US" sz="800" u="none" kern="0" dirty="0"/>
          </a:p>
          <a:p>
            <a:pPr>
              <a:spcBef>
                <a:spcPts val="600"/>
              </a:spcBef>
              <a:buFont typeface="Arial" panose="020B0604020202020204" pitchFamily="34" charset="0"/>
              <a:buChar char="•"/>
              <a:defRPr/>
            </a:pPr>
            <a:r>
              <a:rPr lang="en-US" altLang="en-US" sz="2400" u="none" dirty="0"/>
              <a:t>Utility vaults</a:t>
            </a:r>
          </a:p>
          <a:p>
            <a:pPr>
              <a:spcBef>
                <a:spcPts val="600"/>
              </a:spcBef>
              <a:buFont typeface="Arial" panose="020B0604020202020204" pitchFamily="34" charset="0"/>
              <a:buChar char="•"/>
              <a:defRPr/>
            </a:pPr>
            <a:endParaRPr lang="en-US" altLang="en-US" sz="800" u="none" kern="0" dirty="0"/>
          </a:p>
          <a:p>
            <a:pPr>
              <a:spcBef>
                <a:spcPts val="600"/>
              </a:spcBef>
              <a:buFont typeface="Arial" panose="020B0604020202020204" pitchFamily="34" charset="0"/>
              <a:buChar char="•"/>
              <a:defRPr/>
            </a:pPr>
            <a:r>
              <a:rPr lang="en-US" altLang="en-US" sz="2400" u="none" dirty="0"/>
              <a:t>Pipelines</a:t>
            </a:r>
          </a:p>
          <a:p>
            <a:pPr>
              <a:spcBef>
                <a:spcPts val="600"/>
              </a:spcBef>
              <a:buFont typeface="Arial" panose="020B0604020202020204" pitchFamily="34" charset="0"/>
              <a:buChar char="•"/>
              <a:defRPr/>
            </a:pPr>
            <a:endParaRPr lang="en-US" altLang="en-US" sz="800" u="none" dirty="0"/>
          </a:p>
          <a:p>
            <a:pPr>
              <a:spcBef>
                <a:spcPts val="600"/>
              </a:spcBef>
              <a:buFont typeface="Arial" panose="020B0604020202020204" pitchFamily="34" charset="0"/>
              <a:buChar char="•"/>
              <a:defRPr/>
            </a:pPr>
            <a:r>
              <a:rPr lang="en-US" altLang="en-US" sz="2400" u="none" dirty="0"/>
              <a:t>Equipment and machinery</a:t>
            </a:r>
          </a:p>
          <a:p>
            <a:pPr>
              <a:spcBef>
                <a:spcPts val="600"/>
              </a:spcBef>
              <a:buFont typeface="Arial" panose="020B0604020202020204" pitchFamily="34" charset="0"/>
              <a:buChar char="•"/>
              <a:defRPr/>
            </a:pPr>
            <a:endParaRPr lang="en-US" altLang="en-US" sz="800" u="none" dirty="0"/>
          </a:p>
          <a:p>
            <a:pPr>
              <a:spcBef>
                <a:spcPts val="600"/>
              </a:spcBef>
              <a:buFont typeface="Arial" panose="020B0604020202020204" pitchFamily="34" charset="0"/>
              <a:buChar char="•"/>
              <a:defRPr/>
            </a:pPr>
            <a:r>
              <a:rPr lang="en-US" altLang="en-US" sz="2400" u="none" dirty="0"/>
              <a:t>Tunnels</a:t>
            </a:r>
          </a:p>
          <a:p>
            <a:pPr>
              <a:spcBef>
                <a:spcPts val="600"/>
              </a:spcBef>
              <a:buFont typeface="Arial" panose="020B0604020202020204" pitchFamily="34" charset="0"/>
              <a:buChar char="•"/>
              <a:defRPr/>
            </a:pPr>
            <a:endParaRPr lang="en-US" altLang="en-US" sz="800" u="none" dirty="0"/>
          </a:p>
          <a:p>
            <a:pPr>
              <a:spcBef>
                <a:spcPts val="600"/>
              </a:spcBef>
              <a:buFont typeface="Arial" panose="020B0604020202020204" pitchFamily="34" charset="0"/>
              <a:buChar char="•"/>
              <a:defRPr/>
            </a:pPr>
            <a:r>
              <a:rPr lang="en-US" altLang="en-US" sz="2400" u="none" dirty="0"/>
              <a:t>Open top spaces (&gt;4 feet)</a:t>
            </a:r>
          </a:p>
          <a:p>
            <a:pPr marL="0" indent="0">
              <a:spcBef>
                <a:spcPts val="600"/>
              </a:spcBef>
              <a:buNone/>
              <a:defRPr/>
            </a:pPr>
            <a:endParaRPr lang="en-US" altLang="en-US" sz="800" u="none" dirty="0"/>
          </a:p>
          <a:p>
            <a:pPr>
              <a:spcBef>
                <a:spcPts val="600"/>
              </a:spcBef>
              <a:buFont typeface="Arial" panose="020B0604020202020204" pitchFamily="34" charset="0"/>
              <a:buChar char="•"/>
              <a:defRPr/>
            </a:pPr>
            <a:r>
              <a:rPr lang="en-US" altLang="en-US" sz="2400" dirty="0"/>
              <a:t>Sewers</a:t>
            </a:r>
          </a:p>
          <a:p>
            <a:pPr>
              <a:buFont typeface="Arial" panose="020B0604020202020204" pitchFamily="34" charset="0"/>
              <a:buChar char="•"/>
              <a:defRPr/>
            </a:pPr>
            <a:endParaRPr lang="en-US" altLang="en-US" sz="2200" u="none" dirty="0"/>
          </a:p>
          <a:p>
            <a:pPr>
              <a:buFont typeface="Arial" panose="020B0604020202020204" pitchFamily="34" charset="0"/>
              <a:buChar char="•"/>
              <a:defRPr/>
            </a:pPr>
            <a:endParaRPr lang="en-US" altLang="en-US" sz="2400" u="none" kern="0" dirty="0"/>
          </a:p>
          <a:p>
            <a:pPr>
              <a:defRPr/>
            </a:pPr>
            <a:endParaRPr lang="en-US" altLang="en-US" u="none" kern="0" dirty="0"/>
          </a:p>
        </p:txBody>
      </p:sp>
      <p:sp>
        <p:nvSpPr>
          <p:cNvPr id="72709" name="Content Placeholder 2"/>
          <p:cNvSpPr>
            <a:spLocks noGrp="1"/>
          </p:cNvSpPr>
          <p:nvPr>
            <p:ph sz="quarter" idx="10"/>
          </p:nvPr>
        </p:nvSpPr>
        <p:spPr>
          <a:xfrm>
            <a:off x="6477000" y="609600"/>
            <a:ext cx="2133600" cy="381000"/>
          </a:xfrm>
        </p:spPr>
        <p:txBody>
          <a:bodyPr/>
          <a:lstStyle/>
          <a:p>
            <a:r>
              <a:rPr lang="en-US" altLang="en-US" dirty="0"/>
              <a:t>            1910.146</a:t>
            </a:r>
          </a:p>
        </p:txBody>
      </p:sp>
    </p:spTree>
    <p:extLst>
      <p:ext uri="{BB962C8B-B14F-4D97-AF65-F5344CB8AC3E}">
        <p14:creationId xmlns:p14="http://schemas.microsoft.com/office/powerpoint/2010/main" val="398765462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a:t>Is this a Confined Space?</a:t>
            </a:r>
          </a:p>
        </p:txBody>
      </p:sp>
      <p:pic>
        <p:nvPicPr>
          <p:cNvPr id="7475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l="12135" r="7762" b="1961"/>
          <a:stretch>
            <a:fillRect/>
          </a:stretch>
        </p:blipFill>
        <p:spPr>
          <a:xfrm>
            <a:off x="1600200" y="1219200"/>
            <a:ext cx="6135688" cy="4648200"/>
          </a:xfrm>
        </p:spPr>
      </p:pic>
      <p:sp>
        <p:nvSpPr>
          <p:cNvPr id="4" name="Rectangle 3"/>
          <p:cNvSpPr/>
          <p:nvPr/>
        </p:nvSpPr>
        <p:spPr>
          <a:xfrm>
            <a:off x="3886200" y="5553075"/>
            <a:ext cx="1671638"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254704252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Is this a Confined Space?</a:t>
            </a:r>
          </a:p>
        </p:txBody>
      </p:sp>
      <p:pic>
        <p:nvPicPr>
          <p:cNvPr id="78851" name="Picture 2"/>
          <p:cNvPicPr>
            <a:picLocks noChangeAspect="1"/>
          </p:cNvPicPr>
          <p:nvPr/>
        </p:nvPicPr>
        <p:blipFill>
          <a:blip r:embed="rId3">
            <a:extLst>
              <a:ext uri="{28A0092B-C50C-407E-A947-70E740481C1C}">
                <a14:useLocalDpi xmlns:a14="http://schemas.microsoft.com/office/drawing/2010/main" val="0"/>
              </a:ext>
            </a:extLst>
          </a:blip>
          <a:srcRect l="14102" t="19176" r="16667" b="3027"/>
          <a:stretch>
            <a:fillRect/>
          </a:stretch>
        </p:blipFill>
        <p:spPr bwMode="auto">
          <a:xfrm>
            <a:off x="2209800" y="1219200"/>
            <a:ext cx="4813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781425" y="5410200"/>
            <a:ext cx="1670050"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228831741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a:t>Is this a Confined Space?</a:t>
            </a:r>
          </a:p>
        </p:txBody>
      </p:sp>
      <p:pic>
        <p:nvPicPr>
          <p:cNvPr id="808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95400"/>
            <a:ext cx="461327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529013" y="5257800"/>
            <a:ext cx="1670050"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42399472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a:t>Is this a Confined Space?</a:t>
            </a:r>
          </a:p>
        </p:txBody>
      </p:sp>
      <p:pic>
        <p:nvPicPr>
          <p:cNvPr id="82947" name="Picture 1"/>
          <p:cNvPicPr>
            <a:picLocks noChangeAspect="1"/>
          </p:cNvPicPr>
          <p:nvPr/>
        </p:nvPicPr>
        <p:blipFill>
          <a:blip r:embed="rId3">
            <a:extLst>
              <a:ext uri="{28A0092B-C50C-407E-A947-70E740481C1C}">
                <a14:useLocalDpi xmlns:a14="http://schemas.microsoft.com/office/drawing/2010/main" val="0"/>
              </a:ext>
            </a:extLst>
          </a:blip>
          <a:srcRect l="1151" t="31509" r="-2960" b="18491"/>
          <a:stretch>
            <a:fillRect/>
          </a:stretch>
        </p:blipFill>
        <p:spPr bwMode="auto">
          <a:xfrm>
            <a:off x="1905000" y="1143000"/>
            <a:ext cx="52403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181600" y="5562600"/>
            <a:ext cx="1671638"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326584772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a:t>Is this a Confined Space?</a:t>
            </a:r>
          </a:p>
        </p:txBody>
      </p:sp>
      <p:pic>
        <p:nvPicPr>
          <p:cNvPr id="8499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171575"/>
            <a:ext cx="7400925" cy="4581525"/>
          </a:xfrm>
        </p:spPr>
      </p:pic>
      <p:sp>
        <p:nvSpPr>
          <p:cNvPr id="5" name="Rectangle 4"/>
          <p:cNvSpPr/>
          <p:nvPr/>
        </p:nvSpPr>
        <p:spPr>
          <a:xfrm>
            <a:off x="4953000" y="5734050"/>
            <a:ext cx="1671638" cy="276225"/>
          </a:xfrm>
          <a:prstGeom prst="rect">
            <a:avLst/>
          </a:prstGeom>
        </p:spPr>
        <p:txBody>
          <a:bodyPr wrap="none">
            <a:spAutoFit/>
          </a:bodyPr>
          <a:lstStyle/>
          <a:p>
            <a:pPr>
              <a:defRPr/>
            </a:pPr>
            <a:r>
              <a:rPr lang="en-US" sz="1200" u="none" dirty="0">
                <a:latin typeface="+mj-lt"/>
              </a:rPr>
              <a:t>NCDOL Photo Library</a:t>
            </a:r>
          </a:p>
        </p:txBody>
      </p:sp>
      <p:cxnSp>
        <p:nvCxnSpPr>
          <p:cNvPr id="84997" name="Straight Arrow Connector 2"/>
          <p:cNvCxnSpPr>
            <a:cxnSpLocks noChangeShapeType="1"/>
          </p:cNvCxnSpPr>
          <p:nvPr/>
        </p:nvCxnSpPr>
        <p:spPr bwMode="auto">
          <a:xfrm>
            <a:off x="1524000" y="3352800"/>
            <a:ext cx="2819400" cy="533400"/>
          </a:xfrm>
          <a:prstGeom prst="straightConnector1">
            <a:avLst/>
          </a:prstGeom>
          <a:noFill/>
          <a:ln w="57150" algn="ctr">
            <a:solidFill>
              <a:schemeClr val="tx1"/>
            </a:solidFill>
            <a:round/>
            <a:headEnd type="none" w="sm" len="sm"/>
            <a:tailEnd type="triangle" w="med" len="med"/>
          </a:ln>
          <a:extLst>
            <a:ext uri="{909E8E84-426E-40DD-AFC4-6F175D3DCCD1}">
              <a14:hiddenFill xmlns:a14="http://schemas.microsoft.com/office/drawing/2010/main">
                <a:noFill/>
              </a14:hiddenFill>
            </a:ext>
          </a:extLst>
        </p:spPr>
      </p:cxnSp>
      <p:sp>
        <p:nvSpPr>
          <p:cNvPr id="4" name="TextBox 3"/>
          <p:cNvSpPr txBox="1"/>
          <p:nvPr/>
        </p:nvSpPr>
        <p:spPr>
          <a:xfrm>
            <a:off x="381000" y="3068638"/>
            <a:ext cx="1371600" cy="369887"/>
          </a:xfrm>
          <a:prstGeom prst="rect">
            <a:avLst/>
          </a:prstGeom>
          <a:noFill/>
        </p:spPr>
        <p:txBody>
          <a:bodyPr>
            <a:spAutoFit/>
          </a:bodyPr>
          <a:lstStyle/>
          <a:p>
            <a:pPr algn="ctr">
              <a:defRPr/>
            </a:pPr>
            <a:r>
              <a:rPr lang="en-US" sz="1800" u="none" dirty="0">
                <a:latin typeface="+mj-lt"/>
              </a:rPr>
              <a:t>Worker</a:t>
            </a:r>
          </a:p>
        </p:txBody>
      </p:sp>
    </p:spTree>
    <p:extLst>
      <p:ext uri="{BB962C8B-B14F-4D97-AF65-F5344CB8AC3E}">
        <p14:creationId xmlns:p14="http://schemas.microsoft.com/office/powerpoint/2010/main" val="21882282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09600" y="291379"/>
            <a:ext cx="7924800" cy="913534"/>
          </a:xfrm>
        </p:spPr>
        <p:txBody>
          <a:bodyPr/>
          <a:lstStyle/>
          <a:p>
            <a:r>
              <a:rPr lang="en-US" altLang="en-US" dirty="0"/>
              <a:t>Definition of Confined Space </a:t>
            </a:r>
          </a:p>
        </p:txBody>
      </p:sp>
      <p:sp>
        <p:nvSpPr>
          <p:cNvPr id="11267" name="Content Placeholder 2"/>
          <p:cNvSpPr>
            <a:spLocks noGrp="1"/>
          </p:cNvSpPr>
          <p:nvPr>
            <p:ph idx="1"/>
          </p:nvPr>
        </p:nvSpPr>
        <p:spPr>
          <a:xfrm>
            <a:off x="533400" y="1219200"/>
            <a:ext cx="8001000" cy="4724400"/>
          </a:xfrm>
        </p:spPr>
        <p:txBody>
          <a:bodyPr/>
          <a:lstStyle/>
          <a:p>
            <a:r>
              <a:rPr lang="en-US" altLang="en-US"/>
              <a:t>A space that: </a:t>
            </a:r>
          </a:p>
          <a:p>
            <a:endParaRPr lang="en-US" altLang="en-US" sz="800"/>
          </a:p>
          <a:p>
            <a:pPr lvl="1"/>
            <a:r>
              <a:rPr lang="en-US" altLang="en-US"/>
              <a:t>Is large enough and so configured that an employee can bodily enter and perform assigned work</a:t>
            </a:r>
          </a:p>
          <a:p>
            <a:pPr lvl="1"/>
            <a:endParaRPr lang="en-US" altLang="en-US" sz="800"/>
          </a:p>
          <a:p>
            <a:pPr lvl="1"/>
            <a:r>
              <a:rPr lang="en-US" altLang="en-US"/>
              <a:t>Has limited or restricted means for entry or exit; </a:t>
            </a:r>
            <a:r>
              <a:rPr lang="en-US" altLang="en-US" b="1" i="1"/>
              <a:t>and</a:t>
            </a:r>
            <a:r>
              <a:rPr lang="en-US" altLang="en-US"/>
              <a:t> </a:t>
            </a:r>
          </a:p>
          <a:p>
            <a:pPr lvl="1"/>
            <a:endParaRPr lang="en-US" altLang="en-US" sz="800"/>
          </a:p>
          <a:p>
            <a:pPr lvl="1"/>
            <a:r>
              <a:rPr lang="en-US" altLang="en-US"/>
              <a:t>Is not designed for continuous </a:t>
            </a:r>
          </a:p>
          <a:p>
            <a:pPr lvl="1">
              <a:buFont typeface="Symbol" panose="05050102010706020507" pitchFamily="18" charset="2"/>
              <a:buNone/>
            </a:pPr>
            <a:r>
              <a:rPr lang="en-US" altLang="en-US"/>
              <a:t>   employee occupancy </a:t>
            </a:r>
          </a:p>
        </p:txBody>
      </p:sp>
      <p:sp>
        <p:nvSpPr>
          <p:cNvPr id="11268" name="Content Placeholder 4"/>
          <p:cNvSpPr>
            <a:spLocks noGrp="1"/>
          </p:cNvSpPr>
          <p:nvPr>
            <p:ph sz="quarter" idx="10"/>
          </p:nvPr>
        </p:nvSpPr>
        <p:spPr>
          <a:xfrm>
            <a:off x="7010400" y="609600"/>
            <a:ext cx="1600200" cy="381000"/>
          </a:xfrm>
        </p:spPr>
        <p:txBody>
          <a:bodyPr/>
          <a:lstStyle/>
          <a:p>
            <a:r>
              <a:rPr lang="en-US" altLang="en-US"/>
              <a:t>1910.146(b)</a:t>
            </a:r>
          </a:p>
        </p:txBody>
      </p:sp>
      <p:pic>
        <p:nvPicPr>
          <p:cNvPr id="11269" name="Picture 1"/>
          <p:cNvPicPr>
            <a:picLocks noChangeAspect="1"/>
          </p:cNvPicPr>
          <p:nvPr/>
        </p:nvPicPr>
        <p:blipFill>
          <a:blip r:embed="rId3">
            <a:extLst>
              <a:ext uri="{28A0092B-C50C-407E-A947-70E740481C1C}">
                <a14:useLocalDpi xmlns:a14="http://schemas.microsoft.com/office/drawing/2010/main" val="0"/>
              </a:ext>
            </a:extLst>
          </a:blip>
          <a:srcRect l="28333" t="24445" r="26666" b="18889"/>
          <a:stretch>
            <a:fillRect/>
          </a:stretch>
        </p:blipFill>
        <p:spPr bwMode="auto">
          <a:xfrm>
            <a:off x="5634038" y="3276600"/>
            <a:ext cx="28241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559550" y="5651500"/>
            <a:ext cx="1670050" cy="277813"/>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420708767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1400" y="5586413"/>
            <a:ext cx="1671638" cy="277812"/>
          </a:xfrm>
          <a:prstGeom prst="rect">
            <a:avLst/>
          </a:prstGeom>
        </p:spPr>
        <p:txBody>
          <a:bodyPr wrap="none">
            <a:spAutoFit/>
          </a:bodyPr>
          <a:lstStyle/>
          <a:p>
            <a:pPr>
              <a:defRPr/>
            </a:pPr>
            <a:r>
              <a:rPr lang="en-US" sz="1200" u="none" dirty="0">
                <a:solidFill>
                  <a:schemeClr val="bg1"/>
                </a:solidFill>
                <a:latin typeface="+mj-lt"/>
              </a:rPr>
              <a:t>NCDOL Photo Library</a:t>
            </a:r>
          </a:p>
        </p:txBody>
      </p:sp>
      <p:sp>
        <p:nvSpPr>
          <p:cNvPr id="87043" name="Title 1"/>
          <p:cNvSpPr>
            <a:spLocks noGrp="1"/>
          </p:cNvSpPr>
          <p:nvPr>
            <p:ph type="title"/>
          </p:nvPr>
        </p:nvSpPr>
        <p:spPr/>
        <p:txBody>
          <a:bodyPr/>
          <a:lstStyle/>
          <a:p>
            <a:r>
              <a:rPr lang="en-US" altLang="en-US"/>
              <a:t>Is this a Confined Space?</a:t>
            </a:r>
          </a:p>
        </p:txBody>
      </p:sp>
      <p:pic>
        <p:nvPicPr>
          <p:cNvPr id="870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47775"/>
            <a:ext cx="7924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876800" y="4648200"/>
            <a:ext cx="1427163" cy="246063"/>
          </a:xfrm>
          <a:prstGeom prst="rect">
            <a:avLst/>
          </a:prstGeom>
        </p:spPr>
        <p:txBody>
          <a:bodyPr wrap="none">
            <a:spAutoFit/>
          </a:bodyPr>
          <a:lstStyle/>
          <a:p>
            <a:pPr>
              <a:defRPr/>
            </a:pPr>
            <a:r>
              <a:rPr lang="en-US" sz="1000" u="none" dirty="0">
                <a:solidFill>
                  <a:schemeClr val="bg1"/>
                </a:solidFill>
                <a:latin typeface="+mj-lt"/>
              </a:rPr>
              <a:t>NCDOL Photo Library</a:t>
            </a:r>
          </a:p>
        </p:txBody>
      </p:sp>
    </p:spTree>
    <p:extLst>
      <p:ext uri="{BB962C8B-B14F-4D97-AF65-F5344CB8AC3E}">
        <p14:creationId xmlns:p14="http://schemas.microsoft.com/office/powerpoint/2010/main" val="380070011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609600" y="344466"/>
            <a:ext cx="7924800" cy="554038"/>
          </a:xfrm>
        </p:spPr>
        <p:txBody>
          <a:bodyPr/>
          <a:lstStyle/>
          <a:p>
            <a:r>
              <a:rPr lang="en-US" altLang="en-US" dirty="0"/>
              <a:t>Is this a Confined Space?</a:t>
            </a:r>
          </a:p>
        </p:txBody>
      </p:sp>
      <p:pic>
        <p:nvPicPr>
          <p:cNvPr id="8909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98675" y="1219200"/>
            <a:ext cx="5022850" cy="4724400"/>
          </a:xfrm>
        </p:spPr>
      </p:pic>
      <p:cxnSp>
        <p:nvCxnSpPr>
          <p:cNvPr id="89092" name="Straight Arrow Connector 4"/>
          <p:cNvCxnSpPr>
            <a:cxnSpLocks noChangeShapeType="1"/>
          </p:cNvCxnSpPr>
          <p:nvPr/>
        </p:nvCxnSpPr>
        <p:spPr bwMode="auto">
          <a:xfrm>
            <a:off x="2667000" y="2133600"/>
            <a:ext cx="2209800" cy="1447800"/>
          </a:xfrm>
          <a:prstGeom prst="straightConnector1">
            <a:avLst/>
          </a:prstGeom>
          <a:noFill/>
          <a:ln w="38100" algn="ctr">
            <a:solidFill>
              <a:schemeClr val="accent2"/>
            </a:solidFill>
            <a:round/>
            <a:headEnd type="none" w="sm" len="sm"/>
            <a:tailEnd type="triangle" w="med" len="med"/>
          </a:ln>
          <a:extLst>
            <a:ext uri="{909E8E84-426E-40DD-AFC4-6F175D3DCCD1}">
              <a14:hiddenFill xmlns:a14="http://schemas.microsoft.com/office/drawing/2010/main">
                <a:noFill/>
              </a14:hiddenFill>
            </a:ext>
          </a:extLst>
        </p:spPr>
      </p:cxnSp>
      <p:sp>
        <p:nvSpPr>
          <p:cNvPr id="6" name="Rectangle 5"/>
          <p:cNvSpPr/>
          <p:nvPr/>
        </p:nvSpPr>
        <p:spPr>
          <a:xfrm>
            <a:off x="3890963" y="5667375"/>
            <a:ext cx="1671637"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135089252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a:t>Is this a Confined Space?</a:t>
            </a:r>
          </a:p>
        </p:txBody>
      </p:sp>
      <p:pic>
        <p:nvPicPr>
          <p:cNvPr id="91139"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t="20969" r="11539" b="19354"/>
          <a:stretch>
            <a:fillRect/>
          </a:stretch>
        </p:blipFill>
        <p:spPr>
          <a:xfrm>
            <a:off x="2104372" y="1240077"/>
            <a:ext cx="5287027" cy="4703523"/>
          </a:xfrm>
        </p:spPr>
      </p:pic>
      <p:sp>
        <p:nvSpPr>
          <p:cNvPr id="4" name="Rectangle 3"/>
          <p:cNvSpPr/>
          <p:nvPr/>
        </p:nvSpPr>
        <p:spPr>
          <a:xfrm>
            <a:off x="3814763" y="5638800"/>
            <a:ext cx="1671637"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366280727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609600" y="457200"/>
            <a:ext cx="7924800" cy="554038"/>
          </a:xfrm>
        </p:spPr>
        <p:txBody>
          <a:bodyPr/>
          <a:lstStyle/>
          <a:p>
            <a:r>
              <a:rPr lang="en-US" altLang="en-US"/>
              <a:t>Is this a Confined Space?</a:t>
            </a:r>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dirty="0">
                <a:cs typeface="Arial" panose="020B0604020202020204" pitchFamily="34" charset="0"/>
              </a:rPr>
              <a:t>18 Inch Opening</a:t>
            </a:r>
          </a:p>
          <a:p>
            <a:pPr>
              <a:defRPr/>
            </a:pPr>
            <a:endParaRPr lang="en-US" dirty="0"/>
          </a:p>
        </p:txBody>
      </p:sp>
      <p:pic>
        <p:nvPicPr>
          <p:cNvPr id="931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1700" y="1970088"/>
            <a:ext cx="73279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3189" name="Straight Arrow Connector 6"/>
          <p:cNvCxnSpPr>
            <a:cxnSpLocks noChangeShapeType="1"/>
          </p:cNvCxnSpPr>
          <p:nvPr/>
        </p:nvCxnSpPr>
        <p:spPr bwMode="auto">
          <a:xfrm>
            <a:off x="2971800" y="1676400"/>
            <a:ext cx="1447800" cy="1143000"/>
          </a:xfrm>
          <a:prstGeom prst="straightConnector1">
            <a:avLst/>
          </a:prstGeom>
          <a:noFill/>
          <a:ln w="57150" algn="ctr">
            <a:solidFill>
              <a:schemeClr val="accent2"/>
            </a:solidFill>
            <a:round/>
            <a:headEnd type="none" w="sm" len="sm"/>
            <a:tailEnd type="triangle" w="med" len="med"/>
          </a:ln>
          <a:extLst>
            <a:ext uri="{909E8E84-426E-40DD-AFC4-6F175D3DCCD1}">
              <a14:hiddenFill xmlns:a14="http://schemas.microsoft.com/office/drawing/2010/main">
                <a:noFill/>
              </a14:hiddenFill>
            </a:ext>
          </a:extLst>
        </p:spPr>
      </p:cxnSp>
      <p:sp>
        <p:nvSpPr>
          <p:cNvPr id="7" name="Rectangle 6"/>
          <p:cNvSpPr/>
          <p:nvPr/>
        </p:nvSpPr>
        <p:spPr>
          <a:xfrm>
            <a:off x="3886200" y="5638800"/>
            <a:ext cx="1671638"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245693379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609600" y="429165"/>
            <a:ext cx="7924800" cy="549275"/>
          </a:xfrm>
        </p:spPr>
        <p:txBody>
          <a:bodyPr/>
          <a:lstStyle/>
          <a:p>
            <a:r>
              <a:rPr lang="en-US" altLang="en-US"/>
              <a:t>Is this a Confined Space?</a:t>
            </a:r>
          </a:p>
        </p:txBody>
      </p:sp>
      <p:sp>
        <p:nvSpPr>
          <p:cNvPr id="95235" name="Content Placeholder 1"/>
          <p:cNvSpPr>
            <a:spLocks noGrp="1"/>
          </p:cNvSpPr>
          <p:nvPr>
            <p:ph idx="1"/>
          </p:nvPr>
        </p:nvSpPr>
        <p:spPr/>
        <p:txBody>
          <a:bodyPr/>
          <a:lstStyle/>
          <a:p>
            <a:pPr marL="0" indent="0">
              <a:buFont typeface="Wingdings" panose="05000000000000000000" pitchFamily="2" charset="2"/>
              <a:buNone/>
            </a:pPr>
            <a:r>
              <a:rPr lang="en-US" altLang="en-US">
                <a:cs typeface="Arial" panose="020B0604020202020204" pitchFamily="34" charset="0"/>
              </a:rPr>
              <a:t>11 Inch Opening</a:t>
            </a:r>
            <a:endParaRPr lang="en-US" altLang="en-US"/>
          </a:p>
        </p:txBody>
      </p:sp>
      <p:pic>
        <p:nvPicPr>
          <p:cNvPr id="95236" name="Picture 2"/>
          <p:cNvPicPr>
            <a:picLocks noChangeAspect="1"/>
          </p:cNvPicPr>
          <p:nvPr/>
        </p:nvPicPr>
        <p:blipFill>
          <a:blip r:embed="rId3" cstate="print">
            <a:extLst>
              <a:ext uri="{28A0092B-C50C-407E-A947-70E740481C1C}">
                <a14:useLocalDpi xmlns:a14="http://schemas.microsoft.com/office/drawing/2010/main" val="0"/>
              </a:ext>
            </a:extLst>
          </a:blip>
          <a:srcRect l="5833" t="29276" r="4167" b="5592"/>
          <a:stretch>
            <a:fillRect/>
          </a:stretch>
        </p:blipFill>
        <p:spPr bwMode="auto">
          <a:xfrm>
            <a:off x="685800" y="2732088"/>
            <a:ext cx="7696200"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37" name="Straight Arrow Connector 6"/>
          <p:cNvCxnSpPr>
            <a:cxnSpLocks noChangeShapeType="1"/>
          </p:cNvCxnSpPr>
          <p:nvPr/>
        </p:nvCxnSpPr>
        <p:spPr bwMode="auto">
          <a:xfrm>
            <a:off x="2971800" y="1676400"/>
            <a:ext cx="685800" cy="1143000"/>
          </a:xfrm>
          <a:prstGeom prst="straightConnector1">
            <a:avLst/>
          </a:prstGeom>
          <a:noFill/>
          <a:ln w="57150" algn="ctr">
            <a:solidFill>
              <a:schemeClr val="accent2"/>
            </a:solidFill>
            <a:round/>
            <a:headEnd type="none" w="sm" len="sm"/>
            <a:tailEnd type="triangle" w="med" len="med"/>
          </a:ln>
          <a:extLst>
            <a:ext uri="{909E8E84-426E-40DD-AFC4-6F175D3DCCD1}">
              <a14:hiddenFill xmlns:a14="http://schemas.microsoft.com/office/drawing/2010/main">
                <a:noFill/>
              </a14:hiddenFill>
            </a:ext>
          </a:extLst>
        </p:spPr>
      </p:cxnSp>
      <p:sp>
        <p:nvSpPr>
          <p:cNvPr id="6" name="Rectangle 5"/>
          <p:cNvSpPr/>
          <p:nvPr/>
        </p:nvSpPr>
        <p:spPr>
          <a:xfrm>
            <a:off x="3962400" y="5562600"/>
            <a:ext cx="1671638"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87255987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609600" y="491795"/>
            <a:ext cx="7924800" cy="549275"/>
          </a:xfrm>
        </p:spPr>
        <p:txBody>
          <a:bodyPr/>
          <a:lstStyle/>
          <a:p>
            <a:r>
              <a:rPr lang="en-US" altLang="en-US" dirty="0"/>
              <a:t>Is this a Confined Space?</a:t>
            </a:r>
          </a:p>
        </p:txBody>
      </p:sp>
      <p:pic>
        <p:nvPicPr>
          <p:cNvPr id="9728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l="19502" t="3435" r="12390" b="66806"/>
          <a:stretch>
            <a:fillRect/>
          </a:stretch>
        </p:blipFill>
        <p:spPr>
          <a:xfrm>
            <a:off x="1524000" y="1219200"/>
            <a:ext cx="6086475" cy="4724400"/>
          </a:xfrm>
        </p:spPr>
      </p:pic>
      <p:sp>
        <p:nvSpPr>
          <p:cNvPr id="4" name="Rectangle 3"/>
          <p:cNvSpPr/>
          <p:nvPr/>
        </p:nvSpPr>
        <p:spPr>
          <a:xfrm>
            <a:off x="3890963" y="5715000"/>
            <a:ext cx="1671637"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17395604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09600" y="365125"/>
            <a:ext cx="7924800" cy="549275"/>
          </a:xfrm>
        </p:spPr>
        <p:txBody>
          <a:bodyPr/>
          <a:lstStyle/>
          <a:p>
            <a:r>
              <a:rPr lang="en-US" altLang="en-US"/>
              <a:t>Summary</a:t>
            </a:r>
          </a:p>
        </p:txBody>
      </p:sp>
      <p:sp>
        <p:nvSpPr>
          <p:cNvPr id="99331" name="Content Placeholder 4"/>
          <p:cNvSpPr>
            <a:spLocks noGrp="1"/>
          </p:cNvSpPr>
          <p:nvPr>
            <p:ph idx="1"/>
          </p:nvPr>
        </p:nvSpPr>
        <p:spPr>
          <a:xfrm>
            <a:off x="533400" y="1219200"/>
            <a:ext cx="8001000" cy="4724400"/>
          </a:xfrm>
        </p:spPr>
        <p:txBody>
          <a:bodyPr/>
          <a:lstStyle/>
          <a:p>
            <a:pPr>
              <a:lnSpc>
                <a:spcPct val="90000"/>
              </a:lnSpc>
            </a:pPr>
            <a:r>
              <a:rPr lang="en-US" altLang="en-US"/>
              <a:t>In this course, we discussed:</a:t>
            </a:r>
          </a:p>
          <a:p>
            <a:pPr lvl="1">
              <a:lnSpc>
                <a:spcPct val="90000"/>
              </a:lnSpc>
            </a:pPr>
            <a:endParaRPr lang="en-US" altLang="en-US" sz="800"/>
          </a:p>
          <a:p>
            <a:pPr lvl="1">
              <a:lnSpc>
                <a:spcPct val="90000"/>
              </a:lnSpc>
            </a:pPr>
            <a:r>
              <a:rPr lang="en-US" altLang="en-US"/>
              <a:t>Confined spaces in general industry</a:t>
            </a:r>
          </a:p>
          <a:p>
            <a:pPr lvl="1">
              <a:lnSpc>
                <a:spcPct val="90000"/>
              </a:lnSpc>
            </a:pPr>
            <a:endParaRPr lang="en-US" altLang="en-US" sz="800"/>
          </a:p>
          <a:p>
            <a:pPr lvl="1">
              <a:lnSpc>
                <a:spcPct val="90000"/>
              </a:lnSpc>
            </a:pPr>
            <a:endParaRPr lang="en-US" altLang="en-US" sz="800"/>
          </a:p>
          <a:p>
            <a:pPr lvl="1">
              <a:lnSpc>
                <a:spcPct val="90000"/>
              </a:lnSpc>
            </a:pPr>
            <a:r>
              <a:rPr lang="en-US" altLang="en-US"/>
              <a:t>The difference between a confined space and a permit-required confined space</a:t>
            </a:r>
          </a:p>
          <a:p>
            <a:pPr lvl="1">
              <a:lnSpc>
                <a:spcPct val="90000"/>
              </a:lnSpc>
            </a:pPr>
            <a:endParaRPr lang="en-US" altLang="en-US" sz="800"/>
          </a:p>
          <a:p>
            <a:pPr lvl="1">
              <a:lnSpc>
                <a:spcPct val="90000"/>
              </a:lnSpc>
            </a:pPr>
            <a:endParaRPr lang="en-US" altLang="en-US" sz="800"/>
          </a:p>
          <a:p>
            <a:pPr lvl="1">
              <a:lnSpc>
                <a:spcPct val="90000"/>
              </a:lnSpc>
            </a:pPr>
            <a:r>
              <a:rPr lang="en-US" altLang="en-US"/>
              <a:t>How to determine if a hazard exists within the confined space</a:t>
            </a:r>
          </a:p>
          <a:p>
            <a:pPr lvl="1">
              <a:lnSpc>
                <a:spcPct val="90000"/>
              </a:lnSpc>
            </a:pPr>
            <a:endParaRPr lang="en-US" altLang="en-US" sz="800"/>
          </a:p>
          <a:p>
            <a:pPr lvl="1">
              <a:lnSpc>
                <a:spcPct val="90000"/>
              </a:lnSpc>
            </a:pPr>
            <a:endParaRPr lang="en-US" altLang="en-US" sz="800"/>
          </a:p>
          <a:p>
            <a:pPr lvl="1">
              <a:lnSpc>
                <a:spcPct val="90000"/>
              </a:lnSpc>
            </a:pPr>
            <a:r>
              <a:rPr lang="en-US" altLang="en-US"/>
              <a:t>Responsibilities for the entrant, attendant and entry supervisor</a:t>
            </a:r>
          </a:p>
          <a:p>
            <a:pPr lvl="1">
              <a:lnSpc>
                <a:spcPct val="90000"/>
              </a:lnSpc>
            </a:pPr>
            <a:endParaRPr lang="en-US" altLang="en-US" sz="800"/>
          </a:p>
          <a:p>
            <a:pPr lvl="1">
              <a:lnSpc>
                <a:spcPct val="90000"/>
              </a:lnSpc>
            </a:pPr>
            <a:endParaRPr lang="en-US" altLang="en-US" sz="800"/>
          </a:p>
          <a:p>
            <a:pPr lvl="1">
              <a:lnSpc>
                <a:spcPct val="90000"/>
              </a:lnSpc>
            </a:pPr>
            <a:r>
              <a:rPr lang="en-US" altLang="en-US"/>
              <a:t>Rescue options</a:t>
            </a:r>
          </a:p>
          <a:p>
            <a:endParaRPr lang="en-US" altLang="en-US"/>
          </a:p>
          <a:p>
            <a:endParaRPr lang="en-US" altLang="en-US"/>
          </a:p>
        </p:txBody>
      </p:sp>
    </p:spTree>
    <p:extLst>
      <p:ext uri="{BB962C8B-B14F-4D97-AF65-F5344CB8AC3E}">
        <p14:creationId xmlns:p14="http://schemas.microsoft.com/office/powerpoint/2010/main" val="41591897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457200"/>
            <a:ext cx="8305800" cy="549275"/>
          </a:xfrm>
        </p:spPr>
        <p:txBody>
          <a:bodyPr/>
          <a:lstStyle/>
          <a:p>
            <a:r>
              <a:rPr lang="en-US" altLang="en-US"/>
              <a:t>Thank You For Attending!</a:t>
            </a:r>
          </a:p>
        </p:txBody>
      </p:sp>
      <p:sp>
        <p:nvSpPr>
          <p:cNvPr id="87043" name="Rectangle 3"/>
          <p:cNvSpPr>
            <a:spLocks noGrp="1" noChangeArrowheads="1"/>
          </p:cNvSpPr>
          <p:nvPr>
            <p:ph type="body" idx="1"/>
          </p:nvPr>
        </p:nvSpPr>
        <p:spPr>
          <a:xfrm>
            <a:off x="1428750" y="1531937"/>
            <a:ext cx="6705600" cy="838200"/>
          </a:xfrm>
        </p:spPr>
        <p:txBody>
          <a:bodyPr>
            <a:normAutofit lnSpcReduction="10000"/>
          </a:bodyPr>
          <a:lstStyle/>
          <a:p>
            <a:pPr algn="ctr">
              <a:buFont typeface="Wingdings" panose="05000000000000000000" pitchFamily="2" charset="2"/>
              <a:buNone/>
            </a:pPr>
            <a:r>
              <a:rPr lang="en-US" altLang="en-US" sz="6000" dirty="0">
                <a:solidFill>
                  <a:srgbClr val="000000"/>
                </a:solidFill>
              </a:rPr>
              <a:t>Final Questions?</a:t>
            </a:r>
            <a:endParaRPr lang="en-US" altLang="en-US" sz="6000" dirty="0"/>
          </a:p>
        </p:txBody>
      </p:sp>
      <p:pic>
        <p:nvPicPr>
          <p:cNvPr id="3" name="Picture 2">
            <a:extLst>
              <a:ext uri="{FF2B5EF4-FFF2-40B4-BE49-F238E27FC236}">
                <a16:creationId xmlns:a16="http://schemas.microsoft.com/office/drawing/2014/main" id="{94D90C4D-6E06-B173-2B37-FAC38A98A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801" y="2629836"/>
            <a:ext cx="4718397" cy="2696227"/>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09600" y="457200"/>
            <a:ext cx="7924800" cy="554038"/>
          </a:xfrm>
        </p:spPr>
        <p:txBody>
          <a:bodyPr/>
          <a:lstStyle/>
          <a:p>
            <a:r>
              <a:rPr lang="en-US" altLang="en-US"/>
              <a:t>Confined Spaces</a:t>
            </a:r>
          </a:p>
        </p:txBody>
      </p:sp>
      <p:sp>
        <p:nvSpPr>
          <p:cNvPr id="13315" name="Content Placeholder 2"/>
          <p:cNvSpPr>
            <a:spLocks noGrp="1"/>
          </p:cNvSpPr>
          <p:nvPr>
            <p:ph idx="1"/>
          </p:nvPr>
        </p:nvSpPr>
        <p:spPr>
          <a:xfrm>
            <a:off x="533400" y="1066800"/>
            <a:ext cx="4724400" cy="4724400"/>
          </a:xfrm>
        </p:spPr>
        <p:txBody>
          <a:bodyPr>
            <a:normAutofit fontScale="92500" lnSpcReduction="10000"/>
          </a:bodyPr>
          <a:lstStyle/>
          <a:p>
            <a:pPr>
              <a:lnSpc>
                <a:spcPct val="150000"/>
              </a:lnSpc>
            </a:pPr>
            <a:r>
              <a:rPr lang="en-US" altLang="en-US"/>
              <a:t>Storage tanks</a:t>
            </a:r>
          </a:p>
          <a:p>
            <a:pPr>
              <a:lnSpc>
                <a:spcPct val="150000"/>
              </a:lnSpc>
            </a:pPr>
            <a:endParaRPr lang="en-US" altLang="en-US" sz="800"/>
          </a:p>
          <a:p>
            <a:pPr>
              <a:lnSpc>
                <a:spcPct val="150000"/>
              </a:lnSpc>
            </a:pPr>
            <a:r>
              <a:rPr lang="en-US" altLang="en-US"/>
              <a:t>Manholes and sewers</a:t>
            </a:r>
          </a:p>
          <a:p>
            <a:pPr>
              <a:lnSpc>
                <a:spcPct val="150000"/>
              </a:lnSpc>
            </a:pPr>
            <a:endParaRPr lang="en-US" altLang="en-US" sz="800"/>
          </a:p>
          <a:p>
            <a:pPr>
              <a:lnSpc>
                <a:spcPct val="150000"/>
              </a:lnSpc>
            </a:pPr>
            <a:r>
              <a:rPr lang="en-US" altLang="en-US"/>
              <a:t>Grain storage bins</a:t>
            </a:r>
          </a:p>
          <a:p>
            <a:pPr>
              <a:lnSpc>
                <a:spcPct val="150000"/>
              </a:lnSpc>
            </a:pPr>
            <a:endParaRPr lang="en-US" altLang="en-US" sz="800"/>
          </a:p>
          <a:p>
            <a:pPr>
              <a:lnSpc>
                <a:spcPct val="150000"/>
              </a:lnSpc>
            </a:pPr>
            <a:r>
              <a:rPr lang="en-US" altLang="en-US"/>
              <a:t>Boilers</a:t>
            </a:r>
          </a:p>
          <a:p>
            <a:pPr>
              <a:lnSpc>
                <a:spcPct val="150000"/>
              </a:lnSpc>
            </a:pPr>
            <a:endParaRPr lang="en-US" altLang="en-US" sz="800"/>
          </a:p>
          <a:p>
            <a:pPr>
              <a:lnSpc>
                <a:spcPct val="150000"/>
              </a:lnSpc>
            </a:pPr>
            <a:r>
              <a:rPr lang="en-US" altLang="en-US"/>
              <a:t>Ducts</a:t>
            </a:r>
          </a:p>
          <a:p>
            <a:pPr>
              <a:lnSpc>
                <a:spcPct val="150000"/>
              </a:lnSpc>
            </a:pPr>
            <a:endParaRPr lang="en-US" altLang="en-US" sz="800"/>
          </a:p>
          <a:p>
            <a:pPr>
              <a:lnSpc>
                <a:spcPct val="150000"/>
              </a:lnSpc>
            </a:pPr>
            <a:r>
              <a:rPr lang="en-US" altLang="en-US"/>
              <a:t>Tank cars</a:t>
            </a:r>
          </a:p>
          <a:p>
            <a:endParaRPr lang="en-US" altLang="en-US"/>
          </a:p>
        </p:txBody>
      </p:sp>
      <p:sp>
        <p:nvSpPr>
          <p:cNvPr id="13316" name="Content Placeholder 4"/>
          <p:cNvSpPr>
            <a:spLocks noGrp="1"/>
          </p:cNvSpPr>
          <p:nvPr>
            <p:ph sz="quarter" idx="10"/>
          </p:nvPr>
        </p:nvSpPr>
        <p:spPr>
          <a:xfrm>
            <a:off x="5562600" y="609600"/>
            <a:ext cx="3048000" cy="304800"/>
          </a:xfrm>
        </p:spPr>
        <p:txBody>
          <a:bodyPr>
            <a:normAutofit fontScale="92500" lnSpcReduction="20000"/>
          </a:bodyPr>
          <a:lstStyle/>
          <a:p>
            <a:r>
              <a:rPr lang="en-US" altLang="en-US" dirty="0"/>
              <a:t>                         1910.146 </a:t>
            </a:r>
          </a:p>
        </p:txBody>
      </p:sp>
      <p:pic>
        <p:nvPicPr>
          <p:cNvPr id="133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505200"/>
            <a:ext cx="3227388"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
          <p:cNvPicPr>
            <a:picLocks noChangeAspect="1"/>
          </p:cNvPicPr>
          <p:nvPr/>
        </p:nvPicPr>
        <p:blipFill>
          <a:blip r:embed="rId4">
            <a:extLst>
              <a:ext uri="{28A0092B-C50C-407E-A947-70E740481C1C}">
                <a14:useLocalDpi xmlns:a14="http://schemas.microsoft.com/office/drawing/2010/main" val="0"/>
              </a:ext>
            </a:extLst>
          </a:blip>
          <a:srcRect l="14104" t="19176" r="17949" b="3027"/>
          <a:stretch>
            <a:fillRect/>
          </a:stretch>
        </p:blipFill>
        <p:spPr bwMode="auto">
          <a:xfrm>
            <a:off x="5867400" y="1395413"/>
            <a:ext cx="18256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019800" y="5651500"/>
            <a:ext cx="1670050" cy="277813"/>
          </a:xfrm>
          <a:prstGeom prst="rect">
            <a:avLst/>
          </a:prstGeom>
        </p:spPr>
        <p:txBody>
          <a:bodyPr wrap="none">
            <a:spAutoFit/>
          </a:bodyPr>
          <a:lstStyle/>
          <a:p>
            <a:pPr>
              <a:defRPr/>
            </a:pPr>
            <a:r>
              <a:rPr lang="en-US" sz="1200" u="none" dirty="0">
                <a:latin typeface="+mj-lt"/>
              </a:rPr>
              <a:t>NCDOL Photo Library</a:t>
            </a:r>
          </a:p>
        </p:txBody>
      </p:sp>
      <p:sp>
        <p:nvSpPr>
          <p:cNvPr id="8" name="Rectangle 7"/>
          <p:cNvSpPr/>
          <p:nvPr/>
        </p:nvSpPr>
        <p:spPr>
          <a:xfrm>
            <a:off x="5945188" y="3124200"/>
            <a:ext cx="1670050"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179154631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09600" y="457200"/>
            <a:ext cx="7924800" cy="554038"/>
          </a:xfrm>
        </p:spPr>
        <p:txBody>
          <a:bodyPr/>
          <a:lstStyle/>
          <a:p>
            <a:r>
              <a:rPr lang="en-US" altLang="en-US"/>
              <a:t>Confined Spaces</a:t>
            </a:r>
          </a:p>
        </p:txBody>
      </p:sp>
      <p:sp>
        <p:nvSpPr>
          <p:cNvPr id="15363" name="Content Placeholder 2"/>
          <p:cNvSpPr>
            <a:spLocks noGrp="1"/>
          </p:cNvSpPr>
          <p:nvPr>
            <p:ph idx="1"/>
          </p:nvPr>
        </p:nvSpPr>
        <p:spPr>
          <a:xfrm>
            <a:off x="533400" y="990600"/>
            <a:ext cx="4724400" cy="4724400"/>
          </a:xfrm>
        </p:spPr>
        <p:txBody>
          <a:bodyPr>
            <a:normAutofit fontScale="92500" lnSpcReduction="20000"/>
          </a:bodyPr>
          <a:lstStyle/>
          <a:p>
            <a:endParaRPr lang="en-US" altLang="en-US" sz="800"/>
          </a:p>
          <a:p>
            <a:pPr>
              <a:lnSpc>
                <a:spcPct val="150000"/>
              </a:lnSpc>
            </a:pPr>
            <a:r>
              <a:rPr lang="en-US" altLang="en-US"/>
              <a:t>Sewers</a:t>
            </a:r>
          </a:p>
          <a:p>
            <a:pPr>
              <a:lnSpc>
                <a:spcPct val="150000"/>
              </a:lnSpc>
            </a:pPr>
            <a:endParaRPr lang="en-US" altLang="en-US" sz="800"/>
          </a:p>
          <a:p>
            <a:pPr>
              <a:lnSpc>
                <a:spcPct val="150000"/>
              </a:lnSpc>
            </a:pPr>
            <a:r>
              <a:rPr lang="en-US" altLang="en-US"/>
              <a:t>Utility vaults</a:t>
            </a:r>
          </a:p>
          <a:p>
            <a:pPr>
              <a:lnSpc>
                <a:spcPct val="150000"/>
              </a:lnSpc>
            </a:pPr>
            <a:endParaRPr lang="en-US" altLang="en-US" sz="800"/>
          </a:p>
          <a:p>
            <a:pPr>
              <a:lnSpc>
                <a:spcPct val="150000"/>
              </a:lnSpc>
            </a:pPr>
            <a:r>
              <a:rPr lang="en-US" altLang="en-US"/>
              <a:t>Pipelines</a:t>
            </a:r>
          </a:p>
          <a:p>
            <a:pPr>
              <a:lnSpc>
                <a:spcPct val="150000"/>
              </a:lnSpc>
            </a:pPr>
            <a:endParaRPr lang="en-US" altLang="en-US" sz="800"/>
          </a:p>
          <a:p>
            <a:pPr>
              <a:lnSpc>
                <a:spcPct val="150000"/>
              </a:lnSpc>
            </a:pPr>
            <a:r>
              <a:rPr lang="en-US" altLang="en-US"/>
              <a:t>Equipment and machinery</a:t>
            </a:r>
          </a:p>
          <a:p>
            <a:pPr>
              <a:lnSpc>
                <a:spcPct val="150000"/>
              </a:lnSpc>
            </a:pPr>
            <a:endParaRPr lang="en-US" altLang="en-US" sz="800"/>
          </a:p>
          <a:p>
            <a:pPr>
              <a:lnSpc>
                <a:spcPct val="150000"/>
              </a:lnSpc>
            </a:pPr>
            <a:r>
              <a:rPr lang="en-US" altLang="en-US"/>
              <a:t>Tunnels</a:t>
            </a:r>
          </a:p>
          <a:p>
            <a:pPr>
              <a:lnSpc>
                <a:spcPct val="150000"/>
              </a:lnSpc>
            </a:pPr>
            <a:endParaRPr lang="en-US" altLang="en-US" sz="800"/>
          </a:p>
          <a:p>
            <a:pPr>
              <a:lnSpc>
                <a:spcPct val="150000"/>
              </a:lnSpc>
            </a:pPr>
            <a:r>
              <a:rPr lang="en-US" altLang="en-US"/>
              <a:t>Open top spaces (&gt;4 feet)</a:t>
            </a:r>
          </a:p>
          <a:p>
            <a:pPr>
              <a:lnSpc>
                <a:spcPct val="150000"/>
              </a:lnSpc>
            </a:pPr>
            <a:endParaRPr lang="en-US" altLang="en-US"/>
          </a:p>
        </p:txBody>
      </p:sp>
      <p:sp>
        <p:nvSpPr>
          <p:cNvPr id="15364" name="Content Placeholder 4"/>
          <p:cNvSpPr>
            <a:spLocks noGrp="1"/>
          </p:cNvSpPr>
          <p:nvPr>
            <p:ph sz="quarter" idx="10"/>
          </p:nvPr>
        </p:nvSpPr>
        <p:spPr>
          <a:xfrm>
            <a:off x="5562600" y="609600"/>
            <a:ext cx="3048000" cy="304800"/>
          </a:xfrm>
        </p:spPr>
        <p:txBody>
          <a:bodyPr>
            <a:normAutofit fontScale="92500" lnSpcReduction="20000"/>
          </a:bodyPr>
          <a:lstStyle/>
          <a:p>
            <a:r>
              <a:rPr lang="en-US" altLang="en-US" dirty="0"/>
              <a:t>                         1910.146</a:t>
            </a:r>
          </a:p>
        </p:txBody>
      </p:sp>
      <p:pic>
        <p:nvPicPr>
          <p:cNvPr id="153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2362200"/>
            <a:ext cx="2909888"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72200" y="5651500"/>
            <a:ext cx="1670050" cy="277813"/>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83477757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33400" y="498475"/>
            <a:ext cx="7924800" cy="492125"/>
          </a:xfrm>
        </p:spPr>
        <p:txBody>
          <a:bodyPr>
            <a:noAutofit/>
          </a:bodyPr>
          <a:lstStyle/>
          <a:p>
            <a:r>
              <a:rPr lang="en-US" altLang="en-US" sz="3200" dirty="0"/>
              <a:t>Permit-Required Confined Space</a:t>
            </a:r>
          </a:p>
        </p:txBody>
      </p:sp>
      <p:sp>
        <p:nvSpPr>
          <p:cNvPr id="21507" name="Content Placeholder 2"/>
          <p:cNvSpPr>
            <a:spLocks noGrp="1"/>
          </p:cNvSpPr>
          <p:nvPr>
            <p:ph idx="1"/>
          </p:nvPr>
        </p:nvSpPr>
        <p:spPr>
          <a:xfrm>
            <a:off x="533400" y="1219200"/>
            <a:ext cx="7924800" cy="4495800"/>
          </a:xfrm>
        </p:spPr>
        <p:txBody>
          <a:bodyPr/>
          <a:lstStyle/>
          <a:p>
            <a:pPr>
              <a:defRPr/>
            </a:pPr>
            <a:r>
              <a:rPr lang="en-US" altLang="en-US" dirty="0"/>
              <a:t>Permit-required confined space (permit space) means a confined space that has one or more of the following characteristics:</a:t>
            </a:r>
          </a:p>
          <a:p>
            <a:pPr>
              <a:defRPr/>
            </a:pPr>
            <a:endParaRPr lang="en-US" altLang="en-US" sz="800" dirty="0"/>
          </a:p>
          <a:p>
            <a:pPr lvl="1">
              <a:defRPr/>
            </a:pPr>
            <a:r>
              <a:rPr lang="en-US" altLang="en-US" dirty="0"/>
              <a:t>Hazardous atmosphere</a:t>
            </a:r>
          </a:p>
          <a:p>
            <a:pPr lvl="1">
              <a:defRPr/>
            </a:pPr>
            <a:endParaRPr lang="en-US" altLang="en-US" sz="800" dirty="0"/>
          </a:p>
          <a:p>
            <a:pPr lvl="1">
              <a:defRPr/>
            </a:pPr>
            <a:r>
              <a:rPr lang="en-US" altLang="en-US" dirty="0"/>
              <a:t>Internal configuration (inwardly converging walls, sloping floors)</a:t>
            </a:r>
          </a:p>
          <a:p>
            <a:pPr lvl="1">
              <a:defRPr/>
            </a:pPr>
            <a:endParaRPr lang="en-US" altLang="en-US" sz="800" dirty="0"/>
          </a:p>
          <a:p>
            <a:pPr lvl="1">
              <a:defRPr/>
            </a:pPr>
            <a:r>
              <a:rPr lang="en-US" altLang="en-US" dirty="0"/>
              <a:t>Engulfment hazard</a:t>
            </a:r>
          </a:p>
          <a:p>
            <a:pPr lvl="1">
              <a:defRPr/>
            </a:pPr>
            <a:endParaRPr lang="en-US" altLang="en-US" sz="800" dirty="0"/>
          </a:p>
          <a:p>
            <a:pPr lvl="1">
              <a:defRPr/>
            </a:pPr>
            <a:r>
              <a:rPr lang="en-US" altLang="en-US" dirty="0"/>
              <a:t>Recognized serious safety</a:t>
            </a:r>
          </a:p>
          <a:p>
            <a:pPr marL="457200" lvl="1" indent="0">
              <a:buFont typeface="Symbol" panose="05050102010706020507" pitchFamily="18" charset="2"/>
              <a:buNone/>
              <a:defRPr/>
            </a:pPr>
            <a:r>
              <a:rPr lang="en-US" altLang="en-US" dirty="0"/>
              <a:t>   or health hazard</a:t>
            </a:r>
          </a:p>
          <a:p>
            <a:pPr>
              <a:defRPr/>
            </a:pPr>
            <a:endParaRPr lang="en-US" altLang="en-US" sz="1800" dirty="0"/>
          </a:p>
        </p:txBody>
      </p:sp>
      <p:sp>
        <p:nvSpPr>
          <p:cNvPr id="17412" name="Content Placeholder 3"/>
          <p:cNvSpPr>
            <a:spLocks noGrp="1"/>
          </p:cNvSpPr>
          <p:nvPr>
            <p:ph sz="quarter" idx="10"/>
          </p:nvPr>
        </p:nvSpPr>
        <p:spPr>
          <a:xfrm>
            <a:off x="7010400" y="609600"/>
            <a:ext cx="1600200" cy="381000"/>
          </a:xfrm>
        </p:spPr>
        <p:txBody>
          <a:bodyPr/>
          <a:lstStyle/>
          <a:p>
            <a:r>
              <a:rPr lang="en-US" altLang="en-US" dirty="0"/>
              <a:t>1910.146(b)</a:t>
            </a:r>
          </a:p>
        </p:txBody>
      </p:sp>
      <p:pic>
        <p:nvPicPr>
          <p:cNvPr id="1741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708400"/>
            <a:ext cx="2514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962400"/>
            <a:ext cx="1857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710363" y="5691188"/>
            <a:ext cx="1671637"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9732508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09600" y="457200"/>
            <a:ext cx="7924800" cy="554038"/>
          </a:xfrm>
        </p:spPr>
        <p:txBody>
          <a:bodyPr/>
          <a:lstStyle/>
          <a:p>
            <a:r>
              <a:rPr lang="en-US" altLang="en-US" dirty="0">
                <a:solidFill>
                  <a:srgbClr val="012447"/>
                </a:solidFill>
              </a:rPr>
              <a:t>Confined Space Hazards</a:t>
            </a:r>
          </a:p>
        </p:txBody>
      </p:sp>
      <p:sp>
        <p:nvSpPr>
          <p:cNvPr id="19459" name="Content Placeholder 2"/>
          <p:cNvSpPr>
            <a:spLocks noGrp="1"/>
          </p:cNvSpPr>
          <p:nvPr>
            <p:ph idx="1"/>
          </p:nvPr>
        </p:nvSpPr>
        <p:spPr>
          <a:xfrm>
            <a:off x="533400" y="1295400"/>
            <a:ext cx="7772400" cy="4724400"/>
          </a:xfrm>
        </p:spPr>
        <p:txBody>
          <a:bodyPr>
            <a:normAutofit lnSpcReduction="10000"/>
          </a:bodyPr>
          <a:lstStyle/>
          <a:p>
            <a:r>
              <a:rPr lang="en-US" altLang="en-US"/>
              <a:t>Oxygen-deficient/enriched atmospheres</a:t>
            </a:r>
          </a:p>
          <a:p>
            <a:endParaRPr lang="en-US" altLang="en-US" sz="800"/>
          </a:p>
          <a:p>
            <a:endParaRPr lang="en-US" altLang="en-US" sz="800"/>
          </a:p>
          <a:p>
            <a:r>
              <a:rPr lang="en-US" altLang="en-US"/>
              <a:t>Flammable atmospheres</a:t>
            </a:r>
          </a:p>
          <a:p>
            <a:endParaRPr lang="en-US" altLang="en-US" sz="800"/>
          </a:p>
          <a:p>
            <a:endParaRPr lang="en-US" altLang="en-US" sz="800"/>
          </a:p>
          <a:p>
            <a:r>
              <a:rPr lang="en-US" altLang="en-US"/>
              <a:t>Toxic atmospheres</a:t>
            </a:r>
          </a:p>
          <a:p>
            <a:endParaRPr lang="en-US" altLang="en-US" sz="800"/>
          </a:p>
          <a:p>
            <a:endParaRPr lang="en-US" altLang="en-US" sz="800"/>
          </a:p>
          <a:p>
            <a:r>
              <a:rPr lang="en-US" altLang="en-US"/>
              <a:t>General/physical (noise, entrapment, engulfment, temperature)</a:t>
            </a:r>
          </a:p>
          <a:p>
            <a:endParaRPr lang="en-US" altLang="en-US" sz="800"/>
          </a:p>
          <a:p>
            <a:endParaRPr lang="en-US" altLang="en-US" sz="800"/>
          </a:p>
          <a:p>
            <a:r>
              <a:rPr lang="en-US" altLang="en-US"/>
              <a:t>Mechanical (moving parts)</a:t>
            </a:r>
          </a:p>
          <a:p>
            <a:endParaRPr lang="en-US" altLang="en-US" sz="800"/>
          </a:p>
          <a:p>
            <a:endParaRPr lang="en-US" altLang="en-US" sz="800"/>
          </a:p>
          <a:p>
            <a:r>
              <a:rPr lang="en-US" altLang="en-US"/>
              <a:t>Electrical</a:t>
            </a:r>
          </a:p>
        </p:txBody>
      </p:sp>
      <p:pic>
        <p:nvPicPr>
          <p:cNvPr id="194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203700"/>
            <a:ext cx="1169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759575" y="3881438"/>
            <a:ext cx="1671638"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371848245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09600" y="371960"/>
            <a:ext cx="8077200" cy="847240"/>
          </a:xfrm>
        </p:spPr>
        <p:txBody>
          <a:bodyPr/>
          <a:lstStyle/>
          <a:p>
            <a:r>
              <a:rPr lang="en-US" altLang="en-US" dirty="0"/>
              <a:t>Controlling Confined Space Hazards</a:t>
            </a:r>
          </a:p>
        </p:txBody>
      </p:sp>
      <p:sp>
        <p:nvSpPr>
          <p:cNvPr id="3" name="Content Placeholder 2"/>
          <p:cNvSpPr>
            <a:spLocks noGrp="1"/>
          </p:cNvSpPr>
          <p:nvPr>
            <p:ph idx="1"/>
          </p:nvPr>
        </p:nvSpPr>
        <p:spPr>
          <a:xfrm>
            <a:off x="533400" y="1219200"/>
            <a:ext cx="8001000" cy="4724400"/>
          </a:xfrm>
        </p:spPr>
        <p:txBody>
          <a:bodyPr/>
          <a:lstStyle/>
          <a:p>
            <a:pPr marL="228600" indent="-228600">
              <a:defRPr/>
            </a:pPr>
            <a:r>
              <a:rPr lang="en-US" dirty="0"/>
              <a:t> Locking out moving parts</a:t>
            </a:r>
          </a:p>
          <a:p>
            <a:pPr marL="228600" indent="-228600">
              <a:defRPr/>
            </a:pPr>
            <a:endParaRPr lang="en-US" sz="800" dirty="0"/>
          </a:p>
          <a:p>
            <a:pPr marL="228600" indent="-228600">
              <a:defRPr/>
            </a:pPr>
            <a:endParaRPr lang="en-US" sz="800" dirty="0"/>
          </a:p>
          <a:p>
            <a:pPr marL="228600" indent="-228600">
              <a:defRPr/>
            </a:pPr>
            <a:r>
              <a:rPr lang="en-US" dirty="0"/>
              <a:t> De-energizing electrical parts or wiring</a:t>
            </a:r>
          </a:p>
          <a:p>
            <a:pPr marL="228600" indent="-228600">
              <a:defRPr/>
            </a:pPr>
            <a:endParaRPr lang="en-US" sz="800" dirty="0"/>
          </a:p>
          <a:p>
            <a:pPr marL="228600" indent="-228600">
              <a:defRPr/>
            </a:pPr>
            <a:endParaRPr lang="en-US" sz="800" dirty="0"/>
          </a:p>
          <a:p>
            <a:pPr marL="228600" indent="-228600">
              <a:defRPr/>
            </a:pPr>
            <a:r>
              <a:rPr lang="en-US" dirty="0"/>
              <a:t> Blocking (blanking) steam pipes and product</a:t>
            </a:r>
          </a:p>
          <a:p>
            <a:pPr marL="0" indent="0">
              <a:buFont typeface="Wingdings" panose="05000000000000000000" pitchFamily="2" charset="2"/>
              <a:buNone/>
              <a:defRPr/>
            </a:pPr>
            <a:r>
              <a:rPr lang="en-US" dirty="0"/>
              <a:t>    in-feeding pipes</a:t>
            </a:r>
          </a:p>
          <a:p>
            <a:pPr marL="228600" indent="-228600">
              <a:defRPr/>
            </a:pPr>
            <a:endParaRPr lang="en-US" sz="800" dirty="0"/>
          </a:p>
          <a:p>
            <a:pPr marL="228600" indent="-228600">
              <a:defRPr/>
            </a:pPr>
            <a:endParaRPr lang="en-US" sz="800" dirty="0"/>
          </a:p>
          <a:p>
            <a:pPr marL="228600" indent="-228600">
              <a:defRPr/>
            </a:pPr>
            <a:r>
              <a:rPr lang="en-US" dirty="0"/>
              <a:t> Draining or pumping out liquid contents</a:t>
            </a:r>
          </a:p>
          <a:p>
            <a:pPr marL="228600" indent="-228600">
              <a:defRPr/>
            </a:pPr>
            <a:endParaRPr lang="en-US" sz="800" dirty="0"/>
          </a:p>
          <a:p>
            <a:pPr marL="228600" indent="-228600">
              <a:defRPr/>
            </a:pPr>
            <a:endParaRPr lang="en-US" sz="800" dirty="0"/>
          </a:p>
          <a:p>
            <a:pPr marL="228600" indent="-228600">
              <a:defRPr/>
            </a:pPr>
            <a:r>
              <a:rPr lang="en-US" dirty="0"/>
              <a:t> Air monitoring and ventilating</a:t>
            </a:r>
          </a:p>
          <a:p>
            <a:pPr>
              <a:defRPr/>
            </a:pPr>
            <a:endParaRPr lang="en-US" dirty="0"/>
          </a:p>
        </p:txBody>
      </p:sp>
      <p:pic>
        <p:nvPicPr>
          <p:cNvPr id="21508" name="Picture 4"/>
          <p:cNvPicPr>
            <a:picLocks noChangeAspect="1"/>
          </p:cNvPicPr>
          <p:nvPr/>
        </p:nvPicPr>
        <p:blipFill>
          <a:blip r:embed="rId3">
            <a:extLst>
              <a:ext uri="{28A0092B-C50C-407E-A947-70E740481C1C}">
                <a14:useLocalDpi xmlns:a14="http://schemas.microsoft.com/office/drawing/2010/main" val="0"/>
              </a:ext>
            </a:extLst>
          </a:blip>
          <a:srcRect t="21349" r="34335" b="47191"/>
          <a:stretch>
            <a:fillRect/>
          </a:stretch>
        </p:blipFill>
        <p:spPr bwMode="auto">
          <a:xfrm>
            <a:off x="6491288" y="4287838"/>
            <a:ext cx="196691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38925" y="5664200"/>
            <a:ext cx="1671638" cy="277813"/>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552976190"/>
      </p:ext>
    </p:extLst>
  </p:cSld>
  <p:clrMapOvr>
    <a:masterClrMapping/>
  </p:clrMapOvr>
  <p:transition/>
</p:sld>
</file>

<file path=ppt/theme/theme1.xml><?xml version="1.0" encoding="utf-8"?>
<a:theme xmlns:a="http://schemas.openxmlformats.org/drawingml/2006/main" name="Office Theme">
  <a:themeElements>
    <a:clrScheme name="NCDOL 2025-Farley">
      <a:dk1>
        <a:srgbClr val="000000"/>
      </a:dk1>
      <a:lt1>
        <a:sysClr val="window" lastClr="FFFFFF"/>
      </a:lt1>
      <a:dk2>
        <a:srgbClr val="7F7F7F"/>
      </a:dk2>
      <a:lt2>
        <a:srgbClr val="E7E6E6"/>
      </a:lt2>
      <a:accent1>
        <a:srgbClr val="102447"/>
      </a:accent1>
      <a:accent2>
        <a:srgbClr val="00814A"/>
      </a:accent2>
      <a:accent3>
        <a:srgbClr val="A70D15"/>
      </a:accent3>
      <a:accent4>
        <a:srgbClr val="FABE00"/>
      </a:accent4>
      <a:accent5>
        <a:srgbClr val="5283D8"/>
      </a:accent5>
      <a:accent6>
        <a:srgbClr val="70AD47"/>
      </a:accent6>
      <a:hlink>
        <a:srgbClr val="234F9D"/>
      </a:hlink>
      <a:folHlink>
        <a:srgbClr val="7D090F"/>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ternal-Public STD PPT template-4.potx  -  Read-Only" id="{1792736E-40D6-48DC-8481-B6148C192018}" vid="{987325D1-C413-4405-B07D-29E194FD3A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External-Public STD PPT template-4</Template>
  <TotalTime>17</TotalTime>
  <Words>1745</Words>
  <Application>Microsoft Office PowerPoint</Application>
  <PresentationFormat>On-screen Show (4:3)</PresentationFormat>
  <Paragraphs>530</Paragraphs>
  <Slides>47</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Aptos</vt:lpstr>
      <vt:lpstr>Arial</vt:lpstr>
      <vt:lpstr>Avenir Next LT Pro</vt:lpstr>
      <vt:lpstr>Avenir Next LT Pro Demi</vt:lpstr>
      <vt:lpstr>Avenir Next LT Pro Light</vt:lpstr>
      <vt:lpstr>Symbol</vt:lpstr>
      <vt:lpstr>Wingdings</vt:lpstr>
      <vt:lpstr>Office Theme</vt:lpstr>
      <vt:lpstr>Confined Spaces</vt:lpstr>
      <vt:lpstr>Objectives</vt:lpstr>
      <vt:lpstr>Confined Spaces</vt:lpstr>
      <vt:lpstr>Definition of Confined Space </vt:lpstr>
      <vt:lpstr>Confined Spaces</vt:lpstr>
      <vt:lpstr>Confined Spaces</vt:lpstr>
      <vt:lpstr>Permit-Required Confined Space</vt:lpstr>
      <vt:lpstr>Confined Space Hazards</vt:lpstr>
      <vt:lpstr>Controlling Confined Space Hazards</vt:lpstr>
      <vt:lpstr>Permit Space Entry</vt:lpstr>
      <vt:lpstr>Permit Space Non-Entry</vt:lpstr>
      <vt:lpstr>Written Permit Space Program</vt:lpstr>
      <vt:lpstr>Written Permit Space Program</vt:lpstr>
      <vt:lpstr>Written Permit Space Program      </vt:lpstr>
      <vt:lpstr>Confined Space Entry Hierarchy</vt:lpstr>
      <vt:lpstr>Alternate Entry Requirements</vt:lpstr>
      <vt:lpstr>Permit System </vt:lpstr>
      <vt:lpstr>Entry Permit     </vt:lpstr>
      <vt:lpstr>Entry Permit     </vt:lpstr>
      <vt:lpstr>Air Monitoring and Ventilation</vt:lpstr>
      <vt:lpstr>Air Monitoring and Ventilation</vt:lpstr>
      <vt:lpstr>Duties Assigned</vt:lpstr>
      <vt:lpstr>Authorized Entrant</vt:lpstr>
      <vt:lpstr>Attendants</vt:lpstr>
      <vt:lpstr>Attendants</vt:lpstr>
      <vt:lpstr>Entry Supervisors</vt:lpstr>
      <vt:lpstr>Training</vt:lpstr>
      <vt:lpstr>Rescue and Emergency Services    </vt:lpstr>
      <vt:lpstr>Rescue and Emergency Services </vt:lpstr>
      <vt:lpstr>Rescue and Emergency Services </vt:lpstr>
      <vt:lpstr>Rescue and Emergency Services </vt:lpstr>
      <vt:lpstr>Additional Information</vt:lpstr>
      <vt:lpstr>Permit Space Decision Making Tool</vt:lpstr>
      <vt:lpstr>Confined Spaces</vt:lpstr>
      <vt:lpstr>Is this a Confined Space?</vt:lpstr>
      <vt:lpstr>Is this a Confined Space?</vt:lpstr>
      <vt:lpstr>Is this a Confined Space?</vt:lpstr>
      <vt:lpstr>Is this a Confined Space?</vt:lpstr>
      <vt:lpstr>Is this a Confined Space?</vt:lpstr>
      <vt:lpstr>Is this a Confined Space?</vt:lpstr>
      <vt:lpstr>Is this a Confined Space?</vt:lpstr>
      <vt:lpstr>Is this a Confined Space?</vt:lpstr>
      <vt:lpstr>Is this a Confined Space?</vt:lpstr>
      <vt:lpstr>Is this a Confined Space?</vt:lpstr>
      <vt:lpstr>Is this a Confined Space?</vt:lpstr>
      <vt:lpstr>Summary</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Lagoe, Wanda</dc:creator>
  <cp:lastModifiedBy>Lagoe, Wanda</cp:lastModifiedBy>
  <cp:revision>4</cp:revision>
  <dcterms:created xsi:type="dcterms:W3CDTF">2025-06-17T12:32:10Z</dcterms:created>
  <dcterms:modified xsi:type="dcterms:W3CDTF">2026-04-01T18:46:43Z</dcterms:modified>
</cp:coreProperties>
</file>