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342" r:id="rId2"/>
    <p:sldId id="338" r:id="rId3"/>
    <p:sldId id="344" r:id="rId4"/>
    <p:sldId id="345" r:id="rId5"/>
    <p:sldId id="346" r:id="rId6"/>
    <p:sldId id="347" r:id="rId7"/>
    <p:sldId id="348" r:id="rId8"/>
    <p:sldId id="349" r:id="rId9"/>
    <p:sldId id="350" r:id="rId10"/>
    <p:sldId id="508" r:id="rId11"/>
    <p:sldId id="351" r:id="rId12"/>
    <p:sldId id="352" r:id="rId13"/>
    <p:sldId id="353" r:id="rId14"/>
    <p:sldId id="354"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400" r:id="rId60"/>
    <p:sldId id="401" r:id="rId61"/>
    <p:sldId id="402" r:id="rId62"/>
    <p:sldId id="403" r:id="rId63"/>
    <p:sldId id="404" r:id="rId64"/>
    <p:sldId id="405" r:id="rId65"/>
    <p:sldId id="406" r:id="rId66"/>
    <p:sldId id="407" r:id="rId67"/>
    <p:sldId id="408" r:id="rId68"/>
    <p:sldId id="409" r:id="rId69"/>
    <p:sldId id="410" r:id="rId70"/>
    <p:sldId id="411" r:id="rId71"/>
    <p:sldId id="412" r:id="rId72"/>
    <p:sldId id="413" r:id="rId73"/>
    <p:sldId id="414" r:id="rId74"/>
    <p:sldId id="415" r:id="rId75"/>
    <p:sldId id="416" r:id="rId76"/>
    <p:sldId id="417" r:id="rId77"/>
    <p:sldId id="332" r:id="rId78"/>
    <p:sldId id="341"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447"/>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39922-787C-4F79-9AFA-A06FB7485119}" v="1" dt="2025-06-18T17:41:01.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5528" autoAdjust="0"/>
  </p:normalViewPr>
  <p:slideViewPr>
    <p:cSldViewPr snapToGrid="0">
      <p:cViewPr varScale="1">
        <p:scale>
          <a:sx n="57" d="100"/>
          <a:sy n="57" d="100"/>
        </p:scale>
        <p:origin x="1954" y="43"/>
      </p:cViewPr>
      <p:guideLst/>
    </p:cSldViewPr>
  </p:slideViewPr>
  <p:notesTextViewPr>
    <p:cViewPr>
      <p:scale>
        <a:sx n="1" d="1"/>
        <a:sy n="1" d="1"/>
      </p:scale>
      <p:origin x="0" y="0"/>
    </p:cViewPr>
  </p:notesTextViewPr>
  <p:notesViewPr>
    <p:cSldViewPr snapToGrid="0">
      <p:cViewPr varScale="1">
        <p:scale>
          <a:sx n="50" d="100"/>
          <a:sy n="50" d="100"/>
        </p:scale>
        <p:origin x="3106"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4/1/2026</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4/1/2026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E2C77D23-D37B-4328-9C7F-B4722B6C8063}" type="slidenum">
              <a:rPr lang="en-US" altLang="en-US" sz="1000" u="none" smtClean="0"/>
              <a:pPr/>
              <a:t>1</a:t>
            </a:fld>
            <a:endParaRPr lang="en-US" altLang="en-US" sz="1000" u="none"/>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venir Next LT Pro" panose="020B0504020202020204" pitchFamily="34" charset="0"/>
              </a:rPr>
              <a:t>Revised 06/2025</a:t>
            </a:r>
          </a:p>
          <a:p>
            <a:endParaRPr lang="en-US" altLang="en-US" dirty="0">
              <a:latin typeface="Avenir Next LT Pro" panose="020B0504020202020204" pitchFamily="34" charset="0"/>
            </a:endParaRPr>
          </a:p>
          <a:p>
            <a:r>
              <a:rPr lang="en-US" altLang="en-US" dirty="0">
                <a:latin typeface="Avenir Next LT Pro" panose="020B05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venir Next LT Pro" panose="020B0504020202020204" pitchFamily="34" charset="0"/>
            </a:endParaRPr>
          </a:p>
          <a:p>
            <a:r>
              <a:rPr lang="en-US" altLang="en-US" dirty="0">
                <a:latin typeface="Avenir Next LT Pro" panose="020B05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venir Next LT Pro" panose="020B0504020202020204" pitchFamily="34" charset="0"/>
            </a:endParaRPr>
          </a:p>
          <a:p>
            <a:r>
              <a:rPr lang="en-US" altLang="en-US" dirty="0">
                <a:latin typeface="Avenir Next LT Pro" panose="020B05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venir Next LT Pro" panose="020B0504020202020204" pitchFamily="34" charset="0"/>
            </a:endParaRPr>
          </a:p>
        </p:txBody>
      </p:sp>
    </p:spTree>
    <p:extLst>
      <p:ext uri="{BB962C8B-B14F-4D97-AF65-F5344CB8AC3E}">
        <p14:creationId xmlns:p14="http://schemas.microsoft.com/office/powerpoint/2010/main" val="516118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US" sz="1000" b="1" i="0" kern="1200" dirty="0">
                <a:solidFill>
                  <a:schemeClr val="tx1"/>
                </a:solidFill>
                <a:effectLst/>
                <a:latin typeface="Avenir Next LT Pro" panose="020B0504020202020204" pitchFamily="34" charset="0"/>
                <a:ea typeface="+mn-ea"/>
                <a:cs typeface="+mn-cs"/>
              </a:rPr>
            </a:br>
            <a:endParaRPr lang="en-US" altLang="en-US" dirty="0">
              <a:latin typeface="Avenir Next LT Pro" panose="020B05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FE38E47C-C37B-46EC-BBFD-E2760C5551FE}" type="slidenum">
              <a:rPr lang="en-US" altLang="en-US" sz="1000" u="none" smtClean="0"/>
              <a:pPr/>
              <a:t>10</a:t>
            </a:fld>
            <a:endParaRPr lang="en-US" altLang="en-US" sz="1000" u="none"/>
          </a:p>
        </p:txBody>
      </p:sp>
    </p:spTree>
    <p:extLst>
      <p:ext uri="{BB962C8B-B14F-4D97-AF65-F5344CB8AC3E}">
        <p14:creationId xmlns:p14="http://schemas.microsoft.com/office/powerpoint/2010/main" val="44710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159A0CE5-5A1B-4644-9AC5-61B2C87E4272}" type="slidenum">
              <a:rPr lang="en-US" altLang="en-US" sz="1000" u="none" smtClean="0"/>
              <a:pPr/>
              <a:t>11</a:t>
            </a:fld>
            <a:endParaRPr lang="en-US" altLang="en-US" sz="1000" u="none"/>
          </a:p>
        </p:txBody>
      </p:sp>
    </p:spTree>
    <p:extLst>
      <p:ext uri="{BB962C8B-B14F-4D97-AF65-F5344CB8AC3E}">
        <p14:creationId xmlns:p14="http://schemas.microsoft.com/office/powerpoint/2010/main" val="201206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85D00237-F218-4056-BD45-60FA4BC19F5C}" type="slidenum">
              <a:rPr lang="en-US" altLang="en-US" sz="1000" u="none" smtClean="0"/>
              <a:pPr/>
              <a:t>12</a:t>
            </a:fld>
            <a:endParaRPr lang="en-US" altLang="en-US" sz="1000" u="none"/>
          </a:p>
        </p:txBody>
      </p:sp>
    </p:spTree>
    <p:extLst>
      <p:ext uri="{BB962C8B-B14F-4D97-AF65-F5344CB8AC3E}">
        <p14:creationId xmlns:p14="http://schemas.microsoft.com/office/powerpoint/2010/main" val="272320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2310E09B-0E93-4F39-ACCA-684D0C36B141}" type="slidenum">
              <a:rPr lang="en-US" altLang="en-US" sz="1000" u="none" smtClean="0"/>
              <a:pPr/>
              <a:t>13</a:t>
            </a:fld>
            <a:endParaRPr lang="en-US" altLang="en-US" sz="1000" u="none"/>
          </a:p>
        </p:txBody>
      </p:sp>
    </p:spTree>
    <p:extLst>
      <p:ext uri="{BB962C8B-B14F-4D97-AF65-F5344CB8AC3E}">
        <p14:creationId xmlns:p14="http://schemas.microsoft.com/office/powerpoint/2010/main" val="223052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48C65874-145C-4908-A524-5415B4A94CB8}" type="slidenum">
              <a:rPr lang="en-US" altLang="en-US" sz="1000" u="none" smtClean="0"/>
              <a:pPr/>
              <a:t>14</a:t>
            </a:fld>
            <a:endParaRPr lang="en-US" altLang="en-US" sz="1000" u="none"/>
          </a:p>
        </p:txBody>
      </p:sp>
    </p:spTree>
    <p:extLst>
      <p:ext uri="{BB962C8B-B14F-4D97-AF65-F5344CB8AC3E}">
        <p14:creationId xmlns:p14="http://schemas.microsoft.com/office/powerpoint/2010/main" val="67166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821CE63F-27A9-4C18-99A9-6958E9DBF973}" type="slidenum">
              <a:rPr lang="en-US" altLang="en-US" sz="1000" u="none" smtClean="0"/>
              <a:pPr/>
              <a:t>15</a:t>
            </a:fld>
            <a:endParaRPr lang="en-US" altLang="en-US" sz="1000" u="none"/>
          </a:p>
        </p:txBody>
      </p:sp>
    </p:spTree>
    <p:extLst>
      <p:ext uri="{BB962C8B-B14F-4D97-AF65-F5344CB8AC3E}">
        <p14:creationId xmlns:p14="http://schemas.microsoft.com/office/powerpoint/2010/main" val="212624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CF2886A0-936B-4318-B3B3-7E69883B5A74}" type="slidenum">
              <a:rPr lang="en-US" altLang="en-US" sz="1000" u="none" smtClean="0"/>
              <a:pPr/>
              <a:t>16</a:t>
            </a:fld>
            <a:endParaRPr lang="en-US" altLang="en-US" sz="1000" u="none"/>
          </a:p>
        </p:txBody>
      </p:sp>
    </p:spTree>
    <p:extLst>
      <p:ext uri="{BB962C8B-B14F-4D97-AF65-F5344CB8AC3E}">
        <p14:creationId xmlns:p14="http://schemas.microsoft.com/office/powerpoint/2010/main" val="3534282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C6DE2180-6018-496B-9241-2E3C67D55412}" type="slidenum">
              <a:rPr lang="en-US" altLang="en-US" sz="1000" u="none" smtClean="0"/>
              <a:pPr/>
              <a:t>17</a:t>
            </a:fld>
            <a:endParaRPr lang="en-US" altLang="en-US" sz="1000" u="none"/>
          </a:p>
        </p:txBody>
      </p:sp>
    </p:spTree>
    <p:extLst>
      <p:ext uri="{BB962C8B-B14F-4D97-AF65-F5344CB8AC3E}">
        <p14:creationId xmlns:p14="http://schemas.microsoft.com/office/powerpoint/2010/main" val="3652254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30126" indent="-230126">
              <a:defRPr/>
            </a:pPr>
            <a:endParaRPr lang="en-US" dirty="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A437E61-8ED7-4349-A9DC-4DFA86713D78}" type="slidenum">
              <a:rPr lang="en-US" altLang="en-US" sz="1000" u="none" smtClean="0"/>
              <a:pPr/>
              <a:t>18</a:t>
            </a:fld>
            <a:endParaRPr lang="en-US" altLang="en-US" sz="1000" u="none"/>
          </a:p>
        </p:txBody>
      </p:sp>
    </p:spTree>
    <p:extLst>
      <p:ext uri="{BB962C8B-B14F-4D97-AF65-F5344CB8AC3E}">
        <p14:creationId xmlns:p14="http://schemas.microsoft.com/office/powerpoint/2010/main" val="278532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a:defRPr/>
            </a:pPr>
            <a:endParaRPr lang="en-US" altLang="en-US" dirty="0">
              <a:latin typeface="Avenir Next LT Pro" panose="020B05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8D2A35A7-3DDD-4E5E-8DB5-C3E17818C80D}" type="slidenum">
              <a:rPr lang="en-US" altLang="en-US" sz="1000" u="none" smtClean="0"/>
              <a:pPr/>
              <a:t>19</a:t>
            </a:fld>
            <a:endParaRPr lang="en-US" altLang="en-US" sz="1000" u="none"/>
          </a:p>
        </p:txBody>
      </p:sp>
    </p:spTree>
    <p:extLst>
      <p:ext uri="{BB962C8B-B14F-4D97-AF65-F5344CB8AC3E}">
        <p14:creationId xmlns:p14="http://schemas.microsoft.com/office/powerpoint/2010/main" val="1078601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78C46D5-CF1F-49B0-91F9-3E697F14BF35}" type="slidenum">
              <a:rPr lang="en-US" altLang="en-US" sz="1000" u="none" smtClean="0"/>
              <a:pPr/>
              <a:t>2</a:t>
            </a:fld>
            <a:endParaRPr lang="en-US" altLang="en-US" sz="1000" u="none"/>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Tree>
    <p:extLst>
      <p:ext uri="{BB962C8B-B14F-4D97-AF65-F5344CB8AC3E}">
        <p14:creationId xmlns:p14="http://schemas.microsoft.com/office/powerpoint/2010/main" val="485636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36711339-77C5-4810-9756-8980419EF346}" type="slidenum">
              <a:rPr lang="en-US" altLang="en-US" sz="1000" u="none" smtClean="0"/>
              <a:pPr/>
              <a:t>20</a:t>
            </a:fld>
            <a:endParaRPr lang="en-US" altLang="en-US" sz="1000" u="none"/>
          </a:p>
        </p:txBody>
      </p:sp>
    </p:spTree>
    <p:extLst>
      <p:ext uri="{BB962C8B-B14F-4D97-AF65-F5344CB8AC3E}">
        <p14:creationId xmlns:p14="http://schemas.microsoft.com/office/powerpoint/2010/main" val="406908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9C3F1298-5834-4CC3-94D0-FE9F87EE5654}" type="slidenum">
              <a:rPr lang="en-US" altLang="en-US" sz="1000" u="none" smtClean="0"/>
              <a:pPr/>
              <a:t>21</a:t>
            </a:fld>
            <a:endParaRPr lang="en-US" altLang="en-US" sz="1000" u="none"/>
          </a:p>
        </p:txBody>
      </p:sp>
    </p:spTree>
    <p:extLst>
      <p:ext uri="{BB962C8B-B14F-4D97-AF65-F5344CB8AC3E}">
        <p14:creationId xmlns:p14="http://schemas.microsoft.com/office/powerpoint/2010/main" val="38828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BF06378F-F118-42F3-9AE1-C3079996DFE2}" type="slidenum">
              <a:rPr lang="en-US" altLang="en-US" sz="1000" u="none" smtClean="0"/>
              <a:pPr/>
              <a:t>22</a:t>
            </a:fld>
            <a:endParaRPr lang="en-US" altLang="en-US" sz="1000" u="none"/>
          </a:p>
        </p:txBody>
      </p:sp>
    </p:spTree>
    <p:extLst>
      <p:ext uri="{BB962C8B-B14F-4D97-AF65-F5344CB8AC3E}">
        <p14:creationId xmlns:p14="http://schemas.microsoft.com/office/powerpoint/2010/main" val="257453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venir Next LT Pro" panose="020B05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3465E4F1-9731-4691-833E-0D3EF646580A}" type="slidenum">
              <a:rPr lang="en-US" altLang="en-US" sz="1000" u="none" smtClean="0"/>
              <a:pPr/>
              <a:t>23</a:t>
            </a:fld>
            <a:endParaRPr lang="en-US" altLang="en-US" sz="1000" u="none"/>
          </a:p>
        </p:txBody>
      </p:sp>
    </p:spTree>
    <p:extLst>
      <p:ext uri="{BB962C8B-B14F-4D97-AF65-F5344CB8AC3E}">
        <p14:creationId xmlns:p14="http://schemas.microsoft.com/office/powerpoint/2010/main" val="1386626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CCD18692-9BFD-41F6-AB48-A25F57A27CDC}" type="slidenum">
              <a:rPr lang="en-US" altLang="en-US" sz="1000" u="none" smtClean="0"/>
              <a:pPr/>
              <a:t>24</a:t>
            </a:fld>
            <a:endParaRPr lang="en-US" altLang="en-US" sz="1000" u="none"/>
          </a:p>
        </p:txBody>
      </p:sp>
    </p:spTree>
    <p:extLst>
      <p:ext uri="{BB962C8B-B14F-4D97-AF65-F5344CB8AC3E}">
        <p14:creationId xmlns:p14="http://schemas.microsoft.com/office/powerpoint/2010/main" val="2778941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venir Next LT Pro" panose="020B05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E31CBBCD-9AB1-4FE6-88BD-75DD9A360EF3}" type="slidenum">
              <a:rPr lang="en-US" altLang="en-US" sz="1000" u="none" smtClean="0"/>
              <a:pPr/>
              <a:t>25</a:t>
            </a:fld>
            <a:endParaRPr lang="en-US" altLang="en-US" sz="1000" u="none"/>
          </a:p>
        </p:txBody>
      </p:sp>
    </p:spTree>
    <p:extLst>
      <p:ext uri="{BB962C8B-B14F-4D97-AF65-F5344CB8AC3E}">
        <p14:creationId xmlns:p14="http://schemas.microsoft.com/office/powerpoint/2010/main" val="2577497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6C851535-E137-4F41-83F8-8171A98BD51F}" type="slidenum">
              <a:rPr lang="en-US" altLang="en-US" sz="1000" u="none" smtClean="0"/>
              <a:pPr/>
              <a:t>26</a:t>
            </a:fld>
            <a:endParaRPr lang="en-US" altLang="en-US" sz="1000" u="none"/>
          </a:p>
        </p:txBody>
      </p:sp>
    </p:spTree>
    <p:extLst>
      <p:ext uri="{BB962C8B-B14F-4D97-AF65-F5344CB8AC3E}">
        <p14:creationId xmlns:p14="http://schemas.microsoft.com/office/powerpoint/2010/main" val="1482472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D2205F66-610E-436D-B5DF-B1584BCDB6CD}" type="slidenum">
              <a:rPr lang="en-US" altLang="en-US" sz="1000" u="none" smtClean="0"/>
              <a:pPr/>
              <a:t>27</a:t>
            </a:fld>
            <a:endParaRPr lang="en-US" altLang="en-US" sz="1000" u="none"/>
          </a:p>
        </p:txBody>
      </p:sp>
    </p:spTree>
    <p:extLst>
      <p:ext uri="{BB962C8B-B14F-4D97-AF65-F5344CB8AC3E}">
        <p14:creationId xmlns:p14="http://schemas.microsoft.com/office/powerpoint/2010/main" val="2088200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D61CD1C1-0C90-47F0-AE3F-3F0379071C41}" type="slidenum">
              <a:rPr lang="en-US" altLang="en-US" sz="1000" u="none" smtClean="0"/>
              <a:pPr/>
              <a:t>28</a:t>
            </a:fld>
            <a:endParaRPr lang="en-US" altLang="en-US" sz="1000" u="none"/>
          </a:p>
        </p:txBody>
      </p:sp>
    </p:spTree>
    <p:extLst>
      <p:ext uri="{BB962C8B-B14F-4D97-AF65-F5344CB8AC3E}">
        <p14:creationId xmlns:p14="http://schemas.microsoft.com/office/powerpoint/2010/main" val="1736582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5189D5BD-4625-4891-B0C2-04FFB6F716ED}" type="slidenum">
              <a:rPr lang="en-US" altLang="en-US" sz="1000" u="none" smtClean="0"/>
              <a:pPr/>
              <a:t>29</a:t>
            </a:fld>
            <a:endParaRPr lang="en-US" altLang="en-US" sz="1000" u="none"/>
          </a:p>
        </p:txBody>
      </p:sp>
    </p:spTree>
    <p:extLst>
      <p:ext uri="{BB962C8B-B14F-4D97-AF65-F5344CB8AC3E}">
        <p14:creationId xmlns:p14="http://schemas.microsoft.com/office/powerpoint/2010/main" val="160068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3EDFD166-5FA4-4606-8D30-506026694F2F}" type="slidenum">
              <a:rPr lang="en-US" altLang="en-US" sz="1000" u="none" smtClean="0"/>
              <a:pPr/>
              <a:t>3</a:t>
            </a:fld>
            <a:endParaRPr lang="en-US" altLang="en-US" sz="1000" u="none"/>
          </a:p>
        </p:txBody>
      </p:sp>
    </p:spTree>
    <p:extLst>
      <p:ext uri="{BB962C8B-B14F-4D97-AF65-F5344CB8AC3E}">
        <p14:creationId xmlns:p14="http://schemas.microsoft.com/office/powerpoint/2010/main" val="346578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3DDA742C-D93F-4356-A295-F4A6DAFA5433}" type="slidenum">
              <a:rPr lang="en-US" altLang="en-US" sz="1000" u="none" smtClean="0"/>
              <a:pPr/>
              <a:t>30</a:t>
            </a:fld>
            <a:endParaRPr lang="en-US" altLang="en-US" sz="1000" u="none"/>
          </a:p>
        </p:txBody>
      </p:sp>
    </p:spTree>
    <p:extLst>
      <p:ext uri="{BB962C8B-B14F-4D97-AF65-F5344CB8AC3E}">
        <p14:creationId xmlns:p14="http://schemas.microsoft.com/office/powerpoint/2010/main" val="3133404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676B5CD4-1DC7-4835-914D-84579F02AC3F}" type="slidenum">
              <a:rPr lang="en-US" altLang="en-US" sz="1000" u="none" smtClean="0"/>
              <a:pPr/>
              <a:t>31</a:t>
            </a:fld>
            <a:endParaRPr lang="en-US" altLang="en-US" sz="1000" u="none"/>
          </a:p>
        </p:txBody>
      </p:sp>
    </p:spTree>
    <p:extLst>
      <p:ext uri="{BB962C8B-B14F-4D97-AF65-F5344CB8AC3E}">
        <p14:creationId xmlns:p14="http://schemas.microsoft.com/office/powerpoint/2010/main" val="917155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A8470A58-C723-4A54-93B8-C53C6A63F7B1}" type="slidenum">
              <a:rPr lang="en-US" altLang="en-US" sz="1000" u="none" smtClean="0"/>
              <a:pPr/>
              <a:t>32</a:t>
            </a:fld>
            <a:endParaRPr lang="en-US" altLang="en-US" sz="1000" u="none"/>
          </a:p>
        </p:txBody>
      </p:sp>
    </p:spTree>
    <p:extLst>
      <p:ext uri="{BB962C8B-B14F-4D97-AF65-F5344CB8AC3E}">
        <p14:creationId xmlns:p14="http://schemas.microsoft.com/office/powerpoint/2010/main" val="3056113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sz="900" dirty="0">
              <a:latin typeface="Avenir Next LT Pro" panose="020B05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F568639-A24F-401E-94CC-64D1FEE1F3D1}" type="slidenum">
              <a:rPr lang="en-US" altLang="en-US" sz="1000" u="none" smtClean="0"/>
              <a:pPr/>
              <a:t>33</a:t>
            </a:fld>
            <a:endParaRPr lang="en-US" altLang="en-US" sz="1000" u="none"/>
          </a:p>
        </p:txBody>
      </p:sp>
    </p:spTree>
    <p:extLst>
      <p:ext uri="{BB962C8B-B14F-4D97-AF65-F5344CB8AC3E}">
        <p14:creationId xmlns:p14="http://schemas.microsoft.com/office/powerpoint/2010/main" val="1711586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a:latin typeface="Avenir Next LT Pro" panose="020B05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C3B87DD8-990E-4A6B-81C4-AD07331E975A}" type="slidenum">
              <a:rPr lang="en-US" altLang="en-US" sz="1000" u="none" smtClean="0"/>
              <a:pPr/>
              <a:t>34</a:t>
            </a:fld>
            <a:endParaRPr lang="en-US" altLang="en-US" sz="1000" u="none"/>
          </a:p>
        </p:txBody>
      </p:sp>
    </p:spTree>
    <p:extLst>
      <p:ext uri="{BB962C8B-B14F-4D97-AF65-F5344CB8AC3E}">
        <p14:creationId xmlns:p14="http://schemas.microsoft.com/office/powerpoint/2010/main" val="1739086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B8048337-799B-4BB2-BD8F-B701BB932405}" type="slidenum">
              <a:rPr lang="en-US" altLang="en-US" sz="1000" u="none" smtClean="0"/>
              <a:pPr/>
              <a:t>35</a:t>
            </a:fld>
            <a:endParaRPr lang="en-US" altLang="en-US" sz="1000" u="none"/>
          </a:p>
        </p:txBody>
      </p:sp>
    </p:spTree>
    <p:extLst>
      <p:ext uri="{BB962C8B-B14F-4D97-AF65-F5344CB8AC3E}">
        <p14:creationId xmlns:p14="http://schemas.microsoft.com/office/powerpoint/2010/main" val="2080686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83F67C14-9E9B-49E1-8EAB-2EB42A962B4E}" type="slidenum">
              <a:rPr lang="en-US" altLang="en-US" sz="1000" u="none" smtClean="0"/>
              <a:pPr/>
              <a:t>36</a:t>
            </a:fld>
            <a:endParaRPr lang="en-US" altLang="en-US" sz="1000" u="none"/>
          </a:p>
        </p:txBody>
      </p:sp>
    </p:spTree>
    <p:extLst>
      <p:ext uri="{BB962C8B-B14F-4D97-AF65-F5344CB8AC3E}">
        <p14:creationId xmlns:p14="http://schemas.microsoft.com/office/powerpoint/2010/main" val="3699793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dirty="0">
              <a:latin typeface="Avenir Next LT Pro" panose="020B05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26B5E412-1B8B-4151-AE29-0803126FAA6A}" type="slidenum">
              <a:rPr lang="en-US" altLang="en-US" sz="1000" u="none" smtClean="0"/>
              <a:pPr/>
              <a:t>37</a:t>
            </a:fld>
            <a:endParaRPr lang="en-US" altLang="en-US" sz="1000" u="none"/>
          </a:p>
        </p:txBody>
      </p:sp>
    </p:spTree>
    <p:extLst>
      <p:ext uri="{BB962C8B-B14F-4D97-AF65-F5344CB8AC3E}">
        <p14:creationId xmlns:p14="http://schemas.microsoft.com/office/powerpoint/2010/main" val="1869106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775D9380-5C86-41AD-AB42-3CF04A55A190}" type="slidenum">
              <a:rPr lang="en-US" altLang="en-US" sz="1000" u="none" smtClean="0"/>
              <a:pPr/>
              <a:t>38</a:t>
            </a:fld>
            <a:endParaRPr lang="en-US" altLang="en-US" sz="1000" u="none"/>
          </a:p>
        </p:txBody>
      </p:sp>
    </p:spTree>
    <p:extLst>
      <p:ext uri="{BB962C8B-B14F-4D97-AF65-F5344CB8AC3E}">
        <p14:creationId xmlns:p14="http://schemas.microsoft.com/office/powerpoint/2010/main" val="1743093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20AE6596-D966-4EF4-9B9D-70643C9C1F38}" type="slidenum">
              <a:rPr lang="en-US" altLang="en-US" sz="1000" u="none" smtClean="0"/>
              <a:pPr/>
              <a:t>39</a:t>
            </a:fld>
            <a:endParaRPr lang="en-US" altLang="en-US" sz="1000" u="none"/>
          </a:p>
        </p:txBody>
      </p:sp>
    </p:spTree>
    <p:extLst>
      <p:ext uri="{BB962C8B-B14F-4D97-AF65-F5344CB8AC3E}">
        <p14:creationId xmlns:p14="http://schemas.microsoft.com/office/powerpoint/2010/main" val="71668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E4475FBF-1A14-490E-AEF7-BC39037CD3B7}" type="slidenum">
              <a:rPr lang="en-US" altLang="en-US" sz="1000" u="none" smtClean="0"/>
              <a:pPr/>
              <a:t>4</a:t>
            </a:fld>
            <a:endParaRPr lang="en-US" altLang="en-US" sz="1000" u="none"/>
          </a:p>
        </p:txBody>
      </p:sp>
    </p:spTree>
    <p:extLst>
      <p:ext uri="{BB962C8B-B14F-4D97-AF65-F5344CB8AC3E}">
        <p14:creationId xmlns:p14="http://schemas.microsoft.com/office/powerpoint/2010/main" val="1149559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B0CC2EBD-AF5F-45DA-96A7-26BFC945272A}" type="slidenum">
              <a:rPr lang="en-US" altLang="en-US" sz="1000" u="none" smtClean="0"/>
              <a:pPr/>
              <a:t>40</a:t>
            </a:fld>
            <a:endParaRPr lang="en-US" altLang="en-US" sz="1000" u="none"/>
          </a:p>
        </p:txBody>
      </p:sp>
    </p:spTree>
    <p:extLst>
      <p:ext uri="{BB962C8B-B14F-4D97-AF65-F5344CB8AC3E}">
        <p14:creationId xmlns:p14="http://schemas.microsoft.com/office/powerpoint/2010/main" val="4252954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5B610E7A-17DA-46E5-993F-094516711E6F}" type="slidenum">
              <a:rPr lang="en-US" altLang="en-US" sz="1000" u="none" smtClean="0"/>
              <a:pPr/>
              <a:t>41</a:t>
            </a:fld>
            <a:endParaRPr lang="en-US" altLang="en-US" sz="1000" u="none"/>
          </a:p>
        </p:txBody>
      </p:sp>
    </p:spTree>
    <p:extLst>
      <p:ext uri="{BB962C8B-B14F-4D97-AF65-F5344CB8AC3E}">
        <p14:creationId xmlns:p14="http://schemas.microsoft.com/office/powerpoint/2010/main" val="2223541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805D221E-79C3-43A4-B86F-8F884560610D}" type="slidenum">
              <a:rPr lang="en-US" altLang="en-US" sz="1000" u="none" smtClean="0"/>
              <a:pPr/>
              <a:t>42</a:t>
            </a:fld>
            <a:endParaRPr lang="en-US" altLang="en-US" sz="1000" u="none"/>
          </a:p>
        </p:txBody>
      </p:sp>
    </p:spTree>
    <p:extLst>
      <p:ext uri="{BB962C8B-B14F-4D97-AF65-F5344CB8AC3E}">
        <p14:creationId xmlns:p14="http://schemas.microsoft.com/office/powerpoint/2010/main" val="2754522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DFA0DD50-02AD-4865-9F76-019D25BAB4BA}" type="slidenum">
              <a:rPr lang="en-US" altLang="en-US" sz="1000" u="none" smtClean="0"/>
              <a:pPr/>
              <a:t>43</a:t>
            </a:fld>
            <a:endParaRPr lang="en-US" altLang="en-US" sz="1000" u="none"/>
          </a:p>
        </p:txBody>
      </p:sp>
    </p:spTree>
    <p:extLst>
      <p:ext uri="{BB962C8B-B14F-4D97-AF65-F5344CB8AC3E}">
        <p14:creationId xmlns:p14="http://schemas.microsoft.com/office/powerpoint/2010/main" val="3586923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5F94BEA-6471-4E37-B74A-C7A56A319CA8}" type="slidenum">
              <a:rPr lang="en-US" altLang="en-US" sz="1000" u="none" smtClean="0"/>
              <a:pPr/>
              <a:t>44</a:t>
            </a:fld>
            <a:endParaRPr lang="en-US" altLang="en-US" sz="1000" u="none"/>
          </a:p>
        </p:txBody>
      </p:sp>
    </p:spTree>
    <p:extLst>
      <p:ext uri="{BB962C8B-B14F-4D97-AF65-F5344CB8AC3E}">
        <p14:creationId xmlns:p14="http://schemas.microsoft.com/office/powerpoint/2010/main" val="2350399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7575"/>
            <a:endParaRPr lang="en-US" altLang="en-US" dirty="0">
              <a:latin typeface="Avenir Next LT Pro" panose="020B0504020202020204"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14086027-6182-4B5B-A66E-E1D479EF5409}" type="slidenum">
              <a:rPr lang="en-US" altLang="en-US" sz="1000" u="none" smtClean="0"/>
              <a:pPr/>
              <a:t>45</a:t>
            </a:fld>
            <a:endParaRPr lang="en-US" altLang="en-US" sz="1000" u="none"/>
          </a:p>
        </p:txBody>
      </p:sp>
    </p:spTree>
    <p:extLst>
      <p:ext uri="{BB962C8B-B14F-4D97-AF65-F5344CB8AC3E}">
        <p14:creationId xmlns:p14="http://schemas.microsoft.com/office/powerpoint/2010/main" val="4166295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7575"/>
            <a:endParaRPr lang="en-US" altLang="en-US" dirty="0">
              <a:latin typeface="Avenir Next LT Pro" panose="020B0504020202020204"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D2C65475-9AD2-40EC-B3C8-9FF29A047176}" type="slidenum">
              <a:rPr lang="en-US" altLang="en-US" sz="1000" u="none" smtClean="0"/>
              <a:pPr/>
              <a:t>46</a:t>
            </a:fld>
            <a:endParaRPr lang="en-US" altLang="en-US" sz="1000" u="none"/>
          </a:p>
        </p:txBody>
      </p:sp>
    </p:spTree>
    <p:extLst>
      <p:ext uri="{BB962C8B-B14F-4D97-AF65-F5344CB8AC3E}">
        <p14:creationId xmlns:p14="http://schemas.microsoft.com/office/powerpoint/2010/main" val="573005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7BC02B2A-67AF-4C6A-AF5B-6B4475D6E533}" type="slidenum">
              <a:rPr lang="en-US" altLang="en-US" sz="1000" u="none" smtClean="0"/>
              <a:pPr/>
              <a:t>47</a:t>
            </a:fld>
            <a:endParaRPr lang="en-US" altLang="en-US" sz="1000" u="none"/>
          </a:p>
        </p:txBody>
      </p:sp>
    </p:spTree>
    <p:extLst>
      <p:ext uri="{BB962C8B-B14F-4D97-AF65-F5344CB8AC3E}">
        <p14:creationId xmlns:p14="http://schemas.microsoft.com/office/powerpoint/2010/main" val="801207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79A2AE27-2304-4361-A636-600E6A6FE996}" type="slidenum">
              <a:rPr lang="en-US" altLang="en-US" sz="1000" u="none" smtClean="0"/>
              <a:pPr/>
              <a:t>48</a:t>
            </a:fld>
            <a:endParaRPr lang="en-US" altLang="en-US" sz="1000" u="none"/>
          </a:p>
        </p:txBody>
      </p:sp>
    </p:spTree>
    <p:extLst>
      <p:ext uri="{BB962C8B-B14F-4D97-AF65-F5344CB8AC3E}">
        <p14:creationId xmlns:p14="http://schemas.microsoft.com/office/powerpoint/2010/main" val="3828719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6F5FB0F4-2955-4CE0-B06D-2DE59A1D92F8}" type="slidenum">
              <a:rPr lang="en-US" altLang="en-US" sz="1000" u="none" smtClean="0"/>
              <a:pPr/>
              <a:t>49</a:t>
            </a:fld>
            <a:endParaRPr lang="en-US" altLang="en-US" sz="1000" u="none"/>
          </a:p>
        </p:txBody>
      </p:sp>
    </p:spTree>
    <p:extLst>
      <p:ext uri="{BB962C8B-B14F-4D97-AF65-F5344CB8AC3E}">
        <p14:creationId xmlns:p14="http://schemas.microsoft.com/office/powerpoint/2010/main" val="141272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EDB94842-8A60-4B62-9116-2CEB543C0138}" type="slidenum">
              <a:rPr lang="en-US" altLang="en-US" sz="1000" u="none" smtClean="0"/>
              <a:pPr/>
              <a:t>5</a:t>
            </a:fld>
            <a:endParaRPr lang="en-US" altLang="en-US" sz="1000" u="none"/>
          </a:p>
        </p:txBody>
      </p:sp>
    </p:spTree>
    <p:extLst>
      <p:ext uri="{BB962C8B-B14F-4D97-AF65-F5344CB8AC3E}">
        <p14:creationId xmlns:p14="http://schemas.microsoft.com/office/powerpoint/2010/main" val="1586067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D7A25CD9-CAC9-4168-9A57-488BC614FB80}" type="slidenum">
              <a:rPr lang="en-US" altLang="en-US" sz="1000" u="none" smtClean="0"/>
              <a:pPr/>
              <a:t>50</a:t>
            </a:fld>
            <a:endParaRPr lang="en-US" altLang="en-US" sz="1000" u="none"/>
          </a:p>
        </p:txBody>
      </p:sp>
    </p:spTree>
    <p:extLst>
      <p:ext uri="{BB962C8B-B14F-4D97-AF65-F5344CB8AC3E}">
        <p14:creationId xmlns:p14="http://schemas.microsoft.com/office/powerpoint/2010/main" val="3900833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4E4FFA17-91B4-4962-A36B-904472E2BAE7}" type="slidenum">
              <a:rPr lang="en-US" altLang="en-US" sz="1000" u="none" smtClean="0"/>
              <a:pPr/>
              <a:t>51</a:t>
            </a:fld>
            <a:endParaRPr lang="en-US" altLang="en-US" sz="1000" u="none"/>
          </a:p>
        </p:txBody>
      </p:sp>
    </p:spTree>
    <p:extLst>
      <p:ext uri="{BB962C8B-B14F-4D97-AF65-F5344CB8AC3E}">
        <p14:creationId xmlns:p14="http://schemas.microsoft.com/office/powerpoint/2010/main" val="3161198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7944F804-4D66-4AF6-8D79-F7DEE6132CC9}" type="slidenum">
              <a:rPr lang="en-US" altLang="en-US" sz="1000" u="none" smtClean="0"/>
              <a:pPr/>
              <a:t>52</a:t>
            </a:fld>
            <a:endParaRPr lang="en-US" altLang="en-US" sz="1000" u="none"/>
          </a:p>
        </p:txBody>
      </p:sp>
    </p:spTree>
    <p:extLst>
      <p:ext uri="{BB962C8B-B14F-4D97-AF65-F5344CB8AC3E}">
        <p14:creationId xmlns:p14="http://schemas.microsoft.com/office/powerpoint/2010/main" val="2177511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513A10B5-1C1E-420C-A3F9-5B22575155AE}" type="slidenum">
              <a:rPr lang="en-US" altLang="en-US" sz="1000" u="none" smtClean="0"/>
              <a:pPr/>
              <a:t>53</a:t>
            </a:fld>
            <a:endParaRPr lang="en-US" altLang="en-US" sz="1000" u="none"/>
          </a:p>
        </p:txBody>
      </p:sp>
    </p:spTree>
    <p:extLst>
      <p:ext uri="{BB962C8B-B14F-4D97-AF65-F5344CB8AC3E}">
        <p14:creationId xmlns:p14="http://schemas.microsoft.com/office/powerpoint/2010/main" val="2894763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84922E4E-C2DF-4C17-9072-FACD6ED0F2C5}" type="slidenum">
              <a:rPr lang="en-US" altLang="en-US" sz="1000" u="none" smtClean="0"/>
              <a:pPr/>
              <a:t>54</a:t>
            </a:fld>
            <a:endParaRPr lang="en-US" altLang="en-US" sz="1000" u="none"/>
          </a:p>
        </p:txBody>
      </p:sp>
    </p:spTree>
    <p:extLst>
      <p:ext uri="{BB962C8B-B14F-4D97-AF65-F5344CB8AC3E}">
        <p14:creationId xmlns:p14="http://schemas.microsoft.com/office/powerpoint/2010/main" val="1150288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81DDD1AD-DCBF-4A17-9ADB-51C21165AEE1}" type="slidenum">
              <a:rPr lang="en-US" altLang="en-US" sz="1000" u="none" smtClean="0"/>
              <a:pPr/>
              <a:t>55</a:t>
            </a:fld>
            <a:endParaRPr lang="en-US" altLang="en-US" sz="1000" u="none"/>
          </a:p>
        </p:txBody>
      </p:sp>
    </p:spTree>
    <p:extLst>
      <p:ext uri="{BB962C8B-B14F-4D97-AF65-F5344CB8AC3E}">
        <p14:creationId xmlns:p14="http://schemas.microsoft.com/office/powerpoint/2010/main" val="3289666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32D0CBF1-F524-4E8B-B129-7914BB5675BE}" type="slidenum">
              <a:rPr lang="en-US" altLang="en-US" sz="1000" u="none" smtClean="0"/>
              <a:pPr/>
              <a:t>56</a:t>
            </a:fld>
            <a:endParaRPr lang="en-US" altLang="en-US" sz="1000" u="none"/>
          </a:p>
        </p:txBody>
      </p:sp>
    </p:spTree>
    <p:extLst>
      <p:ext uri="{BB962C8B-B14F-4D97-AF65-F5344CB8AC3E}">
        <p14:creationId xmlns:p14="http://schemas.microsoft.com/office/powerpoint/2010/main" val="2257690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B727C8D7-6295-4E79-BA97-CAB616A1935E}" type="slidenum">
              <a:rPr lang="en-US" altLang="en-US" sz="1000" u="none" smtClean="0"/>
              <a:pPr/>
              <a:t>57</a:t>
            </a:fld>
            <a:endParaRPr lang="en-US" altLang="en-US" sz="1000" u="none"/>
          </a:p>
        </p:txBody>
      </p:sp>
    </p:spTree>
    <p:extLst>
      <p:ext uri="{BB962C8B-B14F-4D97-AF65-F5344CB8AC3E}">
        <p14:creationId xmlns:p14="http://schemas.microsoft.com/office/powerpoint/2010/main" val="3460360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46217B93-C373-40E8-A51C-E8782C963F2E}" type="slidenum">
              <a:rPr lang="en-US" altLang="en-US" sz="1000" u="none" smtClean="0"/>
              <a:pPr/>
              <a:t>58</a:t>
            </a:fld>
            <a:endParaRPr lang="en-US" altLang="en-US" sz="1000" u="none"/>
          </a:p>
        </p:txBody>
      </p:sp>
    </p:spTree>
    <p:extLst>
      <p:ext uri="{BB962C8B-B14F-4D97-AF65-F5344CB8AC3E}">
        <p14:creationId xmlns:p14="http://schemas.microsoft.com/office/powerpoint/2010/main" val="2460201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2998FDE-517F-4832-BB96-9DBD2B62A983}" type="slidenum">
              <a:rPr lang="en-US" altLang="en-US" sz="1000" u="none" smtClean="0"/>
              <a:pPr/>
              <a:t>59</a:t>
            </a:fld>
            <a:endParaRPr lang="en-US" altLang="en-US" sz="1000" u="none"/>
          </a:p>
        </p:txBody>
      </p:sp>
    </p:spTree>
    <p:extLst>
      <p:ext uri="{BB962C8B-B14F-4D97-AF65-F5344CB8AC3E}">
        <p14:creationId xmlns:p14="http://schemas.microsoft.com/office/powerpoint/2010/main" val="206180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2038DFE2-7865-45A2-A43B-69D9A92169DB}" type="slidenum">
              <a:rPr lang="en-US" altLang="en-US" sz="1000" u="none" smtClean="0"/>
              <a:pPr/>
              <a:t>6</a:t>
            </a:fld>
            <a:endParaRPr lang="en-US" altLang="en-US" sz="1000" u="none"/>
          </a:p>
        </p:txBody>
      </p:sp>
    </p:spTree>
    <p:extLst>
      <p:ext uri="{BB962C8B-B14F-4D97-AF65-F5344CB8AC3E}">
        <p14:creationId xmlns:p14="http://schemas.microsoft.com/office/powerpoint/2010/main" val="1982871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3E99B64-6AE9-4DB3-95C3-B2A07B6D028F}" type="slidenum">
              <a:rPr lang="en-US" altLang="en-US" sz="1000" u="none" smtClean="0"/>
              <a:pPr/>
              <a:t>60</a:t>
            </a:fld>
            <a:endParaRPr lang="en-US" altLang="en-US" sz="1000" u="none"/>
          </a:p>
        </p:txBody>
      </p:sp>
    </p:spTree>
    <p:extLst>
      <p:ext uri="{BB962C8B-B14F-4D97-AF65-F5344CB8AC3E}">
        <p14:creationId xmlns:p14="http://schemas.microsoft.com/office/powerpoint/2010/main" val="3894685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906D329C-D9B0-4E3F-9D07-EAFDDDB5DCFE}" type="slidenum">
              <a:rPr lang="en-US" altLang="en-US" sz="1000" u="none" smtClean="0"/>
              <a:pPr/>
              <a:t>61</a:t>
            </a:fld>
            <a:endParaRPr lang="en-US" altLang="en-US" sz="1000" u="none"/>
          </a:p>
        </p:txBody>
      </p:sp>
    </p:spTree>
    <p:extLst>
      <p:ext uri="{BB962C8B-B14F-4D97-AF65-F5344CB8AC3E}">
        <p14:creationId xmlns:p14="http://schemas.microsoft.com/office/powerpoint/2010/main" val="11881294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4858F44-9401-4A43-926C-C1F2E85513D5}" type="slidenum">
              <a:rPr lang="en-US" altLang="en-US" sz="1000" u="none" smtClean="0"/>
              <a:pPr/>
              <a:t>62</a:t>
            </a:fld>
            <a:endParaRPr lang="en-US" altLang="en-US" sz="1000" u="none"/>
          </a:p>
        </p:txBody>
      </p:sp>
    </p:spTree>
    <p:extLst>
      <p:ext uri="{BB962C8B-B14F-4D97-AF65-F5344CB8AC3E}">
        <p14:creationId xmlns:p14="http://schemas.microsoft.com/office/powerpoint/2010/main" val="22578508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34B82B7A-D431-4D63-9B7F-FF86BF91C2BA}" type="slidenum">
              <a:rPr lang="en-US" altLang="en-US" sz="1000" u="none" smtClean="0"/>
              <a:pPr/>
              <a:t>63</a:t>
            </a:fld>
            <a:endParaRPr lang="en-US" altLang="en-US" sz="1000" u="none"/>
          </a:p>
        </p:txBody>
      </p:sp>
    </p:spTree>
    <p:extLst>
      <p:ext uri="{BB962C8B-B14F-4D97-AF65-F5344CB8AC3E}">
        <p14:creationId xmlns:p14="http://schemas.microsoft.com/office/powerpoint/2010/main" val="3594790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6B579CAC-B794-4761-A432-14ABFD2EC32E}" type="slidenum">
              <a:rPr lang="en-US" altLang="en-US" sz="1000" u="none" smtClean="0"/>
              <a:pPr/>
              <a:t>64</a:t>
            </a:fld>
            <a:endParaRPr lang="en-US" altLang="en-US" sz="1000" u="none"/>
          </a:p>
        </p:txBody>
      </p:sp>
    </p:spTree>
    <p:extLst>
      <p:ext uri="{BB962C8B-B14F-4D97-AF65-F5344CB8AC3E}">
        <p14:creationId xmlns:p14="http://schemas.microsoft.com/office/powerpoint/2010/main" val="22729940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C4C1BCC9-126B-45E5-96A4-567662A92635}" type="slidenum">
              <a:rPr lang="en-US" altLang="en-US" sz="1000" u="none" smtClean="0"/>
              <a:pPr/>
              <a:t>65</a:t>
            </a:fld>
            <a:endParaRPr lang="en-US" altLang="en-US" sz="1000" u="none"/>
          </a:p>
        </p:txBody>
      </p:sp>
    </p:spTree>
    <p:extLst>
      <p:ext uri="{BB962C8B-B14F-4D97-AF65-F5344CB8AC3E}">
        <p14:creationId xmlns:p14="http://schemas.microsoft.com/office/powerpoint/2010/main" val="1327207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FFF01FB8-BE3F-439B-AA72-D5ECF0AC92C6}" type="slidenum">
              <a:rPr lang="en-US" altLang="en-US" sz="1000" u="none" smtClean="0"/>
              <a:pPr/>
              <a:t>66</a:t>
            </a:fld>
            <a:endParaRPr lang="en-US" altLang="en-US" sz="1000" u="none"/>
          </a:p>
        </p:txBody>
      </p:sp>
    </p:spTree>
    <p:extLst>
      <p:ext uri="{BB962C8B-B14F-4D97-AF65-F5344CB8AC3E}">
        <p14:creationId xmlns:p14="http://schemas.microsoft.com/office/powerpoint/2010/main" val="2141833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907AC573-9693-4218-B6E5-4D00D17BA0D1}" type="slidenum">
              <a:rPr lang="en-US" altLang="en-US" sz="1000" u="none" smtClean="0"/>
              <a:pPr/>
              <a:t>67</a:t>
            </a:fld>
            <a:endParaRPr lang="en-US" altLang="en-US" sz="1000" u="none"/>
          </a:p>
        </p:txBody>
      </p:sp>
    </p:spTree>
    <p:extLst>
      <p:ext uri="{BB962C8B-B14F-4D97-AF65-F5344CB8AC3E}">
        <p14:creationId xmlns:p14="http://schemas.microsoft.com/office/powerpoint/2010/main" val="8048869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7DFFE11F-A797-47AB-BC89-3CD71826228D}" type="slidenum">
              <a:rPr lang="en-US" altLang="en-US" sz="1000" u="none" smtClean="0"/>
              <a:pPr/>
              <a:t>68</a:t>
            </a:fld>
            <a:endParaRPr lang="en-US" altLang="en-US" sz="1000" u="none"/>
          </a:p>
        </p:txBody>
      </p:sp>
    </p:spTree>
    <p:extLst>
      <p:ext uri="{BB962C8B-B14F-4D97-AF65-F5344CB8AC3E}">
        <p14:creationId xmlns:p14="http://schemas.microsoft.com/office/powerpoint/2010/main" val="3322259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F3D108EA-D78F-428A-8D17-D60D449B0D7D}" type="slidenum">
              <a:rPr lang="en-US" altLang="en-US" sz="1000" u="none" smtClean="0"/>
              <a:pPr/>
              <a:t>69</a:t>
            </a:fld>
            <a:endParaRPr lang="en-US" altLang="en-US" sz="1000" u="none"/>
          </a:p>
        </p:txBody>
      </p:sp>
    </p:spTree>
    <p:extLst>
      <p:ext uri="{BB962C8B-B14F-4D97-AF65-F5344CB8AC3E}">
        <p14:creationId xmlns:p14="http://schemas.microsoft.com/office/powerpoint/2010/main" val="14926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BC6BB72C-5EC1-4BAA-ACDA-24C939AD5C7E}" type="slidenum">
              <a:rPr lang="en-US" altLang="en-US" sz="1000" u="none" smtClean="0"/>
              <a:pPr/>
              <a:t>7</a:t>
            </a:fld>
            <a:endParaRPr lang="en-US" altLang="en-US" sz="1000" u="none"/>
          </a:p>
        </p:txBody>
      </p:sp>
    </p:spTree>
    <p:extLst>
      <p:ext uri="{BB962C8B-B14F-4D97-AF65-F5344CB8AC3E}">
        <p14:creationId xmlns:p14="http://schemas.microsoft.com/office/powerpoint/2010/main" val="1151890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E071304B-AAF4-4BCC-A402-0E588A895026}" type="slidenum">
              <a:rPr lang="en-US" altLang="en-US" sz="1000" u="none" smtClean="0"/>
              <a:pPr/>
              <a:t>70</a:t>
            </a:fld>
            <a:endParaRPr lang="en-US" altLang="en-US" sz="1000" u="none"/>
          </a:p>
        </p:txBody>
      </p:sp>
    </p:spTree>
    <p:extLst>
      <p:ext uri="{BB962C8B-B14F-4D97-AF65-F5344CB8AC3E}">
        <p14:creationId xmlns:p14="http://schemas.microsoft.com/office/powerpoint/2010/main" val="16272523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04AEE16B-359C-497C-83D3-1813D785E79C}" type="slidenum">
              <a:rPr lang="en-US" altLang="en-US" sz="1000" u="none" smtClean="0"/>
              <a:pPr/>
              <a:t>71</a:t>
            </a:fld>
            <a:endParaRPr lang="en-US" altLang="en-US" sz="1000" u="none"/>
          </a:p>
        </p:txBody>
      </p:sp>
    </p:spTree>
    <p:extLst>
      <p:ext uri="{BB962C8B-B14F-4D97-AF65-F5344CB8AC3E}">
        <p14:creationId xmlns:p14="http://schemas.microsoft.com/office/powerpoint/2010/main" val="41984683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DC71F17F-21CE-4270-ACB0-961F68413C86}" type="slidenum">
              <a:rPr lang="en-US" altLang="en-US" sz="1000" u="none" smtClean="0"/>
              <a:pPr/>
              <a:t>72</a:t>
            </a:fld>
            <a:endParaRPr lang="en-US" altLang="en-US" sz="1000" u="none"/>
          </a:p>
        </p:txBody>
      </p:sp>
    </p:spTree>
    <p:extLst>
      <p:ext uri="{BB962C8B-B14F-4D97-AF65-F5344CB8AC3E}">
        <p14:creationId xmlns:p14="http://schemas.microsoft.com/office/powerpoint/2010/main" val="3023242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F62317C3-B77C-4447-AEC0-34235BBD21F5}" type="slidenum">
              <a:rPr lang="en-US" altLang="en-US" sz="1000" u="none" smtClean="0"/>
              <a:pPr/>
              <a:t>73</a:t>
            </a:fld>
            <a:endParaRPr lang="en-US" altLang="en-US" sz="1000" u="none"/>
          </a:p>
        </p:txBody>
      </p:sp>
    </p:spTree>
    <p:extLst>
      <p:ext uri="{BB962C8B-B14F-4D97-AF65-F5344CB8AC3E}">
        <p14:creationId xmlns:p14="http://schemas.microsoft.com/office/powerpoint/2010/main" val="18430219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2E11F575-4EF2-47D4-8C23-9B736FE2479C}" type="slidenum">
              <a:rPr lang="en-US" altLang="en-US" sz="1000" u="none" smtClean="0"/>
              <a:pPr/>
              <a:t>74</a:t>
            </a:fld>
            <a:endParaRPr lang="en-US" altLang="en-US" sz="1000" u="none"/>
          </a:p>
        </p:txBody>
      </p:sp>
    </p:spTree>
    <p:extLst>
      <p:ext uri="{BB962C8B-B14F-4D97-AF65-F5344CB8AC3E}">
        <p14:creationId xmlns:p14="http://schemas.microsoft.com/office/powerpoint/2010/main" val="312698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212164F7-3D27-4593-88D3-E152E344D1C6}" type="slidenum">
              <a:rPr lang="en-US" altLang="en-US" sz="1000" u="none" smtClean="0"/>
              <a:pPr/>
              <a:t>75</a:t>
            </a:fld>
            <a:endParaRPr lang="en-US" altLang="en-US" sz="1000" u="none"/>
          </a:p>
        </p:txBody>
      </p:sp>
    </p:spTree>
    <p:extLst>
      <p:ext uri="{BB962C8B-B14F-4D97-AF65-F5344CB8AC3E}">
        <p14:creationId xmlns:p14="http://schemas.microsoft.com/office/powerpoint/2010/main" val="10915708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D42DE04E-1EEE-4FF1-8BA9-80AA30248BF6}" type="slidenum">
              <a:rPr lang="en-US" altLang="en-US" sz="1000" u="none" smtClean="0"/>
              <a:pPr/>
              <a:t>76</a:t>
            </a:fld>
            <a:endParaRPr lang="en-US" altLang="en-US" sz="1000" u="none"/>
          </a:p>
        </p:txBody>
      </p:sp>
    </p:spTree>
    <p:extLst>
      <p:ext uri="{BB962C8B-B14F-4D97-AF65-F5344CB8AC3E}">
        <p14:creationId xmlns:p14="http://schemas.microsoft.com/office/powerpoint/2010/main" val="1436011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AAD3AD55-6F6D-4545-AC70-5B8535D7000E}" type="slidenum">
              <a:rPr lang="en-US" altLang="en-US" sz="1000" u="none" smtClean="0"/>
              <a:pPr/>
              <a:t>77</a:t>
            </a:fld>
            <a:endParaRPr lang="en-US" altLang="en-US" sz="1000" u="none"/>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venir Next LT Pro" panose="020B0504020202020204" pitchFamily="34" charset="0"/>
            </a:endParaRPr>
          </a:p>
        </p:txBody>
      </p:sp>
    </p:spTree>
    <p:extLst>
      <p:ext uri="{BB962C8B-B14F-4D97-AF65-F5344CB8AC3E}">
        <p14:creationId xmlns:p14="http://schemas.microsoft.com/office/powerpoint/2010/main" val="2354922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78</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venir Next LT Pro" panose="020B0504020202020204" pitchFamily="34" charset="0"/>
            </a:endParaRPr>
          </a:p>
        </p:txBody>
      </p:sp>
    </p:spTree>
    <p:extLst>
      <p:ext uri="{BB962C8B-B14F-4D97-AF65-F5344CB8AC3E}">
        <p14:creationId xmlns:p14="http://schemas.microsoft.com/office/powerpoint/2010/main" val="180113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EE4F60E5-1AC2-4630-93C9-47D0A06BE071}" type="slidenum">
              <a:rPr lang="en-US" altLang="en-US" sz="1000" u="none" smtClean="0"/>
              <a:pPr/>
              <a:t>8</a:t>
            </a:fld>
            <a:endParaRPr lang="en-US" altLang="en-US" sz="1000" u="none"/>
          </a:p>
        </p:txBody>
      </p:sp>
    </p:spTree>
    <p:extLst>
      <p:ext uri="{BB962C8B-B14F-4D97-AF65-F5344CB8AC3E}">
        <p14:creationId xmlns:p14="http://schemas.microsoft.com/office/powerpoint/2010/main" val="34703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Next LT Pro" panose="020B05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a:defRPr sz="3600" u="sng">
                <a:solidFill>
                  <a:schemeClr val="tx1"/>
                </a:solidFill>
                <a:latin typeface="Times New Roman" panose="02020603050405020304" pitchFamily="18" charset="0"/>
              </a:defRPr>
            </a:lvl1pPr>
            <a:lvl2pPr marL="746125" indent="-285750" defTabSz="935038">
              <a:defRPr sz="3600" u="sng">
                <a:solidFill>
                  <a:schemeClr val="tx1"/>
                </a:solidFill>
                <a:latin typeface="Times New Roman" panose="02020603050405020304" pitchFamily="18" charset="0"/>
              </a:defRPr>
            </a:lvl2pPr>
            <a:lvl3pPr marL="1147763" indent="-227013" defTabSz="935038">
              <a:defRPr sz="3600" u="sng">
                <a:solidFill>
                  <a:schemeClr val="tx1"/>
                </a:solidFill>
                <a:latin typeface="Times New Roman" panose="02020603050405020304" pitchFamily="18" charset="0"/>
              </a:defRPr>
            </a:lvl3pPr>
            <a:lvl4pPr marL="1608138" indent="-227013" defTabSz="935038">
              <a:defRPr sz="3600" u="sng">
                <a:solidFill>
                  <a:schemeClr val="tx1"/>
                </a:solidFill>
                <a:latin typeface="Times New Roman" panose="02020603050405020304" pitchFamily="18" charset="0"/>
              </a:defRPr>
            </a:lvl4pPr>
            <a:lvl5pPr marL="2068513" indent="-227013" defTabSz="935038">
              <a:defRPr sz="3600" u="sng">
                <a:solidFill>
                  <a:schemeClr val="tx1"/>
                </a:solidFill>
                <a:latin typeface="Times New Roman" panose="02020603050405020304" pitchFamily="18" charset="0"/>
              </a:defRPr>
            </a:lvl5pPr>
            <a:lvl6pPr marL="2525713" indent="-227013" defTabSz="935038" eaLnBrk="0" fontAlgn="base" hangingPunct="0">
              <a:spcBef>
                <a:spcPct val="0"/>
              </a:spcBef>
              <a:spcAft>
                <a:spcPct val="0"/>
              </a:spcAft>
              <a:defRPr sz="3600" u="sng">
                <a:solidFill>
                  <a:schemeClr val="tx1"/>
                </a:solidFill>
                <a:latin typeface="Times New Roman" panose="02020603050405020304" pitchFamily="18" charset="0"/>
              </a:defRPr>
            </a:lvl6pPr>
            <a:lvl7pPr marL="2982913" indent="-227013" defTabSz="935038" eaLnBrk="0" fontAlgn="base" hangingPunct="0">
              <a:spcBef>
                <a:spcPct val="0"/>
              </a:spcBef>
              <a:spcAft>
                <a:spcPct val="0"/>
              </a:spcAft>
              <a:defRPr sz="3600" u="sng">
                <a:solidFill>
                  <a:schemeClr val="tx1"/>
                </a:solidFill>
                <a:latin typeface="Times New Roman" panose="02020603050405020304" pitchFamily="18" charset="0"/>
              </a:defRPr>
            </a:lvl7pPr>
            <a:lvl8pPr marL="3440113" indent="-227013" defTabSz="935038" eaLnBrk="0" fontAlgn="base" hangingPunct="0">
              <a:spcBef>
                <a:spcPct val="0"/>
              </a:spcBef>
              <a:spcAft>
                <a:spcPct val="0"/>
              </a:spcAft>
              <a:defRPr sz="3600" u="sng">
                <a:solidFill>
                  <a:schemeClr val="tx1"/>
                </a:solidFill>
                <a:latin typeface="Times New Roman" panose="02020603050405020304" pitchFamily="18" charset="0"/>
              </a:defRPr>
            </a:lvl8pPr>
            <a:lvl9pPr marL="3897313" indent="-227013" defTabSz="935038" eaLnBrk="0" fontAlgn="base" hangingPunct="0">
              <a:spcBef>
                <a:spcPct val="0"/>
              </a:spcBef>
              <a:spcAft>
                <a:spcPct val="0"/>
              </a:spcAft>
              <a:defRPr sz="3600" u="sng">
                <a:solidFill>
                  <a:schemeClr val="tx1"/>
                </a:solidFill>
                <a:latin typeface="Times New Roman" panose="02020603050405020304" pitchFamily="18" charset="0"/>
              </a:defRPr>
            </a:lvl9pPr>
          </a:lstStyle>
          <a:p>
            <a:fld id="{F409331A-69D4-42FA-BAAA-109A5C77E324}" type="slidenum">
              <a:rPr lang="en-US" altLang="en-US" sz="1000" u="none" smtClean="0"/>
              <a:pPr/>
              <a:t>9</a:t>
            </a:fld>
            <a:endParaRPr lang="en-US" altLang="en-US" sz="1000" u="none"/>
          </a:p>
        </p:txBody>
      </p:sp>
    </p:spTree>
    <p:extLst>
      <p:ext uri="{BB962C8B-B14F-4D97-AF65-F5344CB8AC3E}">
        <p14:creationId xmlns:p14="http://schemas.microsoft.com/office/powerpoint/2010/main" val="385049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7308002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lvl5pPr>
              <a:defRPr>
                <a:latin typeface="Avenir Next L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venir Next LT Pro" panose="020B0504020202020204" pitchFamily="34" charset="0"/>
                <a:cs typeface="Arial" panose="020B0604020202020204" pitchFamily="34" charset="0"/>
              </a:rPr>
              <a:t>This</a:t>
            </a:r>
            <a:r>
              <a:rPr lang="en-US" sz="800" u="none" baseline="0" dirty="0">
                <a:solidFill>
                  <a:schemeClr val="accent1"/>
                </a:solidFill>
                <a:latin typeface="Avenir Next LT Pro" panose="020B0504020202020204" pitchFamily="34" charset="0"/>
                <a:cs typeface="Arial" panose="020B0604020202020204" pitchFamily="34" charset="0"/>
              </a:rPr>
              <a:t> presentation was created by</a:t>
            </a:r>
            <a:r>
              <a:rPr lang="en-US" sz="800" u="none" dirty="0">
                <a:solidFill>
                  <a:schemeClr val="accent1"/>
                </a:solidFill>
                <a:latin typeface="Avenir Next LT Pro" panose="020B0504020202020204" pitchFamily="34" charset="0"/>
                <a:cs typeface="Arial" panose="020B0604020202020204" pitchFamily="34" charset="0"/>
              </a:rPr>
              <a:t> the N.C. Department of Labor</a:t>
            </a:r>
            <a:r>
              <a:rPr lang="en-US" sz="800" u="none" baseline="0" dirty="0">
                <a:solidFill>
                  <a:schemeClr val="accent1"/>
                </a:solidFill>
                <a:latin typeface="Avenir Next LT Pro" panose="020B0504020202020204" pitchFamily="34" charset="0"/>
                <a:cs typeface="Arial" panose="020B0604020202020204" pitchFamily="34" charset="0"/>
              </a:rPr>
              <a:t> for safety and health training</a:t>
            </a:r>
            <a:r>
              <a:rPr lang="en-US" sz="800" u="none" baseline="0" dirty="0">
                <a:solidFill>
                  <a:srgbClr val="2B0E62"/>
                </a:solidFill>
                <a:latin typeface="Avenir Next LT Pro" panose="020B0504020202020204" pitchFamily="34" charset="0"/>
                <a:cs typeface="Arial" panose="020B0604020202020204" pitchFamily="34" charset="0"/>
              </a:rPr>
              <a:t>.</a:t>
            </a:r>
            <a:endParaRPr lang="en-US" sz="800" u="none" dirty="0">
              <a:solidFill>
                <a:srgbClr val="2B0E62"/>
              </a:solidFill>
              <a:latin typeface="Avenir Next LT Pro" panose="020B05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4"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533399" y="2286000"/>
            <a:ext cx="7924800" cy="1314450"/>
          </a:xfrm>
        </p:spPr>
        <p:txBody>
          <a:bodyPr/>
          <a:lstStyle/>
          <a:p>
            <a:pPr algn="l"/>
            <a:r>
              <a:rPr lang="en-US" altLang="en-US" sz="4000" dirty="0"/>
              <a:t>Confined Spaces in                            Construction</a:t>
            </a:r>
          </a:p>
        </p:txBody>
      </p:sp>
      <p:sp>
        <p:nvSpPr>
          <p:cNvPr id="5123" name="Rectangle 3"/>
          <p:cNvSpPr>
            <a:spLocks noGrp="1" noChangeArrowheads="1"/>
          </p:cNvSpPr>
          <p:nvPr>
            <p:ph type="subTitle" sz="quarter" idx="1"/>
          </p:nvPr>
        </p:nvSpPr>
        <p:spPr>
          <a:xfrm>
            <a:off x="1828800" y="3886200"/>
            <a:ext cx="5715000" cy="512763"/>
          </a:xfrm>
        </p:spPr>
        <p:txBody>
          <a:bodyPr/>
          <a:lstStyle/>
          <a:p>
            <a:pPr marL="342900" indent="-342900">
              <a:buFont typeface="Arial" panose="020B0604020202020204" pitchFamily="34" charset="0"/>
              <a:buChar char="•"/>
            </a:pPr>
            <a:r>
              <a:rPr lang="en-US" altLang="en-US" i="1" dirty="0"/>
              <a:t>29 CFR 1926 – Subpart AA</a:t>
            </a:r>
          </a:p>
        </p:txBody>
      </p:sp>
    </p:spTree>
    <p:extLst>
      <p:ext uri="{BB962C8B-B14F-4D97-AF65-F5344CB8AC3E}">
        <p14:creationId xmlns:p14="http://schemas.microsoft.com/office/powerpoint/2010/main" val="1614224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609600" y="441325"/>
            <a:ext cx="7924800" cy="549275"/>
          </a:xfrm>
        </p:spPr>
        <p:txBody>
          <a:bodyPr/>
          <a:lstStyle/>
          <a:p>
            <a:r>
              <a:rPr lang="en-US" altLang="en-US" dirty="0"/>
              <a:t>Definitions  </a:t>
            </a:r>
          </a:p>
        </p:txBody>
      </p:sp>
      <p:sp>
        <p:nvSpPr>
          <p:cNvPr id="21507" name="Content Placeholder 2"/>
          <p:cNvSpPr>
            <a:spLocks noGrp="1" noChangeArrowheads="1"/>
          </p:cNvSpPr>
          <p:nvPr>
            <p:ph idx="1"/>
          </p:nvPr>
        </p:nvSpPr>
        <p:spPr>
          <a:xfrm>
            <a:off x="533400" y="1219200"/>
            <a:ext cx="8001000" cy="4724400"/>
          </a:xfrm>
        </p:spPr>
        <p:txBody>
          <a:bodyPr/>
          <a:lstStyle/>
          <a:p>
            <a:r>
              <a:rPr lang="en-US" altLang="en-US" dirty="0"/>
              <a:t>Competent person </a:t>
            </a:r>
          </a:p>
          <a:p>
            <a:endParaRPr lang="en-US" altLang="en-US" sz="2000" dirty="0"/>
          </a:p>
          <a:p>
            <a:pPr lvl="1"/>
            <a:r>
              <a:rPr lang="en-US" altLang="en-US" sz="2800" dirty="0"/>
              <a:t>One who is capable of identifying existing and predictable hazards in the surroundings or working conditions which are unsanitary, hazardous, or dangerous to employees, and who has the authorization to take prompt corrective measures to eliminate them.</a:t>
            </a:r>
          </a:p>
          <a:p>
            <a:endParaRPr lang="en-US" altLang="en-US" dirty="0"/>
          </a:p>
        </p:txBody>
      </p:sp>
      <p:sp>
        <p:nvSpPr>
          <p:cNvPr id="21508" name="Content Placeholder 4"/>
          <p:cNvSpPr>
            <a:spLocks noGrp="1" noChangeArrowheads="1"/>
          </p:cNvSpPr>
          <p:nvPr>
            <p:ph sz="quarter" idx="10"/>
          </p:nvPr>
        </p:nvSpPr>
        <p:spPr>
          <a:xfrm>
            <a:off x="7315200" y="609600"/>
            <a:ext cx="1600200" cy="381000"/>
          </a:xfrm>
        </p:spPr>
        <p:txBody>
          <a:bodyPr/>
          <a:lstStyle/>
          <a:p>
            <a:r>
              <a:rPr lang="en-US" altLang="en-US" sz="1800"/>
              <a:t>1926.1202</a:t>
            </a:r>
          </a:p>
        </p:txBody>
      </p:sp>
    </p:spTree>
    <p:extLst>
      <p:ext uri="{BB962C8B-B14F-4D97-AF65-F5344CB8AC3E}">
        <p14:creationId xmlns:p14="http://schemas.microsoft.com/office/powerpoint/2010/main" val="17762409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441325"/>
            <a:ext cx="7924800" cy="549275"/>
          </a:xfrm>
        </p:spPr>
        <p:txBody>
          <a:bodyPr/>
          <a:lstStyle/>
          <a:p>
            <a:r>
              <a:rPr lang="en-US" altLang="en-US"/>
              <a:t>Definitions</a:t>
            </a:r>
          </a:p>
        </p:txBody>
      </p:sp>
      <p:sp>
        <p:nvSpPr>
          <p:cNvPr id="23555" name="Content Placeholder 2"/>
          <p:cNvSpPr>
            <a:spLocks noGrp="1"/>
          </p:cNvSpPr>
          <p:nvPr>
            <p:ph idx="1"/>
          </p:nvPr>
        </p:nvSpPr>
        <p:spPr>
          <a:xfrm>
            <a:off x="533400" y="1219200"/>
            <a:ext cx="8001000" cy="4724400"/>
          </a:xfrm>
        </p:spPr>
        <p:txBody>
          <a:bodyPr/>
          <a:lstStyle/>
          <a:p>
            <a:r>
              <a:rPr lang="en-US" altLang="en-US" dirty="0"/>
              <a:t>Entry</a:t>
            </a:r>
          </a:p>
          <a:p>
            <a:pPr lvl="1"/>
            <a:endParaRPr lang="en-US" altLang="en-US" sz="800" dirty="0"/>
          </a:p>
          <a:p>
            <a:pPr lvl="1"/>
            <a:r>
              <a:rPr lang="en-US" altLang="en-US" dirty="0"/>
              <a:t>Action by which any part of a person passes through an opening into a permit-required confined space.</a:t>
            </a:r>
          </a:p>
          <a:p>
            <a:pPr lvl="1"/>
            <a:endParaRPr lang="en-US" altLang="en-US" sz="800" dirty="0"/>
          </a:p>
          <a:p>
            <a:pPr lvl="1"/>
            <a:endParaRPr lang="en-US" altLang="en-US" dirty="0"/>
          </a:p>
          <a:p>
            <a:pPr lvl="1"/>
            <a:r>
              <a:rPr lang="en-US" altLang="en-US" dirty="0"/>
              <a:t>Entry includes ensuing work activities in that space and is considered to have occurred as soon as any part of entrant’s body breaks the plane of an opening into the space, whether or not such action is intentional, or any work activities are actually performed in the space.</a:t>
            </a:r>
          </a:p>
        </p:txBody>
      </p:sp>
      <p:sp>
        <p:nvSpPr>
          <p:cNvPr id="7" name="Content Placeholder 4"/>
          <p:cNvSpPr txBox="1">
            <a:spLocks/>
          </p:cNvSpPr>
          <p:nvPr/>
        </p:nvSpPr>
        <p:spPr bwMode="auto">
          <a:xfrm>
            <a:off x="7315200" y="6096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1926.1202</a:t>
            </a:r>
          </a:p>
        </p:txBody>
      </p:sp>
    </p:spTree>
    <p:extLst>
      <p:ext uri="{BB962C8B-B14F-4D97-AF65-F5344CB8AC3E}">
        <p14:creationId xmlns:p14="http://schemas.microsoft.com/office/powerpoint/2010/main" val="37858222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09600" y="441325"/>
            <a:ext cx="7924800" cy="549275"/>
          </a:xfrm>
        </p:spPr>
        <p:txBody>
          <a:bodyPr/>
          <a:lstStyle/>
          <a:p>
            <a:r>
              <a:rPr lang="en-US" altLang="en-US" dirty="0"/>
              <a:t>Definitions</a:t>
            </a:r>
          </a:p>
        </p:txBody>
      </p:sp>
      <p:sp>
        <p:nvSpPr>
          <p:cNvPr id="25603" name="Content Placeholder 2"/>
          <p:cNvSpPr>
            <a:spLocks noGrp="1"/>
          </p:cNvSpPr>
          <p:nvPr>
            <p:ph idx="1"/>
          </p:nvPr>
        </p:nvSpPr>
        <p:spPr>
          <a:xfrm>
            <a:off x="533400" y="1219200"/>
            <a:ext cx="8001000" cy="4724400"/>
          </a:xfrm>
        </p:spPr>
        <p:txBody>
          <a:bodyPr/>
          <a:lstStyle/>
          <a:p>
            <a:r>
              <a:rPr lang="en-US" altLang="en-US" dirty="0"/>
              <a:t>Control</a:t>
            </a:r>
          </a:p>
          <a:p>
            <a:pPr lvl="1"/>
            <a:endParaRPr lang="en-US" altLang="en-US" sz="800" dirty="0"/>
          </a:p>
          <a:p>
            <a:pPr lvl="1"/>
            <a:r>
              <a:rPr lang="en-US" altLang="en-US" dirty="0"/>
              <a:t>Action taken to reduce level of any hazard inside a confined space using engineering methods (for example, by ventilation), and then using these methods to maintain the reduced hazard level.</a:t>
            </a:r>
          </a:p>
          <a:p>
            <a:pPr lvl="1"/>
            <a:endParaRPr lang="en-US" altLang="en-US" sz="800" dirty="0"/>
          </a:p>
          <a:p>
            <a:pPr lvl="2"/>
            <a:r>
              <a:rPr lang="en-US" altLang="en-US" sz="1800" dirty="0"/>
              <a:t>Also refers to engineering methods used for this purpose.</a:t>
            </a:r>
          </a:p>
          <a:p>
            <a:pPr lvl="1"/>
            <a:endParaRPr lang="en-US" altLang="en-US" sz="800" dirty="0"/>
          </a:p>
          <a:p>
            <a:pPr lvl="2"/>
            <a:r>
              <a:rPr lang="en-US" altLang="en-US" sz="1800" dirty="0"/>
              <a:t>Personal protective equipment is not considered a control.</a:t>
            </a:r>
          </a:p>
          <a:p>
            <a:endParaRPr lang="en-US" altLang="en-US" sz="1200" dirty="0"/>
          </a:p>
          <a:p>
            <a:r>
              <a:rPr lang="en-US" altLang="en-US" dirty="0"/>
              <a:t>Controlling contractor</a:t>
            </a:r>
          </a:p>
          <a:p>
            <a:endParaRPr lang="en-US" altLang="en-US" sz="800" dirty="0"/>
          </a:p>
          <a:p>
            <a:pPr lvl="1"/>
            <a:r>
              <a:rPr lang="en-US" altLang="en-US" dirty="0"/>
              <a:t>Employer that has overall responsibility for construction at worksite.</a:t>
            </a:r>
          </a:p>
        </p:txBody>
      </p:sp>
      <p:sp>
        <p:nvSpPr>
          <p:cNvPr id="5" name="Content Placeholder 4"/>
          <p:cNvSpPr txBox="1">
            <a:spLocks/>
          </p:cNvSpPr>
          <p:nvPr/>
        </p:nvSpPr>
        <p:spPr bwMode="auto">
          <a:xfrm>
            <a:off x="7315200" y="6096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1926.1202</a:t>
            </a:r>
          </a:p>
        </p:txBody>
      </p:sp>
    </p:spTree>
    <p:extLst>
      <p:ext uri="{BB962C8B-B14F-4D97-AF65-F5344CB8AC3E}">
        <p14:creationId xmlns:p14="http://schemas.microsoft.com/office/powerpoint/2010/main" val="382025609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09600" y="441325"/>
            <a:ext cx="7924800" cy="549275"/>
          </a:xfrm>
        </p:spPr>
        <p:txBody>
          <a:bodyPr/>
          <a:lstStyle/>
          <a:p>
            <a:r>
              <a:rPr lang="en-US" altLang="en-US" dirty="0"/>
              <a:t>Definitions</a:t>
            </a:r>
          </a:p>
        </p:txBody>
      </p:sp>
      <p:sp>
        <p:nvSpPr>
          <p:cNvPr id="27651" name="Content Placeholder 2"/>
          <p:cNvSpPr>
            <a:spLocks noGrp="1"/>
          </p:cNvSpPr>
          <p:nvPr>
            <p:ph idx="1"/>
          </p:nvPr>
        </p:nvSpPr>
        <p:spPr>
          <a:xfrm>
            <a:off x="533400" y="1219200"/>
            <a:ext cx="8001000" cy="4724400"/>
          </a:xfrm>
        </p:spPr>
        <p:txBody>
          <a:bodyPr/>
          <a:lstStyle/>
          <a:p>
            <a:r>
              <a:rPr lang="en-US" altLang="en-US" dirty="0"/>
              <a:t>Host employer</a:t>
            </a:r>
          </a:p>
          <a:p>
            <a:pPr lvl="1"/>
            <a:r>
              <a:rPr lang="en-US" altLang="en-US" dirty="0"/>
              <a:t>Employer that owns or manages the property where construction work is taking place.</a:t>
            </a:r>
          </a:p>
          <a:p>
            <a:pPr lvl="1"/>
            <a:endParaRPr lang="en-US" altLang="en-US" sz="800" dirty="0"/>
          </a:p>
          <a:p>
            <a:pPr lvl="1"/>
            <a:endParaRPr lang="en-US" altLang="en-US" sz="800" dirty="0"/>
          </a:p>
          <a:p>
            <a:r>
              <a:rPr lang="en-US" altLang="en-US" dirty="0"/>
              <a:t>Monitor or monitoring</a:t>
            </a:r>
          </a:p>
          <a:p>
            <a:pPr lvl="1"/>
            <a:r>
              <a:rPr lang="en-US" altLang="en-US" dirty="0"/>
              <a:t>Process used to identify and evaluate hazards after an authorized entrant enters space.</a:t>
            </a:r>
          </a:p>
          <a:p>
            <a:endParaRPr lang="en-US" altLang="en-US" sz="800" i="1" dirty="0"/>
          </a:p>
          <a:p>
            <a:endParaRPr lang="en-US" altLang="en-US" sz="800" i="1" dirty="0"/>
          </a:p>
          <a:p>
            <a:r>
              <a:rPr lang="en-US" altLang="en-US" dirty="0"/>
              <a:t>Early-warning system</a:t>
            </a:r>
          </a:p>
          <a:p>
            <a:pPr lvl="1"/>
            <a:endParaRPr lang="en-US" altLang="en-US" sz="800" dirty="0"/>
          </a:p>
          <a:p>
            <a:pPr lvl="1"/>
            <a:r>
              <a:rPr lang="en-US" altLang="en-US" dirty="0"/>
              <a:t>Method used to alert authorized entrants and attendants that an engulfment hazard may be developing.</a:t>
            </a:r>
          </a:p>
        </p:txBody>
      </p:sp>
      <p:sp>
        <p:nvSpPr>
          <p:cNvPr id="5" name="Content Placeholder 4"/>
          <p:cNvSpPr txBox="1">
            <a:spLocks/>
          </p:cNvSpPr>
          <p:nvPr/>
        </p:nvSpPr>
        <p:spPr bwMode="auto">
          <a:xfrm>
            <a:off x="7315200" y="6096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1926.1202</a:t>
            </a:r>
          </a:p>
        </p:txBody>
      </p:sp>
    </p:spTree>
    <p:extLst>
      <p:ext uri="{BB962C8B-B14F-4D97-AF65-F5344CB8AC3E}">
        <p14:creationId xmlns:p14="http://schemas.microsoft.com/office/powerpoint/2010/main" val="15364488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441325"/>
            <a:ext cx="7924800" cy="549275"/>
          </a:xfrm>
        </p:spPr>
        <p:txBody>
          <a:bodyPr/>
          <a:lstStyle/>
          <a:p>
            <a:r>
              <a:rPr lang="en-US" altLang="en-US" dirty="0"/>
              <a:t>Definitions</a:t>
            </a:r>
          </a:p>
        </p:txBody>
      </p:sp>
      <p:sp>
        <p:nvSpPr>
          <p:cNvPr id="29699" name="Content Placeholder 2"/>
          <p:cNvSpPr>
            <a:spLocks noGrp="1"/>
          </p:cNvSpPr>
          <p:nvPr>
            <p:ph idx="1"/>
          </p:nvPr>
        </p:nvSpPr>
        <p:spPr>
          <a:xfrm>
            <a:off x="533400" y="1219200"/>
            <a:ext cx="8001000" cy="4724400"/>
          </a:xfrm>
        </p:spPr>
        <p:txBody>
          <a:bodyPr/>
          <a:lstStyle/>
          <a:p>
            <a:r>
              <a:rPr lang="en-US" altLang="en-US" dirty="0"/>
              <a:t>Physical hazard</a:t>
            </a:r>
          </a:p>
          <a:p>
            <a:pPr lvl="1"/>
            <a:endParaRPr lang="en-US" altLang="en-US" sz="800" dirty="0"/>
          </a:p>
          <a:p>
            <a:pPr lvl="1"/>
            <a:r>
              <a:rPr lang="en-US" altLang="en-US" dirty="0"/>
              <a:t>An existing or potential hazard that can cause death or serious physical damage.</a:t>
            </a:r>
          </a:p>
          <a:p>
            <a:pPr lvl="2"/>
            <a:endParaRPr lang="en-US" altLang="en-US" sz="800" dirty="0"/>
          </a:p>
          <a:p>
            <a:pPr lvl="2"/>
            <a:r>
              <a:rPr lang="en-US" altLang="en-US" dirty="0"/>
              <a:t>Examples include, but are not limited to:</a:t>
            </a:r>
          </a:p>
          <a:p>
            <a:pPr lvl="3"/>
            <a:endParaRPr lang="en-US" altLang="en-US" sz="800" dirty="0"/>
          </a:p>
          <a:p>
            <a:pPr lvl="3"/>
            <a:r>
              <a:rPr lang="en-US" altLang="en-US" sz="1800" dirty="0"/>
              <a:t>Explosives (as defined by 1926.914(n));</a:t>
            </a:r>
          </a:p>
          <a:p>
            <a:pPr lvl="3"/>
            <a:endParaRPr lang="en-US" altLang="en-US" sz="800" dirty="0"/>
          </a:p>
          <a:p>
            <a:pPr lvl="3"/>
            <a:r>
              <a:rPr lang="en-US" altLang="en-US" sz="1800" dirty="0"/>
              <a:t>Mechanical, electrical, hydraulic and pneumatic energy; radiation; temperature extremes; engulfment; noise; and inwardly converging surfaces.</a:t>
            </a:r>
          </a:p>
          <a:p>
            <a:pPr lvl="3"/>
            <a:endParaRPr lang="en-US" altLang="en-US" sz="800" dirty="0"/>
          </a:p>
          <a:p>
            <a:pPr lvl="2"/>
            <a:r>
              <a:rPr lang="en-US" altLang="en-US" dirty="0"/>
              <a:t>Includes chemicals that can cause death or serious physical damage through skin or eye contact (rather than through inhalation) .</a:t>
            </a:r>
          </a:p>
        </p:txBody>
      </p:sp>
      <p:sp>
        <p:nvSpPr>
          <p:cNvPr id="5" name="Content Placeholder 4"/>
          <p:cNvSpPr txBox="1">
            <a:spLocks/>
          </p:cNvSpPr>
          <p:nvPr/>
        </p:nvSpPr>
        <p:spPr bwMode="auto">
          <a:xfrm>
            <a:off x="7315200" y="6096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1926.1202</a:t>
            </a:r>
          </a:p>
        </p:txBody>
      </p:sp>
    </p:spTree>
    <p:extLst>
      <p:ext uri="{BB962C8B-B14F-4D97-AF65-F5344CB8AC3E}">
        <p14:creationId xmlns:p14="http://schemas.microsoft.com/office/powerpoint/2010/main" val="24966702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457200"/>
            <a:ext cx="7924800" cy="554038"/>
          </a:xfrm>
        </p:spPr>
        <p:txBody>
          <a:bodyPr/>
          <a:lstStyle/>
          <a:p>
            <a:r>
              <a:rPr lang="en-US" altLang="en-US" dirty="0">
                <a:solidFill>
                  <a:srgbClr val="102447"/>
                </a:solidFill>
              </a:rPr>
              <a:t>General Requirements</a:t>
            </a:r>
          </a:p>
        </p:txBody>
      </p:sp>
      <p:sp>
        <p:nvSpPr>
          <p:cNvPr id="24579" name="Content Placeholder 2"/>
          <p:cNvSpPr>
            <a:spLocks noGrp="1"/>
          </p:cNvSpPr>
          <p:nvPr>
            <p:ph idx="1"/>
          </p:nvPr>
        </p:nvSpPr>
        <p:spPr>
          <a:xfrm>
            <a:off x="533400" y="1219200"/>
            <a:ext cx="7772400" cy="4114800"/>
          </a:xfrm>
        </p:spPr>
        <p:txBody>
          <a:bodyPr/>
          <a:lstStyle/>
          <a:p>
            <a:pPr>
              <a:defRPr/>
            </a:pPr>
            <a:r>
              <a:rPr lang="en-US" altLang="en-US" dirty="0"/>
              <a:t>Prior to work starting, a competent person must evaluate the worksite.</a:t>
            </a:r>
          </a:p>
          <a:p>
            <a:pPr lvl="1">
              <a:defRPr/>
            </a:pPr>
            <a:endParaRPr lang="en-US" altLang="en-US" sz="800" dirty="0"/>
          </a:p>
          <a:p>
            <a:pPr lvl="1">
              <a:defRPr/>
            </a:pPr>
            <a:r>
              <a:rPr lang="en-US" altLang="en-US" dirty="0"/>
              <a:t>Identify confined spaces, including permit spaces.</a:t>
            </a:r>
          </a:p>
          <a:p>
            <a:pPr lvl="1">
              <a:defRPr/>
            </a:pPr>
            <a:endParaRPr lang="en-US" altLang="en-US" sz="800" dirty="0"/>
          </a:p>
          <a:p>
            <a:pPr>
              <a:defRPr/>
            </a:pPr>
            <a:endParaRPr lang="en-US" altLang="en-US" sz="800" dirty="0"/>
          </a:p>
          <a:p>
            <a:pPr>
              <a:defRPr/>
            </a:pPr>
            <a:r>
              <a:rPr lang="en-US" altLang="en-US" dirty="0"/>
              <a:t>When there are changes in use or configuration to the non-permit space.</a:t>
            </a:r>
          </a:p>
          <a:p>
            <a:pPr lvl="1">
              <a:defRPr/>
            </a:pPr>
            <a:endParaRPr lang="en-US" altLang="en-US" sz="800" dirty="0"/>
          </a:p>
          <a:p>
            <a:pPr lvl="1">
              <a:defRPr/>
            </a:pPr>
            <a:r>
              <a:rPr lang="en-US" altLang="en-US" dirty="0"/>
              <a:t>Competent person must reevaluate the space and reclassify it, if necessary.</a:t>
            </a:r>
          </a:p>
          <a:p>
            <a:pPr marL="457200" lvl="1" indent="0">
              <a:buFont typeface="Symbol" panose="05050102010706020507" pitchFamily="18" charset="2"/>
              <a:buNone/>
              <a:defRPr/>
            </a:pPr>
            <a:endParaRPr lang="en-US" altLang="en-US" dirty="0"/>
          </a:p>
        </p:txBody>
      </p:sp>
      <p:sp>
        <p:nvSpPr>
          <p:cNvPr id="6" name="Content Placeholder 4"/>
          <p:cNvSpPr txBox="1">
            <a:spLocks/>
          </p:cNvSpPr>
          <p:nvPr/>
        </p:nvSpPr>
        <p:spPr bwMode="auto">
          <a:xfrm>
            <a:off x="7086600" y="6096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1926.1203(a)</a:t>
            </a:r>
          </a:p>
        </p:txBody>
      </p:sp>
      <p:pic>
        <p:nvPicPr>
          <p:cNvPr id="337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200525"/>
            <a:ext cx="20574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3238" y="4200525"/>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410580065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p:cNvPicPr>
            <a:picLocks noChangeAspect="1" noChangeArrowheads="1"/>
          </p:cNvPicPr>
          <p:nvPr/>
        </p:nvPicPr>
        <p:blipFill>
          <a:blip r:embed="rId3">
            <a:extLst>
              <a:ext uri="{28A0092B-C50C-407E-A947-70E740481C1C}">
                <a14:useLocalDpi xmlns:a14="http://schemas.microsoft.com/office/drawing/2010/main" val="0"/>
              </a:ext>
            </a:extLst>
          </a:blip>
          <a:srcRect l="19551" t="16020" r="62180" b="55209"/>
          <a:stretch>
            <a:fillRect/>
          </a:stretch>
        </p:blipFill>
        <p:spPr bwMode="auto">
          <a:xfrm>
            <a:off x="4800600" y="3852863"/>
            <a:ext cx="2611438"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a:xfrm>
            <a:off x="609600" y="457200"/>
            <a:ext cx="7924800" cy="554038"/>
          </a:xfrm>
        </p:spPr>
        <p:txBody>
          <a:bodyPr/>
          <a:lstStyle/>
          <a:p>
            <a:r>
              <a:rPr lang="en-US" altLang="en-US" dirty="0">
                <a:solidFill>
                  <a:srgbClr val="102447"/>
                </a:solidFill>
              </a:rPr>
              <a:t>General Requirements</a:t>
            </a:r>
          </a:p>
        </p:txBody>
      </p:sp>
      <p:sp>
        <p:nvSpPr>
          <p:cNvPr id="35844" name="Content Placeholder 2"/>
          <p:cNvSpPr>
            <a:spLocks noGrp="1"/>
          </p:cNvSpPr>
          <p:nvPr>
            <p:ph idx="1"/>
          </p:nvPr>
        </p:nvSpPr>
        <p:spPr>
          <a:xfrm>
            <a:off x="533400" y="1219200"/>
            <a:ext cx="7772400" cy="4648200"/>
          </a:xfrm>
        </p:spPr>
        <p:txBody>
          <a:bodyPr/>
          <a:lstStyle/>
          <a:p>
            <a:r>
              <a:rPr lang="en-US" altLang="en-US" dirty="0"/>
              <a:t>Competent person must identify all permit spaces - those workers will enter, and those they will not enter.</a:t>
            </a:r>
          </a:p>
          <a:p>
            <a:endParaRPr lang="en-US" altLang="en-US" sz="800" dirty="0"/>
          </a:p>
          <a:p>
            <a:endParaRPr lang="en-US" altLang="en-US" sz="800" dirty="0"/>
          </a:p>
          <a:p>
            <a:r>
              <a:rPr lang="en-US" altLang="en-US" b="1" dirty="0"/>
              <a:t>All permit spaces </a:t>
            </a:r>
            <a:r>
              <a:rPr lang="en-US" altLang="en-US" dirty="0"/>
              <a:t>must be posted/identified in some way.</a:t>
            </a:r>
          </a:p>
        </p:txBody>
      </p:sp>
      <p:sp>
        <p:nvSpPr>
          <p:cNvPr id="6" name="Content Placeholder 4"/>
          <p:cNvSpPr txBox="1">
            <a:spLocks/>
          </p:cNvSpPr>
          <p:nvPr/>
        </p:nvSpPr>
        <p:spPr bwMode="auto">
          <a:xfrm>
            <a:off x="7086600" y="6096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1926.1203(b)</a:t>
            </a:r>
          </a:p>
        </p:txBody>
      </p:sp>
      <p:pic>
        <p:nvPicPr>
          <p:cNvPr id="3584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73500"/>
            <a:ext cx="236696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51288" y="5789613"/>
            <a:ext cx="1306512" cy="230187"/>
          </a:xfrm>
          <a:prstGeom prst="rect">
            <a:avLst/>
          </a:prstGeom>
        </p:spPr>
        <p:txBody>
          <a:bodyPr wrap="none">
            <a:spAutoFit/>
          </a:bodyPr>
          <a:lstStyle/>
          <a:p>
            <a:pPr>
              <a:defRPr/>
            </a:pPr>
            <a:r>
              <a:rPr lang="en-US" sz="900" u="none" dirty="0">
                <a:latin typeface="+mj-lt"/>
              </a:rPr>
              <a:t>NCDOL Photo Library</a:t>
            </a:r>
          </a:p>
        </p:txBody>
      </p:sp>
    </p:spTree>
    <p:extLst>
      <p:ext uri="{BB962C8B-B14F-4D97-AF65-F5344CB8AC3E}">
        <p14:creationId xmlns:p14="http://schemas.microsoft.com/office/powerpoint/2010/main" val="20926317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533400" y="1219200"/>
            <a:ext cx="7772400" cy="4724400"/>
          </a:xfrm>
        </p:spPr>
        <p:txBody>
          <a:bodyPr/>
          <a:lstStyle/>
          <a:p>
            <a:r>
              <a:rPr lang="en-US" altLang="en-US" dirty="0"/>
              <a:t>If workers will not perform work in permit spaces.</a:t>
            </a:r>
          </a:p>
          <a:p>
            <a:pPr lvl="1"/>
            <a:endParaRPr lang="en-US" altLang="en-US" sz="800" dirty="0"/>
          </a:p>
          <a:p>
            <a:pPr lvl="1"/>
            <a:r>
              <a:rPr lang="en-US" altLang="en-US" sz="2200" dirty="0"/>
              <a:t>Employer must ensure that workers are prevented from entering permit spaces.</a:t>
            </a:r>
          </a:p>
          <a:p>
            <a:endParaRPr lang="en-US" altLang="en-US" sz="800" dirty="0"/>
          </a:p>
          <a:p>
            <a:endParaRPr lang="en-US" altLang="en-US" sz="800" dirty="0"/>
          </a:p>
          <a:p>
            <a:r>
              <a:rPr lang="en-US" altLang="en-US" dirty="0"/>
              <a:t>Employers who have determined that workers will perform work in permit spaces must develop a permit space program.</a:t>
            </a:r>
          </a:p>
        </p:txBody>
      </p:sp>
      <p:pic>
        <p:nvPicPr>
          <p:cNvPr id="37891" name="Picture 1"/>
          <p:cNvPicPr>
            <a:picLocks noChangeAspect="1"/>
          </p:cNvPicPr>
          <p:nvPr/>
        </p:nvPicPr>
        <p:blipFill>
          <a:blip r:embed="rId3"/>
          <a:srcRect b="4369"/>
          <a:stretch>
            <a:fillRect/>
          </a:stretch>
        </p:blipFill>
        <p:spPr bwMode="auto">
          <a:xfrm>
            <a:off x="6735763" y="4038600"/>
            <a:ext cx="1673225" cy="19050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7892" name="Title 1"/>
          <p:cNvSpPr>
            <a:spLocks noGrp="1"/>
          </p:cNvSpPr>
          <p:nvPr>
            <p:ph type="title"/>
          </p:nvPr>
        </p:nvSpPr>
        <p:spPr>
          <a:xfrm>
            <a:off x="609600" y="457200"/>
            <a:ext cx="7924800" cy="554038"/>
          </a:xfrm>
        </p:spPr>
        <p:txBody>
          <a:bodyPr/>
          <a:lstStyle/>
          <a:p>
            <a:r>
              <a:rPr lang="en-US" altLang="en-US" dirty="0">
                <a:solidFill>
                  <a:srgbClr val="102447"/>
                </a:solidFill>
              </a:rPr>
              <a:t>General Requirements</a:t>
            </a:r>
          </a:p>
        </p:txBody>
      </p:sp>
      <p:sp>
        <p:nvSpPr>
          <p:cNvPr id="6" name="Content Placeholder 4"/>
          <p:cNvSpPr txBox="1">
            <a:spLocks/>
          </p:cNvSpPr>
          <p:nvPr/>
        </p:nvSpPr>
        <p:spPr bwMode="auto">
          <a:xfrm>
            <a:off x="6781800" y="6096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1926.1203(c)-(d)</a:t>
            </a:r>
          </a:p>
        </p:txBody>
      </p:sp>
      <p:sp>
        <p:nvSpPr>
          <p:cNvPr id="7" name="Rectangle 6"/>
          <p:cNvSpPr/>
          <p:nvPr/>
        </p:nvSpPr>
        <p:spPr>
          <a:xfrm>
            <a:off x="5461000" y="5713413"/>
            <a:ext cx="1306513" cy="230187"/>
          </a:xfrm>
          <a:prstGeom prst="rect">
            <a:avLst/>
          </a:prstGeom>
        </p:spPr>
        <p:txBody>
          <a:bodyPr wrap="none">
            <a:spAutoFit/>
          </a:bodyPr>
          <a:lstStyle/>
          <a:p>
            <a:pPr>
              <a:defRPr/>
            </a:pPr>
            <a:r>
              <a:rPr lang="en-US" sz="900" u="none" dirty="0">
                <a:latin typeface="+mj-lt"/>
              </a:rPr>
              <a:t>NCDOL Photo Library</a:t>
            </a:r>
          </a:p>
        </p:txBody>
      </p:sp>
    </p:spTree>
    <p:extLst>
      <p:ext uri="{BB962C8B-B14F-4D97-AF65-F5344CB8AC3E}">
        <p14:creationId xmlns:p14="http://schemas.microsoft.com/office/powerpoint/2010/main" val="33445893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09600" y="457200"/>
            <a:ext cx="7924800" cy="554038"/>
          </a:xfrm>
        </p:spPr>
        <p:txBody>
          <a:bodyPr/>
          <a:lstStyle/>
          <a:p>
            <a:r>
              <a:rPr lang="en-US" altLang="en-US" dirty="0">
                <a:solidFill>
                  <a:srgbClr val="102447"/>
                </a:solidFill>
              </a:rPr>
              <a:t>General Requirements</a:t>
            </a:r>
          </a:p>
        </p:txBody>
      </p:sp>
      <p:sp>
        <p:nvSpPr>
          <p:cNvPr id="39939" name="Content Placeholder 2"/>
          <p:cNvSpPr>
            <a:spLocks noGrp="1"/>
          </p:cNvSpPr>
          <p:nvPr>
            <p:ph idx="1"/>
          </p:nvPr>
        </p:nvSpPr>
        <p:spPr>
          <a:xfrm>
            <a:off x="533400" y="1219200"/>
            <a:ext cx="7696200" cy="4038600"/>
          </a:xfrm>
        </p:spPr>
        <p:txBody>
          <a:bodyPr/>
          <a:lstStyle/>
          <a:p>
            <a:r>
              <a:rPr lang="en-US" altLang="en-US" dirty="0"/>
              <a:t>Employers may use </a:t>
            </a:r>
            <a:r>
              <a:rPr lang="en-US" altLang="en-US" b="1" dirty="0"/>
              <a:t>alternate procedures</a:t>
            </a:r>
            <a:r>
              <a:rPr lang="en-US" altLang="en-US" dirty="0"/>
              <a:t> for entering a permit space when only hazard is actual or potential atmosphere.</a:t>
            </a:r>
          </a:p>
          <a:p>
            <a:pPr lvl="1"/>
            <a:endParaRPr lang="en-US" altLang="en-US" sz="800" dirty="0"/>
          </a:p>
          <a:p>
            <a:pPr lvl="1"/>
            <a:r>
              <a:rPr lang="en-US" altLang="en-US" dirty="0"/>
              <a:t>Must demonstrate that all physical hazards in the space are eliminated or isolated through engineering controls.</a:t>
            </a:r>
            <a:endParaRPr lang="en-US" altLang="en-US" sz="800" dirty="0"/>
          </a:p>
        </p:txBody>
      </p:sp>
      <p:sp>
        <p:nvSpPr>
          <p:cNvPr id="6" name="Content Placeholder 4"/>
          <p:cNvSpPr txBox="1">
            <a:spLocks/>
          </p:cNvSpPr>
          <p:nvPr/>
        </p:nvSpPr>
        <p:spPr bwMode="auto">
          <a:xfrm>
            <a:off x="6629400" y="609600"/>
            <a:ext cx="251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1926.1203(e)(1)(</a:t>
            </a:r>
            <a:r>
              <a:rPr lang="en-US" altLang="en-US" sz="1800" u="none" kern="0" dirty="0" err="1"/>
              <a:t>i</a:t>
            </a:r>
            <a:r>
              <a:rPr lang="en-US" altLang="en-US" sz="1800" u="none" kern="0" dirty="0"/>
              <a:t>)</a:t>
            </a: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l="2499" b="34166"/>
          <a:stretch>
            <a:fillRect/>
          </a:stretch>
        </p:blipFill>
        <p:spPr bwMode="auto">
          <a:xfrm>
            <a:off x="5486400" y="3981450"/>
            <a:ext cx="2971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5400000">
            <a:off x="7508082" y="4874419"/>
            <a:ext cx="1671637"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38582998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09600" y="457200"/>
            <a:ext cx="7924800" cy="554038"/>
          </a:xfrm>
        </p:spPr>
        <p:txBody>
          <a:bodyPr/>
          <a:lstStyle/>
          <a:p>
            <a:r>
              <a:rPr lang="en-US" altLang="en-US" dirty="0">
                <a:solidFill>
                  <a:srgbClr val="102447"/>
                </a:solidFill>
              </a:rPr>
              <a:t>General Requirements</a:t>
            </a:r>
          </a:p>
        </p:txBody>
      </p:sp>
      <p:sp>
        <p:nvSpPr>
          <p:cNvPr id="41987" name="Content Placeholder 2"/>
          <p:cNvSpPr>
            <a:spLocks noGrp="1"/>
          </p:cNvSpPr>
          <p:nvPr>
            <p:ph idx="1"/>
          </p:nvPr>
        </p:nvSpPr>
        <p:spPr>
          <a:xfrm>
            <a:off x="533400" y="1219200"/>
            <a:ext cx="7772400" cy="4724400"/>
          </a:xfrm>
        </p:spPr>
        <p:txBody>
          <a:bodyPr/>
          <a:lstStyle/>
          <a:p>
            <a:pPr>
              <a:defRPr/>
            </a:pPr>
            <a:r>
              <a:rPr lang="en-US" altLang="en-US" sz="2400" dirty="0"/>
              <a:t>Employers must:</a:t>
            </a:r>
          </a:p>
          <a:p>
            <a:pPr lvl="1">
              <a:defRPr/>
            </a:pPr>
            <a:endParaRPr lang="en-US" altLang="en-US" sz="800" dirty="0"/>
          </a:p>
          <a:p>
            <a:pPr lvl="1">
              <a:defRPr/>
            </a:pPr>
            <a:r>
              <a:rPr lang="en-US" altLang="en-US" sz="2000" dirty="0"/>
              <a:t>Demonstrate that continuous forced air ventilation alone is sufficient to maintain that permit space safe for entry.</a:t>
            </a:r>
          </a:p>
          <a:p>
            <a:pPr lvl="1">
              <a:defRPr/>
            </a:pPr>
            <a:endParaRPr lang="en-US" altLang="en-US" sz="800" dirty="0"/>
          </a:p>
          <a:p>
            <a:pPr lvl="1">
              <a:defRPr/>
            </a:pPr>
            <a:endParaRPr lang="en-US" altLang="en-US" sz="800" dirty="0"/>
          </a:p>
          <a:p>
            <a:pPr lvl="1">
              <a:defRPr/>
            </a:pPr>
            <a:r>
              <a:rPr lang="en-US" altLang="en-US" sz="2000" dirty="0"/>
              <a:t>Develop monitoring and inspection data.</a:t>
            </a:r>
          </a:p>
          <a:p>
            <a:pPr>
              <a:defRPr/>
            </a:pPr>
            <a:endParaRPr lang="en-US" altLang="en-US" sz="800" dirty="0"/>
          </a:p>
          <a:p>
            <a:pPr>
              <a:defRPr/>
            </a:pPr>
            <a:endParaRPr lang="en-US" altLang="en-US" sz="800" dirty="0"/>
          </a:p>
          <a:p>
            <a:pPr lvl="1">
              <a:defRPr/>
            </a:pPr>
            <a:r>
              <a:rPr lang="en-US" altLang="en-US" sz="2000" dirty="0"/>
              <a:t>Document the determinations and supporting data and make them available to each employee who enters the permit space.</a:t>
            </a:r>
          </a:p>
          <a:p>
            <a:pPr>
              <a:defRPr/>
            </a:pPr>
            <a:endParaRPr lang="en-US" altLang="en-US" sz="800" dirty="0"/>
          </a:p>
          <a:p>
            <a:pPr>
              <a:defRPr/>
            </a:pPr>
            <a:endParaRPr lang="en-US" altLang="en-US" sz="800" dirty="0"/>
          </a:p>
          <a:p>
            <a:pPr>
              <a:defRPr/>
            </a:pPr>
            <a:endParaRPr lang="en-US" altLang="en-US" sz="800" dirty="0"/>
          </a:p>
          <a:p>
            <a:pPr>
              <a:defRPr/>
            </a:pPr>
            <a:r>
              <a:rPr lang="en-US" sz="2400" kern="1200" dirty="0"/>
              <a:t>Permit space can be reclassified after all hazards within the space have been eliminated.</a:t>
            </a:r>
            <a:endParaRPr lang="en-US" altLang="en-US" sz="2400" dirty="0"/>
          </a:p>
          <a:p>
            <a:pPr>
              <a:defRPr/>
            </a:pPr>
            <a:endParaRPr lang="en-US" altLang="en-US" sz="2400" dirty="0"/>
          </a:p>
        </p:txBody>
      </p:sp>
      <p:sp>
        <p:nvSpPr>
          <p:cNvPr id="6" name="Content Placeholder 4"/>
          <p:cNvSpPr txBox="1">
            <a:spLocks/>
          </p:cNvSpPr>
          <p:nvPr/>
        </p:nvSpPr>
        <p:spPr bwMode="auto">
          <a:xfrm>
            <a:off x="6248400" y="6096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1926.1203(e)(1)(ii)-(vi)</a:t>
            </a:r>
          </a:p>
        </p:txBody>
      </p:sp>
    </p:spTree>
    <p:extLst>
      <p:ext uri="{BB962C8B-B14F-4D97-AF65-F5344CB8AC3E}">
        <p14:creationId xmlns:p14="http://schemas.microsoft.com/office/powerpoint/2010/main" val="25528738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457200"/>
            <a:ext cx="6629400" cy="549275"/>
          </a:xfrm>
        </p:spPr>
        <p:txBody>
          <a:bodyPr/>
          <a:lstStyle/>
          <a:p>
            <a:r>
              <a:rPr lang="en-US" altLang="en-US"/>
              <a:t>Objectives</a:t>
            </a:r>
          </a:p>
        </p:txBody>
      </p:sp>
      <p:sp>
        <p:nvSpPr>
          <p:cNvPr id="7171" name="Rectangle 3"/>
          <p:cNvSpPr>
            <a:spLocks noGrp="1" noChangeArrowheads="1"/>
          </p:cNvSpPr>
          <p:nvPr>
            <p:ph sz="half" idx="1"/>
          </p:nvPr>
        </p:nvSpPr>
        <p:spPr>
          <a:xfrm>
            <a:off x="533400" y="1295400"/>
            <a:ext cx="7848600" cy="4876800"/>
          </a:xfrm>
        </p:spPr>
        <p:txBody>
          <a:bodyPr/>
          <a:lstStyle/>
          <a:p>
            <a:pPr>
              <a:lnSpc>
                <a:spcPct val="90000"/>
              </a:lnSpc>
            </a:pPr>
            <a:r>
              <a:rPr lang="en-US" altLang="en-US" dirty="0"/>
              <a:t>At the end of this course, students will be able to:</a:t>
            </a:r>
          </a:p>
          <a:p>
            <a:pPr marL="0" indent="0">
              <a:lnSpc>
                <a:spcPct val="90000"/>
              </a:lnSpc>
              <a:buNone/>
            </a:pPr>
            <a:endParaRPr lang="en-US" altLang="en-US" sz="900" dirty="0"/>
          </a:p>
          <a:p>
            <a:pPr lvl="1">
              <a:lnSpc>
                <a:spcPct val="90000"/>
              </a:lnSpc>
            </a:pPr>
            <a:r>
              <a:rPr lang="en-US" altLang="en-US" dirty="0"/>
              <a:t>Define a confined space.</a:t>
            </a:r>
          </a:p>
          <a:p>
            <a:pPr lvl="1">
              <a:lnSpc>
                <a:spcPct val="90000"/>
              </a:lnSpc>
            </a:pPr>
            <a:endParaRPr lang="en-US" altLang="en-US" sz="800" dirty="0"/>
          </a:p>
          <a:p>
            <a:pPr lvl="1">
              <a:lnSpc>
                <a:spcPct val="90000"/>
              </a:lnSpc>
            </a:pPr>
            <a:r>
              <a:rPr lang="en-US" altLang="en-US" dirty="0"/>
              <a:t>Recognize the difference between a confined space and permit-required confined space.</a:t>
            </a:r>
          </a:p>
          <a:p>
            <a:pPr lvl="1">
              <a:lnSpc>
                <a:spcPct val="90000"/>
              </a:lnSpc>
            </a:pPr>
            <a:endParaRPr lang="en-US" altLang="en-US" sz="800" dirty="0"/>
          </a:p>
          <a:p>
            <a:pPr lvl="1">
              <a:lnSpc>
                <a:spcPct val="90000"/>
              </a:lnSpc>
            </a:pPr>
            <a:r>
              <a:rPr lang="en-US" altLang="en-US" dirty="0"/>
              <a:t>Understand methods used to determine if/when hazards exist within a confined space.</a:t>
            </a:r>
          </a:p>
          <a:p>
            <a:pPr lvl="1">
              <a:lnSpc>
                <a:spcPct val="90000"/>
              </a:lnSpc>
            </a:pPr>
            <a:endParaRPr lang="en-US" altLang="en-US" sz="800" dirty="0"/>
          </a:p>
          <a:p>
            <a:pPr lvl="1">
              <a:lnSpc>
                <a:spcPct val="90000"/>
              </a:lnSpc>
            </a:pPr>
            <a:r>
              <a:rPr lang="en-US" altLang="en-US" dirty="0"/>
              <a:t>Discuss entrant, attendant and entry supervisor responsibilities.</a:t>
            </a:r>
          </a:p>
          <a:p>
            <a:pPr lvl="1">
              <a:lnSpc>
                <a:spcPct val="90000"/>
              </a:lnSpc>
            </a:pPr>
            <a:endParaRPr lang="en-US" altLang="en-US" sz="800" dirty="0"/>
          </a:p>
          <a:p>
            <a:pPr lvl="1">
              <a:lnSpc>
                <a:spcPct val="90000"/>
              </a:lnSpc>
            </a:pPr>
            <a:r>
              <a:rPr lang="en-US" altLang="en-US" dirty="0"/>
              <a:t>List requirement for rescue and emergency services.</a:t>
            </a:r>
          </a:p>
          <a:p>
            <a:pPr lvl="1">
              <a:lnSpc>
                <a:spcPct val="90000"/>
              </a:lnSpc>
            </a:pPr>
            <a:endParaRPr lang="en-US" altLang="en-US" dirty="0"/>
          </a:p>
        </p:txBody>
      </p:sp>
      <p:sp>
        <p:nvSpPr>
          <p:cNvPr id="6" name="Content Placeholder 4">
            <a:extLst>
              <a:ext uri="{FF2B5EF4-FFF2-40B4-BE49-F238E27FC236}">
                <a16:creationId xmlns:a16="http://schemas.microsoft.com/office/drawing/2014/main" id="{25011119-2C6E-43E0-B3FF-581887758D95}"/>
              </a:ext>
            </a:extLst>
          </p:cNvPr>
          <p:cNvSpPr txBox="1">
            <a:spLocks/>
          </p:cNvSpPr>
          <p:nvPr/>
        </p:nvSpPr>
        <p:spPr>
          <a:xfrm>
            <a:off x="7239000" y="609600"/>
            <a:ext cx="15240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buFont typeface="Wingdings" panose="05000000000000000000" pitchFamily="2" charset="2"/>
              <a:buNone/>
              <a:defRPr/>
            </a:pPr>
            <a:r>
              <a:rPr lang="en-US" altLang="en-US" sz="1800" u="none" kern="0" dirty="0"/>
              <a:t>Subpart AA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44035" name="Content Placeholder 2"/>
          <p:cNvSpPr>
            <a:spLocks noGrp="1"/>
          </p:cNvSpPr>
          <p:nvPr>
            <p:ph idx="1"/>
          </p:nvPr>
        </p:nvSpPr>
        <p:spPr>
          <a:xfrm>
            <a:off x="533400" y="1219200"/>
            <a:ext cx="8001000" cy="4724400"/>
          </a:xfrm>
        </p:spPr>
        <p:txBody>
          <a:bodyPr/>
          <a:lstStyle/>
          <a:p>
            <a:r>
              <a:rPr lang="en-US" altLang="en-US" dirty="0"/>
              <a:t>If entrance covers are removed, the opening must:</a:t>
            </a:r>
          </a:p>
          <a:p>
            <a:pPr lvl="1"/>
            <a:endParaRPr lang="en-US" altLang="en-US" sz="800" dirty="0"/>
          </a:p>
          <a:p>
            <a:pPr lvl="1"/>
            <a:r>
              <a:rPr lang="en-US" altLang="en-US" dirty="0"/>
              <a:t>Be immediately guarded by a railing or temporary cover or barrier to prevent an accidental fall through the opening.</a:t>
            </a:r>
          </a:p>
          <a:p>
            <a:pPr lvl="1"/>
            <a:endParaRPr lang="en-US" altLang="en-US" sz="800" dirty="0"/>
          </a:p>
          <a:p>
            <a:pPr lvl="1"/>
            <a:r>
              <a:rPr lang="en-US" altLang="en-US" dirty="0"/>
              <a:t>Protect each employee working in the space from foreign objects entering the space.</a:t>
            </a:r>
          </a:p>
          <a:p>
            <a:endParaRPr lang="en-US" altLang="en-US" dirty="0"/>
          </a:p>
        </p:txBody>
      </p:sp>
      <p:sp>
        <p:nvSpPr>
          <p:cNvPr id="44036" name="Content Placeholder 3"/>
          <p:cNvSpPr>
            <a:spLocks noGrp="1"/>
          </p:cNvSpPr>
          <p:nvPr>
            <p:ph sz="quarter" idx="10"/>
          </p:nvPr>
        </p:nvSpPr>
        <p:spPr>
          <a:xfrm>
            <a:off x="6553200" y="609600"/>
            <a:ext cx="2286000" cy="381000"/>
          </a:xfrm>
        </p:spPr>
        <p:txBody>
          <a:bodyPr/>
          <a:lstStyle/>
          <a:p>
            <a:r>
              <a:rPr lang="en-US" altLang="en-US" sz="1800"/>
              <a:t>1926.1203(e)(2)(ii)</a:t>
            </a:r>
          </a:p>
          <a:p>
            <a:endParaRPr lang="en-US" altLang="en-US"/>
          </a:p>
        </p:txBody>
      </p:sp>
      <p:pic>
        <p:nvPicPr>
          <p:cNvPr id="44037" name="Picture 1"/>
          <p:cNvPicPr>
            <a:picLocks noChangeAspect="1"/>
          </p:cNvPicPr>
          <p:nvPr/>
        </p:nvPicPr>
        <p:blipFill>
          <a:blip r:embed="rId3">
            <a:extLst>
              <a:ext uri="{28A0092B-C50C-407E-A947-70E740481C1C}">
                <a14:useLocalDpi xmlns:a14="http://schemas.microsoft.com/office/drawing/2010/main" val="0"/>
              </a:ext>
            </a:extLst>
          </a:blip>
          <a:srcRect l="32500" t="54443" r="27499" b="1111"/>
          <a:stretch>
            <a:fillRect/>
          </a:stretch>
        </p:blipFill>
        <p:spPr bwMode="auto">
          <a:xfrm>
            <a:off x="5867400" y="4370388"/>
            <a:ext cx="25606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48475" y="5803900"/>
            <a:ext cx="1185863"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11506804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32771" name="Content Placeholder 2"/>
          <p:cNvSpPr>
            <a:spLocks noGrp="1"/>
          </p:cNvSpPr>
          <p:nvPr>
            <p:ph idx="1"/>
          </p:nvPr>
        </p:nvSpPr>
        <p:spPr>
          <a:xfrm>
            <a:off x="533400" y="1219200"/>
            <a:ext cx="8001000" cy="4724400"/>
          </a:xfrm>
        </p:spPr>
        <p:txBody>
          <a:bodyPr/>
          <a:lstStyle/>
          <a:p>
            <a:pPr>
              <a:defRPr/>
            </a:pPr>
            <a:r>
              <a:rPr lang="en-US" altLang="en-US" dirty="0"/>
              <a:t>Continuous forced air ventilation</a:t>
            </a:r>
          </a:p>
          <a:p>
            <a:pPr lvl="1">
              <a:defRPr/>
            </a:pPr>
            <a:endParaRPr lang="en-US" altLang="en-US" sz="800" dirty="0"/>
          </a:p>
          <a:p>
            <a:pPr lvl="1">
              <a:defRPr/>
            </a:pPr>
            <a:r>
              <a:rPr lang="en-US" dirty="0"/>
              <a:t>Employees must n</a:t>
            </a:r>
            <a:r>
              <a:rPr lang="en-US" altLang="en-US" dirty="0"/>
              <a:t>ot enter the space until forced air ventilation has eliminated any hazardous atmosphere.</a:t>
            </a:r>
          </a:p>
          <a:p>
            <a:pPr lvl="1">
              <a:defRPr/>
            </a:pPr>
            <a:endParaRPr lang="en-US" altLang="en-US" sz="800" dirty="0"/>
          </a:p>
          <a:p>
            <a:pPr lvl="1">
              <a:defRPr/>
            </a:pPr>
            <a:r>
              <a:rPr lang="en-US" kern="1200" dirty="0"/>
              <a:t>Be so directed as to ventilate immediate areas where an employee is/will be present within the space and continue until all employees have left space.</a:t>
            </a:r>
          </a:p>
          <a:p>
            <a:pPr lvl="1">
              <a:defRPr/>
            </a:pPr>
            <a:endParaRPr lang="en-US" altLang="en-US" sz="800" kern="1200" dirty="0"/>
          </a:p>
          <a:p>
            <a:pPr lvl="1">
              <a:defRPr/>
            </a:pPr>
            <a:r>
              <a:rPr lang="en-US" kern="1200" dirty="0"/>
              <a:t>Air supply for forced air ventilation must be from a clean source and must not increase hazards in space.</a:t>
            </a:r>
          </a:p>
          <a:p>
            <a:pPr lvl="1">
              <a:defRPr/>
            </a:pPr>
            <a:endParaRPr lang="en-US" altLang="en-US" dirty="0"/>
          </a:p>
        </p:txBody>
      </p:sp>
      <p:sp>
        <p:nvSpPr>
          <p:cNvPr id="46084" name="Content Placeholder 3"/>
          <p:cNvSpPr>
            <a:spLocks noGrp="1"/>
          </p:cNvSpPr>
          <p:nvPr>
            <p:ph sz="quarter" idx="10"/>
          </p:nvPr>
        </p:nvSpPr>
        <p:spPr>
          <a:xfrm>
            <a:off x="5867400" y="609600"/>
            <a:ext cx="3124200" cy="381000"/>
          </a:xfrm>
        </p:spPr>
        <p:txBody>
          <a:bodyPr/>
          <a:lstStyle/>
          <a:p>
            <a:r>
              <a:rPr lang="en-US" altLang="en-US" sz="1800"/>
              <a:t>1926.1203(e)(2)(v)(A)-(C)</a:t>
            </a:r>
          </a:p>
          <a:p>
            <a:endParaRPr lang="en-US" altLang="en-US"/>
          </a:p>
        </p:txBody>
      </p:sp>
    </p:spTree>
    <p:extLst>
      <p:ext uri="{BB962C8B-B14F-4D97-AF65-F5344CB8AC3E}">
        <p14:creationId xmlns:p14="http://schemas.microsoft.com/office/powerpoint/2010/main" val="21413639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48131" name="Content Placeholder 2"/>
          <p:cNvSpPr>
            <a:spLocks noGrp="1"/>
          </p:cNvSpPr>
          <p:nvPr>
            <p:ph idx="1"/>
          </p:nvPr>
        </p:nvSpPr>
        <p:spPr>
          <a:xfrm>
            <a:off x="533400" y="1211240"/>
            <a:ext cx="8001000" cy="4724400"/>
          </a:xfrm>
        </p:spPr>
        <p:txBody>
          <a:bodyPr/>
          <a:lstStyle/>
          <a:p>
            <a:r>
              <a:rPr lang="en-US" altLang="en-US" dirty="0"/>
              <a:t>Employers who allow workers to enter a permit space using </a:t>
            </a:r>
            <a:r>
              <a:rPr lang="en-US" altLang="en-US" i="1" dirty="0"/>
              <a:t>alternate entry procedures:</a:t>
            </a:r>
          </a:p>
          <a:p>
            <a:endParaRPr lang="en-US" altLang="en-US" sz="800" dirty="0"/>
          </a:p>
          <a:p>
            <a:pPr lvl="1"/>
            <a:r>
              <a:rPr lang="en-US" altLang="en-US" dirty="0"/>
              <a:t>Must verify that space is safe for entry with the following:</a:t>
            </a:r>
          </a:p>
          <a:p>
            <a:pPr lvl="1"/>
            <a:endParaRPr lang="en-US" altLang="en-US" sz="800" dirty="0"/>
          </a:p>
          <a:p>
            <a:pPr lvl="2"/>
            <a:r>
              <a:rPr lang="en-US" altLang="en-US" dirty="0"/>
              <a:t>Written certification that contains date,</a:t>
            </a:r>
          </a:p>
          <a:p>
            <a:pPr lvl="1"/>
            <a:endParaRPr lang="en-US" altLang="en-US" sz="800" dirty="0"/>
          </a:p>
          <a:p>
            <a:pPr lvl="2"/>
            <a:r>
              <a:rPr lang="en-US" altLang="en-US" dirty="0"/>
              <a:t>Location of space, </a:t>
            </a:r>
            <a:r>
              <a:rPr lang="en-US" altLang="en-US" i="1" dirty="0"/>
              <a:t>and</a:t>
            </a:r>
          </a:p>
          <a:p>
            <a:pPr lvl="1"/>
            <a:endParaRPr lang="en-US" altLang="en-US" sz="800" dirty="0"/>
          </a:p>
          <a:p>
            <a:pPr lvl="2"/>
            <a:r>
              <a:rPr lang="en-US" altLang="en-US" dirty="0"/>
              <a:t>Signature of the person providing certification.</a:t>
            </a:r>
          </a:p>
        </p:txBody>
      </p:sp>
      <p:sp>
        <p:nvSpPr>
          <p:cNvPr id="48132" name="Content Placeholder 3"/>
          <p:cNvSpPr>
            <a:spLocks noGrp="1"/>
          </p:cNvSpPr>
          <p:nvPr>
            <p:ph sz="quarter" idx="10"/>
          </p:nvPr>
        </p:nvSpPr>
        <p:spPr>
          <a:xfrm>
            <a:off x="6477000" y="609600"/>
            <a:ext cx="2438400" cy="381000"/>
          </a:xfrm>
        </p:spPr>
        <p:txBody>
          <a:bodyPr/>
          <a:lstStyle/>
          <a:p>
            <a:r>
              <a:rPr lang="en-US" altLang="en-US" sz="1800"/>
              <a:t>1926.1203(e)(2)(ix)</a:t>
            </a:r>
          </a:p>
          <a:p>
            <a:endParaRPr lang="en-US" altLang="en-US"/>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7513" y="4267200"/>
            <a:ext cx="4230687"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848475" y="5803900"/>
            <a:ext cx="1185863"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9128798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09600" y="457200"/>
            <a:ext cx="7924800" cy="554038"/>
          </a:xfrm>
        </p:spPr>
        <p:txBody>
          <a:bodyPr/>
          <a:lstStyle/>
          <a:p>
            <a:r>
              <a:rPr lang="en-US" altLang="en-US" dirty="0">
                <a:solidFill>
                  <a:srgbClr val="102447"/>
                </a:solidFill>
              </a:rPr>
              <a:t>General Requirements</a:t>
            </a:r>
          </a:p>
        </p:txBody>
      </p:sp>
      <p:sp>
        <p:nvSpPr>
          <p:cNvPr id="50179" name="Content Placeholder 2"/>
          <p:cNvSpPr>
            <a:spLocks noGrp="1"/>
          </p:cNvSpPr>
          <p:nvPr>
            <p:ph idx="1"/>
          </p:nvPr>
        </p:nvSpPr>
        <p:spPr>
          <a:xfrm>
            <a:off x="533400" y="1219200"/>
            <a:ext cx="7772400" cy="4724400"/>
          </a:xfrm>
        </p:spPr>
        <p:txBody>
          <a:bodyPr/>
          <a:lstStyle/>
          <a:p>
            <a:r>
              <a:rPr lang="en-US" altLang="en-US" sz="2400" dirty="0"/>
              <a:t>When there are changes in use or configuration of a non-permit confined space that might increase hazards to entrants, </a:t>
            </a:r>
            <a:r>
              <a:rPr lang="en-US" altLang="en-US" sz="2400" i="1" dirty="0"/>
              <a:t>or:</a:t>
            </a:r>
          </a:p>
          <a:p>
            <a:pPr lvl="1"/>
            <a:endParaRPr lang="en-US" altLang="en-US" sz="800" dirty="0"/>
          </a:p>
          <a:p>
            <a:pPr lvl="1"/>
            <a:r>
              <a:rPr lang="en-US" altLang="en-US" sz="2000" dirty="0"/>
              <a:t>Some indication that initial evaluation of space may not have been adequate.</a:t>
            </a:r>
          </a:p>
          <a:p>
            <a:pPr lvl="1"/>
            <a:endParaRPr lang="en-US" altLang="en-US" sz="800" dirty="0"/>
          </a:p>
          <a:p>
            <a:pPr lvl="1"/>
            <a:endParaRPr lang="en-US" altLang="en-US" sz="800" dirty="0"/>
          </a:p>
          <a:p>
            <a:r>
              <a:rPr lang="en-US" altLang="en-US" sz="2400" dirty="0"/>
              <a:t>Each entry employer must have a competent person reevaluate that space and, if necessary, reclassify it as a permit-required confined space.</a:t>
            </a:r>
          </a:p>
        </p:txBody>
      </p:sp>
      <p:sp>
        <p:nvSpPr>
          <p:cNvPr id="6" name="Content Placeholder 4"/>
          <p:cNvSpPr txBox="1">
            <a:spLocks/>
          </p:cNvSpPr>
          <p:nvPr/>
        </p:nvSpPr>
        <p:spPr bwMode="auto">
          <a:xfrm>
            <a:off x="7162800" y="609600"/>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defRPr/>
            </a:pPr>
            <a:r>
              <a:rPr lang="en-US" altLang="en-US" sz="1800" u="none" kern="0" dirty="0"/>
              <a:t>1926.1203(f)</a:t>
            </a:r>
          </a:p>
        </p:txBody>
      </p:sp>
      <p:pic>
        <p:nvPicPr>
          <p:cNvPr id="50181" name="Picture 1"/>
          <p:cNvPicPr>
            <a:picLocks noChangeAspect="1"/>
          </p:cNvPicPr>
          <p:nvPr/>
        </p:nvPicPr>
        <p:blipFill>
          <a:blip r:embed="rId3">
            <a:extLst>
              <a:ext uri="{28A0092B-C50C-407E-A947-70E740481C1C}">
                <a14:useLocalDpi xmlns:a14="http://schemas.microsoft.com/office/drawing/2010/main" val="0"/>
              </a:ext>
            </a:extLst>
          </a:blip>
          <a:srcRect b="28703"/>
          <a:stretch>
            <a:fillRect/>
          </a:stretch>
        </p:blipFill>
        <p:spPr bwMode="auto">
          <a:xfrm>
            <a:off x="5834063" y="4540250"/>
            <a:ext cx="26241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19900" y="4519613"/>
            <a:ext cx="1671638"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39929677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52227" name="Content Placeholder 2"/>
          <p:cNvSpPr>
            <a:spLocks noGrp="1"/>
          </p:cNvSpPr>
          <p:nvPr>
            <p:ph idx="1"/>
          </p:nvPr>
        </p:nvSpPr>
        <p:spPr>
          <a:xfrm>
            <a:off x="533400" y="1238536"/>
            <a:ext cx="8001000" cy="4724400"/>
          </a:xfrm>
        </p:spPr>
        <p:txBody>
          <a:bodyPr/>
          <a:lstStyle/>
          <a:p>
            <a:r>
              <a:rPr lang="en-US" altLang="en-US" dirty="0"/>
              <a:t>A space classified by an employer as a permit-required confined space may only be reclassified as a non-permit confined space when a competent person determines that all applicable requirements have been met.</a:t>
            </a:r>
          </a:p>
        </p:txBody>
      </p:sp>
      <p:sp>
        <p:nvSpPr>
          <p:cNvPr id="52228" name="Content Placeholder 3"/>
          <p:cNvSpPr>
            <a:spLocks noGrp="1"/>
          </p:cNvSpPr>
          <p:nvPr>
            <p:ph sz="quarter" idx="10"/>
          </p:nvPr>
        </p:nvSpPr>
        <p:spPr>
          <a:xfrm>
            <a:off x="7086600" y="609600"/>
            <a:ext cx="1981200" cy="381000"/>
          </a:xfrm>
        </p:spPr>
        <p:txBody>
          <a:bodyPr/>
          <a:lstStyle/>
          <a:p>
            <a:r>
              <a:rPr lang="en-US" altLang="en-US" sz="1800"/>
              <a:t>1926.1203(g)</a:t>
            </a:r>
          </a:p>
          <a:p>
            <a:endParaRPr lang="en-US" altLang="en-US"/>
          </a:p>
        </p:txBody>
      </p:sp>
      <p:pic>
        <p:nvPicPr>
          <p:cNvPr id="52229" name="Picture 1"/>
          <p:cNvPicPr>
            <a:picLocks noChangeAspect="1"/>
          </p:cNvPicPr>
          <p:nvPr/>
        </p:nvPicPr>
        <p:blipFill>
          <a:blip r:embed="rId3">
            <a:extLst>
              <a:ext uri="{28A0092B-C50C-407E-A947-70E740481C1C}">
                <a14:useLocalDpi xmlns:a14="http://schemas.microsoft.com/office/drawing/2010/main" val="0"/>
              </a:ext>
            </a:extLst>
          </a:blip>
          <a:srcRect l="32500" t="1111" r="5833" b="1111"/>
          <a:stretch>
            <a:fillRect/>
          </a:stretch>
        </p:blipFill>
        <p:spPr bwMode="auto">
          <a:xfrm>
            <a:off x="5486400" y="34290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5400000">
            <a:off x="5001419" y="3871119"/>
            <a:ext cx="1185862" cy="215900"/>
          </a:xfrm>
          <a:prstGeom prst="rect">
            <a:avLst/>
          </a:prstGeom>
        </p:spPr>
        <p:txBody>
          <a:bodyPr wrap="none">
            <a:spAutoFit/>
          </a:bodyPr>
          <a:lstStyle/>
          <a:p>
            <a:pPr>
              <a:defRPr/>
            </a:pPr>
            <a:r>
              <a:rPr lang="en-US" sz="800" u="none" dirty="0">
                <a:latin typeface="+mn-lt"/>
              </a:rPr>
              <a:t>NCDOL Photo Library</a:t>
            </a:r>
          </a:p>
        </p:txBody>
      </p:sp>
    </p:spTree>
    <p:extLst>
      <p:ext uri="{BB962C8B-B14F-4D97-AF65-F5344CB8AC3E}">
        <p14:creationId xmlns:p14="http://schemas.microsoft.com/office/powerpoint/2010/main" val="18157340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54275" name="Content Placeholder 2"/>
          <p:cNvSpPr>
            <a:spLocks noGrp="1"/>
          </p:cNvSpPr>
          <p:nvPr>
            <p:ph idx="1"/>
          </p:nvPr>
        </p:nvSpPr>
        <p:spPr>
          <a:xfrm>
            <a:off x="533400" y="1143000"/>
            <a:ext cx="8001000" cy="4724400"/>
          </a:xfrm>
        </p:spPr>
        <p:txBody>
          <a:bodyPr/>
          <a:lstStyle/>
          <a:p>
            <a:r>
              <a:rPr lang="en-US" altLang="en-US" sz="2400" dirty="0"/>
              <a:t>Permit space entry communication and coordination.</a:t>
            </a:r>
          </a:p>
          <a:p>
            <a:pPr lvl="1"/>
            <a:endParaRPr lang="en-US" altLang="en-US" sz="800" dirty="0"/>
          </a:p>
          <a:p>
            <a:pPr lvl="1"/>
            <a:endParaRPr lang="en-US" altLang="en-US" sz="800" dirty="0"/>
          </a:p>
          <a:p>
            <a:r>
              <a:rPr lang="en-US" altLang="en-US" sz="2400" dirty="0"/>
              <a:t>Before entry operations begin, host employer must provide the following information:</a:t>
            </a:r>
          </a:p>
          <a:p>
            <a:pPr lvl="1"/>
            <a:endParaRPr lang="en-US" altLang="en-US" sz="800" dirty="0"/>
          </a:p>
          <a:p>
            <a:pPr lvl="1"/>
            <a:r>
              <a:rPr lang="en-US" altLang="en-US" sz="2000" dirty="0"/>
              <a:t>Location of each known permit space.</a:t>
            </a:r>
          </a:p>
          <a:p>
            <a:pPr lvl="1"/>
            <a:endParaRPr lang="en-US" altLang="en-US" sz="800" dirty="0"/>
          </a:p>
          <a:p>
            <a:pPr lvl="1"/>
            <a:r>
              <a:rPr lang="en-US" altLang="en-US" sz="2000" dirty="0"/>
              <a:t>Hazards or potential hazards in each space or reason it is a permit space.</a:t>
            </a:r>
          </a:p>
          <a:p>
            <a:pPr lvl="1"/>
            <a:endParaRPr lang="en-US" altLang="en-US" sz="800" dirty="0"/>
          </a:p>
          <a:p>
            <a:pPr lvl="1"/>
            <a:r>
              <a:rPr lang="en-US" altLang="en-US" sz="2000" dirty="0"/>
              <a:t>Precautions that host employer or any previous controlling contractor or entry employer implemented for protection of employees in permit space.</a:t>
            </a:r>
            <a:endParaRPr lang="en-US" altLang="en-US" dirty="0"/>
          </a:p>
        </p:txBody>
      </p:sp>
      <p:sp>
        <p:nvSpPr>
          <p:cNvPr id="54276" name="Content Placeholder 3"/>
          <p:cNvSpPr>
            <a:spLocks noGrp="1"/>
          </p:cNvSpPr>
          <p:nvPr>
            <p:ph sz="quarter" idx="10"/>
          </p:nvPr>
        </p:nvSpPr>
        <p:spPr>
          <a:xfrm>
            <a:off x="6781800" y="609600"/>
            <a:ext cx="2057400" cy="381000"/>
          </a:xfrm>
        </p:spPr>
        <p:txBody>
          <a:bodyPr/>
          <a:lstStyle/>
          <a:p>
            <a:r>
              <a:rPr lang="en-US" altLang="en-US" sz="1800"/>
              <a:t>1926.1203(h)(1)</a:t>
            </a:r>
          </a:p>
          <a:p>
            <a:endParaRPr lang="en-US" altLang="en-US"/>
          </a:p>
        </p:txBody>
      </p:sp>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88" y="4648200"/>
            <a:ext cx="1954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72200" y="5716588"/>
            <a:ext cx="1185863" cy="214312"/>
          </a:xfrm>
          <a:prstGeom prst="rect">
            <a:avLst/>
          </a:prstGeom>
        </p:spPr>
        <p:txBody>
          <a:bodyPr wrap="none">
            <a:spAutoFit/>
          </a:bodyPr>
          <a:lstStyle/>
          <a:p>
            <a:pP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230665817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56323" name="Content Placeholder 2"/>
          <p:cNvSpPr>
            <a:spLocks noGrp="1"/>
          </p:cNvSpPr>
          <p:nvPr>
            <p:ph idx="1"/>
          </p:nvPr>
        </p:nvSpPr>
        <p:spPr>
          <a:xfrm>
            <a:off x="533400" y="1219200"/>
            <a:ext cx="8001000" cy="4724400"/>
          </a:xfrm>
        </p:spPr>
        <p:txBody>
          <a:bodyPr/>
          <a:lstStyle/>
          <a:p>
            <a:r>
              <a:rPr lang="en-US" altLang="en-US" sz="2400" dirty="0"/>
              <a:t>Before entry operations begin, controlling contractor must:</a:t>
            </a:r>
          </a:p>
          <a:p>
            <a:pPr lvl="1"/>
            <a:endParaRPr lang="en-US" altLang="en-US" sz="800" dirty="0"/>
          </a:p>
          <a:p>
            <a:pPr lvl="1"/>
            <a:r>
              <a:rPr lang="en-US" altLang="en-US" sz="2000" dirty="0"/>
              <a:t>Obtain host employer’s information about permit space hazards and previous entry operations, </a:t>
            </a:r>
            <a:r>
              <a:rPr lang="en-US" altLang="en-US" sz="2000" i="1" dirty="0"/>
              <a:t>and</a:t>
            </a:r>
          </a:p>
          <a:p>
            <a:pPr lvl="2"/>
            <a:endParaRPr lang="en-US" altLang="en-US" sz="800" dirty="0"/>
          </a:p>
          <a:p>
            <a:pPr lvl="1"/>
            <a:r>
              <a:rPr lang="en-US" altLang="en-US" sz="2000" dirty="0"/>
              <a:t>Provide the following information to each entity entering a permit space and any other entity at worksite whose activities could foreseeably result in a hazard in permit space.</a:t>
            </a:r>
            <a:endParaRPr lang="en-US" altLang="en-US" dirty="0"/>
          </a:p>
        </p:txBody>
      </p:sp>
      <p:sp>
        <p:nvSpPr>
          <p:cNvPr id="56324" name="Content Placeholder 3"/>
          <p:cNvSpPr>
            <a:spLocks noGrp="1"/>
          </p:cNvSpPr>
          <p:nvPr>
            <p:ph sz="quarter" idx="10"/>
          </p:nvPr>
        </p:nvSpPr>
        <p:spPr>
          <a:xfrm>
            <a:off x="6248400" y="609600"/>
            <a:ext cx="2667000" cy="381000"/>
          </a:xfrm>
        </p:spPr>
        <p:txBody>
          <a:bodyPr/>
          <a:lstStyle/>
          <a:p>
            <a:r>
              <a:rPr lang="en-US" altLang="en-US" sz="1800"/>
              <a:t>1926.1203(h)(2)(i)-(ii)</a:t>
            </a:r>
          </a:p>
        </p:txBody>
      </p:sp>
      <p:pic>
        <p:nvPicPr>
          <p:cNvPr id="56325" name="Picture 1"/>
          <p:cNvPicPr>
            <a:picLocks noChangeAspect="1"/>
          </p:cNvPicPr>
          <p:nvPr/>
        </p:nvPicPr>
        <p:blipFill>
          <a:blip r:embed="rId3">
            <a:extLst>
              <a:ext uri="{28A0092B-C50C-407E-A947-70E740481C1C}">
                <a14:useLocalDpi xmlns:a14="http://schemas.microsoft.com/office/drawing/2010/main" val="0"/>
              </a:ext>
            </a:extLst>
          </a:blip>
          <a:srcRect r="16200"/>
          <a:stretch>
            <a:fillRect/>
          </a:stretch>
        </p:blipFill>
        <p:spPr bwMode="auto">
          <a:xfrm>
            <a:off x="4237038" y="3875088"/>
            <a:ext cx="35655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612936">
            <a:off x="5367338" y="5111750"/>
            <a:ext cx="936625" cy="184150"/>
          </a:xfrm>
          <a:prstGeom prst="rect">
            <a:avLst/>
          </a:prstGeom>
        </p:spPr>
        <p:txBody>
          <a:bodyPr wrap="none">
            <a:spAutoFit/>
          </a:bodyPr>
          <a:lstStyle/>
          <a:p>
            <a:pPr>
              <a:defRPr/>
            </a:pPr>
            <a:r>
              <a:rPr lang="en-US" sz="600" u="none" dirty="0">
                <a:latin typeface="+mj-lt"/>
              </a:rPr>
              <a:t>NCDOL Photo Library</a:t>
            </a:r>
          </a:p>
        </p:txBody>
      </p:sp>
    </p:spTree>
    <p:extLst>
      <p:ext uri="{BB962C8B-B14F-4D97-AF65-F5344CB8AC3E}">
        <p14:creationId xmlns:p14="http://schemas.microsoft.com/office/powerpoint/2010/main" val="16443417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58371" name="Content Placeholder 2"/>
          <p:cNvSpPr>
            <a:spLocks noGrp="1"/>
          </p:cNvSpPr>
          <p:nvPr>
            <p:ph idx="1"/>
          </p:nvPr>
        </p:nvSpPr>
        <p:spPr/>
        <p:txBody>
          <a:bodyPr/>
          <a:lstStyle/>
          <a:p>
            <a:pPr lvl="1"/>
            <a:r>
              <a:rPr lang="en-US" altLang="en-US" sz="2000" dirty="0"/>
              <a:t>Information received from host employer.</a:t>
            </a:r>
          </a:p>
          <a:p>
            <a:pPr lvl="2"/>
            <a:endParaRPr lang="en-US" altLang="en-US" sz="800" dirty="0"/>
          </a:p>
          <a:p>
            <a:pPr lvl="1"/>
            <a:r>
              <a:rPr lang="en-US" altLang="en-US" sz="2000" dirty="0"/>
              <a:t>Any additional information the controlling contractor has about subjects (permit space location, hazards).  </a:t>
            </a:r>
          </a:p>
          <a:p>
            <a:pPr lvl="2"/>
            <a:endParaRPr lang="en-US" altLang="en-US" sz="900" dirty="0"/>
          </a:p>
          <a:p>
            <a:pPr lvl="1"/>
            <a:r>
              <a:rPr lang="en-US" altLang="en-US" sz="2000" dirty="0"/>
              <a:t>Precautions host employer, controlling contractor, or other entry employers implemented for protection of employees in permit spaces.</a:t>
            </a:r>
            <a:endParaRPr lang="en-US" altLang="en-US" dirty="0"/>
          </a:p>
        </p:txBody>
      </p:sp>
      <p:sp>
        <p:nvSpPr>
          <p:cNvPr id="58372" name="Content Placeholder 3"/>
          <p:cNvSpPr>
            <a:spLocks noGrp="1"/>
          </p:cNvSpPr>
          <p:nvPr>
            <p:ph sz="quarter" idx="10"/>
          </p:nvPr>
        </p:nvSpPr>
        <p:spPr>
          <a:xfrm>
            <a:off x="5867400" y="609600"/>
            <a:ext cx="3124200" cy="381000"/>
          </a:xfrm>
        </p:spPr>
        <p:txBody>
          <a:bodyPr/>
          <a:lstStyle/>
          <a:p>
            <a:r>
              <a:rPr lang="en-US" altLang="en-US" sz="1800"/>
              <a:t>1926.1203(h)(2)(ii)(A)-(C)</a:t>
            </a:r>
          </a:p>
          <a:p>
            <a:endParaRPr lang="en-US" altLang="en-US"/>
          </a:p>
        </p:txBody>
      </p:sp>
      <p:pic>
        <p:nvPicPr>
          <p:cNvPr id="583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3302000"/>
            <a:ext cx="395287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20648888">
            <a:off x="6530975" y="5359400"/>
            <a:ext cx="1187450" cy="214313"/>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248689503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62467" name="Content Placeholder 2"/>
          <p:cNvSpPr>
            <a:spLocks noGrp="1"/>
          </p:cNvSpPr>
          <p:nvPr>
            <p:ph idx="1"/>
          </p:nvPr>
        </p:nvSpPr>
        <p:spPr>
          <a:xfrm>
            <a:off x="533400" y="1219200"/>
            <a:ext cx="8001000" cy="4724400"/>
          </a:xfrm>
        </p:spPr>
        <p:txBody>
          <a:bodyPr/>
          <a:lstStyle/>
          <a:p>
            <a:pPr>
              <a:defRPr/>
            </a:pPr>
            <a:r>
              <a:rPr lang="en-US" altLang="en-US" sz="2400" dirty="0"/>
              <a:t>Before entry operations begin, each entry employer must:</a:t>
            </a:r>
          </a:p>
          <a:p>
            <a:pPr lvl="1">
              <a:defRPr/>
            </a:pPr>
            <a:endParaRPr lang="en-US" altLang="en-US" sz="800" dirty="0"/>
          </a:p>
          <a:p>
            <a:pPr lvl="1">
              <a:defRPr/>
            </a:pPr>
            <a:r>
              <a:rPr lang="en-US" altLang="en-US" sz="2000" dirty="0"/>
              <a:t>Obtain all controlling contractor’s information regarding permit space hazards and entry operations, </a:t>
            </a:r>
            <a:r>
              <a:rPr lang="en-US" altLang="en-US" sz="2000" i="1" dirty="0"/>
              <a:t>and</a:t>
            </a:r>
          </a:p>
          <a:p>
            <a:pPr lvl="1">
              <a:defRPr/>
            </a:pPr>
            <a:endParaRPr lang="en-US" altLang="en-US" sz="800" dirty="0"/>
          </a:p>
          <a:p>
            <a:pPr lvl="1">
              <a:defRPr/>
            </a:pPr>
            <a:r>
              <a:rPr lang="en-US" altLang="en-US" sz="2000" dirty="0"/>
              <a:t>Inform controlling contractor of permit space program that entry employer will follow, including any hazards likely to be</a:t>
            </a:r>
          </a:p>
          <a:p>
            <a:pPr marL="457200" lvl="1" indent="0">
              <a:buFont typeface="Symbol" panose="05050102010706020507" pitchFamily="18" charset="2"/>
              <a:buNone/>
              <a:defRPr/>
            </a:pPr>
            <a:r>
              <a:rPr lang="en-US" altLang="en-US" sz="2000" dirty="0"/>
              <a:t>   confronted or created in each permit space.</a:t>
            </a:r>
          </a:p>
        </p:txBody>
      </p:sp>
      <p:sp>
        <p:nvSpPr>
          <p:cNvPr id="60420" name="Content Placeholder 3"/>
          <p:cNvSpPr>
            <a:spLocks noGrp="1"/>
          </p:cNvSpPr>
          <p:nvPr>
            <p:ph sz="quarter" idx="10"/>
          </p:nvPr>
        </p:nvSpPr>
        <p:spPr>
          <a:xfrm>
            <a:off x="6248400" y="609600"/>
            <a:ext cx="3124200" cy="381000"/>
          </a:xfrm>
        </p:spPr>
        <p:txBody>
          <a:bodyPr/>
          <a:lstStyle/>
          <a:p>
            <a:r>
              <a:rPr lang="en-US" altLang="en-US" sz="1800"/>
              <a:t>1926.1203(h)(3)(i)-(ii)</a:t>
            </a:r>
          </a:p>
          <a:p>
            <a:endParaRPr lang="en-US" altLang="en-US"/>
          </a:p>
        </p:txBody>
      </p:sp>
      <p:sp>
        <p:nvSpPr>
          <p:cNvPr id="6" name="Rectangle 5"/>
          <p:cNvSpPr/>
          <p:nvPr/>
        </p:nvSpPr>
        <p:spPr>
          <a:xfrm>
            <a:off x="6265863" y="5781675"/>
            <a:ext cx="1671637" cy="276225"/>
          </a:xfrm>
          <a:prstGeom prst="rect">
            <a:avLst/>
          </a:prstGeom>
        </p:spPr>
        <p:txBody>
          <a:bodyPr wrap="none">
            <a:spAutoFit/>
          </a:bodyPr>
          <a:lstStyle/>
          <a:p>
            <a:pPr>
              <a:defRPr/>
            </a:pPr>
            <a:r>
              <a:rPr lang="en-US" sz="1200" u="none" dirty="0">
                <a:latin typeface="+mj-lt"/>
              </a:rPr>
              <a:t>NCDOL Photo Library</a:t>
            </a:r>
          </a:p>
        </p:txBody>
      </p:sp>
      <p:pic>
        <p:nvPicPr>
          <p:cNvPr id="604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4332" y="3733800"/>
            <a:ext cx="2453867"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462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62467" name="Content Placeholder 2"/>
          <p:cNvSpPr>
            <a:spLocks noGrp="1"/>
          </p:cNvSpPr>
          <p:nvPr>
            <p:ph idx="1"/>
          </p:nvPr>
        </p:nvSpPr>
        <p:spPr>
          <a:xfrm>
            <a:off x="533400" y="1219200"/>
            <a:ext cx="8001000" cy="4724400"/>
          </a:xfrm>
        </p:spPr>
        <p:txBody>
          <a:bodyPr/>
          <a:lstStyle/>
          <a:p>
            <a:r>
              <a:rPr lang="en-US" altLang="en-US" dirty="0"/>
              <a:t>Controlling contractor and entry employer(s) must coordinate entry operations when:</a:t>
            </a:r>
          </a:p>
          <a:p>
            <a:pPr lvl="1"/>
            <a:endParaRPr lang="en-US" altLang="en-US" sz="800" dirty="0"/>
          </a:p>
          <a:p>
            <a:pPr lvl="1"/>
            <a:r>
              <a:rPr lang="en-US" altLang="en-US" dirty="0"/>
              <a:t>More than one entity performs permit space entry at same time, </a:t>
            </a:r>
            <a:r>
              <a:rPr lang="en-US" altLang="en-US" i="1" dirty="0"/>
              <a:t>or</a:t>
            </a:r>
          </a:p>
          <a:p>
            <a:pPr lvl="1"/>
            <a:endParaRPr lang="en-US" altLang="en-US" sz="800" dirty="0"/>
          </a:p>
          <a:p>
            <a:pPr lvl="1"/>
            <a:r>
              <a:rPr lang="en-US" altLang="en-US" dirty="0"/>
              <a:t>Permit space entry is performed at same time that any activities that could foreseeably result in a hazard in permit space are performed.</a:t>
            </a:r>
          </a:p>
          <a:p>
            <a:endParaRPr lang="en-US" altLang="en-US" sz="2000" dirty="0"/>
          </a:p>
        </p:txBody>
      </p:sp>
      <p:sp>
        <p:nvSpPr>
          <p:cNvPr id="62468" name="Content Placeholder 3"/>
          <p:cNvSpPr>
            <a:spLocks noGrp="1"/>
          </p:cNvSpPr>
          <p:nvPr>
            <p:ph sz="quarter" idx="10"/>
          </p:nvPr>
        </p:nvSpPr>
        <p:spPr>
          <a:xfrm>
            <a:off x="6248400" y="622300"/>
            <a:ext cx="2590800" cy="381000"/>
          </a:xfrm>
        </p:spPr>
        <p:txBody>
          <a:bodyPr/>
          <a:lstStyle/>
          <a:p>
            <a:r>
              <a:rPr lang="en-US" altLang="en-US" sz="1800"/>
              <a:t>1926.1203(h)(4)(i)-(ii)</a:t>
            </a:r>
          </a:p>
          <a:p>
            <a:endParaRPr lang="en-US" altLang="en-US"/>
          </a:p>
        </p:txBody>
      </p:sp>
    </p:spTree>
    <p:extLst>
      <p:ext uri="{BB962C8B-B14F-4D97-AF65-F5344CB8AC3E}">
        <p14:creationId xmlns:p14="http://schemas.microsoft.com/office/powerpoint/2010/main" val="2631798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Scope</a:t>
            </a:r>
          </a:p>
        </p:txBody>
      </p:sp>
      <p:sp>
        <p:nvSpPr>
          <p:cNvPr id="9219" name="Content Placeholder 2"/>
          <p:cNvSpPr>
            <a:spLocks noGrp="1"/>
          </p:cNvSpPr>
          <p:nvPr>
            <p:ph sz="half" idx="1"/>
          </p:nvPr>
        </p:nvSpPr>
        <p:spPr>
          <a:xfrm>
            <a:off x="533400" y="1265237"/>
            <a:ext cx="8077200" cy="4525963"/>
          </a:xfrm>
        </p:spPr>
        <p:txBody>
          <a:bodyPr/>
          <a:lstStyle/>
          <a:p>
            <a:r>
              <a:rPr lang="en-US" altLang="en-US" sz="2400" dirty="0"/>
              <a:t>Standard contains practices and procedures to protect workers engaged in construction activities at a worksite with one or more confined spaces.</a:t>
            </a:r>
          </a:p>
          <a:p>
            <a:endParaRPr lang="en-US" altLang="en-US" sz="1200" dirty="0"/>
          </a:p>
          <a:p>
            <a:endParaRPr lang="en-US" altLang="en-US" sz="800" dirty="0"/>
          </a:p>
          <a:p>
            <a:r>
              <a:rPr lang="en-US" altLang="en-US" sz="2400" dirty="0"/>
              <a:t>If space meets definition of a confined space and contains recognized serious health or safety hazards, it is a permit-required confined space</a:t>
            </a:r>
          </a:p>
          <a:p>
            <a:pPr lvl="1"/>
            <a:endParaRPr lang="en-US" altLang="en-US" sz="800" dirty="0"/>
          </a:p>
          <a:p>
            <a:pPr lvl="1"/>
            <a:r>
              <a:rPr lang="en-US" altLang="en-US" sz="2000" dirty="0"/>
              <a:t>A space with no potential to have atmospheric hazards may be classified as a non-permit confined space only when all hazards are eliminated.</a:t>
            </a:r>
          </a:p>
        </p:txBody>
      </p:sp>
      <p:sp>
        <p:nvSpPr>
          <p:cNvPr id="5" name="Content Placeholder 4"/>
          <p:cNvSpPr txBox="1">
            <a:spLocks/>
          </p:cNvSpPr>
          <p:nvPr/>
        </p:nvSpPr>
        <p:spPr>
          <a:xfrm>
            <a:off x="7086600" y="609600"/>
            <a:ext cx="1752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buFont typeface="Wingdings" panose="05000000000000000000" pitchFamily="2" charset="2"/>
              <a:buNone/>
              <a:defRPr/>
            </a:pPr>
            <a:r>
              <a:rPr lang="en-US" altLang="en-US" sz="1800" u="none" kern="0" dirty="0"/>
              <a:t>1926.1201(a)</a:t>
            </a:r>
          </a:p>
        </p:txBody>
      </p:sp>
      <p:pic>
        <p:nvPicPr>
          <p:cNvPr id="92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926013"/>
            <a:ext cx="18621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97650" y="4881563"/>
            <a:ext cx="1057275" cy="200025"/>
          </a:xfrm>
          <a:prstGeom prst="rect">
            <a:avLst/>
          </a:prstGeom>
        </p:spPr>
        <p:txBody>
          <a:bodyPr wrap="none">
            <a:spAutoFit/>
          </a:bodyPr>
          <a:lstStyle/>
          <a:p>
            <a:pPr>
              <a:defRPr/>
            </a:pPr>
            <a:r>
              <a:rPr lang="en-US" sz="700" u="none" dirty="0">
                <a:latin typeface="+mj-lt"/>
              </a:rPr>
              <a:t>NCDOL Photo Library</a:t>
            </a:r>
          </a:p>
        </p:txBody>
      </p:sp>
    </p:spTree>
    <p:extLst>
      <p:ext uri="{BB962C8B-B14F-4D97-AF65-F5344CB8AC3E}">
        <p14:creationId xmlns:p14="http://schemas.microsoft.com/office/powerpoint/2010/main" val="3350528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64515" name="Content Placeholder 2"/>
          <p:cNvSpPr>
            <a:spLocks noGrp="1"/>
          </p:cNvSpPr>
          <p:nvPr>
            <p:ph idx="1"/>
          </p:nvPr>
        </p:nvSpPr>
        <p:spPr>
          <a:xfrm>
            <a:off x="533400" y="1219200"/>
            <a:ext cx="8001000" cy="4724400"/>
          </a:xfrm>
        </p:spPr>
        <p:txBody>
          <a:bodyPr/>
          <a:lstStyle/>
          <a:p>
            <a:r>
              <a:rPr lang="en-US" altLang="en-US" sz="2400" dirty="0"/>
              <a:t>After entry operations, controlling contractor must debrief each entity that entered a permit space regarding the permit space program and any hazards confronted or created in permit space(s) during entry operations.</a:t>
            </a:r>
          </a:p>
          <a:p>
            <a:pPr lvl="1"/>
            <a:endParaRPr lang="en-US" altLang="en-US" sz="800" dirty="0"/>
          </a:p>
          <a:p>
            <a:pPr lvl="1"/>
            <a:r>
              <a:rPr lang="en-US" altLang="en-US" sz="2000" dirty="0"/>
              <a:t>Entry employer must inform controlling contractor in a timely manner of the permit space program and of any hazards confronted or created in permit space(s) during entry operations, </a:t>
            </a:r>
            <a:r>
              <a:rPr lang="en-US" altLang="en-US" sz="2000" i="1" dirty="0"/>
              <a:t>and</a:t>
            </a:r>
          </a:p>
          <a:p>
            <a:pPr lvl="1"/>
            <a:endParaRPr lang="en-US" altLang="en-US" sz="800" dirty="0"/>
          </a:p>
          <a:p>
            <a:pPr lvl="1"/>
            <a:r>
              <a:rPr lang="en-US" altLang="en-US" sz="2000" dirty="0"/>
              <a:t>Controlling contractor must apprise host employer of information exchanged with entry entities.</a:t>
            </a:r>
          </a:p>
        </p:txBody>
      </p:sp>
      <p:sp>
        <p:nvSpPr>
          <p:cNvPr id="64516" name="Content Placeholder 3"/>
          <p:cNvSpPr>
            <a:spLocks noGrp="1"/>
          </p:cNvSpPr>
          <p:nvPr>
            <p:ph sz="quarter" idx="10"/>
          </p:nvPr>
        </p:nvSpPr>
        <p:spPr>
          <a:xfrm>
            <a:off x="6781800" y="609600"/>
            <a:ext cx="2057400" cy="381000"/>
          </a:xfrm>
        </p:spPr>
        <p:txBody>
          <a:bodyPr/>
          <a:lstStyle/>
          <a:p>
            <a:r>
              <a:rPr lang="en-US" altLang="en-US" sz="1800"/>
              <a:t>1926.1203(h)(5)</a:t>
            </a:r>
          </a:p>
          <a:p>
            <a:endParaRPr lang="en-US" altLang="en-US"/>
          </a:p>
        </p:txBody>
      </p:sp>
    </p:spTree>
    <p:extLst>
      <p:ext uri="{BB962C8B-B14F-4D97-AF65-F5344CB8AC3E}">
        <p14:creationId xmlns:p14="http://schemas.microsoft.com/office/powerpoint/2010/main" val="10792667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09600" y="441325"/>
            <a:ext cx="7924800" cy="549275"/>
          </a:xfrm>
        </p:spPr>
        <p:txBody>
          <a:bodyPr/>
          <a:lstStyle/>
          <a:p>
            <a:r>
              <a:rPr lang="en-US" altLang="en-US" dirty="0">
                <a:solidFill>
                  <a:srgbClr val="102447"/>
                </a:solidFill>
              </a:rPr>
              <a:t>General Requirements</a:t>
            </a:r>
          </a:p>
        </p:txBody>
      </p:sp>
      <p:sp>
        <p:nvSpPr>
          <p:cNvPr id="66563" name="Content Placeholder 2"/>
          <p:cNvSpPr>
            <a:spLocks noGrp="1"/>
          </p:cNvSpPr>
          <p:nvPr>
            <p:ph idx="1"/>
          </p:nvPr>
        </p:nvSpPr>
        <p:spPr>
          <a:xfrm>
            <a:off x="533400" y="1224888"/>
            <a:ext cx="8001000" cy="4724400"/>
          </a:xfrm>
        </p:spPr>
        <p:txBody>
          <a:bodyPr/>
          <a:lstStyle/>
          <a:p>
            <a:r>
              <a:rPr lang="en-US" altLang="en-US" sz="2400" dirty="0"/>
              <a:t>If there is no controlling contractor present at worksite, requirements for, </a:t>
            </a:r>
            <a:r>
              <a:rPr lang="en-US" altLang="en-US" sz="2400" i="1" dirty="0"/>
              <a:t>and role of, </a:t>
            </a:r>
            <a:r>
              <a:rPr lang="en-US" altLang="en-US" sz="2400" dirty="0"/>
              <a:t>controlling contactors must be fulfilled by host employer or other employer who arranges to have employees of another employer perform work that involves permit space entry.</a:t>
            </a:r>
          </a:p>
        </p:txBody>
      </p:sp>
      <p:sp>
        <p:nvSpPr>
          <p:cNvPr id="66564" name="Content Placeholder 3"/>
          <p:cNvSpPr>
            <a:spLocks noGrp="1"/>
          </p:cNvSpPr>
          <p:nvPr>
            <p:ph sz="quarter" idx="10"/>
          </p:nvPr>
        </p:nvSpPr>
        <p:spPr>
          <a:xfrm>
            <a:off x="7162800" y="609600"/>
            <a:ext cx="1981200" cy="381000"/>
          </a:xfrm>
        </p:spPr>
        <p:txBody>
          <a:bodyPr/>
          <a:lstStyle/>
          <a:p>
            <a:r>
              <a:rPr lang="en-US" altLang="en-US" sz="1800"/>
              <a:t>1926.1203(i)</a:t>
            </a:r>
          </a:p>
          <a:p>
            <a:endParaRPr lang="en-US" altLang="en-US"/>
          </a:p>
        </p:txBody>
      </p:sp>
      <p:pic>
        <p:nvPicPr>
          <p:cNvPr id="665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3200400"/>
            <a:ext cx="4919662"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4749158">
            <a:off x="3698082" y="4098131"/>
            <a:ext cx="1306512" cy="231775"/>
          </a:xfrm>
          <a:prstGeom prst="rect">
            <a:avLst/>
          </a:prstGeom>
        </p:spPr>
        <p:txBody>
          <a:bodyPr wrap="none">
            <a:spAutoFit/>
          </a:bodyPr>
          <a:lstStyle/>
          <a:p>
            <a:pPr>
              <a:defRPr/>
            </a:pPr>
            <a:r>
              <a:rPr lang="en-US" sz="900" u="none" dirty="0">
                <a:latin typeface="+mn-lt"/>
              </a:rPr>
              <a:t>NCDOL Photo Library</a:t>
            </a:r>
          </a:p>
        </p:txBody>
      </p:sp>
    </p:spTree>
    <p:extLst>
      <p:ext uri="{BB962C8B-B14F-4D97-AF65-F5344CB8AC3E}">
        <p14:creationId xmlns:p14="http://schemas.microsoft.com/office/powerpoint/2010/main" val="123034280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09600" y="457200"/>
            <a:ext cx="7924800" cy="554038"/>
          </a:xfrm>
        </p:spPr>
        <p:txBody>
          <a:bodyPr/>
          <a:lstStyle/>
          <a:p>
            <a:r>
              <a:rPr lang="en-US" altLang="en-US" dirty="0">
                <a:solidFill>
                  <a:srgbClr val="102447"/>
                </a:solidFill>
              </a:rPr>
              <a:t>Confined Space Program</a:t>
            </a:r>
          </a:p>
        </p:txBody>
      </p:sp>
      <p:sp>
        <p:nvSpPr>
          <p:cNvPr id="68611" name="Content Placeholder 2"/>
          <p:cNvSpPr>
            <a:spLocks noGrp="1"/>
          </p:cNvSpPr>
          <p:nvPr>
            <p:ph idx="1"/>
          </p:nvPr>
        </p:nvSpPr>
        <p:spPr>
          <a:xfrm>
            <a:off x="533400" y="1143000"/>
            <a:ext cx="8001000" cy="4724400"/>
          </a:xfrm>
        </p:spPr>
        <p:txBody>
          <a:bodyPr/>
          <a:lstStyle/>
          <a:p>
            <a:r>
              <a:rPr lang="en-US" altLang="en-US" dirty="0"/>
              <a:t>Each entry employer must:</a:t>
            </a:r>
          </a:p>
          <a:p>
            <a:pPr lvl="1"/>
            <a:endParaRPr lang="en-US" altLang="en-US" sz="800" dirty="0"/>
          </a:p>
          <a:p>
            <a:pPr lvl="1"/>
            <a:r>
              <a:rPr lang="en-US" altLang="en-US" sz="2200" dirty="0"/>
              <a:t>Implement measures necessary to prevent unauthorized entry.</a:t>
            </a:r>
          </a:p>
          <a:p>
            <a:pPr lvl="1"/>
            <a:endParaRPr lang="en-US" altLang="en-US" sz="800" dirty="0"/>
          </a:p>
          <a:p>
            <a:pPr lvl="1"/>
            <a:r>
              <a:rPr lang="en-US" altLang="en-US" sz="2200" dirty="0"/>
              <a:t>Identify and evaluate hazards of permit spaces before employees enter them.</a:t>
            </a:r>
          </a:p>
          <a:p>
            <a:pPr lvl="1"/>
            <a:endParaRPr lang="en-US" altLang="en-US" sz="800" dirty="0"/>
          </a:p>
          <a:p>
            <a:pPr lvl="1"/>
            <a:r>
              <a:rPr lang="en-US" altLang="en-US" sz="2200" dirty="0"/>
              <a:t>Develop and implement the means, procedures, and practices necessary for safe permit space entry operations.</a:t>
            </a:r>
          </a:p>
        </p:txBody>
      </p:sp>
      <p:sp>
        <p:nvSpPr>
          <p:cNvPr id="68612" name="Content Placeholder 3"/>
          <p:cNvSpPr>
            <a:spLocks noGrp="1"/>
          </p:cNvSpPr>
          <p:nvPr>
            <p:ph sz="quarter" idx="10"/>
          </p:nvPr>
        </p:nvSpPr>
        <p:spPr>
          <a:xfrm>
            <a:off x="6477000" y="609600"/>
            <a:ext cx="2438400" cy="381000"/>
          </a:xfrm>
        </p:spPr>
        <p:txBody>
          <a:bodyPr/>
          <a:lstStyle/>
          <a:p>
            <a:r>
              <a:rPr lang="en-US" altLang="en-US" sz="1800"/>
              <a:t>1926.1204(c)(1)-(8)</a:t>
            </a:r>
          </a:p>
        </p:txBody>
      </p:sp>
      <p:pic>
        <p:nvPicPr>
          <p:cNvPr id="68613" name="Picture 1"/>
          <p:cNvPicPr>
            <a:picLocks noChangeAspect="1"/>
          </p:cNvPicPr>
          <p:nvPr/>
        </p:nvPicPr>
        <p:blipFill>
          <a:blip r:embed="rId3">
            <a:extLst>
              <a:ext uri="{28A0092B-C50C-407E-A947-70E740481C1C}">
                <a14:useLocalDpi xmlns:a14="http://schemas.microsoft.com/office/drawing/2010/main" val="0"/>
              </a:ext>
            </a:extLst>
          </a:blip>
          <a:srcRect l="10001" t="14445" r="16267" b="18889"/>
          <a:stretch>
            <a:fillRect/>
          </a:stretch>
        </p:blipFill>
        <p:spPr bwMode="auto">
          <a:xfrm>
            <a:off x="5791200" y="4187825"/>
            <a:ext cx="2590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075488" y="5713413"/>
            <a:ext cx="1306512" cy="230187"/>
          </a:xfrm>
          <a:prstGeom prst="rect">
            <a:avLst/>
          </a:prstGeom>
        </p:spPr>
        <p:txBody>
          <a:bodyPr wrap="none">
            <a:spAutoFit/>
          </a:bodyPr>
          <a:lstStyle/>
          <a:p>
            <a:pPr>
              <a:defRPr/>
            </a:pPr>
            <a:r>
              <a:rPr lang="en-US" sz="900" u="none" dirty="0">
                <a:solidFill>
                  <a:schemeClr val="bg1"/>
                </a:solidFill>
                <a:latin typeface="+mn-lt"/>
              </a:rPr>
              <a:t>NCDOL Photo Library</a:t>
            </a:r>
          </a:p>
        </p:txBody>
      </p:sp>
    </p:spTree>
    <p:extLst>
      <p:ext uri="{BB962C8B-B14F-4D97-AF65-F5344CB8AC3E}">
        <p14:creationId xmlns:p14="http://schemas.microsoft.com/office/powerpoint/2010/main" val="206062519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p:cNvPicPr>
          <p:nvPr/>
        </p:nvPicPr>
        <p:blipFill>
          <a:blip r:embed="rId3">
            <a:extLst>
              <a:ext uri="{28A0092B-C50C-407E-A947-70E740481C1C}">
                <a14:useLocalDpi xmlns:a14="http://schemas.microsoft.com/office/drawing/2010/main" val="0"/>
              </a:ext>
            </a:extLst>
          </a:blip>
          <a:srcRect l="2905" t="159" r="18948" b="8888"/>
          <a:stretch>
            <a:fillRect/>
          </a:stretch>
        </p:blipFill>
        <p:spPr bwMode="auto">
          <a:xfrm>
            <a:off x="6550025" y="2503488"/>
            <a:ext cx="1881188"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itle 1"/>
          <p:cNvSpPr>
            <a:spLocks noGrp="1"/>
          </p:cNvSpPr>
          <p:nvPr>
            <p:ph type="title"/>
          </p:nvPr>
        </p:nvSpPr>
        <p:spPr>
          <a:xfrm>
            <a:off x="609600" y="441325"/>
            <a:ext cx="7924800" cy="549275"/>
          </a:xfrm>
        </p:spPr>
        <p:txBody>
          <a:bodyPr/>
          <a:lstStyle/>
          <a:p>
            <a:r>
              <a:rPr lang="en-US" altLang="en-US" dirty="0"/>
              <a:t>Employer Equipment</a:t>
            </a:r>
          </a:p>
        </p:txBody>
      </p:sp>
      <p:sp>
        <p:nvSpPr>
          <p:cNvPr id="70660" name="Content Placeholder 2"/>
          <p:cNvSpPr>
            <a:spLocks noGrp="1"/>
          </p:cNvSpPr>
          <p:nvPr>
            <p:ph idx="1"/>
          </p:nvPr>
        </p:nvSpPr>
        <p:spPr>
          <a:xfrm>
            <a:off x="533400" y="1196975"/>
            <a:ext cx="8001000" cy="4724400"/>
          </a:xfrm>
        </p:spPr>
        <p:txBody>
          <a:bodyPr/>
          <a:lstStyle/>
          <a:p>
            <a:r>
              <a:rPr lang="en-US" altLang="en-US" sz="2400" dirty="0"/>
              <a:t>Employers must provide equipment, at no cost to each employee, maintain that equipment properly, and ensure that each employee uses that equipment properly.</a:t>
            </a:r>
            <a:endParaRPr lang="en-US" altLang="en-US" dirty="0"/>
          </a:p>
        </p:txBody>
      </p:sp>
      <p:sp>
        <p:nvSpPr>
          <p:cNvPr id="70661" name="Content Placeholder 3"/>
          <p:cNvSpPr>
            <a:spLocks noGrp="1"/>
          </p:cNvSpPr>
          <p:nvPr>
            <p:ph sz="quarter" idx="10"/>
          </p:nvPr>
        </p:nvSpPr>
        <p:spPr>
          <a:xfrm>
            <a:off x="7086600" y="609600"/>
            <a:ext cx="1981200" cy="381000"/>
          </a:xfrm>
        </p:spPr>
        <p:txBody>
          <a:bodyPr/>
          <a:lstStyle/>
          <a:p>
            <a:r>
              <a:rPr lang="en-US" altLang="en-US" sz="1800"/>
              <a:t>1926.1204(d)</a:t>
            </a:r>
          </a:p>
        </p:txBody>
      </p:sp>
      <p:pic>
        <p:nvPicPr>
          <p:cNvPr id="70662" name="Picture 3"/>
          <p:cNvPicPr>
            <a:picLocks noChangeAspect="1"/>
          </p:cNvPicPr>
          <p:nvPr/>
        </p:nvPicPr>
        <p:blipFill>
          <a:blip r:embed="rId4">
            <a:extLst>
              <a:ext uri="{28A0092B-C50C-407E-A947-70E740481C1C}">
                <a14:useLocalDpi xmlns:a14="http://schemas.microsoft.com/office/drawing/2010/main" val="0"/>
              </a:ext>
            </a:extLst>
          </a:blip>
          <a:srcRect l="26666" t="37778" r="32500" b="31113"/>
          <a:stretch>
            <a:fillRect/>
          </a:stretch>
        </p:blipFill>
        <p:spPr bwMode="auto">
          <a:xfrm>
            <a:off x="838200" y="3733800"/>
            <a:ext cx="25527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4"/>
          <p:cNvPicPr>
            <a:picLocks noChangeAspect="1"/>
          </p:cNvPicPr>
          <p:nvPr/>
        </p:nvPicPr>
        <p:blipFill>
          <a:blip r:embed="rId5">
            <a:extLst>
              <a:ext uri="{28A0092B-C50C-407E-A947-70E740481C1C}">
                <a14:useLocalDpi xmlns:a14="http://schemas.microsoft.com/office/drawing/2010/main" val="0"/>
              </a:ext>
            </a:extLst>
          </a:blip>
          <a:srcRect l="25833" t="16666" r="29167" b="7777"/>
          <a:stretch>
            <a:fillRect/>
          </a:stretch>
        </p:blipFill>
        <p:spPr bwMode="auto">
          <a:xfrm>
            <a:off x="3635375" y="3160713"/>
            <a:ext cx="22098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92325" y="4957763"/>
            <a:ext cx="1306513" cy="230187"/>
          </a:xfrm>
          <a:prstGeom prst="rect">
            <a:avLst/>
          </a:prstGeom>
        </p:spPr>
        <p:txBody>
          <a:bodyPr wrap="none">
            <a:spAutoFit/>
          </a:bodyPr>
          <a:lstStyle/>
          <a:p>
            <a:pPr>
              <a:defRPr/>
            </a:pPr>
            <a:r>
              <a:rPr lang="en-US" sz="900" u="none" dirty="0">
                <a:latin typeface="+mj-lt"/>
              </a:rPr>
              <a:t>NCDOL Photo Library</a:t>
            </a:r>
          </a:p>
        </p:txBody>
      </p:sp>
      <p:sp>
        <p:nvSpPr>
          <p:cNvPr id="10" name="Rectangle 9"/>
          <p:cNvSpPr/>
          <p:nvPr/>
        </p:nvSpPr>
        <p:spPr>
          <a:xfrm rot="16200000">
            <a:off x="3214688" y="4816475"/>
            <a:ext cx="1057275" cy="200025"/>
          </a:xfrm>
          <a:prstGeom prst="rect">
            <a:avLst/>
          </a:prstGeom>
        </p:spPr>
        <p:txBody>
          <a:bodyPr wrap="none">
            <a:spAutoFit/>
          </a:bodyPr>
          <a:lstStyle/>
          <a:p>
            <a:pPr>
              <a:defRPr/>
            </a:pPr>
            <a:r>
              <a:rPr lang="en-US" sz="700" u="none" dirty="0">
                <a:latin typeface="+mj-lt"/>
              </a:rPr>
              <a:t>NCDOL Photo Library</a:t>
            </a:r>
          </a:p>
        </p:txBody>
      </p:sp>
      <p:sp>
        <p:nvSpPr>
          <p:cNvPr id="11" name="Rectangle 10"/>
          <p:cNvSpPr/>
          <p:nvPr/>
        </p:nvSpPr>
        <p:spPr>
          <a:xfrm rot="16200000">
            <a:off x="7662862" y="5189538"/>
            <a:ext cx="1306513" cy="230188"/>
          </a:xfrm>
          <a:prstGeom prst="rect">
            <a:avLst/>
          </a:prstGeom>
        </p:spPr>
        <p:txBody>
          <a:bodyPr wrap="none">
            <a:spAutoFit/>
          </a:bodyPr>
          <a:lstStyle/>
          <a:p>
            <a:pPr>
              <a:defRPr/>
            </a:pPr>
            <a:r>
              <a:rPr lang="en-US" sz="900" u="none" dirty="0">
                <a:solidFill>
                  <a:schemeClr val="bg1"/>
                </a:solidFill>
                <a:latin typeface="+mj-lt"/>
              </a:rPr>
              <a:t>NCDOL Photo Library</a:t>
            </a:r>
          </a:p>
        </p:txBody>
      </p:sp>
    </p:spTree>
    <p:extLst>
      <p:ext uri="{BB962C8B-B14F-4D97-AF65-F5344CB8AC3E}">
        <p14:creationId xmlns:p14="http://schemas.microsoft.com/office/powerpoint/2010/main" val="209792576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09600" y="441325"/>
            <a:ext cx="7924800" cy="549275"/>
          </a:xfrm>
        </p:spPr>
        <p:txBody>
          <a:bodyPr/>
          <a:lstStyle/>
          <a:p>
            <a:r>
              <a:rPr lang="en-US" altLang="en-US" dirty="0"/>
              <a:t>Evaluate Permit Spaces</a:t>
            </a:r>
          </a:p>
        </p:txBody>
      </p:sp>
      <p:sp>
        <p:nvSpPr>
          <p:cNvPr id="60419" name="Content Placeholder 2"/>
          <p:cNvSpPr>
            <a:spLocks noGrp="1"/>
          </p:cNvSpPr>
          <p:nvPr>
            <p:ph idx="1"/>
          </p:nvPr>
        </p:nvSpPr>
        <p:spPr>
          <a:xfrm>
            <a:off x="533400" y="1219200"/>
            <a:ext cx="8001000" cy="4724400"/>
          </a:xfrm>
        </p:spPr>
        <p:txBody>
          <a:bodyPr/>
          <a:lstStyle/>
          <a:p>
            <a:pPr>
              <a:defRPr/>
            </a:pPr>
            <a:r>
              <a:rPr lang="en-US" altLang="en-US" dirty="0">
                <a:latin typeface="+mj-lt"/>
              </a:rPr>
              <a:t>Evaluate permit space conditions when entry operations are conducted.</a:t>
            </a:r>
          </a:p>
          <a:p>
            <a:pPr>
              <a:defRPr/>
            </a:pPr>
            <a:endParaRPr lang="en-US" altLang="en-US" sz="800" dirty="0">
              <a:latin typeface="+mj-lt"/>
            </a:endParaRPr>
          </a:p>
          <a:p>
            <a:pPr>
              <a:defRPr/>
            </a:pPr>
            <a:endParaRPr lang="en-US" altLang="en-US" sz="800" dirty="0">
              <a:latin typeface="+mj-lt"/>
            </a:endParaRPr>
          </a:p>
          <a:p>
            <a:pPr>
              <a:defRPr/>
            </a:pPr>
            <a:endParaRPr lang="en-US" altLang="en-US" sz="800" dirty="0">
              <a:latin typeface="+mj-lt"/>
            </a:endParaRPr>
          </a:p>
          <a:p>
            <a:pPr>
              <a:defRPr/>
            </a:pPr>
            <a:r>
              <a:rPr lang="en-US" altLang="en-US" dirty="0">
                <a:latin typeface="+mj-lt"/>
              </a:rPr>
              <a:t>Test conditions in permit space to determine if acceptable entry conditions exist before changes to space’s natural ventilation are made.</a:t>
            </a:r>
          </a:p>
          <a:p>
            <a:pPr lvl="1">
              <a:defRPr/>
            </a:pPr>
            <a:endParaRPr lang="en-US" altLang="en-US" sz="800" dirty="0">
              <a:latin typeface="+mj-lt"/>
            </a:endParaRPr>
          </a:p>
          <a:p>
            <a:pPr>
              <a:defRPr/>
            </a:pPr>
            <a:endParaRPr lang="en-US" altLang="en-US" sz="2400" dirty="0">
              <a:latin typeface="+mj-lt"/>
            </a:endParaRPr>
          </a:p>
          <a:p>
            <a:pPr>
              <a:defRPr/>
            </a:pPr>
            <a:endParaRPr lang="en-US" altLang="en-US" dirty="0"/>
          </a:p>
        </p:txBody>
      </p:sp>
      <p:sp>
        <p:nvSpPr>
          <p:cNvPr id="72708" name="Content Placeholder 3"/>
          <p:cNvSpPr>
            <a:spLocks noGrp="1"/>
          </p:cNvSpPr>
          <p:nvPr>
            <p:ph sz="quarter" idx="10"/>
          </p:nvPr>
        </p:nvSpPr>
        <p:spPr>
          <a:xfrm>
            <a:off x="7086600" y="609600"/>
            <a:ext cx="1981200" cy="381000"/>
          </a:xfrm>
        </p:spPr>
        <p:txBody>
          <a:bodyPr/>
          <a:lstStyle/>
          <a:p>
            <a:r>
              <a:rPr lang="en-US" altLang="en-US" sz="1800"/>
              <a:t>1926.1204(e)</a:t>
            </a:r>
          </a:p>
          <a:p>
            <a:endParaRPr lang="en-US" altLang="en-US"/>
          </a:p>
        </p:txBody>
      </p:sp>
    </p:spTree>
    <p:extLst>
      <p:ext uri="{BB962C8B-B14F-4D97-AF65-F5344CB8AC3E}">
        <p14:creationId xmlns:p14="http://schemas.microsoft.com/office/powerpoint/2010/main" val="66916996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609600" y="441325"/>
            <a:ext cx="7924800" cy="549275"/>
          </a:xfrm>
        </p:spPr>
        <p:txBody>
          <a:bodyPr/>
          <a:lstStyle/>
          <a:p>
            <a:r>
              <a:rPr lang="en-US" altLang="en-US"/>
              <a:t>Attendant Responsibilities </a:t>
            </a:r>
          </a:p>
        </p:txBody>
      </p:sp>
      <p:sp>
        <p:nvSpPr>
          <p:cNvPr id="74755" name="Content Placeholder 2"/>
          <p:cNvSpPr>
            <a:spLocks noGrp="1"/>
          </p:cNvSpPr>
          <p:nvPr>
            <p:ph idx="1"/>
          </p:nvPr>
        </p:nvSpPr>
        <p:spPr>
          <a:xfrm>
            <a:off x="533400" y="1219200"/>
            <a:ext cx="8001000" cy="4724400"/>
          </a:xfrm>
        </p:spPr>
        <p:txBody>
          <a:bodyPr/>
          <a:lstStyle/>
          <a:p>
            <a:r>
              <a:rPr lang="en-US" altLang="en-US" dirty="0"/>
              <a:t>Provide at least one attendant outside permit space into which entry is authorized for duration of entry operations.</a:t>
            </a:r>
          </a:p>
        </p:txBody>
      </p:sp>
      <p:sp>
        <p:nvSpPr>
          <p:cNvPr id="74756" name="Content Placeholder 3"/>
          <p:cNvSpPr>
            <a:spLocks noGrp="1"/>
          </p:cNvSpPr>
          <p:nvPr>
            <p:ph sz="quarter" idx="10"/>
          </p:nvPr>
        </p:nvSpPr>
        <p:spPr>
          <a:xfrm>
            <a:off x="7162800" y="609600"/>
            <a:ext cx="1981200" cy="381000"/>
          </a:xfrm>
        </p:spPr>
        <p:txBody>
          <a:bodyPr/>
          <a:lstStyle/>
          <a:p>
            <a:r>
              <a:rPr lang="en-US" altLang="en-US" sz="1800"/>
              <a:t>1926.1204(f)</a:t>
            </a:r>
          </a:p>
          <a:p>
            <a:endParaRPr lang="en-US" altLang="en-US"/>
          </a:p>
        </p:txBody>
      </p:sp>
      <p:pic>
        <p:nvPicPr>
          <p:cNvPr id="74757" name="Picture 7"/>
          <p:cNvPicPr>
            <a:picLocks noChangeAspect="1" noChangeArrowheads="1"/>
          </p:cNvPicPr>
          <p:nvPr/>
        </p:nvPicPr>
        <p:blipFill>
          <a:blip r:embed="rId3">
            <a:extLst>
              <a:ext uri="{28A0092B-C50C-407E-A947-70E740481C1C}">
                <a14:useLocalDpi xmlns:a14="http://schemas.microsoft.com/office/drawing/2010/main" val="0"/>
              </a:ext>
            </a:extLst>
          </a:blip>
          <a:srcRect l="19289" r="13432"/>
          <a:stretch>
            <a:fillRect/>
          </a:stretch>
        </p:blipFill>
        <p:spPr bwMode="auto">
          <a:xfrm>
            <a:off x="4572000" y="2819400"/>
            <a:ext cx="38449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226300" y="5727700"/>
            <a:ext cx="1187450"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5889284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609600" y="441325"/>
            <a:ext cx="7924800" cy="549275"/>
          </a:xfrm>
        </p:spPr>
        <p:txBody>
          <a:bodyPr/>
          <a:lstStyle/>
          <a:p>
            <a:r>
              <a:rPr lang="en-US" altLang="en-US" dirty="0"/>
              <a:t>Attendant Responsibilities</a:t>
            </a:r>
          </a:p>
        </p:txBody>
      </p:sp>
      <p:sp>
        <p:nvSpPr>
          <p:cNvPr id="76803" name="Content Placeholder 2"/>
          <p:cNvSpPr>
            <a:spLocks noGrp="1"/>
          </p:cNvSpPr>
          <p:nvPr>
            <p:ph idx="1"/>
          </p:nvPr>
        </p:nvSpPr>
        <p:spPr>
          <a:xfrm>
            <a:off x="533400" y="1219200"/>
            <a:ext cx="8001000" cy="4724400"/>
          </a:xfrm>
        </p:spPr>
        <p:txBody>
          <a:bodyPr/>
          <a:lstStyle/>
          <a:p>
            <a:r>
              <a:rPr lang="en-US" altLang="en-US" sz="2400" dirty="0"/>
              <a:t>If multiple spaces are assigned to a single attendant, include in permit program, means and procedures to enable attendant to respond to an emergency affecting one or more of those permit spaces without distraction from attendant’s responsibilities.</a:t>
            </a:r>
          </a:p>
        </p:txBody>
      </p:sp>
      <p:sp>
        <p:nvSpPr>
          <p:cNvPr id="76804" name="Content Placeholder 3"/>
          <p:cNvSpPr>
            <a:spLocks noGrp="1"/>
          </p:cNvSpPr>
          <p:nvPr>
            <p:ph sz="quarter" idx="10"/>
          </p:nvPr>
        </p:nvSpPr>
        <p:spPr>
          <a:xfrm>
            <a:off x="7086600" y="609600"/>
            <a:ext cx="1981200" cy="381000"/>
          </a:xfrm>
        </p:spPr>
        <p:txBody>
          <a:bodyPr/>
          <a:lstStyle/>
          <a:p>
            <a:r>
              <a:rPr lang="en-US" altLang="en-US" sz="1800"/>
              <a:t>1926.1204(g)</a:t>
            </a:r>
          </a:p>
          <a:p>
            <a:endParaRPr lang="en-US" altLang="en-US"/>
          </a:p>
        </p:txBody>
      </p:sp>
      <p:pic>
        <p:nvPicPr>
          <p:cNvPr id="76805" name="Picture 4"/>
          <p:cNvPicPr>
            <a:picLocks noChangeAspect="1" noChangeArrowheads="1"/>
          </p:cNvPicPr>
          <p:nvPr/>
        </p:nvPicPr>
        <p:blipFill>
          <a:blip r:embed="rId3">
            <a:extLst>
              <a:ext uri="{28A0092B-C50C-407E-A947-70E740481C1C}">
                <a14:useLocalDpi xmlns:a14="http://schemas.microsoft.com/office/drawing/2010/main" val="0"/>
              </a:ext>
            </a:extLst>
          </a:blip>
          <a:srcRect r="12021" b="36510"/>
          <a:stretch>
            <a:fillRect/>
          </a:stretch>
        </p:blipFill>
        <p:spPr bwMode="auto">
          <a:xfrm>
            <a:off x="4240213" y="3276600"/>
            <a:ext cx="41608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21131094">
            <a:off x="7205663" y="5565775"/>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621493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609600" y="441325"/>
            <a:ext cx="7924800" cy="549275"/>
          </a:xfrm>
        </p:spPr>
        <p:txBody>
          <a:bodyPr/>
          <a:lstStyle/>
          <a:p>
            <a:r>
              <a:rPr lang="en-US" altLang="en-US" dirty="0"/>
              <a:t>Responsibilities</a:t>
            </a:r>
          </a:p>
        </p:txBody>
      </p:sp>
      <p:sp>
        <p:nvSpPr>
          <p:cNvPr id="78851" name="Content Placeholder 2"/>
          <p:cNvSpPr>
            <a:spLocks noGrp="1"/>
          </p:cNvSpPr>
          <p:nvPr>
            <p:ph idx="1"/>
          </p:nvPr>
        </p:nvSpPr>
        <p:spPr>
          <a:xfrm>
            <a:off x="533400" y="1219200"/>
            <a:ext cx="8001000" cy="4724400"/>
          </a:xfrm>
        </p:spPr>
        <p:txBody>
          <a:bodyPr/>
          <a:lstStyle/>
          <a:p>
            <a:r>
              <a:rPr lang="en-US" altLang="en-US" sz="2400" dirty="0"/>
              <a:t>Designate each person who has active role (as, for example, authorized entrants, attendants, entry supervisors, or persons who test or monitor atmosphere in a permit space) in entry operations, identify duties of each such employee, and provide each such employee with required training.</a:t>
            </a:r>
          </a:p>
        </p:txBody>
      </p:sp>
      <p:sp>
        <p:nvSpPr>
          <p:cNvPr id="78852" name="Content Placeholder 3"/>
          <p:cNvSpPr>
            <a:spLocks noGrp="1"/>
          </p:cNvSpPr>
          <p:nvPr>
            <p:ph sz="quarter" idx="10"/>
          </p:nvPr>
        </p:nvSpPr>
        <p:spPr>
          <a:xfrm>
            <a:off x="7086600" y="609600"/>
            <a:ext cx="1981200" cy="381000"/>
          </a:xfrm>
        </p:spPr>
        <p:txBody>
          <a:bodyPr/>
          <a:lstStyle/>
          <a:p>
            <a:r>
              <a:rPr lang="en-US" altLang="en-US" sz="1800"/>
              <a:t>1926.1204(h)</a:t>
            </a:r>
          </a:p>
          <a:p>
            <a:endParaRPr lang="en-US" altLang="en-US"/>
          </a:p>
        </p:txBody>
      </p:sp>
      <p:pic>
        <p:nvPicPr>
          <p:cNvPr id="78853" name="Picture 4" descr="G:\1910 General Industry\Subpart J - General Environmental Controls\1910.146 Permit-Required Confined Space\Pictures Confined Spaces\DSCF3278.JPG"/>
          <p:cNvPicPr>
            <a:picLocks noChangeAspect="1" noChangeArrowheads="1"/>
          </p:cNvPicPr>
          <p:nvPr/>
        </p:nvPicPr>
        <p:blipFill>
          <a:blip r:embed="rId3">
            <a:extLst>
              <a:ext uri="{28A0092B-C50C-407E-A947-70E740481C1C}">
                <a14:useLocalDpi xmlns:a14="http://schemas.microsoft.com/office/drawing/2010/main" val="0"/>
              </a:ext>
            </a:extLst>
          </a:blip>
          <a:srcRect l="19408" t="43631" r="18018" b="12144"/>
          <a:stretch>
            <a:fillRect/>
          </a:stretch>
        </p:blipFill>
        <p:spPr bwMode="auto">
          <a:xfrm>
            <a:off x="4651375" y="3941763"/>
            <a:ext cx="37179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975475" y="3940175"/>
            <a:ext cx="1187450" cy="215900"/>
          </a:xfrm>
          <a:prstGeom prst="rect">
            <a:avLst/>
          </a:prstGeom>
        </p:spPr>
        <p:txBody>
          <a:bodyPr wrap="none">
            <a:spAutoFit/>
          </a:bodyPr>
          <a:lstStyle/>
          <a:p>
            <a:pP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34907982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09600" y="441325"/>
            <a:ext cx="7924800" cy="549275"/>
          </a:xfrm>
        </p:spPr>
        <p:txBody>
          <a:bodyPr/>
          <a:lstStyle/>
          <a:p>
            <a:r>
              <a:rPr lang="en-US" altLang="en-US" dirty="0"/>
              <a:t>Procedures For Rescue</a:t>
            </a:r>
          </a:p>
        </p:txBody>
      </p:sp>
      <p:sp>
        <p:nvSpPr>
          <p:cNvPr id="80899" name="Content Placeholder 2"/>
          <p:cNvSpPr>
            <a:spLocks noGrp="1"/>
          </p:cNvSpPr>
          <p:nvPr>
            <p:ph idx="1"/>
          </p:nvPr>
        </p:nvSpPr>
        <p:spPr>
          <a:xfrm>
            <a:off x="533400" y="1219200"/>
            <a:ext cx="8001000" cy="4724400"/>
          </a:xfrm>
        </p:spPr>
        <p:txBody>
          <a:bodyPr/>
          <a:lstStyle/>
          <a:p>
            <a:r>
              <a:rPr lang="en-US" altLang="en-US" sz="2400" dirty="0"/>
              <a:t>Develop and implement procedures for summoning rescue and emergency services.</a:t>
            </a:r>
          </a:p>
          <a:p>
            <a:pPr lvl="1"/>
            <a:endParaRPr lang="en-US" altLang="en-US" sz="800" dirty="0"/>
          </a:p>
        </p:txBody>
      </p:sp>
      <p:sp>
        <p:nvSpPr>
          <p:cNvPr id="80900" name="Content Placeholder 3"/>
          <p:cNvSpPr>
            <a:spLocks noGrp="1"/>
          </p:cNvSpPr>
          <p:nvPr>
            <p:ph sz="quarter" idx="10"/>
          </p:nvPr>
        </p:nvSpPr>
        <p:spPr>
          <a:xfrm>
            <a:off x="7162800" y="609600"/>
            <a:ext cx="1981200" cy="381000"/>
          </a:xfrm>
        </p:spPr>
        <p:txBody>
          <a:bodyPr/>
          <a:lstStyle/>
          <a:p>
            <a:r>
              <a:rPr lang="en-US" altLang="en-US" sz="1800"/>
              <a:t>1926.1204(i)</a:t>
            </a:r>
          </a:p>
          <a:p>
            <a:endParaRPr lang="en-US" altLang="en-US"/>
          </a:p>
        </p:txBody>
      </p:sp>
      <p:pic>
        <p:nvPicPr>
          <p:cNvPr id="80901" name="Picture 3" descr="arrival"/>
          <p:cNvPicPr>
            <a:picLocks noChangeAspect="1" noChangeArrowheads="1"/>
          </p:cNvPicPr>
          <p:nvPr/>
        </p:nvPicPr>
        <p:blipFill>
          <a:blip r:embed="rId3">
            <a:extLst>
              <a:ext uri="{28A0092B-C50C-407E-A947-70E740481C1C}">
                <a14:useLocalDpi xmlns:a14="http://schemas.microsoft.com/office/drawing/2010/main" val="0"/>
              </a:ext>
            </a:extLst>
          </a:blip>
          <a:srcRect l="10039" t="14917" r="18695" b="12155"/>
          <a:stretch>
            <a:fillRect/>
          </a:stretch>
        </p:blipFill>
        <p:spPr bwMode="auto">
          <a:xfrm>
            <a:off x="2327275" y="2476500"/>
            <a:ext cx="51054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42050" y="5416550"/>
            <a:ext cx="1185863"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39560068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609600" y="441325"/>
            <a:ext cx="7924800" cy="549275"/>
          </a:xfrm>
        </p:spPr>
        <p:txBody>
          <a:bodyPr/>
          <a:lstStyle/>
          <a:p>
            <a:r>
              <a:rPr lang="en-US" altLang="en-US" dirty="0"/>
              <a:t>Preparation</a:t>
            </a:r>
          </a:p>
        </p:txBody>
      </p:sp>
      <p:sp>
        <p:nvSpPr>
          <p:cNvPr id="82947" name="Content Placeholder 2"/>
          <p:cNvSpPr>
            <a:spLocks noGrp="1"/>
          </p:cNvSpPr>
          <p:nvPr>
            <p:ph idx="1"/>
          </p:nvPr>
        </p:nvSpPr>
        <p:spPr>
          <a:xfrm>
            <a:off x="533400" y="1219200"/>
            <a:ext cx="8001000" cy="4724400"/>
          </a:xfrm>
        </p:spPr>
        <p:txBody>
          <a:bodyPr/>
          <a:lstStyle/>
          <a:p>
            <a:r>
              <a:rPr lang="en-US" altLang="en-US" dirty="0"/>
              <a:t>Develop and implement a system for the preparation, issuance, use, and cancellation of entry permits including safe termination of entry operations under both planned and emergency conditions.</a:t>
            </a:r>
          </a:p>
        </p:txBody>
      </p:sp>
      <p:sp>
        <p:nvSpPr>
          <p:cNvPr id="82948" name="Content Placeholder 3"/>
          <p:cNvSpPr>
            <a:spLocks noGrp="1"/>
          </p:cNvSpPr>
          <p:nvPr>
            <p:ph sz="quarter" idx="10"/>
          </p:nvPr>
        </p:nvSpPr>
        <p:spPr>
          <a:xfrm>
            <a:off x="7162800" y="609600"/>
            <a:ext cx="1981200" cy="381000"/>
          </a:xfrm>
        </p:spPr>
        <p:txBody>
          <a:bodyPr/>
          <a:lstStyle/>
          <a:p>
            <a:r>
              <a:rPr lang="en-US" altLang="en-US" sz="1800"/>
              <a:t>1926.1204(j)</a:t>
            </a:r>
          </a:p>
          <a:p>
            <a:endParaRPr lang="en-US" altLang="en-US"/>
          </a:p>
        </p:txBody>
      </p:sp>
      <p:pic>
        <p:nvPicPr>
          <p:cNvPr id="82949" name="Picture 1"/>
          <p:cNvPicPr>
            <a:picLocks noChangeAspect="1"/>
          </p:cNvPicPr>
          <p:nvPr/>
        </p:nvPicPr>
        <p:blipFill>
          <a:blip r:embed="rId3">
            <a:extLst>
              <a:ext uri="{28A0092B-C50C-407E-A947-70E740481C1C}">
                <a14:useLocalDpi xmlns:a14="http://schemas.microsoft.com/office/drawing/2010/main" val="0"/>
              </a:ext>
            </a:extLst>
          </a:blip>
          <a:srcRect r="16200"/>
          <a:stretch>
            <a:fillRect/>
          </a:stretch>
        </p:blipFill>
        <p:spPr bwMode="auto">
          <a:xfrm>
            <a:off x="3870325" y="3429000"/>
            <a:ext cx="4495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8839659">
            <a:off x="6750050" y="4846638"/>
            <a:ext cx="1306513" cy="230187"/>
          </a:xfrm>
          <a:prstGeom prst="rect">
            <a:avLst/>
          </a:prstGeom>
        </p:spPr>
        <p:txBody>
          <a:bodyPr wrap="none">
            <a:spAutoFit/>
          </a:bodyPr>
          <a:lstStyle/>
          <a:p>
            <a:pPr>
              <a:defRPr/>
            </a:pPr>
            <a:r>
              <a:rPr lang="en-US" sz="900" u="none" dirty="0">
                <a:latin typeface="+mj-lt"/>
              </a:rPr>
              <a:t>NCDOL Photo Library</a:t>
            </a:r>
          </a:p>
        </p:txBody>
      </p:sp>
    </p:spTree>
    <p:extLst>
      <p:ext uri="{BB962C8B-B14F-4D97-AF65-F5344CB8AC3E}">
        <p14:creationId xmlns:p14="http://schemas.microsoft.com/office/powerpoint/2010/main" val="28114715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Test Question</a:t>
            </a:r>
          </a:p>
        </p:txBody>
      </p:sp>
      <p:sp>
        <p:nvSpPr>
          <p:cNvPr id="11267" name="Content Placeholder 2"/>
          <p:cNvSpPr>
            <a:spLocks noGrp="1"/>
          </p:cNvSpPr>
          <p:nvPr>
            <p:ph sz="half" idx="1"/>
          </p:nvPr>
        </p:nvSpPr>
        <p:spPr>
          <a:xfrm>
            <a:off x="533400" y="1219200"/>
            <a:ext cx="8001000" cy="4525963"/>
          </a:xfrm>
        </p:spPr>
        <p:txBody>
          <a:bodyPr/>
          <a:lstStyle/>
          <a:p>
            <a:r>
              <a:rPr lang="en-US" altLang="en-US"/>
              <a:t>At what point does this become a confined space or permit-required confined space?</a:t>
            </a:r>
          </a:p>
        </p:txBody>
      </p:sp>
      <p:pic>
        <p:nvPicPr>
          <p:cNvPr id="11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2609850"/>
            <a:ext cx="59277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14988" y="2609850"/>
            <a:ext cx="1920875" cy="307975"/>
          </a:xfrm>
          <a:prstGeom prst="rect">
            <a:avLst/>
          </a:prstGeom>
        </p:spPr>
        <p:txBody>
          <a:bodyPr wrap="none">
            <a:spAutoFit/>
          </a:bodyPr>
          <a:lstStyle/>
          <a:p>
            <a:pPr>
              <a:defRPr/>
            </a:pPr>
            <a:r>
              <a:rPr lang="en-US" sz="1400" u="none" dirty="0">
                <a:latin typeface="+mj-lt"/>
              </a:rPr>
              <a:t>NCDOL Photo Library</a:t>
            </a:r>
          </a:p>
        </p:txBody>
      </p:sp>
    </p:spTree>
    <p:extLst>
      <p:ext uri="{BB962C8B-B14F-4D97-AF65-F5344CB8AC3E}">
        <p14:creationId xmlns:p14="http://schemas.microsoft.com/office/powerpoint/2010/main" val="533691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609600" y="441325"/>
            <a:ext cx="7924800" cy="549275"/>
          </a:xfrm>
        </p:spPr>
        <p:txBody>
          <a:bodyPr/>
          <a:lstStyle/>
          <a:p>
            <a:r>
              <a:rPr lang="en-US" altLang="en-US" dirty="0"/>
              <a:t>Coordinate Entry Operations</a:t>
            </a:r>
          </a:p>
        </p:txBody>
      </p:sp>
      <p:sp>
        <p:nvSpPr>
          <p:cNvPr id="84995" name="Content Placeholder 2"/>
          <p:cNvSpPr>
            <a:spLocks noGrp="1"/>
          </p:cNvSpPr>
          <p:nvPr>
            <p:ph idx="1"/>
          </p:nvPr>
        </p:nvSpPr>
        <p:spPr>
          <a:xfrm>
            <a:off x="533400" y="1219200"/>
            <a:ext cx="8001000" cy="4724400"/>
          </a:xfrm>
        </p:spPr>
        <p:txBody>
          <a:bodyPr/>
          <a:lstStyle/>
          <a:p>
            <a:r>
              <a:rPr lang="en-US" altLang="en-US" dirty="0"/>
              <a:t>Develop and implement procedures to coordinate entry operations, in consultation with the controlling contractor.</a:t>
            </a:r>
          </a:p>
          <a:p>
            <a:pPr lvl="1"/>
            <a:endParaRPr lang="en-US" altLang="en-US" sz="800" dirty="0"/>
          </a:p>
          <a:p>
            <a:pPr lvl="1"/>
            <a:r>
              <a:rPr lang="en-US" altLang="en-US" dirty="0"/>
              <a:t>When employees of more than one employer are working simultaneously in a permit space, </a:t>
            </a:r>
            <a:r>
              <a:rPr lang="en-US" altLang="en-US" i="1" dirty="0"/>
              <a:t>or</a:t>
            </a:r>
          </a:p>
          <a:p>
            <a:pPr lvl="1"/>
            <a:endParaRPr lang="en-US" altLang="en-US" sz="800" dirty="0"/>
          </a:p>
          <a:p>
            <a:pPr lvl="1"/>
            <a:r>
              <a:rPr lang="en-US" altLang="en-US" dirty="0"/>
              <a:t>Elsewhere on the worksite where their activities could foreseeably result in a hazard within confined space.</a:t>
            </a:r>
          </a:p>
        </p:txBody>
      </p:sp>
      <p:sp>
        <p:nvSpPr>
          <p:cNvPr id="84996" name="Content Placeholder 3"/>
          <p:cNvSpPr>
            <a:spLocks noGrp="1"/>
          </p:cNvSpPr>
          <p:nvPr>
            <p:ph sz="quarter" idx="10"/>
          </p:nvPr>
        </p:nvSpPr>
        <p:spPr>
          <a:xfrm>
            <a:off x="7086600" y="609600"/>
            <a:ext cx="1981200" cy="381000"/>
          </a:xfrm>
        </p:spPr>
        <p:txBody>
          <a:bodyPr/>
          <a:lstStyle/>
          <a:p>
            <a:r>
              <a:rPr lang="en-US" altLang="en-US" sz="1800"/>
              <a:t>1926.1204(k)</a:t>
            </a:r>
          </a:p>
          <a:p>
            <a:endParaRPr lang="en-US" altLang="en-US"/>
          </a:p>
        </p:txBody>
      </p:sp>
    </p:spTree>
    <p:extLst>
      <p:ext uri="{BB962C8B-B14F-4D97-AF65-F5344CB8AC3E}">
        <p14:creationId xmlns:p14="http://schemas.microsoft.com/office/powerpoint/2010/main" val="67425576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68438" y="1332854"/>
            <a:ext cx="6230937" cy="4686946"/>
          </a:xfrm>
        </p:spPr>
      </p:pic>
      <p:sp>
        <p:nvSpPr>
          <p:cNvPr id="87043" name="Title 1"/>
          <p:cNvSpPr>
            <a:spLocks noGrp="1"/>
          </p:cNvSpPr>
          <p:nvPr>
            <p:ph type="title"/>
          </p:nvPr>
        </p:nvSpPr>
        <p:spPr>
          <a:xfrm>
            <a:off x="609600" y="441325"/>
            <a:ext cx="7924800" cy="549275"/>
          </a:xfrm>
        </p:spPr>
        <p:txBody>
          <a:bodyPr/>
          <a:lstStyle/>
          <a:p>
            <a:r>
              <a:rPr lang="en-US" altLang="en-US" dirty="0"/>
              <a:t>Flow Chart Coordination</a:t>
            </a:r>
          </a:p>
        </p:txBody>
      </p:sp>
      <p:sp>
        <p:nvSpPr>
          <p:cNvPr id="5" name="Rectangle 4"/>
          <p:cNvSpPr/>
          <p:nvPr/>
        </p:nvSpPr>
        <p:spPr>
          <a:xfrm>
            <a:off x="3733800" y="5789613"/>
            <a:ext cx="1306513" cy="230187"/>
          </a:xfrm>
          <a:prstGeom prst="rect">
            <a:avLst/>
          </a:prstGeom>
        </p:spPr>
        <p:txBody>
          <a:bodyPr wrap="none">
            <a:spAutoFit/>
          </a:bodyPr>
          <a:lstStyle/>
          <a:p>
            <a:pPr>
              <a:defRPr/>
            </a:pPr>
            <a:r>
              <a:rPr lang="en-US" sz="900" u="none" dirty="0">
                <a:latin typeface="+mj-lt"/>
              </a:rPr>
              <a:t>NCDOL Photo Library</a:t>
            </a:r>
          </a:p>
        </p:txBody>
      </p:sp>
    </p:spTree>
    <p:extLst>
      <p:ext uri="{BB962C8B-B14F-4D97-AF65-F5344CB8AC3E}">
        <p14:creationId xmlns:p14="http://schemas.microsoft.com/office/powerpoint/2010/main" val="23232145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p:cNvPicPr>
          <p:nvPr/>
        </p:nvPicPr>
        <p:blipFill>
          <a:blip r:embed="rId3">
            <a:extLst>
              <a:ext uri="{28A0092B-C50C-407E-A947-70E740481C1C}">
                <a14:useLocalDpi xmlns:a14="http://schemas.microsoft.com/office/drawing/2010/main" val="0"/>
              </a:ext>
            </a:extLst>
          </a:blip>
          <a:srcRect r="16200"/>
          <a:stretch>
            <a:fillRect/>
          </a:stretch>
        </p:blipFill>
        <p:spPr bwMode="auto">
          <a:xfrm>
            <a:off x="3992563" y="3394075"/>
            <a:ext cx="4495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le 1"/>
          <p:cNvSpPr>
            <a:spLocks noGrp="1"/>
          </p:cNvSpPr>
          <p:nvPr>
            <p:ph type="title"/>
          </p:nvPr>
        </p:nvSpPr>
        <p:spPr>
          <a:xfrm>
            <a:off x="609600" y="441325"/>
            <a:ext cx="7924800" cy="549275"/>
          </a:xfrm>
        </p:spPr>
        <p:txBody>
          <a:bodyPr/>
          <a:lstStyle/>
          <a:p>
            <a:r>
              <a:rPr lang="en-US" altLang="en-US" dirty="0"/>
              <a:t>Closing Off or Canceling</a:t>
            </a:r>
          </a:p>
        </p:txBody>
      </p:sp>
      <p:sp>
        <p:nvSpPr>
          <p:cNvPr id="89092" name="Content Placeholder 2"/>
          <p:cNvSpPr>
            <a:spLocks noGrp="1"/>
          </p:cNvSpPr>
          <p:nvPr>
            <p:ph idx="1"/>
          </p:nvPr>
        </p:nvSpPr>
        <p:spPr>
          <a:xfrm>
            <a:off x="533400" y="1219200"/>
            <a:ext cx="8001000" cy="3722688"/>
          </a:xfrm>
        </p:spPr>
        <p:txBody>
          <a:bodyPr/>
          <a:lstStyle/>
          <a:p>
            <a:r>
              <a:rPr lang="en-US" altLang="en-US" dirty="0"/>
              <a:t>Requires an employer to develop and use procedures for terminating an entry permit and entry operations.</a:t>
            </a:r>
          </a:p>
        </p:txBody>
      </p:sp>
      <p:sp>
        <p:nvSpPr>
          <p:cNvPr id="89093" name="Content Placeholder 3"/>
          <p:cNvSpPr>
            <a:spLocks noGrp="1"/>
          </p:cNvSpPr>
          <p:nvPr>
            <p:ph sz="quarter" idx="10"/>
          </p:nvPr>
        </p:nvSpPr>
        <p:spPr>
          <a:xfrm>
            <a:off x="7162800" y="609600"/>
            <a:ext cx="1981200" cy="381000"/>
          </a:xfrm>
        </p:spPr>
        <p:txBody>
          <a:bodyPr/>
          <a:lstStyle/>
          <a:p>
            <a:r>
              <a:rPr lang="en-US" altLang="en-US" sz="1800"/>
              <a:t>1926.1204(l)</a:t>
            </a:r>
          </a:p>
          <a:p>
            <a:endParaRPr lang="en-US" altLang="en-US"/>
          </a:p>
        </p:txBody>
      </p:sp>
      <p:sp>
        <p:nvSpPr>
          <p:cNvPr id="89094" name="Oval 1"/>
          <p:cNvSpPr>
            <a:spLocks noChangeArrowheads="1"/>
          </p:cNvSpPr>
          <p:nvPr/>
        </p:nvSpPr>
        <p:spPr bwMode="auto">
          <a:xfrm>
            <a:off x="5829300" y="4065588"/>
            <a:ext cx="1143000" cy="914400"/>
          </a:xfrm>
          <a:prstGeom prst="ellipse">
            <a:avLst/>
          </a:prstGeom>
          <a:solidFill>
            <a:schemeClr val="bg1">
              <a:alpha val="0"/>
            </a:schemeClr>
          </a:solidFill>
          <a:ln w="38100" algn="ctr">
            <a:solidFill>
              <a:schemeClr val="accent2"/>
            </a:solidFill>
            <a:round/>
            <a:headEnd type="none" w="sm" len="sm"/>
            <a:tailEnd type="none" w="sm" len="sm"/>
          </a:ln>
        </p:spPr>
        <p:txBody>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endParaRPr lang="en-US" altLang="en-US"/>
          </a:p>
        </p:txBody>
      </p:sp>
      <p:cxnSp>
        <p:nvCxnSpPr>
          <p:cNvPr id="89095" name="Straight Connector 3"/>
          <p:cNvCxnSpPr>
            <a:cxnSpLocks noChangeShapeType="1"/>
          </p:cNvCxnSpPr>
          <p:nvPr/>
        </p:nvCxnSpPr>
        <p:spPr bwMode="auto">
          <a:xfrm flipH="1">
            <a:off x="6240463" y="4800600"/>
            <a:ext cx="7937" cy="0"/>
          </a:xfrm>
          <a:prstGeom prst="line">
            <a:avLst/>
          </a:prstGeom>
          <a:noFill/>
          <a:ln w="127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 name="Straight Connector 6"/>
          <p:cNvCxnSpPr>
            <a:stCxn id="89094" idx="3"/>
            <a:endCxn id="89094" idx="7"/>
          </p:cNvCxnSpPr>
          <p:nvPr/>
        </p:nvCxnSpPr>
        <p:spPr bwMode="auto">
          <a:xfrm flipV="1">
            <a:off x="5995988" y="4198938"/>
            <a:ext cx="809625" cy="646112"/>
          </a:xfrm>
          <a:prstGeom prst="line">
            <a:avLst/>
          </a:prstGeom>
          <a:solidFill>
            <a:schemeClr val="accent1"/>
          </a:solidFill>
          <a:ln w="38100" cap="flat" cmpd="sng" algn="ctr">
            <a:solidFill>
              <a:schemeClr val="accent6"/>
            </a:solidFill>
            <a:prstDash val="solid"/>
            <a:round/>
            <a:headEnd type="none" w="sm" len="sm"/>
            <a:tailEnd type="none" w="sm" len="sm"/>
          </a:ln>
          <a:effectLst/>
        </p:spPr>
      </p:cxnSp>
      <p:cxnSp>
        <p:nvCxnSpPr>
          <p:cNvPr id="11" name="Straight Connector 10"/>
          <p:cNvCxnSpPr>
            <a:stCxn id="89094" idx="5"/>
            <a:endCxn id="89094" idx="1"/>
          </p:cNvCxnSpPr>
          <p:nvPr/>
        </p:nvCxnSpPr>
        <p:spPr bwMode="auto">
          <a:xfrm flipH="1" flipV="1">
            <a:off x="5995988" y="4198938"/>
            <a:ext cx="809625" cy="646112"/>
          </a:xfrm>
          <a:prstGeom prst="line">
            <a:avLst/>
          </a:prstGeom>
          <a:solidFill>
            <a:schemeClr val="accent1"/>
          </a:solidFill>
          <a:ln w="38100" cap="flat" cmpd="sng" algn="ctr">
            <a:solidFill>
              <a:schemeClr val="accent6"/>
            </a:solidFill>
            <a:prstDash val="solid"/>
            <a:round/>
            <a:headEnd type="none" w="sm" len="sm"/>
            <a:tailEnd type="none" w="sm" len="sm"/>
          </a:ln>
          <a:effectLst/>
        </p:spPr>
      </p:cxnSp>
      <p:sp>
        <p:nvSpPr>
          <p:cNvPr id="12" name="TextBox 11"/>
          <p:cNvSpPr txBox="1"/>
          <p:nvPr/>
        </p:nvSpPr>
        <p:spPr>
          <a:xfrm>
            <a:off x="5829300" y="4337050"/>
            <a:ext cx="1371600" cy="369888"/>
          </a:xfrm>
          <a:prstGeom prst="rect">
            <a:avLst/>
          </a:prstGeom>
          <a:noFill/>
        </p:spPr>
        <p:txBody>
          <a:bodyPr>
            <a:spAutoFit/>
          </a:bodyPr>
          <a:lstStyle/>
          <a:p>
            <a:pPr>
              <a:defRPr/>
            </a:pPr>
            <a:r>
              <a:rPr lang="en-US" sz="1800" u="none" dirty="0">
                <a:latin typeface="+mn-lt"/>
              </a:rPr>
              <a:t>Canceled</a:t>
            </a:r>
          </a:p>
        </p:txBody>
      </p:sp>
      <p:sp>
        <p:nvSpPr>
          <p:cNvPr id="13" name="Rectangle 12"/>
          <p:cNvSpPr/>
          <p:nvPr/>
        </p:nvSpPr>
        <p:spPr>
          <a:xfrm>
            <a:off x="6838950" y="5667375"/>
            <a:ext cx="1671638" cy="276225"/>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20801857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609600" y="441325"/>
            <a:ext cx="7924800" cy="549275"/>
          </a:xfrm>
        </p:spPr>
        <p:txBody>
          <a:bodyPr/>
          <a:lstStyle/>
          <a:p>
            <a:r>
              <a:rPr lang="en-US" altLang="en-US" dirty="0"/>
              <a:t>Review Entry Operations</a:t>
            </a:r>
          </a:p>
        </p:txBody>
      </p:sp>
      <p:sp>
        <p:nvSpPr>
          <p:cNvPr id="91139" name="Content Placeholder 2"/>
          <p:cNvSpPr>
            <a:spLocks noGrp="1"/>
          </p:cNvSpPr>
          <p:nvPr>
            <p:ph idx="1"/>
          </p:nvPr>
        </p:nvSpPr>
        <p:spPr>
          <a:xfrm>
            <a:off x="533400" y="1219200"/>
            <a:ext cx="8001000" cy="4724400"/>
          </a:xfrm>
        </p:spPr>
        <p:txBody>
          <a:bodyPr/>
          <a:lstStyle/>
          <a:p>
            <a:r>
              <a:rPr lang="en-US" altLang="en-US" dirty="0"/>
              <a:t>Review entry operations when measures taken under permit space program may not protect employees, </a:t>
            </a:r>
            <a:r>
              <a:rPr lang="en-US" altLang="en-US" i="1" dirty="0"/>
              <a:t>and</a:t>
            </a:r>
          </a:p>
          <a:p>
            <a:pPr lvl="1"/>
            <a:endParaRPr lang="en-US" altLang="en-US" sz="800" dirty="0"/>
          </a:p>
          <a:p>
            <a:pPr lvl="1"/>
            <a:r>
              <a:rPr lang="en-US" altLang="en-US" dirty="0"/>
              <a:t>Revise program to correct deficiencies found to exist before subsequent entries are authorized.</a:t>
            </a:r>
            <a:br>
              <a:rPr lang="en-US" altLang="en-US" sz="2000" dirty="0"/>
            </a:br>
            <a:br>
              <a:rPr lang="en-US" altLang="en-US" dirty="0"/>
            </a:br>
            <a:endParaRPr lang="en-US" altLang="en-US" dirty="0"/>
          </a:p>
        </p:txBody>
      </p:sp>
      <p:sp>
        <p:nvSpPr>
          <p:cNvPr id="91140" name="Content Placeholder 3"/>
          <p:cNvSpPr>
            <a:spLocks noGrp="1"/>
          </p:cNvSpPr>
          <p:nvPr>
            <p:ph sz="quarter" idx="10"/>
          </p:nvPr>
        </p:nvSpPr>
        <p:spPr>
          <a:xfrm>
            <a:off x="7010400" y="609600"/>
            <a:ext cx="1981200" cy="381000"/>
          </a:xfrm>
        </p:spPr>
        <p:txBody>
          <a:bodyPr/>
          <a:lstStyle/>
          <a:p>
            <a:r>
              <a:rPr lang="en-US" altLang="en-US" sz="1800"/>
              <a:t>1926.1204(m)</a:t>
            </a:r>
          </a:p>
          <a:p>
            <a:endParaRPr lang="en-US" altLang="en-US"/>
          </a:p>
        </p:txBody>
      </p:sp>
      <p:pic>
        <p:nvPicPr>
          <p:cNvPr id="91141" name="Picture 1"/>
          <p:cNvPicPr>
            <a:picLocks noChangeAspect="1"/>
          </p:cNvPicPr>
          <p:nvPr/>
        </p:nvPicPr>
        <p:blipFill>
          <a:blip r:embed="rId3"/>
          <a:srcRect b="4369"/>
          <a:stretch>
            <a:fillRect/>
          </a:stretch>
        </p:blipFill>
        <p:spPr bwMode="auto">
          <a:xfrm>
            <a:off x="6248400" y="3484563"/>
            <a:ext cx="2160588" cy="245903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8288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609600" y="441325"/>
            <a:ext cx="7924800" cy="549275"/>
          </a:xfrm>
        </p:spPr>
        <p:txBody>
          <a:bodyPr/>
          <a:lstStyle/>
          <a:p>
            <a:r>
              <a:rPr lang="en-US" altLang="en-US" dirty="0"/>
              <a:t>Permit Space Program</a:t>
            </a:r>
          </a:p>
        </p:txBody>
      </p:sp>
      <p:sp>
        <p:nvSpPr>
          <p:cNvPr id="93187" name="Content Placeholder 2"/>
          <p:cNvSpPr>
            <a:spLocks noGrp="1"/>
          </p:cNvSpPr>
          <p:nvPr>
            <p:ph idx="1"/>
          </p:nvPr>
        </p:nvSpPr>
        <p:spPr>
          <a:xfrm>
            <a:off x="533400" y="1219200"/>
            <a:ext cx="8001000" cy="4724400"/>
          </a:xfrm>
        </p:spPr>
        <p:txBody>
          <a:bodyPr/>
          <a:lstStyle/>
          <a:p>
            <a:r>
              <a:rPr lang="en-US" altLang="en-US" sz="2600" dirty="0"/>
              <a:t>Review permit space program</a:t>
            </a:r>
          </a:p>
          <a:p>
            <a:pPr lvl="1"/>
            <a:endParaRPr lang="en-US" altLang="en-US" sz="800" dirty="0"/>
          </a:p>
          <a:p>
            <a:pPr lvl="1"/>
            <a:r>
              <a:rPr lang="en-US" altLang="en-US" sz="2200" dirty="0"/>
              <a:t>Within one year after each entry using canceled permits, </a:t>
            </a:r>
            <a:r>
              <a:rPr lang="en-US" altLang="en-US" sz="2200" i="1" dirty="0"/>
              <a:t>and</a:t>
            </a:r>
          </a:p>
          <a:p>
            <a:pPr lvl="2"/>
            <a:endParaRPr lang="en-US" altLang="en-US" sz="800" dirty="0"/>
          </a:p>
          <a:p>
            <a:pPr lvl="1"/>
            <a:r>
              <a:rPr lang="en-US" altLang="en-US" sz="2200" dirty="0"/>
              <a:t>Revise program as necessary to ensure that employees participating in entry operations are protected from permit space hazards.</a:t>
            </a:r>
          </a:p>
        </p:txBody>
      </p:sp>
      <p:sp>
        <p:nvSpPr>
          <p:cNvPr id="93188" name="Content Placeholder 3"/>
          <p:cNvSpPr>
            <a:spLocks noGrp="1"/>
          </p:cNvSpPr>
          <p:nvPr>
            <p:ph sz="quarter" idx="10"/>
          </p:nvPr>
        </p:nvSpPr>
        <p:spPr>
          <a:xfrm>
            <a:off x="7086600" y="609600"/>
            <a:ext cx="1981200" cy="381000"/>
          </a:xfrm>
        </p:spPr>
        <p:txBody>
          <a:bodyPr/>
          <a:lstStyle/>
          <a:p>
            <a:r>
              <a:rPr lang="en-US" altLang="en-US" sz="1800"/>
              <a:t>1926.1204(n)</a:t>
            </a:r>
          </a:p>
          <a:p>
            <a:endParaRPr lang="en-US" altLang="en-US"/>
          </a:p>
        </p:txBody>
      </p:sp>
      <p:pic>
        <p:nvPicPr>
          <p:cNvPr id="93189" name="Picture 4"/>
          <p:cNvPicPr>
            <a:picLocks noChangeAspect="1" noChangeArrowheads="1"/>
          </p:cNvPicPr>
          <p:nvPr/>
        </p:nvPicPr>
        <p:blipFill>
          <a:blip r:embed="rId3">
            <a:extLst>
              <a:ext uri="{28A0092B-C50C-407E-A947-70E740481C1C}">
                <a14:useLocalDpi xmlns:a14="http://schemas.microsoft.com/office/drawing/2010/main" val="0"/>
              </a:ext>
            </a:extLst>
          </a:blip>
          <a:srcRect l="13107" t="26942" r="18256" b="22227"/>
          <a:stretch>
            <a:fillRect/>
          </a:stretch>
        </p:blipFill>
        <p:spPr bwMode="auto">
          <a:xfrm>
            <a:off x="3767138" y="3352800"/>
            <a:ext cx="4665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237413" y="5638800"/>
            <a:ext cx="1185862" cy="215900"/>
          </a:xfrm>
          <a:prstGeom prst="rect">
            <a:avLst/>
          </a:prstGeom>
        </p:spPr>
        <p:txBody>
          <a:bodyPr wrap="none">
            <a:spAutoFit/>
          </a:bodyPr>
          <a:lstStyle/>
          <a:p>
            <a:pP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427116037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609600" y="441325"/>
            <a:ext cx="7924800" cy="549275"/>
          </a:xfrm>
        </p:spPr>
        <p:txBody>
          <a:bodyPr/>
          <a:lstStyle/>
          <a:p>
            <a:r>
              <a:rPr lang="en-US" altLang="en-US" dirty="0"/>
              <a:t>Permitting Process</a:t>
            </a:r>
          </a:p>
        </p:txBody>
      </p:sp>
      <p:sp>
        <p:nvSpPr>
          <p:cNvPr id="95235" name="Content Placeholder 2"/>
          <p:cNvSpPr>
            <a:spLocks noGrp="1"/>
          </p:cNvSpPr>
          <p:nvPr>
            <p:ph idx="1"/>
          </p:nvPr>
        </p:nvSpPr>
        <p:spPr>
          <a:xfrm>
            <a:off x="533400" y="1219200"/>
            <a:ext cx="8001000" cy="4724400"/>
          </a:xfrm>
        </p:spPr>
        <p:txBody>
          <a:bodyPr/>
          <a:lstStyle/>
          <a:p>
            <a:r>
              <a:rPr lang="en-US" altLang="en-US" sz="2400" dirty="0"/>
              <a:t>Before entry is authorized and begins:</a:t>
            </a:r>
          </a:p>
          <a:p>
            <a:pPr lvl="1"/>
            <a:endParaRPr lang="en-US" altLang="en-US" sz="800" dirty="0"/>
          </a:p>
          <a:p>
            <a:pPr lvl="1"/>
            <a:r>
              <a:rPr lang="en-US" altLang="en-US" sz="2000" dirty="0"/>
              <a:t>Each entry employer must document completion of measures required by preparing an entry permit.</a:t>
            </a:r>
          </a:p>
          <a:p>
            <a:endParaRPr lang="en-US" altLang="en-US" sz="800" dirty="0"/>
          </a:p>
          <a:p>
            <a:pPr lvl="1"/>
            <a:r>
              <a:rPr lang="en-US" altLang="en-US" sz="2000" dirty="0"/>
              <a:t>Entry supervisor identified on permit must sign entry permit to authorize entry.</a:t>
            </a:r>
          </a:p>
          <a:p>
            <a:pPr lvl="1"/>
            <a:endParaRPr lang="en-US" altLang="en-US" sz="800" dirty="0"/>
          </a:p>
          <a:p>
            <a:pPr lvl="1"/>
            <a:r>
              <a:rPr lang="en-US" altLang="en-US" sz="2000" dirty="0"/>
              <a:t>Duration of permit may not exceed time required to complete assigned task or job identified on permit.</a:t>
            </a:r>
          </a:p>
        </p:txBody>
      </p:sp>
      <p:sp>
        <p:nvSpPr>
          <p:cNvPr id="95236" name="Content Placeholder 3"/>
          <p:cNvSpPr>
            <a:spLocks noGrp="1"/>
          </p:cNvSpPr>
          <p:nvPr>
            <p:ph sz="quarter" idx="10"/>
          </p:nvPr>
        </p:nvSpPr>
        <p:spPr>
          <a:xfrm>
            <a:off x="6705600" y="609600"/>
            <a:ext cx="2286000" cy="381000"/>
          </a:xfrm>
        </p:spPr>
        <p:txBody>
          <a:bodyPr/>
          <a:lstStyle/>
          <a:p>
            <a:r>
              <a:rPr lang="en-US" altLang="en-US" sz="1800"/>
              <a:t>1926.1205(a)-(d)</a:t>
            </a:r>
          </a:p>
          <a:p>
            <a:endParaRPr lang="en-US" altLang="en-US"/>
          </a:p>
        </p:txBody>
      </p:sp>
      <p:pic>
        <p:nvPicPr>
          <p:cNvPr id="95237" name="Picture 1"/>
          <p:cNvPicPr>
            <a:picLocks noChangeAspect="1"/>
          </p:cNvPicPr>
          <p:nvPr/>
        </p:nvPicPr>
        <p:blipFill>
          <a:blip r:embed="rId3"/>
          <a:srcRect b="46381"/>
          <a:stretch>
            <a:fillRect/>
          </a:stretch>
        </p:blipFill>
        <p:spPr bwMode="auto">
          <a:xfrm>
            <a:off x="5334000" y="3954463"/>
            <a:ext cx="3116263" cy="198913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9443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609600" y="441325"/>
            <a:ext cx="7924800" cy="549275"/>
          </a:xfrm>
        </p:spPr>
        <p:txBody>
          <a:bodyPr/>
          <a:lstStyle/>
          <a:p>
            <a:r>
              <a:rPr lang="en-US" altLang="en-US" dirty="0"/>
              <a:t>Terminate Entry</a:t>
            </a:r>
          </a:p>
        </p:txBody>
      </p:sp>
      <p:sp>
        <p:nvSpPr>
          <p:cNvPr id="97283" name="Content Placeholder 2"/>
          <p:cNvSpPr>
            <a:spLocks noGrp="1"/>
          </p:cNvSpPr>
          <p:nvPr>
            <p:ph idx="1"/>
          </p:nvPr>
        </p:nvSpPr>
        <p:spPr>
          <a:xfrm>
            <a:off x="533400" y="1219200"/>
            <a:ext cx="8001000" cy="4724400"/>
          </a:xfrm>
        </p:spPr>
        <p:txBody>
          <a:bodyPr/>
          <a:lstStyle/>
          <a:p>
            <a:r>
              <a:rPr lang="en-US" altLang="en-US" dirty="0"/>
              <a:t>Entry supervisor must terminate entry and cancel permit. </a:t>
            </a:r>
          </a:p>
          <a:p>
            <a:endParaRPr lang="en-US" altLang="en-US" sz="800" dirty="0"/>
          </a:p>
          <a:p>
            <a:pPr lvl="1"/>
            <a:r>
              <a:rPr lang="en-US" altLang="en-US" dirty="0"/>
              <a:t>Entry operations completed</a:t>
            </a:r>
          </a:p>
          <a:p>
            <a:pPr lvl="1"/>
            <a:endParaRPr lang="en-US" altLang="en-US" sz="1000" dirty="0"/>
          </a:p>
          <a:p>
            <a:pPr lvl="1"/>
            <a:r>
              <a:rPr lang="en-US" altLang="en-US" dirty="0"/>
              <a:t>Condition not allowed under permit arises</a:t>
            </a:r>
          </a:p>
        </p:txBody>
      </p:sp>
      <p:sp>
        <p:nvSpPr>
          <p:cNvPr id="97284" name="Content Placeholder 3"/>
          <p:cNvSpPr>
            <a:spLocks noGrp="1"/>
          </p:cNvSpPr>
          <p:nvPr>
            <p:ph sz="quarter" idx="10"/>
          </p:nvPr>
        </p:nvSpPr>
        <p:spPr>
          <a:xfrm>
            <a:off x="6477000" y="609600"/>
            <a:ext cx="2438400" cy="381000"/>
          </a:xfrm>
        </p:spPr>
        <p:txBody>
          <a:bodyPr/>
          <a:lstStyle/>
          <a:p>
            <a:r>
              <a:rPr lang="en-US" altLang="en-US" sz="1800"/>
              <a:t>1926.1205(e)(1)-(3)</a:t>
            </a:r>
          </a:p>
          <a:p>
            <a:endParaRPr lang="en-US" altLang="en-US"/>
          </a:p>
        </p:txBody>
      </p:sp>
      <p:pic>
        <p:nvPicPr>
          <p:cNvPr id="99333" name="Picture 1"/>
          <p:cNvPicPr>
            <a:picLocks noChangeAspect="1"/>
          </p:cNvPicPr>
          <p:nvPr/>
        </p:nvPicPr>
        <p:blipFill>
          <a:blip r:embed="rId3"/>
          <a:srcRect/>
          <a:stretch>
            <a:fillRect/>
          </a:stretch>
        </p:blipFill>
        <p:spPr bwMode="auto">
          <a:xfrm>
            <a:off x="6096000" y="3305175"/>
            <a:ext cx="2216150" cy="263842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711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p:cNvPicPr>
          <p:nvPr/>
        </p:nvPicPr>
        <p:blipFill>
          <a:blip r:embed="rId3">
            <a:extLst>
              <a:ext uri="{28A0092B-C50C-407E-A947-70E740481C1C}">
                <a14:useLocalDpi xmlns:a14="http://schemas.microsoft.com/office/drawing/2010/main" val="0"/>
              </a:ext>
            </a:extLst>
          </a:blip>
          <a:srcRect r="15466"/>
          <a:stretch>
            <a:fillRect/>
          </a:stretch>
        </p:blipFill>
        <p:spPr bwMode="auto">
          <a:xfrm>
            <a:off x="4419600" y="4953000"/>
            <a:ext cx="18288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itle 1"/>
          <p:cNvSpPr>
            <a:spLocks noGrp="1"/>
          </p:cNvSpPr>
          <p:nvPr>
            <p:ph type="title"/>
          </p:nvPr>
        </p:nvSpPr>
        <p:spPr>
          <a:xfrm>
            <a:off x="609600" y="441325"/>
            <a:ext cx="7924800" cy="549275"/>
          </a:xfrm>
        </p:spPr>
        <p:txBody>
          <a:bodyPr/>
          <a:lstStyle/>
          <a:p>
            <a:r>
              <a:rPr lang="en-US" altLang="en-US" dirty="0"/>
              <a:t>Canceled Permits</a:t>
            </a:r>
          </a:p>
        </p:txBody>
      </p:sp>
      <p:sp>
        <p:nvSpPr>
          <p:cNvPr id="99332" name="Content Placeholder 2"/>
          <p:cNvSpPr>
            <a:spLocks noGrp="1"/>
          </p:cNvSpPr>
          <p:nvPr>
            <p:ph idx="1"/>
          </p:nvPr>
        </p:nvSpPr>
        <p:spPr>
          <a:xfrm>
            <a:off x="533400" y="1219200"/>
            <a:ext cx="8001000" cy="4419600"/>
          </a:xfrm>
        </p:spPr>
        <p:txBody>
          <a:bodyPr/>
          <a:lstStyle/>
          <a:p>
            <a:r>
              <a:rPr lang="en-US" altLang="en-US" dirty="0"/>
              <a:t>Entry supervisor must cancel entry permits when an assignment is completed or when new conditions exist.</a:t>
            </a:r>
          </a:p>
          <a:p>
            <a:endParaRPr lang="en-US" altLang="en-US" sz="800" dirty="0"/>
          </a:p>
          <a:p>
            <a:pPr lvl="1"/>
            <a:r>
              <a:rPr lang="en-US" altLang="en-US" dirty="0"/>
              <a:t>New conditions must be noted on canceled permit and later used in revising permit space program.</a:t>
            </a:r>
          </a:p>
          <a:p>
            <a:endParaRPr lang="en-US" altLang="en-US" sz="800" dirty="0"/>
          </a:p>
          <a:p>
            <a:endParaRPr lang="en-US" altLang="en-US" sz="800" dirty="0"/>
          </a:p>
          <a:p>
            <a:r>
              <a:rPr lang="en-US" altLang="en-US" dirty="0"/>
              <a:t>Standard requires employer to keep all canceled entry permits for at least </a:t>
            </a:r>
            <a:r>
              <a:rPr lang="en-US" altLang="en-US" u="sng" dirty="0"/>
              <a:t>one</a:t>
            </a:r>
            <a:r>
              <a:rPr lang="en-US" altLang="en-US" dirty="0"/>
              <a:t> year.</a:t>
            </a:r>
          </a:p>
        </p:txBody>
      </p:sp>
      <p:sp>
        <p:nvSpPr>
          <p:cNvPr id="99333" name="Content Placeholder 3"/>
          <p:cNvSpPr>
            <a:spLocks noGrp="1"/>
          </p:cNvSpPr>
          <p:nvPr>
            <p:ph sz="quarter" idx="10"/>
          </p:nvPr>
        </p:nvSpPr>
        <p:spPr>
          <a:xfrm>
            <a:off x="7162800" y="609600"/>
            <a:ext cx="1981200" cy="381000"/>
          </a:xfrm>
        </p:spPr>
        <p:txBody>
          <a:bodyPr/>
          <a:lstStyle/>
          <a:p>
            <a:r>
              <a:rPr lang="en-US" altLang="en-US" sz="1800"/>
              <a:t>1926.1205(f)</a:t>
            </a:r>
          </a:p>
          <a:p>
            <a:endParaRPr lang="en-US" altLang="en-US"/>
          </a:p>
        </p:txBody>
      </p:sp>
      <p:cxnSp>
        <p:nvCxnSpPr>
          <p:cNvPr id="6" name="Straight Connector 5"/>
          <p:cNvCxnSpPr>
            <a:stCxn id="99336" idx="5"/>
          </p:cNvCxnSpPr>
          <p:nvPr/>
        </p:nvCxnSpPr>
        <p:spPr bwMode="auto">
          <a:xfrm flipH="1" flipV="1">
            <a:off x="5181600" y="5202238"/>
            <a:ext cx="492125" cy="420687"/>
          </a:xfrm>
          <a:prstGeom prst="line">
            <a:avLst/>
          </a:prstGeom>
          <a:solidFill>
            <a:schemeClr val="accent1"/>
          </a:solidFill>
          <a:ln w="38100" cap="flat" cmpd="sng" algn="ctr">
            <a:solidFill>
              <a:schemeClr val="accent6"/>
            </a:solidFill>
            <a:prstDash val="solid"/>
            <a:round/>
            <a:headEnd type="none" w="sm" len="sm"/>
            <a:tailEnd type="none" w="sm" len="sm"/>
          </a:ln>
          <a:effectLst/>
        </p:spPr>
      </p:cxnSp>
      <p:cxnSp>
        <p:nvCxnSpPr>
          <p:cNvPr id="7" name="Straight Connector 6"/>
          <p:cNvCxnSpPr/>
          <p:nvPr/>
        </p:nvCxnSpPr>
        <p:spPr bwMode="auto">
          <a:xfrm flipV="1">
            <a:off x="5180013" y="5208588"/>
            <a:ext cx="493712" cy="401637"/>
          </a:xfrm>
          <a:prstGeom prst="line">
            <a:avLst/>
          </a:prstGeom>
          <a:solidFill>
            <a:schemeClr val="accent1"/>
          </a:solidFill>
          <a:ln w="38100" cap="flat" cmpd="sng" algn="ctr">
            <a:solidFill>
              <a:schemeClr val="accent6"/>
            </a:solidFill>
            <a:prstDash val="solid"/>
            <a:round/>
            <a:headEnd type="none" w="sm" len="sm"/>
            <a:tailEnd type="none" w="sm" len="sm"/>
          </a:ln>
          <a:effectLst/>
        </p:spPr>
      </p:cxnSp>
      <p:sp>
        <p:nvSpPr>
          <p:cNvPr id="99336" name="Oval 1"/>
          <p:cNvSpPr>
            <a:spLocks noChangeArrowheads="1"/>
          </p:cNvSpPr>
          <p:nvPr/>
        </p:nvSpPr>
        <p:spPr bwMode="auto">
          <a:xfrm>
            <a:off x="5105400" y="5089525"/>
            <a:ext cx="665163" cy="625475"/>
          </a:xfrm>
          <a:prstGeom prst="ellipse">
            <a:avLst/>
          </a:prstGeom>
          <a:solidFill>
            <a:schemeClr val="bg1">
              <a:alpha val="0"/>
            </a:schemeClr>
          </a:solidFill>
          <a:ln w="38100" algn="ctr">
            <a:solidFill>
              <a:schemeClr val="accent2"/>
            </a:solidFill>
            <a:round/>
            <a:headEnd type="none" w="sm" len="sm"/>
            <a:tailEnd type="none" w="sm" len="sm"/>
          </a:ln>
        </p:spPr>
        <p:txBody>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endParaRPr lang="en-US" altLang="en-US"/>
          </a:p>
        </p:txBody>
      </p:sp>
      <p:sp>
        <p:nvSpPr>
          <p:cNvPr id="2" name="Rectangle 1"/>
          <p:cNvSpPr/>
          <p:nvPr/>
        </p:nvSpPr>
        <p:spPr>
          <a:xfrm>
            <a:off x="5037138" y="5284788"/>
            <a:ext cx="830262" cy="276225"/>
          </a:xfrm>
          <a:prstGeom prst="rect">
            <a:avLst/>
          </a:prstGeom>
        </p:spPr>
        <p:txBody>
          <a:bodyPr wrap="none">
            <a:spAutoFit/>
          </a:bodyPr>
          <a:lstStyle/>
          <a:p>
            <a:pPr>
              <a:defRPr/>
            </a:pPr>
            <a:r>
              <a:rPr lang="en-US" sz="1200" u="none" dirty="0">
                <a:latin typeface="+mn-lt"/>
              </a:rPr>
              <a:t>Canceled</a:t>
            </a:r>
          </a:p>
        </p:txBody>
      </p:sp>
      <p:sp>
        <p:nvSpPr>
          <p:cNvPr id="3" name="Rectangle 2"/>
          <p:cNvSpPr/>
          <p:nvPr/>
        </p:nvSpPr>
        <p:spPr>
          <a:xfrm>
            <a:off x="4473575" y="5759450"/>
            <a:ext cx="936625" cy="184150"/>
          </a:xfrm>
          <a:prstGeom prst="rect">
            <a:avLst/>
          </a:prstGeom>
        </p:spPr>
        <p:txBody>
          <a:bodyPr wrap="none">
            <a:spAutoFit/>
          </a:bodyPr>
          <a:lstStyle/>
          <a:p>
            <a:pPr>
              <a:defRPr/>
            </a:pPr>
            <a:r>
              <a:rPr lang="en-US" sz="600" u="none" dirty="0">
                <a:latin typeface="+mj-lt"/>
              </a:rPr>
              <a:t>NCDOL Photo Library</a:t>
            </a:r>
          </a:p>
        </p:txBody>
      </p:sp>
    </p:spTree>
    <p:extLst>
      <p:ext uri="{BB962C8B-B14F-4D97-AF65-F5344CB8AC3E}">
        <p14:creationId xmlns:p14="http://schemas.microsoft.com/office/powerpoint/2010/main" val="35547302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609600" y="441325"/>
            <a:ext cx="7924800" cy="549275"/>
          </a:xfrm>
        </p:spPr>
        <p:txBody>
          <a:bodyPr/>
          <a:lstStyle/>
          <a:p>
            <a:r>
              <a:rPr lang="en-US" altLang="en-US" dirty="0"/>
              <a:t>Entry Permits</a:t>
            </a:r>
          </a:p>
        </p:txBody>
      </p:sp>
      <p:sp>
        <p:nvSpPr>
          <p:cNvPr id="101379" name="Content Placeholder 2"/>
          <p:cNvSpPr>
            <a:spLocks noGrp="1"/>
          </p:cNvSpPr>
          <p:nvPr>
            <p:ph idx="1"/>
          </p:nvPr>
        </p:nvSpPr>
        <p:spPr>
          <a:xfrm>
            <a:off x="533400" y="1219200"/>
            <a:ext cx="8001000" cy="4724400"/>
          </a:xfrm>
        </p:spPr>
        <p:txBody>
          <a:bodyPr/>
          <a:lstStyle/>
          <a:p>
            <a:r>
              <a:rPr lang="en-US" altLang="en-US"/>
              <a:t>Entry permit that documents compliance with the standard and authorizes entry to a permit space must identify:</a:t>
            </a:r>
          </a:p>
          <a:p>
            <a:pPr lvl="1"/>
            <a:endParaRPr lang="en-US" altLang="en-US" sz="800"/>
          </a:p>
          <a:p>
            <a:pPr lvl="1"/>
            <a:r>
              <a:rPr lang="en-US" altLang="en-US"/>
              <a:t>Permit space to be entered</a:t>
            </a:r>
          </a:p>
          <a:p>
            <a:pPr lvl="1"/>
            <a:endParaRPr lang="en-US" altLang="en-US"/>
          </a:p>
          <a:p>
            <a:pPr lvl="1"/>
            <a:r>
              <a:rPr lang="en-US" altLang="en-US"/>
              <a:t>Purpose of entry</a:t>
            </a:r>
          </a:p>
          <a:p>
            <a:pPr lvl="1"/>
            <a:endParaRPr lang="en-US" altLang="en-US"/>
          </a:p>
          <a:p>
            <a:pPr lvl="1"/>
            <a:r>
              <a:rPr lang="en-US" altLang="en-US"/>
              <a:t>Date and authorized duration of entry permit</a:t>
            </a:r>
          </a:p>
          <a:p>
            <a:pPr lvl="1"/>
            <a:endParaRPr lang="en-US" altLang="en-US"/>
          </a:p>
          <a:p>
            <a:pPr lvl="1"/>
            <a:r>
              <a:rPr lang="en-US" altLang="en-US"/>
              <a:t>Authorized entrants by name or by other means </a:t>
            </a:r>
          </a:p>
          <a:p>
            <a:pPr lvl="1"/>
            <a:endParaRPr lang="en-US" altLang="en-US" sz="1000"/>
          </a:p>
          <a:p>
            <a:pPr lvl="2"/>
            <a:r>
              <a:rPr lang="en-US" altLang="en-US"/>
              <a:t>Rosters or tracking systems</a:t>
            </a:r>
          </a:p>
          <a:p>
            <a:pPr lvl="1"/>
            <a:endParaRPr lang="en-US" altLang="en-US" sz="1800"/>
          </a:p>
        </p:txBody>
      </p:sp>
      <p:sp>
        <p:nvSpPr>
          <p:cNvPr id="101380" name="Content Placeholder 3"/>
          <p:cNvSpPr>
            <a:spLocks noGrp="1"/>
          </p:cNvSpPr>
          <p:nvPr>
            <p:ph sz="quarter" idx="10"/>
          </p:nvPr>
        </p:nvSpPr>
        <p:spPr>
          <a:xfrm>
            <a:off x="6705600" y="609600"/>
            <a:ext cx="2438400" cy="381000"/>
          </a:xfrm>
        </p:spPr>
        <p:txBody>
          <a:bodyPr/>
          <a:lstStyle/>
          <a:p>
            <a:r>
              <a:rPr lang="en-US" altLang="en-US" sz="1800"/>
              <a:t>1926.1206(a)-(d)</a:t>
            </a:r>
          </a:p>
        </p:txBody>
      </p:sp>
    </p:spTree>
    <p:extLst>
      <p:ext uri="{BB962C8B-B14F-4D97-AF65-F5344CB8AC3E}">
        <p14:creationId xmlns:p14="http://schemas.microsoft.com/office/powerpoint/2010/main" val="39922870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609600" y="441325"/>
            <a:ext cx="7924800" cy="549275"/>
          </a:xfrm>
        </p:spPr>
        <p:txBody>
          <a:bodyPr/>
          <a:lstStyle/>
          <a:p>
            <a:r>
              <a:rPr lang="en-US" altLang="en-US" dirty="0"/>
              <a:t>Entry Permits</a:t>
            </a:r>
            <a:endParaRPr lang="en-US" altLang="en-US" sz="1600" dirty="0"/>
          </a:p>
        </p:txBody>
      </p:sp>
      <p:sp>
        <p:nvSpPr>
          <p:cNvPr id="103427" name="Content Placeholder 2"/>
          <p:cNvSpPr>
            <a:spLocks noGrp="1"/>
          </p:cNvSpPr>
          <p:nvPr>
            <p:ph idx="1"/>
          </p:nvPr>
        </p:nvSpPr>
        <p:spPr/>
        <p:txBody>
          <a:bodyPr/>
          <a:lstStyle/>
          <a:p>
            <a:pPr lvl="1"/>
            <a:r>
              <a:rPr lang="en-US" altLang="en-US" sz="2200" dirty="0"/>
              <a:t>Means of detecting an increase in atmospheric hazard levels if ventilation system stops working.</a:t>
            </a:r>
          </a:p>
          <a:p>
            <a:pPr lvl="1"/>
            <a:endParaRPr lang="en-US" altLang="en-US" sz="1000" dirty="0"/>
          </a:p>
          <a:p>
            <a:pPr lvl="1"/>
            <a:endParaRPr lang="en-US" altLang="en-US" sz="1000" dirty="0"/>
          </a:p>
          <a:p>
            <a:pPr lvl="1"/>
            <a:r>
              <a:rPr lang="en-US" altLang="en-US" sz="2200" dirty="0"/>
              <a:t>Each person, by name, serving as an attendant.</a:t>
            </a:r>
          </a:p>
          <a:p>
            <a:pPr lvl="1"/>
            <a:endParaRPr lang="en-US" altLang="en-US" sz="1000" dirty="0"/>
          </a:p>
          <a:p>
            <a:pPr lvl="1"/>
            <a:endParaRPr lang="en-US" altLang="en-US" sz="1000" dirty="0"/>
          </a:p>
          <a:p>
            <a:pPr lvl="1"/>
            <a:r>
              <a:rPr lang="en-US" altLang="en-US" sz="2200" dirty="0"/>
              <a:t>Individual, by name, serving as entry supervisor, and signature or initials of each entry supervisor who authorizes entry.</a:t>
            </a:r>
          </a:p>
          <a:p>
            <a:pPr lvl="1"/>
            <a:endParaRPr lang="en-US" altLang="en-US" sz="1000" dirty="0"/>
          </a:p>
          <a:p>
            <a:pPr lvl="1"/>
            <a:endParaRPr lang="en-US" altLang="en-US" sz="1000" dirty="0"/>
          </a:p>
          <a:p>
            <a:pPr lvl="1"/>
            <a:r>
              <a:rPr lang="en-US" altLang="en-US" sz="2200" dirty="0"/>
              <a:t>Hazards of permit space.</a:t>
            </a:r>
          </a:p>
          <a:p>
            <a:pPr lvl="1"/>
            <a:endParaRPr lang="en-US" altLang="en-US" sz="1000" dirty="0"/>
          </a:p>
          <a:p>
            <a:pPr lvl="1"/>
            <a:endParaRPr lang="en-US" altLang="en-US" sz="1000" dirty="0"/>
          </a:p>
          <a:p>
            <a:pPr lvl="1"/>
            <a:r>
              <a:rPr lang="en-US" altLang="en-US" sz="2200" dirty="0"/>
              <a:t>Measures used to isolate permit space and to eliminate or control permit space hazards before entry.</a:t>
            </a:r>
          </a:p>
        </p:txBody>
      </p:sp>
      <p:sp>
        <p:nvSpPr>
          <p:cNvPr id="103428" name="Content Placeholder 3"/>
          <p:cNvSpPr>
            <a:spLocks noGrp="1"/>
          </p:cNvSpPr>
          <p:nvPr>
            <p:ph sz="quarter" idx="10"/>
          </p:nvPr>
        </p:nvSpPr>
        <p:spPr>
          <a:xfrm>
            <a:off x="6781800" y="609600"/>
            <a:ext cx="2133600" cy="381000"/>
          </a:xfrm>
        </p:spPr>
        <p:txBody>
          <a:bodyPr/>
          <a:lstStyle/>
          <a:p>
            <a:r>
              <a:rPr lang="en-US" altLang="en-US" sz="1800"/>
              <a:t>1926.1206(e)-(i)</a:t>
            </a:r>
          </a:p>
          <a:p>
            <a:endParaRPr lang="en-US" altLang="en-US"/>
          </a:p>
        </p:txBody>
      </p:sp>
    </p:spTree>
    <p:extLst>
      <p:ext uri="{BB962C8B-B14F-4D97-AF65-F5344CB8AC3E}">
        <p14:creationId xmlns:p14="http://schemas.microsoft.com/office/powerpoint/2010/main" val="259108179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09600" y="441325"/>
            <a:ext cx="7924800" cy="549275"/>
          </a:xfrm>
        </p:spPr>
        <p:txBody>
          <a:bodyPr/>
          <a:lstStyle/>
          <a:p>
            <a:r>
              <a:rPr lang="en-US" altLang="en-US"/>
              <a:t>Enforcement</a:t>
            </a:r>
          </a:p>
        </p:txBody>
      </p:sp>
      <p:sp>
        <p:nvSpPr>
          <p:cNvPr id="13315" name="Content Placeholder 2"/>
          <p:cNvSpPr>
            <a:spLocks noGrp="1"/>
          </p:cNvSpPr>
          <p:nvPr>
            <p:ph idx="1"/>
          </p:nvPr>
        </p:nvSpPr>
        <p:spPr>
          <a:xfrm>
            <a:off x="533400" y="1219200"/>
            <a:ext cx="8229600" cy="4724400"/>
          </a:xfrm>
        </p:spPr>
        <p:txBody>
          <a:bodyPr/>
          <a:lstStyle/>
          <a:p>
            <a:r>
              <a:rPr lang="en-US" altLang="en-US" sz="2400" dirty="0"/>
              <a:t>North Carolina has adopted the new OSHA Confined Spaces in Construction standards verbatim, with an effective date of October 2, 2015.</a:t>
            </a:r>
          </a:p>
          <a:p>
            <a:endParaRPr lang="en-US" altLang="en-US" sz="800" dirty="0"/>
          </a:p>
          <a:p>
            <a:endParaRPr lang="en-US" altLang="en-US" sz="800" dirty="0"/>
          </a:p>
          <a:p>
            <a:endParaRPr lang="en-US" altLang="en-US" sz="800" dirty="0"/>
          </a:p>
          <a:p>
            <a:r>
              <a:rPr lang="en-US" altLang="en-US" sz="2400" dirty="0"/>
              <a:t>Subsequently, OSHA announced a delay of enforcement of some sections of the confined space standards for those employers engaged in residential construction work until January 8, 2016.   </a:t>
            </a:r>
          </a:p>
        </p:txBody>
      </p:sp>
      <p:pic>
        <p:nvPicPr>
          <p:cNvPr id="13316" name="Picture 5"/>
          <p:cNvPicPr>
            <a:picLocks noChangeAspect="1"/>
          </p:cNvPicPr>
          <p:nvPr/>
        </p:nvPicPr>
        <p:blipFill>
          <a:blip r:embed="rId3">
            <a:extLst>
              <a:ext uri="{28A0092B-C50C-407E-A947-70E740481C1C}">
                <a14:useLocalDpi xmlns:a14="http://schemas.microsoft.com/office/drawing/2010/main" val="0"/>
              </a:ext>
            </a:extLst>
          </a:blip>
          <a:srcRect l="10001" t="30000" r="46667" b="48888"/>
          <a:stretch>
            <a:fillRect/>
          </a:stretch>
        </p:blipFill>
        <p:spPr bwMode="auto">
          <a:xfrm>
            <a:off x="4533900" y="4483100"/>
            <a:ext cx="399891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605338" y="5667375"/>
            <a:ext cx="1219200" cy="200025"/>
          </a:xfrm>
          <a:prstGeom prst="rect">
            <a:avLst/>
          </a:prstGeom>
        </p:spPr>
        <p:txBody>
          <a:bodyPr>
            <a:spAutoFit/>
          </a:bodyPr>
          <a:lstStyle/>
          <a:p>
            <a:pPr>
              <a:defRPr/>
            </a:pPr>
            <a:r>
              <a:rPr lang="en-US" sz="700" u="none" dirty="0">
                <a:latin typeface="+mj-lt"/>
              </a:rPr>
              <a:t>NCDOL Photo Library</a:t>
            </a:r>
          </a:p>
        </p:txBody>
      </p:sp>
    </p:spTree>
    <p:extLst>
      <p:ext uri="{BB962C8B-B14F-4D97-AF65-F5344CB8AC3E}">
        <p14:creationId xmlns:p14="http://schemas.microsoft.com/office/powerpoint/2010/main" val="393534003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609600" y="441325"/>
            <a:ext cx="7924800" cy="549275"/>
          </a:xfrm>
        </p:spPr>
        <p:txBody>
          <a:bodyPr/>
          <a:lstStyle/>
          <a:p>
            <a:r>
              <a:rPr lang="en-US" altLang="en-US" dirty="0"/>
              <a:t>Entry Permits</a:t>
            </a:r>
          </a:p>
        </p:txBody>
      </p:sp>
      <p:sp>
        <p:nvSpPr>
          <p:cNvPr id="105475" name="Content Placeholder 2"/>
          <p:cNvSpPr>
            <a:spLocks noGrp="1"/>
          </p:cNvSpPr>
          <p:nvPr>
            <p:ph idx="1"/>
          </p:nvPr>
        </p:nvSpPr>
        <p:spPr>
          <a:xfrm>
            <a:off x="533400" y="1219200"/>
            <a:ext cx="8001000" cy="4724400"/>
          </a:xfrm>
        </p:spPr>
        <p:txBody>
          <a:bodyPr/>
          <a:lstStyle/>
          <a:p>
            <a:r>
              <a:rPr lang="en-US" altLang="en-US" dirty="0"/>
              <a:t>Acceptable entry conditions</a:t>
            </a:r>
            <a:endParaRPr lang="en-US" altLang="en-US" sz="3600" dirty="0"/>
          </a:p>
          <a:p>
            <a:pPr lvl="1"/>
            <a:endParaRPr lang="en-US" altLang="en-US" sz="800" dirty="0"/>
          </a:p>
          <a:p>
            <a:pPr lvl="1"/>
            <a:r>
              <a:rPr lang="en-US" altLang="en-US" sz="2000" dirty="0"/>
              <a:t>Results of tests and monitoring performed and accompanied by names or initials of testers and when they were performed.</a:t>
            </a:r>
          </a:p>
          <a:p>
            <a:pPr lvl="1"/>
            <a:endParaRPr lang="en-US" altLang="en-US" sz="800" dirty="0"/>
          </a:p>
          <a:p>
            <a:pPr lvl="1"/>
            <a:r>
              <a:rPr lang="en-US" altLang="en-US" sz="2000" dirty="0"/>
              <a:t>Rescue and emergency services to be summoned and means to summon them.</a:t>
            </a:r>
          </a:p>
          <a:p>
            <a:pPr lvl="1"/>
            <a:endParaRPr lang="en-US" altLang="en-US" sz="800" dirty="0"/>
          </a:p>
          <a:p>
            <a:pPr lvl="1"/>
            <a:r>
              <a:rPr lang="en-US" altLang="en-US" sz="2000" dirty="0"/>
              <a:t>Communication procedures used by authorized entrants and attendants to maintain contact during entry.</a:t>
            </a:r>
          </a:p>
        </p:txBody>
      </p:sp>
      <p:sp>
        <p:nvSpPr>
          <p:cNvPr id="105476" name="Content Placeholder 3"/>
          <p:cNvSpPr>
            <a:spLocks noGrp="1"/>
          </p:cNvSpPr>
          <p:nvPr>
            <p:ph sz="quarter" idx="10"/>
          </p:nvPr>
        </p:nvSpPr>
        <p:spPr>
          <a:xfrm>
            <a:off x="6705600" y="609600"/>
            <a:ext cx="2133600" cy="381000"/>
          </a:xfrm>
        </p:spPr>
        <p:txBody>
          <a:bodyPr/>
          <a:lstStyle/>
          <a:p>
            <a:r>
              <a:rPr lang="en-US" altLang="en-US" sz="1800"/>
              <a:t>1926.1206(j)-(m)</a:t>
            </a:r>
          </a:p>
          <a:p>
            <a:endParaRPr lang="en-US" altLang="en-US"/>
          </a:p>
        </p:txBody>
      </p:sp>
      <p:pic>
        <p:nvPicPr>
          <p:cNvPr id="105477" name="Picture 3" descr="CO2 detector tube01"/>
          <p:cNvPicPr>
            <a:picLocks noChangeAspect="1" noChangeArrowheads="1"/>
          </p:cNvPicPr>
          <p:nvPr/>
        </p:nvPicPr>
        <p:blipFill>
          <a:blip r:embed="rId3">
            <a:extLst>
              <a:ext uri="{28A0092B-C50C-407E-A947-70E740481C1C}">
                <a14:useLocalDpi xmlns:a14="http://schemas.microsoft.com/office/drawing/2010/main" val="0"/>
              </a:ext>
            </a:extLst>
          </a:blip>
          <a:srcRect l="4233" t="2802"/>
          <a:stretch>
            <a:fillRect/>
          </a:stretch>
        </p:blipFill>
        <p:spPr bwMode="auto">
          <a:xfrm>
            <a:off x="619125" y="4230688"/>
            <a:ext cx="2055813" cy="1703387"/>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pic>
        <p:nvPicPr>
          <p:cNvPr id="105478" name="Picture 3" descr="arrival"/>
          <p:cNvPicPr>
            <a:picLocks noChangeAspect="1" noChangeArrowheads="1"/>
          </p:cNvPicPr>
          <p:nvPr/>
        </p:nvPicPr>
        <p:blipFill>
          <a:blip r:embed="rId4">
            <a:extLst>
              <a:ext uri="{28A0092B-C50C-407E-A947-70E740481C1C}">
                <a14:useLocalDpi xmlns:a14="http://schemas.microsoft.com/office/drawing/2010/main" val="0"/>
              </a:ext>
            </a:extLst>
          </a:blip>
          <a:srcRect l="19070" t="28177" r="29736" b="27071"/>
          <a:stretch>
            <a:fillRect/>
          </a:stretch>
        </p:blipFill>
        <p:spPr bwMode="auto">
          <a:xfrm>
            <a:off x="5241925" y="4230688"/>
            <a:ext cx="321627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19125" y="5732463"/>
            <a:ext cx="1185863" cy="215900"/>
          </a:xfrm>
          <a:prstGeom prst="rect">
            <a:avLst/>
          </a:prstGeom>
        </p:spPr>
        <p:txBody>
          <a:bodyPr wrap="none">
            <a:spAutoFit/>
          </a:bodyPr>
          <a:lstStyle/>
          <a:p>
            <a:pPr>
              <a:defRPr/>
            </a:pPr>
            <a:r>
              <a:rPr lang="en-US" sz="800" u="none" dirty="0">
                <a:solidFill>
                  <a:schemeClr val="bg1"/>
                </a:solidFill>
                <a:latin typeface="+mj-lt"/>
              </a:rPr>
              <a:t>NCDOL Photo Library</a:t>
            </a:r>
          </a:p>
        </p:txBody>
      </p:sp>
      <p:sp>
        <p:nvSpPr>
          <p:cNvPr id="8" name="Rectangle 7"/>
          <p:cNvSpPr/>
          <p:nvPr/>
        </p:nvSpPr>
        <p:spPr>
          <a:xfrm>
            <a:off x="6872288" y="5754688"/>
            <a:ext cx="1185862" cy="215900"/>
          </a:xfrm>
          <a:prstGeom prst="rect">
            <a:avLst/>
          </a:prstGeom>
        </p:spPr>
        <p:txBody>
          <a:bodyPr wrap="none">
            <a:spAutoFit/>
          </a:bodyPr>
          <a:lstStyle/>
          <a:p>
            <a:pP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134863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609600" y="441325"/>
            <a:ext cx="7924800" cy="549275"/>
          </a:xfrm>
        </p:spPr>
        <p:txBody>
          <a:bodyPr/>
          <a:lstStyle/>
          <a:p>
            <a:r>
              <a:rPr lang="en-US" altLang="en-US" dirty="0"/>
              <a:t>Entry Permits</a:t>
            </a:r>
          </a:p>
        </p:txBody>
      </p:sp>
      <p:sp>
        <p:nvSpPr>
          <p:cNvPr id="107523" name="Content Placeholder 2"/>
          <p:cNvSpPr>
            <a:spLocks noGrp="1"/>
          </p:cNvSpPr>
          <p:nvPr>
            <p:ph idx="1"/>
          </p:nvPr>
        </p:nvSpPr>
        <p:spPr/>
        <p:txBody>
          <a:bodyPr/>
          <a:lstStyle/>
          <a:p>
            <a:pPr lvl="1"/>
            <a:r>
              <a:rPr lang="en-US" altLang="en-US" sz="2000" dirty="0"/>
              <a:t>Equipment, such as PPE, testing equipment, communications equipment, alarm systems, and rescue equipment, to be provided.</a:t>
            </a:r>
          </a:p>
          <a:p>
            <a:pPr lvl="1"/>
            <a:endParaRPr lang="en-US" altLang="en-US" sz="800" dirty="0"/>
          </a:p>
          <a:p>
            <a:pPr lvl="1"/>
            <a:r>
              <a:rPr lang="en-US" altLang="en-US" sz="2000" dirty="0"/>
              <a:t>Any other information, given the circumstances of the confined space, to ensure employee safety, </a:t>
            </a:r>
            <a:r>
              <a:rPr lang="en-US" altLang="en-US" sz="2000" i="1" dirty="0"/>
              <a:t>and</a:t>
            </a:r>
          </a:p>
          <a:p>
            <a:pPr lvl="1"/>
            <a:endParaRPr lang="en-US" altLang="en-US" sz="800" dirty="0"/>
          </a:p>
          <a:p>
            <a:pPr lvl="1"/>
            <a:r>
              <a:rPr lang="en-US" altLang="en-US" sz="2000" dirty="0"/>
              <a:t>Any additional permits, such as for hot work, that have been issued to authorize work in permit space.</a:t>
            </a:r>
            <a:endParaRPr lang="en-US" altLang="en-US" dirty="0"/>
          </a:p>
        </p:txBody>
      </p:sp>
      <p:sp>
        <p:nvSpPr>
          <p:cNvPr id="107524" name="Content Placeholder 3"/>
          <p:cNvSpPr>
            <a:spLocks noGrp="1"/>
          </p:cNvSpPr>
          <p:nvPr>
            <p:ph sz="quarter" idx="10"/>
          </p:nvPr>
        </p:nvSpPr>
        <p:spPr>
          <a:xfrm>
            <a:off x="6705600" y="609600"/>
            <a:ext cx="2209800" cy="381000"/>
          </a:xfrm>
        </p:spPr>
        <p:txBody>
          <a:bodyPr/>
          <a:lstStyle/>
          <a:p>
            <a:r>
              <a:rPr lang="en-US" altLang="en-US" sz="1800"/>
              <a:t>1926.1206(n)-(o)</a:t>
            </a:r>
          </a:p>
          <a:p>
            <a:endParaRPr lang="en-US" altLang="en-US"/>
          </a:p>
        </p:txBody>
      </p:sp>
      <p:pic>
        <p:nvPicPr>
          <p:cNvPr id="107525" name="Picture 1"/>
          <p:cNvPicPr>
            <a:picLocks noChangeAspect="1"/>
          </p:cNvPicPr>
          <p:nvPr/>
        </p:nvPicPr>
        <p:blipFill>
          <a:blip r:embed="rId3">
            <a:extLst>
              <a:ext uri="{28A0092B-C50C-407E-A947-70E740481C1C}">
                <a14:useLocalDpi xmlns:a14="http://schemas.microsoft.com/office/drawing/2010/main" val="0"/>
              </a:ext>
            </a:extLst>
          </a:blip>
          <a:srcRect l="23334" t="7834" r="27501"/>
          <a:stretch>
            <a:fillRect/>
          </a:stretch>
        </p:blipFill>
        <p:spPr bwMode="auto">
          <a:xfrm>
            <a:off x="762000" y="3843338"/>
            <a:ext cx="226695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2"/>
          <p:cNvPicPr>
            <a:picLocks noChangeAspect="1"/>
          </p:cNvPicPr>
          <p:nvPr/>
        </p:nvPicPr>
        <p:blipFill>
          <a:blip r:embed="rId4">
            <a:extLst>
              <a:ext uri="{28A0092B-C50C-407E-A947-70E740481C1C}">
                <a14:useLocalDpi xmlns:a14="http://schemas.microsoft.com/office/drawing/2010/main" val="0"/>
              </a:ext>
            </a:extLst>
          </a:blip>
          <a:srcRect l="20833" t="32222" r="38333" b="30000"/>
          <a:stretch>
            <a:fillRect/>
          </a:stretch>
        </p:blipFill>
        <p:spPr bwMode="auto">
          <a:xfrm>
            <a:off x="5392738" y="3843338"/>
            <a:ext cx="29892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16856395">
            <a:off x="1301750" y="5099050"/>
            <a:ext cx="1185863" cy="214313"/>
          </a:xfrm>
          <a:prstGeom prst="rect">
            <a:avLst/>
          </a:prstGeom>
        </p:spPr>
        <p:txBody>
          <a:bodyPr wrap="none">
            <a:spAutoFit/>
          </a:bodyPr>
          <a:lstStyle/>
          <a:p>
            <a:pPr>
              <a:defRPr/>
            </a:pPr>
            <a:r>
              <a:rPr lang="en-US" sz="800" u="none" dirty="0">
                <a:latin typeface="+mj-lt"/>
              </a:rPr>
              <a:t>NCDOL Photo Library</a:t>
            </a:r>
          </a:p>
        </p:txBody>
      </p:sp>
      <p:sp>
        <p:nvSpPr>
          <p:cNvPr id="8" name="Rectangle 7"/>
          <p:cNvSpPr/>
          <p:nvPr/>
        </p:nvSpPr>
        <p:spPr>
          <a:xfrm>
            <a:off x="6965950" y="4767263"/>
            <a:ext cx="1187450" cy="215900"/>
          </a:xfrm>
          <a:prstGeom prst="rect">
            <a:avLst/>
          </a:prstGeom>
        </p:spPr>
        <p:txBody>
          <a:bodyPr wrap="none">
            <a:spAutoFit/>
          </a:bodyPr>
          <a:lstStyle/>
          <a:p>
            <a:pPr>
              <a:defRPr/>
            </a:pPr>
            <a:r>
              <a:rPr lang="en-US" sz="800" u="none" dirty="0">
                <a:latin typeface="+mj-lt"/>
              </a:rPr>
              <a:t>NCDOL Photo Library</a:t>
            </a:r>
          </a:p>
        </p:txBody>
      </p:sp>
      <p:sp>
        <p:nvSpPr>
          <p:cNvPr id="9" name="Rectangle 8"/>
          <p:cNvSpPr/>
          <p:nvPr/>
        </p:nvSpPr>
        <p:spPr>
          <a:xfrm>
            <a:off x="1676400" y="5675313"/>
            <a:ext cx="1187450"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144983277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09600" y="441325"/>
            <a:ext cx="7924800" cy="549275"/>
          </a:xfrm>
        </p:spPr>
        <p:txBody>
          <a:bodyPr/>
          <a:lstStyle/>
          <a:p>
            <a:r>
              <a:rPr lang="en-US" altLang="en-US" dirty="0"/>
              <a:t>Training</a:t>
            </a:r>
          </a:p>
        </p:txBody>
      </p:sp>
      <p:sp>
        <p:nvSpPr>
          <p:cNvPr id="109571" name="Content Placeholder 2"/>
          <p:cNvSpPr>
            <a:spLocks noGrp="1"/>
          </p:cNvSpPr>
          <p:nvPr>
            <p:ph idx="1"/>
          </p:nvPr>
        </p:nvSpPr>
        <p:spPr>
          <a:xfrm>
            <a:off x="533400" y="1219200"/>
            <a:ext cx="8001000" cy="4724400"/>
          </a:xfrm>
        </p:spPr>
        <p:txBody>
          <a:bodyPr/>
          <a:lstStyle/>
          <a:p>
            <a:r>
              <a:rPr lang="en-US" altLang="en-US" sz="2400" dirty="0"/>
              <a:t>Employer must provide training to each employee whose work is regulated by this standard.</a:t>
            </a:r>
          </a:p>
          <a:p>
            <a:pPr lvl="1"/>
            <a:endParaRPr lang="en-US" altLang="en-US" sz="800" dirty="0"/>
          </a:p>
          <a:p>
            <a:pPr lvl="1"/>
            <a:r>
              <a:rPr lang="en-US" altLang="en-US" sz="2000" dirty="0"/>
              <a:t>At no cost to employee.</a:t>
            </a:r>
          </a:p>
          <a:p>
            <a:pPr lvl="1"/>
            <a:endParaRPr lang="en-US" altLang="en-US" sz="800" dirty="0"/>
          </a:p>
          <a:p>
            <a:pPr lvl="1"/>
            <a:r>
              <a:rPr lang="en-US" altLang="en-US" sz="2000" dirty="0"/>
              <a:t>Ensure employee possesses understanding, knowledge, and skills necessary for safe performance of assigned duties.</a:t>
            </a:r>
          </a:p>
          <a:p>
            <a:endParaRPr lang="en-US" altLang="en-US" sz="800" dirty="0"/>
          </a:p>
          <a:p>
            <a:endParaRPr lang="en-US" altLang="en-US" sz="800" dirty="0"/>
          </a:p>
          <a:p>
            <a:r>
              <a:rPr lang="en-US" altLang="en-US" sz="2400" dirty="0"/>
              <a:t>Training must result in understanding hazards in permit space.</a:t>
            </a:r>
          </a:p>
          <a:p>
            <a:pPr lvl="1"/>
            <a:endParaRPr lang="en-US" altLang="en-US" sz="800" dirty="0"/>
          </a:p>
          <a:p>
            <a:pPr lvl="1"/>
            <a:r>
              <a:rPr lang="en-US" altLang="en-US" sz="2000" dirty="0"/>
              <a:t>Methods used to isolate, control, or protect employees from hazards.</a:t>
            </a:r>
          </a:p>
          <a:p>
            <a:pPr lvl="1"/>
            <a:endParaRPr lang="en-US" altLang="en-US" sz="800" dirty="0"/>
          </a:p>
          <a:p>
            <a:pPr lvl="1"/>
            <a:r>
              <a:rPr lang="en-US" altLang="en-US" sz="2000" dirty="0"/>
              <a:t>For employees not authorized to perform entry rescues, in dangers of attempting such rescues.</a:t>
            </a:r>
          </a:p>
        </p:txBody>
      </p:sp>
      <p:sp>
        <p:nvSpPr>
          <p:cNvPr id="109572" name="Content Placeholder 3"/>
          <p:cNvSpPr>
            <a:spLocks noGrp="1"/>
          </p:cNvSpPr>
          <p:nvPr>
            <p:ph sz="quarter" idx="10"/>
          </p:nvPr>
        </p:nvSpPr>
        <p:spPr>
          <a:xfrm>
            <a:off x="7086600" y="609600"/>
            <a:ext cx="1981200" cy="381000"/>
          </a:xfrm>
        </p:spPr>
        <p:txBody>
          <a:bodyPr/>
          <a:lstStyle/>
          <a:p>
            <a:r>
              <a:rPr lang="en-US" altLang="en-US" sz="1800"/>
              <a:t>1926.1207(a)</a:t>
            </a:r>
          </a:p>
          <a:p>
            <a:endParaRPr lang="en-US" altLang="en-US"/>
          </a:p>
        </p:txBody>
      </p:sp>
    </p:spTree>
    <p:extLst>
      <p:ext uri="{BB962C8B-B14F-4D97-AF65-F5344CB8AC3E}">
        <p14:creationId xmlns:p14="http://schemas.microsoft.com/office/powerpoint/2010/main" val="7283939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609600" y="441325"/>
            <a:ext cx="7924800" cy="549275"/>
          </a:xfrm>
        </p:spPr>
        <p:txBody>
          <a:bodyPr/>
          <a:lstStyle/>
          <a:p>
            <a:r>
              <a:rPr lang="en-US" altLang="en-US" dirty="0"/>
              <a:t>Training</a:t>
            </a:r>
            <a:endParaRPr lang="en-US" altLang="en-US" sz="1600" dirty="0"/>
          </a:p>
        </p:txBody>
      </p:sp>
      <p:sp>
        <p:nvSpPr>
          <p:cNvPr id="111619" name="Content Placeholder 2"/>
          <p:cNvSpPr>
            <a:spLocks noGrp="1"/>
          </p:cNvSpPr>
          <p:nvPr>
            <p:ph idx="1"/>
          </p:nvPr>
        </p:nvSpPr>
        <p:spPr>
          <a:xfrm>
            <a:off x="533400" y="1219200"/>
            <a:ext cx="8001000" cy="4724400"/>
          </a:xfrm>
        </p:spPr>
        <p:txBody>
          <a:bodyPr/>
          <a:lstStyle/>
          <a:p>
            <a:r>
              <a:rPr lang="en-US" altLang="en-US" sz="2600" dirty="0"/>
              <a:t>Training provided to each affected employee:</a:t>
            </a:r>
          </a:p>
          <a:p>
            <a:pPr lvl="1"/>
            <a:endParaRPr lang="en-US" altLang="en-US" sz="800" dirty="0"/>
          </a:p>
          <a:p>
            <a:pPr lvl="1"/>
            <a:r>
              <a:rPr lang="en-US" altLang="en-US" sz="2200" dirty="0"/>
              <a:t>In a language and vocabulary that employee understands.</a:t>
            </a:r>
          </a:p>
          <a:p>
            <a:pPr lvl="1"/>
            <a:endParaRPr lang="en-US" altLang="en-US" sz="800" dirty="0"/>
          </a:p>
          <a:p>
            <a:pPr lvl="1"/>
            <a:r>
              <a:rPr lang="en-US" altLang="en-US" sz="2200" dirty="0"/>
              <a:t>Before employee is assigned duties.</a:t>
            </a:r>
          </a:p>
          <a:p>
            <a:pPr lvl="1"/>
            <a:endParaRPr lang="en-US" altLang="en-US" sz="800" dirty="0"/>
          </a:p>
          <a:p>
            <a:pPr lvl="1"/>
            <a:r>
              <a:rPr lang="en-US" altLang="en-US" sz="2200" dirty="0"/>
              <a:t>Before there is a change in assigned duties.</a:t>
            </a:r>
          </a:p>
          <a:p>
            <a:pPr lvl="1"/>
            <a:endParaRPr lang="en-US" altLang="en-US" sz="800" dirty="0"/>
          </a:p>
          <a:p>
            <a:pPr lvl="1"/>
            <a:r>
              <a:rPr lang="en-US" altLang="en-US" sz="2200" dirty="0"/>
              <a:t>Whenever a change in permit space entry operations that presents a hazard that an employee has not previously been trained, </a:t>
            </a:r>
            <a:r>
              <a:rPr lang="en-US" altLang="en-US" sz="2200" i="1" dirty="0"/>
              <a:t>and</a:t>
            </a:r>
          </a:p>
          <a:p>
            <a:pPr lvl="1"/>
            <a:endParaRPr lang="en-US" altLang="en-US" sz="800" dirty="0"/>
          </a:p>
          <a:p>
            <a:pPr lvl="1"/>
            <a:r>
              <a:rPr lang="en-US" altLang="en-US" sz="2200" dirty="0"/>
              <a:t>Whenever there is evidence of a deviation from permit space entry procedures or inadequacies in employee’s knowledge or use of these procedures.</a:t>
            </a:r>
          </a:p>
        </p:txBody>
      </p:sp>
      <p:sp>
        <p:nvSpPr>
          <p:cNvPr id="111620" name="Content Placeholder 3"/>
          <p:cNvSpPr>
            <a:spLocks noGrp="1"/>
          </p:cNvSpPr>
          <p:nvPr>
            <p:ph sz="quarter" idx="10"/>
          </p:nvPr>
        </p:nvSpPr>
        <p:spPr>
          <a:xfrm>
            <a:off x="6477000" y="609600"/>
            <a:ext cx="2438400" cy="381000"/>
          </a:xfrm>
        </p:spPr>
        <p:txBody>
          <a:bodyPr/>
          <a:lstStyle/>
          <a:p>
            <a:r>
              <a:rPr lang="en-US" altLang="en-US" sz="1800"/>
              <a:t>1926.1207(b)(1)-(5)</a:t>
            </a:r>
          </a:p>
          <a:p>
            <a:endParaRPr lang="en-US" altLang="en-US"/>
          </a:p>
        </p:txBody>
      </p:sp>
    </p:spTree>
    <p:extLst>
      <p:ext uri="{BB962C8B-B14F-4D97-AF65-F5344CB8AC3E}">
        <p14:creationId xmlns:p14="http://schemas.microsoft.com/office/powerpoint/2010/main" val="29198515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609600" y="441325"/>
            <a:ext cx="7924800" cy="549275"/>
          </a:xfrm>
        </p:spPr>
        <p:txBody>
          <a:bodyPr/>
          <a:lstStyle/>
          <a:p>
            <a:r>
              <a:rPr lang="en-US" altLang="en-US" dirty="0"/>
              <a:t>Training</a:t>
            </a:r>
          </a:p>
        </p:txBody>
      </p:sp>
      <p:sp>
        <p:nvSpPr>
          <p:cNvPr id="113667" name="Content Placeholder 2"/>
          <p:cNvSpPr>
            <a:spLocks noGrp="1"/>
          </p:cNvSpPr>
          <p:nvPr>
            <p:ph idx="1"/>
          </p:nvPr>
        </p:nvSpPr>
        <p:spPr>
          <a:xfrm>
            <a:off x="533400" y="1219200"/>
            <a:ext cx="8001000" cy="4724400"/>
          </a:xfrm>
        </p:spPr>
        <p:txBody>
          <a:bodyPr/>
          <a:lstStyle/>
          <a:p>
            <a:r>
              <a:rPr lang="en-US" altLang="en-US" sz="2400" dirty="0"/>
              <a:t>Training must establish employee proficiency in duties and must introduce new or revised procedures, as necessary.</a:t>
            </a:r>
          </a:p>
          <a:p>
            <a:endParaRPr lang="en-US" altLang="en-US" sz="800" dirty="0"/>
          </a:p>
          <a:p>
            <a:endParaRPr lang="en-US" altLang="en-US" sz="800" dirty="0"/>
          </a:p>
          <a:p>
            <a:endParaRPr lang="en-US" altLang="en-US" sz="800" dirty="0"/>
          </a:p>
          <a:p>
            <a:r>
              <a:rPr lang="en-US" altLang="en-US" sz="2400" dirty="0"/>
              <a:t>Training records maintained:</a:t>
            </a:r>
          </a:p>
          <a:p>
            <a:pPr lvl="1"/>
            <a:endParaRPr lang="en-US" altLang="en-US" sz="800" dirty="0"/>
          </a:p>
          <a:p>
            <a:pPr lvl="1"/>
            <a:r>
              <a:rPr lang="en-US" altLang="en-US" sz="2000" dirty="0"/>
              <a:t>Must contain employee’s name, name of trainers, and training dates.</a:t>
            </a:r>
          </a:p>
          <a:p>
            <a:pPr lvl="1"/>
            <a:endParaRPr lang="en-US" altLang="en-US" sz="800" dirty="0"/>
          </a:p>
          <a:p>
            <a:pPr lvl="1"/>
            <a:r>
              <a:rPr lang="en-US" altLang="en-US" sz="2000" dirty="0"/>
              <a:t>Documentation must be available for inspection by employees and their authorized representatives, for period of time employee is employed by that employer.</a:t>
            </a:r>
            <a:endParaRPr lang="en-US" altLang="en-US" dirty="0"/>
          </a:p>
        </p:txBody>
      </p:sp>
      <p:sp>
        <p:nvSpPr>
          <p:cNvPr id="113668" name="Content Placeholder 3"/>
          <p:cNvSpPr>
            <a:spLocks noGrp="1"/>
          </p:cNvSpPr>
          <p:nvPr>
            <p:ph sz="quarter" idx="10"/>
          </p:nvPr>
        </p:nvSpPr>
        <p:spPr>
          <a:xfrm>
            <a:off x="6705600" y="609600"/>
            <a:ext cx="2362200" cy="381000"/>
          </a:xfrm>
        </p:spPr>
        <p:txBody>
          <a:bodyPr/>
          <a:lstStyle/>
          <a:p>
            <a:r>
              <a:rPr lang="en-US" altLang="en-US" sz="1800"/>
              <a:t>1926.1207(c)-(d)</a:t>
            </a:r>
          </a:p>
          <a:p>
            <a:endParaRPr lang="en-US" altLang="en-US"/>
          </a:p>
        </p:txBody>
      </p:sp>
    </p:spTree>
    <p:extLst>
      <p:ext uri="{BB962C8B-B14F-4D97-AF65-F5344CB8AC3E}">
        <p14:creationId xmlns:p14="http://schemas.microsoft.com/office/powerpoint/2010/main" val="419849302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609600" y="457200"/>
            <a:ext cx="7924800" cy="523875"/>
          </a:xfrm>
        </p:spPr>
        <p:txBody>
          <a:bodyPr>
            <a:normAutofit fontScale="90000"/>
          </a:bodyPr>
          <a:lstStyle/>
          <a:p>
            <a:r>
              <a:rPr lang="en-US" altLang="en-US" sz="3400"/>
              <a:t>Duties of Authorized Entrants</a:t>
            </a:r>
          </a:p>
        </p:txBody>
      </p:sp>
      <p:sp>
        <p:nvSpPr>
          <p:cNvPr id="115715" name="Content Placeholder 2"/>
          <p:cNvSpPr>
            <a:spLocks noGrp="1"/>
          </p:cNvSpPr>
          <p:nvPr>
            <p:ph idx="1"/>
          </p:nvPr>
        </p:nvSpPr>
        <p:spPr>
          <a:xfrm>
            <a:off x="533400" y="1219200"/>
            <a:ext cx="8001000" cy="4724400"/>
          </a:xfrm>
        </p:spPr>
        <p:txBody>
          <a:bodyPr/>
          <a:lstStyle/>
          <a:p>
            <a:r>
              <a:rPr lang="en-US" altLang="en-US" sz="2600" dirty="0"/>
              <a:t>Entry employer must ensure that all authorized entrants:</a:t>
            </a:r>
          </a:p>
          <a:p>
            <a:pPr lvl="1"/>
            <a:endParaRPr lang="en-US" altLang="en-US" sz="800" dirty="0"/>
          </a:p>
          <a:p>
            <a:pPr lvl="1"/>
            <a:r>
              <a:rPr lang="en-US" altLang="en-US" sz="2200" dirty="0"/>
              <a:t>Are familiar with and understand hazards that may be faced during entry, including information on the mode, signs or symptoms, and consequences of exposure.</a:t>
            </a:r>
          </a:p>
          <a:p>
            <a:pPr lvl="1"/>
            <a:endParaRPr lang="en-US" altLang="en-US" sz="800" dirty="0"/>
          </a:p>
          <a:p>
            <a:pPr lvl="1"/>
            <a:endParaRPr lang="en-US" altLang="en-US" sz="800" dirty="0"/>
          </a:p>
          <a:p>
            <a:pPr lvl="1"/>
            <a:r>
              <a:rPr lang="en-US" altLang="en-US" sz="2200" dirty="0"/>
              <a:t>Properly use equipment.</a:t>
            </a:r>
          </a:p>
          <a:p>
            <a:pPr lvl="1"/>
            <a:endParaRPr lang="en-US" altLang="en-US" sz="800" dirty="0"/>
          </a:p>
          <a:p>
            <a:pPr lvl="1"/>
            <a:endParaRPr lang="en-US" altLang="en-US" sz="800" dirty="0"/>
          </a:p>
          <a:p>
            <a:pPr lvl="1"/>
            <a:r>
              <a:rPr lang="en-US" altLang="en-US" sz="2200" dirty="0"/>
              <a:t>Communicate with attendant as necessary to enable attendant to assess entrant status and enable attendant to alert entrants of need to evacuate the space.</a:t>
            </a:r>
          </a:p>
        </p:txBody>
      </p:sp>
      <p:sp>
        <p:nvSpPr>
          <p:cNvPr id="115716" name="Content Placeholder 3"/>
          <p:cNvSpPr>
            <a:spLocks noGrp="1"/>
          </p:cNvSpPr>
          <p:nvPr>
            <p:ph sz="quarter" idx="10"/>
          </p:nvPr>
        </p:nvSpPr>
        <p:spPr>
          <a:xfrm>
            <a:off x="6781800" y="609600"/>
            <a:ext cx="2133600" cy="381000"/>
          </a:xfrm>
        </p:spPr>
        <p:txBody>
          <a:bodyPr/>
          <a:lstStyle/>
          <a:p>
            <a:r>
              <a:rPr lang="en-US" altLang="en-US" sz="1800"/>
              <a:t>1926.1208(a)-(c)</a:t>
            </a:r>
          </a:p>
          <a:p>
            <a:endParaRPr lang="en-US" altLang="en-US"/>
          </a:p>
        </p:txBody>
      </p:sp>
    </p:spTree>
    <p:extLst>
      <p:ext uri="{BB962C8B-B14F-4D97-AF65-F5344CB8AC3E}">
        <p14:creationId xmlns:p14="http://schemas.microsoft.com/office/powerpoint/2010/main" val="117485297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609600" y="457200"/>
            <a:ext cx="7924800" cy="523875"/>
          </a:xfrm>
        </p:spPr>
        <p:txBody>
          <a:bodyPr>
            <a:normAutofit fontScale="90000"/>
          </a:bodyPr>
          <a:lstStyle/>
          <a:p>
            <a:r>
              <a:rPr lang="en-US" altLang="en-US" sz="3400"/>
              <a:t>Duties of Authorized Entrants</a:t>
            </a:r>
          </a:p>
        </p:txBody>
      </p:sp>
      <p:sp>
        <p:nvSpPr>
          <p:cNvPr id="117763" name="Content Placeholder 2"/>
          <p:cNvSpPr>
            <a:spLocks noGrp="1"/>
          </p:cNvSpPr>
          <p:nvPr>
            <p:ph idx="1"/>
          </p:nvPr>
        </p:nvSpPr>
        <p:spPr>
          <a:xfrm>
            <a:off x="533400" y="1219200"/>
            <a:ext cx="8001000" cy="4724400"/>
          </a:xfrm>
        </p:spPr>
        <p:txBody>
          <a:bodyPr/>
          <a:lstStyle/>
          <a:p>
            <a:r>
              <a:rPr lang="en-US" altLang="en-US" dirty="0"/>
              <a:t> Alert attendant whenever:</a:t>
            </a:r>
          </a:p>
          <a:p>
            <a:pPr lvl="1"/>
            <a:endParaRPr lang="en-US" altLang="en-US" sz="800" dirty="0"/>
          </a:p>
          <a:p>
            <a:pPr lvl="1"/>
            <a:r>
              <a:rPr lang="en-US" altLang="en-US" dirty="0"/>
              <a:t>There is any warning sign or symptom of exposure to a dangerous situation, </a:t>
            </a:r>
            <a:r>
              <a:rPr lang="en-US" altLang="en-US" i="1" dirty="0"/>
              <a:t>or</a:t>
            </a:r>
          </a:p>
          <a:p>
            <a:pPr lvl="1"/>
            <a:endParaRPr lang="en-US" altLang="en-US" sz="800" dirty="0"/>
          </a:p>
          <a:p>
            <a:pPr lvl="1"/>
            <a:r>
              <a:rPr lang="en-US" altLang="en-US" dirty="0"/>
              <a:t>Entrant detects a prohibited conditions.</a:t>
            </a:r>
          </a:p>
          <a:p>
            <a:endParaRPr lang="en-US" altLang="en-US" sz="2000" dirty="0"/>
          </a:p>
        </p:txBody>
      </p:sp>
      <p:sp>
        <p:nvSpPr>
          <p:cNvPr id="117764" name="Content Placeholder 3"/>
          <p:cNvSpPr>
            <a:spLocks noGrp="1"/>
          </p:cNvSpPr>
          <p:nvPr>
            <p:ph sz="quarter" idx="10"/>
          </p:nvPr>
        </p:nvSpPr>
        <p:spPr>
          <a:xfrm>
            <a:off x="7086600" y="609600"/>
            <a:ext cx="1981200" cy="381000"/>
          </a:xfrm>
        </p:spPr>
        <p:txBody>
          <a:bodyPr/>
          <a:lstStyle/>
          <a:p>
            <a:r>
              <a:rPr lang="en-US" altLang="en-US" sz="1800"/>
              <a:t>1926.1208(d)</a:t>
            </a:r>
          </a:p>
          <a:p>
            <a:endParaRPr lang="en-US" altLang="en-US"/>
          </a:p>
        </p:txBody>
      </p:sp>
      <p:pic>
        <p:nvPicPr>
          <p:cNvPr id="117765" name="Picture 4"/>
          <p:cNvPicPr>
            <a:picLocks noChangeAspect="1"/>
          </p:cNvPicPr>
          <p:nvPr/>
        </p:nvPicPr>
        <p:blipFill>
          <a:blip r:embed="rId3">
            <a:extLst>
              <a:ext uri="{28A0092B-C50C-407E-A947-70E740481C1C}">
                <a14:useLocalDpi xmlns:a14="http://schemas.microsoft.com/office/drawing/2010/main" val="0"/>
              </a:ext>
            </a:extLst>
          </a:blip>
          <a:srcRect l="11459" t="7407"/>
          <a:stretch>
            <a:fillRect/>
          </a:stretch>
        </p:blipFill>
        <p:spPr bwMode="auto">
          <a:xfrm>
            <a:off x="3733800" y="3163888"/>
            <a:ext cx="47244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212013" y="5727700"/>
            <a:ext cx="1246187" cy="215900"/>
          </a:xfrm>
          <a:prstGeom prst="rect">
            <a:avLst/>
          </a:prstGeom>
        </p:spPr>
        <p:txBody>
          <a:bodyPr wrap="none">
            <a:spAutoFit/>
          </a:bodyPr>
          <a:lstStyle/>
          <a:p>
            <a:pPr>
              <a:defRPr/>
            </a:pPr>
            <a:r>
              <a:rPr lang="en-US" sz="800" b="1" u="none" dirty="0">
                <a:solidFill>
                  <a:schemeClr val="bg1"/>
                </a:solidFill>
                <a:latin typeface="+mj-lt"/>
              </a:rPr>
              <a:t>NCDOL Photo Library</a:t>
            </a:r>
          </a:p>
        </p:txBody>
      </p:sp>
    </p:spTree>
    <p:extLst>
      <p:ext uri="{BB962C8B-B14F-4D97-AF65-F5344CB8AC3E}">
        <p14:creationId xmlns:p14="http://schemas.microsoft.com/office/powerpoint/2010/main" val="221678736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609600" y="457200"/>
            <a:ext cx="7924800" cy="523875"/>
          </a:xfrm>
        </p:spPr>
        <p:txBody>
          <a:bodyPr>
            <a:normAutofit fontScale="90000"/>
          </a:bodyPr>
          <a:lstStyle/>
          <a:p>
            <a:r>
              <a:rPr lang="en-US" altLang="en-US" sz="3400"/>
              <a:t>Duties of Authorized Entrants</a:t>
            </a:r>
          </a:p>
        </p:txBody>
      </p:sp>
      <p:sp>
        <p:nvSpPr>
          <p:cNvPr id="119811" name="Content Placeholder 2"/>
          <p:cNvSpPr>
            <a:spLocks noGrp="1"/>
          </p:cNvSpPr>
          <p:nvPr>
            <p:ph idx="1"/>
          </p:nvPr>
        </p:nvSpPr>
        <p:spPr>
          <a:xfrm>
            <a:off x="533400" y="1219200"/>
            <a:ext cx="8001000" cy="4724400"/>
          </a:xfrm>
        </p:spPr>
        <p:txBody>
          <a:bodyPr/>
          <a:lstStyle/>
          <a:p>
            <a:r>
              <a:rPr lang="en-US" altLang="en-US" dirty="0"/>
              <a:t>Exit from permit space as quickly as possible whenever:</a:t>
            </a:r>
          </a:p>
          <a:p>
            <a:pPr lvl="1"/>
            <a:endParaRPr lang="en-US" altLang="en-US" sz="800" dirty="0"/>
          </a:p>
          <a:p>
            <a:pPr lvl="1"/>
            <a:r>
              <a:rPr lang="en-US" altLang="en-US" dirty="0"/>
              <a:t>An order to evacuate is given by attendant or entry supervisor.</a:t>
            </a:r>
          </a:p>
          <a:p>
            <a:pPr lvl="1"/>
            <a:endParaRPr lang="en-US" altLang="en-US" sz="800" dirty="0"/>
          </a:p>
          <a:p>
            <a:pPr lvl="1"/>
            <a:r>
              <a:rPr lang="en-US" altLang="en-US" dirty="0"/>
              <a:t>There is a warning sign or symptom of exposure to a dangerous situation.</a:t>
            </a:r>
          </a:p>
          <a:p>
            <a:pPr lvl="1"/>
            <a:endParaRPr lang="en-US" altLang="en-US" sz="800" dirty="0"/>
          </a:p>
          <a:p>
            <a:pPr lvl="1"/>
            <a:r>
              <a:rPr lang="en-US" altLang="en-US" dirty="0"/>
              <a:t>Entrant detects a prohibited</a:t>
            </a:r>
            <a:br>
              <a:rPr lang="en-US" altLang="en-US" dirty="0"/>
            </a:br>
            <a:r>
              <a:rPr lang="en-US" altLang="en-US" dirty="0"/>
              <a:t>condition, </a:t>
            </a:r>
            <a:r>
              <a:rPr lang="en-US" altLang="en-US" i="1" dirty="0"/>
              <a:t>or</a:t>
            </a:r>
          </a:p>
          <a:p>
            <a:pPr lvl="1"/>
            <a:endParaRPr lang="en-US" altLang="en-US" sz="800" dirty="0"/>
          </a:p>
          <a:p>
            <a:pPr lvl="1"/>
            <a:r>
              <a:rPr lang="en-US" altLang="en-US" dirty="0"/>
              <a:t>An evacuation alarm is activated.</a:t>
            </a:r>
          </a:p>
        </p:txBody>
      </p:sp>
      <p:sp>
        <p:nvSpPr>
          <p:cNvPr id="119812" name="Content Placeholder 3"/>
          <p:cNvSpPr>
            <a:spLocks noGrp="1"/>
          </p:cNvSpPr>
          <p:nvPr>
            <p:ph sz="quarter" idx="10"/>
          </p:nvPr>
        </p:nvSpPr>
        <p:spPr>
          <a:xfrm>
            <a:off x="7086600" y="609600"/>
            <a:ext cx="1981200" cy="381000"/>
          </a:xfrm>
        </p:spPr>
        <p:txBody>
          <a:bodyPr/>
          <a:lstStyle/>
          <a:p>
            <a:r>
              <a:rPr lang="en-US" altLang="en-US" sz="1800"/>
              <a:t>1926.1208(e)</a:t>
            </a:r>
          </a:p>
          <a:p>
            <a:endParaRPr lang="en-US" altLang="en-US"/>
          </a:p>
        </p:txBody>
      </p:sp>
      <p:pic>
        <p:nvPicPr>
          <p:cNvPr id="1198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635375"/>
            <a:ext cx="2238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3183346">
            <a:off x="7474744" y="3969544"/>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350128568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609600" y="441325"/>
            <a:ext cx="7924800" cy="549275"/>
          </a:xfrm>
        </p:spPr>
        <p:txBody>
          <a:bodyPr/>
          <a:lstStyle/>
          <a:p>
            <a:r>
              <a:rPr lang="en-US" altLang="en-US" dirty="0"/>
              <a:t>Duties of Attendants</a:t>
            </a:r>
          </a:p>
        </p:txBody>
      </p:sp>
      <p:sp>
        <p:nvSpPr>
          <p:cNvPr id="113667" name="Content Placeholder 2"/>
          <p:cNvSpPr>
            <a:spLocks noGrp="1"/>
          </p:cNvSpPr>
          <p:nvPr>
            <p:ph idx="1"/>
          </p:nvPr>
        </p:nvSpPr>
        <p:spPr>
          <a:xfrm>
            <a:off x="533400" y="1219200"/>
            <a:ext cx="8001000" cy="4724400"/>
          </a:xfrm>
        </p:spPr>
        <p:txBody>
          <a:bodyPr/>
          <a:lstStyle/>
          <a:p>
            <a:pPr>
              <a:defRPr/>
            </a:pPr>
            <a:r>
              <a:rPr lang="en-US" altLang="en-US" sz="2400" dirty="0"/>
              <a:t>Entry employer must ensure each attendant:</a:t>
            </a:r>
          </a:p>
          <a:p>
            <a:pPr lvl="1">
              <a:defRPr/>
            </a:pPr>
            <a:endParaRPr lang="en-US" altLang="en-US" sz="800" dirty="0"/>
          </a:p>
          <a:p>
            <a:pPr lvl="1">
              <a:defRPr/>
            </a:pPr>
            <a:r>
              <a:rPr lang="en-US" altLang="en-US" sz="2000" dirty="0"/>
              <a:t>Is familiar with and understands hazards that may be faced during entry, including information on mode, signs or symptoms, and consequences of exposure.</a:t>
            </a:r>
          </a:p>
          <a:p>
            <a:pPr lvl="1">
              <a:defRPr/>
            </a:pPr>
            <a:endParaRPr lang="en-US" altLang="en-US" sz="800" dirty="0"/>
          </a:p>
          <a:p>
            <a:pPr lvl="1">
              <a:defRPr/>
            </a:pPr>
            <a:r>
              <a:rPr lang="en-US" altLang="en-US" sz="2000" dirty="0"/>
              <a:t>Is aware of possible behavioral effects of hazard exposure in authorized entrants.</a:t>
            </a:r>
          </a:p>
          <a:p>
            <a:pPr lvl="1">
              <a:defRPr/>
            </a:pPr>
            <a:endParaRPr lang="en-US" altLang="en-US" sz="800" dirty="0"/>
          </a:p>
          <a:p>
            <a:pPr lvl="1">
              <a:defRPr/>
            </a:pPr>
            <a:r>
              <a:rPr lang="en-US" altLang="en-US" sz="2000" dirty="0"/>
              <a:t>Continuously maintains an accurate count of authorized entrants in permit space and ensures</a:t>
            </a:r>
          </a:p>
          <a:p>
            <a:pPr marL="457200" lvl="1" indent="0">
              <a:buFont typeface="Symbol" panose="05050102010706020507" pitchFamily="18" charset="2"/>
              <a:buNone/>
              <a:defRPr/>
            </a:pPr>
            <a:r>
              <a:rPr lang="en-US" altLang="en-US" sz="2000" dirty="0"/>
              <a:t>    that means used to identify authorized</a:t>
            </a:r>
          </a:p>
          <a:p>
            <a:pPr marL="457200" lvl="1" indent="0">
              <a:buFont typeface="Symbol" panose="05050102010706020507" pitchFamily="18" charset="2"/>
              <a:buNone/>
              <a:defRPr/>
            </a:pPr>
            <a:r>
              <a:rPr lang="en-US" altLang="en-US" sz="2000" dirty="0"/>
              <a:t>    entrants accurately identifies who is in </a:t>
            </a:r>
          </a:p>
          <a:p>
            <a:pPr marL="457200" lvl="1" indent="0">
              <a:buFont typeface="Symbol" panose="05050102010706020507" pitchFamily="18" charset="2"/>
              <a:buNone/>
              <a:defRPr/>
            </a:pPr>
            <a:r>
              <a:rPr lang="en-US" altLang="en-US" sz="2000" dirty="0"/>
              <a:t>    permit space.</a:t>
            </a:r>
            <a:endParaRPr lang="en-US" altLang="en-US" dirty="0"/>
          </a:p>
        </p:txBody>
      </p:sp>
      <p:sp>
        <p:nvSpPr>
          <p:cNvPr id="121860" name="Content Placeholder 3"/>
          <p:cNvSpPr>
            <a:spLocks noGrp="1"/>
          </p:cNvSpPr>
          <p:nvPr>
            <p:ph sz="quarter" idx="10"/>
          </p:nvPr>
        </p:nvSpPr>
        <p:spPr>
          <a:xfrm>
            <a:off x="6705600" y="609600"/>
            <a:ext cx="2133600" cy="381000"/>
          </a:xfrm>
        </p:spPr>
        <p:txBody>
          <a:bodyPr/>
          <a:lstStyle/>
          <a:p>
            <a:r>
              <a:rPr lang="en-US" altLang="en-US" sz="1800"/>
              <a:t>1926.1209(a)-(c)</a:t>
            </a:r>
          </a:p>
        </p:txBody>
      </p:sp>
      <p:pic>
        <p:nvPicPr>
          <p:cNvPr id="121861" name="Picture 1"/>
          <p:cNvPicPr>
            <a:picLocks noChangeAspect="1"/>
          </p:cNvPicPr>
          <p:nvPr/>
        </p:nvPicPr>
        <p:blipFill>
          <a:blip r:embed="rId3">
            <a:extLst>
              <a:ext uri="{28A0092B-C50C-407E-A947-70E740481C1C}">
                <a14:useLocalDpi xmlns:a14="http://schemas.microsoft.com/office/drawing/2010/main" val="0"/>
              </a:ext>
            </a:extLst>
          </a:blip>
          <a:srcRect l="26666" t="26666" r="30833" b="21111"/>
          <a:stretch>
            <a:fillRect/>
          </a:stretch>
        </p:blipFill>
        <p:spPr bwMode="auto">
          <a:xfrm>
            <a:off x="6443663" y="4057650"/>
            <a:ext cx="2066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1862" name="Straight Arrow Connector 3"/>
          <p:cNvCxnSpPr>
            <a:cxnSpLocks noChangeShapeType="1"/>
          </p:cNvCxnSpPr>
          <p:nvPr/>
        </p:nvCxnSpPr>
        <p:spPr bwMode="auto">
          <a:xfrm flipV="1">
            <a:off x="4419600" y="4419600"/>
            <a:ext cx="3429000" cy="1079500"/>
          </a:xfrm>
          <a:prstGeom prst="straightConnector1">
            <a:avLst/>
          </a:prstGeom>
          <a:noFill/>
          <a:ln w="57150" algn="ctr">
            <a:solidFill>
              <a:schemeClr val="accent2"/>
            </a:solidFill>
            <a:round/>
            <a:headEnd type="none" w="sm" len="sm"/>
            <a:tailEnd type="triangle" w="med" len="med"/>
          </a:ln>
          <a:extLst>
            <a:ext uri="{909E8E84-426E-40DD-AFC4-6F175D3DCCD1}">
              <a14:hiddenFill xmlns:a14="http://schemas.microsoft.com/office/drawing/2010/main">
                <a:noFill/>
              </a14:hiddenFill>
            </a:ext>
          </a:extLst>
        </p:spPr>
      </p:cxnSp>
      <p:sp>
        <p:nvSpPr>
          <p:cNvPr id="121863" name="TextBox 6"/>
          <p:cNvSpPr txBox="1">
            <a:spLocks noChangeArrowheads="1"/>
          </p:cNvSpPr>
          <p:nvPr/>
        </p:nvSpPr>
        <p:spPr bwMode="auto">
          <a:xfrm>
            <a:off x="3048000" y="5299075"/>
            <a:ext cx="137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2000" b="1" u="none" dirty="0">
                <a:latin typeface="Avenir Next LT Pro" panose="020B0504020202020204" pitchFamily="34" charset="0"/>
                <a:cs typeface="Arial" panose="020B0604020202020204" pitchFamily="34" charset="0"/>
              </a:rPr>
              <a:t>Attendant</a:t>
            </a:r>
          </a:p>
        </p:txBody>
      </p:sp>
      <p:sp>
        <p:nvSpPr>
          <p:cNvPr id="8" name="Rectangle 7"/>
          <p:cNvSpPr/>
          <p:nvPr/>
        </p:nvSpPr>
        <p:spPr>
          <a:xfrm>
            <a:off x="7208838" y="5765800"/>
            <a:ext cx="1185862" cy="215900"/>
          </a:xfrm>
          <a:prstGeom prst="rect">
            <a:avLst/>
          </a:prstGeom>
        </p:spPr>
        <p:txBody>
          <a:bodyPr wrap="none">
            <a:spAutoFit/>
          </a:bodyPr>
          <a:lstStyle/>
          <a:p>
            <a:pP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407727494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609600" y="441325"/>
            <a:ext cx="7924800" cy="549275"/>
          </a:xfrm>
        </p:spPr>
        <p:txBody>
          <a:bodyPr/>
          <a:lstStyle/>
          <a:p>
            <a:r>
              <a:rPr lang="en-US" altLang="en-US" dirty="0"/>
              <a:t>Duties of Attendants</a:t>
            </a:r>
          </a:p>
        </p:txBody>
      </p:sp>
      <p:sp>
        <p:nvSpPr>
          <p:cNvPr id="123907" name="Content Placeholder 2"/>
          <p:cNvSpPr>
            <a:spLocks noGrp="1"/>
          </p:cNvSpPr>
          <p:nvPr>
            <p:ph idx="1"/>
          </p:nvPr>
        </p:nvSpPr>
        <p:spPr>
          <a:xfrm>
            <a:off x="533400" y="1219200"/>
            <a:ext cx="8001000" cy="4724400"/>
          </a:xfrm>
        </p:spPr>
        <p:txBody>
          <a:bodyPr/>
          <a:lstStyle/>
          <a:p>
            <a:r>
              <a:rPr lang="en-US" altLang="en-US" sz="2400" dirty="0"/>
              <a:t>Remains outside permit space during entry operations until relieved by another attendant.</a:t>
            </a:r>
          </a:p>
          <a:p>
            <a:pPr lvl="1"/>
            <a:endParaRPr lang="en-US" altLang="en-US" sz="800" dirty="0"/>
          </a:p>
          <a:p>
            <a:pPr lvl="1"/>
            <a:endParaRPr lang="en-US" altLang="en-US" sz="800" dirty="0"/>
          </a:p>
          <a:p>
            <a:r>
              <a:rPr lang="en-US" altLang="en-US" sz="2400" dirty="0"/>
              <a:t>Communicates with authorized entrants as necessary to assess entrant status and to alert entrants of need to evacuate space.</a:t>
            </a:r>
          </a:p>
        </p:txBody>
      </p:sp>
      <p:sp>
        <p:nvSpPr>
          <p:cNvPr id="123908" name="Content Placeholder 3"/>
          <p:cNvSpPr>
            <a:spLocks noGrp="1"/>
          </p:cNvSpPr>
          <p:nvPr>
            <p:ph sz="quarter" idx="10"/>
          </p:nvPr>
        </p:nvSpPr>
        <p:spPr>
          <a:xfrm>
            <a:off x="6705600" y="609600"/>
            <a:ext cx="2133600" cy="381000"/>
          </a:xfrm>
        </p:spPr>
        <p:txBody>
          <a:bodyPr/>
          <a:lstStyle/>
          <a:p>
            <a:r>
              <a:rPr lang="en-US" altLang="en-US" sz="1800"/>
              <a:t>1926.1209(d)-(e)</a:t>
            </a:r>
          </a:p>
          <a:p>
            <a:endParaRPr lang="en-US" altLang="en-US"/>
          </a:p>
        </p:txBody>
      </p:sp>
      <p:pic>
        <p:nvPicPr>
          <p:cNvPr id="123909" name="Picture 1"/>
          <p:cNvPicPr>
            <a:picLocks noChangeAspect="1"/>
          </p:cNvPicPr>
          <p:nvPr/>
        </p:nvPicPr>
        <p:blipFill>
          <a:blip r:embed="rId3">
            <a:extLst>
              <a:ext uri="{28A0092B-C50C-407E-A947-70E740481C1C}">
                <a14:useLocalDpi xmlns:a14="http://schemas.microsoft.com/office/drawing/2010/main" val="0"/>
              </a:ext>
            </a:extLst>
          </a:blip>
          <a:srcRect l="13333" r="18333"/>
          <a:stretch>
            <a:fillRect/>
          </a:stretch>
        </p:blipFill>
        <p:spPr bwMode="auto">
          <a:xfrm>
            <a:off x="5334000" y="3295650"/>
            <a:ext cx="31242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272338" y="5718175"/>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302988363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609600" y="441325"/>
            <a:ext cx="7924800" cy="549275"/>
          </a:xfrm>
        </p:spPr>
        <p:txBody>
          <a:bodyPr/>
          <a:lstStyle/>
          <a:p>
            <a:r>
              <a:rPr lang="en-US" altLang="en-US" dirty="0"/>
              <a:t>Exceptions</a:t>
            </a:r>
          </a:p>
        </p:txBody>
      </p:sp>
      <p:sp>
        <p:nvSpPr>
          <p:cNvPr id="15364" name="Content Placeholder 2"/>
          <p:cNvSpPr>
            <a:spLocks noGrp="1"/>
          </p:cNvSpPr>
          <p:nvPr>
            <p:ph idx="1"/>
          </p:nvPr>
        </p:nvSpPr>
        <p:spPr>
          <a:xfrm>
            <a:off x="533400" y="1219200"/>
            <a:ext cx="8001000" cy="4114800"/>
          </a:xfrm>
        </p:spPr>
        <p:txBody>
          <a:bodyPr/>
          <a:lstStyle/>
          <a:p>
            <a:r>
              <a:rPr lang="en-US" altLang="en-US" dirty="0"/>
              <a:t>This standard does not apply to:</a:t>
            </a:r>
          </a:p>
          <a:p>
            <a:pPr lvl="1"/>
            <a:endParaRPr lang="en-US" altLang="en-US" sz="800" dirty="0"/>
          </a:p>
          <a:p>
            <a:pPr lvl="1"/>
            <a:r>
              <a:rPr lang="en-US" altLang="en-US" dirty="0"/>
              <a:t>Construction work regulated by 1926 Subpart P –Excavations.</a:t>
            </a:r>
          </a:p>
          <a:p>
            <a:endParaRPr lang="en-US" altLang="en-US" sz="800" dirty="0"/>
          </a:p>
          <a:p>
            <a:pPr lvl="1"/>
            <a:r>
              <a:rPr lang="en-US" altLang="en-US" dirty="0"/>
              <a:t>Construction work regulated by 1926 Subpart S -Underground Construction, Caissons, Cofferdams and Compressed Air.</a:t>
            </a:r>
          </a:p>
          <a:p>
            <a:endParaRPr lang="en-US" altLang="en-US" sz="800" dirty="0"/>
          </a:p>
          <a:p>
            <a:pPr lvl="1"/>
            <a:r>
              <a:rPr lang="en-US" altLang="en-US" dirty="0"/>
              <a:t>Construction work regulated by 1926 Subpart Y –Diving.</a:t>
            </a:r>
          </a:p>
        </p:txBody>
      </p:sp>
      <p:sp>
        <p:nvSpPr>
          <p:cNvPr id="15365" name="Content Placeholder 3"/>
          <p:cNvSpPr>
            <a:spLocks noGrp="1"/>
          </p:cNvSpPr>
          <p:nvPr>
            <p:ph sz="quarter" idx="10"/>
          </p:nvPr>
        </p:nvSpPr>
        <p:spPr>
          <a:xfrm>
            <a:off x="7086600" y="609600"/>
            <a:ext cx="1981200" cy="381000"/>
          </a:xfrm>
        </p:spPr>
        <p:txBody>
          <a:bodyPr/>
          <a:lstStyle/>
          <a:p>
            <a:r>
              <a:rPr lang="en-US" altLang="en-US" sz="1800"/>
              <a:t>1926.1201(b)</a:t>
            </a:r>
          </a:p>
        </p:txBody>
      </p:sp>
    </p:spTree>
    <p:extLst>
      <p:ext uri="{BB962C8B-B14F-4D97-AF65-F5344CB8AC3E}">
        <p14:creationId xmlns:p14="http://schemas.microsoft.com/office/powerpoint/2010/main" val="387764725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609600" y="441325"/>
            <a:ext cx="7924800" cy="549275"/>
          </a:xfrm>
        </p:spPr>
        <p:txBody>
          <a:bodyPr/>
          <a:lstStyle/>
          <a:p>
            <a:r>
              <a:rPr lang="en-US" altLang="en-US" dirty="0"/>
              <a:t>Duties of Attendants</a:t>
            </a:r>
          </a:p>
        </p:txBody>
      </p:sp>
      <p:sp>
        <p:nvSpPr>
          <p:cNvPr id="125955" name="Content Placeholder 2"/>
          <p:cNvSpPr>
            <a:spLocks noGrp="1"/>
          </p:cNvSpPr>
          <p:nvPr>
            <p:ph idx="1"/>
          </p:nvPr>
        </p:nvSpPr>
        <p:spPr>
          <a:xfrm>
            <a:off x="533400" y="1143000"/>
            <a:ext cx="8001000" cy="4724400"/>
          </a:xfrm>
        </p:spPr>
        <p:txBody>
          <a:bodyPr/>
          <a:lstStyle/>
          <a:p>
            <a:r>
              <a:rPr lang="en-US" altLang="en-US" sz="2400" dirty="0"/>
              <a:t>Assesses activities and conditions inside and outside space to determine if it is safe for entrants to remain in space and orders authorized entrants to evacuate permit space immediately under any of the following conditions:</a:t>
            </a:r>
          </a:p>
          <a:p>
            <a:pPr lvl="1"/>
            <a:endParaRPr lang="en-US" altLang="en-US" sz="800" dirty="0"/>
          </a:p>
          <a:p>
            <a:pPr lvl="1"/>
            <a:r>
              <a:rPr lang="en-US" altLang="en-US" sz="2000" dirty="0"/>
              <a:t>If there is a prohibited condition.</a:t>
            </a:r>
          </a:p>
          <a:p>
            <a:pPr lvl="1"/>
            <a:endParaRPr lang="en-US" altLang="en-US" sz="800" dirty="0"/>
          </a:p>
          <a:p>
            <a:pPr lvl="1"/>
            <a:r>
              <a:rPr lang="en-US" altLang="en-US" sz="2000" dirty="0"/>
              <a:t>If behavioral effects of hazard exposure are apparent in an authorized entrant.</a:t>
            </a:r>
          </a:p>
          <a:p>
            <a:pPr lvl="1"/>
            <a:endParaRPr lang="en-US" altLang="en-US" sz="800" dirty="0"/>
          </a:p>
          <a:p>
            <a:pPr lvl="1"/>
            <a:r>
              <a:rPr lang="en-US" altLang="en-US" sz="2000" dirty="0"/>
              <a:t>If there is a situation outside space that could endanger authorized entrants, </a:t>
            </a:r>
            <a:r>
              <a:rPr lang="en-US" altLang="en-US" sz="2000" i="1" dirty="0"/>
              <a:t>or</a:t>
            </a:r>
          </a:p>
          <a:p>
            <a:pPr lvl="1"/>
            <a:endParaRPr lang="en-US" altLang="en-US" sz="800" dirty="0"/>
          </a:p>
          <a:p>
            <a:pPr lvl="1"/>
            <a:r>
              <a:rPr lang="en-US" altLang="en-US" sz="2000" dirty="0"/>
              <a:t>If attendant cannot effectively and safely perform all required duties.</a:t>
            </a:r>
            <a:endParaRPr lang="en-US" altLang="en-US" dirty="0"/>
          </a:p>
        </p:txBody>
      </p:sp>
      <p:sp>
        <p:nvSpPr>
          <p:cNvPr id="125956" name="Content Placeholder 3"/>
          <p:cNvSpPr>
            <a:spLocks noGrp="1"/>
          </p:cNvSpPr>
          <p:nvPr>
            <p:ph sz="quarter" idx="10"/>
          </p:nvPr>
        </p:nvSpPr>
        <p:spPr>
          <a:xfrm>
            <a:off x="6324600" y="609600"/>
            <a:ext cx="2590800" cy="381000"/>
          </a:xfrm>
        </p:spPr>
        <p:txBody>
          <a:bodyPr/>
          <a:lstStyle/>
          <a:p>
            <a:r>
              <a:rPr lang="en-US" altLang="en-US" sz="1800"/>
              <a:t>1926.1209(f)(1)-(f)(4)</a:t>
            </a:r>
          </a:p>
          <a:p>
            <a:endParaRPr lang="en-US" altLang="en-US"/>
          </a:p>
        </p:txBody>
      </p:sp>
    </p:spTree>
    <p:extLst>
      <p:ext uri="{BB962C8B-B14F-4D97-AF65-F5344CB8AC3E}">
        <p14:creationId xmlns:p14="http://schemas.microsoft.com/office/powerpoint/2010/main" val="110355127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609600" y="441325"/>
            <a:ext cx="7924800" cy="549275"/>
          </a:xfrm>
        </p:spPr>
        <p:txBody>
          <a:bodyPr/>
          <a:lstStyle/>
          <a:p>
            <a:r>
              <a:rPr lang="en-US" altLang="en-US" dirty="0"/>
              <a:t>Duties of Attendants</a:t>
            </a:r>
          </a:p>
        </p:txBody>
      </p:sp>
      <p:sp>
        <p:nvSpPr>
          <p:cNvPr id="128003" name="Content Placeholder 2"/>
          <p:cNvSpPr>
            <a:spLocks noGrp="1"/>
          </p:cNvSpPr>
          <p:nvPr>
            <p:ph idx="1"/>
          </p:nvPr>
        </p:nvSpPr>
        <p:spPr>
          <a:xfrm>
            <a:off x="533400" y="1219200"/>
            <a:ext cx="8001000" cy="4724400"/>
          </a:xfrm>
        </p:spPr>
        <p:txBody>
          <a:bodyPr/>
          <a:lstStyle/>
          <a:p>
            <a:r>
              <a:rPr lang="en-US" altLang="en-US" sz="2400" dirty="0"/>
              <a:t>Summons rescue and other emergency services as soon as attendant determines that authorized entrants may need assistance to escape from permit space hazards.</a:t>
            </a:r>
          </a:p>
        </p:txBody>
      </p:sp>
      <p:sp>
        <p:nvSpPr>
          <p:cNvPr id="128004" name="Content Placeholder 3"/>
          <p:cNvSpPr>
            <a:spLocks noGrp="1"/>
          </p:cNvSpPr>
          <p:nvPr>
            <p:ph sz="quarter" idx="10"/>
          </p:nvPr>
        </p:nvSpPr>
        <p:spPr>
          <a:xfrm>
            <a:off x="7086600" y="609600"/>
            <a:ext cx="1981200" cy="381000"/>
          </a:xfrm>
        </p:spPr>
        <p:txBody>
          <a:bodyPr/>
          <a:lstStyle/>
          <a:p>
            <a:r>
              <a:rPr lang="en-US" altLang="en-US" sz="1800"/>
              <a:t>1926.1209(g)</a:t>
            </a:r>
          </a:p>
          <a:p>
            <a:endParaRPr lang="en-US" altLang="en-US"/>
          </a:p>
        </p:txBody>
      </p:sp>
      <p:pic>
        <p:nvPicPr>
          <p:cNvPr id="128005" name="Picture 3"/>
          <p:cNvPicPr>
            <a:picLocks noChangeAspect="1"/>
          </p:cNvPicPr>
          <p:nvPr/>
        </p:nvPicPr>
        <p:blipFill>
          <a:blip r:embed="rId3">
            <a:extLst>
              <a:ext uri="{28A0092B-C50C-407E-A947-70E740481C1C}">
                <a14:useLocalDpi xmlns:a14="http://schemas.microsoft.com/office/drawing/2010/main" val="0"/>
              </a:ext>
            </a:extLst>
          </a:blip>
          <a:srcRect l="2084" t="12962"/>
          <a:stretch>
            <a:fillRect/>
          </a:stretch>
        </p:blipFill>
        <p:spPr bwMode="auto">
          <a:xfrm>
            <a:off x="2362200" y="3065463"/>
            <a:ext cx="571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88163" y="5707063"/>
            <a:ext cx="1185862" cy="215900"/>
          </a:xfrm>
          <a:prstGeom prst="rect">
            <a:avLst/>
          </a:prstGeom>
        </p:spPr>
        <p:txBody>
          <a:bodyPr wrap="none">
            <a:spAutoFit/>
          </a:bodyPr>
          <a:lstStyle/>
          <a:p>
            <a:pP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38168289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609600" y="441325"/>
            <a:ext cx="7924800" cy="549275"/>
          </a:xfrm>
        </p:spPr>
        <p:txBody>
          <a:bodyPr/>
          <a:lstStyle/>
          <a:p>
            <a:r>
              <a:rPr lang="en-US" altLang="en-US" dirty="0"/>
              <a:t>Duties of Attendants</a:t>
            </a:r>
          </a:p>
        </p:txBody>
      </p:sp>
      <p:sp>
        <p:nvSpPr>
          <p:cNvPr id="130051" name="Content Placeholder 2"/>
          <p:cNvSpPr>
            <a:spLocks noGrp="1"/>
          </p:cNvSpPr>
          <p:nvPr>
            <p:ph idx="1"/>
          </p:nvPr>
        </p:nvSpPr>
        <p:spPr>
          <a:xfrm>
            <a:off x="533400" y="1219200"/>
            <a:ext cx="8001000" cy="4724400"/>
          </a:xfrm>
        </p:spPr>
        <p:txBody>
          <a:bodyPr/>
          <a:lstStyle/>
          <a:p>
            <a:r>
              <a:rPr lang="en-US" altLang="en-US" dirty="0"/>
              <a:t>Takes the following actions when unauthorized persons approach or enter a permit space while entry is underway:</a:t>
            </a:r>
          </a:p>
          <a:p>
            <a:pPr lvl="1"/>
            <a:endParaRPr lang="en-US" altLang="en-US" sz="800" dirty="0"/>
          </a:p>
          <a:p>
            <a:pPr lvl="1"/>
            <a:r>
              <a:rPr lang="en-US" altLang="en-US" dirty="0"/>
              <a:t>Warns unauthorized persons that they must stay away from permit space.</a:t>
            </a:r>
          </a:p>
          <a:p>
            <a:pPr lvl="1"/>
            <a:endParaRPr lang="en-US" altLang="en-US" sz="800" dirty="0"/>
          </a:p>
          <a:p>
            <a:pPr lvl="1"/>
            <a:r>
              <a:rPr lang="en-US" altLang="en-US" dirty="0"/>
              <a:t>Advises unauthorized persons that they must exit immediately if they have entered permit space, </a:t>
            </a:r>
            <a:r>
              <a:rPr lang="en-US" altLang="en-US" i="1" dirty="0"/>
              <a:t>and</a:t>
            </a:r>
          </a:p>
          <a:p>
            <a:pPr lvl="1"/>
            <a:endParaRPr lang="en-US" altLang="en-US" sz="800" dirty="0"/>
          </a:p>
          <a:p>
            <a:pPr lvl="1"/>
            <a:r>
              <a:rPr lang="en-US" altLang="en-US" dirty="0"/>
              <a:t>Informs authorized entrants and entry supervisor if unauthorized persons have entered permit space.</a:t>
            </a:r>
          </a:p>
          <a:p>
            <a:endParaRPr lang="en-US" altLang="en-US" dirty="0"/>
          </a:p>
        </p:txBody>
      </p:sp>
      <p:sp>
        <p:nvSpPr>
          <p:cNvPr id="130052" name="Content Placeholder 3"/>
          <p:cNvSpPr>
            <a:spLocks noGrp="1"/>
          </p:cNvSpPr>
          <p:nvPr>
            <p:ph sz="quarter" idx="10"/>
          </p:nvPr>
        </p:nvSpPr>
        <p:spPr>
          <a:xfrm>
            <a:off x="6477000" y="609600"/>
            <a:ext cx="2438400" cy="381000"/>
          </a:xfrm>
        </p:spPr>
        <p:txBody>
          <a:bodyPr/>
          <a:lstStyle/>
          <a:p>
            <a:r>
              <a:rPr lang="en-US" altLang="en-US" sz="1800"/>
              <a:t>1926.1209(h)(1)-(3)</a:t>
            </a:r>
          </a:p>
          <a:p>
            <a:endParaRPr lang="en-US" altLang="en-US"/>
          </a:p>
        </p:txBody>
      </p:sp>
    </p:spTree>
    <p:extLst>
      <p:ext uri="{BB962C8B-B14F-4D97-AF65-F5344CB8AC3E}">
        <p14:creationId xmlns:p14="http://schemas.microsoft.com/office/powerpoint/2010/main" val="11706122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609600" y="441325"/>
            <a:ext cx="7924800" cy="549275"/>
          </a:xfrm>
        </p:spPr>
        <p:txBody>
          <a:bodyPr/>
          <a:lstStyle/>
          <a:p>
            <a:r>
              <a:rPr lang="en-US" altLang="en-US" dirty="0"/>
              <a:t>Duties of Attendants</a:t>
            </a:r>
          </a:p>
        </p:txBody>
      </p:sp>
      <p:sp>
        <p:nvSpPr>
          <p:cNvPr id="132099" name="Content Placeholder 2"/>
          <p:cNvSpPr>
            <a:spLocks noGrp="1"/>
          </p:cNvSpPr>
          <p:nvPr>
            <p:ph idx="1"/>
          </p:nvPr>
        </p:nvSpPr>
        <p:spPr>
          <a:xfrm>
            <a:off x="533400" y="1219200"/>
            <a:ext cx="8001000" cy="4724400"/>
          </a:xfrm>
        </p:spPr>
        <p:txBody>
          <a:bodyPr/>
          <a:lstStyle/>
          <a:p>
            <a:r>
              <a:rPr lang="en-US" altLang="en-US" sz="2400" dirty="0"/>
              <a:t>Performs non-entry rescues as specified by employer’s rescue procedure, </a:t>
            </a:r>
            <a:r>
              <a:rPr lang="en-US" altLang="en-US" sz="2400" i="1" dirty="0"/>
              <a:t>and</a:t>
            </a:r>
          </a:p>
          <a:p>
            <a:endParaRPr lang="en-US" altLang="en-US" sz="800" dirty="0"/>
          </a:p>
          <a:p>
            <a:r>
              <a:rPr lang="en-US" altLang="en-US" sz="2400" dirty="0"/>
              <a:t>Performs no duties that might interfere with attendant’s primary duty to assess and protect authorized entrants.</a:t>
            </a:r>
            <a:endParaRPr lang="en-US" altLang="en-US" dirty="0"/>
          </a:p>
        </p:txBody>
      </p:sp>
      <p:sp>
        <p:nvSpPr>
          <p:cNvPr id="132100" name="Content Placeholder 3"/>
          <p:cNvSpPr>
            <a:spLocks noGrp="1"/>
          </p:cNvSpPr>
          <p:nvPr>
            <p:ph sz="quarter" idx="10"/>
          </p:nvPr>
        </p:nvSpPr>
        <p:spPr>
          <a:xfrm>
            <a:off x="6858000" y="609600"/>
            <a:ext cx="1981200" cy="381000"/>
          </a:xfrm>
        </p:spPr>
        <p:txBody>
          <a:bodyPr/>
          <a:lstStyle/>
          <a:p>
            <a:r>
              <a:rPr lang="en-US" altLang="en-US" sz="1800"/>
              <a:t>1926.1209(i)-(j)</a:t>
            </a:r>
          </a:p>
          <a:p>
            <a:endParaRPr lang="en-US" altLang="en-US"/>
          </a:p>
        </p:txBody>
      </p:sp>
      <p:pic>
        <p:nvPicPr>
          <p:cNvPr id="1321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951163"/>
            <a:ext cx="4186238"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02475" y="5691188"/>
            <a:ext cx="1187450"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376663996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609600" y="441325"/>
            <a:ext cx="7924800" cy="549275"/>
          </a:xfrm>
        </p:spPr>
        <p:txBody>
          <a:bodyPr/>
          <a:lstStyle/>
          <a:p>
            <a:r>
              <a:rPr lang="en-US" altLang="en-US" dirty="0"/>
              <a:t>Duties of Entry Supervisor</a:t>
            </a:r>
          </a:p>
        </p:txBody>
      </p:sp>
      <p:sp>
        <p:nvSpPr>
          <p:cNvPr id="134147" name="Content Placeholder 2"/>
          <p:cNvSpPr>
            <a:spLocks noGrp="1"/>
          </p:cNvSpPr>
          <p:nvPr>
            <p:ph idx="1"/>
          </p:nvPr>
        </p:nvSpPr>
        <p:spPr>
          <a:xfrm>
            <a:off x="533400" y="1219200"/>
            <a:ext cx="8001000" cy="4724400"/>
          </a:xfrm>
        </p:spPr>
        <p:txBody>
          <a:bodyPr/>
          <a:lstStyle/>
          <a:p>
            <a:r>
              <a:rPr lang="en-US" altLang="en-US" sz="2600" dirty="0"/>
              <a:t>Entry employer must ensure that each entry supervisor:</a:t>
            </a:r>
          </a:p>
          <a:p>
            <a:pPr lvl="1"/>
            <a:endParaRPr lang="en-US" altLang="en-US" sz="800" dirty="0"/>
          </a:p>
          <a:p>
            <a:pPr lvl="1"/>
            <a:r>
              <a:rPr lang="en-US" altLang="en-US" sz="2200" dirty="0"/>
              <a:t>Is familiar with and understands hazards that may be faced during entry, including information on mode, signs or symptoms, and consequences of exposure.</a:t>
            </a:r>
          </a:p>
          <a:p>
            <a:pPr lvl="1"/>
            <a:endParaRPr lang="en-US" altLang="en-US" sz="800" dirty="0"/>
          </a:p>
          <a:p>
            <a:pPr lvl="1"/>
            <a:r>
              <a:rPr lang="en-US" altLang="en-US" sz="2200" dirty="0"/>
              <a:t>Verifies, by checking that appropriate entries have been made on permit, and that all tests have been conducted and all procedures and equipment specified by permit are in place before endorsing permit and allowing entry to begin.</a:t>
            </a:r>
          </a:p>
          <a:p>
            <a:pPr lvl="1"/>
            <a:endParaRPr lang="en-US" altLang="en-US" sz="800" dirty="0"/>
          </a:p>
          <a:p>
            <a:pPr lvl="1"/>
            <a:r>
              <a:rPr lang="en-US" altLang="en-US" sz="2200" dirty="0"/>
              <a:t>Terminates entry and cancels or suspends permit as required.</a:t>
            </a:r>
          </a:p>
        </p:txBody>
      </p:sp>
      <p:sp>
        <p:nvSpPr>
          <p:cNvPr id="134148" name="Content Placeholder 3"/>
          <p:cNvSpPr>
            <a:spLocks noGrp="1"/>
          </p:cNvSpPr>
          <p:nvPr>
            <p:ph sz="quarter" idx="10"/>
          </p:nvPr>
        </p:nvSpPr>
        <p:spPr>
          <a:xfrm>
            <a:off x="6705600" y="609600"/>
            <a:ext cx="2133600" cy="381000"/>
          </a:xfrm>
        </p:spPr>
        <p:txBody>
          <a:bodyPr/>
          <a:lstStyle/>
          <a:p>
            <a:r>
              <a:rPr lang="en-US" altLang="en-US" sz="1800"/>
              <a:t>1926.1210(a)-(c)</a:t>
            </a:r>
          </a:p>
          <a:p>
            <a:endParaRPr lang="en-US" altLang="en-US"/>
          </a:p>
        </p:txBody>
      </p:sp>
    </p:spTree>
    <p:extLst>
      <p:ext uri="{BB962C8B-B14F-4D97-AF65-F5344CB8AC3E}">
        <p14:creationId xmlns:p14="http://schemas.microsoft.com/office/powerpoint/2010/main" val="40885133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609600" y="441325"/>
            <a:ext cx="7924800" cy="549275"/>
          </a:xfrm>
        </p:spPr>
        <p:txBody>
          <a:bodyPr/>
          <a:lstStyle/>
          <a:p>
            <a:r>
              <a:rPr lang="en-US" altLang="en-US" dirty="0"/>
              <a:t>Duties of Entry Supervisor</a:t>
            </a:r>
          </a:p>
        </p:txBody>
      </p:sp>
      <p:sp>
        <p:nvSpPr>
          <p:cNvPr id="136195" name="Content Placeholder 2"/>
          <p:cNvSpPr>
            <a:spLocks noGrp="1"/>
          </p:cNvSpPr>
          <p:nvPr>
            <p:ph idx="1"/>
          </p:nvPr>
        </p:nvSpPr>
        <p:spPr>
          <a:xfrm>
            <a:off x="533400" y="1219200"/>
            <a:ext cx="8001000" cy="4724400"/>
          </a:xfrm>
        </p:spPr>
        <p:txBody>
          <a:bodyPr/>
          <a:lstStyle/>
          <a:p>
            <a:r>
              <a:rPr lang="en-US" altLang="en-US" sz="2400" dirty="0"/>
              <a:t>Verifies that rescue services are available and means for summoning them are operable, </a:t>
            </a:r>
            <a:r>
              <a:rPr lang="en-US" altLang="en-US" sz="2400" i="1" dirty="0"/>
              <a:t>and</a:t>
            </a:r>
          </a:p>
          <a:p>
            <a:endParaRPr lang="en-US" altLang="en-US" sz="800" i="1" dirty="0"/>
          </a:p>
          <a:p>
            <a:pPr lvl="1"/>
            <a:r>
              <a:rPr lang="en-US" altLang="en-US" sz="2000" dirty="0"/>
              <a:t>Employer will be notified as soon as services become unavailable.</a:t>
            </a:r>
          </a:p>
          <a:p>
            <a:endParaRPr lang="en-US" altLang="en-US" sz="800" dirty="0"/>
          </a:p>
          <a:p>
            <a:r>
              <a:rPr lang="en-US" altLang="en-US" sz="2400" dirty="0"/>
              <a:t>Removes unauthorized individuals who enter or attempt to enter permit space during entry operations, </a:t>
            </a:r>
            <a:r>
              <a:rPr lang="en-US" altLang="en-US" sz="2400" i="1" dirty="0"/>
              <a:t>and</a:t>
            </a:r>
          </a:p>
          <a:p>
            <a:endParaRPr lang="en-US" altLang="en-US" sz="800" dirty="0"/>
          </a:p>
          <a:p>
            <a:pPr lvl="1"/>
            <a:r>
              <a:rPr lang="en-US" altLang="en-US" sz="2000" dirty="0"/>
              <a:t>Determines, whenever responsibility for permit space entry operation is transferred, </a:t>
            </a:r>
            <a:r>
              <a:rPr lang="en-US" altLang="en-US" sz="2000" i="1" dirty="0"/>
              <a:t>and</a:t>
            </a:r>
          </a:p>
          <a:p>
            <a:pPr lvl="1"/>
            <a:endParaRPr lang="en-US" altLang="en-US" sz="800" dirty="0"/>
          </a:p>
          <a:p>
            <a:pPr lvl="1"/>
            <a:r>
              <a:rPr lang="en-US" altLang="en-US" sz="2000" dirty="0"/>
              <a:t>At intervals dictated by hazards and operations performed within space, that entry operations remain consistent with entry permit and acceptable entry conditions are maintained.</a:t>
            </a:r>
            <a:endParaRPr lang="en-US" altLang="en-US" dirty="0"/>
          </a:p>
        </p:txBody>
      </p:sp>
      <p:sp>
        <p:nvSpPr>
          <p:cNvPr id="136196" name="Content Placeholder 3"/>
          <p:cNvSpPr>
            <a:spLocks noGrp="1"/>
          </p:cNvSpPr>
          <p:nvPr>
            <p:ph sz="quarter" idx="10"/>
          </p:nvPr>
        </p:nvSpPr>
        <p:spPr>
          <a:xfrm>
            <a:off x="6781800" y="609600"/>
            <a:ext cx="2057400" cy="381000"/>
          </a:xfrm>
        </p:spPr>
        <p:txBody>
          <a:bodyPr/>
          <a:lstStyle/>
          <a:p>
            <a:r>
              <a:rPr lang="en-US" altLang="en-US" sz="1800"/>
              <a:t>1926.1210(d)-(f)</a:t>
            </a:r>
          </a:p>
          <a:p>
            <a:endParaRPr lang="en-US" altLang="en-US"/>
          </a:p>
        </p:txBody>
      </p:sp>
    </p:spTree>
    <p:extLst>
      <p:ext uri="{BB962C8B-B14F-4D97-AF65-F5344CB8AC3E}">
        <p14:creationId xmlns:p14="http://schemas.microsoft.com/office/powerpoint/2010/main" val="12393760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38243" name="Content Placeholder 2"/>
          <p:cNvSpPr>
            <a:spLocks noGrp="1"/>
          </p:cNvSpPr>
          <p:nvPr>
            <p:ph idx="1"/>
          </p:nvPr>
        </p:nvSpPr>
        <p:spPr>
          <a:xfrm>
            <a:off x="533400" y="1219200"/>
            <a:ext cx="8001000" cy="4724400"/>
          </a:xfrm>
        </p:spPr>
        <p:txBody>
          <a:bodyPr/>
          <a:lstStyle/>
          <a:p>
            <a:r>
              <a:rPr lang="en-US" altLang="en-US" sz="2400" dirty="0"/>
              <a:t>An employer who designates rescue and emergency services must:</a:t>
            </a:r>
          </a:p>
          <a:p>
            <a:pPr lvl="1"/>
            <a:endParaRPr lang="en-US" altLang="en-US" sz="800" dirty="0"/>
          </a:p>
          <a:p>
            <a:pPr lvl="1"/>
            <a:r>
              <a:rPr lang="en-US" altLang="en-US" sz="2000" dirty="0"/>
              <a:t>Evaluate a prospective rescuer’s ability to respond to a rescue summons in a timely manner, considering the hazard(s) identified.</a:t>
            </a:r>
            <a:br>
              <a:rPr lang="en-US" altLang="en-US" sz="2000" dirty="0"/>
            </a:br>
            <a:endParaRPr lang="en-US" altLang="en-US" sz="800" dirty="0"/>
          </a:p>
          <a:p>
            <a:pPr lvl="1"/>
            <a:r>
              <a:rPr lang="en-US" altLang="en-US" sz="2000" dirty="0"/>
              <a:t>Evaluate a prospective rescue service’s ability, in terms of proficiency with rescue-related tasks and equipment, to function appropriately while rescuing entrants from the particular permit space or types of permit spaces identified.</a:t>
            </a:r>
            <a:endParaRPr lang="en-US" altLang="en-US" dirty="0"/>
          </a:p>
        </p:txBody>
      </p:sp>
      <p:sp>
        <p:nvSpPr>
          <p:cNvPr id="138244" name="Content Placeholder 3"/>
          <p:cNvSpPr>
            <a:spLocks noGrp="1"/>
          </p:cNvSpPr>
          <p:nvPr>
            <p:ph sz="quarter" idx="10"/>
          </p:nvPr>
        </p:nvSpPr>
        <p:spPr>
          <a:xfrm>
            <a:off x="6477000" y="609600"/>
            <a:ext cx="2438400" cy="381000"/>
          </a:xfrm>
        </p:spPr>
        <p:txBody>
          <a:bodyPr/>
          <a:lstStyle/>
          <a:p>
            <a:r>
              <a:rPr lang="en-US" altLang="en-US" sz="1800"/>
              <a:t>1926.1211(a)(1)-(2)</a:t>
            </a:r>
          </a:p>
          <a:p>
            <a:endParaRPr lang="en-US" altLang="en-US"/>
          </a:p>
        </p:txBody>
      </p:sp>
      <p:pic>
        <p:nvPicPr>
          <p:cNvPr id="1382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9513" y="4471988"/>
            <a:ext cx="20193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6200000">
            <a:off x="7757319" y="5166519"/>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183528309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40291" name="Content Placeholder 2"/>
          <p:cNvSpPr>
            <a:spLocks noGrp="1"/>
          </p:cNvSpPr>
          <p:nvPr>
            <p:ph idx="1"/>
          </p:nvPr>
        </p:nvSpPr>
        <p:spPr>
          <a:xfrm>
            <a:off x="533400" y="1219200"/>
            <a:ext cx="8001000" cy="4724400"/>
          </a:xfrm>
        </p:spPr>
        <p:txBody>
          <a:bodyPr/>
          <a:lstStyle/>
          <a:p>
            <a:r>
              <a:rPr lang="en-US" altLang="en-US" sz="2400" dirty="0"/>
              <a:t>Select a rescue team or service from those evaluated that:</a:t>
            </a:r>
          </a:p>
          <a:p>
            <a:pPr lvl="1"/>
            <a:endParaRPr lang="en-US" altLang="en-US" sz="800" dirty="0"/>
          </a:p>
          <a:p>
            <a:pPr lvl="1"/>
            <a:r>
              <a:rPr lang="en-US" altLang="en-US" sz="2000" dirty="0"/>
              <a:t>Has capability to reach victim(s) within a time frame that is appropriate for permit space hazard(s) identified.</a:t>
            </a:r>
          </a:p>
          <a:p>
            <a:pPr lvl="1"/>
            <a:endParaRPr lang="en-US" altLang="en-US" sz="800" dirty="0"/>
          </a:p>
          <a:p>
            <a:pPr lvl="1"/>
            <a:r>
              <a:rPr lang="en-US" altLang="en-US" sz="2000" dirty="0"/>
              <a:t>Is equipped for, and proficient in, performing needed rescue services.</a:t>
            </a:r>
          </a:p>
          <a:p>
            <a:pPr lvl="1"/>
            <a:endParaRPr lang="en-US" altLang="en-US" sz="800" dirty="0"/>
          </a:p>
          <a:p>
            <a:pPr lvl="1"/>
            <a:r>
              <a:rPr lang="en-US" altLang="en-US" sz="2000" dirty="0"/>
              <a:t>Agrees to notify employer immediately in event that rescue service becomes unavailable.</a:t>
            </a:r>
            <a:endParaRPr lang="en-US" altLang="en-US" dirty="0"/>
          </a:p>
        </p:txBody>
      </p:sp>
      <p:sp>
        <p:nvSpPr>
          <p:cNvPr id="140292" name="Content Placeholder 3"/>
          <p:cNvSpPr>
            <a:spLocks noGrp="1"/>
          </p:cNvSpPr>
          <p:nvPr>
            <p:ph sz="quarter" idx="10"/>
          </p:nvPr>
        </p:nvSpPr>
        <p:spPr>
          <a:xfrm>
            <a:off x="6248400" y="609600"/>
            <a:ext cx="2667000" cy="381000"/>
          </a:xfrm>
        </p:spPr>
        <p:txBody>
          <a:bodyPr/>
          <a:lstStyle/>
          <a:p>
            <a:r>
              <a:rPr lang="en-US" altLang="en-US" sz="1800"/>
              <a:t>1926.1211(a)(3)(i)-(iii)</a:t>
            </a:r>
          </a:p>
          <a:p>
            <a:endParaRPr lang="en-US" altLang="en-US"/>
          </a:p>
        </p:txBody>
      </p:sp>
      <p:pic>
        <p:nvPicPr>
          <p:cNvPr id="140293" name="Picture 3" descr="accident scene"/>
          <p:cNvPicPr>
            <a:picLocks noChangeAspect="1" noChangeArrowheads="1"/>
          </p:cNvPicPr>
          <p:nvPr/>
        </p:nvPicPr>
        <p:blipFill>
          <a:blip r:embed="rId3">
            <a:extLst>
              <a:ext uri="{28A0092B-C50C-407E-A947-70E740481C1C}">
                <a14:useLocalDpi xmlns:a14="http://schemas.microsoft.com/office/drawing/2010/main" val="0"/>
              </a:ext>
            </a:extLst>
          </a:blip>
          <a:srcRect l="6474" r="11317" b="13559"/>
          <a:stretch>
            <a:fillRect/>
          </a:stretch>
        </p:blipFill>
        <p:spPr bwMode="auto">
          <a:xfrm>
            <a:off x="5562600" y="4154488"/>
            <a:ext cx="2895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3886200" y="4648200"/>
            <a:ext cx="3276600" cy="228600"/>
          </a:xfrm>
          <a:prstGeom prst="straightConnector1">
            <a:avLst/>
          </a:prstGeom>
          <a:solidFill>
            <a:schemeClr val="accent1"/>
          </a:solidFill>
          <a:ln w="57150" cap="flat" cmpd="sng" algn="ctr">
            <a:solidFill>
              <a:schemeClr val="accent6"/>
            </a:solidFill>
            <a:prstDash val="solid"/>
            <a:round/>
            <a:headEnd type="none" w="sm" len="sm"/>
            <a:tailEnd type="triangle"/>
          </a:ln>
          <a:effectLst/>
        </p:spPr>
      </p:cxnSp>
      <p:sp>
        <p:nvSpPr>
          <p:cNvPr id="140295" name="TextBox 5"/>
          <p:cNvSpPr txBox="1">
            <a:spLocks noChangeArrowheads="1"/>
          </p:cNvSpPr>
          <p:nvPr/>
        </p:nvSpPr>
        <p:spPr bwMode="auto">
          <a:xfrm>
            <a:off x="2438400" y="4418013"/>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2400" u="none" dirty="0">
                <a:solidFill>
                  <a:srgbClr val="FF0000"/>
                </a:solidFill>
                <a:latin typeface="Avenir Next LT Pro" panose="020B0504020202020204" pitchFamily="34" charset="0"/>
                <a:cs typeface="Arial" panose="020B0604020202020204" pitchFamily="34" charset="0"/>
              </a:rPr>
              <a:t>Manhole</a:t>
            </a:r>
          </a:p>
        </p:txBody>
      </p:sp>
      <p:sp>
        <p:nvSpPr>
          <p:cNvPr id="8" name="Rectangle 7"/>
          <p:cNvSpPr/>
          <p:nvPr/>
        </p:nvSpPr>
        <p:spPr>
          <a:xfrm>
            <a:off x="5524500" y="5748338"/>
            <a:ext cx="1185863" cy="214312"/>
          </a:xfrm>
          <a:prstGeom prst="rect">
            <a:avLst/>
          </a:prstGeom>
        </p:spPr>
        <p:txBody>
          <a:bodyPr wrap="none">
            <a:spAutoFit/>
          </a:bodyPr>
          <a:lstStyle/>
          <a:p>
            <a:pP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22268348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42339" name="Content Placeholder 2"/>
          <p:cNvSpPr>
            <a:spLocks noGrp="1"/>
          </p:cNvSpPr>
          <p:nvPr>
            <p:ph idx="1"/>
          </p:nvPr>
        </p:nvSpPr>
        <p:spPr>
          <a:xfrm>
            <a:off x="533400" y="1219200"/>
            <a:ext cx="8001000" cy="4724400"/>
          </a:xfrm>
        </p:spPr>
        <p:txBody>
          <a:bodyPr/>
          <a:lstStyle/>
          <a:p>
            <a:r>
              <a:rPr lang="en-US" altLang="en-US" sz="2400" dirty="0"/>
              <a:t>Inform each rescue team or service of hazards they may confront during rescue at site, </a:t>
            </a:r>
            <a:r>
              <a:rPr lang="en-US" altLang="en-US" sz="2400" i="1" dirty="0"/>
              <a:t>and</a:t>
            </a:r>
          </a:p>
          <a:p>
            <a:endParaRPr lang="en-US" altLang="en-US" sz="800" dirty="0"/>
          </a:p>
          <a:p>
            <a:endParaRPr lang="en-US" altLang="en-US" sz="800" dirty="0"/>
          </a:p>
          <a:p>
            <a:r>
              <a:rPr lang="en-US" altLang="en-US" sz="2400" dirty="0"/>
              <a:t>Provide rescue team or service selected with access to all permit spaces from which rescue may be necessary so rescue team or service can develop appropriate rescue plans and practice rescue operations.</a:t>
            </a:r>
          </a:p>
        </p:txBody>
      </p:sp>
      <p:sp>
        <p:nvSpPr>
          <p:cNvPr id="142340" name="Content Placeholder 3"/>
          <p:cNvSpPr>
            <a:spLocks noGrp="1"/>
          </p:cNvSpPr>
          <p:nvPr>
            <p:ph sz="quarter" idx="10"/>
          </p:nvPr>
        </p:nvSpPr>
        <p:spPr>
          <a:xfrm>
            <a:off x="6477000" y="609600"/>
            <a:ext cx="2667000" cy="381000"/>
          </a:xfrm>
        </p:spPr>
        <p:txBody>
          <a:bodyPr/>
          <a:lstStyle/>
          <a:p>
            <a:r>
              <a:rPr lang="en-US" altLang="en-US" sz="1800"/>
              <a:t>1926.1211(a)(4)-(5)</a:t>
            </a:r>
          </a:p>
          <a:p>
            <a:endParaRPr lang="en-US" altLang="en-US"/>
          </a:p>
        </p:txBody>
      </p:sp>
      <p:pic>
        <p:nvPicPr>
          <p:cNvPr id="142341" name="Picture 1"/>
          <p:cNvPicPr>
            <a:picLocks noChangeAspect="1"/>
          </p:cNvPicPr>
          <p:nvPr/>
        </p:nvPicPr>
        <p:blipFill>
          <a:blip r:embed="rId3">
            <a:extLst>
              <a:ext uri="{28A0092B-C50C-407E-A947-70E740481C1C}">
                <a14:useLocalDpi xmlns:a14="http://schemas.microsoft.com/office/drawing/2010/main" val="0"/>
              </a:ext>
            </a:extLst>
          </a:blip>
          <a:srcRect b="28735"/>
          <a:stretch>
            <a:fillRect/>
          </a:stretch>
        </p:blipFill>
        <p:spPr bwMode="auto">
          <a:xfrm>
            <a:off x="4800600" y="4029075"/>
            <a:ext cx="35814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34000" y="4008438"/>
            <a:ext cx="1185863" cy="214312"/>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358992024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44387" name="Content Placeholder 2"/>
          <p:cNvSpPr>
            <a:spLocks noGrp="1"/>
          </p:cNvSpPr>
          <p:nvPr>
            <p:ph idx="1"/>
          </p:nvPr>
        </p:nvSpPr>
        <p:spPr>
          <a:xfrm>
            <a:off x="533400" y="1219200"/>
            <a:ext cx="8001000" cy="4724400"/>
          </a:xfrm>
        </p:spPr>
        <p:txBody>
          <a:bodyPr/>
          <a:lstStyle/>
          <a:p>
            <a:r>
              <a:rPr lang="en-US" altLang="en-US" dirty="0"/>
              <a:t>An employer whose employees have been designated to provide permit space rescue and/or emergency services must provide all equipment and training at no cost to those employees and take following measures:</a:t>
            </a:r>
          </a:p>
          <a:p>
            <a:pPr lvl="1"/>
            <a:endParaRPr lang="en-US" altLang="en-US" sz="800" dirty="0"/>
          </a:p>
          <a:p>
            <a:pPr lvl="1"/>
            <a:r>
              <a:rPr lang="en-US" altLang="en-US" dirty="0"/>
              <a:t>PPE to all affected employees.</a:t>
            </a:r>
          </a:p>
          <a:p>
            <a:pPr lvl="1"/>
            <a:endParaRPr lang="en-US" altLang="en-US" dirty="0"/>
          </a:p>
          <a:p>
            <a:pPr lvl="1"/>
            <a:r>
              <a:rPr lang="en-US" altLang="en-US" dirty="0"/>
              <a:t>Train all affected employees on rescue duties, </a:t>
            </a:r>
            <a:r>
              <a:rPr lang="en-US" altLang="en-US" i="1" dirty="0"/>
              <a:t>and</a:t>
            </a:r>
          </a:p>
          <a:p>
            <a:pPr lvl="1"/>
            <a:endParaRPr lang="en-US" altLang="en-US" dirty="0"/>
          </a:p>
          <a:p>
            <a:pPr lvl="1"/>
            <a:r>
              <a:rPr lang="en-US" altLang="en-US" dirty="0"/>
              <a:t>Establish proficiency.</a:t>
            </a:r>
          </a:p>
          <a:p>
            <a:pPr lvl="1"/>
            <a:endParaRPr lang="en-US" altLang="en-US" sz="800" dirty="0"/>
          </a:p>
        </p:txBody>
      </p:sp>
      <p:sp>
        <p:nvSpPr>
          <p:cNvPr id="144388" name="Content Placeholder 3"/>
          <p:cNvSpPr>
            <a:spLocks noGrp="1"/>
          </p:cNvSpPr>
          <p:nvPr>
            <p:ph sz="quarter" idx="10"/>
          </p:nvPr>
        </p:nvSpPr>
        <p:spPr>
          <a:xfrm>
            <a:off x="6477000" y="609600"/>
            <a:ext cx="2514600" cy="381000"/>
          </a:xfrm>
        </p:spPr>
        <p:txBody>
          <a:bodyPr/>
          <a:lstStyle/>
          <a:p>
            <a:r>
              <a:rPr lang="en-US" altLang="en-US" sz="1800"/>
              <a:t>1926.1211(b)(1)-(2)</a:t>
            </a:r>
          </a:p>
          <a:p>
            <a:endParaRPr lang="en-US" altLang="en-US"/>
          </a:p>
        </p:txBody>
      </p:sp>
    </p:spTree>
    <p:extLst>
      <p:ext uri="{BB962C8B-B14F-4D97-AF65-F5344CB8AC3E}">
        <p14:creationId xmlns:p14="http://schemas.microsoft.com/office/powerpoint/2010/main" val="22295331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3"/>
          <p:cNvSpPr>
            <a:spLocks noGrp="1"/>
          </p:cNvSpPr>
          <p:nvPr>
            <p:ph idx="1"/>
          </p:nvPr>
        </p:nvSpPr>
        <p:spPr>
          <a:xfrm>
            <a:off x="533400" y="1143000"/>
            <a:ext cx="8001000" cy="4724400"/>
          </a:xfrm>
        </p:spPr>
        <p:txBody>
          <a:bodyPr/>
          <a:lstStyle/>
          <a:p>
            <a:pPr>
              <a:defRPr/>
            </a:pPr>
            <a:r>
              <a:rPr lang="en-US" altLang="en-US" dirty="0"/>
              <a:t>1926 Subpart P - Excavations</a:t>
            </a:r>
          </a:p>
          <a:p>
            <a:pPr lvl="1">
              <a:defRPr/>
            </a:pPr>
            <a:endParaRPr lang="en-US" altLang="en-US" sz="800" dirty="0"/>
          </a:p>
          <a:p>
            <a:pPr lvl="1">
              <a:defRPr/>
            </a:pPr>
            <a:r>
              <a:rPr lang="en-US" altLang="en-US" dirty="0"/>
              <a:t>If there is a confined space within an excavation, such as a sewer pipe, and a worker enters the pipe to perform work, it is covered by Subpart AA.</a:t>
            </a:r>
          </a:p>
          <a:p>
            <a:pPr lvl="1">
              <a:defRPr/>
            </a:pPr>
            <a:endParaRPr lang="en-US" altLang="en-US" dirty="0"/>
          </a:p>
          <a:p>
            <a:pPr>
              <a:defRPr/>
            </a:pPr>
            <a:endParaRPr lang="en-US" altLang="en-US" sz="800" dirty="0"/>
          </a:p>
          <a:p>
            <a:pPr marL="342900" lvl="1" indent="-342900">
              <a:buClr>
                <a:srgbClr val="910046"/>
              </a:buClr>
              <a:buSzPct val="84000"/>
              <a:buFont typeface="Wingdings" panose="05000000000000000000" pitchFamily="2" charset="2"/>
              <a:buChar char="l"/>
              <a:defRPr/>
            </a:pPr>
            <a:r>
              <a:rPr lang="en-US" altLang="en-US" sz="2800" dirty="0"/>
              <a:t>1926 Subpart S - Underground Construction, Caissons, Cofferdams and Compressed Air</a:t>
            </a:r>
          </a:p>
          <a:p>
            <a:pPr lvl="1">
              <a:defRPr/>
            </a:pPr>
            <a:endParaRPr lang="en-US" altLang="en-US" sz="800" dirty="0"/>
          </a:p>
          <a:p>
            <a:pPr lvl="1">
              <a:defRPr/>
            </a:pPr>
            <a:r>
              <a:rPr lang="en-US" altLang="en-US" dirty="0"/>
              <a:t>Work done in an underground space that does not involve altering the “structure” of the space is covered by Subpart AA (such as installing equipment).</a:t>
            </a:r>
          </a:p>
          <a:p>
            <a:pPr>
              <a:defRPr/>
            </a:pPr>
            <a:endParaRPr lang="en-US" altLang="en-US" dirty="0"/>
          </a:p>
        </p:txBody>
      </p:sp>
      <p:sp>
        <p:nvSpPr>
          <p:cNvPr id="17411" name="Content Placeholder 3"/>
          <p:cNvSpPr>
            <a:spLocks noGrp="1"/>
          </p:cNvSpPr>
          <p:nvPr>
            <p:ph sz="quarter" idx="10"/>
          </p:nvPr>
        </p:nvSpPr>
        <p:spPr>
          <a:xfrm>
            <a:off x="7086600" y="609600"/>
            <a:ext cx="1981200" cy="381000"/>
          </a:xfrm>
        </p:spPr>
        <p:txBody>
          <a:bodyPr/>
          <a:lstStyle/>
          <a:p>
            <a:r>
              <a:rPr lang="en-US" altLang="en-US" sz="1800"/>
              <a:t>1926.1201(b)</a:t>
            </a:r>
          </a:p>
        </p:txBody>
      </p:sp>
      <p:sp>
        <p:nvSpPr>
          <p:cNvPr id="17412" name="Title 1"/>
          <p:cNvSpPr>
            <a:spLocks noGrp="1"/>
          </p:cNvSpPr>
          <p:nvPr>
            <p:ph type="title"/>
          </p:nvPr>
        </p:nvSpPr>
        <p:spPr>
          <a:xfrm>
            <a:off x="609600" y="441325"/>
            <a:ext cx="7924800" cy="549275"/>
          </a:xfrm>
        </p:spPr>
        <p:txBody>
          <a:bodyPr/>
          <a:lstStyle/>
          <a:p>
            <a:r>
              <a:rPr lang="en-US" altLang="en-US" dirty="0"/>
              <a:t>Exceptions</a:t>
            </a:r>
          </a:p>
        </p:txBody>
      </p:sp>
    </p:spTree>
    <p:extLst>
      <p:ext uri="{BB962C8B-B14F-4D97-AF65-F5344CB8AC3E}">
        <p14:creationId xmlns:p14="http://schemas.microsoft.com/office/powerpoint/2010/main" val="274366834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609600" y="528638"/>
            <a:ext cx="7924800" cy="461962"/>
          </a:xfrm>
        </p:spPr>
        <p:txBody>
          <a:bodyPr>
            <a:normAutofit fontScale="90000"/>
          </a:bodyPr>
          <a:lstStyle/>
          <a:p>
            <a:r>
              <a:rPr lang="en-US" altLang="en-US" sz="3000"/>
              <a:t>Rescue &amp; Emergency Services</a:t>
            </a:r>
          </a:p>
        </p:txBody>
      </p:sp>
      <p:sp>
        <p:nvSpPr>
          <p:cNvPr id="146435" name="Content Placeholder 2"/>
          <p:cNvSpPr>
            <a:spLocks noGrp="1"/>
          </p:cNvSpPr>
          <p:nvPr>
            <p:ph idx="1"/>
          </p:nvPr>
        </p:nvSpPr>
        <p:spPr>
          <a:xfrm>
            <a:off x="533400" y="1219200"/>
            <a:ext cx="8001000" cy="4724400"/>
          </a:xfrm>
        </p:spPr>
        <p:txBody>
          <a:bodyPr/>
          <a:lstStyle/>
          <a:p>
            <a:r>
              <a:rPr lang="en-US" altLang="en-US" sz="2400" dirty="0"/>
              <a:t>Train each affected employee in basic first aid and cardiopulmonary resuscitation (CPR).</a:t>
            </a:r>
          </a:p>
          <a:p>
            <a:endParaRPr lang="en-US" altLang="en-US" sz="2400" dirty="0"/>
          </a:p>
          <a:p>
            <a:r>
              <a:rPr lang="en-US" altLang="en-US" sz="2400" dirty="0"/>
              <a:t>Employer must ensure that at least one member of rescue team or service is available that holds a current certification in basic first aid and CPR.</a:t>
            </a:r>
          </a:p>
        </p:txBody>
      </p:sp>
      <p:sp>
        <p:nvSpPr>
          <p:cNvPr id="146436" name="Content Placeholder 3"/>
          <p:cNvSpPr>
            <a:spLocks noGrp="1"/>
          </p:cNvSpPr>
          <p:nvPr>
            <p:ph sz="quarter" idx="10"/>
          </p:nvPr>
        </p:nvSpPr>
        <p:spPr>
          <a:xfrm>
            <a:off x="6781800" y="609600"/>
            <a:ext cx="2057400" cy="381000"/>
          </a:xfrm>
        </p:spPr>
        <p:txBody>
          <a:bodyPr/>
          <a:lstStyle/>
          <a:p>
            <a:r>
              <a:rPr lang="en-US" altLang="en-US" sz="1800"/>
              <a:t>1926.1211(b)(3)</a:t>
            </a:r>
          </a:p>
        </p:txBody>
      </p:sp>
      <p:pic>
        <p:nvPicPr>
          <p:cNvPr id="146437" name="Picture 4"/>
          <p:cNvPicPr>
            <a:picLocks noChangeAspect="1" noChangeArrowheads="1"/>
          </p:cNvPicPr>
          <p:nvPr/>
        </p:nvPicPr>
        <p:blipFill>
          <a:blip r:embed="rId3">
            <a:extLst>
              <a:ext uri="{28A0092B-C50C-407E-A947-70E740481C1C}">
                <a14:useLocalDpi xmlns:a14="http://schemas.microsoft.com/office/drawing/2010/main" val="0"/>
              </a:ext>
            </a:extLst>
          </a:blip>
          <a:srcRect l="24455" t="27940" r="28242" b="26462"/>
          <a:stretch>
            <a:fillRect/>
          </a:stretch>
        </p:blipFill>
        <p:spPr bwMode="auto">
          <a:xfrm>
            <a:off x="6324600" y="3670300"/>
            <a:ext cx="2049463"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81738" y="5765800"/>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275657069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48483" name="Content Placeholder 2"/>
          <p:cNvSpPr>
            <a:spLocks noGrp="1"/>
          </p:cNvSpPr>
          <p:nvPr>
            <p:ph idx="1"/>
          </p:nvPr>
        </p:nvSpPr>
        <p:spPr>
          <a:xfrm>
            <a:off x="533400" y="1219200"/>
            <a:ext cx="8001000" cy="4724400"/>
          </a:xfrm>
        </p:spPr>
        <p:txBody>
          <a:bodyPr/>
          <a:lstStyle/>
          <a:p>
            <a:r>
              <a:rPr lang="en-US" altLang="en-US" sz="2400" dirty="0"/>
              <a:t>Ensure affected employees practice making permit space rescues before attempting an actual rescue, </a:t>
            </a:r>
            <a:r>
              <a:rPr lang="en-US" altLang="en-US" sz="2400" i="1" dirty="0"/>
              <a:t>and </a:t>
            </a:r>
            <a:r>
              <a:rPr lang="en-US" altLang="en-US" sz="2400" dirty="0"/>
              <a:t>at least once every 12 months.</a:t>
            </a:r>
          </a:p>
          <a:p>
            <a:pPr lvl="1"/>
            <a:endParaRPr lang="en-US" altLang="en-US" sz="800" dirty="0"/>
          </a:p>
          <a:p>
            <a:pPr lvl="1"/>
            <a:r>
              <a:rPr lang="en-US" altLang="en-US" sz="2000" dirty="0"/>
              <a:t>Representative permit spaces must, with respect to opening size, configuration, and accessibility, simulate types of permit spaces from which rescue is to be performed.</a:t>
            </a:r>
            <a:endParaRPr lang="en-US" altLang="en-US" dirty="0"/>
          </a:p>
          <a:p>
            <a:endParaRPr lang="en-US" altLang="en-US" sz="2400" dirty="0"/>
          </a:p>
        </p:txBody>
      </p:sp>
      <p:sp>
        <p:nvSpPr>
          <p:cNvPr id="148484" name="Content Placeholder 3"/>
          <p:cNvSpPr>
            <a:spLocks noGrp="1"/>
          </p:cNvSpPr>
          <p:nvPr>
            <p:ph sz="quarter" idx="10"/>
          </p:nvPr>
        </p:nvSpPr>
        <p:spPr>
          <a:xfrm>
            <a:off x="6781800" y="609600"/>
            <a:ext cx="2057400" cy="381000"/>
          </a:xfrm>
        </p:spPr>
        <p:txBody>
          <a:bodyPr/>
          <a:lstStyle/>
          <a:p>
            <a:r>
              <a:rPr lang="en-US" altLang="en-US" sz="1800"/>
              <a:t>1926.1211(b)(4)</a:t>
            </a:r>
          </a:p>
          <a:p>
            <a:endParaRPr lang="en-US" altLang="en-US"/>
          </a:p>
        </p:txBody>
      </p:sp>
      <p:pic>
        <p:nvPicPr>
          <p:cNvPr id="1484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2488" y="3714750"/>
            <a:ext cx="3719512"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147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133600" y="5667375"/>
            <a:ext cx="1671638"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
        <p:nvSpPr>
          <p:cNvPr id="8" name="Rectangle 7"/>
          <p:cNvSpPr/>
          <p:nvPr/>
        </p:nvSpPr>
        <p:spPr>
          <a:xfrm>
            <a:off x="4662488" y="5667375"/>
            <a:ext cx="1671637" cy="276225"/>
          </a:xfrm>
          <a:prstGeom prst="rect">
            <a:avLst/>
          </a:prstGeom>
        </p:spPr>
        <p:txBody>
          <a:bodyPr wrap="none">
            <a:spAutoFit/>
          </a:bodyPr>
          <a:lstStyle/>
          <a:p>
            <a:pPr>
              <a:defRPr/>
            </a:pPr>
            <a:r>
              <a:rPr lang="en-US" sz="1200" u="none" dirty="0">
                <a:solidFill>
                  <a:schemeClr val="bg1"/>
                </a:solidFill>
                <a:latin typeface="+mj-lt"/>
              </a:rPr>
              <a:t>NCDOL Photo Library</a:t>
            </a:r>
          </a:p>
        </p:txBody>
      </p:sp>
    </p:spTree>
    <p:extLst>
      <p:ext uri="{BB962C8B-B14F-4D97-AF65-F5344CB8AC3E}">
        <p14:creationId xmlns:p14="http://schemas.microsoft.com/office/powerpoint/2010/main" val="399884685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50531" name="Content Placeholder 2"/>
          <p:cNvSpPr>
            <a:spLocks noGrp="1"/>
          </p:cNvSpPr>
          <p:nvPr>
            <p:ph idx="1"/>
          </p:nvPr>
        </p:nvSpPr>
        <p:spPr>
          <a:xfrm>
            <a:off x="533400" y="1219200"/>
            <a:ext cx="8001000" cy="4724400"/>
          </a:xfrm>
        </p:spPr>
        <p:txBody>
          <a:bodyPr/>
          <a:lstStyle/>
          <a:p>
            <a:r>
              <a:rPr lang="en-US" altLang="en-US" dirty="0"/>
              <a:t>Non-entry rescue is required unless retrieval equipment would increase overall risk of entry or would not contribute to rescue of entrant.</a:t>
            </a:r>
          </a:p>
          <a:p>
            <a:endParaRPr lang="en-US" altLang="en-US" sz="800" dirty="0"/>
          </a:p>
        </p:txBody>
      </p:sp>
      <p:sp>
        <p:nvSpPr>
          <p:cNvPr id="150532" name="Content Placeholder 3"/>
          <p:cNvSpPr>
            <a:spLocks noGrp="1"/>
          </p:cNvSpPr>
          <p:nvPr>
            <p:ph sz="quarter" idx="10"/>
          </p:nvPr>
        </p:nvSpPr>
        <p:spPr>
          <a:xfrm>
            <a:off x="7086600" y="609600"/>
            <a:ext cx="1981200" cy="381000"/>
          </a:xfrm>
        </p:spPr>
        <p:txBody>
          <a:bodyPr/>
          <a:lstStyle/>
          <a:p>
            <a:r>
              <a:rPr lang="en-US" altLang="en-US" sz="1800"/>
              <a:t>1926.1211(c)</a:t>
            </a:r>
          </a:p>
          <a:p>
            <a:endParaRPr lang="en-US" altLang="en-US"/>
          </a:p>
        </p:txBody>
      </p:sp>
      <p:pic>
        <p:nvPicPr>
          <p:cNvPr id="150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2257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519738" y="5749925"/>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281929221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52579" name="Content Placeholder 2"/>
          <p:cNvSpPr>
            <a:spLocks noGrp="1"/>
          </p:cNvSpPr>
          <p:nvPr>
            <p:ph idx="1"/>
          </p:nvPr>
        </p:nvSpPr>
        <p:spPr>
          <a:xfrm>
            <a:off x="533400" y="1143000"/>
            <a:ext cx="8001000" cy="4724400"/>
          </a:xfrm>
        </p:spPr>
        <p:txBody>
          <a:bodyPr/>
          <a:lstStyle/>
          <a:p>
            <a:r>
              <a:rPr lang="en-US" altLang="en-US" sz="2400" dirty="0"/>
              <a:t>Retrieval systems must meet the following requirements:</a:t>
            </a:r>
          </a:p>
          <a:p>
            <a:pPr lvl="1"/>
            <a:endParaRPr lang="en-US" altLang="en-US" sz="800" dirty="0"/>
          </a:p>
          <a:p>
            <a:pPr lvl="1"/>
            <a:r>
              <a:rPr lang="en-US" altLang="en-US" sz="2000" dirty="0"/>
              <a:t>Each authorized entrant must use a chest or full body harness, with a retrieval line attached at center of entrant’s back near shoulder.</a:t>
            </a:r>
          </a:p>
          <a:p>
            <a:pPr lvl="1"/>
            <a:endParaRPr lang="en-US" altLang="en-US" sz="800" dirty="0"/>
          </a:p>
          <a:p>
            <a:pPr lvl="1"/>
            <a:endParaRPr lang="en-US" altLang="en-US" sz="800" dirty="0"/>
          </a:p>
          <a:p>
            <a:pPr lvl="1"/>
            <a:r>
              <a:rPr lang="en-US" altLang="en-US" sz="2000" dirty="0"/>
              <a:t>Wristlets or anklets may be used in lieu of the chest or full body harness if their use is safest</a:t>
            </a:r>
            <a:br>
              <a:rPr lang="en-US" altLang="en-US" sz="2000" dirty="0"/>
            </a:br>
            <a:r>
              <a:rPr lang="en-US" altLang="en-US" sz="2000" dirty="0"/>
              <a:t>and most effective means when</a:t>
            </a:r>
            <a:br>
              <a:rPr lang="en-US" altLang="en-US" sz="2000" dirty="0"/>
            </a:br>
            <a:r>
              <a:rPr lang="en-US" altLang="en-US" sz="2000" dirty="0"/>
              <a:t>a chest or full body harness is</a:t>
            </a:r>
            <a:br>
              <a:rPr lang="en-US" altLang="en-US" sz="2000" dirty="0"/>
            </a:br>
            <a:r>
              <a:rPr lang="en-US" altLang="en-US" sz="2000" dirty="0"/>
              <a:t>infeasible.</a:t>
            </a:r>
          </a:p>
        </p:txBody>
      </p:sp>
      <p:sp>
        <p:nvSpPr>
          <p:cNvPr id="152580" name="Content Placeholder 3"/>
          <p:cNvSpPr>
            <a:spLocks noGrp="1"/>
          </p:cNvSpPr>
          <p:nvPr>
            <p:ph sz="quarter" idx="10"/>
          </p:nvPr>
        </p:nvSpPr>
        <p:spPr>
          <a:xfrm>
            <a:off x="6781800" y="609600"/>
            <a:ext cx="2057400" cy="381000"/>
          </a:xfrm>
        </p:spPr>
        <p:txBody>
          <a:bodyPr/>
          <a:lstStyle/>
          <a:p>
            <a:r>
              <a:rPr lang="en-US" altLang="en-US" sz="1800"/>
              <a:t>1926.1211(c)(1)</a:t>
            </a:r>
          </a:p>
          <a:p>
            <a:endParaRPr lang="en-US" altLang="en-US"/>
          </a:p>
        </p:txBody>
      </p:sp>
      <p:pic>
        <p:nvPicPr>
          <p:cNvPr id="1525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57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3213511">
            <a:off x="7362826" y="4103687"/>
            <a:ext cx="1185862" cy="214313"/>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59088078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54627" name="Content Placeholder 2"/>
          <p:cNvSpPr>
            <a:spLocks noGrp="1"/>
          </p:cNvSpPr>
          <p:nvPr>
            <p:ph idx="1"/>
          </p:nvPr>
        </p:nvSpPr>
        <p:spPr>
          <a:xfrm>
            <a:off x="533400" y="1219200"/>
            <a:ext cx="8001000" cy="4724400"/>
          </a:xfrm>
        </p:spPr>
        <p:txBody>
          <a:bodyPr/>
          <a:lstStyle/>
          <a:p>
            <a:r>
              <a:rPr lang="en-US" altLang="en-US" sz="2400" dirty="0"/>
              <a:t>Other end of retrieval line must be attached to a mechanical device or fixed point outside permit space in a manner that rescue can begin as soon as rescuer becomes aware that rescue is necessary.	</a:t>
            </a:r>
          </a:p>
          <a:p>
            <a:pPr lvl="1"/>
            <a:endParaRPr lang="en-US" altLang="en-US" sz="800" dirty="0"/>
          </a:p>
          <a:p>
            <a:pPr lvl="1"/>
            <a:r>
              <a:rPr lang="en-US" altLang="en-US" sz="2000" dirty="0"/>
              <a:t>Mechanical device must be available to retrieve personnel from vertical type permit spaces more than 5 feet (1.52 meters) deep.</a:t>
            </a:r>
          </a:p>
          <a:p>
            <a:endParaRPr lang="en-US" altLang="en-US" sz="800" dirty="0"/>
          </a:p>
          <a:p>
            <a:endParaRPr lang="en-US" altLang="en-US" sz="800" dirty="0"/>
          </a:p>
          <a:p>
            <a:endParaRPr lang="en-US" altLang="en-US" sz="800" dirty="0"/>
          </a:p>
          <a:p>
            <a:r>
              <a:rPr lang="en-US" altLang="en-US" sz="2400" dirty="0"/>
              <a:t>Equipment that is unsuitable for retrieval must not be used.</a:t>
            </a:r>
          </a:p>
          <a:p>
            <a:endParaRPr lang="en-US" altLang="en-US" sz="2400" dirty="0"/>
          </a:p>
          <a:p>
            <a:endParaRPr lang="en-US" altLang="en-US" dirty="0"/>
          </a:p>
        </p:txBody>
      </p:sp>
      <p:sp>
        <p:nvSpPr>
          <p:cNvPr id="154628" name="Content Placeholder 3"/>
          <p:cNvSpPr>
            <a:spLocks noGrp="1"/>
          </p:cNvSpPr>
          <p:nvPr>
            <p:ph sz="quarter" idx="10"/>
          </p:nvPr>
        </p:nvSpPr>
        <p:spPr>
          <a:xfrm>
            <a:off x="6477000" y="609600"/>
            <a:ext cx="2438400" cy="381000"/>
          </a:xfrm>
        </p:spPr>
        <p:txBody>
          <a:bodyPr/>
          <a:lstStyle/>
          <a:p>
            <a:r>
              <a:rPr lang="en-US" altLang="en-US" sz="1800"/>
              <a:t>1926.1211(c)(2)-(3)</a:t>
            </a:r>
          </a:p>
          <a:p>
            <a:endParaRPr lang="en-US" altLang="en-US"/>
          </a:p>
        </p:txBody>
      </p:sp>
    </p:spTree>
    <p:extLst>
      <p:ext uri="{BB962C8B-B14F-4D97-AF65-F5344CB8AC3E}">
        <p14:creationId xmlns:p14="http://schemas.microsoft.com/office/powerpoint/2010/main" val="92634882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609600" y="528638"/>
            <a:ext cx="7924800" cy="461962"/>
          </a:xfrm>
        </p:spPr>
        <p:txBody>
          <a:bodyPr>
            <a:noAutofit/>
          </a:bodyPr>
          <a:lstStyle/>
          <a:p>
            <a:r>
              <a:rPr lang="en-US" altLang="en-US" sz="3200" dirty="0"/>
              <a:t>Rescue &amp; Emergency Services</a:t>
            </a:r>
          </a:p>
        </p:txBody>
      </p:sp>
      <p:sp>
        <p:nvSpPr>
          <p:cNvPr id="156675" name="Content Placeholder 2"/>
          <p:cNvSpPr>
            <a:spLocks noGrp="1"/>
          </p:cNvSpPr>
          <p:nvPr>
            <p:ph idx="1"/>
          </p:nvPr>
        </p:nvSpPr>
        <p:spPr>
          <a:xfrm>
            <a:off x="533400" y="1219200"/>
            <a:ext cx="8001000" cy="4724400"/>
          </a:xfrm>
        </p:spPr>
        <p:txBody>
          <a:bodyPr/>
          <a:lstStyle/>
          <a:p>
            <a:r>
              <a:rPr lang="en-US" altLang="en-US" sz="2400" dirty="0"/>
              <a:t>If an injured entrant is exposed to a substance for which a safety data sheet (SDS) or other similar written information must be kept at worksite.</a:t>
            </a:r>
          </a:p>
          <a:p>
            <a:pPr lvl="1"/>
            <a:endParaRPr lang="en-US" altLang="en-US" sz="800" dirty="0"/>
          </a:p>
          <a:p>
            <a:pPr lvl="1"/>
            <a:r>
              <a:rPr lang="en-US" altLang="en-US" sz="2000" dirty="0"/>
              <a:t>SDS or written information must be made available to medical facility treating the exposed entrant.</a:t>
            </a:r>
          </a:p>
        </p:txBody>
      </p:sp>
      <p:sp>
        <p:nvSpPr>
          <p:cNvPr id="156676" name="Content Placeholder 3"/>
          <p:cNvSpPr>
            <a:spLocks noGrp="1"/>
          </p:cNvSpPr>
          <p:nvPr>
            <p:ph sz="quarter" idx="10"/>
          </p:nvPr>
        </p:nvSpPr>
        <p:spPr>
          <a:xfrm>
            <a:off x="7086600" y="609600"/>
            <a:ext cx="1828800" cy="381000"/>
          </a:xfrm>
        </p:spPr>
        <p:txBody>
          <a:bodyPr/>
          <a:lstStyle/>
          <a:p>
            <a:r>
              <a:rPr lang="en-US" altLang="en-US" sz="1800"/>
              <a:t>1926.1211(d)</a:t>
            </a:r>
          </a:p>
        </p:txBody>
      </p:sp>
      <p:pic>
        <p:nvPicPr>
          <p:cNvPr id="1566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3425825"/>
            <a:ext cx="320675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5698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a:xfrm>
            <a:off x="609600" y="441325"/>
            <a:ext cx="7924800" cy="549275"/>
          </a:xfrm>
        </p:spPr>
        <p:txBody>
          <a:bodyPr/>
          <a:lstStyle/>
          <a:p>
            <a:r>
              <a:rPr lang="en-US" altLang="en-US"/>
              <a:t>Employee Participation</a:t>
            </a:r>
          </a:p>
        </p:txBody>
      </p:sp>
      <p:sp>
        <p:nvSpPr>
          <p:cNvPr id="158723" name="Content Placeholder 2"/>
          <p:cNvSpPr>
            <a:spLocks noGrp="1"/>
          </p:cNvSpPr>
          <p:nvPr>
            <p:ph idx="1"/>
          </p:nvPr>
        </p:nvSpPr>
        <p:spPr>
          <a:xfrm>
            <a:off x="533400" y="1219200"/>
            <a:ext cx="8001000" cy="4724400"/>
          </a:xfrm>
        </p:spPr>
        <p:txBody>
          <a:bodyPr/>
          <a:lstStyle/>
          <a:p>
            <a:r>
              <a:rPr lang="en-US" altLang="en-US" sz="2400" dirty="0"/>
              <a:t>Employers must consult with affected employees and their authorized representatives on development and implementation of all aspects of permit space program.</a:t>
            </a:r>
          </a:p>
          <a:p>
            <a:endParaRPr lang="en-US" altLang="en-US" sz="800" dirty="0"/>
          </a:p>
          <a:p>
            <a:endParaRPr lang="en-US" altLang="en-US" sz="800" dirty="0"/>
          </a:p>
          <a:p>
            <a:r>
              <a:rPr lang="en-US" altLang="en-US" sz="2400" dirty="0"/>
              <a:t>Employers must make available to each affected employee and their authorized representatives all information required to be developed by this standard.</a:t>
            </a:r>
          </a:p>
        </p:txBody>
      </p:sp>
      <p:sp>
        <p:nvSpPr>
          <p:cNvPr id="158724" name="Content Placeholder 3"/>
          <p:cNvSpPr>
            <a:spLocks noGrp="1"/>
          </p:cNvSpPr>
          <p:nvPr>
            <p:ph sz="quarter" idx="10"/>
          </p:nvPr>
        </p:nvSpPr>
        <p:spPr>
          <a:xfrm>
            <a:off x="6705600" y="609600"/>
            <a:ext cx="2286000" cy="381000"/>
          </a:xfrm>
        </p:spPr>
        <p:txBody>
          <a:bodyPr/>
          <a:lstStyle/>
          <a:p>
            <a:r>
              <a:rPr lang="en-US" altLang="en-US" sz="1800"/>
              <a:t>1926.1212(a)-(b)</a:t>
            </a:r>
          </a:p>
          <a:p>
            <a:endParaRPr lang="en-US" altLang="en-US"/>
          </a:p>
        </p:txBody>
      </p:sp>
      <p:pic>
        <p:nvPicPr>
          <p:cNvPr id="158725" name="Picture 2"/>
          <p:cNvPicPr>
            <a:picLocks noChangeAspect="1"/>
          </p:cNvPicPr>
          <p:nvPr/>
        </p:nvPicPr>
        <p:blipFill>
          <a:blip r:embed="rId3">
            <a:extLst>
              <a:ext uri="{28A0092B-C50C-407E-A947-70E740481C1C}">
                <a14:useLocalDpi xmlns:a14="http://schemas.microsoft.com/office/drawing/2010/main" val="0"/>
              </a:ext>
            </a:extLst>
          </a:blip>
          <a:srcRect l="25833" t="2222" b="28889"/>
          <a:stretch>
            <a:fillRect/>
          </a:stretch>
        </p:blipFill>
        <p:spPr bwMode="auto">
          <a:xfrm>
            <a:off x="5715000" y="4056063"/>
            <a:ext cx="27432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27738" y="5689600"/>
            <a:ext cx="1185862" cy="215900"/>
          </a:xfrm>
          <a:prstGeom prst="rect">
            <a:avLst/>
          </a:prstGeom>
        </p:spPr>
        <p:txBody>
          <a:bodyPr wrap="none">
            <a:spAutoFit/>
          </a:bodyPr>
          <a:lstStyle/>
          <a:p>
            <a:pPr>
              <a:defRPr/>
            </a:pPr>
            <a:r>
              <a:rPr lang="en-US" sz="800" u="none" dirty="0">
                <a:latin typeface="+mj-lt"/>
              </a:rPr>
              <a:t>NCDOL Photo Library</a:t>
            </a:r>
          </a:p>
        </p:txBody>
      </p:sp>
    </p:spTree>
    <p:extLst>
      <p:ext uri="{BB962C8B-B14F-4D97-AF65-F5344CB8AC3E}">
        <p14:creationId xmlns:p14="http://schemas.microsoft.com/office/powerpoint/2010/main" val="356017550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09600" y="441325"/>
            <a:ext cx="7924800" cy="549275"/>
          </a:xfrm>
        </p:spPr>
        <p:txBody>
          <a:bodyPr/>
          <a:lstStyle/>
          <a:p>
            <a:r>
              <a:rPr lang="en-US" altLang="en-US" dirty="0">
                <a:solidFill>
                  <a:srgbClr val="102447"/>
                </a:solidFill>
              </a:rPr>
              <a:t>Summary</a:t>
            </a:r>
          </a:p>
        </p:txBody>
      </p:sp>
      <p:sp>
        <p:nvSpPr>
          <p:cNvPr id="158723" name="Content Placeholder 4"/>
          <p:cNvSpPr>
            <a:spLocks noGrp="1" noChangeArrowheads="1"/>
          </p:cNvSpPr>
          <p:nvPr>
            <p:ph idx="1"/>
          </p:nvPr>
        </p:nvSpPr>
        <p:spPr>
          <a:xfrm>
            <a:off x="533400" y="1219200"/>
            <a:ext cx="8001000" cy="4724400"/>
          </a:xfrm>
        </p:spPr>
        <p:txBody>
          <a:bodyPr/>
          <a:lstStyle/>
          <a:p>
            <a:pPr>
              <a:lnSpc>
                <a:spcPct val="90000"/>
              </a:lnSpc>
            </a:pPr>
            <a:r>
              <a:rPr lang="en-US" altLang="en-US" dirty="0"/>
              <a:t>In this presentation, we discussed:</a:t>
            </a:r>
          </a:p>
          <a:p>
            <a:pPr lvl="1">
              <a:lnSpc>
                <a:spcPct val="90000"/>
              </a:lnSpc>
            </a:pPr>
            <a:endParaRPr lang="en-US" altLang="en-US" sz="800" dirty="0"/>
          </a:p>
          <a:p>
            <a:pPr lvl="1">
              <a:lnSpc>
                <a:spcPct val="90000"/>
              </a:lnSpc>
            </a:pPr>
            <a:r>
              <a:rPr lang="en-US" altLang="en-US" dirty="0"/>
              <a:t>Definition of a confined space.</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How to recognize difference between a confined space and permit-required confined space.</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Methods used to determine if/when hazards exists within confined space.</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Responsibilities for entrant, attendant and entry supervisor.</a:t>
            </a:r>
          </a:p>
          <a:p>
            <a:pPr lvl="1">
              <a:lnSpc>
                <a:spcPct val="90000"/>
              </a:lnSpc>
            </a:pPr>
            <a:endParaRPr lang="en-US" altLang="en-US" sz="800" dirty="0"/>
          </a:p>
          <a:p>
            <a:pPr lvl="1">
              <a:lnSpc>
                <a:spcPct val="90000"/>
              </a:lnSpc>
            </a:pPr>
            <a:endParaRPr lang="en-US" altLang="en-US" sz="800" dirty="0"/>
          </a:p>
          <a:p>
            <a:pPr lvl="1">
              <a:lnSpc>
                <a:spcPct val="90000"/>
              </a:lnSpc>
            </a:pPr>
            <a:r>
              <a:rPr lang="en-US" altLang="en-US" dirty="0"/>
              <a:t>Rescue and emergency services.</a:t>
            </a:r>
          </a:p>
          <a:p>
            <a:endParaRPr lang="en-US" altLang="en-US"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normAutofit lnSpcReduction="10000"/>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pic>
        <p:nvPicPr>
          <p:cNvPr id="3" name="Picture 2">
            <a:extLst>
              <a:ext uri="{FF2B5EF4-FFF2-40B4-BE49-F238E27FC236}">
                <a16:creationId xmlns:a16="http://schemas.microsoft.com/office/drawing/2014/main" id="{59E51875-C20C-9A0C-A788-EB3BDC335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2622176"/>
            <a:ext cx="4024032" cy="2299447"/>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09600" y="441325"/>
            <a:ext cx="7924800" cy="549275"/>
          </a:xfrm>
        </p:spPr>
        <p:txBody>
          <a:bodyPr/>
          <a:lstStyle/>
          <a:p>
            <a:r>
              <a:rPr lang="en-US" altLang="en-US" dirty="0"/>
              <a:t>Discussion </a:t>
            </a:r>
          </a:p>
        </p:txBody>
      </p:sp>
      <p:pic>
        <p:nvPicPr>
          <p:cNvPr id="1945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t="4507" b="5611"/>
          <a:stretch>
            <a:fillRect/>
          </a:stretch>
        </p:blipFill>
        <p:spPr>
          <a:xfrm>
            <a:off x="609600" y="1447800"/>
            <a:ext cx="7772400" cy="4343400"/>
          </a:xfrm>
        </p:spPr>
      </p:pic>
      <p:sp>
        <p:nvSpPr>
          <p:cNvPr id="2" name="Rectangle 1"/>
          <p:cNvSpPr/>
          <p:nvPr/>
        </p:nvSpPr>
        <p:spPr>
          <a:xfrm>
            <a:off x="3660775" y="5489575"/>
            <a:ext cx="1670050" cy="277813"/>
          </a:xfrm>
          <a:prstGeom prst="rect">
            <a:avLst/>
          </a:prstGeom>
        </p:spPr>
        <p:txBody>
          <a:bodyPr wrap="none">
            <a:spAutoFit/>
          </a:bodyPr>
          <a:lstStyle/>
          <a:p>
            <a:pPr>
              <a:defRPr/>
            </a:pPr>
            <a:r>
              <a:rPr lang="en-US" sz="1200" u="none" dirty="0">
                <a:latin typeface="+mj-lt"/>
              </a:rPr>
              <a:t>NCDOL Photo Library</a:t>
            </a:r>
          </a:p>
        </p:txBody>
      </p:sp>
    </p:spTree>
    <p:extLst>
      <p:ext uri="{BB962C8B-B14F-4D97-AF65-F5344CB8AC3E}">
        <p14:creationId xmlns:p14="http://schemas.microsoft.com/office/powerpoint/2010/main" val="25675591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441325"/>
            <a:ext cx="7924800" cy="549275"/>
          </a:xfrm>
        </p:spPr>
        <p:txBody>
          <a:bodyPr/>
          <a:lstStyle/>
          <a:p>
            <a:r>
              <a:rPr lang="en-US" altLang="en-US"/>
              <a:t>Definitions  </a:t>
            </a:r>
          </a:p>
        </p:txBody>
      </p:sp>
      <p:sp>
        <p:nvSpPr>
          <p:cNvPr id="21507" name="Content Placeholder 2"/>
          <p:cNvSpPr>
            <a:spLocks noGrp="1"/>
          </p:cNvSpPr>
          <p:nvPr>
            <p:ph idx="1"/>
          </p:nvPr>
        </p:nvSpPr>
        <p:spPr>
          <a:xfrm>
            <a:off x="533400" y="1219200"/>
            <a:ext cx="8001000" cy="4724400"/>
          </a:xfrm>
        </p:spPr>
        <p:txBody>
          <a:bodyPr/>
          <a:lstStyle/>
          <a:p>
            <a:r>
              <a:rPr lang="en-US" altLang="en-US" dirty="0"/>
              <a:t>Confined space</a:t>
            </a:r>
          </a:p>
          <a:p>
            <a:endParaRPr lang="en-US" altLang="en-US" sz="800" dirty="0"/>
          </a:p>
          <a:p>
            <a:pPr lvl="1"/>
            <a:r>
              <a:rPr lang="en-US" altLang="en-US" dirty="0"/>
              <a:t>A space that:</a:t>
            </a:r>
          </a:p>
          <a:p>
            <a:pPr lvl="2"/>
            <a:endParaRPr lang="en-US" altLang="en-US" sz="800" dirty="0"/>
          </a:p>
          <a:p>
            <a:pPr lvl="2"/>
            <a:r>
              <a:rPr lang="en-US" altLang="en-US" dirty="0"/>
              <a:t>Is large enough and so configured that an employee can bodily enter it;</a:t>
            </a:r>
          </a:p>
          <a:p>
            <a:pPr lvl="2"/>
            <a:endParaRPr lang="en-US" altLang="en-US" sz="800" dirty="0"/>
          </a:p>
          <a:p>
            <a:pPr lvl="2"/>
            <a:r>
              <a:rPr lang="en-US" altLang="en-US" dirty="0"/>
              <a:t>Has limited or restricted means for entry or exit, </a:t>
            </a:r>
            <a:r>
              <a:rPr lang="en-US" altLang="en-US" i="1" dirty="0"/>
              <a:t>and</a:t>
            </a:r>
          </a:p>
          <a:p>
            <a:pPr lvl="2"/>
            <a:endParaRPr lang="en-US" altLang="en-US" sz="800" dirty="0"/>
          </a:p>
          <a:p>
            <a:pPr lvl="2"/>
            <a:r>
              <a:rPr lang="en-US" altLang="en-US" dirty="0"/>
              <a:t>Is not designed for continuous occupancy.</a:t>
            </a:r>
          </a:p>
          <a:p>
            <a:pPr lvl="1"/>
            <a:endParaRPr lang="en-US" altLang="en-US" sz="800" dirty="0"/>
          </a:p>
          <a:p>
            <a:endParaRPr lang="en-US" altLang="en-US" sz="2000" dirty="0"/>
          </a:p>
          <a:p>
            <a:r>
              <a:rPr lang="en-US" altLang="en-US" dirty="0"/>
              <a:t>Confined spaces can present physical and atmospheric hazards that can be prevented if addressed prior to entering to perform work.</a:t>
            </a:r>
          </a:p>
        </p:txBody>
      </p:sp>
      <p:sp>
        <p:nvSpPr>
          <p:cNvPr id="21508" name="Content Placeholder 4"/>
          <p:cNvSpPr>
            <a:spLocks noGrp="1"/>
          </p:cNvSpPr>
          <p:nvPr>
            <p:ph sz="quarter" idx="10"/>
          </p:nvPr>
        </p:nvSpPr>
        <p:spPr>
          <a:xfrm>
            <a:off x="7315200" y="609600"/>
            <a:ext cx="1600200" cy="381000"/>
          </a:xfrm>
        </p:spPr>
        <p:txBody>
          <a:bodyPr/>
          <a:lstStyle/>
          <a:p>
            <a:r>
              <a:rPr lang="en-US" altLang="en-US" sz="1800"/>
              <a:t>1926.1202</a:t>
            </a:r>
          </a:p>
        </p:txBody>
      </p:sp>
      <p:pic>
        <p:nvPicPr>
          <p:cNvPr id="215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3938" y="1143000"/>
            <a:ext cx="115252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
          <p:cNvSpPr txBox="1">
            <a:spLocks noChangeArrowheads="1"/>
          </p:cNvSpPr>
          <p:nvPr/>
        </p:nvSpPr>
        <p:spPr bwMode="auto">
          <a:xfrm>
            <a:off x="7340600" y="2098675"/>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800" b="1" u="none" dirty="0" err="1">
                <a:latin typeface="Avenir Next LT Pro" panose="020B0504020202020204" pitchFamily="34" charset="0"/>
              </a:rPr>
              <a:t>NCDOL</a:t>
            </a:r>
            <a:r>
              <a:rPr lang="en-US" altLang="en-US" sz="800" b="1" u="none" dirty="0">
                <a:latin typeface="Avenir Next LT Pro" panose="020B0504020202020204" pitchFamily="34" charset="0"/>
              </a:rPr>
              <a:t> Photo Library</a:t>
            </a:r>
            <a:endParaRPr lang="en-US" altLang="en-US" sz="800" u="none" dirty="0"/>
          </a:p>
        </p:txBody>
      </p:sp>
    </p:spTree>
    <p:extLst>
      <p:ext uri="{BB962C8B-B14F-4D97-AF65-F5344CB8AC3E}">
        <p14:creationId xmlns:p14="http://schemas.microsoft.com/office/powerpoint/2010/main" val="3462034301"/>
      </p:ext>
    </p:extLst>
  </p:cSld>
  <p:clrMapOvr>
    <a:masterClrMapping/>
  </p:clrMapOvr>
  <p:transition/>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12</TotalTime>
  <Words>4771</Words>
  <Application>Microsoft Office PowerPoint</Application>
  <PresentationFormat>On-screen Show (4:3)</PresentationFormat>
  <Paragraphs>739</Paragraphs>
  <Slides>78</Slides>
  <Notes>78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Aptos</vt:lpstr>
      <vt:lpstr>Arial</vt:lpstr>
      <vt:lpstr>Avenir Next LT Pro</vt:lpstr>
      <vt:lpstr>Avenir Next LT Pro Demi</vt:lpstr>
      <vt:lpstr>Avenir Next LT Pro Light</vt:lpstr>
      <vt:lpstr>Symbol</vt:lpstr>
      <vt:lpstr>Wingdings</vt:lpstr>
      <vt:lpstr>Office Theme</vt:lpstr>
      <vt:lpstr>Confined Spaces in                            Construction</vt:lpstr>
      <vt:lpstr>Objectives</vt:lpstr>
      <vt:lpstr>Scope</vt:lpstr>
      <vt:lpstr>Test Question</vt:lpstr>
      <vt:lpstr>Enforcement</vt:lpstr>
      <vt:lpstr>Exceptions</vt:lpstr>
      <vt:lpstr>Exceptions</vt:lpstr>
      <vt:lpstr>Discussion </vt:lpstr>
      <vt:lpstr>Definitions  </vt:lpstr>
      <vt:lpstr>Definitions  </vt:lpstr>
      <vt:lpstr>Definitions</vt:lpstr>
      <vt:lpstr>Definitions</vt:lpstr>
      <vt:lpstr>Definitions</vt:lpstr>
      <vt:lpstr>Definitions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Confined Space Program</vt:lpstr>
      <vt:lpstr>Employer Equipment</vt:lpstr>
      <vt:lpstr>Evaluate Permit Spaces</vt:lpstr>
      <vt:lpstr>Attendant Responsibilities </vt:lpstr>
      <vt:lpstr>Attendant Responsibilities</vt:lpstr>
      <vt:lpstr>Responsibilities</vt:lpstr>
      <vt:lpstr>Procedures For Rescue</vt:lpstr>
      <vt:lpstr>Preparation</vt:lpstr>
      <vt:lpstr>Coordinate Entry Operations</vt:lpstr>
      <vt:lpstr>Flow Chart Coordination</vt:lpstr>
      <vt:lpstr>Closing Off or Canceling</vt:lpstr>
      <vt:lpstr>Review Entry Operations</vt:lpstr>
      <vt:lpstr>Permit Space Program</vt:lpstr>
      <vt:lpstr>Permitting Process</vt:lpstr>
      <vt:lpstr>Terminate Entry</vt:lpstr>
      <vt:lpstr>Canceled Permits</vt:lpstr>
      <vt:lpstr>Entry Permits</vt:lpstr>
      <vt:lpstr>Entry Permits</vt:lpstr>
      <vt:lpstr>Entry Permits</vt:lpstr>
      <vt:lpstr>Entry Permits</vt:lpstr>
      <vt:lpstr>Training</vt:lpstr>
      <vt:lpstr>Training</vt:lpstr>
      <vt:lpstr>Training</vt:lpstr>
      <vt:lpstr>Duties of Authorized Entrants</vt:lpstr>
      <vt:lpstr>Duties of Authorized Entrants</vt:lpstr>
      <vt:lpstr>Duties of Authorized Entrants</vt:lpstr>
      <vt:lpstr>Duties of Attendants</vt:lpstr>
      <vt:lpstr>Duties of Attendants</vt:lpstr>
      <vt:lpstr>Duties of Attendants</vt:lpstr>
      <vt:lpstr>Duties of Attendants</vt:lpstr>
      <vt:lpstr>Duties of Attendants</vt:lpstr>
      <vt:lpstr>Duties of Attendants</vt:lpstr>
      <vt:lpstr>Duties of Entry Supervisor</vt:lpstr>
      <vt:lpstr>Duties of Entry Supervisor</vt:lpstr>
      <vt:lpstr>Rescue &amp; Emergency Services</vt:lpstr>
      <vt:lpstr>Rescue &amp; Emergency Services</vt:lpstr>
      <vt:lpstr>Rescue &amp; Emergency Services</vt:lpstr>
      <vt:lpstr>Rescue &amp; Emergency Services</vt:lpstr>
      <vt:lpstr>Rescue &amp; Emergency Services</vt:lpstr>
      <vt:lpstr>Rescue &amp; Emergency Services</vt:lpstr>
      <vt:lpstr>Rescue &amp; Emergency Services</vt:lpstr>
      <vt:lpstr>Rescue &amp; Emergency Services</vt:lpstr>
      <vt:lpstr>Rescue &amp; Emergency Services</vt:lpstr>
      <vt:lpstr>Rescue &amp; Emergency Services</vt:lpstr>
      <vt:lpstr>Employee Participation</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3</cp:revision>
  <dcterms:created xsi:type="dcterms:W3CDTF">2025-06-17T12:32:10Z</dcterms:created>
  <dcterms:modified xsi:type="dcterms:W3CDTF">2026-04-01T18:45:15Z</dcterms:modified>
</cp:coreProperties>
</file>