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443" r:id="rId2"/>
    <p:sldId id="444" r:id="rId3"/>
    <p:sldId id="445" r:id="rId4"/>
    <p:sldId id="446" r:id="rId5"/>
    <p:sldId id="447" r:id="rId6"/>
    <p:sldId id="448" r:id="rId7"/>
    <p:sldId id="449" r:id="rId8"/>
    <p:sldId id="450" r:id="rId9"/>
    <p:sldId id="451" r:id="rId10"/>
    <p:sldId id="452" r:id="rId11"/>
    <p:sldId id="453" r:id="rId12"/>
    <p:sldId id="454" r:id="rId13"/>
    <p:sldId id="455" r:id="rId14"/>
    <p:sldId id="456" r:id="rId15"/>
    <p:sldId id="457" r:id="rId16"/>
    <p:sldId id="458" r:id="rId17"/>
    <p:sldId id="459" r:id="rId18"/>
    <p:sldId id="460" r:id="rId19"/>
    <p:sldId id="461" r:id="rId20"/>
    <p:sldId id="462" r:id="rId21"/>
    <p:sldId id="463" r:id="rId22"/>
    <p:sldId id="464" r:id="rId23"/>
    <p:sldId id="465" r:id="rId24"/>
    <p:sldId id="466" r:id="rId25"/>
    <p:sldId id="467" r:id="rId26"/>
    <p:sldId id="468" r:id="rId27"/>
    <p:sldId id="469" r:id="rId28"/>
    <p:sldId id="470" r:id="rId29"/>
    <p:sldId id="471" r:id="rId30"/>
    <p:sldId id="472" r:id="rId31"/>
    <p:sldId id="473" r:id="rId32"/>
    <p:sldId id="474" r:id="rId33"/>
    <p:sldId id="475" r:id="rId34"/>
    <p:sldId id="476" r:id="rId35"/>
    <p:sldId id="477" r:id="rId36"/>
    <p:sldId id="478" r:id="rId37"/>
    <p:sldId id="479" r:id="rId38"/>
    <p:sldId id="480" r:id="rId39"/>
    <p:sldId id="481" r:id="rId40"/>
    <p:sldId id="482" r:id="rId41"/>
    <p:sldId id="483" r:id="rId42"/>
    <p:sldId id="484" r:id="rId43"/>
    <p:sldId id="485" r:id="rId44"/>
    <p:sldId id="486" r:id="rId45"/>
    <p:sldId id="487" r:id="rId46"/>
    <p:sldId id="488" r:id="rId47"/>
    <p:sldId id="489" r:id="rId48"/>
    <p:sldId id="391"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0C62"/>
    <a:srgbClr val="2B0E62"/>
    <a:srgbClr val="FFFBFF"/>
    <a:srgbClr val="0074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3171" autoAdjust="0"/>
  </p:normalViewPr>
  <p:slideViewPr>
    <p:cSldViewPr snapToGrid="0">
      <p:cViewPr varScale="1">
        <p:scale>
          <a:sx n="62" d="100"/>
          <a:sy n="62" d="100"/>
        </p:scale>
        <p:origin x="1762" y="43"/>
      </p:cViewPr>
      <p:guideLst/>
    </p:cSldViewPr>
  </p:slideViewPr>
  <p:notesTextViewPr>
    <p:cViewPr>
      <p:scale>
        <a:sx n="1" d="1"/>
        <a:sy n="1" d="1"/>
      </p:scale>
      <p:origin x="0" y="0"/>
    </p:cViewPr>
  </p:notesTextViewPr>
  <p:notesViewPr>
    <p:cSldViewPr snapToGrid="0">
      <p:cViewPr varScale="1">
        <p:scale>
          <a:sx n="86" d="100"/>
          <a:sy n="86" d="100"/>
        </p:scale>
        <p:origin x="4166"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EC8EC1-E77F-19CF-CF25-6911A1070B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825C3A-554A-392E-A082-F021FE5B5F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8DF95D-A3C3-4480-8172-56CF1B3AFB86}" type="datetimeFigureOut">
              <a:rPr lang="en-US" smtClean="0"/>
              <a:t>6/24/2025</a:t>
            </a:fld>
            <a:endParaRPr lang="en-US"/>
          </a:p>
        </p:txBody>
      </p:sp>
      <p:sp>
        <p:nvSpPr>
          <p:cNvPr id="4" name="Footer Placeholder 3">
            <a:extLst>
              <a:ext uri="{FF2B5EF4-FFF2-40B4-BE49-F238E27FC236}">
                <a16:creationId xmlns:a16="http://schemas.microsoft.com/office/drawing/2014/main" id="{568CD11B-A496-1118-5503-B75C60610B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3B923E-AF13-A62C-318A-BB274BAF65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748DD6-383E-469A-BDF4-48A0E9F505E5}" type="slidenum">
              <a:rPr lang="en-US" smtClean="0"/>
              <a:t>‹#›</a:t>
            </a:fld>
            <a:endParaRPr lang="en-US"/>
          </a:p>
        </p:txBody>
      </p:sp>
    </p:spTree>
    <p:extLst>
      <p:ext uri="{BB962C8B-B14F-4D97-AF65-F5344CB8AC3E}">
        <p14:creationId xmlns:p14="http://schemas.microsoft.com/office/powerpoint/2010/main" val="176790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AF244-278D-4D90-87E2-1C6B081D7DB0}" type="datetimeFigureOut">
              <a:rPr lang="en-US" smtClean="0"/>
              <a:t>6/24/2025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7853E-902C-4E95-A8FD-67F57F357270}" type="slidenum">
              <a:rPr lang="en-US" smtClean="0"/>
              <a:t>‹#›</a:t>
            </a:fld>
            <a:endParaRPr lang="en-US"/>
          </a:p>
        </p:txBody>
      </p:sp>
    </p:spTree>
    <p:extLst>
      <p:ext uri="{BB962C8B-B14F-4D97-AF65-F5344CB8AC3E}">
        <p14:creationId xmlns:p14="http://schemas.microsoft.com/office/powerpoint/2010/main" val="806945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E3763647-D9A8-4B45-A1DB-1E928D9323C4}" type="slidenum">
              <a:rPr lang="en-US" altLang="en-US" sz="1000" u="none" smtClean="0"/>
              <a:pPr/>
              <a:t>1</a:t>
            </a:fld>
            <a:endParaRPr lang="en-US" altLang="en-US" sz="1000" u="none"/>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venir Next LT Pro Demi" panose="020B0704020202020204" pitchFamily="34" charset="0"/>
              </a:rPr>
              <a:t>Revised 6/16/25</a:t>
            </a:r>
          </a:p>
          <a:p>
            <a:endParaRPr lang="en-US" altLang="en-US" dirty="0">
              <a:latin typeface="Avenir Next LT Pro Demi" panose="020B0704020202020204" pitchFamily="34" charset="0"/>
            </a:endParaRPr>
          </a:p>
          <a:p>
            <a:r>
              <a:rPr lang="en-US" altLang="en-US" dirty="0">
                <a:latin typeface="Avenir Next LT Pro Demi" panose="020B0704020202020204" pitchFamily="34" charset="0"/>
              </a:rPr>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altLang="en-US" dirty="0">
              <a:latin typeface="Avenir Next LT Pro Demi" panose="020B0704020202020204" pitchFamily="34" charset="0"/>
            </a:endParaRPr>
          </a:p>
          <a:p>
            <a:r>
              <a:rPr lang="en-US" altLang="en-US" dirty="0">
                <a:latin typeface="Avenir Next LT Pro Demi" panose="020B0704020202020204" pitchFamily="34" charset="0"/>
              </a:rPr>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altLang="en-US" dirty="0">
              <a:latin typeface="Avenir Next LT Pro Demi" panose="020B0704020202020204" pitchFamily="34" charset="0"/>
            </a:endParaRPr>
          </a:p>
          <a:p>
            <a:r>
              <a:rPr lang="en-US" altLang="en-US" dirty="0">
                <a:latin typeface="Avenir Next LT Pro Demi" panose="020B0704020202020204" pitchFamily="34" charset="0"/>
              </a:rPr>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665428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2BD03453-B969-45CF-9516-632EDC25ED31}" type="slidenum">
              <a:rPr lang="en-US" altLang="en-US" sz="1000" u="none" smtClean="0"/>
              <a:pPr/>
              <a:t>10</a:t>
            </a:fld>
            <a:endParaRPr lang="en-US" altLang="en-US" sz="1000" u="none"/>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xfrm>
            <a:off x="309563" y="4389438"/>
            <a:ext cx="5718175" cy="415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cs typeface="Arial" panose="020B0604020202020204" pitchFamily="34" charset="0"/>
            </a:endParaRPr>
          </a:p>
        </p:txBody>
      </p:sp>
    </p:spTree>
    <p:extLst>
      <p:ext uri="{BB962C8B-B14F-4D97-AF65-F5344CB8AC3E}">
        <p14:creationId xmlns:p14="http://schemas.microsoft.com/office/powerpoint/2010/main" val="3609033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7623DFEC-FE36-4B42-91B1-E4C662B98C34}" type="slidenum">
              <a:rPr lang="en-US" altLang="en-US" sz="1000" u="none" smtClean="0"/>
              <a:pPr/>
              <a:t>11</a:t>
            </a:fld>
            <a:endParaRPr lang="en-US" altLang="en-US" sz="1000" u="none"/>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cs typeface="Arial" panose="020B0604020202020204" pitchFamily="34" charset="0"/>
            </a:endParaRPr>
          </a:p>
        </p:txBody>
      </p:sp>
    </p:spTree>
    <p:extLst>
      <p:ext uri="{BB962C8B-B14F-4D97-AF65-F5344CB8AC3E}">
        <p14:creationId xmlns:p14="http://schemas.microsoft.com/office/powerpoint/2010/main" val="3860229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15A2AF37-E357-424A-9E7B-67F5A040EB52}" type="slidenum">
              <a:rPr lang="en-US" altLang="en-US" sz="1000" u="none" smtClean="0"/>
              <a:pPr/>
              <a:t>12</a:t>
            </a:fld>
            <a:endParaRPr lang="en-US" altLang="en-US" sz="1000" u="none"/>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Tree>
    <p:extLst>
      <p:ext uri="{BB962C8B-B14F-4D97-AF65-F5344CB8AC3E}">
        <p14:creationId xmlns:p14="http://schemas.microsoft.com/office/powerpoint/2010/main" val="4127046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5DEC8BCD-0869-4B49-B21F-24129FD61520}" type="slidenum">
              <a:rPr lang="en-US" altLang="en-US" sz="1000" u="none" smtClean="0"/>
              <a:pPr/>
              <a:t>13</a:t>
            </a:fld>
            <a:endParaRPr lang="en-US" altLang="en-US" sz="1000" u="none"/>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904925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D0DF07D0-1EF2-4987-8744-A2AA0042BAFB}" type="slidenum">
              <a:rPr lang="en-US" altLang="en-US" sz="1000" u="none" smtClean="0"/>
              <a:pPr/>
              <a:t>14</a:t>
            </a:fld>
            <a:endParaRPr lang="en-US" altLang="en-US" sz="1000" u="none"/>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p:txBody>
      </p:sp>
    </p:spTree>
    <p:extLst>
      <p:ext uri="{BB962C8B-B14F-4D97-AF65-F5344CB8AC3E}">
        <p14:creationId xmlns:p14="http://schemas.microsoft.com/office/powerpoint/2010/main" val="70956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F3235D9D-C38E-4F07-99F1-559EAAD2E326}" type="slidenum">
              <a:rPr lang="en-US" altLang="en-US" sz="1000" u="none" smtClean="0"/>
              <a:pPr/>
              <a:t>15</a:t>
            </a:fld>
            <a:endParaRPr lang="en-US" altLang="en-US" sz="1000" u="none"/>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Tree>
    <p:extLst>
      <p:ext uri="{BB962C8B-B14F-4D97-AF65-F5344CB8AC3E}">
        <p14:creationId xmlns:p14="http://schemas.microsoft.com/office/powerpoint/2010/main" val="914679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6CA9586A-92B1-4A84-8182-697F2F5F2E9D}" type="slidenum">
              <a:rPr lang="en-US" altLang="en-US" sz="1000" u="none" smtClean="0"/>
              <a:pPr/>
              <a:t>16</a:t>
            </a:fld>
            <a:endParaRPr lang="en-US" altLang="en-US" sz="1000" u="none"/>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385763" y="4389438"/>
            <a:ext cx="5951537" cy="415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Tree>
    <p:extLst>
      <p:ext uri="{BB962C8B-B14F-4D97-AF65-F5344CB8AC3E}">
        <p14:creationId xmlns:p14="http://schemas.microsoft.com/office/powerpoint/2010/main" val="909992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AD6110C1-1740-4C2B-95C6-BF37228F1791}" type="slidenum">
              <a:rPr lang="en-US" altLang="en-US" sz="1000" u="none" smtClean="0"/>
              <a:pPr/>
              <a:t>17</a:t>
            </a:fld>
            <a:endParaRPr lang="en-US" altLang="en-US" sz="1000" u="none"/>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385763" y="4389438"/>
            <a:ext cx="6337300" cy="4440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Tree>
    <p:extLst>
      <p:ext uri="{BB962C8B-B14F-4D97-AF65-F5344CB8AC3E}">
        <p14:creationId xmlns:p14="http://schemas.microsoft.com/office/powerpoint/2010/main" val="2207468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B20982F9-C93D-4868-B1B8-36E3833893A7}" type="slidenum">
              <a:rPr lang="en-US" altLang="en-US" sz="1000" u="none" smtClean="0"/>
              <a:pPr/>
              <a:t>18</a:t>
            </a:fld>
            <a:endParaRPr lang="en-US" altLang="en-US" sz="1000" u="none"/>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309563" y="4389438"/>
            <a:ext cx="6335712" cy="415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20750" rtl="0" eaLnBrk="0" fontAlgn="base" latinLnBrk="0" hangingPunct="0">
              <a:lnSpc>
                <a:spcPct val="100000"/>
              </a:lnSpc>
              <a:spcBef>
                <a:spcPct val="30000"/>
              </a:spcBef>
              <a:spcAft>
                <a:spcPct val="0"/>
              </a:spcAft>
              <a:buClrTx/>
              <a:buSzTx/>
              <a:buFontTx/>
              <a:buNone/>
              <a:tabLst/>
              <a:defRPr/>
            </a:pPr>
            <a:endParaRPr lang="en-US" altLang="en-US" dirty="0"/>
          </a:p>
        </p:txBody>
      </p:sp>
    </p:spTree>
    <p:extLst>
      <p:ext uri="{BB962C8B-B14F-4D97-AF65-F5344CB8AC3E}">
        <p14:creationId xmlns:p14="http://schemas.microsoft.com/office/powerpoint/2010/main" val="2376946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01872BDC-4354-4EFA-BAD7-53A5177665F2}" type="slidenum">
              <a:rPr lang="en-US" altLang="en-US" sz="1000" u="none" smtClean="0"/>
              <a:pPr/>
              <a:t>19</a:t>
            </a:fld>
            <a:endParaRPr lang="en-US" altLang="en-US" sz="1000" u="none"/>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556121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6991E7B5-A96A-418B-A734-5B1DEBC92926}" type="slidenum">
              <a:rPr lang="en-US" altLang="en-US" sz="1000" u="none" smtClean="0"/>
              <a:pPr/>
              <a:t>2</a:t>
            </a:fld>
            <a:endParaRPr lang="en-US" altLang="en-US" sz="1000" u="none"/>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375572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294F7A7C-9627-4BA6-8E87-DF6F15F3356C}" type="slidenum">
              <a:rPr lang="en-US" altLang="en-US" sz="1000" u="none" smtClean="0"/>
              <a:pPr/>
              <a:t>20</a:t>
            </a:fld>
            <a:endParaRPr lang="en-US" altLang="en-US" sz="1000" u="none"/>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Tree>
    <p:extLst>
      <p:ext uri="{BB962C8B-B14F-4D97-AF65-F5344CB8AC3E}">
        <p14:creationId xmlns:p14="http://schemas.microsoft.com/office/powerpoint/2010/main" val="4208574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85A530CA-ECDA-4C45-8DE5-F626CE670AE8}" type="slidenum">
              <a:rPr lang="en-US" altLang="en-US" sz="1000" u="none" smtClean="0"/>
              <a:pPr/>
              <a:t>21</a:t>
            </a:fld>
            <a:endParaRPr lang="en-US" altLang="en-US" sz="1000" u="none"/>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Tree>
    <p:extLst>
      <p:ext uri="{BB962C8B-B14F-4D97-AF65-F5344CB8AC3E}">
        <p14:creationId xmlns:p14="http://schemas.microsoft.com/office/powerpoint/2010/main" val="1014132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FDED6E52-6676-4F8F-A0C1-721AF2FA22A9}" type="slidenum">
              <a:rPr lang="en-US" altLang="en-US" sz="1000" u="none" smtClean="0"/>
              <a:pPr/>
              <a:t>22</a:t>
            </a:fld>
            <a:endParaRPr lang="en-US" altLang="en-US" sz="1000" u="none"/>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Tree>
    <p:extLst>
      <p:ext uri="{BB962C8B-B14F-4D97-AF65-F5344CB8AC3E}">
        <p14:creationId xmlns:p14="http://schemas.microsoft.com/office/powerpoint/2010/main" val="2272169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EFFD908A-EE7A-4E36-A921-B1D4E9E21E50}" type="slidenum">
              <a:rPr lang="en-US" altLang="en-US" sz="1000" u="none" smtClean="0"/>
              <a:pPr/>
              <a:t>23</a:t>
            </a:fld>
            <a:endParaRPr lang="en-US" altLang="en-US" sz="1000" u="none"/>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Tree>
    <p:extLst>
      <p:ext uri="{BB962C8B-B14F-4D97-AF65-F5344CB8AC3E}">
        <p14:creationId xmlns:p14="http://schemas.microsoft.com/office/powerpoint/2010/main" val="2841634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CC72B089-62C0-4975-8FAF-BBF589BEF7F5}" type="slidenum">
              <a:rPr lang="en-US" altLang="en-US" sz="1000" u="none" smtClean="0"/>
              <a:pPr/>
              <a:t>24</a:t>
            </a:fld>
            <a:endParaRPr lang="en-US" altLang="en-US" sz="1000" u="none"/>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Tree>
    <p:extLst>
      <p:ext uri="{BB962C8B-B14F-4D97-AF65-F5344CB8AC3E}">
        <p14:creationId xmlns:p14="http://schemas.microsoft.com/office/powerpoint/2010/main" val="204150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C550756A-CE71-44C0-BD09-DBB7AFFE2894}" type="slidenum">
              <a:rPr lang="en-US" altLang="en-US" sz="1000" u="none" smtClean="0"/>
              <a:pPr/>
              <a:t>25</a:t>
            </a:fld>
            <a:endParaRPr lang="en-US" altLang="en-US" sz="1000" u="none"/>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309563" y="4389438"/>
            <a:ext cx="5718175" cy="415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anose="020B0604020202020204" pitchFamily="34" charset="0"/>
            </a:endParaRPr>
          </a:p>
        </p:txBody>
      </p:sp>
    </p:spTree>
    <p:extLst>
      <p:ext uri="{BB962C8B-B14F-4D97-AF65-F5344CB8AC3E}">
        <p14:creationId xmlns:p14="http://schemas.microsoft.com/office/powerpoint/2010/main" val="2362349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07FA73C4-E3A2-4667-A11A-2669B58980B6}" type="slidenum">
              <a:rPr lang="en-US" altLang="en-US" sz="1000" u="none" smtClean="0"/>
              <a:pPr/>
              <a:t>26</a:t>
            </a:fld>
            <a:endParaRPr lang="en-US" altLang="en-US" sz="1000" u="none"/>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286467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A3A30032-16B5-41B0-93B6-76AB3AFA55F4}" type="slidenum">
              <a:rPr lang="en-US" altLang="en-US" sz="1000" u="none" smtClean="0"/>
              <a:pPr/>
              <a:t>27</a:t>
            </a:fld>
            <a:endParaRPr lang="en-US" altLang="en-US" sz="1000" u="none"/>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anose="020B0604020202020204" pitchFamily="34" charset="0"/>
            </a:endParaRPr>
          </a:p>
        </p:txBody>
      </p:sp>
    </p:spTree>
    <p:extLst>
      <p:ext uri="{BB962C8B-B14F-4D97-AF65-F5344CB8AC3E}">
        <p14:creationId xmlns:p14="http://schemas.microsoft.com/office/powerpoint/2010/main" val="679457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01749002-3677-43C4-98ED-5F2EDD88F6E8}" type="slidenum">
              <a:rPr lang="en-US" altLang="en-US" sz="1000" u="none" smtClean="0"/>
              <a:pPr/>
              <a:t>28</a:t>
            </a:fld>
            <a:endParaRPr lang="en-US" altLang="en-US" sz="1000" u="none"/>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Tree>
    <p:extLst>
      <p:ext uri="{BB962C8B-B14F-4D97-AF65-F5344CB8AC3E}">
        <p14:creationId xmlns:p14="http://schemas.microsoft.com/office/powerpoint/2010/main" val="3678595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36EF8DC3-9E6F-4BD9-B8E9-C7B4BCB393A4}" type="slidenum">
              <a:rPr lang="en-US" altLang="en-US" sz="1000" u="none" smtClean="0"/>
              <a:pPr/>
              <a:t>29</a:t>
            </a:fld>
            <a:endParaRPr lang="en-US" altLang="en-US" sz="1000" u="none"/>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Tree>
    <p:extLst>
      <p:ext uri="{BB962C8B-B14F-4D97-AF65-F5344CB8AC3E}">
        <p14:creationId xmlns:p14="http://schemas.microsoft.com/office/powerpoint/2010/main" val="1059241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533E5D13-1C0B-418A-BC8C-9A5C036CB86E}" type="slidenum">
              <a:rPr lang="en-US" altLang="en-US" sz="1000" u="none" smtClean="0"/>
              <a:pPr/>
              <a:t>3</a:t>
            </a:fld>
            <a:endParaRPr lang="en-US" altLang="en-US" sz="1000" u="none"/>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p>
        </p:txBody>
      </p:sp>
    </p:spTree>
    <p:extLst>
      <p:ext uri="{BB962C8B-B14F-4D97-AF65-F5344CB8AC3E}">
        <p14:creationId xmlns:p14="http://schemas.microsoft.com/office/powerpoint/2010/main" val="3082326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CA8E4923-9AD7-4278-BE24-72D0CE0CA771}" type="slidenum">
              <a:rPr lang="en-US" altLang="en-US" sz="1000" u="none" smtClean="0"/>
              <a:pPr/>
              <a:t>30</a:t>
            </a:fld>
            <a:endParaRPr lang="en-US" altLang="en-US" sz="1000" u="none"/>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18420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F79B8561-985F-49CC-95FF-D92D40351F36}" type="slidenum">
              <a:rPr lang="en-US" altLang="en-US" sz="1000" u="none" smtClean="0"/>
              <a:pPr/>
              <a:t>31</a:t>
            </a:fld>
            <a:endParaRPr lang="en-US" altLang="en-US" sz="1000" u="none"/>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86869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B5C4445B-A26D-4B73-A2ED-62C3ADCC2440}" type="slidenum">
              <a:rPr lang="en-US" altLang="en-US" sz="1000" u="none" smtClean="0"/>
              <a:pPr/>
              <a:t>32</a:t>
            </a:fld>
            <a:endParaRPr lang="en-US" altLang="en-US" sz="1000" u="none"/>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064368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F3BD2263-85E1-47E0-8088-96434F1A83A3}" type="slidenum">
              <a:rPr lang="en-US" altLang="en-US" sz="1000" u="none" smtClean="0"/>
              <a:pPr/>
              <a:t>33</a:t>
            </a:fld>
            <a:endParaRPr lang="en-US" altLang="en-US" sz="1000" u="none"/>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000" kern="1200" dirty="0">
              <a:solidFill>
                <a:schemeClr val="tx1"/>
              </a:solidFill>
              <a:effectLst/>
              <a:ea typeface="+mn-ea"/>
              <a:cs typeface="+mn-cs"/>
            </a:endParaRPr>
          </a:p>
        </p:txBody>
      </p:sp>
    </p:spTree>
    <p:extLst>
      <p:ext uri="{BB962C8B-B14F-4D97-AF65-F5344CB8AC3E}">
        <p14:creationId xmlns:p14="http://schemas.microsoft.com/office/powerpoint/2010/main" val="3700400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BCE819E0-E33C-4D30-99FA-2DA2A568B4A4}" type="slidenum">
              <a:rPr lang="en-US" altLang="en-US" sz="1000" u="none" smtClean="0"/>
              <a:pPr/>
              <a:t>34</a:t>
            </a:fld>
            <a:endParaRPr lang="en-US" altLang="en-US" sz="1000" u="none"/>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30028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B518FFC2-A598-48CF-A7DB-1FA318860E84}" type="slidenum">
              <a:rPr lang="en-US" altLang="en-US" sz="1000" u="none" smtClean="0"/>
              <a:pPr/>
              <a:t>35</a:t>
            </a:fld>
            <a:endParaRPr lang="en-US" altLang="en-US" sz="1000" u="none"/>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739277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EFC4B147-870F-4F6F-A4F8-CA350337E708}" type="slidenum">
              <a:rPr lang="en-US" altLang="en-US" sz="1000" u="none" smtClean="0"/>
              <a:pPr/>
              <a:t>36</a:t>
            </a:fld>
            <a:endParaRPr lang="en-US" altLang="en-US" sz="1000" u="none"/>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p>
        </p:txBody>
      </p:sp>
    </p:spTree>
    <p:extLst>
      <p:ext uri="{BB962C8B-B14F-4D97-AF65-F5344CB8AC3E}">
        <p14:creationId xmlns:p14="http://schemas.microsoft.com/office/powerpoint/2010/main" val="153624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4A6576AD-1898-4D39-8A37-D7F938A84E80}" type="slidenum">
              <a:rPr lang="en-US" altLang="en-US" sz="1000" u="none" smtClean="0"/>
              <a:pPr/>
              <a:t>37</a:t>
            </a:fld>
            <a:endParaRPr lang="en-US" altLang="en-US" sz="1000" u="none"/>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9560421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endParaRPr lang="en-US" altLang="en-US" dirty="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EC8BA8AF-A406-4970-A861-6D56D716E9B0}" type="slidenum">
              <a:rPr lang="en-US" altLang="en-US" sz="1000" u="none" smtClean="0"/>
              <a:pPr/>
              <a:t>38</a:t>
            </a:fld>
            <a:endParaRPr lang="en-US" altLang="en-US" sz="1000" u="none"/>
          </a:p>
        </p:txBody>
      </p:sp>
    </p:spTree>
    <p:extLst>
      <p:ext uri="{BB962C8B-B14F-4D97-AF65-F5344CB8AC3E}">
        <p14:creationId xmlns:p14="http://schemas.microsoft.com/office/powerpoint/2010/main" val="19511027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9DF6D6FC-1CB8-4A9F-A1D3-9AFDD1BDC99F}" type="slidenum">
              <a:rPr lang="en-US" altLang="en-US" sz="1000" u="none" smtClean="0"/>
              <a:pPr/>
              <a:t>39</a:t>
            </a:fld>
            <a:endParaRPr lang="en-US" altLang="en-US" sz="1000" u="none"/>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9320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9828274A-C9ED-400E-9F3D-FD9C054299AB}" type="slidenum">
              <a:rPr lang="en-US" altLang="en-US" sz="1000" u="none" smtClean="0"/>
              <a:pPr/>
              <a:t>4</a:t>
            </a:fld>
            <a:endParaRPr lang="en-US" altLang="en-US" sz="1000" u="none"/>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193190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EE10873A-B2AA-4728-A63F-BA2AF2DFCA86}" type="slidenum">
              <a:rPr lang="en-US" altLang="en-US" sz="1000" u="none" smtClean="0"/>
              <a:pPr/>
              <a:t>40</a:t>
            </a:fld>
            <a:endParaRPr lang="en-US" altLang="en-US" sz="1000" u="none"/>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715940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CEA405ED-A597-4834-BA13-2BB5B9F1458E}" type="slidenum">
              <a:rPr lang="en-US" altLang="en-US" sz="1000" u="none" smtClean="0"/>
              <a:pPr/>
              <a:t>41</a:t>
            </a:fld>
            <a:endParaRPr lang="en-US" altLang="en-US" sz="1000" u="none"/>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652226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9C7B6B7A-8348-4754-8FB8-85A62A9EC0DA}" type="slidenum">
              <a:rPr lang="en-US" altLang="en-US" sz="1000" u="none" smtClean="0"/>
              <a:pPr/>
              <a:t>42</a:t>
            </a:fld>
            <a:endParaRPr lang="en-US" altLang="en-US" sz="1000" u="none"/>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816898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58766C48-5F9D-4A1A-B440-4087E16373B7}" type="slidenum">
              <a:rPr lang="en-US" altLang="en-US" sz="1000" u="none" smtClean="0"/>
              <a:pPr/>
              <a:t>43</a:t>
            </a:fld>
            <a:endParaRPr lang="en-US" altLang="en-US" sz="1000" u="none"/>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463550" y="4389438"/>
            <a:ext cx="5873750" cy="415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endParaRPr lang="en-US" altLang="en-US" dirty="0"/>
          </a:p>
          <a:p>
            <a:pPr eaLnBrk="1" hangingPunct="1"/>
            <a:endParaRPr lang="en-US" altLang="en-US" dirty="0"/>
          </a:p>
        </p:txBody>
      </p:sp>
    </p:spTree>
    <p:extLst>
      <p:ext uri="{BB962C8B-B14F-4D97-AF65-F5344CB8AC3E}">
        <p14:creationId xmlns:p14="http://schemas.microsoft.com/office/powerpoint/2010/main" val="26057415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92449127-AF5F-4CBB-9592-A780C9B9E8BE}" type="slidenum">
              <a:rPr lang="en-US" altLang="en-US" sz="1000" u="none" smtClean="0"/>
              <a:pPr/>
              <a:t>44</a:t>
            </a:fld>
            <a:endParaRPr lang="en-US" altLang="en-US" sz="1000" u="none"/>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463550" y="4389438"/>
            <a:ext cx="6105525" cy="415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0750" eaLnBrk="1" hangingPunct="1"/>
            <a:endParaRPr lang="en-US" altLang="en-US" dirty="0"/>
          </a:p>
        </p:txBody>
      </p:sp>
    </p:spTree>
    <p:extLst>
      <p:ext uri="{BB962C8B-B14F-4D97-AF65-F5344CB8AC3E}">
        <p14:creationId xmlns:p14="http://schemas.microsoft.com/office/powerpoint/2010/main" val="173220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66EEEA54-A043-4361-B9DC-68187AC2678C}" type="slidenum">
              <a:rPr lang="en-US" altLang="en-US" sz="1000" u="none" smtClean="0"/>
              <a:pPr/>
              <a:t>45</a:t>
            </a:fld>
            <a:endParaRPr lang="en-US" altLang="en-US" sz="1000" u="none"/>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385763" y="4389438"/>
            <a:ext cx="5641975" cy="415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eaLnBrk="1" hangingPunct="1">
              <a:spcBef>
                <a:spcPct val="0"/>
              </a:spcBef>
            </a:pPr>
            <a:endParaRPr lang="en-US" altLang="en-US" sz="900" dirty="0"/>
          </a:p>
        </p:txBody>
      </p:sp>
    </p:spTree>
    <p:extLst>
      <p:ext uri="{BB962C8B-B14F-4D97-AF65-F5344CB8AC3E}">
        <p14:creationId xmlns:p14="http://schemas.microsoft.com/office/powerpoint/2010/main" val="660387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45B3FDC3-5049-4EB7-96D8-D67BFB3E3827}" type="slidenum">
              <a:rPr lang="en-US" altLang="en-US" sz="1000" u="none" smtClean="0"/>
              <a:pPr/>
              <a:t>46</a:t>
            </a:fld>
            <a:endParaRPr lang="en-US" altLang="en-US" sz="1000" u="none"/>
          </a:p>
        </p:txBody>
      </p:sp>
      <p:sp>
        <p:nvSpPr>
          <p:cNvPr id="100355" name="Rectangle 2"/>
          <p:cNvSpPr>
            <a:spLocks noGrp="1" noRot="1" noChangeAspect="1" noChangeArrowheads="1" noTextEdit="1"/>
          </p:cNvSpPr>
          <p:nvPr>
            <p:ph type="sldImg"/>
          </p:nvPr>
        </p:nvSpPr>
        <p:spPr>
          <a:xfrm>
            <a:off x="1168400" y="695325"/>
            <a:ext cx="4618038" cy="3462338"/>
          </a:xfrm>
          <a:ln/>
        </p:spPr>
      </p:sp>
      <p:sp>
        <p:nvSpPr>
          <p:cNvPr id="100356" name="Rectangle 3"/>
          <p:cNvSpPr>
            <a:spLocks noGrp="1" noChangeArrowheads="1"/>
          </p:cNvSpPr>
          <p:nvPr>
            <p:ph type="body" idx="1"/>
          </p:nvPr>
        </p:nvSpPr>
        <p:spPr>
          <a:xfrm>
            <a:off x="927100" y="4389438"/>
            <a:ext cx="510063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7" tIns="46434" rIns="92867" bIns="46434"/>
          <a:lstStyle/>
          <a:p>
            <a:pPr eaLnBrk="1" hangingPunct="1"/>
            <a:endParaRPr lang="en-US" altLang="en-US" dirty="0">
              <a:cs typeface="Arial" panose="020B0604020202020204" pitchFamily="34" charset="0"/>
            </a:endParaRPr>
          </a:p>
        </p:txBody>
      </p:sp>
    </p:spTree>
    <p:extLst>
      <p:ext uri="{BB962C8B-B14F-4D97-AF65-F5344CB8AC3E}">
        <p14:creationId xmlns:p14="http://schemas.microsoft.com/office/powerpoint/2010/main" val="31235781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61E6F95C-967C-4CCA-B554-BC7D00A4D5F2}" type="slidenum">
              <a:rPr lang="en-US" altLang="en-US" sz="1000" u="none" smtClean="0"/>
              <a:pPr/>
              <a:t>47</a:t>
            </a:fld>
            <a:endParaRPr lang="en-US" altLang="en-US" sz="1000" u="none"/>
          </a:p>
        </p:txBody>
      </p:sp>
      <p:sp>
        <p:nvSpPr>
          <p:cNvPr id="102403" name="Rectangle 5"/>
          <p:cNvSpPr txBox="1">
            <a:spLocks noGrp="1" noChangeArrowheads="1"/>
          </p:cNvSpPr>
          <p:nvPr/>
        </p:nvSpPr>
        <p:spPr bwMode="auto">
          <a:xfrm>
            <a:off x="3941763" y="877887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578" tIns="0" rIns="19578" bIns="0" anchor="b"/>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pPr algn="r"/>
            <a:fld id="{8CD83A20-24D5-477F-BFAA-EBA1A8AFB8FD}" type="slidenum">
              <a:rPr lang="en-US" altLang="en-US" sz="1000" i="1" u="none"/>
              <a:pPr algn="r"/>
              <a:t>47</a:t>
            </a:fld>
            <a:endParaRPr lang="en-US" altLang="en-US" sz="1000" i="1" u="none"/>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Tree>
    <p:extLst>
      <p:ext uri="{BB962C8B-B14F-4D97-AF65-F5344CB8AC3E}">
        <p14:creationId xmlns:p14="http://schemas.microsoft.com/office/powerpoint/2010/main" val="25977469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41">
              <a:defRPr sz="3700" u="sng">
                <a:solidFill>
                  <a:schemeClr val="tx1"/>
                </a:solidFill>
                <a:latin typeface="Times New Roman" panose="02020603050405020304" pitchFamily="18" charset="0"/>
              </a:defRPr>
            </a:lvl1pPr>
            <a:lvl2pPr marL="760632" indent="-292551" defTabSz="954041">
              <a:defRPr sz="3700" u="sng">
                <a:solidFill>
                  <a:schemeClr val="tx1"/>
                </a:solidFill>
                <a:latin typeface="Times New Roman" panose="02020603050405020304" pitchFamily="18" charset="0"/>
              </a:defRPr>
            </a:lvl2pPr>
            <a:lvl3pPr marL="1170203" indent="-234041" defTabSz="954041">
              <a:defRPr sz="3700" u="sng">
                <a:solidFill>
                  <a:schemeClr val="tx1"/>
                </a:solidFill>
                <a:latin typeface="Times New Roman" panose="02020603050405020304" pitchFamily="18" charset="0"/>
              </a:defRPr>
            </a:lvl3pPr>
            <a:lvl4pPr marL="1638285" indent="-234041" defTabSz="954041">
              <a:defRPr sz="3700" u="sng">
                <a:solidFill>
                  <a:schemeClr val="tx1"/>
                </a:solidFill>
                <a:latin typeface="Times New Roman" panose="02020603050405020304" pitchFamily="18" charset="0"/>
              </a:defRPr>
            </a:lvl4pPr>
            <a:lvl5pPr marL="2106366" indent="-234041" defTabSz="954041">
              <a:defRPr sz="3700" u="sng">
                <a:solidFill>
                  <a:schemeClr val="tx1"/>
                </a:solidFill>
                <a:latin typeface="Times New Roman" panose="02020603050405020304" pitchFamily="18" charset="0"/>
              </a:defRPr>
            </a:lvl5pPr>
            <a:lvl6pPr marL="2574447" indent="-234041" defTabSz="954041" eaLnBrk="0" fontAlgn="base" hangingPunct="0">
              <a:spcBef>
                <a:spcPct val="0"/>
              </a:spcBef>
              <a:spcAft>
                <a:spcPct val="0"/>
              </a:spcAft>
              <a:defRPr sz="3700" u="sng">
                <a:solidFill>
                  <a:schemeClr val="tx1"/>
                </a:solidFill>
                <a:latin typeface="Times New Roman" panose="02020603050405020304" pitchFamily="18" charset="0"/>
              </a:defRPr>
            </a:lvl6pPr>
            <a:lvl7pPr marL="3042529" indent="-234041" defTabSz="954041" eaLnBrk="0" fontAlgn="base" hangingPunct="0">
              <a:spcBef>
                <a:spcPct val="0"/>
              </a:spcBef>
              <a:spcAft>
                <a:spcPct val="0"/>
              </a:spcAft>
              <a:defRPr sz="3700" u="sng">
                <a:solidFill>
                  <a:schemeClr val="tx1"/>
                </a:solidFill>
                <a:latin typeface="Times New Roman" panose="02020603050405020304" pitchFamily="18" charset="0"/>
              </a:defRPr>
            </a:lvl7pPr>
            <a:lvl8pPr marL="3510610" indent="-234041" defTabSz="954041" eaLnBrk="0" fontAlgn="base" hangingPunct="0">
              <a:spcBef>
                <a:spcPct val="0"/>
              </a:spcBef>
              <a:spcAft>
                <a:spcPct val="0"/>
              </a:spcAft>
              <a:defRPr sz="3700" u="sng">
                <a:solidFill>
                  <a:schemeClr val="tx1"/>
                </a:solidFill>
                <a:latin typeface="Times New Roman" panose="02020603050405020304" pitchFamily="18" charset="0"/>
              </a:defRPr>
            </a:lvl8pPr>
            <a:lvl9pPr marL="3978692" indent="-234041" defTabSz="954041" eaLnBrk="0" fontAlgn="base" hangingPunct="0">
              <a:spcBef>
                <a:spcPct val="0"/>
              </a:spcBef>
              <a:spcAft>
                <a:spcPct val="0"/>
              </a:spcAft>
              <a:defRPr sz="3700" u="sng">
                <a:solidFill>
                  <a:schemeClr val="tx1"/>
                </a:solidFill>
                <a:latin typeface="Times New Roman" panose="02020603050405020304" pitchFamily="18" charset="0"/>
              </a:defRPr>
            </a:lvl9pPr>
          </a:lstStyle>
          <a:p>
            <a:fld id="{2F3C2436-C4E8-4546-A4FE-45BE9A2A79F2}" type="slidenum">
              <a:rPr lang="en-US" altLang="en-US" sz="1000" u="none"/>
              <a:pPr/>
              <a:t>48</a:t>
            </a:fld>
            <a:endParaRPr lang="en-US" altLang="en-US" sz="1000" u="none"/>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106739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6D5FB32A-2C85-49C0-9BA7-081A9C33F515}" type="slidenum">
              <a:rPr lang="en-US" altLang="en-US" sz="1000" u="none" smtClean="0"/>
              <a:pPr/>
              <a:t>5</a:t>
            </a:fld>
            <a:endParaRPr lang="en-US" altLang="en-US" sz="1000" u="none"/>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p>
        </p:txBody>
      </p:sp>
    </p:spTree>
    <p:extLst>
      <p:ext uri="{BB962C8B-B14F-4D97-AF65-F5344CB8AC3E}">
        <p14:creationId xmlns:p14="http://schemas.microsoft.com/office/powerpoint/2010/main" val="3059693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2FFAE49C-8FEA-44C5-8D7D-1008B5F4684F}" type="slidenum">
              <a:rPr lang="en-US" altLang="en-US" sz="1000" u="none" smtClean="0"/>
              <a:pPr/>
              <a:t>6</a:t>
            </a:fld>
            <a:endParaRPr lang="en-US" altLang="en-US" sz="1000" u="none"/>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pPr eaLnBrk="1" hangingPunct="1"/>
            <a:endParaRPr lang="en-US" altLang="en-US" dirty="0"/>
          </a:p>
        </p:txBody>
      </p:sp>
    </p:spTree>
    <p:extLst>
      <p:ext uri="{BB962C8B-B14F-4D97-AF65-F5344CB8AC3E}">
        <p14:creationId xmlns:p14="http://schemas.microsoft.com/office/powerpoint/2010/main" val="3362009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45B8D95B-967A-44EF-9554-B6BB774CAD0C}" type="slidenum">
              <a:rPr lang="en-US" altLang="en-US" sz="1000" u="none" smtClean="0"/>
              <a:pPr/>
              <a:t>7</a:t>
            </a:fld>
            <a:endParaRPr lang="en-US" altLang="en-US" sz="1000" u="none"/>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Tree>
    <p:extLst>
      <p:ext uri="{BB962C8B-B14F-4D97-AF65-F5344CB8AC3E}">
        <p14:creationId xmlns:p14="http://schemas.microsoft.com/office/powerpoint/2010/main" val="391346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CDD086B0-CDE4-46A7-908E-FE0860B025C2}" type="slidenum">
              <a:rPr lang="en-US" altLang="en-US" sz="1000" u="none" smtClean="0"/>
              <a:pPr/>
              <a:t>8</a:t>
            </a:fld>
            <a:endParaRPr lang="en-US" altLang="en-US" sz="1000" u="none"/>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787899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3600" u="sng">
                <a:solidFill>
                  <a:schemeClr val="tx1"/>
                </a:solidFill>
                <a:latin typeface="Times New Roman" panose="02020603050405020304" pitchFamily="18" charset="0"/>
              </a:defRPr>
            </a:lvl1pPr>
            <a:lvl2pPr marL="749300" indent="-287338" defTabSz="939800">
              <a:defRPr sz="3600" u="sng">
                <a:solidFill>
                  <a:schemeClr val="tx1"/>
                </a:solidFill>
                <a:latin typeface="Times New Roman" panose="02020603050405020304" pitchFamily="18" charset="0"/>
              </a:defRPr>
            </a:lvl2pPr>
            <a:lvl3pPr marL="1152525" indent="-230188" defTabSz="939800">
              <a:defRPr sz="3600" u="sng">
                <a:solidFill>
                  <a:schemeClr val="tx1"/>
                </a:solidFill>
                <a:latin typeface="Times New Roman" panose="02020603050405020304" pitchFamily="18" charset="0"/>
              </a:defRPr>
            </a:lvl3pPr>
            <a:lvl4pPr marL="1612900" indent="-230188" defTabSz="939800">
              <a:defRPr sz="3600" u="sng">
                <a:solidFill>
                  <a:schemeClr val="tx1"/>
                </a:solidFill>
                <a:latin typeface="Times New Roman" panose="02020603050405020304" pitchFamily="18" charset="0"/>
              </a:defRPr>
            </a:lvl4pPr>
            <a:lvl5pPr marL="2074863" indent="-230188" defTabSz="939800">
              <a:defRPr sz="3600" u="sng">
                <a:solidFill>
                  <a:schemeClr val="tx1"/>
                </a:solidFill>
                <a:latin typeface="Times New Roman" panose="02020603050405020304" pitchFamily="18" charset="0"/>
              </a:defRPr>
            </a:lvl5pPr>
            <a:lvl6pPr marL="2532063" indent="-230188" defTabSz="939800" eaLnBrk="0" fontAlgn="base" hangingPunct="0">
              <a:spcBef>
                <a:spcPct val="0"/>
              </a:spcBef>
              <a:spcAft>
                <a:spcPct val="0"/>
              </a:spcAft>
              <a:defRPr sz="3600" u="sng">
                <a:solidFill>
                  <a:schemeClr val="tx1"/>
                </a:solidFill>
                <a:latin typeface="Times New Roman" panose="02020603050405020304" pitchFamily="18" charset="0"/>
              </a:defRPr>
            </a:lvl6pPr>
            <a:lvl7pPr marL="2989263" indent="-230188" defTabSz="939800" eaLnBrk="0" fontAlgn="base" hangingPunct="0">
              <a:spcBef>
                <a:spcPct val="0"/>
              </a:spcBef>
              <a:spcAft>
                <a:spcPct val="0"/>
              </a:spcAft>
              <a:defRPr sz="3600" u="sng">
                <a:solidFill>
                  <a:schemeClr val="tx1"/>
                </a:solidFill>
                <a:latin typeface="Times New Roman" panose="02020603050405020304" pitchFamily="18" charset="0"/>
              </a:defRPr>
            </a:lvl7pPr>
            <a:lvl8pPr marL="3446463" indent="-230188" defTabSz="939800" eaLnBrk="0" fontAlgn="base" hangingPunct="0">
              <a:spcBef>
                <a:spcPct val="0"/>
              </a:spcBef>
              <a:spcAft>
                <a:spcPct val="0"/>
              </a:spcAft>
              <a:defRPr sz="3600" u="sng">
                <a:solidFill>
                  <a:schemeClr val="tx1"/>
                </a:solidFill>
                <a:latin typeface="Times New Roman" panose="02020603050405020304" pitchFamily="18" charset="0"/>
              </a:defRPr>
            </a:lvl8pPr>
            <a:lvl9pPr marL="3903663" indent="-230188" defTabSz="939800" eaLnBrk="0" fontAlgn="base" hangingPunct="0">
              <a:spcBef>
                <a:spcPct val="0"/>
              </a:spcBef>
              <a:spcAft>
                <a:spcPct val="0"/>
              </a:spcAft>
              <a:defRPr sz="3600" u="sng">
                <a:solidFill>
                  <a:schemeClr val="tx1"/>
                </a:solidFill>
                <a:latin typeface="Times New Roman" panose="02020603050405020304" pitchFamily="18" charset="0"/>
              </a:defRPr>
            </a:lvl9pPr>
          </a:lstStyle>
          <a:p>
            <a:fld id="{0E513380-05FC-4ACE-8D5C-BDBDA40476CC}" type="slidenum">
              <a:rPr lang="en-US" altLang="en-US" sz="1000" u="none" smtClean="0"/>
              <a:pPr/>
              <a:t>9</a:t>
            </a:fld>
            <a:endParaRPr lang="en-US" altLang="en-US" sz="1000" u="none"/>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0750" eaLnBrk="1" hangingPunct="1"/>
            <a:endParaRPr lang="en-US" altLang="en-US" dirty="0"/>
          </a:p>
        </p:txBody>
      </p:sp>
    </p:spTree>
    <p:extLst>
      <p:ext uri="{BB962C8B-B14F-4D97-AF65-F5344CB8AC3E}">
        <p14:creationId xmlns:p14="http://schemas.microsoft.com/office/powerpoint/2010/main" val="786105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F8D3-6444-74EE-9A09-04726976FC18}"/>
              </a:ext>
            </a:extLst>
          </p:cNvPr>
          <p:cNvSpPr>
            <a:spLocks noGrp="1"/>
          </p:cNvSpPr>
          <p:nvPr>
            <p:ph type="ctrTitle"/>
          </p:nvPr>
        </p:nvSpPr>
        <p:spPr>
          <a:xfrm>
            <a:off x="1143000" y="1284193"/>
            <a:ext cx="6858000" cy="2225769"/>
          </a:xfrm>
        </p:spPr>
        <p:txBody>
          <a:bodyPr anchor="b"/>
          <a:lstStyle>
            <a:lvl1pPr algn="ctr">
              <a:defRPr sz="4500" b="1">
                <a:solidFill>
                  <a:schemeClr val="accent1"/>
                </a:solidFill>
                <a:latin typeface="Avenir Next LT Pro Demi" panose="020B07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51CF3CC-AC80-C645-8B6A-A6B813E117B4}"/>
              </a:ext>
            </a:extLst>
          </p:cNvPr>
          <p:cNvSpPr>
            <a:spLocks noGrp="1"/>
          </p:cNvSpPr>
          <p:nvPr>
            <p:ph type="subTitle" idx="1"/>
          </p:nvPr>
        </p:nvSpPr>
        <p:spPr>
          <a:xfrm>
            <a:off x="1143000" y="3602038"/>
            <a:ext cx="6858000" cy="1655762"/>
          </a:xfrm>
        </p:spPr>
        <p:txBody>
          <a:bodyPr>
            <a:normAutofit/>
          </a:bodyPr>
          <a:lstStyle>
            <a:lvl1pPr marL="0" indent="0" algn="ctr">
              <a:buNone/>
              <a:defRPr sz="24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F1FE64B-7FFD-315B-2008-67D8D77455C8}"/>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5" name="Footer Placeholder 4">
            <a:extLst>
              <a:ext uri="{FF2B5EF4-FFF2-40B4-BE49-F238E27FC236}">
                <a16:creationId xmlns:a16="http://schemas.microsoft.com/office/drawing/2014/main" id="{B9ADF4E3-3248-1647-8715-C70639E9BFE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5F911F-E6D7-7F52-6D88-02142AD8322D}"/>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
        <p:nvSpPr>
          <p:cNvPr id="7" name="Rectangle 4">
            <a:extLst>
              <a:ext uri="{FF2B5EF4-FFF2-40B4-BE49-F238E27FC236}">
                <a16:creationId xmlns:a16="http://schemas.microsoft.com/office/drawing/2014/main" id="{DD2C8904-B17A-7541-6E11-B0E6E5B2A3CA}"/>
              </a:ext>
            </a:extLst>
          </p:cNvPr>
          <p:cNvSpPr>
            <a:spLocks noChangeArrowheads="1"/>
          </p:cNvSpPr>
          <p:nvPr userDrawn="1"/>
        </p:nvSpPr>
        <p:spPr bwMode="auto">
          <a:xfrm>
            <a:off x="685800" y="5561446"/>
            <a:ext cx="8077200" cy="33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550" tIns="41275" rIns="82550" bIns="41275" anchor="ct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nSpc>
                <a:spcPct val="110000"/>
              </a:lnSpc>
              <a:spcBef>
                <a:spcPct val="10000"/>
              </a:spcBef>
              <a:spcAft>
                <a:spcPct val="10000"/>
              </a:spcAft>
              <a:buClr>
                <a:srgbClr val="A50021"/>
              </a:buClr>
              <a:buSzPct val="90000"/>
              <a:buFont typeface="Wingdings" panose="05000000000000000000" pitchFamily="2" charset="2"/>
              <a:buNone/>
            </a:pPr>
            <a:r>
              <a:rPr lang="en-US" altLang="en-US" sz="1600" b="1" u="none" dirty="0">
                <a:solidFill>
                  <a:schemeClr val="accent1"/>
                </a:solidFill>
                <a:latin typeface="Avenir Next LT Pro Light" panose="020B0304020202020204" pitchFamily="34" charset="0"/>
              </a:rPr>
              <a:t>Presented by</a:t>
            </a:r>
            <a:r>
              <a:rPr lang="en-US" altLang="en-US" sz="1600" u="none" dirty="0">
                <a:solidFill>
                  <a:schemeClr val="accent1"/>
                </a:solidFill>
                <a:latin typeface="Avenir Next LT Pro Light" panose="020B0304020202020204" pitchFamily="34" charset="0"/>
              </a:rPr>
              <a:t>:</a:t>
            </a:r>
          </a:p>
        </p:txBody>
      </p:sp>
    </p:spTree>
    <p:extLst>
      <p:ext uri="{BB962C8B-B14F-4D97-AF65-F5344CB8AC3E}">
        <p14:creationId xmlns:p14="http://schemas.microsoft.com/office/powerpoint/2010/main" val="2526681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5FF91-2747-1FB6-C081-C57B8B3488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4121F5-09C1-AAB7-EF55-B44846E1DD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EFE2C-5131-A5F1-50DE-6E8A726A38EC}"/>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5" name="Footer Placeholder 4">
            <a:extLst>
              <a:ext uri="{FF2B5EF4-FFF2-40B4-BE49-F238E27FC236}">
                <a16:creationId xmlns:a16="http://schemas.microsoft.com/office/drawing/2014/main" id="{FF53D48F-6378-E27B-04A2-D2878F7F10E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964D17-AA0B-B27A-A094-574AF12D40A4}"/>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487625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BFD853-1EB5-FD6B-D881-B3583C5CDDD8}"/>
              </a:ext>
            </a:extLst>
          </p:cNvPr>
          <p:cNvSpPr>
            <a:spLocks noGrp="1"/>
          </p:cNvSpPr>
          <p:nvPr>
            <p:ph type="title" orient="vert"/>
          </p:nvPr>
        </p:nvSpPr>
        <p:spPr>
          <a:xfrm>
            <a:off x="6543675" y="1223681"/>
            <a:ext cx="1971675" cy="475353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8CD302D-F236-2961-5383-C4F6860C74B5}"/>
              </a:ext>
            </a:extLst>
          </p:cNvPr>
          <p:cNvSpPr>
            <a:spLocks noGrp="1"/>
          </p:cNvSpPr>
          <p:nvPr>
            <p:ph type="body" orient="vert" idx="1"/>
          </p:nvPr>
        </p:nvSpPr>
        <p:spPr>
          <a:xfrm>
            <a:off x="628650" y="1223681"/>
            <a:ext cx="5800725" cy="4753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23135-B24A-1429-049A-9A8BDF116896}"/>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5" name="Footer Placeholder 4">
            <a:extLst>
              <a:ext uri="{FF2B5EF4-FFF2-40B4-BE49-F238E27FC236}">
                <a16:creationId xmlns:a16="http://schemas.microsoft.com/office/drawing/2014/main" id="{E98CBCEB-E16E-64C0-5AB6-307D36E6219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4EBD1D-AF81-5928-A43B-72CBB34D7FAB}"/>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3118391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6898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10122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458200" cy="549275"/>
          </a:xfrm>
        </p:spPr>
        <p:txBody>
          <a:bodyPr/>
          <a:lstStyle/>
          <a:p>
            <a:r>
              <a:rPr lang="en-US"/>
              <a:t>Click to edit Master title style</a:t>
            </a:r>
          </a:p>
        </p:txBody>
      </p:sp>
      <p:sp>
        <p:nvSpPr>
          <p:cNvPr id="3" name="Text Placeholder 2"/>
          <p:cNvSpPr>
            <a:spLocks noGrp="1"/>
          </p:cNvSpPr>
          <p:nvPr>
            <p:ph type="body" sz="half" idx="1"/>
          </p:nvPr>
        </p:nvSpPr>
        <p:spPr>
          <a:xfrm>
            <a:off x="4572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954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337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31711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379"/>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103652348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BE045-A4F0-68FF-2482-119AE7F5ADD6}"/>
              </a:ext>
            </a:extLst>
          </p:cNvPr>
          <p:cNvSpPr>
            <a:spLocks noGrp="1"/>
          </p:cNvSpPr>
          <p:nvPr>
            <p:ph type="title"/>
          </p:nvPr>
        </p:nvSpPr>
        <p:spPr/>
        <p:txBody>
          <a:bodyPr/>
          <a:lstStyle>
            <a:lvl1pPr>
              <a:defRPr b="1">
                <a:solidFill>
                  <a:schemeClr val="accent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BB38F74-DC81-5D7F-9AC0-39A29CAA25DF}"/>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5" name="Footer Placeholder 4">
            <a:extLst>
              <a:ext uri="{FF2B5EF4-FFF2-40B4-BE49-F238E27FC236}">
                <a16:creationId xmlns:a16="http://schemas.microsoft.com/office/drawing/2014/main" id="{FA390DD9-672E-488B-51A3-027EFEE7AB5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94825D-DF6C-4BDB-6835-9F362BF98289}"/>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
        <p:nvSpPr>
          <p:cNvPr id="9" name="Text Placeholder 2">
            <a:extLst>
              <a:ext uri="{FF2B5EF4-FFF2-40B4-BE49-F238E27FC236}">
                <a16:creationId xmlns:a16="http://schemas.microsoft.com/office/drawing/2014/main" id="{3CEE2EDA-13E9-F6B4-98FF-F7B6ECB47A51}"/>
              </a:ext>
            </a:extLst>
          </p:cNvPr>
          <p:cNvSpPr>
            <a:spLocks noGrp="1"/>
          </p:cNvSpPr>
          <p:nvPr>
            <p:ph idx="1"/>
          </p:nvPr>
        </p:nvSpPr>
        <p:spPr>
          <a:xfrm>
            <a:off x="628650" y="1333787"/>
            <a:ext cx="7886700" cy="46703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 Placeholder 10">
            <a:extLst>
              <a:ext uri="{FF2B5EF4-FFF2-40B4-BE49-F238E27FC236}">
                <a16:creationId xmlns:a16="http://schemas.microsoft.com/office/drawing/2014/main" id="{AEBD02D5-02AC-BC9E-2B65-4F435DDDC6CE}"/>
              </a:ext>
            </a:extLst>
          </p:cNvPr>
          <p:cNvSpPr>
            <a:spLocks noGrp="1"/>
          </p:cNvSpPr>
          <p:nvPr>
            <p:ph type="body" sz="quarter" idx="13" hasCustomPrompt="1"/>
          </p:nvPr>
        </p:nvSpPr>
        <p:spPr>
          <a:xfrm>
            <a:off x="6886575" y="765175"/>
            <a:ext cx="1628775" cy="365125"/>
          </a:xfrm>
        </p:spPr>
        <p:txBody>
          <a:bodyPr>
            <a:normAutofit/>
          </a:bodyPr>
          <a:lstStyle>
            <a:lvl1pPr marL="0" indent="0" algn="r">
              <a:buNone/>
              <a:defRPr sz="1400">
                <a:latin typeface="Avenir Next LT Pro Light" panose="020B0304020202020204" pitchFamily="34" charset="0"/>
              </a:defRPr>
            </a:lvl1pPr>
          </a:lstStyle>
          <a:p>
            <a:pPr lvl="0"/>
            <a:r>
              <a:rPr lang="en-US" dirty="0"/>
              <a:t>Standard #</a:t>
            </a:r>
          </a:p>
        </p:txBody>
      </p:sp>
    </p:spTree>
    <p:extLst>
      <p:ext uri="{BB962C8B-B14F-4D97-AF65-F5344CB8AC3E}">
        <p14:creationId xmlns:p14="http://schemas.microsoft.com/office/powerpoint/2010/main" val="223678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B382-250F-08DD-8384-A832A85461DF}"/>
              </a:ext>
            </a:extLst>
          </p:cNvPr>
          <p:cNvSpPr>
            <a:spLocks noGrp="1"/>
          </p:cNvSpPr>
          <p:nvPr>
            <p:ph type="title"/>
          </p:nvPr>
        </p:nvSpPr>
        <p:spPr>
          <a:xfrm>
            <a:off x="623888" y="1393481"/>
            <a:ext cx="7886700" cy="2852737"/>
          </a:xfrm>
        </p:spPr>
        <p:txBody>
          <a:bodyPr anchor="b"/>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0E0377-0A7B-06C7-FCF9-39B31F9AB815}"/>
              </a:ext>
            </a:extLst>
          </p:cNvPr>
          <p:cNvSpPr>
            <a:spLocks noGrp="1"/>
          </p:cNvSpPr>
          <p:nvPr>
            <p:ph type="body" idx="1"/>
          </p:nvPr>
        </p:nvSpPr>
        <p:spPr>
          <a:xfrm>
            <a:off x="623888" y="4246218"/>
            <a:ext cx="7886700" cy="1707696"/>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904B3-6537-1F41-D1A7-AB49A7D4C4C5}"/>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5" name="Footer Placeholder 4">
            <a:extLst>
              <a:ext uri="{FF2B5EF4-FFF2-40B4-BE49-F238E27FC236}">
                <a16:creationId xmlns:a16="http://schemas.microsoft.com/office/drawing/2014/main" id="{0CE3D81A-8D19-DD81-BA8E-AD0418D7919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E0AE2A-1808-C60E-78F1-FB61C23635ED}"/>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3405943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E8652-1557-7A82-17A8-B2C67394B8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06861A8-0EBE-9579-3F47-5DF1194A060E}"/>
              </a:ext>
            </a:extLst>
          </p:cNvPr>
          <p:cNvSpPr>
            <a:spLocks noGrp="1"/>
          </p:cNvSpPr>
          <p:nvPr>
            <p:ph sz="half" idx="1"/>
          </p:nvPr>
        </p:nvSpPr>
        <p:spPr>
          <a:xfrm>
            <a:off x="628650" y="1308941"/>
            <a:ext cx="3886200" cy="4868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CAB1BE-749B-BA09-C6F5-8FA3258A8163}"/>
              </a:ext>
            </a:extLst>
          </p:cNvPr>
          <p:cNvSpPr>
            <a:spLocks noGrp="1"/>
          </p:cNvSpPr>
          <p:nvPr>
            <p:ph sz="half" idx="2"/>
          </p:nvPr>
        </p:nvSpPr>
        <p:spPr>
          <a:xfrm>
            <a:off x="4629150" y="1308941"/>
            <a:ext cx="3886200" cy="4868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FB380E-0423-5E42-F1EA-B9909018FF64}"/>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6" name="Footer Placeholder 5">
            <a:extLst>
              <a:ext uri="{FF2B5EF4-FFF2-40B4-BE49-F238E27FC236}">
                <a16:creationId xmlns:a16="http://schemas.microsoft.com/office/drawing/2014/main" id="{CFBB1B29-28A9-E5B9-BFF6-2C751CA7F56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7A053D-138E-33BA-9B2C-D8393B1DE748}"/>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463285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37E5-AC04-8CD2-C391-2928AB1D92B2}"/>
              </a:ext>
            </a:extLst>
          </p:cNvPr>
          <p:cNvSpPr>
            <a:spLocks noGrp="1"/>
          </p:cNvSpPr>
          <p:nvPr>
            <p:ph type="title"/>
          </p:nvPr>
        </p:nvSpPr>
        <p:spPr>
          <a:xfrm>
            <a:off x="629841" y="365126"/>
            <a:ext cx="7886700" cy="74865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85FFAD-2D44-B067-E6A5-9908468DF907}"/>
              </a:ext>
            </a:extLst>
          </p:cNvPr>
          <p:cNvSpPr>
            <a:spLocks noGrp="1"/>
          </p:cNvSpPr>
          <p:nvPr>
            <p:ph type="body" idx="1"/>
          </p:nvPr>
        </p:nvSpPr>
        <p:spPr>
          <a:xfrm>
            <a:off x="629842" y="1280466"/>
            <a:ext cx="3868340" cy="803825"/>
          </a:xfrm>
        </p:spPr>
        <p:txBody>
          <a:bodyPr anchor="t">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241B3A-767A-9A4A-0B8A-772BED469FA7}"/>
              </a:ext>
            </a:extLst>
          </p:cNvPr>
          <p:cNvSpPr>
            <a:spLocks noGrp="1"/>
          </p:cNvSpPr>
          <p:nvPr>
            <p:ph sz="half" idx="2"/>
          </p:nvPr>
        </p:nvSpPr>
        <p:spPr>
          <a:xfrm>
            <a:off x="629842" y="2174313"/>
            <a:ext cx="3868340" cy="3796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60D8AA6-CE6A-D288-D368-26826379604D}"/>
              </a:ext>
            </a:extLst>
          </p:cNvPr>
          <p:cNvSpPr>
            <a:spLocks noGrp="1"/>
          </p:cNvSpPr>
          <p:nvPr>
            <p:ph type="body" sz="quarter" idx="3"/>
          </p:nvPr>
        </p:nvSpPr>
        <p:spPr>
          <a:xfrm>
            <a:off x="4629150" y="1280468"/>
            <a:ext cx="3887391" cy="803826"/>
          </a:xfrm>
        </p:spPr>
        <p:txBody>
          <a:bodyPr anchor="t">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05C531-4234-79A7-61C1-E1BC9AA6881B}"/>
              </a:ext>
            </a:extLst>
          </p:cNvPr>
          <p:cNvSpPr>
            <a:spLocks noGrp="1"/>
          </p:cNvSpPr>
          <p:nvPr>
            <p:ph sz="quarter" idx="4"/>
          </p:nvPr>
        </p:nvSpPr>
        <p:spPr>
          <a:xfrm>
            <a:off x="4629150" y="2174315"/>
            <a:ext cx="3887391" cy="3796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1080686-BBF0-EE53-3B50-4E12CEDEF14F}"/>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8" name="Footer Placeholder 7">
            <a:extLst>
              <a:ext uri="{FF2B5EF4-FFF2-40B4-BE49-F238E27FC236}">
                <a16:creationId xmlns:a16="http://schemas.microsoft.com/office/drawing/2014/main" id="{54FB29C8-BE45-98AA-EBBA-E01ED7F6AB1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092F0C-89FA-D661-5097-1CC4749B5CE2}"/>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55799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136C-F4D2-7903-A6EC-265A56C970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98AB4F-9B16-926C-9013-A33F437ACAA3}"/>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4" name="Footer Placeholder 3">
            <a:extLst>
              <a:ext uri="{FF2B5EF4-FFF2-40B4-BE49-F238E27FC236}">
                <a16:creationId xmlns:a16="http://schemas.microsoft.com/office/drawing/2014/main" id="{622D755C-F9FE-6F90-EB7E-1D7B8497944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C277539-7B11-3FA2-3ED0-2EC1EA65187F}"/>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735281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36612A-13EF-AD25-A15C-2EADCDA51D89}"/>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3" name="Footer Placeholder 2">
            <a:extLst>
              <a:ext uri="{FF2B5EF4-FFF2-40B4-BE49-F238E27FC236}">
                <a16:creationId xmlns:a16="http://schemas.microsoft.com/office/drawing/2014/main" id="{D984F336-775C-94F6-42CB-FC2BEE45D5B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3B1501-06DE-46A0-E7A1-46E9A2D08A7B}"/>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37442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2003-6817-D090-4A4D-F5D5F642E24B}"/>
              </a:ext>
            </a:extLst>
          </p:cNvPr>
          <p:cNvSpPr>
            <a:spLocks noGrp="1"/>
          </p:cNvSpPr>
          <p:nvPr>
            <p:ph type="title"/>
          </p:nvPr>
        </p:nvSpPr>
        <p:spPr>
          <a:xfrm>
            <a:off x="629841" y="1290918"/>
            <a:ext cx="2949178" cy="766482"/>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2D82F9C-0495-E6FF-4ABF-E88102FD1FD2}"/>
              </a:ext>
            </a:extLst>
          </p:cNvPr>
          <p:cNvSpPr>
            <a:spLocks noGrp="1"/>
          </p:cNvSpPr>
          <p:nvPr>
            <p:ph idx="1"/>
          </p:nvPr>
        </p:nvSpPr>
        <p:spPr>
          <a:xfrm>
            <a:off x="3887391" y="1290918"/>
            <a:ext cx="4629150" cy="457013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F6D7BE0-CAFE-1D7A-F8F6-E9B3A5C3A43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821D26-D682-EE1D-FA90-F620EF6EC3A9}"/>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6" name="Footer Placeholder 5">
            <a:extLst>
              <a:ext uri="{FF2B5EF4-FFF2-40B4-BE49-F238E27FC236}">
                <a16:creationId xmlns:a16="http://schemas.microsoft.com/office/drawing/2014/main" id="{4E9630B9-6136-DA11-2E68-3D308CCBC99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6E3CDC-3C7C-3937-5217-278378297F51}"/>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23921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47BC1-D176-7893-903F-79E7D6FF7D44}"/>
              </a:ext>
            </a:extLst>
          </p:cNvPr>
          <p:cNvSpPr>
            <a:spLocks noGrp="1"/>
          </p:cNvSpPr>
          <p:nvPr>
            <p:ph type="title"/>
          </p:nvPr>
        </p:nvSpPr>
        <p:spPr>
          <a:xfrm>
            <a:off x="629841" y="1277470"/>
            <a:ext cx="2949178" cy="779929"/>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3901ED6-8752-8CD3-FAB8-62040819CA2A}"/>
              </a:ext>
            </a:extLst>
          </p:cNvPr>
          <p:cNvSpPr>
            <a:spLocks noGrp="1"/>
          </p:cNvSpPr>
          <p:nvPr>
            <p:ph type="pic" idx="1"/>
          </p:nvPr>
        </p:nvSpPr>
        <p:spPr>
          <a:xfrm>
            <a:off x="3887391" y="1277471"/>
            <a:ext cx="4629150" cy="458358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356452B5-68F8-57B2-4207-491A27391F3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B52EE5-58B1-3C27-07F4-AC1E809363CE}"/>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6" name="Footer Placeholder 5">
            <a:extLst>
              <a:ext uri="{FF2B5EF4-FFF2-40B4-BE49-F238E27FC236}">
                <a16:creationId xmlns:a16="http://schemas.microsoft.com/office/drawing/2014/main" id="{AA10209E-F5A6-812C-B492-9E8219BEC0B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41C061-24FE-CEAF-A796-D65754CD9747}"/>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83997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FD1C6-66B0-5E7B-EE8F-467BFDDD8B9F}"/>
              </a:ext>
            </a:extLst>
          </p:cNvPr>
          <p:cNvSpPr>
            <a:spLocks noGrp="1"/>
          </p:cNvSpPr>
          <p:nvPr>
            <p:ph type="title"/>
          </p:nvPr>
        </p:nvSpPr>
        <p:spPr>
          <a:xfrm>
            <a:off x="628650" y="365126"/>
            <a:ext cx="7886700" cy="7644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2BC8463-DDAF-9D3C-8BBC-7922A2EE56C5}"/>
              </a:ext>
            </a:extLst>
          </p:cNvPr>
          <p:cNvSpPr>
            <a:spLocks noGrp="1"/>
          </p:cNvSpPr>
          <p:nvPr>
            <p:ph type="body" idx="1"/>
          </p:nvPr>
        </p:nvSpPr>
        <p:spPr>
          <a:xfrm>
            <a:off x="628650" y="1333787"/>
            <a:ext cx="7886700" cy="46703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EE3F6DF2-3B63-F3D6-98C7-B2F7D0D0C4A3}"/>
              </a:ext>
            </a:extLst>
          </p:cNvPr>
          <p:cNvCxnSpPr/>
          <p:nvPr userDrawn="1"/>
        </p:nvCxnSpPr>
        <p:spPr>
          <a:xfrm>
            <a:off x="628650" y="1183341"/>
            <a:ext cx="788670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2B8EA42-D432-73E6-CE8F-03A782FDAF6F}"/>
              </a:ext>
            </a:extLst>
          </p:cNvPr>
          <p:cNvCxnSpPr/>
          <p:nvPr userDrawn="1"/>
        </p:nvCxnSpPr>
        <p:spPr>
          <a:xfrm>
            <a:off x="628650" y="6019818"/>
            <a:ext cx="788670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C922C017-4874-4962-2A36-D0F35E344F3C}"/>
              </a:ext>
            </a:extLst>
          </p:cNvPr>
          <p:cNvSpPr txBox="1"/>
          <p:nvPr userDrawn="1"/>
        </p:nvSpPr>
        <p:spPr>
          <a:xfrm>
            <a:off x="5631024" y="6254911"/>
            <a:ext cx="2971800" cy="338554"/>
          </a:xfrm>
          <a:prstGeom prst="rect">
            <a:avLst/>
          </a:prstGeom>
          <a:noFill/>
        </p:spPr>
        <p:txBody>
          <a:bodyPr wrap="square">
            <a:spAutoFit/>
          </a:bodyPr>
          <a:lstStyle/>
          <a:p>
            <a:pPr algn="r">
              <a:defRPr/>
            </a:pPr>
            <a:r>
              <a:rPr lang="en-US" sz="800" u="none" dirty="0">
                <a:solidFill>
                  <a:schemeClr val="accent1"/>
                </a:solidFill>
                <a:latin typeface="Arial" panose="020B0604020202020204" pitchFamily="34" charset="0"/>
                <a:cs typeface="Arial" panose="020B0604020202020204" pitchFamily="34" charset="0"/>
              </a:rPr>
              <a:t>This</a:t>
            </a:r>
            <a:r>
              <a:rPr lang="en-US" sz="800" u="none" baseline="0" dirty="0">
                <a:solidFill>
                  <a:schemeClr val="accent1"/>
                </a:solidFill>
                <a:latin typeface="Arial" panose="020B0604020202020204" pitchFamily="34" charset="0"/>
                <a:cs typeface="Arial" panose="020B0604020202020204" pitchFamily="34" charset="0"/>
              </a:rPr>
              <a:t> presentation was created by</a:t>
            </a:r>
            <a:r>
              <a:rPr lang="en-US" sz="800" u="none" dirty="0">
                <a:solidFill>
                  <a:schemeClr val="accent1"/>
                </a:solidFill>
                <a:latin typeface="Arial" panose="020B0604020202020204" pitchFamily="34" charset="0"/>
                <a:cs typeface="Arial" panose="020B0604020202020204" pitchFamily="34" charset="0"/>
              </a:rPr>
              <a:t> the N.C. Department of Labor</a:t>
            </a:r>
            <a:r>
              <a:rPr lang="en-US" sz="800" u="none" baseline="0" dirty="0">
                <a:solidFill>
                  <a:schemeClr val="accent1"/>
                </a:solidFill>
                <a:latin typeface="Arial" panose="020B0604020202020204" pitchFamily="34" charset="0"/>
                <a:cs typeface="Arial" panose="020B0604020202020204" pitchFamily="34" charset="0"/>
              </a:rPr>
              <a:t> for safety and health training</a:t>
            </a:r>
            <a:r>
              <a:rPr lang="en-US" sz="800" u="none" baseline="0" dirty="0">
                <a:solidFill>
                  <a:srgbClr val="2B0E62"/>
                </a:solidFill>
                <a:latin typeface="Arial" panose="020B0604020202020204" pitchFamily="34" charset="0"/>
                <a:cs typeface="Arial" panose="020B0604020202020204" pitchFamily="34" charset="0"/>
              </a:rPr>
              <a:t>.</a:t>
            </a:r>
            <a:endParaRPr lang="en-US" sz="800" u="none" dirty="0">
              <a:solidFill>
                <a:srgbClr val="2B0E62"/>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076B97E-1997-A29B-34BC-406537262DBC}"/>
              </a:ext>
            </a:extLst>
          </p:cNvPr>
          <p:cNvPicPr>
            <a:picLocks noChangeAspect="1"/>
          </p:cNvPicPr>
          <p:nvPr userDrawn="1"/>
        </p:nvPicPr>
        <p:blipFill>
          <a:blip r:embed="rId17" cstate="print">
            <a:alphaModFix/>
            <a:extLst>
              <a:ext uri="{28A0092B-C50C-407E-A947-70E740481C1C}">
                <a14:useLocalDpi xmlns:a14="http://schemas.microsoft.com/office/drawing/2010/main" val="0"/>
              </a:ext>
            </a:extLst>
          </a:blip>
          <a:srcRect l="7929" t="37778" r="7929" b="37778"/>
          <a:stretch/>
        </p:blipFill>
        <p:spPr>
          <a:xfrm>
            <a:off x="628650" y="6154558"/>
            <a:ext cx="1955130" cy="438907"/>
          </a:xfrm>
          <a:prstGeom prst="rect">
            <a:avLst/>
          </a:prstGeom>
        </p:spPr>
      </p:pic>
    </p:spTree>
    <p:extLst>
      <p:ext uri="{BB962C8B-B14F-4D97-AF65-F5344CB8AC3E}">
        <p14:creationId xmlns:p14="http://schemas.microsoft.com/office/powerpoint/2010/main" val="390519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685800" rtl="0" eaLnBrk="1" latinLnBrk="0" hangingPunct="1">
        <a:lnSpc>
          <a:spcPct val="90000"/>
        </a:lnSpc>
        <a:spcBef>
          <a:spcPct val="0"/>
        </a:spcBef>
        <a:buNone/>
        <a:defRPr sz="3300" b="1" kern="1200">
          <a:solidFill>
            <a:schemeClr val="accent1"/>
          </a:solidFill>
          <a:latin typeface="Avenir Next LT Pro Demi" panose="020B0704020202020204" pitchFamily="34" charset="0"/>
          <a:ea typeface="+mj-ea"/>
          <a:cs typeface="+mj-cs"/>
        </a:defRPr>
      </a:lvl1pPr>
    </p:titleStyle>
    <p:body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venir Next LT Pro Light" panose="020B0304020202020204" pitchFamily="34" charset="0"/>
        <a:buChar char="–"/>
        <a:defRPr sz="2000" kern="1200">
          <a:solidFill>
            <a:schemeClr val="tx1"/>
          </a:solidFill>
          <a:latin typeface="Avenir Next LT Pro" panose="020B0504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Wingdings" panose="05000000000000000000" pitchFamily="2" charset="2"/>
        <a:buChar char="Ø"/>
        <a:defRPr sz="1800" kern="1200">
          <a:solidFill>
            <a:schemeClr val="tx1"/>
          </a:solidFill>
          <a:latin typeface="Avenir Next LT Pro" panose="020B0504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4pPr>
      <a:lvl5pPr marL="1543050" indent="-171450" algn="l" defTabSz="685800" rtl="0" eaLnBrk="1" latinLnBrk="0" hangingPunct="1">
        <a:lnSpc>
          <a:spcPct val="90000"/>
        </a:lnSpc>
        <a:spcBef>
          <a:spcPts val="375"/>
        </a:spcBef>
        <a:buClr>
          <a:schemeClr val="accent3"/>
        </a:buClr>
        <a:buFont typeface="Avenir Next LT Pro" panose="020B0504020202020204" pitchFamily="34" charset="0"/>
        <a:buChar char="–"/>
        <a:defRPr sz="1400" kern="1200">
          <a:solidFill>
            <a:schemeClr val="tx1"/>
          </a:solidFill>
          <a:latin typeface="Avenir Next L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51.jpeg"/><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609600" y="2286000"/>
            <a:ext cx="8077200" cy="1301750"/>
          </a:xfrm>
        </p:spPr>
        <p:txBody>
          <a:bodyPr/>
          <a:lstStyle/>
          <a:p>
            <a:pPr>
              <a:defRPr/>
            </a:pPr>
            <a:r>
              <a:rPr lang="en-US" altLang="en-US" sz="4000" dirty="0"/>
              <a:t>Concrete and Masonry in Construction</a:t>
            </a:r>
          </a:p>
        </p:txBody>
      </p:sp>
      <p:sp>
        <p:nvSpPr>
          <p:cNvPr id="5123" name="Rectangle 3"/>
          <p:cNvSpPr>
            <a:spLocks noGrp="1" noChangeArrowheads="1"/>
          </p:cNvSpPr>
          <p:nvPr>
            <p:ph type="subTitle" sz="quarter" idx="1"/>
          </p:nvPr>
        </p:nvSpPr>
        <p:spPr>
          <a:xfrm>
            <a:off x="1219200" y="3886200"/>
            <a:ext cx="5715000" cy="509588"/>
          </a:xfrm>
        </p:spPr>
        <p:txBody>
          <a:bodyPr/>
          <a:lstStyle/>
          <a:p>
            <a:r>
              <a:rPr lang="en-US" altLang="en-US" dirty="0"/>
              <a:t>           </a:t>
            </a:r>
            <a:r>
              <a:rPr lang="en-US" altLang="en-US" i="1" dirty="0"/>
              <a:t>Subpart Q</a:t>
            </a:r>
          </a:p>
        </p:txBody>
      </p:sp>
    </p:spTree>
    <p:extLst>
      <p:ext uri="{BB962C8B-B14F-4D97-AF65-F5344CB8AC3E}">
        <p14:creationId xmlns:p14="http://schemas.microsoft.com/office/powerpoint/2010/main" val="306407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457200"/>
            <a:ext cx="6934200" cy="554038"/>
          </a:xfrm>
        </p:spPr>
        <p:txBody>
          <a:bodyPr>
            <a:normAutofit fontScale="90000"/>
          </a:bodyPr>
          <a:lstStyle/>
          <a:p>
            <a:r>
              <a:rPr lang="en-US" altLang="en-US" sz="3500"/>
              <a:t>Post-Tensioning Operations</a:t>
            </a:r>
            <a:endParaRPr lang="en-US" altLang="en-US" sz="3500" b="0" i="1">
              <a:latin typeface="Tahoma" panose="020B0604030504040204" pitchFamily="34" charset="0"/>
            </a:endParaRPr>
          </a:p>
        </p:txBody>
      </p:sp>
      <p:sp>
        <p:nvSpPr>
          <p:cNvPr id="25603" name="Text Box 5"/>
          <p:cNvSpPr txBox="1">
            <a:spLocks noChangeArrowheads="1"/>
          </p:cNvSpPr>
          <p:nvPr/>
        </p:nvSpPr>
        <p:spPr bwMode="auto">
          <a:xfrm>
            <a:off x="1195388" y="2241550"/>
            <a:ext cx="33004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endParaRPr lang="en-US" altLang="en-US" sz="1800" u="none">
              <a:latin typeface="Verdana" panose="020B0604030504040204" pitchFamily="34" charset="0"/>
            </a:endParaRPr>
          </a:p>
        </p:txBody>
      </p:sp>
      <p:sp>
        <p:nvSpPr>
          <p:cNvPr id="25604" name="Text Box 6"/>
          <p:cNvSpPr txBox="1">
            <a:spLocks noChangeArrowheads="1"/>
          </p:cNvSpPr>
          <p:nvPr/>
        </p:nvSpPr>
        <p:spPr bwMode="auto">
          <a:xfrm>
            <a:off x="533400" y="1143000"/>
            <a:ext cx="8001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3688" indent="-293688">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SzPct val="90000"/>
            </a:pPr>
            <a:r>
              <a:rPr lang="en-US" altLang="en-US" sz="2400" u="none" dirty="0">
                <a:solidFill>
                  <a:srgbClr val="000000"/>
                </a:solidFill>
                <a:latin typeface="Avenir Next LT Pro" panose="020B0504020202020204" pitchFamily="34" charset="0"/>
              </a:rPr>
              <a:t>Method of reinforcing concrete, masonry, and other structural elements</a:t>
            </a:r>
          </a:p>
          <a:p>
            <a:pPr>
              <a:buSzPct val="90000"/>
            </a:pPr>
            <a:endParaRPr lang="en-US" altLang="en-US" sz="800" u="none" dirty="0">
              <a:solidFill>
                <a:srgbClr val="000000"/>
              </a:solidFill>
              <a:latin typeface="Avenir Next LT Pro" panose="020B0504020202020204" pitchFamily="34" charset="0"/>
            </a:endParaRPr>
          </a:p>
          <a:p>
            <a:pPr>
              <a:buSzPct val="90000"/>
            </a:pPr>
            <a:r>
              <a:rPr lang="en-US" altLang="en-US" sz="2400" u="none" dirty="0">
                <a:solidFill>
                  <a:srgbClr val="000000"/>
                </a:solidFill>
                <a:latin typeface="Avenir Next LT Pro" panose="020B0504020202020204" pitchFamily="34" charset="0"/>
              </a:rPr>
              <a:t>Strands ½″ diameter are stressed to a force of 33,000 lbs. using a hydraulic jack</a:t>
            </a:r>
          </a:p>
        </p:txBody>
      </p:sp>
      <p:sp>
        <p:nvSpPr>
          <p:cNvPr id="25605" name="Rectangle 7"/>
          <p:cNvSpPr>
            <a:spLocks noChangeArrowheads="1"/>
          </p:cNvSpPr>
          <p:nvPr/>
        </p:nvSpPr>
        <p:spPr bwMode="auto">
          <a:xfrm>
            <a:off x="7170783" y="609600"/>
            <a:ext cx="14398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1926.701(c)</a:t>
            </a:r>
          </a:p>
        </p:txBody>
      </p:sp>
      <p:pic>
        <p:nvPicPr>
          <p:cNvPr id="2560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3200400"/>
            <a:ext cx="2881312" cy="265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7800" y="2731822"/>
            <a:ext cx="3176752" cy="3198813"/>
          </a:xfrm>
          <a:prstGeom prst="rect">
            <a:avLst/>
          </a:prstGeom>
        </p:spPr>
      </p:pic>
      <p:sp>
        <p:nvSpPr>
          <p:cNvPr id="9" name="TextBox 8"/>
          <p:cNvSpPr txBox="1"/>
          <p:nvPr/>
        </p:nvSpPr>
        <p:spPr>
          <a:xfrm>
            <a:off x="4992460" y="5669025"/>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2551331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90308" y="2719387"/>
            <a:ext cx="3967892" cy="3238500"/>
          </a:xfrm>
          <a:prstGeom prst="rect">
            <a:avLst/>
          </a:prstGeom>
        </p:spPr>
      </p:pic>
      <p:sp>
        <p:nvSpPr>
          <p:cNvPr id="27650" name="Rectangle 3"/>
          <p:cNvSpPr>
            <a:spLocks noGrp="1" noChangeArrowheads="1"/>
          </p:cNvSpPr>
          <p:nvPr>
            <p:ph type="body" sz="half" idx="1"/>
          </p:nvPr>
        </p:nvSpPr>
        <p:spPr>
          <a:xfrm>
            <a:off x="533400" y="1219200"/>
            <a:ext cx="7924800" cy="4530725"/>
          </a:xfrm>
        </p:spPr>
        <p:txBody>
          <a:bodyPr/>
          <a:lstStyle/>
          <a:p>
            <a:pPr marL="293688" indent="-293688">
              <a:buSzPct val="90000"/>
            </a:pPr>
            <a:r>
              <a:rPr lang="en-US" altLang="en-US" sz="2400" dirty="0">
                <a:solidFill>
                  <a:srgbClr val="000000"/>
                </a:solidFill>
              </a:rPr>
              <a:t>No non-essential employees allowed in hazard zone</a:t>
            </a:r>
          </a:p>
          <a:p>
            <a:pPr marL="293688" indent="-293688">
              <a:buSzPct val="90000"/>
            </a:pPr>
            <a:endParaRPr lang="en-US" altLang="en-US" sz="800" dirty="0">
              <a:solidFill>
                <a:srgbClr val="000000"/>
              </a:solidFill>
            </a:endParaRPr>
          </a:p>
          <a:p>
            <a:pPr marL="293688" indent="-293688">
              <a:buSzPct val="90000"/>
            </a:pPr>
            <a:r>
              <a:rPr lang="en-US" altLang="en-US" sz="2400" dirty="0">
                <a:solidFill>
                  <a:srgbClr val="000000"/>
                </a:solidFill>
              </a:rPr>
              <a:t>Use signs and barriers to limit employees access to work zone</a:t>
            </a:r>
          </a:p>
        </p:txBody>
      </p:sp>
      <p:sp>
        <p:nvSpPr>
          <p:cNvPr id="27651" name="Rectangle 7"/>
          <p:cNvSpPr>
            <a:spLocks noChangeArrowheads="1"/>
          </p:cNvSpPr>
          <p:nvPr/>
        </p:nvSpPr>
        <p:spPr bwMode="auto">
          <a:xfrm>
            <a:off x="6628224" y="598488"/>
            <a:ext cx="20585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1926.701(c)(1)-(2)</a:t>
            </a:r>
          </a:p>
        </p:txBody>
      </p:sp>
      <p:pic>
        <p:nvPicPr>
          <p:cNvPr id="27652"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9800" y="4221995"/>
            <a:ext cx="1672640" cy="154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2"/>
          <p:cNvSpPr>
            <a:spLocks noGrp="1" noChangeArrowheads="1"/>
          </p:cNvSpPr>
          <p:nvPr>
            <p:ph type="title"/>
          </p:nvPr>
        </p:nvSpPr>
        <p:spPr>
          <a:xfrm>
            <a:off x="609600" y="457200"/>
            <a:ext cx="6934200" cy="554038"/>
          </a:xfrm>
        </p:spPr>
        <p:txBody>
          <a:bodyPr>
            <a:normAutofit fontScale="90000"/>
          </a:bodyPr>
          <a:lstStyle/>
          <a:p>
            <a:r>
              <a:rPr lang="en-US" altLang="en-US" sz="3500"/>
              <a:t>Post-Tensioning Operations</a:t>
            </a:r>
            <a:endParaRPr lang="en-US" altLang="en-US" sz="3500" b="0" i="1">
              <a:latin typeface="Tahoma" panose="020B0604030504040204" pitchFamily="34" charset="0"/>
            </a:endParaRPr>
          </a:p>
        </p:txBody>
      </p:sp>
      <p:sp>
        <p:nvSpPr>
          <p:cNvPr id="9" name="TextBox 8"/>
          <p:cNvSpPr txBox="1"/>
          <p:nvPr/>
        </p:nvSpPr>
        <p:spPr>
          <a:xfrm>
            <a:off x="6533521" y="2719387"/>
            <a:ext cx="2202090" cy="261610"/>
          </a:xfrm>
          <a:prstGeom prst="rect">
            <a:avLst/>
          </a:prstGeom>
          <a:noFill/>
        </p:spPr>
        <p:txBody>
          <a:bodyPr wrap="square" rtlCol="0">
            <a:spAutoFit/>
          </a:bodyPr>
          <a:lstStyle/>
          <a:p>
            <a:pPr algn="ctr"/>
            <a:r>
              <a:rPr lang="en-US" sz="1100" u="none" dirty="0">
                <a:latin typeface="Avenir Next LT Pro" panose="020B0504020202020204" pitchFamily="34" charset="0"/>
              </a:rPr>
              <a:t>NCDOL Photo Library</a:t>
            </a:r>
          </a:p>
        </p:txBody>
      </p:sp>
    </p:spTree>
    <p:extLst>
      <p:ext uri="{BB962C8B-B14F-4D97-AF65-F5344CB8AC3E}">
        <p14:creationId xmlns:p14="http://schemas.microsoft.com/office/powerpoint/2010/main" val="73640724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1774089"/>
            <a:ext cx="41687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p:cNvSpPr>
            <a:spLocks noGrp="1" noChangeArrowheads="1"/>
          </p:cNvSpPr>
          <p:nvPr>
            <p:ph type="title"/>
          </p:nvPr>
        </p:nvSpPr>
        <p:spPr>
          <a:xfrm>
            <a:off x="533400" y="457200"/>
            <a:ext cx="8229600" cy="549275"/>
          </a:xfrm>
        </p:spPr>
        <p:txBody>
          <a:bodyPr/>
          <a:lstStyle/>
          <a:p>
            <a:r>
              <a:rPr lang="en-US" altLang="en-US"/>
              <a:t>Riding Concrete Buckets</a:t>
            </a:r>
          </a:p>
        </p:txBody>
      </p:sp>
      <p:sp>
        <p:nvSpPr>
          <p:cNvPr id="29700" name="Rectangle 7"/>
          <p:cNvSpPr>
            <a:spLocks noChangeArrowheads="1"/>
          </p:cNvSpPr>
          <p:nvPr/>
        </p:nvSpPr>
        <p:spPr bwMode="auto">
          <a:xfrm>
            <a:off x="7138722" y="623888"/>
            <a:ext cx="1471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1926.701(d)</a:t>
            </a:r>
          </a:p>
        </p:txBody>
      </p:sp>
      <p:grpSp>
        <p:nvGrpSpPr>
          <p:cNvPr id="29701" name="Group 6"/>
          <p:cNvGrpSpPr>
            <a:grpSpLocks/>
          </p:cNvGrpSpPr>
          <p:nvPr/>
        </p:nvGrpSpPr>
        <p:grpSpPr bwMode="auto">
          <a:xfrm>
            <a:off x="845910" y="1782771"/>
            <a:ext cx="3826168" cy="1461387"/>
            <a:chOff x="5957016" y="1587914"/>
            <a:chExt cx="3044181" cy="1405333"/>
          </a:xfrm>
        </p:grpSpPr>
        <p:sp>
          <p:nvSpPr>
            <p:cNvPr id="29702" name="Down Arrow 4"/>
            <p:cNvSpPr>
              <a:spLocks noChangeArrowheads="1"/>
            </p:cNvSpPr>
            <p:nvPr/>
          </p:nvSpPr>
          <p:spPr bwMode="auto">
            <a:xfrm rot="18430547">
              <a:off x="7683982" y="1676032"/>
              <a:ext cx="196655" cy="2437775"/>
            </a:xfrm>
            <a:prstGeom prst="downArrow">
              <a:avLst>
                <a:gd name="adj1" fmla="val 50000"/>
                <a:gd name="adj2" fmla="val 50002"/>
              </a:avLst>
            </a:prstGeom>
            <a:solidFill>
              <a:srgbClr val="C00000"/>
            </a:solidFill>
            <a:ln w="12700" algn="ctr">
              <a:solidFill>
                <a:srgbClr val="C00000"/>
              </a:solidFill>
              <a:round/>
              <a:headEnd type="none" w="sm" len="sm"/>
              <a:tailEnd type="none" w="sm" len="sm"/>
            </a:ln>
          </p:spPr>
          <p:txBody>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endParaRPr lang="en-US" altLang="en-US" sz="3600">
                <a:latin typeface="Times New Roman" panose="02020603050405020304" pitchFamily="18" charset="0"/>
              </a:endParaRPr>
            </a:p>
          </p:txBody>
        </p:sp>
        <p:sp>
          <p:nvSpPr>
            <p:cNvPr id="6" name="TextBox 5"/>
            <p:cNvSpPr txBox="1"/>
            <p:nvPr/>
          </p:nvSpPr>
          <p:spPr>
            <a:xfrm>
              <a:off x="5957016" y="1587914"/>
              <a:ext cx="1371672" cy="384763"/>
            </a:xfrm>
            <a:prstGeom prst="rect">
              <a:avLst/>
            </a:prstGeom>
            <a:noFill/>
          </p:spPr>
          <p:txBody>
            <a:bodyPr>
              <a:spAutoFit/>
            </a:bodyPr>
            <a:lstStyle/>
            <a:p>
              <a:pPr algn="ctr">
                <a:defRPr/>
              </a:pPr>
              <a:r>
                <a:rPr lang="en-US" sz="2000" u="none" dirty="0">
                  <a:latin typeface="Avenir Next LT Pro" panose="020B0504020202020204" pitchFamily="34" charset="0"/>
                </a:rPr>
                <a:t>No riders</a:t>
              </a:r>
            </a:p>
          </p:txBody>
        </p:sp>
      </p:grpSp>
    </p:spTree>
    <p:extLst>
      <p:ext uri="{BB962C8B-B14F-4D97-AF65-F5344CB8AC3E}">
        <p14:creationId xmlns:p14="http://schemas.microsoft.com/office/powerpoint/2010/main" val="178798557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title"/>
          </p:nvPr>
        </p:nvSpPr>
        <p:spPr>
          <a:xfrm>
            <a:off x="609600" y="441325"/>
            <a:ext cx="5105400" cy="549275"/>
          </a:xfrm>
          <a:noFill/>
        </p:spPr>
        <p:txBody>
          <a:bodyPr/>
          <a:lstStyle/>
          <a:p>
            <a:r>
              <a:rPr lang="en-US" altLang="en-US"/>
              <a:t>Working Under Loads</a:t>
            </a:r>
          </a:p>
        </p:txBody>
      </p:sp>
      <p:sp>
        <p:nvSpPr>
          <p:cNvPr id="31747" name="Rectangle 4"/>
          <p:cNvSpPr>
            <a:spLocks noGrp="1" noChangeArrowheads="1"/>
          </p:cNvSpPr>
          <p:nvPr>
            <p:ph type="body" sz="half" idx="1"/>
          </p:nvPr>
        </p:nvSpPr>
        <p:spPr>
          <a:xfrm>
            <a:off x="533400" y="1219200"/>
            <a:ext cx="8001000" cy="1295400"/>
          </a:xfrm>
          <a:noFill/>
        </p:spPr>
        <p:txBody>
          <a:bodyPr/>
          <a:lstStyle/>
          <a:p>
            <a:pPr marL="293688" indent="-293688">
              <a:lnSpc>
                <a:spcPct val="90000"/>
              </a:lnSpc>
            </a:pPr>
            <a:r>
              <a:rPr lang="en-US" altLang="en-US" sz="2400" dirty="0">
                <a:solidFill>
                  <a:srgbClr val="000000"/>
                </a:solidFill>
              </a:rPr>
              <a:t>Employees must not be permitted under concrete buckets while they are being elevated or lowered into position</a:t>
            </a:r>
          </a:p>
          <a:p>
            <a:pPr marL="293688" indent="-293688">
              <a:lnSpc>
                <a:spcPct val="90000"/>
              </a:lnSpc>
            </a:pPr>
            <a:endParaRPr lang="en-US" altLang="en-US" i="1" dirty="0">
              <a:latin typeface="Tahoma" panose="020B0604030504040204" pitchFamily="34" charset="0"/>
            </a:endParaRPr>
          </a:p>
        </p:txBody>
      </p:sp>
      <p:sp>
        <p:nvSpPr>
          <p:cNvPr id="31748" name="Rectangle 5"/>
          <p:cNvSpPr>
            <a:spLocks noChangeArrowheads="1"/>
          </p:cNvSpPr>
          <p:nvPr/>
        </p:nvSpPr>
        <p:spPr bwMode="auto">
          <a:xfrm>
            <a:off x="6882242" y="623888"/>
            <a:ext cx="17283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1926.701(e)(1)</a:t>
            </a:r>
          </a:p>
        </p:txBody>
      </p:sp>
      <p:pic>
        <p:nvPicPr>
          <p:cNvPr id="7" name="Picture 6"/>
          <p:cNvPicPr/>
          <p:nvPr/>
        </p:nvPicPr>
        <p:blipFill rotWithShape="1">
          <a:blip r:embed="rId3" cstate="screen">
            <a:extLst>
              <a:ext uri="{28A0092B-C50C-407E-A947-70E740481C1C}">
                <a14:useLocalDpi xmlns:a14="http://schemas.microsoft.com/office/drawing/2010/main"/>
              </a:ext>
            </a:extLst>
          </a:blip>
          <a:srcRect/>
          <a:stretch/>
        </p:blipFill>
        <p:spPr bwMode="auto">
          <a:xfrm>
            <a:off x="4343400" y="2667000"/>
            <a:ext cx="4082415" cy="3262312"/>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4195056" y="5646482"/>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94773001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idx="1"/>
          </p:nvPr>
        </p:nvSpPr>
        <p:spPr>
          <a:xfrm>
            <a:off x="533400" y="1219200"/>
            <a:ext cx="8001000" cy="4525963"/>
          </a:xfrm>
        </p:spPr>
        <p:txBody>
          <a:bodyPr/>
          <a:lstStyle/>
          <a:p>
            <a:r>
              <a:rPr lang="en-US" altLang="en-US" sz="2400" dirty="0"/>
              <a:t>Elevated concrete bucket routes</a:t>
            </a:r>
          </a:p>
        </p:txBody>
      </p:sp>
      <p:sp>
        <p:nvSpPr>
          <p:cNvPr id="33797" name="Rectangle 7"/>
          <p:cNvSpPr>
            <a:spLocks noGrp="1" noChangeArrowheads="1"/>
          </p:cNvSpPr>
          <p:nvPr>
            <p:ph type="title"/>
          </p:nvPr>
        </p:nvSpPr>
        <p:spPr>
          <a:xfrm>
            <a:off x="609600" y="441325"/>
            <a:ext cx="5105400" cy="549275"/>
          </a:xfrm>
          <a:noFill/>
        </p:spPr>
        <p:txBody>
          <a:bodyPr/>
          <a:lstStyle/>
          <a:p>
            <a:r>
              <a:rPr lang="en-US" altLang="en-US"/>
              <a:t>Working Under Loads</a:t>
            </a:r>
          </a:p>
        </p:txBody>
      </p:sp>
      <p:sp>
        <p:nvSpPr>
          <p:cNvPr id="33798" name="Rectangle 5"/>
          <p:cNvSpPr>
            <a:spLocks noChangeArrowheads="1"/>
          </p:cNvSpPr>
          <p:nvPr/>
        </p:nvSpPr>
        <p:spPr bwMode="auto">
          <a:xfrm>
            <a:off x="6882242" y="623888"/>
            <a:ext cx="17283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1926.701(e)(2)</a:t>
            </a:r>
          </a:p>
        </p:txBody>
      </p:sp>
      <p:sp>
        <p:nvSpPr>
          <p:cNvPr id="7" name="TextBox 6"/>
          <p:cNvSpPr txBox="1"/>
          <p:nvPr/>
        </p:nvSpPr>
        <p:spPr>
          <a:xfrm>
            <a:off x="4195056" y="5646482"/>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14800" y="2697162"/>
            <a:ext cx="4242869" cy="3246438"/>
          </a:xfrm>
          <a:prstGeom prst="rect">
            <a:avLst/>
          </a:prstGeom>
        </p:spPr>
      </p:pic>
    </p:spTree>
    <p:extLst>
      <p:ext uri="{BB962C8B-B14F-4D97-AF65-F5344CB8AC3E}">
        <p14:creationId xmlns:p14="http://schemas.microsoft.com/office/powerpoint/2010/main" val="4041939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09600" y="457200"/>
            <a:ext cx="8229600" cy="554038"/>
          </a:xfrm>
        </p:spPr>
        <p:txBody>
          <a:bodyPr>
            <a:normAutofit fontScale="90000"/>
          </a:bodyPr>
          <a:lstStyle/>
          <a:p>
            <a:r>
              <a:rPr lang="en-US" altLang="en-US" sz="3500"/>
              <a:t>Personal Protective Equipment</a:t>
            </a:r>
          </a:p>
        </p:txBody>
      </p:sp>
      <p:sp>
        <p:nvSpPr>
          <p:cNvPr id="35843" name="Rectangle 3"/>
          <p:cNvSpPr>
            <a:spLocks noGrp="1" noChangeArrowheads="1"/>
          </p:cNvSpPr>
          <p:nvPr>
            <p:ph type="body" sz="half" idx="1"/>
          </p:nvPr>
        </p:nvSpPr>
        <p:spPr>
          <a:xfrm>
            <a:off x="533400" y="1143000"/>
            <a:ext cx="8070850" cy="1219200"/>
          </a:xfrm>
        </p:spPr>
        <p:txBody>
          <a:bodyPr/>
          <a:lstStyle/>
          <a:p>
            <a:pPr marL="293688" indent="-293688"/>
            <a:r>
              <a:rPr lang="en-US" altLang="en-US" sz="2400" dirty="0">
                <a:solidFill>
                  <a:srgbClr val="000000"/>
                </a:solidFill>
              </a:rPr>
              <a:t>Employees must wear protective head and face equipment when applying cement, sand, and water mixture through a pneumatic hose</a:t>
            </a:r>
          </a:p>
        </p:txBody>
      </p:sp>
      <p:sp>
        <p:nvSpPr>
          <p:cNvPr id="35844" name="Rectangle 5"/>
          <p:cNvSpPr>
            <a:spLocks noChangeArrowheads="1"/>
          </p:cNvSpPr>
          <p:nvPr/>
        </p:nvSpPr>
        <p:spPr bwMode="auto">
          <a:xfrm>
            <a:off x="7201494" y="623888"/>
            <a:ext cx="14027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1926.701(f)</a:t>
            </a:r>
          </a:p>
        </p:txBody>
      </p:sp>
      <p:pic>
        <p:nvPicPr>
          <p:cNvPr id="3584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4378325"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62918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09600" y="441325"/>
            <a:ext cx="6400800" cy="549275"/>
          </a:xfrm>
        </p:spPr>
        <p:txBody>
          <a:bodyPr/>
          <a:lstStyle/>
          <a:p>
            <a:r>
              <a:rPr lang="en-US" altLang="en-US"/>
              <a:t>Bulk Cement Storage</a:t>
            </a:r>
            <a:endParaRPr lang="en-US" altLang="en-US" sz="3200" b="0">
              <a:solidFill>
                <a:srgbClr val="000000"/>
              </a:solidFill>
            </a:endParaRPr>
          </a:p>
        </p:txBody>
      </p:sp>
      <p:sp>
        <p:nvSpPr>
          <p:cNvPr id="35843" name="Rectangle 3"/>
          <p:cNvSpPr>
            <a:spLocks noGrp="1" noChangeArrowheads="1"/>
          </p:cNvSpPr>
          <p:nvPr>
            <p:ph type="body" sz="half" idx="1"/>
          </p:nvPr>
        </p:nvSpPr>
        <p:spPr>
          <a:xfrm>
            <a:off x="533400" y="1219200"/>
            <a:ext cx="7981950" cy="4648200"/>
          </a:xfrm>
        </p:spPr>
        <p:txBody>
          <a:bodyPr/>
          <a:lstStyle/>
          <a:p>
            <a:pPr marL="293688" indent="-293688">
              <a:defRPr/>
            </a:pPr>
            <a:r>
              <a:rPr lang="en-US" altLang="en-US" sz="2400" dirty="0">
                <a:solidFill>
                  <a:srgbClr val="000000"/>
                </a:solidFill>
              </a:rPr>
              <a:t>Bins, containers, and silos must be equipped with: </a:t>
            </a:r>
          </a:p>
          <a:p>
            <a:pPr marL="293688" indent="-293688">
              <a:defRPr/>
            </a:pPr>
            <a:endParaRPr lang="en-US" altLang="en-US" sz="800" dirty="0">
              <a:solidFill>
                <a:srgbClr val="000000"/>
              </a:solidFill>
            </a:endParaRPr>
          </a:p>
          <a:p>
            <a:pPr marL="693738" lvl="1" indent="-293688">
              <a:defRPr/>
            </a:pPr>
            <a:r>
              <a:rPr lang="en-US" altLang="en-US" sz="2000" dirty="0">
                <a:solidFill>
                  <a:srgbClr val="000000"/>
                </a:solidFill>
              </a:rPr>
              <a:t>Conical or tapered bottoms</a:t>
            </a:r>
          </a:p>
          <a:p>
            <a:pPr marL="693738" lvl="1" indent="-293688">
              <a:defRPr/>
            </a:pPr>
            <a:endParaRPr lang="en-US" altLang="en-US" sz="800" dirty="0">
              <a:solidFill>
                <a:srgbClr val="000000"/>
              </a:solidFill>
            </a:endParaRPr>
          </a:p>
          <a:p>
            <a:pPr marL="693738" lvl="1" indent="-293688">
              <a:defRPr/>
            </a:pPr>
            <a:r>
              <a:rPr lang="en-US" altLang="en-US" sz="2000" dirty="0">
                <a:solidFill>
                  <a:srgbClr val="000000"/>
                </a:solidFill>
              </a:rPr>
              <a:t>Mechanical or pneumatic</a:t>
            </a:r>
          </a:p>
          <a:p>
            <a:pPr marL="400050" lvl="1" indent="0">
              <a:buFont typeface="Symbol" panose="05050102010706020507" pitchFamily="18" charset="2"/>
              <a:buNone/>
              <a:defRPr/>
            </a:pPr>
            <a:r>
              <a:rPr lang="en-US" altLang="en-US" sz="2000" dirty="0">
                <a:solidFill>
                  <a:srgbClr val="000000"/>
                </a:solidFill>
              </a:rPr>
              <a:t>    means to start flow of </a:t>
            </a:r>
          </a:p>
          <a:p>
            <a:pPr marL="400050" lvl="1" indent="0">
              <a:buFont typeface="Symbol" panose="05050102010706020507" pitchFamily="18" charset="2"/>
              <a:buNone/>
              <a:defRPr/>
            </a:pPr>
            <a:r>
              <a:rPr lang="en-US" altLang="en-US" sz="2000" dirty="0">
                <a:solidFill>
                  <a:srgbClr val="000000"/>
                </a:solidFill>
              </a:rPr>
              <a:t>    material</a:t>
            </a:r>
          </a:p>
          <a:p>
            <a:pPr marL="293688" indent="-293688">
              <a:defRPr/>
            </a:pPr>
            <a:endParaRPr lang="en-US" altLang="en-US" sz="800" dirty="0">
              <a:solidFill>
                <a:srgbClr val="000000"/>
              </a:solidFill>
            </a:endParaRPr>
          </a:p>
          <a:p>
            <a:pPr marL="293688" indent="-293688">
              <a:defRPr/>
            </a:pPr>
            <a:r>
              <a:rPr lang="en-US" altLang="en-US" sz="2400" dirty="0">
                <a:solidFill>
                  <a:srgbClr val="000000"/>
                </a:solidFill>
              </a:rPr>
              <a:t>Ejection system must be</a:t>
            </a:r>
          </a:p>
          <a:p>
            <a:pPr marL="0" indent="0">
              <a:buFont typeface="Wingdings" panose="05000000000000000000" pitchFamily="2" charset="2"/>
              <a:buNone/>
              <a:defRPr/>
            </a:pPr>
            <a:r>
              <a:rPr lang="en-US" altLang="en-US" sz="2400" dirty="0">
                <a:solidFill>
                  <a:srgbClr val="000000"/>
                </a:solidFill>
              </a:rPr>
              <a:t>   shut down, locked and </a:t>
            </a:r>
          </a:p>
          <a:p>
            <a:pPr marL="0" indent="0">
              <a:buFont typeface="Wingdings" panose="05000000000000000000" pitchFamily="2" charset="2"/>
              <a:buNone/>
              <a:defRPr/>
            </a:pPr>
            <a:r>
              <a:rPr lang="en-US" altLang="en-US" sz="2400" dirty="0">
                <a:solidFill>
                  <a:srgbClr val="000000"/>
                </a:solidFill>
              </a:rPr>
              <a:t>   tagged out prior to entry</a:t>
            </a:r>
          </a:p>
        </p:txBody>
      </p:sp>
      <p:sp>
        <p:nvSpPr>
          <p:cNvPr id="37892" name="Rectangle 5"/>
          <p:cNvSpPr>
            <a:spLocks noChangeArrowheads="1"/>
          </p:cNvSpPr>
          <p:nvPr/>
        </p:nvSpPr>
        <p:spPr bwMode="auto">
          <a:xfrm>
            <a:off x="6524959" y="620713"/>
            <a:ext cx="20665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1926.702(a)(1)-(2)</a:t>
            </a:r>
          </a:p>
        </p:txBody>
      </p:sp>
      <p:pic>
        <p:nvPicPr>
          <p:cNvPr id="378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29200" y="2743200"/>
            <a:ext cx="33718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4418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09600" y="441325"/>
            <a:ext cx="4572000" cy="549275"/>
          </a:xfrm>
        </p:spPr>
        <p:txBody>
          <a:bodyPr/>
          <a:lstStyle/>
          <a:p>
            <a:r>
              <a:rPr lang="en-US" altLang="en-US"/>
              <a:t>Concrete Mixers</a:t>
            </a:r>
            <a:endParaRPr lang="en-US" altLang="en-US" sz="1600" b="0" i="1">
              <a:solidFill>
                <a:schemeClr val="tx1"/>
              </a:solidFill>
              <a:latin typeface="Tahoma" panose="020B0604030504040204" pitchFamily="34" charset="0"/>
            </a:endParaRPr>
          </a:p>
        </p:txBody>
      </p:sp>
      <p:sp>
        <p:nvSpPr>
          <p:cNvPr id="39939" name="Rectangle 3"/>
          <p:cNvSpPr>
            <a:spLocks noGrp="1" noChangeArrowheads="1"/>
          </p:cNvSpPr>
          <p:nvPr>
            <p:ph type="body" sz="half" idx="1"/>
          </p:nvPr>
        </p:nvSpPr>
        <p:spPr>
          <a:xfrm>
            <a:off x="533400" y="1219200"/>
            <a:ext cx="4495800" cy="4572000"/>
          </a:xfrm>
        </p:spPr>
        <p:txBody>
          <a:bodyPr/>
          <a:lstStyle/>
          <a:p>
            <a:pPr marL="293688" indent="-293688">
              <a:lnSpc>
                <a:spcPct val="90000"/>
              </a:lnSpc>
            </a:pPr>
            <a:r>
              <a:rPr lang="en-US" altLang="en-US" sz="2400" dirty="0">
                <a:solidFill>
                  <a:srgbClr val="000000"/>
                </a:solidFill>
              </a:rPr>
              <a:t>Concrete mixers with one cubic yard or larger loading skips must be equipped with:</a:t>
            </a:r>
          </a:p>
          <a:p>
            <a:pPr lvl="1">
              <a:lnSpc>
                <a:spcPct val="90000"/>
              </a:lnSpc>
            </a:pPr>
            <a:endParaRPr lang="en-US" altLang="en-US" sz="800" dirty="0">
              <a:solidFill>
                <a:srgbClr val="000000"/>
              </a:solidFill>
            </a:endParaRPr>
          </a:p>
          <a:p>
            <a:pPr lvl="1"/>
            <a:r>
              <a:rPr lang="en-US" altLang="en-US" sz="2000" dirty="0">
                <a:solidFill>
                  <a:srgbClr val="000000"/>
                </a:solidFill>
              </a:rPr>
              <a:t>Mechanical device to clear skip of materials</a:t>
            </a:r>
          </a:p>
          <a:p>
            <a:pPr lvl="1"/>
            <a:endParaRPr lang="en-US" altLang="en-US" sz="800" dirty="0">
              <a:solidFill>
                <a:srgbClr val="000000"/>
              </a:solidFill>
            </a:endParaRPr>
          </a:p>
          <a:p>
            <a:pPr lvl="1"/>
            <a:r>
              <a:rPr lang="en-US" altLang="en-US" sz="2000" dirty="0">
                <a:solidFill>
                  <a:srgbClr val="000000"/>
                </a:solidFill>
              </a:rPr>
              <a:t>Guardrails installed on each side of the skip</a:t>
            </a:r>
          </a:p>
        </p:txBody>
      </p:sp>
      <p:sp>
        <p:nvSpPr>
          <p:cNvPr id="39940" name="Rectangle 5"/>
          <p:cNvSpPr>
            <a:spLocks noChangeArrowheads="1"/>
          </p:cNvSpPr>
          <p:nvPr/>
        </p:nvSpPr>
        <p:spPr bwMode="auto">
          <a:xfrm>
            <a:off x="6553200" y="620713"/>
            <a:ext cx="2090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latin typeface="Avenir Next LT Pro" panose="020B0504020202020204" pitchFamily="34" charset="0"/>
              </a:rPr>
              <a:t>1926.702(b)(1)-(2)</a:t>
            </a:r>
          </a:p>
        </p:txBody>
      </p:sp>
      <p:pic>
        <p:nvPicPr>
          <p:cNvPr id="3994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2335866"/>
            <a:ext cx="3386138" cy="360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40630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09600" y="441325"/>
            <a:ext cx="8229600" cy="549275"/>
          </a:xfrm>
        </p:spPr>
        <p:txBody>
          <a:bodyPr/>
          <a:lstStyle/>
          <a:p>
            <a:r>
              <a:rPr lang="en-US" altLang="en-US"/>
              <a:t>Power Concrete Trowels</a:t>
            </a:r>
          </a:p>
        </p:txBody>
      </p:sp>
      <p:sp>
        <p:nvSpPr>
          <p:cNvPr id="41987" name="Rectangle 3"/>
          <p:cNvSpPr>
            <a:spLocks noGrp="1" noChangeArrowheads="1"/>
          </p:cNvSpPr>
          <p:nvPr>
            <p:ph type="body" sz="half" idx="1"/>
          </p:nvPr>
        </p:nvSpPr>
        <p:spPr>
          <a:xfrm>
            <a:off x="533400" y="1219200"/>
            <a:ext cx="7620000" cy="4114800"/>
          </a:xfrm>
        </p:spPr>
        <p:txBody>
          <a:bodyPr/>
          <a:lstStyle/>
          <a:p>
            <a:pPr marL="293688" indent="-293688"/>
            <a:r>
              <a:rPr lang="en-US" altLang="en-US" sz="2400" dirty="0">
                <a:solidFill>
                  <a:srgbClr val="000000"/>
                </a:solidFill>
              </a:rPr>
              <a:t>Manually guided concrete troweling machine must be equipped with:</a:t>
            </a:r>
          </a:p>
          <a:p>
            <a:pPr lvl="1"/>
            <a:endParaRPr lang="en-US" altLang="en-US" sz="1000" dirty="0">
              <a:solidFill>
                <a:srgbClr val="000000"/>
              </a:solidFill>
            </a:endParaRPr>
          </a:p>
          <a:p>
            <a:pPr lvl="1"/>
            <a:r>
              <a:rPr lang="en-US" altLang="en-US" sz="2000" dirty="0">
                <a:solidFill>
                  <a:srgbClr val="000000"/>
                </a:solidFill>
              </a:rPr>
              <a:t>Automatic control switches shut off power when hands are removed</a:t>
            </a:r>
          </a:p>
        </p:txBody>
      </p:sp>
      <p:sp>
        <p:nvSpPr>
          <p:cNvPr id="41988" name="Rectangle 5"/>
          <p:cNvSpPr>
            <a:spLocks noChangeArrowheads="1"/>
          </p:cNvSpPr>
          <p:nvPr/>
        </p:nvSpPr>
        <p:spPr bwMode="auto">
          <a:xfrm>
            <a:off x="7170783" y="623888"/>
            <a:ext cx="14398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1926.702(c)</a:t>
            </a:r>
          </a:p>
        </p:txBody>
      </p:sp>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bwMode="auto">
          <a:xfrm>
            <a:off x="4191000" y="3048000"/>
            <a:ext cx="4191000" cy="2854998"/>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cstate="screen">
            <a:extLst>
              <a:ext uri="{28A0092B-C50C-407E-A947-70E740481C1C}">
                <a14:useLocalDpi xmlns:a14="http://schemas.microsoft.com/office/drawing/2010/main"/>
              </a:ext>
            </a:extLst>
          </a:blip>
          <a:srcRect/>
          <a:stretch/>
        </p:blipFill>
        <p:spPr bwMode="auto">
          <a:xfrm>
            <a:off x="723900" y="3949103"/>
            <a:ext cx="3276600" cy="1953895"/>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6472650" y="5641388"/>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
        <p:nvSpPr>
          <p:cNvPr id="9" name="TextBox 8"/>
          <p:cNvSpPr txBox="1"/>
          <p:nvPr/>
        </p:nvSpPr>
        <p:spPr>
          <a:xfrm>
            <a:off x="1988910" y="5641388"/>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123334485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09600" y="441325"/>
            <a:ext cx="8229600" cy="549275"/>
          </a:xfrm>
        </p:spPr>
        <p:txBody>
          <a:bodyPr/>
          <a:lstStyle/>
          <a:p>
            <a:r>
              <a:rPr lang="en-US" altLang="en-US"/>
              <a:t>Concrete Buggy</a:t>
            </a:r>
            <a:endParaRPr lang="en-US" altLang="en-US" sz="1600"/>
          </a:p>
        </p:txBody>
      </p:sp>
      <p:sp>
        <p:nvSpPr>
          <p:cNvPr id="44035" name="Rectangle 3"/>
          <p:cNvSpPr>
            <a:spLocks noGrp="1" noChangeArrowheads="1"/>
          </p:cNvSpPr>
          <p:nvPr>
            <p:ph type="body" sz="half" idx="1"/>
          </p:nvPr>
        </p:nvSpPr>
        <p:spPr>
          <a:xfrm>
            <a:off x="533400" y="1219200"/>
            <a:ext cx="7620000" cy="3657600"/>
          </a:xfrm>
          <a:solidFill>
            <a:schemeClr val="bg1"/>
          </a:solidFill>
        </p:spPr>
        <p:txBody>
          <a:bodyPr/>
          <a:lstStyle/>
          <a:p>
            <a:pPr marL="344488" indent="-344488">
              <a:buSzPct val="90000"/>
            </a:pPr>
            <a:r>
              <a:rPr lang="en-US" altLang="en-US" sz="2400" dirty="0">
                <a:solidFill>
                  <a:srgbClr val="000000"/>
                </a:solidFill>
              </a:rPr>
              <a:t>Concrete buggy handles must not extend beyond the wheels on either side of the buggy</a:t>
            </a:r>
          </a:p>
        </p:txBody>
      </p:sp>
      <p:sp>
        <p:nvSpPr>
          <p:cNvPr id="44036" name="Rectangle 5"/>
          <p:cNvSpPr>
            <a:spLocks noChangeArrowheads="1"/>
          </p:cNvSpPr>
          <p:nvPr/>
        </p:nvSpPr>
        <p:spPr bwMode="auto">
          <a:xfrm>
            <a:off x="7138722" y="623888"/>
            <a:ext cx="1471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1926.702(d)</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4674" y="2743200"/>
            <a:ext cx="4310188" cy="3233973"/>
          </a:xfrm>
          <a:prstGeom prst="rect">
            <a:avLst/>
          </a:prstGeom>
        </p:spPr>
      </p:pic>
      <p:cxnSp>
        <p:nvCxnSpPr>
          <p:cNvPr id="4" name="Straight Arrow Connector 3"/>
          <p:cNvCxnSpPr/>
          <p:nvPr/>
        </p:nvCxnSpPr>
        <p:spPr bwMode="auto">
          <a:xfrm>
            <a:off x="3200400" y="2133600"/>
            <a:ext cx="2819400" cy="1371600"/>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cxnSp>
        <p:nvCxnSpPr>
          <p:cNvPr id="8" name="Straight Arrow Connector 7"/>
          <p:cNvCxnSpPr/>
          <p:nvPr/>
        </p:nvCxnSpPr>
        <p:spPr bwMode="auto">
          <a:xfrm>
            <a:off x="3200400" y="2133600"/>
            <a:ext cx="4267200" cy="1066800"/>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sp>
        <p:nvSpPr>
          <p:cNvPr id="11" name="TextBox 10"/>
          <p:cNvSpPr txBox="1"/>
          <p:nvPr/>
        </p:nvSpPr>
        <p:spPr>
          <a:xfrm>
            <a:off x="6442269" y="5715563"/>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58671329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457200"/>
            <a:ext cx="7924800" cy="549275"/>
          </a:xfrm>
        </p:spPr>
        <p:txBody>
          <a:bodyPr/>
          <a:lstStyle/>
          <a:p>
            <a:r>
              <a:rPr lang="en-US" altLang="en-US" dirty="0"/>
              <a:t> Objectives</a:t>
            </a:r>
          </a:p>
        </p:txBody>
      </p:sp>
      <p:sp>
        <p:nvSpPr>
          <p:cNvPr id="7171" name="Rectangle 3"/>
          <p:cNvSpPr>
            <a:spLocks noGrp="1" noChangeArrowheads="1"/>
          </p:cNvSpPr>
          <p:nvPr>
            <p:ph idx="1"/>
          </p:nvPr>
        </p:nvSpPr>
        <p:spPr>
          <a:xfrm>
            <a:off x="304800" y="1066800"/>
            <a:ext cx="8229600" cy="4525963"/>
          </a:xfrm>
        </p:spPr>
        <p:txBody>
          <a:bodyPr/>
          <a:lstStyle/>
          <a:p>
            <a:pPr marL="120650" indent="-120650">
              <a:buSzPct val="90000"/>
            </a:pPr>
            <a:endParaRPr lang="en-US" altLang="en-US" sz="1200" dirty="0">
              <a:solidFill>
                <a:srgbClr val="000000"/>
              </a:solidFill>
            </a:endParaRPr>
          </a:p>
          <a:p>
            <a:pPr marL="569913" lvl="1" indent="-334963">
              <a:buClr>
                <a:srgbClr val="910046"/>
              </a:buClr>
              <a:buSzPct val="90000"/>
              <a:buFont typeface="Wingdings" panose="05000000000000000000" pitchFamily="2" charset="2"/>
              <a:buChar char="l"/>
            </a:pPr>
            <a:r>
              <a:rPr lang="en-US" altLang="en-US" dirty="0">
                <a:solidFill>
                  <a:srgbClr val="000000"/>
                </a:solidFill>
              </a:rPr>
              <a:t>In this course, we will discuss the following:</a:t>
            </a:r>
          </a:p>
          <a:p>
            <a:pPr marL="569913" lvl="1" indent="-334963">
              <a:buClr>
                <a:srgbClr val="910046"/>
              </a:buClr>
              <a:buSzPct val="90000"/>
              <a:buFont typeface="Wingdings" panose="05000000000000000000" pitchFamily="2" charset="2"/>
              <a:buChar char="l"/>
            </a:pPr>
            <a:endParaRPr lang="en-US" altLang="en-US" sz="800" dirty="0">
              <a:solidFill>
                <a:srgbClr val="000000"/>
              </a:solidFill>
            </a:endParaRPr>
          </a:p>
          <a:p>
            <a:pPr marL="963613" lvl="2" indent="-334963">
              <a:buClr>
                <a:srgbClr val="910046"/>
              </a:buClr>
              <a:buSzPct val="90000"/>
              <a:buFont typeface="Arial" panose="020B0604020202020204" pitchFamily="34" charset="0"/>
              <a:buChar char="•"/>
            </a:pPr>
            <a:r>
              <a:rPr lang="en-US" altLang="en-US" dirty="0">
                <a:solidFill>
                  <a:srgbClr val="000000"/>
                </a:solidFill>
              </a:rPr>
              <a:t>OSHA’s minimum requirements for concrete and masonry work in construction</a:t>
            </a:r>
          </a:p>
          <a:p>
            <a:pPr marL="963613" lvl="2" indent="-334963">
              <a:buClr>
                <a:srgbClr val="910046"/>
              </a:buClr>
              <a:buSzPct val="90000"/>
              <a:buFont typeface="Arial" panose="020B0604020202020204" pitchFamily="34" charset="0"/>
              <a:buChar char="•"/>
            </a:pPr>
            <a:endParaRPr lang="en-US" altLang="en-US" sz="800" dirty="0">
              <a:solidFill>
                <a:srgbClr val="000000"/>
              </a:solidFill>
            </a:endParaRPr>
          </a:p>
          <a:p>
            <a:pPr marL="963613" lvl="2" indent="-334963">
              <a:buClr>
                <a:srgbClr val="910046"/>
              </a:buClr>
              <a:buSzPct val="90000"/>
              <a:buFont typeface="Arial" panose="020B0604020202020204" pitchFamily="34" charset="0"/>
              <a:buChar char="•"/>
            </a:pPr>
            <a:r>
              <a:rPr lang="en-US" altLang="en-US" dirty="0">
                <a:solidFill>
                  <a:srgbClr val="000000"/>
                </a:solidFill>
              </a:rPr>
              <a:t>General requirements, equipment, tools, formwork, shoring, precast concrete, and lift-slab operations</a:t>
            </a:r>
          </a:p>
          <a:p>
            <a:pPr marL="963613" lvl="2" indent="-334963">
              <a:buClr>
                <a:srgbClr val="910046"/>
              </a:buClr>
              <a:buSzPct val="90000"/>
              <a:buFont typeface="Arial" panose="020B0604020202020204" pitchFamily="34" charset="0"/>
              <a:buChar char="•"/>
            </a:pPr>
            <a:endParaRPr lang="en-US" altLang="en-US" sz="800" dirty="0">
              <a:solidFill>
                <a:srgbClr val="000000"/>
              </a:solidFill>
            </a:endParaRPr>
          </a:p>
          <a:p>
            <a:pPr marL="963613" lvl="2" indent="-334963">
              <a:buClr>
                <a:srgbClr val="910046"/>
              </a:buClr>
              <a:buSzPct val="90000"/>
              <a:buFont typeface="Arial" panose="020B0604020202020204" pitchFamily="34" charset="0"/>
              <a:buChar char="•"/>
            </a:pPr>
            <a:r>
              <a:rPr lang="en-US" altLang="en-US" dirty="0">
                <a:solidFill>
                  <a:srgbClr val="000000"/>
                </a:solidFill>
              </a:rPr>
              <a:t>Hazards associated with concrete and masonry construction operations</a:t>
            </a:r>
          </a:p>
          <a:p>
            <a:pPr marL="963613" lvl="2" indent="-334963">
              <a:buClr>
                <a:srgbClr val="910046"/>
              </a:buClr>
              <a:buSzPct val="90000"/>
              <a:buFont typeface="Arial" panose="020B0604020202020204" pitchFamily="34" charset="0"/>
              <a:buChar char="•"/>
            </a:pPr>
            <a:endParaRPr lang="en-US" altLang="en-US" sz="800" dirty="0">
              <a:solidFill>
                <a:srgbClr val="000000"/>
              </a:solidFill>
            </a:endParaRPr>
          </a:p>
          <a:p>
            <a:pPr marL="963613" lvl="2" indent="-334963">
              <a:buClr>
                <a:srgbClr val="910046"/>
              </a:buClr>
              <a:buSzPct val="90000"/>
              <a:buFont typeface="Arial" panose="020B0604020202020204" pitchFamily="34" charset="0"/>
              <a:buChar char="•"/>
            </a:pPr>
            <a:r>
              <a:rPr lang="en-US" altLang="en-US" dirty="0">
                <a:solidFill>
                  <a:srgbClr val="000000"/>
                </a:solidFill>
              </a:rPr>
              <a:t>Abatement methods</a:t>
            </a:r>
            <a:endParaRPr lang="en-US" altLang="en-US" sz="2000"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3600" y="3756312"/>
            <a:ext cx="2414116" cy="2151110"/>
          </a:xfrm>
          <a:prstGeom prst="rect">
            <a:avLst/>
          </a:prstGeom>
        </p:spPr>
      </p:pic>
      <p:sp>
        <p:nvSpPr>
          <p:cNvPr id="5" name="TextBox 4"/>
          <p:cNvSpPr txBox="1"/>
          <p:nvPr/>
        </p:nvSpPr>
        <p:spPr>
          <a:xfrm>
            <a:off x="5638800" y="5662734"/>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1708368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7"/>
          <p:cNvSpPr>
            <a:spLocks noGrp="1" noChangeArrowheads="1"/>
          </p:cNvSpPr>
          <p:nvPr>
            <p:ph type="title"/>
          </p:nvPr>
        </p:nvSpPr>
        <p:spPr>
          <a:xfrm>
            <a:off x="609600" y="441325"/>
            <a:ext cx="6248400" cy="549275"/>
          </a:xfrm>
          <a:noFill/>
        </p:spPr>
        <p:txBody>
          <a:bodyPr/>
          <a:lstStyle/>
          <a:p>
            <a:r>
              <a:rPr lang="en-US" altLang="en-US" dirty="0"/>
              <a:t>Concrete Pumping System</a:t>
            </a:r>
          </a:p>
        </p:txBody>
      </p:sp>
      <p:sp>
        <p:nvSpPr>
          <p:cNvPr id="46083" name="Rectangle 3"/>
          <p:cNvSpPr>
            <a:spLocks noGrp="1" noChangeArrowheads="1"/>
          </p:cNvSpPr>
          <p:nvPr>
            <p:ph type="body" sz="half" idx="1"/>
          </p:nvPr>
        </p:nvSpPr>
        <p:spPr>
          <a:xfrm>
            <a:off x="533400" y="1219200"/>
            <a:ext cx="8001000" cy="4419600"/>
          </a:xfrm>
          <a:noFill/>
        </p:spPr>
        <p:txBody>
          <a:bodyPr/>
          <a:lstStyle/>
          <a:p>
            <a:pPr marL="344488" indent="-344488"/>
            <a:r>
              <a:rPr lang="en-US" altLang="en-US" sz="2400" dirty="0">
                <a:solidFill>
                  <a:srgbClr val="000000"/>
                </a:solidFill>
              </a:rPr>
              <a:t>Discharge pipes must be provided with pipe supports designed for 100 percent overload</a:t>
            </a:r>
          </a:p>
          <a:p>
            <a:pPr marL="344488" indent="-344488"/>
            <a:endParaRPr lang="en-US" altLang="en-US" sz="800" dirty="0">
              <a:solidFill>
                <a:srgbClr val="000000"/>
              </a:solidFill>
            </a:endParaRPr>
          </a:p>
          <a:p>
            <a:pPr marL="344488" indent="-344488"/>
            <a:r>
              <a:rPr lang="en-US" altLang="en-US" sz="2400" dirty="0">
                <a:solidFill>
                  <a:srgbClr val="000000"/>
                </a:solidFill>
              </a:rPr>
              <a:t>Compressed air hoses must be provided with positive fail-safe joint connectors</a:t>
            </a:r>
          </a:p>
          <a:p>
            <a:pPr marL="344488" indent="-344488">
              <a:buClrTx/>
              <a:buSzTx/>
              <a:buFontTx/>
              <a:buNone/>
            </a:pPr>
            <a:endParaRPr lang="en-US" altLang="en-US" sz="2400" b="1" dirty="0">
              <a:solidFill>
                <a:srgbClr val="000000"/>
              </a:solidFill>
            </a:endParaRPr>
          </a:p>
        </p:txBody>
      </p:sp>
      <p:sp>
        <p:nvSpPr>
          <p:cNvPr id="46084" name="Rectangle 5"/>
          <p:cNvSpPr>
            <a:spLocks noChangeArrowheads="1"/>
          </p:cNvSpPr>
          <p:nvPr/>
        </p:nvSpPr>
        <p:spPr bwMode="auto">
          <a:xfrm>
            <a:off x="6548693" y="620713"/>
            <a:ext cx="20746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1926.702(e)(1)-(2)</a:t>
            </a:r>
          </a:p>
        </p:txBody>
      </p:sp>
      <p:pic>
        <p:nvPicPr>
          <p:cNvPr id="46085" name="Picture 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470400" y="3032125"/>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433910" y="5605790"/>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207851972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09600" y="441325"/>
            <a:ext cx="8229600" cy="549275"/>
          </a:xfrm>
        </p:spPr>
        <p:txBody>
          <a:bodyPr/>
          <a:lstStyle/>
          <a:p>
            <a:r>
              <a:rPr lang="en-US" altLang="en-US"/>
              <a:t>Concrete Buckets</a:t>
            </a:r>
            <a:endParaRPr lang="en-US" altLang="en-US" sz="1600"/>
          </a:p>
        </p:txBody>
      </p:sp>
      <p:sp>
        <p:nvSpPr>
          <p:cNvPr id="46083" name="Rectangle 3"/>
          <p:cNvSpPr>
            <a:spLocks noGrp="1" noChangeArrowheads="1"/>
          </p:cNvSpPr>
          <p:nvPr>
            <p:ph type="body" sz="half" idx="1"/>
          </p:nvPr>
        </p:nvSpPr>
        <p:spPr>
          <a:xfrm>
            <a:off x="533400" y="1219200"/>
            <a:ext cx="7835900" cy="4267200"/>
          </a:xfrm>
        </p:spPr>
        <p:txBody>
          <a:bodyPr/>
          <a:lstStyle/>
          <a:p>
            <a:pPr marL="344488" indent="-344488">
              <a:defRPr/>
            </a:pPr>
            <a:r>
              <a:rPr lang="en-US" altLang="en-US" sz="2400" dirty="0">
                <a:solidFill>
                  <a:srgbClr val="000000"/>
                </a:solidFill>
              </a:rPr>
              <a:t>Concrete buckets equipped with hydraulic or pneumatic gates:</a:t>
            </a:r>
          </a:p>
          <a:p>
            <a:pPr marL="744538" lvl="1">
              <a:defRPr/>
            </a:pPr>
            <a:endParaRPr lang="en-US" altLang="en-US" sz="1000" dirty="0">
              <a:solidFill>
                <a:srgbClr val="000000"/>
              </a:solidFill>
            </a:endParaRPr>
          </a:p>
          <a:p>
            <a:pPr marL="744538" lvl="1">
              <a:defRPr/>
            </a:pPr>
            <a:r>
              <a:rPr lang="en-US" altLang="en-US" sz="2000" dirty="0">
                <a:solidFill>
                  <a:srgbClr val="000000"/>
                </a:solidFill>
              </a:rPr>
              <a:t>Must have positive safety latches or similar devices to prevent accidental dumping</a:t>
            </a:r>
          </a:p>
          <a:p>
            <a:pPr marL="744538" lvl="1">
              <a:defRPr/>
            </a:pPr>
            <a:endParaRPr lang="en-US" altLang="en-US" sz="800" dirty="0">
              <a:solidFill>
                <a:srgbClr val="000000"/>
              </a:solidFill>
            </a:endParaRPr>
          </a:p>
          <a:p>
            <a:pPr marL="744538" lvl="1">
              <a:defRPr/>
            </a:pPr>
            <a:r>
              <a:rPr lang="en-US" altLang="en-US" sz="2000" dirty="0">
                <a:solidFill>
                  <a:srgbClr val="000000"/>
                </a:solidFill>
              </a:rPr>
              <a:t>Designed to prevent concrete </a:t>
            </a:r>
          </a:p>
          <a:p>
            <a:pPr marL="511175" lvl="1" indent="0">
              <a:buFont typeface="Symbol" panose="05050102010706020507" pitchFamily="18" charset="2"/>
              <a:buNone/>
              <a:defRPr/>
            </a:pPr>
            <a:r>
              <a:rPr lang="en-US" altLang="en-US" sz="2000" dirty="0">
                <a:solidFill>
                  <a:srgbClr val="000000"/>
                </a:solidFill>
              </a:rPr>
              <a:t>   from hanging up on top and </a:t>
            </a:r>
          </a:p>
          <a:p>
            <a:pPr marL="511175" lvl="1" indent="0">
              <a:buFont typeface="Symbol" panose="05050102010706020507" pitchFamily="18" charset="2"/>
              <a:buNone/>
              <a:defRPr/>
            </a:pPr>
            <a:r>
              <a:rPr lang="en-US" altLang="en-US" sz="2000" dirty="0">
                <a:solidFill>
                  <a:srgbClr val="000000"/>
                </a:solidFill>
              </a:rPr>
              <a:t>   sides</a:t>
            </a:r>
          </a:p>
        </p:txBody>
      </p:sp>
      <p:sp>
        <p:nvSpPr>
          <p:cNvPr id="48132" name="Rectangle 5"/>
          <p:cNvSpPr>
            <a:spLocks noChangeArrowheads="1"/>
          </p:cNvSpPr>
          <p:nvPr/>
        </p:nvSpPr>
        <p:spPr bwMode="auto">
          <a:xfrm>
            <a:off x="6589085" y="620713"/>
            <a:ext cx="2021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1926.702(f)(1)-(2)</a:t>
            </a:r>
          </a:p>
        </p:txBody>
      </p:sp>
      <p:pic>
        <p:nvPicPr>
          <p:cNvPr id="4813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1200" y="3276600"/>
            <a:ext cx="25781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06692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09600" y="441325"/>
            <a:ext cx="8229600" cy="549275"/>
          </a:xfrm>
        </p:spPr>
        <p:txBody>
          <a:bodyPr/>
          <a:lstStyle/>
          <a:p>
            <a:r>
              <a:rPr lang="en-US" altLang="en-US"/>
              <a:t>Tremies</a:t>
            </a:r>
            <a:endParaRPr lang="en-US" altLang="en-US" sz="1600" b="0" i="1">
              <a:latin typeface="Tahoma" panose="020B0604030504040204" pitchFamily="34" charset="0"/>
            </a:endParaRPr>
          </a:p>
        </p:txBody>
      </p:sp>
      <p:sp>
        <p:nvSpPr>
          <p:cNvPr id="50179" name="Rectangle 4"/>
          <p:cNvSpPr>
            <a:spLocks noGrp="1" noChangeArrowheads="1"/>
          </p:cNvSpPr>
          <p:nvPr>
            <p:ph type="body" sz="half" idx="1"/>
          </p:nvPr>
        </p:nvSpPr>
        <p:spPr>
          <a:xfrm>
            <a:off x="609600" y="1295400"/>
            <a:ext cx="4648200" cy="4419600"/>
          </a:xfrm>
          <a:solidFill>
            <a:schemeClr val="bg1"/>
          </a:solidFill>
        </p:spPr>
        <p:txBody>
          <a:bodyPr/>
          <a:lstStyle/>
          <a:p>
            <a:pPr marL="293688" indent="-293688">
              <a:buSzPct val="90000"/>
            </a:pPr>
            <a:r>
              <a:rPr lang="en-US" altLang="en-US" sz="2400" dirty="0">
                <a:solidFill>
                  <a:srgbClr val="000000"/>
                </a:solidFill>
              </a:rPr>
              <a:t>Sections of </a:t>
            </a:r>
            <a:r>
              <a:rPr lang="en-US" altLang="en-US" sz="2400" dirty="0" err="1">
                <a:solidFill>
                  <a:srgbClr val="000000"/>
                </a:solidFill>
              </a:rPr>
              <a:t>tremie</a:t>
            </a:r>
            <a:r>
              <a:rPr lang="en-US" altLang="en-US" sz="2400" dirty="0">
                <a:solidFill>
                  <a:srgbClr val="000000"/>
                </a:solidFill>
              </a:rPr>
              <a:t> and similar concrete conveyances must be secured with wire rope (or equivalent materials) in addition to the regular couplings or connections</a:t>
            </a:r>
          </a:p>
        </p:txBody>
      </p:sp>
      <p:sp>
        <p:nvSpPr>
          <p:cNvPr id="50180" name="Rectangle 5"/>
          <p:cNvSpPr>
            <a:spLocks noChangeArrowheads="1"/>
          </p:cNvSpPr>
          <p:nvPr/>
        </p:nvSpPr>
        <p:spPr bwMode="auto">
          <a:xfrm>
            <a:off x="7197476" y="623888"/>
            <a:ext cx="14702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1926.702(g)</a:t>
            </a:r>
          </a:p>
        </p:txBody>
      </p:sp>
      <p:pic>
        <p:nvPicPr>
          <p:cNvPr id="501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0" y="1651000"/>
            <a:ext cx="3133725"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46433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441325"/>
            <a:ext cx="8229600" cy="549275"/>
          </a:xfrm>
        </p:spPr>
        <p:txBody>
          <a:bodyPr/>
          <a:lstStyle/>
          <a:p>
            <a:r>
              <a:rPr lang="en-US" altLang="en-US"/>
              <a:t>Bull Floats</a:t>
            </a:r>
            <a:endParaRPr lang="en-US" altLang="en-US" sz="1600"/>
          </a:p>
        </p:txBody>
      </p:sp>
      <p:sp>
        <p:nvSpPr>
          <p:cNvPr id="52227" name="Rectangle 3"/>
          <p:cNvSpPr>
            <a:spLocks noGrp="1" noChangeArrowheads="1"/>
          </p:cNvSpPr>
          <p:nvPr>
            <p:ph type="body" sz="half" idx="1"/>
          </p:nvPr>
        </p:nvSpPr>
        <p:spPr>
          <a:xfrm>
            <a:off x="533400" y="1371600"/>
            <a:ext cx="4191000" cy="4267200"/>
          </a:xfrm>
          <a:solidFill>
            <a:schemeClr val="bg1"/>
          </a:solidFill>
        </p:spPr>
        <p:txBody>
          <a:bodyPr/>
          <a:lstStyle/>
          <a:p>
            <a:pPr marL="293688" indent="-293688">
              <a:buSzPct val="90000"/>
            </a:pPr>
            <a:r>
              <a:rPr lang="en-US" altLang="en-US" sz="2400" dirty="0">
                <a:solidFill>
                  <a:srgbClr val="000000"/>
                </a:solidFill>
              </a:rPr>
              <a:t>Bull float handles must be constructed of nonconductive material or insulated </a:t>
            </a:r>
          </a:p>
          <a:p>
            <a:pPr lvl="1" indent="-225425">
              <a:buSzPct val="90000"/>
            </a:pPr>
            <a:endParaRPr lang="en-US" altLang="en-US" sz="1000" dirty="0">
              <a:solidFill>
                <a:srgbClr val="000000"/>
              </a:solidFill>
            </a:endParaRPr>
          </a:p>
          <a:p>
            <a:pPr lvl="1" indent="-225425">
              <a:buSzPct val="90000"/>
            </a:pPr>
            <a:r>
              <a:rPr lang="en-US" altLang="en-US" sz="2000" dirty="0">
                <a:solidFill>
                  <a:srgbClr val="000000"/>
                </a:solidFill>
              </a:rPr>
              <a:t>When used where they may contact energized electrical conductors</a:t>
            </a:r>
          </a:p>
        </p:txBody>
      </p:sp>
      <p:sp>
        <p:nvSpPr>
          <p:cNvPr id="52228" name="Rectangle 5"/>
          <p:cNvSpPr>
            <a:spLocks noChangeArrowheads="1"/>
          </p:cNvSpPr>
          <p:nvPr/>
        </p:nvSpPr>
        <p:spPr bwMode="auto">
          <a:xfrm>
            <a:off x="7132497" y="609600"/>
            <a:ext cx="14590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1926.702(h)</a:t>
            </a:r>
          </a:p>
        </p:txBody>
      </p:sp>
      <p:pic>
        <p:nvPicPr>
          <p:cNvPr id="522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53000" y="1730375"/>
            <a:ext cx="35052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38632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09600" y="441325"/>
            <a:ext cx="8229600" cy="549275"/>
          </a:xfrm>
        </p:spPr>
        <p:txBody>
          <a:bodyPr/>
          <a:lstStyle/>
          <a:p>
            <a:r>
              <a:rPr lang="en-US" altLang="en-US"/>
              <a:t>Masonry Saws</a:t>
            </a:r>
            <a:endParaRPr lang="en-US" altLang="en-US" sz="1600"/>
          </a:p>
        </p:txBody>
      </p:sp>
      <p:sp>
        <p:nvSpPr>
          <p:cNvPr id="52227" name="Rectangle 3"/>
          <p:cNvSpPr>
            <a:spLocks noGrp="1" noChangeArrowheads="1"/>
          </p:cNvSpPr>
          <p:nvPr>
            <p:ph type="body" sz="half" idx="1"/>
          </p:nvPr>
        </p:nvSpPr>
        <p:spPr>
          <a:xfrm>
            <a:off x="533400" y="1219200"/>
            <a:ext cx="7824788" cy="4419600"/>
          </a:xfrm>
        </p:spPr>
        <p:txBody>
          <a:bodyPr/>
          <a:lstStyle/>
          <a:p>
            <a:pPr marL="293688" indent="-293688">
              <a:defRPr/>
            </a:pPr>
            <a:r>
              <a:rPr lang="en-US" altLang="en-US" sz="2400" dirty="0">
                <a:solidFill>
                  <a:srgbClr val="000000"/>
                </a:solidFill>
              </a:rPr>
              <a:t>Masonry saws must be guarded with a semicircular enclosure over the blade</a:t>
            </a:r>
          </a:p>
          <a:p>
            <a:pPr marL="293688" indent="-293688">
              <a:defRPr/>
            </a:pPr>
            <a:endParaRPr lang="en-US" altLang="en-US" sz="800" dirty="0">
              <a:solidFill>
                <a:srgbClr val="000000"/>
              </a:solidFill>
            </a:endParaRPr>
          </a:p>
          <a:p>
            <a:pPr marL="293688" indent="-293688">
              <a:defRPr/>
            </a:pPr>
            <a:r>
              <a:rPr lang="en-US" altLang="en-US" sz="2400" dirty="0">
                <a:solidFill>
                  <a:srgbClr val="000000"/>
                </a:solidFill>
              </a:rPr>
              <a:t>Method for retaining blade fragments must be incorporated in the </a:t>
            </a:r>
          </a:p>
          <a:p>
            <a:pPr marL="0" indent="0">
              <a:buFont typeface="Wingdings" panose="05000000000000000000" pitchFamily="2" charset="2"/>
              <a:buNone/>
              <a:defRPr/>
            </a:pPr>
            <a:r>
              <a:rPr lang="en-US" altLang="en-US" sz="2400" dirty="0">
                <a:solidFill>
                  <a:srgbClr val="000000"/>
                </a:solidFill>
              </a:rPr>
              <a:t>   design of the enclosure</a:t>
            </a:r>
          </a:p>
        </p:txBody>
      </p:sp>
      <p:sp>
        <p:nvSpPr>
          <p:cNvPr id="54276" name="Rectangle 6"/>
          <p:cNvSpPr>
            <a:spLocks noChangeArrowheads="1"/>
          </p:cNvSpPr>
          <p:nvPr/>
        </p:nvSpPr>
        <p:spPr bwMode="auto">
          <a:xfrm>
            <a:off x="6609732" y="609600"/>
            <a:ext cx="20008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solidFill>
                  <a:srgbClr val="000000"/>
                </a:solidFill>
                <a:latin typeface="Avenir Next LT Pro" panose="020B0504020202020204" pitchFamily="34" charset="0"/>
              </a:rPr>
              <a:t>1926.702(i)(1)-(2)</a:t>
            </a:r>
          </a:p>
        </p:txBody>
      </p:sp>
      <p:pic>
        <p:nvPicPr>
          <p:cNvPr id="5427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27588" y="3067050"/>
            <a:ext cx="35306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683031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09600" y="441325"/>
            <a:ext cx="6781800" cy="549275"/>
          </a:xfrm>
        </p:spPr>
        <p:txBody>
          <a:bodyPr/>
          <a:lstStyle/>
          <a:p>
            <a:r>
              <a:rPr lang="en-US" altLang="en-US"/>
              <a:t>Lockout/Tagout Procedures</a:t>
            </a:r>
            <a:endParaRPr lang="en-US" altLang="en-US" sz="1600"/>
          </a:p>
        </p:txBody>
      </p:sp>
      <p:sp>
        <p:nvSpPr>
          <p:cNvPr id="56323" name="Rectangle 3"/>
          <p:cNvSpPr>
            <a:spLocks noGrp="1" noChangeArrowheads="1"/>
          </p:cNvSpPr>
          <p:nvPr>
            <p:ph type="body" sz="half" idx="1"/>
          </p:nvPr>
        </p:nvSpPr>
        <p:spPr>
          <a:xfrm>
            <a:off x="533400" y="1219200"/>
            <a:ext cx="5181600" cy="4419600"/>
          </a:xfrm>
        </p:spPr>
        <p:txBody>
          <a:bodyPr/>
          <a:lstStyle/>
          <a:p>
            <a:pPr marL="293688" indent="-293688"/>
            <a:r>
              <a:rPr lang="en-US" altLang="en-US" sz="2400" dirty="0">
                <a:solidFill>
                  <a:srgbClr val="000000"/>
                </a:solidFill>
              </a:rPr>
              <a:t>Employees must not be allowed to perform maintenance or repair activity on equipment</a:t>
            </a:r>
          </a:p>
          <a:p>
            <a:pPr marL="293688" indent="-293688"/>
            <a:endParaRPr lang="en-US" altLang="en-US" sz="800" dirty="0">
              <a:solidFill>
                <a:srgbClr val="000000"/>
              </a:solidFill>
            </a:endParaRPr>
          </a:p>
          <a:p>
            <a:pPr marL="693738" lvl="1" indent="-293688"/>
            <a:r>
              <a:rPr lang="en-US" altLang="en-US" sz="2000" dirty="0">
                <a:solidFill>
                  <a:srgbClr val="000000"/>
                </a:solidFill>
              </a:rPr>
              <a:t>Unless hazardous energy sources have locked out or tagged out</a:t>
            </a:r>
          </a:p>
        </p:txBody>
      </p:sp>
      <p:sp>
        <p:nvSpPr>
          <p:cNvPr id="56324" name="Rectangle 5"/>
          <p:cNvSpPr>
            <a:spLocks noChangeArrowheads="1"/>
          </p:cNvSpPr>
          <p:nvPr/>
        </p:nvSpPr>
        <p:spPr bwMode="auto">
          <a:xfrm>
            <a:off x="6973881" y="623888"/>
            <a:ext cx="16684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solidFill>
                  <a:srgbClr val="000000"/>
                </a:solidFill>
                <a:latin typeface="Avenir Next LT Pro" panose="020B0504020202020204" pitchFamily="34" charset="0"/>
              </a:rPr>
              <a:t>1926.702(j)(1)</a:t>
            </a:r>
          </a:p>
        </p:txBody>
      </p:sp>
      <p:pic>
        <p:nvPicPr>
          <p:cNvPr id="5632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1200" y="1306513"/>
            <a:ext cx="2584450" cy="459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75822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09600" y="441325"/>
            <a:ext cx="6705600" cy="549275"/>
          </a:xfrm>
        </p:spPr>
        <p:txBody>
          <a:bodyPr/>
          <a:lstStyle/>
          <a:p>
            <a:r>
              <a:rPr lang="en-US" altLang="en-US"/>
              <a:t>General Requirements</a:t>
            </a:r>
          </a:p>
        </p:txBody>
      </p:sp>
      <p:sp>
        <p:nvSpPr>
          <p:cNvPr id="58371" name="Rectangle 3"/>
          <p:cNvSpPr>
            <a:spLocks noGrp="1" noChangeArrowheads="1"/>
          </p:cNvSpPr>
          <p:nvPr>
            <p:ph type="body" sz="half" idx="1"/>
          </p:nvPr>
        </p:nvSpPr>
        <p:spPr>
          <a:xfrm>
            <a:off x="533400" y="1219200"/>
            <a:ext cx="7391400" cy="4267200"/>
          </a:xfrm>
        </p:spPr>
        <p:txBody>
          <a:bodyPr/>
          <a:lstStyle/>
          <a:p>
            <a:pPr marL="293688" indent="-293688"/>
            <a:r>
              <a:rPr lang="en-US" altLang="en-US" sz="2400" dirty="0">
                <a:solidFill>
                  <a:srgbClr val="000000"/>
                </a:solidFill>
              </a:rPr>
              <a:t>Formwork must be designed, fabricated, erected, supported, braced, and maintained</a:t>
            </a:r>
          </a:p>
          <a:p>
            <a:pPr marL="293688" indent="-293688"/>
            <a:endParaRPr lang="en-US" altLang="en-US" sz="800" dirty="0">
              <a:solidFill>
                <a:srgbClr val="000000"/>
              </a:solidFill>
            </a:endParaRPr>
          </a:p>
          <a:p>
            <a:pPr marL="693738" lvl="1" indent="-293688"/>
            <a:r>
              <a:rPr lang="en-US" altLang="en-US" sz="2000" dirty="0">
                <a:solidFill>
                  <a:srgbClr val="000000"/>
                </a:solidFill>
              </a:rPr>
              <a:t>Must support, without failure, all vertical and lateral loads applied to it</a:t>
            </a:r>
          </a:p>
        </p:txBody>
      </p:sp>
      <p:sp>
        <p:nvSpPr>
          <p:cNvPr id="58372" name="Rectangle 5"/>
          <p:cNvSpPr>
            <a:spLocks noChangeArrowheads="1"/>
          </p:cNvSpPr>
          <p:nvPr/>
        </p:nvSpPr>
        <p:spPr bwMode="auto">
          <a:xfrm>
            <a:off x="6890257" y="620713"/>
            <a:ext cx="1720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1926.703(a)(1)</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0600" y="3276600"/>
            <a:ext cx="3548062" cy="2662237"/>
          </a:xfrm>
          <a:prstGeom prst="rect">
            <a:avLst/>
          </a:prstGeom>
        </p:spPr>
      </p:pic>
      <p:sp>
        <p:nvSpPr>
          <p:cNvPr id="6" name="TextBox 5"/>
          <p:cNvSpPr txBox="1"/>
          <p:nvPr/>
        </p:nvSpPr>
        <p:spPr>
          <a:xfrm>
            <a:off x="4572000" y="5690731"/>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330128699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sz="half" idx="1"/>
          </p:nvPr>
        </p:nvSpPr>
        <p:spPr>
          <a:xfrm>
            <a:off x="533400" y="1219200"/>
            <a:ext cx="8001000" cy="4343400"/>
          </a:xfrm>
        </p:spPr>
        <p:txBody>
          <a:bodyPr/>
          <a:lstStyle/>
          <a:p>
            <a:pPr marL="293688" indent="-293688"/>
            <a:r>
              <a:rPr lang="en-US" altLang="en-US" sz="2400" dirty="0">
                <a:solidFill>
                  <a:srgbClr val="000000"/>
                </a:solidFill>
              </a:rPr>
              <a:t>Drawings or plans for the jack layout, formwork, working decks, and scaffolds must be available at the jobsite</a:t>
            </a:r>
          </a:p>
        </p:txBody>
      </p:sp>
      <p:sp>
        <p:nvSpPr>
          <p:cNvPr id="60419" name="Rectangle 5"/>
          <p:cNvSpPr>
            <a:spLocks noChangeArrowheads="1"/>
          </p:cNvSpPr>
          <p:nvPr/>
        </p:nvSpPr>
        <p:spPr bwMode="auto">
          <a:xfrm>
            <a:off x="6833107" y="623888"/>
            <a:ext cx="1720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1926.703(a)(2)</a:t>
            </a:r>
          </a:p>
        </p:txBody>
      </p:sp>
      <p:pic>
        <p:nvPicPr>
          <p:cNvPr id="60420"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73948" y="3124200"/>
            <a:ext cx="3408051"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Rectangle 2"/>
          <p:cNvSpPr>
            <a:spLocks noGrp="1" noChangeArrowheads="1"/>
          </p:cNvSpPr>
          <p:nvPr>
            <p:ph type="title"/>
          </p:nvPr>
        </p:nvSpPr>
        <p:spPr>
          <a:xfrm>
            <a:off x="609600" y="441325"/>
            <a:ext cx="6705600" cy="549275"/>
          </a:xfrm>
        </p:spPr>
        <p:txBody>
          <a:bodyPr/>
          <a:lstStyle/>
          <a:p>
            <a:r>
              <a:rPr lang="en-US" altLang="en-US"/>
              <a:t>General Requirements</a:t>
            </a:r>
          </a:p>
        </p:txBody>
      </p:sp>
      <p:sp>
        <p:nvSpPr>
          <p:cNvPr id="6" name="TextBox 5"/>
          <p:cNvSpPr txBox="1"/>
          <p:nvPr/>
        </p:nvSpPr>
        <p:spPr>
          <a:xfrm>
            <a:off x="4655910" y="5581814"/>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219016847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a:spLocks noGrp="1" noChangeArrowheads="1"/>
          </p:cNvSpPr>
          <p:nvPr>
            <p:ph type="body" sz="half" idx="1"/>
          </p:nvPr>
        </p:nvSpPr>
        <p:spPr>
          <a:xfrm>
            <a:off x="533400" y="1219200"/>
            <a:ext cx="7772400" cy="4691063"/>
          </a:xfrm>
          <a:noFill/>
        </p:spPr>
        <p:txBody>
          <a:bodyPr/>
          <a:lstStyle/>
          <a:p>
            <a:pPr marL="293688" indent="-293688"/>
            <a:r>
              <a:rPr lang="en-US" altLang="en-US" sz="2400" dirty="0">
                <a:solidFill>
                  <a:srgbClr val="000000"/>
                </a:solidFill>
              </a:rPr>
              <a:t>Inspected prior to erection</a:t>
            </a:r>
          </a:p>
          <a:p>
            <a:pPr marL="293688" indent="-293688"/>
            <a:endParaRPr lang="en-US" altLang="en-US" sz="800" dirty="0">
              <a:solidFill>
                <a:srgbClr val="000000"/>
              </a:solidFill>
            </a:endParaRPr>
          </a:p>
          <a:p>
            <a:pPr marL="293688" indent="-293688"/>
            <a:r>
              <a:rPr lang="en-US" altLang="en-US" sz="2400" dirty="0">
                <a:solidFill>
                  <a:srgbClr val="000000"/>
                </a:solidFill>
              </a:rPr>
              <a:t>Damaged equipment shall not be used</a:t>
            </a:r>
          </a:p>
          <a:p>
            <a:pPr marL="293688" indent="-293688"/>
            <a:endParaRPr lang="en-US" altLang="en-US" sz="800" dirty="0">
              <a:solidFill>
                <a:srgbClr val="000000"/>
              </a:solidFill>
            </a:endParaRPr>
          </a:p>
          <a:p>
            <a:pPr marL="293688" indent="-293688"/>
            <a:r>
              <a:rPr lang="en-US" altLang="en-US" sz="2400" dirty="0">
                <a:solidFill>
                  <a:srgbClr val="000000"/>
                </a:solidFill>
              </a:rPr>
              <a:t>Inspected immediately prior to, during, and </a:t>
            </a:r>
          </a:p>
          <a:p>
            <a:pPr marL="293688" indent="-293688">
              <a:buFont typeface="Wingdings" panose="05000000000000000000" pitchFamily="2" charset="2"/>
              <a:buNone/>
            </a:pPr>
            <a:r>
              <a:rPr lang="en-US" altLang="en-US" sz="2400" dirty="0">
                <a:solidFill>
                  <a:srgbClr val="000000"/>
                </a:solidFill>
              </a:rPr>
              <a:t>   immediately after concrete placement</a:t>
            </a:r>
          </a:p>
        </p:txBody>
      </p:sp>
      <p:pic>
        <p:nvPicPr>
          <p:cNvPr id="62467" name="Content Placeholder 2"/>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105400" y="3512062"/>
            <a:ext cx="3244770" cy="2434853"/>
          </a:xfrm>
        </p:spPr>
      </p:pic>
      <p:sp>
        <p:nvSpPr>
          <p:cNvPr id="62468" name="Rectangle 5"/>
          <p:cNvSpPr>
            <a:spLocks noChangeArrowheads="1"/>
          </p:cNvSpPr>
          <p:nvPr/>
        </p:nvSpPr>
        <p:spPr bwMode="auto">
          <a:xfrm>
            <a:off x="6519963" y="620713"/>
            <a:ext cx="2090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1926.703(b)(1)-(3)</a:t>
            </a:r>
          </a:p>
        </p:txBody>
      </p:sp>
      <p:sp>
        <p:nvSpPr>
          <p:cNvPr id="62469" name="Rectangle 6"/>
          <p:cNvSpPr>
            <a:spLocks noGrp="1" noChangeArrowheads="1"/>
          </p:cNvSpPr>
          <p:nvPr>
            <p:ph type="title"/>
          </p:nvPr>
        </p:nvSpPr>
        <p:spPr>
          <a:noFill/>
        </p:spPr>
        <p:txBody>
          <a:bodyPr/>
          <a:lstStyle/>
          <a:p>
            <a:r>
              <a:rPr lang="en-US" altLang="en-US"/>
              <a:t>Shoring and Reshoring</a:t>
            </a:r>
          </a:p>
        </p:txBody>
      </p:sp>
    </p:spTree>
    <p:extLst>
      <p:ext uri="{BB962C8B-B14F-4D97-AF65-F5344CB8AC3E}">
        <p14:creationId xmlns:p14="http://schemas.microsoft.com/office/powerpoint/2010/main" val="354358928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body" sz="half" idx="1"/>
          </p:nvPr>
        </p:nvSpPr>
        <p:spPr>
          <a:xfrm>
            <a:off x="533400" y="1219200"/>
            <a:ext cx="8077200" cy="4495800"/>
          </a:xfrm>
          <a:solidFill>
            <a:schemeClr val="bg1"/>
          </a:solidFill>
        </p:spPr>
        <p:txBody>
          <a:bodyPr/>
          <a:lstStyle/>
          <a:p>
            <a:pPr marL="293688" indent="-293688"/>
            <a:r>
              <a:rPr lang="en-US" altLang="en-US" sz="2400" dirty="0">
                <a:solidFill>
                  <a:srgbClr val="000000"/>
                </a:solidFill>
              </a:rPr>
              <a:t>Equipment found to be damaged or weakened must be immediately reinforced</a:t>
            </a:r>
          </a:p>
          <a:p>
            <a:pPr marL="293688" indent="-293688"/>
            <a:endParaRPr lang="en-US" altLang="en-US" sz="800" dirty="0">
              <a:solidFill>
                <a:srgbClr val="000000"/>
              </a:solidFill>
            </a:endParaRPr>
          </a:p>
          <a:p>
            <a:pPr marL="293688" indent="-293688"/>
            <a:r>
              <a:rPr lang="en-US" altLang="en-US" sz="2400" dirty="0">
                <a:solidFill>
                  <a:srgbClr val="000000"/>
                </a:solidFill>
              </a:rPr>
              <a:t>Sills must be sound, rigid, and capable of carrying maximum intended load</a:t>
            </a:r>
          </a:p>
          <a:p>
            <a:pPr marL="293688" indent="-293688">
              <a:buClr>
                <a:schemeClr val="accent2"/>
              </a:buClr>
              <a:buSzTx/>
              <a:buFontTx/>
              <a:buChar char="•"/>
            </a:pPr>
            <a:endParaRPr lang="en-US" altLang="en-US" sz="2400" b="1" dirty="0">
              <a:solidFill>
                <a:srgbClr val="000000"/>
              </a:solidFill>
            </a:endParaRPr>
          </a:p>
        </p:txBody>
      </p:sp>
      <p:sp>
        <p:nvSpPr>
          <p:cNvPr id="64515" name="Rectangle 5"/>
          <p:cNvSpPr>
            <a:spLocks noChangeArrowheads="1"/>
          </p:cNvSpPr>
          <p:nvPr/>
        </p:nvSpPr>
        <p:spPr bwMode="auto">
          <a:xfrm>
            <a:off x="6519963" y="620713"/>
            <a:ext cx="2090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1926.703(b)(4)-(5)</a:t>
            </a:r>
          </a:p>
        </p:txBody>
      </p:sp>
      <p:sp>
        <p:nvSpPr>
          <p:cNvPr id="64516" name="Rectangle 6"/>
          <p:cNvSpPr>
            <a:spLocks noGrp="1" noChangeArrowheads="1"/>
          </p:cNvSpPr>
          <p:nvPr>
            <p:ph type="title"/>
          </p:nvPr>
        </p:nvSpPr>
        <p:spPr>
          <a:noFill/>
        </p:spPr>
        <p:txBody>
          <a:bodyPr/>
          <a:lstStyle/>
          <a:p>
            <a:r>
              <a:rPr lang="en-US" altLang="en-US"/>
              <a:t>Shoring and Reshoring</a:t>
            </a:r>
          </a:p>
        </p:txBody>
      </p:sp>
      <p:pic>
        <p:nvPicPr>
          <p:cNvPr id="6451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0" y="3124200"/>
            <a:ext cx="3117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52627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11113"/>
            <a:ext cx="8458200" cy="1360487"/>
          </a:xfrm>
        </p:spPr>
        <p:txBody>
          <a:bodyPr/>
          <a:lstStyle/>
          <a:p>
            <a:r>
              <a:rPr lang="en-US" altLang="en-US" sz="3200" dirty="0"/>
              <a:t>Subpart Q – Concrete and Masonry Construction</a:t>
            </a:r>
          </a:p>
        </p:txBody>
      </p:sp>
      <p:sp>
        <p:nvSpPr>
          <p:cNvPr id="9219" name="Rectangle 3"/>
          <p:cNvSpPr>
            <a:spLocks noGrp="1" noChangeArrowheads="1"/>
          </p:cNvSpPr>
          <p:nvPr>
            <p:ph idx="1"/>
          </p:nvPr>
        </p:nvSpPr>
        <p:spPr>
          <a:xfrm>
            <a:off x="533400" y="1371600"/>
            <a:ext cx="7848600" cy="4876800"/>
          </a:xfrm>
        </p:spPr>
        <p:txBody>
          <a:bodyPr/>
          <a:lstStyle/>
          <a:p>
            <a:pPr>
              <a:buSzPct val="80000"/>
              <a:defRPr/>
            </a:pPr>
            <a:r>
              <a:rPr lang="en-US" altLang="en-US" sz="2400" b="1" dirty="0">
                <a:solidFill>
                  <a:srgbClr val="000000"/>
                </a:solidFill>
              </a:rPr>
              <a:t>1926.700 </a:t>
            </a:r>
            <a:r>
              <a:rPr lang="en-US" altLang="en-US" sz="2400" dirty="0">
                <a:solidFill>
                  <a:srgbClr val="000000"/>
                </a:solidFill>
              </a:rPr>
              <a:t>– Scope, application, and definitions</a:t>
            </a:r>
          </a:p>
          <a:p>
            <a:pPr>
              <a:buSzPct val="80000"/>
              <a:defRPr/>
            </a:pPr>
            <a:endParaRPr lang="en-US" altLang="en-US" sz="800" dirty="0">
              <a:solidFill>
                <a:srgbClr val="000000"/>
              </a:solidFill>
            </a:endParaRPr>
          </a:p>
          <a:p>
            <a:pPr>
              <a:buSzPct val="80000"/>
              <a:defRPr/>
            </a:pPr>
            <a:r>
              <a:rPr lang="en-US" altLang="en-US" sz="2400" b="1" dirty="0">
                <a:solidFill>
                  <a:srgbClr val="000000"/>
                </a:solidFill>
              </a:rPr>
              <a:t>1926.701 </a:t>
            </a:r>
            <a:r>
              <a:rPr lang="en-US" altLang="en-US" sz="2400" dirty="0">
                <a:solidFill>
                  <a:srgbClr val="000000"/>
                </a:solidFill>
              </a:rPr>
              <a:t>– General requirements</a:t>
            </a:r>
          </a:p>
          <a:p>
            <a:pPr>
              <a:buSzPct val="80000"/>
              <a:defRPr/>
            </a:pPr>
            <a:endParaRPr lang="en-US" altLang="en-US" sz="800" dirty="0">
              <a:solidFill>
                <a:srgbClr val="000000"/>
              </a:solidFill>
            </a:endParaRPr>
          </a:p>
          <a:p>
            <a:pPr>
              <a:buSzPct val="80000"/>
              <a:defRPr/>
            </a:pPr>
            <a:r>
              <a:rPr lang="en-US" altLang="en-US" sz="2400" b="1" dirty="0">
                <a:solidFill>
                  <a:srgbClr val="000000"/>
                </a:solidFill>
              </a:rPr>
              <a:t>1926.702 </a:t>
            </a:r>
            <a:r>
              <a:rPr lang="en-US" altLang="en-US" sz="2400" dirty="0">
                <a:solidFill>
                  <a:srgbClr val="000000"/>
                </a:solidFill>
              </a:rPr>
              <a:t>– Requirements for equipment and tools</a:t>
            </a:r>
          </a:p>
          <a:p>
            <a:pPr>
              <a:buSzPct val="80000"/>
              <a:defRPr/>
            </a:pPr>
            <a:endParaRPr lang="en-US" altLang="en-US" sz="800" dirty="0">
              <a:solidFill>
                <a:srgbClr val="000000"/>
              </a:solidFill>
            </a:endParaRPr>
          </a:p>
          <a:p>
            <a:pPr>
              <a:buSzPct val="80000"/>
              <a:defRPr/>
            </a:pPr>
            <a:r>
              <a:rPr lang="en-US" altLang="en-US" sz="2400" b="1" dirty="0">
                <a:solidFill>
                  <a:srgbClr val="000000"/>
                </a:solidFill>
              </a:rPr>
              <a:t>1926.703 </a:t>
            </a:r>
            <a:r>
              <a:rPr lang="en-US" altLang="en-US" sz="2400" dirty="0">
                <a:solidFill>
                  <a:srgbClr val="000000"/>
                </a:solidFill>
              </a:rPr>
              <a:t>– Requirements for cast-in-place concrete</a:t>
            </a:r>
          </a:p>
          <a:p>
            <a:pPr>
              <a:buSzPct val="80000"/>
              <a:defRPr/>
            </a:pPr>
            <a:endParaRPr lang="en-US" altLang="en-US" sz="800" dirty="0">
              <a:solidFill>
                <a:srgbClr val="000000"/>
              </a:solidFill>
            </a:endParaRPr>
          </a:p>
          <a:p>
            <a:pPr>
              <a:buSzPct val="80000"/>
              <a:defRPr/>
            </a:pPr>
            <a:r>
              <a:rPr lang="en-US" altLang="en-US" sz="2400" b="1" dirty="0">
                <a:solidFill>
                  <a:srgbClr val="000000"/>
                </a:solidFill>
              </a:rPr>
              <a:t>1926.704 </a:t>
            </a:r>
            <a:r>
              <a:rPr lang="en-US" altLang="en-US" sz="2400" dirty="0">
                <a:solidFill>
                  <a:srgbClr val="000000"/>
                </a:solidFill>
              </a:rPr>
              <a:t>– Requirements for precast concrete</a:t>
            </a:r>
          </a:p>
          <a:p>
            <a:pPr>
              <a:buSzPct val="80000"/>
              <a:defRPr/>
            </a:pPr>
            <a:endParaRPr lang="en-US" altLang="en-US" sz="800" dirty="0">
              <a:solidFill>
                <a:srgbClr val="000000"/>
              </a:solidFill>
            </a:endParaRPr>
          </a:p>
          <a:p>
            <a:pPr>
              <a:buSzPct val="80000"/>
              <a:defRPr/>
            </a:pPr>
            <a:r>
              <a:rPr lang="en-US" altLang="en-US" sz="2400" b="1" dirty="0">
                <a:solidFill>
                  <a:srgbClr val="000000"/>
                </a:solidFill>
              </a:rPr>
              <a:t>1926.705 </a:t>
            </a:r>
            <a:r>
              <a:rPr lang="en-US" altLang="en-US" sz="2400" dirty="0">
                <a:solidFill>
                  <a:srgbClr val="000000"/>
                </a:solidFill>
              </a:rPr>
              <a:t>– Requirements for lift slab operations</a:t>
            </a:r>
          </a:p>
          <a:p>
            <a:pPr>
              <a:buSzPct val="80000"/>
              <a:defRPr/>
            </a:pPr>
            <a:endParaRPr lang="en-US" altLang="en-US" sz="800" dirty="0">
              <a:solidFill>
                <a:srgbClr val="000000"/>
              </a:solidFill>
            </a:endParaRPr>
          </a:p>
          <a:p>
            <a:pPr>
              <a:buSzPct val="80000"/>
              <a:defRPr/>
            </a:pPr>
            <a:r>
              <a:rPr lang="en-US" altLang="en-US" sz="2400" b="1" dirty="0">
                <a:solidFill>
                  <a:srgbClr val="000000"/>
                </a:solidFill>
              </a:rPr>
              <a:t>1926.706 </a:t>
            </a:r>
            <a:r>
              <a:rPr lang="en-US" altLang="en-US" sz="2400" dirty="0">
                <a:solidFill>
                  <a:srgbClr val="000000"/>
                </a:solidFill>
              </a:rPr>
              <a:t>– Requirements for masonry construction</a:t>
            </a:r>
          </a:p>
          <a:p>
            <a:pPr>
              <a:buSzPct val="80000"/>
              <a:defRPr/>
            </a:pPr>
            <a:endParaRPr lang="en-US" altLang="en-US" sz="2400" dirty="0">
              <a:solidFill>
                <a:srgbClr val="000000"/>
              </a:solidFill>
            </a:endParaRPr>
          </a:p>
        </p:txBody>
      </p:sp>
    </p:spTree>
    <p:extLst>
      <p:ext uri="{BB962C8B-B14F-4D97-AF65-F5344CB8AC3E}">
        <p14:creationId xmlns:p14="http://schemas.microsoft.com/office/powerpoint/2010/main" val="2046132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body" sz="half" idx="1"/>
          </p:nvPr>
        </p:nvSpPr>
        <p:spPr>
          <a:xfrm>
            <a:off x="533400" y="1219200"/>
            <a:ext cx="7924800" cy="1676400"/>
          </a:xfrm>
          <a:solidFill>
            <a:schemeClr val="bg1"/>
          </a:solidFill>
        </p:spPr>
        <p:txBody>
          <a:bodyPr/>
          <a:lstStyle/>
          <a:p>
            <a:pPr marL="344488" indent="-344488">
              <a:lnSpc>
                <a:spcPct val="90000"/>
              </a:lnSpc>
              <a:buSzPct val="90000"/>
            </a:pPr>
            <a:r>
              <a:rPr lang="en-US" altLang="en-US" sz="2400" dirty="0">
                <a:solidFill>
                  <a:srgbClr val="000000"/>
                </a:solidFill>
              </a:rPr>
              <a:t>All base plates, shore heads, extension devices, and adjustment screws must be in firm contact, and secured when necessary, with the foundation and the form</a:t>
            </a:r>
          </a:p>
        </p:txBody>
      </p:sp>
      <p:sp>
        <p:nvSpPr>
          <p:cNvPr id="66564" name="Text Box 5"/>
          <p:cNvSpPr txBox="1">
            <a:spLocks noChangeArrowheads="1"/>
          </p:cNvSpPr>
          <p:nvPr/>
        </p:nvSpPr>
        <p:spPr bwMode="auto">
          <a:xfrm>
            <a:off x="6019800" y="623888"/>
            <a:ext cx="259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latin typeface="Avenir Next LT Pro" panose="020B0504020202020204" pitchFamily="34" charset="0"/>
              </a:rPr>
              <a:t>1926.703(b)(6)</a:t>
            </a:r>
          </a:p>
        </p:txBody>
      </p:sp>
      <p:sp>
        <p:nvSpPr>
          <p:cNvPr id="66565" name="Rectangle 6"/>
          <p:cNvSpPr>
            <a:spLocks noGrp="1" noChangeArrowheads="1"/>
          </p:cNvSpPr>
          <p:nvPr>
            <p:ph type="title"/>
          </p:nvPr>
        </p:nvSpPr>
        <p:spPr>
          <a:noFill/>
        </p:spPr>
        <p:txBody>
          <a:bodyPr/>
          <a:lstStyle/>
          <a:p>
            <a:r>
              <a:rPr lang="en-US" altLang="en-US"/>
              <a:t>Shoring and Reshoring</a:t>
            </a:r>
          </a:p>
        </p:txBody>
      </p:sp>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bwMode="auto">
          <a:xfrm>
            <a:off x="4848543" y="2514600"/>
            <a:ext cx="3609657" cy="3452495"/>
          </a:xfrm>
          <a:prstGeom prst="rect">
            <a:avLst/>
          </a:prstGeom>
          <a:ln>
            <a:noFill/>
          </a:ln>
          <a:extLst>
            <a:ext uri="{53640926-AAD7-44D8-BBD7-CCE9431645EC}">
              <a14:shadowObscured xmlns:a14="http://schemas.microsoft.com/office/drawing/2010/main"/>
            </a:ext>
          </a:extLst>
        </p:spPr>
      </p:pic>
      <p:cxnSp>
        <p:nvCxnSpPr>
          <p:cNvPr id="4" name="Straight Arrow Connector 3"/>
          <p:cNvCxnSpPr/>
          <p:nvPr/>
        </p:nvCxnSpPr>
        <p:spPr bwMode="auto">
          <a:xfrm>
            <a:off x="1905000" y="2514600"/>
            <a:ext cx="3886200" cy="129540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pic>
        <p:nvPicPr>
          <p:cNvPr id="12" name="Picture 11"/>
          <p:cNvPicPr/>
          <p:nvPr/>
        </p:nvPicPr>
        <p:blipFill rotWithShape="1">
          <a:blip r:embed="rId4" cstate="screen">
            <a:extLst>
              <a:ext uri="{28A0092B-C50C-407E-A947-70E740481C1C}">
                <a14:useLocalDpi xmlns:a14="http://schemas.microsoft.com/office/drawing/2010/main"/>
              </a:ext>
            </a:extLst>
          </a:blip>
          <a:srcRect/>
          <a:stretch/>
        </p:blipFill>
        <p:spPr bwMode="auto">
          <a:xfrm>
            <a:off x="1109438" y="4191000"/>
            <a:ext cx="3228658" cy="1776095"/>
          </a:xfrm>
          <a:prstGeom prst="rect">
            <a:avLst/>
          </a:prstGeom>
          <a:ln>
            <a:noFill/>
          </a:ln>
          <a:extLst>
            <a:ext uri="{53640926-AAD7-44D8-BBD7-CCE9431645EC}">
              <a14:shadowObscured xmlns:a14="http://schemas.microsoft.com/office/drawing/2010/main"/>
            </a:ext>
          </a:extLst>
        </p:spPr>
      </p:pic>
      <p:cxnSp>
        <p:nvCxnSpPr>
          <p:cNvPr id="13" name="Straight Arrow Connector 12"/>
          <p:cNvCxnSpPr/>
          <p:nvPr/>
        </p:nvCxnSpPr>
        <p:spPr bwMode="auto">
          <a:xfrm>
            <a:off x="1905000" y="2514600"/>
            <a:ext cx="609600" cy="289560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10" name="TextBox 9"/>
          <p:cNvSpPr txBox="1"/>
          <p:nvPr/>
        </p:nvSpPr>
        <p:spPr>
          <a:xfrm>
            <a:off x="6445163" y="2528104"/>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
        <p:nvSpPr>
          <p:cNvPr id="11" name="TextBox 10"/>
          <p:cNvSpPr txBox="1"/>
          <p:nvPr/>
        </p:nvSpPr>
        <p:spPr>
          <a:xfrm>
            <a:off x="803955" y="4240847"/>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163312890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type="title"/>
          </p:nvPr>
        </p:nvSpPr>
        <p:spPr>
          <a:noFill/>
        </p:spPr>
        <p:txBody>
          <a:bodyPr/>
          <a:lstStyle/>
          <a:p>
            <a:r>
              <a:rPr lang="en-US" altLang="en-US"/>
              <a:t>Shoring and Reshoring</a:t>
            </a:r>
          </a:p>
        </p:txBody>
      </p:sp>
      <p:sp>
        <p:nvSpPr>
          <p:cNvPr id="68611" name="Rectangle 3"/>
          <p:cNvSpPr>
            <a:spLocks noGrp="1" noChangeArrowheads="1"/>
          </p:cNvSpPr>
          <p:nvPr>
            <p:ph type="body" sz="half" idx="1"/>
          </p:nvPr>
        </p:nvSpPr>
        <p:spPr>
          <a:xfrm>
            <a:off x="609600" y="1219200"/>
            <a:ext cx="7239000" cy="1600200"/>
          </a:xfrm>
          <a:solidFill>
            <a:schemeClr val="bg1"/>
          </a:solidFill>
        </p:spPr>
        <p:txBody>
          <a:bodyPr/>
          <a:lstStyle/>
          <a:p>
            <a:pPr marL="293688" indent="-293688"/>
            <a:r>
              <a:rPr lang="en-US" altLang="en-US" sz="2400" dirty="0">
                <a:solidFill>
                  <a:srgbClr val="000000"/>
                </a:solidFill>
              </a:rPr>
              <a:t>Adjustment of single post shores to raise formwork must not be made after the placement of concrete</a:t>
            </a:r>
          </a:p>
        </p:txBody>
      </p:sp>
      <p:sp>
        <p:nvSpPr>
          <p:cNvPr id="68612" name="Text Box 7"/>
          <p:cNvSpPr txBox="1">
            <a:spLocks noChangeArrowheads="1"/>
          </p:cNvSpPr>
          <p:nvPr/>
        </p:nvSpPr>
        <p:spPr bwMode="auto">
          <a:xfrm>
            <a:off x="6934200" y="623888"/>
            <a:ext cx="1828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latin typeface="Avenir Next LT Pro" panose="020B0504020202020204" pitchFamily="34" charset="0"/>
              </a:rPr>
              <a:t>1926.703(b)(9)</a:t>
            </a:r>
            <a:endParaRPr lang="en-US" altLang="en-US" sz="1800" dirty="0">
              <a:latin typeface="Avenir Next LT Pro" panose="020B0504020202020204" pitchFamily="34" charset="0"/>
            </a:endParaRPr>
          </a:p>
        </p:txBody>
      </p:sp>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886200" y="2895600"/>
            <a:ext cx="4572000" cy="3048000"/>
          </a:xfrm>
          <a:prstGeom prst="rect">
            <a:avLst/>
          </a:prstGeom>
        </p:spPr>
      </p:pic>
      <p:sp>
        <p:nvSpPr>
          <p:cNvPr id="6" name="TextBox 5"/>
          <p:cNvSpPr txBox="1"/>
          <p:nvPr/>
        </p:nvSpPr>
        <p:spPr>
          <a:xfrm>
            <a:off x="4195056" y="5646482"/>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211710831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3"/>
          <p:cNvSpPr>
            <a:spLocks noGrp="1" noChangeArrowheads="1"/>
          </p:cNvSpPr>
          <p:nvPr>
            <p:ph type="body" sz="half" idx="1"/>
          </p:nvPr>
        </p:nvSpPr>
        <p:spPr>
          <a:xfrm>
            <a:off x="533400" y="1219200"/>
            <a:ext cx="6629400" cy="4419600"/>
          </a:xfrm>
          <a:noFill/>
        </p:spPr>
        <p:txBody>
          <a:bodyPr/>
          <a:lstStyle/>
          <a:p>
            <a:pPr marL="293688" indent="-293688"/>
            <a:r>
              <a:rPr lang="en-US" altLang="en-US" sz="2400" dirty="0">
                <a:solidFill>
                  <a:srgbClr val="000000"/>
                </a:solidFill>
              </a:rPr>
              <a:t>Reshoring must be erected:</a:t>
            </a:r>
          </a:p>
          <a:p>
            <a:pPr marL="293688" indent="-293688"/>
            <a:endParaRPr lang="en-US" altLang="en-US" sz="800" dirty="0">
              <a:solidFill>
                <a:srgbClr val="000000"/>
              </a:solidFill>
            </a:endParaRPr>
          </a:p>
          <a:p>
            <a:pPr lvl="1" indent="-282575"/>
            <a:r>
              <a:rPr lang="en-US" altLang="en-US" sz="2000" dirty="0">
                <a:solidFill>
                  <a:srgbClr val="000000"/>
                </a:solidFill>
              </a:rPr>
              <a:t>As the original forms and shores are removed</a:t>
            </a:r>
          </a:p>
          <a:p>
            <a:pPr lvl="1" indent="-282575"/>
            <a:endParaRPr lang="en-US" altLang="en-US" sz="800" dirty="0">
              <a:solidFill>
                <a:srgbClr val="000000"/>
              </a:solidFill>
            </a:endParaRPr>
          </a:p>
          <a:p>
            <a:pPr lvl="1" indent="-282575"/>
            <a:r>
              <a:rPr lang="en-US" altLang="en-US" sz="2000" dirty="0">
                <a:solidFill>
                  <a:srgbClr val="000000"/>
                </a:solidFill>
              </a:rPr>
              <a:t>Whenever the concrete is required to support loads in excess of its capacity</a:t>
            </a:r>
          </a:p>
        </p:txBody>
      </p:sp>
      <p:sp>
        <p:nvSpPr>
          <p:cNvPr id="70660" name="Text Box 5"/>
          <p:cNvSpPr txBox="1">
            <a:spLocks noChangeArrowheads="1"/>
          </p:cNvSpPr>
          <p:nvPr/>
        </p:nvSpPr>
        <p:spPr bwMode="auto">
          <a:xfrm>
            <a:off x="6477000" y="623888"/>
            <a:ext cx="213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latin typeface="Avenir Next LT Pro" panose="020B0504020202020204" pitchFamily="34" charset="0"/>
              </a:rPr>
              <a:t>1926.703(b)(10)</a:t>
            </a:r>
          </a:p>
        </p:txBody>
      </p:sp>
      <p:sp>
        <p:nvSpPr>
          <p:cNvPr id="70661" name="Rectangle 6"/>
          <p:cNvSpPr>
            <a:spLocks noGrp="1" noChangeArrowheads="1"/>
          </p:cNvSpPr>
          <p:nvPr>
            <p:ph type="title"/>
          </p:nvPr>
        </p:nvSpPr>
        <p:spPr>
          <a:noFill/>
        </p:spPr>
        <p:txBody>
          <a:bodyPr/>
          <a:lstStyle/>
          <a:p>
            <a:r>
              <a:rPr lang="en-US" altLang="en-US"/>
              <a:t>Shoring and Reshoring</a:t>
            </a:r>
          </a:p>
        </p:txBody>
      </p:sp>
      <p:pic>
        <p:nvPicPr>
          <p:cNvPr id="5" name="Content Placeholder 4"/>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057650" y="3048000"/>
            <a:ext cx="4381500" cy="2921000"/>
          </a:xfrm>
        </p:spPr>
      </p:pic>
      <p:sp>
        <p:nvSpPr>
          <p:cNvPr id="6" name="TextBox 5"/>
          <p:cNvSpPr txBox="1"/>
          <p:nvPr/>
        </p:nvSpPr>
        <p:spPr>
          <a:xfrm>
            <a:off x="4195056" y="5646482"/>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113445206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title"/>
          </p:nvPr>
        </p:nvSpPr>
        <p:spPr>
          <a:xfrm>
            <a:off x="609600" y="441325"/>
            <a:ext cx="6705600" cy="549275"/>
          </a:xfrm>
          <a:noFill/>
        </p:spPr>
        <p:txBody>
          <a:bodyPr/>
          <a:lstStyle/>
          <a:p>
            <a:r>
              <a:rPr lang="en-US" altLang="en-US"/>
              <a:t>Vertical Slipforms</a:t>
            </a:r>
          </a:p>
        </p:txBody>
      </p:sp>
      <p:sp>
        <p:nvSpPr>
          <p:cNvPr id="70659" name="Rectangle 4"/>
          <p:cNvSpPr>
            <a:spLocks noGrp="1" noChangeArrowheads="1"/>
          </p:cNvSpPr>
          <p:nvPr>
            <p:ph type="body" sz="half" idx="1"/>
          </p:nvPr>
        </p:nvSpPr>
        <p:spPr>
          <a:xfrm>
            <a:off x="533400" y="1219200"/>
            <a:ext cx="7899400" cy="1752600"/>
          </a:xfrm>
          <a:solidFill>
            <a:schemeClr val="bg1"/>
          </a:solidFill>
        </p:spPr>
        <p:txBody>
          <a:bodyPr>
            <a:normAutofit fontScale="92500" lnSpcReduction="10000"/>
          </a:bodyPr>
          <a:lstStyle/>
          <a:p>
            <a:pPr marL="287338" indent="-287338">
              <a:lnSpc>
                <a:spcPct val="90000"/>
              </a:lnSpc>
              <a:defRPr/>
            </a:pPr>
            <a:r>
              <a:rPr lang="en-US" altLang="en-US" sz="2400" dirty="0">
                <a:solidFill>
                  <a:srgbClr val="000000"/>
                </a:solidFill>
              </a:rPr>
              <a:t>Form steel rods or pipes on which jacks climb must be:</a:t>
            </a:r>
          </a:p>
          <a:p>
            <a:pPr marL="627063" lvl="1" indent="-225425">
              <a:lnSpc>
                <a:spcPct val="90000"/>
              </a:lnSpc>
              <a:defRPr/>
            </a:pPr>
            <a:endParaRPr lang="en-US" altLang="en-US" sz="1000" dirty="0">
              <a:solidFill>
                <a:srgbClr val="000000"/>
              </a:solidFill>
            </a:endParaRPr>
          </a:p>
          <a:p>
            <a:pPr marL="627063" lvl="1" indent="-225425">
              <a:lnSpc>
                <a:spcPct val="90000"/>
              </a:lnSpc>
              <a:defRPr/>
            </a:pPr>
            <a:r>
              <a:rPr lang="en-US" altLang="en-US" sz="2000" dirty="0">
                <a:solidFill>
                  <a:srgbClr val="000000"/>
                </a:solidFill>
              </a:rPr>
              <a:t>Designed for that purpose and adequately braced when not encased in concrete		</a:t>
            </a:r>
          </a:p>
          <a:p>
            <a:pPr marL="627063" lvl="1" indent="-225425">
              <a:lnSpc>
                <a:spcPct val="90000"/>
              </a:lnSpc>
              <a:defRPr/>
            </a:pPr>
            <a:endParaRPr lang="en-US" altLang="en-US" sz="800" dirty="0">
              <a:solidFill>
                <a:srgbClr val="000000"/>
              </a:solidFill>
            </a:endParaRPr>
          </a:p>
          <a:p>
            <a:pPr marL="627063" lvl="1" indent="-225425">
              <a:lnSpc>
                <a:spcPct val="90000"/>
              </a:lnSpc>
              <a:defRPr/>
            </a:pPr>
            <a:r>
              <a:rPr lang="en-US" altLang="en-US" sz="2000" dirty="0">
                <a:solidFill>
                  <a:srgbClr val="000000"/>
                </a:solidFill>
              </a:rPr>
              <a:t>Provided with scaffolds or work platform where</a:t>
            </a:r>
          </a:p>
          <a:p>
            <a:pPr marL="401638" lvl="1" indent="0">
              <a:lnSpc>
                <a:spcPct val="90000"/>
              </a:lnSpc>
              <a:buFont typeface="Symbol" panose="05050102010706020507" pitchFamily="18" charset="2"/>
              <a:buNone/>
              <a:defRPr/>
            </a:pPr>
            <a:r>
              <a:rPr lang="en-US" altLang="en-US" sz="2000" dirty="0">
                <a:solidFill>
                  <a:srgbClr val="000000"/>
                </a:solidFill>
              </a:rPr>
              <a:t>   employees required to pass</a:t>
            </a:r>
          </a:p>
          <a:p>
            <a:pPr marL="287338" indent="-287338">
              <a:lnSpc>
                <a:spcPct val="90000"/>
              </a:lnSpc>
              <a:defRPr/>
            </a:pPr>
            <a:endParaRPr lang="en-US" altLang="en-US" sz="2000" b="1" dirty="0">
              <a:solidFill>
                <a:srgbClr val="000000"/>
              </a:solidFill>
            </a:endParaRPr>
          </a:p>
        </p:txBody>
      </p:sp>
      <p:sp>
        <p:nvSpPr>
          <p:cNvPr id="72708" name="Text Box 5"/>
          <p:cNvSpPr txBox="1">
            <a:spLocks noChangeArrowheads="1"/>
          </p:cNvSpPr>
          <p:nvPr/>
        </p:nvSpPr>
        <p:spPr bwMode="auto">
          <a:xfrm>
            <a:off x="6248400" y="620713"/>
            <a:ext cx="2362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latin typeface="Avenir Next LT Pro" panose="020B0504020202020204" pitchFamily="34" charset="0"/>
              </a:rPr>
              <a:t>1926.703(c)(1)-(3)</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3940" y="3124200"/>
            <a:ext cx="3876675" cy="2724269"/>
          </a:xfrm>
          <a:prstGeom prst="rect">
            <a:avLst/>
          </a:prstGeom>
        </p:spPr>
      </p:pic>
      <p:pic>
        <p:nvPicPr>
          <p:cNvPr id="7" name="Picture 6"/>
          <p:cNvPicPr/>
          <p:nvPr/>
        </p:nvPicPr>
        <p:blipFill rotWithShape="1">
          <a:blip r:embed="rId4" cstate="screen">
            <a:extLst>
              <a:ext uri="{28A0092B-C50C-407E-A947-70E740481C1C}">
                <a14:useLocalDpi xmlns:a14="http://schemas.microsoft.com/office/drawing/2010/main"/>
              </a:ext>
            </a:extLst>
          </a:blip>
          <a:srcRect/>
          <a:stretch/>
        </p:blipFill>
        <p:spPr>
          <a:xfrm>
            <a:off x="1371600" y="3141562"/>
            <a:ext cx="2209800" cy="2743201"/>
          </a:xfrm>
          <a:prstGeom prst="rect">
            <a:avLst/>
          </a:prstGeom>
        </p:spPr>
      </p:pic>
      <p:sp>
        <p:nvSpPr>
          <p:cNvPr id="8" name="TextBox 7"/>
          <p:cNvSpPr txBox="1"/>
          <p:nvPr/>
        </p:nvSpPr>
        <p:spPr>
          <a:xfrm>
            <a:off x="1405353" y="5623153"/>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
        <p:nvSpPr>
          <p:cNvPr id="9" name="TextBox 8"/>
          <p:cNvSpPr txBox="1"/>
          <p:nvPr/>
        </p:nvSpPr>
        <p:spPr>
          <a:xfrm>
            <a:off x="5371232" y="5717664"/>
            <a:ext cx="2202090" cy="261610"/>
          </a:xfrm>
          <a:prstGeom prst="rect">
            <a:avLst/>
          </a:prstGeom>
          <a:noFill/>
        </p:spPr>
        <p:txBody>
          <a:bodyPr wrap="square" rtlCol="0">
            <a:spAutoFit/>
          </a:bodyPr>
          <a:lstStyle/>
          <a:p>
            <a:pPr algn="ctr"/>
            <a:r>
              <a:rPr lang="en-US" sz="1100" u="none" dirty="0">
                <a:latin typeface="Avenir Next LT Pro" panose="020B0504020202020204" pitchFamily="34" charset="0"/>
              </a:rPr>
              <a:t>NCDOL Photo Library</a:t>
            </a:r>
          </a:p>
        </p:txBody>
      </p:sp>
    </p:spTree>
    <p:extLst>
      <p:ext uri="{BB962C8B-B14F-4D97-AF65-F5344CB8AC3E}">
        <p14:creationId xmlns:p14="http://schemas.microsoft.com/office/powerpoint/2010/main" val="245513716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idx="1"/>
          </p:nvPr>
        </p:nvSpPr>
        <p:spPr>
          <a:xfrm>
            <a:off x="533400" y="1219200"/>
            <a:ext cx="8001000" cy="4525963"/>
          </a:xfrm>
        </p:spPr>
        <p:txBody>
          <a:bodyPr/>
          <a:lstStyle/>
          <a:p>
            <a:r>
              <a:rPr lang="en-US" altLang="en-US" sz="2400" dirty="0">
                <a:solidFill>
                  <a:srgbClr val="000000"/>
                </a:solidFill>
              </a:rPr>
              <a:t>Jacks and lifting devices must be provided with mechanical dogs or other automatic holding devices</a:t>
            </a:r>
            <a:endParaRPr lang="en-US" altLang="en-US" sz="2400" dirty="0"/>
          </a:p>
        </p:txBody>
      </p:sp>
      <p:sp>
        <p:nvSpPr>
          <p:cNvPr id="74755" name="Text Box 4"/>
          <p:cNvSpPr txBox="1">
            <a:spLocks noChangeArrowheads="1"/>
          </p:cNvSpPr>
          <p:nvPr/>
        </p:nvSpPr>
        <p:spPr bwMode="auto">
          <a:xfrm>
            <a:off x="6858000" y="623888"/>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latin typeface="Avenir Next LT Pro" panose="020B0504020202020204" pitchFamily="34" charset="0"/>
              </a:rPr>
              <a:t>1926.703(c)(5)</a:t>
            </a:r>
          </a:p>
        </p:txBody>
      </p:sp>
      <p:sp>
        <p:nvSpPr>
          <p:cNvPr id="74756" name="Rectangle 7"/>
          <p:cNvSpPr>
            <a:spLocks noGrp="1" noChangeArrowheads="1"/>
          </p:cNvSpPr>
          <p:nvPr>
            <p:ph type="title"/>
          </p:nvPr>
        </p:nvSpPr>
        <p:spPr>
          <a:xfrm>
            <a:off x="609600" y="441325"/>
            <a:ext cx="6705600" cy="549275"/>
          </a:xfrm>
          <a:noFill/>
        </p:spPr>
        <p:txBody>
          <a:bodyPr/>
          <a:lstStyle/>
          <a:p>
            <a:r>
              <a:rPr lang="en-US" altLang="en-US"/>
              <a:t>Vertical Slipforms</a:t>
            </a:r>
          </a:p>
        </p:txBody>
      </p:sp>
      <p:pic>
        <p:nvPicPr>
          <p:cNvPr id="5" name="Picture 4"/>
          <p:cNvPicPr/>
          <p:nvPr/>
        </p:nvPicPr>
        <p:blipFill rotWithShape="1">
          <a:blip r:embed="rId3" cstate="screen">
            <a:extLst>
              <a:ext uri="{28A0092B-C50C-407E-A947-70E740481C1C}">
                <a14:useLocalDpi xmlns:a14="http://schemas.microsoft.com/office/drawing/2010/main"/>
              </a:ext>
            </a:extLst>
          </a:blip>
          <a:srcRect/>
          <a:stretch/>
        </p:blipFill>
        <p:spPr>
          <a:xfrm>
            <a:off x="6400800" y="2971800"/>
            <a:ext cx="1981200" cy="297372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9200" y="3096526"/>
            <a:ext cx="3876675" cy="2724269"/>
          </a:xfrm>
          <a:prstGeom prst="rect">
            <a:avLst/>
          </a:prstGeom>
        </p:spPr>
      </p:pic>
      <p:sp>
        <p:nvSpPr>
          <p:cNvPr id="7" name="TextBox 6"/>
          <p:cNvSpPr txBox="1"/>
          <p:nvPr/>
        </p:nvSpPr>
        <p:spPr>
          <a:xfrm>
            <a:off x="6290355" y="5717191"/>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
        <p:nvSpPr>
          <p:cNvPr id="8" name="TextBox 7"/>
          <p:cNvSpPr txBox="1"/>
          <p:nvPr/>
        </p:nvSpPr>
        <p:spPr>
          <a:xfrm>
            <a:off x="1911863" y="5614358"/>
            <a:ext cx="2202090" cy="261610"/>
          </a:xfrm>
          <a:prstGeom prst="rect">
            <a:avLst/>
          </a:prstGeom>
          <a:noFill/>
        </p:spPr>
        <p:txBody>
          <a:bodyPr wrap="square" rtlCol="0">
            <a:spAutoFit/>
          </a:bodyPr>
          <a:lstStyle/>
          <a:p>
            <a:pPr algn="ctr"/>
            <a:r>
              <a:rPr lang="en-US" sz="1100" u="none" dirty="0">
                <a:latin typeface="Avenir Next LT Pro" panose="020B0504020202020204" pitchFamily="34" charset="0"/>
              </a:rPr>
              <a:t>NCDOL Photo Library</a:t>
            </a:r>
          </a:p>
        </p:txBody>
      </p:sp>
    </p:spTree>
    <p:extLst>
      <p:ext uri="{BB962C8B-B14F-4D97-AF65-F5344CB8AC3E}">
        <p14:creationId xmlns:p14="http://schemas.microsoft.com/office/powerpoint/2010/main" val="309688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9"/>
          <p:cNvSpPr>
            <a:spLocks noGrp="1" noChangeArrowheads="1"/>
          </p:cNvSpPr>
          <p:nvPr>
            <p:ph type="title"/>
          </p:nvPr>
        </p:nvSpPr>
        <p:spPr>
          <a:xfrm>
            <a:off x="609600" y="441325"/>
            <a:ext cx="5410200" cy="549275"/>
          </a:xfrm>
          <a:noFill/>
        </p:spPr>
        <p:txBody>
          <a:bodyPr/>
          <a:lstStyle/>
          <a:p>
            <a:r>
              <a:rPr lang="en-US" altLang="en-US" dirty="0"/>
              <a:t>Removal of Formwork</a:t>
            </a:r>
            <a:endParaRPr lang="en-US" altLang="en-US" b="0" i="1" dirty="0"/>
          </a:p>
        </p:txBody>
      </p:sp>
      <p:sp>
        <p:nvSpPr>
          <p:cNvPr id="76803" name="Rectangle 2"/>
          <p:cNvSpPr>
            <a:spLocks noGrp="1" noChangeArrowheads="1"/>
          </p:cNvSpPr>
          <p:nvPr>
            <p:ph type="body" sz="half" idx="1"/>
          </p:nvPr>
        </p:nvSpPr>
        <p:spPr>
          <a:xfrm>
            <a:off x="533400" y="1143000"/>
            <a:ext cx="8077200" cy="1447800"/>
          </a:xfrm>
          <a:solidFill>
            <a:schemeClr val="bg1"/>
          </a:solidFill>
        </p:spPr>
        <p:txBody>
          <a:bodyPr/>
          <a:lstStyle/>
          <a:p>
            <a:pPr marL="465138" indent="-465138"/>
            <a:r>
              <a:rPr lang="en-US" altLang="en-US" sz="2400" dirty="0">
                <a:solidFill>
                  <a:srgbClr val="000000"/>
                </a:solidFill>
              </a:rPr>
              <a:t>Forms and shores must not be removed until employer determines concrete has gained sufficient strength</a:t>
            </a:r>
          </a:p>
        </p:txBody>
      </p:sp>
      <p:sp>
        <p:nvSpPr>
          <p:cNvPr id="76804" name="Text Box 5"/>
          <p:cNvSpPr txBox="1">
            <a:spLocks noChangeArrowheads="1"/>
          </p:cNvSpPr>
          <p:nvPr/>
        </p:nvSpPr>
        <p:spPr bwMode="auto">
          <a:xfrm>
            <a:off x="1066800" y="58674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spcBef>
                <a:spcPct val="50000"/>
              </a:spcBef>
              <a:buClrTx/>
              <a:buSzTx/>
              <a:buFontTx/>
              <a:buNone/>
            </a:pPr>
            <a:endParaRPr lang="en-US" altLang="en-US" sz="3600">
              <a:latin typeface="Times New Roman" panose="02020603050405020304" pitchFamily="18" charset="0"/>
            </a:endParaRPr>
          </a:p>
        </p:txBody>
      </p:sp>
      <p:sp>
        <p:nvSpPr>
          <p:cNvPr id="76805" name="Text Box 7"/>
          <p:cNvSpPr txBox="1">
            <a:spLocks noChangeArrowheads="1"/>
          </p:cNvSpPr>
          <p:nvPr/>
        </p:nvSpPr>
        <p:spPr bwMode="auto">
          <a:xfrm>
            <a:off x="6629400" y="623888"/>
            <a:ext cx="198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latin typeface="Avenir Next LT Pro" panose="020B0504020202020204" pitchFamily="34" charset="0"/>
              </a:rPr>
              <a:t>1926.703(e)(1)</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25724" y="2895600"/>
            <a:ext cx="4206092" cy="3048000"/>
          </a:xfrm>
          <a:prstGeom prst="rect">
            <a:avLst/>
          </a:prstGeom>
        </p:spPr>
      </p:pic>
      <p:sp>
        <p:nvSpPr>
          <p:cNvPr id="7" name="TextBox 6"/>
          <p:cNvSpPr txBox="1"/>
          <p:nvPr/>
        </p:nvSpPr>
        <p:spPr>
          <a:xfrm>
            <a:off x="5227725" y="5681990"/>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370163085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title"/>
          </p:nvPr>
        </p:nvSpPr>
        <p:spPr>
          <a:xfrm>
            <a:off x="609600" y="441325"/>
            <a:ext cx="5029200" cy="549275"/>
          </a:xfrm>
          <a:noFill/>
        </p:spPr>
        <p:txBody>
          <a:bodyPr/>
          <a:lstStyle/>
          <a:p>
            <a:r>
              <a:rPr lang="en-US" altLang="en-US"/>
              <a:t>Precast Concrete</a:t>
            </a:r>
          </a:p>
        </p:txBody>
      </p:sp>
      <p:sp>
        <p:nvSpPr>
          <p:cNvPr id="78851" name="Rectangle 3"/>
          <p:cNvSpPr>
            <a:spLocks noGrp="1" noChangeArrowheads="1"/>
          </p:cNvSpPr>
          <p:nvPr>
            <p:ph type="body" sz="half" idx="1"/>
          </p:nvPr>
        </p:nvSpPr>
        <p:spPr>
          <a:xfrm>
            <a:off x="533400" y="1143000"/>
            <a:ext cx="4639265" cy="4038600"/>
          </a:xfrm>
        </p:spPr>
        <p:txBody>
          <a:bodyPr/>
          <a:lstStyle/>
          <a:p>
            <a:pPr marL="465138" indent="-465138"/>
            <a:r>
              <a:rPr lang="en-US" altLang="en-US" sz="2400" dirty="0">
                <a:solidFill>
                  <a:srgbClr val="000000"/>
                </a:solidFill>
              </a:rPr>
              <a:t>Wall units, structural framing, and tilt-up wall panels must be adequately supported to prevent overturning</a:t>
            </a:r>
          </a:p>
        </p:txBody>
      </p:sp>
      <p:sp>
        <p:nvSpPr>
          <p:cNvPr id="78852" name="Text Box 5"/>
          <p:cNvSpPr txBox="1">
            <a:spLocks noChangeArrowheads="1"/>
          </p:cNvSpPr>
          <p:nvPr/>
        </p:nvSpPr>
        <p:spPr bwMode="auto">
          <a:xfrm>
            <a:off x="6781800" y="623888"/>
            <a:ext cx="1828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latin typeface="Avenir Next LT Pro" panose="020B0504020202020204" pitchFamily="34" charset="0"/>
              </a:rPr>
              <a:t>1926.704(a)</a:t>
            </a:r>
          </a:p>
        </p:txBody>
      </p:sp>
      <p:pic>
        <p:nvPicPr>
          <p:cNvPr id="7885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2665" y="2667000"/>
            <a:ext cx="3226798"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66184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a:xfrm>
            <a:off x="533400" y="1295400"/>
            <a:ext cx="7810500" cy="3505200"/>
          </a:xfrm>
        </p:spPr>
        <p:txBody>
          <a:bodyPr>
            <a:normAutofit lnSpcReduction="10000"/>
          </a:bodyPr>
          <a:lstStyle/>
          <a:p>
            <a:pPr>
              <a:defRPr/>
            </a:pPr>
            <a:r>
              <a:rPr lang="en-US" altLang="en-US" sz="2400" dirty="0">
                <a:solidFill>
                  <a:srgbClr val="000000"/>
                </a:solidFill>
              </a:rPr>
              <a:t>Tilt-up precast concrete members</a:t>
            </a:r>
          </a:p>
          <a:p>
            <a:pPr>
              <a:defRPr/>
            </a:pPr>
            <a:endParaRPr lang="en-US" altLang="en-US" sz="600" dirty="0">
              <a:solidFill>
                <a:srgbClr val="000000"/>
              </a:solidFill>
            </a:endParaRPr>
          </a:p>
          <a:p>
            <a:pPr lvl="1">
              <a:defRPr/>
            </a:pPr>
            <a:r>
              <a:rPr lang="en-US" altLang="en-US" sz="2000" dirty="0">
                <a:solidFill>
                  <a:srgbClr val="000000"/>
                </a:solidFill>
              </a:rPr>
              <a:t>Lifting inserts embedded or otherwise attached must be capable of supporting at </a:t>
            </a:r>
            <a:r>
              <a:rPr lang="en-US" altLang="en-US" sz="2000" b="1" dirty="0">
                <a:solidFill>
                  <a:srgbClr val="000000"/>
                </a:solidFill>
              </a:rPr>
              <a:t>least two times the maximum </a:t>
            </a:r>
            <a:r>
              <a:rPr lang="en-US" altLang="en-US" sz="2000" dirty="0">
                <a:solidFill>
                  <a:srgbClr val="000000"/>
                </a:solidFill>
              </a:rPr>
              <a:t>intended load</a:t>
            </a:r>
          </a:p>
          <a:p>
            <a:pPr marL="457200" lvl="1" indent="0">
              <a:buFont typeface="Symbol" panose="05050102010706020507" pitchFamily="18" charset="2"/>
              <a:buNone/>
              <a:defRPr/>
            </a:pPr>
            <a:endParaRPr lang="en-US" altLang="en-US" sz="800" dirty="0">
              <a:solidFill>
                <a:srgbClr val="000000"/>
              </a:solidFill>
            </a:endParaRPr>
          </a:p>
          <a:p>
            <a:pPr>
              <a:defRPr/>
            </a:pPr>
            <a:r>
              <a:rPr lang="en-US" altLang="en-US" sz="2400" dirty="0"/>
              <a:t>Precast concrete members (other than tilt-up members)</a:t>
            </a:r>
          </a:p>
          <a:p>
            <a:pPr>
              <a:defRPr/>
            </a:pPr>
            <a:endParaRPr lang="en-US" altLang="en-US" sz="600" dirty="0"/>
          </a:p>
          <a:p>
            <a:pPr lvl="1">
              <a:defRPr/>
            </a:pPr>
            <a:r>
              <a:rPr lang="en-US" altLang="en-US" sz="2000" dirty="0"/>
              <a:t>Lifting inserts capable of supporting at</a:t>
            </a:r>
          </a:p>
          <a:p>
            <a:pPr marL="457200" lvl="1" indent="0">
              <a:buNone/>
              <a:defRPr/>
            </a:pPr>
            <a:r>
              <a:rPr lang="en-US" altLang="en-US" sz="2000" dirty="0"/>
              <a:t>   </a:t>
            </a:r>
            <a:r>
              <a:rPr lang="en-US" altLang="en-US" sz="2000" b="1" dirty="0"/>
              <a:t>least four times maximum </a:t>
            </a:r>
            <a:r>
              <a:rPr lang="en-US" altLang="en-US" sz="2000" dirty="0"/>
              <a:t>intended</a:t>
            </a:r>
          </a:p>
          <a:p>
            <a:pPr marL="457200" lvl="1" indent="0">
              <a:buNone/>
              <a:defRPr/>
            </a:pPr>
            <a:r>
              <a:rPr lang="en-US" altLang="en-US" sz="2000" dirty="0"/>
              <a:t>   load</a:t>
            </a:r>
            <a:endParaRPr lang="en-US" altLang="en-US" sz="2000" dirty="0">
              <a:solidFill>
                <a:srgbClr val="000000"/>
              </a:solidFill>
            </a:endParaRPr>
          </a:p>
        </p:txBody>
      </p:sp>
      <p:sp>
        <p:nvSpPr>
          <p:cNvPr id="2" name="Rectangle 6"/>
          <p:cNvSpPr>
            <a:spLocks noChangeArrowheads="1"/>
          </p:cNvSpPr>
          <p:nvPr/>
        </p:nvSpPr>
        <p:spPr bwMode="auto">
          <a:xfrm>
            <a:off x="6707188" y="620713"/>
            <a:ext cx="1986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spcBef>
                <a:spcPct val="50000"/>
              </a:spcBef>
              <a:buClrTx/>
              <a:buSzTx/>
              <a:buFontTx/>
              <a:buNone/>
            </a:pPr>
            <a:r>
              <a:rPr lang="en-US" altLang="en-US" sz="1800" u="none" dirty="0">
                <a:latin typeface="Avenir Next LT Pro" panose="020B0504020202020204" pitchFamily="34" charset="0"/>
              </a:rPr>
              <a:t>1926.704(b) - (c)</a:t>
            </a:r>
          </a:p>
        </p:txBody>
      </p:sp>
      <p:sp>
        <p:nvSpPr>
          <p:cNvPr id="80900" name="Rectangle 7"/>
          <p:cNvSpPr>
            <a:spLocks noGrp="1" noChangeArrowheads="1"/>
          </p:cNvSpPr>
          <p:nvPr>
            <p:ph type="title"/>
          </p:nvPr>
        </p:nvSpPr>
        <p:spPr>
          <a:xfrm>
            <a:off x="609600" y="441325"/>
            <a:ext cx="5029200" cy="549275"/>
          </a:xfrm>
          <a:noFill/>
        </p:spPr>
        <p:txBody>
          <a:bodyPr/>
          <a:lstStyle/>
          <a:p>
            <a:r>
              <a:rPr lang="en-US" altLang="en-US"/>
              <a:t>Precast Concrete</a:t>
            </a:r>
          </a:p>
        </p:txBody>
      </p:sp>
      <p:pic>
        <p:nvPicPr>
          <p:cNvPr id="5" name="Picture 4"/>
          <p:cNvPicPr/>
          <p:nvPr/>
        </p:nvPicPr>
        <p:blipFill rotWithShape="1">
          <a:blip r:embed="rId3" cstate="screen">
            <a:extLst>
              <a:ext uri="{28A0092B-C50C-407E-A947-70E740481C1C}">
                <a14:useLocalDpi xmlns:a14="http://schemas.microsoft.com/office/drawing/2010/main"/>
              </a:ext>
            </a:extLst>
          </a:blip>
          <a:srcRect/>
          <a:stretch/>
        </p:blipFill>
        <p:spPr bwMode="auto">
          <a:xfrm>
            <a:off x="5638800" y="3886201"/>
            <a:ext cx="2819400" cy="2057400"/>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39812" y="4343400"/>
            <a:ext cx="1769143" cy="1577052"/>
          </a:xfrm>
          <a:prstGeom prst="rect">
            <a:avLst/>
          </a:prstGeom>
        </p:spPr>
      </p:pic>
      <p:sp>
        <p:nvSpPr>
          <p:cNvPr id="7" name="TextBox 6"/>
          <p:cNvSpPr txBox="1"/>
          <p:nvPr/>
        </p:nvSpPr>
        <p:spPr>
          <a:xfrm>
            <a:off x="2023155" y="4343400"/>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
        <p:nvSpPr>
          <p:cNvPr id="8" name="TextBox 7"/>
          <p:cNvSpPr txBox="1"/>
          <p:nvPr/>
        </p:nvSpPr>
        <p:spPr>
          <a:xfrm>
            <a:off x="6557849" y="3899705"/>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2405301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2"/>
          <p:cNvSpPr>
            <a:spLocks noGrp="1"/>
          </p:cNvSpPr>
          <p:nvPr>
            <p:ph sz="half" idx="1"/>
          </p:nvPr>
        </p:nvSpPr>
        <p:spPr>
          <a:xfrm>
            <a:off x="609600" y="1219200"/>
            <a:ext cx="8077200" cy="4525963"/>
          </a:xfrm>
        </p:spPr>
        <p:txBody>
          <a:bodyPr/>
          <a:lstStyle/>
          <a:p>
            <a:r>
              <a:rPr lang="en-US" altLang="en-US" sz="2400" dirty="0"/>
              <a:t>Lifting hardware must be capable of supporting at least five times maximum intended load</a:t>
            </a:r>
          </a:p>
        </p:txBody>
      </p:sp>
      <p:sp>
        <p:nvSpPr>
          <p:cNvPr id="82947" name="Rectangle 7"/>
          <p:cNvSpPr>
            <a:spLocks noGrp="1" noChangeArrowheads="1"/>
          </p:cNvSpPr>
          <p:nvPr>
            <p:ph type="title"/>
          </p:nvPr>
        </p:nvSpPr>
        <p:spPr>
          <a:xfrm>
            <a:off x="609600" y="441325"/>
            <a:ext cx="5029200" cy="549275"/>
          </a:xfrm>
          <a:noFill/>
        </p:spPr>
        <p:txBody>
          <a:bodyPr/>
          <a:lstStyle/>
          <a:p>
            <a:r>
              <a:rPr lang="en-US" altLang="en-US"/>
              <a:t>Precast Concrete</a:t>
            </a:r>
          </a:p>
        </p:txBody>
      </p:sp>
      <p:sp>
        <p:nvSpPr>
          <p:cNvPr id="82948" name="Text Box 5"/>
          <p:cNvSpPr txBox="1">
            <a:spLocks noChangeArrowheads="1"/>
          </p:cNvSpPr>
          <p:nvPr/>
        </p:nvSpPr>
        <p:spPr bwMode="auto">
          <a:xfrm>
            <a:off x="6705600" y="623888"/>
            <a:ext cx="1905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latin typeface="Avenir Next LT Pro" panose="020B0504020202020204" pitchFamily="34" charset="0"/>
              </a:rPr>
              <a:t>1926.704(d)</a:t>
            </a:r>
          </a:p>
        </p:txBody>
      </p:sp>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bwMode="auto">
          <a:xfrm>
            <a:off x="3886200" y="2685781"/>
            <a:ext cx="4450715" cy="3291840"/>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3547155" y="2722434"/>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1459280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body" sz="half" idx="1"/>
          </p:nvPr>
        </p:nvSpPr>
        <p:spPr>
          <a:xfrm>
            <a:off x="533400" y="1219200"/>
            <a:ext cx="7924800" cy="4419600"/>
          </a:xfrm>
        </p:spPr>
        <p:txBody>
          <a:bodyPr/>
          <a:lstStyle/>
          <a:p>
            <a:pPr marL="293688" indent="-293688"/>
            <a:r>
              <a:rPr lang="en-US" altLang="en-US" sz="2400" dirty="0">
                <a:solidFill>
                  <a:srgbClr val="000000"/>
                </a:solidFill>
              </a:rPr>
              <a:t>No employees permitted under precast concrete members being lifted or tilted into position</a:t>
            </a:r>
          </a:p>
          <a:p>
            <a:pPr lvl="1" indent="-282575"/>
            <a:endParaRPr lang="en-US" altLang="en-US" sz="1000" dirty="0">
              <a:solidFill>
                <a:srgbClr val="000000"/>
              </a:solidFill>
            </a:endParaRPr>
          </a:p>
          <a:p>
            <a:pPr lvl="1" indent="-282575"/>
            <a:r>
              <a:rPr lang="en-US" altLang="en-US" dirty="0">
                <a:solidFill>
                  <a:srgbClr val="000000"/>
                </a:solidFill>
              </a:rPr>
              <a:t> </a:t>
            </a:r>
            <a:r>
              <a:rPr lang="en-US" altLang="en-US" sz="2000" dirty="0">
                <a:solidFill>
                  <a:srgbClr val="000000"/>
                </a:solidFill>
              </a:rPr>
              <a:t>Except employees required</a:t>
            </a:r>
          </a:p>
          <a:p>
            <a:pPr marL="407988" lvl="1" indent="0">
              <a:buNone/>
            </a:pPr>
            <a:r>
              <a:rPr lang="en-US" altLang="en-US" sz="2000" dirty="0">
                <a:solidFill>
                  <a:srgbClr val="000000"/>
                </a:solidFill>
              </a:rPr>
              <a:t>     for the erection of those members</a:t>
            </a:r>
          </a:p>
        </p:txBody>
      </p:sp>
      <p:sp>
        <p:nvSpPr>
          <p:cNvPr id="84995" name="Text Box 5"/>
          <p:cNvSpPr txBox="1">
            <a:spLocks noChangeArrowheads="1"/>
          </p:cNvSpPr>
          <p:nvPr/>
        </p:nvSpPr>
        <p:spPr bwMode="auto">
          <a:xfrm>
            <a:off x="6705600" y="623888"/>
            <a:ext cx="1905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latin typeface="Avenir Next LT Pro" panose="020B0504020202020204" pitchFamily="34" charset="0"/>
              </a:rPr>
              <a:t>1926.704(e)</a:t>
            </a:r>
          </a:p>
        </p:txBody>
      </p:sp>
      <p:sp>
        <p:nvSpPr>
          <p:cNvPr id="84997" name="Rectangle 7"/>
          <p:cNvSpPr>
            <a:spLocks noGrp="1" noChangeArrowheads="1"/>
          </p:cNvSpPr>
          <p:nvPr>
            <p:ph type="title"/>
          </p:nvPr>
        </p:nvSpPr>
        <p:spPr>
          <a:xfrm>
            <a:off x="609600" y="441325"/>
            <a:ext cx="5029200" cy="549275"/>
          </a:xfrm>
          <a:noFill/>
        </p:spPr>
        <p:txBody>
          <a:bodyPr/>
          <a:lstStyle/>
          <a:p>
            <a:r>
              <a:rPr lang="en-US" altLang="en-US"/>
              <a:t>Precast Concrete</a:t>
            </a:r>
          </a:p>
        </p:txBody>
      </p:sp>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bwMode="auto">
          <a:xfrm>
            <a:off x="5562600" y="2667000"/>
            <a:ext cx="2787015" cy="3302952"/>
          </a:xfrm>
          <a:prstGeom prst="rect">
            <a:avLst/>
          </a:prstGeom>
          <a:ln>
            <a:noFill/>
          </a:ln>
          <a:extLst>
            <a:ext uri="{53640926-AAD7-44D8-BBD7-CCE9431645EC}">
              <a14:shadowObscured xmlns:a14="http://schemas.microsoft.com/office/drawing/2010/main"/>
            </a:ext>
          </a:extLst>
        </p:spPr>
      </p:pic>
      <p:cxnSp>
        <p:nvCxnSpPr>
          <p:cNvPr id="3" name="Straight Arrow Connector 2"/>
          <p:cNvCxnSpPr/>
          <p:nvPr/>
        </p:nvCxnSpPr>
        <p:spPr bwMode="auto">
          <a:xfrm>
            <a:off x="3657600" y="3048000"/>
            <a:ext cx="1905000" cy="2286000"/>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sp>
        <p:nvSpPr>
          <p:cNvPr id="7" name="TextBox 6"/>
          <p:cNvSpPr txBox="1"/>
          <p:nvPr/>
        </p:nvSpPr>
        <p:spPr>
          <a:xfrm>
            <a:off x="6408510" y="2657354"/>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104616734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09600" y="457200"/>
            <a:ext cx="8382000" cy="549275"/>
          </a:xfrm>
        </p:spPr>
        <p:txBody>
          <a:bodyPr/>
          <a:lstStyle/>
          <a:p>
            <a:r>
              <a:rPr lang="en-US" altLang="en-US"/>
              <a:t>Definitions</a:t>
            </a:r>
          </a:p>
        </p:txBody>
      </p:sp>
      <p:sp>
        <p:nvSpPr>
          <p:cNvPr id="13315" name="Rectangle 3"/>
          <p:cNvSpPr>
            <a:spLocks noGrp="1" noChangeArrowheads="1"/>
          </p:cNvSpPr>
          <p:nvPr>
            <p:ph idx="1"/>
          </p:nvPr>
        </p:nvSpPr>
        <p:spPr>
          <a:xfrm>
            <a:off x="609600" y="1219200"/>
            <a:ext cx="7772400" cy="4495800"/>
          </a:xfrm>
        </p:spPr>
        <p:txBody>
          <a:bodyPr/>
          <a:lstStyle/>
          <a:p>
            <a:r>
              <a:rPr lang="en-US" altLang="en-US" sz="2400" b="1" dirty="0"/>
              <a:t>Bull float </a:t>
            </a:r>
          </a:p>
          <a:p>
            <a:pPr lvl="1"/>
            <a:r>
              <a:rPr lang="en-US" altLang="en-US" sz="2000" dirty="0"/>
              <a:t>A tool used to spread out and smooth concrete</a:t>
            </a:r>
          </a:p>
          <a:p>
            <a:endParaRPr lang="en-US" altLang="en-US" sz="800" dirty="0"/>
          </a:p>
          <a:p>
            <a:r>
              <a:rPr lang="en-US" altLang="en-US" sz="2400" b="1" dirty="0"/>
              <a:t>Formwork</a:t>
            </a:r>
          </a:p>
          <a:p>
            <a:endParaRPr lang="en-US" altLang="en-US" sz="800" dirty="0"/>
          </a:p>
          <a:p>
            <a:pPr lvl="1"/>
            <a:r>
              <a:rPr lang="en-US" altLang="en-US" sz="2000" dirty="0"/>
              <a:t>The total system of support for freshly placed or partially cured concrete</a:t>
            </a:r>
          </a:p>
          <a:p>
            <a:pPr lvl="1"/>
            <a:endParaRPr lang="en-US" altLang="en-US" sz="800" dirty="0"/>
          </a:p>
          <a:p>
            <a:r>
              <a:rPr lang="en-US" altLang="en-US" sz="2400" b="1" dirty="0"/>
              <a:t>Lift slab </a:t>
            </a:r>
          </a:p>
          <a:p>
            <a:endParaRPr lang="en-US" altLang="en-US" sz="400" dirty="0"/>
          </a:p>
          <a:p>
            <a:pPr lvl="1"/>
            <a:r>
              <a:rPr lang="en-US" altLang="en-US" sz="2000" dirty="0"/>
              <a:t>A method of concrete construction in which floor and roof slabs are cast on or at ground level and, using jacks, lifted into position</a:t>
            </a:r>
            <a:endParaRPr lang="en-US" altLang="en-US" sz="2000" b="1" dirty="0">
              <a:solidFill>
                <a:srgbClr val="000000"/>
              </a:solidFill>
            </a:endParaRPr>
          </a:p>
        </p:txBody>
      </p:sp>
      <p:sp>
        <p:nvSpPr>
          <p:cNvPr id="13316" name="Text Box 5"/>
          <p:cNvSpPr txBox="1">
            <a:spLocks noChangeArrowheads="1"/>
          </p:cNvSpPr>
          <p:nvPr/>
        </p:nvSpPr>
        <p:spPr bwMode="auto">
          <a:xfrm>
            <a:off x="6858000" y="609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latin typeface="Avenir Next LT Pro" panose="020B0504020202020204" pitchFamily="34" charset="0"/>
              </a:rPr>
              <a:t>1926.700(b)</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26751" y="4521740"/>
            <a:ext cx="3182257" cy="1421860"/>
          </a:xfrm>
          <a:prstGeom prst="rect">
            <a:avLst/>
          </a:prstGeom>
        </p:spPr>
      </p:pic>
      <p:sp>
        <p:nvSpPr>
          <p:cNvPr id="6" name="TextBox 5"/>
          <p:cNvSpPr txBox="1"/>
          <p:nvPr/>
        </p:nvSpPr>
        <p:spPr>
          <a:xfrm>
            <a:off x="4953000" y="5681990"/>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2791620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a:t>Fall Protection</a:t>
            </a:r>
          </a:p>
        </p:txBody>
      </p:sp>
      <p:sp>
        <p:nvSpPr>
          <p:cNvPr id="87043" name="Rectangle 3"/>
          <p:cNvSpPr>
            <a:spLocks noGrp="1" noChangeArrowheads="1"/>
          </p:cNvSpPr>
          <p:nvPr>
            <p:ph idx="1"/>
          </p:nvPr>
        </p:nvSpPr>
        <p:spPr>
          <a:xfrm>
            <a:off x="533400" y="1295400"/>
            <a:ext cx="7757160" cy="4525963"/>
          </a:xfrm>
        </p:spPr>
        <p:txBody>
          <a:bodyPr/>
          <a:lstStyle/>
          <a:p>
            <a:r>
              <a:rPr lang="en-US" altLang="en-US" sz="2400" dirty="0"/>
              <a:t>Each employee engaged in the erection of precast concrete members and related operations who is 6 feet or more above lower levels shall be protected from falling</a:t>
            </a:r>
          </a:p>
        </p:txBody>
      </p:sp>
      <p:sp>
        <p:nvSpPr>
          <p:cNvPr id="87044" name="Text Box 5"/>
          <p:cNvSpPr txBox="1">
            <a:spLocks noChangeArrowheads="1"/>
          </p:cNvSpPr>
          <p:nvPr/>
        </p:nvSpPr>
        <p:spPr bwMode="auto">
          <a:xfrm>
            <a:off x="6705600" y="623888"/>
            <a:ext cx="190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latin typeface="Avenir Next LT Pro" panose="020B0504020202020204" pitchFamily="34" charset="0"/>
              </a:rPr>
              <a:t>1926.501(b)(12)</a:t>
            </a:r>
          </a:p>
        </p:txBody>
      </p:sp>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bwMode="auto">
          <a:xfrm>
            <a:off x="5029200" y="2743200"/>
            <a:ext cx="3261360" cy="3200400"/>
          </a:xfrm>
          <a:prstGeom prst="rect">
            <a:avLst/>
          </a:prstGeom>
          <a:ln>
            <a:noFill/>
          </a:ln>
          <a:extLst>
            <a:ext uri="{53640926-AAD7-44D8-BBD7-CCE9431645EC}">
              <a14:shadowObscured xmlns:a14="http://schemas.microsoft.com/office/drawing/2010/main"/>
            </a:ext>
          </a:extLst>
        </p:spPr>
      </p:pic>
      <p:cxnSp>
        <p:nvCxnSpPr>
          <p:cNvPr id="3" name="Straight Arrow Connector 2"/>
          <p:cNvCxnSpPr/>
          <p:nvPr/>
        </p:nvCxnSpPr>
        <p:spPr bwMode="auto">
          <a:xfrm>
            <a:off x="4267200" y="3429000"/>
            <a:ext cx="3429000" cy="914400"/>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sp>
        <p:nvSpPr>
          <p:cNvPr id="7" name="TextBox 6"/>
          <p:cNvSpPr txBox="1"/>
          <p:nvPr/>
        </p:nvSpPr>
        <p:spPr>
          <a:xfrm>
            <a:off x="4724400" y="5690558"/>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2780600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a:t>Precast Concrete</a:t>
            </a:r>
          </a:p>
        </p:txBody>
      </p:sp>
      <p:sp>
        <p:nvSpPr>
          <p:cNvPr id="89091" name="Rectangle 3"/>
          <p:cNvSpPr>
            <a:spLocks noGrp="1" noChangeArrowheads="1"/>
          </p:cNvSpPr>
          <p:nvPr>
            <p:ph idx="1"/>
          </p:nvPr>
        </p:nvSpPr>
        <p:spPr>
          <a:xfrm>
            <a:off x="533399" y="1295400"/>
            <a:ext cx="6172201" cy="4525963"/>
          </a:xfrm>
        </p:spPr>
        <p:txBody>
          <a:bodyPr/>
          <a:lstStyle/>
          <a:p>
            <a:r>
              <a:rPr lang="en-US" altLang="en-US" sz="2400" dirty="0"/>
              <a:t>Precast walls can be installed quickly</a:t>
            </a:r>
          </a:p>
          <a:p>
            <a:endParaRPr lang="en-US" altLang="en-US" sz="800" dirty="0"/>
          </a:p>
          <a:p>
            <a:r>
              <a:rPr lang="en-US" altLang="en-US" sz="2400" dirty="0"/>
              <a:t>Foundations can be backfilled as soon as the slab is in placed, enhancing jobsite safety </a:t>
            </a:r>
          </a:p>
        </p:txBody>
      </p:sp>
      <p:pic>
        <p:nvPicPr>
          <p:cNvPr id="8909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5841" y="2962275"/>
            <a:ext cx="2889808"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174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8"/>
          <p:cNvSpPr>
            <a:spLocks noGrp="1" noChangeArrowheads="1"/>
          </p:cNvSpPr>
          <p:nvPr>
            <p:ph type="title"/>
          </p:nvPr>
        </p:nvSpPr>
        <p:spPr>
          <a:xfrm>
            <a:off x="609600" y="441325"/>
            <a:ext cx="4724400" cy="549275"/>
          </a:xfrm>
          <a:noFill/>
        </p:spPr>
        <p:txBody>
          <a:bodyPr/>
          <a:lstStyle/>
          <a:p>
            <a:r>
              <a:rPr lang="en-US" altLang="en-US" dirty="0"/>
              <a:t>Lift-Slab Operations</a:t>
            </a:r>
          </a:p>
        </p:txBody>
      </p:sp>
      <p:sp>
        <p:nvSpPr>
          <p:cNvPr id="93186" name="Rectangle 4"/>
          <p:cNvSpPr>
            <a:spLocks noGrp="1" noChangeArrowheads="1"/>
          </p:cNvSpPr>
          <p:nvPr>
            <p:ph type="body" sz="half" idx="1"/>
          </p:nvPr>
        </p:nvSpPr>
        <p:spPr>
          <a:xfrm>
            <a:off x="533400" y="1295400"/>
            <a:ext cx="7903210" cy="4495800"/>
          </a:xfrm>
        </p:spPr>
        <p:txBody>
          <a:bodyPr/>
          <a:lstStyle/>
          <a:p>
            <a:pPr marL="287338" indent="-287338">
              <a:defRPr/>
            </a:pPr>
            <a:r>
              <a:rPr lang="en-US" altLang="en-US" sz="2400" dirty="0">
                <a:solidFill>
                  <a:srgbClr val="000000"/>
                </a:solidFill>
              </a:rPr>
              <a:t>Designed by a registered professional engineer</a:t>
            </a:r>
          </a:p>
          <a:p>
            <a:pPr marL="287338" indent="-287338">
              <a:defRPr/>
            </a:pPr>
            <a:endParaRPr lang="en-US" altLang="en-US" sz="800" dirty="0">
              <a:solidFill>
                <a:srgbClr val="000000"/>
              </a:solidFill>
            </a:endParaRPr>
          </a:p>
          <a:p>
            <a:pPr marL="287338" indent="-287338">
              <a:defRPr/>
            </a:pPr>
            <a:r>
              <a:rPr lang="en-US" altLang="en-US" sz="2400" dirty="0">
                <a:solidFill>
                  <a:srgbClr val="000000"/>
                </a:solidFill>
              </a:rPr>
              <a:t>Plans and designs implemented by employer must include:</a:t>
            </a:r>
          </a:p>
          <a:p>
            <a:pPr marL="287338" indent="-287338">
              <a:defRPr/>
            </a:pPr>
            <a:endParaRPr lang="en-US" altLang="en-US" sz="800" dirty="0">
              <a:solidFill>
                <a:srgbClr val="000000"/>
              </a:solidFill>
            </a:endParaRPr>
          </a:p>
          <a:p>
            <a:pPr marL="687388" lvl="1" indent="-287338">
              <a:defRPr/>
            </a:pPr>
            <a:r>
              <a:rPr lang="en-US" altLang="en-US" sz="2000" dirty="0">
                <a:solidFill>
                  <a:srgbClr val="000000"/>
                </a:solidFill>
              </a:rPr>
              <a:t>Detailed instructions</a:t>
            </a:r>
          </a:p>
          <a:p>
            <a:pPr marL="687388" lvl="1" indent="-287338">
              <a:defRPr/>
            </a:pPr>
            <a:endParaRPr lang="en-US" altLang="en-US" sz="800" dirty="0">
              <a:solidFill>
                <a:srgbClr val="000000"/>
              </a:solidFill>
            </a:endParaRPr>
          </a:p>
          <a:p>
            <a:pPr marL="687388" lvl="1" indent="-287338">
              <a:defRPr/>
            </a:pPr>
            <a:r>
              <a:rPr lang="en-US" altLang="en-US" sz="2000" dirty="0">
                <a:solidFill>
                  <a:srgbClr val="000000"/>
                </a:solidFill>
              </a:rPr>
              <a:t>Sketches indicating method of </a:t>
            </a:r>
          </a:p>
          <a:p>
            <a:pPr marL="400050" lvl="1" indent="0">
              <a:buFont typeface="Symbol" panose="05050102010706020507" pitchFamily="18" charset="2"/>
              <a:buNone/>
              <a:defRPr/>
            </a:pPr>
            <a:r>
              <a:rPr lang="en-US" altLang="en-US" sz="2000" dirty="0">
                <a:solidFill>
                  <a:srgbClr val="000000"/>
                </a:solidFill>
              </a:rPr>
              <a:t>    erection</a:t>
            </a:r>
          </a:p>
          <a:p>
            <a:pPr marL="287338" indent="-287338">
              <a:defRPr/>
            </a:pPr>
            <a:endParaRPr lang="en-US" altLang="en-US" sz="2600" b="1" dirty="0">
              <a:solidFill>
                <a:srgbClr val="000000"/>
              </a:solidFill>
            </a:endParaRPr>
          </a:p>
        </p:txBody>
      </p:sp>
      <p:sp>
        <p:nvSpPr>
          <p:cNvPr id="91140" name="Text Box 5"/>
          <p:cNvSpPr txBox="1">
            <a:spLocks noChangeArrowheads="1"/>
          </p:cNvSpPr>
          <p:nvPr/>
        </p:nvSpPr>
        <p:spPr bwMode="auto">
          <a:xfrm>
            <a:off x="6858000" y="623888"/>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latin typeface="Avenir Next LT Pro" panose="020B0504020202020204" pitchFamily="34" charset="0"/>
              </a:rPr>
              <a:t>1926.705(a)</a:t>
            </a:r>
          </a:p>
        </p:txBody>
      </p:sp>
      <p:grpSp>
        <p:nvGrpSpPr>
          <p:cNvPr id="3" name="Group 2"/>
          <p:cNvGrpSpPr/>
          <p:nvPr/>
        </p:nvGrpSpPr>
        <p:grpSpPr>
          <a:xfrm>
            <a:off x="5105400" y="3810001"/>
            <a:ext cx="3209608" cy="1905000"/>
            <a:chOff x="1905000" y="1295402"/>
            <a:chExt cx="6410007" cy="4141525"/>
          </a:xfrm>
        </p:grpSpPr>
        <p:pic>
          <p:nvPicPr>
            <p:cNvPr id="8" name="Picture 7"/>
            <p:cNvPicPr/>
            <p:nvPr/>
          </p:nvPicPr>
          <p:blipFill rotWithShape="1">
            <a:blip r:embed="rId3" cstate="screen">
              <a:extLst>
                <a:ext uri="{28A0092B-C50C-407E-A947-70E740481C1C}">
                  <a14:useLocalDpi xmlns:a14="http://schemas.microsoft.com/office/drawing/2010/main"/>
                </a:ext>
              </a:extLst>
            </a:blip>
            <a:srcRect/>
            <a:stretch/>
          </p:blipFill>
          <p:spPr bwMode="auto">
            <a:xfrm>
              <a:off x="1905000" y="1295402"/>
              <a:ext cx="6410007" cy="4141525"/>
            </a:xfrm>
            <a:prstGeom prst="rect">
              <a:avLst/>
            </a:prstGeom>
            <a:ln>
              <a:noFill/>
            </a:ln>
            <a:extLst>
              <a:ext uri="{53640926-AAD7-44D8-BBD7-CCE9431645EC}">
                <a14:shadowObscured xmlns:a14="http://schemas.microsoft.com/office/drawing/2010/main"/>
              </a:ext>
            </a:extLst>
          </p:spPr>
        </p:pic>
        <p:sp>
          <p:nvSpPr>
            <p:cNvPr id="2" name="Rectangle 1"/>
            <p:cNvSpPr/>
            <p:nvPr/>
          </p:nvSpPr>
          <p:spPr bwMode="auto">
            <a:xfrm>
              <a:off x="2514600" y="2902844"/>
              <a:ext cx="304800" cy="221355"/>
            </a:xfrm>
            <a:prstGeom prst="rect">
              <a:avLst/>
            </a:prstGeom>
            <a:solidFill>
              <a:schemeClr val="bg1">
                <a:lumMod val="65000"/>
              </a:schemeClr>
            </a:soli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514600" y="1976163"/>
              <a:ext cx="304800" cy="221355"/>
            </a:xfrm>
            <a:prstGeom prst="rect">
              <a:avLst/>
            </a:prstGeom>
            <a:solidFill>
              <a:schemeClr val="bg1">
                <a:lumMod val="65000"/>
              </a:schemeClr>
            </a:soli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514600" y="2456007"/>
              <a:ext cx="304800" cy="221355"/>
            </a:xfrm>
            <a:prstGeom prst="rect">
              <a:avLst/>
            </a:prstGeom>
            <a:solidFill>
              <a:schemeClr val="bg1">
                <a:lumMod val="65000"/>
              </a:schemeClr>
            </a:soli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4744437" y="1976163"/>
              <a:ext cx="304800" cy="221355"/>
            </a:xfrm>
            <a:prstGeom prst="rect">
              <a:avLst/>
            </a:prstGeom>
            <a:solidFill>
              <a:schemeClr val="bg1">
                <a:lumMod val="65000"/>
              </a:schemeClr>
            </a:soli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4744437" y="2499305"/>
              <a:ext cx="304800" cy="221355"/>
            </a:xfrm>
            <a:prstGeom prst="rect">
              <a:avLst/>
            </a:prstGeom>
            <a:solidFill>
              <a:schemeClr val="bg1">
                <a:lumMod val="65000"/>
              </a:schemeClr>
            </a:soli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4744437" y="2994475"/>
              <a:ext cx="304800" cy="221355"/>
            </a:xfrm>
            <a:prstGeom prst="rect">
              <a:avLst/>
            </a:prstGeom>
            <a:solidFill>
              <a:schemeClr val="bg1">
                <a:lumMod val="65000"/>
              </a:schemeClr>
            </a:soli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7086600" y="1976408"/>
              <a:ext cx="304800" cy="221355"/>
            </a:xfrm>
            <a:prstGeom prst="rect">
              <a:avLst/>
            </a:prstGeom>
            <a:solidFill>
              <a:schemeClr val="bg1">
                <a:lumMod val="65000"/>
              </a:schemeClr>
            </a:soli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7086600" y="2455286"/>
              <a:ext cx="304800" cy="221355"/>
            </a:xfrm>
            <a:prstGeom prst="rect">
              <a:avLst/>
            </a:prstGeom>
            <a:solidFill>
              <a:schemeClr val="bg1">
                <a:lumMod val="65000"/>
              </a:schemeClr>
            </a:soli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7149296" y="2998366"/>
              <a:ext cx="304800" cy="221355"/>
            </a:xfrm>
            <a:prstGeom prst="rect">
              <a:avLst/>
            </a:prstGeom>
            <a:solidFill>
              <a:schemeClr val="bg1">
                <a:lumMod val="65000"/>
              </a:schemeClr>
            </a:soli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grpSp>
      <p:sp>
        <p:nvSpPr>
          <p:cNvPr id="4" name="TextBox 3"/>
          <p:cNvSpPr txBox="1"/>
          <p:nvPr/>
        </p:nvSpPr>
        <p:spPr>
          <a:xfrm>
            <a:off x="1408307" y="4071063"/>
            <a:ext cx="2698597" cy="307777"/>
          </a:xfrm>
          <a:prstGeom prst="rect">
            <a:avLst/>
          </a:prstGeom>
          <a:noFill/>
        </p:spPr>
        <p:txBody>
          <a:bodyPr wrap="square" rtlCol="0">
            <a:spAutoFit/>
          </a:bodyPr>
          <a:lstStyle/>
          <a:p>
            <a:pPr algn="ctr"/>
            <a:r>
              <a:rPr lang="en-US" altLang="en-US" sz="1400" u="none" dirty="0">
                <a:solidFill>
                  <a:srgbClr val="FF0000"/>
                </a:solidFill>
                <a:latin typeface="Avenir Next LT Pro" panose="020B0504020202020204" pitchFamily="34" charset="0"/>
              </a:rPr>
              <a:t>Simulating Hydraulic Jacks</a:t>
            </a:r>
            <a:endParaRPr lang="en-US" sz="1400" u="none" dirty="0">
              <a:solidFill>
                <a:srgbClr val="FF0000"/>
              </a:solidFill>
            </a:endParaRPr>
          </a:p>
        </p:txBody>
      </p:sp>
      <p:cxnSp>
        <p:nvCxnSpPr>
          <p:cNvPr id="9" name="Straight Arrow Connector 8"/>
          <p:cNvCxnSpPr/>
          <p:nvPr/>
        </p:nvCxnSpPr>
        <p:spPr bwMode="auto">
          <a:xfrm flipV="1">
            <a:off x="3910513" y="4174043"/>
            <a:ext cx="1423487" cy="50909"/>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cxnSp>
        <p:nvCxnSpPr>
          <p:cNvPr id="25" name="Straight Arrow Connector 24"/>
          <p:cNvCxnSpPr/>
          <p:nvPr/>
        </p:nvCxnSpPr>
        <p:spPr bwMode="auto">
          <a:xfrm>
            <a:off x="3921886" y="4209266"/>
            <a:ext cx="1473795" cy="324838"/>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21" name="TextBox 20"/>
          <p:cNvSpPr txBox="1"/>
          <p:nvPr/>
        </p:nvSpPr>
        <p:spPr>
          <a:xfrm>
            <a:off x="6445164" y="3888130"/>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166855211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title"/>
          </p:nvPr>
        </p:nvSpPr>
        <p:spPr>
          <a:xfrm>
            <a:off x="609600" y="441325"/>
            <a:ext cx="4114800" cy="549275"/>
          </a:xfrm>
          <a:noFill/>
        </p:spPr>
        <p:txBody>
          <a:bodyPr/>
          <a:lstStyle/>
          <a:p>
            <a:r>
              <a:rPr lang="en-US" altLang="en-US"/>
              <a:t>Jack/Lifting Unit</a:t>
            </a:r>
          </a:p>
        </p:txBody>
      </p:sp>
      <p:sp>
        <p:nvSpPr>
          <p:cNvPr id="95234" name="Rectangle 3"/>
          <p:cNvSpPr>
            <a:spLocks noGrp="1" noChangeArrowheads="1"/>
          </p:cNvSpPr>
          <p:nvPr>
            <p:ph type="body" sz="half" idx="1"/>
          </p:nvPr>
        </p:nvSpPr>
        <p:spPr>
          <a:xfrm>
            <a:off x="609600" y="1219200"/>
            <a:ext cx="7772400" cy="4572000"/>
          </a:xfrm>
        </p:spPr>
        <p:txBody>
          <a:bodyPr/>
          <a:lstStyle/>
          <a:p>
            <a:pPr marL="293688" indent="-293688">
              <a:defRPr/>
            </a:pPr>
            <a:r>
              <a:rPr lang="en-US" altLang="en-US" sz="2400" dirty="0">
                <a:solidFill>
                  <a:srgbClr val="000000"/>
                </a:solidFill>
              </a:rPr>
              <a:t>Marked to indicate rated capacity</a:t>
            </a:r>
          </a:p>
          <a:p>
            <a:pPr marL="293688" indent="-293688">
              <a:defRPr/>
            </a:pPr>
            <a:endParaRPr lang="en-US" altLang="en-US" sz="800" dirty="0">
              <a:solidFill>
                <a:srgbClr val="000000"/>
              </a:solidFill>
            </a:endParaRPr>
          </a:p>
          <a:p>
            <a:pPr marL="293688" indent="-293688">
              <a:defRPr/>
            </a:pPr>
            <a:r>
              <a:rPr lang="en-US" altLang="en-US" sz="2400" dirty="0">
                <a:solidFill>
                  <a:srgbClr val="000000"/>
                </a:solidFill>
              </a:rPr>
              <a:t>Not loaded beyond capacity</a:t>
            </a:r>
          </a:p>
          <a:p>
            <a:pPr marL="293688" indent="-293688">
              <a:defRPr/>
            </a:pPr>
            <a:endParaRPr lang="en-US" altLang="en-US" sz="800" dirty="0">
              <a:solidFill>
                <a:srgbClr val="000000"/>
              </a:solidFill>
            </a:endParaRPr>
          </a:p>
          <a:p>
            <a:pPr marL="293688" indent="-293688">
              <a:defRPr/>
            </a:pPr>
            <a:r>
              <a:rPr lang="en-US" altLang="en-US" sz="2400" dirty="0">
                <a:solidFill>
                  <a:srgbClr val="000000"/>
                </a:solidFill>
              </a:rPr>
              <a:t>Synchronized lifting to ensure uniform lifting</a:t>
            </a:r>
          </a:p>
          <a:p>
            <a:pPr marL="293688" indent="-293688">
              <a:defRPr/>
            </a:pPr>
            <a:endParaRPr lang="en-US" altLang="en-US" sz="800" dirty="0">
              <a:solidFill>
                <a:srgbClr val="000000"/>
              </a:solidFill>
            </a:endParaRPr>
          </a:p>
          <a:p>
            <a:pPr marL="293688" indent="-293688">
              <a:defRPr/>
            </a:pPr>
            <a:r>
              <a:rPr lang="en-US" altLang="en-US" sz="2400" dirty="0">
                <a:solidFill>
                  <a:srgbClr val="000000"/>
                </a:solidFill>
              </a:rPr>
              <a:t>Manual controls located in central location—attended by competent person (must be experienced)</a:t>
            </a:r>
          </a:p>
          <a:p>
            <a:pPr marL="0" indent="0">
              <a:buFont typeface="Wingdings" panose="05000000000000000000" pitchFamily="2" charset="2"/>
              <a:buNone/>
              <a:defRPr/>
            </a:pPr>
            <a:endParaRPr lang="en-US" altLang="en-US" sz="800" dirty="0">
              <a:solidFill>
                <a:srgbClr val="000000"/>
              </a:solidFill>
            </a:endParaRPr>
          </a:p>
          <a:p>
            <a:pPr marL="344488" indent="-344488">
              <a:buSzPct val="90000"/>
              <a:defRPr/>
            </a:pPr>
            <a:r>
              <a:rPr lang="en-US" sz="2400" dirty="0">
                <a:solidFill>
                  <a:srgbClr val="000000"/>
                </a:solidFill>
              </a:rPr>
              <a:t>No employees permitted in the building or structure while any jacking operation is taking place</a:t>
            </a:r>
          </a:p>
          <a:p>
            <a:pPr marL="344488" indent="-344488">
              <a:buSzPct val="90000"/>
              <a:buFont typeface="Wingdings" panose="05000000000000000000" pitchFamily="2" charset="2"/>
              <a:buNone/>
              <a:defRPr/>
            </a:pPr>
            <a:endParaRPr lang="en-US" sz="600" dirty="0">
              <a:solidFill>
                <a:srgbClr val="000000"/>
              </a:solidFill>
            </a:endParaRPr>
          </a:p>
          <a:p>
            <a:pPr marL="744538" lvl="1" indent="-344488">
              <a:buSzPct val="90000"/>
              <a:defRPr/>
            </a:pPr>
            <a:r>
              <a:rPr lang="en-US" sz="2000" dirty="0">
                <a:solidFill>
                  <a:srgbClr val="000000"/>
                </a:solidFill>
              </a:rPr>
              <a:t>Except essential personnel</a:t>
            </a:r>
          </a:p>
          <a:p>
            <a:pPr marL="293688" indent="-293688">
              <a:defRPr/>
            </a:pPr>
            <a:endParaRPr lang="en-US" altLang="en-US" dirty="0">
              <a:solidFill>
                <a:srgbClr val="000000"/>
              </a:solidFill>
            </a:endParaRPr>
          </a:p>
        </p:txBody>
      </p:sp>
      <p:sp>
        <p:nvSpPr>
          <p:cNvPr id="93188" name="Text Box 5"/>
          <p:cNvSpPr txBox="1">
            <a:spLocks noChangeArrowheads="1"/>
          </p:cNvSpPr>
          <p:nvPr/>
        </p:nvSpPr>
        <p:spPr bwMode="auto">
          <a:xfrm>
            <a:off x="5410200" y="623888"/>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solidFill>
                  <a:srgbClr val="000000"/>
                </a:solidFill>
                <a:latin typeface="Avenir Next LT Pro" panose="020B0504020202020204" pitchFamily="34" charset="0"/>
              </a:rPr>
              <a:t>1926.705(b), (c), (g), (i),(k)(1)</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10200" y="4349442"/>
            <a:ext cx="2971800" cy="1670357"/>
          </a:xfrm>
          <a:prstGeom prst="rect">
            <a:avLst/>
          </a:prstGeom>
        </p:spPr>
      </p:pic>
      <p:sp>
        <p:nvSpPr>
          <p:cNvPr id="10" name="TextBox 9"/>
          <p:cNvSpPr txBox="1"/>
          <p:nvPr/>
        </p:nvSpPr>
        <p:spPr>
          <a:xfrm>
            <a:off x="6553200" y="5758189"/>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53289898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title"/>
          </p:nvPr>
        </p:nvSpPr>
        <p:spPr>
          <a:xfrm>
            <a:off x="609600" y="550863"/>
            <a:ext cx="6324600" cy="439737"/>
          </a:xfrm>
          <a:noFill/>
        </p:spPr>
        <p:txBody>
          <a:bodyPr>
            <a:normAutofit fontScale="90000"/>
          </a:bodyPr>
          <a:lstStyle/>
          <a:p>
            <a:pPr>
              <a:lnSpc>
                <a:spcPct val="80000"/>
              </a:lnSpc>
            </a:pPr>
            <a:r>
              <a:rPr lang="en-US" altLang="en-US" dirty="0"/>
              <a:t>Limited Access Zone</a:t>
            </a:r>
            <a:endParaRPr lang="en-US" altLang="en-US" b="0" i="1" dirty="0"/>
          </a:p>
        </p:txBody>
      </p:sp>
      <p:sp>
        <p:nvSpPr>
          <p:cNvPr id="54274" name="Rectangle 2"/>
          <p:cNvSpPr>
            <a:spLocks noGrp="1" noChangeArrowheads="1"/>
          </p:cNvSpPr>
          <p:nvPr>
            <p:ph type="body" sz="half" idx="1"/>
          </p:nvPr>
        </p:nvSpPr>
        <p:spPr>
          <a:xfrm>
            <a:off x="609600" y="1219200"/>
            <a:ext cx="8001000" cy="2895600"/>
          </a:xfrm>
        </p:spPr>
        <p:txBody>
          <a:bodyPr>
            <a:normAutofit fontScale="92500"/>
          </a:bodyPr>
          <a:lstStyle/>
          <a:p>
            <a:pPr marL="465138" indent="-465138">
              <a:defRPr/>
            </a:pPr>
            <a:r>
              <a:rPr lang="en-US" sz="2400" dirty="0">
                <a:solidFill>
                  <a:srgbClr val="000000"/>
                </a:solidFill>
              </a:rPr>
              <a:t>Established prior to the start of construction</a:t>
            </a:r>
          </a:p>
          <a:p>
            <a:pPr marL="465138" indent="-465138">
              <a:defRPr/>
            </a:pPr>
            <a:endParaRPr lang="en-US" sz="800" dirty="0">
              <a:solidFill>
                <a:srgbClr val="000000"/>
              </a:solidFill>
            </a:endParaRPr>
          </a:p>
          <a:p>
            <a:pPr marL="465138" indent="-465138">
              <a:defRPr/>
            </a:pPr>
            <a:r>
              <a:rPr lang="en-US" sz="2400" dirty="0">
                <a:solidFill>
                  <a:srgbClr val="000000"/>
                </a:solidFill>
              </a:rPr>
              <a:t>Equal to the height of the wall plus four feet</a:t>
            </a:r>
          </a:p>
          <a:p>
            <a:pPr marL="465138" indent="-465138">
              <a:defRPr/>
            </a:pPr>
            <a:endParaRPr lang="en-US" sz="800" dirty="0">
              <a:solidFill>
                <a:srgbClr val="000000"/>
              </a:solidFill>
            </a:endParaRPr>
          </a:p>
          <a:p>
            <a:pPr marL="465138" indent="-465138">
              <a:defRPr/>
            </a:pPr>
            <a:r>
              <a:rPr lang="en-US" sz="2400" dirty="0">
                <a:solidFill>
                  <a:srgbClr val="000000"/>
                </a:solidFill>
              </a:rPr>
              <a:t>Un-</a:t>
            </a:r>
            <a:r>
              <a:rPr lang="en-US" sz="2400" dirty="0" err="1">
                <a:solidFill>
                  <a:srgbClr val="000000"/>
                </a:solidFill>
              </a:rPr>
              <a:t>scaffolded</a:t>
            </a:r>
            <a:r>
              <a:rPr lang="en-US" sz="2400" dirty="0">
                <a:solidFill>
                  <a:srgbClr val="000000"/>
                </a:solidFill>
              </a:rPr>
              <a:t> side of wall</a:t>
            </a:r>
          </a:p>
          <a:p>
            <a:pPr marL="465138" indent="-465138">
              <a:defRPr/>
            </a:pPr>
            <a:endParaRPr lang="en-US" sz="800" dirty="0">
              <a:solidFill>
                <a:srgbClr val="000000"/>
              </a:solidFill>
            </a:endParaRPr>
          </a:p>
          <a:p>
            <a:pPr marL="465138" indent="-465138">
              <a:defRPr/>
            </a:pPr>
            <a:r>
              <a:rPr lang="en-US" sz="2400" dirty="0">
                <a:solidFill>
                  <a:srgbClr val="000000"/>
                </a:solidFill>
              </a:rPr>
              <a:t>Restricted to entry by employees constructing the wall</a:t>
            </a:r>
          </a:p>
          <a:p>
            <a:pPr marL="465138" indent="-465138">
              <a:defRPr/>
            </a:pPr>
            <a:endParaRPr lang="en-US" sz="800" dirty="0">
              <a:solidFill>
                <a:srgbClr val="000000"/>
              </a:solidFill>
            </a:endParaRPr>
          </a:p>
          <a:p>
            <a:pPr marL="465138" indent="-465138">
              <a:defRPr/>
            </a:pPr>
            <a:r>
              <a:rPr lang="en-US" sz="2400" dirty="0">
                <a:solidFill>
                  <a:srgbClr val="000000"/>
                </a:solidFill>
              </a:rPr>
              <a:t>Remain until adequately supported</a:t>
            </a:r>
          </a:p>
          <a:p>
            <a:pPr marL="293688" indent="-293688">
              <a:lnSpc>
                <a:spcPct val="90000"/>
              </a:lnSpc>
              <a:defRPr/>
            </a:pPr>
            <a:endParaRPr lang="en-US" sz="2400" b="1" dirty="0">
              <a:solidFill>
                <a:srgbClr val="000000"/>
              </a:solidFill>
            </a:endParaRPr>
          </a:p>
        </p:txBody>
      </p:sp>
      <p:sp>
        <p:nvSpPr>
          <p:cNvPr id="95236" name="Text Box 5"/>
          <p:cNvSpPr txBox="1">
            <a:spLocks noChangeArrowheads="1"/>
          </p:cNvSpPr>
          <p:nvPr/>
        </p:nvSpPr>
        <p:spPr bwMode="auto">
          <a:xfrm>
            <a:off x="6324600" y="623888"/>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solidFill>
                  <a:srgbClr val="000000"/>
                </a:solidFill>
                <a:latin typeface="Avenir Next LT Pro" panose="020B0504020202020204" pitchFamily="34" charset="0"/>
              </a:rPr>
              <a:t>1926.706(a)(1)-(5)</a:t>
            </a:r>
          </a:p>
        </p:txBody>
      </p:sp>
      <p:pic>
        <p:nvPicPr>
          <p:cNvPr id="7" name="Picture 6"/>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30" b="97526" l="3129" r="96205">
                        <a14:foregroundMark x1="5925" y1="92578" x2="34288" y2="93555"/>
                      </a14:backgroundRemoval>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5638800" y="3195204"/>
            <a:ext cx="2667000" cy="2727615"/>
          </a:xfrm>
          <a:prstGeom prst="rect">
            <a:avLst/>
          </a:prstGeom>
        </p:spPr>
      </p:pic>
      <p:cxnSp>
        <p:nvCxnSpPr>
          <p:cNvPr id="4" name="Straight Arrow Connector 3"/>
          <p:cNvCxnSpPr/>
          <p:nvPr/>
        </p:nvCxnSpPr>
        <p:spPr bwMode="auto">
          <a:xfrm>
            <a:off x="5638800" y="5715000"/>
            <a:ext cx="990600" cy="0"/>
          </a:xfrm>
          <a:prstGeom prst="straightConnector1">
            <a:avLst/>
          </a:prstGeom>
          <a:solidFill>
            <a:schemeClr val="accent1"/>
          </a:solidFill>
          <a:ln w="76200" cap="flat" cmpd="sng" algn="ctr">
            <a:solidFill>
              <a:srgbClr val="C00000"/>
            </a:solidFill>
            <a:prstDash val="solid"/>
            <a:round/>
            <a:headEnd type="triangle"/>
            <a:tailEnd type="triangle"/>
          </a:ln>
          <a:effectLst/>
        </p:spPr>
      </p:cxnSp>
      <p:sp>
        <p:nvSpPr>
          <p:cNvPr id="8" name="TextBox 7"/>
          <p:cNvSpPr txBox="1"/>
          <p:nvPr/>
        </p:nvSpPr>
        <p:spPr>
          <a:xfrm>
            <a:off x="6256110" y="5661209"/>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
        <p:nvSpPr>
          <p:cNvPr id="2" name="Rectangle 1"/>
          <p:cNvSpPr/>
          <p:nvPr/>
        </p:nvSpPr>
        <p:spPr>
          <a:xfrm>
            <a:off x="2849602" y="4649477"/>
            <a:ext cx="2469972" cy="369332"/>
          </a:xfrm>
          <a:prstGeom prst="rect">
            <a:avLst/>
          </a:prstGeom>
        </p:spPr>
        <p:txBody>
          <a:bodyPr wrap="none">
            <a:spAutoFit/>
          </a:bodyPr>
          <a:lstStyle/>
          <a:p>
            <a:r>
              <a:rPr lang="en-US" altLang="en-US" sz="1800" b="1" u="none" dirty="0">
                <a:solidFill>
                  <a:srgbClr val="C00000"/>
                </a:solidFill>
                <a:latin typeface="Avenir Next LT Pro" panose="020B0504020202020204" pitchFamily="34" charset="0"/>
              </a:rPr>
              <a:t>Limited Access Zone</a:t>
            </a:r>
            <a:endParaRPr lang="en-US" sz="1800" b="1" u="none" dirty="0">
              <a:solidFill>
                <a:srgbClr val="C00000"/>
              </a:solidFill>
              <a:latin typeface="Avenir Next LT Pro" panose="020B0504020202020204" pitchFamily="34" charset="0"/>
            </a:endParaRPr>
          </a:p>
        </p:txBody>
      </p:sp>
      <p:cxnSp>
        <p:nvCxnSpPr>
          <p:cNvPr id="5" name="Straight Arrow Connector 4"/>
          <p:cNvCxnSpPr/>
          <p:nvPr/>
        </p:nvCxnSpPr>
        <p:spPr bwMode="auto">
          <a:xfrm>
            <a:off x="4343400" y="5072600"/>
            <a:ext cx="1371600" cy="434582"/>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spTree>
    <p:extLst>
      <p:ext uri="{BB962C8B-B14F-4D97-AF65-F5344CB8AC3E}">
        <p14:creationId xmlns:p14="http://schemas.microsoft.com/office/powerpoint/2010/main" val="329796469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type="body" sz="half" idx="1"/>
          </p:nvPr>
        </p:nvSpPr>
        <p:spPr>
          <a:xfrm>
            <a:off x="533400" y="1219200"/>
            <a:ext cx="8077200" cy="4419600"/>
          </a:xfrm>
        </p:spPr>
        <p:txBody>
          <a:bodyPr/>
          <a:lstStyle/>
          <a:p>
            <a:pPr marL="344488" indent="-344488">
              <a:defRPr/>
            </a:pPr>
            <a:r>
              <a:rPr lang="en-US" altLang="en-US" sz="2400" dirty="0">
                <a:solidFill>
                  <a:srgbClr val="000000"/>
                </a:solidFill>
              </a:rPr>
              <a:t>Masonry walls over 8 feet in height must be adequately braced</a:t>
            </a:r>
          </a:p>
          <a:p>
            <a:pPr marL="344488" indent="-344488">
              <a:defRPr/>
            </a:pPr>
            <a:endParaRPr lang="en-US" altLang="en-US" sz="800" dirty="0">
              <a:solidFill>
                <a:srgbClr val="000000"/>
              </a:solidFill>
            </a:endParaRPr>
          </a:p>
          <a:p>
            <a:pPr marL="344488" indent="-344488">
              <a:defRPr/>
            </a:pPr>
            <a:r>
              <a:rPr lang="en-US" altLang="en-US" sz="2400" dirty="0">
                <a:solidFill>
                  <a:srgbClr val="000000"/>
                </a:solidFill>
              </a:rPr>
              <a:t>Bracing must remain in place until permanent supporting elements of the structure are in </a:t>
            </a:r>
          </a:p>
          <a:p>
            <a:pPr marL="0" indent="0">
              <a:buFont typeface="Wingdings" panose="05000000000000000000" pitchFamily="2" charset="2"/>
              <a:buNone/>
              <a:defRPr/>
            </a:pPr>
            <a:r>
              <a:rPr lang="en-US" altLang="en-US" sz="2400" dirty="0">
                <a:solidFill>
                  <a:srgbClr val="000000"/>
                </a:solidFill>
              </a:rPr>
              <a:t>    place</a:t>
            </a:r>
          </a:p>
        </p:txBody>
      </p:sp>
      <p:sp>
        <p:nvSpPr>
          <p:cNvPr id="97283" name="Text Box 5"/>
          <p:cNvSpPr txBox="1">
            <a:spLocks noChangeArrowheads="1"/>
          </p:cNvSpPr>
          <p:nvPr/>
        </p:nvSpPr>
        <p:spPr bwMode="auto">
          <a:xfrm>
            <a:off x="6934200" y="623888"/>
            <a:ext cx="1676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solidFill>
                  <a:srgbClr val="000000"/>
                </a:solidFill>
                <a:latin typeface="Avenir Next LT Pro" panose="020B0504020202020204" pitchFamily="34" charset="0"/>
              </a:rPr>
              <a:t>1926.706(b)</a:t>
            </a:r>
          </a:p>
        </p:txBody>
      </p:sp>
      <p:sp>
        <p:nvSpPr>
          <p:cNvPr id="97284" name="Rectangle 7"/>
          <p:cNvSpPr>
            <a:spLocks noGrp="1" noChangeArrowheads="1"/>
          </p:cNvSpPr>
          <p:nvPr>
            <p:ph type="title"/>
          </p:nvPr>
        </p:nvSpPr>
        <p:spPr>
          <a:xfrm>
            <a:off x="609600" y="550863"/>
            <a:ext cx="6324600" cy="439737"/>
          </a:xfrm>
          <a:noFill/>
        </p:spPr>
        <p:txBody>
          <a:bodyPr>
            <a:normAutofit fontScale="90000"/>
          </a:bodyPr>
          <a:lstStyle/>
          <a:p>
            <a:pPr>
              <a:lnSpc>
                <a:spcPct val="80000"/>
              </a:lnSpc>
            </a:pPr>
            <a:r>
              <a:rPr lang="en-US" altLang="en-US"/>
              <a:t>Adequate Bracing</a:t>
            </a:r>
            <a:endParaRPr lang="en-US" altLang="en-US" b="0" i="1"/>
          </a:p>
        </p:txBody>
      </p:sp>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4419600" y="2953956"/>
            <a:ext cx="3986192" cy="2989644"/>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0900" y="3505200"/>
            <a:ext cx="3251200" cy="2438400"/>
          </a:xfrm>
          <a:prstGeom prst="rect">
            <a:avLst/>
          </a:prstGeom>
        </p:spPr>
      </p:pic>
      <p:sp>
        <p:nvSpPr>
          <p:cNvPr id="7" name="TextBox 6"/>
          <p:cNvSpPr txBox="1"/>
          <p:nvPr/>
        </p:nvSpPr>
        <p:spPr>
          <a:xfrm>
            <a:off x="6408510" y="5681990"/>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
        <p:nvSpPr>
          <p:cNvPr id="8" name="TextBox 7"/>
          <p:cNvSpPr txBox="1"/>
          <p:nvPr/>
        </p:nvSpPr>
        <p:spPr>
          <a:xfrm>
            <a:off x="2152651" y="5660395"/>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219211521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title"/>
          </p:nvPr>
        </p:nvSpPr>
        <p:spPr>
          <a:xfrm>
            <a:off x="609600" y="550863"/>
            <a:ext cx="6324600" cy="439737"/>
          </a:xfrm>
          <a:noFill/>
        </p:spPr>
        <p:txBody>
          <a:bodyPr>
            <a:normAutofit fontScale="90000"/>
          </a:bodyPr>
          <a:lstStyle/>
          <a:p>
            <a:pPr>
              <a:lnSpc>
                <a:spcPct val="80000"/>
              </a:lnSpc>
            </a:pPr>
            <a:r>
              <a:rPr lang="en-US" altLang="en-US"/>
              <a:t>Adequate Bracing</a:t>
            </a:r>
            <a:endParaRPr lang="en-US" altLang="en-US" b="0" i="1"/>
          </a:p>
        </p:txBody>
      </p:sp>
      <p:pic>
        <p:nvPicPr>
          <p:cNvPr id="9933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143000"/>
            <a:ext cx="63246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7708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609600" y="441325"/>
            <a:ext cx="8458200" cy="549275"/>
          </a:xfrm>
        </p:spPr>
        <p:txBody>
          <a:bodyPr/>
          <a:lstStyle/>
          <a:p>
            <a:r>
              <a:rPr lang="en-US" altLang="en-US"/>
              <a:t>Summary</a:t>
            </a:r>
          </a:p>
        </p:txBody>
      </p:sp>
      <p:sp>
        <p:nvSpPr>
          <p:cNvPr id="107523" name="Rectangle 3"/>
          <p:cNvSpPr>
            <a:spLocks noGrp="1" noChangeArrowheads="1"/>
          </p:cNvSpPr>
          <p:nvPr>
            <p:ph type="body" idx="4294967295"/>
          </p:nvPr>
        </p:nvSpPr>
        <p:spPr>
          <a:xfrm>
            <a:off x="609600" y="990600"/>
            <a:ext cx="7848600" cy="4724400"/>
          </a:xfrm>
        </p:spPr>
        <p:txBody>
          <a:bodyPr/>
          <a:lstStyle/>
          <a:p>
            <a:pPr marL="0" indent="0">
              <a:lnSpc>
                <a:spcPct val="90000"/>
              </a:lnSpc>
              <a:buSzPct val="90000"/>
              <a:defRPr/>
            </a:pPr>
            <a:endParaRPr lang="en-US" altLang="en-US" sz="2000" dirty="0">
              <a:solidFill>
                <a:srgbClr val="000000"/>
              </a:solidFill>
            </a:endParaRPr>
          </a:p>
          <a:p>
            <a:pPr marL="387350" indent="-393700">
              <a:lnSpc>
                <a:spcPct val="90000"/>
              </a:lnSpc>
              <a:buSzPct val="90000"/>
              <a:defRPr/>
            </a:pPr>
            <a:r>
              <a:rPr lang="en-US" altLang="en-US" dirty="0">
                <a:solidFill>
                  <a:srgbClr val="000000"/>
                </a:solidFill>
              </a:rPr>
              <a:t>We covered the following information:</a:t>
            </a:r>
          </a:p>
          <a:p>
            <a:pPr marL="387350" indent="-393700">
              <a:lnSpc>
                <a:spcPct val="90000"/>
              </a:lnSpc>
              <a:buSzPct val="90000"/>
              <a:defRPr/>
            </a:pPr>
            <a:endParaRPr lang="en-US" altLang="en-US" sz="1000" dirty="0">
              <a:solidFill>
                <a:srgbClr val="000000"/>
              </a:solidFill>
            </a:endParaRPr>
          </a:p>
          <a:p>
            <a:pPr marL="735013" lvl="1" indent="-393700">
              <a:lnSpc>
                <a:spcPct val="90000"/>
              </a:lnSpc>
              <a:buSzPct val="90000"/>
              <a:defRPr/>
            </a:pPr>
            <a:r>
              <a:rPr lang="en-US" altLang="en-US" dirty="0">
                <a:solidFill>
                  <a:srgbClr val="000000"/>
                </a:solidFill>
              </a:rPr>
              <a:t>OSHA’s minimum requirements for concrete and masonry work in construction</a:t>
            </a:r>
          </a:p>
          <a:p>
            <a:pPr marL="735013" lvl="1" indent="-393700">
              <a:lnSpc>
                <a:spcPct val="90000"/>
              </a:lnSpc>
              <a:buSzPct val="90000"/>
              <a:defRPr/>
            </a:pPr>
            <a:endParaRPr lang="en-US" altLang="en-US" sz="800" dirty="0">
              <a:solidFill>
                <a:srgbClr val="000000"/>
              </a:solidFill>
            </a:endParaRPr>
          </a:p>
          <a:p>
            <a:pPr marL="735013" lvl="1" indent="-393700">
              <a:lnSpc>
                <a:spcPct val="90000"/>
              </a:lnSpc>
              <a:buSzPct val="90000"/>
              <a:defRPr/>
            </a:pPr>
            <a:r>
              <a:rPr lang="en-US" altLang="en-US" dirty="0">
                <a:solidFill>
                  <a:srgbClr val="000000"/>
                </a:solidFill>
              </a:rPr>
              <a:t>General requirements for equipment, tools, formwork, shoring, precast concrete, and lift-slab operations</a:t>
            </a:r>
          </a:p>
          <a:p>
            <a:pPr marL="735013" lvl="1" indent="-393700">
              <a:lnSpc>
                <a:spcPct val="90000"/>
              </a:lnSpc>
              <a:buSzPct val="90000"/>
              <a:defRPr/>
            </a:pPr>
            <a:endParaRPr lang="en-US" altLang="en-US" sz="800" dirty="0">
              <a:solidFill>
                <a:srgbClr val="000000"/>
              </a:solidFill>
            </a:endParaRPr>
          </a:p>
          <a:p>
            <a:pPr marL="735013" lvl="1" indent="-393700">
              <a:lnSpc>
                <a:spcPct val="90000"/>
              </a:lnSpc>
              <a:buSzPct val="90000"/>
              <a:defRPr/>
            </a:pPr>
            <a:r>
              <a:rPr lang="en-US" altLang="en-US" dirty="0">
                <a:solidFill>
                  <a:srgbClr val="000000"/>
                </a:solidFill>
              </a:rPr>
              <a:t>Hazards associated with </a:t>
            </a:r>
          </a:p>
          <a:p>
            <a:pPr marL="341313" lvl="1" indent="0">
              <a:lnSpc>
                <a:spcPct val="90000"/>
              </a:lnSpc>
              <a:buSzPct val="90000"/>
              <a:buFont typeface="Symbol" panose="05050102010706020507" pitchFamily="18" charset="2"/>
              <a:buNone/>
              <a:defRPr/>
            </a:pPr>
            <a:r>
              <a:rPr lang="en-US" altLang="en-US" dirty="0">
                <a:solidFill>
                  <a:srgbClr val="000000"/>
                </a:solidFill>
              </a:rPr>
              <a:t>     concrete and masonry </a:t>
            </a:r>
          </a:p>
          <a:p>
            <a:pPr marL="341313" lvl="1" indent="0">
              <a:lnSpc>
                <a:spcPct val="90000"/>
              </a:lnSpc>
              <a:buSzPct val="90000"/>
              <a:buFont typeface="Symbol" panose="05050102010706020507" pitchFamily="18" charset="2"/>
              <a:buNone/>
              <a:defRPr/>
            </a:pPr>
            <a:r>
              <a:rPr lang="en-US" altLang="en-US" dirty="0">
                <a:solidFill>
                  <a:srgbClr val="000000"/>
                </a:solidFill>
              </a:rPr>
              <a:t>     construction operations</a:t>
            </a:r>
          </a:p>
          <a:p>
            <a:pPr marL="735013" lvl="1" indent="-393700">
              <a:lnSpc>
                <a:spcPct val="90000"/>
              </a:lnSpc>
              <a:buSzPct val="90000"/>
              <a:defRPr/>
            </a:pPr>
            <a:endParaRPr lang="en-US" altLang="en-US" sz="800" dirty="0">
              <a:solidFill>
                <a:srgbClr val="000000"/>
              </a:solidFill>
            </a:endParaRPr>
          </a:p>
          <a:p>
            <a:pPr marL="735013" lvl="1" indent="-393700">
              <a:lnSpc>
                <a:spcPct val="90000"/>
              </a:lnSpc>
              <a:buSzPct val="90000"/>
              <a:defRPr/>
            </a:pPr>
            <a:r>
              <a:rPr lang="en-US" altLang="en-US" dirty="0">
                <a:solidFill>
                  <a:srgbClr val="000000"/>
                </a:solidFill>
              </a:rPr>
              <a:t>Abatement methods</a:t>
            </a:r>
          </a:p>
        </p:txBody>
      </p:sp>
      <p:pic>
        <p:nvPicPr>
          <p:cNvPr id="101380"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0" y="35814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953000" y="5605790"/>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2516588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533400" y="457200"/>
            <a:ext cx="8305800" cy="549275"/>
          </a:xfrm>
        </p:spPr>
        <p:txBody>
          <a:bodyPr/>
          <a:lstStyle/>
          <a:p>
            <a:r>
              <a:rPr lang="en-US" altLang="en-US"/>
              <a:t>Thank You For Attending!</a:t>
            </a:r>
          </a:p>
        </p:txBody>
      </p:sp>
      <p:sp>
        <p:nvSpPr>
          <p:cNvPr id="87043" name="Rectangle 3"/>
          <p:cNvSpPr>
            <a:spLocks noGrp="1" noChangeArrowheads="1"/>
          </p:cNvSpPr>
          <p:nvPr>
            <p:ph type="body" idx="1"/>
          </p:nvPr>
        </p:nvSpPr>
        <p:spPr>
          <a:xfrm>
            <a:off x="1428750" y="1531937"/>
            <a:ext cx="6705600" cy="838200"/>
          </a:xfrm>
        </p:spPr>
        <p:txBody>
          <a:bodyPr>
            <a:normAutofit lnSpcReduction="10000"/>
          </a:bodyPr>
          <a:lstStyle/>
          <a:p>
            <a:pPr algn="ctr">
              <a:buFont typeface="Wingdings" panose="05000000000000000000" pitchFamily="2" charset="2"/>
              <a:buNone/>
            </a:pPr>
            <a:r>
              <a:rPr lang="en-US" altLang="en-US" sz="6000" dirty="0">
                <a:solidFill>
                  <a:srgbClr val="000000"/>
                </a:solidFill>
              </a:rPr>
              <a:t>Final Questions?</a:t>
            </a:r>
            <a:endParaRPr lang="en-US" altLang="en-US" sz="6000" dirty="0"/>
          </a:p>
        </p:txBody>
      </p:sp>
    </p:spTree>
    <p:extLst>
      <p:ext uri="{BB962C8B-B14F-4D97-AF65-F5344CB8AC3E}">
        <p14:creationId xmlns:p14="http://schemas.microsoft.com/office/powerpoint/2010/main" val="21032412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p:nvPr>
        </p:nvSpPr>
        <p:spPr>
          <a:xfrm>
            <a:off x="609600" y="457200"/>
            <a:ext cx="8382000" cy="549275"/>
          </a:xfrm>
          <a:noFill/>
        </p:spPr>
        <p:txBody>
          <a:bodyPr/>
          <a:lstStyle/>
          <a:p>
            <a:r>
              <a:rPr lang="en-US" altLang="en-US"/>
              <a:t>Definitions</a:t>
            </a:r>
          </a:p>
        </p:txBody>
      </p:sp>
      <p:sp>
        <p:nvSpPr>
          <p:cNvPr id="15363" name="Rectangle 3"/>
          <p:cNvSpPr>
            <a:spLocks noGrp="1" noChangeArrowheads="1"/>
          </p:cNvSpPr>
          <p:nvPr>
            <p:ph idx="1"/>
          </p:nvPr>
        </p:nvSpPr>
        <p:spPr>
          <a:xfrm>
            <a:off x="533400" y="1375946"/>
            <a:ext cx="8001000" cy="3442533"/>
          </a:xfrm>
        </p:spPr>
        <p:txBody>
          <a:bodyPr>
            <a:normAutofit fontScale="92500" lnSpcReduction="10000"/>
          </a:bodyPr>
          <a:lstStyle/>
          <a:p>
            <a:r>
              <a:rPr lang="en-US" altLang="en-US" sz="2400" b="1" dirty="0"/>
              <a:t>Limited access zone </a:t>
            </a:r>
          </a:p>
          <a:p>
            <a:pPr lvl="1"/>
            <a:r>
              <a:rPr lang="en-US" altLang="en-US" sz="2000" dirty="0"/>
              <a:t>An area alongside a masonry wall, which is under construction, and is clearly demarcated to limit access by employees</a:t>
            </a:r>
            <a:endParaRPr lang="en-US" altLang="en-US" sz="800" dirty="0"/>
          </a:p>
          <a:p>
            <a:endParaRPr lang="en-US" altLang="en-US" sz="800" dirty="0"/>
          </a:p>
          <a:p>
            <a:r>
              <a:rPr lang="en-US" altLang="en-US" sz="2400" b="1" dirty="0"/>
              <a:t>Precast concrete </a:t>
            </a:r>
          </a:p>
          <a:p>
            <a:pPr lvl="1"/>
            <a:r>
              <a:rPr lang="en-US" altLang="en-US" sz="2000" dirty="0"/>
              <a:t>Concrete members which have been formed, cast, and cured prior to final placement in a structure</a:t>
            </a:r>
          </a:p>
          <a:p>
            <a:pPr lvl="1"/>
            <a:endParaRPr lang="en-US" altLang="en-US" sz="800" dirty="0"/>
          </a:p>
          <a:p>
            <a:r>
              <a:rPr lang="en-US" altLang="en-US" sz="2400" b="1" dirty="0"/>
              <a:t>Reshoring</a:t>
            </a:r>
            <a:r>
              <a:rPr lang="en-US" altLang="en-US" sz="2400" dirty="0"/>
              <a:t> </a:t>
            </a:r>
          </a:p>
          <a:p>
            <a:pPr lvl="1"/>
            <a:r>
              <a:rPr lang="en-US" altLang="en-US" sz="2000" dirty="0"/>
              <a:t>Construction operation in which shoring equipment is placed, as original forms and shores are removed, to support partially cured concrete and construction loads</a:t>
            </a:r>
          </a:p>
        </p:txBody>
      </p:sp>
      <p:sp>
        <p:nvSpPr>
          <p:cNvPr id="15364" name="Text Box 5"/>
          <p:cNvSpPr txBox="1">
            <a:spLocks noChangeArrowheads="1"/>
          </p:cNvSpPr>
          <p:nvPr/>
        </p:nvSpPr>
        <p:spPr bwMode="auto">
          <a:xfrm>
            <a:off x="6858000" y="609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latin typeface="Avenir Next LT Pro" panose="020B0504020202020204" pitchFamily="34" charset="0"/>
              </a:rPr>
              <a:t>1926.700(b)</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0936" y="4343400"/>
            <a:ext cx="1330527" cy="1600200"/>
          </a:xfrm>
          <a:prstGeom prst="rect">
            <a:avLst/>
          </a:prstGeom>
        </p:spPr>
      </p:pic>
      <p:sp>
        <p:nvSpPr>
          <p:cNvPr id="5" name="Rectangle 4"/>
          <p:cNvSpPr/>
          <p:nvPr/>
        </p:nvSpPr>
        <p:spPr>
          <a:xfrm>
            <a:off x="3681543" y="5143500"/>
            <a:ext cx="2209259" cy="338554"/>
          </a:xfrm>
          <a:prstGeom prst="rect">
            <a:avLst/>
          </a:prstGeom>
        </p:spPr>
        <p:txBody>
          <a:bodyPr wrap="none">
            <a:spAutoFit/>
          </a:bodyPr>
          <a:lstStyle/>
          <a:p>
            <a:r>
              <a:rPr lang="en-US" altLang="en-US" sz="1600" b="1" u="none" dirty="0">
                <a:solidFill>
                  <a:srgbClr val="C00000"/>
                </a:solidFill>
                <a:latin typeface="Avenir Next LT Pro" panose="020B0504020202020204" pitchFamily="34" charset="0"/>
              </a:rPr>
              <a:t>Limited access zone </a:t>
            </a:r>
          </a:p>
        </p:txBody>
      </p:sp>
      <p:cxnSp>
        <p:nvCxnSpPr>
          <p:cNvPr id="7" name="Straight Arrow Connector 6"/>
          <p:cNvCxnSpPr>
            <a:stCxn id="5" idx="3"/>
          </p:cNvCxnSpPr>
          <p:nvPr/>
        </p:nvCxnSpPr>
        <p:spPr bwMode="auto">
          <a:xfrm>
            <a:off x="5890802" y="5312777"/>
            <a:ext cx="1271998" cy="305802"/>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sp>
        <p:nvSpPr>
          <p:cNvPr id="8" name="TextBox 7"/>
          <p:cNvSpPr txBox="1"/>
          <p:nvPr/>
        </p:nvSpPr>
        <p:spPr>
          <a:xfrm>
            <a:off x="6541228" y="4347873"/>
            <a:ext cx="2202090" cy="261610"/>
          </a:xfrm>
          <a:prstGeom prst="rect">
            <a:avLst/>
          </a:prstGeom>
          <a:noFill/>
        </p:spPr>
        <p:txBody>
          <a:bodyPr wrap="square" rtlCol="0">
            <a:spAutoFit/>
          </a:bodyPr>
          <a:lstStyle/>
          <a:p>
            <a:pPr algn="ctr"/>
            <a:r>
              <a:rPr lang="en-US" sz="1100" u="none" dirty="0">
                <a:latin typeface="Avenir Next LT Pro" panose="020B0504020202020204" pitchFamily="34" charset="0"/>
              </a:rPr>
              <a:t>NCDOL Photo Library</a:t>
            </a:r>
          </a:p>
        </p:txBody>
      </p:sp>
    </p:spTree>
    <p:extLst>
      <p:ext uri="{BB962C8B-B14F-4D97-AF65-F5344CB8AC3E}">
        <p14:creationId xmlns:p14="http://schemas.microsoft.com/office/powerpoint/2010/main" val="3440830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title"/>
          </p:nvPr>
        </p:nvSpPr>
        <p:spPr>
          <a:xfrm>
            <a:off x="609600" y="457200"/>
            <a:ext cx="8458200" cy="549275"/>
          </a:xfrm>
          <a:noFill/>
        </p:spPr>
        <p:txBody>
          <a:bodyPr/>
          <a:lstStyle/>
          <a:p>
            <a:r>
              <a:rPr lang="en-US" altLang="en-US"/>
              <a:t>Definitions</a:t>
            </a:r>
          </a:p>
        </p:txBody>
      </p:sp>
      <p:sp>
        <p:nvSpPr>
          <p:cNvPr id="17411" name="Rectangle 3"/>
          <p:cNvSpPr>
            <a:spLocks noGrp="1" noChangeArrowheads="1"/>
          </p:cNvSpPr>
          <p:nvPr>
            <p:ph idx="1"/>
          </p:nvPr>
        </p:nvSpPr>
        <p:spPr>
          <a:xfrm>
            <a:off x="533400" y="1295400"/>
            <a:ext cx="8001000" cy="4525963"/>
          </a:xfrm>
        </p:spPr>
        <p:txBody>
          <a:bodyPr/>
          <a:lstStyle/>
          <a:p>
            <a:r>
              <a:rPr lang="en-US" altLang="en-US" sz="2400" b="1" dirty="0"/>
              <a:t>Shore </a:t>
            </a:r>
          </a:p>
          <a:p>
            <a:endParaRPr lang="en-US" altLang="en-US" sz="400" b="1" dirty="0"/>
          </a:p>
          <a:p>
            <a:pPr lvl="1"/>
            <a:r>
              <a:rPr lang="en-US" altLang="en-US" sz="2000" dirty="0"/>
              <a:t>A supporting member that resists a compressive force imposed by a load</a:t>
            </a:r>
          </a:p>
          <a:p>
            <a:pPr lvl="1"/>
            <a:endParaRPr lang="en-US" altLang="en-US" sz="800" dirty="0"/>
          </a:p>
          <a:p>
            <a:r>
              <a:rPr lang="en-US" altLang="en-US" sz="2400" b="1" dirty="0"/>
              <a:t>Vertical </a:t>
            </a:r>
            <a:r>
              <a:rPr lang="en-US" altLang="en-US" sz="2400" b="1" dirty="0" err="1"/>
              <a:t>slipforms</a:t>
            </a:r>
            <a:r>
              <a:rPr lang="en-US" altLang="en-US" sz="2400" b="1" dirty="0"/>
              <a:t> </a:t>
            </a:r>
          </a:p>
          <a:p>
            <a:endParaRPr lang="en-US" altLang="en-US" sz="400" b="1" dirty="0"/>
          </a:p>
          <a:p>
            <a:pPr lvl="1"/>
            <a:r>
              <a:rPr lang="en-US" altLang="en-US" sz="2000" dirty="0"/>
              <a:t>These forms are jacked vertically during placement of concrete</a:t>
            </a:r>
          </a:p>
          <a:p>
            <a:endParaRPr lang="en-US" altLang="en-US" sz="800" b="1" dirty="0"/>
          </a:p>
          <a:p>
            <a:r>
              <a:rPr lang="en-US" altLang="en-US" sz="2400" b="1" dirty="0"/>
              <a:t>Jacking operation </a:t>
            </a:r>
          </a:p>
          <a:p>
            <a:endParaRPr lang="en-US" altLang="en-US" sz="400" b="1" dirty="0"/>
          </a:p>
          <a:p>
            <a:pPr lvl="1"/>
            <a:r>
              <a:rPr lang="en-US" altLang="en-US" sz="2000" dirty="0"/>
              <a:t>Task of lifting a slab during the construction of a building where the lift-slab process is being used</a:t>
            </a:r>
          </a:p>
        </p:txBody>
      </p:sp>
      <p:sp>
        <p:nvSpPr>
          <p:cNvPr id="17412" name="Text Box 5"/>
          <p:cNvSpPr txBox="1">
            <a:spLocks noChangeArrowheads="1"/>
          </p:cNvSpPr>
          <p:nvPr/>
        </p:nvSpPr>
        <p:spPr bwMode="auto">
          <a:xfrm>
            <a:off x="6858000" y="609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latin typeface="Avenir Next LT Pro" panose="020B0504020202020204" pitchFamily="34" charset="0"/>
              </a:rPr>
              <a:t>1926.700(b)</a:t>
            </a:r>
          </a:p>
        </p:txBody>
      </p:sp>
    </p:spTree>
    <p:extLst>
      <p:ext uri="{BB962C8B-B14F-4D97-AF65-F5344CB8AC3E}">
        <p14:creationId xmlns:p14="http://schemas.microsoft.com/office/powerpoint/2010/main" val="1557585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title"/>
          </p:nvPr>
        </p:nvSpPr>
        <p:spPr bwMode="auto">
          <a:noFill/>
        </p:spPr>
        <p:txBody>
          <a:bodyPr/>
          <a:lstStyle/>
          <a:p>
            <a:r>
              <a:rPr lang="en-US" altLang="en-US"/>
              <a:t>Does Subpart Q Apply?</a:t>
            </a:r>
          </a:p>
        </p:txBody>
      </p:sp>
      <p:pic>
        <p:nvPicPr>
          <p:cNvPr id="1945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1314450"/>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884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441325"/>
            <a:ext cx="8229600" cy="549275"/>
          </a:xfrm>
        </p:spPr>
        <p:txBody>
          <a:bodyPr/>
          <a:lstStyle/>
          <a:p>
            <a:r>
              <a:rPr lang="en-US" altLang="en-US"/>
              <a:t>Construction Loads</a:t>
            </a:r>
            <a:endParaRPr lang="en-US" altLang="en-US" sz="1600" b="0">
              <a:latin typeface="Tahoma" panose="020B0604030504040204" pitchFamily="34" charset="0"/>
            </a:endParaRPr>
          </a:p>
        </p:txBody>
      </p:sp>
      <p:sp>
        <p:nvSpPr>
          <p:cNvPr id="21507" name="Rectangle 3"/>
          <p:cNvSpPr>
            <a:spLocks noGrp="1" noChangeArrowheads="1"/>
          </p:cNvSpPr>
          <p:nvPr>
            <p:ph type="body" sz="half" idx="1"/>
          </p:nvPr>
        </p:nvSpPr>
        <p:spPr>
          <a:xfrm>
            <a:off x="533400" y="1219200"/>
            <a:ext cx="7924800" cy="4530725"/>
          </a:xfrm>
        </p:spPr>
        <p:txBody>
          <a:bodyPr/>
          <a:lstStyle/>
          <a:p>
            <a:pPr marL="293688" indent="-293688"/>
            <a:r>
              <a:rPr lang="en-US" altLang="en-US" sz="2400" dirty="0">
                <a:solidFill>
                  <a:srgbClr val="000000"/>
                </a:solidFill>
              </a:rPr>
              <a:t>Structures must be capable of supporting loads</a:t>
            </a:r>
          </a:p>
        </p:txBody>
      </p:sp>
      <p:sp>
        <p:nvSpPr>
          <p:cNvPr id="21508" name="Rectangle 6"/>
          <p:cNvSpPr>
            <a:spLocks noChangeArrowheads="1"/>
          </p:cNvSpPr>
          <p:nvPr/>
        </p:nvSpPr>
        <p:spPr bwMode="auto">
          <a:xfrm>
            <a:off x="6934200" y="609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buClrTx/>
              <a:buSzTx/>
              <a:buFontTx/>
              <a:buNone/>
            </a:pPr>
            <a:r>
              <a:rPr lang="en-US" altLang="en-US" sz="1800" u="none" dirty="0">
                <a:latin typeface="Avenir Next LT Pro" panose="020B0504020202020204" pitchFamily="34" charset="0"/>
              </a:rPr>
              <a:t>1926.701(a)</a:t>
            </a:r>
          </a:p>
        </p:txBody>
      </p:sp>
      <p:pic>
        <p:nvPicPr>
          <p:cNvPr id="3" name="Content Placeholder 2"/>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990600" y="3129776"/>
            <a:ext cx="3726090" cy="2794568"/>
          </a:xfrm>
        </p:spPr>
      </p:pic>
      <p:sp>
        <p:nvSpPr>
          <p:cNvPr id="6" name="TextBox 5"/>
          <p:cNvSpPr txBox="1"/>
          <p:nvPr/>
        </p:nvSpPr>
        <p:spPr>
          <a:xfrm>
            <a:off x="5638800" y="5662734"/>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50405" y="3048000"/>
            <a:ext cx="3307795" cy="2876344"/>
          </a:xfrm>
          <a:prstGeom prst="rect">
            <a:avLst/>
          </a:prstGeom>
        </p:spPr>
      </p:pic>
      <p:sp>
        <p:nvSpPr>
          <p:cNvPr id="9" name="TextBox 8"/>
          <p:cNvSpPr txBox="1"/>
          <p:nvPr/>
        </p:nvSpPr>
        <p:spPr>
          <a:xfrm>
            <a:off x="614902" y="3197110"/>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
        <p:nvSpPr>
          <p:cNvPr id="10" name="TextBox 9"/>
          <p:cNvSpPr txBox="1"/>
          <p:nvPr/>
        </p:nvSpPr>
        <p:spPr>
          <a:xfrm>
            <a:off x="4876800" y="3048000"/>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428047531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09600" y="457200"/>
            <a:ext cx="5029200" cy="549275"/>
          </a:xfrm>
        </p:spPr>
        <p:txBody>
          <a:bodyPr/>
          <a:lstStyle/>
          <a:p>
            <a:r>
              <a:rPr lang="en-US" altLang="en-US"/>
              <a:t>Reinforcing Steel</a:t>
            </a:r>
            <a:endParaRPr lang="en-US" altLang="en-US" sz="1800"/>
          </a:p>
        </p:txBody>
      </p:sp>
      <p:sp>
        <p:nvSpPr>
          <p:cNvPr id="11267" name="Rectangle 4"/>
          <p:cNvSpPr>
            <a:spLocks noGrp="1" noChangeArrowheads="1"/>
          </p:cNvSpPr>
          <p:nvPr>
            <p:ph type="body" sz="half" idx="1"/>
          </p:nvPr>
        </p:nvSpPr>
        <p:spPr>
          <a:xfrm>
            <a:off x="533400" y="1371600"/>
            <a:ext cx="7848600" cy="4495800"/>
          </a:xfrm>
          <a:solidFill>
            <a:schemeClr val="bg1"/>
          </a:solidFill>
        </p:spPr>
        <p:txBody>
          <a:bodyPr/>
          <a:lstStyle/>
          <a:p>
            <a:pPr marL="344488" indent="-344488">
              <a:buSzTx/>
              <a:defRPr/>
            </a:pPr>
            <a:r>
              <a:rPr lang="en-US" sz="2400" dirty="0">
                <a:solidFill>
                  <a:srgbClr val="000000"/>
                </a:solidFill>
              </a:rPr>
              <a:t>Guard protruding, reinforcing steel </a:t>
            </a:r>
          </a:p>
          <a:p>
            <a:pPr marL="344488" indent="-344488">
              <a:buSzTx/>
              <a:defRPr/>
            </a:pPr>
            <a:endParaRPr lang="en-US" sz="800" dirty="0">
              <a:solidFill>
                <a:srgbClr val="000000"/>
              </a:solidFill>
            </a:endParaRPr>
          </a:p>
          <a:p>
            <a:pPr marL="744538" lvl="1" indent="-344488">
              <a:defRPr/>
            </a:pPr>
            <a:r>
              <a:rPr lang="en-US" sz="2000" dirty="0">
                <a:solidFill>
                  <a:srgbClr val="000000"/>
                </a:solidFill>
              </a:rPr>
              <a:t>Letter of interpretation: 05/29/1997 </a:t>
            </a:r>
          </a:p>
          <a:p>
            <a:pPr marL="744538" lvl="1" indent="-344488">
              <a:defRPr/>
            </a:pPr>
            <a:endParaRPr lang="en-US" sz="800" dirty="0">
              <a:solidFill>
                <a:srgbClr val="000000"/>
              </a:solidFill>
            </a:endParaRPr>
          </a:p>
          <a:p>
            <a:pPr marL="1144588" lvl="2">
              <a:defRPr/>
            </a:pPr>
            <a:r>
              <a:rPr lang="en-US" i="1" dirty="0">
                <a:solidFill>
                  <a:srgbClr val="000000"/>
                </a:solidFill>
              </a:rPr>
              <a:t>Addresses use of small plastic rebar caps</a:t>
            </a:r>
          </a:p>
          <a:p>
            <a:pPr marL="744538" lvl="1" indent="-344488">
              <a:defRPr/>
            </a:pPr>
            <a:endParaRPr lang="en-US" sz="1000" dirty="0">
              <a:solidFill>
                <a:srgbClr val="000000"/>
              </a:solidFill>
            </a:endParaRPr>
          </a:p>
          <a:p>
            <a:pPr marL="744538" lvl="1" indent="-344488">
              <a:defRPr/>
            </a:pPr>
            <a:r>
              <a:rPr lang="en-US" sz="2000" dirty="0">
                <a:solidFill>
                  <a:srgbClr val="000000"/>
                </a:solidFill>
              </a:rPr>
              <a:t>Letter of interpretation: 03/10/2006</a:t>
            </a:r>
          </a:p>
          <a:p>
            <a:pPr marL="744538" lvl="1" indent="-344488">
              <a:defRPr/>
            </a:pPr>
            <a:endParaRPr lang="en-US" sz="800" dirty="0">
              <a:solidFill>
                <a:srgbClr val="000000"/>
              </a:solidFill>
            </a:endParaRPr>
          </a:p>
          <a:p>
            <a:pPr marL="1144588" lvl="2">
              <a:defRPr/>
            </a:pPr>
            <a:r>
              <a:rPr lang="en-US" i="1" dirty="0">
                <a:solidFill>
                  <a:srgbClr val="000000"/>
                </a:solidFill>
              </a:rPr>
              <a:t>Horizontal protection from impalement</a:t>
            </a:r>
          </a:p>
          <a:p>
            <a:pPr marL="744538" lvl="1">
              <a:buFont typeface="Wingdings" pitchFamily="2" charset="2"/>
              <a:buChar char="q"/>
              <a:defRPr/>
            </a:pPr>
            <a:endParaRPr lang="en-US" sz="2200" dirty="0">
              <a:solidFill>
                <a:schemeClr val="accent2"/>
              </a:solidFill>
            </a:endParaRPr>
          </a:p>
        </p:txBody>
      </p:sp>
      <p:sp>
        <p:nvSpPr>
          <p:cNvPr id="23556" name="Text Box 5"/>
          <p:cNvSpPr txBox="1">
            <a:spLocks noChangeArrowheads="1"/>
          </p:cNvSpPr>
          <p:nvPr/>
        </p:nvSpPr>
        <p:spPr bwMode="auto">
          <a:xfrm>
            <a:off x="6934200" y="609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gn="r">
              <a:spcBef>
                <a:spcPct val="50000"/>
              </a:spcBef>
              <a:buClrTx/>
              <a:buSzTx/>
              <a:buFontTx/>
              <a:buNone/>
            </a:pPr>
            <a:r>
              <a:rPr lang="en-US" altLang="en-US" sz="1800" u="none" dirty="0">
                <a:latin typeface="Avenir Next LT Pro" panose="020B0504020202020204" pitchFamily="34" charset="0"/>
              </a:rPr>
              <a:t>1926.701(b)</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47284" y="3657600"/>
            <a:ext cx="3334715" cy="2286000"/>
          </a:xfrm>
          <a:prstGeom prst="rect">
            <a:avLst/>
          </a:prstGeom>
        </p:spPr>
      </p:pic>
      <p:sp>
        <p:nvSpPr>
          <p:cNvPr id="6" name="TextBox 5"/>
          <p:cNvSpPr txBox="1"/>
          <p:nvPr/>
        </p:nvSpPr>
        <p:spPr>
          <a:xfrm>
            <a:off x="4876800" y="3671104"/>
            <a:ext cx="2202090" cy="261610"/>
          </a:xfrm>
          <a:prstGeom prst="rect">
            <a:avLst/>
          </a:prstGeom>
          <a:noFill/>
        </p:spPr>
        <p:txBody>
          <a:bodyPr wrap="square" rtlCol="0">
            <a:spAutoFit/>
          </a:bodyPr>
          <a:lstStyle/>
          <a:p>
            <a:pPr algn="ctr"/>
            <a:r>
              <a:rPr lang="en-US" sz="1100" u="none" dirty="0">
                <a:solidFill>
                  <a:schemeClr val="bg1"/>
                </a:solidFill>
                <a:latin typeface="Avenir Next LT Pro" panose="020B0504020202020204" pitchFamily="34" charset="0"/>
              </a:rPr>
              <a:t>NCDOL Photo Library</a:t>
            </a:r>
          </a:p>
        </p:txBody>
      </p:sp>
    </p:spTree>
    <p:extLst>
      <p:ext uri="{BB962C8B-B14F-4D97-AF65-F5344CB8AC3E}">
        <p14:creationId xmlns:p14="http://schemas.microsoft.com/office/powerpoint/2010/main" val="3972536281"/>
      </p:ext>
    </p:extLst>
  </p:cSld>
  <p:clrMapOvr>
    <a:masterClrMapping/>
  </p:clrMapOvr>
  <p:transition/>
</p:sld>
</file>

<file path=ppt/theme/theme1.xml><?xml version="1.0" encoding="utf-8"?>
<a:theme xmlns:a="http://schemas.openxmlformats.org/drawingml/2006/main" name="Office Theme">
  <a:themeElements>
    <a:clrScheme name="NCDOL 2025-Farley">
      <a:dk1>
        <a:srgbClr val="000000"/>
      </a:dk1>
      <a:lt1>
        <a:sysClr val="window" lastClr="FFFFFF"/>
      </a:lt1>
      <a:dk2>
        <a:srgbClr val="7F7F7F"/>
      </a:dk2>
      <a:lt2>
        <a:srgbClr val="E7E6E6"/>
      </a:lt2>
      <a:accent1>
        <a:srgbClr val="102447"/>
      </a:accent1>
      <a:accent2>
        <a:srgbClr val="00814A"/>
      </a:accent2>
      <a:accent3>
        <a:srgbClr val="A70D15"/>
      </a:accent3>
      <a:accent4>
        <a:srgbClr val="FABE00"/>
      </a:accent4>
      <a:accent5>
        <a:srgbClr val="5283D8"/>
      </a:accent5>
      <a:accent6>
        <a:srgbClr val="70AD47"/>
      </a:accent6>
      <a:hlink>
        <a:srgbClr val="234F9D"/>
      </a:hlink>
      <a:folHlink>
        <a:srgbClr val="7D090F"/>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xternal-Public STD PPT template-4.potx  -  Read-Only" id="{1792736E-40D6-48DC-8481-B6148C192018}" vid="{987325D1-C413-4405-B07D-29E194FD3A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External-Public STD PPT template-4</Template>
  <TotalTime>6</TotalTime>
  <Words>1951</Words>
  <Application>Microsoft Office PowerPoint</Application>
  <PresentationFormat>On-screen Show (4:3)</PresentationFormat>
  <Paragraphs>391</Paragraphs>
  <Slides>48</Slides>
  <Notes>48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Aptos</vt:lpstr>
      <vt:lpstr>Arial</vt:lpstr>
      <vt:lpstr>Avenir Next LT Pro</vt:lpstr>
      <vt:lpstr>Avenir Next LT Pro Demi</vt:lpstr>
      <vt:lpstr>Avenir Next LT Pro Light</vt:lpstr>
      <vt:lpstr>Symbol</vt:lpstr>
      <vt:lpstr>Tahoma</vt:lpstr>
      <vt:lpstr>Times New Roman</vt:lpstr>
      <vt:lpstr>Verdana</vt:lpstr>
      <vt:lpstr>Wingdings</vt:lpstr>
      <vt:lpstr>Office Theme</vt:lpstr>
      <vt:lpstr>Concrete and Masonry in Construction</vt:lpstr>
      <vt:lpstr> Objectives</vt:lpstr>
      <vt:lpstr>Subpart Q – Concrete and Masonry Construction</vt:lpstr>
      <vt:lpstr>Definitions</vt:lpstr>
      <vt:lpstr>Definitions</vt:lpstr>
      <vt:lpstr>Definitions</vt:lpstr>
      <vt:lpstr>Does Subpart Q Apply?</vt:lpstr>
      <vt:lpstr>Construction Loads</vt:lpstr>
      <vt:lpstr>Reinforcing Steel</vt:lpstr>
      <vt:lpstr>Post-Tensioning Operations</vt:lpstr>
      <vt:lpstr>Post-Tensioning Operations</vt:lpstr>
      <vt:lpstr>Riding Concrete Buckets</vt:lpstr>
      <vt:lpstr>Working Under Loads</vt:lpstr>
      <vt:lpstr>Working Under Loads</vt:lpstr>
      <vt:lpstr>Personal Protective Equipment</vt:lpstr>
      <vt:lpstr>Bulk Cement Storage</vt:lpstr>
      <vt:lpstr>Concrete Mixers</vt:lpstr>
      <vt:lpstr>Power Concrete Trowels</vt:lpstr>
      <vt:lpstr>Concrete Buggy</vt:lpstr>
      <vt:lpstr>Concrete Pumping System</vt:lpstr>
      <vt:lpstr>Concrete Buckets</vt:lpstr>
      <vt:lpstr>Tremies</vt:lpstr>
      <vt:lpstr>Bull Floats</vt:lpstr>
      <vt:lpstr>Masonry Saws</vt:lpstr>
      <vt:lpstr>Lockout/Tagout Procedures</vt:lpstr>
      <vt:lpstr>General Requirements</vt:lpstr>
      <vt:lpstr>General Requirements</vt:lpstr>
      <vt:lpstr>Shoring and Reshoring</vt:lpstr>
      <vt:lpstr>Shoring and Reshoring</vt:lpstr>
      <vt:lpstr>Shoring and Reshoring</vt:lpstr>
      <vt:lpstr>Shoring and Reshoring</vt:lpstr>
      <vt:lpstr>Shoring and Reshoring</vt:lpstr>
      <vt:lpstr>Vertical Slipforms</vt:lpstr>
      <vt:lpstr>Vertical Slipforms</vt:lpstr>
      <vt:lpstr>Removal of Formwork</vt:lpstr>
      <vt:lpstr>Precast Concrete</vt:lpstr>
      <vt:lpstr>Precast Concrete</vt:lpstr>
      <vt:lpstr>Precast Concrete</vt:lpstr>
      <vt:lpstr>Precast Concrete</vt:lpstr>
      <vt:lpstr>Fall Protection</vt:lpstr>
      <vt:lpstr>Precast Concrete</vt:lpstr>
      <vt:lpstr>Lift-Slab Operations</vt:lpstr>
      <vt:lpstr>Jack/Lifting Unit</vt:lpstr>
      <vt:lpstr>Limited Access Zone</vt:lpstr>
      <vt:lpstr>Adequate Bracing</vt:lpstr>
      <vt:lpstr>Adequate Bracing</vt:lpstr>
      <vt:lpstr>Summary</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Lagoe, Wanda</dc:creator>
  <cp:lastModifiedBy>Lagoe, Wanda</cp:lastModifiedBy>
  <cp:revision>3</cp:revision>
  <dcterms:created xsi:type="dcterms:W3CDTF">2025-06-17T12:32:10Z</dcterms:created>
  <dcterms:modified xsi:type="dcterms:W3CDTF">2025-06-24T13:42:53Z</dcterms:modified>
</cp:coreProperties>
</file>