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401" r:id="rId2"/>
    <p:sldId id="402" r:id="rId3"/>
    <p:sldId id="404" r:id="rId4"/>
    <p:sldId id="421" r:id="rId5"/>
    <p:sldId id="412" r:id="rId6"/>
    <p:sldId id="403" r:id="rId7"/>
    <p:sldId id="472" r:id="rId8"/>
    <p:sldId id="495" r:id="rId9"/>
    <p:sldId id="506" r:id="rId10"/>
    <p:sldId id="504" r:id="rId11"/>
    <p:sldId id="450" r:id="rId12"/>
    <p:sldId id="507" r:id="rId13"/>
    <p:sldId id="508" r:id="rId14"/>
    <p:sldId id="509" r:id="rId15"/>
    <p:sldId id="469" r:id="rId16"/>
    <p:sldId id="439" r:id="rId17"/>
    <p:sldId id="482" r:id="rId18"/>
    <p:sldId id="488" r:id="rId19"/>
    <p:sldId id="499" r:id="rId20"/>
    <p:sldId id="473" r:id="rId21"/>
    <p:sldId id="503" r:id="rId22"/>
    <p:sldId id="484" r:id="rId23"/>
    <p:sldId id="501" r:id="rId24"/>
    <p:sldId id="420" r:id="rId25"/>
    <p:sldId id="3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DE7CE-43A7-41BF-B153-A499426F6BEA}" v="3" dt="2025-06-17T19:23:31.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496" autoAdjust="0"/>
  </p:normalViewPr>
  <p:slideViewPr>
    <p:cSldViewPr snapToGrid="0">
      <p:cViewPr varScale="1">
        <p:scale>
          <a:sx n="62" d="100"/>
          <a:sy n="62" d="100"/>
        </p:scale>
        <p:origin x="1762" y="48"/>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DC7DE7CE-43A7-41BF-B153-A499426F6BEA}"/>
    <pc:docChg chg="custSel addSld delSld modSld">
      <pc:chgData name="Garcia, Elma" userId="f2cc6a70-af64-4323-8354-63fdb2cbddcb" providerId="ADAL" clId="{DC7DE7CE-43A7-41BF-B153-A499426F6BEA}" dt="2025-06-17T19:25:16.299" v="31" actId="47"/>
      <pc:docMkLst>
        <pc:docMk/>
      </pc:docMkLst>
      <pc:sldChg chg="del">
        <pc:chgData name="Garcia, Elma" userId="f2cc6a70-af64-4323-8354-63fdb2cbddcb" providerId="ADAL" clId="{DC7DE7CE-43A7-41BF-B153-A499426F6BEA}" dt="2025-06-17T19:23:34.983" v="10" actId="2696"/>
        <pc:sldMkLst>
          <pc:docMk/>
          <pc:sldMk cId="4224782898" sldId="256"/>
        </pc:sldMkLst>
      </pc:sldChg>
      <pc:sldChg chg="del">
        <pc:chgData name="Garcia, Elma" userId="f2cc6a70-af64-4323-8354-63fdb2cbddcb" providerId="ADAL" clId="{DC7DE7CE-43A7-41BF-B153-A499426F6BEA}" dt="2025-06-17T19:25:12.166" v="29" actId="47"/>
        <pc:sldMkLst>
          <pc:docMk/>
          <pc:sldMk cId="1447532766" sldId="257"/>
        </pc:sldMkLst>
      </pc:sldChg>
      <pc:sldChg chg="del">
        <pc:chgData name="Garcia, Elma" userId="f2cc6a70-af64-4323-8354-63fdb2cbddcb" providerId="ADAL" clId="{DC7DE7CE-43A7-41BF-B153-A499426F6BEA}" dt="2025-06-17T19:25:13.380" v="30" actId="47"/>
        <pc:sldMkLst>
          <pc:docMk/>
          <pc:sldMk cId="3648550839" sldId="258"/>
        </pc:sldMkLst>
      </pc:sldChg>
      <pc:sldChg chg="del">
        <pc:chgData name="Garcia, Elma" userId="f2cc6a70-af64-4323-8354-63fdb2cbddcb" providerId="ADAL" clId="{DC7DE7CE-43A7-41BF-B153-A499426F6BEA}" dt="2025-06-17T19:25:16.299" v="31" actId="47"/>
        <pc:sldMkLst>
          <pc:docMk/>
          <pc:sldMk cId="2852384745" sldId="259"/>
        </pc:sldMkLst>
      </pc:sldChg>
      <pc:sldChg chg="modSp add mod">
        <pc:chgData name="Garcia, Elma" userId="f2cc6a70-af64-4323-8354-63fdb2cbddcb" providerId="ADAL" clId="{DC7DE7CE-43A7-41BF-B153-A499426F6BEA}" dt="2025-06-17T19:23:05.961" v="7" actId="27636"/>
        <pc:sldMkLst>
          <pc:docMk/>
          <pc:sldMk cId="2103241237" sldId="391"/>
        </pc:sldMkLst>
        <pc:spChg chg="mod">
          <ac:chgData name="Garcia, Elma" userId="f2cc6a70-af64-4323-8354-63fdb2cbddcb" providerId="ADAL" clId="{DC7DE7CE-43A7-41BF-B153-A499426F6BEA}" dt="2025-06-17T19:23:05.961" v="7" actId="27636"/>
          <ac:spMkLst>
            <pc:docMk/>
            <pc:sldMk cId="2103241237" sldId="391"/>
            <ac:spMk id="87043" creationId="{00000000-0000-0000-0000-000000000000}"/>
          </ac:spMkLst>
        </pc:spChg>
      </pc:sldChg>
      <pc:sldChg chg="delSp modSp add mod modTransition modNotesTx">
        <pc:chgData name="Garcia, Elma" userId="f2cc6a70-af64-4323-8354-63fdb2cbddcb" providerId="ADAL" clId="{DC7DE7CE-43A7-41BF-B153-A499426F6BEA}" dt="2025-06-17T19:23:52.530" v="26"/>
        <pc:sldMkLst>
          <pc:docMk/>
          <pc:sldMk cId="0" sldId="401"/>
        </pc:sldMkLst>
        <pc:spChg chg="del mod">
          <ac:chgData name="Garcia, Elma" userId="f2cc6a70-af64-4323-8354-63fdb2cbddcb" providerId="ADAL" clId="{DC7DE7CE-43A7-41BF-B153-A499426F6BEA}" dt="2025-06-17T19:23:52.530" v="26"/>
          <ac:spMkLst>
            <pc:docMk/>
            <pc:sldMk cId="0" sldId="401"/>
            <ac:spMk id="5123" creationId="{A12C17AD-95C3-4B72-A0A9-10EC25CAF642}"/>
          </ac:spMkLst>
        </pc:spChg>
      </pc:sldChg>
      <pc:sldChg chg="modSp add mod">
        <pc:chgData name="Garcia, Elma" userId="f2cc6a70-af64-4323-8354-63fdb2cbddcb" providerId="ADAL" clId="{DC7DE7CE-43A7-41BF-B153-A499426F6BEA}" dt="2025-06-17T19:24:03.472" v="27" actId="14100"/>
        <pc:sldMkLst>
          <pc:docMk/>
          <pc:sldMk cId="0" sldId="402"/>
        </pc:sldMkLst>
        <pc:spChg chg="mod">
          <ac:chgData name="Garcia, Elma" userId="f2cc6a70-af64-4323-8354-63fdb2cbddcb" providerId="ADAL" clId="{DC7DE7CE-43A7-41BF-B153-A499426F6BEA}" dt="2025-06-17T19:24:03.472" v="27" actId="14100"/>
          <ac:spMkLst>
            <pc:docMk/>
            <pc:sldMk cId="0" sldId="402"/>
            <ac:spMk id="7171" creationId="{9495FA3D-9121-4B3D-8912-358A2D27E41C}"/>
          </ac:spMkLst>
        </pc:spChg>
      </pc:sldChg>
      <pc:sldChg chg="modSp add mod">
        <pc:chgData name="Garcia, Elma" userId="f2cc6a70-af64-4323-8354-63fdb2cbddcb" providerId="ADAL" clId="{DC7DE7CE-43A7-41BF-B153-A499426F6BEA}" dt="2025-06-17T19:23:05.920" v="1" actId="27636"/>
        <pc:sldMkLst>
          <pc:docMk/>
          <pc:sldMk cId="0" sldId="403"/>
        </pc:sldMkLst>
        <pc:spChg chg="mod">
          <ac:chgData name="Garcia, Elma" userId="f2cc6a70-af64-4323-8354-63fdb2cbddcb" providerId="ADAL" clId="{DC7DE7CE-43A7-41BF-B153-A499426F6BEA}" dt="2025-06-17T19:23:05.920" v="1" actId="27636"/>
          <ac:spMkLst>
            <pc:docMk/>
            <pc:sldMk cId="0" sldId="403"/>
            <ac:spMk id="11266" creationId="{5192832B-FCD9-45E5-BADB-30C659D9D693}"/>
          </ac:spMkLst>
        </pc:spChg>
      </pc:sldChg>
      <pc:sldChg chg="add">
        <pc:chgData name="Garcia, Elma" userId="f2cc6a70-af64-4323-8354-63fdb2cbddcb" providerId="ADAL" clId="{DC7DE7CE-43A7-41BF-B153-A499426F6BEA}" dt="2025-06-17T19:23:05.805" v="0"/>
        <pc:sldMkLst>
          <pc:docMk/>
          <pc:sldMk cId="0" sldId="404"/>
        </pc:sldMkLst>
      </pc:sldChg>
      <pc:sldChg chg="add">
        <pc:chgData name="Garcia, Elma" userId="f2cc6a70-af64-4323-8354-63fdb2cbddcb" providerId="ADAL" clId="{DC7DE7CE-43A7-41BF-B153-A499426F6BEA}" dt="2025-06-17T19:23:05.805" v="0"/>
        <pc:sldMkLst>
          <pc:docMk/>
          <pc:sldMk cId="0" sldId="412"/>
        </pc:sldMkLst>
      </pc:sldChg>
      <pc:sldChg chg="add">
        <pc:chgData name="Garcia, Elma" userId="f2cc6a70-af64-4323-8354-63fdb2cbddcb" providerId="ADAL" clId="{DC7DE7CE-43A7-41BF-B153-A499426F6BEA}" dt="2025-06-17T19:23:05.805" v="0"/>
        <pc:sldMkLst>
          <pc:docMk/>
          <pc:sldMk cId="0" sldId="420"/>
        </pc:sldMkLst>
      </pc:sldChg>
      <pc:sldChg chg="add">
        <pc:chgData name="Garcia, Elma" userId="f2cc6a70-af64-4323-8354-63fdb2cbddcb" providerId="ADAL" clId="{DC7DE7CE-43A7-41BF-B153-A499426F6BEA}" dt="2025-06-17T19:23:05.805" v="0"/>
        <pc:sldMkLst>
          <pc:docMk/>
          <pc:sldMk cId="0" sldId="421"/>
        </pc:sldMkLst>
      </pc:sldChg>
      <pc:sldChg chg="modSp add mod">
        <pc:chgData name="Garcia, Elma" userId="f2cc6a70-af64-4323-8354-63fdb2cbddcb" providerId="ADAL" clId="{DC7DE7CE-43A7-41BF-B153-A499426F6BEA}" dt="2025-06-17T19:23:05.934" v="3" actId="27636"/>
        <pc:sldMkLst>
          <pc:docMk/>
          <pc:sldMk cId="0" sldId="439"/>
        </pc:sldMkLst>
        <pc:spChg chg="mod">
          <ac:chgData name="Garcia, Elma" userId="f2cc6a70-af64-4323-8354-63fdb2cbddcb" providerId="ADAL" clId="{DC7DE7CE-43A7-41BF-B153-A499426F6BEA}" dt="2025-06-17T19:23:05.934" v="3" actId="27636"/>
          <ac:spMkLst>
            <pc:docMk/>
            <pc:sldMk cId="0" sldId="439"/>
            <ac:spMk id="5" creationId="{9A1E53C9-B625-CDF9-FB49-07A007941710}"/>
          </ac:spMkLst>
        </pc:spChg>
      </pc:sldChg>
      <pc:sldChg chg="add">
        <pc:chgData name="Garcia, Elma" userId="f2cc6a70-af64-4323-8354-63fdb2cbddcb" providerId="ADAL" clId="{DC7DE7CE-43A7-41BF-B153-A499426F6BEA}" dt="2025-06-17T19:23:05.805" v="0"/>
        <pc:sldMkLst>
          <pc:docMk/>
          <pc:sldMk cId="4189776202" sldId="450"/>
        </pc:sldMkLst>
      </pc:sldChg>
      <pc:sldChg chg="add modTransition">
        <pc:chgData name="Garcia, Elma" userId="f2cc6a70-af64-4323-8354-63fdb2cbddcb" providerId="ADAL" clId="{DC7DE7CE-43A7-41BF-B153-A499426F6BEA}" dt="2025-06-17T19:23:05.805" v="0"/>
        <pc:sldMkLst>
          <pc:docMk/>
          <pc:sldMk cId="1014484085" sldId="469"/>
        </pc:sldMkLst>
      </pc:sldChg>
      <pc:sldChg chg="modSp add mod">
        <pc:chgData name="Garcia, Elma" userId="f2cc6a70-af64-4323-8354-63fdb2cbddcb" providerId="ADAL" clId="{DC7DE7CE-43A7-41BF-B153-A499426F6BEA}" dt="2025-06-17T19:23:05.928" v="2" actId="27636"/>
        <pc:sldMkLst>
          <pc:docMk/>
          <pc:sldMk cId="919797006" sldId="472"/>
        </pc:sldMkLst>
        <pc:spChg chg="mod">
          <ac:chgData name="Garcia, Elma" userId="f2cc6a70-af64-4323-8354-63fdb2cbddcb" providerId="ADAL" clId="{DC7DE7CE-43A7-41BF-B153-A499426F6BEA}" dt="2025-06-17T19:23:05.928" v="2" actId="27636"/>
          <ac:spMkLst>
            <pc:docMk/>
            <pc:sldMk cId="919797006" sldId="472"/>
            <ac:spMk id="2" creationId="{E84E19DA-2704-6A94-E01F-97FD88E15720}"/>
          </ac:spMkLst>
        </pc:spChg>
      </pc:sldChg>
      <pc:sldChg chg="add">
        <pc:chgData name="Garcia, Elma" userId="f2cc6a70-af64-4323-8354-63fdb2cbddcb" providerId="ADAL" clId="{DC7DE7CE-43A7-41BF-B153-A499426F6BEA}" dt="2025-06-17T19:23:05.805" v="0"/>
        <pc:sldMkLst>
          <pc:docMk/>
          <pc:sldMk cId="2195402948" sldId="473"/>
        </pc:sldMkLst>
      </pc:sldChg>
      <pc:sldChg chg="modSp add mod">
        <pc:chgData name="Garcia, Elma" userId="f2cc6a70-af64-4323-8354-63fdb2cbddcb" providerId="ADAL" clId="{DC7DE7CE-43A7-41BF-B153-A499426F6BEA}" dt="2025-06-17T19:23:05.944" v="4" actId="27636"/>
        <pc:sldMkLst>
          <pc:docMk/>
          <pc:sldMk cId="435658018" sldId="482"/>
        </pc:sldMkLst>
        <pc:spChg chg="mod">
          <ac:chgData name="Garcia, Elma" userId="f2cc6a70-af64-4323-8354-63fdb2cbddcb" providerId="ADAL" clId="{DC7DE7CE-43A7-41BF-B153-A499426F6BEA}" dt="2025-06-17T19:23:05.944" v="4" actId="27636"/>
          <ac:spMkLst>
            <pc:docMk/>
            <pc:sldMk cId="435658018" sldId="482"/>
            <ac:spMk id="4" creationId="{C790FB49-584B-D899-5554-98A2E273FA96}"/>
          </ac:spMkLst>
        </pc:spChg>
      </pc:sldChg>
      <pc:sldChg chg="add">
        <pc:chgData name="Garcia, Elma" userId="f2cc6a70-af64-4323-8354-63fdb2cbddcb" providerId="ADAL" clId="{DC7DE7CE-43A7-41BF-B153-A499426F6BEA}" dt="2025-06-17T19:23:05.805" v="0"/>
        <pc:sldMkLst>
          <pc:docMk/>
          <pc:sldMk cId="233776948" sldId="484"/>
        </pc:sldMkLst>
      </pc:sldChg>
      <pc:sldChg chg="modSp add mod">
        <pc:chgData name="Garcia, Elma" userId="f2cc6a70-af64-4323-8354-63fdb2cbddcb" providerId="ADAL" clId="{DC7DE7CE-43A7-41BF-B153-A499426F6BEA}" dt="2025-06-17T19:23:05.944" v="5" actId="27636"/>
        <pc:sldMkLst>
          <pc:docMk/>
          <pc:sldMk cId="2800709143" sldId="488"/>
        </pc:sldMkLst>
        <pc:spChg chg="mod">
          <ac:chgData name="Garcia, Elma" userId="f2cc6a70-af64-4323-8354-63fdb2cbddcb" providerId="ADAL" clId="{DC7DE7CE-43A7-41BF-B153-A499426F6BEA}" dt="2025-06-17T19:23:05.944" v="5" actId="27636"/>
          <ac:spMkLst>
            <pc:docMk/>
            <pc:sldMk cId="2800709143" sldId="488"/>
            <ac:spMk id="4" creationId="{8C3B02C3-6E9F-F260-B098-C0F4EAFCA7F0}"/>
          </ac:spMkLst>
        </pc:spChg>
      </pc:sldChg>
      <pc:sldChg chg="add">
        <pc:chgData name="Garcia, Elma" userId="f2cc6a70-af64-4323-8354-63fdb2cbddcb" providerId="ADAL" clId="{DC7DE7CE-43A7-41BF-B153-A499426F6BEA}" dt="2025-06-17T19:23:05.805" v="0"/>
        <pc:sldMkLst>
          <pc:docMk/>
          <pc:sldMk cId="4093069318" sldId="495"/>
        </pc:sldMkLst>
      </pc:sldChg>
      <pc:sldChg chg="modSp add mod">
        <pc:chgData name="Garcia, Elma" userId="f2cc6a70-af64-4323-8354-63fdb2cbddcb" providerId="ADAL" clId="{DC7DE7CE-43A7-41BF-B153-A499426F6BEA}" dt="2025-06-17T19:24:58.411" v="28" actId="14100"/>
        <pc:sldMkLst>
          <pc:docMk/>
          <pc:sldMk cId="3389468351" sldId="499"/>
        </pc:sldMkLst>
        <pc:spChg chg="mod">
          <ac:chgData name="Garcia, Elma" userId="f2cc6a70-af64-4323-8354-63fdb2cbddcb" providerId="ADAL" clId="{DC7DE7CE-43A7-41BF-B153-A499426F6BEA}" dt="2025-06-17T19:24:58.411" v="28" actId="14100"/>
          <ac:spMkLst>
            <pc:docMk/>
            <pc:sldMk cId="3389468351" sldId="499"/>
            <ac:spMk id="77827" creationId="{00000000-0000-0000-0000-000000000000}"/>
          </ac:spMkLst>
        </pc:spChg>
      </pc:sldChg>
      <pc:sldChg chg="modSp add mod">
        <pc:chgData name="Garcia, Elma" userId="f2cc6a70-af64-4323-8354-63fdb2cbddcb" providerId="ADAL" clId="{DC7DE7CE-43A7-41BF-B153-A499426F6BEA}" dt="2025-06-17T19:23:05.957" v="6" actId="27636"/>
        <pc:sldMkLst>
          <pc:docMk/>
          <pc:sldMk cId="3509347662" sldId="501"/>
        </pc:sldMkLst>
        <pc:spChg chg="mod">
          <ac:chgData name="Garcia, Elma" userId="f2cc6a70-af64-4323-8354-63fdb2cbddcb" providerId="ADAL" clId="{DC7DE7CE-43A7-41BF-B153-A499426F6BEA}" dt="2025-06-17T19:23:05.957" v="6" actId="27636"/>
          <ac:spMkLst>
            <pc:docMk/>
            <pc:sldMk cId="3509347662" sldId="501"/>
            <ac:spMk id="4" creationId="{65C3A030-57AB-8005-C2B1-75BE9862131C}"/>
          </ac:spMkLst>
        </pc:spChg>
      </pc:sldChg>
      <pc:sldChg chg="add">
        <pc:chgData name="Garcia, Elma" userId="f2cc6a70-af64-4323-8354-63fdb2cbddcb" providerId="ADAL" clId="{DC7DE7CE-43A7-41BF-B153-A499426F6BEA}" dt="2025-06-17T19:23:05.805" v="0"/>
        <pc:sldMkLst>
          <pc:docMk/>
          <pc:sldMk cId="825823571" sldId="503"/>
        </pc:sldMkLst>
      </pc:sldChg>
      <pc:sldChg chg="add">
        <pc:chgData name="Garcia, Elma" userId="f2cc6a70-af64-4323-8354-63fdb2cbddcb" providerId="ADAL" clId="{DC7DE7CE-43A7-41BF-B153-A499426F6BEA}" dt="2025-06-17T19:23:05.805" v="0"/>
        <pc:sldMkLst>
          <pc:docMk/>
          <pc:sldMk cId="2808218608" sldId="504"/>
        </pc:sldMkLst>
      </pc:sldChg>
      <pc:sldChg chg="add">
        <pc:chgData name="Garcia, Elma" userId="f2cc6a70-af64-4323-8354-63fdb2cbddcb" providerId="ADAL" clId="{DC7DE7CE-43A7-41BF-B153-A499426F6BEA}" dt="2025-06-17T19:23:05.805" v="0"/>
        <pc:sldMkLst>
          <pc:docMk/>
          <pc:sldMk cId="368945877" sldId="506"/>
        </pc:sldMkLst>
      </pc:sldChg>
      <pc:sldChg chg="add">
        <pc:chgData name="Garcia, Elma" userId="f2cc6a70-af64-4323-8354-63fdb2cbddcb" providerId="ADAL" clId="{DC7DE7CE-43A7-41BF-B153-A499426F6BEA}" dt="2025-06-17T19:23:05.805" v="0"/>
        <pc:sldMkLst>
          <pc:docMk/>
          <pc:sldMk cId="1417396819" sldId="507"/>
        </pc:sldMkLst>
      </pc:sldChg>
      <pc:sldChg chg="add">
        <pc:chgData name="Garcia, Elma" userId="f2cc6a70-af64-4323-8354-63fdb2cbddcb" providerId="ADAL" clId="{DC7DE7CE-43A7-41BF-B153-A499426F6BEA}" dt="2025-06-17T19:23:05.805" v="0"/>
        <pc:sldMkLst>
          <pc:docMk/>
          <pc:sldMk cId="4130901022" sldId="508"/>
        </pc:sldMkLst>
      </pc:sldChg>
      <pc:sldChg chg="add">
        <pc:chgData name="Garcia, Elma" userId="f2cc6a70-af64-4323-8354-63fdb2cbddcb" providerId="ADAL" clId="{DC7DE7CE-43A7-41BF-B153-A499426F6BEA}" dt="2025-06-17T19:23:05.805" v="0"/>
        <pc:sldMkLst>
          <pc:docMk/>
          <pc:sldMk cId="402771360" sldId="509"/>
        </pc:sldMkLst>
      </pc:sldChg>
      <pc:sldChg chg="add del">
        <pc:chgData name="Garcia, Elma" userId="f2cc6a70-af64-4323-8354-63fdb2cbddcb" providerId="ADAL" clId="{DC7DE7CE-43A7-41BF-B153-A499426F6BEA}" dt="2025-06-17T19:23:31.137" v="9"/>
        <pc:sldMkLst>
          <pc:docMk/>
          <pc:sldMk cId="117611367" sldId="5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4DA60301-25CE-4C22-9415-AB4F8906F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6D0304-C775-41A7-A1EE-4792280E32FE}" type="slidenum">
              <a:rPr lang="en-US" altLang="en-US" smtClean="0">
                <a:latin typeface="Times New Roman" panose="02020603050405020304" pitchFamily="18" charset="0"/>
              </a:rPr>
              <a:pPr>
                <a:spcBef>
                  <a:spcPct val="0"/>
                </a:spcBef>
              </a:pPr>
              <a:t>1</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44559A07-9991-4183-BF66-FC3F8752E8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E00DDD9-E67F-4CFD-9CCF-EC412C5F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venir Next LT Pro Demi" panose="020B0704020202020204" pitchFamily="34" charset="0"/>
              </a:rPr>
              <a:t>Revised: 06/06/25</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B8AF7F7D-5997-42C4-B9D5-C56F5CEA8A77}"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5797" rtl="0" eaLnBrk="0" fontAlgn="base" latinLnBrk="0" hangingPunct="0">
                <a:lnSpc>
                  <a:spcPct val="100000"/>
                </a:lnSpc>
                <a:spcBef>
                  <a:spcPct val="0"/>
                </a:spcBef>
                <a:spcAft>
                  <a:spcPct val="0"/>
                </a:spcAft>
                <a:buClrTx/>
                <a:buSzTx/>
                <a:buFontTx/>
                <a:buNone/>
                <a:tabLst/>
                <a:defRPr/>
              </a:pPr>
              <a:t>10</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3664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FF64D75-8BF8-4336-9DF9-9C68FE0E6865}" type="slidenum">
              <a:rPr lang="en-US" altLang="en-US" sz="1000">
                <a:latin typeface="Times New Roman" panose="02020603050405020304" pitchFamily="18" charset="0"/>
              </a:rPr>
              <a:pPr/>
              <a:t>11</a:t>
            </a:fld>
            <a:endParaRPr lang="en-US" altLang="en-US" sz="10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p>
        </p:txBody>
      </p:sp>
    </p:spTree>
    <p:extLst>
      <p:ext uri="{BB962C8B-B14F-4D97-AF65-F5344CB8AC3E}">
        <p14:creationId xmlns:p14="http://schemas.microsoft.com/office/powerpoint/2010/main" val="341021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BC66D1BC-0D41-4FE3-A2F6-C106DC9F9403}"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25797" rtl="0" eaLnBrk="0" fontAlgn="base" latinLnBrk="0" hangingPunct="0">
                <a:lnSpc>
                  <a:spcPct val="100000"/>
                </a:lnSpc>
                <a:spcBef>
                  <a:spcPct val="0"/>
                </a:spcBef>
                <a:spcAft>
                  <a:spcPct val="0"/>
                </a:spcAft>
                <a:buClrTx/>
                <a:buSzTx/>
                <a:buFontTx/>
                <a:buNone/>
                <a:tabLst/>
                <a:defRPr/>
              </a:pPr>
              <a:t>12</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193461" y="424439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a:p>
            <a:pPr eaLnBrk="1" hangingPunct="1"/>
            <a:endParaRPr lang="en-US" altLang="en-US" sz="1400" u="sng" dirty="0">
              <a:latin typeface="Times New Roman" panose="02020603050405020304" pitchFamily="18" charset="0"/>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7555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13</a:t>
            </a:fld>
            <a:endParaRPr lang="en-US" altLang="en-US" dirty="0"/>
          </a:p>
        </p:txBody>
      </p:sp>
    </p:spTree>
    <p:extLst>
      <p:ext uri="{BB962C8B-B14F-4D97-AF65-F5344CB8AC3E}">
        <p14:creationId xmlns:p14="http://schemas.microsoft.com/office/powerpoint/2010/main" val="3209073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highlight>
                  <a:srgbClr val="FFFFFF"/>
                </a:highlight>
                <a:latin typeface="Source Sans Pro" panose="020B0503030403020204" pitchFamily="34" charset="0"/>
              </a:rPr>
              <a:t>.</a:t>
            </a:r>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14</a:t>
            </a:fld>
            <a:endParaRPr lang="en-US" altLang="en-US" dirty="0"/>
          </a:p>
        </p:txBody>
      </p:sp>
    </p:spTree>
    <p:extLst>
      <p:ext uri="{BB962C8B-B14F-4D97-AF65-F5344CB8AC3E}">
        <p14:creationId xmlns:p14="http://schemas.microsoft.com/office/powerpoint/2010/main" val="2237118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4DA60301-25CE-4C22-9415-AB4F8906F7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6D0304-C775-41A7-A1EE-4792280E32FE}" type="slidenum">
              <a:rPr lang="en-US" altLang="en-US" smtClean="0">
                <a:latin typeface="Times New Roman" panose="02020603050405020304" pitchFamily="18" charset="0"/>
              </a:rPr>
              <a:pPr>
                <a:spcBef>
                  <a:spcPct val="0"/>
                </a:spcBef>
              </a:pPr>
              <a:t>15</a:t>
            </a:fld>
            <a:endParaRPr lang="en-US" altLang="en-US" dirty="0">
              <a:latin typeface="Times New Roman" panose="02020603050405020304" pitchFamily="18" charset="0"/>
            </a:endParaRPr>
          </a:p>
        </p:txBody>
      </p:sp>
      <p:sp>
        <p:nvSpPr>
          <p:cNvPr id="6147" name="Rectangle 2">
            <a:extLst>
              <a:ext uri="{FF2B5EF4-FFF2-40B4-BE49-F238E27FC236}">
                <a16:creationId xmlns:a16="http://schemas.microsoft.com/office/drawing/2014/main" id="{44559A07-9991-4183-BF66-FC3F8752E8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E00DDD9-E67F-4CFD-9CCF-EC412C5F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5777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F22612A-2646-41EF-BF54-1B173635AF1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3AEF1547-F71C-4245-9C83-050CF95EB672}"/>
              </a:ext>
            </a:extLst>
          </p:cNvPr>
          <p:cNvSpPr>
            <a:spLocks noGrp="1" noChangeArrowheads="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8880" eaLnBrk="1" hangingPunct="1"/>
            <a:endParaRPr lang="en-US" altLang="en-US" b="0" dirty="0"/>
          </a:p>
        </p:txBody>
      </p:sp>
      <p:sp>
        <p:nvSpPr>
          <p:cNvPr id="34820" name="Slide Number Placeholder 3">
            <a:extLst>
              <a:ext uri="{FF2B5EF4-FFF2-40B4-BE49-F238E27FC236}">
                <a16:creationId xmlns:a16="http://schemas.microsoft.com/office/drawing/2014/main" id="{60C7F761-B984-40D4-8A3C-0B930DA22A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820A53AF-69C9-44C3-B7C8-1F5D3F60D86E}" type="slidenum">
              <a:rPr lang="en-US" altLang="en-US" sz="1000" u="none"/>
              <a:pPr/>
              <a:t>16</a:t>
            </a:fld>
            <a:endParaRPr lang="en-US" altLang="en-US" sz="1000" u="non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17</a:t>
            </a:fld>
            <a:endParaRPr lang="en-US" altLang="en-US" dirty="0"/>
          </a:p>
        </p:txBody>
      </p:sp>
    </p:spTree>
    <p:extLst>
      <p:ext uri="{BB962C8B-B14F-4D97-AF65-F5344CB8AC3E}">
        <p14:creationId xmlns:p14="http://schemas.microsoft.com/office/powerpoint/2010/main" val="4271527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18</a:t>
            </a:fld>
            <a:endParaRPr lang="en-US" altLang="en-US" dirty="0"/>
          </a:p>
        </p:txBody>
      </p:sp>
    </p:spTree>
    <p:extLst>
      <p:ext uri="{BB962C8B-B14F-4D97-AF65-F5344CB8AC3E}">
        <p14:creationId xmlns:p14="http://schemas.microsoft.com/office/powerpoint/2010/main" val="345237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4F3A0B4-030F-4DB3-A8F9-72AFA840CDA2}" type="slidenum">
              <a:rPr lang="en-US" altLang="en-US" sz="1000">
                <a:latin typeface="Times New Roman" panose="02020603050405020304" pitchFamily="18" charset="0"/>
              </a:rPr>
              <a:pPr/>
              <a:t>19</a:t>
            </a:fld>
            <a:endParaRPr lang="en-US" altLang="en-US" sz="10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1154459" y="4332133"/>
            <a:ext cx="4525794"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27561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1AF4EE20-8D73-4EF0-B16B-72B245B86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057040B-D83B-4F31-B246-7C2D4BB69DDC}" type="slidenum">
              <a:rPr lang="en-US" altLang="en-US" smtClean="0">
                <a:latin typeface="Times New Roman" panose="02020603050405020304" pitchFamily="18" charset="0"/>
              </a:rPr>
              <a:pPr>
                <a:spcBef>
                  <a:spcPct val="0"/>
                </a:spcBef>
              </a:pPr>
              <a:t>2</a:t>
            </a:fld>
            <a:endParaRPr lang="en-US" altLang="en-US" dirty="0">
              <a:latin typeface="Times New Roman" panose="02020603050405020304" pitchFamily="18" charset="0"/>
            </a:endParaRPr>
          </a:p>
        </p:txBody>
      </p:sp>
      <p:sp>
        <p:nvSpPr>
          <p:cNvPr id="8195" name="Rectangle 2">
            <a:extLst>
              <a:ext uri="{FF2B5EF4-FFF2-40B4-BE49-F238E27FC236}">
                <a16:creationId xmlns:a16="http://schemas.microsoft.com/office/drawing/2014/main" id="{B275803B-0976-4E2E-ACA9-FA761977618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2380DC1-1635-4F1E-A441-6BE29830DFCB}"/>
              </a:ext>
            </a:extLst>
          </p:cNvPr>
          <p:cNvSpPr>
            <a:spLocks noGrp="1" noChangeArrowheads="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20</a:t>
            </a:fld>
            <a:endParaRPr lang="en-US" altLang="en-US" dirty="0"/>
          </a:p>
        </p:txBody>
      </p:sp>
    </p:spTree>
    <p:extLst>
      <p:ext uri="{BB962C8B-B14F-4D97-AF65-F5344CB8AC3E}">
        <p14:creationId xmlns:p14="http://schemas.microsoft.com/office/powerpoint/2010/main" val="770467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21</a:t>
            </a:fld>
            <a:endParaRPr lang="en-US" altLang="en-US" dirty="0"/>
          </a:p>
        </p:txBody>
      </p:sp>
    </p:spTree>
    <p:extLst>
      <p:ext uri="{BB962C8B-B14F-4D97-AF65-F5344CB8AC3E}">
        <p14:creationId xmlns:p14="http://schemas.microsoft.com/office/powerpoint/2010/main" val="2734757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22</a:t>
            </a:fld>
            <a:endParaRPr lang="en-US" altLang="en-US" dirty="0"/>
          </a:p>
        </p:txBody>
      </p:sp>
    </p:spTree>
    <p:extLst>
      <p:ext uri="{BB962C8B-B14F-4D97-AF65-F5344CB8AC3E}">
        <p14:creationId xmlns:p14="http://schemas.microsoft.com/office/powerpoint/2010/main" val="3655694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23</a:t>
            </a:fld>
            <a:endParaRPr lang="en-US" altLang="en-US" dirty="0"/>
          </a:p>
        </p:txBody>
      </p:sp>
    </p:spTree>
    <p:extLst>
      <p:ext uri="{BB962C8B-B14F-4D97-AF65-F5344CB8AC3E}">
        <p14:creationId xmlns:p14="http://schemas.microsoft.com/office/powerpoint/2010/main" val="220151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D2D0CE7-C21D-4707-BAF8-AE3E44DF7E2C}"/>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C2325F86-2BD0-428B-8E6F-FEBE2709C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Slide Number Placeholder 3">
            <a:extLst>
              <a:ext uri="{FF2B5EF4-FFF2-40B4-BE49-F238E27FC236}">
                <a16:creationId xmlns:a16="http://schemas.microsoft.com/office/drawing/2014/main" id="{8D7887D3-F3C5-488F-A0C2-E4BAEF8702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01989D15-611E-475D-B2CD-6271C433F2FA}" type="slidenum">
              <a:rPr lang="en-US" altLang="en-US" sz="1000" u="none"/>
              <a:pPr/>
              <a:t>24</a:t>
            </a:fld>
            <a:endParaRPr lang="en-US" altLang="en-US" sz="1000" u="non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25</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6760F8CB-9F20-4972-81DB-594FB30931EA}"/>
              </a:ext>
            </a:extLst>
          </p:cNvPr>
          <p:cNvSpPr txBox="1">
            <a:spLocks noGrp="1" noChangeArrowheads="1"/>
          </p:cNvSpPr>
          <p:nvPr/>
        </p:nvSpPr>
        <p:spPr bwMode="auto">
          <a:xfrm>
            <a:off x="3936079" y="8768376"/>
            <a:ext cx="3008276" cy="46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40" tIns="0" rIns="19540" bIns="0" anchor="b"/>
          <a:lstStyle>
            <a:lvl1pPr defTabSz="939800">
              <a:spcBef>
                <a:spcPct val="30000"/>
              </a:spcBef>
              <a:defRPr sz="1000">
                <a:solidFill>
                  <a:schemeClr val="tx1"/>
                </a:solidFill>
                <a:latin typeface="Arial" panose="020B0604020202020204" pitchFamily="34" charset="0"/>
              </a:defRPr>
            </a:lvl1pPr>
            <a:lvl2pPr marL="742950" indent="-285750" defTabSz="939800">
              <a:spcBef>
                <a:spcPct val="30000"/>
              </a:spcBef>
              <a:defRPr sz="1000">
                <a:solidFill>
                  <a:schemeClr val="tx1"/>
                </a:solidFill>
                <a:latin typeface="Arial" panose="020B0604020202020204" pitchFamily="34" charset="0"/>
              </a:defRPr>
            </a:lvl2pPr>
            <a:lvl3pPr marL="1143000" indent="-228600" defTabSz="939800">
              <a:spcBef>
                <a:spcPct val="30000"/>
              </a:spcBef>
              <a:defRPr sz="1000">
                <a:solidFill>
                  <a:schemeClr val="tx1"/>
                </a:solidFill>
                <a:latin typeface="Arial" panose="020B0604020202020204" pitchFamily="34" charset="0"/>
              </a:defRPr>
            </a:lvl3pPr>
            <a:lvl4pPr marL="1600200" indent="-228600" defTabSz="939800">
              <a:spcBef>
                <a:spcPct val="30000"/>
              </a:spcBef>
              <a:defRPr sz="1000">
                <a:solidFill>
                  <a:schemeClr val="tx1"/>
                </a:solidFill>
                <a:latin typeface="Arial" panose="020B0604020202020204" pitchFamily="34" charset="0"/>
              </a:defRPr>
            </a:lvl4pPr>
            <a:lvl5pPr marL="2057400" indent="-228600" defTabSz="939800">
              <a:spcBef>
                <a:spcPct val="30000"/>
              </a:spcBef>
              <a:defRPr sz="10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DC0DD71-5AAC-4F51-9946-BCA65C28EA92}" type="slidenum">
              <a:rPr lang="en-US" altLang="en-US" i="1">
                <a:latin typeface="Times New Roman" panose="02020603050405020304" pitchFamily="18" charset="0"/>
              </a:rPr>
              <a:pPr algn="r">
                <a:spcBef>
                  <a:spcPct val="0"/>
                </a:spcBef>
              </a:pPr>
              <a:t>3</a:t>
            </a:fld>
            <a:endParaRPr lang="en-US" altLang="en-US" i="1" dirty="0">
              <a:latin typeface="Times New Roman" panose="02020603050405020304" pitchFamily="18" charset="0"/>
            </a:endParaRPr>
          </a:p>
        </p:txBody>
      </p:sp>
      <p:sp>
        <p:nvSpPr>
          <p:cNvPr id="10243" name="Rectangle 2">
            <a:extLst>
              <a:ext uri="{FF2B5EF4-FFF2-40B4-BE49-F238E27FC236}">
                <a16:creationId xmlns:a16="http://schemas.microsoft.com/office/drawing/2014/main" id="{A33AD0E8-42B5-47C7-95A2-BA81EBD14FB7}"/>
              </a:ext>
            </a:extLst>
          </p:cNvPr>
          <p:cNvSpPr>
            <a:spLocks noGrp="1" noRot="1" noChangeAspect="1" noChangeArrowheads="1" noTextEdit="1"/>
          </p:cNvSpPr>
          <p:nvPr>
            <p:ph type="sldImg"/>
          </p:nvPr>
        </p:nvSpPr>
        <p:spPr>
          <a:xfrm>
            <a:off x="1166813" y="693738"/>
            <a:ext cx="4611687" cy="3460750"/>
          </a:xfrm>
          <a:ln/>
        </p:spPr>
      </p:sp>
      <p:sp>
        <p:nvSpPr>
          <p:cNvPr id="10244" name="Rectangle 3">
            <a:extLst>
              <a:ext uri="{FF2B5EF4-FFF2-40B4-BE49-F238E27FC236}">
                <a16:creationId xmlns:a16="http://schemas.microsoft.com/office/drawing/2014/main" id="{34ADCF96-DA66-448E-A398-418C2397EC69}"/>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C51A683-7FC4-43B4-B609-66BB2FF6B47F}"/>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4DCAA1D4-1489-4ED1-BD6D-435286F95154}"/>
              </a:ext>
            </a:extLst>
          </p:cNvPr>
          <p:cNvSpPr>
            <a:spLocks noGrp="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p>
        </p:txBody>
      </p:sp>
      <p:sp>
        <p:nvSpPr>
          <p:cNvPr id="28676" name="Slide Number Placeholder 3">
            <a:extLst>
              <a:ext uri="{FF2B5EF4-FFF2-40B4-BE49-F238E27FC236}">
                <a16:creationId xmlns:a16="http://schemas.microsoft.com/office/drawing/2014/main" id="{4AE911A7-5A3E-4D07-B26C-6060A7DB36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E5D7FFF4-7B83-4E89-9B8B-0562D3137752}" type="slidenum">
              <a:rPr lang="en-US" altLang="en-US" sz="1000" u="none"/>
              <a:pPr/>
              <a:t>4</a:t>
            </a:fld>
            <a:endParaRPr lang="en-US" altLang="en-US" sz="1000" u="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64CB527-B6A1-4B03-A04E-565DBEA41B1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0CDF6927-C85B-4829-8726-EADA61F04744}"/>
              </a:ext>
            </a:extLst>
          </p:cNvPr>
          <p:cNvSpPr>
            <a:spLocks noGrp="1"/>
          </p:cNvSpPr>
          <p:nvPr>
            <p:ph type="body" idx="1"/>
          </p:nvPr>
        </p:nvSpPr>
        <p:spPr>
          <a:xfrm>
            <a:off x="1195133" y="4416501"/>
            <a:ext cx="4881176" cy="41832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p:txBody>
      </p:sp>
      <p:sp>
        <p:nvSpPr>
          <p:cNvPr id="30724" name="Slide Number Placeholder 3">
            <a:extLst>
              <a:ext uri="{FF2B5EF4-FFF2-40B4-BE49-F238E27FC236}">
                <a16:creationId xmlns:a16="http://schemas.microsoft.com/office/drawing/2014/main" id="{708CFFCA-B6EB-4C7F-A8D1-CE49432696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33">
              <a:defRPr sz="3600" u="sng">
                <a:solidFill>
                  <a:schemeClr val="tx1"/>
                </a:solidFill>
                <a:latin typeface="Times New Roman" panose="02020603050405020304" pitchFamily="18" charset="0"/>
              </a:defRPr>
            </a:lvl1pPr>
            <a:lvl2pPr marL="736736" indent="-283360" defTabSz="944533">
              <a:defRPr sz="3600" u="sng">
                <a:solidFill>
                  <a:schemeClr val="tx1"/>
                </a:solidFill>
                <a:latin typeface="Times New Roman" panose="02020603050405020304" pitchFamily="18" charset="0"/>
              </a:defRPr>
            </a:lvl2pPr>
            <a:lvl3pPr marL="1133438" indent="-226687" defTabSz="944533">
              <a:defRPr sz="3600" u="sng">
                <a:solidFill>
                  <a:schemeClr val="tx1"/>
                </a:solidFill>
                <a:latin typeface="Times New Roman" panose="02020603050405020304" pitchFamily="18" charset="0"/>
              </a:defRPr>
            </a:lvl3pPr>
            <a:lvl4pPr marL="1586814" indent="-226687" defTabSz="944533">
              <a:defRPr sz="3600" u="sng">
                <a:solidFill>
                  <a:schemeClr val="tx1"/>
                </a:solidFill>
                <a:latin typeface="Times New Roman" panose="02020603050405020304" pitchFamily="18" charset="0"/>
              </a:defRPr>
            </a:lvl4pPr>
            <a:lvl5pPr marL="2040189" indent="-226687" defTabSz="944533">
              <a:defRPr sz="3600" u="sng">
                <a:solidFill>
                  <a:schemeClr val="tx1"/>
                </a:solidFill>
                <a:latin typeface="Times New Roman" panose="02020603050405020304" pitchFamily="18" charset="0"/>
              </a:defRPr>
            </a:lvl5pPr>
            <a:lvl6pPr marL="2493565" indent="-226687" defTabSz="944533" eaLnBrk="0" fontAlgn="base" hangingPunct="0">
              <a:spcBef>
                <a:spcPct val="0"/>
              </a:spcBef>
              <a:spcAft>
                <a:spcPct val="0"/>
              </a:spcAft>
              <a:defRPr sz="3600" u="sng">
                <a:solidFill>
                  <a:schemeClr val="tx1"/>
                </a:solidFill>
                <a:latin typeface="Times New Roman" panose="02020603050405020304" pitchFamily="18" charset="0"/>
              </a:defRPr>
            </a:lvl6pPr>
            <a:lvl7pPr marL="2946940" indent="-226687" defTabSz="944533" eaLnBrk="0" fontAlgn="base" hangingPunct="0">
              <a:spcBef>
                <a:spcPct val="0"/>
              </a:spcBef>
              <a:spcAft>
                <a:spcPct val="0"/>
              </a:spcAft>
              <a:defRPr sz="3600" u="sng">
                <a:solidFill>
                  <a:schemeClr val="tx1"/>
                </a:solidFill>
                <a:latin typeface="Times New Roman" panose="02020603050405020304" pitchFamily="18" charset="0"/>
              </a:defRPr>
            </a:lvl7pPr>
            <a:lvl8pPr marL="3400316" indent="-226687" defTabSz="944533" eaLnBrk="0" fontAlgn="base" hangingPunct="0">
              <a:spcBef>
                <a:spcPct val="0"/>
              </a:spcBef>
              <a:spcAft>
                <a:spcPct val="0"/>
              </a:spcAft>
              <a:defRPr sz="3600" u="sng">
                <a:solidFill>
                  <a:schemeClr val="tx1"/>
                </a:solidFill>
                <a:latin typeface="Times New Roman" panose="02020603050405020304" pitchFamily="18" charset="0"/>
              </a:defRPr>
            </a:lvl8pPr>
            <a:lvl9pPr marL="3853691" indent="-226687" defTabSz="944533" eaLnBrk="0" fontAlgn="base" hangingPunct="0">
              <a:spcBef>
                <a:spcPct val="0"/>
              </a:spcBef>
              <a:spcAft>
                <a:spcPct val="0"/>
              </a:spcAft>
              <a:defRPr sz="3600" u="sng">
                <a:solidFill>
                  <a:schemeClr val="tx1"/>
                </a:solidFill>
                <a:latin typeface="Times New Roman" panose="02020603050405020304" pitchFamily="18" charset="0"/>
              </a:defRPr>
            </a:lvl9pPr>
          </a:lstStyle>
          <a:p>
            <a:fld id="{BD75420A-39FE-4D1B-8B8D-5E5865B86DA9}" type="slidenum">
              <a:rPr lang="en-US" altLang="en-US" sz="1000" u="none"/>
              <a:pPr/>
              <a:t>5</a:t>
            </a:fld>
            <a:endParaRPr lang="en-US" altLang="en-US" sz="1000"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8B1A6943-96BF-4AF7-B09F-E4315DDEB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31178A-2E81-4E84-A8C7-8F80024AED09}" type="slidenum">
              <a:rPr lang="en-US" altLang="en-US" smtClean="0">
                <a:latin typeface="Times New Roman" panose="02020603050405020304" pitchFamily="18" charset="0"/>
              </a:rPr>
              <a:pPr>
                <a:spcBef>
                  <a:spcPct val="0"/>
                </a:spcBef>
              </a:pPr>
              <a:t>6</a:t>
            </a:fld>
            <a:endParaRPr lang="en-US" altLang="en-US" dirty="0">
              <a:latin typeface="Times New Roman" panose="02020603050405020304" pitchFamily="18" charset="0"/>
            </a:endParaRPr>
          </a:p>
        </p:txBody>
      </p:sp>
      <p:sp>
        <p:nvSpPr>
          <p:cNvPr id="12291" name="Rectangle 2">
            <a:extLst>
              <a:ext uri="{FF2B5EF4-FFF2-40B4-BE49-F238E27FC236}">
                <a16:creationId xmlns:a16="http://schemas.microsoft.com/office/drawing/2014/main" id="{A04A1EC0-FB33-43D7-8421-7D26B414D5B3}"/>
              </a:ext>
            </a:extLst>
          </p:cNvPr>
          <p:cNvSpPr>
            <a:spLocks noGrp="1" noRot="1" noChangeAspect="1" noChangeArrowheads="1" noTextEdit="1"/>
          </p:cNvSpPr>
          <p:nvPr>
            <p:ph type="sldImg"/>
          </p:nvPr>
        </p:nvSpPr>
        <p:spPr>
          <a:xfrm>
            <a:off x="1166813" y="693738"/>
            <a:ext cx="4611687" cy="3460750"/>
          </a:xfrm>
          <a:ln/>
        </p:spPr>
      </p:sp>
      <p:sp>
        <p:nvSpPr>
          <p:cNvPr id="12292" name="Rectangle 3">
            <a:extLst>
              <a:ext uri="{FF2B5EF4-FFF2-40B4-BE49-F238E27FC236}">
                <a16:creationId xmlns:a16="http://schemas.microsoft.com/office/drawing/2014/main" id="{B4FACAB8-3907-49D8-ACA3-E1FE9F878BB5}"/>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D3DE78-6E41-4AF1-9B10-89DE7C8D4743}" type="slidenum">
              <a:rPr lang="en-US" altLang="en-US" smtClean="0"/>
              <a:pPr>
                <a:defRPr/>
              </a:pPr>
              <a:t>7</a:t>
            </a:fld>
            <a:endParaRPr lang="en-US" altLang="en-US" dirty="0"/>
          </a:p>
        </p:txBody>
      </p:sp>
    </p:spTree>
    <p:extLst>
      <p:ext uri="{BB962C8B-B14F-4D97-AF65-F5344CB8AC3E}">
        <p14:creationId xmlns:p14="http://schemas.microsoft.com/office/powerpoint/2010/main" val="198953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D803BAAD-1363-4254-9197-7E1E6660F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87">
              <a:spcBef>
                <a:spcPct val="30000"/>
              </a:spcBef>
              <a:defRPr sz="1000">
                <a:solidFill>
                  <a:schemeClr val="tx1"/>
                </a:solidFill>
                <a:latin typeface="Arial" panose="020B0604020202020204" pitchFamily="34" charset="0"/>
              </a:defRPr>
            </a:lvl1pPr>
            <a:lvl2pPr marL="736736" indent="-281786" defTabSz="935087">
              <a:spcBef>
                <a:spcPct val="30000"/>
              </a:spcBef>
              <a:defRPr sz="1000">
                <a:solidFill>
                  <a:schemeClr val="tx1"/>
                </a:solidFill>
                <a:latin typeface="Arial" panose="020B0604020202020204" pitchFamily="34" charset="0"/>
              </a:defRPr>
            </a:lvl2pPr>
            <a:lvl3pPr marL="1135013" indent="-221966" defTabSz="935087">
              <a:spcBef>
                <a:spcPct val="30000"/>
              </a:spcBef>
              <a:defRPr sz="1000">
                <a:solidFill>
                  <a:schemeClr val="tx1"/>
                </a:solidFill>
                <a:latin typeface="Arial" panose="020B0604020202020204" pitchFamily="34" charset="0"/>
              </a:defRPr>
            </a:lvl3pPr>
            <a:lvl4pPr marL="1591537" indent="-221966" defTabSz="935087">
              <a:spcBef>
                <a:spcPct val="30000"/>
              </a:spcBef>
              <a:defRPr sz="1000">
                <a:solidFill>
                  <a:schemeClr val="tx1"/>
                </a:solidFill>
                <a:latin typeface="Arial" panose="020B0604020202020204" pitchFamily="34" charset="0"/>
              </a:defRPr>
            </a:lvl4pPr>
            <a:lvl5pPr marL="2048061" indent="-221966" defTabSz="935087">
              <a:spcBef>
                <a:spcPct val="30000"/>
              </a:spcBef>
              <a:defRPr sz="1000">
                <a:solidFill>
                  <a:schemeClr val="tx1"/>
                </a:solidFill>
                <a:latin typeface="Arial" panose="020B0604020202020204" pitchFamily="34" charset="0"/>
              </a:defRPr>
            </a:lvl5pPr>
            <a:lvl6pPr marL="2501437" indent="-221966" defTabSz="935087" eaLnBrk="0" fontAlgn="base" hangingPunct="0">
              <a:spcBef>
                <a:spcPct val="30000"/>
              </a:spcBef>
              <a:spcAft>
                <a:spcPct val="0"/>
              </a:spcAft>
              <a:defRPr sz="1000">
                <a:solidFill>
                  <a:schemeClr val="tx1"/>
                </a:solidFill>
                <a:latin typeface="Arial" panose="020B0604020202020204" pitchFamily="34" charset="0"/>
              </a:defRPr>
            </a:lvl6pPr>
            <a:lvl7pPr marL="2954812" indent="-221966" defTabSz="935087" eaLnBrk="0" fontAlgn="base" hangingPunct="0">
              <a:spcBef>
                <a:spcPct val="30000"/>
              </a:spcBef>
              <a:spcAft>
                <a:spcPct val="0"/>
              </a:spcAft>
              <a:defRPr sz="1000">
                <a:solidFill>
                  <a:schemeClr val="tx1"/>
                </a:solidFill>
                <a:latin typeface="Arial" panose="020B0604020202020204" pitchFamily="34" charset="0"/>
              </a:defRPr>
            </a:lvl7pPr>
            <a:lvl8pPr marL="3408188" indent="-221966" defTabSz="935087" eaLnBrk="0" fontAlgn="base" hangingPunct="0">
              <a:spcBef>
                <a:spcPct val="30000"/>
              </a:spcBef>
              <a:spcAft>
                <a:spcPct val="0"/>
              </a:spcAft>
              <a:defRPr sz="1000">
                <a:solidFill>
                  <a:schemeClr val="tx1"/>
                </a:solidFill>
                <a:latin typeface="Arial" panose="020B0604020202020204" pitchFamily="34" charset="0"/>
              </a:defRPr>
            </a:lvl8pPr>
            <a:lvl9pPr marL="3861563" indent="-221966" defTabSz="935087" eaLnBrk="0" fontAlgn="base" hangingPunct="0">
              <a:spcBef>
                <a:spcPct val="30000"/>
              </a:spcBef>
              <a:spcAft>
                <a:spcPct val="0"/>
              </a:spcAft>
              <a:defRPr sz="1000">
                <a:solidFill>
                  <a:schemeClr val="tx1"/>
                </a:solidFill>
                <a:latin typeface="Arial" panose="020B0604020202020204" pitchFamily="34" charset="0"/>
              </a:defRPr>
            </a:lvl9pPr>
          </a:lstStyle>
          <a:p>
            <a:pPr marL="0" marR="0" lvl="0" indent="0" algn="r" defTabSz="935087" rtl="0" eaLnBrk="0" fontAlgn="base" latinLnBrk="0" hangingPunct="0">
              <a:lnSpc>
                <a:spcPct val="100000"/>
              </a:lnSpc>
              <a:spcBef>
                <a:spcPct val="0"/>
              </a:spcBef>
              <a:spcAft>
                <a:spcPct val="0"/>
              </a:spcAft>
              <a:buClrTx/>
              <a:buSzTx/>
              <a:buFontTx/>
              <a:buNone/>
              <a:tabLst/>
              <a:defRPr/>
            </a:pPr>
            <a:fld id="{77FD8954-978F-4572-A6F6-9BC5DEB17E06}"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5087" rtl="0" eaLnBrk="0" fontAlgn="base" latinLnBrk="0" hangingPunct="0">
                <a:lnSpc>
                  <a:spcPct val="100000"/>
                </a:lnSpc>
                <a:spcBef>
                  <a:spcPct val="0"/>
                </a:spcBef>
                <a:spcAft>
                  <a:spcPct val="0"/>
                </a:spcAft>
                <a:buClrTx/>
                <a:buSzTx/>
                <a:buFontTx/>
                <a:buNone/>
                <a:tabLst/>
                <a:defRPr/>
              </a:pPr>
              <a:t>8</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2531" name="Rectangle 2">
            <a:extLst>
              <a:ext uri="{FF2B5EF4-FFF2-40B4-BE49-F238E27FC236}">
                <a16:creationId xmlns:a16="http://schemas.microsoft.com/office/drawing/2014/main" id="{7F18B108-0865-45FB-9D0B-08B109FEE23A}"/>
              </a:ext>
            </a:extLst>
          </p:cNvPr>
          <p:cNvSpPr>
            <a:spLocks noGrp="1" noRot="1" noChangeAspect="1" noChangeArrowheads="1" noTextEdit="1"/>
          </p:cNvSpPr>
          <p:nvPr>
            <p:ph type="sldImg"/>
          </p:nvPr>
        </p:nvSpPr>
        <p:spPr>
          <a:xfrm>
            <a:off x="1166813" y="693738"/>
            <a:ext cx="4611687" cy="3460750"/>
          </a:xfrm>
          <a:ln/>
        </p:spPr>
      </p:sp>
      <p:sp>
        <p:nvSpPr>
          <p:cNvPr id="22532" name="Rectangle 3">
            <a:extLst>
              <a:ext uri="{FF2B5EF4-FFF2-40B4-BE49-F238E27FC236}">
                <a16:creationId xmlns:a16="http://schemas.microsoft.com/office/drawing/2014/main" id="{1D96029A-DF1A-4AE8-ABD2-5B173AB6DCDE}"/>
              </a:ext>
            </a:extLst>
          </p:cNvPr>
          <p:cNvSpPr>
            <a:spLocks noGrp="1" noChangeArrowheads="1"/>
          </p:cNvSpPr>
          <p:nvPr>
            <p:ph type="body" idx="1"/>
          </p:nvPr>
        </p:nvSpPr>
        <p:spPr>
          <a:xfrm>
            <a:off x="1169973" y="4312472"/>
            <a:ext cx="4492758" cy="43156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sz="1000" b="1" dirty="0"/>
          </a:p>
        </p:txBody>
      </p:sp>
    </p:spTree>
    <p:extLst>
      <p:ext uri="{BB962C8B-B14F-4D97-AF65-F5344CB8AC3E}">
        <p14:creationId xmlns:p14="http://schemas.microsoft.com/office/powerpoint/2010/main" val="3675761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pPr marL="0" marR="0" lvl="0" indent="0" algn="r" defTabSz="925797" rtl="0" eaLnBrk="0" fontAlgn="base" latinLnBrk="0" hangingPunct="0">
              <a:lnSpc>
                <a:spcPct val="100000"/>
              </a:lnSpc>
              <a:spcBef>
                <a:spcPct val="0"/>
              </a:spcBef>
              <a:spcAft>
                <a:spcPct val="0"/>
              </a:spcAft>
              <a:buClrTx/>
              <a:buSzTx/>
              <a:buFontTx/>
              <a:buNone/>
              <a:tabLst/>
              <a:defRPr/>
            </a:pPr>
            <a:fld id="{BC66D1BC-0D41-4FE3-A2F6-C106DC9F9403}"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rPr>
              <a:pPr marL="0" marR="0" lvl="0" indent="0" algn="r" defTabSz="925797" rtl="0" eaLnBrk="0" fontAlgn="base" latinLnBrk="0" hangingPunct="0">
                <a:lnSpc>
                  <a:spcPct val="100000"/>
                </a:lnSpc>
                <a:spcBef>
                  <a:spcPct val="0"/>
                </a:spcBef>
                <a:spcAft>
                  <a:spcPct val="0"/>
                </a:spcAft>
                <a:buClrTx/>
                <a:buSzTx/>
                <a:buFontTx/>
                <a:buNone/>
                <a:tabLst/>
                <a:defRPr/>
              </a:pPr>
              <a:t>9</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193461" y="424439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a:p>
            <a:pPr eaLnBrk="1" hangingPunct="1"/>
            <a:endParaRPr lang="en-US" altLang="en-US" dirty="0"/>
          </a:p>
        </p:txBody>
      </p:sp>
    </p:spTree>
    <p:extLst>
      <p:ext uri="{BB962C8B-B14F-4D97-AF65-F5344CB8AC3E}">
        <p14:creationId xmlns:p14="http://schemas.microsoft.com/office/powerpoint/2010/main" val="397555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4762420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0372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9" name="Content Placeholder 8"/>
          <p:cNvSpPr>
            <a:spLocks noGrp="1"/>
          </p:cNvSpPr>
          <p:nvPr>
            <p:ph sz="quarter" idx="10"/>
          </p:nvPr>
        </p:nvSpPr>
        <p:spPr>
          <a:xfrm>
            <a:off x="6400800" y="685800"/>
            <a:ext cx="2133600" cy="381000"/>
          </a:xfrm>
        </p:spPr>
        <p:txBody>
          <a:bodyPr/>
          <a:lstStyle>
            <a:lvl1pPr algn="r">
              <a:buNone/>
              <a:defRPr sz="16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7906603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424730884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7"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7F82-CA1D-4CEB-BB13-11BB39D21933}"/>
              </a:ext>
            </a:extLst>
          </p:cNvPr>
          <p:cNvSpPr>
            <a:spLocks noGrp="1" noChangeArrowheads="1"/>
          </p:cNvSpPr>
          <p:nvPr>
            <p:ph type="ctrTitle" sz="quarter"/>
          </p:nvPr>
        </p:nvSpPr>
        <p:spPr>
          <a:xfrm>
            <a:off x="685800" y="2430463"/>
            <a:ext cx="7848600" cy="1866900"/>
          </a:xfrm>
        </p:spPr>
        <p:txBody>
          <a:bodyPr/>
          <a:lstStyle/>
          <a:p>
            <a:pPr>
              <a:spcBef>
                <a:spcPct val="10000"/>
              </a:spcBef>
              <a:spcAft>
                <a:spcPct val="10000"/>
              </a:spcAft>
            </a:pPr>
            <a:r>
              <a:rPr lang="en-US" altLang="en-US" sz="4000" dirty="0"/>
              <a:t>Top 10 Most Frequently Cited Serious Violations in FFY 2023</a:t>
            </a:r>
            <a:br>
              <a:rPr lang="en-US" altLang="en-US" sz="4000" dirty="0"/>
            </a:br>
            <a:endParaRPr lang="en-US" altLang="en-US" sz="3600" dirty="0"/>
          </a:p>
        </p:txBody>
      </p:sp>
      <p:sp>
        <p:nvSpPr>
          <p:cNvPr id="5124" name="Text Box 9">
            <a:extLst>
              <a:ext uri="{FF2B5EF4-FFF2-40B4-BE49-F238E27FC236}">
                <a16:creationId xmlns:a16="http://schemas.microsoft.com/office/drawing/2014/main" id="{5D447BE2-A891-4AC5-A644-C0122DE2EFF6}"/>
              </a:ext>
            </a:extLst>
          </p:cNvPr>
          <p:cNvSpPr txBox="1">
            <a:spLocks noChangeArrowheads="1"/>
          </p:cNvSpPr>
          <p:nvPr/>
        </p:nvSpPr>
        <p:spPr bwMode="auto">
          <a:xfrm>
            <a:off x="1447800" y="3886200"/>
            <a:ext cx="36469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10000"/>
              </a:spcBef>
              <a:spcAft>
                <a:spcPct val="10000"/>
              </a:spcAft>
            </a:pPr>
            <a:r>
              <a:rPr lang="en-US" altLang="en-US" sz="3200" b="1" i="1" u="none" dirty="0">
                <a:solidFill>
                  <a:srgbClr val="012D9A"/>
                </a:solidFill>
                <a:latin typeface="Avenir Next LT Pro" panose="020B0504020202020204" pitchFamily="34" charset="0"/>
              </a:rPr>
              <a:t> </a:t>
            </a:r>
            <a:r>
              <a:rPr lang="en-US" altLang="en-US" sz="3200" i="1" u="none" dirty="0">
                <a:solidFill>
                  <a:srgbClr val="102447"/>
                </a:solidFill>
                <a:latin typeface="Avenir Next LT Pro" panose="020B0504020202020204" pitchFamily="34" charset="0"/>
              </a:rPr>
              <a:t>General Industry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09600" y="457200"/>
            <a:ext cx="8077200" cy="549275"/>
          </a:xfrm>
        </p:spPr>
        <p:txBody>
          <a:bodyPr/>
          <a:lstStyle/>
          <a:p>
            <a:r>
              <a:rPr lang="en-US" altLang="en-US" dirty="0"/>
              <a:t>Machine Guarding</a:t>
            </a:r>
            <a:r>
              <a:rPr lang="en-US" sz="2000" b="0" dirty="0">
                <a:solidFill>
                  <a:srgbClr val="000000"/>
                </a:solidFill>
                <a:ea typeface="+mn-ea"/>
                <a:cs typeface="+mn-cs"/>
              </a:rPr>
              <a:t>                                       </a:t>
            </a:r>
            <a:r>
              <a:rPr lang="en-US" sz="2000" b="0" dirty="0">
                <a:solidFill>
                  <a:srgbClr val="000000"/>
                </a:solidFill>
                <a:latin typeface="Avenir Next LT Pro" panose="020B0504020202020204" pitchFamily="34" charset="0"/>
                <a:ea typeface="+mn-ea"/>
                <a:cs typeface="+mn-cs"/>
              </a:rPr>
              <a:t>1910.215(b)(9)</a:t>
            </a:r>
            <a:endParaRPr lang="es-MX" altLang="en-US" dirty="0">
              <a:latin typeface="Avenir Next LT Pro" panose="020B0504020202020204" pitchFamily="34" charset="0"/>
            </a:endParaRPr>
          </a:p>
        </p:txBody>
      </p:sp>
      <p:sp>
        <p:nvSpPr>
          <p:cNvPr id="56325" name="Text Box 10"/>
          <p:cNvSpPr>
            <a:spLocks noGrp="1" noChangeArrowheads="1"/>
          </p:cNvSpPr>
          <p:nvPr>
            <p:ph type="body" idx="1"/>
          </p:nvPr>
        </p:nvSpPr>
        <p:spPr>
          <a:xfrm rot="10800400" flipV="1">
            <a:off x="552210" y="1219375"/>
            <a:ext cx="7600926" cy="4525963"/>
          </a:xfrm>
        </p:spPr>
        <p:txBody>
          <a:bodyPr/>
          <a:lstStyle/>
          <a:p>
            <a:pPr marL="346075" indent="-346075">
              <a:spcBef>
                <a:spcPct val="50000"/>
              </a:spcBef>
            </a:pPr>
            <a:r>
              <a:rPr lang="en-US" altLang="en-US" b="1" dirty="0"/>
              <a:t>Number 7: Abrasive Wheel Machinery</a:t>
            </a:r>
          </a:p>
          <a:p>
            <a:pPr marL="693738" lvl="1" indent="-346075">
              <a:spcBef>
                <a:spcPct val="50000"/>
              </a:spcBef>
            </a:pPr>
            <a:r>
              <a:rPr lang="en-US" altLang="en-US" dirty="0"/>
              <a:t>Distance between the wheel periphery and the adjustable tongue </a:t>
            </a:r>
            <a:r>
              <a:rPr lang="en-US" altLang="en-US" b="1" i="1" dirty="0"/>
              <a:t>must not exceed ¼ inch.</a:t>
            </a:r>
            <a:endParaRPr lang="en-US" altLang="en-US" b="1" dirty="0"/>
          </a:p>
        </p:txBody>
      </p:sp>
      <p:grpSp>
        <p:nvGrpSpPr>
          <p:cNvPr id="6" name="Group 9"/>
          <p:cNvGrpSpPr>
            <a:grpSpLocks/>
          </p:cNvGrpSpPr>
          <p:nvPr/>
        </p:nvGrpSpPr>
        <p:grpSpPr bwMode="auto">
          <a:xfrm>
            <a:off x="3657600" y="2903713"/>
            <a:ext cx="4095750" cy="2871250"/>
            <a:chOff x="4191000" y="2667000"/>
            <a:chExt cx="4095750" cy="3258029"/>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667000"/>
              <a:ext cx="3943350" cy="3190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p:nvSpPr>
          <p:spPr bwMode="auto">
            <a:xfrm flipV="1">
              <a:off x="4191000" y="3435977"/>
              <a:ext cx="1752600" cy="778182"/>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0" i="0" u="sng"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Box 8"/>
            <p:cNvSpPr txBox="1"/>
            <p:nvPr/>
          </p:nvSpPr>
          <p:spPr>
            <a:xfrm>
              <a:off x="4343400" y="5715487"/>
              <a:ext cx="990600" cy="2095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NCDOL Photo Library</a:t>
              </a:r>
            </a:p>
          </p:txBody>
        </p:sp>
      </p:grpSp>
    </p:spTree>
    <p:extLst>
      <p:ext uri="{BB962C8B-B14F-4D97-AF65-F5344CB8AC3E}">
        <p14:creationId xmlns:p14="http://schemas.microsoft.com/office/powerpoint/2010/main" val="280821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648200" y="1600200"/>
            <a:ext cx="3618644" cy="3930968"/>
          </a:xfrm>
          <a:prstGeom prst="rect">
            <a:avLst/>
          </a:prstGeom>
          <a:ln>
            <a:noFill/>
          </a:ln>
          <a:effectLst>
            <a:outerShdw blurRad="292100" dist="139700" dir="2700000" algn="tl" rotWithShape="0">
              <a:srgbClr val="333333">
                <a:alpha val="65000"/>
              </a:srgbClr>
            </a:outerShdw>
          </a:effectLst>
        </p:spPr>
      </p:pic>
      <p:sp>
        <p:nvSpPr>
          <p:cNvPr id="57347" name="Rectangle 4"/>
          <p:cNvSpPr>
            <a:spLocks noGrp="1" noChangeArrowheads="1"/>
          </p:cNvSpPr>
          <p:nvPr>
            <p:ph type="body" idx="1"/>
          </p:nvPr>
        </p:nvSpPr>
        <p:spPr>
          <a:xfrm>
            <a:off x="533400" y="1189037"/>
            <a:ext cx="4114800" cy="4525963"/>
          </a:xfrm>
        </p:spPr>
        <p:txBody>
          <a:bodyPr/>
          <a:lstStyle/>
          <a:p>
            <a:r>
              <a:rPr lang="en-US" altLang="en-US" b="1" dirty="0"/>
              <a:t>Corrective Action</a:t>
            </a:r>
          </a:p>
          <a:p>
            <a:endParaRPr lang="en-US" altLang="en-US" sz="800" dirty="0"/>
          </a:p>
          <a:p>
            <a:pPr lvl="1"/>
            <a:r>
              <a:rPr lang="en-US" altLang="en-US" dirty="0"/>
              <a:t>Properly adjust the work rest and tongue guard to allowable openings.	</a:t>
            </a:r>
            <a:r>
              <a:rPr lang="en-US" altLang="en-US" b="1" dirty="0"/>
              <a:t>	</a:t>
            </a:r>
            <a:r>
              <a:rPr lang="en-US" altLang="en-US" dirty="0"/>
              <a:t>		</a:t>
            </a:r>
          </a:p>
        </p:txBody>
      </p:sp>
      <p:sp>
        <p:nvSpPr>
          <p:cNvPr id="57349" name="Line 7"/>
          <p:cNvSpPr>
            <a:spLocks noChangeShapeType="1"/>
          </p:cNvSpPr>
          <p:nvPr/>
        </p:nvSpPr>
        <p:spPr bwMode="auto">
          <a:xfrm flipV="1">
            <a:off x="4038600" y="3296444"/>
            <a:ext cx="1905000" cy="758825"/>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7350" name="Rectangle 11"/>
          <p:cNvSpPr>
            <a:spLocks noGrp="1" noChangeArrowheads="1"/>
          </p:cNvSpPr>
          <p:nvPr>
            <p:ph type="title"/>
          </p:nvPr>
        </p:nvSpPr>
        <p:spPr>
          <a:xfrm>
            <a:off x="609600" y="457200"/>
            <a:ext cx="8077200" cy="553998"/>
          </a:xfrm>
        </p:spPr>
        <p:txBody>
          <a:bodyPr/>
          <a:lstStyle/>
          <a:p>
            <a:r>
              <a:rPr lang="en-US" altLang="en-US" dirty="0"/>
              <a:t>Machine Guarding                       </a:t>
            </a:r>
            <a:r>
              <a:rPr lang="en-US" sz="2000" b="0" dirty="0">
                <a:solidFill>
                  <a:srgbClr val="000000"/>
                </a:solidFill>
                <a:latin typeface="Avenir Next LT Pro" panose="020B0504020202020204" pitchFamily="34" charset="0"/>
                <a:ea typeface="+mn-ea"/>
                <a:cs typeface="+mn-cs"/>
              </a:rPr>
              <a:t>1910.215(b)(9)</a:t>
            </a:r>
            <a:endParaRPr lang="es-MX" altLang="en-US" dirty="0">
              <a:latin typeface="Avenir Next LT Pro" panose="020B0504020202020204" pitchFamily="34" charset="0"/>
            </a:endParaRPr>
          </a:p>
        </p:txBody>
      </p:sp>
      <p:sp>
        <p:nvSpPr>
          <p:cNvPr id="57351" name="Line 14"/>
          <p:cNvSpPr>
            <a:spLocks noChangeShapeType="1"/>
          </p:cNvSpPr>
          <p:nvPr/>
        </p:nvSpPr>
        <p:spPr bwMode="auto">
          <a:xfrm flipV="1">
            <a:off x="4114800" y="2514600"/>
            <a:ext cx="1905000" cy="781844"/>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18977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3400" y="1295400"/>
            <a:ext cx="7924800" cy="4495800"/>
          </a:xfrm>
        </p:spPr>
        <p:txBody>
          <a:bodyPr/>
          <a:lstStyle/>
          <a:p>
            <a:r>
              <a:rPr lang="en-US" altLang="en-US" b="1" dirty="0">
                <a:solidFill>
                  <a:srgbClr val="000000"/>
                </a:solidFill>
              </a:rPr>
              <a:t>Number 8: Energy Control Program</a:t>
            </a:r>
          </a:p>
          <a:p>
            <a:endParaRPr lang="en-US" altLang="en-US" sz="800" b="1" dirty="0">
              <a:solidFill>
                <a:srgbClr val="000000"/>
              </a:solidFill>
            </a:endParaRPr>
          </a:p>
          <a:p>
            <a:pPr lvl="1"/>
            <a:r>
              <a:rPr lang="en-US" altLang="en-US" dirty="0"/>
              <a:t>Employer shall establish a program consisting of:</a:t>
            </a:r>
          </a:p>
          <a:p>
            <a:pPr algn="ctr">
              <a:buFont typeface="Wingdings" panose="05000000000000000000" pitchFamily="2" charset="2"/>
              <a:buNone/>
            </a:pPr>
            <a:endParaRPr lang="en-US" altLang="en-US" sz="1200" dirty="0">
              <a:latin typeface="Times New Roman" panose="02020603050405020304" pitchFamily="18" charset="0"/>
            </a:endParaRPr>
          </a:p>
          <a:p>
            <a:pPr lvl="2">
              <a:buFont typeface="Wingdings" panose="05000000000000000000" pitchFamily="2" charset="2"/>
              <a:buChar char="ü"/>
            </a:pPr>
            <a:r>
              <a:rPr lang="en-US" altLang="en-US" sz="2200" i="1" dirty="0"/>
              <a:t>Energy control procedures</a:t>
            </a:r>
          </a:p>
          <a:p>
            <a:pPr lvl="2">
              <a:buFont typeface="Wingdings" panose="05000000000000000000" pitchFamily="2" charset="2"/>
              <a:buChar char="ü"/>
            </a:pPr>
            <a:endParaRPr lang="en-US" altLang="en-US" sz="2200" i="1" dirty="0"/>
          </a:p>
          <a:p>
            <a:pPr lvl="2">
              <a:buFont typeface="Wingdings" panose="05000000000000000000" pitchFamily="2" charset="2"/>
              <a:buChar char="ü"/>
            </a:pPr>
            <a:r>
              <a:rPr lang="en-US" altLang="en-US" sz="2200" i="1" dirty="0"/>
              <a:t>Employee training</a:t>
            </a:r>
            <a:r>
              <a:rPr lang="en-US" altLang="en-US" sz="2200" b="1" i="1" dirty="0"/>
              <a:t> </a:t>
            </a:r>
          </a:p>
          <a:p>
            <a:pPr lvl="2">
              <a:buFont typeface="Wingdings" panose="05000000000000000000" pitchFamily="2" charset="2"/>
              <a:buChar char="ü"/>
            </a:pPr>
            <a:endParaRPr lang="en-US" altLang="en-US" sz="2200" i="1" dirty="0"/>
          </a:p>
          <a:p>
            <a:pPr lvl="2">
              <a:buFont typeface="Wingdings" panose="05000000000000000000" pitchFamily="2" charset="2"/>
              <a:buChar char="ü"/>
            </a:pPr>
            <a:r>
              <a:rPr lang="en-US" altLang="en-US" sz="2200" i="1" dirty="0"/>
              <a:t>Periodic inspections </a:t>
            </a:r>
          </a:p>
          <a:p>
            <a:endParaRPr lang="en-US" altLang="en-US" dirty="0"/>
          </a:p>
        </p:txBody>
      </p:sp>
      <p:sp>
        <p:nvSpPr>
          <p:cNvPr id="15365"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1910.147(c)(1)</a:t>
            </a:r>
          </a:p>
        </p:txBody>
      </p:sp>
      <p:sp>
        <p:nvSpPr>
          <p:cNvPr id="7" name="Title 1">
            <a:extLst>
              <a:ext uri="{FF2B5EF4-FFF2-40B4-BE49-F238E27FC236}">
                <a16:creationId xmlns:a16="http://schemas.microsoft.com/office/drawing/2014/main" id="{A96AA2D4-49C0-4F92-8908-8E12C8D3B213}"/>
              </a:ext>
            </a:extLst>
          </p:cNvPr>
          <p:cNvSpPr>
            <a:spLocks noGrp="1" noChangeArrowheads="1"/>
          </p:cNvSpPr>
          <p:nvPr>
            <p:ph type="title"/>
          </p:nvPr>
        </p:nvSpPr>
        <p:spPr>
          <a:xfrm>
            <a:off x="612112" y="457200"/>
            <a:ext cx="7924800" cy="549275"/>
          </a:xfrm>
        </p:spPr>
        <p:txBody>
          <a:bodyPr/>
          <a:lstStyle/>
          <a:p>
            <a:r>
              <a:rPr lang="en-US" altLang="en-US" dirty="0"/>
              <a:t>Lockout/Tagout</a:t>
            </a:r>
          </a:p>
        </p:txBody>
      </p:sp>
      <p:grpSp>
        <p:nvGrpSpPr>
          <p:cNvPr id="8" name="Group 7">
            <a:extLst>
              <a:ext uri="{FF2B5EF4-FFF2-40B4-BE49-F238E27FC236}">
                <a16:creationId xmlns:a16="http://schemas.microsoft.com/office/drawing/2014/main" id="{885F1B87-49AA-146D-158C-458BE157F3B3}"/>
              </a:ext>
            </a:extLst>
          </p:cNvPr>
          <p:cNvGrpSpPr/>
          <p:nvPr/>
        </p:nvGrpSpPr>
        <p:grpSpPr>
          <a:xfrm>
            <a:off x="5410200" y="2819400"/>
            <a:ext cx="2690433" cy="2887663"/>
            <a:chOff x="5288224" y="2625084"/>
            <a:chExt cx="3041009" cy="3310579"/>
          </a:xfrm>
        </p:grpSpPr>
        <p:pic>
          <p:nvPicPr>
            <p:cNvPr id="6" name="Picture 5">
              <a:extLst>
                <a:ext uri="{FF2B5EF4-FFF2-40B4-BE49-F238E27FC236}">
                  <a16:creationId xmlns:a16="http://schemas.microsoft.com/office/drawing/2014/main" id="{AB233A62-D92D-D5A7-44A8-D28AEC80BA5E}"/>
                </a:ext>
              </a:extLst>
            </p:cNvPr>
            <p:cNvPicPr>
              <a:picLocks noChangeAspect="1"/>
            </p:cNvPicPr>
            <p:nvPr/>
          </p:nvPicPr>
          <p:blipFill>
            <a:blip r:embed="rId3"/>
            <a:stretch>
              <a:fillRect/>
            </a:stretch>
          </p:blipFill>
          <p:spPr>
            <a:xfrm rot="1850023">
              <a:off x="5743030" y="2737634"/>
              <a:ext cx="2586203" cy="319802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C13277A-B9C5-2217-02BD-D0719206BB10}"/>
                </a:ext>
              </a:extLst>
            </p:cNvPr>
            <p:cNvPicPr>
              <a:picLocks noChangeAspect="1"/>
            </p:cNvPicPr>
            <p:nvPr/>
          </p:nvPicPr>
          <p:blipFill>
            <a:blip r:embed="rId4"/>
            <a:stretch>
              <a:fillRect/>
            </a:stretch>
          </p:blipFill>
          <p:spPr>
            <a:xfrm rot="802518">
              <a:off x="5288224" y="2625084"/>
              <a:ext cx="2576817" cy="3200400"/>
            </a:xfrm>
            <a:prstGeom prst="rect">
              <a:avLst/>
            </a:prstGeom>
            <a:ln>
              <a:noFill/>
            </a:ln>
            <a:effectLst>
              <a:outerShdw blurRad="292100" dist="139700" dir="2700000" algn="tl" rotWithShape="0">
                <a:srgbClr val="333333">
                  <a:alpha val="65000"/>
                </a:srgbClr>
              </a:outerShdw>
            </a:effectLst>
          </p:spPr>
        </p:pic>
      </p:grpSp>
      <p:sp>
        <p:nvSpPr>
          <p:cNvPr id="9" name="TextBox 8">
            <a:extLst>
              <a:ext uri="{FF2B5EF4-FFF2-40B4-BE49-F238E27FC236}">
                <a16:creationId xmlns:a16="http://schemas.microsoft.com/office/drawing/2014/main" id="{CFD43B56-4843-1FD8-8D9D-47B82CD82058}"/>
              </a:ext>
            </a:extLst>
          </p:cNvPr>
          <p:cNvSpPr txBox="1"/>
          <p:nvPr/>
        </p:nvSpPr>
        <p:spPr bwMode="auto">
          <a:xfrm rot="792722">
            <a:off x="6095226" y="5498154"/>
            <a:ext cx="1305492" cy="215444"/>
          </a:xfrm>
          <a:prstGeom prst="rect">
            <a:avLst/>
          </a:prstGeom>
          <a:noFill/>
        </p:spPr>
        <p:txBody>
          <a:bodyPr wrap="square">
            <a:spAutoFit/>
          </a:bodyPr>
          <a:lstStyle/>
          <a:p>
            <a:pPr>
              <a:defRPr/>
            </a:pPr>
            <a:r>
              <a:rPr lang="en-US" sz="800" u="none" dirty="0">
                <a:solidFill>
                  <a:schemeClr val="bg1">
                    <a:lumMod val="75000"/>
                  </a:schemeClr>
                </a:solidFill>
                <a:latin typeface="Avenir Next LT Pro" panose="020B0504020202020204" pitchFamily="34" charset="0"/>
              </a:rPr>
              <a:t>NCDOL Photo Library</a:t>
            </a:r>
          </a:p>
        </p:txBody>
      </p:sp>
    </p:spTree>
    <p:extLst>
      <p:ext uri="{BB962C8B-B14F-4D97-AF65-F5344CB8AC3E}">
        <p14:creationId xmlns:p14="http://schemas.microsoft.com/office/powerpoint/2010/main" val="141739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D3B3-7CDE-4973-C95D-5A73827CC069}"/>
              </a:ext>
            </a:extLst>
          </p:cNvPr>
          <p:cNvSpPr>
            <a:spLocks noGrp="1"/>
          </p:cNvSpPr>
          <p:nvPr>
            <p:ph type="title"/>
          </p:nvPr>
        </p:nvSpPr>
        <p:spPr/>
        <p:txBody>
          <a:bodyPr/>
          <a:lstStyle/>
          <a:p>
            <a:r>
              <a:rPr lang="en-US" dirty="0"/>
              <a:t>Lockout/Tagout</a:t>
            </a:r>
          </a:p>
        </p:txBody>
      </p:sp>
      <p:sp>
        <p:nvSpPr>
          <p:cNvPr id="3" name="Content Placeholder 2">
            <a:extLst>
              <a:ext uri="{FF2B5EF4-FFF2-40B4-BE49-F238E27FC236}">
                <a16:creationId xmlns:a16="http://schemas.microsoft.com/office/drawing/2014/main" id="{40FBB9C4-AC78-7FF5-FBEE-C741AEB38D35}"/>
              </a:ext>
            </a:extLst>
          </p:cNvPr>
          <p:cNvSpPr>
            <a:spLocks noGrp="1"/>
          </p:cNvSpPr>
          <p:nvPr>
            <p:ph idx="1"/>
          </p:nvPr>
        </p:nvSpPr>
        <p:spPr>
          <a:xfrm>
            <a:off x="533400" y="1295400"/>
            <a:ext cx="8001000" cy="4525963"/>
          </a:xfrm>
        </p:spPr>
        <p:txBody>
          <a:bodyPr/>
          <a:lstStyle/>
          <a:p>
            <a:r>
              <a:rPr lang="en-US" b="1" dirty="0"/>
              <a:t>Number 9: Training and Communication </a:t>
            </a:r>
          </a:p>
          <a:p>
            <a:pPr lvl="1">
              <a:spcBef>
                <a:spcPts val="600"/>
              </a:spcBef>
            </a:pPr>
            <a:r>
              <a:rPr lang="en-US" dirty="0"/>
              <a:t>Employer must provide training to ensure employees have knowledge and skills to perform LOTO safely.</a:t>
            </a:r>
          </a:p>
          <a:p>
            <a:pPr lvl="1">
              <a:spcBef>
                <a:spcPts val="600"/>
              </a:spcBef>
            </a:pPr>
            <a:endParaRPr lang="en-US" sz="400" dirty="0"/>
          </a:p>
          <a:p>
            <a:pPr lvl="1">
              <a:spcBef>
                <a:spcPts val="600"/>
              </a:spcBef>
            </a:pPr>
            <a:r>
              <a:rPr lang="en-US" dirty="0"/>
              <a:t>Topics must include:</a:t>
            </a:r>
          </a:p>
          <a:p>
            <a:pPr marL="914400" lvl="2" indent="0">
              <a:buNone/>
            </a:pPr>
            <a:endParaRPr lang="en-US" dirty="0"/>
          </a:p>
        </p:txBody>
      </p:sp>
      <p:sp>
        <p:nvSpPr>
          <p:cNvPr id="4" name="Rectangle 5">
            <a:extLst>
              <a:ext uri="{FF2B5EF4-FFF2-40B4-BE49-F238E27FC236}">
                <a16:creationId xmlns:a16="http://schemas.microsoft.com/office/drawing/2014/main" id="{07BC57BD-17AE-F475-3C1D-36D78EEC0B8B}"/>
              </a:ext>
            </a:extLst>
          </p:cNvPr>
          <p:cNvSpPr>
            <a:spLocks noChangeArrowheads="1"/>
          </p:cNvSpPr>
          <p:nvPr/>
        </p:nvSpPr>
        <p:spPr bwMode="auto">
          <a:xfrm>
            <a:off x="6172201" y="609600"/>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1910.147(c)(7)(i)</a:t>
            </a:r>
          </a:p>
        </p:txBody>
      </p:sp>
      <p:pic>
        <p:nvPicPr>
          <p:cNvPr id="6" name="Picture 5">
            <a:extLst>
              <a:ext uri="{FF2B5EF4-FFF2-40B4-BE49-F238E27FC236}">
                <a16:creationId xmlns:a16="http://schemas.microsoft.com/office/drawing/2014/main" id="{4924C771-F2F2-2656-68CD-E7955405DC26}"/>
              </a:ext>
            </a:extLst>
          </p:cNvPr>
          <p:cNvPicPr>
            <a:picLocks noChangeAspect="1"/>
          </p:cNvPicPr>
          <p:nvPr/>
        </p:nvPicPr>
        <p:blipFill rotWithShape="1">
          <a:blip r:embed="rId3"/>
          <a:srcRect r="42526"/>
          <a:stretch/>
        </p:blipFill>
        <p:spPr>
          <a:xfrm>
            <a:off x="5638800" y="2727158"/>
            <a:ext cx="2700759" cy="2947613"/>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0F099B40-8B3E-5F3E-CD01-FA4A22BBB57A}"/>
              </a:ext>
            </a:extLst>
          </p:cNvPr>
          <p:cNvSpPr txBox="1">
            <a:spLocks/>
          </p:cNvSpPr>
          <p:nvPr/>
        </p:nvSpPr>
        <p:spPr bwMode="auto">
          <a:xfrm>
            <a:off x="381000" y="3241258"/>
            <a:ext cx="5410200" cy="26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2">
              <a:spcBef>
                <a:spcPts val="600"/>
              </a:spcBef>
            </a:pPr>
            <a:r>
              <a:rPr lang="en-US" i="1" u="none" kern="0" dirty="0">
                <a:latin typeface="Avenir Next LT Pro" panose="020B0504020202020204" pitchFamily="34" charset="0"/>
              </a:rPr>
              <a:t>Authorized employees</a:t>
            </a:r>
            <a:r>
              <a:rPr lang="en-US" u="none" kern="0" dirty="0">
                <a:latin typeface="Avenir Next LT Pro" panose="020B0504020202020204" pitchFamily="34" charset="0"/>
              </a:rPr>
              <a:t>:  hazard recognition and means for energy isolation/control</a:t>
            </a:r>
          </a:p>
          <a:p>
            <a:pPr lvl="2">
              <a:spcBef>
                <a:spcPts val="600"/>
              </a:spcBef>
            </a:pPr>
            <a:r>
              <a:rPr lang="en-US" i="1" u="none" kern="0" dirty="0">
                <a:latin typeface="Avenir Next LT Pro" panose="020B0504020202020204" pitchFamily="34" charset="0"/>
              </a:rPr>
              <a:t>Affected employees</a:t>
            </a:r>
            <a:r>
              <a:rPr lang="en-US" u="none" kern="0" dirty="0">
                <a:latin typeface="Avenir Next LT Pro" panose="020B0504020202020204" pitchFamily="34" charset="0"/>
              </a:rPr>
              <a:t>:  purpose and use of LOTO</a:t>
            </a:r>
          </a:p>
          <a:p>
            <a:pPr lvl="2">
              <a:spcBef>
                <a:spcPts val="600"/>
              </a:spcBef>
            </a:pPr>
            <a:r>
              <a:rPr lang="en-US" i="1" u="none" kern="0" dirty="0">
                <a:latin typeface="Avenir Next LT Pro" panose="020B0504020202020204" pitchFamily="34" charset="0"/>
              </a:rPr>
              <a:t>All other employees</a:t>
            </a:r>
            <a:r>
              <a:rPr lang="en-US" u="none" kern="0" dirty="0">
                <a:latin typeface="Avenir Next LT Pro" panose="020B0504020202020204" pitchFamily="34" charset="0"/>
              </a:rPr>
              <a:t>: instructed about procedure and prohibitions</a:t>
            </a:r>
          </a:p>
          <a:p>
            <a:pPr marL="914400" lvl="2" indent="0">
              <a:buFontTx/>
              <a:buNone/>
            </a:pPr>
            <a:endParaRPr lang="en-US" u="none" kern="0" dirty="0">
              <a:latin typeface="Avenir Next LT Pro" panose="020B0504020202020204" pitchFamily="34" charset="0"/>
            </a:endParaRPr>
          </a:p>
        </p:txBody>
      </p:sp>
    </p:spTree>
    <p:extLst>
      <p:ext uri="{BB962C8B-B14F-4D97-AF65-F5344CB8AC3E}">
        <p14:creationId xmlns:p14="http://schemas.microsoft.com/office/powerpoint/2010/main" val="413090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2455-3FF5-DAB8-EC13-103D54719FFD}"/>
              </a:ext>
            </a:extLst>
          </p:cNvPr>
          <p:cNvSpPr>
            <a:spLocks noGrp="1"/>
          </p:cNvSpPr>
          <p:nvPr>
            <p:ph type="title"/>
          </p:nvPr>
        </p:nvSpPr>
        <p:spPr>
          <a:xfrm>
            <a:off x="533399" y="524470"/>
            <a:ext cx="6096001" cy="923330"/>
          </a:xfrm>
        </p:spPr>
        <p:txBody>
          <a:bodyPr/>
          <a:lstStyle/>
          <a:p>
            <a:r>
              <a:rPr lang="en-US" sz="3000" dirty="0"/>
              <a:t>Mechanical Power Transmission</a:t>
            </a:r>
          </a:p>
        </p:txBody>
      </p:sp>
      <p:sp>
        <p:nvSpPr>
          <p:cNvPr id="3" name="Content Placeholder 2">
            <a:extLst>
              <a:ext uri="{FF2B5EF4-FFF2-40B4-BE49-F238E27FC236}">
                <a16:creationId xmlns:a16="http://schemas.microsoft.com/office/drawing/2014/main" id="{B35F4A31-0CE6-D619-134B-BA14EE842E5D}"/>
              </a:ext>
            </a:extLst>
          </p:cNvPr>
          <p:cNvSpPr>
            <a:spLocks noGrp="1"/>
          </p:cNvSpPr>
          <p:nvPr>
            <p:ph idx="1"/>
          </p:nvPr>
        </p:nvSpPr>
        <p:spPr/>
        <p:txBody>
          <a:bodyPr/>
          <a:lstStyle/>
          <a:p>
            <a:r>
              <a:rPr lang="en-US" b="1" dirty="0"/>
              <a:t>Number 10: Rotating, Horizontal Shafts</a:t>
            </a:r>
          </a:p>
          <a:p>
            <a:pPr lvl="1"/>
            <a:r>
              <a:rPr lang="en-US" dirty="0"/>
              <a:t>Exposed shafting, 7 feet or less from working platform must be guarded/enclosed completely or as location requires.</a:t>
            </a:r>
          </a:p>
        </p:txBody>
      </p:sp>
      <p:sp>
        <p:nvSpPr>
          <p:cNvPr id="5" name="Rectangle 5">
            <a:extLst>
              <a:ext uri="{FF2B5EF4-FFF2-40B4-BE49-F238E27FC236}">
                <a16:creationId xmlns:a16="http://schemas.microsoft.com/office/drawing/2014/main" id="{BC2F9733-904C-682F-6760-C459D6583700}"/>
              </a:ext>
            </a:extLst>
          </p:cNvPr>
          <p:cNvSpPr>
            <a:spLocks noChangeArrowheads="1"/>
          </p:cNvSpPr>
          <p:nvPr/>
        </p:nvSpPr>
        <p:spPr bwMode="auto">
          <a:xfrm>
            <a:off x="6172201" y="609600"/>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1910.219(c)(2)(i)</a:t>
            </a:r>
          </a:p>
        </p:txBody>
      </p:sp>
      <p:pic>
        <p:nvPicPr>
          <p:cNvPr id="6" name="Content Placeholder 3">
            <a:extLst>
              <a:ext uri="{FF2B5EF4-FFF2-40B4-BE49-F238E27FC236}">
                <a16:creationId xmlns:a16="http://schemas.microsoft.com/office/drawing/2014/main" id="{B654B5F5-C3F8-4771-9F69-7176A3A36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909851"/>
            <a:ext cx="5029200" cy="2911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2">
            <a:extLst>
              <a:ext uri="{FF2B5EF4-FFF2-40B4-BE49-F238E27FC236}">
                <a16:creationId xmlns:a16="http://schemas.microsoft.com/office/drawing/2014/main" id="{CA115E61-63E9-EA8C-A8F8-FDD4C02A2B5F}"/>
              </a:ext>
            </a:extLst>
          </p:cNvPr>
          <p:cNvCxnSpPr>
            <a:cxnSpLocks noChangeShapeType="1"/>
          </p:cNvCxnSpPr>
          <p:nvPr/>
        </p:nvCxnSpPr>
        <p:spPr bwMode="auto">
          <a:xfrm flipV="1">
            <a:off x="4610100" y="4384898"/>
            <a:ext cx="1333500" cy="949102"/>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2771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207F82-CA1D-4CEB-BB13-11BB39D21933}"/>
              </a:ext>
            </a:extLst>
          </p:cNvPr>
          <p:cNvSpPr>
            <a:spLocks noGrp="1" noChangeArrowheads="1"/>
          </p:cNvSpPr>
          <p:nvPr>
            <p:ph type="ctrTitle" sz="quarter"/>
          </p:nvPr>
        </p:nvSpPr>
        <p:spPr>
          <a:xfrm>
            <a:off x="838200" y="2819400"/>
            <a:ext cx="7162800" cy="1868460"/>
          </a:xfrm>
        </p:spPr>
        <p:txBody>
          <a:bodyPr/>
          <a:lstStyle/>
          <a:p>
            <a:pPr algn="ctr">
              <a:spcBef>
                <a:spcPct val="10000"/>
              </a:spcBef>
              <a:spcAft>
                <a:spcPct val="10000"/>
              </a:spcAft>
            </a:pPr>
            <a:r>
              <a:rPr lang="en-US" altLang="en-US" sz="4000" dirty="0"/>
              <a:t>Hazard Recognition in General Industry</a:t>
            </a:r>
            <a:br>
              <a:rPr lang="en-US" altLang="en-US" sz="4000" dirty="0"/>
            </a:br>
            <a:endParaRPr lang="en-US" altLang="en-US" sz="3600" dirty="0"/>
          </a:p>
        </p:txBody>
      </p:sp>
    </p:spTree>
    <p:extLst>
      <p:ext uri="{BB962C8B-B14F-4D97-AF65-F5344CB8AC3E}">
        <p14:creationId xmlns:p14="http://schemas.microsoft.com/office/powerpoint/2010/main" val="101448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B9196BD6-B347-4ACB-B8C0-308F6439F30F}"/>
              </a:ext>
            </a:extLst>
          </p:cNvPr>
          <p:cNvSpPr>
            <a:spLocks noGrp="1" noChangeArrowheads="1"/>
          </p:cNvSpPr>
          <p:nvPr>
            <p:ph type="title"/>
          </p:nvPr>
        </p:nvSpPr>
        <p:spPr/>
        <p:txBody>
          <a:bodyPr/>
          <a:lstStyle/>
          <a:p>
            <a:r>
              <a:rPr lang="en-US" altLang="en-US" dirty="0">
                <a:sym typeface="WP MathA"/>
              </a:rPr>
              <a:t>Hazard Recognition</a:t>
            </a:r>
            <a:endParaRPr lang="en-US" altLang="en-US" sz="1800" dirty="0"/>
          </a:p>
        </p:txBody>
      </p:sp>
      <p:sp>
        <p:nvSpPr>
          <p:cNvPr id="33795" name="Content Placeholder 2">
            <a:extLst>
              <a:ext uri="{FF2B5EF4-FFF2-40B4-BE49-F238E27FC236}">
                <a16:creationId xmlns:a16="http://schemas.microsoft.com/office/drawing/2014/main" id="{9BA478C8-3890-4184-AB18-390DDD4DC306}"/>
              </a:ext>
            </a:extLst>
          </p:cNvPr>
          <p:cNvSpPr>
            <a:spLocks noGrp="1" noChangeArrowheads="1"/>
          </p:cNvSpPr>
          <p:nvPr>
            <p:ph idx="1"/>
          </p:nvPr>
        </p:nvSpPr>
        <p:spPr>
          <a:xfrm>
            <a:off x="533399" y="1332470"/>
            <a:ext cx="8001000" cy="4724400"/>
          </a:xfrm>
        </p:spPr>
        <p:txBody>
          <a:bodyPr/>
          <a:lstStyle/>
          <a:p>
            <a:r>
              <a:rPr lang="en-US" altLang="en-US" sz="2800" dirty="0"/>
              <a:t>Struck-by hazards</a:t>
            </a:r>
          </a:p>
        </p:txBody>
      </p:sp>
      <p:sp>
        <p:nvSpPr>
          <p:cNvPr id="6" name="TextBox 3">
            <a:extLst>
              <a:ext uri="{FF2B5EF4-FFF2-40B4-BE49-F238E27FC236}">
                <a16:creationId xmlns:a16="http://schemas.microsoft.com/office/drawing/2014/main" id="{48B72CD1-D7CC-4C36-A1A3-DF4A56A24A7C}"/>
              </a:ext>
            </a:extLst>
          </p:cNvPr>
          <p:cNvSpPr txBox="1">
            <a:spLocks noChangeArrowheads="1"/>
          </p:cNvSpPr>
          <p:nvPr/>
        </p:nvSpPr>
        <p:spPr bwMode="auto">
          <a:xfrm>
            <a:off x="7085013" y="565150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r>
              <a:rPr lang="en-US" altLang="en-US" sz="800" u="none" dirty="0">
                <a:solidFill>
                  <a:schemeClr val="bg1"/>
                </a:solidFill>
                <a:latin typeface="Avenir Next LT Pro" panose="020B0504020202020204" pitchFamily="34" charset="0"/>
              </a:rPr>
              <a:t>NCDOL Photo Library</a:t>
            </a:r>
            <a:endParaRPr lang="en-US" altLang="en-US" sz="2000" u="none" dirty="0">
              <a:solidFill>
                <a:schemeClr val="bg1"/>
              </a:solidFill>
              <a:latin typeface="Avenir Next LT Pro" panose="020B0504020202020204" pitchFamily="34" charset="0"/>
            </a:endParaRPr>
          </a:p>
        </p:txBody>
      </p:sp>
      <p:pic>
        <p:nvPicPr>
          <p:cNvPr id="3" name="Picture 2">
            <a:extLst>
              <a:ext uri="{FF2B5EF4-FFF2-40B4-BE49-F238E27FC236}">
                <a16:creationId xmlns:a16="http://schemas.microsoft.com/office/drawing/2014/main" id="{4FA6AC16-7882-4568-B69F-F979B6DA1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3" y="1445741"/>
            <a:ext cx="3581400" cy="4497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a:extLst>
              <a:ext uri="{FF2B5EF4-FFF2-40B4-BE49-F238E27FC236}">
                <a16:creationId xmlns:a16="http://schemas.microsoft.com/office/drawing/2014/main" id="{D414722E-0A11-4981-A14E-95395FF7DB13}"/>
              </a:ext>
            </a:extLst>
          </p:cNvPr>
          <p:cNvSpPr/>
          <p:nvPr/>
        </p:nvSpPr>
        <p:spPr bwMode="auto">
          <a:xfrm>
            <a:off x="4875212" y="2362200"/>
            <a:ext cx="2592387" cy="10668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73A201EE-563E-ADA7-731E-CFEFEFD95989}"/>
              </a:ext>
            </a:extLst>
          </p:cNvPr>
          <p:cNvSpPr txBox="1"/>
          <p:nvPr/>
        </p:nvSpPr>
        <p:spPr bwMode="auto">
          <a:xfrm>
            <a:off x="4875212" y="5638800"/>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5" name="Content Placeholder 6">
            <a:extLst>
              <a:ext uri="{FF2B5EF4-FFF2-40B4-BE49-F238E27FC236}">
                <a16:creationId xmlns:a16="http://schemas.microsoft.com/office/drawing/2014/main" id="{9A1E53C9-B625-CDF9-FB49-07A007941710}"/>
              </a:ext>
            </a:extLst>
          </p:cNvPr>
          <p:cNvSpPr>
            <a:spLocks noGrp="1" noChangeArrowheads="1"/>
          </p:cNvSpPr>
          <p:nvPr>
            <p:ph sz="quarter" idx="10"/>
          </p:nvPr>
        </p:nvSpPr>
        <p:spPr>
          <a:xfrm>
            <a:off x="6180704" y="609600"/>
            <a:ext cx="2353695" cy="394156"/>
          </a:xfrm>
        </p:spPr>
        <p:txBody>
          <a:bodyPr>
            <a:normAutofit fontScale="77500" lnSpcReduction="20000"/>
          </a:bodyPr>
          <a:lstStyle/>
          <a:p>
            <a:r>
              <a:rPr lang="en-US" altLang="en-US" sz="2900" dirty="0"/>
              <a:t>1910.178(m)(2)</a:t>
            </a:r>
          </a:p>
          <a:p>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CDD6-FE8E-8086-8D53-F0EF711F43F8}"/>
              </a:ext>
            </a:extLst>
          </p:cNvPr>
          <p:cNvSpPr>
            <a:spLocks noGrp="1"/>
          </p:cNvSpPr>
          <p:nvPr>
            <p:ph type="title"/>
          </p:nvPr>
        </p:nvSpPr>
        <p:spPr/>
        <p:txBody>
          <a:bodyPr/>
          <a:lstStyle/>
          <a:p>
            <a:r>
              <a:rPr lang="en-US" altLang="en-US" dirty="0">
                <a:sym typeface="WP MathA"/>
              </a:rPr>
              <a:t>Hazard Recognition</a:t>
            </a:r>
            <a:endParaRPr lang="en-US" dirty="0"/>
          </a:p>
        </p:txBody>
      </p:sp>
      <p:pic>
        <p:nvPicPr>
          <p:cNvPr id="6" name="Content Placeholder 5" descr="A picture containing projector, control panel&#10;&#10;Description automatically generated">
            <a:extLst>
              <a:ext uri="{FF2B5EF4-FFF2-40B4-BE49-F238E27FC236}">
                <a16:creationId xmlns:a16="http://schemas.microsoft.com/office/drawing/2014/main" id="{1A56256A-3A43-13C4-DEBA-F2C7153974B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58950" y="1752600"/>
            <a:ext cx="5626100" cy="4219575"/>
          </a:xfrm>
        </p:spPr>
      </p:pic>
      <p:sp>
        <p:nvSpPr>
          <p:cNvPr id="8" name="TextBox 7">
            <a:extLst>
              <a:ext uri="{FF2B5EF4-FFF2-40B4-BE49-F238E27FC236}">
                <a16:creationId xmlns:a16="http://schemas.microsoft.com/office/drawing/2014/main" id="{4C7A6933-5497-78C7-E48A-E6BF11541571}"/>
              </a:ext>
            </a:extLst>
          </p:cNvPr>
          <p:cNvSpPr txBox="1"/>
          <p:nvPr/>
        </p:nvSpPr>
        <p:spPr>
          <a:xfrm>
            <a:off x="576820" y="1229380"/>
            <a:ext cx="5029200" cy="523220"/>
          </a:xfrm>
          <a:prstGeom prst="rect">
            <a:avLst/>
          </a:prstGeom>
          <a:noFill/>
        </p:spPr>
        <p:txBody>
          <a:bodyPr wrap="square">
            <a:spAutoFit/>
          </a:bodyPr>
          <a:lstStyle/>
          <a:p>
            <a:pPr marL="457200" indent="-457200">
              <a:buClr>
                <a:srgbClr val="C00000"/>
              </a:buClr>
              <a:buFont typeface="Arial" panose="020B0604020202020204" pitchFamily="34" charset="0"/>
              <a:buChar char="•"/>
            </a:pPr>
            <a:r>
              <a:rPr lang="en-US" altLang="en-US" sz="2800" u="none" dirty="0">
                <a:latin typeface="Avenir Next LT Pro" panose="020B0504020202020204" pitchFamily="34" charset="0"/>
              </a:rPr>
              <a:t>Electrical shock hazards</a:t>
            </a:r>
          </a:p>
        </p:txBody>
      </p:sp>
      <p:sp>
        <p:nvSpPr>
          <p:cNvPr id="10" name="Oval 9">
            <a:extLst>
              <a:ext uri="{FF2B5EF4-FFF2-40B4-BE49-F238E27FC236}">
                <a16:creationId xmlns:a16="http://schemas.microsoft.com/office/drawing/2014/main" id="{B6EB7B89-478A-4436-1670-9C76F519063B}"/>
              </a:ext>
            </a:extLst>
          </p:cNvPr>
          <p:cNvSpPr/>
          <p:nvPr/>
        </p:nvSpPr>
        <p:spPr bwMode="auto">
          <a:xfrm>
            <a:off x="3200400" y="3048000"/>
            <a:ext cx="3049587" cy="11430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A059546C-7FFB-6732-7811-6E3B661CD75D}"/>
              </a:ext>
            </a:extLst>
          </p:cNvPr>
          <p:cNvSpPr/>
          <p:nvPr/>
        </p:nvSpPr>
        <p:spPr bwMode="auto">
          <a:xfrm>
            <a:off x="5186362" y="5167312"/>
            <a:ext cx="2127250" cy="790575"/>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2573ECA5-EC55-A27D-1A74-B53D2826700A}"/>
              </a:ext>
            </a:extLst>
          </p:cNvPr>
          <p:cNvSpPr txBox="1"/>
          <p:nvPr/>
        </p:nvSpPr>
        <p:spPr bwMode="auto">
          <a:xfrm>
            <a:off x="1894908" y="5725229"/>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4" name="Content Placeholder 6">
            <a:extLst>
              <a:ext uri="{FF2B5EF4-FFF2-40B4-BE49-F238E27FC236}">
                <a16:creationId xmlns:a16="http://schemas.microsoft.com/office/drawing/2014/main" id="{C790FB49-584B-D899-5554-98A2E273FA96}"/>
              </a:ext>
            </a:extLst>
          </p:cNvPr>
          <p:cNvSpPr>
            <a:spLocks noGrp="1" noChangeArrowheads="1"/>
          </p:cNvSpPr>
          <p:nvPr>
            <p:ph sz="quarter" idx="10"/>
          </p:nvPr>
        </p:nvSpPr>
        <p:spPr>
          <a:xfrm>
            <a:off x="6324600" y="336191"/>
            <a:ext cx="2286000" cy="688213"/>
          </a:xfrm>
        </p:spPr>
        <p:txBody>
          <a:bodyPr>
            <a:normAutofit lnSpcReduction="10000"/>
          </a:bodyPr>
          <a:lstStyle/>
          <a:p>
            <a:pPr algn="r"/>
            <a:r>
              <a:rPr lang="en-US" altLang="en-US" dirty="0"/>
              <a:t>1910.305(b)(2)(i)</a:t>
            </a:r>
          </a:p>
          <a:p>
            <a:pPr algn="r"/>
            <a:r>
              <a:rPr lang="en-US" altLang="en-US" dirty="0"/>
              <a:t>1910.305(g)(2)(iii)</a:t>
            </a:r>
          </a:p>
          <a:p>
            <a:pPr algn="r"/>
            <a:endParaRPr lang="en-US" altLang="en-US" dirty="0"/>
          </a:p>
        </p:txBody>
      </p:sp>
    </p:spTree>
    <p:extLst>
      <p:ext uri="{BB962C8B-B14F-4D97-AF65-F5344CB8AC3E}">
        <p14:creationId xmlns:p14="http://schemas.microsoft.com/office/powerpoint/2010/main" val="435658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75B3-C1A3-A530-7DD5-A12FAE41F66D}"/>
              </a:ext>
            </a:extLst>
          </p:cNvPr>
          <p:cNvSpPr>
            <a:spLocks noGrp="1"/>
          </p:cNvSpPr>
          <p:nvPr>
            <p:ph type="title"/>
          </p:nvPr>
        </p:nvSpPr>
        <p:spPr/>
        <p:txBody>
          <a:bodyPr/>
          <a:lstStyle/>
          <a:p>
            <a:r>
              <a:rPr lang="en-US" altLang="en-US" dirty="0">
                <a:sym typeface="WP MathA"/>
              </a:rPr>
              <a:t>Hazard Recognition</a:t>
            </a:r>
            <a:endParaRPr lang="en-US" dirty="0"/>
          </a:p>
        </p:txBody>
      </p:sp>
      <p:pic>
        <p:nvPicPr>
          <p:cNvPr id="6" name="Content Placeholder 5" descr="A close-up of a car tire&#10;&#10;Description automatically generated with low confidence">
            <a:extLst>
              <a:ext uri="{FF2B5EF4-FFF2-40B4-BE49-F238E27FC236}">
                <a16:creationId xmlns:a16="http://schemas.microsoft.com/office/drawing/2014/main" id="{BD8E52CF-357D-00A2-96EE-81DFFCA7CD43}"/>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21000" contrast="-45000"/>
                    </a14:imgEffect>
                  </a14:imgLayer>
                </a14:imgProps>
              </a:ext>
              <a:ext uri="{28A0092B-C50C-407E-A947-70E740481C1C}">
                <a14:useLocalDpi xmlns:a14="http://schemas.microsoft.com/office/drawing/2010/main"/>
              </a:ext>
            </a:extLst>
          </a:blip>
          <a:stretch>
            <a:fillRect/>
          </a:stretch>
        </p:blipFill>
        <p:spPr>
          <a:xfrm>
            <a:off x="2209800" y="1825359"/>
            <a:ext cx="5147270" cy="4084445"/>
          </a:xfrm>
        </p:spPr>
      </p:pic>
      <p:cxnSp>
        <p:nvCxnSpPr>
          <p:cNvPr id="8" name="Straight Arrow Connector 7">
            <a:extLst>
              <a:ext uri="{FF2B5EF4-FFF2-40B4-BE49-F238E27FC236}">
                <a16:creationId xmlns:a16="http://schemas.microsoft.com/office/drawing/2014/main" id="{865EEF0E-B382-C4EF-B998-8D3096CA6F70}"/>
              </a:ext>
            </a:extLst>
          </p:cNvPr>
          <p:cNvCxnSpPr/>
          <p:nvPr/>
        </p:nvCxnSpPr>
        <p:spPr bwMode="auto">
          <a:xfrm flipH="1">
            <a:off x="4267200" y="4572000"/>
            <a:ext cx="1676400" cy="0"/>
          </a:xfrm>
          <a:prstGeom prst="straightConnector1">
            <a:avLst/>
          </a:prstGeom>
          <a:solidFill>
            <a:schemeClr val="accent1"/>
          </a:solidFill>
          <a:ln w="57150" cap="flat" cmpd="sng" algn="ctr">
            <a:solidFill>
              <a:schemeClr val="accent3"/>
            </a:solidFill>
            <a:prstDash val="solid"/>
            <a:round/>
            <a:headEnd type="none" w="sm" len="sm"/>
            <a:tailEnd type="triangle"/>
          </a:ln>
          <a:effectLst/>
        </p:spPr>
      </p:cxnSp>
      <p:sp>
        <p:nvSpPr>
          <p:cNvPr id="9" name="TextBox 8">
            <a:extLst>
              <a:ext uri="{FF2B5EF4-FFF2-40B4-BE49-F238E27FC236}">
                <a16:creationId xmlns:a16="http://schemas.microsoft.com/office/drawing/2014/main" id="{3166B025-85FC-B29D-ECC6-BEC260135A76}"/>
              </a:ext>
            </a:extLst>
          </p:cNvPr>
          <p:cNvSpPr txBox="1"/>
          <p:nvPr/>
        </p:nvSpPr>
        <p:spPr>
          <a:xfrm>
            <a:off x="2209800" y="5585752"/>
            <a:ext cx="5147270" cy="338554"/>
          </a:xfrm>
          <a:prstGeom prst="rect">
            <a:avLst/>
          </a:prstGeom>
          <a:solidFill>
            <a:schemeClr val="bg1">
              <a:lumMod val="95000"/>
            </a:schemeClr>
          </a:solidFill>
        </p:spPr>
        <p:txBody>
          <a:bodyPr wrap="square" rtlCol="0">
            <a:spAutoFit/>
          </a:bodyPr>
          <a:lstStyle/>
          <a:p>
            <a:pPr algn="ctr"/>
            <a:r>
              <a:rPr lang="en-US" sz="1600" b="1" u="none" dirty="0">
                <a:latin typeface="Avenir Next LT Pro" panose="020B0504020202020204" pitchFamily="34" charset="0"/>
              </a:rPr>
              <a:t>Unguarded Conveyor Pinch or Nip Point</a:t>
            </a:r>
          </a:p>
        </p:txBody>
      </p:sp>
      <p:sp>
        <p:nvSpPr>
          <p:cNvPr id="11" name="TextBox 10">
            <a:extLst>
              <a:ext uri="{FF2B5EF4-FFF2-40B4-BE49-F238E27FC236}">
                <a16:creationId xmlns:a16="http://schemas.microsoft.com/office/drawing/2014/main" id="{B08A7311-7271-5020-245E-040B841A2E9E}"/>
              </a:ext>
            </a:extLst>
          </p:cNvPr>
          <p:cNvSpPr txBox="1"/>
          <p:nvPr/>
        </p:nvSpPr>
        <p:spPr>
          <a:xfrm>
            <a:off x="457200" y="1202838"/>
            <a:ext cx="5334000" cy="523220"/>
          </a:xfrm>
          <a:prstGeom prst="rect">
            <a:avLst/>
          </a:prstGeom>
          <a:noFill/>
        </p:spPr>
        <p:txBody>
          <a:bodyPr wrap="square">
            <a:spAutoFit/>
          </a:bodyPr>
          <a:lstStyle/>
          <a:p>
            <a:pPr marL="457200" indent="-457200">
              <a:buClr>
                <a:srgbClr val="C00000"/>
              </a:buClr>
              <a:buFont typeface="Arial" panose="020B0604020202020204" pitchFamily="34" charset="0"/>
              <a:buChar char="•"/>
            </a:pPr>
            <a:r>
              <a:rPr lang="en-US" altLang="en-US" sz="2800" u="none" dirty="0">
                <a:latin typeface="Avenir Next LT Pro" panose="020B0504020202020204" pitchFamily="34" charset="0"/>
                <a:cs typeface="Arial" panose="020B0604020202020204" pitchFamily="34" charset="0"/>
              </a:rPr>
              <a:t>Caught-in between hazards</a:t>
            </a:r>
          </a:p>
        </p:txBody>
      </p:sp>
      <p:sp>
        <p:nvSpPr>
          <p:cNvPr id="4" name="Content Placeholder 6">
            <a:extLst>
              <a:ext uri="{FF2B5EF4-FFF2-40B4-BE49-F238E27FC236}">
                <a16:creationId xmlns:a16="http://schemas.microsoft.com/office/drawing/2014/main" id="{8C3B02C3-6E9F-F260-B098-C0F4EAFCA7F0}"/>
              </a:ext>
            </a:extLst>
          </p:cNvPr>
          <p:cNvSpPr>
            <a:spLocks noGrp="1" noChangeArrowheads="1"/>
          </p:cNvSpPr>
          <p:nvPr>
            <p:ph sz="quarter" idx="10"/>
          </p:nvPr>
        </p:nvSpPr>
        <p:spPr>
          <a:xfrm>
            <a:off x="6413157" y="609600"/>
            <a:ext cx="2197443" cy="338596"/>
          </a:xfrm>
        </p:spPr>
        <p:txBody>
          <a:bodyPr>
            <a:normAutofit fontScale="92500" lnSpcReduction="10000"/>
          </a:bodyPr>
          <a:lstStyle/>
          <a:p>
            <a:pPr algn="r"/>
            <a:r>
              <a:rPr lang="en-US" altLang="en-US" dirty="0"/>
              <a:t>1910.212(a)(1)</a:t>
            </a:r>
          </a:p>
          <a:p>
            <a:pPr algn="r"/>
            <a:endParaRPr lang="en-US" altLang="en-US" dirty="0"/>
          </a:p>
        </p:txBody>
      </p:sp>
      <p:sp>
        <p:nvSpPr>
          <p:cNvPr id="5" name="TextBox 4">
            <a:extLst>
              <a:ext uri="{FF2B5EF4-FFF2-40B4-BE49-F238E27FC236}">
                <a16:creationId xmlns:a16="http://schemas.microsoft.com/office/drawing/2014/main" id="{96D87FF3-C439-8F80-A63E-68FAD2B1167F}"/>
              </a:ext>
            </a:extLst>
          </p:cNvPr>
          <p:cNvSpPr txBox="1"/>
          <p:nvPr/>
        </p:nvSpPr>
        <p:spPr bwMode="auto">
          <a:xfrm>
            <a:off x="6164690" y="1871326"/>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Tree>
    <p:extLst>
      <p:ext uri="{BB962C8B-B14F-4D97-AF65-F5344CB8AC3E}">
        <p14:creationId xmlns:p14="http://schemas.microsoft.com/office/powerpoint/2010/main" val="28007091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3"/>
          <p:cNvSpPr>
            <a:spLocks noGrp="1" noChangeArrowheads="1"/>
          </p:cNvSpPr>
          <p:nvPr>
            <p:ph type="body" sz="half" idx="1"/>
          </p:nvPr>
        </p:nvSpPr>
        <p:spPr>
          <a:xfrm>
            <a:off x="561975" y="1348352"/>
            <a:ext cx="8277225" cy="4671447"/>
          </a:xfrm>
        </p:spPr>
        <p:txBody>
          <a:bodyPr/>
          <a:lstStyle/>
          <a:p>
            <a:pPr marL="346075" indent="-346075"/>
            <a:r>
              <a:rPr lang="en-US" altLang="en-US" sz="2600" dirty="0"/>
              <a:t>Caught-in between hazards: Gears, pulleys, belts must be guarded by complete enclosures or standard guard.</a:t>
            </a:r>
          </a:p>
          <a:p>
            <a:pPr marL="0" indent="0">
              <a:buNone/>
            </a:pPr>
            <a:endParaRPr lang="en-US" altLang="en-US" sz="1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2209800"/>
            <a:ext cx="46482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Group 15">
            <a:extLst>
              <a:ext uri="{FF2B5EF4-FFF2-40B4-BE49-F238E27FC236}">
                <a16:creationId xmlns:a16="http://schemas.microsoft.com/office/drawing/2014/main" id="{C365F04D-B3B8-4866-932D-61B73651C424}"/>
              </a:ext>
            </a:extLst>
          </p:cNvPr>
          <p:cNvGrpSpPr/>
          <p:nvPr/>
        </p:nvGrpSpPr>
        <p:grpSpPr>
          <a:xfrm>
            <a:off x="914400" y="2971800"/>
            <a:ext cx="5562600" cy="2280047"/>
            <a:chOff x="914400" y="2971800"/>
            <a:chExt cx="5562600" cy="2280047"/>
          </a:xfrm>
        </p:grpSpPr>
        <p:sp>
          <p:nvSpPr>
            <p:cNvPr id="10" name="TextBox 9"/>
            <p:cNvSpPr txBox="1"/>
            <p:nvPr/>
          </p:nvSpPr>
          <p:spPr>
            <a:xfrm>
              <a:off x="914400" y="4543961"/>
              <a:ext cx="2971800" cy="707886"/>
            </a:xfrm>
            <a:prstGeom prst="rect">
              <a:avLst/>
            </a:prstGeom>
            <a:noFill/>
          </p:spPr>
          <p:txBody>
            <a:bodyPr wrap="square" rtlCol="0">
              <a:spAutoFit/>
            </a:bodyPr>
            <a:lstStyle/>
            <a:p>
              <a:r>
                <a:rPr lang="en-US" sz="2000" u="none" dirty="0">
                  <a:latin typeface="Avenir Next LT Pro" panose="020B0504020202020204" pitchFamily="34" charset="0"/>
                  <a:cs typeface="Rod" panose="02030509050101010101" pitchFamily="49" charset="-79"/>
                </a:rPr>
                <a:t>This does not comply</a:t>
              </a:r>
            </a:p>
            <a:p>
              <a:r>
                <a:rPr lang="en-US" sz="2000" u="none" dirty="0">
                  <a:latin typeface="Avenir Next LT Pro" panose="020B0504020202020204" pitchFamily="34" charset="0"/>
                  <a:cs typeface="Rod" panose="02030509050101010101" pitchFamily="49" charset="-79"/>
                </a:rPr>
                <a:t>with the requirement.</a:t>
              </a:r>
            </a:p>
          </p:txBody>
        </p:sp>
        <p:sp>
          <p:nvSpPr>
            <p:cNvPr id="11" name="Line 6"/>
            <p:cNvSpPr>
              <a:spLocks noChangeShapeType="1"/>
            </p:cNvSpPr>
            <p:nvPr/>
          </p:nvSpPr>
          <p:spPr bwMode="auto">
            <a:xfrm flipV="1">
              <a:off x="2667000" y="3264434"/>
              <a:ext cx="1447800" cy="1231365"/>
            </a:xfrm>
            <a:prstGeom prst="line">
              <a:avLst/>
            </a:prstGeom>
            <a:ln>
              <a:headEnd/>
              <a:tailEnd type="triangle" w="med" len="med"/>
            </a:ln>
            <a:extLst>
              <a:ext uri="{909E8E84-426E-40DD-AFC4-6F175D3DCCD1}">
                <a14:hiddenFill xmlns:a14="http://schemas.microsoft.com/office/drawing/2010/main">
                  <a:noFill/>
                </a14:hiddenFill>
              </a:ext>
            </a:extLst>
          </p:spPr>
          <p:style>
            <a:lnRef idx="3">
              <a:schemeClr val="accent2"/>
            </a:lnRef>
            <a:fillRef idx="0">
              <a:schemeClr val="accent2"/>
            </a:fillRef>
            <a:effectRef idx="2">
              <a:schemeClr val="accent2"/>
            </a:effectRef>
            <a:fontRef idx="minor">
              <a:schemeClr val="tx1"/>
            </a:fontRef>
          </p:style>
          <p:txBody>
            <a:bodyPr wrap="none"/>
            <a:lstStyle/>
            <a:p>
              <a:endParaRPr lang="en-US" dirty="0">
                <a:latin typeface="Avenir Next LT Pro" panose="020B0504020202020204" pitchFamily="34" charset="0"/>
              </a:endParaRPr>
            </a:p>
          </p:txBody>
        </p:sp>
        <p:cxnSp>
          <p:nvCxnSpPr>
            <p:cNvPr id="13" name="Straight Arrow Connector 12">
              <a:extLst>
                <a:ext uri="{FF2B5EF4-FFF2-40B4-BE49-F238E27FC236}">
                  <a16:creationId xmlns:a16="http://schemas.microsoft.com/office/drawing/2014/main" id="{95EFA0A0-577F-409D-B255-E0F405ACE3FF}"/>
                </a:ext>
              </a:extLst>
            </p:cNvPr>
            <p:cNvCxnSpPr>
              <a:stCxn id="11" idx="0"/>
            </p:cNvCxnSpPr>
            <p:nvPr/>
          </p:nvCxnSpPr>
          <p:spPr bwMode="auto">
            <a:xfrm flipV="1">
              <a:off x="2667000" y="2971800"/>
              <a:ext cx="3810000" cy="1523999"/>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50F89D13-A6DB-4091-BC2A-C8B449F2A1AD}"/>
                </a:ext>
              </a:extLst>
            </p:cNvPr>
            <p:cNvCxnSpPr/>
            <p:nvPr/>
          </p:nvCxnSpPr>
          <p:spPr bwMode="auto">
            <a:xfrm flipV="1">
              <a:off x="2667000" y="4038600"/>
              <a:ext cx="3276600" cy="457199"/>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grpSp>
      <p:sp>
        <p:nvSpPr>
          <p:cNvPr id="12" name="Title 1">
            <a:extLst>
              <a:ext uri="{FF2B5EF4-FFF2-40B4-BE49-F238E27FC236}">
                <a16:creationId xmlns:a16="http://schemas.microsoft.com/office/drawing/2014/main" id="{73983A56-4CA9-49CC-8A5C-6AFA334D63A1}"/>
              </a:ext>
            </a:extLst>
          </p:cNvPr>
          <p:cNvSpPr>
            <a:spLocks noGrp="1" noChangeArrowheads="1"/>
          </p:cNvSpPr>
          <p:nvPr>
            <p:ph type="title"/>
          </p:nvPr>
        </p:nvSpPr>
        <p:spPr>
          <a:xfrm>
            <a:off x="609600" y="457200"/>
            <a:ext cx="7924800" cy="549275"/>
          </a:xfrm>
        </p:spPr>
        <p:txBody>
          <a:bodyPr/>
          <a:lstStyle/>
          <a:p>
            <a:r>
              <a:rPr lang="en-US" altLang="en-US" dirty="0">
                <a:sym typeface="WP MathA"/>
              </a:rPr>
              <a:t>Hazard Recognition</a:t>
            </a:r>
            <a:endParaRPr lang="en-US" altLang="en-US" sz="1800" dirty="0"/>
          </a:p>
        </p:txBody>
      </p:sp>
      <p:sp>
        <p:nvSpPr>
          <p:cNvPr id="7" name="TextBox 6">
            <a:extLst>
              <a:ext uri="{FF2B5EF4-FFF2-40B4-BE49-F238E27FC236}">
                <a16:creationId xmlns:a16="http://schemas.microsoft.com/office/drawing/2014/main" id="{73715D37-F311-9FE7-8AB7-D174324DA752}"/>
              </a:ext>
            </a:extLst>
          </p:cNvPr>
          <p:cNvSpPr txBox="1"/>
          <p:nvPr/>
        </p:nvSpPr>
        <p:spPr>
          <a:xfrm>
            <a:off x="3962400"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rPr>
              <a:t>1910.219</a:t>
            </a:r>
          </a:p>
        </p:txBody>
      </p:sp>
    </p:spTree>
    <p:extLst>
      <p:ext uri="{BB962C8B-B14F-4D97-AF65-F5344CB8AC3E}">
        <p14:creationId xmlns:p14="http://schemas.microsoft.com/office/powerpoint/2010/main" val="3389468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E42EF46-6336-4C88-94A7-635BC0738928}"/>
              </a:ext>
            </a:extLst>
          </p:cNvPr>
          <p:cNvSpPr>
            <a:spLocks noGrp="1" noChangeArrowheads="1"/>
          </p:cNvSpPr>
          <p:nvPr>
            <p:ph type="title"/>
          </p:nvPr>
        </p:nvSpPr>
        <p:spPr/>
        <p:txBody>
          <a:bodyPr/>
          <a:lstStyle/>
          <a:p>
            <a:r>
              <a:rPr lang="en-US" altLang="en-US" dirty="0"/>
              <a:t>Objectives</a:t>
            </a:r>
          </a:p>
        </p:txBody>
      </p:sp>
      <p:sp>
        <p:nvSpPr>
          <p:cNvPr id="7171" name="Rectangle 3">
            <a:extLst>
              <a:ext uri="{FF2B5EF4-FFF2-40B4-BE49-F238E27FC236}">
                <a16:creationId xmlns:a16="http://schemas.microsoft.com/office/drawing/2014/main" id="{9495FA3D-9121-4B3D-8912-358A2D27E41C}"/>
              </a:ext>
            </a:extLst>
          </p:cNvPr>
          <p:cNvSpPr>
            <a:spLocks noGrp="1" noChangeArrowheads="1"/>
          </p:cNvSpPr>
          <p:nvPr>
            <p:ph idx="1"/>
          </p:nvPr>
        </p:nvSpPr>
        <p:spPr>
          <a:xfrm>
            <a:off x="533400" y="1301858"/>
            <a:ext cx="8305800" cy="1746142"/>
          </a:xfrm>
        </p:spPr>
        <p:txBody>
          <a:bodyPr/>
          <a:lstStyle/>
          <a:p>
            <a:r>
              <a:rPr lang="en-US" altLang="en-US" sz="2800" dirty="0"/>
              <a:t>In this course, we will discuss the </a:t>
            </a:r>
            <a:r>
              <a:rPr lang="en-US" altLang="en-US" sz="2800" b="1" dirty="0"/>
              <a:t>Top Ten</a:t>
            </a:r>
            <a:r>
              <a:rPr lang="en-US" altLang="en-US" sz="2800" dirty="0"/>
              <a:t> cited serious violations in General Industry for federal fiscal year (FFY) 2023.</a:t>
            </a:r>
          </a:p>
          <a:p>
            <a:endParaRPr lang="en-US" altLang="en-US" sz="800" dirty="0"/>
          </a:p>
        </p:txBody>
      </p:sp>
      <p:sp>
        <p:nvSpPr>
          <p:cNvPr id="2" name="Rectangle 1">
            <a:extLst>
              <a:ext uri="{FF2B5EF4-FFF2-40B4-BE49-F238E27FC236}">
                <a16:creationId xmlns:a16="http://schemas.microsoft.com/office/drawing/2014/main" id="{DA458421-788D-4AAB-8F2C-23F537D60AB3}"/>
              </a:ext>
            </a:extLst>
          </p:cNvPr>
          <p:cNvSpPr/>
          <p:nvPr/>
        </p:nvSpPr>
        <p:spPr>
          <a:xfrm>
            <a:off x="926737" y="2845226"/>
            <a:ext cx="7701280" cy="830997"/>
          </a:xfrm>
          <a:prstGeom prst="rect">
            <a:avLst/>
          </a:prstGeom>
        </p:spPr>
        <p:txBody>
          <a:bodyPr wrap="square">
            <a:spAutoFit/>
          </a:bodyPr>
          <a:lstStyle/>
          <a:p>
            <a:pPr marL="233363" indent="-233363"/>
            <a:r>
              <a:rPr lang="en-US" altLang="en-US" sz="2400" u="none" dirty="0">
                <a:latin typeface="Avenir Next LT Pro" panose="020B0504020202020204" pitchFamily="34" charset="0"/>
              </a:rPr>
              <a:t> - The Top Ten list includes data about citations issued</a:t>
            </a:r>
            <a:r>
              <a:rPr lang="en-US" altLang="en-US" sz="2000" b="1" u="none" dirty="0">
                <a:latin typeface="Avenir Next LT Pro" panose="020B0504020202020204" pitchFamily="34" charset="0"/>
              </a:rPr>
              <a:t> </a:t>
            </a:r>
            <a:r>
              <a:rPr lang="en-US" altLang="en-US" sz="2400" u="none" dirty="0">
                <a:latin typeface="Avenir Next LT Pro" panose="020B0504020202020204" pitchFamily="34" charset="0"/>
              </a:rPr>
              <a:t>10/01/22 through 9/30/23 in North Carolina.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ceiling, roof">
            <a:extLst>
              <a:ext uri="{FF2B5EF4-FFF2-40B4-BE49-F238E27FC236}">
                <a16:creationId xmlns:a16="http://schemas.microsoft.com/office/drawing/2014/main" id="{71DF3B09-BD24-545B-5967-A7D02D6BD860}"/>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tretch>
            <a:fillRect/>
          </a:stretch>
        </p:blipFill>
        <p:spPr>
          <a:xfrm>
            <a:off x="1771650" y="1998950"/>
            <a:ext cx="5600700" cy="3733800"/>
          </a:xfrm>
        </p:spPr>
      </p:pic>
      <p:sp>
        <p:nvSpPr>
          <p:cNvPr id="3" name="Title 2">
            <a:extLst>
              <a:ext uri="{FF2B5EF4-FFF2-40B4-BE49-F238E27FC236}">
                <a16:creationId xmlns:a16="http://schemas.microsoft.com/office/drawing/2014/main" id="{5A7E6E86-F956-8036-F5B3-ED9226BFF30C}"/>
              </a:ext>
            </a:extLst>
          </p:cNvPr>
          <p:cNvSpPr>
            <a:spLocks noGrp="1"/>
          </p:cNvSpPr>
          <p:nvPr>
            <p:ph type="title"/>
          </p:nvPr>
        </p:nvSpPr>
        <p:spPr/>
        <p:txBody>
          <a:bodyPr/>
          <a:lstStyle/>
          <a:p>
            <a:r>
              <a:rPr lang="en-US" altLang="en-US" dirty="0">
                <a:sym typeface="WP MathA"/>
              </a:rPr>
              <a:t>Hazard Recognition</a:t>
            </a:r>
            <a:endParaRPr lang="en-US" dirty="0"/>
          </a:p>
        </p:txBody>
      </p:sp>
      <p:sp>
        <p:nvSpPr>
          <p:cNvPr id="4" name="TextBox 3">
            <a:extLst>
              <a:ext uri="{FF2B5EF4-FFF2-40B4-BE49-F238E27FC236}">
                <a16:creationId xmlns:a16="http://schemas.microsoft.com/office/drawing/2014/main" id="{4DFE8C01-201C-00A2-5E3C-FB30D66427F0}"/>
              </a:ext>
            </a:extLst>
          </p:cNvPr>
          <p:cNvSpPr txBox="1"/>
          <p:nvPr/>
        </p:nvSpPr>
        <p:spPr>
          <a:xfrm>
            <a:off x="533400" y="1167825"/>
            <a:ext cx="4572000" cy="584775"/>
          </a:xfrm>
          <a:prstGeom prst="rect">
            <a:avLst/>
          </a:prstGeom>
          <a:noFill/>
        </p:spPr>
        <p:txBody>
          <a:bodyPr wrap="square">
            <a:spAutoFit/>
          </a:bodyPr>
          <a:lstStyle/>
          <a:p>
            <a:pPr marL="457200" indent="-457200">
              <a:buClr>
                <a:srgbClr val="C00000"/>
              </a:buClr>
              <a:buFont typeface="Arial" panose="020B0604020202020204" pitchFamily="34" charset="0"/>
              <a:buChar char="•"/>
            </a:pPr>
            <a:r>
              <a:rPr lang="en-US" altLang="en-US" sz="3200" u="none" dirty="0">
                <a:latin typeface="Avenir Next LT Pro" panose="020B0504020202020204" pitchFamily="34" charset="0"/>
                <a:cs typeface="Arial" panose="020B0604020202020204" pitchFamily="34" charset="0"/>
              </a:rPr>
              <a:t>Fall hazards</a:t>
            </a:r>
          </a:p>
        </p:txBody>
      </p:sp>
      <p:sp>
        <p:nvSpPr>
          <p:cNvPr id="2" name="TextBox 1">
            <a:extLst>
              <a:ext uri="{FF2B5EF4-FFF2-40B4-BE49-F238E27FC236}">
                <a16:creationId xmlns:a16="http://schemas.microsoft.com/office/drawing/2014/main" id="{97F7C2E7-1565-2064-65CC-8AECD6C52659}"/>
              </a:ext>
            </a:extLst>
          </p:cNvPr>
          <p:cNvSpPr txBox="1"/>
          <p:nvPr/>
        </p:nvSpPr>
        <p:spPr bwMode="auto">
          <a:xfrm>
            <a:off x="1776549" y="5517306"/>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6" name="TextBox 5">
            <a:extLst>
              <a:ext uri="{FF2B5EF4-FFF2-40B4-BE49-F238E27FC236}">
                <a16:creationId xmlns:a16="http://schemas.microsoft.com/office/drawing/2014/main" id="{C44C880D-6A57-873C-DD87-39D0609F3D68}"/>
              </a:ext>
            </a:extLst>
          </p:cNvPr>
          <p:cNvSpPr txBox="1"/>
          <p:nvPr/>
        </p:nvSpPr>
        <p:spPr>
          <a:xfrm>
            <a:off x="4043082"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rPr>
              <a:t>1910.28(b)(1)(i)</a:t>
            </a:r>
          </a:p>
        </p:txBody>
      </p:sp>
    </p:spTree>
    <p:extLst>
      <p:ext uri="{BB962C8B-B14F-4D97-AF65-F5344CB8AC3E}">
        <p14:creationId xmlns:p14="http://schemas.microsoft.com/office/powerpoint/2010/main" val="219540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4CC133-1A3F-619F-2701-16BB21768557}"/>
              </a:ext>
            </a:extLst>
          </p:cNvPr>
          <p:cNvPicPr>
            <a:picLocks noChangeAspect="1"/>
          </p:cNvPicPr>
          <p:nvPr/>
        </p:nvPicPr>
        <p:blipFill>
          <a:blip r:embed="rId3"/>
          <a:stretch>
            <a:fillRect/>
          </a:stretch>
        </p:blipFill>
        <p:spPr>
          <a:xfrm>
            <a:off x="1981200" y="1911675"/>
            <a:ext cx="5388023" cy="4023448"/>
          </a:xfrm>
          <a:prstGeom prst="rect">
            <a:avLst/>
          </a:prstGeom>
        </p:spPr>
      </p:pic>
      <p:sp>
        <p:nvSpPr>
          <p:cNvPr id="3" name="Title 2">
            <a:extLst>
              <a:ext uri="{FF2B5EF4-FFF2-40B4-BE49-F238E27FC236}">
                <a16:creationId xmlns:a16="http://schemas.microsoft.com/office/drawing/2014/main" id="{5A7E6E86-F956-8036-F5B3-ED9226BFF30C}"/>
              </a:ext>
            </a:extLst>
          </p:cNvPr>
          <p:cNvSpPr>
            <a:spLocks noGrp="1"/>
          </p:cNvSpPr>
          <p:nvPr>
            <p:ph type="title"/>
          </p:nvPr>
        </p:nvSpPr>
        <p:spPr/>
        <p:txBody>
          <a:bodyPr/>
          <a:lstStyle/>
          <a:p>
            <a:r>
              <a:rPr lang="en-US" altLang="en-US" dirty="0">
                <a:sym typeface="WP MathA"/>
              </a:rPr>
              <a:t>Hazard Recognition</a:t>
            </a:r>
            <a:endParaRPr lang="en-US" dirty="0"/>
          </a:p>
        </p:txBody>
      </p:sp>
      <p:sp>
        <p:nvSpPr>
          <p:cNvPr id="4" name="TextBox 3">
            <a:extLst>
              <a:ext uri="{FF2B5EF4-FFF2-40B4-BE49-F238E27FC236}">
                <a16:creationId xmlns:a16="http://schemas.microsoft.com/office/drawing/2014/main" id="{4DFE8C01-201C-00A2-5E3C-FB30D66427F0}"/>
              </a:ext>
            </a:extLst>
          </p:cNvPr>
          <p:cNvSpPr txBox="1"/>
          <p:nvPr/>
        </p:nvSpPr>
        <p:spPr>
          <a:xfrm>
            <a:off x="533400" y="1167825"/>
            <a:ext cx="4572000" cy="584775"/>
          </a:xfrm>
          <a:prstGeom prst="rect">
            <a:avLst/>
          </a:prstGeom>
          <a:noFill/>
        </p:spPr>
        <p:txBody>
          <a:bodyPr wrap="square">
            <a:spAutoFit/>
          </a:bodyPr>
          <a:lstStyle/>
          <a:p>
            <a:pPr marL="457200" indent="-457200">
              <a:buClr>
                <a:srgbClr val="C00000"/>
              </a:buClr>
              <a:buFont typeface="Arial" panose="020B0604020202020204" pitchFamily="34" charset="0"/>
              <a:buChar char="•"/>
            </a:pPr>
            <a:r>
              <a:rPr lang="en-US" altLang="en-US" sz="3200" u="none" dirty="0">
                <a:latin typeface="Avenir Next LT Pro" panose="020B0504020202020204" pitchFamily="34" charset="0"/>
                <a:cs typeface="Arial" panose="020B0604020202020204" pitchFamily="34" charset="0"/>
              </a:rPr>
              <a:t>Fall hazards</a:t>
            </a:r>
          </a:p>
        </p:txBody>
      </p:sp>
      <p:sp>
        <p:nvSpPr>
          <p:cNvPr id="8" name="Oval 7">
            <a:extLst>
              <a:ext uri="{FF2B5EF4-FFF2-40B4-BE49-F238E27FC236}">
                <a16:creationId xmlns:a16="http://schemas.microsoft.com/office/drawing/2014/main" id="{0E8E50FD-4191-16C1-DBA1-A08E845C16DB}"/>
              </a:ext>
            </a:extLst>
          </p:cNvPr>
          <p:cNvSpPr/>
          <p:nvPr/>
        </p:nvSpPr>
        <p:spPr bwMode="auto">
          <a:xfrm>
            <a:off x="2896590" y="3048000"/>
            <a:ext cx="3049587" cy="1143000"/>
          </a:xfrm>
          <a:prstGeom prst="ellipse">
            <a:avLst/>
          </a:prstGeom>
          <a:noFill/>
          <a:ln w="571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2" name="TextBox 1">
            <a:extLst>
              <a:ext uri="{FF2B5EF4-FFF2-40B4-BE49-F238E27FC236}">
                <a16:creationId xmlns:a16="http://schemas.microsoft.com/office/drawing/2014/main" id="{A92F5D3C-B399-2E61-70DD-EB2847A15598}"/>
              </a:ext>
            </a:extLst>
          </p:cNvPr>
          <p:cNvSpPr txBox="1"/>
          <p:nvPr/>
        </p:nvSpPr>
        <p:spPr bwMode="auto">
          <a:xfrm>
            <a:off x="2166654" y="5670841"/>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5" name="TextBox 4">
            <a:extLst>
              <a:ext uri="{FF2B5EF4-FFF2-40B4-BE49-F238E27FC236}">
                <a16:creationId xmlns:a16="http://schemas.microsoft.com/office/drawing/2014/main" id="{C5964C6D-42A8-73C3-CDE2-906F81863F6D}"/>
              </a:ext>
            </a:extLst>
          </p:cNvPr>
          <p:cNvSpPr txBox="1"/>
          <p:nvPr/>
        </p:nvSpPr>
        <p:spPr>
          <a:xfrm>
            <a:off x="4043082" y="632062"/>
            <a:ext cx="4572000" cy="400110"/>
          </a:xfrm>
          <a:prstGeom prst="rect">
            <a:avLst/>
          </a:prstGeom>
          <a:noFill/>
        </p:spPr>
        <p:txBody>
          <a:bodyPr wrap="square">
            <a:spAutoFit/>
          </a:bodyPr>
          <a:lstStyle/>
          <a:p>
            <a:pPr marL="342900" marR="0" lvl="0" indent="-342900" algn="r" defTabSz="914400" rtl="0" eaLnBrk="0" fontAlgn="base" latinLnBrk="0" hangingPunct="0">
              <a:lnSpc>
                <a:spcPct val="100000"/>
              </a:lnSpc>
              <a:spcBef>
                <a:spcPct val="0"/>
              </a:spcBef>
              <a:spcAft>
                <a:spcPct val="0"/>
              </a:spcAft>
              <a:buClr>
                <a:srgbClr val="910046"/>
              </a:buClr>
              <a:buSzPct val="84000"/>
              <a:buFont typeface="Wingdings" panose="05000000000000000000" pitchFamily="2" charset="2"/>
              <a:buNone/>
              <a:tabLst/>
              <a:defRPr/>
            </a:pPr>
            <a:r>
              <a:rPr kumimoji="0" lang="en-US" altLang="en-US" sz="20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rPr>
              <a:t>1910.28</a:t>
            </a:r>
          </a:p>
        </p:txBody>
      </p:sp>
    </p:spTree>
    <p:extLst>
      <p:ext uri="{BB962C8B-B14F-4D97-AF65-F5344CB8AC3E}">
        <p14:creationId xmlns:p14="http://schemas.microsoft.com/office/powerpoint/2010/main" val="825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CA3F-6590-505F-2C4D-EF3C81D3E757}"/>
              </a:ext>
            </a:extLst>
          </p:cNvPr>
          <p:cNvSpPr>
            <a:spLocks noGrp="1"/>
          </p:cNvSpPr>
          <p:nvPr>
            <p:ph type="title"/>
          </p:nvPr>
        </p:nvSpPr>
        <p:spPr/>
        <p:txBody>
          <a:bodyPr/>
          <a:lstStyle/>
          <a:p>
            <a:r>
              <a:rPr lang="en-US" altLang="en-US" dirty="0">
                <a:sym typeface="WP MathA"/>
              </a:rPr>
              <a:t>Hazard Recognition</a:t>
            </a:r>
            <a:endParaRPr lang="en-US" dirty="0"/>
          </a:p>
        </p:txBody>
      </p:sp>
      <p:sp>
        <p:nvSpPr>
          <p:cNvPr id="3" name="Content Placeholder 2">
            <a:extLst>
              <a:ext uri="{FF2B5EF4-FFF2-40B4-BE49-F238E27FC236}">
                <a16:creationId xmlns:a16="http://schemas.microsoft.com/office/drawing/2014/main" id="{82C47279-0B16-D2C9-B831-BA5881034076}"/>
              </a:ext>
            </a:extLst>
          </p:cNvPr>
          <p:cNvSpPr>
            <a:spLocks noGrp="1"/>
          </p:cNvSpPr>
          <p:nvPr>
            <p:ph idx="1"/>
          </p:nvPr>
        </p:nvSpPr>
        <p:spPr>
          <a:xfrm>
            <a:off x="533400" y="1295400"/>
            <a:ext cx="8001000" cy="4572000"/>
          </a:xfrm>
        </p:spPr>
        <p:txBody>
          <a:bodyPr/>
          <a:lstStyle/>
          <a:p>
            <a:r>
              <a:rPr lang="en-US" altLang="en-US" sz="2800" dirty="0"/>
              <a:t>Hazard communication – Chemical labeling</a:t>
            </a:r>
          </a:p>
          <a:p>
            <a:endParaRPr lang="en-US" altLang="en-US" sz="700" dirty="0"/>
          </a:p>
          <a:p>
            <a:pPr marL="0" indent="0">
              <a:buNone/>
            </a:pPr>
            <a:endParaRPr lang="en-US" dirty="0"/>
          </a:p>
        </p:txBody>
      </p:sp>
      <p:sp>
        <p:nvSpPr>
          <p:cNvPr id="4" name="TextBox 3">
            <a:extLst>
              <a:ext uri="{FF2B5EF4-FFF2-40B4-BE49-F238E27FC236}">
                <a16:creationId xmlns:a16="http://schemas.microsoft.com/office/drawing/2014/main" id="{47A3A0D7-6B57-AE2A-D985-4467F097AB73}"/>
              </a:ext>
            </a:extLst>
          </p:cNvPr>
          <p:cNvSpPr txBox="1"/>
          <p:nvPr/>
        </p:nvSpPr>
        <p:spPr bwMode="auto">
          <a:xfrm>
            <a:off x="1832758" y="5728156"/>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pic>
        <p:nvPicPr>
          <p:cNvPr id="7" name="Picture 6">
            <a:extLst>
              <a:ext uri="{FF2B5EF4-FFF2-40B4-BE49-F238E27FC236}">
                <a16:creationId xmlns:a16="http://schemas.microsoft.com/office/drawing/2014/main" id="{C3B41A37-A24C-AA92-9888-4554BE09C1C6}"/>
              </a:ext>
            </a:extLst>
          </p:cNvPr>
          <p:cNvPicPr>
            <a:picLocks noChangeAspect="1"/>
          </p:cNvPicPr>
          <p:nvPr/>
        </p:nvPicPr>
        <p:blipFill rotWithShape="1">
          <a:blip r:embed="rId3"/>
          <a:srcRect l="30184" t="3184" r="10956" b="12406"/>
          <a:stretch/>
        </p:blipFill>
        <p:spPr>
          <a:xfrm>
            <a:off x="787332" y="1866900"/>
            <a:ext cx="3396343" cy="36576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CEBF8D9-71BB-0ACE-42F5-D33AA92A280E}"/>
              </a:ext>
            </a:extLst>
          </p:cNvPr>
          <p:cNvPicPr>
            <a:picLocks noChangeAspect="1"/>
          </p:cNvPicPr>
          <p:nvPr/>
        </p:nvPicPr>
        <p:blipFill rotWithShape="1">
          <a:blip r:embed="rId4"/>
          <a:srcRect l="21721" t="15242" r="15211" b="22455"/>
          <a:stretch/>
        </p:blipFill>
        <p:spPr>
          <a:xfrm>
            <a:off x="4572000" y="2247900"/>
            <a:ext cx="3923071" cy="2895600"/>
          </a:xfrm>
          <a:prstGeom prst="rect">
            <a:avLst/>
          </a:prstGeom>
          <a:ln>
            <a:noFill/>
          </a:ln>
          <a:effectLst>
            <a:outerShdw blurRad="292100" dist="139700" dir="2700000" algn="tl" rotWithShape="0">
              <a:srgbClr val="333333">
                <a:alpha val="65000"/>
              </a:srgbClr>
            </a:outerShdw>
          </a:effectLst>
        </p:spPr>
      </p:pic>
      <p:sp>
        <p:nvSpPr>
          <p:cNvPr id="12" name="Content Placeholder 11">
            <a:extLst>
              <a:ext uri="{FF2B5EF4-FFF2-40B4-BE49-F238E27FC236}">
                <a16:creationId xmlns:a16="http://schemas.microsoft.com/office/drawing/2014/main" id="{87D60230-9BB7-2CCE-AB54-3CD303101A89}"/>
              </a:ext>
            </a:extLst>
          </p:cNvPr>
          <p:cNvSpPr>
            <a:spLocks noGrp="1"/>
          </p:cNvSpPr>
          <p:nvPr>
            <p:ph sz="quarter" idx="10"/>
          </p:nvPr>
        </p:nvSpPr>
        <p:spPr>
          <a:xfrm>
            <a:off x="6096000" y="609600"/>
            <a:ext cx="2438400" cy="457200"/>
          </a:xfrm>
        </p:spPr>
        <p:txBody>
          <a:bodyPr/>
          <a:lstStyle/>
          <a:p>
            <a:r>
              <a:rPr lang="en-US" sz="2000" dirty="0"/>
              <a:t>1910.1200(f)(6)(ii)</a:t>
            </a:r>
          </a:p>
        </p:txBody>
      </p:sp>
      <p:sp>
        <p:nvSpPr>
          <p:cNvPr id="13" name="TextBox 12">
            <a:extLst>
              <a:ext uri="{FF2B5EF4-FFF2-40B4-BE49-F238E27FC236}">
                <a16:creationId xmlns:a16="http://schemas.microsoft.com/office/drawing/2014/main" id="{72AC2748-A0CA-10A6-9F87-6D73C97691B7}"/>
              </a:ext>
            </a:extLst>
          </p:cNvPr>
          <p:cNvSpPr txBox="1"/>
          <p:nvPr/>
        </p:nvSpPr>
        <p:spPr bwMode="auto">
          <a:xfrm>
            <a:off x="787332" y="5347156"/>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14" name="TextBox 13">
            <a:extLst>
              <a:ext uri="{FF2B5EF4-FFF2-40B4-BE49-F238E27FC236}">
                <a16:creationId xmlns:a16="http://schemas.microsoft.com/office/drawing/2014/main" id="{4B7E456D-CD03-BB33-91D8-D4D546E0BCEA}"/>
              </a:ext>
            </a:extLst>
          </p:cNvPr>
          <p:cNvSpPr txBox="1"/>
          <p:nvPr/>
        </p:nvSpPr>
        <p:spPr bwMode="auto">
          <a:xfrm>
            <a:off x="7285055" y="4924167"/>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Tree>
    <p:extLst>
      <p:ext uri="{BB962C8B-B14F-4D97-AF65-F5344CB8AC3E}">
        <p14:creationId xmlns:p14="http://schemas.microsoft.com/office/powerpoint/2010/main" val="2337769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20673-1E63-6587-C3C1-6B64BB588CBE}"/>
              </a:ext>
            </a:extLst>
          </p:cNvPr>
          <p:cNvSpPr>
            <a:spLocks noGrp="1"/>
          </p:cNvSpPr>
          <p:nvPr>
            <p:ph idx="1"/>
          </p:nvPr>
        </p:nvSpPr>
        <p:spPr>
          <a:xfrm>
            <a:off x="521368" y="1247001"/>
            <a:ext cx="6019800" cy="553998"/>
          </a:xfrm>
        </p:spPr>
        <p:txBody>
          <a:bodyPr/>
          <a:lstStyle/>
          <a:p>
            <a:r>
              <a:rPr lang="en-US" sz="2800" dirty="0"/>
              <a:t>Personal protective equipment</a:t>
            </a:r>
          </a:p>
          <a:p>
            <a:endParaRPr lang="en-US" sz="2800" dirty="0"/>
          </a:p>
          <a:p>
            <a:pPr marL="0" indent="0">
              <a:buNone/>
            </a:pPr>
            <a:endParaRPr lang="en-US" dirty="0"/>
          </a:p>
        </p:txBody>
      </p:sp>
      <p:sp>
        <p:nvSpPr>
          <p:cNvPr id="5" name="Title 1">
            <a:extLst>
              <a:ext uri="{FF2B5EF4-FFF2-40B4-BE49-F238E27FC236}">
                <a16:creationId xmlns:a16="http://schemas.microsoft.com/office/drawing/2014/main" id="{E72CA72D-F1B6-F906-6996-B68D030D9A0F}"/>
              </a:ext>
            </a:extLst>
          </p:cNvPr>
          <p:cNvSpPr>
            <a:spLocks noGrp="1" noChangeArrowheads="1"/>
          </p:cNvSpPr>
          <p:nvPr>
            <p:ph type="title"/>
          </p:nvPr>
        </p:nvSpPr>
        <p:spPr>
          <a:xfrm>
            <a:off x="609600" y="457200"/>
            <a:ext cx="7924800" cy="553998"/>
          </a:xfrm>
        </p:spPr>
        <p:txBody>
          <a:bodyPr/>
          <a:lstStyle/>
          <a:p>
            <a:r>
              <a:rPr lang="en-US" altLang="en-US" dirty="0">
                <a:sym typeface="WP MathA"/>
              </a:rPr>
              <a:t>Hazard Recognition 		</a:t>
            </a:r>
            <a:endParaRPr lang="en-US" altLang="en-US" sz="1600" b="0" u="sng" dirty="0">
              <a:solidFill>
                <a:schemeClr val="tx1"/>
              </a:solidFill>
            </a:endParaRPr>
          </a:p>
        </p:txBody>
      </p:sp>
      <p:pic>
        <p:nvPicPr>
          <p:cNvPr id="6" name="Content Placeholder 4">
            <a:extLst>
              <a:ext uri="{FF2B5EF4-FFF2-40B4-BE49-F238E27FC236}">
                <a16:creationId xmlns:a16="http://schemas.microsoft.com/office/drawing/2014/main" id="{81CB008A-46F6-3742-D7A7-2F9FAD14B16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208" r="11873"/>
          <a:stretch/>
        </p:blipFill>
        <p:spPr bwMode="auto">
          <a:xfrm>
            <a:off x="4572000" y="1773198"/>
            <a:ext cx="3938337" cy="3997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2">
            <a:extLst>
              <a:ext uri="{FF2B5EF4-FFF2-40B4-BE49-F238E27FC236}">
                <a16:creationId xmlns:a16="http://schemas.microsoft.com/office/drawing/2014/main" id="{09EA0C77-7762-EB32-AA81-0F251B9865B0}"/>
              </a:ext>
            </a:extLst>
          </p:cNvPr>
          <p:cNvSpPr txBox="1">
            <a:spLocks/>
          </p:cNvSpPr>
          <p:nvPr/>
        </p:nvSpPr>
        <p:spPr bwMode="auto">
          <a:xfrm>
            <a:off x="381000" y="1524000"/>
            <a:ext cx="39383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sz="800" u="none" kern="0" dirty="0">
              <a:latin typeface="Avenir Next LT Pro" panose="020B0504020202020204" pitchFamily="34" charset="0"/>
            </a:endParaRPr>
          </a:p>
          <a:p>
            <a:pPr lvl="1"/>
            <a:r>
              <a:rPr lang="en-US" u="none" kern="0" dirty="0">
                <a:latin typeface="Avenir Next LT Pro" panose="020B0504020202020204" pitchFamily="34" charset="0"/>
              </a:rPr>
              <a:t>No protective screen between employee and other workers or persons to prevent flash burn eye injuries.</a:t>
            </a:r>
          </a:p>
          <a:p>
            <a:endParaRPr lang="en-US" u="none" kern="0" dirty="0">
              <a:latin typeface="Avenir Next LT Pro" panose="020B0504020202020204" pitchFamily="34" charset="0"/>
            </a:endParaRPr>
          </a:p>
        </p:txBody>
      </p:sp>
      <p:sp>
        <p:nvSpPr>
          <p:cNvPr id="4" name="Content Placeholder 11">
            <a:extLst>
              <a:ext uri="{FF2B5EF4-FFF2-40B4-BE49-F238E27FC236}">
                <a16:creationId xmlns:a16="http://schemas.microsoft.com/office/drawing/2014/main" id="{65C3A030-57AB-8005-C2B1-75BE9862131C}"/>
              </a:ext>
            </a:extLst>
          </p:cNvPr>
          <p:cNvSpPr>
            <a:spLocks noGrp="1"/>
          </p:cNvSpPr>
          <p:nvPr>
            <p:ph sz="quarter" idx="10"/>
          </p:nvPr>
        </p:nvSpPr>
        <p:spPr>
          <a:xfrm>
            <a:off x="5638800" y="360402"/>
            <a:ext cx="2895600" cy="553998"/>
          </a:xfrm>
        </p:spPr>
        <p:txBody>
          <a:bodyPr>
            <a:normAutofit fontScale="77500" lnSpcReduction="20000"/>
          </a:bodyPr>
          <a:lstStyle/>
          <a:p>
            <a:pPr algn="r"/>
            <a:r>
              <a:rPr lang="en-US" dirty="0"/>
              <a:t>1910.132; 1910.133</a:t>
            </a:r>
          </a:p>
          <a:p>
            <a:pPr algn="r"/>
            <a:r>
              <a:rPr lang="en-US" dirty="0"/>
              <a:t>1910.134; 1910.138</a:t>
            </a:r>
          </a:p>
        </p:txBody>
      </p:sp>
      <p:sp>
        <p:nvSpPr>
          <p:cNvPr id="7" name="TextBox 6">
            <a:extLst>
              <a:ext uri="{FF2B5EF4-FFF2-40B4-BE49-F238E27FC236}">
                <a16:creationId xmlns:a16="http://schemas.microsoft.com/office/drawing/2014/main" id="{4451C585-6185-D703-9275-7C573E4770AA}"/>
              </a:ext>
            </a:extLst>
          </p:cNvPr>
          <p:cNvSpPr txBox="1"/>
          <p:nvPr/>
        </p:nvSpPr>
        <p:spPr bwMode="auto">
          <a:xfrm>
            <a:off x="4572000" y="5554934"/>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Tree>
    <p:extLst>
      <p:ext uri="{BB962C8B-B14F-4D97-AF65-F5344CB8AC3E}">
        <p14:creationId xmlns:p14="http://schemas.microsoft.com/office/powerpoint/2010/main" val="35093476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5BEAA43-0380-47A5-84DB-3CC20FAEE2D9}"/>
              </a:ext>
            </a:extLst>
          </p:cNvPr>
          <p:cNvSpPr>
            <a:spLocks noGrp="1" noChangeArrowheads="1"/>
          </p:cNvSpPr>
          <p:nvPr>
            <p:ph type="title"/>
          </p:nvPr>
        </p:nvSpPr>
        <p:spPr/>
        <p:txBody>
          <a:bodyPr/>
          <a:lstStyle/>
          <a:p>
            <a:r>
              <a:rPr lang="en-US" altLang="en-US" dirty="0"/>
              <a:t>Summary</a:t>
            </a:r>
          </a:p>
        </p:txBody>
      </p:sp>
      <p:sp>
        <p:nvSpPr>
          <p:cNvPr id="60419" name="Content Placeholder 2">
            <a:extLst>
              <a:ext uri="{FF2B5EF4-FFF2-40B4-BE49-F238E27FC236}">
                <a16:creationId xmlns:a16="http://schemas.microsoft.com/office/drawing/2014/main" id="{F6DCF82F-22C3-4EEE-8B77-8743989DEE38}"/>
              </a:ext>
            </a:extLst>
          </p:cNvPr>
          <p:cNvSpPr>
            <a:spLocks noGrp="1" noChangeArrowheads="1"/>
          </p:cNvSpPr>
          <p:nvPr>
            <p:ph idx="1"/>
          </p:nvPr>
        </p:nvSpPr>
        <p:spPr>
          <a:xfrm>
            <a:off x="533400" y="1295400"/>
            <a:ext cx="8001000" cy="4525963"/>
          </a:xfrm>
        </p:spPr>
        <p:txBody>
          <a:bodyPr/>
          <a:lstStyle/>
          <a:p>
            <a:r>
              <a:rPr lang="en-US" altLang="en-US" dirty="0"/>
              <a:t>In this course, we discussed the </a:t>
            </a:r>
            <a:r>
              <a:rPr lang="en-US" altLang="en-US" b="1" dirty="0"/>
              <a:t>Top Ten</a:t>
            </a:r>
            <a:r>
              <a:rPr lang="en-US" altLang="en-US" dirty="0"/>
              <a:t> most frequently cited </a:t>
            </a:r>
            <a:r>
              <a:rPr lang="en-US" altLang="en-US" b="1" dirty="0"/>
              <a:t>serious</a:t>
            </a:r>
            <a:r>
              <a:rPr lang="en-US" altLang="en-US" dirty="0"/>
              <a:t> General Industry violations for FFY 2023.</a:t>
            </a:r>
          </a:p>
          <a:p>
            <a:endParaRPr lang="en-US" altLang="en-US" sz="1000" dirty="0">
              <a:sym typeface="WP MathA"/>
            </a:endParaRPr>
          </a:p>
          <a:p>
            <a:pPr lvl="1"/>
            <a:r>
              <a:rPr lang="en-US" altLang="en-US" dirty="0">
                <a:sym typeface="WP MathA"/>
              </a:rPr>
              <a:t>You should now understand and be able to identify hazards associated with the Top Ten most cited serious OSH violations in general industry.</a:t>
            </a:r>
          </a:p>
          <a:p>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219200" y="2514600"/>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C819B35-1683-4132-B32B-F9B399D7BE3D}"/>
              </a:ext>
            </a:extLst>
          </p:cNvPr>
          <p:cNvSpPr>
            <a:spLocks noGrp="1" noChangeArrowheads="1"/>
          </p:cNvSpPr>
          <p:nvPr>
            <p:ph type="title"/>
          </p:nvPr>
        </p:nvSpPr>
        <p:spPr>
          <a:xfrm>
            <a:off x="609600" y="457200"/>
            <a:ext cx="7924800" cy="553998"/>
          </a:xfrm>
        </p:spPr>
        <p:txBody>
          <a:bodyPr/>
          <a:lstStyle/>
          <a:p>
            <a:r>
              <a:rPr lang="en-US" altLang="en-US" dirty="0"/>
              <a:t>Machine Guarding</a:t>
            </a:r>
          </a:p>
        </p:txBody>
      </p:sp>
      <p:sp>
        <p:nvSpPr>
          <p:cNvPr id="9219" name="Rectangle 3">
            <a:extLst>
              <a:ext uri="{FF2B5EF4-FFF2-40B4-BE49-F238E27FC236}">
                <a16:creationId xmlns:a16="http://schemas.microsoft.com/office/drawing/2014/main" id="{78B64D27-04D0-41FC-A889-9AD8751A556E}"/>
              </a:ext>
            </a:extLst>
          </p:cNvPr>
          <p:cNvSpPr>
            <a:spLocks noGrp="1" noChangeArrowheads="1"/>
          </p:cNvSpPr>
          <p:nvPr>
            <p:ph idx="1"/>
          </p:nvPr>
        </p:nvSpPr>
        <p:spPr>
          <a:xfrm>
            <a:off x="533400" y="1219200"/>
            <a:ext cx="8001000" cy="4724400"/>
          </a:xfrm>
        </p:spPr>
        <p:txBody>
          <a:bodyPr/>
          <a:lstStyle/>
          <a:p>
            <a:pPr>
              <a:lnSpc>
                <a:spcPct val="90000"/>
              </a:lnSpc>
            </a:pPr>
            <a:r>
              <a:rPr lang="en-US" altLang="en-US" sz="2800" b="1" dirty="0"/>
              <a:t>Number 1: </a:t>
            </a:r>
            <a:r>
              <a:rPr lang="en-US" altLang="en-US" sz="2800" b="1" dirty="0">
                <a:sym typeface="WP MathA"/>
              </a:rPr>
              <a:t>General Requirements</a:t>
            </a:r>
          </a:p>
          <a:p>
            <a:pPr>
              <a:lnSpc>
                <a:spcPct val="90000"/>
              </a:lnSpc>
            </a:pPr>
            <a:endParaRPr lang="en-US" altLang="en-US" sz="800" dirty="0"/>
          </a:p>
          <a:p>
            <a:pPr lvl="1">
              <a:lnSpc>
                <a:spcPct val="90000"/>
              </a:lnSpc>
            </a:pPr>
            <a:r>
              <a:rPr lang="en-US" altLang="en-US" sz="2400" dirty="0"/>
              <a:t>One or more methods of machine guarding must be provided to protect the operator and other employees in the machine area from hazards:</a:t>
            </a:r>
          </a:p>
          <a:p>
            <a:pPr lvl="1">
              <a:lnSpc>
                <a:spcPct val="90000"/>
              </a:lnSpc>
            </a:pPr>
            <a:endParaRPr lang="en-US" altLang="en-US" sz="800" dirty="0"/>
          </a:p>
          <a:p>
            <a:pPr marL="1031875" lvl="2" indent="-341313">
              <a:lnSpc>
                <a:spcPts val="3400"/>
              </a:lnSpc>
            </a:pPr>
            <a:r>
              <a:rPr lang="en-US" altLang="en-US" sz="2400" dirty="0"/>
              <a:t>Point of operation</a:t>
            </a:r>
          </a:p>
          <a:p>
            <a:pPr marL="1031875" lvl="2" indent="-341313">
              <a:lnSpc>
                <a:spcPts val="3400"/>
              </a:lnSpc>
            </a:pPr>
            <a:r>
              <a:rPr lang="en-US" altLang="en-US" sz="2400" dirty="0"/>
              <a:t>Ingoing nip points</a:t>
            </a:r>
          </a:p>
          <a:p>
            <a:pPr marL="1031875" lvl="2" indent="-341313">
              <a:lnSpc>
                <a:spcPts val="3400"/>
              </a:lnSpc>
            </a:pPr>
            <a:r>
              <a:rPr lang="en-US" altLang="en-US" sz="2400" dirty="0"/>
              <a:t>Rotating parts</a:t>
            </a:r>
          </a:p>
          <a:p>
            <a:pPr marL="1031875" lvl="2" indent="-341313">
              <a:lnSpc>
                <a:spcPts val="3400"/>
              </a:lnSpc>
            </a:pPr>
            <a:r>
              <a:rPr lang="en-US" altLang="en-US" sz="2400" dirty="0"/>
              <a:t>Flying chips and sparks</a:t>
            </a:r>
          </a:p>
        </p:txBody>
      </p:sp>
      <p:sp>
        <p:nvSpPr>
          <p:cNvPr id="9220" name="Content Placeholder 1">
            <a:extLst>
              <a:ext uri="{FF2B5EF4-FFF2-40B4-BE49-F238E27FC236}">
                <a16:creationId xmlns:a16="http://schemas.microsoft.com/office/drawing/2014/main" id="{25E261F5-E596-4771-9D95-FE725C7D69F1}"/>
              </a:ext>
            </a:extLst>
          </p:cNvPr>
          <p:cNvSpPr>
            <a:spLocks noGrp="1" noChangeArrowheads="1"/>
          </p:cNvSpPr>
          <p:nvPr>
            <p:ph sz="quarter" idx="10"/>
          </p:nvPr>
        </p:nvSpPr>
        <p:spPr>
          <a:xfrm>
            <a:off x="6781800" y="640190"/>
            <a:ext cx="1981200" cy="381000"/>
          </a:xfrm>
        </p:spPr>
        <p:txBody>
          <a:bodyPr/>
          <a:lstStyle/>
          <a:p>
            <a:r>
              <a:rPr lang="en-US" altLang="en-US" dirty="0"/>
              <a:t>1910.212(a)(1)</a:t>
            </a:r>
          </a:p>
          <a:p>
            <a:endParaRPr lang="en-US" altLang="en-US" dirty="0"/>
          </a:p>
        </p:txBody>
      </p:sp>
      <p:pic>
        <p:nvPicPr>
          <p:cNvPr id="2" name="Content Placeholder 5" descr="A picture containing text, cart, miller&#10;&#10;Description automatically generated">
            <a:extLst>
              <a:ext uri="{FF2B5EF4-FFF2-40B4-BE49-F238E27FC236}">
                <a16:creationId xmlns:a16="http://schemas.microsoft.com/office/drawing/2014/main" id="{FFF27EE2-A27D-1699-33C6-D19DEC3B2F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025537" y="2920340"/>
            <a:ext cx="3605845" cy="30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8E8C023-3F5B-9086-8B91-FCC99DCB6008}"/>
              </a:ext>
            </a:extLst>
          </p:cNvPr>
          <p:cNvSpPr txBox="1"/>
          <p:nvPr/>
        </p:nvSpPr>
        <p:spPr bwMode="auto">
          <a:xfrm>
            <a:off x="5029891" y="5734687"/>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16FFBF-C71C-1099-CBCC-1088E8D87EB7}"/>
              </a:ext>
            </a:extLst>
          </p:cNvPr>
          <p:cNvPicPr>
            <a:picLocks noChangeAspect="1"/>
          </p:cNvPicPr>
          <p:nvPr/>
        </p:nvPicPr>
        <p:blipFill>
          <a:blip r:embed="rId3"/>
          <a:stretch>
            <a:fillRect/>
          </a:stretch>
        </p:blipFill>
        <p:spPr>
          <a:xfrm>
            <a:off x="1605440" y="3196041"/>
            <a:ext cx="2810829" cy="2384543"/>
          </a:xfrm>
          <a:prstGeom prst="rect">
            <a:avLst/>
          </a:prstGeom>
        </p:spPr>
      </p:pic>
      <p:sp>
        <p:nvSpPr>
          <p:cNvPr id="27651" name="Content Placeholder 2">
            <a:extLst>
              <a:ext uri="{FF2B5EF4-FFF2-40B4-BE49-F238E27FC236}">
                <a16:creationId xmlns:a16="http://schemas.microsoft.com/office/drawing/2014/main" id="{0321270B-6AB1-4FF8-B912-5CB2ED6F64EF}"/>
              </a:ext>
            </a:extLst>
          </p:cNvPr>
          <p:cNvSpPr>
            <a:spLocks noGrp="1" noChangeArrowheads="1"/>
          </p:cNvSpPr>
          <p:nvPr>
            <p:ph idx="1"/>
          </p:nvPr>
        </p:nvSpPr>
        <p:spPr>
          <a:xfrm>
            <a:off x="533400" y="1219200"/>
            <a:ext cx="8001000" cy="4724400"/>
          </a:xfrm>
          <a:noFill/>
        </p:spPr>
        <p:txBody>
          <a:bodyPr/>
          <a:lstStyle/>
          <a:p>
            <a:pPr>
              <a:defRPr/>
            </a:pPr>
            <a:r>
              <a:rPr lang="en-US" altLang="en-US" sz="2800" b="1" dirty="0"/>
              <a:t>Number 2: Energy Control Procedures</a:t>
            </a:r>
          </a:p>
          <a:p>
            <a:pPr>
              <a:defRPr/>
            </a:pPr>
            <a:endParaRPr lang="en-US" altLang="en-US" sz="800" b="1" dirty="0"/>
          </a:p>
          <a:p>
            <a:pPr lvl="1">
              <a:defRPr/>
            </a:pPr>
            <a:r>
              <a:rPr lang="en-US" sz="2200" dirty="0"/>
              <a:t>Procedures shall be developed, documented and utilized for the control of potentially hazardous energy when employees are engaged in the activities covered by this section.</a:t>
            </a:r>
            <a:endParaRPr lang="en-US" altLang="en-US" sz="2200" b="1" dirty="0"/>
          </a:p>
          <a:p>
            <a:pPr marL="0" indent="0">
              <a:buNone/>
              <a:defRPr/>
            </a:pPr>
            <a:endParaRPr lang="en-US" altLang="en-US" sz="800" dirty="0"/>
          </a:p>
        </p:txBody>
      </p:sp>
      <p:sp>
        <p:nvSpPr>
          <p:cNvPr id="27652" name="Content Placeholder 3">
            <a:extLst>
              <a:ext uri="{FF2B5EF4-FFF2-40B4-BE49-F238E27FC236}">
                <a16:creationId xmlns:a16="http://schemas.microsoft.com/office/drawing/2014/main" id="{D5810B2F-A795-4CD4-B650-1622556C43FA}"/>
              </a:ext>
            </a:extLst>
          </p:cNvPr>
          <p:cNvSpPr>
            <a:spLocks noGrp="1" noChangeArrowheads="1"/>
          </p:cNvSpPr>
          <p:nvPr>
            <p:ph sz="quarter" idx="10"/>
          </p:nvPr>
        </p:nvSpPr>
        <p:spPr>
          <a:xfrm>
            <a:off x="6553200" y="609600"/>
            <a:ext cx="2133600" cy="381000"/>
          </a:xfrm>
        </p:spPr>
        <p:txBody>
          <a:bodyPr/>
          <a:lstStyle/>
          <a:p>
            <a:r>
              <a:rPr lang="en-US" altLang="en-US" dirty="0"/>
              <a:t>1910.147(c)(4)(i)</a:t>
            </a:r>
          </a:p>
          <a:p>
            <a:endParaRPr lang="en-US" altLang="en-US" dirty="0"/>
          </a:p>
        </p:txBody>
      </p:sp>
      <p:sp>
        <p:nvSpPr>
          <p:cNvPr id="6" name="Content Placeholder 3">
            <a:extLst>
              <a:ext uri="{FF2B5EF4-FFF2-40B4-BE49-F238E27FC236}">
                <a16:creationId xmlns:a16="http://schemas.microsoft.com/office/drawing/2014/main" id="{5E48CEAB-2BF3-4FE4-8AE2-74A02BA83071}"/>
              </a:ext>
            </a:extLst>
          </p:cNvPr>
          <p:cNvSpPr txBox="1">
            <a:spLocks/>
          </p:cNvSpPr>
          <p:nvPr/>
        </p:nvSpPr>
        <p:spPr>
          <a:xfrm>
            <a:off x="6781800" y="169863"/>
            <a:ext cx="2362200" cy="401637"/>
          </a:xfrm>
          <a:prstGeom prst="rect">
            <a:avLst/>
          </a:prstGeom>
        </p:spPr>
        <p:txBody>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marL="0" indent="0">
              <a:buFont typeface="Wingdings" panose="05000000000000000000" pitchFamily="2" charset="2"/>
              <a:buNone/>
              <a:defRPr/>
            </a:pPr>
            <a:endParaRPr lang="en-US" sz="1800" u="none" kern="0" dirty="0">
              <a:latin typeface="Avenir Next LT Pro" panose="020B0504020202020204" pitchFamily="34" charset="0"/>
            </a:endParaRPr>
          </a:p>
        </p:txBody>
      </p:sp>
      <p:sp>
        <p:nvSpPr>
          <p:cNvPr id="4" name="Oval 3">
            <a:extLst>
              <a:ext uri="{FF2B5EF4-FFF2-40B4-BE49-F238E27FC236}">
                <a16:creationId xmlns:a16="http://schemas.microsoft.com/office/drawing/2014/main" id="{873BDFBF-F607-7761-29D9-57D75CA1A562}"/>
              </a:ext>
            </a:extLst>
          </p:cNvPr>
          <p:cNvSpPr/>
          <p:nvPr/>
        </p:nvSpPr>
        <p:spPr bwMode="auto">
          <a:xfrm>
            <a:off x="2247828" y="3193871"/>
            <a:ext cx="1676400" cy="768530"/>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26A91031-DB88-F940-FCE6-5D652C083CED}"/>
              </a:ext>
            </a:extLst>
          </p:cNvPr>
          <p:cNvSpPr txBox="1"/>
          <p:nvPr/>
        </p:nvSpPr>
        <p:spPr>
          <a:xfrm>
            <a:off x="1828800" y="5574268"/>
            <a:ext cx="4991100" cy="369332"/>
          </a:xfrm>
          <a:prstGeom prst="rect">
            <a:avLst/>
          </a:prstGeom>
          <a:noFill/>
        </p:spPr>
        <p:txBody>
          <a:bodyPr wrap="square" rtlCol="0">
            <a:spAutoFit/>
          </a:bodyPr>
          <a:lstStyle/>
          <a:p>
            <a:pPr algn="ctr"/>
            <a:r>
              <a:rPr lang="en-US" sz="1800" i="1" u="none" dirty="0">
                <a:latin typeface="Avenir Next LT Pro" panose="020B0504020202020204" pitchFamily="34" charset="0"/>
              </a:rPr>
              <a:t>Group LOTO: Electrical and Pneumatic</a:t>
            </a:r>
          </a:p>
        </p:txBody>
      </p:sp>
      <p:sp>
        <p:nvSpPr>
          <p:cNvPr id="7" name="TextBox 6">
            <a:extLst>
              <a:ext uri="{FF2B5EF4-FFF2-40B4-BE49-F238E27FC236}">
                <a16:creationId xmlns:a16="http://schemas.microsoft.com/office/drawing/2014/main" id="{89E9BD28-F36A-68A7-4EAC-EDE388C29E87}"/>
              </a:ext>
            </a:extLst>
          </p:cNvPr>
          <p:cNvSpPr txBox="1"/>
          <p:nvPr/>
        </p:nvSpPr>
        <p:spPr bwMode="auto">
          <a:xfrm>
            <a:off x="5227884" y="5365140"/>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8" name="TextBox 7">
            <a:extLst>
              <a:ext uri="{FF2B5EF4-FFF2-40B4-BE49-F238E27FC236}">
                <a16:creationId xmlns:a16="http://schemas.microsoft.com/office/drawing/2014/main" id="{EC8AADA7-542A-1237-387F-0CE8F551B8EF}"/>
              </a:ext>
            </a:extLst>
          </p:cNvPr>
          <p:cNvSpPr txBox="1"/>
          <p:nvPr/>
        </p:nvSpPr>
        <p:spPr bwMode="auto">
          <a:xfrm>
            <a:off x="1562100" y="5305169"/>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pic>
        <p:nvPicPr>
          <p:cNvPr id="12" name="Picture 11">
            <a:extLst>
              <a:ext uri="{FF2B5EF4-FFF2-40B4-BE49-F238E27FC236}">
                <a16:creationId xmlns:a16="http://schemas.microsoft.com/office/drawing/2014/main" id="{771DD109-4599-8359-C744-511958A07F8A}"/>
              </a:ext>
            </a:extLst>
          </p:cNvPr>
          <p:cNvPicPr>
            <a:picLocks noChangeAspect="1"/>
          </p:cNvPicPr>
          <p:nvPr/>
        </p:nvPicPr>
        <p:blipFill rotWithShape="1">
          <a:blip r:embed="rId4"/>
          <a:srcRect t="3393"/>
          <a:stretch/>
        </p:blipFill>
        <p:spPr>
          <a:xfrm>
            <a:off x="5227884" y="3193871"/>
            <a:ext cx="2664300" cy="2384543"/>
          </a:xfrm>
          <a:prstGeom prst="rect">
            <a:avLst/>
          </a:prstGeom>
        </p:spPr>
      </p:pic>
      <p:sp>
        <p:nvSpPr>
          <p:cNvPr id="13" name="TextBox 12">
            <a:extLst>
              <a:ext uri="{FF2B5EF4-FFF2-40B4-BE49-F238E27FC236}">
                <a16:creationId xmlns:a16="http://schemas.microsoft.com/office/drawing/2014/main" id="{C3483F41-F0A6-8F80-FBC9-8EBF8395D5B1}"/>
              </a:ext>
            </a:extLst>
          </p:cNvPr>
          <p:cNvSpPr txBox="1"/>
          <p:nvPr/>
        </p:nvSpPr>
        <p:spPr bwMode="auto">
          <a:xfrm>
            <a:off x="5227884" y="5320095"/>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3" name="Title 1">
            <a:extLst>
              <a:ext uri="{FF2B5EF4-FFF2-40B4-BE49-F238E27FC236}">
                <a16:creationId xmlns:a16="http://schemas.microsoft.com/office/drawing/2014/main" id="{FA9A47DD-F537-BF96-1201-2A7473D8498D}"/>
              </a:ext>
            </a:extLst>
          </p:cNvPr>
          <p:cNvSpPr>
            <a:spLocks noGrp="1" noChangeArrowheads="1"/>
          </p:cNvSpPr>
          <p:nvPr>
            <p:ph type="title"/>
          </p:nvPr>
        </p:nvSpPr>
        <p:spPr>
          <a:xfrm>
            <a:off x="631371" y="457200"/>
            <a:ext cx="7924800" cy="549275"/>
          </a:xfrm>
        </p:spPr>
        <p:txBody>
          <a:bodyPr/>
          <a:lstStyle/>
          <a:p>
            <a:r>
              <a:rPr lang="en-US" altLang="en-US" dirty="0"/>
              <a:t>Lockout/Tagout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9FCA5D-C297-FCF9-7AAC-78AC3D41B79F}"/>
              </a:ext>
            </a:extLst>
          </p:cNvPr>
          <p:cNvPicPr>
            <a:picLocks noChangeAspect="1"/>
          </p:cNvPicPr>
          <p:nvPr/>
        </p:nvPicPr>
        <p:blipFill>
          <a:blip r:embed="rId3"/>
          <a:stretch>
            <a:fillRect/>
          </a:stretch>
        </p:blipFill>
        <p:spPr>
          <a:xfrm>
            <a:off x="5186547" y="2819400"/>
            <a:ext cx="2331851" cy="3025904"/>
          </a:xfrm>
          <a:prstGeom prst="rect">
            <a:avLst/>
          </a:prstGeom>
        </p:spPr>
      </p:pic>
      <p:sp>
        <p:nvSpPr>
          <p:cNvPr id="29699" name="Content Placeholder 2">
            <a:extLst>
              <a:ext uri="{FF2B5EF4-FFF2-40B4-BE49-F238E27FC236}">
                <a16:creationId xmlns:a16="http://schemas.microsoft.com/office/drawing/2014/main" id="{B6DD8D05-0E79-4A78-8129-B4A4E4832DC5}"/>
              </a:ext>
            </a:extLst>
          </p:cNvPr>
          <p:cNvSpPr>
            <a:spLocks noGrp="1" noChangeArrowheads="1"/>
          </p:cNvSpPr>
          <p:nvPr>
            <p:ph idx="1"/>
          </p:nvPr>
        </p:nvSpPr>
        <p:spPr>
          <a:xfrm>
            <a:off x="533400" y="1219200"/>
            <a:ext cx="8001000" cy="4238625"/>
          </a:xfrm>
        </p:spPr>
        <p:txBody>
          <a:bodyPr/>
          <a:lstStyle/>
          <a:p>
            <a:r>
              <a:rPr lang="en-US" altLang="en-US" sz="2800" b="1" dirty="0"/>
              <a:t>Number 3: Periodic Inspection</a:t>
            </a:r>
          </a:p>
          <a:p>
            <a:endParaRPr lang="en-US" altLang="en-US" sz="800" b="1" dirty="0"/>
          </a:p>
          <a:p>
            <a:pPr lvl="1"/>
            <a:r>
              <a:rPr lang="en-US" altLang="en-US" sz="2400" dirty="0"/>
              <a:t>Employers are required to conduct an inspection of energy control procedures at least </a:t>
            </a:r>
            <a:r>
              <a:rPr lang="en-US" altLang="en-US" sz="2400" b="1" dirty="0"/>
              <a:t>annually. </a:t>
            </a:r>
          </a:p>
        </p:txBody>
      </p:sp>
      <p:sp>
        <p:nvSpPr>
          <p:cNvPr id="29700" name="Content Placeholder 3">
            <a:extLst>
              <a:ext uri="{FF2B5EF4-FFF2-40B4-BE49-F238E27FC236}">
                <a16:creationId xmlns:a16="http://schemas.microsoft.com/office/drawing/2014/main" id="{C5C9F2A4-CA73-499C-8D53-F15BB883B98D}"/>
              </a:ext>
            </a:extLst>
          </p:cNvPr>
          <p:cNvSpPr>
            <a:spLocks noGrp="1" noChangeArrowheads="1"/>
          </p:cNvSpPr>
          <p:nvPr>
            <p:ph sz="quarter" idx="10"/>
          </p:nvPr>
        </p:nvSpPr>
        <p:spPr>
          <a:xfrm>
            <a:off x="6553200" y="609600"/>
            <a:ext cx="2133600" cy="381000"/>
          </a:xfrm>
        </p:spPr>
        <p:txBody>
          <a:bodyPr/>
          <a:lstStyle/>
          <a:p>
            <a:r>
              <a:rPr lang="en-US" altLang="en-US" dirty="0"/>
              <a:t>1910.147(c)(6)(i)</a:t>
            </a:r>
          </a:p>
        </p:txBody>
      </p:sp>
      <p:grpSp>
        <p:nvGrpSpPr>
          <p:cNvPr id="3" name="Group 2">
            <a:extLst>
              <a:ext uri="{FF2B5EF4-FFF2-40B4-BE49-F238E27FC236}">
                <a16:creationId xmlns:a16="http://schemas.microsoft.com/office/drawing/2014/main" id="{81174B85-5904-47F6-AE37-25FA8018AFC7}"/>
              </a:ext>
            </a:extLst>
          </p:cNvPr>
          <p:cNvGrpSpPr/>
          <p:nvPr/>
        </p:nvGrpSpPr>
        <p:grpSpPr>
          <a:xfrm>
            <a:off x="1625601" y="2895600"/>
            <a:ext cx="2331850" cy="2978524"/>
            <a:chOff x="1082675" y="2630488"/>
            <a:chExt cx="2609850" cy="3373385"/>
          </a:xfrm>
        </p:grpSpPr>
        <p:pic>
          <p:nvPicPr>
            <p:cNvPr id="29703" name="Picture 2">
              <a:extLst>
                <a:ext uri="{FF2B5EF4-FFF2-40B4-BE49-F238E27FC236}">
                  <a16:creationId xmlns:a16="http://schemas.microsoft.com/office/drawing/2014/main" id="{603237DA-9ADE-4849-B816-C965E07B7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6" t="1480" r="43889" b="2634"/>
            <a:stretch>
              <a:fillRect/>
            </a:stretch>
          </p:blipFill>
          <p:spPr bwMode="auto">
            <a:xfrm>
              <a:off x="1082675" y="2630488"/>
              <a:ext cx="2609850" cy="3316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407D7A43-489E-48A9-B7B2-8F4BD4A89E7C}"/>
                </a:ext>
              </a:extLst>
            </p:cNvPr>
            <p:cNvSpPr txBox="1"/>
            <p:nvPr/>
          </p:nvSpPr>
          <p:spPr>
            <a:xfrm>
              <a:off x="1647002" y="5725011"/>
              <a:ext cx="1636589" cy="278862"/>
            </a:xfrm>
            <a:prstGeom prst="rect">
              <a:avLst/>
            </a:prstGeom>
            <a:noFill/>
          </p:spPr>
          <p:txBody>
            <a:bodyPr wrap="none" rtlCol="0">
              <a:spAutoFit/>
            </a:bodyPr>
            <a:lstStyle/>
            <a:p>
              <a:r>
                <a:rPr lang="en-US" sz="1000" u="none" dirty="0">
                  <a:solidFill>
                    <a:schemeClr val="bg1">
                      <a:lumMod val="65000"/>
                    </a:schemeClr>
                  </a:solidFill>
                  <a:latin typeface="Avenir Next LT Pro" panose="020B0504020202020204" pitchFamily="34" charset="0"/>
                </a:rPr>
                <a:t>NCDOL Photo Library</a:t>
              </a:r>
            </a:p>
          </p:txBody>
        </p:sp>
      </p:grpSp>
      <p:sp>
        <p:nvSpPr>
          <p:cNvPr id="2" name="TextBox 1">
            <a:extLst>
              <a:ext uri="{FF2B5EF4-FFF2-40B4-BE49-F238E27FC236}">
                <a16:creationId xmlns:a16="http://schemas.microsoft.com/office/drawing/2014/main" id="{E4798EB3-1F81-337B-9E36-303B04F3FFE0}"/>
              </a:ext>
            </a:extLst>
          </p:cNvPr>
          <p:cNvSpPr txBox="1"/>
          <p:nvPr/>
        </p:nvSpPr>
        <p:spPr bwMode="auto">
          <a:xfrm>
            <a:off x="4915569" y="5700712"/>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5" name="Title 1">
            <a:extLst>
              <a:ext uri="{FF2B5EF4-FFF2-40B4-BE49-F238E27FC236}">
                <a16:creationId xmlns:a16="http://schemas.microsoft.com/office/drawing/2014/main" id="{F597F17A-442B-FEFA-11D4-F400D29A8CC7}"/>
              </a:ext>
            </a:extLst>
          </p:cNvPr>
          <p:cNvSpPr>
            <a:spLocks noGrp="1" noChangeArrowheads="1"/>
          </p:cNvSpPr>
          <p:nvPr>
            <p:ph type="title"/>
          </p:nvPr>
        </p:nvSpPr>
        <p:spPr>
          <a:xfrm>
            <a:off x="631371" y="457200"/>
            <a:ext cx="7924800" cy="549275"/>
          </a:xfrm>
        </p:spPr>
        <p:txBody>
          <a:bodyPr/>
          <a:lstStyle/>
          <a:p>
            <a:r>
              <a:rPr lang="en-US" altLang="en-US" dirty="0"/>
              <a:t>Lockout/Tagout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192832B-FCD9-45E5-BADB-30C659D9D693}"/>
              </a:ext>
            </a:extLst>
          </p:cNvPr>
          <p:cNvSpPr>
            <a:spLocks noGrp="1" noChangeArrowheads="1"/>
          </p:cNvSpPr>
          <p:nvPr>
            <p:ph type="title"/>
          </p:nvPr>
        </p:nvSpPr>
        <p:spPr>
          <a:xfrm>
            <a:off x="635558" y="533400"/>
            <a:ext cx="7924800" cy="492443"/>
          </a:xfrm>
        </p:spPr>
        <p:txBody>
          <a:bodyPr>
            <a:normAutofit fontScale="90000"/>
          </a:bodyPr>
          <a:lstStyle/>
          <a:p>
            <a:r>
              <a:rPr lang="en-US" altLang="en-US" sz="3200" dirty="0"/>
              <a:t>N.C. General Duty Clause</a:t>
            </a:r>
          </a:p>
        </p:txBody>
      </p:sp>
      <p:sp>
        <p:nvSpPr>
          <p:cNvPr id="3" name="Rectangle 3">
            <a:extLst>
              <a:ext uri="{FF2B5EF4-FFF2-40B4-BE49-F238E27FC236}">
                <a16:creationId xmlns:a16="http://schemas.microsoft.com/office/drawing/2014/main" id="{AD4D78BC-AD2D-4106-A143-21D1B5B988D5}"/>
              </a:ext>
            </a:extLst>
          </p:cNvPr>
          <p:cNvSpPr>
            <a:spLocks noGrp="1" noChangeArrowheads="1"/>
          </p:cNvSpPr>
          <p:nvPr>
            <p:ph idx="1"/>
          </p:nvPr>
        </p:nvSpPr>
        <p:spPr>
          <a:xfrm>
            <a:off x="533400" y="1219200"/>
            <a:ext cx="8001000" cy="4724400"/>
          </a:xfrm>
        </p:spPr>
        <p:txBody>
          <a:bodyPr/>
          <a:lstStyle/>
          <a:p>
            <a:pPr marL="344488" indent="-344488">
              <a:defRPr/>
            </a:pPr>
            <a:r>
              <a:rPr lang="en-US" sz="2800" b="1" dirty="0"/>
              <a:t>Number 4: N.C. General Duty Clause (GDC)</a:t>
            </a:r>
          </a:p>
          <a:p>
            <a:pPr marL="692151" lvl="1" indent="-344488">
              <a:defRPr/>
            </a:pPr>
            <a:endParaRPr lang="en-US" sz="800" dirty="0"/>
          </a:p>
          <a:p>
            <a:pPr marL="692151" lvl="1" indent="-344488">
              <a:defRPr/>
            </a:pPr>
            <a:r>
              <a:rPr lang="en-US" sz="2400" dirty="0"/>
              <a:t>Elements necessary for a GDC violation:</a:t>
            </a:r>
          </a:p>
          <a:p>
            <a:pPr marL="692151" lvl="1" indent="-344488">
              <a:defRPr/>
            </a:pPr>
            <a:endParaRPr lang="en-US" sz="400" dirty="0"/>
          </a:p>
          <a:p>
            <a:pPr marL="1031875" lvl="2" indent="-339725">
              <a:spcAft>
                <a:spcPts val="600"/>
              </a:spcAft>
              <a:defRPr/>
            </a:pPr>
            <a:r>
              <a:rPr lang="en-US" sz="2400" u="none" kern="0" dirty="0">
                <a:solidFill>
                  <a:srgbClr val="000000"/>
                </a:solidFill>
              </a:rPr>
              <a:t>Hazard to which employees were exposed.</a:t>
            </a:r>
          </a:p>
          <a:p>
            <a:pPr marL="1031875" lvl="2" indent="-339725">
              <a:spcAft>
                <a:spcPts val="600"/>
              </a:spcAft>
              <a:defRPr/>
            </a:pPr>
            <a:r>
              <a:rPr lang="en-US" sz="2400" u="none" kern="0" dirty="0">
                <a:solidFill>
                  <a:srgbClr val="000000"/>
                </a:solidFill>
              </a:rPr>
              <a:t>Recognized hazard in the industry.</a:t>
            </a:r>
          </a:p>
          <a:p>
            <a:pPr marL="1031875" lvl="2" indent="-339725">
              <a:spcAft>
                <a:spcPts val="600"/>
              </a:spcAft>
              <a:defRPr/>
            </a:pPr>
            <a:r>
              <a:rPr lang="en-US" sz="2400" u="none" kern="0" dirty="0">
                <a:solidFill>
                  <a:srgbClr val="000000"/>
                </a:solidFill>
              </a:rPr>
              <a:t>Hazard was causing or likely to cause. death or serious injury or physical harm.</a:t>
            </a:r>
          </a:p>
          <a:p>
            <a:pPr marL="1031875" lvl="2" indent="-339725">
              <a:spcAft>
                <a:spcPts val="600"/>
              </a:spcAft>
              <a:defRPr/>
            </a:pPr>
            <a:r>
              <a:rPr lang="en-US" sz="2400" u="none" kern="0" dirty="0">
                <a:solidFill>
                  <a:srgbClr val="000000"/>
                </a:solidFill>
              </a:rPr>
              <a:t>There is a feasible and useful method to correct the hazard.</a:t>
            </a:r>
          </a:p>
          <a:p>
            <a:pPr marL="692151" lvl="1" indent="-344488">
              <a:defRPr/>
            </a:pPr>
            <a:endParaRPr lang="en-US" sz="2400" dirty="0"/>
          </a:p>
        </p:txBody>
      </p:sp>
      <p:sp>
        <p:nvSpPr>
          <p:cNvPr id="11268" name="Content Placeholder 2">
            <a:extLst>
              <a:ext uri="{FF2B5EF4-FFF2-40B4-BE49-F238E27FC236}">
                <a16:creationId xmlns:a16="http://schemas.microsoft.com/office/drawing/2014/main" id="{A2C066EE-2609-47CB-9798-4426C64767B6}"/>
              </a:ext>
            </a:extLst>
          </p:cNvPr>
          <p:cNvSpPr>
            <a:spLocks noGrp="1" noChangeArrowheads="1"/>
          </p:cNvSpPr>
          <p:nvPr>
            <p:ph sz="quarter" idx="10"/>
          </p:nvPr>
        </p:nvSpPr>
        <p:spPr>
          <a:xfrm>
            <a:off x="6553200" y="609600"/>
            <a:ext cx="2133600" cy="381000"/>
          </a:xfrm>
        </p:spPr>
        <p:txBody>
          <a:bodyPr/>
          <a:lstStyle/>
          <a:p>
            <a:r>
              <a:rPr lang="en-US" altLang="en-US" dirty="0"/>
              <a:t>NCGS 95-129(1)</a:t>
            </a:r>
          </a:p>
          <a:p>
            <a:endParaRPr lang="en-US" altLang="en-US" dirty="0"/>
          </a:p>
        </p:txBody>
      </p:sp>
      <p:sp>
        <p:nvSpPr>
          <p:cNvPr id="2" name="TextBox 1">
            <a:extLst>
              <a:ext uri="{FF2B5EF4-FFF2-40B4-BE49-F238E27FC236}">
                <a16:creationId xmlns:a16="http://schemas.microsoft.com/office/drawing/2014/main" id="{0F3D60D3-BC6E-4747-84DD-9B846057A5BB}"/>
              </a:ext>
            </a:extLst>
          </p:cNvPr>
          <p:cNvSpPr txBox="1"/>
          <p:nvPr/>
        </p:nvSpPr>
        <p:spPr>
          <a:xfrm>
            <a:off x="4972516" y="5579315"/>
            <a:ext cx="3609771" cy="307777"/>
          </a:xfrm>
          <a:prstGeom prst="rect">
            <a:avLst/>
          </a:prstGeom>
          <a:noFill/>
        </p:spPr>
        <p:txBody>
          <a:bodyPr wrap="none">
            <a:spAutoFit/>
          </a:bodyPr>
          <a:lstStyle/>
          <a:p>
            <a:pPr>
              <a:defRPr/>
            </a:pPr>
            <a:r>
              <a:rPr lang="en-US" sz="1400" b="1" u="none" dirty="0">
                <a:latin typeface="Avenir Next LT Pro" panose="020B0504020202020204" pitchFamily="34" charset="0"/>
              </a:rPr>
              <a:t>North Carolina General Statutes (NCGS)</a:t>
            </a:r>
          </a:p>
        </p:txBody>
      </p:sp>
      <p:sp>
        <p:nvSpPr>
          <p:cNvPr id="7" name="TextBox 6">
            <a:extLst>
              <a:ext uri="{FF2B5EF4-FFF2-40B4-BE49-F238E27FC236}">
                <a16:creationId xmlns:a16="http://schemas.microsoft.com/office/drawing/2014/main" id="{AFB9D68F-CDBF-4FE3-9D77-05A4339A330F}"/>
              </a:ext>
            </a:extLst>
          </p:cNvPr>
          <p:cNvSpPr txBox="1"/>
          <p:nvPr/>
        </p:nvSpPr>
        <p:spPr bwMode="auto">
          <a:xfrm>
            <a:off x="7216775" y="5530850"/>
            <a:ext cx="1208088" cy="215900"/>
          </a:xfrm>
          <a:prstGeom prst="rect">
            <a:avLst/>
          </a:prstGeom>
          <a:noFill/>
        </p:spPr>
        <p:txBody>
          <a:bodyPr>
            <a:spAutoFit/>
          </a:bodyPr>
          <a:lstStyle/>
          <a:p>
            <a:pPr>
              <a:defRPr/>
            </a:pPr>
            <a:r>
              <a:rPr lang="en-US" sz="800" u="none" dirty="0">
                <a:solidFill>
                  <a:schemeClr val="bg1"/>
                </a:solidFill>
                <a:latin typeface="Avenir Next LT Pro" panose="020B0504020202020204" pitchFamily="34" charset="0"/>
              </a:rPr>
              <a:t>NCDOL Photo Library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19DA-2704-6A94-E01F-97FD88E15720}"/>
              </a:ext>
            </a:extLst>
          </p:cNvPr>
          <p:cNvSpPr>
            <a:spLocks noGrp="1"/>
          </p:cNvSpPr>
          <p:nvPr>
            <p:ph type="title"/>
          </p:nvPr>
        </p:nvSpPr>
        <p:spPr/>
        <p:txBody>
          <a:bodyPr>
            <a:normAutofit fontScale="90000"/>
          </a:bodyPr>
          <a:lstStyle/>
          <a:p>
            <a:r>
              <a:rPr lang="en-US" altLang="en-US" sz="3600" dirty="0"/>
              <a:t>GDC Examples</a:t>
            </a:r>
            <a:endParaRPr lang="en-US" dirty="0"/>
          </a:p>
        </p:txBody>
      </p:sp>
      <p:sp>
        <p:nvSpPr>
          <p:cNvPr id="3" name="Content Placeholder 2">
            <a:extLst>
              <a:ext uri="{FF2B5EF4-FFF2-40B4-BE49-F238E27FC236}">
                <a16:creationId xmlns:a16="http://schemas.microsoft.com/office/drawing/2014/main" id="{6F28EF5B-4CC6-7688-ADE7-8053C6FE76CC}"/>
              </a:ext>
            </a:extLst>
          </p:cNvPr>
          <p:cNvSpPr>
            <a:spLocks noGrp="1"/>
          </p:cNvSpPr>
          <p:nvPr>
            <p:ph idx="1"/>
          </p:nvPr>
        </p:nvSpPr>
        <p:spPr/>
        <p:txBody>
          <a:bodyPr/>
          <a:lstStyle/>
          <a:p>
            <a:r>
              <a:rPr lang="en-US" dirty="0"/>
              <a:t>Manual felling of a tree in a residential yard or area not involving timber harvesting or clearing land where the employer did not perform a hazard assessment to remove dead or snagged trees prior to cutting down other trees.</a:t>
            </a:r>
          </a:p>
          <a:p>
            <a:pPr marL="0" indent="0">
              <a:buNone/>
            </a:pPr>
            <a:endParaRPr lang="en-US" dirty="0"/>
          </a:p>
          <a:p>
            <a:r>
              <a:rPr lang="en-US" dirty="0"/>
              <a:t>Landfill operations where the employer did not designate a safe barricaded area to protect employees servicing or repairing heavy equipment from customer vehicles.</a:t>
            </a:r>
          </a:p>
          <a:p>
            <a:endParaRPr lang="en-US" dirty="0">
              <a:solidFill>
                <a:schemeClr val="tx2"/>
              </a:solidFill>
            </a:endParaRPr>
          </a:p>
        </p:txBody>
      </p:sp>
    </p:spTree>
    <p:extLst>
      <p:ext uri="{BB962C8B-B14F-4D97-AF65-F5344CB8AC3E}">
        <p14:creationId xmlns:p14="http://schemas.microsoft.com/office/powerpoint/2010/main" val="9197970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B3BA9D0-584F-4C75-961F-F6DCB1394B91}"/>
              </a:ext>
            </a:extLst>
          </p:cNvPr>
          <p:cNvSpPr>
            <a:spLocks noGrp="1" noChangeArrowheads="1"/>
          </p:cNvSpPr>
          <p:nvPr>
            <p:ph type="title"/>
          </p:nvPr>
        </p:nvSpPr>
        <p:spPr>
          <a:xfrm>
            <a:off x="609600" y="457200"/>
            <a:ext cx="7924800" cy="549275"/>
          </a:xfrm>
        </p:spPr>
        <p:txBody>
          <a:bodyPr/>
          <a:lstStyle/>
          <a:p>
            <a:r>
              <a:rPr lang="en-US" altLang="en-US" dirty="0">
                <a:sym typeface="WP MathA"/>
              </a:rPr>
              <a:t>Machine Guarding</a:t>
            </a:r>
            <a:endParaRPr lang="en-US" altLang="en-US" dirty="0"/>
          </a:p>
        </p:txBody>
      </p:sp>
      <p:sp>
        <p:nvSpPr>
          <p:cNvPr id="21507" name="Rectangle 6">
            <a:extLst>
              <a:ext uri="{FF2B5EF4-FFF2-40B4-BE49-F238E27FC236}">
                <a16:creationId xmlns:a16="http://schemas.microsoft.com/office/drawing/2014/main" id="{393A1719-466A-4722-93D8-BD1A56883892}"/>
              </a:ext>
            </a:extLst>
          </p:cNvPr>
          <p:cNvSpPr>
            <a:spLocks noGrp="1" noChangeArrowheads="1"/>
          </p:cNvSpPr>
          <p:nvPr>
            <p:ph idx="1"/>
          </p:nvPr>
        </p:nvSpPr>
        <p:spPr>
          <a:xfrm>
            <a:off x="533400" y="1219200"/>
            <a:ext cx="7924800" cy="4724400"/>
          </a:xfrm>
        </p:spPr>
        <p:txBody>
          <a:bodyPr/>
          <a:lstStyle/>
          <a:p>
            <a:r>
              <a:rPr lang="en-US" altLang="en-US" sz="2800" b="1" dirty="0"/>
              <a:t>Number 5: Point of Operation Guarding</a:t>
            </a:r>
          </a:p>
          <a:p>
            <a:pPr lvl="1"/>
            <a:endParaRPr lang="en-US" altLang="en-US" sz="800" dirty="0"/>
          </a:p>
          <a:p>
            <a:pPr lvl="1"/>
            <a:r>
              <a:rPr lang="en-US" dirty="0"/>
              <a:t>The point of operation of machines whose operation expose employees to injury, shall be guarded. </a:t>
            </a:r>
          </a:p>
          <a:p>
            <a:pPr lvl="1"/>
            <a:endParaRPr lang="en-US" dirty="0"/>
          </a:p>
        </p:txBody>
      </p:sp>
      <p:sp>
        <p:nvSpPr>
          <p:cNvPr id="21508" name="Content Placeholder 11">
            <a:extLst>
              <a:ext uri="{FF2B5EF4-FFF2-40B4-BE49-F238E27FC236}">
                <a16:creationId xmlns:a16="http://schemas.microsoft.com/office/drawing/2014/main" id="{62FF264E-90F6-4593-998A-22A105458378}"/>
              </a:ext>
            </a:extLst>
          </p:cNvPr>
          <p:cNvSpPr>
            <a:spLocks noGrp="1" noChangeArrowheads="1"/>
          </p:cNvSpPr>
          <p:nvPr>
            <p:ph sz="quarter" idx="10"/>
          </p:nvPr>
        </p:nvSpPr>
        <p:spPr>
          <a:xfrm>
            <a:off x="6477000" y="609600"/>
            <a:ext cx="2286000" cy="381000"/>
          </a:xfrm>
        </p:spPr>
        <p:txBody>
          <a:bodyPr/>
          <a:lstStyle/>
          <a:p>
            <a:r>
              <a:rPr lang="en-US" altLang="en-US" dirty="0"/>
              <a:t>1910.212(a)(3)(ii)</a:t>
            </a:r>
          </a:p>
          <a:p>
            <a:endParaRPr lang="en-US" altLang="en-US" dirty="0"/>
          </a:p>
        </p:txBody>
      </p:sp>
      <p:sp>
        <p:nvSpPr>
          <p:cNvPr id="5" name="TextBox 4">
            <a:extLst>
              <a:ext uri="{FF2B5EF4-FFF2-40B4-BE49-F238E27FC236}">
                <a16:creationId xmlns:a16="http://schemas.microsoft.com/office/drawing/2014/main" id="{4D0C810B-2CC1-29A8-5CFE-A9BBE1747666}"/>
              </a:ext>
            </a:extLst>
          </p:cNvPr>
          <p:cNvSpPr txBox="1"/>
          <p:nvPr/>
        </p:nvSpPr>
        <p:spPr bwMode="auto">
          <a:xfrm rot="20513746">
            <a:off x="2652921" y="3442901"/>
            <a:ext cx="1711622" cy="276999"/>
          </a:xfrm>
          <a:prstGeom prst="rect">
            <a:avLst/>
          </a:prstGeom>
          <a:noFill/>
        </p:spPr>
        <p:txBody>
          <a:bodyPr wrap="none">
            <a:spAutoFit/>
          </a:bodyPr>
          <a:lstStyle/>
          <a:p>
            <a:pPr>
              <a:defRPr/>
            </a:pPr>
            <a:r>
              <a:rPr lang="en-US" sz="1200" u="none" dirty="0">
                <a:solidFill>
                  <a:schemeClr val="bg1"/>
                </a:solidFill>
                <a:latin typeface="Avenir Next LT Pro" panose="020B0504020202020204" pitchFamily="34" charset="0"/>
              </a:rPr>
              <a:t>NCDOL Photo Library</a:t>
            </a:r>
          </a:p>
        </p:txBody>
      </p:sp>
      <p:pic>
        <p:nvPicPr>
          <p:cNvPr id="4" name="Picture 6" descr="C:\Users\cthunter1.EADS\Documents\000 PROJECTS\PPT REVIEW\2015\01 Const Ind\10 HAND &amp; POWER TOOLS\PoP2.jpg">
            <a:extLst>
              <a:ext uri="{FF2B5EF4-FFF2-40B4-BE49-F238E27FC236}">
                <a16:creationId xmlns:a16="http://schemas.microsoft.com/office/drawing/2014/main" id="{FFCD4086-B8BF-5CBF-B2BF-9F3B60A7F1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9338" y="2743200"/>
            <a:ext cx="33528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82C14C38-8CAE-77A0-F6A2-D8E2AA724F37}"/>
              </a:ext>
            </a:extLst>
          </p:cNvPr>
          <p:cNvSpPr txBox="1"/>
          <p:nvPr/>
        </p:nvSpPr>
        <p:spPr bwMode="auto">
          <a:xfrm>
            <a:off x="3041317" y="5597598"/>
            <a:ext cx="1202573" cy="215444"/>
          </a:xfrm>
          <a:prstGeom prst="rect">
            <a:avLst/>
          </a:prstGeom>
          <a:noFill/>
        </p:spPr>
        <p:txBody>
          <a:bodyPr wrap="none">
            <a:spAutoFit/>
          </a:bodyPr>
          <a:lstStyle/>
          <a:p>
            <a:pPr>
              <a:defRPr/>
            </a:pPr>
            <a:r>
              <a:rPr lang="en-US" sz="800" u="none" dirty="0">
                <a:solidFill>
                  <a:schemeClr val="bg1"/>
                </a:solidFill>
                <a:latin typeface="Avenir Next LT Pro" panose="020B0504020202020204" pitchFamily="34" charset="0"/>
              </a:rPr>
              <a:t>NCDOL Photo Library</a:t>
            </a:r>
          </a:p>
        </p:txBody>
      </p:sp>
    </p:spTree>
    <p:extLst>
      <p:ext uri="{BB962C8B-B14F-4D97-AF65-F5344CB8AC3E}">
        <p14:creationId xmlns:p14="http://schemas.microsoft.com/office/powerpoint/2010/main" val="409306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Lockout/Tagout</a:t>
            </a:r>
          </a:p>
        </p:txBody>
      </p:sp>
      <p:sp>
        <p:nvSpPr>
          <p:cNvPr id="15365" name="Rectangle 5"/>
          <p:cNvSpPr>
            <a:spLocks noChangeArrowheads="1"/>
          </p:cNvSpPr>
          <p:nvPr/>
        </p:nvSpPr>
        <p:spPr bwMode="auto">
          <a:xfrm>
            <a:off x="6172201" y="609600"/>
            <a:ext cx="243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venir Next LT Pro" panose="020B0504020202020204" pitchFamily="34" charset="0"/>
                <a:ea typeface="+mn-ea"/>
              </a:rPr>
              <a:t>1910.147(c)(7)(i)(A)</a:t>
            </a:r>
          </a:p>
        </p:txBody>
      </p:sp>
      <p:pic>
        <p:nvPicPr>
          <p:cNvPr id="7" name="Picture 6" descr="A group of people sitting at a table in a room&#10;&#10;Description generated with very high confidence">
            <a:extLst>
              <a:ext uri="{FF2B5EF4-FFF2-40B4-BE49-F238E27FC236}">
                <a16:creationId xmlns:a16="http://schemas.microsoft.com/office/drawing/2014/main" id="{B8F8E83C-8EAB-4103-9630-D6530EA8DA3E}"/>
              </a:ext>
            </a:extLst>
          </p:cNvPr>
          <p:cNvPicPr>
            <a:picLocks noChangeAspect="1"/>
          </p:cNvPicPr>
          <p:nvPr/>
        </p:nvPicPr>
        <p:blipFill rotWithShape="1">
          <a:blip r:embed="rId3">
            <a:extLst>
              <a:ext uri="{28A0092B-C50C-407E-A947-70E740481C1C}">
                <a14:useLocalDpi xmlns:a14="http://schemas.microsoft.com/office/drawing/2010/main" val="0"/>
              </a:ext>
            </a:extLst>
          </a:blip>
          <a:srcRect t="13678"/>
          <a:stretch/>
        </p:blipFill>
        <p:spPr>
          <a:xfrm>
            <a:off x="1098919" y="3996722"/>
            <a:ext cx="3808946" cy="1881712"/>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05FF980-42D4-F85D-3055-5C4DF64BA295}"/>
              </a:ext>
            </a:extLst>
          </p:cNvPr>
          <p:cNvSpPr txBox="1"/>
          <p:nvPr/>
        </p:nvSpPr>
        <p:spPr bwMode="auto">
          <a:xfrm>
            <a:off x="1193505" y="5629653"/>
            <a:ext cx="130549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pic>
        <p:nvPicPr>
          <p:cNvPr id="5" name="Picture 4">
            <a:extLst>
              <a:ext uri="{FF2B5EF4-FFF2-40B4-BE49-F238E27FC236}">
                <a16:creationId xmlns:a16="http://schemas.microsoft.com/office/drawing/2014/main" id="{61368646-D472-41C9-B6E7-133052E0FC03}"/>
              </a:ext>
            </a:extLst>
          </p:cNvPr>
          <p:cNvPicPr>
            <a:picLocks noChangeAspect="1"/>
          </p:cNvPicPr>
          <p:nvPr/>
        </p:nvPicPr>
        <p:blipFill>
          <a:blip r:embed="rId4"/>
          <a:stretch>
            <a:fillRect/>
          </a:stretch>
        </p:blipFill>
        <p:spPr>
          <a:xfrm>
            <a:off x="5731384" y="3934215"/>
            <a:ext cx="2633534" cy="191088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BB1C201-60CB-4131-0B70-1B5AD6A5E4E0}"/>
              </a:ext>
            </a:extLst>
          </p:cNvPr>
          <p:cNvSpPr txBox="1"/>
          <p:nvPr/>
        </p:nvSpPr>
        <p:spPr bwMode="auto">
          <a:xfrm>
            <a:off x="5471900" y="5649075"/>
            <a:ext cx="1402252" cy="215444"/>
          </a:xfrm>
          <a:prstGeom prst="rect">
            <a:avLst/>
          </a:prstGeom>
          <a:noFill/>
        </p:spPr>
        <p:txBody>
          <a:bodyPr wrap="square">
            <a:spAutoFit/>
          </a:bodyPr>
          <a:lstStyle/>
          <a:p>
            <a:pPr>
              <a:defRPr/>
            </a:pPr>
            <a:r>
              <a:rPr lang="en-US" sz="800" u="none" dirty="0">
                <a:solidFill>
                  <a:schemeClr val="bg1"/>
                </a:solidFill>
                <a:latin typeface="Avenir Next LT Pro" panose="020B0504020202020204" pitchFamily="34" charset="0"/>
              </a:rPr>
              <a:t>NCDOL Photo Library</a:t>
            </a:r>
          </a:p>
        </p:txBody>
      </p:sp>
      <p:sp>
        <p:nvSpPr>
          <p:cNvPr id="4" name="Rectangle 3">
            <a:extLst>
              <a:ext uri="{FF2B5EF4-FFF2-40B4-BE49-F238E27FC236}">
                <a16:creationId xmlns:a16="http://schemas.microsoft.com/office/drawing/2014/main" id="{7420D75A-05B2-068E-8C6C-AE7DAE566168}"/>
              </a:ext>
            </a:extLst>
          </p:cNvPr>
          <p:cNvSpPr txBox="1">
            <a:spLocks noChangeArrowheads="1"/>
          </p:cNvSpPr>
          <p:nvPr/>
        </p:nvSpPr>
        <p:spPr bwMode="auto">
          <a:xfrm>
            <a:off x="533400" y="1219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b="1" u="none" kern="0" dirty="0">
                <a:solidFill>
                  <a:srgbClr val="000000"/>
                </a:solidFill>
                <a:latin typeface="Avenir Next LT Pro" panose="020B0504020202020204" pitchFamily="34" charset="0"/>
              </a:rPr>
              <a:t>Number 6: Training and Communication</a:t>
            </a:r>
          </a:p>
          <a:p>
            <a:pPr lvl="1"/>
            <a:r>
              <a:rPr lang="en-US" altLang="en-US" u="none" kern="0" dirty="0">
                <a:solidFill>
                  <a:srgbClr val="000000"/>
                </a:solidFill>
                <a:latin typeface="Avenir Next LT Pro" panose="020B0504020202020204" pitchFamily="34" charset="0"/>
              </a:rPr>
              <a:t> Each authorized employee shall receive training </a:t>
            </a:r>
          </a:p>
          <a:p>
            <a:pPr marL="457200" lvl="1" indent="0">
              <a:buFont typeface="Symbol" panose="05050102010706020507" pitchFamily="18" charset="2"/>
              <a:buNone/>
            </a:pPr>
            <a:r>
              <a:rPr lang="en-US" altLang="en-US" u="none" kern="0" dirty="0">
                <a:solidFill>
                  <a:srgbClr val="000000"/>
                </a:solidFill>
                <a:latin typeface="Avenir Next LT Pro" panose="020B0504020202020204" pitchFamily="34" charset="0"/>
              </a:rPr>
              <a:t>    in the recognition of applicable hazardous energy </a:t>
            </a:r>
          </a:p>
          <a:p>
            <a:pPr marL="457200" lvl="1" indent="0">
              <a:buFont typeface="Symbol" panose="05050102010706020507" pitchFamily="18" charset="2"/>
              <a:buNone/>
            </a:pPr>
            <a:r>
              <a:rPr lang="en-US" altLang="en-US" u="none" kern="0" dirty="0">
                <a:solidFill>
                  <a:srgbClr val="000000"/>
                </a:solidFill>
                <a:latin typeface="Avenir Next LT Pro" panose="020B0504020202020204" pitchFamily="34" charset="0"/>
              </a:rPr>
              <a:t>    sources, the type and magnitude of the energy</a:t>
            </a:r>
          </a:p>
          <a:p>
            <a:pPr marL="457200" lvl="1" indent="0">
              <a:buFont typeface="Symbol" panose="05050102010706020507" pitchFamily="18" charset="2"/>
              <a:buNone/>
            </a:pPr>
            <a:r>
              <a:rPr lang="en-US" altLang="en-US" u="none" kern="0" dirty="0">
                <a:solidFill>
                  <a:srgbClr val="000000"/>
                </a:solidFill>
                <a:latin typeface="Avenir Next LT Pro" panose="020B0504020202020204" pitchFamily="34" charset="0"/>
              </a:rPr>
              <a:t>    available in the workplace</a:t>
            </a:r>
            <a:r>
              <a:rPr lang="en-US" altLang="en-US" i="1" u="none" kern="0" dirty="0">
                <a:solidFill>
                  <a:srgbClr val="000000"/>
                </a:solidFill>
                <a:latin typeface="Avenir Next LT Pro" panose="020B0504020202020204" pitchFamily="34" charset="0"/>
              </a:rPr>
              <a:t>, and the methods and</a:t>
            </a:r>
          </a:p>
          <a:p>
            <a:pPr marL="457200" lvl="1" indent="0">
              <a:buFont typeface="Symbol" panose="05050102010706020507" pitchFamily="18" charset="2"/>
              <a:buNone/>
            </a:pPr>
            <a:r>
              <a:rPr lang="en-US" altLang="en-US" i="1" u="none" kern="0" dirty="0">
                <a:solidFill>
                  <a:srgbClr val="000000"/>
                </a:solidFill>
                <a:latin typeface="Avenir Next LT Pro" panose="020B0504020202020204" pitchFamily="34" charset="0"/>
              </a:rPr>
              <a:t>    means necessary for the energy isolation and</a:t>
            </a:r>
          </a:p>
          <a:p>
            <a:pPr marL="457200" lvl="1" indent="0">
              <a:buFont typeface="Symbol" panose="05050102010706020507" pitchFamily="18" charset="2"/>
              <a:buNone/>
            </a:pPr>
            <a:r>
              <a:rPr lang="en-US" altLang="en-US" i="1" u="none" kern="0" dirty="0">
                <a:solidFill>
                  <a:srgbClr val="000000"/>
                </a:solidFill>
                <a:latin typeface="Avenir Next LT Pro" panose="020B0504020202020204" pitchFamily="34" charset="0"/>
              </a:rPr>
              <a:t>    control.</a:t>
            </a:r>
            <a:endParaRPr lang="en-US" altLang="en-US" i="1" u="none" kern="0" dirty="0">
              <a:latin typeface="Avenir Next LT Pro" panose="020B0504020202020204" pitchFamily="34" charset="0"/>
            </a:endParaRPr>
          </a:p>
          <a:p>
            <a:pPr marL="0" indent="0">
              <a:buFont typeface="Wingdings" panose="05000000000000000000" pitchFamily="2" charset="2"/>
              <a:buNone/>
            </a:pPr>
            <a:endParaRPr lang="en-US" altLang="en-US" u="none" kern="0" dirty="0">
              <a:latin typeface="Avenir Next LT Pro" panose="020B0504020202020204" pitchFamily="34" charset="0"/>
            </a:endParaRPr>
          </a:p>
        </p:txBody>
      </p:sp>
    </p:spTree>
    <p:extLst>
      <p:ext uri="{BB962C8B-B14F-4D97-AF65-F5344CB8AC3E}">
        <p14:creationId xmlns:p14="http://schemas.microsoft.com/office/powerpoint/2010/main" val="368945877"/>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7</TotalTime>
  <Words>1124</Words>
  <Application>Microsoft Office PowerPoint</Application>
  <PresentationFormat>On-screen Show (4:3)</PresentationFormat>
  <Paragraphs>182</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Aptos</vt:lpstr>
      <vt:lpstr>Arial</vt:lpstr>
      <vt:lpstr>Avenir Next LT Pro</vt:lpstr>
      <vt:lpstr>Avenir Next LT Pro Demi</vt:lpstr>
      <vt:lpstr>Avenir Next LT Pro Light</vt:lpstr>
      <vt:lpstr>Source Sans Pro</vt:lpstr>
      <vt:lpstr>Symbol</vt:lpstr>
      <vt:lpstr>Times New Roman</vt:lpstr>
      <vt:lpstr>Wingdings</vt:lpstr>
      <vt:lpstr>WP MathA</vt:lpstr>
      <vt:lpstr>Office Theme</vt:lpstr>
      <vt:lpstr>Top 10 Most Frequently Cited Serious Violations in FFY 2023 </vt:lpstr>
      <vt:lpstr>Objectives</vt:lpstr>
      <vt:lpstr>Machine Guarding</vt:lpstr>
      <vt:lpstr>Lockout/Tagout</vt:lpstr>
      <vt:lpstr>Lockout/Tagout</vt:lpstr>
      <vt:lpstr>N.C. General Duty Clause</vt:lpstr>
      <vt:lpstr>GDC Examples</vt:lpstr>
      <vt:lpstr>Machine Guarding</vt:lpstr>
      <vt:lpstr>Lockout/Tagout</vt:lpstr>
      <vt:lpstr>Machine Guarding                                       1910.215(b)(9)</vt:lpstr>
      <vt:lpstr>Machine Guarding                       1910.215(b)(9)</vt:lpstr>
      <vt:lpstr>Lockout/Tagout</vt:lpstr>
      <vt:lpstr>Lockout/Tagout</vt:lpstr>
      <vt:lpstr>Mechanical Power Transmission</vt:lpstr>
      <vt:lpstr>Hazard Recognition in General Industry </vt:lpstr>
      <vt:lpstr>Hazard Recognition</vt:lpstr>
      <vt:lpstr>Hazard Recognition</vt:lpstr>
      <vt:lpstr>Hazard Recognition</vt:lpstr>
      <vt:lpstr>Hazard Recognition</vt:lpstr>
      <vt:lpstr>Hazard Recognition</vt:lpstr>
      <vt:lpstr>Hazard Recognition</vt:lpstr>
      <vt:lpstr>Hazard Recognition</vt:lpstr>
      <vt:lpstr>Hazard Recognition   </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2025-06-24T15:33:25Z</dcterms:modified>
</cp:coreProperties>
</file>