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0"/>
  </p:notesMasterIdLst>
  <p:handoutMasterIdLst>
    <p:handoutMasterId r:id="rId41"/>
  </p:handoutMasterIdLst>
  <p:sldIdLst>
    <p:sldId id="392" r:id="rId5"/>
    <p:sldId id="39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1" r:id="rId23"/>
    <p:sldId id="462" r:id="rId24"/>
    <p:sldId id="463" r:id="rId25"/>
    <p:sldId id="464" r:id="rId26"/>
    <p:sldId id="465" r:id="rId27"/>
    <p:sldId id="430" r:id="rId28"/>
    <p:sldId id="431" r:id="rId29"/>
    <p:sldId id="475" r:id="rId30"/>
    <p:sldId id="476" r:id="rId31"/>
    <p:sldId id="437" r:id="rId32"/>
    <p:sldId id="436" r:id="rId33"/>
    <p:sldId id="435" r:id="rId34"/>
    <p:sldId id="477" r:id="rId35"/>
    <p:sldId id="440" r:id="rId36"/>
    <p:sldId id="439" r:id="rId37"/>
    <p:sldId id="442" r:id="rId38"/>
    <p:sldId id="391" r:id="rId39"/>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9739" autoAdjust="0"/>
  </p:normalViewPr>
  <p:slideViewPr>
    <p:cSldViewPr>
      <p:cViewPr varScale="1">
        <p:scale>
          <a:sx n="69" d="100"/>
          <a:sy n="69" d="100"/>
        </p:scale>
        <p:origin x="67"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58"/>
    </p:cViewPr>
  </p:sorterViewPr>
  <p:notesViewPr>
    <p:cSldViewPr>
      <p:cViewPr>
        <p:scale>
          <a:sx n="100" d="100"/>
          <a:sy n="100" d="100"/>
        </p:scale>
        <p:origin x="720" y="-1157"/>
      </p:cViewPr>
      <p:guideLst>
        <p:guide orient="horz" pos="2927"/>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3075" name="Rectangle 3"/>
          <p:cNvSpPr>
            <a:spLocks noGrp="1" noChangeArrowheads="1"/>
          </p:cNvSpPr>
          <p:nvPr>
            <p:ph type="dt" sz="quarter"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3076" name="Rectangle 4"/>
          <p:cNvSpPr>
            <a:spLocks noGrp="1" noChangeArrowheads="1"/>
          </p:cNvSpPr>
          <p:nvPr>
            <p:ph type="ftr" sz="quarter" idx="2"/>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3077" name="Rectangle 5"/>
          <p:cNvSpPr>
            <a:spLocks noGrp="1" noChangeArrowheads="1"/>
          </p:cNvSpPr>
          <p:nvPr>
            <p:ph type="sldNum" sz="quarter" idx="3"/>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2051" name="Rectangle 3"/>
          <p:cNvSpPr>
            <a:spLocks noGrp="1" noChangeArrowheads="1"/>
          </p:cNvSpPr>
          <p:nvPr>
            <p:ph type="dt"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2052" name="Rectangle 4"/>
          <p:cNvSpPr>
            <a:spLocks noGrp="1" noChangeArrowheads="1"/>
          </p:cNvSpPr>
          <p:nvPr>
            <p:ph type="ftr" sz="quarter" idx="4"/>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2053" name="Rectangle 5"/>
          <p:cNvSpPr>
            <a:spLocks noGrp="1" noChangeArrowheads="1"/>
          </p:cNvSpPr>
          <p:nvPr>
            <p:ph type="sldNum" sz="quarter" idx="5"/>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3874" y="4413376"/>
            <a:ext cx="5136303" cy="4180923"/>
          </a:xfrm>
          <a:prstGeom prst="rect">
            <a:avLst/>
          </a:prstGeom>
          <a:noFill/>
          <a:ln w="9525">
            <a:noFill/>
            <a:miter lim="800000"/>
            <a:headEnd/>
            <a:tailEnd/>
          </a:ln>
          <a:effectLst/>
        </p:spPr>
        <p:txBody>
          <a:bodyPr vert="horz" wrap="square" lIns="95194" tIns="47597" rIns="95194" bIns="4759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2">
              <a:defRPr sz="2000" u="sng">
                <a:solidFill>
                  <a:schemeClr val="tx1"/>
                </a:solidFill>
                <a:latin typeface="Arial" panose="020B0604020202020204" pitchFamily="34" charset="0"/>
              </a:defRPr>
            </a:lvl1pPr>
            <a:lvl2pPr marL="724312" indent="-278581" defTabSz="923962">
              <a:defRPr sz="2000" u="sng">
                <a:solidFill>
                  <a:schemeClr val="tx1"/>
                </a:solidFill>
                <a:latin typeface="Arial" panose="020B0604020202020204" pitchFamily="34" charset="0"/>
              </a:defRPr>
            </a:lvl2pPr>
            <a:lvl3pPr marL="1114324" indent="-222865" defTabSz="923962">
              <a:defRPr sz="2000" u="sng">
                <a:solidFill>
                  <a:schemeClr val="tx1"/>
                </a:solidFill>
                <a:latin typeface="Arial" panose="020B0604020202020204" pitchFamily="34" charset="0"/>
              </a:defRPr>
            </a:lvl3pPr>
            <a:lvl4pPr marL="1560055" indent="-222865" defTabSz="923962">
              <a:defRPr sz="2000" u="sng">
                <a:solidFill>
                  <a:schemeClr val="tx1"/>
                </a:solidFill>
                <a:latin typeface="Arial" panose="020B0604020202020204" pitchFamily="34" charset="0"/>
              </a:defRPr>
            </a:lvl4pPr>
            <a:lvl5pPr marL="2005785" indent="-222865" defTabSz="923962">
              <a:defRPr sz="2000" u="sng">
                <a:solidFill>
                  <a:schemeClr val="tx1"/>
                </a:solidFill>
                <a:latin typeface="Arial" panose="020B0604020202020204" pitchFamily="34" charset="0"/>
              </a:defRPr>
            </a:lvl5pPr>
            <a:lvl6pPr marL="2451515" indent="-222865" defTabSz="923962" eaLnBrk="0" fontAlgn="base" hangingPunct="0">
              <a:spcBef>
                <a:spcPct val="0"/>
              </a:spcBef>
              <a:spcAft>
                <a:spcPct val="0"/>
              </a:spcAft>
              <a:defRPr sz="2000" u="sng">
                <a:solidFill>
                  <a:schemeClr val="tx1"/>
                </a:solidFill>
                <a:latin typeface="Arial" panose="020B0604020202020204" pitchFamily="34" charset="0"/>
              </a:defRPr>
            </a:lvl6pPr>
            <a:lvl7pPr marL="2897245" indent="-222865" defTabSz="923962" eaLnBrk="0" fontAlgn="base" hangingPunct="0">
              <a:spcBef>
                <a:spcPct val="0"/>
              </a:spcBef>
              <a:spcAft>
                <a:spcPct val="0"/>
              </a:spcAft>
              <a:defRPr sz="2000" u="sng">
                <a:solidFill>
                  <a:schemeClr val="tx1"/>
                </a:solidFill>
                <a:latin typeface="Arial" panose="020B0604020202020204" pitchFamily="34" charset="0"/>
              </a:defRPr>
            </a:lvl7pPr>
            <a:lvl8pPr marL="3342975" indent="-222865" defTabSz="923962" eaLnBrk="0" fontAlgn="base" hangingPunct="0">
              <a:spcBef>
                <a:spcPct val="0"/>
              </a:spcBef>
              <a:spcAft>
                <a:spcPct val="0"/>
              </a:spcAft>
              <a:defRPr sz="2000" u="sng">
                <a:solidFill>
                  <a:schemeClr val="tx1"/>
                </a:solidFill>
                <a:latin typeface="Arial" panose="020B0604020202020204" pitchFamily="34" charset="0"/>
              </a:defRPr>
            </a:lvl8pPr>
            <a:lvl9pPr marL="3788705" indent="-222865" defTabSz="923962"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1</a:t>
            </a:fld>
            <a:endParaRPr lang="en-US" altLang="en-US" sz="1000"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10/23</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161910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85E7CB1-547E-40CE-92A7-71833BCDA32F}"/>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0180933-9A95-4F6C-9ED4-4E9A4A05A8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3451" lvl="1" defTabSz="899030" eaLnBrk="1" hangingPunct="1"/>
            <a:endParaRPr lang="en-US" altLang="en-US" sz="800" b="1"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7CF94C27-6FA3-4D02-AF97-FCFE990FD6F8}"/>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B9076393-EE7A-4F34-9B37-3E7375C59231}" type="slidenum">
              <a:rPr lang="en-US" altLang="en-US" sz="1000" i="1"/>
              <a:pPr algn="r">
                <a:buFont typeface="Wingdings" panose="05000000000000000000" pitchFamily="2" charset="2"/>
                <a:buNone/>
              </a:pPr>
              <a:t>28</a:t>
            </a:fld>
            <a:endParaRPr lang="en-US" altLang="en-US" sz="1000"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AEF8308-B265-416D-8E53-5DAF0815334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89A41B7F-8EB6-48C3-8C22-482DD29E79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99030" eaLnBrk="1" hangingPunct="1">
              <a:buNone/>
            </a:pPr>
            <a:endParaRPr lang="en-US" altLang="en-US" sz="800" cap="none" baseline="0"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65920C2C-D566-4C90-834B-9F4A77D16AC2}"/>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75026617-6EC8-42D3-B3A1-6A9EC543B64D}" type="slidenum">
              <a:rPr lang="en-US" altLang="en-US" sz="1000" i="1"/>
              <a:pPr algn="r">
                <a:buFont typeface="Wingdings" panose="05000000000000000000" pitchFamily="2" charset="2"/>
                <a:buNone/>
              </a:pPr>
              <a:t>29</a:t>
            </a:fld>
            <a:endParaRPr lang="en-US" altLang="en-US" sz="1000"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9D3A260-F2E2-4CE7-80B8-CFB1C6CF06C0}"/>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D908F332-AF0F-4BC3-825C-23E09C9FF8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b="1" dirty="0">
              <a:latin typeface="Arial" panose="020B0604020202020204" pitchFamily="34" charset="0"/>
            </a:endParaRPr>
          </a:p>
        </p:txBody>
      </p:sp>
      <p:sp>
        <p:nvSpPr>
          <p:cNvPr id="65540" name="Slide Number Placeholder 3">
            <a:extLst>
              <a:ext uri="{FF2B5EF4-FFF2-40B4-BE49-F238E27FC236}">
                <a16:creationId xmlns:a16="http://schemas.microsoft.com/office/drawing/2014/main" id="{D0F38F5B-1ACA-4F65-B64E-BAAFBF00550C}"/>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547E8640-48A6-48E2-8FC6-2B4D803D05A9}" type="slidenum">
              <a:rPr lang="en-US" altLang="en-US" sz="1000" i="1"/>
              <a:pPr algn="r">
                <a:buFont typeface="Wingdings" panose="05000000000000000000" pitchFamily="2" charset="2"/>
                <a:buNone/>
              </a:pPr>
              <a:t>30</a:t>
            </a:fld>
            <a:endParaRPr lang="en-US" altLang="en-US" sz="1000"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18A40D0-6A7E-4E2B-A0E5-A90B6C7954E9}"/>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E3B1D09E-2541-4FA7-9E13-B1A0C0F46C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a:endParaRPr lang="en-US" altLang="en-US" sz="800" b="1"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A1E482E3-58E5-4755-BD9A-0386E2A296A5}"/>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31C56861-39EA-471C-899F-2AD229646A0C}" type="slidenum">
              <a:rPr lang="en-US" altLang="en-US" sz="1000" i="1"/>
              <a:pPr algn="r">
                <a:buFont typeface="Wingdings" panose="05000000000000000000" pitchFamily="2" charset="2"/>
                <a:buNone/>
              </a:pPr>
              <a:t>31</a:t>
            </a:fld>
            <a:endParaRPr lang="en-US" altLang="en-US" sz="1000"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32</a:t>
            </a:fld>
            <a:endParaRPr lang="en-US" altLang="en-US"/>
          </a:p>
        </p:txBody>
      </p:sp>
    </p:spTree>
    <p:extLst>
      <p:ext uri="{BB962C8B-B14F-4D97-AF65-F5344CB8AC3E}">
        <p14:creationId xmlns:p14="http://schemas.microsoft.com/office/powerpoint/2010/main" val="1254302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33</a:t>
            </a:fld>
            <a:endParaRPr lang="en-US" altLang="en-US"/>
          </a:p>
        </p:txBody>
      </p:sp>
    </p:spTree>
    <p:extLst>
      <p:ext uri="{BB962C8B-B14F-4D97-AF65-F5344CB8AC3E}">
        <p14:creationId xmlns:p14="http://schemas.microsoft.com/office/powerpoint/2010/main" val="268248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2">
              <a:defRPr sz="2000" u="sng">
                <a:solidFill>
                  <a:schemeClr val="tx1"/>
                </a:solidFill>
                <a:latin typeface="Arial" panose="020B0604020202020204" pitchFamily="34" charset="0"/>
              </a:defRPr>
            </a:lvl1pPr>
            <a:lvl2pPr marL="724312" indent="-278581" defTabSz="923962">
              <a:defRPr sz="2000" u="sng">
                <a:solidFill>
                  <a:schemeClr val="tx1"/>
                </a:solidFill>
                <a:latin typeface="Arial" panose="020B0604020202020204" pitchFamily="34" charset="0"/>
              </a:defRPr>
            </a:lvl2pPr>
            <a:lvl3pPr marL="1114324" indent="-222865" defTabSz="923962">
              <a:defRPr sz="2000" u="sng">
                <a:solidFill>
                  <a:schemeClr val="tx1"/>
                </a:solidFill>
                <a:latin typeface="Arial" panose="020B0604020202020204" pitchFamily="34" charset="0"/>
              </a:defRPr>
            </a:lvl3pPr>
            <a:lvl4pPr marL="1560055" indent="-222865" defTabSz="923962">
              <a:defRPr sz="2000" u="sng">
                <a:solidFill>
                  <a:schemeClr val="tx1"/>
                </a:solidFill>
                <a:latin typeface="Arial" panose="020B0604020202020204" pitchFamily="34" charset="0"/>
              </a:defRPr>
            </a:lvl4pPr>
            <a:lvl5pPr marL="2005785" indent="-222865" defTabSz="923962">
              <a:defRPr sz="2000" u="sng">
                <a:solidFill>
                  <a:schemeClr val="tx1"/>
                </a:solidFill>
                <a:latin typeface="Arial" panose="020B0604020202020204" pitchFamily="34" charset="0"/>
              </a:defRPr>
            </a:lvl5pPr>
            <a:lvl6pPr marL="2451515" indent="-222865" defTabSz="923962" eaLnBrk="0" fontAlgn="base" hangingPunct="0">
              <a:spcBef>
                <a:spcPct val="0"/>
              </a:spcBef>
              <a:spcAft>
                <a:spcPct val="0"/>
              </a:spcAft>
              <a:defRPr sz="2000" u="sng">
                <a:solidFill>
                  <a:schemeClr val="tx1"/>
                </a:solidFill>
                <a:latin typeface="Arial" panose="020B0604020202020204" pitchFamily="34" charset="0"/>
              </a:defRPr>
            </a:lvl6pPr>
            <a:lvl7pPr marL="2897245" indent="-222865" defTabSz="923962" eaLnBrk="0" fontAlgn="base" hangingPunct="0">
              <a:spcBef>
                <a:spcPct val="0"/>
              </a:spcBef>
              <a:spcAft>
                <a:spcPct val="0"/>
              </a:spcAft>
              <a:defRPr sz="2000" u="sng">
                <a:solidFill>
                  <a:schemeClr val="tx1"/>
                </a:solidFill>
                <a:latin typeface="Arial" panose="020B0604020202020204" pitchFamily="34" charset="0"/>
              </a:defRPr>
            </a:lvl7pPr>
            <a:lvl8pPr marL="3342975" indent="-222865" defTabSz="923962" eaLnBrk="0" fontAlgn="base" hangingPunct="0">
              <a:spcBef>
                <a:spcPct val="0"/>
              </a:spcBef>
              <a:spcAft>
                <a:spcPct val="0"/>
              </a:spcAft>
              <a:defRPr sz="2000" u="sng">
                <a:solidFill>
                  <a:schemeClr val="tx1"/>
                </a:solidFill>
                <a:latin typeface="Arial" panose="020B0604020202020204" pitchFamily="34" charset="0"/>
              </a:defRPr>
            </a:lvl8pPr>
            <a:lvl9pPr marL="3788705" indent="-222865" defTabSz="923962"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34</a:t>
            </a:fld>
            <a:endParaRPr lang="en-US" altLang="en-US" sz="1000" u="none">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55700" y="693738"/>
            <a:ext cx="4559300" cy="3421062"/>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008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35</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2">
              <a:defRPr sz="2000" u="sng">
                <a:solidFill>
                  <a:schemeClr val="tx1"/>
                </a:solidFill>
                <a:latin typeface="Arial" panose="020B0604020202020204" pitchFamily="34" charset="0"/>
              </a:defRPr>
            </a:lvl1pPr>
            <a:lvl2pPr marL="724312" indent="-278581" defTabSz="923962">
              <a:defRPr sz="2000" u="sng">
                <a:solidFill>
                  <a:schemeClr val="tx1"/>
                </a:solidFill>
                <a:latin typeface="Arial" panose="020B0604020202020204" pitchFamily="34" charset="0"/>
              </a:defRPr>
            </a:lvl2pPr>
            <a:lvl3pPr marL="1114324" indent="-222865" defTabSz="923962">
              <a:defRPr sz="2000" u="sng">
                <a:solidFill>
                  <a:schemeClr val="tx1"/>
                </a:solidFill>
                <a:latin typeface="Arial" panose="020B0604020202020204" pitchFamily="34" charset="0"/>
              </a:defRPr>
            </a:lvl3pPr>
            <a:lvl4pPr marL="1560055" indent="-222865" defTabSz="923962">
              <a:defRPr sz="2000" u="sng">
                <a:solidFill>
                  <a:schemeClr val="tx1"/>
                </a:solidFill>
                <a:latin typeface="Arial" panose="020B0604020202020204" pitchFamily="34" charset="0"/>
              </a:defRPr>
            </a:lvl4pPr>
            <a:lvl5pPr marL="2005785" indent="-222865" defTabSz="923962">
              <a:defRPr sz="2000" u="sng">
                <a:solidFill>
                  <a:schemeClr val="tx1"/>
                </a:solidFill>
                <a:latin typeface="Arial" panose="020B0604020202020204" pitchFamily="34" charset="0"/>
              </a:defRPr>
            </a:lvl5pPr>
            <a:lvl6pPr marL="2451515" indent="-222865" defTabSz="923962" eaLnBrk="0" fontAlgn="base" hangingPunct="0">
              <a:spcBef>
                <a:spcPct val="0"/>
              </a:spcBef>
              <a:spcAft>
                <a:spcPct val="0"/>
              </a:spcAft>
              <a:defRPr sz="2000" u="sng">
                <a:solidFill>
                  <a:schemeClr val="tx1"/>
                </a:solidFill>
                <a:latin typeface="Arial" panose="020B0604020202020204" pitchFamily="34" charset="0"/>
              </a:defRPr>
            </a:lvl6pPr>
            <a:lvl7pPr marL="2897245" indent="-222865" defTabSz="923962" eaLnBrk="0" fontAlgn="base" hangingPunct="0">
              <a:spcBef>
                <a:spcPct val="0"/>
              </a:spcBef>
              <a:spcAft>
                <a:spcPct val="0"/>
              </a:spcAft>
              <a:defRPr sz="2000" u="sng">
                <a:solidFill>
                  <a:schemeClr val="tx1"/>
                </a:solidFill>
                <a:latin typeface="Arial" panose="020B0604020202020204" pitchFamily="34" charset="0"/>
              </a:defRPr>
            </a:lvl7pPr>
            <a:lvl8pPr marL="3342975" indent="-222865" defTabSz="923962" eaLnBrk="0" fontAlgn="base" hangingPunct="0">
              <a:spcBef>
                <a:spcPct val="0"/>
              </a:spcBef>
              <a:spcAft>
                <a:spcPct val="0"/>
              </a:spcAft>
              <a:defRPr sz="2000" u="sng">
                <a:solidFill>
                  <a:schemeClr val="tx1"/>
                </a:solidFill>
                <a:latin typeface="Arial" panose="020B0604020202020204" pitchFamily="34" charset="0"/>
              </a:defRPr>
            </a:lvl8pPr>
            <a:lvl9pPr marL="3788705" indent="-222865" defTabSz="923962"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2</a:t>
            </a:fld>
            <a:endParaRPr lang="en-US" altLang="en-US" sz="1000" u="none">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6152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94266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a:t>
            </a:fld>
            <a:endParaRPr lang="en-US" altLang="en-US"/>
          </a:p>
        </p:txBody>
      </p:sp>
    </p:spTree>
    <p:extLst>
      <p:ext uri="{BB962C8B-B14F-4D97-AF65-F5344CB8AC3E}">
        <p14:creationId xmlns:p14="http://schemas.microsoft.com/office/powerpoint/2010/main" val="131839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17</a:t>
            </a:fld>
            <a:endParaRPr lang="en-US" altLang="en-US"/>
          </a:p>
        </p:txBody>
      </p:sp>
    </p:spTree>
    <p:extLst>
      <p:ext uri="{BB962C8B-B14F-4D97-AF65-F5344CB8AC3E}">
        <p14:creationId xmlns:p14="http://schemas.microsoft.com/office/powerpoint/2010/main" val="389497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378DCDE-8A29-47AD-9794-11B143563848}"/>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27D0B5AC-5A89-42D5-946D-62F1593405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b="1"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318C0FFB-C257-4035-A676-24489CC54E25}"/>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A33F42FD-E5AC-4F5F-8294-A24014FB4940}" type="slidenum">
              <a:rPr lang="en-US" altLang="en-US" sz="1000" i="1"/>
              <a:pPr algn="r">
                <a:buFont typeface="Wingdings" panose="05000000000000000000" pitchFamily="2" charset="2"/>
                <a:buNone/>
              </a:pPr>
              <a:t>24</a:t>
            </a:fld>
            <a:endParaRPr lang="en-US" altLang="en-US" sz="1000"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B50A40-1924-421B-A06D-B2F267D5922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CD75737-2CBA-4FCD-9F21-AB6B666CE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r>
              <a:rPr lang="en-US" sz="1400" b="0" i="0" dirty="0">
                <a:solidFill>
                  <a:srgbClr val="111111"/>
                </a:solidFill>
                <a:effectLst/>
                <a:latin typeface="Roboto" panose="02000000000000000000" pitchFamily="2" charset="0"/>
              </a:rPr>
              <a:t>them. (1910.501(b)(2)</a:t>
            </a:r>
            <a:endParaRPr lang="en-US" altLang="en-US" sz="800"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4739DF6F-CA94-4EF1-98B6-C99DA97AD07C}"/>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6922EE87-F7A4-4D97-93AD-79FDF8E936B8}" type="slidenum">
              <a:rPr lang="en-US" altLang="en-US" sz="1000" i="1"/>
              <a:pPr algn="r">
                <a:buFont typeface="Wingdings" panose="05000000000000000000" pitchFamily="2" charset="2"/>
                <a:buNone/>
              </a:pPr>
              <a:t>25</a:t>
            </a:fld>
            <a:endParaRPr lang="en-US" altLang="en-US" sz="1000"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8E65995-0D8A-45C7-A168-E9C9B6CD2146}"/>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1A691658-AD5F-4385-B45F-9970BF026B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A7C99A08-EDC8-4FA3-8844-A27B610E3721}"/>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50BA0154-15EB-42EF-8A71-2CEC043948A5}" type="slidenum">
              <a:rPr lang="en-US" altLang="en-US" sz="1000" i="1"/>
              <a:pPr algn="r">
                <a:buFont typeface="Wingdings" panose="05000000000000000000" pitchFamily="2" charset="2"/>
                <a:buNone/>
              </a:pPr>
              <a:t>26</a:t>
            </a:fld>
            <a:endParaRPr lang="en-US" altLang="en-US" sz="10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495E843-AE00-433F-B37B-F06C9B73427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6B074EE6-BCC4-49B9-8A8F-EFE857E1D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9D9D24AC-06B5-4936-947B-5D8076E59010}"/>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7B6E1796-4836-4B62-B91E-1A3FB2E3E9CC}" type="slidenum">
              <a:rPr lang="en-US" altLang="en-US" sz="1000" i="1"/>
              <a:pPr algn="r">
                <a:buFont typeface="Wingdings" panose="05000000000000000000" pitchFamily="2" charset="2"/>
                <a:buNone/>
              </a:pPr>
              <a:t>27</a:t>
            </a:fld>
            <a:endParaRPr lang="en-US" altLang="en-US" sz="1000" i="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5621" y="6077671"/>
            <a:ext cx="2046844" cy="744307"/>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2832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219200"/>
            <a:ext cx="8001000" cy="4724400"/>
          </a:xfrm>
        </p:spPr>
        <p:txBody>
          <a:bodyPr/>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10"/>
          </p:nvPr>
        </p:nvSpPr>
        <p:spPr>
          <a:xfrm>
            <a:off x="6400800" y="685800"/>
            <a:ext cx="2133600" cy="381000"/>
          </a:xfrm>
        </p:spPr>
        <p:txBody>
          <a:bodyPr/>
          <a:lstStyle>
            <a:lvl1pPr algn="r">
              <a:buNone/>
              <a:defRPr sz="1600"/>
            </a:lvl1pPr>
            <a:lvl2pPr>
              <a:buNone/>
              <a:defRPr sz="2000"/>
            </a:lvl2pPr>
            <a:lvl3pPr>
              <a:buNone/>
              <a:defRPr sz="2000"/>
            </a:lvl3pPr>
            <a:lvl4pPr>
              <a:buNone/>
              <a:defRPr sz="2000"/>
            </a:lvl4pPr>
            <a:lvl5pPr>
              <a:buNone/>
              <a:defRPr sz="2000"/>
            </a:lvl5pPr>
          </a:lstStyle>
          <a:p>
            <a:pPr lvl="0"/>
            <a:r>
              <a:rPr lang="en-US"/>
              <a:t>Edit Master text styles</a:t>
            </a:r>
          </a:p>
        </p:txBody>
      </p:sp>
    </p:spTree>
    <p:extLst>
      <p:ext uri="{BB962C8B-B14F-4D97-AF65-F5344CB8AC3E}">
        <p14:creationId xmlns:p14="http://schemas.microsoft.com/office/powerpoint/2010/main" val="28333070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8600" y="6110288"/>
            <a:ext cx="2057400" cy="731838"/>
          </a:xfrm>
          <a:prstGeom prst="rect">
            <a:avLst/>
          </a:prstGeom>
        </p:spPr>
      </p:pic>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70" r:id="rId4"/>
    <p:sldLayoutId id="2147483976" r:id="rId5"/>
    <p:sldLayoutId id="2147483977" r:id="rId6"/>
    <p:sldLayoutId id="2147483978" r:id="rId7"/>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https://lh3.googleusercontent.com/p/AF1QipNgmMDr4UbUmlVN_1DpcgqKy8y9hRwbl1wimEd-=s512-p-qv=ph8oitcjpn2bvlpgktgcf115v50elrod6,m=125c92681186c4bc075c03d779ba3597,x=,t=25-iv4499?key=V1RocW5jd2l3dWp3VVNkbWpHWERtOHVVWGxDdXN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https://lh3.googleusercontent.com/p/AF1QipMLsf2S2JRj_QHwARUG4AFR1InVAtNE_7WWesOS=s512-p-qv=p2vhmi7t5fo3eur15odoopigghj72p9ic,m=125c92681186c4bc075c03d779ba3597,x=,t=25-iv4297?key=Ull3cXpjNmJfVW1RdkdNOTRzdndEaklaWmdTcFhB"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a:solidFill>
                <a:srgbClr val="777777"/>
              </a:solidFill>
            </a:endParaRPr>
          </a:p>
        </p:txBody>
      </p:sp>
      <p:sp>
        <p:nvSpPr>
          <p:cNvPr id="7" name="Rectangle 2">
            <a:extLst>
              <a:ext uri="{FF2B5EF4-FFF2-40B4-BE49-F238E27FC236}">
                <a16:creationId xmlns:a16="http://schemas.microsoft.com/office/drawing/2014/main" id="{74EDE0ED-B3CE-4416-978D-79F2B24A4C8E}"/>
              </a:ext>
            </a:extLst>
          </p:cNvPr>
          <p:cNvSpPr txBox="1">
            <a:spLocks noChangeArrowheads="1"/>
          </p:cNvSpPr>
          <p:nvPr/>
        </p:nvSpPr>
        <p:spPr bwMode="auto">
          <a:xfrm>
            <a:off x="685800" y="1978224"/>
            <a:ext cx="7696200" cy="13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4000" i="1" u="none" kern="0" dirty="0"/>
              <a:t>Top 10 Most Frequently Citied Serious Violations in FFY 2022</a:t>
            </a:r>
          </a:p>
        </p:txBody>
      </p:sp>
      <p:sp>
        <p:nvSpPr>
          <p:cNvPr id="9" name="Rectangle 3">
            <a:extLst>
              <a:ext uri="{FF2B5EF4-FFF2-40B4-BE49-F238E27FC236}">
                <a16:creationId xmlns:a16="http://schemas.microsoft.com/office/drawing/2014/main" id="{6687094A-03CE-496A-8CF2-E94C62C30800}"/>
              </a:ext>
            </a:extLst>
          </p:cNvPr>
          <p:cNvSpPr txBox="1">
            <a:spLocks noChangeArrowheads="1"/>
          </p:cNvSpPr>
          <p:nvPr/>
        </p:nvSpPr>
        <p:spPr bwMode="auto">
          <a:xfrm>
            <a:off x="1219200" y="3568600"/>
            <a:ext cx="6172200" cy="57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50" tIns="41275" rIns="82550" bIns="41275" numCol="1" anchor="ctr" anchorCtr="0" compatLnSpc="1">
            <a:prstTxWarp prst="textNoShape">
              <a:avLst/>
            </a:prstTxWarp>
            <a:spAutoFit/>
          </a:bodyPr>
          <a:lstStyle>
            <a:lvl1pPr marL="287338" indent="-287338" algn="l" rtl="0" eaLnBrk="0" fontAlgn="base" hangingPunct="0">
              <a:spcBef>
                <a:spcPct val="0"/>
              </a:spcBef>
              <a:spcAft>
                <a:spcPct val="0"/>
              </a:spcAft>
              <a:buClr>
                <a:srgbClr val="910046"/>
              </a:buClr>
              <a:buSzPct val="84000"/>
              <a:buFont typeface="Wingdings" panose="05000000000000000000" pitchFamily="2" charset="2"/>
              <a:buChar char="l"/>
              <a:defRPr sz="2800">
                <a:solidFill>
                  <a:srgbClr val="012D9A"/>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3200" u="none" kern="0" dirty="0"/>
              <a:t> </a:t>
            </a:r>
            <a:r>
              <a:rPr lang="en-US" altLang="en-US" sz="3200" b="1" i="1" u="none" kern="0" dirty="0"/>
              <a:t>29 CFR 1926 - Construction</a:t>
            </a:r>
          </a:p>
        </p:txBody>
      </p:sp>
      <p:sp>
        <p:nvSpPr>
          <p:cNvPr id="10" name="Rectangle 4">
            <a:extLst>
              <a:ext uri="{FF2B5EF4-FFF2-40B4-BE49-F238E27FC236}">
                <a16:creationId xmlns:a16="http://schemas.microsoft.com/office/drawing/2014/main" id="{A22D56F5-E218-498D-BCF1-BA79AC766FD1}"/>
              </a:ext>
            </a:extLst>
          </p:cNvPr>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600" b="1" u="none" dirty="0">
                <a:solidFill>
                  <a:srgbClr val="012D9A"/>
                </a:solidFill>
                <a:latin typeface="Arial" panose="020B0604020202020204" pitchFamily="34" charset="0"/>
              </a:rPr>
              <a:t>Presented by:</a:t>
            </a:r>
            <a:endParaRPr lang="en-US" altLang="en-US" sz="1600" u="none" dirty="0">
              <a:solidFill>
                <a:srgbClr val="777777"/>
              </a:solidFill>
              <a:latin typeface="Arial" panose="020B0604020202020204" pitchFamily="34" charset="0"/>
            </a:endParaRPr>
          </a:p>
        </p:txBody>
      </p:sp>
    </p:spTree>
    <p:extLst>
      <p:ext uri="{BB962C8B-B14F-4D97-AF65-F5344CB8AC3E}">
        <p14:creationId xmlns:p14="http://schemas.microsoft.com/office/powerpoint/2010/main" val="38845774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F5DD-D576-226A-C5D9-33305FF3886F}"/>
              </a:ext>
            </a:extLst>
          </p:cNvPr>
          <p:cNvSpPr>
            <a:spLocks noGrp="1"/>
          </p:cNvSpPr>
          <p:nvPr>
            <p:ph type="title"/>
          </p:nvPr>
        </p:nvSpPr>
        <p:spPr/>
        <p:txBody>
          <a:bodyPr/>
          <a:lstStyle/>
          <a:p>
            <a:r>
              <a:rPr lang="en-US" dirty="0"/>
              <a:t>Portable Ladders</a:t>
            </a:r>
          </a:p>
        </p:txBody>
      </p:sp>
      <p:sp>
        <p:nvSpPr>
          <p:cNvPr id="3" name="Content Placeholder 2">
            <a:extLst>
              <a:ext uri="{FF2B5EF4-FFF2-40B4-BE49-F238E27FC236}">
                <a16:creationId xmlns:a16="http://schemas.microsoft.com/office/drawing/2014/main" id="{C4A5605B-EFF2-D8A2-8F05-C0E7F63095BF}"/>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Number 4: Ladders </a:t>
            </a:r>
          </a:p>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463550" marR="0" lvl="1" indent="-352425"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Arial"/>
              </a:rPr>
              <a:t>When portable ladders are used for access to an upper landing surface, they must:</a:t>
            </a:r>
          </a:p>
          <a:p>
            <a:pPr marL="690563" marR="0" lvl="1" indent="-233363"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endParaRPr kumimoji="0" lang="en-US" altLang="en-US" sz="1200" b="0" i="0" u="none" strike="noStrike" kern="0" cap="none" spc="0" normalizeH="0" baseline="0" noProof="0" dirty="0">
              <a:ln>
                <a:noFill/>
              </a:ln>
              <a:solidFill>
                <a:srgbClr val="000000"/>
              </a:solidFill>
              <a:effectLst/>
              <a:uLnTx/>
              <a:uFillTx/>
              <a:latin typeface="Arial"/>
            </a:endParaRPr>
          </a:p>
          <a:p>
            <a:pPr marL="569913" marR="0" lvl="2" indent="-276225" algn="l" defTabSz="914400" rtl="0" eaLnBrk="0" fontAlgn="base" latinLnBrk="0" hangingPunct="0">
              <a:lnSpc>
                <a:spcPct val="100000"/>
              </a:lnSpc>
              <a:spcBef>
                <a:spcPct val="0"/>
              </a:spcBef>
              <a:spcAft>
                <a:spcPct val="0"/>
              </a:spcAft>
              <a:buClr>
                <a:srgbClr val="012D9A"/>
              </a:buClr>
              <a:buSzTx/>
              <a:buFontTx/>
              <a:buChar char="»"/>
              <a:tabLst/>
              <a:defRPr/>
            </a:pPr>
            <a:r>
              <a:rPr kumimoji="0" lang="en-US" altLang="en-US" sz="2000" b="0" i="1" u="none" strike="noStrike" kern="0" cap="none" spc="0" normalizeH="0" baseline="0" noProof="0" dirty="0">
                <a:ln>
                  <a:noFill/>
                </a:ln>
                <a:solidFill>
                  <a:srgbClr val="000000"/>
                </a:solidFill>
                <a:effectLst/>
                <a:uLnTx/>
                <a:uFillTx/>
                <a:latin typeface="Arial"/>
              </a:rPr>
              <a:t>Extend 3 feet </a:t>
            </a:r>
            <a:r>
              <a:rPr kumimoji="0" lang="en-US" altLang="en-US" sz="2000" b="0" i="0" u="none" strike="noStrike" kern="0" cap="none" spc="0" normalizeH="0" baseline="0" noProof="0" dirty="0">
                <a:ln>
                  <a:noFill/>
                </a:ln>
                <a:solidFill>
                  <a:srgbClr val="000000"/>
                </a:solidFill>
                <a:effectLst/>
                <a:uLnTx/>
                <a:uFillTx/>
                <a:latin typeface="Arial"/>
              </a:rPr>
              <a:t>above landing.</a:t>
            </a:r>
          </a:p>
          <a:p>
            <a:pPr marL="569913" marR="0" lvl="2" indent="-276225" algn="l" defTabSz="914400" rtl="0" eaLnBrk="0" fontAlgn="base" latinLnBrk="0" hangingPunct="0">
              <a:lnSpc>
                <a:spcPct val="100000"/>
              </a:lnSpc>
              <a:spcBef>
                <a:spcPct val="0"/>
              </a:spcBef>
              <a:spcAft>
                <a:spcPct val="0"/>
              </a:spcAft>
              <a:buClr>
                <a:srgbClr val="012D9A"/>
              </a:buClr>
              <a:buSzTx/>
              <a:buFontTx/>
              <a:buChar char="»"/>
              <a:tabLst/>
              <a:defRPr/>
            </a:pPr>
            <a:endParaRPr kumimoji="0" lang="en-US" altLang="en-US" sz="2400" b="0" i="1" u="none" strike="noStrike" kern="0" cap="none" spc="0" normalizeH="0" baseline="0" noProof="0" dirty="0">
              <a:ln>
                <a:noFill/>
              </a:ln>
              <a:solidFill>
                <a:srgbClr val="000000"/>
              </a:solidFill>
              <a:effectLst/>
              <a:uLnTx/>
              <a:uFillTx/>
              <a:latin typeface="Arial"/>
            </a:endParaRPr>
          </a:p>
          <a:p>
            <a:pPr marL="569913" marR="0" lvl="2" indent="-276225" algn="l" defTabSz="914400" rtl="0" eaLnBrk="0" fontAlgn="base" latinLnBrk="0" hangingPunct="0">
              <a:lnSpc>
                <a:spcPct val="100000"/>
              </a:lnSpc>
              <a:spcBef>
                <a:spcPct val="0"/>
              </a:spcBef>
              <a:spcAft>
                <a:spcPct val="0"/>
              </a:spcAft>
              <a:buClr>
                <a:srgbClr val="012D9A"/>
              </a:buClr>
              <a:buSzTx/>
              <a:buFontTx/>
              <a:buChar char="»"/>
              <a:tabLst/>
              <a:defRPr/>
            </a:pPr>
            <a:r>
              <a:rPr kumimoji="0" lang="en-US" altLang="en-US" sz="2000" b="0" i="1" u="none" strike="noStrike" kern="0" cap="none" spc="0" normalizeH="0" baseline="0" noProof="0" dirty="0">
                <a:ln>
                  <a:noFill/>
                </a:ln>
                <a:solidFill>
                  <a:srgbClr val="000000"/>
                </a:solidFill>
                <a:effectLst/>
                <a:uLnTx/>
                <a:uFillTx/>
                <a:latin typeface="Arial"/>
              </a:rPr>
              <a:t>Be properly secured at the top </a:t>
            </a:r>
          </a:p>
          <a:p>
            <a:pPr marL="569913" marR="0" lvl="2" indent="-276225" algn="l" defTabSz="914400" rtl="0" eaLnBrk="0" fontAlgn="base" latinLnBrk="0" hangingPunct="0">
              <a:lnSpc>
                <a:spcPct val="100000"/>
              </a:lnSpc>
              <a:spcBef>
                <a:spcPct val="0"/>
              </a:spcBef>
              <a:spcAft>
                <a:spcPct val="0"/>
              </a:spcAft>
              <a:buClr>
                <a:srgbClr val="012D9A"/>
              </a:buClr>
              <a:buSzTx/>
              <a:buFontTx/>
              <a:buNone/>
              <a:tabLst/>
              <a:defRPr/>
            </a:pPr>
            <a:r>
              <a:rPr kumimoji="0" lang="en-US" altLang="en-US" sz="2000" b="0" i="1" u="none" strike="noStrike" kern="0" cap="none" spc="0" normalizeH="0" baseline="0" noProof="0" dirty="0">
                <a:ln>
                  <a:noFill/>
                </a:ln>
                <a:solidFill>
                  <a:srgbClr val="000000"/>
                </a:solidFill>
                <a:effectLst/>
                <a:uLnTx/>
                <a:uFillTx/>
                <a:latin typeface="Arial"/>
              </a:rPr>
              <a:t>  	</a:t>
            </a:r>
            <a:r>
              <a:rPr kumimoji="0" lang="en-US" altLang="en-US" sz="2000" b="1" i="1" u="none" strike="noStrike" kern="0" cap="none" spc="0" normalizeH="0" baseline="0" noProof="0" dirty="0">
                <a:ln>
                  <a:noFill/>
                </a:ln>
                <a:solidFill>
                  <a:srgbClr val="000000"/>
                </a:solidFill>
                <a:effectLst/>
                <a:uLnTx/>
                <a:uFillTx/>
                <a:latin typeface="Arial"/>
              </a:rPr>
              <a:t>with a grasping device </a:t>
            </a:r>
            <a:r>
              <a:rPr kumimoji="0" lang="en-US" altLang="en-US" sz="2000" b="0" i="1" u="none" strike="noStrike" kern="0" cap="none" spc="0" normalizeH="0" baseline="0" noProof="0" dirty="0">
                <a:ln>
                  <a:noFill/>
                </a:ln>
                <a:solidFill>
                  <a:srgbClr val="000000"/>
                </a:solidFill>
                <a:effectLst/>
                <a:uLnTx/>
                <a:uFillTx/>
                <a:latin typeface="Arial"/>
              </a:rPr>
              <a:t>provided </a:t>
            </a:r>
          </a:p>
          <a:p>
            <a:pPr marL="569913" marR="0" lvl="2" indent="-276225" algn="l" defTabSz="914400" rtl="0" eaLnBrk="0" fontAlgn="base" latinLnBrk="0" hangingPunct="0">
              <a:lnSpc>
                <a:spcPct val="100000"/>
              </a:lnSpc>
              <a:spcBef>
                <a:spcPct val="0"/>
              </a:spcBef>
              <a:spcAft>
                <a:spcPct val="0"/>
              </a:spcAft>
              <a:buClr>
                <a:srgbClr val="012D9A"/>
              </a:buClr>
              <a:buSzTx/>
              <a:buFontTx/>
              <a:buNone/>
              <a:tabLst/>
              <a:defRPr/>
            </a:pPr>
            <a:r>
              <a:rPr kumimoji="0" lang="en-US" altLang="en-US" sz="2000" b="0" i="1" u="none" strike="noStrike" kern="0" cap="none" spc="0" normalizeH="0" baseline="0" noProof="0" dirty="0">
                <a:ln>
                  <a:noFill/>
                </a:ln>
                <a:solidFill>
                  <a:srgbClr val="000000"/>
                </a:solidFill>
                <a:effectLst/>
                <a:uLnTx/>
                <a:uFillTx/>
                <a:latin typeface="Arial"/>
              </a:rPr>
              <a:t>  	(such as a grab rail).</a:t>
            </a:r>
            <a:endParaRPr lang="en-US" dirty="0"/>
          </a:p>
        </p:txBody>
      </p:sp>
      <p:pic>
        <p:nvPicPr>
          <p:cNvPr id="5" name="Picture 1">
            <a:extLst>
              <a:ext uri="{FF2B5EF4-FFF2-40B4-BE49-F238E27FC236}">
                <a16:creationId xmlns:a16="http://schemas.microsoft.com/office/drawing/2014/main" id="{0D9BAA8B-7492-59D5-CC7F-5C8EC12E9A7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2175" y="2535238"/>
            <a:ext cx="2438400" cy="3398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45CDEB4-CDE7-0296-75EB-35EBF73262EF}"/>
              </a:ext>
            </a:extLst>
          </p:cNvPr>
          <p:cNvSpPr txBox="1"/>
          <p:nvPr/>
        </p:nvSpPr>
        <p:spPr>
          <a:xfrm>
            <a:off x="5867400" y="640212"/>
            <a:ext cx="2895600" cy="338554"/>
          </a:xfrm>
          <a:prstGeom prst="rect">
            <a:avLst/>
          </a:prstGeom>
          <a:noFill/>
        </p:spPr>
        <p:txBody>
          <a:bodyPr wrap="square" rtlCol="0">
            <a:spAutoFit/>
          </a:bodyPr>
          <a:lstStyle/>
          <a:p>
            <a:r>
              <a:rPr lang="en-US" sz="1600" u="none" dirty="0">
                <a:latin typeface="+mn-lt"/>
              </a:rPr>
              <a:t>                     1926.503(b)(1)</a:t>
            </a:r>
          </a:p>
        </p:txBody>
      </p:sp>
    </p:spTree>
    <p:extLst>
      <p:ext uri="{BB962C8B-B14F-4D97-AF65-F5344CB8AC3E}">
        <p14:creationId xmlns:p14="http://schemas.microsoft.com/office/powerpoint/2010/main" val="13208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401C-76F2-32E0-3E13-FB6AE3960C21}"/>
              </a:ext>
            </a:extLst>
          </p:cNvPr>
          <p:cNvSpPr>
            <a:spLocks noGrp="1"/>
          </p:cNvSpPr>
          <p:nvPr>
            <p:ph type="title"/>
          </p:nvPr>
        </p:nvSpPr>
        <p:spPr/>
        <p:txBody>
          <a:bodyPr/>
          <a:lstStyle/>
          <a:p>
            <a:r>
              <a:rPr lang="en-US" dirty="0"/>
              <a:t>Portable Ladders</a:t>
            </a:r>
          </a:p>
        </p:txBody>
      </p:sp>
      <p:sp>
        <p:nvSpPr>
          <p:cNvPr id="3" name="Content Placeholder 2">
            <a:extLst>
              <a:ext uri="{FF2B5EF4-FFF2-40B4-BE49-F238E27FC236}">
                <a16:creationId xmlns:a16="http://schemas.microsoft.com/office/drawing/2014/main" id="{1C1C95B1-625B-AF28-1D61-AC137BABD681}"/>
              </a:ext>
            </a:extLst>
          </p:cNvPr>
          <p:cNvSpPr>
            <a:spLocks noGrp="1"/>
          </p:cNvSpPr>
          <p:nvPr>
            <p:ph idx="1"/>
          </p:nvPr>
        </p:nvSpPr>
        <p:spPr/>
        <p:txBody>
          <a:bodyPr/>
          <a:lstStyle/>
          <a:p>
            <a:r>
              <a:rPr lang="en-US" altLang="en-US" sz="2800" dirty="0"/>
              <a:t>Portable ladder not extended at least 3 feet above upper landing surface.</a:t>
            </a:r>
          </a:p>
          <a:p>
            <a:pPr marL="0" indent="0">
              <a:buNone/>
            </a:pPr>
            <a:endParaRPr lang="en-US" dirty="0"/>
          </a:p>
        </p:txBody>
      </p:sp>
      <p:grpSp>
        <p:nvGrpSpPr>
          <p:cNvPr id="5" name="Group 4">
            <a:extLst>
              <a:ext uri="{FF2B5EF4-FFF2-40B4-BE49-F238E27FC236}">
                <a16:creationId xmlns:a16="http://schemas.microsoft.com/office/drawing/2014/main" id="{316D440F-C61B-78C4-D899-645D1F418CA0}"/>
              </a:ext>
            </a:extLst>
          </p:cNvPr>
          <p:cNvGrpSpPr/>
          <p:nvPr/>
        </p:nvGrpSpPr>
        <p:grpSpPr>
          <a:xfrm>
            <a:off x="1225550" y="2387324"/>
            <a:ext cx="6616700" cy="3473450"/>
            <a:chOff x="1371600" y="2286000"/>
            <a:chExt cx="6616700" cy="3473450"/>
          </a:xfrm>
        </p:grpSpPr>
        <p:pic>
          <p:nvPicPr>
            <p:cNvPr id="6" name="Picture 1">
              <a:extLst>
                <a:ext uri="{FF2B5EF4-FFF2-40B4-BE49-F238E27FC236}">
                  <a16:creationId xmlns:a16="http://schemas.microsoft.com/office/drawing/2014/main" id="{F77DE9B5-978E-BA87-9FC6-FBF1C23CBA0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286000"/>
              <a:ext cx="6616700" cy="347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a:extLst>
                <a:ext uri="{FF2B5EF4-FFF2-40B4-BE49-F238E27FC236}">
                  <a16:creationId xmlns:a16="http://schemas.microsoft.com/office/drawing/2014/main" id="{37A9A6AE-978F-2903-4DB2-F414C03930B5}"/>
                </a:ext>
              </a:extLst>
            </p:cNvPr>
            <p:cNvSpPr>
              <a:spLocks noChangeArrowheads="1"/>
            </p:cNvSpPr>
            <p:nvPr/>
          </p:nvSpPr>
          <p:spPr bwMode="auto">
            <a:xfrm>
              <a:off x="3886200" y="4137025"/>
              <a:ext cx="595312" cy="533400"/>
            </a:xfrm>
            <a:prstGeom prst="ellipse">
              <a:avLst/>
            </a:prstGeom>
            <a:noFill/>
            <a:ln w="2857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endParaRPr lang="en-US" altLang="en-US" b="1"/>
            </a:p>
          </p:txBody>
        </p:sp>
      </p:grpSp>
      <p:sp>
        <p:nvSpPr>
          <p:cNvPr id="8" name="TextBox 7">
            <a:extLst>
              <a:ext uri="{FF2B5EF4-FFF2-40B4-BE49-F238E27FC236}">
                <a16:creationId xmlns:a16="http://schemas.microsoft.com/office/drawing/2014/main" id="{26AF6F81-D1F1-6492-7CB1-85BB555E2998}"/>
              </a:ext>
            </a:extLst>
          </p:cNvPr>
          <p:cNvSpPr txBox="1"/>
          <p:nvPr/>
        </p:nvSpPr>
        <p:spPr>
          <a:xfrm>
            <a:off x="5867400" y="640212"/>
            <a:ext cx="2895600" cy="338554"/>
          </a:xfrm>
          <a:prstGeom prst="rect">
            <a:avLst/>
          </a:prstGeom>
          <a:noFill/>
        </p:spPr>
        <p:txBody>
          <a:bodyPr wrap="square" rtlCol="0">
            <a:spAutoFit/>
          </a:bodyPr>
          <a:lstStyle/>
          <a:p>
            <a:r>
              <a:rPr lang="en-US" sz="1600" u="none" dirty="0">
                <a:latin typeface="+mn-lt"/>
              </a:rPr>
              <a:t>                     1926.503(b)(1)</a:t>
            </a:r>
          </a:p>
        </p:txBody>
      </p:sp>
    </p:spTree>
    <p:extLst>
      <p:ext uri="{BB962C8B-B14F-4D97-AF65-F5344CB8AC3E}">
        <p14:creationId xmlns:p14="http://schemas.microsoft.com/office/powerpoint/2010/main" val="186866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37E9-11D5-9726-7FA4-845034022494}"/>
              </a:ext>
            </a:extLst>
          </p:cNvPr>
          <p:cNvSpPr>
            <a:spLocks noGrp="1"/>
          </p:cNvSpPr>
          <p:nvPr>
            <p:ph type="title"/>
          </p:nvPr>
        </p:nvSpPr>
        <p:spPr/>
        <p:txBody>
          <a:bodyPr/>
          <a:lstStyle/>
          <a:p>
            <a:r>
              <a:rPr lang="en-US" dirty="0"/>
              <a:t>Portable Ladders</a:t>
            </a:r>
          </a:p>
        </p:txBody>
      </p:sp>
      <p:sp>
        <p:nvSpPr>
          <p:cNvPr id="3" name="Content Placeholder 2">
            <a:extLst>
              <a:ext uri="{FF2B5EF4-FFF2-40B4-BE49-F238E27FC236}">
                <a16:creationId xmlns:a16="http://schemas.microsoft.com/office/drawing/2014/main" id="{090D60BF-C81B-E851-DDB9-E2F4ADE9F362}"/>
              </a:ext>
            </a:extLst>
          </p:cNvPr>
          <p:cNvSpPr>
            <a:spLocks noGrp="1"/>
          </p:cNvSpPr>
          <p:nvPr>
            <p:ph idx="1"/>
          </p:nvPr>
        </p:nvSpPr>
        <p:spPr/>
        <p:txBody>
          <a:bodyPr/>
          <a:lstStyle/>
          <a:p>
            <a:r>
              <a:rPr lang="en-US" altLang="en-US" sz="2800" dirty="0"/>
              <a:t>Portable ladder </a:t>
            </a:r>
            <a:r>
              <a:rPr lang="en-US" altLang="en-US" sz="2800" i="1" dirty="0"/>
              <a:t>not extended at least 3 feet </a:t>
            </a:r>
            <a:r>
              <a:rPr lang="en-US" altLang="en-US" sz="2800" dirty="0"/>
              <a:t>above upper landing surface.</a:t>
            </a:r>
          </a:p>
          <a:p>
            <a:pPr marL="0" indent="0">
              <a:buNone/>
            </a:pPr>
            <a:endParaRPr lang="en-US" dirty="0"/>
          </a:p>
        </p:txBody>
      </p:sp>
      <p:grpSp>
        <p:nvGrpSpPr>
          <p:cNvPr id="5" name="Group 4">
            <a:extLst>
              <a:ext uri="{FF2B5EF4-FFF2-40B4-BE49-F238E27FC236}">
                <a16:creationId xmlns:a16="http://schemas.microsoft.com/office/drawing/2014/main" id="{AAD2A88B-B4FA-9AB9-DAAC-C7816E2F4B46}"/>
              </a:ext>
            </a:extLst>
          </p:cNvPr>
          <p:cNvGrpSpPr/>
          <p:nvPr/>
        </p:nvGrpSpPr>
        <p:grpSpPr>
          <a:xfrm>
            <a:off x="1909762" y="2284937"/>
            <a:ext cx="5324476" cy="3557208"/>
            <a:chOff x="1724024" y="2352876"/>
            <a:chExt cx="5324476" cy="3557208"/>
          </a:xfrm>
        </p:grpSpPr>
        <p:pic>
          <p:nvPicPr>
            <p:cNvPr id="6" name="Picture 6">
              <a:extLst>
                <a:ext uri="{FF2B5EF4-FFF2-40B4-BE49-F238E27FC236}">
                  <a16:creationId xmlns:a16="http://schemas.microsoft.com/office/drawing/2014/main" id="{DBDDF740-759C-45EC-A90E-71B8E19306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091" b="13717"/>
            <a:stretch/>
          </p:blipFill>
          <p:spPr bwMode="auto">
            <a:xfrm>
              <a:off x="1724024" y="2352876"/>
              <a:ext cx="5324476" cy="3557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8">
              <a:extLst>
                <a:ext uri="{FF2B5EF4-FFF2-40B4-BE49-F238E27FC236}">
                  <a16:creationId xmlns:a16="http://schemas.microsoft.com/office/drawing/2014/main" id="{6A9CF973-5515-F1DA-A7EF-21F407D2F29A}"/>
                </a:ext>
              </a:extLst>
            </p:cNvPr>
            <p:cNvSpPr>
              <a:spLocks noChangeArrowheads="1"/>
            </p:cNvSpPr>
            <p:nvPr/>
          </p:nvSpPr>
          <p:spPr bwMode="auto">
            <a:xfrm>
              <a:off x="5791200" y="4177506"/>
              <a:ext cx="695325" cy="788988"/>
            </a:xfrm>
            <a:prstGeom prst="ellipse">
              <a:avLst/>
            </a:pr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 name="TextBox 1">
              <a:extLst>
                <a:ext uri="{FF2B5EF4-FFF2-40B4-BE49-F238E27FC236}">
                  <a16:creationId xmlns:a16="http://schemas.microsoft.com/office/drawing/2014/main" id="{4C7770DD-2FEB-FC8C-C19B-BC1885877675}"/>
                </a:ext>
              </a:extLst>
            </p:cNvPr>
            <p:cNvSpPr txBox="1">
              <a:spLocks noChangeArrowheads="1"/>
            </p:cNvSpPr>
            <p:nvPr/>
          </p:nvSpPr>
          <p:spPr bwMode="auto">
            <a:xfrm>
              <a:off x="2059057" y="563880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rPr>
                <a:t>NCDOL Photo Library</a:t>
              </a:r>
            </a:p>
          </p:txBody>
        </p:sp>
      </p:grpSp>
      <p:sp>
        <p:nvSpPr>
          <p:cNvPr id="4" name="TextBox 3">
            <a:extLst>
              <a:ext uri="{FF2B5EF4-FFF2-40B4-BE49-F238E27FC236}">
                <a16:creationId xmlns:a16="http://schemas.microsoft.com/office/drawing/2014/main" id="{D9669218-6E24-6A50-A3A5-A344B6D7B9AC}"/>
              </a:ext>
            </a:extLst>
          </p:cNvPr>
          <p:cNvSpPr txBox="1"/>
          <p:nvPr/>
        </p:nvSpPr>
        <p:spPr>
          <a:xfrm>
            <a:off x="5867400" y="640212"/>
            <a:ext cx="2895600" cy="338554"/>
          </a:xfrm>
          <a:prstGeom prst="rect">
            <a:avLst/>
          </a:prstGeom>
          <a:noFill/>
        </p:spPr>
        <p:txBody>
          <a:bodyPr wrap="square" rtlCol="0">
            <a:spAutoFit/>
          </a:bodyPr>
          <a:lstStyle/>
          <a:p>
            <a:r>
              <a:rPr lang="en-US" sz="1600" u="none" dirty="0">
                <a:latin typeface="+mn-lt"/>
              </a:rPr>
              <a:t>                     1926.503(b)(1)</a:t>
            </a:r>
          </a:p>
        </p:txBody>
      </p:sp>
    </p:spTree>
    <p:extLst>
      <p:ext uri="{BB962C8B-B14F-4D97-AF65-F5344CB8AC3E}">
        <p14:creationId xmlns:p14="http://schemas.microsoft.com/office/powerpoint/2010/main" val="210208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9CD1-C8A5-3551-834F-4073281ACB83}"/>
              </a:ext>
            </a:extLst>
          </p:cNvPr>
          <p:cNvSpPr>
            <a:spLocks noGrp="1"/>
          </p:cNvSpPr>
          <p:nvPr>
            <p:ph type="title"/>
          </p:nvPr>
        </p:nvSpPr>
        <p:spPr>
          <a:xfrm>
            <a:off x="609600" y="457200"/>
            <a:ext cx="7924800" cy="523220"/>
          </a:xfrm>
        </p:spPr>
        <p:txBody>
          <a:bodyPr/>
          <a:lstStyle/>
          <a:p>
            <a:r>
              <a:rPr lang="en-US" sz="3400" dirty="0"/>
              <a:t>Personal Protective Equipment</a:t>
            </a:r>
          </a:p>
        </p:txBody>
      </p:sp>
      <p:sp>
        <p:nvSpPr>
          <p:cNvPr id="4" name="TextBox 3">
            <a:extLst>
              <a:ext uri="{FF2B5EF4-FFF2-40B4-BE49-F238E27FC236}">
                <a16:creationId xmlns:a16="http://schemas.microsoft.com/office/drawing/2014/main" id="{56638F2F-4269-F1F1-B05C-28773EF3CAE4}"/>
              </a:ext>
            </a:extLst>
          </p:cNvPr>
          <p:cNvSpPr txBox="1"/>
          <p:nvPr/>
        </p:nvSpPr>
        <p:spPr>
          <a:xfrm>
            <a:off x="7315200" y="698083"/>
            <a:ext cx="1447800" cy="338554"/>
          </a:xfrm>
          <a:prstGeom prst="rect">
            <a:avLst/>
          </a:prstGeom>
          <a:noFill/>
        </p:spPr>
        <p:txBody>
          <a:bodyPr wrap="square" rtlCol="0">
            <a:spAutoFit/>
          </a:bodyPr>
          <a:lstStyle/>
          <a:p>
            <a:r>
              <a:rPr lang="en-US" sz="1600" u="none" dirty="0">
                <a:latin typeface="+mn-lt"/>
              </a:rPr>
              <a:t>1926.100(a)</a:t>
            </a:r>
          </a:p>
        </p:txBody>
      </p:sp>
      <p:sp>
        <p:nvSpPr>
          <p:cNvPr id="5" name="Rectangle 3">
            <a:extLst>
              <a:ext uri="{FF2B5EF4-FFF2-40B4-BE49-F238E27FC236}">
                <a16:creationId xmlns:a16="http://schemas.microsoft.com/office/drawing/2014/main" id="{F199B252-5BBE-91EC-39CC-32DDAA4258F5}"/>
              </a:ext>
            </a:extLst>
          </p:cNvPr>
          <p:cNvSpPr txBox="1">
            <a:spLocks noGrp="1" noChangeArrowheads="1"/>
          </p:cNvSpPr>
          <p:nvPr>
            <p:ph idx="1"/>
          </p:nvPr>
        </p:nvSpPr>
        <p:spPr bwMode="auto">
          <a:xfrm>
            <a:off x="457200" y="3810000"/>
            <a:ext cx="384463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914400" lvl="2" indent="-222250">
              <a:defRPr/>
            </a:pPr>
            <a:r>
              <a:rPr lang="en-US" altLang="en-US" sz="2000" i="1" u="none" kern="0" dirty="0"/>
              <a:t>Protective helmets must comply with:</a:t>
            </a:r>
          </a:p>
          <a:p>
            <a:pPr marL="1266825" lvl="4" indent="-222250">
              <a:lnSpc>
                <a:spcPts val="3400"/>
              </a:lnSpc>
              <a:defRPr/>
            </a:pPr>
            <a:r>
              <a:rPr lang="en-US" altLang="en-US" u="none" kern="0" dirty="0"/>
              <a:t>ANSI Z89.1-2009 </a:t>
            </a:r>
          </a:p>
          <a:p>
            <a:pPr marL="1266825" lvl="4" indent="-222250">
              <a:lnSpc>
                <a:spcPts val="3400"/>
              </a:lnSpc>
              <a:defRPr/>
            </a:pPr>
            <a:r>
              <a:rPr lang="en-US" altLang="en-US" u="none" kern="0" dirty="0"/>
              <a:t>ANSI Z89.1-2003</a:t>
            </a:r>
          </a:p>
          <a:p>
            <a:pPr marL="1266825" lvl="4" indent="-222250">
              <a:lnSpc>
                <a:spcPts val="3400"/>
              </a:lnSpc>
              <a:defRPr/>
            </a:pPr>
            <a:r>
              <a:rPr lang="en-US" altLang="en-US" u="none" kern="0" dirty="0"/>
              <a:t>ANSI Z89.1-1997</a:t>
            </a:r>
            <a:endParaRPr lang="en-US" altLang="en-US" b="1" u="none" kern="0" dirty="0"/>
          </a:p>
        </p:txBody>
      </p:sp>
      <p:sp>
        <p:nvSpPr>
          <p:cNvPr id="7" name="TextBox 6">
            <a:extLst>
              <a:ext uri="{FF2B5EF4-FFF2-40B4-BE49-F238E27FC236}">
                <a16:creationId xmlns:a16="http://schemas.microsoft.com/office/drawing/2014/main" id="{7A7762C0-4D57-BC45-395A-A70C2A7F8D21}"/>
              </a:ext>
            </a:extLst>
          </p:cNvPr>
          <p:cNvSpPr txBox="1"/>
          <p:nvPr/>
        </p:nvSpPr>
        <p:spPr>
          <a:xfrm>
            <a:off x="533400" y="1219200"/>
            <a:ext cx="7924800" cy="255454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1" i="0" u="none" strike="noStrike" kern="0" cap="none" spc="0" normalizeH="0" baseline="0" noProof="0" dirty="0">
                <a:ln>
                  <a:noFill/>
                </a:ln>
                <a:solidFill>
                  <a:srgbClr val="000000"/>
                </a:solidFill>
                <a:effectLst/>
                <a:uLnTx/>
                <a:uFillTx/>
                <a:latin typeface="+mj-lt"/>
                <a:ea typeface="+mn-ea"/>
                <a:cs typeface="+mn-cs"/>
              </a:rPr>
              <a:t>Number 5: Head Protection - General Requirements</a:t>
            </a:r>
          </a:p>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622300" marR="0" lvl="1" indent="-338138"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Arial"/>
              </a:rPr>
              <a:t>Employees working in areas where there is a possible danger of head injury from impact, or from falling or flying objects, or from electrical shock and burns, must be protected by protective helmets.</a:t>
            </a:r>
          </a:p>
        </p:txBody>
      </p:sp>
      <p:pic>
        <p:nvPicPr>
          <p:cNvPr id="8" name="Picture 7">
            <a:extLst>
              <a:ext uri="{FF2B5EF4-FFF2-40B4-BE49-F238E27FC236}">
                <a16:creationId xmlns:a16="http://schemas.microsoft.com/office/drawing/2014/main" id="{8C62B269-E17C-86A5-01A5-09EEFFAA4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348" y="3773744"/>
            <a:ext cx="3120452" cy="2135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80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693E-F556-35ED-9164-0E4920DEDE8C}"/>
              </a:ext>
            </a:extLst>
          </p:cNvPr>
          <p:cNvSpPr>
            <a:spLocks noGrp="1"/>
          </p:cNvSpPr>
          <p:nvPr>
            <p:ph type="title"/>
          </p:nvPr>
        </p:nvSpPr>
        <p:spPr/>
        <p:txBody>
          <a:bodyPr/>
          <a:lstStyle/>
          <a:p>
            <a:r>
              <a:rPr lang="en-US" dirty="0"/>
              <a:t>Head Protection</a:t>
            </a:r>
          </a:p>
        </p:txBody>
      </p:sp>
      <p:sp>
        <p:nvSpPr>
          <p:cNvPr id="3" name="Content Placeholder 2">
            <a:extLst>
              <a:ext uri="{FF2B5EF4-FFF2-40B4-BE49-F238E27FC236}">
                <a16:creationId xmlns:a16="http://schemas.microsoft.com/office/drawing/2014/main" id="{D7ECAC7F-DEAF-0A58-EB3C-0863CEB11D4D}"/>
              </a:ext>
            </a:extLst>
          </p:cNvPr>
          <p:cNvSpPr>
            <a:spLocks noGrp="1"/>
          </p:cNvSpPr>
          <p:nvPr>
            <p:ph idx="1"/>
          </p:nvPr>
        </p:nvSpPr>
        <p:spPr>
          <a:xfrm>
            <a:off x="533400" y="1295400"/>
            <a:ext cx="8153400" cy="4525963"/>
          </a:xfrm>
        </p:spPr>
        <p:txBody>
          <a:bodyPr/>
          <a:lstStyle/>
          <a:p>
            <a:r>
              <a:rPr lang="en-US" altLang="en-US" b="1" dirty="0"/>
              <a:t>Head Protection - General Requirements</a:t>
            </a:r>
          </a:p>
          <a:p>
            <a:endParaRPr lang="en-US" altLang="en-US" sz="800" dirty="0"/>
          </a:p>
          <a:p>
            <a:pPr marL="622300" lvl="1" indent="-285750"/>
            <a:r>
              <a:rPr lang="en-US" altLang="en-US" dirty="0"/>
              <a:t>Is there a possible danger to the head from an impact, or from falling or flying objects, or from electrical shock and burns? </a:t>
            </a:r>
          </a:p>
          <a:p>
            <a:pPr marL="0" indent="0">
              <a:buNone/>
            </a:pPr>
            <a:endParaRPr lang="en-US" dirty="0"/>
          </a:p>
        </p:txBody>
      </p:sp>
      <p:sp>
        <p:nvSpPr>
          <p:cNvPr id="4" name="TextBox 3">
            <a:extLst>
              <a:ext uri="{FF2B5EF4-FFF2-40B4-BE49-F238E27FC236}">
                <a16:creationId xmlns:a16="http://schemas.microsoft.com/office/drawing/2014/main" id="{51F55FF8-13CF-B456-FB47-3B8A66EE5E81}"/>
              </a:ext>
            </a:extLst>
          </p:cNvPr>
          <p:cNvSpPr txBox="1"/>
          <p:nvPr/>
        </p:nvSpPr>
        <p:spPr>
          <a:xfrm>
            <a:off x="5105400" y="701674"/>
            <a:ext cx="3505200" cy="338554"/>
          </a:xfrm>
          <a:prstGeom prst="rect">
            <a:avLst/>
          </a:prstGeom>
          <a:noFill/>
        </p:spPr>
        <p:txBody>
          <a:bodyPr wrap="square" rtlCol="0">
            <a:spAutoFit/>
          </a:bodyPr>
          <a:lstStyle/>
          <a:p>
            <a:pPr algn="r"/>
            <a:r>
              <a:rPr lang="en-US" sz="1600" u="none" dirty="0">
                <a:latin typeface="+mn-lt"/>
              </a:rPr>
              <a:t>1926.100(a)</a:t>
            </a:r>
          </a:p>
        </p:txBody>
      </p:sp>
      <p:pic>
        <p:nvPicPr>
          <p:cNvPr id="5" name="Picture 4" descr="A picture containing ground, outdoor, bus, truck&#10;&#10;Description automatically generated">
            <a:extLst>
              <a:ext uri="{FF2B5EF4-FFF2-40B4-BE49-F238E27FC236}">
                <a16:creationId xmlns:a16="http://schemas.microsoft.com/office/drawing/2014/main" id="{90D5E174-D117-A5D0-5D80-825D94BB03B5}"/>
              </a:ext>
            </a:extLst>
          </p:cNvPr>
          <p:cNvPicPr>
            <a:picLocks noChangeAspect="1"/>
          </p:cNvPicPr>
          <p:nvPr/>
        </p:nvPicPr>
        <p:blipFill rotWithShape="1">
          <a:blip r:embed="rId2">
            <a:extLst>
              <a:ext uri="{28A0092B-C50C-407E-A947-70E740481C1C}">
                <a14:useLocalDpi xmlns:a14="http://schemas.microsoft.com/office/drawing/2010/main" val="0"/>
              </a:ext>
            </a:extLst>
          </a:blip>
          <a:srcRect l="23398" t="12539" r="13196" b="30766"/>
          <a:stretch/>
        </p:blipFill>
        <p:spPr>
          <a:xfrm>
            <a:off x="4114800" y="3033713"/>
            <a:ext cx="4301836" cy="280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4EF8388-22B2-A6E6-FFEA-32CCA9A294A0}"/>
              </a:ext>
            </a:extLst>
          </p:cNvPr>
          <p:cNvSpPr txBox="1"/>
          <p:nvPr/>
        </p:nvSpPr>
        <p:spPr>
          <a:xfrm>
            <a:off x="4114800" y="5527096"/>
            <a:ext cx="1676400" cy="261610"/>
          </a:xfrm>
          <a:prstGeom prst="rect">
            <a:avLst/>
          </a:prstGeom>
          <a:noFill/>
        </p:spPr>
        <p:txBody>
          <a:bodyPr wrap="square" rtlCol="0">
            <a:spAutoFit/>
          </a:bodyPr>
          <a:lstStyle/>
          <a:p>
            <a:r>
              <a:rPr lang="en-US" sz="1100" b="1" u="none" dirty="0">
                <a:latin typeface="+mj-lt"/>
              </a:rPr>
              <a:t>NCDOL Photo Library</a:t>
            </a:r>
          </a:p>
        </p:txBody>
      </p:sp>
    </p:spTree>
    <p:extLst>
      <p:ext uri="{BB962C8B-B14F-4D97-AF65-F5344CB8AC3E}">
        <p14:creationId xmlns:p14="http://schemas.microsoft.com/office/powerpoint/2010/main" val="341469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E83E-2F38-A68F-FF5B-BDD5D43B702E}"/>
              </a:ext>
            </a:extLst>
          </p:cNvPr>
          <p:cNvSpPr>
            <a:spLocks noGrp="1"/>
          </p:cNvSpPr>
          <p:nvPr>
            <p:ph type="title"/>
          </p:nvPr>
        </p:nvSpPr>
        <p:spPr>
          <a:xfrm>
            <a:off x="533400" y="457200"/>
            <a:ext cx="7924800" cy="549275"/>
          </a:xfrm>
        </p:spPr>
        <p:txBody>
          <a:bodyPr/>
          <a:lstStyle/>
          <a:p>
            <a:r>
              <a:rPr lang="en-US" dirty="0">
                <a:latin typeface="Arial Narrow" panose="020B0606020202030204" pitchFamily="34" charset="0"/>
              </a:rPr>
              <a:t>General Safety and Health Provisions</a:t>
            </a:r>
          </a:p>
        </p:txBody>
      </p:sp>
      <p:sp>
        <p:nvSpPr>
          <p:cNvPr id="3" name="Content Placeholder 2">
            <a:extLst>
              <a:ext uri="{FF2B5EF4-FFF2-40B4-BE49-F238E27FC236}">
                <a16:creationId xmlns:a16="http://schemas.microsoft.com/office/drawing/2014/main" id="{01C1660B-E039-DCB2-DDF6-206CCF484365}"/>
              </a:ext>
            </a:extLst>
          </p:cNvPr>
          <p:cNvSpPr>
            <a:spLocks noGrp="1"/>
          </p:cNvSpPr>
          <p:nvPr>
            <p:ph idx="1"/>
          </p:nvPr>
        </p:nvSpPr>
        <p:spPr>
          <a:xfrm>
            <a:off x="533400" y="1219200"/>
            <a:ext cx="8382000" cy="4594225"/>
          </a:xfrm>
        </p:spPr>
        <p:txBody>
          <a:bodyPr/>
          <a:lstStyle/>
          <a:p>
            <a:pPr>
              <a:defRPr/>
            </a:pPr>
            <a:r>
              <a:rPr lang="en-US" altLang="en-US" sz="2600" b="1" dirty="0">
                <a:latin typeface="+mj-lt"/>
              </a:rPr>
              <a:t>Number 6: </a:t>
            </a:r>
            <a:r>
              <a:rPr lang="en-US" altLang="en-US" sz="2600" b="1" spc="-20" dirty="0">
                <a:latin typeface="+mj-lt"/>
              </a:rPr>
              <a:t>Accident Prevention Responsibilities</a:t>
            </a:r>
          </a:p>
          <a:p>
            <a:pPr>
              <a:defRPr/>
            </a:pPr>
            <a:endParaRPr lang="en-US" altLang="en-US" sz="800" spc="-20" dirty="0"/>
          </a:p>
          <a:p>
            <a:pPr marL="517525" lvl="1" indent="-354013">
              <a:defRPr/>
            </a:pPr>
            <a:r>
              <a:rPr lang="en-US" altLang="en-US" sz="2400" dirty="0"/>
              <a:t>Provide for </a:t>
            </a:r>
            <a:r>
              <a:rPr lang="en-US" altLang="en-US" sz="2400" i="1" dirty="0"/>
              <a:t>frequent and regular inspections </a:t>
            </a:r>
            <a:r>
              <a:rPr lang="en-US" altLang="en-US" sz="2400" dirty="0"/>
              <a:t>of job sites, materials, and equipment to be made by </a:t>
            </a:r>
            <a:r>
              <a:rPr lang="en-US" altLang="en-US" sz="2400" i="1" dirty="0"/>
              <a:t>competent persons </a:t>
            </a:r>
            <a:r>
              <a:rPr lang="en-US" altLang="en-US" sz="2400" dirty="0"/>
              <a:t>designated by employers.</a:t>
            </a:r>
          </a:p>
          <a:p>
            <a:pPr marL="0" indent="0">
              <a:buNone/>
            </a:pPr>
            <a:endParaRPr lang="en-US" dirty="0"/>
          </a:p>
        </p:txBody>
      </p:sp>
      <p:sp>
        <p:nvSpPr>
          <p:cNvPr id="5" name="TextBox 4">
            <a:extLst>
              <a:ext uri="{FF2B5EF4-FFF2-40B4-BE49-F238E27FC236}">
                <a16:creationId xmlns:a16="http://schemas.microsoft.com/office/drawing/2014/main" id="{93AFA835-D939-208A-4DB1-B5B4DBF1D496}"/>
              </a:ext>
            </a:extLst>
          </p:cNvPr>
          <p:cNvSpPr txBox="1"/>
          <p:nvPr/>
        </p:nvSpPr>
        <p:spPr>
          <a:xfrm>
            <a:off x="7239000" y="685800"/>
            <a:ext cx="1600200" cy="338554"/>
          </a:xfrm>
          <a:prstGeom prst="rect">
            <a:avLst/>
          </a:prstGeom>
          <a:noFill/>
        </p:spPr>
        <p:txBody>
          <a:bodyPr wrap="square" rtlCol="0">
            <a:spAutoFit/>
          </a:bodyPr>
          <a:lstStyle/>
          <a:p>
            <a:r>
              <a:rPr lang="en-US" sz="1600" u="none" dirty="0">
                <a:latin typeface="+mn-lt"/>
              </a:rPr>
              <a:t>1926.20(b)(2)</a:t>
            </a:r>
          </a:p>
        </p:txBody>
      </p:sp>
      <p:grpSp>
        <p:nvGrpSpPr>
          <p:cNvPr id="6" name="Group 5">
            <a:extLst>
              <a:ext uri="{FF2B5EF4-FFF2-40B4-BE49-F238E27FC236}">
                <a16:creationId xmlns:a16="http://schemas.microsoft.com/office/drawing/2014/main" id="{507FC607-D869-AB73-0507-7B29A8508D9F}"/>
              </a:ext>
            </a:extLst>
          </p:cNvPr>
          <p:cNvGrpSpPr/>
          <p:nvPr/>
        </p:nvGrpSpPr>
        <p:grpSpPr>
          <a:xfrm>
            <a:off x="1295400" y="3111086"/>
            <a:ext cx="3521075" cy="2768600"/>
            <a:chOff x="1165225" y="3048000"/>
            <a:chExt cx="3521075" cy="2768600"/>
          </a:xfrm>
        </p:grpSpPr>
        <p:pic>
          <p:nvPicPr>
            <p:cNvPr id="7" name="Picture 6">
              <a:extLst>
                <a:ext uri="{FF2B5EF4-FFF2-40B4-BE49-F238E27FC236}">
                  <a16:creationId xmlns:a16="http://schemas.microsoft.com/office/drawing/2014/main" id="{37087A2E-2C3A-1020-32CE-B6100E0832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165225" y="3048000"/>
              <a:ext cx="3521075" cy="276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1">
              <a:extLst>
                <a:ext uri="{FF2B5EF4-FFF2-40B4-BE49-F238E27FC236}">
                  <a16:creationId xmlns:a16="http://schemas.microsoft.com/office/drawing/2014/main" id="{21704D1B-BEF9-BA9F-8209-541A4177C68B}"/>
                </a:ext>
              </a:extLst>
            </p:cNvPr>
            <p:cNvSpPr txBox="1">
              <a:spLocks noChangeArrowheads="1"/>
            </p:cNvSpPr>
            <p:nvPr/>
          </p:nvSpPr>
          <p:spPr bwMode="auto">
            <a:xfrm>
              <a:off x="3390900" y="556260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NCDOL Photo Library</a:t>
              </a:r>
            </a:p>
          </p:txBody>
        </p:sp>
      </p:grpSp>
      <p:grpSp>
        <p:nvGrpSpPr>
          <p:cNvPr id="9" name="Group 8">
            <a:extLst>
              <a:ext uri="{FF2B5EF4-FFF2-40B4-BE49-F238E27FC236}">
                <a16:creationId xmlns:a16="http://schemas.microsoft.com/office/drawing/2014/main" id="{829FC926-EF25-02A9-6EC1-292D74EDB9DC}"/>
              </a:ext>
            </a:extLst>
          </p:cNvPr>
          <p:cNvGrpSpPr/>
          <p:nvPr/>
        </p:nvGrpSpPr>
        <p:grpSpPr>
          <a:xfrm>
            <a:off x="5943600" y="2667000"/>
            <a:ext cx="2474913" cy="3222625"/>
            <a:chOff x="5922962" y="2974975"/>
            <a:chExt cx="2170113" cy="2914650"/>
          </a:xfrm>
        </p:grpSpPr>
        <p:pic>
          <p:nvPicPr>
            <p:cNvPr id="10" name="Picture 9">
              <a:extLst>
                <a:ext uri="{FF2B5EF4-FFF2-40B4-BE49-F238E27FC236}">
                  <a16:creationId xmlns:a16="http://schemas.microsoft.com/office/drawing/2014/main" id="{6093F7B8-AFC0-2452-36B1-D4D9F891B3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2962" y="2974975"/>
              <a:ext cx="2170113"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
              <a:extLst>
                <a:ext uri="{FF2B5EF4-FFF2-40B4-BE49-F238E27FC236}">
                  <a16:creationId xmlns:a16="http://schemas.microsoft.com/office/drawing/2014/main" id="{1991A263-5C6B-6E2B-1E5C-534E1017555E}"/>
                </a:ext>
              </a:extLst>
            </p:cNvPr>
            <p:cNvSpPr txBox="1">
              <a:spLocks noChangeArrowheads="1"/>
            </p:cNvSpPr>
            <p:nvPr/>
          </p:nvSpPr>
          <p:spPr bwMode="auto">
            <a:xfrm>
              <a:off x="6094413" y="3100388"/>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NCDOL Photo Library</a:t>
              </a:r>
            </a:p>
          </p:txBody>
        </p:sp>
      </p:grpSp>
    </p:spTree>
    <p:extLst>
      <p:ext uri="{BB962C8B-B14F-4D97-AF65-F5344CB8AC3E}">
        <p14:creationId xmlns:p14="http://schemas.microsoft.com/office/powerpoint/2010/main" val="398851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C3CD-EFD0-FD5C-1EED-877BEFEAB22B}"/>
              </a:ext>
            </a:extLst>
          </p:cNvPr>
          <p:cNvSpPr>
            <a:spLocks noGrp="1"/>
          </p:cNvSpPr>
          <p:nvPr>
            <p:ph type="title"/>
          </p:nvPr>
        </p:nvSpPr>
        <p:spPr/>
        <p:txBody>
          <a:bodyPr/>
          <a:lstStyle/>
          <a:p>
            <a:r>
              <a:rPr lang="en-US" dirty="0"/>
              <a:t>Fall Protection</a:t>
            </a:r>
          </a:p>
        </p:txBody>
      </p:sp>
      <p:sp>
        <p:nvSpPr>
          <p:cNvPr id="3" name="Content Placeholder 2">
            <a:extLst>
              <a:ext uri="{FF2B5EF4-FFF2-40B4-BE49-F238E27FC236}">
                <a16:creationId xmlns:a16="http://schemas.microsoft.com/office/drawing/2014/main" id="{327F4B25-0C83-7AB6-4F28-F265C255D81F}"/>
              </a:ext>
            </a:extLst>
          </p:cNvPr>
          <p:cNvSpPr>
            <a:spLocks noGrp="1"/>
          </p:cNvSpPr>
          <p:nvPr>
            <p:ph idx="1"/>
          </p:nvPr>
        </p:nvSpPr>
        <p:spPr>
          <a:xfrm>
            <a:off x="533400" y="1295400"/>
            <a:ext cx="8001000" cy="4525963"/>
          </a:xfrm>
        </p:spPr>
        <p:txBody>
          <a:bodyPr/>
          <a:lstStyle/>
          <a:p>
            <a:r>
              <a:rPr lang="en-US" altLang="en-US" sz="2800" b="1" dirty="0"/>
              <a:t>Number 7: Training Program</a:t>
            </a:r>
          </a:p>
          <a:p>
            <a:endParaRPr lang="en-US" altLang="en-US" sz="1000" dirty="0"/>
          </a:p>
          <a:p>
            <a:pPr lvl="1"/>
            <a:r>
              <a:rPr lang="en-US" altLang="en-US" sz="2400" dirty="0"/>
              <a:t>Employer must provide a training program for each employee who might be exposed to fall hazards.</a:t>
            </a:r>
            <a:endParaRPr lang="en-US" dirty="0"/>
          </a:p>
        </p:txBody>
      </p:sp>
      <p:sp>
        <p:nvSpPr>
          <p:cNvPr id="4" name="TextBox 3">
            <a:extLst>
              <a:ext uri="{FF2B5EF4-FFF2-40B4-BE49-F238E27FC236}">
                <a16:creationId xmlns:a16="http://schemas.microsoft.com/office/drawing/2014/main" id="{382AC3C2-10D1-CDFE-5514-BFAFF57C7D8E}"/>
              </a:ext>
            </a:extLst>
          </p:cNvPr>
          <p:cNvSpPr txBox="1"/>
          <p:nvPr/>
        </p:nvSpPr>
        <p:spPr>
          <a:xfrm>
            <a:off x="6248400" y="685800"/>
            <a:ext cx="2362200" cy="338554"/>
          </a:xfrm>
          <a:prstGeom prst="rect">
            <a:avLst/>
          </a:prstGeom>
          <a:noFill/>
        </p:spPr>
        <p:txBody>
          <a:bodyPr wrap="square" rtlCol="0">
            <a:spAutoFit/>
          </a:bodyPr>
          <a:lstStyle/>
          <a:p>
            <a:pPr algn="r"/>
            <a:r>
              <a:rPr lang="en-US" sz="1600" u="none" dirty="0">
                <a:latin typeface="+mj-lt"/>
              </a:rPr>
              <a:t>1926.503(a)(1)</a:t>
            </a:r>
          </a:p>
        </p:txBody>
      </p:sp>
      <p:grpSp>
        <p:nvGrpSpPr>
          <p:cNvPr id="5" name="Group 4">
            <a:extLst>
              <a:ext uri="{FF2B5EF4-FFF2-40B4-BE49-F238E27FC236}">
                <a16:creationId xmlns:a16="http://schemas.microsoft.com/office/drawing/2014/main" id="{1C8FAD03-FAFF-BBD0-FC7D-0068835EA1EB}"/>
              </a:ext>
            </a:extLst>
          </p:cNvPr>
          <p:cNvGrpSpPr/>
          <p:nvPr/>
        </p:nvGrpSpPr>
        <p:grpSpPr>
          <a:xfrm>
            <a:off x="1352234" y="2756499"/>
            <a:ext cx="2667000" cy="3126828"/>
            <a:chOff x="1352234" y="2756499"/>
            <a:chExt cx="2667000" cy="3126828"/>
          </a:xfrm>
        </p:grpSpPr>
        <p:pic>
          <p:nvPicPr>
            <p:cNvPr id="6" name="Picture 5">
              <a:extLst>
                <a:ext uri="{FF2B5EF4-FFF2-40B4-BE49-F238E27FC236}">
                  <a16:creationId xmlns:a16="http://schemas.microsoft.com/office/drawing/2014/main" id="{48C710E6-E85F-6887-4C1A-6F5FB720EC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5037" b="21909"/>
            <a:stretch/>
          </p:blipFill>
          <p:spPr>
            <a:xfrm>
              <a:off x="1352234" y="2756499"/>
              <a:ext cx="2667000" cy="3126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1">
              <a:extLst>
                <a:ext uri="{FF2B5EF4-FFF2-40B4-BE49-F238E27FC236}">
                  <a16:creationId xmlns:a16="http://schemas.microsoft.com/office/drawing/2014/main" id="{5307AF41-A080-159E-5CC2-C11B96889B60}"/>
                </a:ext>
              </a:extLst>
            </p:cNvPr>
            <p:cNvSpPr txBox="1">
              <a:spLocks noChangeArrowheads="1"/>
            </p:cNvSpPr>
            <p:nvPr/>
          </p:nvSpPr>
          <p:spPr bwMode="auto">
            <a:xfrm>
              <a:off x="1524000" y="2768147"/>
              <a:ext cx="1385118" cy="21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t>NCDOL Photo Library</a:t>
              </a:r>
            </a:p>
          </p:txBody>
        </p:sp>
      </p:grpSp>
      <p:grpSp>
        <p:nvGrpSpPr>
          <p:cNvPr id="8" name="Group 7">
            <a:extLst>
              <a:ext uri="{FF2B5EF4-FFF2-40B4-BE49-F238E27FC236}">
                <a16:creationId xmlns:a16="http://schemas.microsoft.com/office/drawing/2014/main" id="{97A5FD1B-99F6-625E-AFE8-4A1CECEEA8B8}"/>
              </a:ext>
            </a:extLst>
          </p:cNvPr>
          <p:cNvGrpSpPr/>
          <p:nvPr/>
        </p:nvGrpSpPr>
        <p:grpSpPr>
          <a:xfrm>
            <a:off x="4218036" y="2756499"/>
            <a:ext cx="4255273" cy="3126828"/>
            <a:chOff x="4343400" y="2669945"/>
            <a:chExt cx="4255273" cy="3126828"/>
          </a:xfrm>
        </p:grpSpPr>
        <p:pic>
          <p:nvPicPr>
            <p:cNvPr id="9" name="Picture 8">
              <a:extLst>
                <a:ext uri="{FF2B5EF4-FFF2-40B4-BE49-F238E27FC236}">
                  <a16:creationId xmlns:a16="http://schemas.microsoft.com/office/drawing/2014/main" id="{0119DF49-30BC-5564-D2FB-B426814A83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285" t="7500" r="1397" b="18461"/>
            <a:stretch/>
          </p:blipFill>
          <p:spPr>
            <a:xfrm>
              <a:off x="4343400" y="2669945"/>
              <a:ext cx="4255273" cy="3126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1">
              <a:extLst>
                <a:ext uri="{FF2B5EF4-FFF2-40B4-BE49-F238E27FC236}">
                  <a16:creationId xmlns:a16="http://schemas.microsoft.com/office/drawing/2014/main" id="{697FF1BB-F818-2776-F360-BA490839EA45}"/>
                </a:ext>
              </a:extLst>
            </p:cNvPr>
            <p:cNvSpPr txBox="1">
              <a:spLocks noChangeArrowheads="1"/>
            </p:cNvSpPr>
            <p:nvPr/>
          </p:nvSpPr>
          <p:spPr bwMode="auto">
            <a:xfrm>
              <a:off x="7441135" y="2673954"/>
              <a:ext cx="1133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t>NCDOL Photo Library</a:t>
              </a:r>
            </a:p>
          </p:txBody>
        </p:sp>
      </p:grpSp>
    </p:spTree>
    <p:extLst>
      <p:ext uri="{BB962C8B-B14F-4D97-AF65-F5344CB8AC3E}">
        <p14:creationId xmlns:p14="http://schemas.microsoft.com/office/powerpoint/2010/main" val="143765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A6C7-CB37-89A2-D760-8BA87A1AF29D}"/>
              </a:ext>
            </a:extLst>
          </p:cNvPr>
          <p:cNvSpPr>
            <a:spLocks noGrp="1"/>
          </p:cNvSpPr>
          <p:nvPr>
            <p:ph type="title"/>
          </p:nvPr>
        </p:nvSpPr>
        <p:spPr/>
        <p:txBody>
          <a:bodyPr/>
          <a:lstStyle/>
          <a:p>
            <a:r>
              <a:rPr lang="en-US" dirty="0"/>
              <a:t>Fall Protection </a:t>
            </a:r>
          </a:p>
        </p:txBody>
      </p:sp>
      <p:sp>
        <p:nvSpPr>
          <p:cNvPr id="3" name="Content Placeholder 2">
            <a:extLst>
              <a:ext uri="{FF2B5EF4-FFF2-40B4-BE49-F238E27FC236}">
                <a16:creationId xmlns:a16="http://schemas.microsoft.com/office/drawing/2014/main" id="{08A33DAD-EE6C-941B-5E5A-EA110D644729}"/>
              </a:ext>
            </a:extLst>
          </p:cNvPr>
          <p:cNvSpPr>
            <a:spLocks noGrp="1"/>
          </p:cNvSpPr>
          <p:nvPr>
            <p:ph idx="1"/>
          </p:nvPr>
        </p:nvSpPr>
        <p:spPr>
          <a:xfrm>
            <a:off x="533400" y="1295400"/>
            <a:ext cx="8001000" cy="4525963"/>
          </a:xfrm>
        </p:spPr>
        <p:txBody>
          <a:bodyPr/>
          <a:lstStyle/>
          <a:p>
            <a:pPr>
              <a:spcBef>
                <a:spcPct val="50000"/>
              </a:spcBef>
            </a:pPr>
            <a:r>
              <a:rPr lang="en-US" altLang="en-US" sz="2800" dirty="0"/>
              <a:t>Employees must know:</a:t>
            </a:r>
          </a:p>
          <a:p>
            <a:pPr lvl="1">
              <a:spcBef>
                <a:spcPct val="50000"/>
              </a:spcBef>
            </a:pPr>
            <a:r>
              <a:rPr lang="en-US" altLang="en-US" sz="2400" dirty="0"/>
              <a:t>How to properly wear equipment</a:t>
            </a:r>
          </a:p>
          <a:p>
            <a:pPr lvl="1">
              <a:spcBef>
                <a:spcPct val="50000"/>
              </a:spcBef>
            </a:pPr>
            <a:r>
              <a:rPr lang="en-US" altLang="en-US" sz="2400" dirty="0"/>
              <a:t>Where to tie off</a:t>
            </a:r>
          </a:p>
          <a:p>
            <a:pPr marL="0" indent="0">
              <a:buNone/>
            </a:pPr>
            <a:endParaRPr lang="en-US" dirty="0"/>
          </a:p>
        </p:txBody>
      </p:sp>
      <p:sp>
        <p:nvSpPr>
          <p:cNvPr id="4" name="TextBox 3">
            <a:extLst>
              <a:ext uri="{FF2B5EF4-FFF2-40B4-BE49-F238E27FC236}">
                <a16:creationId xmlns:a16="http://schemas.microsoft.com/office/drawing/2014/main" id="{77C270C4-7BC3-4612-06E5-9D3B9B095596}"/>
              </a:ext>
            </a:extLst>
          </p:cNvPr>
          <p:cNvSpPr txBox="1"/>
          <p:nvPr/>
        </p:nvSpPr>
        <p:spPr>
          <a:xfrm>
            <a:off x="6019800" y="667921"/>
            <a:ext cx="2590800" cy="338554"/>
          </a:xfrm>
          <a:prstGeom prst="rect">
            <a:avLst/>
          </a:prstGeom>
          <a:noFill/>
        </p:spPr>
        <p:txBody>
          <a:bodyPr wrap="square" rtlCol="0">
            <a:spAutoFit/>
          </a:bodyPr>
          <a:lstStyle/>
          <a:p>
            <a:pPr algn="r"/>
            <a:r>
              <a:rPr lang="en-US" sz="1600" u="none" dirty="0">
                <a:latin typeface="+mj-lt"/>
              </a:rPr>
              <a:t>	1926.503(a)(2)</a:t>
            </a:r>
          </a:p>
        </p:txBody>
      </p:sp>
      <p:grpSp>
        <p:nvGrpSpPr>
          <p:cNvPr id="6" name="Group 5">
            <a:extLst>
              <a:ext uri="{FF2B5EF4-FFF2-40B4-BE49-F238E27FC236}">
                <a16:creationId xmlns:a16="http://schemas.microsoft.com/office/drawing/2014/main" id="{4108CA79-2220-82E7-6F52-E8D1A14F2B3C}"/>
              </a:ext>
            </a:extLst>
          </p:cNvPr>
          <p:cNvGrpSpPr/>
          <p:nvPr/>
        </p:nvGrpSpPr>
        <p:grpSpPr>
          <a:xfrm>
            <a:off x="3144079" y="3048000"/>
            <a:ext cx="2342321" cy="2819400"/>
            <a:chOff x="3255962" y="3031973"/>
            <a:chExt cx="2632075" cy="2940202"/>
          </a:xfrm>
        </p:grpSpPr>
        <p:pic>
          <p:nvPicPr>
            <p:cNvPr id="7" name="Picture 2" descr="https://lh3.googleusercontent.com/p/AF1QipNgmMDr4UbUmlVN_1DpcgqKy8y9hRwbl1wimEd-=s512-p-qv=ph8oitcjpn2bvlpgktgcf115v50elrod6,m=125c92681186c4bc075c03d779ba3597,x=,t=25-iv4499?key=V1RocW5jd2l3dWp3VVNkbWpHWERtOHVVWGxDdXNn">
              <a:extLst>
                <a:ext uri="{FF2B5EF4-FFF2-40B4-BE49-F238E27FC236}">
                  <a16:creationId xmlns:a16="http://schemas.microsoft.com/office/drawing/2014/main" id="{465D3809-ABB4-C6EA-958C-7632B185864B}"/>
                </a:ext>
              </a:extLst>
            </p:cNvPr>
            <p:cNvPicPr>
              <a:picLocks noChangeAspect="1" noChangeArrowheads="1"/>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3255962" y="3031973"/>
              <a:ext cx="2632075" cy="294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1">
              <a:extLst>
                <a:ext uri="{FF2B5EF4-FFF2-40B4-BE49-F238E27FC236}">
                  <a16:creationId xmlns:a16="http://schemas.microsoft.com/office/drawing/2014/main" id="{2152E28B-4F29-0CD1-EEE7-FD49CEEA5A09}"/>
                </a:ext>
              </a:extLst>
            </p:cNvPr>
            <p:cNvSpPr txBox="1">
              <a:spLocks noChangeArrowheads="1"/>
            </p:cNvSpPr>
            <p:nvPr/>
          </p:nvSpPr>
          <p:spPr bwMode="auto">
            <a:xfrm>
              <a:off x="3255962" y="5723522"/>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rPr>
                <a:t>NCDOL Photo Library</a:t>
              </a:r>
            </a:p>
          </p:txBody>
        </p:sp>
      </p:grpSp>
      <p:grpSp>
        <p:nvGrpSpPr>
          <p:cNvPr id="9" name="Group 8">
            <a:extLst>
              <a:ext uri="{FF2B5EF4-FFF2-40B4-BE49-F238E27FC236}">
                <a16:creationId xmlns:a16="http://schemas.microsoft.com/office/drawing/2014/main" id="{B4893DD7-1161-67B5-DBC2-35901DA2D374}"/>
              </a:ext>
            </a:extLst>
          </p:cNvPr>
          <p:cNvGrpSpPr/>
          <p:nvPr/>
        </p:nvGrpSpPr>
        <p:grpSpPr>
          <a:xfrm>
            <a:off x="5943600" y="1828800"/>
            <a:ext cx="2514600" cy="4038600"/>
            <a:chOff x="6019800" y="1447800"/>
            <a:chExt cx="2874231" cy="4495800"/>
          </a:xfrm>
        </p:grpSpPr>
        <p:pic>
          <p:nvPicPr>
            <p:cNvPr id="10" name="Picture 9">
              <a:extLst>
                <a:ext uri="{FF2B5EF4-FFF2-40B4-BE49-F238E27FC236}">
                  <a16:creationId xmlns:a16="http://schemas.microsoft.com/office/drawing/2014/main" id="{BCB4FA20-9C63-903A-6804-E5CDFEF43D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9800" y="1447800"/>
              <a:ext cx="2874231"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
              <a:extLst>
                <a:ext uri="{FF2B5EF4-FFF2-40B4-BE49-F238E27FC236}">
                  <a16:creationId xmlns:a16="http://schemas.microsoft.com/office/drawing/2014/main" id="{825A52F5-4417-8CB1-94D2-E43B5B1436EE}"/>
                </a:ext>
              </a:extLst>
            </p:cNvPr>
            <p:cNvSpPr txBox="1">
              <a:spLocks noChangeArrowheads="1"/>
            </p:cNvSpPr>
            <p:nvPr/>
          </p:nvSpPr>
          <p:spPr bwMode="auto">
            <a:xfrm>
              <a:off x="6019800" y="148389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t>NCDOL Photo Library</a:t>
              </a:r>
            </a:p>
          </p:txBody>
        </p:sp>
      </p:grpSp>
    </p:spTree>
    <p:extLst>
      <p:ext uri="{BB962C8B-B14F-4D97-AF65-F5344CB8AC3E}">
        <p14:creationId xmlns:p14="http://schemas.microsoft.com/office/powerpoint/2010/main" val="39149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F1F2-DC20-E4D6-4425-94CECB689497}"/>
              </a:ext>
            </a:extLst>
          </p:cNvPr>
          <p:cNvSpPr>
            <a:spLocks noGrp="1"/>
          </p:cNvSpPr>
          <p:nvPr>
            <p:ph type="title"/>
          </p:nvPr>
        </p:nvSpPr>
        <p:spPr/>
        <p:txBody>
          <a:bodyPr/>
          <a:lstStyle/>
          <a:p>
            <a:r>
              <a:rPr lang="en-US" dirty="0"/>
              <a:t>Fall Protection</a:t>
            </a:r>
          </a:p>
        </p:txBody>
      </p:sp>
      <p:sp>
        <p:nvSpPr>
          <p:cNvPr id="3" name="Content Placeholder 2">
            <a:extLst>
              <a:ext uri="{FF2B5EF4-FFF2-40B4-BE49-F238E27FC236}">
                <a16:creationId xmlns:a16="http://schemas.microsoft.com/office/drawing/2014/main" id="{10CB1CDF-1156-2188-207E-7B7924BA639D}"/>
              </a:ext>
            </a:extLst>
          </p:cNvPr>
          <p:cNvSpPr>
            <a:spLocks noGrp="1"/>
          </p:cNvSpPr>
          <p:nvPr>
            <p:ph idx="1"/>
          </p:nvPr>
        </p:nvSpPr>
        <p:spPr>
          <a:xfrm>
            <a:off x="533400" y="1219200"/>
            <a:ext cx="8001000" cy="4525963"/>
          </a:xfrm>
        </p:spPr>
        <p:txBody>
          <a:bodyPr/>
          <a:lstStyle/>
          <a:p>
            <a:r>
              <a:rPr lang="en-US" altLang="en-US" sz="2800" dirty="0"/>
              <a:t>Is equipment inspected and properly maintained?</a:t>
            </a:r>
          </a:p>
          <a:p>
            <a:pPr marL="0" indent="0">
              <a:buNone/>
            </a:pPr>
            <a:endParaRPr lang="en-US" dirty="0"/>
          </a:p>
        </p:txBody>
      </p:sp>
      <p:sp>
        <p:nvSpPr>
          <p:cNvPr id="4" name="TextBox 3">
            <a:extLst>
              <a:ext uri="{FF2B5EF4-FFF2-40B4-BE49-F238E27FC236}">
                <a16:creationId xmlns:a16="http://schemas.microsoft.com/office/drawing/2014/main" id="{1D4E352E-9308-072C-CF56-42E33DEA94CC}"/>
              </a:ext>
            </a:extLst>
          </p:cNvPr>
          <p:cNvSpPr txBox="1"/>
          <p:nvPr/>
        </p:nvSpPr>
        <p:spPr>
          <a:xfrm>
            <a:off x="4953000" y="667921"/>
            <a:ext cx="3657600" cy="338554"/>
          </a:xfrm>
          <a:prstGeom prst="rect">
            <a:avLst/>
          </a:prstGeom>
          <a:noFill/>
        </p:spPr>
        <p:txBody>
          <a:bodyPr wrap="square" rtlCol="0">
            <a:spAutoFit/>
          </a:bodyPr>
          <a:lstStyle/>
          <a:p>
            <a:pPr algn="r"/>
            <a:r>
              <a:rPr lang="en-US" sz="1600" u="none" dirty="0">
                <a:latin typeface="+mn-lt"/>
              </a:rPr>
              <a:t>1926.503(a)(2)</a:t>
            </a:r>
          </a:p>
        </p:txBody>
      </p:sp>
      <p:pic>
        <p:nvPicPr>
          <p:cNvPr id="5" name="Picture 4">
            <a:extLst>
              <a:ext uri="{FF2B5EF4-FFF2-40B4-BE49-F238E27FC236}">
                <a16:creationId xmlns:a16="http://schemas.microsoft.com/office/drawing/2014/main" id="{1D50FBC7-C20E-FA0E-4D6A-33B0D2DA15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576" r="32963"/>
          <a:stretch/>
        </p:blipFill>
        <p:spPr>
          <a:xfrm>
            <a:off x="571500" y="2286001"/>
            <a:ext cx="2552700" cy="3630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ED0AB88-A621-FFB1-0E31-A7F8B91CAF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1458" y="2305879"/>
            <a:ext cx="2297342" cy="3610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BCBC53D-46E5-6EC1-78E7-5D13629A35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963" t="11433" r="21169" b="7220"/>
          <a:stretch/>
        </p:blipFill>
        <p:spPr>
          <a:xfrm>
            <a:off x="5850581" y="3814319"/>
            <a:ext cx="2707120" cy="210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6F3191B8-0391-3685-ADD4-0B4F9F7AC81F}"/>
              </a:ext>
            </a:extLst>
          </p:cNvPr>
          <p:cNvSpPr txBox="1"/>
          <p:nvPr/>
        </p:nvSpPr>
        <p:spPr>
          <a:xfrm>
            <a:off x="5943600" y="3849414"/>
            <a:ext cx="1676400" cy="261610"/>
          </a:xfrm>
          <a:prstGeom prst="rect">
            <a:avLst/>
          </a:prstGeom>
          <a:noFill/>
        </p:spPr>
        <p:txBody>
          <a:bodyPr wrap="square" rtlCol="0">
            <a:spAutoFit/>
          </a:bodyPr>
          <a:lstStyle/>
          <a:p>
            <a:r>
              <a:rPr lang="en-US" sz="1100" b="1" u="none" dirty="0">
                <a:latin typeface="+mj-lt"/>
              </a:rPr>
              <a:t>NCDOL Photo Library</a:t>
            </a:r>
          </a:p>
        </p:txBody>
      </p:sp>
      <p:sp>
        <p:nvSpPr>
          <p:cNvPr id="9" name="TextBox 8">
            <a:extLst>
              <a:ext uri="{FF2B5EF4-FFF2-40B4-BE49-F238E27FC236}">
                <a16:creationId xmlns:a16="http://schemas.microsoft.com/office/drawing/2014/main" id="{A40923DE-6AF9-822A-1C40-40CE3A2D8EBA}"/>
              </a:ext>
            </a:extLst>
          </p:cNvPr>
          <p:cNvSpPr txBox="1"/>
          <p:nvPr/>
        </p:nvSpPr>
        <p:spPr>
          <a:xfrm>
            <a:off x="5943600" y="5584195"/>
            <a:ext cx="1676400" cy="261610"/>
          </a:xfrm>
          <a:prstGeom prst="rect">
            <a:avLst/>
          </a:prstGeom>
          <a:noFill/>
        </p:spPr>
        <p:txBody>
          <a:bodyPr wrap="square" rtlCol="0">
            <a:spAutoFit/>
          </a:bodyPr>
          <a:lstStyle/>
          <a:p>
            <a:r>
              <a:rPr lang="en-US" sz="1100" b="1" u="none" dirty="0">
                <a:latin typeface="+mj-lt"/>
              </a:rPr>
              <a:t>NCDOL Photo Library</a:t>
            </a:r>
          </a:p>
        </p:txBody>
      </p:sp>
      <p:sp>
        <p:nvSpPr>
          <p:cNvPr id="10" name="TextBox 9">
            <a:extLst>
              <a:ext uri="{FF2B5EF4-FFF2-40B4-BE49-F238E27FC236}">
                <a16:creationId xmlns:a16="http://schemas.microsoft.com/office/drawing/2014/main" id="{5F9DB121-422A-C4B4-71B5-73F6F1F099EB}"/>
              </a:ext>
            </a:extLst>
          </p:cNvPr>
          <p:cNvSpPr txBox="1"/>
          <p:nvPr/>
        </p:nvSpPr>
        <p:spPr>
          <a:xfrm>
            <a:off x="569206" y="5607156"/>
            <a:ext cx="1676400" cy="261610"/>
          </a:xfrm>
          <a:prstGeom prst="rect">
            <a:avLst/>
          </a:prstGeom>
          <a:noFill/>
        </p:spPr>
        <p:txBody>
          <a:bodyPr wrap="square" rtlCol="0">
            <a:spAutoFit/>
          </a:bodyPr>
          <a:lstStyle/>
          <a:p>
            <a:r>
              <a:rPr lang="en-US" sz="1100" b="1" u="none" dirty="0">
                <a:latin typeface="+mj-lt"/>
              </a:rPr>
              <a:t>NCDOL Photo Library</a:t>
            </a:r>
          </a:p>
        </p:txBody>
      </p:sp>
      <p:sp>
        <p:nvSpPr>
          <p:cNvPr id="11" name="TextBox 10">
            <a:extLst>
              <a:ext uri="{FF2B5EF4-FFF2-40B4-BE49-F238E27FC236}">
                <a16:creationId xmlns:a16="http://schemas.microsoft.com/office/drawing/2014/main" id="{4000FD5E-DF65-C9F4-9585-D2C9CDD00EF8}"/>
              </a:ext>
            </a:extLst>
          </p:cNvPr>
          <p:cNvSpPr txBox="1"/>
          <p:nvPr/>
        </p:nvSpPr>
        <p:spPr>
          <a:xfrm>
            <a:off x="3314700" y="5635312"/>
            <a:ext cx="1676400" cy="261610"/>
          </a:xfrm>
          <a:prstGeom prst="rect">
            <a:avLst/>
          </a:prstGeom>
          <a:noFill/>
        </p:spPr>
        <p:txBody>
          <a:bodyPr wrap="square" rtlCol="0">
            <a:spAutoFit/>
          </a:bodyPr>
          <a:lstStyle/>
          <a:p>
            <a:r>
              <a:rPr lang="en-US" sz="1100" b="1" u="none" dirty="0">
                <a:latin typeface="+mj-lt"/>
              </a:rPr>
              <a:t>NCDOL Photo Library</a:t>
            </a:r>
          </a:p>
        </p:txBody>
      </p:sp>
    </p:spTree>
    <p:extLst>
      <p:ext uri="{BB962C8B-B14F-4D97-AF65-F5344CB8AC3E}">
        <p14:creationId xmlns:p14="http://schemas.microsoft.com/office/powerpoint/2010/main" val="204297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5F39-8ABD-A543-15BF-9059E9552C81}"/>
              </a:ext>
            </a:extLst>
          </p:cNvPr>
          <p:cNvSpPr>
            <a:spLocks noGrp="1"/>
          </p:cNvSpPr>
          <p:nvPr>
            <p:ph type="title"/>
          </p:nvPr>
        </p:nvSpPr>
        <p:spPr>
          <a:xfrm>
            <a:off x="609600" y="457200"/>
            <a:ext cx="7924800" cy="492443"/>
          </a:xfrm>
        </p:spPr>
        <p:txBody>
          <a:bodyPr/>
          <a:lstStyle/>
          <a:p>
            <a:r>
              <a:rPr lang="en-US" sz="3200" dirty="0"/>
              <a:t>Stairways and Ladders Usage</a:t>
            </a:r>
          </a:p>
        </p:txBody>
      </p:sp>
      <p:sp>
        <p:nvSpPr>
          <p:cNvPr id="3" name="Content Placeholder 2">
            <a:extLst>
              <a:ext uri="{FF2B5EF4-FFF2-40B4-BE49-F238E27FC236}">
                <a16:creationId xmlns:a16="http://schemas.microsoft.com/office/drawing/2014/main" id="{BCDC3073-5EF4-91CF-0028-5EAF851E6E73}"/>
              </a:ext>
            </a:extLst>
          </p:cNvPr>
          <p:cNvSpPr>
            <a:spLocks noGrp="1"/>
          </p:cNvSpPr>
          <p:nvPr>
            <p:ph idx="1"/>
          </p:nvPr>
        </p:nvSpPr>
        <p:spPr>
          <a:xfrm>
            <a:off x="533400" y="1143000"/>
            <a:ext cx="7924800" cy="4524475"/>
          </a:xfrm>
        </p:spPr>
        <p:txBody>
          <a:bodyPr/>
          <a:lstStyle/>
          <a:p>
            <a:r>
              <a:rPr lang="en-US" altLang="en-US" b="1" dirty="0"/>
              <a:t>Number 8: </a:t>
            </a:r>
            <a:r>
              <a:rPr lang="en-US" altLang="en-US" dirty="0"/>
              <a:t>Self-supporting top (top cap) or top step must not be used as a step. </a:t>
            </a:r>
          </a:p>
          <a:p>
            <a:pPr marL="0" indent="0">
              <a:buNone/>
            </a:pPr>
            <a:endParaRPr lang="en-US" dirty="0"/>
          </a:p>
        </p:txBody>
      </p:sp>
      <p:sp>
        <p:nvSpPr>
          <p:cNvPr id="4" name="TextBox 3">
            <a:extLst>
              <a:ext uri="{FF2B5EF4-FFF2-40B4-BE49-F238E27FC236}">
                <a16:creationId xmlns:a16="http://schemas.microsoft.com/office/drawing/2014/main" id="{8A7CBA82-0BAB-6CD9-882E-C4306D17DBA4}"/>
              </a:ext>
            </a:extLst>
          </p:cNvPr>
          <p:cNvSpPr txBox="1"/>
          <p:nvPr/>
        </p:nvSpPr>
        <p:spPr>
          <a:xfrm>
            <a:off x="6553200" y="609600"/>
            <a:ext cx="2057400" cy="338554"/>
          </a:xfrm>
          <a:prstGeom prst="rect">
            <a:avLst/>
          </a:prstGeom>
          <a:noFill/>
        </p:spPr>
        <p:txBody>
          <a:bodyPr wrap="square" rtlCol="0">
            <a:spAutoFit/>
          </a:bodyPr>
          <a:lstStyle/>
          <a:p>
            <a:pPr algn="r"/>
            <a:r>
              <a:rPr lang="en-US" sz="1600" u="none" dirty="0">
                <a:latin typeface="+mn-lt"/>
              </a:rPr>
              <a:t>1926.1053(b)(13)</a:t>
            </a:r>
          </a:p>
        </p:txBody>
      </p:sp>
      <p:pic>
        <p:nvPicPr>
          <p:cNvPr id="5" name="Content Placeholder 4">
            <a:extLst>
              <a:ext uri="{FF2B5EF4-FFF2-40B4-BE49-F238E27FC236}">
                <a16:creationId xmlns:a16="http://schemas.microsoft.com/office/drawing/2014/main" id="{C720D8B6-9C78-2F67-CD8B-C70B7B16A07F}"/>
              </a:ext>
            </a:extLst>
          </p:cNvPr>
          <p:cNvPicPr>
            <a:picLocks noChangeAspect="1"/>
          </p:cNvPicPr>
          <p:nvPr/>
        </p:nvPicPr>
        <p:blipFill rotWithShape="1">
          <a:blip r:embed="rId2">
            <a:extLst>
              <a:ext uri="{28A0092B-C50C-407E-A947-70E740481C1C}">
                <a14:useLocalDpi xmlns:a14="http://schemas.microsoft.com/office/drawing/2010/main" val="0"/>
              </a:ext>
            </a:extLst>
          </a:blip>
          <a:srcRect l="19444" t="6154"/>
          <a:stretch/>
        </p:blipFill>
        <p:spPr bwMode="auto">
          <a:xfrm>
            <a:off x="1866900" y="2452515"/>
            <a:ext cx="2584998" cy="3415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a:extLst>
              <a:ext uri="{FF2B5EF4-FFF2-40B4-BE49-F238E27FC236}">
                <a16:creationId xmlns:a16="http://schemas.microsoft.com/office/drawing/2014/main" id="{19A835EE-FF39-0CE9-A9B6-18295A1531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1" r="12628" b="16054"/>
          <a:stretch/>
        </p:blipFill>
        <p:spPr bwMode="auto">
          <a:xfrm>
            <a:off x="5051304" y="2259201"/>
            <a:ext cx="2197889" cy="367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6137F43-FFAA-9590-E55A-4021130EE0D1}"/>
              </a:ext>
            </a:extLst>
          </p:cNvPr>
          <p:cNvSpPr txBox="1"/>
          <p:nvPr/>
        </p:nvSpPr>
        <p:spPr>
          <a:xfrm>
            <a:off x="2775497" y="5638536"/>
            <a:ext cx="1676400" cy="261610"/>
          </a:xfrm>
          <a:prstGeom prst="rect">
            <a:avLst/>
          </a:prstGeom>
          <a:noFill/>
        </p:spPr>
        <p:txBody>
          <a:bodyPr wrap="square" rtlCol="0">
            <a:spAutoFit/>
          </a:bodyPr>
          <a:lstStyle/>
          <a:p>
            <a:r>
              <a:rPr lang="en-US" sz="1100" b="1" u="none" dirty="0">
                <a:latin typeface="+mj-lt"/>
              </a:rPr>
              <a:t>NCDOL Photo Library</a:t>
            </a:r>
          </a:p>
        </p:txBody>
      </p:sp>
      <p:sp>
        <p:nvSpPr>
          <p:cNvPr id="8" name="TextBox 7">
            <a:extLst>
              <a:ext uri="{FF2B5EF4-FFF2-40B4-BE49-F238E27FC236}">
                <a16:creationId xmlns:a16="http://schemas.microsoft.com/office/drawing/2014/main" id="{277E77BF-758A-B121-143E-2526CB2B50F5}"/>
              </a:ext>
            </a:extLst>
          </p:cNvPr>
          <p:cNvSpPr txBox="1"/>
          <p:nvPr/>
        </p:nvSpPr>
        <p:spPr>
          <a:xfrm>
            <a:off x="5062189" y="5649930"/>
            <a:ext cx="1676400" cy="261610"/>
          </a:xfrm>
          <a:prstGeom prst="rect">
            <a:avLst/>
          </a:prstGeom>
          <a:noFill/>
        </p:spPr>
        <p:txBody>
          <a:bodyPr wrap="square" rtlCol="0">
            <a:spAutoFit/>
          </a:bodyPr>
          <a:lstStyle/>
          <a:p>
            <a:r>
              <a:rPr lang="en-US" sz="1100" b="1" u="none" dirty="0">
                <a:latin typeface="+mj-lt"/>
              </a:rPr>
              <a:t>NCDOL Photo Library</a:t>
            </a:r>
          </a:p>
        </p:txBody>
      </p:sp>
    </p:spTree>
    <p:extLst>
      <p:ext uri="{BB962C8B-B14F-4D97-AF65-F5344CB8AC3E}">
        <p14:creationId xmlns:p14="http://schemas.microsoft.com/office/powerpoint/2010/main" val="84569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55600"/>
            <a:ext cx="8229600" cy="549275"/>
          </a:xfrm>
        </p:spPr>
        <p:txBody>
          <a:bodyPr/>
          <a:lstStyle/>
          <a:p>
            <a:r>
              <a:rPr lang="en-US" altLang="en-US" dirty="0"/>
              <a:t>Objectives</a:t>
            </a:r>
          </a:p>
        </p:txBody>
      </p:sp>
      <p:sp>
        <p:nvSpPr>
          <p:cNvPr id="4099" name="Rectangle 3"/>
          <p:cNvSpPr>
            <a:spLocks noGrp="1" noChangeArrowheads="1"/>
          </p:cNvSpPr>
          <p:nvPr>
            <p:ph type="body" idx="1"/>
          </p:nvPr>
        </p:nvSpPr>
        <p:spPr>
          <a:xfrm>
            <a:off x="457200" y="1066801"/>
            <a:ext cx="8077200" cy="4876799"/>
          </a:xfrm>
        </p:spPr>
        <p:txBody>
          <a:bodyPr/>
          <a:lstStyle/>
          <a:p>
            <a:endParaRPr lang="en-US" altLang="en-US" sz="1000" dirty="0"/>
          </a:p>
          <a:p>
            <a:r>
              <a:rPr lang="en-US" altLang="en-US" sz="2400" dirty="0"/>
              <a:t> </a:t>
            </a:r>
            <a:r>
              <a:rPr lang="en-US" altLang="en-US" sz="2800" dirty="0"/>
              <a:t>In this course, we will discuss the </a:t>
            </a:r>
            <a:r>
              <a:rPr lang="en-US" altLang="en-US" sz="2800" b="1" dirty="0"/>
              <a:t>Top Ten</a:t>
            </a:r>
            <a:r>
              <a:rPr lang="en-US" altLang="en-US" sz="2800" dirty="0"/>
              <a:t> most frequently cited </a:t>
            </a:r>
            <a:r>
              <a:rPr lang="en-US" altLang="en-US" sz="2800" b="1" dirty="0"/>
              <a:t>serious</a:t>
            </a:r>
            <a:r>
              <a:rPr lang="en-US" altLang="en-US" sz="2800" dirty="0"/>
              <a:t> Construction Industry violations for federal fiscal year (FFY) 2022.</a:t>
            </a:r>
          </a:p>
          <a:p>
            <a:pPr lvl="1">
              <a:lnSpc>
                <a:spcPct val="110000"/>
              </a:lnSpc>
            </a:pPr>
            <a:endParaRPr lang="en-US" altLang="en-US" sz="1200" dirty="0"/>
          </a:p>
          <a:p>
            <a:pPr marL="457200" lvl="1" indent="0">
              <a:lnSpc>
                <a:spcPct val="110000"/>
              </a:lnSpc>
              <a:buNone/>
            </a:pPr>
            <a:endParaRPr lang="en-US" altLang="en-US" sz="2000" i="0" dirty="0"/>
          </a:p>
        </p:txBody>
      </p:sp>
      <p:pic>
        <p:nvPicPr>
          <p:cNvPr id="2" name="Picture 1" descr="A picture containing tree, outdoor, building, fence&#10;&#10;Description automatically generated">
            <a:extLst>
              <a:ext uri="{FF2B5EF4-FFF2-40B4-BE49-F238E27FC236}">
                <a16:creationId xmlns:a16="http://schemas.microsoft.com/office/drawing/2014/main" id="{1B845E80-75DF-E9DE-6F8A-9DBB8AC93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796" y="2637897"/>
            <a:ext cx="3340950" cy="3153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456ACA4-5C5D-015F-B30C-AAC0FF09590F}"/>
              </a:ext>
            </a:extLst>
          </p:cNvPr>
          <p:cNvSpPr txBox="1"/>
          <p:nvPr/>
        </p:nvSpPr>
        <p:spPr>
          <a:xfrm>
            <a:off x="789830" y="3141548"/>
            <a:ext cx="4336473" cy="1569660"/>
          </a:xfrm>
          <a:prstGeom prst="rect">
            <a:avLst/>
          </a:prstGeom>
          <a:noFill/>
        </p:spPr>
        <p:txBody>
          <a:bodyPr wrap="square">
            <a:spAutoFit/>
          </a:bodyPr>
          <a:lstStyle/>
          <a:p>
            <a:pPr marL="342900" indent="-342900">
              <a:buFont typeface="Arial" panose="020B0604020202020204" pitchFamily="34" charset="0"/>
              <a:buChar char="-"/>
            </a:pPr>
            <a:r>
              <a:rPr lang="en-US" altLang="en-US" sz="2400" u="none" dirty="0">
                <a:latin typeface="+mn-lt"/>
              </a:rPr>
              <a:t>Citations and violations issued from October 1, 2021, thru September 30, 2022, in North Carolina.</a:t>
            </a:r>
          </a:p>
        </p:txBody>
      </p:sp>
      <p:sp>
        <p:nvSpPr>
          <p:cNvPr id="3" name="TextBox 2">
            <a:extLst>
              <a:ext uri="{FF2B5EF4-FFF2-40B4-BE49-F238E27FC236}">
                <a16:creationId xmlns:a16="http://schemas.microsoft.com/office/drawing/2014/main" id="{3F730742-3D73-85A8-390C-7073334659DB}"/>
              </a:ext>
            </a:extLst>
          </p:cNvPr>
          <p:cNvSpPr txBox="1"/>
          <p:nvPr/>
        </p:nvSpPr>
        <p:spPr>
          <a:xfrm>
            <a:off x="4997025" y="5496756"/>
            <a:ext cx="1568447" cy="261610"/>
          </a:xfrm>
          <a:prstGeom prst="rect">
            <a:avLst/>
          </a:prstGeom>
          <a:noFill/>
        </p:spPr>
        <p:txBody>
          <a:bodyPr wrap="square" rtlCol="0">
            <a:spAutoFit/>
          </a:bodyPr>
          <a:lstStyle/>
          <a:p>
            <a:r>
              <a:rPr lang="en-US" sz="1100" u="none" dirty="0"/>
              <a:t>NCDOL Photo Library</a:t>
            </a:r>
          </a:p>
        </p:txBody>
      </p:sp>
    </p:spTree>
    <p:extLst>
      <p:ext uri="{BB962C8B-B14F-4D97-AF65-F5344CB8AC3E}">
        <p14:creationId xmlns:p14="http://schemas.microsoft.com/office/powerpoint/2010/main" val="45223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35DF-B07D-67EC-801E-69B5DBA36FE1}"/>
              </a:ext>
            </a:extLst>
          </p:cNvPr>
          <p:cNvSpPr>
            <a:spLocks noGrp="1"/>
          </p:cNvSpPr>
          <p:nvPr>
            <p:ph type="title"/>
          </p:nvPr>
        </p:nvSpPr>
        <p:spPr>
          <a:xfrm>
            <a:off x="609600" y="457200"/>
            <a:ext cx="7924800" cy="492443"/>
          </a:xfrm>
        </p:spPr>
        <p:txBody>
          <a:bodyPr/>
          <a:lstStyle/>
          <a:p>
            <a:r>
              <a:rPr lang="en-US" sz="3200" dirty="0"/>
              <a:t>Stairways and Ladders Usage</a:t>
            </a:r>
          </a:p>
        </p:txBody>
      </p:sp>
      <p:sp>
        <p:nvSpPr>
          <p:cNvPr id="3" name="Content Placeholder 2">
            <a:extLst>
              <a:ext uri="{FF2B5EF4-FFF2-40B4-BE49-F238E27FC236}">
                <a16:creationId xmlns:a16="http://schemas.microsoft.com/office/drawing/2014/main" id="{59B15DFD-895E-223D-8369-21EB5ED64FC8}"/>
              </a:ext>
            </a:extLst>
          </p:cNvPr>
          <p:cNvSpPr>
            <a:spLocks noGrp="1"/>
          </p:cNvSpPr>
          <p:nvPr>
            <p:ph idx="1"/>
          </p:nvPr>
        </p:nvSpPr>
        <p:spPr>
          <a:xfrm>
            <a:off x="533400" y="1219200"/>
            <a:ext cx="8001000" cy="4525963"/>
          </a:xfrm>
        </p:spPr>
        <p:txBody>
          <a:bodyPr/>
          <a:lstStyle/>
          <a:p>
            <a:pPr>
              <a:defRPr/>
            </a:pPr>
            <a:r>
              <a:rPr lang="en-US" altLang="en-US" sz="2400" b="1" dirty="0"/>
              <a:t>Number 9: </a:t>
            </a:r>
            <a:r>
              <a:rPr lang="en-US" altLang="en-US" sz="2400" dirty="0"/>
              <a:t>Stairways and ladders - Employer must provide a training program for each employee using ladders and stairways.</a:t>
            </a:r>
          </a:p>
          <a:p>
            <a:pPr marL="0" indent="0">
              <a:buNone/>
              <a:defRPr/>
            </a:pPr>
            <a:endParaRPr lang="en-US" altLang="en-US" sz="1800" dirty="0"/>
          </a:p>
          <a:p>
            <a:pPr lvl="1">
              <a:defRPr/>
            </a:pPr>
            <a:r>
              <a:rPr lang="en-US" altLang="en-US" sz="2000" dirty="0"/>
              <a:t>Competent person</a:t>
            </a:r>
          </a:p>
          <a:p>
            <a:pPr lvl="2">
              <a:defRPr/>
            </a:pPr>
            <a:endParaRPr lang="en-US" sz="1800" kern="1200" dirty="0"/>
          </a:p>
          <a:p>
            <a:pPr lvl="2">
              <a:defRPr/>
            </a:pPr>
            <a:r>
              <a:rPr lang="en-US" sz="1800" kern="1200" dirty="0"/>
              <a:t>Nature of fall hazards in the work area;</a:t>
            </a:r>
          </a:p>
          <a:p>
            <a:pPr lvl="2">
              <a:defRPr/>
            </a:pPr>
            <a:endParaRPr lang="en-US" sz="1800" kern="1200" dirty="0"/>
          </a:p>
          <a:p>
            <a:pPr lvl="2">
              <a:defRPr/>
            </a:pPr>
            <a:r>
              <a:rPr lang="en-US" sz="1800" kern="1200" dirty="0">
                <a:ea typeface="+mn-ea"/>
                <a:cs typeface="+mn-cs"/>
              </a:rPr>
              <a:t>Correct procedures for erecting, maintaining, and disassembling the fall protection systems to be used; </a:t>
            </a:r>
          </a:p>
          <a:p>
            <a:pPr lvl="2">
              <a:defRPr/>
            </a:pPr>
            <a:endParaRPr lang="en-US" sz="1800" kern="1200" dirty="0">
              <a:ea typeface="+mn-ea"/>
              <a:cs typeface="+mn-cs"/>
            </a:endParaRPr>
          </a:p>
          <a:p>
            <a:pPr lvl="2">
              <a:defRPr/>
            </a:pPr>
            <a:r>
              <a:rPr lang="en-US" sz="1800" kern="1200" dirty="0"/>
              <a:t>Proper construction, use, placement, and care in handling of all stairways and ladders; </a:t>
            </a:r>
            <a:r>
              <a:rPr lang="en-US" sz="1800" i="1" kern="1200" dirty="0"/>
              <a:t>and</a:t>
            </a:r>
          </a:p>
          <a:p>
            <a:pPr lvl="2">
              <a:defRPr/>
            </a:pPr>
            <a:endParaRPr lang="en-US" sz="1800" kern="1200" dirty="0"/>
          </a:p>
          <a:p>
            <a:pPr lvl="2">
              <a:defRPr/>
            </a:pPr>
            <a:r>
              <a:rPr lang="en-US" sz="1800" kern="1200" dirty="0"/>
              <a:t>Maximum intended load-carrying capacities of ladders used.</a:t>
            </a:r>
          </a:p>
          <a:p>
            <a:endParaRPr lang="en-US" dirty="0"/>
          </a:p>
        </p:txBody>
      </p:sp>
      <p:sp>
        <p:nvSpPr>
          <p:cNvPr id="4" name="TextBox 3">
            <a:extLst>
              <a:ext uri="{FF2B5EF4-FFF2-40B4-BE49-F238E27FC236}">
                <a16:creationId xmlns:a16="http://schemas.microsoft.com/office/drawing/2014/main" id="{1FEEB938-93EB-DC64-8882-F35139F4EF58}"/>
              </a:ext>
            </a:extLst>
          </p:cNvPr>
          <p:cNvSpPr txBox="1"/>
          <p:nvPr/>
        </p:nvSpPr>
        <p:spPr>
          <a:xfrm>
            <a:off x="6629400" y="630987"/>
            <a:ext cx="1981200" cy="338554"/>
          </a:xfrm>
          <a:prstGeom prst="rect">
            <a:avLst/>
          </a:prstGeom>
          <a:noFill/>
        </p:spPr>
        <p:txBody>
          <a:bodyPr wrap="square" rtlCol="0">
            <a:spAutoFit/>
          </a:bodyPr>
          <a:lstStyle/>
          <a:p>
            <a:pPr algn="r"/>
            <a:r>
              <a:rPr lang="en-US" sz="1600" u="none" dirty="0">
                <a:latin typeface="+mn-lt"/>
              </a:rPr>
              <a:t>1926.1060(a)</a:t>
            </a:r>
          </a:p>
        </p:txBody>
      </p:sp>
    </p:spTree>
    <p:extLst>
      <p:ext uri="{BB962C8B-B14F-4D97-AF65-F5344CB8AC3E}">
        <p14:creationId xmlns:p14="http://schemas.microsoft.com/office/powerpoint/2010/main" val="38831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8784-8D98-B173-2696-49323591C315}"/>
              </a:ext>
            </a:extLst>
          </p:cNvPr>
          <p:cNvSpPr>
            <a:spLocks noGrp="1"/>
          </p:cNvSpPr>
          <p:nvPr>
            <p:ph type="title"/>
          </p:nvPr>
        </p:nvSpPr>
        <p:spPr/>
        <p:txBody>
          <a:bodyPr/>
          <a:lstStyle/>
          <a:p>
            <a:r>
              <a:rPr lang="en-US" dirty="0"/>
              <a:t>Competent Person</a:t>
            </a:r>
          </a:p>
        </p:txBody>
      </p:sp>
      <p:sp>
        <p:nvSpPr>
          <p:cNvPr id="3" name="Content Placeholder 2">
            <a:extLst>
              <a:ext uri="{FF2B5EF4-FFF2-40B4-BE49-F238E27FC236}">
                <a16:creationId xmlns:a16="http://schemas.microsoft.com/office/drawing/2014/main" id="{CC78DBD2-EDC5-BE58-2D8A-EF72238BD669}"/>
              </a:ext>
            </a:extLst>
          </p:cNvPr>
          <p:cNvSpPr>
            <a:spLocks noGrp="1"/>
          </p:cNvSpPr>
          <p:nvPr>
            <p:ph idx="1"/>
          </p:nvPr>
        </p:nvSpPr>
        <p:spPr>
          <a:xfrm>
            <a:off x="533400" y="1219200"/>
            <a:ext cx="8001000" cy="4525963"/>
          </a:xfrm>
        </p:spPr>
        <p:txBody>
          <a:bodyPr/>
          <a:lstStyle/>
          <a:p>
            <a:r>
              <a:rPr lang="en-US" altLang="en-US" sz="2800" dirty="0"/>
              <a:t>A "</a:t>
            </a:r>
            <a:r>
              <a:rPr lang="en-US" altLang="en-US" sz="2800" b="1" dirty="0"/>
              <a:t>competent person</a:t>
            </a:r>
            <a:r>
              <a:rPr lang="en-US" altLang="en-US" sz="2800" dirty="0"/>
              <a:t>" is </a:t>
            </a:r>
            <a:r>
              <a:rPr lang="en-US" altLang="en-US" sz="2800" b="1" dirty="0"/>
              <a:t>defined</a:t>
            </a:r>
            <a:r>
              <a:rPr lang="en-US" altLang="en-US" sz="2800" dirty="0"/>
              <a:t> as one who is capable of identifying existing and predictable hazards in the surroundings or working conditions,</a:t>
            </a:r>
          </a:p>
          <a:p>
            <a:pPr marL="0" indent="0">
              <a:buNone/>
            </a:pPr>
            <a:endParaRPr lang="en-US" altLang="en-US" sz="2800" dirty="0"/>
          </a:p>
          <a:p>
            <a:pPr marL="0" indent="0">
              <a:buNone/>
            </a:pPr>
            <a:r>
              <a:rPr lang="en-US" dirty="0"/>
              <a:t>  </a:t>
            </a:r>
          </a:p>
          <a:p>
            <a:pPr marL="0" indent="0">
              <a:buNone/>
            </a:pPr>
            <a:r>
              <a:rPr lang="en-US" dirty="0"/>
              <a:t>  </a:t>
            </a:r>
          </a:p>
        </p:txBody>
      </p:sp>
      <p:sp>
        <p:nvSpPr>
          <p:cNvPr id="4" name="TextBox 3">
            <a:extLst>
              <a:ext uri="{FF2B5EF4-FFF2-40B4-BE49-F238E27FC236}">
                <a16:creationId xmlns:a16="http://schemas.microsoft.com/office/drawing/2014/main" id="{C013865A-17B7-B11B-CE61-3CB328E78ADD}"/>
              </a:ext>
            </a:extLst>
          </p:cNvPr>
          <p:cNvSpPr txBox="1"/>
          <p:nvPr/>
        </p:nvSpPr>
        <p:spPr>
          <a:xfrm>
            <a:off x="5486400" y="643107"/>
            <a:ext cx="3124200" cy="338554"/>
          </a:xfrm>
          <a:prstGeom prst="rect">
            <a:avLst/>
          </a:prstGeom>
          <a:noFill/>
        </p:spPr>
        <p:txBody>
          <a:bodyPr wrap="square" rtlCol="0">
            <a:spAutoFit/>
          </a:bodyPr>
          <a:lstStyle/>
          <a:p>
            <a:pPr algn="r"/>
            <a:r>
              <a:rPr lang="en-US" sz="1600" u="none" dirty="0">
                <a:latin typeface="+mn-lt"/>
              </a:rPr>
              <a:t>1926.32(f)</a:t>
            </a:r>
          </a:p>
        </p:txBody>
      </p:sp>
      <p:grpSp>
        <p:nvGrpSpPr>
          <p:cNvPr id="7" name="Group 6">
            <a:extLst>
              <a:ext uri="{FF2B5EF4-FFF2-40B4-BE49-F238E27FC236}">
                <a16:creationId xmlns:a16="http://schemas.microsoft.com/office/drawing/2014/main" id="{BE2CDF20-5CF7-4107-2E3A-D483568E65C9}"/>
              </a:ext>
            </a:extLst>
          </p:cNvPr>
          <p:cNvGrpSpPr/>
          <p:nvPr/>
        </p:nvGrpSpPr>
        <p:grpSpPr>
          <a:xfrm>
            <a:off x="4942398" y="2819400"/>
            <a:ext cx="3696778" cy="2934722"/>
            <a:chOff x="5531644" y="3629025"/>
            <a:chExt cx="3078956" cy="2286000"/>
          </a:xfrm>
        </p:grpSpPr>
        <p:pic>
          <p:nvPicPr>
            <p:cNvPr id="8" name="Picture 7">
              <a:extLst>
                <a:ext uri="{FF2B5EF4-FFF2-40B4-BE49-F238E27FC236}">
                  <a16:creationId xmlns:a16="http://schemas.microsoft.com/office/drawing/2014/main" id="{3F9EE7EE-A12D-4FD6-E1C2-A32B781F06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31644" y="3629025"/>
              <a:ext cx="2957513"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1">
              <a:extLst>
                <a:ext uri="{FF2B5EF4-FFF2-40B4-BE49-F238E27FC236}">
                  <a16:creationId xmlns:a16="http://schemas.microsoft.com/office/drawing/2014/main" id="{F442AB97-B379-53AE-0476-1B1899D1A4B1}"/>
                </a:ext>
              </a:extLst>
            </p:cNvPr>
            <p:cNvSpPr txBox="1">
              <a:spLocks noChangeArrowheads="1"/>
            </p:cNvSpPr>
            <p:nvPr/>
          </p:nvSpPr>
          <p:spPr bwMode="auto">
            <a:xfrm>
              <a:off x="7315200" y="571500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grpSp>
      <p:sp>
        <p:nvSpPr>
          <p:cNvPr id="6" name="Rectangle 3">
            <a:extLst>
              <a:ext uri="{FF2B5EF4-FFF2-40B4-BE49-F238E27FC236}">
                <a16:creationId xmlns:a16="http://schemas.microsoft.com/office/drawing/2014/main" id="{09748606-2C0C-619F-D655-2F7F44626DCA}"/>
              </a:ext>
            </a:extLst>
          </p:cNvPr>
          <p:cNvSpPr txBox="1">
            <a:spLocks noChangeArrowheads="1"/>
          </p:cNvSpPr>
          <p:nvPr/>
        </p:nvSpPr>
        <p:spPr bwMode="auto">
          <a:xfrm>
            <a:off x="494222" y="320040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r>
              <a:rPr lang="en-US" altLang="en-US" sz="2400" i="1" u="none" kern="0" dirty="0"/>
              <a:t>Which are unsanitary, hazardous, or dangerous to employees, and who has authorization to take prompt corrective measures to eliminate them.</a:t>
            </a:r>
          </a:p>
        </p:txBody>
      </p:sp>
    </p:spTree>
    <p:extLst>
      <p:ext uri="{BB962C8B-B14F-4D97-AF65-F5344CB8AC3E}">
        <p14:creationId xmlns:p14="http://schemas.microsoft.com/office/powerpoint/2010/main" val="207418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371C-3F6C-8201-A227-D17285F76EEC}"/>
              </a:ext>
            </a:extLst>
          </p:cNvPr>
          <p:cNvSpPr>
            <a:spLocks noGrp="1"/>
          </p:cNvSpPr>
          <p:nvPr>
            <p:ph type="title"/>
          </p:nvPr>
        </p:nvSpPr>
        <p:spPr>
          <a:xfrm>
            <a:off x="609600" y="457200"/>
            <a:ext cx="7924800" cy="492443"/>
          </a:xfrm>
        </p:spPr>
        <p:txBody>
          <a:bodyPr/>
          <a:lstStyle/>
          <a:p>
            <a:r>
              <a:rPr lang="en-US" sz="3200" dirty="0"/>
              <a:t>Portable Ladders </a:t>
            </a:r>
          </a:p>
        </p:txBody>
      </p:sp>
      <p:sp>
        <p:nvSpPr>
          <p:cNvPr id="3" name="Content Placeholder 2">
            <a:extLst>
              <a:ext uri="{FF2B5EF4-FFF2-40B4-BE49-F238E27FC236}">
                <a16:creationId xmlns:a16="http://schemas.microsoft.com/office/drawing/2014/main" id="{AB206F44-2F93-7053-100A-2884128A57EC}"/>
              </a:ext>
            </a:extLst>
          </p:cNvPr>
          <p:cNvSpPr>
            <a:spLocks noGrp="1"/>
          </p:cNvSpPr>
          <p:nvPr>
            <p:ph idx="1"/>
          </p:nvPr>
        </p:nvSpPr>
        <p:spPr>
          <a:xfrm>
            <a:off x="533400" y="1219200"/>
            <a:ext cx="8001000" cy="4525963"/>
          </a:xfrm>
        </p:spPr>
        <p:txBody>
          <a:bodyPr/>
          <a:lstStyle/>
          <a:p>
            <a:r>
              <a:rPr lang="en-US" altLang="en-US" b="1" dirty="0"/>
              <a:t>Number 10</a:t>
            </a:r>
            <a:r>
              <a:rPr lang="en-US" altLang="en-US" sz="2400" b="1" dirty="0"/>
              <a:t>: Used only for designed purpose</a:t>
            </a:r>
            <a:r>
              <a:rPr lang="en-US" kern="1200" dirty="0"/>
              <a:t> - </a:t>
            </a:r>
            <a:r>
              <a:rPr lang="en-US" sz="2400" kern="1200" dirty="0"/>
              <a:t>Ladders shall be used only for the purpose for which they were designed.</a:t>
            </a:r>
            <a:endParaRPr lang="en-US" sz="2400" dirty="0"/>
          </a:p>
        </p:txBody>
      </p:sp>
      <p:sp>
        <p:nvSpPr>
          <p:cNvPr id="4" name="TextBox 3">
            <a:extLst>
              <a:ext uri="{FF2B5EF4-FFF2-40B4-BE49-F238E27FC236}">
                <a16:creationId xmlns:a16="http://schemas.microsoft.com/office/drawing/2014/main" id="{F8BBA697-B6C8-343C-B1D7-11709ADFA5D8}"/>
              </a:ext>
            </a:extLst>
          </p:cNvPr>
          <p:cNvSpPr txBox="1"/>
          <p:nvPr/>
        </p:nvSpPr>
        <p:spPr>
          <a:xfrm>
            <a:off x="4953000" y="644842"/>
            <a:ext cx="3657600" cy="338554"/>
          </a:xfrm>
          <a:prstGeom prst="rect">
            <a:avLst/>
          </a:prstGeom>
          <a:noFill/>
        </p:spPr>
        <p:txBody>
          <a:bodyPr wrap="square" rtlCol="0">
            <a:spAutoFit/>
          </a:bodyPr>
          <a:lstStyle/>
          <a:p>
            <a:pPr algn="r"/>
            <a:r>
              <a:rPr lang="en-US" sz="1600" u="none" dirty="0">
                <a:latin typeface="+mn-lt"/>
                <a:cs typeface="Times New Roman" panose="02020603050405020304" pitchFamily="18" charset="0"/>
              </a:rPr>
              <a:t>1926.1053(b)(4)</a:t>
            </a:r>
          </a:p>
        </p:txBody>
      </p:sp>
      <p:pic>
        <p:nvPicPr>
          <p:cNvPr id="5" name="Picture 4">
            <a:extLst>
              <a:ext uri="{FF2B5EF4-FFF2-40B4-BE49-F238E27FC236}">
                <a16:creationId xmlns:a16="http://schemas.microsoft.com/office/drawing/2014/main" id="{630A1848-7CA4-85EA-5C14-89C010B56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034" y="2593698"/>
            <a:ext cx="2914651" cy="3273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FC99AC9-B6B7-9161-D8B5-E16C155A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114" y="2209800"/>
            <a:ext cx="295788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026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C20CA-8C53-3A73-AE22-490CDBF5C739}"/>
              </a:ext>
            </a:extLst>
          </p:cNvPr>
          <p:cNvSpPr>
            <a:spLocks noGrp="1"/>
          </p:cNvSpPr>
          <p:nvPr>
            <p:ph idx="1"/>
          </p:nvPr>
        </p:nvSpPr>
        <p:spPr>
          <a:xfrm>
            <a:off x="1162050" y="2411809"/>
            <a:ext cx="6819900" cy="2034382"/>
          </a:xfrm>
        </p:spPr>
        <p:txBody>
          <a:bodyPr/>
          <a:lstStyle/>
          <a:p>
            <a:pPr marL="0" indent="0" algn="ctr">
              <a:buNone/>
            </a:pPr>
            <a:br>
              <a:rPr lang="en-US" altLang="en-US" sz="2800" dirty="0">
                <a:latin typeface="+mj-lt"/>
              </a:rPr>
            </a:br>
            <a:r>
              <a:rPr kumimoji="0" lang="en-US" altLang="en-US" sz="4000" b="1" i="0" u="none" strike="noStrike" kern="0" cap="none" spc="0" normalizeH="0" baseline="0" noProof="0" dirty="0">
                <a:ln>
                  <a:noFill/>
                </a:ln>
                <a:solidFill>
                  <a:srgbClr val="012D9A"/>
                </a:solidFill>
                <a:effectLst/>
                <a:uLnTx/>
                <a:uFillTx/>
                <a:latin typeface="Arial"/>
                <a:ea typeface="+mj-ea"/>
                <a:cs typeface="+mj-cs"/>
              </a:rPr>
              <a:t>Hazard Recognition in the Construction Industry</a:t>
            </a:r>
            <a:endParaRPr lang="en-US" dirty="0">
              <a:latin typeface="+mj-lt"/>
            </a:endParaRPr>
          </a:p>
        </p:txBody>
      </p:sp>
    </p:spTree>
    <p:extLst>
      <p:ext uri="{BB962C8B-B14F-4D97-AF65-F5344CB8AC3E}">
        <p14:creationId xmlns:p14="http://schemas.microsoft.com/office/powerpoint/2010/main" val="338804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A51E8E8-7DE0-42DD-A3B5-6893B08F20E8}"/>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sp>
        <p:nvSpPr>
          <p:cNvPr id="52227" name="Content Placeholder 2">
            <a:extLst>
              <a:ext uri="{FF2B5EF4-FFF2-40B4-BE49-F238E27FC236}">
                <a16:creationId xmlns:a16="http://schemas.microsoft.com/office/drawing/2014/main" id="{3E5E7971-7155-4270-9C56-8544DA93E06A}"/>
              </a:ext>
            </a:extLst>
          </p:cNvPr>
          <p:cNvSpPr>
            <a:spLocks noGrp="1" noChangeArrowheads="1"/>
          </p:cNvSpPr>
          <p:nvPr>
            <p:ph idx="1"/>
          </p:nvPr>
        </p:nvSpPr>
        <p:spPr>
          <a:xfrm>
            <a:off x="7086600" y="685800"/>
            <a:ext cx="1600200" cy="381000"/>
          </a:xfrm>
        </p:spPr>
        <p:txBody>
          <a:bodyPr/>
          <a:lstStyle/>
          <a:p>
            <a:pPr marL="0" indent="0">
              <a:buNone/>
            </a:pPr>
            <a:r>
              <a:rPr lang="en-US" altLang="en-US" sz="1600" dirty="0"/>
              <a:t>1926.501(b)(1)</a:t>
            </a:r>
          </a:p>
          <a:p>
            <a:endParaRPr lang="en-US" altLang="en-US" sz="1600" dirty="0"/>
          </a:p>
        </p:txBody>
      </p:sp>
      <p:grpSp>
        <p:nvGrpSpPr>
          <p:cNvPr id="3" name="Group 2">
            <a:extLst>
              <a:ext uri="{FF2B5EF4-FFF2-40B4-BE49-F238E27FC236}">
                <a16:creationId xmlns:a16="http://schemas.microsoft.com/office/drawing/2014/main" id="{7E2E7C07-9EDB-4182-BF9A-CE76C9306E82}"/>
              </a:ext>
            </a:extLst>
          </p:cNvPr>
          <p:cNvGrpSpPr/>
          <p:nvPr/>
        </p:nvGrpSpPr>
        <p:grpSpPr>
          <a:xfrm>
            <a:off x="1191039" y="1229899"/>
            <a:ext cx="6962361" cy="4679524"/>
            <a:chOff x="1191039" y="1229899"/>
            <a:chExt cx="6962361" cy="4679524"/>
          </a:xfrm>
        </p:grpSpPr>
        <p:pic>
          <p:nvPicPr>
            <p:cNvPr id="52228" name="Picture 3">
              <a:extLst>
                <a:ext uri="{FF2B5EF4-FFF2-40B4-BE49-F238E27FC236}">
                  <a16:creationId xmlns:a16="http://schemas.microsoft.com/office/drawing/2014/main" id="{8908AC8C-990A-48EF-B3E4-64BD71FE8F71}"/>
                </a:ext>
              </a:extLst>
            </p:cNvPr>
            <p:cNvPicPr>
              <a:picLocks noChangeAspect="1"/>
            </p:cNvPicPr>
            <p:nvPr/>
          </p:nvPicPr>
          <p:blipFill rotWithShape="1">
            <a:blip r:embed="rId3">
              <a:extLst>
                <a:ext uri="{28A0092B-C50C-407E-A947-70E740481C1C}">
                  <a14:useLocalDpi xmlns:a14="http://schemas.microsoft.com/office/drawing/2010/main" val="0"/>
                </a:ext>
              </a:extLst>
            </a:blip>
            <a:srcRect r="9302" b="14291"/>
            <a:stretch/>
          </p:blipFill>
          <p:spPr bwMode="auto">
            <a:xfrm>
              <a:off x="1191039" y="1229899"/>
              <a:ext cx="6761922" cy="4679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61CC62A0-D1A1-4958-8834-0913CEAF4F63}"/>
                </a:ext>
              </a:extLst>
            </p:cNvPr>
            <p:cNvCxnSpPr>
              <a:cxnSpLocks noChangeShapeType="1"/>
            </p:cNvCxnSpPr>
            <p:nvPr/>
          </p:nvCxnSpPr>
          <p:spPr bwMode="auto">
            <a:xfrm flipH="1">
              <a:off x="5715000" y="1600200"/>
              <a:ext cx="762000" cy="12192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A09142A1-6FB8-452C-B9F5-07CAE3883799}"/>
                </a:ext>
              </a:extLst>
            </p:cNvPr>
            <p:cNvSpPr txBox="1"/>
            <p:nvPr/>
          </p:nvSpPr>
          <p:spPr>
            <a:xfrm>
              <a:off x="6248400" y="1371600"/>
              <a:ext cx="1905000" cy="369888"/>
            </a:xfrm>
            <a:prstGeom prst="rect">
              <a:avLst/>
            </a:prstGeom>
            <a:noFill/>
          </p:spPr>
          <p:txBody>
            <a:bodyPr>
              <a:spAutoFit/>
            </a:bodyPr>
            <a:lstStyle/>
            <a:p>
              <a:pPr algn="ctr">
                <a:defRPr/>
              </a:pPr>
              <a:r>
                <a:rPr lang="en-US" sz="1800" b="1" u="none" dirty="0">
                  <a:latin typeface="+mn-lt"/>
                </a:rPr>
                <a:t>Circular saw</a:t>
              </a:r>
            </a:p>
          </p:txBody>
        </p:sp>
        <p:sp>
          <p:nvSpPr>
            <p:cNvPr id="52231" name="TextBox 1">
              <a:extLst>
                <a:ext uri="{FF2B5EF4-FFF2-40B4-BE49-F238E27FC236}">
                  <a16:creationId xmlns:a16="http://schemas.microsoft.com/office/drawing/2014/main" id="{053E08B4-591F-4BFB-BB95-816D1AF887E5}"/>
                </a:ext>
              </a:extLst>
            </p:cNvPr>
            <p:cNvSpPr txBox="1">
              <a:spLocks noChangeArrowheads="1"/>
            </p:cNvSpPr>
            <p:nvPr/>
          </p:nvSpPr>
          <p:spPr bwMode="auto">
            <a:xfrm>
              <a:off x="1371600" y="5628101"/>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rPr>
                <a:t>NCDOL Photo Library</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C00F919-F162-4019-868F-2196024EDE9D}"/>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54275" name="Content Placeholder 5">
            <a:extLst>
              <a:ext uri="{FF2B5EF4-FFF2-40B4-BE49-F238E27FC236}">
                <a16:creationId xmlns:a16="http://schemas.microsoft.com/office/drawing/2014/main" id="{C1921279-4948-40EC-9399-5E91FBC783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92257" y="1239838"/>
            <a:ext cx="7078063" cy="4715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276" name="Content Placeholder 2">
            <a:extLst>
              <a:ext uri="{FF2B5EF4-FFF2-40B4-BE49-F238E27FC236}">
                <a16:creationId xmlns:a16="http://schemas.microsoft.com/office/drawing/2014/main" id="{756F4EB7-3EC1-4C95-9755-7946908C34C1}"/>
              </a:ext>
            </a:extLst>
          </p:cNvPr>
          <p:cNvSpPr>
            <a:spLocks noGrp="1" noChangeArrowheads="1"/>
          </p:cNvSpPr>
          <p:nvPr>
            <p:ph sz="quarter" idx="10"/>
          </p:nvPr>
        </p:nvSpPr>
        <p:spPr>
          <a:xfrm>
            <a:off x="6477000" y="685800"/>
            <a:ext cx="2133600" cy="381000"/>
          </a:xfrm>
        </p:spPr>
        <p:txBody>
          <a:bodyPr/>
          <a:lstStyle/>
          <a:p>
            <a:r>
              <a:rPr lang="en-US" altLang="en-US" dirty="0"/>
              <a:t>1926.501(b)(1)</a:t>
            </a:r>
          </a:p>
          <a:p>
            <a:endParaRPr lang="en-US" altLang="en-US" dirty="0"/>
          </a:p>
        </p:txBody>
      </p:sp>
      <p:sp>
        <p:nvSpPr>
          <p:cNvPr id="54280" name="TextBox 1">
            <a:extLst>
              <a:ext uri="{FF2B5EF4-FFF2-40B4-BE49-F238E27FC236}">
                <a16:creationId xmlns:a16="http://schemas.microsoft.com/office/drawing/2014/main" id="{865D315A-8EE7-42CB-AD6C-C67FD461EE85}"/>
              </a:ext>
            </a:extLst>
          </p:cNvPr>
          <p:cNvSpPr txBox="1">
            <a:spLocks noChangeArrowheads="1"/>
          </p:cNvSpPr>
          <p:nvPr/>
        </p:nvSpPr>
        <p:spPr bwMode="auto">
          <a:xfrm>
            <a:off x="6819900" y="1274763"/>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sp>
        <p:nvSpPr>
          <p:cNvPr id="18" name="TextBox 17">
            <a:extLst>
              <a:ext uri="{FF2B5EF4-FFF2-40B4-BE49-F238E27FC236}">
                <a16:creationId xmlns:a16="http://schemas.microsoft.com/office/drawing/2014/main" id="{81A3F1DA-D6B9-4A01-A647-9C9DC18BBB26}"/>
              </a:ext>
            </a:extLst>
          </p:cNvPr>
          <p:cNvSpPr txBox="1"/>
          <p:nvPr/>
        </p:nvSpPr>
        <p:spPr>
          <a:xfrm>
            <a:off x="3998142" y="1333632"/>
            <a:ext cx="1524000" cy="461665"/>
          </a:xfrm>
          <a:prstGeom prst="rect">
            <a:avLst/>
          </a:prstGeom>
          <a:noFill/>
        </p:spPr>
        <p:txBody>
          <a:bodyPr wrap="square" rtlCol="0">
            <a:spAutoFit/>
          </a:bodyPr>
          <a:lstStyle/>
          <a:p>
            <a:r>
              <a:rPr lang="en-US" sz="2400" u="none" dirty="0">
                <a:latin typeface="+mj-lt"/>
              </a:rPr>
              <a:t>Anchor</a:t>
            </a:r>
            <a:endParaRPr lang="en-US" sz="3200" u="none" dirty="0">
              <a:latin typeface="+mj-lt"/>
            </a:endParaRPr>
          </a:p>
        </p:txBody>
      </p:sp>
      <p:grpSp>
        <p:nvGrpSpPr>
          <p:cNvPr id="16" name="Group 15">
            <a:extLst>
              <a:ext uri="{FF2B5EF4-FFF2-40B4-BE49-F238E27FC236}">
                <a16:creationId xmlns:a16="http://schemas.microsoft.com/office/drawing/2014/main" id="{8300863D-3DDA-47D7-B628-0E43AEBF5BF4}"/>
              </a:ext>
            </a:extLst>
          </p:cNvPr>
          <p:cNvGrpSpPr/>
          <p:nvPr/>
        </p:nvGrpSpPr>
        <p:grpSpPr>
          <a:xfrm>
            <a:off x="2576272" y="1725906"/>
            <a:ext cx="3294568" cy="1474494"/>
            <a:chOff x="2576272" y="1725906"/>
            <a:chExt cx="3294568" cy="1474494"/>
          </a:xfrm>
        </p:grpSpPr>
        <p:cxnSp>
          <p:nvCxnSpPr>
            <p:cNvPr id="9" name="Straight Connector 8">
              <a:extLst>
                <a:ext uri="{FF2B5EF4-FFF2-40B4-BE49-F238E27FC236}">
                  <a16:creationId xmlns:a16="http://schemas.microsoft.com/office/drawing/2014/main" id="{5373E8DC-8949-425E-95AC-9E9EFE879AAD}"/>
                </a:ext>
              </a:extLst>
            </p:cNvPr>
            <p:cNvCxnSpPr/>
            <p:nvPr/>
          </p:nvCxnSpPr>
          <p:spPr bwMode="auto">
            <a:xfrm flipV="1">
              <a:off x="3276600" y="2362200"/>
              <a:ext cx="2209800" cy="838200"/>
            </a:xfrm>
            <a:prstGeom prst="line">
              <a:avLst/>
            </a:prstGeom>
            <a:ln w="28575">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F7591CCC-C82B-4411-9798-E1FF7AB3E514}"/>
                </a:ext>
              </a:extLst>
            </p:cNvPr>
            <p:cNvSpPr/>
            <p:nvPr/>
          </p:nvSpPr>
          <p:spPr bwMode="auto">
            <a:xfrm>
              <a:off x="5146940" y="1927811"/>
              <a:ext cx="723900" cy="762000"/>
            </a:xfrm>
            <a:prstGeom prst="ellipse">
              <a:avLst/>
            </a:prstGeom>
            <a:noFill/>
            <a:ln w="2857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717944C4-C924-4249-8DAC-8AA359DFC85E}"/>
                </a:ext>
              </a:extLst>
            </p:cNvPr>
            <p:cNvSpPr txBox="1"/>
            <p:nvPr/>
          </p:nvSpPr>
          <p:spPr>
            <a:xfrm>
              <a:off x="2576272" y="2044849"/>
              <a:ext cx="1524000" cy="461665"/>
            </a:xfrm>
            <a:prstGeom prst="rect">
              <a:avLst/>
            </a:prstGeom>
            <a:noFill/>
          </p:spPr>
          <p:txBody>
            <a:bodyPr wrap="square" rtlCol="0">
              <a:spAutoFit/>
            </a:bodyPr>
            <a:lstStyle/>
            <a:p>
              <a:r>
                <a:rPr lang="en-US" sz="2400" u="none" dirty="0">
                  <a:latin typeface="+mj-lt"/>
                </a:rPr>
                <a:t>Lanyard</a:t>
              </a:r>
              <a:endParaRPr lang="en-US" sz="3200" u="none" dirty="0">
                <a:latin typeface="+mj-lt"/>
              </a:endParaRPr>
            </a:p>
          </p:txBody>
        </p:sp>
        <p:cxnSp>
          <p:nvCxnSpPr>
            <p:cNvPr id="15" name="Straight Arrow Connector 14">
              <a:extLst>
                <a:ext uri="{FF2B5EF4-FFF2-40B4-BE49-F238E27FC236}">
                  <a16:creationId xmlns:a16="http://schemas.microsoft.com/office/drawing/2014/main" id="{59365737-5A08-4D4F-A540-BF17DC38A6D6}"/>
                </a:ext>
              </a:extLst>
            </p:cNvPr>
            <p:cNvCxnSpPr/>
            <p:nvPr/>
          </p:nvCxnSpPr>
          <p:spPr bwMode="auto">
            <a:xfrm>
              <a:off x="3865620" y="2270711"/>
              <a:ext cx="571500" cy="419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a:extLst>
                <a:ext uri="{FF2B5EF4-FFF2-40B4-BE49-F238E27FC236}">
                  <a16:creationId xmlns:a16="http://schemas.microsoft.com/office/drawing/2014/main" id="{675357AE-5394-4976-8C9E-5F4BB7EF1A64}"/>
                </a:ext>
              </a:extLst>
            </p:cNvPr>
            <p:cNvCxnSpPr/>
            <p:nvPr/>
          </p:nvCxnSpPr>
          <p:spPr bwMode="auto">
            <a:xfrm>
              <a:off x="4485126" y="1725906"/>
              <a:ext cx="571500" cy="419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71F9557-FA8F-46FD-8B97-5AFE735CE664}"/>
              </a:ext>
            </a:extLst>
          </p:cNvPr>
          <p:cNvSpPr>
            <a:spLocks noGrp="1" noChangeArrowheads="1"/>
          </p:cNvSpPr>
          <p:nvPr>
            <p:ph type="title"/>
          </p:nvPr>
        </p:nvSpPr>
        <p:spPr>
          <a:xfrm>
            <a:off x="609600" y="457200"/>
            <a:ext cx="7924800" cy="554038"/>
          </a:xfrm>
        </p:spPr>
        <p:txBody>
          <a:bodyPr/>
          <a:lstStyle/>
          <a:p>
            <a:r>
              <a:rPr lang="en-US" altLang="en-US" dirty="0">
                <a:sym typeface="WP MathA"/>
              </a:rPr>
              <a:t>Hazard Recognition</a:t>
            </a:r>
            <a:endParaRPr lang="en-US" altLang="en-US" dirty="0"/>
          </a:p>
        </p:txBody>
      </p:sp>
      <p:sp>
        <p:nvSpPr>
          <p:cNvPr id="56324" name="Content Placeholder 2">
            <a:extLst>
              <a:ext uri="{FF2B5EF4-FFF2-40B4-BE49-F238E27FC236}">
                <a16:creationId xmlns:a16="http://schemas.microsoft.com/office/drawing/2014/main" id="{4C9D0C59-0621-4929-A615-0DAAE530B13E}"/>
              </a:ext>
            </a:extLst>
          </p:cNvPr>
          <p:cNvSpPr>
            <a:spLocks noGrp="1" noChangeArrowheads="1"/>
          </p:cNvSpPr>
          <p:nvPr>
            <p:ph sz="quarter" idx="10"/>
          </p:nvPr>
        </p:nvSpPr>
        <p:spPr>
          <a:xfrm>
            <a:off x="6477000" y="685800"/>
            <a:ext cx="2133600" cy="381000"/>
          </a:xfrm>
        </p:spPr>
        <p:txBody>
          <a:bodyPr/>
          <a:lstStyle/>
          <a:p>
            <a:r>
              <a:rPr lang="en-US" sz="1600" dirty="0"/>
              <a:t>NCGS 95-129</a:t>
            </a:r>
            <a:endParaRPr lang="en-US" altLang="en-US" dirty="0"/>
          </a:p>
        </p:txBody>
      </p:sp>
      <p:sp>
        <p:nvSpPr>
          <p:cNvPr id="56328" name="TextBox 1">
            <a:extLst>
              <a:ext uri="{FF2B5EF4-FFF2-40B4-BE49-F238E27FC236}">
                <a16:creationId xmlns:a16="http://schemas.microsoft.com/office/drawing/2014/main" id="{3C34CB56-62ED-4FBC-890D-1A507CDFE71A}"/>
              </a:ext>
            </a:extLst>
          </p:cNvPr>
          <p:cNvSpPr txBox="1">
            <a:spLocks noChangeArrowheads="1"/>
          </p:cNvSpPr>
          <p:nvPr/>
        </p:nvSpPr>
        <p:spPr bwMode="auto">
          <a:xfrm>
            <a:off x="6256338" y="572135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grpSp>
        <p:nvGrpSpPr>
          <p:cNvPr id="2" name="Group 1">
            <a:extLst>
              <a:ext uri="{FF2B5EF4-FFF2-40B4-BE49-F238E27FC236}">
                <a16:creationId xmlns:a16="http://schemas.microsoft.com/office/drawing/2014/main" id="{E8FBEB34-7B01-4251-816D-3A2FA9AB1CE6}"/>
              </a:ext>
            </a:extLst>
          </p:cNvPr>
          <p:cNvGrpSpPr/>
          <p:nvPr/>
        </p:nvGrpSpPr>
        <p:grpSpPr>
          <a:xfrm>
            <a:off x="1905000" y="1171575"/>
            <a:ext cx="5108575" cy="4749800"/>
            <a:chOff x="2133600" y="1239838"/>
            <a:chExt cx="5108575" cy="4749800"/>
          </a:xfrm>
        </p:grpSpPr>
        <p:pic>
          <p:nvPicPr>
            <p:cNvPr id="9" name="Picture 7">
              <a:extLst>
                <a:ext uri="{FF2B5EF4-FFF2-40B4-BE49-F238E27FC236}">
                  <a16:creationId xmlns:a16="http://schemas.microsoft.com/office/drawing/2014/main" id="{9B4A75C5-5385-4FC8-A58E-7C0463908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39838"/>
              <a:ext cx="5108575" cy="474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8">
              <a:extLst>
                <a:ext uri="{FF2B5EF4-FFF2-40B4-BE49-F238E27FC236}">
                  <a16:creationId xmlns:a16="http://schemas.microsoft.com/office/drawing/2014/main" id="{51576B19-6A04-4EA9-8BA2-B92213F853EF}"/>
                </a:ext>
              </a:extLst>
            </p:cNvPr>
            <p:cNvSpPr>
              <a:spLocks noChangeArrowheads="1"/>
            </p:cNvSpPr>
            <p:nvPr/>
          </p:nvSpPr>
          <p:spPr bwMode="auto">
            <a:xfrm>
              <a:off x="4222749" y="4419600"/>
              <a:ext cx="695325" cy="788988"/>
            </a:xfrm>
            <a:prstGeom prst="ellipse">
              <a:avLst/>
            </a:pr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0" name="TextBox 9">
              <a:extLst>
                <a:ext uri="{FF2B5EF4-FFF2-40B4-BE49-F238E27FC236}">
                  <a16:creationId xmlns:a16="http://schemas.microsoft.com/office/drawing/2014/main" id="{1509B350-1766-408C-B58C-BAD670B124B1}"/>
                </a:ext>
              </a:extLst>
            </p:cNvPr>
            <p:cNvSpPr txBox="1"/>
            <p:nvPr/>
          </p:nvSpPr>
          <p:spPr>
            <a:xfrm>
              <a:off x="2938721" y="3898612"/>
              <a:ext cx="1557079" cy="584775"/>
            </a:xfrm>
            <a:prstGeom prst="rect">
              <a:avLst/>
            </a:prstGeom>
            <a:noFill/>
          </p:spPr>
          <p:txBody>
            <a:bodyPr wrap="square">
              <a:spAutoFit/>
            </a:bodyPr>
            <a:lstStyle/>
            <a:p>
              <a:pPr algn="ctr">
                <a:defRPr/>
              </a:pPr>
              <a:r>
                <a:rPr lang="en-US" sz="1600" b="1" u="none" dirty="0">
                  <a:solidFill>
                    <a:schemeClr val="bg1"/>
                  </a:solidFill>
                  <a:latin typeface="+mn-lt"/>
                </a:rPr>
                <a:t>Impalement</a:t>
              </a:r>
            </a:p>
            <a:p>
              <a:pPr algn="ctr">
                <a:defRPr/>
              </a:pPr>
              <a:r>
                <a:rPr lang="en-US" sz="1600" b="1" u="none" dirty="0">
                  <a:solidFill>
                    <a:schemeClr val="bg1"/>
                  </a:solidFill>
                  <a:latin typeface="+mn-lt"/>
                </a:rPr>
                <a:t>hazard</a:t>
              </a:r>
            </a:p>
          </p:txBody>
        </p:sp>
      </p:grpSp>
      <p:sp>
        <p:nvSpPr>
          <p:cNvPr id="4" name="TextBox 3">
            <a:extLst>
              <a:ext uri="{FF2B5EF4-FFF2-40B4-BE49-F238E27FC236}">
                <a16:creationId xmlns:a16="http://schemas.microsoft.com/office/drawing/2014/main" id="{30E64E98-A5C0-4643-BDE0-D381447C71F8}"/>
              </a:ext>
            </a:extLst>
          </p:cNvPr>
          <p:cNvSpPr txBox="1"/>
          <p:nvPr/>
        </p:nvSpPr>
        <p:spPr>
          <a:xfrm>
            <a:off x="4879717" y="5613598"/>
            <a:ext cx="2024321" cy="307777"/>
          </a:xfrm>
          <a:prstGeom prst="rect">
            <a:avLst/>
          </a:prstGeom>
          <a:noFill/>
        </p:spPr>
        <p:txBody>
          <a:bodyPr wrap="square" rtlCol="0">
            <a:spAutoFit/>
          </a:bodyPr>
          <a:lstStyle/>
          <a:p>
            <a:r>
              <a:rPr lang="en-US" sz="1400" b="1" u="none" dirty="0">
                <a:latin typeface="+mj-lt"/>
              </a:rPr>
              <a:t>NCDOL Photo Library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299BA07-3D44-4F76-AD64-36E0A2579E48}"/>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58371" name="Content Placeholder 4">
            <a:extLst>
              <a:ext uri="{FF2B5EF4-FFF2-40B4-BE49-F238E27FC236}">
                <a16:creationId xmlns:a16="http://schemas.microsoft.com/office/drawing/2014/main" id="{093E40DD-7E9D-4CEB-9A1B-0E5D7EE539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38450" y="1219200"/>
            <a:ext cx="3543300"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2" name="Content Placeholder 2">
            <a:extLst>
              <a:ext uri="{FF2B5EF4-FFF2-40B4-BE49-F238E27FC236}">
                <a16:creationId xmlns:a16="http://schemas.microsoft.com/office/drawing/2014/main" id="{44CFAD26-824C-49B0-BD8C-BA4D00BB5A79}"/>
              </a:ext>
            </a:extLst>
          </p:cNvPr>
          <p:cNvSpPr>
            <a:spLocks noGrp="1" noChangeArrowheads="1"/>
          </p:cNvSpPr>
          <p:nvPr>
            <p:ph sz="quarter" idx="10"/>
          </p:nvPr>
        </p:nvSpPr>
        <p:spPr>
          <a:xfrm>
            <a:off x="6496050" y="685800"/>
            <a:ext cx="2133600" cy="381000"/>
          </a:xfrm>
        </p:spPr>
        <p:txBody>
          <a:bodyPr/>
          <a:lstStyle/>
          <a:p>
            <a:r>
              <a:rPr lang="en-US" altLang="en-US" dirty="0"/>
              <a:t>1926.1053(b)(13)</a:t>
            </a:r>
          </a:p>
          <a:p>
            <a:endParaRPr lang="en-US" altLang="en-US" dirty="0"/>
          </a:p>
        </p:txBody>
      </p:sp>
      <p:cxnSp>
        <p:nvCxnSpPr>
          <p:cNvPr id="7" name="Straight Arrow Connector 6">
            <a:extLst>
              <a:ext uri="{FF2B5EF4-FFF2-40B4-BE49-F238E27FC236}">
                <a16:creationId xmlns:a16="http://schemas.microsoft.com/office/drawing/2014/main" id="{712DBE4D-5289-4671-8D0D-184F855B2BB6}"/>
              </a:ext>
            </a:extLst>
          </p:cNvPr>
          <p:cNvCxnSpPr>
            <a:cxnSpLocks noChangeShapeType="1"/>
          </p:cNvCxnSpPr>
          <p:nvPr/>
        </p:nvCxnSpPr>
        <p:spPr bwMode="auto">
          <a:xfrm>
            <a:off x="2057400" y="2362200"/>
            <a:ext cx="2286000" cy="9144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8F9DC614-D8EA-41CB-8822-878F044C617F}"/>
              </a:ext>
            </a:extLst>
          </p:cNvPr>
          <p:cNvSpPr txBox="1"/>
          <p:nvPr/>
        </p:nvSpPr>
        <p:spPr>
          <a:xfrm>
            <a:off x="381000" y="1830388"/>
            <a:ext cx="1905000" cy="647700"/>
          </a:xfrm>
          <a:prstGeom prst="rect">
            <a:avLst/>
          </a:prstGeom>
          <a:noFill/>
        </p:spPr>
        <p:txBody>
          <a:bodyPr>
            <a:spAutoFit/>
          </a:bodyPr>
          <a:lstStyle/>
          <a:p>
            <a:pPr algn="ctr">
              <a:defRPr/>
            </a:pPr>
            <a:r>
              <a:rPr lang="en-US" sz="1800" b="1" u="none" dirty="0">
                <a:solidFill>
                  <a:srgbClr val="C00000"/>
                </a:solidFill>
                <a:latin typeface="+mn-lt"/>
              </a:rPr>
              <a:t>Using the top of the ladder</a:t>
            </a:r>
          </a:p>
        </p:txBody>
      </p:sp>
      <p:cxnSp>
        <p:nvCxnSpPr>
          <p:cNvPr id="11" name="Straight Arrow Connector 10">
            <a:extLst>
              <a:ext uri="{FF2B5EF4-FFF2-40B4-BE49-F238E27FC236}">
                <a16:creationId xmlns:a16="http://schemas.microsoft.com/office/drawing/2014/main" id="{38BEACC5-B9F8-4E3A-85BD-E3E1988033DD}"/>
              </a:ext>
            </a:extLst>
          </p:cNvPr>
          <p:cNvCxnSpPr>
            <a:cxnSpLocks noChangeShapeType="1"/>
          </p:cNvCxnSpPr>
          <p:nvPr/>
        </p:nvCxnSpPr>
        <p:spPr bwMode="auto">
          <a:xfrm flipH="1">
            <a:off x="5486400" y="1981200"/>
            <a:ext cx="152400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D74CCE2B-9ED8-4B15-9A7D-31F52A84559C}"/>
              </a:ext>
            </a:extLst>
          </p:cNvPr>
          <p:cNvSpPr txBox="1"/>
          <p:nvPr/>
        </p:nvSpPr>
        <p:spPr>
          <a:xfrm>
            <a:off x="6705600" y="1784350"/>
            <a:ext cx="1905000" cy="369888"/>
          </a:xfrm>
          <a:prstGeom prst="rect">
            <a:avLst/>
          </a:prstGeom>
          <a:noFill/>
        </p:spPr>
        <p:txBody>
          <a:bodyPr>
            <a:spAutoFit/>
          </a:bodyPr>
          <a:lstStyle/>
          <a:p>
            <a:pPr algn="ctr">
              <a:defRPr/>
            </a:pPr>
            <a:r>
              <a:rPr lang="en-US" sz="1800" b="1" u="none" dirty="0">
                <a:solidFill>
                  <a:srgbClr val="C00000"/>
                </a:solidFill>
                <a:latin typeface="+mn-lt"/>
              </a:rPr>
              <a:t>Employees</a:t>
            </a:r>
          </a:p>
        </p:txBody>
      </p:sp>
      <p:sp>
        <p:nvSpPr>
          <p:cNvPr id="58377" name="TextBox 1">
            <a:extLst>
              <a:ext uri="{FF2B5EF4-FFF2-40B4-BE49-F238E27FC236}">
                <a16:creationId xmlns:a16="http://schemas.microsoft.com/office/drawing/2014/main" id="{96528D74-9A1A-4788-A969-F419F5ADCCA3}"/>
              </a:ext>
            </a:extLst>
          </p:cNvPr>
          <p:cNvSpPr txBox="1">
            <a:spLocks noChangeArrowheads="1"/>
          </p:cNvSpPr>
          <p:nvPr/>
        </p:nvSpPr>
        <p:spPr bwMode="auto">
          <a:xfrm>
            <a:off x="5105400" y="1239838"/>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69FE79B-BB5F-4065-B381-68250664FBBF}"/>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0419" name="Content Placeholder 4">
            <a:extLst>
              <a:ext uri="{FF2B5EF4-FFF2-40B4-BE49-F238E27FC236}">
                <a16:creationId xmlns:a16="http://schemas.microsoft.com/office/drawing/2014/main" id="{526FFB14-5FCF-46C5-A48E-98AF524FF1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62087" y="1219200"/>
            <a:ext cx="6296025"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20" name="Content Placeholder 2">
            <a:extLst>
              <a:ext uri="{FF2B5EF4-FFF2-40B4-BE49-F238E27FC236}">
                <a16:creationId xmlns:a16="http://schemas.microsoft.com/office/drawing/2014/main" id="{80D01834-781B-4871-8586-E24D0773826E}"/>
              </a:ext>
            </a:extLst>
          </p:cNvPr>
          <p:cNvSpPr>
            <a:spLocks noGrp="1" noChangeArrowheads="1"/>
          </p:cNvSpPr>
          <p:nvPr>
            <p:ph sz="quarter" idx="10"/>
          </p:nvPr>
        </p:nvSpPr>
        <p:spPr>
          <a:xfrm>
            <a:off x="6477000" y="457200"/>
            <a:ext cx="2133600" cy="563563"/>
          </a:xfrm>
        </p:spPr>
        <p:txBody>
          <a:bodyPr anchor="t"/>
          <a:lstStyle/>
          <a:p>
            <a:r>
              <a:rPr lang="en-US" altLang="en-US" dirty="0"/>
              <a:t>1926.1053(b)(1)</a:t>
            </a:r>
          </a:p>
          <a:p>
            <a:r>
              <a:rPr lang="en-US" altLang="en-US" dirty="0"/>
              <a:t>1926.1053(b)(4)</a:t>
            </a:r>
          </a:p>
          <a:p>
            <a:endParaRPr lang="en-US" altLang="en-US" dirty="0"/>
          </a:p>
        </p:txBody>
      </p:sp>
      <p:cxnSp>
        <p:nvCxnSpPr>
          <p:cNvPr id="7" name="Straight Arrow Connector 6">
            <a:extLst>
              <a:ext uri="{FF2B5EF4-FFF2-40B4-BE49-F238E27FC236}">
                <a16:creationId xmlns:a16="http://schemas.microsoft.com/office/drawing/2014/main" id="{A8D1D1A1-00C2-45CD-B453-2348516449F6}"/>
              </a:ext>
            </a:extLst>
          </p:cNvPr>
          <p:cNvCxnSpPr>
            <a:cxnSpLocks noChangeShapeType="1"/>
          </p:cNvCxnSpPr>
          <p:nvPr/>
        </p:nvCxnSpPr>
        <p:spPr bwMode="auto">
          <a:xfrm flipV="1">
            <a:off x="2895600" y="4090988"/>
            <a:ext cx="152400" cy="1090612"/>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7D1292EC-FEC3-45F2-A94D-C9D46A690851}"/>
              </a:ext>
            </a:extLst>
          </p:cNvPr>
          <p:cNvSpPr txBox="1"/>
          <p:nvPr/>
        </p:nvSpPr>
        <p:spPr>
          <a:xfrm>
            <a:off x="1600200" y="5268913"/>
            <a:ext cx="1905000" cy="369887"/>
          </a:xfrm>
          <a:prstGeom prst="rect">
            <a:avLst/>
          </a:prstGeom>
          <a:noFill/>
        </p:spPr>
        <p:txBody>
          <a:bodyPr>
            <a:spAutoFit/>
          </a:bodyPr>
          <a:lstStyle/>
          <a:p>
            <a:pPr algn="ctr">
              <a:defRPr/>
            </a:pPr>
            <a:r>
              <a:rPr lang="en-US" sz="1800" b="1" u="none" dirty="0">
                <a:solidFill>
                  <a:schemeClr val="bg1"/>
                </a:solidFill>
                <a:latin typeface="+mn-lt"/>
              </a:rPr>
              <a:t>Ladder hazards</a:t>
            </a:r>
          </a:p>
        </p:txBody>
      </p:sp>
      <p:cxnSp>
        <p:nvCxnSpPr>
          <p:cNvPr id="12" name="Straight Arrow Connector 11">
            <a:extLst>
              <a:ext uri="{FF2B5EF4-FFF2-40B4-BE49-F238E27FC236}">
                <a16:creationId xmlns:a16="http://schemas.microsoft.com/office/drawing/2014/main" id="{2C3B31CE-44BB-4063-A177-A741C534F633}"/>
              </a:ext>
            </a:extLst>
          </p:cNvPr>
          <p:cNvCxnSpPr>
            <a:cxnSpLocks noChangeShapeType="1"/>
          </p:cNvCxnSpPr>
          <p:nvPr/>
        </p:nvCxnSpPr>
        <p:spPr bwMode="auto">
          <a:xfrm flipV="1">
            <a:off x="2895600" y="3594100"/>
            <a:ext cx="2339975" cy="15875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3B25A447-B901-4D93-A11B-E48FBED2EC22}"/>
              </a:ext>
            </a:extLst>
          </p:cNvPr>
          <p:cNvCxnSpPr>
            <a:cxnSpLocks noChangeShapeType="1"/>
          </p:cNvCxnSpPr>
          <p:nvPr/>
        </p:nvCxnSpPr>
        <p:spPr bwMode="auto">
          <a:xfrm flipV="1">
            <a:off x="2895600" y="3581400"/>
            <a:ext cx="4038600" cy="16002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F9C27DD7-4D46-4F2D-A9F2-1C8F70EBDC0C}"/>
              </a:ext>
            </a:extLst>
          </p:cNvPr>
          <p:cNvCxnSpPr>
            <a:cxnSpLocks noChangeShapeType="1"/>
          </p:cNvCxnSpPr>
          <p:nvPr/>
        </p:nvCxnSpPr>
        <p:spPr bwMode="auto">
          <a:xfrm flipV="1">
            <a:off x="2971800" y="2090738"/>
            <a:ext cx="3216275" cy="3059112"/>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60426" name="TextBox 1">
            <a:extLst>
              <a:ext uri="{FF2B5EF4-FFF2-40B4-BE49-F238E27FC236}">
                <a16:creationId xmlns:a16="http://schemas.microsoft.com/office/drawing/2014/main" id="{9BE8C044-AC77-4AAE-AC07-8C96F6C93EC7}"/>
              </a:ext>
            </a:extLst>
          </p:cNvPr>
          <p:cNvSpPr txBox="1">
            <a:spLocks noChangeArrowheads="1"/>
          </p:cNvSpPr>
          <p:nvPr/>
        </p:nvSpPr>
        <p:spPr bwMode="auto">
          <a:xfrm>
            <a:off x="6705600" y="574357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31A7BB22-A63B-43EF-B136-F2982E69AA5C}"/>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2466" name="Content Placeholder 10">
            <a:extLst>
              <a:ext uri="{FF2B5EF4-FFF2-40B4-BE49-F238E27FC236}">
                <a16:creationId xmlns:a16="http://schemas.microsoft.com/office/drawing/2014/main" id="{4429C008-5876-463A-9398-1C909CC822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86" r="9086" b="6894"/>
          <a:stretch/>
        </p:blipFill>
        <p:spPr>
          <a:xfrm>
            <a:off x="2857500" y="1295400"/>
            <a:ext cx="5519005" cy="459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68" name="Content Placeholder 2">
            <a:extLst>
              <a:ext uri="{FF2B5EF4-FFF2-40B4-BE49-F238E27FC236}">
                <a16:creationId xmlns:a16="http://schemas.microsoft.com/office/drawing/2014/main" id="{EE316AE5-FFC2-4022-8BAA-76D0BCA30BEF}"/>
              </a:ext>
            </a:extLst>
          </p:cNvPr>
          <p:cNvSpPr>
            <a:spLocks noGrp="1" noChangeArrowheads="1"/>
          </p:cNvSpPr>
          <p:nvPr>
            <p:ph sz="quarter" idx="10"/>
          </p:nvPr>
        </p:nvSpPr>
        <p:spPr>
          <a:xfrm>
            <a:off x="6477000" y="246009"/>
            <a:ext cx="2133600" cy="381000"/>
          </a:xfrm>
        </p:spPr>
        <p:txBody>
          <a:bodyPr/>
          <a:lstStyle/>
          <a:p>
            <a:r>
              <a:rPr lang="en-US" altLang="en-US" dirty="0"/>
              <a:t>1926.96</a:t>
            </a:r>
          </a:p>
          <a:p>
            <a:r>
              <a:rPr lang="en-US" altLang="en-US" dirty="0"/>
              <a:t>1926.102</a:t>
            </a:r>
          </a:p>
          <a:p>
            <a:r>
              <a:rPr lang="en-US" altLang="en-US" dirty="0"/>
              <a:t>1926.501(b)(13)</a:t>
            </a:r>
          </a:p>
        </p:txBody>
      </p:sp>
      <p:grpSp>
        <p:nvGrpSpPr>
          <p:cNvPr id="8" name="Group 7">
            <a:extLst>
              <a:ext uri="{FF2B5EF4-FFF2-40B4-BE49-F238E27FC236}">
                <a16:creationId xmlns:a16="http://schemas.microsoft.com/office/drawing/2014/main" id="{86366C7E-4323-42D5-A870-38E4B7766A60}"/>
              </a:ext>
            </a:extLst>
          </p:cNvPr>
          <p:cNvGrpSpPr/>
          <p:nvPr/>
        </p:nvGrpSpPr>
        <p:grpSpPr>
          <a:xfrm>
            <a:off x="304800" y="2057400"/>
            <a:ext cx="6248400" cy="3736032"/>
            <a:chOff x="304800" y="2057400"/>
            <a:chExt cx="6248400" cy="3736032"/>
          </a:xfrm>
        </p:grpSpPr>
        <p:cxnSp>
          <p:nvCxnSpPr>
            <p:cNvPr id="7" name="Straight Arrow Connector 6">
              <a:extLst>
                <a:ext uri="{FF2B5EF4-FFF2-40B4-BE49-F238E27FC236}">
                  <a16:creationId xmlns:a16="http://schemas.microsoft.com/office/drawing/2014/main" id="{A7071FF9-2BBC-49A2-B9EE-8A8185F1B5D3}"/>
                </a:ext>
              </a:extLst>
            </p:cNvPr>
            <p:cNvCxnSpPr>
              <a:cxnSpLocks noChangeShapeType="1"/>
            </p:cNvCxnSpPr>
            <p:nvPr/>
          </p:nvCxnSpPr>
          <p:spPr bwMode="auto">
            <a:xfrm>
              <a:off x="1981200" y="2590800"/>
              <a:ext cx="312420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D36CE334-1449-4B53-A1AA-A21F2C68185D}"/>
                </a:ext>
              </a:extLst>
            </p:cNvPr>
            <p:cNvSpPr txBox="1"/>
            <p:nvPr/>
          </p:nvSpPr>
          <p:spPr>
            <a:xfrm>
              <a:off x="304800" y="2057400"/>
              <a:ext cx="1771650" cy="707886"/>
            </a:xfrm>
            <a:prstGeom prst="rect">
              <a:avLst/>
            </a:prstGeom>
            <a:noFill/>
          </p:spPr>
          <p:txBody>
            <a:bodyPr wrap="square">
              <a:spAutoFit/>
            </a:bodyPr>
            <a:lstStyle/>
            <a:p>
              <a:pPr algn="ctr">
                <a:defRPr/>
              </a:pPr>
              <a:r>
                <a:rPr lang="en-US" sz="2000" b="1" u="none" dirty="0">
                  <a:solidFill>
                    <a:srgbClr val="C00000"/>
                  </a:solidFill>
                  <a:latin typeface="+mn-lt"/>
                </a:rPr>
                <a:t>No eye protection</a:t>
              </a:r>
            </a:p>
          </p:txBody>
        </p:sp>
        <p:sp>
          <p:nvSpPr>
            <p:cNvPr id="62471" name="TextBox 1">
              <a:extLst>
                <a:ext uri="{FF2B5EF4-FFF2-40B4-BE49-F238E27FC236}">
                  <a16:creationId xmlns:a16="http://schemas.microsoft.com/office/drawing/2014/main" id="{67B3A975-C2E6-47E0-811C-2A7482C062E9}"/>
                </a:ext>
              </a:extLst>
            </p:cNvPr>
            <p:cNvSpPr txBox="1">
              <a:spLocks noChangeArrowheads="1"/>
            </p:cNvSpPr>
            <p:nvPr/>
          </p:nvSpPr>
          <p:spPr bwMode="auto">
            <a:xfrm>
              <a:off x="2857500" y="5562600"/>
              <a:ext cx="1409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t>NCDOL Photo Library</a:t>
              </a:r>
            </a:p>
          </p:txBody>
        </p:sp>
        <p:sp>
          <p:nvSpPr>
            <p:cNvPr id="12" name="TextBox 11">
              <a:extLst>
                <a:ext uri="{FF2B5EF4-FFF2-40B4-BE49-F238E27FC236}">
                  <a16:creationId xmlns:a16="http://schemas.microsoft.com/office/drawing/2014/main" id="{C883B28A-27F7-40F3-A1EA-F27B3CA9EF11}"/>
                </a:ext>
              </a:extLst>
            </p:cNvPr>
            <p:cNvSpPr txBox="1"/>
            <p:nvPr/>
          </p:nvSpPr>
          <p:spPr>
            <a:xfrm>
              <a:off x="311426" y="4495800"/>
              <a:ext cx="1981200" cy="707886"/>
            </a:xfrm>
            <a:prstGeom prst="rect">
              <a:avLst/>
            </a:prstGeom>
            <a:noFill/>
          </p:spPr>
          <p:txBody>
            <a:bodyPr wrap="square">
              <a:spAutoFit/>
            </a:bodyPr>
            <a:lstStyle/>
            <a:p>
              <a:pPr algn="ctr">
                <a:defRPr/>
              </a:pPr>
              <a:r>
                <a:rPr lang="en-US" sz="2000" b="1" u="none" dirty="0">
                  <a:solidFill>
                    <a:srgbClr val="C00000"/>
                  </a:solidFill>
                  <a:latin typeface="+mn-lt"/>
                </a:rPr>
                <a:t>No protective footwear</a:t>
              </a:r>
            </a:p>
          </p:txBody>
        </p:sp>
        <p:cxnSp>
          <p:nvCxnSpPr>
            <p:cNvPr id="13" name="Straight Arrow Connector 12">
              <a:extLst>
                <a:ext uri="{FF2B5EF4-FFF2-40B4-BE49-F238E27FC236}">
                  <a16:creationId xmlns:a16="http://schemas.microsoft.com/office/drawing/2014/main" id="{93B26CE9-0636-40FA-AE7B-B8503011FF85}"/>
                </a:ext>
              </a:extLst>
            </p:cNvPr>
            <p:cNvCxnSpPr>
              <a:cxnSpLocks noChangeShapeType="1"/>
            </p:cNvCxnSpPr>
            <p:nvPr/>
          </p:nvCxnSpPr>
          <p:spPr bwMode="auto">
            <a:xfrm>
              <a:off x="2076450" y="5029200"/>
              <a:ext cx="447675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C408-8C22-742E-0F19-753122490981}"/>
              </a:ext>
            </a:extLst>
          </p:cNvPr>
          <p:cNvSpPr>
            <a:spLocks noGrp="1"/>
          </p:cNvSpPr>
          <p:nvPr>
            <p:ph type="title"/>
          </p:nvPr>
        </p:nvSpPr>
        <p:spPr>
          <a:xfrm>
            <a:off x="581891" y="422247"/>
            <a:ext cx="7924800" cy="549275"/>
          </a:xfrm>
        </p:spPr>
        <p:txBody>
          <a:bodyPr/>
          <a:lstStyle/>
          <a:p>
            <a:r>
              <a:rPr lang="en-US" dirty="0"/>
              <a:t>Fall Protection</a:t>
            </a:r>
          </a:p>
        </p:txBody>
      </p:sp>
      <p:sp>
        <p:nvSpPr>
          <p:cNvPr id="3" name="Content Placeholder 2">
            <a:extLst>
              <a:ext uri="{FF2B5EF4-FFF2-40B4-BE49-F238E27FC236}">
                <a16:creationId xmlns:a16="http://schemas.microsoft.com/office/drawing/2014/main" id="{F9F596A4-7A45-69C9-E87F-DCBAE311E5E5}"/>
              </a:ext>
            </a:extLst>
          </p:cNvPr>
          <p:cNvSpPr>
            <a:spLocks noGrp="1"/>
          </p:cNvSpPr>
          <p:nvPr>
            <p:ph idx="1"/>
          </p:nvPr>
        </p:nvSpPr>
        <p:spPr/>
        <p:txBody>
          <a:bodyPr/>
          <a:lstStyle/>
          <a:p>
            <a:r>
              <a:rPr lang="en-US" altLang="en-US" sz="2800" b="1" u="none" dirty="0"/>
              <a:t>Number 1:</a:t>
            </a:r>
            <a:r>
              <a:rPr lang="en-US" altLang="en-US" sz="2800" b="1" u="none" dirty="0">
                <a:cs typeface="Arial" panose="020B0604020202020204" pitchFamily="34" charset="0"/>
              </a:rPr>
              <a:t> </a:t>
            </a:r>
            <a:r>
              <a:rPr lang="en-US" altLang="en-US" sz="2800" b="1" u="none" dirty="0"/>
              <a:t>Residential Construction </a:t>
            </a:r>
          </a:p>
          <a:p>
            <a:pPr marL="0" indent="0">
              <a:buNone/>
            </a:pPr>
            <a:endParaRPr lang="en-US" dirty="0"/>
          </a:p>
        </p:txBody>
      </p:sp>
      <p:sp>
        <p:nvSpPr>
          <p:cNvPr id="5" name="TextBox 4">
            <a:extLst>
              <a:ext uri="{FF2B5EF4-FFF2-40B4-BE49-F238E27FC236}">
                <a16:creationId xmlns:a16="http://schemas.microsoft.com/office/drawing/2014/main" id="{8199A7FB-3542-AA45-9A9F-479C8D153E07}"/>
              </a:ext>
            </a:extLst>
          </p:cNvPr>
          <p:cNvSpPr txBox="1"/>
          <p:nvPr/>
        </p:nvSpPr>
        <p:spPr>
          <a:xfrm>
            <a:off x="371474" y="1829850"/>
            <a:ext cx="8000999" cy="1569660"/>
          </a:xfrm>
          <a:prstGeom prst="rect">
            <a:avLst/>
          </a:prstGeom>
          <a:noFill/>
        </p:spPr>
        <p:txBody>
          <a:bodyPr wrap="square">
            <a:spAutoFit/>
          </a:bodyPr>
          <a:lstStyle/>
          <a:p>
            <a:pPr marL="690563" marR="0" lvl="1" indent="-233363"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mn-lt"/>
              </a:rPr>
              <a:t>Each employee engaged in residential construction activities 6 feet (1.8 m) or more above lower levels shall be protected.</a:t>
            </a:r>
          </a:p>
          <a:p>
            <a:pPr marR="0" lvl="1" algn="l" defTabSz="914400" rtl="0" eaLnBrk="0" fontAlgn="base" latinLnBrk="0" hangingPunct="0">
              <a:lnSpc>
                <a:spcPct val="100000"/>
              </a:lnSpc>
              <a:spcBef>
                <a:spcPct val="0"/>
              </a:spcBef>
              <a:spcAft>
                <a:spcPct val="0"/>
              </a:spcAft>
              <a:buClr>
                <a:srgbClr val="012D9A"/>
              </a:buClr>
              <a:buSzTx/>
              <a:tabLst/>
              <a:defRPr/>
            </a:pPr>
            <a:endParaRPr kumimoji="0" lang="en-US" altLang="en-US" sz="2400" b="0" i="0" u="none" strike="noStrike" kern="0" cap="none" spc="0" normalizeH="0" baseline="0" noProof="0" dirty="0">
              <a:ln>
                <a:noFill/>
              </a:ln>
              <a:solidFill>
                <a:srgbClr val="000000"/>
              </a:solidFill>
              <a:effectLst/>
              <a:uLnTx/>
              <a:uFillTx/>
              <a:latin typeface="+mn-lt"/>
            </a:endParaRPr>
          </a:p>
        </p:txBody>
      </p:sp>
      <p:sp>
        <p:nvSpPr>
          <p:cNvPr id="10" name="Rectangle 6">
            <a:extLst>
              <a:ext uri="{FF2B5EF4-FFF2-40B4-BE49-F238E27FC236}">
                <a16:creationId xmlns:a16="http://schemas.microsoft.com/office/drawing/2014/main" id="{564FB89A-F357-3B58-A131-45E1C1C85796}"/>
              </a:ext>
            </a:extLst>
          </p:cNvPr>
          <p:cNvSpPr txBox="1">
            <a:spLocks noChangeArrowheads="1"/>
          </p:cNvSpPr>
          <p:nvPr/>
        </p:nvSpPr>
        <p:spPr bwMode="auto">
          <a:xfrm>
            <a:off x="503228" y="3124200"/>
            <a:ext cx="4805798" cy="21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914400" lvl="2" indent="-336550">
              <a:lnSpc>
                <a:spcPts val="3400"/>
              </a:lnSpc>
              <a:defRPr/>
            </a:pPr>
            <a:r>
              <a:rPr lang="en-US" altLang="en-US" sz="2000" u="none" kern="0" dirty="0"/>
              <a:t>Personal fall arrest system</a:t>
            </a:r>
          </a:p>
          <a:p>
            <a:pPr marL="914400" lvl="2" indent="-336550">
              <a:lnSpc>
                <a:spcPts val="3400"/>
              </a:lnSpc>
              <a:defRPr/>
            </a:pPr>
            <a:r>
              <a:rPr lang="en-US" altLang="en-US" sz="2000" u="none" kern="0" dirty="0"/>
              <a:t>Guardrail systems</a:t>
            </a:r>
          </a:p>
          <a:p>
            <a:pPr marL="914400" lvl="2" indent="-336550">
              <a:lnSpc>
                <a:spcPts val="3400"/>
              </a:lnSpc>
              <a:defRPr/>
            </a:pPr>
            <a:r>
              <a:rPr lang="en-US" altLang="en-US" sz="2000" u="none" kern="0" dirty="0"/>
              <a:t>Safety net system</a:t>
            </a:r>
          </a:p>
        </p:txBody>
      </p:sp>
      <p:pic>
        <p:nvPicPr>
          <p:cNvPr id="11" name="Picture 10" descr="A person standing in front of a brick building&#10;&#10;Description automatically generated">
            <a:extLst>
              <a:ext uri="{FF2B5EF4-FFF2-40B4-BE49-F238E27FC236}">
                <a16:creationId xmlns:a16="http://schemas.microsoft.com/office/drawing/2014/main" id="{2E2008E9-4BB2-BD4F-F449-416CD434202B}"/>
              </a:ext>
            </a:extLst>
          </p:cNvPr>
          <p:cNvPicPr>
            <a:picLocks noChangeAspect="1"/>
          </p:cNvPicPr>
          <p:nvPr/>
        </p:nvPicPr>
        <p:blipFill rotWithShape="1">
          <a:blip r:embed="rId2">
            <a:extLst>
              <a:ext uri="{28A0092B-C50C-407E-A947-70E740481C1C}">
                <a14:useLocalDpi xmlns:a14="http://schemas.microsoft.com/office/drawing/2010/main" val="0"/>
              </a:ext>
            </a:extLst>
          </a:blip>
          <a:srcRect l="6937"/>
          <a:stretch/>
        </p:blipFill>
        <p:spPr>
          <a:xfrm>
            <a:off x="5562021" y="2689830"/>
            <a:ext cx="2951597" cy="3217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AA446A2F-B27A-1098-8F9E-5A39C00556FE}"/>
              </a:ext>
            </a:extLst>
          </p:cNvPr>
          <p:cNvSpPr txBox="1"/>
          <p:nvPr/>
        </p:nvSpPr>
        <p:spPr>
          <a:xfrm>
            <a:off x="7010400" y="685800"/>
            <a:ext cx="2209800" cy="338554"/>
          </a:xfrm>
          <a:prstGeom prst="rect">
            <a:avLst/>
          </a:prstGeom>
          <a:noFill/>
        </p:spPr>
        <p:txBody>
          <a:bodyPr wrap="square" rtlCol="0">
            <a:spAutoFit/>
          </a:bodyPr>
          <a:lstStyle/>
          <a:p>
            <a:r>
              <a:rPr lang="en-US" sz="1600" u="none" dirty="0">
                <a:latin typeface="+mn-lt"/>
              </a:rPr>
              <a:t>1926.501(b)(13)</a:t>
            </a:r>
          </a:p>
        </p:txBody>
      </p:sp>
    </p:spTree>
    <p:extLst>
      <p:ext uri="{BB962C8B-B14F-4D97-AF65-F5344CB8AC3E}">
        <p14:creationId xmlns:p14="http://schemas.microsoft.com/office/powerpoint/2010/main" val="226255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80D58D-E76F-439B-A208-99E01D93AE85}"/>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sp>
        <p:nvSpPr>
          <p:cNvPr id="64516" name="Content Placeholder 2">
            <a:extLst>
              <a:ext uri="{FF2B5EF4-FFF2-40B4-BE49-F238E27FC236}">
                <a16:creationId xmlns:a16="http://schemas.microsoft.com/office/drawing/2014/main" id="{B9ED2A40-6A28-448A-9A9F-2356D028F09F}"/>
              </a:ext>
            </a:extLst>
          </p:cNvPr>
          <p:cNvSpPr>
            <a:spLocks noGrp="1" noChangeArrowheads="1"/>
          </p:cNvSpPr>
          <p:nvPr>
            <p:ph idx="1"/>
          </p:nvPr>
        </p:nvSpPr>
        <p:spPr>
          <a:xfrm>
            <a:off x="7093867" y="685800"/>
            <a:ext cx="1524000" cy="381000"/>
          </a:xfrm>
        </p:spPr>
        <p:txBody>
          <a:bodyPr/>
          <a:lstStyle/>
          <a:p>
            <a:pPr marL="0" indent="0" algn="r">
              <a:buNone/>
            </a:pPr>
            <a:r>
              <a:rPr lang="en-US" altLang="en-US" sz="1600" dirty="0"/>
              <a:t>1926.250(c)</a:t>
            </a:r>
            <a:endParaRPr lang="en-US" altLang="en-US" dirty="0"/>
          </a:p>
        </p:txBody>
      </p:sp>
      <p:pic>
        <p:nvPicPr>
          <p:cNvPr id="17" name="Picture 16">
            <a:extLst>
              <a:ext uri="{FF2B5EF4-FFF2-40B4-BE49-F238E27FC236}">
                <a16:creationId xmlns:a16="http://schemas.microsoft.com/office/drawing/2014/main" id="{0848F4E2-8E2E-44AB-93A7-D331880E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32" y="1266342"/>
            <a:ext cx="6567735" cy="460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C44D16C-4D0B-45F7-ADB8-5FA7515E78BF}"/>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6563" name="Content Placeholder 4">
            <a:extLst>
              <a:ext uri="{FF2B5EF4-FFF2-40B4-BE49-F238E27FC236}">
                <a16:creationId xmlns:a16="http://schemas.microsoft.com/office/drawing/2014/main" id="{A97029BD-F4DD-47B4-8C4F-2475215F060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r="5715" b="18452"/>
          <a:stretch/>
        </p:blipFill>
        <p:spPr>
          <a:xfrm>
            <a:off x="685800" y="2362200"/>
            <a:ext cx="4538890" cy="2944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564" name="Content Placeholder 2">
            <a:extLst>
              <a:ext uri="{FF2B5EF4-FFF2-40B4-BE49-F238E27FC236}">
                <a16:creationId xmlns:a16="http://schemas.microsoft.com/office/drawing/2014/main" id="{9FFFBD7F-A9E8-4AC1-9F8F-101320222EBE}"/>
              </a:ext>
            </a:extLst>
          </p:cNvPr>
          <p:cNvSpPr>
            <a:spLocks noGrp="1" noChangeArrowheads="1"/>
          </p:cNvSpPr>
          <p:nvPr>
            <p:ph sz="quarter" idx="10"/>
          </p:nvPr>
        </p:nvSpPr>
        <p:spPr>
          <a:xfrm>
            <a:off x="6477000" y="457200"/>
            <a:ext cx="2133600" cy="381000"/>
          </a:xfrm>
        </p:spPr>
        <p:txBody>
          <a:bodyPr/>
          <a:lstStyle/>
          <a:p>
            <a:r>
              <a:rPr lang="en-US" altLang="en-US" dirty="0"/>
              <a:t>1926.403(b)(2)</a:t>
            </a:r>
          </a:p>
          <a:p>
            <a:r>
              <a:rPr lang="en-US" altLang="en-US" dirty="0"/>
              <a:t>1926.404</a:t>
            </a:r>
          </a:p>
          <a:p>
            <a:endParaRPr lang="en-US" altLang="en-US" dirty="0"/>
          </a:p>
        </p:txBody>
      </p:sp>
      <p:sp>
        <p:nvSpPr>
          <p:cNvPr id="10" name="TextBox 9">
            <a:extLst>
              <a:ext uri="{FF2B5EF4-FFF2-40B4-BE49-F238E27FC236}">
                <a16:creationId xmlns:a16="http://schemas.microsoft.com/office/drawing/2014/main" id="{102E3CF5-48CF-422D-BFD8-8278F4E84851}"/>
              </a:ext>
            </a:extLst>
          </p:cNvPr>
          <p:cNvSpPr txBox="1"/>
          <p:nvPr/>
        </p:nvSpPr>
        <p:spPr>
          <a:xfrm>
            <a:off x="5168152" y="1824335"/>
            <a:ext cx="3518648" cy="461665"/>
          </a:xfrm>
          <a:prstGeom prst="rect">
            <a:avLst/>
          </a:prstGeom>
          <a:noFill/>
        </p:spPr>
        <p:txBody>
          <a:bodyPr wrap="square">
            <a:spAutoFit/>
          </a:bodyPr>
          <a:lstStyle/>
          <a:p>
            <a:pPr algn="ctr">
              <a:defRPr/>
            </a:pPr>
            <a:r>
              <a:rPr lang="en-US" sz="2400" b="1" u="none" dirty="0">
                <a:latin typeface="+mn-lt"/>
              </a:rPr>
              <a:t>No ground - bypassed</a:t>
            </a:r>
          </a:p>
        </p:txBody>
      </p:sp>
      <p:pic>
        <p:nvPicPr>
          <p:cNvPr id="66566" name="Picture 5">
            <a:extLst>
              <a:ext uri="{FF2B5EF4-FFF2-40B4-BE49-F238E27FC236}">
                <a16:creationId xmlns:a16="http://schemas.microsoft.com/office/drawing/2014/main" id="{6D0A3DB5-A9D7-4DDB-8621-7942F9CFE3A1}"/>
              </a:ext>
            </a:extLst>
          </p:cNvPr>
          <p:cNvPicPr>
            <a:picLocks noChangeAspect="1"/>
          </p:cNvPicPr>
          <p:nvPr/>
        </p:nvPicPr>
        <p:blipFill rotWithShape="1">
          <a:blip r:embed="rId4">
            <a:extLst>
              <a:ext uri="{28A0092B-C50C-407E-A947-70E740481C1C}">
                <a14:useLocalDpi xmlns:a14="http://schemas.microsoft.com/office/drawing/2010/main" val="0"/>
              </a:ext>
            </a:extLst>
          </a:blip>
          <a:srcRect t="15002" r="8108"/>
          <a:stretch/>
        </p:blipFill>
        <p:spPr bwMode="auto">
          <a:xfrm>
            <a:off x="5390301" y="2362200"/>
            <a:ext cx="3067899" cy="348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581B5C59-D1FF-4E01-9F64-7B2CCEABCFA9}"/>
              </a:ext>
            </a:extLst>
          </p:cNvPr>
          <p:cNvSpPr txBox="1"/>
          <p:nvPr/>
        </p:nvSpPr>
        <p:spPr>
          <a:xfrm>
            <a:off x="533400" y="1824335"/>
            <a:ext cx="2895600" cy="461665"/>
          </a:xfrm>
          <a:prstGeom prst="rect">
            <a:avLst/>
          </a:prstGeom>
          <a:noFill/>
        </p:spPr>
        <p:txBody>
          <a:bodyPr>
            <a:spAutoFit/>
          </a:bodyPr>
          <a:lstStyle/>
          <a:p>
            <a:pPr algn="ctr">
              <a:defRPr/>
            </a:pPr>
            <a:r>
              <a:rPr lang="en-US" sz="2400" b="1" u="none" dirty="0">
                <a:latin typeface="+mn-lt"/>
              </a:rPr>
              <a:t>Listed and labeled</a:t>
            </a:r>
          </a:p>
        </p:txBody>
      </p:sp>
      <p:sp>
        <p:nvSpPr>
          <p:cNvPr id="2" name="Oval 1">
            <a:extLst>
              <a:ext uri="{FF2B5EF4-FFF2-40B4-BE49-F238E27FC236}">
                <a16:creationId xmlns:a16="http://schemas.microsoft.com/office/drawing/2014/main" id="{281E47C8-C63F-4D1A-8A13-77BAFCD40742}"/>
              </a:ext>
            </a:extLst>
          </p:cNvPr>
          <p:cNvSpPr/>
          <p:nvPr/>
        </p:nvSpPr>
        <p:spPr bwMode="auto">
          <a:xfrm>
            <a:off x="1981200" y="3075309"/>
            <a:ext cx="1458982" cy="1518041"/>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6CE01F0F-9D3A-4A85-9BCA-64E9EAA1B646}"/>
              </a:ext>
            </a:extLst>
          </p:cNvPr>
          <p:cNvSpPr/>
          <p:nvPr/>
        </p:nvSpPr>
        <p:spPr bwMode="auto">
          <a:xfrm>
            <a:off x="5541904" y="3200400"/>
            <a:ext cx="1458982" cy="1518041"/>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B4C36C31-3E3D-471F-90A5-6197F01A3B3D}"/>
              </a:ext>
            </a:extLst>
          </p:cNvPr>
          <p:cNvSpPr txBox="1"/>
          <p:nvPr/>
        </p:nvSpPr>
        <p:spPr>
          <a:xfrm>
            <a:off x="762000" y="4953000"/>
            <a:ext cx="1676400" cy="261610"/>
          </a:xfrm>
          <a:prstGeom prst="rect">
            <a:avLst/>
          </a:prstGeom>
          <a:noFill/>
        </p:spPr>
        <p:txBody>
          <a:bodyPr wrap="square" rtlCol="0">
            <a:spAutoFit/>
          </a:bodyPr>
          <a:lstStyle/>
          <a:p>
            <a:r>
              <a:rPr lang="en-US" sz="1100" b="1" u="none" dirty="0">
                <a:latin typeface="+mj-lt"/>
              </a:rPr>
              <a:t>NCDOL Photo Library</a:t>
            </a:r>
          </a:p>
        </p:txBody>
      </p:sp>
      <p:sp>
        <p:nvSpPr>
          <p:cNvPr id="13" name="TextBox 12">
            <a:extLst>
              <a:ext uri="{FF2B5EF4-FFF2-40B4-BE49-F238E27FC236}">
                <a16:creationId xmlns:a16="http://schemas.microsoft.com/office/drawing/2014/main" id="{6F807CFF-5A18-4F9D-A696-C884D918220A}"/>
              </a:ext>
            </a:extLst>
          </p:cNvPr>
          <p:cNvSpPr txBox="1"/>
          <p:nvPr/>
        </p:nvSpPr>
        <p:spPr>
          <a:xfrm>
            <a:off x="5433195" y="5425836"/>
            <a:ext cx="1676400" cy="261610"/>
          </a:xfrm>
          <a:prstGeom prst="rect">
            <a:avLst/>
          </a:prstGeom>
          <a:noFill/>
        </p:spPr>
        <p:txBody>
          <a:bodyPr wrap="square" rtlCol="0">
            <a:spAutoFit/>
          </a:bodyPr>
          <a:lstStyle/>
          <a:p>
            <a:r>
              <a:rPr lang="en-US" sz="1100" b="1" u="none" dirty="0">
                <a:latin typeface="+mj-lt"/>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820-16ED-4199-A70D-69B3B693B32D}"/>
              </a:ext>
            </a:extLst>
          </p:cNvPr>
          <p:cNvSpPr>
            <a:spLocks noGrp="1"/>
          </p:cNvSpPr>
          <p:nvPr>
            <p:ph type="title"/>
          </p:nvPr>
        </p:nvSpPr>
        <p:spPr/>
        <p:txBody>
          <a:bodyPr/>
          <a:lstStyle/>
          <a:p>
            <a:r>
              <a:rPr lang="en-US" dirty="0"/>
              <a:t>Hazard Recognition</a:t>
            </a:r>
          </a:p>
        </p:txBody>
      </p:sp>
      <p:grpSp>
        <p:nvGrpSpPr>
          <p:cNvPr id="6" name="Group 5">
            <a:extLst>
              <a:ext uri="{FF2B5EF4-FFF2-40B4-BE49-F238E27FC236}">
                <a16:creationId xmlns:a16="http://schemas.microsoft.com/office/drawing/2014/main" id="{D5EEA5D5-F14A-4FFF-B031-1734E0AAFDBC}"/>
              </a:ext>
            </a:extLst>
          </p:cNvPr>
          <p:cNvGrpSpPr/>
          <p:nvPr/>
        </p:nvGrpSpPr>
        <p:grpSpPr>
          <a:xfrm>
            <a:off x="1288774" y="1295400"/>
            <a:ext cx="6469457" cy="4620927"/>
            <a:chOff x="1288774" y="1295400"/>
            <a:chExt cx="6469457" cy="4620927"/>
          </a:xfrm>
        </p:grpSpPr>
        <p:pic>
          <p:nvPicPr>
            <p:cNvPr id="3" name="Picture 2">
              <a:extLst>
                <a:ext uri="{FF2B5EF4-FFF2-40B4-BE49-F238E27FC236}">
                  <a16:creationId xmlns:a16="http://schemas.microsoft.com/office/drawing/2014/main" id="{DE9B327D-FC9F-4F42-8369-BE2A231592CA}"/>
                </a:ext>
              </a:extLst>
            </p:cNvPr>
            <p:cNvPicPr>
              <a:picLocks noChangeAspect="1"/>
            </p:cNvPicPr>
            <p:nvPr/>
          </p:nvPicPr>
          <p:blipFill rotWithShape="1">
            <a:blip r:embed="rId3"/>
            <a:srcRect l="12285" t="15356" b="6329"/>
            <a:stretch/>
          </p:blipFill>
          <p:spPr>
            <a:xfrm>
              <a:off x="1288774" y="1295400"/>
              <a:ext cx="6469457" cy="4620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5DB84FC-C4A0-4DA7-B0B7-8AC55790BA0E}"/>
                </a:ext>
              </a:extLst>
            </p:cNvPr>
            <p:cNvSpPr txBox="1"/>
            <p:nvPr/>
          </p:nvSpPr>
          <p:spPr>
            <a:xfrm>
              <a:off x="1315278" y="1371600"/>
              <a:ext cx="384061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u="none" dirty="0">
                  <a:latin typeface="+mn-lt"/>
                </a:rPr>
                <a:t>No fall protection</a:t>
              </a:r>
            </a:p>
            <a:p>
              <a:pPr marL="285750" indent="-285750">
                <a:buFont typeface="Arial" panose="020B0604020202020204" pitchFamily="34" charset="0"/>
                <a:buChar char="•"/>
              </a:pPr>
              <a:r>
                <a:rPr lang="en-US" sz="2400" b="1" u="none" dirty="0">
                  <a:latin typeface="+mn-lt"/>
                </a:rPr>
                <a:t>&gt; 20 ft elevation</a:t>
              </a:r>
              <a:endParaRPr lang="en-US" sz="1600" b="1" u="none" dirty="0">
                <a:latin typeface="+mn-lt"/>
              </a:endParaRPr>
            </a:p>
          </p:txBody>
        </p:sp>
        <p:sp>
          <p:nvSpPr>
            <p:cNvPr id="9" name="TextBox 8">
              <a:extLst>
                <a:ext uri="{FF2B5EF4-FFF2-40B4-BE49-F238E27FC236}">
                  <a16:creationId xmlns:a16="http://schemas.microsoft.com/office/drawing/2014/main" id="{792E2E4A-1F50-4EE1-8297-C599FC41C6FE}"/>
                </a:ext>
              </a:extLst>
            </p:cNvPr>
            <p:cNvSpPr txBox="1"/>
            <p:nvPr/>
          </p:nvSpPr>
          <p:spPr>
            <a:xfrm>
              <a:off x="5943600" y="5584195"/>
              <a:ext cx="1676400" cy="261610"/>
            </a:xfrm>
            <a:prstGeom prst="rect">
              <a:avLst/>
            </a:prstGeom>
            <a:noFill/>
          </p:spPr>
          <p:txBody>
            <a:bodyPr wrap="square" rtlCol="0">
              <a:spAutoFit/>
            </a:bodyPr>
            <a:lstStyle/>
            <a:p>
              <a:r>
                <a:rPr lang="en-US" sz="1100" b="1" u="none" dirty="0">
                  <a:latin typeface="+mj-lt"/>
                </a:rPr>
                <a:t>NCDOL Photo Library</a:t>
              </a:r>
            </a:p>
          </p:txBody>
        </p:sp>
      </p:grpSp>
      <p:sp>
        <p:nvSpPr>
          <p:cNvPr id="4" name="Content Placeholder 2">
            <a:extLst>
              <a:ext uri="{FF2B5EF4-FFF2-40B4-BE49-F238E27FC236}">
                <a16:creationId xmlns:a16="http://schemas.microsoft.com/office/drawing/2014/main" id="{57EEB287-B024-0CC4-2B3D-ACD2C79038A3}"/>
              </a:ext>
            </a:extLst>
          </p:cNvPr>
          <p:cNvSpPr txBox="1">
            <a:spLocks noChangeArrowheads="1"/>
          </p:cNvSpPr>
          <p:nvPr/>
        </p:nvSpPr>
        <p:spPr>
          <a:xfrm>
            <a:off x="6858000" y="685800"/>
            <a:ext cx="1759867"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Font typeface="Wingdings" panose="05000000000000000000" pitchFamily="2" charset="2"/>
              <a:buNone/>
            </a:pPr>
            <a:r>
              <a:rPr lang="en-US" altLang="en-US" sz="1600" u="none" kern="0" dirty="0"/>
              <a:t>1926.501(b)(13)</a:t>
            </a:r>
            <a:endParaRPr lang="en-US" altLang="en-US" u="none" kern="0" dirty="0"/>
          </a:p>
        </p:txBody>
      </p:sp>
    </p:spTree>
    <p:extLst>
      <p:ext uri="{BB962C8B-B14F-4D97-AF65-F5344CB8AC3E}">
        <p14:creationId xmlns:p14="http://schemas.microsoft.com/office/powerpoint/2010/main" val="5750967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BC72-8899-4CF6-B7D6-015E6B146C3B}"/>
              </a:ext>
            </a:extLst>
          </p:cNvPr>
          <p:cNvSpPr>
            <a:spLocks noGrp="1"/>
          </p:cNvSpPr>
          <p:nvPr>
            <p:ph type="title"/>
          </p:nvPr>
        </p:nvSpPr>
        <p:spPr/>
        <p:txBody>
          <a:bodyPr/>
          <a:lstStyle/>
          <a:p>
            <a:r>
              <a:rPr lang="en-US" dirty="0"/>
              <a:t>What’s the Hazard?</a:t>
            </a:r>
          </a:p>
        </p:txBody>
      </p:sp>
      <p:grpSp>
        <p:nvGrpSpPr>
          <p:cNvPr id="4" name="Group 3">
            <a:extLst>
              <a:ext uri="{FF2B5EF4-FFF2-40B4-BE49-F238E27FC236}">
                <a16:creationId xmlns:a16="http://schemas.microsoft.com/office/drawing/2014/main" id="{87589C28-A148-4458-A47D-D980C17914B6}"/>
              </a:ext>
            </a:extLst>
          </p:cNvPr>
          <p:cNvGrpSpPr/>
          <p:nvPr/>
        </p:nvGrpSpPr>
        <p:grpSpPr>
          <a:xfrm>
            <a:off x="1752600" y="1219200"/>
            <a:ext cx="5785158" cy="4680706"/>
            <a:chOff x="2438400" y="1219200"/>
            <a:chExt cx="5785158" cy="4680706"/>
          </a:xfrm>
        </p:grpSpPr>
        <p:pic>
          <p:nvPicPr>
            <p:cNvPr id="3" name="Picture 2">
              <a:extLst>
                <a:ext uri="{FF2B5EF4-FFF2-40B4-BE49-F238E27FC236}">
                  <a16:creationId xmlns:a16="http://schemas.microsoft.com/office/drawing/2014/main" id="{41FE873F-7DC4-4CA6-BC22-631CC751417D}"/>
                </a:ext>
              </a:extLst>
            </p:cNvPr>
            <p:cNvPicPr>
              <a:picLocks noChangeAspect="1"/>
            </p:cNvPicPr>
            <p:nvPr/>
          </p:nvPicPr>
          <p:blipFill rotWithShape="1">
            <a:blip r:embed="rId3"/>
            <a:srcRect l="3352" t="23752" r="24212" b="-776"/>
            <a:stretch/>
          </p:blipFill>
          <p:spPr>
            <a:xfrm>
              <a:off x="2438400" y="1219200"/>
              <a:ext cx="5785158" cy="468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1BAD6B38-F0EB-448E-A833-580B7717B356}"/>
                </a:ext>
              </a:extLst>
            </p:cNvPr>
            <p:cNvSpPr/>
            <p:nvPr/>
          </p:nvSpPr>
          <p:spPr>
            <a:xfrm>
              <a:off x="2514600" y="3429000"/>
              <a:ext cx="3308685" cy="1361398"/>
            </a:xfrm>
            <a:prstGeom prst="rect">
              <a:avLst/>
            </a:prstGeom>
          </p:spPr>
          <p:txBody>
            <a:bodyPr wrap="square">
              <a:spAutoFit/>
            </a:bodyPr>
            <a:lstStyle/>
            <a:p>
              <a:pPr marL="285750" indent="-285750">
                <a:lnSpc>
                  <a:spcPts val="3400"/>
                </a:lnSpc>
                <a:buFont typeface="Arial" panose="020B0604020202020204" pitchFamily="34" charset="0"/>
                <a:buChar char="•"/>
              </a:pPr>
              <a:r>
                <a:rPr lang="en-US" sz="2400" b="1" u="none" dirty="0">
                  <a:solidFill>
                    <a:schemeClr val="bg1"/>
                  </a:solidFill>
                  <a:latin typeface="+mn-lt"/>
                </a:rPr>
                <a:t>No fall protection</a:t>
              </a:r>
            </a:p>
            <a:p>
              <a:pPr marL="285750" indent="-285750">
                <a:lnSpc>
                  <a:spcPts val="3400"/>
                </a:lnSpc>
                <a:buFont typeface="Arial" panose="020B0604020202020204" pitchFamily="34" charset="0"/>
                <a:buChar char="•"/>
              </a:pPr>
              <a:r>
                <a:rPr lang="en-US" sz="2400" b="1" u="none" dirty="0">
                  <a:solidFill>
                    <a:schemeClr val="bg1"/>
                  </a:solidFill>
                  <a:latin typeface="+mn-lt"/>
                </a:rPr>
                <a:t>One hand must grasp ladder</a:t>
              </a:r>
            </a:p>
          </p:txBody>
        </p:sp>
      </p:grpSp>
      <p:sp>
        <p:nvSpPr>
          <p:cNvPr id="6" name="TextBox 5">
            <a:extLst>
              <a:ext uri="{FF2B5EF4-FFF2-40B4-BE49-F238E27FC236}">
                <a16:creationId xmlns:a16="http://schemas.microsoft.com/office/drawing/2014/main" id="{418A225F-2DD0-9B40-EB9F-F8F43E4E5FC5}"/>
              </a:ext>
            </a:extLst>
          </p:cNvPr>
          <p:cNvSpPr txBox="1"/>
          <p:nvPr/>
        </p:nvSpPr>
        <p:spPr>
          <a:xfrm>
            <a:off x="5943600" y="5584195"/>
            <a:ext cx="1676400" cy="261610"/>
          </a:xfrm>
          <a:prstGeom prst="rect">
            <a:avLst/>
          </a:prstGeom>
          <a:noFill/>
        </p:spPr>
        <p:txBody>
          <a:bodyPr wrap="square" rtlCol="0">
            <a:spAutoFit/>
          </a:bodyPr>
          <a:lstStyle/>
          <a:p>
            <a:r>
              <a:rPr lang="en-US" sz="1100" b="1" u="none" dirty="0">
                <a:latin typeface="+mj-lt"/>
              </a:rPr>
              <a:t>NCDOL Photo Library</a:t>
            </a:r>
          </a:p>
        </p:txBody>
      </p:sp>
      <p:sp>
        <p:nvSpPr>
          <p:cNvPr id="7" name="Content Placeholder 2">
            <a:extLst>
              <a:ext uri="{FF2B5EF4-FFF2-40B4-BE49-F238E27FC236}">
                <a16:creationId xmlns:a16="http://schemas.microsoft.com/office/drawing/2014/main" id="{94FC4B94-AE6E-824D-2E43-558F85050E45}"/>
              </a:ext>
            </a:extLst>
          </p:cNvPr>
          <p:cNvSpPr txBox="1">
            <a:spLocks noChangeArrowheads="1"/>
          </p:cNvSpPr>
          <p:nvPr/>
        </p:nvSpPr>
        <p:spPr>
          <a:xfrm>
            <a:off x="6248400" y="462025"/>
            <a:ext cx="2447925" cy="544449"/>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Font typeface="Wingdings" panose="05000000000000000000" pitchFamily="2" charset="2"/>
              <a:buNone/>
            </a:pPr>
            <a:r>
              <a:rPr lang="en-US" altLang="en-US" sz="1600" u="none" kern="0" dirty="0"/>
              <a:t>1926.501(b)(13)</a:t>
            </a:r>
          </a:p>
          <a:p>
            <a:pPr marL="0" indent="0" algn="r">
              <a:buFont typeface="Wingdings" panose="05000000000000000000" pitchFamily="2" charset="2"/>
              <a:buNone/>
            </a:pPr>
            <a:r>
              <a:rPr lang="en-US" altLang="en-US" sz="1600" u="none" kern="0" dirty="0"/>
              <a:t>1926.1053(b)(21) – (22)</a:t>
            </a:r>
            <a:endParaRPr lang="en-US" altLang="en-US" u="none" kern="0" dirty="0"/>
          </a:p>
        </p:txBody>
      </p:sp>
    </p:spTree>
    <p:extLst>
      <p:ext uri="{BB962C8B-B14F-4D97-AF65-F5344CB8AC3E}">
        <p14:creationId xmlns:p14="http://schemas.microsoft.com/office/powerpoint/2010/main" val="5652514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Summary</a:t>
            </a:r>
          </a:p>
        </p:txBody>
      </p:sp>
      <p:sp>
        <p:nvSpPr>
          <p:cNvPr id="4" name="Rectangle 3"/>
          <p:cNvSpPr txBox="1">
            <a:spLocks noChangeArrowheads="1"/>
          </p:cNvSpPr>
          <p:nvPr/>
        </p:nvSpPr>
        <p:spPr bwMode="auto">
          <a:xfrm>
            <a:off x="609600" y="1295400"/>
            <a:ext cx="8001000" cy="422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dirty="0"/>
              <a:t>In this course, we discussed the </a:t>
            </a:r>
            <a:r>
              <a:rPr lang="en-US" altLang="en-US" b="1" u="none" dirty="0"/>
              <a:t>Top Ten</a:t>
            </a:r>
            <a:r>
              <a:rPr lang="en-US" altLang="en-US" u="none" dirty="0"/>
              <a:t> most frequently cited </a:t>
            </a:r>
            <a:r>
              <a:rPr lang="en-US" altLang="en-US" b="1" u="none" dirty="0"/>
              <a:t>serious</a:t>
            </a:r>
            <a:r>
              <a:rPr lang="en-US" altLang="en-US" u="none" dirty="0"/>
              <a:t> Construction Industry violations for FFY 2022.</a:t>
            </a:r>
          </a:p>
          <a:p>
            <a:endParaRPr lang="en-US" altLang="en-US" sz="2800" u="none" dirty="0">
              <a:sym typeface="WP MathA"/>
            </a:endParaRPr>
          </a:p>
          <a:p>
            <a:pPr lvl="1"/>
            <a:r>
              <a:rPr lang="en-US" altLang="en-US" i="1" u="none" dirty="0">
                <a:sym typeface="WP MathA"/>
              </a:rPr>
              <a:t>You should now understand and be able to identify hazards associated with the Top Ten most cited serious OSH violations in the Construction Industry. </a:t>
            </a:r>
          </a:p>
          <a:p>
            <a:endParaRPr lang="en-US" altLang="en-US" u="none" dirty="0"/>
          </a:p>
        </p:txBody>
      </p:sp>
    </p:spTree>
    <p:extLst>
      <p:ext uri="{BB962C8B-B14F-4D97-AF65-F5344CB8AC3E}">
        <p14:creationId xmlns:p14="http://schemas.microsoft.com/office/powerpoint/2010/main" val="321291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1F4889-1319-67A4-CBCC-FA082B6E8076}"/>
              </a:ext>
            </a:extLst>
          </p:cNvPr>
          <p:cNvSpPr txBox="1"/>
          <p:nvPr/>
        </p:nvSpPr>
        <p:spPr>
          <a:xfrm>
            <a:off x="6934200" y="681776"/>
            <a:ext cx="1752600" cy="338554"/>
          </a:xfrm>
          <a:prstGeom prst="rect">
            <a:avLst/>
          </a:prstGeom>
          <a:noFill/>
        </p:spPr>
        <p:txBody>
          <a:bodyPr wrap="square" rtlCol="0">
            <a:spAutoFit/>
          </a:bodyPr>
          <a:lstStyle/>
          <a:p>
            <a:r>
              <a:rPr lang="en-US" sz="1600" u="none" dirty="0">
                <a:latin typeface="+mn-lt"/>
              </a:rPr>
              <a:t>1926.501(b)(13)</a:t>
            </a:r>
          </a:p>
        </p:txBody>
      </p:sp>
      <p:sp>
        <p:nvSpPr>
          <p:cNvPr id="5" name="TextBox 4">
            <a:extLst>
              <a:ext uri="{FF2B5EF4-FFF2-40B4-BE49-F238E27FC236}">
                <a16:creationId xmlns:a16="http://schemas.microsoft.com/office/drawing/2014/main" id="{E5172D22-9B3F-7559-B66C-504856DB3E1A}"/>
              </a:ext>
            </a:extLst>
          </p:cNvPr>
          <p:cNvSpPr txBox="1"/>
          <p:nvPr/>
        </p:nvSpPr>
        <p:spPr>
          <a:xfrm>
            <a:off x="533400" y="1202695"/>
            <a:ext cx="7467600" cy="523220"/>
          </a:xfrm>
          <a:prstGeom prst="rect">
            <a:avLst/>
          </a:prstGeom>
          <a:noFill/>
        </p:spPr>
        <p:txBody>
          <a:bodyPr wrap="square" rtlCol="0">
            <a:spAutoFit/>
          </a:bodyPr>
          <a:lstStyle/>
          <a:p>
            <a:r>
              <a:rPr lang="en-US" sz="2800" b="1" u="none" dirty="0">
                <a:latin typeface="+mn-lt"/>
              </a:rPr>
              <a:t>Where is fall protection required?</a:t>
            </a:r>
          </a:p>
        </p:txBody>
      </p:sp>
      <p:pic>
        <p:nvPicPr>
          <p:cNvPr id="6" name="Picture 2">
            <a:extLst>
              <a:ext uri="{FF2B5EF4-FFF2-40B4-BE49-F238E27FC236}">
                <a16:creationId xmlns:a16="http://schemas.microsoft.com/office/drawing/2014/main" id="{D234FDA8-3C4D-33F4-A32F-8EEE65F60C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676400" y="1935991"/>
            <a:ext cx="5480050" cy="393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5591271-AFB3-2E4B-4098-A9CFB8E6F37F}"/>
              </a:ext>
            </a:extLst>
          </p:cNvPr>
          <p:cNvSpPr txBox="1"/>
          <p:nvPr/>
        </p:nvSpPr>
        <p:spPr>
          <a:xfrm>
            <a:off x="5638800" y="5524500"/>
            <a:ext cx="1568447" cy="261610"/>
          </a:xfrm>
          <a:prstGeom prst="rect">
            <a:avLst/>
          </a:prstGeom>
          <a:noFill/>
        </p:spPr>
        <p:txBody>
          <a:bodyPr wrap="square" rtlCol="0">
            <a:spAutoFit/>
          </a:bodyPr>
          <a:lstStyle/>
          <a:p>
            <a:r>
              <a:rPr lang="en-US" sz="1100" u="none" dirty="0"/>
              <a:t>NCDOL Photo Library</a:t>
            </a:r>
          </a:p>
        </p:txBody>
      </p:sp>
      <p:sp>
        <p:nvSpPr>
          <p:cNvPr id="8" name="Title 1">
            <a:extLst>
              <a:ext uri="{FF2B5EF4-FFF2-40B4-BE49-F238E27FC236}">
                <a16:creationId xmlns:a16="http://schemas.microsoft.com/office/drawing/2014/main" id="{FAE2D55A-5633-F0C2-F7CD-670331F0CDDA}"/>
              </a:ext>
            </a:extLst>
          </p:cNvPr>
          <p:cNvSpPr>
            <a:spLocks noGrp="1"/>
          </p:cNvSpPr>
          <p:nvPr>
            <p:ph type="title"/>
          </p:nvPr>
        </p:nvSpPr>
        <p:spPr>
          <a:xfrm>
            <a:off x="581891" y="422247"/>
            <a:ext cx="7924800" cy="549275"/>
          </a:xfrm>
        </p:spPr>
        <p:txBody>
          <a:bodyPr/>
          <a:lstStyle/>
          <a:p>
            <a:r>
              <a:rPr lang="en-US" dirty="0"/>
              <a:t>Fall Protection</a:t>
            </a:r>
          </a:p>
        </p:txBody>
      </p:sp>
    </p:spTree>
    <p:extLst>
      <p:ext uri="{BB962C8B-B14F-4D97-AF65-F5344CB8AC3E}">
        <p14:creationId xmlns:p14="http://schemas.microsoft.com/office/powerpoint/2010/main" val="40278964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7287-C4A9-3C89-0217-8925C2D578EB}"/>
              </a:ext>
            </a:extLst>
          </p:cNvPr>
          <p:cNvSpPr>
            <a:spLocks noGrp="1"/>
          </p:cNvSpPr>
          <p:nvPr>
            <p:ph type="title"/>
          </p:nvPr>
        </p:nvSpPr>
        <p:spPr>
          <a:xfrm>
            <a:off x="602673" y="471759"/>
            <a:ext cx="7924800" cy="523220"/>
          </a:xfrm>
        </p:spPr>
        <p:txBody>
          <a:bodyPr/>
          <a:lstStyle/>
          <a:p>
            <a:r>
              <a:rPr lang="en-US" sz="3400" dirty="0"/>
              <a:t>Personal</a:t>
            </a:r>
            <a:r>
              <a:rPr lang="en-US" sz="3200" dirty="0"/>
              <a:t> Protective Equipment</a:t>
            </a:r>
          </a:p>
        </p:txBody>
      </p:sp>
      <p:sp>
        <p:nvSpPr>
          <p:cNvPr id="3" name="Content Placeholder 2">
            <a:extLst>
              <a:ext uri="{FF2B5EF4-FFF2-40B4-BE49-F238E27FC236}">
                <a16:creationId xmlns:a16="http://schemas.microsoft.com/office/drawing/2014/main" id="{8F77D4D3-A0D8-B7C0-0ECC-1843AD2BE0F2}"/>
              </a:ext>
            </a:extLst>
          </p:cNvPr>
          <p:cNvSpPr>
            <a:spLocks noGrp="1"/>
          </p:cNvSpPr>
          <p:nvPr>
            <p:ph idx="1"/>
          </p:nvPr>
        </p:nvSpPr>
        <p:spPr/>
        <p:txBody>
          <a:bodyPr/>
          <a:lstStyle/>
          <a:p>
            <a:r>
              <a:rPr lang="en-US" b="1" dirty="0"/>
              <a:t>Number 2: Eye and Face Protection - General Requirements</a:t>
            </a:r>
          </a:p>
          <a:p>
            <a:pPr marL="0" indent="0">
              <a:buNone/>
            </a:pPr>
            <a:endParaRPr lang="en-US" sz="1600" b="1" dirty="0"/>
          </a:p>
          <a:p>
            <a:pPr marL="622300" marR="0" lvl="1" indent="-285750"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Arial"/>
              </a:rPr>
              <a:t>Provide employees with eye and face protection when machines or operations present potential eye or face injury from physical, chemical, or radiation agents.</a:t>
            </a:r>
          </a:p>
          <a:p>
            <a:pPr marL="0" indent="0">
              <a:buNone/>
            </a:pPr>
            <a:endParaRPr lang="en-US" b="1" dirty="0"/>
          </a:p>
        </p:txBody>
      </p:sp>
      <p:sp>
        <p:nvSpPr>
          <p:cNvPr id="5" name="TextBox 4">
            <a:extLst>
              <a:ext uri="{FF2B5EF4-FFF2-40B4-BE49-F238E27FC236}">
                <a16:creationId xmlns:a16="http://schemas.microsoft.com/office/drawing/2014/main" id="{2D9E3B26-F5C8-3B2F-E1AD-9616D313C0A2}"/>
              </a:ext>
            </a:extLst>
          </p:cNvPr>
          <p:cNvSpPr txBox="1"/>
          <p:nvPr/>
        </p:nvSpPr>
        <p:spPr>
          <a:xfrm>
            <a:off x="7162800" y="635825"/>
            <a:ext cx="1600200" cy="338554"/>
          </a:xfrm>
          <a:prstGeom prst="rect">
            <a:avLst/>
          </a:prstGeom>
          <a:noFill/>
        </p:spPr>
        <p:txBody>
          <a:bodyPr wrap="square" rtlCol="0">
            <a:spAutoFit/>
          </a:bodyPr>
          <a:lstStyle/>
          <a:p>
            <a:r>
              <a:rPr lang="en-US" sz="1600" u="none" dirty="0">
                <a:latin typeface="+mn-lt"/>
              </a:rPr>
              <a:t>1926.102(a)(1)</a:t>
            </a:r>
          </a:p>
        </p:txBody>
      </p:sp>
    </p:spTree>
    <p:extLst>
      <p:ext uri="{BB962C8B-B14F-4D97-AF65-F5344CB8AC3E}">
        <p14:creationId xmlns:p14="http://schemas.microsoft.com/office/powerpoint/2010/main" val="74104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19F-4029-4BD7-5CF5-566E5249EA0B}"/>
              </a:ext>
            </a:extLst>
          </p:cNvPr>
          <p:cNvSpPr>
            <a:spLocks noGrp="1"/>
          </p:cNvSpPr>
          <p:nvPr>
            <p:ph type="title"/>
          </p:nvPr>
        </p:nvSpPr>
        <p:spPr>
          <a:xfrm>
            <a:off x="609600" y="457200"/>
            <a:ext cx="7924800" cy="553998"/>
          </a:xfrm>
        </p:spPr>
        <p:txBody>
          <a:bodyPr/>
          <a:lstStyle/>
          <a:p>
            <a:r>
              <a:rPr lang="en-US" dirty="0"/>
              <a:t>Eye and Face Protection</a:t>
            </a:r>
          </a:p>
        </p:txBody>
      </p:sp>
      <p:sp>
        <p:nvSpPr>
          <p:cNvPr id="3" name="Content Placeholder 2">
            <a:extLst>
              <a:ext uri="{FF2B5EF4-FFF2-40B4-BE49-F238E27FC236}">
                <a16:creationId xmlns:a16="http://schemas.microsoft.com/office/drawing/2014/main" id="{7DC1C961-CE84-3775-3CE4-E4004E02B355}"/>
              </a:ext>
            </a:extLst>
          </p:cNvPr>
          <p:cNvSpPr>
            <a:spLocks noGrp="1"/>
          </p:cNvSpPr>
          <p:nvPr>
            <p:ph idx="1"/>
          </p:nvPr>
        </p:nvSpPr>
        <p:spPr>
          <a:xfrm>
            <a:off x="533400" y="1295400"/>
            <a:ext cx="8305800" cy="4666820"/>
          </a:xfrm>
        </p:spPr>
        <p:txBody>
          <a:bodyPr/>
          <a:lstStyle/>
          <a:p>
            <a:r>
              <a:rPr lang="en-US" dirty="0"/>
              <a:t>Is the type and use of this PPE appropriate?</a:t>
            </a:r>
          </a:p>
          <a:p>
            <a:pPr marL="0" indent="0">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FABFB397-C6FD-1B90-448C-1A460A6EDD16}"/>
              </a:ext>
            </a:extLst>
          </p:cNvPr>
          <p:cNvSpPr txBox="1"/>
          <p:nvPr/>
        </p:nvSpPr>
        <p:spPr>
          <a:xfrm>
            <a:off x="7162800" y="630079"/>
            <a:ext cx="1600200" cy="338554"/>
          </a:xfrm>
          <a:prstGeom prst="rect">
            <a:avLst/>
          </a:prstGeom>
          <a:noFill/>
        </p:spPr>
        <p:txBody>
          <a:bodyPr wrap="square" rtlCol="0">
            <a:spAutoFit/>
          </a:bodyPr>
          <a:lstStyle/>
          <a:p>
            <a:r>
              <a:rPr lang="en-US" sz="1600" u="none" dirty="0">
                <a:latin typeface="+mn-lt"/>
              </a:rPr>
              <a:t>1926.102(a)(1)</a:t>
            </a:r>
          </a:p>
        </p:txBody>
      </p:sp>
      <p:pic>
        <p:nvPicPr>
          <p:cNvPr id="6" name="Picture 5">
            <a:extLst>
              <a:ext uri="{FF2B5EF4-FFF2-40B4-BE49-F238E27FC236}">
                <a16:creationId xmlns:a16="http://schemas.microsoft.com/office/drawing/2014/main" id="{DF53D2DD-B113-DE92-49A2-08CCE2C0A60E}"/>
              </a:ext>
            </a:extLst>
          </p:cNvPr>
          <p:cNvPicPr>
            <a:picLocks noChangeAspect="1"/>
          </p:cNvPicPr>
          <p:nvPr/>
        </p:nvPicPr>
        <p:blipFill>
          <a:blip r:embed="rId2"/>
          <a:stretch>
            <a:fillRect/>
          </a:stretch>
        </p:blipFill>
        <p:spPr>
          <a:xfrm>
            <a:off x="3851317" y="2286000"/>
            <a:ext cx="4683083" cy="3676220"/>
          </a:xfrm>
          <a:prstGeom prst="rect">
            <a:avLst/>
          </a:prstGeom>
        </p:spPr>
      </p:pic>
      <p:pic>
        <p:nvPicPr>
          <p:cNvPr id="7" name="Picture 1">
            <a:extLst>
              <a:ext uri="{FF2B5EF4-FFF2-40B4-BE49-F238E27FC236}">
                <a16:creationId xmlns:a16="http://schemas.microsoft.com/office/drawing/2014/main" id="{A4A70F22-0CFD-FB5C-9B9C-0A0692A56F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46" t="2555" r="4123"/>
          <a:stretch/>
        </p:blipFill>
        <p:spPr bwMode="auto">
          <a:xfrm>
            <a:off x="3951972" y="2378832"/>
            <a:ext cx="4430028" cy="343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39318FF4-796F-7E0A-5033-3ECD5308C256}"/>
              </a:ext>
            </a:extLst>
          </p:cNvPr>
          <p:cNvSpPr txBox="1"/>
          <p:nvPr/>
        </p:nvSpPr>
        <p:spPr>
          <a:xfrm>
            <a:off x="595955" y="1917167"/>
            <a:ext cx="3470317" cy="461665"/>
          </a:xfrm>
          <a:prstGeom prst="rect">
            <a:avLst/>
          </a:prstGeom>
          <a:noFill/>
        </p:spPr>
        <p:txBody>
          <a:bodyPr wrap="square" rtlCol="0">
            <a:spAutoFit/>
          </a:bodyPr>
          <a:lstStyle/>
          <a:p>
            <a:pPr marL="690563" marR="0" lvl="1" indent="-233363"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Arial"/>
              </a:rPr>
              <a:t>ANSI Z87.1-1989</a:t>
            </a:r>
          </a:p>
        </p:txBody>
      </p:sp>
    </p:spTree>
    <p:extLst>
      <p:ext uri="{BB962C8B-B14F-4D97-AF65-F5344CB8AC3E}">
        <p14:creationId xmlns:p14="http://schemas.microsoft.com/office/powerpoint/2010/main" val="322779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A118-4AC3-7C99-F386-AA64DF48461D}"/>
              </a:ext>
            </a:extLst>
          </p:cNvPr>
          <p:cNvSpPr>
            <a:spLocks noGrp="1"/>
          </p:cNvSpPr>
          <p:nvPr>
            <p:ph type="title"/>
          </p:nvPr>
        </p:nvSpPr>
        <p:spPr>
          <a:xfrm>
            <a:off x="609600" y="457200"/>
            <a:ext cx="7924800" cy="523220"/>
          </a:xfrm>
        </p:spPr>
        <p:txBody>
          <a:bodyPr/>
          <a:lstStyle/>
          <a:p>
            <a:r>
              <a:rPr lang="en-US" sz="3400" dirty="0"/>
              <a:t>Examples of Eye and Face Protection</a:t>
            </a:r>
          </a:p>
        </p:txBody>
      </p:sp>
      <p:sp>
        <p:nvSpPr>
          <p:cNvPr id="3" name="Content Placeholder 2">
            <a:extLst>
              <a:ext uri="{FF2B5EF4-FFF2-40B4-BE49-F238E27FC236}">
                <a16:creationId xmlns:a16="http://schemas.microsoft.com/office/drawing/2014/main" id="{9208B682-18E7-B726-7C6B-DCDD27FF9531}"/>
              </a:ext>
            </a:extLst>
          </p:cNvPr>
          <p:cNvSpPr>
            <a:spLocks noGrp="1"/>
          </p:cNvSpPr>
          <p:nvPr>
            <p:ph idx="1"/>
          </p:nvPr>
        </p:nvSpPr>
        <p:spPr>
          <a:xfrm>
            <a:off x="533400" y="1295400"/>
            <a:ext cx="8001000" cy="4525963"/>
          </a:xfrm>
        </p:spPr>
        <p:txBody>
          <a:bodyPr/>
          <a:lstStyle/>
          <a:p>
            <a:r>
              <a:rPr lang="en-US" dirty="0"/>
              <a:t>Eye and face protection</a:t>
            </a:r>
          </a:p>
        </p:txBody>
      </p:sp>
      <p:grpSp>
        <p:nvGrpSpPr>
          <p:cNvPr id="4" name="Group 3">
            <a:extLst>
              <a:ext uri="{FF2B5EF4-FFF2-40B4-BE49-F238E27FC236}">
                <a16:creationId xmlns:a16="http://schemas.microsoft.com/office/drawing/2014/main" id="{DBB75AA3-7DE6-07FD-0BAF-0F11102B11BC}"/>
              </a:ext>
            </a:extLst>
          </p:cNvPr>
          <p:cNvGrpSpPr/>
          <p:nvPr/>
        </p:nvGrpSpPr>
        <p:grpSpPr>
          <a:xfrm>
            <a:off x="760041" y="2150373"/>
            <a:ext cx="2562384" cy="3130068"/>
            <a:chOff x="708256" y="1925577"/>
            <a:chExt cx="2562384" cy="3130068"/>
          </a:xfrm>
        </p:grpSpPr>
        <p:grpSp>
          <p:nvGrpSpPr>
            <p:cNvPr id="5" name="Group 4">
              <a:extLst>
                <a:ext uri="{FF2B5EF4-FFF2-40B4-BE49-F238E27FC236}">
                  <a16:creationId xmlns:a16="http://schemas.microsoft.com/office/drawing/2014/main" id="{3FFBE14E-D1A2-6DFE-7F2A-136179C2DC4F}"/>
                </a:ext>
              </a:extLst>
            </p:cNvPr>
            <p:cNvGrpSpPr/>
            <p:nvPr/>
          </p:nvGrpSpPr>
          <p:grpSpPr>
            <a:xfrm>
              <a:off x="708256" y="1925577"/>
              <a:ext cx="2562384" cy="2642224"/>
              <a:chOff x="613410" y="2031858"/>
              <a:chExt cx="2562384" cy="2642224"/>
            </a:xfrm>
          </p:grpSpPr>
          <p:pic>
            <p:nvPicPr>
              <p:cNvPr id="7" name="Picture 8" descr="https://lh3.googleusercontent.com/p/AF1QipMLsf2S2JRj_QHwARUG4AFR1InVAtNE_7WWesOS=s512-p-qv=p2vhmi7t5fo3eur15odoopigghj72p9ic,m=125c92681186c4bc075c03d779ba3597,x=,t=25-iv4297?key=Ull3cXpjNmJfVW1RdkdNOTRzdndEaklaWmdTcFhB">
                <a:extLst>
                  <a:ext uri="{FF2B5EF4-FFF2-40B4-BE49-F238E27FC236}">
                    <a16:creationId xmlns:a16="http://schemas.microsoft.com/office/drawing/2014/main" id="{9E291D73-F645-DBC6-1E94-7B6EC6D8D86C}"/>
                  </a:ext>
                </a:extLst>
              </p:cNvPr>
              <p:cNvPicPr>
                <a:picLocks noChangeAspect="1" noChangeArrowheads="1"/>
              </p:cNvPicPr>
              <p:nvPr/>
            </p:nvPicPr>
            <p:blipFill>
              <a:blip r:embed="rId2" r:link="rId3"/>
              <a:srcRect/>
              <a:stretch>
                <a:fillRect/>
              </a:stretch>
            </p:blipFill>
            <p:spPr bwMode="auto">
              <a:xfrm>
                <a:off x="624681" y="2031858"/>
                <a:ext cx="2551113" cy="2642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1">
                <a:extLst>
                  <a:ext uri="{FF2B5EF4-FFF2-40B4-BE49-F238E27FC236}">
                    <a16:creationId xmlns:a16="http://schemas.microsoft.com/office/drawing/2014/main" id="{ADCFCDB5-E21F-1BD2-0711-17EAD24391F7}"/>
                  </a:ext>
                </a:extLst>
              </p:cNvPr>
              <p:cNvSpPr txBox="1">
                <a:spLocks noChangeArrowheads="1"/>
              </p:cNvSpPr>
              <p:nvPr/>
            </p:nvSpPr>
            <p:spPr bwMode="auto">
              <a:xfrm>
                <a:off x="613410" y="205422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rPr>
                  <a:t>NCDOL Photo Library</a:t>
                </a:r>
              </a:p>
            </p:txBody>
          </p:sp>
        </p:grpSp>
        <p:sp>
          <p:nvSpPr>
            <p:cNvPr id="6" name="Text Box 11">
              <a:extLst>
                <a:ext uri="{FF2B5EF4-FFF2-40B4-BE49-F238E27FC236}">
                  <a16:creationId xmlns:a16="http://schemas.microsoft.com/office/drawing/2014/main" id="{99BCC762-6514-DEAC-C615-F4137A267E53}"/>
                </a:ext>
              </a:extLst>
            </p:cNvPr>
            <p:cNvSpPr txBox="1">
              <a:spLocks noChangeArrowheads="1"/>
            </p:cNvSpPr>
            <p:nvPr/>
          </p:nvSpPr>
          <p:spPr bwMode="auto">
            <a:xfrm>
              <a:off x="802820" y="4655535"/>
              <a:ext cx="2191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Font typeface="Wingdings" panose="05000000000000000000" pitchFamily="2" charset="2"/>
                <a:buNone/>
              </a:pPr>
              <a:r>
                <a:rPr lang="en-US" altLang="en-US" sz="2000" b="1" u="none" dirty="0"/>
                <a:t>Safety Goggles</a:t>
              </a:r>
            </a:p>
          </p:txBody>
        </p:sp>
      </p:grpSp>
      <p:grpSp>
        <p:nvGrpSpPr>
          <p:cNvPr id="9" name="Group 8">
            <a:extLst>
              <a:ext uri="{FF2B5EF4-FFF2-40B4-BE49-F238E27FC236}">
                <a16:creationId xmlns:a16="http://schemas.microsoft.com/office/drawing/2014/main" id="{12A24039-191E-BEFF-B05A-75AA8F6FA422}"/>
              </a:ext>
            </a:extLst>
          </p:cNvPr>
          <p:cNvGrpSpPr/>
          <p:nvPr/>
        </p:nvGrpSpPr>
        <p:grpSpPr>
          <a:xfrm>
            <a:off x="4044688" y="1248823"/>
            <a:ext cx="4476259" cy="2440240"/>
            <a:chOff x="5926655" y="1186587"/>
            <a:chExt cx="4476259" cy="2440240"/>
          </a:xfrm>
        </p:grpSpPr>
        <p:grpSp>
          <p:nvGrpSpPr>
            <p:cNvPr id="10" name="Group 9">
              <a:extLst>
                <a:ext uri="{FF2B5EF4-FFF2-40B4-BE49-F238E27FC236}">
                  <a16:creationId xmlns:a16="http://schemas.microsoft.com/office/drawing/2014/main" id="{062BF1D3-96FE-B2D9-A107-8B2C348138C5}"/>
                </a:ext>
              </a:extLst>
            </p:cNvPr>
            <p:cNvGrpSpPr/>
            <p:nvPr/>
          </p:nvGrpSpPr>
          <p:grpSpPr>
            <a:xfrm>
              <a:off x="5926655" y="1186587"/>
              <a:ext cx="4476259" cy="2440240"/>
              <a:chOff x="4024479" y="1275167"/>
              <a:chExt cx="4476259" cy="2440240"/>
            </a:xfrm>
          </p:grpSpPr>
          <p:pic>
            <p:nvPicPr>
              <p:cNvPr id="12" name="Picture 11">
                <a:extLst>
                  <a:ext uri="{FF2B5EF4-FFF2-40B4-BE49-F238E27FC236}">
                    <a16:creationId xmlns:a16="http://schemas.microsoft.com/office/drawing/2014/main" id="{02F9DEBD-408D-DB7E-A4A0-58BCC0D543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9061"/>
              <a:stretch/>
            </p:blipFill>
            <p:spPr>
              <a:xfrm>
                <a:off x="5402600" y="1275167"/>
                <a:ext cx="3098138" cy="2382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Box 10">
                <a:extLst>
                  <a:ext uri="{FF2B5EF4-FFF2-40B4-BE49-F238E27FC236}">
                    <a16:creationId xmlns:a16="http://schemas.microsoft.com/office/drawing/2014/main" id="{CBE2FFB8-BA5F-F6C5-F2DA-4B2FD880A269}"/>
                  </a:ext>
                </a:extLst>
              </p:cNvPr>
              <p:cNvSpPr txBox="1">
                <a:spLocks noChangeArrowheads="1"/>
              </p:cNvSpPr>
              <p:nvPr/>
            </p:nvSpPr>
            <p:spPr bwMode="auto">
              <a:xfrm>
                <a:off x="4024479" y="3007521"/>
                <a:ext cx="1226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b="1" u="none" dirty="0"/>
                  <a:t>Welding</a:t>
                </a:r>
              </a:p>
              <a:p>
                <a:pPr>
                  <a:buFont typeface="Wingdings" panose="05000000000000000000" pitchFamily="2" charset="2"/>
                  <a:buNone/>
                </a:pPr>
                <a:r>
                  <a:rPr lang="en-US" altLang="en-US" sz="2000" b="1" u="none" dirty="0"/>
                  <a:t>Helmet</a:t>
                </a:r>
              </a:p>
            </p:txBody>
          </p:sp>
        </p:grpSp>
        <p:sp>
          <p:nvSpPr>
            <p:cNvPr id="11" name="TextBox 1">
              <a:extLst>
                <a:ext uri="{FF2B5EF4-FFF2-40B4-BE49-F238E27FC236}">
                  <a16:creationId xmlns:a16="http://schemas.microsoft.com/office/drawing/2014/main" id="{F98C2971-331A-ECEC-F655-5177D94B902A}"/>
                </a:ext>
              </a:extLst>
            </p:cNvPr>
            <p:cNvSpPr txBox="1">
              <a:spLocks noChangeArrowheads="1"/>
            </p:cNvSpPr>
            <p:nvPr/>
          </p:nvSpPr>
          <p:spPr bwMode="auto">
            <a:xfrm>
              <a:off x="7369207" y="3277398"/>
              <a:ext cx="15349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t>NCDOL Photo Library</a:t>
              </a:r>
            </a:p>
          </p:txBody>
        </p:sp>
      </p:grpSp>
      <p:grpSp>
        <p:nvGrpSpPr>
          <p:cNvPr id="14" name="Group 13">
            <a:extLst>
              <a:ext uri="{FF2B5EF4-FFF2-40B4-BE49-F238E27FC236}">
                <a16:creationId xmlns:a16="http://schemas.microsoft.com/office/drawing/2014/main" id="{10BF9311-A1C5-EE00-3981-FAA8D3A480AD}"/>
              </a:ext>
            </a:extLst>
          </p:cNvPr>
          <p:cNvGrpSpPr/>
          <p:nvPr/>
        </p:nvGrpSpPr>
        <p:grpSpPr>
          <a:xfrm>
            <a:off x="3284093" y="3810000"/>
            <a:ext cx="5236854" cy="2089424"/>
            <a:chOff x="3284093" y="3871096"/>
            <a:chExt cx="5236854" cy="2089424"/>
          </a:xfrm>
        </p:grpSpPr>
        <p:grpSp>
          <p:nvGrpSpPr>
            <p:cNvPr id="15" name="Group 14">
              <a:extLst>
                <a:ext uri="{FF2B5EF4-FFF2-40B4-BE49-F238E27FC236}">
                  <a16:creationId xmlns:a16="http://schemas.microsoft.com/office/drawing/2014/main" id="{F66558E2-A2B2-34A1-D6E5-B2E9E8F828D2}"/>
                </a:ext>
              </a:extLst>
            </p:cNvPr>
            <p:cNvGrpSpPr/>
            <p:nvPr/>
          </p:nvGrpSpPr>
          <p:grpSpPr>
            <a:xfrm>
              <a:off x="5422809" y="3871096"/>
              <a:ext cx="3098138" cy="2089424"/>
              <a:chOff x="6048502" y="3295284"/>
              <a:chExt cx="2614612" cy="1623296"/>
            </a:xfrm>
          </p:grpSpPr>
          <p:pic>
            <p:nvPicPr>
              <p:cNvPr id="19" name="Picture 18">
                <a:extLst>
                  <a:ext uri="{FF2B5EF4-FFF2-40B4-BE49-F238E27FC236}">
                    <a16:creationId xmlns:a16="http://schemas.microsoft.com/office/drawing/2014/main" id="{864ED927-9FB2-C17D-DE4E-34B0A3FF94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6752"/>
              <a:stretch/>
            </p:blipFill>
            <p:spPr>
              <a:xfrm>
                <a:off x="6048502" y="3295284"/>
                <a:ext cx="2614612" cy="1623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
                <a:extLst>
                  <a:ext uri="{FF2B5EF4-FFF2-40B4-BE49-F238E27FC236}">
                    <a16:creationId xmlns:a16="http://schemas.microsoft.com/office/drawing/2014/main" id="{0E987D47-B1D4-C0F1-B6D5-743877792423}"/>
                  </a:ext>
                </a:extLst>
              </p:cNvPr>
              <p:cNvSpPr txBox="1">
                <a:spLocks noChangeArrowheads="1"/>
              </p:cNvSpPr>
              <p:nvPr/>
            </p:nvSpPr>
            <p:spPr bwMode="auto">
              <a:xfrm>
                <a:off x="6134100" y="4659749"/>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t>NCDOL Photo Library</a:t>
                </a:r>
              </a:p>
            </p:txBody>
          </p:sp>
        </p:grpSp>
        <p:grpSp>
          <p:nvGrpSpPr>
            <p:cNvPr id="16" name="Group 15">
              <a:extLst>
                <a:ext uri="{FF2B5EF4-FFF2-40B4-BE49-F238E27FC236}">
                  <a16:creationId xmlns:a16="http://schemas.microsoft.com/office/drawing/2014/main" id="{2B2D1BC8-F8F6-C728-4262-4CF1A87056CC}"/>
                </a:ext>
              </a:extLst>
            </p:cNvPr>
            <p:cNvGrpSpPr/>
            <p:nvPr/>
          </p:nvGrpSpPr>
          <p:grpSpPr>
            <a:xfrm>
              <a:off x="3284093" y="5233116"/>
              <a:ext cx="2039954" cy="714152"/>
              <a:chOff x="3473319" y="4026855"/>
              <a:chExt cx="2039954" cy="714152"/>
            </a:xfrm>
          </p:grpSpPr>
          <p:sp>
            <p:nvSpPr>
              <p:cNvPr id="17" name="Text Box 11">
                <a:extLst>
                  <a:ext uri="{FF2B5EF4-FFF2-40B4-BE49-F238E27FC236}">
                    <a16:creationId xmlns:a16="http://schemas.microsoft.com/office/drawing/2014/main" id="{CFBC7791-EEFA-35FE-EBDD-AA4A21A7FA64}"/>
                  </a:ext>
                </a:extLst>
              </p:cNvPr>
              <p:cNvSpPr txBox="1">
                <a:spLocks noChangeArrowheads="1"/>
              </p:cNvSpPr>
              <p:nvPr/>
            </p:nvSpPr>
            <p:spPr bwMode="auto">
              <a:xfrm>
                <a:off x="3492996" y="4371675"/>
                <a:ext cx="1984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Font typeface="Wingdings" panose="05000000000000000000" pitchFamily="2" charset="2"/>
                  <a:buNone/>
                </a:pPr>
                <a:r>
                  <a:rPr lang="en-US" altLang="en-US" sz="1800" b="1" u="none" dirty="0"/>
                  <a:t>ANSI/ISEA Z87.1</a:t>
                </a:r>
              </a:p>
            </p:txBody>
          </p:sp>
          <p:sp>
            <p:nvSpPr>
              <p:cNvPr id="18" name="Text Box 11">
                <a:extLst>
                  <a:ext uri="{FF2B5EF4-FFF2-40B4-BE49-F238E27FC236}">
                    <a16:creationId xmlns:a16="http://schemas.microsoft.com/office/drawing/2014/main" id="{8A935A91-B4DA-57D6-7F7C-35DF366D2761}"/>
                  </a:ext>
                </a:extLst>
              </p:cNvPr>
              <p:cNvSpPr txBox="1">
                <a:spLocks noChangeArrowheads="1"/>
              </p:cNvSpPr>
              <p:nvPr/>
            </p:nvSpPr>
            <p:spPr bwMode="auto">
              <a:xfrm>
                <a:off x="3473319" y="4026855"/>
                <a:ext cx="2039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Font typeface="Wingdings" panose="05000000000000000000" pitchFamily="2" charset="2"/>
                  <a:buNone/>
                </a:pPr>
                <a:r>
                  <a:rPr lang="en-US" altLang="en-US" sz="2000" b="1" u="none" dirty="0"/>
                  <a:t>Safety Glasses</a:t>
                </a:r>
              </a:p>
            </p:txBody>
          </p:sp>
        </p:grpSp>
      </p:grpSp>
    </p:spTree>
    <p:extLst>
      <p:ext uri="{BB962C8B-B14F-4D97-AF65-F5344CB8AC3E}">
        <p14:creationId xmlns:p14="http://schemas.microsoft.com/office/powerpoint/2010/main" val="365243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59FB-BFCB-2898-04F3-1E9B8AA66802}"/>
              </a:ext>
            </a:extLst>
          </p:cNvPr>
          <p:cNvSpPr>
            <a:spLocks noGrp="1"/>
          </p:cNvSpPr>
          <p:nvPr>
            <p:ph type="title"/>
          </p:nvPr>
        </p:nvSpPr>
        <p:spPr/>
        <p:txBody>
          <a:bodyPr/>
          <a:lstStyle/>
          <a:p>
            <a:r>
              <a:rPr lang="en-US" dirty="0"/>
              <a:t>Any other hazards?</a:t>
            </a:r>
          </a:p>
        </p:txBody>
      </p:sp>
      <p:grpSp>
        <p:nvGrpSpPr>
          <p:cNvPr id="4" name="Group 3">
            <a:extLst>
              <a:ext uri="{FF2B5EF4-FFF2-40B4-BE49-F238E27FC236}">
                <a16:creationId xmlns:a16="http://schemas.microsoft.com/office/drawing/2014/main" id="{767C7964-2A4E-0BD3-C0A0-12D1B604CDEA}"/>
              </a:ext>
            </a:extLst>
          </p:cNvPr>
          <p:cNvGrpSpPr/>
          <p:nvPr/>
        </p:nvGrpSpPr>
        <p:grpSpPr>
          <a:xfrm>
            <a:off x="3429000" y="1524000"/>
            <a:ext cx="4943954" cy="4168198"/>
            <a:chOff x="3429000" y="1600200"/>
            <a:chExt cx="4943954" cy="4168198"/>
          </a:xfrm>
        </p:grpSpPr>
        <p:pic>
          <p:nvPicPr>
            <p:cNvPr id="5" name="Picture 4">
              <a:extLst>
                <a:ext uri="{FF2B5EF4-FFF2-40B4-BE49-F238E27FC236}">
                  <a16:creationId xmlns:a16="http://schemas.microsoft.com/office/drawing/2014/main" id="{948AEDAF-8866-8C57-840F-C0DD03CF9E91}"/>
                </a:ext>
              </a:extLst>
            </p:cNvPr>
            <p:cNvPicPr>
              <a:picLocks noChangeAspect="1"/>
            </p:cNvPicPr>
            <p:nvPr/>
          </p:nvPicPr>
          <p:blipFill rotWithShape="1">
            <a:blip r:embed="rId2"/>
            <a:srcRect l="1372" t="-134" r="9605" b="19206"/>
            <a:stretch/>
          </p:blipFill>
          <p:spPr>
            <a:xfrm>
              <a:off x="3429000" y="1600200"/>
              <a:ext cx="4943954" cy="4168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C59D3EA-4149-7249-B010-0AFF5AA476B8}"/>
                </a:ext>
              </a:extLst>
            </p:cNvPr>
            <p:cNvSpPr txBox="1"/>
            <p:nvPr/>
          </p:nvSpPr>
          <p:spPr>
            <a:xfrm>
              <a:off x="3438939" y="5410200"/>
              <a:ext cx="1866502" cy="246221"/>
            </a:xfrm>
            <a:prstGeom prst="rect">
              <a:avLst/>
            </a:prstGeom>
            <a:noFill/>
          </p:spPr>
          <p:txBody>
            <a:bodyPr wrap="square" rtlCol="0">
              <a:spAutoFit/>
            </a:bodyPr>
            <a:lstStyle/>
            <a:p>
              <a:r>
                <a:rPr lang="en-US" sz="1000" b="1" u="none" dirty="0">
                  <a:latin typeface="+mj-lt"/>
                </a:rPr>
                <a:t>NCDOL PHOTO LIBRARY</a:t>
              </a:r>
            </a:p>
          </p:txBody>
        </p:sp>
      </p:grpSp>
      <p:sp>
        <p:nvSpPr>
          <p:cNvPr id="8" name="TextBox 7">
            <a:extLst>
              <a:ext uri="{FF2B5EF4-FFF2-40B4-BE49-F238E27FC236}">
                <a16:creationId xmlns:a16="http://schemas.microsoft.com/office/drawing/2014/main" id="{DBA52E4C-B3D8-2ED4-F95B-6A24074235B9}"/>
              </a:ext>
            </a:extLst>
          </p:cNvPr>
          <p:cNvSpPr txBox="1"/>
          <p:nvPr/>
        </p:nvSpPr>
        <p:spPr>
          <a:xfrm>
            <a:off x="571898" y="1447800"/>
            <a:ext cx="2552302" cy="3108543"/>
          </a:xfrm>
          <a:prstGeom prst="rect">
            <a:avLst/>
          </a:prstGeom>
          <a:noFill/>
        </p:spPr>
        <p:txBody>
          <a:bodyPr wrap="none" rtlCol="0">
            <a:spAutoFit/>
          </a:bodyPr>
          <a:lstStyle/>
          <a:p>
            <a:pPr marL="285750" indent="-285750">
              <a:buFont typeface="Arial" panose="020B0604020202020204" pitchFamily="34" charset="0"/>
              <a:buChar char="•"/>
            </a:pPr>
            <a:r>
              <a:rPr lang="en-US" sz="2800" b="1" u="none" dirty="0">
                <a:latin typeface="+mj-lt"/>
              </a:rPr>
              <a:t>Ventilation</a:t>
            </a:r>
          </a:p>
          <a:p>
            <a:pPr marL="285750" indent="-285750">
              <a:buFont typeface="Arial" panose="020B0604020202020204" pitchFamily="34" charset="0"/>
              <a:buChar char="•"/>
            </a:pPr>
            <a:endParaRPr lang="en-US" sz="2800" b="1" u="none" dirty="0">
              <a:latin typeface="+mj-lt"/>
            </a:endParaRPr>
          </a:p>
          <a:p>
            <a:pPr marL="285750" indent="-285750">
              <a:buFont typeface="Arial" panose="020B0604020202020204" pitchFamily="34" charset="0"/>
              <a:buChar char="•"/>
            </a:pPr>
            <a:r>
              <a:rPr lang="en-US" sz="2800" b="1" u="none" dirty="0">
                <a:latin typeface="+mj-lt"/>
              </a:rPr>
              <a:t>Noise</a:t>
            </a:r>
          </a:p>
          <a:p>
            <a:pPr marL="285750" indent="-285750">
              <a:buFont typeface="Arial" panose="020B0604020202020204" pitchFamily="34" charset="0"/>
              <a:buChar char="•"/>
            </a:pPr>
            <a:endParaRPr lang="en-US" sz="2800" b="1" u="none" dirty="0">
              <a:latin typeface="+mj-lt"/>
            </a:endParaRPr>
          </a:p>
          <a:p>
            <a:pPr marL="285750" indent="-285750">
              <a:buFont typeface="Arial" panose="020B0604020202020204" pitchFamily="34" charset="0"/>
              <a:buChar char="•"/>
            </a:pPr>
            <a:r>
              <a:rPr lang="en-US" sz="2800" b="1" u="none" dirty="0">
                <a:latin typeface="+mj-lt"/>
              </a:rPr>
              <a:t>UV/IR rays</a:t>
            </a:r>
          </a:p>
          <a:p>
            <a:pPr marL="285750" indent="-285750">
              <a:buFont typeface="Arial" panose="020B0604020202020204" pitchFamily="34" charset="0"/>
              <a:buChar char="•"/>
            </a:pPr>
            <a:endParaRPr lang="en-US" sz="2800" b="1" u="none" dirty="0">
              <a:latin typeface="+mj-lt"/>
            </a:endParaRPr>
          </a:p>
          <a:p>
            <a:pPr marL="285750" indent="-285750">
              <a:buFont typeface="Arial" panose="020B0604020202020204" pitchFamily="34" charset="0"/>
              <a:buChar char="•"/>
            </a:pPr>
            <a:r>
              <a:rPr lang="en-US" sz="2800" b="1" u="none" dirty="0">
                <a:latin typeface="+mj-lt"/>
              </a:rPr>
              <a:t>Metal fumes</a:t>
            </a:r>
          </a:p>
        </p:txBody>
      </p:sp>
    </p:spTree>
    <p:extLst>
      <p:ext uri="{BB962C8B-B14F-4D97-AF65-F5344CB8AC3E}">
        <p14:creationId xmlns:p14="http://schemas.microsoft.com/office/powerpoint/2010/main" val="243620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anim calcmode="lin" valueType="num">
                                      <p:cBhvr>
                                        <p:cTn id="2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913A-73A9-2E04-62C0-D178E94084A3}"/>
              </a:ext>
            </a:extLst>
          </p:cNvPr>
          <p:cNvSpPr>
            <a:spLocks noGrp="1"/>
          </p:cNvSpPr>
          <p:nvPr>
            <p:ph type="title"/>
          </p:nvPr>
        </p:nvSpPr>
        <p:spPr/>
        <p:txBody>
          <a:bodyPr/>
          <a:lstStyle/>
          <a:p>
            <a:r>
              <a:rPr lang="en-US" dirty="0"/>
              <a:t>Fall Protection</a:t>
            </a:r>
          </a:p>
        </p:txBody>
      </p:sp>
      <p:sp>
        <p:nvSpPr>
          <p:cNvPr id="3" name="Content Placeholder 2">
            <a:extLst>
              <a:ext uri="{FF2B5EF4-FFF2-40B4-BE49-F238E27FC236}">
                <a16:creationId xmlns:a16="http://schemas.microsoft.com/office/drawing/2014/main" id="{A6A47918-8E77-E80A-3FD2-EB0478721C54}"/>
              </a:ext>
            </a:extLst>
          </p:cNvPr>
          <p:cNvSpPr>
            <a:spLocks noGrp="1"/>
          </p:cNvSpPr>
          <p:nvPr>
            <p:ph idx="1"/>
          </p:nvPr>
        </p:nvSpPr>
        <p:spPr>
          <a:xfrm>
            <a:off x="520544" y="3886200"/>
            <a:ext cx="5346856" cy="1371600"/>
          </a:xfrm>
        </p:spPr>
        <p:txBody>
          <a:bodyPr/>
          <a:lstStyle/>
          <a:p>
            <a:pPr marL="688975" lvl="2">
              <a:defRPr/>
            </a:pPr>
            <a:r>
              <a:rPr lang="en-US" i="1" dirty="0"/>
              <a:t>The date(s) of the training, </a:t>
            </a:r>
            <a:r>
              <a:rPr lang="en-US" b="1" i="1" dirty="0"/>
              <a:t>and </a:t>
            </a:r>
            <a:r>
              <a:rPr lang="en-US" i="1" dirty="0"/>
              <a:t>the signature of the person who conducted the training, </a:t>
            </a:r>
            <a:r>
              <a:rPr lang="en-US" b="1" i="1" dirty="0"/>
              <a:t>or </a:t>
            </a:r>
            <a:r>
              <a:rPr lang="en-US" i="1" dirty="0"/>
              <a:t>the signature of the employer.</a:t>
            </a:r>
            <a:endParaRPr lang="en-US" altLang="en-US" i="1" dirty="0"/>
          </a:p>
        </p:txBody>
      </p:sp>
      <p:grpSp>
        <p:nvGrpSpPr>
          <p:cNvPr id="4" name="Group 3">
            <a:extLst>
              <a:ext uri="{FF2B5EF4-FFF2-40B4-BE49-F238E27FC236}">
                <a16:creationId xmlns:a16="http://schemas.microsoft.com/office/drawing/2014/main" id="{BD2C495F-103A-1D61-79B9-CBD16F8E5B35}"/>
              </a:ext>
            </a:extLst>
          </p:cNvPr>
          <p:cNvGrpSpPr/>
          <p:nvPr/>
        </p:nvGrpSpPr>
        <p:grpSpPr>
          <a:xfrm>
            <a:off x="5867400" y="3581400"/>
            <a:ext cx="2736761" cy="2341562"/>
            <a:chOff x="5533749" y="3210616"/>
            <a:chExt cx="2994301" cy="2722562"/>
          </a:xfrm>
        </p:grpSpPr>
        <p:pic>
          <p:nvPicPr>
            <p:cNvPr id="5" name="Picture 4">
              <a:extLst>
                <a:ext uri="{FF2B5EF4-FFF2-40B4-BE49-F238E27FC236}">
                  <a16:creationId xmlns:a16="http://schemas.microsoft.com/office/drawing/2014/main" id="{868EA281-3DDE-4BFF-F801-AD708328D3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3749" y="3210616"/>
              <a:ext cx="2841625" cy="272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1">
              <a:extLst>
                <a:ext uri="{FF2B5EF4-FFF2-40B4-BE49-F238E27FC236}">
                  <a16:creationId xmlns:a16="http://schemas.microsoft.com/office/drawing/2014/main" id="{B2AD5AA4-51E1-3400-6E59-9D196086B6DC}"/>
                </a:ext>
              </a:extLst>
            </p:cNvPr>
            <p:cNvSpPr txBox="1">
              <a:spLocks noChangeArrowheads="1"/>
            </p:cNvSpPr>
            <p:nvPr/>
          </p:nvSpPr>
          <p:spPr bwMode="auto">
            <a:xfrm>
              <a:off x="7232650" y="5716588"/>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a:solidFill>
                    <a:schemeClr val="bg1"/>
                  </a:solidFill>
                </a:rPr>
                <a:t>NCDOL Photo Library</a:t>
              </a:r>
            </a:p>
          </p:txBody>
        </p:sp>
      </p:grpSp>
      <p:sp>
        <p:nvSpPr>
          <p:cNvPr id="8" name="TextBox 7">
            <a:extLst>
              <a:ext uri="{FF2B5EF4-FFF2-40B4-BE49-F238E27FC236}">
                <a16:creationId xmlns:a16="http://schemas.microsoft.com/office/drawing/2014/main" id="{8E6E6DD2-6B1D-D1C2-0D12-AD85DD05BEFF}"/>
              </a:ext>
            </a:extLst>
          </p:cNvPr>
          <p:cNvSpPr txBox="1"/>
          <p:nvPr/>
        </p:nvSpPr>
        <p:spPr>
          <a:xfrm>
            <a:off x="539839" y="1281325"/>
            <a:ext cx="7924778" cy="252376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Number 3: Certification of Training</a:t>
            </a:r>
          </a:p>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1" i="0" u="none" strike="noStrike" kern="0" cap="none" spc="0" normalizeH="0" baseline="0" noProof="0" dirty="0">
              <a:ln>
                <a:noFill/>
              </a:ln>
              <a:solidFill>
                <a:srgbClr val="000000"/>
              </a:solidFill>
              <a:effectLst/>
              <a:uLnTx/>
              <a:uFillTx/>
              <a:latin typeface="Arial"/>
              <a:ea typeface="+mn-ea"/>
              <a:cs typeface="+mn-cs"/>
            </a:endParaRPr>
          </a:p>
          <a:p>
            <a:pPr marL="463550" marR="0" lvl="1" indent="-300038"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altLang="en-US" sz="2400" b="0" i="0" u="none" strike="noStrike" kern="0" cap="none" spc="0" normalizeH="0" baseline="0" noProof="0" dirty="0">
                <a:ln>
                  <a:noFill/>
                </a:ln>
                <a:solidFill>
                  <a:srgbClr val="000000"/>
                </a:solidFill>
                <a:effectLst/>
                <a:uLnTx/>
                <a:uFillTx/>
                <a:latin typeface="Arial"/>
              </a:rPr>
              <a:t>Employer must verify fall protection training by preparing a written certification record.</a:t>
            </a:r>
          </a:p>
          <a:p>
            <a:pPr marL="690563" marR="0" lvl="1" indent="-233363"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endParaRPr kumimoji="0" lang="en-US" sz="800" b="0" i="0" u="none" strike="noStrike" kern="0" cap="none" spc="0" normalizeH="0" baseline="0" noProof="0" dirty="0">
              <a:ln>
                <a:noFill/>
              </a:ln>
              <a:solidFill>
                <a:srgbClr val="000000"/>
              </a:solidFill>
              <a:effectLst/>
              <a:uLnTx/>
              <a:uFillTx/>
              <a:latin typeface="Arial"/>
            </a:endParaRPr>
          </a:p>
          <a:p>
            <a:pPr marL="463550" marR="0" lvl="1" indent="-338138"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463550" marR="0" lvl="1" indent="-338138" algn="l" defTabSz="914400" rtl="0" eaLnBrk="0" fontAlgn="base" latinLnBrk="0" hangingPunct="0">
              <a:lnSpc>
                <a:spcPct val="100000"/>
              </a:lnSpc>
              <a:spcBef>
                <a:spcPct val="0"/>
              </a:spcBef>
              <a:spcAft>
                <a:spcPct val="0"/>
              </a:spcAft>
              <a:buClr>
                <a:srgbClr val="012D9A"/>
              </a:buClr>
              <a:buSzTx/>
              <a:buFont typeface="Symbol" panose="05050102010706020507" pitchFamily="18" charset="2"/>
              <a:buChar char="-"/>
              <a:tabLst/>
              <a:defRPr/>
            </a:pPr>
            <a:r>
              <a:rPr kumimoji="0" lang="en-US" sz="2400" b="0" i="0" u="none" strike="noStrike" kern="0" cap="none" spc="0" normalizeH="0" baseline="0" noProof="0" dirty="0">
                <a:ln>
                  <a:noFill/>
                </a:ln>
                <a:solidFill>
                  <a:srgbClr val="000000"/>
                </a:solidFill>
                <a:effectLst/>
                <a:uLnTx/>
                <a:uFillTx/>
                <a:latin typeface="Arial"/>
              </a:rPr>
              <a:t>Record shall contain the name or other identity of the employee trained.</a:t>
            </a:r>
          </a:p>
        </p:txBody>
      </p:sp>
      <p:sp>
        <p:nvSpPr>
          <p:cNvPr id="7" name="TextBox 6">
            <a:extLst>
              <a:ext uri="{FF2B5EF4-FFF2-40B4-BE49-F238E27FC236}">
                <a16:creationId xmlns:a16="http://schemas.microsoft.com/office/drawing/2014/main" id="{CCE095E0-3F4A-A427-917B-C241F86EBD69}"/>
              </a:ext>
            </a:extLst>
          </p:cNvPr>
          <p:cNvSpPr txBox="1"/>
          <p:nvPr/>
        </p:nvSpPr>
        <p:spPr>
          <a:xfrm>
            <a:off x="5867400" y="640212"/>
            <a:ext cx="2895600" cy="338554"/>
          </a:xfrm>
          <a:prstGeom prst="rect">
            <a:avLst/>
          </a:prstGeom>
          <a:noFill/>
        </p:spPr>
        <p:txBody>
          <a:bodyPr wrap="square" rtlCol="0">
            <a:spAutoFit/>
          </a:bodyPr>
          <a:lstStyle/>
          <a:p>
            <a:r>
              <a:rPr lang="en-US" sz="1600" u="none" dirty="0">
                <a:latin typeface="+mn-lt"/>
              </a:rPr>
              <a:t>                     1926.503(b)(1)</a:t>
            </a:r>
          </a:p>
        </p:txBody>
      </p:sp>
    </p:spTree>
    <p:extLst>
      <p:ext uri="{BB962C8B-B14F-4D97-AF65-F5344CB8AC3E}">
        <p14:creationId xmlns:p14="http://schemas.microsoft.com/office/powerpoint/2010/main" val="1081422209"/>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3C77763524304399680D98EC663D01" ma:contentTypeVersion="13" ma:contentTypeDescription="Create a new document." ma:contentTypeScope="" ma:versionID="c8977ef3ce57fd339ad85ef92eed7f25">
  <xsd:schema xmlns:xsd="http://www.w3.org/2001/XMLSchema" xmlns:xs="http://www.w3.org/2001/XMLSchema" xmlns:p="http://schemas.microsoft.com/office/2006/metadata/properties" xmlns:ns1="http://schemas.microsoft.com/sharepoint/v3" xmlns:ns3="07fb7b10-7b9a-4558-832d-786df73008dc" xmlns:ns4="e04a6c66-c387-4d23-9626-23c5cf44b5d8" targetNamespace="http://schemas.microsoft.com/office/2006/metadata/properties" ma:root="true" ma:fieldsID="a097c618153d2ca82f82683e21c56151" ns1:_="" ns3:_="" ns4:_="">
    <xsd:import namespace="http://schemas.microsoft.com/sharepoint/v3"/>
    <xsd:import namespace="07fb7b10-7b9a-4558-832d-786df73008dc"/>
    <xsd:import namespace="e04a6c66-c387-4d23-9626-23c5cf44b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b7b10-7b9a-4558-832d-786df7300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a6c66-c387-4d23-9626-23c5cf44b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71ED00-0CC7-4895-8FA7-99013592592E}">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B9272E8-B8BE-4144-86DA-B7B45C8E6B45}">
  <ds:schemaRefs>
    <ds:schemaRef ds:uri="http://schemas.microsoft.com/sharepoint/v3/contenttype/forms"/>
  </ds:schemaRefs>
</ds:datastoreItem>
</file>

<file path=customXml/itemProps3.xml><?xml version="1.0" encoding="utf-8"?>
<ds:datastoreItem xmlns:ds="http://schemas.openxmlformats.org/officeDocument/2006/customXml" ds:itemID="{07084365-5A63-4AE0-B0F8-80C700F4D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b7b10-7b9a-4558-832d-786df73008dc"/>
    <ds:schemaRef ds:uri="e04a6c66-c387-4d23-9626-23c5cf44b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28251</TotalTime>
  <Pages>1</Pages>
  <Words>1338</Words>
  <Application>Microsoft Office PowerPoint</Application>
  <PresentationFormat>Letter Paper (8.5x11 in)</PresentationFormat>
  <Paragraphs>237</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Roboto</vt:lpstr>
      <vt:lpstr>Symbol</vt:lpstr>
      <vt:lpstr>Times New Roman</vt:lpstr>
      <vt:lpstr>Wingdings</vt:lpstr>
      <vt:lpstr>NCDOL  Standard</vt:lpstr>
      <vt:lpstr>PowerPoint Presentation</vt:lpstr>
      <vt:lpstr>Objectives</vt:lpstr>
      <vt:lpstr>Fall Protection</vt:lpstr>
      <vt:lpstr>Fall Protection</vt:lpstr>
      <vt:lpstr>Personal Protective Equipment</vt:lpstr>
      <vt:lpstr>Eye and Face Protection</vt:lpstr>
      <vt:lpstr>Examples of Eye and Face Protection</vt:lpstr>
      <vt:lpstr>Any other hazards?</vt:lpstr>
      <vt:lpstr>Fall Protection</vt:lpstr>
      <vt:lpstr>Portable Ladders</vt:lpstr>
      <vt:lpstr>Portable Ladders</vt:lpstr>
      <vt:lpstr>Portable Ladders</vt:lpstr>
      <vt:lpstr>Personal Protective Equipment</vt:lpstr>
      <vt:lpstr>Head Protection</vt:lpstr>
      <vt:lpstr>General Safety and Health Provisions</vt:lpstr>
      <vt:lpstr>Fall Protection</vt:lpstr>
      <vt:lpstr>Fall Protection </vt:lpstr>
      <vt:lpstr>Fall Protection</vt:lpstr>
      <vt:lpstr>Stairways and Ladders Usage</vt:lpstr>
      <vt:lpstr>Stairways and Ladders Usage</vt:lpstr>
      <vt:lpstr>Competent Person</vt:lpstr>
      <vt:lpstr>Portable Ladders </vt:lpstr>
      <vt:lpstr>PowerPoint Presentation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What’s the Hazard?</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CI</dc:title>
  <dc:subject>Public Version</dc:subject>
  <dc:creator>Hardy, Celeste;jmartin</dc:creator>
  <cp:lastModifiedBy>Lagoe, Wanda</cp:lastModifiedBy>
  <cp:revision>43</cp:revision>
  <cp:lastPrinted>2021-01-06T15:55:29Z</cp:lastPrinted>
  <dcterms:created xsi:type="dcterms:W3CDTF">2001-05-15T12:53:32Z</dcterms:created>
  <dcterms:modified xsi:type="dcterms:W3CDTF">2023-12-07T13:06:37Z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